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wav" ContentType="audio/wav"/>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p:sldMasterIdLst>
    <p:sldMasterId id="2147483648" r:id="rId5"/>
    <p:sldMasterId id="2147483664" r:id="rId6"/>
  </p:sldMasterIdLst>
  <p:notesMasterIdLst>
    <p:notesMasterId r:id="rId193"/>
  </p:notesMasterIdLst>
  <p:handoutMasterIdLst>
    <p:handoutMasterId r:id="rId194"/>
  </p:handoutMasterIdLst>
  <p:sldIdLst>
    <p:sldId id="256" r:id="rId7"/>
    <p:sldId id="411" r:id="rId8"/>
    <p:sldId id="652" r:id="rId9"/>
    <p:sldId id="264" r:id="rId10"/>
    <p:sldId id="602" r:id="rId11"/>
    <p:sldId id="266" r:id="rId12"/>
    <p:sldId id="646" r:id="rId13"/>
    <p:sldId id="593" r:id="rId14"/>
    <p:sldId id="561" r:id="rId15"/>
    <p:sldId id="430" r:id="rId16"/>
    <p:sldId id="520" r:id="rId17"/>
    <p:sldId id="530" r:id="rId18"/>
    <p:sldId id="271" r:id="rId19"/>
    <p:sldId id="270" r:id="rId20"/>
    <p:sldId id="273" r:id="rId21"/>
    <p:sldId id="647" r:id="rId22"/>
    <p:sldId id="745" r:id="rId23"/>
    <p:sldId id="661" r:id="rId24"/>
    <p:sldId id="276" r:id="rId25"/>
    <p:sldId id="462" r:id="rId26"/>
    <p:sldId id="277" r:id="rId27"/>
    <p:sldId id="598" r:id="rId28"/>
    <p:sldId id="278" r:id="rId29"/>
    <p:sldId id="605" r:id="rId30"/>
    <p:sldId id="587" r:id="rId31"/>
    <p:sldId id="547" r:id="rId32"/>
    <p:sldId id="657" r:id="rId33"/>
    <p:sldId id="662" r:id="rId34"/>
    <p:sldId id="658" r:id="rId35"/>
    <p:sldId id="659" r:id="rId36"/>
    <p:sldId id="660" r:id="rId37"/>
    <p:sldId id="588" r:id="rId38"/>
    <p:sldId id="280" r:id="rId39"/>
    <p:sldId id="531" r:id="rId40"/>
    <p:sldId id="611" r:id="rId41"/>
    <p:sldId id="562" r:id="rId42"/>
    <p:sldId id="416" r:id="rId43"/>
    <p:sldId id="648" r:id="rId44"/>
    <p:sldId id="617" r:id="rId45"/>
    <p:sldId id="417" r:id="rId46"/>
    <p:sldId id="616" r:id="rId47"/>
    <p:sldId id="461" r:id="rId48"/>
    <p:sldId id="472" r:id="rId49"/>
    <p:sldId id="546" r:id="rId50"/>
    <p:sldId id="571" r:id="rId51"/>
    <p:sldId id="707" r:id="rId52"/>
    <p:sldId id="292" r:id="rId53"/>
    <p:sldId id="746" r:id="rId54"/>
    <p:sldId id="747" r:id="rId55"/>
    <p:sldId id="293" r:id="rId56"/>
    <p:sldId id="623" r:id="rId57"/>
    <p:sldId id="575" r:id="rId58"/>
    <p:sldId id="627" r:id="rId59"/>
    <p:sldId id="624" r:id="rId60"/>
    <p:sldId id="578" r:id="rId61"/>
    <p:sldId id="581" r:id="rId62"/>
    <p:sldId id="625" r:id="rId63"/>
    <p:sldId id="582" r:id="rId64"/>
    <p:sldId id="481" r:id="rId65"/>
    <p:sldId id="586" r:id="rId66"/>
    <p:sldId id="585" r:id="rId67"/>
    <p:sldId id="622" r:id="rId68"/>
    <p:sldId id="583" r:id="rId69"/>
    <p:sldId id="599" r:id="rId70"/>
    <p:sldId id="621" r:id="rId71"/>
    <p:sldId id="643" r:id="rId72"/>
    <p:sldId id="644" r:id="rId73"/>
    <p:sldId id="742" r:id="rId74"/>
    <p:sldId id="743" r:id="rId75"/>
    <p:sldId id="565" r:id="rId76"/>
    <p:sldId id="664" r:id="rId77"/>
    <p:sldId id="665" r:id="rId78"/>
    <p:sldId id="666" r:id="rId79"/>
    <p:sldId id="667" r:id="rId80"/>
    <p:sldId id="668" r:id="rId81"/>
    <p:sldId id="669" r:id="rId82"/>
    <p:sldId id="670" r:id="rId83"/>
    <p:sldId id="671" r:id="rId84"/>
    <p:sldId id="536" r:id="rId85"/>
    <p:sldId id="687" r:id="rId86"/>
    <p:sldId id="542" r:id="rId87"/>
    <p:sldId id="535" r:id="rId88"/>
    <p:sldId id="533" r:id="rId89"/>
    <p:sldId id="452" r:id="rId90"/>
    <p:sldId id="493" r:id="rId91"/>
    <p:sldId id="544" r:id="rId92"/>
    <p:sldId id="545" r:id="rId93"/>
    <p:sldId id="541" r:id="rId94"/>
    <p:sldId id="310" r:id="rId95"/>
    <p:sldId id="574" r:id="rId96"/>
    <p:sldId id="312" r:id="rId97"/>
    <p:sldId id="744" r:id="rId98"/>
    <p:sldId id="313" r:id="rId99"/>
    <p:sldId id="314" r:id="rId100"/>
    <p:sldId id="454" r:id="rId101"/>
    <p:sldId id="559" r:id="rId102"/>
    <p:sldId id="317" r:id="rId103"/>
    <p:sldId id="631" r:id="rId104"/>
    <p:sldId id="632" r:id="rId105"/>
    <p:sldId id="633" r:id="rId106"/>
    <p:sldId id="318" r:id="rId107"/>
    <p:sldId id="412" r:id="rId108"/>
    <p:sldId id="595" r:id="rId109"/>
    <p:sldId id="419" r:id="rId110"/>
    <p:sldId id="323" r:id="rId111"/>
    <p:sldId id="663" r:id="rId112"/>
    <p:sldId id="568" r:id="rId113"/>
    <p:sldId id="628" r:id="rId114"/>
    <p:sldId id="629" r:id="rId115"/>
    <p:sldId id="322" r:id="rId116"/>
    <p:sldId id="639" r:id="rId117"/>
    <p:sldId id="604" r:id="rId118"/>
    <p:sldId id="749" r:id="rId119"/>
    <p:sldId id="325" r:id="rId120"/>
    <p:sldId id="449" r:id="rId121"/>
    <p:sldId id="591" r:id="rId122"/>
    <p:sldId id="592" r:id="rId123"/>
    <p:sldId id="606" r:id="rId124"/>
    <p:sldId id="634" r:id="rId125"/>
    <p:sldId id="635" r:id="rId126"/>
    <p:sldId id="636" r:id="rId127"/>
    <p:sldId id="637" r:id="rId128"/>
    <p:sldId id="672" r:id="rId129"/>
    <p:sldId id="673" r:id="rId130"/>
    <p:sldId id="338" r:id="rId131"/>
    <p:sldId id="630" r:id="rId132"/>
    <p:sldId id="638" r:id="rId133"/>
    <p:sldId id="564" r:id="rId134"/>
    <p:sldId id="341" r:id="rId135"/>
    <p:sldId id="601" r:id="rId136"/>
    <p:sldId id="422" r:id="rId137"/>
    <p:sldId id="609" r:id="rId138"/>
    <p:sldId id="709" r:id="rId139"/>
    <p:sldId id="537" r:id="rId140"/>
    <p:sldId id="350" r:id="rId141"/>
    <p:sldId id="486" r:id="rId142"/>
    <p:sldId id="352" r:id="rId143"/>
    <p:sldId id="597" r:id="rId144"/>
    <p:sldId id="423" r:id="rId145"/>
    <p:sldId id="440" r:id="rId146"/>
    <p:sldId id="448" r:id="rId147"/>
    <p:sldId id="572" r:id="rId148"/>
    <p:sldId id="355" r:id="rId149"/>
    <p:sldId id="357" r:id="rId150"/>
    <p:sldId id="358" r:id="rId151"/>
    <p:sldId id="573" r:id="rId152"/>
    <p:sldId id="361" r:id="rId153"/>
    <p:sldId id="614" r:id="rId154"/>
    <p:sldId id="362" r:id="rId155"/>
    <p:sldId id="437" r:id="rId156"/>
    <p:sldId id="608" r:id="rId157"/>
    <p:sldId id="619" r:id="rId158"/>
    <p:sldId id="364" r:id="rId159"/>
    <p:sldId id="456" r:id="rId160"/>
    <p:sldId id="620" r:id="rId161"/>
    <p:sldId id="613" r:id="rId162"/>
    <p:sldId id="519" r:id="rId163"/>
    <p:sldId id="382" r:id="rId164"/>
    <p:sldId id="748" r:id="rId165"/>
    <p:sldId id="384" r:id="rId166"/>
    <p:sldId id="522" r:id="rId167"/>
    <p:sldId id="523" r:id="rId168"/>
    <p:sldId id="385" r:id="rId169"/>
    <p:sldId id="750" r:id="rId170"/>
    <p:sldId id="751" r:id="rId171"/>
    <p:sldId id="752" r:id="rId172"/>
    <p:sldId id="753" r:id="rId173"/>
    <p:sldId id="443" r:id="rId174"/>
    <p:sldId id="532" r:id="rId175"/>
    <p:sldId id="649" r:id="rId176"/>
    <p:sldId id="389" r:id="rId177"/>
    <p:sldId id="650" r:id="rId178"/>
    <p:sldId id="390" r:id="rId179"/>
    <p:sldId id="515" r:id="rId180"/>
    <p:sldId id="400" r:id="rId181"/>
    <p:sldId id="464" r:id="rId182"/>
    <p:sldId id="470" r:id="rId183"/>
    <p:sldId id="468" r:id="rId184"/>
    <p:sldId id="529" r:id="rId185"/>
    <p:sldId id="550" r:id="rId186"/>
    <p:sldId id="527" r:id="rId187"/>
    <p:sldId id="610" r:id="rId188"/>
    <p:sldId id="528" r:id="rId189"/>
    <p:sldId id="469" r:id="rId190"/>
    <p:sldId id="552" r:id="rId191"/>
    <p:sldId id="414" r:id="rId192"/>
  </p:sldIdLst>
  <p:sldSz cx="10287000" cy="6858000" type="35mm"/>
  <p:notesSz cx="7315200" cy="9601200"/>
  <p:embeddedFontLst>
    <p:embeddedFont>
      <p:font typeface="Monotype Sorts" panose="020B0604020202020204"/>
      <p:regular r:id="rId195"/>
    </p:embeddedFont>
    <p:embeddedFont>
      <p:font typeface="Tahoma" panose="020B0604030504040204" pitchFamily="34" charset="0"/>
      <p:regular r:id="rId196"/>
      <p:bold r:id="rId197"/>
    </p:embeddedFont>
  </p:embeddedFontLst>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400" b="1" kern="1200">
        <a:solidFill>
          <a:schemeClr val="tx1"/>
        </a:solidFill>
        <a:latin typeface="Arial" charset="0"/>
        <a:ea typeface="+mn-ea"/>
        <a:cs typeface="+mn-cs"/>
      </a:defRPr>
    </a:lvl1pPr>
    <a:lvl2pPr marL="457200" algn="l" rtl="0" eaLnBrk="0" fontAlgn="base" hangingPunct="0">
      <a:spcBef>
        <a:spcPct val="0"/>
      </a:spcBef>
      <a:spcAft>
        <a:spcPct val="0"/>
      </a:spcAft>
      <a:defRPr sz="2400" b="1" kern="1200">
        <a:solidFill>
          <a:schemeClr val="tx1"/>
        </a:solidFill>
        <a:latin typeface="Arial" charset="0"/>
        <a:ea typeface="+mn-ea"/>
        <a:cs typeface="+mn-cs"/>
      </a:defRPr>
    </a:lvl2pPr>
    <a:lvl3pPr marL="914400" algn="l" rtl="0" eaLnBrk="0" fontAlgn="base" hangingPunct="0">
      <a:spcBef>
        <a:spcPct val="0"/>
      </a:spcBef>
      <a:spcAft>
        <a:spcPct val="0"/>
      </a:spcAft>
      <a:defRPr sz="2400" b="1" kern="1200">
        <a:solidFill>
          <a:schemeClr val="tx1"/>
        </a:solidFill>
        <a:latin typeface="Arial" charset="0"/>
        <a:ea typeface="+mn-ea"/>
        <a:cs typeface="+mn-cs"/>
      </a:defRPr>
    </a:lvl3pPr>
    <a:lvl4pPr marL="1371600" algn="l" rtl="0" eaLnBrk="0" fontAlgn="base" hangingPunct="0">
      <a:spcBef>
        <a:spcPct val="0"/>
      </a:spcBef>
      <a:spcAft>
        <a:spcPct val="0"/>
      </a:spcAft>
      <a:defRPr sz="2400" b="1" kern="1200">
        <a:solidFill>
          <a:schemeClr val="tx1"/>
        </a:solidFill>
        <a:latin typeface="Arial" charset="0"/>
        <a:ea typeface="+mn-ea"/>
        <a:cs typeface="+mn-cs"/>
      </a:defRPr>
    </a:lvl4pPr>
    <a:lvl5pPr marL="1828800" algn="l" rtl="0" eaLnBrk="0" fontAlgn="base" hangingPunct="0">
      <a:spcBef>
        <a:spcPct val="0"/>
      </a:spcBef>
      <a:spcAft>
        <a:spcPct val="0"/>
      </a:spcAft>
      <a:defRPr sz="2400" b="1" kern="1200">
        <a:solidFill>
          <a:schemeClr val="tx1"/>
        </a:solidFill>
        <a:latin typeface="Arial" charset="0"/>
        <a:ea typeface="+mn-ea"/>
        <a:cs typeface="+mn-cs"/>
      </a:defRPr>
    </a:lvl5pPr>
    <a:lvl6pPr marL="2286000" algn="l" defTabSz="914400" rtl="0" eaLnBrk="1" latinLnBrk="0" hangingPunct="1">
      <a:defRPr sz="2400" b="1" kern="1200">
        <a:solidFill>
          <a:schemeClr val="tx1"/>
        </a:solidFill>
        <a:latin typeface="Arial" charset="0"/>
        <a:ea typeface="+mn-ea"/>
        <a:cs typeface="+mn-cs"/>
      </a:defRPr>
    </a:lvl6pPr>
    <a:lvl7pPr marL="2743200" algn="l" defTabSz="914400" rtl="0" eaLnBrk="1" latinLnBrk="0" hangingPunct="1">
      <a:defRPr sz="2400" b="1" kern="1200">
        <a:solidFill>
          <a:schemeClr val="tx1"/>
        </a:solidFill>
        <a:latin typeface="Arial" charset="0"/>
        <a:ea typeface="+mn-ea"/>
        <a:cs typeface="+mn-cs"/>
      </a:defRPr>
    </a:lvl7pPr>
    <a:lvl8pPr marL="3200400" algn="l" defTabSz="914400" rtl="0" eaLnBrk="1" latinLnBrk="0" hangingPunct="1">
      <a:defRPr sz="2400" b="1" kern="1200">
        <a:solidFill>
          <a:schemeClr val="tx1"/>
        </a:solidFill>
        <a:latin typeface="Arial" charset="0"/>
        <a:ea typeface="+mn-ea"/>
        <a:cs typeface="+mn-cs"/>
      </a:defRPr>
    </a:lvl8pPr>
    <a:lvl9pPr marL="3657600" algn="l" defTabSz="914400" rtl="0" eaLnBrk="1" latinLnBrk="0" hangingPunct="1">
      <a:defRPr sz="2400" b="1"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240">
          <p15:clr>
            <a:srgbClr val="A4A3A4"/>
          </p15:clr>
        </p15:guide>
      </p15:sldGuideLst>
    </p:ext>
    <p:ext uri="{2D200454-40CA-4A62-9FC3-DE9A4176ACB9}">
      <p15:notesGuideLst xmlns:p15="http://schemas.microsoft.com/office/powerpoint/2012/main">
        <p15:guide id="1" orient="horz" pos="3023" userDrawn="1">
          <p15:clr>
            <a:srgbClr val="A4A3A4"/>
          </p15:clr>
        </p15:guide>
        <p15:guide id="2" pos="2304"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A2FFA3"/>
    <a:srgbClr val="51DC00"/>
    <a:srgbClr val="FAFD00"/>
    <a:srgbClr val="000000"/>
    <a:srgbClr val="000104"/>
    <a:srgbClr val="CCFFF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274" autoAdjust="0"/>
    <p:restoredTop sz="79419" autoAdjust="0"/>
  </p:normalViewPr>
  <p:slideViewPr>
    <p:cSldViewPr snapToGrid="0">
      <p:cViewPr varScale="1">
        <p:scale>
          <a:sx n="62" d="100"/>
          <a:sy n="62" d="100"/>
        </p:scale>
        <p:origin x="1354" y="38"/>
      </p:cViewPr>
      <p:guideLst>
        <p:guide orient="horz" pos="2160"/>
        <p:guide pos="32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38520"/>
    </p:cViewPr>
  </p:sorterViewPr>
  <p:notesViewPr>
    <p:cSldViewPr snapToGrid="0">
      <p:cViewPr varScale="1">
        <p:scale>
          <a:sx n="66" d="100"/>
          <a:sy n="66" d="100"/>
        </p:scale>
        <p:origin x="3041" y="29"/>
      </p:cViewPr>
      <p:guideLst>
        <p:guide orient="horz" pos="3023"/>
        <p:guide pos="2304"/>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1.xml"/><Relationship Id="rId21" Type="http://schemas.openxmlformats.org/officeDocument/2006/relationships/slide" Target="slides/slide15.xml"/><Relationship Id="rId42" Type="http://schemas.openxmlformats.org/officeDocument/2006/relationships/slide" Target="slides/slide36.xml"/><Relationship Id="rId63" Type="http://schemas.openxmlformats.org/officeDocument/2006/relationships/slide" Target="slides/slide57.xml"/><Relationship Id="rId84" Type="http://schemas.openxmlformats.org/officeDocument/2006/relationships/slide" Target="slides/slide78.xml"/><Relationship Id="rId138" Type="http://schemas.openxmlformats.org/officeDocument/2006/relationships/slide" Target="slides/slide132.xml"/><Relationship Id="rId159" Type="http://schemas.openxmlformats.org/officeDocument/2006/relationships/slide" Target="slides/slide153.xml"/><Relationship Id="rId170" Type="http://schemas.openxmlformats.org/officeDocument/2006/relationships/slide" Target="slides/slide164.xml"/><Relationship Id="rId191" Type="http://schemas.openxmlformats.org/officeDocument/2006/relationships/slide" Target="slides/slide185.xml"/><Relationship Id="rId107" Type="http://schemas.openxmlformats.org/officeDocument/2006/relationships/slide" Target="slides/slide101.xml"/><Relationship Id="rId11" Type="http://schemas.openxmlformats.org/officeDocument/2006/relationships/slide" Target="slides/slide5.xml"/><Relationship Id="rId32" Type="http://schemas.openxmlformats.org/officeDocument/2006/relationships/slide" Target="slides/slide26.xml"/><Relationship Id="rId53" Type="http://schemas.openxmlformats.org/officeDocument/2006/relationships/slide" Target="slides/slide47.xml"/><Relationship Id="rId74" Type="http://schemas.openxmlformats.org/officeDocument/2006/relationships/slide" Target="slides/slide68.xml"/><Relationship Id="rId128" Type="http://schemas.openxmlformats.org/officeDocument/2006/relationships/slide" Target="slides/slide122.xml"/><Relationship Id="rId149" Type="http://schemas.openxmlformats.org/officeDocument/2006/relationships/slide" Target="slides/slide143.xml"/><Relationship Id="rId5" Type="http://schemas.openxmlformats.org/officeDocument/2006/relationships/slideMaster" Target="slideMasters/slideMaster1.xml"/><Relationship Id="rId95" Type="http://schemas.openxmlformats.org/officeDocument/2006/relationships/slide" Target="slides/slide89.xml"/><Relationship Id="rId160" Type="http://schemas.openxmlformats.org/officeDocument/2006/relationships/slide" Target="slides/slide154.xml"/><Relationship Id="rId181" Type="http://schemas.openxmlformats.org/officeDocument/2006/relationships/slide" Target="slides/slide175.xml"/><Relationship Id="rId22" Type="http://schemas.openxmlformats.org/officeDocument/2006/relationships/slide" Target="slides/slide16.xml"/><Relationship Id="rId43" Type="http://schemas.openxmlformats.org/officeDocument/2006/relationships/slide" Target="slides/slide37.xml"/><Relationship Id="rId64" Type="http://schemas.openxmlformats.org/officeDocument/2006/relationships/slide" Target="slides/slide58.xml"/><Relationship Id="rId118" Type="http://schemas.openxmlformats.org/officeDocument/2006/relationships/slide" Target="slides/slide112.xml"/><Relationship Id="rId139" Type="http://schemas.openxmlformats.org/officeDocument/2006/relationships/slide" Target="slides/slide133.xml"/><Relationship Id="rId85" Type="http://schemas.openxmlformats.org/officeDocument/2006/relationships/slide" Target="slides/slide79.xml"/><Relationship Id="rId150" Type="http://schemas.openxmlformats.org/officeDocument/2006/relationships/slide" Target="slides/slide144.xml"/><Relationship Id="rId171" Type="http://schemas.openxmlformats.org/officeDocument/2006/relationships/slide" Target="slides/slide165.xml"/><Relationship Id="rId192" Type="http://schemas.openxmlformats.org/officeDocument/2006/relationships/slide" Target="slides/slide186.xml"/><Relationship Id="rId12" Type="http://schemas.openxmlformats.org/officeDocument/2006/relationships/slide" Target="slides/slide6.xml"/><Relationship Id="rId33" Type="http://schemas.openxmlformats.org/officeDocument/2006/relationships/slide" Target="slides/slide27.xml"/><Relationship Id="rId108" Type="http://schemas.openxmlformats.org/officeDocument/2006/relationships/slide" Target="slides/slide102.xml"/><Relationship Id="rId129" Type="http://schemas.openxmlformats.org/officeDocument/2006/relationships/slide" Target="slides/slide123.xml"/><Relationship Id="rId54" Type="http://schemas.openxmlformats.org/officeDocument/2006/relationships/slide" Target="slides/slide48.xml"/><Relationship Id="rId75" Type="http://schemas.openxmlformats.org/officeDocument/2006/relationships/slide" Target="slides/slide69.xml"/><Relationship Id="rId96" Type="http://schemas.openxmlformats.org/officeDocument/2006/relationships/slide" Target="slides/slide90.xml"/><Relationship Id="rId140" Type="http://schemas.openxmlformats.org/officeDocument/2006/relationships/slide" Target="slides/slide134.xml"/><Relationship Id="rId161" Type="http://schemas.openxmlformats.org/officeDocument/2006/relationships/slide" Target="slides/slide155.xml"/><Relationship Id="rId182" Type="http://schemas.openxmlformats.org/officeDocument/2006/relationships/slide" Target="slides/slide176.xml"/><Relationship Id="rId6" Type="http://schemas.openxmlformats.org/officeDocument/2006/relationships/slideMaster" Target="slideMasters/slideMaster2.xml"/><Relationship Id="rId23" Type="http://schemas.openxmlformats.org/officeDocument/2006/relationships/slide" Target="slides/slide17.xml"/><Relationship Id="rId119" Type="http://schemas.openxmlformats.org/officeDocument/2006/relationships/slide" Target="slides/slide113.xml"/><Relationship Id="rId44" Type="http://schemas.openxmlformats.org/officeDocument/2006/relationships/slide" Target="slides/slide38.xml"/><Relationship Id="rId65" Type="http://schemas.openxmlformats.org/officeDocument/2006/relationships/slide" Target="slides/slide59.xml"/><Relationship Id="rId86" Type="http://schemas.openxmlformats.org/officeDocument/2006/relationships/slide" Target="slides/slide80.xml"/><Relationship Id="rId130" Type="http://schemas.openxmlformats.org/officeDocument/2006/relationships/slide" Target="slides/slide124.xml"/><Relationship Id="rId151" Type="http://schemas.openxmlformats.org/officeDocument/2006/relationships/slide" Target="slides/slide145.xml"/><Relationship Id="rId172" Type="http://schemas.openxmlformats.org/officeDocument/2006/relationships/slide" Target="slides/slide166.xml"/><Relationship Id="rId193" Type="http://schemas.openxmlformats.org/officeDocument/2006/relationships/notesMaster" Target="notesMasters/notesMaster1.xml"/><Relationship Id="rId13" Type="http://schemas.openxmlformats.org/officeDocument/2006/relationships/slide" Target="slides/slide7.xml"/><Relationship Id="rId109" Type="http://schemas.openxmlformats.org/officeDocument/2006/relationships/slide" Target="slides/slide103.xml"/><Relationship Id="rId34" Type="http://schemas.openxmlformats.org/officeDocument/2006/relationships/slide" Target="slides/slide28.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20" Type="http://schemas.openxmlformats.org/officeDocument/2006/relationships/slide" Target="slides/slide114.xml"/><Relationship Id="rId141" Type="http://schemas.openxmlformats.org/officeDocument/2006/relationships/slide" Target="slides/slide135.xml"/><Relationship Id="rId7" Type="http://schemas.openxmlformats.org/officeDocument/2006/relationships/slide" Target="slides/slide1.xml"/><Relationship Id="rId162" Type="http://schemas.openxmlformats.org/officeDocument/2006/relationships/slide" Target="slides/slide156.xml"/><Relationship Id="rId183" Type="http://schemas.openxmlformats.org/officeDocument/2006/relationships/slide" Target="slides/slide177.xml"/><Relationship Id="rId2" Type="http://schemas.openxmlformats.org/officeDocument/2006/relationships/customXml" Target="../customXml/item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slide" Target="slides/slide104.xml"/><Relationship Id="rId115" Type="http://schemas.openxmlformats.org/officeDocument/2006/relationships/slide" Target="slides/slide109.xml"/><Relationship Id="rId131" Type="http://schemas.openxmlformats.org/officeDocument/2006/relationships/slide" Target="slides/slide125.xml"/><Relationship Id="rId136" Type="http://schemas.openxmlformats.org/officeDocument/2006/relationships/slide" Target="slides/slide130.xml"/><Relationship Id="rId157" Type="http://schemas.openxmlformats.org/officeDocument/2006/relationships/slide" Target="slides/slide151.xml"/><Relationship Id="rId178" Type="http://schemas.openxmlformats.org/officeDocument/2006/relationships/slide" Target="slides/slide172.xml"/><Relationship Id="rId61" Type="http://schemas.openxmlformats.org/officeDocument/2006/relationships/slide" Target="slides/slide55.xml"/><Relationship Id="rId82" Type="http://schemas.openxmlformats.org/officeDocument/2006/relationships/slide" Target="slides/slide76.xml"/><Relationship Id="rId152" Type="http://schemas.openxmlformats.org/officeDocument/2006/relationships/slide" Target="slides/slide146.xml"/><Relationship Id="rId173" Type="http://schemas.openxmlformats.org/officeDocument/2006/relationships/slide" Target="slides/slide167.xml"/><Relationship Id="rId194" Type="http://schemas.openxmlformats.org/officeDocument/2006/relationships/handoutMaster" Target="handoutMasters/handoutMaster1.xml"/><Relationship Id="rId199" Type="http://schemas.openxmlformats.org/officeDocument/2006/relationships/viewProps" Target="viewProps.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slide" Target="slides/slide99.xml"/><Relationship Id="rId126" Type="http://schemas.openxmlformats.org/officeDocument/2006/relationships/slide" Target="slides/slide120.xml"/><Relationship Id="rId147" Type="http://schemas.openxmlformats.org/officeDocument/2006/relationships/slide" Target="slides/slide141.xml"/><Relationship Id="rId168" Type="http://schemas.openxmlformats.org/officeDocument/2006/relationships/slide" Target="slides/slide162.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121" Type="http://schemas.openxmlformats.org/officeDocument/2006/relationships/slide" Target="slides/slide115.xml"/><Relationship Id="rId142" Type="http://schemas.openxmlformats.org/officeDocument/2006/relationships/slide" Target="slides/slide136.xml"/><Relationship Id="rId163" Type="http://schemas.openxmlformats.org/officeDocument/2006/relationships/slide" Target="slides/slide157.xml"/><Relationship Id="rId184" Type="http://schemas.openxmlformats.org/officeDocument/2006/relationships/slide" Target="slides/slide178.xml"/><Relationship Id="rId189" Type="http://schemas.openxmlformats.org/officeDocument/2006/relationships/slide" Target="slides/slide183.xml"/><Relationship Id="rId3" Type="http://schemas.openxmlformats.org/officeDocument/2006/relationships/customXml" Target="../customXml/item3.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 Id="rId116" Type="http://schemas.openxmlformats.org/officeDocument/2006/relationships/slide" Target="slides/slide110.xml"/><Relationship Id="rId137" Type="http://schemas.openxmlformats.org/officeDocument/2006/relationships/slide" Target="slides/slide131.xml"/><Relationship Id="rId158" Type="http://schemas.openxmlformats.org/officeDocument/2006/relationships/slide" Target="slides/slide152.xml"/><Relationship Id="rId20" Type="http://schemas.openxmlformats.org/officeDocument/2006/relationships/slide" Target="slides/slide14.xml"/><Relationship Id="rId41" Type="http://schemas.openxmlformats.org/officeDocument/2006/relationships/slide" Target="slides/slide35.xml"/><Relationship Id="rId62" Type="http://schemas.openxmlformats.org/officeDocument/2006/relationships/slide" Target="slides/slide56.xml"/><Relationship Id="rId83" Type="http://schemas.openxmlformats.org/officeDocument/2006/relationships/slide" Target="slides/slide77.xml"/><Relationship Id="rId88" Type="http://schemas.openxmlformats.org/officeDocument/2006/relationships/slide" Target="slides/slide82.xml"/><Relationship Id="rId111" Type="http://schemas.openxmlformats.org/officeDocument/2006/relationships/slide" Target="slides/slide105.xml"/><Relationship Id="rId132" Type="http://schemas.openxmlformats.org/officeDocument/2006/relationships/slide" Target="slides/slide126.xml"/><Relationship Id="rId153" Type="http://schemas.openxmlformats.org/officeDocument/2006/relationships/slide" Target="slides/slide147.xml"/><Relationship Id="rId174" Type="http://schemas.openxmlformats.org/officeDocument/2006/relationships/slide" Target="slides/slide168.xml"/><Relationship Id="rId179" Type="http://schemas.openxmlformats.org/officeDocument/2006/relationships/slide" Target="slides/slide173.xml"/><Relationship Id="rId195" Type="http://schemas.openxmlformats.org/officeDocument/2006/relationships/font" Target="fonts/font1.fntdata"/><Relationship Id="rId190" Type="http://schemas.openxmlformats.org/officeDocument/2006/relationships/slide" Target="slides/slide184.xml"/><Relationship Id="rId15" Type="http://schemas.openxmlformats.org/officeDocument/2006/relationships/slide" Target="slides/slide9.xml"/><Relationship Id="rId36" Type="http://schemas.openxmlformats.org/officeDocument/2006/relationships/slide" Target="slides/slide30.xml"/><Relationship Id="rId57" Type="http://schemas.openxmlformats.org/officeDocument/2006/relationships/slide" Target="slides/slide51.xml"/><Relationship Id="rId106" Type="http://schemas.openxmlformats.org/officeDocument/2006/relationships/slide" Target="slides/slide100.xml"/><Relationship Id="rId127" Type="http://schemas.openxmlformats.org/officeDocument/2006/relationships/slide" Target="slides/slide121.xml"/><Relationship Id="rId10" Type="http://schemas.openxmlformats.org/officeDocument/2006/relationships/slide" Target="slides/slide4.xml"/><Relationship Id="rId31" Type="http://schemas.openxmlformats.org/officeDocument/2006/relationships/slide" Target="slides/slide25.xml"/><Relationship Id="rId52" Type="http://schemas.openxmlformats.org/officeDocument/2006/relationships/slide" Target="slides/slide46.xml"/><Relationship Id="rId73" Type="http://schemas.openxmlformats.org/officeDocument/2006/relationships/slide" Target="slides/slide67.xml"/><Relationship Id="rId78" Type="http://schemas.openxmlformats.org/officeDocument/2006/relationships/slide" Target="slides/slide72.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122" Type="http://schemas.openxmlformats.org/officeDocument/2006/relationships/slide" Target="slides/slide116.xml"/><Relationship Id="rId143" Type="http://schemas.openxmlformats.org/officeDocument/2006/relationships/slide" Target="slides/slide137.xml"/><Relationship Id="rId148" Type="http://schemas.openxmlformats.org/officeDocument/2006/relationships/slide" Target="slides/slide142.xml"/><Relationship Id="rId164" Type="http://schemas.openxmlformats.org/officeDocument/2006/relationships/slide" Target="slides/slide158.xml"/><Relationship Id="rId169" Type="http://schemas.openxmlformats.org/officeDocument/2006/relationships/slide" Target="slides/slide163.xml"/><Relationship Id="rId185" Type="http://schemas.openxmlformats.org/officeDocument/2006/relationships/slide" Target="slides/slide179.xml"/><Relationship Id="rId4" Type="http://schemas.openxmlformats.org/officeDocument/2006/relationships/customXml" Target="../customXml/item4.xml"/><Relationship Id="rId9" Type="http://schemas.openxmlformats.org/officeDocument/2006/relationships/slide" Target="slides/slide3.xml"/><Relationship Id="rId180" Type="http://schemas.openxmlformats.org/officeDocument/2006/relationships/slide" Target="slides/slide174.xml"/><Relationship Id="rId26" Type="http://schemas.openxmlformats.org/officeDocument/2006/relationships/slide" Target="slides/slide20.xml"/><Relationship Id="rId47" Type="http://schemas.openxmlformats.org/officeDocument/2006/relationships/slide" Target="slides/slide41.xml"/><Relationship Id="rId68" Type="http://schemas.openxmlformats.org/officeDocument/2006/relationships/slide" Target="slides/slide62.xml"/><Relationship Id="rId89" Type="http://schemas.openxmlformats.org/officeDocument/2006/relationships/slide" Target="slides/slide83.xml"/><Relationship Id="rId112" Type="http://schemas.openxmlformats.org/officeDocument/2006/relationships/slide" Target="slides/slide106.xml"/><Relationship Id="rId133" Type="http://schemas.openxmlformats.org/officeDocument/2006/relationships/slide" Target="slides/slide127.xml"/><Relationship Id="rId154" Type="http://schemas.openxmlformats.org/officeDocument/2006/relationships/slide" Target="slides/slide148.xml"/><Relationship Id="rId175" Type="http://schemas.openxmlformats.org/officeDocument/2006/relationships/slide" Target="slides/slide169.xml"/><Relationship Id="rId196" Type="http://schemas.openxmlformats.org/officeDocument/2006/relationships/font" Target="fonts/font2.fntdata"/><Relationship Id="rId200" Type="http://schemas.openxmlformats.org/officeDocument/2006/relationships/theme" Target="theme/theme1.xml"/><Relationship Id="rId16" Type="http://schemas.openxmlformats.org/officeDocument/2006/relationships/slide" Target="slides/slide10.xml"/><Relationship Id="rId37" Type="http://schemas.openxmlformats.org/officeDocument/2006/relationships/slide" Target="slides/slide31.xml"/><Relationship Id="rId58" Type="http://schemas.openxmlformats.org/officeDocument/2006/relationships/slide" Target="slides/slide52.xml"/><Relationship Id="rId79" Type="http://schemas.openxmlformats.org/officeDocument/2006/relationships/slide" Target="slides/slide73.xml"/><Relationship Id="rId102" Type="http://schemas.openxmlformats.org/officeDocument/2006/relationships/slide" Target="slides/slide96.xml"/><Relationship Id="rId123" Type="http://schemas.openxmlformats.org/officeDocument/2006/relationships/slide" Target="slides/slide117.xml"/><Relationship Id="rId144" Type="http://schemas.openxmlformats.org/officeDocument/2006/relationships/slide" Target="slides/slide138.xml"/><Relationship Id="rId90" Type="http://schemas.openxmlformats.org/officeDocument/2006/relationships/slide" Target="slides/slide84.xml"/><Relationship Id="rId165" Type="http://schemas.openxmlformats.org/officeDocument/2006/relationships/slide" Target="slides/slide159.xml"/><Relationship Id="rId186" Type="http://schemas.openxmlformats.org/officeDocument/2006/relationships/slide" Target="slides/slide180.xml"/><Relationship Id="rId27" Type="http://schemas.openxmlformats.org/officeDocument/2006/relationships/slide" Target="slides/slide21.xml"/><Relationship Id="rId48" Type="http://schemas.openxmlformats.org/officeDocument/2006/relationships/slide" Target="slides/slide42.xml"/><Relationship Id="rId69" Type="http://schemas.openxmlformats.org/officeDocument/2006/relationships/slide" Target="slides/slide63.xml"/><Relationship Id="rId113" Type="http://schemas.openxmlformats.org/officeDocument/2006/relationships/slide" Target="slides/slide107.xml"/><Relationship Id="rId134" Type="http://schemas.openxmlformats.org/officeDocument/2006/relationships/slide" Target="slides/slide128.xml"/><Relationship Id="rId80" Type="http://schemas.openxmlformats.org/officeDocument/2006/relationships/slide" Target="slides/slide74.xml"/><Relationship Id="rId155" Type="http://schemas.openxmlformats.org/officeDocument/2006/relationships/slide" Target="slides/slide149.xml"/><Relationship Id="rId176" Type="http://schemas.openxmlformats.org/officeDocument/2006/relationships/slide" Target="slides/slide170.xml"/><Relationship Id="rId197" Type="http://schemas.openxmlformats.org/officeDocument/2006/relationships/font" Target="fonts/font3.fntdata"/><Relationship Id="rId201" Type="http://schemas.openxmlformats.org/officeDocument/2006/relationships/tableStyles" Target="tableStyles.xml"/><Relationship Id="rId17" Type="http://schemas.openxmlformats.org/officeDocument/2006/relationships/slide" Target="slides/slide11.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slide" Target="slides/slide97.xml"/><Relationship Id="rId124" Type="http://schemas.openxmlformats.org/officeDocument/2006/relationships/slide" Target="slides/slide118.xml"/><Relationship Id="rId70" Type="http://schemas.openxmlformats.org/officeDocument/2006/relationships/slide" Target="slides/slide64.xml"/><Relationship Id="rId91" Type="http://schemas.openxmlformats.org/officeDocument/2006/relationships/slide" Target="slides/slide85.xml"/><Relationship Id="rId145" Type="http://schemas.openxmlformats.org/officeDocument/2006/relationships/slide" Target="slides/slide139.xml"/><Relationship Id="rId166" Type="http://schemas.openxmlformats.org/officeDocument/2006/relationships/slide" Target="slides/slide160.xml"/><Relationship Id="rId187" Type="http://schemas.openxmlformats.org/officeDocument/2006/relationships/slide" Target="slides/slide181.xml"/><Relationship Id="rId1" Type="http://schemas.openxmlformats.org/officeDocument/2006/relationships/customXml" Target="../customXml/item1.xml"/><Relationship Id="rId28" Type="http://schemas.openxmlformats.org/officeDocument/2006/relationships/slide" Target="slides/slide22.xml"/><Relationship Id="rId49" Type="http://schemas.openxmlformats.org/officeDocument/2006/relationships/slide" Target="slides/slide43.xml"/><Relationship Id="rId114" Type="http://schemas.openxmlformats.org/officeDocument/2006/relationships/slide" Target="slides/slide108.xml"/><Relationship Id="rId60" Type="http://schemas.openxmlformats.org/officeDocument/2006/relationships/slide" Target="slides/slide54.xml"/><Relationship Id="rId81" Type="http://schemas.openxmlformats.org/officeDocument/2006/relationships/slide" Target="slides/slide75.xml"/><Relationship Id="rId135" Type="http://schemas.openxmlformats.org/officeDocument/2006/relationships/slide" Target="slides/slide129.xml"/><Relationship Id="rId156" Type="http://schemas.openxmlformats.org/officeDocument/2006/relationships/slide" Target="slides/slide150.xml"/><Relationship Id="rId177" Type="http://schemas.openxmlformats.org/officeDocument/2006/relationships/slide" Target="slides/slide171.xml"/><Relationship Id="rId198" Type="http://schemas.openxmlformats.org/officeDocument/2006/relationships/presProps" Target="presProps.xml"/><Relationship Id="rId202" Type="http://schemas.microsoft.com/office/2016/11/relationships/changesInfo" Target="changesInfos/changesInfo1.xml"/><Relationship Id="rId18" Type="http://schemas.openxmlformats.org/officeDocument/2006/relationships/slide" Target="slides/slide12.xml"/><Relationship Id="rId39" Type="http://schemas.openxmlformats.org/officeDocument/2006/relationships/slide" Target="slides/slide33.xml"/><Relationship Id="rId50" Type="http://schemas.openxmlformats.org/officeDocument/2006/relationships/slide" Target="slides/slide44.xml"/><Relationship Id="rId104" Type="http://schemas.openxmlformats.org/officeDocument/2006/relationships/slide" Target="slides/slide98.xml"/><Relationship Id="rId125" Type="http://schemas.openxmlformats.org/officeDocument/2006/relationships/slide" Target="slides/slide119.xml"/><Relationship Id="rId146" Type="http://schemas.openxmlformats.org/officeDocument/2006/relationships/slide" Target="slides/slide140.xml"/><Relationship Id="rId167" Type="http://schemas.openxmlformats.org/officeDocument/2006/relationships/slide" Target="slides/slide161.xml"/><Relationship Id="rId188" Type="http://schemas.openxmlformats.org/officeDocument/2006/relationships/slide" Target="slides/slide182.xml"/><Relationship Id="rId71" Type="http://schemas.openxmlformats.org/officeDocument/2006/relationships/slide" Target="slides/slide65.xml"/><Relationship Id="rId92" Type="http://schemas.openxmlformats.org/officeDocument/2006/relationships/slide" Target="slides/slide8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ffrey Gabler" userId="7c01a0c9630b0cee" providerId="LiveId" clId="{B85EF466-81ED-4075-859A-E32185328BF8}"/>
    <pc:docChg chg="delSld">
      <pc:chgData name="Jeffrey Gabler" userId="7c01a0c9630b0cee" providerId="LiveId" clId="{B85EF466-81ED-4075-859A-E32185328BF8}" dt="2026-04-20T16:39:37.828" v="2" actId="2696"/>
      <pc:docMkLst>
        <pc:docMk/>
      </pc:docMkLst>
      <pc:sldChg chg="del">
        <pc:chgData name="Jeffrey Gabler" userId="7c01a0c9630b0cee" providerId="LiveId" clId="{B85EF466-81ED-4075-859A-E32185328BF8}" dt="2026-04-20T16:38:40.568" v="1" actId="2696"/>
        <pc:sldMkLst>
          <pc:docMk/>
          <pc:sldMk cId="0" sldId="263"/>
        </pc:sldMkLst>
      </pc:sldChg>
      <pc:sldChg chg="del">
        <pc:chgData name="Jeffrey Gabler" userId="7c01a0c9630b0cee" providerId="LiveId" clId="{B85EF466-81ED-4075-859A-E32185328BF8}" dt="2026-04-20T16:38:37.355" v="0" actId="2696"/>
        <pc:sldMkLst>
          <pc:docMk/>
          <pc:sldMk cId="0" sldId="651"/>
        </pc:sldMkLst>
      </pc:sldChg>
      <pc:sldChg chg="del">
        <pc:chgData name="Jeffrey Gabler" userId="7c01a0c9630b0cee" providerId="LiveId" clId="{B85EF466-81ED-4075-859A-E32185328BF8}" dt="2026-04-20T16:39:37.828" v="2" actId="2696"/>
        <pc:sldMkLst>
          <pc:docMk/>
          <pc:sldMk cId="0" sldId="708"/>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80" name="Rectangle 8"/>
          <p:cNvSpPr>
            <a:spLocks noGrp="1" noChangeArrowheads="1"/>
          </p:cNvSpPr>
          <p:nvPr>
            <p:ph type="hdr" sz="quarter"/>
          </p:nvPr>
        </p:nvSpPr>
        <p:spPr bwMode="auto">
          <a:xfrm>
            <a:off x="2070948" y="80339"/>
            <a:ext cx="3173307" cy="480387"/>
          </a:xfrm>
          <a:prstGeom prst="rect">
            <a:avLst/>
          </a:prstGeom>
          <a:noFill/>
          <a:ln w="9525">
            <a:noFill/>
            <a:miter lim="800000"/>
            <a:headEnd/>
            <a:tailEnd/>
          </a:ln>
          <a:effectLst/>
        </p:spPr>
        <p:txBody>
          <a:bodyPr vert="horz" wrap="square" lIns="96289" tIns="48144" rIns="96289" bIns="48144" numCol="1" anchor="t" anchorCtr="0" compatLnSpc="1">
            <a:prstTxWarp prst="textNoShape">
              <a:avLst/>
            </a:prstTxWarp>
          </a:bodyPr>
          <a:lstStyle>
            <a:lvl1pPr algn="ctr" defTabSz="964033">
              <a:defRPr sz="1400"/>
            </a:lvl1pPr>
          </a:lstStyle>
          <a:p>
            <a:r>
              <a:rPr lang="en-US" dirty="0"/>
              <a:t>NACT Industrial Boilers #273</a:t>
            </a:r>
          </a:p>
        </p:txBody>
      </p:sp>
      <p:sp>
        <p:nvSpPr>
          <p:cNvPr id="3082" name="Rectangle 10"/>
          <p:cNvSpPr>
            <a:spLocks noGrp="1" noChangeArrowheads="1"/>
          </p:cNvSpPr>
          <p:nvPr>
            <p:ph type="sldNum" sz="quarter" idx="3"/>
          </p:nvPr>
        </p:nvSpPr>
        <p:spPr bwMode="auto">
          <a:xfrm>
            <a:off x="2479040" y="8886357"/>
            <a:ext cx="2390987" cy="478749"/>
          </a:xfrm>
          <a:prstGeom prst="rect">
            <a:avLst/>
          </a:prstGeom>
          <a:noFill/>
          <a:ln w="9525">
            <a:noFill/>
            <a:miter lim="800000"/>
            <a:headEnd/>
            <a:tailEnd/>
          </a:ln>
          <a:effectLst/>
        </p:spPr>
        <p:txBody>
          <a:bodyPr vert="horz" wrap="square" lIns="96289" tIns="48144" rIns="96289" bIns="48144" numCol="1" anchor="b" anchorCtr="0" compatLnSpc="1">
            <a:prstTxWarp prst="textNoShape">
              <a:avLst/>
            </a:prstTxWarp>
          </a:bodyPr>
          <a:lstStyle>
            <a:lvl1pPr algn="ctr" defTabSz="964033">
              <a:defRPr sz="1100" b="0"/>
            </a:lvl1pPr>
          </a:lstStyle>
          <a:p>
            <a:fld id="{63F58548-DC10-4481-BC28-89709F0D446A}" type="slidenum">
              <a:rPr lang="en-US"/>
              <a:pPr/>
              <a:t>‹#›</a:t>
            </a:fld>
            <a:endParaRPr lang="en-US"/>
          </a:p>
        </p:txBody>
      </p:sp>
      <p:sp>
        <p:nvSpPr>
          <p:cNvPr id="3083" name="Rectangle 11"/>
          <p:cNvSpPr>
            <a:spLocks noGrp="1" noChangeArrowheads="1"/>
          </p:cNvSpPr>
          <p:nvPr>
            <p:ph type="dt" sz="quarter" idx="1"/>
          </p:nvPr>
        </p:nvSpPr>
        <p:spPr bwMode="auto">
          <a:xfrm>
            <a:off x="0" y="9120813"/>
            <a:ext cx="1584960" cy="480387"/>
          </a:xfrm>
          <a:prstGeom prst="rect">
            <a:avLst/>
          </a:prstGeom>
          <a:noFill/>
          <a:ln w="9525">
            <a:noFill/>
            <a:miter lim="800000"/>
            <a:headEnd/>
            <a:tailEnd/>
          </a:ln>
          <a:effectLst/>
        </p:spPr>
        <p:txBody>
          <a:bodyPr vert="horz" wrap="square" lIns="95738" tIns="47870" rIns="95738" bIns="47870" numCol="1" anchor="t" anchorCtr="0" compatLnSpc="1">
            <a:prstTxWarp prst="textNoShape">
              <a:avLst/>
            </a:prstTxWarp>
          </a:bodyPr>
          <a:lstStyle>
            <a:lvl1pPr algn="r">
              <a:defRPr sz="1200" b="0"/>
            </a:lvl1pPr>
          </a:lstStyle>
          <a:p>
            <a:r>
              <a:rPr lang="en-US" dirty="0"/>
              <a:t>June 5, 2017</a:t>
            </a:r>
          </a:p>
        </p:txBody>
      </p:sp>
    </p:spTree>
    <p:extLst>
      <p:ext uri="{BB962C8B-B14F-4D97-AF65-F5344CB8AC3E}">
        <p14:creationId xmlns:p14="http://schemas.microsoft.com/office/powerpoint/2010/main" val="15312340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Rot="1" noChangeAspect="1" noChangeArrowheads="1" noTextEdit="1"/>
          </p:cNvSpPr>
          <p:nvPr>
            <p:ph type="sldImg" idx="2"/>
          </p:nvPr>
        </p:nvSpPr>
        <p:spPr bwMode="auto">
          <a:xfrm>
            <a:off x="1741488" y="639763"/>
            <a:ext cx="4106862" cy="2738437"/>
          </a:xfrm>
          <a:prstGeom prst="rect">
            <a:avLst/>
          </a:prstGeom>
          <a:noFill/>
          <a:ln w="12700">
            <a:solidFill>
              <a:schemeClr val="tx1"/>
            </a:solidFill>
            <a:miter lim="800000"/>
            <a:headEnd/>
            <a:tailEnd/>
          </a:ln>
          <a:effectLst/>
        </p:spPr>
      </p:sp>
      <p:sp>
        <p:nvSpPr>
          <p:cNvPr id="2051" name="Rectangle 3"/>
          <p:cNvSpPr>
            <a:spLocks noGrp="1" noChangeArrowheads="1"/>
          </p:cNvSpPr>
          <p:nvPr>
            <p:ph type="body" sz="quarter" idx="3"/>
          </p:nvPr>
        </p:nvSpPr>
        <p:spPr bwMode="auto">
          <a:xfrm>
            <a:off x="650240" y="3715219"/>
            <a:ext cx="6177280" cy="5405594"/>
          </a:xfrm>
          <a:prstGeom prst="rect">
            <a:avLst/>
          </a:prstGeom>
          <a:noFill/>
          <a:ln w="12700">
            <a:noFill/>
            <a:miter lim="800000"/>
            <a:headEnd/>
            <a:tailEnd/>
          </a:ln>
          <a:effectLst/>
        </p:spPr>
        <p:txBody>
          <a:bodyPr vert="horz" wrap="square" lIns="70210" tIns="33434" rIns="70210" bIns="33434" numCol="1" anchor="t" anchorCtr="0" compatLnSpc="1">
            <a:prstTxWarp prst="textNoShape">
              <a:avLst/>
            </a:prstTxWarp>
          </a:bodyPr>
          <a:lstStyle/>
          <a:p>
            <a:pPr lvl="0"/>
            <a:r>
              <a:rPr lang="en-US"/>
              <a:t>Click to edit Master notes styles</a:t>
            </a:r>
          </a:p>
          <a:p>
            <a:pPr lvl="1"/>
            <a:r>
              <a:rPr lang="en-US"/>
              <a:t>Second Level</a:t>
            </a:r>
          </a:p>
          <a:p>
            <a:pPr lvl="2"/>
            <a:r>
              <a:rPr lang="en-US"/>
              <a:t>Third Level</a:t>
            </a:r>
          </a:p>
          <a:p>
            <a:pPr lvl="3"/>
            <a:r>
              <a:rPr lang="en-US"/>
              <a:t>Fourth Level</a:t>
            </a:r>
          </a:p>
          <a:p>
            <a:pPr lvl="4"/>
            <a:r>
              <a:rPr lang="en-US"/>
              <a:t>Fifth Level</a:t>
            </a:r>
          </a:p>
        </p:txBody>
      </p:sp>
      <p:sp>
        <p:nvSpPr>
          <p:cNvPr id="2053" name="Rectangle 5"/>
          <p:cNvSpPr>
            <a:spLocks noGrp="1" noChangeArrowheads="1"/>
          </p:cNvSpPr>
          <p:nvPr>
            <p:ph type="hdr" sz="quarter"/>
          </p:nvPr>
        </p:nvSpPr>
        <p:spPr bwMode="auto">
          <a:xfrm>
            <a:off x="81280" y="80339"/>
            <a:ext cx="3169921" cy="480387"/>
          </a:xfrm>
          <a:prstGeom prst="rect">
            <a:avLst/>
          </a:prstGeom>
          <a:noFill/>
          <a:ln w="9525">
            <a:noFill/>
            <a:miter lim="800000"/>
            <a:headEnd/>
            <a:tailEnd/>
          </a:ln>
          <a:effectLst/>
        </p:spPr>
        <p:txBody>
          <a:bodyPr vert="horz" wrap="square" lIns="96289" tIns="48144" rIns="96289" bIns="48144" numCol="1" anchor="t" anchorCtr="0" compatLnSpc="1">
            <a:prstTxWarp prst="textNoShape">
              <a:avLst/>
            </a:prstTxWarp>
          </a:bodyPr>
          <a:lstStyle>
            <a:lvl1pPr defTabSz="964033">
              <a:defRPr sz="1100" b="0">
                <a:latin typeface="Times New Roman" pitchFamily="18" charset="0"/>
              </a:defRPr>
            </a:lvl1pPr>
          </a:lstStyle>
          <a:p>
            <a:r>
              <a:rPr lang="en-US"/>
              <a:t>Industrial Boilers #273</a:t>
            </a:r>
          </a:p>
        </p:txBody>
      </p:sp>
      <p:sp>
        <p:nvSpPr>
          <p:cNvPr id="2054" name="Rectangle 6"/>
          <p:cNvSpPr>
            <a:spLocks noGrp="1" noChangeArrowheads="1"/>
          </p:cNvSpPr>
          <p:nvPr>
            <p:ph type="dt" idx="1"/>
          </p:nvPr>
        </p:nvSpPr>
        <p:spPr bwMode="auto">
          <a:xfrm>
            <a:off x="4064000" y="80339"/>
            <a:ext cx="3169921" cy="480387"/>
          </a:xfrm>
          <a:prstGeom prst="rect">
            <a:avLst/>
          </a:prstGeom>
          <a:noFill/>
          <a:ln w="9525">
            <a:noFill/>
            <a:miter lim="800000"/>
            <a:headEnd/>
            <a:tailEnd/>
          </a:ln>
          <a:effectLst/>
        </p:spPr>
        <p:txBody>
          <a:bodyPr vert="horz" wrap="square" lIns="96289" tIns="48144" rIns="96289" bIns="48144" numCol="1" anchor="t" anchorCtr="0" compatLnSpc="1">
            <a:prstTxWarp prst="textNoShape">
              <a:avLst/>
            </a:prstTxWarp>
          </a:bodyPr>
          <a:lstStyle>
            <a:lvl1pPr algn="r" defTabSz="964033">
              <a:defRPr sz="1100" b="0">
                <a:latin typeface="Times New Roman" pitchFamily="18" charset="0"/>
              </a:defRPr>
            </a:lvl1pPr>
          </a:lstStyle>
          <a:p>
            <a:r>
              <a:rPr lang="en-US"/>
              <a:t>April 2, 2009</a:t>
            </a:r>
          </a:p>
        </p:txBody>
      </p:sp>
      <p:sp>
        <p:nvSpPr>
          <p:cNvPr id="2055" name="Rectangle 7"/>
          <p:cNvSpPr>
            <a:spLocks noGrp="1" noChangeArrowheads="1"/>
          </p:cNvSpPr>
          <p:nvPr>
            <p:ph type="sldNum" sz="quarter" idx="5"/>
          </p:nvPr>
        </p:nvSpPr>
        <p:spPr bwMode="auto">
          <a:xfrm>
            <a:off x="4064000" y="9040474"/>
            <a:ext cx="3169921" cy="480388"/>
          </a:xfrm>
          <a:prstGeom prst="rect">
            <a:avLst/>
          </a:prstGeom>
          <a:noFill/>
          <a:ln w="9525">
            <a:noFill/>
            <a:miter lim="800000"/>
            <a:headEnd/>
            <a:tailEnd/>
          </a:ln>
          <a:effectLst/>
        </p:spPr>
        <p:txBody>
          <a:bodyPr vert="horz" wrap="square" lIns="96289" tIns="48144" rIns="96289" bIns="48144" numCol="1" anchor="b" anchorCtr="0" compatLnSpc="1">
            <a:prstTxWarp prst="textNoShape">
              <a:avLst/>
            </a:prstTxWarp>
          </a:bodyPr>
          <a:lstStyle>
            <a:lvl1pPr algn="r" defTabSz="964033">
              <a:defRPr sz="1100" b="0">
                <a:latin typeface="Times New Roman" pitchFamily="18" charset="0"/>
              </a:defRPr>
            </a:lvl1pPr>
          </a:lstStyle>
          <a:p>
            <a:fld id="{EB4B4DE3-89A1-4326-B6F5-EE905C4E75FA}" type="slidenum">
              <a:rPr lang="en-US"/>
              <a:pPr/>
              <a:t>‹#›</a:t>
            </a:fld>
            <a:endParaRPr lang="en-US"/>
          </a:p>
        </p:txBody>
      </p:sp>
    </p:spTree>
    <p:extLst>
      <p:ext uri="{BB962C8B-B14F-4D97-AF65-F5344CB8AC3E}">
        <p14:creationId xmlns:p14="http://schemas.microsoft.com/office/powerpoint/2010/main" val="888463682"/>
      </p:ext>
    </p:extLst>
  </p:cSld>
  <p:clrMap bg1="lt1" tx1="dk1" bg2="lt2" tx2="dk2" accent1="accent1" accent2="accent2" accent3="accent3" accent4="accent4" accent5="accent5" accent6="accent6" hlink="hlink" folHlink="folHlink"/>
  <p:hf hdr="0" ftr="0"/>
  <p:notesStyle>
    <a:lvl1pPr algn="l" defTabSz="650875" rtl="0" eaLnBrk="0" fontAlgn="base" hangingPunct="0">
      <a:spcBef>
        <a:spcPct val="30000"/>
      </a:spcBef>
      <a:spcAft>
        <a:spcPct val="0"/>
      </a:spcAft>
      <a:defRPr kern="1200">
        <a:solidFill>
          <a:schemeClr val="tx1"/>
        </a:solidFill>
        <a:latin typeface="Times New Roman" pitchFamily="18" charset="0"/>
        <a:ea typeface="+mn-ea"/>
        <a:cs typeface="+mn-cs"/>
      </a:defRPr>
    </a:lvl1pPr>
    <a:lvl2pPr marL="323850" algn="l" defTabSz="650875" rtl="0" eaLnBrk="0" fontAlgn="base" hangingPunct="0">
      <a:spcBef>
        <a:spcPct val="30000"/>
      </a:spcBef>
      <a:spcAft>
        <a:spcPct val="0"/>
      </a:spcAft>
      <a:defRPr sz="1400" kern="1200">
        <a:solidFill>
          <a:schemeClr val="tx1"/>
        </a:solidFill>
        <a:latin typeface="Times New Roman" pitchFamily="18" charset="0"/>
        <a:ea typeface="+mn-ea"/>
        <a:cs typeface="+mn-cs"/>
      </a:defRPr>
    </a:lvl2pPr>
    <a:lvl3pPr marL="650875" algn="l" defTabSz="650875" rtl="0" eaLnBrk="0" fontAlgn="base" hangingPunct="0">
      <a:spcBef>
        <a:spcPct val="30000"/>
      </a:spcBef>
      <a:spcAft>
        <a:spcPct val="0"/>
      </a:spcAft>
      <a:defRPr sz="1400" kern="1200">
        <a:solidFill>
          <a:schemeClr val="tx1"/>
        </a:solidFill>
        <a:latin typeface="Times New Roman" pitchFamily="18" charset="0"/>
        <a:ea typeface="+mn-ea"/>
        <a:cs typeface="+mn-cs"/>
      </a:defRPr>
    </a:lvl3pPr>
    <a:lvl4pPr marL="974725" algn="l" defTabSz="650875" rtl="0" eaLnBrk="0" fontAlgn="base" hangingPunct="0">
      <a:spcBef>
        <a:spcPct val="30000"/>
      </a:spcBef>
      <a:spcAft>
        <a:spcPct val="0"/>
      </a:spcAft>
      <a:defRPr sz="1400" kern="1200">
        <a:solidFill>
          <a:schemeClr val="tx1"/>
        </a:solidFill>
        <a:latin typeface="Times New Roman" pitchFamily="18" charset="0"/>
        <a:ea typeface="+mn-ea"/>
        <a:cs typeface="+mn-cs"/>
      </a:defRPr>
    </a:lvl4pPr>
    <a:lvl5pPr marL="1296988" algn="l" defTabSz="650875" rtl="0" eaLnBrk="0" fontAlgn="base" hangingPunct="0">
      <a:spcBef>
        <a:spcPct val="30000"/>
      </a:spcBef>
      <a:spcAft>
        <a:spcPct val="0"/>
      </a:spcAft>
      <a:defRPr sz="14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dt" idx="1"/>
          </p:nvPr>
        </p:nvSpPr>
        <p:spPr>
          <a:ln/>
        </p:spPr>
        <p:txBody>
          <a:bodyPr/>
          <a:lstStyle/>
          <a:p>
            <a:r>
              <a:rPr lang="en-US"/>
              <a:t>April 2, 2009</a:t>
            </a:r>
          </a:p>
        </p:txBody>
      </p:sp>
      <p:sp>
        <p:nvSpPr>
          <p:cNvPr id="7" name="Rectangle 7"/>
          <p:cNvSpPr>
            <a:spLocks noGrp="1" noChangeArrowheads="1"/>
          </p:cNvSpPr>
          <p:nvPr>
            <p:ph type="sldNum" sz="quarter" idx="5"/>
          </p:nvPr>
        </p:nvSpPr>
        <p:spPr>
          <a:ln/>
        </p:spPr>
        <p:txBody>
          <a:bodyPr/>
          <a:lstStyle/>
          <a:p>
            <a:fld id="{F0620387-F91A-43D1-B776-E76631756107}" type="slidenum">
              <a:rPr lang="en-US"/>
              <a:pPr/>
              <a:t>1</a:t>
            </a:fld>
            <a:endParaRPr lang="en-US"/>
          </a:p>
        </p:txBody>
      </p:sp>
      <p:sp>
        <p:nvSpPr>
          <p:cNvPr id="5122" name="Rectangle 2"/>
          <p:cNvSpPr>
            <a:spLocks noGrp="1" noRot="1" noChangeAspect="1" noChangeArrowheads="1" noTextEdit="1"/>
          </p:cNvSpPr>
          <p:nvPr>
            <p:ph type="sldImg"/>
          </p:nvPr>
        </p:nvSpPr>
        <p:spPr>
          <a:xfrm>
            <a:off x="3773488" y="100013"/>
            <a:ext cx="3011487" cy="2008187"/>
          </a:xfrm>
          <a:ln cap="flat"/>
        </p:spPr>
      </p:sp>
      <p:sp>
        <p:nvSpPr>
          <p:cNvPr id="5123" name="Rectangle 3"/>
          <p:cNvSpPr>
            <a:spLocks noChangeArrowheads="1"/>
          </p:cNvSpPr>
          <p:nvPr/>
        </p:nvSpPr>
        <p:spPr bwMode="auto">
          <a:xfrm>
            <a:off x="660401" y="4946521"/>
            <a:ext cx="2965027" cy="385294"/>
          </a:xfrm>
          <a:prstGeom prst="rect">
            <a:avLst/>
          </a:prstGeom>
          <a:noFill/>
          <a:ln w="12700">
            <a:noFill/>
            <a:miter lim="800000"/>
            <a:headEnd/>
            <a:tailEnd/>
          </a:ln>
          <a:effectLst/>
        </p:spPr>
        <p:txBody>
          <a:bodyPr wrap="none" lIns="95738" tIns="47870" rIns="95738" bIns="47870" anchor="ctr"/>
          <a:lstStyle/>
          <a:p>
            <a:endParaRPr lang="en-US"/>
          </a:p>
        </p:txBody>
      </p:sp>
      <p:sp>
        <p:nvSpPr>
          <p:cNvPr id="5124" name="Rectangle 4"/>
          <p:cNvSpPr>
            <a:spLocks noGrp="1" noChangeArrowheads="1"/>
          </p:cNvSpPr>
          <p:nvPr>
            <p:ph type="body" idx="1"/>
          </p:nvPr>
        </p:nvSpPr>
        <p:spPr>
          <a:xfrm>
            <a:off x="0" y="1655945"/>
            <a:ext cx="7303347" cy="7336983"/>
          </a:xfrm>
          <a:noFill/>
          <a:ln/>
        </p:spPr>
        <p:txBody>
          <a:bodyPr/>
          <a:lstStyle/>
          <a:p>
            <a:pPr marL="242670"/>
            <a:endParaRPr lang="en-US" dirty="0"/>
          </a:p>
        </p:txBody>
      </p:sp>
      <p:sp>
        <p:nvSpPr>
          <p:cNvPr id="5125" name="Rectangle 5"/>
          <p:cNvSpPr>
            <a:spLocks noChangeArrowheads="1"/>
          </p:cNvSpPr>
          <p:nvPr/>
        </p:nvSpPr>
        <p:spPr bwMode="auto">
          <a:xfrm>
            <a:off x="96521" y="277086"/>
            <a:ext cx="2485933" cy="327245"/>
          </a:xfrm>
          <a:prstGeom prst="rect">
            <a:avLst/>
          </a:prstGeom>
          <a:noFill/>
          <a:ln w="12700">
            <a:noFill/>
            <a:miter lim="800000"/>
            <a:headEnd/>
            <a:tailEnd/>
          </a:ln>
          <a:effectLst/>
        </p:spPr>
        <p:txBody>
          <a:bodyPr wrap="none" lIns="81913" tIns="40120" rIns="81913" bIns="40120">
            <a:spAutoFit/>
          </a:bodyPr>
          <a:lstStyle/>
          <a:p>
            <a:pPr defTabSz="812781"/>
            <a:r>
              <a:rPr lang="en-US" sz="1600">
                <a:latin typeface="Times New Roman" pitchFamily="18" charset="0"/>
              </a:rPr>
              <a:t>First slide for 35mm show.</a:t>
            </a:r>
          </a:p>
        </p:txBody>
      </p:sp>
    </p:spTree>
    <p:extLst>
      <p:ext uri="{BB962C8B-B14F-4D97-AF65-F5344CB8AC3E}">
        <p14:creationId xmlns:p14="http://schemas.microsoft.com/office/powerpoint/2010/main" val="6055978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2977853A-956F-486E-A294-3F8FCC38F537}" type="slidenum">
              <a:rPr lang="en-US"/>
              <a:pPr/>
              <a:t>10</a:t>
            </a:fld>
            <a:endParaRPr lang="en-US"/>
          </a:p>
        </p:txBody>
      </p:sp>
      <p:sp>
        <p:nvSpPr>
          <p:cNvPr id="425986" name="Rectangle 2"/>
          <p:cNvSpPr>
            <a:spLocks noGrp="1" noRot="1" noChangeAspect="1" noChangeArrowheads="1" noTextEdit="1"/>
          </p:cNvSpPr>
          <p:nvPr>
            <p:ph type="sldImg"/>
          </p:nvPr>
        </p:nvSpPr>
        <p:spPr>
          <a:ln/>
        </p:spPr>
      </p:sp>
      <p:sp>
        <p:nvSpPr>
          <p:cNvPr id="425987" name="Rectangle 3"/>
          <p:cNvSpPr>
            <a:spLocks noGrp="1" noChangeArrowheads="1"/>
          </p:cNvSpPr>
          <p:nvPr>
            <p:ph type="body" idx="1"/>
          </p:nvPr>
        </p:nvSpPr>
        <p:spPr/>
        <p:txBody>
          <a:bodyPr/>
          <a:lstStyle/>
          <a:p>
            <a:pPr marL="242670" indent="-242670"/>
            <a:endParaRPr lang="en-US" dirty="0"/>
          </a:p>
        </p:txBody>
      </p:sp>
    </p:spTree>
    <p:extLst>
      <p:ext uri="{BB962C8B-B14F-4D97-AF65-F5344CB8AC3E}">
        <p14:creationId xmlns:p14="http://schemas.microsoft.com/office/powerpoint/2010/main" val="3509006682"/>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CF274413-E680-4675-A558-FF4977F3B816}" type="slidenum">
              <a:rPr lang="en-US"/>
              <a:pPr/>
              <a:t>100</a:t>
            </a:fld>
            <a:endParaRPr lang="en-US"/>
          </a:p>
        </p:txBody>
      </p:sp>
      <p:sp>
        <p:nvSpPr>
          <p:cNvPr id="1196034" name="Rectangle 2"/>
          <p:cNvSpPr>
            <a:spLocks noGrp="1" noRot="1" noChangeAspect="1" noChangeArrowheads="1" noTextEdit="1"/>
          </p:cNvSpPr>
          <p:nvPr>
            <p:ph type="sldImg"/>
          </p:nvPr>
        </p:nvSpPr>
        <p:spPr>
          <a:xfrm>
            <a:off x="328613" y="639763"/>
            <a:ext cx="6692900" cy="4462462"/>
          </a:xfrm>
          <a:ln/>
        </p:spPr>
      </p:sp>
      <p:sp>
        <p:nvSpPr>
          <p:cNvPr id="1196035" name="Rectangle 3"/>
          <p:cNvSpPr>
            <a:spLocks noGrp="1" noChangeArrowheads="1"/>
          </p:cNvSpPr>
          <p:nvPr>
            <p:ph type="body" idx="1"/>
          </p:nvPr>
        </p:nvSpPr>
        <p:spPr>
          <a:xfrm>
            <a:off x="650240" y="6402162"/>
            <a:ext cx="6177280" cy="2718651"/>
          </a:xfrm>
        </p:spPr>
        <p:txBody>
          <a:bodyPr/>
          <a:lstStyle/>
          <a:p>
            <a:endParaRPr lang="en-US" dirty="0"/>
          </a:p>
        </p:txBody>
      </p:sp>
    </p:spTree>
    <p:extLst>
      <p:ext uri="{BB962C8B-B14F-4D97-AF65-F5344CB8AC3E}">
        <p14:creationId xmlns:p14="http://schemas.microsoft.com/office/powerpoint/2010/main" val="139076167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543A7489-C9FA-4109-9227-EC00D99BE235}" type="slidenum">
              <a:rPr lang="en-US"/>
              <a:pPr/>
              <a:t>101</a:t>
            </a:fld>
            <a:endParaRPr lang="en-US"/>
          </a:p>
        </p:txBody>
      </p:sp>
      <p:sp>
        <p:nvSpPr>
          <p:cNvPr id="132100" name="Rectangle 4"/>
          <p:cNvSpPr>
            <a:spLocks noGrp="1" noRot="1" noChangeAspect="1" noChangeArrowheads="1" noTextEdit="1"/>
          </p:cNvSpPr>
          <p:nvPr>
            <p:ph type="sldImg"/>
          </p:nvPr>
        </p:nvSpPr>
        <p:spPr>
          <a:xfrm>
            <a:off x="1573213" y="400050"/>
            <a:ext cx="3870325" cy="2579688"/>
          </a:xfrm>
          <a:ln/>
        </p:spPr>
      </p:sp>
      <p:sp>
        <p:nvSpPr>
          <p:cNvPr id="132101" name="Rectangle 5"/>
          <p:cNvSpPr>
            <a:spLocks noGrp="1" noChangeArrowheads="1"/>
          </p:cNvSpPr>
          <p:nvPr>
            <p:ph type="body" idx="1"/>
          </p:nvPr>
        </p:nvSpPr>
        <p:spPr>
          <a:xfrm>
            <a:off x="242149" y="3200400"/>
            <a:ext cx="6830906" cy="6400800"/>
          </a:xfrm>
        </p:spPr>
        <p:txBody>
          <a:bodyPr/>
          <a:lstStyle/>
          <a:p>
            <a:r>
              <a:rPr lang="en-US" dirty="0"/>
              <a:t>Lean results in lower flame temps</a:t>
            </a:r>
          </a:p>
          <a:p>
            <a:endParaRPr lang="en-US" dirty="0"/>
          </a:p>
          <a:p>
            <a:r>
              <a:rPr lang="en-US" dirty="0"/>
              <a:t>Why NG engines are designed now to be lean burn</a:t>
            </a:r>
          </a:p>
          <a:p>
            <a:r>
              <a:rPr lang="en-US" dirty="0"/>
              <a:t>a lean burn engine uses a fuel-to-air ratio where there's more air than fuel, while a rich burn engine has more fuel than air. Lean burn engines generally offer better fuel economy and lower emissions, while rich burn engines can produce higher power and torque</a:t>
            </a:r>
          </a:p>
          <a:p>
            <a:endParaRPr lang="en-US" dirty="0"/>
          </a:p>
          <a:p>
            <a:r>
              <a:rPr lang="en-US" dirty="0"/>
              <a:t>Air is a lot cheaper than fuel (with no VOCs) = lean burn</a:t>
            </a:r>
          </a:p>
        </p:txBody>
      </p:sp>
    </p:spTree>
    <p:extLst>
      <p:ext uri="{BB962C8B-B14F-4D97-AF65-F5344CB8AC3E}">
        <p14:creationId xmlns:p14="http://schemas.microsoft.com/office/powerpoint/2010/main" val="2979901250"/>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75035247-467F-463E-B188-B2886AEFEC0D}" type="slidenum">
              <a:rPr lang="en-US"/>
              <a:pPr/>
              <a:t>102</a:t>
            </a:fld>
            <a:endParaRPr lang="en-US"/>
          </a:p>
        </p:txBody>
      </p:sp>
      <p:sp>
        <p:nvSpPr>
          <p:cNvPr id="324610" name="Rectangle 2"/>
          <p:cNvSpPr>
            <a:spLocks noGrp="1" noRot="1" noChangeAspect="1" noChangeArrowheads="1" noTextEdit="1"/>
          </p:cNvSpPr>
          <p:nvPr>
            <p:ph type="sldImg"/>
          </p:nvPr>
        </p:nvSpPr>
        <p:spPr>
          <a:ln/>
        </p:spPr>
      </p:sp>
      <p:sp>
        <p:nvSpPr>
          <p:cNvPr id="324611" name="Rectangle 3"/>
          <p:cNvSpPr>
            <a:spLocks noGrp="1" noChangeArrowheads="1"/>
          </p:cNvSpPr>
          <p:nvPr>
            <p:ph type="body" idx="1"/>
          </p:nvPr>
        </p:nvSpPr>
        <p:spPr>
          <a:xfrm>
            <a:off x="457200" y="3715219"/>
            <a:ext cx="6477001" cy="5405594"/>
          </a:xfrm>
        </p:spPr>
        <p:txBody>
          <a:bodyPr/>
          <a:lstStyle/>
          <a:p>
            <a:r>
              <a:rPr lang="en-US" b="1" dirty="0"/>
              <a:t>These emission rates are for natural gas burners</a:t>
            </a:r>
          </a:p>
          <a:p>
            <a:r>
              <a:rPr lang="en-US" dirty="0"/>
              <a:t>The general nitrogen oxide emissions of low NOx burners are around 30-60 ppm. Nitrogen oxide emissions below 30ppm are usually called ultra low NOx burners to meet more stringent environmental protection requirements.</a:t>
            </a:r>
          </a:p>
          <a:p>
            <a:endParaRPr lang="en-US" dirty="0"/>
          </a:p>
          <a:p>
            <a:r>
              <a:rPr lang="en-US" dirty="0"/>
              <a:t>Boiler NSPS Nox limits (Da, Db, Dc):  </a:t>
            </a:r>
          </a:p>
          <a:p>
            <a:r>
              <a:rPr lang="en-US" dirty="0"/>
              <a:t>Empire Generating Comb turbines = 42ppm (other than NG) or 15ppm (NG) at 15% 02 per NSPS KKKK [turbine NSPS]</a:t>
            </a:r>
          </a:p>
          <a:p>
            <a:r>
              <a:rPr lang="en-US" dirty="0"/>
              <a:t>Ultra low NOx burners can achieve NOx emission levels of 0.15 </a:t>
            </a:r>
            <a:r>
              <a:rPr lang="en-US" dirty="0" err="1"/>
              <a:t>lb</a:t>
            </a:r>
            <a:r>
              <a:rPr lang="en-US" dirty="0"/>
              <a:t>/MMBtu or lower when used in coal-fired power plants.</a:t>
            </a:r>
          </a:p>
          <a:p>
            <a:r>
              <a:rPr lang="en-US" dirty="0"/>
              <a:t>As compared to when SCR is added. 05 to .07 </a:t>
            </a:r>
            <a:r>
              <a:rPr lang="en-US" dirty="0" err="1"/>
              <a:t>lb</a:t>
            </a:r>
            <a:r>
              <a:rPr lang="en-US" dirty="0"/>
              <a:t>/MMBTU will be the limit 30 day rolling</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4003135402"/>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F876683C-EBAC-401A-B54D-F53787E6150A}" type="slidenum">
              <a:rPr lang="en-US"/>
              <a:pPr/>
              <a:t>103</a:t>
            </a:fld>
            <a:endParaRPr lang="en-US"/>
          </a:p>
        </p:txBody>
      </p:sp>
      <p:sp>
        <p:nvSpPr>
          <p:cNvPr id="888834" name="Rectangle 2"/>
          <p:cNvSpPr>
            <a:spLocks noGrp="1" noRot="1" noChangeAspect="1" noChangeArrowheads="1" noTextEdit="1"/>
          </p:cNvSpPr>
          <p:nvPr>
            <p:ph type="sldImg"/>
          </p:nvPr>
        </p:nvSpPr>
        <p:spPr>
          <a:ln/>
        </p:spPr>
      </p:sp>
      <p:sp>
        <p:nvSpPr>
          <p:cNvPr id="888835" name="Rectangle 3"/>
          <p:cNvSpPr>
            <a:spLocks noGrp="1" noChangeArrowheads="1"/>
          </p:cNvSpPr>
          <p:nvPr>
            <p:ph type="body" idx="1"/>
          </p:nvPr>
        </p:nvSpPr>
        <p:spPr/>
        <p:txBody>
          <a:bodyPr/>
          <a:lstStyle/>
          <a:p>
            <a:r>
              <a:rPr lang="en-US" dirty="0"/>
              <a:t>Carl</a:t>
            </a:r>
          </a:p>
        </p:txBody>
      </p:sp>
    </p:spTree>
    <p:extLst>
      <p:ext uri="{BB962C8B-B14F-4D97-AF65-F5344CB8AC3E}">
        <p14:creationId xmlns:p14="http://schemas.microsoft.com/office/powerpoint/2010/main" val="3637152721"/>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0C15F9F8-AC88-4E78-A720-1F1A9B26E9C8}" type="slidenum">
              <a:rPr lang="en-US"/>
              <a:pPr/>
              <a:t>104</a:t>
            </a:fld>
            <a:endParaRPr lang="en-US"/>
          </a:p>
        </p:txBody>
      </p:sp>
      <p:sp>
        <p:nvSpPr>
          <p:cNvPr id="338946" name="Rectangle 2"/>
          <p:cNvSpPr>
            <a:spLocks noGrp="1" noChangeArrowheads="1"/>
          </p:cNvSpPr>
          <p:nvPr>
            <p:ph type="body" idx="1"/>
          </p:nvPr>
        </p:nvSpPr>
        <p:spPr>
          <a:xfrm>
            <a:off x="406400" y="3579137"/>
            <a:ext cx="6553200" cy="5725306"/>
          </a:xfrm>
          <a:noFill/>
          <a:ln/>
        </p:spPr>
        <p:txBody>
          <a:bodyPr/>
          <a:lstStyle/>
          <a:p>
            <a:pPr marL="364006" lvl="0" indent="-364006" algn="l"/>
            <a:r>
              <a:rPr lang="en-US" dirty="0"/>
              <a:t>Flue gas recirculation (FGR) in boilers is a technique that lowers NOx emissions by recirculating a portion of the combustion gases back into the combustion chamber. This process reduces the peak flame temperature</a:t>
            </a:r>
          </a:p>
          <a:p>
            <a:pPr marL="364006" lvl="0" indent="-364006" algn="l"/>
            <a:r>
              <a:rPr lang="en-US" dirty="0"/>
              <a:t>and the amount of oxygen in the combustion zone, thereby reducing the formation of thermal NOx. FGR can be implemented through internal recirculation, where gases are recirculated within the burner head, or</a:t>
            </a:r>
          </a:p>
          <a:p>
            <a:pPr marL="364006" lvl="0" indent="-364006" algn="l"/>
            <a:r>
              <a:rPr lang="en-US" dirty="0"/>
              <a:t>external recirculation (as here), where gases are recirculated from the flue and mixed with combustion air</a:t>
            </a:r>
          </a:p>
          <a:p>
            <a:pPr marL="364006" lvl="0" indent="-364006" algn="l"/>
            <a:r>
              <a:rPr lang="en-US" dirty="0"/>
              <a:t>Up to 50% NOx reduction</a:t>
            </a:r>
          </a:p>
        </p:txBody>
      </p:sp>
      <p:sp>
        <p:nvSpPr>
          <p:cNvPr id="338947" name="Rectangle 3"/>
          <p:cNvSpPr>
            <a:spLocks noGrp="1" noRot="1" noChangeAspect="1" noChangeArrowheads="1" noTextEdit="1"/>
          </p:cNvSpPr>
          <p:nvPr>
            <p:ph type="sldImg"/>
          </p:nvPr>
        </p:nvSpPr>
        <p:spPr>
          <a:xfrm>
            <a:off x="1600200" y="188913"/>
            <a:ext cx="4606925" cy="3071812"/>
          </a:xfrm>
          <a:ln cap="flat"/>
        </p:spPr>
      </p:sp>
    </p:spTree>
    <p:extLst>
      <p:ext uri="{BB962C8B-B14F-4D97-AF65-F5344CB8AC3E}">
        <p14:creationId xmlns:p14="http://schemas.microsoft.com/office/powerpoint/2010/main" val="1225988310"/>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CA48BEB9-1B8C-4914-81B2-63F28A9A08CB}" type="slidenum">
              <a:rPr lang="en-US"/>
              <a:pPr/>
              <a:t>105</a:t>
            </a:fld>
            <a:endParaRPr lang="en-US"/>
          </a:p>
        </p:txBody>
      </p:sp>
      <p:sp>
        <p:nvSpPr>
          <p:cNvPr id="142338" name="Rectangle 2"/>
          <p:cNvSpPr>
            <a:spLocks noGrp="1" noChangeArrowheads="1"/>
          </p:cNvSpPr>
          <p:nvPr>
            <p:ph type="body" idx="1"/>
          </p:nvPr>
        </p:nvSpPr>
        <p:spPr>
          <a:xfrm>
            <a:off x="731520" y="4159537"/>
            <a:ext cx="6014720" cy="4802239"/>
          </a:xfrm>
          <a:noFill/>
          <a:ln/>
        </p:spPr>
        <p:txBody>
          <a:bodyPr/>
          <a:lstStyle/>
          <a:p>
            <a:pPr algn="l"/>
            <a:r>
              <a:rPr lang="en-US" dirty="0"/>
              <a:t>See arrows</a:t>
            </a:r>
          </a:p>
        </p:txBody>
      </p:sp>
      <p:sp>
        <p:nvSpPr>
          <p:cNvPr id="142339" name="Rectangle 3"/>
          <p:cNvSpPr>
            <a:spLocks noGrp="1" noRot="1" noChangeAspect="1" noChangeArrowheads="1" noTextEdit="1"/>
          </p:cNvSpPr>
          <p:nvPr>
            <p:ph type="sldImg"/>
          </p:nvPr>
        </p:nvSpPr>
        <p:spPr>
          <a:xfrm>
            <a:off x="1062038" y="244475"/>
            <a:ext cx="5392737" cy="3595688"/>
          </a:xfrm>
          <a:ln cap="flat"/>
        </p:spPr>
      </p:sp>
    </p:spTree>
    <p:extLst>
      <p:ext uri="{BB962C8B-B14F-4D97-AF65-F5344CB8AC3E}">
        <p14:creationId xmlns:p14="http://schemas.microsoft.com/office/powerpoint/2010/main" val="1964118975"/>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A1E89D1F-F290-446D-91ED-93CFBF1FFFCC}" type="slidenum">
              <a:rPr lang="en-US"/>
              <a:pPr/>
              <a:t>106</a:t>
            </a:fld>
            <a:endParaRPr lang="en-US"/>
          </a:p>
        </p:txBody>
      </p:sp>
      <p:sp>
        <p:nvSpPr>
          <p:cNvPr id="1149954" name="Rectangle 2"/>
          <p:cNvSpPr>
            <a:spLocks noGrp="1" noChangeArrowheads="1"/>
          </p:cNvSpPr>
          <p:nvPr>
            <p:ph type="body" idx="1"/>
          </p:nvPr>
        </p:nvSpPr>
        <p:spPr>
          <a:xfrm>
            <a:off x="731520" y="4159537"/>
            <a:ext cx="6014720" cy="4802239"/>
          </a:xfrm>
          <a:noFill/>
          <a:ln/>
        </p:spPr>
        <p:txBody>
          <a:bodyPr/>
          <a:lstStyle/>
          <a:p>
            <a:pPr algn="l"/>
            <a:endParaRPr lang="en-US" dirty="0"/>
          </a:p>
        </p:txBody>
      </p:sp>
      <p:sp>
        <p:nvSpPr>
          <p:cNvPr id="1149955" name="Rectangle 3"/>
          <p:cNvSpPr>
            <a:spLocks noGrp="1" noRot="1" noChangeAspect="1" noChangeArrowheads="1" noTextEdit="1"/>
          </p:cNvSpPr>
          <p:nvPr>
            <p:ph type="sldImg"/>
          </p:nvPr>
        </p:nvSpPr>
        <p:spPr>
          <a:xfrm>
            <a:off x="1062038" y="244475"/>
            <a:ext cx="5392737" cy="3595688"/>
          </a:xfrm>
          <a:ln cap="flat"/>
        </p:spPr>
      </p:sp>
    </p:spTree>
    <p:extLst>
      <p:ext uri="{BB962C8B-B14F-4D97-AF65-F5344CB8AC3E}">
        <p14:creationId xmlns:p14="http://schemas.microsoft.com/office/powerpoint/2010/main" val="3500715388"/>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CF6BAB74-F713-4863-A7E8-954BA9A012BB}" type="slidenum">
              <a:rPr lang="en-US"/>
              <a:pPr/>
              <a:t>107</a:t>
            </a:fld>
            <a:endParaRPr lang="en-US"/>
          </a:p>
        </p:txBody>
      </p:sp>
      <p:sp>
        <p:nvSpPr>
          <p:cNvPr id="760834" name="Rectangle 2"/>
          <p:cNvSpPr>
            <a:spLocks noGrp="1" noRot="1" noChangeAspect="1" noChangeArrowheads="1" noTextEdit="1"/>
          </p:cNvSpPr>
          <p:nvPr>
            <p:ph type="sldImg"/>
          </p:nvPr>
        </p:nvSpPr>
        <p:spPr>
          <a:ln/>
        </p:spPr>
      </p:sp>
      <p:sp>
        <p:nvSpPr>
          <p:cNvPr id="760835" name="Rectangle 3"/>
          <p:cNvSpPr>
            <a:spLocks noGrp="1" noChangeArrowheads="1"/>
          </p:cNvSpPr>
          <p:nvPr>
            <p:ph type="body" idx="1"/>
          </p:nvPr>
        </p:nvSpPr>
        <p:spPr/>
        <p:txBody>
          <a:bodyPr/>
          <a:lstStyle/>
          <a:p>
            <a:r>
              <a:rPr lang="en-US" dirty="0"/>
              <a:t>Carl</a:t>
            </a:r>
          </a:p>
        </p:txBody>
      </p:sp>
    </p:spTree>
    <p:extLst>
      <p:ext uri="{BB962C8B-B14F-4D97-AF65-F5344CB8AC3E}">
        <p14:creationId xmlns:p14="http://schemas.microsoft.com/office/powerpoint/2010/main" val="1149054615"/>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3691B065-3650-4A19-B013-663BDD2392E5}" type="slidenum">
              <a:rPr lang="en-US"/>
              <a:pPr/>
              <a:t>108</a:t>
            </a:fld>
            <a:endParaRPr lang="en-US"/>
          </a:p>
        </p:txBody>
      </p:sp>
      <p:sp>
        <p:nvSpPr>
          <p:cNvPr id="1197058" name="Rectangle 2"/>
          <p:cNvSpPr>
            <a:spLocks noGrp="1" noRot="1" noChangeAspect="1" noChangeArrowheads="1" noTextEdit="1"/>
          </p:cNvSpPr>
          <p:nvPr>
            <p:ph type="sldImg"/>
          </p:nvPr>
        </p:nvSpPr>
        <p:spPr>
          <a:xfrm>
            <a:off x="288925" y="639763"/>
            <a:ext cx="6718300" cy="4478337"/>
          </a:xfrm>
          <a:ln/>
        </p:spPr>
      </p:sp>
      <p:sp>
        <p:nvSpPr>
          <p:cNvPr id="1197059" name="Rectangle 3"/>
          <p:cNvSpPr>
            <a:spLocks noGrp="1" noChangeArrowheads="1"/>
          </p:cNvSpPr>
          <p:nvPr>
            <p:ph type="body" idx="1"/>
          </p:nvPr>
        </p:nvSpPr>
        <p:spPr>
          <a:xfrm>
            <a:off x="650240" y="6389898"/>
            <a:ext cx="6177280" cy="2730915"/>
          </a:xfrm>
        </p:spPr>
        <p:txBody>
          <a:bodyPr/>
          <a:lstStyle/>
          <a:p>
            <a:endParaRPr lang="en-US" dirty="0"/>
          </a:p>
        </p:txBody>
      </p:sp>
    </p:spTree>
    <p:extLst>
      <p:ext uri="{BB962C8B-B14F-4D97-AF65-F5344CB8AC3E}">
        <p14:creationId xmlns:p14="http://schemas.microsoft.com/office/powerpoint/2010/main" val="2581529822"/>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23BE361B-7CBC-4E8B-98F5-2F7A30DAC1D0}" type="slidenum">
              <a:rPr lang="en-US"/>
              <a:pPr/>
              <a:t>109</a:t>
            </a:fld>
            <a:endParaRPr lang="en-US"/>
          </a:p>
        </p:txBody>
      </p:sp>
      <p:sp>
        <p:nvSpPr>
          <p:cNvPr id="1198082" name="Rectangle 2"/>
          <p:cNvSpPr>
            <a:spLocks noGrp="1" noRot="1" noChangeAspect="1" noChangeArrowheads="1" noTextEdit="1"/>
          </p:cNvSpPr>
          <p:nvPr>
            <p:ph type="sldImg"/>
          </p:nvPr>
        </p:nvSpPr>
        <p:spPr>
          <a:xfrm>
            <a:off x="290513" y="639763"/>
            <a:ext cx="6750050" cy="4498975"/>
          </a:xfrm>
          <a:ln/>
        </p:spPr>
      </p:sp>
      <p:sp>
        <p:nvSpPr>
          <p:cNvPr id="1198083" name="Rectangle 3"/>
          <p:cNvSpPr>
            <a:spLocks noGrp="1" noChangeArrowheads="1"/>
          </p:cNvSpPr>
          <p:nvPr>
            <p:ph type="body" idx="1"/>
          </p:nvPr>
        </p:nvSpPr>
        <p:spPr>
          <a:xfrm>
            <a:off x="650240" y="6426691"/>
            <a:ext cx="6177280" cy="2694120"/>
          </a:xfrm>
        </p:spPr>
        <p:txBody>
          <a:bodyPr/>
          <a:lstStyle/>
          <a:p>
            <a:endParaRPr lang="en-US" dirty="0"/>
          </a:p>
        </p:txBody>
      </p:sp>
    </p:spTree>
    <p:extLst>
      <p:ext uri="{BB962C8B-B14F-4D97-AF65-F5344CB8AC3E}">
        <p14:creationId xmlns:p14="http://schemas.microsoft.com/office/powerpoint/2010/main" val="31046121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C20ABD9E-8BB8-495B-B681-E4C8AAD1AA16}" type="slidenum">
              <a:rPr lang="en-US"/>
              <a:pPr/>
              <a:t>11</a:t>
            </a:fld>
            <a:endParaRPr lang="en-US"/>
          </a:p>
        </p:txBody>
      </p:sp>
      <p:sp>
        <p:nvSpPr>
          <p:cNvPr id="519170" name="Rectangle 2"/>
          <p:cNvSpPr>
            <a:spLocks noGrp="1" noRot="1" noChangeAspect="1" noChangeArrowheads="1" noTextEdit="1"/>
          </p:cNvSpPr>
          <p:nvPr>
            <p:ph type="sldImg"/>
          </p:nvPr>
        </p:nvSpPr>
        <p:spPr>
          <a:ln/>
        </p:spPr>
      </p:sp>
      <p:sp>
        <p:nvSpPr>
          <p:cNvPr id="519171" name="Rectangle 3"/>
          <p:cNvSpPr>
            <a:spLocks noGrp="1" noChangeArrowheads="1"/>
          </p:cNvSpPr>
          <p:nvPr>
            <p:ph type="body" idx="1"/>
          </p:nvPr>
        </p:nvSpPr>
        <p:spPr>
          <a:xfrm>
            <a:off x="331893" y="3554543"/>
            <a:ext cx="6510867" cy="5608899"/>
          </a:xfrm>
        </p:spPr>
        <p:txBody>
          <a:bodyPr/>
          <a:lstStyle/>
          <a:p>
            <a:pPr marL="242670" indent="-242670"/>
            <a:endParaRPr lang="en-US"/>
          </a:p>
        </p:txBody>
      </p:sp>
    </p:spTree>
    <p:extLst>
      <p:ext uri="{BB962C8B-B14F-4D97-AF65-F5344CB8AC3E}">
        <p14:creationId xmlns:p14="http://schemas.microsoft.com/office/powerpoint/2010/main" val="1322887347"/>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7425C0A1-E525-4B6C-A483-9297394BB5B5}" type="slidenum">
              <a:rPr lang="en-US"/>
              <a:pPr/>
              <a:t>110</a:t>
            </a:fld>
            <a:endParaRPr lang="en-US"/>
          </a:p>
        </p:txBody>
      </p:sp>
      <p:sp>
        <p:nvSpPr>
          <p:cNvPr id="140290" name="Rectangle 2"/>
          <p:cNvSpPr>
            <a:spLocks noGrp="1" noChangeArrowheads="1"/>
          </p:cNvSpPr>
          <p:nvPr>
            <p:ph type="body" idx="1"/>
          </p:nvPr>
        </p:nvSpPr>
        <p:spPr>
          <a:xfrm>
            <a:off x="917229" y="4327591"/>
            <a:ext cx="5770880" cy="4486531"/>
          </a:xfrm>
          <a:noFill/>
          <a:ln/>
        </p:spPr>
        <p:txBody>
          <a:bodyPr/>
          <a:lstStyle/>
          <a:p>
            <a:endParaRPr lang="en-US" dirty="0"/>
          </a:p>
        </p:txBody>
      </p:sp>
      <p:sp>
        <p:nvSpPr>
          <p:cNvPr id="140291" name="Rectangle 3"/>
          <p:cNvSpPr>
            <a:spLocks noGrp="1" noRot="1" noChangeAspect="1" noChangeArrowheads="1" noTextEdit="1"/>
          </p:cNvSpPr>
          <p:nvPr>
            <p:ph type="sldImg"/>
          </p:nvPr>
        </p:nvSpPr>
        <p:spPr>
          <a:xfrm>
            <a:off x="1058863" y="503238"/>
            <a:ext cx="5395912" cy="3597275"/>
          </a:xfrm>
          <a:ln cap="flat"/>
        </p:spPr>
      </p:sp>
    </p:spTree>
    <p:extLst>
      <p:ext uri="{BB962C8B-B14F-4D97-AF65-F5344CB8AC3E}">
        <p14:creationId xmlns:p14="http://schemas.microsoft.com/office/powerpoint/2010/main" val="3879363662"/>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42789D86-B7D1-4399-9B58-551E6BFE88EF}" type="slidenum">
              <a:rPr lang="en-US"/>
              <a:pPr/>
              <a:t>111</a:t>
            </a:fld>
            <a:endParaRPr lang="en-US"/>
          </a:p>
        </p:txBody>
      </p:sp>
      <p:sp>
        <p:nvSpPr>
          <p:cNvPr id="1199106" name="Rectangle 2"/>
          <p:cNvSpPr>
            <a:spLocks noGrp="1" noRot="1" noChangeAspect="1" noChangeArrowheads="1" noTextEdit="1"/>
          </p:cNvSpPr>
          <p:nvPr>
            <p:ph type="sldImg"/>
          </p:nvPr>
        </p:nvSpPr>
        <p:spPr>
          <a:xfrm>
            <a:off x="273050" y="639763"/>
            <a:ext cx="6745288" cy="4497387"/>
          </a:xfrm>
          <a:ln/>
        </p:spPr>
      </p:sp>
      <p:sp>
        <p:nvSpPr>
          <p:cNvPr id="1199107" name="Rectangle 3"/>
          <p:cNvSpPr>
            <a:spLocks noGrp="1" noChangeArrowheads="1"/>
          </p:cNvSpPr>
          <p:nvPr>
            <p:ph type="body" idx="1"/>
          </p:nvPr>
        </p:nvSpPr>
        <p:spPr>
          <a:xfrm>
            <a:off x="650240" y="6426691"/>
            <a:ext cx="6177280" cy="2694120"/>
          </a:xfrm>
        </p:spPr>
        <p:txBody>
          <a:bodyPr/>
          <a:lstStyle/>
          <a:p>
            <a:r>
              <a:rPr lang="en-US" dirty="0"/>
              <a:t>Around 50%</a:t>
            </a:r>
          </a:p>
        </p:txBody>
      </p:sp>
    </p:spTree>
    <p:extLst>
      <p:ext uri="{BB962C8B-B14F-4D97-AF65-F5344CB8AC3E}">
        <p14:creationId xmlns:p14="http://schemas.microsoft.com/office/powerpoint/2010/main" val="2360480577"/>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04B1356D-7698-4DCF-AF74-4A38376C13C0}" type="slidenum">
              <a:rPr lang="en-US"/>
              <a:pPr/>
              <a:t>112</a:t>
            </a:fld>
            <a:endParaRPr lang="en-US"/>
          </a:p>
        </p:txBody>
      </p:sp>
      <p:sp>
        <p:nvSpPr>
          <p:cNvPr id="889858" name="Rectangle 2"/>
          <p:cNvSpPr>
            <a:spLocks noGrp="1" noRot="1" noChangeAspect="1" noChangeArrowheads="1" noTextEdit="1"/>
          </p:cNvSpPr>
          <p:nvPr>
            <p:ph type="sldImg"/>
          </p:nvPr>
        </p:nvSpPr>
        <p:spPr>
          <a:ln/>
        </p:spPr>
      </p:sp>
      <p:sp>
        <p:nvSpPr>
          <p:cNvPr id="88985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902000528"/>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DB6056BC-4865-40A6-BE5F-79E6FCE65278}" type="slidenum">
              <a:rPr lang="en-US" altLang="en-US"/>
              <a:pPr/>
              <a:t>113</a:t>
            </a:fld>
            <a:endParaRPr lang="en-US" altLang="en-US"/>
          </a:p>
        </p:txBody>
      </p:sp>
      <p:sp>
        <p:nvSpPr>
          <p:cNvPr id="336898" name="Rectangle 2"/>
          <p:cNvSpPr>
            <a:spLocks noGrp="1" noChangeArrowheads="1"/>
          </p:cNvSpPr>
          <p:nvPr>
            <p:ph type="body" idx="1"/>
          </p:nvPr>
        </p:nvSpPr>
        <p:spPr>
          <a:xfrm>
            <a:off x="1" y="3827225"/>
            <a:ext cx="7315200" cy="5405335"/>
          </a:xfrm>
          <a:noFill/>
          <a:ln/>
        </p:spPr>
        <p:txBody>
          <a:bodyPr/>
          <a:lstStyle/>
          <a:p>
            <a:r>
              <a:rPr lang="en-US" altLang="en-US" dirty="0"/>
              <a:t>Graphic of a burner</a:t>
            </a:r>
          </a:p>
          <a:p>
            <a:r>
              <a:rPr lang="en-US" altLang="en-US" dirty="0"/>
              <a:t>Burner in which part, or all, of the air for complete combustion of the gas, is mixed with the gas upstream of the mixture outlet ports. For example, air and gas are thoroughly mixed before the burner head in premixed burners.</a:t>
            </a:r>
          </a:p>
        </p:txBody>
      </p:sp>
      <p:sp>
        <p:nvSpPr>
          <p:cNvPr id="336899" name="Rectangle 3"/>
          <p:cNvSpPr>
            <a:spLocks noGrp="1" noRot="1" noChangeAspect="1" noChangeArrowheads="1" noTextEdit="1"/>
          </p:cNvSpPr>
          <p:nvPr>
            <p:ph type="sldImg"/>
          </p:nvPr>
        </p:nvSpPr>
        <p:spPr>
          <a:xfrm>
            <a:off x="1376363" y="246063"/>
            <a:ext cx="4951412" cy="3300412"/>
          </a:xfrm>
          <a:ln cap="flat"/>
        </p:spPr>
      </p:sp>
    </p:spTree>
    <p:extLst>
      <p:ext uri="{BB962C8B-B14F-4D97-AF65-F5344CB8AC3E}">
        <p14:creationId xmlns:p14="http://schemas.microsoft.com/office/powerpoint/2010/main" val="4225425525"/>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AB3E4A90-1480-4483-9427-A4C2F43B096E}" type="slidenum">
              <a:rPr lang="en-US"/>
              <a:pPr/>
              <a:t>114</a:t>
            </a:fld>
            <a:endParaRPr lang="en-US"/>
          </a:p>
        </p:txBody>
      </p:sp>
      <p:sp>
        <p:nvSpPr>
          <p:cNvPr id="146434" name="Rectangle 2"/>
          <p:cNvSpPr>
            <a:spLocks noGrp="1" noChangeArrowheads="1"/>
          </p:cNvSpPr>
          <p:nvPr>
            <p:ph type="body" idx="1"/>
          </p:nvPr>
        </p:nvSpPr>
        <p:spPr>
          <a:xfrm>
            <a:off x="1" y="4239873"/>
            <a:ext cx="7233920" cy="4800601"/>
          </a:xfrm>
          <a:noFill/>
          <a:ln/>
        </p:spPr>
        <p:txBody>
          <a:bodyPr/>
          <a:lstStyle/>
          <a:p>
            <a:r>
              <a:rPr lang="en-US" dirty="0"/>
              <a:t>Staged Fuel and Air:  Instead of mixing fuel and air completely before combustion, a low-NOx burner with staged fuel and air introduces them in stages. </a:t>
            </a:r>
          </a:p>
          <a:p>
            <a:endParaRPr lang="en-US" dirty="0"/>
          </a:p>
          <a:p>
            <a:r>
              <a:rPr lang="en-US" dirty="0"/>
              <a:t>Designed to reduce NOx emissions by controlling the combustion process through staged fuel and air injection. This technique involves introducing fuel and air in different stages within the combustion chamber, promoting better mixing and reducing peak flame temperatures, which in turn minimizes the formation of NOx</a:t>
            </a:r>
          </a:p>
        </p:txBody>
      </p:sp>
      <p:sp>
        <p:nvSpPr>
          <p:cNvPr id="146435" name="Rectangle 3"/>
          <p:cNvSpPr>
            <a:spLocks noGrp="1" noRot="1" noChangeAspect="1" noChangeArrowheads="1" noTextEdit="1"/>
          </p:cNvSpPr>
          <p:nvPr>
            <p:ph type="sldImg"/>
          </p:nvPr>
        </p:nvSpPr>
        <p:spPr>
          <a:xfrm>
            <a:off x="1519238" y="400050"/>
            <a:ext cx="4440237" cy="2959100"/>
          </a:xfrm>
          <a:ln cap="flat"/>
        </p:spPr>
      </p:sp>
    </p:spTree>
    <p:extLst>
      <p:ext uri="{BB962C8B-B14F-4D97-AF65-F5344CB8AC3E}">
        <p14:creationId xmlns:p14="http://schemas.microsoft.com/office/powerpoint/2010/main" val="2673690812"/>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dt" idx="1"/>
          </p:nvPr>
        </p:nvSpPr>
        <p:spPr>
          <a:ln/>
        </p:spPr>
        <p:txBody>
          <a:bodyPr/>
          <a:lstStyle/>
          <a:p>
            <a:r>
              <a:rPr lang="en-US"/>
              <a:t>April 2, 2009</a:t>
            </a:r>
          </a:p>
        </p:txBody>
      </p:sp>
      <p:sp>
        <p:nvSpPr>
          <p:cNvPr id="7" name="Rectangle 7"/>
          <p:cNvSpPr>
            <a:spLocks noGrp="1" noChangeArrowheads="1"/>
          </p:cNvSpPr>
          <p:nvPr>
            <p:ph type="sldNum" sz="quarter" idx="5"/>
          </p:nvPr>
        </p:nvSpPr>
        <p:spPr>
          <a:ln/>
        </p:spPr>
        <p:txBody>
          <a:bodyPr/>
          <a:lstStyle/>
          <a:p>
            <a:fld id="{E6B4B2B1-5B6C-4C79-9906-D9178D924CDF}" type="slidenum">
              <a:rPr lang="en-US"/>
              <a:pPr/>
              <a:t>115</a:t>
            </a:fld>
            <a:endParaRPr lang="en-US"/>
          </a:p>
        </p:txBody>
      </p:sp>
      <p:sp>
        <p:nvSpPr>
          <p:cNvPr id="419842" name="Rectangle 2"/>
          <p:cNvSpPr>
            <a:spLocks noGrp="1" noChangeArrowheads="1"/>
          </p:cNvSpPr>
          <p:nvPr>
            <p:ph type="body" idx="1"/>
          </p:nvPr>
        </p:nvSpPr>
        <p:spPr>
          <a:xfrm>
            <a:off x="731520" y="3520114"/>
            <a:ext cx="6096001" cy="4803879"/>
          </a:xfrm>
          <a:noFill/>
          <a:ln/>
        </p:spPr>
        <p:txBody>
          <a:bodyPr/>
          <a:lstStyle/>
          <a:p>
            <a:endParaRPr lang="en-US"/>
          </a:p>
        </p:txBody>
      </p:sp>
      <p:sp>
        <p:nvSpPr>
          <p:cNvPr id="419843" name="Rectangle 3"/>
          <p:cNvSpPr>
            <a:spLocks noGrp="1" noRot="1" noChangeAspect="1" noChangeArrowheads="1" noTextEdit="1"/>
          </p:cNvSpPr>
          <p:nvPr>
            <p:ph type="sldImg"/>
          </p:nvPr>
        </p:nvSpPr>
        <p:spPr>
          <a:xfrm>
            <a:off x="1519238" y="400050"/>
            <a:ext cx="4440237" cy="2959100"/>
          </a:xfrm>
          <a:ln cap="flat"/>
        </p:spPr>
      </p:sp>
      <p:sp>
        <p:nvSpPr>
          <p:cNvPr id="419844" name="Rectangle 4"/>
          <p:cNvSpPr>
            <a:spLocks noChangeArrowheads="1"/>
          </p:cNvSpPr>
          <p:nvPr/>
        </p:nvSpPr>
        <p:spPr bwMode="auto">
          <a:xfrm>
            <a:off x="601948" y="1910076"/>
            <a:ext cx="601200" cy="679306"/>
          </a:xfrm>
          <a:prstGeom prst="rect">
            <a:avLst/>
          </a:prstGeom>
          <a:noFill/>
          <a:ln w="12700">
            <a:noFill/>
            <a:miter lim="800000"/>
            <a:headEnd/>
            <a:tailEnd/>
          </a:ln>
          <a:effectLst/>
        </p:spPr>
        <p:txBody>
          <a:bodyPr wrap="none" lIns="95287" tIns="46808" rIns="95287" bIns="46808">
            <a:spAutoFit/>
          </a:bodyPr>
          <a:lstStyle/>
          <a:p>
            <a:pPr algn="ctr" defTabSz="964033"/>
            <a:r>
              <a:rPr lang="en-US" sz="1900"/>
              <a:t>TQ</a:t>
            </a:r>
          </a:p>
          <a:p>
            <a:pPr algn="ctr" defTabSz="964033"/>
            <a:r>
              <a:rPr lang="en-US" sz="1900"/>
              <a:t>#12</a:t>
            </a:r>
          </a:p>
        </p:txBody>
      </p:sp>
      <p:sp>
        <p:nvSpPr>
          <p:cNvPr id="419845" name="Rectangle 5"/>
          <p:cNvSpPr>
            <a:spLocks noChangeArrowheads="1"/>
          </p:cNvSpPr>
          <p:nvPr/>
        </p:nvSpPr>
        <p:spPr bwMode="auto">
          <a:xfrm>
            <a:off x="608680" y="870601"/>
            <a:ext cx="587736" cy="679306"/>
          </a:xfrm>
          <a:prstGeom prst="rect">
            <a:avLst/>
          </a:prstGeom>
          <a:noFill/>
          <a:ln w="12700">
            <a:noFill/>
            <a:miter lim="800000"/>
            <a:headEnd/>
            <a:tailEnd/>
          </a:ln>
          <a:effectLst/>
        </p:spPr>
        <p:txBody>
          <a:bodyPr wrap="none" lIns="95287" tIns="46808" rIns="95287" bIns="46808">
            <a:spAutoFit/>
          </a:bodyPr>
          <a:lstStyle/>
          <a:p>
            <a:pPr algn="ctr" defTabSz="964033"/>
            <a:r>
              <a:rPr lang="en-US" sz="1900"/>
              <a:t>TQ</a:t>
            </a:r>
          </a:p>
          <a:p>
            <a:pPr algn="ctr" defTabSz="964033"/>
            <a:r>
              <a:rPr lang="en-US" sz="1900"/>
              <a:t>#11</a:t>
            </a:r>
          </a:p>
        </p:txBody>
      </p:sp>
    </p:spTree>
    <p:extLst>
      <p:ext uri="{BB962C8B-B14F-4D97-AF65-F5344CB8AC3E}">
        <p14:creationId xmlns:p14="http://schemas.microsoft.com/office/powerpoint/2010/main" val="3707321"/>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79FDC42F-1B6C-437B-99C4-51C0BEE8E40C}" type="slidenum">
              <a:rPr lang="en-US"/>
              <a:pPr/>
              <a:t>116</a:t>
            </a:fld>
            <a:endParaRPr lang="en-US"/>
          </a:p>
        </p:txBody>
      </p:sp>
      <p:sp>
        <p:nvSpPr>
          <p:cNvPr id="844802" name="Rectangle 2"/>
          <p:cNvSpPr>
            <a:spLocks noGrp="1" noRot="1" noChangeAspect="1" noChangeArrowheads="1" noTextEdit="1"/>
          </p:cNvSpPr>
          <p:nvPr>
            <p:ph type="sldImg"/>
          </p:nvPr>
        </p:nvSpPr>
        <p:spPr>
          <a:xfrm>
            <a:off x="1746250" y="638175"/>
            <a:ext cx="4092575" cy="2728913"/>
          </a:xfrm>
          <a:ln/>
        </p:spPr>
      </p:sp>
      <p:sp>
        <p:nvSpPr>
          <p:cNvPr id="844803" name="Rectangle 3"/>
          <p:cNvSpPr>
            <a:spLocks noGrp="1" noChangeArrowheads="1"/>
          </p:cNvSpPr>
          <p:nvPr>
            <p:ph type="body" idx="1"/>
          </p:nvPr>
        </p:nvSpPr>
        <p:spPr>
          <a:xfrm>
            <a:off x="565574" y="3321727"/>
            <a:ext cx="6228080" cy="5849911"/>
          </a:xfrm>
        </p:spPr>
        <p:txBody>
          <a:bodyPr/>
          <a:lstStyle/>
          <a:p>
            <a:r>
              <a:rPr lang="en-US" dirty="0"/>
              <a:t>9ppm = .01 </a:t>
            </a:r>
            <a:r>
              <a:rPr lang="en-US" dirty="0" err="1"/>
              <a:t>lbMMBTU</a:t>
            </a:r>
            <a:endParaRPr lang="en-US" dirty="0"/>
          </a:p>
        </p:txBody>
      </p:sp>
    </p:spTree>
    <p:extLst>
      <p:ext uri="{BB962C8B-B14F-4D97-AF65-F5344CB8AC3E}">
        <p14:creationId xmlns:p14="http://schemas.microsoft.com/office/powerpoint/2010/main" val="3887950530"/>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BB9EB883-3163-4908-BA91-9F5899ACBCDE}" type="slidenum">
              <a:rPr lang="en-US"/>
              <a:pPr/>
              <a:t>117</a:t>
            </a:fld>
            <a:endParaRPr lang="en-US"/>
          </a:p>
        </p:txBody>
      </p:sp>
      <p:sp>
        <p:nvSpPr>
          <p:cNvPr id="846850" name="Rectangle 2"/>
          <p:cNvSpPr>
            <a:spLocks noGrp="1" noRot="1" noChangeAspect="1" noChangeArrowheads="1" noTextEdit="1"/>
          </p:cNvSpPr>
          <p:nvPr>
            <p:ph type="sldImg"/>
          </p:nvPr>
        </p:nvSpPr>
        <p:spPr>
          <a:xfrm>
            <a:off x="1746250" y="638175"/>
            <a:ext cx="4092575" cy="2728913"/>
          </a:xfrm>
          <a:ln/>
        </p:spPr>
      </p:sp>
      <p:sp>
        <p:nvSpPr>
          <p:cNvPr id="846851" name="Rectangle 3"/>
          <p:cNvSpPr>
            <a:spLocks noGrp="1" noChangeArrowheads="1"/>
          </p:cNvSpPr>
          <p:nvPr>
            <p:ph type="body" idx="1"/>
          </p:nvPr>
        </p:nvSpPr>
        <p:spPr>
          <a:xfrm>
            <a:off x="565574" y="3321727"/>
            <a:ext cx="6228080" cy="5849911"/>
          </a:xfrm>
        </p:spPr>
        <p:txBody>
          <a:bodyPr/>
          <a:lstStyle/>
          <a:p>
            <a:r>
              <a:rPr lang="en-US" dirty="0"/>
              <a:t>16 mixers around circumference</a:t>
            </a:r>
          </a:p>
        </p:txBody>
      </p:sp>
    </p:spTree>
    <p:extLst>
      <p:ext uri="{BB962C8B-B14F-4D97-AF65-F5344CB8AC3E}">
        <p14:creationId xmlns:p14="http://schemas.microsoft.com/office/powerpoint/2010/main" val="752067809"/>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98EE6804-E859-4AE8-80F8-F53BD1B24ED2}" type="slidenum">
              <a:rPr lang="en-US"/>
              <a:pPr/>
              <a:t>118</a:t>
            </a:fld>
            <a:endParaRPr lang="en-US"/>
          </a:p>
        </p:txBody>
      </p:sp>
      <p:sp>
        <p:nvSpPr>
          <p:cNvPr id="890882" name="Rectangle 2"/>
          <p:cNvSpPr>
            <a:spLocks noGrp="1" noRot="1" noChangeAspect="1" noChangeArrowheads="1" noTextEdit="1"/>
          </p:cNvSpPr>
          <p:nvPr>
            <p:ph type="sldImg"/>
          </p:nvPr>
        </p:nvSpPr>
        <p:spPr>
          <a:ln/>
        </p:spPr>
      </p:sp>
      <p:sp>
        <p:nvSpPr>
          <p:cNvPr id="890883" name="Rectangle 3"/>
          <p:cNvSpPr>
            <a:spLocks noGrp="1" noChangeArrowheads="1"/>
          </p:cNvSpPr>
          <p:nvPr>
            <p:ph type="body" idx="1"/>
          </p:nvPr>
        </p:nvSpPr>
        <p:spPr/>
        <p:txBody>
          <a:bodyPr/>
          <a:lstStyle/>
          <a:p>
            <a:r>
              <a:rPr lang="en-US" dirty="0"/>
              <a:t>Pretty complicated manifolding</a:t>
            </a:r>
          </a:p>
        </p:txBody>
      </p:sp>
    </p:spTree>
    <p:extLst>
      <p:ext uri="{BB962C8B-B14F-4D97-AF65-F5344CB8AC3E}">
        <p14:creationId xmlns:p14="http://schemas.microsoft.com/office/powerpoint/2010/main" val="1872226841"/>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22679CB9-6255-431A-9C28-275AEB241782}" type="slidenum">
              <a:rPr lang="en-US"/>
              <a:pPr/>
              <a:t>119</a:t>
            </a:fld>
            <a:endParaRPr lang="en-US"/>
          </a:p>
        </p:txBody>
      </p:sp>
      <p:sp>
        <p:nvSpPr>
          <p:cNvPr id="1200130" name="Rectangle 2"/>
          <p:cNvSpPr>
            <a:spLocks noGrp="1" noRot="1" noChangeAspect="1" noChangeArrowheads="1" noTextEdit="1"/>
          </p:cNvSpPr>
          <p:nvPr>
            <p:ph type="sldImg"/>
          </p:nvPr>
        </p:nvSpPr>
        <p:spPr>
          <a:xfrm>
            <a:off x="217488" y="639763"/>
            <a:ext cx="6859587" cy="4572000"/>
          </a:xfrm>
          <a:ln/>
        </p:spPr>
      </p:sp>
      <p:sp>
        <p:nvSpPr>
          <p:cNvPr id="1200131" name="Rectangle 3"/>
          <p:cNvSpPr>
            <a:spLocks noGrp="1" noChangeArrowheads="1"/>
          </p:cNvSpPr>
          <p:nvPr>
            <p:ph type="body" idx="1"/>
          </p:nvPr>
        </p:nvSpPr>
        <p:spPr>
          <a:xfrm>
            <a:off x="650240" y="6438956"/>
            <a:ext cx="6177280" cy="2681856"/>
          </a:xfrm>
        </p:spPr>
        <p:txBody>
          <a:bodyPr/>
          <a:lstStyle/>
          <a:p>
            <a:endParaRPr lang="en-US" dirty="0"/>
          </a:p>
        </p:txBody>
      </p:sp>
    </p:spTree>
    <p:extLst>
      <p:ext uri="{BB962C8B-B14F-4D97-AF65-F5344CB8AC3E}">
        <p14:creationId xmlns:p14="http://schemas.microsoft.com/office/powerpoint/2010/main" val="22403162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240C5837-8B57-44B7-ABE1-846575C1CBD5}" type="slidenum">
              <a:rPr lang="en-US"/>
              <a:pPr/>
              <a:t>12</a:t>
            </a:fld>
            <a:endParaRPr lang="en-US"/>
          </a:p>
        </p:txBody>
      </p:sp>
      <p:sp>
        <p:nvSpPr>
          <p:cNvPr id="537602" name="Rectangle 2"/>
          <p:cNvSpPr>
            <a:spLocks noGrp="1" noRot="1" noChangeAspect="1" noChangeArrowheads="1" noTextEdit="1"/>
          </p:cNvSpPr>
          <p:nvPr>
            <p:ph type="sldImg"/>
          </p:nvPr>
        </p:nvSpPr>
        <p:spPr>
          <a:ln/>
        </p:spPr>
      </p:sp>
      <p:sp>
        <p:nvSpPr>
          <p:cNvPr id="53760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803808192"/>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69D255B6-2D13-4580-983A-30C0CF252DAB}" type="slidenum">
              <a:rPr lang="en-US"/>
              <a:pPr/>
              <a:t>120</a:t>
            </a:fld>
            <a:endParaRPr lang="en-US"/>
          </a:p>
        </p:txBody>
      </p:sp>
      <p:sp>
        <p:nvSpPr>
          <p:cNvPr id="1201154" name="Rectangle 2"/>
          <p:cNvSpPr>
            <a:spLocks noGrp="1" noRot="1" noChangeAspect="1" noChangeArrowheads="1" noTextEdit="1"/>
          </p:cNvSpPr>
          <p:nvPr>
            <p:ph type="sldImg"/>
          </p:nvPr>
        </p:nvSpPr>
        <p:spPr>
          <a:xfrm>
            <a:off x="254000" y="639763"/>
            <a:ext cx="6786563" cy="4524375"/>
          </a:xfrm>
          <a:ln/>
        </p:spPr>
      </p:sp>
      <p:sp>
        <p:nvSpPr>
          <p:cNvPr id="1201155" name="Rectangle 3"/>
          <p:cNvSpPr>
            <a:spLocks noGrp="1" noChangeArrowheads="1"/>
          </p:cNvSpPr>
          <p:nvPr>
            <p:ph type="body" idx="1"/>
          </p:nvPr>
        </p:nvSpPr>
        <p:spPr>
          <a:xfrm>
            <a:off x="650240" y="6451222"/>
            <a:ext cx="6177280" cy="2669591"/>
          </a:xfrm>
        </p:spPr>
        <p:txBody>
          <a:bodyPr/>
          <a:lstStyle/>
          <a:p>
            <a:endParaRPr lang="en-US" dirty="0"/>
          </a:p>
        </p:txBody>
      </p:sp>
    </p:spTree>
    <p:extLst>
      <p:ext uri="{BB962C8B-B14F-4D97-AF65-F5344CB8AC3E}">
        <p14:creationId xmlns:p14="http://schemas.microsoft.com/office/powerpoint/2010/main" val="2574447666"/>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330DDDDA-7318-4FB8-9EE4-3743D5CB3C96}" type="slidenum">
              <a:rPr lang="en-US"/>
              <a:pPr/>
              <a:t>121</a:t>
            </a:fld>
            <a:endParaRPr lang="en-US"/>
          </a:p>
        </p:txBody>
      </p:sp>
      <p:sp>
        <p:nvSpPr>
          <p:cNvPr id="1202178" name="Rectangle 2"/>
          <p:cNvSpPr>
            <a:spLocks noGrp="1" noRot="1" noChangeAspect="1" noChangeArrowheads="1" noTextEdit="1"/>
          </p:cNvSpPr>
          <p:nvPr>
            <p:ph type="sldImg"/>
          </p:nvPr>
        </p:nvSpPr>
        <p:spPr>
          <a:xfrm>
            <a:off x="215900" y="639763"/>
            <a:ext cx="6816725" cy="4543425"/>
          </a:xfrm>
          <a:ln/>
        </p:spPr>
      </p:sp>
      <p:sp>
        <p:nvSpPr>
          <p:cNvPr id="1202179" name="Rectangle 3"/>
          <p:cNvSpPr>
            <a:spLocks noGrp="1" noChangeArrowheads="1"/>
          </p:cNvSpPr>
          <p:nvPr>
            <p:ph type="body" idx="1"/>
          </p:nvPr>
        </p:nvSpPr>
        <p:spPr>
          <a:xfrm>
            <a:off x="650240" y="6414428"/>
            <a:ext cx="6177280" cy="2706385"/>
          </a:xfrm>
        </p:spPr>
        <p:txBody>
          <a:bodyPr/>
          <a:lstStyle/>
          <a:p>
            <a:endParaRPr lang="en-US" dirty="0"/>
          </a:p>
        </p:txBody>
      </p:sp>
    </p:spTree>
    <p:extLst>
      <p:ext uri="{BB962C8B-B14F-4D97-AF65-F5344CB8AC3E}">
        <p14:creationId xmlns:p14="http://schemas.microsoft.com/office/powerpoint/2010/main" val="2725730165"/>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D2782908-881C-4AA9-8F1D-1412E0AD66C8}" type="slidenum">
              <a:rPr lang="en-US"/>
              <a:pPr/>
              <a:t>122</a:t>
            </a:fld>
            <a:endParaRPr lang="en-US"/>
          </a:p>
        </p:txBody>
      </p:sp>
      <p:sp>
        <p:nvSpPr>
          <p:cNvPr id="1203202" name="Rectangle 2"/>
          <p:cNvSpPr>
            <a:spLocks noGrp="1" noRot="1" noChangeAspect="1" noChangeArrowheads="1" noTextEdit="1"/>
          </p:cNvSpPr>
          <p:nvPr>
            <p:ph type="sldImg"/>
          </p:nvPr>
        </p:nvSpPr>
        <p:spPr>
          <a:xfrm>
            <a:off x="269875" y="639763"/>
            <a:ext cx="6775450" cy="4516437"/>
          </a:xfrm>
          <a:ln/>
        </p:spPr>
      </p:sp>
      <p:sp>
        <p:nvSpPr>
          <p:cNvPr id="1203203" name="Rectangle 3"/>
          <p:cNvSpPr>
            <a:spLocks noGrp="1" noChangeArrowheads="1"/>
          </p:cNvSpPr>
          <p:nvPr>
            <p:ph type="body" idx="1"/>
          </p:nvPr>
        </p:nvSpPr>
        <p:spPr>
          <a:xfrm>
            <a:off x="650240" y="6438956"/>
            <a:ext cx="6177280" cy="2681856"/>
          </a:xfrm>
        </p:spPr>
        <p:txBody>
          <a:bodyPr/>
          <a:lstStyle/>
          <a:p>
            <a:endParaRPr lang="en-US" dirty="0"/>
          </a:p>
        </p:txBody>
      </p:sp>
    </p:spTree>
    <p:extLst>
      <p:ext uri="{BB962C8B-B14F-4D97-AF65-F5344CB8AC3E}">
        <p14:creationId xmlns:p14="http://schemas.microsoft.com/office/powerpoint/2010/main" val="2984479896"/>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8ADBAD2E-CF42-41AA-805D-EEF28453FF4E}" type="slidenum">
              <a:rPr lang="en-US"/>
              <a:pPr/>
              <a:t>123</a:t>
            </a:fld>
            <a:endParaRPr lang="en-US"/>
          </a:p>
        </p:txBody>
      </p:sp>
      <p:sp>
        <p:nvSpPr>
          <p:cNvPr id="1169410" name="Rectangle 2"/>
          <p:cNvSpPr>
            <a:spLocks noGrp="1" noChangeArrowheads="1"/>
          </p:cNvSpPr>
          <p:nvPr>
            <p:ph type="body" idx="1"/>
          </p:nvPr>
        </p:nvSpPr>
        <p:spPr>
          <a:xfrm>
            <a:off x="487680" y="4239875"/>
            <a:ext cx="6583681" cy="4803879"/>
          </a:xfrm>
          <a:noFill/>
          <a:ln/>
        </p:spPr>
        <p:txBody>
          <a:bodyPr/>
          <a:lstStyle/>
          <a:p>
            <a:r>
              <a:rPr lang="en-US" dirty="0"/>
              <a:t>OFA</a:t>
            </a:r>
          </a:p>
        </p:txBody>
      </p:sp>
      <p:sp>
        <p:nvSpPr>
          <p:cNvPr id="1169411" name="Rectangle 3"/>
          <p:cNvSpPr>
            <a:spLocks noGrp="1" noRot="1" noChangeAspect="1" noChangeArrowheads="1" noTextEdit="1"/>
          </p:cNvSpPr>
          <p:nvPr>
            <p:ph type="sldImg"/>
          </p:nvPr>
        </p:nvSpPr>
        <p:spPr>
          <a:xfrm>
            <a:off x="1116013" y="273050"/>
            <a:ext cx="5395912" cy="3597275"/>
          </a:xfrm>
          <a:ln cap="flat"/>
        </p:spPr>
      </p:sp>
    </p:spTree>
    <p:extLst>
      <p:ext uri="{BB962C8B-B14F-4D97-AF65-F5344CB8AC3E}">
        <p14:creationId xmlns:p14="http://schemas.microsoft.com/office/powerpoint/2010/main" val="3112651034"/>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9355271F-D5BB-49D0-9C7B-F575FF404ABA}" type="slidenum">
              <a:rPr lang="en-US"/>
              <a:pPr/>
              <a:t>124</a:t>
            </a:fld>
            <a:endParaRPr lang="en-US"/>
          </a:p>
        </p:txBody>
      </p:sp>
      <p:sp>
        <p:nvSpPr>
          <p:cNvPr id="1171458" name="Rectangle 2"/>
          <p:cNvSpPr>
            <a:spLocks noGrp="1" noChangeArrowheads="1"/>
          </p:cNvSpPr>
          <p:nvPr>
            <p:ph type="body" idx="1"/>
          </p:nvPr>
        </p:nvSpPr>
        <p:spPr>
          <a:xfrm>
            <a:off x="1203962" y="5739870"/>
            <a:ext cx="5623560" cy="3380943"/>
          </a:xfrm>
          <a:noFill/>
          <a:ln/>
        </p:spPr>
        <p:txBody>
          <a:bodyPr/>
          <a:lstStyle/>
          <a:p>
            <a:r>
              <a:rPr lang="en-US" dirty="0"/>
              <a:t>Inside furnace </a:t>
            </a:r>
          </a:p>
        </p:txBody>
      </p:sp>
      <p:sp>
        <p:nvSpPr>
          <p:cNvPr id="1171459" name="Rectangle 3"/>
          <p:cNvSpPr>
            <a:spLocks noGrp="1" noRot="1" noChangeAspect="1" noChangeArrowheads="1" noTextEdit="1"/>
          </p:cNvSpPr>
          <p:nvPr>
            <p:ph type="sldImg"/>
          </p:nvPr>
        </p:nvSpPr>
        <p:spPr>
          <a:xfrm>
            <a:off x="384175" y="639763"/>
            <a:ext cx="6611938" cy="4408487"/>
          </a:xfrm>
          <a:ln cap="flat"/>
        </p:spPr>
      </p:sp>
    </p:spTree>
    <p:extLst>
      <p:ext uri="{BB962C8B-B14F-4D97-AF65-F5344CB8AC3E}">
        <p14:creationId xmlns:p14="http://schemas.microsoft.com/office/powerpoint/2010/main" val="1830396138"/>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72F3EDC0-AAF1-4DF8-903D-BD2FD48D9D3C}" type="slidenum">
              <a:rPr lang="en-US"/>
              <a:pPr/>
              <a:t>125</a:t>
            </a:fld>
            <a:endParaRPr lang="en-US"/>
          </a:p>
        </p:txBody>
      </p:sp>
      <p:sp>
        <p:nvSpPr>
          <p:cNvPr id="173058" name="Rectangle 2"/>
          <p:cNvSpPr>
            <a:spLocks noGrp="1" noChangeArrowheads="1"/>
          </p:cNvSpPr>
          <p:nvPr>
            <p:ph type="body" idx="1"/>
          </p:nvPr>
        </p:nvSpPr>
        <p:spPr>
          <a:xfrm>
            <a:off x="956734" y="3715219"/>
            <a:ext cx="5870786" cy="5405594"/>
          </a:xfrm>
          <a:noFill/>
          <a:ln/>
        </p:spPr>
        <p:txBody>
          <a:bodyPr/>
          <a:lstStyle/>
          <a:p>
            <a:r>
              <a:rPr lang="en-US" dirty="0"/>
              <a:t>Gas fired</a:t>
            </a:r>
          </a:p>
        </p:txBody>
      </p:sp>
      <p:sp>
        <p:nvSpPr>
          <p:cNvPr id="173059" name="Rectangle 3"/>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344076023"/>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ABBACE21-4518-449F-AA37-B953B1E518A9}" type="slidenum">
              <a:rPr lang="en-US"/>
              <a:pPr/>
              <a:t>126</a:t>
            </a:fld>
            <a:endParaRPr lang="en-US"/>
          </a:p>
        </p:txBody>
      </p:sp>
      <p:sp>
        <p:nvSpPr>
          <p:cNvPr id="1204226" name="Rectangle 2"/>
          <p:cNvSpPr>
            <a:spLocks noGrp="1" noRot="1" noChangeAspect="1" noChangeArrowheads="1" noTextEdit="1"/>
          </p:cNvSpPr>
          <p:nvPr>
            <p:ph type="sldImg"/>
          </p:nvPr>
        </p:nvSpPr>
        <p:spPr>
          <a:xfrm>
            <a:off x="233363" y="639763"/>
            <a:ext cx="6788150" cy="4524375"/>
          </a:xfrm>
          <a:ln/>
        </p:spPr>
      </p:sp>
      <p:sp>
        <p:nvSpPr>
          <p:cNvPr id="1204227" name="Rectangle 3"/>
          <p:cNvSpPr>
            <a:spLocks noGrp="1" noChangeArrowheads="1"/>
          </p:cNvSpPr>
          <p:nvPr>
            <p:ph type="body" idx="1"/>
          </p:nvPr>
        </p:nvSpPr>
        <p:spPr>
          <a:xfrm>
            <a:off x="650240" y="6451222"/>
            <a:ext cx="6177280" cy="2669591"/>
          </a:xfrm>
        </p:spPr>
        <p:txBody>
          <a:bodyPr/>
          <a:lstStyle/>
          <a:p>
            <a:r>
              <a:rPr lang="en-US" dirty="0"/>
              <a:t>Don’t think we mentioned Porous Matrix burners (PMBs) before, which utilize porous materials like ceramics, promote better fuel-air mixing and can control the flame zone temperature to reduce NOx formation.</a:t>
            </a:r>
          </a:p>
          <a:p>
            <a:endParaRPr lang="en-US" dirty="0"/>
          </a:p>
          <a:p>
            <a:r>
              <a:rPr lang="en-US" dirty="0"/>
              <a:t>Not sure what “massive” FGR is.</a:t>
            </a:r>
          </a:p>
        </p:txBody>
      </p:sp>
    </p:spTree>
    <p:extLst>
      <p:ext uri="{BB962C8B-B14F-4D97-AF65-F5344CB8AC3E}">
        <p14:creationId xmlns:p14="http://schemas.microsoft.com/office/powerpoint/2010/main" val="2257836389"/>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F1435713-B086-4F09-AFA4-FCD3D4C419E6}" type="slidenum">
              <a:rPr lang="en-US"/>
              <a:pPr/>
              <a:t>127</a:t>
            </a:fld>
            <a:endParaRPr lang="en-US"/>
          </a:p>
        </p:txBody>
      </p:sp>
      <p:sp>
        <p:nvSpPr>
          <p:cNvPr id="1205250" name="Rectangle 2"/>
          <p:cNvSpPr>
            <a:spLocks noGrp="1" noRot="1" noChangeAspect="1" noChangeArrowheads="1" noTextEdit="1"/>
          </p:cNvSpPr>
          <p:nvPr>
            <p:ph type="sldImg"/>
          </p:nvPr>
        </p:nvSpPr>
        <p:spPr>
          <a:xfrm>
            <a:off x="255588" y="639763"/>
            <a:ext cx="6838950" cy="4559300"/>
          </a:xfrm>
          <a:ln/>
        </p:spPr>
      </p:sp>
      <p:sp>
        <p:nvSpPr>
          <p:cNvPr id="1205251" name="Rectangle 3"/>
          <p:cNvSpPr>
            <a:spLocks noGrp="1" noChangeArrowheads="1"/>
          </p:cNvSpPr>
          <p:nvPr>
            <p:ph type="body" idx="1"/>
          </p:nvPr>
        </p:nvSpPr>
        <p:spPr>
          <a:xfrm>
            <a:off x="650240" y="6414428"/>
            <a:ext cx="6177280" cy="2706385"/>
          </a:xfrm>
        </p:spPr>
        <p:txBody>
          <a:bodyPr/>
          <a:lstStyle/>
          <a:p>
            <a:r>
              <a:rPr lang="en-US" dirty="0"/>
              <a:t>Reduce excess air (</a:t>
            </a:r>
            <a:r>
              <a:rPr lang="en-US" dirty="0" err="1"/>
              <a:t>i.e</a:t>
            </a:r>
            <a:r>
              <a:rPr lang="en-US" dirty="0"/>
              <a:t>, O2) thru FGR or low Nox burners – use less fuel and reduce Nox and CO</a:t>
            </a:r>
          </a:p>
          <a:p>
            <a:r>
              <a:rPr lang="en-US" dirty="0"/>
              <a:t>Sounds straightforward but needs to be highly engineered and designed. </a:t>
            </a:r>
          </a:p>
        </p:txBody>
      </p:sp>
    </p:spTree>
    <p:extLst>
      <p:ext uri="{BB962C8B-B14F-4D97-AF65-F5344CB8AC3E}">
        <p14:creationId xmlns:p14="http://schemas.microsoft.com/office/powerpoint/2010/main" val="2896778223"/>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102B6701-B8A9-4E53-A862-7A3F905C3DC6}" type="slidenum">
              <a:rPr lang="en-US"/>
              <a:pPr/>
              <a:t>128</a:t>
            </a:fld>
            <a:endParaRPr lang="en-US"/>
          </a:p>
        </p:txBody>
      </p:sp>
      <p:sp>
        <p:nvSpPr>
          <p:cNvPr id="763906" name="Rectangle 2"/>
          <p:cNvSpPr>
            <a:spLocks noGrp="1" noRot="1" noChangeAspect="1" noChangeArrowheads="1" noTextEdit="1"/>
          </p:cNvSpPr>
          <p:nvPr>
            <p:ph type="sldImg"/>
          </p:nvPr>
        </p:nvSpPr>
        <p:spPr>
          <a:ln/>
        </p:spPr>
      </p:sp>
      <p:sp>
        <p:nvSpPr>
          <p:cNvPr id="763907" name="Rectangle 3"/>
          <p:cNvSpPr>
            <a:spLocks noGrp="1" noChangeArrowheads="1"/>
          </p:cNvSpPr>
          <p:nvPr>
            <p:ph type="body" idx="1"/>
          </p:nvPr>
        </p:nvSpPr>
        <p:spPr/>
        <p:txBody>
          <a:bodyPr/>
          <a:lstStyle/>
          <a:p>
            <a:r>
              <a:rPr lang="en-US" dirty="0"/>
              <a:t>Carl?</a:t>
            </a:r>
          </a:p>
        </p:txBody>
      </p:sp>
    </p:spTree>
    <p:extLst>
      <p:ext uri="{BB962C8B-B14F-4D97-AF65-F5344CB8AC3E}">
        <p14:creationId xmlns:p14="http://schemas.microsoft.com/office/powerpoint/2010/main" val="1851645278"/>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B659B820-1109-4098-ABA8-1EE1EAB5CE97}" type="slidenum">
              <a:rPr lang="en-US"/>
              <a:pPr/>
              <a:t>129</a:t>
            </a:fld>
            <a:endParaRPr lang="en-US"/>
          </a:p>
        </p:txBody>
      </p:sp>
      <p:sp>
        <p:nvSpPr>
          <p:cNvPr id="179202" name="Rectangle 2"/>
          <p:cNvSpPr>
            <a:spLocks noGrp="1" noChangeArrowheads="1"/>
          </p:cNvSpPr>
          <p:nvPr>
            <p:ph type="body" idx="1"/>
          </p:nvPr>
        </p:nvSpPr>
        <p:spPr>
          <a:xfrm>
            <a:off x="1010921" y="3902128"/>
            <a:ext cx="5794587" cy="4802240"/>
          </a:xfrm>
          <a:noFill/>
          <a:ln/>
        </p:spPr>
        <p:txBody>
          <a:bodyPr/>
          <a:lstStyle/>
          <a:p>
            <a:r>
              <a:rPr lang="en-US" dirty="0"/>
              <a:t>All the things we talked about in BASC107</a:t>
            </a:r>
          </a:p>
        </p:txBody>
      </p:sp>
      <p:sp>
        <p:nvSpPr>
          <p:cNvPr id="179203" name="Rectangle 3"/>
          <p:cNvSpPr>
            <a:spLocks noGrp="1" noRot="1" noChangeAspect="1" noChangeArrowheads="1" noTextEdit="1"/>
          </p:cNvSpPr>
          <p:nvPr>
            <p:ph type="sldImg"/>
          </p:nvPr>
        </p:nvSpPr>
        <p:spPr>
          <a:xfrm>
            <a:off x="1254125" y="285750"/>
            <a:ext cx="5397500" cy="3598863"/>
          </a:xfrm>
          <a:ln cap="flat"/>
        </p:spPr>
      </p:sp>
    </p:spTree>
    <p:extLst>
      <p:ext uri="{BB962C8B-B14F-4D97-AF65-F5344CB8AC3E}">
        <p14:creationId xmlns:p14="http://schemas.microsoft.com/office/powerpoint/2010/main" val="918021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FC2C633F-859F-4126-8CFD-F0E4DA71EEDE}" type="slidenum">
              <a:rPr lang="en-US"/>
              <a:pPr/>
              <a:t>13</a:t>
            </a:fld>
            <a:endParaRPr lang="en-US"/>
          </a:p>
        </p:txBody>
      </p:sp>
      <p:sp>
        <p:nvSpPr>
          <p:cNvPr id="35842" name="Rectangle 2"/>
          <p:cNvSpPr>
            <a:spLocks noGrp="1" noChangeArrowheads="1"/>
          </p:cNvSpPr>
          <p:nvPr>
            <p:ph type="body" idx="1"/>
          </p:nvPr>
        </p:nvSpPr>
        <p:spPr>
          <a:xfrm>
            <a:off x="487681" y="3920164"/>
            <a:ext cx="6177280" cy="5407233"/>
          </a:xfrm>
          <a:noFill/>
          <a:ln/>
        </p:spPr>
        <p:txBody>
          <a:bodyPr/>
          <a:lstStyle/>
          <a:p>
            <a:pPr marL="242670" indent="-242670"/>
            <a:endParaRPr lang="en-US"/>
          </a:p>
        </p:txBody>
      </p:sp>
      <p:sp>
        <p:nvSpPr>
          <p:cNvPr id="35843" name="Rectangle 3"/>
          <p:cNvSpPr>
            <a:spLocks noGrp="1" noRot="1" noChangeAspect="1" noChangeArrowheads="1" noTextEdit="1"/>
          </p:cNvSpPr>
          <p:nvPr>
            <p:ph type="sldImg"/>
          </p:nvPr>
        </p:nvSpPr>
        <p:spPr>
          <a:xfrm>
            <a:off x="1176338" y="212725"/>
            <a:ext cx="5397500" cy="3597275"/>
          </a:xfrm>
          <a:ln cap="flat"/>
        </p:spPr>
      </p:sp>
    </p:spTree>
    <p:extLst>
      <p:ext uri="{BB962C8B-B14F-4D97-AF65-F5344CB8AC3E}">
        <p14:creationId xmlns:p14="http://schemas.microsoft.com/office/powerpoint/2010/main" val="2141183245"/>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51C4215F-E962-4632-A13F-7DCB75E2BE0E}" type="slidenum">
              <a:rPr lang="en-US"/>
              <a:pPr/>
              <a:t>130</a:t>
            </a:fld>
            <a:endParaRPr lang="en-US"/>
          </a:p>
        </p:txBody>
      </p:sp>
      <p:sp>
        <p:nvSpPr>
          <p:cNvPr id="891906" name="Rectangle 2"/>
          <p:cNvSpPr>
            <a:spLocks noGrp="1" noRot="1" noChangeAspect="1" noChangeArrowheads="1" noTextEdit="1"/>
          </p:cNvSpPr>
          <p:nvPr>
            <p:ph type="sldImg"/>
          </p:nvPr>
        </p:nvSpPr>
        <p:spPr>
          <a:ln/>
        </p:spPr>
      </p:sp>
      <p:sp>
        <p:nvSpPr>
          <p:cNvPr id="89190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267919305"/>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E7E54D51-F322-441C-8C04-A74B40E8964A}" type="slidenum">
              <a:rPr lang="en-US"/>
              <a:pPr/>
              <a:t>131</a:t>
            </a:fld>
            <a:endParaRPr lang="en-US"/>
          </a:p>
        </p:txBody>
      </p:sp>
      <p:sp>
        <p:nvSpPr>
          <p:cNvPr id="345090" name="Rectangle 2"/>
          <p:cNvSpPr>
            <a:spLocks noGrp="1" noChangeArrowheads="1"/>
          </p:cNvSpPr>
          <p:nvPr>
            <p:ph type="body" idx="1"/>
          </p:nvPr>
        </p:nvSpPr>
        <p:spPr>
          <a:xfrm>
            <a:off x="502920" y="4374317"/>
            <a:ext cx="6570134" cy="4243153"/>
          </a:xfrm>
          <a:noFill/>
          <a:ln/>
        </p:spPr>
        <p:txBody>
          <a:bodyPr/>
          <a:lstStyle/>
          <a:p>
            <a:r>
              <a:rPr lang="en-US" dirty="0"/>
              <a:t>Recall SCR system is typically located downstream of the economizer (for boiler water) and upstream of the air heater (for combustion air).</a:t>
            </a:r>
          </a:p>
        </p:txBody>
      </p:sp>
      <p:sp>
        <p:nvSpPr>
          <p:cNvPr id="345091" name="Rectangle 3"/>
          <p:cNvSpPr>
            <a:spLocks noGrp="1" noRot="1" noChangeAspect="1" noChangeArrowheads="1" noTextEdit="1"/>
          </p:cNvSpPr>
          <p:nvPr>
            <p:ph type="sldImg"/>
          </p:nvPr>
        </p:nvSpPr>
        <p:spPr>
          <a:xfrm>
            <a:off x="1054100" y="193675"/>
            <a:ext cx="5397500" cy="3597275"/>
          </a:xfrm>
          <a:ln cap="flat"/>
        </p:spPr>
      </p:sp>
    </p:spTree>
    <p:extLst>
      <p:ext uri="{BB962C8B-B14F-4D97-AF65-F5344CB8AC3E}">
        <p14:creationId xmlns:p14="http://schemas.microsoft.com/office/powerpoint/2010/main" val="4117648779"/>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E15308BF-4BA9-4D2F-94C8-05610CF3C99F}" type="slidenum">
              <a:rPr lang="en-US"/>
              <a:pPr/>
              <a:t>132</a:t>
            </a:fld>
            <a:endParaRPr lang="en-US"/>
          </a:p>
        </p:txBody>
      </p:sp>
      <p:sp>
        <p:nvSpPr>
          <p:cNvPr id="900098" name="Rectangle 2"/>
          <p:cNvSpPr>
            <a:spLocks noGrp="1" noRot="1" noChangeAspect="1" noChangeArrowheads="1" noTextEdit="1"/>
          </p:cNvSpPr>
          <p:nvPr>
            <p:ph type="sldImg"/>
          </p:nvPr>
        </p:nvSpPr>
        <p:spPr>
          <a:ln/>
        </p:spPr>
      </p:sp>
      <p:sp>
        <p:nvSpPr>
          <p:cNvPr id="900100" name="Rectangle 4"/>
          <p:cNvSpPr>
            <a:spLocks noGrp="1" noChangeArrowheads="1"/>
          </p:cNvSpPr>
          <p:nvPr>
            <p:ph type="body" idx="1"/>
          </p:nvPr>
        </p:nvSpPr>
        <p:spPr>
          <a:noFill/>
          <a:ln/>
        </p:spPr>
        <p:txBody>
          <a:bodyPr/>
          <a:lstStyle/>
          <a:p>
            <a:r>
              <a:rPr lang="en-US" dirty="0"/>
              <a:t>NH3 in water</a:t>
            </a:r>
          </a:p>
        </p:txBody>
      </p:sp>
    </p:spTree>
    <p:extLst>
      <p:ext uri="{BB962C8B-B14F-4D97-AF65-F5344CB8AC3E}">
        <p14:creationId xmlns:p14="http://schemas.microsoft.com/office/powerpoint/2010/main" val="2333744735"/>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C9194733-E9DC-4CF6-8099-CCC0306E073E}" type="slidenum">
              <a:rPr lang="en-US"/>
              <a:pPr/>
              <a:t>133</a:t>
            </a:fld>
            <a:endParaRPr lang="en-US"/>
          </a:p>
        </p:txBody>
      </p:sp>
      <p:sp>
        <p:nvSpPr>
          <p:cNvPr id="1277954" name="Rectangle 2"/>
          <p:cNvSpPr>
            <a:spLocks noGrp="1" noRot="1" noChangeAspect="1" noChangeArrowheads="1" noTextEdit="1"/>
          </p:cNvSpPr>
          <p:nvPr>
            <p:ph type="sldImg"/>
          </p:nvPr>
        </p:nvSpPr>
        <p:spPr>
          <a:ln/>
        </p:spPr>
      </p:sp>
      <p:sp>
        <p:nvSpPr>
          <p:cNvPr id="1277955" name="Rectangle 3"/>
          <p:cNvSpPr>
            <a:spLocks noGrp="1" noChangeArrowheads="1"/>
          </p:cNvSpPr>
          <p:nvPr>
            <p:ph type="body" idx="1"/>
          </p:nvPr>
        </p:nvSpPr>
        <p:spPr/>
        <p:txBody>
          <a:bodyPr/>
          <a:lstStyle/>
          <a:p>
            <a:r>
              <a:rPr lang="en-US" dirty="0"/>
              <a:t>Dry HN3</a:t>
            </a:r>
          </a:p>
          <a:p>
            <a:r>
              <a:rPr lang="en-US" dirty="0"/>
              <a:t>Pro and cons of </a:t>
            </a:r>
            <a:r>
              <a:rPr lang="en-US" dirty="0" err="1"/>
              <a:t>anhy</a:t>
            </a:r>
            <a:r>
              <a:rPr lang="en-US" dirty="0"/>
              <a:t> and </a:t>
            </a:r>
            <a:r>
              <a:rPr lang="en-US" dirty="0" err="1"/>
              <a:t>aq</a:t>
            </a:r>
            <a:r>
              <a:rPr lang="en-US" dirty="0"/>
              <a:t> NH3 and urea</a:t>
            </a:r>
          </a:p>
        </p:txBody>
      </p:sp>
    </p:spTree>
    <p:extLst>
      <p:ext uri="{BB962C8B-B14F-4D97-AF65-F5344CB8AC3E}">
        <p14:creationId xmlns:p14="http://schemas.microsoft.com/office/powerpoint/2010/main" val="2927087344"/>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7B3F2008-E04E-4786-9638-1AB00B811F65}" type="slidenum">
              <a:rPr lang="en-US"/>
              <a:pPr/>
              <a:t>134</a:t>
            </a:fld>
            <a:endParaRPr lang="en-US"/>
          </a:p>
        </p:txBody>
      </p:sp>
      <p:sp>
        <p:nvSpPr>
          <p:cNvPr id="582658" name="Rectangle 2"/>
          <p:cNvSpPr>
            <a:spLocks noGrp="1" noRot="1" noChangeAspect="1" noChangeArrowheads="1" noTextEdit="1"/>
          </p:cNvSpPr>
          <p:nvPr>
            <p:ph type="sldImg"/>
          </p:nvPr>
        </p:nvSpPr>
        <p:spPr>
          <a:ln/>
        </p:spPr>
      </p:sp>
      <p:sp>
        <p:nvSpPr>
          <p:cNvPr id="58265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011292598"/>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51754EAA-E541-4CF0-96C4-D76342AB4D8B}" type="slidenum">
              <a:rPr lang="en-US"/>
              <a:pPr/>
              <a:t>135</a:t>
            </a:fld>
            <a:endParaRPr lang="en-US"/>
          </a:p>
        </p:txBody>
      </p:sp>
      <p:sp>
        <p:nvSpPr>
          <p:cNvPr id="197634" name="Rectangle 2"/>
          <p:cNvSpPr>
            <a:spLocks noGrp="1" noChangeArrowheads="1"/>
          </p:cNvSpPr>
          <p:nvPr>
            <p:ph type="body" idx="1"/>
          </p:nvPr>
        </p:nvSpPr>
        <p:spPr>
          <a:xfrm>
            <a:off x="487680" y="3738173"/>
            <a:ext cx="6502400" cy="5462978"/>
          </a:xfrm>
          <a:noFill/>
          <a:ln/>
        </p:spPr>
        <p:txBody>
          <a:bodyPr/>
          <a:lstStyle/>
          <a:p>
            <a:pPr marL="359019" indent="-359019" algn="ctr"/>
            <a:endParaRPr lang="en-US"/>
          </a:p>
        </p:txBody>
      </p:sp>
      <p:sp>
        <p:nvSpPr>
          <p:cNvPr id="197635" name="Rectangle 3"/>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770123207"/>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E6E6B7AC-FEDC-4ABE-AA2B-7BA378C5A4EE}" type="slidenum">
              <a:rPr lang="en-US"/>
              <a:pPr/>
              <a:t>136</a:t>
            </a:fld>
            <a:endParaRPr lang="en-US"/>
          </a:p>
        </p:txBody>
      </p:sp>
      <p:sp>
        <p:nvSpPr>
          <p:cNvPr id="770050" name="Rectangle 2"/>
          <p:cNvSpPr>
            <a:spLocks noGrp="1" noRot="1" noChangeAspect="1" noChangeArrowheads="1" noTextEdit="1"/>
          </p:cNvSpPr>
          <p:nvPr>
            <p:ph type="sldImg"/>
          </p:nvPr>
        </p:nvSpPr>
        <p:spPr>
          <a:ln/>
        </p:spPr>
      </p:sp>
      <p:sp>
        <p:nvSpPr>
          <p:cNvPr id="770051" name="Rectangle 3"/>
          <p:cNvSpPr>
            <a:spLocks noGrp="1" noChangeArrowheads="1"/>
          </p:cNvSpPr>
          <p:nvPr>
            <p:ph type="body" idx="1"/>
          </p:nvPr>
        </p:nvSpPr>
        <p:spPr/>
        <p:txBody>
          <a:bodyPr/>
          <a:lstStyle/>
          <a:p>
            <a:r>
              <a:rPr lang="en-US" dirty="0"/>
              <a:t>Honeycomb of plate</a:t>
            </a:r>
          </a:p>
        </p:txBody>
      </p:sp>
    </p:spTree>
    <p:extLst>
      <p:ext uri="{BB962C8B-B14F-4D97-AF65-F5344CB8AC3E}">
        <p14:creationId xmlns:p14="http://schemas.microsoft.com/office/powerpoint/2010/main" val="3737958500"/>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B7D28E0C-8F6E-45F1-BCF5-274D38F5A70A}" type="slidenum">
              <a:rPr lang="en-US"/>
              <a:pPr/>
              <a:t>137</a:t>
            </a:fld>
            <a:endParaRPr lang="en-US"/>
          </a:p>
        </p:txBody>
      </p:sp>
      <p:sp>
        <p:nvSpPr>
          <p:cNvPr id="201730" name="Rectangle 4098"/>
          <p:cNvSpPr>
            <a:spLocks noGrp="1" noChangeArrowheads="1"/>
          </p:cNvSpPr>
          <p:nvPr>
            <p:ph type="body" idx="1"/>
          </p:nvPr>
        </p:nvSpPr>
        <p:spPr>
          <a:xfrm>
            <a:off x="1041722" y="4375230"/>
            <a:ext cx="5445888" cy="4484895"/>
          </a:xfrm>
          <a:noFill/>
          <a:ln/>
        </p:spPr>
        <p:txBody>
          <a:bodyPr/>
          <a:lstStyle/>
          <a:p>
            <a:pPr algn="l"/>
            <a:r>
              <a:rPr lang="en-US" dirty="0" err="1">
                <a:sym typeface="Symbol" pitchFamily="18" charset="2"/>
              </a:rPr>
              <a:t>VnO</a:t>
            </a:r>
            <a:r>
              <a:rPr lang="en-US" dirty="0">
                <a:sym typeface="Symbol" pitchFamily="18" charset="2"/>
              </a:rPr>
              <a:t> cat is a base metal cat – run at 600 to 750F</a:t>
            </a:r>
          </a:p>
          <a:p>
            <a:pPr algn="l"/>
            <a:r>
              <a:rPr lang="en-US" dirty="0">
                <a:sym typeface="Symbol" pitchFamily="18" charset="2"/>
              </a:rPr>
              <a:t>Same pro/coms as listed in BASC107</a:t>
            </a:r>
          </a:p>
          <a:p>
            <a:pPr algn="l"/>
            <a:r>
              <a:rPr lang="en-US" dirty="0">
                <a:sym typeface="Symbol" pitchFamily="18" charset="2"/>
              </a:rPr>
              <a:t>In Selective Catalytic Reduction (SCR) systems, precious metals (like platinum, palladium, and rhodium) and base metal oxides (like vanadium, molybdenum, and tungsten) are both used as catalysts, each with its own advantages and disadvantages. Precious metals excel at low-temperature NOx reduction and high nitrogen selectivity, but can be costly and may be prone to poisoning. Base metal oxides are more abundant and cost-effective, offering a wider temperature window and often showing good NH3 oxidation ability.</a:t>
            </a:r>
          </a:p>
          <a:p>
            <a:pPr algn="l"/>
            <a:endParaRPr lang="en-US" dirty="0">
              <a:sym typeface="Symbol" pitchFamily="18" charset="2"/>
            </a:endParaRPr>
          </a:p>
        </p:txBody>
      </p:sp>
      <p:sp>
        <p:nvSpPr>
          <p:cNvPr id="201731" name="Rectangle 4099"/>
          <p:cNvSpPr>
            <a:spLocks noGrp="1" noRot="1" noChangeAspect="1" noChangeArrowheads="1" noTextEdit="1"/>
          </p:cNvSpPr>
          <p:nvPr>
            <p:ph type="sldImg"/>
          </p:nvPr>
        </p:nvSpPr>
        <p:spPr>
          <a:xfrm>
            <a:off x="966788" y="560388"/>
            <a:ext cx="5395912" cy="3597275"/>
          </a:xfrm>
          <a:ln cap="flat"/>
        </p:spPr>
      </p:sp>
    </p:spTree>
    <p:extLst>
      <p:ext uri="{BB962C8B-B14F-4D97-AF65-F5344CB8AC3E}">
        <p14:creationId xmlns:p14="http://schemas.microsoft.com/office/powerpoint/2010/main" val="1345935880"/>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9699ECD7-109B-4928-BF45-890B78C0D4C0}" type="slidenum">
              <a:rPr lang="en-US"/>
              <a:pPr/>
              <a:t>138</a:t>
            </a:fld>
            <a:endParaRPr lang="en-US"/>
          </a:p>
        </p:txBody>
      </p:sp>
      <p:sp>
        <p:nvSpPr>
          <p:cNvPr id="892930" name="Rectangle 2"/>
          <p:cNvSpPr>
            <a:spLocks noGrp="1" noRot="1" noChangeAspect="1" noChangeArrowheads="1" noTextEdit="1"/>
          </p:cNvSpPr>
          <p:nvPr>
            <p:ph type="sldImg"/>
          </p:nvPr>
        </p:nvSpPr>
        <p:spPr>
          <a:ln/>
        </p:spPr>
      </p:sp>
      <p:sp>
        <p:nvSpPr>
          <p:cNvPr id="89293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154249985"/>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FFB63537-47BC-4579-B225-77135788E6D7}" type="slidenum">
              <a:rPr lang="en-US"/>
              <a:pPr/>
              <a:t>139</a:t>
            </a:fld>
            <a:endParaRPr lang="en-US"/>
          </a:p>
        </p:txBody>
      </p:sp>
      <p:sp>
        <p:nvSpPr>
          <p:cNvPr id="347140" name="Rectangle 4"/>
          <p:cNvSpPr>
            <a:spLocks noGrp="1" noRot="1" noChangeAspect="1" noChangeArrowheads="1" noTextEdit="1"/>
          </p:cNvSpPr>
          <p:nvPr>
            <p:ph type="sldImg"/>
          </p:nvPr>
        </p:nvSpPr>
        <p:spPr>
          <a:xfrm>
            <a:off x="2062163" y="481013"/>
            <a:ext cx="3440112" cy="2292350"/>
          </a:xfrm>
          <a:ln/>
        </p:spPr>
      </p:sp>
      <p:sp>
        <p:nvSpPr>
          <p:cNvPr id="347141" name="Rectangle 5"/>
          <p:cNvSpPr>
            <a:spLocks noGrp="1" noChangeArrowheads="1"/>
          </p:cNvSpPr>
          <p:nvPr>
            <p:ph type="body" idx="1"/>
          </p:nvPr>
        </p:nvSpPr>
        <p:spPr>
          <a:xfrm>
            <a:off x="487681" y="3021690"/>
            <a:ext cx="6258560" cy="6197545"/>
          </a:xfrm>
        </p:spPr>
        <p:txBody>
          <a:bodyPr/>
          <a:lstStyle/>
          <a:p>
            <a:r>
              <a:rPr lang="en-US" dirty="0"/>
              <a:t>Here upstream of Economizer</a:t>
            </a:r>
          </a:p>
        </p:txBody>
      </p:sp>
    </p:spTree>
    <p:extLst>
      <p:ext uri="{BB962C8B-B14F-4D97-AF65-F5344CB8AC3E}">
        <p14:creationId xmlns:p14="http://schemas.microsoft.com/office/powerpoint/2010/main" val="8154704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58003FC9-ECAC-40C8-9CF9-63990A8C8584}" type="slidenum">
              <a:rPr lang="en-US"/>
              <a:pPr/>
              <a:t>14</a:t>
            </a:fld>
            <a:endParaRPr lang="en-US"/>
          </a:p>
        </p:txBody>
      </p:sp>
      <p:sp>
        <p:nvSpPr>
          <p:cNvPr id="33794" name="Rectangle 2"/>
          <p:cNvSpPr>
            <a:spLocks noGrp="1" noChangeArrowheads="1"/>
          </p:cNvSpPr>
          <p:nvPr>
            <p:ph type="body" idx="1"/>
          </p:nvPr>
        </p:nvSpPr>
        <p:spPr>
          <a:xfrm>
            <a:off x="436880" y="4080837"/>
            <a:ext cx="6536867" cy="5057376"/>
          </a:xfrm>
          <a:noFill/>
          <a:ln/>
        </p:spPr>
        <p:txBody>
          <a:bodyPr/>
          <a:lstStyle/>
          <a:p>
            <a:pPr marL="242670" indent="-242670"/>
            <a:endParaRPr lang="en-US" dirty="0"/>
          </a:p>
        </p:txBody>
      </p:sp>
      <p:sp>
        <p:nvSpPr>
          <p:cNvPr id="33795" name="Rectangle 3"/>
          <p:cNvSpPr>
            <a:spLocks noGrp="1" noRot="1" noChangeAspect="1" noChangeArrowheads="1" noTextEdit="1"/>
          </p:cNvSpPr>
          <p:nvPr>
            <p:ph type="sldImg"/>
          </p:nvPr>
        </p:nvSpPr>
        <p:spPr>
          <a:xfrm>
            <a:off x="1087438" y="258763"/>
            <a:ext cx="5394325" cy="3595687"/>
          </a:xfrm>
          <a:ln cap="flat"/>
        </p:spPr>
      </p:sp>
    </p:spTree>
    <p:extLst>
      <p:ext uri="{BB962C8B-B14F-4D97-AF65-F5344CB8AC3E}">
        <p14:creationId xmlns:p14="http://schemas.microsoft.com/office/powerpoint/2010/main" val="4229745483"/>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B1DCD541-CB71-44AC-8260-D58CAE00ADD3}" type="slidenum">
              <a:rPr lang="en-US"/>
              <a:pPr/>
              <a:t>140</a:t>
            </a:fld>
            <a:endParaRPr lang="en-US"/>
          </a:p>
        </p:txBody>
      </p:sp>
      <p:sp>
        <p:nvSpPr>
          <p:cNvPr id="387074" name="Rectangle 2"/>
          <p:cNvSpPr>
            <a:spLocks noGrp="1" noRot="1" noChangeAspect="1" noChangeArrowheads="1" noTextEdit="1"/>
          </p:cNvSpPr>
          <p:nvPr>
            <p:ph type="sldImg"/>
          </p:nvPr>
        </p:nvSpPr>
        <p:spPr>
          <a:xfrm>
            <a:off x="1971675" y="319088"/>
            <a:ext cx="3125788" cy="2084387"/>
          </a:xfrm>
          <a:ln/>
        </p:spPr>
      </p:sp>
      <p:sp>
        <p:nvSpPr>
          <p:cNvPr id="387075" name="Rectangle 3"/>
          <p:cNvSpPr>
            <a:spLocks noGrp="1" noChangeArrowheads="1"/>
          </p:cNvSpPr>
          <p:nvPr>
            <p:ph type="body" idx="1"/>
          </p:nvPr>
        </p:nvSpPr>
        <p:spPr>
          <a:xfrm>
            <a:off x="731520" y="2674105"/>
            <a:ext cx="6096001" cy="6366369"/>
          </a:xfrm>
          <a:ln/>
        </p:spPr>
        <p:txBody>
          <a:bodyPr/>
          <a:lstStyle/>
          <a:p>
            <a:r>
              <a:rPr lang="en-US" dirty="0"/>
              <a:t>Note higher operating temp range vs SCR</a:t>
            </a:r>
          </a:p>
          <a:p>
            <a:r>
              <a:rPr lang="en-US" dirty="0"/>
              <a:t>80% seems optimistic, maybe in gas or coal fired boilers more like 40% - depends on baseline Nox levels. </a:t>
            </a:r>
          </a:p>
          <a:p>
            <a:r>
              <a:rPr lang="en-US" dirty="0"/>
              <a:t>Overall % if boiler and burner Nox controls are also being used.</a:t>
            </a:r>
          </a:p>
          <a:p>
            <a:r>
              <a:rPr lang="en-US" dirty="0"/>
              <a:t>Potentially achieving up to 80% NOx removal under optimal conditions</a:t>
            </a:r>
          </a:p>
        </p:txBody>
      </p:sp>
    </p:spTree>
    <p:extLst>
      <p:ext uri="{BB962C8B-B14F-4D97-AF65-F5344CB8AC3E}">
        <p14:creationId xmlns:p14="http://schemas.microsoft.com/office/powerpoint/2010/main" val="2456435966"/>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312F9D2E-CE44-478F-925F-DC9C8A442AA8}" type="slidenum">
              <a:rPr lang="en-US"/>
              <a:pPr/>
              <a:t>141</a:t>
            </a:fld>
            <a:endParaRPr lang="en-US"/>
          </a:p>
        </p:txBody>
      </p:sp>
      <p:sp>
        <p:nvSpPr>
          <p:cNvPr id="417794" name="Rectangle 2"/>
          <p:cNvSpPr>
            <a:spLocks noGrp="1" noRot="1" noChangeAspect="1" noChangeArrowheads="1" noTextEdit="1"/>
          </p:cNvSpPr>
          <p:nvPr>
            <p:ph type="sldImg"/>
          </p:nvPr>
        </p:nvSpPr>
        <p:spPr>
          <a:xfrm>
            <a:off x="311150" y="639763"/>
            <a:ext cx="6659563" cy="4440237"/>
          </a:xfrm>
          <a:ln/>
        </p:spPr>
      </p:sp>
      <p:sp>
        <p:nvSpPr>
          <p:cNvPr id="417795" name="Rectangle 3"/>
          <p:cNvSpPr>
            <a:spLocks noGrp="1" noChangeArrowheads="1"/>
          </p:cNvSpPr>
          <p:nvPr>
            <p:ph type="body" idx="1"/>
          </p:nvPr>
        </p:nvSpPr>
        <p:spPr>
          <a:xfrm>
            <a:off x="650240" y="6451222"/>
            <a:ext cx="6177280" cy="2669591"/>
          </a:xfrm>
        </p:spPr>
        <p:txBody>
          <a:bodyPr/>
          <a:lstStyle/>
          <a:p>
            <a:r>
              <a:rPr lang="en-US" dirty="0"/>
              <a:t>See slide 66 in BASC107 course – SNCR was 40%</a:t>
            </a:r>
          </a:p>
          <a:p>
            <a:endParaRPr lang="en-US" dirty="0"/>
          </a:p>
          <a:p>
            <a:r>
              <a:rPr lang="en-US" dirty="0"/>
              <a:t>30 – 75% in EPA’s CCM depending on other NOX controls</a:t>
            </a:r>
          </a:p>
        </p:txBody>
      </p:sp>
    </p:spTree>
    <p:extLst>
      <p:ext uri="{BB962C8B-B14F-4D97-AF65-F5344CB8AC3E}">
        <p14:creationId xmlns:p14="http://schemas.microsoft.com/office/powerpoint/2010/main" val="177399469"/>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11F74791-A6B9-4A37-812E-54D0E8C83D91}" type="slidenum">
              <a:rPr lang="en-US"/>
              <a:pPr/>
              <a:t>142</a:t>
            </a:fld>
            <a:endParaRPr lang="en-US"/>
          </a:p>
        </p:txBody>
      </p:sp>
      <p:sp>
        <p:nvSpPr>
          <p:cNvPr id="773122" name="Rectangle 2"/>
          <p:cNvSpPr>
            <a:spLocks noGrp="1" noRot="1" noChangeAspect="1" noChangeArrowheads="1" noTextEdit="1"/>
          </p:cNvSpPr>
          <p:nvPr>
            <p:ph type="sldImg"/>
          </p:nvPr>
        </p:nvSpPr>
        <p:spPr>
          <a:ln/>
        </p:spPr>
      </p:sp>
      <p:sp>
        <p:nvSpPr>
          <p:cNvPr id="773123" name="Rectangle 3"/>
          <p:cNvSpPr>
            <a:spLocks noGrp="1" noChangeArrowheads="1"/>
          </p:cNvSpPr>
          <p:nvPr>
            <p:ph type="body" idx="1"/>
          </p:nvPr>
        </p:nvSpPr>
        <p:spPr/>
        <p:txBody>
          <a:bodyPr/>
          <a:lstStyle/>
          <a:p>
            <a:r>
              <a:rPr lang="en-US" dirty="0"/>
              <a:t>Carl</a:t>
            </a:r>
          </a:p>
          <a:p>
            <a:r>
              <a:rPr lang="en-US" dirty="0"/>
              <a:t>Remember from NASC107: 3 types of add on control – wet scrubber, spray dryer absorber (SDA), dry sorbent injection (DSI)</a:t>
            </a:r>
          </a:p>
        </p:txBody>
      </p:sp>
    </p:spTree>
    <p:extLst>
      <p:ext uri="{BB962C8B-B14F-4D97-AF65-F5344CB8AC3E}">
        <p14:creationId xmlns:p14="http://schemas.microsoft.com/office/powerpoint/2010/main" val="1769758609"/>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dt" idx="1"/>
          </p:nvPr>
        </p:nvSpPr>
        <p:spPr>
          <a:ln/>
        </p:spPr>
        <p:txBody>
          <a:bodyPr/>
          <a:lstStyle/>
          <a:p>
            <a:r>
              <a:rPr lang="en-US"/>
              <a:t>April 2, 2009</a:t>
            </a:r>
          </a:p>
        </p:txBody>
      </p:sp>
      <p:sp>
        <p:nvSpPr>
          <p:cNvPr id="6" name="Rectangle 7"/>
          <p:cNvSpPr>
            <a:spLocks noGrp="1" noChangeArrowheads="1"/>
          </p:cNvSpPr>
          <p:nvPr>
            <p:ph type="sldNum" sz="quarter" idx="5"/>
          </p:nvPr>
        </p:nvSpPr>
        <p:spPr>
          <a:ln/>
        </p:spPr>
        <p:txBody>
          <a:bodyPr/>
          <a:lstStyle/>
          <a:p>
            <a:fld id="{CEB341A6-B415-424B-AC13-0EFE2C0C7DA3}" type="slidenum">
              <a:rPr lang="en-US"/>
              <a:pPr/>
              <a:t>143</a:t>
            </a:fld>
            <a:endParaRPr lang="en-US"/>
          </a:p>
        </p:txBody>
      </p:sp>
      <p:sp>
        <p:nvSpPr>
          <p:cNvPr id="207874" name="Rectangle 2"/>
          <p:cNvSpPr>
            <a:spLocks noGrp="1" noChangeArrowheads="1"/>
          </p:cNvSpPr>
          <p:nvPr>
            <p:ph type="body" idx="1"/>
          </p:nvPr>
        </p:nvSpPr>
        <p:spPr>
          <a:xfrm>
            <a:off x="242148" y="2508511"/>
            <a:ext cx="7061200" cy="6718873"/>
          </a:xfrm>
          <a:noFill/>
          <a:ln/>
        </p:spPr>
        <p:txBody>
          <a:bodyPr/>
          <a:lstStyle/>
          <a:p>
            <a:pPr marL="242670" indent="-242670"/>
            <a:r>
              <a:rPr lang="en-US" dirty="0"/>
              <a:t>What's even easier?  no Sulfur in the fuel.</a:t>
            </a:r>
          </a:p>
          <a:p>
            <a:pPr marL="242670" indent="-242670"/>
            <a:r>
              <a:rPr lang="en-US" dirty="0"/>
              <a:t>Ultra low sulfur diesel and fuel oil now used – 15ppm .0015% [Empire Generating required to use this distillate oil in the generator]</a:t>
            </a:r>
          </a:p>
          <a:p>
            <a:pPr marL="242670" indent="-242670"/>
            <a:r>
              <a:rPr lang="en-US" dirty="0"/>
              <a:t>Low sulfur diesel pre 2006 was 500ppm .05%</a:t>
            </a:r>
          </a:p>
          <a:p>
            <a:pPr marL="242670" indent="-242670"/>
            <a:r>
              <a:rPr lang="en-US" dirty="0"/>
              <a:t>Liquified petroleum gas</a:t>
            </a:r>
          </a:p>
        </p:txBody>
      </p:sp>
      <p:sp>
        <p:nvSpPr>
          <p:cNvPr id="207875" name="Rectangle 3"/>
          <p:cNvSpPr>
            <a:spLocks noGrp="1" noRot="1" noChangeAspect="1" noChangeArrowheads="1" noTextEdit="1"/>
          </p:cNvSpPr>
          <p:nvPr>
            <p:ph type="sldImg"/>
          </p:nvPr>
        </p:nvSpPr>
        <p:spPr>
          <a:xfrm>
            <a:off x="2900363" y="131763"/>
            <a:ext cx="3327400" cy="2217737"/>
          </a:xfrm>
          <a:ln cap="flat"/>
        </p:spPr>
      </p:sp>
      <p:sp>
        <p:nvSpPr>
          <p:cNvPr id="207876" name="Rectangle 4"/>
          <p:cNvSpPr>
            <a:spLocks noChangeArrowheads="1"/>
          </p:cNvSpPr>
          <p:nvPr/>
        </p:nvSpPr>
        <p:spPr bwMode="auto">
          <a:xfrm>
            <a:off x="1021894" y="1190314"/>
            <a:ext cx="601200" cy="679306"/>
          </a:xfrm>
          <a:prstGeom prst="rect">
            <a:avLst/>
          </a:prstGeom>
          <a:noFill/>
          <a:ln w="12700">
            <a:noFill/>
            <a:miter lim="800000"/>
            <a:headEnd/>
            <a:tailEnd/>
          </a:ln>
          <a:effectLst/>
        </p:spPr>
        <p:txBody>
          <a:bodyPr wrap="none" lIns="95287" tIns="46808" rIns="95287" bIns="46808">
            <a:spAutoFit/>
          </a:bodyPr>
          <a:lstStyle/>
          <a:p>
            <a:pPr algn="ctr" defTabSz="964033"/>
            <a:r>
              <a:rPr lang="en-US" sz="1900"/>
              <a:t>TQ</a:t>
            </a:r>
          </a:p>
          <a:p>
            <a:pPr algn="ctr" defTabSz="964033"/>
            <a:r>
              <a:rPr lang="en-US" sz="1900"/>
              <a:t>#15</a:t>
            </a:r>
          </a:p>
        </p:txBody>
      </p:sp>
    </p:spTree>
    <p:extLst>
      <p:ext uri="{BB962C8B-B14F-4D97-AF65-F5344CB8AC3E}">
        <p14:creationId xmlns:p14="http://schemas.microsoft.com/office/powerpoint/2010/main" val="2284665619"/>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EF7834C0-056F-42A9-902A-93E097654D29}" type="slidenum">
              <a:rPr lang="en-US"/>
              <a:pPr/>
              <a:t>144</a:t>
            </a:fld>
            <a:endParaRPr lang="en-US"/>
          </a:p>
        </p:txBody>
      </p:sp>
      <p:sp>
        <p:nvSpPr>
          <p:cNvPr id="211970" name="Rectangle 2"/>
          <p:cNvSpPr>
            <a:spLocks noGrp="1" noChangeArrowheads="1"/>
          </p:cNvSpPr>
          <p:nvPr>
            <p:ph type="body" idx="1"/>
          </p:nvPr>
        </p:nvSpPr>
        <p:spPr>
          <a:xfrm>
            <a:off x="406401" y="3444693"/>
            <a:ext cx="6675120" cy="6156507"/>
          </a:xfrm>
          <a:noFill/>
          <a:ln/>
        </p:spPr>
        <p:txBody>
          <a:bodyPr/>
          <a:lstStyle/>
          <a:p>
            <a:pPr algn="l"/>
            <a:r>
              <a:rPr lang="en-US" dirty="0"/>
              <a:t>Babcock and Wilcox</a:t>
            </a:r>
          </a:p>
        </p:txBody>
      </p:sp>
      <p:sp>
        <p:nvSpPr>
          <p:cNvPr id="211971" name="Rectangle 3"/>
          <p:cNvSpPr>
            <a:spLocks noGrp="1" noRot="1" noChangeAspect="1" noChangeArrowheads="1" noTextEdit="1"/>
          </p:cNvSpPr>
          <p:nvPr>
            <p:ph type="sldImg"/>
          </p:nvPr>
        </p:nvSpPr>
        <p:spPr>
          <a:xfrm>
            <a:off x="1890713" y="131763"/>
            <a:ext cx="4314825" cy="2876550"/>
          </a:xfrm>
          <a:ln cap="flat"/>
        </p:spPr>
      </p:sp>
    </p:spTree>
    <p:extLst>
      <p:ext uri="{BB962C8B-B14F-4D97-AF65-F5344CB8AC3E}">
        <p14:creationId xmlns:p14="http://schemas.microsoft.com/office/powerpoint/2010/main" val="1845249856"/>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A9AAC11B-8D97-48BB-853F-6916573FD927}" type="slidenum">
              <a:rPr lang="en-US"/>
              <a:pPr/>
              <a:t>145</a:t>
            </a:fld>
            <a:endParaRPr lang="en-US"/>
          </a:p>
        </p:txBody>
      </p:sp>
      <p:sp>
        <p:nvSpPr>
          <p:cNvPr id="214018" name="Rectangle 2"/>
          <p:cNvSpPr>
            <a:spLocks noGrp="1" noChangeArrowheads="1"/>
          </p:cNvSpPr>
          <p:nvPr>
            <p:ph type="body" idx="1"/>
          </p:nvPr>
        </p:nvSpPr>
        <p:spPr>
          <a:xfrm>
            <a:off x="1080348" y="3715219"/>
            <a:ext cx="5747173" cy="5405594"/>
          </a:xfrm>
          <a:noFill/>
          <a:ln/>
        </p:spPr>
        <p:txBody>
          <a:bodyPr/>
          <a:lstStyle/>
          <a:p>
            <a:r>
              <a:rPr lang="en-US" dirty="0">
                <a:sym typeface="Symbol" pitchFamily="18" charset="2"/>
              </a:rPr>
              <a:t>Again from BASC107</a:t>
            </a:r>
          </a:p>
        </p:txBody>
      </p:sp>
      <p:sp>
        <p:nvSpPr>
          <p:cNvPr id="214019" name="Rectangle 3"/>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1188068688"/>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59DDE686-3E42-47E4-97BD-F64227C3171B}" type="slidenum">
              <a:rPr lang="en-US"/>
              <a:pPr/>
              <a:t>146</a:t>
            </a:fld>
            <a:endParaRPr lang="en-US"/>
          </a:p>
        </p:txBody>
      </p:sp>
      <p:sp>
        <p:nvSpPr>
          <p:cNvPr id="776194" name="Rectangle 2"/>
          <p:cNvSpPr>
            <a:spLocks noGrp="1" noRot="1" noChangeAspect="1" noChangeArrowheads="1" noTextEdit="1"/>
          </p:cNvSpPr>
          <p:nvPr>
            <p:ph type="sldImg"/>
          </p:nvPr>
        </p:nvSpPr>
        <p:spPr>
          <a:ln/>
        </p:spPr>
      </p:sp>
      <p:sp>
        <p:nvSpPr>
          <p:cNvPr id="77619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585213095"/>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B7394DDE-CA06-4233-AEDF-94495848AB69}" type="slidenum">
              <a:rPr lang="en-US"/>
              <a:pPr/>
              <a:t>147</a:t>
            </a:fld>
            <a:endParaRPr lang="en-US"/>
          </a:p>
        </p:txBody>
      </p:sp>
      <p:sp>
        <p:nvSpPr>
          <p:cNvPr id="220162" name="Rectangle 2"/>
          <p:cNvSpPr>
            <a:spLocks noGrp="1" noChangeArrowheads="1"/>
          </p:cNvSpPr>
          <p:nvPr>
            <p:ph type="body" idx="1"/>
          </p:nvPr>
        </p:nvSpPr>
        <p:spPr>
          <a:xfrm>
            <a:off x="1080348" y="3715219"/>
            <a:ext cx="5747173" cy="5405594"/>
          </a:xfrm>
          <a:noFill/>
          <a:ln/>
        </p:spPr>
        <p:txBody>
          <a:bodyPr/>
          <a:lstStyle/>
          <a:p>
            <a:r>
              <a:rPr lang="en-US" dirty="0"/>
              <a:t>Settling chambers and cyclones = knock out box for very course PM (&gt;PM10)</a:t>
            </a:r>
          </a:p>
          <a:p>
            <a:r>
              <a:rPr lang="en-US" dirty="0"/>
              <a:t>but </a:t>
            </a:r>
            <a:r>
              <a:rPr lang="en-US" dirty="0" err="1"/>
              <a:t>multiclone</a:t>
            </a:r>
            <a:r>
              <a:rPr lang="en-US" dirty="0"/>
              <a:t> can achieve 90% control of 5-10 micron particles. </a:t>
            </a:r>
          </a:p>
          <a:p>
            <a:endParaRPr lang="en-US" dirty="0"/>
          </a:p>
          <a:p>
            <a:r>
              <a:rPr lang="en-US" dirty="0"/>
              <a:t>Baghouses and scrubbers for fine PM10 and 2.5</a:t>
            </a:r>
          </a:p>
        </p:txBody>
      </p:sp>
      <p:sp>
        <p:nvSpPr>
          <p:cNvPr id="220163" name="Rectangle 3"/>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2128012480"/>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C3DC3EB6-4607-4B7F-A478-EE907BB293FC}" type="slidenum">
              <a:rPr lang="en-US"/>
              <a:pPr/>
              <a:t>148</a:t>
            </a:fld>
            <a:endParaRPr lang="en-US"/>
          </a:p>
        </p:txBody>
      </p:sp>
      <p:sp>
        <p:nvSpPr>
          <p:cNvPr id="1207298" name="Rectangle 2"/>
          <p:cNvSpPr>
            <a:spLocks noGrp="1" noRot="1" noChangeAspect="1" noChangeArrowheads="1" noTextEdit="1"/>
          </p:cNvSpPr>
          <p:nvPr>
            <p:ph type="sldImg"/>
          </p:nvPr>
        </p:nvSpPr>
        <p:spPr>
          <a:ln/>
        </p:spPr>
      </p:sp>
      <p:sp>
        <p:nvSpPr>
          <p:cNvPr id="1207299" name="Rectangle 3"/>
          <p:cNvSpPr>
            <a:spLocks noGrp="1" noChangeArrowheads="1"/>
          </p:cNvSpPr>
          <p:nvPr>
            <p:ph type="body" idx="1"/>
          </p:nvPr>
        </p:nvSpPr>
        <p:spPr/>
        <p:txBody>
          <a:bodyPr/>
          <a:lstStyle/>
          <a:p>
            <a:r>
              <a:rPr lang="en-US" dirty="0"/>
              <a:t>Fugitive PM control</a:t>
            </a:r>
          </a:p>
          <a:p>
            <a:r>
              <a:rPr lang="en-US" dirty="0" err="1"/>
              <a:t>Fugative</a:t>
            </a:r>
            <a:r>
              <a:rPr lang="en-US" dirty="0"/>
              <a:t> dust control plan can sometimes be part of a permit</a:t>
            </a:r>
          </a:p>
        </p:txBody>
      </p:sp>
    </p:spTree>
    <p:extLst>
      <p:ext uri="{BB962C8B-B14F-4D97-AF65-F5344CB8AC3E}">
        <p14:creationId xmlns:p14="http://schemas.microsoft.com/office/powerpoint/2010/main" val="222124918"/>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83EC8379-B034-4662-99B2-03F70BBFA938}" type="slidenum">
              <a:rPr lang="en-US"/>
              <a:pPr/>
              <a:t>149</a:t>
            </a:fld>
            <a:endParaRPr lang="en-US"/>
          </a:p>
        </p:txBody>
      </p:sp>
      <p:sp>
        <p:nvSpPr>
          <p:cNvPr id="222212" name="Rectangle 4"/>
          <p:cNvSpPr>
            <a:spLocks noGrp="1" noRot="1" noChangeAspect="1" noChangeArrowheads="1" noTextEdit="1"/>
          </p:cNvSpPr>
          <p:nvPr>
            <p:ph type="sldImg"/>
          </p:nvPr>
        </p:nvSpPr>
        <p:spPr>
          <a:ln/>
        </p:spPr>
      </p:sp>
      <p:sp>
        <p:nvSpPr>
          <p:cNvPr id="222213" name="Rectangle 5"/>
          <p:cNvSpPr>
            <a:spLocks noGrp="1" noChangeArrowheads="1"/>
          </p:cNvSpPr>
          <p:nvPr>
            <p:ph type="body" idx="1"/>
          </p:nvPr>
        </p:nvSpPr>
        <p:spPr>
          <a:xfrm>
            <a:off x="700268" y="3738173"/>
            <a:ext cx="5897302" cy="4994926"/>
          </a:xfrm>
        </p:spPr>
        <p:txBody>
          <a:bodyPr/>
          <a:lstStyle/>
          <a:p>
            <a:r>
              <a:rPr lang="en-US" dirty="0"/>
              <a:t>To clean boiler tubes, restore heat transfer efficiency </a:t>
            </a:r>
          </a:p>
        </p:txBody>
      </p:sp>
    </p:spTree>
    <p:extLst>
      <p:ext uri="{BB962C8B-B14F-4D97-AF65-F5344CB8AC3E}">
        <p14:creationId xmlns:p14="http://schemas.microsoft.com/office/powerpoint/2010/main" val="42713161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dt" idx="1"/>
          </p:nvPr>
        </p:nvSpPr>
        <p:spPr>
          <a:ln/>
        </p:spPr>
        <p:txBody>
          <a:bodyPr/>
          <a:lstStyle/>
          <a:p>
            <a:r>
              <a:rPr lang="en-US"/>
              <a:t>April 2, 2009</a:t>
            </a:r>
          </a:p>
        </p:txBody>
      </p:sp>
      <p:sp>
        <p:nvSpPr>
          <p:cNvPr id="6" name="Rectangle 7"/>
          <p:cNvSpPr>
            <a:spLocks noGrp="1" noChangeArrowheads="1"/>
          </p:cNvSpPr>
          <p:nvPr>
            <p:ph type="sldNum" sz="quarter" idx="5"/>
          </p:nvPr>
        </p:nvSpPr>
        <p:spPr>
          <a:ln/>
        </p:spPr>
        <p:txBody>
          <a:bodyPr/>
          <a:lstStyle/>
          <a:p>
            <a:fld id="{D2101E58-F7DA-4D55-AAD7-0660112B19C5}" type="slidenum">
              <a:rPr lang="en-US"/>
              <a:pPr/>
              <a:t>15</a:t>
            </a:fld>
            <a:endParaRPr lang="en-US"/>
          </a:p>
        </p:txBody>
      </p:sp>
      <p:sp>
        <p:nvSpPr>
          <p:cNvPr id="39938" name="Rectangle 2"/>
          <p:cNvSpPr>
            <a:spLocks noGrp="1" noChangeArrowheads="1"/>
          </p:cNvSpPr>
          <p:nvPr>
            <p:ph type="body" idx="1"/>
          </p:nvPr>
        </p:nvSpPr>
        <p:spPr>
          <a:xfrm>
            <a:off x="149014" y="4021815"/>
            <a:ext cx="7044267" cy="5566269"/>
          </a:xfrm>
          <a:noFill/>
          <a:ln/>
        </p:spPr>
        <p:txBody>
          <a:bodyPr/>
          <a:lstStyle/>
          <a:p>
            <a:endParaRPr lang="en-US"/>
          </a:p>
        </p:txBody>
      </p:sp>
      <p:sp>
        <p:nvSpPr>
          <p:cNvPr id="39939" name="Rectangle 3"/>
          <p:cNvSpPr>
            <a:spLocks noGrp="1" noRot="1" noChangeAspect="1" noChangeArrowheads="1" noTextEdit="1"/>
          </p:cNvSpPr>
          <p:nvPr>
            <p:ph type="sldImg"/>
          </p:nvPr>
        </p:nvSpPr>
        <p:spPr>
          <a:xfrm>
            <a:off x="2065338" y="995363"/>
            <a:ext cx="3563937" cy="2374900"/>
          </a:xfrm>
          <a:ln cap="flat"/>
        </p:spPr>
      </p:sp>
      <p:sp useBgFill="1">
        <p:nvSpPr>
          <p:cNvPr id="39940" name="Rectangle 4"/>
          <p:cNvSpPr>
            <a:spLocks noChangeArrowheads="1"/>
          </p:cNvSpPr>
          <p:nvPr/>
        </p:nvSpPr>
        <p:spPr bwMode="auto">
          <a:xfrm>
            <a:off x="4402667" y="2679024"/>
            <a:ext cx="1082041" cy="531214"/>
          </a:xfrm>
          <a:prstGeom prst="rect">
            <a:avLst/>
          </a:prstGeom>
          <a:ln w="12700">
            <a:noFill/>
            <a:miter lim="800000"/>
            <a:headEnd/>
            <a:tailEnd/>
          </a:ln>
          <a:effectLst/>
        </p:spPr>
        <p:txBody>
          <a:bodyPr lIns="95287" tIns="46808" rIns="95287" bIns="46808">
            <a:spAutoFit/>
          </a:bodyPr>
          <a:lstStyle/>
          <a:p>
            <a:pPr defTabSz="964033"/>
            <a:r>
              <a:rPr lang="en-US" sz="1400" b="0"/>
              <a:t>Radiant</a:t>
            </a:r>
          </a:p>
          <a:p>
            <a:pPr defTabSz="964033"/>
            <a:r>
              <a:rPr lang="en-US" sz="1400" b="0"/>
              <a:t>Section</a:t>
            </a:r>
          </a:p>
        </p:txBody>
      </p:sp>
    </p:spTree>
    <p:extLst>
      <p:ext uri="{BB962C8B-B14F-4D97-AF65-F5344CB8AC3E}">
        <p14:creationId xmlns:p14="http://schemas.microsoft.com/office/powerpoint/2010/main" val="678869501"/>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6B357DF6-28F4-4973-A96A-A0F9B4330798}" type="slidenum">
              <a:rPr lang="en-US"/>
              <a:pPr/>
              <a:t>150</a:t>
            </a:fld>
            <a:endParaRPr lang="en-US"/>
          </a:p>
        </p:txBody>
      </p:sp>
      <p:sp>
        <p:nvSpPr>
          <p:cNvPr id="379908" name="Rectangle 4"/>
          <p:cNvSpPr>
            <a:spLocks noGrp="1" noRot="1" noChangeAspect="1" noChangeArrowheads="1" noTextEdit="1"/>
          </p:cNvSpPr>
          <p:nvPr>
            <p:ph type="sldImg"/>
          </p:nvPr>
        </p:nvSpPr>
        <p:spPr>
          <a:ln/>
        </p:spPr>
      </p:sp>
      <p:sp>
        <p:nvSpPr>
          <p:cNvPr id="379909" name="Rectangle 5"/>
          <p:cNvSpPr>
            <a:spLocks noGrp="1" noChangeArrowheads="1"/>
          </p:cNvSpPr>
          <p:nvPr>
            <p:ph type="body" idx="1"/>
          </p:nvPr>
        </p:nvSpPr>
        <p:spPr>
          <a:xfrm>
            <a:off x="810228" y="3536508"/>
            <a:ext cx="5590572" cy="5723239"/>
          </a:xfrm>
        </p:spPr>
        <p:txBody>
          <a:bodyPr/>
          <a:lstStyle/>
          <a:p>
            <a:endParaRPr lang="en-US" dirty="0"/>
          </a:p>
        </p:txBody>
      </p:sp>
    </p:spTree>
    <p:extLst>
      <p:ext uri="{BB962C8B-B14F-4D97-AF65-F5344CB8AC3E}">
        <p14:creationId xmlns:p14="http://schemas.microsoft.com/office/powerpoint/2010/main" val="395837203"/>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3AA5623E-8186-4C86-B2F2-A17F6D2FDB67}" type="slidenum">
              <a:rPr lang="en-US"/>
              <a:pPr/>
              <a:t>151</a:t>
            </a:fld>
            <a:endParaRPr lang="en-US"/>
          </a:p>
        </p:txBody>
      </p:sp>
      <p:sp>
        <p:nvSpPr>
          <p:cNvPr id="897026" name="Rectangle 2"/>
          <p:cNvSpPr>
            <a:spLocks noGrp="1" noRot="1" noChangeAspect="1" noChangeArrowheads="1" noTextEdit="1"/>
          </p:cNvSpPr>
          <p:nvPr>
            <p:ph type="sldImg"/>
          </p:nvPr>
        </p:nvSpPr>
        <p:spPr>
          <a:ln/>
        </p:spPr>
      </p:sp>
      <p:sp>
        <p:nvSpPr>
          <p:cNvPr id="897027" name="Rectangle 3"/>
          <p:cNvSpPr>
            <a:spLocks noGrp="1" noChangeArrowheads="1"/>
          </p:cNvSpPr>
          <p:nvPr>
            <p:ph type="body" idx="1"/>
          </p:nvPr>
        </p:nvSpPr>
        <p:spPr/>
        <p:txBody>
          <a:bodyPr/>
          <a:lstStyle/>
          <a:p>
            <a:r>
              <a:rPr lang="en-US" dirty="0"/>
              <a:t>Hopefully that is in compliance with the sources permit!</a:t>
            </a:r>
          </a:p>
        </p:txBody>
      </p:sp>
    </p:spTree>
    <p:extLst>
      <p:ext uri="{BB962C8B-B14F-4D97-AF65-F5344CB8AC3E}">
        <p14:creationId xmlns:p14="http://schemas.microsoft.com/office/powerpoint/2010/main" val="3099734629"/>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18BD7B4F-A108-4253-9A23-FFBC35AC8AA9}" type="slidenum">
              <a:rPr lang="en-US"/>
              <a:pPr/>
              <a:t>152</a:t>
            </a:fld>
            <a:endParaRPr lang="en-US"/>
          </a:p>
        </p:txBody>
      </p:sp>
      <p:sp>
        <p:nvSpPr>
          <p:cNvPr id="1208322" name="Rectangle 2"/>
          <p:cNvSpPr>
            <a:spLocks noGrp="1" noRot="1" noChangeAspect="1" noChangeArrowheads="1" noTextEdit="1"/>
          </p:cNvSpPr>
          <p:nvPr>
            <p:ph type="sldImg"/>
          </p:nvPr>
        </p:nvSpPr>
        <p:spPr>
          <a:ln/>
        </p:spPr>
      </p:sp>
      <p:sp>
        <p:nvSpPr>
          <p:cNvPr id="120832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456755155"/>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33A98AFC-3C61-493E-896F-39264236DDBB}" type="slidenum">
              <a:rPr lang="en-US"/>
              <a:pPr/>
              <a:t>153</a:t>
            </a:fld>
            <a:endParaRPr lang="en-US"/>
          </a:p>
        </p:txBody>
      </p:sp>
      <p:sp>
        <p:nvSpPr>
          <p:cNvPr id="226306" name="Rectangle 2"/>
          <p:cNvSpPr>
            <a:spLocks noGrp="1" noChangeArrowheads="1"/>
          </p:cNvSpPr>
          <p:nvPr>
            <p:ph type="body" idx="1"/>
          </p:nvPr>
        </p:nvSpPr>
        <p:spPr>
          <a:xfrm>
            <a:off x="487681" y="3738172"/>
            <a:ext cx="6339840" cy="5646608"/>
          </a:xfrm>
          <a:ln/>
        </p:spPr>
        <p:txBody>
          <a:bodyPr/>
          <a:lstStyle/>
          <a:p>
            <a:endParaRPr lang="en-US" sz="1400">
              <a:latin typeface="Arial" charset="0"/>
            </a:endParaRPr>
          </a:p>
        </p:txBody>
      </p:sp>
      <p:sp>
        <p:nvSpPr>
          <p:cNvPr id="226307" name="Rectangle 3"/>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4174197222"/>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ABBA6A76-39CE-4FFF-AD98-10C844949D48}" type="slidenum">
              <a:rPr lang="en-US"/>
              <a:pPr/>
              <a:t>154</a:t>
            </a:fld>
            <a:endParaRPr lang="en-US"/>
          </a:p>
        </p:txBody>
      </p:sp>
      <p:sp>
        <p:nvSpPr>
          <p:cNvPr id="440322" name="Rectangle 2"/>
          <p:cNvSpPr>
            <a:spLocks noGrp="1" noRot="1" noChangeAspect="1" noChangeArrowheads="1" noTextEdit="1"/>
          </p:cNvSpPr>
          <p:nvPr>
            <p:ph type="sldImg"/>
          </p:nvPr>
        </p:nvSpPr>
        <p:spPr>
          <a:xfrm>
            <a:off x="1612900" y="285750"/>
            <a:ext cx="3662363" cy="2441575"/>
          </a:xfrm>
          <a:ln/>
        </p:spPr>
      </p:sp>
      <p:sp>
        <p:nvSpPr>
          <p:cNvPr id="440323" name="Rectangle 3"/>
          <p:cNvSpPr>
            <a:spLocks noGrp="1" noChangeArrowheads="1"/>
          </p:cNvSpPr>
          <p:nvPr>
            <p:ph type="body" idx="1"/>
          </p:nvPr>
        </p:nvSpPr>
        <p:spPr>
          <a:xfrm>
            <a:off x="650241" y="3021690"/>
            <a:ext cx="5855546" cy="6264717"/>
          </a:xfrm>
        </p:spPr>
        <p:txBody>
          <a:bodyPr/>
          <a:lstStyle/>
          <a:p>
            <a:r>
              <a:rPr lang="en-US" dirty="0"/>
              <a:t>Many bags per chamber. Exhaust air goes up the inside of bag</a:t>
            </a:r>
          </a:p>
        </p:txBody>
      </p:sp>
    </p:spTree>
    <p:extLst>
      <p:ext uri="{BB962C8B-B14F-4D97-AF65-F5344CB8AC3E}">
        <p14:creationId xmlns:p14="http://schemas.microsoft.com/office/powerpoint/2010/main" val="83452842"/>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4F15831F-E1B7-41EE-AABE-AAC8E51067BD}" type="slidenum">
              <a:rPr lang="en-US"/>
              <a:pPr/>
              <a:t>155</a:t>
            </a:fld>
            <a:endParaRPr lang="en-US"/>
          </a:p>
        </p:txBody>
      </p:sp>
      <p:sp>
        <p:nvSpPr>
          <p:cNvPr id="1209346" name="Rectangle 2"/>
          <p:cNvSpPr>
            <a:spLocks noGrp="1" noRot="1" noChangeAspect="1" noChangeArrowheads="1" noTextEdit="1"/>
          </p:cNvSpPr>
          <p:nvPr>
            <p:ph type="sldImg"/>
          </p:nvPr>
        </p:nvSpPr>
        <p:spPr>
          <a:ln/>
        </p:spPr>
      </p:sp>
      <p:sp>
        <p:nvSpPr>
          <p:cNvPr id="120934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494217546"/>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51D7E380-9564-49D9-BA85-91DDBF58591A}" type="slidenum">
              <a:rPr lang="en-US"/>
              <a:pPr/>
              <a:t>156</a:t>
            </a:fld>
            <a:endParaRPr lang="en-US"/>
          </a:p>
        </p:txBody>
      </p:sp>
      <p:sp>
        <p:nvSpPr>
          <p:cNvPr id="1210370" name="Rectangle 2"/>
          <p:cNvSpPr>
            <a:spLocks noGrp="1" noRot="1" noChangeAspect="1" noChangeArrowheads="1" noTextEdit="1"/>
          </p:cNvSpPr>
          <p:nvPr>
            <p:ph type="sldImg"/>
          </p:nvPr>
        </p:nvSpPr>
        <p:spPr>
          <a:ln/>
        </p:spPr>
      </p:sp>
      <p:sp>
        <p:nvSpPr>
          <p:cNvPr id="1210371" name="Rectangle 3"/>
          <p:cNvSpPr>
            <a:spLocks noGrp="1" noChangeArrowheads="1"/>
          </p:cNvSpPr>
          <p:nvPr>
            <p:ph type="body" idx="1"/>
          </p:nvPr>
        </p:nvSpPr>
        <p:spPr/>
        <p:txBody>
          <a:bodyPr/>
          <a:lstStyle/>
          <a:p>
            <a:r>
              <a:rPr lang="en-US" dirty="0"/>
              <a:t>Ted talked about</a:t>
            </a:r>
          </a:p>
        </p:txBody>
      </p:sp>
    </p:spTree>
    <p:extLst>
      <p:ext uri="{BB962C8B-B14F-4D97-AF65-F5344CB8AC3E}">
        <p14:creationId xmlns:p14="http://schemas.microsoft.com/office/powerpoint/2010/main" val="3552802481"/>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C1A7B684-65FD-4CFD-A13D-D9FBF2BC9608}" type="slidenum">
              <a:rPr lang="en-US"/>
              <a:pPr/>
              <a:t>157</a:t>
            </a:fld>
            <a:endParaRPr lang="en-US"/>
          </a:p>
        </p:txBody>
      </p:sp>
      <p:sp>
        <p:nvSpPr>
          <p:cNvPr id="779266" name="Rectangle 2"/>
          <p:cNvSpPr>
            <a:spLocks noGrp="1" noRot="1" noChangeAspect="1" noChangeArrowheads="1" noTextEdit="1"/>
          </p:cNvSpPr>
          <p:nvPr>
            <p:ph type="sldImg"/>
          </p:nvPr>
        </p:nvSpPr>
        <p:spPr>
          <a:ln/>
        </p:spPr>
      </p:sp>
      <p:sp>
        <p:nvSpPr>
          <p:cNvPr id="779267" name="Rectangle 3"/>
          <p:cNvSpPr>
            <a:spLocks noGrp="1" noChangeArrowheads="1"/>
          </p:cNvSpPr>
          <p:nvPr>
            <p:ph type="body" idx="1"/>
          </p:nvPr>
        </p:nvSpPr>
        <p:spPr/>
        <p:txBody>
          <a:bodyPr/>
          <a:lstStyle/>
          <a:p>
            <a:r>
              <a:rPr lang="en-US" dirty="0"/>
              <a:t>Will discuss in a few slides - Boiler NSPS Part 60:  D, Da, Db, Dc </a:t>
            </a:r>
          </a:p>
          <a:p>
            <a:r>
              <a:rPr lang="en-US" dirty="0"/>
              <a:t>D [Steam EGUs]: &gt;250MMBTU, after 1971, limits for SO2, NOx (expressed as NO2), PM</a:t>
            </a:r>
          </a:p>
          <a:p>
            <a:r>
              <a:rPr lang="en-US" dirty="0"/>
              <a:t>Da[Steam EGUs]:  &gt;250MMBTU after 1978, limits for SO2, NOx (expressed as NO2), PM</a:t>
            </a:r>
          </a:p>
          <a:p>
            <a:r>
              <a:rPr lang="en-US" dirty="0"/>
              <a:t>Db [industrial/commercial steam GUs]:  &gt;100MMBTU after 1984, limits for SO2, NOx (expressed as NO2), PM</a:t>
            </a:r>
          </a:p>
          <a:p>
            <a:r>
              <a:rPr lang="en-US" dirty="0"/>
              <a:t>Dc [small steam industrial/commercial steam GUs]:  &gt;10&gt;100 MMBTU after 1989, limits for SO2 and PM</a:t>
            </a:r>
          </a:p>
          <a:p>
            <a:endParaRPr lang="en-US" dirty="0"/>
          </a:p>
          <a:p>
            <a:r>
              <a:rPr lang="en-US" dirty="0"/>
              <a:t>MACT Part 63 DDDDD – “5Ds” [industrial boilers and process heaters]:  new as of 2013 table 1 (limits for HCl, Hg, CO. PM), existing table 2 (limits for HCl, Hg, CO. PM)</a:t>
            </a:r>
          </a:p>
          <a:p>
            <a:r>
              <a:rPr lang="en-US" dirty="0"/>
              <a:t>MACT JJJJJJ – “6 </a:t>
            </a:r>
            <a:r>
              <a:rPr lang="en-US" dirty="0" err="1"/>
              <a:t>Js</a:t>
            </a:r>
            <a:r>
              <a:rPr lang="en-US" dirty="0"/>
              <a:t>” [Industrial, Commercial, and Institutional Boilers Area Sources]:  new as of 2010 table 1 (emission limits – PM, Hg, CO) table 2 (Work Practice Standards, Emission Reduction Measures, and Management Practices)</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380058775"/>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0E82B0F2-09E8-44D6-9B48-3831BED73C36}" type="slidenum">
              <a:rPr lang="en-US"/>
              <a:pPr/>
              <a:t>158</a:t>
            </a:fld>
            <a:endParaRPr lang="en-US"/>
          </a:p>
        </p:txBody>
      </p:sp>
      <p:sp>
        <p:nvSpPr>
          <p:cNvPr id="263170" name="Rectangle 2"/>
          <p:cNvSpPr>
            <a:spLocks noGrp="1" noChangeArrowheads="1"/>
          </p:cNvSpPr>
          <p:nvPr>
            <p:ph type="body" idx="1"/>
          </p:nvPr>
        </p:nvSpPr>
        <p:spPr>
          <a:xfrm>
            <a:off x="812801" y="4134944"/>
            <a:ext cx="5774266" cy="5039974"/>
          </a:xfrm>
          <a:noFill/>
          <a:ln/>
        </p:spPr>
        <p:txBody>
          <a:bodyPr/>
          <a:lstStyle/>
          <a:p>
            <a:r>
              <a:rPr lang="en-US" dirty="0"/>
              <a:t>NSPS and MACT rules, SIP requirements, state/local only regs</a:t>
            </a:r>
          </a:p>
          <a:p>
            <a:r>
              <a:rPr lang="en-US" dirty="0"/>
              <a:t>Permit limits under minor NSR, PSD, or state only permit</a:t>
            </a:r>
          </a:p>
          <a:p>
            <a:r>
              <a:rPr lang="en-US" dirty="0"/>
              <a:t>Nuisance = odor and noise, sometimes fugitive dust from area sources (not federally enforceable)</a:t>
            </a:r>
          </a:p>
          <a:p>
            <a:r>
              <a:rPr lang="en-US" dirty="0"/>
              <a:t>SSM = startup shutdown and malfunction provisions (in SIP and/or permits), a lot of those provisions in the Empire Gen TV permit</a:t>
            </a:r>
          </a:p>
        </p:txBody>
      </p:sp>
      <p:sp>
        <p:nvSpPr>
          <p:cNvPr id="263171" name="Rectangle 3"/>
          <p:cNvSpPr>
            <a:spLocks noGrp="1" noRot="1" noChangeAspect="1" noChangeArrowheads="1" noTextEdit="1"/>
          </p:cNvSpPr>
          <p:nvPr>
            <p:ph type="sldImg"/>
          </p:nvPr>
        </p:nvSpPr>
        <p:spPr>
          <a:xfrm>
            <a:off x="1027113" y="285750"/>
            <a:ext cx="5397500" cy="3598863"/>
          </a:xfrm>
          <a:ln cap="flat"/>
        </p:spPr>
      </p:sp>
    </p:spTree>
    <p:extLst>
      <p:ext uri="{BB962C8B-B14F-4D97-AF65-F5344CB8AC3E}">
        <p14:creationId xmlns:p14="http://schemas.microsoft.com/office/powerpoint/2010/main" val="232896299"/>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6034" name="Rectangle 7"/>
          <p:cNvSpPr>
            <a:spLocks noGrp="1" noChangeArrowheads="1"/>
          </p:cNvSpPr>
          <p:nvPr>
            <p:ph type="sldNum" sz="quarter" idx="5"/>
          </p:nvPr>
        </p:nvSpPr>
        <p:spPr>
          <a:noFill/>
        </p:spPr>
        <p:txBody>
          <a:bodyPr/>
          <a:lstStyle>
            <a:lvl1pPr defTabSz="980359">
              <a:defRPr sz="2500">
                <a:solidFill>
                  <a:schemeClr val="tx1"/>
                </a:solidFill>
                <a:latin typeface="Arial" pitchFamily="34" charset="0"/>
              </a:defRPr>
            </a:lvl1pPr>
            <a:lvl2pPr marL="763407" indent="-293618" defTabSz="980359">
              <a:defRPr sz="2500">
                <a:solidFill>
                  <a:schemeClr val="tx1"/>
                </a:solidFill>
                <a:latin typeface="Arial" pitchFamily="34" charset="0"/>
              </a:defRPr>
            </a:lvl2pPr>
            <a:lvl3pPr marL="1174472" indent="-234895" defTabSz="980359">
              <a:defRPr sz="2500">
                <a:solidFill>
                  <a:schemeClr val="tx1"/>
                </a:solidFill>
                <a:latin typeface="Arial" pitchFamily="34" charset="0"/>
              </a:defRPr>
            </a:lvl3pPr>
            <a:lvl4pPr marL="1644260" indent="-234895" defTabSz="980359">
              <a:defRPr sz="2500">
                <a:solidFill>
                  <a:schemeClr val="tx1"/>
                </a:solidFill>
                <a:latin typeface="Arial" pitchFamily="34" charset="0"/>
              </a:defRPr>
            </a:lvl4pPr>
            <a:lvl5pPr marL="2114049" indent="-234895" defTabSz="980359">
              <a:defRPr sz="2500">
                <a:solidFill>
                  <a:schemeClr val="tx1"/>
                </a:solidFill>
                <a:latin typeface="Arial" pitchFamily="34" charset="0"/>
              </a:defRPr>
            </a:lvl5pPr>
            <a:lvl6pPr marL="2583837" indent="-234895" defTabSz="980359" eaLnBrk="0" fontAlgn="base" hangingPunct="0">
              <a:spcBef>
                <a:spcPct val="0"/>
              </a:spcBef>
              <a:spcAft>
                <a:spcPct val="0"/>
              </a:spcAft>
              <a:defRPr sz="2500">
                <a:solidFill>
                  <a:schemeClr val="tx1"/>
                </a:solidFill>
                <a:latin typeface="Arial" pitchFamily="34" charset="0"/>
              </a:defRPr>
            </a:lvl6pPr>
            <a:lvl7pPr marL="3053627" indent="-234895" defTabSz="980359" eaLnBrk="0" fontAlgn="base" hangingPunct="0">
              <a:spcBef>
                <a:spcPct val="0"/>
              </a:spcBef>
              <a:spcAft>
                <a:spcPct val="0"/>
              </a:spcAft>
              <a:defRPr sz="2500">
                <a:solidFill>
                  <a:schemeClr val="tx1"/>
                </a:solidFill>
                <a:latin typeface="Arial" pitchFamily="34" charset="0"/>
              </a:defRPr>
            </a:lvl7pPr>
            <a:lvl8pPr marL="3523416" indent="-234895" defTabSz="980359" eaLnBrk="0" fontAlgn="base" hangingPunct="0">
              <a:spcBef>
                <a:spcPct val="0"/>
              </a:spcBef>
              <a:spcAft>
                <a:spcPct val="0"/>
              </a:spcAft>
              <a:defRPr sz="2500">
                <a:solidFill>
                  <a:schemeClr val="tx1"/>
                </a:solidFill>
                <a:latin typeface="Arial" pitchFamily="34" charset="0"/>
              </a:defRPr>
            </a:lvl8pPr>
            <a:lvl9pPr marL="3993204" indent="-234895" defTabSz="980359" eaLnBrk="0" fontAlgn="base" hangingPunct="0">
              <a:spcBef>
                <a:spcPct val="0"/>
              </a:spcBef>
              <a:spcAft>
                <a:spcPct val="0"/>
              </a:spcAft>
              <a:defRPr sz="2500">
                <a:solidFill>
                  <a:schemeClr val="tx1"/>
                </a:solidFill>
                <a:latin typeface="Arial" pitchFamily="34" charset="0"/>
              </a:defRPr>
            </a:lvl9pPr>
          </a:lstStyle>
          <a:p>
            <a:fld id="{A952CAF5-695A-4459-8F3A-ED7ECA86A399}" type="slidenum">
              <a:rPr lang="en-US" sz="1300">
                <a:latin typeface="Times New Roman" pitchFamily="18" charset="0"/>
              </a:rPr>
              <a:pPr/>
              <a:t>159</a:t>
            </a:fld>
            <a:endParaRPr lang="en-US" sz="1300">
              <a:latin typeface="Times New Roman" pitchFamily="18" charset="0"/>
            </a:endParaRPr>
          </a:p>
        </p:txBody>
      </p:sp>
      <p:sp>
        <p:nvSpPr>
          <p:cNvPr id="556035" name="Rectangle 2"/>
          <p:cNvSpPr>
            <a:spLocks noGrp="1" noChangeArrowheads="1"/>
          </p:cNvSpPr>
          <p:nvPr>
            <p:ph type="body" idx="1"/>
          </p:nvPr>
        </p:nvSpPr>
        <p:spPr>
          <a:xfrm>
            <a:off x="98323" y="3989118"/>
            <a:ext cx="7192297" cy="5132348"/>
          </a:xfrm>
          <a:noFill/>
        </p:spPr>
        <p:txBody>
          <a:bodyPr/>
          <a:lstStyle/>
          <a:p>
            <a:r>
              <a:rPr lang="en-US" dirty="0"/>
              <a:t>Boiler NSPS Part 60:  D, Da, Db, Dc </a:t>
            </a:r>
          </a:p>
          <a:p>
            <a:r>
              <a:rPr lang="en-US" dirty="0"/>
              <a:t>D [Steam EGUs]: &gt;250MMBTU, after 1971, limits for SO2, NOx (expressed as NO2), PM</a:t>
            </a:r>
          </a:p>
          <a:p>
            <a:r>
              <a:rPr lang="en-US" dirty="0"/>
              <a:t>Da[Steam EGUs]:  &gt;250MMBTU after 1978, limits for SO2, NOx (expressed as NO2), PM</a:t>
            </a:r>
          </a:p>
          <a:p>
            <a:r>
              <a:rPr lang="en-US" dirty="0"/>
              <a:t>Db [industrial/commercial steam GUs]:  &gt;100MMBTU after 1984, limits for SO2, NOx (expressed as NO2), PM</a:t>
            </a:r>
          </a:p>
          <a:p>
            <a:r>
              <a:rPr lang="en-US" dirty="0"/>
              <a:t>Dc [small steam industrial/commercial steam GUs]:  &gt;10&gt;100 MMBTU after 1989, limits for SO2 and PM</a:t>
            </a:r>
          </a:p>
          <a:p>
            <a:endParaRPr lang="en-US" dirty="0"/>
          </a:p>
          <a:p>
            <a:r>
              <a:rPr lang="en-US" dirty="0"/>
              <a:t>MACT Part 63 DDDDD – “5 Ds” [industrial boilers and process heaters]:  new as of 2013 table 1 (limits for HCl, Hg, CO. PM), existing table 2 (limits for HCl, Hg, CO. PM)</a:t>
            </a:r>
          </a:p>
          <a:p>
            <a:r>
              <a:rPr lang="en-US" dirty="0"/>
              <a:t>MACT JJJJJJ – “6 </a:t>
            </a:r>
            <a:r>
              <a:rPr lang="en-US" dirty="0" err="1"/>
              <a:t>Js</a:t>
            </a:r>
            <a:r>
              <a:rPr lang="en-US" dirty="0"/>
              <a:t>” [Industrial, Commercial, and Institutional Boilers Area Sources]:  new as of 2010 table 1 (emission limits – PM, Hg, CO) table 2 (Work Practice Standards, Emission Reduction Measures, and Management Practices). See course handouts for more on boiler area source MACT rule. </a:t>
            </a:r>
          </a:p>
          <a:p>
            <a:endParaRPr lang="en-US" dirty="0"/>
          </a:p>
          <a:p>
            <a:r>
              <a:rPr lang="en-US" dirty="0"/>
              <a:t>Also for EGUs MACT UUUUU – controversial MATs rule [2012 and 2024 (now being reconsidered)]</a:t>
            </a:r>
          </a:p>
          <a:p>
            <a:endParaRPr lang="en-US" dirty="0"/>
          </a:p>
          <a:p>
            <a:r>
              <a:rPr lang="en-US" dirty="0"/>
              <a:t>Acid Rain program for large EGUs</a:t>
            </a:r>
          </a:p>
          <a:p>
            <a:endParaRPr lang="en-US" dirty="0"/>
          </a:p>
          <a:p>
            <a:r>
              <a:rPr lang="en-US" dirty="0"/>
              <a:t>RCRA 264/266 and MACT EEE: burning </a:t>
            </a:r>
            <a:r>
              <a:rPr lang="en-US" dirty="0" err="1"/>
              <a:t>haz</a:t>
            </a:r>
            <a:r>
              <a:rPr lang="en-US" dirty="0"/>
              <a:t> waste in a boiler, industrial furnace, or </a:t>
            </a:r>
            <a:r>
              <a:rPr lang="en-US" dirty="0" err="1"/>
              <a:t>incin</a:t>
            </a:r>
            <a:r>
              <a:rPr lang="en-US" dirty="0"/>
              <a:t>.</a:t>
            </a:r>
          </a:p>
          <a:p>
            <a:endParaRPr lang="en-US" dirty="0"/>
          </a:p>
        </p:txBody>
      </p:sp>
      <p:sp>
        <p:nvSpPr>
          <p:cNvPr id="556036" name="Rectangle 3"/>
          <p:cNvSpPr>
            <a:spLocks noGrp="1" noRot="1" noChangeAspect="1" noChangeArrowheads="1" noTextEdit="1"/>
          </p:cNvSpPr>
          <p:nvPr>
            <p:ph type="sldImg"/>
          </p:nvPr>
        </p:nvSpPr>
        <p:spPr>
          <a:xfrm>
            <a:off x="1128713" y="363538"/>
            <a:ext cx="4619625" cy="3079750"/>
          </a:xfrm>
          <a:ln cap="flat"/>
        </p:spPr>
      </p:sp>
      <p:sp>
        <p:nvSpPr>
          <p:cNvPr id="556037" name="Rectangle 4"/>
          <p:cNvSpPr>
            <a:spLocks noChangeArrowheads="1"/>
          </p:cNvSpPr>
          <p:nvPr/>
        </p:nvSpPr>
        <p:spPr bwMode="auto">
          <a:xfrm>
            <a:off x="636608" y="3624845"/>
            <a:ext cx="5966749" cy="516612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1361" tIns="33983" rIns="71361" bIns="33983"/>
          <a:lstStyle/>
          <a:p>
            <a:pPr defTabSz="698158">
              <a:spcBef>
                <a:spcPct val="30000"/>
              </a:spcBef>
            </a:pPr>
            <a:r>
              <a:rPr lang="en-US" sz="1800" dirty="0"/>
              <a:t>USEPA regulations place limits on boiler emissions in NSPS &amp; NESHAPS &amp; ACID RAIN regulations.</a:t>
            </a:r>
          </a:p>
          <a:p>
            <a:pPr defTabSz="698158">
              <a:spcBef>
                <a:spcPct val="30000"/>
              </a:spcBef>
            </a:pPr>
            <a:endParaRPr lang="en-US" sz="1800" dirty="0"/>
          </a:p>
          <a:p>
            <a:pPr defTabSz="698158">
              <a:spcBef>
                <a:spcPct val="30000"/>
              </a:spcBef>
            </a:pPr>
            <a:r>
              <a:rPr lang="en-US" sz="1800" dirty="0"/>
              <a:t>Title 40 Part 60 Subparts D, Da, Db, and Dc of the CFR place emission limits on some steam generation units built since 1971.</a:t>
            </a:r>
          </a:p>
          <a:p>
            <a:pPr defTabSz="698158">
              <a:spcBef>
                <a:spcPct val="30000"/>
              </a:spcBef>
            </a:pPr>
            <a:endParaRPr lang="en-US" sz="1800" dirty="0"/>
          </a:p>
          <a:p>
            <a:pPr defTabSz="698158">
              <a:spcBef>
                <a:spcPct val="30000"/>
              </a:spcBef>
            </a:pPr>
            <a:r>
              <a:rPr lang="en-US" sz="1800" dirty="0"/>
              <a:t>Title 40 Part 63 Subparts JJJJJJ &amp; DDDDD place emission limits toxic air contaminants</a:t>
            </a:r>
          </a:p>
          <a:p>
            <a:pPr defTabSz="698158">
              <a:spcBef>
                <a:spcPct val="30000"/>
              </a:spcBef>
            </a:pPr>
            <a:r>
              <a:rPr lang="en-US" sz="1800" dirty="0">
                <a:solidFill>
                  <a:srgbClr val="FF0000"/>
                </a:solidFill>
              </a:rPr>
              <a:t>PM</a:t>
            </a:r>
            <a:r>
              <a:rPr lang="en-US" sz="1800" dirty="0"/>
              <a:t> as surrogate for Heavy Metals</a:t>
            </a:r>
          </a:p>
          <a:p>
            <a:pPr defTabSz="698158">
              <a:spcBef>
                <a:spcPct val="30000"/>
              </a:spcBef>
            </a:pPr>
            <a:r>
              <a:rPr lang="en-US" sz="1800" dirty="0">
                <a:solidFill>
                  <a:srgbClr val="FF0000"/>
                </a:solidFill>
              </a:rPr>
              <a:t>Hg</a:t>
            </a:r>
          </a:p>
          <a:p>
            <a:pPr defTabSz="698158">
              <a:spcBef>
                <a:spcPct val="30000"/>
              </a:spcBef>
            </a:pPr>
            <a:r>
              <a:rPr lang="en-US" sz="1800" dirty="0" err="1">
                <a:solidFill>
                  <a:srgbClr val="FF0000"/>
                </a:solidFill>
              </a:rPr>
              <a:t>HCl</a:t>
            </a:r>
            <a:r>
              <a:rPr lang="en-US" sz="1800" dirty="0">
                <a:solidFill>
                  <a:srgbClr val="FF0000"/>
                </a:solidFill>
              </a:rPr>
              <a:t> </a:t>
            </a:r>
            <a:r>
              <a:rPr lang="en-US" sz="1800" dirty="0"/>
              <a:t>as surrogate for inorganic HAPs</a:t>
            </a:r>
          </a:p>
          <a:p>
            <a:pPr defTabSz="698158">
              <a:spcBef>
                <a:spcPct val="30000"/>
              </a:spcBef>
            </a:pPr>
            <a:r>
              <a:rPr lang="en-US" sz="1800" dirty="0">
                <a:solidFill>
                  <a:srgbClr val="FF0000"/>
                </a:solidFill>
              </a:rPr>
              <a:t>CO</a:t>
            </a:r>
            <a:r>
              <a:rPr lang="en-US" sz="1800" dirty="0"/>
              <a:t> as surrogate for organic HAPS</a:t>
            </a:r>
          </a:p>
          <a:p>
            <a:pPr defTabSz="698158">
              <a:spcBef>
                <a:spcPct val="30000"/>
              </a:spcBef>
            </a:pPr>
            <a:r>
              <a:rPr lang="en-US" sz="1800" dirty="0"/>
              <a:t>based primarily on size, design and fuels used in boilers.</a:t>
            </a:r>
          </a:p>
        </p:txBody>
      </p:sp>
    </p:spTree>
    <p:extLst>
      <p:ext uri="{BB962C8B-B14F-4D97-AF65-F5344CB8AC3E}">
        <p14:creationId xmlns:p14="http://schemas.microsoft.com/office/powerpoint/2010/main" val="19042119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035BDBC4-8830-428F-A076-55BDA2AEF08F}" type="slidenum">
              <a:rPr lang="en-US"/>
              <a:pPr/>
              <a:t>16</a:t>
            </a:fld>
            <a:endParaRPr lang="en-US"/>
          </a:p>
        </p:txBody>
      </p:sp>
      <p:sp>
        <p:nvSpPr>
          <p:cNvPr id="1177602" name="Rectangle 2"/>
          <p:cNvSpPr>
            <a:spLocks noGrp="1" noRot="1" noChangeAspect="1" noChangeArrowheads="1" noTextEdit="1"/>
          </p:cNvSpPr>
          <p:nvPr>
            <p:ph type="sldImg"/>
          </p:nvPr>
        </p:nvSpPr>
        <p:spPr>
          <a:ln/>
        </p:spPr>
      </p:sp>
      <p:sp>
        <p:nvSpPr>
          <p:cNvPr id="1177603" name="Rectangle 3"/>
          <p:cNvSpPr>
            <a:spLocks noGrp="1" noChangeArrowheads="1"/>
          </p:cNvSpPr>
          <p:nvPr>
            <p:ph type="body" idx="1"/>
          </p:nvPr>
        </p:nvSpPr>
        <p:spPr/>
        <p:txBody>
          <a:bodyPr/>
          <a:lstStyle/>
          <a:p>
            <a:r>
              <a:rPr lang="en-US" dirty="0"/>
              <a:t>Ted?</a:t>
            </a:r>
          </a:p>
        </p:txBody>
      </p:sp>
    </p:spTree>
    <p:extLst>
      <p:ext uri="{BB962C8B-B14F-4D97-AF65-F5344CB8AC3E}">
        <p14:creationId xmlns:p14="http://schemas.microsoft.com/office/powerpoint/2010/main" val="582636309"/>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45A6310C-A646-4A01-8A2E-31F267850FBC}" type="slidenum">
              <a:rPr lang="en-US"/>
              <a:pPr/>
              <a:t>160</a:t>
            </a:fld>
            <a:endParaRPr lang="en-US"/>
          </a:p>
        </p:txBody>
      </p:sp>
      <p:sp>
        <p:nvSpPr>
          <p:cNvPr id="267268" name="Rectangle 1028"/>
          <p:cNvSpPr>
            <a:spLocks noGrp="1" noRot="1" noChangeAspect="1" noChangeArrowheads="1" noTextEdit="1"/>
          </p:cNvSpPr>
          <p:nvPr>
            <p:ph type="sldImg"/>
          </p:nvPr>
        </p:nvSpPr>
        <p:spPr>
          <a:xfrm>
            <a:off x="2058988" y="798513"/>
            <a:ext cx="3122612" cy="2081212"/>
          </a:xfrm>
          <a:ln/>
        </p:spPr>
      </p:sp>
      <p:sp>
        <p:nvSpPr>
          <p:cNvPr id="267269" name="Rectangle 1029"/>
          <p:cNvSpPr>
            <a:spLocks noGrp="1" noChangeArrowheads="1"/>
          </p:cNvSpPr>
          <p:nvPr>
            <p:ph type="body" idx="1"/>
          </p:nvPr>
        </p:nvSpPr>
        <p:spPr>
          <a:xfrm>
            <a:off x="650240" y="3269848"/>
            <a:ext cx="6138312" cy="5868365"/>
          </a:xfrm>
        </p:spPr>
        <p:txBody>
          <a:bodyPr/>
          <a:lstStyle/>
          <a:p>
            <a:r>
              <a:rPr lang="en-US" dirty="0"/>
              <a:t>Show tables in Part 60 and 63 (TSM = total selected metals)</a:t>
            </a:r>
          </a:p>
        </p:txBody>
      </p:sp>
    </p:spTree>
    <p:extLst>
      <p:ext uri="{BB962C8B-B14F-4D97-AF65-F5344CB8AC3E}">
        <p14:creationId xmlns:p14="http://schemas.microsoft.com/office/powerpoint/2010/main" val="555613662"/>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ECD34B0F-196F-46EA-A922-9BEC420A2D9E}" type="slidenum">
              <a:rPr lang="en-US"/>
              <a:pPr/>
              <a:t>161</a:t>
            </a:fld>
            <a:endParaRPr lang="en-US"/>
          </a:p>
        </p:txBody>
      </p:sp>
      <p:sp>
        <p:nvSpPr>
          <p:cNvPr id="525314" name="Rectangle 2"/>
          <p:cNvSpPr>
            <a:spLocks noGrp="1" noRot="1" noChangeAspect="1" noChangeArrowheads="1" noTextEdit="1"/>
          </p:cNvSpPr>
          <p:nvPr>
            <p:ph type="sldImg"/>
          </p:nvPr>
        </p:nvSpPr>
        <p:spPr>
          <a:ln/>
        </p:spPr>
      </p:sp>
      <p:sp>
        <p:nvSpPr>
          <p:cNvPr id="525315" name="Rectangle 3"/>
          <p:cNvSpPr>
            <a:spLocks noGrp="1" noChangeArrowheads="1"/>
          </p:cNvSpPr>
          <p:nvPr>
            <p:ph type="body" idx="1"/>
          </p:nvPr>
        </p:nvSpPr>
        <p:spPr/>
        <p:txBody>
          <a:bodyPr/>
          <a:lstStyle/>
          <a:p>
            <a:r>
              <a:rPr lang="en-US" sz="2900" b="0" dirty="0">
                <a:latin typeface="Arial" charset="0"/>
                <a:sym typeface="Symbol" pitchFamily="18" charset="2"/>
              </a:rPr>
              <a:t>Empire as a turbine is 15ppm per NSPS and BACT</a:t>
            </a:r>
          </a:p>
        </p:txBody>
      </p:sp>
    </p:spTree>
    <p:extLst>
      <p:ext uri="{BB962C8B-B14F-4D97-AF65-F5344CB8AC3E}">
        <p14:creationId xmlns:p14="http://schemas.microsoft.com/office/powerpoint/2010/main" val="3666002039"/>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F26086FA-F372-412C-8C87-986E23261193}" type="slidenum">
              <a:rPr lang="en-US"/>
              <a:pPr/>
              <a:t>162</a:t>
            </a:fld>
            <a:endParaRPr lang="en-US"/>
          </a:p>
        </p:txBody>
      </p:sp>
      <p:sp>
        <p:nvSpPr>
          <p:cNvPr id="527362" name="Rectangle 2"/>
          <p:cNvSpPr>
            <a:spLocks noGrp="1" noRot="1" noChangeAspect="1" noChangeArrowheads="1" noTextEdit="1"/>
          </p:cNvSpPr>
          <p:nvPr>
            <p:ph type="sldImg"/>
          </p:nvPr>
        </p:nvSpPr>
        <p:spPr>
          <a:ln/>
        </p:spPr>
      </p:sp>
      <p:sp>
        <p:nvSpPr>
          <p:cNvPr id="527363" name="Rectangle 3"/>
          <p:cNvSpPr>
            <a:spLocks noGrp="1" noChangeArrowheads="1"/>
          </p:cNvSpPr>
          <p:nvPr>
            <p:ph type="body" idx="1"/>
          </p:nvPr>
        </p:nvSpPr>
        <p:spPr/>
        <p:txBody>
          <a:bodyPr/>
          <a:lstStyle/>
          <a:p>
            <a:r>
              <a:rPr lang="en-US" sz="2900" b="0" dirty="0">
                <a:latin typeface="Arial" charset="0"/>
                <a:sym typeface="Symbol" pitchFamily="18" charset="2"/>
              </a:rPr>
              <a:t>Explain RACT</a:t>
            </a:r>
          </a:p>
        </p:txBody>
      </p:sp>
    </p:spTree>
    <p:extLst>
      <p:ext uri="{BB962C8B-B14F-4D97-AF65-F5344CB8AC3E}">
        <p14:creationId xmlns:p14="http://schemas.microsoft.com/office/powerpoint/2010/main" val="3008361174"/>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2FC6CACF-11E8-42FB-AC00-95DF63C59794}" type="slidenum">
              <a:rPr lang="en-US"/>
              <a:pPr/>
              <a:t>163</a:t>
            </a:fld>
            <a:endParaRPr lang="en-US"/>
          </a:p>
        </p:txBody>
      </p:sp>
      <p:sp>
        <p:nvSpPr>
          <p:cNvPr id="269314" name="Rectangle 1026"/>
          <p:cNvSpPr>
            <a:spLocks noGrp="1" noChangeArrowheads="1"/>
          </p:cNvSpPr>
          <p:nvPr>
            <p:ph type="body" idx="1"/>
          </p:nvPr>
        </p:nvSpPr>
        <p:spPr>
          <a:xfrm>
            <a:off x="568960" y="2603604"/>
            <a:ext cx="6421120" cy="6197496"/>
          </a:xfrm>
          <a:noFill/>
          <a:ln/>
        </p:spPr>
        <p:txBody>
          <a:bodyPr/>
          <a:lstStyle/>
          <a:p>
            <a:pPr>
              <a:lnSpc>
                <a:spcPct val="90000"/>
              </a:lnSpc>
            </a:pPr>
            <a:r>
              <a:rPr lang="en-US" dirty="0"/>
              <a:t>Show a boiler permit? Coal Strip?</a:t>
            </a:r>
          </a:p>
          <a:p>
            <a:pPr>
              <a:lnSpc>
                <a:spcPct val="90000"/>
              </a:lnSpc>
            </a:pPr>
            <a:r>
              <a:rPr lang="en-US" dirty="0"/>
              <a:t>Look at a TV permit Section II page 6, Section III.C page 22 and 23</a:t>
            </a:r>
          </a:p>
          <a:p>
            <a:pPr>
              <a:lnSpc>
                <a:spcPct val="90000"/>
              </a:lnSpc>
            </a:pPr>
            <a:r>
              <a:rPr lang="en-US" dirty="0"/>
              <a:t>Units 3 and 4 each have about 740 megawatts of generating capacity</a:t>
            </a:r>
          </a:p>
          <a:p>
            <a:pPr>
              <a:lnSpc>
                <a:spcPct val="90000"/>
              </a:lnSpc>
            </a:pPr>
            <a:r>
              <a:rPr lang="en-US" dirty="0"/>
              <a:t>Nox .18lb/MMBTU &gt;400MW .30lb/MMBTU &lt;400MW 30-day rolling</a:t>
            </a:r>
          </a:p>
          <a:p>
            <a:pPr>
              <a:lnSpc>
                <a:spcPct val="90000"/>
              </a:lnSpc>
            </a:pPr>
            <a:r>
              <a:rPr lang="en-US" dirty="0"/>
              <a:t>Subject to MATs Rule 63 UUUUU</a:t>
            </a:r>
          </a:p>
          <a:p>
            <a:pPr>
              <a:lnSpc>
                <a:spcPct val="90000"/>
              </a:lnSpc>
            </a:pPr>
            <a:r>
              <a:rPr lang="en-US" dirty="0"/>
              <a:t>Talk more about permitting in PERM202 course</a:t>
            </a:r>
          </a:p>
        </p:txBody>
      </p:sp>
      <p:sp>
        <p:nvSpPr>
          <p:cNvPr id="269315" name="Rectangle 1027"/>
          <p:cNvSpPr>
            <a:spLocks noGrp="1" noRot="1" noChangeAspect="1" noChangeArrowheads="1" noTextEdit="1"/>
          </p:cNvSpPr>
          <p:nvPr>
            <p:ph type="sldImg"/>
          </p:nvPr>
        </p:nvSpPr>
        <p:spPr>
          <a:xfrm>
            <a:off x="2078038" y="241300"/>
            <a:ext cx="3478212" cy="2319338"/>
          </a:xfrm>
          <a:ln cap="flat"/>
        </p:spPr>
      </p:sp>
    </p:spTree>
    <p:extLst>
      <p:ext uri="{BB962C8B-B14F-4D97-AF65-F5344CB8AC3E}">
        <p14:creationId xmlns:p14="http://schemas.microsoft.com/office/powerpoint/2010/main" val="2756172271"/>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Perf Spec in Part 60 Appx B (QA in Appx F)</a:t>
            </a:r>
          </a:p>
          <a:p>
            <a:r>
              <a:rPr lang="en-US" dirty="0"/>
              <a:t>PS1 Opacity, PS2 for Nox and SO2, PS4 for CO, PS3 for O2 and CO2, PS12 for Hg</a:t>
            </a:r>
          </a:p>
          <a:p>
            <a:r>
              <a:rPr lang="en-US" dirty="0"/>
              <a:t>NH3 FTIR PS15</a:t>
            </a:r>
          </a:p>
        </p:txBody>
      </p:sp>
      <p:sp>
        <p:nvSpPr>
          <p:cNvPr id="4" name="Date Placeholder 3"/>
          <p:cNvSpPr>
            <a:spLocks noGrp="1"/>
          </p:cNvSpPr>
          <p:nvPr>
            <p:ph type="dt" idx="10"/>
          </p:nvPr>
        </p:nvSpPr>
        <p:spPr/>
        <p:txBody>
          <a:bodyPr/>
          <a:lstStyle/>
          <a:p>
            <a:r>
              <a:rPr lang="en-US"/>
              <a:t>April 2, 2009</a:t>
            </a:r>
          </a:p>
        </p:txBody>
      </p:sp>
      <p:sp>
        <p:nvSpPr>
          <p:cNvPr id="5" name="Slide Number Placeholder 4"/>
          <p:cNvSpPr>
            <a:spLocks noGrp="1"/>
          </p:cNvSpPr>
          <p:nvPr>
            <p:ph type="sldNum" sz="quarter" idx="11"/>
          </p:nvPr>
        </p:nvSpPr>
        <p:spPr/>
        <p:txBody>
          <a:bodyPr/>
          <a:lstStyle/>
          <a:p>
            <a:fld id="{EB4B4DE3-89A1-4326-B6F5-EE905C4E75FA}" type="slidenum">
              <a:rPr lang="en-US" smtClean="0"/>
              <a:pPr/>
              <a:t>165</a:t>
            </a:fld>
            <a:endParaRPr lang="en-US"/>
          </a:p>
        </p:txBody>
      </p:sp>
    </p:spTree>
    <p:extLst>
      <p:ext uri="{BB962C8B-B14F-4D97-AF65-F5344CB8AC3E}">
        <p14:creationId xmlns:p14="http://schemas.microsoft.com/office/powerpoint/2010/main" val="2335198743"/>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Stack testing – Part 60 Appx A</a:t>
            </a:r>
          </a:p>
          <a:p>
            <a:r>
              <a:rPr lang="en-US" dirty="0"/>
              <a:t>PM: method 5 Nox:  M7 SO2:  M6 CO: M10 Metals: M29 Hg M30 HCl: M26</a:t>
            </a:r>
          </a:p>
          <a:p>
            <a:r>
              <a:rPr lang="en-US" dirty="0"/>
              <a:t>CH2O:  M323 part 63 appx A</a:t>
            </a:r>
          </a:p>
          <a:p>
            <a:r>
              <a:rPr lang="en-US" dirty="0"/>
              <a:t>VE: M9 [on exam]</a:t>
            </a:r>
          </a:p>
          <a:p>
            <a:r>
              <a:rPr lang="en-US" dirty="0"/>
              <a:t>Check with agency stack testing staff</a:t>
            </a:r>
          </a:p>
        </p:txBody>
      </p:sp>
      <p:sp>
        <p:nvSpPr>
          <p:cNvPr id="4" name="Date Placeholder 3"/>
          <p:cNvSpPr>
            <a:spLocks noGrp="1"/>
          </p:cNvSpPr>
          <p:nvPr>
            <p:ph type="dt" idx="1"/>
          </p:nvPr>
        </p:nvSpPr>
        <p:spPr/>
        <p:txBody>
          <a:bodyPr/>
          <a:lstStyle/>
          <a:p>
            <a:r>
              <a:rPr lang="en-US"/>
              <a:t>April 2, 2009</a:t>
            </a:r>
          </a:p>
        </p:txBody>
      </p:sp>
      <p:sp>
        <p:nvSpPr>
          <p:cNvPr id="5" name="Slide Number Placeholder 4"/>
          <p:cNvSpPr>
            <a:spLocks noGrp="1"/>
          </p:cNvSpPr>
          <p:nvPr>
            <p:ph type="sldNum" sz="quarter" idx="5"/>
          </p:nvPr>
        </p:nvSpPr>
        <p:spPr/>
        <p:txBody>
          <a:bodyPr/>
          <a:lstStyle/>
          <a:p>
            <a:fld id="{EB4B4DE3-89A1-4326-B6F5-EE905C4E75FA}" type="slidenum">
              <a:rPr lang="en-US" smtClean="0"/>
              <a:pPr/>
              <a:t>166</a:t>
            </a:fld>
            <a:endParaRPr lang="en-US"/>
          </a:p>
        </p:txBody>
      </p:sp>
    </p:spTree>
    <p:extLst>
      <p:ext uri="{BB962C8B-B14F-4D97-AF65-F5344CB8AC3E}">
        <p14:creationId xmlns:p14="http://schemas.microsoft.com/office/powerpoint/2010/main" val="1493384700"/>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Covered this in BASC107 These are indirect parameters in lieu of stack tests and CEMs. If they are within indicator ranges then good confidence emission limits are being met – ranges set during stack testing.</a:t>
            </a:r>
          </a:p>
          <a:p>
            <a:r>
              <a:rPr lang="en-US" dirty="0"/>
              <a:t>Baghouse – in addition to pressure drop, broken bag detectors (triboelectric sensors)</a:t>
            </a:r>
          </a:p>
          <a:p>
            <a:endParaRPr lang="en-US" dirty="0"/>
          </a:p>
          <a:p>
            <a:r>
              <a:rPr lang="en-US" dirty="0"/>
              <a:t>CAM is related to this</a:t>
            </a:r>
          </a:p>
        </p:txBody>
      </p:sp>
      <p:sp>
        <p:nvSpPr>
          <p:cNvPr id="4" name="Date Placeholder 3"/>
          <p:cNvSpPr>
            <a:spLocks noGrp="1"/>
          </p:cNvSpPr>
          <p:nvPr>
            <p:ph type="dt" idx="1"/>
          </p:nvPr>
        </p:nvSpPr>
        <p:spPr/>
        <p:txBody>
          <a:bodyPr/>
          <a:lstStyle/>
          <a:p>
            <a:r>
              <a:rPr lang="en-US"/>
              <a:t>April 2, 2009</a:t>
            </a:r>
          </a:p>
        </p:txBody>
      </p:sp>
      <p:sp>
        <p:nvSpPr>
          <p:cNvPr id="5" name="Slide Number Placeholder 4"/>
          <p:cNvSpPr>
            <a:spLocks noGrp="1"/>
          </p:cNvSpPr>
          <p:nvPr>
            <p:ph type="sldNum" sz="quarter" idx="5"/>
          </p:nvPr>
        </p:nvSpPr>
        <p:spPr/>
        <p:txBody>
          <a:bodyPr/>
          <a:lstStyle/>
          <a:p>
            <a:fld id="{EB4B4DE3-89A1-4326-B6F5-EE905C4E75FA}" type="slidenum">
              <a:rPr lang="en-US" smtClean="0"/>
              <a:pPr/>
              <a:t>167</a:t>
            </a:fld>
            <a:endParaRPr lang="en-US"/>
          </a:p>
        </p:txBody>
      </p:sp>
    </p:spTree>
    <p:extLst>
      <p:ext uri="{BB962C8B-B14F-4D97-AF65-F5344CB8AC3E}">
        <p14:creationId xmlns:p14="http://schemas.microsoft.com/office/powerpoint/2010/main" val="3295519161"/>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CB8A76E2-2E54-4FD6-BF7E-193E9716B1A7}" type="slidenum">
              <a:rPr lang="en-US"/>
              <a:pPr/>
              <a:t>168</a:t>
            </a:fld>
            <a:endParaRPr lang="en-US"/>
          </a:p>
        </p:txBody>
      </p:sp>
      <p:sp>
        <p:nvSpPr>
          <p:cNvPr id="449538" name="Rectangle 3074"/>
          <p:cNvSpPr>
            <a:spLocks noGrp="1" noRot="1" noChangeAspect="1" noChangeArrowheads="1" noTextEdit="1"/>
          </p:cNvSpPr>
          <p:nvPr>
            <p:ph type="sldImg"/>
          </p:nvPr>
        </p:nvSpPr>
        <p:spPr>
          <a:ln/>
        </p:spPr>
      </p:sp>
      <p:sp>
        <p:nvSpPr>
          <p:cNvPr id="449539" name="Rectangle 3075"/>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031723360"/>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3EC052B6-7B07-435E-B596-B41332E5A05B}" type="slidenum">
              <a:rPr lang="en-US"/>
              <a:pPr/>
              <a:t>169</a:t>
            </a:fld>
            <a:endParaRPr lang="en-US"/>
          </a:p>
        </p:txBody>
      </p:sp>
      <p:sp>
        <p:nvSpPr>
          <p:cNvPr id="591874" name="Rectangle 1026"/>
          <p:cNvSpPr>
            <a:spLocks noGrp="1" noRot="1" noChangeAspect="1" noChangeArrowheads="1" noTextEdit="1"/>
          </p:cNvSpPr>
          <p:nvPr>
            <p:ph type="sldImg"/>
          </p:nvPr>
        </p:nvSpPr>
        <p:spPr>
          <a:ln/>
        </p:spPr>
      </p:sp>
      <p:sp>
        <p:nvSpPr>
          <p:cNvPr id="591875" name="Rectangle 1027"/>
          <p:cNvSpPr>
            <a:spLocks noGrp="1" noChangeArrowheads="1"/>
          </p:cNvSpPr>
          <p:nvPr>
            <p:ph type="body" idx="1"/>
          </p:nvPr>
        </p:nvSpPr>
        <p:spPr/>
        <p:txBody>
          <a:bodyPr/>
          <a:lstStyle/>
          <a:p>
            <a:r>
              <a:rPr lang="en-US" dirty="0"/>
              <a:t>Air Knowledge instructor led courses on inspections, compliance and enforcement</a:t>
            </a:r>
          </a:p>
        </p:txBody>
      </p:sp>
    </p:spTree>
    <p:extLst>
      <p:ext uri="{BB962C8B-B14F-4D97-AF65-F5344CB8AC3E}">
        <p14:creationId xmlns:p14="http://schemas.microsoft.com/office/powerpoint/2010/main" val="2689897611"/>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7C756492-52BF-492B-9F63-EF89DAEBF0D0}" type="slidenum">
              <a:rPr lang="en-US"/>
              <a:pPr/>
              <a:t>170</a:t>
            </a:fld>
            <a:endParaRPr lang="en-US"/>
          </a:p>
        </p:txBody>
      </p:sp>
      <p:sp>
        <p:nvSpPr>
          <p:cNvPr id="1060866" name="Rectangle 2"/>
          <p:cNvSpPr>
            <a:spLocks noGrp="1" noRot="1" noChangeAspect="1" noChangeArrowheads="1" noTextEdit="1"/>
          </p:cNvSpPr>
          <p:nvPr>
            <p:ph type="sldImg"/>
          </p:nvPr>
        </p:nvSpPr>
        <p:spPr>
          <a:ln/>
        </p:spPr>
      </p:sp>
      <p:sp>
        <p:nvSpPr>
          <p:cNvPr id="1060867" name="Rectangle 3"/>
          <p:cNvSpPr>
            <a:spLocks noGrp="1" noChangeArrowheads="1"/>
          </p:cNvSpPr>
          <p:nvPr>
            <p:ph type="body" idx="1"/>
          </p:nvPr>
        </p:nvSpPr>
        <p:spPr/>
        <p:txBody>
          <a:bodyPr/>
          <a:lstStyle/>
          <a:p>
            <a:r>
              <a:rPr lang="en-US" dirty="0"/>
              <a:t>Like we did at Empire Generating – walk the process flow diagram, combustion/exhaust gas, liquid flows, check instrumentation and gauges in situ</a:t>
            </a:r>
          </a:p>
        </p:txBody>
      </p:sp>
    </p:spTree>
    <p:extLst>
      <p:ext uri="{BB962C8B-B14F-4D97-AF65-F5344CB8AC3E}">
        <p14:creationId xmlns:p14="http://schemas.microsoft.com/office/powerpoint/2010/main" val="32726581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7"/>
          <p:cNvSpPr>
            <a:spLocks noGrp="1" noChangeArrowheads="1"/>
          </p:cNvSpPr>
          <p:nvPr>
            <p:ph type="sldNum" sz="quarter" idx="5"/>
          </p:nvPr>
        </p:nvSpPr>
        <p:spPr>
          <a:noFill/>
        </p:spPr>
        <p:txBody>
          <a:bodyPr/>
          <a:lstStyle>
            <a:lvl1pPr defTabSz="980868">
              <a:defRPr sz="2400">
                <a:solidFill>
                  <a:schemeClr val="tx1"/>
                </a:solidFill>
                <a:latin typeface="Arial" pitchFamily="34" charset="0"/>
              </a:defRPr>
            </a:lvl1pPr>
            <a:lvl2pPr marL="742793" indent="-285690" defTabSz="980868">
              <a:defRPr sz="2400">
                <a:solidFill>
                  <a:schemeClr val="tx1"/>
                </a:solidFill>
                <a:latin typeface="Arial" pitchFamily="34" charset="0"/>
              </a:defRPr>
            </a:lvl2pPr>
            <a:lvl3pPr marL="1142759" indent="-228552" defTabSz="980868">
              <a:defRPr sz="2400">
                <a:solidFill>
                  <a:schemeClr val="tx1"/>
                </a:solidFill>
                <a:latin typeface="Arial" pitchFamily="34" charset="0"/>
              </a:defRPr>
            </a:lvl3pPr>
            <a:lvl4pPr marL="1599861" indent="-228552" defTabSz="980868">
              <a:defRPr sz="2400">
                <a:solidFill>
                  <a:schemeClr val="tx1"/>
                </a:solidFill>
                <a:latin typeface="Arial" pitchFamily="34" charset="0"/>
              </a:defRPr>
            </a:lvl4pPr>
            <a:lvl5pPr marL="2056965" indent="-228552" defTabSz="980868">
              <a:defRPr sz="2400">
                <a:solidFill>
                  <a:schemeClr val="tx1"/>
                </a:solidFill>
                <a:latin typeface="Arial" pitchFamily="34" charset="0"/>
              </a:defRPr>
            </a:lvl5pPr>
            <a:lvl6pPr marL="2514069" indent="-228552" defTabSz="980868" eaLnBrk="0" fontAlgn="base" hangingPunct="0">
              <a:spcBef>
                <a:spcPct val="0"/>
              </a:spcBef>
              <a:spcAft>
                <a:spcPct val="0"/>
              </a:spcAft>
              <a:defRPr sz="2400">
                <a:solidFill>
                  <a:schemeClr val="tx1"/>
                </a:solidFill>
                <a:latin typeface="Arial" pitchFamily="34" charset="0"/>
              </a:defRPr>
            </a:lvl6pPr>
            <a:lvl7pPr marL="2971172" indent="-228552" defTabSz="980868" eaLnBrk="0" fontAlgn="base" hangingPunct="0">
              <a:spcBef>
                <a:spcPct val="0"/>
              </a:spcBef>
              <a:spcAft>
                <a:spcPct val="0"/>
              </a:spcAft>
              <a:defRPr sz="2400">
                <a:solidFill>
                  <a:schemeClr val="tx1"/>
                </a:solidFill>
                <a:latin typeface="Arial" pitchFamily="34" charset="0"/>
              </a:defRPr>
            </a:lvl7pPr>
            <a:lvl8pPr marL="3428275" indent="-228552" defTabSz="980868" eaLnBrk="0" fontAlgn="base" hangingPunct="0">
              <a:spcBef>
                <a:spcPct val="0"/>
              </a:spcBef>
              <a:spcAft>
                <a:spcPct val="0"/>
              </a:spcAft>
              <a:defRPr sz="2400">
                <a:solidFill>
                  <a:schemeClr val="tx1"/>
                </a:solidFill>
                <a:latin typeface="Arial" pitchFamily="34" charset="0"/>
              </a:defRPr>
            </a:lvl8pPr>
            <a:lvl9pPr marL="3885377" indent="-228552" defTabSz="980868" eaLnBrk="0" fontAlgn="base" hangingPunct="0">
              <a:spcBef>
                <a:spcPct val="0"/>
              </a:spcBef>
              <a:spcAft>
                <a:spcPct val="0"/>
              </a:spcAft>
              <a:defRPr sz="2400">
                <a:solidFill>
                  <a:schemeClr val="tx1"/>
                </a:solidFill>
                <a:latin typeface="Arial" pitchFamily="34" charset="0"/>
              </a:defRPr>
            </a:lvl9pPr>
          </a:lstStyle>
          <a:p>
            <a:fld id="{CDD33313-F3E1-47B4-B554-EE6B2F9E7E84}" type="slidenum">
              <a:rPr lang="en-US" sz="1200">
                <a:latin typeface="Times New Roman" pitchFamily="18" charset="0"/>
              </a:rPr>
              <a:pPr/>
              <a:t>17</a:t>
            </a:fld>
            <a:endParaRPr lang="en-US" sz="1200">
              <a:latin typeface="Times New Roman" pitchFamily="18" charset="0"/>
            </a:endParaRPr>
          </a:p>
        </p:txBody>
      </p:sp>
      <p:sp>
        <p:nvSpPr>
          <p:cNvPr id="323587" name="Rectangle 2"/>
          <p:cNvSpPr>
            <a:spLocks noGrp="1" noChangeArrowheads="1"/>
          </p:cNvSpPr>
          <p:nvPr>
            <p:ph type="body" idx="1"/>
          </p:nvPr>
        </p:nvSpPr>
        <p:spPr>
          <a:xfrm>
            <a:off x="179388" y="3519489"/>
            <a:ext cx="7135813" cy="5613400"/>
          </a:xfrm>
          <a:noFill/>
        </p:spPr>
        <p:txBody>
          <a:bodyPr/>
          <a:lstStyle/>
          <a:p>
            <a:pPr marL="231726" indent="-231726"/>
            <a:endParaRPr lang="en-US"/>
          </a:p>
        </p:txBody>
      </p:sp>
      <p:sp>
        <p:nvSpPr>
          <p:cNvPr id="323588" name="Rectangle 3"/>
          <p:cNvSpPr>
            <a:spLocks noGrp="1" noRot="1" noChangeAspect="1" noChangeArrowheads="1" noTextEdit="1"/>
          </p:cNvSpPr>
          <p:nvPr>
            <p:ph type="sldImg"/>
          </p:nvPr>
        </p:nvSpPr>
        <p:spPr>
          <a:xfrm>
            <a:off x="2046288" y="708025"/>
            <a:ext cx="3759200" cy="2505075"/>
          </a:xfrm>
          <a:ln cap="flat"/>
        </p:spPr>
      </p:sp>
    </p:spTree>
    <p:extLst>
      <p:ext uri="{BB962C8B-B14F-4D97-AF65-F5344CB8AC3E}">
        <p14:creationId xmlns:p14="http://schemas.microsoft.com/office/powerpoint/2010/main" val="2271326906"/>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7D9A3D8A-18B3-47D5-A385-C82F4A380E0C}" type="slidenum">
              <a:rPr lang="en-US"/>
              <a:pPr/>
              <a:t>171</a:t>
            </a:fld>
            <a:endParaRPr lang="en-US"/>
          </a:p>
        </p:txBody>
      </p:sp>
      <p:sp>
        <p:nvSpPr>
          <p:cNvPr id="277506" name="Rectangle 2"/>
          <p:cNvSpPr>
            <a:spLocks noGrp="1" noChangeArrowheads="1"/>
          </p:cNvSpPr>
          <p:nvPr>
            <p:ph type="body" idx="1"/>
          </p:nvPr>
        </p:nvSpPr>
        <p:spPr>
          <a:xfrm>
            <a:off x="762000" y="4005419"/>
            <a:ext cx="6537960" cy="5115394"/>
          </a:xfrm>
          <a:noFill/>
          <a:ln/>
        </p:spPr>
        <p:txBody>
          <a:bodyPr/>
          <a:lstStyle/>
          <a:p>
            <a:r>
              <a:rPr lang="en-US" dirty="0"/>
              <a:t>Prior to the site inspection the inspector should review all information available in the district source files including:  approved permits, equipment lists, conditions for each permit, previous inspection reports, Notices of Violation, breakdown reports, enforcement actions taken, odor complaints, variance histories, alternative emissions control plans, abatement orders, source tests, and the design of the plant.  </a:t>
            </a:r>
          </a:p>
          <a:p>
            <a:r>
              <a:rPr lang="en-US" dirty="0"/>
              <a:t>Verify that all applicable permits for the facility are current and valid.  Bring a current copy of the permit(s) and bring extra copies in case the facility has misplaced or lost their copy.</a:t>
            </a:r>
          </a:p>
          <a:p>
            <a:r>
              <a:rPr lang="en-US" dirty="0"/>
              <a:t>The inspector may wish to complete some portions of the inspection documentation before arriving at the facility as this will save time during the pre-inspection meeting.  If your district has checklists or rule specific forms, use them.  </a:t>
            </a:r>
          </a:p>
          <a:p>
            <a:r>
              <a:rPr lang="en-US" dirty="0"/>
              <a:t>You should review any references to the specific rules which are noted in the source files.  In particular, be familiar with each standard and exemption in the rules.  Discuss regulations that apply to the facility with experienced personnel</a:t>
            </a:r>
          </a:p>
          <a:p>
            <a:r>
              <a:rPr lang="en-US" dirty="0"/>
              <a:t>d meeting last</a:t>
            </a:r>
          </a:p>
        </p:txBody>
      </p:sp>
      <p:sp>
        <p:nvSpPr>
          <p:cNvPr id="277507" name="Rectangle 3"/>
          <p:cNvSpPr>
            <a:spLocks noGrp="1" noRot="1" noChangeAspect="1" noChangeArrowheads="1" noTextEdit="1"/>
          </p:cNvSpPr>
          <p:nvPr>
            <p:ph type="sldImg"/>
          </p:nvPr>
        </p:nvSpPr>
        <p:spPr>
          <a:xfrm>
            <a:off x="1487488" y="254000"/>
            <a:ext cx="5392737" cy="3595688"/>
          </a:xfrm>
          <a:ln cap="flat"/>
        </p:spPr>
      </p:sp>
    </p:spTree>
    <p:extLst>
      <p:ext uri="{BB962C8B-B14F-4D97-AF65-F5344CB8AC3E}">
        <p14:creationId xmlns:p14="http://schemas.microsoft.com/office/powerpoint/2010/main" val="3701645306"/>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BDADBD7F-8B7B-4BF6-8773-CF693F7B330C}" type="slidenum">
              <a:rPr lang="en-US"/>
              <a:pPr/>
              <a:t>172</a:t>
            </a:fld>
            <a:endParaRPr lang="en-US"/>
          </a:p>
        </p:txBody>
      </p:sp>
      <p:sp>
        <p:nvSpPr>
          <p:cNvPr id="1062914" name="Rectangle 2"/>
          <p:cNvSpPr>
            <a:spLocks noGrp="1" noChangeArrowheads="1"/>
          </p:cNvSpPr>
          <p:nvPr>
            <p:ph type="body" idx="1"/>
          </p:nvPr>
        </p:nvSpPr>
        <p:spPr>
          <a:xfrm>
            <a:off x="1219201" y="4080838"/>
            <a:ext cx="4814148" cy="5231801"/>
          </a:xfrm>
          <a:noFill/>
          <a:ln/>
        </p:spPr>
        <p:txBody>
          <a:bodyPr/>
          <a:lstStyle/>
          <a:p>
            <a:r>
              <a:rPr lang="en-US" dirty="0"/>
              <a:t>Examples of special studies would be operating and maintenance evaluations or updating emission inventories.</a:t>
            </a:r>
          </a:p>
          <a:p>
            <a:endParaRPr lang="en-US" dirty="0"/>
          </a:p>
        </p:txBody>
      </p:sp>
      <p:sp>
        <p:nvSpPr>
          <p:cNvPr id="1062915" name="Rectangle 3"/>
          <p:cNvSpPr>
            <a:spLocks noGrp="1" noRot="1" noChangeAspect="1" noChangeArrowheads="1" noTextEdit="1"/>
          </p:cNvSpPr>
          <p:nvPr>
            <p:ph type="sldImg"/>
          </p:nvPr>
        </p:nvSpPr>
        <p:spPr>
          <a:xfrm>
            <a:off x="1512888" y="254000"/>
            <a:ext cx="5394325" cy="3595688"/>
          </a:xfrm>
          <a:ln cap="flat"/>
        </p:spPr>
      </p:sp>
    </p:spTree>
    <p:extLst>
      <p:ext uri="{BB962C8B-B14F-4D97-AF65-F5344CB8AC3E}">
        <p14:creationId xmlns:p14="http://schemas.microsoft.com/office/powerpoint/2010/main" val="332256072"/>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44403493-C527-4139-A91E-D4373032383C}" type="slidenum">
              <a:rPr lang="en-US"/>
              <a:pPr/>
              <a:t>173</a:t>
            </a:fld>
            <a:endParaRPr lang="en-US"/>
          </a:p>
        </p:txBody>
      </p:sp>
      <p:sp>
        <p:nvSpPr>
          <p:cNvPr id="279554" name="Rectangle 2"/>
          <p:cNvSpPr>
            <a:spLocks noGrp="1" noChangeArrowheads="1"/>
          </p:cNvSpPr>
          <p:nvPr>
            <p:ph type="body" idx="1"/>
          </p:nvPr>
        </p:nvSpPr>
        <p:spPr>
          <a:xfrm>
            <a:off x="579121" y="3795558"/>
            <a:ext cx="6720840" cy="5682677"/>
          </a:xfrm>
          <a:noFill/>
          <a:ln/>
        </p:spPr>
        <p:txBody>
          <a:bodyPr/>
          <a:lstStyle/>
          <a:p>
            <a:r>
              <a:rPr lang="en-US" dirty="0"/>
              <a:t>RATA = relative accuracy test audit.</a:t>
            </a:r>
          </a:p>
          <a:p>
            <a:r>
              <a:rPr lang="en-US" dirty="0"/>
              <a:t>Make sure that you have the proper safety equipment available for use during the inspection.  When you arrive at the plant, notice if there are any visible emissions.  If there are any visible emissions, make sure you document them and plan on finding the sources as soon as possible after entering the facility.  </a:t>
            </a:r>
          </a:p>
          <a:p>
            <a:r>
              <a:rPr lang="en-US" dirty="0"/>
              <a:t>Request to see the previous contact mentioned in the files.  Depending on the facility, it may be the environmental coordinator, supervisor, president, maintenance worker or operator.  Always present your business credentials immediately to avoid confusion.  </a:t>
            </a:r>
          </a:p>
          <a:p>
            <a:r>
              <a:rPr lang="en-US" dirty="0"/>
              <a:t>If the source is unfamiliar with your district’s authority be prepared to cite and provide copies of Right of Entry.  Know and follow your district’s policy if the facility refuses entry.</a:t>
            </a:r>
          </a:p>
          <a:p>
            <a:r>
              <a:rPr lang="en-US" dirty="0"/>
              <a:t>Before the inspection begins the inspector should meet with the source representative to obtain operating information.  The inspector should state the purpose of the inspection and identify the equipment which will be inspected.  Facility information can be verified during this meeting including: the facility name and ownership, address complete with city and zip code, contact name, contact title, phone number and area code.  Discuss safety procedures and whether or not there have been any problems in the past.  Request a copy of applicable material safety data sheets (MSDS). If necessary discuss sampling procedures with the source representative.  </a:t>
            </a:r>
          </a:p>
          <a:p>
            <a:r>
              <a:rPr lang="en-US" dirty="0"/>
              <a:t>Check existing permit conditions and ask if any other changes have been made to the operation which are not reflected in the permit.</a:t>
            </a:r>
          </a:p>
          <a:p>
            <a:endParaRPr lang="en-US" dirty="0"/>
          </a:p>
        </p:txBody>
      </p:sp>
      <p:sp>
        <p:nvSpPr>
          <p:cNvPr id="279555" name="Rectangle 3"/>
          <p:cNvSpPr>
            <a:spLocks noGrp="1" noRot="1" noChangeAspect="1" noChangeArrowheads="1" noTextEdit="1"/>
          </p:cNvSpPr>
          <p:nvPr>
            <p:ph type="sldImg"/>
          </p:nvPr>
        </p:nvSpPr>
        <p:spPr>
          <a:xfrm>
            <a:off x="1930400" y="350838"/>
            <a:ext cx="4822825" cy="3214687"/>
          </a:xfrm>
          <a:ln cap="flat"/>
        </p:spPr>
      </p:sp>
    </p:spTree>
    <p:extLst>
      <p:ext uri="{BB962C8B-B14F-4D97-AF65-F5344CB8AC3E}">
        <p14:creationId xmlns:p14="http://schemas.microsoft.com/office/powerpoint/2010/main" val="576330359"/>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57BA9413-734B-4C63-A36B-F9DD7C24DA09}" type="slidenum">
              <a:rPr lang="en-US"/>
              <a:pPr/>
              <a:t>174</a:t>
            </a:fld>
            <a:endParaRPr lang="en-US"/>
          </a:p>
        </p:txBody>
      </p:sp>
      <p:sp>
        <p:nvSpPr>
          <p:cNvPr id="791554" name="Rectangle 2"/>
          <p:cNvSpPr>
            <a:spLocks noGrp="1" noRot="1" noChangeAspect="1" noChangeArrowheads="1" noTextEdit="1"/>
          </p:cNvSpPr>
          <p:nvPr>
            <p:ph type="sldImg"/>
          </p:nvPr>
        </p:nvSpPr>
        <p:spPr>
          <a:ln/>
        </p:spPr>
      </p:sp>
      <p:sp>
        <p:nvSpPr>
          <p:cNvPr id="79155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513818250"/>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dt" idx="1"/>
          </p:nvPr>
        </p:nvSpPr>
        <p:spPr>
          <a:ln/>
        </p:spPr>
        <p:txBody>
          <a:bodyPr/>
          <a:lstStyle/>
          <a:p>
            <a:r>
              <a:rPr lang="en-US"/>
              <a:t>April 2, 2009</a:t>
            </a:r>
          </a:p>
        </p:txBody>
      </p:sp>
      <p:sp>
        <p:nvSpPr>
          <p:cNvPr id="6" name="Rectangle 7"/>
          <p:cNvSpPr>
            <a:spLocks noGrp="1" noChangeArrowheads="1"/>
          </p:cNvSpPr>
          <p:nvPr>
            <p:ph type="sldNum" sz="quarter" idx="5"/>
          </p:nvPr>
        </p:nvSpPr>
        <p:spPr>
          <a:ln/>
        </p:spPr>
        <p:txBody>
          <a:bodyPr/>
          <a:lstStyle/>
          <a:p>
            <a:fld id="{BEA2A95C-516E-46E2-BD92-F27E38D6FFFA}" type="slidenum">
              <a:rPr lang="en-US"/>
              <a:pPr/>
              <a:t>175</a:t>
            </a:fld>
            <a:endParaRPr lang="en-US"/>
          </a:p>
        </p:txBody>
      </p:sp>
      <p:sp>
        <p:nvSpPr>
          <p:cNvPr id="300034" name="Rectangle 2"/>
          <p:cNvSpPr>
            <a:spLocks noGrp="1" noChangeArrowheads="1"/>
          </p:cNvSpPr>
          <p:nvPr>
            <p:ph type="body" idx="1"/>
          </p:nvPr>
        </p:nvSpPr>
        <p:spPr>
          <a:xfrm>
            <a:off x="775548" y="3974268"/>
            <a:ext cx="6519333" cy="5254755"/>
          </a:xfrm>
          <a:noFill/>
          <a:ln/>
        </p:spPr>
        <p:txBody>
          <a:bodyPr/>
          <a:lstStyle/>
          <a:p>
            <a:r>
              <a:rPr lang="en-US" dirty="0"/>
              <a:t>Safety video!</a:t>
            </a:r>
          </a:p>
          <a:p>
            <a:endParaRPr lang="en-US" dirty="0"/>
          </a:p>
          <a:p>
            <a:r>
              <a:rPr lang="en-US" dirty="0"/>
              <a:t>Let plant POC lead entry into any operating plant areas</a:t>
            </a:r>
          </a:p>
          <a:p>
            <a:endParaRPr lang="en-US" dirty="0"/>
          </a:p>
          <a:p>
            <a:r>
              <a:rPr lang="en-US" dirty="0"/>
              <a:t>Don’t touch anything in the plant – assume hot!</a:t>
            </a:r>
          </a:p>
          <a:p>
            <a:endParaRPr lang="en-US" dirty="0"/>
          </a:p>
          <a:p>
            <a:r>
              <a:rPr lang="en-US" dirty="0"/>
              <a:t>Use proper PPE regardless of what plant personnel do</a:t>
            </a:r>
          </a:p>
        </p:txBody>
      </p:sp>
      <p:sp>
        <p:nvSpPr>
          <p:cNvPr id="300035" name="Rectangle 3"/>
          <p:cNvSpPr>
            <a:spLocks noGrp="1" noRot="1" noChangeAspect="1" noChangeArrowheads="1" noTextEdit="1"/>
          </p:cNvSpPr>
          <p:nvPr>
            <p:ph type="sldImg"/>
          </p:nvPr>
        </p:nvSpPr>
        <p:spPr>
          <a:xfrm>
            <a:off x="1471613" y="228600"/>
            <a:ext cx="5395912" cy="3597275"/>
          </a:xfrm>
          <a:ln cap="flat"/>
        </p:spPr>
      </p:sp>
      <p:sp>
        <p:nvSpPr>
          <p:cNvPr id="300036" name="Rectangle 4"/>
          <p:cNvSpPr>
            <a:spLocks noChangeArrowheads="1"/>
          </p:cNvSpPr>
          <p:nvPr/>
        </p:nvSpPr>
        <p:spPr bwMode="auto">
          <a:xfrm>
            <a:off x="466481" y="1910076"/>
            <a:ext cx="601200" cy="679306"/>
          </a:xfrm>
          <a:prstGeom prst="rect">
            <a:avLst/>
          </a:prstGeom>
          <a:noFill/>
          <a:ln w="12700">
            <a:noFill/>
            <a:miter lim="800000"/>
            <a:headEnd/>
            <a:tailEnd/>
          </a:ln>
          <a:effectLst/>
        </p:spPr>
        <p:txBody>
          <a:bodyPr wrap="none" lIns="95287" tIns="46808" rIns="95287" bIns="46808">
            <a:spAutoFit/>
          </a:bodyPr>
          <a:lstStyle/>
          <a:p>
            <a:pPr algn="ctr" defTabSz="964033"/>
            <a:r>
              <a:rPr lang="en-US" sz="1900"/>
              <a:t>TQ</a:t>
            </a:r>
          </a:p>
          <a:p>
            <a:pPr algn="ctr" defTabSz="964033"/>
            <a:r>
              <a:rPr lang="en-US" sz="1900"/>
              <a:t>#24</a:t>
            </a:r>
          </a:p>
        </p:txBody>
      </p:sp>
    </p:spTree>
    <p:extLst>
      <p:ext uri="{BB962C8B-B14F-4D97-AF65-F5344CB8AC3E}">
        <p14:creationId xmlns:p14="http://schemas.microsoft.com/office/powerpoint/2010/main" val="3730443203"/>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AB011622-C504-40BD-ACD0-B5B58F110A4B}" type="slidenum">
              <a:rPr lang="en-US"/>
              <a:pPr/>
              <a:t>176</a:t>
            </a:fld>
            <a:endParaRPr lang="en-US"/>
          </a:p>
        </p:txBody>
      </p:sp>
      <p:sp>
        <p:nvSpPr>
          <p:cNvPr id="794626" name="Rectangle 2"/>
          <p:cNvSpPr>
            <a:spLocks noGrp="1" noRot="1" noChangeAspect="1" noChangeArrowheads="1" noTextEdit="1"/>
          </p:cNvSpPr>
          <p:nvPr>
            <p:ph type="sldImg"/>
          </p:nvPr>
        </p:nvSpPr>
        <p:spPr>
          <a:ln/>
        </p:spPr>
      </p:sp>
      <p:sp>
        <p:nvSpPr>
          <p:cNvPr id="794627" name="Rectangle 3"/>
          <p:cNvSpPr>
            <a:spLocks noGrp="1" noChangeArrowheads="1"/>
          </p:cNvSpPr>
          <p:nvPr>
            <p:ph type="body" idx="1"/>
          </p:nvPr>
        </p:nvSpPr>
        <p:spPr/>
        <p:txBody>
          <a:bodyPr/>
          <a:lstStyle/>
          <a:p>
            <a:r>
              <a:rPr lang="en-US" dirty="0"/>
              <a:t>Slip trip and fall, heat, moving equipment, confined space (insufficient O2).</a:t>
            </a:r>
          </a:p>
        </p:txBody>
      </p:sp>
    </p:spTree>
    <p:extLst>
      <p:ext uri="{BB962C8B-B14F-4D97-AF65-F5344CB8AC3E}">
        <p14:creationId xmlns:p14="http://schemas.microsoft.com/office/powerpoint/2010/main" val="407387779"/>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81374807-A526-4F02-A8DB-10A9AF103C16}" type="slidenum">
              <a:rPr lang="en-US"/>
              <a:pPr/>
              <a:t>177</a:t>
            </a:fld>
            <a:endParaRPr lang="en-US"/>
          </a:p>
        </p:txBody>
      </p:sp>
      <p:sp>
        <p:nvSpPr>
          <p:cNvPr id="797698" name="Rectangle 2"/>
          <p:cNvSpPr>
            <a:spLocks noGrp="1" noRot="1" noChangeAspect="1" noChangeArrowheads="1" noTextEdit="1"/>
          </p:cNvSpPr>
          <p:nvPr>
            <p:ph type="sldImg"/>
          </p:nvPr>
        </p:nvSpPr>
        <p:spPr>
          <a:ln/>
        </p:spPr>
      </p:sp>
      <p:sp>
        <p:nvSpPr>
          <p:cNvPr id="79769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264633432"/>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936B4B32-A732-430A-9895-4F87C9088476}" type="slidenum">
              <a:rPr lang="en-US"/>
              <a:pPr/>
              <a:t>178</a:t>
            </a:fld>
            <a:endParaRPr lang="en-US"/>
          </a:p>
        </p:txBody>
      </p:sp>
      <p:sp>
        <p:nvSpPr>
          <p:cNvPr id="800770" name="Rectangle 2"/>
          <p:cNvSpPr>
            <a:spLocks noGrp="1" noRot="1" noChangeAspect="1" noChangeArrowheads="1" noTextEdit="1"/>
          </p:cNvSpPr>
          <p:nvPr>
            <p:ph type="sldImg"/>
          </p:nvPr>
        </p:nvSpPr>
        <p:spPr>
          <a:ln/>
        </p:spPr>
      </p:sp>
      <p:sp>
        <p:nvSpPr>
          <p:cNvPr id="80077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680081747"/>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9417592F-7F91-487A-A2A2-9139D9EA0958}" type="slidenum">
              <a:rPr lang="en-US"/>
              <a:pPr/>
              <a:t>179</a:t>
            </a:fld>
            <a:endParaRPr lang="en-US"/>
          </a:p>
        </p:txBody>
      </p:sp>
      <p:sp>
        <p:nvSpPr>
          <p:cNvPr id="594946" name="Rectangle 2"/>
          <p:cNvSpPr>
            <a:spLocks noGrp="1" noRot="1" noChangeAspect="1" noChangeArrowheads="1" noTextEdit="1"/>
          </p:cNvSpPr>
          <p:nvPr>
            <p:ph type="sldImg"/>
          </p:nvPr>
        </p:nvSpPr>
        <p:spPr>
          <a:ln/>
        </p:spPr>
      </p:sp>
      <p:sp>
        <p:nvSpPr>
          <p:cNvPr id="594947" name="Rectangle 3"/>
          <p:cNvSpPr>
            <a:spLocks noGrp="1" noChangeArrowheads="1"/>
          </p:cNvSpPr>
          <p:nvPr>
            <p:ph type="body" idx="1"/>
          </p:nvPr>
        </p:nvSpPr>
        <p:spPr/>
        <p:txBody>
          <a:bodyPr/>
          <a:lstStyle/>
          <a:p>
            <a:r>
              <a:rPr lang="en-US" dirty="0"/>
              <a:t>Note signage:  Confined space permit needed</a:t>
            </a:r>
          </a:p>
        </p:txBody>
      </p:sp>
    </p:spTree>
    <p:extLst>
      <p:ext uri="{BB962C8B-B14F-4D97-AF65-F5344CB8AC3E}">
        <p14:creationId xmlns:p14="http://schemas.microsoft.com/office/powerpoint/2010/main" val="50587906"/>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7AC5E0F3-2005-48A1-BCD1-757B5B0C36A4}" type="slidenum">
              <a:rPr lang="en-US"/>
              <a:pPr/>
              <a:t>180</a:t>
            </a:fld>
            <a:endParaRPr lang="en-US"/>
          </a:p>
        </p:txBody>
      </p:sp>
      <p:sp>
        <p:nvSpPr>
          <p:cNvPr id="803842" name="Rectangle 2"/>
          <p:cNvSpPr>
            <a:spLocks noGrp="1" noRot="1" noChangeAspect="1" noChangeArrowheads="1" noTextEdit="1"/>
          </p:cNvSpPr>
          <p:nvPr>
            <p:ph type="sldImg"/>
          </p:nvPr>
        </p:nvSpPr>
        <p:spPr>
          <a:ln/>
        </p:spPr>
      </p:sp>
      <p:sp>
        <p:nvSpPr>
          <p:cNvPr id="80384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6959863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3ADB117E-7BE9-4A2F-9CB9-1D6DDD4D5551}" type="slidenum">
              <a:rPr lang="en-US"/>
              <a:pPr/>
              <a:t>18</a:t>
            </a:fld>
            <a:endParaRPr lang="en-US"/>
          </a:p>
        </p:txBody>
      </p:sp>
      <p:sp>
        <p:nvSpPr>
          <p:cNvPr id="1087490" name="Rectangle 2"/>
          <p:cNvSpPr>
            <a:spLocks noGrp="1" noChangeArrowheads="1"/>
          </p:cNvSpPr>
          <p:nvPr>
            <p:ph type="body" idx="1"/>
          </p:nvPr>
        </p:nvSpPr>
        <p:spPr>
          <a:xfrm>
            <a:off x="568960" y="6083280"/>
            <a:ext cx="6571828" cy="2496481"/>
          </a:xfrm>
          <a:ln/>
        </p:spPr>
        <p:txBody>
          <a:bodyPr/>
          <a:lstStyle/>
          <a:p>
            <a:endParaRPr lang="en-US" sz="1400" dirty="0">
              <a:latin typeface="Arial" charset="0"/>
            </a:endParaRPr>
          </a:p>
        </p:txBody>
      </p:sp>
      <p:sp>
        <p:nvSpPr>
          <p:cNvPr id="1087491" name="Rectangle 3"/>
          <p:cNvSpPr>
            <a:spLocks noGrp="1" noRot="1" noChangeAspect="1" noChangeArrowheads="1" noTextEdit="1"/>
          </p:cNvSpPr>
          <p:nvPr>
            <p:ph type="sldImg"/>
          </p:nvPr>
        </p:nvSpPr>
        <p:spPr>
          <a:xfrm>
            <a:off x="117475" y="639763"/>
            <a:ext cx="7080250" cy="4719637"/>
          </a:xfrm>
          <a:ln cap="flat"/>
        </p:spPr>
      </p:sp>
    </p:spTree>
    <p:extLst>
      <p:ext uri="{BB962C8B-B14F-4D97-AF65-F5344CB8AC3E}">
        <p14:creationId xmlns:p14="http://schemas.microsoft.com/office/powerpoint/2010/main" val="1171166444"/>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C1251AAF-AC9D-4D6D-9641-6156AB813678}" type="slidenum">
              <a:rPr lang="en-US"/>
              <a:pPr/>
              <a:t>181</a:t>
            </a:fld>
            <a:endParaRPr lang="en-US"/>
          </a:p>
        </p:txBody>
      </p:sp>
      <p:sp>
        <p:nvSpPr>
          <p:cNvPr id="598018" name="Rectangle 2"/>
          <p:cNvSpPr>
            <a:spLocks noGrp="1" noRot="1" noChangeAspect="1" noChangeArrowheads="1" noTextEdit="1"/>
          </p:cNvSpPr>
          <p:nvPr>
            <p:ph type="sldImg"/>
          </p:nvPr>
        </p:nvSpPr>
        <p:spPr>
          <a:ln/>
        </p:spPr>
      </p:sp>
      <p:sp>
        <p:nvSpPr>
          <p:cNvPr id="59801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142023587"/>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C0D84651-65F0-4DCA-B2F8-6AFF554A4CCF}" type="slidenum">
              <a:rPr lang="en-US"/>
              <a:pPr/>
              <a:t>182</a:t>
            </a:fld>
            <a:endParaRPr lang="en-US"/>
          </a:p>
        </p:txBody>
      </p:sp>
      <p:sp>
        <p:nvSpPr>
          <p:cNvPr id="1211394" name="Rectangle 2"/>
          <p:cNvSpPr>
            <a:spLocks noGrp="1" noRot="1" noChangeAspect="1" noChangeArrowheads="1" noTextEdit="1"/>
          </p:cNvSpPr>
          <p:nvPr>
            <p:ph type="sldImg"/>
          </p:nvPr>
        </p:nvSpPr>
        <p:spPr>
          <a:ln/>
        </p:spPr>
      </p:sp>
      <p:sp>
        <p:nvSpPr>
          <p:cNvPr id="121139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079361950"/>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3313D913-8EF4-4A9C-8931-9EE69D7F7F38}" type="slidenum">
              <a:rPr lang="en-US"/>
              <a:pPr/>
              <a:t>183</a:t>
            </a:fld>
            <a:endParaRPr lang="en-US"/>
          </a:p>
        </p:txBody>
      </p:sp>
      <p:sp>
        <p:nvSpPr>
          <p:cNvPr id="601090" name="Rectangle 2"/>
          <p:cNvSpPr>
            <a:spLocks noGrp="1" noRot="1" noChangeAspect="1" noChangeArrowheads="1" noTextEdit="1"/>
          </p:cNvSpPr>
          <p:nvPr>
            <p:ph type="sldImg"/>
          </p:nvPr>
        </p:nvSpPr>
        <p:spPr>
          <a:ln/>
        </p:spPr>
      </p:sp>
      <p:sp>
        <p:nvSpPr>
          <p:cNvPr id="601091" name="Rectangle 3"/>
          <p:cNvSpPr>
            <a:spLocks noGrp="1" noChangeArrowheads="1"/>
          </p:cNvSpPr>
          <p:nvPr>
            <p:ph type="body" idx="1"/>
          </p:nvPr>
        </p:nvSpPr>
        <p:spPr/>
        <p:txBody>
          <a:bodyPr/>
          <a:lstStyle/>
          <a:p>
            <a:r>
              <a:rPr lang="en-US" dirty="0"/>
              <a:t>HP steam is not like fog </a:t>
            </a:r>
          </a:p>
        </p:txBody>
      </p:sp>
    </p:spTree>
    <p:extLst>
      <p:ext uri="{BB962C8B-B14F-4D97-AF65-F5344CB8AC3E}">
        <p14:creationId xmlns:p14="http://schemas.microsoft.com/office/powerpoint/2010/main" val="2360807845"/>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09CF594B-E127-4CDA-B22C-F3FFE1AF4550}" type="slidenum">
              <a:rPr lang="en-US"/>
              <a:pPr/>
              <a:t>184</a:t>
            </a:fld>
            <a:endParaRPr lang="en-US"/>
          </a:p>
        </p:txBody>
      </p:sp>
      <p:sp>
        <p:nvSpPr>
          <p:cNvPr id="528386" name="Rectangle 2"/>
          <p:cNvSpPr>
            <a:spLocks noGrp="1" noRot="1" noChangeAspect="1" noChangeArrowheads="1" noTextEdit="1"/>
          </p:cNvSpPr>
          <p:nvPr>
            <p:ph type="sldImg"/>
          </p:nvPr>
        </p:nvSpPr>
        <p:spPr>
          <a:ln/>
        </p:spPr>
      </p:sp>
      <p:sp>
        <p:nvSpPr>
          <p:cNvPr id="52838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617524435"/>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7F988F20-EB87-428E-8CD7-DD5B3D9C1496}" type="slidenum">
              <a:rPr lang="en-US"/>
              <a:pPr/>
              <a:t>185</a:t>
            </a:fld>
            <a:endParaRPr lang="en-US"/>
          </a:p>
        </p:txBody>
      </p:sp>
      <p:sp>
        <p:nvSpPr>
          <p:cNvPr id="819202" name="Rectangle 2"/>
          <p:cNvSpPr>
            <a:spLocks noGrp="1" noRot="1" noChangeAspect="1" noChangeArrowheads="1" noTextEdit="1"/>
          </p:cNvSpPr>
          <p:nvPr>
            <p:ph type="sldImg"/>
          </p:nvPr>
        </p:nvSpPr>
        <p:spPr>
          <a:ln/>
        </p:spPr>
      </p:sp>
      <p:sp>
        <p:nvSpPr>
          <p:cNvPr id="81920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869613996"/>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092A3B4F-29B1-4577-AA50-16167F8B959C}" type="slidenum">
              <a:rPr lang="en-US"/>
              <a:pPr/>
              <a:t>186</a:t>
            </a:fld>
            <a:endParaRPr lang="en-US"/>
          </a:p>
        </p:txBody>
      </p:sp>
      <p:sp>
        <p:nvSpPr>
          <p:cNvPr id="329730" name="Rectangle 2"/>
          <p:cNvSpPr>
            <a:spLocks noGrp="1" noRot="1" noChangeAspect="1" noChangeArrowheads="1" noTextEdit="1"/>
          </p:cNvSpPr>
          <p:nvPr>
            <p:ph type="sldImg"/>
          </p:nvPr>
        </p:nvSpPr>
        <p:spPr>
          <a:ln/>
        </p:spPr>
      </p:sp>
      <p:sp>
        <p:nvSpPr>
          <p:cNvPr id="329731"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16332535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DB701990-829B-4DEC-8B1E-64A6F62619AE}" type="slidenum">
              <a:rPr lang="en-US"/>
              <a:pPr/>
              <a:t>19</a:t>
            </a:fld>
            <a:endParaRPr lang="en-US"/>
          </a:p>
        </p:txBody>
      </p:sp>
      <p:sp>
        <p:nvSpPr>
          <p:cNvPr id="46082" name="Rectangle 2"/>
          <p:cNvSpPr>
            <a:spLocks noGrp="1" noChangeArrowheads="1"/>
          </p:cNvSpPr>
          <p:nvPr>
            <p:ph type="body" idx="1"/>
          </p:nvPr>
        </p:nvSpPr>
        <p:spPr>
          <a:xfrm>
            <a:off x="977055" y="4400550"/>
            <a:ext cx="5703146" cy="5030137"/>
          </a:xfrm>
          <a:noFill/>
          <a:ln/>
        </p:spPr>
        <p:txBody>
          <a:bodyPr/>
          <a:lstStyle/>
          <a:p>
            <a:endParaRPr lang="en-US"/>
          </a:p>
        </p:txBody>
      </p:sp>
      <p:sp>
        <p:nvSpPr>
          <p:cNvPr id="46083" name="Rectangle 3"/>
          <p:cNvSpPr>
            <a:spLocks noGrp="1" noRot="1" noChangeAspect="1" noChangeArrowheads="1" noTextEdit="1"/>
          </p:cNvSpPr>
          <p:nvPr>
            <p:ph type="sldImg"/>
          </p:nvPr>
        </p:nvSpPr>
        <p:spPr>
          <a:xfrm>
            <a:off x="1049338" y="454025"/>
            <a:ext cx="5397500" cy="3597275"/>
          </a:xfrm>
          <a:ln cap="flat"/>
        </p:spPr>
      </p:sp>
    </p:spTree>
    <p:extLst>
      <p:ext uri="{BB962C8B-B14F-4D97-AF65-F5344CB8AC3E}">
        <p14:creationId xmlns:p14="http://schemas.microsoft.com/office/powerpoint/2010/main" val="3517038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6B991655-FF35-4E21-AAFA-10F049A90850}" type="slidenum">
              <a:rPr lang="en-US"/>
              <a:pPr/>
              <a:t>2</a:t>
            </a:fld>
            <a:endParaRPr lang="en-US"/>
          </a:p>
        </p:txBody>
      </p:sp>
      <p:sp>
        <p:nvSpPr>
          <p:cNvPr id="322562" name="Rectangle 2"/>
          <p:cNvSpPr>
            <a:spLocks noGrp="1" noRot="1" noChangeAspect="1" noChangeArrowheads="1" noTextEdit="1"/>
          </p:cNvSpPr>
          <p:nvPr>
            <p:ph type="sldImg"/>
          </p:nvPr>
        </p:nvSpPr>
        <p:spPr>
          <a:ln/>
        </p:spPr>
      </p:sp>
      <p:sp>
        <p:nvSpPr>
          <p:cNvPr id="322563" name="Rectangle 3"/>
          <p:cNvSpPr>
            <a:spLocks noGrp="1" noChangeArrowheads="1"/>
          </p:cNvSpPr>
          <p:nvPr>
            <p:ph type="body" idx="1"/>
          </p:nvPr>
        </p:nvSpPr>
        <p:spPr>
          <a:xfrm>
            <a:off x="1180254" y="3715219"/>
            <a:ext cx="5647266" cy="5405594"/>
          </a:xfrm>
        </p:spPr>
        <p:txBody>
          <a:bodyPr/>
          <a:lstStyle/>
          <a:p>
            <a:r>
              <a:rPr lang="en-US" dirty="0"/>
              <a:t>Ted</a:t>
            </a:r>
          </a:p>
        </p:txBody>
      </p:sp>
    </p:spTree>
    <p:extLst>
      <p:ext uri="{BB962C8B-B14F-4D97-AF65-F5344CB8AC3E}">
        <p14:creationId xmlns:p14="http://schemas.microsoft.com/office/powerpoint/2010/main" val="11472721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85257CEE-893E-4479-B82A-16528BD5FD08}" type="slidenum">
              <a:rPr lang="en-US"/>
              <a:pPr/>
              <a:t>20</a:t>
            </a:fld>
            <a:endParaRPr lang="en-US"/>
          </a:p>
        </p:txBody>
      </p:sp>
      <p:sp>
        <p:nvSpPr>
          <p:cNvPr id="457730" name="Rectangle 2"/>
          <p:cNvSpPr>
            <a:spLocks noGrp="1" noRot="1" noChangeAspect="1" noChangeArrowheads="1" noTextEdit="1"/>
          </p:cNvSpPr>
          <p:nvPr>
            <p:ph type="sldImg"/>
          </p:nvPr>
        </p:nvSpPr>
        <p:spPr>
          <a:ln/>
        </p:spPr>
      </p:sp>
      <p:sp>
        <p:nvSpPr>
          <p:cNvPr id="45773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7617800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180B218F-6F9D-4385-AA16-3C3B2945AC78}" type="slidenum">
              <a:rPr lang="en-US"/>
              <a:pPr/>
              <a:t>21</a:t>
            </a:fld>
            <a:endParaRPr lang="en-US"/>
          </a:p>
        </p:txBody>
      </p:sp>
      <p:sp>
        <p:nvSpPr>
          <p:cNvPr id="48130" name="Rectangle 2"/>
          <p:cNvSpPr>
            <a:spLocks noGrp="1" noChangeArrowheads="1"/>
          </p:cNvSpPr>
          <p:nvPr>
            <p:ph type="body" idx="1"/>
          </p:nvPr>
        </p:nvSpPr>
        <p:spPr>
          <a:xfrm>
            <a:off x="582507" y="3938198"/>
            <a:ext cx="6490547" cy="2818385"/>
          </a:xfrm>
          <a:noFill/>
          <a:ln/>
        </p:spPr>
        <p:txBody>
          <a:bodyPr/>
          <a:lstStyle/>
          <a:p>
            <a:endParaRPr lang="en-US"/>
          </a:p>
        </p:txBody>
      </p:sp>
      <p:sp>
        <p:nvSpPr>
          <p:cNvPr id="48131" name="Rectangle 3"/>
          <p:cNvSpPr>
            <a:spLocks noGrp="1" noRot="1" noChangeAspect="1" noChangeArrowheads="1" noTextEdit="1"/>
          </p:cNvSpPr>
          <p:nvPr>
            <p:ph type="sldImg"/>
          </p:nvPr>
        </p:nvSpPr>
        <p:spPr>
          <a:xfrm>
            <a:off x="1023938" y="222250"/>
            <a:ext cx="5397500" cy="3598863"/>
          </a:xfrm>
          <a:ln cap="flat"/>
        </p:spPr>
      </p:sp>
    </p:spTree>
    <p:extLst>
      <p:ext uri="{BB962C8B-B14F-4D97-AF65-F5344CB8AC3E}">
        <p14:creationId xmlns:p14="http://schemas.microsoft.com/office/powerpoint/2010/main" val="41381649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5D5D3286-44A1-4CC1-89E4-5C42C2764190}" type="slidenum">
              <a:rPr lang="en-US"/>
              <a:pPr/>
              <a:t>22</a:t>
            </a:fld>
            <a:endParaRPr lang="en-US"/>
          </a:p>
        </p:txBody>
      </p:sp>
      <p:sp>
        <p:nvSpPr>
          <p:cNvPr id="870402" name="Rectangle 2"/>
          <p:cNvSpPr>
            <a:spLocks noGrp="1" noRot="1" noChangeAspect="1" noChangeArrowheads="1" noTextEdit="1"/>
          </p:cNvSpPr>
          <p:nvPr>
            <p:ph type="sldImg"/>
          </p:nvPr>
        </p:nvSpPr>
        <p:spPr>
          <a:ln/>
        </p:spPr>
      </p:sp>
      <p:sp>
        <p:nvSpPr>
          <p:cNvPr id="87040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41793721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dt" idx="1"/>
          </p:nvPr>
        </p:nvSpPr>
        <p:spPr>
          <a:ln/>
        </p:spPr>
        <p:txBody>
          <a:bodyPr/>
          <a:lstStyle/>
          <a:p>
            <a:r>
              <a:rPr lang="en-US"/>
              <a:t>April 2, 2009</a:t>
            </a:r>
          </a:p>
        </p:txBody>
      </p:sp>
      <p:sp>
        <p:nvSpPr>
          <p:cNvPr id="7" name="Rectangle 7"/>
          <p:cNvSpPr>
            <a:spLocks noGrp="1" noChangeArrowheads="1"/>
          </p:cNvSpPr>
          <p:nvPr>
            <p:ph type="sldNum" sz="quarter" idx="5"/>
          </p:nvPr>
        </p:nvSpPr>
        <p:spPr>
          <a:ln/>
        </p:spPr>
        <p:txBody>
          <a:bodyPr/>
          <a:lstStyle/>
          <a:p>
            <a:fld id="{29105081-0338-4E47-B56E-5BDF8F251B52}" type="slidenum">
              <a:rPr lang="en-US"/>
              <a:pPr/>
              <a:t>23</a:t>
            </a:fld>
            <a:endParaRPr lang="en-US"/>
          </a:p>
        </p:txBody>
      </p:sp>
      <p:sp>
        <p:nvSpPr>
          <p:cNvPr id="50178" name="Rectangle 2"/>
          <p:cNvSpPr>
            <a:spLocks noGrp="1" noChangeArrowheads="1"/>
          </p:cNvSpPr>
          <p:nvPr>
            <p:ph type="body" idx="1"/>
          </p:nvPr>
        </p:nvSpPr>
        <p:spPr>
          <a:xfrm>
            <a:off x="1217507" y="3733255"/>
            <a:ext cx="5567680" cy="5356406"/>
          </a:xfrm>
          <a:noFill/>
          <a:ln/>
        </p:spPr>
        <p:txBody>
          <a:bodyPr/>
          <a:lstStyle/>
          <a:p>
            <a:endParaRPr lang="en-US"/>
          </a:p>
        </p:txBody>
      </p:sp>
      <p:sp>
        <p:nvSpPr>
          <p:cNvPr id="50179" name="Rectangle 3"/>
          <p:cNvSpPr>
            <a:spLocks noGrp="1" noRot="1" noChangeAspect="1" noChangeArrowheads="1" noTextEdit="1"/>
          </p:cNvSpPr>
          <p:nvPr>
            <p:ph type="sldImg"/>
          </p:nvPr>
        </p:nvSpPr>
        <p:spPr>
          <a:xfrm>
            <a:off x="1049338" y="454025"/>
            <a:ext cx="5397500" cy="3597275"/>
          </a:xfrm>
          <a:ln cap="flat"/>
        </p:spPr>
      </p:sp>
      <p:sp>
        <p:nvSpPr>
          <p:cNvPr id="50181" name="Rectangle 5"/>
          <p:cNvSpPr>
            <a:spLocks noChangeArrowheads="1"/>
          </p:cNvSpPr>
          <p:nvPr/>
        </p:nvSpPr>
        <p:spPr bwMode="auto">
          <a:xfrm>
            <a:off x="1" y="4479249"/>
            <a:ext cx="7152640" cy="617648"/>
          </a:xfrm>
          <a:prstGeom prst="rect">
            <a:avLst/>
          </a:prstGeom>
          <a:noFill/>
          <a:ln w="12700">
            <a:noFill/>
            <a:miter lim="800000"/>
            <a:headEnd/>
            <a:tailEnd/>
          </a:ln>
          <a:effectLst/>
        </p:spPr>
        <p:txBody>
          <a:bodyPr lIns="96289" tIns="48144" rIns="96289" bIns="48144">
            <a:spAutoFit/>
          </a:bodyPr>
          <a:lstStyle/>
          <a:p>
            <a:pPr defTabSz="964033"/>
            <a:endParaRPr lang="en-US" sz="3400">
              <a:latin typeface="Monotype Sorts" pitchFamily="2" charset="2"/>
            </a:endParaRPr>
          </a:p>
        </p:txBody>
      </p:sp>
      <p:sp>
        <p:nvSpPr>
          <p:cNvPr id="50182" name="Rectangle 6"/>
          <p:cNvSpPr>
            <a:spLocks noChangeArrowheads="1"/>
          </p:cNvSpPr>
          <p:nvPr/>
        </p:nvSpPr>
        <p:spPr bwMode="auto">
          <a:xfrm>
            <a:off x="162560" y="4561227"/>
            <a:ext cx="6910494" cy="3051883"/>
          </a:xfrm>
          <a:prstGeom prst="rect">
            <a:avLst/>
          </a:prstGeom>
          <a:noFill/>
          <a:ln w="12700">
            <a:noFill/>
            <a:miter lim="800000"/>
            <a:headEnd/>
            <a:tailEnd/>
          </a:ln>
          <a:effectLst/>
        </p:spPr>
        <p:txBody>
          <a:bodyPr lIns="96289" tIns="48144" rIns="96289" bIns="48144">
            <a:spAutoFit/>
          </a:bodyPr>
          <a:lstStyle/>
          <a:p>
            <a:pPr defTabSz="964033"/>
            <a:r>
              <a:rPr lang="en-US" b="0" dirty="0"/>
              <a:t>The section of the boiler, where the primary method of heat transfer from the flame to the tubes is radiation :</a:t>
            </a:r>
          </a:p>
          <a:p>
            <a:pPr defTabSz="964033"/>
            <a:endParaRPr lang="en-US" b="0" dirty="0"/>
          </a:p>
          <a:p>
            <a:pPr defTabSz="964033"/>
            <a:r>
              <a:rPr lang="en-US" b="0" dirty="0"/>
              <a:t>is often called the furnace, firebox, or radiant section of the boiler</a:t>
            </a:r>
          </a:p>
          <a:p>
            <a:pPr defTabSz="964033"/>
            <a:endParaRPr lang="en-US" b="0" dirty="0"/>
          </a:p>
          <a:p>
            <a:pPr defTabSz="964033"/>
            <a:r>
              <a:rPr lang="en-US" b="0" dirty="0"/>
              <a:t>10,000 – 15,000 </a:t>
            </a:r>
            <a:r>
              <a:rPr lang="en-US" b="0" dirty="0" err="1"/>
              <a:t>pph</a:t>
            </a:r>
            <a:endParaRPr lang="en-US" b="0" dirty="0"/>
          </a:p>
        </p:txBody>
      </p:sp>
    </p:spTree>
    <p:extLst>
      <p:ext uri="{BB962C8B-B14F-4D97-AF65-F5344CB8AC3E}">
        <p14:creationId xmlns:p14="http://schemas.microsoft.com/office/powerpoint/2010/main" val="23790196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5DC4453B-CA4E-4A5B-9C76-42A343017F60}" type="slidenum">
              <a:rPr lang="en-US"/>
              <a:pPr/>
              <a:t>24</a:t>
            </a:fld>
            <a:endParaRPr lang="en-US"/>
          </a:p>
        </p:txBody>
      </p:sp>
      <p:sp>
        <p:nvSpPr>
          <p:cNvPr id="871426" name="Rectangle 2"/>
          <p:cNvSpPr>
            <a:spLocks noGrp="1" noRot="1" noChangeAspect="1" noChangeArrowheads="1" noTextEdit="1"/>
          </p:cNvSpPr>
          <p:nvPr>
            <p:ph type="sldImg"/>
          </p:nvPr>
        </p:nvSpPr>
        <p:spPr>
          <a:ln/>
        </p:spPr>
      </p:sp>
      <p:sp>
        <p:nvSpPr>
          <p:cNvPr id="871427" name="Rectangle 3"/>
          <p:cNvSpPr>
            <a:spLocks noGrp="1" noChangeArrowheads="1"/>
          </p:cNvSpPr>
          <p:nvPr>
            <p:ph type="body" idx="1"/>
          </p:nvPr>
        </p:nvSpPr>
        <p:spPr/>
        <p:txBody>
          <a:bodyPr/>
          <a:lstStyle/>
          <a:p>
            <a:r>
              <a:rPr lang="en-US" dirty="0"/>
              <a:t>Fire tube boilers and water tube boilers differ in how heat is transferred to generate steam. </a:t>
            </a:r>
          </a:p>
          <a:p>
            <a:endParaRPr lang="en-US" dirty="0"/>
          </a:p>
          <a:p>
            <a:r>
              <a:rPr lang="en-US" dirty="0"/>
              <a:t>In fire tube boilers, hot gases pass through tubes surrounded by water, while in water tube boilers, water flows through tubes surrounded by combustion gases. </a:t>
            </a:r>
          </a:p>
          <a:p>
            <a:endParaRPr lang="en-US" dirty="0"/>
          </a:p>
          <a:p>
            <a:r>
              <a:rPr lang="en-US" dirty="0"/>
              <a:t>Fire tube boilers are generally simpler and less expensive, suitable for smaller applications, while water tube boilers are more efficient and suitable for larger, high-pressure applications</a:t>
            </a:r>
          </a:p>
        </p:txBody>
      </p:sp>
    </p:spTree>
    <p:extLst>
      <p:ext uri="{BB962C8B-B14F-4D97-AF65-F5344CB8AC3E}">
        <p14:creationId xmlns:p14="http://schemas.microsoft.com/office/powerpoint/2010/main" val="17019052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3B87F8FA-311E-44E3-BD2F-97EA65EAD204}" type="slidenum">
              <a:rPr lang="en-US"/>
              <a:pPr/>
              <a:t>25</a:t>
            </a:fld>
            <a:endParaRPr lang="en-US"/>
          </a:p>
        </p:txBody>
      </p:sp>
      <p:sp>
        <p:nvSpPr>
          <p:cNvPr id="872450" name="Rectangle 2"/>
          <p:cNvSpPr>
            <a:spLocks noGrp="1" noRot="1" noChangeAspect="1" noChangeArrowheads="1" noTextEdit="1"/>
          </p:cNvSpPr>
          <p:nvPr>
            <p:ph type="sldImg"/>
          </p:nvPr>
        </p:nvSpPr>
        <p:spPr>
          <a:ln/>
        </p:spPr>
      </p:sp>
      <p:sp>
        <p:nvSpPr>
          <p:cNvPr id="87245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5920923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BBFE1A2A-C04C-4778-B0FC-7312E6E47F2B}" type="slidenum">
              <a:rPr lang="en-US"/>
              <a:pPr/>
              <a:t>26</a:t>
            </a:fld>
            <a:endParaRPr lang="en-US"/>
          </a:p>
        </p:txBody>
      </p:sp>
      <p:sp>
        <p:nvSpPr>
          <p:cNvPr id="653314" name="Rectangle 2"/>
          <p:cNvSpPr>
            <a:spLocks noGrp="1" noRot="1" noChangeAspect="1" noChangeArrowheads="1" noTextEdit="1"/>
          </p:cNvSpPr>
          <p:nvPr>
            <p:ph type="sldImg"/>
          </p:nvPr>
        </p:nvSpPr>
        <p:spPr>
          <a:ln/>
        </p:spPr>
      </p:sp>
      <p:sp>
        <p:nvSpPr>
          <p:cNvPr id="65331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2734919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CD6CF764-0CBB-4F51-82F0-1BC5ED4BDF88}" type="slidenum">
              <a:rPr lang="en-US"/>
              <a:pPr/>
              <a:t>27</a:t>
            </a:fld>
            <a:endParaRPr lang="en-US"/>
          </a:p>
        </p:txBody>
      </p:sp>
      <p:sp>
        <p:nvSpPr>
          <p:cNvPr id="1077250" name="Rectangle 2"/>
          <p:cNvSpPr>
            <a:spLocks noGrp="1" noRot="1" noChangeAspect="1" noChangeArrowheads="1" noTextEdit="1"/>
          </p:cNvSpPr>
          <p:nvPr>
            <p:ph type="sldImg"/>
          </p:nvPr>
        </p:nvSpPr>
        <p:spPr>
          <a:xfrm>
            <a:off x="949325" y="706438"/>
            <a:ext cx="5419725" cy="3613150"/>
          </a:xfrm>
          <a:ln cap="flat"/>
        </p:spPr>
      </p:sp>
      <p:sp>
        <p:nvSpPr>
          <p:cNvPr id="1077251" name="Rectangle 3"/>
          <p:cNvSpPr>
            <a:spLocks noGrp="1" noChangeArrowheads="1"/>
          </p:cNvSpPr>
          <p:nvPr>
            <p:ph type="body" idx="1"/>
          </p:nvPr>
        </p:nvSpPr>
        <p:spPr>
          <a:xfrm>
            <a:off x="944881" y="4564505"/>
            <a:ext cx="5425440" cy="4333329"/>
          </a:xfrm>
          <a:noFill/>
          <a:ln/>
        </p:spPr>
        <p:txBody>
          <a:bodyPr lIns="96564" tIns="48282" rIns="96564" bIns="48282"/>
          <a:lstStyle/>
          <a:p>
            <a:endParaRPr lang="en-US"/>
          </a:p>
        </p:txBody>
      </p:sp>
    </p:spTree>
    <p:extLst>
      <p:ext uri="{BB962C8B-B14F-4D97-AF65-F5344CB8AC3E}">
        <p14:creationId xmlns:p14="http://schemas.microsoft.com/office/powerpoint/2010/main" val="8004677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A9FF64D0-A73D-473F-83C6-D060BCB3D6A2}" type="slidenum">
              <a:rPr lang="en-US"/>
              <a:pPr/>
              <a:t>28</a:t>
            </a:fld>
            <a:endParaRPr lang="en-US"/>
          </a:p>
        </p:txBody>
      </p:sp>
      <p:sp>
        <p:nvSpPr>
          <p:cNvPr id="1147906" name="Rectangle 2"/>
          <p:cNvSpPr>
            <a:spLocks noGrp="1" noChangeArrowheads="1"/>
          </p:cNvSpPr>
          <p:nvPr>
            <p:ph type="body" idx="1"/>
          </p:nvPr>
        </p:nvSpPr>
        <p:spPr>
          <a:xfrm>
            <a:off x="472441" y="3480764"/>
            <a:ext cx="6827520" cy="6107320"/>
          </a:xfrm>
          <a:noFill/>
          <a:ln/>
        </p:spPr>
        <p:txBody>
          <a:bodyPr/>
          <a:lstStyle/>
          <a:p>
            <a:endParaRPr lang="en-US"/>
          </a:p>
        </p:txBody>
      </p:sp>
      <p:sp>
        <p:nvSpPr>
          <p:cNvPr id="1147907" name="Rectangle 3"/>
          <p:cNvSpPr>
            <a:spLocks noGrp="1" noRot="1" noChangeAspect="1" noChangeArrowheads="1" noTextEdit="1"/>
          </p:cNvSpPr>
          <p:nvPr>
            <p:ph type="sldImg"/>
          </p:nvPr>
        </p:nvSpPr>
        <p:spPr>
          <a:xfrm>
            <a:off x="1420813" y="187325"/>
            <a:ext cx="4657725" cy="3105150"/>
          </a:xfrm>
          <a:ln cap="flat"/>
        </p:spPr>
      </p:sp>
    </p:spTree>
    <p:extLst>
      <p:ext uri="{BB962C8B-B14F-4D97-AF65-F5344CB8AC3E}">
        <p14:creationId xmlns:p14="http://schemas.microsoft.com/office/powerpoint/2010/main" val="249916663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0F78D837-1FBC-40DE-9888-5D06BEEECE90}" type="slidenum">
              <a:rPr lang="en-US"/>
              <a:pPr/>
              <a:t>29</a:t>
            </a:fld>
            <a:endParaRPr lang="en-US"/>
          </a:p>
        </p:txBody>
      </p:sp>
      <p:sp>
        <p:nvSpPr>
          <p:cNvPr id="1079298" name="Rectangle 2"/>
          <p:cNvSpPr>
            <a:spLocks noGrp="1" noChangeArrowheads="1"/>
          </p:cNvSpPr>
          <p:nvPr>
            <p:ph type="body" idx="1"/>
          </p:nvPr>
        </p:nvSpPr>
        <p:spPr>
          <a:xfrm>
            <a:off x="977055" y="4561227"/>
            <a:ext cx="5361094" cy="4318572"/>
          </a:xfrm>
          <a:noFill/>
          <a:ln/>
        </p:spPr>
        <p:txBody>
          <a:bodyPr lIns="95614" tIns="46969" rIns="95614" bIns="46969"/>
          <a:lstStyle/>
          <a:p>
            <a:endParaRPr lang="en-US"/>
          </a:p>
        </p:txBody>
      </p:sp>
      <p:sp>
        <p:nvSpPr>
          <p:cNvPr id="1079299" name="Rectangle 3"/>
          <p:cNvSpPr>
            <a:spLocks noGrp="1" noRot="1" noChangeAspect="1" noChangeArrowheads="1" noTextEdit="1"/>
          </p:cNvSpPr>
          <p:nvPr>
            <p:ph type="sldImg"/>
          </p:nvPr>
        </p:nvSpPr>
        <p:spPr>
          <a:xfrm>
            <a:off x="787400" y="566738"/>
            <a:ext cx="5741988" cy="3827462"/>
          </a:xfrm>
          <a:ln cap="flat"/>
        </p:spPr>
      </p:sp>
    </p:spTree>
    <p:extLst>
      <p:ext uri="{BB962C8B-B14F-4D97-AF65-F5344CB8AC3E}">
        <p14:creationId xmlns:p14="http://schemas.microsoft.com/office/powerpoint/2010/main" val="29338519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900A0C9E-CBFC-4069-8745-0969AEA6ACC0}" type="slidenum">
              <a:rPr lang="en-US"/>
              <a:pPr/>
              <a:t>3</a:t>
            </a:fld>
            <a:endParaRPr lang="en-US"/>
          </a:p>
        </p:txBody>
      </p:sp>
      <p:sp>
        <p:nvSpPr>
          <p:cNvPr id="1065986" name="Rectangle 2"/>
          <p:cNvSpPr>
            <a:spLocks noGrp="1" noChangeArrowheads="1"/>
          </p:cNvSpPr>
          <p:nvPr>
            <p:ph type="body" idx="1"/>
          </p:nvPr>
        </p:nvSpPr>
        <p:spPr>
          <a:xfrm>
            <a:off x="685801" y="4038210"/>
            <a:ext cx="6024880" cy="4482528"/>
          </a:xfrm>
          <a:noFill/>
          <a:ln/>
        </p:spPr>
        <p:txBody>
          <a:bodyPr/>
          <a:lstStyle/>
          <a:p>
            <a:endParaRPr lang="en-US" dirty="0"/>
          </a:p>
        </p:txBody>
      </p:sp>
      <p:sp>
        <p:nvSpPr>
          <p:cNvPr id="1065987" name="Rectangle 3"/>
          <p:cNvSpPr>
            <a:spLocks noGrp="1" noRot="1" noChangeAspect="1" noChangeArrowheads="1" noTextEdit="1"/>
          </p:cNvSpPr>
          <p:nvPr>
            <p:ph type="sldImg"/>
          </p:nvPr>
        </p:nvSpPr>
        <p:spPr>
          <a:xfrm>
            <a:off x="974725" y="239713"/>
            <a:ext cx="5394325" cy="3595687"/>
          </a:xfrm>
          <a:ln cap="flat"/>
        </p:spPr>
      </p:sp>
    </p:spTree>
    <p:extLst>
      <p:ext uri="{BB962C8B-B14F-4D97-AF65-F5344CB8AC3E}">
        <p14:creationId xmlns:p14="http://schemas.microsoft.com/office/powerpoint/2010/main" val="1927662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C596DC48-9E43-4C74-9935-1D89B4DF82C9}" type="slidenum">
              <a:rPr lang="en-US"/>
              <a:pPr/>
              <a:t>30</a:t>
            </a:fld>
            <a:endParaRPr lang="en-US"/>
          </a:p>
        </p:txBody>
      </p:sp>
      <p:sp>
        <p:nvSpPr>
          <p:cNvPr id="1081346" name="Rectangle 2"/>
          <p:cNvSpPr>
            <a:spLocks noGrp="1" noChangeArrowheads="1"/>
          </p:cNvSpPr>
          <p:nvPr>
            <p:ph type="body" idx="1"/>
          </p:nvPr>
        </p:nvSpPr>
        <p:spPr>
          <a:xfrm>
            <a:off x="533401" y="4572703"/>
            <a:ext cx="6421120" cy="4800601"/>
          </a:xfrm>
          <a:noFill/>
          <a:ln/>
        </p:spPr>
        <p:txBody>
          <a:bodyPr lIns="95614" tIns="46969" rIns="95614" bIns="46969"/>
          <a:lstStyle/>
          <a:p>
            <a:pPr marL="242670" indent="-242670"/>
            <a:endParaRPr lang="en-US"/>
          </a:p>
        </p:txBody>
      </p:sp>
      <p:sp>
        <p:nvSpPr>
          <p:cNvPr id="1081347" name="Rectangle 3"/>
          <p:cNvSpPr>
            <a:spLocks noGrp="1" noRot="1" noChangeAspect="1" noChangeArrowheads="1" noTextEdit="1"/>
          </p:cNvSpPr>
          <p:nvPr>
            <p:ph type="sldImg"/>
          </p:nvPr>
        </p:nvSpPr>
        <p:spPr>
          <a:xfrm>
            <a:off x="787400" y="566738"/>
            <a:ext cx="5741988" cy="3827462"/>
          </a:xfrm>
          <a:ln cap="flat"/>
        </p:spPr>
      </p:sp>
    </p:spTree>
    <p:extLst>
      <p:ext uri="{BB962C8B-B14F-4D97-AF65-F5344CB8AC3E}">
        <p14:creationId xmlns:p14="http://schemas.microsoft.com/office/powerpoint/2010/main" val="130121638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8D57B1CF-A279-49A8-9FA0-15A41D1C3FA4}" type="slidenum">
              <a:rPr lang="en-US"/>
              <a:pPr/>
              <a:t>31</a:t>
            </a:fld>
            <a:endParaRPr lang="en-US"/>
          </a:p>
        </p:txBody>
      </p:sp>
      <p:sp>
        <p:nvSpPr>
          <p:cNvPr id="1083394" name="Rectangle 2"/>
          <p:cNvSpPr>
            <a:spLocks noGrp="1" noChangeArrowheads="1"/>
          </p:cNvSpPr>
          <p:nvPr>
            <p:ph type="body" idx="1"/>
          </p:nvPr>
        </p:nvSpPr>
        <p:spPr>
          <a:xfrm>
            <a:off x="731520" y="4561227"/>
            <a:ext cx="5933440" cy="4318572"/>
          </a:xfrm>
          <a:noFill/>
          <a:ln/>
        </p:spPr>
        <p:txBody>
          <a:bodyPr lIns="95614" tIns="46969" rIns="95614" bIns="46969"/>
          <a:lstStyle/>
          <a:p>
            <a:pPr marL="242670" indent="-242670"/>
            <a:endParaRPr lang="en-US"/>
          </a:p>
        </p:txBody>
      </p:sp>
      <p:sp>
        <p:nvSpPr>
          <p:cNvPr id="1083395" name="Rectangle 3"/>
          <p:cNvSpPr>
            <a:spLocks noGrp="1" noRot="1" noChangeAspect="1" noChangeArrowheads="1" noTextEdit="1"/>
          </p:cNvSpPr>
          <p:nvPr>
            <p:ph type="sldImg"/>
          </p:nvPr>
        </p:nvSpPr>
        <p:spPr>
          <a:xfrm>
            <a:off x="787400" y="566738"/>
            <a:ext cx="5741988" cy="3827462"/>
          </a:xfrm>
          <a:ln cap="flat"/>
        </p:spPr>
      </p:sp>
    </p:spTree>
    <p:extLst>
      <p:ext uri="{BB962C8B-B14F-4D97-AF65-F5344CB8AC3E}">
        <p14:creationId xmlns:p14="http://schemas.microsoft.com/office/powerpoint/2010/main" val="156814855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86549011-420F-4CF8-A338-70CC30624D2F}" type="slidenum">
              <a:rPr lang="en-US"/>
              <a:pPr/>
              <a:t>32</a:t>
            </a:fld>
            <a:endParaRPr lang="en-US"/>
          </a:p>
        </p:txBody>
      </p:sp>
      <p:sp>
        <p:nvSpPr>
          <p:cNvPr id="874498" name="Rectangle 2"/>
          <p:cNvSpPr>
            <a:spLocks noGrp="1" noRot="1" noChangeAspect="1" noChangeArrowheads="1" noTextEdit="1"/>
          </p:cNvSpPr>
          <p:nvPr>
            <p:ph type="sldImg"/>
          </p:nvPr>
        </p:nvSpPr>
        <p:spPr>
          <a:ln/>
        </p:spPr>
      </p:sp>
      <p:sp>
        <p:nvSpPr>
          <p:cNvPr id="87449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9519911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55E137B1-2E74-429F-8F9E-3E998C5083BB}" type="slidenum">
              <a:rPr lang="en-US"/>
              <a:pPr/>
              <a:t>33</a:t>
            </a:fld>
            <a:endParaRPr lang="en-US"/>
          </a:p>
        </p:txBody>
      </p:sp>
      <p:sp>
        <p:nvSpPr>
          <p:cNvPr id="54274" name="Rectangle 2"/>
          <p:cNvSpPr>
            <a:spLocks noGrp="1" noChangeArrowheads="1"/>
          </p:cNvSpPr>
          <p:nvPr>
            <p:ph type="body" idx="1"/>
          </p:nvPr>
        </p:nvSpPr>
        <p:spPr>
          <a:xfrm>
            <a:off x="242148" y="3280738"/>
            <a:ext cx="6747933" cy="6182740"/>
          </a:xfrm>
          <a:noFill/>
          <a:ln/>
        </p:spPr>
        <p:txBody>
          <a:bodyPr/>
          <a:lstStyle/>
          <a:p>
            <a:pPr marL="242670" indent="-242670">
              <a:buFontTx/>
              <a:buChar char="•"/>
            </a:pPr>
            <a:endParaRPr lang="en-US"/>
          </a:p>
        </p:txBody>
      </p:sp>
      <p:sp>
        <p:nvSpPr>
          <p:cNvPr id="54275" name="Rectangle 3"/>
          <p:cNvSpPr>
            <a:spLocks noGrp="1" noRot="1" noChangeAspect="1" noChangeArrowheads="1" noTextEdit="1"/>
          </p:cNvSpPr>
          <p:nvPr>
            <p:ph type="sldImg"/>
          </p:nvPr>
        </p:nvSpPr>
        <p:spPr>
          <a:xfrm>
            <a:off x="2051050" y="158750"/>
            <a:ext cx="4325938" cy="2882900"/>
          </a:xfrm>
          <a:ln cap="flat"/>
        </p:spPr>
      </p:sp>
    </p:spTree>
    <p:extLst>
      <p:ext uri="{BB962C8B-B14F-4D97-AF65-F5344CB8AC3E}">
        <p14:creationId xmlns:p14="http://schemas.microsoft.com/office/powerpoint/2010/main" val="337609452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44EBECDB-5799-4E12-9205-FA9C60856227}" type="slidenum">
              <a:rPr lang="en-US"/>
              <a:pPr/>
              <a:t>34</a:t>
            </a:fld>
            <a:endParaRPr lang="en-US"/>
          </a:p>
        </p:txBody>
      </p:sp>
      <p:sp>
        <p:nvSpPr>
          <p:cNvPr id="558082" name="Rectangle 2"/>
          <p:cNvSpPr>
            <a:spLocks noGrp="1" noRot="1" noChangeAspect="1" noChangeArrowheads="1" noTextEdit="1"/>
          </p:cNvSpPr>
          <p:nvPr>
            <p:ph type="sldImg"/>
          </p:nvPr>
        </p:nvSpPr>
        <p:spPr>
          <a:ln/>
        </p:spPr>
      </p:sp>
      <p:sp>
        <p:nvSpPr>
          <p:cNvPr id="55808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35285075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6035C89B-A69D-44A9-A2DB-F8281D7F2DE0}" type="slidenum">
              <a:rPr lang="en-US"/>
              <a:pPr/>
              <a:t>35</a:t>
            </a:fld>
            <a:endParaRPr lang="en-US"/>
          </a:p>
        </p:txBody>
      </p:sp>
      <p:sp>
        <p:nvSpPr>
          <p:cNvPr id="1179650" name="Rectangle 2"/>
          <p:cNvSpPr>
            <a:spLocks noGrp="1" noRot="1" noChangeAspect="1" noChangeArrowheads="1" noTextEdit="1"/>
          </p:cNvSpPr>
          <p:nvPr>
            <p:ph type="sldImg"/>
          </p:nvPr>
        </p:nvSpPr>
        <p:spPr>
          <a:ln/>
        </p:spPr>
      </p:sp>
      <p:sp>
        <p:nvSpPr>
          <p:cNvPr id="1179651" name="Rectangle 3"/>
          <p:cNvSpPr>
            <a:spLocks noGrp="1" noChangeArrowheads="1"/>
          </p:cNvSpPr>
          <p:nvPr>
            <p:ph type="body" idx="1"/>
          </p:nvPr>
        </p:nvSpPr>
        <p:spPr/>
        <p:txBody>
          <a:bodyPr/>
          <a:lstStyle/>
          <a:p>
            <a:r>
              <a:rPr lang="en-US" dirty="0"/>
              <a:t>Forced draft fans push air into a system, creating positive pressure, while induced draft fans pull air out of a system, creating negative pressure. </a:t>
            </a:r>
          </a:p>
          <a:p>
            <a:endParaRPr lang="en-US" dirty="0"/>
          </a:p>
          <a:p>
            <a:r>
              <a:rPr lang="en-US" dirty="0"/>
              <a:t>Forced draft fans are often used for combustion air, while induced draft fans are used to draw out flue gases. </a:t>
            </a:r>
          </a:p>
          <a:p>
            <a:endParaRPr lang="en-US" dirty="0"/>
          </a:p>
        </p:txBody>
      </p:sp>
    </p:spTree>
    <p:extLst>
      <p:ext uri="{BB962C8B-B14F-4D97-AF65-F5344CB8AC3E}">
        <p14:creationId xmlns:p14="http://schemas.microsoft.com/office/powerpoint/2010/main" val="7688167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037C4071-58AF-42CB-A0E9-8DCF15490A7D}" type="slidenum">
              <a:rPr lang="en-US"/>
              <a:pPr/>
              <a:t>36</a:t>
            </a:fld>
            <a:endParaRPr lang="en-US"/>
          </a:p>
        </p:txBody>
      </p:sp>
      <p:sp>
        <p:nvSpPr>
          <p:cNvPr id="662530" name="Rectangle 2"/>
          <p:cNvSpPr>
            <a:spLocks noGrp="1" noRot="1" noChangeAspect="1" noChangeArrowheads="1" noTextEdit="1"/>
          </p:cNvSpPr>
          <p:nvPr>
            <p:ph type="sldImg"/>
          </p:nvPr>
        </p:nvSpPr>
        <p:spPr>
          <a:ln/>
        </p:spPr>
      </p:sp>
      <p:sp>
        <p:nvSpPr>
          <p:cNvPr id="662531" name="Rectangle 3"/>
          <p:cNvSpPr>
            <a:spLocks noGrp="1" noChangeArrowheads="1"/>
          </p:cNvSpPr>
          <p:nvPr>
            <p:ph type="body" idx="1"/>
          </p:nvPr>
        </p:nvSpPr>
        <p:spPr/>
        <p:txBody>
          <a:bodyPr/>
          <a:lstStyle/>
          <a:p>
            <a:pPr marL="242670" indent="-242670"/>
            <a:endParaRPr lang="en-US"/>
          </a:p>
        </p:txBody>
      </p:sp>
    </p:spTree>
    <p:extLst>
      <p:ext uri="{BB962C8B-B14F-4D97-AF65-F5344CB8AC3E}">
        <p14:creationId xmlns:p14="http://schemas.microsoft.com/office/powerpoint/2010/main" val="338540109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DF46DA5D-B7A7-4A38-BEC2-9FE91F4D040A}" type="slidenum">
              <a:rPr lang="en-US"/>
              <a:pPr/>
              <a:t>37</a:t>
            </a:fld>
            <a:endParaRPr lang="en-US"/>
          </a:p>
        </p:txBody>
      </p:sp>
      <p:sp>
        <p:nvSpPr>
          <p:cNvPr id="332802" name="Rectangle 2"/>
          <p:cNvSpPr>
            <a:spLocks noGrp="1" noChangeArrowheads="1"/>
          </p:cNvSpPr>
          <p:nvPr>
            <p:ph type="body" idx="1"/>
          </p:nvPr>
        </p:nvSpPr>
        <p:spPr>
          <a:xfrm>
            <a:off x="468775" y="2888886"/>
            <a:ext cx="6371863" cy="5751615"/>
          </a:xfrm>
          <a:noFill/>
          <a:ln/>
        </p:spPr>
        <p:txBody>
          <a:bodyPr/>
          <a:lstStyle/>
          <a:p>
            <a:pPr marL="242670" indent="-242670"/>
            <a:endParaRPr lang="en-US" dirty="0"/>
          </a:p>
        </p:txBody>
      </p:sp>
      <p:sp>
        <p:nvSpPr>
          <p:cNvPr id="332803" name="Rectangle 3"/>
          <p:cNvSpPr>
            <a:spLocks noGrp="1" noRot="1" noChangeAspect="1" noChangeArrowheads="1" noTextEdit="1"/>
          </p:cNvSpPr>
          <p:nvPr>
            <p:ph type="sldImg"/>
          </p:nvPr>
        </p:nvSpPr>
        <p:spPr>
          <a:xfrm>
            <a:off x="2151063" y="187325"/>
            <a:ext cx="3735387" cy="2490788"/>
          </a:xfrm>
          <a:ln cap="flat"/>
        </p:spPr>
      </p:sp>
    </p:spTree>
    <p:extLst>
      <p:ext uri="{BB962C8B-B14F-4D97-AF65-F5344CB8AC3E}">
        <p14:creationId xmlns:p14="http://schemas.microsoft.com/office/powerpoint/2010/main" val="281627497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1E4AADF2-0F78-4777-AEA1-9E0E227510D4}" type="slidenum">
              <a:rPr lang="en-US"/>
              <a:pPr/>
              <a:t>38</a:t>
            </a:fld>
            <a:endParaRPr lang="en-US"/>
          </a:p>
        </p:txBody>
      </p:sp>
      <p:sp>
        <p:nvSpPr>
          <p:cNvPr id="1180674" name="Rectangle 2"/>
          <p:cNvSpPr>
            <a:spLocks noGrp="1" noRot="1" noChangeAspect="1" noChangeArrowheads="1" noTextEdit="1"/>
          </p:cNvSpPr>
          <p:nvPr>
            <p:ph type="sldImg"/>
          </p:nvPr>
        </p:nvSpPr>
        <p:spPr>
          <a:ln/>
        </p:spPr>
      </p:sp>
      <p:sp>
        <p:nvSpPr>
          <p:cNvPr id="118067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53882999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C09EC636-60B9-48F1-9CDB-4BD7783051B7}" type="slidenum">
              <a:rPr lang="en-US"/>
              <a:pPr/>
              <a:t>39</a:t>
            </a:fld>
            <a:endParaRPr lang="en-US"/>
          </a:p>
        </p:txBody>
      </p:sp>
      <p:sp>
        <p:nvSpPr>
          <p:cNvPr id="1181698" name="Rectangle 2"/>
          <p:cNvSpPr>
            <a:spLocks noGrp="1" noRot="1" noChangeAspect="1" noChangeArrowheads="1" noTextEdit="1"/>
          </p:cNvSpPr>
          <p:nvPr>
            <p:ph type="sldImg"/>
          </p:nvPr>
        </p:nvSpPr>
        <p:spPr>
          <a:ln/>
        </p:spPr>
      </p:sp>
      <p:sp>
        <p:nvSpPr>
          <p:cNvPr id="118169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1043428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3AE540E5-3575-4F82-8C7A-A4A39BF1B9AA}" type="slidenum">
              <a:rPr lang="en-US"/>
              <a:pPr/>
              <a:t>4</a:t>
            </a:fld>
            <a:endParaRPr lang="en-US"/>
          </a:p>
        </p:txBody>
      </p:sp>
      <p:sp>
        <p:nvSpPr>
          <p:cNvPr id="21506" name="Rectangle 2"/>
          <p:cNvSpPr>
            <a:spLocks noGrp="1" noChangeArrowheads="1"/>
          </p:cNvSpPr>
          <p:nvPr>
            <p:ph type="body" idx="1"/>
          </p:nvPr>
        </p:nvSpPr>
        <p:spPr>
          <a:xfrm>
            <a:off x="568960" y="3600450"/>
            <a:ext cx="6571828" cy="4979312"/>
          </a:xfrm>
          <a:noFill/>
          <a:ln/>
        </p:spPr>
        <p:txBody>
          <a:bodyPr/>
          <a:lstStyle/>
          <a:p>
            <a:pPr marL="242670" indent="-242670"/>
            <a:endParaRPr lang="en-US" dirty="0"/>
          </a:p>
        </p:txBody>
      </p:sp>
      <p:sp>
        <p:nvSpPr>
          <p:cNvPr id="21507" name="Rectangle 3"/>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324300842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F3E6AB7E-329E-42A0-A27F-9643FEF58FC2}" type="slidenum">
              <a:rPr lang="en-US"/>
              <a:pPr/>
              <a:t>40</a:t>
            </a:fld>
            <a:endParaRPr lang="en-US"/>
          </a:p>
        </p:txBody>
      </p:sp>
      <p:sp>
        <p:nvSpPr>
          <p:cNvPr id="334850" name="Rectangle 2"/>
          <p:cNvSpPr>
            <a:spLocks noGrp="1" noChangeArrowheads="1"/>
          </p:cNvSpPr>
          <p:nvPr>
            <p:ph type="body" idx="1"/>
          </p:nvPr>
        </p:nvSpPr>
        <p:spPr>
          <a:xfrm>
            <a:off x="223521" y="3767685"/>
            <a:ext cx="6747934" cy="5279348"/>
          </a:xfrm>
          <a:noFill/>
          <a:ln/>
        </p:spPr>
        <p:txBody>
          <a:bodyPr/>
          <a:lstStyle/>
          <a:p>
            <a:pPr marL="242670" indent="-242670"/>
            <a:endParaRPr lang="en-US" dirty="0"/>
          </a:p>
        </p:txBody>
      </p:sp>
      <p:sp>
        <p:nvSpPr>
          <p:cNvPr id="334851" name="Rectangle 3"/>
          <p:cNvSpPr>
            <a:spLocks noGrp="1" noRot="1" noChangeAspect="1" noChangeArrowheads="1" noTextEdit="1"/>
          </p:cNvSpPr>
          <p:nvPr>
            <p:ph type="sldImg"/>
          </p:nvPr>
        </p:nvSpPr>
        <p:spPr>
          <a:xfrm>
            <a:off x="1071563" y="41275"/>
            <a:ext cx="5395912" cy="3597275"/>
          </a:xfrm>
          <a:ln cap="flat"/>
        </p:spPr>
      </p:sp>
    </p:spTree>
    <p:extLst>
      <p:ext uri="{BB962C8B-B14F-4D97-AF65-F5344CB8AC3E}">
        <p14:creationId xmlns:p14="http://schemas.microsoft.com/office/powerpoint/2010/main" val="166168891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B93EE322-1C3B-4F25-B449-658D6A02D0DE}" type="slidenum">
              <a:rPr lang="en-US"/>
              <a:pPr/>
              <a:t>41</a:t>
            </a:fld>
            <a:endParaRPr lang="en-US"/>
          </a:p>
        </p:txBody>
      </p:sp>
      <p:sp>
        <p:nvSpPr>
          <p:cNvPr id="1182722" name="Rectangle 2"/>
          <p:cNvSpPr>
            <a:spLocks noGrp="1" noRot="1" noChangeAspect="1" noChangeArrowheads="1" noTextEdit="1"/>
          </p:cNvSpPr>
          <p:nvPr>
            <p:ph type="sldImg"/>
          </p:nvPr>
        </p:nvSpPr>
        <p:spPr>
          <a:ln/>
        </p:spPr>
      </p:sp>
      <p:sp>
        <p:nvSpPr>
          <p:cNvPr id="118272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09632139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80E8985C-8B99-48D1-8210-4D14DFEC38CD}" type="slidenum">
              <a:rPr lang="en-US"/>
              <a:pPr/>
              <a:t>42</a:t>
            </a:fld>
            <a:endParaRPr lang="en-US"/>
          </a:p>
        </p:txBody>
      </p:sp>
      <p:sp>
        <p:nvSpPr>
          <p:cNvPr id="665602" name="Rectangle 2"/>
          <p:cNvSpPr>
            <a:spLocks noGrp="1" noRot="1" noChangeAspect="1" noChangeArrowheads="1" noTextEdit="1"/>
          </p:cNvSpPr>
          <p:nvPr>
            <p:ph type="sldImg"/>
          </p:nvPr>
        </p:nvSpPr>
        <p:spPr>
          <a:ln/>
        </p:spPr>
      </p:sp>
      <p:sp>
        <p:nvSpPr>
          <p:cNvPr id="66560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95932541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EE38D8F6-106C-45C3-919C-497F4CD83BCF}" type="slidenum">
              <a:rPr lang="en-US"/>
              <a:pPr/>
              <a:t>43</a:t>
            </a:fld>
            <a:endParaRPr lang="en-US"/>
          </a:p>
        </p:txBody>
      </p:sp>
      <p:sp>
        <p:nvSpPr>
          <p:cNvPr id="668674" name="Rectangle 2"/>
          <p:cNvSpPr>
            <a:spLocks noGrp="1" noRot="1" noChangeAspect="1" noChangeArrowheads="1" noTextEdit="1"/>
          </p:cNvSpPr>
          <p:nvPr>
            <p:ph type="sldImg"/>
          </p:nvPr>
        </p:nvSpPr>
        <p:spPr>
          <a:ln/>
        </p:spPr>
      </p:sp>
      <p:sp>
        <p:nvSpPr>
          <p:cNvPr id="66867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42181717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BC264970-5EBC-4AFC-8841-16F07953FA7B}" type="slidenum">
              <a:rPr lang="en-US"/>
              <a:pPr/>
              <a:t>44</a:t>
            </a:fld>
            <a:endParaRPr lang="en-US"/>
          </a:p>
        </p:txBody>
      </p:sp>
      <p:sp>
        <p:nvSpPr>
          <p:cNvPr id="674818" name="Rectangle 2"/>
          <p:cNvSpPr>
            <a:spLocks noGrp="1" noRot="1" noChangeAspect="1" noChangeArrowheads="1" noTextEdit="1"/>
          </p:cNvSpPr>
          <p:nvPr>
            <p:ph type="sldImg"/>
          </p:nvPr>
        </p:nvSpPr>
        <p:spPr>
          <a:ln/>
        </p:spPr>
      </p:sp>
      <p:sp>
        <p:nvSpPr>
          <p:cNvPr id="67481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5575444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7E1A2F42-F995-415A-8A9E-6C1653500B49}" type="slidenum">
              <a:rPr lang="en-US"/>
              <a:pPr/>
              <a:t>45</a:t>
            </a:fld>
            <a:endParaRPr lang="en-US"/>
          </a:p>
        </p:txBody>
      </p:sp>
      <p:sp>
        <p:nvSpPr>
          <p:cNvPr id="684034" name="Rectangle 2"/>
          <p:cNvSpPr>
            <a:spLocks noGrp="1" noRot="1" noChangeAspect="1" noChangeArrowheads="1" noTextEdit="1"/>
          </p:cNvSpPr>
          <p:nvPr>
            <p:ph type="sldImg"/>
          </p:nvPr>
        </p:nvSpPr>
        <p:spPr>
          <a:ln/>
        </p:spPr>
      </p:sp>
      <p:sp>
        <p:nvSpPr>
          <p:cNvPr id="68403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46354772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7B6E8F62-2EC6-42B0-A3BA-7DD6846876FB}" type="slidenum">
              <a:rPr lang="en-US"/>
              <a:pPr/>
              <a:t>46</a:t>
            </a:fld>
            <a:endParaRPr lang="en-US"/>
          </a:p>
        </p:txBody>
      </p:sp>
      <p:sp>
        <p:nvSpPr>
          <p:cNvPr id="1273858" name="Rectangle 2"/>
          <p:cNvSpPr>
            <a:spLocks noGrp="1" noChangeArrowheads="1"/>
          </p:cNvSpPr>
          <p:nvPr>
            <p:ph type="body" idx="1"/>
          </p:nvPr>
        </p:nvSpPr>
        <p:spPr>
          <a:xfrm>
            <a:off x="567159" y="3761126"/>
            <a:ext cx="6180882" cy="5446535"/>
          </a:xfrm>
          <a:noFill/>
          <a:ln/>
        </p:spPr>
        <p:txBody>
          <a:bodyPr/>
          <a:lstStyle/>
          <a:p>
            <a:pPr marL="359019" indent="-359019"/>
            <a:endParaRPr lang="en-US" dirty="0"/>
          </a:p>
        </p:txBody>
      </p:sp>
      <p:sp>
        <p:nvSpPr>
          <p:cNvPr id="1273859" name="Rectangle 3"/>
          <p:cNvSpPr>
            <a:spLocks noGrp="1" noRot="1" noChangeAspect="1" noChangeArrowheads="1" noTextEdit="1"/>
          </p:cNvSpPr>
          <p:nvPr>
            <p:ph type="sldImg"/>
          </p:nvPr>
        </p:nvSpPr>
        <p:spPr>
          <a:xfrm>
            <a:off x="1728788" y="246063"/>
            <a:ext cx="4683125" cy="3122612"/>
          </a:xfrm>
          <a:ln cap="flat"/>
        </p:spPr>
      </p:sp>
    </p:spTree>
    <p:extLst>
      <p:ext uri="{BB962C8B-B14F-4D97-AF65-F5344CB8AC3E}">
        <p14:creationId xmlns:p14="http://schemas.microsoft.com/office/powerpoint/2010/main" val="283511665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E3046808-4D84-4766-94EE-814415DE6CF6}" type="slidenum">
              <a:rPr lang="en-US"/>
              <a:pPr/>
              <a:t>47</a:t>
            </a:fld>
            <a:endParaRPr lang="en-US"/>
          </a:p>
        </p:txBody>
      </p:sp>
      <p:sp>
        <p:nvSpPr>
          <p:cNvPr id="78850" name="Rectangle 2"/>
          <p:cNvSpPr>
            <a:spLocks noGrp="1" noChangeArrowheads="1"/>
          </p:cNvSpPr>
          <p:nvPr>
            <p:ph type="body" idx="1"/>
          </p:nvPr>
        </p:nvSpPr>
        <p:spPr>
          <a:xfrm>
            <a:off x="567159" y="3995581"/>
            <a:ext cx="6384504" cy="5090545"/>
          </a:xfrm>
          <a:noFill/>
          <a:ln/>
        </p:spPr>
        <p:txBody>
          <a:bodyPr/>
          <a:lstStyle/>
          <a:p>
            <a:pPr marL="304170" indent="-304170"/>
            <a:r>
              <a:rPr lang="en-US" dirty="0"/>
              <a:t>Deseret CFB for waste coal project</a:t>
            </a:r>
          </a:p>
          <a:p>
            <a:pPr marL="304170" indent="-304170"/>
            <a:endParaRPr lang="en-US" dirty="0"/>
          </a:p>
          <a:p>
            <a:pPr marL="304170" indent="-304170"/>
            <a:r>
              <a:rPr lang="en-US" dirty="0"/>
              <a:t>A circulating fluidized bed (CFB) boiler is a type of boiler that uses fluidized bed combustion technology with a recirculating loop to improve combustion efficiency and reduce emissions. This technology allows for a </a:t>
            </a:r>
          </a:p>
          <a:p>
            <a:pPr marL="304170" indent="-304170"/>
            <a:r>
              <a:rPr lang="en-US" dirty="0"/>
              <a:t>wide range of fuel types, including biomass, refuse-derived fuel, and even conventional fuels like coal and lignite. CFB boilers are particularly effective at capturing and recycling combustion byproducts like ash and</a:t>
            </a:r>
          </a:p>
          <a:p>
            <a:pPr marL="304170" indent="-304170"/>
            <a:r>
              <a:rPr lang="en-US" dirty="0"/>
              <a:t>limestone</a:t>
            </a:r>
          </a:p>
        </p:txBody>
      </p:sp>
      <p:sp>
        <p:nvSpPr>
          <p:cNvPr id="78851" name="Rectangle 3"/>
          <p:cNvSpPr>
            <a:spLocks noGrp="1" noRot="1" noChangeAspect="1" noChangeArrowheads="1" noTextEdit="1"/>
          </p:cNvSpPr>
          <p:nvPr>
            <p:ph type="sldImg"/>
          </p:nvPr>
        </p:nvSpPr>
        <p:spPr>
          <a:xfrm>
            <a:off x="1062038" y="206375"/>
            <a:ext cx="5395912" cy="3597275"/>
          </a:xfrm>
          <a:ln cap="flat"/>
        </p:spPr>
      </p:sp>
    </p:spTree>
    <p:extLst>
      <p:ext uri="{BB962C8B-B14F-4D97-AF65-F5344CB8AC3E}">
        <p14:creationId xmlns:p14="http://schemas.microsoft.com/office/powerpoint/2010/main" val="304792073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618" name="Rectangle 7"/>
          <p:cNvSpPr>
            <a:spLocks noGrp="1" noChangeArrowheads="1"/>
          </p:cNvSpPr>
          <p:nvPr>
            <p:ph type="sldNum" sz="quarter" idx="5"/>
          </p:nvPr>
        </p:nvSpPr>
        <p:spPr>
          <a:noFill/>
        </p:spPr>
        <p:txBody>
          <a:bodyPr/>
          <a:lstStyle>
            <a:lvl1pPr defTabSz="980359">
              <a:defRPr sz="2500">
                <a:solidFill>
                  <a:schemeClr val="tx1"/>
                </a:solidFill>
                <a:latin typeface="Arial" pitchFamily="34" charset="0"/>
              </a:defRPr>
            </a:lvl1pPr>
            <a:lvl2pPr marL="763407" indent="-293618" defTabSz="980359">
              <a:defRPr sz="2500">
                <a:solidFill>
                  <a:schemeClr val="tx1"/>
                </a:solidFill>
                <a:latin typeface="Arial" pitchFamily="34" charset="0"/>
              </a:defRPr>
            </a:lvl2pPr>
            <a:lvl3pPr marL="1174472" indent="-234895" defTabSz="980359">
              <a:defRPr sz="2500">
                <a:solidFill>
                  <a:schemeClr val="tx1"/>
                </a:solidFill>
                <a:latin typeface="Arial" pitchFamily="34" charset="0"/>
              </a:defRPr>
            </a:lvl3pPr>
            <a:lvl4pPr marL="1644260" indent="-234895" defTabSz="980359">
              <a:defRPr sz="2500">
                <a:solidFill>
                  <a:schemeClr val="tx1"/>
                </a:solidFill>
                <a:latin typeface="Arial" pitchFamily="34" charset="0"/>
              </a:defRPr>
            </a:lvl4pPr>
            <a:lvl5pPr marL="2114049" indent="-234895" defTabSz="980359">
              <a:defRPr sz="2500">
                <a:solidFill>
                  <a:schemeClr val="tx1"/>
                </a:solidFill>
                <a:latin typeface="Arial" pitchFamily="34" charset="0"/>
              </a:defRPr>
            </a:lvl5pPr>
            <a:lvl6pPr marL="2583837" indent="-234895" defTabSz="980359" eaLnBrk="0" fontAlgn="base" hangingPunct="0">
              <a:spcBef>
                <a:spcPct val="0"/>
              </a:spcBef>
              <a:spcAft>
                <a:spcPct val="0"/>
              </a:spcAft>
              <a:defRPr sz="2500">
                <a:solidFill>
                  <a:schemeClr val="tx1"/>
                </a:solidFill>
                <a:latin typeface="Arial" pitchFamily="34" charset="0"/>
              </a:defRPr>
            </a:lvl6pPr>
            <a:lvl7pPr marL="3053627" indent="-234895" defTabSz="980359" eaLnBrk="0" fontAlgn="base" hangingPunct="0">
              <a:spcBef>
                <a:spcPct val="0"/>
              </a:spcBef>
              <a:spcAft>
                <a:spcPct val="0"/>
              </a:spcAft>
              <a:defRPr sz="2500">
                <a:solidFill>
                  <a:schemeClr val="tx1"/>
                </a:solidFill>
                <a:latin typeface="Arial" pitchFamily="34" charset="0"/>
              </a:defRPr>
            </a:lvl7pPr>
            <a:lvl8pPr marL="3523416" indent="-234895" defTabSz="980359" eaLnBrk="0" fontAlgn="base" hangingPunct="0">
              <a:spcBef>
                <a:spcPct val="0"/>
              </a:spcBef>
              <a:spcAft>
                <a:spcPct val="0"/>
              </a:spcAft>
              <a:defRPr sz="2500">
                <a:solidFill>
                  <a:schemeClr val="tx1"/>
                </a:solidFill>
                <a:latin typeface="Arial" pitchFamily="34" charset="0"/>
              </a:defRPr>
            </a:lvl8pPr>
            <a:lvl9pPr marL="3993204" indent="-234895" defTabSz="980359" eaLnBrk="0" fontAlgn="base" hangingPunct="0">
              <a:spcBef>
                <a:spcPct val="0"/>
              </a:spcBef>
              <a:spcAft>
                <a:spcPct val="0"/>
              </a:spcAft>
              <a:defRPr sz="2500">
                <a:solidFill>
                  <a:schemeClr val="tx1"/>
                </a:solidFill>
                <a:latin typeface="Arial" pitchFamily="34" charset="0"/>
              </a:defRPr>
            </a:lvl9pPr>
          </a:lstStyle>
          <a:p>
            <a:fld id="{1E4F5E30-F75A-4C04-99D0-5BB6CE3E0369}" type="slidenum">
              <a:rPr lang="en-US" sz="1300">
                <a:solidFill>
                  <a:prstClr val="black"/>
                </a:solidFill>
                <a:latin typeface="Times New Roman" pitchFamily="18" charset="0"/>
              </a:rPr>
              <a:pPr/>
              <a:t>48</a:t>
            </a:fld>
            <a:endParaRPr lang="en-US" sz="1300">
              <a:solidFill>
                <a:prstClr val="black"/>
              </a:solidFill>
              <a:latin typeface="Times New Roman" pitchFamily="18" charset="0"/>
            </a:endParaRPr>
          </a:p>
        </p:txBody>
      </p:sp>
      <p:sp>
        <p:nvSpPr>
          <p:cNvPr id="367619" name="Rectangle 2"/>
          <p:cNvSpPr>
            <a:spLocks noGrp="1" noRot="1" noChangeAspect="1" noChangeArrowheads="1" noTextEdit="1"/>
          </p:cNvSpPr>
          <p:nvPr>
            <p:ph type="sldImg"/>
          </p:nvPr>
        </p:nvSpPr>
        <p:spPr>
          <a:xfrm>
            <a:off x="1022350" y="390525"/>
            <a:ext cx="5153025" cy="3435350"/>
          </a:xfrm>
          <a:ln/>
        </p:spPr>
      </p:sp>
      <p:sp>
        <p:nvSpPr>
          <p:cNvPr id="367620" name="Rectangle 3"/>
          <p:cNvSpPr>
            <a:spLocks noGrp="1" noChangeArrowheads="1"/>
          </p:cNvSpPr>
          <p:nvPr>
            <p:ph type="body" idx="1"/>
          </p:nvPr>
        </p:nvSpPr>
        <p:spPr>
          <a:xfrm>
            <a:off x="270388" y="3767952"/>
            <a:ext cx="6821948" cy="5405554"/>
          </a:xfrm>
          <a:noFill/>
        </p:spPr>
        <p:txBody>
          <a:bodyPr/>
          <a:lstStyle/>
          <a:p>
            <a:pPr marL="290356" indent="-290356"/>
            <a:endParaRPr lang="en-US"/>
          </a:p>
        </p:txBody>
      </p:sp>
    </p:spTree>
    <p:extLst>
      <p:ext uri="{BB962C8B-B14F-4D97-AF65-F5344CB8AC3E}">
        <p14:creationId xmlns:p14="http://schemas.microsoft.com/office/powerpoint/2010/main" val="337917573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42" name="Rectangle 7"/>
          <p:cNvSpPr>
            <a:spLocks noGrp="1" noChangeArrowheads="1"/>
          </p:cNvSpPr>
          <p:nvPr>
            <p:ph type="sldNum" sz="quarter" idx="5"/>
          </p:nvPr>
        </p:nvSpPr>
        <p:spPr>
          <a:noFill/>
        </p:spPr>
        <p:txBody>
          <a:bodyPr/>
          <a:lstStyle>
            <a:lvl1pPr defTabSz="980359">
              <a:defRPr sz="2500">
                <a:solidFill>
                  <a:schemeClr val="tx1"/>
                </a:solidFill>
                <a:latin typeface="Arial" pitchFamily="34" charset="0"/>
              </a:defRPr>
            </a:lvl1pPr>
            <a:lvl2pPr marL="763407" indent="-293618" defTabSz="980359">
              <a:defRPr sz="2500">
                <a:solidFill>
                  <a:schemeClr val="tx1"/>
                </a:solidFill>
                <a:latin typeface="Arial" pitchFamily="34" charset="0"/>
              </a:defRPr>
            </a:lvl2pPr>
            <a:lvl3pPr marL="1174472" indent="-234895" defTabSz="980359">
              <a:defRPr sz="2500">
                <a:solidFill>
                  <a:schemeClr val="tx1"/>
                </a:solidFill>
                <a:latin typeface="Arial" pitchFamily="34" charset="0"/>
              </a:defRPr>
            </a:lvl3pPr>
            <a:lvl4pPr marL="1644260" indent="-234895" defTabSz="980359">
              <a:defRPr sz="2500">
                <a:solidFill>
                  <a:schemeClr val="tx1"/>
                </a:solidFill>
                <a:latin typeface="Arial" pitchFamily="34" charset="0"/>
              </a:defRPr>
            </a:lvl4pPr>
            <a:lvl5pPr marL="2114049" indent="-234895" defTabSz="980359">
              <a:defRPr sz="2500">
                <a:solidFill>
                  <a:schemeClr val="tx1"/>
                </a:solidFill>
                <a:latin typeface="Arial" pitchFamily="34" charset="0"/>
              </a:defRPr>
            </a:lvl5pPr>
            <a:lvl6pPr marL="2583837" indent="-234895" defTabSz="980359" eaLnBrk="0" fontAlgn="base" hangingPunct="0">
              <a:spcBef>
                <a:spcPct val="0"/>
              </a:spcBef>
              <a:spcAft>
                <a:spcPct val="0"/>
              </a:spcAft>
              <a:defRPr sz="2500">
                <a:solidFill>
                  <a:schemeClr val="tx1"/>
                </a:solidFill>
                <a:latin typeface="Arial" pitchFamily="34" charset="0"/>
              </a:defRPr>
            </a:lvl6pPr>
            <a:lvl7pPr marL="3053627" indent="-234895" defTabSz="980359" eaLnBrk="0" fontAlgn="base" hangingPunct="0">
              <a:spcBef>
                <a:spcPct val="0"/>
              </a:spcBef>
              <a:spcAft>
                <a:spcPct val="0"/>
              </a:spcAft>
              <a:defRPr sz="2500">
                <a:solidFill>
                  <a:schemeClr val="tx1"/>
                </a:solidFill>
                <a:latin typeface="Arial" pitchFamily="34" charset="0"/>
              </a:defRPr>
            </a:lvl7pPr>
            <a:lvl8pPr marL="3523416" indent="-234895" defTabSz="980359" eaLnBrk="0" fontAlgn="base" hangingPunct="0">
              <a:spcBef>
                <a:spcPct val="0"/>
              </a:spcBef>
              <a:spcAft>
                <a:spcPct val="0"/>
              </a:spcAft>
              <a:defRPr sz="2500">
                <a:solidFill>
                  <a:schemeClr val="tx1"/>
                </a:solidFill>
                <a:latin typeface="Arial" pitchFamily="34" charset="0"/>
              </a:defRPr>
            </a:lvl8pPr>
            <a:lvl9pPr marL="3993204" indent="-234895" defTabSz="980359" eaLnBrk="0" fontAlgn="base" hangingPunct="0">
              <a:spcBef>
                <a:spcPct val="0"/>
              </a:spcBef>
              <a:spcAft>
                <a:spcPct val="0"/>
              </a:spcAft>
              <a:defRPr sz="2500">
                <a:solidFill>
                  <a:schemeClr val="tx1"/>
                </a:solidFill>
                <a:latin typeface="Arial" pitchFamily="34" charset="0"/>
              </a:defRPr>
            </a:lvl9pPr>
          </a:lstStyle>
          <a:p>
            <a:fld id="{06DE680C-E41A-496C-A968-DAFAD960EB26}" type="slidenum">
              <a:rPr lang="en-US" sz="1300">
                <a:solidFill>
                  <a:prstClr val="black"/>
                </a:solidFill>
                <a:latin typeface="Times New Roman" pitchFamily="18" charset="0"/>
              </a:rPr>
              <a:pPr/>
              <a:t>49</a:t>
            </a:fld>
            <a:endParaRPr lang="en-US" sz="1300">
              <a:solidFill>
                <a:prstClr val="black"/>
              </a:solidFill>
              <a:latin typeface="Times New Roman" pitchFamily="18" charset="0"/>
            </a:endParaRPr>
          </a:p>
        </p:txBody>
      </p:sp>
      <p:sp>
        <p:nvSpPr>
          <p:cNvPr id="368643" name="Rectangle 2"/>
          <p:cNvSpPr>
            <a:spLocks noGrp="1" noRot="1" noChangeAspect="1" noChangeArrowheads="1" noTextEdit="1"/>
          </p:cNvSpPr>
          <p:nvPr>
            <p:ph type="sldImg"/>
          </p:nvPr>
        </p:nvSpPr>
        <p:spPr>
          <a:ln/>
        </p:spPr>
      </p:sp>
      <p:sp>
        <p:nvSpPr>
          <p:cNvPr id="367620" name="Rectangle 3"/>
          <p:cNvSpPr>
            <a:spLocks noGrp="1" noChangeArrowheads="1"/>
          </p:cNvSpPr>
          <p:nvPr>
            <p:ph type="body" idx="1"/>
          </p:nvPr>
        </p:nvSpPr>
        <p:spPr/>
        <p:txBody>
          <a:bodyPr/>
          <a:lstStyle/>
          <a:p>
            <a:pPr>
              <a:defRPr/>
            </a:pPr>
            <a:endParaRPr lang="en-US" dirty="0"/>
          </a:p>
        </p:txBody>
      </p:sp>
    </p:spTree>
    <p:extLst>
      <p:ext uri="{BB962C8B-B14F-4D97-AF65-F5344CB8AC3E}">
        <p14:creationId xmlns:p14="http://schemas.microsoft.com/office/powerpoint/2010/main" val="37165444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AC2B608D-2421-4245-B38D-16B8CC57C9AB}" type="slidenum">
              <a:rPr lang="en-US"/>
              <a:pPr/>
              <a:t>5</a:t>
            </a:fld>
            <a:endParaRPr lang="en-US"/>
          </a:p>
        </p:txBody>
      </p:sp>
      <p:sp>
        <p:nvSpPr>
          <p:cNvPr id="862210" name="Rectangle 2"/>
          <p:cNvSpPr>
            <a:spLocks noGrp="1" noRot="1" noChangeAspect="1" noChangeArrowheads="1" noTextEdit="1"/>
          </p:cNvSpPr>
          <p:nvPr>
            <p:ph type="sldImg"/>
          </p:nvPr>
        </p:nvSpPr>
        <p:spPr>
          <a:ln/>
        </p:spPr>
      </p:sp>
      <p:sp>
        <p:nvSpPr>
          <p:cNvPr id="862212" name="Rectangle 4"/>
          <p:cNvSpPr>
            <a:spLocks noGrp="1" noChangeArrowheads="1"/>
          </p:cNvSpPr>
          <p:nvPr>
            <p:ph type="body" idx="1"/>
          </p:nvPr>
        </p:nvSpPr>
        <p:spPr>
          <a:noFill/>
          <a:ln/>
        </p:spPr>
        <p:txBody>
          <a:bodyPr/>
          <a:lstStyle/>
          <a:p>
            <a:pPr marL="242670" indent="-242670"/>
            <a:endParaRPr lang="en-US"/>
          </a:p>
        </p:txBody>
      </p:sp>
    </p:spTree>
    <p:extLst>
      <p:ext uri="{BB962C8B-B14F-4D97-AF65-F5344CB8AC3E}">
        <p14:creationId xmlns:p14="http://schemas.microsoft.com/office/powerpoint/2010/main" val="393451519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F4AD91AA-49D5-41C1-86CD-AF7C669E4506}" type="slidenum">
              <a:rPr lang="en-US"/>
              <a:pPr/>
              <a:t>50</a:t>
            </a:fld>
            <a:endParaRPr lang="en-US"/>
          </a:p>
        </p:txBody>
      </p:sp>
      <p:sp>
        <p:nvSpPr>
          <p:cNvPr id="80898" name="Rectangle 2"/>
          <p:cNvSpPr>
            <a:spLocks noGrp="1" noChangeArrowheads="1"/>
          </p:cNvSpPr>
          <p:nvPr>
            <p:ph type="body" idx="1"/>
          </p:nvPr>
        </p:nvSpPr>
        <p:spPr>
          <a:xfrm>
            <a:off x="567159" y="3420100"/>
            <a:ext cx="6030411" cy="5793348"/>
          </a:xfrm>
          <a:noFill/>
          <a:ln/>
        </p:spPr>
        <p:txBody>
          <a:bodyPr/>
          <a:lstStyle/>
          <a:p>
            <a:pPr marL="242670" indent="-242670"/>
            <a:endParaRPr lang="en-US" dirty="0"/>
          </a:p>
        </p:txBody>
      </p:sp>
      <p:sp>
        <p:nvSpPr>
          <p:cNvPr id="80899" name="Rectangle 3"/>
          <p:cNvSpPr>
            <a:spLocks noGrp="1" noRot="1" noChangeAspect="1" noChangeArrowheads="1" noTextEdit="1"/>
          </p:cNvSpPr>
          <p:nvPr>
            <p:ph type="sldImg"/>
          </p:nvPr>
        </p:nvSpPr>
        <p:spPr>
          <a:xfrm>
            <a:off x="1282700" y="246063"/>
            <a:ext cx="4403725" cy="2935287"/>
          </a:xfrm>
          <a:ln cap="flat"/>
        </p:spPr>
      </p:sp>
    </p:spTree>
    <p:extLst>
      <p:ext uri="{BB962C8B-B14F-4D97-AF65-F5344CB8AC3E}">
        <p14:creationId xmlns:p14="http://schemas.microsoft.com/office/powerpoint/2010/main" val="245196534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CF692C39-0721-4B4B-985E-64D374FB8C03}" type="slidenum">
              <a:rPr lang="en-US"/>
              <a:pPr/>
              <a:t>51</a:t>
            </a:fld>
            <a:endParaRPr lang="en-US"/>
          </a:p>
        </p:txBody>
      </p:sp>
      <p:sp>
        <p:nvSpPr>
          <p:cNvPr id="1183746" name="Rectangle 2"/>
          <p:cNvSpPr>
            <a:spLocks noGrp="1" noRot="1" noChangeAspect="1" noChangeArrowheads="1" noTextEdit="1"/>
          </p:cNvSpPr>
          <p:nvPr>
            <p:ph type="sldImg"/>
          </p:nvPr>
        </p:nvSpPr>
        <p:spPr>
          <a:ln/>
        </p:spPr>
      </p:sp>
      <p:sp>
        <p:nvSpPr>
          <p:cNvPr id="118374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99348356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CE1D50D5-4EE4-45DB-920B-C3FBF9899907}" type="slidenum">
              <a:rPr lang="en-US"/>
              <a:pPr/>
              <a:t>52</a:t>
            </a:fld>
            <a:endParaRPr lang="en-US"/>
          </a:p>
        </p:txBody>
      </p:sp>
      <p:sp>
        <p:nvSpPr>
          <p:cNvPr id="875522" name="Rectangle 2"/>
          <p:cNvSpPr>
            <a:spLocks noGrp="1" noRot="1" noChangeAspect="1" noChangeArrowheads="1" noTextEdit="1"/>
          </p:cNvSpPr>
          <p:nvPr>
            <p:ph type="sldImg"/>
          </p:nvPr>
        </p:nvSpPr>
        <p:spPr>
          <a:ln/>
        </p:spPr>
      </p:sp>
      <p:sp>
        <p:nvSpPr>
          <p:cNvPr id="87552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08522856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68BBCC38-88F1-4AF0-924D-B9A014EFD3D6}" type="slidenum">
              <a:rPr lang="en-US"/>
              <a:pPr/>
              <a:t>53</a:t>
            </a:fld>
            <a:endParaRPr lang="en-US"/>
          </a:p>
        </p:txBody>
      </p:sp>
      <p:sp>
        <p:nvSpPr>
          <p:cNvPr id="1184770" name="Rectangle 2"/>
          <p:cNvSpPr>
            <a:spLocks noGrp="1" noRot="1" noChangeAspect="1" noChangeArrowheads="1" noTextEdit="1"/>
          </p:cNvSpPr>
          <p:nvPr>
            <p:ph type="sldImg"/>
          </p:nvPr>
        </p:nvSpPr>
        <p:spPr>
          <a:xfrm>
            <a:off x="106363" y="639763"/>
            <a:ext cx="7091362" cy="4727575"/>
          </a:xfrm>
          <a:ln/>
        </p:spPr>
      </p:sp>
      <p:sp>
        <p:nvSpPr>
          <p:cNvPr id="1184771" name="Rectangle 3"/>
          <p:cNvSpPr>
            <a:spLocks noGrp="1" noChangeArrowheads="1"/>
          </p:cNvSpPr>
          <p:nvPr>
            <p:ph type="body" idx="1"/>
          </p:nvPr>
        </p:nvSpPr>
        <p:spPr>
          <a:xfrm>
            <a:off x="650240" y="6475751"/>
            <a:ext cx="6177280" cy="2645062"/>
          </a:xfrm>
        </p:spPr>
        <p:txBody>
          <a:bodyPr/>
          <a:lstStyle/>
          <a:p>
            <a:endParaRPr lang="en-US" dirty="0"/>
          </a:p>
        </p:txBody>
      </p:sp>
    </p:spTree>
    <p:extLst>
      <p:ext uri="{BB962C8B-B14F-4D97-AF65-F5344CB8AC3E}">
        <p14:creationId xmlns:p14="http://schemas.microsoft.com/office/powerpoint/2010/main" val="356253278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58EA4B03-11BE-4918-AB10-D0C7E3FA7FC1}" type="slidenum">
              <a:rPr lang="en-US"/>
              <a:pPr/>
              <a:t>54</a:t>
            </a:fld>
            <a:endParaRPr lang="en-US"/>
          </a:p>
        </p:txBody>
      </p:sp>
      <p:sp>
        <p:nvSpPr>
          <p:cNvPr id="1185794" name="Rectangle 2"/>
          <p:cNvSpPr>
            <a:spLocks noGrp="1" noRot="1" noChangeAspect="1" noChangeArrowheads="1" noTextEdit="1"/>
          </p:cNvSpPr>
          <p:nvPr>
            <p:ph type="sldImg"/>
          </p:nvPr>
        </p:nvSpPr>
        <p:spPr>
          <a:ln/>
        </p:spPr>
      </p:sp>
      <p:sp>
        <p:nvSpPr>
          <p:cNvPr id="118579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59653071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8907A629-4685-45D5-89EA-802F999F0EBE}" type="slidenum">
              <a:rPr lang="en-US"/>
              <a:pPr/>
              <a:t>55</a:t>
            </a:fld>
            <a:endParaRPr lang="en-US"/>
          </a:p>
        </p:txBody>
      </p:sp>
      <p:sp>
        <p:nvSpPr>
          <p:cNvPr id="878594" name="Rectangle 2"/>
          <p:cNvSpPr>
            <a:spLocks noGrp="1" noRot="1" noChangeAspect="1" noChangeArrowheads="1" noTextEdit="1"/>
          </p:cNvSpPr>
          <p:nvPr>
            <p:ph type="sldImg"/>
          </p:nvPr>
        </p:nvSpPr>
        <p:spPr>
          <a:ln/>
        </p:spPr>
      </p:sp>
      <p:sp>
        <p:nvSpPr>
          <p:cNvPr id="87859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83444077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3527DCDF-EA75-4CE3-8DA0-3857141CC785}" type="slidenum">
              <a:rPr lang="en-US"/>
              <a:pPr/>
              <a:t>56</a:t>
            </a:fld>
            <a:endParaRPr lang="en-US"/>
          </a:p>
        </p:txBody>
      </p:sp>
      <p:sp>
        <p:nvSpPr>
          <p:cNvPr id="880642" name="Rectangle 2"/>
          <p:cNvSpPr>
            <a:spLocks noGrp="1" noRot="1" noChangeAspect="1" noChangeArrowheads="1" noTextEdit="1"/>
          </p:cNvSpPr>
          <p:nvPr>
            <p:ph type="sldImg"/>
          </p:nvPr>
        </p:nvSpPr>
        <p:spPr>
          <a:ln/>
        </p:spPr>
      </p:sp>
      <p:sp>
        <p:nvSpPr>
          <p:cNvPr id="88064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84912871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1DD085BF-5B3C-4921-A2FF-10B7B3C95B4B}" type="slidenum">
              <a:rPr lang="en-US"/>
              <a:pPr/>
              <a:t>57</a:t>
            </a:fld>
            <a:endParaRPr lang="en-US"/>
          </a:p>
        </p:txBody>
      </p:sp>
      <p:sp>
        <p:nvSpPr>
          <p:cNvPr id="1186818" name="Rectangle 2"/>
          <p:cNvSpPr>
            <a:spLocks noGrp="1" noRot="1" noChangeAspect="1" noChangeArrowheads="1" noTextEdit="1"/>
          </p:cNvSpPr>
          <p:nvPr>
            <p:ph type="sldImg"/>
          </p:nvPr>
        </p:nvSpPr>
        <p:spPr>
          <a:ln/>
        </p:spPr>
      </p:sp>
      <p:sp>
        <p:nvSpPr>
          <p:cNvPr id="118681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92405292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048E659E-CBFA-4079-90D4-26CF297D02B9}" type="slidenum">
              <a:rPr lang="en-US"/>
              <a:pPr/>
              <a:t>58</a:t>
            </a:fld>
            <a:endParaRPr lang="en-US"/>
          </a:p>
        </p:txBody>
      </p:sp>
      <p:sp>
        <p:nvSpPr>
          <p:cNvPr id="881666" name="Rectangle 2"/>
          <p:cNvSpPr>
            <a:spLocks noGrp="1" noRot="1" noChangeAspect="1" noChangeArrowheads="1" noTextEdit="1"/>
          </p:cNvSpPr>
          <p:nvPr>
            <p:ph type="sldImg"/>
          </p:nvPr>
        </p:nvSpPr>
        <p:spPr>
          <a:ln/>
        </p:spPr>
      </p:sp>
      <p:sp>
        <p:nvSpPr>
          <p:cNvPr id="88166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616549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1FEE9EF4-D7C9-47AF-B633-E6CCA381A03C}" type="slidenum">
              <a:rPr lang="en-US"/>
              <a:pPr/>
              <a:t>59</a:t>
            </a:fld>
            <a:endParaRPr lang="en-US"/>
          </a:p>
        </p:txBody>
      </p:sp>
      <p:sp>
        <p:nvSpPr>
          <p:cNvPr id="705538" name="Rectangle 2"/>
          <p:cNvSpPr>
            <a:spLocks noGrp="1" noRot="1" noChangeAspect="1" noChangeArrowheads="1" noTextEdit="1"/>
          </p:cNvSpPr>
          <p:nvPr>
            <p:ph type="sldImg"/>
          </p:nvPr>
        </p:nvSpPr>
        <p:spPr>
          <a:ln/>
        </p:spPr>
      </p:sp>
      <p:sp>
        <p:nvSpPr>
          <p:cNvPr id="70553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381457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13FBD0F3-56E7-4460-A4E0-E742D44916E1}" type="slidenum">
              <a:rPr lang="en-US"/>
              <a:pPr/>
              <a:t>6</a:t>
            </a:fld>
            <a:endParaRPr lang="en-US"/>
          </a:p>
        </p:txBody>
      </p:sp>
      <p:sp>
        <p:nvSpPr>
          <p:cNvPr id="25602" name="Rectangle 2"/>
          <p:cNvSpPr>
            <a:spLocks noGrp="1" noChangeArrowheads="1"/>
          </p:cNvSpPr>
          <p:nvPr>
            <p:ph type="body" idx="1"/>
          </p:nvPr>
        </p:nvSpPr>
        <p:spPr>
          <a:xfrm>
            <a:off x="375921" y="3643080"/>
            <a:ext cx="6610773" cy="5349850"/>
          </a:xfrm>
          <a:noFill/>
          <a:ln/>
        </p:spPr>
        <p:txBody>
          <a:bodyPr/>
          <a:lstStyle/>
          <a:p>
            <a:pPr marL="242670" indent="-242670"/>
            <a:endParaRPr lang="en-US"/>
          </a:p>
        </p:txBody>
      </p:sp>
      <p:sp>
        <p:nvSpPr>
          <p:cNvPr id="25603" name="Rectangle 3"/>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226565294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D5D7C087-58F6-4393-9D23-F8265843CF1D}" type="slidenum">
              <a:rPr lang="en-US"/>
              <a:pPr/>
              <a:t>60</a:t>
            </a:fld>
            <a:endParaRPr lang="en-US"/>
          </a:p>
        </p:txBody>
      </p:sp>
      <p:sp>
        <p:nvSpPr>
          <p:cNvPr id="883714" name="Rectangle 2"/>
          <p:cNvSpPr>
            <a:spLocks noGrp="1" noRot="1" noChangeAspect="1" noChangeArrowheads="1" noTextEdit="1"/>
          </p:cNvSpPr>
          <p:nvPr>
            <p:ph type="sldImg"/>
          </p:nvPr>
        </p:nvSpPr>
        <p:spPr>
          <a:ln/>
        </p:spPr>
      </p:sp>
      <p:sp>
        <p:nvSpPr>
          <p:cNvPr id="88371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28655045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E3538817-35D1-4DDF-A53B-0214D75BDBC1}" type="slidenum">
              <a:rPr lang="en-US"/>
              <a:pPr/>
              <a:t>61</a:t>
            </a:fld>
            <a:endParaRPr lang="en-US"/>
          </a:p>
        </p:txBody>
      </p:sp>
      <p:sp>
        <p:nvSpPr>
          <p:cNvPr id="884738" name="Rectangle 2"/>
          <p:cNvSpPr>
            <a:spLocks noGrp="1" noRot="1" noChangeAspect="1" noChangeArrowheads="1" noTextEdit="1"/>
          </p:cNvSpPr>
          <p:nvPr>
            <p:ph type="sldImg"/>
          </p:nvPr>
        </p:nvSpPr>
        <p:spPr>
          <a:ln/>
        </p:spPr>
      </p:sp>
      <p:sp>
        <p:nvSpPr>
          <p:cNvPr id="88473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25769793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F7B1BF18-2294-4680-AD8E-D9383AF793B6}" type="slidenum">
              <a:rPr lang="en-US"/>
              <a:pPr/>
              <a:t>62</a:t>
            </a:fld>
            <a:endParaRPr lang="en-US"/>
          </a:p>
        </p:txBody>
      </p:sp>
      <p:sp>
        <p:nvSpPr>
          <p:cNvPr id="1187842" name="Rectangle 2"/>
          <p:cNvSpPr>
            <a:spLocks noGrp="1" noRot="1" noChangeAspect="1" noChangeArrowheads="1" noTextEdit="1"/>
          </p:cNvSpPr>
          <p:nvPr>
            <p:ph type="sldImg"/>
          </p:nvPr>
        </p:nvSpPr>
        <p:spPr>
          <a:ln/>
        </p:spPr>
      </p:sp>
      <p:sp>
        <p:nvSpPr>
          <p:cNvPr id="118784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87268872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E6BBB8D5-D03F-454D-AED1-69CC289F8F4F}" type="slidenum">
              <a:rPr lang="en-US"/>
              <a:pPr/>
              <a:t>63</a:t>
            </a:fld>
            <a:endParaRPr lang="en-US"/>
          </a:p>
        </p:txBody>
      </p:sp>
      <p:sp>
        <p:nvSpPr>
          <p:cNvPr id="885762" name="Rectangle 2"/>
          <p:cNvSpPr>
            <a:spLocks noGrp="1" noRot="1" noChangeAspect="1" noChangeArrowheads="1" noTextEdit="1"/>
          </p:cNvSpPr>
          <p:nvPr>
            <p:ph type="sldImg"/>
          </p:nvPr>
        </p:nvSpPr>
        <p:spPr>
          <a:ln/>
        </p:spPr>
      </p:sp>
      <p:sp>
        <p:nvSpPr>
          <p:cNvPr id="88576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4531362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CE320E23-D333-4521-8D19-3B3CE4C1CED8}" type="slidenum">
              <a:rPr lang="en-US"/>
              <a:pPr/>
              <a:t>64</a:t>
            </a:fld>
            <a:endParaRPr lang="en-US"/>
          </a:p>
        </p:txBody>
      </p:sp>
      <p:sp>
        <p:nvSpPr>
          <p:cNvPr id="859138" name="Rectangle 2"/>
          <p:cNvSpPr>
            <a:spLocks noGrp="1" noRot="1" noChangeAspect="1" noChangeArrowheads="1" noTextEdit="1"/>
          </p:cNvSpPr>
          <p:nvPr>
            <p:ph type="sldImg"/>
          </p:nvPr>
        </p:nvSpPr>
        <p:spPr>
          <a:ln/>
        </p:spPr>
      </p:sp>
      <p:sp>
        <p:nvSpPr>
          <p:cNvPr id="859140" name="Rectangle 4"/>
          <p:cNvSpPr>
            <a:spLocks noGrp="1" noChangeArrowheads="1"/>
          </p:cNvSpPr>
          <p:nvPr>
            <p:ph type="body" idx="1"/>
          </p:nvPr>
        </p:nvSpPr>
        <p:spPr>
          <a:noFill/>
          <a:ln/>
        </p:spPr>
        <p:txBody>
          <a:bodyPr/>
          <a:lstStyle/>
          <a:p>
            <a:pPr marL="242670" indent="-242670"/>
            <a:endParaRPr lang="en-US"/>
          </a:p>
        </p:txBody>
      </p:sp>
    </p:spTree>
    <p:extLst>
      <p:ext uri="{BB962C8B-B14F-4D97-AF65-F5344CB8AC3E}">
        <p14:creationId xmlns:p14="http://schemas.microsoft.com/office/powerpoint/2010/main" val="165023312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2707EAAF-6DE1-4DCE-8E70-9D07D596DF9A}" type="slidenum">
              <a:rPr lang="en-US"/>
              <a:pPr/>
              <a:t>65</a:t>
            </a:fld>
            <a:endParaRPr lang="en-US"/>
          </a:p>
        </p:txBody>
      </p:sp>
      <p:sp>
        <p:nvSpPr>
          <p:cNvPr id="1191938" name="Rectangle 2"/>
          <p:cNvSpPr>
            <a:spLocks noGrp="1" noRot="1" noChangeAspect="1" noChangeArrowheads="1" noTextEdit="1"/>
          </p:cNvSpPr>
          <p:nvPr>
            <p:ph type="sldImg"/>
          </p:nvPr>
        </p:nvSpPr>
        <p:spPr>
          <a:ln/>
        </p:spPr>
      </p:sp>
      <p:sp>
        <p:nvSpPr>
          <p:cNvPr id="119193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16113554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9FBFF23C-89AD-449E-8F5F-D0FD285B3CBB}" type="slidenum">
              <a:rPr lang="en-US"/>
              <a:pPr/>
              <a:t>66</a:t>
            </a:fld>
            <a:endParaRPr lang="en-US"/>
          </a:p>
        </p:txBody>
      </p:sp>
      <p:sp>
        <p:nvSpPr>
          <p:cNvPr id="1044482" name="Rectangle 2"/>
          <p:cNvSpPr>
            <a:spLocks noGrp="1" noChangeArrowheads="1"/>
          </p:cNvSpPr>
          <p:nvPr>
            <p:ph type="body" idx="1"/>
          </p:nvPr>
        </p:nvSpPr>
        <p:spPr>
          <a:xfrm>
            <a:off x="829734" y="4561227"/>
            <a:ext cx="5698067" cy="4318572"/>
          </a:xfrm>
          <a:noFill/>
          <a:ln/>
        </p:spPr>
        <p:txBody>
          <a:bodyPr lIns="95614" tIns="46969" rIns="95614" bIns="46969"/>
          <a:lstStyle/>
          <a:p>
            <a:endParaRPr lang="en-US"/>
          </a:p>
        </p:txBody>
      </p:sp>
      <p:sp>
        <p:nvSpPr>
          <p:cNvPr id="1044483" name="Rectangle 3"/>
          <p:cNvSpPr>
            <a:spLocks noGrp="1" noRot="1" noChangeAspect="1" noChangeArrowheads="1" noTextEdit="1"/>
          </p:cNvSpPr>
          <p:nvPr>
            <p:ph type="sldImg"/>
          </p:nvPr>
        </p:nvSpPr>
        <p:spPr>
          <a:xfrm>
            <a:off x="787400" y="566738"/>
            <a:ext cx="5741988" cy="3827462"/>
          </a:xfrm>
          <a:ln cap="flat"/>
        </p:spPr>
      </p:sp>
    </p:spTree>
    <p:extLst>
      <p:ext uri="{BB962C8B-B14F-4D97-AF65-F5344CB8AC3E}">
        <p14:creationId xmlns:p14="http://schemas.microsoft.com/office/powerpoint/2010/main" val="2108280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CEB7BEDD-F1AA-4382-80F1-78010AE844A0}" type="slidenum">
              <a:rPr lang="en-US"/>
              <a:pPr/>
              <a:t>67</a:t>
            </a:fld>
            <a:endParaRPr lang="en-US"/>
          </a:p>
        </p:txBody>
      </p:sp>
      <p:sp>
        <p:nvSpPr>
          <p:cNvPr id="1046530" name="Rectangle 2"/>
          <p:cNvSpPr>
            <a:spLocks noGrp="1" noChangeArrowheads="1"/>
          </p:cNvSpPr>
          <p:nvPr>
            <p:ph type="body" idx="1"/>
          </p:nvPr>
        </p:nvSpPr>
        <p:spPr>
          <a:xfrm>
            <a:off x="977055" y="4561227"/>
            <a:ext cx="5361094" cy="4318572"/>
          </a:xfrm>
          <a:noFill/>
          <a:ln/>
        </p:spPr>
        <p:txBody>
          <a:bodyPr lIns="95614" tIns="46969" rIns="95614" bIns="46969"/>
          <a:lstStyle/>
          <a:p>
            <a:endParaRPr lang="en-US"/>
          </a:p>
        </p:txBody>
      </p:sp>
      <p:sp>
        <p:nvSpPr>
          <p:cNvPr id="1046531" name="Rectangle 3"/>
          <p:cNvSpPr>
            <a:spLocks noGrp="1" noRot="1" noChangeAspect="1" noChangeArrowheads="1" noTextEdit="1"/>
          </p:cNvSpPr>
          <p:nvPr>
            <p:ph type="sldImg"/>
          </p:nvPr>
        </p:nvSpPr>
        <p:spPr>
          <a:xfrm>
            <a:off x="787400" y="566738"/>
            <a:ext cx="5741988" cy="3827462"/>
          </a:xfrm>
          <a:ln cap="flat"/>
        </p:spPr>
      </p:sp>
    </p:spTree>
    <p:extLst>
      <p:ext uri="{BB962C8B-B14F-4D97-AF65-F5344CB8AC3E}">
        <p14:creationId xmlns:p14="http://schemas.microsoft.com/office/powerpoint/2010/main" val="290996317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A9B568B9-EB31-4C0A-BB5C-F9DFF5E622DA}" type="slidenum">
              <a:rPr lang="en-US"/>
              <a:pPr/>
              <a:t>68</a:t>
            </a:fld>
            <a:endParaRPr lang="en-US"/>
          </a:p>
        </p:txBody>
      </p:sp>
      <p:sp>
        <p:nvSpPr>
          <p:cNvPr id="1640450" name="Rectangle 2"/>
          <p:cNvSpPr>
            <a:spLocks noGrp="1" noRot="1" noChangeAspect="1" noChangeArrowheads="1" noTextEdit="1"/>
          </p:cNvSpPr>
          <p:nvPr>
            <p:ph type="sldImg"/>
          </p:nvPr>
        </p:nvSpPr>
        <p:spPr>
          <a:xfrm>
            <a:off x="87313" y="639763"/>
            <a:ext cx="7108825" cy="4738687"/>
          </a:xfrm>
          <a:ln/>
        </p:spPr>
      </p:sp>
      <p:sp>
        <p:nvSpPr>
          <p:cNvPr id="1640451" name="Rectangle 3"/>
          <p:cNvSpPr>
            <a:spLocks noGrp="1" noChangeArrowheads="1"/>
          </p:cNvSpPr>
          <p:nvPr>
            <p:ph type="body" idx="1"/>
          </p:nvPr>
        </p:nvSpPr>
        <p:spPr>
          <a:xfrm>
            <a:off x="650240" y="6475751"/>
            <a:ext cx="6177280" cy="2645062"/>
          </a:xfrm>
        </p:spPr>
        <p:txBody>
          <a:bodyPr/>
          <a:lstStyle/>
          <a:p>
            <a:endParaRPr lang="en-US" dirty="0"/>
          </a:p>
        </p:txBody>
      </p:sp>
    </p:spTree>
    <p:extLst>
      <p:ext uri="{BB962C8B-B14F-4D97-AF65-F5344CB8AC3E}">
        <p14:creationId xmlns:p14="http://schemas.microsoft.com/office/powerpoint/2010/main" val="61973276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1594732F-DD80-4B83-80D6-502F5F84DDAE}" type="slidenum">
              <a:rPr lang="en-US"/>
              <a:pPr/>
              <a:t>69</a:t>
            </a:fld>
            <a:endParaRPr lang="en-US"/>
          </a:p>
        </p:txBody>
      </p:sp>
      <p:sp>
        <p:nvSpPr>
          <p:cNvPr id="1642498" name="Rectangle 2"/>
          <p:cNvSpPr>
            <a:spLocks noGrp="1" noRot="1" noChangeAspect="1" noChangeArrowheads="1" noTextEdit="1"/>
          </p:cNvSpPr>
          <p:nvPr>
            <p:ph type="sldImg"/>
          </p:nvPr>
        </p:nvSpPr>
        <p:spPr>
          <a:xfrm>
            <a:off x="465138" y="650875"/>
            <a:ext cx="6557962" cy="4371975"/>
          </a:xfrm>
          <a:ln/>
        </p:spPr>
      </p:sp>
      <p:sp>
        <p:nvSpPr>
          <p:cNvPr id="1642499" name="Rectangle 3"/>
          <p:cNvSpPr>
            <a:spLocks noGrp="1" noChangeArrowheads="1"/>
          </p:cNvSpPr>
          <p:nvPr>
            <p:ph type="body" idx="1"/>
          </p:nvPr>
        </p:nvSpPr>
        <p:spPr>
          <a:xfrm>
            <a:off x="650240" y="7309750"/>
            <a:ext cx="6177280" cy="1811063"/>
          </a:xfrm>
        </p:spPr>
        <p:txBody>
          <a:bodyPr/>
          <a:lstStyle/>
          <a:p>
            <a:endParaRPr lang="en-US" dirty="0"/>
          </a:p>
        </p:txBody>
      </p:sp>
    </p:spTree>
    <p:extLst>
      <p:ext uri="{BB962C8B-B14F-4D97-AF65-F5344CB8AC3E}">
        <p14:creationId xmlns:p14="http://schemas.microsoft.com/office/powerpoint/2010/main" val="21985739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12008FF6-10E1-45E2-9160-502399E81DCD}" type="slidenum">
              <a:rPr lang="en-US"/>
              <a:pPr/>
              <a:t>7</a:t>
            </a:fld>
            <a:endParaRPr lang="en-US"/>
          </a:p>
        </p:txBody>
      </p:sp>
      <p:sp>
        <p:nvSpPr>
          <p:cNvPr id="1056770" name="Rectangle 2"/>
          <p:cNvSpPr>
            <a:spLocks noGrp="1" noRot="1" noChangeAspect="1" noChangeArrowheads="1" noTextEdit="1"/>
          </p:cNvSpPr>
          <p:nvPr>
            <p:ph type="sldImg"/>
          </p:nvPr>
        </p:nvSpPr>
        <p:spPr>
          <a:xfrm>
            <a:off x="787400" y="566738"/>
            <a:ext cx="5741988" cy="3827462"/>
          </a:xfrm>
          <a:ln cap="flat"/>
        </p:spPr>
      </p:sp>
      <p:sp>
        <p:nvSpPr>
          <p:cNvPr id="1056771" name="Rectangle 3"/>
          <p:cNvSpPr>
            <a:spLocks noGrp="1" noChangeArrowheads="1"/>
          </p:cNvSpPr>
          <p:nvPr>
            <p:ph type="body" idx="1"/>
          </p:nvPr>
        </p:nvSpPr>
        <p:spPr>
          <a:xfrm>
            <a:off x="975361" y="4561226"/>
            <a:ext cx="5364480" cy="4316934"/>
          </a:xfrm>
          <a:noFill/>
          <a:ln/>
        </p:spPr>
        <p:txBody>
          <a:bodyPr lIns="95623" tIns="46972" rIns="95623" bIns="46972"/>
          <a:lstStyle/>
          <a:p>
            <a:pPr marL="242670" indent="-242670">
              <a:buFontTx/>
              <a:buChar char="•"/>
            </a:pPr>
            <a:r>
              <a:rPr lang="en-US" dirty="0" err="1"/>
              <a:t>Deaetrator</a:t>
            </a:r>
            <a:r>
              <a:rPr lang="en-US" dirty="0"/>
              <a:t> storage</a:t>
            </a:r>
          </a:p>
        </p:txBody>
      </p:sp>
    </p:spTree>
    <p:extLst>
      <p:ext uri="{BB962C8B-B14F-4D97-AF65-F5344CB8AC3E}">
        <p14:creationId xmlns:p14="http://schemas.microsoft.com/office/powerpoint/2010/main" val="14420846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A35726E2-B7C9-4EE5-8A3A-BD0DC6489588}" type="slidenum">
              <a:rPr lang="en-US"/>
              <a:pPr/>
              <a:t>70</a:t>
            </a:fld>
            <a:endParaRPr lang="en-US"/>
          </a:p>
        </p:txBody>
      </p:sp>
      <p:sp>
        <p:nvSpPr>
          <p:cNvPr id="736258" name="Rectangle 2"/>
          <p:cNvSpPr>
            <a:spLocks noGrp="1" noRot="1" noChangeAspect="1" noChangeArrowheads="1" noTextEdit="1"/>
          </p:cNvSpPr>
          <p:nvPr>
            <p:ph type="sldImg"/>
          </p:nvPr>
        </p:nvSpPr>
        <p:spPr>
          <a:ln/>
        </p:spPr>
      </p:sp>
      <p:sp>
        <p:nvSpPr>
          <p:cNvPr id="73625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22909951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E9FD9396-E58A-49A7-A8D4-C9DD24658ABB}" type="slidenum">
              <a:rPr lang="en-US"/>
              <a:pPr/>
              <a:t>71</a:t>
            </a:fld>
            <a:endParaRPr lang="en-US"/>
          </a:p>
        </p:txBody>
      </p:sp>
      <p:sp>
        <p:nvSpPr>
          <p:cNvPr id="1153026" name="Rectangle 2"/>
          <p:cNvSpPr>
            <a:spLocks noGrp="1" noRot="1" noChangeAspect="1" noChangeArrowheads="1" noTextEdit="1"/>
          </p:cNvSpPr>
          <p:nvPr>
            <p:ph type="sldImg"/>
          </p:nvPr>
        </p:nvSpPr>
        <p:spPr>
          <a:ln/>
        </p:spPr>
      </p:sp>
      <p:sp>
        <p:nvSpPr>
          <p:cNvPr id="115302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922042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66F6CB8D-4AE3-4DE9-BD89-CF7EC2FB3182}" type="slidenum">
              <a:rPr lang="en-US"/>
              <a:pPr/>
              <a:t>72</a:t>
            </a:fld>
            <a:endParaRPr lang="en-US"/>
          </a:p>
        </p:txBody>
      </p:sp>
      <p:sp>
        <p:nvSpPr>
          <p:cNvPr id="1155074" name="Rectangle 2"/>
          <p:cNvSpPr>
            <a:spLocks noGrp="1" noRot="1" noChangeAspect="1" noChangeArrowheads="1" noTextEdit="1"/>
          </p:cNvSpPr>
          <p:nvPr>
            <p:ph type="sldImg"/>
          </p:nvPr>
        </p:nvSpPr>
        <p:spPr>
          <a:ln/>
        </p:spPr>
      </p:sp>
      <p:sp>
        <p:nvSpPr>
          <p:cNvPr id="115507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11528996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FE01FC32-FCB6-4632-A7A0-FF4178C16C2F}" type="slidenum">
              <a:rPr lang="en-US"/>
              <a:pPr/>
              <a:t>73</a:t>
            </a:fld>
            <a:endParaRPr lang="en-US"/>
          </a:p>
        </p:txBody>
      </p:sp>
      <p:sp>
        <p:nvSpPr>
          <p:cNvPr id="1157122" name="Rectangle 2"/>
          <p:cNvSpPr>
            <a:spLocks noGrp="1" noRot="1" noChangeAspect="1" noChangeArrowheads="1" noTextEdit="1"/>
          </p:cNvSpPr>
          <p:nvPr>
            <p:ph type="sldImg"/>
          </p:nvPr>
        </p:nvSpPr>
        <p:spPr>
          <a:ln/>
        </p:spPr>
      </p:sp>
      <p:sp>
        <p:nvSpPr>
          <p:cNvPr id="115712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39948553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24CB9FA8-92E4-4EAF-8E06-B5DD1585CF1D}" type="slidenum">
              <a:rPr lang="en-US"/>
              <a:pPr/>
              <a:t>74</a:t>
            </a:fld>
            <a:endParaRPr lang="en-US"/>
          </a:p>
        </p:txBody>
      </p:sp>
      <p:sp>
        <p:nvSpPr>
          <p:cNvPr id="1159170" name="Rectangle 2"/>
          <p:cNvSpPr>
            <a:spLocks noGrp="1" noRot="1" noChangeAspect="1" noChangeArrowheads="1" noTextEdit="1"/>
          </p:cNvSpPr>
          <p:nvPr>
            <p:ph type="sldImg"/>
          </p:nvPr>
        </p:nvSpPr>
        <p:spPr>
          <a:ln/>
        </p:spPr>
      </p:sp>
      <p:sp>
        <p:nvSpPr>
          <p:cNvPr id="115917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55154158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1F3E080C-198D-4BC0-8606-BA7C7FDF3B3B}" type="slidenum">
              <a:rPr lang="en-US"/>
              <a:pPr/>
              <a:t>75</a:t>
            </a:fld>
            <a:endParaRPr lang="en-US"/>
          </a:p>
        </p:txBody>
      </p:sp>
      <p:sp>
        <p:nvSpPr>
          <p:cNvPr id="1161218" name="Rectangle 2"/>
          <p:cNvSpPr>
            <a:spLocks noGrp="1" noRot="1" noChangeAspect="1" noChangeArrowheads="1" noTextEdit="1"/>
          </p:cNvSpPr>
          <p:nvPr>
            <p:ph type="sldImg"/>
          </p:nvPr>
        </p:nvSpPr>
        <p:spPr>
          <a:ln/>
        </p:spPr>
      </p:sp>
      <p:sp>
        <p:nvSpPr>
          <p:cNvPr id="116121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428733819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9D4B554A-2B1B-4ECC-B3C9-1C1A666BD80C}" type="slidenum">
              <a:rPr lang="en-US"/>
              <a:pPr/>
              <a:t>76</a:t>
            </a:fld>
            <a:endParaRPr lang="en-US"/>
          </a:p>
        </p:txBody>
      </p:sp>
      <p:sp>
        <p:nvSpPr>
          <p:cNvPr id="1163266" name="Rectangle 2"/>
          <p:cNvSpPr>
            <a:spLocks noGrp="1" noRot="1" noChangeAspect="1" noChangeArrowheads="1" noTextEdit="1"/>
          </p:cNvSpPr>
          <p:nvPr>
            <p:ph type="sldImg"/>
          </p:nvPr>
        </p:nvSpPr>
        <p:spPr>
          <a:ln/>
        </p:spPr>
      </p:sp>
      <p:sp>
        <p:nvSpPr>
          <p:cNvPr id="116326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00269614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46DB8711-C5C3-446F-A2A1-E4843BC0EF77}" type="slidenum">
              <a:rPr lang="en-US"/>
              <a:pPr/>
              <a:t>77</a:t>
            </a:fld>
            <a:endParaRPr lang="en-US"/>
          </a:p>
        </p:txBody>
      </p:sp>
      <p:sp>
        <p:nvSpPr>
          <p:cNvPr id="1192962" name="Rectangle 2"/>
          <p:cNvSpPr>
            <a:spLocks noGrp="1" noRot="1" noChangeAspect="1" noChangeArrowheads="1" noTextEdit="1"/>
          </p:cNvSpPr>
          <p:nvPr>
            <p:ph type="sldImg"/>
          </p:nvPr>
        </p:nvSpPr>
        <p:spPr>
          <a:ln/>
        </p:spPr>
      </p:sp>
      <p:sp>
        <p:nvSpPr>
          <p:cNvPr id="119296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77651852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C6E23599-938E-4E1F-822C-609BD5142161}" type="slidenum">
              <a:rPr lang="en-US"/>
              <a:pPr/>
              <a:t>78</a:t>
            </a:fld>
            <a:endParaRPr lang="en-US"/>
          </a:p>
        </p:txBody>
      </p:sp>
      <p:sp>
        <p:nvSpPr>
          <p:cNvPr id="1166338" name="Rectangle 2"/>
          <p:cNvSpPr>
            <a:spLocks noGrp="1" noRot="1" noChangeAspect="1" noChangeArrowheads="1" noTextEdit="1"/>
          </p:cNvSpPr>
          <p:nvPr>
            <p:ph type="sldImg"/>
          </p:nvPr>
        </p:nvSpPr>
        <p:spPr>
          <a:ln/>
        </p:spPr>
      </p:sp>
      <p:sp>
        <p:nvSpPr>
          <p:cNvPr id="1166339" name="Rectangle 3"/>
          <p:cNvSpPr>
            <a:spLocks noGrp="1" noChangeArrowheads="1"/>
          </p:cNvSpPr>
          <p:nvPr>
            <p:ph type="body" idx="1"/>
          </p:nvPr>
        </p:nvSpPr>
        <p:spPr>
          <a:xfrm>
            <a:off x="650240" y="4033292"/>
            <a:ext cx="6177280" cy="4715343"/>
          </a:xfrm>
        </p:spPr>
        <p:txBody>
          <a:bodyPr/>
          <a:lstStyle/>
          <a:p>
            <a:endParaRPr lang="en-US"/>
          </a:p>
        </p:txBody>
      </p:sp>
    </p:spTree>
    <p:extLst>
      <p:ext uri="{BB962C8B-B14F-4D97-AF65-F5344CB8AC3E}">
        <p14:creationId xmlns:p14="http://schemas.microsoft.com/office/powerpoint/2010/main" val="323111217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C5A61A30-6996-4472-9E97-D8B294A417E7}" type="slidenum">
              <a:rPr lang="en-US"/>
              <a:pPr/>
              <a:t>79</a:t>
            </a:fld>
            <a:endParaRPr lang="en-US"/>
          </a:p>
        </p:txBody>
      </p:sp>
      <p:sp>
        <p:nvSpPr>
          <p:cNvPr id="576514" name="Rectangle 2"/>
          <p:cNvSpPr>
            <a:spLocks noGrp="1" noRot="1" noChangeAspect="1" noChangeArrowheads="1" noTextEdit="1"/>
          </p:cNvSpPr>
          <p:nvPr>
            <p:ph type="sldImg"/>
          </p:nvPr>
        </p:nvSpPr>
        <p:spPr>
          <a:ln/>
        </p:spPr>
      </p:sp>
      <p:sp>
        <p:nvSpPr>
          <p:cNvPr id="57651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0544238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26A55EFA-4C0E-43D8-9193-0E577A02A4AD}" type="slidenum">
              <a:rPr lang="en-US"/>
              <a:pPr/>
              <a:t>8</a:t>
            </a:fld>
            <a:endParaRPr lang="en-US"/>
          </a:p>
        </p:txBody>
      </p:sp>
      <p:sp>
        <p:nvSpPr>
          <p:cNvPr id="869378" name="Rectangle 2"/>
          <p:cNvSpPr>
            <a:spLocks noGrp="1" noRot="1" noChangeAspect="1" noChangeArrowheads="1" noTextEdit="1"/>
          </p:cNvSpPr>
          <p:nvPr>
            <p:ph type="sldImg"/>
          </p:nvPr>
        </p:nvSpPr>
        <p:spPr>
          <a:ln/>
        </p:spPr>
      </p:sp>
      <p:sp>
        <p:nvSpPr>
          <p:cNvPr id="86937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15925448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DB8990C9-9389-4FDE-92EF-3CD9F57E6628}" type="slidenum">
              <a:rPr lang="en-US"/>
              <a:pPr/>
              <a:t>80</a:t>
            </a:fld>
            <a:endParaRPr lang="en-US"/>
          </a:p>
        </p:txBody>
      </p:sp>
      <p:sp>
        <p:nvSpPr>
          <p:cNvPr id="1233922" name="Rectangle 2"/>
          <p:cNvSpPr>
            <a:spLocks noGrp="1" noRot="1" noChangeAspect="1" noChangeArrowheads="1" noTextEdit="1"/>
          </p:cNvSpPr>
          <p:nvPr>
            <p:ph type="sldImg"/>
          </p:nvPr>
        </p:nvSpPr>
        <p:spPr>
          <a:ln/>
        </p:spPr>
      </p:sp>
      <p:sp>
        <p:nvSpPr>
          <p:cNvPr id="123392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05145879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8F9EC9FF-8BD1-4027-9426-B4E5380C50A4}" type="slidenum">
              <a:rPr lang="en-US"/>
              <a:pPr/>
              <a:t>81</a:t>
            </a:fld>
            <a:endParaRPr lang="en-US"/>
          </a:p>
        </p:txBody>
      </p:sp>
      <p:sp>
        <p:nvSpPr>
          <p:cNvPr id="739330" name="Rectangle 2"/>
          <p:cNvSpPr>
            <a:spLocks noGrp="1" noRot="1" noChangeAspect="1" noChangeArrowheads="1" noTextEdit="1"/>
          </p:cNvSpPr>
          <p:nvPr>
            <p:ph type="sldImg"/>
          </p:nvPr>
        </p:nvSpPr>
        <p:spPr>
          <a:ln/>
        </p:spPr>
      </p:sp>
      <p:sp>
        <p:nvSpPr>
          <p:cNvPr id="739332" name="Rectangle 4"/>
          <p:cNvSpPr>
            <a:spLocks noGrp="1" noChangeArrowheads="1"/>
          </p:cNvSpPr>
          <p:nvPr>
            <p:ph type="body" idx="1"/>
          </p:nvPr>
        </p:nvSpPr>
        <p:spPr>
          <a:xfrm>
            <a:off x="650240" y="3498799"/>
            <a:ext cx="6177280" cy="5885982"/>
          </a:xfrm>
          <a:noFill/>
          <a:ln/>
        </p:spPr>
        <p:txBody>
          <a:bodyPr/>
          <a:lstStyle/>
          <a:p>
            <a:pPr marL="242670" indent="-242670"/>
            <a:endParaRPr lang="en-US"/>
          </a:p>
        </p:txBody>
      </p:sp>
    </p:spTree>
    <p:extLst>
      <p:ext uri="{BB962C8B-B14F-4D97-AF65-F5344CB8AC3E}">
        <p14:creationId xmlns:p14="http://schemas.microsoft.com/office/powerpoint/2010/main" val="109858148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417CF25C-07FE-467A-BEB0-5920432A5659}" type="slidenum">
              <a:rPr lang="en-US"/>
              <a:pPr/>
              <a:t>82</a:t>
            </a:fld>
            <a:endParaRPr lang="en-US"/>
          </a:p>
        </p:txBody>
      </p:sp>
      <p:sp>
        <p:nvSpPr>
          <p:cNvPr id="573442" name="Rectangle 2"/>
          <p:cNvSpPr>
            <a:spLocks noGrp="1" noRot="1" noChangeAspect="1" noChangeArrowheads="1" noTextEdit="1"/>
          </p:cNvSpPr>
          <p:nvPr>
            <p:ph type="sldImg"/>
          </p:nvPr>
        </p:nvSpPr>
        <p:spPr>
          <a:ln/>
        </p:spPr>
      </p:sp>
      <p:sp>
        <p:nvSpPr>
          <p:cNvPr id="57344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76114191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C8F07B2D-8D38-4C71-AE5D-067D6796DA52}" type="slidenum">
              <a:rPr lang="en-US"/>
              <a:pPr/>
              <a:t>83</a:t>
            </a:fld>
            <a:endParaRPr lang="en-US"/>
          </a:p>
        </p:txBody>
      </p:sp>
      <p:sp>
        <p:nvSpPr>
          <p:cNvPr id="567298" name="Rectangle 2"/>
          <p:cNvSpPr>
            <a:spLocks noGrp="1" noRot="1" noChangeAspect="1" noChangeArrowheads="1" noTextEdit="1"/>
          </p:cNvSpPr>
          <p:nvPr>
            <p:ph type="sldImg"/>
          </p:nvPr>
        </p:nvSpPr>
        <p:spPr>
          <a:ln/>
        </p:spPr>
      </p:sp>
      <p:sp>
        <p:nvSpPr>
          <p:cNvPr id="56729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73991261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AF8B6EFA-B2DE-4587-A43A-7C28D83EF5AA}" type="slidenum">
              <a:rPr lang="en-US"/>
              <a:pPr/>
              <a:t>84</a:t>
            </a:fld>
            <a:endParaRPr lang="en-US"/>
          </a:p>
        </p:txBody>
      </p:sp>
      <p:sp>
        <p:nvSpPr>
          <p:cNvPr id="430082" name="Rectangle 6146"/>
          <p:cNvSpPr>
            <a:spLocks noGrp="1" noChangeArrowheads="1"/>
          </p:cNvSpPr>
          <p:nvPr>
            <p:ph type="body" idx="1"/>
          </p:nvPr>
        </p:nvSpPr>
        <p:spPr>
          <a:xfrm>
            <a:off x="568960" y="3761126"/>
            <a:ext cx="6421120" cy="4798961"/>
          </a:xfrm>
          <a:noFill/>
          <a:ln/>
        </p:spPr>
        <p:txBody>
          <a:bodyPr lIns="81913" tIns="40120" rIns="81913" bIns="40120"/>
          <a:lstStyle/>
          <a:p>
            <a:endParaRPr lang="en-US"/>
          </a:p>
        </p:txBody>
      </p:sp>
      <p:sp>
        <p:nvSpPr>
          <p:cNvPr id="430083" name="Rectangle 6147"/>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243757412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CAF5E017-75E6-4B65-A851-45A11DC54C13}" type="slidenum">
              <a:rPr lang="en-US"/>
              <a:pPr/>
              <a:t>85</a:t>
            </a:fld>
            <a:endParaRPr lang="en-US"/>
          </a:p>
        </p:txBody>
      </p:sp>
      <p:sp>
        <p:nvSpPr>
          <p:cNvPr id="745474" name="Rectangle 2"/>
          <p:cNvSpPr>
            <a:spLocks noGrp="1" noRot="1" noChangeAspect="1" noChangeArrowheads="1" noTextEdit="1"/>
          </p:cNvSpPr>
          <p:nvPr>
            <p:ph type="sldImg"/>
          </p:nvPr>
        </p:nvSpPr>
        <p:spPr>
          <a:ln/>
        </p:spPr>
      </p:sp>
      <p:sp>
        <p:nvSpPr>
          <p:cNvPr id="74547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81822765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88627CEE-46EC-4CAC-89A7-11EAEA50A209}" type="slidenum">
              <a:rPr lang="en-US"/>
              <a:pPr/>
              <a:t>86</a:t>
            </a:fld>
            <a:endParaRPr lang="en-US"/>
          </a:p>
        </p:txBody>
      </p:sp>
      <p:sp>
        <p:nvSpPr>
          <p:cNvPr id="751618" name="Rectangle 2"/>
          <p:cNvSpPr>
            <a:spLocks noGrp="1" noRot="1" noChangeAspect="1" noChangeArrowheads="1" noTextEdit="1"/>
          </p:cNvSpPr>
          <p:nvPr>
            <p:ph type="sldImg"/>
          </p:nvPr>
        </p:nvSpPr>
        <p:spPr>
          <a:ln/>
        </p:spPr>
      </p:sp>
      <p:sp>
        <p:nvSpPr>
          <p:cNvPr id="75161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88571364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3354D397-9FE4-46E2-ABBF-FDC1A63F5936}" type="slidenum">
              <a:rPr lang="en-US"/>
              <a:pPr/>
              <a:t>87</a:t>
            </a:fld>
            <a:endParaRPr lang="en-US"/>
          </a:p>
        </p:txBody>
      </p:sp>
      <p:sp>
        <p:nvSpPr>
          <p:cNvPr id="754690" name="Rectangle 2"/>
          <p:cNvSpPr>
            <a:spLocks noGrp="1" noRot="1" noChangeAspect="1" noChangeArrowheads="1" noTextEdit="1"/>
          </p:cNvSpPr>
          <p:nvPr>
            <p:ph type="sldImg"/>
          </p:nvPr>
        </p:nvSpPr>
        <p:spPr>
          <a:ln/>
        </p:spPr>
      </p:sp>
      <p:sp>
        <p:nvSpPr>
          <p:cNvPr id="75469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1934096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C740FD67-D2BD-44B2-A967-2914EF5AF523}" type="slidenum">
              <a:rPr lang="en-US"/>
              <a:pPr/>
              <a:t>88</a:t>
            </a:fld>
            <a:endParaRPr lang="en-US"/>
          </a:p>
        </p:txBody>
      </p:sp>
      <p:sp>
        <p:nvSpPr>
          <p:cNvPr id="579586" name="Rectangle 2"/>
          <p:cNvSpPr>
            <a:spLocks noGrp="1" noRot="1" noChangeAspect="1" noChangeArrowheads="1" noTextEdit="1"/>
          </p:cNvSpPr>
          <p:nvPr>
            <p:ph type="sldImg"/>
          </p:nvPr>
        </p:nvSpPr>
        <p:spPr>
          <a:ln/>
        </p:spPr>
      </p:sp>
      <p:sp>
        <p:nvSpPr>
          <p:cNvPr id="57958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262014419"/>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BEE9E88B-D05F-4B3C-BE9D-8A4A639E7BDC}" type="slidenum">
              <a:rPr lang="en-US"/>
              <a:pPr/>
              <a:t>89</a:t>
            </a:fld>
            <a:endParaRPr lang="en-US"/>
          </a:p>
        </p:txBody>
      </p:sp>
      <p:sp>
        <p:nvSpPr>
          <p:cNvPr id="115714" name="Rectangle 2"/>
          <p:cNvSpPr>
            <a:spLocks noGrp="1" noChangeArrowheads="1"/>
          </p:cNvSpPr>
          <p:nvPr>
            <p:ph type="body" idx="1"/>
          </p:nvPr>
        </p:nvSpPr>
        <p:spPr>
          <a:xfrm>
            <a:off x="568960" y="5445518"/>
            <a:ext cx="6258560" cy="3825804"/>
          </a:xfrm>
          <a:noFill/>
          <a:ln/>
        </p:spPr>
        <p:txBody>
          <a:bodyPr/>
          <a:lstStyle/>
          <a:p>
            <a:pPr marL="242670" indent="-242670"/>
            <a:endParaRPr lang="en-US" dirty="0"/>
          </a:p>
        </p:txBody>
      </p:sp>
      <p:sp>
        <p:nvSpPr>
          <p:cNvPr id="115715" name="Rectangle 3"/>
          <p:cNvSpPr>
            <a:spLocks noGrp="1" noRot="1" noChangeAspect="1" noChangeArrowheads="1" noTextEdit="1"/>
          </p:cNvSpPr>
          <p:nvPr>
            <p:ph type="sldImg"/>
          </p:nvPr>
        </p:nvSpPr>
        <p:spPr>
          <a:xfrm>
            <a:off x="338138" y="400050"/>
            <a:ext cx="6738937" cy="4492625"/>
          </a:xfrm>
          <a:ln cap="flat"/>
        </p:spPr>
      </p:sp>
    </p:spTree>
    <p:extLst>
      <p:ext uri="{BB962C8B-B14F-4D97-AF65-F5344CB8AC3E}">
        <p14:creationId xmlns:p14="http://schemas.microsoft.com/office/powerpoint/2010/main" val="6004705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7897EE49-3EA3-4A07-8992-DB741FBC4BB1}" type="slidenum">
              <a:rPr lang="en-US"/>
              <a:pPr/>
              <a:t>9</a:t>
            </a:fld>
            <a:endParaRPr lang="en-US"/>
          </a:p>
        </p:txBody>
      </p:sp>
      <p:sp>
        <p:nvSpPr>
          <p:cNvPr id="635906" name="Rectangle 2"/>
          <p:cNvSpPr>
            <a:spLocks noGrp="1" noRot="1" noChangeAspect="1" noChangeArrowheads="1" noTextEdit="1"/>
          </p:cNvSpPr>
          <p:nvPr>
            <p:ph type="sldImg"/>
          </p:nvPr>
        </p:nvSpPr>
        <p:spPr>
          <a:ln/>
        </p:spPr>
      </p:sp>
      <p:sp>
        <p:nvSpPr>
          <p:cNvPr id="635907" name="Rectangle 3"/>
          <p:cNvSpPr>
            <a:spLocks noGrp="1" noChangeArrowheads="1"/>
          </p:cNvSpPr>
          <p:nvPr>
            <p:ph type="body" idx="1"/>
          </p:nvPr>
        </p:nvSpPr>
        <p:spPr>
          <a:xfrm>
            <a:off x="650240" y="3897209"/>
            <a:ext cx="6177280" cy="5248197"/>
          </a:xfrm>
        </p:spPr>
        <p:txBody>
          <a:bodyPr/>
          <a:lstStyle/>
          <a:p>
            <a:pPr algn="just"/>
            <a:endParaRPr lang="en-US"/>
          </a:p>
        </p:txBody>
      </p:sp>
    </p:spTree>
    <p:extLst>
      <p:ext uri="{BB962C8B-B14F-4D97-AF65-F5344CB8AC3E}">
        <p14:creationId xmlns:p14="http://schemas.microsoft.com/office/powerpoint/2010/main" val="276210848"/>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9C6C979A-AF58-4DCD-B3E5-B338E4B21E2A}" type="slidenum">
              <a:rPr lang="en-US"/>
              <a:pPr/>
              <a:t>90</a:t>
            </a:fld>
            <a:endParaRPr lang="en-US"/>
          </a:p>
        </p:txBody>
      </p:sp>
      <p:sp>
        <p:nvSpPr>
          <p:cNvPr id="757762" name="Rectangle 2"/>
          <p:cNvSpPr>
            <a:spLocks noGrp="1" noRot="1" noChangeAspect="1" noChangeArrowheads="1" noTextEdit="1"/>
          </p:cNvSpPr>
          <p:nvPr>
            <p:ph type="sldImg"/>
          </p:nvPr>
        </p:nvSpPr>
        <p:spPr>
          <a:ln/>
        </p:spPr>
      </p:sp>
      <p:sp>
        <p:nvSpPr>
          <p:cNvPr id="757763" name="Rectangle 3"/>
          <p:cNvSpPr>
            <a:spLocks noGrp="1" noChangeArrowheads="1"/>
          </p:cNvSpPr>
          <p:nvPr>
            <p:ph type="body" idx="1"/>
          </p:nvPr>
        </p:nvSpPr>
        <p:spPr/>
        <p:txBody>
          <a:bodyPr/>
          <a:lstStyle/>
          <a:p>
            <a:pPr marL="242670" indent="-242670"/>
            <a:r>
              <a:rPr lang="en-US" dirty="0"/>
              <a:t>Carl?</a:t>
            </a:r>
          </a:p>
        </p:txBody>
      </p:sp>
    </p:spTree>
    <p:extLst>
      <p:ext uri="{BB962C8B-B14F-4D97-AF65-F5344CB8AC3E}">
        <p14:creationId xmlns:p14="http://schemas.microsoft.com/office/powerpoint/2010/main" val="1704700048"/>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8DD2044A-2CBE-4521-832D-5EC6BF529DCE}" type="slidenum">
              <a:rPr lang="en-US"/>
              <a:pPr/>
              <a:t>91</a:t>
            </a:fld>
            <a:endParaRPr lang="en-US"/>
          </a:p>
        </p:txBody>
      </p:sp>
      <p:sp>
        <p:nvSpPr>
          <p:cNvPr id="119810" name="Rectangle 2"/>
          <p:cNvSpPr>
            <a:spLocks noGrp="1" noChangeArrowheads="1"/>
          </p:cNvSpPr>
          <p:nvPr>
            <p:ph type="body" idx="1"/>
          </p:nvPr>
        </p:nvSpPr>
        <p:spPr>
          <a:xfrm>
            <a:off x="406401" y="3280739"/>
            <a:ext cx="6502400" cy="6079448"/>
          </a:xfrm>
          <a:noFill/>
          <a:ln/>
        </p:spPr>
        <p:txBody>
          <a:bodyPr/>
          <a:lstStyle/>
          <a:p>
            <a:r>
              <a:rPr lang="en-US" dirty="0"/>
              <a:t>Recap from BASC107</a:t>
            </a:r>
          </a:p>
          <a:p>
            <a:r>
              <a:rPr lang="en-US" dirty="0"/>
              <a:t>Nox = NO and NO2</a:t>
            </a:r>
          </a:p>
          <a:p>
            <a:r>
              <a:rPr lang="en-US" dirty="0"/>
              <a:t>CHO = aldehydes such as formaldehyde</a:t>
            </a:r>
          </a:p>
        </p:txBody>
      </p:sp>
      <p:sp>
        <p:nvSpPr>
          <p:cNvPr id="119811" name="Rectangle 3"/>
          <p:cNvSpPr>
            <a:spLocks noGrp="1" noRot="1" noChangeAspect="1" noChangeArrowheads="1" noTextEdit="1"/>
          </p:cNvSpPr>
          <p:nvPr>
            <p:ph type="sldImg"/>
          </p:nvPr>
        </p:nvSpPr>
        <p:spPr>
          <a:xfrm>
            <a:off x="2235200" y="636588"/>
            <a:ext cx="3389313" cy="2259012"/>
          </a:xfrm>
          <a:ln cap="flat"/>
        </p:spPr>
      </p:sp>
    </p:spTree>
    <p:extLst>
      <p:ext uri="{BB962C8B-B14F-4D97-AF65-F5344CB8AC3E}">
        <p14:creationId xmlns:p14="http://schemas.microsoft.com/office/powerpoint/2010/main" val="397205054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Rectangle 7"/>
          <p:cNvSpPr>
            <a:spLocks noGrp="1" noChangeArrowheads="1"/>
          </p:cNvSpPr>
          <p:nvPr>
            <p:ph type="sldNum" sz="quarter" idx="5"/>
          </p:nvPr>
        </p:nvSpPr>
        <p:spPr>
          <a:noFill/>
        </p:spPr>
        <p:txBody>
          <a:bodyPr/>
          <a:lstStyle>
            <a:lvl1pPr defTabSz="980868">
              <a:defRPr sz="2400">
                <a:solidFill>
                  <a:schemeClr val="tx1"/>
                </a:solidFill>
                <a:latin typeface="Arial" pitchFamily="34" charset="0"/>
              </a:defRPr>
            </a:lvl1pPr>
            <a:lvl2pPr marL="742793" indent="-285690" defTabSz="980868">
              <a:defRPr sz="2400">
                <a:solidFill>
                  <a:schemeClr val="tx1"/>
                </a:solidFill>
                <a:latin typeface="Arial" pitchFamily="34" charset="0"/>
              </a:defRPr>
            </a:lvl2pPr>
            <a:lvl3pPr marL="1142759" indent="-228552" defTabSz="980868">
              <a:defRPr sz="2400">
                <a:solidFill>
                  <a:schemeClr val="tx1"/>
                </a:solidFill>
                <a:latin typeface="Arial" pitchFamily="34" charset="0"/>
              </a:defRPr>
            </a:lvl3pPr>
            <a:lvl4pPr marL="1599861" indent="-228552" defTabSz="980868">
              <a:defRPr sz="2400">
                <a:solidFill>
                  <a:schemeClr val="tx1"/>
                </a:solidFill>
                <a:latin typeface="Arial" pitchFamily="34" charset="0"/>
              </a:defRPr>
            </a:lvl4pPr>
            <a:lvl5pPr marL="2056965" indent="-228552" defTabSz="980868">
              <a:defRPr sz="2400">
                <a:solidFill>
                  <a:schemeClr val="tx1"/>
                </a:solidFill>
                <a:latin typeface="Arial" pitchFamily="34" charset="0"/>
              </a:defRPr>
            </a:lvl5pPr>
            <a:lvl6pPr marL="2514069" indent="-228552" defTabSz="980868" eaLnBrk="0" fontAlgn="base" hangingPunct="0">
              <a:spcBef>
                <a:spcPct val="0"/>
              </a:spcBef>
              <a:spcAft>
                <a:spcPct val="0"/>
              </a:spcAft>
              <a:defRPr sz="2400">
                <a:solidFill>
                  <a:schemeClr val="tx1"/>
                </a:solidFill>
                <a:latin typeface="Arial" pitchFamily="34" charset="0"/>
              </a:defRPr>
            </a:lvl6pPr>
            <a:lvl7pPr marL="2971172" indent="-228552" defTabSz="980868" eaLnBrk="0" fontAlgn="base" hangingPunct="0">
              <a:spcBef>
                <a:spcPct val="0"/>
              </a:spcBef>
              <a:spcAft>
                <a:spcPct val="0"/>
              </a:spcAft>
              <a:defRPr sz="2400">
                <a:solidFill>
                  <a:schemeClr val="tx1"/>
                </a:solidFill>
                <a:latin typeface="Arial" pitchFamily="34" charset="0"/>
              </a:defRPr>
            </a:lvl7pPr>
            <a:lvl8pPr marL="3428275" indent="-228552" defTabSz="980868" eaLnBrk="0" fontAlgn="base" hangingPunct="0">
              <a:spcBef>
                <a:spcPct val="0"/>
              </a:spcBef>
              <a:spcAft>
                <a:spcPct val="0"/>
              </a:spcAft>
              <a:defRPr sz="2400">
                <a:solidFill>
                  <a:schemeClr val="tx1"/>
                </a:solidFill>
                <a:latin typeface="Arial" pitchFamily="34" charset="0"/>
              </a:defRPr>
            </a:lvl8pPr>
            <a:lvl9pPr marL="3885377" indent="-228552" defTabSz="980868" eaLnBrk="0" fontAlgn="base" hangingPunct="0">
              <a:spcBef>
                <a:spcPct val="0"/>
              </a:spcBef>
              <a:spcAft>
                <a:spcPct val="0"/>
              </a:spcAft>
              <a:defRPr sz="2400">
                <a:solidFill>
                  <a:schemeClr val="tx1"/>
                </a:solidFill>
                <a:latin typeface="Arial" pitchFamily="34" charset="0"/>
              </a:defRPr>
            </a:lvl9pPr>
          </a:lstStyle>
          <a:p>
            <a:fld id="{2FF84126-4974-442C-B54E-705570B2E5B4}" type="slidenum">
              <a:rPr lang="en-US" sz="1200">
                <a:latin typeface="Times New Roman" pitchFamily="18" charset="0"/>
              </a:rPr>
              <a:pPr/>
              <a:t>92</a:t>
            </a:fld>
            <a:endParaRPr lang="en-US" sz="1200">
              <a:latin typeface="Times New Roman" pitchFamily="18" charset="0"/>
            </a:endParaRPr>
          </a:p>
        </p:txBody>
      </p:sp>
      <p:sp>
        <p:nvSpPr>
          <p:cNvPr id="307203" name="Rectangle 2"/>
          <p:cNvSpPr>
            <a:spLocks noGrp="1" noRot="1" noChangeAspect="1" noChangeArrowheads="1" noTextEdit="1"/>
          </p:cNvSpPr>
          <p:nvPr>
            <p:ph type="sldImg"/>
          </p:nvPr>
        </p:nvSpPr>
        <p:spPr>
          <a:ln/>
        </p:spPr>
      </p:sp>
      <p:sp>
        <p:nvSpPr>
          <p:cNvPr id="307204" name="Rectangle 3"/>
          <p:cNvSpPr>
            <a:spLocks noGrp="1" noChangeArrowheads="1"/>
          </p:cNvSpPr>
          <p:nvPr>
            <p:ph type="body" idx="1"/>
          </p:nvPr>
        </p:nvSpPr>
        <p:spPr>
          <a:xfrm>
            <a:off x="217489" y="3686176"/>
            <a:ext cx="7097712" cy="5435599"/>
          </a:xfrm>
          <a:noFill/>
        </p:spPr>
        <p:txBody>
          <a:bodyPr/>
          <a:lstStyle/>
          <a:p>
            <a:pPr marL="231726" indent="-231726"/>
            <a:endParaRPr lang="en-US" dirty="0"/>
          </a:p>
        </p:txBody>
      </p:sp>
    </p:spTree>
    <p:extLst>
      <p:ext uri="{BB962C8B-B14F-4D97-AF65-F5344CB8AC3E}">
        <p14:creationId xmlns:p14="http://schemas.microsoft.com/office/powerpoint/2010/main" val="19537799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305E4B50-D7CE-42B8-99AD-24E2B8676C00}" type="slidenum">
              <a:rPr lang="en-US"/>
              <a:pPr/>
              <a:t>93</a:t>
            </a:fld>
            <a:endParaRPr lang="en-US"/>
          </a:p>
        </p:txBody>
      </p:sp>
      <p:sp>
        <p:nvSpPr>
          <p:cNvPr id="121858" name="Rectangle 2"/>
          <p:cNvSpPr>
            <a:spLocks noGrp="1" noChangeArrowheads="1"/>
          </p:cNvSpPr>
          <p:nvPr>
            <p:ph type="body" idx="1"/>
          </p:nvPr>
        </p:nvSpPr>
        <p:spPr>
          <a:xfrm>
            <a:off x="1203962" y="3715219"/>
            <a:ext cx="5623560" cy="5405594"/>
          </a:xfrm>
          <a:noFill/>
          <a:ln/>
        </p:spPr>
        <p:txBody>
          <a:bodyPr/>
          <a:lstStyle/>
          <a:p>
            <a:r>
              <a:rPr lang="en-US" dirty="0"/>
              <a:t>Boiler design:  Cir Fluidized Bed and FGR are boiler types that can reduce emissions of Nox (lower temps) and So2 (CFB limestone bed}</a:t>
            </a:r>
          </a:p>
          <a:p>
            <a:r>
              <a:rPr lang="en-US" dirty="0"/>
              <a:t>Proper main: like your car</a:t>
            </a:r>
          </a:p>
          <a:p>
            <a:r>
              <a:rPr lang="en-US" dirty="0"/>
              <a:t>Op </a:t>
            </a:r>
            <a:r>
              <a:rPr lang="en-US" dirty="0" err="1"/>
              <a:t>cond</a:t>
            </a:r>
            <a:r>
              <a:rPr lang="en-US" dirty="0"/>
              <a:t>: Lower temps</a:t>
            </a:r>
          </a:p>
          <a:p>
            <a:r>
              <a:rPr lang="en-US" dirty="0"/>
              <a:t>Fuel types: No or low sulfur fuel</a:t>
            </a:r>
          </a:p>
          <a:p>
            <a:r>
              <a:rPr lang="en-US" dirty="0"/>
              <a:t>Comb mods: Low Nox burners, OFA/SOFA</a:t>
            </a:r>
          </a:p>
          <a:p>
            <a:r>
              <a:rPr lang="en-US" dirty="0"/>
              <a:t>Add on controls – Baghouses, SCRs, SDAs</a:t>
            </a:r>
          </a:p>
        </p:txBody>
      </p:sp>
      <p:sp>
        <p:nvSpPr>
          <p:cNvPr id="121859" name="Rectangle 3"/>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1759832834"/>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0D71225E-C9A5-43F2-850D-EFD9797C2D39}" type="slidenum">
              <a:rPr lang="en-US"/>
              <a:pPr/>
              <a:t>94</a:t>
            </a:fld>
            <a:endParaRPr lang="en-US"/>
          </a:p>
        </p:txBody>
      </p:sp>
      <p:sp>
        <p:nvSpPr>
          <p:cNvPr id="123906" name="Rectangle 2"/>
          <p:cNvSpPr>
            <a:spLocks noGrp="1" noChangeArrowheads="1"/>
          </p:cNvSpPr>
          <p:nvPr>
            <p:ph type="body" idx="1"/>
          </p:nvPr>
        </p:nvSpPr>
        <p:spPr>
          <a:xfrm>
            <a:off x="333587" y="3715219"/>
            <a:ext cx="6725920" cy="5405594"/>
          </a:xfrm>
          <a:noFill/>
          <a:ln/>
        </p:spPr>
        <p:txBody>
          <a:bodyPr/>
          <a:lstStyle/>
          <a:p>
            <a:r>
              <a:rPr lang="en-US" dirty="0"/>
              <a:t>Lo NOx and ultra Lo NOx</a:t>
            </a:r>
          </a:p>
          <a:p>
            <a:endParaRPr lang="en-US" dirty="0"/>
          </a:p>
          <a:p>
            <a:r>
              <a:rPr lang="en-US" dirty="0"/>
              <a:t>OFA (Over-Fire Air) and SOFA (Separated Over-Fire Air) are combustion techniques used to reduce NOx (Nitrogen Oxides) emissions in industrial boilers. OFA and SOFA work by adjusting the air flow and fuel/air ratio within the combustion chamber to inhibit the formation of NOx. SOFA, a type of OFA, is designed to introduce air through a separate </a:t>
            </a:r>
            <a:r>
              <a:rPr lang="en-US" dirty="0" err="1"/>
              <a:t>windbox</a:t>
            </a:r>
            <a:r>
              <a:rPr lang="en-US" dirty="0"/>
              <a:t> above the burners, creating a fuel-rich zone below and a lean zone above to control NOx formation</a:t>
            </a:r>
          </a:p>
          <a:p>
            <a:endParaRPr lang="en-US" dirty="0"/>
          </a:p>
          <a:p>
            <a:r>
              <a:rPr lang="en-US" dirty="0"/>
              <a:t>SNCR and SCR fact sheets (per BASC107)</a:t>
            </a:r>
          </a:p>
          <a:p>
            <a:endParaRPr lang="en-US" dirty="0"/>
          </a:p>
          <a:p>
            <a:r>
              <a:rPr lang="en-US" dirty="0"/>
              <a:t>Flue gas recirculation (FGR) in boilers is a technique that lowers NOx emissions by recirculating a portion of the combustion gases back into the combustion chamber. This process reduces the peak flame temperature and the amount of oxygen in the combustion zone, thereby reducing the formation of thermal NOx. FGR can be implemented through internal recirculation, where gases are recirculated within the burner head, or external recirculation, where gases are recirculated from the flue and mixed with combustion air</a:t>
            </a:r>
          </a:p>
          <a:p>
            <a:endParaRPr lang="en-US" dirty="0"/>
          </a:p>
          <a:p>
            <a:r>
              <a:rPr lang="en-US" dirty="0"/>
              <a:t>FGD = wet scrubber, SDA, DSI (per BASC107)</a:t>
            </a:r>
          </a:p>
          <a:p>
            <a:r>
              <a:rPr lang="en-US" dirty="0"/>
              <a:t>Show EPA Control Cost manual section 5</a:t>
            </a:r>
          </a:p>
          <a:p>
            <a:r>
              <a:rPr lang="en-US" dirty="0"/>
              <a:t>https://www.epa.gov/economic-and-cost-analysis-air-pollution-regulations/cost-reports-and-guidance-air-pollution</a:t>
            </a:r>
          </a:p>
          <a:p>
            <a:r>
              <a:rPr lang="en-US" dirty="0"/>
              <a:t>EPA FGD Handout</a:t>
            </a:r>
          </a:p>
          <a:p>
            <a:endParaRPr lang="en-US" dirty="0"/>
          </a:p>
        </p:txBody>
      </p:sp>
      <p:sp>
        <p:nvSpPr>
          <p:cNvPr id="123907" name="Rectangle 3"/>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4255370573"/>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D711182E-854C-4188-A80D-4BE30CE9F40E}" type="slidenum">
              <a:rPr lang="en-US"/>
              <a:pPr/>
              <a:t>95</a:t>
            </a:fld>
            <a:endParaRPr lang="en-US"/>
          </a:p>
        </p:txBody>
      </p:sp>
      <p:sp>
        <p:nvSpPr>
          <p:cNvPr id="434178" name="Rectangle 2050"/>
          <p:cNvSpPr>
            <a:spLocks noGrp="1" noChangeArrowheads="1"/>
          </p:cNvSpPr>
          <p:nvPr>
            <p:ph type="body" idx="1"/>
          </p:nvPr>
        </p:nvSpPr>
        <p:spPr>
          <a:xfrm>
            <a:off x="816014" y="3438136"/>
            <a:ext cx="5898053" cy="5581025"/>
          </a:xfrm>
          <a:noFill/>
          <a:ln/>
        </p:spPr>
        <p:txBody>
          <a:bodyPr lIns="81913" tIns="40120" rIns="81913" bIns="40120"/>
          <a:lstStyle/>
          <a:p>
            <a:r>
              <a:rPr lang="en-US" dirty="0"/>
              <a:t>3 Ts + O2</a:t>
            </a:r>
          </a:p>
          <a:p>
            <a:r>
              <a:rPr lang="en-US" dirty="0"/>
              <a:t>Too high a temp, more Nox</a:t>
            </a:r>
          </a:p>
          <a:p>
            <a:r>
              <a:rPr lang="en-US" dirty="0"/>
              <a:t>Too low temp or too much fuel, more CO</a:t>
            </a:r>
          </a:p>
        </p:txBody>
      </p:sp>
      <p:sp>
        <p:nvSpPr>
          <p:cNvPr id="434179" name="Rectangle 2051"/>
          <p:cNvSpPr>
            <a:spLocks noGrp="1" noRot="1" noChangeAspect="1" noChangeArrowheads="1" noTextEdit="1"/>
          </p:cNvSpPr>
          <p:nvPr>
            <p:ph type="sldImg"/>
          </p:nvPr>
        </p:nvSpPr>
        <p:spPr>
          <a:ln cap="flat"/>
        </p:spPr>
      </p:sp>
    </p:spTree>
    <p:extLst>
      <p:ext uri="{BB962C8B-B14F-4D97-AF65-F5344CB8AC3E}">
        <p14:creationId xmlns:p14="http://schemas.microsoft.com/office/powerpoint/2010/main" val="269369790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014D2833-84C6-4080-A589-7132AEBC31AB}" type="slidenum">
              <a:rPr lang="en-US"/>
              <a:pPr/>
              <a:t>96</a:t>
            </a:fld>
            <a:endParaRPr lang="en-US"/>
          </a:p>
        </p:txBody>
      </p:sp>
      <p:sp>
        <p:nvSpPr>
          <p:cNvPr id="646146" name="Rectangle 2"/>
          <p:cNvSpPr>
            <a:spLocks noGrp="1" noRot="1" noChangeAspect="1" noChangeArrowheads="1" noTextEdit="1"/>
          </p:cNvSpPr>
          <p:nvPr>
            <p:ph type="sldImg"/>
          </p:nvPr>
        </p:nvSpPr>
        <p:spPr>
          <a:xfrm>
            <a:off x="1741488" y="233363"/>
            <a:ext cx="4108450" cy="2738437"/>
          </a:xfrm>
          <a:ln/>
        </p:spPr>
      </p:sp>
      <p:sp>
        <p:nvSpPr>
          <p:cNvPr id="646147" name="Rectangle 3"/>
          <p:cNvSpPr>
            <a:spLocks noGrp="1" noChangeArrowheads="1"/>
          </p:cNvSpPr>
          <p:nvPr>
            <p:ph type="body" idx="1"/>
          </p:nvPr>
        </p:nvSpPr>
        <p:spPr>
          <a:xfrm>
            <a:off x="650240" y="3162692"/>
            <a:ext cx="6177280" cy="5405593"/>
          </a:xfrm>
        </p:spPr>
        <p:txBody>
          <a:bodyPr/>
          <a:lstStyle/>
          <a:p>
            <a:pPr marL="359019" indent="-359019"/>
            <a:r>
              <a:rPr lang="en-US" dirty="0"/>
              <a:t>Thermal Nox most important</a:t>
            </a:r>
          </a:p>
          <a:p>
            <a:pPr marL="359019" indent="-359019"/>
            <a:r>
              <a:rPr lang="en-US" dirty="0"/>
              <a:t>Then fuel bound </a:t>
            </a:r>
          </a:p>
          <a:p>
            <a:pPr marL="359019" indent="-359019"/>
            <a:r>
              <a:rPr lang="en-US" dirty="0"/>
              <a:t>Prompt Nox least [slide to follow]</a:t>
            </a:r>
          </a:p>
          <a:p>
            <a:pPr marL="359019" indent="-359019"/>
            <a:r>
              <a:rPr lang="en-US" dirty="0"/>
              <a:t>Prompt NOx - Prompt NOx is formed from molecular nitrogen in the air combining with fuel</a:t>
            </a:r>
          </a:p>
          <a:p>
            <a:pPr marL="359019" indent="-359019"/>
            <a:r>
              <a:rPr lang="en-US" dirty="0"/>
              <a:t>in fuel-rich conditions which exist, to some extent, in all combustion. This nitrogen then oxidizes</a:t>
            </a:r>
          </a:p>
          <a:p>
            <a:pPr marL="359019" indent="-359019"/>
            <a:r>
              <a:rPr lang="en-US" dirty="0"/>
              <a:t>along with the fuel and becomes NOx during combustion, just like fuel NOx. The abundance of</a:t>
            </a:r>
          </a:p>
          <a:p>
            <a:pPr marL="359019" indent="-359019"/>
            <a:r>
              <a:rPr lang="en-US" dirty="0"/>
              <a:t>prompt NOx is disputed by the various writers of articles and reports - probably because they</a:t>
            </a:r>
          </a:p>
          <a:p>
            <a:pPr marL="359019" indent="-359019"/>
            <a:r>
              <a:rPr lang="en-US" dirty="0"/>
              <a:t>each are either considering fuels intrinsically containing very large or very small amounts of</a:t>
            </a:r>
          </a:p>
          <a:p>
            <a:pPr marL="359019" indent="-359019"/>
            <a:r>
              <a:rPr lang="en-US" dirty="0"/>
              <a:t>nitrogen, or are considering burners that are intended to either have or not have fuel-rich regions</a:t>
            </a:r>
          </a:p>
          <a:p>
            <a:pPr marL="359019" indent="-359019"/>
            <a:r>
              <a:rPr lang="en-US" dirty="0"/>
              <a:t>in the flame.</a:t>
            </a:r>
          </a:p>
        </p:txBody>
      </p:sp>
    </p:spTree>
    <p:extLst>
      <p:ext uri="{BB962C8B-B14F-4D97-AF65-F5344CB8AC3E}">
        <p14:creationId xmlns:p14="http://schemas.microsoft.com/office/powerpoint/2010/main" val="2804363388"/>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0A1A8A21-72B5-475E-82A6-B8B8A2ADA18F}" type="slidenum">
              <a:rPr lang="en-US"/>
              <a:pPr/>
              <a:t>97</a:t>
            </a:fld>
            <a:endParaRPr lang="en-US"/>
          </a:p>
        </p:txBody>
      </p:sp>
      <p:sp>
        <p:nvSpPr>
          <p:cNvPr id="130050" name="Rectangle 2"/>
          <p:cNvSpPr>
            <a:spLocks noGrp="1" noChangeArrowheads="1"/>
          </p:cNvSpPr>
          <p:nvPr>
            <p:ph type="body" idx="1"/>
          </p:nvPr>
        </p:nvSpPr>
        <p:spPr>
          <a:xfrm>
            <a:off x="711843" y="4433104"/>
            <a:ext cx="5868365" cy="4444678"/>
          </a:xfrm>
          <a:noFill/>
          <a:ln/>
        </p:spPr>
        <p:txBody>
          <a:bodyPr/>
          <a:lstStyle/>
          <a:p>
            <a:pPr algn="l"/>
            <a:endParaRPr lang="en-US" dirty="0"/>
          </a:p>
        </p:txBody>
      </p:sp>
      <p:sp>
        <p:nvSpPr>
          <p:cNvPr id="130051" name="Rectangle 3"/>
          <p:cNvSpPr>
            <a:spLocks noGrp="1" noRot="1" noChangeAspect="1" noChangeArrowheads="1" noTextEdit="1"/>
          </p:cNvSpPr>
          <p:nvPr>
            <p:ph type="sldImg"/>
          </p:nvPr>
        </p:nvSpPr>
        <p:spPr>
          <a:xfrm>
            <a:off x="993775" y="560388"/>
            <a:ext cx="5397500" cy="3597275"/>
          </a:xfrm>
          <a:ln cap="flat"/>
        </p:spPr>
      </p:sp>
    </p:spTree>
    <p:extLst>
      <p:ext uri="{BB962C8B-B14F-4D97-AF65-F5344CB8AC3E}">
        <p14:creationId xmlns:p14="http://schemas.microsoft.com/office/powerpoint/2010/main" val="223272199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6DE06CCB-1300-46B4-ABA3-635B13277056}" type="slidenum">
              <a:rPr lang="en-US"/>
              <a:pPr/>
              <a:t>98</a:t>
            </a:fld>
            <a:endParaRPr lang="en-US"/>
          </a:p>
        </p:txBody>
      </p:sp>
      <p:sp>
        <p:nvSpPr>
          <p:cNvPr id="1193986" name="Rectangle 2"/>
          <p:cNvSpPr>
            <a:spLocks noGrp="1" noRot="1" noChangeAspect="1" noChangeArrowheads="1" noTextEdit="1"/>
          </p:cNvSpPr>
          <p:nvPr>
            <p:ph type="sldImg"/>
          </p:nvPr>
        </p:nvSpPr>
        <p:spPr>
          <a:xfrm>
            <a:off x="461963" y="639763"/>
            <a:ext cx="6486525" cy="4324350"/>
          </a:xfrm>
          <a:ln/>
        </p:spPr>
      </p:sp>
      <p:sp>
        <p:nvSpPr>
          <p:cNvPr id="1193987" name="Rectangle 3"/>
          <p:cNvSpPr>
            <a:spLocks noGrp="1" noChangeArrowheads="1"/>
          </p:cNvSpPr>
          <p:nvPr>
            <p:ph type="body" idx="1"/>
          </p:nvPr>
        </p:nvSpPr>
        <p:spPr>
          <a:xfrm>
            <a:off x="650240" y="6414428"/>
            <a:ext cx="6177280" cy="2706385"/>
          </a:xfrm>
        </p:spPr>
        <p:txBody>
          <a:bodyPr/>
          <a:lstStyle/>
          <a:p>
            <a:r>
              <a:rPr lang="en-US" dirty="0"/>
              <a:t>OH = hydroxyl radical</a:t>
            </a:r>
          </a:p>
          <a:p>
            <a:r>
              <a:rPr lang="en-US" dirty="0"/>
              <a:t>NO = nitric oxide</a:t>
            </a:r>
          </a:p>
          <a:p>
            <a:r>
              <a:rPr lang="en-US" dirty="0"/>
              <a:t>CH = methylidyne</a:t>
            </a:r>
          </a:p>
          <a:p>
            <a:r>
              <a:rPr lang="en-US" dirty="0"/>
              <a:t>CH2 = methylene</a:t>
            </a:r>
          </a:p>
          <a:p>
            <a:r>
              <a:rPr lang="en-US" dirty="0"/>
              <a:t>HCN = hydrogen </a:t>
            </a:r>
            <a:r>
              <a:rPr lang="en-US" dirty="0" err="1"/>
              <a:t>cynanide</a:t>
            </a:r>
            <a:endParaRPr lang="en-US" dirty="0"/>
          </a:p>
          <a:p>
            <a:r>
              <a:rPr lang="en-US" dirty="0"/>
              <a:t>Reduce NO (get rid of the O) and Oxidize CO (add an O)</a:t>
            </a:r>
          </a:p>
          <a:p>
            <a:endParaRPr lang="en-US" dirty="0"/>
          </a:p>
        </p:txBody>
      </p:sp>
    </p:spTree>
    <p:extLst>
      <p:ext uri="{BB962C8B-B14F-4D97-AF65-F5344CB8AC3E}">
        <p14:creationId xmlns:p14="http://schemas.microsoft.com/office/powerpoint/2010/main" val="272517375"/>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dt" idx="1"/>
          </p:nvPr>
        </p:nvSpPr>
        <p:spPr>
          <a:ln/>
        </p:spPr>
        <p:txBody>
          <a:bodyPr/>
          <a:lstStyle/>
          <a:p>
            <a:r>
              <a:rPr lang="en-US"/>
              <a:t>April 2, 2009</a:t>
            </a:r>
          </a:p>
        </p:txBody>
      </p:sp>
      <p:sp>
        <p:nvSpPr>
          <p:cNvPr id="5" name="Rectangle 7"/>
          <p:cNvSpPr>
            <a:spLocks noGrp="1" noChangeArrowheads="1"/>
          </p:cNvSpPr>
          <p:nvPr>
            <p:ph type="sldNum" sz="quarter" idx="5"/>
          </p:nvPr>
        </p:nvSpPr>
        <p:spPr>
          <a:ln/>
        </p:spPr>
        <p:txBody>
          <a:bodyPr/>
          <a:lstStyle/>
          <a:p>
            <a:fld id="{02EFB119-4D26-49F4-AB5A-C4C2AEF1966A}" type="slidenum">
              <a:rPr lang="en-US"/>
              <a:pPr/>
              <a:t>99</a:t>
            </a:fld>
            <a:endParaRPr lang="en-US"/>
          </a:p>
        </p:txBody>
      </p:sp>
      <p:sp>
        <p:nvSpPr>
          <p:cNvPr id="1195010" name="Rectangle 2"/>
          <p:cNvSpPr>
            <a:spLocks noGrp="1" noRot="1" noChangeAspect="1" noChangeArrowheads="1" noTextEdit="1"/>
          </p:cNvSpPr>
          <p:nvPr>
            <p:ph type="sldImg"/>
          </p:nvPr>
        </p:nvSpPr>
        <p:spPr>
          <a:xfrm>
            <a:off x="403225" y="639763"/>
            <a:ext cx="6677025" cy="4451350"/>
          </a:xfrm>
          <a:ln/>
        </p:spPr>
      </p:sp>
      <p:sp>
        <p:nvSpPr>
          <p:cNvPr id="1195011" name="Rectangle 3"/>
          <p:cNvSpPr>
            <a:spLocks noGrp="1" noChangeArrowheads="1"/>
          </p:cNvSpPr>
          <p:nvPr>
            <p:ph type="body" idx="1"/>
          </p:nvPr>
        </p:nvSpPr>
        <p:spPr>
          <a:xfrm>
            <a:off x="650240" y="6438956"/>
            <a:ext cx="6177280" cy="2681856"/>
          </a:xfrm>
        </p:spPr>
        <p:txBody>
          <a:bodyPr/>
          <a:lstStyle/>
          <a:p>
            <a:r>
              <a:rPr lang="en-US" dirty="0"/>
              <a:t>The Prompt NOx mechanism describes the formation of NOx (Nitrogen Oxides) during combustion through reactions between atmospheric nitrogen (N2) and hydrocarbon radicals. This mechanism is generally less significant than Fuel NOx or Thermal NOx, but it becomes more important as NOx emissions are reduced</a:t>
            </a:r>
          </a:p>
          <a:p>
            <a:endParaRPr lang="en-US" dirty="0"/>
          </a:p>
          <a:p>
            <a:r>
              <a:rPr lang="en-US" dirty="0"/>
              <a:t>Not sure what last bullet is saying </a:t>
            </a:r>
          </a:p>
          <a:p>
            <a:r>
              <a:rPr lang="en-US" dirty="0"/>
              <a:t>DELETE  Reactor combustion is controlled to a stoichiometry &lt;.6 and a temperature &lt;2400F.</a:t>
            </a:r>
          </a:p>
          <a:p>
            <a:endParaRPr lang="en-US" dirty="0"/>
          </a:p>
        </p:txBody>
      </p:sp>
    </p:spTree>
    <p:extLst>
      <p:ext uri="{BB962C8B-B14F-4D97-AF65-F5344CB8AC3E}">
        <p14:creationId xmlns:p14="http://schemas.microsoft.com/office/powerpoint/2010/main" val="30958902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71525" y="2130425"/>
            <a:ext cx="8743950" cy="1470025"/>
          </a:xfrm>
        </p:spPr>
        <p:txBody>
          <a:bodyPr/>
          <a:lstStyle/>
          <a:p>
            <a:r>
              <a:rPr lang="en-US"/>
              <a:t>Click to edit Master title style</a:t>
            </a:r>
          </a:p>
        </p:txBody>
      </p:sp>
      <p:sp>
        <p:nvSpPr>
          <p:cNvPr id="3" name="Subtitle 2"/>
          <p:cNvSpPr>
            <a:spLocks noGrp="1"/>
          </p:cNvSpPr>
          <p:nvPr>
            <p:ph type="subTitle" idx="1"/>
          </p:nvPr>
        </p:nvSpPr>
        <p:spPr>
          <a:xfrm>
            <a:off x="1543050" y="3886200"/>
            <a:ext cx="72009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31113" y="255588"/>
            <a:ext cx="2112962" cy="59436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287463" y="255588"/>
            <a:ext cx="6191250" cy="59436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296988" y="255588"/>
            <a:ext cx="8447087" cy="755650"/>
          </a:xfrm>
        </p:spPr>
        <p:txBody>
          <a:bodyPr/>
          <a:lstStyle/>
          <a:p>
            <a:r>
              <a:rPr lang="en-US"/>
              <a:t>Click to edit Master title style</a:t>
            </a:r>
          </a:p>
        </p:txBody>
      </p:sp>
      <p:sp>
        <p:nvSpPr>
          <p:cNvPr id="3" name="Text Placeholder 2"/>
          <p:cNvSpPr>
            <a:spLocks noGrp="1"/>
          </p:cNvSpPr>
          <p:nvPr>
            <p:ph type="body" sz="half" idx="1"/>
          </p:nvPr>
        </p:nvSpPr>
        <p:spPr>
          <a:xfrm>
            <a:off x="1287463" y="1497013"/>
            <a:ext cx="3810000" cy="4702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5249863" y="1497013"/>
            <a:ext cx="3810000" cy="4702175"/>
          </a:xfrm>
        </p:spPr>
        <p:txBody>
          <a:bodyPr/>
          <a:lstStyle/>
          <a:p>
            <a:endParaRPr 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296988" y="255588"/>
            <a:ext cx="8447087" cy="755650"/>
          </a:xfrm>
        </p:spPr>
        <p:txBody>
          <a:bodyPr/>
          <a:lstStyle/>
          <a:p>
            <a:r>
              <a:rPr lang="en-US"/>
              <a:t>Click to edit Master title style</a:t>
            </a:r>
          </a:p>
        </p:txBody>
      </p:sp>
      <p:sp>
        <p:nvSpPr>
          <p:cNvPr id="3" name="Chart Placeholder 2"/>
          <p:cNvSpPr>
            <a:spLocks noGrp="1"/>
          </p:cNvSpPr>
          <p:nvPr>
            <p:ph type="chart" idx="1"/>
          </p:nvPr>
        </p:nvSpPr>
        <p:spPr>
          <a:xfrm>
            <a:off x="1287463" y="1497013"/>
            <a:ext cx="7772400" cy="4702175"/>
          </a:xfrm>
        </p:spPr>
        <p:txBody>
          <a:bodyPr/>
          <a:lstStyle/>
          <a:p>
            <a:endParaRPr 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1296988" y="255588"/>
            <a:ext cx="8447087" cy="755650"/>
          </a:xfrm>
        </p:spPr>
        <p:txBody>
          <a:bodyPr/>
          <a:lstStyle/>
          <a:p>
            <a:r>
              <a:rPr lang="en-US"/>
              <a:t>Click to edit Master title style</a:t>
            </a:r>
          </a:p>
        </p:txBody>
      </p:sp>
      <p:sp>
        <p:nvSpPr>
          <p:cNvPr id="3" name="Text Placeholder 2"/>
          <p:cNvSpPr>
            <a:spLocks noGrp="1"/>
          </p:cNvSpPr>
          <p:nvPr>
            <p:ph type="body" sz="half" idx="1"/>
          </p:nvPr>
        </p:nvSpPr>
        <p:spPr>
          <a:xfrm>
            <a:off x="1287463" y="1497013"/>
            <a:ext cx="3810000" cy="4702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hart Placeholder 3"/>
          <p:cNvSpPr>
            <a:spLocks noGrp="1"/>
          </p:cNvSpPr>
          <p:nvPr>
            <p:ph type="chart" sz="half" idx="2"/>
          </p:nvPr>
        </p:nvSpPr>
        <p:spPr>
          <a:xfrm>
            <a:off x="5249863" y="1497013"/>
            <a:ext cx="3810000" cy="4702175"/>
          </a:xfrm>
        </p:spPr>
        <p:txBody>
          <a:bodyPr/>
          <a:lstStyle/>
          <a:p>
            <a:endParaRPr 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296988" y="255588"/>
            <a:ext cx="8447087" cy="755650"/>
          </a:xfrm>
        </p:spPr>
        <p:txBody>
          <a:bodyPr/>
          <a:lstStyle/>
          <a:p>
            <a:r>
              <a:rPr lang="en-US"/>
              <a:t>Click to edit Master title style</a:t>
            </a:r>
          </a:p>
        </p:txBody>
      </p:sp>
      <p:sp>
        <p:nvSpPr>
          <p:cNvPr id="3" name="Table Placeholder 2"/>
          <p:cNvSpPr>
            <a:spLocks noGrp="1"/>
          </p:cNvSpPr>
          <p:nvPr>
            <p:ph type="tbl" idx="1"/>
          </p:nvPr>
        </p:nvSpPr>
        <p:spPr>
          <a:xfrm>
            <a:off x="1287463" y="1497013"/>
            <a:ext cx="7772400" cy="4702175"/>
          </a:xfrm>
        </p:spPr>
        <p:txBody>
          <a:bodyPr/>
          <a:lstStyle/>
          <a:p>
            <a:endParaRPr 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71525" y="2130425"/>
            <a:ext cx="8743950" cy="1470025"/>
          </a:xfrm>
        </p:spPr>
        <p:txBody>
          <a:bodyPr/>
          <a:lstStyle/>
          <a:p>
            <a:r>
              <a:rPr lang="en-US"/>
              <a:t>Click to edit Master title style</a:t>
            </a:r>
          </a:p>
        </p:txBody>
      </p:sp>
      <p:sp>
        <p:nvSpPr>
          <p:cNvPr id="3" name="Subtitle 2"/>
          <p:cNvSpPr>
            <a:spLocks noGrp="1"/>
          </p:cNvSpPr>
          <p:nvPr>
            <p:ph type="subTitle" idx="1"/>
          </p:nvPr>
        </p:nvSpPr>
        <p:spPr>
          <a:xfrm>
            <a:off x="1543050" y="3886200"/>
            <a:ext cx="72009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3684903142"/>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19036974"/>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12800" y="4406900"/>
            <a:ext cx="874395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812800" y="2906713"/>
            <a:ext cx="874395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770020937"/>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287463" y="1497013"/>
            <a:ext cx="3810000" cy="4702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249863" y="1497013"/>
            <a:ext cx="3810000" cy="4702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36290219"/>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4350" y="274638"/>
            <a:ext cx="92583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514350" y="1535113"/>
            <a:ext cx="454501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14350" y="2174875"/>
            <a:ext cx="454501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226050" y="1535113"/>
            <a:ext cx="454660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226050" y="2174875"/>
            <a:ext cx="4546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40912560"/>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13130660"/>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5235625"/>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14350" y="273050"/>
            <a:ext cx="3384550"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022725" y="273050"/>
            <a:ext cx="5749925"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14350" y="1435100"/>
            <a:ext cx="338455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006830149"/>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16125" y="4800600"/>
            <a:ext cx="6172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016125" y="612775"/>
            <a:ext cx="6172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016125" y="5367338"/>
            <a:ext cx="6172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78157498"/>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19809359"/>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31113" y="255588"/>
            <a:ext cx="2112962" cy="59436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287463" y="255588"/>
            <a:ext cx="6191250" cy="59436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15187335"/>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296988" y="255588"/>
            <a:ext cx="8447087" cy="755650"/>
          </a:xfrm>
        </p:spPr>
        <p:txBody>
          <a:bodyPr/>
          <a:lstStyle/>
          <a:p>
            <a:r>
              <a:rPr lang="en-US"/>
              <a:t>Click to edit Master title style</a:t>
            </a:r>
          </a:p>
        </p:txBody>
      </p:sp>
      <p:sp>
        <p:nvSpPr>
          <p:cNvPr id="3" name="Table Placeholder 2"/>
          <p:cNvSpPr>
            <a:spLocks noGrp="1"/>
          </p:cNvSpPr>
          <p:nvPr>
            <p:ph type="tbl" idx="1"/>
          </p:nvPr>
        </p:nvSpPr>
        <p:spPr>
          <a:xfrm>
            <a:off x="1287463" y="1497013"/>
            <a:ext cx="7772400" cy="4702175"/>
          </a:xfrm>
        </p:spPr>
        <p:txBody>
          <a:bodyPr/>
          <a:lstStyle/>
          <a:p>
            <a:pPr lvl="0"/>
            <a:endParaRPr lang="en-US" noProof="0"/>
          </a:p>
        </p:txBody>
      </p:sp>
    </p:spTree>
    <p:extLst>
      <p:ext uri="{BB962C8B-B14F-4D97-AF65-F5344CB8AC3E}">
        <p14:creationId xmlns:p14="http://schemas.microsoft.com/office/powerpoint/2010/main" val="687798892"/>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296988" y="255588"/>
            <a:ext cx="8447087" cy="755650"/>
          </a:xfrm>
        </p:spPr>
        <p:txBody>
          <a:bodyPr/>
          <a:lstStyle/>
          <a:p>
            <a:r>
              <a:rPr lang="en-US"/>
              <a:t>Click to edit Master title style</a:t>
            </a:r>
          </a:p>
        </p:txBody>
      </p:sp>
      <p:sp>
        <p:nvSpPr>
          <p:cNvPr id="3" name="Text Placeholder 2"/>
          <p:cNvSpPr>
            <a:spLocks noGrp="1"/>
          </p:cNvSpPr>
          <p:nvPr>
            <p:ph type="body" sz="half" idx="1"/>
          </p:nvPr>
        </p:nvSpPr>
        <p:spPr>
          <a:xfrm>
            <a:off x="1287463" y="1497013"/>
            <a:ext cx="3810000" cy="47021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5249863" y="1497013"/>
            <a:ext cx="3810000" cy="4702175"/>
          </a:xfrm>
        </p:spPr>
        <p:txBody>
          <a:bodyPr/>
          <a:lstStyle/>
          <a:p>
            <a:pPr lvl="0"/>
            <a:endParaRPr lang="en-US" noProof="0"/>
          </a:p>
        </p:txBody>
      </p:sp>
    </p:spTree>
    <p:extLst>
      <p:ext uri="{BB962C8B-B14F-4D97-AF65-F5344CB8AC3E}">
        <p14:creationId xmlns:p14="http://schemas.microsoft.com/office/powerpoint/2010/main" val="2311224129"/>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12800" y="4406900"/>
            <a:ext cx="874395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812800" y="2906713"/>
            <a:ext cx="874395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287463" y="1497013"/>
            <a:ext cx="3810000" cy="4702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249863" y="1497013"/>
            <a:ext cx="3810000" cy="4702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4350" y="274638"/>
            <a:ext cx="92583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514350" y="1535113"/>
            <a:ext cx="454501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14350" y="2174875"/>
            <a:ext cx="454501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226050" y="1535113"/>
            <a:ext cx="454660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226050" y="2174875"/>
            <a:ext cx="4546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14350" y="273050"/>
            <a:ext cx="3384550"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022725" y="273050"/>
            <a:ext cx="5749925"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14350" y="1435100"/>
            <a:ext cx="338455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16125" y="4800600"/>
            <a:ext cx="6172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016125" y="612775"/>
            <a:ext cx="6172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016125" y="5367338"/>
            <a:ext cx="6172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amma/>
                <a:shade val="46275"/>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296988" y="255588"/>
            <a:ext cx="8447087" cy="755650"/>
          </a:xfrm>
          <a:prstGeom prst="rect">
            <a:avLst/>
          </a:prstGeom>
          <a:noFill/>
          <a:ln w="12700">
            <a:noFill/>
            <a:miter lim="800000"/>
            <a:headEnd/>
            <a:tailEnd/>
          </a:ln>
          <a:effectLst>
            <a:outerShdw dist="107763" dir="2700000" algn="ctr" rotWithShape="0">
              <a:srgbClr val="000000"/>
            </a:outerShdw>
          </a:effectLst>
        </p:spPr>
        <p:txBody>
          <a:bodyPr vert="horz" wrap="square" lIns="90488" tIns="44450" rIns="90488" bIns="4445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1287463" y="1497013"/>
            <a:ext cx="7772400" cy="4702175"/>
          </a:xfrm>
          <a:prstGeom prst="rect">
            <a:avLst/>
          </a:prstGeom>
          <a:noFill/>
          <a:ln w="12700">
            <a:noFill/>
            <a:miter lim="800000"/>
            <a:headEnd/>
            <a:tailEnd/>
          </a:ln>
          <a:effectLst>
            <a:outerShdw dist="35921" dir="2700000" algn="ctr" rotWithShape="0">
              <a:schemeClr val="bg2"/>
            </a:outerShdw>
          </a:effectLst>
        </p:spPr>
        <p:txBody>
          <a:bodyPr vert="horz" wrap="square" lIns="90488" tIns="44450" rIns="90488" bIns="4445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ChangeArrowheads="1"/>
          </p:cNvSpPr>
          <p:nvPr/>
        </p:nvSpPr>
        <p:spPr bwMode="auto">
          <a:xfrm>
            <a:off x="0" y="1262063"/>
            <a:ext cx="10274300" cy="61912"/>
          </a:xfrm>
          <a:prstGeom prst="rect">
            <a:avLst/>
          </a:prstGeom>
          <a:gradFill rotWithShape="0">
            <a:gsLst>
              <a:gs pos="0">
                <a:srgbClr val="000020"/>
              </a:gs>
              <a:gs pos="50000">
                <a:srgbClr val="000020">
                  <a:gamma/>
                  <a:tint val="10196"/>
                  <a:invGamma/>
                </a:srgbClr>
              </a:gs>
              <a:gs pos="100000">
                <a:srgbClr val="000020"/>
              </a:gs>
            </a:gsLst>
            <a:lin ang="0" scaled="1"/>
          </a:gradFill>
          <a:ln w="12700">
            <a:noFill/>
            <a:miter lim="800000"/>
            <a:headEnd/>
            <a:tailEnd/>
          </a:ln>
          <a:effectLst/>
        </p:spPr>
        <p:txBody>
          <a:bodyPr wrap="none" anchor="ctr"/>
          <a:lstStyle/>
          <a:p>
            <a:endParaRPr lang="en-US"/>
          </a:p>
        </p:txBody>
      </p:sp>
      <p:sp>
        <p:nvSpPr>
          <p:cNvPr id="1029" name="Rectangle 5"/>
          <p:cNvSpPr>
            <a:spLocks noChangeArrowheads="1"/>
          </p:cNvSpPr>
          <p:nvPr/>
        </p:nvSpPr>
        <p:spPr bwMode="auto">
          <a:xfrm>
            <a:off x="1628775" y="1141413"/>
            <a:ext cx="735013" cy="90487"/>
          </a:xfrm>
          <a:prstGeom prst="rect">
            <a:avLst/>
          </a:prstGeom>
          <a:gradFill rotWithShape="0">
            <a:gsLst>
              <a:gs pos="0">
                <a:srgbClr val="00CECE">
                  <a:gamma/>
                  <a:shade val="20000"/>
                  <a:invGamma/>
                </a:srgbClr>
              </a:gs>
              <a:gs pos="50000">
                <a:srgbClr val="00CECE"/>
              </a:gs>
              <a:gs pos="100000">
                <a:srgbClr val="00CECE">
                  <a:gamma/>
                  <a:shade val="20000"/>
                  <a:invGamma/>
                </a:srgbClr>
              </a:gs>
            </a:gsLst>
            <a:lin ang="0" scaled="1"/>
          </a:gradFill>
          <a:ln w="12700">
            <a:noFill/>
            <a:miter lim="800000"/>
            <a:headEnd/>
            <a:tailEnd/>
          </a:ln>
          <a:effectLst/>
        </p:spPr>
        <p:txBody>
          <a:bodyPr wrap="none" anchor="ctr"/>
          <a:lstStyle/>
          <a:p>
            <a:endParaRPr lang="en-US"/>
          </a:p>
        </p:txBody>
      </p:sp>
      <p:sp>
        <p:nvSpPr>
          <p:cNvPr id="1030" name="Rectangle 6"/>
          <p:cNvSpPr>
            <a:spLocks noChangeArrowheads="1"/>
          </p:cNvSpPr>
          <p:nvPr/>
        </p:nvSpPr>
        <p:spPr bwMode="auto">
          <a:xfrm>
            <a:off x="0" y="1139825"/>
            <a:ext cx="10274300" cy="107950"/>
          </a:xfrm>
          <a:prstGeom prst="rect">
            <a:avLst/>
          </a:prstGeom>
          <a:gradFill rotWithShape="0">
            <a:gsLst>
              <a:gs pos="0">
                <a:srgbClr val="00CECE">
                  <a:gamma/>
                  <a:shade val="20000"/>
                  <a:invGamma/>
                </a:srgbClr>
              </a:gs>
              <a:gs pos="50000">
                <a:srgbClr val="00CECE"/>
              </a:gs>
              <a:gs pos="100000">
                <a:srgbClr val="00CECE">
                  <a:gamma/>
                  <a:shade val="20000"/>
                  <a:invGamma/>
                </a:srgbClr>
              </a:gs>
            </a:gsLst>
            <a:lin ang="0" scaled="1"/>
          </a:gradFill>
          <a:ln w="12700">
            <a:noFill/>
            <a:miter lim="800000"/>
            <a:headEnd/>
            <a:tailEnd/>
          </a:ln>
          <a:effectLst/>
        </p:spPr>
        <p:txBody>
          <a:bodyPr wrap="none" anchor="ctr"/>
          <a:lstStyle/>
          <a:p>
            <a:endParaRPr lang="en-US"/>
          </a:p>
        </p:txBody>
      </p:sp>
      <p:pic>
        <p:nvPicPr>
          <p:cNvPr id="1031" name="Picture 7"/>
          <p:cNvPicPr>
            <a:picLocks noChangeArrowheads="1"/>
          </p:cNvPicPr>
          <p:nvPr/>
        </p:nvPicPr>
        <p:blipFill>
          <a:blip r:embed="rId17"/>
          <a:srcRect/>
          <a:stretch>
            <a:fillRect/>
          </a:stretch>
        </p:blipFill>
        <p:spPr bwMode="auto">
          <a:xfrm>
            <a:off x="0" y="0"/>
            <a:ext cx="1655763" cy="1309688"/>
          </a:xfrm>
          <a:prstGeom prst="rect">
            <a:avLst/>
          </a:prstGeom>
          <a:noFill/>
          <a:ln w="12700">
            <a:noFill/>
            <a:miter lim="800000"/>
            <a:headEnd/>
            <a:tailEnd/>
          </a:ln>
          <a:effectLst/>
        </p:spPr>
      </p:pic>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ransition/>
  <p:txStyles>
    <p:titleStyle>
      <a:lvl1pPr algn="ctr" rtl="0" eaLnBrk="0" fontAlgn="base" hangingPunct="0">
        <a:spcBef>
          <a:spcPct val="0"/>
        </a:spcBef>
        <a:spcAft>
          <a:spcPct val="0"/>
        </a:spcAft>
        <a:defRPr sz="4400" b="1" i="1">
          <a:solidFill>
            <a:srgbClr val="FAFD00"/>
          </a:solidFill>
          <a:latin typeface="+mj-lt"/>
          <a:ea typeface="+mj-ea"/>
          <a:cs typeface="+mj-cs"/>
        </a:defRPr>
      </a:lvl1pPr>
      <a:lvl2pPr algn="ctr" rtl="0" eaLnBrk="0" fontAlgn="base" hangingPunct="0">
        <a:spcBef>
          <a:spcPct val="0"/>
        </a:spcBef>
        <a:spcAft>
          <a:spcPct val="0"/>
        </a:spcAft>
        <a:defRPr sz="4400" b="1" i="1">
          <a:solidFill>
            <a:srgbClr val="FAFD00"/>
          </a:solidFill>
          <a:latin typeface="Arial" charset="0"/>
        </a:defRPr>
      </a:lvl2pPr>
      <a:lvl3pPr algn="ctr" rtl="0" eaLnBrk="0" fontAlgn="base" hangingPunct="0">
        <a:spcBef>
          <a:spcPct val="0"/>
        </a:spcBef>
        <a:spcAft>
          <a:spcPct val="0"/>
        </a:spcAft>
        <a:defRPr sz="4400" b="1" i="1">
          <a:solidFill>
            <a:srgbClr val="FAFD00"/>
          </a:solidFill>
          <a:latin typeface="Arial" charset="0"/>
        </a:defRPr>
      </a:lvl3pPr>
      <a:lvl4pPr algn="ctr" rtl="0" eaLnBrk="0" fontAlgn="base" hangingPunct="0">
        <a:spcBef>
          <a:spcPct val="0"/>
        </a:spcBef>
        <a:spcAft>
          <a:spcPct val="0"/>
        </a:spcAft>
        <a:defRPr sz="4400" b="1" i="1">
          <a:solidFill>
            <a:srgbClr val="FAFD00"/>
          </a:solidFill>
          <a:latin typeface="Arial" charset="0"/>
        </a:defRPr>
      </a:lvl4pPr>
      <a:lvl5pPr algn="ctr" rtl="0" eaLnBrk="0" fontAlgn="base" hangingPunct="0">
        <a:spcBef>
          <a:spcPct val="0"/>
        </a:spcBef>
        <a:spcAft>
          <a:spcPct val="0"/>
        </a:spcAft>
        <a:defRPr sz="4400" b="1" i="1">
          <a:solidFill>
            <a:srgbClr val="FAFD00"/>
          </a:solidFill>
          <a:latin typeface="Arial" charset="0"/>
        </a:defRPr>
      </a:lvl5pPr>
      <a:lvl6pPr marL="457200" algn="ctr" rtl="0" eaLnBrk="0" fontAlgn="base" hangingPunct="0">
        <a:spcBef>
          <a:spcPct val="0"/>
        </a:spcBef>
        <a:spcAft>
          <a:spcPct val="0"/>
        </a:spcAft>
        <a:defRPr sz="4400" b="1" i="1">
          <a:solidFill>
            <a:srgbClr val="FAFD00"/>
          </a:solidFill>
          <a:latin typeface="Arial" charset="0"/>
        </a:defRPr>
      </a:lvl6pPr>
      <a:lvl7pPr marL="914400" algn="ctr" rtl="0" eaLnBrk="0" fontAlgn="base" hangingPunct="0">
        <a:spcBef>
          <a:spcPct val="0"/>
        </a:spcBef>
        <a:spcAft>
          <a:spcPct val="0"/>
        </a:spcAft>
        <a:defRPr sz="4400" b="1" i="1">
          <a:solidFill>
            <a:srgbClr val="FAFD00"/>
          </a:solidFill>
          <a:latin typeface="Arial" charset="0"/>
        </a:defRPr>
      </a:lvl7pPr>
      <a:lvl8pPr marL="1371600" algn="ctr" rtl="0" eaLnBrk="0" fontAlgn="base" hangingPunct="0">
        <a:spcBef>
          <a:spcPct val="0"/>
        </a:spcBef>
        <a:spcAft>
          <a:spcPct val="0"/>
        </a:spcAft>
        <a:defRPr sz="4400" b="1" i="1">
          <a:solidFill>
            <a:srgbClr val="FAFD00"/>
          </a:solidFill>
          <a:latin typeface="Arial" charset="0"/>
        </a:defRPr>
      </a:lvl8pPr>
      <a:lvl9pPr marL="1828800" algn="ctr" rtl="0" eaLnBrk="0" fontAlgn="base" hangingPunct="0">
        <a:spcBef>
          <a:spcPct val="0"/>
        </a:spcBef>
        <a:spcAft>
          <a:spcPct val="0"/>
        </a:spcAft>
        <a:defRPr sz="4400" b="1" i="1">
          <a:solidFill>
            <a:srgbClr val="FAFD00"/>
          </a:solidFill>
          <a:latin typeface="Arial" charset="0"/>
        </a:defRPr>
      </a:lvl9pPr>
    </p:titleStyle>
    <p:bodyStyle>
      <a:lvl1pPr marL="342900" indent="-342900" algn="l" rtl="0" eaLnBrk="0" fontAlgn="base" hangingPunct="0">
        <a:spcBef>
          <a:spcPct val="20000"/>
        </a:spcBef>
        <a:spcAft>
          <a:spcPct val="0"/>
        </a:spcAft>
        <a:buClr>
          <a:srgbClr val="FAFD00"/>
        </a:buClr>
        <a:buSzPct val="75000"/>
        <a:buFont typeface="Symbol" pitchFamily="18" charset="2"/>
        <a:buChar char="¨"/>
        <a:defRPr sz="3200" b="1">
          <a:solidFill>
            <a:srgbClr val="FAFD00"/>
          </a:solidFill>
          <a:latin typeface="+mn-lt"/>
          <a:ea typeface="+mn-ea"/>
          <a:cs typeface="+mn-cs"/>
        </a:defRPr>
      </a:lvl1pPr>
      <a:lvl2pPr marL="742950" indent="-285750" algn="l" rtl="0" eaLnBrk="0" fontAlgn="base" hangingPunct="0">
        <a:spcBef>
          <a:spcPct val="20000"/>
        </a:spcBef>
        <a:spcAft>
          <a:spcPct val="0"/>
        </a:spcAft>
        <a:buClr>
          <a:srgbClr val="FAFD00"/>
        </a:buClr>
        <a:buSzPct val="75000"/>
        <a:buFont typeface="Symbol" pitchFamily="18" charset="2"/>
        <a:buChar char="¨"/>
        <a:defRPr sz="2800" b="1">
          <a:solidFill>
            <a:srgbClr val="FAFD00"/>
          </a:solidFill>
          <a:latin typeface="+mn-lt"/>
        </a:defRPr>
      </a:lvl2pPr>
      <a:lvl3pPr marL="1143000" indent="-228600" algn="l" rtl="0" eaLnBrk="0" fontAlgn="base" hangingPunct="0">
        <a:spcBef>
          <a:spcPct val="20000"/>
        </a:spcBef>
        <a:spcAft>
          <a:spcPct val="0"/>
        </a:spcAft>
        <a:buClr>
          <a:srgbClr val="FAFD00"/>
        </a:buClr>
        <a:buSzPct val="65000"/>
        <a:buFont typeface="Symbol" pitchFamily="18" charset="2"/>
        <a:buChar char="¨"/>
        <a:defRPr sz="2400" b="1">
          <a:solidFill>
            <a:srgbClr val="FAFD00"/>
          </a:solidFill>
          <a:latin typeface="+mn-lt"/>
        </a:defRPr>
      </a:lvl3pPr>
      <a:lvl4pPr marL="1600200" indent="-228600" algn="l" rtl="0" eaLnBrk="0" fontAlgn="base" hangingPunct="0">
        <a:spcBef>
          <a:spcPct val="20000"/>
        </a:spcBef>
        <a:spcAft>
          <a:spcPct val="0"/>
        </a:spcAft>
        <a:buClr>
          <a:srgbClr val="FAFD00"/>
        </a:buClr>
        <a:buSzPct val="65000"/>
        <a:buFont typeface="Symbol" pitchFamily="18" charset="2"/>
        <a:buChar char="¨"/>
        <a:defRPr sz="2000" b="1">
          <a:solidFill>
            <a:srgbClr val="FAFD00"/>
          </a:solidFill>
          <a:latin typeface="+mn-lt"/>
        </a:defRPr>
      </a:lvl4pPr>
      <a:lvl5pPr marL="2057400" indent="-228600" algn="l" rtl="0" eaLnBrk="0" fontAlgn="base" hangingPunct="0">
        <a:spcBef>
          <a:spcPct val="20000"/>
        </a:spcBef>
        <a:spcAft>
          <a:spcPct val="0"/>
        </a:spcAft>
        <a:buClr>
          <a:srgbClr val="FAFD00"/>
        </a:buClr>
        <a:buSzPct val="65000"/>
        <a:buFont typeface="Symbol" pitchFamily="18" charset="2"/>
        <a:buChar char="¨"/>
        <a:defRPr sz="2000" b="1">
          <a:solidFill>
            <a:srgbClr val="FAFD00"/>
          </a:solidFill>
          <a:latin typeface="+mn-lt"/>
        </a:defRPr>
      </a:lvl5pPr>
      <a:lvl6pPr marL="2514600" indent="-228600" algn="l" rtl="0" eaLnBrk="0" fontAlgn="base" hangingPunct="0">
        <a:spcBef>
          <a:spcPct val="20000"/>
        </a:spcBef>
        <a:spcAft>
          <a:spcPct val="0"/>
        </a:spcAft>
        <a:buClr>
          <a:srgbClr val="FAFD00"/>
        </a:buClr>
        <a:buSzPct val="65000"/>
        <a:buFont typeface="Symbol" pitchFamily="18" charset="2"/>
        <a:buChar char="¨"/>
        <a:defRPr sz="2000" b="1">
          <a:solidFill>
            <a:srgbClr val="FAFD00"/>
          </a:solidFill>
          <a:latin typeface="+mn-lt"/>
        </a:defRPr>
      </a:lvl6pPr>
      <a:lvl7pPr marL="2971800" indent="-228600" algn="l" rtl="0" eaLnBrk="0" fontAlgn="base" hangingPunct="0">
        <a:spcBef>
          <a:spcPct val="20000"/>
        </a:spcBef>
        <a:spcAft>
          <a:spcPct val="0"/>
        </a:spcAft>
        <a:buClr>
          <a:srgbClr val="FAFD00"/>
        </a:buClr>
        <a:buSzPct val="65000"/>
        <a:buFont typeface="Symbol" pitchFamily="18" charset="2"/>
        <a:buChar char="¨"/>
        <a:defRPr sz="2000" b="1">
          <a:solidFill>
            <a:srgbClr val="FAFD00"/>
          </a:solidFill>
          <a:latin typeface="+mn-lt"/>
        </a:defRPr>
      </a:lvl7pPr>
      <a:lvl8pPr marL="3429000" indent="-228600" algn="l" rtl="0" eaLnBrk="0" fontAlgn="base" hangingPunct="0">
        <a:spcBef>
          <a:spcPct val="20000"/>
        </a:spcBef>
        <a:spcAft>
          <a:spcPct val="0"/>
        </a:spcAft>
        <a:buClr>
          <a:srgbClr val="FAFD00"/>
        </a:buClr>
        <a:buSzPct val="65000"/>
        <a:buFont typeface="Symbol" pitchFamily="18" charset="2"/>
        <a:buChar char="¨"/>
        <a:defRPr sz="2000" b="1">
          <a:solidFill>
            <a:srgbClr val="FAFD00"/>
          </a:solidFill>
          <a:latin typeface="+mn-lt"/>
        </a:defRPr>
      </a:lvl8pPr>
      <a:lvl9pPr marL="3886200" indent="-228600" algn="l" rtl="0" eaLnBrk="0" fontAlgn="base" hangingPunct="0">
        <a:spcBef>
          <a:spcPct val="20000"/>
        </a:spcBef>
        <a:spcAft>
          <a:spcPct val="0"/>
        </a:spcAft>
        <a:buClr>
          <a:srgbClr val="FAFD00"/>
        </a:buClr>
        <a:buSzPct val="65000"/>
        <a:buFont typeface="Symbol" pitchFamily="18" charset="2"/>
        <a:buChar char="¨"/>
        <a:defRPr sz="2000" b="1">
          <a:solidFill>
            <a:srgbClr val="FAFD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amma/>
                <a:shade val="46275"/>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296988" y="255588"/>
            <a:ext cx="8447087" cy="755650"/>
          </a:xfrm>
          <a:prstGeom prst="rect">
            <a:avLst/>
          </a:prstGeom>
          <a:noFill/>
          <a:ln>
            <a:noFill/>
          </a:ln>
          <a:effectLst>
            <a:outerShdw dist="107763" dir="2700000" algn="ctr" rotWithShape="0">
              <a:srgbClr val="000000"/>
            </a:outer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square" lIns="90488" tIns="44450" rIns="90488" bIns="4445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1287463" y="1497013"/>
            <a:ext cx="7772400" cy="4702175"/>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26887963"/>
      </p:ext>
    </p:extLst>
  </p:cSld>
  <p:clrMap bg1="dk2" tx1="lt1" bg2="dk1" tx2="lt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Lst>
  <p:transition/>
  <p:txStyles>
    <p:titleStyle>
      <a:lvl1pPr algn="ctr" rtl="0" eaLnBrk="0" fontAlgn="base" hangingPunct="0">
        <a:spcBef>
          <a:spcPct val="0"/>
        </a:spcBef>
        <a:spcAft>
          <a:spcPct val="0"/>
        </a:spcAft>
        <a:defRPr sz="4400" b="1" i="1">
          <a:solidFill>
            <a:srgbClr val="FAFD00"/>
          </a:solidFill>
          <a:latin typeface="+mj-lt"/>
          <a:ea typeface="+mj-ea"/>
          <a:cs typeface="+mj-cs"/>
        </a:defRPr>
      </a:lvl1pPr>
      <a:lvl2pPr algn="ctr" rtl="0" eaLnBrk="0" fontAlgn="base" hangingPunct="0">
        <a:spcBef>
          <a:spcPct val="0"/>
        </a:spcBef>
        <a:spcAft>
          <a:spcPct val="0"/>
        </a:spcAft>
        <a:defRPr sz="4400" b="1" i="1">
          <a:solidFill>
            <a:srgbClr val="FAFD00"/>
          </a:solidFill>
          <a:latin typeface="Arial" charset="0"/>
        </a:defRPr>
      </a:lvl2pPr>
      <a:lvl3pPr algn="ctr" rtl="0" eaLnBrk="0" fontAlgn="base" hangingPunct="0">
        <a:spcBef>
          <a:spcPct val="0"/>
        </a:spcBef>
        <a:spcAft>
          <a:spcPct val="0"/>
        </a:spcAft>
        <a:defRPr sz="4400" b="1" i="1">
          <a:solidFill>
            <a:srgbClr val="FAFD00"/>
          </a:solidFill>
          <a:latin typeface="Arial" charset="0"/>
        </a:defRPr>
      </a:lvl3pPr>
      <a:lvl4pPr algn="ctr" rtl="0" eaLnBrk="0" fontAlgn="base" hangingPunct="0">
        <a:spcBef>
          <a:spcPct val="0"/>
        </a:spcBef>
        <a:spcAft>
          <a:spcPct val="0"/>
        </a:spcAft>
        <a:defRPr sz="4400" b="1" i="1">
          <a:solidFill>
            <a:srgbClr val="FAFD00"/>
          </a:solidFill>
          <a:latin typeface="Arial" charset="0"/>
        </a:defRPr>
      </a:lvl4pPr>
      <a:lvl5pPr algn="ctr" rtl="0" eaLnBrk="0" fontAlgn="base" hangingPunct="0">
        <a:spcBef>
          <a:spcPct val="0"/>
        </a:spcBef>
        <a:spcAft>
          <a:spcPct val="0"/>
        </a:spcAft>
        <a:defRPr sz="4400" b="1" i="1">
          <a:solidFill>
            <a:srgbClr val="FAFD00"/>
          </a:solidFill>
          <a:latin typeface="Arial" charset="0"/>
        </a:defRPr>
      </a:lvl5pPr>
      <a:lvl6pPr marL="457200" algn="ctr" rtl="0" eaLnBrk="0" fontAlgn="base" hangingPunct="0">
        <a:spcBef>
          <a:spcPct val="0"/>
        </a:spcBef>
        <a:spcAft>
          <a:spcPct val="0"/>
        </a:spcAft>
        <a:defRPr sz="4400" b="1" i="1">
          <a:solidFill>
            <a:srgbClr val="FAFD00"/>
          </a:solidFill>
          <a:latin typeface="Arial" charset="0"/>
        </a:defRPr>
      </a:lvl6pPr>
      <a:lvl7pPr marL="914400" algn="ctr" rtl="0" eaLnBrk="0" fontAlgn="base" hangingPunct="0">
        <a:spcBef>
          <a:spcPct val="0"/>
        </a:spcBef>
        <a:spcAft>
          <a:spcPct val="0"/>
        </a:spcAft>
        <a:defRPr sz="4400" b="1" i="1">
          <a:solidFill>
            <a:srgbClr val="FAFD00"/>
          </a:solidFill>
          <a:latin typeface="Arial" charset="0"/>
        </a:defRPr>
      </a:lvl7pPr>
      <a:lvl8pPr marL="1371600" algn="ctr" rtl="0" eaLnBrk="0" fontAlgn="base" hangingPunct="0">
        <a:spcBef>
          <a:spcPct val="0"/>
        </a:spcBef>
        <a:spcAft>
          <a:spcPct val="0"/>
        </a:spcAft>
        <a:defRPr sz="4400" b="1" i="1">
          <a:solidFill>
            <a:srgbClr val="FAFD00"/>
          </a:solidFill>
          <a:latin typeface="Arial" charset="0"/>
        </a:defRPr>
      </a:lvl8pPr>
      <a:lvl9pPr marL="1828800" algn="ctr" rtl="0" eaLnBrk="0" fontAlgn="base" hangingPunct="0">
        <a:spcBef>
          <a:spcPct val="0"/>
        </a:spcBef>
        <a:spcAft>
          <a:spcPct val="0"/>
        </a:spcAft>
        <a:defRPr sz="4400" b="1" i="1">
          <a:solidFill>
            <a:srgbClr val="FAFD00"/>
          </a:solidFill>
          <a:latin typeface="Arial" charset="0"/>
        </a:defRPr>
      </a:lvl9pPr>
    </p:titleStyle>
    <p:bodyStyle>
      <a:lvl1pPr marL="342900" indent="-342900" algn="l" rtl="0" eaLnBrk="0" fontAlgn="base" hangingPunct="0">
        <a:spcBef>
          <a:spcPct val="20000"/>
        </a:spcBef>
        <a:spcAft>
          <a:spcPct val="0"/>
        </a:spcAft>
        <a:buClr>
          <a:srgbClr val="FAFD00"/>
        </a:buClr>
        <a:buSzPct val="75000"/>
        <a:buFont typeface="Symbol" pitchFamily="18" charset="2"/>
        <a:buChar char="¨"/>
        <a:defRPr sz="3200" b="1">
          <a:solidFill>
            <a:srgbClr val="FAFD00"/>
          </a:solidFill>
          <a:latin typeface="+mn-lt"/>
          <a:ea typeface="+mn-ea"/>
          <a:cs typeface="+mn-cs"/>
        </a:defRPr>
      </a:lvl1pPr>
      <a:lvl2pPr marL="742950" indent="-285750" algn="l" rtl="0" eaLnBrk="0" fontAlgn="base" hangingPunct="0">
        <a:spcBef>
          <a:spcPct val="20000"/>
        </a:spcBef>
        <a:spcAft>
          <a:spcPct val="0"/>
        </a:spcAft>
        <a:buClr>
          <a:srgbClr val="FAFD00"/>
        </a:buClr>
        <a:buSzPct val="75000"/>
        <a:buFont typeface="Symbol" pitchFamily="18" charset="2"/>
        <a:buChar char="¨"/>
        <a:defRPr sz="2800" b="1">
          <a:solidFill>
            <a:srgbClr val="FAFD00"/>
          </a:solidFill>
          <a:latin typeface="+mn-lt"/>
        </a:defRPr>
      </a:lvl2pPr>
      <a:lvl3pPr marL="1143000" indent="-228600" algn="l" rtl="0" eaLnBrk="0" fontAlgn="base" hangingPunct="0">
        <a:spcBef>
          <a:spcPct val="20000"/>
        </a:spcBef>
        <a:spcAft>
          <a:spcPct val="0"/>
        </a:spcAft>
        <a:buClr>
          <a:srgbClr val="FAFD00"/>
        </a:buClr>
        <a:buSzPct val="65000"/>
        <a:buFont typeface="Symbol" pitchFamily="18" charset="2"/>
        <a:buChar char="¨"/>
        <a:defRPr sz="2400" b="1">
          <a:solidFill>
            <a:srgbClr val="FAFD00"/>
          </a:solidFill>
          <a:latin typeface="+mn-lt"/>
        </a:defRPr>
      </a:lvl3pPr>
      <a:lvl4pPr marL="1600200" indent="-228600" algn="l" rtl="0" eaLnBrk="0" fontAlgn="base" hangingPunct="0">
        <a:spcBef>
          <a:spcPct val="20000"/>
        </a:spcBef>
        <a:spcAft>
          <a:spcPct val="0"/>
        </a:spcAft>
        <a:buClr>
          <a:srgbClr val="FAFD00"/>
        </a:buClr>
        <a:buSzPct val="65000"/>
        <a:buFont typeface="Symbol" pitchFamily="18" charset="2"/>
        <a:buChar char="¨"/>
        <a:defRPr sz="2000" b="1">
          <a:solidFill>
            <a:srgbClr val="FAFD00"/>
          </a:solidFill>
          <a:latin typeface="+mn-lt"/>
        </a:defRPr>
      </a:lvl4pPr>
      <a:lvl5pPr marL="2057400" indent="-228600" algn="l" rtl="0" eaLnBrk="0" fontAlgn="base" hangingPunct="0">
        <a:spcBef>
          <a:spcPct val="20000"/>
        </a:spcBef>
        <a:spcAft>
          <a:spcPct val="0"/>
        </a:spcAft>
        <a:buClr>
          <a:srgbClr val="FAFD00"/>
        </a:buClr>
        <a:buSzPct val="65000"/>
        <a:buFont typeface="Symbol" pitchFamily="18" charset="2"/>
        <a:buChar char="¨"/>
        <a:defRPr sz="2000" b="1">
          <a:solidFill>
            <a:srgbClr val="FAFD00"/>
          </a:solidFill>
          <a:latin typeface="+mn-lt"/>
        </a:defRPr>
      </a:lvl5pPr>
      <a:lvl6pPr marL="2514600" indent="-228600" algn="l" rtl="0" eaLnBrk="0" fontAlgn="base" hangingPunct="0">
        <a:spcBef>
          <a:spcPct val="20000"/>
        </a:spcBef>
        <a:spcAft>
          <a:spcPct val="0"/>
        </a:spcAft>
        <a:buClr>
          <a:srgbClr val="FAFD00"/>
        </a:buClr>
        <a:buSzPct val="65000"/>
        <a:buFont typeface="Symbol" pitchFamily="18" charset="2"/>
        <a:buChar char="¨"/>
        <a:defRPr sz="2000" b="1">
          <a:solidFill>
            <a:srgbClr val="FAFD00"/>
          </a:solidFill>
          <a:latin typeface="+mn-lt"/>
        </a:defRPr>
      </a:lvl6pPr>
      <a:lvl7pPr marL="2971800" indent="-228600" algn="l" rtl="0" eaLnBrk="0" fontAlgn="base" hangingPunct="0">
        <a:spcBef>
          <a:spcPct val="20000"/>
        </a:spcBef>
        <a:spcAft>
          <a:spcPct val="0"/>
        </a:spcAft>
        <a:buClr>
          <a:srgbClr val="FAFD00"/>
        </a:buClr>
        <a:buSzPct val="65000"/>
        <a:buFont typeface="Symbol" pitchFamily="18" charset="2"/>
        <a:buChar char="¨"/>
        <a:defRPr sz="2000" b="1">
          <a:solidFill>
            <a:srgbClr val="FAFD00"/>
          </a:solidFill>
          <a:latin typeface="+mn-lt"/>
        </a:defRPr>
      </a:lvl7pPr>
      <a:lvl8pPr marL="3429000" indent="-228600" algn="l" rtl="0" eaLnBrk="0" fontAlgn="base" hangingPunct="0">
        <a:spcBef>
          <a:spcPct val="20000"/>
        </a:spcBef>
        <a:spcAft>
          <a:spcPct val="0"/>
        </a:spcAft>
        <a:buClr>
          <a:srgbClr val="FAFD00"/>
        </a:buClr>
        <a:buSzPct val="65000"/>
        <a:buFont typeface="Symbol" pitchFamily="18" charset="2"/>
        <a:buChar char="¨"/>
        <a:defRPr sz="2000" b="1">
          <a:solidFill>
            <a:srgbClr val="FAFD00"/>
          </a:solidFill>
          <a:latin typeface="+mn-lt"/>
        </a:defRPr>
      </a:lvl8pPr>
      <a:lvl9pPr marL="3886200" indent="-228600" algn="l" rtl="0" eaLnBrk="0" fontAlgn="base" hangingPunct="0">
        <a:spcBef>
          <a:spcPct val="20000"/>
        </a:spcBef>
        <a:spcAft>
          <a:spcPct val="0"/>
        </a:spcAft>
        <a:buClr>
          <a:srgbClr val="FAFD00"/>
        </a:buClr>
        <a:buSzPct val="65000"/>
        <a:buFont typeface="Symbol" pitchFamily="18" charset="2"/>
        <a:buChar char="¨"/>
        <a:defRPr sz="2000" b="1">
          <a:solidFill>
            <a:srgbClr val="FAFD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01.xml"/><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103.xml"/><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104.xml"/><Relationship Id="rId1" Type="http://schemas.openxmlformats.org/officeDocument/2006/relationships/slideLayout" Target="../slideLayouts/slideLayout6.xml"/><Relationship Id="rId4" Type="http://schemas.openxmlformats.org/officeDocument/2006/relationships/image" Target="../media/image21.png"/></Relationships>
</file>

<file path=ppt/slides/_rels/slide105.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105.xml"/><Relationship Id="rId1" Type="http://schemas.openxmlformats.org/officeDocument/2006/relationships/slideLayout" Target="../slideLayouts/slideLayout6.xml"/></Relationships>
</file>

<file path=ppt/slides/_rels/slide106.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notesSlide" Target="../notesSlides/notesSlide106.xml"/><Relationship Id="rId1" Type="http://schemas.openxmlformats.org/officeDocument/2006/relationships/slideLayout" Target="../slideLayouts/slideLayout2.xml"/><Relationship Id="rId4" Type="http://schemas.openxmlformats.org/officeDocument/2006/relationships/image" Target="../media/image105.png"/></Relationships>
</file>

<file path=ppt/slides/_rels/slide107.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107.xml"/><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110.xml"/><Relationship Id="rId1" Type="http://schemas.openxmlformats.org/officeDocument/2006/relationships/slideLayout" Target="../slideLayouts/slideLayout6.xml"/></Relationships>
</file>

<file path=ppt/slides/_rels/slide111.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notesSlide" Target="../notesSlides/notesSlide111.xml"/><Relationship Id="rId1" Type="http://schemas.openxmlformats.org/officeDocument/2006/relationships/slideLayout" Target="../slideLayouts/slideLayout13.xml"/><Relationship Id="rId4" Type="http://schemas.openxmlformats.org/officeDocument/2006/relationships/image" Target="../media/image108.emf"/></Relationships>
</file>

<file path=ppt/slides/_rels/slide112.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112.xml"/><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13.xml"/><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114.xml"/><Relationship Id="rId1" Type="http://schemas.openxmlformats.org/officeDocument/2006/relationships/slideLayout" Target="../slideLayouts/slideLayout6.xml"/><Relationship Id="rId4" Type="http://schemas.openxmlformats.org/officeDocument/2006/relationships/image" Target="../media/image21.png"/></Relationships>
</file>

<file path=ppt/slides/_rels/slide115.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15.xml"/><Relationship Id="rId1" Type="http://schemas.openxmlformats.org/officeDocument/2006/relationships/slideLayout" Target="../slideLayouts/slideLayout6.xml"/></Relationships>
</file>

<file path=ppt/slides/_rels/slide116.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notesSlide" Target="../notesSlides/notesSlide116.xml"/><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notesSlide" Target="../notesSlides/notesSlide117.xml"/><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notesSlide" Target="../notesSlides/notesSlide118.xml"/><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notesSlide" Target="../notesSlides/notesSlide119.xml"/><Relationship Id="rId1" Type="http://schemas.openxmlformats.org/officeDocument/2006/relationships/slideLayout" Target="../slideLayouts/slideLayout2.xml"/><Relationship Id="rId4" Type="http://schemas.openxmlformats.org/officeDocument/2006/relationships/image" Target="../media/image116.emf"/></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notesSlide" Target="../notesSlides/notesSlide122.xml"/><Relationship Id="rId1" Type="http://schemas.openxmlformats.org/officeDocument/2006/relationships/slideLayout" Target="../slideLayouts/slideLayout2.xml"/><Relationship Id="rId4" Type="http://schemas.openxmlformats.org/officeDocument/2006/relationships/image" Target="../media/image119.png"/></Relationships>
</file>

<file path=ppt/slides/_rels/slide123.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23.xml"/><Relationship Id="rId1" Type="http://schemas.openxmlformats.org/officeDocument/2006/relationships/slideLayout" Target="../slideLayouts/slideLayout6.xml"/><Relationship Id="rId4" Type="http://schemas.openxmlformats.org/officeDocument/2006/relationships/image" Target="../media/image21.png"/></Relationships>
</file>

<file path=ppt/slides/_rels/slide124.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124.xml"/><Relationship Id="rId1" Type="http://schemas.openxmlformats.org/officeDocument/2006/relationships/slideLayout" Target="../slideLayouts/slideLayout6.xml"/></Relationships>
</file>

<file path=ppt/slides/_rels/slide125.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125.xml"/><Relationship Id="rId1" Type="http://schemas.openxmlformats.org/officeDocument/2006/relationships/slideLayout" Target="../slideLayouts/slideLayout6.xml"/></Relationships>
</file>

<file path=ppt/slides/_rels/slide126.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notesSlide" Target="../notesSlides/notesSlide126.xml"/><Relationship Id="rId1" Type="http://schemas.openxmlformats.org/officeDocument/2006/relationships/slideLayout" Target="../slideLayouts/slideLayout14.xml"/><Relationship Id="rId4" Type="http://schemas.openxmlformats.org/officeDocument/2006/relationships/image" Target="../media/image123.emf"/></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15.xml"/></Relationships>
</file>

<file path=ppt/slides/_rels/slide128.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notesSlide" Target="../notesSlides/notesSlide128.xml"/><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_rels/slide130.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notesSlide" Target="../notesSlides/notesSlide130.xml"/><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131.xml"/><Relationship Id="rId1" Type="http://schemas.openxmlformats.org/officeDocument/2006/relationships/slideLayout" Target="../slideLayouts/slideLayout6.xml"/><Relationship Id="rId4" Type="http://schemas.openxmlformats.org/officeDocument/2006/relationships/image" Target="../media/image17.png"/></Relationships>
</file>

<file path=ppt/slides/_rels/slide132.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notesSlide" Target="../notesSlides/notesSlide132.xml"/><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3" Type="http://schemas.openxmlformats.org/officeDocument/2006/relationships/image" Target="../media/image129.jpeg"/><Relationship Id="rId2" Type="http://schemas.openxmlformats.org/officeDocument/2006/relationships/notesSlide" Target="../notesSlides/notesSlide133.xml"/><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3" Type="http://schemas.openxmlformats.org/officeDocument/2006/relationships/image" Target="../media/image130.jpeg"/><Relationship Id="rId2" Type="http://schemas.openxmlformats.org/officeDocument/2006/relationships/notesSlide" Target="../notesSlides/notesSlide134.xml"/><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135.xml"/><Relationship Id="rId1" Type="http://schemas.openxmlformats.org/officeDocument/2006/relationships/slideLayout" Target="../slideLayouts/slideLayout6.xml"/></Relationships>
</file>

<file path=ppt/slides/_rels/slide136.xml.rels><?xml version="1.0" encoding="UTF-8" standalone="yes"?>
<Relationships xmlns="http://schemas.openxmlformats.org/package/2006/relationships"><Relationship Id="rId3" Type="http://schemas.openxmlformats.org/officeDocument/2006/relationships/image" Target="../media/image132.jpeg"/><Relationship Id="rId2" Type="http://schemas.openxmlformats.org/officeDocument/2006/relationships/notesSlide" Target="../notesSlides/notesSlide136.xml"/><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137.xml"/><Relationship Id="rId1" Type="http://schemas.openxmlformats.org/officeDocument/2006/relationships/slideLayout" Target="../slideLayouts/slideLayout6.xml"/></Relationships>
</file>

<file path=ppt/slides/_rels/slide138.xml.rels><?xml version="1.0" encoding="UTF-8" standalone="yes"?>
<Relationships xmlns="http://schemas.openxmlformats.org/package/2006/relationships"><Relationship Id="rId3" Type="http://schemas.openxmlformats.org/officeDocument/2006/relationships/image" Target="../media/image134.jpeg"/><Relationship Id="rId2" Type="http://schemas.openxmlformats.org/officeDocument/2006/relationships/notesSlide" Target="../notesSlides/notesSlide138.xml"/><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139.xml"/><Relationship Id="rId1" Type="http://schemas.openxmlformats.org/officeDocument/2006/relationships/slideLayout" Target="../slideLayouts/slideLayout6.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6.xml"/><Relationship Id="rId5" Type="http://schemas.openxmlformats.org/officeDocument/2006/relationships/image" Target="../media/image18.jpeg"/><Relationship Id="rId4" Type="http://schemas.openxmlformats.org/officeDocument/2006/relationships/image" Target="../media/image17.png"/></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6.xml"/></Relationships>
</file>

<file path=ppt/slides/_rels/slide142.xml.rels><?xml version="1.0" encoding="UTF-8" standalone="yes"?>
<Relationships xmlns="http://schemas.openxmlformats.org/package/2006/relationships"><Relationship Id="rId3" Type="http://schemas.openxmlformats.org/officeDocument/2006/relationships/image" Target="../media/image136.jpeg"/><Relationship Id="rId2" Type="http://schemas.openxmlformats.org/officeDocument/2006/relationships/notesSlide" Target="../notesSlides/notesSlide142.xml"/><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144.xml"/><Relationship Id="rId1" Type="http://schemas.openxmlformats.org/officeDocument/2006/relationships/slideLayout" Target="../slideLayouts/slideLayout6.xml"/></Relationships>
</file>

<file path=ppt/slides/_rels/slide145.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145.xml"/><Relationship Id="rId1" Type="http://schemas.openxmlformats.org/officeDocument/2006/relationships/slideLayout" Target="../slideLayouts/slideLayout6.xml"/></Relationships>
</file>

<file path=ppt/slides/_rels/slide146.xml.rels><?xml version="1.0" encoding="UTF-8" standalone="yes"?>
<Relationships xmlns="http://schemas.openxmlformats.org/package/2006/relationships"><Relationship Id="rId3" Type="http://schemas.openxmlformats.org/officeDocument/2006/relationships/image" Target="../media/image139.jpeg"/><Relationship Id="rId2" Type="http://schemas.openxmlformats.org/officeDocument/2006/relationships/notesSlide" Target="../notesSlides/notesSlide146.xml"/><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3" Type="http://schemas.openxmlformats.org/officeDocument/2006/relationships/image" Target="../media/image140.jpeg"/><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3" Type="http://schemas.openxmlformats.org/officeDocument/2006/relationships/image" Target="../media/image141.jpeg"/><Relationship Id="rId2" Type="http://schemas.openxmlformats.org/officeDocument/2006/relationships/notesSlide" Target="../notesSlides/notesSlide148.xml"/><Relationship Id="rId1" Type="http://schemas.openxmlformats.org/officeDocument/2006/relationships/slideLayout" Target="../slideLayouts/slideLayout7.xml"/><Relationship Id="rId4" Type="http://schemas.openxmlformats.org/officeDocument/2006/relationships/image" Target="../media/image142.jpeg"/></Relationships>
</file>

<file path=ppt/slides/_rels/slide149.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149.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6.xml"/><Relationship Id="rId4" Type="http://schemas.openxmlformats.org/officeDocument/2006/relationships/image" Target="../media/image17.png"/></Relationships>
</file>

<file path=ppt/slides/_rels/slide150.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150.xml"/><Relationship Id="rId1" Type="http://schemas.openxmlformats.org/officeDocument/2006/relationships/slideLayout" Target="../slideLayouts/slideLayout7.xml"/></Relationships>
</file>

<file path=ppt/slides/_rels/slide151.xml.rels><?xml version="1.0" encoding="UTF-8" standalone="yes"?>
<Relationships xmlns="http://schemas.openxmlformats.org/package/2006/relationships"><Relationship Id="rId3" Type="http://schemas.openxmlformats.org/officeDocument/2006/relationships/image" Target="../media/image145.jpeg"/><Relationship Id="rId2" Type="http://schemas.openxmlformats.org/officeDocument/2006/relationships/notesSlide" Target="../notesSlides/notesSlide151.xml"/><Relationship Id="rId1" Type="http://schemas.openxmlformats.org/officeDocument/2006/relationships/slideLayout" Target="../slideLayouts/slideLayout7.xml"/></Relationships>
</file>

<file path=ppt/slides/_rels/slide152.xml.rels><?xml version="1.0" encoding="UTF-8" standalone="yes"?>
<Relationships xmlns="http://schemas.openxmlformats.org/package/2006/relationships"><Relationship Id="rId3" Type="http://schemas.openxmlformats.org/officeDocument/2006/relationships/image" Target="../media/image146.jpeg"/><Relationship Id="rId2" Type="http://schemas.openxmlformats.org/officeDocument/2006/relationships/notesSlide" Target="../notesSlides/notesSlide152.xml"/><Relationship Id="rId1" Type="http://schemas.openxmlformats.org/officeDocument/2006/relationships/slideLayout" Target="../slideLayouts/slideLayout7.xml"/></Relationships>
</file>

<file path=ppt/slides/_rels/slide153.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notesSlide" Target="../notesSlides/notesSlide153.xml"/><Relationship Id="rId1" Type="http://schemas.openxmlformats.org/officeDocument/2006/relationships/slideLayout" Target="../slideLayouts/slideLayout6.xml"/></Relationships>
</file>

<file path=ppt/slides/_rels/slide154.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154.xml"/><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3" Type="http://schemas.openxmlformats.org/officeDocument/2006/relationships/image" Target="../media/image149.jpeg"/><Relationship Id="rId2" Type="http://schemas.openxmlformats.org/officeDocument/2006/relationships/notesSlide" Target="../notesSlides/notesSlide155.xml"/><Relationship Id="rId1" Type="http://schemas.openxmlformats.org/officeDocument/2006/relationships/slideLayout" Target="../slideLayouts/slideLayout7.xml"/><Relationship Id="rId4" Type="http://schemas.openxmlformats.org/officeDocument/2006/relationships/image" Target="../media/image150.jpeg"/></Relationships>
</file>

<file path=ppt/slides/_rels/slide156.xml.rels><?xml version="1.0" encoding="UTF-8" standalone="yes"?>
<Relationships xmlns="http://schemas.openxmlformats.org/package/2006/relationships"><Relationship Id="rId3" Type="http://schemas.openxmlformats.org/officeDocument/2006/relationships/image" Target="../media/image151.jpeg"/><Relationship Id="rId2" Type="http://schemas.openxmlformats.org/officeDocument/2006/relationships/notesSlide" Target="../notesSlides/notesSlide156.xml"/><Relationship Id="rId1" Type="http://schemas.openxmlformats.org/officeDocument/2006/relationships/slideLayout" Target="../slideLayouts/slideLayout7.xml"/></Relationships>
</file>

<file path=ppt/slides/_rels/slide157.xml.rels><?xml version="1.0" encoding="UTF-8" standalone="yes"?>
<Relationships xmlns="http://schemas.openxmlformats.org/package/2006/relationships"><Relationship Id="rId3" Type="http://schemas.openxmlformats.org/officeDocument/2006/relationships/image" Target="../media/image152.jpeg"/><Relationship Id="rId2" Type="http://schemas.openxmlformats.org/officeDocument/2006/relationships/notesSlide" Target="../notesSlides/notesSlide157.xml"/><Relationship Id="rId1" Type="http://schemas.openxmlformats.org/officeDocument/2006/relationships/slideLayout" Target="../slideLayouts/slideLayout7.xml"/></Relationships>
</file>

<file path=ppt/slides/_rels/slide158.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notesSlide" Target="../notesSlides/notesSlide158.xml"/><Relationship Id="rId1" Type="http://schemas.openxmlformats.org/officeDocument/2006/relationships/slideLayout" Target="../slideLayouts/slideLayout2.xml"/><Relationship Id="rId4" Type="http://schemas.openxmlformats.org/officeDocument/2006/relationships/image" Target="../media/image153.wmf"/></Relationships>
</file>

<file path=ppt/slides/_rels/slide159.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notesSlide" Target="../notesSlides/notesSlide159.xml"/><Relationship Id="rId1" Type="http://schemas.openxmlformats.org/officeDocument/2006/relationships/slideLayout" Target="../slideLayouts/slideLayout2.xml"/><Relationship Id="rId4" Type="http://schemas.openxmlformats.org/officeDocument/2006/relationships/image" Target="../media/image153.wmf"/></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60.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notesSlide" Target="../notesSlides/notesSlide160.xml"/><Relationship Id="rId1" Type="http://schemas.openxmlformats.org/officeDocument/2006/relationships/slideLayout" Target="../slideLayouts/slideLayout2.xml"/><Relationship Id="rId4" Type="http://schemas.openxmlformats.org/officeDocument/2006/relationships/image" Target="../media/image154.emf"/></Relationships>
</file>

<file path=ppt/slides/_rels/slide161.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notesSlide" Target="../notesSlides/notesSlide161.xml"/><Relationship Id="rId1" Type="http://schemas.openxmlformats.org/officeDocument/2006/relationships/slideLayout" Target="../slideLayouts/slideLayout7.xml"/><Relationship Id="rId4" Type="http://schemas.openxmlformats.org/officeDocument/2006/relationships/image" Target="../media/image155.emf"/></Relationships>
</file>

<file path=ppt/slides/_rels/slide162.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notesSlide" Target="../notesSlides/notesSlide162.xml"/><Relationship Id="rId1" Type="http://schemas.openxmlformats.org/officeDocument/2006/relationships/slideLayout" Target="../slideLayouts/slideLayout7.xml"/><Relationship Id="rId4" Type="http://schemas.openxmlformats.org/officeDocument/2006/relationships/image" Target="../media/image156.wmf"/></Relationships>
</file>

<file path=ppt/slides/_rels/slide163.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notesSlide" Target="../notesSlides/notesSlide163.xml"/><Relationship Id="rId1" Type="http://schemas.openxmlformats.org/officeDocument/2006/relationships/slideLayout" Target="../slideLayouts/slideLayout2.xml"/><Relationship Id="rId4" Type="http://schemas.openxmlformats.org/officeDocument/2006/relationships/image" Target="../media/image157.wmf"/></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164.xml"/><Relationship Id="rId1" Type="http://schemas.openxmlformats.org/officeDocument/2006/relationships/slideLayout" Target="../slideLayouts/slideLayout17.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17.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66.xml"/><Relationship Id="rId1" Type="http://schemas.openxmlformats.org/officeDocument/2006/relationships/slideLayout" Target="../slideLayouts/slideLayout17.xml"/></Relationships>
</file>

<file path=ppt/slides/_rels/slide168.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167.xml"/><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3" Type="http://schemas.openxmlformats.org/officeDocument/2006/relationships/image" Target="../media/image159.jpeg"/><Relationship Id="rId2" Type="http://schemas.openxmlformats.org/officeDocument/2006/relationships/notesSlide" Target="../notesSlides/notesSlide168.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70.xml.rels><?xml version="1.0" encoding="UTF-8" standalone="yes"?>
<Relationships xmlns="http://schemas.openxmlformats.org/package/2006/relationships"><Relationship Id="rId3" Type="http://schemas.openxmlformats.org/officeDocument/2006/relationships/image" Target="../media/image160.jpeg"/><Relationship Id="rId2" Type="http://schemas.openxmlformats.org/officeDocument/2006/relationships/notesSlide" Target="../notesSlides/notesSlide169.xml"/><Relationship Id="rId1" Type="http://schemas.openxmlformats.org/officeDocument/2006/relationships/slideLayout" Target="../slideLayouts/slideLayout7.xml"/></Relationships>
</file>

<file path=ppt/slides/_rels/slide171.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notesSlide" Target="../notesSlides/notesSlide170.xml"/><Relationship Id="rId1" Type="http://schemas.openxmlformats.org/officeDocument/2006/relationships/slideLayout" Target="../slideLayouts/slideLayout2.xml"/><Relationship Id="rId4" Type="http://schemas.openxmlformats.org/officeDocument/2006/relationships/image" Target="../media/image161.emf"/></Relationships>
</file>

<file path=ppt/slides/_rels/slide172.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notesSlide" Target="../notesSlides/notesSlide171.xml"/><Relationship Id="rId1" Type="http://schemas.openxmlformats.org/officeDocument/2006/relationships/slideLayout" Target="../slideLayouts/slideLayout2.xml"/><Relationship Id="rId4" Type="http://schemas.openxmlformats.org/officeDocument/2006/relationships/image" Target="../media/image162.emf"/></Relationships>
</file>

<file path=ppt/slides/_rels/slide173.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notesSlide" Target="../notesSlides/notesSlide172.xml"/><Relationship Id="rId1" Type="http://schemas.openxmlformats.org/officeDocument/2006/relationships/slideLayout" Target="../slideLayouts/slideLayout2.xml"/><Relationship Id="rId4" Type="http://schemas.openxmlformats.org/officeDocument/2006/relationships/image" Target="../media/image163.wmf"/></Relationships>
</file>

<file path=ppt/slides/_rels/slide174.xml.rels><?xml version="1.0" encoding="UTF-8" standalone="yes"?>
<Relationships xmlns="http://schemas.openxmlformats.org/package/2006/relationships"><Relationship Id="rId3" Type="http://schemas.openxmlformats.org/officeDocument/2006/relationships/image" Target="../media/image164.jpeg"/><Relationship Id="rId2" Type="http://schemas.openxmlformats.org/officeDocument/2006/relationships/notesSlide" Target="../notesSlides/notesSlide173.xml"/><Relationship Id="rId1" Type="http://schemas.openxmlformats.org/officeDocument/2006/relationships/slideLayout" Target="../slideLayouts/slideLayout7.xml"/></Relationships>
</file>

<file path=ppt/slides/_rels/slide175.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notesSlide" Target="../notesSlides/notesSlide174.xml"/><Relationship Id="rId1" Type="http://schemas.openxmlformats.org/officeDocument/2006/relationships/slideLayout" Target="../slideLayouts/slideLayout4.xml"/><Relationship Id="rId4" Type="http://schemas.openxmlformats.org/officeDocument/2006/relationships/image" Target="../media/image165.wmf"/></Relationships>
</file>

<file path=ppt/slides/_rels/slide176.xml.rels><?xml version="1.0" encoding="UTF-8" standalone="yes"?>
<Relationships xmlns="http://schemas.openxmlformats.org/package/2006/relationships"><Relationship Id="rId3" Type="http://schemas.openxmlformats.org/officeDocument/2006/relationships/image" Target="../media/image166.jpeg"/><Relationship Id="rId2" Type="http://schemas.openxmlformats.org/officeDocument/2006/relationships/notesSlide" Target="../notesSlides/notesSlide175.xml"/><Relationship Id="rId1" Type="http://schemas.openxmlformats.org/officeDocument/2006/relationships/slideLayout" Target="../slideLayouts/slideLayout7.xml"/></Relationships>
</file>

<file path=ppt/slides/_rels/slide177.xml.rels><?xml version="1.0" encoding="UTF-8" standalone="yes"?>
<Relationships xmlns="http://schemas.openxmlformats.org/package/2006/relationships"><Relationship Id="rId3" Type="http://schemas.openxmlformats.org/officeDocument/2006/relationships/image" Target="../media/image167.jpeg"/><Relationship Id="rId2" Type="http://schemas.openxmlformats.org/officeDocument/2006/relationships/notesSlide" Target="../notesSlides/notesSlide176.xml"/><Relationship Id="rId1" Type="http://schemas.openxmlformats.org/officeDocument/2006/relationships/slideLayout" Target="../slideLayouts/slideLayout7.xml"/></Relationships>
</file>

<file path=ppt/slides/_rels/slide178.xml.rels><?xml version="1.0" encoding="UTF-8" standalone="yes"?>
<Relationships xmlns="http://schemas.openxmlformats.org/package/2006/relationships"><Relationship Id="rId3" Type="http://schemas.openxmlformats.org/officeDocument/2006/relationships/image" Target="../media/image168.jpeg"/><Relationship Id="rId2" Type="http://schemas.openxmlformats.org/officeDocument/2006/relationships/notesSlide" Target="../notesSlides/notesSlide177.xml"/><Relationship Id="rId1" Type="http://schemas.openxmlformats.org/officeDocument/2006/relationships/slideLayout" Target="../slideLayouts/slideLayout7.xml"/></Relationships>
</file>

<file path=ppt/slides/_rels/slide179.xml.rels><?xml version="1.0" encoding="UTF-8" standalone="yes"?>
<Relationships xmlns="http://schemas.openxmlformats.org/package/2006/relationships"><Relationship Id="rId3" Type="http://schemas.openxmlformats.org/officeDocument/2006/relationships/image" Target="../media/image169.jpeg"/><Relationship Id="rId2" Type="http://schemas.openxmlformats.org/officeDocument/2006/relationships/notesSlide" Target="../notesSlides/notesSlide178.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80.xml.rels><?xml version="1.0" encoding="UTF-8" standalone="yes"?>
<Relationships xmlns="http://schemas.openxmlformats.org/package/2006/relationships"><Relationship Id="rId3" Type="http://schemas.openxmlformats.org/officeDocument/2006/relationships/image" Target="../media/image170.jpeg"/><Relationship Id="rId2" Type="http://schemas.openxmlformats.org/officeDocument/2006/relationships/notesSlide" Target="../notesSlides/notesSlide179.xml"/><Relationship Id="rId1" Type="http://schemas.openxmlformats.org/officeDocument/2006/relationships/slideLayout" Target="../slideLayouts/slideLayout7.xml"/></Relationships>
</file>

<file path=ppt/slides/_rels/slide181.xml.rels><?xml version="1.0" encoding="UTF-8" standalone="yes"?>
<Relationships xmlns="http://schemas.openxmlformats.org/package/2006/relationships"><Relationship Id="rId3" Type="http://schemas.openxmlformats.org/officeDocument/2006/relationships/image" Target="../media/image171.jpeg"/><Relationship Id="rId2" Type="http://schemas.openxmlformats.org/officeDocument/2006/relationships/notesSlide" Target="../notesSlides/notesSlide180.xml"/><Relationship Id="rId1" Type="http://schemas.openxmlformats.org/officeDocument/2006/relationships/slideLayout" Target="../slideLayouts/slideLayout7.xml"/></Relationships>
</file>

<file path=ppt/slides/_rels/slide182.xml.rels><?xml version="1.0" encoding="UTF-8" standalone="yes"?>
<Relationships xmlns="http://schemas.openxmlformats.org/package/2006/relationships"><Relationship Id="rId3" Type="http://schemas.openxmlformats.org/officeDocument/2006/relationships/image" Target="../media/image172.jpeg"/><Relationship Id="rId2" Type="http://schemas.openxmlformats.org/officeDocument/2006/relationships/notesSlide" Target="../notesSlides/notesSlide181.xml"/><Relationship Id="rId1" Type="http://schemas.openxmlformats.org/officeDocument/2006/relationships/slideLayout" Target="../slideLayouts/slideLayout7.xml"/></Relationships>
</file>

<file path=ppt/slides/_rels/slide183.xml.rels><?xml version="1.0" encoding="UTF-8" standalone="yes"?>
<Relationships xmlns="http://schemas.openxmlformats.org/package/2006/relationships"><Relationship Id="rId3" Type="http://schemas.openxmlformats.org/officeDocument/2006/relationships/image" Target="../media/image173.jpeg"/><Relationship Id="rId2" Type="http://schemas.openxmlformats.org/officeDocument/2006/relationships/notesSlide" Target="../notesSlides/notesSlide182.xml"/><Relationship Id="rId1" Type="http://schemas.openxmlformats.org/officeDocument/2006/relationships/slideLayout" Target="../slideLayouts/slideLayout7.xml"/></Relationships>
</file>

<file path=ppt/slides/_rels/slide184.xml.rels><?xml version="1.0" encoding="UTF-8" standalone="yes"?>
<Relationships xmlns="http://schemas.openxmlformats.org/package/2006/relationships"><Relationship Id="rId3" Type="http://schemas.openxmlformats.org/officeDocument/2006/relationships/image" Target="../media/image174.jpeg"/><Relationship Id="rId2" Type="http://schemas.openxmlformats.org/officeDocument/2006/relationships/notesSlide" Target="../notesSlides/notesSlide183.xml"/><Relationship Id="rId1" Type="http://schemas.openxmlformats.org/officeDocument/2006/relationships/slideLayout" Target="../slideLayouts/slideLayout7.xml"/></Relationships>
</file>

<file path=ppt/slides/_rels/slide185.xml.rels><?xml version="1.0" encoding="UTF-8" standalone="yes"?>
<Relationships xmlns="http://schemas.openxmlformats.org/package/2006/relationships"><Relationship Id="rId3" Type="http://schemas.openxmlformats.org/officeDocument/2006/relationships/image" Target="../media/image175.jpeg"/><Relationship Id="rId2" Type="http://schemas.openxmlformats.org/officeDocument/2006/relationships/notesSlide" Target="../notesSlides/notesSlide184.xml"/><Relationship Id="rId1" Type="http://schemas.openxmlformats.org/officeDocument/2006/relationships/slideLayout" Target="../slideLayouts/slideLayout7.xml"/></Relationships>
</file>

<file path=ppt/slides/_rels/slide18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85.xml"/><Relationship Id="rId1" Type="http://schemas.openxmlformats.org/officeDocument/2006/relationships/slideLayout" Target="../slideLayouts/slideLayout6.xml"/><Relationship Id="rId4" Type="http://schemas.openxmlformats.org/officeDocument/2006/relationships/image" Target="../media/image176.png"/></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6.xml"/><Relationship Id="rId4" Type="http://schemas.openxmlformats.org/officeDocument/2006/relationships/image" Target="../media/image28.png"/></Relationships>
</file>

<file path=ppt/slides/_rels/slide2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29.xml"/><Relationship Id="rId1" Type="http://schemas.openxmlformats.org/officeDocument/2006/relationships/slideLayout" Target="../slideLayouts/slideLayout6.xml"/><Relationship Id="rId4" Type="http://schemas.openxmlformats.org/officeDocument/2006/relationships/image" Target="../media/image33.wmf"/></Relationships>
</file>

<file path=ppt/slides/_rels/slide3.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34.wmf"/></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35.wmf"/></Relationships>
</file>

<file path=ppt/slides/_rels/slide3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7.xml"/><Relationship Id="rId1" Type="http://schemas.openxmlformats.org/officeDocument/2006/relationships/slideLayout" Target="../slideLayouts/slideLayout6.xml"/><Relationship Id="rId4" Type="http://schemas.openxmlformats.org/officeDocument/2006/relationships/image" Target="../media/image21.png"/></Relationships>
</file>

<file path=ppt/slides/_rels/slide3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0.xml"/><Relationship Id="rId1" Type="http://schemas.openxmlformats.org/officeDocument/2006/relationships/slideLayout" Target="../slideLayouts/slideLayout6.xml"/><Relationship Id="rId5" Type="http://schemas.openxmlformats.org/officeDocument/2006/relationships/image" Target="../media/image45.jpeg"/><Relationship Id="rId4" Type="http://schemas.openxmlformats.org/officeDocument/2006/relationships/image" Target="../media/image21.png"/></Relationships>
</file>

<file path=ppt/slides/_rels/slide41.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6.xml"/><Relationship Id="rId1" Type="http://schemas.openxmlformats.org/officeDocument/2006/relationships/slideLayout" Target="../slideLayouts/slideLayout6.xml"/><Relationship Id="rId4" Type="http://schemas.openxmlformats.org/officeDocument/2006/relationships/image" Target="../media/image52.png"/></Relationships>
</file>

<file path=ppt/slides/_rels/slide4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8.xml"/><Relationship Id="rId1" Type="http://schemas.openxmlformats.org/officeDocument/2006/relationships/slideLayout" Target="../slideLayouts/slideLayout17.xml"/></Relationships>
</file>

<file path=ppt/slides/_rels/slide4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9.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51.xml"/><Relationship Id="rId1" Type="http://schemas.openxmlformats.org/officeDocument/2006/relationships/slideLayout" Target="../slideLayouts/slideLayout7.xml"/><Relationship Id="rId4" Type="http://schemas.openxmlformats.org/officeDocument/2006/relationships/image" Target="../media/image57.jpeg"/></Relationships>
</file>

<file path=ppt/slides/_rels/slide52.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57.xml"/><Relationship Id="rId1" Type="http://schemas.openxmlformats.org/officeDocument/2006/relationships/slideLayout" Target="../slideLayouts/slideLayout7.xml"/><Relationship Id="rId4" Type="http://schemas.openxmlformats.org/officeDocument/2006/relationships/image" Target="../media/image64.jpeg"/></Relationships>
</file>

<file path=ppt/slides/_rels/slide58.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82.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83.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84.xml"/><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86.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87.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88.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89.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90.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1.xml"/><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95.xml"/><Relationship Id="rId1" Type="http://schemas.openxmlformats.org/officeDocument/2006/relationships/slideLayout" Target="../slideLayouts/slideLayout12.xml"/></Relationships>
</file>

<file path=ppt/slides/_rels/slide96.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96.xml"/><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97.xml"/><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288" name="Rectangle 192"/>
          <p:cNvSpPr>
            <a:spLocks noChangeArrowheads="1"/>
          </p:cNvSpPr>
          <p:nvPr/>
        </p:nvSpPr>
        <p:spPr bwMode="auto">
          <a:xfrm>
            <a:off x="1600200" y="457200"/>
            <a:ext cx="8694738" cy="546100"/>
          </a:xfrm>
          <a:prstGeom prst="rect">
            <a:avLst/>
          </a:prstGeom>
          <a:noFill/>
          <a:ln w="12700">
            <a:noFill/>
            <a:miter lim="800000"/>
            <a:headEnd/>
            <a:tailEnd/>
          </a:ln>
          <a:effectLst>
            <a:outerShdw dist="17961" dir="2700000" algn="ctr" rotWithShape="0">
              <a:srgbClr val="FFFFFF">
                <a:alpha val="50000"/>
              </a:srgbClr>
            </a:outerShdw>
          </a:effectLst>
        </p:spPr>
        <p:txBody>
          <a:bodyPr lIns="90488" tIns="44450" rIns="90488" bIns="44450">
            <a:spAutoFit/>
          </a:bodyPr>
          <a:lstStyle/>
          <a:p>
            <a:pPr algn="ctr"/>
            <a:endParaRPr lang="en-US" sz="3000" dirty="0">
              <a:solidFill>
                <a:srgbClr val="6ED28D"/>
              </a:solidFill>
            </a:endParaRPr>
          </a:p>
        </p:txBody>
      </p:sp>
      <p:sp>
        <p:nvSpPr>
          <p:cNvPr id="4098" name="Rectangle 2"/>
          <p:cNvSpPr>
            <a:spLocks noChangeArrowheads="1"/>
          </p:cNvSpPr>
          <p:nvPr/>
        </p:nvSpPr>
        <p:spPr bwMode="auto">
          <a:xfrm>
            <a:off x="800100" y="1935163"/>
            <a:ext cx="8229600" cy="1704975"/>
          </a:xfrm>
          <a:prstGeom prst="rect">
            <a:avLst/>
          </a:prstGeom>
          <a:noFill/>
          <a:ln w="12700">
            <a:noFill/>
            <a:miter lim="800000"/>
            <a:headEnd/>
            <a:tailEnd/>
          </a:ln>
          <a:effectLst>
            <a:outerShdw dist="81320" dir="3080412" algn="ctr" rotWithShape="0">
              <a:srgbClr val="000000"/>
            </a:outerShdw>
          </a:effectLst>
        </p:spPr>
        <p:txBody>
          <a:bodyPr lIns="90488" tIns="44450" rIns="90488" bIns="44450">
            <a:spAutoFit/>
          </a:bodyPr>
          <a:lstStyle/>
          <a:p>
            <a:pPr algn="ctr"/>
            <a:r>
              <a:rPr lang="en-US" sz="4000" dirty="0">
                <a:solidFill>
                  <a:srgbClr val="FAFD00"/>
                </a:solidFill>
                <a:effectLst>
                  <a:outerShdw blurRad="38100" dist="38100" dir="2700000" algn="tl">
                    <a:srgbClr val="000000"/>
                  </a:outerShdw>
                </a:effectLst>
              </a:rPr>
              <a:t>NACT 273</a:t>
            </a:r>
            <a:endParaRPr lang="en-US" sz="4000" dirty="0">
              <a:solidFill>
                <a:srgbClr val="FAFD00"/>
              </a:solidFill>
            </a:endParaRPr>
          </a:p>
          <a:p>
            <a:pPr algn="ctr"/>
            <a:r>
              <a:rPr lang="en-US" sz="6600" dirty="0">
                <a:solidFill>
                  <a:srgbClr val="FAFD00"/>
                </a:solidFill>
              </a:rPr>
              <a:t>Industrial Boilers</a:t>
            </a:r>
            <a:endParaRPr lang="en-US" sz="3600" dirty="0">
              <a:solidFill>
                <a:srgbClr val="FAFD00"/>
              </a:solidFill>
            </a:endParaRPr>
          </a:p>
        </p:txBody>
      </p:sp>
      <p:sp>
        <p:nvSpPr>
          <p:cNvPr id="4309" name="Rectangle 213"/>
          <p:cNvSpPr>
            <a:spLocks noChangeArrowheads="1"/>
          </p:cNvSpPr>
          <p:nvPr/>
        </p:nvSpPr>
        <p:spPr bwMode="auto">
          <a:xfrm>
            <a:off x="4370388" y="1514475"/>
            <a:ext cx="184150" cy="1311275"/>
          </a:xfrm>
          <a:prstGeom prst="rect">
            <a:avLst/>
          </a:prstGeom>
          <a:noFill/>
          <a:ln w="12700">
            <a:noFill/>
            <a:miter lim="800000"/>
            <a:headEnd/>
            <a:tailEnd/>
          </a:ln>
          <a:effectLst>
            <a:outerShdw dist="56796" dir="3806097" algn="ctr" rotWithShape="0">
              <a:schemeClr val="bg2"/>
            </a:outerShdw>
          </a:effectLst>
        </p:spPr>
        <p:txBody>
          <a:bodyPr wrap="none">
            <a:spAutoFit/>
          </a:bodyPr>
          <a:lstStyle/>
          <a:p>
            <a:pPr algn="ctr"/>
            <a:endParaRPr lang="en-US" sz="4000">
              <a:solidFill>
                <a:srgbClr val="FAFD00"/>
              </a:solidFill>
              <a:effectLst>
                <a:outerShdw blurRad="38100" dist="38100" dir="2700000" algn="tl">
                  <a:srgbClr val="000000"/>
                </a:outerShdw>
              </a:effectLst>
            </a:endParaRPr>
          </a:p>
          <a:p>
            <a:pPr algn="ctr"/>
            <a:endParaRPr lang="en-US" sz="4000">
              <a:solidFill>
                <a:srgbClr val="FAFD00"/>
              </a:solidFill>
              <a:effectLst>
                <a:outerShdw blurRad="38100" dist="38100" dir="2700000" algn="tl">
                  <a:srgbClr val="000000"/>
                </a:outerShdw>
              </a:effectLst>
            </a:endParaRPr>
          </a:p>
        </p:txBody>
      </p:sp>
      <p:grpSp>
        <p:nvGrpSpPr>
          <p:cNvPr id="4285" name="Group 189"/>
          <p:cNvGrpSpPr>
            <a:grpSpLocks/>
          </p:cNvGrpSpPr>
          <p:nvPr/>
        </p:nvGrpSpPr>
        <p:grpSpPr bwMode="auto">
          <a:xfrm>
            <a:off x="4000500" y="1676400"/>
            <a:ext cx="6038850" cy="4957763"/>
            <a:chOff x="288" y="1147"/>
            <a:chExt cx="3804" cy="3123"/>
          </a:xfrm>
        </p:grpSpPr>
        <p:grpSp>
          <p:nvGrpSpPr>
            <p:cNvPr id="4108" name="Group 12"/>
            <p:cNvGrpSpPr>
              <a:grpSpLocks/>
            </p:cNvGrpSpPr>
            <p:nvPr/>
          </p:nvGrpSpPr>
          <p:grpSpPr bwMode="auto">
            <a:xfrm>
              <a:off x="3285" y="1147"/>
              <a:ext cx="238" cy="2935"/>
              <a:chOff x="3285" y="1147"/>
              <a:chExt cx="238" cy="2935"/>
            </a:xfrm>
          </p:grpSpPr>
          <p:sp>
            <p:nvSpPr>
              <p:cNvPr id="4099" name="Oval 3"/>
              <p:cNvSpPr>
                <a:spLocks noChangeArrowheads="1"/>
              </p:cNvSpPr>
              <p:nvPr/>
            </p:nvSpPr>
            <p:spPr bwMode="auto">
              <a:xfrm>
                <a:off x="3285" y="1147"/>
                <a:ext cx="238" cy="108"/>
              </a:xfrm>
              <a:prstGeom prst="ellipse">
                <a:avLst/>
              </a:prstGeom>
              <a:solidFill>
                <a:srgbClr val="C4C4C4"/>
              </a:solidFill>
              <a:ln w="12700">
                <a:solidFill>
                  <a:srgbClr val="000000"/>
                </a:solidFill>
                <a:round/>
                <a:headEnd/>
                <a:tailEnd/>
              </a:ln>
              <a:effectLst>
                <a:outerShdw dist="12700" dir="5400000" algn="ctr" rotWithShape="0">
                  <a:schemeClr val="bg2"/>
                </a:outerShdw>
              </a:effectLst>
            </p:spPr>
            <p:txBody>
              <a:bodyPr wrap="none" anchor="ctr"/>
              <a:lstStyle/>
              <a:p>
                <a:endParaRPr lang="en-US"/>
              </a:p>
            </p:txBody>
          </p:sp>
          <p:sp>
            <p:nvSpPr>
              <p:cNvPr id="4100" name="Rectangle 4"/>
              <p:cNvSpPr>
                <a:spLocks noChangeArrowheads="1"/>
              </p:cNvSpPr>
              <p:nvPr/>
            </p:nvSpPr>
            <p:spPr bwMode="auto">
              <a:xfrm>
                <a:off x="3285" y="1203"/>
                <a:ext cx="238" cy="2879"/>
              </a:xfrm>
              <a:prstGeom prst="rect">
                <a:avLst/>
              </a:prstGeom>
              <a:solidFill>
                <a:srgbClr val="C4C4C4"/>
              </a:solidFill>
              <a:ln w="12700">
                <a:solidFill>
                  <a:srgbClr val="000000"/>
                </a:solidFill>
                <a:miter lim="800000"/>
                <a:headEnd/>
                <a:tailEnd/>
              </a:ln>
              <a:effectLst>
                <a:outerShdw dist="12700" dir="5400000" algn="ctr" rotWithShape="0">
                  <a:schemeClr val="bg2"/>
                </a:outerShdw>
              </a:effectLst>
            </p:spPr>
            <p:txBody>
              <a:bodyPr wrap="none" anchor="ctr"/>
              <a:lstStyle/>
              <a:p>
                <a:endParaRPr lang="en-US"/>
              </a:p>
            </p:txBody>
          </p:sp>
          <p:grpSp>
            <p:nvGrpSpPr>
              <p:cNvPr id="4107" name="Group 11"/>
              <p:cNvGrpSpPr>
                <a:grpSpLocks/>
              </p:cNvGrpSpPr>
              <p:nvPr/>
            </p:nvGrpSpPr>
            <p:grpSpPr bwMode="auto">
              <a:xfrm>
                <a:off x="3289" y="1148"/>
                <a:ext cx="233" cy="2930"/>
                <a:chOff x="3289" y="1148"/>
                <a:chExt cx="233" cy="2930"/>
              </a:xfrm>
            </p:grpSpPr>
            <p:grpSp>
              <p:nvGrpSpPr>
                <p:cNvPr id="4103" name="Group 7"/>
                <p:cNvGrpSpPr>
                  <a:grpSpLocks/>
                </p:cNvGrpSpPr>
                <p:nvPr/>
              </p:nvGrpSpPr>
              <p:grpSpPr bwMode="auto">
                <a:xfrm>
                  <a:off x="3289" y="1148"/>
                  <a:ext cx="233" cy="2930"/>
                  <a:chOff x="3289" y="1148"/>
                  <a:chExt cx="233" cy="2930"/>
                </a:xfrm>
              </p:grpSpPr>
              <p:sp>
                <p:nvSpPr>
                  <p:cNvPr id="4101" name="Oval 5"/>
                  <p:cNvSpPr>
                    <a:spLocks noChangeArrowheads="1"/>
                  </p:cNvSpPr>
                  <p:nvPr/>
                </p:nvSpPr>
                <p:spPr bwMode="auto">
                  <a:xfrm>
                    <a:off x="3289" y="1148"/>
                    <a:ext cx="233" cy="107"/>
                  </a:xfrm>
                  <a:prstGeom prst="ellipse">
                    <a:avLst/>
                  </a:prstGeom>
                  <a:solidFill>
                    <a:srgbClr val="BFBFDF"/>
                  </a:solidFill>
                  <a:ln w="12700">
                    <a:noFill/>
                    <a:round/>
                    <a:headEnd/>
                    <a:tailEnd/>
                  </a:ln>
                  <a:effectLst>
                    <a:outerShdw dist="12700" dir="5400000" algn="ctr" rotWithShape="0">
                      <a:schemeClr val="bg2"/>
                    </a:outerShdw>
                  </a:effectLst>
                </p:spPr>
                <p:txBody>
                  <a:bodyPr wrap="none" anchor="ctr"/>
                  <a:lstStyle/>
                  <a:p>
                    <a:endParaRPr lang="en-US"/>
                  </a:p>
                </p:txBody>
              </p:sp>
              <p:sp>
                <p:nvSpPr>
                  <p:cNvPr id="4102" name="Rectangle 6"/>
                  <p:cNvSpPr>
                    <a:spLocks noChangeArrowheads="1"/>
                  </p:cNvSpPr>
                  <p:nvPr/>
                </p:nvSpPr>
                <p:spPr bwMode="auto">
                  <a:xfrm>
                    <a:off x="3289" y="1206"/>
                    <a:ext cx="233" cy="2872"/>
                  </a:xfrm>
                  <a:prstGeom prst="rect">
                    <a:avLst/>
                  </a:prstGeom>
                  <a:solidFill>
                    <a:srgbClr val="BFBFDF"/>
                  </a:solidFill>
                  <a:ln w="12700">
                    <a:noFill/>
                    <a:miter lim="800000"/>
                    <a:headEnd/>
                    <a:tailEnd/>
                  </a:ln>
                  <a:effectLst>
                    <a:outerShdw dist="12700" dir="5400000" algn="ctr" rotWithShape="0">
                      <a:schemeClr val="bg2"/>
                    </a:outerShdw>
                  </a:effectLst>
                </p:spPr>
                <p:txBody>
                  <a:bodyPr wrap="none" anchor="ctr"/>
                  <a:lstStyle/>
                  <a:p>
                    <a:endParaRPr lang="en-US"/>
                  </a:p>
                </p:txBody>
              </p:sp>
            </p:grpSp>
            <p:grpSp>
              <p:nvGrpSpPr>
                <p:cNvPr id="4106" name="Group 10"/>
                <p:cNvGrpSpPr>
                  <a:grpSpLocks/>
                </p:cNvGrpSpPr>
                <p:nvPr/>
              </p:nvGrpSpPr>
              <p:grpSpPr bwMode="auto">
                <a:xfrm>
                  <a:off x="3321" y="1148"/>
                  <a:ext cx="130" cy="2929"/>
                  <a:chOff x="3321" y="1148"/>
                  <a:chExt cx="130" cy="2929"/>
                </a:xfrm>
              </p:grpSpPr>
              <p:sp>
                <p:nvSpPr>
                  <p:cNvPr id="4104" name="Oval 8"/>
                  <p:cNvSpPr>
                    <a:spLocks noChangeArrowheads="1"/>
                  </p:cNvSpPr>
                  <p:nvPr/>
                </p:nvSpPr>
                <p:spPr bwMode="auto">
                  <a:xfrm>
                    <a:off x="3321" y="1148"/>
                    <a:ext cx="130" cy="107"/>
                  </a:xfrm>
                  <a:prstGeom prst="ellipse">
                    <a:avLst/>
                  </a:prstGeom>
                  <a:solidFill>
                    <a:srgbClr val="7F7F9F"/>
                  </a:solidFill>
                  <a:ln w="12700">
                    <a:noFill/>
                    <a:round/>
                    <a:headEnd/>
                    <a:tailEnd/>
                  </a:ln>
                  <a:effectLst>
                    <a:outerShdw dist="12700" dir="5400000" algn="ctr" rotWithShape="0">
                      <a:schemeClr val="bg2"/>
                    </a:outerShdw>
                  </a:effectLst>
                </p:spPr>
                <p:txBody>
                  <a:bodyPr wrap="none" anchor="ctr"/>
                  <a:lstStyle/>
                  <a:p>
                    <a:endParaRPr lang="en-US"/>
                  </a:p>
                </p:txBody>
              </p:sp>
              <p:sp>
                <p:nvSpPr>
                  <p:cNvPr id="4105" name="Rectangle 9"/>
                  <p:cNvSpPr>
                    <a:spLocks noChangeArrowheads="1"/>
                  </p:cNvSpPr>
                  <p:nvPr/>
                </p:nvSpPr>
                <p:spPr bwMode="auto">
                  <a:xfrm>
                    <a:off x="3321" y="1206"/>
                    <a:ext cx="130" cy="2871"/>
                  </a:xfrm>
                  <a:prstGeom prst="rect">
                    <a:avLst/>
                  </a:prstGeom>
                  <a:solidFill>
                    <a:srgbClr val="7F7F9F"/>
                  </a:solidFill>
                  <a:ln w="12700">
                    <a:noFill/>
                    <a:miter lim="800000"/>
                    <a:headEnd/>
                    <a:tailEnd/>
                  </a:ln>
                  <a:effectLst>
                    <a:outerShdw dist="12700" dir="5400000" algn="ctr" rotWithShape="0">
                      <a:schemeClr val="bg2"/>
                    </a:outerShdw>
                  </a:effectLst>
                </p:spPr>
                <p:txBody>
                  <a:bodyPr wrap="none" anchor="ctr"/>
                  <a:lstStyle/>
                  <a:p>
                    <a:endParaRPr lang="en-US"/>
                  </a:p>
                </p:txBody>
              </p:sp>
            </p:grpSp>
          </p:grpSp>
        </p:grpSp>
        <p:grpSp>
          <p:nvGrpSpPr>
            <p:cNvPr id="4284" name="Group 188"/>
            <p:cNvGrpSpPr>
              <a:grpSpLocks/>
            </p:cNvGrpSpPr>
            <p:nvPr/>
          </p:nvGrpSpPr>
          <p:grpSpPr bwMode="auto">
            <a:xfrm>
              <a:off x="288" y="2760"/>
              <a:ext cx="3804" cy="1510"/>
              <a:chOff x="288" y="2760"/>
              <a:chExt cx="3804" cy="1510"/>
            </a:xfrm>
          </p:grpSpPr>
          <p:sp>
            <p:nvSpPr>
              <p:cNvPr id="4109" name="Freeform 13"/>
              <p:cNvSpPr>
                <a:spLocks/>
              </p:cNvSpPr>
              <p:nvPr/>
            </p:nvSpPr>
            <p:spPr bwMode="auto">
              <a:xfrm>
                <a:off x="288" y="3955"/>
                <a:ext cx="180" cy="202"/>
              </a:xfrm>
              <a:custGeom>
                <a:avLst/>
                <a:gdLst/>
                <a:ahLst/>
                <a:cxnLst>
                  <a:cxn ang="0">
                    <a:pos x="179" y="0"/>
                  </a:cxn>
                  <a:cxn ang="0">
                    <a:pos x="0" y="41"/>
                  </a:cxn>
                  <a:cxn ang="0">
                    <a:pos x="0" y="112"/>
                  </a:cxn>
                  <a:cxn ang="0">
                    <a:pos x="28" y="112"/>
                  </a:cxn>
                  <a:cxn ang="0">
                    <a:pos x="28" y="201"/>
                  </a:cxn>
                  <a:cxn ang="0">
                    <a:pos x="74" y="201"/>
                  </a:cxn>
                  <a:cxn ang="0">
                    <a:pos x="74" y="112"/>
                  </a:cxn>
                  <a:cxn ang="0">
                    <a:pos x="173" y="112"/>
                  </a:cxn>
                  <a:cxn ang="0">
                    <a:pos x="179" y="0"/>
                  </a:cxn>
                </a:cxnLst>
                <a:rect l="0" t="0" r="r" b="b"/>
                <a:pathLst>
                  <a:path w="180" h="202">
                    <a:moveTo>
                      <a:pt x="179" y="0"/>
                    </a:moveTo>
                    <a:lnTo>
                      <a:pt x="0" y="41"/>
                    </a:lnTo>
                    <a:lnTo>
                      <a:pt x="0" y="112"/>
                    </a:lnTo>
                    <a:lnTo>
                      <a:pt x="28" y="112"/>
                    </a:lnTo>
                    <a:lnTo>
                      <a:pt x="28" y="201"/>
                    </a:lnTo>
                    <a:lnTo>
                      <a:pt x="74" y="201"/>
                    </a:lnTo>
                    <a:lnTo>
                      <a:pt x="74" y="112"/>
                    </a:lnTo>
                    <a:lnTo>
                      <a:pt x="173" y="112"/>
                    </a:lnTo>
                    <a:lnTo>
                      <a:pt x="179" y="0"/>
                    </a:lnTo>
                  </a:path>
                </a:pathLst>
              </a:custGeom>
              <a:solidFill>
                <a:srgbClr val="005F5F"/>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grpSp>
            <p:nvGrpSpPr>
              <p:cNvPr id="4157" name="Group 61"/>
              <p:cNvGrpSpPr>
                <a:grpSpLocks/>
              </p:cNvGrpSpPr>
              <p:nvPr/>
            </p:nvGrpSpPr>
            <p:grpSpPr bwMode="auto">
              <a:xfrm>
                <a:off x="457" y="2802"/>
                <a:ext cx="3514" cy="1424"/>
                <a:chOff x="457" y="2802"/>
                <a:chExt cx="3514" cy="1424"/>
              </a:xfrm>
            </p:grpSpPr>
            <p:grpSp>
              <p:nvGrpSpPr>
                <p:cNvPr id="4138" name="Group 42"/>
                <p:cNvGrpSpPr>
                  <a:grpSpLocks/>
                </p:cNvGrpSpPr>
                <p:nvPr/>
              </p:nvGrpSpPr>
              <p:grpSpPr bwMode="auto">
                <a:xfrm>
                  <a:off x="2010" y="3068"/>
                  <a:ext cx="1961" cy="1145"/>
                  <a:chOff x="2010" y="3068"/>
                  <a:chExt cx="1961" cy="1145"/>
                </a:xfrm>
              </p:grpSpPr>
              <p:sp>
                <p:nvSpPr>
                  <p:cNvPr id="4110" name="Freeform 14"/>
                  <p:cNvSpPr>
                    <a:spLocks/>
                  </p:cNvSpPr>
                  <p:nvPr/>
                </p:nvSpPr>
                <p:spPr bwMode="auto">
                  <a:xfrm>
                    <a:off x="3604" y="3890"/>
                    <a:ext cx="367" cy="226"/>
                  </a:xfrm>
                  <a:custGeom>
                    <a:avLst/>
                    <a:gdLst/>
                    <a:ahLst/>
                    <a:cxnLst>
                      <a:cxn ang="0">
                        <a:pos x="0" y="56"/>
                      </a:cxn>
                      <a:cxn ang="0">
                        <a:pos x="112" y="56"/>
                      </a:cxn>
                      <a:cxn ang="0">
                        <a:pos x="112" y="7"/>
                      </a:cxn>
                      <a:cxn ang="0">
                        <a:pos x="187" y="0"/>
                      </a:cxn>
                      <a:cxn ang="0">
                        <a:pos x="187" y="56"/>
                      </a:cxn>
                      <a:cxn ang="0">
                        <a:pos x="234" y="66"/>
                      </a:cxn>
                      <a:cxn ang="0">
                        <a:pos x="234" y="27"/>
                      </a:cxn>
                      <a:cxn ang="0">
                        <a:pos x="300" y="27"/>
                      </a:cxn>
                      <a:cxn ang="0">
                        <a:pos x="300" y="76"/>
                      </a:cxn>
                      <a:cxn ang="0">
                        <a:pos x="366" y="97"/>
                      </a:cxn>
                      <a:cxn ang="0">
                        <a:pos x="366" y="225"/>
                      </a:cxn>
                      <a:cxn ang="0">
                        <a:pos x="0" y="225"/>
                      </a:cxn>
                      <a:cxn ang="0">
                        <a:pos x="0" y="56"/>
                      </a:cxn>
                    </a:cxnLst>
                    <a:rect l="0" t="0" r="r" b="b"/>
                    <a:pathLst>
                      <a:path w="367" h="226">
                        <a:moveTo>
                          <a:pt x="0" y="56"/>
                        </a:moveTo>
                        <a:lnTo>
                          <a:pt x="112" y="56"/>
                        </a:lnTo>
                        <a:lnTo>
                          <a:pt x="112" y="7"/>
                        </a:lnTo>
                        <a:lnTo>
                          <a:pt x="187" y="0"/>
                        </a:lnTo>
                        <a:lnTo>
                          <a:pt x="187" y="56"/>
                        </a:lnTo>
                        <a:lnTo>
                          <a:pt x="234" y="66"/>
                        </a:lnTo>
                        <a:lnTo>
                          <a:pt x="234" y="27"/>
                        </a:lnTo>
                        <a:lnTo>
                          <a:pt x="300" y="27"/>
                        </a:lnTo>
                        <a:lnTo>
                          <a:pt x="300" y="76"/>
                        </a:lnTo>
                        <a:lnTo>
                          <a:pt x="366" y="97"/>
                        </a:lnTo>
                        <a:lnTo>
                          <a:pt x="366" y="225"/>
                        </a:lnTo>
                        <a:lnTo>
                          <a:pt x="0" y="225"/>
                        </a:lnTo>
                        <a:lnTo>
                          <a:pt x="0" y="56"/>
                        </a:lnTo>
                      </a:path>
                    </a:pathLst>
                  </a:custGeom>
                  <a:solidFill>
                    <a:srgbClr val="008080"/>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grpSp>
                <p:nvGrpSpPr>
                  <p:cNvPr id="4137" name="Group 41"/>
                  <p:cNvGrpSpPr>
                    <a:grpSpLocks/>
                  </p:cNvGrpSpPr>
                  <p:nvPr/>
                </p:nvGrpSpPr>
                <p:grpSpPr bwMode="auto">
                  <a:xfrm>
                    <a:off x="2010" y="3068"/>
                    <a:ext cx="1643" cy="1145"/>
                    <a:chOff x="2010" y="3068"/>
                    <a:chExt cx="1643" cy="1145"/>
                  </a:xfrm>
                </p:grpSpPr>
                <p:grpSp>
                  <p:nvGrpSpPr>
                    <p:cNvPr id="4113" name="Group 17"/>
                    <p:cNvGrpSpPr>
                      <a:grpSpLocks/>
                    </p:cNvGrpSpPr>
                    <p:nvPr/>
                  </p:nvGrpSpPr>
                  <p:grpSpPr bwMode="auto">
                    <a:xfrm>
                      <a:off x="3359" y="3485"/>
                      <a:ext cx="294" cy="703"/>
                      <a:chOff x="3359" y="3485"/>
                      <a:chExt cx="294" cy="703"/>
                    </a:xfrm>
                  </p:grpSpPr>
                  <p:sp>
                    <p:nvSpPr>
                      <p:cNvPr id="4111" name="Freeform 15"/>
                      <p:cNvSpPr>
                        <a:spLocks/>
                      </p:cNvSpPr>
                      <p:nvPr/>
                    </p:nvSpPr>
                    <p:spPr bwMode="auto">
                      <a:xfrm>
                        <a:off x="3359" y="3485"/>
                        <a:ext cx="294" cy="703"/>
                      </a:xfrm>
                      <a:custGeom>
                        <a:avLst/>
                        <a:gdLst/>
                        <a:ahLst/>
                        <a:cxnLst>
                          <a:cxn ang="0">
                            <a:pos x="0" y="0"/>
                          </a:cxn>
                          <a:cxn ang="0">
                            <a:pos x="105" y="51"/>
                          </a:cxn>
                          <a:cxn ang="0">
                            <a:pos x="105" y="142"/>
                          </a:cxn>
                          <a:cxn ang="0">
                            <a:pos x="227" y="181"/>
                          </a:cxn>
                          <a:cxn ang="0">
                            <a:pos x="227" y="131"/>
                          </a:cxn>
                          <a:cxn ang="0">
                            <a:pos x="293" y="152"/>
                          </a:cxn>
                          <a:cxn ang="0">
                            <a:pos x="293" y="638"/>
                          </a:cxn>
                          <a:cxn ang="0">
                            <a:pos x="0" y="702"/>
                          </a:cxn>
                          <a:cxn ang="0">
                            <a:pos x="0" y="0"/>
                          </a:cxn>
                        </a:cxnLst>
                        <a:rect l="0" t="0" r="r" b="b"/>
                        <a:pathLst>
                          <a:path w="294" h="703">
                            <a:moveTo>
                              <a:pt x="0" y="0"/>
                            </a:moveTo>
                            <a:lnTo>
                              <a:pt x="105" y="51"/>
                            </a:lnTo>
                            <a:lnTo>
                              <a:pt x="105" y="142"/>
                            </a:lnTo>
                            <a:lnTo>
                              <a:pt x="227" y="181"/>
                            </a:lnTo>
                            <a:lnTo>
                              <a:pt x="227" y="131"/>
                            </a:lnTo>
                            <a:lnTo>
                              <a:pt x="293" y="152"/>
                            </a:lnTo>
                            <a:lnTo>
                              <a:pt x="293" y="638"/>
                            </a:lnTo>
                            <a:lnTo>
                              <a:pt x="0" y="702"/>
                            </a:lnTo>
                            <a:lnTo>
                              <a:pt x="0" y="0"/>
                            </a:lnTo>
                          </a:path>
                        </a:pathLst>
                      </a:custGeom>
                      <a:solidFill>
                        <a:srgbClr val="00FFFF"/>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sp>
                    <p:nvSpPr>
                      <p:cNvPr id="4112" name="Freeform 16"/>
                      <p:cNvSpPr>
                        <a:spLocks/>
                      </p:cNvSpPr>
                      <p:nvPr/>
                    </p:nvSpPr>
                    <p:spPr bwMode="auto">
                      <a:xfrm>
                        <a:off x="3359" y="3724"/>
                        <a:ext cx="144" cy="436"/>
                      </a:xfrm>
                      <a:custGeom>
                        <a:avLst/>
                        <a:gdLst/>
                        <a:ahLst/>
                        <a:cxnLst>
                          <a:cxn ang="0">
                            <a:pos x="0" y="0"/>
                          </a:cxn>
                          <a:cxn ang="0">
                            <a:pos x="143" y="59"/>
                          </a:cxn>
                          <a:cxn ang="0">
                            <a:pos x="143" y="425"/>
                          </a:cxn>
                          <a:cxn ang="0">
                            <a:pos x="96" y="435"/>
                          </a:cxn>
                          <a:cxn ang="0">
                            <a:pos x="96" y="68"/>
                          </a:cxn>
                          <a:cxn ang="0">
                            <a:pos x="0" y="35"/>
                          </a:cxn>
                          <a:cxn ang="0">
                            <a:pos x="0" y="0"/>
                          </a:cxn>
                        </a:cxnLst>
                        <a:rect l="0" t="0" r="r" b="b"/>
                        <a:pathLst>
                          <a:path w="144" h="436">
                            <a:moveTo>
                              <a:pt x="0" y="0"/>
                            </a:moveTo>
                            <a:lnTo>
                              <a:pt x="143" y="59"/>
                            </a:lnTo>
                            <a:lnTo>
                              <a:pt x="143" y="425"/>
                            </a:lnTo>
                            <a:lnTo>
                              <a:pt x="96" y="435"/>
                            </a:lnTo>
                            <a:lnTo>
                              <a:pt x="96" y="68"/>
                            </a:lnTo>
                            <a:lnTo>
                              <a:pt x="0" y="35"/>
                            </a:lnTo>
                            <a:lnTo>
                              <a:pt x="0" y="0"/>
                            </a:lnTo>
                          </a:path>
                        </a:pathLst>
                      </a:custGeom>
                      <a:solidFill>
                        <a:srgbClr val="005F5F"/>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grpSp>
                <p:grpSp>
                  <p:nvGrpSpPr>
                    <p:cNvPr id="4116" name="Group 20"/>
                    <p:cNvGrpSpPr>
                      <a:grpSpLocks/>
                    </p:cNvGrpSpPr>
                    <p:nvPr/>
                  </p:nvGrpSpPr>
                  <p:grpSpPr bwMode="auto">
                    <a:xfrm>
                      <a:off x="2010" y="3068"/>
                      <a:ext cx="1451" cy="1145"/>
                      <a:chOff x="2010" y="3068"/>
                      <a:chExt cx="1451" cy="1145"/>
                    </a:xfrm>
                  </p:grpSpPr>
                  <p:sp>
                    <p:nvSpPr>
                      <p:cNvPr id="4114" name="Freeform 18"/>
                      <p:cNvSpPr>
                        <a:spLocks/>
                      </p:cNvSpPr>
                      <p:nvPr/>
                    </p:nvSpPr>
                    <p:spPr bwMode="auto">
                      <a:xfrm>
                        <a:off x="2010" y="3068"/>
                        <a:ext cx="1135" cy="1145"/>
                      </a:xfrm>
                      <a:custGeom>
                        <a:avLst/>
                        <a:gdLst/>
                        <a:ahLst/>
                        <a:cxnLst>
                          <a:cxn ang="0">
                            <a:pos x="0" y="247"/>
                          </a:cxn>
                          <a:cxn ang="0">
                            <a:pos x="1134" y="0"/>
                          </a:cxn>
                          <a:cxn ang="0">
                            <a:pos x="1134" y="1144"/>
                          </a:cxn>
                          <a:cxn ang="0">
                            <a:pos x="0" y="1144"/>
                          </a:cxn>
                          <a:cxn ang="0">
                            <a:pos x="0" y="247"/>
                          </a:cxn>
                        </a:cxnLst>
                        <a:rect l="0" t="0" r="r" b="b"/>
                        <a:pathLst>
                          <a:path w="1135" h="1145">
                            <a:moveTo>
                              <a:pt x="0" y="247"/>
                            </a:moveTo>
                            <a:lnTo>
                              <a:pt x="1134" y="0"/>
                            </a:lnTo>
                            <a:lnTo>
                              <a:pt x="1134" y="1144"/>
                            </a:lnTo>
                            <a:lnTo>
                              <a:pt x="0" y="1144"/>
                            </a:lnTo>
                            <a:lnTo>
                              <a:pt x="0" y="247"/>
                            </a:lnTo>
                          </a:path>
                        </a:pathLst>
                      </a:custGeom>
                      <a:solidFill>
                        <a:srgbClr val="008080"/>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sp>
                    <p:nvSpPr>
                      <p:cNvPr id="4115" name="Freeform 19"/>
                      <p:cNvSpPr>
                        <a:spLocks/>
                      </p:cNvSpPr>
                      <p:nvPr/>
                    </p:nvSpPr>
                    <p:spPr bwMode="auto">
                      <a:xfrm>
                        <a:off x="3143" y="3071"/>
                        <a:ext cx="318" cy="1140"/>
                      </a:xfrm>
                      <a:custGeom>
                        <a:avLst/>
                        <a:gdLst/>
                        <a:ahLst/>
                        <a:cxnLst>
                          <a:cxn ang="0">
                            <a:pos x="204" y="4"/>
                          </a:cxn>
                          <a:cxn ang="0">
                            <a:pos x="204" y="54"/>
                          </a:cxn>
                          <a:cxn ang="0">
                            <a:pos x="0" y="0"/>
                          </a:cxn>
                          <a:cxn ang="0">
                            <a:pos x="0" y="1139"/>
                          </a:cxn>
                          <a:cxn ang="0">
                            <a:pos x="214" y="1110"/>
                          </a:cxn>
                          <a:cxn ang="0">
                            <a:pos x="214" y="244"/>
                          </a:cxn>
                          <a:cxn ang="0">
                            <a:pos x="317" y="263"/>
                          </a:cxn>
                          <a:cxn ang="0">
                            <a:pos x="317" y="35"/>
                          </a:cxn>
                          <a:cxn ang="0">
                            <a:pos x="204" y="4"/>
                          </a:cxn>
                        </a:cxnLst>
                        <a:rect l="0" t="0" r="r" b="b"/>
                        <a:pathLst>
                          <a:path w="318" h="1140">
                            <a:moveTo>
                              <a:pt x="204" y="4"/>
                            </a:moveTo>
                            <a:lnTo>
                              <a:pt x="204" y="54"/>
                            </a:lnTo>
                            <a:lnTo>
                              <a:pt x="0" y="0"/>
                            </a:lnTo>
                            <a:lnTo>
                              <a:pt x="0" y="1139"/>
                            </a:lnTo>
                            <a:lnTo>
                              <a:pt x="214" y="1110"/>
                            </a:lnTo>
                            <a:lnTo>
                              <a:pt x="214" y="244"/>
                            </a:lnTo>
                            <a:lnTo>
                              <a:pt x="317" y="263"/>
                            </a:lnTo>
                            <a:lnTo>
                              <a:pt x="317" y="35"/>
                            </a:lnTo>
                            <a:lnTo>
                              <a:pt x="204" y="4"/>
                            </a:lnTo>
                          </a:path>
                        </a:pathLst>
                      </a:custGeom>
                      <a:solidFill>
                        <a:srgbClr val="7FFFDF"/>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grpSp>
                <p:grpSp>
                  <p:nvGrpSpPr>
                    <p:cNvPr id="4120" name="Group 24"/>
                    <p:cNvGrpSpPr>
                      <a:grpSpLocks/>
                    </p:cNvGrpSpPr>
                    <p:nvPr/>
                  </p:nvGrpSpPr>
                  <p:grpSpPr bwMode="auto">
                    <a:xfrm>
                      <a:off x="2508" y="3146"/>
                      <a:ext cx="249" cy="839"/>
                      <a:chOff x="2508" y="3146"/>
                      <a:chExt cx="249" cy="839"/>
                    </a:xfrm>
                  </p:grpSpPr>
                  <p:sp>
                    <p:nvSpPr>
                      <p:cNvPr id="4117" name="Freeform 21"/>
                      <p:cNvSpPr>
                        <a:spLocks/>
                      </p:cNvSpPr>
                      <p:nvPr/>
                    </p:nvSpPr>
                    <p:spPr bwMode="auto">
                      <a:xfrm>
                        <a:off x="2508" y="3146"/>
                        <a:ext cx="177" cy="678"/>
                      </a:xfrm>
                      <a:custGeom>
                        <a:avLst/>
                        <a:gdLst/>
                        <a:ahLst/>
                        <a:cxnLst>
                          <a:cxn ang="0">
                            <a:pos x="176" y="0"/>
                          </a:cxn>
                          <a:cxn ang="0">
                            <a:pos x="176" y="667"/>
                          </a:cxn>
                          <a:cxn ang="0">
                            <a:pos x="0" y="677"/>
                          </a:cxn>
                          <a:cxn ang="0">
                            <a:pos x="0" y="29"/>
                          </a:cxn>
                          <a:cxn ang="0">
                            <a:pos x="176" y="0"/>
                          </a:cxn>
                        </a:cxnLst>
                        <a:rect l="0" t="0" r="r" b="b"/>
                        <a:pathLst>
                          <a:path w="177" h="678">
                            <a:moveTo>
                              <a:pt x="176" y="0"/>
                            </a:moveTo>
                            <a:lnTo>
                              <a:pt x="176" y="667"/>
                            </a:lnTo>
                            <a:lnTo>
                              <a:pt x="0" y="677"/>
                            </a:lnTo>
                            <a:lnTo>
                              <a:pt x="0" y="29"/>
                            </a:lnTo>
                            <a:lnTo>
                              <a:pt x="176" y="0"/>
                            </a:lnTo>
                          </a:path>
                        </a:pathLst>
                      </a:custGeom>
                      <a:solidFill>
                        <a:srgbClr val="00DFBF"/>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sp>
                    <p:nvSpPr>
                      <p:cNvPr id="4118" name="Freeform 22"/>
                      <p:cNvSpPr>
                        <a:spLocks/>
                      </p:cNvSpPr>
                      <p:nvPr/>
                    </p:nvSpPr>
                    <p:spPr bwMode="auto">
                      <a:xfrm>
                        <a:off x="2508" y="3814"/>
                        <a:ext cx="233" cy="154"/>
                      </a:xfrm>
                      <a:custGeom>
                        <a:avLst/>
                        <a:gdLst/>
                        <a:ahLst/>
                        <a:cxnLst>
                          <a:cxn ang="0">
                            <a:pos x="0" y="10"/>
                          </a:cxn>
                          <a:cxn ang="0">
                            <a:pos x="176" y="0"/>
                          </a:cxn>
                          <a:cxn ang="0">
                            <a:pos x="232" y="150"/>
                          </a:cxn>
                          <a:cxn ang="0">
                            <a:pos x="78" y="153"/>
                          </a:cxn>
                          <a:cxn ang="0">
                            <a:pos x="0" y="10"/>
                          </a:cxn>
                        </a:cxnLst>
                        <a:rect l="0" t="0" r="r" b="b"/>
                        <a:pathLst>
                          <a:path w="233" h="154">
                            <a:moveTo>
                              <a:pt x="0" y="10"/>
                            </a:moveTo>
                            <a:lnTo>
                              <a:pt x="176" y="0"/>
                            </a:lnTo>
                            <a:lnTo>
                              <a:pt x="232" y="150"/>
                            </a:lnTo>
                            <a:lnTo>
                              <a:pt x="78" y="153"/>
                            </a:lnTo>
                            <a:lnTo>
                              <a:pt x="0" y="10"/>
                            </a:lnTo>
                          </a:path>
                        </a:pathLst>
                      </a:custGeom>
                      <a:solidFill>
                        <a:srgbClr val="008080"/>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sp>
                    <p:nvSpPr>
                      <p:cNvPr id="4119" name="Freeform 23"/>
                      <p:cNvSpPr>
                        <a:spLocks/>
                      </p:cNvSpPr>
                      <p:nvPr/>
                    </p:nvSpPr>
                    <p:spPr bwMode="auto">
                      <a:xfrm>
                        <a:off x="2684" y="3146"/>
                        <a:ext cx="73" cy="839"/>
                      </a:xfrm>
                      <a:custGeom>
                        <a:avLst/>
                        <a:gdLst/>
                        <a:ahLst/>
                        <a:cxnLst>
                          <a:cxn ang="0">
                            <a:pos x="0" y="0"/>
                          </a:cxn>
                          <a:cxn ang="0">
                            <a:pos x="72" y="6"/>
                          </a:cxn>
                          <a:cxn ang="0">
                            <a:pos x="72" y="838"/>
                          </a:cxn>
                          <a:cxn ang="0">
                            <a:pos x="0" y="674"/>
                          </a:cxn>
                          <a:cxn ang="0">
                            <a:pos x="0" y="0"/>
                          </a:cxn>
                        </a:cxnLst>
                        <a:rect l="0" t="0" r="r" b="b"/>
                        <a:pathLst>
                          <a:path w="73" h="839">
                            <a:moveTo>
                              <a:pt x="0" y="0"/>
                            </a:moveTo>
                            <a:lnTo>
                              <a:pt x="72" y="6"/>
                            </a:lnTo>
                            <a:lnTo>
                              <a:pt x="72" y="838"/>
                            </a:lnTo>
                            <a:lnTo>
                              <a:pt x="0" y="674"/>
                            </a:lnTo>
                            <a:lnTo>
                              <a:pt x="0" y="0"/>
                            </a:lnTo>
                          </a:path>
                        </a:pathLst>
                      </a:custGeom>
                      <a:solidFill>
                        <a:srgbClr val="7FFFDF"/>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grpSp>
                <p:grpSp>
                  <p:nvGrpSpPr>
                    <p:cNvPr id="4124" name="Group 28"/>
                    <p:cNvGrpSpPr>
                      <a:grpSpLocks/>
                    </p:cNvGrpSpPr>
                    <p:nvPr/>
                  </p:nvGrpSpPr>
                  <p:grpSpPr bwMode="auto">
                    <a:xfrm>
                      <a:off x="2112" y="3233"/>
                      <a:ext cx="272" cy="760"/>
                      <a:chOff x="2112" y="3233"/>
                      <a:chExt cx="272" cy="760"/>
                    </a:xfrm>
                  </p:grpSpPr>
                  <p:sp>
                    <p:nvSpPr>
                      <p:cNvPr id="4121" name="Freeform 25"/>
                      <p:cNvSpPr>
                        <a:spLocks/>
                      </p:cNvSpPr>
                      <p:nvPr/>
                    </p:nvSpPr>
                    <p:spPr bwMode="auto">
                      <a:xfrm>
                        <a:off x="2289" y="3234"/>
                        <a:ext cx="95" cy="752"/>
                      </a:xfrm>
                      <a:custGeom>
                        <a:avLst/>
                        <a:gdLst/>
                        <a:ahLst/>
                        <a:cxnLst>
                          <a:cxn ang="0">
                            <a:pos x="0" y="0"/>
                          </a:cxn>
                          <a:cxn ang="0">
                            <a:pos x="0" y="597"/>
                          </a:cxn>
                          <a:cxn ang="0">
                            <a:pos x="94" y="751"/>
                          </a:cxn>
                          <a:cxn ang="0">
                            <a:pos x="94" y="4"/>
                          </a:cxn>
                          <a:cxn ang="0">
                            <a:pos x="0" y="0"/>
                          </a:cxn>
                        </a:cxnLst>
                        <a:rect l="0" t="0" r="r" b="b"/>
                        <a:pathLst>
                          <a:path w="95" h="752">
                            <a:moveTo>
                              <a:pt x="0" y="0"/>
                            </a:moveTo>
                            <a:lnTo>
                              <a:pt x="0" y="597"/>
                            </a:lnTo>
                            <a:lnTo>
                              <a:pt x="94" y="751"/>
                            </a:lnTo>
                            <a:lnTo>
                              <a:pt x="94" y="4"/>
                            </a:lnTo>
                            <a:lnTo>
                              <a:pt x="0" y="0"/>
                            </a:lnTo>
                          </a:path>
                        </a:pathLst>
                      </a:custGeom>
                      <a:solidFill>
                        <a:srgbClr val="7FFFDF"/>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sp>
                    <p:nvSpPr>
                      <p:cNvPr id="4122" name="Freeform 26"/>
                      <p:cNvSpPr>
                        <a:spLocks/>
                      </p:cNvSpPr>
                      <p:nvPr/>
                    </p:nvSpPr>
                    <p:spPr bwMode="auto">
                      <a:xfrm>
                        <a:off x="2120" y="3233"/>
                        <a:ext cx="169" cy="621"/>
                      </a:xfrm>
                      <a:custGeom>
                        <a:avLst/>
                        <a:gdLst/>
                        <a:ahLst/>
                        <a:cxnLst>
                          <a:cxn ang="0">
                            <a:pos x="0" y="31"/>
                          </a:cxn>
                          <a:cxn ang="0">
                            <a:pos x="168" y="0"/>
                          </a:cxn>
                          <a:cxn ang="0">
                            <a:pos x="168" y="610"/>
                          </a:cxn>
                          <a:cxn ang="0">
                            <a:pos x="0" y="620"/>
                          </a:cxn>
                          <a:cxn ang="0">
                            <a:pos x="0" y="31"/>
                          </a:cxn>
                        </a:cxnLst>
                        <a:rect l="0" t="0" r="r" b="b"/>
                        <a:pathLst>
                          <a:path w="169" h="621">
                            <a:moveTo>
                              <a:pt x="0" y="31"/>
                            </a:moveTo>
                            <a:lnTo>
                              <a:pt x="168" y="0"/>
                            </a:lnTo>
                            <a:lnTo>
                              <a:pt x="168" y="610"/>
                            </a:lnTo>
                            <a:lnTo>
                              <a:pt x="0" y="620"/>
                            </a:lnTo>
                            <a:lnTo>
                              <a:pt x="0" y="31"/>
                            </a:lnTo>
                          </a:path>
                        </a:pathLst>
                      </a:custGeom>
                      <a:solidFill>
                        <a:srgbClr val="00DFBF"/>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sp>
                    <p:nvSpPr>
                      <p:cNvPr id="4123" name="Freeform 27"/>
                      <p:cNvSpPr>
                        <a:spLocks/>
                      </p:cNvSpPr>
                      <p:nvPr/>
                    </p:nvSpPr>
                    <p:spPr bwMode="auto">
                      <a:xfrm>
                        <a:off x="2112" y="3831"/>
                        <a:ext cx="272" cy="162"/>
                      </a:xfrm>
                      <a:custGeom>
                        <a:avLst/>
                        <a:gdLst/>
                        <a:ahLst/>
                        <a:cxnLst>
                          <a:cxn ang="0">
                            <a:pos x="0" y="10"/>
                          </a:cxn>
                          <a:cxn ang="0">
                            <a:pos x="177" y="0"/>
                          </a:cxn>
                          <a:cxn ang="0">
                            <a:pos x="271" y="161"/>
                          </a:cxn>
                          <a:cxn ang="0">
                            <a:pos x="93" y="161"/>
                          </a:cxn>
                          <a:cxn ang="0">
                            <a:pos x="0" y="10"/>
                          </a:cxn>
                        </a:cxnLst>
                        <a:rect l="0" t="0" r="r" b="b"/>
                        <a:pathLst>
                          <a:path w="272" h="162">
                            <a:moveTo>
                              <a:pt x="0" y="10"/>
                            </a:moveTo>
                            <a:lnTo>
                              <a:pt x="177" y="0"/>
                            </a:lnTo>
                            <a:lnTo>
                              <a:pt x="271" y="161"/>
                            </a:lnTo>
                            <a:lnTo>
                              <a:pt x="93" y="161"/>
                            </a:lnTo>
                            <a:lnTo>
                              <a:pt x="0" y="10"/>
                            </a:lnTo>
                          </a:path>
                        </a:pathLst>
                      </a:custGeom>
                      <a:solidFill>
                        <a:srgbClr val="008080"/>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grpSp>
                <p:grpSp>
                  <p:nvGrpSpPr>
                    <p:cNvPr id="4128" name="Group 32"/>
                    <p:cNvGrpSpPr>
                      <a:grpSpLocks/>
                    </p:cNvGrpSpPr>
                    <p:nvPr/>
                  </p:nvGrpSpPr>
                  <p:grpSpPr bwMode="auto">
                    <a:xfrm>
                      <a:off x="2870" y="3076"/>
                      <a:ext cx="256" cy="674"/>
                      <a:chOff x="2870" y="3076"/>
                      <a:chExt cx="256" cy="674"/>
                    </a:xfrm>
                  </p:grpSpPr>
                  <p:sp>
                    <p:nvSpPr>
                      <p:cNvPr id="4125" name="Freeform 29"/>
                      <p:cNvSpPr>
                        <a:spLocks/>
                      </p:cNvSpPr>
                      <p:nvPr/>
                    </p:nvSpPr>
                    <p:spPr bwMode="auto">
                      <a:xfrm>
                        <a:off x="2875" y="3520"/>
                        <a:ext cx="249" cy="225"/>
                      </a:xfrm>
                      <a:custGeom>
                        <a:avLst/>
                        <a:gdLst/>
                        <a:ahLst/>
                        <a:cxnLst>
                          <a:cxn ang="0">
                            <a:pos x="0" y="4"/>
                          </a:cxn>
                          <a:cxn ang="0">
                            <a:pos x="164" y="0"/>
                          </a:cxn>
                          <a:cxn ang="0">
                            <a:pos x="248" y="224"/>
                          </a:cxn>
                          <a:cxn ang="0">
                            <a:pos x="89" y="224"/>
                          </a:cxn>
                          <a:cxn ang="0">
                            <a:pos x="0" y="4"/>
                          </a:cxn>
                        </a:cxnLst>
                        <a:rect l="0" t="0" r="r" b="b"/>
                        <a:pathLst>
                          <a:path w="249" h="225">
                            <a:moveTo>
                              <a:pt x="0" y="4"/>
                            </a:moveTo>
                            <a:lnTo>
                              <a:pt x="164" y="0"/>
                            </a:lnTo>
                            <a:lnTo>
                              <a:pt x="248" y="224"/>
                            </a:lnTo>
                            <a:lnTo>
                              <a:pt x="89" y="224"/>
                            </a:lnTo>
                            <a:lnTo>
                              <a:pt x="0" y="4"/>
                            </a:lnTo>
                          </a:path>
                        </a:pathLst>
                      </a:custGeom>
                      <a:solidFill>
                        <a:srgbClr val="008080"/>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sp>
                    <p:nvSpPr>
                      <p:cNvPr id="4126" name="Freeform 30"/>
                      <p:cNvSpPr>
                        <a:spLocks/>
                      </p:cNvSpPr>
                      <p:nvPr/>
                    </p:nvSpPr>
                    <p:spPr bwMode="auto">
                      <a:xfrm>
                        <a:off x="2870" y="3076"/>
                        <a:ext cx="168" cy="459"/>
                      </a:xfrm>
                      <a:custGeom>
                        <a:avLst/>
                        <a:gdLst/>
                        <a:ahLst/>
                        <a:cxnLst>
                          <a:cxn ang="0">
                            <a:pos x="0" y="458"/>
                          </a:cxn>
                          <a:cxn ang="0">
                            <a:pos x="167" y="438"/>
                          </a:cxn>
                          <a:cxn ang="0">
                            <a:pos x="167" y="0"/>
                          </a:cxn>
                          <a:cxn ang="0">
                            <a:pos x="0" y="28"/>
                          </a:cxn>
                          <a:cxn ang="0">
                            <a:pos x="0" y="458"/>
                          </a:cxn>
                        </a:cxnLst>
                        <a:rect l="0" t="0" r="r" b="b"/>
                        <a:pathLst>
                          <a:path w="168" h="459">
                            <a:moveTo>
                              <a:pt x="0" y="458"/>
                            </a:moveTo>
                            <a:lnTo>
                              <a:pt x="167" y="438"/>
                            </a:lnTo>
                            <a:lnTo>
                              <a:pt x="167" y="0"/>
                            </a:lnTo>
                            <a:lnTo>
                              <a:pt x="0" y="28"/>
                            </a:lnTo>
                            <a:lnTo>
                              <a:pt x="0" y="458"/>
                            </a:lnTo>
                          </a:path>
                        </a:pathLst>
                      </a:custGeom>
                      <a:solidFill>
                        <a:srgbClr val="00DFBF"/>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sp>
                    <p:nvSpPr>
                      <p:cNvPr id="4127" name="Freeform 31"/>
                      <p:cNvSpPr>
                        <a:spLocks/>
                      </p:cNvSpPr>
                      <p:nvPr/>
                    </p:nvSpPr>
                    <p:spPr bwMode="auto">
                      <a:xfrm>
                        <a:off x="3036" y="3076"/>
                        <a:ext cx="90" cy="674"/>
                      </a:xfrm>
                      <a:custGeom>
                        <a:avLst/>
                        <a:gdLst/>
                        <a:ahLst/>
                        <a:cxnLst>
                          <a:cxn ang="0">
                            <a:pos x="0" y="0"/>
                          </a:cxn>
                          <a:cxn ang="0">
                            <a:pos x="0" y="444"/>
                          </a:cxn>
                          <a:cxn ang="0">
                            <a:pos x="89" y="673"/>
                          </a:cxn>
                          <a:cxn ang="0">
                            <a:pos x="89" y="16"/>
                          </a:cxn>
                          <a:cxn ang="0">
                            <a:pos x="0" y="0"/>
                          </a:cxn>
                        </a:cxnLst>
                        <a:rect l="0" t="0" r="r" b="b"/>
                        <a:pathLst>
                          <a:path w="90" h="674">
                            <a:moveTo>
                              <a:pt x="0" y="0"/>
                            </a:moveTo>
                            <a:lnTo>
                              <a:pt x="0" y="444"/>
                            </a:lnTo>
                            <a:lnTo>
                              <a:pt x="89" y="673"/>
                            </a:lnTo>
                            <a:lnTo>
                              <a:pt x="89" y="16"/>
                            </a:lnTo>
                            <a:lnTo>
                              <a:pt x="0" y="0"/>
                            </a:lnTo>
                          </a:path>
                        </a:pathLst>
                      </a:custGeom>
                      <a:solidFill>
                        <a:srgbClr val="7FFFDF"/>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grpSp>
                <p:grpSp>
                  <p:nvGrpSpPr>
                    <p:cNvPr id="4132" name="Group 36"/>
                    <p:cNvGrpSpPr>
                      <a:grpSpLocks/>
                    </p:cNvGrpSpPr>
                    <p:nvPr/>
                  </p:nvGrpSpPr>
                  <p:grpSpPr bwMode="auto">
                    <a:xfrm>
                      <a:off x="2477" y="3200"/>
                      <a:ext cx="198" cy="571"/>
                      <a:chOff x="2477" y="3200"/>
                      <a:chExt cx="198" cy="571"/>
                    </a:xfrm>
                  </p:grpSpPr>
                  <p:sp>
                    <p:nvSpPr>
                      <p:cNvPr id="4129" name="Freeform 33"/>
                      <p:cNvSpPr>
                        <a:spLocks/>
                      </p:cNvSpPr>
                      <p:nvPr/>
                    </p:nvSpPr>
                    <p:spPr bwMode="auto">
                      <a:xfrm>
                        <a:off x="2477" y="3200"/>
                        <a:ext cx="103" cy="364"/>
                      </a:xfrm>
                      <a:custGeom>
                        <a:avLst/>
                        <a:gdLst/>
                        <a:ahLst/>
                        <a:cxnLst>
                          <a:cxn ang="0">
                            <a:pos x="0" y="14"/>
                          </a:cxn>
                          <a:cxn ang="0">
                            <a:pos x="102" y="0"/>
                          </a:cxn>
                          <a:cxn ang="0">
                            <a:pos x="102" y="363"/>
                          </a:cxn>
                          <a:cxn ang="0">
                            <a:pos x="0" y="363"/>
                          </a:cxn>
                          <a:cxn ang="0">
                            <a:pos x="0" y="14"/>
                          </a:cxn>
                        </a:cxnLst>
                        <a:rect l="0" t="0" r="r" b="b"/>
                        <a:pathLst>
                          <a:path w="103" h="364">
                            <a:moveTo>
                              <a:pt x="0" y="14"/>
                            </a:moveTo>
                            <a:lnTo>
                              <a:pt x="102" y="0"/>
                            </a:lnTo>
                            <a:lnTo>
                              <a:pt x="102" y="363"/>
                            </a:lnTo>
                            <a:lnTo>
                              <a:pt x="0" y="363"/>
                            </a:lnTo>
                            <a:lnTo>
                              <a:pt x="0" y="14"/>
                            </a:lnTo>
                          </a:path>
                        </a:pathLst>
                      </a:custGeom>
                      <a:solidFill>
                        <a:srgbClr val="00DFBF"/>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sp>
                    <p:nvSpPr>
                      <p:cNvPr id="4130" name="Freeform 34"/>
                      <p:cNvSpPr>
                        <a:spLocks/>
                      </p:cNvSpPr>
                      <p:nvPr/>
                    </p:nvSpPr>
                    <p:spPr bwMode="auto">
                      <a:xfrm>
                        <a:off x="2477" y="3563"/>
                        <a:ext cx="191" cy="203"/>
                      </a:xfrm>
                      <a:custGeom>
                        <a:avLst/>
                        <a:gdLst/>
                        <a:ahLst/>
                        <a:cxnLst>
                          <a:cxn ang="0">
                            <a:pos x="0" y="0"/>
                          </a:cxn>
                          <a:cxn ang="0">
                            <a:pos x="101" y="0"/>
                          </a:cxn>
                          <a:cxn ang="0">
                            <a:pos x="190" y="202"/>
                          </a:cxn>
                          <a:cxn ang="0">
                            <a:pos x="93" y="202"/>
                          </a:cxn>
                          <a:cxn ang="0">
                            <a:pos x="0" y="0"/>
                          </a:cxn>
                        </a:cxnLst>
                        <a:rect l="0" t="0" r="r" b="b"/>
                        <a:pathLst>
                          <a:path w="191" h="203">
                            <a:moveTo>
                              <a:pt x="0" y="0"/>
                            </a:moveTo>
                            <a:lnTo>
                              <a:pt x="101" y="0"/>
                            </a:lnTo>
                            <a:lnTo>
                              <a:pt x="190" y="202"/>
                            </a:lnTo>
                            <a:lnTo>
                              <a:pt x="93" y="202"/>
                            </a:lnTo>
                            <a:lnTo>
                              <a:pt x="0" y="0"/>
                            </a:lnTo>
                          </a:path>
                        </a:pathLst>
                      </a:custGeom>
                      <a:solidFill>
                        <a:srgbClr val="008080"/>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sp>
                    <p:nvSpPr>
                      <p:cNvPr id="4131" name="Freeform 35"/>
                      <p:cNvSpPr>
                        <a:spLocks/>
                      </p:cNvSpPr>
                      <p:nvPr/>
                    </p:nvSpPr>
                    <p:spPr bwMode="auto">
                      <a:xfrm>
                        <a:off x="2579" y="3200"/>
                        <a:ext cx="96" cy="571"/>
                      </a:xfrm>
                      <a:custGeom>
                        <a:avLst/>
                        <a:gdLst/>
                        <a:ahLst/>
                        <a:cxnLst>
                          <a:cxn ang="0">
                            <a:pos x="95" y="570"/>
                          </a:cxn>
                          <a:cxn ang="0">
                            <a:pos x="95" y="25"/>
                          </a:cxn>
                          <a:cxn ang="0">
                            <a:pos x="0" y="0"/>
                          </a:cxn>
                          <a:cxn ang="0">
                            <a:pos x="0" y="375"/>
                          </a:cxn>
                          <a:cxn ang="0">
                            <a:pos x="95" y="570"/>
                          </a:cxn>
                        </a:cxnLst>
                        <a:rect l="0" t="0" r="r" b="b"/>
                        <a:pathLst>
                          <a:path w="96" h="571">
                            <a:moveTo>
                              <a:pt x="95" y="570"/>
                            </a:moveTo>
                            <a:lnTo>
                              <a:pt x="95" y="25"/>
                            </a:lnTo>
                            <a:lnTo>
                              <a:pt x="0" y="0"/>
                            </a:lnTo>
                            <a:lnTo>
                              <a:pt x="0" y="375"/>
                            </a:lnTo>
                            <a:lnTo>
                              <a:pt x="95" y="570"/>
                            </a:lnTo>
                          </a:path>
                        </a:pathLst>
                      </a:custGeom>
                      <a:solidFill>
                        <a:srgbClr val="7FFFDF"/>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grpSp>
                <p:grpSp>
                  <p:nvGrpSpPr>
                    <p:cNvPr id="4136" name="Group 40"/>
                    <p:cNvGrpSpPr>
                      <a:grpSpLocks/>
                    </p:cNvGrpSpPr>
                    <p:nvPr/>
                  </p:nvGrpSpPr>
                  <p:grpSpPr bwMode="auto">
                    <a:xfrm>
                      <a:off x="2091" y="3335"/>
                      <a:ext cx="184" cy="449"/>
                      <a:chOff x="2091" y="3335"/>
                      <a:chExt cx="184" cy="449"/>
                    </a:xfrm>
                  </p:grpSpPr>
                  <p:sp>
                    <p:nvSpPr>
                      <p:cNvPr id="4133" name="Freeform 37"/>
                      <p:cNvSpPr>
                        <a:spLocks/>
                      </p:cNvSpPr>
                      <p:nvPr/>
                    </p:nvSpPr>
                    <p:spPr bwMode="auto">
                      <a:xfrm>
                        <a:off x="2091" y="3588"/>
                        <a:ext cx="177" cy="191"/>
                      </a:xfrm>
                      <a:custGeom>
                        <a:avLst/>
                        <a:gdLst/>
                        <a:ahLst/>
                        <a:cxnLst>
                          <a:cxn ang="0">
                            <a:pos x="74" y="190"/>
                          </a:cxn>
                          <a:cxn ang="0">
                            <a:pos x="176" y="190"/>
                          </a:cxn>
                          <a:cxn ang="0">
                            <a:pos x="102" y="0"/>
                          </a:cxn>
                          <a:cxn ang="0">
                            <a:pos x="0" y="0"/>
                          </a:cxn>
                          <a:cxn ang="0">
                            <a:pos x="74" y="190"/>
                          </a:cxn>
                        </a:cxnLst>
                        <a:rect l="0" t="0" r="r" b="b"/>
                        <a:pathLst>
                          <a:path w="177" h="191">
                            <a:moveTo>
                              <a:pt x="74" y="190"/>
                            </a:moveTo>
                            <a:lnTo>
                              <a:pt x="176" y="190"/>
                            </a:lnTo>
                            <a:lnTo>
                              <a:pt x="102" y="0"/>
                            </a:lnTo>
                            <a:lnTo>
                              <a:pt x="0" y="0"/>
                            </a:lnTo>
                            <a:lnTo>
                              <a:pt x="74" y="190"/>
                            </a:lnTo>
                          </a:path>
                        </a:pathLst>
                      </a:custGeom>
                      <a:solidFill>
                        <a:srgbClr val="008080"/>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sp>
                    <p:nvSpPr>
                      <p:cNvPr id="4134" name="Freeform 38"/>
                      <p:cNvSpPr>
                        <a:spLocks/>
                      </p:cNvSpPr>
                      <p:nvPr/>
                    </p:nvSpPr>
                    <p:spPr bwMode="auto">
                      <a:xfrm>
                        <a:off x="2091" y="3335"/>
                        <a:ext cx="109" cy="254"/>
                      </a:xfrm>
                      <a:custGeom>
                        <a:avLst/>
                        <a:gdLst/>
                        <a:ahLst/>
                        <a:cxnLst>
                          <a:cxn ang="0">
                            <a:pos x="0" y="253"/>
                          </a:cxn>
                          <a:cxn ang="0">
                            <a:pos x="103" y="253"/>
                          </a:cxn>
                          <a:cxn ang="0">
                            <a:pos x="108" y="0"/>
                          </a:cxn>
                          <a:cxn ang="0">
                            <a:pos x="0" y="16"/>
                          </a:cxn>
                          <a:cxn ang="0">
                            <a:pos x="0" y="253"/>
                          </a:cxn>
                        </a:cxnLst>
                        <a:rect l="0" t="0" r="r" b="b"/>
                        <a:pathLst>
                          <a:path w="109" h="254">
                            <a:moveTo>
                              <a:pt x="0" y="253"/>
                            </a:moveTo>
                            <a:lnTo>
                              <a:pt x="103" y="253"/>
                            </a:lnTo>
                            <a:lnTo>
                              <a:pt x="108" y="0"/>
                            </a:lnTo>
                            <a:lnTo>
                              <a:pt x="0" y="16"/>
                            </a:lnTo>
                            <a:lnTo>
                              <a:pt x="0" y="253"/>
                            </a:lnTo>
                          </a:path>
                        </a:pathLst>
                      </a:custGeom>
                      <a:solidFill>
                        <a:srgbClr val="00DFBF"/>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sp>
                    <p:nvSpPr>
                      <p:cNvPr id="4135" name="Freeform 39"/>
                      <p:cNvSpPr>
                        <a:spLocks/>
                      </p:cNvSpPr>
                      <p:nvPr/>
                    </p:nvSpPr>
                    <p:spPr bwMode="auto">
                      <a:xfrm>
                        <a:off x="2194" y="3339"/>
                        <a:ext cx="81" cy="445"/>
                      </a:xfrm>
                      <a:custGeom>
                        <a:avLst/>
                        <a:gdLst/>
                        <a:ahLst/>
                        <a:cxnLst>
                          <a:cxn ang="0">
                            <a:pos x="0" y="0"/>
                          </a:cxn>
                          <a:cxn ang="0">
                            <a:pos x="0" y="251"/>
                          </a:cxn>
                          <a:cxn ang="0">
                            <a:pos x="80" y="444"/>
                          </a:cxn>
                          <a:cxn ang="0">
                            <a:pos x="75" y="61"/>
                          </a:cxn>
                          <a:cxn ang="0">
                            <a:pos x="0" y="0"/>
                          </a:cxn>
                        </a:cxnLst>
                        <a:rect l="0" t="0" r="r" b="b"/>
                        <a:pathLst>
                          <a:path w="81" h="445">
                            <a:moveTo>
                              <a:pt x="0" y="0"/>
                            </a:moveTo>
                            <a:lnTo>
                              <a:pt x="0" y="251"/>
                            </a:lnTo>
                            <a:lnTo>
                              <a:pt x="80" y="444"/>
                            </a:lnTo>
                            <a:lnTo>
                              <a:pt x="75" y="61"/>
                            </a:lnTo>
                            <a:lnTo>
                              <a:pt x="0" y="0"/>
                            </a:lnTo>
                          </a:path>
                        </a:pathLst>
                      </a:custGeom>
                      <a:solidFill>
                        <a:srgbClr val="00FFFF"/>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grpSp>
              </p:grpSp>
            </p:grpSp>
            <p:grpSp>
              <p:nvGrpSpPr>
                <p:cNvPr id="4145" name="Group 49"/>
                <p:cNvGrpSpPr>
                  <a:grpSpLocks/>
                </p:cNvGrpSpPr>
                <p:nvPr/>
              </p:nvGrpSpPr>
              <p:grpSpPr bwMode="auto">
                <a:xfrm>
                  <a:off x="520" y="2802"/>
                  <a:ext cx="1523" cy="1424"/>
                  <a:chOff x="520" y="2802"/>
                  <a:chExt cx="1523" cy="1424"/>
                </a:xfrm>
              </p:grpSpPr>
              <p:grpSp>
                <p:nvGrpSpPr>
                  <p:cNvPr id="4143" name="Group 47"/>
                  <p:cNvGrpSpPr>
                    <a:grpSpLocks/>
                  </p:cNvGrpSpPr>
                  <p:nvPr/>
                </p:nvGrpSpPr>
                <p:grpSpPr bwMode="auto">
                  <a:xfrm>
                    <a:off x="520" y="2802"/>
                    <a:ext cx="1523" cy="1424"/>
                    <a:chOff x="520" y="2802"/>
                    <a:chExt cx="1523" cy="1424"/>
                  </a:xfrm>
                </p:grpSpPr>
                <p:sp>
                  <p:nvSpPr>
                    <p:cNvPr id="4139" name="Freeform 43"/>
                    <p:cNvSpPr>
                      <a:spLocks/>
                    </p:cNvSpPr>
                    <p:nvPr/>
                  </p:nvSpPr>
                  <p:spPr bwMode="auto">
                    <a:xfrm>
                      <a:off x="1744" y="3186"/>
                      <a:ext cx="299" cy="1015"/>
                    </a:xfrm>
                    <a:custGeom>
                      <a:avLst/>
                      <a:gdLst/>
                      <a:ahLst/>
                      <a:cxnLst>
                        <a:cxn ang="0">
                          <a:pos x="83" y="0"/>
                        </a:cxn>
                        <a:cxn ang="0">
                          <a:pos x="83" y="119"/>
                        </a:cxn>
                        <a:cxn ang="0">
                          <a:pos x="0" y="100"/>
                        </a:cxn>
                        <a:cxn ang="0">
                          <a:pos x="0" y="1014"/>
                        </a:cxn>
                        <a:cxn ang="0">
                          <a:pos x="298" y="1004"/>
                        </a:cxn>
                        <a:cxn ang="0">
                          <a:pos x="298" y="119"/>
                        </a:cxn>
                        <a:cxn ang="0">
                          <a:pos x="83" y="0"/>
                        </a:cxn>
                      </a:cxnLst>
                      <a:rect l="0" t="0" r="r" b="b"/>
                      <a:pathLst>
                        <a:path w="299" h="1015">
                          <a:moveTo>
                            <a:pt x="83" y="0"/>
                          </a:moveTo>
                          <a:lnTo>
                            <a:pt x="83" y="119"/>
                          </a:lnTo>
                          <a:lnTo>
                            <a:pt x="0" y="100"/>
                          </a:lnTo>
                          <a:lnTo>
                            <a:pt x="0" y="1014"/>
                          </a:lnTo>
                          <a:lnTo>
                            <a:pt x="298" y="1004"/>
                          </a:lnTo>
                          <a:lnTo>
                            <a:pt x="298" y="119"/>
                          </a:lnTo>
                          <a:lnTo>
                            <a:pt x="83" y="0"/>
                          </a:lnTo>
                        </a:path>
                      </a:pathLst>
                    </a:custGeom>
                    <a:solidFill>
                      <a:srgbClr val="00FFFF"/>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sp>
                  <p:nvSpPr>
                    <p:cNvPr id="4140" name="Freeform 44"/>
                    <p:cNvSpPr>
                      <a:spLocks/>
                    </p:cNvSpPr>
                    <p:nvPr/>
                  </p:nvSpPr>
                  <p:spPr bwMode="auto">
                    <a:xfrm>
                      <a:off x="1696" y="3186"/>
                      <a:ext cx="130" cy="172"/>
                    </a:xfrm>
                    <a:custGeom>
                      <a:avLst/>
                      <a:gdLst/>
                      <a:ahLst/>
                      <a:cxnLst>
                        <a:cxn ang="0">
                          <a:pos x="129" y="0"/>
                        </a:cxn>
                        <a:cxn ang="0">
                          <a:pos x="0" y="31"/>
                        </a:cxn>
                        <a:cxn ang="0">
                          <a:pos x="0" y="171"/>
                        </a:cxn>
                        <a:cxn ang="0">
                          <a:pos x="129" y="171"/>
                        </a:cxn>
                        <a:cxn ang="0">
                          <a:pos x="129" y="0"/>
                        </a:cxn>
                      </a:cxnLst>
                      <a:rect l="0" t="0" r="r" b="b"/>
                      <a:pathLst>
                        <a:path w="130" h="172">
                          <a:moveTo>
                            <a:pt x="129" y="0"/>
                          </a:moveTo>
                          <a:lnTo>
                            <a:pt x="0" y="31"/>
                          </a:lnTo>
                          <a:lnTo>
                            <a:pt x="0" y="171"/>
                          </a:lnTo>
                          <a:lnTo>
                            <a:pt x="129" y="171"/>
                          </a:lnTo>
                          <a:lnTo>
                            <a:pt x="129" y="0"/>
                          </a:lnTo>
                        </a:path>
                      </a:pathLst>
                    </a:custGeom>
                    <a:solidFill>
                      <a:srgbClr val="008080"/>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sp>
                  <p:nvSpPr>
                    <p:cNvPr id="4141" name="Freeform 45"/>
                    <p:cNvSpPr>
                      <a:spLocks/>
                    </p:cNvSpPr>
                    <p:nvPr/>
                  </p:nvSpPr>
                  <p:spPr bwMode="auto">
                    <a:xfrm>
                      <a:off x="520" y="2802"/>
                      <a:ext cx="817" cy="1424"/>
                    </a:xfrm>
                    <a:custGeom>
                      <a:avLst/>
                      <a:gdLst/>
                      <a:ahLst/>
                      <a:cxnLst>
                        <a:cxn ang="0">
                          <a:pos x="0" y="263"/>
                        </a:cxn>
                        <a:cxn ang="0">
                          <a:pos x="816" y="0"/>
                        </a:cxn>
                        <a:cxn ang="0">
                          <a:pos x="816" y="1423"/>
                        </a:cxn>
                        <a:cxn ang="0">
                          <a:pos x="1" y="1397"/>
                        </a:cxn>
                        <a:cxn ang="0">
                          <a:pos x="0" y="263"/>
                        </a:cxn>
                      </a:cxnLst>
                      <a:rect l="0" t="0" r="r" b="b"/>
                      <a:pathLst>
                        <a:path w="817" h="1424">
                          <a:moveTo>
                            <a:pt x="0" y="263"/>
                          </a:moveTo>
                          <a:lnTo>
                            <a:pt x="816" y="0"/>
                          </a:lnTo>
                          <a:lnTo>
                            <a:pt x="816" y="1423"/>
                          </a:lnTo>
                          <a:lnTo>
                            <a:pt x="1" y="1397"/>
                          </a:lnTo>
                          <a:lnTo>
                            <a:pt x="0" y="263"/>
                          </a:lnTo>
                        </a:path>
                      </a:pathLst>
                    </a:custGeom>
                    <a:solidFill>
                      <a:srgbClr val="008080"/>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sp>
                  <p:nvSpPr>
                    <p:cNvPr id="4142" name="Freeform 46"/>
                    <p:cNvSpPr>
                      <a:spLocks/>
                    </p:cNvSpPr>
                    <p:nvPr/>
                  </p:nvSpPr>
                  <p:spPr bwMode="auto">
                    <a:xfrm>
                      <a:off x="1338" y="2807"/>
                      <a:ext cx="416" cy="1419"/>
                    </a:xfrm>
                    <a:custGeom>
                      <a:avLst/>
                      <a:gdLst/>
                      <a:ahLst/>
                      <a:cxnLst>
                        <a:cxn ang="0">
                          <a:pos x="0" y="0"/>
                        </a:cxn>
                        <a:cxn ang="0">
                          <a:pos x="66" y="20"/>
                        </a:cxn>
                        <a:cxn ang="0">
                          <a:pos x="161" y="10"/>
                        </a:cxn>
                        <a:cxn ang="0">
                          <a:pos x="256" y="30"/>
                        </a:cxn>
                        <a:cxn ang="0">
                          <a:pos x="256" y="80"/>
                        </a:cxn>
                        <a:cxn ang="0">
                          <a:pos x="415" y="144"/>
                        </a:cxn>
                        <a:cxn ang="0">
                          <a:pos x="415" y="1367"/>
                        </a:cxn>
                        <a:cxn ang="0">
                          <a:pos x="0" y="1418"/>
                        </a:cxn>
                        <a:cxn ang="0">
                          <a:pos x="0" y="0"/>
                        </a:cxn>
                      </a:cxnLst>
                      <a:rect l="0" t="0" r="r" b="b"/>
                      <a:pathLst>
                        <a:path w="416" h="1419">
                          <a:moveTo>
                            <a:pt x="0" y="0"/>
                          </a:moveTo>
                          <a:lnTo>
                            <a:pt x="66" y="20"/>
                          </a:lnTo>
                          <a:lnTo>
                            <a:pt x="161" y="10"/>
                          </a:lnTo>
                          <a:lnTo>
                            <a:pt x="256" y="30"/>
                          </a:lnTo>
                          <a:lnTo>
                            <a:pt x="256" y="80"/>
                          </a:lnTo>
                          <a:lnTo>
                            <a:pt x="415" y="144"/>
                          </a:lnTo>
                          <a:lnTo>
                            <a:pt x="415" y="1367"/>
                          </a:lnTo>
                          <a:lnTo>
                            <a:pt x="0" y="1418"/>
                          </a:lnTo>
                          <a:lnTo>
                            <a:pt x="0" y="0"/>
                          </a:lnTo>
                        </a:path>
                      </a:pathLst>
                    </a:custGeom>
                    <a:solidFill>
                      <a:srgbClr val="00FFFF"/>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grpSp>
              <p:sp>
                <p:nvSpPr>
                  <p:cNvPr id="4144" name="Freeform 48"/>
                  <p:cNvSpPr>
                    <a:spLocks/>
                  </p:cNvSpPr>
                  <p:nvPr/>
                </p:nvSpPr>
                <p:spPr bwMode="auto">
                  <a:xfrm>
                    <a:off x="1866" y="3233"/>
                    <a:ext cx="151" cy="151"/>
                  </a:xfrm>
                  <a:custGeom>
                    <a:avLst/>
                    <a:gdLst/>
                    <a:ahLst/>
                    <a:cxnLst>
                      <a:cxn ang="0">
                        <a:pos x="0" y="0"/>
                      </a:cxn>
                      <a:cxn ang="0">
                        <a:pos x="0" y="80"/>
                      </a:cxn>
                      <a:cxn ang="0">
                        <a:pos x="150" y="150"/>
                      </a:cxn>
                      <a:cxn ang="0">
                        <a:pos x="150" y="86"/>
                      </a:cxn>
                      <a:cxn ang="0">
                        <a:pos x="0" y="0"/>
                      </a:cxn>
                    </a:cxnLst>
                    <a:rect l="0" t="0" r="r" b="b"/>
                    <a:pathLst>
                      <a:path w="151" h="151">
                        <a:moveTo>
                          <a:pt x="0" y="0"/>
                        </a:moveTo>
                        <a:lnTo>
                          <a:pt x="0" y="80"/>
                        </a:lnTo>
                        <a:lnTo>
                          <a:pt x="150" y="150"/>
                        </a:lnTo>
                        <a:lnTo>
                          <a:pt x="150" y="86"/>
                        </a:lnTo>
                        <a:lnTo>
                          <a:pt x="0" y="0"/>
                        </a:lnTo>
                      </a:path>
                    </a:pathLst>
                  </a:custGeom>
                  <a:solidFill>
                    <a:srgbClr val="FFFF00"/>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grpSp>
            <p:grpSp>
              <p:nvGrpSpPr>
                <p:cNvPr id="4156" name="Group 60"/>
                <p:cNvGrpSpPr>
                  <a:grpSpLocks/>
                </p:cNvGrpSpPr>
                <p:nvPr/>
              </p:nvGrpSpPr>
              <p:grpSpPr bwMode="auto">
                <a:xfrm>
                  <a:off x="457" y="3270"/>
                  <a:ext cx="189" cy="937"/>
                  <a:chOff x="457" y="3270"/>
                  <a:chExt cx="189" cy="937"/>
                </a:xfrm>
              </p:grpSpPr>
              <p:grpSp>
                <p:nvGrpSpPr>
                  <p:cNvPr id="4148" name="Group 52"/>
                  <p:cNvGrpSpPr>
                    <a:grpSpLocks/>
                  </p:cNvGrpSpPr>
                  <p:nvPr/>
                </p:nvGrpSpPr>
                <p:grpSpPr bwMode="auto">
                  <a:xfrm>
                    <a:off x="457" y="3270"/>
                    <a:ext cx="189" cy="937"/>
                    <a:chOff x="457" y="3270"/>
                    <a:chExt cx="189" cy="937"/>
                  </a:xfrm>
                </p:grpSpPr>
                <p:sp>
                  <p:nvSpPr>
                    <p:cNvPr id="4146" name="Freeform 50"/>
                    <p:cNvSpPr>
                      <a:spLocks/>
                    </p:cNvSpPr>
                    <p:nvPr/>
                  </p:nvSpPr>
                  <p:spPr bwMode="auto">
                    <a:xfrm>
                      <a:off x="457" y="3270"/>
                      <a:ext cx="102" cy="937"/>
                    </a:xfrm>
                    <a:custGeom>
                      <a:avLst/>
                      <a:gdLst/>
                      <a:ahLst/>
                      <a:cxnLst>
                        <a:cxn ang="0">
                          <a:pos x="0" y="29"/>
                        </a:cxn>
                        <a:cxn ang="0">
                          <a:pos x="101" y="0"/>
                        </a:cxn>
                        <a:cxn ang="0">
                          <a:pos x="101" y="936"/>
                        </a:cxn>
                        <a:cxn ang="0">
                          <a:pos x="0" y="936"/>
                        </a:cxn>
                        <a:cxn ang="0">
                          <a:pos x="0" y="29"/>
                        </a:cxn>
                      </a:cxnLst>
                      <a:rect l="0" t="0" r="r" b="b"/>
                      <a:pathLst>
                        <a:path w="102" h="937">
                          <a:moveTo>
                            <a:pt x="0" y="29"/>
                          </a:moveTo>
                          <a:lnTo>
                            <a:pt x="101" y="0"/>
                          </a:lnTo>
                          <a:lnTo>
                            <a:pt x="101" y="936"/>
                          </a:lnTo>
                          <a:lnTo>
                            <a:pt x="0" y="936"/>
                          </a:lnTo>
                          <a:lnTo>
                            <a:pt x="0" y="29"/>
                          </a:lnTo>
                        </a:path>
                      </a:pathLst>
                    </a:custGeom>
                    <a:solidFill>
                      <a:srgbClr val="008080"/>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sp>
                  <p:nvSpPr>
                    <p:cNvPr id="4147" name="Freeform 51"/>
                    <p:cNvSpPr>
                      <a:spLocks/>
                    </p:cNvSpPr>
                    <p:nvPr/>
                  </p:nvSpPr>
                  <p:spPr bwMode="auto">
                    <a:xfrm>
                      <a:off x="558" y="3270"/>
                      <a:ext cx="88" cy="937"/>
                    </a:xfrm>
                    <a:custGeom>
                      <a:avLst/>
                      <a:gdLst/>
                      <a:ahLst/>
                      <a:cxnLst>
                        <a:cxn ang="0">
                          <a:pos x="0" y="0"/>
                        </a:cxn>
                        <a:cxn ang="0">
                          <a:pos x="87" y="0"/>
                        </a:cxn>
                        <a:cxn ang="0">
                          <a:pos x="87" y="936"/>
                        </a:cxn>
                        <a:cxn ang="0">
                          <a:pos x="0" y="936"/>
                        </a:cxn>
                        <a:cxn ang="0">
                          <a:pos x="0" y="0"/>
                        </a:cxn>
                      </a:cxnLst>
                      <a:rect l="0" t="0" r="r" b="b"/>
                      <a:pathLst>
                        <a:path w="88" h="937">
                          <a:moveTo>
                            <a:pt x="0" y="0"/>
                          </a:moveTo>
                          <a:lnTo>
                            <a:pt x="87" y="0"/>
                          </a:lnTo>
                          <a:lnTo>
                            <a:pt x="87" y="936"/>
                          </a:lnTo>
                          <a:lnTo>
                            <a:pt x="0" y="936"/>
                          </a:lnTo>
                          <a:lnTo>
                            <a:pt x="0" y="0"/>
                          </a:lnTo>
                        </a:path>
                      </a:pathLst>
                    </a:custGeom>
                    <a:solidFill>
                      <a:srgbClr val="00DFBF"/>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grpSp>
              <p:grpSp>
                <p:nvGrpSpPr>
                  <p:cNvPr id="4155" name="Group 59"/>
                  <p:cNvGrpSpPr>
                    <a:grpSpLocks/>
                  </p:cNvGrpSpPr>
                  <p:nvPr/>
                </p:nvGrpSpPr>
                <p:grpSpPr bwMode="auto">
                  <a:xfrm>
                    <a:off x="595" y="3304"/>
                    <a:ext cx="8" cy="400"/>
                    <a:chOff x="595" y="3304"/>
                    <a:chExt cx="8" cy="400"/>
                  </a:xfrm>
                </p:grpSpPr>
                <p:grpSp>
                  <p:nvGrpSpPr>
                    <p:cNvPr id="4151" name="Group 55"/>
                    <p:cNvGrpSpPr>
                      <a:grpSpLocks/>
                    </p:cNvGrpSpPr>
                    <p:nvPr/>
                  </p:nvGrpSpPr>
                  <p:grpSpPr bwMode="auto">
                    <a:xfrm>
                      <a:off x="595" y="3304"/>
                      <a:ext cx="8" cy="181"/>
                      <a:chOff x="595" y="3304"/>
                      <a:chExt cx="8" cy="181"/>
                    </a:xfrm>
                  </p:grpSpPr>
                  <p:sp>
                    <p:nvSpPr>
                      <p:cNvPr id="4149" name="Freeform 53"/>
                      <p:cNvSpPr>
                        <a:spLocks/>
                      </p:cNvSpPr>
                      <p:nvPr/>
                    </p:nvSpPr>
                    <p:spPr bwMode="auto">
                      <a:xfrm>
                        <a:off x="595" y="3304"/>
                        <a:ext cx="8" cy="76"/>
                      </a:xfrm>
                      <a:custGeom>
                        <a:avLst/>
                        <a:gdLst/>
                        <a:ahLst/>
                        <a:cxnLst>
                          <a:cxn ang="0">
                            <a:pos x="0" y="0"/>
                          </a:cxn>
                          <a:cxn ang="0">
                            <a:pos x="7" y="0"/>
                          </a:cxn>
                          <a:cxn ang="0">
                            <a:pos x="7" y="75"/>
                          </a:cxn>
                          <a:cxn ang="0">
                            <a:pos x="0" y="75"/>
                          </a:cxn>
                          <a:cxn ang="0">
                            <a:pos x="0" y="0"/>
                          </a:cxn>
                        </a:cxnLst>
                        <a:rect l="0" t="0" r="r" b="b"/>
                        <a:pathLst>
                          <a:path w="8" h="76">
                            <a:moveTo>
                              <a:pt x="0" y="0"/>
                            </a:moveTo>
                            <a:lnTo>
                              <a:pt x="7" y="0"/>
                            </a:lnTo>
                            <a:lnTo>
                              <a:pt x="7" y="75"/>
                            </a:lnTo>
                            <a:lnTo>
                              <a:pt x="0" y="75"/>
                            </a:lnTo>
                            <a:lnTo>
                              <a:pt x="0" y="0"/>
                            </a:lnTo>
                          </a:path>
                        </a:pathLst>
                      </a:custGeom>
                      <a:solidFill>
                        <a:srgbClr val="000000"/>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sp>
                    <p:nvSpPr>
                      <p:cNvPr id="4150" name="Freeform 54"/>
                      <p:cNvSpPr>
                        <a:spLocks/>
                      </p:cNvSpPr>
                      <p:nvPr/>
                    </p:nvSpPr>
                    <p:spPr bwMode="auto">
                      <a:xfrm>
                        <a:off x="595" y="3411"/>
                        <a:ext cx="8" cy="74"/>
                      </a:xfrm>
                      <a:custGeom>
                        <a:avLst/>
                        <a:gdLst/>
                        <a:ahLst/>
                        <a:cxnLst>
                          <a:cxn ang="0">
                            <a:pos x="0" y="0"/>
                          </a:cxn>
                          <a:cxn ang="0">
                            <a:pos x="7" y="0"/>
                          </a:cxn>
                          <a:cxn ang="0">
                            <a:pos x="7" y="73"/>
                          </a:cxn>
                          <a:cxn ang="0">
                            <a:pos x="0" y="73"/>
                          </a:cxn>
                          <a:cxn ang="0">
                            <a:pos x="0" y="0"/>
                          </a:cxn>
                        </a:cxnLst>
                        <a:rect l="0" t="0" r="r" b="b"/>
                        <a:pathLst>
                          <a:path w="8" h="74">
                            <a:moveTo>
                              <a:pt x="0" y="0"/>
                            </a:moveTo>
                            <a:lnTo>
                              <a:pt x="7" y="0"/>
                            </a:lnTo>
                            <a:lnTo>
                              <a:pt x="7" y="73"/>
                            </a:lnTo>
                            <a:lnTo>
                              <a:pt x="0" y="73"/>
                            </a:lnTo>
                            <a:lnTo>
                              <a:pt x="0" y="0"/>
                            </a:lnTo>
                          </a:path>
                        </a:pathLst>
                      </a:custGeom>
                      <a:solidFill>
                        <a:srgbClr val="000000"/>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grpSp>
                <p:grpSp>
                  <p:nvGrpSpPr>
                    <p:cNvPr id="4154" name="Group 58"/>
                    <p:cNvGrpSpPr>
                      <a:grpSpLocks/>
                    </p:cNvGrpSpPr>
                    <p:nvPr/>
                  </p:nvGrpSpPr>
                  <p:grpSpPr bwMode="auto">
                    <a:xfrm>
                      <a:off x="595" y="3527"/>
                      <a:ext cx="8" cy="177"/>
                      <a:chOff x="595" y="3527"/>
                      <a:chExt cx="8" cy="177"/>
                    </a:xfrm>
                  </p:grpSpPr>
                  <p:sp>
                    <p:nvSpPr>
                      <p:cNvPr id="4152" name="Freeform 56"/>
                      <p:cNvSpPr>
                        <a:spLocks/>
                      </p:cNvSpPr>
                      <p:nvPr/>
                    </p:nvSpPr>
                    <p:spPr bwMode="auto">
                      <a:xfrm>
                        <a:off x="595" y="3527"/>
                        <a:ext cx="8" cy="71"/>
                      </a:xfrm>
                      <a:custGeom>
                        <a:avLst/>
                        <a:gdLst/>
                        <a:ahLst/>
                        <a:cxnLst>
                          <a:cxn ang="0">
                            <a:pos x="0" y="0"/>
                          </a:cxn>
                          <a:cxn ang="0">
                            <a:pos x="7" y="0"/>
                          </a:cxn>
                          <a:cxn ang="0">
                            <a:pos x="7" y="70"/>
                          </a:cxn>
                          <a:cxn ang="0">
                            <a:pos x="0" y="70"/>
                          </a:cxn>
                          <a:cxn ang="0">
                            <a:pos x="0" y="0"/>
                          </a:cxn>
                        </a:cxnLst>
                        <a:rect l="0" t="0" r="r" b="b"/>
                        <a:pathLst>
                          <a:path w="8" h="71">
                            <a:moveTo>
                              <a:pt x="0" y="0"/>
                            </a:moveTo>
                            <a:lnTo>
                              <a:pt x="7" y="0"/>
                            </a:lnTo>
                            <a:lnTo>
                              <a:pt x="7" y="70"/>
                            </a:lnTo>
                            <a:lnTo>
                              <a:pt x="0" y="70"/>
                            </a:lnTo>
                            <a:lnTo>
                              <a:pt x="0" y="0"/>
                            </a:lnTo>
                          </a:path>
                        </a:pathLst>
                      </a:custGeom>
                      <a:solidFill>
                        <a:srgbClr val="000000"/>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sp>
                    <p:nvSpPr>
                      <p:cNvPr id="4153" name="Freeform 57"/>
                      <p:cNvSpPr>
                        <a:spLocks/>
                      </p:cNvSpPr>
                      <p:nvPr/>
                    </p:nvSpPr>
                    <p:spPr bwMode="auto">
                      <a:xfrm>
                        <a:off x="595" y="3631"/>
                        <a:ext cx="8" cy="73"/>
                      </a:xfrm>
                      <a:custGeom>
                        <a:avLst/>
                        <a:gdLst/>
                        <a:ahLst/>
                        <a:cxnLst>
                          <a:cxn ang="0">
                            <a:pos x="0" y="0"/>
                          </a:cxn>
                          <a:cxn ang="0">
                            <a:pos x="7" y="0"/>
                          </a:cxn>
                          <a:cxn ang="0">
                            <a:pos x="7" y="72"/>
                          </a:cxn>
                          <a:cxn ang="0">
                            <a:pos x="0" y="72"/>
                          </a:cxn>
                          <a:cxn ang="0">
                            <a:pos x="0" y="0"/>
                          </a:cxn>
                        </a:cxnLst>
                        <a:rect l="0" t="0" r="r" b="b"/>
                        <a:pathLst>
                          <a:path w="8" h="73">
                            <a:moveTo>
                              <a:pt x="0" y="0"/>
                            </a:moveTo>
                            <a:lnTo>
                              <a:pt x="7" y="0"/>
                            </a:lnTo>
                            <a:lnTo>
                              <a:pt x="7" y="72"/>
                            </a:lnTo>
                            <a:lnTo>
                              <a:pt x="0" y="72"/>
                            </a:lnTo>
                            <a:lnTo>
                              <a:pt x="0" y="0"/>
                            </a:lnTo>
                          </a:path>
                        </a:pathLst>
                      </a:custGeom>
                      <a:solidFill>
                        <a:srgbClr val="000000"/>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grpSp>
              </p:grpSp>
            </p:grpSp>
          </p:grpSp>
          <p:grpSp>
            <p:nvGrpSpPr>
              <p:cNvPr id="4162" name="Group 66"/>
              <p:cNvGrpSpPr>
                <a:grpSpLocks/>
              </p:cNvGrpSpPr>
              <p:nvPr/>
            </p:nvGrpSpPr>
            <p:grpSpPr bwMode="auto">
              <a:xfrm>
                <a:off x="683" y="2760"/>
                <a:ext cx="545" cy="254"/>
                <a:chOff x="683" y="2760"/>
                <a:chExt cx="545" cy="254"/>
              </a:xfrm>
            </p:grpSpPr>
            <p:sp>
              <p:nvSpPr>
                <p:cNvPr id="4158" name="Freeform 62"/>
                <p:cNvSpPr>
                  <a:spLocks/>
                </p:cNvSpPr>
                <p:nvPr/>
              </p:nvSpPr>
              <p:spPr bwMode="auto">
                <a:xfrm>
                  <a:off x="683" y="2924"/>
                  <a:ext cx="47" cy="90"/>
                </a:xfrm>
                <a:custGeom>
                  <a:avLst/>
                  <a:gdLst/>
                  <a:ahLst/>
                  <a:cxnLst>
                    <a:cxn ang="0">
                      <a:pos x="0" y="0"/>
                    </a:cxn>
                    <a:cxn ang="0">
                      <a:pos x="0" y="89"/>
                    </a:cxn>
                    <a:cxn ang="0">
                      <a:pos x="45" y="75"/>
                    </a:cxn>
                    <a:cxn ang="0">
                      <a:pos x="46" y="0"/>
                    </a:cxn>
                    <a:cxn ang="0">
                      <a:pos x="0" y="0"/>
                    </a:cxn>
                  </a:cxnLst>
                  <a:rect l="0" t="0" r="r" b="b"/>
                  <a:pathLst>
                    <a:path w="47" h="90">
                      <a:moveTo>
                        <a:pt x="0" y="0"/>
                      </a:moveTo>
                      <a:lnTo>
                        <a:pt x="0" y="89"/>
                      </a:lnTo>
                      <a:lnTo>
                        <a:pt x="45" y="75"/>
                      </a:lnTo>
                      <a:lnTo>
                        <a:pt x="46" y="0"/>
                      </a:lnTo>
                      <a:lnTo>
                        <a:pt x="0" y="0"/>
                      </a:lnTo>
                    </a:path>
                  </a:pathLst>
                </a:custGeom>
                <a:solidFill>
                  <a:srgbClr val="008080"/>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sp>
              <p:nvSpPr>
                <p:cNvPr id="4159" name="Freeform 63"/>
                <p:cNvSpPr>
                  <a:spLocks/>
                </p:cNvSpPr>
                <p:nvPr/>
              </p:nvSpPr>
              <p:spPr bwMode="auto">
                <a:xfrm>
                  <a:off x="995" y="2824"/>
                  <a:ext cx="44" cy="92"/>
                </a:xfrm>
                <a:custGeom>
                  <a:avLst/>
                  <a:gdLst/>
                  <a:ahLst/>
                  <a:cxnLst>
                    <a:cxn ang="0">
                      <a:pos x="0" y="0"/>
                    </a:cxn>
                    <a:cxn ang="0">
                      <a:pos x="0" y="91"/>
                    </a:cxn>
                    <a:cxn ang="0">
                      <a:pos x="42" y="75"/>
                    </a:cxn>
                    <a:cxn ang="0">
                      <a:pos x="43" y="0"/>
                    </a:cxn>
                    <a:cxn ang="0">
                      <a:pos x="0" y="0"/>
                    </a:cxn>
                  </a:cxnLst>
                  <a:rect l="0" t="0" r="r" b="b"/>
                  <a:pathLst>
                    <a:path w="44" h="92">
                      <a:moveTo>
                        <a:pt x="0" y="0"/>
                      </a:moveTo>
                      <a:lnTo>
                        <a:pt x="0" y="91"/>
                      </a:lnTo>
                      <a:lnTo>
                        <a:pt x="42" y="75"/>
                      </a:lnTo>
                      <a:lnTo>
                        <a:pt x="43" y="0"/>
                      </a:lnTo>
                      <a:lnTo>
                        <a:pt x="0" y="0"/>
                      </a:lnTo>
                    </a:path>
                  </a:pathLst>
                </a:custGeom>
                <a:solidFill>
                  <a:srgbClr val="008080"/>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sp>
              <p:nvSpPr>
                <p:cNvPr id="4160" name="Freeform 64"/>
                <p:cNvSpPr>
                  <a:spLocks/>
                </p:cNvSpPr>
                <p:nvPr/>
              </p:nvSpPr>
              <p:spPr bwMode="auto">
                <a:xfrm>
                  <a:off x="843" y="2872"/>
                  <a:ext cx="48" cy="91"/>
                </a:xfrm>
                <a:custGeom>
                  <a:avLst/>
                  <a:gdLst/>
                  <a:ahLst/>
                  <a:cxnLst>
                    <a:cxn ang="0">
                      <a:pos x="0" y="0"/>
                    </a:cxn>
                    <a:cxn ang="0">
                      <a:pos x="0" y="90"/>
                    </a:cxn>
                    <a:cxn ang="0">
                      <a:pos x="46" y="74"/>
                    </a:cxn>
                    <a:cxn ang="0">
                      <a:pos x="47" y="0"/>
                    </a:cxn>
                    <a:cxn ang="0">
                      <a:pos x="0" y="0"/>
                    </a:cxn>
                  </a:cxnLst>
                  <a:rect l="0" t="0" r="r" b="b"/>
                  <a:pathLst>
                    <a:path w="48" h="91">
                      <a:moveTo>
                        <a:pt x="0" y="0"/>
                      </a:moveTo>
                      <a:lnTo>
                        <a:pt x="0" y="90"/>
                      </a:lnTo>
                      <a:lnTo>
                        <a:pt x="46" y="74"/>
                      </a:lnTo>
                      <a:lnTo>
                        <a:pt x="47" y="0"/>
                      </a:lnTo>
                      <a:lnTo>
                        <a:pt x="0" y="0"/>
                      </a:lnTo>
                    </a:path>
                  </a:pathLst>
                </a:custGeom>
                <a:solidFill>
                  <a:srgbClr val="008080"/>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sp>
              <p:nvSpPr>
                <p:cNvPr id="4161" name="Freeform 65"/>
                <p:cNvSpPr>
                  <a:spLocks/>
                </p:cNvSpPr>
                <p:nvPr/>
              </p:nvSpPr>
              <p:spPr bwMode="auto">
                <a:xfrm>
                  <a:off x="1181" y="2760"/>
                  <a:ext cx="47" cy="95"/>
                </a:xfrm>
                <a:custGeom>
                  <a:avLst/>
                  <a:gdLst/>
                  <a:ahLst/>
                  <a:cxnLst>
                    <a:cxn ang="0">
                      <a:pos x="0" y="0"/>
                    </a:cxn>
                    <a:cxn ang="0">
                      <a:pos x="0" y="94"/>
                    </a:cxn>
                    <a:cxn ang="0">
                      <a:pos x="45" y="78"/>
                    </a:cxn>
                    <a:cxn ang="0">
                      <a:pos x="46" y="0"/>
                    </a:cxn>
                    <a:cxn ang="0">
                      <a:pos x="0" y="0"/>
                    </a:cxn>
                  </a:cxnLst>
                  <a:rect l="0" t="0" r="r" b="b"/>
                  <a:pathLst>
                    <a:path w="47" h="95">
                      <a:moveTo>
                        <a:pt x="0" y="0"/>
                      </a:moveTo>
                      <a:lnTo>
                        <a:pt x="0" y="94"/>
                      </a:lnTo>
                      <a:lnTo>
                        <a:pt x="45" y="78"/>
                      </a:lnTo>
                      <a:lnTo>
                        <a:pt x="46" y="0"/>
                      </a:lnTo>
                      <a:lnTo>
                        <a:pt x="0" y="0"/>
                      </a:lnTo>
                    </a:path>
                  </a:pathLst>
                </a:custGeom>
                <a:solidFill>
                  <a:srgbClr val="008080"/>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grpSp>
          <p:grpSp>
            <p:nvGrpSpPr>
              <p:cNvPr id="4173" name="Group 77"/>
              <p:cNvGrpSpPr>
                <a:grpSpLocks/>
              </p:cNvGrpSpPr>
              <p:nvPr/>
            </p:nvGrpSpPr>
            <p:grpSpPr bwMode="auto">
              <a:xfrm>
                <a:off x="1498" y="3220"/>
                <a:ext cx="315" cy="1007"/>
                <a:chOff x="1498" y="3220"/>
                <a:chExt cx="315" cy="1007"/>
              </a:xfrm>
            </p:grpSpPr>
            <p:grpSp>
              <p:nvGrpSpPr>
                <p:cNvPr id="4165" name="Group 69"/>
                <p:cNvGrpSpPr>
                  <a:grpSpLocks/>
                </p:cNvGrpSpPr>
                <p:nvPr/>
              </p:nvGrpSpPr>
              <p:grpSpPr bwMode="auto">
                <a:xfrm>
                  <a:off x="1498" y="3220"/>
                  <a:ext cx="315" cy="1007"/>
                  <a:chOff x="1498" y="3220"/>
                  <a:chExt cx="315" cy="1007"/>
                </a:xfrm>
              </p:grpSpPr>
              <p:sp>
                <p:nvSpPr>
                  <p:cNvPr id="4163" name="Freeform 67"/>
                  <p:cNvSpPr>
                    <a:spLocks/>
                  </p:cNvSpPr>
                  <p:nvPr/>
                </p:nvSpPr>
                <p:spPr bwMode="auto">
                  <a:xfrm>
                    <a:off x="1596" y="3220"/>
                    <a:ext cx="217" cy="1006"/>
                  </a:xfrm>
                  <a:custGeom>
                    <a:avLst/>
                    <a:gdLst/>
                    <a:ahLst/>
                    <a:cxnLst>
                      <a:cxn ang="0">
                        <a:pos x="0" y="0"/>
                      </a:cxn>
                      <a:cxn ang="0">
                        <a:pos x="216" y="49"/>
                      </a:cxn>
                      <a:cxn ang="0">
                        <a:pos x="216" y="982"/>
                      </a:cxn>
                      <a:cxn ang="0">
                        <a:pos x="0" y="1005"/>
                      </a:cxn>
                      <a:cxn ang="0">
                        <a:pos x="0" y="0"/>
                      </a:cxn>
                    </a:cxnLst>
                    <a:rect l="0" t="0" r="r" b="b"/>
                    <a:pathLst>
                      <a:path w="217" h="1006">
                        <a:moveTo>
                          <a:pt x="0" y="0"/>
                        </a:moveTo>
                        <a:lnTo>
                          <a:pt x="216" y="49"/>
                        </a:lnTo>
                        <a:lnTo>
                          <a:pt x="216" y="982"/>
                        </a:lnTo>
                        <a:lnTo>
                          <a:pt x="0" y="1005"/>
                        </a:lnTo>
                        <a:lnTo>
                          <a:pt x="0" y="0"/>
                        </a:lnTo>
                      </a:path>
                    </a:pathLst>
                  </a:custGeom>
                  <a:solidFill>
                    <a:srgbClr val="00FFFF"/>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sp>
                <p:nvSpPr>
                  <p:cNvPr id="4164" name="Freeform 68"/>
                  <p:cNvSpPr>
                    <a:spLocks/>
                  </p:cNvSpPr>
                  <p:nvPr/>
                </p:nvSpPr>
                <p:spPr bwMode="auto">
                  <a:xfrm>
                    <a:off x="1498" y="3220"/>
                    <a:ext cx="99" cy="1007"/>
                  </a:xfrm>
                  <a:custGeom>
                    <a:avLst/>
                    <a:gdLst/>
                    <a:ahLst/>
                    <a:cxnLst>
                      <a:cxn ang="0">
                        <a:pos x="98" y="0"/>
                      </a:cxn>
                      <a:cxn ang="0">
                        <a:pos x="98" y="1006"/>
                      </a:cxn>
                      <a:cxn ang="0">
                        <a:pos x="0" y="989"/>
                      </a:cxn>
                      <a:cxn ang="0">
                        <a:pos x="0" y="20"/>
                      </a:cxn>
                      <a:cxn ang="0">
                        <a:pos x="98" y="0"/>
                      </a:cxn>
                    </a:cxnLst>
                    <a:rect l="0" t="0" r="r" b="b"/>
                    <a:pathLst>
                      <a:path w="99" h="1007">
                        <a:moveTo>
                          <a:pt x="98" y="0"/>
                        </a:moveTo>
                        <a:lnTo>
                          <a:pt x="98" y="1006"/>
                        </a:lnTo>
                        <a:lnTo>
                          <a:pt x="0" y="989"/>
                        </a:lnTo>
                        <a:lnTo>
                          <a:pt x="0" y="20"/>
                        </a:lnTo>
                        <a:lnTo>
                          <a:pt x="98" y="0"/>
                        </a:lnTo>
                      </a:path>
                    </a:pathLst>
                  </a:custGeom>
                  <a:solidFill>
                    <a:srgbClr val="008080"/>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grpSp>
            <p:grpSp>
              <p:nvGrpSpPr>
                <p:cNvPr id="4172" name="Group 76"/>
                <p:cNvGrpSpPr>
                  <a:grpSpLocks/>
                </p:cNvGrpSpPr>
                <p:nvPr/>
              </p:nvGrpSpPr>
              <p:grpSpPr bwMode="auto">
                <a:xfrm>
                  <a:off x="1677" y="3360"/>
                  <a:ext cx="8" cy="401"/>
                  <a:chOff x="1677" y="3360"/>
                  <a:chExt cx="8" cy="401"/>
                </a:xfrm>
              </p:grpSpPr>
              <p:grpSp>
                <p:nvGrpSpPr>
                  <p:cNvPr id="4168" name="Group 72"/>
                  <p:cNvGrpSpPr>
                    <a:grpSpLocks/>
                  </p:cNvGrpSpPr>
                  <p:nvPr/>
                </p:nvGrpSpPr>
                <p:grpSpPr bwMode="auto">
                  <a:xfrm>
                    <a:off x="1677" y="3360"/>
                    <a:ext cx="8" cy="180"/>
                    <a:chOff x="1677" y="3360"/>
                    <a:chExt cx="8" cy="180"/>
                  </a:xfrm>
                </p:grpSpPr>
                <p:sp>
                  <p:nvSpPr>
                    <p:cNvPr id="4166" name="Freeform 70"/>
                    <p:cNvSpPr>
                      <a:spLocks/>
                    </p:cNvSpPr>
                    <p:nvPr/>
                  </p:nvSpPr>
                  <p:spPr bwMode="auto">
                    <a:xfrm>
                      <a:off x="1677" y="3360"/>
                      <a:ext cx="8" cy="73"/>
                    </a:xfrm>
                    <a:custGeom>
                      <a:avLst/>
                      <a:gdLst/>
                      <a:ahLst/>
                      <a:cxnLst>
                        <a:cxn ang="0">
                          <a:pos x="0" y="0"/>
                        </a:cxn>
                        <a:cxn ang="0">
                          <a:pos x="7" y="0"/>
                        </a:cxn>
                        <a:cxn ang="0">
                          <a:pos x="7" y="72"/>
                        </a:cxn>
                        <a:cxn ang="0">
                          <a:pos x="0" y="72"/>
                        </a:cxn>
                        <a:cxn ang="0">
                          <a:pos x="0" y="0"/>
                        </a:cxn>
                      </a:cxnLst>
                      <a:rect l="0" t="0" r="r" b="b"/>
                      <a:pathLst>
                        <a:path w="8" h="73">
                          <a:moveTo>
                            <a:pt x="0" y="0"/>
                          </a:moveTo>
                          <a:lnTo>
                            <a:pt x="7" y="0"/>
                          </a:lnTo>
                          <a:lnTo>
                            <a:pt x="7" y="72"/>
                          </a:lnTo>
                          <a:lnTo>
                            <a:pt x="0" y="72"/>
                          </a:lnTo>
                          <a:lnTo>
                            <a:pt x="0" y="0"/>
                          </a:lnTo>
                        </a:path>
                      </a:pathLst>
                    </a:custGeom>
                    <a:solidFill>
                      <a:srgbClr val="000000"/>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sp>
                  <p:nvSpPr>
                    <p:cNvPr id="4167" name="Freeform 71"/>
                    <p:cNvSpPr>
                      <a:spLocks/>
                    </p:cNvSpPr>
                    <p:nvPr/>
                  </p:nvSpPr>
                  <p:spPr bwMode="auto">
                    <a:xfrm>
                      <a:off x="1677" y="3465"/>
                      <a:ext cx="8" cy="75"/>
                    </a:xfrm>
                    <a:custGeom>
                      <a:avLst/>
                      <a:gdLst/>
                      <a:ahLst/>
                      <a:cxnLst>
                        <a:cxn ang="0">
                          <a:pos x="0" y="0"/>
                        </a:cxn>
                        <a:cxn ang="0">
                          <a:pos x="7" y="0"/>
                        </a:cxn>
                        <a:cxn ang="0">
                          <a:pos x="7" y="74"/>
                        </a:cxn>
                        <a:cxn ang="0">
                          <a:pos x="0" y="74"/>
                        </a:cxn>
                        <a:cxn ang="0">
                          <a:pos x="0" y="0"/>
                        </a:cxn>
                      </a:cxnLst>
                      <a:rect l="0" t="0" r="r" b="b"/>
                      <a:pathLst>
                        <a:path w="8" h="75">
                          <a:moveTo>
                            <a:pt x="0" y="0"/>
                          </a:moveTo>
                          <a:lnTo>
                            <a:pt x="7" y="0"/>
                          </a:lnTo>
                          <a:lnTo>
                            <a:pt x="7" y="74"/>
                          </a:lnTo>
                          <a:lnTo>
                            <a:pt x="0" y="74"/>
                          </a:lnTo>
                          <a:lnTo>
                            <a:pt x="0" y="0"/>
                          </a:lnTo>
                        </a:path>
                      </a:pathLst>
                    </a:custGeom>
                    <a:solidFill>
                      <a:srgbClr val="000000"/>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grpSp>
              <p:grpSp>
                <p:nvGrpSpPr>
                  <p:cNvPr id="4171" name="Group 75"/>
                  <p:cNvGrpSpPr>
                    <a:grpSpLocks/>
                  </p:cNvGrpSpPr>
                  <p:nvPr/>
                </p:nvGrpSpPr>
                <p:grpSpPr bwMode="auto">
                  <a:xfrm>
                    <a:off x="1677" y="3580"/>
                    <a:ext cx="8" cy="181"/>
                    <a:chOff x="1677" y="3580"/>
                    <a:chExt cx="8" cy="181"/>
                  </a:xfrm>
                </p:grpSpPr>
                <p:sp>
                  <p:nvSpPr>
                    <p:cNvPr id="4169" name="Freeform 73"/>
                    <p:cNvSpPr>
                      <a:spLocks/>
                    </p:cNvSpPr>
                    <p:nvPr/>
                  </p:nvSpPr>
                  <p:spPr bwMode="auto">
                    <a:xfrm>
                      <a:off x="1677" y="3580"/>
                      <a:ext cx="8" cy="73"/>
                    </a:xfrm>
                    <a:custGeom>
                      <a:avLst/>
                      <a:gdLst/>
                      <a:ahLst/>
                      <a:cxnLst>
                        <a:cxn ang="0">
                          <a:pos x="0" y="0"/>
                        </a:cxn>
                        <a:cxn ang="0">
                          <a:pos x="7" y="0"/>
                        </a:cxn>
                        <a:cxn ang="0">
                          <a:pos x="7" y="72"/>
                        </a:cxn>
                        <a:cxn ang="0">
                          <a:pos x="0" y="72"/>
                        </a:cxn>
                        <a:cxn ang="0">
                          <a:pos x="0" y="0"/>
                        </a:cxn>
                      </a:cxnLst>
                      <a:rect l="0" t="0" r="r" b="b"/>
                      <a:pathLst>
                        <a:path w="8" h="73">
                          <a:moveTo>
                            <a:pt x="0" y="0"/>
                          </a:moveTo>
                          <a:lnTo>
                            <a:pt x="7" y="0"/>
                          </a:lnTo>
                          <a:lnTo>
                            <a:pt x="7" y="72"/>
                          </a:lnTo>
                          <a:lnTo>
                            <a:pt x="0" y="72"/>
                          </a:lnTo>
                          <a:lnTo>
                            <a:pt x="0" y="0"/>
                          </a:lnTo>
                        </a:path>
                      </a:pathLst>
                    </a:custGeom>
                    <a:solidFill>
                      <a:srgbClr val="000000"/>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sp>
                  <p:nvSpPr>
                    <p:cNvPr id="4170" name="Freeform 74"/>
                    <p:cNvSpPr>
                      <a:spLocks/>
                    </p:cNvSpPr>
                    <p:nvPr/>
                  </p:nvSpPr>
                  <p:spPr bwMode="auto">
                    <a:xfrm>
                      <a:off x="1677" y="3687"/>
                      <a:ext cx="8" cy="74"/>
                    </a:xfrm>
                    <a:custGeom>
                      <a:avLst/>
                      <a:gdLst/>
                      <a:ahLst/>
                      <a:cxnLst>
                        <a:cxn ang="0">
                          <a:pos x="0" y="0"/>
                        </a:cxn>
                        <a:cxn ang="0">
                          <a:pos x="7" y="0"/>
                        </a:cxn>
                        <a:cxn ang="0">
                          <a:pos x="7" y="73"/>
                        </a:cxn>
                        <a:cxn ang="0">
                          <a:pos x="0" y="73"/>
                        </a:cxn>
                        <a:cxn ang="0">
                          <a:pos x="0" y="0"/>
                        </a:cxn>
                      </a:cxnLst>
                      <a:rect l="0" t="0" r="r" b="b"/>
                      <a:pathLst>
                        <a:path w="8" h="74">
                          <a:moveTo>
                            <a:pt x="0" y="0"/>
                          </a:moveTo>
                          <a:lnTo>
                            <a:pt x="7" y="0"/>
                          </a:lnTo>
                          <a:lnTo>
                            <a:pt x="7" y="73"/>
                          </a:lnTo>
                          <a:lnTo>
                            <a:pt x="0" y="73"/>
                          </a:lnTo>
                          <a:lnTo>
                            <a:pt x="0" y="0"/>
                          </a:lnTo>
                        </a:path>
                      </a:pathLst>
                    </a:custGeom>
                    <a:solidFill>
                      <a:srgbClr val="000000"/>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grpSp>
            </p:grpSp>
          </p:grpSp>
          <p:sp>
            <p:nvSpPr>
              <p:cNvPr id="4174" name="Freeform 78"/>
              <p:cNvSpPr>
                <a:spLocks/>
              </p:cNvSpPr>
              <p:nvPr/>
            </p:nvSpPr>
            <p:spPr bwMode="auto">
              <a:xfrm>
                <a:off x="1744" y="3542"/>
                <a:ext cx="488" cy="659"/>
              </a:xfrm>
              <a:custGeom>
                <a:avLst/>
                <a:gdLst/>
                <a:ahLst/>
                <a:cxnLst>
                  <a:cxn ang="0">
                    <a:pos x="0" y="658"/>
                  </a:cxn>
                  <a:cxn ang="0">
                    <a:pos x="487" y="658"/>
                  </a:cxn>
                  <a:cxn ang="0">
                    <a:pos x="487" y="0"/>
                  </a:cxn>
                  <a:cxn ang="0">
                    <a:pos x="187" y="19"/>
                  </a:cxn>
                  <a:cxn ang="0">
                    <a:pos x="187" y="489"/>
                  </a:cxn>
                  <a:cxn ang="0">
                    <a:pos x="0" y="528"/>
                  </a:cxn>
                  <a:cxn ang="0">
                    <a:pos x="0" y="658"/>
                  </a:cxn>
                </a:cxnLst>
                <a:rect l="0" t="0" r="r" b="b"/>
                <a:pathLst>
                  <a:path w="488" h="659">
                    <a:moveTo>
                      <a:pt x="0" y="658"/>
                    </a:moveTo>
                    <a:lnTo>
                      <a:pt x="487" y="658"/>
                    </a:lnTo>
                    <a:lnTo>
                      <a:pt x="487" y="0"/>
                    </a:lnTo>
                    <a:lnTo>
                      <a:pt x="187" y="19"/>
                    </a:lnTo>
                    <a:lnTo>
                      <a:pt x="187" y="489"/>
                    </a:lnTo>
                    <a:lnTo>
                      <a:pt x="0" y="528"/>
                    </a:lnTo>
                    <a:lnTo>
                      <a:pt x="0" y="658"/>
                    </a:lnTo>
                  </a:path>
                </a:pathLst>
              </a:custGeom>
              <a:solidFill>
                <a:srgbClr val="5F3F1F"/>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sp>
            <p:nvSpPr>
              <p:cNvPr id="4175" name="Freeform 79"/>
              <p:cNvSpPr>
                <a:spLocks/>
              </p:cNvSpPr>
              <p:nvPr/>
            </p:nvSpPr>
            <p:spPr bwMode="auto">
              <a:xfrm>
                <a:off x="3800" y="3791"/>
                <a:ext cx="91" cy="379"/>
              </a:xfrm>
              <a:custGeom>
                <a:avLst/>
                <a:gdLst/>
                <a:ahLst/>
                <a:cxnLst>
                  <a:cxn ang="0">
                    <a:pos x="0" y="63"/>
                  </a:cxn>
                  <a:cxn ang="0">
                    <a:pos x="1" y="44"/>
                  </a:cxn>
                  <a:cxn ang="0">
                    <a:pos x="7" y="25"/>
                  </a:cxn>
                  <a:cxn ang="0">
                    <a:pos x="19" y="9"/>
                  </a:cxn>
                  <a:cxn ang="0">
                    <a:pos x="35" y="0"/>
                  </a:cxn>
                  <a:cxn ang="0">
                    <a:pos x="53" y="0"/>
                  </a:cxn>
                  <a:cxn ang="0">
                    <a:pos x="64" y="6"/>
                  </a:cxn>
                  <a:cxn ang="0">
                    <a:pos x="76" y="16"/>
                  </a:cxn>
                  <a:cxn ang="0">
                    <a:pos x="84" y="28"/>
                  </a:cxn>
                  <a:cxn ang="0">
                    <a:pos x="89" y="41"/>
                  </a:cxn>
                  <a:cxn ang="0">
                    <a:pos x="90" y="51"/>
                  </a:cxn>
                  <a:cxn ang="0">
                    <a:pos x="90" y="65"/>
                  </a:cxn>
                  <a:cxn ang="0">
                    <a:pos x="72" y="65"/>
                  </a:cxn>
                  <a:cxn ang="0">
                    <a:pos x="72" y="44"/>
                  </a:cxn>
                  <a:cxn ang="0">
                    <a:pos x="65" y="28"/>
                  </a:cxn>
                  <a:cxn ang="0">
                    <a:pos x="55" y="20"/>
                  </a:cxn>
                  <a:cxn ang="0">
                    <a:pos x="42" y="20"/>
                  </a:cxn>
                  <a:cxn ang="0">
                    <a:pos x="30" y="26"/>
                  </a:cxn>
                  <a:cxn ang="0">
                    <a:pos x="21" y="38"/>
                  </a:cxn>
                  <a:cxn ang="0">
                    <a:pos x="18" y="52"/>
                  </a:cxn>
                  <a:cxn ang="0">
                    <a:pos x="18" y="71"/>
                  </a:cxn>
                  <a:cxn ang="0">
                    <a:pos x="18" y="378"/>
                  </a:cxn>
                  <a:cxn ang="0">
                    <a:pos x="0" y="378"/>
                  </a:cxn>
                  <a:cxn ang="0">
                    <a:pos x="0" y="63"/>
                  </a:cxn>
                </a:cxnLst>
                <a:rect l="0" t="0" r="r" b="b"/>
                <a:pathLst>
                  <a:path w="91" h="379">
                    <a:moveTo>
                      <a:pt x="0" y="63"/>
                    </a:moveTo>
                    <a:lnTo>
                      <a:pt x="1" y="44"/>
                    </a:lnTo>
                    <a:lnTo>
                      <a:pt x="7" y="25"/>
                    </a:lnTo>
                    <a:lnTo>
                      <a:pt x="19" y="9"/>
                    </a:lnTo>
                    <a:lnTo>
                      <a:pt x="35" y="0"/>
                    </a:lnTo>
                    <a:lnTo>
                      <a:pt x="53" y="0"/>
                    </a:lnTo>
                    <a:lnTo>
                      <a:pt x="64" y="6"/>
                    </a:lnTo>
                    <a:lnTo>
                      <a:pt x="76" y="16"/>
                    </a:lnTo>
                    <a:lnTo>
                      <a:pt x="84" y="28"/>
                    </a:lnTo>
                    <a:lnTo>
                      <a:pt x="89" y="41"/>
                    </a:lnTo>
                    <a:lnTo>
                      <a:pt x="90" y="51"/>
                    </a:lnTo>
                    <a:lnTo>
                      <a:pt x="90" y="65"/>
                    </a:lnTo>
                    <a:lnTo>
                      <a:pt x="72" y="65"/>
                    </a:lnTo>
                    <a:lnTo>
                      <a:pt x="72" y="44"/>
                    </a:lnTo>
                    <a:lnTo>
                      <a:pt x="65" y="28"/>
                    </a:lnTo>
                    <a:lnTo>
                      <a:pt x="55" y="20"/>
                    </a:lnTo>
                    <a:lnTo>
                      <a:pt x="42" y="20"/>
                    </a:lnTo>
                    <a:lnTo>
                      <a:pt x="30" y="26"/>
                    </a:lnTo>
                    <a:lnTo>
                      <a:pt x="21" y="38"/>
                    </a:lnTo>
                    <a:lnTo>
                      <a:pt x="18" y="52"/>
                    </a:lnTo>
                    <a:lnTo>
                      <a:pt x="18" y="71"/>
                    </a:lnTo>
                    <a:lnTo>
                      <a:pt x="18" y="378"/>
                    </a:lnTo>
                    <a:lnTo>
                      <a:pt x="0" y="378"/>
                    </a:lnTo>
                    <a:lnTo>
                      <a:pt x="0" y="63"/>
                    </a:lnTo>
                  </a:path>
                </a:pathLst>
              </a:custGeom>
              <a:solidFill>
                <a:srgbClr val="5F5F7F"/>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grpSp>
            <p:nvGrpSpPr>
              <p:cNvPr id="4210" name="Group 114"/>
              <p:cNvGrpSpPr>
                <a:grpSpLocks/>
              </p:cNvGrpSpPr>
              <p:nvPr/>
            </p:nvGrpSpPr>
            <p:grpSpPr bwMode="auto">
              <a:xfrm>
                <a:off x="1982" y="4079"/>
                <a:ext cx="1112" cy="153"/>
                <a:chOff x="1982" y="4079"/>
                <a:chExt cx="1112" cy="153"/>
              </a:xfrm>
            </p:grpSpPr>
            <p:grpSp>
              <p:nvGrpSpPr>
                <p:cNvPr id="4188" name="Group 92"/>
                <p:cNvGrpSpPr>
                  <a:grpSpLocks/>
                </p:cNvGrpSpPr>
                <p:nvPr/>
              </p:nvGrpSpPr>
              <p:grpSpPr bwMode="auto">
                <a:xfrm>
                  <a:off x="1982" y="4079"/>
                  <a:ext cx="556" cy="153"/>
                  <a:chOff x="1982" y="4079"/>
                  <a:chExt cx="556" cy="153"/>
                </a:xfrm>
              </p:grpSpPr>
              <p:grpSp>
                <p:nvGrpSpPr>
                  <p:cNvPr id="4178" name="Group 82"/>
                  <p:cNvGrpSpPr>
                    <a:grpSpLocks/>
                  </p:cNvGrpSpPr>
                  <p:nvPr/>
                </p:nvGrpSpPr>
                <p:grpSpPr bwMode="auto">
                  <a:xfrm>
                    <a:off x="1982" y="4079"/>
                    <a:ext cx="139" cy="153"/>
                    <a:chOff x="1982" y="4079"/>
                    <a:chExt cx="139" cy="153"/>
                  </a:xfrm>
                </p:grpSpPr>
                <p:sp>
                  <p:nvSpPr>
                    <p:cNvPr id="4176" name="Freeform 80"/>
                    <p:cNvSpPr>
                      <a:spLocks/>
                    </p:cNvSpPr>
                    <p:nvPr/>
                  </p:nvSpPr>
                  <p:spPr bwMode="auto">
                    <a:xfrm>
                      <a:off x="1982" y="4079"/>
                      <a:ext cx="139" cy="153"/>
                    </a:xfrm>
                    <a:custGeom>
                      <a:avLst/>
                      <a:gdLst/>
                      <a:ahLst/>
                      <a:cxnLst>
                        <a:cxn ang="0">
                          <a:pos x="0" y="0"/>
                        </a:cxn>
                        <a:cxn ang="0">
                          <a:pos x="138" y="0"/>
                        </a:cxn>
                        <a:cxn ang="0">
                          <a:pos x="138" y="152"/>
                        </a:cxn>
                        <a:cxn ang="0">
                          <a:pos x="0" y="152"/>
                        </a:cxn>
                        <a:cxn ang="0">
                          <a:pos x="0" y="0"/>
                        </a:cxn>
                      </a:cxnLst>
                      <a:rect l="0" t="0" r="r" b="b"/>
                      <a:pathLst>
                        <a:path w="139" h="153">
                          <a:moveTo>
                            <a:pt x="0" y="0"/>
                          </a:moveTo>
                          <a:lnTo>
                            <a:pt x="138" y="0"/>
                          </a:lnTo>
                          <a:lnTo>
                            <a:pt x="138" y="152"/>
                          </a:lnTo>
                          <a:lnTo>
                            <a:pt x="0" y="152"/>
                          </a:lnTo>
                          <a:lnTo>
                            <a:pt x="0" y="0"/>
                          </a:lnTo>
                        </a:path>
                      </a:pathLst>
                    </a:custGeom>
                    <a:no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sp>
                  <p:nvSpPr>
                    <p:cNvPr id="4177" name="Freeform 81"/>
                    <p:cNvSpPr>
                      <a:spLocks/>
                    </p:cNvSpPr>
                    <p:nvPr/>
                  </p:nvSpPr>
                  <p:spPr bwMode="auto">
                    <a:xfrm>
                      <a:off x="1982" y="4079"/>
                      <a:ext cx="139" cy="153"/>
                    </a:xfrm>
                    <a:custGeom>
                      <a:avLst/>
                      <a:gdLst/>
                      <a:ahLst/>
                      <a:cxnLst>
                        <a:cxn ang="0">
                          <a:pos x="0" y="0"/>
                        </a:cxn>
                        <a:cxn ang="0">
                          <a:pos x="138" y="152"/>
                        </a:cxn>
                        <a:cxn ang="0">
                          <a:pos x="138" y="0"/>
                        </a:cxn>
                        <a:cxn ang="0">
                          <a:pos x="0" y="152"/>
                        </a:cxn>
                      </a:cxnLst>
                      <a:rect l="0" t="0" r="r" b="b"/>
                      <a:pathLst>
                        <a:path w="139" h="153">
                          <a:moveTo>
                            <a:pt x="0" y="0"/>
                          </a:moveTo>
                          <a:lnTo>
                            <a:pt x="138" y="152"/>
                          </a:lnTo>
                          <a:lnTo>
                            <a:pt x="138" y="0"/>
                          </a:lnTo>
                          <a:lnTo>
                            <a:pt x="0" y="152"/>
                          </a:lnTo>
                        </a:path>
                      </a:pathLst>
                    </a:custGeom>
                    <a:no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grpSp>
              <p:grpSp>
                <p:nvGrpSpPr>
                  <p:cNvPr id="4181" name="Group 85"/>
                  <p:cNvGrpSpPr>
                    <a:grpSpLocks/>
                  </p:cNvGrpSpPr>
                  <p:nvPr/>
                </p:nvGrpSpPr>
                <p:grpSpPr bwMode="auto">
                  <a:xfrm>
                    <a:off x="2120" y="4079"/>
                    <a:ext cx="140" cy="153"/>
                    <a:chOff x="2120" y="4079"/>
                    <a:chExt cx="140" cy="153"/>
                  </a:xfrm>
                </p:grpSpPr>
                <p:sp>
                  <p:nvSpPr>
                    <p:cNvPr id="4179" name="Freeform 83"/>
                    <p:cNvSpPr>
                      <a:spLocks/>
                    </p:cNvSpPr>
                    <p:nvPr/>
                  </p:nvSpPr>
                  <p:spPr bwMode="auto">
                    <a:xfrm>
                      <a:off x="2120" y="4079"/>
                      <a:ext cx="140" cy="153"/>
                    </a:xfrm>
                    <a:custGeom>
                      <a:avLst/>
                      <a:gdLst/>
                      <a:ahLst/>
                      <a:cxnLst>
                        <a:cxn ang="0">
                          <a:pos x="0" y="0"/>
                        </a:cxn>
                        <a:cxn ang="0">
                          <a:pos x="139" y="0"/>
                        </a:cxn>
                        <a:cxn ang="0">
                          <a:pos x="139" y="152"/>
                        </a:cxn>
                        <a:cxn ang="0">
                          <a:pos x="0" y="152"/>
                        </a:cxn>
                        <a:cxn ang="0">
                          <a:pos x="0" y="0"/>
                        </a:cxn>
                      </a:cxnLst>
                      <a:rect l="0" t="0" r="r" b="b"/>
                      <a:pathLst>
                        <a:path w="140" h="153">
                          <a:moveTo>
                            <a:pt x="0" y="0"/>
                          </a:moveTo>
                          <a:lnTo>
                            <a:pt x="139" y="0"/>
                          </a:lnTo>
                          <a:lnTo>
                            <a:pt x="139" y="152"/>
                          </a:lnTo>
                          <a:lnTo>
                            <a:pt x="0" y="152"/>
                          </a:lnTo>
                          <a:lnTo>
                            <a:pt x="0" y="0"/>
                          </a:lnTo>
                        </a:path>
                      </a:pathLst>
                    </a:custGeom>
                    <a:no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sp>
                  <p:nvSpPr>
                    <p:cNvPr id="4180" name="Freeform 84"/>
                    <p:cNvSpPr>
                      <a:spLocks/>
                    </p:cNvSpPr>
                    <p:nvPr/>
                  </p:nvSpPr>
                  <p:spPr bwMode="auto">
                    <a:xfrm>
                      <a:off x="2120" y="4079"/>
                      <a:ext cx="140" cy="153"/>
                    </a:xfrm>
                    <a:custGeom>
                      <a:avLst/>
                      <a:gdLst/>
                      <a:ahLst/>
                      <a:cxnLst>
                        <a:cxn ang="0">
                          <a:pos x="0" y="0"/>
                        </a:cxn>
                        <a:cxn ang="0">
                          <a:pos x="139" y="152"/>
                        </a:cxn>
                        <a:cxn ang="0">
                          <a:pos x="139" y="0"/>
                        </a:cxn>
                        <a:cxn ang="0">
                          <a:pos x="0" y="152"/>
                        </a:cxn>
                      </a:cxnLst>
                      <a:rect l="0" t="0" r="r" b="b"/>
                      <a:pathLst>
                        <a:path w="140" h="153">
                          <a:moveTo>
                            <a:pt x="0" y="0"/>
                          </a:moveTo>
                          <a:lnTo>
                            <a:pt x="139" y="152"/>
                          </a:lnTo>
                          <a:lnTo>
                            <a:pt x="139" y="0"/>
                          </a:lnTo>
                          <a:lnTo>
                            <a:pt x="0" y="152"/>
                          </a:lnTo>
                        </a:path>
                      </a:pathLst>
                    </a:custGeom>
                    <a:no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grpSp>
              <p:grpSp>
                <p:nvGrpSpPr>
                  <p:cNvPr id="4184" name="Group 88"/>
                  <p:cNvGrpSpPr>
                    <a:grpSpLocks/>
                  </p:cNvGrpSpPr>
                  <p:nvPr/>
                </p:nvGrpSpPr>
                <p:grpSpPr bwMode="auto">
                  <a:xfrm>
                    <a:off x="2259" y="4079"/>
                    <a:ext cx="142" cy="153"/>
                    <a:chOff x="2259" y="4079"/>
                    <a:chExt cx="142" cy="153"/>
                  </a:xfrm>
                </p:grpSpPr>
                <p:sp>
                  <p:nvSpPr>
                    <p:cNvPr id="4182" name="Freeform 86"/>
                    <p:cNvSpPr>
                      <a:spLocks/>
                    </p:cNvSpPr>
                    <p:nvPr/>
                  </p:nvSpPr>
                  <p:spPr bwMode="auto">
                    <a:xfrm>
                      <a:off x="2259" y="4079"/>
                      <a:ext cx="142" cy="153"/>
                    </a:xfrm>
                    <a:custGeom>
                      <a:avLst/>
                      <a:gdLst/>
                      <a:ahLst/>
                      <a:cxnLst>
                        <a:cxn ang="0">
                          <a:pos x="0" y="0"/>
                        </a:cxn>
                        <a:cxn ang="0">
                          <a:pos x="141" y="0"/>
                        </a:cxn>
                        <a:cxn ang="0">
                          <a:pos x="141" y="152"/>
                        </a:cxn>
                        <a:cxn ang="0">
                          <a:pos x="0" y="152"/>
                        </a:cxn>
                        <a:cxn ang="0">
                          <a:pos x="0" y="0"/>
                        </a:cxn>
                      </a:cxnLst>
                      <a:rect l="0" t="0" r="r" b="b"/>
                      <a:pathLst>
                        <a:path w="142" h="153">
                          <a:moveTo>
                            <a:pt x="0" y="0"/>
                          </a:moveTo>
                          <a:lnTo>
                            <a:pt x="141" y="0"/>
                          </a:lnTo>
                          <a:lnTo>
                            <a:pt x="141" y="152"/>
                          </a:lnTo>
                          <a:lnTo>
                            <a:pt x="0" y="152"/>
                          </a:lnTo>
                          <a:lnTo>
                            <a:pt x="0" y="0"/>
                          </a:lnTo>
                        </a:path>
                      </a:pathLst>
                    </a:custGeom>
                    <a:no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sp>
                  <p:nvSpPr>
                    <p:cNvPr id="4183" name="Freeform 87"/>
                    <p:cNvSpPr>
                      <a:spLocks/>
                    </p:cNvSpPr>
                    <p:nvPr/>
                  </p:nvSpPr>
                  <p:spPr bwMode="auto">
                    <a:xfrm>
                      <a:off x="2259" y="4079"/>
                      <a:ext cx="142" cy="153"/>
                    </a:xfrm>
                    <a:custGeom>
                      <a:avLst/>
                      <a:gdLst/>
                      <a:ahLst/>
                      <a:cxnLst>
                        <a:cxn ang="0">
                          <a:pos x="0" y="0"/>
                        </a:cxn>
                        <a:cxn ang="0">
                          <a:pos x="141" y="152"/>
                        </a:cxn>
                        <a:cxn ang="0">
                          <a:pos x="141" y="0"/>
                        </a:cxn>
                        <a:cxn ang="0">
                          <a:pos x="0" y="152"/>
                        </a:cxn>
                      </a:cxnLst>
                      <a:rect l="0" t="0" r="r" b="b"/>
                      <a:pathLst>
                        <a:path w="142" h="153">
                          <a:moveTo>
                            <a:pt x="0" y="0"/>
                          </a:moveTo>
                          <a:lnTo>
                            <a:pt x="141" y="152"/>
                          </a:lnTo>
                          <a:lnTo>
                            <a:pt x="141" y="0"/>
                          </a:lnTo>
                          <a:lnTo>
                            <a:pt x="0" y="152"/>
                          </a:lnTo>
                        </a:path>
                      </a:pathLst>
                    </a:custGeom>
                    <a:no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grpSp>
              <p:grpSp>
                <p:nvGrpSpPr>
                  <p:cNvPr id="4187" name="Group 91"/>
                  <p:cNvGrpSpPr>
                    <a:grpSpLocks/>
                  </p:cNvGrpSpPr>
                  <p:nvPr/>
                </p:nvGrpSpPr>
                <p:grpSpPr bwMode="auto">
                  <a:xfrm>
                    <a:off x="2400" y="4079"/>
                    <a:ext cx="138" cy="153"/>
                    <a:chOff x="2400" y="4079"/>
                    <a:chExt cx="138" cy="153"/>
                  </a:xfrm>
                </p:grpSpPr>
                <p:sp>
                  <p:nvSpPr>
                    <p:cNvPr id="4185" name="Freeform 89"/>
                    <p:cNvSpPr>
                      <a:spLocks/>
                    </p:cNvSpPr>
                    <p:nvPr/>
                  </p:nvSpPr>
                  <p:spPr bwMode="auto">
                    <a:xfrm>
                      <a:off x="2400" y="4079"/>
                      <a:ext cx="138" cy="153"/>
                    </a:xfrm>
                    <a:custGeom>
                      <a:avLst/>
                      <a:gdLst/>
                      <a:ahLst/>
                      <a:cxnLst>
                        <a:cxn ang="0">
                          <a:pos x="0" y="0"/>
                        </a:cxn>
                        <a:cxn ang="0">
                          <a:pos x="137" y="0"/>
                        </a:cxn>
                        <a:cxn ang="0">
                          <a:pos x="137" y="152"/>
                        </a:cxn>
                        <a:cxn ang="0">
                          <a:pos x="0" y="152"/>
                        </a:cxn>
                        <a:cxn ang="0">
                          <a:pos x="0" y="0"/>
                        </a:cxn>
                      </a:cxnLst>
                      <a:rect l="0" t="0" r="r" b="b"/>
                      <a:pathLst>
                        <a:path w="138" h="153">
                          <a:moveTo>
                            <a:pt x="0" y="0"/>
                          </a:moveTo>
                          <a:lnTo>
                            <a:pt x="137" y="0"/>
                          </a:lnTo>
                          <a:lnTo>
                            <a:pt x="137" y="152"/>
                          </a:lnTo>
                          <a:lnTo>
                            <a:pt x="0" y="152"/>
                          </a:lnTo>
                          <a:lnTo>
                            <a:pt x="0" y="0"/>
                          </a:lnTo>
                        </a:path>
                      </a:pathLst>
                    </a:custGeom>
                    <a:no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sp>
                  <p:nvSpPr>
                    <p:cNvPr id="4186" name="Freeform 90"/>
                    <p:cNvSpPr>
                      <a:spLocks/>
                    </p:cNvSpPr>
                    <p:nvPr/>
                  </p:nvSpPr>
                  <p:spPr bwMode="auto">
                    <a:xfrm>
                      <a:off x="2400" y="4079"/>
                      <a:ext cx="138" cy="153"/>
                    </a:xfrm>
                    <a:custGeom>
                      <a:avLst/>
                      <a:gdLst/>
                      <a:ahLst/>
                      <a:cxnLst>
                        <a:cxn ang="0">
                          <a:pos x="0" y="0"/>
                        </a:cxn>
                        <a:cxn ang="0">
                          <a:pos x="137" y="152"/>
                        </a:cxn>
                        <a:cxn ang="0">
                          <a:pos x="137" y="0"/>
                        </a:cxn>
                        <a:cxn ang="0">
                          <a:pos x="0" y="152"/>
                        </a:cxn>
                      </a:cxnLst>
                      <a:rect l="0" t="0" r="r" b="b"/>
                      <a:pathLst>
                        <a:path w="138" h="153">
                          <a:moveTo>
                            <a:pt x="0" y="0"/>
                          </a:moveTo>
                          <a:lnTo>
                            <a:pt x="137" y="152"/>
                          </a:lnTo>
                          <a:lnTo>
                            <a:pt x="137" y="0"/>
                          </a:lnTo>
                          <a:lnTo>
                            <a:pt x="0" y="152"/>
                          </a:lnTo>
                        </a:path>
                      </a:pathLst>
                    </a:custGeom>
                    <a:no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grpSp>
            </p:grpSp>
            <p:grpSp>
              <p:nvGrpSpPr>
                <p:cNvPr id="4201" name="Group 105"/>
                <p:cNvGrpSpPr>
                  <a:grpSpLocks/>
                </p:cNvGrpSpPr>
                <p:nvPr/>
              </p:nvGrpSpPr>
              <p:grpSpPr bwMode="auto">
                <a:xfrm>
                  <a:off x="2537" y="4079"/>
                  <a:ext cx="557" cy="153"/>
                  <a:chOff x="2537" y="4079"/>
                  <a:chExt cx="557" cy="153"/>
                </a:xfrm>
              </p:grpSpPr>
              <p:grpSp>
                <p:nvGrpSpPr>
                  <p:cNvPr id="4191" name="Group 95"/>
                  <p:cNvGrpSpPr>
                    <a:grpSpLocks/>
                  </p:cNvGrpSpPr>
                  <p:nvPr/>
                </p:nvGrpSpPr>
                <p:grpSpPr bwMode="auto">
                  <a:xfrm>
                    <a:off x="2537" y="4079"/>
                    <a:ext cx="140" cy="153"/>
                    <a:chOff x="2537" y="4079"/>
                    <a:chExt cx="140" cy="153"/>
                  </a:xfrm>
                </p:grpSpPr>
                <p:sp>
                  <p:nvSpPr>
                    <p:cNvPr id="4189" name="Freeform 93"/>
                    <p:cNvSpPr>
                      <a:spLocks/>
                    </p:cNvSpPr>
                    <p:nvPr/>
                  </p:nvSpPr>
                  <p:spPr bwMode="auto">
                    <a:xfrm>
                      <a:off x="2537" y="4079"/>
                      <a:ext cx="140" cy="153"/>
                    </a:xfrm>
                    <a:custGeom>
                      <a:avLst/>
                      <a:gdLst/>
                      <a:ahLst/>
                      <a:cxnLst>
                        <a:cxn ang="0">
                          <a:pos x="0" y="0"/>
                        </a:cxn>
                        <a:cxn ang="0">
                          <a:pos x="139" y="0"/>
                        </a:cxn>
                        <a:cxn ang="0">
                          <a:pos x="139" y="152"/>
                        </a:cxn>
                        <a:cxn ang="0">
                          <a:pos x="0" y="152"/>
                        </a:cxn>
                        <a:cxn ang="0">
                          <a:pos x="0" y="0"/>
                        </a:cxn>
                      </a:cxnLst>
                      <a:rect l="0" t="0" r="r" b="b"/>
                      <a:pathLst>
                        <a:path w="140" h="153">
                          <a:moveTo>
                            <a:pt x="0" y="0"/>
                          </a:moveTo>
                          <a:lnTo>
                            <a:pt x="139" y="0"/>
                          </a:lnTo>
                          <a:lnTo>
                            <a:pt x="139" y="152"/>
                          </a:lnTo>
                          <a:lnTo>
                            <a:pt x="0" y="152"/>
                          </a:lnTo>
                          <a:lnTo>
                            <a:pt x="0" y="0"/>
                          </a:lnTo>
                        </a:path>
                      </a:pathLst>
                    </a:custGeom>
                    <a:no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sp>
                  <p:nvSpPr>
                    <p:cNvPr id="4190" name="Freeform 94"/>
                    <p:cNvSpPr>
                      <a:spLocks/>
                    </p:cNvSpPr>
                    <p:nvPr/>
                  </p:nvSpPr>
                  <p:spPr bwMode="auto">
                    <a:xfrm>
                      <a:off x="2537" y="4079"/>
                      <a:ext cx="140" cy="153"/>
                    </a:xfrm>
                    <a:custGeom>
                      <a:avLst/>
                      <a:gdLst/>
                      <a:ahLst/>
                      <a:cxnLst>
                        <a:cxn ang="0">
                          <a:pos x="0" y="0"/>
                        </a:cxn>
                        <a:cxn ang="0">
                          <a:pos x="139" y="152"/>
                        </a:cxn>
                        <a:cxn ang="0">
                          <a:pos x="139" y="0"/>
                        </a:cxn>
                        <a:cxn ang="0">
                          <a:pos x="0" y="152"/>
                        </a:cxn>
                      </a:cxnLst>
                      <a:rect l="0" t="0" r="r" b="b"/>
                      <a:pathLst>
                        <a:path w="140" h="153">
                          <a:moveTo>
                            <a:pt x="0" y="0"/>
                          </a:moveTo>
                          <a:lnTo>
                            <a:pt x="139" y="152"/>
                          </a:lnTo>
                          <a:lnTo>
                            <a:pt x="139" y="0"/>
                          </a:lnTo>
                          <a:lnTo>
                            <a:pt x="0" y="152"/>
                          </a:lnTo>
                        </a:path>
                      </a:pathLst>
                    </a:custGeom>
                    <a:no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grpSp>
              <p:grpSp>
                <p:nvGrpSpPr>
                  <p:cNvPr id="4194" name="Group 98"/>
                  <p:cNvGrpSpPr>
                    <a:grpSpLocks/>
                  </p:cNvGrpSpPr>
                  <p:nvPr/>
                </p:nvGrpSpPr>
                <p:grpSpPr bwMode="auto">
                  <a:xfrm>
                    <a:off x="2676" y="4079"/>
                    <a:ext cx="139" cy="153"/>
                    <a:chOff x="2676" y="4079"/>
                    <a:chExt cx="139" cy="153"/>
                  </a:xfrm>
                </p:grpSpPr>
                <p:sp>
                  <p:nvSpPr>
                    <p:cNvPr id="4192" name="Freeform 96"/>
                    <p:cNvSpPr>
                      <a:spLocks/>
                    </p:cNvSpPr>
                    <p:nvPr/>
                  </p:nvSpPr>
                  <p:spPr bwMode="auto">
                    <a:xfrm>
                      <a:off x="2676" y="4079"/>
                      <a:ext cx="139" cy="153"/>
                    </a:xfrm>
                    <a:custGeom>
                      <a:avLst/>
                      <a:gdLst/>
                      <a:ahLst/>
                      <a:cxnLst>
                        <a:cxn ang="0">
                          <a:pos x="0" y="0"/>
                        </a:cxn>
                        <a:cxn ang="0">
                          <a:pos x="138" y="0"/>
                        </a:cxn>
                        <a:cxn ang="0">
                          <a:pos x="138" y="152"/>
                        </a:cxn>
                        <a:cxn ang="0">
                          <a:pos x="0" y="152"/>
                        </a:cxn>
                        <a:cxn ang="0">
                          <a:pos x="0" y="0"/>
                        </a:cxn>
                      </a:cxnLst>
                      <a:rect l="0" t="0" r="r" b="b"/>
                      <a:pathLst>
                        <a:path w="139" h="153">
                          <a:moveTo>
                            <a:pt x="0" y="0"/>
                          </a:moveTo>
                          <a:lnTo>
                            <a:pt x="138" y="0"/>
                          </a:lnTo>
                          <a:lnTo>
                            <a:pt x="138" y="152"/>
                          </a:lnTo>
                          <a:lnTo>
                            <a:pt x="0" y="152"/>
                          </a:lnTo>
                          <a:lnTo>
                            <a:pt x="0" y="0"/>
                          </a:lnTo>
                        </a:path>
                      </a:pathLst>
                    </a:custGeom>
                    <a:no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sp>
                  <p:nvSpPr>
                    <p:cNvPr id="4193" name="Freeform 97"/>
                    <p:cNvSpPr>
                      <a:spLocks/>
                    </p:cNvSpPr>
                    <p:nvPr/>
                  </p:nvSpPr>
                  <p:spPr bwMode="auto">
                    <a:xfrm>
                      <a:off x="2676" y="4079"/>
                      <a:ext cx="139" cy="153"/>
                    </a:xfrm>
                    <a:custGeom>
                      <a:avLst/>
                      <a:gdLst/>
                      <a:ahLst/>
                      <a:cxnLst>
                        <a:cxn ang="0">
                          <a:pos x="0" y="0"/>
                        </a:cxn>
                        <a:cxn ang="0">
                          <a:pos x="138" y="152"/>
                        </a:cxn>
                        <a:cxn ang="0">
                          <a:pos x="138" y="0"/>
                        </a:cxn>
                        <a:cxn ang="0">
                          <a:pos x="0" y="152"/>
                        </a:cxn>
                      </a:cxnLst>
                      <a:rect l="0" t="0" r="r" b="b"/>
                      <a:pathLst>
                        <a:path w="139" h="153">
                          <a:moveTo>
                            <a:pt x="0" y="0"/>
                          </a:moveTo>
                          <a:lnTo>
                            <a:pt x="138" y="152"/>
                          </a:lnTo>
                          <a:lnTo>
                            <a:pt x="138" y="0"/>
                          </a:lnTo>
                          <a:lnTo>
                            <a:pt x="0" y="152"/>
                          </a:lnTo>
                        </a:path>
                      </a:pathLst>
                    </a:custGeom>
                    <a:no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grpSp>
              <p:grpSp>
                <p:nvGrpSpPr>
                  <p:cNvPr id="4197" name="Group 101"/>
                  <p:cNvGrpSpPr>
                    <a:grpSpLocks/>
                  </p:cNvGrpSpPr>
                  <p:nvPr/>
                </p:nvGrpSpPr>
                <p:grpSpPr bwMode="auto">
                  <a:xfrm>
                    <a:off x="2814" y="4079"/>
                    <a:ext cx="141" cy="153"/>
                    <a:chOff x="2814" y="4079"/>
                    <a:chExt cx="141" cy="153"/>
                  </a:xfrm>
                </p:grpSpPr>
                <p:sp>
                  <p:nvSpPr>
                    <p:cNvPr id="4195" name="Freeform 99"/>
                    <p:cNvSpPr>
                      <a:spLocks/>
                    </p:cNvSpPr>
                    <p:nvPr/>
                  </p:nvSpPr>
                  <p:spPr bwMode="auto">
                    <a:xfrm>
                      <a:off x="2814" y="4079"/>
                      <a:ext cx="141" cy="153"/>
                    </a:xfrm>
                    <a:custGeom>
                      <a:avLst/>
                      <a:gdLst/>
                      <a:ahLst/>
                      <a:cxnLst>
                        <a:cxn ang="0">
                          <a:pos x="0" y="0"/>
                        </a:cxn>
                        <a:cxn ang="0">
                          <a:pos x="140" y="0"/>
                        </a:cxn>
                        <a:cxn ang="0">
                          <a:pos x="140" y="152"/>
                        </a:cxn>
                        <a:cxn ang="0">
                          <a:pos x="0" y="152"/>
                        </a:cxn>
                        <a:cxn ang="0">
                          <a:pos x="0" y="0"/>
                        </a:cxn>
                      </a:cxnLst>
                      <a:rect l="0" t="0" r="r" b="b"/>
                      <a:pathLst>
                        <a:path w="141" h="153">
                          <a:moveTo>
                            <a:pt x="0" y="0"/>
                          </a:moveTo>
                          <a:lnTo>
                            <a:pt x="140" y="0"/>
                          </a:lnTo>
                          <a:lnTo>
                            <a:pt x="140" y="152"/>
                          </a:lnTo>
                          <a:lnTo>
                            <a:pt x="0" y="152"/>
                          </a:lnTo>
                          <a:lnTo>
                            <a:pt x="0" y="0"/>
                          </a:lnTo>
                        </a:path>
                      </a:pathLst>
                    </a:custGeom>
                    <a:no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sp>
                  <p:nvSpPr>
                    <p:cNvPr id="4196" name="Freeform 100"/>
                    <p:cNvSpPr>
                      <a:spLocks/>
                    </p:cNvSpPr>
                    <p:nvPr/>
                  </p:nvSpPr>
                  <p:spPr bwMode="auto">
                    <a:xfrm>
                      <a:off x="2814" y="4079"/>
                      <a:ext cx="141" cy="153"/>
                    </a:xfrm>
                    <a:custGeom>
                      <a:avLst/>
                      <a:gdLst/>
                      <a:ahLst/>
                      <a:cxnLst>
                        <a:cxn ang="0">
                          <a:pos x="0" y="0"/>
                        </a:cxn>
                        <a:cxn ang="0">
                          <a:pos x="140" y="152"/>
                        </a:cxn>
                        <a:cxn ang="0">
                          <a:pos x="140" y="0"/>
                        </a:cxn>
                        <a:cxn ang="0">
                          <a:pos x="0" y="152"/>
                        </a:cxn>
                      </a:cxnLst>
                      <a:rect l="0" t="0" r="r" b="b"/>
                      <a:pathLst>
                        <a:path w="141" h="153">
                          <a:moveTo>
                            <a:pt x="0" y="0"/>
                          </a:moveTo>
                          <a:lnTo>
                            <a:pt x="140" y="152"/>
                          </a:lnTo>
                          <a:lnTo>
                            <a:pt x="140" y="0"/>
                          </a:lnTo>
                          <a:lnTo>
                            <a:pt x="0" y="152"/>
                          </a:lnTo>
                        </a:path>
                      </a:pathLst>
                    </a:custGeom>
                    <a:no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grpSp>
              <p:grpSp>
                <p:nvGrpSpPr>
                  <p:cNvPr id="4200" name="Group 104"/>
                  <p:cNvGrpSpPr>
                    <a:grpSpLocks/>
                  </p:cNvGrpSpPr>
                  <p:nvPr/>
                </p:nvGrpSpPr>
                <p:grpSpPr bwMode="auto">
                  <a:xfrm>
                    <a:off x="2954" y="4079"/>
                    <a:ext cx="140" cy="153"/>
                    <a:chOff x="2954" y="4079"/>
                    <a:chExt cx="140" cy="153"/>
                  </a:xfrm>
                </p:grpSpPr>
                <p:sp>
                  <p:nvSpPr>
                    <p:cNvPr id="4198" name="Freeform 102"/>
                    <p:cNvSpPr>
                      <a:spLocks/>
                    </p:cNvSpPr>
                    <p:nvPr/>
                  </p:nvSpPr>
                  <p:spPr bwMode="auto">
                    <a:xfrm>
                      <a:off x="2954" y="4079"/>
                      <a:ext cx="140" cy="153"/>
                    </a:xfrm>
                    <a:custGeom>
                      <a:avLst/>
                      <a:gdLst/>
                      <a:ahLst/>
                      <a:cxnLst>
                        <a:cxn ang="0">
                          <a:pos x="0" y="0"/>
                        </a:cxn>
                        <a:cxn ang="0">
                          <a:pos x="139" y="0"/>
                        </a:cxn>
                        <a:cxn ang="0">
                          <a:pos x="139" y="152"/>
                        </a:cxn>
                        <a:cxn ang="0">
                          <a:pos x="0" y="152"/>
                        </a:cxn>
                        <a:cxn ang="0">
                          <a:pos x="0" y="0"/>
                        </a:cxn>
                      </a:cxnLst>
                      <a:rect l="0" t="0" r="r" b="b"/>
                      <a:pathLst>
                        <a:path w="140" h="153">
                          <a:moveTo>
                            <a:pt x="0" y="0"/>
                          </a:moveTo>
                          <a:lnTo>
                            <a:pt x="139" y="0"/>
                          </a:lnTo>
                          <a:lnTo>
                            <a:pt x="139" y="152"/>
                          </a:lnTo>
                          <a:lnTo>
                            <a:pt x="0" y="152"/>
                          </a:lnTo>
                          <a:lnTo>
                            <a:pt x="0" y="0"/>
                          </a:lnTo>
                        </a:path>
                      </a:pathLst>
                    </a:custGeom>
                    <a:no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sp>
                  <p:nvSpPr>
                    <p:cNvPr id="4199" name="Freeform 103"/>
                    <p:cNvSpPr>
                      <a:spLocks/>
                    </p:cNvSpPr>
                    <p:nvPr/>
                  </p:nvSpPr>
                  <p:spPr bwMode="auto">
                    <a:xfrm>
                      <a:off x="2954" y="4079"/>
                      <a:ext cx="140" cy="153"/>
                    </a:xfrm>
                    <a:custGeom>
                      <a:avLst/>
                      <a:gdLst/>
                      <a:ahLst/>
                      <a:cxnLst>
                        <a:cxn ang="0">
                          <a:pos x="0" y="0"/>
                        </a:cxn>
                        <a:cxn ang="0">
                          <a:pos x="139" y="152"/>
                        </a:cxn>
                        <a:cxn ang="0">
                          <a:pos x="139" y="0"/>
                        </a:cxn>
                        <a:cxn ang="0">
                          <a:pos x="0" y="152"/>
                        </a:cxn>
                      </a:cxnLst>
                      <a:rect l="0" t="0" r="r" b="b"/>
                      <a:pathLst>
                        <a:path w="140" h="153">
                          <a:moveTo>
                            <a:pt x="0" y="0"/>
                          </a:moveTo>
                          <a:lnTo>
                            <a:pt x="139" y="152"/>
                          </a:lnTo>
                          <a:lnTo>
                            <a:pt x="139" y="0"/>
                          </a:lnTo>
                          <a:lnTo>
                            <a:pt x="0" y="152"/>
                          </a:lnTo>
                        </a:path>
                      </a:pathLst>
                    </a:custGeom>
                    <a:no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grpSp>
            </p:grpSp>
            <p:sp>
              <p:nvSpPr>
                <p:cNvPr id="4202" name="Line 106"/>
                <p:cNvSpPr>
                  <a:spLocks noChangeShapeType="1"/>
                </p:cNvSpPr>
                <p:nvPr/>
              </p:nvSpPr>
              <p:spPr bwMode="auto">
                <a:xfrm>
                  <a:off x="2328" y="4083"/>
                  <a:ext cx="0" cy="144"/>
                </a:xfrm>
                <a:prstGeom prst="line">
                  <a:avLst/>
                </a:prstGeom>
                <a:noFill/>
                <a:ln w="12700">
                  <a:solidFill>
                    <a:srgbClr val="000000"/>
                  </a:solidFill>
                  <a:round/>
                  <a:headEnd/>
                  <a:tailEnd/>
                </a:ln>
                <a:effectLst>
                  <a:outerShdw dist="12700" dir="5400000" algn="ctr" rotWithShape="0">
                    <a:schemeClr val="bg2"/>
                  </a:outerShdw>
                </a:effectLst>
              </p:spPr>
              <p:txBody>
                <a:bodyPr wrap="none" anchor="ctr"/>
                <a:lstStyle/>
                <a:p>
                  <a:endParaRPr lang="en-US"/>
                </a:p>
              </p:txBody>
            </p:sp>
            <p:sp>
              <p:nvSpPr>
                <p:cNvPr id="4203" name="Line 107"/>
                <p:cNvSpPr>
                  <a:spLocks noChangeShapeType="1"/>
                </p:cNvSpPr>
                <p:nvPr/>
              </p:nvSpPr>
              <p:spPr bwMode="auto">
                <a:xfrm>
                  <a:off x="2744" y="4083"/>
                  <a:ext cx="0" cy="144"/>
                </a:xfrm>
                <a:prstGeom prst="line">
                  <a:avLst/>
                </a:prstGeom>
                <a:noFill/>
                <a:ln w="12700">
                  <a:solidFill>
                    <a:srgbClr val="000000"/>
                  </a:solidFill>
                  <a:round/>
                  <a:headEnd/>
                  <a:tailEnd/>
                </a:ln>
                <a:effectLst>
                  <a:outerShdw dist="12700" dir="5400000" algn="ctr" rotWithShape="0">
                    <a:schemeClr val="bg2"/>
                  </a:outerShdw>
                </a:effectLst>
              </p:spPr>
              <p:txBody>
                <a:bodyPr wrap="none" anchor="ctr"/>
                <a:lstStyle/>
                <a:p>
                  <a:endParaRPr lang="en-US"/>
                </a:p>
              </p:txBody>
            </p:sp>
            <p:sp>
              <p:nvSpPr>
                <p:cNvPr id="4204" name="Line 108"/>
                <p:cNvSpPr>
                  <a:spLocks noChangeShapeType="1"/>
                </p:cNvSpPr>
                <p:nvPr/>
              </p:nvSpPr>
              <p:spPr bwMode="auto">
                <a:xfrm>
                  <a:off x="2466" y="4083"/>
                  <a:ext cx="0" cy="144"/>
                </a:xfrm>
                <a:prstGeom prst="line">
                  <a:avLst/>
                </a:prstGeom>
                <a:noFill/>
                <a:ln w="12700">
                  <a:solidFill>
                    <a:srgbClr val="000000"/>
                  </a:solidFill>
                  <a:round/>
                  <a:headEnd/>
                  <a:tailEnd/>
                </a:ln>
                <a:effectLst>
                  <a:outerShdw dist="12700" dir="5400000" algn="ctr" rotWithShape="0">
                    <a:schemeClr val="bg2"/>
                  </a:outerShdw>
                </a:effectLst>
              </p:spPr>
              <p:txBody>
                <a:bodyPr wrap="none" anchor="ctr"/>
                <a:lstStyle/>
                <a:p>
                  <a:endParaRPr lang="en-US"/>
                </a:p>
              </p:txBody>
            </p:sp>
            <p:sp>
              <p:nvSpPr>
                <p:cNvPr id="4205" name="Line 109"/>
                <p:cNvSpPr>
                  <a:spLocks noChangeShapeType="1"/>
                </p:cNvSpPr>
                <p:nvPr/>
              </p:nvSpPr>
              <p:spPr bwMode="auto">
                <a:xfrm>
                  <a:off x="2608" y="4083"/>
                  <a:ext cx="0" cy="144"/>
                </a:xfrm>
                <a:prstGeom prst="line">
                  <a:avLst/>
                </a:prstGeom>
                <a:noFill/>
                <a:ln w="12700">
                  <a:solidFill>
                    <a:srgbClr val="000000"/>
                  </a:solidFill>
                  <a:round/>
                  <a:headEnd/>
                  <a:tailEnd/>
                </a:ln>
                <a:effectLst>
                  <a:outerShdw dist="12700" dir="5400000" algn="ctr" rotWithShape="0">
                    <a:schemeClr val="bg2"/>
                  </a:outerShdw>
                </a:effectLst>
              </p:spPr>
              <p:txBody>
                <a:bodyPr wrap="none" anchor="ctr"/>
                <a:lstStyle/>
                <a:p>
                  <a:endParaRPr lang="en-US"/>
                </a:p>
              </p:txBody>
            </p:sp>
            <p:sp>
              <p:nvSpPr>
                <p:cNvPr id="4206" name="Line 110"/>
                <p:cNvSpPr>
                  <a:spLocks noChangeShapeType="1"/>
                </p:cNvSpPr>
                <p:nvPr/>
              </p:nvSpPr>
              <p:spPr bwMode="auto">
                <a:xfrm>
                  <a:off x="2192" y="4083"/>
                  <a:ext cx="0" cy="144"/>
                </a:xfrm>
                <a:prstGeom prst="line">
                  <a:avLst/>
                </a:prstGeom>
                <a:noFill/>
                <a:ln w="12700">
                  <a:solidFill>
                    <a:srgbClr val="000000"/>
                  </a:solidFill>
                  <a:round/>
                  <a:headEnd/>
                  <a:tailEnd/>
                </a:ln>
                <a:effectLst>
                  <a:outerShdw dist="12700" dir="5400000" algn="ctr" rotWithShape="0">
                    <a:schemeClr val="bg2"/>
                  </a:outerShdw>
                </a:effectLst>
              </p:spPr>
              <p:txBody>
                <a:bodyPr wrap="none" anchor="ctr"/>
                <a:lstStyle/>
                <a:p>
                  <a:endParaRPr lang="en-US"/>
                </a:p>
              </p:txBody>
            </p:sp>
            <p:sp>
              <p:nvSpPr>
                <p:cNvPr id="4207" name="Line 111"/>
                <p:cNvSpPr>
                  <a:spLocks noChangeShapeType="1"/>
                </p:cNvSpPr>
                <p:nvPr/>
              </p:nvSpPr>
              <p:spPr bwMode="auto">
                <a:xfrm>
                  <a:off x="2049" y="4083"/>
                  <a:ext cx="0" cy="144"/>
                </a:xfrm>
                <a:prstGeom prst="line">
                  <a:avLst/>
                </a:prstGeom>
                <a:noFill/>
                <a:ln w="12700">
                  <a:solidFill>
                    <a:srgbClr val="000000"/>
                  </a:solidFill>
                  <a:round/>
                  <a:headEnd/>
                  <a:tailEnd/>
                </a:ln>
                <a:effectLst>
                  <a:outerShdw dist="12700" dir="5400000" algn="ctr" rotWithShape="0">
                    <a:schemeClr val="bg2"/>
                  </a:outerShdw>
                </a:effectLst>
              </p:spPr>
              <p:txBody>
                <a:bodyPr wrap="none" anchor="ctr"/>
                <a:lstStyle/>
                <a:p>
                  <a:endParaRPr lang="en-US"/>
                </a:p>
              </p:txBody>
            </p:sp>
            <p:sp>
              <p:nvSpPr>
                <p:cNvPr id="4208" name="Line 112"/>
                <p:cNvSpPr>
                  <a:spLocks noChangeShapeType="1"/>
                </p:cNvSpPr>
                <p:nvPr/>
              </p:nvSpPr>
              <p:spPr bwMode="auto">
                <a:xfrm>
                  <a:off x="2882" y="4083"/>
                  <a:ext cx="0" cy="144"/>
                </a:xfrm>
                <a:prstGeom prst="line">
                  <a:avLst/>
                </a:prstGeom>
                <a:noFill/>
                <a:ln w="12700">
                  <a:solidFill>
                    <a:srgbClr val="000000"/>
                  </a:solidFill>
                  <a:round/>
                  <a:headEnd/>
                  <a:tailEnd/>
                </a:ln>
                <a:effectLst>
                  <a:outerShdw dist="12700" dir="5400000" algn="ctr" rotWithShape="0">
                    <a:schemeClr val="bg2"/>
                  </a:outerShdw>
                </a:effectLst>
              </p:spPr>
              <p:txBody>
                <a:bodyPr wrap="none" anchor="ctr"/>
                <a:lstStyle/>
                <a:p>
                  <a:endParaRPr lang="en-US"/>
                </a:p>
              </p:txBody>
            </p:sp>
            <p:sp>
              <p:nvSpPr>
                <p:cNvPr id="4209" name="Line 113"/>
                <p:cNvSpPr>
                  <a:spLocks noChangeShapeType="1"/>
                </p:cNvSpPr>
                <p:nvPr/>
              </p:nvSpPr>
              <p:spPr bwMode="auto">
                <a:xfrm>
                  <a:off x="3025" y="4083"/>
                  <a:ext cx="0" cy="144"/>
                </a:xfrm>
                <a:prstGeom prst="line">
                  <a:avLst/>
                </a:prstGeom>
                <a:noFill/>
                <a:ln w="12700">
                  <a:solidFill>
                    <a:srgbClr val="000000"/>
                  </a:solidFill>
                  <a:round/>
                  <a:headEnd/>
                  <a:tailEnd/>
                </a:ln>
                <a:effectLst>
                  <a:outerShdw dist="12700" dir="5400000" algn="ctr" rotWithShape="0">
                    <a:schemeClr val="bg2"/>
                  </a:outerShdw>
                </a:effectLst>
              </p:spPr>
              <p:txBody>
                <a:bodyPr wrap="none" anchor="ctr"/>
                <a:lstStyle/>
                <a:p>
                  <a:endParaRPr lang="en-US"/>
                </a:p>
              </p:txBody>
            </p:sp>
          </p:grpSp>
          <p:sp>
            <p:nvSpPr>
              <p:cNvPr id="4211" name="Freeform 115"/>
              <p:cNvSpPr>
                <a:spLocks/>
              </p:cNvSpPr>
              <p:nvPr/>
            </p:nvSpPr>
            <p:spPr bwMode="auto">
              <a:xfrm>
                <a:off x="1768" y="4010"/>
                <a:ext cx="1217" cy="69"/>
              </a:xfrm>
              <a:custGeom>
                <a:avLst/>
                <a:gdLst/>
                <a:ahLst/>
                <a:cxnLst>
                  <a:cxn ang="0">
                    <a:pos x="0" y="58"/>
                  </a:cxn>
                  <a:cxn ang="0">
                    <a:pos x="75" y="0"/>
                  </a:cxn>
                  <a:cxn ang="0">
                    <a:pos x="1208" y="0"/>
                  </a:cxn>
                  <a:cxn ang="0">
                    <a:pos x="1216" y="68"/>
                  </a:cxn>
                </a:cxnLst>
                <a:rect l="0" t="0" r="r" b="b"/>
                <a:pathLst>
                  <a:path w="1217" h="69">
                    <a:moveTo>
                      <a:pt x="0" y="58"/>
                    </a:moveTo>
                    <a:lnTo>
                      <a:pt x="75" y="0"/>
                    </a:lnTo>
                    <a:lnTo>
                      <a:pt x="1208" y="0"/>
                    </a:lnTo>
                    <a:lnTo>
                      <a:pt x="1216" y="68"/>
                    </a:lnTo>
                  </a:path>
                </a:pathLst>
              </a:custGeom>
              <a:no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sp>
            <p:nvSpPr>
              <p:cNvPr id="4212" name="Freeform 116"/>
              <p:cNvSpPr>
                <a:spLocks/>
              </p:cNvSpPr>
              <p:nvPr/>
            </p:nvSpPr>
            <p:spPr bwMode="auto">
              <a:xfrm>
                <a:off x="3540" y="3732"/>
                <a:ext cx="122" cy="499"/>
              </a:xfrm>
              <a:custGeom>
                <a:avLst/>
                <a:gdLst/>
                <a:ahLst/>
                <a:cxnLst>
                  <a:cxn ang="0">
                    <a:pos x="0" y="83"/>
                  </a:cxn>
                  <a:cxn ang="0">
                    <a:pos x="1" y="57"/>
                  </a:cxn>
                  <a:cxn ang="0">
                    <a:pos x="10" y="32"/>
                  </a:cxn>
                  <a:cxn ang="0">
                    <a:pos x="25" y="12"/>
                  </a:cxn>
                  <a:cxn ang="0">
                    <a:pos x="46" y="0"/>
                  </a:cxn>
                  <a:cxn ang="0">
                    <a:pos x="72" y="0"/>
                  </a:cxn>
                  <a:cxn ang="0">
                    <a:pos x="87" y="7"/>
                  </a:cxn>
                  <a:cxn ang="0">
                    <a:pos x="104" y="20"/>
                  </a:cxn>
                  <a:cxn ang="0">
                    <a:pos x="113" y="36"/>
                  </a:cxn>
                  <a:cxn ang="0">
                    <a:pos x="118" y="54"/>
                  </a:cxn>
                  <a:cxn ang="0">
                    <a:pos x="120" y="67"/>
                  </a:cxn>
                  <a:cxn ang="0">
                    <a:pos x="121" y="86"/>
                  </a:cxn>
                  <a:cxn ang="0">
                    <a:pos x="98" y="86"/>
                  </a:cxn>
                  <a:cxn ang="0">
                    <a:pos x="98" y="57"/>
                  </a:cxn>
                  <a:cxn ang="0">
                    <a:pos x="89" y="36"/>
                  </a:cxn>
                  <a:cxn ang="0">
                    <a:pos x="75" y="28"/>
                  </a:cxn>
                  <a:cxn ang="0">
                    <a:pos x="56" y="28"/>
                  </a:cxn>
                  <a:cxn ang="0">
                    <a:pos x="42" y="33"/>
                  </a:cxn>
                  <a:cxn ang="0">
                    <a:pos x="28" y="50"/>
                  </a:cxn>
                  <a:cxn ang="0">
                    <a:pos x="24" y="70"/>
                  </a:cxn>
                  <a:cxn ang="0">
                    <a:pos x="24" y="93"/>
                  </a:cxn>
                  <a:cxn ang="0">
                    <a:pos x="24" y="498"/>
                  </a:cxn>
                  <a:cxn ang="0">
                    <a:pos x="0" y="498"/>
                  </a:cxn>
                  <a:cxn ang="0">
                    <a:pos x="0" y="83"/>
                  </a:cxn>
                </a:cxnLst>
                <a:rect l="0" t="0" r="r" b="b"/>
                <a:pathLst>
                  <a:path w="122" h="499">
                    <a:moveTo>
                      <a:pt x="0" y="83"/>
                    </a:moveTo>
                    <a:lnTo>
                      <a:pt x="1" y="57"/>
                    </a:lnTo>
                    <a:lnTo>
                      <a:pt x="10" y="32"/>
                    </a:lnTo>
                    <a:lnTo>
                      <a:pt x="25" y="12"/>
                    </a:lnTo>
                    <a:lnTo>
                      <a:pt x="46" y="0"/>
                    </a:lnTo>
                    <a:lnTo>
                      <a:pt x="72" y="0"/>
                    </a:lnTo>
                    <a:lnTo>
                      <a:pt x="87" y="7"/>
                    </a:lnTo>
                    <a:lnTo>
                      <a:pt x="104" y="20"/>
                    </a:lnTo>
                    <a:lnTo>
                      <a:pt x="113" y="36"/>
                    </a:lnTo>
                    <a:lnTo>
                      <a:pt x="118" y="54"/>
                    </a:lnTo>
                    <a:lnTo>
                      <a:pt x="120" y="67"/>
                    </a:lnTo>
                    <a:lnTo>
                      <a:pt x="121" y="86"/>
                    </a:lnTo>
                    <a:lnTo>
                      <a:pt x="98" y="86"/>
                    </a:lnTo>
                    <a:lnTo>
                      <a:pt x="98" y="57"/>
                    </a:lnTo>
                    <a:lnTo>
                      <a:pt x="89" y="36"/>
                    </a:lnTo>
                    <a:lnTo>
                      <a:pt x="75" y="28"/>
                    </a:lnTo>
                    <a:lnTo>
                      <a:pt x="56" y="28"/>
                    </a:lnTo>
                    <a:lnTo>
                      <a:pt x="42" y="33"/>
                    </a:lnTo>
                    <a:lnTo>
                      <a:pt x="28" y="50"/>
                    </a:lnTo>
                    <a:lnTo>
                      <a:pt x="24" y="70"/>
                    </a:lnTo>
                    <a:lnTo>
                      <a:pt x="24" y="93"/>
                    </a:lnTo>
                    <a:lnTo>
                      <a:pt x="24" y="498"/>
                    </a:lnTo>
                    <a:lnTo>
                      <a:pt x="0" y="498"/>
                    </a:lnTo>
                    <a:lnTo>
                      <a:pt x="0" y="83"/>
                    </a:lnTo>
                  </a:path>
                </a:pathLst>
              </a:custGeom>
              <a:solidFill>
                <a:srgbClr val="5F5F7F"/>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grpSp>
            <p:nvGrpSpPr>
              <p:cNvPr id="4215" name="Group 119"/>
              <p:cNvGrpSpPr>
                <a:grpSpLocks/>
              </p:cNvGrpSpPr>
              <p:nvPr/>
            </p:nvGrpSpPr>
            <p:grpSpPr bwMode="auto">
              <a:xfrm>
                <a:off x="3286" y="4106"/>
                <a:ext cx="228" cy="127"/>
                <a:chOff x="3286" y="4106"/>
                <a:chExt cx="228" cy="127"/>
              </a:xfrm>
            </p:grpSpPr>
            <p:sp>
              <p:nvSpPr>
                <p:cNvPr id="4213" name="Freeform 117"/>
                <p:cNvSpPr>
                  <a:spLocks/>
                </p:cNvSpPr>
                <p:nvPr/>
              </p:nvSpPr>
              <p:spPr bwMode="auto">
                <a:xfrm>
                  <a:off x="3286" y="4106"/>
                  <a:ext cx="169" cy="127"/>
                </a:xfrm>
                <a:custGeom>
                  <a:avLst/>
                  <a:gdLst/>
                  <a:ahLst/>
                  <a:cxnLst>
                    <a:cxn ang="0">
                      <a:pos x="0" y="126"/>
                    </a:cxn>
                    <a:cxn ang="0">
                      <a:pos x="168" y="126"/>
                    </a:cxn>
                    <a:cxn ang="0">
                      <a:pos x="168" y="0"/>
                    </a:cxn>
                    <a:cxn ang="0">
                      <a:pos x="1" y="0"/>
                    </a:cxn>
                    <a:cxn ang="0">
                      <a:pos x="0" y="126"/>
                    </a:cxn>
                  </a:cxnLst>
                  <a:rect l="0" t="0" r="r" b="b"/>
                  <a:pathLst>
                    <a:path w="169" h="127">
                      <a:moveTo>
                        <a:pt x="0" y="126"/>
                      </a:moveTo>
                      <a:lnTo>
                        <a:pt x="168" y="126"/>
                      </a:lnTo>
                      <a:lnTo>
                        <a:pt x="168" y="0"/>
                      </a:lnTo>
                      <a:lnTo>
                        <a:pt x="1" y="0"/>
                      </a:lnTo>
                      <a:lnTo>
                        <a:pt x="0" y="126"/>
                      </a:lnTo>
                    </a:path>
                  </a:pathLst>
                </a:custGeom>
                <a:solidFill>
                  <a:srgbClr val="009F9F"/>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sp>
              <p:nvSpPr>
                <p:cNvPr id="4214" name="Freeform 118"/>
                <p:cNvSpPr>
                  <a:spLocks/>
                </p:cNvSpPr>
                <p:nvPr/>
              </p:nvSpPr>
              <p:spPr bwMode="auto">
                <a:xfrm>
                  <a:off x="3454" y="4109"/>
                  <a:ext cx="60" cy="124"/>
                </a:xfrm>
                <a:custGeom>
                  <a:avLst/>
                  <a:gdLst/>
                  <a:ahLst/>
                  <a:cxnLst>
                    <a:cxn ang="0">
                      <a:pos x="0" y="0"/>
                    </a:cxn>
                    <a:cxn ang="0">
                      <a:pos x="0" y="123"/>
                    </a:cxn>
                    <a:cxn ang="0">
                      <a:pos x="59" y="117"/>
                    </a:cxn>
                    <a:cxn ang="0">
                      <a:pos x="59" y="10"/>
                    </a:cxn>
                    <a:cxn ang="0">
                      <a:pos x="0" y="0"/>
                    </a:cxn>
                  </a:cxnLst>
                  <a:rect l="0" t="0" r="r" b="b"/>
                  <a:pathLst>
                    <a:path w="60" h="124">
                      <a:moveTo>
                        <a:pt x="0" y="0"/>
                      </a:moveTo>
                      <a:lnTo>
                        <a:pt x="0" y="123"/>
                      </a:lnTo>
                      <a:lnTo>
                        <a:pt x="59" y="117"/>
                      </a:lnTo>
                      <a:lnTo>
                        <a:pt x="59" y="10"/>
                      </a:lnTo>
                      <a:lnTo>
                        <a:pt x="0" y="0"/>
                      </a:lnTo>
                    </a:path>
                  </a:pathLst>
                </a:custGeom>
                <a:solidFill>
                  <a:srgbClr val="00FFFF"/>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grpSp>
          <p:sp>
            <p:nvSpPr>
              <p:cNvPr id="4216" name="Freeform 120"/>
              <p:cNvSpPr>
                <a:spLocks/>
              </p:cNvSpPr>
              <p:nvPr/>
            </p:nvSpPr>
            <p:spPr bwMode="auto">
              <a:xfrm>
                <a:off x="4034" y="3860"/>
                <a:ext cx="58" cy="261"/>
              </a:xfrm>
              <a:custGeom>
                <a:avLst/>
                <a:gdLst/>
                <a:ahLst/>
                <a:cxnLst>
                  <a:cxn ang="0">
                    <a:pos x="0" y="44"/>
                  </a:cxn>
                  <a:cxn ang="0">
                    <a:pos x="1" y="29"/>
                  </a:cxn>
                  <a:cxn ang="0">
                    <a:pos x="4" y="16"/>
                  </a:cxn>
                  <a:cxn ang="0">
                    <a:pos x="12" y="6"/>
                  </a:cxn>
                  <a:cxn ang="0">
                    <a:pos x="23" y="0"/>
                  </a:cxn>
                  <a:cxn ang="0">
                    <a:pos x="33" y="0"/>
                  </a:cxn>
                  <a:cxn ang="0">
                    <a:pos x="41" y="4"/>
                  </a:cxn>
                  <a:cxn ang="0">
                    <a:pos x="49" y="10"/>
                  </a:cxn>
                  <a:cxn ang="0">
                    <a:pos x="53" y="19"/>
                  </a:cxn>
                  <a:cxn ang="0">
                    <a:pos x="56" y="28"/>
                  </a:cxn>
                  <a:cxn ang="0">
                    <a:pos x="56" y="35"/>
                  </a:cxn>
                  <a:cxn ang="0">
                    <a:pos x="57" y="44"/>
                  </a:cxn>
                  <a:cxn ang="0">
                    <a:pos x="46" y="44"/>
                  </a:cxn>
                  <a:cxn ang="0">
                    <a:pos x="46" y="29"/>
                  </a:cxn>
                  <a:cxn ang="0">
                    <a:pos x="42" y="19"/>
                  </a:cxn>
                  <a:cxn ang="0">
                    <a:pos x="34" y="15"/>
                  </a:cxn>
                  <a:cxn ang="0">
                    <a:pos x="27" y="15"/>
                  </a:cxn>
                  <a:cxn ang="0">
                    <a:pos x="20" y="18"/>
                  </a:cxn>
                  <a:cxn ang="0">
                    <a:pos x="13" y="26"/>
                  </a:cxn>
                  <a:cxn ang="0">
                    <a:pos x="12" y="37"/>
                  </a:cxn>
                  <a:cxn ang="0">
                    <a:pos x="12" y="50"/>
                  </a:cxn>
                  <a:cxn ang="0">
                    <a:pos x="12" y="260"/>
                  </a:cxn>
                  <a:cxn ang="0">
                    <a:pos x="0" y="260"/>
                  </a:cxn>
                  <a:cxn ang="0">
                    <a:pos x="0" y="44"/>
                  </a:cxn>
                </a:cxnLst>
                <a:rect l="0" t="0" r="r" b="b"/>
                <a:pathLst>
                  <a:path w="58" h="261">
                    <a:moveTo>
                      <a:pt x="0" y="44"/>
                    </a:moveTo>
                    <a:lnTo>
                      <a:pt x="1" y="29"/>
                    </a:lnTo>
                    <a:lnTo>
                      <a:pt x="4" y="16"/>
                    </a:lnTo>
                    <a:lnTo>
                      <a:pt x="12" y="6"/>
                    </a:lnTo>
                    <a:lnTo>
                      <a:pt x="23" y="0"/>
                    </a:lnTo>
                    <a:lnTo>
                      <a:pt x="33" y="0"/>
                    </a:lnTo>
                    <a:lnTo>
                      <a:pt x="41" y="4"/>
                    </a:lnTo>
                    <a:lnTo>
                      <a:pt x="49" y="10"/>
                    </a:lnTo>
                    <a:lnTo>
                      <a:pt x="53" y="19"/>
                    </a:lnTo>
                    <a:lnTo>
                      <a:pt x="56" y="28"/>
                    </a:lnTo>
                    <a:lnTo>
                      <a:pt x="56" y="35"/>
                    </a:lnTo>
                    <a:lnTo>
                      <a:pt x="57" y="44"/>
                    </a:lnTo>
                    <a:lnTo>
                      <a:pt x="46" y="44"/>
                    </a:lnTo>
                    <a:lnTo>
                      <a:pt x="46" y="29"/>
                    </a:lnTo>
                    <a:lnTo>
                      <a:pt x="42" y="19"/>
                    </a:lnTo>
                    <a:lnTo>
                      <a:pt x="34" y="15"/>
                    </a:lnTo>
                    <a:lnTo>
                      <a:pt x="27" y="15"/>
                    </a:lnTo>
                    <a:lnTo>
                      <a:pt x="20" y="18"/>
                    </a:lnTo>
                    <a:lnTo>
                      <a:pt x="13" y="26"/>
                    </a:lnTo>
                    <a:lnTo>
                      <a:pt x="12" y="37"/>
                    </a:lnTo>
                    <a:lnTo>
                      <a:pt x="12" y="50"/>
                    </a:lnTo>
                    <a:lnTo>
                      <a:pt x="12" y="260"/>
                    </a:lnTo>
                    <a:lnTo>
                      <a:pt x="0" y="260"/>
                    </a:lnTo>
                    <a:lnTo>
                      <a:pt x="0" y="44"/>
                    </a:lnTo>
                  </a:path>
                </a:pathLst>
              </a:custGeom>
              <a:solidFill>
                <a:srgbClr val="5F5F7F"/>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grpSp>
            <p:nvGrpSpPr>
              <p:cNvPr id="4232" name="Group 136"/>
              <p:cNvGrpSpPr>
                <a:grpSpLocks/>
              </p:cNvGrpSpPr>
              <p:nvPr/>
            </p:nvGrpSpPr>
            <p:grpSpPr bwMode="auto">
              <a:xfrm>
                <a:off x="3269" y="3747"/>
                <a:ext cx="76" cy="478"/>
                <a:chOff x="3269" y="3747"/>
                <a:chExt cx="76" cy="478"/>
              </a:xfrm>
            </p:grpSpPr>
            <p:grpSp>
              <p:nvGrpSpPr>
                <p:cNvPr id="4221" name="Group 125"/>
                <p:cNvGrpSpPr>
                  <a:grpSpLocks/>
                </p:cNvGrpSpPr>
                <p:nvPr/>
              </p:nvGrpSpPr>
              <p:grpSpPr bwMode="auto">
                <a:xfrm>
                  <a:off x="3269" y="4063"/>
                  <a:ext cx="76" cy="162"/>
                  <a:chOff x="3269" y="4063"/>
                  <a:chExt cx="76" cy="162"/>
                </a:xfrm>
              </p:grpSpPr>
              <p:sp>
                <p:nvSpPr>
                  <p:cNvPr id="4217" name="Rectangle 121"/>
                  <p:cNvSpPr>
                    <a:spLocks noChangeArrowheads="1"/>
                  </p:cNvSpPr>
                  <p:nvPr/>
                </p:nvSpPr>
                <p:spPr bwMode="auto">
                  <a:xfrm>
                    <a:off x="3269" y="4141"/>
                    <a:ext cx="67" cy="71"/>
                  </a:xfrm>
                  <a:prstGeom prst="rect">
                    <a:avLst/>
                  </a:prstGeom>
                  <a:noFill/>
                  <a:ln w="12700">
                    <a:solidFill>
                      <a:srgbClr val="000000"/>
                    </a:solidFill>
                    <a:miter lim="800000"/>
                    <a:headEnd/>
                    <a:tailEnd/>
                  </a:ln>
                  <a:effectLst>
                    <a:outerShdw dist="12700" dir="5400000" algn="ctr" rotWithShape="0">
                      <a:schemeClr val="bg2"/>
                    </a:outerShdw>
                  </a:effectLst>
                </p:spPr>
                <p:txBody>
                  <a:bodyPr wrap="none" anchor="ctr"/>
                  <a:lstStyle/>
                  <a:p>
                    <a:endParaRPr lang="en-US"/>
                  </a:p>
                </p:txBody>
              </p:sp>
              <p:sp>
                <p:nvSpPr>
                  <p:cNvPr id="4218" name="Freeform 122"/>
                  <p:cNvSpPr>
                    <a:spLocks/>
                  </p:cNvSpPr>
                  <p:nvPr/>
                </p:nvSpPr>
                <p:spPr bwMode="auto">
                  <a:xfrm>
                    <a:off x="3270" y="4144"/>
                    <a:ext cx="75" cy="81"/>
                  </a:xfrm>
                  <a:custGeom>
                    <a:avLst/>
                    <a:gdLst/>
                    <a:ahLst/>
                    <a:cxnLst>
                      <a:cxn ang="0">
                        <a:pos x="0" y="0"/>
                      </a:cxn>
                      <a:cxn ang="0">
                        <a:pos x="74" y="80"/>
                      </a:cxn>
                      <a:cxn ang="0">
                        <a:pos x="74" y="0"/>
                      </a:cxn>
                      <a:cxn ang="0">
                        <a:pos x="0" y="80"/>
                      </a:cxn>
                    </a:cxnLst>
                    <a:rect l="0" t="0" r="r" b="b"/>
                    <a:pathLst>
                      <a:path w="75" h="81">
                        <a:moveTo>
                          <a:pt x="0" y="0"/>
                        </a:moveTo>
                        <a:lnTo>
                          <a:pt x="74" y="80"/>
                        </a:lnTo>
                        <a:lnTo>
                          <a:pt x="74" y="0"/>
                        </a:lnTo>
                        <a:lnTo>
                          <a:pt x="0" y="80"/>
                        </a:lnTo>
                      </a:path>
                    </a:pathLst>
                  </a:custGeom>
                  <a:no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sp>
                <p:nvSpPr>
                  <p:cNvPr id="4219" name="Freeform 123"/>
                  <p:cNvSpPr>
                    <a:spLocks/>
                  </p:cNvSpPr>
                  <p:nvPr/>
                </p:nvSpPr>
                <p:spPr bwMode="auto">
                  <a:xfrm>
                    <a:off x="3270" y="4063"/>
                    <a:ext cx="75" cy="82"/>
                  </a:xfrm>
                  <a:custGeom>
                    <a:avLst/>
                    <a:gdLst/>
                    <a:ahLst/>
                    <a:cxnLst>
                      <a:cxn ang="0">
                        <a:pos x="0" y="81"/>
                      </a:cxn>
                      <a:cxn ang="0">
                        <a:pos x="74" y="81"/>
                      </a:cxn>
                      <a:cxn ang="0">
                        <a:pos x="74" y="0"/>
                      </a:cxn>
                      <a:cxn ang="0">
                        <a:pos x="0" y="0"/>
                      </a:cxn>
                      <a:cxn ang="0">
                        <a:pos x="0" y="81"/>
                      </a:cxn>
                    </a:cxnLst>
                    <a:rect l="0" t="0" r="r" b="b"/>
                    <a:pathLst>
                      <a:path w="75" h="82">
                        <a:moveTo>
                          <a:pt x="0" y="81"/>
                        </a:moveTo>
                        <a:lnTo>
                          <a:pt x="74" y="81"/>
                        </a:lnTo>
                        <a:lnTo>
                          <a:pt x="74" y="0"/>
                        </a:lnTo>
                        <a:lnTo>
                          <a:pt x="0" y="0"/>
                        </a:lnTo>
                        <a:lnTo>
                          <a:pt x="0" y="81"/>
                        </a:lnTo>
                      </a:path>
                    </a:pathLst>
                  </a:custGeom>
                  <a:no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sp>
                <p:nvSpPr>
                  <p:cNvPr id="4220" name="Freeform 124"/>
                  <p:cNvSpPr>
                    <a:spLocks/>
                  </p:cNvSpPr>
                  <p:nvPr/>
                </p:nvSpPr>
                <p:spPr bwMode="auto">
                  <a:xfrm>
                    <a:off x="3270" y="4063"/>
                    <a:ext cx="75" cy="82"/>
                  </a:xfrm>
                  <a:custGeom>
                    <a:avLst/>
                    <a:gdLst/>
                    <a:ahLst/>
                    <a:cxnLst>
                      <a:cxn ang="0">
                        <a:pos x="0" y="0"/>
                      </a:cxn>
                      <a:cxn ang="0">
                        <a:pos x="74" y="81"/>
                      </a:cxn>
                      <a:cxn ang="0">
                        <a:pos x="74" y="0"/>
                      </a:cxn>
                      <a:cxn ang="0">
                        <a:pos x="0" y="81"/>
                      </a:cxn>
                    </a:cxnLst>
                    <a:rect l="0" t="0" r="r" b="b"/>
                    <a:pathLst>
                      <a:path w="75" h="82">
                        <a:moveTo>
                          <a:pt x="0" y="0"/>
                        </a:moveTo>
                        <a:lnTo>
                          <a:pt x="74" y="81"/>
                        </a:lnTo>
                        <a:lnTo>
                          <a:pt x="74" y="0"/>
                        </a:lnTo>
                        <a:lnTo>
                          <a:pt x="0" y="81"/>
                        </a:lnTo>
                      </a:path>
                    </a:pathLst>
                  </a:custGeom>
                  <a:no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grpSp>
            <p:grpSp>
              <p:nvGrpSpPr>
                <p:cNvPr id="4226" name="Group 130"/>
                <p:cNvGrpSpPr>
                  <a:grpSpLocks/>
                </p:cNvGrpSpPr>
                <p:nvPr/>
              </p:nvGrpSpPr>
              <p:grpSpPr bwMode="auto">
                <a:xfrm>
                  <a:off x="3269" y="3905"/>
                  <a:ext cx="76" cy="159"/>
                  <a:chOff x="3269" y="3905"/>
                  <a:chExt cx="76" cy="159"/>
                </a:xfrm>
              </p:grpSpPr>
              <p:sp>
                <p:nvSpPr>
                  <p:cNvPr id="4222" name="Rectangle 126"/>
                  <p:cNvSpPr>
                    <a:spLocks noChangeArrowheads="1"/>
                  </p:cNvSpPr>
                  <p:nvPr/>
                </p:nvSpPr>
                <p:spPr bwMode="auto">
                  <a:xfrm>
                    <a:off x="3269" y="3980"/>
                    <a:ext cx="67" cy="73"/>
                  </a:xfrm>
                  <a:prstGeom prst="rect">
                    <a:avLst/>
                  </a:prstGeom>
                  <a:noFill/>
                  <a:ln w="12700">
                    <a:solidFill>
                      <a:srgbClr val="000000"/>
                    </a:solidFill>
                    <a:miter lim="800000"/>
                    <a:headEnd/>
                    <a:tailEnd/>
                  </a:ln>
                  <a:effectLst>
                    <a:outerShdw dist="12700" dir="5400000" algn="ctr" rotWithShape="0">
                      <a:schemeClr val="bg2"/>
                    </a:outerShdw>
                  </a:effectLst>
                </p:spPr>
                <p:txBody>
                  <a:bodyPr wrap="none" anchor="ctr"/>
                  <a:lstStyle/>
                  <a:p>
                    <a:endParaRPr lang="en-US"/>
                  </a:p>
                </p:txBody>
              </p:sp>
              <p:sp>
                <p:nvSpPr>
                  <p:cNvPr id="4223" name="Freeform 127"/>
                  <p:cNvSpPr>
                    <a:spLocks/>
                  </p:cNvSpPr>
                  <p:nvPr/>
                </p:nvSpPr>
                <p:spPr bwMode="auto">
                  <a:xfrm>
                    <a:off x="3270" y="3984"/>
                    <a:ext cx="75" cy="80"/>
                  </a:xfrm>
                  <a:custGeom>
                    <a:avLst/>
                    <a:gdLst/>
                    <a:ahLst/>
                    <a:cxnLst>
                      <a:cxn ang="0">
                        <a:pos x="0" y="0"/>
                      </a:cxn>
                      <a:cxn ang="0">
                        <a:pos x="74" y="79"/>
                      </a:cxn>
                      <a:cxn ang="0">
                        <a:pos x="74" y="0"/>
                      </a:cxn>
                      <a:cxn ang="0">
                        <a:pos x="0" y="79"/>
                      </a:cxn>
                    </a:cxnLst>
                    <a:rect l="0" t="0" r="r" b="b"/>
                    <a:pathLst>
                      <a:path w="75" h="80">
                        <a:moveTo>
                          <a:pt x="0" y="0"/>
                        </a:moveTo>
                        <a:lnTo>
                          <a:pt x="74" y="79"/>
                        </a:lnTo>
                        <a:lnTo>
                          <a:pt x="74" y="0"/>
                        </a:lnTo>
                        <a:lnTo>
                          <a:pt x="0" y="79"/>
                        </a:lnTo>
                      </a:path>
                    </a:pathLst>
                  </a:custGeom>
                  <a:no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sp>
                <p:nvSpPr>
                  <p:cNvPr id="4224" name="Freeform 128"/>
                  <p:cNvSpPr>
                    <a:spLocks/>
                  </p:cNvSpPr>
                  <p:nvPr/>
                </p:nvSpPr>
                <p:spPr bwMode="auto">
                  <a:xfrm>
                    <a:off x="3270" y="3905"/>
                    <a:ext cx="75" cy="80"/>
                  </a:xfrm>
                  <a:custGeom>
                    <a:avLst/>
                    <a:gdLst/>
                    <a:ahLst/>
                    <a:cxnLst>
                      <a:cxn ang="0">
                        <a:pos x="0" y="79"/>
                      </a:cxn>
                      <a:cxn ang="0">
                        <a:pos x="74" y="79"/>
                      </a:cxn>
                      <a:cxn ang="0">
                        <a:pos x="74" y="0"/>
                      </a:cxn>
                      <a:cxn ang="0">
                        <a:pos x="0" y="0"/>
                      </a:cxn>
                      <a:cxn ang="0">
                        <a:pos x="0" y="79"/>
                      </a:cxn>
                    </a:cxnLst>
                    <a:rect l="0" t="0" r="r" b="b"/>
                    <a:pathLst>
                      <a:path w="75" h="80">
                        <a:moveTo>
                          <a:pt x="0" y="79"/>
                        </a:moveTo>
                        <a:lnTo>
                          <a:pt x="74" y="79"/>
                        </a:lnTo>
                        <a:lnTo>
                          <a:pt x="74" y="0"/>
                        </a:lnTo>
                        <a:lnTo>
                          <a:pt x="0" y="0"/>
                        </a:lnTo>
                        <a:lnTo>
                          <a:pt x="0" y="79"/>
                        </a:lnTo>
                      </a:path>
                    </a:pathLst>
                  </a:custGeom>
                  <a:no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sp>
                <p:nvSpPr>
                  <p:cNvPr id="4225" name="Freeform 129"/>
                  <p:cNvSpPr>
                    <a:spLocks/>
                  </p:cNvSpPr>
                  <p:nvPr/>
                </p:nvSpPr>
                <p:spPr bwMode="auto">
                  <a:xfrm>
                    <a:off x="3270" y="3905"/>
                    <a:ext cx="75" cy="80"/>
                  </a:xfrm>
                  <a:custGeom>
                    <a:avLst/>
                    <a:gdLst/>
                    <a:ahLst/>
                    <a:cxnLst>
                      <a:cxn ang="0">
                        <a:pos x="0" y="0"/>
                      </a:cxn>
                      <a:cxn ang="0">
                        <a:pos x="74" y="79"/>
                      </a:cxn>
                      <a:cxn ang="0">
                        <a:pos x="74" y="0"/>
                      </a:cxn>
                      <a:cxn ang="0">
                        <a:pos x="0" y="79"/>
                      </a:cxn>
                    </a:cxnLst>
                    <a:rect l="0" t="0" r="r" b="b"/>
                    <a:pathLst>
                      <a:path w="75" h="80">
                        <a:moveTo>
                          <a:pt x="0" y="0"/>
                        </a:moveTo>
                        <a:lnTo>
                          <a:pt x="74" y="79"/>
                        </a:lnTo>
                        <a:lnTo>
                          <a:pt x="74" y="0"/>
                        </a:lnTo>
                        <a:lnTo>
                          <a:pt x="0" y="79"/>
                        </a:lnTo>
                      </a:path>
                    </a:pathLst>
                  </a:custGeom>
                  <a:no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grpSp>
            <p:grpSp>
              <p:nvGrpSpPr>
                <p:cNvPr id="4231" name="Group 135"/>
                <p:cNvGrpSpPr>
                  <a:grpSpLocks/>
                </p:cNvGrpSpPr>
                <p:nvPr/>
              </p:nvGrpSpPr>
              <p:grpSpPr bwMode="auto">
                <a:xfrm>
                  <a:off x="3269" y="3747"/>
                  <a:ext cx="76" cy="159"/>
                  <a:chOff x="3269" y="3747"/>
                  <a:chExt cx="76" cy="159"/>
                </a:xfrm>
              </p:grpSpPr>
              <p:sp>
                <p:nvSpPr>
                  <p:cNvPr id="4227" name="Rectangle 131"/>
                  <p:cNvSpPr>
                    <a:spLocks noChangeArrowheads="1"/>
                  </p:cNvSpPr>
                  <p:nvPr/>
                </p:nvSpPr>
                <p:spPr bwMode="auto">
                  <a:xfrm>
                    <a:off x="3269" y="3824"/>
                    <a:ext cx="67" cy="73"/>
                  </a:xfrm>
                  <a:prstGeom prst="rect">
                    <a:avLst/>
                  </a:prstGeom>
                  <a:noFill/>
                  <a:ln w="12700">
                    <a:solidFill>
                      <a:srgbClr val="000000"/>
                    </a:solidFill>
                    <a:miter lim="800000"/>
                    <a:headEnd/>
                    <a:tailEnd/>
                  </a:ln>
                  <a:effectLst>
                    <a:outerShdw dist="12700" dir="5400000" algn="ctr" rotWithShape="0">
                      <a:schemeClr val="bg2"/>
                    </a:outerShdw>
                  </a:effectLst>
                </p:spPr>
                <p:txBody>
                  <a:bodyPr wrap="none" anchor="ctr"/>
                  <a:lstStyle/>
                  <a:p>
                    <a:endParaRPr lang="en-US"/>
                  </a:p>
                </p:txBody>
              </p:sp>
              <p:sp>
                <p:nvSpPr>
                  <p:cNvPr id="4228" name="Freeform 132"/>
                  <p:cNvSpPr>
                    <a:spLocks/>
                  </p:cNvSpPr>
                  <p:nvPr/>
                </p:nvSpPr>
                <p:spPr bwMode="auto">
                  <a:xfrm>
                    <a:off x="3270" y="3823"/>
                    <a:ext cx="75" cy="83"/>
                  </a:xfrm>
                  <a:custGeom>
                    <a:avLst/>
                    <a:gdLst/>
                    <a:ahLst/>
                    <a:cxnLst>
                      <a:cxn ang="0">
                        <a:pos x="0" y="0"/>
                      </a:cxn>
                      <a:cxn ang="0">
                        <a:pos x="74" y="82"/>
                      </a:cxn>
                      <a:cxn ang="0">
                        <a:pos x="74" y="0"/>
                      </a:cxn>
                      <a:cxn ang="0">
                        <a:pos x="0" y="82"/>
                      </a:cxn>
                    </a:cxnLst>
                    <a:rect l="0" t="0" r="r" b="b"/>
                    <a:pathLst>
                      <a:path w="75" h="83">
                        <a:moveTo>
                          <a:pt x="0" y="0"/>
                        </a:moveTo>
                        <a:lnTo>
                          <a:pt x="74" y="82"/>
                        </a:lnTo>
                        <a:lnTo>
                          <a:pt x="74" y="0"/>
                        </a:lnTo>
                        <a:lnTo>
                          <a:pt x="0" y="82"/>
                        </a:lnTo>
                      </a:path>
                    </a:pathLst>
                  </a:custGeom>
                  <a:no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sp>
                <p:nvSpPr>
                  <p:cNvPr id="4229" name="Freeform 133"/>
                  <p:cNvSpPr>
                    <a:spLocks/>
                  </p:cNvSpPr>
                  <p:nvPr/>
                </p:nvSpPr>
                <p:spPr bwMode="auto">
                  <a:xfrm>
                    <a:off x="3270" y="3747"/>
                    <a:ext cx="75" cy="77"/>
                  </a:xfrm>
                  <a:custGeom>
                    <a:avLst/>
                    <a:gdLst/>
                    <a:ahLst/>
                    <a:cxnLst>
                      <a:cxn ang="0">
                        <a:pos x="0" y="76"/>
                      </a:cxn>
                      <a:cxn ang="0">
                        <a:pos x="74" y="76"/>
                      </a:cxn>
                      <a:cxn ang="0">
                        <a:pos x="74" y="0"/>
                      </a:cxn>
                      <a:cxn ang="0">
                        <a:pos x="0" y="0"/>
                      </a:cxn>
                      <a:cxn ang="0">
                        <a:pos x="0" y="76"/>
                      </a:cxn>
                    </a:cxnLst>
                    <a:rect l="0" t="0" r="r" b="b"/>
                    <a:pathLst>
                      <a:path w="75" h="77">
                        <a:moveTo>
                          <a:pt x="0" y="76"/>
                        </a:moveTo>
                        <a:lnTo>
                          <a:pt x="74" y="76"/>
                        </a:lnTo>
                        <a:lnTo>
                          <a:pt x="74" y="0"/>
                        </a:lnTo>
                        <a:lnTo>
                          <a:pt x="0" y="0"/>
                        </a:lnTo>
                        <a:lnTo>
                          <a:pt x="0" y="76"/>
                        </a:lnTo>
                      </a:path>
                    </a:pathLst>
                  </a:custGeom>
                  <a:no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sp>
                <p:nvSpPr>
                  <p:cNvPr id="4230" name="Freeform 134"/>
                  <p:cNvSpPr>
                    <a:spLocks/>
                  </p:cNvSpPr>
                  <p:nvPr/>
                </p:nvSpPr>
                <p:spPr bwMode="auto">
                  <a:xfrm>
                    <a:off x="3270" y="3747"/>
                    <a:ext cx="75" cy="77"/>
                  </a:xfrm>
                  <a:custGeom>
                    <a:avLst/>
                    <a:gdLst/>
                    <a:ahLst/>
                    <a:cxnLst>
                      <a:cxn ang="0">
                        <a:pos x="0" y="0"/>
                      </a:cxn>
                      <a:cxn ang="0">
                        <a:pos x="74" y="76"/>
                      </a:cxn>
                      <a:cxn ang="0">
                        <a:pos x="74" y="0"/>
                      </a:cxn>
                      <a:cxn ang="0">
                        <a:pos x="0" y="76"/>
                      </a:cxn>
                    </a:cxnLst>
                    <a:rect l="0" t="0" r="r" b="b"/>
                    <a:pathLst>
                      <a:path w="75" h="77">
                        <a:moveTo>
                          <a:pt x="0" y="0"/>
                        </a:moveTo>
                        <a:lnTo>
                          <a:pt x="74" y="76"/>
                        </a:lnTo>
                        <a:lnTo>
                          <a:pt x="74" y="0"/>
                        </a:lnTo>
                        <a:lnTo>
                          <a:pt x="0" y="76"/>
                        </a:lnTo>
                      </a:path>
                    </a:pathLst>
                  </a:custGeom>
                  <a:no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grpSp>
          </p:grpSp>
          <p:sp>
            <p:nvSpPr>
              <p:cNvPr id="4233" name="Freeform 137"/>
              <p:cNvSpPr>
                <a:spLocks/>
              </p:cNvSpPr>
              <p:nvPr/>
            </p:nvSpPr>
            <p:spPr bwMode="auto">
              <a:xfrm>
                <a:off x="419" y="3393"/>
                <a:ext cx="2573" cy="591"/>
              </a:xfrm>
              <a:custGeom>
                <a:avLst/>
                <a:gdLst/>
                <a:ahLst/>
                <a:cxnLst>
                  <a:cxn ang="0">
                    <a:pos x="2572" y="0"/>
                  </a:cxn>
                  <a:cxn ang="0">
                    <a:pos x="2572" y="112"/>
                  </a:cxn>
                  <a:cxn ang="0">
                    <a:pos x="1569" y="201"/>
                  </a:cxn>
                  <a:cxn ang="0">
                    <a:pos x="1334" y="559"/>
                  </a:cxn>
                  <a:cxn ang="0">
                    <a:pos x="0" y="590"/>
                  </a:cxn>
                  <a:cxn ang="0">
                    <a:pos x="0" y="520"/>
                  </a:cxn>
                  <a:cxn ang="0">
                    <a:pos x="1250" y="469"/>
                  </a:cxn>
                  <a:cxn ang="0">
                    <a:pos x="1513" y="102"/>
                  </a:cxn>
                  <a:cxn ang="0">
                    <a:pos x="2572" y="0"/>
                  </a:cxn>
                </a:cxnLst>
                <a:rect l="0" t="0" r="r" b="b"/>
                <a:pathLst>
                  <a:path w="2573" h="591">
                    <a:moveTo>
                      <a:pt x="2572" y="0"/>
                    </a:moveTo>
                    <a:lnTo>
                      <a:pt x="2572" y="112"/>
                    </a:lnTo>
                    <a:lnTo>
                      <a:pt x="1569" y="201"/>
                    </a:lnTo>
                    <a:lnTo>
                      <a:pt x="1334" y="559"/>
                    </a:lnTo>
                    <a:lnTo>
                      <a:pt x="0" y="590"/>
                    </a:lnTo>
                    <a:lnTo>
                      <a:pt x="0" y="520"/>
                    </a:lnTo>
                    <a:lnTo>
                      <a:pt x="1250" y="469"/>
                    </a:lnTo>
                    <a:lnTo>
                      <a:pt x="1513" y="102"/>
                    </a:lnTo>
                    <a:lnTo>
                      <a:pt x="2572" y="0"/>
                    </a:lnTo>
                  </a:path>
                </a:pathLst>
              </a:custGeom>
              <a:solidFill>
                <a:srgbClr val="9F7F5F"/>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grpSp>
            <p:nvGrpSpPr>
              <p:cNvPr id="4236" name="Group 140"/>
              <p:cNvGrpSpPr>
                <a:grpSpLocks/>
              </p:cNvGrpSpPr>
              <p:nvPr/>
            </p:nvGrpSpPr>
            <p:grpSpPr bwMode="auto">
              <a:xfrm>
                <a:off x="2273" y="3193"/>
                <a:ext cx="295" cy="331"/>
                <a:chOff x="2273" y="3193"/>
                <a:chExt cx="295" cy="331"/>
              </a:xfrm>
            </p:grpSpPr>
            <p:sp>
              <p:nvSpPr>
                <p:cNvPr id="4234" name="Freeform 138"/>
                <p:cNvSpPr>
                  <a:spLocks/>
                </p:cNvSpPr>
                <p:nvPr/>
              </p:nvSpPr>
              <p:spPr bwMode="auto">
                <a:xfrm>
                  <a:off x="2367" y="3196"/>
                  <a:ext cx="201" cy="327"/>
                </a:xfrm>
                <a:custGeom>
                  <a:avLst/>
                  <a:gdLst/>
                  <a:ahLst/>
                  <a:cxnLst>
                    <a:cxn ang="0">
                      <a:pos x="103" y="0"/>
                    </a:cxn>
                    <a:cxn ang="0">
                      <a:pos x="200" y="47"/>
                    </a:cxn>
                    <a:cxn ang="0">
                      <a:pos x="200" y="141"/>
                    </a:cxn>
                    <a:cxn ang="0">
                      <a:pos x="114" y="147"/>
                    </a:cxn>
                    <a:cxn ang="0">
                      <a:pos x="67" y="307"/>
                    </a:cxn>
                    <a:cxn ang="0">
                      <a:pos x="0" y="326"/>
                    </a:cxn>
                    <a:cxn ang="0">
                      <a:pos x="103" y="0"/>
                    </a:cxn>
                  </a:cxnLst>
                  <a:rect l="0" t="0" r="r" b="b"/>
                  <a:pathLst>
                    <a:path w="201" h="327">
                      <a:moveTo>
                        <a:pt x="103" y="0"/>
                      </a:moveTo>
                      <a:lnTo>
                        <a:pt x="200" y="47"/>
                      </a:lnTo>
                      <a:lnTo>
                        <a:pt x="200" y="141"/>
                      </a:lnTo>
                      <a:lnTo>
                        <a:pt x="114" y="147"/>
                      </a:lnTo>
                      <a:lnTo>
                        <a:pt x="67" y="307"/>
                      </a:lnTo>
                      <a:lnTo>
                        <a:pt x="0" y="326"/>
                      </a:lnTo>
                      <a:lnTo>
                        <a:pt x="103" y="0"/>
                      </a:lnTo>
                    </a:path>
                  </a:pathLst>
                </a:custGeom>
                <a:solidFill>
                  <a:srgbClr val="7FFFDF"/>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sp>
              <p:nvSpPr>
                <p:cNvPr id="4235" name="Freeform 139"/>
                <p:cNvSpPr>
                  <a:spLocks/>
                </p:cNvSpPr>
                <p:nvPr/>
              </p:nvSpPr>
              <p:spPr bwMode="auto">
                <a:xfrm>
                  <a:off x="2273" y="3193"/>
                  <a:ext cx="200" cy="331"/>
                </a:xfrm>
                <a:custGeom>
                  <a:avLst/>
                  <a:gdLst/>
                  <a:ahLst/>
                  <a:cxnLst>
                    <a:cxn ang="0">
                      <a:pos x="104" y="29"/>
                    </a:cxn>
                    <a:cxn ang="0">
                      <a:pos x="199" y="0"/>
                    </a:cxn>
                    <a:cxn ang="0">
                      <a:pos x="95" y="323"/>
                    </a:cxn>
                    <a:cxn ang="0">
                      <a:pos x="0" y="330"/>
                    </a:cxn>
                    <a:cxn ang="0">
                      <a:pos x="104" y="29"/>
                    </a:cxn>
                  </a:cxnLst>
                  <a:rect l="0" t="0" r="r" b="b"/>
                  <a:pathLst>
                    <a:path w="200" h="331">
                      <a:moveTo>
                        <a:pt x="104" y="29"/>
                      </a:moveTo>
                      <a:lnTo>
                        <a:pt x="199" y="0"/>
                      </a:lnTo>
                      <a:lnTo>
                        <a:pt x="95" y="323"/>
                      </a:lnTo>
                      <a:lnTo>
                        <a:pt x="0" y="330"/>
                      </a:lnTo>
                      <a:lnTo>
                        <a:pt x="104" y="29"/>
                      </a:lnTo>
                    </a:path>
                  </a:pathLst>
                </a:custGeom>
                <a:solidFill>
                  <a:srgbClr val="00FFFF"/>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grpSp>
          <p:grpSp>
            <p:nvGrpSpPr>
              <p:cNvPr id="4239" name="Group 143"/>
              <p:cNvGrpSpPr>
                <a:grpSpLocks/>
              </p:cNvGrpSpPr>
              <p:nvPr/>
            </p:nvGrpSpPr>
            <p:grpSpPr bwMode="auto">
              <a:xfrm>
                <a:off x="2684" y="3100"/>
                <a:ext cx="335" cy="379"/>
                <a:chOff x="2684" y="3100"/>
                <a:chExt cx="335" cy="379"/>
              </a:xfrm>
            </p:grpSpPr>
            <p:sp>
              <p:nvSpPr>
                <p:cNvPr id="4237" name="Freeform 141"/>
                <p:cNvSpPr>
                  <a:spLocks/>
                </p:cNvSpPr>
                <p:nvPr/>
              </p:nvSpPr>
              <p:spPr bwMode="auto">
                <a:xfrm>
                  <a:off x="2684" y="3100"/>
                  <a:ext cx="237" cy="379"/>
                </a:xfrm>
                <a:custGeom>
                  <a:avLst/>
                  <a:gdLst/>
                  <a:ahLst/>
                  <a:cxnLst>
                    <a:cxn ang="0">
                      <a:pos x="127" y="20"/>
                    </a:cxn>
                    <a:cxn ang="0">
                      <a:pos x="236" y="0"/>
                    </a:cxn>
                    <a:cxn ang="0">
                      <a:pos x="121" y="369"/>
                    </a:cxn>
                    <a:cxn ang="0">
                      <a:pos x="0" y="378"/>
                    </a:cxn>
                    <a:cxn ang="0">
                      <a:pos x="127" y="20"/>
                    </a:cxn>
                  </a:cxnLst>
                  <a:rect l="0" t="0" r="r" b="b"/>
                  <a:pathLst>
                    <a:path w="237" h="379">
                      <a:moveTo>
                        <a:pt x="127" y="20"/>
                      </a:moveTo>
                      <a:lnTo>
                        <a:pt x="236" y="0"/>
                      </a:lnTo>
                      <a:lnTo>
                        <a:pt x="121" y="369"/>
                      </a:lnTo>
                      <a:lnTo>
                        <a:pt x="0" y="378"/>
                      </a:lnTo>
                      <a:lnTo>
                        <a:pt x="127" y="20"/>
                      </a:lnTo>
                    </a:path>
                  </a:pathLst>
                </a:custGeom>
                <a:solidFill>
                  <a:srgbClr val="00FFFF"/>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sp>
              <p:nvSpPr>
                <p:cNvPr id="4238" name="Freeform 142"/>
                <p:cNvSpPr>
                  <a:spLocks/>
                </p:cNvSpPr>
                <p:nvPr/>
              </p:nvSpPr>
              <p:spPr bwMode="auto">
                <a:xfrm>
                  <a:off x="2807" y="3102"/>
                  <a:ext cx="212" cy="368"/>
                </a:xfrm>
                <a:custGeom>
                  <a:avLst/>
                  <a:gdLst/>
                  <a:ahLst/>
                  <a:cxnLst>
                    <a:cxn ang="0">
                      <a:pos x="114" y="0"/>
                    </a:cxn>
                    <a:cxn ang="0">
                      <a:pos x="0" y="367"/>
                    </a:cxn>
                    <a:cxn ang="0">
                      <a:pos x="72" y="332"/>
                    </a:cxn>
                    <a:cxn ang="0">
                      <a:pos x="118" y="173"/>
                    </a:cxn>
                    <a:cxn ang="0">
                      <a:pos x="211" y="163"/>
                    </a:cxn>
                    <a:cxn ang="0">
                      <a:pos x="211" y="63"/>
                    </a:cxn>
                    <a:cxn ang="0">
                      <a:pos x="114" y="0"/>
                    </a:cxn>
                  </a:cxnLst>
                  <a:rect l="0" t="0" r="r" b="b"/>
                  <a:pathLst>
                    <a:path w="212" h="368">
                      <a:moveTo>
                        <a:pt x="114" y="0"/>
                      </a:moveTo>
                      <a:lnTo>
                        <a:pt x="0" y="367"/>
                      </a:lnTo>
                      <a:lnTo>
                        <a:pt x="72" y="332"/>
                      </a:lnTo>
                      <a:lnTo>
                        <a:pt x="118" y="173"/>
                      </a:lnTo>
                      <a:lnTo>
                        <a:pt x="211" y="163"/>
                      </a:lnTo>
                      <a:lnTo>
                        <a:pt x="211" y="63"/>
                      </a:lnTo>
                      <a:lnTo>
                        <a:pt x="114" y="0"/>
                      </a:lnTo>
                    </a:path>
                  </a:pathLst>
                </a:custGeom>
                <a:solidFill>
                  <a:srgbClr val="7FFFDF"/>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grpSp>
          <p:grpSp>
            <p:nvGrpSpPr>
              <p:cNvPr id="4242" name="Group 146"/>
              <p:cNvGrpSpPr>
                <a:grpSpLocks/>
              </p:cNvGrpSpPr>
              <p:nvPr/>
            </p:nvGrpSpPr>
            <p:grpSpPr bwMode="auto">
              <a:xfrm>
                <a:off x="2998" y="4093"/>
                <a:ext cx="316" cy="177"/>
                <a:chOff x="2998" y="4093"/>
                <a:chExt cx="316" cy="177"/>
              </a:xfrm>
            </p:grpSpPr>
            <p:sp>
              <p:nvSpPr>
                <p:cNvPr id="4240" name="Freeform 144"/>
                <p:cNvSpPr>
                  <a:spLocks/>
                </p:cNvSpPr>
                <p:nvPr/>
              </p:nvSpPr>
              <p:spPr bwMode="auto">
                <a:xfrm>
                  <a:off x="2998" y="4093"/>
                  <a:ext cx="237" cy="177"/>
                </a:xfrm>
                <a:custGeom>
                  <a:avLst/>
                  <a:gdLst/>
                  <a:ahLst/>
                  <a:cxnLst>
                    <a:cxn ang="0">
                      <a:pos x="0" y="176"/>
                    </a:cxn>
                    <a:cxn ang="0">
                      <a:pos x="236" y="176"/>
                    </a:cxn>
                    <a:cxn ang="0">
                      <a:pos x="236" y="0"/>
                    </a:cxn>
                    <a:cxn ang="0">
                      <a:pos x="0" y="0"/>
                    </a:cxn>
                    <a:cxn ang="0">
                      <a:pos x="0" y="176"/>
                    </a:cxn>
                  </a:cxnLst>
                  <a:rect l="0" t="0" r="r" b="b"/>
                  <a:pathLst>
                    <a:path w="237" h="177">
                      <a:moveTo>
                        <a:pt x="0" y="176"/>
                      </a:moveTo>
                      <a:lnTo>
                        <a:pt x="236" y="176"/>
                      </a:lnTo>
                      <a:lnTo>
                        <a:pt x="236" y="0"/>
                      </a:lnTo>
                      <a:lnTo>
                        <a:pt x="0" y="0"/>
                      </a:lnTo>
                      <a:lnTo>
                        <a:pt x="0" y="176"/>
                      </a:lnTo>
                    </a:path>
                  </a:pathLst>
                </a:custGeom>
                <a:solidFill>
                  <a:srgbClr val="009F9F"/>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sp>
              <p:nvSpPr>
                <p:cNvPr id="4241" name="Freeform 145"/>
                <p:cNvSpPr>
                  <a:spLocks/>
                </p:cNvSpPr>
                <p:nvPr/>
              </p:nvSpPr>
              <p:spPr bwMode="auto">
                <a:xfrm>
                  <a:off x="3234" y="4094"/>
                  <a:ext cx="80" cy="176"/>
                </a:xfrm>
                <a:custGeom>
                  <a:avLst/>
                  <a:gdLst/>
                  <a:ahLst/>
                  <a:cxnLst>
                    <a:cxn ang="0">
                      <a:pos x="0" y="0"/>
                    </a:cxn>
                    <a:cxn ang="0">
                      <a:pos x="0" y="175"/>
                    </a:cxn>
                    <a:cxn ang="0">
                      <a:pos x="79" y="166"/>
                    </a:cxn>
                    <a:cxn ang="0">
                      <a:pos x="79" y="14"/>
                    </a:cxn>
                    <a:cxn ang="0">
                      <a:pos x="0" y="0"/>
                    </a:cxn>
                  </a:cxnLst>
                  <a:rect l="0" t="0" r="r" b="b"/>
                  <a:pathLst>
                    <a:path w="80" h="176">
                      <a:moveTo>
                        <a:pt x="0" y="0"/>
                      </a:moveTo>
                      <a:lnTo>
                        <a:pt x="0" y="175"/>
                      </a:lnTo>
                      <a:lnTo>
                        <a:pt x="79" y="166"/>
                      </a:lnTo>
                      <a:lnTo>
                        <a:pt x="79" y="14"/>
                      </a:lnTo>
                      <a:lnTo>
                        <a:pt x="0" y="0"/>
                      </a:lnTo>
                    </a:path>
                  </a:pathLst>
                </a:custGeom>
                <a:solidFill>
                  <a:srgbClr val="00FFFF"/>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grpSp>
          <p:grpSp>
            <p:nvGrpSpPr>
              <p:cNvPr id="4248" name="Group 152"/>
              <p:cNvGrpSpPr>
                <a:grpSpLocks/>
              </p:cNvGrpSpPr>
              <p:nvPr/>
            </p:nvGrpSpPr>
            <p:grpSpPr bwMode="auto">
              <a:xfrm>
                <a:off x="1977" y="3608"/>
                <a:ext cx="809" cy="642"/>
                <a:chOff x="1977" y="3608"/>
                <a:chExt cx="809" cy="642"/>
              </a:xfrm>
            </p:grpSpPr>
            <p:sp>
              <p:nvSpPr>
                <p:cNvPr id="4243" name="Freeform 147"/>
                <p:cNvSpPr>
                  <a:spLocks/>
                </p:cNvSpPr>
                <p:nvPr/>
              </p:nvSpPr>
              <p:spPr bwMode="auto">
                <a:xfrm>
                  <a:off x="1982" y="3629"/>
                  <a:ext cx="376" cy="47"/>
                </a:xfrm>
                <a:custGeom>
                  <a:avLst/>
                  <a:gdLst/>
                  <a:ahLst/>
                  <a:cxnLst>
                    <a:cxn ang="0">
                      <a:pos x="0" y="21"/>
                    </a:cxn>
                    <a:cxn ang="0">
                      <a:pos x="338" y="0"/>
                    </a:cxn>
                    <a:cxn ang="0">
                      <a:pos x="375" y="36"/>
                    </a:cxn>
                    <a:cxn ang="0">
                      <a:pos x="33" y="46"/>
                    </a:cxn>
                    <a:cxn ang="0">
                      <a:pos x="0" y="21"/>
                    </a:cxn>
                  </a:cxnLst>
                  <a:rect l="0" t="0" r="r" b="b"/>
                  <a:pathLst>
                    <a:path w="376" h="47">
                      <a:moveTo>
                        <a:pt x="0" y="21"/>
                      </a:moveTo>
                      <a:lnTo>
                        <a:pt x="338" y="0"/>
                      </a:lnTo>
                      <a:lnTo>
                        <a:pt x="375" y="36"/>
                      </a:lnTo>
                      <a:lnTo>
                        <a:pt x="33" y="46"/>
                      </a:lnTo>
                      <a:lnTo>
                        <a:pt x="0" y="21"/>
                      </a:lnTo>
                    </a:path>
                  </a:pathLst>
                </a:custGeom>
                <a:solidFill>
                  <a:srgbClr val="008080"/>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sp>
              <p:nvSpPr>
                <p:cNvPr id="4244" name="Freeform 148"/>
                <p:cNvSpPr>
                  <a:spLocks/>
                </p:cNvSpPr>
                <p:nvPr/>
              </p:nvSpPr>
              <p:spPr bwMode="auto">
                <a:xfrm>
                  <a:off x="1977" y="3651"/>
                  <a:ext cx="38" cy="583"/>
                </a:xfrm>
                <a:custGeom>
                  <a:avLst/>
                  <a:gdLst/>
                  <a:ahLst/>
                  <a:cxnLst>
                    <a:cxn ang="0">
                      <a:pos x="0" y="582"/>
                    </a:cxn>
                    <a:cxn ang="0">
                      <a:pos x="0" y="0"/>
                    </a:cxn>
                    <a:cxn ang="0">
                      <a:pos x="37" y="29"/>
                    </a:cxn>
                    <a:cxn ang="0">
                      <a:pos x="37" y="582"/>
                    </a:cxn>
                    <a:cxn ang="0">
                      <a:pos x="0" y="582"/>
                    </a:cxn>
                  </a:cxnLst>
                  <a:rect l="0" t="0" r="r" b="b"/>
                  <a:pathLst>
                    <a:path w="38" h="583">
                      <a:moveTo>
                        <a:pt x="0" y="582"/>
                      </a:moveTo>
                      <a:lnTo>
                        <a:pt x="0" y="0"/>
                      </a:lnTo>
                      <a:lnTo>
                        <a:pt x="37" y="29"/>
                      </a:lnTo>
                      <a:lnTo>
                        <a:pt x="37" y="582"/>
                      </a:lnTo>
                      <a:lnTo>
                        <a:pt x="0" y="582"/>
                      </a:lnTo>
                    </a:path>
                  </a:pathLst>
                </a:custGeom>
                <a:solidFill>
                  <a:srgbClr val="00BF9F"/>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sp>
              <p:nvSpPr>
                <p:cNvPr id="4245" name="Freeform 149"/>
                <p:cNvSpPr>
                  <a:spLocks/>
                </p:cNvSpPr>
                <p:nvPr/>
              </p:nvSpPr>
              <p:spPr bwMode="auto">
                <a:xfrm>
                  <a:off x="2315" y="3629"/>
                  <a:ext cx="38" cy="619"/>
                </a:xfrm>
                <a:custGeom>
                  <a:avLst/>
                  <a:gdLst/>
                  <a:ahLst/>
                  <a:cxnLst>
                    <a:cxn ang="0">
                      <a:pos x="0" y="618"/>
                    </a:cxn>
                    <a:cxn ang="0">
                      <a:pos x="0" y="0"/>
                    </a:cxn>
                    <a:cxn ang="0">
                      <a:pos x="37" y="33"/>
                    </a:cxn>
                    <a:cxn ang="0">
                      <a:pos x="37" y="618"/>
                    </a:cxn>
                    <a:cxn ang="0">
                      <a:pos x="0" y="618"/>
                    </a:cxn>
                  </a:cxnLst>
                  <a:rect l="0" t="0" r="r" b="b"/>
                  <a:pathLst>
                    <a:path w="38" h="619">
                      <a:moveTo>
                        <a:pt x="0" y="618"/>
                      </a:moveTo>
                      <a:lnTo>
                        <a:pt x="0" y="0"/>
                      </a:lnTo>
                      <a:lnTo>
                        <a:pt x="37" y="33"/>
                      </a:lnTo>
                      <a:lnTo>
                        <a:pt x="37" y="618"/>
                      </a:lnTo>
                      <a:lnTo>
                        <a:pt x="0" y="618"/>
                      </a:lnTo>
                    </a:path>
                  </a:pathLst>
                </a:custGeom>
                <a:solidFill>
                  <a:srgbClr val="00BF9F"/>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sp>
              <p:nvSpPr>
                <p:cNvPr id="4246" name="Freeform 150"/>
                <p:cNvSpPr>
                  <a:spLocks/>
                </p:cNvSpPr>
                <p:nvPr/>
              </p:nvSpPr>
              <p:spPr bwMode="auto">
                <a:xfrm>
                  <a:off x="2315" y="3609"/>
                  <a:ext cx="471" cy="57"/>
                </a:xfrm>
                <a:custGeom>
                  <a:avLst/>
                  <a:gdLst/>
                  <a:ahLst/>
                  <a:cxnLst>
                    <a:cxn ang="0">
                      <a:pos x="0" y="21"/>
                    </a:cxn>
                    <a:cxn ang="0">
                      <a:pos x="409" y="0"/>
                    </a:cxn>
                    <a:cxn ang="0">
                      <a:pos x="470" y="35"/>
                    </a:cxn>
                    <a:cxn ang="0">
                      <a:pos x="41" y="56"/>
                    </a:cxn>
                    <a:cxn ang="0">
                      <a:pos x="0" y="21"/>
                    </a:cxn>
                  </a:cxnLst>
                  <a:rect l="0" t="0" r="r" b="b"/>
                  <a:pathLst>
                    <a:path w="471" h="57">
                      <a:moveTo>
                        <a:pt x="0" y="21"/>
                      </a:moveTo>
                      <a:lnTo>
                        <a:pt x="409" y="0"/>
                      </a:lnTo>
                      <a:lnTo>
                        <a:pt x="470" y="35"/>
                      </a:lnTo>
                      <a:lnTo>
                        <a:pt x="41" y="56"/>
                      </a:lnTo>
                      <a:lnTo>
                        <a:pt x="0" y="21"/>
                      </a:lnTo>
                    </a:path>
                  </a:pathLst>
                </a:custGeom>
                <a:solidFill>
                  <a:srgbClr val="008080"/>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sp>
              <p:nvSpPr>
                <p:cNvPr id="4247" name="Freeform 151"/>
                <p:cNvSpPr>
                  <a:spLocks/>
                </p:cNvSpPr>
                <p:nvPr/>
              </p:nvSpPr>
              <p:spPr bwMode="auto">
                <a:xfrm>
                  <a:off x="2736" y="3608"/>
                  <a:ext cx="48" cy="642"/>
                </a:xfrm>
                <a:custGeom>
                  <a:avLst/>
                  <a:gdLst/>
                  <a:ahLst/>
                  <a:cxnLst>
                    <a:cxn ang="0">
                      <a:pos x="0" y="641"/>
                    </a:cxn>
                    <a:cxn ang="0">
                      <a:pos x="0" y="0"/>
                    </a:cxn>
                    <a:cxn ang="0">
                      <a:pos x="47" y="35"/>
                    </a:cxn>
                    <a:cxn ang="0">
                      <a:pos x="47" y="641"/>
                    </a:cxn>
                    <a:cxn ang="0">
                      <a:pos x="0" y="641"/>
                    </a:cxn>
                  </a:cxnLst>
                  <a:rect l="0" t="0" r="r" b="b"/>
                  <a:pathLst>
                    <a:path w="48" h="642">
                      <a:moveTo>
                        <a:pt x="0" y="641"/>
                      </a:moveTo>
                      <a:lnTo>
                        <a:pt x="0" y="0"/>
                      </a:lnTo>
                      <a:lnTo>
                        <a:pt x="47" y="35"/>
                      </a:lnTo>
                      <a:lnTo>
                        <a:pt x="47" y="641"/>
                      </a:lnTo>
                      <a:lnTo>
                        <a:pt x="0" y="641"/>
                      </a:lnTo>
                    </a:path>
                  </a:pathLst>
                </a:custGeom>
                <a:solidFill>
                  <a:srgbClr val="00BF9F"/>
                </a:solid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grpSp>
          <p:grpSp>
            <p:nvGrpSpPr>
              <p:cNvPr id="4283" name="Group 187"/>
              <p:cNvGrpSpPr>
                <a:grpSpLocks/>
              </p:cNvGrpSpPr>
              <p:nvPr/>
            </p:nvGrpSpPr>
            <p:grpSpPr bwMode="auto">
              <a:xfrm>
                <a:off x="467" y="4078"/>
                <a:ext cx="1051" cy="143"/>
                <a:chOff x="467" y="4078"/>
                <a:chExt cx="1051" cy="143"/>
              </a:xfrm>
            </p:grpSpPr>
            <p:grpSp>
              <p:nvGrpSpPr>
                <p:cNvPr id="4261" name="Group 165"/>
                <p:cNvGrpSpPr>
                  <a:grpSpLocks/>
                </p:cNvGrpSpPr>
                <p:nvPr/>
              </p:nvGrpSpPr>
              <p:grpSpPr bwMode="auto">
                <a:xfrm>
                  <a:off x="467" y="4078"/>
                  <a:ext cx="524" cy="143"/>
                  <a:chOff x="467" y="4078"/>
                  <a:chExt cx="524" cy="143"/>
                </a:xfrm>
              </p:grpSpPr>
              <p:grpSp>
                <p:nvGrpSpPr>
                  <p:cNvPr id="4251" name="Group 155"/>
                  <p:cNvGrpSpPr>
                    <a:grpSpLocks/>
                  </p:cNvGrpSpPr>
                  <p:nvPr/>
                </p:nvGrpSpPr>
                <p:grpSpPr bwMode="auto">
                  <a:xfrm>
                    <a:off x="467" y="4078"/>
                    <a:ext cx="130" cy="143"/>
                    <a:chOff x="467" y="4078"/>
                    <a:chExt cx="130" cy="143"/>
                  </a:xfrm>
                </p:grpSpPr>
                <p:sp>
                  <p:nvSpPr>
                    <p:cNvPr id="4249" name="Freeform 153"/>
                    <p:cNvSpPr>
                      <a:spLocks/>
                    </p:cNvSpPr>
                    <p:nvPr/>
                  </p:nvSpPr>
                  <p:spPr bwMode="auto">
                    <a:xfrm>
                      <a:off x="467" y="4078"/>
                      <a:ext cx="130" cy="143"/>
                    </a:xfrm>
                    <a:custGeom>
                      <a:avLst/>
                      <a:gdLst/>
                      <a:ahLst/>
                      <a:cxnLst>
                        <a:cxn ang="0">
                          <a:pos x="0" y="0"/>
                        </a:cxn>
                        <a:cxn ang="0">
                          <a:pos x="129" y="0"/>
                        </a:cxn>
                        <a:cxn ang="0">
                          <a:pos x="129" y="142"/>
                        </a:cxn>
                        <a:cxn ang="0">
                          <a:pos x="0" y="142"/>
                        </a:cxn>
                        <a:cxn ang="0">
                          <a:pos x="0" y="0"/>
                        </a:cxn>
                      </a:cxnLst>
                      <a:rect l="0" t="0" r="r" b="b"/>
                      <a:pathLst>
                        <a:path w="130" h="143">
                          <a:moveTo>
                            <a:pt x="0" y="0"/>
                          </a:moveTo>
                          <a:lnTo>
                            <a:pt x="129" y="0"/>
                          </a:lnTo>
                          <a:lnTo>
                            <a:pt x="129" y="142"/>
                          </a:lnTo>
                          <a:lnTo>
                            <a:pt x="0" y="142"/>
                          </a:lnTo>
                          <a:lnTo>
                            <a:pt x="0" y="0"/>
                          </a:lnTo>
                        </a:path>
                      </a:pathLst>
                    </a:custGeom>
                    <a:no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sp>
                  <p:nvSpPr>
                    <p:cNvPr id="4250" name="Freeform 154"/>
                    <p:cNvSpPr>
                      <a:spLocks/>
                    </p:cNvSpPr>
                    <p:nvPr/>
                  </p:nvSpPr>
                  <p:spPr bwMode="auto">
                    <a:xfrm>
                      <a:off x="467" y="4078"/>
                      <a:ext cx="130" cy="143"/>
                    </a:xfrm>
                    <a:custGeom>
                      <a:avLst/>
                      <a:gdLst/>
                      <a:ahLst/>
                      <a:cxnLst>
                        <a:cxn ang="0">
                          <a:pos x="0" y="0"/>
                        </a:cxn>
                        <a:cxn ang="0">
                          <a:pos x="129" y="142"/>
                        </a:cxn>
                        <a:cxn ang="0">
                          <a:pos x="129" y="0"/>
                        </a:cxn>
                        <a:cxn ang="0">
                          <a:pos x="0" y="142"/>
                        </a:cxn>
                      </a:cxnLst>
                      <a:rect l="0" t="0" r="r" b="b"/>
                      <a:pathLst>
                        <a:path w="130" h="143">
                          <a:moveTo>
                            <a:pt x="0" y="0"/>
                          </a:moveTo>
                          <a:lnTo>
                            <a:pt x="129" y="142"/>
                          </a:lnTo>
                          <a:lnTo>
                            <a:pt x="129" y="0"/>
                          </a:lnTo>
                          <a:lnTo>
                            <a:pt x="0" y="142"/>
                          </a:lnTo>
                        </a:path>
                      </a:pathLst>
                    </a:custGeom>
                    <a:no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grpSp>
              <p:grpSp>
                <p:nvGrpSpPr>
                  <p:cNvPr id="4254" name="Group 158"/>
                  <p:cNvGrpSpPr>
                    <a:grpSpLocks/>
                  </p:cNvGrpSpPr>
                  <p:nvPr/>
                </p:nvGrpSpPr>
                <p:grpSpPr bwMode="auto">
                  <a:xfrm>
                    <a:off x="596" y="4078"/>
                    <a:ext cx="132" cy="143"/>
                    <a:chOff x="596" y="4078"/>
                    <a:chExt cx="132" cy="143"/>
                  </a:xfrm>
                </p:grpSpPr>
                <p:sp>
                  <p:nvSpPr>
                    <p:cNvPr id="4252" name="Freeform 156"/>
                    <p:cNvSpPr>
                      <a:spLocks/>
                    </p:cNvSpPr>
                    <p:nvPr/>
                  </p:nvSpPr>
                  <p:spPr bwMode="auto">
                    <a:xfrm>
                      <a:off x="596" y="4078"/>
                      <a:ext cx="132" cy="143"/>
                    </a:xfrm>
                    <a:custGeom>
                      <a:avLst/>
                      <a:gdLst/>
                      <a:ahLst/>
                      <a:cxnLst>
                        <a:cxn ang="0">
                          <a:pos x="0" y="0"/>
                        </a:cxn>
                        <a:cxn ang="0">
                          <a:pos x="131" y="0"/>
                        </a:cxn>
                        <a:cxn ang="0">
                          <a:pos x="131" y="142"/>
                        </a:cxn>
                        <a:cxn ang="0">
                          <a:pos x="0" y="142"/>
                        </a:cxn>
                        <a:cxn ang="0">
                          <a:pos x="0" y="0"/>
                        </a:cxn>
                      </a:cxnLst>
                      <a:rect l="0" t="0" r="r" b="b"/>
                      <a:pathLst>
                        <a:path w="132" h="143">
                          <a:moveTo>
                            <a:pt x="0" y="0"/>
                          </a:moveTo>
                          <a:lnTo>
                            <a:pt x="131" y="0"/>
                          </a:lnTo>
                          <a:lnTo>
                            <a:pt x="131" y="142"/>
                          </a:lnTo>
                          <a:lnTo>
                            <a:pt x="0" y="142"/>
                          </a:lnTo>
                          <a:lnTo>
                            <a:pt x="0" y="0"/>
                          </a:lnTo>
                        </a:path>
                      </a:pathLst>
                    </a:custGeom>
                    <a:no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sp>
                  <p:nvSpPr>
                    <p:cNvPr id="4253" name="Freeform 157"/>
                    <p:cNvSpPr>
                      <a:spLocks/>
                    </p:cNvSpPr>
                    <p:nvPr/>
                  </p:nvSpPr>
                  <p:spPr bwMode="auto">
                    <a:xfrm>
                      <a:off x="596" y="4078"/>
                      <a:ext cx="132" cy="143"/>
                    </a:xfrm>
                    <a:custGeom>
                      <a:avLst/>
                      <a:gdLst/>
                      <a:ahLst/>
                      <a:cxnLst>
                        <a:cxn ang="0">
                          <a:pos x="0" y="0"/>
                        </a:cxn>
                        <a:cxn ang="0">
                          <a:pos x="131" y="142"/>
                        </a:cxn>
                        <a:cxn ang="0">
                          <a:pos x="131" y="0"/>
                        </a:cxn>
                        <a:cxn ang="0">
                          <a:pos x="0" y="142"/>
                        </a:cxn>
                      </a:cxnLst>
                      <a:rect l="0" t="0" r="r" b="b"/>
                      <a:pathLst>
                        <a:path w="132" h="143">
                          <a:moveTo>
                            <a:pt x="0" y="0"/>
                          </a:moveTo>
                          <a:lnTo>
                            <a:pt x="131" y="142"/>
                          </a:lnTo>
                          <a:lnTo>
                            <a:pt x="131" y="0"/>
                          </a:lnTo>
                          <a:lnTo>
                            <a:pt x="0" y="142"/>
                          </a:lnTo>
                        </a:path>
                      </a:pathLst>
                    </a:custGeom>
                    <a:no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grpSp>
              <p:grpSp>
                <p:nvGrpSpPr>
                  <p:cNvPr id="4257" name="Group 161"/>
                  <p:cNvGrpSpPr>
                    <a:grpSpLocks/>
                  </p:cNvGrpSpPr>
                  <p:nvPr/>
                </p:nvGrpSpPr>
                <p:grpSpPr bwMode="auto">
                  <a:xfrm>
                    <a:off x="727" y="4078"/>
                    <a:ext cx="133" cy="143"/>
                    <a:chOff x="727" y="4078"/>
                    <a:chExt cx="133" cy="143"/>
                  </a:xfrm>
                </p:grpSpPr>
                <p:sp>
                  <p:nvSpPr>
                    <p:cNvPr id="4255" name="Freeform 159"/>
                    <p:cNvSpPr>
                      <a:spLocks/>
                    </p:cNvSpPr>
                    <p:nvPr/>
                  </p:nvSpPr>
                  <p:spPr bwMode="auto">
                    <a:xfrm>
                      <a:off x="727" y="4078"/>
                      <a:ext cx="133" cy="143"/>
                    </a:xfrm>
                    <a:custGeom>
                      <a:avLst/>
                      <a:gdLst/>
                      <a:ahLst/>
                      <a:cxnLst>
                        <a:cxn ang="0">
                          <a:pos x="0" y="0"/>
                        </a:cxn>
                        <a:cxn ang="0">
                          <a:pos x="132" y="0"/>
                        </a:cxn>
                        <a:cxn ang="0">
                          <a:pos x="132" y="142"/>
                        </a:cxn>
                        <a:cxn ang="0">
                          <a:pos x="0" y="142"/>
                        </a:cxn>
                        <a:cxn ang="0">
                          <a:pos x="0" y="0"/>
                        </a:cxn>
                      </a:cxnLst>
                      <a:rect l="0" t="0" r="r" b="b"/>
                      <a:pathLst>
                        <a:path w="133" h="143">
                          <a:moveTo>
                            <a:pt x="0" y="0"/>
                          </a:moveTo>
                          <a:lnTo>
                            <a:pt x="132" y="0"/>
                          </a:lnTo>
                          <a:lnTo>
                            <a:pt x="132" y="142"/>
                          </a:lnTo>
                          <a:lnTo>
                            <a:pt x="0" y="142"/>
                          </a:lnTo>
                          <a:lnTo>
                            <a:pt x="0" y="0"/>
                          </a:lnTo>
                        </a:path>
                      </a:pathLst>
                    </a:custGeom>
                    <a:no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sp>
                  <p:nvSpPr>
                    <p:cNvPr id="4256" name="Freeform 160"/>
                    <p:cNvSpPr>
                      <a:spLocks/>
                    </p:cNvSpPr>
                    <p:nvPr/>
                  </p:nvSpPr>
                  <p:spPr bwMode="auto">
                    <a:xfrm>
                      <a:off x="727" y="4078"/>
                      <a:ext cx="133" cy="143"/>
                    </a:xfrm>
                    <a:custGeom>
                      <a:avLst/>
                      <a:gdLst/>
                      <a:ahLst/>
                      <a:cxnLst>
                        <a:cxn ang="0">
                          <a:pos x="0" y="0"/>
                        </a:cxn>
                        <a:cxn ang="0">
                          <a:pos x="132" y="142"/>
                        </a:cxn>
                        <a:cxn ang="0">
                          <a:pos x="132" y="0"/>
                        </a:cxn>
                        <a:cxn ang="0">
                          <a:pos x="0" y="142"/>
                        </a:cxn>
                      </a:cxnLst>
                      <a:rect l="0" t="0" r="r" b="b"/>
                      <a:pathLst>
                        <a:path w="133" h="143">
                          <a:moveTo>
                            <a:pt x="0" y="0"/>
                          </a:moveTo>
                          <a:lnTo>
                            <a:pt x="132" y="142"/>
                          </a:lnTo>
                          <a:lnTo>
                            <a:pt x="132" y="0"/>
                          </a:lnTo>
                          <a:lnTo>
                            <a:pt x="0" y="142"/>
                          </a:lnTo>
                        </a:path>
                      </a:pathLst>
                    </a:custGeom>
                    <a:no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grpSp>
              <p:grpSp>
                <p:nvGrpSpPr>
                  <p:cNvPr id="4260" name="Group 164"/>
                  <p:cNvGrpSpPr>
                    <a:grpSpLocks/>
                  </p:cNvGrpSpPr>
                  <p:nvPr/>
                </p:nvGrpSpPr>
                <p:grpSpPr bwMode="auto">
                  <a:xfrm>
                    <a:off x="859" y="4078"/>
                    <a:ext cx="132" cy="143"/>
                    <a:chOff x="859" y="4078"/>
                    <a:chExt cx="132" cy="143"/>
                  </a:xfrm>
                </p:grpSpPr>
                <p:sp>
                  <p:nvSpPr>
                    <p:cNvPr id="4258" name="Freeform 162"/>
                    <p:cNvSpPr>
                      <a:spLocks/>
                    </p:cNvSpPr>
                    <p:nvPr/>
                  </p:nvSpPr>
                  <p:spPr bwMode="auto">
                    <a:xfrm>
                      <a:off x="859" y="4078"/>
                      <a:ext cx="132" cy="143"/>
                    </a:xfrm>
                    <a:custGeom>
                      <a:avLst/>
                      <a:gdLst/>
                      <a:ahLst/>
                      <a:cxnLst>
                        <a:cxn ang="0">
                          <a:pos x="0" y="0"/>
                        </a:cxn>
                        <a:cxn ang="0">
                          <a:pos x="131" y="0"/>
                        </a:cxn>
                        <a:cxn ang="0">
                          <a:pos x="131" y="142"/>
                        </a:cxn>
                        <a:cxn ang="0">
                          <a:pos x="0" y="142"/>
                        </a:cxn>
                        <a:cxn ang="0">
                          <a:pos x="0" y="0"/>
                        </a:cxn>
                      </a:cxnLst>
                      <a:rect l="0" t="0" r="r" b="b"/>
                      <a:pathLst>
                        <a:path w="132" h="143">
                          <a:moveTo>
                            <a:pt x="0" y="0"/>
                          </a:moveTo>
                          <a:lnTo>
                            <a:pt x="131" y="0"/>
                          </a:lnTo>
                          <a:lnTo>
                            <a:pt x="131" y="142"/>
                          </a:lnTo>
                          <a:lnTo>
                            <a:pt x="0" y="142"/>
                          </a:lnTo>
                          <a:lnTo>
                            <a:pt x="0" y="0"/>
                          </a:lnTo>
                        </a:path>
                      </a:pathLst>
                    </a:custGeom>
                    <a:no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sp>
                  <p:nvSpPr>
                    <p:cNvPr id="4259" name="Freeform 163"/>
                    <p:cNvSpPr>
                      <a:spLocks/>
                    </p:cNvSpPr>
                    <p:nvPr/>
                  </p:nvSpPr>
                  <p:spPr bwMode="auto">
                    <a:xfrm>
                      <a:off x="859" y="4078"/>
                      <a:ext cx="132" cy="143"/>
                    </a:xfrm>
                    <a:custGeom>
                      <a:avLst/>
                      <a:gdLst/>
                      <a:ahLst/>
                      <a:cxnLst>
                        <a:cxn ang="0">
                          <a:pos x="0" y="0"/>
                        </a:cxn>
                        <a:cxn ang="0">
                          <a:pos x="131" y="142"/>
                        </a:cxn>
                        <a:cxn ang="0">
                          <a:pos x="131" y="0"/>
                        </a:cxn>
                        <a:cxn ang="0">
                          <a:pos x="0" y="142"/>
                        </a:cxn>
                      </a:cxnLst>
                      <a:rect l="0" t="0" r="r" b="b"/>
                      <a:pathLst>
                        <a:path w="132" h="143">
                          <a:moveTo>
                            <a:pt x="0" y="0"/>
                          </a:moveTo>
                          <a:lnTo>
                            <a:pt x="131" y="142"/>
                          </a:lnTo>
                          <a:lnTo>
                            <a:pt x="131" y="0"/>
                          </a:lnTo>
                          <a:lnTo>
                            <a:pt x="0" y="142"/>
                          </a:lnTo>
                        </a:path>
                      </a:pathLst>
                    </a:custGeom>
                    <a:no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grpSp>
            </p:grpSp>
            <p:grpSp>
              <p:nvGrpSpPr>
                <p:cNvPr id="4274" name="Group 178"/>
                <p:cNvGrpSpPr>
                  <a:grpSpLocks/>
                </p:cNvGrpSpPr>
                <p:nvPr/>
              </p:nvGrpSpPr>
              <p:grpSpPr bwMode="auto">
                <a:xfrm>
                  <a:off x="990" y="4078"/>
                  <a:ext cx="528" cy="143"/>
                  <a:chOff x="990" y="4078"/>
                  <a:chExt cx="528" cy="143"/>
                </a:xfrm>
              </p:grpSpPr>
              <p:grpSp>
                <p:nvGrpSpPr>
                  <p:cNvPr id="4264" name="Group 168"/>
                  <p:cNvGrpSpPr>
                    <a:grpSpLocks/>
                  </p:cNvGrpSpPr>
                  <p:nvPr/>
                </p:nvGrpSpPr>
                <p:grpSpPr bwMode="auto">
                  <a:xfrm>
                    <a:off x="990" y="4078"/>
                    <a:ext cx="134" cy="143"/>
                    <a:chOff x="990" y="4078"/>
                    <a:chExt cx="134" cy="143"/>
                  </a:xfrm>
                </p:grpSpPr>
                <p:sp>
                  <p:nvSpPr>
                    <p:cNvPr id="4262" name="Freeform 166"/>
                    <p:cNvSpPr>
                      <a:spLocks/>
                    </p:cNvSpPr>
                    <p:nvPr/>
                  </p:nvSpPr>
                  <p:spPr bwMode="auto">
                    <a:xfrm>
                      <a:off x="990" y="4078"/>
                      <a:ext cx="134" cy="143"/>
                    </a:xfrm>
                    <a:custGeom>
                      <a:avLst/>
                      <a:gdLst/>
                      <a:ahLst/>
                      <a:cxnLst>
                        <a:cxn ang="0">
                          <a:pos x="0" y="0"/>
                        </a:cxn>
                        <a:cxn ang="0">
                          <a:pos x="133" y="0"/>
                        </a:cxn>
                        <a:cxn ang="0">
                          <a:pos x="133" y="142"/>
                        </a:cxn>
                        <a:cxn ang="0">
                          <a:pos x="0" y="142"/>
                        </a:cxn>
                        <a:cxn ang="0">
                          <a:pos x="0" y="0"/>
                        </a:cxn>
                      </a:cxnLst>
                      <a:rect l="0" t="0" r="r" b="b"/>
                      <a:pathLst>
                        <a:path w="134" h="143">
                          <a:moveTo>
                            <a:pt x="0" y="0"/>
                          </a:moveTo>
                          <a:lnTo>
                            <a:pt x="133" y="0"/>
                          </a:lnTo>
                          <a:lnTo>
                            <a:pt x="133" y="142"/>
                          </a:lnTo>
                          <a:lnTo>
                            <a:pt x="0" y="142"/>
                          </a:lnTo>
                          <a:lnTo>
                            <a:pt x="0" y="0"/>
                          </a:lnTo>
                        </a:path>
                      </a:pathLst>
                    </a:custGeom>
                    <a:no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sp>
                  <p:nvSpPr>
                    <p:cNvPr id="4263" name="Freeform 167"/>
                    <p:cNvSpPr>
                      <a:spLocks/>
                    </p:cNvSpPr>
                    <p:nvPr/>
                  </p:nvSpPr>
                  <p:spPr bwMode="auto">
                    <a:xfrm>
                      <a:off x="990" y="4078"/>
                      <a:ext cx="134" cy="143"/>
                    </a:xfrm>
                    <a:custGeom>
                      <a:avLst/>
                      <a:gdLst/>
                      <a:ahLst/>
                      <a:cxnLst>
                        <a:cxn ang="0">
                          <a:pos x="0" y="0"/>
                        </a:cxn>
                        <a:cxn ang="0">
                          <a:pos x="133" y="142"/>
                        </a:cxn>
                        <a:cxn ang="0">
                          <a:pos x="133" y="0"/>
                        </a:cxn>
                        <a:cxn ang="0">
                          <a:pos x="0" y="142"/>
                        </a:cxn>
                      </a:cxnLst>
                      <a:rect l="0" t="0" r="r" b="b"/>
                      <a:pathLst>
                        <a:path w="134" h="143">
                          <a:moveTo>
                            <a:pt x="0" y="0"/>
                          </a:moveTo>
                          <a:lnTo>
                            <a:pt x="133" y="142"/>
                          </a:lnTo>
                          <a:lnTo>
                            <a:pt x="133" y="0"/>
                          </a:lnTo>
                          <a:lnTo>
                            <a:pt x="0" y="142"/>
                          </a:lnTo>
                        </a:path>
                      </a:pathLst>
                    </a:custGeom>
                    <a:no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grpSp>
              <p:grpSp>
                <p:nvGrpSpPr>
                  <p:cNvPr id="4267" name="Group 171"/>
                  <p:cNvGrpSpPr>
                    <a:grpSpLocks/>
                  </p:cNvGrpSpPr>
                  <p:nvPr/>
                </p:nvGrpSpPr>
                <p:grpSpPr bwMode="auto">
                  <a:xfrm>
                    <a:off x="1123" y="4078"/>
                    <a:ext cx="131" cy="143"/>
                    <a:chOff x="1123" y="4078"/>
                    <a:chExt cx="131" cy="143"/>
                  </a:xfrm>
                </p:grpSpPr>
                <p:sp>
                  <p:nvSpPr>
                    <p:cNvPr id="4265" name="Freeform 169"/>
                    <p:cNvSpPr>
                      <a:spLocks/>
                    </p:cNvSpPr>
                    <p:nvPr/>
                  </p:nvSpPr>
                  <p:spPr bwMode="auto">
                    <a:xfrm>
                      <a:off x="1123" y="4078"/>
                      <a:ext cx="131" cy="143"/>
                    </a:xfrm>
                    <a:custGeom>
                      <a:avLst/>
                      <a:gdLst/>
                      <a:ahLst/>
                      <a:cxnLst>
                        <a:cxn ang="0">
                          <a:pos x="0" y="0"/>
                        </a:cxn>
                        <a:cxn ang="0">
                          <a:pos x="130" y="0"/>
                        </a:cxn>
                        <a:cxn ang="0">
                          <a:pos x="130" y="142"/>
                        </a:cxn>
                        <a:cxn ang="0">
                          <a:pos x="0" y="142"/>
                        </a:cxn>
                        <a:cxn ang="0">
                          <a:pos x="0" y="0"/>
                        </a:cxn>
                      </a:cxnLst>
                      <a:rect l="0" t="0" r="r" b="b"/>
                      <a:pathLst>
                        <a:path w="131" h="143">
                          <a:moveTo>
                            <a:pt x="0" y="0"/>
                          </a:moveTo>
                          <a:lnTo>
                            <a:pt x="130" y="0"/>
                          </a:lnTo>
                          <a:lnTo>
                            <a:pt x="130" y="142"/>
                          </a:lnTo>
                          <a:lnTo>
                            <a:pt x="0" y="142"/>
                          </a:lnTo>
                          <a:lnTo>
                            <a:pt x="0" y="0"/>
                          </a:lnTo>
                        </a:path>
                      </a:pathLst>
                    </a:custGeom>
                    <a:no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sp>
                  <p:nvSpPr>
                    <p:cNvPr id="4266" name="Freeform 170"/>
                    <p:cNvSpPr>
                      <a:spLocks/>
                    </p:cNvSpPr>
                    <p:nvPr/>
                  </p:nvSpPr>
                  <p:spPr bwMode="auto">
                    <a:xfrm>
                      <a:off x="1123" y="4078"/>
                      <a:ext cx="131" cy="143"/>
                    </a:xfrm>
                    <a:custGeom>
                      <a:avLst/>
                      <a:gdLst/>
                      <a:ahLst/>
                      <a:cxnLst>
                        <a:cxn ang="0">
                          <a:pos x="0" y="0"/>
                        </a:cxn>
                        <a:cxn ang="0">
                          <a:pos x="130" y="142"/>
                        </a:cxn>
                        <a:cxn ang="0">
                          <a:pos x="130" y="0"/>
                        </a:cxn>
                        <a:cxn ang="0">
                          <a:pos x="0" y="142"/>
                        </a:cxn>
                      </a:cxnLst>
                      <a:rect l="0" t="0" r="r" b="b"/>
                      <a:pathLst>
                        <a:path w="131" h="143">
                          <a:moveTo>
                            <a:pt x="0" y="0"/>
                          </a:moveTo>
                          <a:lnTo>
                            <a:pt x="130" y="142"/>
                          </a:lnTo>
                          <a:lnTo>
                            <a:pt x="130" y="0"/>
                          </a:lnTo>
                          <a:lnTo>
                            <a:pt x="0" y="142"/>
                          </a:lnTo>
                        </a:path>
                      </a:pathLst>
                    </a:custGeom>
                    <a:no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grpSp>
              <p:grpSp>
                <p:nvGrpSpPr>
                  <p:cNvPr id="4270" name="Group 174"/>
                  <p:cNvGrpSpPr>
                    <a:grpSpLocks/>
                  </p:cNvGrpSpPr>
                  <p:nvPr/>
                </p:nvGrpSpPr>
                <p:grpSpPr bwMode="auto">
                  <a:xfrm>
                    <a:off x="1253" y="4078"/>
                    <a:ext cx="131" cy="143"/>
                    <a:chOff x="1253" y="4078"/>
                    <a:chExt cx="131" cy="143"/>
                  </a:xfrm>
                </p:grpSpPr>
                <p:sp>
                  <p:nvSpPr>
                    <p:cNvPr id="4268" name="Freeform 172"/>
                    <p:cNvSpPr>
                      <a:spLocks/>
                    </p:cNvSpPr>
                    <p:nvPr/>
                  </p:nvSpPr>
                  <p:spPr bwMode="auto">
                    <a:xfrm>
                      <a:off x="1253" y="4078"/>
                      <a:ext cx="131" cy="143"/>
                    </a:xfrm>
                    <a:custGeom>
                      <a:avLst/>
                      <a:gdLst/>
                      <a:ahLst/>
                      <a:cxnLst>
                        <a:cxn ang="0">
                          <a:pos x="0" y="0"/>
                        </a:cxn>
                        <a:cxn ang="0">
                          <a:pos x="130" y="0"/>
                        </a:cxn>
                        <a:cxn ang="0">
                          <a:pos x="130" y="142"/>
                        </a:cxn>
                        <a:cxn ang="0">
                          <a:pos x="0" y="142"/>
                        </a:cxn>
                        <a:cxn ang="0">
                          <a:pos x="0" y="0"/>
                        </a:cxn>
                      </a:cxnLst>
                      <a:rect l="0" t="0" r="r" b="b"/>
                      <a:pathLst>
                        <a:path w="131" h="143">
                          <a:moveTo>
                            <a:pt x="0" y="0"/>
                          </a:moveTo>
                          <a:lnTo>
                            <a:pt x="130" y="0"/>
                          </a:lnTo>
                          <a:lnTo>
                            <a:pt x="130" y="142"/>
                          </a:lnTo>
                          <a:lnTo>
                            <a:pt x="0" y="142"/>
                          </a:lnTo>
                          <a:lnTo>
                            <a:pt x="0" y="0"/>
                          </a:lnTo>
                        </a:path>
                      </a:pathLst>
                    </a:custGeom>
                    <a:no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sp>
                  <p:nvSpPr>
                    <p:cNvPr id="4269" name="Freeform 173"/>
                    <p:cNvSpPr>
                      <a:spLocks/>
                    </p:cNvSpPr>
                    <p:nvPr/>
                  </p:nvSpPr>
                  <p:spPr bwMode="auto">
                    <a:xfrm>
                      <a:off x="1253" y="4078"/>
                      <a:ext cx="131" cy="143"/>
                    </a:xfrm>
                    <a:custGeom>
                      <a:avLst/>
                      <a:gdLst/>
                      <a:ahLst/>
                      <a:cxnLst>
                        <a:cxn ang="0">
                          <a:pos x="0" y="0"/>
                        </a:cxn>
                        <a:cxn ang="0">
                          <a:pos x="130" y="142"/>
                        </a:cxn>
                        <a:cxn ang="0">
                          <a:pos x="130" y="0"/>
                        </a:cxn>
                        <a:cxn ang="0">
                          <a:pos x="0" y="142"/>
                        </a:cxn>
                      </a:cxnLst>
                      <a:rect l="0" t="0" r="r" b="b"/>
                      <a:pathLst>
                        <a:path w="131" h="143">
                          <a:moveTo>
                            <a:pt x="0" y="0"/>
                          </a:moveTo>
                          <a:lnTo>
                            <a:pt x="130" y="142"/>
                          </a:lnTo>
                          <a:lnTo>
                            <a:pt x="130" y="0"/>
                          </a:lnTo>
                          <a:lnTo>
                            <a:pt x="0" y="142"/>
                          </a:lnTo>
                        </a:path>
                      </a:pathLst>
                    </a:custGeom>
                    <a:no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grpSp>
              <p:grpSp>
                <p:nvGrpSpPr>
                  <p:cNvPr id="4273" name="Group 177"/>
                  <p:cNvGrpSpPr>
                    <a:grpSpLocks/>
                  </p:cNvGrpSpPr>
                  <p:nvPr/>
                </p:nvGrpSpPr>
                <p:grpSpPr bwMode="auto">
                  <a:xfrm>
                    <a:off x="1383" y="4078"/>
                    <a:ext cx="135" cy="143"/>
                    <a:chOff x="1383" y="4078"/>
                    <a:chExt cx="135" cy="143"/>
                  </a:xfrm>
                </p:grpSpPr>
                <p:sp>
                  <p:nvSpPr>
                    <p:cNvPr id="4271" name="Freeform 175"/>
                    <p:cNvSpPr>
                      <a:spLocks/>
                    </p:cNvSpPr>
                    <p:nvPr/>
                  </p:nvSpPr>
                  <p:spPr bwMode="auto">
                    <a:xfrm>
                      <a:off x="1383" y="4078"/>
                      <a:ext cx="135" cy="143"/>
                    </a:xfrm>
                    <a:custGeom>
                      <a:avLst/>
                      <a:gdLst/>
                      <a:ahLst/>
                      <a:cxnLst>
                        <a:cxn ang="0">
                          <a:pos x="0" y="0"/>
                        </a:cxn>
                        <a:cxn ang="0">
                          <a:pos x="134" y="0"/>
                        </a:cxn>
                        <a:cxn ang="0">
                          <a:pos x="134" y="142"/>
                        </a:cxn>
                        <a:cxn ang="0">
                          <a:pos x="0" y="142"/>
                        </a:cxn>
                        <a:cxn ang="0">
                          <a:pos x="0" y="0"/>
                        </a:cxn>
                      </a:cxnLst>
                      <a:rect l="0" t="0" r="r" b="b"/>
                      <a:pathLst>
                        <a:path w="135" h="143">
                          <a:moveTo>
                            <a:pt x="0" y="0"/>
                          </a:moveTo>
                          <a:lnTo>
                            <a:pt x="134" y="0"/>
                          </a:lnTo>
                          <a:lnTo>
                            <a:pt x="134" y="142"/>
                          </a:lnTo>
                          <a:lnTo>
                            <a:pt x="0" y="142"/>
                          </a:lnTo>
                          <a:lnTo>
                            <a:pt x="0" y="0"/>
                          </a:lnTo>
                        </a:path>
                      </a:pathLst>
                    </a:custGeom>
                    <a:no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sp>
                  <p:nvSpPr>
                    <p:cNvPr id="4272" name="Freeform 176"/>
                    <p:cNvSpPr>
                      <a:spLocks/>
                    </p:cNvSpPr>
                    <p:nvPr/>
                  </p:nvSpPr>
                  <p:spPr bwMode="auto">
                    <a:xfrm>
                      <a:off x="1383" y="4078"/>
                      <a:ext cx="135" cy="143"/>
                    </a:xfrm>
                    <a:custGeom>
                      <a:avLst/>
                      <a:gdLst/>
                      <a:ahLst/>
                      <a:cxnLst>
                        <a:cxn ang="0">
                          <a:pos x="0" y="0"/>
                        </a:cxn>
                        <a:cxn ang="0">
                          <a:pos x="134" y="142"/>
                        </a:cxn>
                        <a:cxn ang="0">
                          <a:pos x="134" y="0"/>
                        </a:cxn>
                        <a:cxn ang="0">
                          <a:pos x="0" y="142"/>
                        </a:cxn>
                      </a:cxnLst>
                      <a:rect l="0" t="0" r="r" b="b"/>
                      <a:pathLst>
                        <a:path w="135" h="143">
                          <a:moveTo>
                            <a:pt x="0" y="0"/>
                          </a:moveTo>
                          <a:lnTo>
                            <a:pt x="134" y="142"/>
                          </a:lnTo>
                          <a:lnTo>
                            <a:pt x="134" y="0"/>
                          </a:lnTo>
                          <a:lnTo>
                            <a:pt x="0" y="142"/>
                          </a:lnTo>
                        </a:path>
                      </a:pathLst>
                    </a:custGeom>
                    <a:noFill/>
                    <a:ln w="12700" cap="rnd" cmpd="sng">
                      <a:solidFill>
                        <a:srgbClr val="000000"/>
                      </a:solidFill>
                      <a:prstDash val="solid"/>
                      <a:round/>
                      <a:headEnd type="none" w="med" len="med"/>
                      <a:tailEnd type="none" w="med" len="med"/>
                    </a:ln>
                    <a:effectLst>
                      <a:outerShdw dist="12700" dir="5400000" algn="ctr" rotWithShape="0">
                        <a:schemeClr val="bg2"/>
                      </a:outerShdw>
                    </a:effectLst>
                  </p:spPr>
                  <p:txBody>
                    <a:bodyPr/>
                    <a:lstStyle/>
                    <a:p>
                      <a:endParaRPr lang="en-US"/>
                    </a:p>
                  </p:txBody>
                </p:sp>
              </p:grpSp>
            </p:grpSp>
            <p:sp>
              <p:nvSpPr>
                <p:cNvPr id="4275" name="Line 179"/>
                <p:cNvSpPr>
                  <a:spLocks noChangeShapeType="1"/>
                </p:cNvSpPr>
                <p:nvPr/>
              </p:nvSpPr>
              <p:spPr bwMode="auto">
                <a:xfrm>
                  <a:off x="793" y="4082"/>
                  <a:ext cx="0" cy="131"/>
                </a:xfrm>
                <a:prstGeom prst="line">
                  <a:avLst/>
                </a:prstGeom>
                <a:noFill/>
                <a:ln w="12700">
                  <a:solidFill>
                    <a:srgbClr val="000000"/>
                  </a:solidFill>
                  <a:round/>
                  <a:headEnd/>
                  <a:tailEnd/>
                </a:ln>
                <a:effectLst>
                  <a:outerShdw dist="12700" dir="5400000" algn="ctr" rotWithShape="0">
                    <a:schemeClr val="bg2"/>
                  </a:outerShdw>
                </a:effectLst>
              </p:spPr>
              <p:txBody>
                <a:bodyPr wrap="none" anchor="ctr"/>
                <a:lstStyle/>
                <a:p>
                  <a:endParaRPr lang="en-US"/>
                </a:p>
              </p:txBody>
            </p:sp>
            <p:sp>
              <p:nvSpPr>
                <p:cNvPr id="4276" name="Line 180"/>
                <p:cNvSpPr>
                  <a:spLocks noChangeShapeType="1"/>
                </p:cNvSpPr>
                <p:nvPr/>
              </p:nvSpPr>
              <p:spPr bwMode="auto">
                <a:xfrm>
                  <a:off x="1186" y="4082"/>
                  <a:ext cx="0" cy="131"/>
                </a:xfrm>
                <a:prstGeom prst="line">
                  <a:avLst/>
                </a:prstGeom>
                <a:noFill/>
                <a:ln w="12700">
                  <a:solidFill>
                    <a:srgbClr val="000000"/>
                  </a:solidFill>
                  <a:round/>
                  <a:headEnd/>
                  <a:tailEnd/>
                </a:ln>
                <a:effectLst>
                  <a:outerShdw dist="12700" dir="5400000" algn="ctr" rotWithShape="0">
                    <a:schemeClr val="bg2"/>
                  </a:outerShdw>
                </a:effectLst>
              </p:spPr>
              <p:txBody>
                <a:bodyPr wrap="none" anchor="ctr"/>
                <a:lstStyle/>
                <a:p>
                  <a:endParaRPr lang="en-US"/>
                </a:p>
              </p:txBody>
            </p:sp>
            <p:sp>
              <p:nvSpPr>
                <p:cNvPr id="4277" name="Line 181"/>
                <p:cNvSpPr>
                  <a:spLocks noChangeShapeType="1"/>
                </p:cNvSpPr>
                <p:nvPr/>
              </p:nvSpPr>
              <p:spPr bwMode="auto">
                <a:xfrm>
                  <a:off x="926" y="4082"/>
                  <a:ext cx="0" cy="131"/>
                </a:xfrm>
                <a:prstGeom prst="line">
                  <a:avLst/>
                </a:prstGeom>
                <a:noFill/>
                <a:ln w="12700">
                  <a:solidFill>
                    <a:srgbClr val="000000"/>
                  </a:solidFill>
                  <a:round/>
                  <a:headEnd/>
                  <a:tailEnd/>
                </a:ln>
                <a:effectLst>
                  <a:outerShdw dist="12700" dir="5400000" algn="ctr" rotWithShape="0">
                    <a:schemeClr val="bg2"/>
                  </a:outerShdw>
                </a:effectLst>
              </p:spPr>
              <p:txBody>
                <a:bodyPr wrap="none" anchor="ctr"/>
                <a:lstStyle/>
                <a:p>
                  <a:endParaRPr lang="en-US"/>
                </a:p>
              </p:txBody>
            </p:sp>
            <p:sp>
              <p:nvSpPr>
                <p:cNvPr id="4278" name="Line 182"/>
                <p:cNvSpPr>
                  <a:spLocks noChangeShapeType="1"/>
                </p:cNvSpPr>
                <p:nvPr/>
              </p:nvSpPr>
              <p:spPr bwMode="auto">
                <a:xfrm>
                  <a:off x="1058" y="4082"/>
                  <a:ext cx="0" cy="131"/>
                </a:xfrm>
                <a:prstGeom prst="line">
                  <a:avLst/>
                </a:prstGeom>
                <a:noFill/>
                <a:ln w="12700">
                  <a:solidFill>
                    <a:srgbClr val="000000"/>
                  </a:solidFill>
                  <a:round/>
                  <a:headEnd/>
                  <a:tailEnd/>
                </a:ln>
                <a:effectLst>
                  <a:outerShdw dist="12700" dir="5400000" algn="ctr" rotWithShape="0">
                    <a:schemeClr val="bg2"/>
                  </a:outerShdw>
                </a:effectLst>
              </p:spPr>
              <p:txBody>
                <a:bodyPr wrap="none" anchor="ctr"/>
                <a:lstStyle/>
                <a:p>
                  <a:endParaRPr lang="en-US"/>
                </a:p>
              </p:txBody>
            </p:sp>
            <p:sp>
              <p:nvSpPr>
                <p:cNvPr id="4279" name="Line 183"/>
                <p:cNvSpPr>
                  <a:spLocks noChangeShapeType="1"/>
                </p:cNvSpPr>
                <p:nvPr/>
              </p:nvSpPr>
              <p:spPr bwMode="auto">
                <a:xfrm>
                  <a:off x="665" y="4082"/>
                  <a:ext cx="0" cy="131"/>
                </a:xfrm>
                <a:prstGeom prst="line">
                  <a:avLst/>
                </a:prstGeom>
                <a:noFill/>
                <a:ln w="12700">
                  <a:solidFill>
                    <a:srgbClr val="000000"/>
                  </a:solidFill>
                  <a:round/>
                  <a:headEnd/>
                  <a:tailEnd/>
                </a:ln>
                <a:effectLst>
                  <a:outerShdw dist="12700" dir="5400000" algn="ctr" rotWithShape="0">
                    <a:schemeClr val="bg2"/>
                  </a:outerShdw>
                </a:effectLst>
              </p:spPr>
              <p:txBody>
                <a:bodyPr wrap="none" anchor="ctr"/>
                <a:lstStyle/>
                <a:p>
                  <a:endParaRPr lang="en-US"/>
                </a:p>
              </p:txBody>
            </p:sp>
            <p:sp>
              <p:nvSpPr>
                <p:cNvPr id="4280" name="Line 184"/>
                <p:cNvSpPr>
                  <a:spLocks noChangeShapeType="1"/>
                </p:cNvSpPr>
                <p:nvPr/>
              </p:nvSpPr>
              <p:spPr bwMode="auto">
                <a:xfrm>
                  <a:off x="532" y="4082"/>
                  <a:ext cx="0" cy="131"/>
                </a:xfrm>
                <a:prstGeom prst="line">
                  <a:avLst/>
                </a:prstGeom>
                <a:noFill/>
                <a:ln w="12700">
                  <a:solidFill>
                    <a:srgbClr val="000000"/>
                  </a:solidFill>
                  <a:round/>
                  <a:headEnd/>
                  <a:tailEnd/>
                </a:ln>
                <a:effectLst>
                  <a:outerShdw dist="12700" dir="5400000" algn="ctr" rotWithShape="0">
                    <a:schemeClr val="bg2"/>
                  </a:outerShdw>
                </a:effectLst>
              </p:spPr>
              <p:txBody>
                <a:bodyPr wrap="none" anchor="ctr"/>
                <a:lstStyle/>
                <a:p>
                  <a:endParaRPr lang="en-US"/>
                </a:p>
              </p:txBody>
            </p:sp>
            <p:sp>
              <p:nvSpPr>
                <p:cNvPr id="4281" name="Line 185"/>
                <p:cNvSpPr>
                  <a:spLocks noChangeShapeType="1"/>
                </p:cNvSpPr>
                <p:nvPr/>
              </p:nvSpPr>
              <p:spPr bwMode="auto">
                <a:xfrm>
                  <a:off x="1320" y="4082"/>
                  <a:ext cx="0" cy="131"/>
                </a:xfrm>
                <a:prstGeom prst="line">
                  <a:avLst/>
                </a:prstGeom>
                <a:noFill/>
                <a:ln w="12700">
                  <a:solidFill>
                    <a:srgbClr val="000000"/>
                  </a:solidFill>
                  <a:round/>
                  <a:headEnd/>
                  <a:tailEnd/>
                </a:ln>
                <a:effectLst>
                  <a:outerShdw dist="12700" dir="5400000" algn="ctr" rotWithShape="0">
                    <a:schemeClr val="bg2"/>
                  </a:outerShdw>
                </a:effectLst>
              </p:spPr>
              <p:txBody>
                <a:bodyPr wrap="none" anchor="ctr"/>
                <a:lstStyle/>
                <a:p>
                  <a:endParaRPr lang="en-US"/>
                </a:p>
              </p:txBody>
            </p:sp>
            <p:sp>
              <p:nvSpPr>
                <p:cNvPr id="4282" name="Line 186"/>
                <p:cNvSpPr>
                  <a:spLocks noChangeShapeType="1"/>
                </p:cNvSpPr>
                <p:nvPr/>
              </p:nvSpPr>
              <p:spPr bwMode="auto">
                <a:xfrm>
                  <a:off x="1452" y="4082"/>
                  <a:ext cx="0" cy="131"/>
                </a:xfrm>
                <a:prstGeom prst="line">
                  <a:avLst/>
                </a:prstGeom>
                <a:noFill/>
                <a:ln w="12700">
                  <a:solidFill>
                    <a:srgbClr val="000000"/>
                  </a:solidFill>
                  <a:round/>
                  <a:headEnd/>
                  <a:tailEnd/>
                </a:ln>
                <a:effectLst>
                  <a:outerShdw dist="12700" dir="5400000" algn="ctr" rotWithShape="0">
                    <a:schemeClr val="bg2"/>
                  </a:outerShdw>
                </a:effectLst>
              </p:spPr>
              <p:txBody>
                <a:bodyPr wrap="none" anchor="ctr"/>
                <a:lstStyle/>
                <a:p>
                  <a:endParaRPr lang="en-US"/>
                </a:p>
              </p:txBody>
            </p:sp>
          </p:grpSp>
        </p:grpSp>
      </p:gr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5570" name="Rectangle 2"/>
          <p:cNvSpPr>
            <a:spLocks noGrp="1" noChangeArrowheads="1"/>
          </p:cNvSpPr>
          <p:nvPr>
            <p:ph type="title"/>
          </p:nvPr>
        </p:nvSpPr>
        <p:spPr>
          <a:effectLst>
            <a:outerShdw dist="81320" dir="3080412" algn="ctr" rotWithShape="0">
              <a:srgbClr val="000000"/>
            </a:outerShdw>
          </a:effectLst>
        </p:spPr>
        <p:txBody>
          <a:bodyPr/>
          <a:lstStyle/>
          <a:p>
            <a:r>
              <a:rPr lang="en-US" i="0"/>
              <a:t>Hot Numbers</a:t>
            </a:r>
            <a:endParaRPr lang="en-US"/>
          </a:p>
        </p:txBody>
      </p:sp>
      <p:pic>
        <p:nvPicPr>
          <p:cNvPr id="365575" name="Picture 7" descr="DSCN2433"/>
          <p:cNvPicPr>
            <a:picLocks noChangeAspect="1" noChangeArrowheads="1"/>
          </p:cNvPicPr>
          <p:nvPr/>
        </p:nvPicPr>
        <p:blipFill>
          <a:blip r:embed="rId3" cstate="print"/>
          <a:srcRect/>
          <a:stretch>
            <a:fillRect/>
          </a:stretch>
        </p:blipFill>
        <p:spPr bwMode="auto">
          <a:xfrm>
            <a:off x="6286500" y="2895600"/>
            <a:ext cx="3803650" cy="2852738"/>
          </a:xfrm>
          <a:prstGeom prst="rect">
            <a:avLst/>
          </a:prstGeom>
          <a:noFill/>
        </p:spPr>
      </p:pic>
      <p:sp>
        <p:nvSpPr>
          <p:cNvPr id="365571" name="Rectangle 3"/>
          <p:cNvSpPr>
            <a:spLocks noGrp="1" noChangeArrowheads="1"/>
          </p:cNvSpPr>
          <p:nvPr>
            <p:ph type="body" idx="1"/>
          </p:nvPr>
        </p:nvSpPr>
        <p:spPr>
          <a:xfrm>
            <a:off x="114300" y="1622425"/>
            <a:ext cx="7772400" cy="4702175"/>
          </a:xfrm>
          <a:effectLst>
            <a:outerShdw dist="53882" dir="2700000" algn="ctr" rotWithShape="0">
              <a:schemeClr val="bg2"/>
            </a:outerShdw>
          </a:effectLst>
        </p:spPr>
        <p:txBody>
          <a:bodyPr/>
          <a:lstStyle/>
          <a:p>
            <a:pPr>
              <a:lnSpc>
                <a:spcPct val="90000"/>
              </a:lnSpc>
            </a:pPr>
            <a:r>
              <a:rPr lang="en-US" sz="2800"/>
              <a:t>British Thermal Unit (BTU)</a:t>
            </a:r>
          </a:p>
          <a:p>
            <a:pPr lvl="1">
              <a:lnSpc>
                <a:spcPct val="90000"/>
              </a:lnSpc>
            </a:pPr>
            <a:r>
              <a:rPr lang="en-US" sz="2400"/>
              <a:t>1 BTU </a:t>
            </a:r>
            <a:r>
              <a:rPr lang="en-US" sz="2400">
                <a:sym typeface="Symbol" pitchFamily="18" charset="2"/>
              </a:rPr>
              <a:t>the amount of energy needed to heat one pound of water one degree Fahrenheit or  energy given off by burning one wooden match </a:t>
            </a:r>
            <a:endParaRPr lang="en-US" sz="2400"/>
          </a:p>
          <a:p>
            <a:pPr>
              <a:lnSpc>
                <a:spcPct val="90000"/>
              </a:lnSpc>
            </a:pPr>
            <a:r>
              <a:rPr lang="en-US" sz="2800"/>
              <a:t>Lower Heating Value (LHV)</a:t>
            </a:r>
          </a:p>
          <a:p>
            <a:pPr lvl="1">
              <a:lnSpc>
                <a:spcPct val="90000"/>
              </a:lnSpc>
            </a:pPr>
            <a:r>
              <a:rPr lang="en-US" sz="2400"/>
              <a:t>Heating value of a fuel not counting </a:t>
            </a:r>
          </a:p>
          <a:p>
            <a:pPr lvl="1">
              <a:lnSpc>
                <a:spcPct val="90000"/>
              </a:lnSpc>
              <a:buFont typeface="Symbol" pitchFamily="18" charset="2"/>
              <a:buNone/>
            </a:pPr>
            <a:r>
              <a:rPr lang="en-US" sz="2400"/>
              <a:t>    heat needed to vaporize water</a:t>
            </a:r>
          </a:p>
          <a:p>
            <a:pPr>
              <a:lnSpc>
                <a:spcPct val="90000"/>
              </a:lnSpc>
            </a:pPr>
            <a:r>
              <a:rPr lang="en-US" sz="2800"/>
              <a:t>Higher Heating Value (HHV)</a:t>
            </a:r>
          </a:p>
          <a:p>
            <a:pPr lvl="1">
              <a:lnSpc>
                <a:spcPct val="90000"/>
              </a:lnSpc>
            </a:pPr>
            <a:r>
              <a:rPr lang="en-US" sz="2400"/>
              <a:t>Heating value of a fuel                            including heat needed to vaporize water</a:t>
            </a:r>
          </a:p>
          <a:p>
            <a:pPr lvl="1">
              <a:lnSpc>
                <a:spcPct val="90000"/>
              </a:lnSpc>
              <a:buFont typeface="Symbol" pitchFamily="18" charset="2"/>
              <a:buNone/>
            </a:pPr>
            <a:endParaRPr lang="en-US" sz="2400"/>
          </a:p>
        </p:txBody>
      </p:sp>
    </p:spTree>
  </p:cSld>
  <p:clrMapOvr>
    <a:masterClrMapping/>
  </p:clrMapOvr>
  <p:transition/>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30146" name="Rectangle 2"/>
          <p:cNvSpPr>
            <a:spLocks noGrp="1" noChangeArrowheads="1"/>
          </p:cNvSpPr>
          <p:nvPr>
            <p:ph type="title" idx="4294967295"/>
          </p:nvPr>
        </p:nvSpPr>
        <p:spPr>
          <a:xfrm>
            <a:off x="1714500" y="228600"/>
            <a:ext cx="7543800" cy="850900"/>
          </a:xfrm>
        </p:spPr>
        <p:txBody>
          <a:bodyPr/>
          <a:lstStyle/>
          <a:p>
            <a:r>
              <a:rPr lang="en-US"/>
              <a:t>PROMPT NOx</a:t>
            </a:r>
          </a:p>
        </p:txBody>
      </p:sp>
      <p:sp>
        <p:nvSpPr>
          <p:cNvPr id="1030147" name="Text Box 3"/>
          <p:cNvSpPr txBox="1">
            <a:spLocks noChangeArrowheads="1"/>
          </p:cNvSpPr>
          <p:nvPr/>
        </p:nvSpPr>
        <p:spPr bwMode="auto">
          <a:xfrm>
            <a:off x="8829675" y="5334000"/>
            <a:ext cx="600075" cy="366713"/>
          </a:xfrm>
          <a:prstGeom prst="rect">
            <a:avLst/>
          </a:prstGeom>
          <a:noFill/>
          <a:ln w="9525">
            <a:noFill/>
            <a:miter lim="800000"/>
            <a:headEnd/>
            <a:tailEnd/>
          </a:ln>
          <a:effectLst/>
        </p:spPr>
        <p:txBody>
          <a:bodyPr>
            <a:spAutoFit/>
          </a:bodyPr>
          <a:lstStyle/>
          <a:p>
            <a:pPr>
              <a:spcBef>
                <a:spcPct val="50000"/>
              </a:spcBef>
            </a:pPr>
            <a:r>
              <a:rPr lang="en-US" sz="1800" b="0"/>
              <a:t>N2</a:t>
            </a:r>
          </a:p>
        </p:txBody>
      </p:sp>
      <p:sp>
        <p:nvSpPr>
          <p:cNvPr id="1030148" name="Text Box 4"/>
          <p:cNvSpPr txBox="1">
            <a:spLocks noChangeArrowheads="1"/>
          </p:cNvSpPr>
          <p:nvPr/>
        </p:nvSpPr>
        <p:spPr bwMode="auto">
          <a:xfrm>
            <a:off x="1028700" y="5334000"/>
            <a:ext cx="857250" cy="366713"/>
          </a:xfrm>
          <a:prstGeom prst="rect">
            <a:avLst/>
          </a:prstGeom>
          <a:noFill/>
          <a:ln w="9525">
            <a:noFill/>
            <a:miter lim="800000"/>
            <a:headEnd/>
            <a:tailEnd/>
          </a:ln>
          <a:effectLst/>
        </p:spPr>
        <p:txBody>
          <a:bodyPr>
            <a:spAutoFit/>
          </a:bodyPr>
          <a:lstStyle/>
          <a:p>
            <a:pPr>
              <a:spcBef>
                <a:spcPct val="50000"/>
              </a:spcBef>
            </a:pPr>
            <a:r>
              <a:rPr lang="en-US" sz="1800" b="0"/>
              <a:t>HCN</a:t>
            </a:r>
          </a:p>
        </p:txBody>
      </p:sp>
      <p:sp>
        <p:nvSpPr>
          <p:cNvPr id="1030149" name="Text Box 5"/>
          <p:cNvSpPr txBox="1">
            <a:spLocks noChangeArrowheads="1"/>
          </p:cNvSpPr>
          <p:nvPr/>
        </p:nvSpPr>
        <p:spPr bwMode="auto">
          <a:xfrm>
            <a:off x="2657475" y="3581400"/>
            <a:ext cx="600075" cy="336550"/>
          </a:xfrm>
          <a:prstGeom prst="rect">
            <a:avLst/>
          </a:prstGeom>
          <a:noFill/>
          <a:ln w="9525">
            <a:noFill/>
            <a:miter lim="800000"/>
            <a:headEnd/>
            <a:tailEnd/>
          </a:ln>
          <a:effectLst/>
        </p:spPr>
        <p:txBody>
          <a:bodyPr>
            <a:spAutoFit/>
          </a:bodyPr>
          <a:lstStyle/>
          <a:p>
            <a:pPr>
              <a:spcBef>
                <a:spcPct val="50000"/>
              </a:spcBef>
            </a:pPr>
            <a:r>
              <a:rPr lang="en-US" sz="1600" b="0"/>
              <a:t>+C</a:t>
            </a:r>
          </a:p>
        </p:txBody>
      </p:sp>
      <p:sp>
        <p:nvSpPr>
          <p:cNvPr id="1030150" name="Text Box 6"/>
          <p:cNvSpPr txBox="1">
            <a:spLocks noChangeArrowheads="1"/>
          </p:cNvSpPr>
          <p:nvPr/>
        </p:nvSpPr>
        <p:spPr bwMode="auto">
          <a:xfrm>
            <a:off x="3257550" y="4038600"/>
            <a:ext cx="685800" cy="366713"/>
          </a:xfrm>
          <a:prstGeom prst="rect">
            <a:avLst/>
          </a:prstGeom>
          <a:noFill/>
          <a:ln w="9525">
            <a:noFill/>
            <a:miter lim="800000"/>
            <a:headEnd/>
            <a:tailEnd/>
          </a:ln>
          <a:effectLst/>
        </p:spPr>
        <p:txBody>
          <a:bodyPr>
            <a:spAutoFit/>
          </a:bodyPr>
          <a:lstStyle/>
          <a:p>
            <a:pPr>
              <a:spcBef>
                <a:spcPct val="50000"/>
              </a:spcBef>
            </a:pPr>
            <a:r>
              <a:rPr lang="en-US" sz="1800" b="0"/>
              <a:t>CN</a:t>
            </a:r>
          </a:p>
        </p:txBody>
      </p:sp>
      <p:sp>
        <p:nvSpPr>
          <p:cNvPr id="1030151" name="Text Box 7"/>
          <p:cNvSpPr txBox="1">
            <a:spLocks noChangeArrowheads="1"/>
          </p:cNvSpPr>
          <p:nvPr/>
        </p:nvSpPr>
        <p:spPr bwMode="auto">
          <a:xfrm>
            <a:off x="1285875" y="3048000"/>
            <a:ext cx="685800" cy="366713"/>
          </a:xfrm>
          <a:prstGeom prst="rect">
            <a:avLst/>
          </a:prstGeom>
          <a:noFill/>
          <a:ln w="9525">
            <a:noFill/>
            <a:miter lim="800000"/>
            <a:headEnd/>
            <a:tailEnd/>
          </a:ln>
          <a:effectLst/>
        </p:spPr>
        <p:txBody>
          <a:bodyPr>
            <a:spAutoFit/>
          </a:bodyPr>
          <a:lstStyle/>
          <a:p>
            <a:pPr>
              <a:spcBef>
                <a:spcPct val="50000"/>
              </a:spcBef>
            </a:pPr>
            <a:r>
              <a:rPr lang="en-US" sz="1800" b="0"/>
              <a:t>NO</a:t>
            </a:r>
          </a:p>
        </p:txBody>
      </p:sp>
      <p:sp>
        <p:nvSpPr>
          <p:cNvPr id="1030152" name="Text Box 8"/>
          <p:cNvSpPr txBox="1">
            <a:spLocks noChangeArrowheads="1"/>
          </p:cNvSpPr>
          <p:nvPr/>
        </p:nvSpPr>
        <p:spPr bwMode="auto">
          <a:xfrm>
            <a:off x="1971675" y="5257800"/>
            <a:ext cx="685800" cy="336550"/>
          </a:xfrm>
          <a:prstGeom prst="rect">
            <a:avLst/>
          </a:prstGeom>
          <a:noFill/>
          <a:ln w="9525">
            <a:noFill/>
            <a:miter lim="800000"/>
            <a:headEnd/>
            <a:tailEnd/>
          </a:ln>
          <a:effectLst/>
        </p:spPr>
        <p:txBody>
          <a:bodyPr>
            <a:spAutoFit/>
          </a:bodyPr>
          <a:lstStyle/>
          <a:p>
            <a:pPr>
              <a:spcBef>
                <a:spcPct val="50000"/>
              </a:spcBef>
            </a:pPr>
            <a:r>
              <a:rPr lang="en-US" sz="1600" b="0"/>
              <a:t>+O</a:t>
            </a:r>
          </a:p>
        </p:txBody>
      </p:sp>
      <p:sp>
        <p:nvSpPr>
          <p:cNvPr id="1030153" name="Text Box 9"/>
          <p:cNvSpPr txBox="1">
            <a:spLocks noChangeArrowheads="1"/>
          </p:cNvSpPr>
          <p:nvPr/>
        </p:nvSpPr>
        <p:spPr bwMode="auto">
          <a:xfrm>
            <a:off x="2828925" y="5334000"/>
            <a:ext cx="942975" cy="366713"/>
          </a:xfrm>
          <a:prstGeom prst="rect">
            <a:avLst/>
          </a:prstGeom>
          <a:noFill/>
          <a:ln w="9525">
            <a:noFill/>
            <a:miter lim="800000"/>
            <a:headEnd/>
            <a:tailEnd/>
          </a:ln>
          <a:effectLst/>
        </p:spPr>
        <p:txBody>
          <a:bodyPr>
            <a:spAutoFit/>
          </a:bodyPr>
          <a:lstStyle/>
          <a:p>
            <a:pPr>
              <a:spcBef>
                <a:spcPct val="50000"/>
              </a:spcBef>
            </a:pPr>
            <a:r>
              <a:rPr lang="en-US" sz="1800" b="0"/>
              <a:t>NCO</a:t>
            </a:r>
          </a:p>
        </p:txBody>
      </p:sp>
      <p:sp>
        <p:nvSpPr>
          <p:cNvPr id="1030154" name="Text Box 10"/>
          <p:cNvSpPr txBox="1">
            <a:spLocks noChangeArrowheads="1"/>
          </p:cNvSpPr>
          <p:nvPr/>
        </p:nvSpPr>
        <p:spPr bwMode="auto">
          <a:xfrm>
            <a:off x="6772275" y="5334000"/>
            <a:ext cx="942975" cy="366713"/>
          </a:xfrm>
          <a:prstGeom prst="rect">
            <a:avLst/>
          </a:prstGeom>
          <a:noFill/>
          <a:ln w="9525">
            <a:noFill/>
            <a:miter lim="800000"/>
            <a:headEnd/>
            <a:tailEnd/>
          </a:ln>
          <a:effectLst/>
        </p:spPr>
        <p:txBody>
          <a:bodyPr>
            <a:spAutoFit/>
          </a:bodyPr>
          <a:lstStyle/>
          <a:p>
            <a:pPr>
              <a:spcBef>
                <a:spcPct val="50000"/>
              </a:spcBef>
            </a:pPr>
            <a:r>
              <a:rPr lang="en-US" sz="1800" b="0"/>
              <a:t>NH</a:t>
            </a:r>
            <a:r>
              <a:rPr lang="en-US" sz="1800" b="0" baseline="-25000"/>
              <a:t>i</a:t>
            </a:r>
          </a:p>
        </p:txBody>
      </p:sp>
      <p:sp>
        <p:nvSpPr>
          <p:cNvPr id="1030155" name="Text Box 11"/>
          <p:cNvSpPr txBox="1">
            <a:spLocks noChangeArrowheads="1"/>
          </p:cNvSpPr>
          <p:nvPr/>
        </p:nvSpPr>
        <p:spPr bwMode="auto">
          <a:xfrm>
            <a:off x="1885950" y="4114800"/>
            <a:ext cx="857250" cy="336550"/>
          </a:xfrm>
          <a:prstGeom prst="rect">
            <a:avLst/>
          </a:prstGeom>
          <a:noFill/>
          <a:ln w="9525">
            <a:noFill/>
            <a:miter lim="800000"/>
            <a:headEnd/>
            <a:tailEnd/>
          </a:ln>
          <a:effectLst/>
        </p:spPr>
        <p:txBody>
          <a:bodyPr>
            <a:spAutoFit/>
          </a:bodyPr>
          <a:lstStyle/>
          <a:p>
            <a:pPr>
              <a:spcBef>
                <a:spcPct val="50000"/>
              </a:spcBef>
            </a:pPr>
            <a:r>
              <a:rPr lang="en-US" sz="1600" b="0"/>
              <a:t>+CH</a:t>
            </a:r>
            <a:r>
              <a:rPr lang="en-US" sz="1600" b="0" baseline="-25000"/>
              <a:t>2</a:t>
            </a:r>
          </a:p>
        </p:txBody>
      </p:sp>
      <p:sp>
        <p:nvSpPr>
          <p:cNvPr id="1030156" name="Line 12"/>
          <p:cNvSpPr>
            <a:spLocks noChangeShapeType="1"/>
          </p:cNvSpPr>
          <p:nvPr/>
        </p:nvSpPr>
        <p:spPr bwMode="auto">
          <a:xfrm>
            <a:off x="942975" y="4800600"/>
            <a:ext cx="0" cy="0"/>
          </a:xfrm>
          <a:prstGeom prst="line">
            <a:avLst/>
          </a:prstGeom>
          <a:noFill/>
          <a:ln w="9525">
            <a:solidFill>
              <a:schemeClr val="tx1"/>
            </a:solidFill>
            <a:round/>
            <a:headEnd/>
            <a:tailEnd/>
          </a:ln>
          <a:effectLst/>
        </p:spPr>
        <p:txBody>
          <a:bodyPr/>
          <a:lstStyle/>
          <a:p>
            <a:endParaRPr lang="en-US"/>
          </a:p>
        </p:txBody>
      </p:sp>
      <p:sp>
        <p:nvSpPr>
          <p:cNvPr id="1030157" name="Line 13"/>
          <p:cNvSpPr>
            <a:spLocks noChangeShapeType="1"/>
          </p:cNvSpPr>
          <p:nvPr/>
        </p:nvSpPr>
        <p:spPr bwMode="auto">
          <a:xfrm>
            <a:off x="3857625" y="5562600"/>
            <a:ext cx="1200150" cy="0"/>
          </a:xfrm>
          <a:prstGeom prst="line">
            <a:avLst/>
          </a:prstGeom>
          <a:noFill/>
          <a:ln w="9525">
            <a:solidFill>
              <a:schemeClr val="tx1"/>
            </a:solidFill>
            <a:round/>
            <a:headEnd/>
            <a:tailEnd type="triangle" w="med" len="med"/>
          </a:ln>
          <a:effectLst/>
        </p:spPr>
        <p:txBody>
          <a:bodyPr/>
          <a:lstStyle/>
          <a:p>
            <a:endParaRPr lang="en-US"/>
          </a:p>
        </p:txBody>
      </p:sp>
      <p:sp>
        <p:nvSpPr>
          <p:cNvPr id="1030158" name="Text Box 14"/>
          <p:cNvSpPr txBox="1">
            <a:spLocks noChangeArrowheads="1"/>
          </p:cNvSpPr>
          <p:nvPr/>
        </p:nvSpPr>
        <p:spPr bwMode="auto">
          <a:xfrm>
            <a:off x="6000750" y="5181600"/>
            <a:ext cx="942975" cy="336550"/>
          </a:xfrm>
          <a:prstGeom prst="rect">
            <a:avLst/>
          </a:prstGeom>
          <a:noFill/>
          <a:ln w="9525">
            <a:noFill/>
            <a:miter lim="800000"/>
            <a:headEnd/>
            <a:tailEnd/>
          </a:ln>
          <a:effectLst/>
        </p:spPr>
        <p:txBody>
          <a:bodyPr>
            <a:spAutoFit/>
          </a:bodyPr>
          <a:lstStyle/>
          <a:p>
            <a:pPr>
              <a:spcBef>
                <a:spcPct val="50000"/>
              </a:spcBef>
            </a:pPr>
            <a:r>
              <a:rPr lang="en-US" sz="1600" b="0"/>
              <a:t>+H</a:t>
            </a:r>
          </a:p>
        </p:txBody>
      </p:sp>
      <p:sp>
        <p:nvSpPr>
          <p:cNvPr id="1030159" name="Line 15"/>
          <p:cNvSpPr>
            <a:spLocks noChangeShapeType="1"/>
          </p:cNvSpPr>
          <p:nvPr/>
        </p:nvSpPr>
        <p:spPr bwMode="auto">
          <a:xfrm>
            <a:off x="1714500" y="5562600"/>
            <a:ext cx="1200150" cy="0"/>
          </a:xfrm>
          <a:prstGeom prst="line">
            <a:avLst/>
          </a:prstGeom>
          <a:noFill/>
          <a:ln w="9525">
            <a:solidFill>
              <a:schemeClr val="tx1"/>
            </a:solidFill>
            <a:round/>
            <a:headEnd/>
            <a:tailEnd type="triangle" w="med" len="med"/>
          </a:ln>
          <a:effectLst/>
        </p:spPr>
        <p:txBody>
          <a:bodyPr/>
          <a:lstStyle/>
          <a:p>
            <a:endParaRPr lang="en-US"/>
          </a:p>
        </p:txBody>
      </p:sp>
      <p:sp>
        <p:nvSpPr>
          <p:cNvPr id="1030160" name="Text Box 16"/>
          <p:cNvSpPr txBox="1">
            <a:spLocks noChangeArrowheads="1"/>
          </p:cNvSpPr>
          <p:nvPr/>
        </p:nvSpPr>
        <p:spPr bwMode="auto">
          <a:xfrm>
            <a:off x="1714500" y="5791200"/>
            <a:ext cx="1028700" cy="336550"/>
          </a:xfrm>
          <a:prstGeom prst="rect">
            <a:avLst/>
          </a:prstGeom>
          <a:noFill/>
          <a:ln w="9525">
            <a:noFill/>
            <a:miter lim="800000"/>
            <a:headEnd/>
            <a:tailEnd/>
          </a:ln>
          <a:effectLst/>
        </p:spPr>
        <p:txBody>
          <a:bodyPr>
            <a:spAutoFit/>
          </a:bodyPr>
          <a:lstStyle/>
          <a:p>
            <a:pPr>
              <a:spcBef>
                <a:spcPct val="50000"/>
              </a:spcBef>
            </a:pPr>
            <a:r>
              <a:rPr lang="en-US" sz="1600" b="0"/>
              <a:t>+OH</a:t>
            </a:r>
          </a:p>
        </p:txBody>
      </p:sp>
      <p:sp>
        <p:nvSpPr>
          <p:cNvPr id="1030161" name="Text Box 17"/>
          <p:cNvSpPr txBox="1">
            <a:spLocks noChangeArrowheads="1"/>
          </p:cNvSpPr>
          <p:nvPr/>
        </p:nvSpPr>
        <p:spPr bwMode="auto">
          <a:xfrm>
            <a:off x="4029075" y="4419600"/>
            <a:ext cx="942975" cy="336550"/>
          </a:xfrm>
          <a:prstGeom prst="rect">
            <a:avLst/>
          </a:prstGeom>
          <a:noFill/>
          <a:ln w="9525" algn="ctr">
            <a:noFill/>
            <a:miter lim="800000"/>
            <a:headEnd/>
            <a:tailEnd/>
          </a:ln>
          <a:effectLst/>
        </p:spPr>
        <p:txBody>
          <a:bodyPr>
            <a:spAutoFit/>
          </a:bodyPr>
          <a:lstStyle/>
          <a:p>
            <a:pPr algn="ctr">
              <a:spcBef>
                <a:spcPct val="50000"/>
              </a:spcBef>
            </a:pPr>
            <a:r>
              <a:rPr lang="en-US" sz="1600" b="0"/>
              <a:t>+H</a:t>
            </a:r>
            <a:r>
              <a:rPr lang="en-US" sz="1600" b="0" baseline="-25000"/>
              <a:t>2</a:t>
            </a:r>
            <a:r>
              <a:rPr lang="en-US" sz="1600" b="0"/>
              <a:t>0</a:t>
            </a:r>
          </a:p>
        </p:txBody>
      </p:sp>
      <p:sp>
        <p:nvSpPr>
          <p:cNvPr id="1030162" name="Text Box 18"/>
          <p:cNvSpPr txBox="1">
            <a:spLocks noChangeArrowheads="1"/>
          </p:cNvSpPr>
          <p:nvPr/>
        </p:nvSpPr>
        <p:spPr bwMode="auto">
          <a:xfrm>
            <a:off x="4972050" y="5334000"/>
            <a:ext cx="1114425" cy="366713"/>
          </a:xfrm>
          <a:prstGeom prst="rect">
            <a:avLst/>
          </a:prstGeom>
          <a:noFill/>
          <a:ln w="9525" algn="ctr">
            <a:noFill/>
            <a:miter lim="800000"/>
            <a:headEnd/>
            <a:tailEnd/>
          </a:ln>
          <a:effectLst/>
        </p:spPr>
        <p:txBody>
          <a:bodyPr>
            <a:spAutoFit/>
          </a:bodyPr>
          <a:lstStyle/>
          <a:p>
            <a:pPr algn="ctr">
              <a:spcBef>
                <a:spcPct val="50000"/>
              </a:spcBef>
            </a:pPr>
            <a:r>
              <a:rPr lang="en-US" sz="1800" b="0"/>
              <a:t>HNCO</a:t>
            </a:r>
          </a:p>
        </p:txBody>
      </p:sp>
      <p:sp>
        <p:nvSpPr>
          <p:cNvPr id="1030163" name="Text Box 19"/>
          <p:cNvSpPr txBox="1">
            <a:spLocks noChangeArrowheads="1"/>
          </p:cNvSpPr>
          <p:nvPr/>
        </p:nvSpPr>
        <p:spPr bwMode="auto">
          <a:xfrm>
            <a:off x="7458075" y="5181600"/>
            <a:ext cx="857250" cy="336550"/>
          </a:xfrm>
          <a:prstGeom prst="rect">
            <a:avLst/>
          </a:prstGeom>
          <a:noFill/>
          <a:ln w="9525" algn="ctr">
            <a:noFill/>
            <a:miter lim="800000"/>
            <a:headEnd/>
            <a:tailEnd/>
          </a:ln>
          <a:effectLst/>
        </p:spPr>
        <p:txBody>
          <a:bodyPr>
            <a:spAutoFit/>
          </a:bodyPr>
          <a:lstStyle/>
          <a:p>
            <a:pPr algn="ctr">
              <a:spcBef>
                <a:spcPct val="50000"/>
              </a:spcBef>
            </a:pPr>
            <a:r>
              <a:rPr lang="en-US" sz="1600" b="0"/>
              <a:t>+NO</a:t>
            </a:r>
          </a:p>
        </p:txBody>
      </p:sp>
      <p:sp>
        <p:nvSpPr>
          <p:cNvPr id="1030164" name="Line 20"/>
          <p:cNvSpPr>
            <a:spLocks noChangeShapeType="1"/>
          </p:cNvSpPr>
          <p:nvPr/>
        </p:nvSpPr>
        <p:spPr bwMode="auto">
          <a:xfrm>
            <a:off x="6000750" y="5486400"/>
            <a:ext cx="685800" cy="0"/>
          </a:xfrm>
          <a:prstGeom prst="line">
            <a:avLst/>
          </a:prstGeom>
          <a:noFill/>
          <a:ln w="9525">
            <a:solidFill>
              <a:schemeClr val="tx1"/>
            </a:solidFill>
            <a:round/>
            <a:headEnd/>
            <a:tailEnd type="triangle" w="med" len="med"/>
          </a:ln>
          <a:effectLst/>
        </p:spPr>
        <p:txBody>
          <a:bodyPr/>
          <a:lstStyle/>
          <a:p>
            <a:endParaRPr lang="en-US"/>
          </a:p>
        </p:txBody>
      </p:sp>
      <p:sp>
        <p:nvSpPr>
          <p:cNvPr id="1030165" name="Line 21"/>
          <p:cNvSpPr>
            <a:spLocks noChangeShapeType="1"/>
          </p:cNvSpPr>
          <p:nvPr/>
        </p:nvSpPr>
        <p:spPr bwMode="auto">
          <a:xfrm>
            <a:off x="7286625" y="5486400"/>
            <a:ext cx="1543050" cy="0"/>
          </a:xfrm>
          <a:prstGeom prst="line">
            <a:avLst/>
          </a:prstGeom>
          <a:noFill/>
          <a:ln w="9525">
            <a:solidFill>
              <a:schemeClr val="tx1"/>
            </a:solidFill>
            <a:round/>
            <a:headEnd/>
            <a:tailEnd type="triangle" w="med" len="med"/>
          </a:ln>
          <a:effectLst/>
        </p:spPr>
        <p:txBody>
          <a:bodyPr/>
          <a:lstStyle/>
          <a:p>
            <a:endParaRPr lang="en-US"/>
          </a:p>
        </p:txBody>
      </p:sp>
      <p:sp>
        <p:nvSpPr>
          <p:cNvPr id="1030166" name="Line 22"/>
          <p:cNvSpPr>
            <a:spLocks noChangeShapeType="1"/>
          </p:cNvSpPr>
          <p:nvPr/>
        </p:nvSpPr>
        <p:spPr bwMode="auto">
          <a:xfrm>
            <a:off x="1800225" y="3352800"/>
            <a:ext cx="1457325" cy="762000"/>
          </a:xfrm>
          <a:prstGeom prst="line">
            <a:avLst/>
          </a:prstGeom>
          <a:noFill/>
          <a:ln w="9525">
            <a:solidFill>
              <a:schemeClr val="tx1"/>
            </a:solidFill>
            <a:round/>
            <a:headEnd/>
            <a:tailEnd type="triangle" w="med" len="med"/>
          </a:ln>
          <a:effectLst/>
        </p:spPr>
        <p:txBody>
          <a:bodyPr/>
          <a:lstStyle/>
          <a:p>
            <a:endParaRPr lang="en-US"/>
          </a:p>
        </p:txBody>
      </p:sp>
      <p:sp>
        <p:nvSpPr>
          <p:cNvPr id="1030167" name="Line 23"/>
          <p:cNvSpPr>
            <a:spLocks noChangeShapeType="1"/>
          </p:cNvSpPr>
          <p:nvPr/>
        </p:nvSpPr>
        <p:spPr bwMode="auto">
          <a:xfrm>
            <a:off x="3686175" y="4343400"/>
            <a:ext cx="1714500" cy="990600"/>
          </a:xfrm>
          <a:prstGeom prst="line">
            <a:avLst/>
          </a:prstGeom>
          <a:noFill/>
          <a:ln w="9525">
            <a:solidFill>
              <a:schemeClr val="tx1"/>
            </a:solidFill>
            <a:round/>
            <a:headEnd/>
            <a:tailEnd type="triangle" w="med" len="med"/>
          </a:ln>
          <a:effectLst/>
        </p:spPr>
        <p:txBody>
          <a:bodyPr/>
          <a:lstStyle/>
          <a:p>
            <a:endParaRPr lang="en-US"/>
          </a:p>
        </p:txBody>
      </p:sp>
      <p:sp>
        <p:nvSpPr>
          <p:cNvPr id="1030168" name="Text Box 24"/>
          <p:cNvSpPr txBox="1">
            <a:spLocks noChangeArrowheads="1"/>
          </p:cNvSpPr>
          <p:nvPr/>
        </p:nvSpPr>
        <p:spPr bwMode="auto">
          <a:xfrm>
            <a:off x="342900" y="3505200"/>
            <a:ext cx="1114425" cy="336550"/>
          </a:xfrm>
          <a:prstGeom prst="rect">
            <a:avLst/>
          </a:prstGeom>
          <a:noFill/>
          <a:ln w="9525" algn="ctr">
            <a:noFill/>
            <a:miter lim="800000"/>
            <a:headEnd/>
            <a:tailEnd/>
          </a:ln>
          <a:effectLst/>
        </p:spPr>
        <p:txBody>
          <a:bodyPr>
            <a:spAutoFit/>
          </a:bodyPr>
          <a:lstStyle/>
          <a:p>
            <a:pPr algn="ctr">
              <a:spcBef>
                <a:spcPct val="50000"/>
              </a:spcBef>
            </a:pPr>
            <a:r>
              <a:rPr lang="en-US" sz="1600" b="0"/>
              <a:t>+CH</a:t>
            </a:r>
            <a:r>
              <a:rPr lang="en-US" sz="1600" b="0" baseline="-25000"/>
              <a:t>3</a:t>
            </a:r>
          </a:p>
        </p:txBody>
      </p:sp>
      <p:sp>
        <p:nvSpPr>
          <p:cNvPr id="1030169" name="Text Box 25"/>
          <p:cNvSpPr txBox="1">
            <a:spLocks noChangeArrowheads="1"/>
          </p:cNvSpPr>
          <p:nvPr/>
        </p:nvSpPr>
        <p:spPr bwMode="auto">
          <a:xfrm>
            <a:off x="600075" y="4038600"/>
            <a:ext cx="1200150" cy="366713"/>
          </a:xfrm>
          <a:prstGeom prst="rect">
            <a:avLst/>
          </a:prstGeom>
          <a:noFill/>
          <a:ln w="9525" algn="ctr">
            <a:noFill/>
            <a:miter lim="800000"/>
            <a:headEnd/>
            <a:tailEnd/>
          </a:ln>
          <a:effectLst/>
        </p:spPr>
        <p:txBody>
          <a:bodyPr>
            <a:spAutoFit/>
          </a:bodyPr>
          <a:lstStyle/>
          <a:p>
            <a:pPr algn="ctr">
              <a:spcBef>
                <a:spcPct val="50000"/>
              </a:spcBef>
            </a:pPr>
            <a:r>
              <a:rPr lang="en-US" sz="1800" b="0"/>
              <a:t>H</a:t>
            </a:r>
            <a:r>
              <a:rPr lang="en-US" sz="1800" b="0" baseline="-25000"/>
              <a:t>2</a:t>
            </a:r>
            <a:r>
              <a:rPr lang="en-US" sz="1800" b="0"/>
              <a:t>CN</a:t>
            </a:r>
          </a:p>
        </p:txBody>
      </p:sp>
      <p:sp>
        <p:nvSpPr>
          <p:cNvPr id="1030170" name="Line 26"/>
          <p:cNvSpPr>
            <a:spLocks noChangeShapeType="1"/>
          </p:cNvSpPr>
          <p:nvPr/>
        </p:nvSpPr>
        <p:spPr bwMode="auto">
          <a:xfrm flipH="1">
            <a:off x="1200150" y="3352800"/>
            <a:ext cx="257175" cy="762000"/>
          </a:xfrm>
          <a:prstGeom prst="line">
            <a:avLst/>
          </a:prstGeom>
          <a:noFill/>
          <a:ln w="9525">
            <a:solidFill>
              <a:schemeClr val="tx1"/>
            </a:solidFill>
            <a:round/>
            <a:headEnd/>
            <a:tailEnd type="triangle" w="med" len="med"/>
          </a:ln>
          <a:effectLst/>
        </p:spPr>
        <p:txBody>
          <a:bodyPr/>
          <a:lstStyle/>
          <a:p>
            <a:endParaRPr lang="en-US"/>
          </a:p>
        </p:txBody>
      </p:sp>
      <p:sp>
        <p:nvSpPr>
          <p:cNvPr id="1030171" name="Line 27"/>
          <p:cNvSpPr>
            <a:spLocks noChangeShapeType="1"/>
          </p:cNvSpPr>
          <p:nvPr/>
        </p:nvSpPr>
        <p:spPr bwMode="auto">
          <a:xfrm>
            <a:off x="1200150" y="4419600"/>
            <a:ext cx="171450" cy="990600"/>
          </a:xfrm>
          <a:prstGeom prst="line">
            <a:avLst/>
          </a:prstGeom>
          <a:noFill/>
          <a:ln w="9525">
            <a:solidFill>
              <a:schemeClr val="tx1"/>
            </a:solidFill>
            <a:round/>
            <a:headEnd/>
            <a:tailEnd type="triangle" w="med" len="med"/>
          </a:ln>
          <a:effectLst/>
        </p:spPr>
        <p:txBody>
          <a:bodyPr/>
          <a:lstStyle/>
          <a:p>
            <a:endParaRPr lang="en-US"/>
          </a:p>
        </p:txBody>
      </p:sp>
      <p:sp>
        <p:nvSpPr>
          <p:cNvPr id="1030172" name="Line 28"/>
          <p:cNvSpPr>
            <a:spLocks noChangeShapeType="1"/>
          </p:cNvSpPr>
          <p:nvPr/>
        </p:nvSpPr>
        <p:spPr bwMode="auto">
          <a:xfrm>
            <a:off x="1628775" y="3352800"/>
            <a:ext cx="342900" cy="1143000"/>
          </a:xfrm>
          <a:prstGeom prst="line">
            <a:avLst/>
          </a:prstGeom>
          <a:noFill/>
          <a:ln w="9525">
            <a:solidFill>
              <a:schemeClr val="tx1"/>
            </a:solidFill>
            <a:round/>
            <a:headEnd/>
            <a:tailEnd/>
          </a:ln>
          <a:effectLst/>
        </p:spPr>
        <p:txBody>
          <a:bodyPr/>
          <a:lstStyle/>
          <a:p>
            <a:endParaRPr lang="en-US"/>
          </a:p>
        </p:txBody>
      </p:sp>
      <p:sp>
        <p:nvSpPr>
          <p:cNvPr id="1030173" name="Line 29"/>
          <p:cNvSpPr>
            <a:spLocks noChangeShapeType="1"/>
          </p:cNvSpPr>
          <p:nvPr/>
        </p:nvSpPr>
        <p:spPr bwMode="auto">
          <a:xfrm flipH="1">
            <a:off x="1457325" y="4495800"/>
            <a:ext cx="514350" cy="914400"/>
          </a:xfrm>
          <a:prstGeom prst="line">
            <a:avLst/>
          </a:prstGeom>
          <a:noFill/>
          <a:ln w="9525">
            <a:solidFill>
              <a:schemeClr val="tx1"/>
            </a:solidFill>
            <a:round/>
            <a:headEnd/>
            <a:tailEnd type="triangle" w="med" len="med"/>
          </a:ln>
          <a:effectLst/>
        </p:spPr>
        <p:txBody>
          <a:bodyPr/>
          <a:lstStyle/>
          <a:p>
            <a:endParaRPr lang="en-US"/>
          </a:p>
        </p:txBody>
      </p:sp>
      <p:sp>
        <p:nvSpPr>
          <p:cNvPr id="1030174" name="Text Box 30"/>
          <p:cNvSpPr txBox="1">
            <a:spLocks noChangeArrowheads="1"/>
          </p:cNvSpPr>
          <p:nvPr/>
        </p:nvSpPr>
        <p:spPr bwMode="auto">
          <a:xfrm>
            <a:off x="4714875" y="3886200"/>
            <a:ext cx="1028700" cy="336550"/>
          </a:xfrm>
          <a:prstGeom prst="rect">
            <a:avLst/>
          </a:prstGeom>
          <a:noFill/>
          <a:ln w="9525" algn="ctr">
            <a:noFill/>
            <a:miter lim="800000"/>
            <a:headEnd/>
            <a:tailEnd/>
          </a:ln>
          <a:effectLst/>
        </p:spPr>
        <p:txBody>
          <a:bodyPr>
            <a:spAutoFit/>
          </a:bodyPr>
          <a:lstStyle/>
          <a:p>
            <a:pPr algn="ctr">
              <a:spcBef>
                <a:spcPct val="50000"/>
              </a:spcBef>
            </a:pPr>
            <a:r>
              <a:rPr lang="en-US" sz="1600" b="0"/>
              <a:t>+NHi</a:t>
            </a:r>
          </a:p>
        </p:txBody>
      </p:sp>
      <p:sp>
        <p:nvSpPr>
          <p:cNvPr id="1030175" name="Line 31"/>
          <p:cNvSpPr>
            <a:spLocks noChangeShapeType="1"/>
          </p:cNvSpPr>
          <p:nvPr/>
        </p:nvSpPr>
        <p:spPr bwMode="auto">
          <a:xfrm>
            <a:off x="1971675" y="3200400"/>
            <a:ext cx="6943725" cy="2209800"/>
          </a:xfrm>
          <a:prstGeom prst="line">
            <a:avLst/>
          </a:prstGeom>
          <a:noFill/>
          <a:ln w="9525">
            <a:solidFill>
              <a:schemeClr val="tx1"/>
            </a:solidFill>
            <a:round/>
            <a:headEnd/>
            <a:tailEnd type="triangle" w="med" len="med"/>
          </a:ln>
          <a:effectLst/>
        </p:spPr>
        <p:txBody>
          <a:bodyPr/>
          <a:lstStyle/>
          <a:p>
            <a:endParaRPr lang="en-US"/>
          </a:p>
        </p:txBody>
      </p:sp>
      <p:sp>
        <p:nvSpPr>
          <p:cNvPr id="1030176" name="Text Box 32"/>
          <p:cNvSpPr txBox="1">
            <a:spLocks noChangeArrowheads="1"/>
          </p:cNvSpPr>
          <p:nvPr/>
        </p:nvSpPr>
        <p:spPr bwMode="auto">
          <a:xfrm>
            <a:off x="3086100" y="2057400"/>
            <a:ext cx="942975" cy="366713"/>
          </a:xfrm>
          <a:prstGeom prst="rect">
            <a:avLst/>
          </a:prstGeom>
          <a:noFill/>
          <a:ln w="9525" algn="ctr">
            <a:noFill/>
            <a:miter lim="800000"/>
            <a:headEnd/>
            <a:tailEnd/>
          </a:ln>
          <a:effectLst/>
        </p:spPr>
        <p:txBody>
          <a:bodyPr>
            <a:spAutoFit/>
          </a:bodyPr>
          <a:lstStyle/>
          <a:p>
            <a:pPr algn="ctr">
              <a:spcBef>
                <a:spcPct val="50000"/>
              </a:spcBef>
            </a:pPr>
            <a:r>
              <a:rPr lang="en-US" sz="1800" b="0"/>
              <a:t>NO</a:t>
            </a:r>
            <a:r>
              <a:rPr lang="en-US" sz="1800" b="0" baseline="-25000"/>
              <a:t>2</a:t>
            </a:r>
          </a:p>
        </p:txBody>
      </p:sp>
      <p:sp>
        <p:nvSpPr>
          <p:cNvPr id="1030177" name="Text Box 33"/>
          <p:cNvSpPr txBox="1">
            <a:spLocks noChangeArrowheads="1"/>
          </p:cNvSpPr>
          <p:nvPr/>
        </p:nvSpPr>
        <p:spPr bwMode="auto">
          <a:xfrm>
            <a:off x="1800225" y="2133600"/>
            <a:ext cx="942975" cy="581025"/>
          </a:xfrm>
          <a:prstGeom prst="rect">
            <a:avLst/>
          </a:prstGeom>
          <a:noFill/>
          <a:ln w="9525" algn="ctr">
            <a:noFill/>
            <a:miter lim="800000"/>
            <a:headEnd/>
            <a:tailEnd/>
          </a:ln>
          <a:effectLst/>
        </p:spPr>
        <p:txBody>
          <a:bodyPr>
            <a:spAutoFit/>
          </a:bodyPr>
          <a:lstStyle/>
          <a:p>
            <a:pPr algn="ctr">
              <a:spcBef>
                <a:spcPct val="50000"/>
              </a:spcBef>
            </a:pPr>
            <a:r>
              <a:rPr lang="en-US" sz="1600" b="0"/>
              <a:t>O2, H2O</a:t>
            </a:r>
          </a:p>
        </p:txBody>
      </p:sp>
      <p:sp>
        <p:nvSpPr>
          <p:cNvPr id="1030178" name="Line 34"/>
          <p:cNvSpPr>
            <a:spLocks noChangeShapeType="1"/>
          </p:cNvSpPr>
          <p:nvPr/>
        </p:nvSpPr>
        <p:spPr bwMode="auto">
          <a:xfrm flipH="1">
            <a:off x="1628775" y="2286000"/>
            <a:ext cx="1628775" cy="838200"/>
          </a:xfrm>
          <a:prstGeom prst="line">
            <a:avLst/>
          </a:prstGeom>
          <a:noFill/>
          <a:ln w="9525">
            <a:solidFill>
              <a:schemeClr val="tx1"/>
            </a:solidFill>
            <a:round/>
            <a:headEnd type="stealth" w="med" len="med"/>
            <a:tailEnd type="triangle" w="med" len="med"/>
          </a:ln>
          <a:effectLst/>
        </p:spPr>
        <p:txBody>
          <a:bodyPr/>
          <a:lstStyle/>
          <a:p>
            <a:endParaRPr lang="en-US"/>
          </a:p>
        </p:txBody>
      </p:sp>
      <p:sp>
        <p:nvSpPr>
          <p:cNvPr id="1030179" name="Text Box 35"/>
          <p:cNvSpPr txBox="1">
            <a:spLocks noChangeArrowheads="1"/>
          </p:cNvSpPr>
          <p:nvPr/>
        </p:nvSpPr>
        <p:spPr bwMode="auto">
          <a:xfrm>
            <a:off x="2743200" y="5791200"/>
            <a:ext cx="1028700" cy="366713"/>
          </a:xfrm>
          <a:prstGeom prst="rect">
            <a:avLst/>
          </a:prstGeom>
          <a:noFill/>
          <a:ln w="9525" algn="ctr">
            <a:noFill/>
            <a:miter lim="800000"/>
            <a:headEnd/>
            <a:tailEnd/>
          </a:ln>
          <a:effectLst/>
        </p:spPr>
        <p:txBody>
          <a:bodyPr>
            <a:spAutoFit/>
          </a:bodyPr>
          <a:lstStyle/>
          <a:p>
            <a:pPr algn="ctr">
              <a:spcBef>
                <a:spcPct val="50000"/>
              </a:spcBef>
            </a:pPr>
            <a:r>
              <a:rPr lang="en-US" sz="1800" b="0"/>
              <a:t>HOCN</a:t>
            </a:r>
          </a:p>
        </p:txBody>
      </p:sp>
      <p:sp>
        <p:nvSpPr>
          <p:cNvPr id="1030180" name="Text Box 36"/>
          <p:cNvSpPr txBox="1">
            <a:spLocks noChangeArrowheads="1"/>
          </p:cNvSpPr>
          <p:nvPr/>
        </p:nvSpPr>
        <p:spPr bwMode="auto">
          <a:xfrm>
            <a:off x="4029075" y="5791200"/>
            <a:ext cx="771525" cy="336550"/>
          </a:xfrm>
          <a:prstGeom prst="rect">
            <a:avLst/>
          </a:prstGeom>
          <a:noFill/>
          <a:ln w="9525" algn="ctr">
            <a:noFill/>
            <a:miter lim="800000"/>
            <a:headEnd/>
            <a:tailEnd/>
          </a:ln>
          <a:effectLst/>
        </p:spPr>
        <p:txBody>
          <a:bodyPr>
            <a:spAutoFit/>
          </a:bodyPr>
          <a:lstStyle/>
          <a:p>
            <a:pPr algn="ctr">
              <a:spcBef>
                <a:spcPct val="50000"/>
              </a:spcBef>
            </a:pPr>
            <a:r>
              <a:rPr lang="en-US" sz="1600" b="0"/>
              <a:t>H</a:t>
            </a:r>
          </a:p>
        </p:txBody>
      </p:sp>
      <p:sp>
        <p:nvSpPr>
          <p:cNvPr id="1030181" name="Line 37"/>
          <p:cNvSpPr>
            <a:spLocks noChangeShapeType="1"/>
          </p:cNvSpPr>
          <p:nvPr/>
        </p:nvSpPr>
        <p:spPr bwMode="auto">
          <a:xfrm flipV="1">
            <a:off x="3771900" y="5638800"/>
            <a:ext cx="1285875" cy="304800"/>
          </a:xfrm>
          <a:prstGeom prst="line">
            <a:avLst/>
          </a:prstGeom>
          <a:noFill/>
          <a:ln w="9525">
            <a:solidFill>
              <a:schemeClr val="tx1"/>
            </a:solidFill>
            <a:round/>
            <a:headEnd/>
            <a:tailEnd type="triangle" w="med" len="med"/>
          </a:ln>
          <a:effectLst/>
        </p:spPr>
        <p:txBody>
          <a:bodyPr/>
          <a:lstStyle/>
          <a:p>
            <a:endParaRPr lang="en-US"/>
          </a:p>
        </p:txBody>
      </p:sp>
      <p:sp>
        <p:nvSpPr>
          <p:cNvPr id="1030182" name="Line 38"/>
          <p:cNvSpPr>
            <a:spLocks noChangeShapeType="1"/>
          </p:cNvSpPr>
          <p:nvPr/>
        </p:nvSpPr>
        <p:spPr bwMode="auto">
          <a:xfrm>
            <a:off x="1628775" y="5638800"/>
            <a:ext cx="1200150" cy="304800"/>
          </a:xfrm>
          <a:prstGeom prst="line">
            <a:avLst/>
          </a:prstGeom>
          <a:noFill/>
          <a:ln w="9525">
            <a:solidFill>
              <a:schemeClr val="tx1"/>
            </a:solidFill>
            <a:round/>
            <a:headEnd/>
            <a:tailEnd type="triangle" w="med" len="med"/>
          </a:ln>
          <a:effectLst/>
        </p:spPr>
        <p:txBody>
          <a:bodyPr/>
          <a:lstStyle/>
          <a:p>
            <a:endParaRPr lang="en-US"/>
          </a:p>
        </p:txBody>
      </p:sp>
    </p:spTree>
  </p:cSld>
  <p:clrMapOvr>
    <a:masterClrMapping/>
  </p:clrMapOvr>
  <p:transition/>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a:xfrm>
            <a:off x="357188" y="63500"/>
            <a:ext cx="9555162" cy="1293813"/>
          </a:xfrm>
          <a:noFill/>
          <a:ln/>
          <a:effectLst>
            <a:outerShdw dist="63500" dir="3187806" algn="ctr" rotWithShape="0">
              <a:schemeClr val="bg2"/>
            </a:outerShdw>
          </a:effectLst>
        </p:spPr>
        <p:txBody>
          <a:bodyPr/>
          <a:lstStyle/>
          <a:p>
            <a:r>
              <a:rPr lang="en-US" i="0" dirty="0"/>
              <a:t>NOx  Production vs. Air/Fuel Ratio</a:t>
            </a:r>
            <a:endParaRPr lang="en-US" dirty="0"/>
          </a:p>
        </p:txBody>
      </p:sp>
      <p:pic>
        <p:nvPicPr>
          <p:cNvPr id="131075" name="Picture 3"/>
          <p:cNvPicPr>
            <a:picLocks noChangeArrowheads="1"/>
          </p:cNvPicPr>
          <p:nvPr/>
        </p:nvPicPr>
        <p:blipFill>
          <a:blip r:embed="rId3"/>
          <a:srcRect/>
          <a:stretch>
            <a:fillRect/>
          </a:stretch>
        </p:blipFill>
        <p:spPr bwMode="auto">
          <a:xfrm>
            <a:off x="1019175" y="1550988"/>
            <a:ext cx="8142288" cy="4365625"/>
          </a:xfrm>
          <a:prstGeom prst="rect">
            <a:avLst/>
          </a:prstGeom>
          <a:noFill/>
          <a:ln w="12700">
            <a:noFill/>
            <a:miter lim="800000"/>
            <a:headEnd/>
            <a:tailEnd/>
          </a:ln>
          <a:effectLst/>
        </p:spPr>
      </p:pic>
      <p:sp>
        <p:nvSpPr>
          <p:cNvPr id="131076" name="Rectangle 4"/>
          <p:cNvSpPr>
            <a:spLocks noChangeArrowheads="1"/>
          </p:cNvSpPr>
          <p:nvPr/>
        </p:nvSpPr>
        <p:spPr bwMode="auto">
          <a:xfrm>
            <a:off x="6475413" y="6149975"/>
            <a:ext cx="3359150" cy="363538"/>
          </a:xfrm>
          <a:prstGeom prst="rect">
            <a:avLst/>
          </a:prstGeom>
          <a:solidFill>
            <a:schemeClr val="bg1"/>
          </a:solidFill>
          <a:ln w="12700">
            <a:noFill/>
            <a:miter lim="800000"/>
            <a:headEnd/>
            <a:tailEnd/>
          </a:ln>
          <a:effectLst>
            <a:prstShdw prst="shdw17" dist="17961" dir="2700000">
              <a:schemeClr val="bg1">
                <a:gamma/>
                <a:shade val="60000"/>
                <a:invGamma/>
              </a:schemeClr>
            </a:prstShdw>
          </a:effectLst>
        </p:spPr>
        <p:txBody>
          <a:bodyPr lIns="90488" tIns="44450" rIns="90488" bIns="44450">
            <a:spAutoFit/>
          </a:bodyPr>
          <a:lstStyle/>
          <a:p>
            <a:pPr algn="ctr"/>
            <a:r>
              <a:rPr lang="en-US" sz="1800">
                <a:solidFill>
                  <a:schemeClr val="tx2"/>
                </a:solidFill>
              </a:rPr>
              <a:t>Graphic Courtesy of Coen</a:t>
            </a:r>
            <a:endParaRPr lang="en-US" sz="1800" i="1">
              <a:solidFill>
                <a:schemeClr val="tx2"/>
              </a:solidFill>
            </a:endParaRPr>
          </a:p>
        </p:txBody>
      </p:sp>
    </p:spTree>
  </p:cSld>
  <p:clrMapOvr>
    <a:masterClrMapping/>
  </p:clrMapOvr>
  <p:transition/>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3586" name="Rectangle 2"/>
          <p:cNvSpPr>
            <a:spLocks noGrp="1" noChangeArrowheads="1"/>
          </p:cNvSpPr>
          <p:nvPr>
            <p:ph type="title"/>
          </p:nvPr>
        </p:nvSpPr>
        <p:spPr>
          <a:noFill/>
          <a:ln/>
          <a:effectLst>
            <a:outerShdw dist="71842" dir="2700000" algn="ctr" rotWithShape="0">
              <a:srgbClr val="000000"/>
            </a:outerShdw>
          </a:effectLst>
        </p:spPr>
        <p:txBody>
          <a:bodyPr/>
          <a:lstStyle/>
          <a:p>
            <a:r>
              <a:rPr lang="en-US" i="0"/>
              <a:t>Industry Burner Definitions</a:t>
            </a:r>
            <a:endParaRPr lang="en-US"/>
          </a:p>
        </p:txBody>
      </p:sp>
      <p:sp>
        <p:nvSpPr>
          <p:cNvPr id="323587" name="Rectangle 3"/>
          <p:cNvSpPr>
            <a:spLocks noGrp="1" noChangeArrowheads="1"/>
          </p:cNvSpPr>
          <p:nvPr>
            <p:ph type="body" idx="1"/>
          </p:nvPr>
        </p:nvSpPr>
        <p:spPr>
          <a:xfrm>
            <a:off x="190500" y="1524000"/>
            <a:ext cx="7772400" cy="4702175"/>
          </a:xfrm>
          <a:noFill/>
          <a:ln/>
          <a:effectLst>
            <a:outerShdw dist="56796" dir="3806097" algn="ctr" rotWithShape="0">
              <a:schemeClr val="bg2"/>
            </a:outerShdw>
          </a:effectLst>
        </p:spPr>
        <p:txBody>
          <a:bodyPr/>
          <a:lstStyle/>
          <a:p>
            <a:r>
              <a:rPr lang="en-US" dirty="0"/>
              <a:t>Modern conventional burners</a:t>
            </a:r>
          </a:p>
          <a:p>
            <a:pPr lvl="1"/>
            <a:r>
              <a:rPr lang="en-US" dirty="0"/>
              <a:t>NOx less than 80 ppm (&lt;0.1 </a:t>
            </a:r>
            <a:r>
              <a:rPr lang="en-US" dirty="0" err="1"/>
              <a:t>lb</a:t>
            </a:r>
            <a:r>
              <a:rPr lang="en-US" dirty="0"/>
              <a:t>/MMBtu)</a:t>
            </a:r>
          </a:p>
          <a:p>
            <a:r>
              <a:rPr lang="en-US" dirty="0"/>
              <a:t>Low-NOx burners</a:t>
            </a:r>
          </a:p>
          <a:p>
            <a:pPr lvl="1"/>
            <a:r>
              <a:rPr lang="en-US" dirty="0"/>
              <a:t>NOx less than 30 ppm </a:t>
            </a:r>
          </a:p>
          <a:p>
            <a:pPr lvl="1">
              <a:buFont typeface="Symbol" pitchFamily="18" charset="2"/>
              <a:buNone/>
            </a:pPr>
            <a:r>
              <a:rPr lang="en-US" dirty="0"/>
              <a:t>(&lt;0.04 </a:t>
            </a:r>
            <a:r>
              <a:rPr lang="en-US" dirty="0" err="1"/>
              <a:t>lb</a:t>
            </a:r>
            <a:r>
              <a:rPr lang="en-US" dirty="0"/>
              <a:t>/MMBtu)</a:t>
            </a:r>
          </a:p>
          <a:p>
            <a:r>
              <a:rPr lang="en-US" dirty="0"/>
              <a:t>Ultra Low-NOx burners</a:t>
            </a:r>
          </a:p>
          <a:p>
            <a:pPr lvl="1"/>
            <a:r>
              <a:rPr lang="en-US" dirty="0"/>
              <a:t>9 ppm NOx </a:t>
            </a:r>
          </a:p>
          <a:p>
            <a:pPr lvl="1">
              <a:buFont typeface="Symbol" pitchFamily="18" charset="2"/>
              <a:buNone/>
            </a:pPr>
            <a:r>
              <a:rPr lang="en-US" dirty="0"/>
              <a:t>(&lt;0.01 </a:t>
            </a:r>
            <a:r>
              <a:rPr lang="en-US" dirty="0" err="1"/>
              <a:t>lb</a:t>
            </a:r>
            <a:r>
              <a:rPr lang="en-US" dirty="0"/>
              <a:t>/MMBtu)</a:t>
            </a:r>
          </a:p>
        </p:txBody>
      </p:sp>
      <p:pic>
        <p:nvPicPr>
          <p:cNvPr id="323643" name="Picture 59" descr="Coen DAF"/>
          <p:cNvPicPr>
            <a:picLocks noChangeAspect="1" noChangeArrowheads="1"/>
          </p:cNvPicPr>
          <p:nvPr/>
        </p:nvPicPr>
        <p:blipFill>
          <a:blip r:embed="rId3"/>
          <a:srcRect/>
          <a:stretch>
            <a:fillRect/>
          </a:stretch>
        </p:blipFill>
        <p:spPr bwMode="auto">
          <a:xfrm>
            <a:off x="5219700" y="2925763"/>
            <a:ext cx="4724400" cy="3405187"/>
          </a:xfrm>
          <a:prstGeom prst="rect">
            <a:avLst/>
          </a:prstGeom>
          <a:noFill/>
          <a:ln w="25400">
            <a:solidFill>
              <a:schemeClr val="tx1"/>
            </a:solidFill>
            <a:miter lim="800000"/>
            <a:headEnd/>
            <a:tailEnd/>
          </a:ln>
        </p:spPr>
      </p:pic>
    </p:spTree>
  </p:cSld>
  <p:clrMapOvr>
    <a:masterClrMapping/>
  </p:clrMapOvr>
  <p:transition/>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51970" name="Picture 2" descr="DSCN3787"/>
          <p:cNvPicPr>
            <a:picLocks noChangeAspect="1" noChangeArrowheads="1"/>
          </p:cNvPicPr>
          <p:nvPr/>
        </p:nvPicPr>
        <p:blipFill>
          <a:blip r:embed="rId3"/>
          <a:srcRect/>
          <a:stretch>
            <a:fillRect/>
          </a:stretch>
        </p:blipFill>
        <p:spPr bwMode="auto">
          <a:xfrm>
            <a:off x="0" y="0"/>
            <a:ext cx="10372725" cy="6915150"/>
          </a:xfrm>
          <a:prstGeom prst="rect">
            <a:avLst/>
          </a:prstGeom>
          <a:noFill/>
        </p:spPr>
      </p:pic>
      <p:sp>
        <p:nvSpPr>
          <p:cNvPr id="851971" name="Rectangle 3"/>
          <p:cNvSpPr>
            <a:spLocks noChangeArrowheads="1"/>
          </p:cNvSpPr>
          <p:nvPr/>
        </p:nvSpPr>
        <p:spPr bwMode="auto">
          <a:xfrm>
            <a:off x="1112838" y="5791200"/>
            <a:ext cx="3825875" cy="636588"/>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r>
              <a:rPr lang="en-US" sz="3200">
                <a:solidFill>
                  <a:srgbClr val="CC0000"/>
                </a:solidFill>
                <a:effectLst>
                  <a:outerShdw blurRad="38100" dist="38100" dir="2700000" algn="tl">
                    <a:srgbClr val="000000"/>
                  </a:outerShdw>
                </a:effectLst>
              </a:rPr>
              <a:t>Let’s Discuss FGR</a:t>
            </a: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22" name="Picture 2"/>
          <p:cNvPicPr>
            <a:picLocks noChangeArrowheads="1"/>
          </p:cNvPicPr>
          <p:nvPr/>
        </p:nvPicPr>
        <p:blipFill>
          <a:blip r:embed="rId3"/>
          <a:srcRect/>
          <a:stretch>
            <a:fillRect/>
          </a:stretch>
        </p:blipFill>
        <p:spPr bwMode="auto">
          <a:xfrm>
            <a:off x="487363" y="973138"/>
            <a:ext cx="8912225" cy="5764212"/>
          </a:xfrm>
          <a:prstGeom prst="rect">
            <a:avLst/>
          </a:prstGeom>
          <a:noFill/>
          <a:ln w="12700">
            <a:noFill/>
            <a:miter lim="800000"/>
            <a:headEnd/>
            <a:tailEnd/>
          </a:ln>
          <a:effectLst/>
        </p:spPr>
      </p:pic>
      <p:sp>
        <p:nvSpPr>
          <p:cNvPr id="337924" name="Rectangle 4"/>
          <p:cNvSpPr>
            <a:spLocks noGrp="1" noChangeArrowheads="1"/>
          </p:cNvSpPr>
          <p:nvPr>
            <p:ph type="title"/>
          </p:nvPr>
        </p:nvSpPr>
        <p:spPr>
          <a:xfrm>
            <a:off x="1347788" y="74613"/>
            <a:ext cx="7456487" cy="942975"/>
          </a:xfrm>
          <a:noFill/>
          <a:ln/>
          <a:effectLst>
            <a:outerShdw dist="63500" dir="3187806" algn="ctr" rotWithShape="0">
              <a:schemeClr val="bg2"/>
            </a:outerShdw>
          </a:effectLst>
        </p:spPr>
        <p:txBody>
          <a:bodyPr/>
          <a:lstStyle/>
          <a:p>
            <a:r>
              <a:rPr lang="en-US" sz="4000" i="0"/>
              <a:t>Flue Gas Recirculation  (FGR)</a:t>
            </a:r>
            <a:endParaRPr lang="en-US" sz="4000"/>
          </a:p>
        </p:txBody>
      </p:sp>
      <p:pic>
        <p:nvPicPr>
          <p:cNvPr id="337925" name="Picture 5"/>
          <p:cNvPicPr>
            <a:picLocks noChangeArrowheads="1"/>
          </p:cNvPicPr>
          <p:nvPr/>
        </p:nvPicPr>
        <p:blipFill>
          <a:blip r:embed="rId4"/>
          <a:srcRect/>
          <a:stretch>
            <a:fillRect/>
          </a:stretch>
        </p:blipFill>
        <p:spPr bwMode="auto">
          <a:xfrm>
            <a:off x="3679825" y="5111750"/>
            <a:ext cx="1495425" cy="230188"/>
          </a:xfrm>
          <a:prstGeom prst="rect">
            <a:avLst/>
          </a:prstGeom>
          <a:noFill/>
          <a:ln w="12700">
            <a:noFill/>
            <a:miter lim="800000"/>
            <a:headEnd/>
            <a:tailEnd/>
          </a:ln>
          <a:effectLst/>
        </p:spPr>
      </p:pic>
      <p:pic>
        <p:nvPicPr>
          <p:cNvPr id="337926" name="Picture 6"/>
          <p:cNvPicPr>
            <a:picLocks noChangeArrowheads="1"/>
          </p:cNvPicPr>
          <p:nvPr/>
        </p:nvPicPr>
        <p:blipFill>
          <a:blip r:embed="rId4"/>
          <a:srcRect/>
          <a:stretch>
            <a:fillRect/>
          </a:stretch>
        </p:blipFill>
        <p:spPr bwMode="auto">
          <a:xfrm>
            <a:off x="3690938" y="5540375"/>
            <a:ext cx="1481137" cy="230188"/>
          </a:xfrm>
          <a:prstGeom prst="rect">
            <a:avLst/>
          </a:prstGeom>
          <a:noFill/>
          <a:ln w="12700">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nodeType="afterEffect">
                                  <p:stCondLst>
                                    <p:cond delay="0"/>
                                  </p:stCondLst>
                                  <p:childTnLst>
                                    <p:set>
                                      <p:cBhvr>
                                        <p:cTn id="6" dur="1" fill="hold">
                                          <p:stCondLst>
                                            <p:cond delay="0"/>
                                          </p:stCondLst>
                                        </p:cTn>
                                        <p:tgtEl>
                                          <p:spTgt spid="337925"/>
                                        </p:tgtEl>
                                        <p:attrNameLst>
                                          <p:attrName>style.visibility</p:attrName>
                                        </p:attrNameLst>
                                      </p:cBhvr>
                                      <p:to>
                                        <p:strVal val="visible"/>
                                      </p:to>
                                    </p:set>
                                    <p:anim calcmode="lin" valueType="num">
                                      <p:cBhvr>
                                        <p:cTn id="7" dur="500" fill="hold"/>
                                        <p:tgtEl>
                                          <p:spTgt spid="337925"/>
                                        </p:tgtEl>
                                        <p:attrNameLst>
                                          <p:attrName>ppt_x</p:attrName>
                                        </p:attrNameLst>
                                      </p:cBhvr>
                                      <p:tavLst>
                                        <p:tav tm="0">
                                          <p:val>
                                            <p:strVal val="#ppt_x-#ppt_w/2"/>
                                          </p:val>
                                        </p:tav>
                                        <p:tav tm="100000">
                                          <p:val>
                                            <p:strVal val="#ppt_x"/>
                                          </p:val>
                                        </p:tav>
                                      </p:tavLst>
                                    </p:anim>
                                    <p:anim calcmode="lin" valueType="num">
                                      <p:cBhvr>
                                        <p:cTn id="8" dur="500" fill="hold"/>
                                        <p:tgtEl>
                                          <p:spTgt spid="337925"/>
                                        </p:tgtEl>
                                        <p:attrNameLst>
                                          <p:attrName>ppt_y</p:attrName>
                                        </p:attrNameLst>
                                      </p:cBhvr>
                                      <p:tavLst>
                                        <p:tav tm="0">
                                          <p:val>
                                            <p:strVal val="#ppt_y"/>
                                          </p:val>
                                        </p:tav>
                                        <p:tav tm="100000">
                                          <p:val>
                                            <p:strVal val="#ppt_y"/>
                                          </p:val>
                                        </p:tav>
                                      </p:tavLst>
                                    </p:anim>
                                    <p:anim calcmode="lin" valueType="num">
                                      <p:cBhvr>
                                        <p:cTn id="9" dur="500" fill="hold"/>
                                        <p:tgtEl>
                                          <p:spTgt spid="337925"/>
                                        </p:tgtEl>
                                        <p:attrNameLst>
                                          <p:attrName>ppt_w</p:attrName>
                                        </p:attrNameLst>
                                      </p:cBhvr>
                                      <p:tavLst>
                                        <p:tav tm="0">
                                          <p:val>
                                            <p:fltVal val="0"/>
                                          </p:val>
                                        </p:tav>
                                        <p:tav tm="100000">
                                          <p:val>
                                            <p:strVal val="#ppt_w"/>
                                          </p:val>
                                        </p:tav>
                                      </p:tavLst>
                                    </p:anim>
                                    <p:anim calcmode="lin" valueType="num">
                                      <p:cBhvr>
                                        <p:cTn id="10" dur="500" fill="hold"/>
                                        <p:tgtEl>
                                          <p:spTgt spid="337925"/>
                                        </p:tgtEl>
                                        <p:attrNameLst>
                                          <p:attrName>ppt_h</p:attrName>
                                        </p:attrNameLst>
                                      </p:cBhvr>
                                      <p:tavLst>
                                        <p:tav tm="0">
                                          <p:val>
                                            <p:strVal val="#ppt_h"/>
                                          </p:val>
                                        </p:tav>
                                        <p:tav tm="100000">
                                          <p:val>
                                            <p:strVal val="#ppt_h"/>
                                          </p:val>
                                        </p:tav>
                                      </p:tavLst>
                                    </p:anim>
                                  </p:childTnLst>
                                </p:cTn>
                              </p:par>
                            </p:childTnLst>
                          </p:cTn>
                        </p:par>
                        <p:par>
                          <p:cTn id="11" fill="hold">
                            <p:stCondLst>
                              <p:cond delay="500"/>
                            </p:stCondLst>
                            <p:childTnLst>
                              <p:par>
                                <p:cTn id="12" presetID="17" presetClass="entr" presetSubtype="8" fill="hold" nodeType="afterEffect">
                                  <p:stCondLst>
                                    <p:cond delay="0"/>
                                  </p:stCondLst>
                                  <p:childTnLst>
                                    <p:set>
                                      <p:cBhvr>
                                        <p:cTn id="13" dur="1" fill="hold">
                                          <p:stCondLst>
                                            <p:cond delay="0"/>
                                          </p:stCondLst>
                                        </p:cTn>
                                        <p:tgtEl>
                                          <p:spTgt spid="337926"/>
                                        </p:tgtEl>
                                        <p:attrNameLst>
                                          <p:attrName>style.visibility</p:attrName>
                                        </p:attrNameLst>
                                      </p:cBhvr>
                                      <p:to>
                                        <p:strVal val="visible"/>
                                      </p:to>
                                    </p:set>
                                    <p:anim calcmode="lin" valueType="num">
                                      <p:cBhvr>
                                        <p:cTn id="14" dur="500" fill="hold"/>
                                        <p:tgtEl>
                                          <p:spTgt spid="337926"/>
                                        </p:tgtEl>
                                        <p:attrNameLst>
                                          <p:attrName>ppt_x</p:attrName>
                                        </p:attrNameLst>
                                      </p:cBhvr>
                                      <p:tavLst>
                                        <p:tav tm="0">
                                          <p:val>
                                            <p:strVal val="#ppt_x-#ppt_w/2"/>
                                          </p:val>
                                        </p:tav>
                                        <p:tav tm="100000">
                                          <p:val>
                                            <p:strVal val="#ppt_x"/>
                                          </p:val>
                                        </p:tav>
                                      </p:tavLst>
                                    </p:anim>
                                    <p:anim calcmode="lin" valueType="num">
                                      <p:cBhvr>
                                        <p:cTn id="15" dur="500" fill="hold"/>
                                        <p:tgtEl>
                                          <p:spTgt spid="337926"/>
                                        </p:tgtEl>
                                        <p:attrNameLst>
                                          <p:attrName>ppt_y</p:attrName>
                                        </p:attrNameLst>
                                      </p:cBhvr>
                                      <p:tavLst>
                                        <p:tav tm="0">
                                          <p:val>
                                            <p:strVal val="#ppt_y"/>
                                          </p:val>
                                        </p:tav>
                                        <p:tav tm="100000">
                                          <p:val>
                                            <p:strVal val="#ppt_y"/>
                                          </p:val>
                                        </p:tav>
                                      </p:tavLst>
                                    </p:anim>
                                    <p:anim calcmode="lin" valueType="num">
                                      <p:cBhvr>
                                        <p:cTn id="16" dur="500" fill="hold"/>
                                        <p:tgtEl>
                                          <p:spTgt spid="337926"/>
                                        </p:tgtEl>
                                        <p:attrNameLst>
                                          <p:attrName>ppt_w</p:attrName>
                                        </p:attrNameLst>
                                      </p:cBhvr>
                                      <p:tavLst>
                                        <p:tav tm="0">
                                          <p:val>
                                            <p:fltVal val="0"/>
                                          </p:val>
                                        </p:tav>
                                        <p:tav tm="100000">
                                          <p:val>
                                            <p:strVal val="#ppt_w"/>
                                          </p:val>
                                        </p:tav>
                                      </p:tavLst>
                                    </p:anim>
                                    <p:anim calcmode="lin" valueType="num">
                                      <p:cBhvr>
                                        <p:cTn id="17" dur="500" fill="hold"/>
                                        <p:tgtEl>
                                          <p:spTgt spid="33792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1314" name="Picture 2"/>
          <p:cNvPicPr>
            <a:picLocks noChangeArrowheads="1"/>
          </p:cNvPicPr>
          <p:nvPr/>
        </p:nvPicPr>
        <p:blipFill>
          <a:blip r:embed="rId3"/>
          <a:srcRect/>
          <a:stretch>
            <a:fillRect/>
          </a:stretch>
        </p:blipFill>
        <p:spPr bwMode="auto">
          <a:xfrm>
            <a:off x="38100" y="0"/>
            <a:ext cx="10210800" cy="6845300"/>
          </a:xfrm>
          <a:prstGeom prst="rect">
            <a:avLst/>
          </a:prstGeom>
          <a:noFill/>
          <a:ln w="12700">
            <a:noFill/>
            <a:miter lim="800000"/>
            <a:headEnd/>
            <a:tailEnd/>
          </a:ln>
          <a:effectLst/>
        </p:spPr>
      </p:pic>
      <p:sp>
        <p:nvSpPr>
          <p:cNvPr id="141316" name="Rectangle 4"/>
          <p:cNvSpPr>
            <a:spLocks noGrp="1" noChangeArrowheads="1"/>
          </p:cNvSpPr>
          <p:nvPr>
            <p:ph type="title"/>
          </p:nvPr>
        </p:nvSpPr>
        <p:spPr>
          <a:xfrm>
            <a:off x="381000" y="5562600"/>
            <a:ext cx="7086600" cy="838200"/>
          </a:xfrm>
          <a:solidFill>
            <a:srgbClr val="FF9900"/>
          </a:solidFill>
          <a:ln w="57150">
            <a:solidFill>
              <a:srgbClr val="CC0000"/>
            </a:solidFill>
          </a:ln>
        </p:spPr>
        <p:txBody>
          <a:bodyPr/>
          <a:lstStyle/>
          <a:p>
            <a:r>
              <a:rPr lang="en-US" sz="3600" i="0">
                <a:solidFill>
                  <a:srgbClr val="CC0000"/>
                </a:solidFill>
                <a:effectLst>
                  <a:outerShdw blurRad="38100" dist="38100" dir="2700000" algn="tl">
                    <a:srgbClr val="000000"/>
                  </a:outerShdw>
                </a:effectLst>
              </a:rPr>
              <a:t>Flue Gas Recirculation  (FGR)</a:t>
            </a:r>
            <a:endParaRPr lang="en-US" sz="3600"/>
          </a:p>
        </p:txBody>
      </p:sp>
    </p:spTree>
  </p:cSld>
  <p:clrMapOvr>
    <a:masterClrMapping/>
  </p:clrMapOvr>
  <p:transition/>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48931" name="Rectangle 3"/>
          <p:cNvSpPr>
            <a:spLocks noGrp="1" noChangeArrowheads="1"/>
          </p:cNvSpPr>
          <p:nvPr>
            <p:ph type="title"/>
          </p:nvPr>
        </p:nvSpPr>
        <p:spPr>
          <a:solidFill>
            <a:srgbClr val="FF9900"/>
          </a:solidFill>
          <a:ln w="57150">
            <a:solidFill>
              <a:srgbClr val="CC0000"/>
            </a:solidFill>
          </a:ln>
        </p:spPr>
        <p:txBody>
          <a:bodyPr/>
          <a:lstStyle/>
          <a:p>
            <a:r>
              <a:rPr lang="en-US" sz="3600" i="0">
                <a:solidFill>
                  <a:srgbClr val="CC0000"/>
                </a:solidFill>
                <a:effectLst>
                  <a:outerShdw blurRad="38100" dist="38100" dir="2700000" algn="tl">
                    <a:srgbClr val="000000"/>
                  </a:outerShdw>
                </a:effectLst>
              </a:rPr>
              <a:t>Flue Gas Recirculation  (FGR)</a:t>
            </a:r>
            <a:endParaRPr lang="en-US" sz="3600"/>
          </a:p>
        </p:txBody>
      </p:sp>
      <p:graphicFrame>
        <p:nvGraphicFramePr>
          <p:cNvPr id="1148932" name="Object 4"/>
          <p:cNvGraphicFramePr>
            <a:graphicFrameLocks noGrp="1" noChangeAspect="1"/>
          </p:cNvGraphicFramePr>
          <p:nvPr>
            <p:ph idx="1"/>
          </p:nvPr>
        </p:nvGraphicFramePr>
        <p:xfrm>
          <a:off x="1712913" y="1497013"/>
          <a:ext cx="6919912" cy="4702175"/>
        </p:xfrm>
        <a:graphic>
          <a:graphicData uri="http://schemas.openxmlformats.org/presentationml/2006/ole">
            <mc:AlternateContent xmlns:mc="http://schemas.openxmlformats.org/markup-compatibility/2006">
              <mc:Choice xmlns:v="urn:schemas-microsoft-com:vml" Requires="v">
                <p:oleObj name="Clip" r:id="rId3" imgW="8942857" imgH="6076190" progId="">
                  <p:embed/>
                </p:oleObj>
              </mc:Choice>
              <mc:Fallback>
                <p:oleObj name="Clip" r:id="rId3" imgW="8942857" imgH="6076190" progId="">
                  <p:embed/>
                  <p:pic>
                    <p:nvPicPr>
                      <p:cNvPr id="1148932"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12913" y="1497013"/>
                        <a:ext cx="6919912" cy="4702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48934" name="Line 6"/>
          <p:cNvSpPr>
            <a:spLocks noChangeShapeType="1"/>
          </p:cNvSpPr>
          <p:nvPr/>
        </p:nvSpPr>
        <p:spPr bwMode="auto">
          <a:xfrm flipH="1" flipV="1">
            <a:off x="2895600" y="1981200"/>
            <a:ext cx="9525" cy="161925"/>
          </a:xfrm>
          <a:prstGeom prst="line">
            <a:avLst/>
          </a:prstGeom>
          <a:noFill/>
          <a:ln w="12700">
            <a:solidFill>
              <a:srgbClr val="FF0000"/>
            </a:solidFill>
            <a:round/>
            <a:headEnd/>
            <a:tailEnd type="stealth" w="med" len="med"/>
          </a:ln>
          <a:effectLst/>
        </p:spPr>
        <p:txBody>
          <a:bodyPr/>
          <a:lstStyle/>
          <a:p>
            <a:endParaRPr lang="en-US"/>
          </a:p>
        </p:txBody>
      </p:sp>
      <p:sp>
        <p:nvSpPr>
          <p:cNvPr id="1148935" name="Line 7"/>
          <p:cNvSpPr>
            <a:spLocks noChangeShapeType="1"/>
          </p:cNvSpPr>
          <p:nvPr/>
        </p:nvSpPr>
        <p:spPr bwMode="auto">
          <a:xfrm flipH="1" flipV="1">
            <a:off x="2657475" y="1943100"/>
            <a:ext cx="190500" cy="12700"/>
          </a:xfrm>
          <a:prstGeom prst="line">
            <a:avLst/>
          </a:prstGeom>
          <a:noFill/>
          <a:ln w="12700">
            <a:solidFill>
              <a:srgbClr val="FF0000"/>
            </a:solidFill>
            <a:round/>
            <a:headEnd/>
            <a:tailEnd type="stealth" w="med" len="med"/>
          </a:ln>
          <a:effectLst/>
        </p:spPr>
        <p:txBody>
          <a:bodyPr/>
          <a:lstStyle/>
          <a:p>
            <a:endParaRPr lang="en-US"/>
          </a:p>
        </p:txBody>
      </p:sp>
      <p:sp>
        <p:nvSpPr>
          <p:cNvPr id="1148936" name="Line 8"/>
          <p:cNvSpPr>
            <a:spLocks noChangeShapeType="1"/>
          </p:cNvSpPr>
          <p:nvPr/>
        </p:nvSpPr>
        <p:spPr bwMode="auto">
          <a:xfrm>
            <a:off x="2076450" y="2276475"/>
            <a:ext cx="0" cy="920750"/>
          </a:xfrm>
          <a:prstGeom prst="line">
            <a:avLst/>
          </a:prstGeom>
          <a:noFill/>
          <a:ln w="12700">
            <a:solidFill>
              <a:srgbClr val="FF0000"/>
            </a:solidFill>
            <a:round/>
            <a:headEnd/>
            <a:tailEnd type="stealth" w="med" len="med"/>
          </a:ln>
          <a:effectLst/>
        </p:spPr>
        <p:txBody>
          <a:bodyPr/>
          <a:lstStyle/>
          <a:p>
            <a:endParaRPr lang="en-US"/>
          </a:p>
        </p:txBody>
      </p:sp>
      <p:sp>
        <p:nvSpPr>
          <p:cNvPr id="1148937" name="Line 9"/>
          <p:cNvSpPr>
            <a:spLocks noChangeShapeType="1"/>
          </p:cNvSpPr>
          <p:nvPr/>
        </p:nvSpPr>
        <p:spPr bwMode="auto">
          <a:xfrm>
            <a:off x="2917825" y="4400550"/>
            <a:ext cx="733425" cy="171450"/>
          </a:xfrm>
          <a:prstGeom prst="line">
            <a:avLst/>
          </a:prstGeom>
          <a:noFill/>
          <a:ln w="12700">
            <a:solidFill>
              <a:srgbClr val="FF0000"/>
            </a:solidFill>
            <a:round/>
            <a:headEnd/>
            <a:tailEnd type="stealth" w="med" len="med"/>
          </a:ln>
          <a:effectLst/>
        </p:spPr>
        <p:txBody>
          <a:bodyPr/>
          <a:lstStyle/>
          <a:p>
            <a:endParaRPr lang="en-US"/>
          </a:p>
        </p:txBody>
      </p:sp>
      <p:sp>
        <p:nvSpPr>
          <p:cNvPr id="1148939" name="Line 11"/>
          <p:cNvSpPr>
            <a:spLocks noChangeShapeType="1"/>
          </p:cNvSpPr>
          <p:nvPr/>
        </p:nvSpPr>
        <p:spPr bwMode="auto">
          <a:xfrm>
            <a:off x="4794250" y="4838700"/>
            <a:ext cx="733425" cy="171450"/>
          </a:xfrm>
          <a:prstGeom prst="line">
            <a:avLst/>
          </a:prstGeom>
          <a:noFill/>
          <a:ln w="12700">
            <a:solidFill>
              <a:srgbClr val="FF0000"/>
            </a:solidFill>
            <a:round/>
            <a:headEnd/>
            <a:tailEnd type="stealth" w="med" len="med"/>
          </a:ln>
          <a:effectLst/>
        </p:spPr>
        <p:txBody>
          <a:bodyPr/>
          <a:lstStyle/>
          <a:p>
            <a:endParaRPr lang="en-US"/>
          </a:p>
        </p:txBody>
      </p:sp>
    </p:spTree>
  </p:cSld>
  <p:clrMapOvr>
    <a:masterClrMapping/>
  </p:clrMapOvr>
  <p:transition/>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44098" name="Picture 1026" descr="DSCN1199"/>
          <p:cNvPicPr>
            <a:picLocks noChangeAspect="1" noChangeArrowheads="1"/>
          </p:cNvPicPr>
          <p:nvPr/>
        </p:nvPicPr>
        <p:blipFill>
          <a:blip r:embed="rId3"/>
          <a:srcRect/>
          <a:stretch>
            <a:fillRect/>
          </a:stretch>
        </p:blipFill>
        <p:spPr bwMode="auto">
          <a:xfrm>
            <a:off x="0" y="0"/>
            <a:ext cx="10363200" cy="6934200"/>
          </a:xfrm>
          <a:prstGeom prst="rect">
            <a:avLst/>
          </a:prstGeom>
          <a:noFill/>
        </p:spPr>
      </p:pic>
      <p:sp>
        <p:nvSpPr>
          <p:cNvPr id="644099" name="Rectangle 1027"/>
          <p:cNvSpPr>
            <a:spLocks noChangeArrowheads="1"/>
          </p:cNvSpPr>
          <p:nvPr/>
        </p:nvSpPr>
        <p:spPr bwMode="auto">
          <a:xfrm>
            <a:off x="533400" y="5181600"/>
            <a:ext cx="3171825" cy="112395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pPr algn="ctr"/>
            <a:r>
              <a:rPr lang="en-US" sz="3200">
                <a:solidFill>
                  <a:srgbClr val="CC0000"/>
                </a:solidFill>
                <a:effectLst>
                  <a:outerShdw blurRad="38100" dist="38100" dir="2700000" algn="tl">
                    <a:srgbClr val="000000"/>
                  </a:outerShdw>
                </a:effectLst>
              </a:rPr>
              <a:t>FGR : Flue Gas</a:t>
            </a:r>
          </a:p>
          <a:p>
            <a:pPr algn="ctr"/>
            <a:r>
              <a:rPr lang="en-US" sz="3200">
                <a:solidFill>
                  <a:srgbClr val="CC0000"/>
                </a:solidFill>
                <a:effectLst>
                  <a:outerShdw blurRad="38100" dist="38100" dir="2700000" algn="tl">
                    <a:srgbClr val="000000"/>
                  </a:outerShdw>
                </a:effectLst>
              </a:rPr>
              <a:t>Recirculation</a:t>
            </a:r>
          </a:p>
        </p:txBody>
      </p:sp>
    </p:spTree>
  </p:cSld>
  <p:clrMapOvr>
    <a:masterClrMapping/>
  </p:clrMapOvr>
  <p:transition/>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5026" name="Rectangle 2"/>
          <p:cNvSpPr>
            <a:spLocks noGrp="1" noChangeArrowheads="1"/>
          </p:cNvSpPr>
          <p:nvPr>
            <p:ph type="title"/>
          </p:nvPr>
        </p:nvSpPr>
        <p:spPr>
          <a:xfrm>
            <a:off x="3162300" y="228600"/>
            <a:ext cx="3810000" cy="755650"/>
          </a:xfrm>
          <a:solidFill>
            <a:srgbClr val="FF9900"/>
          </a:solidFill>
          <a:ln w="57150">
            <a:solidFill>
              <a:srgbClr val="CC0000"/>
            </a:solidFill>
          </a:ln>
        </p:spPr>
        <p:txBody>
          <a:bodyPr/>
          <a:lstStyle/>
          <a:p>
            <a:r>
              <a:rPr lang="en-US" sz="2800" i="0">
                <a:solidFill>
                  <a:srgbClr val="CC0000"/>
                </a:solidFill>
                <a:effectLst>
                  <a:outerShdw blurRad="38100" dist="38100" dir="2700000" algn="tl">
                    <a:srgbClr val="000000"/>
                  </a:outerShdw>
                </a:effectLst>
              </a:rPr>
              <a:t>FGR BURNERS</a:t>
            </a:r>
          </a:p>
        </p:txBody>
      </p:sp>
      <p:sp>
        <p:nvSpPr>
          <p:cNvPr id="1025027" name="Rectangle 3"/>
          <p:cNvSpPr>
            <a:spLocks noGrp="1" noChangeArrowheads="1"/>
          </p:cNvSpPr>
          <p:nvPr>
            <p:ph type="body" sz="half" idx="1"/>
          </p:nvPr>
        </p:nvSpPr>
        <p:spPr>
          <a:xfrm>
            <a:off x="566738" y="1447800"/>
            <a:ext cx="4119562" cy="4702175"/>
          </a:xfrm>
        </p:spPr>
        <p:txBody>
          <a:bodyPr/>
          <a:lstStyle/>
          <a:p>
            <a:pPr algn="ctr">
              <a:buFont typeface="Symbol" pitchFamily="18" charset="2"/>
              <a:buNone/>
            </a:pPr>
            <a:r>
              <a:rPr lang="en-US" sz="2000" b="0">
                <a:solidFill>
                  <a:srgbClr val="FF3399"/>
                </a:solidFill>
              </a:rPr>
              <a:t>FEATURES</a:t>
            </a:r>
          </a:p>
          <a:p>
            <a:endParaRPr lang="en-US" sz="2000"/>
          </a:p>
          <a:p>
            <a:r>
              <a:rPr lang="en-US" sz="2000"/>
              <a:t>CAN USE FGR FLOWS AS HIGH AS 40% OF THE TOTAL STACK EFFLUENT</a:t>
            </a:r>
          </a:p>
          <a:p>
            <a:pPr>
              <a:buFont typeface="Symbol" pitchFamily="18" charset="2"/>
              <a:buNone/>
            </a:pPr>
            <a:endParaRPr lang="en-US" sz="2000"/>
          </a:p>
          <a:p>
            <a:r>
              <a:rPr lang="en-US" sz="2000"/>
              <a:t>SOME SYSTEMS OPERATE VERY CLOSE TO THE LIMITS OF FLAMABILITY</a:t>
            </a:r>
          </a:p>
          <a:p>
            <a:endParaRPr lang="en-US" sz="2000"/>
          </a:p>
          <a:p>
            <a:r>
              <a:rPr lang="en-US" sz="2000"/>
              <a:t>SOME SYSTEMS OPERATE WITH VERY RAPID MIXING, VERY CLOSE TO STOICHIOMETERY.</a:t>
            </a:r>
          </a:p>
        </p:txBody>
      </p:sp>
      <p:sp>
        <p:nvSpPr>
          <p:cNvPr id="1025028" name="Rectangle 4"/>
          <p:cNvSpPr>
            <a:spLocks noGrp="1" noChangeArrowheads="1"/>
          </p:cNvSpPr>
          <p:nvPr>
            <p:ph type="body" sz="half" idx="2"/>
          </p:nvPr>
        </p:nvSpPr>
        <p:spPr>
          <a:xfrm>
            <a:off x="5245100" y="1371600"/>
            <a:ext cx="4546600" cy="4702175"/>
          </a:xfrm>
        </p:spPr>
        <p:txBody>
          <a:bodyPr/>
          <a:lstStyle/>
          <a:p>
            <a:pPr algn="ctr">
              <a:lnSpc>
                <a:spcPct val="90000"/>
              </a:lnSpc>
              <a:buFont typeface="Symbol" pitchFamily="18" charset="2"/>
              <a:buNone/>
            </a:pPr>
            <a:r>
              <a:rPr lang="en-US" sz="2000" b="0">
                <a:solidFill>
                  <a:srgbClr val="FF3399"/>
                </a:solidFill>
              </a:rPr>
              <a:t>CON’S</a:t>
            </a:r>
          </a:p>
          <a:p>
            <a:pPr>
              <a:lnSpc>
                <a:spcPct val="90000"/>
              </a:lnSpc>
            </a:pPr>
            <a:endParaRPr lang="en-US" sz="2000"/>
          </a:p>
          <a:p>
            <a:pPr>
              <a:lnSpc>
                <a:spcPct val="90000"/>
              </a:lnSpc>
            </a:pPr>
            <a:r>
              <a:rPr lang="en-US" sz="2000"/>
              <a:t>HIGH ELECTRICAL USAGE</a:t>
            </a:r>
            <a:r>
              <a:rPr lang="en-US" sz="2000" i="1"/>
              <a:t> (FGR fan HP doubled compared to RX system)</a:t>
            </a:r>
            <a:endParaRPr lang="en-US" sz="2000"/>
          </a:p>
          <a:p>
            <a:pPr>
              <a:lnSpc>
                <a:spcPct val="90000"/>
              </a:lnSpc>
            </a:pPr>
            <a:endParaRPr lang="en-US" sz="2000"/>
          </a:p>
          <a:p>
            <a:pPr>
              <a:lnSpc>
                <a:spcPct val="90000"/>
              </a:lnSpc>
            </a:pPr>
            <a:r>
              <a:rPr lang="en-US" sz="2000"/>
              <a:t>LOW TEMPERATURE, TRANSLUCENT, FLAME REDUCES HEAT TRANSFER &amp; EFFICIENCY.</a:t>
            </a:r>
          </a:p>
          <a:p>
            <a:pPr>
              <a:lnSpc>
                <a:spcPct val="90000"/>
              </a:lnSpc>
            </a:pPr>
            <a:endParaRPr lang="en-US" sz="2000"/>
          </a:p>
          <a:p>
            <a:pPr>
              <a:lnSpc>
                <a:spcPct val="90000"/>
              </a:lnSpc>
            </a:pPr>
            <a:r>
              <a:rPr lang="en-US" sz="2000"/>
              <a:t>COMBUSTION INSTABILITY</a:t>
            </a:r>
          </a:p>
          <a:p>
            <a:pPr>
              <a:lnSpc>
                <a:spcPct val="90000"/>
              </a:lnSpc>
            </a:pPr>
            <a:endParaRPr lang="en-US" sz="2000"/>
          </a:p>
          <a:p>
            <a:pPr>
              <a:lnSpc>
                <a:spcPct val="90000"/>
              </a:lnSpc>
            </a:pPr>
            <a:r>
              <a:rPr lang="en-US" sz="2000"/>
              <a:t>CAN’T CHANGE FIRING RATE FAST ENOUGH TO FOLLOW CHANGING LOAD DEMANDS</a:t>
            </a:r>
          </a:p>
          <a:p>
            <a:pPr>
              <a:lnSpc>
                <a:spcPct val="90000"/>
              </a:lnSpc>
            </a:pPr>
            <a:endParaRPr lang="en-US" sz="2000"/>
          </a:p>
          <a:p>
            <a:pPr>
              <a:lnSpc>
                <a:spcPct val="90000"/>
              </a:lnSpc>
            </a:pPr>
            <a:endParaRPr lang="en-US" sz="2000"/>
          </a:p>
        </p:txBody>
      </p:sp>
    </p:spTree>
  </p:cSld>
  <p:clrMapOvr>
    <a:masterClrMapping/>
  </p:clrMapOvr>
  <p:transition/>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6050" name="Rectangle 2"/>
          <p:cNvSpPr>
            <a:spLocks noGrp="1" noChangeArrowheads="1"/>
          </p:cNvSpPr>
          <p:nvPr>
            <p:ph type="title"/>
          </p:nvPr>
        </p:nvSpPr>
        <p:spPr>
          <a:xfrm>
            <a:off x="2247900" y="228600"/>
            <a:ext cx="6858000" cy="755650"/>
          </a:xfrm>
          <a:solidFill>
            <a:srgbClr val="FF9900"/>
          </a:solidFill>
          <a:ln w="57150">
            <a:solidFill>
              <a:srgbClr val="CC0000"/>
            </a:solidFill>
          </a:ln>
        </p:spPr>
        <p:txBody>
          <a:bodyPr/>
          <a:lstStyle/>
          <a:p>
            <a:r>
              <a:rPr lang="en-US" i="0">
                <a:solidFill>
                  <a:srgbClr val="CC0000"/>
                </a:solidFill>
                <a:effectLst>
                  <a:outerShdw blurRad="38100" dist="38100" dir="2700000" algn="tl">
                    <a:srgbClr val="000000"/>
                  </a:outerShdw>
                </a:effectLst>
              </a:rPr>
              <a:t>Lower Cost to Industry</a:t>
            </a:r>
          </a:p>
        </p:txBody>
      </p:sp>
      <p:sp>
        <p:nvSpPr>
          <p:cNvPr id="1026051" name="Rectangle 3"/>
          <p:cNvSpPr>
            <a:spLocks noGrp="1" noChangeArrowheads="1"/>
          </p:cNvSpPr>
          <p:nvPr>
            <p:ph type="body" idx="1"/>
          </p:nvPr>
        </p:nvSpPr>
        <p:spPr/>
        <p:txBody>
          <a:bodyPr/>
          <a:lstStyle/>
          <a:p>
            <a:pPr marL="609600" indent="-609600">
              <a:buSzTx/>
            </a:pPr>
            <a:r>
              <a:rPr lang="en-US" sz="2800"/>
              <a:t>Simple durable refractory and steel construction results in:</a:t>
            </a:r>
          </a:p>
          <a:p>
            <a:pPr marL="990600" lvl="1" indent="-533400"/>
            <a:r>
              <a:rPr lang="en-US" sz="2400"/>
              <a:t>Lower initial cost</a:t>
            </a:r>
          </a:p>
          <a:p>
            <a:pPr marL="990600" lvl="1" indent="-533400"/>
            <a:r>
              <a:rPr lang="en-US" sz="2400"/>
              <a:t>Lower maintenance costs</a:t>
            </a:r>
          </a:p>
          <a:p>
            <a:pPr marL="609600" indent="-609600">
              <a:buSzTx/>
            </a:pPr>
            <a:endParaRPr lang="en-US" sz="2800"/>
          </a:p>
          <a:p>
            <a:pPr marL="609600" indent="-609600">
              <a:buSzTx/>
            </a:pPr>
            <a:r>
              <a:rPr lang="en-US" sz="2800"/>
              <a:t>Lower operating cost</a:t>
            </a:r>
          </a:p>
          <a:p>
            <a:pPr marL="990600" lvl="1" indent="-533400"/>
            <a:r>
              <a:rPr lang="en-US" sz="2400"/>
              <a:t>Less stack losses due to low excess air and low FGR requirements</a:t>
            </a:r>
          </a:p>
          <a:p>
            <a:pPr marL="990600" lvl="1" indent="-533400"/>
            <a:r>
              <a:rPr lang="en-US" sz="2400"/>
              <a:t>Lower fan costs</a:t>
            </a:r>
          </a:p>
          <a:p>
            <a:pPr marL="990600" lvl="1" indent="-533400"/>
            <a:r>
              <a:rPr lang="en-US" sz="2400"/>
              <a:t>Eliminates the need for chemicals &amp; catalysts</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18146" name="Picture 2050" descr="DSCN0120"/>
          <p:cNvPicPr>
            <a:picLocks noChangeAspect="1" noChangeArrowheads="1"/>
          </p:cNvPicPr>
          <p:nvPr/>
        </p:nvPicPr>
        <p:blipFill>
          <a:blip r:embed="rId3"/>
          <a:srcRect/>
          <a:stretch>
            <a:fillRect/>
          </a:stretch>
        </p:blipFill>
        <p:spPr bwMode="auto">
          <a:xfrm>
            <a:off x="0" y="0"/>
            <a:ext cx="10515600" cy="6858000"/>
          </a:xfrm>
          <a:prstGeom prst="rect">
            <a:avLst/>
          </a:prstGeom>
          <a:noFill/>
        </p:spPr>
      </p:pic>
      <p:sp>
        <p:nvSpPr>
          <p:cNvPr id="518147" name="Rectangle 2051"/>
          <p:cNvSpPr>
            <a:spLocks noChangeArrowheads="1"/>
          </p:cNvSpPr>
          <p:nvPr/>
        </p:nvSpPr>
        <p:spPr bwMode="auto">
          <a:xfrm>
            <a:off x="6934200" y="4419600"/>
            <a:ext cx="3117850" cy="2157413"/>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pPr algn="ctr">
              <a:lnSpc>
                <a:spcPct val="110000"/>
              </a:lnSpc>
            </a:pPr>
            <a:r>
              <a:rPr lang="en-US">
                <a:solidFill>
                  <a:srgbClr val="CC0000"/>
                </a:solidFill>
                <a:effectLst>
                  <a:outerShdw blurRad="38100" dist="38100" dir="2700000" algn="tl">
                    <a:srgbClr val="000000"/>
                  </a:outerShdw>
                </a:effectLst>
              </a:rPr>
              <a:t>Millions of BTU/hr</a:t>
            </a:r>
          </a:p>
          <a:p>
            <a:pPr algn="ctr">
              <a:lnSpc>
                <a:spcPct val="110000"/>
              </a:lnSpc>
            </a:pPr>
            <a:r>
              <a:rPr lang="en-US">
                <a:solidFill>
                  <a:srgbClr val="CC0000"/>
                </a:solidFill>
                <a:effectLst>
                  <a:outerShdw blurRad="38100" dist="38100" dir="2700000" algn="tl">
                    <a:srgbClr val="000000"/>
                  </a:outerShdw>
                </a:effectLst>
              </a:rPr>
              <a:t>Boiler HP</a:t>
            </a:r>
          </a:p>
          <a:p>
            <a:pPr algn="ctr">
              <a:lnSpc>
                <a:spcPct val="110000"/>
              </a:lnSpc>
            </a:pPr>
            <a:r>
              <a:rPr lang="en-US">
                <a:solidFill>
                  <a:srgbClr val="CC0000"/>
                </a:solidFill>
                <a:effectLst>
                  <a:outerShdw blurRad="38100" dist="38100" dir="2700000" algn="tl">
                    <a:srgbClr val="000000"/>
                  </a:outerShdw>
                </a:effectLst>
              </a:rPr>
              <a:t>Pounds of Steam/hr</a:t>
            </a:r>
          </a:p>
          <a:p>
            <a:pPr algn="ctr">
              <a:lnSpc>
                <a:spcPct val="110000"/>
              </a:lnSpc>
            </a:pPr>
            <a:r>
              <a:rPr lang="en-US">
                <a:solidFill>
                  <a:srgbClr val="CC0000"/>
                </a:solidFill>
                <a:effectLst>
                  <a:outerShdw blurRad="38100" dist="38100" dir="2700000" algn="tl">
                    <a:srgbClr val="000000"/>
                  </a:outerShdw>
                </a:effectLst>
              </a:rPr>
              <a:t>Megawatts</a:t>
            </a:r>
          </a:p>
          <a:p>
            <a:pPr algn="ctr">
              <a:lnSpc>
                <a:spcPct val="110000"/>
              </a:lnSpc>
            </a:pPr>
            <a:r>
              <a:rPr lang="en-US">
                <a:solidFill>
                  <a:srgbClr val="CC0000"/>
                </a:solidFill>
                <a:effectLst>
                  <a:outerShdw blurRad="38100" dist="38100" dir="2700000" algn="tl">
                    <a:srgbClr val="000000"/>
                  </a:outerShdw>
                </a:effectLst>
              </a:rPr>
              <a:t>Tons per day</a:t>
            </a:r>
          </a:p>
        </p:txBody>
      </p:sp>
      <p:sp>
        <p:nvSpPr>
          <p:cNvPr id="518148" name="Rectangle 2052"/>
          <p:cNvSpPr>
            <a:spLocks noChangeArrowheads="1"/>
          </p:cNvSpPr>
          <p:nvPr/>
        </p:nvSpPr>
        <p:spPr bwMode="auto">
          <a:xfrm>
            <a:off x="609600" y="5791200"/>
            <a:ext cx="3684588" cy="758825"/>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r>
              <a:rPr lang="en-US" sz="4000">
                <a:solidFill>
                  <a:srgbClr val="CC0000"/>
                </a:solidFill>
                <a:effectLst>
                  <a:outerShdw blurRad="38100" dist="38100" dir="2700000" algn="tl">
                    <a:srgbClr val="000000"/>
                  </a:outerShdw>
                </a:effectLst>
              </a:rPr>
              <a:t>Boiler Ratings</a:t>
            </a:r>
          </a:p>
        </p:txBody>
      </p:sp>
      <p:sp>
        <p:nvSpPr>
          <p:cNvPr id="518149" name="Line 2053"/>
          <p:cNvSpPr>
            <a:spLocks noChangeShapeType="1"/>
          </p:cNvSpPr>
          <p:nvPr/>
        </p:nvSpPr>
        <p:spPr bwMode="auto">
          <a:xfrm flipV="1">
            <a:off x="4495800" y="5562600"/>
            <a:ext cx="2286000" cy="685800"/>
          </a:xfrm>
          <a:prstGeom prst="line">
            <a:avLst/>
          </a:prstGeom>
          <a:noFill/>
          <a:ln w="76200">
            <a:solidFill>
              <a:srgbClr val="FF0000"/>
            </a:solidFill>
            <a:round/>
            <a:headEnd/>
            <a:tailEnd type="triangle" w="med" len="med"/>
          </a:ln>
          <a:effectLst>
            <a:outerShdw dist="45791" dir="3378596" algn="ctr" rotWithShape="0">
              <a:srgbClr val="000000"/>
            </a:outerShdw>
          </a:effectLst>
        </p:spPr>
        <p:txBody>
          <a:bodyPr wrap="none" anchor="ctr"/>
          <a:lstStyle/>
          <a:p>
            <a:endParaRPr lang="en-US"/>
          </a:p>
        </p:txBody>
      </p:sp>
    </p:spTree>
  </p:cSld>
  <p:clrMapOvr>
    <a:masterClrMapping/>
  </p:clrMapOvr>
  <p:transition/>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a:xfrm>
            <a:off x="355600" y="155575"/>
            <a:ext cx="9555163" cy="800100"/>
          </a:xfrm>
          <a:noFill/>
          <a:ln/>
          <a:effectLst>
            <a:outerShdw dist="53882" dir="2700000" algn="ctr" rotWithShape="0">
              <a:schemeClr val="bg2"/>
            </a:outerShdw>
          </a:effectLst>
        </p:spPr>
        <p:txBody>
          <a:bodyPr/>
          <a:lstStyle/>
          <a:p>
            <a:r>
              <a:rPr lang="en-US" i="0"/>
              <a:t>Flame Temperature vs. FGR</a:t>
            </a:r>
            <a:endParaRPr lang="en-US"/>
          </a:p>
        </p:txBody>
      </p:sp>
      <p:sp>
        <p:nvSpPr>
          <p:cNvPr id="139267" name="Rectangle 3"/>
          <p:cNvSpPr>
            <a:spLocks noChangeArrowheads="1"/>
          </p:cNvSpPr>
          <p:nvPr/>
        </p:nvSpPr>
        <p:spPr bwMode="auto">
          <a:xfrm>
            <a:off x="6459538" y="6316663"/>
            <a:ext cx="3359150" cy="363537"/>
          </a:xfrm>
          <a:prstGeom prst="rect">
            <a:avLst/>
          </a:prstGeom>
          <a:solidFill>
            <a:schemeClr val="bg1"/>
          </a:solidFill>
          <a:ln w="12700">
            <a:noFill/>
            <a:miter lim="800000"/>
            <a:headEnd/>
            <a:tailEnd/>
          </a:ln>
          <a:effectLst>
            <a:prstShdw prst="shdw17" dist="17961" dir="2700000">
              <a:schemeClr val="bg1">
                <a:gamma/>
                <a:shade val="60000"/>
                <a:invGamma/>
              </a:schemeClr>
            </a:prstShdw>
          </a:effectLst>
        </p:spPr>
        <p:txBody>
          <a:bodyPr lIns="90488" tIns="44450" rIns="90488" bIns="44450">
            <a:spAutoFit/>
          </a:bodyPr>
          <a:lstStyle/>
          <a:p>
            <a:pPr algn="ctr"/>
            <a:r>
              <a:rPr lang="en-US" sz="1800">
                <a:solidFill>
                  <a:schemeClr val="tx2"/>
                </a:solidFill>
              </a:rPr>
              <a:t>Graphic Courtesy of Coen</a:t>
            </a:r>
            <a:endParaRPr lang="en-US" sz="1800" i="1">
              <a:solidFill>
                <a:schemeClr val="tx2"/>
              </a:solidFill>
            </a:endParaRPr>
          </a:p>
        </p:txBody>
      </p:sp>
      <p:pic>
        <p:nvPicPr>
          <p:cNvPr id="139268" name="Picture 4"/>
          <p:cNvPicPr>
            <a:picLocks noChangeArrowheads="1"/>
          </p:cNvPicPr>
          <p:nvPr/>
        </p:nvPicPr>
        <p:blipFill>
          <a:blip r:embed="rId3"/>
          <a:srcRect/>
          <a:stretch>
            <a:fillRect/>
          </a:stretch>
        </p:blipFill>
        <p:spPr bwMode="auto">
          <a:xfrm>
            <a:off x="593725" y="941388"/>
            <a:ext cx="9064625" cy="5176837"/>
          </a:xfrm>
          <a:prstGeom prst="rect">
            <a:avLst/>
          </a:prstGeom>
          <a:noFill/>
          <a:ln w="12700">
            <a:noFill/>
            <a:miter lim="800000"/>
            <a:headEnd/>
            <a:tailEnd/>
          </a:ln>
          <a:effectLst/>
        </p:spPr>
      </p:pic>
    </p:spTree>
  </p:cSld>
  <p:clrMapOvr>
    <a:masterClrMapping/>
  </p:clrMapOvr>
  <p:transition/>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36290" name="Rectangle 2"/>
          <p:cNvSpPr>
            <a:spLocks noGrp="1" noChangeArrowheads="1"/>
          </p:cNvSpPr>
          <p:nvPr>
            <p:ph type="title"/>
          </p:nvPr>
        </p:nvSpPr>
        <p:spPr/>
        <p:txBody>
          <a:bodyPr/>
          <a:lstStyle/>
          <a:p>
            <a:r>
              <a:rPr lang="en-US" i="0"/>
              <a:t>FGR Impact</a:t>
            </a:r>
          </a:p>
        </p:txBody>
      </p:sp>
      <p:graphicFrame>
        <p:nvGraphicFramePr>
          <p:cNvPr id="1036291" name="Object 3"/>
          <p:cNvGraphicFramePr>
            <a:graphicFrameLocks noGrp="1" noChangeAspect="1"/>
          </p:cNvGraphicFramePr>
          <p:nvPr>
            <p:ph idx="1"/>
          </p:nvPr>
        </p:nvGraphicFramePr>
        <p:xfrm>
          <a:off x="2297113" y="1525588"/>
          <a:ext cx="5751512" cy="4645025"/>
        </p:xfrm>
        <a:graphic>
          <a:graphicData uri="http://schemas.openxmlformats.org/presentationml/2006/ole">
            <mc:AlternateContent xmlns:mc="http://schemas.openxmlformats.org/markup-compatibility/2006">
              <mc:Choice xmlns:v="urn:schemas-microsoft-com:vml" Requires="v">
                <p:oleObj name="Chart" r:id="rId3" imgW="6096000" imgH="4067175" progId="MSGraph.Chart.8">
                  <p:embed followColorScheme="full"/>
                </p:oleObj>
              </mc:Choice>
              <mc:Fallback>
                <p:oleObj name="Chart" r:id="rId3" imgW="6096000" imgH="4067175" progId="MSGraph.Chart.8">
                  <p:embed followColorScheme="full"/>
                  <p:pic>
                    <p:nvPicPr>
                      <p:cNvPr id="1036291"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97113" y="1525588"/>
                        <a:ext cx="5751512" cy="46450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64258" name="Picture 1026" descr="REDWOOD"/>
          <p:cNvPicPr>
            <a:picLocks noChangeAspect="1" noChangeArrowheads="1"/>
          </p:cNvPicPr>
          <p:nvPr/>
        </p:nvPicPr>
        <p:blipFill>
          <a:blip r:embed="rId3"/>
          <a:srcRect/>
          <a:stretch>
            <a:fillRect/>
          </a:stretch>
        </p:blipFill>
        <p:spPr bwMode="auto">
          <a:xfrm>
            <a:off x="0" y="0"/>
            <a:ext cx="10287000" cy="6858000"/>
          </a:xfrm>
          <a:prstGeom prst="rect">
            <a:avLst/>
          </a:prstGeom>
          <a:noFill/>
        </p:spPr>
      </p:pic>
      <p:sp>
        <p:nvSpPr>
          <p:cNvPr id="864259" name="Rectangle 1027"/>
          <p:cNvSpPr>
            <a:spLocks noChangeArrowheads="1"/>
          </p:cNvSpPr>
          <p:nvPr/>
        </p:nvSpPr>
        <p:spPr bwMode="auto">
          <a:xfrm>
            <a:off x="425450" y="457200"/>
            <a:ext cx="3603625" cy="1003300"/>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r>
              <a:rPr lang="en-US" sz="2800">
                <a:solidFill>
                  <a:srgbClr val="CC0000"/>
                </a:solidFill>
                <a:effectLst>
                  <a:outerShdw blurRad="38100" dist="38100" dir="2700000" algn="tl">
                    <a:srgbClr val="000000"/>
                  </a:outerShdw>
                </a:effectLst>
              </a:rPr>
              <a:t>Let’s Discuss </a:t>
            </a:r>
          </a:p>
          <a:p>
            <a:pPr algn="ctr"/>
            <a:r>
              <a:rPr lang="en-US" sz="2800">
                <a:solidFill>
                  <a:srgbClr val="CC0000"/>
                </a:solidFill>
                <a:effectLst>
                  <a:outerShdw blurRad="38100" dist="38100" dir="2700000" algn="tl">
                    <a:srgbClr val="000000"/>
                  </a:outerShdw>
                </a:effectLst>
              </a:rPr>
              <a:t>Staged Combustion</a:t>
            </a: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5" name="Rectangle 3"/>
          <p:cNvSpPr>
            <a:spLocks noGrp="1" noChangeArrowheads="1"/>
          </p:cNvSpPr>
          <p:nvPr>
            <p:ph type="title"/>
          </p:nvPr>
        </p:nvSpPr>
        <p:spPr>
          <a:xfrm>
            <a:off x="1998663" y="342900"/>
            <a:ext cx="6508750" cy="1150938"/>
          </a:xfrm>
          <a:noFill/>
          <a:ln/>
          <a:effectLst>
            <a:outerShdw dist="63500" dir="3187806" algn="ctr" rotWithShape="0">
              <a:schemeClr val="bg2"/>
            </a:outerShdw>
          </a:effectLst>
        </p:spPr>
        <p:txBody>
          <a:bodyPr/>
          <a:lstStyle/>
          <a:p>
            <a:r>
              <a:rPr lang="en-US" altLang="en-US" i="0" dirty="0"/>
              <a:t>Gas Pre-mix Burner</a:t>
            </a:r>
            <a:endParaRPr lang="en-US" altLang="en-US" dirty="0"/>
          </a:p>
        </p:txBody>
      </p:sp>
      <p:pic>
        <p:nvPicPr>
          <p:cNvPr id="335876" name="Picture 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8863" y="1450975"/>
            <a:ext cx="8624887" cy="43449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77115847"/>
      </p:ext>
    </p:extLst>
  </p:cSld>
  <p:clrMapOvr>
    <a:masterClrMapping/>
  </p:clrMapOvr>
  <p:transition/>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5411" name="Rectangle 3"/>
          <p:cNvSpPr>
            <a:spLocks noGrp="1" noChangeArrowheads="1"/>
          </p:cNvSpPr>
          <p:nvPr>
            <p:ph type="title"/>
          </p:nvPr>
        </p:nvSpPr>
        <p:spPr>
          <a:xfrm>
            <a:off x="403225" y="63500"/>
            <a:ext cx="9478963" cy="857250"/>
          </a:xfrm>
          <a:noFill/>
          <a:ln/>
          <a:effectLst>
            <a:outerShdw dist="53882" dir="2700000" algn="ctr" rotWithShape="0">
              <a:schemeClr val="bg2"/>
            </a:outerShdw>
          </a:effectLst>
        </p:spPr>
        <p:txBody>
          <a:bodyPr/>
          <a:lstStyle/>
          <a:p>
            <a:r>
              <a:rPr lang="en-US" sz="4000" i="0" dirty="0"/>
              <a:t>Low-NOx Burner with Staged Fuel</a:t>
            </a:r>
            <a:endParaRPr lang="en-US" sz="4000" dirty="0"/>
          </a:p>
        </p:txBody>
      </p:sp>
      <p:pic>
        <p:nvPicPr>
          <p:cNvPr id="145412" name="Picture 4"/>
          <p:cNvPicPr>
            <a:picLocks noChangeArrowheads="1"/>
          </p:cNvPicPr>
          <p:nvPr/>
        </p:nvPicPr>
        <p:blipFill>
          <a:blip r:embed="rId3"/>
          <a:srcRect/>
          <a:stretch>
            <a:fillRect/>
          </a:stretch>
        </p:blipFill>
        <p:spPr bwMode="auto">
          <a:xfrm>
            <a:off x="104775" y="1338263"/>
            <a:ext cx="9004300" cy="4910137"/>
          </a:xfrm>
          <a:prstGeom prst="rect">
            <a:avLst/>
          </a:prstGeom>
          <a:noFill/>
          <a:ln w="12700">
            <a:noFill/>
            <a:miter lim="800000"/>
            <a:headEnd/>
            <a:tailEnd/>
          </a:ln>
          <a:effectLst/>
        </p:spPr>
      </p:pic>
      <p:pic>
        <p:nvPicPr>
          <p:cNvPr id="145413" name="Picture 5"/>
          <p:cNvPicPr>
            <a:picLocks noChangeArrowheads="1"/>
          </p:cNvPicPr>
          <p:nvPr/>
        </p:nvPicPr>
        <p:blipFill>
          <a:blip r:embed="rId4"/>
          <a:srcRect/>
          <a:stretch>
            <a:fillRect/>
          </a:stretch>
        </p:blipFill>
        <p:spPr bwMode="auto">
          <a:xfrm>
            <a:off x="8269288" y="2065338"/>
            <a:ext cx="1573212" cy="754062"/>
          </a:xfrm>
          <a:prstGeom prst="rect">
            <a:avLst/>
          </a:prstGeom>
          <a:noFill/>
          <a:ln w="12700">
            <a:noFill/>
            <a:miter lim="800000"/>
            <a:headEnd/>
            <a:tailEnd/>
          </a:ln>
          <a:effectLst/>
        </p:spPr>
      </p:pic>
      <p:pic>
        <p:nvPicPr>
          <p:cNvPr id="145414" name="Picture 6"/>
          <p:cNvPicPr>
            <a:picLocks noChangeArrowheads="1"/>
          </p:cNvPicPr>
          <p:nvPr/>
        </p:nvPicPr>
        <p:blipFill>
          <a:blip r:embed="rId4"/>
          <a:srcRect/>
          <a:stretch>
            <a:fillRect/>
          </a:stretch>
        </p:blipFill>
        <p:spPr bwMode="auto">
          <a:xfrm>
            <a:off x="7886700" y="2808288"/>
            <a:ext cx="2297113" cy="1763712"/>
          </a:xfrm>
          <a:prstGeom prst="rect">
            <a:avLst/>
          </a:prstGeom>
          <a:noFill/>
          <a:ln w="12700">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nodeType="afterEffect">
                                  <p:stCondLst>
                                    <p:cond delay="0"/>
                                  </p:stCondLst>
                                  <p:childTnLst>
                                    <p:set>
                                      <p:cBhvr>
                                        <p:cTn id="6" dur="1" fill="hold">
                                          <p:stCondLst>
                                            <p:cond delay="0"/>
                                          </p:stCondLst>
                                        </p:cTn>
                                        <p:tgtEl>
                                          <p:spTgt spid="145414"/>
                                        </p:tgtEl>
                                        <p:attrNameLst>
                                          <p:attrName>style.visibility</p:attrName>
                                        </p:attrNameLst>
                                      </p:cBhvr>
                                      <p:to>
                                        <p:strVal val="visible"/>
                                      </p:to>
                                    </p:set>
                                    <p:anim calcmode="lin" valueType="num">
                                      <p:cBhvr>
                                        <p:cTn id="7" dur="500" fill="hold"/>
                                        <p:tgtEl>
                                          <p:spTgt spid="145414"/>
                                        </p:tgtEl>
                                        <p:attrNameLst>
                                          <p:attrName>ppt_x</p:attrName>
                                        </p:attrNameLst>
                                      </p:cBhvr>
                                      <p:tavLst>
                                        <p:tav tm="0">
                                          <p:val>
                                            <p:strVal val="#ppt_x-#ppt_w/2"/>
                                          </p:val>
                                        </p:tav>
                                        <p:tav tm="100000">
                                          <p:val>
                                            <p:strVal val="#ppt_x"/>
                                          </p:val>
                                        </p:tav>
                                      </p:tavLst>
                                    </p:anim>
                                    <p:anim calcmode="lin" valueType="num">
                                      <p:cBhvr>
                                        <p:cTn id="8" dur="500" fill="hold"/>
                                        <p:tgtEl>
                                          <p:spTgt spid="145414"/>
                                        </p:tgtEl>
                                        <p:attrNameLst>
                                          <p:attrName>ppt_y</p:attrName>
                                        </p:attrNameLst>
                                      </p:cBhvr>
                                      <p:tavLst>
                                        <p:tav tm="0">
                                          <p:val>
                                            <p:strVal val="#ppt_y"/>
                                          </p:val>
                                        </p:tav>
                                        <p:tav tm="100000">
                                          <p:val>
                                            <p:strVal val="#ppt_y"/>
                                          </p:val>
                                        </p:tav>
                                      </p:tavLst>
                                    </p:anim>
                                    <p:anim calcmode="lin" valueType="num">
                                      <p:cBhvr>
                                        <p:cTn id="9" dur="500" fill="hold"/>
                                        <p:tgtEl>
                                          <p:spTgt spid="145414"/>
                                        </p:tgtEl>
                                        <p:attrNameLst>
                                          <p:attrName>ppt_w</p:attrName>
                                        </p:attrNameLst>
                                      </p:cBhvr>
                                      <p:tavLst>
                                        <p:tav tm="0">
                                          <p:val>
                                            <p:fltVal val="0"/>
                                          </p:val>
                                        </p:tav>
                                        <p:tav tm="100000">
                                          <p:val>
                                            <p:strVal val="#ppt_w"/>
                                          </p:val>
                                        </p:tav>
                                      </p:tavLst>
                                    </p:anim>
                                    <p:anim calcmode="lin" valueType="num">
                                      <p:cBhvr>
                                        <p:cTn id="10" dur="500" fill="hold"/>
                                        <p:tgtEl>
                                          <p:spTgt spid="145414"/>
                                        </p:tgtEl>
                                        <p:attrNameLst>
                                          <p:attrName>ppt_h</p:attrName>
                                        </p:attrNameLst>
                                      </p:cBhvr>
                                      <p:tavLst>
                                        <p:tav tm="0">
                                          <p:val>
                                            <p:strVal val="#ppt_h"/>
                                          </p:val>
                                        </p:tav>
                                        <p:tav tm="100000">
                                          <p:val>
                                            <p:strVal val="#ppt_h"/>
                                          </p:val>
                                        </p:tav>
                                      </p:tavLst>
                                    </p:anim>
                                  </p:childTnLst>
                                </p:cTn>
                              </p:par>
                            </p:childTnLst>
                          </p:cTn>
                        </p:par>
                        <p:par>
                          <p:cTn id="11" fill="hold">
                            <p:stCondLst>
                              <p:cond delay="500"/>
                            </p:stCondLst>
                            <p:childTnLst>
                              <p:par>
                                <p:cTn id="12" presetID="17" presetClass="entr" presetSubtype="8" fill="hold" nodeType="afterEffect">
                                  <p:stCondLst>
                                    <p:cond delay="0"/>
                                  </p:stCondLst>
                                  <p:childTnLst>
                                    <p:set>
                                      <p:cBhvr>
                                        <p:cTn id="13" dur="1" fill="hold">
                                          <p:stCondLst>
                                            <p:cond delay="0"/>
                                          </p:stCondLst>
                                        </p:cTn>
                                        <p:tgtEl>
                                          <p:spTgt spid="145413"/>
                                        </p:tgtEl>
                                        <p:attrNameLst>
                                          <p:attrName>style.visibility</p:attrName>
                                        </p:attrNameLst>
                                      </p:cBhvr>
                                      <p:to>
                                        <p:strVal val="visible"/>
                                      </p:to>
                                    </p:set>
                                    <p:anim calcmode="lin" valueType="num">
                                      <p:cBhvr>
                                        <p:cTn id="14" dur="500" fill="hold"/>
                                        <p:tgtEl>
                                          <p:spTgt spid="145413"/>
                                        </p:tgtEl>
                                        <p:attrNameLst>
                                          <p:attrName>ppt_x</p:attrName>
                                        </p:attrNameLst>
                                      </p:cBhvr>
                                      <p:tavLst>
                                        <p:tav tm="0">
                                          <p:val>
                                            <p:strVal val="#ppt_x-#ppt_w/2"/>
                                          </p:val>
                                        </p:tav>
                                        <p:tav tm="100000">
                                          <p:val>
                                            <p:strVal val="#ppt_x"/>
                                          </p:val>
                                        </p:tav>
                                      </p:tavLst>
                                    </p:anim>
                                    <p:anim calcmode="lin" valueType="num">
                                      <p:cBhvr>
                                        <p:cTn id="15" dur="500" fill="hold"/>
                                        <p:tgtEl>
                                          <p:spTgt spid="145413"/>
                                        </p:tgtEl>
                                        <p:attrNameLst>
                                          <p:attrName>ppt_y</p:attrName>
                                        </p:attrNameLst>
                                      </p:cBhvr>
                                      <p:tavLst>
                                        <p:tav tm="0">
                                          <p:val>
                                            <p:strVal val="#ppt_y"/>
                                          </p:val>
                                        </p:tav>
                                        <p:tav tm="100000">
                                          <p:val>
                                            <p:strVal val="#ppt_y"/>
                                          </p:val>
                                        </p:tav>
                                      </p:tavLst>
                                    </p:anim>
                                    <p:anim calcmode="lin" valueType="num">
                                      <p:cBhvr>
                                        <p:cTn id="16" dur="500" fill="hold"/>
                                        <p:tgtEl>
                                          <p:spTgt spid="145413"/>
                                        </p:tgtEl>
                                        <p:attrNameLst>
                                          <p:attrName>ppt_w</p:attrName>
                                        </p:attrNameLst>
                                      </p:cBhvr>
                                      <p:tavLst>
                                        <p:tav tm="0">
                                          <p:val>
                                            <p:fltVal val="0"/>
                                          </p:val>
                                        </p:tav>
                                        <p:tav tm="100000">
                                          <p:val>
                                            <p:strVal val="#ppt_w"/>
                                          </p:val>
                                        </p:tav>
                                      </p:tavLst>
                                    </p:anim>
                                    <p:anim calcmode="lin" valueType="num">
                                      <p:cBhvr>
                                        <p:cTn id="17" dur="500" fill="hold"/>
                                        <p:tgtEl>
                                          <p:spTgt spid="14541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8819" name="Rectangle 3"/>
          <p:cNvSpPr>
            <a:spLocks noGrp="1" noChangeArrowheads="1"/>
          </p:cNvSpPr>
          <p:nvPr>
            <p:ph type="title"/>
          </p:nvPr>
        </p:nvSpPr>
        <p:spPr>
          <a:xfrm>
            <a:off x="403225" y="285750"/>
            <a:ext cx="9478963" cy="857250"/>
          </a:xfrm>
          <a:solidFill>
            <a:srgbClr val="FF9900"/>
          </a:solidFill>
          <a:ln w="57150">
            <a:solidFill>
              <a:srgbClr val="CC0000"/>
            </a:solidFill>
          </a:ln>
          <a:effectLst>
            <a:outerShdw dist="125724" dir="2700000" algn="ctr" rotWithShape="0">
              <a:schemeClr val="bg2"/>
            </a:outerShdw>
          </a:effectLst>
        </p:spPr>
        <p:txBody>
          <a:bodyPr/>
          <a:lstStyle/>
          <a:p>
            <a:r>
              <a:rPr lang="en-US" sz="4000" i="0">
                <a:solidFill>
                  <a:srgbClr val="CC0000"/>
                </a:solidFill>
                <a:effectLst>
                  <a:outerShdw blurRad="38100" dist="38100" dir="2700000" algn="tl">
                    <a:srgbClr val="000000"/>
                  </a:outerShdw>
                </a:effectLst>
              </a:rPr>
              <a:t>Low-NOx Burner with Staged Fuel</a:t>
            </a:r>
            <a:endParaRPr lang="en-US" sz="4000"/>
          </a:p>
        </p:txBody>
      </p:sp>
      <p:pic>
        <p:nvPicPr>
          <p:cNvPr id="418823" name="Picture 7" descr="Coen QLN"/>
          <p:cNvPicPr>
            <a:picLocks noChangeAspect="1" noChangeArrowheads="1"/>
          </p:cNvPicPr>
          <p:nvPr/>
        </p:nvPicPr>
        <p:blipFill>
          <a:blip r:embed="rId3">
            <a:clrChange>
              <a:clrFrom>
                <a:srgbClr val="FFFFFF"/>
              </a:clrFrom>
              <a:clrTo>
                <a:srgbClr val="FFFFFF">
                  <a:alpha val="0"/>
                </a:srgbClr>
              </a:clrTo>
            </a:clrChange>
          </a:blip>
          <a:srcRect l="986" t="2400" r="2115" b="2368"/>
          <a:stretch>
            <a:fillRect/>
          </a:stretch>
        </p:blipFill>
        <p:spPr bwMode="auto">
          <a:xfrm>
            <a:off x="1219200" y="1174750"/>
            <a:ext cx="7391400" cy="5454650"/>
          </a:xfrm>
          <a:prstGeom prst="rect">
            <a:avLst/>
          </a:prstGeom>
          <a:noFill/>
        </p:spPr>
      </p:pic>
    </p:spTree>
  </p:cSld>
  <p:clrMapOvr>
    <a:masterClrMapping/>
  </p:clrMapOvr>
  <p:transition/>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43778" name="Picture 2" descr="DSCN2047"/>
          <p:cNvPicPr>
            <a:picLocks noChangeAspect="1" noChangeArrowheads="1"/>
          </p:cNvPicPr>
          <p:nvPr/>
        </p:nvPicPr>
        <p:blipFill>
          <a:blip r:embed="rId3"/>
          <a:srcRect/>
          <a:stretch>
            <a:fillRect/>
          </a:stretch>
        </p:blipFill>
        <p:spPr bwMode="auto">
          <a:xfrm>
            <a:off x="0" y="-76200"/>
            <a:ext cx="10287000" cy="7102475"/>
          </a:xfrm>
          <a:prstGeom prst="rect">
            <a:avLst/>
          </a:prstGeom>
          <a:noFill/>
        </p:spPr>
      </p:pic>
      <p:sp>
        <p:nvSpPr>
          <p:cNvPr id="843779" name="Rectangle 3"/>
          <p:cNvSpPr>
            <a:spLocks noChangeArrowheads="1"/>
          </p:cNvSpPr>
          <p:nvPr/>
        </p:nvSpPr>
        <p:spPr bwMode="auto">
          <a:xfrm>
            <a:off x="896938" y="5651500"/>
            <a:ext cx="8816975" cy="8572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lIns="90488" tIns="44450" rIns="90488" bIns="44450" anchor="ctr"/>
          <a:lstStyle/>
          <a:p>
            <a:pPr algn="ctr"/>
            <a:r>
              <a:rPr lang="en-US" sz="3800" dirty="0">
                <a:solidFill>
                  <a:srgbClr val="CC0000"/>
                </a:solidFill>
                <a:effectLst>
                  <a:outerShdw blurRad="38100" dist="38100" dir="2700000" algn="tl">
                    <a:srgbClr val="000000"/>
                  </a:outerShdw>
                </a:effectLst>
              </a:rPr>
              <a:t>Ultra Low-NOx Burner  (9 ppm)</a:t>
            </a:r>
            <a:endParaRPr lang="en-US" sz="4000" i="1" dirty="0">
              <a:solidFill>
                <a:srgbClr val="FAFD00"/>
              </a:solidFill>
            </a:endParaRPr>
          </a:p>
        </p:txBody>
      </p:sp>
    </p:spTree>
  </p:cSld>
  <p:clrMapOvr>
    <a:masterClrMapping/>
  </p:clrMapOvr>
  <p:transition/>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45826" name="Picture 1026" descr="DSCN2045"/>
          <p:cNvPicPr>
            <a:picLocks noChangeAspect="1" noChangeArrowheads="1"/>
          </p:cNvPicPr>
          <p:nvPr/>
        </p:nvPicPr>
        <p:blipFill>
          <a:blip r:embed="rId3"/>
          <a:srcRect/>
          <a:stretch>
            <a:fillRect/>
          </a:stretch>
        </p:blipFill>
        <p:spPr bwMode="auto">
          <a:xfrm>
            <a:off x="57150" y="30163"/>
            <a:ext cx="10306050" cy="6892925"/>
          </a:xfrm>
          <a:prstGeom prst="rect">
            <a:avLst/>
          </a:prstGeom>
          <a:noFill/>
        </p:spPr>
      </p:pic>
    </p:spTree>
  </p:cSld>
  <p:clrMapOvr>
    <a:masterClrMapping/>
  </p:clrMapOvr>
  <p:transition/>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68354" name="Picture 2" descr="DSCN4030"/>
          <p:cNvPicPr>
            <a:picLocks noChangeAspect="1" noChangeArrowheads="1"/>
          </p:cNvPicPr>
          <p:nvPr/>
        </p:nvPicPr>
        <p:blipFill>
          <a:blip r:embed="rId3"/>
          <a:srcRect/>
          <a:stretch>
            <a:fillRect/>
          </a:stretch>
        </p:blipFill>
        <p:spPr bwMode="auto">
          <a:xfrm>
            <a:off x="304800" y="-66675"/>
            <a:ext cx="9753600" cy="7000875"/>
          </a:xfrm>
          <a:prstGeom prst="rect">
            <a:avLst/>
          </a:prstGeom>
          <a:noFill/>
        </p:spPr>
      </p:pic>
    </p:spTree>
  </p:cSld>
  <p:clrMapOvr>
    <a:masterClrMapping/>
  </p:clrMapOvr>
  <p:transition/>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31170" name="Rectangle 2"/>
          <p:cNvSpPr>
            <a:spLocks noGrp="1" noChangeArrowheads="1"/>
          </p:cNvSpPr>
          <p:nvPr>
            <p:ph type="title"/>
          </p:nvPr>
        </p:nvSpPr>
        <p:spPr/>
        <p:txBody>
          <a:bodyPr/>
          <a:lstStyle/>
          <a:p>
            <a:r>
              <a:rPr lang="en-US" i="0"/>
              <a:t>Burner Cross-sectional View</a:t>
            </a:r>
          </a:p>
        </p:txBody>
      </p:sp>
      <p:graphicFrame>
        <p:nvGraphicFramePr>
          <p:cNvPr id="1031171" name="Object 3"/>
          <p:cNvGraphicFramePr>
            <a:graphicFrameLocks noGrp="1" noChangeAspect="1"/>
          </p:cNvGraphicFramePr>
          <p:nvPr>
            <p:ph type="body" idx="1"/>
          </p:nvPr>
        </p:nvGraphicFramePr>
        <p:xfrm>
          <a:off x="457200" y="2286000"/>
          <a:ext cx="9432925" cy="2965450"/>
        </p:xfrm>
        <a:graphic>
          <a:graphicData uri="http://schemas.openxmlformats.org/presentationml/2006/ole">
            <mc:AlternateContent xmlns:mc="http://schemas.openxmlformats.org/markup-compatibility/2006">
              <mc:Choice xmlns:v="urn:schemas-microsoft-com:vml" Requires="v">
                <p:oleObj name="Document" r:id="rId3" imgW="5584777" imgH="5012462" progId="Word.Document.8">
                  <p:embed/>
                </p:oleObj>
              </mc:Choice>
              <mc:Fallback>
                <p:oleObj name="Document" r:id="rId3" imgW="5584777" imgH="5012462" progId="Word.Document.8">
                  <p:embed/>
                  <p:pic>
                    <p:nvPicPr>
                      <p:cNvPr id="1031171" name="Object 3"/>
                      <p:cNvPicPr>
                        <a:picLocks noChangeAspect="1" noChangeArrowheads="1"/>
                      </p:cNvPicPr>
                      <p:nvPr/>
                    </p:nvPicPr>
                    <p:blipFill>
                      <a:blip r:embed="rId4">
                        <a:extLst>
                          <a:ext uri="{28A0092B-C50C-407E-A947-70E740481C1C}">
                            <a14:useLocalDpi xmlns:a14="http://schemas.microsoft.com/office/drawing/2010/main" val="0"/>
                          </a:ext>
                        </a:extLst>
                      </a:blip>
                      <a:srcRect l="-2783" t="46883" r="-4420" b="12587"/>
                      <a:stretch>
                        <a:fillRect/>
                      </a:stretch>
                    </p:blipFill>
                    <p:spPr bwMode="auto">
                      <a:xfrm>
                        <a:off x="457200" y="2286000"/>
                        <a:ext cx="9432925" cy="2965450"/>
                      </a:xfrm>
                      <a:prstGeom prst="rect">
                        <a:avLst/>
                      </a:prstGeom>
                      <a:solidFill>
                        <a:schemeClr val="tx1"/>
                      </a:solidFill>
                      <a:ln w="38100">
                        <a:solidFill>
                          <a:schemeClr val="bg1"/>
                        </a:solidFill>
                        <a:miter lim="800000"/>
                        <a:headEnd/>
                        <a:tailEnd/>
                      </a:ln>
                    </p:spPr>
                  </p:pic>
                </p:oleObj>
              </mc:Fallback>
            </mc:AlternateContent>
          </a:graphicData>
        </a:graphic>
      </p:graphicFrame>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36578" name="Picture 1026" descr="BOILER PLATE "/>
          <p:cNvPicPr>
            <a:picLocks noChangeAspect="1" noChangeArrowheads="1"/>
          </p:cNvPicPr>
          <p:nvPr/>
        </p:nvPicPr>
        <p:blipFill>
          <a:blip r:embed="rId3"/>
          <a:srcRect/>
          <a:stretch>
            <a:fillRect/>
          </a:stretch>
        </p:blipFill>
        <p:spPr bwMode="auto">
          <a:xfrm>
            <a:off x="-76200" y="-76200"/>
            <a:ext cx="10363200" cy="7010400"/>
          </a:xfrm>
          <a:prstGeom prst="rect">
            <a:avLst/>
          </a:prstGeom>
          <a:noFill/>
        </p:spPr>
      </p:pic>
      <p:sp>
        <p:nvSpPr>
          <p:cNvPr id="536579" name="Rectangle 1027"/>
          <p:cNvSpPr>
            <a:spLocks noChangeArrowheads="1"/>
          </p:cNvSpPr>
          <p:nvPr/>
        </p:nvSpPr>
        <p:spPr bwMode="auto">
          <a:xfrm>
            <a:off x="2438400" y="5791200"/>
            <a:ext cx="5292725" cy="758825"/>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r>
              <a:rPr lang="en-US" sz="4000">
                <a:solidFill>
                  <a:srgbClr val="CC0000"/>
                </a:solidFill>
                <a:effectLst>
                  <a:outerShdw blurRad="38100" dist="38100" dir="2700000" algn="tl">
                    <a:srgbClr val="000000"/>
                  </a:outerShdw>
                </a:effectLst>
              </a:rPr>
              <a:t>Typical Boiler Rating</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36579"/>
                                        </p:tgtEl>
                                        <p:attrNameLst>
                                          <p:attrName>style.visibility</p:attrName>
                                        </p:attrNameLst>
                                      </p:cBhvr>
                                      <p:to>
                                        <p:strVal val="visible"/>
                                      </p:to>
                                    </p:set>
                                    <p:animEffect transition="in" filter="slide(fromBottom)">
                                      <p:cBhvr>
                                        <p:cTn id="7" dur="500"/>
                                        <p:tgtEl>
                                          <p:spTgt spid="536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6579" grpId="0" animBg="1" autoUpdateAnimBg="0"/>
    </p:bldLst>
  </p:timing>
</p:sld>
</file>

<file path=ppt/slides/slide1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32194" name="Rectangle 2"/>
          <p:cNvSpPr>
            <a:spLocks noGrp="1" noChangeArrowheads="1"/>
          </p:cNvSpPr>
          <p:nvPr>
            <p:ph type="title"/>
          </p:nvPr>
        </p:nvSpPr>
        <p:spPr/>
        <p:txBody>
          <a:bodyPr/>
          <a:lstStyle/>
          <a:p>
            <a:r>
              <a:rPr lang="en-US" i="0"/>
              <a:t>TYPICAL COMPONENTS</a:t>
            </a:r>
          </a:p>
        </p:txBody>
      </p:sp>
      <p:sp>
        <p:nvSpPr>
          <p:cNvPr id="1032195" name="Rectangle 3"/>
          <p:cNvSpPr>
            <a:spLocks noGrp="1" noChangeArrowheads="1"/>
          </p:cNvSpPr>
          <p:nvPr>
            <p:ph idx="1"/>
          </p:nvPr>
        </p:nvSpPr>
        <p:spPr/>
        <p:txBody>
          <a:bodyPr/>
          <a:lstStyle/>
          <a:p>
            <a:endParaRPr lang="en-US"/>
          </a:p>
        </p:txBody>
      </p:sp>
      <p:pic>
        <p:nvPicPr>
          <p:cNvPr id="1032196" name="Picture 4" descr="Picture 005"/>
          <p:cNvPicPr>
            <a:picLocks noChangeAspect="1" noChangeArrowheads="1"/>
          </p:cNvPicPr>
          <p:nvPr/>
        </p:nvPicPr>
        <p:blipFill>
          <a:blip r:embed="rId3">
            <a:lum bright="24000"/>
          </a:blip>
          <a:srcRect b="25500"/>
          <a:stretch>
            <a:fillRect/>
          </a:stretch>
        </p:blipFill>
        <p:spPr bwMode="auto">
          <a:xfrm>
            <a:off x="1585912" y="1482725"/>
            <a:ext cx="6772275" cy="4654550"/>
          </a:xfrm>
          <a:prstGeom prst="rect">
            <a:avLst/>
          </a:prstGeom>
          <a:noFill/>
        </p:spPr>
      </p:pic>
      <p:sp>
        <p:nvSpPr>
          <p:cNvPr id="1032197" name="Text Box 5"/>
          <p:cNvSpPr txBox="1">
            <a:spLocks noChangeArrowheads="1"/>
          </p:cNvSpPr>
          <p:nvPr/>
        </p:nvSpPr>
        <p:spPr bwMode="auto">
          <a:xfrm>
            <a:off x="1676400" y="4953000"/>
            <a:ext cx="1714500" cy="679450"/>
          </a:xfrm>
          <a:prstGeom prst="rect">
            <a:avLst/>
          </a:prstGeom>
          <a:solidFill>
            <a:srgbClr val="FF9900"/>
          </a:solidFill>
          <a:ln w="38100">
            <a:solidFill>
              <a:srgbClr val="CC0000"/>
            </a:solidFill>
            <a:miter lim="800000"/>
            <a:headEnd/>
            <a:tailEnd/>
          </a:ln>
          <a:effectLst/>
        </p:spPr>
        <p:txBody>
          <a:bodyPr>
            <a:spAutoFit/>
          </a:bodyPr>
          <a:lstStyle/>
          <a:p>
            <a:pPr algn="ctr">
              <a:spcBef>
                <a:spcPct val="50000"/>
              </a:spcBef>
            </a:pPr>
            <a:r>
              <a:rPr lang="en-US" sz="1800">
                <a:solidFill>
                  <a:srgbClr val="CC0000"/>
                </a:solidFill>
                <a:effectLst>
                  <a:outerShdw blurRad="38100" dist="38100" dir="2700000" algn="tl">
                    <a:srgbClr val="000000"/>
                  </a:outerShdw>
                </a:effectLst>
              </a:rPr>
              <a:t>Fuel valves &amp; Servos</a:t>
            </a:r>
          </a:p>
        </p:txBody>
      </p:sp>
      <p:sp>
        <p:nvSpPr>
          <p:cNvPr id="1032198" name="Line 6"/>
          <p:cNvSpPr>
            <a:spLocks noChangeShapeType="1"/>
          </p:cNvSpPr>
          <p:nvPr/>
        </p:nvSpPr>
        <p:spPr bwMode="auto">
          <a:xfrm>
            <a:off x="3514725" y="5410200"/>
            <a:ext cx="1628775" cy="381000"/>
          </a:xfrm>
          <a:prstGeom prst="line">
            <a:avLst/>
          </a:prstGeom>
          <a:noFill/>
          <a:ln w="38100">
            <a:solidFill>
              <a:srgbClr val="CC0000"/>
            </a:solidFill>
            <a:round/>
            <a:headEnd/>
            <a:tailEnd type="triangle" w="med" len="med"/>
          </a:ln>
          <a:effectLst/>
        </p:spPr>
        <p:txBody>
          <a:bodyPr/>
          <a:lstStyle/>
          <a:p>
            <a:endParaRPr lang="en-US"/>
          </a:p>
        </p:txBody>
      </p:sp>
      <p:sp>
        <p:nvSpPr>
          <p:cNvPr id="1032199" name="Line 7"/>
          <p:cNvSpPr>
            <a:spLocks noChangeShapeType="1"/>
          </p:cNvSpPr>
          <p:nvPr/>
        </p:nvSpPr>
        <p:spPr bwMode="auto">
          <a:xfrm>
            <a:off x="3686175" y="5334000"/>
            <a:ext cx="1885950" cy="304800"/>
          </a:xfrm>
          <a:prstGeom prst="line">
            <a:avLst/>
          </a:prstGeom>
          <a:noFill/>
          <a:ln w="38100">
            <a:solidFill>
              <a:srgbClr val="CC0000"/>
            </a:solidFill>
            <a:round/>
            <a:headEnd/>
            <a:tailEnd type="triangle" w="med" len="med"/>
          </a:ln>
          <a:effectLst/>
        </p:spPr>
        <p:txBody>
          <a:bodyPr/>
          <a:lstStyle/>
          <a:p>
            <a:endParaRPr lang="en-US"/>
          </a:p>
        </p:txBody>
      </p:sp>
      <p:sp>
        <p:nvSpPr>
          <p:cNvPr id="1032200" name="Text Box 8"/>
          <p:cNvSpPr txBox="1">
            <a:spLocks noChangeArrowheads="1"/>
          </p:cNvSpPr>
          <p:nvPr/>
        </p:nvSpPr>
        <p:spPr bwMode="auto">
          <a:xfrm>
            <a:off x="3924300" y="3810000"/>
            <a:ext cx="1628775" cy="404813"/>
          </a:xfrm>
          <a:prstGeom prst="rect">
            <a:avLst/>
          </a:prstGeom>
          <a:solidFill>
            <a:srgbClr val="FF9900"/>
          </a:solidFill>
          <a:ln w="38100">
            <a:solidFill>
              <a:srgbClr val="CC0000"/>
            </a:solidFill>
            <a:miter lim="800000"/>
            <a:headEnd/>
            <a:tailEnd/>
          </a:ln>
          <a:effectLst/>
        </p:spPr>
        <p:txBody>
          <a:bodyPr>
            <a:spAutoFit/>
          </a:bodyPr>
          <a:lstStyle/>
          <a:p>
            <a:pPr algn="ctr">
              <a:spcBef>
                <a:spcPct val="50000"/>
              </a:spcBef>
            </a:pPr>
            <a:r>
              <a:rPr lang="en-US" sz="1800">
                <a:solidFill>
                  <a:srgbClr val="CC0000"/>
                </a:solidFill>
                <a:effectLst>
                  <a:outerShdw blurRad="38100" dist="38100" dir="2700000" algn="tl">
                    <a:srgbClr val="000000"/>
                  </a:outerShdw>
                </a:effectLst>
              </a:rPr>
              <a:t>Lean Jet</a:t>
            </a:r>
          </a:p>
        </p:txBody>
      </p:sp>
      <p:sp>
        <p:nvSpPr>
          <p:cNvPr id="1032201" name="Line 9"/>
          <p:cNvSpPr>
            <a:spLocks noChangeShapeType="1"/>
          </p:cNvSpPr>
          <p:nvPr/>
        </p:nvSpPr>
        <p:spPr bwMode="auto">
          <a:xfrm flipH="1">
            <a:off x="2571750" y="4038600"/>
            <a:ext cx="1200150" cy="228600"/>
          </a:xfrm>
          <a:prstGeom prst="line">
            <a:avLst/>
          </a:prstGeom>
          <a:noFill/>
          <a:ln w="38100">
            <a:solidFill>
              <a:srgbClr val="CC0000"/>
            </a:solidFill>
            <a:round/>
            <a:headEnd/>
            <a:tailEnd type="triangle" w="med" len="med"/>
          </a:ln>
          <a:effectLst/>
        </p:spPr>
        <p:txBody>
          <a:bodyPr/>
          <a:lstStyle/>
          <a:p>
            <a:endParaRPr lang="en-US"/>
          </a:p>
        </p:txBody>
      </p:sp>
      <p:sp>
        <p:nvSpPr>
          <p:cNvPr id="1032202" name="Text Box 10"/>
          <p:cNvSpPr txBox="1">
            <a:spLocks noChangeArrowheads="1"/>
          </p:cNvSpPr>
          <p:nvPr/>
        </p:nvSpPr>
        <p:spPr bwMode="auto">
          <a:xfrm>
            <a:off x="3600450" y="2895600"/>
            <a:ext cx="1371600" cy="404813"/>
          </a:xfrm>
          <a:prstGeom prst="rect">
            <a:avLst/>
          </a:prstGeom>
          <a:solidFill>
            <a:srgbClr val="FF9900"/>
          </a:solidFill>
          <a:ln w="38100">
            <a:solidFill>
              <a:srgbClr val="CC0000"/>
            </a:solidFill>
            <a:miter lim="800000"/>
            <a:headEnd/>
            <a:tailEnd/>
          </a:ln>
          <a:effectLst/>
        </p:spPr>
        <p:txBody>
          <a:bodyPr>
            <a:spAutoFit/>
          </a:bodyPr>
          <a:lstStyle/>
          <a:p>
            <a:pPr algn="ctr">
              <a:spcBef>
                <a:spcPct val="50000"/>
              </a:spcBef>
            </a:pPr>
            <a:r>
              <a:rPr lang="en-US" sz="1800">
                <a:solidFill>
                  <a:srgbClr val="CC0000"/>
                </a:solidFill>
                <a:effectLst>
                  <a:outerShdw blurRad="38100" dist="38100" dir="2700000" algn="tl">
                    <a:srgbClr val="000000"/>
                  </a:outerShdw>
                </a:effectLst>
              </a:rPr>
              <a:t>Reactor</a:t>
            </a:r>
          </a:p>
        </p:txBody>
      </p:sp>
      <p:sp>
        <p:nvSpPr>
          <p:cNvPr id="1032203" name="Line 11"/>
          <p:cNvSpPr>
            <a:spLocks noChangeShapeType="1"/>
          </p:cNvSpPr>
          <p:nvPr/>
        </p:nvSpPr>
        <p:spPr bwMode="auto">
          <a:xfrm flipH="1">
            <a:off x="2705100" y="3200400"/>
            <a:ext cx="771525" cy="533400"/>
          </a:xfrm>
          <a:prstGeom prst="line">
            <a:avLst/>
          </a:prstGeom>
          <a:noFill/>
          <a:ln w="57150">
            <a:solidFill>
              <a:srgbClr val="CC0000"/>
            </a:solidFill>
            <a:round/>
            <a:headEnd/>
            <a:tailEnd type="triangle" w="med" len="med"/>
          </a:ln>
          <a:effectLst/>
        </p:spPr>
        <p:txBody>
          <a:bodyPr/>
          <a:lstStyle/>
          <a:p>
            <a:endParaRPr lang="en-US"/>
          </a:p>
        </p:txBody>
      </p:sp>
    </p:spTree>
  </p:cSld>
  <p:clrMapOvr>
    <a:masterClrMapping/>
  </p:clrMapOvr>
  <p:transition/>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33218" name="Rectangle 2"/>
          <p:cNvSpPr>
            <a:spLocks noGrp="1" noChangeArrowheads="1"/>
          </p:cNvSpPr>
          <p:nvPr>
            <p:ph type="title"/>
          </p:nvPr>
        </p:nvSpPr>
        <p:spPr/>
        <p:txBody>
          <a:bodyPr/>
          <a:lstStyle/>
          <a:p>
            <a:r>
              <a:rPr lang="en-US" i="0"/>
              <a:t>TYPICAL COMPONENTS</a:t>
            </a:r>
          </a:p>
        </p:txBody>
      </p:sp>
      <p:pic>
        <p:nvPicPr>
          <p:cNvPr id="1033219" name="Picture 3" descr="RX0001"/>
          <p:cNvPicPr>
            <a:picLocks noGrp="1" noChangeAspect="1" noChangeArrowheads="1"/>
          </p:cNvPicPr>
          <p:nvPr>
            <p:ph idx="1"/>
          </p:nvPr>
        </p:nvPicPr>
        <p:blipFill>
          <a:blip r:embed="rId3" cstate="print"/>
          <a:srcRect/>
          <a:stretch>
            <a:fillRect/>
          </a:stretch>
        </p:blipFill>
        <p:spPr>
          <a:xfrm>
            <a:off x="1543050" y="1562100"/>
            <a:ext cx="7372350" cy="4914900"/>
          </a:xfrm>
          <a:noFill/>
          <a:ln/>
          <a:effectLst>
            <a:outerShdw dist="35921" dir="2700000" algn="ctr" rotWithShape="0">
              <a:srgbClr val="808080"/>
            </a:outerShdw>
          </a:effectLst>
        </p:spPr>
      </p:pic>
      <p:sp>
        <p:nvSpPr>
          <p:cNvPr id="1033220" name="Text Box 4"/>
          <p:cNvSpPr txBox="1">
            <a:spLocks noChangeArrowheads="1"/>
          </p:cNvSpPr>
          <p:nvPr/>
        </p:nvSpPr>
        <p:spPr bwMode="auto">
          <a:xfrm>
            <a:off x="1714500" y="2286000"/>
            <a:ext cx="1714500" cy="679450"/>
          </a:xfrm>
          <a:prstGeom prst="rect">
            <a:avLst/>
          </a:prstGeom>
          <a:solidFill>
            <a:srgbClr val="FF9900"/>
          </a:solidFill>
          <a:ln w="38100">
            <a:solidFill>
              <a:srgbClr val="CC0000"/>
            </a:solidFill>
            <a:miter lim="800000"/>
            <a:headEnd/>
            <a:tailEnd/>
          </a:ln>
          <a:effectLst/>
        </p:spPr>
        <p:txBody>
          <a:bodyPr>
            <a:spAutoFit/>
          </a:bodyPr>
          <a:lstStyle/>
          <a:p>
            <a:pPr algn="ctr">
              <a:spcBef>
                <a:spcPct val="50000"/>
              </a:spcBef>
            </a:pPr>
            <a:r>
              <a:rPr lang="en-US" sz="1800">
                <a:solidFill>
                  <a:srgbClr val="CC0000"/>
                </a:solidFill>
                <a:effectLst>
                  <a:outerShdw blurRad="38100" dist="38100" dir="2700000" algn="tl">
                    <a:srgbClr val="000000"/>
                  </a:outerShdw>
                </a:effectLst>
              </a:rPr>
              <a:t>REACTOR PORT</a:t>
            </a:r>
          </a:p>
        </p:txBody>
      </p:sp>
      <p:sp>
        <p:nvSpPr>
          <p:cNvPr id="1033221" name="Text Box 5"/>
          <p:cNvSpPr txBox="1">
            <a:spLocks noChangeArrowheads="1"/>
          </p:cNvSpPr>
          <p:nvPr/>
        </p:nvSpPr>
        <p:spPr bwMode="auto">
          <a:xfrm>
            <a:off x="6515100" y="1752600"/>
            <a:ext cx="2143125" cy="404813"/>
          </a:xfrm>
          <a:prstGeom prst="rect">
            <a:avLst/>
          </a:prstGeom>
          <a:solidFill>
            <a:srgbClr val="FF9900"/>
          </a:solidFill>
          <a:ln w="38100">
            <a:solidFill>
              <a:srgbClr val="CC0000"/>
            </a:solidFill>
            <a:miter lim="800000"/>
            <a:headEnd/>
            <a:tailEnd/>
          </a:ln>
          <a:effectLst/>
        </p:spPr>
        <p:txBody>
          <a:bodyPr>
            <a:spAutoFit/>
          </a:bodyPr>
          <a:lstStyle/>
          <a:p>
            <a:pPr algn="ctr">
              <a:spcBef>
                <a:spcPct val="50000"/>
              </a:spcBef>
            </a:pPr>
            <a:r>
              <a:rPr lang="en-US" sz="1800">
                <a:solidFill>
                  <a:srgbClr val="CC0000"/>
                </a:solidFill>
                <a:effectLst>
                  <a:outerShdw blurRad="38100" dist="38100" dir="2700000" algn="tl">
                    <a:srgbClr val="000000"/>
                  </a:outerShdw>
                </a:effectLst>
              </a:rPr>
              <a:t>LEAN JETS</a:t>
            </a:r>
          </a:p>
        </p:txBody>
      </p:sp>
      <p:sp>
        <p:nvSpPr>
          <p:cNvPr id="1033222" name="Line 6"/>
          <p:cNvSpPr>
            <a:spLocks noChangeShapeType="1"/>
          </p:cNvSpPr>
          <p:nvPr/>
        </p:nvSpPr>
        <p:spPr bwMode="auto">
          <a:xfrm>
            <a:off x="3467100" y="3048000"/>
            <a:ext cx="1076325" cy="685800"/>
          </a:xfrm>
          <a:prstGeom prst="line">
            <a:avLst/>
          </a:prstGeom>
          <a:noFill/>
          <a:ln w="38100">
            <a:solidFill>
              <a:srgbClr val="CC0000"/>
            </a:solidFill>
            <a:round/>
            <a:headEnd/>
            <a:tailEnd type="triangle" w="med" len="med"/>
          </a:ln>
          <a:effectLst/>
        </p:spPr>
        <p:txBody>
          <a:bodyPr/>
          <a:lstStyle/>
          <a:p>
            <a:endParaRPr lang="en-US"/>
          </a:p>
        </p:txBody>
      </p:sp>
      <p:sp>
        <p:nvSpPr>
          <p:cNvPr id="1033223" name="Line 7"/>
          <p:cNvSpPr>
            <a:spLocks noChangeShapeType="1"/>
          </p:cNvSpPr>
          <p:nvPr/>
        </p:nvSpPr>
        <p:spPr bwMode="auto">
          <a:xfrm flipH="1">
            <a:off x="5314950" y="1905000"/>
            <a:ext cx="1200150" cy="76200"/>
          </a:xfrm>
          <a:prstGeom prst="line">
            <a:avLst/>
          </a:prstGeom>
          <a:noFill/>
          <a:ln w="38100">
            <a:solidFill>
              <a:srgbClr val="CC0000"/>
            </a:solidFill>
            <a:round/>
            <a:headEnd/>
            <a:tailEnd type="triangle" w="med" len="med"/>
          </a:ln>
          <a:effectLst/>
        </p:spPr>
        <p:txBody>
          <a:bodyPr/>
          <a:lstStyle/>
          <a:p>
            <a:endParaRPr lang="en-US"/>
          </a:p>
        </p:txBody>
      </p:sp>
    </p:spTree>
  </p:cSld>
  <p:clrMapOvr>
    <a:masterClrMapping/>
  </p:clrMapOvr>
  <p:transition/>
</p:sld>
</file>

<file path=ppt/slides/slide1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34242" name="Rectangle 2"/>
          <p:cNvSpPr>
            <a:spLocks noGrp="1" noChangeArrowheads="1"/>
          </p:cNvSpPr>
          <p:nvPr>
            <p:ph type="title"/>
          </p:nvPr>
        </p:nvSpPr>
        <p:spPr/>
        <p:txBody>
          <a:bodyPr/>
          <a:lstStyle/>
          <a:p>
            <a:r>
              <a:rPr lang="en-US" i="0"/>
              <a:t>A Look Down the Furnace</a:t>
            </a:r>
          </a:p>
        </p:txBody>
      </p:sp>
      <p:graphicFrame>
        <p:nvGraphicFramePr>
          <p:cNvPr id="1034243" name="Object 3"/>
          <p:cNvGraphicFramePr>
            <a:graphicFrameLocks noChangeAspect="1"/>
          </p:cNvGraphicFramePr>
          <p:nvPr/>
        </p:nvGraphicFramePr>
        <p:xfrm>
          <a:off x="796925" y="2109788"/>
          <a:ext cx="4575175" cy="4064000"/>
        </p:xfrm>
        <a:graphic>
          <a:graphicData uri="http://schemas.openxmlformats.org/presentationml/2006/ole">
            <mc:AlternateContent xmlns:mc="http://schemas.openxmlformats.org/markup-compatibility/2006">
              <mc:Choice xmlns:v="urn:schemas-microsoft-com:vml" Requires="v">
                <p:oleObj name="Image" r:id="rId3" imgW="7164634" imgH="7158537" progId="">
                  <p:embed/>
                </p:oleObj>
              </mc:Choice>
              <mc:Fallback>
                <p:oleObj name="Image" r:id="rId3" imgW="7164634" imgH="7158537" progId="">
                  <p:embed/>
                  <p:pic>
                    <p:nvPicPr>
                      <p:cNvPr id="1034243"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6925" y="2109788"/>
                        <a:ext cx="4575175" cy="4064000"/>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34244" name="AutoShape 4"/>
          <p:cNvSpPr>
            <a:spLocks/>
          </p:cNvSpPr>
          <p:nvPr/>
        </p:nvSpPr>
        <p:spPr bwMode="auto">
          <a:xfrm>
            <a:off x="6469063" y="2281238"/>
            <a:ext cx="2447925" cy="434975"/>
          </a:xfrm>
          <a:prstGeom prst="callout2">
            <a:avLst>
              <a:gd name="adj1" fmla="val 26278"/>
              <a:gd name="adj2" fmla="val -3500"/>
              <a:gd name="adj3" fmla="val 26278"/>
              <a:gd name="adj4" fmla="val -59444"/>
              <a:gd name="adj5" fmla="val 319708"/>
              <a:gd name="adj6" fmla="val -117505"/>
            </a:avLst>
          </a:prstGeom>
          <a:solidFill>
            <a:srgbClr val="FF9900"/>
          </a:solidFill>
          <a:ln w="38100">
            <a:solidFill>
              <a:srgbClr val="CC0000"/>
            </a:solidFill>
            <a:miter lim="800000"/>
            <a:headEnd/>
            <a:tailEnd/>
          </a:ln>
          <a:effectLst/>
        </p:spPr>
        <p:txBody>
          <a:bodyPr/>
          <a:lstStyle/>
          <a:p>
            <a:pPr algn="ctr"/>
            <a:r>
              <a:rPr lang="en-US" sz="1800">
                <a:solidFill>
                  <a:srgbClr val="CC0000"/>
                </a:solidFill>
                <a:effectLst>
                  <a:outerShdw blurRad="38100" dist="38100" dir="2700000" algn="tl">
                    <a:srgbClr val="000000"/>
                  </a:outerShdw>
                </a:effectLst>
                <a:latin typeface="Tahoma" pitchFamily="34" charset="0"/>
              </a:rPr>
              <a:t>Rich Flame</a:t>
            </a:r>
          </a:p>
        </p:txBody>
      </p:sp>
      <p:sp>
        <p:nvSpPr>
          <p:cNvPr id="1034245" name="AutoShape 5"/>
          <p:cNvSpPr>
            <a:spLocks/>
          </p:cNvSpPr>
          <p:nvPr/>
        </p:nvSpPr>
        <p:spPr bwMode="auto">
          <a:xfrm>
            <a:off x="6486525" y="3209925"/>
            <a:ext cx="2989263" cy="434975"/>
          </a:xfrm>
          <a:prstGeom prst="callout2">
            <a:avLst>
              <a:gd name="adj1" fmla="val 26278"/>
              <a:gd name="adj2" fmla="val -2866"/>
              <a:gd name="adj3" fmla="val 26278"/>
              <a:gd name="adj4" fmla="val -33153"/>
              <a:gd name="adj5" fmla="val 146352"/>
              <a:gd name="adj6" fmla="val -64634"/>
            </a:avLst>
          </a:prstGeom>
          <a:solidFill>
            <a:srgbClr val="FF9900"/>
          </a:solidFill>
          <a:ln w="38100">
            <a:solidFill>
              <a:srgbClr val="CC0000"/>
            </a:solidFill>
            <a:miter lim="800000"/>
            <a:headEnd/>
            <a:tailEnd/>
          </a:ln>
          <a:effectLst/>
        </p:spPr>
        <p:txBody>
          <a:bodyPr/>
          <a:lstStyle/>
          <a:p>
            <a:pPr algn="ctr"/>
            <a:r>
              <a:rPr lang="en-US" sz="1800">
                <a:solidFill>
                  <a:srgbClr val="CC0000"/>
                </a:solidFill>
                <a:effectLst>
                  <a:outerShdw blurRad="38100" dist="38100" dir="2700000" algn="tl">
                    <a:srgbClr val="000000"/>
                  </a:outerShdw>
                </a:effectLst>
                <a:latin typeface="Tahoma" pitchFamily="34" charset="0"/>
              </a:rPr>
              <a:t>Lean Flames (x4)</a:t>
            </a:r>
          </a:p>
        </p:txBody>
      </p:sp>
      <p:sp>
        <p:nvSpPr>
          <p:cNvPr id="1034246" name="AutoShape 6"/>
          <p:cNvSpPr>
            <a:spLocks/>
          </p:cNvSpPr>
          <p:nvPr/>
        </p:nvSpPr>
        <p:spPr bwMode="auto">
          <a:xfrm>
            <a:off x="6526213" y="5849938"/>
            <a:ext cx="2989262" cy="420687"/>
          </a:xfrm>
          <a:prstGeom prst="callout2">
            <a:avLst>
              <a:gd name="adj1" fmla="val 27171"/>
              <a:gd name="adj2" fmla="val -2866"/>
              <a:gd name="adj3" fmla="val 27171"/>
              <a:gd name="adj4" fmla="val -28375"/>
              <a:gd name="adj5" fmla="val -38866"/>
              <a:gd name="adj6" fmla="val -54838"/>
            </a:avLst>
          </a:prstGeom>
          <a:solidFill>
            <a:srgbClr val="FF9900"/>
          </a:solidFill>
          <a:ln w="38100">
            <a:solidFill>
              <a:srgbClr val="CC0000"/>
            </a:solidFill>
            <a:miter lim="800000"/>
            <a:headEnd/>
            <a:tailEnd/>
          </a:ln>
          <a:effectLst/>
        </p:spPr>
        <p:txBody>
          <a:bodyPr/>
          <a:lstStyle/>
          <a:p>
            <a:pPr algn="ctr"/>
            <a:r>
              <a:rPr lang="en-US" sz="1800">
                <a:solidFill>
                  <a:srgbClr val="CC0000"/>
                </a:solidFill>
                <a:effectLst>
                  <a:outerShdw blurRad="38100" dist="38100" dir="2700000" algn="tl">
                    <a:srgbClr val="000000"/>
                  </a:outerShdw>
                </a:effectLst>
                <a:latin typeface="Tahoma" pitchFamily="34" charset="0"/>
              </a:rPr>
              <a:t>Burnout Zone</a:t>
            </a:r>
          </a:p>
        </p:txBody>
      </p:sp>
      <p:sp>
        <p:nvSpPr>
          <p:cNvPr id="1034247" name="AutoShape 7"/>
          <p:cNvSpPr>
            <a:spLocks/>
          </p:cNvSpPr>
          <p:nvPr/>
        </p:nvSpPr>
        <p:spPr bwMode="auto">
          <a:xfrm>
            <a:off x="6526213" y="5045075"/>
            <a:ext cx="2274887" cy="420688"/>
          </a:xfrm>
          <a:prstGeom prst="callout2">
            <a:avLst>
              <a:gd name="adj1" fmla="val 27171"/>
              <a:gd name="adj2" fmla="val -3352"/>
              <a:gd name="adj3" fmla="val 27171"/>
              <a:gd name="adj4" fmla="val -50106"/>
              <a:gd name="adj5" fmla="val -38111"/>
              <a:gd name="adj6" fmla="val -95671"/>
            </a:avLst>
          </a:prstGeom>
          <a:solidFill>
            <a:srgbClr val="FF9900"/>
          </a:solidFill>
          <a:ln w="38100">
            <a:solidFill>
              <a:srgbClr val="CC0000"/>
            </a:solidFill>
            <a:miter lim="800000"/>
            <a:headEnd/>
            <a:tailEnd/>
          </a:ln>
          <a:effectLst/>
        </p:spPr>
        <p:txBody>
          <a:bodyPr/>
          <a:lstStyle/>
          <a:p>
            <a:pPr algn="ctr"/>
            <a:r>
              <a:rPr lang="en-US" sz="1800">
                <a:solidFill>
                  <a:srgbClr val="CC0000"/>
                </a:solidFill>
                <a:effectLst>
                  <a:outerShdw blurRad="38100" dist="38100" dir="2700000" algn="tl">
                    <a:srgbClr val="000000"/>
                  </a:outerShdw>
                </a:effectLst>
                <a:latin typeface="Tahoma" pitchFamily="34" charset="0"/>
              </a:rPr>
              <a:t>FGR</a:t>
            </a:r>
          </a:p>
        </p:txBody>
      </p:sp>
    </p:spTree>
  </p:cSld>
  <p:clrMapOvr>
    <a:masterClrMapping/>
  </p:clrMapOvr>
  <p:transition/>
</p:sld>
</file>

<file path=ppt/slides/slide1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68386" name="Picture 2"/>
          <p:cNvPicPr>
            <a:picLocks noChangeArrowheads="1"/>
          </p:cNvPicPr>
          <p:nvPr/>
        </p:nvPicPr>
        <p:blipFill>
          <a:blip r:embed="rId3"/>
          <a:srcRect/>
          <a:stretch>
            <a:fillRect/>
          </a:stretch>
        </p:blipFill>
        <p:spPr bwMode="auto">
          <a:xfrm>
            <a:off x="1473200" y="0"/>
            <a:ext cx="7670800" cy="6845300"/>
          </a:xfrm>
          <a:prstGeom prst="rect">
            <a:avLst/>
          </a:prstGeom>
          <a:noFill/>
          <a:ln w="12700">
            <a:noFill/>
            <a:miter lim="800000"/>
            <a:headEnd/>
            <a:tailEnd/>
          </a:ln>
          <a:effectLst/>
        </p:spPr>
      </p:pic>
      <p:sp useBgFill="1">
        <p:nvSpPr>
          <p:cNvPr id="1168387" name="Rectangle 3"/>
          <p:cNvSpPr>
            <a:spLocks noGrp="1" noChangeArrowheads="1"/>
          </p:cNvSpPr>
          <p:nvPr>
            <p:ph type="title"/>
          </p:nvPr>
        </p:nvSpPr>
        <p:spPr>
          <a:xfrm>
            <a:off x="533400" y="150813"/>
            <a:ext cx="5799138" cy="1308100"/>
          </a:xfrm>
          <a:ln/>
          <a:effectLst/>
        </p:spPr>
        <p:txBody>
          <a:bodyPr>
            <a:spAutoFit/>
          </a:bodyPr>
          <a:lstStyle/>
          <a:p>
            <a:r>
              <a:rPr lang="en-US" sz="4000" i="0">
                <a:effectLst>
                  <a:outerShdw blurRad="38100" dist="38100" dir="2700000" algn="tl">
                    <a:srgbClr val="000000"/>
                  </a:outerShdw>
                </a:effectLst>
              </a:rPr>
              <a:t>Staged Combustion with Overfire Air</a:t>
            </a:r>
            <a:endParaRPr lang="en-US" sz="4000">
              <a:effectLst>
                <a:outerShdw blurRad="38100" dist="38100" dir="2700000" algn="tl">
                  <a:srgbClr val="000000"/>
                </a:outerShdw>
              </a:effectLst>
            </a:endParaRPr>
          </a:p>
        </p:txBody>
      </p:sp>
      <p:pic>
        <p:nvPicPr>
          <p:cNvPr id="1168388" name="Picture 4"/>
          <p:cNvPicPr>
            <a:picLocks noChangeArrowheads="1"/>
          </p:cNvPicPr>
          <p:nvPr/>
        </p:nvPicPr>
        <p:blipFill>
          <a:blip r:embed="rId4"/>
          <a:srcRect/>
          <a:stretch>
            <a:fillRect/>
          </a:stretch>
        </p:blipFill>
        <p:spPr bwMode="auto">
          <a:xfrm>
            <a:off x="3314700" y="4800600"/>
            <a:ext cx="1573213" cy="354013"/>
          </a:xfrm>
          <a:prstGeom prst="rect">
            <a:avLst/>
          </a:prstGeom>
          <a:noFill/>
          <a:ln w="12700">
            <a:noFill/>
            <a:miter lim="800000"/>
            <a:headEnd/>
            <a:tailEnd/>
          </a:ln>
          <a:effectLst/>
        </p:spPr>
      </p:pic>
      <p:pic>
        <p:nvPicPr>
          <p:cNvPr id="1168389" name="Picture 5"/>
          <p:cNvPicPr>
            <a:picLocks noChangeArrowheads="1"/>
          </p:cNvPicPr>
          <p:nvPr/>
        </p:nvPicPr>
        <p:blipFill>
          <a:blip r:embed="rId4"/>
          <a:srcRect/>
          <a:stretch>
            <a:fillRect/>
          </a:stretch>
        </p:blipFill>
        <p:spPr bwMode="auto">
          <a:xfrm>
            <a:off x="3314700" y="5334000"/>
            <a:ext cx="1573213" cy="354013"/>
          </a:xfrm>
          <a:prstGeom prst="rect">
            <a:avLst/>
          </a:prstGeom>
          <a:noFill/>
          <a:ln w="12700">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nodeType="afterEffect">
                                  <p:stCondLst>
                                    <p:cond delay="0"/>
                                  </p:stCondLst>
                                  <p:childTnLst>
                                    <p:set>
                                      <p:cBhvr>
                                        <p:cTn id="6" dur="1" fill="hold">
                                          <p:stCondLst>
                                            <p:cond delay="0"/>
                                          </p:stCondLst>
                                        </p:cTn>
                                        <p:tgtEl>
                                          <p:spTgt spid="1168388"/>
                                        </p:tgtEl>
                                        <p:attrNameLst>
                                          <p:attrName>style.visibility</p:attrName>
                                        </p:attrNameLst>
                                      </p:cBhvr>
                                      <p:to>
                                        <p:strVal val="visible"/>
                                      </p:to>
                                    </p:set>
                                    <p:anim calcmode="lin" valueType="num">
                                      <p:cBhvr>
                                        <p:cTn id="7" dur="500" fill="hold"/>
                                        <p:tgtEl>
                                          <p:spTgt spid="1168388"/>
                                        </p:tgtEl>
                                        <p:attrNameLst>
                                          <p:attrName>ppt_x</p:attrName>
                                        </p:attrNameLst>
                                      </p:cBhvr>
                                      <p:tavLst>
                                        <p:tav tm="0">
                                          <p:val>
                                            <p:strVal val="#ppt_x-#ppt_w/2"/>
                                          </p:val>
                                        </p:tav>
                                        <p:tav tm="100000">
                                          <p:val>
                                            <p:strVal val="#ppt_x"/>
                                          </p:val>
                                        </p:tav>
                                      </p:tavLst>
                                    </p:anim>
                                    <p:anim calcmode="lin" valueType="num">
                                      <p:cBhvr>
                                        <p:cTn id="8" dur="500" fill="hold"/>
                                        <p:tgtEl>
                                          <p:spTgt spid="1168388"/>
                                        </p:tgtEl>
                                        <p:attrNameLst>
                                          <p:attrName>ppt_y</p:attrName>
                                        </p:attrNameLst>
                                      </p:cBhvr>
                                      <p:tavLst>
                                        <p:tav tm="0">
                                          <p:val>
                                            <p:strVal val="#ppt_y"/>
                                          </p:val>
                                        </p:tav>
                                        <p:tav tm="100000">
                                          <p:val>
                                            <p:strVal val="#ppt_y"/>
                                          </p:val>
                                        </p:tav>
                                      </p:tavLst>
                                    </p:anim>
                                    <p:anim calcmode="lin" valueType="num">
                                      <p:cBhvr>
                                        <p:cTn id="9" dur="500" fill="hold"/>
                                        <p:tgtEl>
                                          <p:spTgt spid="1168388"/>
                                        </p:tgtEl>
                                        <p:attrNameLst>
                                          <p:attrName>ppt_w</p:attrName>
                                        </p:attrNameLst>
                                      </p:cBhvr>
                                      <p:tavLst>
                                        <p:tav tm="0">
                                          <p:val>
                                            <p:fltVal val="0"/>
                                          </p:val>
                                        </p:tav>
                                        <p:tav tm="100000">
                                          <p:val>
                                            <p:strVal val="#ppt_w"/>
                                          </p:val>
                                        </p:tav>
                                      </p:tavLst>
                                    </p:anim>
                                    <p:anim calcmode="lin" valueType="num">
                                      <p:cBhvr>
                                        <p:cTn id="10" dur="500" fill="hold"/>
                                        <p:tgtEl>
                                          <p:spTgt spid="1168388"/>
                                        </p:tgtEl>
                                        <p:attrNameLst>
                                          <p:attrName>ppt_h</p:attrName>
                                        </p:attrNameLst>
                                      </p:cBhvr>
                                      <p:tavLst>
                                        <p:tav tm="0">
                                          <p:val>
                                            <p:strVal val="#ppt_h"/>
                                          </p:val>
                                        </p:tav>
                                        <p:tav tm="100000">
                                          <p:val>
                                            <p:strVal val="#ppt_h"/>
                                          </p:val>
                                        </p:tav>
                                      </p:tavLst>
                                    </p:anim>
                                  </p:childTnLst>
                                </p:cTn>
                              </p:par>
                            </p:childTnLst>
                          </p:cTn>
                        </p:par>
                        <p:par>
                          <p:cTn id="11" fill="hold">
                            <p:stCondLst>
                              <p:cond delay="500"/>
                            </p:stCondLst>
                            <p:childTnLst>
                              <p:par>
                                <p:cTn id="12" presetID="17" presetClass="entr" presetSubtype="8" fill="hold" nodeType="afterEffect">
                                  <p:stCondLst>
                                    <p:cond delay="0"/>
                                  </p:stCondLst>
                                  <p:childTnLst>
                                    <p:set>
                                      <p:cBhvr>
                                        <p:cTn id="13" dur="1" fill="hold">
                                          <p:stCondLst>
                                            <p:cond delay="0"/>
                                          </p:stCondLst>
                                        </p:cTn>
                                        <p:tgtEl>
                                          <p:spTgt spid="1168389"/>
                                        </p:tgtEl>
                                        <p:attrNameLst>
                                          <p:attrName>style.visibility</p:attrName>
                                        </p:attrNameLst>
                                      </p:cBhvr>
                                      <p:to>
                                        <p:strVal val="visible"/>
                                      </p:to>
                                    </p:set>
                                    <p:anim calcmode="lin" valueType="num">
                                      <p:cBhvr>
                                        <p:cTn id="14" dur="500" fill="hold"/>
                                        <p:tgtEl>
                                          <p:spTgt spid="1168389"/>
                                        </p:tgtEl>
                                        <p:attrNameLst>
                                          <p:attrName>ppt_x</p:attrName>
                                        </p:attrNameLst>
                                      </p:cBhvr>
                                      <p:tavLst>
                                        <p:tav tm="0">
                                          <p:val>
                                            <p:strVal val="#ppt_x-#ppt_w/2"/>
                                          </p:val>
                                        </p:tav>
                                        <p:tav tm="100000">
                                          <p:val>
                                            <p:strVal val="#ppt_x"/>
                                          </p:val>
                                        </p:tav>
                                      </p:tavLst>
                                    </p:anim>
                                    <p:anim calcmode="lin" valueType="num">
                                      <p:cBhvr>
                                        <p:cTn id="15" dur="500" fill="hold"/>
                                        <p:tgtEl>
                                          <p:spTgt spid="1168389"/>
                                        </p:tgtEl>
                                        <p:attrNameLst>
                                          <p:attrName>ppt_y</p:attrName>
                                        </p:attrNameLst>
                                      </p:cBhvr>
                                      <p:tavLst>
                                        <p:tav tm="0">
                                          <p:val>
                                            <p:strVal val="#ppt_y"/>
                                          </p:val>
                                        </p:tav>
                                        <p:tav tm="100000">
                                          <p:val>
                                            <p:strVal val="#ppt_y"/>
                                          </p:val>
                                        </p:tav>
                                      </p:tavLst>
                                    </p:anim>
                                    <p:anim calcmode="lin" valueType="num">
                                      <p:cBhvr>
                                        <p:cTn id="16" dur="500" fill="hold"/>
                                        <p:tgtEl>
                                          <p:spTgt spid="1168389"/>
                                        </p:tgtEl>
                                        <p:attrNameLst>
                                          <p:attrName>ppt_w</p:attrName>
                                        </p:attrNameLst>
                                      </p:cBhvr>
                                      <p:tavLst>
                                        <p:tav tm="0">
                                          <p:val>
                                            <p:fltVal val="0"/>
                                          </p:val>
                                        </p:tav>
                                        <p:tav tm="100000">
                                          <p:val>
                                            <p:strVal val="#ppt_w"/>
                                          </p:val>
                                        </p:tav>
                                      </p:tavLst>
                                    </p:anim>
                                    <p:anim calcmode="lin" valueType="num">
                                      <p:cBhvr>
                                        <p:cTn id="17" dur="500" fill="hold"/>
                                        <p:tgtEl>
                                          <p:spTgt spid="116838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70434" name="Rectangle 2"/>
          <p:cNvSpPr>
            <a:spLocks noGrp="1" noChangeArrowheads="1"/>
          </p:cNvSpPr>
          <p:nvPr>
            <p:ph type="title"/>
          </p:nvPr>
        </p:nvSpPr>
        <p:spPr>
          <a:xfrm>
            <a:off x="852488" y="228600"/>
            <a:ext cx="8447087" cy="755650"/>
          </a:xfrm>
          <a:solidFill>
            <a:srgbClr val="FF9900"/>
          </a:solidFill>
          <a:ln w="57150">
            <a:solidFill>
              <a:srgbClr val="CC0000"/>
            </a:solidFill>
          </a:ln>
        </p:spPr>
        <p:txBody>
          <a:bodyPr/>
          <a:lstStyle/>
          <a:p>
            <a:r>
              <a:rPr lang="en-US" i="0">
                <a:solidFill>
                  <a:srgbClr val="CC0000"/>
                </a:solidFill>
                <a:effectLst>
                  <a:outerShdw blurRad="38100" dist="38100" dir="2700000" algn="tl">
                    <a:srgbClr val="000000"/>
                  </a:outerShdw>
                </a:effectLst>
              </a:rPr>
              <a:t>Burners with Overfire Air</a:t>
            </a:r>
            <a:endParaRPr lang="en-US"/>
          </a:p>
        </p:txBody>
      </p:sp>
      <p:pic>
        <p:nvPicPr>
          <p:cNvPr id="1170435" name="Picture 3"/>
          <p:cNvPicPr>
            <a:picLocks noChangeArrowheads="1"/>
          </p:cNvPicPr>
          <p:nvPr/>
        </p:nvPicPr>
        <p:blipFill>
          <a:blip r:embed="rId3"/>
          <a:srcRect/>
          <a:stretch>
            <a:fillRect/>
          </a:stretch>
        </p:blipFill>
        <p:spPr bwMode="auto">
          <a:xfrm>
            <a:off x="2257425" y="1262063"/>
            <a:ext cx="5761038" cy="4754562"/>
          </a:xfrm>
          <a:prstGeom prst="rect">
            <a:avLst/>
          </a:prstGeom>
          <a:noFill/>
          <a:ln w="12700">
            <a:noFill/>
            <a:miter lim="800000"/>
            <a:headEnd/>
            <a:tailEnd/>
          </a:ln>
          <a:effectLst/>
        </p:spPr>
      </p:pic>
      <p:sp>
        <p:nvSpPr>
          <p:cNvPr id="1170436" name="Rectangle 4"/>
          <p:cNvSpPr>
            <a:spLocks noChangeArrowheads="1"/>
          </p:cNvSpPr>
          <p:nvPr/>
        </p:nvSpPr>
        <p:spPr bwMode="auto">
          <a:xfrm>
            <a:off x="0" y="6224588"/>
            <a:ext cx="4605338" cy="620712"/>
          </a:xfrm>
          <a:prstGeom prst="rect">
            <a:avLst/>
          </a:prstGeom>
          <a:solidFill>
            <a:srgbClr val="000000"/>
          </a:solidFill>
          <a:ln w="12700">
            <a:noFill/>
            <a:miter lim="800000"/>
            <a:headEnd/>
            <a:tailEnd/>
          </a:ln>
          <a:effectLst>
            <a:prstShdw prst="shdw17" dist="17961" dir="2700000">
              <a:srgbClr val="000000">
                <a:gamma/>
                <a:shade val="60000"/>
                <a:invGamma/>
              </a:srgbClr>
            </a:prstShdw>
          </a:effectLst>
        </p:spPr>
        <p:txBody>
          <a:bodyPr lIns="90488" tIns="44450" rIns="90488" bIns="44450" anchor="ctr"/>
          <a:lstStyle/>
          <a:p>
            <a:pPr algn="ctr"/>
            <a:r>
              <a:rPr lang="en-US" sz="1800">
                <a:solidFill>
                  <a:srgbClr val="FAFD00"/>
                </a:solidFill>
              </a:rPr>
              <a:t>Graphic Courtesy of B&amp;W</a:t>
            </a:r>
          </a:p>
        </p:txBody>
      </p:sp>
      <p:sp>
        <p:nvSpPr>
          <p:cNvPr id="1170437" name="Freeform 5"/>
          <p:cNvSpPr>
            <a:spLocks/>
          </p:cNvSpPr>
          <p:nvPr/>
        </p:nvSpPr>
        <p:spPr bwMode="auto">
          <a:xfrm>
            <a:off x="1905000" y="1066800"/>
            <a:ext cx="990600" cy="2971800"/>
          </a:xfrm>
          <a:custGeom>
            <a:avLst/>
            <a:gdLst/>
            <a:ahLst/>
            <a:cxnLst>
              <a:cxn ang="0">
                <a:pos x="336" y="0"/>
              </a:cxn>
              <a:cxn ang="0">
                <a:pos x="48" y="1248"/>
              </a:cxn>
              <a:cxn ang="0">
                <a:pos x="624" y="1872"/>
              </a:cxn>
            </a:cxnLst>
            <a:rect l="0" t="0" r="r" b="b"/>
            <a:pathLst>
              <a:path w="624" h="1872">
                <a:moveTo>
                  <a:pt x="336" y="0"/>
                </a:moveTo>
                <a:cubicBezTo>
                  <a:pt x="168" y="468"/>
                  <a:pt x="0" y="936"/>
                  <a:pt x="48" y="1248"/>
                </a:cubicBezTo>
                <a:cubicBezTo>
                  <a:pt x="96" y="1560"/>
                  <a:pt x="528" y="1768"/>
                  <a:pt x="624" y="1872"/>
                </a:cubicBezTo>
              </a:path>
            </a:pathLst>
          </a:custGeom>
          <a:noFill/>
          <a:ln w="76200" cap="flat" cmpd="sng">
            <a:solidFill>
              <a:srgbClr val="FF9900"/>
            </a:solidFill>
            <a:prstDash val="solid"/>
            <a:round/>
            <a:headEnd type="none" w="med" len="med"/>
            <a:tailEnd type="stealth" w="med" len="med"/>
          </a:ln>
          <a:effectLst>
            <a:outerShdw dist="50800" dir="5400000" algn="ctr" rotWithShape="0">
              <a:srgbClr val="000000"/>
            </a:outerShdw>
          </a:effectLst>
        </p:spPr>
        <p:txBody>
          <a:bodyPr/>
          <a:lstStyle/>
          <a:p>
            <a:endParaRPr lang="en-US"/>
          </a:p>
        </p:txBody>
      </p:sp>
      <p:sp>
        <p:nvSpPr>
          <p:cNvPr id="1170438" name="Line 6"/>
          <p:cNvSpPr>
            <a:spLocks noChangeShapeType="1"/>
          </p:cNvSpPr>
          <p:nvPr/>
        </p:nvSpPr>
        <p:spPr bwMode="auto">
          <a:xfrm flipH="1">
            <a:off x="5943600" y="1066800"/>
            <a:ext cx="533400" cy="1219200"/>
          </a:xfrm>
          <a:prstGeom prst="line">
            <a:avLst/>
          </a:prstGeom>
          <a:noFill/>
          <a:ln w="76200">
            <a:solidFill>
              <a:srgbClr val="FF9900"/>
            </a:solidFill>
            <a:round/>
            <a:headEnd/>
            <a:tailEnd type="triangle" w="med" len="med"/>
          </a:ln>
          <a:effectLst>
            <a:outerShdw dist="53882" dir="2700000" algn="ctr" rotWithShape="0">
              <a:srgbClr val="000000"/>
            </a:outerShdw>
          </a:effectLst>
        </p:spPr>
        <p:txBody>
          <a:bodyPr/>
          <a:lstStyle/>
          <a:p>
            <a:endParaRPr lang="en-US"/>
          </a:p>
        </p:txBody>
      </p:sp>
    </p:spTree>
  </p:cSld>
  <p:clrMapOvr>
    <a:masterClrMapping/>
  </p:clrMapOvr>
  <p:transition/>
</p:sld>
</file>

<file path=ppt/slides/slide1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2034" name="Rectangle 2"/>
          <p:cNvSpPr>
            <a:spLocks noGrp="1" noChangeArrowheads="1"/>
          </p:cNvSpPr>
          <p:nvPr>
            <p:ph type="title"/>
          </p:nvPr>
        </p:nvSpPr>
        <p:spPr>
          <a:xfrm>
            <a:off x="228600" y="222250"/>
            <a:ext cx="9829800" cy="920750"/>
          </a:xfrm>
          <a:solidFill>
            <a:srgbClr val="FF9900"/>
          </a:solidFill>
          <a:ln w="57150">
            <a:solidFill>
              <a:srgbClr val="CC0000"/>
            </a:solidFill>
          </a:ln>
          <a:effectLst/>
        </p:spPr>
        <p:txBody>
          <a:bodyPr/>
          <a:lstStyle/>
          <a:p>
            <a:r>
              <a:rPr lang="en-US" sz="4000" i="0" dirty="0">
                <a:solidFill>
                  <a:srgbClr val="CC0000"/>
                </a:solidFill>
                <a:effectLst>
                  <a:outerShdw blurRad="38100" dist="38100" dir="2700000" algn="tl">
                    <a:srgbClr val="000000"/>
                  </a:outerShdw>
                </a:effectLst>
              </a:rPr>
              <a:t>NOx Reduction by Boiler Configuration</a:t>
            </a:r>
            <a:endParaRPr lang="en-US" sz="4000" dirty="0"/>
          </a:p>
        </p:txBody>
      </p:sp>
      <p:sp>
        <p:nvSpPr>
          <p:cNvPr id="172035" name="Rectangle 3"/>
          <p:cNvSpPr>
            <a:spLocks noChangeArrowheads="1"/>
          </p:cNvSpPr>
          <p:nvPr/>
        </p:nvSpPr>
        <p:spPr bwMode="auto">
          <a:xfrm>
            <a:off x="1763713" y="6189663"/>
            <a:ext cx="3883025" cy="515937"/>
          </a:xfrm>
          <a:prstGeom prst="rect">
            <a:avLst/>
          </a:prstGeom>
          <a:noFill/>
          <a:ln w="12700">
            <a:noFill/>
            <a:miter lim="800000"/>
            <a:headEnd/>
            <a:tailEnd/>
          </a:ln>
          <a:effectLst/>
        </p:spPr>
        <p:txBody>
          <a:bodyPr lIns="90488" tIns="44450" rIns="90488" bIns="44450">
            <a:spAutoFit/>
          </a:bodyPr>
          <a:lstStyle/>
          <a:p>
            <a:pPr>
              <a:spcBef>
                <a:spcPct val="50000"/>
              </a:spcBef>
            </a:pPr>
            <a:r>
              <a:rPr lang="en-US" sz="2800"/>
              <a:t>A	     B	          C</a:t>
            </a:r>
          </a:p>
        </p:txBody>
      </p:sp>
      <p:sp>
        <p:nvSpPr>
          <p:cNvPr id="172036" name="Rectangle 4"/>
          <p:cNvSpPr>
            <a:spLocks noChangeArrowheads="1"/>
          </p:cNvSpPr>
          <p:nvPr/>
        </p:nvSpPr>
        <p:spPr bwMode="auto">
          <a:xfrm>
            <a:off x="5759450" y="1760538"/>
            <a:ext cx="4435475" cy="3562350"/>
          </a:xfrm>
          <a:prstGeom prst="rect">
            <a:avLst/>
          </a:prstGeom>
          <a:solidFill>
            <a:srgbClr val="FF9900"/>
          </a:solidFill>
          <a:ln w="57150">
            <a:solidFill>
              <a:srgbClr val="CC0000"/>
            </a:solidFill>
            <a:miter lim="800000"/>
            <a:headEnd/>
            <a:tailEnd/>
          </a:ln>
          <a:effectLst/>
        </p:spPr>
        <p:txBody>
          <a:bodyPr lIns="90488" tIns="44450" rIns="90488" bIns="44450">
            <a:spAutoFit/>
          </a:bodyPr>
          <a:lstStyle/>
          <a:p>
            <a:r>
              <a:rPr lang="en-US" sz="2800">
                <a:solidFill>
                  <a:srgbClr val="CC0000"/>
                </a:solidFill>
                <a:effectLst>
                  <a:outerShdw blurRad="38100" dist="38100" dir="2700000" algn="tl">
                    <a:srgbClr val="000000"/>
                  </a:outerShdw>
                </a:effectLst>
              </a:rPr>
              <a:t>A: Low-NOx burner only, no overfire air (OFA)</a:t>
            </a:r>
          </a:p>
          <a:p>
            <a:endParaRPr lang="en-US" sz="2800">
              <a:solidFill>
                <a:srgbClr val="CC0000"/>
              </a:solidFill>
              <a:effectLst>
                <a:outerShdw blurRad="38100" dist="38100" dir="2700000" algn="tl">
                  <a:srgbClr val="000000"/>
                </a:outerShdw>
              </a:effectLst>
            </a:endParaRPr>
          </a:p>
          <a:p>
            <a:r>
              <a:rPr lang="en-US" sz="2800">
                <a:solidFill>
                  <a:srgbClr val="CC0000"/>
                </a:solidFill>
                <a:effectLst>
                  <a:outerShdw blurRad="38100" dist="38100" dir="2700000" algn="tl">
                    <a:srgbClr val="000000"/>
                  </a:outerShdw>
                </a:effectLst>
              </a:rPr>
              <a:t>B: Low-NOx burner with OFA</a:t>
            </a:r>
          </a:p>
          <a:p>
            <a:endParaRPr lang="en-US" sz="2800">
              <a:solidFill>
                <a:srgbClr val="CC0000"/>
              </a:solidFill>
              <a:effectLst>
                <a:outerShdw blurRad="38100" dist="38100" dir="2700000" algn="tl">
                  <a:srgbClr val="000000"/>
                </a:outerShdw>
              </a:effectLst>
            </a:endParaRPr>
          </a:p>
          <a:p>
            <a:r>
              <a:rPr lang="en-US" sz="2800">
                <a:solidFill>
                  <a:srgbClr val="CC0000"/>
                </a:solidFill>
                <a:effectLst>
                  <a:outerShdw blurRad="38100" dist="38100" dir="2700000" algn="tl">
                    <a:srgbClr val="000000"/>
                  </a:outerShdw>
                </a:effectLst>
              </a:rPr>
              <a:t>C: Low-NOx burner with OFA and FGR</a:t>
            </a:r>
            <a:endParaRPr lang="en-US" sz="2800"/>
          </a:p>
        </p:txBody>
      </p:sp>
      <p:sp>
        <p:nvSpPr>
          <p:cNvPr id="172037" name="Rectangle 5"/>
          <p:cNvSpPr>
            <a:spLocks noChangeArrowheads="1"/>
          </p:cNvSpPr>
          <p:nvPr/>
        </p:nvSpPr>
        <p:spPr bwMode="auto">
          <a:xfrm>
            <a:off x="7018338" y="6065838"/>
            <a:ext cx="2241550" cy="579437"/>
          </a:xfrm>
          <a:prstGeom prst="rect">
            <a:avLst/>
          </a:prstGeom>
          <a:solidFill>
            <a:schemeClr val="bg1"/>
          </a:solidFill>
          <a:ln w="12700">
            <a:noFill/>
            <a:miter lim="800000"/>
            <a:headEnd/>
            <a:tailEnd/>
          </a:ln>
          <a:effectLst>
            <a:prstShdw prst="shdw17" dist="17961" dir="2700000">
              <a:schemeClr val="bg1">
                <a:gamma/>
                <a:shade val="60000"/>
                <a:invGamma/>
              </a:schemeClr>
            </a:prstShdw>
          </a:effectLst>
        </p:spPr>
        <p:txBody>
          <a:bodyPr lIns="90488" tIns="44450" rIns="90488" bIns="44450" anchor="ctr"/>
          <a:lstStyle/>
          <a:p>
            <a:pPr algn="ctr"/>
            <a:r>
              <a:rPr lang="en-US" sz="1800">
                <a:solidFill>
                  <a:srgbClr val="FAFD00"/>
                </a:solidFill>
              </a:rPr>
              <a:t>Graphic Courtesy of B&amp;W</a:t>
            </a:r>
            <a:endParaRPr lang="en-US" sz="1800" i="1">
              <a:solidFill>
                <a:srgbClr val="FAFD00"/>
              </a:solidFill>
            </a:endParaRPr>
          </a:p>
        </p:txBody>
      </p:sp>
      <p:pic>
        <p:nvPicPr>
          <p:cNvPr id="172038" name="Picture 6"/>
          <p:cNvPicPr>
            <a:picLocks noChangeArrowheads="1"/>
          </p:cNvPicPr>
          <p:nvPr/>
        </p:nvPicPr>
        <p:blipFill>
          <a:blip r:embed="rId3"/>
          <a:srcRect/>
          <a:stretch>
            <a:fillRect/>
          </a:stretch>
        </p:blipFill>
        <p:spPr bwMode="auto">
          <a:xfrm>
            <a:off x="333375" y="1255713"/>
            <a:ext cx="5162550" cy="4916487"/>
          </a:xfrm>
          <a:prstGeom prst="rect">
            <a:avLst/>
          </a:prstGeom>
          <a:noFill/>
          <a:ln w="12700">
            <a:noFill/>
            <a:miter lim="800000"/>
            <a:headEnd/>
            <a:tailEnd/>
          </a:ln>
          <a:effectLst/>
        </p:spPr>
      </p:pic>
    </p:spTree>
  </p:cSld>
  <p:clrMapOvr>
    <a:masterClrMapping/>
  </p:clrMapOvr>
  <p:transition/>
</p:sld>
</file>

<file path=ppt/slides/slide1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7074" name="Rectangle 2"/>
          <p:cNvSpPr>
            <a:spLocks noGrp="1" noChangeArrowheads="1"/>
          </p:cNvSpPr>
          <p:nvPr>
            <p:ph type="title"/>
          </p:nvPr>
        </p:nvSpPr>
        <p:spPr>
          <a:xfrm>
            <a:off x="2552700" y="131763"/>
            <a:ext cx="6629400" cy="1011237"/>
          </a:xfrm>
          <a:solidFill>
            <a:srgbClr val="FF9900"/>
          </a:solidFill>
          <a:ln w="57150">
            <a:solidFill>
              <a:srgbClr val="CC0000"/>
            </a:solidFill>
          </a:ln>
        </p:spPr>
        <p:txBody>
          <a:bodyPr/>
          <a:lstStyle/>
          <a:p>
            <a:r>
              <a:rPr lang="en-US" sz="3200" i="0">
                <a:solidFill>
                  <a:srgbClr val="CC0000"/>
                </a:solidFill>
                <a:effectLst>
                  <a:outerShdw blurRad="38100" dist="38100" dir="2700000" algn="tl">
                    <a:srgbClr val="000000"/>
                  </a:outerShdw>
                </a:effectLst>
              </a:rPr>
              <a:t>COST $/ TON NOx REMOVED</a:t>
            </a:r>
            <a:br>
              <a:rPr lang="en-US" sz="3200" i="0">
                <a:solidFill>
                  <a:srgbClr val="CC0000"/>
                </a:solidFill>
                <a:effectLst>
                  <a:outerShdw blurRad="38100" dist="38100" dir="2700000" algn="tl">
                    <a:srgbClr val="000000"/>
                  </a:outerShdw>
                </a:effectLst>
              </a:rPr>
            </a:br>
            <a:r>
              <a:rPr lang="en-US" sz="2000" i="0">
                <a:solidFill>
                  <a:srgbClr val="CC0000"/>
                </a:solidFill>
                <a:effectLst>
                  <a:outerShdw blurRad="38100" dist="38100" dir="2700000" algn="tl">
                    <a:srgbClr val="000000"/>
                  </a:outerShdw>
                </a:effectLst>
              </a:rPr>
              <a:t>NEW</a:t>
            </a:r>
            <a:r>
              <a:rPr lang="en-US" sz="3200" i="0">
                <a:solidFill>
                  <a:srgbClr val="CC0000"/>
                </a:solidFill>
                <a:effectLst>
                  <a:outerShdw blurRad="38100" dist="38100" dir="2700000" algn="tl">
                    <a:srgbClr val="000000"/>
                  </a:outerShdw>
                </a:effectLst>
              </a:rPr>
              <a:t> </a:t>
            </a:r>
            <a:r>
              <a:rPr lang="en-US" sz="2000" i="0">
                <a:solidFill>
                  <a:srgbClr val="CC0000"/>
                </a:solidFill>
                <a:effectLst>
                  <a:outerShdw blurRad="38100" dist="38100" dir="2700000" algn="tl">
                    <a:srgbClr val="000000"/>
                  </a:outerShdw>
                </a:effectLst>
              </a:rPr>
              <a:t>BOILER SYSTEMS</a:t>
            </a:r>
          </a:p>
        </p:txBody>
      </p:sp>
      <p:sp>
        <p:nvSpPr>
          <p:cNvPr id="1027075" name="Rectangle 3"/>
          <p:cNvSpPr>
            <a:spLocks noGrp="1" noChangeArrowheads="1"/>
          </p:cNvSpPr>
          <p:nvPr>
            <p:ph type="body" sz="half" idx="1"/>
          </p:nvPr>
        </p:nvSpPr>
        <p:spPr>
          <a:xfrm>
            <a:off x="342900" y="1954213"/>
            <a:ext cx="3886200" cy="4217987"/>
          </a:xfrm>
          <a:solidFill>
            <a:srgbClr val="FF9900"/>
          </a:solidFill>
          <a:ln w="57150">
            <a:solidFill>
              <a:srgbClr val="CC0000"/>
            </a:solidFill>
          </a:ln>
        </p:spPr>
        <p:txBody>
          <a:bodyPr/>
          <a:lstStyle/>
          <a:p>
            <a:pPr marL="533400" indent="-533400">
              <a:lnSpc>
                <a:spcPct val="90000"/>
              </a:lnSpc>
              <a:buFontTx/>
              <a:buAutoNum type="arabicPlain"/>
            </a:pPr>
            <a:r>
              <a:rPr lang="en-US" sz="2000" dirty="0">
                <a:solidFill>
                  <a:srgbClr val="CC0000"/>
                </a:solidFill>
                <a:effectLst>
                  <a:outerShdw blurRad="38100" dist="38100" dir="2700000" algn="tl">
                    <a:srgbClr val="000000"/>
                  </a:outerShdw>
                </a:effectLst>
              </a:rPr>
              <a:t>POST COMBUSTION</a:t>
            </a:r>
          </a:p>
          <a:p>
            <a:pPr marL="533400" indent="-533400">
              <a:lnSpc>
                <a:spcPct val="90000"/>
              </a:lnSpc>
              <a:buFontTx/>
              <a:buNone/>
            </a:pPr>
            <a:r>
              <a:rPr lang="en-US" sz="2000" dirty="0">
                <a:solidFill>
                  <a:srgbClr val="CC0000"/>
                </a:solidFill>
                <a:effectLst>
                  <a:outerShdw blurRad="38100" dist="38100" dir="2700000" algn="tl">
                    <a:srgbClr val="000000"/>
                  </a:outerShdw>
                </a:effectLst>
              </a:rPr>
              <a:t>	$ 24500  (SCR)</a:t>
            </a:r>
          </a:p>
          <a:p>
            <a:pPr marL="533400" indent="-533400">
              <a:lnSpc>
                <a:spcPct val="90000"/>
              </a:lnSpc>
              <a:buFontTx/>
              <a:buNone/>
            </a:pPr>
            <a:endParaRPr lang="en-US" sz="2000" dirty="0">
              <a:solidFill>
                <a:srgbClr val="CC0000"/>
              </a:solidFill>
              <a:effectLst>
                <a:outerShdw blurRad="38100" dist="38100" dir="2700000" algn="tl">
                  <a:srgbClr val="000000"/>
                </a:outerShdw>
              </a:effectLst>
            </a:endParaRPr>
          </a:p>
          <a:p>
            <a:pPr marL="533400" indent="-533400">
              <a:lnSpc>
                <a:spcPct val="90000"/>
              </a:lnSpc>
              <a:buFontTx/>
              <a:buAutoNum type="arabicPlain" startAt="2"/>
            </a:pPr>
            <a:r>
              <a:rPr lang="en-US" sz="2000" dirty="0">
                <a:solidFill>
                  <a:srgbClr val="CC0000"/>
                </a:solidFill>
                <a:effectLst>
                  <a:outerShdw blurRad="38100" dist="38100" dir="2700000" algn="tl">
                    <a:srgbClr val="000000"/>
                  </a:outerShdw>
                </a:effectLst>
              </a:rPr>
              <a:t>MASSIVE FGR</a:t>
            </a:r>
            <a:endParaRPr lang="en-US" sz="1800" dirty="0">
              <a:solidFill>
                <a:srgbClr val="CC0000"/>
              </a:solidFill>
              <a:effectLst>
                <a:outerShdw blurRad="38100" dist="38100" dir="2700000" algn="tl">
                  <a:srgbClr val="000000"/>
                </a:outerShdw>
              </a:effectLst>
            </a:endParaRPr>
          </a:p>
          <a:p>
            <a:pPr marL="914400" lvl="1" indent="-457200">
              <a:lnSpc>
                <a:spcPct val="90000"/>
              </a:lnSpc>
              <a:buFontTx/>
              <a:buNone/>
            </a:pPr>
            <a:r>
              <a:rPr lang="en-US" sz="2000" dirty="0">
                <a:solidFill>
                  <a:srgbClr val="CC0000"/>
                </a:solidFill>
                <a:effectLst>
                  <a:outerShdw blurRad="38100" dist="38100" dir="2700000" algn="tl">
                    <a:srgbClr val="000000"/>
                  </a:outerShdw>
                </a:effectLst>
              </a:rPr>
              <a:t>$ 3676</a:t>
            </a:r>
          </a:p>
          <a:p>
            <a:pPr marL="533400" indent="-533400">
              <a:lnSpc>
                <a:spcPct val="90000"/>
              </a:lnSpc>
              <a:buFont typeface="Symbol" pitchFamily="18" charset="2"/>
              <a:buNone/>
            </a:pPr>
            <a:endParaRPr lang="en-US" sz="2000" dirty="0">
              <a:solidFill>
                <a:srgbClr val="CC0000"/>
              </a:solidFill>
              <a:effectLst>
                <a:outerShdw blurRad="38100" dist="38100" dir="2700000" algn="tl">
                  <a:srgbClr val="000000"/>
                </a:outerShdw>
              </a:effectLst>
            </a:endParaRPr>
          </a:p>
          <a:p>
            <a:pPr marL="533400" indent="-533400">
              <a:lnSpc>
                <a:spcPct val="90000"/>
              </a:lnSpc>
              <a:buFontTx/>
              <a:buAutoNum type="arabicPlain" startAt="3"/>
            </a:pPr>
            <a:r>
              <a:rPr lang="en-US" sz="2000" dirty="0">
                <a:solidFill>
                  <a:srgbClr val="CC0000"/>
                </a:solidFill>
                <a:effectLst>
                  <a:outerShdw blurRad="38100" dist="38100" dir="2700000" algn="tl">
                    <a:srgbClr val="000000"/>
                  </a:outerShdw>
                </a:effectLst>
              </a:rPr>
              <a:t>POROUS MATRIX</a:t>
            </a:r>
            <a:endParaRPr lang="en-US" sz="1800" dirty="0">
              <a:solidFill>
                <a:srgbClr val="CC0000"/>
              </a:solidFill>
              <a:effectLst>
                <a:outerShdw blurRad="38100" dist="38100" dir="2700000" algn="tl">
                  <a:srgbClr val="000000"/>
                </a:outerShdw>
              </a:effectLst>
            </a:endParaRPr>
          </a:p>
          <a:p>
            <a:pPr marL="533400" indent="-533400">
              <a:lnSpc>
                <a:spcPct val="90000"/>
              </a:lnSpc>
              <a:buFontTx/>
              <a:buNone/>
            </a:pPr>
            <a:r>
              <a:rPr lang="en-US" sz="2000" dirty="0">
                <a:solidFill>
                  <a:srgbClr val="CC0000"/>
                </a:solidFill>
                <a:effectLst>
                  <a:outerShdw blurRad="38100" dist="38100" dir="2700000" algn="tl">
                    <a:srgbClr val="000000"/>
                  </a:outerShdw>
                </a:effectLst>
              </a:rPr>
              <a:t>	$ 2787</a:t>
            </a:r>
          </a:p>
          <a:p>
            <a:pPr marL="533400" indent="-533400">
              <a:lnSpc>
                <a:spcPct val="90000"/>
              </a:lnSpc>
              <a:buFont typeface="Symbol" pitchFamily="18" charset="2"/>
              <a:buNone/>
            </a:pPr>
            <a:endParaRPr lang="en-US" sz="2000" dirty="0">
              <a:solidFill>
                <a:srgbClr val="CC0000"/>
              </a:solidFill>
              <a:effectLst>
                <a:outerShdw blurRad="38100" dist="38100" dir="2700000" algn="tl">
                  <a:srgbClr val="000000"/>
                </a:outerShdw>
              </a:effectLst>
            </a:endParaRPr>
          </a:p>
          <a:p>
            <a:pPr marL="533400" indent="-533400">
              <a:lnSpc>
                <a:spcPct val="90000"/>
              </a:lnSpc>
              <a:buFontTx/>
              <a:buAutoNum type="arabicPlain" startAt="4"/>
            </a:pPr>
            <a:r>
              <a:rPr lang="en-US" sz="2000" dirty="0">
                <a:solidFill>
                  <a:srgbClr val="CC0000"/>
                </a:solidFill>
                <a:effectLst>
                  <a:outerShdw blurRad="38100" dist="38100" dir="2700000" algn="tl">
                    <a:srgbClr val="000000"/>
                  </a:outerShdw>
                </a:effectLst>
              </a:rPr>
              <a:t>ULTRA LOW NOX TECHNOLOGY</a:t>
            </a:r>
            <a:endParaRPr lang="en-US" sz="1800" dirty="0">
              <a:solidFill>
                <a:srgbClr val="CC0000"/>
              </a:solidFill>
              <a:effectLst>
                <a:outerShdw blurRad="38100" dist="38100" dir="2700000" algn="tl">
                  <a:srgbClr val="000000"/>
                </a:outerShdw>
              </a:effectLst>
            </a:endParaRPr>
          </a:p>
          <a:p>
            <a:pPr marL="533400" indent="-533400">
              <a:lnSpc>
                <a:spcPct val="90000"/>
              </a:lnSpc>
              <a:buFontTx/>
              <a:buNone/>
            </a:pPr>
            <a:r>
              <a:rPr lang="en-US" sz="2000" dirty="0">
                <a:solidFill>
                  <a:srgbClr val="CC0000"/>
                </a:solidFill>
                <a:effectLst>
                  <a:outerShdw blurRad="38100" dist="38100" dir="2700000" algn="tl">
                    <a:srgbClr val="000000"/>
                  </a:outerShdw>
                </a:effectLst>
              </a:rPr>
              <a:t>	$258</a:t>
            </a:r>
          </a:p>
          <a:p>
            <a:pPr marL="533400" indent="-533400">
              <a:lnSpc>
                <a:spcPct val="90000"/>
              </a:lnSpc>
              <a:buFontTx/>
              <a:buNone/>
            </a:pPr>
            <a:endParaRPr lang="en-US" sz="2000" dirty="0">
              <a:solidFill>
                <a:srgbClr val="CC0000"/>
              </a:solidFill>
              <a:effectLst>
                <a:outerShdw blurRad="38100" dist="38100" dir="2700000" algn="tl">
                  <a:srgbClr val="000000"/>
                </a:outerShdw>
              </a:effectLst>
            </a:endParaRPr>
          </a:p>
        </p:txBody>
      </p:sp>
      <p:graphicFrame>
        <p:nvGraphicFramePr>
          <p:cNvPr id="1027076" name="Object 4"/>
          <p:cNvGraphicFramePr>
            <a:graphicFrameLocks noGrp="1" noChangeAspect="1"/>
          </p:cNvGraphicFramePr>
          <p:nvPr>
            <p:ph type="chart" sz="half" idx="2"/>
          </p:nvPr>
        </p:nvGraphicFramePr>
        <p:xfrm>
          <a:off x="4457700" y="1600200"/>
          <a:ext cx="5529263" cy="4533900"/>
        </p:xfrm>
        <a:graphic>
          <a:graphicData uri="http://schemas.openxmlformats.org/presentationml/2006/ole">
            <mc:AlternateContent xmlns:mc="http://schemas.openxmlformats.org/markup-compatibility/2006">
              <mc:Choice xmlns:v="urn:schemas-microsoft-com:vml" Requires="v">
                <p:oleObj name="Chart" r:id="rId3" imgW="4914900" imgH="4533900" progId="MSGraph.Chart.8">
                  <p:embed followColorScheme="full"/>
                </p:oleObj>
              </mc:Choice>
              <mc:Fallback>
                <p:oleObj name="Chart" r:id="rId3" imgW="4914900" imgH="4533900" progId="MSGraph.Chart.8">
                  <p:embed followColorScheme="full"/>
                  <p:pic>
                    <p:nvPicPr>
                      <p:cNvPr id="1027076"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57700" y="1600200"/>
                        <a:ext cx="5529263" cy="4533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sld>
</file>

<file path=ppt/slides/slide1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35266" name="Rectangle 2"/>
          <p:cNvSpPr>
            <a:spLocks noGrp="1" noChangeArrowheads="1"/>
          </p:cNvSpPr>
          <p:nvPr>
            <p:ph type="title"/>
          </p:nvPr>
        </p:nvSpPr>
        <p:spPr/>
        <p:txBody>
          <a:bodyPr/>
          <a:lstStyle/>
          <a:p>
            <a:r>
              <a:rPr lang="en-US" i="0"/>
              <a:t>Existing Emissions &amp; Goals</a:t>
            </a:r>
          </a:p>
        </p:txBody>
      </p:sp>
      <p:graphicFrame>
        <p:nvGraphicFramePr>
          <p:cNvPr id="1035291" name="Group 27"/>
          <p:cNvGraphicFramePr>
            <a:graphicFrameLocks noGrp="1"/>
          </p:cNvGraphicFramePr>
          <p:nvPr>
            <p:ph type="tbl" idx="1"/>
          </p:nvPr>
        </p:nvGraphicFramePr>
        <p:xfrm>
          <a:off x="342900" y="2057400"/>
          <a:ext cx="9686925" cy="2134235"/>
        </p:xfrm>
        <a:graphic>
          <a:graphicData uri="http://schemas.openxmlformats.org/drawingml/2006/table">
            <a:tbl>
              <a:tblPr/>
              <a:tblGrid>
                <a:gridCol w="3514725">
                  <a:extLst>
                    <a:ext uri="{9D8B030D-6E8A-4147-A177-3AD203B41FA5}">
                      <a16:colId xmlns:a16="http://schemas.microsoft.com/office/drawing/2014/main" val="20000"/>
                    </a:ext>
                  </a:extLst>
                </a:gridCol>
                <a:gridCol w="3086100">
                  <a:extLst>
                    <a:ext uri="{9D8B030D-6E8A-4147-A177-3AD203B41FA5}">
                      <a16:colId xmlns:a16="http://schemas.microsoft.com/office/drawing/2014/main" val="20001"/>
                    </a:ext>
                  </a:extLst>
                </a:gridCol>
                <a:gridCol w="3086100">
                  <a:extLst>
                    <a:ext uri="{9D8B030D-6E8A-4147-A177-3AD203B41FA5}">
                      <a16:colId xmlns:a16="http://schemas.microsoft.com/office/drawing/2014/main" val="20002"/>
                    </a:ext>
                  </a:extLst>
                </a:gridCol>
              </a:tblGrid>
              <a:tr h="546100">
                <a:tc>
                  <a:txBody>
                    <a:bodyPr/>
                    <a:lstStyle/>
                    <a:p>
                      <a:pPr marL="0" marR="0" lvl="0" indent="0" algn="ctr" defTabSz="914400" rtl="0" eaLnBrk="0" fontAlgn="base" latinLnBrk="0" hangingPunct="0">
                        <a:lnSpc>
                          <a:spcPct val="100000"/>
                        </a:lnSpc>
                        <a:spcBef>
                          <a:spcPct val="20000"/>
                        </a:spcBef>
                        <a:spcAft>
                          <a:spcPct val="0"/>
                        </a:spcAft>
                        <a:buClr>
                          <a:srgbClr val="FAFD00"/>
                        </a:buClr>
                        <a:buSzPct val="75000"/>
                        <a:buFont typeface="Symbol" pitchFamily="18" charset="2"/>
                        <a:buNone/>
                        <a:tabLst/>
                      </a:pPr>
                      <a:r>
                        <a:rPr kumimoji="0" lang="en-US" sz="2800" b="1" i="0" u="none" strike="noStrike" cap="none" normalizeH="0" baseline="0">
                          <a:ln>
                            <a:noFill/>
                          </a:ln>
                          <a:solidFill>
                            <a:srgbClr val="CC0000"/>
                          </a:solidFill>
                          <a:effectLst/>
                          <a:latin typeface="Arial" charset="0"/>
                        </a:rPr>
                        <a:t>Emission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9900"/>
                    </a:solidFill>
                  </a:tcPr>
                </a:tc>
                <a:tc>
                  <a:txBody>
                    <a:bodyPr/>
                    <a:lstStyle/>
                    <a:p>
                      <a:pPr marL="0" marR="0" lvl="0" indent="0" algn="ctr" defTabSz="914400" rtl="0" eaLnBrk="0" fontAlgn="base" latinLnBrk="0" hangingPunct="0">
                        <a:lnSpc>
                          <a:spcPct val="100000"/>
                        </a:lnSpc>
                        <a:spcBef>
                          <a:spcPct val="20000"/>
                        </a:spcBef>
                        <a:spcAft>
                          <a:spcPct val="0"/>
                        </a:spcAft>
                        <a:buClr>
                          <a:srgbClr val="FAFD00"/>
                        </a:buClr>
                        <a:buSzPct val="75000"/>
                        <a:buFont typeface="Symbol" pitchFamily="18" charset="2"/>
                        <a:buNone/>
                        <a:tabLst/>
                      </a:pPr>
                      <a:r>
                        <a:rPr kumimoji="0" lang="en-US" sz="2800" b="1" i="0" u="none" strike="noStrike" cap="none" normalizeH="0" baseline="0">
                          <a:ln>
                            <a:noFill/>
                          </a:ln>
                          <a:solidFill>
                            <a:srgbClr val="CC0000"/>
                          </a:solidFill>
                          <a:effectLst/>
                          <a:latin typeface="Arial" charset="0"/>
                        </a:rPr>
                        <a:t>Existing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9900"/>
                    </a:solidFill>
                  </a:tcPr>
                </a:tc>
                <a:tc>
                  <a:txBody>
                    <a:bodyPr/>
                    <a:lstStyle/>
                    <a:p>
                      <a:pPr marL="0" marR="0" lvl="0" indent="0" algn="ctr" defTabSz="914400" rtl="0" eaLnBrk="0" fontAlgn="base" latinLnBrk="0" hangingPunct="0">
                        <a:lnSpc>
                          <a:spcPct val="100000"/>
                        </a:lnSpc>
                        <a:spcBef>
                          <a:spcPct val="20000"/>
                        </a:spcBef>
                        <a:spcAft>
                          <a:spcPct val="0"/>
                        </a:spcAft>
                        <a:buClr>
                          <a:srgbClr val="FAFD00"/>
                        </a:buClr>
                        <a:buSzPct val="75000"/>
                        <a:buFont typeface="Symbol" pitchFamily="18" charset="2"/>
                        <a:buNone/>
                        <a:tabLst/>
                      </a:pPr>
                      <a:r>
                        <a:rPr kumimoji="0" lang="en-US" sz="2800" b="1" i="0" u="none" strike="noStrike" cap="none" normalizeH="0" baseline="0">
                          <a:ln>
                            <a:noFill/>
                          </a:ln>
                          <a:solidFill>
                            <a:srgbClr val="CC0000"/>
                          </a:solidFill>
                          <a:effectLst/>
                          <a:latin typeface="Arial" charset="0"/>
                        </a:rPr>
                        <a:t>Proposed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9900"/>
                    </a:solidFill>
                  </a:tcPr>
                </a:tc>
                <a:extLst>
                  <a:ext uri="{0D108BD9-81ED-4DB2-BD59-A6C34878D82A}">
                    <a16:rowId xmlns:a16="http://schemas.microsoft.com/office/drawing/2014/main" val="10000"/>
                  </a:ext>
                </a:extLst>
              </a:tr>
              <a:tr h="484188">
                <a:tc>
                  <a:txBody>
                    <a:bodyPr/>
                    <a:lstStyle/>
                    <a:p>
                      <a:pPr marL="0" marR="0" lvl="0" indent="0" algn="ctr" defTabSz="914400" rtl="0" eaLnBrk="0" fontAlgn="base" latinLnBrk="0" hangingPunct="0">
                        <a:lnSpc>
                          <a:spcPct val="100000"/>
                        </a:lnSpc>
                        <a:spcBef>
                          <a:spcPct val="20000"/>
                        </a:spcBef>
                        <a:spcAft>
                          <a:spcPct val="0"/>
                        </a:spcAft>
                        <a:buClr>
                          <a:srgbClr val="FAFD00"/>
                        </a:buClr>
                        <a:buSzPct val="75000"/>
                        <a:buFont typeface="Symbol" pitchFamily="18" charset="2"/>
                        <a:buNone/>
                        <a:tabLst/>
                      </a:pPr>
                      <a:r>
                        <a:rPr kumimoji="0" lang="en-US" sz="2800" b="1" i="0" u="none" strike="noStrike" cap="none" normalizeH="0" baseline="0">
                          <a:ln>
                            <a:noFill/>
                          </a:ln>
                          <a:solidFill>
                            <a:srgbClr val="FAFD00"/>
                          </a:solidFill>
                          <a:effectLst/>
                          <a:latin typeface="Arial" charset="0"/>
                        </a:rPr>
                        <a:t>NOx ppm@3% O2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FAFD00"/>
                        </a:buClr>
                        <a:buSzPct val="75000"/>
                        <a:buFont typeface="Symbol" pitchFamily="18" charset="2"/>
                        <a:buNone/>
                        <a:tabLst/>
                      </a:pPr>
                      <a:r>
                        <a:rPr kumimoji="0" lang="en-US" sz="2800" b="1" i="0" u="none" strike="noStrike" cap="none" normalizeH="0" baseline="0">
                          <a:ln>
                            <a:noFill/>
                          </a:ln>
                          <a:solidFill>
                            <a:srgbClr val="FAFD00"/>
                          </a:solidFill>
                          <a:effectLst/>
                          <a:latin typeface="Arial" charset="0"/>
                        </a:rPr>
                        <a:t>25.3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FAFD00"/>
                        </a:buClr>
                        <a:buSzPct val="75000"/>
                        <a:buFont typeface="Symbol" pitchFamily="18" charset="2"/>
                        <a:buNone/>
                        <a:tabLst/>
                      </a:pPr>
                      <a:r>
                        <a:rPr kumimoji="0" lang="en-US" sz="2800" b="1" i="0" u="none" strike="noStrike" cap="none" normalizeH="0" baseline="0">
                          <a:ln>
                            <a:noFill/>
                          </a:ln>
                          <a:solidFill>
                            <a:srgbClr val="FAFD00"/>
                          </a:solidFill>
                          <a:effectLst/>
                          <a:latin typeface="Arial" charset="0"/>
                        </a:rPr>
                        <a:t>5 - 6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46100">
                <a:tc>
                  <a:txBody>
                    <a:bodyPr/>
                    <a:lstStyle/>
                    <a:p>
                      <a:pPr marL="0" marR="0" lvl="0" indent="0" algn="ctr" defTabSz="914400" rtl="0" eaLnBrk="0" fontAlgn="base" latinLnBrk="0" hangingPunct="0">
                        <a:lnSpc>
                          <a:spcPct val="100000"/>
                        </a:lnSpc>
                        <a:spcBef>
                          <a:spcPct val="20000"/>
                        </a:spcBef>
                        <a:spcAft>
                          <a:spcPct val="0"/>
                        </a:spcAft>
                        <a:buClr>
                          <a:srgbClr val="FAFD00"/>
                        </a:buClr>
                        <a:buSzPct val="75000"/>
                        <a:buFont typeface="Symbol" pitchFamily="18" charset="2"/>
                        <a:buNone/>
                        <a:tabLst/>
                      </a:pPr>
                      <a:r>
                        <a:rPr kumimoji="0" lang="en-US" sz="2800" b="1" i="0" u="none" strike="noStrike" cap="none" normalizeH="0" baseline="0">
                          <a:ln>
                            <a:noFill/>
                          </a:ln>
                          <a:solidFill>
                            <a:srgbClr val="FAFD00"/>
                          </a:solidFill>
                          <a:effectLst/>
                          <a:latin typeface="Arial" charset="0"/>
                        </a:rPr>
                        <a:t>CO  ppm@ 3% O2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FAFD00"/>
                        </a:buClr>
                        <a:buSzPct val="75000"/>
                        <a:buFont typeface="Symbol" pitchFamily="18" charset="2"/>
                        <a:buNone/>
                        <a:tabLst/>
                      </a:pPr>
                      <a:r>
                        <a:rPr kumimoji="0" lang="en-US" sz="2800" b="1" i="0" u="none" strike="noStrike" cap="none" normalizeH="0" baseline="0">
                          <a:ln>
                            <a:noFill/>
                          </a:ln>
                          <a:solidFill>
                            <a:srgbClr val="FAFD00"/>
                          </a:solidFill>
                          <a:effectLst/>
                          <a:latin typeface="Arial" charset="0"/>
                        </a:rPr>
                        <a:t>70.2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FAFD00"/>
                        </a:buClr>
                        <a:buSzPct val="75000"/>
                        <a:buFont typeface="Symbol" pitchFamily="18" charset="2"/>
                        <a:buNone/>
                        <a:tabLst/>
                      </a:pPr>
                      <a:r>
                        <a:rPr kumimoji="0" lang="en-US" sz="2800" b="1" i="0" u="none" strike="noStrike" cap="none" normalizeH="0" baseline="0">
                          <a:ln>
                            <a:noFill/>
                          </a:ln>
                          <a:solidFill>
                            <a:srgbClr val="FAFD00"/>
                          </a:solidFill>
                          <a:effectLst/>
                          <a:latin typeface="Arial" charset="0"/>
                        </a:rPr>
                        <a:t>&lt;50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23875">
                <a:tc>
                  <a:txBody>
                    <a:bodyPr/>
                    <a:lstStyle/>
                    <a:p>
                      <a:pPr marL="0" marR="0" lvl="0" indent="0" algn="ctr" defTabSz="914400" rtl="0" eaLnBrk="0" fontAlgn="base" latinLnBrk="0" hangingPunct="0">
                        <a:lnSpc>
                          <a:spcPct val="100000"/>
                        </a:lnSpc>
                        <a:spcBef>
                          <a:spcPct val="20000"/>
                        </a:spcBef>
                        <a:spcAft>
                          <a:spcPct val="0"/>
                        </a:spcAft>
                        <a:buClr>
                          <a:srgbClr val="FAFD00"/>
                        </a:buClr>
                        <a:buSzPct val="75000"/>
                        <a:buFont typeface="Symbol" pitchFamily="18" charset="2"/>
                        <a:buNone/>
                        <a:tabLst/>
                      </a:pPr>
                      <a:r>
                        <a:rPr kumimoji="0" lang="en-US" sz="2800" b="1" i="0" u="none" strike="noStrike" cap="none" normalizeH="0" baseline="0">
                          <a:ln>
                            <a:noFill/>
                          </a:ln>
                          <a:solidFill>
                            <a:srgbClr val="FAFD00"/>
                          </a:solidFill>
                          <a:effectLst/>
                          <a:latin typeface="Arial" charset="0"/>
                        </a:rPr>
                        <a:t>Stack O2,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FAFD00"/>
                        </a:buClr>
                        <a:buSzPct val="75000"/>
                        <a:buFont typeface="Symbol" pitchFamily="18" charset="2"/>
                        <a:buNone/>
                        <a:tabLst/>
                      </a:pPr>
                      <a:r>
                        <a:rPr kumimoji="0" lang="en-US" sz="2800" b="1" i="0" u="none" strike="noStrike" cap="none" normalizeH="0" baseline="0">
                          <a:ln>
                            <a:noFill/>
                          </a:ln>
                          <a:solidFill>
                            <a:srgbClr val="FAFD00"/>
                          </a:solidFill>
                          <a:effectLst/>
                          <a:latin typeface="Arial" charset="0"/>
                        </a:rPr>
                        <a:t>6.2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FAFD00"/>
                        </a:buClr>
                        <a:buSzPct val="75000"/>
                        <a:buFont typeface="Symbol" pitchFamily="18" charset="2"/>
                        <a:buNone/>
                        <a:tabLst/>
                      </a:pPr>
                      <a:r>
                        <a:rPr kumimoji="0" lang="en-US" sz="2800" b="1" i="0" u="none" strike="noStrike" cap="none" normalizeH="0" baseline="0" dirty="0">
                          <a:ln>
                            <a:noFill/>
                          </a:ln>
                          <a:solidFill>
                            <a:srgbClr val="FAFD00"/>
                          </a:solidFill>
                          <a:effectLst/>
                          <a:latin typeface="Arial" charset="0"/>
                        </a:rPr>
                        <a:t>2.5 – 3.2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1035289" name="Text Box 25"/>
          <p:cNvSpPr txBox="1">
            <a:spLocks noChangeArrowheads="1"/>
          </p:cNvSpPr>
          <p:nvPr/>
        </p:nvSpPr>
        <p:spPr bwMode="auto">
          <a:xfrm>
            <a:off x="514350" y="4419600"/>
            <a:ext cx="9772650" cy="854075"/>
          </a:xfrm>
          <a:prstGeom prst="rect">
            <a:avLst/>
          </a:prstGeom>
          <a:noFill/>
          <a:ln w="9525">
            <a:noFill/>
            <a:miter lim="800000"/>
            <a:headEnd/>
            <a:tailEnd/>
          </a:ln>
          <a:effectLst/>
        </p:spPr>
        <p:txBody>
          <a:bodyPr>
            <a:spAutoFit/>
          </a:bodyPr>
          <a:lstStyle/>
          <a:p>
            <a:pPr>
              <a:spcBef>
                <a:spcPct val="50000"/>
              </a:spcBef>
            </a:pPr>
            <a:r>
              <a:rPr lang="en-US" sz="2000" b="0"/>
              <a:t>Reduce NOx by 75%</a:t>
            </a:r>
          </a:p>
          <a:p>
            <a:pPr>
              <a:spcBef>
                <a:spcPct val="50000"/>
              </a:spcBef>
            </a:pPr>
            <a:r>
              <a:rPr lang="en-US" sz="2000" b="0"/>
              <a:t>Reduce O2 by 48 - 60%</a:t>
            </a:r>
          </a:p>
        </p:txBody>
      </p:sp>
      <p:sp>
        <p:nvSpPr>
          <p:cNvPr id="1035290" name="Text Box 26"/>
          <p:cNvSpPr txBox="1">
            <a:spLocks noChangeArrowheads="1"/>
          </p:cNvSpPr>
          <p:nvPr/>
        </p:nvSpPr>
        <p:spPr bwMode="auto">
          <a:xfrm>
            <a:off x="428625" y="5715000"/>
            <a:ext cx="9858375" cy="396875"/>
          </a:xfrm>
          <a:prstGeom prst="rect">
            <a:avLst/>
          </a:prstGeom>
          <a:noFill/>
          <a:ln w="9525">
            <a:noFill/>
            <a:miter lim="800000"/>
            <a:headEnd/>
            <a:tailEnd/>
          </a:ln>
          <a:effectLst/>
        </p:spPr>
        <p:txBody>
          <a:bodyPr>
            <a:spAutoFit/>
          </a:bodyPr>
          <a:lstStyle/>
          <a:p>
            <a:pPr>
              <a:spcBef>
                <a:spcPct val="50000"/>
              </a:spcBef>
            </a:pPr>
            <a:r>
              <a:rPr lang="en-US" sz="2000" b="0"/>
              <a:t>Reducing O2 from 6% to 3% saves this customer 273 CFH of nat gas</a:t>
            </a:r>
          </a:p>
        </p:txBody>
      </p:sp>
    </p:spTree>
  </p:cSld>
  <p:clrMapOvr>
    <a:masterClrMapping/>
  </p:clrMapOvr>
  <p:transition/>
</p:sld>
</file>

<file path=ppt/slides/slide1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40002" name="Picture 2" descr="whitney3"/>
          <p:cNvPicPr>
            <a:picLocks noChangeAspect="1" noChangeArrowheads="1"/>
          </p:cNvPicPr>
          <p:nvPr/>
        </p:nvPicPr>
        <p:blipFill>
          <a:blip r:embed="rId3"/>
          <a:srcRect/>
          <a:stretch>
            <a:fillRect/>
          </a:stretch>
        </p:blipFill>
        <p:spPr bwMode="auto">
          <a:xfrm>
            <a:off x="-76200" y="-76200"/>
            <a:ext cx="10668000" cy="7145338"/>
          </a:xfrm>
          <a:prstGeom prst="rect">
            <a:avLst/>
          </a:prstGeom>
          <a:noFill/>
        </p:spPr>
      </p:pic>
      <p:sp>
        <p:nvSpPr>
          <p:cNvPr id="640003" name="Rectangle 3"/>
          <p:cNvSpPr>
            <a:spLocks noChangeArrowheads="1"/>
          </p:cNvSpPr>
          <p:nvPr/>
        </p:nvSpPr>
        <p:spPr bwMode="auto">
          <a:xfrm>
            <a:off x="496888" y="2743200"/>
            <a:ext cx="2855912" cy="1611313"/>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pPr algn="ctr"/>
            <a:r>
              <a:rPr lang="en-US" sz="3200" dirty="0">
                <a:solidFill>
                  <a:srgbClr val="CC0000"/>
                </a:solidFill>
                <a:effectLst>
                  <a:outerShdw blurRad="38100" dist="38100" dir="2700000" algn="tl">
                    <a:srgbClr val="000000"/>
                  </a:outerShdw>
                </a:effectLst>
              </a:rPr>
              <a:t>Let’s Discuss</a:t>
            </a:r>
          </a:p>
          <a:p>
            <a:pPr algn="ctr"/>
            <a:r>
              <a:rPr lang="en-US" sz="3200">
                <a:solidFill>
                  <a:srgbClr val="CC0000"/>
                </a:solidFill>
                <a:effectLst>
                  <a:outerShdw blurRad="38100" dist="38100" dir="2700000" algn="tl">
                    <a:srgbClr val="000000"/>
                  </a:outerShdw>
                </a:effectLst>
              </a:rPr>
              <a:t>SCR</a:t>
            </a:r>
            <a:endParaRPr lang="en-US" sz="3200" dirty="0">
              <a:solidFill>
                <a:srgbClr val="CC0000"/>
              </a:solidFill>
              <a:effectLst>
                <a:outerShdw blurRad="38100" dist="38100" dir="2700000" algn="tl">
                  <a:srgbClr val="000000"/>
                </a:outerShdw>
              </a:effectLst>
            </a:endParaRPr>
          </a:p>
          <a:p>
            <a:pPr algn="ctr"/>
            <a:r>
              <a:rPr lang="en-US" sz="3200" dirty="0">
                <a:solidFill>
                  <a:srgbClr val="CC0000"/>
                </a:solidFill>
                <a:effectLst>
                  <a:outerShdw blurRad="38100" dist="38100" dir="2700000" algn="tl">
                    <a:srgbClr val="000000"/>
                  </a:outerShdw>
                </a:effectLst>
              </a:rPr>
              <a:t>Catalyst</a:t>
            </a:r>
          </a:p>
        </p:txBody>
      </p:sp>
    </p:spTree>
  </p:cSld>
  <p:clrMapOvr>
    <a:masterClrMapping/>
  </p:clrMapOvr>
  <p:transition/>
</p:sld>
</file>

<file path=ppt/slides/slide1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8178" name="Rectangle 2"/>
          <p:cNvSpPr>
            <a:spLocks noGrp="1" noChangeArrowheads="1"/>
          </p:cNvSpPr>
          <p:nvPr>
            <p:ph type="body" idx="1"/>
          </p:nvPr>
        </p:nvSpPr>
        <p:spPr>
          <a:xfrm>
            <a:off x="1066800" y="1547813"/>
            <a:ext cx="8839200" cy="4933950"/>
          </a:xfrm>
          <a:noFill/>
          <a:ln/>
          <a:effectLst>
            <a:outerShdw dist="53882" dir="2700000" algn="ctr" rotWithShape="0">
              <a:schemeClr val="bg2"/>
            </a:outerShdw>
          </a:effectLst>
        </p:spPr>
        <p:txBody>
          <a:bodyPr/>
          <a:lstStyle/>
          <a:p>
            <a:r>
              <a:rPr lang="en-US" sz="2800">
                <a:effectLst>
                  <a:outerShdw blurRad="38100" dist="38100" dir="2700000" algn="tl">
                    <a:srgbClr val="000000"/>
                  </a:outerShdw>
                </a:effectLst>
              </a:rPr>
              <a:t>NOx control thru ammonia (NH</a:t>
            </a:r>
            <a:r>
              <a:rPr lang="en-US" sz="2800" baseline="-25000">
                <a:effectLst>
                  <a:outerShdw blurRad="38100" dist="38100" dir="2700000" algn="tl">
                    <a:srgbClr val="000000"/>
                  </a:outerShdw>
                </a:effectLst>
              </a:rPr>
              <a:t>3</a:t>
            </a:r>
            <a:r>
              <a:rPr lang="en-US" sz="2800">
                <a:effectLst>
                  <a:outerShdw blurRad="38100" dist="38100" dir="2700000" algn="tl">
                    <a:srgbClr val="000000"/>
                  </a:outerShdw>
                </a:effectLst>
              </a:rPr>
              <a:t>) injection</a:t>
            </a:r>
          </a:p>
          <a:p>
            <a:r>
              <a:rPr lang="en-US" sz="2800">
                <a:effectLst>
                  <a:outerShdw blurRad="38100" dist="38100" dir="2700000" algn="tl">
                    <a:srgbClr val="000000"/>
                  </a:outerShdw>
                </a:effectLst>
              </a:rPr>
              <a:t>4NO +  4NH</a:t>
            </a:r>
            <a:r>
              <a:rPr lang="en-US" sz="2800" baseline="-25000">
                <a:effectLst>
                  <a:outerShdw blurRad="38100" dist="38100" dir="2700000" algn="tl">
                    <a:srgbClr val="000000"/>
                  </a:outerShdw>
                </a:effectLst>
              </a:rPr>
              <a:t>3 </a:t>
            </a:r>
            <a:r>
              <a:rPr lang="en-US" sz="2800">
                <a:effectLst>
                  <a:outerShdw blurRad="38100" dist="38100" dir="2700000" algn="tl">
                    <a:srgbClr val="000000"/>
                  </a:outerShdw>
                </a:effectLst>
              </a:rPr>
              <a:t> + O</a:t>
            </a:r>
            <a:r>
              <a:rPr lang="en-US" sz="2800" baseline="-25000">
                <a:effectLst>
                  <a:outerShdw blurRad="38100" dist="38100" dir="2700000" algn="tl">
                    <a:srgbClr val="000000"/>
                  </a:outerShdw>
                </a:effectLst>
              </a:rPr>
              <a:t>2</a:t>
            </a:r>
            <a:r>
              <a:rPr lang="en-US" sz="2800">
                <a:effectLst>
                  <a:outerShdw blurRad="38100" dist="38100" dir="2700000" algn="tl">
                    <a:srgbClr val="000000"/>
                  </a:outerShdw>
                </a:effectLst>
              </a:rPr>
              <a:t>  </a:t>
            </a:r>
            <a:r>
              <a:rPr lang="en-US" sz="2800">
                <a:solidFill>
                  <a:srgbClr val="FFFFFF"/>
                </a:solidFill>
                <a:effectLst>
                  <a:outerShdw blurRad="38100" dist="38100" dir="2700000" algn="tl">
                    <a:srgbClr val="000000"/>
                  </a:outerShdw>
                </a:effectLst>
                <a:sym typeface="Wingdings" pitchFamily="2" charset="2"/>
              </a:rPr>
              <a:t></a:t>
            </a:r>
            <a:r>
              <a:rPr lang="en-US" sz="2800">
                <a:effectLst>
                  <a:outerShdw blurRad="38100" dist="38100" dir="2700000" algn="tl">
                    <a:srgbClr val="000000"/>
                  </a:outerShdw>
                </a:effectLst>
              </a:rPr>
              <a:t>  4N</a:t>
            </a:r>
            <a:r>
              <a:rPr lang="en-US" sz="2800" baseline="-25000">
                <a:effectLst>
                  <a:outerShdw blurRad="38100" dist="38100" dir="2700000" algn="tl">
                    <a:srgbClr val="000000"/>
                  </a:outerShdw>
                </a:effectLst>
              </a:rPr>
              <a:t>2</a:t>
            </a:r>
            <a:r>
              <a:rPr lang="en-US" sz="2800">
                <a:effectLst>
                  <a:outerShdw blurRad="38100" dist="38100" dir="2700000" algn="tl">
                    <a:srgbClr val="000000"/>
                  </a:outerShdw>
                </a:effectLst>
              </a:rPr>
              <a:t> + 6H</a:t>
            </a:r>
            <a:r>
              <a:rPr lang="en-US" sz="2800" baseline="-25000">
                <a:effectLst>
                  <a:outerShdw blurRad="38100" dist="38100" dir="2700000" algn="tl">
                    <a:srgbClr val="000000"/>
                  </a:outerShdw>
                </a:effectLst>
              </a:rPr>
              <a:t>2</a:t>
            </a:r>
            <a:r>
              <a:rPr lang="en-US" sz="2800">
                <a:effectLst>
                  <a:outerShdw blurRad="38100" dist="38100" dir="2700000" algn="tl">
                    <a:srgbClr val="000000"/>
                  </a:outerShdw>
                </a:effectLst>
              </a:rPr>
              <a:t>O</a:t>
            </a:r>
          </a:p>
          <a:p>
            <a:r>
              <a:rPr lang="en-US" sz="2800">
                <a:effectLst>
                  <a:outerShdw blurRad="38100" dist="38100" dir="2700000" algn="tl">
                    <a:srgbClr val="000000"/>
                  </a:outerShdw>
                </a:effectLst>
              </a:rPr>
              <a:t>2NO</a:t>
            </a:r>
            <a:r>
              <a:rPr lang="en-US" sz="2800" baseline="-25000">
                <a:effectLst>
                  <a:outerShdw blurRad="38100" dist="38100" dir="2700000" algn="tl">
                    <a:srgbClr val="000000"/>
                  </a:outerShdw>
                </a:effectLst>
              </a:rPr>
              <a:t>2</a:t>
            </a:r>
            <a:r>
              <a:rPr lang="en-US" sz="2800">
                <a:effectLst>
                  <a:outerShdw blurRad="38100" dist="38100" dir="2700000" algn="tl">
                    <a:srgbClr val="000000"/>
                  </a:outerShdw>
                </a:effectLst>
              </a:rPr>
              <a:t> + 4NH</a:t>
            </a:r>
            <a:r>
              <a:rPr lang="en-US" sz="2800" baseline="-25000">
                <a:effectLst>
                  <a:outerShdw blurRad="38100" dist="38100" dir="2700000" algn="tl">
                    <a:srgbClr val="000000"/>
                  </a:outerShdw>
                </a:effectLst>
              </a:rPr>
              <a:t>3 </a:t>
            </a:r>
            <a:r>
              <a:rPr lang="en-US" sz="2800">
                <a:effectLst>
                  <a:outerShdw blurRad="38100" dist="38100" dir="2700000" algn="tl">
                    <a:srgbClr val="000000"/>
                  </a:outerShdw>
                </a:effectLst>
              </a:rPr>
              <a:t> + O</a:t>
            </a:r>
            <a:r>
              <a:rPr lang="en-US" sz="2800" baseline="-25000">
                <a:effectLst>
                  <a:outerShdw blurRad="38100" dist="38100" dir="2700000" algn="tl">
                    <a:srgbClr val="000000"/>
                  </a:outerShdw>
                </a:effectLst>
              </a:rPr>
              <a:t>2</a:t>
            </a:r>
            <a:r>
              <a:rPr lang="en-US" sz="2800">
                <a:effectLst>
                  <a:outerShdw blurRad="38100" dist="38100" dir="2700000" algn="tl">
                    <a:srgbClr val="000000"/>
                  </a:outerShdw>
                </a:effectLst>
              </a:rPr>
              <a:t>  </a:t>
            </a:r>
            <a:r>
              <a:rPr lang="en-US" sz="2800">
                <a:solidFill>
                  <a:srgbClr val="FFFFFF"/>
                </a:solidFill>
                <a:effectLst>
                  <a:outerShdw blurRad="38100" dist="38100" dir="2700000" algn="tl">
                    <a:srgbClr val="000000"/>
                  </a:outerShdw>
                </a:effectLst>
                <a:sym typeface="Wingdings" pitchFamily="2" charset="2"/>
              </a:rPr>
              <a:t></a:t>
            </a:r>
            <a:r>
              <a:rPr lang="en-US" sz="2800">
                <a:effectLst>
                  <a:outerShdw blurRad="38100" dist="38100" dir="2700000" algn="tl">
                    <a:srgbClr val="000000"/>
                  </a:outerShdw>
                </a:effectLst>
              </a:rPr>
              <a:t>  3N</a:t>
            </a:r>
            <a:r>
              <a:rPr lang="en-US" sz="2800" baseline="-25000">
                <a:effectLst>
                  <a:outerShdw blurRad="38100" dist="38100" dir="2700000" algn="tl">
                    <a:srgbClr val="000000"/>
                  </a:outerShdw>
                </a:effectLst>
              </a:rPr>
              <a:t>2</a:t>
            </a:r>
            <a:r>
              <a:rPr lang="en-US" sz="2800">
                <a:effectLst>
                  <a:outerShdw blurRad="38100" dist="38100" dir="2700000" algn="tl">
                    <a:srgbClr val="000000"/>
                  </a:outerShdw>
                </a:effectLst>
              </a:rPr>
              <a:t> + 6H</a:t>
            </a:r>
            <a:r>
              <a:rPr lang="en-US" sz="2800" baseline="-25000">
                <a:effectLst>
                  <a:outerShdw blurRad="38100" dist="38100" dir="2700000" algn="tl">
                    <a:srgbClr val="000000"/>
                  </a:outerShdw>
                </a:effectLst>
              </a:rPr>
              <a:t>2</a:t>
            </a:r>
            <a:r>
              <a:rPr lang="en-US" sz="2800">
                <a:effectLst>
                  <a:outerShdw blurRad="38100" dist="38100" dir="2700000" algn="tl">
                    <a:srgbClr val="000000"/>
                  </a:outerShdw>
                </a:effectLst>
              </a:rPr>
              <a:t>O</a:t>
            </a:r>
          </a:p>
          <a:p>
            <a:r>
              <a:rPr lang="en-US" sz="2800">
                <a:effectLst>
                  <a:outerShdw blurRad="38100" dist="38100" dir="2700000" algn="tl">
                    <a:srgbClr val="000000"/>
                  </a:outerShdw>
                </a:effectLst>
              </a:rPr>
              <a:t>90-95% control</a:t>
            </a:r>
          </a:p>
          <a:p>
            <a:r>
              <a:rPr lang="en-US" sz="2800">
                <a:effectLst>
                  <a:outerShdw blurRad="38100" dist="38100" dir="2700000" algn="tl">
                    <a:srgbClr val="000000"/>
                  </a:outerShdw>
                </a:effectLst>
              </a:rPr>
              <a:t>Problems</a:t>
            </a:r>
          </a:p>
          <a:p>
            <a:pPr lvl="1"/>
            <a:r>
              <a:rPr lang="en-US" sz="2400">
                <a:effectLst>
                  <a:outerShdw blurRad="38100" dist="38100" dir="2700000" algn="tl">
                    <a:srgbClr val="000000"/>
                  </a:outerShdw>
                </a:effectLst>
              </a:rPr>
              <a:t>Expensive</a:t>
            </a:r>
          </a:p>
          <a:p>
            <a:pPr lvl="1"/>
            <a:r>
              <a:rPr lang="en-US" sz="2400">
                <a:effectLst>
                  <a:outerShdw blurRad="38100" dist="38100" dir="2700000" algn="tl">
                    <a:srgbClr val="000000"/>
                  </a:outerShdw>
                </a:effectLst>
              </a:rPr>
              <a:t>High maintenance</a:t>
            </a:r>
          </a:p>
          <a:p>
            <a:pPr lvl="1"/>
            <a:r>
              <a:rPr lang="en-US" sz="2400">
                <a:effectLst>
                  <a:outerShdw blurRad="38100" dist="38100" dir="2700000" algn="tl">
                    <a:srgbClr val="000000"/>
                  </a:outerShdw>
                </a:effectLst>
              </a:rPr>
              <a:t>Ammonia “slip”</a:t>
            </a:r>
          </a:p>
          <a:p>
            <a:pPr lvl="1"/>
            <a:r>
              <a:rPr lang="en-US" sz="2400">
                <a:effectLst>
                  <a:outerShdw blurRad="38100" dist="38100" dir="2700000" algn="tl">
                    <a:srgbClr val="000000"/>
                  </a:outerShdw>
                </a:effectLst>
              </a:rPr>
              <a:t>Catalyst replacement 				                                   &amp; disposal</a:t>
            </a:r>
          </a:p>
        </p:txBody>
      </p:sp>
      <p:sp>
        <p:nvSpPr>
          <p:cNvPr id="178181" name="Rectangle 5"/>
          <p:cNvSpPr>
            <a:spLocks noGrp="1" noChangeArrowheads="1"/>
          </p:cNvSpPr>
          <p:nvPr>
            <p:ph type="title"/>
          </p:nvPr>
        </p:nvSpPr>
        <p:spPr>
          <a:xfrm>
            <a:off x="1330325" y="228600"/>
            <a:ext cx="8728075" cy="838200"/>
          </a:xfrm>
          <a:noFill/>
          <a:ln/>
          <a:effectLst>
            <a:outerShdw dist="71842" dir="2700000" algn="ctr" rotWithShape="0">
              <a:srgbClr val="000000"/>
            </a:outerShdw>
          </a:effectLst>
        </p:spPr>
        <p:txBody>
          <a:bodyPr/>
          <a:lstStyle/>
          <a:p>
            <a:r>
              <a:rPr lang="en-US" sz="3800" i="0" dirty="0"/>
              <a:t>Selective Catalytic Reduction (SCR)</a:t>
            </a:r>
            <a:endParaRPr lang="en-US" sz="3800" dirty="0"/>
          </a:p>
        </p:txBody>
      </p:sp>
      <p:pic>
        <p:nvPicPr>
          <p:cNvPr id="178182" name="Picture 6"/>
          <p:cNvPicPr>
            <a:picLocks noChangeArrowheads="1"/>
          </p:cNvPicPr>
          <p:nvPr/>
        </p:nvPicPr>
        <p:blipFill>
          <a:blip r:embed="rId3"/>
          <a:srcRect/>
          <a:stretch>
            <a:fillRect/>
          </a:stretch>
        </p:blipFill>
        <p:spPr bwMode="auto">
          <a:xfrm>
            <a:off x="5105400" y="3505200"/>
            <a:ext cx="4572000" cy="3078163"/>
          </a:xfrm>
          <a:prstGeom prst="rect">
            <a:avLst/>
          </a:prstGeom>
          <a:noFill/>
          <a:ln w="12700">
            <a:noFill/>
            <a:miter lim="800000"/>
            <a:headEnd/>
            <a:tailEnd/>
          </a:ln>
          <a:effectLst/>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114300" y="255588"/>
            <a:ext cx="4151313" cy="755650"/>
          </a:xfrm>
          <a:noFill/>
          <a:ln/>
          <a:effectLst>
            <a:outerShdw dist="71842" dir="2700000" algn="ctr" rotWithShape="0">
              <a:srgbClr val="000000"/>
            </a:outerShdw>
          </a:effectLst>
        </p:spPr>
        <p:txBody>
          <a:bodyPr/>
          <a:lstStyle/>
          <a:p>
            <a:r>
              <a:rPr lang="en-US" i="0"/>
              <a:t>Boiler Fuels</a:t>
            </a:r>
            <a:endParaRPr lang="en-US"/>
          </a:p>
        </p:txBody>
      </p:sp>
      <p:sp>
        <p:nvSpPr>
          <p:cNvPr id="34819" name="Rectangle 3"/>
          <p:cNvSpPr>
            <a:spLocks noGrp="1" noChangeArrowheads="1"/>
          </p:cNvSpPr>
          <p:nvPr>
            <p:ph type="body" idx="1"/>
          </p:nvPr>
        </p:nvSpPr>
        <p:spPr>
          <a:xfrm>
            <a:off x="190500" y="1444625"/>
            <a:ext cx="9050338" cy="5238750"/>
          </a:xfrm>
          <a:noFill/>
          <a:ln/>
          <a:effectLst>
            <a:outerShdw dist="53882" dir="2700000" algn="ctr" rotWithShape="0">
              <a:schemeClr val="bg2"/>
            </a:outerShdw>
          </a:effectLst>
        </p:spPr>
        <p:txBody>
          <a:bodyPr/>
          <a:lstStyle/>
          <a:p>
            <a:r>
              <a:rPr lang="en-US"/>
              <a:t>Natural gas</a:t>
            </a:r>
          </a:p>
          <a:p>
            <a:r>
              <a:rPr lang="en-US"/>
              <a:t>Diesel fuel oils</a:t>
            </a:r>
          </a:p>
          <a:p>
            <a:r>
              <a:rPr lang="en-US"/>
              <a:t>Tire Derived Fuel (TDF)</a:t>
            </a:r>
          </a:p>
          <a:p>
            <a:r>
              <a:rPr lang="en-US"/>
              <a:t>Coal/Petroleum Coke</a:t>
            </a:r>
          </a:p>
          <a:p>
            <a:r>
              <a:rPr lang="en-US"/>
              <a:t>Municipal waste</a:t>
            </a:r>
          </a:p>
          <a:p>
            <a:r>
              <a:rPr lang="en-US"/>
              <a:t>Bio-Mass</a:t>
            </a:r>
          </a:p>
          <a:p>
            <a:r>
              <a:rPr lang="en-US"/>
              <a:t>Waste gas </a:t>
            </a:r>
          </a:p>
          <a:p>
            <a:r>
              <a:rPr lang="en-US"/>
              <a:t>Nuclear</a:t>
            </a:r>
          </a:p>
        </p:txBody>
      </p:sp>
      <p:pic>
        <p:nvPicPr>
          <p:cNvPr id="34821" name="Picture 5" descr="MSW I"/>
          <p:cNvPicPr>
            <a:picLocks noChangeAspect="1" noChangeArrowheads="1"/>
          </p:cNvPicPr>
          <p:nvPr/>
        </p:nvPicPr>
        <p:blipFill>
          <a:blip r:embed="rId3" cstate="print"/>
          <a:srcRect/>
          <a:stretch>
            <a:fillRect/>
          </a:stretch>
        </p:blipFill>
        <p:spPr bwMode="auto">
          <a:xfrm>
            <a:off x="2781300" y="4354513"/>
            <a:ext cx="3654425" cy="2427287"/>
          </a:xfrm>
          <a:prstGeom prst="rect">
            <a:avLst/>
          </a:prstGeom>
          <a:noFill/>
        </p:spPr>
      </p:pic>
      <p:pic>
        <p:nvPicPr>
          <p:cNvPr id="34822" name="Picture 6" descr="RUBBER CHIPS"/>
          <p:cNvPicPr>
            <a:picLocks noChangeAspect="1" noChangeArrowheads="1"/>
          </p:cNvPicPr>
          <p:nvPr/>
        </p:nvPicPr>
        <p:blipFill>
          <a:blip r:embed="rId4" cstate="print"/>
          <a:srcRect/>
          <a:stretch>
            <a:fillRect/>
          </a:stretch>
        </p:blipFill>
        <p:spPr bwMode="auto">
          <a:xfrm>
            <a:off x="6594475" y="4379913"/>
            <a:ext cx="3502025" cy="2325687"/>
          </a:xfrm>
          <a:prstGeom prst="rect">
            <a:avLst/>
          </a:prstGeom>
          <a:noFill/>
        </p:spPr>
      </p:pic>
      <p:pic>
        <p:nvPicPr>
          <p:cNvPr id="34823" name="Picture 7" descr="feed pile V"/>
          <p:cNvPicPr>
            <a:picLocks noChangeAspect="1" noChangeArrowheads="1"/>
          </p:cNvPicPr>
          <p:nvPr/>
        </p:nvPicPr>
        <p:blipFill>
          <a:blip r:embed="rId5" cstate="print"/>
          <a:srcRect/>
          <a:stretch>
            <a:fillRect/>
          </a:stretch>
        </p:blipFill>
        <p:spPr bwMode="auto">
          <a:xfrm>
            <a:off x="5219700" y="206375"/>
            <a:ext cx="4419600" cy="3316288"/>
          </a:xfrm>
          <a:prstGeom prst="rect">
            <a:avLst/>
          </a:prstGeom>
          <a:noFill/>
        </p:spPr>
      </p:pic>
    </p:spTree>
  </p:cSld>
  <p:clrMapOvr>
    <a:masterClrMapping/>
  </p:clrMapOvr>
  <p:transition/>
</p:sld>
</file>

<file path=ppt/slides/slide1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60162" name="Picture 2" descr="DSCN2589"/>
          <p:cNvPicPr>
            <a:picLocks noChangeAspect="1" noChangeArrowheads="1"/>
          </p:cNvPicPr>
          <p:nvPr/>
        </p:nvPicPr>
        <p:blipFill>
          <a:blip r:embed="rId3"/>
          <a:srcRect/>
          <a:stretch>
            <a:fillRect/>
          </a:stretch>
        </p:blipFill>
        <p:spPr bwMode="auto">
          <a:xfrm>
            <a:off x="-38100" y="0"/>
            <a:ext cx="10401300" cy="6905625"/>
          </a:xfrm>
          <a:prstGeom prst="rect">
            <a:avLst/>
          </a:prstGeom>
          <a:noFill/>
        </p:spPr>
      </p:pic>
      <p:sp>
        <p:nvSpPr>
          <p:cNvPr id="860163" name="Rectangle 3"/>
          <p:cNvSpPr>
            <a:spLocks noChangeArrowheads="1"/>
          </p:cNvSpPr>
          <p:nvPr/>
        </p:nvSpPr>
        <p:spPr bwMode="auto">
          <a:xfrm>
            <a:off x="6019800" y="4730750"/>
            <a:ext cx="3505200" cy="1670050"/>
          </a:xfrm>
          <a:prstGeom prst="rect">
            <a:avLst/>
          </a:prstGeom>
          <a:solidFill>
            <a:srgbClr val="FF9900"/>
          </a:solidFill>
          <a:ln w="57150">
            <a:solidFill>
              <a:srgbClr val="CC0000"/>
            </a:solidFill>
            <a:miter lim="800000"/>
            <a:headEnd/>
            <a:tailEnd/>
          </a:ln>
          <a:effectLst>
            <a:outerShdw dist="107763" dir="2700000" algn="ctr" rotWithShape="0">
              <a:srgbClr val="000000"/>
            </a:outerShdw>
          </a:effectLst>
        </p:spPr>
        <p:txBody>
          <a:bodyPr lIns="90488" tIns="44450" rIns="90488" bIns="44450" anchor="ctr"/>
          <a:lstStyle/>
          <a:p>
            <a:pPr algn="ctr"/>
            <a:r>
              <a:rPr lang="en-US" sz="4000" i="1">
                <a:solidFill>
                  <a:srgbClr val="FAFD00"/>
                </a:solidFill>
              </a:rPr>
              <a:t> </a:t>
            </a:r>
            <a:r>
              <a:rPr lang="en-US" sz="4000">
                <a:solidFill>
                  <a:srgbClr val="CC0000"/>
                </a:solidFill>
                <a:effectLst>
                  <a:outerShdw blurRad="38100" dist="38100" dir="2700000" algn="tl">
                    <a:srgbClr val="000000"/>
                  </a:outerShdw>
                </a:effectLst>
              </a:rPr>
              <a:t>Small Boiler</a:t>
            </a:r>
            <a:br>
              <a:rPr lang="en-US" sz="4000">
                <a:solidFill>
                  <a:srgbClr val="CC0000"/>
                </a:solidFill>
                <a:effectLst>
                  <a:outerShdw blurRad="38100" dist="38100" dir="2700000" algn="tl">
                    <a:srgbClr val="000000"/>
                  </a:outerShdw>
                </a:effectLst>
              </a:rPr>
            </a:br>
            <a:r>
              <a:rPr lang="en-US" sz="4000">
                <a:solidFill>
                  <a:srgbClr val="CC0000"/>
                </a:solidFill>
                <a:effectLst>
                  <a:outerShdw blurRad="38100" dist="38100" dir="2700000" algn="tl">
                    <a:srgbClr val="000000"/>
                  </a:outerShdw>
                </a:effectLst>
              </a:rPr>
              <a:t>with SCR</a:t>
            </a:r>
            <a:endParaRPr lang="en-US" sz="4000" i="1">
              <a:solidFill>
                <a:srgbClr val="FAFD00"/>
              </a:solidFill>
            </a:endParaRPr>
          </a:p>
        </p:txBody>
      </p:sp>
    </p:spTree>
  </p:cSld>
  <p:clrMapOvr>
    <a:masterClrMapping/>
  </p:clrMapOvr>
  <p:transition/>
</p:sld>
</file>

<file path=ppt/slides/slide1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44066" name="Picture 2"/>
          <p:cNvPicPr>
            <a:picLocks noChangeArrowheads="1"/>
          </p:cNvPicPr>
          <p:nvPr/>
        </p:nvPicPr>
        <p:blipFill>
          <a:blip r:embed="rId3"/>
          <a:srcRect/>
          <a:stretch>
            <a:fillRect/>
          </a:stretch>
        </p:blipFill>
        <p:spPr bwMode="auto">
          <a:xfrm>
            <a:off x="93663" y="0"/>
            <a:ext cx="7362825" cy="6845300"/>
          </a:xfrm>
          <a:prstGeom prst="rect">
            <a:avLst/>
          </a:prstGeom>
          <a:noFill/>
          <a:ln w="12700">
            <a:noFill/>
            <a:miter lim="800000"/>
            <a:headEnd/>
            <a:tailEnd/>
          </a:ln>
          <a:effectLst/>
        </p:spPr>
      </p:pic>
      <p:sp>
        <p:nvSpPr>
          <p:cNvPr id="344067" name="Rectangle 3"/>
          <p:cNvSpPr>
            <a:spLocks noGrp="1" noChangeArrowheads="1"/>
          </p:cNvSpPr>
          <p:nvPr>
            <p:ph type="title"/>
          </p:nvPr>
        </p:nvSpPr>
        <p:spPr>
          <a:xfrm>
            <a:off x="7392988" y="1793875"/>
            <a:ext cx="2622550" cy="2930525"/>
          </a:xfrm>
          <a:noFill/>
          <a:ln/>
          <a:effectLst>
            <a:outerShdw dist="71842" dir="2700000" algn="ctr" rotWithShape="0">
              <a:schemeClr val="bg2"/>
            </a:outerShdw>
          </a:effectLst>
        </p:spPr>
        <p:txBody>
          <a:bodyPr/>
          <a:lstStyle/>
          <a:p>
            <a:r>
              <a:rPr lang="en-US" i="0"/>
              <a:t>Boiler with Retrofit SCR</a:t>
            </a:r>
            <a:endParaRPr lang="en-US"/>
          </a:p>
        </p:txBody>
      </p:sp>
      <p:pic>
        <p:nvPicPr>
          <p:cNvPr id="344069" name="Picture 5"/>
          <p:cNvPicPr>
            <a:picLocks noChangeArrowheads="1"/>
          </p:cNvPicPr>
          <p:nvPr/>
        </p:nvPicPr>
        <p:blipFill>
          <a:blip r:embed="rId4"/>
          <a:srcRect/>
          <a:stretch>
            <a:fillRect/>
          </a:stretch>
        </p:blipFill>
        <p:spPr bwMode="auto">
          <a:xfrm>
            <a:off x="4019550" y="4275138"/>
            <a:ext cx="639763" cy="1587500"/>
          </a:xfrm>
          <a:prstGeom prst="rect">
            <a:avLst/>
          </a:prstGeom>
          <a:noFill/>
          <a:ln w="12700">
            <a:noFill/>
            <a:miter lim="800000"/>
            <a:headEnd/>
            <a:tailEnd/>
          </a:ln>
          <a:effectLst/>
        </p:spPr>
      </p:pic>
      <p:pic>
        <p:nvPicPr>
          <p:cNvPr id="344070" name="Picture 6"/>
          <p:cNvPicPr>
            <a:picLocks noChangeArrowheads="1"/>
          </p:cNvPicPr>
          <p:nvPr/>
        </p:nvPicPr>
        <p:blipFill>
          <a:blip r:embed="rId4"/>
          <a:srcRect/>
          <a:stretch>
            <a:fillRect/>
          </a:stretch>
        </p:blipFill>
        <p:spPr bwMode="auto">
          <a:xfrm>
            <a:off x="4678363" y="4352925"/>
            <a:ext cx="639762" cy="1512888"/>
          </a:xfrm>
          <a:prstGeom prst="rect">
            <a:avLst/>
          </a:prstGeom>
          <a:noFill/>
          <a:ln w="12700">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4" fill="hold" nodeType="afterEffect">
                                  <p:stCondLst>
                                    <p:cond delay="0"/>
                                  </p:stCondLst>
                                  <p:childTnLst>
                                    <p:set>
                                      <p:cBhvr>
                                        <p:cTn id="6" dur="1" fill="hold">
                                          <p:stCondLst>
                                            <p:cond delay="0"/>
                                          </p:stCondLst>
                                        </p:cTn>
                                        <p:tgtEl>
                                          <p:spTgt spid="344069"/>
                                        </p:tgtEl>
                                        <p:attrNameLst>
                                          <p:attrName>style.visibility</p:attrName>
                                        </p:attrNameLst>
                                      </p:cBhvr>
                                      <p:to>
                                        <p:strVal val="visible"/>
                                      </p:to>
                                    </p:set>
                                    <p:anim calcmode="lin" valueType="num">
                                      <p:cBhvr>
                                        <p:cTn id="7" dur="500" fill="hold"/>
                                        <p:tgtEl>
                                          <p:spTgt spid="344069"/>
                                        </p:tgtEl>
                                        <p:attrNameLst>
                                          <p:attrName>ppt_x</p:attrName>
                                        </p:attrNameLst>
                                      </p:cBhvr>
                                      <p:tavLst>
                                        <p:tav tm="0">
                                          <p:val>
                                            <p:strVal val="#ppt_x"/>
                                          </p:val>
                                        </p:tav>
                                        <p:tav tm="100000">
                                          <p:val>
                                            <p:strVal val="#ppt_x"/>
                                          </p:val>
                                        </p:tav>
                                      </p:tavLst>
                                    </p:anim>
                                    <p:anim calcmode="lin" valueType="num">
                                      <p:cBhvr>
                                        <p:cTn id="8" dur="500" fill="hold"/>
                                        <p:tgtEl>
                                          <p:spTgt spid="344069"/>
                                        </p:tgtEl>
                                        <p:attrNameLst>
                                          <p:attrName>ppt_y</p:attrName>
                                        </p:attrNameLst>
                                      </p:cBhvr>
                                      <p:tavLst>
                                        <p:tav tm="0">
                                          <p:val>
                                            <p:strVal val="#ppt_y+#ppt_h/2"/>
                                          </p:val>
                                        </p:tav>
                                        <p:tav tm="100000">
                                          <p:val>
                                            <p:strVal val="#ppt_y"/>
                                          </p:val>
                                        </p:tav>
                                      </p:tavLst>
                                    </p:anim>
                                    <p:anim calcmode="lin" valueType="num">
                                      <p:cBhvr>
                                        <p:cTn id="9" dur="500" fill="hold"/>
                                        <p:tgtEl>
                                          <p:spTgt spid="344069"/>
                                        </p:tgtEl>
                                        <p:attrNameLst>
                                          <p:attrName>ppt_w</p:attrName>
                                        </p:attrNameLst>
                                      </p:cBhvr>
                                      <p:tavLst>
                                        <p:tav tm="0">
                                          <p:val>
                                            <p:strVal val="#ppt_w"/>
                                          </p:val>
                                        </p:tav>
                                        <p:tav tm="100000">
                                          <p:val>
                                            <p:strVal val="#ppt_w"/>
                                          </p:val>
                                        </p:tav>
                                      </p:tavLst>
                                    </p:anim>
                                    <p:anim calcmode="lin" valueType="num">
                                      <p:cBhvr>
                                        <p:cTn id="10" dur="500" fill="hold"/>
                                        <p:tgtEl>
                                          <p:spTgt spid="344069"/>
                                        </p:tgtEl>
                                        <p:attrNameLst>
                                          <p:attrName>ppt_h</p:attrName>
                                        </p:attrNameLst>
                                      </p:cBhvr>
                                      <p:tavLst>
                                        <p:tav tm="0">
                                          <p:val>
                                            <p:fltVal val="0"/>
                                          </p:val>
                                        </p:tav>
                                        <p:tav tm="100000">
                                          <p:val>
                                            <p:strVal val="#ppt_h"/>
                                          </p:val>
                                        </p:tav>
                                      </p:tavLst>
                                    </p:anim>
                                  </p:childTnLst>
                                </p:cTn>
                              </p:par>
                            </p:childTnLst>
                          </p:cTn>
                        </p:par>
                        <p:par>
                          <p:cTn id="11" fill="hold">
                            <p:stCondLst>
                              <p:cond delay="500"/>
                            </p:stCondLst>
                            <p:childTnLst>
                              <p:par>
                                <p:cTn id="12" presetID="17" presetClass="entr" presetSubtype="4" fill="hold" nodeType="afterEffect">
                                  <p:stCondLst>
                                    <p:cond delay="0"/>
                                  </p:stCondLst>
                                  <p:childTnLst>
                                    <p:set>
                                      <p:cBhvr>
                                        <p:cTn id="13" dur="1" fill="hold">
                                          <p:stCondLst>
                                            <p:cond delay="0"/>
                                          </p:stCondLst>
                                        </p:cTn>
                                        <p:tgtEl>
                                          <p:spTgt spid="344070"/>
                                        </p:tgtEl>
                                        <p:attrNameLst>
                                          <p:attrName>style.visibility</p:attrName>
                                        </p:attrNameLst>
                                      </p:cBhvr>
                                      <p:to>
                                        <p:strVal val="visible"/>
                                      </p:to>
                                    </p:set>
                                    <p:anim calcmode="lin" valueType="num">
                                      <p:cBhvr>
                                        <p:cTn id="14" dur="500" fill="hold"/>
                                        <p:tgtEl>
                                          <p:spTgt spid="344070"/>
                                        </p:tgtEl>
                                        <p:attrNameLst>
                                          <p:attrName>ppt_x</p:attrName>
                                        </p:attrNameLst>
                                      </p:cBhvr>
                                      <p:tavLst>
                                        <p:tav tm="0">
                                          <p:val>
                                            <p:strVal val="#ppt_x"/>
                                          </p:val>
                                        </p:tav>
                                        <p:tav tm="100000">
                                          <p:val>
                                            <p:strVal val="#ppt_x"/>
                                          </p:val>
                                        </p:tav>
                                      </p:tavLst>
                                    </p:anim>
                                    <p:anim calcmode="lin" valueType="num">
                                      <p:cBhvr>
                                        <p:cTn id="15" dur="500" fill="hold"/>
                                        <p:tgtEl>
                                          <p:spTgt spid="344070"/>
                                        </p:tgtEl>
                                        <p:attrNameLst>
                                          <p:attrName>ppt_y</p:attrName>
                                        </p:attrNameLst>
                                      </p:cBhvr>
                                      <p:tavLst>
                                        <p:tav tm="0">
                                          <p:val>
                                            <p:strVal val="#ppt_y+#ppt_h/2"/>
                                          </p:val>
                                        </p:tav>
                                        <p:tav tm="100000">
                                          <p:val>
                                            <p:strVal val="#ppt_y"/>
                                          </p:val>
                                        </p:tav>
                                      </p:tavLst>
                                    </p:anim>
                                    <p:anim calcmode="lin" valueType="num">
                                      <p:cBhvr>
                                        <p:cTn id="16" dur="500" fill="hold"/>
                                        <p:tgtEl>
                                          <p:spTgt spid="344070"/>
                                        </p:tgtEl>
                                        <p:attrNameLst>
                                          <p:attrName>ppt_w</p:attrName>
                                        </p:attrNameLst>
                                      </p:cBhvr>
                                      <p:tavLst>
                                        <p:tav tm="0">
                                          <p:val>
                                            <p:strVal val="#ppt_w"/>
                                          </p:val>
                                        </p:tav>
                                        <p:tav tm="100000">
                                          <p:val>
                                            <p:strVal val="#ppt_w"/>
                                          </p:val>
                                        </p:tav>
                                      </p:tavLst>
                                    </p:anim>
                                    <p:anim calcmode="lin" valueType="num">
                                      <p:cBhvr>
                                        <p:cTn id="17" dur="500" fill="hold"/>
                                        <p:tgtEl>
                                          <p:spTgt spid="34407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99074" name="Picture 2" descr="DSCN3965"/>
          <p:cNvPicPr>
            <a:picLocks noChangeAspect="1" noChangeArrowheads="1"/>
          </p:cNvPicPr>
          <p:nvPr/>
        </p:nvPicPr>
        <p:blipFill>
          <a:blip r:embed="rId3"/>
          <a:srcRect/>
          <a:stretch>
            <a:fillRect/>
          </a:stretch>
        </p:blipFill>
        <p:spPr bwMode="auto">
          <a:xfrm>
            <a:off x="-152400" y="-76200"/>
            <a:ext cx="10591800" cy="7032625"/>
          </a:xfrm>
          <a:prstGeom prst="rect">
            <a:avLst/>
          </a:prstGeom>
          <a:noFill/>
        </p:spPr>
      </p:pic>
      <p:sp>
        <p:nvSpPr>
          <p:cNvPr id="899075" name="Rectangle 3"/>
          <p:cNvSpPr>
            <a:spLocks noChangeArrowheads="1"/>
          </p:cNvSpPr>
          <p:nvPr/>
        </p:nvSpPr>
        <p:spPr bwMode="auto">
          <a:xfrm>
            <a:off x="3352800" y="304800"/>
            <a:ext cx="6400800" cy="838200"/>
          </a:xfrm>
          <a:prstGeom prst="rect">
            <a:avLst/>
          </a:prstGeom>
          <a:solidFill>
            <a:srgbClr val="FF9900"/>
          </a:solidFill>
          <a:ln w="57150">
            <a:solidFill>
              <a:srgbClr val="CC0000"/>
            </a:solidFill>
            <a:miter lim="800000"/>
            <a:headEnd/>
            <a:tailEnd/>
          </a:ln>
          <a:effectLst/>
        </p:spPr>
        <p:txBody>
          <a:bodyPr lIns="90488" tIns="44450" rIns="90488" bIns="44450" anchor="ctr"/>
          <a:lstStyle/>
          <a:p>
            <a:pPr algn="ctr"/>
            <a:r>
              <a:rPr lang="en-US" sz="4000">
                <a:solidFill>
                  <a:srgbClr val="CC0000"/>
                </a:solidFill>
                <a:effectLst>
                  <a:outerShdw blurRad="38100" dist="38100" dir="2700000" algn="tl">
                    <a:srgbClr val="000000"/>
                  </a:outerShdw>
                </a:effectLst>
              </a:rPr>
              <a:t>Ammonia Storage Tank</a:t>
            </a:r>
            <a:endParaRPr lang="en-US" sz="4000" i="1">
              <a:solidFill>
                <a:srgbClr val="FAFD00"/>
              </a:solidFill>
            </a:endParaRPr>
          </a:p>
        </p:txBody>
      </p:sp>
    </p:spTree>
  </p:cSld>
  <p:clrMapOvr>
    <a:masterClrMapping/>
  </p:clrMapOvr>
  <p:transition/>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76930" name="Picture 2" descr="ANHYDROUS NH3"/>
          <p:cNvPicPr>
            <a:picLocks noChangeAspect="1" noChangeArrowheads="1"/>
          </p:cNvPicPr>
          <p:nvPr/>
        </p:nvPicPr>
        <p:blipFill>
          <a:blip r:embed="rId3"/>
          <a:srcRect/>
          <a:stretch>
            <a:fillRect/>
          </a:stretch>
        </p:blipFill>
        <p:spPr bwMode="auto">
          <a:xfrm>
            <a:off x="0" y="12700"/>
            <a:ext cx="10629900" cy="7058025"/>
          </a:xfrm>
          <a:prstGeom prst="rect">
            <a:avLst/>
          </a:prstGeom>
          <a:noFill/>
        </p:spPr>
      </p:pic>
      <p:sp>
        <p:nvSpPr>
          <p:cNvPr id="1276931" name="Rectangle 3"/>
          <p:cNvSpPr>
            <a:spLocks noChangeArrowheads="1"/>
          </p:cNvSpPr>
          <p:nvPr/>
        </p:nvSpPr>
        <p:spPr bwMode="auto">
          <a:xfrm>
            <a:off x="723900" y="533400"/>
            <a:ext cx="9258300" cy="1066800"/>
          </a:xfrm>
          <a:prstGeom prst="rect">
            <a:avLst/>
          </a:prstGeom>
          <a:solidFill>
            <a:srgbClr val="FF9900"/>
          </a:solidFill>
          <a:ln w="57150">
            <a:solidFill>
              <a:srgbClr val="CC0000"/>
            </a:solidFill>
            <a:miter lim="800000"/>
            <a:headEnd/>
            <a:tailEnd/>
          </a:ln>
          <a:effectLst/>
        </p:spPr>
        <p:txBody>
          <a:bodyPr lIns="90488" tIns="44450" rIns="90488" bIns="44450" anchor="ctr"/>
          <a:lstStyle/>
          <a:p>
            <a:pPr algn="ctr"/>
            <a:r>
              <a:rPr lang="en-US" sz="4000">
                <a:solidFill>
                  <a:srgbClr val="CC0000"/>
                </a:solidFill>
                <a:effectLst>
                  <a:outerShdw blurRad="38100" dist="38100" dir="2700000" algn="tl">
                    <a:srgbClr val="000000"/>
                  </a:outerShdw>
                </a:effectLst>
              </a:rPr>
              <a:t>Anhydrous Ammonia Storage Tank</a:t>
            </a:r>
            <a:endParaRPr lang="en-US" sz="4000" i="1">
              <a:solidFill>
                <a:srgbClr val="FAFD00"/>
              </a:solidFill>
            </a:endParaRPr>
          </a:p>
        </p:txBody>
      </p:sp>
    </p:spTree>
  </p:cSld>
  <p:clrMapOvr>
    <a:masterClrMapping/>
  </p:clrMapOvr>
  <p:transition/>
</p:sld>
</file>

<file path=ppt/slides/slide1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44770" name="Picture 2" descr="SCR III"/>
          <p:cNvPicPr>
            <a:picLocks noChangeAspect="1" noChangeArrowheads="1"/>
          </p:cNvPicPr>
          <p:nvPr/>
        </p:nvPicPr>
        <p:blipFill>
          <a:blip r:embed="rId3"/>
          <a:srcRect/>
          <a:stretch>
            <a:fillRect/>
          </a:stretch>
        </p:blipFill>
        <p:spPr bwMode="auto">
          <a:xfrm>
            <a:off x="0" y="0"/>
            <a:ext cx="10287000" cy="6934200"/>
          </a:xfrm>
          <a:prstGeom prst="rect">
            <a:avLst/>
          </a:prstGeom>
          <a:noFill/>
        </p:spPr>
      </p:pic>
      <p:sp>
        <p:nvSpPr>
          <p:cNvPr id="544771" name="Rectangle 3"/>
          <p:cNvSpPr>
            <a:spLocks noChangeArrowheads="1"/>
          </p:cNvSpPr>
          <p:nvPr/>
        </p:nvSpPr>
        <p:spPr bwMode="auto">
          <a:xfrm>
            <a:off x="1447800" y="323850"/>
            <a:ext cx="7099300" cy="81915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pPr algn="ctr"/>
            <a:r>
              <a:rPr lang="en-US" sz="4400">
                <a:solidFill>
                  <a:srgbClr val="CC0000"/>
                </a:solidFill>
                <a:effectLst>
                  <a:outerShdw blurRad="38100" dist="38100" dir="2700000" algn="tl">
                    <a:srgbClr val="000000"/>
                  </a:outerShdw>
                </a:effectLst>
              </a:rPr>
              <a:t>Utility Boiler NH</a:t>
            </a:r>
            <a:r>
              <a:rPr lang="en-US" sz="4400" baseline="-25000">
                <a:solidFill>
                  <a:srgbClr val="CC0000"/>
                </a:solidFill>
                <a:effectLst>
                  <a:outerShdw blurRad="38100" dist="38100" dir="2700000" algn="tl">
                    <a:srgbClr val="000000"/>
                  </a:outerShdw>
                </a:effectLst>
              </a:rPr>
              <a:t>3 </a:t>
            </a:r>
            <a:r>
              <a:rPr lang="en-US" sz="4400">
                <a:solidFill>
                  <a:srgbClr val="CC0000"/>
                </a:solidFill>
                <a:effectLst>
                  <a:outerShdw blurRad="38100" dist="38100" dir="2700000" algn="tl">
                    <a:srgbClr val="000000"/>
                  </a:outerShdw>
                </a:effectLst>
              </a:rPr>
              <a:t>Manifold</a:t>
            </a:r>
            <a:endParaRPr lang="en-US" b="0" i="1">
              <a:solidFill>
                <a:srgbClr val="CC0000"/>
              </a:solidFill>
              <a:effectLst>
                <a:outerShdw blurRad="38100" dist="38100" dir="2700000" algn="tl">
                  <a:srgbClr val="000000"/>
                </a:outerShdw>
              </a:effectLst>
              <a:latin typeface="Times New Roman" pitchFamily="18" charset="0"/>
            </a:endParaRPr>
          </a:p>
        </p:txBody>
      </p:sp>
    </p:spTree>
  </p:cSld>
  <p:clrMapOvr>
    <a:masterClrMapping/>
  </p:clrMapOvr>
  <p:transition/>
</p:sld>
</file>

<file path=ppt/slides/slide1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6610" name="Picture 2"/>
          <p:cNvPicPr>
            <a:picLocks noChangeArrowheads="1"/>
          </p:cNvPicPr>
          <p:nvPr/>
        </p:nvPicPr>
        <p:blipFill>
          <a:blip r:embed="rId3"/>
          <a:srcRect/>
          <a:stretch>
            <a:fillRect/>
          </a:stretch>
        </p:blipFill>
        <p:spPr bwMode="auto">
          <a:xfrm>
            <a:off x="266700" y="9525"/>
            <a:ext cx="9601200" cy="6772275"/>
          </a:xfrm>
          <a:prstGeom prst="rect">
            <a:avLst/>
          </a:prstGeom>
          <a:noFill/>
          <a:ln w="12700">
            <a:noFill/>
            <a:miter lim="800000"/>
            <a:headEnd/>
            <a:tailEnd/>
          </a:ln>
          <a:effectLst/>
        </p:spPr>
      </p:pic>
      <p:sp>
        <p:nvSpPr>
          <p:cNvPr id="196612" name="Rectangle 4"/>
          <p:cNvSpPr>
            <a:spLocks noChangeArrowheads="1"/>
          </p:cNvSpPr>
          <p:nvPr/>
        </p:nvSpPr>
        <p:spPr bwMode="auto">
          <a:xfrm>
            <a:off x="2366963" y="457200"/>
            <a:ext cx="5216525" cy="838200"/>
          </a:xfrm>
          <a:prstGeom prst="rect">
            <a:avLst/>
          </a:prstGeom>
          <a:solidFill>
            <a:srgbClr val="FF9900"/>
          </a:solidFill>
          <a:ln w="76200">
            <a:solidFill>
              <a:srgbClr val="CC0000"/>
            </a:solidFill>
            <a:miter lim="800000"/>
            <a:headEnd/>
            <a:tailEnd/>
          </a:ln>
          <a:effectLst>
            <a:outerShdw dist="71842" dir="2700000" algn="ctr" rotWithShape="0">
              <a:srgbClr val="000000"/>
            </a:outerShdw>
          </a:effectLst>
        </p:spPr>
        <p:txBody>
          <a:bodyPr wrap="none">
            <a:spAutoFit/>
          </a:bodyPr>
          <a:lstStyle/>
          <a:p>
            <a:pPr algn="ctr"/>
            <a:r>
              <a:rPr lang="en-US" sz="4400">
                <a:solidFill>
                  <a:srgbClr val="CC0000"/>
                </a:solidFill>
                <a:effectLst>
                  <a:outerShdw blurRad="38100" dist="38100" dir="2700000" algn="tl">
                    <a:srgbClr val="000000"/>
                  </a:outerShdw>
                </a:effectLst>
              </a:rPr>
              <a:t>NH</a:t>
            </a:r>
            <a:r>
              <a:rPr lang="en-US" sz="4400" baseline="-25000">
                <a:solidFill>
                  <a:srgbClr val="CC0000"/>
                </a:solidFill>
                <a:effectLst>
                  <a:outerShdw blurRad="38100" dist="38100" dir="2700000" algn="tl">
                    <a:srgbClr val="000000"/>
                  </a:outerShdw>
                </a:effectLst>
              </a:rPr>
              <a:t>3</a:t>
            </a:r>
            <a:r>
              <a:rPr lang="en-US" sz="4400">
                <a:solidFill>
                  <a:srgbClr val="CC0000"/>
                </a:solidFill>
                <a:effectLst>
                  <a:outerShdw blurRad="38100" dist="38100" dir="2700000" algn="tl">
                    <a:srgbClr val="000000"/>
                  </a:outerShdw>
                </a:effectLst>
              </a:rPr>
              <a:t> Injection Tube</a:t>
            </a:r>
          </a:p>
        </p:txBody>
      </p:sp>
      <p:sp>
        <p:nvSpPr>
          <p:cNvPr id="196613" name="Line 5"/>
          <p:cNvSpPr>
            <a:spLocks noChangeShapeType="1"/>
          </p:cNvSpPr>
          <p:nvPr/>
        </p:nvSpPr>
        <p:spPr bwMode="auto">
          <a:xfrm>
            <a:off x="4876800" y="1524000"/>
            <a:ext cx="228600" cy="2286000"/>
          </a:xfrm>
          <a:prstGeom prst="line">
            <a:avLst/>
          </a:prstGeom>
          <a:noFill/>
          <a:ln w="76200">
            <a:solidFill>
              <a:srgbClr val="CC0000"/>
            </a:solidFill>
            <a:round/>
            <a:headEnd/>
            <a:tailEnd type="triangle" w="med" len="med"/>
          </a:ln>
          <a:effectLst>
            <a:outerShdw dist="53882" dir="2700000" algn="ctr" rotWithShape="0">
              <a:srgbClr val="000000"/>
            </a:outerShdw>
          </a:effectLst>
        </p:spPr>
        <p:txBody>
          <a:bodyPr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0" nodeType="afterEffect">
                                  <p:stCondLst>
                                    <p:cond delay="0"/>
                                  </p:stCondLst>
                                  <p:childTnLst>
                                    <p:set>
                                      <p:cBhvr>
                                        <p:cTn id="6" dur="1" fill="hold">
                                          <p:stCondLst>
                                            <p:cond delay="0"/>
                                          </p:stCondLst>
                                        </p:cTn>
                                        <p:tgtEl>
                                          <p:spTgt spid="196612"/>
                                        </p:tgtEl>
                                        <p:attrNameLst>
                                          <p:attrName>style.visibility</p:attrName>
                                        </p:attrNameLst>
                                      </p:cBhvr>
                                      <p:to>
                                        <p:strVal val="visible"/>
                                      </p:to>
                                    </p:set>
                                    <p:animEffect transition="in" filter="checkerboard(down)">
                                      <p:cBhvr>
                                        <p:cTn id="7" dur="500"/>
                                        <p:tgtEl>
                                          <p:spTgt spid="196612"/>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96613"/>
                                        </p:tgtEl>
                                        <p:attrNameLst>
                                          <p:attrName>style.visibility</p:attrName>
                                        </p:attrNameLst>
                                      </p:cBhvr>
                                      <p:to>
                                        <p:strVal val="visible"/>
                                      </p:to>
                                    </p:set>
                                    <p:anim calcmode="lin" valueType="num">
                                      <p:cBhvr additive="base">
                                        <p:cTn id="11" dur="500" fill="hold"/>
                                        <p:tgtEl>
                                          <p:spTgt spid="196613"/>
                                        </p:tgtEl>
                                        <p:attrNameLst>
                                          <p:attrName>ppt_x</p:attrName>
                                        </p:attrNameLst>
                                      </p:cBhvr>
                                      <p:tavLst>
                                        <p:tav tm="0">
                                          <p:val>
                                            <p:strVal val="#ppt_x"/>
                                          </p:val>
                                        </p:tav>
                                        <p:tav tm="100000">
                                          <p:val>
                                            <p:strVal val="#ppt_x"/>
                                          </p:val>
                                        </p:tav>
                                      </p:tavLst>
                                    </p:anim>
                                    <p:anim calcmode="lin" valueType="num">
                                      <p:cBhvr additive="base">
                                        <p:cTn id="12" dur="500" fill="hold"/>
                                        <p:tgtEl>
                                          <p:spTgt spid="1966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6612" grpId="0" animBg="1" autoUpdateAnimBg="0"/>
      <p:bldP spid="196613" grpId="0" animBg="1"/>
    </p:bldLst>
  </p:timing>
</p:sld>
</file>

<file path=ppt/slides/slide1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79234" name="Picture 2" descr="DSCN0388"/>
          <p:cNvPicPr>
            <a:picLocks noChangeAspect="1" noChangeArrowheads="1"/>
          </p:cNvPicPr>
          <p:nvPr/>
        </p:nvPicPr>
        <p:blipFill>
          <a:blip r:embed="rId3"/>
          <a:srcRect/>
          <a:stretch>
            <a:fillRect/>
          </a:stretch>
        </p:blipFill>
        <p:spPr bwMode="auto">
          <a:xfrm>
            <a:off x="0" y="-71438"/>
            <a:ext cx="10287000" cy="7081838"/>
          </a:xfrm>
          <a:prstGeom prst="rect">
            <a:avLst/>
          </a:prstGeom>
          <a:noFill/>
        </p:spPr>
      </p:pic>
      <p:sp>
        <p:nvSpPr>
          <p:cNvPr id="479235" name="Rectangle 3"/>
          <p:cNvSpPr>
            <a:spLocks noChangeArrowheads="1"/>
          </p:cNvSpPr>
          <p:nvPr/>
        </p:nvSpPr>
        <p:spPr bwMode="auto">
          <a:xfrm>
            <a:off x="6096000" y="533400"/>
            <a:ext cx="3770313" cy="838200"/>
          </a:xfrm>
          <a:prstGeom prst="rect">
            <a:avLst/>
          </a:prstGeom>
          <a:solidFill>
            <a:srgbClr val="FF9900"/>
          </a:solidFill>
          <a:ln w="76200">
            <a:solidFill>
              <a:srgbClr val="CC0000"/>
            </a:solidFill>
            <a:miter lim="800000"/>
            <a:headEnd/>
            <a:tailEnd/>
          </a:ln>
          <a:effectLst>
            <a:outerShdw dist="71842" dir="2700000" algn="ctr" rotWithShape="0">
              <a:srgbClr val="000000"/>
            </a:outerShdw>
          </a:effectLst>
        </p:spPr>
        <p:txBody>
          <a:bodyPr wrap="none">
            <a:spAutoFit/>
          </a:bodyPr>
          <a:lstStyle/>
          <a:p>
            <a:r>
              <a:rPr lang="en-US" sz="4400">
                <a:solidFill>
                  <a:srgbClr val="CC0000"/>
                </a:solidFill>
                <a:effectLst>
                  <a:outerShdw blurRad="38100" dist="38100" dir="2700000" algn="tl">
                    <a:srgbClr val="000000"/>
                  </a:outerShdw>
                </a:effectLst>
              </a:rPr>
              <a:t>SCR Catalyst</a:t>
            </a:r>
          </a:p>
        </p:txBody>
      </p:sp>
    </p:spTree>
  </p:cSld>
  <p:clrMapOvr>
    <a:masterClrMapping/>
  </p:clrMapOvr>
  <p:transition/>
</p:sld>
</file>

<file path=ppt/slides/slide1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0706" name="Rectangle 2"/>
          <p:cNvSpPr>
            <a:spLocks noGrp="1" noChangeArrowheads="1"/>
          </p:cNvSpPr>
          <p:nvPr>
            <p:ph type="title"/>
          </p:nvPr>
        </p:nvSpPr>
        <p:spPr>
          <a:xfrm>
            <a:off x="876300" y="228600"/>
            <a:ext cx="8610600" cy="1447800"/>
          </a:xfrm>
          <a:noFill/>
          <a:ln/>
          <a:effectLst>
            <a:outerShdw dist="71842" dir="2700000" algn="ctr" rotWithShape="0">
              <a:schemeClr val="bg2"/>
            </a:outerShdw>
          </a:effectLst>
        </p:spPr>
        <p:txBody>
          <a:bodyPr/>
          <a:lstStyle/>
          <a:p>
            <a:r>
              <a:rPr lang="en-US" sz="4000" i="0"/>
              <a:t>% NOx Removed vs. Vanadium Pentoxide Catalyst Temperature</a:t>
            </a:r>
            <a:endParaRPr lang="en-US" sz="4000"/>
          </a:p>
        </p:txBody>
      </p:sp>
      <p:pic>
        <p:nvPicPr>
          <p:cNvPr id="200707" name="Picture 3"/>
          <p:cNvPicPr>
            <a:picLocks noChangeArrowheads="1"/>
          </p:cNvPicPr>
          <p:nvPr/>
        </p:nvPicPr>
        <p:blipFill>
          <a:blip r:embed="rId3"/>
          <a:srcRect/>
          <a:stretch>
            <a:fillRect/>
          </a:stretch>
        </p:blipFill>
        <p:spPr bwMode="auto">
          <a:xfrm>
            <a:off x="1562100" y="1905000"/>
            <a:ext cx="7086600" cy="4191000"/>
          </a:xfrm>
          <a:prstGeom prst="rect">
            <a:avLst/>
          </a:prstGeom>
          <a:noFill/>
          <a:ln w="12700">
            <a:noFill/>
            <a:miter lim="800000"/>
            <a:headEnd/>
            <a:tailEnd/>
          </a:ln>
          <a:effectLst/>
        </p:spPr>
      </p:pic>
    </p:spTree>
  </p:cSld>
  <p:clrMapOvr>
    <a:masterClrMapping/>
  </p:clrMapOvr>
  <p:transition/>
</p:sld>
</file>

<file path=ppt/slides/slide1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54019" name="Picture 3" descr="DSCN3219"/>
          <p:cNvPicPr>
            <a:picLocks noChangeAspect="1" noChangeArrowheads="1"/>
          </p:cNvPicPr>
          <p:nvPr/>
        </p:nvPicPr>
        <p:blipFill>
          <a:blip r:embed="rId3"/>
          <a:srcRect/>
          <a:stretch>
            <a:fillRect/>
          </a:stretch>
        </p:blipFill>
        <p:spPr bwMode="auto">
          <a:xfrm>
            <a:off x="0" y="-152400"/>
            <a:ext cx="10363200" cy="7239000"/>
          </a:xfrm>
          <a:prstGeom prst="rect">
            <a:avLst/>
          </a:prstGeom>
          <a:noFill/>
        </p:spPr>
      </p:pic>
      <p:sp>
        <p:nvSpPr>
          <p:cNvPr id="854020" name="Rectangle 4"/>
          <p:cNvSpPr>
            <a:spLocks noChangeArrowheads="1"/>
          </p:cNvSpPr>
          <p:nvPr/>
        </p:nvSpPr>
        <p:spPr bwMode="auto">
          <a:xfrm>
            <a:off x="7620000" y="581025"/>
            <a:ext cx="1993900" cy="1247775"/>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pPr algn="ctr"/>
            <a:r>
              <a:rPr lang="en-US" sz="3600">
                <a:solidFill>
                  <a:srgbClr val="CC0000"/>
                </a:solidFill>
                <a:effectLst>
                  <a:outerShdw blurRad="38100" dist="38100" dir="2700000" algn="tl">
                    <a:srgbClr val="000000"/>
                  </a:outerShdw>
                </a:effectLst>
              </a:rPr>
              <a:t>Boilers </a:t>
            </a:r>
          </a:p>
          <a:p>
            <a:pPr algn="ctr"/>
            <a:r>
              <a:rPr lang="en-US" sz="3600">
                <a:solidFill>
                  <a:srgbClr val="CC0000"/>
                </a:solidFill>
                <a:effectLst>
                  <a:outerShdw blurRad="38100" dist="38100" dir="2700000" algn="tl">
                    <a:srgbClr val="000000"/>
                  </a:outerShdw>
                </a:effectLst>
              </a:rPr>
              <a:t>&amp; SNCR</a:t>
            </a:r>
          </a:p>
        </p:txBody>
      </p:sp>
    </p:spTree>
  </p:cSld>
  <p:clrMapOvr>
    <a:masterClrMapping/>
  </p:clrMapOvr>
  <p:transition/>
</p:sld>
</file>

<file path=ppt/slides/slide1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46114" name="Picture 2"/>
          <p:cNvPicPr>
            <a:picLocks noChangeArrowheads="1"/>
          </p:cNvPicPr>
          <p:nvPr/>
        </p:nvPicPr>
        <p:blipFill>
          <a:blip r:embed="rId3"/>
          <a:srcRect/>
          <a:stretch>
            <a:fillRect/>
          </a:stretch>
        </p:blipFill>
        <p:spPr bwMode="auto">
          <a:xfrm>
            <a:off x="1500188" y="0"/>
            <a:ext cx="7643812" cy="6845300"/>
          </a:xfrm>
          <a:prstGeom prst="rect">
            <a:avLst/>
          </a:prstGeom>
          <a:noFill/>
          <a:ln w="12700">
            <a:noFill/>
            <a:miter lim="800000"/>
            <a:headEnd/>
            <a:tailEnd/>
          </a:ln>
          <a:effectLst/>
        </p:spPr>
      </p:pic>
      <p:sp useBgFill="1">
        <p:nvSpPr>
          <p:cNvPr id="346116" name="Rectangle 4"/>
          <p:cNvSpPr>
            <a:spLocks noGrp="1" noChangeArrowheads="1"/>
          </p:cNvSpPr>
          <p:nvPr>
            <p:ph type="title"/>
          </p:nvPr>
        </p:nvSpPr>
        <p:spPr>
          <a:xfrm>
            <a:off x="241300" y="439738"/>
            <a:ext cx="6186488" cy="857250"/>
          </a:xfrm>
          <a:ln/>
          <a:effectLst/>
        </p:spPr>
        <p:txBody>
          <a:bodyPr/>
          <a:lstStyle/>
          <a:p>
            <a:r>
              <a:rPr lang="en-US" i="0">
                <a:effectLst>
                  <a:outerShdw blurRad="38100" dist="38100" dir="2700000" algn="tl">
                    <a:srgbClr val="000000"/>
                  </a:outerShdw>
                </a:effectLst>
              </a:rPr>
              <a:t>Boiler With SNCR</a:t>
            </a:r>
            <a:endParaRPr lang="en-US">
              <a:effectLst>
                <a:outerShdw blurRad="38100" dist="38100" dir="2700000" algn="tl">
                  <a:srgbClr val="000000"/>
                </a:outerShdw>
              </a:effectLst>
            </a:endParaRPr>
          </a:p>
        </p:txBody>
      </p:sp>
      <p:pic>
        <p:nvPicPr>
          <p:cNvPr id="346117" name="Picture 5"/>
          <p:cNvPicPr>
            <a:picLocks noChangeArrowheads="1"/>
          </p:cNvPicPr>
          <p:nvPr/>
        </p:nvPicPr>
        <p:blipFill>
          <a:blip r:embed="rId4"/>
          <a:srcRect/>
          <a:stretch>
            <a:fillRect/>
          </a:stretch>
        </p:blipFill>
        <p:spPr bwMode="auto">
          <a:xfrm>
            <a:off x="3086100" y="4800600"/>
            <a:ext cx="1573213" cy="354013"/>
          </a:xfrm>
          <a:prstGeom prst="rect">
            <a:avLst/>
          </a:prstGeom>
          <a:noFill/>
          <a:ln w="12700">
            <a:noFill/>
            <a:miter lim="800000"/>
            <a:headEnd/>
            <a:tailEnd/>
          </a:ln>
          <a:effectLst/>
        </p:spPr>
      </p:pic>
      <p:pic>
        <p:nvPicPr>
          <p:cNvPr id="346118" name="Picture 6"/>
          <p:cNvPicPr>
            <a:picLocks noChangeArrowheads="1"/>
          </p:cNvPicPr>
          <p:nvPr/>
        </p:nvPicPr>
        <p:blipFill>
          <a:blip r:embed="rId4"/>
          <a:srcRect/>
          <a:stretch>
            <a:fillRect/>
          </a:stretch>
        </p:blipFill>
        <p:spPr bwMode="auto">
          <a:xfrm>
            <a:off x="3086100" y="5334000"/>
            <a:ext cx="1573213" cy="354013"/>
          </a:xfrm>
          <a:prstGeom prst="rect">
            <a:avLst/>
          </a:prstGeom>
          <a:noFill/>
          <a:ln w="12700">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nodeType="afterEffect">
                                  <p:stCondLst>
                                    <p:cond delay="0"/>
                                  </p:stCondLst>
                                  <p:childTnLst>
                                    <p:set>
                                      <p:cBhvr>
                                        <p:cTn id="6" dur="1" fill="hold">
                                          <p:stCondLst>
                                            <p:cond delay="0"/>
                                          </p:stCondLst>
                                        </p:cTn>
                                        <p:tgtEl>
                                          <p:spTgt spid="346117"/>
                                        </p:tgtEl>
                                        <p:attrNameLst>
                                          <p:attrName>style.visibility</p:attrName>
                                        </p:attrNameLst>
                                      </p:cBhvr>
                                      <p:to>
                                        <p:strVal val="visible"/>
                                      </p:to>
                                    </p:set>
                                    <p:anim calcmode="lin" valueType="num">
                                      <p:cBhvr>
                                        <p:cTn id="7" dur="500" fill="hold"/>
                                        <p:tgtEl>
                                          <p:spTgt spid="346117"/>
                                        </p:tgtEl>
                                        <p:attrNameLst>
                                          <p:attrName>ppt_x</p:attrName>
                                        </p:attrNameLst>
                                      </p:cBhvr>
                                      <p:tavLst>
                                        <p:tav tm="0">
                                          <p:val>
                                            <p:strVal val="#ppt_x-#ppt_w/2"/>
                                          </p:val>
                                        </p:tav>
                                        <p:tav tm="100000">
                                          <p:val>
                                            <p:strVal val="#ppt_x"/>
                                          </p:val>
                                        </p:tav>
                                      </p:tavLst>
                                    </p:anim>
                                    <p:anim calcmode="lin" valueType="num">
                                      <p:cBhvr>
                                        <p:cTn id="8" dur="500" fill="hold"/>
                                        <p:tgtEl>
                                          <p:spTgt spid="346117"/>
                                        </p:tgtEl>
                                        <p:attrNameLst>
                                          <p:attrName>ppt_y</p:attrName>
                                        </p:attrNameLst>
                                      </p:cBhvr>
                                      <p:tavLst>
                                        <p:tav tm="0">
                                          <p:val>
                                            <p:strVal val="#ppt_y"/>
                                          </p:val>
                                        </p:tav>
                                        <p:tav tm="100000">
                                          <p:val>
                                            <p:strVal val="#ppt_y"/>
                                          </p:val>
                                        </p:tav>
                                      </p:tavLst>
                                    </p:anim>
                                    <p:anim calcmode="lin" valueType="num">
                                      <p:cBhvr>
                                        <p:cTn id="9" dur="500" fill="hold"/>
                                        <p:tgtEl>
                                          <p:spTgt spid="346117"/>
                                        </p:tgtEl>
                                        <p:attrNameLst>
                                          <p:attrName>ppt_w</p:attrName>
                                        </p:attrNameLst>
                                      </p:cBhvr>
                                      <p:tavLst>
                                        <p:tav tm="0">
                                          <p:val>
                                            <p:fltVal val="0"/>
                                          </p:val>
                                        </p:tav>
                                        <p:tav tm="100000">
                                          <p:val>
                                            <p:strVal val="#ppt_w"/>
                                          </p:val>
                                        </p:tav>
                                      </p:tavLst>
                                    </p:anim>
                                    <p:anim calcmode="lin" valueType="num">
                                      <p:cBhvr>
                                        <p:cTn id="10" dur="500" fill="hold"/>
                                        <p:tgtEl>
                                          <p:spTgt spid="346117"/>
                                        </p:tgtEl>
                                        <p:attrNameLst>
                                          <p:attrName>ppt_h</p:attrName>
                                        </p:attrNameLst>
                                      </p:cBhvr>
                                      <p:tavLst>
                                        <p:tav tm="0">
                                          <p:val>
                                            <p:strVal val="#ppt_h"/>
                                          </p:val>
                                        </p:tav>
                                        <p:tav tm="100000">
                                          <p:val>
                                            <p:strVal val="#ppt_h"/>
                                          </p:val>
                                        </p:tav>
                                      </p:tavLst>
                                    </p:anim>
                                  </p:childTnLst>
                                </p:cTn>
                              </p:par>
                            </p:childTnLst>
                          </p:cTn>
                        </p:par>
                        <p:par>
                          <p:cTn id="11" fill="hold">
                            <p:stCondLst>
                              <p:cond delay="500"/>
                            </p:stCondLst>
                            <p:childTnLst>
                              <p:par>
                                <p:cTn id="12" presetID="17" presetClass="entr" presetSubtype="8" fill="hold" nodeType="afterEffect">
                                  <p:stCondLst>
                                    <p:cond delay="0"/>
                                  </p:stCondLst>
                                  <p:childTnLst>
                                    <p:set>
                                      <p:cBhvr>
                                        <p:cTn id="13" dur="1" fill="hold">
                                          <p:stCondLst>
                                            <p:cond delay="0"/>
                                          </p:stCondLst>
                                        </p:cTn>
                                        <p:tgtEl>
                                          <p:spTgt spid="346118"/>
                                        </p:tgtEl>
                                        <p:attrNameLst>
                                          <p:attrName>style.visibility</p:attrName>
                                        </p:attrNameLst>
                                      </p:cBhvr>
                                      <p:to>
                                        <p:strVal val="visible"/>
                                      </p:to>
                                    </p:set>
                                    <p:anim calcmode="lin" valueType="num">
                                      <p:cBhvr>
                                        <p:cTn id="14" dur="500" fill="hold"/>
                                        <p:tgtEl>
                                          <p:spTgt spid="346118"/>
                                        </p:tgtEl>
                                        <p:attrNameLst>
                                          <p:attrName>ppt_x</p:attrName>
                                        </p:attrNameLst>
                                      </p:cBhvr>
                                      <p:tavLst>
                                        <p:tav tm="0">
                                          <p:val>
                                            <p:strVal val="#ppt_x-#ppt_w/2"/>
                                          </p:val>
                                        </p:tav>
                                        <p:tav tm="100000">
                                          <p:val>
                                            <p:strVal val="#ppt_x"/>
                                          </p:val>
                                        </p:tav>
                                      </p:tavLst>
                                    </p:anim>
                                    <p:anim calcmode="lin" valueType="num">
                                      <p:cBhvr>
                                        <p:cTn id="15" dur="500" fill="hold"/>
                                        <p:tgtEl>
                                          <p:spTgt spid="346118"/>
                                        </p:tgtEl>
                                        <p:attrNameLst>
                                          <p:attrName>ppt_y</p:attrName>
                                        </p:attrNameLst>
                                      </p:cBhvr>
                                      <p:tavLst>
                                        <p:tav tm="0">
                                          <p:val>
                                            <p:strVal val="#ppt_y"/>
                                          </p:val>
                                        </p:tav>
                                        <p:tav tm="100000">
                                          <p:val>
                                            <p:strVal val="#ppt_y"/>
                                          </p:val>
                                        </p:tav>
                                      </p:tavLst>
                                    </p:anim>
                                    <p:anim calcmode="lin" valueType="num">
                                      <p:cBhvr>
                                        <p:cTn id="16" dur="500" fill="hold"/>
                                        <p:tgtEl>
                                          <p:spTgt spid="346118"/>
                                        </p:tgtEl>
                                        <p:attrNameLst>
                                          <p:attrName>ppt_w</p:attrName>
                                        </p:attrNameLst>
                                      </p:cBhvr>
                                      <p:tavLst>
                                        <p:tav tm="0">
                                          <p:val>
                                            <p:fltVal val="0"/>
                                          </p:val>
                                        </p:tav>
                                        <p:tav tm="100000">
                                          <p:val>
                                            <p:strVal val="#ppt_w"/>
                                          </p:val>
                                        </p:tav>
                                      </p:tavLst>
                                    </p:anim>
                                    <p:anim calcmode="lin" valueType="num">
                                      <p:cBhvr>
                                        <p:cTn id="17" dur="500" fill="hold"/>
                                        <p:tgtEl>
                                          <p:spTgt spid="34611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2770" name="Picture 2"/>
          <p:cNvPicPr>
            <a:picLocks noChangeArrowheads="1"/>
          </p:cNvPicPr>
          <p:nvPr/>
        </p:nvPicPr>
        <p:blipFill>
          <a:blip r:embed="rId3"/>
          <a:srcRect/>
          <a:stretch>
            <a:fillRect/>
          </a:stretch>
        </p:blipFill>
        <p:spPr bwMode="auto">
          <a:xfrm>
            <a:off x="919163" y="1000125"/>
            <a:ext cx="8772525" cy="5599113"/>
          </a:xfrm>
          <a:prstGeom prst="rect">
            <a:avLst/>
          </a:prstGeom>
          <a:noFill/>
          <a:ln w="12700">
            <a:noFill/>
            <a:miter lim="800000"/>
            <a:headEnd/>
            <a:tailEnd/>
          </a:ln>
          <a:effectLst/>
        </p:spPr>
      </p:pic>
      <p:sp>
        <p:nvSpPr>
          <p:cNvPr id="32771" name="Rectangle 3"/>
          <p:cNvSpPr>
            <a:spLocks noGrp="1" noChangeArrowheads="1"/>
          </p:cNvSpPr>
          <p:nvPr>
            <p:ph type="title"/>
          </p:nvPr>
        </p:nvSpPr>
        <p:spPr>
          <a:xfrm>
            <a:off x="1195388" y="122238"/>
            <a:ext cx="8216900" cy="849312"/>
          </a:xfrm>
          <a:noFill/>
          <a:ln/>
          <a:effectLst>
            <a:outerShdw dist="71842" dir="2700000" algn="ctr" rotWithShape="0">
              <a:schemeClr val="bg2"/>
            </a:outerShdw>
          </a:effectLst>
        </p:spPr>
        <p:txBody>
          <a:bodyPr/>
          <a:lstStyle/>
          <a:p>
            <a:r>
              <a:rPr lang="en-US" i="0"/>
              <a:t>Steam Plant Basic Elements</a:t>
            </a:r>
            <a:endParaRPr lang="en-US"/>
          </a:p>
        </p:txBody>
      </p:sp>
      <p:pic>
        <p:nvPicPr>
          <p:cNvPr id="32772" name="Picture 4"/>
          <p:cNvPicPr>
            <a:picLocks noChangeArrowheads="1"/>
          </p:cNvPicPr>
          <p:nvPr/>
        </p:nvPicPr>
        <p:blipFill>
          <a:blip r:embed="rId4"/>
          <a:srcRect/>
          <a:stretch>
            <a:fillRect/>
          </a:stretch>
        </p:blipFill>
        <p:spPr bwMode="auto">
          <a:xfrm>
            <a:off x="1738313" y="2508250"/>
            <a:ext cx="639762" cy="919163"/>
          </a:xfrm>
          <a:prstGeom prst="rect">
            <a:avLst/>
          </a:prstGeom>
          <a:noFill/>
          <a:ln w="12700">
            <a:noFill/>
            <a:miter lim="800000"/>
            <a:headEnd/>
            <a:tailEnd/>
          </a:ln>
          <a:effectLst/>
        </p:spPr>
      </p:pic>
      <p:sp>
        <p:nvSpPr>
          <p:cNvPr id="32773" name="AutoShape 5"/>
          <p:cNvSpPr>
            <a:spLocks noChangeArrowheads="1"/>
          </p:cNvSpPr>
          <p:nvPr/>
        </p:nvSpPr>
        <p:spPr bwMode="auto">
          <a:xfrm>
            <a:off x="5348288" y="1006475"/>
            <a:ext cx="444500" cy="292100"/>
          </a:xfrm>
          <a:prstGeom prst="rightArrow">
            <a:avLst>
              <a:gd name="adj1" fmla="val 50000"/>
              <a:gd name="adj2" fmla="val 76094"/>
            </a:avLst>
          </a:prstGeom>
          <a:solidFill>
            <a:srgbClr val="FC0128"/>
          </a:solidFill>
          <a:ln w="38100">
            <a:solidFill>
              <a:schemeClr val="tx1"/>
            </a:solidFill>
            <a:miter lim="800000"/>
            <a:headEnd/>
            <a:tailEnd/>
          </a:ln>
          <a:effectLst/>
        </p:spPr>
        <p:txBody>
          <a:bodyPr wrap="none" anchor="ctr"/>
          <a:lstStyle/>
          <a:p>
            <a:endParaRPr lang="en-US"/>
          </a:p>
        </p:txBody>
      </p:sp>
      <p:sp>
        <p:nvSpPr>
          <p:cNvPr id="32774" name="AutoShape 6"/>
          <p:cNvSpPr>
            <a:spLocks noChangeArrowheads="1"/>
          </p:cNvSpPr>
          <p:nvPr/>
        </p:nvSpPr>
        <p:spPr bwMode="auto">
          <a:xfrm flipH="1">
            <a:off x="6624638" y="5721350"/>
            <a:ext cx="444500" cy="292100"/>
          </a:xfrm>
          <a:prstGeom prst="rightArrow">
            <a:avLst>
              <a:gd name="adj1" fmla="val 50000"/>
              <a:gd name="adj2" fmla="val 76094"/>
            </a:avLst>
          </a:prstGeom>
          <a:solidFill>
            <a:srgbClr val="FF0000"/>
          </a:solidFill>
          <a:ln w="38100">
            <a:solidFill>
              <a:schemeClr val="tx1"/>
            </a:solidFill>
            <a:miter lim="800000"/>
            <a:headEnd/>
            <a:tailEnd/>
          </a:ln>
          <a:effectLst/>
        </p:spPr>
        <p:txBody>
          <a:bodyPr wrap="none" anchor="ctr"/>
          <a:lstStyle/>
          <a:p>
            <a:pPr algn="ctr"/>
            <a:endParaRPr lang="en-US" b="0">
              <a:solidFill>
                <a:srgbClr val="CC0000"/>
              </a:solidFill>
            </a:endParaRPr>
          </a:p>
        </p:txBody>
      </p:sp>
      <p:pic>
        <p:nvPicPr>
          <p:cNvPr id="32775" name="Picture 7" descr="Picture 239"/>
          <p:cNvPicPr>
            <a:picLocks noChangeAspect="1" noChangeArrowheads="1"/>
          </p:cNvPicPr>
          <p:nvPr/>
        </p:nvPicPr>
        <p:blipFill>
          <a:blip r:embed="rId5" cstate="print"/>
          <a:srcRect/>
          <a:stretch>
            <a:fillRect/>
          </a:stretch>
        </p:blipFill>
        <p:spPr bwMode="auto">
          <a:xfrm>
            <a:off x="3314700" y="1781175"/>
            <a:ext cx="5029200" cy="3298825"/>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32772"/>
                                        </p:tgtEl>
                                        <p:attrNameLst>
                                          <p:attrName>style.visibility</p:attrName>
                                        </p:attrNameLst>
                                      </p:cBhvr>
                                      <p:to>
                                        <p:strVal val="visible"/>
                                      </p:to>
                                    </p:set>
                                    <p:animEffect transition="in" filter="slide(fromBottom)">
                                      <p:cBhvr>
                                        <p:cTn id="7" dur="500"/>
                                        <p:tgtEl>
                                          <p:spTgt spid="3277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32773"/>
                                        </p:tgtEl>
                                        <p:attrNameLst>
                                          <p:attrName>style.visibility</p:attrName>
                                        </p:attrNameLst>
                                      </p:cBhvr>
                                      <p:to>
                                        <p:strVal val="visible"/>
                                      </p:to>
                                    </p:set>
                                    <p:anim calcmode="lin" valueType="num">
                                      <p:cBhvr additive="base">
                                        <p:cTn id="11" dur="500" fill="hold"/>
                                        <p:tgtEl>
                                          <p:spTgt spid="32773"/>
                                        </p:tgtEl>
                                        <p:attrNameLst>
                                          <p:attrName>ppt_x</p:attrName>
                                        </p:attrNameLst>
                                      </p:cBhvr>
                                      <p:tavLst>
                                        <p:tav tm="0">
                                          <p:val>
                                            <p:strVal val="0-#ppt_w/2"/>
                                          </p:val>
                                        </p:tav>
                                        <p:tav tm="100000">
                                          <p:val>
                                            <p:strVal val="#ppt_x"/>
                                          </p:val>
                                        </p:tav>
                                      </p:tavLst>
                                    </p:anim>
                                    <p:anim calcmode="lin" valueType="num">
                                      <p:cBhvr additive="base">
                                        <p:cTn id="12" dur="500" fill="hold"/>
                                        <p:tgtEl>
                                          <p:spTgt spid="3277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32774"/>
                                        </p:tgtEl>
                                        <p:attrNameLst>
                                          <p:attrName>style.visibility</p:attrName>
                                        </p:attrNameLst>
                                      </p:cBhvr>
                                      <p:to>
                                        <p:strVal val="visible"/>
                                      </p:to>
                                    </p:set>
                                    <p:anim calcmode="lin" valueType="num">
                                      <p:cBhvr additive="base">
                                        <p:cTn id="16" dur="500" fill="hold"/>
                                        <p:tgtEl>
                                          <p:spTgt spid="32774"/>
                                        </p:tgtEl>
                                        <p:attrNameLst>
                                          <p:attrName>ppt_x</p:attrName>
                                        </p:attrNameLst>
                                      </p:cBhvr>
                                      <p:tavLst>
                                        <p:tav tm="0">
                                          <p:val>
                                            <p:strVal val="1+#ppt_w/2"/>
                                          </p:val>
                                        </p:tav>
                                        <p:tav tm="100000">
                                          <p:val>
                                            <p:strVal val="#ppt_x"/>
                                          </p:val>
                                        </p:tav>
                                      </p:tavLst>
                                    </p:anim>
                                    <p:anim calcmode="lin" valueType="num">
                                      <p:cBhvr additive="base">
                                        <p:cTn id="17" dur="500" fill="hold"/>
                                        <p:tgtEl>
                                          <p:spTgt spid="327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3" grpId="0" animBg="1"/>
      <p:bldP spid="32774" grpId="0" animBg="1" autoUpdateAnimBg="0"/>
    </p:bldLst>
  </p:timing>
</p:sld>
</file>

<file path=ppt/slides/slide1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6050" name="Rectangle 2"/>
          <p:cNvSpPr>
            <a:spLocks noGrp="1" noChangeArrowheads="1"/>
          </p:cNvSpPr>
          <p:nvPr>
            <p:ph type="title"/>
          </p:nvPr>
        </p:nvSpPr>
        <p:spPr>
          <a:effectLst>
            <a:outerShdw dist="71842" dir="2700000" algn="ctr" rotWithShape="0">
              <a:srgbClr val="000000"/>
            </a:outerShdw>
          </a:effectLst>
        </p:spPr>
        <p:txBody>
          <a:bodyPr/>
          <a:lstStyle/>
          <a:p>
            <a:r>
              <a:rPr lang="en-US" sz="3800" i="0" dirty="0">
                <a:effectLst>
                  <a:outerShdw blurRad="38100" dist="38100" dir="2700000" algn="tl">
                    <a:srgbClr val="000000"/>
                  </a:outerShdw>
                </a:effectLst>
              </a:rPr>
              <a:t>Selective Non-Catalytic Reduction</a:t>
            </a:r>
            <a:endParaRPr lang="en-US" sz="3800" dirty="0"/>
          </a:p>
        </p:txBody>
      </p:sp>
      <p:sp>
        <p:nvSpPr>
          <p:cNvPr id="386051" name="Rectangle 3"/>
          <p:cNvSpPr>
            <a:spLocks noGrp="1" noChangeArrowheads="1"/>
          </p:cNvSpPr>
          <p:nvPr>
            <p:ph type="body" idx="1"/>
          </p:nvPr>
        </p:nvSpPr>
        <p:spPr>
          <a:xfrm>
            <a:off x="1066800" y="1774825"/>
            <a:ext cx="8534400" cy="4702175"/>
          </a:xfrm>
          <a:effectLst>
            <a:outerShdw dist="53882" dir="2700000" algn="ctr" rotWithShape="0">
              <a:schemeClr val="bg2"/>
            </a:outerShdw>
          </a:effectLst>
        </p:spPr>
        <p:txBody>
          <a:bodyPr/>
          <a:lstStyle/>
          <a:p>
            <a:pPr>
              <a:lnSpc>
                <a:spcPct val="90000"/>
              </a:lnSpc>
            </a:pPr>
            <a:r>
              <a:rPr lang="en-US" sz="2800" dirty="0">
                <a:effectLst>
                  <a:outerShdw blurRad="38100" dist="38100" dir="2700000" algn="tl">
                    <a:srgbClr val="000000"/>
                  </a:outerShdw>
                </a:effectLst>
              </a:rPr>
              <a:t>NOx control through ammonia or urea injection</a:t>
            </a:r>
          </a:p>
          <a:p>
            <a:pPr>
              <a:lnSpc>
                <a:spcPct val="90000"/>
              </a:lnSpc>
            </a:pPr>
            <a:r>
              <a:rPr lang="en-US" sz="2800" dirty="0">
                <a:effectLst>
                  <a:outerShdw blurRad="38100" dist="38100" dir="2700000" algn="tl">
                    <a:srgbClr val="000000"/>
                  </a:outerShdw>
                </a:effectLst>
              </a:rPr>
              <a:t>No catalyst necessary</a:t>
            </a:r>
          </a:p>
          <a:p>
            <a:pPr>
              <a:lnSpc>
                <a:spcPct val="90000"/>
              </a:lnSpc>
            </a:pPr>
            <a:r>
              <a:rPr lang="en-US" sz="2800" dirty="0">
                <a:effectLst>
                  <a:outerShdw blurRad="38100" dist="38100" dir="2700000" algn="tl">
                    <a:srgbClr val="000000"/>
                  </a:outerShdw>
                </a:effectLst>
              </a:rPr>
              <a:t>Temperature range 1400 </a:t>
            </a:r>
            <a:r>
              <a:rPr lang="en-US" sz="2800" baseline="30000" dirty="0" err="1">
                <a:effectLst>
                  <a:outerShdw blurRad="38100" dist="38100" dir="2700000" algn="tl">
                    <a:srgbClr val="000000"/>
                  </a:outerShdw>
                </a:effectLst>
              </a:rPr>
              <a:t>o</a:t>
            </a:r>
            <a:r>
              <a:rPr lang="en-US" sz="2800" dirty="0" err="1">
                <a:effectLst>
                  <a:outerShdw blurRad="38100" dist="38100" dir="2700000" algn="tl">
                    <a:srgbClr val="000000"/>
                  </a:outerShdw>
                </a:effectLst>
              </a:rPr>
              <a:t>F</a:t>
            </a:r>
            <a:r>
              <a:rPr lang="en-US" sz="2800" dirty="0">
                <a:effectLst>
                  <a:outerShdw blurRad="38100" dist="38100" dir="2700000" algn="tl">
                    <a:srgbClr val="000000"/>
                  </a:outerShdw>
                </a:effectLst>
              </a:rPr>
              <a:t> – 1700 </a:t>
            </a:r>
            <a:r>
              <a:rPr lang="en-US" sz="2800" baseline="30000" dirty="0" err="1">
                <a:effectLst>
                  <a:outerShdw blurRad="38100" dist="38100" dir="2700000" algn="tl">
                    <a:srgbClr val="000000"/>
                  </a:outerShdw>
                </a:effectLst>
              </a:rPr>
              <a:t>o</a:t>
            </a:r>
            <a:r>
              <a:rPr lang="en-US" sz="2800" dirty="0" err="1">
                <a:effectLst>
                  <a:outerShdw blurRad="38100" dist="38100" dir="2700000" algn="tl">
                    <a:srgbClr val="000000"/>
                  </a:outerShdw>
                </a:effectLst>
              </a:rPr>
              <a:t>F</a:t>
            </a:r>
            <a:endParaRPr lang="en-US" sz="2800" dirty="0">
              <a:effectLst>
                <a:outerShdw blurRad="38100" dist="38100" dir="2700000" algn="tl">
                  <a:srgbClr val="000000"/>
                </a:outerShdw>
              </a:effectLst>
            </a:endParaRPr>
          </a:p>
          <a:p>
            <a:pPr>
              <a:lnSpc>
                <a:spcPct val="90000"/>
              </a:lnSpc>
            </a:pPr>
            <a:r>
              <a:rPr lang="en-US" sz="2800" dirty="0">
                <a:effectLst>
                  <a:outerShdw blurRad="38100" dist="38100" dir="2700000" algn="tl">
                    <a:srgbClr val="000000"/>
                  </a:outerShdw>
                </a:effectLst>
              </a:rPr>
              <a:t>Injected upstream of convection section</a:t>
            </a:r>
          </a:p>
          <a:p>
            <a:pPr>
              <a:lnSpc>
                <a:spcPct val="90000"/>
              </a:lnSpc>
            </a:pPr>
            <a:r>
              <a:rPr lang="en-US" sz="2800" dirty="0">
                <a:solidFill>
                  <a:srgbClr val="FF0000"/>
                </a:solidFill>
                <a:effectLst>
                  <a:outerShdw blurRad="38100" dist="38100" dir="2700000" algn="tl">
                    <a:srgbClr val="000000"/>
                  </a:outerShdw>
                </a:effectLst>
              </a:rPr>
              <a:t>80%</a:t>
            </a:r>
            <a:r>
              <a:rPr lang="en-US" sz="2800" dirty="0">
                <a:effectLst>
                  <a:outerShdw blurRad="38100" dist="38100" dir="2700000" algn="tl">
                    <a:srgbClr val="000000"/>
                  </a:outerShdw>
                </a:effectLst>
              </a:rPr>
              <a:t> control under normal </a:t>
            </a:r>
            <a:r>
              <a:rPr lang="en-US" sz="2800" dirty="0">
                <a:solidFill>
                  <a:srgbClr val="FF0000"/>
                </a:solidFill>
                <a:effectLst>
                  <a:outerShdw blurRad="38100" dist="38100" dir="2700000" algn="tl">
                    <a:srgbClr val="000000"/>
                  </a:outerShdw>
                </a:effectLst>
              </a:rPr>
              <a:t>[optimal] </a:t>
            </a:r>
            <a:r>
              <a:rPr lang="en-US" sz="2800" dirty="0">
                <a:effectLst>
                  <a:outerShdw blurRad="38100" dist="38100" dir="2700000" algn="tl">
                    <a:srgbClr val="000000"/>
                  </a:outerShdw>
                </a:effectLst>
              </a:rPr>
              <a:t>conditions</a:t>
            </a:r>
          </a:p>
          <a:p>
            <a:pPr>
              <a:lnSpc>
                <a:spcPct val="90000"/>
              </a:lnSpc>
            </a:pPr>
            <a:r>
              <a:rPr lang="en-US" sz="2800" dirty="0">
                <a:effectLst>
                  <a:outerShdw blurRad="38100" dist="38100" dir="2700000" algn="tl">
                    <a:srgbClr val="000000"/>
                  </a:outerShdw>
                </a:effectLst>
              </a:rPr>
              <a:t>Problems:</a:t>
            </a:r>
          </a:p>
          <a:p>
            <a:pPr lvl="1">
              <a:lnSpc>
                <a:spcPct val="90000"/>
              </a:lnSpc>
            </a:pPr>
            <a:r>
              <a:rPr lang="en-US" sz="2400" dirty="0">
                <a:effectLst>
                  <a:outerShdw blurRad="38100" dist="38100" dir="2700000" algn="tl">
                    <a:srgbClr val="000000"/>
                  </a:outerShdw>
                </a:effectLst>
              </a:rPr>
              <a:t>Changing flue temperatures with </a:t>
            </a:r>
            <a:br>
              <a:rPr lang="en-US" sz="2400" dirty="0">
                <a:effectLst>
                  <a:outerShdw blurRad="38100" dist="38100" dir="2700000" algn="tl">
                    <a:srgbClr val="000000"/>
                  </a:outerShdw>
                </a:effectLst>
              </a:rPr>
            </a:br>
            <a:r>
              <a:rPr lang="en-US" sz="2400" dirty="0">
                <a:effectLst>
                  <a:outerShdw blurRad="38100" dist="38100" dir="2700000" algn="tl">
                    <a:srgbClr val="000000"/>
                  </a:outerShdw>
                </a:effectLst>
              </a:rPr>
              <a:t>changing load</a:t>
            </a:r>
          </a:p>
          <a:p>
            <a:pPr lvl="1">
              <a:lnSpc>
                <a:spcPct val="90000"/>
              </a:lnSpc>
            </a:pPr>
            <a:r>
              <a:rPr lang="en-US" sz="2400" dirty="0">
                <a:effectLst>
                  <a:outerShdw blurRad="38100" dist="38100" dir="2700000" algn="tl">
                    <a:srgbClr val="000000"/>
                  </a:outerShdw>
                </a:effectLst>
              </a:rPr>
              <a:t>Formation of ammonium salts</a:t>
            </a:r>
          </a:p>
          <a:p>
            <a:pPr lvl="1">
              <a:lnSpc>
                <a:spcPct val="90000"/>
              </a:lnSpc>
            </a:pPr>
            <a:r>
              <a:rPr lang="en-US" sz="2400" dirty="0">
                <a:effectLst>
                  <a:outerShdw blurRad="38100" dist="38100" dir="2700000" algn="tl">
                    <a:srgbClr val="000000"/>
                  </a:outerShdw>
                </a:effectLst>
              </a:rPr>
              <a:t>Ammonia slip</a:t>
            </a:r>
          </a:p>
          <a:p>
            <a:pPr>
              <a:lnSpc>
                <a:spcPct val="90000"/>
              </a:lnSpc>
            </a:pPr>
            <a:endParaRPr lang="en-US" sz="2800" dirty="0"/>
          </a:p>
        </p:txBody>
      </p:sp>
      <p:grpSp>
        <p:nvGrpSpPr>
          <p:cNvPr id="386054" name="Group 6"/>
          <p:cNvGrpSpPr>
            <a:grpSpLocks/>
          </p:cNvGrpSpPr>
          <p:nvPr/>
        </p:nvGrpSpPr>
        <p:grpSpPr bwMode="auto">
          <a:xfrm>
            <a:off x="7356475" y="4419600"/>
            <a:ext cx="1920875" cy="1920875"/>
            <a:chOff x="4896" y="3072"/>
            <a:chExt cx="1104" cy="1104"/>
          </a:xfrm>
        </p:grpSpPr>
        <p:sp>
          <p:nvSpPr>
            <p:cNvPr id="386052" name="Oval 4"/>
            <p:cNvSpPr>
              <a:spLocks noChangeArrowheads="1"/>
            </p:cNvSpPr>
            <p:nvPr/>
          </p:nvSpPr>
          <p:spPr bwMode="auto">
            <a:xfrm>
              <a:off x="4896" y="3072"/>
              <a:ext cx="1104" cy="1104"/>
            </a:xfrm>
            <a:prstGeom prst="ellipse">
              <a:avLst/>
            </a:prstGeom>
            <a:solidFill>
              <a:srgbClr val="FFFFFF"/>
            </a:solidFill>
            <a:ln w="12700">
              <a:solidFill>
                <a:srgbClr val="FF3300"/>
              </a:solidFill>
              <a:round/>
              <a:headEnd/>
              <a:tailEnd/>
            </a:ln>
            <a:effectLst/>
          </p:spPr>
          <p:txBody>
            <a:bodyPr wrap="none" anchor="ctr"/>
            <a:lstStyle/>
            <a:p>
              <a:endParaRPr lang="en-US"/>
            </a:p>
          </p:txBody>
        </p:sp>
        <p:sp>
          <p:nvSpPr>
            <p:cNvPr id="386053" name="Line 5"/>
            <p:cNvSpPr>
              <a:spLocks noChangeShapeType="1"/>
            </p:cNvSpPr>
            <p:nvPr/>
          </p:nvSpPr>
          <p:spPr bwMode="auto">
            <a:xfrm>
              <a:off x="5040" y="3264"/>
              <a:ext cx="864" cy="720"/>
            </a:xfrm>
            <a:prstGeom prst="line">
              <a:avLst/>
            </a:prstGeom>
            <a:noFill/>
            <a:ln w="76200">
              <a:solidFill>
                <a:srgbClr val="FF3300"/>
              </a:solidFill>
              <a:round/>
              <a:headEnd/>
              <a:tailEnd/>
            </a:ln>
            <a:effectLst/>
          </p:spPr>
          <p:txBody>
            <a:bodyPr/>
            <a:lstStyle/>
            <a:p>
              <a:endParaRPr lang="en-US"/>
            </a:p>
          </p:txBody>
        </p:sp>
      </p:grpSp>
      <p:sp>
        <p:nvSpPr>
          <p:cNvPr id="386055" name="Text Box 7"/>
          <p:cNvSpPr txBox="1">
            <a:spLocks noChangeArrowheads="1"/>
          </p:cNvSpPr>
          <p:nvPr/>
        </p:nvSpPr>
        <p:spPr bwMode="auto">
          <a:xfrm>
            <a:off x="7461250" y="5089525"/>
            <a:ext cx="1571625" cy="519113"/>
          </a:xfrm>
          <a:prstGeom prst="rect">
            <a:avLst/>
          </a:prstGeom>
          <a:noFill/>
          <a:ln w="12700">
            <a:noFill/>
            <a:miter lim="800000"/>
            <a:headEnd/>
            <a:tailEnd/>
          </a:ln>
          <a:effectLst/>
        </p:spPr>
        <p:txBody>
          <a:bodyPr wrap="none">
            <a:spAutoFit/>
          </a:bodyPr>
          <a:lstStyle/>
          <a:p>
            <a:r>
              <a:rPr lang="en-US" sz="2800">
                <a:solidFill>
                  <a:schemeClr val="bg2"/>
                </a:solidFill>
              </a:rPr>
              <a:t>Catalyst</a:t>
            </a:r>
          </a:p>
        </p:txBody>
      </p:sp>
    </p:spTree>
  </p:cSld>
  <p:clrMapOvr>
    <a:masterClrMapping/>
  </p:clrMapOvr>
  <p:transition/>
</p:sld>
</file>

<file path=ppt/slides/slide1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16135" name="Group 391"/>
          <p:cNvGraphicFramePr>
            <a:graphicFrameLocks noGrp="1"/>
          </p:cNvGraphicFramePr>
          <p:nvPr>
            <p:extLst>
              <p:ext uri="{D42A27DB-BD31-4B8C-83A1-F6EECF244321}">
                <p14:modId xmlns:p14="http://schemas.microsoft.com/office/powerpoint/2010/main" val="3727408019"/>
              </p:ext>
            </p:extLst>
          </p:nvPr>
        </p:nvGraphicFramePr>
        <p:xfrm>
          <a:off x="685800" y="1447800"/>
          <a:ext cx="9067800" cy="5273040"/>
        </p:xfrm>
        <a:graphic>
          <a:graphicData uri="http://schemas.openxmlformats.org/drawingml/2006/table">
            <a:tbl>
              <a:tblPr/>
              <a:tblGrid>
                <a:gridCol w="3048000">
                  <a:extLst>
                    <a:ext uri="{9D8B030D-6E8A-4147-A177-3AD203B41FA5}">
                      <a16:colId xmlns:a16="http://schemas.microsoft.com/office/drawing/2014/main" val="20000"/>
                    </a:ext>
                  </a:extLst>
                </a:gridCol>
                <a:gridCol w="1600200">
                  <a:extLst>
                    <a:ext uri="{9D8B030D-6E8A-4147-A177-3AD203B41FA5}">
                      <a16:colId xmlns:a16="http://schemas.microsoft.com/office/drawing/2014/main" val="20001"/>
                    </a:ext>
                  </a:extLst>
                </a:gridCol>
                <a:gridCol w="1905000">
                  <a:extLst>
                    <a:ext uri="{9D8B030D-6E8A-4147-A177-3AD203B41FA5}">
                      <a16:colId xmlns:a16="http://schemas.microsoft.com/office/drawing/2014/main" val="20002"/>
                    </a:ext>
                  </a:extLst>
                </a:gridCol>
                <a:gridCol w="2514600">
                  <a:extLst>
                    <a:ext uri="{9D8B030D-6E8A-4147-A177-3AD203B41FA5}">
                      <a16:colId xmlns:a16="http://schemas.microsoft.com/office/drawing/2014/main" val="20003"/>
                    </a:ext>
                  </a:extLst>
                </a:gridCol>
              </a:tblGrid>
              <a:tr h="381000">
                <a:tc>
                  <a:txBody>
                    <a:bodyPr/>
                    <a:lstStyle/>
                    <a:p>
                      <a:pPr marL="0" marR="0" lvl="0" indent="0" algn="ctr" defTabSz="914400" rtl="0" eaLnBrk="0" fontAlgn="base" latinLnBrk="0" hangingPunct="0">
                        <a:lnSpc>
                          <a:spcPct val="100000"/>
                        </a:lnSpc>
                        <a:spcBef>
                          <a:spcPct val="0"/>
                        </a:spcBef>
                        <a:spcAft>
                          <a:spcPct val="0"/>
                        </a:spcAft>
                        <a:buClr>
                          <a:srgbClr val="FAFD00"/>
                        </a:buClr>
                        <a:buSzPct val="75000"/>
                        <a:buFont typeface="Symbol" pitchFamily="18" charset="2"/>
                        <a:buNone/>
                        <a:tabLst/>
                      </a:pPr>
                      <a:r>
                        <a:rPr kumimoji="0" lang="en-US" sz="2200" b="1" i="0" u="none" strike="noStrike" cap="none" normalizeH="0" baseline="0" dirty="0">
                          <a:ln>
                            <a:noFill/>
                          </a:ln>
                          <a:solidFill>
                            <a:schemeClr val="bg2"/>
                          </a:solidFill>
                          <a:effectLst/>
                          <a:latin typeface="Arial" charset="0"/>
                        </a:rPr>
                        <a:t>Technology</a:t>
                      </a:r>
                      <a:endParaRPr kumimoji="0" lang="en-US" sz="2200" b="1" i="1" u="none" strike="noStrike" cap="none" normalizeH="0" baseline="0" dirty="0">
                        <a:ln>
                          <a:noFill/>
                        </a:ln>
                        <a:solidFill>
                          <a:schemeClr val="bg2"/>
                        </a:solidFill>
                        <a:effectLst/>
                        <a:latin typeface="Arial" charset="0"/>
                      </a:endParaRPr>
                    </a:p>
                  </a:txBody>
                  <a:tcPr horzOverflow="overflow">
                    <a:lnL w="38100" cap="flat" cmpd="sng" algn="ctr">
                      <a:solidFill>
                        <a:srgbClr val="CC0000"/>
                      </a:solidFill>
                      <a:prstDash val="solid"/>
                      <a:round/>
                      <a:headEnd type="none" w="med" len="med"/>
                      <a:tailEnd type="none" w="med" len="med"/>
                    </a:lnL>
                    <a:lnR w="38100" cap="flat" cmpd="sng" algn="ctr">
                      <a:solidFill>
                        <a:srgbClr val="CC0000"/>
                      </a:solidFill>
                      <a:prstDash val="solid"/>
                      <a:round/>
                      <a:headEnd type="none" w="med" len="med"/>
                      <a:tailEnd type="none" w="med" len="med"/>
                    </a:lnR>
                    <a:lnT w="38100" cap="flat" cmpd="sng" algn="ctr">
                      <a:solidFill>
                        <a:srgbClr val="CC0000"/>
                      </a:solidFill>
                      <a:prstDash val="solid"/>
                      <a:round/>
                      <a:headEnd type="none" w="med" len="med"/>
                      <a:tailEnd type="none" w="med" len="med"/>
                    </a:lnT>
                    <a:lnB w="38100" cap="flat" cmpd="sng" algn="ctr">
                      <a:solidFill>
                        <a:srgbClr val="CC0000"/>
                      </a:solidFill>
                      <a:prstDash val="solid"/>
                      <a:round/>
                      <a:headEnd type="none" w="med" len="med"/>
                      <a:tailEnd type="none" w="med" len="med"/>
                    </a:lnB>
                    <a:lnTlToBr>
                      <a:noFill/>
                    </a:lnTlToBr>
                    <a:lnBlToTr>
                      <a:noFill/>
                    </a:lnBlToTr>
                    <a:solidFill>
                      <a:schemeClr val="folHlink"/>
                    </a:solidFill>
                  </a:tcPr>
                </a:tc>
                <a:tc>
                  <a:txBody>
                    <a:bodyPr/>
                    <a:lstStyle/>
                    <a:p>
                      <a:pPr marL="0" marR="0" lvl="0" indent="0" algn="ctr" defTabSz="914400" rtl="0" eaLnBrk="0" fontAlgn="base" latinLnBrk="0" hangingPunct="0">
                        <a:lnSpc>
                          <a:spcPct val="100000"/>
                        </a:lnSpc>
                        <a:spcBef>
                          <a:spcPct val="0"/>
                        </a:spcBef>
                        <a:spcAft>
                          <a:spcPct val="0"/>
                        </a:spcAft>
                        <a:buClr>
                          <a:srgbClr val="FAFD00"/>
                        </a:buClr>
                        <a:buSzPct val="75000"/>
                        <a:buFont typeface="Symbol" pitchFamily="18" charset="2"/>
                        <a:buNone/>
                        <a:tabLst/>
                      </a:pPr>
                      <a:r>
                        <a:rPr kumimoji="0" lang="en-US" sz="2200" b="1" i="0" u="none" strike="noStrike" cap="none" normalizeH="0" baseline="0" dirty="0">
                          <a:ln>
                            <a:noFill/>
                          </a:ln>
                          <a:solidFill>
                            <a:schemeClr val="bg2"/>
                          </a:solidFill>
                          <a:effectLst/>
                          <a:latin typeface="Arial" charset="0"/>
                        </a:rPr>
                        <a:t>Approx.</a:t>
                      </a:r>
                    </a:p>
                    <a:p>
                      <a:pPr marL="0" marR="0" lvl="0" indent="0" algn="ctr" defTabSz="914400" rtl="0" eaLnBrk="0" fontAlgn="base" latinLnBrk="0" hangingPunct="0">
                        <a:lnSpc>
                          <a:spcPct val="100000"/>
                        </a:lnSpc>
                        <a:spcBef>
                          <a:spcPct val="0"/>
                        </a:spcBef>
                        <a:spcAft>
                          <a:spcPct val="0"/>
                        </a:spcAft>
                        <a:buClr>
                          <a:srgbClr val="FAFD00"/>
                        </a:buClr>
                        <a:buSzPct val="75000"/>
                        <a:buFont typeface="Symbol" pitchFamily="18" charset="2"/>
                        <a:buNone/>
                        <a:tabLst/>
                      </a:pPr>
                      <a:r>
                        <a:rPr kumimoji="0" lang="en-US" sz="2200" b="1" i="0" u="none" strike="noStrike" cap="none" normalizeH="0" baseline="0" dirty="0">
                          <a:ln>
                            <a:noFill/>
                          </a:ln>
                          <a:solidFill>
                            <a:schemeClr val="bg2"/>
                          </a:solidFill>
                          <a:effectLst/>
                          <a:latin typeface="Arial" charset="0"/>
                        </a:rPr>
                        <a:t>Reduction</a:t>
                      </a:r>
                    </a:p>
                  </a:txBody>
                  <a:tcPr horzOverflow="overflow">
                    <a:lnL w="38100" cap="flat" cmpd="sng" algn="ctr">
                      <a:solidFill>
                        <a:srgbClr val="CC0000"/>
                      </a:solidFill>
                      <a:prstDash val="solid"/>
                      <a:round/>
                      <a:headEnd type="none" w="med" len="med"/>
                      <a:tailEnd type="none" w="med" len="med"/>
                    </a:lnL>
                    <a:lnR w="38100" cap="flat" cmpd="sng" algn="ctr">
                      <a:solidFill>
                        <a:srgbClr val="CC0000"/>
                      </a:solidFill>
                      <a:prstDash val="solid"/>
                      <a:round/>
                      <a:headEnd type="none" w="med" len="med"/>
                      <a:tailEnd type="none" w="med" len="med"/>
                    </a:lnR>
                    <a:lnT w="38100" cap="flat" cmpd="sng" algn="ctr">
                      <a:solidFill>
                        <a:srgbClr val="CC0000"/>
                      </a:solidFill>
                      <a:prstDash val="solid"/>
                      <a:round/>
                      <a:headEnd type="none" w="med" len="med"/>
                      <a:tailEnd type="none" w="med" len="med"/>
                    </a:lnT>
                    <a:lnB w="38100" cap="flat" cmpd="sng" algn="ctr">
                      <a:solidFill>
                        <a:srgbClr val="CC0000"/>
                      </a:solidFill>
                      <a:prstDash val="solid"/>
                      <a:round/>
                      <a:headEnd type="none" w="med" len="med"/>
                      <a:tailEnd type="none" w="med" len="med"/>
                    </a:lnB>
                    <a:lnTlToBr>
                      <a:noFill/>
                    </a:lnTlToBr>
                    <a:lnBlToTr>
                      <a:noFill/>
                    </a:lnBlToTr>
                    <a:solidFill>
                      <a:schemeClr val="folHlink"/>
                    </a:solidFill>
                  </a:tcPr>
                </a:tc>
                <a:tc>
                  <a:txBody>
                    <a:bodyPr/>
                    <a:lstStyle/>
                    <a:p>
                      <a:pPr marL="0" marR="0" lvl="0" indent="0" algn="ctr" defTabSz="914400" rtl="0" eaLnBrk="0" fontAlgn="base" latinLnBrk="0" hangingPunct="0">
                        <a:lnSpc>
                          <a:spcPct val="100000"/>
                        </a:lnSpc>
                        <a:spcBef>
                          <a:spcPct val="0"/>
                        </a:spcBef>
                        <a:spcAft>
                          <a:spcPct val="0"/>
                        </a:spcAft>
                        <a:buClr>
                          <a:srgbClr val="FAFD00"/>
                        </a:buClr>
                        <a:buSzPct val="75000"/>
                        <a:buFont typeface="Symbol" pitchFamily="18" charset="2"/>
                        <a:buNone/>
                        <a:tabLst/>
                      </a:pPr>
                      <a:r>
                        <a:rPr kumimoji="0" lang="en-US" sz="2200" b="1" i="0" u="none" strike="noStrike" cap="none" normalizeH="0" baseline="0">
                          <a:ln>
                            <a:noFill/>
                          </a:ln>
                          <a:solidFill>
                            <a:schemeClr val="bg2"/>
                          </a:solidFill>
                          <a:effectLst/>
                          <a:latin typeface="Arial" charset="0"/>
                        </a:rPr>
                        <a:t>Approx.</a:t>
                      </a:r>
                    </a:p>
                    <a:p>
                      <a:pPr marL="0" marR="0" lvl="0" indent="0" algn="ctr" defTabSz="914400" rtl="0" eaLnBrk="0" fontAlgn="base" latinLnBrk="0" hangingPunct="0">
                        <a:lnSpc>
                          <a:spcPct val="100000"/>
                        </a:lnSpc>
                        <a:spcBef>
                          <a:spcPct val="0"/>
                        </a:spcBef>
                        <a:spcAft>
                          <a:spcPct val="0"/>
                        </a:spcAft>
                        <a:buClr>
                          <a:srgbClr val="FAFD00"/>
                        </a:buClr>
                        <a:buSzPct val="75000"/>
                        <a:buFont typeface="Symbol" pitchFamily="18" charset="2"/>
                        <a:buNone/>
                        <a:tabLst/>
                      </a:pPr>
                      <a:r>
                        <a:rPr kumimoji="0" lang="en-US" sz="2200" b="1" i="0" u="none" strike="noStrike" cap="none" normalizeH="0" baseline="0">
                          <a:ln>
                            <a:noFill/>
                          </a:ln>
                          <a:solidFill>
                            <a:schemeClr val="bg2"/>
                          </a:solidFill>
                          <a:effectLst/>
                          <a:latin typeface="Arial" charset="0"/>
                        </a:rPr>
                        <a:t>lbs/MMBTU</a:t>
                      </a:r>
                      <a:endParaRPr kumimoji="0" lang="en-US" sz="2200" b="1" i="1" u="none" strike="noStrike" cap="none" normalizeH="0" baseline="0">
                        <a:ln>
                          <a:noFill/>
                        </a:ln>
                        <a:solidFill>
                          <a:schemeClr val="bg2"/>
                        </a:solidFill>
                        <a:effectLst/>
                        <a:latin typeface="Arial" charset="0"/>
                      </a:endParaRPr>
                    </a:p>
                  </a:txBody>
                  <a:tcPr horzOverflow="overflow">
                    <a:lnL w="38100" cap="flat" cmpd="sng" algn="ctr">
                      <a:solidFill>
                        <a:srgbClr val="CC0000"/>
                      </a:solidFill>
                      <a:prstDash val="solid"/>
                      <a:round/>
                      <a:headEnd type="none" w="med" len="med"/>
                      <a:tailEnd type="none" w="med" len="med"/>
                    </a:lnL>
                    <a:lnR w="38100" cap="flat" cmpd="sng" algn="ctr">
                      <a:solidFill>
                        <a:srgbClr val="CC0000"/>
                      </a:solidFill>
                      <a:prstDash val="solid"/>
                      <a:round/>
                      <a:headEnd type="none" w="med" len="med"/>
                      <a:tailEnd type="none" w="med" len="med"/>
                    </a:lnR>
                    <a:lnT w="38100" cap="flat" cmpd="sng" algn="ctr">
                      <a:solidFill>
                        <a:srgbClr val="CC0000"/>
                      </a:solidFill>
                      <a:prstDash val="solid"/>
                      <a:round/>
                      <a:headEnd type="none" w="med" len="med"/>
                      <a:tailEnd type="none" w="med" len="med"/>
                    </a:lnT>
                    <a:lnB w="38100" cap="flat" cmpd="sng" algn="ctr">
                      <a:solidFill>
                        <a:srgbClr val="CC0000"/>
                      </a:solidFill>
                      <a:prstDash val="solid"/>
                      <a:round/>
                      <a:headEnd type="none" w="med" len="med"/>
                      <a:tailEnd type="none" w="med" len="med"/>
                    </a:lnB>
                    <a:lnTlToBr>
                      <a:noFill/>
                    </a:lnTlToBr>
                    <a:lnBlToTr>
                      <a:noFill/>
                    </a:lnBlToTr>
                    <a:solidFill>
                      <a:schemeClr val="folHlink"/>
                    </a:solidFill>
                  </a:tcPr>
                </a:tc>
                <a:tc>
                  <a:txBody>
                    <a:bodyPr/>
                    <a:lstStyle/>
                    <a:p>
                      <a:pPr marL="0" marR="0" lvl="0" indent="0" algn="ctr" defTabSz="914400" rtl="0" eaLnBrk="0" fontAlgn="base" latinLnBrk="0" hangingPunct="0">
                        <a:lnSpc>
                          <a:spcPct val="100000"/>
                        </a:lnSpc>
                        <a:spcBef>
                          <a:spcPct val="0"/>
                        </a:spcBef>
                        <a:spcAft>
                          <a:spcPct val="0"/>
                        </a:spcAft>
                        <a:buClr>
                          <a:srgbClr val="FAFD00"/>
                        </a:buClr>
                        <a:buSzPct val="75000"/>
                        <a:buFont typeface="Symbol" pitchFamily="18" charset="2"/>
                        <a:buNone/>
                        <a:tabLst/>
                      </a:pPr>
                      <a:r>
                        <a:rPr kumimoji="0" lang="en-US" sz="2200" b="1" i="0" u="none" strike="noStrike" cap="none" normalizeH="0" baseline="0">
                          <a:ln>
                            <a:noFill/>
                          </a:ln>
                          <a:solidFill>
                            <a:schemeClr val="bg2"/>
                          </a:solidFill>
                          <a:effectLst/>
                          <a:latin typeface="Arial" charset="0"/>
                        </a:rPr>
                        <a:t>Approx.</a:t>
                      </a:r>
                    </a:p>
                    <a:p>
                      <a:pPr marL="0" marR="0" lvl="0" indent="0" algn="ctr" defTabSz="914400" rtl="0" eaLnBrk="0" fontAlgn="base" latinLnBrk="0" hangingPunct="0">
                        <a:lnSpc>
                          <a:spcPct val="100000"/>
                        </a:lnSpc>
                        <a:spcBef>
                          <a:spcPct val="0"/>
                        </a:spcBef>
                        <a:spcAft>
                          <a:spcPct val="0"/>
                        </a:spcAft>
                        <a:buClr>
                          <a:srgbClr val="FAFD00"/>
                        </a:buClr>
                        <a:buSzPct val="75000"/>
                        <a:buFont typeface="Symbol" pitchFamily="18" charset="2"/>
                        <a:buNone/>
                        <a:tabLst/>
                      </a:pPr>
                      <a:r>
                        <a:rPr kumimoji="0" lang="en-US" sz="2200" b="1" i="0" u="none" strike="noStrike" cap="none" normalizeH="0" baseline="0">
                          <a:ln>
                            <a:noFill/>
                          </a:ln>
                          <a:solidFill>
                            <a:schemeClr val="bg2"/>
                          </a:solidFill>
                          <a:effectLst/>
                          <a:latin typeface="Arial" charset="0"/>
                        </a:rPr>
                        <a:t>ppmv @ 3% O2</a:t>
                      </a:r>
                      <a:endParaRPr kumimoji="0" lang="en-US" sz="2200" b="1" i="1" u="none" strike="noStrike" cap="none" normalizeH="0" baseline="0">
                        <a:ln>
                          <a:noFill/>
                        </a:ln>
                        <a:solidFill>
                          <a:schemeClr val="bg2"/>
                        </a:solidFill>
                        <a:effectLst/>
                        <a:latin typeface="Arial" charset="0"/>
                      </a:endParaRPr>
                    </a:p>
                  </a:txBody>
                  <a:tcPr horzOverflow="overflow">
                    <a:lnL w="38100" cap="flat" cmpd="sng" algn="ctr">
                      <a:solidFill>
                        <a:srgbClr val="CC0000"/>
                      </a:solidFill>
                      <a:prstDash val="solid"/>
                      <a:round/>
                      <a:headEnd type="none" w="med" len="med"/>
                      <a:tailEnd type="none" w="med" len="med"/>
                    </a:lnL>
                    <a:lnR w="38100" cap="flat" cmpd="sng" algn="ctr">
                      <a:solidFill>
                        <a:srgbClr val="CC0000"/>
                      </a:solidFill>
                      <a:prstDash val="solid"/>
                      <a:round/>
                      <a:headEnd type="none" w="med" len="med"/>
                      <a:tailEnd type="none" w="med" len="med"/>
                    </a:lnR>
                    <a:lnT w="38100" cap="flat" cmpd="sng" algn="ctr">
                      <a:solidFill>
                        <a:srgbClr val="CC0000"/>
                      </a:solidFill>
                      <a:prstDash val="solid"/>
                      <a:round/>
                      <a:headEnd type="none" w="med" len="med"/>
                      <a:tailEnd type="none" w="med" len="med"/>
                    </a:lnT>
                    <a:lnB w="38100" cap="flat" cmpd="sng" algn="ctr">
                      <a:solidFill>
                        <a:srgbClr val="CC0000"/>
                      </a:solidFill>
                      <a:prstDash val="solid"/>
                      <a:round/>
                      <a:headEnd type="none" w="med" len="med"/>
                      <a:tailEnd type="none" w="med" len="med"/>
                    </a:lnB>
                    <a:lnTlToBr>
                      <a:noFill/>
                    </a:lnTlToBr>
                    <a:lnBlToTr>
                      <a:noFill/>
                    </a:lnBlToTr>
                    <a:solidFill>
                      <a:schemeClr val="folHlink"/>
                    </a:solidFill>
                  </a:tcPr>
                </a:tc>
                <a:extLst>
                  <a:ext uri="{0D108BD9-81ED-4DB2-BD59-A6C34878D82A}">
                    <a16:rowId xmlns:a16="http://schemas.microsoft.com/office/drawing/2014/main" val="10000"/>
                  </a:ext>
                </a:extLst>
              </a:tr>
              <a:tr h="381000">
                <a:tc>
                  <a:txBody>
                    <a:bodyPr/>
                    <a:lstStyle/>
                    <a:p>
                      <a:pPr marL="0" marR="0" lvl="0" indent="0" algn="l" defTabSz="914400" rtl="0" eaLnBrk="0" fontAlgn="base" latinLnBrk="0" hangingPunct="0">
                        <a:lnSpc>
                          <a:spcPct val="100000"/>
                        </a:lnSpc>
                        <a:spcBef>
                          <a:spcPct val="20000"/>
                        </a:spcBef>
                        <a:spcAft>
                          <a:spcPct val="0"/>
                        </a:spcAft>
                        <a:buClr>
                          <a:srgbClr val="FAFD00"/>
                        </a:buClr>
                        <a:buSzPct val="75000"/>
                        <a:buFont typeface="Symbol" pitchFamily="18" charset="2"/>
                        <a:buNone/>
                        <a:tabLst/>
                      </a:pPr>
                      <a:r>
                        <a:rPr kumimoji="0" lang="en-US" sz="2200" b="1" i="0" u="none" strike="noStrike" cap="none" normalizeH="0" baseline="0">
                          <a:ln>
                            <a:noFill/>
                          </a:ln>
                          <a:solidFill>
                            <a:schemeClr val="bg2"/>
                          </a:solidFill>
                          <a:effectLst/>
                          <a:latin typeface="Arial" charset="0"/>
                        </a:rPr>
                        <a:t>Standard burners</a:t>
                      </a:r>
                    </a:p>
                  </a:txBody>
                  <a:tcPr horzOverflow="overflow">
                    <a:lnL w="38100" cap="flat" cmpd="sng" algn="ctr">
                      <a:solidFill>
                        <a:srgbClr val="CC0000"/>
                      </a:solidFill>
                      <a:prstDash val="solid"/>
                      <a:round/>
                      <a:headEnd type="none" w="med" len="med"/>
                      <a:tailEnd type="none" w="med" len="med"/>
                    </a:lnL>
                    <a:lnR w="38100" cap="flat" cmpd="sng" algn="ctr">
                      <a:solidFill>
                        <a:srgbClr val="CC0000"/>
                      </a:solidFill>
                      <a:prstDash val="solid"/>
                      <a:round/>
                      <a:headEnd type="none" w="med" len="med"/>
                      <a:tailEnd type="none" w="med" len="med"/>
                    </a:lnR>
                    <a:lnT w="38100" cap="flat" cmpd="sng" algn="ctr">
                      <a:solidFill>
                        <a:srgbClr val="CC0000"/>
                      </a:solidFill>
                      <a:prstDash val="solid"/>
                      <a:round/>
                      <a:headEnd type="none" w="med" len="med"/>
                      <a:tailEnd type="none" w="med" len="med"/>
                    </a:lnT>
                    <a:lnB w="38100" cap="flat" cmpd="sng" algn="ctr">
                      <a:solidFill>
                        <a:srgbClr val="CC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0" fontAlgn="base" latinLnBrk="0" hangingPunct="0">
                        <a:lnSpc>
                          <a:spcPct val="100000"/>
                        </a:lnSpc>
                        <a:spcBef>
                          <a:spcPct val="20000"/>
                        </a:spcBef>
                        <a:spcAft>
                          <a:spcPct val="0"/>
                        </a:spcAft>
                        <a:buClr>
                          <a:srgbClr val="FAFD00"/>
                        </a:buClr>
                        <a:buSzPct val="75000"/>
                        <a:buFont typeface="Symbol" pitchFamily="18" charset="2"/>
                        <a:buNone/>
                        <a:tabLst/>
                      </a:pPr>
                      <a:r>
                        <a:rPr kumimoji="0" lang="en-US" sz="2200" b="1" i="0" u="none" strike="noStrike" cap="none" normalizeH="0" baseline="0">
                          <a:ln>
                            <a:noFill/>
                          </a:ln>
                          <a:solidFill>
                            <a:schemeClr val="bg2"/>
                          </a:solidFill>
                          <a:effectLst/>
                          <a:latin typeface="Arial" charset="0"/>
                        </a:rPr>
                        <a:t>Base case</a:t>
                      </a:r>
                    </a:p>
                  </a:txBody>
                  <a:tcPr horzOverflow="overflow">
                    <a:lnL w="38100" cap="flat" cmpd="sng" algn="ctr">
                      <a:solidFill>
                        <a:srgbClr val="CC0000"/>
                      </a:solidFill>
                      <a:prstDash val="solid"/>
                      <a:round/>
                      <a:headEnd type="none" w="med" len="med"/>
                      <a:tailEnd type="none" w="med" len="med"/>
                    </a:lnL>
                    <a:lnR w="38100" cap="flat" cmpd="sng" algn="ctr">
                      <a:solidFill>
                        <a:srgbClr val="CC0000"/>
                      </a:solidFill>
                      <a:prstDash val="solid"/>
                      <a:round/>
                      <a:headEnd type="none" w="med" len="med"/>
                      <a:tailEnd type="none" w="med" len="med"/>
                    </a:lnR>
                    <a:lnT w="38100" cap="flat" cmpd="sng" algn="ctr">
                      <a:solidFill>
                        <a:srgbClr val="CC0000"/>
                      </a:solidFill>
                      <a:prstDash val="solid"/>
                      <a:round/>
                      <a:headEnd type="none" w="med" len="med"/>
                      <a:tailEnd type="none" w="med" len="med"/>
                    </a:lnT>
                    <a:lnB w="38100" cap="flat" cmpd="sng" algn="ctr">
                      <a:solidFill>
                        <a:srgbClr val="CC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0" fontAlgn="base" latinLnBrk="0" hangingPunct="0">
                        <a:lnSpc>
                          <a:spcPct val="100000"/>
                        </a:lnSpc>
                        <a:spcBef>
                          <a:spcPct val="20000"/>
                        </a:spcBef>
                        <a:spcAft>
                          <a:spcPct val="0"/>
                        </a:spcAft>
                        <a:buClr>
                          <a:srgbClr val="FAFD00"/>
                        </a:buClr>
                        <a:buSzPct val="75000"/>
                        <a:buFont typeface="Symbol" pitchFamily="18" charset="2"/>
                        <a:buNone/>
                        <a:tabLst/>
                      </a:pPr>
                      <a:r>
                        <a:rPr kumimoji="0" lang="en-US" sz="2200" b="1" i="0" u="none" strike="noStrike" cap="none" normalizeH="0" baseline="0">
                          <a:ln>
                            <a:noFill/>
                          </a:ln>
                          <a:solidFill>
                            <a:schemeClr val="bg2"/>
                          </a:solidFill>
                          <a:effectLst/>
                          <a:latin typeface="Arial" charset="0"/>
                        </a:rPr>
                        <a:t>0.14</a:t>
                      </a:r>
                    </a:p>
                  </a:txBody>
                  <a:tcPr horzOverflow="overflow">
                    <a:lnL w="38100" cap="flat" cmpd="sng" algn="ctr">
                      <a:solidFill>
                        <a:srgbClr val="CC0000"/>
                      </a:solidFill>
                      <a:prstDash val="solid"/>
                      <a:round/>
                      <a:headEnd type="none" w="med" len="med"/>
                      <a:tailEnd type="none" w="med" len="med"/>
                    </a:lnL>
                    <a:lnR w="38100" cap="flat" cmpd="sng" algn="ctr">
                      <a:solidFill>
                        <a:srgbClr val="CC0000"/>
                      </a:solidFill>
                      <a:prstDash val="solid"/>
                      <a:round/>
                      <a:headEnd type="none" w="med" len="med"/>
                      <a:tailEnd type="none" w="med" len="med"/>
                    </a:lnR>
                    <a:lnT w="38100" cap="flat" cmpd="sng" algn="ctr">
                      <a:solidFill>
                        <a:srgbClr val="CC0000"/>
                      </a:solidFill>
                      <a:prstDash val="solid"/>
                      <a:round/>
                      <a:headEnd type="none" w="med" len="med"/>
                      <a:tailEnd type="none" w="med" len="med"/>
                    </a:lnT>
                    <a:lnB w="38100" cap="flat" cmpd="sng" algn="ctr">
                      <a:solidFill>
                        <a:srgbClr val="CC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0" fontAlgn="base" latinLnBrk="0" hangingPunct="0">
                        <a:lnSpc>
                          <a:spcPct val="100000"/>
                        </a:lnSpc>
                        <a:spcBef>
                          <a:spcPct val="20000"/>
                        </a:spcBef>
                        <a:spcAft>
                          <a:spcPct val="0"/>
                        </a:spcAft>
                        <a:buClr>
                          <a:srgbClr val="FAFD00"/>
                        </a:buClr>
                        <a:buSzPct val="75000"/>
                        <a:buFont typeface="Symbol" pitchFamily="18" charset="2"/>
                        <a:buNone/>
                        <a:tabLst/>
                      </a:pPr>
                      <a:r>
                        <a:rPr kumimoji="0" lang="en-US" sz="2200" b="1" i="0" u="none" strike="noStrike" cap="none" normalizeH="0" baseline="0">
                          <a:ln>
                            <a:noFill/>
                          </a:ln>
                          <a:solidFill>
                            <a:schemeClr val="bg2"/>
                          </a:solidFill>
                          <a:effectLst/>
                          <a:latin typeface="Arial" charset="0"/>
                        </a:rPr>
                        <a:t>120</a:t>
                      </a:r>
                    </a:p>
                  </a:txBody>
                  <a:tcPr horzOverflow="overflow">
                    <a:lnL w="38100" cap="flat" cmpd="sng" algn="ctr">
                      <a:solidFill>
                        <a:srgbClr val="CC0000"/>
                      </a:solidFill>
                      <a:prstDash val="solid"/>
                      <a:round/>
                      <a:headEnd type="none" w="med" len="med"/>
                      <a:tailEnd type="none" w="med" len="med"/>
                    </a:lnL>
                    <a:lnR w="38100" cap="flat" cmpd="sng" algn="ctr">
                      <a:solidFill>
                        <a:srgbClr val="CC0000"/>
                      </a:solidFill>
                      <a:prstDash val="solid"/>
                      <a:round/>
                      <a:headEnd type="none" w="med" len="med"/>
                      <a:tailEnd type="none" w="med" len="med"/>
                    </a:lnR>
                    <a:lnT w="38100" cap="flat" cmpd="sng" algn="ctr">
                      <a:solidFill>
                        <a:srgbClr val="CC0000"/>
                      </a:solidFill>
                      <a:prstDash val="solid"/>
                      <a:round/>
                      <a:headEnd type="none" w="med" len="med"/>
                      <a:tailEnd type="none" w="med" len="med"/>
                    </a:lnT>
                    <a:lnB w="38100" cap="flat" cmpd="sng" algn="ctr">
                      <a:solidFill>
                        <a:srgbClr val="CC0000"/>
                      </a:solidFill>
                      <a:prstDash val="solid"/>
                      <a:round/>
                      <a:headEnd type="none" w="med" len="med"/>
                      <a:tailEnd type="none" w="med" len="med"/>
                    </a:lnB>
                    <a:lnTlToBr>
                      <a:noFill/>
                    </a:lnTlToBr>
                    <a:lnBlToTr>
                      <a:noFill/>
                    </a:lnBlToTr>
                    <a:solidFill>
                      <a:schemeClr val="tx2"/>
                    </a:solidFill>
                  </a:tcPr>
                </a:tc>
                <a:extLst>
                  <a:ext uri="{0D108BD9-81ED-4DB2-BD59-A6C34878D82A}">
                    <a16:rowId xmlns:a16="http://schemas.microsoft.com/office/drawing/2014/main" val="10001"/>
                  </a:ext>
                </a:extLst>
              </a:tr>
              <a:tr h="381000">
                <a:tc>
                  <a:txBody>
                    <a:bodyPr/>
                    <a:lstStyle/>
                    <a:p>
                      <a:pPr marL="0" marR="0" lvl="0" indent="0" algn="l" defTabSz="914400" rtl="0" eaLnBrk="0" fontAlgn="base" latinLnBrk="0" hangingPunct="0">
                        <a:lnSpc>
                          <a:spcPct val="100000"/>
                        </a:lnSpc>
                        <a:spcBef>
                          <a:spcPct val="20000"/>
                        </a:spcBef>
                        <a:spcAft>
                          <a:spcPct val="0"/>
                        </a:spcAft>
                        <a:buClr>
                          <a:srgbClr val="FAFD00"/>
                        </a:buClr>
                        <a:buSzPct val="75000"/>
                        <a:buFont typeface="Symbol" pitchFamily="18" charset="2"/>
                        <a:buNone/>
                        <a:tabLst/>
                      </a:pPr>
                      <a:r>
                        <a:rPr kumimoji="0" lang="en-US" sz="2200" b="1" i="0" u="none" strike="noStrike" cap="none" normalizeH="0" baseline="0">
                          <a:ln>
                            <a:noFill/>
                          </a:ln>
                          <a:solidFill>
                            <a:schemeClr val="bg2"/>
                          </a:solidFill>
                          <a:effectLst/>
                          <a:latin typeface="Arial" charset="0"/>
                        </a:rPr>
                        <a:t>Low NOx burners</a:t>
                      </a:r>
                    </a:p>
                  </a:txBody>
                  <a:tcPr horzOverflow="overflow">
                    <a:lnL w="38100" cap="flat" cmpd="sng" algn="ctr">
                      <a:solidFill>
                        <a:srgbClr val="CC0000"/>
                      </a:solidFill>
                      <a:prstDash val="solid"/>
                      <a:round/>
                      <a:headEnd type="none" w="med" len="med"/>
                      <a:tailEnd type="none" w="med" len="med"/>
                    </a:lnL>
                    <a:lnR w="38100" cap="flat" cmpd="sng" algn="ctr">
                      <a:solidFill>
                        <a:srgbClr val="CC0000"/>
                      </a:solidFill>
                      <a:prstDash val="solid"/>
                      <a:round/>
                      <a:headEnd type="none" w="med" len="med"/>
                      <a:tailEnd type="none" w="med" len="med"/>
                    </a:lnR>
                    <a:lnT w="38100" cap="flat" cmpd="sng" algn="ctr">
                      <a:solidFill>
                        <a:srgbClr val="CC0000"/>
                      </a:solidFill>
                      <a:prstDash val="solid"/>
                      <a:round/>
                      <a:headEnd type="none" w="med" len="med"/>
                      <a:tailEnd type="none" w="med" len="med"/>
                    </a:lnT>
                    <a:lnB w="38100" cap="flat" cmpd="sng" algn="ctr">
                      <a:solidFill>
                        <a:srgbClr val="CC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0" fontAlgn="base" latinLnBrk="0" hangingPunct="0">
                        <a:lnSpc>
                          <a:spcPct val="100000"/>
                        </a:lnSpc>
                        <a:spcBef>
                          <a:spcPct val="20000"/>
                        </a:spcBef>
                        <a:spcAft>
                          <a:spcPct val="0"/>
                        </a:spcAft>
                        <a:buClr>
                          <a:srgbClr val="FAFD00"/>
                        </a:buClr>
                        <a:buSzPct val="75000"/>
                        <a:buFont typeface="Symbol" pitchFamily="18" charset="2"/>
                        <a:buNone/>
                        <a:tabLst/>
                      </a:pPr>
                      <a:r>
                        <a:rPr kumimoji="0" lang="en-US" sz="2200" b="1" i="0" u="none" strike="noStrike" cap="none" normalizeH="0" baseline="0">
                          <a:ln>
                            <a:noFill/>
                          </a:ln>
                          <a:solidFill>
                            <a:schemeClr val="bg2"/>
                          </a:solidFill>
                          <a:effectLst/>
                          <a:latin typeface="Arial" charset="0"/>
                        </a:rPr>
                        <a:t>60%</a:t>
                      </a:r>
                    </a:p>
                  </a:txBody>
                  <a:tcPr horzOverflow="overflow">
                    <a:lnL w="38100" cap="flat" cmpd="sng" algn="ctr">
                      <a:solidFill>
                        <a:srgbClr val="CC0000"/>
                      </a:solidFill>
                      <a:prstDash val="solid"/>
                      <a:round/>
                      <a:headEnd type="none" w="med" len="med"/>
                      <a:tailEnd type="none" w="med" len="med"/>
                    </a:lnL>
                    <a:lnR w="38100" cap="flat" cmpd="sng" algn="ctr">
                      <a:solidFill>
                        <a:srgbClr val="CC0000"/>
                      </a:solidFill>
                      <a:prstDash val="solid"/>
                      <a:round/>
                      <a:headEnd type="none" w="med" len="med"/>
                      <a:tailEnd type="none" w="med" len="med"/>
                    </a:lnR>
                    <a:lnT w="38100" cap="flat" cmpd="sng" algn="ctr">
                      <a:solidFill>
                        <a:srgbClr val="CC0000"/>
                      </a:solidFill>
                      <a:prstDash val="solid"/>
                      <a:round/>
                      <a:headEnd type="none" w="med" len="med"/>
                      <a:tailEnd type="none" w="med" len="med"/>
                    </a:lnT>
                    <a:lnB w="38100" cap="flat" cmpd="sng" algn="ctr">
                      <a:solidFill>
                        <a:srgbClr val="CC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0" fontAlgn="base" latinLnBrk="0" hangingPunct="0">
                        <a:lnSpc>
                          <a:spcPct val="100000"/>
                        </a:lnSpc>
                        <a:spcBef>
                          <a:spcPct val="20000"/>
                        </a:spcBef>
                        <a:spcAft>
                          <a:spcPct val="0"/>
                        </a:spcAft>
                        <a:buClr>
                          <a:srgbClr val="FAFD00"/>
                        </a:buClr>
                        <a:buSzPct val="75000"/>
                        <a:buFont typeface="Symbol" pitchFamily="18" charset="2"/>
                        <a:buNone/>
                        <a:tabLst/>
                      </a:pPr>
                      <a:r>
                        <a:rPr kumimoji="0" lang="en-US" sz="2200" b="1" i="0" u="none" strike="noStrike" cap="none" normalizeH="0" baseline="0">
                          <a:ln>
                            <a:noFill/>
                          </a:ln>
                          <a:solidFill>
                            <a:schemeClr val="bg2"/>
                          </a:solidFill>
                          <a:effectLst/>
                          <a:latin typeface="Arial" charset="0"/>
                        </a:rPr>
                        <a:t>0.06</a:t>
                      </a:r>
                    </a:p>
                  </a:txBody>
                  <a:tcPr horzOverflow="overflow">
                    <a:lnL w="38100" cap="flat" cmpd="sng" algn="ctr">
                      <a:solidFill>
                        <a:srgbClr val="CC0000"/>
                      </a:solidFill>
                      <a:prstDash val="solid"/>
                      <a:round/>
                      <a:headEnd type="none" w="med" len="med"/>
                      <a:tailEnd type="none" w="med" len="med"/>
                    </a:lnL>
                    <a:lnR w="38100" cap="flat" cmpd="sng" algn="ctr">
                      <a:solidFill>
                        <a:srgbClr val="CC0000"/>
                      </a:solidFill>
                      <a:prstDash val="solid"/>
                      <a:round/>
                      <a:headEnd type="none" w="med" len="med"/>
                      <a:tailEnd type="none" w="med" len="med"/>
                    </a:lnR>
                    <a:lnT w="38100" cap="flat" cmpd="sng" algn="ctr">
                      <a:solidFill>
                        <a:srgbClr val="CC0000"/>
                      </a:solidFill>
                      <a:prstDash val="solid"/>
                      <a:round/>
                      <a:headEnd type="none" w="med" len="med"/>
                      <a:tailEnd type="none" w="med" len="med"/>
                    </a:lnT>
                    <a:lnB w="38100" cap="flat" cmpd="sng" algn="ctr">
                      <a:solidFill>
                        <a:srgbClr val="CC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0" fontAlgn="base" latinLnBrk="0" hangingPunct="0">
                        <a:lnSpc>
                          <a:spcPct val="100000"/>
                        </a:lnSpc>
                        <a:spcBef>
                          <a:spcPct val="20000"/>
                        </a:spcBef>
                        <a:spcAft>
                          <a:spcPct val="0"/>
                        </a:spcAft>
                        <a:buClr>
                          <a:srgbClr val="FAFD00"/>
                        </a:buClr>
                        <a:buSzPct val="75000"/>
                        <a:buFont typeface="Symbol" pitchFamily="18" charset="2"/>
                        <a:buNone/>
                        <a:tabLst/>
                      </a:pPr>
                      <a:r>
                        <a:rPr kumimoji="0" lang="en-US" sz="2200" b="1" i="0" u="none" strike="noStrike" cap="none" normalizeH="0" baseline="0">
                          <a:ln>
                            <a:noFill/>
                          </a:ln>
                          <a:solidFill>
                            <a:schemeClr val="bg2"/>
                          </a:solidFill>
                          <a:effectLst/>
                          <a:latin typeface="Arial" charset="0"/>
                        </a:rPr>
                        <a:t>45</a:t>
                      </a:r>
                    </a:p>
                  </a:txBody>
                  <a:tcPr horzOverflow="overflow">
                    <a:lnL w="38100" cap="flat" cmpd="sng" algn="ctr">
                      <a:solidFill>
                        <a:srgbClr val="CC0000"/>
                      </a:solidFill>
                      <a:prstDash val="solid"/>
                      <a:round/>
                      <a:headEnd type="none" w="med" len="med"/>
                      <a:tailEnd type="none" w="med" len="med"/>
                    </a:lnL>
                    <a:lnR w="38100" cap="flat" cmpd="sng" algn="ctr">
                      <a:solidFill>
                        <a:srgbClr val="CC0000"/>
                      </a:solidFill>
                      <a:prstDash val="solid"/>
                      <a:round/>
                      <a:headEnd type="none" w="med" len="med"/>
                      <a:tailEnd type="none" w="med" len="med"/>
                    </a:lnR>
                    <a:lnT w="38100" cap="flat" cmpd="sng" algn="ctr">
                      <a:solidFill>
                        <a:srgbClr val="CC0000"/>
                      </a:solidFill>
                      <a:prstDash val="solid"/>
                      <a:round/>
                      <a:headEnd type="none" w="med" len="med"/>
                      <a:tailEnd type="none" w="med" len="med"/>
                    </a:lnT>
                    <a:lnB w="38100" cap="flat" cmpd="sng" algn="ctr">
                      <a:solidFill>
                        <a:srgbClr val="CC0000"/>
                      </a:solidFill>
                      <a:prstDash val="solid"/>
                      <a:round/>
                      <a:headEnd type="none" w="med" len="med"/>
                      <a:tailEnd type="none" w="med" len="med"/>
                    </a:lnB>
                    <a:lnTlToBr>
                      <a:noFill/>
                    </a:lnTlToBr>
                    <a:lnBlToTr>
                      <a:noFill/>
                    </a:lnBlToTr>
                    <a:solidFill>
                      <a:schemeClr val="tx2"/>
                    </a:solidFill>
                  </a:tcPr>
                </a:tc>
                <a:extLst>
                  <a:ext uri="{0D108BD9-81ED-4DB2-BD59-A6C34878D82A}">
                    <a16:rowId xmlns:a16="http://schemas.microsoft.com/office/drawing/2014/main" val="10002"/>
                  </a:ext>
                </a:extLst>
              </a:tr>
              <a:tr h="381000">
                <a:tc>
                  <a:txBody>
                    <a:bodyPr/>
                    <a:lstStyle/>
                    <a:p>
                      <a:pPr marL="0" marR="0" lvl="0" indent="0" algn="l" defTabSz="914400" rtl="0" eaLnBrk="0" fontAlgn="base" latinLnBrk="0" hangingPunct="0">
                        <a:lnSpc>
                          <a:spcPct val="100000"/>
                        </a:lnSpc>
                        <a:spcBef>
                          <a:spcPct val="20000"/>
                        </a:spcBef>
                        <a:spcAft>
                          <a:spcPct val="0"/>
                        </a:spcAft>
                        <a:buClr>
                          <a:srgbClr val="FAFD00"/>
                        </a:buClr>
                        <a:buSzPct val="75000"/>
                        <a:buFont typeface="Symbol" pitchFamily="18" charset="2"/>
                        <a:buNone/>
                        <a:tabLst/>
                      </a:pPr>
                      <a:r>
                        <a:rPr kumimoji="0" lang="en-US" sz="2200" b="1" i="0" u="none" strike="noStrike" cap="none" normalizeH="0" baseline="0" dirty="0">
                          <a:ln>
                            <a:noFill/>
                          </a:ln>
                          <a:solidFill>
                            <a:schemeClr val="bg2"/>
                          </a:solidFill>
                          <a:effectLst/>
                          <a:latin typeface="Arial" charset="0"/>
                        </a:rPr>
                        <a:t>Ultra Low NOx burners – </a:t>
                      </a:r>
                      <a:r>
                        <a:rPr kumimoji="0" lang="en-US" sz="2200" b="1" i="0" u="none" strike="noStrike" cap="none" normalizeH="0" baseline="0" dirty="0" err="1">
                          <a:ln>
                            <a:noFill/>
                          </a:ln>
                          <a:solidFill>
                            <a:schemeClr val="bg2"/>
                          </a:solidFill>
                          <a:effectLst/>
                          <a:latin typeface="Arial" charset="0"/>
                        </a:rPr>
                        <a:t>I</a:t>
                      </a:r>
                      <a:r>
                        <a:rPr kumimoji="0" lang="en-US" sz="2200" b="1" i="0" u="none" strike="noStrike" cap="none" normalizeH="0" baseline="30000" dirty="0" err="1">
                          <a:ln>
                            <a:noFill/>
                          </a:ln>
                          <a:solidFill>
                            <a:schemeClr val="bg2"/>
                          </a:solidFill>
                          <a:effectLst/>
                          <a:latin typeface="Arial" charset="0"/>
                        </a:rPr>
                        <a:t>st</a:t>
                      </a:r>
                      <a:r>
                        <a:rPr kumimoji="0" lang="en-US" sz="2200" b="1" i="0" u="none" strike="noStrike" cap="none" normalizeH="0" baseline="0" dirty="0">
                          <a:ln>
                            <a:noFill/>
                          </a:ln>
                          <a:solidFill>
                            <a:schemeClr val="bg2"/>
                          </a:solidFill>
                          <a:effectLst/>
                          <a:latin typeface="Arial" charset="0"/>
                        </a:rPr>
                        <a:t> gen.</a:t>
                      </a:r>
                    </a:p>
                  </a:txBody>
                  <a:tcPr horzOverflow="overflow">
                    <a:lnL w="38100" cap="flat" cmpd="sng" algn="ctr">
                      <a:solidFill>
                        <a:srgbClr val="CC0000"/>
                      </a:solidFill>
                      <a:prstDash val="solid"/>
                      <a:round/>
                      <a:headEnd type="none" w="med" len="med"/>
                      <a:tailEnd type="none" w="med" len="med"/>
                    </a:lnL>
                    <a:lnR w="38100" cap="flat" cmpd="sng" algn="ctr">
                      <a:solidFill>
                        <a:srgbClr val="CC0000"/>
                      </a:solidFill>
                      <a:prstDash val="solid"/>
                      <a:round/>
                      <a:headEnd type="none" w="med" len="med"/>
                      <a:tailEnd type="none" w="med" len="med"/>
                    </a:lnR>
                    <a:lnT w="38100" cap="flat" cmpd="sng" algn="ctr">
                      <a:solidFill>
                        <a:srgbClr val="CC0000"/>
                      </a:solidFill>
                      <a:prstDash val="solid"/>
                      <a:round/>
                      <a:headEnd type="none" w="med" len="med"/>
                      <a:tailEnd type="none" w="med" len="med"/>
                    </a:lnT>
                    <a:lnB w="38100" cap="flat" cmpd="sng" algn="ctr">
                      <a:solidFill>
                        <a:srgbClr val="CC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0" fontAlgn="base" latinLnBrk="0" hangingPunct="0">
                        <a:lnSpc>
                          <a:spcPct val="100000"/>
                        </a:lnSpc>
                        <a:spcBef>
                          <a:spcPct val="20000"/>
                        </a:spcBef>
                        <a:spcAft>
                          <a:spcPct val="0"/>
                        </a:spcAft>
                        <a:buClr>
                          <a:srgbClr val="FAFD00"/>
                        </a:buClr>
                        <a:buSzPct val="75000"/>
                        <a:buFont typeface="Symbol" pitchFamily="18" charset="2"/>
                        <a:buNone/>
                        <a:tabLst/>
                      </a:pPr>
                      <a:r>
                        <a:rPr kumimoji="0" lang="en-US" sz="2200" b="1" i="0" u="none" strike="noStrike" cap="none" normalizeH="0" baseline="0">
                          <a:ln>
                            <a:noFill/>
                          </a:ln>
                          <a:solidFill>
                            <a:schemeClr val="bg2"/>
                          </a:solidFill>
                          <a:effectLst/>
                          <a:latin typeface="Arial" charset="0"/>
                        </a:rPr>
                        <a:t>80%</a:t>
                      </a:r>
                    </a:p>
                  </a:txBody>
                  <a:tcPr horzOverflow="overflow">
                    <a:lnL w="38100" cap="flat" cmpd="sng" algn="ctr">
                      <a:solidFill>
                        <a:srgbClr val="CC0000"/>
                      </a:solidFill>
                      <a:prstDash val="solid"/>
                      <a:round/>
                      <a:headEnd type="none" w="med" len="med"/>
                      <a:tailEnd type="none" w="med" len="med"/>
                    </a:lnL>
                    <a:lnR w="38100" cap="flat" cmpd="sng" algn="ctr">
                      <a:solidFill>
                        <a:srgbClr val="CC0000"/>
                      </a:solidFill>
                      <a:prstDash val="solid"/>
                      <a:round/>
                      <a:headEnd type="none" w="med" len="med"/>
                      <a:tailEnd type="none" w="med" len="med"/>
                    </a:lnR>
                    <a:lnT w="38100" cap="flat" cmpd="sng" algn="ctr">
                      <a:solidFill>
                        <a:srgbClr val="CC0000"/>
                      </a:solidFill>
                      <a:prstDash val="solid"/>
                      <a:round/>
                      <a:headEnd type="none" w="med" len="med"/>
                      <a:tailEnd type="none" w="med" len="med"/>
                    </a:lnT>
                    <a:lnB w="38100" cap="flat" cmpd="sng" algn="ctr">
                      <a:solidFill>
                        <a:srgbClr val="CC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0" fontAlgn="base" latinLnBrk="0" hangingPunct="0">
                        <a:lnSpc>
                          <a:spcPct val="100000"/>
                        </a:lnSpc>
                        <a:spcBef>
                          <a:spcPct val="20000"/>
                        </a:spcBef>
                        <a:spcAft>
                          <a:spcPct val="0"/>
                        </a:spcAft>
                        <a:buClr>
                          <a:srgbClr val="FAFD00"/>
                        </a:buClr>
                        <a:buSzPct val="75000"/>
                        <a:buFont typeface="Symbol" pitchFamily="18" charset="2"/>
                        <a:buNone/>
                        <a:tabLst/>
                      </a:pPr>
                      <a:r>
                        <a:rPr kumimoji="0" lang="en-US" sz="2200" b="1" i="0" u="none" strike="noStrike" cap="none" normalizeH="0" baseline="0">
                          <a:ln>
                            <a:noFill/>
                          </a:ln>
                          <a:solidFill>
                            <a:schemeClr val="bg2"/>
                          </a:solidFill>
                          <a:effectLst/>
                          <a:latin typeface="Arial" charset="0"/>
                        </a:rPr>
                        <a:t>0.03</a:t>
                      </a:r>
                    </a:p>
                  </a:txBody>
                  <a:tcPr horzOverflow="overflow">
                    <a:lnL w="38100" cap="flat" cmpd="sng" algn="ctr">
                      <a:solidFill>
                        <a:srgbClr val="CC0000"/>
                      </a:solidFill>
                      <a:prstDash val="solid"/>
                      <a:round/>
                      <a:headEnd type="none" w="med" len="med"/>
                      <a:tailEnd type="none" w="med" len="med"/>
                    </a:lnL>
                    <a:lnR w="38100" cap="flat" cmpd="sng" algn="ctr">
                      <a:solidFill>
                        <a:srgbClr val="CC0000"/>
                      </a:solidFill>
                      <a:prstDash val="solid"/>
                      <a:round/>
                      <a:headEnd type="none" w="med" len="med"/>
                      <a:tailEnd type="none" w="med" len="med"/>
                    </a:lnR>
                    <a:lnT w="38100" cap="flat" cmpd="sng" algn="ctr">
                      <a:solidFill>
                        <a:srgbClr val="CC0000"/>
                      </a:solidFill>
                      <a:prstDash val="solid"/>
                      <a:round/>
                      <a:headEnd type="none" w="med" len="med"/>
                      <a:tailEnd type="none" w="med" len="med"/>
                    </a:lnT>
                    <a:lnB w="38100" cap="flat" cmpd="sng" algn="ctr">
                      <a:solidFill>
                        <a:srgbClr val="CC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0" fontAlgn="base" latinLnBrk="0" hangingPunct="0">
                        <a:lnSpc>
                          <a:spcPct val="100000"/>
                        </a:lnSpc>
                        <a:spcBef>
                          <a:spcPct val="20000"/>
                        </a:spcBef>
                        <a:spcAft>
                          <a:spcPct val="0"/>
                        </a:spcAft>
                        <a:buClr>
                          <a:srgbClr val="FAFD00"/>
                        </a:buClr>
                        <a:buSzPct val="75000"/>
                        <a:buFont typeface="Symbol" pitchFamily="18" charset="2"/>
                        <a:buNone/>
                        <a:tabLst/>
                      </a:pPr>
                      <a:r>
                        <a:rPr kumimoji="0" lang="en-US" sz="2200" b="1" i="0" u="none" strike="noStrike" cap="none" normalizeH="0" baseline="0">
                          <a:ln>
                            <a:noFill/>
                          </a:ln>
                          <a:solidFill>
                            <a:schemeClr val="bg2"/>
                          </a:solidFill>
                          <a:effectLst/>
                          <a:latin typeface="Arial" charset="0"/>
                        </a:rPr>
                        <a:t>25 - 30</a:t>
                      </a:r>
                    </a:p>
                  </a:txBody>
                  <a:tcPr horzOverflow="overflow">
                    <a:lnL w="38100" cap="flat" cmpd="sng" algn="ctr">
                      <a:solidFill>
                        <a:srgbClr val="CC0000"/>
                      </a:solidFill>
                      <a:prstDash val="solid"/>
                      <a:round/>
                      <a:headEnd type="none" w="med" len="med"/>
                      <a:tailEnd type="none" w="med" len="med"/>
                    </a:lnL>
                    <a:lnR w="38100" cap="flat" cmpd="sng" algn="ctr">
                      <a:solidFill>
                        <a:srgbClr val="CC0000"/>
                      </a:solidFill>
                      <a:prstDash val="solid"/>
                      <a:round/>
                      <a:headEnd type="none" w="med" len="med"/>
                      <a:tailEnd type="none" w="med" len="med"/>
                    </a:lnR>
                    <a:lnT w="38100" cap="flat" cmpd="sng" algn="ctr">
                      <a:solidFill>
                        <a:srgbClr val="CC0000"/>
                      </a:solidFill>
                      <a:prstDash val="solid"/>
                      <a:round/>
                      <a:headEnd type="none" w="med" len="med"/>
                      <a:tailEnd type="none" w="med" len="med"/>
                    </a:lnT>
                    <a:lnB w="38100" cap="flat" cmpd="sng" algn="ctr">
                      <a:solidFill>
                        <a:srgbClr val="CC0000"/>
                      </a:solidFill>
                      <a:prstDash val="solid"/>
                      <a:round/>
                      <a:headEnd type="none" w="med" len="med"/>
                      <a:tailEnd type="none" w="med" len="med"/>
                    </a:lnB>
                    <a:lnTlToBr>
                      <a:noFill/>
                    </a:lnTlToBr>
                    <a:lnBlToTr>
                      <a:noFill/>
                    </a:lnBlToTr>
                    <a:solidFill>
                      <a:schemeClr val="tx2"/>
                    </a:solidFill>
                  </a:tcPr>
                </a:tc>
                <a:extLst>
                  <a:ext uri="{0D108BD9-81ED-4DB2-BD59-A6C34878D82A}">
                    <a16:rowId xmlns:a16="http://schemas.microsoft.com/office/drawing/2014/main" val="10003"/>
                  </a:ext>
                </a:extLst>
              </a:tr>
              <a:tr h="381000">
                <a:tc>
                  <a:txBody>
                    <a:bodyPr/>
                    <a:lstStyle/>
                    <a:p>
                      <a:pPr marL="0" marR="0" lvl="0" indent="0" algn="l" defTabSz="914400" rtl="0" eaLnBrk="0" fontAlgn="base" latinLnBrk="0" hangingPunct="0">
                        <a:lnSpc>
                          <a:spcPct val="100000"/>
                        </a:lnSpc>
                        <a:spcBef>
                          <a:spcPct val="20000"/>
                        </a:spcBef>
                        <a:spcAft>
                          <a:spcPct val="0"/>
                        </a:spcAft>
                        <a:buClr>
                          <a:srgbClr val="FAFD00"/>
                        </a:buClr>
                        <a:buSzPct val="75000"/>
                        <a:buFont typeface="Symbol" pitchFamily="18" charset="2"/>
                        <a:buNone/>
                        <a:tabLst/>
                      </a:pPr>
                      <a:r>
                        <a:rPr kumimoji="0" lang="en-US" sz="2200" b="1" i="0" u="none" strike="noStrike" cap="none" normalizeH="0" baseline="0" dirty="0">
                          <a:ln>
                            <a:noFill/>
                          </a:ln>
                          <a:solidFill>
                            <a:schemeClr val="bg2"/>
                          </a:solidFill>
                          <a:effectLst/>
                          <a:latin typeface="Arial" charset="0"/>
                        </a:rPr>
                        <a:t>Ultra Low NOx burners – 2</a:t>
                      </a:r>
                      <a:r>
                        <a:rPr kumimoji="0" lang="en-US" sz="2200" b="1" i="0" u="none" strike="noStrike" cap="none" normalizeH="0" baseline="30000" dirty="0">
                          <a:ln>
                            <a:noFill/>
                          </a:ln>
                          <a:solidFill>
                            <a:schemeClr val="bg2"/>
                          </a:solidFill>
                          <a:effectLst/>
                          <a:latin typeface="Arial" charset="0"/>
                        </a:rPr>
                        <a:t>nd </a:t>
                      </a:r>
                      <a:r>
                        <a:rPr kumimoji="0" lang="en-US" sz="2200" b="1" i="0" u="none" strike="noStrike" cap="none" normalizeH="0" baseline="0" dirty="0">
                          <a:ln>
                            <a:noFill/>
                          </a:ln>
                          <a:solidFill>
                            <a:schemeClr val="bg2"/>
                          </a:solidFill>
                          <a:effectLst/>
                          <a:latin typeface="Arial" charset="0"/>
                        </a:rPr>
                        <a:t>gen.</a:t>
                      </a:r>
                      <a:endParaRPr kumimoji="0" lang="en-US" sz="2800" b="1" i="0" u="none" strike="noStrike" cap="none" normalizeH="0" baseline="0" dirty="0">
                        <a:ln>
                          <a:noFill/>
                        </a:ln>
                        <a:solidFill>
                          <a:schemeClr val="bg2"/>
                        </a:solidFill>
                        <a:effectLst/>
                        <a:latin typeface="Arial" charset="0"/>
                      </a:endParaRPr>
                    </a:p>
                  </a:txBody>
                  <a:tcPr horzOverflow="overflow">
                    <a:lnL w="38100" cap="flat" cmpd="sng" algn="ctr">
                      <a:solidFill>
                        <a:srgbClr val="CC0000"/>
                      </a:solidFill>
                      <a:prstDash val="solid"/>
                      <a:round/>
                      <a:headEnd type="none" w="med" len="med"/>
                      <a:tailEnd type="none" w="med" len="med"/>
                    </a:lnL>
                    <a:lnR w="38100" cap="flat" cmpd="sng" algn="ctr">
                      <a:solidFill>
                        <a:srgbClr val="CC0000"/>
                      </a:solidFill>
                      <a:prstDash val="solid"/>
                      <a:round/>
                      <a:headEnd type="none" w="med" len="med"/>
                      <a:tailEnd type="none" w="med" len="med"/>
                    </a:lnR>
                    <a:lnT w="38100" cap="flat" cmpd="sng" algn="ctr">
                      <a:solidFill>
                        <a:srgbClr val="CC0000"/>
                      </a:solidFill>
                      <a:prstDash val="solid"/>
                      <a:round/>
                      <a:headEnd type="none" w="med" len="med"/>
                      <a:tailEnd type="none" w="med" len="med"/>
                    </a:lnT>
                    <a:lnB w="38100" cap="flat" cmpd="sng" algn="ctr">
                      <a:solidFill>
                        <a:srgbClr val="CC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0" fontAlgn="base" latinLnBrk="0" hangingPunct="0">
                        <a:lnSpc>
                          <a:spcPct val="100000"/>
                        </a:lnSpc>
                        <a:spcBef>
                          <a:spcPct val="20000"/>
                        </a:spcBef>
                        <a:spcAft>
                          <a:spcPct val="0"/>
                        </a:spcAft>
                        <a:buClr>
                          <a:srgbClr val="FAFD00"/>
                        </a:buClr>
                        <a:buSzPct val="75000"/>
                        <a:buFont typeface="Symbol" pitchFamily="18" charset="2"/>
                        <a:buNone/>
                        <a:tabLst/>
                      </a:pPr>
                      <a:r>
                        <a:rPr kumimoji="0" lang="en-US" sz="2200" b="1" i="0" u="none" strike="noStrike" cap="none" normalizeH="0" baseline="0">
                          <a:ln>
                            <a:noFill/>
                          </a:ln>
                          <a:solidFill>
                            <a:schemeClr val="bg2"/>
                          </a:solidFill>
                          <a:effectLst/>
                          <a:latin typeface="Arial" charset="0"/>
                        </a:rPr>
                        <a:t>95%</a:t>
                      </a:r>
                    </a:p>
                  </a:txBody>
                  <a:tcPr horzOverflow="overflow">
                    <a:lnL w="38100" cap="flat" cmpd="sng" algn="ctr">
                      <a:solidFill>
                        <a:srgbClr val="CC0000"/>
                      </a:solidFill>
                      <a:prstDash val="solid"/>
                      <a:round/>
                      <a:headEnd type="none" w="med" len="med"/>
                      <a:tailEnd type="none" w="med" len="med"/>
                    </a:lnL>
                    <a:lnR w="38100" cap="flat" cmpd="sng" algn="ctr">
                      <a:solidFill>
                        <a:srgbClr val="CC0000"/>
                      </a:solidFill>
                      <a:prstDash val="solid"/>
                      <a:round/>
                      <a:headEnd type="none" w="med" len="med"/>
                      <a:tailEnd type="none" w="med" len="med"/>
                    </a:lnR>
                    <a:lnT w="38100" cap="flat" cmpd="sng" algn="ctr">
                      <a:solidFill>
                        <a:srgbClr val="CC0000"/>
                      </a:solidFill>
                      <a:prstDash val="solid"/>
                      <a:round/>
                      <a:headEnd type="none" w="med" len="med"/>
                      <a:tailEnd type="none" w="med" len="med"/>
                    </a:lnT>
                    <a:lnB w="38100" cap="flat" cmpd="sng" algn="ctr">
                      <a:solidFill>
                        <a:srgbClr val="CC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0" fontAlgn="base" latinLnBrk="0" hangingPunct="0">
                        <a:lnSpc>
                          <a:spcPct val="100000"/>
                        </a:lnSpc>
                        <a:spcBef>
                          <a:spcPct val="20000"/>
                        </a:spcBef>
                        <a:spcAft>
                          <a:spcPct val="0"/>
                        </a:spcAft>
                        <a:buClr>
                          <a:srgbClr val="FAFD00"/>
                        </a:buClr>
                        <a:buSzPct val="75000"/>
                        <a:buFont typeface="Symbol" pitchFamily="18" charset="2"/>
                        <a:buNone/>
                        <a:tabLst/>
                      </a:pPr>
                      <a:r>
                        <a:rPr kumimoji="0" lang="en-US" sz="2200" b="1" i="0" u="none" strike="noStrike" cap="none" normalizeH="0" baseline="0">
                          <a:ln>
                            <a:noFill/>
                          </a:ln>
                          <a:solidFill>
                            <a:schemeClr val="bg2"/>
                          </a:solidFill>
                          <a:effectLst/>
                          <a:latin typeface="Arial" charset="0"/>
                        </a:rPr>
                        <a:t>0.007</a:t>
                      </a:r>
                    </a:p>
                  </a:txBody>
                  <a:tcPr horzOverflow="overflow">
                    <a:lnL w="38100" cap="flat" cmpd="sng" algn="ctr">
                      <a:solidFill>
                        <a:srgbClr val="CC0000"/>
                      </a:solidFill>
                      <a:prstDash val="solid"/>
                      <a:round/>
                      <a:headEnd type="none" w="med" len="med"/>
                      <a:tailEnd type="none" w="med" len="med"/>
                    </a:lnL>
                    <a:lnR w="38100" cap="flat" cmpd="sng" algn="ctr">
                      <a:solidFill>
                        <a:srgbClr val="CC0000"/>
                      </a:solidFill>
                      <a:prstDash val="solid"/>
                      <a:round/>
                      <a:headEnd type="none" w="med" len="med"/>
                      <a:tailEnd type="none" w="med" len="med"/>
                    </a:lnR>
                    <a:lnT w="38100" cap="flat" cmpd="sng" algn="ctr">
                      <a:solidFill>
                        <a:srgbClr val="CC0000"/>
                      </a:solidFill>
                      <a:prstDash val="solid"/>
                      <a:round/>
                      <a:headEnd type="none" w="med" len="med"/>
                      <a:tailEnd type="none" w="med" len="med"/>
                    </a:lnT>
                    <a:lnB w="38100" cap="flat" cmpd="sng" algn="ctr">
                      <a:solidFill>
                        <a:srgbClr val="CC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0" fontAlgn="base" latinLnBrk="0" hangingPunct="0">
                        <a:lnSpc>
                          <a:spcPct val="100000"/>
                        </a:lnSpc>
                        <a:spcBef>
                          <a:spcPct val="20000"/>
                        </a:spcBef>
                        <a:spcAft>
                          <a:spcPct val="0"/>
                        </a:spcAft>
                        <a:buClr>
                          <a:srgbClr val="FAFD00"/>
                        </a:buClr>
                        <a:buSzPct val="75000"/>
                        <a:buFont typeface="Symbol" pitchFamily="18" charset="2"/>
                        <a:buNone/>
                        <a:tabLst/>
                      </a:pPr>
                      <a:r>
                        <a:rPr kumimoji="0" lang="en-US" sz="2200" b="1" i="0" u="none" strike="noStrike" cap="none" normalizeH="0" baseline="0">
                          <a:ln>
                            <a:noFill/>
                          </a:ln>
                          <a:solidFill>
                            <a:schemeClr val="bg2"/>
                          </a:solidFill>
                          <a:effectLst/>
                          <a:latin typeface="Arial" charset="0"/>
                        </a:rPr>
                        <a:t>6 - 9</a:t>
                      </a:r>
                    </a:p>
                  </a:txBody>
                  <a:tcPr horzOverflow="overflow">
                    <a:lnL w="38100" cap="flat" cmpd="sng" algn="ctr">
                      <a:solidFill>
                        <a:srgbClr val="CC0000"/>
                      </a:solidFill>
                      <a:prstDash val="solid"/>
                      <a:round/>
                      <a:headEnd type="none" w="med" len="med"/>
                      <a:tailEnd type="none" w="med" len="med"/>
                    </a:lnL>
                    <a:lnR w="38100" cap="flat" cmpd="sng" algn="ctr">
                      <a:solidFill>
                        <a:srgbClr val="CC0000"/>
                      </a:solidFill>
                      <a:prstDash val="solid"/>
                      <a:round/>
                      <a:headEnd type="none" w="med" len="med"/>
                      <a:tailEnd type="none" w="med" len="med"/>
                    </a:lnR>
                    <a:lnT w="38100" cap="flat" cmpd="sng" algn="ctr">
                      <a:solidFill>
                        <a:srgbClr val="CC0000"/>
                      </a:solidFill>
                      <a:prstDash val="solid"/>
                      <a:round/>
                      <a:headEnd type="none" w="med" len="med"/>
                      <a:tailEnd type="none" w="med" len="med"/>
                    </a:lnT>
                    <a:lnB w="38100" cap="flat" cmpd="sng" algn="ctr">
                      <a:solidFill>
                        <a:srgbClr val="CC0000"/>
                      </a:solidFill>
                      <a:prstDash val="solid"/>
                      <a:round/>
                      <a:headEnd type="none" w="med" len="med"/>
                      <a:tailEnd type="none" w="med" len="med"/>
                    </a:lnB>
                    <a:lnTlToBr>
                      <a:noFill/>
                    </a:lnTlToBr>
                    <a:lnBlToTr>
                      <a:noFill/>
                    </a:lnBlToTr>
                    <a:solidFill>
                      <a:schemeClr val="tx2"/>
                    </a:solidFill>
                  </a:tcPr>
                </a:tc>
                <a:extLst>
                  <a:ext uri="{0D108BD9-81ED-4DB2-BD59-A6C34878D82A}">
                    <a16:rowId xmlns:a16="http://schemas.microsoft.com/office/drawing/2014/main" val="10004"/>
                  </a:ext>
                </a:extLst>
              </a:tr>
              <a:tr h="381000">
                <a:tc>
                  <a:txBody>
                    <a:bodyPr/>
                    <a:lstStyle/>
                    <a:p>
                      <a:pPr marL="0" marR="0" lvl="0" indent="0" algn="l" defTabSz="914400" rtl="0" eaLnBrk="0" fontAlgn="base" latinLnBrk="0" hangingPunct="0">
                        <a:lnSpc>
                          <a:spcPct val="100000"/>
                        </a:lnSpc>
                        <a:spcBef>
                          <a:spcPct val="20000"/>
                        </a:spcBef>
                        <a:spcAft>
                          <a:spcPct val="0"/>
                        </a:spcAft>
                        <a:buClr>
                          <a:srgbClr val="FAFD00"/>
                        </a:buClr>
                        <a:buSzPct val="75000"/>
                        <a:buFont typeface="Symbol" pitchFamily="18" charset="2"/>
                        <a:buNone/>
                        <a:tabLst/>
                      </a:pPr>
                      <a:r>
                        <a:rPr kumimoji="0" lang="en-US" sz="2200" b="1" i="0" u="none" strike="noStrike" cap="none" normalizeH="0" baseline="0">
                          <a:ln>
                            <a:noFill/>
                          </a:ln>
                          <a:solidFill>
                            <a:schemeClr val="bg2"/>
                          </a:solidFill>
                          <a:effectLst/>
                          <a:latin typeface="Arial" charset="0"/>
                        </a:rPr>
                        <a:t>FGR</a:t>
                      </a:r>
                    </a:p>
                  </a:txBody>
                  <a:tcPr horzOverflow="overflow">
                    <a:lnL w="38100" cap="flat" cmpd="sng" algn="ctr">
                      <a:solidFill>
                        <a:srgbClr val="CC0000"/>
                      </a:solidFill>
                      <a:prstDash val="solid"/>
                      <a:round/>
                      <a:headEnd type="none" w="med" len="med"/>
                      <a:tailEnd type="none" w="med" len="med"/>
                    </a:lnL>
                    <a:lnR w="38100" cap="flat" cmpd="sng" algn="ctr">
                      <a:solidFill>
                        <a:srgbClr val="CC0000"/>
                      </a:solidFill>
                      <a:prstDash val="solid"/>
                      <a:round/>
                      <a:headEnd type="none" w="med" len="med"/>
                      <a:tailEnd type="none" w="med" len="med"/>
                    </a:lnR>
                    <a:lnT w="38100" cap="flat" cmpd="sng" algn="ctr">
                      <a:solidFill>
                        <a:srgbClr val="CC0000"/>
                      </a:solidFill>
                      <a:prstDash val="solid"/>
                      <a:round/>
                      <a:headEnd type="none" w="med" len="med"/>
                      <a:tailEnd type="none" w="med" len="med"/>
                    </a:lnT>
                    <a:lnB w="38100" cap="flat" cmpd="sng" algn="ctr">
                      <a:solidFill>
                        <a:srgbClr val="CC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0" fontAlgn="base" latinLnBrk="0" hangingPunct="0">
                        <a:lnSpc>
                          <a:spcPct val="100000"/>
                        </a:lnSpc>
                        <a:spcBef>
                          <a:spcPct val="20000"/>
                        </a:spcBef>
                        <a:spcAft>
                          <a:spcPct val="0"/>
                        </a:spcAft>
                        <a:buClr>
                          <a:srgbClr val="FAFD00"/>
                        </a:buClr>
                        <a:buSzPct val="75000"/>
                        <a:buFont typeface="Symbol" pitchFamily="18" charset="2"/>
                        <a:buNone/>
                        <a:tabLst/>
                      </a:pPr>
                      <a:r>
                        <a:rPr kumimoji="0" lang="en-US" sz="2200" b="1" i="0" u="none" strike="noStrike" cap="none" normalizeH="0" baseline="0">
                          <a:ln>
                            <a:noFill/>
                          </a:ln>
                          <a:solidFill>
                            <a:schemeClr val="bg2"/>
                          </a:solidFill>
                          <a:effectLst/>
                          <a:latin typeface="Arial" charset="0"/>
                        </a:rPr>
                        <a:t>55%</a:t>
                      </a:r>
                    </a:p>
                  </a:txBody>
                  <a:tcPr horzOverflow="overflow">
                    <a:lnL w="38100" cap="flat" cmpd="sng" algn="ctr">
                      <a:solidFill>
                        <a:srgbClr val="CC0000"/>
                      </a:solidFill>
                      <a:prstDash val="solid"/>
                      <a:round/>
                      <a:headEnd type="none" w="med" len="med"/>
                      <a:tailEnd type="none" w="med" len="med"/>
                    </a:lnL>
                    <a:lnR w="38100" cap="flat" cmpd="sng" algn="ctr">
                      <a:solidFill>
                        <a:srgbClr val="CC0000"/>
                      </a:solidFill>
                      <a:prstDash val="solid"/>
                      <a:round/>
                      <a:headEnd type="none" w="med" len="med"/>
                      <a:tailEnd type="none" w="med" len="med"/>
                    </a:lnR>
                    <a:lnT w="38100" cap="flat" cmpd="sng" algn="ctr">
                      <a:solidFill>
                        <a:srgbClr val="CC0000"/>
                      </a:solidFill>
                      <a:prstDash val="solid"/>
                      <a:round/>
                      <a:headEnd type="none" w="med" len="med"/>
                      <a:tailEnd type="none" w="med" len="med"/>
                    </a:lnT>
                    <a:lnB w="38100" cap="flat" cmpd="sng" algn="ctr">
                      <a:solidFill>
                        <a:srgbClr val="CC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0" fontAlgn="base" latinLnBrk="0" hangingPunct="0">
                        <a:lnSpc>
                          <a:spcPct val="100000"/>
                        </a:lnSpc>
                        <a:spcBef>
                          <a:spcPct val="20000"/>
                        </a:spcBef>
                        <a:spcAft>
                          <a:spcPct val="0"/>
                        </a:spcAft>
                        <a:buClr>
                          <a:srgbClr val="FAFD00"/>
                        </a:buClr>
                        <a:buSzPct val="75000"/>
                        <a:buFont typeface="Symbol" pitchFamily="18" charset="2"/>
                        <a:buNone/>
                        <a:tabLst/>
                      </a:pPr>
                      <a:r>
                        <a:rPr kumimoji="0" lang="en-US" sz="2200" b="1" i="0" u="none" strike="noStrike" cap="none" normalizeH="0" baseline="0">
                          <a:ln>
                            <a:noFill/>
                          </a:ln>
                          <a:solidFill>
                            <a:schemeClr val="bg2"/>
                          </a:solidFill>
                          <a:effectLst/>
                          <a:latin typeface="Arial" charset="0"/>
                        </a:rPr>
                        <a:t>0.025</a:t>
                      </a:r>
                    </a:p>
                  </a:txBody>
                  <a:tcPr horzOverflow="overflow">
                    <a:lnL w="38100" cap="flat" cmpd="sng" algn="ctr">
                      <a:solidFill>
                        <a:srgbClr val="CC0000"/>
                      </a:solidFill>
                      <a:prstDash val="solid"/>
                      <a:round/>
                      <a:headEnd type="none" w="med" len="med"/>
                      <a:tailEnd type="none" w="med" len="med"/>
                    </a:lnL>
                    <a:lnR w="38100" cap="flat" cmpd="sng" algn="ctr">
                      <a:solidFill>
                        <a:srgbClr val="CC0000"/>
                      </a:solidFill>
                      <a:prstDash val="solid"/>
                      <a:round/>
                      <a:headEnd type="none" w="med" len="med"/>
                      <a:tailEnd type="none" w="med" len="med"/>
                    </a:lnR>
                    <a:lnT w="38100" cap="flat" cmpd="sng" algn="ctr">
                      <a:solidFill>
                        <a:srgbClr val="CC0000"/>
                      </a:solidFill>
                      <a:prstDash val="solid"/>
                      <a:round/>
                      <a:headEnd type="none" w="med" len="med"/>
                      <a:tailEnd type="none" w="med" len="med"/>
                    </a:lnT>
                    <a:lnB w="38100" cap="flat" cmpd="sng" algn="ctr">
                      <a:solidFill>
                        <a:srgbClr val="CC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0" fontAlgn="base" latinLnBrk="0" hangingPunct="0">
                        <a:lnSpc>
                          <a:spcPct val="100000"/>
                        </a:lnSpc>
                        <a:spcBef>
                          <a:spcPct val="20000"/>
                        </a:spcBef>
                        <a:spcAft>
                          <a:spcPct val="0"/>
                        </a:spcAft>
                        <a:buClr>
                          <a:srgbClr val="FAFD00"/>
                        </a:buClr>
                        <a:buSzPct val="75000"/>
                        <a:buFont typeface="Symbol" pitchFamily="18" charset="2"/>
                        <a:buNone/>
                        <a:tabLst/>
                      </a:pPr>
                      <a:r>
                        <a:rPr kumimoji="0" lang="en-US" sz="2200" b="1" i="0" u="none" strike="noStrike" cap="none" normalizeH="0" baseline="0">
                          <a:ln>
                            <a:noFill/>
                          </a:ln>
                          <a:solidFill>
                            <a:schemeClr val="bg2"/>
                          </a:solidFill>
                          <a:effectLst/>
                          <a:latin typeface="Arial" charset="0"/>
                        </a:rPr>
                        <a:t>20</a:t>
                      </a:r>
                    </a:p>
                  </a:txBody>
                  <a:tcPr horzOverflow="overflow">
                    <a:lnL w="38100" cap="flat" cmpd="sng" algn="ctr">
                      <a:solidFill>
                        <a:srgbClr val="CC0000"/>
                      </a:solidFill>
                      <a:prstDash val="solid"/>
                      <a:round/>
                      <a:headEnd type="none" w="med" len="med"/>
                      <a:tailEnd type="none" w="med" len="med"/>
                    </a:lnL>
                    <a:lnR w="38100" cap="flat" cmpd="sng" algn="ctr">
                      <a:solidFill>
                        <a:srgbClr val="CC0000"/>
                      </a:solidFill>
                      <a:prstDash val="solid"/>
                      <a:round/>
                      <a:headEnd type="none" w="med" len="med"/>
                      <a:tailEnd type="none" w="med" len="med"/>
                    </a:lnR>
                    <a:lnT w="38100" cap="flat" cmpd="sng" algn="ctr">
                      <a:solidFill>
                        <a:srgbClr val="CC0000"/>
                      </a:solidFill>
                      <a:prstDash val="solid"/>
                      <a:round/>
                      <a:headEnd type="none" w="med" len="med"/>
                      <a:tailEnd type="none" w="med" len="med"/>
                    </a:lnT>
                    <a:lnB w="38100" cap="flat" cmpd="sng" algn="ctr">
                      <a:solidFill>
                        <a:srgbClr val="CC0000"/>
                      </a:solidFill>
                      <a:prstDash val="solid"/>
                      <a:round/>
                      <a:headEnd type="none" w="med" len="med"/>
                      <a:tailEnd type="none" w="med" len="med"/>
                    </a:lnB>
                    <a:lnTlToBr>
                      <a:noFill/>
                    </a:lnTlToBr>
                    <a:lnBlToTr>
                      <a:noFill/>
                    </a:lnBlToTr>
                    <a:solidFill>
                      <a:schemeClr val="tx2"/>
                    </a:solidFill>
                  </a:tcPr>
                </a:tc>
                <a:extLst>
                  <a:ext uri="{0D108BD9-81ED-4DB2-BD59-A6C34878D82A}">
                    <a16:rowId xmlns:a16="http://schemas.microsoft.com/office/drawing/2014/main" val="10005"/>
                  </a:ext>
                </a:extLst>
              </a:tr>
              <a:tr h="381000">
                <a:tc>
                  <a:txBody>
                    <a:bodyPr/>
                    <a:lstStyle/>
                    <a:p>
                      <a:pPr marL="0" marR="0" lvl="0" indent="0" algn="l" defTabSz="914400" rtl="0" eaLnBrk="0" fontAlgn="base" latinLnBrk="0" hangingPunct="0">
                        <a:lnSpc>
                          <a:spcPct val="100000"/>
                        </a:lnSpc>
                        <a:spcBef>
                          <a:spcPct val="20000"/>
                        </a:spcBef>
                        <a:spcAft>
                          <a:spcPct val="0"/>
                        </a:spcAft>
                        <a:buClr>
                          <a:srgbClr val="FAFD00"/>
                        </a:buClr>
                        <a:buSzPct val="75000"/>
                        <a:buFont typeface="Symbol" pitchFamily="18" charset="2"/>
                        <a:buNone/>
                        <a:tabLst/>
                      </a:pPr>
                      <a:r>
                        <a:rPr kumimoji="0" lang="en-US" sz="2200" b="1" i="0" u="none" strike="noStrike" cap="none" normalizeH="0" baseline="0">
                          <a:ln>
                            <a:noFill/>
                          </a:ln>
                          <a:solidFill>
                            <a:schemeClr val="bg2"/>
                          </a:solidFill>
                          <a:effectLst/>
                          <a:latin typeface="Arial" charset="0"/>
                        </a:rPr>
                        <a:t>Compu- NOx w/ FGR</a:t>
                      </a:r>
                    </a:p>
                  </a:txBody>
                  <a:tcPr horzOverflow="overflow">
                    <a:lnL w="38100" cap="flat" cmpd="sng" algn="ctr">
                      <a:solidFill>
                        <a:srgbClr val="CC0000"/>
                      </a:solidFill>
                      <a:prstDash val="solid"/>
                      <a:round/>
                      <a:headEnd type="none" w="med" len="med"/>
                      <a:tailEnd type="none" w="med" len="med"/>
                    </a:lnL>
                    <a:lnR w="38100" cap="flat" cmpd="sng" algn="ctr">
                      <a:solidFill>
                        <a:srgbClr val="CC0000"/>
                      </a:solidFill>
                      <a:prstDash val="solid"/>
                      <a:round/>
                      <a:headEnd type="none" w="med" len="med"/>
                      <a:tailEnd type="none" w="med" len="med"/>
                    </a:lnR>
                    <a:lnT w="38100" cap="flat" cmpd="sng" algn="ctr">
                      <a:solidFill>
                        <a:srgbClr val="CC0000"/>
                      </a:solidFill>
                      <a:prstDash val="solid"/>
                      <a:round/>
                      <a:headEnd type="none" w="med" len="med"/>
                      <a:tailEnd type="none" w="med" len="med"/>
                    </a:lnT>
                    <a:lnB w="38100" cap="flat" cmpd="sng" algn="ctr">
                      <a:solidFill>
                        <a:srgbClr val="CC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0" fontAlgn="base" latinLnBrk="0" hangingPunct="0">
                        <a:lnSpc>
                          <a:spcPct val="100000"/>
                        </a:lnSpc>
                        <a:spcBef>
                          <a:spcPct val="20000"/>
                        </a:spcBef>
                        <a:spcAft>
                          <a:spcPct val="0"/>
                        </a:spcAft>
                        <a:buClr>
                          <a:srgbClr val="FAFD00"/>
                        </a:buClr>
                        <a:buSzPct val="75000"/>
                        <a:buFont typeface="Symbol" pitchFamily="18" charset="2"/>
                        <a:buNone/>
                        <a:tabLst/>
                      </a:pPr>
                      <a:r>
                        <a:rPr kumimoji="0" lang="en-US" sz="2200" b="1" i="0" u="none" strike="noStrike" cap="none" normalizeH="0" baseline="0">
                          <a:ln>
                            <a:noFill/>
                          </a:ln>
                          <a:solidFill>
                            <a:schemeClr val="bg2"/>
                          </a:solidFill>
                          <a:effectLst/>
                          <a:latin typeface="Arial" charset="0"/>
                        </a:rPr>
                        <a:t>90%</a:t>
                      </a:r>
                    </a:p>
                  </a:txBody>
                  <a:tcPr horzOverflow="overflow">
                    <a:lnL w="38100" cap="flat" cmpd="sng" algn="ctr">
                      <a:solidFill>
                        <a:srgbClr val="CC0000"/>
                      </a:solidFill>
                      <a:prstDash val="solid"/>
                      <a:round/>
                      <a:headEnd type="none" w="med" len="med"/>
                      <a:tailEnd type="none" w="med" len="med"/>
                    </a:lnL>
                    <a:lnR w="38100" cap="flat" cmpd="sng" algn="ctr">
                      <a:solidFill>
                        <a:srgbClr val="CC0000"/>
                      </a:solidFill>
                      <a:prstDash val="solid"/>
                      <a:round/>
                      <a:headEnd type="none" w="med" len="med"/>
                      <a:tailEnd type="none" w="med" len="med"/>
                    </a:lnR>
                    <a:lnT w="38100" cap="flat" cmpd="sng" algn="ctr">
                      <a:solidFill>
                        <a:srgbClr val="CC0000"/>
                      </a:solidFill>
                      <a:prstDash val="solid"/>
                      <a:round/>
                      <a:headEnd type="none" w="med" len="med"/>
                      <a:tailEnd type="none" w="med" len="med"/>
                    </a:lnT>
                    <a:lnB w="38100" cap="flat" cmpd="sng" algn="ctr">
                      <a:solidFill>
                        <a:srgbClr val="CC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0" fontAlgn="base" latinLnBrk="0" hangingPunct="0">
                        <a:lnSpc>
                          <a:spcPct val="100000"/>
                        </a:lnSpc>
                        <a:spcBef>
                          <a:spcPct val="20000"/>
                        </a:spcBef>
                        <a:spcAft>
                          <a:spcPct val="0"/>
                        </a:spcAft>
                        <a:buClr>
                          <a:srgbClr val="FAFD00"/>
                        </a:buClr>
                        <a:buSzPct val="75000"/>
                        <a:buFont typeface="Symbol" pitchFamily="18" charset="2"/>
                        <a:buNone/>
                        <a:tabLst/>
                      </a:pPr>
                      <a:r>
                        <a:rPr kumimoji="0" lang="en-US" sz="2200" b="1" i="0" u="none" strike="noStrike" cap="none" normalizeH="0" baseline="0">
                          <a:ln>
                            <a:noFill/>
                          </a:ln>
                          <a:solidFill>
                            <a:schemeClr val="bg2"/>
                          </a:solidFill>
                          <a:effectLst/>
                          <a:latin typeface="Arial" charset="0"/>
                        </a:rPr>
                        <a:t>0.015</a:t>
                      </a:r>
                    </a:p>
                  </a:txBody>
                  <a:tcPr horzOverflow="overflow">
                    <a:lnL w="38100" cap="flat" cmpd="sng" algn="ctr">
                      <a:solidFill>
                        <a:srgbClr val="CC0000"/>
                      </a:solidFill>
                      <a:prstDash val="solid"/>
                      <a:round/>
                      <a:headEnd type="none" w="med" len="med"/>
                      <a:tailEnd type="none" w="med" len="med"/>
                    </a:lnL>
                    <a:lnR w="38100" cap="flat" cmpd="sng" algn="ctr">
                      <a:solidFill>
                        <a:srgbClr val="CC0000"/>
                      </a:solidFill>
                      <a:prstDash val="solid"/>
                      <a:round/>
                      <a:headEnd type="none" w="med" len="med"/>
                      <a:tailEnd type="none" w="med" len="med"/>
                    </a:lnR>
                    <a:lnT w="38100" cap="flat" cmpd="sng" algn="ctr">
                      <a:solidFill>
                        <a:srgbClr val="CC0000"/>
                      </a:solidFill>
                      <a:prstDash val="solid"/>
                      <a:round/>
                      <a:headEnd type="none" w="med" len="med"/>
                      <a:tailEnd type="none" w="med" len="med"/>
                    </a:lnT>
                    <a:lnB w="38100" cap="flat" cmpd="sng" algn="ctr">
                      <a:solidFill>
                        <a:srgbClr val="CC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0" fontAlgn="base" latinLnBrk="0" hangingPunct="0">
                        <a:lnSpc>
                          <a:spcPct val="100000"/>
                        </a:lnSpc>
                        <a:spcBef>
                          <a:spcPct val="20000"/>
                        </a:spcBef>
                        <a:spcAft>
                          <a:spcPct val="0"/>
                        </a:spcAft>
                        <a:buClr>
                          <a:srgbClr val="FAFD00"/>
                        </a:buClr>
                        <a:buSzPct val="75000"/>
                        <a:buFont typeface="Symbol" pitchFamily="18" charset="2"/>
                        <a:buNone/>
                        <a:tabLst/>
                      </a:pPr>
                      <a:r>
                        <a:rPr kumimoji="0" lang="en-US" sz="2200" b="1" i="0" u="none" strike="noStrike" cap="none" normalizeH="0" baseline="0">
                          <a:ln>
                            <a:noFill/>
                          </a:ln>
                          <a:solidFill>
                            <a:schemeClr val="bg2"/>
                          </a:solidFill>
                          <a:effectLst/>
                          <a:latin typeface="Arial" charset="0"/>
                        </a:rPr>
                        <a:t>15 - 20</a:t>
                      </a:r>
                    </a:p>
                  </a:txBody>
                  <a:tcPr horzOverflow="overflow">
                    <a:lnL w="38100" cap="flat" cmpd="sng" algn="ctr">
                      <a:solidFill>
                        <a:srgbClr val="CC0000"/>
                      </a:solidFill>
                      <a:prstDash val="solid"/>
                      <a:round/>
                      <a:headEnd type="none" w="med" len="med"/>
                      <a:tailEnd type="none" w="med" len="med"/>
                    </a:lnL>
                    <a:lnR w="38100" cap="flat" cmpd="sng" algn="ctr">
                      <a:solidFill>
                        <a:srgbClr val="CC0000"/>
                      </a:solidFill>
                      <a:prstDash val="solid"/>
                      <a:round/>
                      <a:headEnd type="none" w="med" len="med"/>
                      <a:tailEnd type="none" w="med" len="med"/>
                    </a:lnR>
                    <a:lnT w="38100" cap="flat" cmpd="sng" algn="ctr">
                      <a:solidFill>
                        <a:srgbClr val="CC0000"/>
                      </a:solidFill>
                      <a:prstDash val="solid"/>
                      <a:round/>
                      <a:headEnd type="none" w="med" len="med"/>
                      <a:tailEnd type="none" w="med" len="med"/>
                    </a:lnT>
                    <a:lnB w="38100" cap="flat" cmpd="sng" algn="ctr">
                      <a:solidFill>
                        <a:srgbClr val="CC0000"/>
                      </a:solidFill>
                      <a:prstDash val="solid"/>
                      <a:round/>
                      <a:headEnd type="none" w="med" len="med"/>
                      <a:tailEnd type="none" w="med" len="med"/>
                    </a:lnB>
                    <a:lnTlToBr>
                      <a:noFill/>
                    </a:lnTlToBr>
                    <a:lnBlToTr>
                      <a:noFill/>
                    </a:lnBlToTr>
                    <a:solidFill>
                      <a:schemeClr val="tx2"/>
                    </a:solidFill>
                  </a:tcPr>
                </a:tc>
                <a:extLst>
                  <a:ext uri="{0D108BD9-81ED-4DB2-BD59-A6C34878D82A}">
                    <a16:rowId xmlns:a16="http://schemas.microsoft.com/office/drawing/2014/main" val="10006"/>
                  </a:ext>
                </a:extLst>
              </a:tr>
              <a:tr h="381000">
                <a:tc>
                  <a:txBody>
                    <a:bodyPr/>
                    <a:lstStyle/>
                    <a:p>
                      <a:pPr marL="0" marR="0" lvl="0" indent="0" algn="l" defTabSz="914400" rtl="0" eaLnBrk="0" fontAlgn="base" latinLnBrk="0" hangingPunct="0">
                        <a:lnSpc>
                          <a:spcPct val="100000"/>
                        </a:lnSpc>
                        <a:spcBef>
                          <a:spcPct val="20000"/>
                        </a:spcBef>
                        <a:spcAft>
                          <a:spcPct val="0"/>
                        </a:spcAft>
                        <a:buClr>
                          <a:srgbClr val="FAFD00"/>
                        </a:buClr>
                        <a:buSzPct val="75000"/>
                        <a:buFont typeface="Symbol" pitchFamily="18" charset="2"/>
                        <a:buNone/>
                        <a:tabLst/>
                      </a:pPr>
                      <a:r>
                        <a:rPr kumimoji="0" lang="en-US" sz="2200" b="1" i="0" u="none" strike="noStrike" cap="none" normalizeH="0" baseline="0">
                          <a:ln>
                            <a:noFill/>
                          </a:ln>
                          <a:solidFill>
                            <a:schemeClr val="bg2"/>
                          </a:solidFill>
                          <a:effectLst/>
                          <a:latin typeface="Arial" charset="0"/>
                        </a:rPr>
                        <a:t>SNCR</a:t>
                      </a:r>
                    </a:p>
                  </a:txBody>
                  <a:tcPr horzOverflow="overflow">
                    <a:lnL w="38100" cap="flat" cmpd="sng" algn="ctr">
                      <a:solidFill>
                        <a:srgbClr val="CC0000"/>
                      </a:solidFill>
                      <a:prstDash val="solid"/>
                      <a:round/>
                      <a:headEnd type="none" w="med" len="med"/>
                      <a:tailEnd type="none" w="med" len="med"/>
                    </a:lnL>
                    <a:lnR w="38100" cap="flat" cmpd="sng" algn="ctr">
                      <a:solidFill>
                        <a:srgbClr val="CC0000"/>
                      </a:solidFill>
                      <a:prstDash val="solid"/>
                      <a:round/>
                      <a:headEnd type="none" w="med" len="med"/>
                      <a:tailEnd type="none" w="med" len="med"/>
                    </a:lnR>
                    <a:lnT w="38100" cap="flat" cmpd="sng" algn="ctr">
                      <a:solidFill>
                        <a:srgbClr val="CC0000"/>
                      </a:solidFill>
                      <a:prstDash val="solid"/>
                      <a:round/>
                      <a:headEnd type="none" w="med" len="med"/>
                      <a:tailEnd type="none" w="med" len="med"/>
                    </a:lnT>
                    <a:lnB w="38100" cap="flat" cmpd="sng" algn="ctr">
                      <a:solidFill>
                        <a:srgbClr val="CC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0" fontAlgn="base" latinLnBrk="0" hangingPunct="0">
                        <a:lnSpc>
                          <a:spcPct val="100000"/>
                        </a:lnSpc>
                        <a:spcBef>
                          <a:spcPct val="20000"/>
                        </a:spcBef>
                        <a:spcAft>
                          <a:spcPct val="0"/>
                        </a:spcAft>
                        <a:buClr>
                          <a:srgbClr val="FAFD00"/>
                        </a:buClr>
                        <a:buSzPct val="75000"/>
                        <a:buFont typeface="Symbol" pitchFamily="18" charset="2"/>
                        <a:buNone/>
                        <a:tabLst/>
                      </a:pPr>
                      <a:r>
                        <a:rPr kumimoji="0" lang="en-US" sz="2200" b="1" i="0" u="none" strike="noStrike" cap="none" normalizeH="0" baseline="0" dirty="0">
                          <a:ln>
                            <a:noFill/>
                          </a:ln>
                          <a:solidFill>
                            <a:srgbClr val="FF0000"/>
                          </a:solidFill>
                          <a:effectLst/>
                          <a:latin typeface="Arial" charset="0"/>
                        </a:rPr>
                        <a:t>40% </a:t>
                      </a:r>
                      <a:r>
                        <a:rPr kumimoji="0" lang="en-US" sz="2200" b="1" i="0" u="none" strike="sngStrike" cap="none" normalizeH="0" baseline="0" dirty="0">
                          <a:ln>
                            <a:noFill/>
                          </a:ln>
                          <a:solidFill>
                            <a:schemeClr val="bg2"/>
                          </a:solidFill>
                          <a:effectLst/>
                          <a:latin typeface="Arial" charset="0"/>
                        </a:rPr>
                        <a:t>80%</a:t>
                      </a:r>
                    </a:p>
                  </a:txBody>
                  <a:tcPr horzOverflow="overflow">
                    <a:lnL w="38100" cap="flat" cmpd="sng" algn="ctr">
                      <a:solidFill>
                        <a:srgbClr val="CC0000"/>
                      </a:solidFill>
                      <a:prstDash val="solid"/>
                      <a:round/>
                      <a:headEnd type="none" w="med" len="med"/>
                      <a:tailEnd type="none" w="med" len="med"/>
                    </a:lnL>
                    <a:lnR w="38100" cap="flat" cmpd="sng" algn="ctr">
                      <a:solidFill>
                        <a:srgbClr val="CC0000"/>
                      </a:solidFill>
                      <a:prstDash val="solid"/>
                      <a:round/>
                      <a:headEnd type="none" w="med" len="med"/>
                      <a:tailEnd type="none" w="med" len="med"/>
                    </a:lnR>
                    <a:lnT w="38100" cap="flat" cmpd="sng" algn="ctr">
                      <a:solidFill>
                        <a:srgbClr val="CC0000"/>
                      </a:solidFill>
                      <a:prstDash val="solid"/>
                      <a:round/>
                      <a:headEnd type="none" w="med" len="med"/>
                      <a:tailEnd type="none" w="med" len="med"/>
                    </a:lnT>
                    <a:lnB w="38100" cap="flat" cmpd="sng" algn="ctr">
                      <a:solidFill>
                        <a:srgbClr val="CC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0" fontAlgn="base" latinLnBrk="0" hangingPunct="0">
                        <a:lnSpc>
                          <a:spcPct val="100000"/>
                        </a:lnSpc>
                        <a:spcBef>
                          <a:spcPct val="20000"/>
                        </a:spcBef>
                        <a:spcAft>
                          <a:spcPct val="0"/>
                        </a:spcAft>
                        <a:buClr>
                          <a:srgbClr val="FAFD00"/>
                        </a:buClr>
                        <a:buSzPct val="75000"/>
                        <a:buFont typeface="Symbol" pitchFamily="18" charset="2"/>
                        <a:buNone/>
                        <a:tabLst/>
                      </a:pPr>
                      <a:r>
                        <a:rPr kumimoji="0" lang="en-US" sz="2200" b="1" i="0" u="none" strike="noStrike" cap="none" normalizeH="0" baseline="0">
                          <a:ln>
                            <a:noFill/>
                          </a:ln>
                          <a:solidFill>
                            <a:schemeClr val="bg2"/>
                          </a:solidFill>
                          <a:effectLst/>
                          <a:latin typeface="Arial" charset="0"/>
                        </a:rPr>
                        <a:t>0.033 - 0.085</a:t>
                      </a:r>
                    </a:p>
                  </a:txBody>
                  <a:tcPr horzOverflow="overflow">
                    <a:lnL w="38100" cap="flat" cmpd="sng" algn="ctr">
                      <a:solidFill>
                        <a:srgbClr val="CC0000"/>
                      </a:solidFill>
                      <a:prstDash val="solid"/>
                      <a:round/>
                      <a:headEnd type="none" w="med" len="med"/>
                      <a:tailEnd type="none" w="med" len="med"/>
                    </a:lnL>
                    <a:lnR w="38100" cap="flat" cmpd="sng" algn="ctr">
                      <a:solidFill>
                        <a:srgbClr val="CC0000"/>
                      </a:solidFill>
                      <a:prstDash val="solid"/>
                      <a:round/>
                      <a:headEnd type="none" w="med" len="med"/>
                      <a:tailEnd type="none" w="med" len="med"/>
                    </a:lnR>
                    <a:lnT w="38100" cap="flat" cmpd="sng" algn="ctr">
                      <a:solidFill>
                        <a:srgbClr val="CC0000"/>
                      </a:solidFill>
                      <a:prstDash val="solid"/>
                      <a:round/>
                      <a:headEnd type="none" w="med" len="med"/>
                      <a:tailEnd type="none" w="med" len="med"/>
                    </a:lnT>
                    <a:lnB w="38100" cap="flat" cmpd="sng" algn="ctr">
                      <a:solidFill>
                        <a:srgbClr val="CC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0" fontAlgn="base" latinLnBrk="0" hangingPunct="0">
                        <a:lnSpc>
                          <a:spcPct val="100000"/>
                        </a:lnSpc>
                        <a:spcBef>
                          <a:spcPct val="20000"/>
                        </a:spcBef>
                        <a:spcAft>
                          <a:spcPct val="0"/>
                        </a:spcAft>
                        <a:buClr>
                          <a:srgbClr val="FAFD00"/>
                        </a:buClr>
                        <a:buSzPct val="75000"/>
                        <a:buFont typeface="Symbol" pitchFamily="18" charset="2"/>
                        <a:buNone/>
                        <a:tabLst/>
                      </a:pPr>
                      <a:r>
                        <a:rPr kumimoji="0" lang="en-US" sz="2200" b="1" i="0" u="none" strike="noStrike" cap="none" normalizeH="0" baseline="0">
                          <a:ln>
                            <a:noFill/>
                          </a:ln>
                          <a:solidFill>
                            <a:schemeClr val="bg2"/>
                          </a:solidFill>
                          <a:effectLst/>
                          <a:latin typeface="Arial" charset="0"/>
                        </a:rPr>
                        <a:t>27 - 70</a:t>
                      </a:r>
                    </a:p>
                  </a:txBody>
                  <a:tcPr horzOverflow="overflow">
                    <a:lnL w="38100" cap="flat" cmpd="sng" algn="ctr">
                      <a:solidFill>
                        <a:srgbClr val="CC0000"/>
                      </a:solidFill>
                      <a:prstDash val="solid"/>
                      <a:round/>
                      <a:headEnd type="none" w="med" len="med"/>
                      <a:tailEnd type="none" w="med" len="med"/>
                    </a:lnL>
                    <a:lnR w="38100" cap="flat" cmpd="sng" algn="ctr">
                      <a:solidFill>
                        <a:srgbClr val="CC0000"/>
                      </a:solidFill>
                      <a:prstDash val="solid"/>
                      <a:round/>
                      <a:headEnd type="none" w="med" len="med"/>
                      <a:tailEnd type="none" w="med" len="med"/>
                    </a:lnR>
                    <a:lnT w="38100" cap="flat" cmpd="sng" algn="ctr">
                      <a:solidFill>
                        <a:srgbClr val="CC0000"/>
                      </a:solidFill>
                      <a:prstDash val="solid"/>
                      <a:round/>
                      <a:headEnd type="none" w="med" len="med"/>
                      <a:tailEnd type="none" w="med" len="med"/>
                    </a:lnT>
                    <a:lnB w="38100" cap="flat" cmpd="sng" algn="ctr">
                      <a:solidFill>
                        <a:srgbClr val="CC0000"/>
                      </a:solidFill>
                      <a:prstDash val="solid"/>
                      <a:round/>
                      <a:headEnd type="none" w="med" len="med"/>
                      <a:tailEnd type="none" w="med" len="med"/>
                    </a:lnB>
                    <a:lnTlToBr>
                      <a:noFill/>
                    </a:lnTlToBr>
                    <a:lnBlToTr>
                      <a:noFill/>
                    </a:lnBlToTr>
                    <a:solidFill>
                      <a:schemeClr val="tx2"/>
                    </a:solidFill>
                  </a:tcPr>
                </a:tc>
                <a:extLst>
                  <a:ext uri="{0D108BD9-81ED-4DB2-BD59-A6C34878D82A}">
                    <a16:rowId xmlns:a16="http://schemas.microsoft.com/office/drawing/2014/main" val="10007"/>
                  </a:ext>
                </a:extLst>
              </a:tr>
              <a:tr h="381000">
                <a:tc>
                  <a:txBody>
                    <a:bodyPr/>
                    <a:lstStyle/>
                    <a:p>
                      <a:pPr marL="0" marR="0" lvl="0" indent="0" algn="l" defTabSz="914400" rtl="0" eaLnBrk="0" fontAlgn="base" latinLnBrk="0" hangingPunct="0">
                        <a:lnSpc>
                          <a:spcPct val="100000"/>
                        </a:lnSpc>
                        <a:spcBef>
                          <a:spcPct val="20000"/>
                        </a:spcBef>
                        <a:spcAft>
                          <a:spcPct val="0"/>
                        </a:spcAft>
                        <a:buClr>
                          <a:srgbClr val="FAFD00"/>
                        </a:buClr>
                        <a:buSzPct val="75000"/>
                        <a:buFont typeface="Symbol" pitchFamily="18" charset="2"/>
                        <a:buNone/>
                        <a:tabLst/>
                      </a:pPr>
                      <a:r>
                        <a:rPr kumimoji="0" lang="en-US" sz="2200" b="1" i="0" u="none" strike="noStrike" cap="none" normalizeH="0" baseline="0">
                          <a:ln>
                            <a:noFill/>
                          </a:ln>
                          <a:solidFill>
                            <a:schemeClr val="bg2"/>
                          </a:solidFill>
                          <a:effectLst/>
                          <a:latin typeface="Arial" charset="0"/>
                        </a:rPr>
                        <a:t>Catalytic Scrubbing</a:t>
                      </a:r>
                    </a:p>
                  </a:txBody>
                  <a:tcPr horzOverflow="overflow">
                    <a:lnL w="38100" cap="flat" cmpd="sng" algn="ctr">
                      <a:solidFill>
                        <a:srgbClr val="CC0000"/>
                      </a:solidFill>
                      <a:prstDash val="solid"/>
                      <a:round/>
                      <a:headEnd type="none" w="med" len="med"/>
                      <a:tailEnd type="none" w="med" len="med"/>
                    </a:lnL>
                    <a:lnR w="38100" cap="flat" cmpd="sng" algn="ctr">
                      <a:solidFill>
                        <a:srgbClr val="CC0000"/>
                      </a:solidFill>
                      <a:prstDash val="solid"/>
                      <a:round/>
                      <a:headEnd type="none" w="med" len="med"/>
                      <a:tailEnd type="none" w="med" len="med"/>
                    </a:lnR>
                    <a:lnT w="38100" cap="flat" cmpd="sng" algn="ctr">
                      <a:solidFill>
                        <a:srgbClr val="CC0000"/>
                      </a:solidFill>
                      <a:prstDash val="solid"/>
                      <a:round/>
                      <a:headEnd type="none" w="med" len="med"/>
                      <a:tailEnd type="none" w="med" len="med"/>
                    </a:lnT>
                    <a:lnB w="38100" cap="flat" cmpd="sng" algn="ctr">
                      <a:solidFill>
                        <a:srgbClr val="CC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0" fontAlgn="base" latinLnBrk="0" hangingPunct="0">
                        <a:lnSpc>
                          <a:spcPct val="100000"/>
                        </a:lnSpc>
                        <a:spcBef>
                          <a:spcPct val="20000"/>
                        </a:spcBef>
                        <a:spcAft>
                          <a:spcPct val="0"/>
                        </a:spcAft>
                        <a:buClr>
                          <a:srgbClr val="FAFD00"/>
                        </a:buClr>
                        <a:buSzPct val="75000"/>
                        <a:buFont typeface="Symbol" pitchFamily="18" charset="2"/>
                        <a:buNone/>
                        <a:tabLst/>
                      </a:pPr>
                      <a:r>
                        <a:rPr kumimoji="0" lang="en-US" sz="2200" b="1" i="0" u="none" strike="noStrike" cap="none" normalizeH="0" baseline="0">
                          <a:ln>
                            <a:noFill/>
                          </a:ln>
                          <a:solidFill>
                            <a:schemeClr val="bg2"/>
                          </a:solidFill>
                          <a:effectLst/>
                          <a:latin typeface="Arial" charset="0"/>
                        </a:rPr>
                        <a:t>70%</a:t>
                      </a:r>
                    </a:p>
                  </a:txBody>
                  <a:tcPr horzOverflow="overflow">
                    <a:lnL w="38100" cap="flat" cmpd="sng" algn="ctr">
                      <a:solidFill>
                        <a:srgbClr val="CC0000"/>
                      </a:solidFill>
                      <a:prstDash val="solid"/>
                      <a:round/>
                      <a:headEnd type="none" w="med" len="med"/>
                      <a:tailEnd type="none" w="med" len="med"/>
                    </a:lnL>
                    <a:lnR w="38100" cap="flat" cmpd="sng" algn="ctr">
                      <a:solidFill>
                        <a:srgbClr val="CC0000"/>
                      </a:solidFill>
                      <a:prstDash val="solid"/>
                      <a:round/>
                      <a:headEnd type="none" w="med" len="med"/>
                      <a:tailEnd type="none" w="med" len="med"/>
                    </a:lnR>
                    <a:lnT w="38100" cap="flat" cmpd="sng" algn="ctr">
                      <a:solidFill>
                        <a:srgbClr val="CC0000"/>
                      </a:solidFill>
                      <a:prstDash val="solid"/>
                      <a:round/>
                      <a:headEnd type="none" w="med" len="med"/>
                      <a:tailEnd type="none" w="med" len="med"/>
                    </a:lnT>
                    <a:lnB w="38100" cap="flat" cmpd="sng" algn="ctr">
                      <a:solidFill>
                        <a:srgbClr val="CC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0" fontAlgn="base" latinLnBrk="0" hangingPunct="0">
                        <a:lnSpc>
                          <a:spcPct val="100000"/>
                        </a:lnSpc>
                        <a:spcBef>
                          <a:spcPct val="20000"/>
                        </a:spcBef>
                        <a:spcAft>
                          <a:spcPct val="0"/>
                        </a:spcAft>
                        <a:buClr>
                          <a:srgbClr val="FAFD00"/>
                        </a:buClr>
                        <a:buSzPct val="75000"/>
                        <a:buFont typeface="Symbol" pitchFamily="18" charset="2"/>
                        <a:buNone/>
                        <a:tabLst/>
                      </a:pPr>
                      <a:r>
                        <a:rPr kumimoji="0" lang="en-US" sz="2200" b="1" i="0" u="none" strike="noStrike" cap="none" normalizeH="0" baseline="0">
                          <a:ln>
                            <a:noFill/>
                          </a:ln>
                          <a:solidFill>
                            <a:schemeClr val="bg2"/>
                          </a:solidFill>
                          <a:effectLst/>
                          <a:latin typeface="Arial" charset="0"/>
                        </a:rPr>
                        <a:t>0.017 - 0.044</a:t>
                      </a:r>
                    </a:p>
                  </a:txBody>
                  <a:tcPr horzOverflow="overflow">
                    <a:lnL w="38100" cap="flat" cmpd="sng" algn="ctr">
                      <a:solidFill>
                        <a:srgbClr val="CC0000"/>
                      </a:solidFill>
                      <a:prstDash val="solid"/>
                      <a:round/>
                      <a:headEnd type="none" w="med" len="med"/>
                      <a:tailEnd type="none" w="med" len="med"/>
                    </a:lnL>
                    <a:lnR w="38100" cap="flat" cmpd="sng" algn="ctr">
                      <a:solidFill>
                        <a:srgbClr val="CC0000"/>
                      </a:solidFill>
                      <a:prstDash val="solid"/>
                      <a:round/>
                      <a:headEnd type="none" w="med" len="med"/>
                      <a:tailEnd type="none" w="med" len="med"/>
                    </a:lnR>
                    <a:lnT w="38100" cap="flat" cmpd="sng" algn="ctr">
                      <a:solidFill>
                        <a:srgbClr val="CC0000"/>
                      </a:solidFill>
                      <a:prstDash val="solid"/>
                      <a:round/>
                      <a:headEnd type="none" w="med" len="med"/>
                      <a:tailEnd type="none" w="med" len="med"/>
                    </a:lnT>
                    <a:lnB w="38100" cap="flat" cmpd="sng" algn="ctr">
                      <a:solidFill>
                        <a:srgbClr val="CC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0" fontAlgn="base" latinLnBrk="0" hangingPunct="0">
                        <a:lnSpc>
                          <a:spcPct val="100000"/>
                        </a:lnSpc>
                        <a:spcBef>
                          <a:spcPct val="20000"/>
                        </a:spcBef>
                        <a:spcAft>
                          <a:spcPct val="0"/>
                        </a:spcAft>
                        <a:buClr>
                          <a:srgbClr val="FAFD00"/>
                        </a:buClr>
                        <a:buSzPct val="75000"/>
                        <a:buFont typeface="Symbol" pitchFamily="18" charset="2"/>
                        <a:buNone/>
                        <a:tabLst/>
                      </a:pPr>
                      <a:r>
                        <a:rPr kumimoji="0" lang="en-US" sz="2200" b="1" i="0" u="none" strike="noStrike" cap="none" normalizeH="0" baseline="0">
                          <a:ln>
                            <a:noFill/>
                          </a:ln>
                          <a:solidFill>
                            <a:schemeClr val="bg2"/>
                          </a:solidFill>
                          <a:effectLst/>
                          <a:latin typeface="Arial" charset="0"/>
                        </a:rPr>
                        <a:t>14 - 36</a:t>
                      </a:r>
                    </a:p>
                  </a:txBody>
                  <a:tcPr horzOverflow="overflow">
                    <a:lnL w="38100" cap="flat" cmpd="sng" algn="ctr">
                      <a:solidFill>
                        <a:srgbClr val="CC0000"/>
                      </a:solidFill>
                      <a:prstDash val="solid"/>
                      <a:round/>
                      <a:headEnd type="none" w="med" len="med"/>
                      <a:tailEnd type="none" w="med" len="med"/>
                    </a:lnL>
                    <a:lnR w="38100" cap="flat" cmpd="sng" algn="ctr">
                      <a:solidFill>
                        <a:srgbClr val="CC0000"/>
                      </a:solidFill>
                      <a:prstDash val="solid"/>
                      <a:round/>
                      <a:headEnd type="none" w="med" len="med"/>
                      <a:tailEnd type="none" w="med" len="med"/>
                    </a:lnR>
                    <a:lnT w="38100" cap="flat" cmpd="sng" algn="ctr">
                      <a:solidFill>
                        <a:srgbClr val="CC0000"/>
                      </a:solidFill>
                      <a:prstDash val="solid"/>
                      <a:round/>
                      <a:headEnd type="none" w="med" len="med"/>
                      <a:tailEnd type="none" w="med" len="med"/>
                    </a:lnT>
                    <a:lnB w="38100" cap="flat" cmpd="sng" algn="ctr">
                      <a:solidFill>
                        <a:srgbClr val="CC0000"/>
                      </a:solidFill>
                      <a:prstDash val="solid"/>
                      <a:round/>
                      <a:headEnd type="none" w="med" len="med"/>
                      <a:tailEnd type="none" w="med" len="med"/>
                    </a:lnB>
                    <a:lnTlToBr>
                      <a:noFill/>
                    </a:lnTlToBr>
                    <a:lnBlToTr>
                      <a:noFill/>
                    </a:lnBlToTr>
                    <a:solidFill>
                      <a:schemeClr val="tx2"/>
                    </a:solidFill>
                  </a:tcPr>
                </a:tc>
                <a:extLst>
                  <a:ext uri="{0D108BD9-81ED-4DB2-BD59-A6C34878D82A}">
                    <a16:rowId xmlns:a16="http://schemas.microsoft.com/office/drawing/2014/main" val="10008"/>
                  </a:ext>
                </a:extLst>
              </a:tr>
              <a:tr h="381000">
                <a:tc>
                  <a:txBody>
                    <a:bodyPr/>
                    <a:lstStyle/>
                    <a:p>
                      <a:pPr marL="0" marR="0" lvl="0" indent="0" algn="l" defTabSz="914400" rtl="0" eaLnBrk="0" fontAlgn="base" latinLnBrk="0" hangingPunct="0">
                        <a:lnSpc>
                          <a:spcPct val="100000"/>
                        </a:lnSpc>
                        <a:spcBef>
                          <a:spcPct val="20000"/>
                        </a:spcBef>
                        <a:spcAft>
                          <a:spcPct val="0"/>
                        </a:spcAft>
                        <a:buClr>
                          <a:srgbClr val="FAFD00"/>
                        </a:buClr>
                        <a:buSzPct val="75000"/>
                        <a:buFont typeface="Symbol" pitchFamily="18" charset="2"/>
                        <a:buNone/>
                        <a:tabLst/>
                      </a:pPr>
                      <a:r>
                        <a:rPr kumimoji="0" lang="en-US" sz="2200" b="1" i="0" u="none" strike="noStrike" cap="none" normalizeH="0" baseline="0">
                          <a:ln>
                            <a:noFill/>
                          </a:ln>
                          <a:solidFill>
                            <a:schemeClr val="bg2"/>
                          </a:solidFill>
                          <a:effectLst/>
                          <a:latin typeface="Arial" charset="0"/>
                        </a:rPr>
                        <a:t>SCR</a:t>
                      </a:r>
                    </a:p>
                  </a:txBody>
                  <a:tcPr horzOverflow="overflow">
                    <a:lnL w="38100" cap="flat" cmpd="sng" algn="ctr">
                      <a:solidFill>
                        <a:srgbClr val="CC0000"/>
                      </a:solidFill>
                      <a:prstDash val="solid"/>
                      <a:round/>
                      <a:headEnd type="none" w="med" len="med"/>
                      <a:tailEnd type="none" w="med" len="med"/>
                    </a:lnL>
                    <a:lnR w="38100" cap="flat" cmpd="sng" algn="ctr">
                      <a:solidFill>
                        <a:srgbClr val="CC0000"/>
                      </a:solidFill>
                      <a:prstDash val="solid"/>
                      <a:round/>
                      <a:headEnd type="none" w="med" len="med"/>
                      <a:tailEnd type="none" w="med" len="med"/>
                    </a:lnR>
                    <a:lnT w="38100" cap="flat" cmpd="sng" algn="ctr">
                      <a:solidFill>
                        <a:srgbClr val="CC0000"/>
                      </a:solidFill>
                      <a:prstDash val="solid"/>
                      <a:round/>
                      <a:headEnd type="none" w="med" len="med"/>
                      <a:tailEnd type="none" w="med" len="med"/>
                    </a:lnT>
                    <a:lnB w="38100" cap="flat" cmpd="sng" algn="ctr">
                      <a:solidFill>
                        <a:srgbClr val="CC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0" fontAlgn="base" latinLnBrk="0" hangingPunct="0">
                        <a:lnSpc>
                          <a:spcPct val="100000"/>
                        </a:lnSpc>
                        <a:spcBef>
                          <a:spcPct val="20000"/>
                        </a:spcBef>
                        <a:spcAft>
                          <a:spcPct val="0"/>
                        </a:spcAft>
                        <a:buClr>
                          <a:srgbClr val="FAFD00"/>
                        </a:buClr>
                        <a:buSzPct val="75000"/>
                        <a:buFont typeface="Symbol" pitchFamily="18" charset="2"/>
                        <a:buNone/>
                        <a:tabLst/>
                      </a:pPr>
                      <a:r>
                        <a:rPr kumimoji="0" lang="en-US" sz="2200" b="1" i="0" u="none" strike="noStrike" cap="none" normalizeH="0" baseline="0">
                          <a:ln>
                            <a:noFill/>
                          </a:ln>
                          <a:solidFill>
                            <a:schemeClr val="bg2"/>
                          </a:solidFill>
                          <a:effectLst/>
                          <a:latin typeface="Arial" charset="0"/>
                        </a:rPr>
                        <a:t>90 – 95%</a:t>
                      </a:r>
                    </a:p>
                  </a:txBody>
                  <a:tcPr horzOverflow="overflow">
                    <a:lnL w="38100" cap="flat" cmpd="sng" algn="ctr">
                      <a:solidFill>
                        <a:srgbClr val="CC0000"/>
                      </a:solidFill>
                      <a:prstDash val="solid"/>
                      <a:round/>
                      <a:headEnd type="none" w="med" len="med"/>
                      <a:tailEnd type="none" w="med" len="med"/>
                    </a:lnL>
                    <a:lnR w="38100" cap="flat" cmpd="sng" algn="ctr">
                      <a:solidFill>
                        <a:srgbClr val="CC0000"/>
                      </a:solidFill>
                      <a:prstDash val="solid"/>
                      <a:round/>
                      <a:headEnd type="none" w="med" len="med"/>
                      <a:tailEnd type="none" w="med" len="med"/>
                    </a:lnR>
                    <a:lnT w="38100" cap="flat" cmpd="sng" algn="ctr">
                      <a:solidFill>
                        <a:srgbClr val="CC0000"/>
                      </a:solidFill>
                      <a:prstDash val="solid"/>
                      <a:round/>
                      <a:headEnd type="none" w="med" len="med"/>
                      <a:tailEnd type="none" w="med" len="med"/>
                    </a:lnT>
                    <a:lnB w="38100" cap="flat" cmpd="sng" algn="ctr">
                      <a:solidFill>
                        <a:srgbClr val="CC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0" fontAlgn="base" latinLnBrk="0" hangingPunct="0">
                        <a:lnSpc>
                          <a:spcPct val="100000"/>
                        </a:lnSpc>
                        <a:spcBef>
                          <a:spcPct val="20000"/>
                        </a:spcBef>
                        <a:spcAft>
                          <a:spcPct val="0"/>
                        </a:spcAft>
                        <a:buClr>
                          <a:srgbClr val="FAFD00"/>
                        </a:buClr>
                        <a:buSzPct val="75000"/>
                        <a:buFont typeface="Symbol" pitchFamily="18" charset="2"/>
                        <a:buNone/>
                        <a:tabLst/>
                      </a:pPr>
                      <a:r>
                        <a:rPr kumimoji="0" lang="en-US" sz="2200" b="1" i="0" u="none" strike="noStrike" cap="none" normalizeH="0" baseline="0">
                          <a:ln>
                            <a:noFill/>
                          </a:ln>
                          <a:solidFill>
                            <a:schemeClr val="bg2"/>
                          </a:solidFill>
                          <a:effectLst/>
                          <a:latin typeface="Arial" charset="0"/>
                        </a:rPr>
                        <a:t>0.006 - 0.015</a:t>
                      </a:r>
                    </a:p>
                  </a:txBody>
                  <a:tcPr horzOverflow="overflow">
                    <a:lnL w="38100" cap="flat" cmpd="sng" algn="ctr">
                      <a:solidFill>
                        <a:srgbClr val="CC0000"/>
                      </a:solidFill>
                      <a:prstDash val="solid"/>
                      <a:round/>
                      <a:headEnd type="none" w="med" len="med"/>
                      <a:tailEnd type="none" w="med" len="med"/>
                    </a:lnL>
                    <a:lnR w="38100" cap="flat" cmpd="sng" algn="ctr">
                      <a:solidFill>
                        <a:srgbClr val="CC0000"/>
                      </a:solidFill>
                      <a:prstDash val="solid"/>
                      <a:round/>
                      <a:headEnd type="none" w="med" len="med"/>
                      <a:tailEnd type="none" w="med" len="med"/>
                    </a:lnR>
                    <a:lnT w="38100" cap="flat" cmpd="sng" algn="ctr">
                      <a:solidFill>
                        <a:srgbClr val="CC0000"/>
                      </a:solidFill>
                      <a:prstDash val="solid"/>
                      <a:round/>
                      <a:headEnd type="none" w="med" len="med"/>
                      <a:tailEnd type="none" w="med" len="med"/>
                    </a:lnT>
                    <a:lnB w="38100" cap="flat" cmpd="sng" algn="ctr">
                      <a:solidFill>
                        <a:srgbClr val="CC0000"/>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0" fontAlgn="base" latinLnBrk="0" hangingPunct="0">
                        <a:lnSpc>
                          <a:spcPct val="100000"/>
                        </a:lnSpc>
                        <a:spcBef>
                          <a:spcPct val="20000"/>
                        </a:spcBef>
                        <a:spcAft>
                          <a:spcPct val="0"/>
                        </a:spcAft>
                        <a:buClr>
                          <a:srgbClr val="FAFD00"/>
                        </a:buClr>
                        <a:buSzPct val="75000"/>
                        <a:buFont typeface="Symbol" pitchFamily="18" charset="2"/>
                        <a:buNone/>
                        <a:tabLst/>
                      </a:pPr>
                      <a:r>
                        <a:rPr kumimoji="0" lang="en-US" sz="2200" b="1" i="0" u="none" strike="noStrike" cap="none" normalizeH="0" baseline="0" dirty="0">
                          <a:ln>
                            <a:noFill/>
                          </a:ln>
                          <a:solidFill>
                            <a:schemeClr val="bg2"/>
                          </a:solidFill>
                          <a:effectLst/>
                          <a:latin typeface="Arial" charset="0"/>
                        </a:rPr>
                        <a:t>5 - 12</a:t>
                      </a:r>
                    </a:p>
                  </a:txBody>
                  <a:tcPr horzOverflow="overflow">
                    <a:lnL w="38100" cap="flat" cmpd="sng" algn="ctr">
                      <a:solidFill>
                        <a:srgbClr val="CC0000"/>
                      </a:solidFill>
                      <a:prstDash val="solid"/>
                      <a:round/>
                      <a:headEnd type="none" w="med" len="med"/>
                      <a:tailEnd type="none" w="med" len="med"/>
                    </a:lnL>
                    <a:lnR w="38100" cap="flat" cmpd="sng" algn="ctr">
                      <a:solidFill>
                        <a:srgbClr val="CC0000"/>
                      </a:solidFill>
                      <a:prstDash val="solid"/>
                      <a:round/>
                      <a:headEnd type="none" w="med" len="med"/>
                      <a:tailEnd type="none" w="med" len="med"/>
                    </a:lnR>
                    <a:lnT w="38100" cap="flat" cmpd="sng" algn="ctr">
                      <a:solidFill>
                        <a:srgbClr val="CC0000"/>
                      </a:solidFill>
                      <a:prstDash val="solid"/>
                      <a:round/>
                      <a:headEnd type="none" w="med" len="med"/>
                      <a:tailEnd type="none" w="med" len="med"/>
                    </a:lnT>
                    <a:lnB w="38100" cap="flat" cmpd="sng" algn="ctr">
                      <a:solidFill>
                        <a:srgbClr val="CC0000"/>
                      </a:solidFill>
                      <a:prstDash val="solid"/>
                      <a:round/>
                      <a:headEnd type="none" w="med" len="med"/>
                      <a:tailEnd type="none" w="med" len="med"/>
                    </a:lnB>
                    <a:lnTlToBr>
                      <a:noFill/>
                    </a:lnTlToBr>
                    <a:lnBlToTr>
                      <a:noFill/>
                    </a:lnBlToTr>
                    <a:solidFill>
                      <a:schemeClr val="tx2"/>
                    </a:solidFill>
                  </a:tcPr>
                </a:tc>
                <a:extLst>
                  <a:ext uri="{0D108BD9-81ED-4DB2-BD59-A6C34878D82A}">
                    <a16:rowId xmlns:a16="http://schemas.microsoft.com/office/drawing/2014/main" val="10009"/>
                  </a:ext>
                </a:extLst>
              </a:tr>
            </a:tbl>
          </a:graphicData>
        </a:graphic>
      </p:graphicFrame>
      <p:sp>
        <p:nvSpPr>
          <p:cNvPr id="416134" name="Rectangle 390"/>
          <p:cNvSpPr>
            <a:spLocks noGrp="1" noChangeArrowheads="1"/>
          </p:cNvSpPr>
          <p:nvPr>
            <p:ph type="title"/>
          </p:nvPr>
        </p:nvSpPr>
        <p:spPr>
          <a:xfrm>
            <a:off x="762000" y="228600"/>
            <a:ext cx="8915400" cy="1066800"/>
          </a:xfrm>
          <a:solidFill>
            <a:srgbClr val="FF9900"/>
          </a:solidFill>
          <a:ln w="57150">
            <a:solidFill>
              <a:srgbClr val="CC0000"/>
            </a:solidFill>
          </a:ln>
          <a:effectLst>
            <a:outerShdw dist="63500" dir="3187806" algn="ctr" rotWithShape="0">
              <a:srgbClr val="000000"/>
            </a:outerShdw>
          </a:effectLst>
        </p:spPr>
        <p:txBody>
          <a:bodyPr/>
          <a:lstStyle/>
          <a:p>
            <a:r>
              <a:rPr lang="en-US" sz="3200" i="0" dirty="0">
                <a:solidFill>
                  <a:srgbClr val="CC0000"/>
                </a:solidFill>
                <a:effectLst>
                  <a:outerShdw blurRad="38100" dist="38100" dir="2700000" algn="tl">
                    <a:srgbClr val="000000"/>
                  </a:outerShdw>
                </a:effectLst>
              </a:rPr>
              <a:t>Comparison of NOx Reduction Technologies</a:t>
            </a:r>
            <a:endParaRPr lang="en-US" sz="3200" dirty="0"/>
          </a:p>
        </p:txBody>
      </p:sp>
    </p:spTree>
  </p:cSld>
  <p:clrMapOvr>
    <a:masterClrMapping/>
  </p:clrMapOvr>
  <p:transition/>
</p:sld>
</file>

<file path=ppt/slides/slide1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50242" name="Picture 2" descr="DSCN1453"/>
          <p:cNvPicPr>
            <a:picLocks noChangeAspect="1" noChangeArrowheads="1"/>
          </p:cNvPicPr>
          <p:nvPr/>
        </p:nvPicPr>
        <p:blipFill>
          <a:blip r:embed="rId3"/>
          <a:srcRect/>
          <a:stretch>
            <a:fillRect/>
          </a:stretch>
        </p:blipFill>
        <p:spPr bwMode="auto">
          <a:xfrm>
            <a:off x="0" y="0"/>
            <a:ext cx="10363200" cy="6908800"/>
          </a:xfrm>
          <a:prstGeom prst="rect">
            <a:avLst/>
          </a:prstGeom>
          <a:noFill/>
        </p:spPr>
      </p:pic>
      <p:sp>
        <p:nvSpPr>
          <p:cNvPr id="650243" name="Rectangle 3"/>
          <p:cNvSpPr>
            <a:spLocks noChangeArrowheads="1"/>
          </p:cNvSpPr>
          <p:nvPr/>
        </p:nvSpPr>
        <p:spPr bwMode="auto">
          <a:xfrm>
            <a:off x="6705600" y="914400"/>
            <a:ext cx="2968625" cy="112395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pPr algn="ctr"/>
            <a:r>
              <a:rPr lang="en-US" sz="3200">
                <a:solidFill>
                  <a:srgbClr val="CC0000"/>
                </a:solidFill>
                <a:effectLst>
                  <a:outerShdw blurRad="38100" dist="38100" dir="2700000" algn="tl">
                    <a:srgbClr val="000000"/>
                  </a:outerShdw>
                </a:effectLst>
              </a:rPr>
              <a:t>Let’s Discuss </a:t>
            </a:r>
          </a:p>
          <a:p>
            <a:pPr algn="ctr"/>
            <a:r>
              <a:rPr lang="en-US" sz="3200">
                <a:solidFill>
                  <a:srgbClr val="CC0000"/>
                </a:solidFill>
                <a:effectLst>
                  <a:outerShdw blurRad="38100" dist="38100" dir="2700000" algn="tl">
                    <a:srgbClr val="000000"/>
                  </a:outerShdw>
                </a:effectLst>
              </a:rPr>
              <a:t>SOx Control</a:t>
            </a:r>
          </a:p>
        </p:txBody>
      </p:sp>
    </p:spTree>
  </p:cSld>
  <p:clrMapOvr>
    <a:masterClrMapping/>
  </p:clrMapOvr>
  <p:transition/>
</p:sld>
</file>

<file path=ppt/slides/slide1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6850" name="Rectangle 2"/>
          <p:cNvSpPr>
            <a:spLocks noGrp="1" noChangeArrowheads="1"/>
          </p:cNvSpPr>
          <p:nvPr>
            <p:ph type="title"/>
          </p:nvPr>
        </p:nvSpPr>
        <p:spPr>
          <a:xfrm>
            <a:off x="7600950" y="2133600"/>
            <a:ext cx="2381250" cy="2478088"/>
          </a:xfrm>
          <a:solidFill>
            <a:srgbClr val="FF9900"/>
          </a:solidFill>
          <a:ln w="57150">
            <a:solidFill>
              <a:srgbClr val="CC0000"/>
            </a:solidFill>
          </a:ln>
          <a:effectLst>
            <a:outerShdw dist="53882" dir="2700000" algn="ctr" rotWithShape="0">
              <a:srgbClr val="000000"/>
            </a:outerShdw>
          </a:effectLst>
        </p:spPr>
        <p:txBody>
          <a:bodyPr/>
          <a:lstStyle/>
          <a:p>
            <a:r>
              <a:rPr lang="en-US" i="0">
                <a:solidFill>
                  <a:srgbClr val="CC0000"/>
                </a:solidFill>
                <a:effectLst>
                  <a:outerShdw blurRad="38100" dist="38100" dir="2700000" algn="tl">
                    <a:srgbClr val="000000"/>
                  </a:outerShdw>
                </a:effectLst>
              </a:rPr>
              <a:t>Fuel Sulfur Content</a:t>
            </a:r>
            <a:endParaRPr lang="en-US">
              <a:effectLst>
                <a:outerShdw blurRad="38100" dist="38100" dir="2700000" algn="tl">
                  <a:srgbClr val="000000"/>
                </a:outerShdw>
              </a:effectLst>
            </a:endParaRPr>
          </a:p>
        </p:txBody>
      </p:sp>
      <p:grpSp>
        <p:nvGrpSpPr>
          <p:cNvPr id="2" name="Group 4"/>
          <p:cNvGrpSpPr>
            <a:grpSpLocks noChangeAspect="1"/>
          </p:cNvGrpSpPr>
          <p:nvPr/>
        </p:nvGrpSpPr>
        <p:grpSpPr bwMode="auto">
          <a:xfrm>
            <a:off x="333723" y="105950"/>
            <a:ext cx="6734175" cy="6675438"/>
            <a:chOff x="226" y="-24"/>
            <a:chExt cx="4242" cy="4205"/>
          </a:xfrm>
        </p:grpSpPr>
        <p:sp>
          <p:nvSpPr>
            <p:cNvPr id="4" name="Rectangle 5"/>
            <p:cNvSpPr>
              <a:spLocks noChangeArrowheads="1"/>
            </p:cNvSpPr>
            <p:nvPr/>
          </p:nvSpPr>
          <p:spPr bwMode="auto">
            <a:xfrm>
              <a:off x="226" y="-24"/>
              <a:ext cx="23" cy="64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Rectangle 6"/>
            <p:cNvSpPr>
              <a:spLocks noChangeArrowheads="1"/>
            </p:cNvSpPr>
            <p:nvPr/>
          </p:nvSpPr>
          <p:spPr bwMode="auto">
            <a:xfrm>
              <a:off x="226" y="-24"/>
              <a:ext cx="2109" cy="2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Rectangle 7"/>
            <p:cNvSpPr>
              <a:spLocks noChangeArrowheads="1"/>
            </p:cNvSpPr>
            <p:nvPr/>
          </p:nvSpPr>
          <p:spPr bwMode="auto">
            <a:xfrm>
              <a:off x="226" y="603"/>
              <a:ext cx="2109" cy="2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Rectangle 8"/>
            <p:cNvSpPr>
              <a:spLocks noChangeArrowheads="1"/>
            </p:cNvSpPr>
            <p:nvPr/>
          </p:nvSpPr>
          <p:spPr bwMode="auto">
            <a:xfrm>
              <a:off x="2335" y="-24"/>
              <a:ext cx="2110" cy="2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Rectangle 9"/>
            <p:cNvSpPr>
              <a:spLocks noChangeArrowheads="1"/>
            </p:cNvSpPr>
            <p:nvPr/>
          </p:nvSpPr>
          <p:spPr bwMode="auto">
            <a:xfrm>
              <a:off x="4445" y="-24"/>
              <a:ext cx="23" cy="64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Rectangle 10"/>
            <p:cNvSpPr>
              <a:spLocks noChangeArrowheads="1"/>
            </p:cNvSpPr>
            <p:nvPr/>
          </p:nvSpPr>
          <p:spPr bwMode="auto">
            <a:xfrm>
              <a:off x="2335" y="603"/>
              <a:ext cx="2133" cy="2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Rectangle 11"/>
            <p:cNvSpPr>
              <a:spLocks noChangeArrowheads="1"/>
            </p:cNvSpPr>
            <p:nvPr/>
          </p:nvSpPr>
          <p:spPr bwMode="auto">
            <a:xfrm>
              <a:off x="1973" y="144"/>
              <a:ext cx="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1" name="Rectangle 12"/>
            <p:cNvSpPr>
              <a:spLocks noChangeArrowheads="1"/>
            </p:cNvSpPr>
            <p:nvPr/>
          </p:nvSpPr>
          <p:spPr bwMode="auto">
            <a:xfrm>
              <a:off x="1241" y="303"/>
              <a:ext cx="2414"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1" i="0" u="none" strike="noStrike" cap="none" normalizeH="0" baseline="0" dirty="0">
                  <a:ln>
                    <a:noFill/>
                  </a:ln>
                  <a:solidFill>
                    <a:srgbClr val="FFFFFF"/>
                  </a:solidFill>
                  <a:effectLst/>
                  <a:latin typeface="Arial" panose="020B0604020202020204" pitchFamily="34" charset="0"/>
                </a:rPr>
                <a:t>Sulfur Content of Various Fuels</a:t>
              </a: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12" name="Rectangle 13"/>
            <p:cNvSpPr>
              <a:spLocks noChangeArrowheads="1"/>
            </p:cNvSpPr>
            <p:nvPr/>
          </p:nvSpPr>
          <p:spPr bwMode="auto">
            <a:xfrm>
              <a:off x="226" y="603"/>
              <a:ext cx="23" cy="64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Rectangle 14"/>
            <p:cNvSpPr>
              <a:spLocks noChangeArrowheads="1"/>
            </p:cNvSpPr>
            <p:nvPr/>
          </p:nvSpPr>
          <p:spPr bwMode="auto">
            <a:xfrm>
              <a:off x="2335" y="603"/>
              <a:ext cx="24" cy="64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Rectangle 15"/>
            <p:cNvSpPr>
              <a:spLocks noChangeArrowheads="1"/>
            </p:cNvSpPr>
            <p:nvPr/>
          </p:nvSpPr>
          <p:spPr bwMode="auto">
            <a:xfrm>
              <a:off x="226" y="1229"/>
              <a:ext cx="2121" cy="2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Rectangle 16"/>
            <p:cNvSpPr>
              <a:spLocks noChangeArrowheads="1"/>
            </p:cNvSpPr>
            <p:nvPr/>
          </p:nvSpPr>
          <p:spPr bwMode="auto">
            <a:xfrm>
              <a:off x="1099" y="849"/>
              <a:ext cx="364"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1" i="0" u="none" strike="noStrike" cap="none" normalizeH="0" baseline="0">
                  <a:ln>
                    <a:noFill/>
                  </a:ln>
                  <a:solidFill>
                    <a:srgbClr val="FFFFFF"/>
                  </a:solidFill>
                  <a:effectLst/>
                  <a:latin typeface="Arial" panose="020B0604020202020204" pitchFamily="34" charset="0"/>
                </a:rPr>
                <a:t>Fuel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 name="Rectangle 17"/>
            <p:cNvSpPr>
              <a:spLocks noChangeArrowheads="1"/>
            </p:cNvSpPr>
            <p:nvPr/>
          </p:nvSpPr>
          <p:spPr bwMode="auto">
            <a:xfrm>
              <a:off x="4445" y="603"/>
              <a:ext cx="23" cy="64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Rectangle 18"/>
            <p:cNvSpPr>
              <a:spLocks noChangeArrowheads="1"/>
            </p:cNvSpPr>
            <p:nvPr/>
          </p:nvSpPr>
          <p:spPr bwMode="auto">
            <a:xfrm>
              <a:off x="2335" y="1229"/>
              <a:ext cx="2121" cy="2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Rectangle 19"/>
            <p:cNvSpPr>
              <a:spLocks noChangeArrowheads="1"/>
            </p:cNvSpPr>
            <p:nvPr/>
          </p:nvSpPr>
          <p:spPr bwMode="auto">
            <a:xfrm>
              <a:off x="3148" y="770"/>
              <a:ext cx="484"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1" i="0" u="none" strike="noStrike" cap="none" normalizeH="0" baseline="0">
                  <a:ln>
                    <a:noFill/>
                  </a:ln>
                  <a:solidFill>
                    <a:srgbClr val="FFFFFF"/>
                  </a:solidFill>
                  <a:effectLst/>
                  <a:latin typeface="Arial" panose="020B0604020202020204" pitchFamily="34" charset="0"/>
                </a:rPr>
                <a:t>Sulfur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 name="Rectangle 20"/>
            <p:cNvSpPr>
              <a:spLocks noChangeArrowheads="1"/>
            </p:cNvSpPr>
            <p:nvPr/>
          </p:nvSpPr>
          <p:spPr bwMode="auto">
            <a:xfrm>
              <a:off x="2728" y="929"/>
              <a:ext cx="1324"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1" i="0" u="none" strike="noStrike" cap="none" normalizeH="0" baseline="0">
                  <a:ln>
                    <a:noFill/>
                  </a:ln>
                  <a:solidFill>
                    <a:srgbClr val="FFFFFF"/>
                  </a:solidFill>
                  <a:effectLst/>
                  <a:latin typeface="Arial" panose="020B0604020202020204" pitchFamily="34" charset="0"/>
                </a:rPr>
                <a:t>Percent by Weight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 name="Rectangle 21"/>
            <p:cNvSpPr>
              <a:spLocks noChangeArrowheads="1"/>
            </p:cNvSpPr>
            <p:nvPr/>
          </p:nvSpPr>
          <p:spPr bwMode="auto">
            <a:xfrm>
              <a:off x="226" y="1229"/>
              <a:ext cx="12" cy="24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Rectangle 22"/>
            <p:cNvSpPr>
              <a:spLocks noChangeArrowheads="1"/>
            </p:cNvSpPr>
            <p:nvPr/>
          </p:nvSpPr>
          <p:spPr bwMode="auto">
            <a:xfrm>
              <a:off x="2335" y="1229"/>
              <a:ext cx="12" cy="24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23"/>
            <p:cNvSpPr>
              <a:spLocks noChangeArrowheads="1"/>
            </p:cNvSpPr>
            <p:nvPr/>
          </p:nvSpPr>
          <p:spPr bwMode="auto">
            <a:xfrm>
              <a:off x="226" y="1467"/>
              <a:ext cx="2121" cy="1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Rectangle 24"/>
            <p:cNvSpPr>
              <a:spLocks noChangeArrowheads="1"/>
            </p:cNvSpPr>
            <p:nvPr/>
          </p:nvSpPr>
          <p:spPr bwMode="auto">
            <a:xfrm>
              <a:off x="268" y="1282"/>
              <a:ext cx="800"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FFFFFF"/>
                  </a:solidFill>
                  <a:effectLst/>
                  <a:latin typeface="Arial" panose="020B0604020202020204" pitchFamily="34" charset="0"/>
                </a:rPr>
                <a:t>Natural gas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 name="Rectangle 25"/>
            <p:cNvSpPr>
              <a:spLocks noChangeArrowheads="1"/>
            </p:cNvSpPr>
            <p:nvPr/>
          </p:nvSpPr>
          <p:spPr bwMode="auto">
            <a:xfrm>
              <a:off x="4445" y="1229"/>
              <a:ext cx="11" cy="24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Rectangle 26"/>
            <p:cNvSpPr>
              <a:spLocks noChangeArrowheads="1"/>
            </p:cNvSpPr>
            <p:nvPr/>
          </p:nvSpPr>
          <p:spPr bwMode="auto">
            <a:xfrm>
              <a:off x="2335" y="1467"/>
              <a:ext cx="2121" cy="1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27"/>
            <p:cNvSpPr>
              <a:spLocks noChangeArrowheads="1"/>
            </p:cNvSpPr>
            <p:nvPr/>
          </p:nvSpPr>
          <p:spPr bwMode="auto">
            <a:xfrm>
              <a:off x="2377" y="1282"/>
              <a:ext cx="504"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FFFFFF"/>
                  </a:solidFill>
                  <a:effectLst/>
                  <a:latin typeface="Arial" panose="020B0604020202020204" pitchFamily="34" charset="0"/>
                </a:rPr>
                <a:t>0.0005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7" name="Rectangle 28"/>
            <p:cNvSpPr>
              <a:spLocks noChangeArrowheads="1"/>
            </p:cNvSpPr>
            <p:nvPr/>
          </p:nvSpPr>
          <p:spPr bwMode="auto">
            <a:xfrm>
              <a:off x="226" y="1467"/>
              <a:ext cx="12" cy="2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Rectangle 29"/>
            <p:cNvSpPr>
              <a:spLocks noChangeArrowheads="1"/>
            </p:cNvSpPr>
            <p:nvPr/>
          </p:nvSpPr>
          <p:spPr bwMode="auto">
            <a:xfrm>
              <a:off x="2335" y="1467"/>
              <a:ext cx="12" cy="2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Rectangle 30"/>
            <p:cNvSpPr>
              <a:spLocks noChangeArrowheads="1"/>
            </p:cNvSpPr>
            <p:nvPr/>
          </p:nvSpPr>
          <p:spPr bwMode="auto">
            <a:xfrm>
              <a:off x="226" y="1706"/>
              <a:ext cx="2121" cy="1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Rectangle 31"/>
            <p:cNvSpPr>
              <a:spLocks noChangeArrowheads="1"/>
            </p:cNvSpPr>
            <p:nvPr/>
          </p:nvSpPr>
          <p:spPr bwMode="auto">
            <a:xfrm>
              <a:off x="268" y="1520"/>
              <a:ext cx="352"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FFFFFF"/>
                  </a:solidFill>
                  <a:effectLst/>
                  <a:latin typeface="Arial" panose="020B0604020202020204" pitchFamily="34" charset="0"/>
                </a:rPr>
                <a:t>LPG</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1" name="Rectangle 32"/>
            <p:cNvSpPr>
              <a:spLocks noChangeArrowheads="1"/>
            </p:cNvSpPr>
            <p:nvPr/>
          </p:nvSpPr>
          <p:spPr bwMode="auto">
            <a:xfrm>
              <a:off x="4445" y="1467"/>
              <a:ext cx="11" cy="2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848" name="Rectangle 33"/>
            <p:cNvSpPr>
              <a:spLocks noChangeArrowheads="1"/>
            </p:cNvSpPr>
            <p:nvPr/>
          </p:nvSpPr>
          <p:spPr bwMode="auto">
            <a:xfrm>
              <a:off x="2335" y="1706"/>
              <a:ext cx="2121" cy="1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849" name="Rectangle 34"/>
            <p:cNvSpPr>
              <a:spLocks noChangeArrowheads="1"/>
            </p:cNvSpPr>
            <p:nvPr/>
          </p:nvSpPr>
          <p:spPr bwMode="auto">
            <a:xfrm>
              <a:off x="2377" y="1520"/>
              <a:ext cx="424"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FFFFFF"/>
                  </a:solidFill>
                  <a:effectLst/>
                  <a:latin typeface="Arial" panose="020B0604020202020204" pitchFamily="34" charset="0"/>
                </a:rPr>
                <a:t>0.001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6852" name="Rectangle 35"/>
            <p:cNvSpPr>
              <a:spLocks noChangeArrowheads="1"/>
            </p:cNvSpPr>
            <p:nvPr/>
          </p:nvSpPr>
          <p:spPr bwMode="auto">
            <a:xfrm>
              <a:off x="226" y="1706"/>
              <a:ext cx="12" cy="24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853" name="Rectangle 36"/>
            <p:cNvSpPr>
              <a:spLocks noChangeArrowheads="1"/>
            </p:cNvSpPr>
            <p:nvPr/>
          </p:nvSpPr>
          <p:spPr bwMode="auto">
            <a:xfrm>
              <a:off x="2335" y="1706"/>
              <a:ext cx="12" cy="24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854" name="Rectangle 37"/>
            <p:cNvSpPr>
              <a:spLocks noChangeArrowheads="1"/>
            </p:cNvSpPr>
            <p:nvPr/>
          </p:nvSpPr>
          <p:spPr bwMode="auto">
            <a:xfrm>
              <a:off x="226" y="1944"/>
              <a:ext cx="2121" cy="1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855" name="Rectangle 38"/>
            <p:cNvSpPr>
              <a:spLocks noChangeArrowheads="1"/>
            </p:cNvSpPr>
            <p:nvPr/>
          </p:nvSpPr>
          <p:spPr bwMode="auto">
            <a:xfrm>
              <a:off x="268" y="1759"/>
              <a:ext cx="944"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FFFFFF"/>
                  </a:solidFill>
                  <a:effectLst/>
                  <a:latin typeface="Arial" panose="020B0604020202020204" pitchFamily="34" charset="0"/>
                </a:rPr>
                <a:t>Fuel Oil No. 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6856" name="Rectangle 39"/>
            <p:cNvSpPr>
              <a:spLocks noChangeArrowheads="1"/>
            </p:cNvSpPr>
            <p:nvPr/>
          </p:nvSpPr>
          <p:spPr bwMode="auto">
            <a:xfrm>
              <a:off x="4445" y="1706"/>
              <a:ext cx="11" cy="24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857" name="Rectangle 40"/>
            <p:cNvSpPr>
              <a:spLocks noChangeArrowheads="1"/>
            </p:cNvSpPr>
            <p:nvPr/>
          </p:nvSpPr>
          <p:spPr bwMode="auto">
            <a:xfrm>
              <a:off x="2335" y="1944"/>
              <a:ext cx="2121" cy="1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858" name="Rectangle 41"/>
            <p:cNvSpPr>
              <a:spLocks noChangeArrowheads="1"/>
            </p:cNvSpPr>
            <p:nvPr/>
          </p:nvSpPr>
          <p:spPr bwMode="auto">
            <a:xfrm>
              <a:off x="2377" y="1759"/>
              <a:ext cx="65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FFFFFF"/>
                  </a:solidFill>
                  <a:effectLst/>
                  <a:latin typeface="Arial" panose="020B0604020202020204" pitchFamily="34" charset="0"/>
                </a:rPr>
                <a:t>0.01 to 0.3</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06859" name="Rectangle 42"/>
            <p:cNvSpPr>
              <a:spLocks noChangeArrowheads="1"/>
            </p:cNvSpPr>
            <p:nvPr/>
          </p:nvSpPr>
          <p:spPr bwMode="auto">
            <a:xfrm>
              <a:off x="226" y="1944"/>
              <a:ext cx="12" cy="2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860" name="Rectangle 43"/>
            <p:cNvSpPr>
              <a:spLocks noChangeArrowheads="1"/>
            </p:cNvSpPr>
            <p:nvPr/>
          </p:nvSpPr>
          <p:spPr bwMode="auto">
            <a:xfrm>
              <a:off x="2335" y="1944"/>
              <a:ext cx="12" cy="2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861" name="Rectangle 44"/>
            <p:cNvSpPr>
              <a:spLocks noChangeArrowheads="1"/>
            </p:cNvSpPr>
            <p:nvPr/>
          </p:nvSpPr>
          <p:spPr bwMode="auto">
            <a:xfrm>
              <a:off x="226" y="2183"/>
              <a:ext cx="2121" cy="1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862" name="Rectangle 45"/>
            <p:cNvSpPr>
              <a:spLocks noChangeArrowheads="1"/>
            </p:cNvSpPr>
            <p:nvPr/>
          </p:nvSpPr>
          <p:spPr bwMode="auto">
            <a:xfrm>
              <a:off x="268" y="1997"/>
              <a:ext cx="944"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FFFFFF"/>
                  </a:solidFill>
                  <a:effectLst/>
                  <a:latin typeface="Arial" panose="020B0604020202020204" pitchFamily="34" charset="0"/>
                </a:rPr>
                <a:t>Fuel Oil No. 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6863" name="Rectangle 46"/>
            <p:cNvSpPr>
              <a:spLocks noChangeArrowheads="1"/>
            </p:cNvSpPr>
            <p:nvPr/>
          </p:nvSpPr>
          <p:spPr bwMode="auto">
            <a:xfrm>
              <a:off x="4445" y="1944"/>
              <a:ext cx="11" cy="2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864" name="Rectangle 47"/>
            <p:cNvSpPr>
              <a:spLocks noChangeArrowheads="1"/>
            </p:cNvSpPr>
            <p:nvPr/>
          </p:nvSpPr>
          <p:spPr bwMode="auto">
            <a:xfrm>
              <a:off x="2335" y="2183"/>
              <a:ext cx="2121" cy="1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865" name="Rectangle 48"/>
            <p:cNvSpPr>
              <a:spLocks noChangeArrowheads="1"/>
            </p:cNvSpPr>
            <p:nvPr/>
          </p:nvSpPr>
          <p:spPr bwMode="auto">
            <a:xfrm>
              <a:off x="2377" y="1997"/>
              <a:ext cx="65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FFFFFF"/>
                  </a:solidFill>
                  <a:effectLst/>
                  <a:latin typeface="Arial" panose="020B0604020202020204" pitchFamily="34" charset="0"/>
                </a:rPr>
                <a:t>0.05 to 0.5</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06866" name="Rectangle 49"/>
            <p:cNvSpPr>
              <a:spLocks noChangeArrowheads="1"/>
            </p:cNvSpPr>
            <p:nvPr/>
          </p:nvSpPr>
          <p:spPr bwMode="auto">
            <a:xfrm>
              <a:off x="226" y="2183"/>
              <a:ext cx="12" cy="24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867" name="Rectangle 50"/>
            <p:cNvSpPr>
              <a:spLocks noChangeArrowheads="1"/>
            </p:cNvSpPr>
            <p:nvPr/>
          </p:nvSpPr>
          <p:spPr bwMode="auto">
            <a:xfrm>
              <a:off x="2335" y="2183"/>
              <a:ext cx="12" cy="24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868" name="Rectangle 51"/>
            <p:cNvSpPr>
              <a:spLocks noChangeArrowheads="1"/>
            </p:cNvSpPr>
            <p:nvPr/>
          </p:nvSpPr>
          <p:spPr bwMode="auto">
            <a:xfrm>
              <a:off x="226" y="2421"/>
              <a:ext cx="2121" cy="1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869" name="Rectangle 52"/>
            <p:cNvSpPr>
              <a:spLocks noChangeArrowheads="1"/>
            </p:cNvSpPr>
            <p:nvPr/>
          </p:nvSpPr>
          <p:spPr bwMode="auto">
            <a:xfrm>
              <a:off x="268" y="2236"/>
              <a:ext cx="1192"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FFFFFF"/>
                  </a:solidFill>
                  <a:effectLst/>
                  <a:latin typeface="Arial" panose="020B0604020202020204" pitchFamily="34" charset="0"/>
                </a:rPr>
                <a:t>Diesel Motor Fuel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6870" name="Rectangle 53"/>
            <p:cNvSpPr>
              <a:spLocks noChangeArrowheads="1"/>
            </p:cNvSpPr>
            <p:nvPr/>
          </p:nvSpPr>
          <p:spPr bwMode="auto">
            <a:xfrm>
              <a:off x="4445" y="2183"/>
              <a:ext cx="11" cy="24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871" name="Rectangle 54"/>
            <p:cNvSpPr>
              <a:spLocks noChangeArrowheads="1"/>
            </p:cNvSpPr>
            <p:nvPr/>
          </p:nvSpPr>
          <p:spPr bwMode="auto">
            <a:xfrm>
              <a:off x="2335" y="2421"/>
              <a:ext cx="2121" cy="1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872" name="Rectangle 55"/>
            <p:cNvSpPr>
              <a:spLocks noChangeArrowheads="1"/>
            </p:cNvSpPr>
            <p:nvPr/>
          </p:nvSpPr>
          <p:spPr bwMode="auto">
            <a:xfrm>
              <a:off x="2377" y="2236"/>
              <a:ext cx="42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FFFFFF"/>
                  </a:solidFill>
                  <a:effectLst/>
                  <a:latin typeface="Arial" panose="020B0604020202020204" pitchFamily="34" charset="0"/>
                </a:rPr>
                <a:t>0.0015</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06873" name="Rectangle 56"/>
            <p:cNvSpPr>
              <a:spLocks noChangeArrowheads="1"/>
            </p:cNvSpPr>
            <p:nvPr/>
          </p:nvSpPr>
          <p:spPr bwMode="auto">
            <a:xfrm>
              <a:off x="226" y="2421"/>
              <a:ext cx="12" cy="2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874" name="Rectangle 57"/>
            <p:cNvSpPr>
              <a:spLocks noChangeArrowheads="1"/>
            </p:cNvSpPr>
            <p:nvPr/>
          </p:nvSpPr>
          <p:spPr bwMode="auto">
            <a:xfrm>
              <a:off x="2335" y="2421"/>
              <a:ext cx="12" cy="2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875" name="Rectangle 58"/>
            <p:cNvSpPr>
              <a:spLocks noChangeArrowheads="1"/>
            </p:cNvSpPr>
            <p:nvPr/>
          </p:nvSpPr>
          <p:spPr bwMode="auto">
            <a:xfrm>
              <a:off x="226" y="2660"/>
              <a:ext cx="2121" cy="1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876" name="Rectangle 59"/>
            <p:cNvSpPr>
              <a:spLocks noChangeArrowheads="1"/>
            </p:cNvSpPr>
            <p:nvPr/>
          </p:nvSpPr>
          <p:spPr bwMode="auto">
            <a:xfrm>
              <a:off x="268" y="2474"/>
              <a:ext cx="944"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FFFFFF"/>
                  </a:solidFill>
                  <a:effectLst/>
                  <a:latin typeface="Arial" panose="020B0604020202020204" pitchFamily="34" charset="0"/>
                </a:rPr>
                <a:t>Fuel Oil No. 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6877" name="Rectangle 60"/>
            <p:cNvSpPr>
              <a:spLocks noChangeArrowheads="1"/>
            </p:cNvSpPr>
            <p:nvPr/>
          </p:nvSpPr>
          <p:spPr bwMode="auto">
            <a:xfrm>
              <a:off x="4445" y="2421"/>
              <a:ext cx="11" cy="2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878" name="Rectangle 61"/>
            <p:cNvSpPr>
              <a:spLocks noChangeArrowheads="1"/>
            </p:cNvSpPr>
            <p:nvPr/>
          </p:nvSpPr>
          <p:spPr bwMode="auto">
            <a:xfrm>
              <a:off x="2335" y="2660"/>
              <a:ext cx="2121" cy="1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879" name="Rectangle 62"/>
            <p:cNvSpPr>
              <a:spLocks noChangeArrowheads="1"/>
            </p:cNvSpPr>
            <p:nvPr/>
          </p:nvSpPr>
          <p:spPr bwMode="auto">
            <a:xfrm>
              <a:off x="2377" y="2474"/>
              <a:ext cx="65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FFFFFF"/>
                  </a:solidFill>
                  <a:effectLst/>
                  <a:latin typeface="Arial" panose="020B0604020202020204" pitchFamily="34" charset="0"/>
                </a:rPr>
                <a:t>0.2 to 1.75</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06880" name="Rectangle 63"/>
            <p:cNvSpPr>
              <a:spLocks noChangeArrowheads="1"/>
            </p:cNvSpPr>
            <p:nvPr/>
          </p:nvSpPr>
          <p:spPr bwMode="auto">
            <a:xfrm>
              <a:off x="226" y="2660"/>
              <a:ext cx="12" cy="24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881" name="Rectangle 64"/>
            <p:cNvSpPr>
              <a:spLocks noChangeArrowheads="1"/>
            </p:cNvSpPr>
            <p:nvPr/>
          </p:nvSpPr>
          <p:spPr bwMode="auto">
            <a:xfrm>
              <a:off x="2335" y="2660"/>
              <a:ext cx="12" cy="24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882" name="Rectangle 65"/>
            <p:cNvSpPr>
              <a:spLocks noChangeArrowheads="1"/>
            </p:cNvSpPr>
            <p:nvPr/>
          </p:nvSpPr>
          <p:spPr bwMode="auto">
            <a:xfrm>
              <a:off x="226" y="2898"/>
              <a:ext cx="2121" cy="1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883" name="Rectangle 66"/>
            <p:cNvSpPr>
              <a:spLocks noChangeArrowheads="1"/>
            </p:cNvSpPr>
            <p:nvPr/>
          </p:nvSpPr>
          <p:spPr bwMode="auto">
            <a:xfrm>
              <a:off x="268" y="2713"/>
              <a:ext cx="944"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FFFFFF"/>
                  </a:solidFill>
                  <a:effectLst/>
                  <a:latin typeface="Arial" panose="020B0604020202020204" pitchFamily="34" charset="0"/>
                </a:rPr>
                <a:t>Fuel Oil No. 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6884" name="Rectangle 67"/>
            <p:cNvSpPr>
              <a:spLocks noChangeArrowheads="1"/>
            </p:cNvSpPr>
            <p:nvPr/>
          </p:nvSpPr>
          <p:spPr bwMode="auto">
            <a:xfrm>
              <a:off x="4445" y="2660"/>
              <a:ext cx="11" cy="24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885" name="Rectangle 68"/>
            <p:cNvSpPr>
              <a:spLocks noChangeArrowheads="1"/>
            </p:cNvSpPr>
            <p:nvPr/>
          </p:nvSpPr>
          <p:spPr bwMode="auto">
            <a:xfrm>
              <a:off x="2335" y="2898"/>
              <a:ext cx="2121" cy="1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886" name="Rectangle 69"/>
            <p:cNvSpPr>
              <a:spLocks noChangeArrowheads="1"/>
            </p:cNvSpPr>
            <p:nvPr/>
          </p:nvSpPr>
          <p:spPr bwMode="auto">
            <a:xfrm>
              <a:off x="2377" y="2713"/>
              <a:ext cx="65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FFFFFF"/>
                  </a:solidFill>
                  <a:effectLst/>
                  <a:latin typeface="Arial" panose="020B0604020202020204" pitchFamily="34" charset="0"/>
                </a:rPr>
                <a:t>0.5 to 1.75</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06887" name="Rectangle 70"/>
            <p:cNvSpPr>
              <a:spLocks noChangeArrowheads="1"/>
            </p:cNvSpPr>
            <p:nvPr/>
          </p:nvSpPr>
          <p:spPr bwMode="auto">
            <a:xfrm>
              <a:off x="226" y="2898"/>
              <a:ext cx="12" cy="2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888" name="Rectangle 71"/>
            <p:cNvSpPr>
              <a:spLocks noChangeArrowheads="1"/>
            </p:cNvSpPr>
            <p:nvPr/>
          </p:nvSpPr>
          <p:spPr bwMode="auto">
            <a:xfrm>
              <a:off x="2335" y="2898"/>
              <a:ext cx="12" cy="2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889" name="Rectangle 72"/>
            <p:cNvSpPr>
              <a:spLocks noChangeArrowheads="1"/>
            </p:cNvSpPr>
            <p:nvPr/>
          </p:nvSpPr>
          <p:spPr bwMode="auto">
            <a:xfrm>
              <a:off x="226" y="3137"/>
              <a:ext cx="2121" cy="1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890" name="Rectangle 73"/>
            <p:cNvSpPr>
              <a:spLocks noChangeArrowheads="1"/>
            </p:cNvSpPr>
            <p:nvPr/>
          </p:nvSpPr>
          <p:spPr bwMode="auto">
            <a:xfrm>
              <a:off x="268" y="2951"/>
              <a:ext cx="944"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FFFFFF"/>
                  </a:solidFill>
                  <a:effectLst/>
                  <a:latin typeface="Arial" panose="020B0604020202020204" pitchFamily="34" charset="0"/>
                </a:rPr>
                <a:t>Fuel Oil No. 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6891" name="Rectangle 74"/>
            <p:cNvSpPr>
              <a:spLocks noChangeArrowheads="1"/>
            </p:cNvSpPr>
            <p:nvPr/>
          </p:nvSpPr>
          <p:spPr bwMode="auto">
            <a:xfrm>
              <a:off x="4445" y="2898"/>
              <a:ext cx="11" cy="2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892" name="Rectangle 75"/>
            <p:cNvSpPr>
              <a:spLocks noChangeArrowheads="1"/>
            </p:cNvSpPr>
            <p:nvPr/>
          </p:nvSpPr>
          <p:spPr bwMode="auto">
            <a:xfrm>
              <a:off x="2335" y="3137"/>
              <a:ext cx="2121" cy="1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893" name="Rectangle 76"/>
            <p:cNvSpPr>
              <a:spLocks noChangeArrowheads="1"/>
            </p:cNvSpPr>
            <p:nvPr/>
          </p:nvSpPr>
          <p:spPr bwMode="auto">
            <a:xfrm>
              <a:off x="2377" y="2951"/>
              <a:ext cx="65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FFFFFF"/>
                  </a:solidFill>
                  <a:effectLst/>
                  <a:latin typeface="Arial" panose="020B0604020202020204" pitchFamily="34" charset="0"/>
                </a:rPr>
                <a:t>0.5 to </a:t>
              </a:r>
              <a:r>
                <a:rPr lang="en-US" altLang="en-US" sz="1700" b="0" dirty="0">
                  <a:solidFill>
                    <a:srgbClr val="FFFFFF"/>
                  </a:solidFill>
                </a:rPr>
                <a:t>1.75</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06894" name="Rectangle 77"/>
            <p:cNvSpPr>
              <a:spLocks noChangeArrowheads="1"/>
            </p:cNvSpPr>
            <p:nvPr/>
          </p:nvSpPr>
          <p:spPr bwMode="auto">
            <a:xfrm>
              <a:off x="226" y="3137"/>
              <a:ext cx="12" cy="40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895" name="Rectangle 78"/>
            <p:cNvSpPr>
              <a:spLocks noChangeArrowheads="1"/>
            </p:cNvSpPr>
            <p:nvPr/>
          </p:nvSpPr>
          <p:spPr bwMode="auto">
            <a:xfrm>
              <a:off x="2335" y="3137"/>
              <a:ext cx="12" cy="40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896" name="Rectangle 79"/>
            <p:cNvSpPr>
              <a:spLocks noChangeArrowheads="1"/>
            </p:cNvSpPr>
            <p:nvPr/>
          </p:nvSpPr>
          <p:spPr bwMode="auto">
            <a:xfrm>
              <a:off x="226" y="3534"/>
              <a:ext cx="2121" cy="1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897" name="Rectangle 80"/>
            <p:cNvSpPr>
              <a:spLocks noChangeArrowheads="1"/>
            </p:cNvSpPr>
            <p:nvPr/>
          </p:nvSpPr>
          <p:spPr bwMode="auto">
            <a:xfrm>
              <a:off x="268" y="3189"/>
              <a:ext cx="744"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FFFFFF"/>
                  </a:solidFill>
                  <a:effectLst/>
                  <a:latin typeface="Arial" panose="020B0604020202020204" pitchFamily="34" charset="0"/>
                </a:rPr>
                <a:t>Low Sulfur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6898" name="Rectangle 81"/>
            <p:cNvSpPr>
              <a:spLocks noChangeArrowheads="1"/>
            </p:cNvSpPr>
            <p:nvPr/>
          </p:nvSpPr>
          <p:spPr bwMode="auto">
            <a:xfrm>
              <a:off x="268" y="3348"/>
              <a:ext cx="944"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FFFFFF"/>
                  </a:solidFill>
                  <a:effectLst/>
                  <a:latin typeface="Arial" panose="020B0604020202020204" pitchFamily="34" charset="0"/>
                </a:rPr>
                <a:t>Fuel Oil No. 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6899" name="Rectangle 82"/>
            <p:cNvSpPr>
              <a:spLocks noChangeArrowheads="1"/>
            </p:cNvSpPr>
            <p:nvPr/>
          </p:nvSpPr>
          <p:spPr bwMode="auto">
            <a:xfrm>
              <a:off x="4445" y="3137"/>
              <a:ext cx="11" cy="40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900" name="Rectangle 83"/>
            <p:cNvSpPr>
              <a:spLocks noChangeArrowheads="1"/>
            </p:cNvSpPr>
            <p:nvPr/>
          </p:nvSpPr>
          <p:spPr bwMode="auto">
            <a:xfrm>
              <a:off x="2335" y="3534"/>
              <a:ext cx="2121" cy="1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901" name="Rectangle 84"/>
            <p:cNvSpPr>
              <a:spLocks noChangeArrowheads="1"/>
            </p:cNvSpPr>
            <p:nvPr/>
          </p:nvSpPr>
          <p:spPr bwMode="auto">
            <a:xfrm>
              <a:off x="2377" y="3269"/>
              <a:ext cx="264"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FFFFFF"/>
                  </a:solidFill>
                  <a:effectLst/>
                  <a:latin typeface="Arial" panose="020B0604020202020204" pitchFamily="34" charset="0"/>
                </a:rPr>
                <a:t>0.5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6902" name="Rectangle 85"/>
            <p:cNvSpPr>
              <a:spLocks noChangeArrowheads="1"/>
            </p:cNvSpPr>
            <p:nvPr/>
          </p:nvSpPr>
          <p:spPr bwMode="auto">
            <a:xfrm>
              <a:off x="226" y="3534"/>
              <a:ext cx="12" cy="40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903" name="Rectangle 86"/>
            <p:cNvSpPr>
              <a:spLocks noChangeArrowheads="1"/>
            </p:cNvSpPr>
            <p:nvPr/>
          </p:nvSpPr>
          <p:spPr bwMode="auto">
            <a:xfrm>
              <a:off x="2335" y="3534"/>
              <a:ext cx="12" cy="40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904" name="Rectangle 87"/>
            <p:cNvSpPr>
              <a:spLocks noChangeArrowheads="1"/>
            </p:cNvSpPr>
            <p:nvPr/>
          </p:nvSpPr>
          <p:spPr bwMode="auto">
            <a:xfrm>
              <a:off x="226" y="3931"/>
              <a:ext cx="2121" cy="1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905" name="Rectangle 88"/>
            <p:cNvSpPr>
              <a:spLocks noChangeArrowheads="1"/>
            </p:cNvSpPr>
            <p:nvPr/>
          </p:nvSpPr>
          <p:spPr bwMode="auto">
            <a:xfrm>
              <a:off x="268" y="3587"/>
              <a:ext cx="1320"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FFFFFF"/>
                  </a:solidFill>
                  <a:effectLst/>
                  <a:latin typeface="Arial" panose="020B0604020202020204" pitchFamily="34" charset="0"/>
                </a:rPr>
                <a:t>Subbituminous coal</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6906" name="Rectangle 89"/>
            <p:cNvSpPr>
              <a:spLocks noChangeArrowheads="1"/>
            </p:cNvSpPr>
            <p:nvPr/>
          </p:nvSpPr>
          <p:spPr bwMode="auto">
            <a:xfrm>
              <a:off x="268" y="3746"/>
              <a:ext cx="1456"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FFFFFF"/>
                  </a:solidFill>
                  <a:effectLst/>
                  <a:latin typeface="Arial" panose="020B0604020202020204" pitchFamily="34" charset="0"/>
                </a:rPr>
                <a:t>from Rocky Mt. states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6907" name="Rectangle 90"/>
            <p:cNvSpPr>
              <a:spLocks noChangeArrowheads="1"/>
            </p:cNvSpPr>
            <p:nvPr/>
          </p:nvSpPr>
          <p:spPr bwMode="auto">
            <a:xfrm>
              <a:off x="4445" y="3534"/>
              <a:ext cx="11" cy="40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908" name="Rectangle 91"/>
            <p:cNvSpPr>
              <a:spLocks noChangeArrowheads="1"/>
            </p:cNvSpPr>
            <p:nvPr/>
          </p:nvSpPr>
          <p:spPr bwMode="auto">
            <a:xfrm>
              <a:off x="2335" y="3931"/>
              <a:ext cx="2121" cy="1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909" name="Rectangle 92"/>
            <p:cNvSpPr>
              <a:spLocks noChangeArrowheads="1"/>
            </p:cNvSpPr>
            <p:nvPr/>
          </p:nvSpPr>
          <p:spPr bwMode="auto">
            <a:xfrm>
              <a:off x="2377" y="3666"/>
              <a:ext cx="544"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dirty="0">
                  <a:ln>
                    <a:noFill/>
                  </a:ln>
                  <a:solidFill>
                    <a:srgbClr val="FFFFFF"/>
                  </a:solidFill>
                  <a:effectLst/>
                  <a:latin typeface="Arial" panose="020B0604020202020204" pitchFamily="34" charset="0"/>
                </a:rPr>
                <a:t>0.3 to 1</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06910" name="Rectangle 93"/>
            <p:cNvSpPr>
              <a:spLocks noChangeArrowheads="1"/>
            </p:cNvSpPr>
            <p:nvPr/>
          </p:nvSpPr>
          <p:spPr bwMode="auto">
            <a:xfrm>
              <a:off x="226" y="3931"/>
              <a:ext cx="12" cy="2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911" name="Rectangle 94"/>
            <p:cNvSpPr>
              <a:spLocks noChangeArrowheads="1"/>
            </p:cNvSpPr>
            <p:nvPr/>
          </p:nvSpPr>
          <p:spPr bwMode="auto">
            <a:xfrm>
              <a:off x="2335" y="3931"/>
              <a:ext cx="12" cy="2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912" name="Rectangle 95"/>
            <p:cNvSpPr>
              <a:spLocks noChangeArrowheads="1"/>
            </p:cNvSpPr>
            <p:nvPr/>
          </p:nvSpPr>
          <p:spPr bwMode="auto">
            <a:xfrm>
              <a:off x="226" y="4170"/>
              <a:ext cx="2109" cy="1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913" name="Rectangle 96"/>
            <p:cNvSpPr>
              <a:spLocks noChangeArrowheads="1"/>
            </p:cNvSpPr>
            <p:nvPr/>
          </p:nvSpPr>
          <p:spPr bwMode="auto">
            <a:xfrm>
              <a:off x="268" y="3984"/>
              <a:ext cx="1064"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FFFFFF"/>
                  </a:solidFill>
                  <a:effectLst/>
                  <a:latin typeface="Arial" panose="020B0604020202020204" pitchFamily="34" charset="0"/>
                </a:rPr>
                <a:t>Petroleum coke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06914" name="Rectangle 97"/>
            <p:cNvSpPr>
              <a:spLocks noChangeArrowheads="1"/>
            </p:cNvSpPr>
            <p:nvPr/>
          </p:nvSpPr>
          <p:spPr bwMode="auto">
            <a:xfrm>
              <a:off x="4445" y="3931"/>
              <a:ext cx="11" cy="2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915" name="Rectangle 98"/>
            <p:cNvSpPr>
              <a:spLocks noChangeArrowheads="1"/>
            </p:cNvSpPr>
            <p:nvPr/>
          </p:nvSpPr>
          <p:spPr bwMode="auto">
            <a:xfrm>
              <a:off x="2335" y="4170"/>
              <a:ext cx="2110" cy="1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916" name="Rectangle 99"/>
            <p:cNvSpPr>
              <a:spLocks noChangeArrowheads="1"/>
            </p:cNvSpPr>
            <p:nvPr/>
          </p:nvSpPr>
          <p:spPr bwMode="auto">
            <a:xfrm>
              <a:off x="2377" y="3984"/>
              <a:ext cx="504"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0" i="0" u="none" strike="noStrike" cap="none" normalizeH="0" baseline="0">
                  <a:ln>
                    <a:noFill/>
                  </a:ln>
                  <a:solidFill>
                    <a:srgbClr val="FFFFFF"/>
                  </a:solidFill>
                  <a:effectLst/>
                  <a:latin typeface="Arial" panose="020B0604020202020204" pitchFamily="34" charset="0"/>
                </a:rPr>
                <a:t>2 to 10</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Tree>
  </p:cSld>
  <p:clrMapOvr>
    <a:masterClrMapping/>
  </p:clrMapOvr>
  <p:transition/>
</p:sld>
</file>

<file path=ppt/slides/slide1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0946" name="Rectangle 2"/>
          <p:cNvSpPr>
            <a:spLocks noGrp="1" noChangeArrowheads="1"/>
          </p:cNvSpPr>
          <p:nvPr>
            <p:ph type="title"/>
          </p:nvPr>
        </p:nvSpPr>
        <p:spPr>
          <a:xfrm>
            <a:off x="7772400" y="1066800"/>
            <a:ext cx="2514600" cy="3810000"/>
          </a:xfrm>
          <a:solidFill>
            <a:srgbClr val="FF9900"/>
          </a:solidFill>
          <a:ln w="57150">
            <a:solidFill>
              <a:srgbClr val="CC0000"/>
            </a:solidFill>
          </a:ln>
          <a:effectLst>
            <a:outerShdw dist="152928" dir="2901988" algn="ctr" rotWithShape="0">
              <a:srgbClr val="000000"/>
            </a:outerShdw>
          </a:effectLst>
        </p:spPr>
        <p:txBody>
          <a:bodyPr/>
          <a:lstStyle/>
          <a:p>
            <a:r>
              <a:rPr lang="en-US" sz="4000" i="0">
                <a:solidFill>
                  <a:srgbClr val="CC0000"/>
                </a:solidFill>
                <a:effectLst>
                  <a:outerShdw blurRad="38100" dist="38100" dir="2700000" algn="tl">
                    <a:srgbClr val="000000"/>
                  </a:outerShdw>
                </a:effectLst>
              </a:rPr>
              <a:t>Spray Tower Wet</a:t>
            </a:r>
            <a:br>
              <a:rPr lang="en-US" sz="4000" i="0">
                <a:solidFill>
                  <a:srgbClr val="CC0000"/>
                </a:solidFill>
                <a:effectLst>
                  <a:outerShdw blurRad="38100" dist="38100" dir="2700000" algn="tl">
                    <a:srgbClr val="000000"/>
                  </a:outerShdw>
                </a:effectLst>
              </a:rPr>
            </a:br>
            <a:r>
              <a:rPr lang="en-US" sz="4000" i="0">
                <a:solidFill>
                  <a:srgbClr val="CC0000"/>
                </a:solidFill>
                <a:effectLst>
                  <a:outerShdw blurRad="38100" dist="38100" dir="2700000" algn="tl">
                    <a:srgbClr val="000000"/>
                  </a:outerShdw>
                </a:effectLst>
              </a:rPr>
              <a:t>FGD</a:t>
            </a:r>
            <a:br>
              <a:rPr lang="en-US" sz="4000" i="0">
                <a:solidFill>
                  <a:srgbClr val="CC0000"/>
                </a:solidFill>
                <a:effectLst>
                  <a:outerShdw blurRad="38100" dist="38100" dir="2700000" algn="tl">
                    <a:srgbClr val="000000"/>
                  </a:outerShdw>
                </a:effectLst>
              </a:rPr>
            </a:br>
            <a:r>
              <a:rPr lang="en-US" sz="4000" i="0">
                <a:solidFill>
                  <a:srgbClr val="CC0000"/>
                </a:solidFill>
                <a:effectLst>
                  <a:outerShdw blurRad="38100" dist="38100" dir="2700000" algn="tl">
                    <a:srgbClr val="000000"/>
                  </a:outerShdw>
                </a:effectLst>
              </a:rPr>
              <a:t>Scrubber</a:t>
            </a:r>
            <a:endParaRPr lang="en-US"/>
          </a:p>
        </p:txBody>
      </p:sp>
      <p:pic>
        <p:nvPicPr>
          <p:cNvPr id="210947" name="Picture 3"/>
          <p:cNvPicPr>
            <a:picLocks noChangeArrowheads="1"/>
          </p:cNvPicPr>
          <p:nvPr/>
        </p:nvPicPr>
        <p:blipFill>
          <a:blip r:embed="rId3"/>
          <a:srcRect/>
          <a:stretch>
            <a:fillRect/>
          </a:stretch>
        </p:blipFill>
        <p:spPr bwMode="auto">
          <a:xfrm>
            <a:off x="152400" y="131763"/>
            <a:ext cx="7494588" cy="6589712"/>
          </a:xfrm>
          <a:prstGeom prst="rect">
            <a:avLst/>
          </a:prstGeom>
          <a:noFill/>
          <a:ln w="12700">
            <a:noFill/>
            <a:miter lim="800000"/>
            <a:headEnd/>
            <a:tailEnd/>
          </a:ln>
          <a:effectLst/>
        </p:spPr>
      </p:pic>
      <p:sp>
        <p:nvSpPr>
          <p:cNvPr id="210948" name="Rectangle 4"/>
          <p:cNvSpPr>
            <a:spLocks noChangeArrowheads="1"/>
          </p:cNvSpPr>
          <p:nvPr/>
        </p:nvSpPr>
        <p:spPr bwMode="auto">
          <a:xfrm>
            <a:off x="7924800" y="6019800"/>
            <a:ext cx="2241550" cy="579438"/>
          </a:xfrm>
          <a:prstGeom prst="rect">
            <a:avLst/>
          </a:prstGeom>
          <a:solidFill>
            <a:schemeClr val="bg1"/>
          </a:solidFill>
          <a:ln w="12700">
            <a:noFill/>
            <a:miter lim="800000"/>
            <a:headEnd/>
            <a:tailEnd/>
          </a:ln>
          <a:effectLst>
            <a:prstShdw prst="shdw17" dist="17961" dir="2700000">
              <a:schemeClr val="bg1">
                <a:gamma/>
                <a:shade val="60000"/>
                <a:invGamma/>
              </a:schemeClr>
            </a:prstShdw>
          </a:effectLst>
        </p:spPr>
        <p:txBody>
          <a:bodyPr lIns="90488" tIns="44450" rIns="90488" bIns="44450" anchor="ctr"/>
          <a:lstStyle/>
          <a:p>
            <a:pPr algn="ctr"/>
            <a:r>
              <a:rPr lang="en-US" sz="1800">
                <a:solidFill>
                  <a:srgbClr val="FAFD00"/>
                </a:solidFill>
              </a:rPr>
              <a:t>Graphic Courtesy of B&amp;W</a:t>
            </a:r>
          </a:p>
        </p:txBody>
      </p:sp>
    </p:spTree>
  </p:cSld>
  <p:clrMapOvr>
    <a:masterClrMapping/>
  </p:clrMapOvr>
  <p:transition/>
</p:sld>
</file>

<file path=ppt/slides/slide1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2994" name="Rectangle 2"/>
          <p:cNvSpPr>
            <a:spLocks noGrp="1" noChangeArrowheads="1"/>
          </p:cNvSpPr>
          <p:nvPr>
            <p:ph type="title"/>
          </p:nvPr>
        </p:nvSpPr>
        <p:spPr>
          <a:xfrm>
            <a:off x="852488" y="33338"/>
            <a:ext cx="8447087" cy="1214437"/>
          </a:xfrm>
          <a:solidFill>
            <a:srgbClr val="FF9900"/>
          </a:solidFill>
          <a:ln w="57150">
            <a:solidFill>
              <a:srgbClr val="CC0000"/>
            </a:solidFill>
          </a:ln>
        </p:spPr>
        <p:txBody>
          <a:bodyPr/>
          <a:lstStyle/>
          <a:p>
            <a:r>
              <a:rPr lang="en-US" sz="4000" i="0">
                <a:solidFill>
                  <a:srgbClr val="CC0000"/>
                </a:solidFill>
                <a:effectLst>
                  <a:outerShdw blurRad="38100" dist="38100" dir="2700000" algn="tl">
                    <a:srgbClr val="000000"/>
                  </a:outerShdw>
                </a:effectLst>
              </a:rPr>
              <a:t>Five FGD Scrubber Modules </a:t>
            </a:r>
            <a:br>
              <a:rPr lang="en-US" sz="4000" i="0">
                <a:solidFill>
                  <a:srgbClr val="CC0000"/>
                </a:solidFill>
                <a:effectLst>
                  <a:outerShdw blurRad="38100" dist="38100" dir="2700000" algn="tl">
                    <a:srgbClr val="000000"/>
                  </a:outerShdw>
                </a:effectLst>
              </a:rPr>
            </a:br>
            <a:r>
              <a:rPr lang="en-US" sz="4000" i="0">
                <a:solidFill>
                  <a:srgbClr val="CC0000"/>
                </a:solidFill>
                <a:effectLst>
                  <a:outerShdw blurRad="38100" dist="38100" dir="2700000" algn="tl">
                    <a:srgbClr val="000000"/>
                  </a:outerShdw>
                </a:effectLst>
              </a:rPr>
              <a:t>on Utility Boiler</a:t>
            </a:r>
            <a:endParaRPr lang="en-US" sz="4000"/>
          </a:p>
        </p:txBody>
      </p:sp>
      <p:pic>
        <p:nvPicPr>
          <p:cNvPr id="212995" name="Picture 3"/>
          <p:cNvPicPr>
            <a:picLocks noChangeArrowheads="1"/>
          </p:cNvPicPr>
          <p:nvPr/>
        </p:nvPicPr>
        <p:blipFill>
          <a:blip r:embed="rId3"/>
          <a:srcRect/>
          <a:stretch>
            <a:fillRect/>
          </a:stretch>
        </p:blipFill>
        <p:spPr bwMode="auto">
          <a:xfrm>
            <a:off x="1057275" y="1393825"/>
            <a:ext cx="8051800" cy="5006975"/>
          </a:xfrm>
          <a:prstGeom prst="rect">
            <a:avLst/>
          </a:prstGeom>
          <a:noFill/>
          <a:ln w="12700">
            <a:noFill/>
            <a:miter lim="800000"/>
            <a:headEnd/>
            <a:tailEnd/>
          </a:ln>
          <a:effectLst/>
        </p:spPr>
      </p:pic>
      <p:sp>
        <p:nvSpPr>
          <p:cNvPr id="212996" name="Rectangle 4"/>
          <p:cNvSpPr>
            <a:spLocks noChangeArrowheads="1"/>
          </p:cNvSpPr>
          <p:nvPr/>
        </p:nvSpPr>
        <p:spPr bwMode="auto">
          <a:xfrm>
            <a:off x="6527800" y="6396038"/>
            <a:ext cx="3486150" cy="449262"/>
          </a:xfrm>
          <a:prstGeom prst="rect">
            <a:avLst/>
          </a:prstGeom>
          <a:solidFill>
            <a:schemeClr val="bg1"/>
          </a:solidFill>
          <a:ln w="12700">
            <a:noFill/>
            <a:miter lim="800000"/>
            <a:headEnd/>
            <a:tailEnd/>
          </a:ln>
          <a:effectLst>
            <a:prstShdw prst="shdw17" dist="17961" dir="2700000">
              <a:schemeClr val="bg1">
                <a:gamma/>
                <a:shade val="60000"/>
                <a:invGamma/>
              </a:schemeClr>
            </a:prstShdw>
          </a:effectLst>
        </p:spPr>
        <p:txBody>
          <a:bodyPr lIns="90488" tIns="44450" rIns="90488" bIns="44450" anchor="ctr"/>
          <a:lstStyle/>
          <a:p>
            <a:pPr algn="ctr"/>
            <a:r>
              <a:rPr lang="en-US" sz="1800">
                <a:solidFill>
                  <a:srgbClr val="FAFD00"/>
                </a:solidFill>
              </a:rPr>
              <a:t>Graphic Courtesy of B&amp;W</a:t>
            </a:r>
          </a:p>
        </p:txBody>
      </p:sp>
    </p:spTree>
  </p:cSld>
  <p:clrMapOvr>
    <a:masterClrMapping/>
  </p:clrMapOvr>
  <p:transition/>
</p:sld>
</file>

<file path=ppt/slides/slide1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51266" name="Picture 2" descr="GLC PARK 9"/>
          <p:cNvPicPr>
            <a:picLocks noChangeAspect="1" noChangeArrowheads="1"/>
          </p:cNvPicPr>
          <p:nvPr/>
        </p:nvPicPr>
        <p:blipFill>
          <a:blip r:embed="rId3"/>
          <a:srcRect/>
          <a:stretch>
            <a:fillRect/>
          </a:stretch>
        </p:blipFill>
        <p:spPr bwMode="auto">
          <a:xfrm>
            <a:off x="0" y="0"/>
            <a:ext cx="10363200" cy="6883400"/>
          </a:xfrm>
          <a:prstGeom prst="rect">
            <a:avLst/>
          </a:prstGeom>
          <a:noFill/>
        </p:spPr>
      </p:pic>
      <p:sp>
        <p:nvSpPr>
          <p:cNvPr id="651268" name="Rectangle 4"/>
          <p:cNvSpPr>
            <a:spLocks noChangeArrowheads="1"/>
          </p:cNvSpPr>
          <p:nvPr/>
        </p:nvSpPr>
        <p:spPr bwMode="auto">
          <a:xfrm>
            <a:off x="6934200" y="609600"/>
            <a:ext cx="2855913" cy="112395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pPr algn="ctr"/>
            <a:r>
              <a:rPr lang="en-US" sz="3200">
                <a:solidFill>
                  <a:srgbClr val="CC0000"/>
                </a:solidFill>
                <a:effectLst>
                  <a:outerShdw blurRad="38100" dist="38100" dir="2700000" algn="tl">
                    <a:srgbClr val="000000"/>
                  </a:outerShdw>
                </a:effectLst>
              </a:rPr>
              <a:t>Let’s Discuss</a:t>
            </a:r>
          </a:p>
          <a:p>
            <a:pPr algn="ctr"/>
            <a:r>
              <a:rPr lang="en-US" sz="3200">
                <a:solidFill>
                  <a:srgbClr val="CC0000"/>
                </a:solidFill>
                <a:effectLst>
                  <a:outerShdw blurRad="38100" dist="38100" dir="2700000" algn="tl">
                    <a:srgbClr val="000000"/>
                  </a:outerShdw>
                </a:effectLst>
              </a:rPr>
              <a:t>PM Control</a:t>
            </a:r>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9138" name="Rectangle 2"/>
          <p:cNvSpPr>
            <a:spLocks noGrp="1" noChangeArrowheads="1"/>
          </p:cNvSpPr>
          <p:nvPr>
            <p:ph type="title"/>
          </p:nvPr>
        </p:nvSpPr>
        <p:spPr>
          <a:xfrm>
            <a:off x="1179513" y="255588"/>
            <a:ext cx="8897937" cy="755650"/>
          </a:xfrm>
          <a:noFill/>
          <a:ln/>
          <a:effectLst>
            <a:outerShdw dist="89803" dir="2700000" algn="ctr" rotWithShape="0">
              <a:srgbClr val="000000"/>
            </a:outerShdw>
          </a:effectLst>
        </p:spPr>
        <p:txBody>
          <a:bodyPr/>
          <a:lstStyle/>
          <a:p>
            <a:r>
              <a:rPr lang="en-US" i="0"/>
              <a:t>Control of Particulate Emissions</a:t>
            </a:r>
            <a:endParaRPr lang="en-US"/>
          </a:p>
        </p:txBody>
      </p:sp>
      <p:sp>
        <p:nvSpPr>
          <p:cNvPr id="219139" name="Rectangle 3"/>
          <p:cNvSpPr>
            <a:spLocks noGrp="1" noChangeArrowheads="1"/>
          </p:cNvSpPr>
          <p:nvPr>
            <p:ph type="body" idx="1"/>
          </p:nvPr>
        </p:nvSpPr>
        <p:spPr>
          <a:xfrm>
            <a:off x="190500" y="2079625"/>
            <a:ext cx="3124200" cy="4244975"/>
          </a:xfrm>
          <a:noFill/>
          <a:ln/>
          <a:effectLst>
            <a:outerShdw dist="53882" dir="2700000" algn="ctr" rotWithShape="0">
              <a:schemeClr val="bg2"/>
            </a:outerShdw>
          </a:effectLst>
        </p:spPr>
        <p:txBody>
          <a:bodyPr/>
          <a:lstStyle/>
          <a:p>
            <a:r>
              <a:rPr lang="en-US" sz="3600">
                <a:effectLst>
                  <a:outerShdw blurRad="38100" dist="38100" dir="2700000" algn="tl">
                    <a:srgbClr val="000000"/>
                  </a:outerShdw>
                </a:effectLst>
              </a:rPr>
              <a:t>Settling chambers</a:t>
            </a:r>
          </a:p>
          <a:p>
            <a:r>
              <a:rPr lang="en-US" sz="3600">
                <a:effectLst>
                  <a:outerShdw blurRad="38100" dist="38100" dir="2700000" algn="tl">
                    <a:srgbClr val="000000"/>
                  </a:outerShdw>
                </a:effectLst>
              </a:rPr>
              <a:t>Cyclones</a:t>
            </a:r>
          </a:p>
          <a:p>
            <a:r>
              <a:rPr lang="en-US" sz="3600">
                <a:effectLst>
                  <a:outerShdw blurRad="38100" dist="38100" dir="2700000" algn="tl">
                    <a:srgbClr val="000000"/>
                  </a:outerShdw>
                </a:effectLst>
              </a:rPr>
              <a:t>Baghouses</a:t>
            </a:r>
          </a:p>
          <a:p>
            <a:r>
              <a:rPr lang="en-US" sz="3600">
                <a:effectLst>
                  <a:outerShdw blurRad="38100" dist="38100" dir="2700000" algn="tl">
                    <a:srgbClr val="000000"/>
                  </a:outerShdw>
                </a:effectLst>
              </a:rPr>
              <a:t>ESPs</a:t>
            </a:r>
          </a:p>
          <a:p>
            <a:r>
              <a:rPr lang="en-US" sz="3600">
                <a:effectLst>
                  <a:outerShdw blurRad="38100" dist="38100" dir="2700000" algn="tl">
                    <a:srgbClr val="000000"/>
                  </a:outerShdw>
                </a:effectLst>
              </a:rPr>
              <a:t>Scrubbers</a:t>
            </a:r>
          </a:p>
        </p:txBody>
      </p:sp>
      <p:pic>
        <p:nvPicPr>
          <p:cNvPr id="219141" name="Picture 5" descr="ESP I"/>
          <p:cNvPicPr>
            <a:picLocks noChangeAspect="1" noChangeArrowheads="1"/>
          </p:cNvPicPr>
          <p:nvPr/>
        </p:nvPicPr>
        <p:blipFill>
          <a:blip r:embed="rId3" cstate="print"/>
          <a:srcRect/>
          <a:stretch>
            <a:fillRect/>
          </a:stretch>
        </p:blipFill>
        <p:spPr bwMode="auto">
          <a:xfrm>
            <a:off x="3625850" y="1828800"/>
            <a:ext cx="6242050" cy="4681538"/>
          </a:xfrm>
          <a:prstGeom prst="rect">
            <a:avLst/>
          </a:prstGeom>
          <a:noFill/>
        </p:spPr>
      </p:pic>
    </p:spTree>
  </p:cSld>
  <p:clrMapOvr>
    <a:masterClrMapping/>
  </p:clrMapOvr>
  <p:transition/>
</p:sld>
</file>

<file path=ppt/slides/slide1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03522" name="Picture 2" descr="Misters on Incline Truck Unloading II"/>
          <p:cNvPicPr>
            <a:picLocks noChangeAspect="1" noChangeArrowheads="1"/>
          </p:cNvPicPr>
          <p:nvPr/>
        </p:nvPicPr>
        <p:blipFill>
          <a:blip r:embed="rId3"/>
          <a:srcRect/>
          <a:stretch>
            <a:fillRect/>
          </a:stretch>
        </p:blipFill>
        <p:spPr bwMode="auto">
          <a:xfrm>
            <a:off x="38100" y="-1588"/>
            <a:ext cx="5105400" cy="6916738"/>
          </a:xfrm>
          <a:prstGeom prst="rect">
            <a:avLst/>
          </a:prstGeom>
          <a:noFill/>
        </p:spPr>
      </p:pic>
      <p:pic>
        <p:nvPicPr>
          <p:cNvPr id="1003524" name="Picture 4" descr="tub gringer in feed yard I"/>
          <p:cNvPicPr>
            <a:picLocks noChangeAspect="1" noChangeArrowheads="1"/>
          </p:cNvPicPr>
          <p:nvPr/>
        </p:nvPicPr>
        <p:blipFill>
          <a:blip r:embed="rId4"/>
          <a:srcRect/>
          <a:stretch>
            <a:fillRect/>
          </a:stretch>
        </p:blipFill>
        <p:spPr bwMode="auto">
          <a:xfrm>
            <a:off x="5143500" y="-1588"/>
            <a:ext cx="5143500" cy="6973888"/>
          </a:xfrm>
          <a:prstGeom prst="rect">
            <a:avLst/>
          </a:prstGeom>
          <a:noFill/>
        </p:spPr>
      </p:pic>
      <p:sp>
        <p:nvSpPr>
          <p:cNvPr id="1003525" name="Rectangle 5"/>
          <p:cNvSpPr>
            <a:spLocks noChangeArrowheads="1"/>
          </p:cNvSpPr>
          <p:nvPr/>
        </p:nvSpPr>
        <p:spPr bwMode="auto">
          <a:xfrm>
            <a:off x="5372100" y="609600"/>
            <a:ext cx="4449763" cy="838200"/>
          </a:xfrm>
          <a:prstGeom prst="rect">
            <a:avLst/>
          </a:prstGeom>
          <a:solidFill>
            <a:srgbClr val="FF9900"/>
          </a:solidFill>
          <a:ln w="76200">
            <a:solidFill>
              <a:srgbClr val="CC0000"/>
            </a:solidFill>
            <a:miter lim="800000"/>
            <a:headEnd/>
            <a:tailEnd/>
          </a:ln>
          <a:effectLst>
            <a:outerShdw dist="71842" dir="2700000" algn="ctr" rotWithShape="0">
              <a:srgbClr val="000000"/>
            </a:outerShdw>
          </a:effectLst>
        </p:spPr>
        <p:txBody>
          <a:bodyPr lIns="90488" tIns="44450" rIns="90488" bIns="44450" anchor="ctr"/>
          <a:lstStyle/>
          <a:p>
            <a:pPr algn="ctr">
              <a:spcBef>
                <a:spcPct val="25000"/>
              </a:spcBef>
              <a:spcAft>
                <a:spcPct val="25000"/>
              </a:spcAft>
            </a:pPr>
            <a:r>
              <a:rPr lang="en-US" sz="4400">
                <a:solidFill>
                  <a:srgbClr val="CC0000"/>
                </a:solidFill>
                <a:effectLst>
                  <a:outerShdw blurRad="38100" dist="38100" dir="2700000" algn="tl">
                    <a:srgbClr val="000000"/>
                  </a:outerShdw>
                </a:effectLst>
              </a:rPr>
              <a:t>Water Spray</a:t>
            </a:r>
          </a:p>
        </p:txBody>
      </p:sp>
      <p:sp>
        <p:nvSpPr>
          <p:cNvPr id="1003526" name="Line 6"/>
          <p:cNvSpPr>
            <a:spLocks noChangeShapeType="1"/>
          </p:cNvSpPr>
          <p:nvPr/>
        </p:nvSpPr>
        <p:spPr bwMode="auto">
          <a:xfrm flipH="1">
            <a:off x="4076700" y="1752600"/>
            <a:ext cx="3733800" cy="381000"/>
          </a:xfrm>
          <a:prstGeom prst="line">
            <a:avLst/>
          </a:prstGeom>
          <a:noFill/>
          <a:ln w="76200">
            <a:solidFill>
              <a:srgbClr val="CC0000"/>
            </a:solidFill>
            <a:round/>
            <a:headEnd/>
            <a:tailEnd type="triangle" w="med" len="med"/>
          </a:ln>
          <a:effectLst>
            <a:outerShdw dist="53882" dir="2700000" algn="ctr" rotWithShape="0">
              <a:srgbClr val="000000"/>
            </a:outerShdw>
          </a:effectLst>
        </p:spPr>
        <p:txBody>
          <a:bodyPr wrap="none" anchor="ctr"/>
          <a:lstStyle/>
          <a:p>
            <a:endParaRPr lang="en-US"/>
          </a:p>
        </p:txBody>
      </p:sp>
      <p:sp>
        <p:nvSpPr>
          <p:cNvPr id="1003527" name="Line 7"/>
          <p:cNvSpPr>
            <a:spLocks noChangeShapeType="1"/>
          </p:cNvSpPr>
          <p:nvPr/>
        </p:nvSpPr>
        <p:spPr bwMode="auto">
          <a:xfrm>
            <a:off x="7810500" y="1752600"/>
            <a:ext cx="838200" cy="1676400"/>
          </a:xfrm>
          <a:prstGeom prst="line">
            <a:avLst/>
          </a:prstGeom>
          <a:noFill/>
          <a:ln w="76200">
            <a:solidFill>
              <a:srgbClr val="CC0000"/>
            </a:solidFill>
            <a:round/>
            <a:headEnd/>
            <a:tailEnd type="triangle" w="med" len="med"/>
          </a:ln>
          <a:effectLst>
            <a:outerShdw dist="53882" dir="2700000" algn="ctr" rotWithShape="0">
              <a:srgbClr val="000000"/>
            </a:outerShdw>
          </a:effectLst>
        </p:spPr>
        <p:txBody>
          <a:bodyPr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2" fill="hold" grpId="0" nodeType="afterEffect">
                                  <p:stCondLst>
                                    <p:cond delay="0"/>
                                  </p:stCondLst>
                                  <p:childTnLst>
                                    <p:set>
                                      <p:cBhvr>
                                        <p:cTn id="6" dur="1" fill="hold">
                                          <p:stCondLst>
                                            <p:cond delay="0"/>
                                          </p:stCondLst>
                                        </p:cTn>
                                        <p:tgtEl>
                                          <p:spTgt spid="1003526"/>
                                        </p:tgtEl>
                                        <p:attrNameLst>
                                          <p:attrName>style.visibility</p:attrName>
                                        </p:attrNameLst>
                                      </p:cBhvr>
                                      <p:to>
                                        <p:strVal val="visible"/>
                                      </p:to>
                                    </p:set>
                                    <p:anim calcmode="lin" valueType="num">
                                      <p:cBhvr>
                                        <p:cTn id="7" dur="500" fill="hold"/>
                                        <p:tgtEl>
                                          <p:spTgt spid="1003526"/>
                                        </p:tgtEl>
                                        <p:attrNameLst>
                                          <p:attrName>ppt_x</p:attrName>
                                        </p:attrNameLst>
                                      </p:cBhvr>
                                      <p:tavLst>
                                        <p:tav tm="0">
                                          <p:val>
                                            <p:strVal val="#ppt_x+#ppt_w/2"/>
                                          </p:val>
                                        </p:tav>
                                        <p:tav tm="100000">
                                          <p:val>
                                            <p:strVal val="#ppt_x"/>
                                          </p:val>
                                        </p:tav>
                                      </p:tavLst>
                                    </p:anim>
                                    <p:anim calcmode="lin" valueType="num">
                                      <p:cBhvr>
                                        <p:cTn id="8" dur="500" fill="hold"/>
                                        <p:tgtEl>
                                          <p:spTgt spid="1003526"/>
                                        </p:tgtEl>
                                        <p:attrNameLst>
                                          <p:attrName>ppt_y</p:attrName>
                                        </p:attrNameLst>
                                      </p:cBhvr>
                                      <p:tavLst>
                                        <p:tav tm="0">
                                          <p:val>
                                            <p:strVal val="#ppt_y"/>
                                          </p:val>
                                        </p:tav>
                                        <p:tav tm="100000">
                                          <p:val>
                                            <p:strVal val="#ppt_y"/>
                                          </p:val>
                                        </p:tav>
                                      </p:tavLst>
                                    </p:anim>
                                    <p:anim calcmode="lin" valueType="num">
                                      <p:cBhvr>
                                        <p:cTn id="9" dur="500" fill="hold"/>
                                        <p:tgtEl>
                                          <p:spTgt spid="1003526"/>
                                        </p:tgtEl>
                                        <p:attrNameLst>
                                          <p:attrName>ppt_w</p:attrName>
                                        </p:attrNameLst>
                                      </p:cBhvr>
                                      <p:tavLst>
                                        <p:tav tm="0">
                                          <p:val>
                                            <p:fltVal val="0"/>
                                          </p:val>
                                        </p:tav>
                                        <p:tav tm="100000">
                                          <p:val>
                                            <p:strVal val="#ppt_w"/>
                                          </p:val>
                                        </p:tav>
                                      </p:tavLst>
                                    </p:anim>
                                    <p:anim calcmode="lin" valueType="num">
                                      <p:cBhvr>
                                        <p:cTn id="10" dur="500" fill="hold"/>
                                        <p:tgtEl>
                                          <p:spTgt spid="1003526"/>
                                        </p:tgtEl>
                                        <p:attrNameLst>
                                          <p:attrName>ppt_h</p:attrName>
                                        </p:attrNameLst>
                                      </p:cBhvr>
                                      <p:tavLst>
                                        <p:tav tm="0">
                                          <p:val>
                                            <p:strVal val="#ppt_h"/>
                                          </p:val>
                                        </p:tav>
                                        <p:tav tm="100000">
                                          <p:val>
                                            <p:strVal val="#ppt_h"/>
                                          </p:val>
                                        </p:tav>
                                      </p:tavLst>
                                    </p:anim>
                                  </p:childTnLst>
                                </p:cTn>
                              </p:par>
                            </p:childTnLst>
                          </p:cTn>
                        </p:par>
                        <p:par>
                          <p:cTn id="11" fill="hold">
                            <p:stCondLst>
                              <p:cond delay="500"/>
                            </p:stCondLst>
                            <p:childTnLst>
                              <p:par>
                                <p:cTn id="12" presetID="17" presetClass="entr" presetSubtype="1" fill="hold" grpId="0" nodeType="afterEffect">
                                  <p:stCondLst>
                                    <p:cond delay="0"/>
                                  </p:stCondLst>
                                  <p:childTnLst>
                                    <p:set>
                                      <p:cBhvr>
                                        <p:cTn id="13" dur="1" fill="hold">
                                          <p:stCondLst>
                                            <p:cond delay="0"/>
                                          </p:stCondLst>
                                        </p:cTn>
                                        <p:tgtEl>
                                          <p:spTgt spid="1003527"/>
                                        </p:tgtEl>
                                        <p:attrNameLst>
                                          <p:attrName>style.visibility</p:attrName>
                                        </p:attrNameLst>
                                      </p:cBhvr>
                                      <p:to>
                                        <p:strVal val="visible"/>
                                      </p:to>
                                    </p:set>
                                    <p:anim calcmode="lin" valueType="num">
                                      <p:cBhvr>
                                        <p:cTn id="14" dur="500" fill="hold"/>
                                        <p:tgtEl>
                                          <p:spTgt spid="1003527"/>
                                        </p:tgtEl>
                                        <p:attrNameLst>
                                          <p:attrName>ppt_x</p:attrName>
                                        </p:attrNameLst>
                                      </p:cBhvr>
                                      <p:tavLst>
                                        <p:tav tm="0">
                                          <p:val>
                                            <p:strVal val="#ppt_x"/>
                                          </p:val>
                                        </p:tav>
                                        <p:tav tm="100000">
                                          <p:val>
                                            <p:strVal val="#ppt_x"/>
                                          </p:val>
                                        </p:tav>
                                      </p:tavLst>
                                    </p:anim>
                                    <p:anim calcmode="lin" valueType="num">
                                      <p:cBhvr>
                                        <p:cTn id="15" dur="500" fill="hold"/>
                                        <p:tgtEl>
                                          <p:spTgt spid="1003527"/>
                                        </p:tgtEl>
                                        <p:attrNameLst>
                                          <p:attrName>ppt_y</p:attrName>
                                        </p:attrNameLst>
                                      </p:cBhvr>
                                      <p:tavLst>
                                        <p:tav tm="0">
                                          <p:val>
                                            <p:strVal val="#ppt_y-#ppt_h/2"/>
                                          </p:val>
                                        </p:tav>
                                        <p:tav tm="100000">
                                          <p:val>
                                            <p:strVal val="#ppt_y"/>
                                          </p:val>
                                        </p:tav>
                                      </p:tavLst>
                                    </p:anim>
                                    <p:anim calcmode="lin" valueType="num">
                                      <p:cBhvr>
                                        <p:cTn id="16" dur="500" fill="hold"/>
                                        <p:tgtEl>
                                          <p:spTgt spid="1003527"/>
                                        </p:tgtEl>
                                        <p:attrNameLst>
                                          <p:attrName>ppt_w</p:attrName>
                                        </p:attrNameLst>
                                      </p:cBhvr>
                                      <p:tavLst>
                                        <p:tav tm="0">
                                          <p:val>
                                            <p:strVal val="#ppt_w"/>
                                          </p:val>
                                        </p:tav>
                                        <p:tav tm="100000">
                                          <p:val>
                                            <p:strVal val="#ppt_w"/>
                                          </p:val>
                                        </p:tav>
                                      </p:tavLst>
                                    </p:anim>
                                    <p:anim calcmode="lin" valueType="num">
                                      <p:cBhvr>
                                        <p:cTn id="17" dur="500" fill="hold"/>
                                        <p:tgtEl>
                                          <p:spTgt spid="100352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26" grpId="0" animBg="1"/>
      <p:bldP spid="1003527" grpId="0" animBg="1"/>
    </p:bldLst>
  </p:timing>
</p:sld>
</file>

<file path=ppt/slides/slide1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1186" name="Picture 2"/>
          <p:cNvPicPr>
            <a:picLocks noChangeArrowheads="1"/>
          </p:cNvPicPr>
          <p:nvPr/>
        </p:nvPicPr>
        <p:blipFill>
          <a:blip r:embed="rId3"/>
          <a:srcRect/>
          <a:stretch>
            <a:fillRect/>
          </a:stretch>
        </p:blipFill>
        <p:spPr bwMode="auto">
          <a:xfrm>
            <a:off x="61913" y="0"/>
            <a:ext cx="10152062" cy="6845300"/>
          </a:xfrm>
          <a:prstGeom prst="rect">
            <a:avLst/>
          </a:prstGeom>
          <a:noFill/>
          <a:ln w="12700">
            <a:noFill/>
            <a:miter lim="800000"/>
            <a:headEnd/>
            <a:tailEnd/>
          </a:ln>
          <a:effectLst/>
        </p:spPr>
      </p:pic>
      <p:sp>
        <p:nvSpPr>
          <p:cNvPr id="221187" name="Rectangle 3"/>
          <p:cNvSpPr>
            <a:spLocks noChangeArrowheads="1"/>
          </p:cNvSpPr>
          <p:nvPr/>
        </p:nvSpPr>
        <p:spPr bwMode="auto">
          <a:xfrm>
            <a:off x="3581400" y="3733800"/>
            <a:ext cx="4449763" cy="838200"/>
          </a:xfrm>
          <a:prstGeom prst="rect">
            <a:avLst/>
          </a:prstGeom>
          <a:solidFill>
            <a:srgbClr val="FF9900"/>
          </a:solidFill>
          <a:ln w="76200">
            <a:solidFill>
              <a:srgbClr val="CC0000"/>
            </a:solidFill>
            <a:miter lim="800000"/>
            <a:headEnd/>
            <a:tailEnd/>
          </a:ln>
          <a:effectLst/>
        </p:spPr>
        <p:txBody>
          <a:bodyPr lIns="90488" tIns="44450" rIns="90488" bIns="44450" anchor="ctr"/>
          <a:lstStyle/>
          <a:p>
            <a:pPr algn="ctr">
              <a:spcBef>
                <a:spcPct val="25000"/>
              </a:spcBef>
              <a:spcAft>
                <a:spcPct val="25000"/>
              </a:spcAft>
            </a:pPr>
            <a:r>
              <a:rPr lang="en-US" sz="4400">
                <a:solidFill>
                  <a:srgbClr val="CC0000"/>
                </a:solidFill>
                <a:effectLst>
                  <a:outerShdw blurRad="38100" dist="38100" dir="2700000" algn="tl">
                    <a:srgbClr val="000000"/>
                  </a:outerShdw>
                </a:effectLst>
              </a:rPr>
              <a:t>Soot Blowing</a:t>
            </a:r>
            <a:endParaRPr lang="en-US" sz="4400">
              <a:solidFill>
                <a:srgbClr val="FAFD00"/>
              </a:solidFill>
              <a:effectLst>
                <a:outerShdw blurRad="38100" dist="38100" dir="2700000" algn="tl">
                  <a:srgbClr val="000000"/>
                </a:outerShdw>
              </a:effectLst>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915" name="Rectangle 3"/>
          <p:cNvSpPr>
            <a:spLocks noGrp="1" noChangeArrowheads="1"/>
          </p:cNvSpPr>
          <p:nvPr>
            <p:ph type="title"/>
          </p:nvPr>
        </p:nvSpPr>
        <p:spPr>
          <a:xfrm>
            <a:off x="6577013" y="2060575"/>
            <a:ext cx="3176587" cy="2435225"/>
          </a:xfrm>
          <a:noFill/>
          <a:ln/>
          <a:effectLst>
            <a:outerShdw dist="63500" dir="3187806" algn="ctr" rotWithShape="0">
              <a:schemeClr val="bg2"/>
            </a:outerShdw>
          </a:effectLst>
        </p:spPr>
        <p:txBody>
          <a:bodyPr/>
          <a:lstStyle/>
          <a:p>
            <a:r>
              <a:rPr lang="en-US" i="0" dirty="0"/>
              <a:t>Heat Transfer Methods</a:t>
            </a:r>
            <a:endParaRPr lang="en-US" dirty="0"/>
          </a:p>
        </p:txBody>
      </p:sp>
      <p:pic>
        <p:nvPicPr>
          <p:cNvPr id="38916" name="Picture 4"/>
          <p:cNvPicPr>
            <a:picLocks noChangeArrowheads="1"/>
          </p:cNvPicPr>
          <p:nvPr/>
        </p:nvPicPr>
        <p:blipFill>
          <a:blip r:embed="rId3"/>
          <a:srcRect/>
          <a:stretch>
            <a:fillRect/>
          </a:stretch>
        </p:blipFill>
        <p:spPr bwMode="auto">
          <a:xfrm>
            <a:off x="382588" y="152400"/>
            <a:ext cx="5913437" cy="6681788"/>
          </a:xfrm>
          <a:prstGeom prst="rect">
            <a:avLst/>
          </a:prstGeom>
          <a:noFill/>
          <a:ln w="12700">
            <a:noFill/>
            <a:miter lim="800000"/>
            <a:headEnd/>
            <a:tailEnd/>
          </a:ln>
          <a:effectLst/>
        </p:spPr>
      </p:pic>
      <p:pic>
        <p:nvPicPr>
          <p:cNvPr id="38917" name="Picture 5"/>
          <p:cNvPicPr>
            <a:picLocks noChangeArrowheads="1"/>
          </p:cNvPicPr>
          <p:nvPr/>
        </p:nvPicPr>
        <p:blipFill>
          <a:blip r:embed="rId4"/>
          <a:srcRect/>
          <a:stretch>
            <a:fillRect/>
          </a:stretch>
        </p:blipFill>
        <p:spPr bwMode="auto">
          <a:xfrm>
            <a:off x="1044575" y="2736850"/>
            <a:ext cx="1289050" cy="3024188"/>
          </a:xfrm>
          <a:prstGeom prst="rect">
            <a:avLst/>
          </a:prstGeom>
          <a:noFill/>
          <a:ln w="12700">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4" fill="hold" nodeType="afterEffect">
                                  <p:stCondLst>
                                    <p:cond delay="0"/>
                                  </p:stCondLst>
                                  <p:childTnLst>
                                    <p:set>
                                      <p:cBhvr>
                                        <p:cTn id="6" dur="1" fill="hold">
                                          <p:stCondLst>
                                            <p:cond delay="0"/>
                                          </p:stCondLst>
                                        </p:cTn>
                                        <p:tgtEl>
                                          <p:spTgt spid="38917"/>
                                        </p:tgtEl>
                                        <p:attrNameLst>
                                          <p:attrName>style.visibility</p:attrName>
                                        </p:attrNameLst>
                                      </p:cBhvr>
                                      <p:to>
                                        <p:strVal val="visible"/>
                                      </p:to>
                                    </p:set>
                                    <p:anim calcmode="lin" valueType="num">
                                      <p:cBhvr>
                                        <p:cTn id="7" dur="500" fill="hold"/>
                                        <p:tgtEl>
                                          <p:spTgt spid="38917"/>
                                        </p:tgtEl>
                                        <p:attrNameLst>
                                          <p:attrName>ppt_x</p:attrName>
                                        </p:attrNameLst>
                                      </p:cBhvr>
                                      <p:tavLst>
                                        <p:tav tm="0">
                                          <p:val>
                                            <p:strVal val="#ppt_x"/>
                                          </p:val>
                                        </p:tav>
                                        <p:tav tm="100000">
                                          <p:val>
                                            <p:strVal val="#ppt_x"/>
                                          </p:val>
                                        </p:tav>
                                      </p:tavLst>
                                    </p:anim>
                                    <p:anim calcmode="lin" valueType="num">
                                      <p:cBhvr>
                                        <p:cTn id="8" dur="500" fill="hold"/>
                                        <p:tgtEl>
                                          <p:spTgt spid="38917"/>
                                        </p:tgtEl>
                                        <p:attrNameLst>
                                          <p:attrName>ppt_y</p:attrName>
                                        </p:attrNameLst>
                                      </p:cBhvr>
                                      <p:tavLst>
                                        <p:tav tm="0">
                                          <p:val>
                                            <p:strVal val="#ppt_y+#ppt_h/2"/>
                                          </p:val>
                                        </p:tav>
                                        <p:tav tm="100000">
                                          <p:val>
                                            <p:strVal val="#ppt_y"/>
                                          </p:val>
                                        </p:tav>
                                      </p:tavLst>
                                    </p:anim>
                                    <p:anim calcmode="lin" valueType="num">
                                      <p:cBhvr>
                                        <p:cTn id="9" dur="500" fill="hold"/>
                                        <p:tgtEl>
                                          <p:spTgt spid="38917"/>
                                        </p:tgtEl>
                                        <p:attrNameLst>
                                          <p:attrName>ppt_w</p:attrName>
                                        </p:attrNameLst>
                                      </p:cBhvr>
                                      <p:tavLst>
                                        <p:tav tm="0">
                                          <p:val>
                                            <p:strVal val="#ppt_w"/>
                                          </p:val>
                                        </p:tav>
                                        <p:tav tm="100000">
                                          <p:val>
                                            <p:strVal val="#ppt_w"/>
                                          </p:val>
                                        </p:tav>
                                      </p:tavLst>
                                    </p:anim>
                                    <p:anim calcmode="lin" valueType="num">
                                      <p:cBhvr>
                                        <p:cTn id="10" dur="500" fill="hold"/>
                                        <p:tgtEl>
                                          <p:spTgt spid="3891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78884" name="Picture 4" descr="Soot blowers"/>
          <p:cNvPicPr>
            <a:picLocks noChangeAspect="1" noChangeArrowheads="1"/>
          </p:cNvPicPr>
          <p:nvPr/>
        </p:nvPicPr>
        <p:blipFill>
          <a:blip r:embed="rId3"/>
          <a:srcRect/>
          <a:stretch>
            <a:fillRect/>
          </a:stretch>
        </p:blipFill>
        <p:spPr bwMode="auto">
          <a:xfrm>
            <a:off x="762000" y="0"/>
            <a:ext cx="8915400" cy="6910388"/>
          </a:xfrm>
          <a:prstGeom prst="rect">
            <a:avLst/>
          </a:prstGeom>
          <a:noFill/>
        </p:spPr>
      </p:pic>
      <p:sp>
        <p:nvSpPr>
          <p:cNvPr id="378883" name="Rectangle 3"/>
          <p:cNvSpPr>
            <a:spLocks noChangeArrowheads="1"/>
          </p:cNvSpPr>
          <p:nvPr/>
        </p:nvSpPr>
        <p:spPr bwMode="auto">
          <a:xfrm>
            <a:off x="5562600" y="381000"/>
            <a:ext cx="4343400" cy="76200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lIns="90488" tIns="44450" rIns="90488" bIns="44450" anchor="ctr"/>
          <a:lstStyle/>
          <a:p>
            <a:pPr algn="ctr">
              <a:spcBef>
                <a:spcPct val="25000"/>
              </a:spcBef>
              <a:spcAft>
                <a:spcPct val="25000"/>
              </a:spcAft>
            </a:pPr>
            <a:r>
              <a:rPr lang="en-US" sz="4400">
                <a:solidFill>
                  <a:srgbClr val="CC0000"/>
                </a:solidFill>
                <a:effectLst>
                  <a:outerShdw blurRad="38100" dist="38100" dir="2700000" algn="tl">
                    <a:srgbClr val="000000"/>
                  </a:outerShdw>
                </a:effectLst>
              </a:rPr>
              <a:t>Soot Blowers</a:t>
            </a:r>
          </a:p>
        </p:txBody>
      </p:sp>
      <p:sp>
        <p:nvSpPr>
          <p:cNvPr id="378885" name="Line 5"/>
          <p:cNvSpPr>
            <a:spLocks noChangeShapeType="1"/>
          </p:cNvSpPr>
          <p:nvPr/>
        </p:nvSpPr>
        <p:spPr bwMode="auto">
          <a:xfrm flipH="1">
            <a:off x="3810000" y="1219200"/>
            <a:ext cx="3962400" cy="3352800"/>
          </a:xfrm>
          <a:prstGeom prst="line">
            <a:avLst/>
          </a:prstGeom>
          <a:noFill/>
          <a:ln w="76200">
            <a:solidFill>
              <a:srgbClr val="CC0000"/>
            </a:solidFill>
            <a:round/>
            <a:headEnd/>
            <a:tailEnd type="triangle" w="med" len="med"/>
          </a:ln>
          <a:effectLst>
            <a:outerShdw dist="53882" dir="2700000" algn="ctr" rotWithShape="0">
              <a:srgbClr val="000000"/>
            </a:outerShdw>
          </a:effectLst>
        </p:spPr>
        <p:txBody>
          <a:bodyPr wrap="none" anchor="ctr"/>
          <a:lstStyle/>
          <a:p>
            <a:endParaRPr lang="en-US"/>
          </a:p>
        </p:txBody>
      </p:sp>
      <p:sp>
        <p:nvSpPr>
          <p:cNvPr id="378886" name="Line 6"/>
          <p:cNvSpPr>
            <a:spLocks noChangeShapeType="1"/>
          </p:cNvSpPr>
          <p:nvPr/>
        </p:nvSpPr>
        <p:spPr bwMode="auto">
          <a:xfrm flipH="1">
            <a:off x="3276600" y="1219200"/>
            <a:ext cx="4495800" cy="1066800"/>
          </a:xfrm>
          <a:prstGeom prst="line">
            <a:avLst/>
          </a:prstGeom>
          <a:noFill/>
          <a:ln w="76200">
            <a:solidFill>
              <a:srgbClr val="CC0000"/>
            </a:solidFill>
            <a:round/>
            <a:headEnd/>
            <a:tailEnd type="triangle" w="med" len="med"/>
          </a:ln>
          <a:effectLst>
            <a:outerShdw dist="53882" dir="2700000" algn="ctr" rotWithShape="0">
              <a:srgbClr val="000000"/>
            </a:outerShdw>
          </a:effectLst>
        </p:spPr>
        <p:txBody>
          <a:bodyPr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2" fill="hold" grpId="0" nodeType="afterEffect">
                                  <p:stCondLst>
                                    <p:cond delay="0"/>
                                  </p:stCondLst>
                                  <p:childTnLst>
                                    <p:set>
                                      <p:cBhvr>
                                        <p:cTn id="6" dur="1" fill="hold">
                                          <p:stCondLst>
                                            <p:cond delay="0"/>
                                          </p:stCondLst>
                                        </p:cTn>
                                        <p:tgtEl>
                                          <p:spTgt spid="378885"/>
                                        </p:tgtEl>
                                        <p:attrNameLst>
                                          <p:attrName>style.visibility</p:attrName>
                                        </p:attrNameLst>
                                      </p:cBhvr>
                                      <p:to>
                                        <p:strVal val="visible"/>
                                      </p:to>
                                    </p:set>
                                    <p:anim calcmode="lin" valueType="num">
                                      <p:cBhvr>
                                        <p:cTn id="7" dur="500" fill="hold"/>
                                        <p:tgtEl>
                                          <p:spTgt spid="378885"/>
                                        </p:tgtEl>
                                        <p:attrNameLst>
                                          <p:attrName>ppt_x</p:attrName>
                                        </p:attrNameLst>
                                      </p:cBhvr>
                                      <p:tavLst>
                                        <p:tav tm="0">
                                          <p:val>
                                            <p:strVal val="#ppt_x+#ppt_w/2"/>
                                          </p:val>
                                        </p:tav>
                                        <p:tav tm="100000">
                                          <p:val>
                                            <p:strVal val="#ppt_x"/>
                                          </p:val>
                                        </p:tav>
                                      </p:tavLst>
                                    </p:anim>
                                    <p:anim calcmode="lin" valueType="num">
                                      <p:cBhvr>
                                        <p:cTn id="8" dur="500" fill="hold"/>
                                        <p:tgtEl>
                                          <p:spTgt spid="378885"/>
                                        </p:tgtEl>
                                        <p:attrNameLst>
                                          <p:attrName>ppt_y</p:attrName>
                                        </p:attrNameLst>
                                      </p:cBhvr>
                                      <p:tavLst>
                                        <p:tav tm="0">
                                          <p:val>
                                            <p:strVal val="#ppt_y"/>
                                          </p:val>
                                        </p:tav>
                                        <p:tav tm="100000">
                                          <p:val>
                                            <p:strVal val="#ppt_y"/>
                                          </p:val>
                                        </p:tav>
                                      </p:tavLst>
                                    </p:anim>
                                    <p:anim calcmode="lin" valueType="num">
                                      <p:cBhvr>
                                        <p:cTn id="9" dur="500" fill="hold"/>
                                        <p:tgtEl>
                                          <p:spTgt spid="378885"/>
                                        </p:tgtEl>
                                        <p:attrNameLst>
                                          <p:attrName>ppt_w</p:attrName>
                                        </p:attrNameLst>
                                      </p:cBhvr>
                                      <p:tavLst>
                                        <p:tav tm="0">
                                          <p:val>
                                            <p:fltVal val="0"/>
                                          </p:val>
                                        </p:tav>
                                        <p:tav tm="100000">
                                          <p:val>
                                            <p:strVal val="#ppt_w"/>
                                          </p:val>
                                        </p:tav>
                                      </p:tavLst>
                                    </p:anim>
                                    <p:anim calcmode="lin" valueType="num">
                                      <p:cBhvr>
                                        <p:cTn id="10" dur="500" fill="hold"/>
                                        <p:tgtEl>
                                          <p:spTgt spid="378885"/>
                                        </p:tgtEl>
                                        <p:attrNameLst>
                                          <p:attrName>ppt_h</p:attrName>
                                        </p:attrNameLst>
                                      </p:cBhvr>
                                      <p:tavLst>
                                        <p:tav tm="0">
                                          <p:val>
                                            <p:strVal val="#ppt_h"/>
                                          </p:val>
                                        </p:tav>
                                        <p:tav tm="100000">
                                          <p:val>
                                            <p:strVal val="#ppt_h"/>
                                          </p:val>
                                        </p:tav>
                                      </p:tavLst>
                                    </p:anim>
                                  </p:childTnLst>
                                </p:cTn>
                              </p:par>
                            </p:childTnLst>
                          </p:cTn>
                        </p:par>
                        <p:par>
                          <p:cTn id="11" fill="hold">
                            <p:stCondLst>
                              <p:cond delay="500"/>
                            </p:stCondLst>
                            <p:childTnLst>
                              <p:par>
                                <p:cTn id="12" presetID="17" presetClass="entr" presetSubtype="2" fill="hold" grpId="0" nodeType="afterEffect">
                                  <p:stCondLst>
                                    <p:cond delay="0"/>
                                  </p:stCondLst>
                                  <p:childTnLst>
                                    <p:set>
                                      <p:cBhvr>
                                        <p:cTn id="13" dur="1" fill="hold">
                                          <p:stCondLst>
                                            <p:cond delay="0"/>
                                          </p:stCondLst>
                                        </p:cTn>
                                        <p:tgtEl>
                                          <p:spTgt spid="378886"/>
                                        </p:tgtEl>
                                        <p:attrNameLst>
                                          <p:attrName>style.visibility</p:attrName>
                                        </p:attrNameLst>
                                      </p:cBhvr>
                                      <p:to>
                                        <p:strVal val="visible"/>
                                      </p:to>
                                    </p:set>
                                    <p:anim calcmode="lin" valueType="num">
                                      <p:cBhvr>
                                        <p:cTn id="14" dur="500" fill="hold"/>
                                        <p:tgtEl>
                                          <p:spTgt spid="378886"/>
                                        </p:tgtEl>
                                        <p:attrNameLst>
                                          <p:attrName>ppt_x</p:attrName>
                                        </p:attrNameLst>
                                      </p:cBhvr>
                                      <p:tavLst>
                                        <p:tav tm="0">
                                          <p:val>
                                            <p:strVal val="#ppt_x+#ppt_w/2"/>
                                          </p:val>
                                        </p:tav>
                                        <p:tav tm="100000">
                                          <p:val>
                                            <p:strVal val="#ppt_x"/>
                                          </p:val>
                                        </p:tav>
                                      </p:tavLst>
                                    </p:anim>
                                    <p:anim calcmode="lin" valueType="num">
                                      <p:cBhvr>
                                        <p:cTn id="15" dur="500" fill="hold"/>
                                        <p:tgtEl>
                                          <p:spTgt spid="378886"/>
                                        </p:tgtEl>
                                        <p:attrNameLst>
                                          <p:attrName>ppt_y</p:attrName>
                                        </p:attrNameLst>
                                      </p:cBhvr>
                                      <p:tavLst>
                                        <p:tav tm="0">
                                          <p:val>
                                            <p:strVal val="#ppt_y"/>
                                          </p:val>
                                        </p:tav>
                                        <p:tav tm="100000">
                                          <p:val>
                                            <p:strVal val="#ppt_y"/>
                                          </p:val>
                                        </p:tav>
                                      </p:tavLst>
                                    </p:anim>
                                    <p:anim calcmode="lin" valueType="num">
                                      <p:cBhvr>
                                        <p:cTn id="16" dur="500" fill="hold"/>
                                        <p:tgtEl>
                                          <p:spTgt spid="378886"/>
                                        </p:tgtEl>
                                        <p:attrNameLst>
                                          <p:attrName>ppt_w</p:attrName>
                                        </p:attrNameLst>
                                      </p:cBhvr>
                                      <p:tavLst>
                                        <p:tav tm="0">
                                          <p:val>
                                            <p:fltVal val="0"/>
                                          </p:val>
                                        </p:tav>
                                        <p:tav tm="100000">
                                          <p:val>
                                            <p:strVal val="#ppt_w"/>
                                          </p:val>
                                        </p:tav>
                                      </p:tavLst>
                                    </p:anim>
                                    <p:anim calcmode="lin" valueType="num">
                                      <p:cBhvr>
                                        <p:cTn id="17" dur="500" fill="hold"/>
                                        <p:tgtEl>
                                          <p:spTgt spid="37888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885" grpId="0" animBg="1"/>
      <p:bldP spid="378886" grpId="0" animBg="1"/>
    </p:bldLst>
  </p:timing>
</p:sld>
</file>

<file path=ppt/slides/slide1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96002" name="Picture 2" descr="DSCN4358"/>
          <p:cNvPicPr>
            <a:picLocks noChangeAspect="1" noChangeArrowheads="1"/>
          </p:cNvPicPr>
          <p:nvPr/>
        </p:nvPicPr>
        <p:blipFill>
          <a:blip r:embed="rId3"/>
          <a:srcRect/>
          <a:stretch>
            <a:fillRect/>
          </a:stretch>
        </p:blipFill>
        <p:spPr bwMode="auto">
          <a:xfrm>
            <a:off x="0" y="0"/>
            <a:ext cx="10363200" cy="6881813"/>
          </a:xfrm>
          <a:prstGeom prst="rect">
            <a:avLst/>
          </a:prstGeom>
          <a:noFill/>
        </p:spPr>
      </p:pic>
      <p:sp>
        <p:nvSpPr>
          <p:cNvPr id="896004" name="Rectangle 4"/>
          <p:cNvSpPr>
            <a:spLocks noChangeArrowheads="1"/>
          </p:cNvSpPr>
          <p:nvPr/>
        </p:nvSpPr>
        <p:spPr bwMode="auto">
          <a:xfrm>
            <a:off x="7162800" y="4191000"/>
            <a:ext cx="2857500" cy="2316163"/>
          </a:xfrm>
          <a:prstGeom prst="rect">
            <a:avLst/>
          </a:prstGeom>
          <a:solidFill>
            <a:srgbClr val="FF9900"/>
          </a:solidFill>
          <a:ln w="57150">
            <a:solidFill>
              <a:srgbClr val="CC0000"/>
            </a:solidFill>
            <a:miter lim="800000"/>
            <a:headEnd/>
            <a:tailEnd/>
          </a:ln>
          <a:effectLst>
            <a:outerShdw dist="107763" dir="2700000" algn="ctr" rotWithShape="0">
              <a:srgbClr val="000000"/>
            </a:outerShdw>
          </a:effectLst>
        </p:spPr>
        <p:txBody>
          <a:bodyPr lIns="90488" tIns="44450" rIns="90488" bIns="44450" anchor="ctr"/>
          <a:lstStyle/>
          <a:p>
            <a:pPr algn="ctr"/>
            <a:r>
              <a:rPr lang="en-US" sz="4400">
                <a:solidFill>
                  <a:srgbClr val="CC0000"/>
                </a:solidFill>
                <a:effectLst>
                  <a:outerShdw blurRad="38100" dist="38100" dir="2700000" algn="tl">
                    <a:srgbClr val="000000"/>
                  </a:outerShdw>
                </a:effectLst>
              </a:rPr>
              <a:t>Soot</a:t>
            </a:r>
            <a:br>
              <a:rPr lang="en-US" sz="4400">
                <a:solidFill>
                  <a:srgbClr val="CC0000"/>
                </a:solidFill>
                <a:effectLst>
                  <a:outerShdw blurRad="38100" dist="38100" dir="2700000" algn="tl">
                    <a:srgbClr val="000000"/>
                  </a:outerShdw>
                </a:effectLst>
              </a:rPr>
            </a:br>
            <a:r>
              <a:rPr lang="en-US" sz="4400">
                <a:solidFill>
                  <a:srgbClr val="CC0000"/>
                </a:solidFill>
                <a:effectLst>
                  <a:outerShdw blurRad="38100" dist="38100" dir="2700000" algn="tl">
                    <a:srgbClr val="000000"/>
                  </a:outerShdw>
                </a:effectLst>
              </a:rPr>
              <a:t>Blowing/</a:t>
            </a:r>
            <a:br>
              <a:rPr lang="en-US" sz="4400">
                <a:solidFill>
                  <a:srgbClr val="CC0000"/>
                </a:solidFill>
                <a:effectLst>
                  <a:outerShdw blurRad="38100" dist="38100" dir="2700000" algn="tl">
                    <a:srgbClr val="000000"/>
                  </a:outerShdw>
                </a:effectLst>
              </a:rPr>
            </a:br>
            <a:r>
              <a:rPr lang="en-US" sz="4400">
                <a:solidFill>
                  <a:srgbClr val="CC0000"/>
                </a:solidFill>
                <a:effectLst>
                  <a:outerShdw blurRad="38100" dist="38100" dir="2700000" algn="tl">
                    <a:srgbClr val="000000"/>
                  </a:outerShdw>
                </a:effectLst>
              </a:rPr>
              <a:t>Rapping</a:t>
            </a:r>
            <a:endParaRPr lang="en-US" sz="4400" i="1">
              <a:solidFill>
                <a:srgbClr val="FAFD00"/>
              </a:solidFill>
            </a:endParaRPr>
          </a:p>
        </p:txBody>
      </p:sp>
      <p:sp>
        <p:nvSpPr>
          <p:cNvPr id="896005" name="Line 5"/>
          <p:cNvSpPr>
            <a:spLocks noChangeShapeType="1"/>
          </p:cNvSpPr>
          <p:nvPr/>
        </p:nvSpPr>
        <p:spPr bwMode="auto">
          <a:xfrm flipH="1" flipV="1">
            <a:off x="2743200" y="2514600"/>
            <a:ext cx="4152900" cy="1600200"/>
          </a:xfrm>
          <a:prstGeom prst="line">
            <a:avLst/>
          </a:prstGeom>
          <a:noFill/>
          <a:ln w="76200">
            <a:solidFill>
              <a:srgbClr val="CC0000"/>
            </a:solidFill>
            <a:round/>
            <a:headEnd/>
            <a:tailEnd type="triangle" w="med" len="med"/>
          </a:ln>
          <a:effectLst>
            <a:outerShdw dist="53882" dir="2700000" algn="ctr" rotWithShape="0">
              <a:srgbClr val="000000"/>
            </a:outerShdw>
          </a:effectLst>
        </p:spPr>
        <p:txBody>
          <a:bodyPr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afterEffect">
                                  <p:stCondLst>
                                    <p:cond delay="0"/>
                                  </p:stCondLst>
                                  <p:childTnLst>
                                    <p:set>
                                      <p:cBhvr>
                                        <p:cTn id="6" dur="1" fill="hold">
                                          <p:stCondLst>
                                            <p:cond delay="0"/>
                                          </p:stCondLst>
                                        </p:cTn>
                                        <p:tgtEl>
                                          <p:spTgt spid="896005"/>
                                        </p:tgtEl>
                                        <p:attrNameLst>
                                          <p:attrName>style.visibility</p:attrName>
                                        </p:attrNameLst>
                                      </p:cBhvr>
                                      <p:to>
                                        <p:strVal val="visible"/>
                                      </p:to>
                                    </p:set>
                                    <p:anim calcmode="lin" valueType="num">
                                      <p:cBhvr additive="base">
                                        <p:cTn id="7" dur="500" fill="hold"/>
                                        <p:tgtEl>
                                          <p:spTgt spid="896005"/>
                                        </p:tgtEl>
                                        <p:attrNameLst>
                                          <p:attrName>ppt_x</p:attrName>
                                        </p:attrNameLst>
                                      </p:cBhvr>
                                      <p:tavLst>
                                        <p:tav tm="0">
                                          <p:val>
                                            <p:strVal val="1+#ppt_w/2"/>
                                          </p:val>
                                        </p:tav>
                                        <p:tav tm="100000">
                                          <p:val>
                                            <p:strVal val="#ppt_x"/>
                                          </p:val>
                                        </p:tav>
                                      </p:tavLst>
                                    </p:anim>
                                    <p:anim calcmode="lin" valueType="num">
                                      <p:cBhvr additive="base">
                                        <p:cTn id="8" dur="500" fill="hold"/>
                                        <p:tgtEl>
                                          <p:spTgt spid="89600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6005" grpId="0" animBg="1"/>
    </p:bldLst>
  </p:timing>
</p:sld>
</file>

<file path=ppt/slides/slide1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10692" name="Picture 4" descr="Cyclone III"/>
          <p:cNvPicPr>
            <a:picLocks noChangeAspect="1" noChangeArrowheads="1"/>
          </p:cNvPicPr>
          <p:nvPr/>
        </p:nvPicPr>
        <p:blipFill>
          <a:blip r:embed="rId3"/>
          <a:srcRect/>
          <a:stretch>
            <a:fillRect/>
          </a:stretch>
        </p:blipFill>
        <p:spPr bwMode="auto">
          <a:xfrm>
            <a:off x="38100" y="-58738"/>
            <a:ext cx="10287000" cy="7031038"/>
          </a:xfrm>
          <a:prstGeom prst="rect">
            <a:avLst/>
          </a:prstGeom>
          <a:noFill/>
        </p:spPr>
      </p:pic>
      <p:sp>
        <p:nvSpPr>
          <p:cNvPr id="1010693" name="Rectangle 5"/>
          <p:cNvSpPr>
            <a:spLocks noChangeArrowheads="1"/>
          </p:cNvSpPr>
          <p:nvPr/>
        </p:nvSpPr>
        <p:spPr bwMode="auto">
          <a:xfrm>
            <a:off x="627063" y="4648200"/>
            <a:ext cx="2535237" cy="1219200"/>
          </a:xfrm>
          <a:prstGeom prst="rect">
            <a:avLst/>
          </a:prstGeom>
          <a:solidFill>
            <a:srgbClr val="FF9900"/>
          </a:solidFill>
          <a:ln w="57150">
            <a:solidFill>
              <a:srgbClr val="CC0000"/>
            </a:solidFill>
            <a:miter lim="800000"/>
            <a:headEnd/>
            <a:tailEnd/>
          </a:ln>
          <a:effectLst>
            <a:outerShdw dist="107763" dir="2700000" algn="ctr" rotWithShape="0">
              <a:srgbClr val="000000"/>
            </a:outerShdw>
          </a:effectLst>
        </p:spPr>
        <p:txBody>
          <a:bodyPr lIns="90488" tIns="44450" rIns="90488" bIns="44450" anchor="ctr"/>
          <a:lstStyle/>
          <a:p>
            <a:pPr algn="ctr"/>
            <a:r>
              <a:rPr lang="en-US" sz="4400">
                <a:solidFill>
                  <a:srgbClr val="CC0000"/>
                </a:solidFill>
                <a:effectLst>
                  <a:outerShdw blurRad="38100" dist="38100" dir="2700000" algn="tl">
                    <a:srgbClr val="000000"/>
                  </a:outerShdw>
                </a:effectLst>
              </a:rPr>
              <a:t>Cyclone</a:t>
            </a:r>
            <a:endParaRPr lang="en-US" sz="4400" i="1">
              <a:solidFill>
                <a:srgbClr val="FAFD00"/>
              </a:solidFill>
            </a:endParaRPr>
          </a:p>
        </p:txBody>
      </p:sp>
    </p:spTree>
  </p:cSld>
  <p:clrMapOvr>
    <a:masterClrMapping/>
  </p:clrMapOvr>
  <p:transition/>
</p:sld>
</file>

<file path=ppt/slides/slide1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282" name="Rectangle 2"/>
          <p:cNvSpPr>
            <a:spLocks noGrp="1" noChangeArrowheads="1"/>
          </p:cNvSpPr>
          <p:nvPr>
            <p:ph type="title"/>
          </p:nvPr>
        </p:nvSpPr>
        <p:spPr>
          <a:xfrm>
            <a:off x="7267575" y="2179638"/>
            <a:ext cx="2535238" cy="1858962"/>
          </a:xfrm>
          <a:solidFill>
            <a:srgbClr val="FF9900"/>
          </a:solidFill>
          <a:ln w="57150">
            <a:solidFill>
              <a:srgbClr val="CC0000"/>
            </a:solidFill>
          </a:ln>
        </p:spPr>
        <p:txBody>
          <a:bodyPr/>
          <a:lstStyle/>
          <a:p>
            <a:r>
              <a:rPr lang="en-US" i="0">
                <a:solidFill>
                  <a:srgbClr val="CC0000"/>
                </a:solidFill>
                <a:effectLst>
                  <a:outerShdw blurRad="38100" dist="38100" dir="2700000" algn="tl">
                    <a:srgbClr val="000000"/>
                  </a:outerShdw>
                </a:effectLst>
              </a:rPr>
              <a:t>Multi-Cyclone</a:t>
            </a:r>
            <a:endParaRPr lang="en-US"/>
          </a:p>
        </p:txBody>
      </p:sp>
      <p:pic>
        <p:nvPicPr>
          <p:cNvPr id="225283" name="Picture 3"/>
          <p:cNvPicPr>
            <a:picLocks noChangeArrowheads="1"/>
          </p:cNvPicPr>
          <p:nvPr/>
        </p:nvPicPr>
        <p:blipFill>
          <a:blip r:embed="rId3"/>
          <a:srcRect/>
          <a:stretch>
            <a:fillRect/>
          </a:stretch>
        </p:blipFill>
        <p:spPr bwMode="auto">
          <a:xfrm>
            <a:off x="79375" y="0"/>
            <a:ext cx="6905625" cy="6843713"/>
          </a:xfrm>
          <a:prstGeom prst="rect">
            <a:avLst/>
          </a:prstGeom>
          <a:noFill/>
          <a:ln w="12700">
            <a:noFill/>
            <a:miter lim="800000"/>
            <a:headEnd/>
            <a:tailEnd/>
          </a:ln>
          <a:effectLst/>
        </p:spPr>
      </p:pic>
      <p:sp>
        <p:nvSpPr>
          <p:cNvPr id="225284" name="Rectangle 4"/>
          <p:cNvSpPr>
            <a:spLocks noChangeArrowheads="1"/>
          </p:cNvSpPr>
          <p:nvPr/>
        </p:nvSpPr>
        <p:spPr bwMode="auto">
          <a:xfrm>
            <a:off x="7435850" y="6096000"/>
            <a:ext cx="2241550" cy="579438"/>
          </a:xfrm>
          <a:prstGeom prst="rect">
            <a:avLst/>
          </a:prstGeom>
          <a:solidFill>
            <a:schemeClr val="bg1"/>
          </a:solidFill>
          <a:ln w="12700">
            <a:noFill/>
            <a:miter lim="800000"/>
            <a:headEnd/>
            <a:tailEnd/>
          </a:ln>
          <a:effectLst>
            <a:prstShdw prst="shdw17" dist="17961" dir="2700000">
              <a:schemeClr val="bg1">
                <a:gamma/>
                <a:shade val="60000"/>
                <a:invGamma/>
              </a:schemeClr>
            </a:prstShdw>
          </a:effectLst>
        </p:spPr>
        <p:txBody>
          <a:bodyPr lIns="90488" tIns="44450" rIns="90488" bIns="44450" anchor="ctr"/>
          <a:lstStyle/>
          <a:p>
            <a:pPr algn="ctr"/>
            <a:r>
              <a:rPr lang="en-US" sz="1800">
                <a:solidFill>
                  <a:srgbClr val="FAFD00"/>
                </a:solidFill>
              </a:rPr>
              <a:t>Graphic Courtesy of B&amp;W</a:t>
            </a:r>
          </a:p>
        </p:txBody>
      </p:sp>
    </p:spTree>
  </p:cSld>
  <p:clrMapOvr>
    <a:masterClrMapping/>
  </p:clrMapOvr>
  <p:transition/>
</p:sld>
</file>

<file path=ppt/slides/slide1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9298" name="Rectangle 1026"/>
          <p:cNvSpPr>
            <a:spLocks noGrp="1" noChangeArrowheads="1"/>
          </p:cNvSpPr>
          <p:nvPr>
            <p:ph type="title"/>
          </p:nvPr>
        </p:nvSpPr>
        <p:spPr/>
        <p:txBody>
          <a:bodyPr/>
          <a:lstStyle/>
          <a:p>
            <a:endParaRPr lang="en-US"/>
          </a:p>
        </p:txBody>
      </p:sp>
      <p:sp>
        <p:nvSpPr>
          <p:cNvPr id="439299" name="Rectangle 1027"/>
          <p:cNvSpPr>
            <a:spLocks noGrp="1" noChangeArrowheads="1"/>
          </p:cNvSpPr>
          <p:nvPr>
            <p:ph type="body" idx="1"/>
          </p:nvPr>
        </p:nvSpPr>
        <p:spPr/>
        <p:txBody>
          <a:bodyPr/>
          <a:lstStyle/>
          <a:p>
            <a:endParaRPr lang="en-US"/>
          </a:p>
        </p:txBody>
      </p:sp>
      <p:pic>
        <p:nvPicPr>
          <p:cNvPr id="439300" name="Picture 1028" descr="bh_arc~1"/>
          <p:cNvPicPr>
            <a:picLocks noChangeAspect="1" noChangeArrowheads="1"/>
          </p:cNvPicPr>
          <p:nvPr/>
        </p:nvPicPr>
        <p:blipFill>
          <a:blip r:embed="rId3"/>
          <a:srcRect/>
          <a:stretch>
            <a:fillRect/>
          </a:stretch>
        </p:blipFill>
        <p:spPr bwMode="auto">
          <a:xfrm>
            <a:off x="0" y="0"/>
            <a:ext cx="10515600" cy="6932613"/>
          </a:xfrm>
          <a:prstGeom prst="rect">
            <a:avLst/>
          </a:prstGeom>
          <a:noFill/>
        </p:spPr>
      </p:pic>
      <p:sp>
        <p:nvSpPr>
          <p:cNvPr id="439301" name="Rectangle 1029"/>
          <p:cNvSpPr>
            <a:spLocks noChangeArrowheads="1"/>
          </p:cNvSpPr>
          <p:nvPr/>
        </p:nvSpPr>
        <p:spPr bwMode="auto">
          <a:xfrm>
            <a:off x="409575" y="5124450"/>
            <a:ext cx="2943225" cy="8191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wrap="none">
            <a:spAutoFit/>
          </a:bodyPr>
          <a:lstStyle/>
          <a:p>
            <a:r>
              <a:rPr lang="en-US" sz="4400">
                <a:solidFill>
                  <a:srgbClr val="CC0000"/>
                </a:solidFill>
                <a:effectLst>
                  <a:outerShdw blurRad="38100" dist="38100" dir="2700000" algn="tl">
                    <a:srgbClr val="000000"/>
                  </a:outerShdw>
                </a:effectLst>
              </a:rPr>
              <a:t>Baghouse</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439301"/>
                                        </p:tgtEl>
                                        <p:attrNameLst>
                                          <p:attrName>style.visibility</p:attrName>
                                        </p:attrNameLst>
                                      </p:cBhvr>
                                      <p:to>
                                        <p:strVal val="visible"/>
                                      </p:to>
                                    </p:set>
                                    <p:anim calcmode="lin" valueType="num">
                                      <p:cBhvr additive="base">
                                        <p:cTn id="7" dur="500" fill="hold"/>
                                        <p:tgtEl>
                                          <p:spTgt spid="439301"/>
                                        </p:tgtEl>
                                        <p:attrNameLst>
                                          <p:attrName>ppt_x</p:attrName>
                                        </p:attrNameLst>
                                      </p:cBhvr>
                                      <p:tavLst>
                                        <p:tav tm="0">
                                          <p:val>
                                            <p:strVal val="0-#ppt_w/2"/>
                                          </p:val>
                                        </p:tav>
                                        <p:tav tm="100000">
                                          <p:val>
                                            <p:strVal val="#ppt_x"/>
                                          </p:val>
                                        </p:tav>
                                      </p:tavLst>
                                    </p:anim>
                                    <p:anim calcmode="lin" valueType="num">
                                      <p:cBhvr additive="base">
                                        <p:cTn id="8" dur="500" fill="hold"/>
                                        <p:tgtEl>
                                          <p:spTgt spid="4393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9301" grpId="0" animBg="1" autoUpdateAnimBg="0"/>
    </p:bldLst>
  </p:timing>
</p:sld>
</file>

<file path=ppt/slides/slide1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11716" name="Picture 4" descr="Baghouse Clean Inside Bags Dirty PM Outside I"/>
          <p:cNvPicPr>
            <a:picLocks noChangeAspect="1" noChangeArrowheads="1"/>
          </p:cNvPicPr>
          <p:nvPr/>
        </p:nvPicPr>
        <p:blipFill>
          <a:blip r:embed="rId3"/>
          <a:srcRect/>
          <a:stretch>
            <a:fillRect/>
          </a:stretch>
        </p:blipFill>
        <p:spPr bwMode="auto">
          <a:xfrm>
            <a:off x="38100" y="-58738"/>
            <a:ext cx="5181600" cy="7031038"/>
          </a:xfrm>
          <a:prstGeom prst="rect">
            <a:avLst/>
          </a:prstGeom>
          <a:noFill/>
        </p:spPr>
      </p:pic>
      <p:sp>
        <p:nvSpPr>
          <p:cNvPr id="1011717" name="Rectangle 5"/>
          <p:cNvSpPr>
            <a:spLocks noChangeArrowheads="1"/>
          </p:cNvSpPr>
          <p:nvPr/>
        </p:nvSpPr>
        <p:spPr bwMode="auto">
          <a:xfrm>
            <a:off x="1028700" y="381000"/>
            <a:ext cx="2943225" cy="8191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wrap="none">
            <a:spAutoFit/>
          </a:bodyPr>
          <a:lstStyle/>
          <a:p>
            <a:r>
              <a:rPr lang="en-US" sz="4400">
                <a:solidFill>
                  <a:srgbClr val="CC0000"/>
                </a:solidFill>
                <a:effectLst>
                  <a:outerShdw blurRad="38100" dist="38100" dir="2700000" algn="tl">
                    <a:srgbClr val="000000"/>
                  </a:outerShdw>
                </a:effectLst>
              </a:rPr>
              <a:t>Baghouse</a:t>
            </a:r>
          </a:p>
        </p:txBody>
      </p:sp>
      <p:pic>
        <p:nvPicPr>
          <p:cNvPr id="1011718" name="Picture 6" descr="Baghouse Clean Inside Bags Dirty PM Outside III"/>
          <p:cNvPicPr>
            <a:picLocks noChangeAspect="1" noChangeArrowheads="1"/>
          </p:cNvPicPr>
          <p:nvPr/>
        </p:nvPicPr>
        <p:blipFill>
          <a:blip r:embed="rId4"/>
          <a:srcRect/>
          <a:stretch>
            <a:fillRect/>
          </a:stretch>
        </p:blipFill>
        <p:spPr bwMode="auto">
          <a:xfrm>
            <a:off x="5219700" y="-1588"/>
            <a:ext cx="5067300" cy="6973888"/>
          </a:xfrm>
          <a:prstGeom prst="rect">
            <a:avLst/>
          </a:prstGeom>
          <a:noFill/>
        </p:spPr>
      </p:pic>
      <p:sp>
        <p:nvSpPr>
          <p:cNvPr id="1011719" name="Rectangle 7"/>
          <p:cNvSpPr>
            <a:spLocks noChangeArrowheads="1"/>
          </p:cNvSpPr>
          <p:nvPr/>
        </p:nvSpPr>
        <p:spPr bwMode="auto">
          <a:xfrm>
            <a:off x="4457700" y="5734050"/>
            <a:ext cx="1763713" cy="8191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wrap="none">
            <a:spAutoFit/>
          </a:bodyPr>
          <a:lstStyle/>
          <a:p>
            <a:r>
              <a:rPr lang="en-US" sz="4400">
                <a:solidFill>
                  <a:srgbClr val="CC0000"/>
                </a:solidFill>
                <a:effectLst>
                  <a:outerShdw blurRad="38100" dist="38100" dir="2700000" algn="tl">
                    <a:srgbClr val="000000"/>
                  </a:outerShdw>
                </a:effectLst>
              </a:rPr>
              <a:t>Clean</a:t>
            </a:r>
          </a:p>
        </p:txBody>
      </p:sp>
      <p:sp>
        <p:nvSpPr>
          <p:cNvPr id="1011720" name="Rectangle 8"/>
          <p:cNvSpPr>
            <a:spLocks noChangeArrowheads="1"/>
          </p:cNvSpPr>
          <p:nvPr/>
        </p:nvSpPr>
        <p:spPr bwMode="auto">
          <a:xfrm>
            <a:off x="5372100" y="457200"/>
            <a:ext cx="1514475" cy="8191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wrap="none">
            <a:spAutoFit/>
          </a:bodyPr>
          <a:lstStyle/>
          <a:p>
            <a:r>
              <a:rPr lang="en-US" sz="4400">
                <a:solidFill>
                  <a:srgbClr val="CC0000"/>
                </a:solidFill>
                <a:effectLst>
                  <a:outerShdw blurRad="38100" dist="38100" dir="2700000" algn="tl">
                    <a:srgbClr val="000000"/>
                  </a:outerShdw>
                </a:effectLst>
              </a:rPr>
              <a:t>Dirty</a:t>
            </a:r>
          </a:p>
        </p:txBody>
      </p:sp>
      <p:sp>
        <p:nvSpPr>
          <p:cNvPr id="1011721" name="Line 9"/>
          <p:cNvSpPr>
            <a:spLocks noChangeShapeType="1"/>
          </p:cNvSpPr>
          <p:nvPr/>
        </p:nvSpPr>
        <p:spPr bwMode="auto">
          <a:xfrm flipV="1">
            <a:off x="7048500" y="838200"/>
            <a:ext cx="990600" cy="0"/>
          </a:xfrm>
          <a:prstGeom prst="line">
            <a:avLst/>
          </a:prstGeom>
          <a:noFill/>
          <a:ln w="76200">
            <a:solidFill>
              <a:srgbClr val="CC0000"/>
            </a:solidFill>
            <a:round/>
            <a:headEnd/>
            <a:tailEnd type="triangle" w="med" len="med"/>
          </a:ln>
          <a:effectLst>
            <a:outerShdw dist="53882" dir="2700000" algn="ctr" rotWithShape="0">
              <a:srgbClr val="000000"/>
            </a:outerShdw>
          </a:effectLst>
        </p:spPr>
        <p:txBody>
          <a:bodyPr wrap="none" anchor="ctr"/>
          <a:lstStyle/>
          <a:p>
            <a:endParaRPr lang="en-US"/>
          </a:p>
        </p:txBody>
      </p:sp>
      <p:sp>
        <p:nvSpPr>
          <p:cNvPr id="1011722" name="Line 10"/>
          <p:cNvSpPr>
            <a:spLocks noChangeShapeType="1"/>
          </p:cNvSpPr>
          <p:nvPr/>
        </p:nvSpPr>
        <p:spPr bwMode="auto">
          <a:xfrm flipV="1">
            <a:off x="5676900" y="2895600"/>
            <a:ext cx="1981200" cy="2590800"/>
          </a:xfrm>
          <a:prstGeom prst="line">
            <a:avLst/>
          </a:prstGeom>
          <a:noFill/>
          <a:ln w="76200">
            <a:solidFill>
              <a:srgbClr val="CC0000"/>
            </a:solidFill>
            <a:round/>
            <a:headEnd/>
            <a:tailEnd type="triangle" w="med" len="med"/>
          </a:ln>
          <a:effectLst>
            <a:outerShdw dist="53882" dir="2700000" algn="ctr" rotWithShape="0">
              <a:srgbClr val="000000"/>
            </a:outerShdw>
          </a:effectLst>
        </p:spPr>
        <p:txBody>
          <a:bodyPr wrap="none" anchor="ctr"/>
          <a:lstStyle/>
          <a:p>
            <a:endParaRPr lang="en-US"/>
          </a:p>
        </p:txBody>
      </p:sp>
    </p:spTree>
  </p:cSld>
  <p:clrMapOvr>
    <a:masterClrMapping/>
  </p:clrMapOvr>
  <p:transition/>
</p:sld>
</file>

<file path=ppt/slides/slide1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02500" name="Picture 4" descr="ESP"/>
          <p:cNvPicPr>
            <a:picLocks noChangeAspect="1" noChangeArrowheads="1"/>
          </p:cNvPicPr>
          <p:nvPr/>
        </p:nvPicPr>
        <p:blipFill>
          <a:blip r:embed="rId3"/>
          <a:srcRect/>
          <a:stretch>
            <a:fillRect/>
          </a:stretch>
        </p:blipFill>
        <p:spPr bwMode="auto">
          <a:xfrm>
            <a:off x="-38100" y="0"/>
            <a:ext cx="10325100" cy="6856413"/>
          </a:xfrm>
          <a:prstGeom prst="rect">
            <a:avLst/>
          </a:prstGeom>
          <a:noFill/>
        </p:spPr>
      </p:pic>
      <p:sp>
        <p:nvSpPr>
          <p:cNvPr id="1002501" name="Rectangle 5"/>
          <p:cNvSpPr>
            <a:spLocks noChangeArrowheads="1"/>
          </p:cNvSpPr>
          <p:nvPr/>
        </p:nvSpPr>
        <p:spPr bwMode="auto">
          <a:xfrm>
            <a:off x="495300" y="558800"/>
            <a:ext cx="1460500" cy="881063"/>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wrap="none">
            <a:spAutoFit/>
          </a:bodyPr>
          <a:lstStyle/>
          <a:p>
            <a:r>
              <a:rPr lang="en-US" sz="4800">
                <a:solidFill>
                  <a:srgbClr val="CC0000"/>
                </a:solidFill>
                <a:effectLst>
                  <a:outerShdw blurRad="38100" dist="38100" dir="2700000" algn="tl">
                    <a:srgbClr val="000000"/>
                  </a:outerShdw>
                </a:effectLst>
              </a:rPr>
              <a:t>ESP</a:t>
            </a:r>
          </a:p>
        </p:txBody>
      </p:sp>
    </p:spTree>
  </p:cSld>
  <p:clrMapOvr>
    <a:masterClrMapping/>
  </p:clrMapOvr>
  <p:transition/>
</p:sld>
</file>

<file path=ppt/slides/slide1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17122" name="Picture 2" descr="DSCN0212"/>
          <p:cNvPicPr>
            <a:picLocks noChangeAspect="1" noChangeArrowheads="1"/>
          </p:cNvPicPr>
          <p:nvPr/>
        </p:nvPicPr>
        <p:blipFill>
          <a:blip r:embed="rId3"/>
          <a:srcRect/>
          <a:stretch>
            <a:fillRect/>
          </a:stretch>
        </p:blipFill>
        <p:spPr bwMode="auto">
          <a:xfrm>
            <a:off x="-76200" y="0"/>
            <a:ext cx="10515600" cy="6858000"/>
          </a:xfrm>
          <a:prstGeom prst="rect">
            <a:avLst/>
          </a:prstGeom>
          <a:noFill/>
        </p:spPr>
      </p:pic>
      <p:sp>
        <p:nvSpPr>
          <p:cNvPr id="517123" name="Rectangle 3"/>
          <p:cNvSpPr>
            <a:spLocks noChangeArrowheads="1"/>
          </p:cNvSpPr>
          <p:nvPr/>
        </p:nvSpPr>
        <p:spPr bwMode="auto">
          <a:xfrm>
            <a:off x="520700" y="5257800"/>
            <a:ext cx="3289300" cy="1247775"/>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wrap="none">
            <a:spAutoFit/>
          </a:bodyPr>
          <a:lstStyle/>
          <a:p>
            <a:pPr algn="ctr"/>
            <a:r>
              <a:rPr lang="en-US" sz="3600">
                <a:solidFill>
                  <a:srgbClr val="CC0000"/>
                </a:solidFill>
                <a:effectLst>
                  <a:outerShdw blurRad="38100" dist="38100" dir="2700000" algn="tl">
                    <a:srgbClr val="000000"/>
                  </a:outerShdw>
                </a:effectLst>
              </a:rPr>
              <a:t>Regulatory  </a:t>
            </a:r>
          </a:p>
          <a:p>
            <a:pPr algn="ctr"/>
            <a:r>
              <a:rPr lang="en-US" sz="3600">
                <a:solidFill>
                  <a:srgbClr val="CC0000"/>
                </a:solidFill>
                <a:effectLst>
                  <a:outerShdw blurRad="38100" dist="38100" dir="2700000" algn="tl">
                    <a:srgbClr val="000000"/>
                  </a:outerShdw>
                </a:effectLst>
              </a:rPr>
              <a:t>Requirements</a:t>
            </a:r>
            <a:endParaRPr lang="en-US" sz="4400">
              <a:solidFill>
                <a:srgbClr val="CC0000"/>
              </a:solidFill>
              <a:effectLst>
                <a:outerShdw blurRad="38100" dist="38100" dir="2700000" algn="tl">
                  <a:srgbClr val="000000"/>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517123"/>
                                        </p:tgtEl>
                                        <p:attrNameLst>
                                          <p:attrName>style.visibility</p:attrName>
                                        </p:attrNameLst>
                                      </p:cBhvr>
                                      <p:to>
                                        <p:strVal val="visible"/>
                                      </p:to>
                                    </p:set>
                                    <p:animEffect transition="in" filter="box(out)">
                                      <p:cBhvr>
                                        <p:cTn id="7" dur="500"/>
                                        <p:tgtEl>
                                          <p:spTgt spid="517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7123" grpId="0" animBg="1" autoUpdateAnimBg="0"/>
    </p:bldLst>
  </p:timing>
</p:sld>
</file>

<file path=ppt/slides/slide1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2146" name="Rectangle 2"/>
          <p:cNvSpPr>
            <a:spLocks noGrp="1" noChangeArrowheads="1"/>
          </p:cNvSpPr>
          <p:nvPr>
            <p:ph type="title"/>
          </p:nvPr>
        </p:nvSpPr>
        <p:spPr>
          <a:xfrm>
            <a:off x="1892300" y="66675"/>
            <a:ext cx="7772400" cy="1143000"/>
          </a:xfrm>
          <a:noFill/>
          <a:ln/>
          <a:effectLst>
            <a:outerShdw dist="71842" dir="2700000" algn="ctr" rotWithShape="0">
              <a:srgbClr val="000000"/>
            </a:outerShdw>
          </a:effectLst>
        </p:spPr>
        <p:txBody>
          <a:bodyPr/>
          <a:lstStyle/>
          <a:p>
            <a:r>
              <a:rPr lang="en-US" i="0"/>
              <a:t>Regulatory Requirements</a:t>
            </a:r>
            <a:endParaRPr lang="en-US"/>
          </a:p>
        </p:txBody>
      </p:sp>
      <p:sp>
        <p:nvSpPr>
          <p:cNvPr id="262147" name="Rectangle 3"/>
          <p:cNvSpPr>
            <a:spLocks noGrp="1" noChangeArrowheads="1"/>
          </p:cNvSpPr>
          <p:nvPr>
            <p:ph type="body" idx="1"/>
          </p:nvPr>
        </p:nvSpPr>
        <p:spPr>
          <a:xfrm>
            <a:off x="723900" y="1828800"/>
            <a:ext cx="8153400" cy="4648200"/>
          </a:xfrm>
          <a:noFill/>
          <a:ln/>
          <a:effectLst>
            <a:outerShdw dist="53882" dir="2700000" algn="ctr" rotWithShape="0">
              <a:schemeClr val="bg2"/>
            </a:outerShdw>
          </a:effectLst>
        </p:spPr>
        <p:txBody>
          <a:bodyPr/>
          <a:lstStyle/>
          <a:p>
            <a:r>
              <a:rPr lang="en-US"/>
              <a:t>Federal, state, and local requirements</a:t>
            </a:r>
          </a:p>
          <a:p>
            <a:r>
              <a:rPr lang="en-US"/>
              <a:t>Boiler specific limits</a:t>
            </a:r>
          </a:p>
          <a:p>
            <a:r>
              <a:rPr lang="en-US"/>
              <a:t>Permit requirements</a:t>
            </a:r>
          </a:p>
          <a:p>
            <a:r>
              <a:rPr lang="en-US"/>
              <a:t>Monitoring requirements</a:t>
            </a:r>
          </a:p>
          <a:p>
            <a:r>
              <a:rPr lang="en-US"/>
              <a:t>Visible emission limits</a:t>
            </a:r>
          </a:p>
          <a:p>
            <a:r>
              <a:rPr lang="en-US"/>
              <a:t>Nuisance regulations</a:t>
            </a:r>
          </a:p>
          <a:p>
            <a:r>
              <a:rPr lang="en-US"/>
              <a:t>Breakdowns &amp; variances</a:t>
            </a:r>
          </a:p>
        </p:txBody>
      </p:sp>
      <p:graphicFrame>
        <p:nvGraphicFramePr>
          <p:cNvPr id="262148" name="Object 4">
            <a:hlinkClick r:id="" action="ppaction://ole?verb=0"/>
          </p:cNvPr>
          <p:cNvGraphicFramePr>
            <a:graphicFrameLocks/>
          </p:cNvGraphicFramePr>
          <p:nvPr/>
        </p:nvGraphicFramePr>
        <p:xfrm>
          <a:off x="6948488" y="2871788"/>
          <a:ext cx="2538412" cy="3213100"/>
        </p:xfrm>
        <a:graphic>
          <a:graphicData uri="http://schemas.openxmlformats.org/presentationml/2006/ole">
            <mc:AlternateContent xmlns:mc="http://schemas.openxmlformats.org/markup-compatibility/2006">
              <mc:Choice xmlns:v="urn:schemas-microsoft-com:vml" Requires="v">
                <p:oleObj name="Clip" r:id="rId3" imgW="2093760" imgH="3166920" progId="">
                  <p:embed/>
                </p:oleObj>
              </mc:Choice>
              <mc:Fallback>
                <p:oleObj name="Clip" r:id="rId3" imgW="2093760" imgH="3166920" progId="">
                  <p:embed/>
                  <p:pic>
                    <p:nvPicPr>
                      <p:cNvPr id="262148" name="Object 4">
                        <a:hlinkClick r:id="" action="ppaction://ole?verb=0"/>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48488" y="2871788"/>
                        <a:ext cx="2538412" cy="32131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4" fill="hold" nodeType="afterEffect">
                                  <p:stCondLst>
                                    <p:cond delay="0"/>
                                  </p:stCondLst>
                                  <p:childTnLst>
                                    <p:set>
                                      <p:cBhvr>
                                        <p:cTn id="6" dur="1" fill="hold">
                                          <p:stCondLst>
                                            <p:cond delay="0"/>
                                          </p:stCondLst>
                                        </p:cTn>
                                        <p:tgtEl>
                                          <p:spTgt spid="262148"/>
                                        </p:tgtEl>
                                        <p:attrNameLst>
                                          <p:attrName>style.visibility</p:attrName>
                                        </p:attrNameLst>
                                      </p:cBhvr>
                                      <p:to>
                                        <p:strVal val="visible"/>
                                      </p:to>
                                    </p:set>
                                    <p:anim calcmode="lin" valueType="num">
                                      <p:cBhvr>
                                        <p:cTn id="7" dur="500" fill="hold"/>
                                        <p:tgtEl>
                                          <p:spTgt spid="262148"/>
                                        </p:tgtEl>
                                        <p:attrNameLst>
                                          <p:attrName>ppt_x</p:attrName>
                                        </p:attrNameLst>
                                      </p:cBhvr>
                                      <p:tavLst>
                                        <p:tav tm="0">
                                          <p:val>
                                            <p:strVal val="#ppt_x"/>
                                          </p:val>
                                        </p:tav>
                                        <p:tav tm="100000">
                                          <p:val>
                                            <p:strVal val="#ppt_x"/>
                                          </p:val>
                                        </p:tav>
                                      </p:tavLst>
                                    </p:anim>
                                    <p:anim calcmode="lin" valueType="num">
                                      <p:cBhvr>
                                        <p:cTn id="8" dur="500" fill="hold"/>
                                        <p:tgtEl>
                                          <p:spTgt spid="262148"/>
                                        </p:tgtEl>
                                        <p:attrNameLst>
                                          <p:attrName>ppt_y</p:attrName>
                                        </p:attrNameLst>
                                      </p:cBhvr>
                                      <p:tavLst>
                                        <p:tav tm="0">
                                          <p:val>
                                            <p:strVal val="#ppt_y+#ppt_h/2"/>
                                          </p:val>
                                        </p:tav>
                                        <p:tav tm="100000">
                                          <p:val>
                                            <p:strVal val="#ppt_y"/>
                                          </p:val>
                                        </p:tav>
                                      </p:tavLst>
                                    </p:anim>
                                    <p:anim calcmode="lin" valueType="num">
                                      <p:cBhvr>
                                        <p:cTn id="9" dur="500" fill="hold"/>
                                        <p:tgtEl>
                                          <p:spTgt spid="262148"/>
                                        </p:tgtEl>
                                        <p:attrNameLst>
                                          <p:attrName>ppt_w</p:attrName>
                                        </p:attrNameLst>
                                      </p:cBhvr>
                                      <p:tavLst>
                                        <p:tav tm="0">
                                          <p:val>
                                            <p:strVal val="#ppt_w"/>
                                          </p:val>
                                        </p:tav>
                                        <p:tav tm="100000">
                                          <p:val>
                                            <p:strVal val="#ppt_w"/>
                                          </p:val>
                                        </p:tav>
                                      </p:tavLst>
                                    </p:anim>
                                    <p:anim calcmode="lin" valueType="num">
                                      <p:cBhvr>
                                        <p:cTn id="10" dur="500" fill="hold"/>
                                        <p:tgtEl>
                                          <p:spTgt spid="26214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2"/>
          <p:cNvSpPr>
            <a:spLocks noGrp="1" noChangeArrowheads="1"/>
          </p:cNvSpPr>
          <p:nvPr>
            <p:ph type="title"/>
          </p:nvPr>
        </p:nvSpPr>
        <p:spPr>
          <a:xfrm>
            <a:off x="1257300" y="180975"/>
            <a:ext cx="7772400" cy="933450"/>
          </a:xfrm>
          <a:noFill/>
          <a:effectLst>
            <a:outerShdw dist="63500" dir="3187806" algn="ctr" rotWithShape="0">
              <a:srgbClr val="000000"/>
            </a:outerShdw>
          </a:effectLst>
        </p:spPr>
        <p:txBody>
          <a:bodyPr/>
          <a:lstStyle/>
          <a:p>
            <a:r>
              <a:rPr lang="en-US" i="0"/>
              <a:t>Boiler Regulations</a:t>
            </a:r>
            <a:endParaRPr lang="en-US"/>
          </a:p>
        </p:txBody>
      </p:sp>
      <p:sp>
        <p:nvSpPr>
          <p:cNvPr id="264195" name="Rectangle 3"/>
          <p:cNvSpPr>
            <a:spLocks noGrp="1" noChangeArrowheads="1"/>
          </p:cNvSpPr>
          <p:nvPr>
            <p:ph type="body" idx="1"/>
          </p:nvPr>
        </p:nvSpPr>
        <p:spPr>
          <a:xfrm>
            <a:off x="381000" y="1924050"/>
            <a:ext cx="10058400" cy="4559300"/>
          </a:xfrm>
          <a:effectLst>
            <a:outerShdw dist="53882" dir="2700000" algn="ctr" rotWithShape="0">
              <a:schemeClr val="bg2"/>
            </a:outerShdw>
          </a:effectLst>
        </p:spPr>
        <p:txBody>
          <a:bodyPr/>
          <a:lstStyle/>
          <a:p>
            <a:pPr>
              <a:lnSpc>
                <a:spcPct val="110000"/>
              </a:lnSpc>
              <a:defRPr/>
            </a:pPr>
            <a:r>
              <a:rPr lang="en-US" sz="2900" dirty="0">
                <a:effectLst>
                  <a:outerShdw blurRad="38100" dist="38100" dir="2700000" algn="tl">
                    <a:srgbClr val="000000"/>
                  </a:outerShdw>
                </a:effectLst>
              </a:rPr>
              <a:t>NSPS 40 CFR Part 60 Subpart D, Da, </a:t>
            </a:r>
            <a:r>
              <a:rPr lang="en-US" sz="2900" dirty="0" err="1">
                <a:effectLst>
                  <a:outerShdw blurRad="38100" dist="38100" dir="2700000" algn="tl">
                    <a:srgbClr val="000000"/>
                  </a:outerShdw>
                </a:effectLst>
              </a:rPr>
              <a:t>Db</a:t>
            </a:r>
            <a:r>
              <a:rPr lang="en-US" sz="2900" dirty="0">
                <a:effectLst>
                  <a:outerShdw blurRad="38100" dist="38100" dir="2700000" algn="tl">
                    <a:srgbClr val="000000"/>
                  </a:outerShdw>
                </a:effectLst>
              </a:rPr>
              <a:t>, Dc, </a:t>
            </a:r>
            <a:r>
              <a:rPr lang="en-US" sz="2900" dirty="0" err="1">
                <a:effectLst>
                  <a:outerShdw blurRad="38100" dist="38100" dir="2700000" algn="tl">
                    <a:srgbClr val="000000"/>
                  </a:outerShdw>
                </a:effectLst>
              </a:rPr>
              <a:t>Ea</a:t>
            </a:r>
            <a:endParaRPr lang="en-US" sz="2900" dirty="0">
              <a:effectLst>
                <a:outerShdw blurRad="38100" dist="38100" dir="2700000" algn="tl">
                  <a:srgbClr val="000000"/>
                </a:outerShdw>
              </a:effectLst>
            </a:endParaRPr>
          </a:p>
          <a:p>
            <a:pPr>
              <a:lnSpc>
                <a:spcPct val="110000"/>
              </a:lnSpc>
              <a:defRPr/>
            </a:pPr>
            <a:r>
              <a:rPr lang="en-US" sz="2900" dirty="0">
                <a:effectLst>
                  <a:outerShdw blurRad="38100" dist="38100" dir="2700000" algn="tl">
                    <a:srgbClr val="000000"/>
                  </a:outerShdw>
                </a:effectLst>
              </a:rPr>
              <a:t>Acid Rain Provisions (Parts 72,73,74,75, 76, 77, 78)</a:t>
            </a:r>
          </a:p>
          <a:p>
            <a:pPr>
              <a:lnSpc>
                <a:spcPct val="110000"/>
              </a:lnSpc>
              <a:defRPr/>
            </a:pPr>
            <a:r>
              <a:rPr lang="en-US" sz="2900" dirty="0">
                <a:effectLst>
                  <a:outerShdw blurRad="38100" dist="38100" dir="2700000" algn="tl">
                    <a:srgbClr val="000000"/>
                  </a:outerShdw>
                </a:effectLst>
              </a:rPr>
              <a:t>RCRA 40 CFR Parts 264 &amp; 266</a:t>
            </a:r>
          </a:p>
          <a:p>
            <a:pPr>
              <a:lnSpc>
                <a:spcPct val="110000"/>
              </a:lnSpc>
              <a:defRPr/>
            </a:pPr>
            <a:r>
              <a:rPr lang="en-US" sz="2900" dirty="0">
                <a:effectLst>
                  <a:outerShdw blurRad="38100" dist="38100" dir="2700000" algn="tl">
                    <a:srgbClr val="000000"/>
                  </a:outerShdw>
                </a:effectLst>
              </a:rPr>
              <a:t>State Regulations including VE</a:t>
            </a:r>
          </a:p>
          <a:p>
            <a:pPr>
              <a:lnSpc>
                <a:spcPct val="110000"/>
              </a:lnSpc>
              <a:defRPr/>
            </a:pPr>
            <a:r>
              <a:rPr lang="en-US" sz="2900" dirty="0">
                <a:effectLst>
                  <a:outerShdw blurRad="38100" dist="38100" dir="2700000" algn="tl">
                    <a:srgbClr val="000000"/>
                  </a:outerShdw>
                </a:effectLst>
              </a:rPr>
              <a:t>SIP Requirements</a:t>
            </a:r>
          </a:p>
          <a:p>
            <a:pPr>
              <a:lnSpc>
                <a:spcPct val="110000"/>
              </a:lnSpc>
              <a:defRPr/>
            </a:pPr>
            <a:r>
              <a:rPr lang="en-US" sz="2900" dirty="0">
                <a:effectLst>
                  <a:outerShdw blurRad="38100" dist="38100" dir="2700000" algn="tl">
                    <a:srgbClr val="000000"/>
                  </a:outerShdw>
                </a:effectLst>
              </a:rPr>
              <a:t>Local Regulations</a:t>
            </a:r>
          </a:p>
          <a:p>
            <a:pPr>
              <a:lnSpc>
                <a:spcPct val="110000"/>
              </a:lnSpc>
              <a:defRPr/>
            </a:pPr>
            <a:r>
              <a:rPr lang="en-US" sz="2900" dirty="0">
                <a:effectLst>
                  <a:outerShdw blurRad="38100" dist="38100" dir="2700000" algn="tl">
                    <a:srgbClr val="000000"/>
                  </a:outerShdw>
                </a:effectLst>
              </a:rPr>
              <a:t>MACTs – JJJJJJ &amp; DDDDD</a:t>
            </a:r>
          </a:p>
          <a:p>
            <a:pPr>
              <a:lnSpc>
                <a:spcPct val="110000"/>
              </a:lnSpc>
              <a:defRPr/>
            </a:pPr>
            <a:r>
              <a:rPr lang="en-US" sz="2900" dirty="0">
                <a:effectLst>
                  <a:outerShdw blurRad="38100" dist="38100" dir="2700000" algn="tl">
                    <a:srgbClr val="000000"/>
                  </a:outerShdw>
                </a:effectLst>
              </a:rPr>
              <a:t>MATs for EGUs</a:t>
            </a:r>
          </a:p>
        </p:txBody>
      </p:sp>
      <p:graphicFrame>
        <p:nvGraphicFramePr>
          <p:cNvPr id="264196" name="Object 4">
            <a:hlinkClick r:id="" action="ppaction://ole?verb=0"/>
          </p:cNvPr>
          <p:cNvGraphicFramePr>
            <a:graphicFrameLocks/>
          </p:cNvGraphicFramePr>
          <p:nvPr/>
        </p:nvGraphicFramePr>
        <p:xfrm>
          <a:off x="6748463" y="3302000"/>
          <a:ext cx="2538412" cy="3213100"/>
        </p:xfrm>
        <a:graphic>
          <a:graphicData uri="http://schemas.openxmlformats.org/presentationml/2006/ole">
            <mc:AlternateContent xmlns:mc="http://schemas.openxmlformats.org/markup-compatibility/2006">
              <mc:Choice xmlns:v="urn:schemas-microsoft-com:vml" Requires="v">
                <p:oleObj name="Clip" r:id="rId3" imgW="2095500" imgH="3168650" progId="MS_ClipArt_Gallery.5">
                  <p:embed/>
                </p:oleObj>
              </mc:Choice>
              <mc:Fallback>
                <p:oleObj name="Clip" r:id="rId3" imgW="2095500" imgH="3168650" progId="MS_ClipArt_Gallery.5">
                  <p:embed/>
                  <p:pic>
                    <p:nvPicPr>
                      <p:cNvPr id="264196" name="Object 4">
                        <a:hlinkClick r:id="" action="ppaction://ole?verb=0"/>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48463" y="3302000"/>
                        <a:ext cx="2538412" cy="32131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92940720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4" fill="hold" nodeType="afterEffect">
                                  <p:stCondLst>
                                    <p:cond delay="0"/>
                                  </p:stCondLst>
                                  <p:childTnLst>
                                    <p:set>
                                      <p:cBhvr>
                                        <p:cTn id="6" dur="1" fill="hold">
                                          <p:stCondLst>
                                            <p:cond delay="0"/>
                                          </p:stCondLst>
                                        </p:cTn>
                                        <p:tgtEl>
                                          <p:spTgt spid="264196"/>
                                        </p:tgtEl>
                                        <p:attrNameLst>
                                          <p:attrName>style.visibility</p:attrName>
                                        </p:attrNameLst>
                                      </p:cBhvr>
                                      <p:to>
                                        <p:strVal val="visible"/>
                                      </p:to>
                                    </p:set>
                                    <p:anim calcmode="lin" valueType="num">
                                      <p:cBhvr>
                                        <p:cTn id="7" dur="500" fill="hold"/>
                                        <p:tgtEl>
                                          <p:spTgt spid="264196"/>
                                        </p:tgtEl>
                                        <p:attrNameLst>
                                          <p:attrName>ppt_x</p:attrName>
                                        </p:attrNameLst>
                                      </p:cBhvr>
                                      <p:tavLst>
                                        <p:tav tm="0">
                                          <p:val>
                                            <p:strVal val="#ppt_x"/>
                                          </p:val>
                                        </p:tav>
                                        <p:tav tm="100000">
                                          <p:val>
                                            <p:strVal val="#ppt_x"/>
                                          </p:val>
                                        </p:tav>
                                      </p:tavLst>
                                    </p:anim>
                                    <p:anim calcmode="lin" valueType="num">
                                      <p:cBhvr>
                                        <p:cTn id="8" dur="500" fill="hold"/>
                                        <p:tgtEl>
                                          <p:spTgt spid="264196"/>
                                        </p:tgtEl>
                                        <p:attrNameLst>
                                          <p:attrName>ppt_y</p:attrName>
                                        </p:attrNameLst>
                                      </p:cBhvr>
                                      <p:tavLst>
                                        <p:tav tm="0">
                                          <p:val>
                                            <p:strVal val="#ppt_y+#ppt_h/2"/>
                                          </p:val>
                                        </p:tav>
                                        <p:tav tm="100000">
                                          <p:val>
                                            <p:strVal val="#ppt_y"/>
                                          </p:val>
                                        </p:tav>
                                      </p:tavLst>
                                    </p:anim>
                                    <p:anim calcmode="lin" valueType="num">
                                      <p:cBhvr>
                                        <p:cTn id="9" dur="500" fill="hold"/>
                                        <p:tgtEl>
                                          <p:spTgt spid="264196"/>
                                        </p:tgtEl>
                                        <p:attrNameLst>
                                          <p:attrName>ppt_w</p:attrName>
                                        </p:attrNameLst>
                                      </p:cBhvr>
                                      <p:tavLst>
                                        <p:tav tm="0">
                                          <p:val>
                                            <p:strVal val="#ppt_w"/>
                                          </p:val>
                                        </p:tav>
                                        <p:tav tm="100000">
                                          <p:val>
                                            <p:strVal val="#ppt_w"/>
                                          </p:val>
                                        </p:tav>
                                      </p:tavLst>
                                    </p:anim>
                                    <p:anim calcmode="lin" valueType="num">
                                      <p:cBhvr>
                                        <p:cTn id="10" dur="500" fill="hold"/>
                                        <p:tgtEl>
                                          <p:spTgt spid="26419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57794" name="Picture 2" descr="Lone Pine Peak"/>
          <p:cNvPicPr>
            <a:picLocks noChangeAspect="1" noChangeArrowheads="1"/>
          </p:cNvPicPr>
          <p:nvPr/>
        </p:nvPicPr>
        <p:blipFill>
          <a:blip r:embed="rId3"/>
          <a:srcRect/>
          <a:stretch>
            <a:fillRect/>
          </a:stretch>
        </p:blipFill>
        <p:spPr bwMode="auto">
          <a:xfrm>
            <a:off x="-38100" y="0"/>
            <a:ext cx="10591800" cy="7943850"/>
          </a:xfrm>
          <a:prstGeom prst="rect">
            <a:avLst/>
          </a:prstGeom>
          <a:noFill/>
        </p:spPr>
      </p:pic>
      <p:sp>
        <p:nvSpPr>
          <p:cNvPr id="1057795" name="Rectangle 3"/>
          <p:cNvSpPr>
            <a:spLocks noChangeArrowheads="1"/>
          </p:cNvSpPr>
          <p:nvPr/>
        </p:nvSpPr>
        <p:spPr bwMode="auto">
          <a:xfrm>
            <a:off x="1928813" y="5105400"/>
            <a:ext cx="6310312" cy="1368425"/>
          </a:xfrm>
          <a:prstGeom prst="rect">
            <a:avLst/>
          </a:prstGeom>
          <a:solidFill>
            <a:schemeClr val="accent2"/>
          </a:solidFill>
          <a:ln w="57150">
            <a:solidFill>
              <a:srgbClr val="BE0000"/>
            </a:solidFill>
            <a:miter lim="800000"/>
            <a:headEnd/>
            <a:tailEnd/>
          </a:ln>
          <a:effectLst>
            <a:outerShdw dist="71842" dir="2700000" algn="ctr" rotWithShape="0">
              <a:srgbClr val="000000"/>
            </a:outerShdw>
          </a:effectLst>
        </p:spPr>
        <p:txBody>
          <a:bodyPr wrap="none">
            <a:spAutoFit/>
          </a:bodyPr>
          <a:lstStyle/>
          <a:p>
            <a:pPr algn="ctr"/>
            <a:r>
              <a:rPr lang="en-US" sz="4000">
                <a:solidFill>
                  <a:srgbClr val="BE0000"/>
                </a:solidFill>
                <a:effectLst>
                  <a:outerShdw blurRad="38100" dist="38100" dir="2700000" algn="tl">
                    <a:srgbClr val="000000"/>
                  </a:outerShdw>
                </a:effectLst>
              </a:rPr>
              <a:t>Let’s Discuss Firetube &amp; </a:t>
            </a:r>
          </a:p>
          <a:p>
            <a:pPr algn="ctr"/>
            <a:r>
              <a:rPr lang="en-US" sz="4000">
                <a:solidFill>
                  <a:srgbClr val="BE0000"/>
                </a:solidFill>
                <a:effectLst>
                  <a:outerShdw blurRad="38100" dist="38100" dir="2700000" algn="tl">
                    <a:srgbClr val="000000"/>
                  </a:outerShdw>
                </a:effectLst>
              </a:rPr>
              <a:t>Watertube Boilers</a:t>
            </a:r>
          </a:p>
        </p:txBody>
      </p:sp>
    </p:spTree>
  </p:cSld>
  <p:clrMapOvr>
    <a:masterClrMapping/>
  </p:clrMapOvr>
  <p:transition/>
</p:sld>
</file>

<file path=ppt/slides/slide1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42" name="Rectangle 2"/>
          <p:cNvSpPr>
            <a:spLocks noGrp="1" noChangeArrowheads="1"/>
          </p:cNvSpPr>
          <p:nvPr>
            <p:ph type="title"/>
          </p:nvPr>
        </p:nvSpPr>
        <p:spPr>
          <a:xfrm>
            <a:off x="952500" y="79375"/>
            <a:ext cx="8610600" cy="1143000"/>
          </a:xfrm>
          <a:noFill/>
          <a:ln/>
          <a:effectLst>
            <a:outerShdw dist="71842" dir="2700000" algn="ctr" rotWithShape="0">
              <a:srgbClr val="000000"/>
            </a:outerShdw>
          </a:effectLst>
        </p:spPr>
        <p:txBody>
          <a:bodyPr/>
          <a:lstStyle/>
          <a:p>
            <a:r>
              <a:rPr lang="en-US" i="0"/>
              <a:t>Boiler Emission Limits</a:t>
            </a:r>
            <a:endParaRPr lang="en-US"/>
          </a:p>
        </p:txBody>
      </p:sp>
      <p:sp>
        <p:nvSpPr>
          <p:cNvPr id="266243" name="Rectangle 3"/>
          <p:cNvSpPr>
            <a:spLocks noGrp="1" noChangeArrowheads="1"/>
          </p:cNvSpPr>
          <p:nvPr>
            <p:ph type="body" idx="1"/>
          </p:nvPr>
        </p:nvSpPr>
        <p:spPr>
          <a:xfrm>
            <a:off x="609600" y="1828800"/>
            <a:ext cx="9258300" cy="4114800"/>
          </a:xfrm>
          <a:noFill/>
          <a:ln/>
          <a:effectLst>
            <a:outerShdw dist="53882" dir="2700000" algn="ctr" rotWithShape="0">
              <a:schemeClr val="bg2"/>
            </a:outerShdw>
          </a:effectLst>
        </p:spPr>
        <p:txBody>
          <a:bodyPr/>
          <a:lstStyle/>
          <a:p>
            <a:r>
              <a:rPr lang="en-US" sz="3000"/>
              <a:t>NOx, SO2, particulate, and opacity values for boilers are based on applicable subpart, heat input, date built or modified, and fuel used</a:t>
            </a:r>
          </a:p>
          <a:p>
            <a:r>
              <a:rPr lang="en-US" sz="3000"/>
              <a:t>States and districts may have more stringent limits</a:t>
            </a:r>
          </a:p>
        </p:txBody>
      </p:sp>
      <p:graphicFrame>
        <p:nvGraphicFramePr>
          <p:cNvPr id="266244" name="Object 4">
            <a:hlinkClick r:id="" action="ppaction://ole?verb=0"/>
          </p:cNvPr>
          <p:cNvGraphicFramePr>
            <a:graphicFrameLocks/>
          </p:cNvGraphicFramePr>
          <p:nvPr/>
        </p:nvGraphicFramePr>
        <p:xfrm>
          <a:off x="3376613" y="4181475"/>
          <a:ext cx="6289675" cy="2395538"/>
        </p:xfrm>
        <a:graphic>
          <a:graphicData uri="http://schemas.openxmlformats.org/presentationml/2006/ole">
            <mc:AlternateContent xmlns:mc="http://schemas.openxmlformats.org/markup-compatibility/2006">
              <mc:Choice xmlns:v="urn:schemas-microsoft-com:vml" Requires="v">
                <p:oleObj name="Clip" r:id="rId3" imgW="2481120" imgH="1093680" progId="">
                  <p:embed/>
                </p:oleObj>
              </mc:Choice>
              <mc:Fallback>
                <p:oleObj name="Clip" r:id="rId3" imgW="2481120" imgH="1093680" progId="">
                  <p:embed/>
                  <p:pic>
                    <p:nvPicPr>
                      <p:cNvPr id="266244" name="Object 4">
                        <a:hlinkClick r:id="" action="ppaction://ole?verb=0"/>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76613" y="4181475"/>
                        <a:ext cx="6289675" cy="23955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sld>
</file>

<file path=ppt/slides/slide1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524290" name="Object 2"/>
          <p:cNvGraphicFramePr>
            <a:graphicFrameLocks noChangeAspect="1"/>
          </p:cNvGraphicFramePr>
          <p:nvPr/>
        </p:nvGraphicFramePr>
        <p:xfrm>
          <a:off x="1905000" y="1643063"/>
          <a:ext cx="7885113" cy="9101137"/>
        </p:xfrm>
        <a:graphic>
          <a:graphicData uri="http://schemas.openxmlformats.org/presentationml/2006/ole">
            <mc:AlternateContent xmlns:mc="http://schemas.openxmlformats.org/markup-compatibility/2006">
              <mc:Choice xmlns:v="urn:schemas-microsoft-com:vml" Requires="v">
                <p:oleObj name="Document" r:id="rId3" imgW="7892405" imgH="9116421" progId="Word.Document.8">
                  <p:embed/>
                </p:oleObj>
              </mc:Choice>
              <mc:Fallback>
                <p:oleObj name="Document" r:id="rId3" imgW="7892405" imgH="9116421" progId="Word.Document.8">
                  <p:embed/>
                  <p:pic>
                    <p:nvPicPr>
                      <p:cNvPr id="52429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5000" y="1643063"/>
                        <a:ext cx="7885113" cy="9101137"/>
                      </a:xfrm>
                      <a:prstGeom prst="rect">
                        <a:avLst/>
                      </a:prstGeom>
                      <a:noFill/>
                      <a:effectLst>
                        <a:outerShdw dist="40161" dir="6506097" algn="ctr" rotWithShape="0">
                          <a:srgbClr val="000000">
                            <a:alpha val="50000"/>
                          </a:srgbClr>
                        </a:outerShdw>
                      </a:effectLst>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24291" name="Rectangle 3"/>
          <p:cNvSpPr>
            <a:spLocks noChangeArrowheads="1"/>
          </p:cNvSpPr>
          <p:nvPr/>
        </p:nvSpPr>
        <p:spPr bwMode="auto">
          <a:xfrm>
            <a:off x="1885950" y="152400"/>
            <a:ext cx="6600825" cy="762000"/>
          </a:xfrm>
          <a:prstGeom prst="rect">
            <a:avLst/>
          </a:prstGeom>
          <a:noFill/>
          <a:ln w="9525">
            <a:noFill/>
            <a:miter lim="800000"/>
            <a:headEnd/>
            <a:tailEnd/>
          </a:ln>
          <a:effectLst>
            <a:outerShdw dist="71842" dir="2700000" algn="ctr" rotWithShape="0">
              <a:schemeClr val="bg2"/>
            </a:outerShdw>
          </a:effectLst>
        </p:spPr>
        <p:txBody>
          <a:bodyPr>
            <a:spAutoFit/>
          </a:bodyPr>
          <a:lstStyle/>
          <a:p>
            <a:pPr algn="ctr"/>
            <a:r>
              <a:rPr lang="en-US" sz="4400">
                <a:solidFill>
                  <a:srgbClr val="FAFD00"/>
                </a:solidFill>
                <a:effectLst>
                  <a:outerShdw blurRad="38100" dist="38100" dir="2700000" algn="tl">
                    <a:srgbClr val="000000"/>
                  </a:outerShdw>
                </a:effectLst>
              </a:rPr>
              <a:t>BACT in CA</a:t>
            </a:r>
            <a:endParaRPr lang="en-US" sz="4400">
              <a:solidFill>
                <a:srgbClr val="FAFD00"/>
              </a:solidFill>
              <a:effectLst>
                <a:outerShdw blurRad="38100" dist="38100" dir="2700000" algn="tl">
                  <a:srgbClr val="000000"/>
                </a:outerShdw>
              </a:effectLst>
              <a:latin typeface="Times New Roman" pitchFamily="18" charset="0"/>
            </a:endParaRPr>
          </a:p>
        </p:txBody>
      </p:sp>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526338" name="Object 2"/>
          <p:cNvGraphicFramePr>
            <a:graphicFrameLocks noChangeAspect="1"/>
          </p:cNvGraphicFramePr>
          <p:nvPr>
            <p:extLst>
              <p:ext uri="{D42A27DB-BD31-4B8C-83A1-F6EECF244321}">
                <p14:modId xmlns:p14="http://schemas.microsoft.com/office/powerpoint/2010/main" val="2591020552"/>
              </p:ext>
            </p:extLst>
          </p:nvPr>
        </p:nvGraphicFramePr>
        <p:xfrm>
          <a:off x="1817130" y="1326524"/>
          <a:ext cx="8469870" cy="6689361"/>
        </p:xfrm>
        <a:graphic>
          <a:graphicData uri="http://schemas.openxmlformats.org/presentationml/2006/ole">
            <mc:AlternateContent xmlns:mc="http://schemas.openxmlformats.org/markup-compatibility/2006">
              <mc:Choice xmlns:v="urn:schemas-microsoft-com:vml" Requires="v">
                <p:oleObj name="Document" r:id="rId3" imgW="7886520" imgH="9105840" progId="Word.Document.8">
                  <p:embed/>
                </p:oleObj>
              </mc:Choice>
              <mc:Fallback>
                <p:oleObj name="Document" r:id="rId3" imgW="7886520" imgH="9105840" progId="Word.Document.8">
                  <p:embed/>
                  <p:pic>
                    <p:nvPicPr>
                      <p:cNvPr id="526338"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7130" y="1326524"/>
                        <a:ext cx="8469870" cy="6689361"/>
                      </a:xfrm>
                      <a:prstGeom prst="rect">
                        <a:avLst/>
                      </a:prstGeom>
                      <a:noFill/>
                      <a:effectLst>
                        <a:outerShdw dist="40161" dir="6506097" algn="ctr" rotWithShape="0">
                          <a:srgbClr val="000000"/>
                        </a:outerShdw>
                      </a:effectLst>
                    </p:spPr>
                  </p:pic>
                </p:oleObj>
              </mc:Fallback>
            </mc:AlternateContent>
          </a:graphicData>
        </a:graphic>
      </p:graphicFrame>
      <p:sp>
        <p:nvSpPr>
          <p:cNvPr id="526339" name="Rectangle 3"/>
          <p:cNvSpPr>
            <a:spLocks noChangeArrowheads="1"/>
          </p:cNvSpPr>
          <p:nvPr/>
        </p:nvSpPr>
        <p:spPr bwMode="auto">
          <a:xfrm>
            <a:off x="1885950" y="152400"/>
            <a:ext cx="6600825" cy="762000"/>
          </a:xfrm>
          <a:prstGeom prst="rect">
            <a:avLst/>
          </a:prstGeom>
          <a:noFill/>
          <a:ln w="9525">
            <a:noFill/>
            <a:miter lim="800000"/>
            <a:headEnd/>
            <a:tailEnd/>
          </a:ln>
          <a:effectLst>
            <a:outerShdw dist="71842" dir="2700000" algn="ctr" rotWithShape="0">
              <a:schemeClr val="bg2"/>
            </a:outerShdw>
          </a:effectLst>
        </p:spPr>
        <p:txBody>
          <a:bodyPr>
            <a:spAutoFit/>
          </a:bodyPr>
          <a:lstStyle/>
          <a:p>
            <a:pPr algn="ctr"/>
            <a:r>
              <a:rPr lang="en-US" sz="4400">
                <a:solidFill>
                  <a:srgbClr val="FAFD00"/>
                </a:solidFill>
                <a:effectLst>
                  <a:outerShdw blurRad="38100" dist="38100" dir="2700000" algn="tl">
                    <a:srgbClr val="000000"/>
                  </a:outerShdw>
                </a:effectLst>
              </a:rPr>
              <a:t>BARCT &amp; RACT</a:t>
            </a:r>
            <a:endParaRPr lang="en-US" sz="4400" i="1">
              <a:solidFill>
                <a:srgbClr val="FAFD00"/>
              </a:solidFill>
              <a:effectLst>
                <a:outerShdw blurRad="38100" dist="38100" dir="2700000" algn="tl">
                  <a:srgbClr val="000000"/>
                </a:outerShdw>
              </a:effectLst>
              <a:latin typeface="Times New Roman" pitchFamily="18" charset="0"/>
            </a:endParaRPr>
          </a:p>
        </p:txBody>
      </p:sp>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8290" name="Rectangle 2"/>
          <p:cNvSpPr>
            <a:spLocks noGrp="1" noChangeArrowheads="1"/>
          </p:cNvSpPr>
          <p:nvPr>
            <p:ph type="title"/>
          </p:nvPr>
        </p:nvSpPr>
        <p:spPr>
          <a:noFill/>
          <a:ln/>
          <a:effectLst>
            <a:outerShdw dist="71842" dir="2700000" algn="ctr" rotWithShape="0">
              <a:srgbClr val="000000"/>
            </a:outerShdw>
          </a:effectLst>
        </p:spPr>
        <p:txBody>
          <a:bodyPr/>
          <a:lstStyle/>
          <a:p>
            <a:r>
              <a:rPr lang="en-US" i="0"/>
              <a:t>Permit Categories</a:t>
            </a:r>
            <a:endParaRPr lang="en-US"/>
          </a:p>
        </p:txBody>
      </p:sp>
      <p:sp>
        <p:nvSpPr>
          <p:cNvPr id="268291" name="Rectangle 3"/>
          <p:cNvSpPr>
            <a:spLocks noGrp="1" noChangeArrowheads="1"/>
          </p:cNvSpPr>
          <p:nvPr>
            <p:ph type="body" idx="1"/>
          </p:nvPr>
        </p:nvSpPr>
        <p:spPr>
          <a:xfrm>
            <a:off x="1038225" y="2057400"/>
            <a:ext cx="9248775" cy="3978275"/>
          </a:xfrm>
          <a:noFill/>
          <a:ln/>
          <a:effectLst>
            <a:outerShdw dist="53882" dir="2700000" algn="ctr" rotWithShape="0">
              <a:schemeClr val="bg2"/>
            </a:outerShdw>
          </a:effectLst>
        </p:spPr>
        <p:txBody>
          <a:bodyPr/>
          <a:lstStyle/>
          <a:p>
            <a:pPr marL="609600" indent="-609600">
              <a:buSzTx/>
              <a:buFont typeface="Symbol" pitchFamily="18" charset="2"/>
              <a:buAutoNum type="arabicPeriod"/>
            </a:pPr>
            <a:r>
              <a:rPr lang="en-US">
                <a:effectLst>
                  <a:outerShdw blurRad="38100" dist="38100" dir="2700000" algn="tl">
                    <a:srgbClr val="000000"/>
                  </a:outerShdw>
                </a:effectLst>
              </a:rPr>
              <a:t>Emissions Limitations</a:t>
            </a:r>
          </a:p>
          <a:p>
            <a:pPr marL="609600" indent="-609600">
              <a:buSzTx/>
              <a:buFont typeface="Symbol" pitchFamily="18" charset="2"/>
              <a:buAutoNum type="arabicPeriod"/>
            </a:pPr>
            <a:r>
              <a:rPr lang="en-US">
                <a:effectLst>
                  <a:outerShdw blurRad="38100" dist="38100" dir="2700000" algn="tl">
                    <a:srgbClr val="000000"/>
                  </a:outerShdw>
                </a:effectLst>
              </a:rPr>
              <a:t>Equipment Requirements </a:t>
            </a:r>
          </a:p>
          <a:p>
            <a:pPr marL="609600" indent="-609600">
              <a:buSzTx/>
              <a:buFont typeface="Symbol" pitchFamily="18" charset="2"/>
              <a:buAutoNum type="arabicPeriod"/>
            </a:pPr>
            <a:r>
              <a:rPr lang="en-US">
                <a:effectLst>
                  <a:outerShdw blurRad="38100" dist="38100" dir="2700000" algn="tl">
                    <a:srgbClr val="000000"/>
                  </a:outerShdw>
                </a:effectLst>
              </a:rPr>
              <a:t>Operating Conditions</a:t>
            </a:r>
          </a:p>
          <a:p>
            <a:pPr marL="609600" indent="-609600">
              <a:buSzTx/>
              <a:buFont typeface="Symbol" pitchFamily="18" charset="2"/>
              <a:buAutoNum type="arabicPeriod"/>
            </a:pPr>
            <a:r>
              <a:rPr lang="en-US">
                <a:effectLst>
                  <a:outerShdw blurRad="38100" dist="38100" dir="2700000" algn="tl">
                    <a:srgbClr val="000000"/>
                  </a:outerShdw>
                </a:effectLst>
              </a:rPr>
              <a:t>Monitoring and Recording Requirements </a:t>
            </a:r>
          </a:p>
          <a:p>
            <a:pPr marL="609600" indent="-609600">
              <a:buSzTx/>
              <a:buFont typeface="Symbol" pitchFamily="18" charset="2"/>
              <a:buAutoNum type="arabicPeriod"/>
            </a:pPr>
            <a:r>
              <a:rPr lang="en-US">
                <a:effectLst>
                  <a:outerShdw blurRad="38100" dist="38100" dir="2700000" algn="tl">
                    <a:srgbClr val="000000"/>
                  </a:outerShdw>
                </a:effectLst>
              </a:rPr>
              <a:t>Compliance Testing</a:t>
            </a:r>
          </a:p>
          <a:p>
            <a:pPr marL="609600" indent="-609600">
              <a:buSzTx/>
              <a:buFont typeface="Symbol" pitchFamily="18" charset="2"/>
              <a:buAutoNum type="arabicPeriod"/>
            </a:pPr>
            <a:r>
              <a:rPr lang="en-US">
                <a:effectLst>
                  <a:outerShdw blurRad="38100" dist="38100" dir="2700000" algn="tl">
                    <a:srgbClr val="000000"/>
                  </a:outerShdw>
                </a:effectLst>
              </a:rPr>
              <a:t>General Requirements</a:t>
            </a:r>
            <a:endParaRPr lang="en-US"/>
          </a:p>
          <a:p>
            <a:pPr marL="609600" indent="-609600">
              <a:buSzTx/>
              <a:buFont typeface="Symbol" pitchFamily="18" charset="2"/>
              <a:buAutoNum type="arabicPeriod" startAt="4"/>
            </a:pPr>
            <a:endParaRPr lang="en-US"/>
          </a:p>
          <a:p>
            <a:pPr marL="609600" indent="-609600">
              <a:buSzTx/>
              <a:buFont typeface="Symbol" pitchFamily="18" charset="2"/>
              <a:buAutoNum type="arabicPeriod"/>
            </a:pPr>
            <a:endParaRPr lang="en-US"/>
          </a:p>
        </p:txBody>
      </p:sp>
      <p:graphicFrame>
        <p:nvGraphicFramePr>
          <p:cNvPr id="268292" name="Object 4">
            <a:hlinkClick r:id="" action="ppaction://ole?verb=0"/>
          </p:cNvPr>
          <p:cNvGraphicFramePr>
            <a:graphicFrameLocks/>
          </p:cNvGraphicFramePr>
          <p:nvPr/>
        </p:nvGraphicFramePr>
        <p:xfrm>
          <a:off x="7010400" y="4343400"/>
          <a:ext cx="2198688" cy="1890713"/>
        </p:xfrm>
        <a:graphic>
          <a:graphicData uri="http://schemas.openxmlformats.org/presentationml/2006/ole">
            <mc:AlternateContent xmlns:mc="http://schemas.openxmlformats.org/markup-compatibility/2006">
              <mc:Choice xmlns:v="urn:schemas-microsoft-com:vml" Requires="v">
                <p:oleObj name="Clip" r:id="rId3" imgW="2481120" imgH="2135160" progId="">
                  <p:embed/>
                </p:oleObj>
              </mc:Choice>
              <mc:Fallback>
                <p:oleObj name="Clip" r:id="rId3" imgW="2481120" imgH="2135160" progId="">
                  <p:embed/>
                  <p:pic>
                    <p:nvPicPr>
                      <p:cNvPr id="268292" name="Object 4">
                        <a:hlinkClick r:id="" action="ppaction://ole?verb=0"/>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10400" y="4343400"/>
                        <a:ext cx="2198688" cy="189071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0" dirty="0"/>
              <a:t>Testing and Monitoring</a:t>
            </a:r>
          </a:p>
        </p:txBody>
      </p:sp>
      <p:sp>
        <p:nvSpPr>
          <p:cNvPr id="3" name="Content Placeholder 2"/>
          <p:cNvSpPr>
            <a:spLocks noGrp="1"/>
          </p:cNvSpPr>
          <p:nvPr>
            <p:ph idx="1"/>
          </p:nvPr>
        </p:nvSpPr>
        <p:spPr/>
        <p:txBody>
          <a:bodyPr/>
          <a:lstStyle/>
          <a:p>
            <a:r>
              <a:rPr lang="en-US" dirty="0"/>
              <a:t>Continuous Monitoring System</a:t>
            </a:r>
          </a:p>
          <a:p>
            <a:r>
              <a:rPr lang="en-US" dirty="0"/>
              <a:t>Stack Testing</a:t>
            </a:r>
          </a:p>
          <a:p>
            <a:r>
              <a:rPr lang="en-US" dirty="0"/>
              <a:t>Process Monitors</a:t>
            </a:r>
          </a:p>
          <a:p>
            <a:r>
              <a:rPr lang="en-US" dirty="0"/>
              <a:t>Recordkeeping</a:t>
            </a:r>
          </a:p>
        </p:txBody>
      </p:sp>
    </p:spTree>
    <p:extLst>
      <p:ext uri="{BB962C8B-B14F-4D97-AF65-F5344CB8AC3E}">
        <p14:creationId xmlns:p14="http://schemas.microsoft.com/office/powerpoint/2010/main" val="1184964744"/>
      </p:ext>
    </p:extLst>
  </p:cSld>
  <p:clrMapOvr>
    <a:masterClrMapping/>
  </p:clrMapOvr>
  <p:transition/>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0" dirty="0"/>
              <a:t>Continuous Monitoring Types</a:t>
            </a:r>
          </a:p>
        </p:txBody>
      </p:sp>
      <p:sp>
        <p:nvSpPr>
          <p:cNvPr id="3" name="Content Placeholder 2"/>
          <p:cNvSpPr>
            <a:spLocks noGrp="1"/>
          </p:cNvSpPr>
          <p:nvPr>
            <p:ph idx="1"/>
          </p:nvPr>
        </p:nvSpPr>
        <p:spPr/>
        <p:txBody>
          <a:bodyPr/>
          <a:lstStyle/>
          <a:p>
            <a:r>
              <a:rPr lang="en-US" dirty="0"/>
              <a:t>Opacity </a:t>
            </a:r>
            <a:r>
              <a:rPr lang="en-US" dirty="0" err="1"/>
              <a:t>Transmissometers</a:t>
            </a:r>
            <a:endParaRPr lang="en-US" dirty="0"/>
          </a:p>
          <a:p>
            <a:r>
              <a:rPr lang="en-US" dirty="0"/>
              <a:t>NO</a:t>
            </a:r>
            <a:r>
              <a:rPr lang="en-US" baseline="-25000" dirty="0"/>
              <a:t>X</a:t>
            </a:r>
            <a:endParaRPr lang="en-US" dirty="0"/>
          </a:p>
          <a:p>
            <a:r>
              <a:rPr lang="en-US" dirty="0"/>
              <a:t>SO</a:t>
            </a:r>
            <a:r>
              <a:rPr lang="en-US" baseline="-25000" dirty="0"/>
              <a:t>2</a:t>
            </a:r>
          </a:p>
          <a:p>
            <a:r>
              <a:rPr lang="en-US" dirty="0"/>
              <a:t>CO </a:t>
            </a:r>
          </a:p>
          <a:p>
            <a:r>
              <a:rPr lang="en-US" dirty="0"/>
              <a:t>O</a:t>
            </a:r>
            <a:r>
              <a:rPr lang="en-US" baseline="-25000" dirty="0"/>
              <a:t>2 </a:t>
            </a:r>
            <a:r>
              <a:rPr lang="en-US" dirty="0"/>
              <a:t>and/or CO</a:t>
            </a:r>
            <a:r>
              <a:rPr lang="en-US" baseline="-25000" dirty="0"/>
              <a:t>2</a:t>
            </a:r>
            <a:r>
              <a:rPr lang="en-US" dirty="0"/>
              <a:t> </a:t>
            </a:r>
          </a:p>
          <a:p>
            <a:r>
              <a:rPr lang="en-US" dirty="0"/>
              <a:t>Ammonia</a:t>
            </a:r>
          </a:p>
          <a:p>
            <a:r>
              <a:rPr lang="en-US" dirty="0"/>
              <a:t>Mercury Semi-Continuous</a:t>
            </a:r>
          </a:p>
        </p:txBody>
      </p:sp>
    </p:spTree>
    <p:extLst>
      <p:ext uri="{BB962C8B-B14F-4D97-AF65-F5344CB8AC3E}">
        <p14:creationId xmlns:p14="http://schemas.microsoft.com/office/powerpoint/2010/main" val="155956847"/>
      </p:ext>
    </p:extLst>
  </p:cSld>
  <p:clrMapOvr>
    <a:masterClrMapping/>
  </p:clrMapOvr>
  <p:transition/>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0" dirty="0"/>
              <a:t>Source Testing</a:t>
            </a:r>
          </a:p>
        </p:txBody>
      </p:sp>
      <p:sp>
        <p:nvSpPr>
          <p:cNvPr id="3" name="Content Placeholder 2"/>
          <p:cNvSpPr>
            <a:spLocks noGrp="1"/>
          </p:cNvSpPr>
          <p:nvPr>
            <p:ph idx="1"/>
          </p:nvPr>
        </p:nvSpPr>
        <p:spPr/>
        <p:txBody>
          <a:bodyPr/>
          <a:lstStyle/>
          <a:p>
            <a:r>
              <a:rPr lang="en-US" dirty="0"/>
              <a:t>Particulate Matter (PM, PM10, PM2.5)</a:t>
            </a:r>
          </a:p>
          <a:p>
            <a:r>
              <a:rPr lang="en-US" dirty="0"/>
              <a:t>NOx, SO2, CO, Ammonia</a:t>
            </a:r>
          </a:p>
          <a:p>
            <a:r>
              <a:rPr lang="en-US" dirty="0"/>
              <a:t>Mercury and Other Metals</a:t>
            </a:r>
          </a:p>
          <a:p>
            <a:r>
              <a:rPr lang="en-US" dirty="0"/>
              <a:t>Hydrogen Chloride</a:t>
            </a:r>
          </a:p>
          <a:p>
            <a:r>
              <a:rPr lang="en-US" dirty="0"/>
              <a:t>Formaldehyde</a:t>
            </a:r>
          </a:p>
          <a:p>
            <a:r>
              <a:rPr lang="en-US" dirty="0"/>
              <a:t>Visible Emissions (Method 9)</a:t>
            </a:r>
          </a:p>
          <a:p>
            <a:endParaRPr lang="en-US" dirty="0"/>
          </a:p>
        </p:txBody>
      </p:sp>
    </p:spTree>
    <p:extLst>
      <p:ext uri="{BB962C8B-B14F-4D97-AF65-F5344CB8AC3E}">
        <p14:creationId xmlns:p14="http://schemas.microsoft.com/office/powerpoint/2010/main" val="617396770"/>
      </p:ext>
    </p:extLst>
  </p:cSld>
  <p:clrMapOvr>
    <a:masterClrMapping/>
  </p:clrMapOvr>
  <p:transition/>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i="0" dirty="0"/>
              <a:t>Control Device Parameters</a:t>
            </a:r>
          </a:p>
        </p:txBody>
      </p:sp>
      <p:sp>
        <p:nvSpPr>
          <p:cNvPr id="5" name="Content Placeholder 4"/>
          <p:cNvSpPr>
            <a:spLocks noGrp="1"/>
          </p:cNvSpPr>
          <p:nvPr>
            <p:ph idx="1"/>
          </p:nvPr>
        </p:nvSpPr>
        <p:spPr/>
        <p:txBody>
          <a:bodyPr/>
          <a:lstStyle/>
          <a:p>
            <a:r>
              <a:rPr lang="en-US" dirty="0"/>
              <a:t>ESP Spark Rate and Fields in service</a:t>
            </a:r>
          </a:p>
          <a:p>
            <a:r>
              <a:rPr lang="en-US" dirty="0"/>
              <a:t>Baghouse Pressure Drop</a:t>
            </a:r>
          </a:p>
          <a:p>
            <a:r>
              <a:rPr lang="en-US" dirty="0"/>
              <a:t>Scrubber Pressure Drop and Liquor Flow Rate</a:t>
            </a:r>
          </a:p>
          <a:p>
            <a:r>
              <a:rPr lang="en-US" dirty="0"/>
              <a:t>Fuel Usage</a:t>
            </a:r>
          </a:p>
          <a:p>
            <a:endParaRPr lang="en-US" dirty="0"/>
          </a:p>
        </p:txBody>
      </p:sp>
    </p:spTree>
    <p:extLst>
      <p:ext uri="{BB962C8B-B14F-4D97-AF65-F5344CB8AC3E}">
        <p14:creationId xmlns:p14="http://schemas.microsoft.com/office/powerpoint/2010/main" val="2514866391"/>
      </p:ext>
    </p:extLst>
  </p:cSld>
  <p:clrMapOvr>
    <a:masterClrMapping/>
  </p:clrMapOvr>
  <p:transition/>
</p:sld>
</file>

<file path=ppt/slides/slide1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4242" name="Rectangle 2"/>
          <p:cNvSpPr>
            <a:spLocks noGrp="1" noChangeArrowheads="1"/>
          </p:cNvSpPr>
          <p:nvPr>
            <p:ph type="title"/>
          </p:nvPr>
        </p:nvSpPr>
        <p:spPr>
          <a:effectLst>
            <a:outerShdw dist="71842" dir="2700000" algn="ctr" rotWithShape="0">
              <a:srgbClr val="000000"/>
            </a:outerShdw>
          </a:effectLst>
        </p:spPr>
        <p:txBody>
          <a:bodyPr/>
          <a:lstStyle/>
          <a:p>
            <a:r>
              <a:rPr lang="en-US" i="0" dirty="0"/>
              <a:t>Alternative Monitoring</a:t>
            </a:r>
            <a:endParaRPr lang="en-US" dirty="0"/>
          </a:p>
        </p:txBody>
      </p:sp>
      <p:sp>
        <p:nvSpPr>
          <p:cNvPr id="394243" name="Rectangle 3"/>
          <p:cNvSpPr>
            <a:spLocks noGrp="1" noChangeArrowheads="1"/>
          </p:cNvSpPr>
          <p:nvPr>
            <p:ph type="body" idx="1"/>
          </p:nvPr>
        </p:nvSpPr>
        <p:spPr>
          <a:xfrm>
            <a:off x="38100" y="1371600"/>
            <a:ext cx="7932738" cy="3733800"/>
          </a:xfrm>
          <a:effectLst>
            <a:outerShdw dist="53882" dir="2700000" algn="ctr" rotWithShape="0">
              <a:schemeClr val="bg2"/>
            </a:outerShdw>
          </a:effectLst>
        </p:spPr>
        <p:txBody>
          <a:bodyPr/>
          <a:lstStyle/>
          <a:p>
            <a:pPr>
              <a:lnSpc>
                <a:spcPct val="90000"/>
              </a:lnSpc>
            </a:pPr>
            <a:r>
              <a:rPr lang="en-US" sz="3600"/>
              <a:t>Portable analyzer monitoring of NOx, CO, O</a:t>
            </a:r>
            <a:r>
              <a:rPr lang="en-US" sz="3600" baseline="-25000"/>
              <a:t>2</a:t>
            </a:r>
            <a:endParaRPr lang="en-US" sz="3600"/>
          </a:p>
          <a:p>
            <a:pPr>
              <a:lnSpc>
                <a:spcPct val="90000"/>
              </a:lnSpc>
            </a:pPr>
            <a:r>
              <a:rPr lang="en-US" sz="3600"/>
              <a:t>Determination of FGR rate</a:t>
            </a:r>
          </a:p>
          <a:p>
            <a:pPr>
              <a:lnSpc>
                <a:spcPct val="90000"/>
              </a:lnSpc>
            </a:pPr>
            <a:r>
              <a:rPr lang="en-US" sz="3600"/>
              <a:t>Burner mechanical adjustments</a:t>
            </a:r>
          </a:p>
          <a:p>
            <a:pPr>
              <a:lnSpc>
                <a:spcPct val="90000"/>
              </a:lnSpc>
            </a:pPr>
            <a:r>
              <a:rPr lang="en-US" sz="3600"/>
              <a:t>O</a:t>
            </a:r>
            <a:r>
              <a:rPr lang="en-US" sz="3600" baseline="-25000"/>
              <a:t>2</a:t>
            </a:r>
            <a:r>
              <a:rPr lang="en-US" sz="3600"/>
              <a:t> Trim concentration</a:t>
            </a:r>
          </a:p>
          <a:p>
            <a:pPr>
              <a:lnSpc>
                <a:spcPct val="90000"/>
              </a:lnSpc>
            </a:pPr>
            <a:r>
              <a:rPr lang="en-US" sz="3600"/>
              <a:t>FGR valve(s) setting</a:t>
            </a:r>
            <a:endParaRPr lang="en-US"/>
          </a:p>
        </p:txBody>
      </p:sp>
      <p:pic>
        <p:nvPicPr>
          <p:cNvPr id="394245" name="Picture 5"/>
          <p:cNvPicPr>
            <a:picLocks noChangeAspect="1" noChangeArrowheads="1"/>
          </p:cNvPicPr>
          <p:nvPr/>
        </p:nvPicPr>
        <p:blipFill>
          <a:blip r:embed="rId3"/>
          <a:srcRect/>
          <a:stretch>
            <a:fillRect/>
          </a:stretch>
        </p:blipFill>
        <p:spPr bwMode="auto">
          <a:xfrm>
            <a:off x="5524500" y="3657600"/>
            <a:ext cx="4533900" cy="3013075"/>
          </a:xfrm>
          <a:prstGeom prst="rect">
            <a:avLst/>
          </a:prstGeom>
          <a:noFill/>
          <a:ln w="12700" cap="sq">
            <a:noFill/>
            <a:miter lim="800000"/>
            <a:headEnd type="none" w="sm" len="sm"/>
            <a:tailEnd type="none" w="sm" len="sm"/>
          </a:ln>
          <a:effectLst/>
        </p:spPr>
      </p:pic>
      <p:sp>
        <p:nvSpPr>
          <p:cNvPr id="394246" name="Rectangle 6"/>
          <p:cNvSpPr>
            <a:spLocks noChangeArrowheads="1"/>
          </p:cNvSpPr>
          <p:nvPr/>
        </p:nvSpPr>
        <p:spPr bwMode="auto">
          <a:xfrm>
            <a:off x="266700" y="5029200"/>
            <a:ext cx="4876800" cy="1470025"/>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lIns="21139" tIns="29946" rIns="21139" bIns="29946">
            <a:spAutoFit/>
          </a:bodyPr>
          <a:lstStyle/>
          <a:p>
            <a:pPr algn="ctr" defTabSz="1014413">
              <a:lnSpc>
                <a:spcPts val="5325"/>
              </a:lnSpc>
              <a:tabLst>
                <a:tab pos="1014413" algn="l"/>
                <a:tab pos="2030413" algn="l"/>
                <a:tab pos="3044825" algn="l"/>
                <a:tab pos="4060825" algn="l"/>
                <a:tab pos="5075238" algn="l"/>
                <a:tab pos="6091238" algn="l"/>
                <a:tab pos="7105650" algn="l"/>
              </a:tabLst>
            </a:pPr>
            <a:r>
              <a:rPr lang="en-US" sz="2800">
                <a:solidFill>
                  <a:srgbClr val="CC0000"/>
                </a:solidFill>
                <a:effectLst>
                  <a:outerShdw blurRad="38100" dist="38100" dir="2700000" algn="tl">
                    <a:srgbClr val="000000"/>
                  </a:outerShdw>
                </a:effectLst>
              </a:rPr>
              <a:t>Portable Combustion Analyzer</a:t>
            </a:r>
            <a:endParaRPr lang="en-US" sz="2800">
              <a:solidFill>
                <a:srgbClr val="FAFD00"/>
              </a:solidFill>
              <a:effectLst>
                <a:outerShdw blurRad="38100" dist="38100" dir="2700000" algn="tl">
                  <a:srgbClr val="000000"/>
                </a:outerShdw>
              </a:effectLst>
            </a:endParaRPr>
          </a:p>
        </p:txBody>
      </p:sp>
    </p:spTree>
  </p:cSld>
  <p:clrMapOvr>
    <a:masterClrMapping/>
  </p:clrMapOvr>
  <p:transition/>
</p:sld>
</file>

<file path=ppt/slides/slide1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39650" name="Picture 2" descr="OPACITY"/>
          <p:cNvPicPr>
            <a:picLocks noChangeAspect="1" noChangeArrowheads="1"/>
          </p:cNvPicPr>
          <p:nvPr/>
        </p:nvPicPr>
        <p:blipFill>
          <a:blip r:embed="rId3"/>
          <a:srcRect/>
          <a:stretch>
            <a:fillRect/>
          </a:stretch>
        </p:blipFill>
        <p:spPr bwMode="auto">
          <a:xfrm>
            <a:off x="0" y="0"/>
            <a:ext cx="10401300" cy="6934200"/>
          </a:xfrm>
          <a:prstGeom prst="rect">
            <a:avLst/>
          </a:prstGeom>
          <a:noFill/>
        </p:spPr>
      </p:pic>
      <p:sp>
        <p:nvSpPr>
          <p:cNvPr id="539651" name="Rectangle 3"/>
          <p:cNvSpPr>
            <a:spLocks noChangeArrowheads="1"/>
          </p:cNvSpPr>
          <p:nvPr/>
        </p:nvSpPr>
        <p:spPr bwMode="auto">
          <a:xfrm>
            <a:off x="4916035" y="326571"/>
            <a:ext cx="5087937" cy="819150"/>
          </a:xfrm>
          <a:prstGeom prst="rect">
            <a:avLst/>
          </a:prstGeom>
          <a:solidFill>
            <a:srgbClr val="FF9900"/>
          </a:solidFill>
          <a:ln w="57150">
            <a:solidFill>
              <a:srgbClr val="CC0000"/>
            </a:solidFill>
            <a:miter lim="800000"/>
            <a:headEnd/>
            <a:tailEnd/>
          </a:ln>
          <a:effectLst>
            <a:outerShdw dist="81320" dir="3080412" algn="ctr" rotWithShape="0">
              <a:srgbClr val="000000"/>
            </a:outerShdw>
          </a:effectLst>
        </p:spPr>
        <p:txBody>
          <a:bodyPr wrap="none">
            <a:spAutoFit/>
          </a:bodyPr>
          <a:lstStyle/>
          <a:p>
            <a:r>
              <a:rPr lang="en-US" sz="4400" dirty="0">
                <a:solidFill>
                  <a:srgbClr val="CC0000"/>
                </a:solidFill>
                <a:effectLst>
                  <a:outerShdw blurRad="38100" dist="38100" dir="2700000" algn="tl">
                    <a:srgbClr val="000000"/>
                  </a:outerShdw>
                </a:effectLst>
              </a:rPr>
              <a:t>Boiler Inspections</a:t>
            </a:r>
          </a:p>
        </p:txBody>
      </p:sp>
      <p:sp>
        <p:nvSpPr>
          <p:cNvPr id="3" name="TextBox 2">
            <a:extLst>
              <a:ext uri="{FF2B5EF4-FFF2-40B4-BE49-F238E27FC236}">
                <a16:creationId xmlns:a16="http://schemas.microsoft.com/office/drawing/2014/main" id="{5EADF3E2-768A-084A-82FF-68F48D300F72}"/>
              </a:ext>
            </a:extLst>
          </p:cNvPr>
          <p:cNvSpPr txBox="1"/>
          <p:nvPr/>
        </p:nvSpPr>
        <p:spPr>
          <a:xfrm>
            <a:off x="1880507" y="5331100"/>
            <a:ext cx="7241722" cy="1200329"/>
          </a:xfrm>
          <a:prstGeom prst="rect">
            <a:avLst/>
          </a:prstGeom>
          <a:noFill/>
        </p:spPr>
        <p:txBody>
          <a:bodyPr wrap="square">
            <a:spAutoFit/>
          </a:bodyPr>
          <a:lstStyle/>
          <a:p>
            <a:r>
              <a:rPr lang="en-US" sz="3600" dirty="0">
                <a:solidFill>
                  <a:srgbClr val="FFFF00"/>
                </a:solidFill>
              </a:rPr>
              <a:t>NACT350 Basic Inspector</a:t>
            </a:r>
          </a:p>
          <a:p>
            <a:r>
              <a:rPr lang="en-US" sz="3600" dirty="0">
                <a:solidFill>
                  <a:srgbClr val="FFFF00"/>
                </a:solidFill>
              </a:rPr>
              <a:t>NACT355 Advanced Inspector</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3"/>
          <p:cNvSpPr>
            <a:spLocks noGrp="1" noChangeArrowheads="1"/>
          </p:cNvSpPr>
          <p:nvPr>
            <p:ph type="title"/>
          </p:nvPr>
        </p:nvSpPr>
        <p:spPr>
          <a:xfrm>
            <a:off x="1898650" y="219075"/>
            <a:ext cx="3441700" cy="1106488"/>
          </a:xfrm>
          <a:noFill/>
          <a:effectLst>
            <a:outerShdw dist="56796" dir="3806097" algn="ctr" rotWithShape="0">
              <a:schemeClr val="bg2"/>
            </a:outerShdw>
          </a:effectLst>
        </p:spPr>
        <p:txBody>
          <a:bodyPr/>
          <a:lstStyle/>
          <a:p>
            <a:r>
              <a:rPr lang="en-US" sz="4000" i="0"/>
              <a:t>Fire-Tube Boiler</a:t>
            </a:r>
            <a:endParaRPr lang="en-US" sz="4000"/>
          </a:p>
        </p:txBody>
      </p:sp>
      <p:grpSp>
        <p:nvGrpSpPr>
          <p:cNvPr id="34819" name="Group 466"/>
          <p:cNvGrpSpPr>
            <a:grpSpLocks/>
          </p:cNvGrpSpPr>
          <p:nvPr/>
        </p:nvGrpSpPr>
        <p:grpSpPr bwMode="auto">
          <a:xfrm>
            <a:off x="212725" y="141288"/>
            <a:ext cx="9802813" cy="6510337"/>
            <a:chOff x="134" y="89"/>
            <a:chExt cx="6175" cy="4101"/>
          </a:xfrm>
        </p:grpSpPr>
        <p:sp>
          <p:nvSpPr>
            <p:cNvPr id="43012" name="Line 4"/>
            <p:cNvSpPr>
              <a:spLocks noChangeShapeType="1"/>
            </p:cNvSpPr>
            <p:nvPr/>
          </p:nvSpPr>
          <p:spPr bwMode="auto">
            <a:xfrm>
              <a:off x="3461" y="1032"/>
              <a:ext cx="38" cy="37"/>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3013" name="Line 5"/>
            <p:cNvSpPr>
              <a:spLocks noChangeShapeType="1"/>
            </p:cNvSpPr>
            <p:nvPr/>
          </p:nvSpPr>
          <p:spPr bwMode="auto">
            <a:xfrm>
              <a:off x="3465" y="1011"/>
              <a:ext cx="55" cy="54"/>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3014" name="Line 6"/>
            <p:cNvSpPr>
              <a:spLocks noChangeShapeType="1"/>
            </p:cNvSpPr>
            <p:nvPr/>
          </p:nvSpPr>
          <p:spPr bwMode="auto">
            <a:xfrm>
              <a:off x="3454" y="975"/>
              <a:ext cx="90" cy="90"/>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3015" name="Line 7"/>
            <p:cNvSpPr>
              <a:spLocks noChangeShapeType="1"/>
            </p:cNvSpPr>
            <p:nvPr/>
          </p:nvSpPr>
          <p:spPr bwMode="auto">
            <a:xfrm>
              <a:off x="3461" y="957"/>
              <a:ext cx="110" cy="107"/>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3016" name="Line 8"/>
            <p:cNvSpPr>
              <a:spLocks noChangeShapeType="1"/>
            </p:cNvSpPr>
            <p:nvPr/>
          </p:nvSpPr>
          <p:spPr bwMode="auto">
            <a:xfrm>
              <a:off x="3477" y="947"/>
              <a:ext cx="122" cy="121"/>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3017" name="Line 9"/>
            <p:cNvSpPr>
              <a:spLocks noChangeShapeType="1"/>
            </p:cNvSpPr>
            <p:nvPr/>
          </p:nvSpPr>
          <p:spPr bwMode="auto">
            <a:xfrm>
              <a:off x="3494" y="938"/>
              <a:ext cx="108" cy="107"/>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3018" name="Line 10"/>
            <p:cNvSpPr>
              <a:spLocks noChangeShapeType="1"/>
            </p:cNvSpPr>
            <p:nvPr/>
          </p:nvSpPr>
          <p:spPr bwMode="auto">
            <a:xfrm>
              <a:off x="3527" y="945"/>
              <a:ext cx="72" cy="71"/>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3019" name="Line 11"/>
            <p:cNvSpPr>
              <a:spLocks noChangeShapeType="1"/>
            </p:cNvSpPr>
            <p:nvPr/>
          </p:nvSpPr>
          <p:spPr bwMode="auto">
            <a:xfrm>
              <a:off x="3555" y="947"/>
              <a:ext cx="52" cy="52"/>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3020" name="Line 12"/>
            <p:cNvSpPr>
              <a:spLocks noChangeShapeType="1"/>
            </p:cNvSpPr>
            <p:nvPr/>
          </p:nvSpPr>
          <p:spPr bwMode="auto">
            <a:xfrm>
              <a:off x="3574" y="941"/>
              <a:ext cx="33" cy="31"/>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3021" name="Freeform 13"/>
            <p:cNvSpPr>
              <a:spLocks/>
            </p:cNvSpPr>
            <p:nvPr/>
          </p:nvSpPr>
          <p:spPr bwMode="auto">
            <a:xfrm>
              <a:off x="3457" y="922"/>
              <a:ext cx="164" cy="11"/>
            </a:xfrm>
            <a:custGeom>
              <a:avLst/>
              <a:gdLst>
                <a:gd name="T0" fmla="*/ 163 w 164"/>
                <a:gd name="T1" fmla="*/ 5 h 11"/>
                <a:gd name="T2" fmla="*/ 154 w 164"/>
                <a:gd name="T3" fmla="*/ 0 h 11"/>
                <a:gd name="T4" fmla="*/ 0 w 164"/>
                <a:gd name="T5" fmla="*/ 0 h 11"/>
                <a:gd name="T6" fmla="*/ 0 w 164"/>
                <a:gd name="T7" fmla="*/ 10 h 11"/>
                <a:gd name="T8" fmla="*/ 154 w 164"/>
                <a:gd name="T9" fmla="*/ 10 h 11"/>
                <a:gd name="T10" fmla="*/ 144 w 164"/>
                <a:gd name="T11" fmla="*/ 5 h 11"/>
                <a:gd name="T12" fmla="*/ 163 w 164"/>
                <a:gd name="T13" fmla="*/ 5 h 11"/>
                <a:gd name="T14" fmla="*/ 163 w 164"/>
                <a:gd name="T15" fmla="*/ 0 h 11"/>
                <a:gd name="T16" fmla="*/ 154 w 164"/>
                <a:gd name="T17" fmla="*/ 0 h 11"/>
                <a:gd name="T18" fmla="*/ 163 w 164"/>
                <a:gd name="T19"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4" h="11">
                  <a:moveTo>
                    <a:pt x="163" y="5"/>
                  </a:moveTo>
                  <a:lnTo>
                    <a:pt x="154" y="0"/>
                  </a:lnTo>
                  <a:lnTo>
                    <a:pt x="0" y="0"/>
                  </a:lnTo>
                  <a:lnTo>
                    <a:pt x="0" y="10"/>
                  </a:lnTo>
                  <a:lnTo>
                    <a:pt x="154" y="10"/>
                  </a:lnTo>
                  <a:lnTo>
                    <a:pt x="144" y="5"/>
                  </a:lnTo>
                  <a:lnTo>
                    <a:pt x="163" y="5"/>
                  </a:lnTo>
                  <a:lnTo>
                    <a:pt x="163" y="0"/>
                  </a:lnTo>
                  <a:lnTo>
                    <a:pt x="154" y="0"/>
                  </a:lnTo>
                  <a:lnTo>
                    <a:pt x="163" y="5"/>
                  </a:lnTo>
                </a:path>
              </a:pathLst>
            </a:custGeom>
            <a:solidFill>
              <a:srgbClr val="00279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22" name="Freeform 14"/>
            <p:cNvSpPr>
              <a:spLocks/>
            </p:cNvSpPr>
            <p:nvPr/>
          </p:nvSpPr>
          <p:spPr bwMode="auto">
            <a:xfrm>
              <a:off x="3608" y="930"/>
              <a:ext cx="13" cy="145"/>
            </a:xfrm>
            <a:custGeom>
              <a:avLst/>
              <a:gdLst>
                <a:gd name="T0" fmla="*/ 6 w 13"/>
                <a:gd name="T1" fmla="*/ 144 h 145"/>
                <a:gd name="T2" fmla="*/ 12 w 13"/>
                <a:gd name="T3" fmla="*/ 136 h 145"/>
                <a:gd name="T4" fmla="*/ 12 w 13"/>
                <a:gd name="T5" fmla="*/ 0 h 145"/>
                <a:gd name="T6" fmla="*/ 0 w 13"/>
                <a:gd name="T7" fmla="*/ 0 h 145"/>
                <a:gd name="T8" fmla="*/ 0 w 13"/>
                <a:gd name="T9" fmla="*/ 136 h 145"/>
                <a:gd name="T10" fmla="*/ 6 w 13"/>
                <a:gd name="T11" fmla="*/ 128 h 145"/>
                <a:gd name="T12" fmla="*/ 6 w 13"/>
                <a:gd name="T13" fmla="*/ 144 h 145"/>
                <a:gd name="T14" fmla="*/ 12 w 13"/>
                <a:gd name="T15" fmla="*/ 144 h 145"/>
                <a:gd name="T16" fmla="*/ 12 w 13"/>
                <a:gd name="T17" fmla="*/ 136 h 145"/>
                <a:gd name="T18" fmla="*/ 6 w 13"/>
                <a:gd name="T19" fmla="*/ 144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45">
                  <a:moveTo>
                    <a:pt x="6" y="144"/>
                  </a:moveTo>
                  <a:lnTo>
                    <a:pt x="12" y="136"/>
                  </a:lnTo>
                  <a:lnTo>
                    <a:pt x="12" y="0"/>
                  </a:lnTo>
                  <a:lnTo>
                    <a:pt x="0" y="0"/>
                  </a:lnTo>
                  <a:lnTo>
                    <a:pt x="0" y="136"/>
                  </a:lnTo>
                  <a:lnTo>
                    <a:pt x="6" y="128"/>
                  </a:lnTo>
                  <a:lnTo>
                    <a:pt x="6" y="144"/>
                  </a:lnTo>
                  <a:lnTo>
                    <a:pt x="12" y="144"/>
                  </a:lnTo>
                  <a:lnTo>
                    <a:pt x="12" y="136"/>
                  </a:lnTo>
                  <a:lnTo>
                    <a:pt x="6" y="144"/>
                  </a:lnTo>
                </a:path>
              </a:pathLst>
            </a:custGeom>
            <a:solidFill>
              <a:srgbClr val="00279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23" name="Freeform 15"/>
            <p:cNvSpPr>
              <a:spLocks/>
            </p:cNvSpPr>
            <p:nvPr/>
          </p:nvSpPr>
          <p:spPr bwMode="auto">
            <a:xfrm>
              <a:off x="3448" y="1064"/>
              <a:ext cx="164" cy="11"/>
            </a:xfrm>
            <a:custGeom>
              <a:avLst/>
              <a:gdLst>
                <a:gd name="T0" fmla="*/ 0 w 164"/>
                <a:gd name="T1" fmla="*/ 5 h 11"/>
                <a:gd name="T2" fmla="*/ 9 w 164"/>
                <a:gd name="T3" fmla="*/ 10 h 11"/>
                <a:gd name="T4" fmla="*/ 163 w 164"/>
                <a:gd name="T5" fmla="*/ 10 h 11"/>
                <a:gd name="T6" fmla="*/ 163 w 164"/>
                <a:gd name="T7" fmla="*/ 0 h 11"/>
                <a:gd name="T8" fmla="*/ 9 w 164"/>
                <a:gd name="T9" fmla="*/ 0 h 11"/>
                <a:gd name="T10" fmla="*/ 19 w 164"/>
                <a:gd name="T11" fmla="*/ 5 h 11"/>
                <a:gd name="T12" fmla="*/ 0 w 164"/>
                <a:gd name="T13" fmla="*/ 5 h 11"/>
                <a:gd name="T14" fmla="*/ 0 w 164"/>
                <a:gd name="T15" fmla="*/ 10 h 11"/>
                <a:gd name="T16" fmla="*/ 9 w 164"/>
                <a:gd name="T17" fmla="*/ 10 h 11"/>
                <a:gd name="T18" fmla="*/ 0 w 164"/>
                <a:gd name="T19"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4" h="11">
                  <a:moveTo>
                    <a:pt x="0" y="5"/>
                  </a:moveTo>
                  <a:lnTo>
                    <a:pt x="9" y="10"/>
                  </a:lnTo>
                  <a:lnTo>
                    <a:pt x="163" y="10"/>
                  </a:lnTo>
                  <a:lnTo>
                    <a:pt x="163" y="0"/>
                  </a:lnTo>
                  <a:lnTo>
                    <a:pt x="9" y="0"/>
                  </a:lnTo>
                  <a:lnTo>
                    <a:pt x="19" y="5"/>
                  </a:lnTo>
                  <a:lnTo>
                    <a:pt x="0" y="5"/>
                  </a:lnTo>
                  <a:lnTo>
                    <a:pt x="0" y="10"/>
                  </a:lnTo>
                  <a:lnTo>
                    <a:pt x="9" y="10"/>
                  </a:lnTo>
                  <a:lnTo>
                    <a:pt x="0" y="5"/>
                  </a:lnTo>
                </a:path>
              </a:pathLst>
            </a:custGeom>
            <a:solidFill>
              <a:srgbClr val="00279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24" name="Freeform 16"/>
            <p:cNvSpPr>
              <a:spLocks/>
            </p:cNvSpPr>
            <p:nvPr/>
          </p:nvSpPr>
          <p:spPr bwMode="auto">
            <a:xfrm>
              <a:off x="3448" y="922"/>
              <a:ext cx="13" cy="145"/>
            </a:xfrm>
            <a:custGeom>
              <a:avLst/>
              <a:gdLst>
                <a:gd name="T0" fmla="*/ 6 w 13"/>
                <a:gd name="T1" fmla="*/ 0 h 145"/>
                <a:gd name="T2" fmla="*/ 0 w 13"/>
                <a:gd name="T3" fmla="*/ 8 h 145"/>
                <a:gd name="T4" fmla="*/ 0 w 13"/>
                <a:gd name="T5" fmla="*/ 144 h 145"/>
                <a:gd name="T6" fmla="*/ 12 w 13"/>
                <a:gd name="T7" fmla="*/ 144 h 145"/>
                <a:gd name="T8" fmla="*/ 12 w 13"/>
                <a:gd name="T9" fmla="*/ 8 h 145"/>
                <a:gd name="T10" fmla="*/ 6 w 13"/>
                <a:gd name="T11" fmla="*/ 16 h 145"/>
                <a:gd name="T12" fmla="*/ 6 w 13"/>
                <a:gd name="T13" fmla="*/ 0 h 145"/>
                <a:gd name="T14" fmla="*/ 0 w 13"/>
                <a:gd name="T15" fmla="*/ 0 h 145"/>
                <a:gd name="T16" fmla="*/ 0 w 13"/>
                <a:gd name="T17" fmla="*/ 8 h 145"/>
                <a:gd name="T18" fmla="*/ 6 w 13"/>
                <a:gd name="T19"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45">
                  <a:moveTo>
                    <a:pt x="6" y="0"/>
                  </a:moveTo>
                  <a:lnTo>
                    <a:pt x="0" y="8"/>
                  </a:lnTo>
                  <a:lnTo>
                    <a:pt x="0" y="144"/>
                  </a:lnTo>
                  <a:lnTo>
                    <a:pt x="12" y="144"/>
                  </a:lnTo>
                  <a:lnTo>
                    <a:pt x="12" y="8"/>
                  </a:lnTo>
                  <a:lnTo>
                    <a:pt x="6" y="16"/>
                  </a:lnTo>
                  <a:lnTo>
                    <a:pt x="6" y="0"/>
                  </a:lnTo>
                  <a:lnTo>
                    <a:pt x="0" y="0"/>
                  </a:lnTo>
                  <a:lnTo>
                    <a:pt x="0" y="8"/>
                  </a:lnTo>
                  <a:lnTo>
                    <a:pt x="6" y="0"/>
                  </a:lnTo>
                </a:path>
              </a:pathLst>
            </a:custGeom>
            <a:solidFill>
              <a:srgbClr val="00279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25" name="Line 17"/>
            <p:cNvSpPr>
              <a:spLocks noChangeShapeType="1"/>
            </p:cNvSpPr>
            <p:nvPr/>
          </p:nvSpPr>
          <p:spPr bwMode="auto">
            <a:xfrm flipH="1">
              <a:off x="3211" y="1028"/>
              <a:ext cx="53" cy="38"/>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3026" name="Line 18"/>
            <p:cNvSpPr>
              <a:spLocks noChangeShapeType="1"/>
            </p:cNvSpPr>
            <p:nvPr/>
          </p:nvSpPr>
          <p:spPr bwMode="auto">
            <a:xfrm flipH="1">
              <a:off x="3187" y="1006"/>
              <a:ext cx="73" cy="56"/>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3027" name="Line 19"/>
            <p:cNvSpPr>
              <a:spLocks noChangeShapeType="1"/>
            </p:cNvSpPr>
            <p:nvPr/>
          </p:nvSpPr>
          <p:spPr bwMode="auto">
            <a:xfrm flipH="1">
              <a:off x="3165" y="969"/>
              <a:ext cx="106" cy="93"/>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3028" name="Line 20"/>
            <p:cNvSpPr>
              <a:spLocks noChangeShapeType="1"/>
            </p:cNvSpPr>
            <p:nvPr/>
          </p:nvSpPr>
          <p:spPr bwMode="auto">
            <a:xfrm flipH="1">
              <a:off x="3137" y="950"/>
              <a:ext cx="127" cy="112"/>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3029" name="Line 21"/>
            <p:cNvSpPr>
              <a:spLocks noChangeShapeType="1"/>
            </p:cNvSpPr>
            <p:nvPr/>
          </p:nvSpPr>
          <p:spPr bwMode="auto">
            <a:xfrm flipH="1">
              <a:off x="3105" y="940"/>
              <a:ext cx="144" cy="125"/>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3030" name="Line 22"/>
            <p:cNvSpPr>
              <a:spLocks noChangeShapeType="1"/>
            </p:cNvSpPr>
            <p:nvPr/>
          </p:nvSpPr>
          <p:spPr bwMode="auto">
            <a:xfrm flipH="1">
              <a:off x="3103" y="930"/>
              <a:ext cx="128" cy="111"/>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3031" name="Line 23"/>
            <p:cNvSpPr>
              <a:spLocks noChangeShapeType="1"/>
            </p:cNvSpPr>
            <p:nvPr/>
          </p:nvSpPr>
          <p:spPr bwMode="auto">
            <a:xfrm flipH="1">
              <a:off x="3106" y="938"/>
              <a:ext cx="90" cy="73"/>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3032" name="Line 24"/>
            <p:cNvSpPr>
              <a:spLocks noChangeShapeType="1"/>
            </p:cNvSpPr>
            <p:nvPr/>
          </p:nvSpPr>
          <p:spPr bwMode="auto">
            <a:xfrm flipH="1">
              <a:off x="3099" y="940"/>
              <a:ext cx="70" cy="53"/>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3033" name="Line 25"/>
            <p:cNvSpPr>
              <a:spLocks noChangeShapeType="1"/>
            </p:cNvSpPr>
            <p:nvPr/>
          </p:nvSpPr>
          <p:spPr bwMode="auto">
            <a:xfrm flipH="1">
              <a:off x="3099" y="933"/>
              <a:ext cx="50" cy="32"/>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3034" name="Freeform 26"/>
            <p:cNvSpPr>
              <a:spLocks/>
            </p:cNvSpPr>
            <p:nvPr/>
          </p:nvSpPr>
          <p:spPr bwMode="auto">
            <a:xfrm>
              <a:off x="3100" y="920"/>
              <a:ext cx="161" cy="12"/>
            </a:xfrm>
            <a:custGeom>
              <a:avLst/>
              <a:gdLst>
                <a:gd name="T0" fmla="*/ 18 w 161"/>
                <a:gd name="T1" fmla="*/ 6 h 12"/>
                <a:gd name="T2" fmla="*/ 9 w 161"/>
                <a:gd name="T3" fmla="*/ 11 h 12"/>
                <a:gd name="T4" fmla="*/ 160 w 161"/>
                <a:gd name="T5" fmla="*/ 11 h 12"/>
                <a:gd name="T6" fmla="*/ 160 w 161"/>
                <a:gd name="T7" fmla="*/ 0 h 12"/>
                <a:gd name="T8" fmla="*/ 9 w 161"/>
                <a:gd name="T9" fmla="*/ 0 h 12"/>
                <a:gd name="T10" fmla="*/ 0 w 161"/>
                <a:gd name="T11" fmla="*/ 6 h 12"/>
                <a:gd name="T12" fmla="*/ 9 w 161"/>
                <a:gd name="T13" fmla="*/ 0 h 12"/>
                <a:gd name="T14" fmla="*/ 0 w 161"/>
                <a:gd name="T15" fmla="*/ 0 h 12"/>
                <a:gd name="T16" fmla="*/ 0 w 161"/>
                <a:gd name="T17" fmla="*/ 6 h 12"/>
                <a:gd name="T18" fmla="*/ 18 w 161"/>
                <a:gd name="T19"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2">
                  <a:moveTo>
                    <a:pt x="18" y="6"/>
                  </a:moveTo>
                  <a:lnTo>
                    <a:pt x="9" y="11"/>
                  </a:lnTo>
                  <a:lnTo>
                    <a:pt x="160" y="11"/>
                  </a:lnTo>
                  <a:lnTo>
                    <a:pt x="160" y="0"/>
                  </a:lnTo>
                  <a:lnTo>
                    <a:pt x="9" y="0"/>
                  </a:lnTo>
                  <a:lnTo>
                    <a:pt x="0" y="6"/>
                  </a:lnTo>
                  <a:lnTo>
                    <a:pt x="9" y="0"/>
                  </a:lnTo>
                  <a:lnTo>
                    <a:pt x="0" y="0"/>
                  </a:lnTo>
                  <a:lnTo>
                    <a:pt x="0" y="6"/>
                  </a:lnTo>
                  <a:lnTo>
                    <a:pt x="18" y="6"/>
                  </a:lnTo>
                </a:path>
              </a:pathLst>
            </a:custGeom>
            <a:solidFill>
              <a:srgbClr val="00279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35" name="Freeform 27"/>
            <p:cNvSpPr>
              <a:spLocks/>
            </p:cNvSpPr>
            <p:nvPr/>
          </p:nvSpPr>
          <p:spPr bwMode="auto">
            <a:xfrm>
              <a:off x="3100" y="929"/>
              <a:ext cx="12" cy="145"/>
            </a:xfrm>
            <a:custGeom>
              <a:avLst/>
              <a:gdLst>
                <a:gd name="T0" fmla="*/ 6 w 12"/>
                <a:gd name="T1" fmla="*/ 127 h 145"/>
                <a:gd name="T2" fmla="*/ 11 w 12"/>
                <a:gd name="T3" fmla="*/ 135 h 145"/>
                <a:gd name="T4" fmla="*/ 11 w 12"/>
                <a:gd name="T5" fmla="*/ 0 h 145"/>
                <a:gd name="T6" fmla="*/ 0 w 12"/>
                <a:gd name="T7" fmla="*/ 0 h 145"/>
                <a:gd name="T8" fmla="*/ 0 w 12"/>
                <a:gd name="T9" fmla="*/ 135 h 145"/>
                <a:gd name="T10" fmla="*/ 6 w 12"/>
                <a:gd name="T11" fmla="*/ 144 h 145"/>
                <a:gd name="T12" fmla="*/ 0 w 12"/>
                <a:gd name="T13" fmla="*/ 135 h 145"/>
                <a:gd name="T14" fmla="*/ 0 w 12"/>
                <a:gd name="T15" fmla="*/ 144 h 145"/>
                <a:gd name="T16" fmla="*/ 6 w 12"/>
                <a:gd name="T17" fmla="*/ 144 h 145"/>
                <a:gd name="T18" fmla="*/ 6 w 12"/>
                <a:gd name="T19" fmla="*/ 12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45">
                  <a:moveTo>
                    <a:pt x="6" y="127"/>
                  </a:moveTo>
                  <a:lnTo>
                    <a:pt x="11" y="135"/>
                  </a:lnTo>
                  <a:lnTo>
                    <a:pt x="11" y="0"/>
                  </a:lnTo>
                  <a:lnTo>
                    <a:pt x="0" y="0"/>
                  </a:lnTo>
                  <a:lnTo>
                    <a:pt x="0" y="135"/>
                  </a:lnTo>
                  <a:lnTo>
                    <a:pt x="6" y="144"/>
                  </a:lnTo>
                  <a:lnTo>
                    <a:pt x="0" y="135"/>
                  </a:lnTo>
                  <a:lnTo>
                    <a:pt x="0" y="144"/>
                  </a:lnTo>
                  <a:lnTo>
                    <a:pt x="6" y="144"/>
                  </a:lnTo>
                  <a:lnTo>
                    <a:pt x="6" y="127"/>
                  </a:lnTo>
                </a:path>
              </a:pathLst>
            </a:custGeom>
            <a:solidFill>
              <a:srgbClr val="00279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36" name="Freeform 28"/>
            <p:cNvSpPr>
              <a:spLocks/>
            </p:cNvSpPr>
            <p:nvPr/>
          </p:nvSpPr>
          <p:spPr bwMode="auto">
            <a:xfrm>
              <a:off x="3109" y="1062"/>
              <a:ext cx="161" cy="12"/>
            </a:xfrm>
            <a:custGeom>
              <a:avLst/>
              <a:gdLst>
                <a:gd name="T0" fmla="*/ 142 w 161"/>
                <a:gd name="T1" fmla="*/ 5 h 12"/>
                <a:gd name="T2" fmla="*/ 151 w 161"/>
                <a:gd name="T3" fmla="*/ 0 h 12"/>
                <a:gd name="T4" fmla="*/ 0 w 161"/>
                <a:gd name="T5" fmla="*/ 0 h 12"/>
                <a:gd name="T6" fmla="*/ 0 w 161"/>
                <a:gd name="T7" fmla="*/ 11 h 12"/>
                <a:gd name="T8" fmla="*/ 151 w 161"/>
                <a:gd name="T9" fmla="*/ 11 h 12"/>
                <a:gd name="T10" fmla="*/ 160 w 161"/>
                <a:gd name="T11" fmla="*/ 5 h 12"/>
                <a:gd name="T12" fmla="*/ 151 w 161"/>
                <a:gd name="T13" fmla="*/ 11 h 12"/>
                <a:gd name="T14" fmla="*/ 160 w 161"/>
                <a:gd name="T15" fmla="*/ 11 h 12"/>
                <a:gd name="T16" fmla="*/ 160 w 161"/>
                <a:gd name="T17" fmla="*/ 5 h 12"/>
                <a:gd name="T18" fmla="*/ 142 w 161"/>
                <a:gd name="T19"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2">
                  <a:moveTo>
                    <a:pt x="142" y="5"/>
                  </a:moveTo>
                  <a:lnTo>
                    <a:pt x="151" y="0"/>
                  </a:lnTo>
                  <a:lnTo>
                    <a:pt x="0" y="0"/>
                  </a:lnTo>
                  <a:lnTo>
                    <a:pt x="0" y="11"/>
                  </a:lnTo>
                  <a:lnTo>
                    <a:pt x="151" y="11"/>
                  </a:lnTo>
                  <a:lnTo>
                    <a:pt x="160" y="5"/>
                  </a:lnTo>
                  <a:lnTo>
                    <a:pt x="151" y="11"/>
                  </a:lnTo>
                  <a:lnTo>
                    <a:pt x="160" y="11"/>
                  </a:lnTo>
                  <a:lnTo>
                    <a:pt x="160" y="5"/>
                  </a:lnTo>
                  <a:lnTo>
                    <a:pt x="142" y="5"/>
                  </a:lnTo>
                </a:path>
              </a:pathLst>
            </a:custGeom>
            <a:solidFill>
              <a:srgbClr val="00279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37" name="Freeform 29"/>
            <p:cNvSpPr>
              <a:spLocks/>
            </p:cNvSpPr>
            <p:nvPr/>
          </p:nvSpPr>
          <p:spPr bwMode="auto">
            <a:xfrm>
              <a:off x="3258" y="920"/>
              <a:ext cx="12" cy="145"/>
            </a:xfrm>
            <a:custGeom>
              <a:avLst/>
              <a:gdLst>
                <a:gd name="T0" fmla="*/ 6 w 12"/>
                <a:gd name="T1" fmla="*/ 17 h 145"/>
                <a:gd name="T2" fmla="*/ 0 w 12"/>
                <a:gd name="T3" fmla="*/ 9 h 145"/>
                <a:gd name="T4" fmla="*/ 0 w 12"/>
                <a:gd name="T5" fmla="*/ 144 h 145"/>
                <a:gd name="T6" fmla="*/ 11 w 12"/>
                <a:gd name="T7" fmla="*/ 144 h 145"/>
                <a:gd name="T8" fmla="*/ 11 w 12"/>
                <a:gd name="T9" fmla="*/ 9 h 145"/>
                <a:gd name="T10" fmla="*/ 6 w 12"/>
                <a:gd name="T11" fmla="*/ 0 h 145"/>
                <a:gd name="T12" fmla="*/ 11 w 12"/>
                <a:gd name="T13" fmla="*/ 9 h 145"/>
                <a:gd name="T14" fmla="*/ 11 w 12"/>
                <a:gd name="T15" fmla="*/ 0 h 145"/>
                <a:gd name="T16" fmla="*/ 6 w 12"/>
                <a:gd name="T17" fmla="*/ 0 h 145"/>
                <a:gd name="T18" fmla="*/ 6 w 12"/>
                <a:gd name="T19" fmla="*/ 1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45">
                  <a:moveTo>
                    <a:pt x="6" y="17"/>
                  </a:moveTo>
                  <a:lnTo>
                    <a:pt x="0" y="9"/>
                  </a:lnTo>
                  <a:lnTo>
                    <a:pt x="0" y="144"/>
                  </a:lnTo>
                  <a:lnTo>
                    <a:pt x="11" y="144"/>
                  </a:lnTo>
                  <a:lnTo>
                    <a:pt x="11" y="9"/>
                  </a:lnTo>
                  <a:lnTo>
                    <a:pt x="6" y="0"/>
                  </a:lnTo>
                  <a:lnTo>
                    <a:pt x="11" y="9"/>
                  </a:lnTo>
                  <a:lnTo>
                    <a:pt x="11" y="0"/>
                  </a:lnTo>
                  <a:lnTo>
                    <a:pt x="6" y="0"/>
                  </a:lnTo>
                  <a:lnTo>
                    <a:pt x="6" y="17"/>
                  </a:lnTo>
                </a:path>
              </a:pathLst>
            </a:custGeom>
            <a:solidFill>
              <a:srgbClr val="00279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38" name="Freeform 30"/>
            <p:cNvSpPr>
              <a:spLocks/>
            </p:cNvSpPr>
            <p:nvPr/>
          </p:nvSpPr>
          <p:spPr bwMode="auto">
            <a:xfrm>
              <a:off x="783" y="1874"/>
              <a:ext cx="4936" cy="2170"/>
            </a:xfrm>
            <a:custGeom>
              <a:avLst/>
              <a:gdLst>
                <a:gd name="T0" fmla="*/ 4408 w 4936"/>
                <a:gd name="T1" fmla="*/ 2 h 2170"/>
                <a:gd name="T2" fmla="*/ 4456 w 4936"/>
                <a:gd name="T3" fmla="*/ 16 h 2170"/>
                <a:gd name="T4" fmla="*/ 4504 w 4936"/>
                <a:gd name="T5" fmla="*/ 42 h 2170"/>
                <a:gd name="T6" fmla="*/ 4552 w 4936"/>
                <a:gd name="T7" fmla="*/ 81 h 2170"/>
                <a:gd name="T8" fmla="*/ 4599 w 4936"/>
                <a:gd name="T9" fmla="*/ 130 h 2170"/>
                <a:gd name="T10" fmla="*/ 4646 w 4936"/>
                <a:gd name="T11" fmla="*/ 190 h 2170"/>
                <a:gd name="T12" fmla="*/ 4692 w 4936"/>
                <a:gd name="T13" fmla="*/ 258 h 2170"/>
                <a:gd name="T14" fmla="*/ 4734 w 4936"/>
                <a:gd name="T15" fmla="*/ 334 h 2170"/>
                <a:gd name="T16" fmla="*/ 4772 w 4936"/>
                <a:gd name="T17" fmla="*/ 416 h 2170"/>
                <a:gd name="T18" fmla="*/ 4810 w 4936"/>
                <a:gd name="T19" fmla="*/ 503 h 2170"/>
                <a:gd name="T20" fmla="*/ 4842 w 4936"/>
                <a:gd name="T21" fmla="*/ 594 h 2170"/>
                <a:gd name="T22" fmla="*/ 4871 w 4936"/>
                <a:gd name="T23" fmla="*/ 688 h 2170"/>
                <a:gd name="T24" fmla="*/ 4895 w 4936"/>
                <a:gd name="T25" fmla="*/ 784 h 2170"/>
                <a:gd name="T26" fmla="*/ 4913 w 4936"/>
                <a:gd name="T27" fmla="*/ 880 h 2170"/>
                <a:gd name="T28" fmla="*/ 4927 w 4936"/>
                <a:gd name="T29" fmla="*/ 975 h 2170"/>
                <a:gd name="T30" fmla="*/ 4934 w 4936"/>
                <a:gd name="T31" fmla="*/ 1068 h 2170"/>
                <a:gd name="T32" fmla="*/ 4934 w 4936"/>
                <a:gd name="T33" fmla="*/ 1159 h 2170"/>
                <a:gd name="T34" fmla="*/ 4929 w 4936"/>
                <a:gd name="T35" fmla="*/ 1248 h 2170"/>
                <a:gd name="T36" fmla="*/ 4918 w 4936"/>
                <a:gd name="T37" fmla="*/ 1340 h 2170"/>
                <a:gd name="T38" fmla="*/ 4902 w 4936"/>
                <a:gd name="T39" fmla="*/ 1431 h 2170"/>
                <a:gd name="T40" fmla="*/ 4882 w 4936"/>
                <a:gd name="T41" fmla="*/ 1521 h 2170"/>
                <a:gd name="T42" fmla="*/ 4857 w 4936"/>
                <a:gd name="T43" fmla="*/ 1610 h 2170"/>
                <a:gd name="T44" fmla="*/ 4828 w 4936"/>
                <a:gd name="T45" fmla="*/ 1695 h 2170"/>
                <a:gd name="T46" fmla="*/ 4794 w 4936"/>
                <a:gd name="T47" fmla="*/ 1777 h 2170"/>
                <a:gd name="T48" fmla="*/ 4757 w 4936"/>
                <a:gd name="T49" fmla="*/ 1852 h 2170"/>
                <a:gd name="T50" fmla="*/ 4715 w 4936"/>
                <a:gd name="T51" fmla="*/ 1924 h 2170"/>
                <a:gd name="T52" fmla="*/ 4670 w 4936"/>
                <a:gd name="T53" fmla="*/ 1987 h 2170"/>
                <a:gd name="T54" fmla="*/ 4622 w 4936"/>
                <a:gd name="T55" fmla="*/ 2044 h 2170"/>
                <a:gd name="T56" fmla="*/ 4570 w 4936"/>
                <a:gd name="T57" fmla="*/ 2090 h 2170"/>
                <a:gd name="T58" fmla="*/ 4516 w 4936"/>
                <a:gd name="T59" fmla="*/ 2128 h 2170"/>
                <a:gd name="T60" fmla="*/ 4459 w 4936"/>
                <a:gd name="T61" fmla="*/ 2153 h 2170"/>
                <a:gd name="T62" fmla="*/ 4398 w 4936"/>
                <a:gd name="T63" fmla="*/ 2167 h 2170"/>
                <a:gd name="T64" fmla="*/ 419 w 4936"/>
                <a:gd name="T65" fmla="*/ 2169 h 2170"/>
                <a:gd name="T66" fmla="*/ 0 w 4936"/>
                <a:gd name="T67" fmla="*/ 1548 h 2170"/>
                <a:gd name="T68" fmla="*/ 4383 w 4936"/>
                <a:gd name="T69" fmla="*/ 1 h 2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36" h="2170">
                  <a:moveTo>
                    <a:pt x="4383" y="1"/>
                  </a:moveTo>
                  <a:lnTo>
                    <a:pt x="4408" y="2"/>
                  </a:lnTo>
                  <a:lnTo>
                    <a:pt x="4432" y="8"/>
                  </a:lnTo>
                  <a:lnTo>
                    <a:pt x="4456" y="16"/>
                  </a:lnTo>
                  <a:lnTo>
                    <a:pt x="4480" y="27"/>
                  </a:lnTo>
                  <a:lnTo>
                    <a:pt x="4504" y="42"/>
                  </a:lnTo>
                  <a:lnTo>
                    <a:pt x="4528" y="60"/>
                  </a:lnTo>
                  <a:lnTo>
                    <a:pt x="4552" y="81"/>
                  </a:lnTo>
                  <a:lnTo>
                    <a:pt x="4576" y="105"/>
                  </a:lnTo>
                  <a:lnTo>
                    <a:pt x="4599" y="130"/>
                  </a:lnTo>
                  <a:lnTo>
                    <a:pt x="4623" y="159"/>
                  </a:lnTo>
                  <a:lnTo>
                    <a:pt x="4646" y="190"/>
                  </a:lnTo>
                  <a:lnTo>
                    <a:pt x="4669" y="223"/>
                  </a:lnTo>
                  <a:lnTo>
                    <a:pt x="4692" y="258"/>
                  </a:lnTo>
                  <a:lnTo>
                    <a:pt x="4712" y="295"/>
                  </a:lnTo>
                  <a:lnTo>
                    <a:pt x="4734" y="334"/>
                  </a:lnTo>
                  <a:lnTo>
                    <a:pt x="4753" y="374"/>
                  </a:lnTo>
                  <a:lnTo>
                    <a:pt x="4772" y="416"/>
                  </a:lnTo>
                  <a:lnTo>
                    <a:pt x="4792" y="458"/>
                  </a:lnTo>
                  <a:lnTo>
                    <a:pt x="4810" y="503"/>
                  </a:lnTo>
                  <a:lnTo>
                    <a:pt x="4827" y="548"/>
                  </a:lnTo>
                  <a:lnTo>
                    <a:pt x="4842" y="594"/>
                  </a:lnTo>
                  <a:lnTo>
                    <a:pt x="4858" y="641"/>
                  </a:lnTo>
                  <a:lnTo>
                    <a:pt x="4871" y="688"/>
                  </a:lnTo>
                  <a:lnTo>
                    <a:pt x="4884" y="735"/>
                  </a:lnTo>
                  <a:lnTo>
                    <a:pt x="4895" y="784"/>
                  </a:lnTo>
                  <a:lnTo>
                    <a:pt x="4906" y="831"/>
                  </a:lnTo>
                  <a:lnTo>
                    <a:pt x="4913" y="880"/>
                  </a:lnTo>
                  <a:lnTo>
                    <a:pt x="4922" y="927"/>
                  </a:lnTo>
                  <a:lnTo>
                    <a:pt x="4927" y="975"/>
                  </a:lnTo>
                  <a:lnTo>
                    <a:pt x="4931" y="1021"/>
                  </a:lnTo>
                  <a:lnTo>
                    <a:pt x="4934" y="1068"/>
                  </a:lnTo>
                  <a:lnTo>
                    <a:pt x="4935" y="1114"/>
                  </a:lnTo>
                  <a:lnTo>
                    <a:pt x="4934" y="1159"/>
                  </a:lnTo>
                  <a:lnTo>
                    <a:pt x="4931" y="1203"/>
                  </a:lnTo>
                  <a:lnTo>
                    <a:pt x="4929" y="1248"/>
                  </a:lnTo>
                  <a:lnTo>
                    <a:pt x="4924" y="1293"/>
                  </a:lnTo>
                  <a:lnTo>
                    <a:pt x="4918" y="1340"/>
                  </a:lnTo>
                  <a:lnTo>
                    <a:pt x="4911" y="1385"/>
                  </a:lnTo>
                  <a:lnTo>
                    <a:pt x="4902" y="1431"/>
                  </a:lnTo>
                  <a:lnTo>
                    <a:pt x="4893" y="1476"/>
                  </a:lnTo>
                  <a:lnTo>
                    <a:pt x="4882" y="1521"/>
                  </a:lnTo>
                  <a:lnTo>
                    <a:pt x="4870" y="1565"/>
                  </a:lnTo>
                  <a:lnTo>
                    <a:pt x="4857" y="1610"/>
                  </a:lnTo>
                  <a:lnTo>
                    <a:pt x="4843" y="1652"/>
                  </a:lnTo>
                  <a:lnTo>
                    <a:pt x="4828" y="1695"/>
                  </a:lnTo>
                  <a:lnTo>
                    <a:pt x="4811" y="1736"/>
                  </a:lnTo>
                  <a:lnTo>
                    <a:pt x="4794" y="1777"/>
                  </a:lnTo>
                  <a:lnTo>
                    <a:pt x="4776" y="1815"/>
                  </a:lnTo>
                  <a:lnTo>
                    <a:pt x="4757" y="1852"/>
                  </a:lnTo>
                  <a:lnTo>
                    <a:pt x="4736" y="1889"/>
                  </a:lnTo>
                  <a:lnTo>
                    <a:pt x="4715" y="1924"/>
                  </a:lnTo>
                  <a:lnTo>
                    <a:pt x="4693" y="1957"/>
                  </a:lnTo>
                  <a:lnTo>
                    <a:pt x="4670" y="1987"/>
                  </a:lnTo>
                  <a:lnTo>
                    <a:pt x="4646" y="2016"/>
                  </a:lnTo>
                  <a:lnTo>
                    <a:pt x="4622" y="2044"/>
                  </a:lnTo>
                  <a:lnTo>
                    <a:pt x="4597" y="2068"/>
                  </a:lnTo>
                  <a:lnTo>
                    <a:pt x="4570" y="2090"/>
                  </a:lnTo>
                  <a:lnTo>
                    <a:pt x="4544" y="2109"/>
                  </a:lnTo>
                  <a:lnTo>
                    <a:pt x="4516" y="2128"/>
                  </a:lnTo>
                  <a:lnTo>
                    <a:pt x="4487" y="2142"/>
                  </a:lnTo>
                  <a:lnTo>
                    <a:pt x="4459" y="2153"/>
                  </a:lnTo>
                  <a:lnTo>
                    <a:pt x="4429" y="2162"/>
                  </a:lnTo>
                  <a:lnTo>
                    <a:pt x="4398" y="2167"/>
                  </a:lnTo>
                  <a:lnTo>
                    <a:pt x="4368" y="2169"/>
                  </a:lnTo>
                  <a:lnTo>
                    <a:pt x="419" y="2169"/>
                  </a:lnTo>
                  <a:lnTo>
                    <a:pt x="420" y="1546"/>
                  </a:lnTo>
                  <a:lnTo>
                    <a:pt x="0" y="1548"/>
                  </a:lnTo>
                  <a:lnTo>
                    <a:pt x="0" y="0"/>
                  </a:lnTo>
                  <a:lnTo>
                    <a:pt x="4383" y="1"/>
                  </a:lnTo>
                </a:path>
              </a:pathLst>
            </a:custGeom>
            <a:solidFill>
              <a:srgbClr val="00279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39" name="Freeform 31"/>
            <p:cNvSpPr>
              <a:spLocks/>
            </p:cNvSpPr>
            <p:nvPr/>
          </p:nvSpPr>
          <p:spPr bwMode="auto">
            <a:xfrm>
              <a:off x="5172" y="1867"/>
              <a:ext cx="556" cy="1119"/>
            </a:xfrm>
            <a:custGeom>
              <a:avLst/>
              <a:gdLst>
                <a:gd name="T0" fmla="*/ 555 w 556"/>
                <a:gd name="T1" fmla="*/ 1118 h 1119"/>
                <a:gd name="T2" fmla="*/ 551 w 556"/>
                <a:gd name="T3" fmla="*/ 1025 h 1119"/>
                <a:gd name="T4" fmla="*/ 542 w 556"/>
                <a:gd name="T5" fmla="*/ 930 h 1119"/>
                <a:gd name="T6" fmla="*/ 526 w 556"/>
                <a:gd name="T7" fmla="*/ 835 h 1119"/>
                <a:gd name="T8" fmla="*/ 505 w 556"/>
                <a:gd name="T9" fmla="*/ 738 h 1119"/>
                <a:gd name="T10" fmla="*/ 479 w 556"/>
                <a:gd name="T11" fmla="*/ 643 h 1119"/>
                <a:gd name="T12" fmla="*/ 447 w 556"/>
                <a:gd name="T13" fmla="*/ 551 h 1119"/>
                <a:gd name="T14" fmla="*/ 413 w 556"/>
                <a:gd name="T15" fmla="*/ 461 h 1119"/>
                <a:gd name="T16" fmla="*/ 375 w 556"/>
                <a:gd name="T17" fmla="*/ 377 h 1119"/>
                <a:gd name="T18" fmla="*/ 335 w 556"/>
                <a:gd name="T19" fmla="*/ 298 h 1119"/>
                <a:gd name="T20" fmla="*/ 291 w 556"/>
                <a:gd name="T21" fmla="*/ 226 h 1119"/>
                <a:gd name="T22" fmla="*/ 245 w 556"/>
                <a:gd name="T23" fmla="*/ 161 h 1119"/>
                <a:gd name="T24" fmla="*/ 198 w 556"/>
                <a:gd name="T25" fmla="*/ 107 h 1119"/>
                <a:gd name="T26" fmla="*/ 150 w 556"/>
                <a:gd name="T27" fmla="*/ 61 h 1119"/>
                <a:gd name="T28" fmla="*/ 100 w 556"/>
                <a:gd name="T29" fmla="*/ 27 h 1119"/>
                <a:gd name="T30" fmla="*/ 50 w 556"/>
                <a:gd name="T31" fmla="*/ 7 h 1119"/>
                <a:gd name="T32" fmla="*/ 0 w 556"/>
                <a:gd name="T33" fmla="*/ 0 h 1119"/>
                <a:gd name="T34" fmla="*/ 23 w 556"/>
                <a:gd name="T35" fmla="*/ 17 h 1119"/>
                <a:gd name="T36" fmla="*/ 67 w 556"/>
                <a:gd name="T37" fmla="*/ 30 h 1119"/>
                <a:gd name="T38" fmla="*/ 113 w 556"/>
                <a:gd name="T39" fmla="*/ 55 h 1119"/>
                <a:gd name="T40" fmla="*/ 161 w 556"/>
                <a:gd name="T41" fmla="*/ 93 h 1119"/>
                <a:gd name="T42" fmla="*/ 206 w 556"/>
                <a:gd name="T43" fmla="*/ 142 h 1119"/>
                <a:gd name="T44" fmla="*/ 251 w 556"/>
                <a:gd name="T45" fmla="*/ 201 h 1119"/>
                <a:gd name="T46" fmla="*/ 297 w 556"/>
                <a:gd name="T47" fmla="*/ 268 h 1119"/>
                <a:gd name="T48" fmla="*/ 337 w 556"/>
                <a:gd name="T49" fmla="*/ 344 h 1119"/>
                <a:gd name="T50" fmla="*/ 376 w 556"/>
                <a:gd name="T51" fmla="*/ 424 h 1119"/>
                <a:gd name="T52" fmla="*/ 413 w 556"/>
                <a:gd name="T53" fmla="*/ 510 h 1119"/>
                <a:gd name="T54" fmla="*/ 445 w 556"/>
                <a:gd name="T55" fmla="*/ 601 h 1119"/>
                <a:gd name="T56" fmla="*/ 473 w 556"/>
                <a:gd name="T57" fmla="*/ 695 h 1119"/>
                <a:gd name="T58" fmla="*/ 497 w 556"/>
                <a:gd name="T59" fmla="*/ 790 h 1119"/>
                <a:gd name="T60" fmla="*/ 515 w 556"/>
                <a:gd name="T61" fmla="*/ 885 h 1119"/>
                <a:gd name="T62" fmla="*/ 528 w 556"/>
                <a:gd name="T63" fmla="*/ 980 h 1119"/>
                <a:gd name="T64" fmla="*/ 535 w 556"/>
                <a:gd name="T65" fmla="*/ 1072 h 1119"/>
                <a:gd name="T66" fmla="*/ 555 w 556"/>
                <a:gd name="T67" fmla="*/ 1118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56" h="1119">
                  <a:moveTo>
                    <a:pt x="555" y="1118"/>
                  </a:moveTo>
                  <a:lnTo>
                    <a:pt x="555" y="1118"/>
                  </a:lnTo>
                  <a:lnTo>
                    <a:pt x="554" y="1072"/>
                  </a:lnTo>
                  <a:lnTo>
                    <a:pt x="551" y="1025"/>
                  </a:lnTo>
                  <a:lnTo>
                    <a:pt x="547" y="979"/>
                  </a:lnTo>
                  <a:lnTo>
                    <a:pt x="542" y="930"/>
                  </a:lnTo>
                  <a:lnTo>
                    <a:pt x="534" y="883"/>
                  </a:lnTo>
                  <a:lnTo>
                    <a:pt x="526" y="835"/>
                  </a:lnTo>
                  <a:lnTo>
                    <a:pt x="516" y="786"/>
                  </a:lnTo>
                  <a:lnTo>
                    <a:pt x="505" y="738"/>
                  </a:lnTo>
                  <a:lnTo>
                    <a:pt x="492" y="692"/>
                  </a:lnTo>
                  <a:lnTo>
                    <a:pt x="479" y="643"/>
                  </a:lnTo>
                  <a:lnTo>
                    <a:pt x="463" y="597"/>
                  </a:lnTo>
                  <a:lnTo>
                    <a:pt x="447" y="551"/>
                  </a:lnTo>
                  <a:lnTo>
                    <a:pt x="431" y="506"/>
                  </a:lnTo>
                  <a:lnTo>
                    <a:pt x="413" y="461"/>
                  </a:lnTo>
                  <a:lnTo>
                    <a:pt x="394" y="418"/>
                  </a:lnTo>
                  <a:lnTo>
                    <a:pt x="375" y="377"/>
                  </a:lnTo>
                  <a:lnTo>
                    <a:pt x="355" y="337"/>
                  </a:lnTo>
                  <a:lnTo>
                    <a:pt x="335" y="298"/>
                  </a:lnTo>
                  <a:lnTo>
                    <a:pt x="312" y="261"/>
                  </a:lnTo>
                  <a:lnTo>
                    <a:pt x="291" y="226"/>
                  </a:lnTo>
                  <a:lnTo>
                    <a:pt x="268" y="193"/>
                  </a:lnTo>
                  <a:lnTo>
                    <a:pt x="245" y="161"/>
                  </a:lnTo>
                  <a:lnTo>
                    <a:pt x="222" y="132"/>
                  </a:lnTo>
                  <a:lnTo>
                    <a:pt x="198" y="107"/>
                  </a:lnTo>
                  <a:lnTo>
                    <a:pt x="174" y="83"/>
                  </a:lnTo>
                  <a:lnTo>
                    <a:pt x="150" y="61"/>
                  </a:lnTo>
                  <a:lnTo>
                    <a:pt x="125" y="43"/>
                  </a:lnTo>
                  <a:lnTo>
                    <a:pt x="100" y="27"/>
                  </a:lnTo>
                  <a:lnTo>
                    <a:pt x="75" y="15"/>
                  </a:lnTo>
                  <a:lnTo>
                    <a:pt x="50" y="7"/>
                  </a:lnTo>
                  <a:lnTo>
                    <a:pt x="25" y="1"/>
                  </a:lnTo>
                  <a:lnTo>
                    <a:pt x="0" y="0"/>
                  </a:lnTo>
                  <a:lnTo>
                    <a:pt x="0" y="16"/>
                  </a:lnTo>
                  <a:lnTo>
                    <a:pt x="23" y="17"/>
                  </a:lnTo>
                  <a:lnTo>
                    <a:pt x="45" y="22"/>
                  </a:lnTo>
                  <a:lnTo>
                    <a:pt x="67" y="30"/>
                  </a:lnTo>
                  <a:lnTo>
                    <a:pt x="89" y="41"/>
                  </a:lnTo>
                  <a:lnTo>
                    <a:pt x="113" y="55"/>
                  </a:lnTo>
                  <a:lnTo>
                    <a:pt x="136" y="73"/>
                  </a:lnTo>
                  <a:lnTo>
                    <a:pt x="161" y="93"/>
                  </a:lnTo>
                  <a:lnTo>
                    <a:pt x="183" y="117"/>
                  </a:lnTo>
                  <a:lnTo>
                    <a:pt x="206" y="142"/>
                  </a:lnTo>
                  <a:lnTo>
                    <a:pt x="229" y="170"/>
                  </a:lnTo>
                  <a:lnTo>
                    <a:pt x="251" y="201"/>
                  </a:lnTo>
                  <a:lnTo>
                    <a:pt x="274" y="234"/>
                  </a:lnTo>
                  <a:lnTo>
                    <a:pt x="297" y="268"/>
                  </a:lnTo>
                  <a:lnTo>
                    <a:pt x="317" y="305"/>
                  </a:lnTo>
                  <a:lnTo>
                    <a:pt x="337" y="344"/>
                  </a:lnTo>
                  <a:lnTo>
                    <a:pt x="357" y="383"/>
                  </a:lnTo>
                  <a:lnTo>
                    <a:pt x="376" y="424"/>
                  </a:lnTo>
                  <a:lnTo>
                    <a:pt x="395" y="467"/>
                  </a:lnTo>
                  <a:lnTo>
                    <a:pt x="413" y="510"/>
                  </a:lnTo>
                  <a:lnTo>
                    <a:pt x="429" y="555"/>
                  </a:lnTo>
                  <a:lnTo>
                    <a:pt x="445" y="601"/>
                  </a:lnTo>
                  <a:lnTo>
                    <a:pt x="460" y="648"/>
                  </a:lnTo>
                  <a:lnTo>
                    <a:pt x="473" y="695"/>
                  </a:lnTo>
                  <a:lnTo>
                    <a:pt x="486" y="742"/>
                  </a:lnTo>
                  <a:lnTo>
                    <a:pt x="497" y="790"/>
                  </a:lnTo>
                  <a:lnTo>
                    <a:pt x="506" y="837"/>
                  </a:lnTo>
                  <a:lnTo>
                    <a:pt x="515" y="885"/>
                  </a:lnTo>
                  <a:lnTo>
                    <a:pt x="523" y="933"/>
                  </a:lnTo>
                  <a:lnTo>
                    <a:pt x="528" y="980"/>
                  </a:lnTo>
                  <a:lnTo>
                    <a:pt x="532" y="1026"/>
                  </a:lnTo>
                  <a:lnTo>
                    <a:pt x="535" y="1072"/>
                  </a:lnTo>
                  <a:lnTo>
                    <a:pt x="536" y="1118"/>
                  </a:lnTo>
                  <a:lnTo>
                    <a:pt x="555" y="1118"/>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40" name="Freeform 32"/>
            <p:cNvSpPr>
              <a:spLocks/>
            </p:cNvSpPr>
            <p:nvPr/>
          </p:nvSpPr>
          <p:spPr bwMode="auto">
            <a:xfrm>
              <a:off x="5158" y="2991"/>
              <a:ext cx="570" cy="1061"/>
            </a:xfrm>
            <a:custGeom>
              <a:avLst/>
              <a:gdLst>
                <a:gd name="T0" fmla="*/ 0 w 570"/>
                <a:gd name="T1" fmla="*/ 1060 h 1061"/>
                <a:gd name="T2" fmla="*/ 63 w 570"/>
                <a:gd name="T3" fmla="*/ 1052 h 1061"/>
                <a:gd name="T4" fmla="*/ 122 w 570"/>
                <a:gd name="T5" fmla="*/ 1032 h 1061"/>
                <a:gd name="T6" fmla="*/ 179 w 570"/>
                <a:gd name="T7" fmla="*/ 999 h 1061"/>
                <a:gd name="T8" fmla="*/ 232 w 570"/>
                <a:gd name="T9" fmla="*/ 956 h 1061"/>
                <a:gd name="T10" fmla="*/ 282 w 570"/>
                <a:gd name="T11" fmla="*/ 905 h 1061"/>
                <a:gd name="T12" fmla="*/ 329 w 570"/>
                <a:gd name="T13" fmla="*/ 844 h 1061"/>
                <a:gd name="T14" fmla="*/ 372 w 570"/>
                <a:gd name="T15" fmla="*/ 776 h 1061"/>
                <a:gd name="T16" fmla="*/ 411 w 570"/>
                <a:gd name="T17" fmla="*/ 702 h 1061"/>
                <a:gd name="T18" fmla="*/ 447 w 570"/>
                <a:gd name="T19" fmla="*/ 623 h 1061"/>
                <a:gd name="T20" fmla="*/ 478 w 570"/>
                <a:gd name="T21" fmla="*/ 539 h 1061"/>
                <a:gd name="T22" fmla="*/ 505 w 570"/>
                <a:gd name="T23" fmla="*/ 451 h 1061"/>
                <a:gd name="T24" fmla="*/ 527 w 570"/>
                <a:gd name="T25" fmla="*/ 362 h 1061"/>
                <a:gd name="T26" fmla="*/ 545 w 570"/>
                <a:gd name="T27" fmla="*/ 271 h 1061"/>
                <a:gd name="T28" fmla="*/ 558 w 570"/>
                <a:gd name="T29" fmla="*/ 180 h 1061"/>
                <a:gd name="T30" fmla="*/ 565 w 570"/>
                <a:gd name="T31" fmla="*/ 90 h 1061"/>
                <a:gd name="T32" fmla="*/ 569 w 570"/>
                <a:gd name="T33" fmla="*/ 0 h 1061"/>
                <a:gd name="T34" fmla="*/ 549 w 570"/>
                <a:gd name="T35" fmla="*/ 44 h 1061"/>
                <a:gd name="T36" fmla="*/ 543 w 570"/>
                <a:gd name="T37" fmla="*/ 133 h 1061"/>
                <a:gd name="T38" fmla="*/ 533 w 570"/>
                <a:gd name="T39" fmla="*/ 224 h 1061"/>
                <a:gd name="T40" fmla="*/ 518 w 570"/>
                <a:gd name="T41" fmla="*/ 315 h 1061"/>
                <a:gd name="T42" fmla="*/ 498 w 570"/>
                <a:gd name="T43" fmla="*/ 403 h 1061"/>
                <a:gd name="T44" fmla="*/ 473 w 570"/>
                <a:gd name="T45" fmla="*/ 491 h 1061"/>
                <a:gd name="T46" fmla="*/ 445 w 570"/>
                <a:gd name="T47" fmla="*/ 577 h 1061"/>
                <a:gd name="T48" fmla="*/ 411 w 570"/>
                <a:gd name="T49" fmla="*/ 658 h 1061"/>
                <a:gd name="T50" fmla="*/ 374 w 570"/>
                <a:gd name="T51" fmla="*/ 733 h 1061"/>
                <a:gd name="T52" fmla="*/ 334 w 570"/>
                <a:gd name="T53" fmla="*/ 804 h 1061"/>
                <a:gd name="T54" fmla="*/ 290 w 570"/>
                <a:gd name="T55" fmla="*/ 866 h 1061"/>
                <a:gd name="T56" fmla="*/ 244 w 570"/>
                <a:gd name="T57" fmla="*/ 921 h 1061"/>
                <a:gd name="T58" fmla="*/ 194 w 570"/>
                <a:gd name="T59" fmla="*/ 968 h 1061"/>
                <a:gd name="T60" fmla="*/ 140 w 570"/>
                <a:gd name="T61" fmla="*/ 1004 h 1061"/>
                <a:gd name="T62" fmla="*/ 87 w 570"/>
                <a:gd name="T63" fmla="*/ 1028 h 1061"/>
                <a:gd name="T64" fmla="*/ 29 w 570"/>
                <a:gd name="T65" fmla="*/ 1042 h 1061"/>
                <a:gd name="T66" fmla="*/ 0 w 570"/>
                <a:gd name="T67" fmla="*/ 1060 h 10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0" h="1061">
                  <a:moveTo>
                    <a:pt x="0" y="1060"/>
                  </a:moveTo>
                  <a:lnTo>
                    <a:pt x="0" y="1060"/>
                  </a:lnTo>
                  <a:lnTo>
                    <a:pt x="32" y="1058"/>
                  </a:lnTo>
                  <a:lnTo>
                    <a:pt x="63" y="1052"/>
                  </a:lnTo>
                  <a:lnTo>
                    <a:pt x="93" y="1043"/>
                  </a:lnTo>
                  <a:lnTo>
                    <a:pt x="122" y="1032"/>
                  </a:lnTo>
                  <a:lnTo>
                    <a:pt x="151" y="1018"/>
                  </a:lnTo>
                  <a:lnTo>
                    <a:pt x="179" y="999"/>
                  </a:lnTo>
                  <a:lnTo>
                    <a:pt x="207" y="979"/>
                  </a:lnTo>
                  <a:lnTo>
                    <a:pt x="232" y="956"/>
                  </a:lnTo>
                  <a:lnTo>
                    <a:pt x="258" y="932"/>
                  </a:lnTo>
                  <a:lnTo>
                    <a:pt x="282" y="905"/>
                  </a:lnTo>
                  <a:lnTo>
                    <a:pt x="306" y="875"/>
                  </a:lnTo>
                  <a:lnTo>
                    <a:pt x="329" y="844"/>
                  </a:lnTo>
                  <a:lnTo>
                    <a:pt x="350" y="812"/>
                  </a:lnTo>
                  <a:lnTo>
                    <a:pt x="372" y="776"/>
                  </a:lnTo>
                  <a:lnTo>
                    <a:pt x="392" y="740"/>
                  </a:lnTo>
                  <a:lnTo>
                    <a:pt x="411" y="702"/>
                  </a:lnTo>
                  <a:lnTo>
                    <a:pt x="429" y="664"/>
                  </a:lnTo>
                  <a:lnTo>
                    <a:pt x="447" y="623"/>
                  </a:lnTo>
                  <a:lnTo>
                    <a:pt x="462" y="582"/>
                  </a:lnTo>
                  <a:lnTo>
                    <a:pt x="478" y="539"/>
                  </a:lnTo>
                  <a:lnTo>
                    <a:pt x="492" y="496"/>
                  </a:lnTo>
                  <a:lnTo>
                    <a:pt x="505" y="451"/>
                  </a:lnTo>
                  <a:lnTo>
                    <a:pt x="517" y="407"/>
                  </a:lnTo>
                  <a:lnTo>
                    <a:pt x="527" y="362"/>
                  </a:lnTo>
                  <a:lnTo>
                    <a:pt x="537" y="317"/>
                  </a:lnTo>
                  <a:lnTo>
                    <a:pt x="545" y="271"/>
                  </a:lnTo>
                  <a:lnTo>
                    <a:pt x="552" y="226"/>
                  </a:lnTo>
                  <a:lnTo>
                    <a:pt x="558" y="180"/>
                  </a:lnTo>
                  <a:lnTo>
                    <a:pt x="563" y="134"/>
                  </a:lnTo>
                  <a:lnTo>
                    <a:pt x="565" y="90"/>
                  </a:lnTo>
                  <a:lnTo>
                    <a:pt x="568" y="44"/>
                  </a:lnTo>
                  <a:lnTo>
                    <a:pt x="569" y="0"/>
                  </a:lnTo>
                  <a:lnTo>
                    <a:pt x="550" y="0"/>
                  </a:lnTo>
                  <a:lnTo>
                    <a:pt x="549" y="44"/>
                  </a:lnTo>
                  <a:lnTo>
                    <a:pt x="546" y="88"/>
                  </a:lnTo>
                  <a:lnTo>
                    <a:pt x="543" y="133"/>
                  </a:lnTo>
                  <a:lnTo>
                    <a:pt x="539" y="179"/>
                  </a:lnTo>
                  <a:lnTo>
                    <a:pt x="533" y="224"/>
                  </a:lnTo>
                  <a:lnTo>
                    <a:pt x="526" y="269"/>
                  </a:lnTo>
                  <a:lnTo>
                    <a:pt x="518" y="315"/>
                  </a:lnTo>
                  <a:lnTo>
                    <a:pt x="508" y="359"/>
                  </a:lnTo>
                  <a:lnTo>
                    <a:pt x="498" y="403"/>
                  </a:lnTo>
                  <a:lnTo>
                    <a:pt x="486" y="448"/>
                  </a:lnTo>
                  <a:lnTo>
                    <a:pt x="473" y="491"/>
                  </a:lnTo>
                  <a:lnTo>
                    <a:pt x="460" y="535"/>
                  </a:lnTo>
                  <a:lnTo>
                    <a:pt x="445" y="577"/>
                  </a:lnTo>
                  <a:lnTo>
                    <a:pt x="429" y="617"/>
                  </a:lnTo>
                  <a:lnTo>
                    <a:pt x="411" y="658"/>
                  </a:lnTo>
                  <a:lnTo>
                    <a:pt x="393" y="697"/>
                  </a:lnTo>
                  <a:lnTo>
                    <a:pt x="374" y="733"/>
                  </a:lnTo>
                  <a:lnTo>
                    <a:pt x="354" y="770"/>
                  </a:lnTo>
                  <a:lnTo>
                    <a:pt x="334" y="804"/>
                  </a:lnTo>
                  <a:lnTo>
                    <a:pt x="312" y="836"/>
                  </a:lnTo>
                  <a:lnTo>
                    <a:pt x="290" y="866"/>
                  </a:lnTo>
                  <a:lnTo>
                    <a:pt x="267" y="896"/>
                  </a:lnTo>
                  <a:lnTo>
                    <a:pt x="244" y="921"/>
                  </a:lnTo>
                  <a:lnTo>
                    <a:pt x="219" y="946"/>
                  </a:lnTo>
                  <a:lnTo>
                    <a:pt x="194" y="968"/>
                  </a:lnTo>
                  <a:lnTo>
                    <a:pt x="167" y="986"/>
                  </a:lnTo>
                  <a:lnTo>
                    <a:pt x="140" y="1004"/>
                  </a:lnTo>
                  <a:lnTo>
                    <a:pt x="113" y="1018"/>
                  </a:lnTo>
                  <a:lnTo>
                    <a:pt x="87" y="1028"/>
                  </a:lnTo>
                  <a:lnTo>
                    <a:pt x="57" y="1037"/>
                  </a:lnTo>
                  <a:lnTo>
                    <a:pt x="29" y="1042"/>
                  </a:lnTo>
                  <a:lnTo>
                    <a:pt x="0" y="1044"/>
                  </a:lnTo>
                  <a:lnTo>
                    <a:pt x="0" y="106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41" name="Freeform 33"/>
            <p:cNvSpPr>
              <a:spLocks/>
            </p:cNvSpPr>
            <p:nvPr/>
          </p:nvSpPr>
          <p:spPr bwMode="auto">
            <a:xfrm>
              <a:off x="1195" y="4040"/>
              <a:ext cx="3955" cy="12"/>
            </a:xfrm>
            <a:custGeom>
              <a:avLst/>
              <a:gdLst>
                <a:gd name="T0" fmla="*/ 0 w 3955"/>
                <a:gd name="T1" fmla="*/ 6 h 12"/>
                <a:gd name="T2" fmla="*/ 10 w 3955"/>
                <a:gd name="T3" fmla="*/ 11 h 12"/>
                <a:gd name="T4" fmla="*/ 3954 w 3955"/>
                <a:gd name="T5" fmla="*/ 11 h 12"/>
                <a:gd name="T6" fmla="*/ 3954 w 3955"/>
                <a:gd name="T7" fmla="*/ 1 h 12"/>
                <a:gd name="T8" fmla="*/ 10 w 3955"/>
                <a:gd name="T9" fmla="*/ 0 h 12"/>
                <a:gd name="T10" fmla="*/ 19 w 3955"/>
                <a:gd name="T11" fmla="*/ 6 h 12"/>
                <a:gd name="T12" fmla="*/ 0 w 3955"/>
                <a:gd name="T13" fmla="*/ 6 h 12"/>
                <a:gd name="T14" fmla="*/ 0 w 3955"/>
                <a:gd name="T15" fmla="*/ 11 h 12"/>
                <a:gd name="T16" fmla="*/ 10 w 3955"/>
                <a:gd name="T17" fmla="*/ 11 h 12"/>
                <a:gd name="T18" fmla="*/ 0 w 3955"/>
                <a:gd name="T19"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55" h="12">
                  <a:moveTo>
                    <a:pt x="0" y="6"/>
                  </a:moveTo>
                  <a:lnTo>
                    <a:pt x="10" y="11"/>
                  </a:lnTo>
                  <a:lnTo>
                    <a:pt x="3954" y="11"/>
                  </a:lnTo>
                  <a:lnTo>
                    <a:pt x="3954" y="1"/>
                  </a:lnTo>
                  <a:lnTo>
                    <a:pt x="10" y="0"/>
                  </a:lnTo>
                  <a:lnTo>
                    <a:pt x="19" y="6"/>
                  </a:lnTo>
                  <a:lnTo>
                    <a:pt x="0" y="6"/>
                  </a:lnTo>
                  <a:lnTo>
                    <a:pt x="0" y="11"/>
                  </a:lnTo>
                  <a:lnTo>
                    <a:pt x="10" y="11"/>
                  </a:lnTo>
                  <a:lnTo>
                    <a:pt x="0" y="6"/>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42" name="Freeform 34"/>
            <p:cNvSpPr>
              <a:spLocks/>
            </p:cNvSpPr>
            <p:nvPr/>
          </p:nvSpPr>
          <p:spPr bwMode="auto">
            <a:xfrm>
              <a:off x="1195" y="3416"/>
              <a:ext cx="14" cy="628"/>
            </a:xfrm>
            <a:custGeom>
              <a:avLst/>
              <a:gdLst>
                <a:gd name="T0" fmla="*/ 7 w 14"/>
                <a:gd name="T1" fmla="*/ 16 h 628"/>
                <a:gd name="T2" fmla="*/ 0 w 14"/>
                <a:gd name="T3" fmla="*/ 8 h 628"/>
                <a:gd name="T4" fmla="*/ 0 w 14"/>
                <a:gd name="T5" fmla="*/ 627 h 628"/>
                <a:gd name="T6" fmla="*/ 12 w 14"/>
                <a:gd name="T7" fmla="*/ 627 h 628"/>
                <a:gd name="T8" fmla="*/ 13 w 14"/>
                <a:gd name="T9" fmla="*/ 8 h 628"/>
                <a:gd name="T10" fmla="*/ 7 w 14"/>
                <a:gd name="T11" fmla="*/ 0 h 628"/>
                <a:gd name="T12" fmla="*/ 13 w 14"/>
                <a:gd name="T13" fmla="*/ 8 h 628"/>
                <a:gd name="T14" fmla="*/ 13 w 14"/>
                <a:gd name="T15" fmla="*/ 0 h 628"/>
                <a:gd name="T16" fmla="*/ 7 w 14"/>
                <a:gd name="T17" fmla="*/ 0 h 628"/>
                <a:gd name="T18" fmla="*/ 7 w 14"/>
                <a:gd name="T19" fmla="*/ 16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628">
                  <a:moveTo>
                    <a:pt x="7" y="16"/>
                  </a:moveTo>
                  <a:lnTo>
                    <a:pt x="0" y="8"/>
                  </a:lnTo>
                  <a:lnTo>
                    <a:pt x="0" y="627"/>
                  </a:lnTo>
                  <a:lnTo>
                    <a:pt x="12" y="627"/>
                  </a:lnTo>
                  <a:lnTo>
                    <a:pt x="13" y="8"/>
                  </a:lnTo>
                  <a:lnTo>
                    <a:pt x="7" y="0"/>
                  </a:lnTo>
                  <a:lnTo>
                    <a:pt x="13" y="8"/>
                  </a:lnTo>
                  <a:lnTo>
                    <a:pt x="13" y="0"/>
                  </a:lnTo>
                  <a:lnTo>
                    <a:pt x="7" y="0"/>
                  </a:lnTo>
                  <a:lnTo>
                    <a:pt x="7" y="16"/>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43" name="Freeform 35"/>
            <p:cNvSpPr>
              <a:spLocks/>
            </p:cNvSpPr>
            <p:nvPr/>
          </p:nvSpPr>
          <p:spPr bwMode="auto">
            <a:xfrm>
              <a:off x="774" y="3416"/>
              <a:ext cx="425" cy="13"/>
            </a:xfrm>
            <a:custGeom>
              <a:avLst/>
              <a:gdLst>
                <a:gd name="T0" fmla="*/ 0 w 425"/>
                <a:gd name="T1" fmla="*/ 7 h 13"/>
                <a:gd name="T2" fmla="*/ 10 w 425"/>
                <a:gd name="T3" fmla="*/ 12 h 13"/>
                <a:gd name="T4" fmla="*/ 424 w 425"/>
                <a:gd name="T5" fmla="*/ 11 h 13"/>
                <a:gd name="T6" fmla="*/ 424 w 425"/>
                <a:gd name="T7" fmla="*/ 0 h 13"/>
                <a:gd name="T8" fmla="*/ 10 w 425"/>
                <a:gd name="T9" fmla="*/ 1 h 13"/>
                <a:gd name="T10" fmla="*/ 19 w 425"/>
                <a:gd name="T11" fmla="*/ 7 h 13"/>
                <a:gd name="T12" fmla="*/ 0 w 425"/>
                <a:gd name="T13" fmla="*/ 7 h 13"/>
                <a:gd name="T14" fmla="*/ 0 w 425"/>
                <a:gd name="T15" fmla="*/ 12 h 13"/>
                <a:gd name="T16" fmla="*/ 10 w 425"/>
                <a:gd name="T17" fmla="*/ 12 h 13"/>
                <a:gd name="T18" fmla="*/ 0 w 425"/>
                <a:gd name="T19"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5" h="13">
                  <a:moveTo>
                    <a:pt x="0" y="7"/>
                  </a:moveTo>
                  <a:lnTo>
                    <a:pt x="10" y="12"/>
                  </a:lnTo>
                  <a:lnTo>
                    <a:pt x="424" y="11"/>
                  </a:lnTo>
                  <a:lnTo>
                    <a:pt x="424" y="0"/>
                  </a:lnTo>
                  <a:lnTo>
                    <a:pt x="10" y="1"/>
                  </a:lnTo>
                  <a:lnTo>
                    <a:pt x="19" y="7"/>
                  </a:lnTo>
                  <a:lnTo>
                    <a:pt x="0" y="7"/>
                  </a:lnTo>
                  <a:lnTo>
                    <a:pt x="0" y="12"/>
                  </a:lnTo>
                  <a:lnTo>
                    <a:pt x="10" y="12"/>
                  </a:lnTo>
                  <a:lnTo>
                    <a:pt x="0" y="7"/>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44" name="Freeform 36"/>
            <p:cNvSpPr>
              <a:spLocks/>
            </p:cNvSpPr>
            <p:nvPr/>
          </p:nvSpPr>
          <p:spPr bwMode="auto">
            <a:xfrm>
              <a:off x="774" y="1866"/>
              <a:ext cx="14" cy="1555"/>
            </a:xfrm>
            <a:custGeom>
              <a:avLst/>
              <a:gdLst>
                <a:gd name="T0" fmla="*/ 7 w 14"/>
                <a:gd name="T1" fmla="*/ 0 h 1555"/>
                <a:gd name="T2" fmla="*/ 0 w 14"/>
                <a:gd name="T3" fmla="*/ 8 h 1555"/>
                <a:gd name="T4" fmla="*/ 0 w 14"/>
                <a:gd name="T5" fmla="*/ 1554 h 1555"/>
                <a:gd name="T6" fmla="*/ 13 w 14"/>
                <a:gd name="T7" fmla="*/ 1554 h 1555"/>
                <a:gd name="T8" fmla="*/ 13 w 14"/>
                <a:gd name="T9" fmla="*/ 8 h 1555"/>
                <a:gd name="T10" fmla="*/ 7 w 14"/>
                <a:gd name="T11" fmla="*/ 16 h 1555"/>
                <a:gd name="T12" fmla="*/ 7 w 14"/>
                <a:gd name="T13" fmla="*/ 0 h 1555"/>
                <a:gd name="T14" fmla="*/ 0 w 14"/>
                <a:gd name="T15" fmla="*/ 0 h 1555"/>
                <a:gd name="T16" fmla="*/ 0 w 14"/>
                <a:gd name="T17" fmla="*/ 8 h 1555"/>
                <a:gd name="T18" fmla="*/ 7 w 14"/>
                <a:gd name="T19" fmla="*/ 0 h 1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555">
                  <a:moveTo>
                    <a:pt x="7" y="0"/>
                  </a:moveTo>
                  <a:lnTo>
                    <a:pt x="0" y="8"/>
                  </a:lnTo>
                  <a:lnTo>
                    <a:pt x="0" y="1554"/>
                  </a:lnTo>
                  <a:lnTo>
                    <a:pt x="13" y="1554"/>
                  </a:lnTo>
                  <a:lnTo>
                    <a:pt x="13" y="8"/>
                  </a:lnTo>
                  <a:lnTo>
                    <a:pt x="7" y="16"/>
                  </a:lnTo>
                  <a:lnTo>
                    <a:pt x="7" y="0"/>
                  </a:lnTo>
                  <a:lnTo>
                    <a:pt x="0" y="0"/>
                  </a:lnTo>
                  <a:lnTo>
                    <a:pt x="0" y="8"/>
                  </a:lnTo>
                  <a:lnTo>
                    <a:pt x="7"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45" name="Freeform 37"/>
            <p:cNvSpPr>
              <a:spLocks/>
            </p:cNvSpPr>
            <p:nvPr/>
          </p:nvSpPr>
          <p:spPr bwMode="auto">
            <a:xfrm>
              <a:off x="783" y="1866"/>
              <a:ext cx="4384" cy="12"/>
            </a:xfrm>
            <a:custGeom>
              <a:avLst/>
              <a:gdLst>
                <a:gd name="T0" fmla="*/ 4383 w 4384"/>
                <a:gd name="T1" fmla="*/ 1 h 12"/>
                <a:gd name="T2" fmla="*/ 4383 w 4384"/>
                <a:gd name="T3" fmla="*/ 1 h 12"/>
                <a:gd name="T4" fmla="*/ 0 w 4384"/>
                <a:gd name="T5" fmla="*/ 0 h 12"/>
                <a:gd name="T6" fmla="*/ 0 w 4384"/>
                <a:gd name="T7" fmla="*/ 10 h 12"/>
                <a:gd name="T8" fmla="*/ 4383 w 4384"/>
                <a:gd name="T9" fmla="*/ 11 h 12"/>
                <a:gd name="T10" fmla="*/ 4383 w 4384"/>
                <a:gd name="T11" fmla="*/ 1 h 12"/>
              </a:gdLst>
              <a:ahLst/>
              <a:cxnLst>
                <a:cxn ang="0">
                  <a:pos x="T0" y="T1"/>
                </a:cxn>
                <a:cxn ang="0">
                  <a:pos x="T2" y="T3"/>
                </a:cxn>
                <a:cxn ang="0">
                  <a:pos x="T4" y="T5"/>
                </a:cxn>
                <a:cxn ang="0">
                  <a:pos x="T6" y="T7"/>
                </a:cxn>
                <a:cxn ang="0">
                  <a:pos x="T8" y="T9"/>
                </a:cxn>
                <a:cxn ang="0">
                  <a:pos x="T10" y="T11"/>
                </a:cxn>
              </a:cxnLst>
              <a:rect l="0" t="0" r="r" b="b"/>
              <a:pathLst>
                <a:path w="4384" h="12">
                  <a:moveTo>
                    <a:pt x="4383" y="1"/>
                  </a:moveTo>
                  <a:lnTo>
                    <a:pt x="4383" y="1"/>
                  </a:lnTo>
                  <a:lnTo>
                    <a:pt x="0" y="0"/>
                  </a:lnTo>
                  <a:lnTo>
                    <a:pt x="0" y="10"/>
                  </a:lnTo>
                  <a:lnTo>
                    <a:pt x="4383" y="11"/>
                  </a:lnTo>
                  <a:lnTo>
                    <a:pt x="4383" y="1"/>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46" name="Freeform 38"/>
            <p:cNvSpPr>
              <a:spLocks/>
            </p:cNvSpPr>
            <p:nvPr/>
          </p:nvSpPr>
          <p:spPr bwMode="auto">
            <a:xfrm>
              <a:off x="1208" y="3411"/>
              <a:ext cx="3954" cy="75"/>
            </a:xfrm>
            <a:custGeom>
              <a:avLst/>
              <a:gdLst>
                <a:gd name="T0" fmla="*/ 0 w 3954"/>
                <a:gd name="T1" fmla="*/ 0 h 75"/>
                <a:gd name="T2" fmla="*/ 3953 w 3954"/>
                <a:gd name="T3" fmla="*/ 0 h 75"/>
                <a:gd name="T4" fmla="*/ 3953 w 3954"/>
                <a:gd name="T5" fmla="*/ 74 h 75"/>
                <a:gd name="T6" fmla="*/ 0 w 3954"/>
                <a:gd name="T7" fmla="*/ 74 h 75"/>
                <a:gd name="T8" fmla="*/ 0 w 3954"/>
                <a:gd name="T9" fmla="*/ 0 h 75"/>
              </a:gdLst>
              <a:ahLst/>
              <a:cxnLst>
                <a:cxn ang="0">
                  <a:pos x="T0" y="T1"/>
                </a:cxn>
                <a:cxn ang="0">
                  <a:pos x="T2" y="T3"/>
                </a:cxn>
                <a:cxn ang="0">
                  <a:pos x="T4" y="T5"/>
                </a:cxn>
                <a:cxn ang="0">
                  <a:pos x="T6" y="T7"/>
                </a:cxn>
                <a:cxn ang="0">
                  <a:pos x="T8" y="T9"/>
                </a:cxn>
              </a:cxnLst>
              <a:rect l="0" t="0" r="r" b="b"/>
              <a:pathLst>
                <a:path w="3954" h="75">
                  <a:moveTo>
                    <a:pt x="0" y="0"/>
                  </a:moveTo>
                  <a:lnTo>
                    <a:pt x="3953" y="0"/>
                  </a:lnTo>
                  <a:lnTo>
                    <a:pt x="3953" y="74"/>
                  </a:lnTo>
                  <a:lnTo>
                    <a:pt x="0" y="74"/>
                  </a:lnTo>
                  <a:lnTo>
                    <a:pt x="0" y="0"/>
                  </a:lnTo>
                </a:path>
              </a:pathLst>
            </a:custGeom>
            <a:solidFill>
              <a:srgbClr val="E5E5E5"/>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47" name="Freeform 39"/>
            <p:cNvSpPr>
              <a:spLocks/>
            </p:cNvSpPr>
            <p:nvPr/>
          </p:nvSpPr>
          <p:spPr bwMode="auto">
            <a:xfrm>
              <a:off x="1201" y="3411"/>
              <a:ext cx="3961" cy="81"/>
            </a:xfrm>
            <a:custGeom>
              <a:avLst/>
              <a:gdLst>
                <a:gd name="T0" fmla="*/ 0 w 3961"/>
                <a:gd name="T1" fmla="*/ 0 h 81"/>
                <a:gd name="T2" fmla="*/ 3960 w 3961"/>
                <a:gd name="T3" fmla="*/ 0 h 81"/>
                <a:gd name="T4" fmla="*/ 3960 w 3961"/>
                <a:gd name="T5" fmla="*/ 80 h 81"/>
                <a:gd name="T6" fmla="*/ 0 w 3961"/>
                <a:gd name="T7" fmla="*/ 80 h 81"/>
                <a:gd name="T8" fmla="*/ 0 w 3961"/>
                <a:gd name="T9" fmla="*/ 0 h 81"/>
              </a:gdLst>
              <a:ahLst/>
              <a:cxnLst>
                <a:cxn ang="0">
                  <a:pos x="T0" y="T1"/>
                </a:cxn>
                <a:cxn ang="0">
                  <a:pos x="T2" y="T3"/>
                </a:cxn>
                <a:cxn ang="0">
                  <a:pos x="T4" y="T5"/>
                </a:cxn>
                <a:cxn ang="0">
                  <a:pos x="T6" y="T7"/>
                </a:cxn>
                <a:cxn ang="0">
                  <a:pos x="T8" y="T9"/>
                </a:cxn>
              </a:cxnLst>
              <a:rect l="0" t="0" r="r" b="b"/>
              <a:pathLst>
                <a:path w="3961" h="81">
                  <a:moveTo>
                    <a:pt x="0" y="0"/>
                  </a:moveTo>
                  <a:lnTo>
                    <a:pt x="3960" y="0"/>
                  </a:lnTo>
                  <a:lnTo>
                    <a:pt x="3960" y="80"/>
                  </a:lnTo>
                  <a:lnTo>
                    <a:pt x="0" y="80"/>
                  </a:lnTo>
                  <a:lnTo>
                    <a:pt x="0"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48" name="Freeform 40"/>
            <p:cNvSpPr>
              <a:spLocks/>
            </p:cNvSpPr>
            <p:nvPr/>
          </p:nvSpPr>
          <p:spPr bwMode="auto">
            <a:xfrm>
              <a:off x="1199" y="3409"/>
              <a:ext cx="20" cy="77"/>
            </a:xfrm>
            <a:custGeom>
              <a:avLst/>
              <a:gdLst>
                <a:gd name="T0" fmla="*/ 19 w 20"/>
                <a:gd name="T1" fmla="*/ 0 h 77"/>
                <a:gd name="T2" fmla="*/ 0 w 20"/>
                <a:gd name="T3" fmla="*/ 0 h 77"/>
                <a:gd name="T4" fmla="*/ 0 w 20"/>
                <a:gd name="T5" fmla="*/ 76 h 77"/>
                <a:gd name="T6" fmla="*/ 19 w 20"/>
                <a:gd name="T7" fmla="*/ 76 h 77"/>
                <a:gd name="T8" fmla="*/ 19 w 20"/>
                <a:gd name="T9" fmla="*/ 0 h 77"/>
              </a:gdLst>
              <a:ahLst/>
              <a:cxnLst>
                <a:cxn ang="0">
                  <a:pos x="T0" y="T1"/>
                </a:cxn>
                <a:cxn ang="0">
                  <a:pos x="T2" y="T3"/>
                </a:cxn>
                <a:cxn ang="0">
                  <a:pos x="T4" y="T5"/>
                </a:cxn>
                <a:cxn ang="0">
                  <a:pos x="T6" y="T7"/>
                </a:cxn>
                <a:cxn ang="0">
                  <a:pos x="T8" y="T9"/>
                </a:cxn>
              </a:cxnLst>
              <a:rect l="0" t="0" r="r" b="b"/>
              <a:pathLst>
                <a:path w="20" h="77">
                  <a:moveTo>
                    <a:pt x="19" y="0"/>
                  </a:moveTo>
                  <a:lnTo>
                    <a:pt x="0" y="0"/>
                  </a:lnTo>
                  <a:lnTo>
                    <a:pt x="0" y="76"/>
                  </a:lnTo>
                  <a:lnTo>
                    <a:pt x="19" y="76"/>
                  </a:lnTo>
                  <a:lnTo>
                    <a:pt x="19"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49" name="Freeform 41"/>
            <p:cNvSpPr>
              <a:spLocks/>
            </p:cNvSpPr>
            <p:nvPr/>
          </p:nvSpPr>
          <p:spPr bwMode="auto">
            <a:xfrm>
              <a:off x="1191" y="3409"/>
              <a:ext cx="28" cy="83"/>
            </a:xfrm>
            <a:custGeom>
              <a:avLst/>
              <a:gdLst>
                <a:gd name="T0" fmla="*/ 27 w 28"/>
                <a:gd name="T1" fmla="*/ 0 h 83"/>
                <a:gd name="T2" fmla="*/ 0 w 28"/>
                <a:gd name="T3" fmla="*/ 0 h 83"/>
                <a:gd name="T4" fmla="*/ 0 w 28"/>
                <a:gd name="T5" fmla="*/ 82 h 83"/>
                <a:gd name="T6" fmla="*/ 27 w 28"/>
                <a:gd name="T7" fmla="*/ 82 h 83"/>
                <a:gd name="T8" fmla="*/ 27 w 28"/>
                <a:gd name="T9" fmla="*/ 0 h 83"/>
              </a:gdLst>
              <a:ahLst/>
              <a:cxnLst>
                <a:cxn ang="0">
                  <a:pos x="T0" y="T1"/>
                </a:cxn>
                <a:cxn ang="0">
                  <a:pos x="T2" y="T3"/>
                </a:cxn>
                <a:cxn ang="0">
                  <a:pos x="T4" y="T5"/>
                </a:cxn>
                <a:cxn ang="0">
                  <a:pos x="T6" y="T7"/>
                </a:cxn>
                <a:cxn ang="0">
                  <a:pos x="T8" y="T9"/>
                </a:cxn>
              </a:cxnLst>
              <a:rect l="0" t="0" r="r" b="b"/>
              <a:pathLst>
                <a:path w="28" h="83">
                  <a:moveTo>
                    <a:pt x="27" y="0"/>
                  </a:moveTo>
                  <a:lnTo>
                    <a:pt x="0" y="0"/>
                  </a:lnTo>
                  <a:lnTo>
                    <a:pt x="0" y="82"/>
                  </a:lnTo>
                  <a:lnTo>
                    <a:pt x="27" y="82"/>
                  </a:lnTo>
                  <a:lnTo>
                    <a:pt x="27"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50" name="Freeform 42"/>
            <p:cNvSpPr>
              <a:spLocks/>
            </p:cNvSpPr>
            <p:nvPr/>
          </p:nvSpPr>
          <p:spPr bwMode="auto">
            <a:xfrm>
              <a:off x="5140" y="3411"/>
              <a:ext cx="22" cy="76"/>
            </a:xfrm>
            <a:custGeom>
              <a:avLst/>
              <a:gdLst>
                <a:gd name="T0" fmla="*/ 21 w 22"/>
                <a:gd name="T1" fmla="*/ 0 h 76"/>
                <a:gd name="T2" fmla="*/ 0 w 22"/>
                <a:gd name="T3" fmla="*/ 0 h 76"/>
                <a:gd name="T4" fmla="*/ 0 w 22"/>
                <a:gd name="T5" fmla="*/ 75 h 76"/>
                <a:gd name="T6" fmla="*/ 21 w 22"/>
                <a:gd name="T7" fmla="*/ 75 h 76"/>
                <a:gd name="T8" fmla="*/ 21 w 22"/>
                <a:gd name="T9" fmla="*/ 0 h 76"/>
              </a:gdLst>
              <a:ahLst/>
              <a:cxnLst>
                <a:cxn ang="0">
                  <a:pos x="T0" y="T1"/>
                </a:cxn>
                <a:cxn ang="0">
                  <a:pos x="T2" y="T3"/>
                </a:cxn>
                <a:cxn ang="0">
                  <a:pos x="T4" y="T5"/>
                </a:cxn>
                <a:cxn ang="0">
                  <a:pos x="T6" y="T7"/>
                </a:cxn>
                <a:cxn ang="0">
                  <a:pos x="T8" y="T9"/>
                </a:cxn>
              </a:cxnLst>
              <a:rect l="0" t="0" r="r" b="b"/>
              <a:pathLst>
                <a:path w="22" h="76">
                  <a:moveTo>
                    <a:pt x="21" y="0"/>
                  </a:moveTo>
                  <a:lnTo>
                    <a:pt x="0" y="0"/>
                  </a:lnTo>
                  <a:lnTo>
                    <a:pt x="0" y="75"/>
                  </a:lnTo>
                  <a:lnTo>
                    <a:pt x="21" y="75"/>
                  </a:lnTo>
                  <a:lnTo>
                    <a:pt x="21"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51" name="Freeform 43"/>
            <p:cNvSpPr>
              <a:spLocks/>
            </p:cNvSpPr>
            <p:nvPr/>
          </p:nvSpPr>
          <p:spPr bwMode="auto">
            <a:xfrm>
              <a:off x="5132" y="3411"/>
              <a:ext cx="30" cy="82"/>
            </a:xfrm>
            <a:custGeom>
              <a:avLst/>
              <a:gdLst>
                <a:gd name="T0" fmla="*/ 29 w 30"/>
                <a:gd name="T1" fmla="*/ 0 h 82"/>
                <a:gd name="T2" fmla="*/ 0 w 30"/>
                <a:gd name="T3" fmla="*/ 0 h 82"/>
                <a:gd name="T4" fmla="*/ 0 w 30"/>
                <a:gd name="T5" fmla="*/ 81 h 82"/>
                <a:gd name="T6" fmla="*/ 29 w 30"/>
                <a:gd name="T7" fmla="*/ 81 h 82"/>
                <a:gd name="T8" fmla="*/ 29 w 30"/>
                <a:gd name="T9" fmla="*/ 0 h 82"/>
              </a:gdLst>
              <a:ahLst/>
              <a:cxnLst>
                <a:cxn ang="0">
                  <a:pos x="T0" y="T1"/>
                </a:cxn>
                <a:cxn ang="0">
                  <a:pos x="T2" y="T3"/>
                </a:cxn>
                <a:cxn ang="0">
                  <a:pos x="T4" y="T5"/>
                </a:cxn>
                <a:cxn ang="0">
                  <a:pos x="T6" y="T7"/>
                </a:cxn>
                <a:cxn ang="0">
                  <a:pos x="T8" y="T9"/>
                </a:cxn>
              </a:cxnLst>
              <a:rect l="0" t="0" r="r" b="b"/>
              <a:pathLst>
                <a:path w="30" h="82">
                  <a:moveTo>
                    <a:pt x="29" y="0"/>
                  </a:moveTo>
                  <a:lnTo>
                    <a:pt x="0" y="0"/>
                  </a:lnTo>
                  <a:lnTo>
                    <a:pt x="0" y="81"/>
                  </a:lnTo>
                  <a:lnTo>
                    <a:pt x="29" y="81"/>
                  </a:lnTo>
                  <a:lnTo>
                    <a:pt x="29"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52" name="Freeform 44"/>
            <p:cNvSpPr>
              <a:spLocks/>
            </p:cNvSpPr>
            <p:nvPr/>
          </p:nvSpPr>
          <p:spPr bwMode="auto">
            <a:xfrm>
              <a:off x="1208" y="3261"/>
              <a:ext cx="3954" cy="76"/>
            </a:xfrm>
            <a:custGeom>
              <a:avLst/>
              <a:gdLst>
                <a:gd name="T0" fmla="*/ 0 w 3954"/>
                <a:gd name="T1" fmla="*/ 0 h 76"/>
                <a:gd name="T2" fmla="*/ 3953 w 3954"/>
                <a:gd name="T3" fmla="*/ 0 h 76"/>
                <a:gd name="T4" fmla="*/ 3953 w 3954"/>
                <a:gd name="T5" fmla="*/ 75 h 76"/>
                <a:gd name="T6" fmla="*/ 0 w 3954"/>
                <a:gd name="T7" fmla="*/ 75 h 76"/>
                <a:gd name="T8" fmla="*/ 0 w 3954"/>
                <a:gd name="T9" fmla="*/ 0 h 76"/>
              </a:gdLst>
              <a:ahLst/>
              <a:cxnLst>
                <a:cxn ang="0">
                  <a:pos x="T0" y="T1"/>
                </a:cxn>
                <a:cxn ang="0">
                  <a:pos x="T2" y="T3"/>
                </a:cxn>
                <a:cxn ang="0">
                  <a:pos x="T4" y="T5"/>
                </a:cxn>
                <a:cxn ang="0">
                  <a:pos x="T6" y="T7"/>
                </a:cxn>
                <a:cxn ang="0">
                  <a:pos x="T8" y="T9"/>
                </a:cxn>
              </a:cxnLst>
              <a:rect l="0" t="0" r="r" b="b"/>
              <a:pathLst>
                <a:path w="3954" h="76">
                  <a:moveTo>
                    <a:pt x="0" y="0"/>
                  </a:moveTo>
                  <a:lnTo>
                    <a:pt x="3953" y="0"/>
                  </a:lnTo>
                  <a:lnTo>
                    <a:pt x="3953" y="75"/>
                  </a:lnTo>
                  <a:lnTo>
                    <a:pt x="0" y="75"/>
                  </a:lnTo>
                  <a:lnTo>
                    <a:pt x="0" y="0"/>
                  </a:lnTo>
                </a:path>
              </a:pathLst>
            </a:custGeom>
            <a:solidFill>
              <a:srgbClr val="E5E5E5"/>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53" name="Freeform 45"/>
            <p:cNvSpPr>
              <a:spLocks/>
            </p:cNvSpPr>
            <p:nvPr/>
          </p:nvSpPr>
          <p:spPr bwMode="auto">
            <a:xfrm>
              <a:off x="1201" y="3261"/>
              <a:ext cx="3961" cy="82"/>
            </a:xfrm>
            <a:custGeom>
              <a:avLst/>
              <a:gdLst>
                <a:gd name="T0" fmla="*/ 0 w 3961"/>
                <a:gd name="T1" fmla="*/ 0 h 82"/>
                <a:gd name="T2" fmla="*/ 3960 w 3961"/>
                <a:gd name="T3" fmla="*/ 0 h 82"/>
                <a:gd name="T4" fmla="*/ 3960 w 3961"/>
                <a:gd name="T5" fmla="*/ 81 h 82"/>
                <a:gd name="T6" fmla="*/ 0 w 3961"/>
                <a:gd name="T7" fmla="*/ 81 h 82"/>
                <a:gd name="T8" fmla="*/ 0 w 3961"/>
                <a:gd name="T9" fmla="*/ 0 h 82"/>
              </a:gdLst>
              <a:ahLst/>
              <a:cxnLst>
                <a:cxn ang="0">
                  <a:pos x="T0" y="T1"/>
                </a:cxn>
                <a:cxn ang="0">
                  <a:pos x="T2" y="T3"/>
                </a:cxn>
                <a:cxn ang="0">
                  <a:pos x="T4" y="T5"/>
                </a:cxn>
                <a:cxn ang="0">
                  <a:pos x="T6" y="T7"/>
                </a:cxn>
                <a:cxn ang="0">
                  <a:pos x="T8" y="T9"/>
                </a:cxn>
              </a:cxnLst>
              <a:rect l="0" t="0" r="r" b="b"/>
              <a:pathLst>
                <a:path w="3961" h="82">
                  <a:moveTo>
                    <a:pt x="0" y="0"/>
                  </a:moveTo>
                  <a:lnTo>
                    <a:pt x="3960" y="0"/>
                  </a:lnTo>
                  <a:lnTo>
                    <a:pt x="3960" y="81"/>
                  </a:lnTo>
                  <a:lnTo>
                    <a:pt x="0" y="81"/>
                  </a:lnTo>
                  <a:lnTo>
                    <a:pt x="0"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54" name="Freeform 46"/>
            <p:cNvSpPr>
              <a:spLocks/>
            </p:cNvSpPr>
            <p:nvPr/>
          </p:nvSpPr>
          <p:spPr bwMode="auto">
            <a:xfrm>
              <a:off x="1199" y="3260"/>
              <a:ext cx="20" cy="77"/>
            </a:xfrm>
            <a:custGeom>
              <a:avLst/>
              <a:gdLst>
                <a:gd name="T0" fmla="*/ 19 w 20"/>
                <a:gd name="T1" fmla="*/ 0 h 77"/>
                <a:gd name="T2" fmla="*/ 0 w 20"/>
                <a:gd name="T3" fmla="*/ 0 h 77"/>
                <a:gd name="T4" fmla="*/ 0 w 20"/>
                <a:gd name="T5" fmla="*/ 76 h 77"/>
                <a:gd name="T6" fmla="*/ 19 w 20"/>
                <a:gd name="T7" fmla="*/ 76 h 77"/>
                <a:gd name="T8" fmla="*/ 19 w 20"/>
                <a:gd name="T9" fmla="*/ 0 h 77"/>
              </a:gdLst>
              <a:ahLst/>
              <a:cxnLst>
                <a:cxn ang="0">
                  <a:pos x="T0" y="T1"/>
                </a:cxn>
                <a:cxn ang="0">
                  <a:pos x="T2" y="T3"/>
                </a:cxn>
                <a:cxn ang="0">
                  <a:pos x="T4" y="T5"/>
                </a:cxn>
                <a:cxn ang="0">
                  <a:pos x="T6" y="T7"/>
                </a:cxn>
                <a:cxn ang="0">
                  <a:pos x="T8" y="T9"/>
                </a:cxn>
              </a:cxnLst>
              <a:rect l="0" t="0" r="r" b="b"/>
              <a:pathLst>
                <a:path w="20" h="77">
                  <a:moveTo>
                    <a:pt x="19" y="0"/>
                  </a:moveTo>
                  <a:lnTo>
                    <a:pt x="0" y="0"/>
                  </a:lnTo>
                  <a:lnTo>
                    <a:pt x="0" y="76"/>
                  </a:lnTo>
                  <a:lnTo>
                    <a:pt x="19" y="76"/>
                  </a:lnTo>
                  <a:lnTo>
                    <a:pt x="19"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55" name="Freeform 47"/>
            <p:cNvSpPr>
              <a:spLocks/>
            </p:cNvSpPr>
            <p:nvPr/>
          </p:nvSpPr>
          <p:spPr bwMode="auto">
            <a:xfrm>
              <a:off x="1191" y="3260"/>
              <a:ext cx="28" cy="83"/>
            </a:xfrm>
            <a:custGeom>
              <a:avLst/>
              <a:gdLst>
                <a:gd name="T0" fmla="*/ 27 w 28"/>
                <a:gd name="T1" fmla="*/ 0 h 83"/>
                <a:gd name="T2" fmla="*/ 0 w 28"/>
                <a:gd name="T3" fmla="*/ 0 h 83"/>
                <a:gd name="T4" fmla="*/ 0 w 28"/>
                <a:gd name="T5" fmla="*/ 82 h 83"/>
                <a:gd name="T6" fmla="*/ 27 w 28"/>
                <a:gd name="T7" fmla="*/ 82 h 83"/>
                <a:gd name="T8" fmla="*/ 27 w 28"/>
                <a:gd name="T9" fmla="*/ 0 h 83"/>
              </a:gdLst>
              <a:ahLst/>
              <a:cxnLst>
                <a:cxn ang="0">
                  <a:pos x="T0" y="T1"/>
                </a:cxn>
                <a:cxn ang="0">
                  <a:pos x="T2" y="T3"/>
                </a:cxn>
                <a:cxn ang="0">
                  <a:pos x="T4" y="T5"/>
                </a:cxn>
                <a:cxn ang="0">
                  <a:pos x="T6" y="T7"/>
                </a:cxn>
                <a:cxn ang="0">
                  <a:pos x="T8" y="T9"/>
                </a:cxn>
              </a:cxnLst>
              <a:rect l="0" t="0" r="r" b="b"/>
              <a:pathLst>
                <a:path w="28" h="83">
                  <a:moveTo>
                    <a:pt x="27" y="0"/>
                  </a:moveTo>
                  <a:lnTo>
                    <a:pt x="0" y="0"/>
                  </a:lnTo>
                  <a:lnTo>
                    <a:pt x="0" y="82"/>
                  </a:lnTo>
                  <a:lnTo>
                    <a:pt x="27" y="82"/>
                  </a:lnTo>
                  <a:lnTo>
                    <a:pt x="27"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56" name="Freeform 48"/>
            <p:cNvSpPr>
              <a:spLocks/>
            </p:cNvSpPr>
            <p:nvPr/>
          </p:nvSpPr>
          <p:spPr bwMode="auto">
            <a:xfrm>
              <a:off x="5140" y="3262"/>
              <a:ext cx="22" cy="75"/>
            </a:xfrm>
            <a:custGeom>
              <a:avLst/>
              <a:gdLst>
                <a:gd name="T0" fmla="*/ 21 w 22"/>
                <a:gd name="T1" fmla="*/ 0 h 75"/>
                <a:gd name="T2" fmla="*/ 0 w 22"/>
                <a:gd name="T3" fmla="*/ 0 h 75"/>
                <a:gd name="T4" fmla="*/ 0 w 22"/>
                <a:gd name="T5" fmla="*/ 74 h 75"/>
                <a:gd name="T6" fmla="*/ 21 w 22"/>
                <a:gd name="T7" fmla="*/ 74 h 75"/>
                <a:gd name="T8" fmla="*/ 21 w 22"/>
                <a:gd name="T9" fmla="*/ 0 h 75"/>
              </a:gdLst>
              <a:ahLst/>
              <a:cxnLst>
                <a:cxn ang="0">
                  <a:pos x="T0" y="T1"/>
                </a:cxn>
                <a:cxn ang="0">
                  <a:pos x="T2" y="T3"/>
                </a:cxn>
                <a:cxn ang="0">
                  <a:pos x="T4" y="T5"/>
                </a:cxn>
                <a:cxn ang="0">
                  <a:pos x="T6" y="T7"/>
                </a:cxn>
                <a:cxn ang="0">
                  <a:pos x="T8" y="T9"/>
                </a:cxn>
              </a:cxnLst>
              <a:rect l="0" t="0" r="r" b="b"/>
              <a:pathLst>
                <a:path w="22" h="75">
                  <a:moveTo>
                    <a:pt x="21" y="0"/>
                  </a:moveTo>
                  <a:lnTo>
                    <a:pt x="0" y="0"/>
                  </a:lnTo>
                  <a:lnTo>
                    <a:pt x="0" y="74"/>
                  </a:lnTo>
                  <a:lnTo>
                    <a:pt x="21" y="74"/>
                  </a:lnTo>
                  <a:lnTo>
                    <a:pt x="21"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57" name="Freeform 49"/>
            <p:cNvSpPr>
              <a:spLocks/>
            </p:cNvSpPr>
            <p:nvPr/>
          </p:nvSpPr>
          <p:spPr bwMode="auto">
            <a:xfrm>
              <a:off x="5132" y="3262"/>
              <a:ext cx="30" cy="81"/>
            </a:xfrm>
            <a:custGeom>
              <a:avLst/>
              <a:gdLst>
                <a:gd name="T0" fmla="*/ 29 w 30"/>
                <a:gd name="T1" fmla="*/ 0 h 81"/>
                <a:gd name="T2" fmla="*/ 0 w 30"/>
                <a:gd name="T3" fmla="*/ 0 h 81"/>
                <a:gd name="T4" fmla="*/ 0 w 30"/>
                <a:gd name="T5" fmla="*/ 80 h 81"/>
                <a:gd name="T6" fmla="*/ 29 w 30"/>
                <a:gd name="T7" fmla="*/ 80 h 81"/>
                <a:gd name="T8" fmla="*/ 29 w 30"/>
                <a:gd name="T9" fmla="*/ 0 h 81"/>
              </a:gdLst>
              <a:ahLst/>
              <a:cxnLst>
                <a:cxn ang="0">
                  <a:pos x="T0" y="T1"/>
                </a:cxn>
                <a:cxn ang="0">
                  <a:pos x="T2" y="T3"/>
                </a:cxn>
                <a:cxn ang="0">
                  <a:pos x="T4" y="T5"/>
                </a:cxn>
                <a:cxn ang="0">
                  <a:pos x="T6" y="T7"/>
                </a:cxn>
                <a:cxn ang="0">
                  <a:pos x="T8" y="T9"/>
                </a:cxn>
              </a:cxnLst>
              <a:rect l="0" t="0" r="r" b="b"/>
              <a:pathLst>
                <a:path w="30" h="81">
                  <a:moveTo>
                    <a:pt x="29" y="0"/>
                  </a:moveTo>
                  <a:lnTo>
                    <a:pt x="0" y="0"/>
                  </a:lnTo>
                  <a:lnTo>
                    <a:pt x="0" y="80"/>
                  </a:lnTo>
                  <a:lnTo>
                    <a:pt x="29" y="80"/>
                  </a:lnTo>
                  <a:lnTo>
                    <a:pt x="29"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58" name="Freeform 50"/>
            <p:cNvSpPr>
              <a:spLocks/>
            </p:cNvSpPr>
            <p:nvPr/>
          </p:nvSpPr>
          <p:spPr bwMode="auto">
            <a:xfrm>
              <a:off x="1208" y="3113"/>
              <a:ext cx="3954" cy="76"/>
            </a:xfrm>
            <a:custGeom>
              <a:avLst/>
              <a:gdLst>
                <a:gd name="T0" fmla="*/ 0 w 3954"/>
                <a:gd name="T1" fmla="*/ 0 h 76"/>
                <a:gd name="T2" fmla="*/ 3953 w 3954"/>
                <a:gd name="T3" fmla="*/ 0 h 76"/>
                <a:gd name="T4" fmla="*/ 3953 w 3954"/>
                <a:gd name="T5" fmla="*/ 75 h 76"/>
                <a:gd name="T6" fmla="*/ 0 w 3954"/>
                <a:gd name="T7" fmla="*/ 75 h 76"/>
                <a:gd name="T8" fmla="*/ 0 w 3954"/>
                <a:gd name="T9" fmla="*/ 0 h 76"/>
              </a:gdLst>
              <a:ahLst/>
              <a:cxnLst>
                <a:cxn ang="0">
                  <a:pos x="T0" y="T1"/>
                </a:cxn>
                <a:cxn ang="0">
                  <a:pos x="T2" y="T3"/>
                </a:cxn>
                <a:cxn ang="0">
                  <a:pos x="T4" y="T5"/>
                </a:cxn>
                <a:cxn ang="0">
                  <a:pos x="T6" y="T7"/>
                </a:cxn>
                <a:cxn ang="0">
                  <a:pos x="T8" y="T9"/>
                </a:cxn>
              </a:cxnLst>
              <a:rect l="0" t="0" r="r" b="b"/>
              <a:pathLst>
                <a:path w="3954" h="76">
                  <a:moveTo>
                    <a:pt x="0" y="0"/>
                  </a:moveTo>
                  <a:lnTo>
                    <a:pt x="3953" y="0"/>
                  </a:lnTo>
                  <a:lnTo>
                    <a:pt x="3953" y="75"/>
                  </a:lnTo>
                  <a:lnTo>
                    <a:pt x="0" y="75"/>
                  </a:lnTo>
                  <a:lnTo>
                    <a:pt x="0" y="0"/>
                  </a:lnTo>
                </a:path>
              </a:pathLst>
            </a:custGeom>
            <a:solidFill>
              <a:srgbClr val="E5E5E5"/>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59" name="Freeform 51"/>
            <p:cNvSpPr>
              <a:spLocks/>
            </p:cNvSpPr>
            <p:nvPr/>
          </p:nvSpPr>
          <p:spPr bwMode="auto">
            <a:xfrm>
              <a:off x="1201" y="3113"/>
              <a:ext cx="3961" cy="82"/>
            </a:xfrm>
            <a:custGeom>
              <a:avLst/>
              <a:gdLst>
                <a:gd name="T0" fmla="*/ 0 w 3961"/>
                <a:gd name="T1" fmla="*/ 0 h 82"/>
                <a:gd name="T2" fmla="*/ 3960 w 3961"/>
                <a:gd name="T3" fmla="*/ 0 h 82"/>
                <a:gd name="T4" fmla="*/ 3960 w 3961"/>
                <a:gd name="T5" fmla="*/ 81 h 82"/>
                <a:gd name="T6" fmla="*/ 0 w 3961"/>
                <a:gd name="T7" fmla="*/ 81 h 82"/>
                <a:gd name="T8" fmla="*/ 0 w 3961"/>
                <a:gd name="T9" fmla="*/ 0 h 82"/>
              </a:gdLst>
              <a:ahLst/>
              <a:cxnLst>
                <a:cxn ang="0">
                  <a:pos x="T0" y="T1"/>
                </a:cxn>
                <a:cxn ang="0">
                  <a:pos x="T2" y="T3"/>
                </a:cxn>
                <a:cxn ang="0">
                  <a:pos x="T4" y="T5"/>
                </a:cxn>
                <a:cxn ang="0">
                  <a:pos x="T6" y="T7"/>
                </a:cxn>
                <a:cxn ang="0">
                  <a:pos x="T8" y="T9"/>
                </a:cxn>
              </a:cxnLst>
              <a:rect l="0" t="0" r="r" b="b"/>
              <a:pathLst>
                <a:path w="3961" h="82">
                  <a:moveTo>
                    <a:pt x="0" y="0"/>
                  </a:moveTo>
                  <a:lnTo>
                    <a:pt x="3960" y="0"/>
                  </a:lnTo>
                  <a:lnTo>
                    <a:pt x="3960" y="81"/>
                  </a:lnTo>
                  <a:lnTo>
                    <a:pt x="0" y="81"/>
                  </a:lnTo>
                  <a:lnTo>
                    <a:pt x="0"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60" name="Freeform 52"/>
            <p:cNvSpPr>
              <a:spLocks/>
            </p:cNvSpPr>
            <p:nvPr/>
          </p:nvSpPr>
          <p:spPr bwMode="auto">
            <a:xfrm>
              <a:off x="1199" y="3112"/>
              <a:ext cx="20" cy="77"/>
            </a:xfrm>
            <a:custGeom>
              <a:avLst/>
              <a:gdLst>
                <a:gd name="T0" fmla="*/ 19 w 20"/>
                <a:gd name="T1" fmla="*/ 0 h 77"/>
                <a:gd name="T2" fmla="*/ 0 w 20"/>
                <a:gd name="T3" fmla="*/ 0 h 77"/>
                <a:gd name="T4" fmla="*/ 0 w 20"/>
                <a:gd name="T5" fmla="*/ 76 h 77"/>
                <a:gd name="T6" fmla="*/ 19 w 20"/>
                <a:gd name="T7" fmla="*/ 76 h 77"/>
                <a:gd name="T8" fmla="*/ 19 w 20"/>
                <a:gd name="T9" fmla="*/ 0 h 77"/>
              </a:gdLst>
              <a:ahLst/>
              <a:cxnLst>
                <a:cxn ang="0">
                  <a:pos x="T0" y="T1"/>
                </a:cxn>
                <a:cxn ang="0">
                  <a:pos x="T2" y="T3"/>
                </a:cxn>
                <a:cxn ang="0">
                  <a:pos x="T4" y="T5"/>
                </a:cxn>
                <a:cxn ang="0">
                  <a:pos x="T6" y="T7"/>
                </a:cxn>
                <a:cxn ang="0">
                  <a:pos x="T8" y="T9"/>
                </a:cxn>
              </a:cxnLst>
              <a:rect l="0" t="0" r="r" b="b"/>
              <a:pathLst>
                <a:path w="20" h="77">
                  <a:moveTo>
                    <a:pt x="19" y="0"/>
                  </a:moveTo>
                  <a:lnTo>
                    <a:pt x="0" y="0"/>
                  </a:lnTo>
                  <a:lnTo>
                    <a:pt x="0" y="76"/>
                  </a:lnTo>
                  <a:lnTo>
                    <a:pt x="19" y="76"/>
                  </a:lnTo>
                  <a:lnTo>
                    <a:pt x="19"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61" name="Freeform 53"/>
            <p:cNvSpPr>
              <a:spLocks/>
            </p:cNvSpPr>
            <p:nvPr/>
          </p:nvSpPr>
          <p:spPr bwMode="auto">
            <a:xfrm>
              <a:off x="1191" y="3112"/>
              <a:ext cx="28" cy="83"/>
            </a:xfrm>
            <a:custGeom>
              <a:avLst/>
              <a:gdLst>
                <a:gd name="T0" fmla="*/ 27 w 28"/>
                <a:gd name="T1" fmla="*/ 0 h 83"/>
                <a:gd name="T2" fmla="*/ 0 w 28"/>
                <a:gd name="T3" fmla="*/ 0 h 83"/>
                <a:gd name="T4" fmla="*/ 0 w 28"/>
                <a:gd name="T5" fmla="*/ 82 h 83"/>
                <a:gd name="T6" fmla="*/ 27 w 28"/>
                <a:gd name="T7" fmla="*/ 82 h 83"/>
                <a:gd name="T8" fmla="*/ 27 w 28"/>
                <a:gd name="T9" fmla="*/ 0 h 83"/>
              </a:gdLst>
              <a:ahLst/>
              <a:cxnLst>
                <a:cxn ang="0">
                  <a:pos x="T0" y="T1"/>
                </a:cxn>
                <a:cxn ang="0">
                  <a:pos x="T2" y="T3"/>
                </a:cxn>
                <a:cxn ang="0">
                  <a:pos x="T4" y="T5"/>
                </a:cxn>
                <a:cxn ang="0">
                  <a:pos x="T6" y="T7"/>
                </a:cxn>
                <a:cxn ang="0">
                  <a:pos x="T8" y="T9"/>
                </a:cxn>
              </a:cxnLst>
              <a:rect l="0" t="0" r="r" b="b"/>
              <a:pathLst>
                <a:path w="28" h="83">
                  <a:moveTo>
                    <a:pt x="27" y="0"/>
                  </a:moveTo>
                  <a:lnTo>
                    <a:pt x="0" y="0"/>
                  </a:lnTo>
                  <a:lnTo>
                    <a:pt x="0" y="82"/>
                  </a:lnTo>
                  <a:lnTo>
                    <a:pt x="27" y="82"/>
                  </a:lnTo>
                  <a:lnTo>
                    <a:pt x="27"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62" name="Freeform 54"/>
            <p:cNvSpPr>
              <a:spLocks/>
            </p:cNvSpPr>
            <p:nvPr/>
          </p:nvSpPr>
          <p:spPr bwMode="auto">
            <a:xfrm>
              <a:off x="5140" y="3114"/>
              <a:ext cx="22" cy="75"/>
            </a:xfrm>
            <a:custGeom>
              <a:avLst/>
              <a:gdLst>
                <a:gd name="T0" fmla="*/ 21 w 22"/>
                <a:gd name="T1" fmla="*/ 0 h 75"/>
                <a:gd name="T2" fmla="*/ 0 w 22"/>
                <a:gd name="T3" fmla="*/ 0 h 75"/>
                <a:gd name="T4" fmla="*/ 0 w 22"/>
                <a:gd name="T5" fmla="*/ 74 h 75"/>
                <a:gd name="T6" fmla="*/ 21 w 22"/>
                <a:gd name="T7" fmla="*/ 74 h 75"/>
                <a:gd name="T8" fmla="*/ 21 w 22"/>
                <a:gd name="T9" fmla="*/ 0 h 75"/>
              </a:gdLst>
              <a:ahLst/>
              <a:cxnLst>
                <a:cxn ang="0">
                  <a:pos x="T0" y="T1"/>
                </a:cxn>
                <a:cxn ang="0">
                  <a:pos x="T2" y="T3"/>
                </a:cxn>
                <a:cxn ang="0">
                  <a:pos x="T4" y="T5"/>
                </a:cxn>
                <a:cxn ang="0">
                  <a:pos x="T6" y="T7"/>
                </a:cxn>
                <a:cxn ang="0">
                  <a:pos x="T8" y="T9"/>
                </a:cxn>
              </a:cxnLst>
              <a:rect l="0" t="0" r="r" b="b"/>
              <a:pathLst>
                <a:path w="22" h="75">
                  <a:moveTo>
                    <a:pt x="21" y="0"/>
                  </a:moveTo>
                  <a:lnTo>
                    <a:pt x="0" y="0"/>
                  </a:lnTo>
                  <a:lnTo>
                    <a:pt x="0" y="74"/>
                  </a:lnTo>
                  <a:lnTo>
                    <a:pt x="21" y="74"/>
                  </a:lnTo>
                  <a:lnTo>
                    <a:pt x="21"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63" name="Freeform 55"/>
            <p:cNvSpPr>
              <a:spLocks/>
            </p:cNvSpPr>
            <p:nvPr/>
          </p:nvSpPr>
          <p:spPr bwMode="auto">
            <a:xfrm>
              <a:off x="5132" y="3114"/>
              <a:ext cx="30" cy="81"/>
            </a:xfrm>
            <a:custGeom>
              <a:avLst/>
              <a:gdLst>
                <a:gd name="T0" fmla="*/ 29 w 30"/>
                <a:gd name="T1" fmla="*/ 0 h 81"/>
                <a:gd name="T2" fmla="*/ 0 w 30"/>
                <a:gd name="T3" fmla="*/ 0 h 81"/>
                <a:gd name="T4" fmla="*/ 0 w 30"/>
                <a:gd name="T5" fmla="*/ 80 h 81"/>
                <a:gd name="T6" fmla="*/ 29 w 30"/>
                <a:gd name="T7" fmla="*/ 80 h 81"/>
                <a:gd name="T8" fmla="*/ 29 w 30"/>
                <a:gd name="T9" fmla="*/ 0 h 81"/>
              </a:gdLst>
              <a:ahLst/>
              <a:cxnLst>
                <a:cxn ang="0">
                  <a:pos x="T0" y="T1"/>
                </a:cxn>
                <a:cxn ang="0">
                  <a:pos x="T2" y="T3"/>
                </a:cxn>
                <a:cxn ang="0">
                  <a:pos x="T4" y="T5"/>
                </a:cxn>
                <a:cxn ang="0">
                  <a:pos x="T6" y="T7"/>
                </a:cxn>
                <a:cxn ang="0">
                  <a:pos x="T8" y="T9"/>
                </a:cxn>
              </a:cxnLst>
              <a:rect l="0" t="0" r="r" b="b"/>
              <a:pathLst>
                <a:path w="30" h="81">
                  <a:moveTo>
                    <a:pt x="29" y="0"/>
                  </a:moveTo>
                  <a:lnTo>
                    <a:pt x="0" y="0"/>
                  </a:lnTo>
                  <a:lnTo>
                    <a:pt x="0" y="80"/>
                  </a:lnTo>
                  <a:lnTo>
                    <a:pt x="29" y="80"/>
                  </a:lnTo>
                  <a:lnTo>
                    <a:pt x="29"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64" name="Freeform 56"/>
            <p:cNvSpPr>
              <a:spLocks/>
            </p:cNvSpPr>
            <p:nvPr/>
          </p:nvSpPr>
          <p:spPr bwMode="auto">
            <a:xfrm>
              <a:off x="1208" y="2964"/>
              <a:ext cx="3954" cy="75"/>
            </a:xfrm>
            <a:custGeom>
              <a:avLst/>
              <a:gdLst>
                <a:gd name="T0" fmla="*/ 0 w 3954"/>
                <a:gd name="T1" fmla="*/ 0 h 75"/>
                <a:gd name="T2" fmla="*/ 3953 w 3954"/>
                <a:gd name="T3" fmla="*/ 0 h 75"/>
                <a:gd name="T4" fmla="*/ 3953 w 3954"/>
                <a:gd name="T5" fmla="*/ 74 h 75"/>
                <a:gd name="T6" fmla="*/ 0 w 3954"/>
                <a:gd name="T7" fmla="*/ 74 h 75"/>
                <a:gd name="T8" fmla="*/ 0 w 3954"/>
                <a:gd name="T9" fmla="*/ 0 h 75"/>
              </a:gdLst>
              <a:ahLst/>
              <a:cxnLst>
                <a:cxn ang="0">
                  <a:pos x="T0" y="T1"/>
                </a:cxn>
                <a:cxn ang="0">
                  <a:pos x="T2" y="T3"/>
                </a:cxn>
                <a:cxn ang="0">
                  <a:pos x="T4" y="T5"/>
                </a:cxn>
                <a:cxn ang="0">
                  <a:pos x="T6" y="T7"/>
                </a:cxn>
                <a:cxn ang="0">
                  <a:pos x="T8" y="T9"/>
                </a:cxn>
              </a:cxnLst>
              <a:rect l="0" t="0" r="r" b="b"/>
              <a:pathLst>
                <a:path w="3954" h="75">
                  <a:moveTo>
                    <a:pt x="0" y="0"/>
                  </a:moveTo>
                  <a:lnTo>
                    <a:pt x="3953" y="0"/>
                  </a:lnTo>
                  <a:lnTo>
                    <a:pt x="3953" y="74"/>
                  </a:lnTo>
                  <a:lnTo>
                    <a:pt x="0" y="74"/>
                  </a:lnTo>
                  <a:lnTo>
                    <a:pt x="0" y="0"/>
                  </a:lnTo>
                </a:path>
              </a:pathLst>
            </a:custGeom>
            <a:solidFill>
              <a:srgbClr val="E5E5E5"/>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65" name="Freeform 57"/>
            <p:cNvSpPr>
              <a:spLocks/>
            </p:cNvSpPr>
            <p:nvPr/>
          </p:nvSpPr>
          <p:spPr bwMode="auto">
            <a:xfrm>
              <a:off x="1201" y="2964"/>
              <a:ext cx="3961" cy="81"/>
            </a:xfrm>
            <a:custGeom>
              <a:avLst/>
              <a:gdLst>
                <a:gd name="T0" fmla="*/ 0 w 3961"/>
                <a:gd name="T1" fmla="*/ 0 h 81"/>
                <a:gd name="T2" fmla="*/ 3960 w 3961"/>
                <a:gd name="T3" fmla="*/ 0 h 81"/>
                <a:gd name="T4" fmla="*/ 3960 w 3961"/>
                <a:gd name="T5" fmla="*/ 80 h 81"/>
                <a:gd name="T6" fmla="*/ 0 w 3961"/>
                <a:gd name="T7" fmla="*/ 80 h 81"/>
                <a:gd name="T8" fmla="*/ 0 w 3961"/>
                <a:gd name="T9" fmla="*/ 0 h 81"/>
              </a:gdLst>
              <a:ahLst/>
              <a:cxnLst>
                <a:cxn ang="0">
                  <a:pos x="T0" y="T1"/>
                </a:cxn>
                <a:cxn ang="0">
                  <a:pos x="T2" y="T3"/>
                </a:cxn>
                <a:cxn ang="0">
                  <a:pos x="T4" y="T5"/>
                </a:cxn>
                <a:cxn ang="0">
                  <a:pos x="T6" y="T7"/>
                </a:cxn>
                <a:cxn ang="0">
                  <a:pos x="T8" y="T9"/>
                </a:cxn>
              </a:cxnLst>
              <a:rect l="0" t="0" r="r" b="b"/>
              <a:pathLst>
                <a:path w="3961" h="81">
                  <a:moveTo>
                    <a:pt x="0" y="0"/>
                  </a:moveTo>
                  <a:lnTo>
                    <a:pt x="3960" y="0"/>
                  </a:lnTo>
                  <a:lnTo>
                    <a:pt x="3960" y="80"/>
                  </a:lnTo>
                  <a:lnTo>
                    <a:pt x="0" y="80"/>
                  </a:lnTo>
                  <a:lnTo>
                    <a:pt x="0"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66" name="Freeform 58"/>
            <p:cNvSpPr>
              <a:spLocks/>
            </p:cNvSpPr>
            <p:nvPr/>
          </p:nvSpPr>
          <p:spPr bwMode="auto">
            <a:xfrm>
              <a:off x="1199" y="2963"/>
              <a:ext cx="20" cy="76"/>
            </a:xfrm>
            <a:custGeom>
              <a:avLst/>
              <a:gdLst>
                <a:gd name="T0" fmla="*/ 19 w 20"/>
                <a:gd name="T1" fmla="*/ 0 h 76"/>
                <a:gd name="T2" fmla="*/ 0 w 20"/>
                <a:gd name="T3" fmla="*/ 0 h 76"/>
                <a:gd name="T4" fmla="*/ 0 w 20"/>
                <a:gd name="T5" fmla="*/ 75 h 76"/>
                <a:gd name="T6" fmla="*/ 19 w 20"/>
                <a:gd name="T7" fmla="*/ 75 h 76"/>
                <a:gd name="T8" fmla="*/ 19 w 20"/>
                <a:gd name="T9" fmla="*/ 0 h 76"/>
              </a:gdLst>
              <a:ahLst/>
              <a:cxnLst>
                <a:cxn ang="0">
                  <a:pos x="T0" y="T1"/>
                </a:cxn>
                <a:cxn ang="0">
                  <a:pos x="T2" y="T3"/>
                </a:cxn>
                <a:cxn ang="0">
                  <a:pos x="T4" y="T5"/>
                </a:cxn>
                <a:cxn ang="0">
                  <a:pos x="T6" y="T7"/>
                </a:cxn>
                <a:cxn ang="0">
                  <a:pos x="T8" y="T9"/>
                </a:cxn>
              </a:cxnLst>
              <a:rect l="0" t="0" r="r" b="b"/>
              <a:pathLst>
                <a:path w="20" h="76">
                  <a:moveTo>
                    <a:pt x="19" y="0"/>
                  </a:moveTo>
                  <a:lnTo>
                    <a:pt x="0" y="0"/>
                  </a:lnTo>
                  <a:lnTo>
                    <a:pt x="0" y="75"/>
                  </a:lnTo>
                  <a:lnTo>
                    <a:pt x="19" y="75"/>
                  </a:lnTo>
                  <a:lnTo>
                    <a:pt x="19"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67" name="Freeform 59"/>
            <p:cNvSpPr>
              <a:spLocks/>
            </p:cNvSpPr>
            <p:nvPr/>
          </p:nvSpPr>
          <p:spPr bwMode="auto">
            <a:xfrm>
              <a:off x="1191" y="2963"/>
              <a:ext cx="28" cy="82"/>
            </a:xfrm>
            <a:custGeom>
              <a:avLst/>
              <a:gdLst>
                <a:gd name="T0" fmla="*/ 27 w 28"/>
                <a:gd name="T1" fmla="*/ 0 h 82"/>
                <a:gd name="T2" fmla="*/ 0 w 28"/>
                <a:gd name="T3" fmla="*/ 0 h 82"/>
                <a:gd name="T4" fmla="*/ 0 w 28"/>
                <a:gd name="T5" fmla="*/ 81 h 82"/>
                <a:gd name="T6" fmla="*/ 27 w 28"/>
                <a:gd name="T7" fmla="*/ 81 h 82"/>
                <a:gd name="T8" fmla="*/ 27 w 28"/>
                <a:gd name="T9" fmla="*/ 0 h 82"/>
              </a:gdLst>
              <a:ahLst/>
              <a:cxnLst>
                <a:cxn ang="0">
                  <a:pos x="T0" y="T1"/>
                </a:cxn>
                <a:cxn ang="0">
                  <a:pos x="T2" y="T3"/>
                </a:cxn>
                <a:cxn ang="0">
                  <a:pos x="T4" y="T5"/>
                </a:cxn>
                <a:cxn ang="0">
                  <a:pos x="T6" y="T7"/>
                </a:cxn>
                <a:cxn ang="0">
                  <a:pos x="T8" y="T9"/>
                </a:cxn>
              </a:cxnLst>
              <a:rect l="0" t="0" r="r" b="b"/>
              <a:pathLst>
                <a:path w="28" h="82">
                  <a:moveTo>
                    <a:pt x="27" y="0"/>
                  </a:moveTo>
                  <a:lnTo>
                    <a:pt x="0" y="0"/>
                  </a:lnTo>
                  <a:lnTo>
                    <a:pt x="0" y="81"/>
                  </a:lnTo>
                  <a:lnTo>
                    <a:pt x="27" y="81"/>
                  </a:lnTo>
                  <a:lnTo>
                    <a:pt x="27"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68" name="Freeform 60"/>
            <p:cNvSpPr>
              <a:spLocks/>
            </p:cNvSpPr>
            <p:nvPr/>
          </p:nvSpPr>
          <p:spPr bwMode="auto">
            <a:xfrm>
              <a:off x="5140" y="2964"/>
              <a:ext cx="22" cy="76"/>
            </a:xfrm>
            <a:custGeom>
              <a:avLst/>
              <a:gdLst>
                <a:gd name="T0" fmla="*/ 21 w 22"/>
                <a:gd name="T1" fmla="*/ 0 h 76"/>
                <a:gd name="T2" fmla="*/ 0 w 22"/>
                <a:gd name="T3" fmla="*/ 0 h 76"/>
                <a:gd name="T4" fmla="*/ 0 w 22"/>
                <a:gd name="T5" fmla="*/ 75 h 76"/>
                <a:gd name="T6" fmla="*/ 21 w 22"/>
                <a:gd name="T7" fmla="*/ 75 h 76"/>
                <a:gd name="T8" fmla="*/ 21 w 22"/>
                <a:gd name="T9" fmla="*/ 0 h 76"/>
              </a:gdLst>
              <a:ahLst/>
              <a:cxnLst>
                <a:cxn ang="0">
                  <a:pos x="T0" y="T1"/>
                </a:cxn>
                <a:cxn ang="0">
                  <a:pos x="T2" y="T3"/>
                </a:cxn>
                <a:cxn ang="0">
                  <a:pos x="T4" y="T5"/>
                </a:cxn>
                <a:cxn ang="0">
                  <a:pos x="T6" y="T7"/>
                </a:cxn>
                <a:cxn ang="0">
                  <a:pos x="T8" y="T9"/>
                </a:cxn>
              </a:cxnLst>
              <a:rect l="0" t="0" r="r" b="b"/>
              <a:pathLst>
                <a:path w="22" h="76">
                  <a:moveTo>
                    <a:pt x="21" y="0"/>
                  </a:moveTo>
                  <a:lnTo>
                    <a:pt x="0" y="0"/>
                  </a:lnTo>
                  <a:lnTo>
                    <a:pt x="0" y="75"/>
                  </a:lnTo>
                  <a:lnTo>
                    <a:pt x="21" y="75"/>
                  </a:lnTo>
                  <a:lnTo>
                    <a:pt x="21"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69" name="Freeform 61"/>
            <p:cNvSpPr>
              <a:spLocks/>
            </p:cNvSpPr>
            <p:nvPr/>
          </p:nvSpPr>
          <p:spPr bwMode="auto">
            <a:xfrm>
              <a:off x="5132" y="2964"/>
              <a:ext cx="30" cy="82"/>
            </a:xfrm>
            <a:custGeom>
              <a:avLst/>
              <a:gdLst>
                <a:gd name="T0" fmla="*/ 29 w 30"/>
                <a:gd name="T1" fmla="*/ 0 h 82"/>
                <a:gd name="T2" fmla="*/ 0 w 30"/>
                <a:gd name="T3" fmla="*/ 0 h 82"/>
                <a:gd name="T4" fmla="*/ 0 w 30"/>
                <a:gd name="T5" fmla="*/ 81 h 82"/>
                <a:gd name="T6" fmla="*/ 29 w 30"/>
                <a:gd name="T7" fmla="*/ 81 h 82"/>
                <a:gd name="T8" fmla="*/ 29 w 30"/>
                <a:gd name="T9" fmla="*/ 0 h 82"/>
              </a:gdLst>
              <a:ahLst/>
              <a:cxnLst>
                <a:cxn ang="0">
                  <a:pos x="T0" y="T1"/>
                </a:cxn>
                <a:cxn ang="0">
                  <a:pos x="T2" y="T3"/>
                </a:cxn>
                <a:cxn ang="0">
                  <a:pos x="T4" y="T5"/>
                </a:cxn>
                <a:cxn ang="0">
                  <a:pos x="T6" y="T7"/>
                </a:cxn>
                <a:cxn ang="0">
                  <a:pos x="T8" y="T9"/>
                </a:cxn>
              </a:cxnLst>
              <a:rect l="0" t="0" r="r" b="b"/>
              <a:pathLst>
                <a:path w="30" h="82">
                  <a:moveTo>
                    <a:pt x="29" y="0"/>
                  </a:moveTo>
                  <a:lnTo>
                    <a:pt x="0" y="0"/>
                  </a:lnTo>
                  <a:lnTo>
                    <a:pt x="0" y="81"/>
                  </a:lnTo>
                  <a:lnTo>
                    <a:pt x="29" y="81"/>
                  </a:lnTo>
                  <a:lnTo>
                    <a:pt x="29"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70" name="Freeform 62"/>
            <p:cNvSpPr>
              <a:spLocks/>
            </p:cNvSpPr>
            <p:nvPr/>
          </p:nvSpPr>
          <p:spPr bwMode="auto">
            <a:xfrm>
              <a:off x="1208" y="2815"/>
              <a:ext cx="3954" cy="75"/>
            </a:xfrm>
            <a:custGeom>
              <a:avLst/>
              <a:gdLst>
                <a:gd name="T0" fmla="*/ 0 w 3954"/>
                <a:gd name="T1" fmla="*/ 0 h 75"/>
                <a:gd name="T2" fmla="*/ 3953 w 3954"/>
                <a:gd name="T3" fmla="*/ 0 h 75"/>
                <a:gd name="T4" fmla="*/ 3953 w 3954"/>
                <a:gd name="T5" fmla="*/ 74 h 75"/>
                <a:gd name="T6" fmla="*/ 0 w 3954"/>
                <a:gd name="T7" fmla="*/ 74 h 75"/>
                <a:gd name="T8" fmla="*/ 0 w 3954"/>
                <a:gd name="T9" fmla="*/ 0 h 75"/>
              </a:gdLst>
              <a:ahLst/>
              <a:cxnLst>
                <a:cxn ang="0">
                  <a:pos x="T0" y="T1"/>
                </a:cxn>
                <a:cxn ang="0">
                  <a:pos x="T2" y="T3"/>
                </a:cxn>
                <a:cxn ang="0">
                  <a:pos x="T4" y="T5"/>
                </a:cxn>
                <a:cxn ang="0">
                  <a:pos x="T6" y="T7"/>
                </a:cxn>
                <a:cxn ang="0">
                  <a:pos x="T8" y="T9"/>
                </a:cxn>
              </a:cxnLst>
              <a:rect l="0" t="0" r="r" b="b"/>
              <a:pathLst>
                <a:path w="3954" h="75">
                  <a:moveTo>
                    <a:pt x="0" y="0"/>
                  </a:moveTo>
                  <a:lnTo>
                    <a:pt x="3953" y="0"/>
                  </a:lnTo>
                  <a:lnTo>
                    <a:pt x="3953" y="74"/>
                  </a:lnTo>
                  <a:lnTo>
                    <a:pt x="0" y="74"/>
                  </a:lnTo>
                  <a:lnTo>
                    <a:pt x="0" y="0"/>
                  </a:lnTo>
                </a:path>
              </a:pathLst>
            </a:custGeom>
            <a:solidFill>
              <a:srgbClr val="E5E5E5"/>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71" name="Freeform 63"/>
            <p:cNvSpPr>
              <a:spLocks/>
            </p:cNvSpPr>
            <p:nvPr/>
          </p:nvSpPr>
          <p:spPr bwMode="auto">
            <a:xfrm>
              <a:off x="1201" y="2815"/>
              <a:ext cx="3961" cy="81"/>
            </a:xfrm>
            <a:custGeom>
              <a:avLst/>
              <a:gdLst>
                <a:gd name="T0" fmla="*/ 0 w 3961"/>
                <a:gd name="T1" fmla="*/ 0 h 81"/>
                <a:gd name="T2" fmla="*/ 3960 w 3961"/>
                <a:gd name="T3" fmla="*/ 0 h 81"/>
                <a:gd name="T4" fmla="*/ 3960 w 3961"/>
                <a:gd name="T5" fmla="*/ 80 h 81"/>
                <a:gd name="T6" fmla="*/ 0 w 3961"/>
                <a:gd name="T7" fmla="*/ 80 h 81"/>
                <a:gd name="T8" fmla="*/ 0 w 3961"/>
                <a:gd name="T9" fmla="*/ 0 h 81"/>
              </a:gdLst>
              <a:ahLst/>
              <a:cxnLst>
                <a:cxn ang="0">
                  <a:pos x="T0" y="T1"/>
                </a:cxn>
                <a:cxn ang="0">
                  <a:pos x="T2" y="T3"/>
                </a:cxn>
                <a:cxn ang="0">
                  <a:pos x="T4" y="T5"/>
                </a:cxn>
                <a:cxn ang="0">
                  <a:pos x="T6" y="T7"/>
                </a:cxn>
                <a:cxn ang="0">
                  <a:pos x="T8" y="T9"/>
                </a:cxn>
              </a:cxnLst>
              <a:rect l="0" t="0" r="r" b="b"/>
              <a:pathLst>
                <a:path w="3961" h="81">
                  <a:moveTo>
                    <a:pt x="0" y="0"/>
                  </a:moveTo>
                  <a:lnTo>
                    <a:pt x="3960" y="0"/>
                  </a:lnTo>
                  <a:lnTo>
                    <a:pt x="3960" y="80"/>
                  </a:lnTo>
                  <a:lnTo>
                    <a:pt x="0" y="80"/>
                  </a:lnTo>
                  <a:lnTo>
                    <a:pt x="0"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72" name="Freeform 64"/>
            <p:cNvSpPr>
              <a:spLocks/>
            </p:cNvSpPr>
            <p:nvPr/>
          </p:nvSpPr>
          <p:spPr bwMode="auto">
            <a:xfrm>
              <a:off x="1199" y="2814"/>
              <a:ext cx="20" cy="76"/>
            </a:xfrm>
            <a:custGeom>
              <a:avLst/>
              <a:gdLst>
                <a:gd name="T0" fmla="*/ 19 w 20"/>
                <a:gd name="T1" fmla="*/ 0 h 76"/>
                <a:gd name="T2" fmla="*/ 0 w 20"/>
                <a:gd name="T3" fmla="*/ 0 h 76"/>
                <a:gd name="T4" fmla="*/ 0 w 20"/>
                <a:gd name="T5" fmla="*/ 75 h 76"/>
                <a:gd name="T6" fmla="*/ 19 w 20"/>
                <a:gd name="T7" fmla="*/ 75 h 76"/>
                <a:gd name="T8" fmla="*/ 19 w 20"/>
                <a:gd name="T9" fmla="*/ 0 h 76"/>
              </a:gdLst>
              <a:ahLst/>
              <a:cxnLst>
                <a:cxn ang="0">
                  <a:pos x="T0" y="T1"/>
                </a:cxn>
                <a:cxn ang="0">
                  <a:pos x="T2" y="T3"/>
                </a:cxn>
                <a:cxn ang="0">
                  <a:pos x="T4" y="T5"/>
                </a:cxn>
                <a:cxn ang="0">
                  <a:pos x="T6" y="T7"/>
                </a:cxn>
                <a:cxn ang="0">
                  <a:pos x="T8" y="T9"/>
                </a:cxn>
              </a:cxnLst>
              <a:rect l="0" t="0" r="r" b="b"/>
              <a:pathLst>
                <a:path w="20" h="76">
                  <a:moveTo>
                    <a:pt x="19" y="0"/>
                  </a:moveTo>
                  <a:lnTo>
                    <a:pt x="0" y="0"/>
                  </a:lnTo>
                  <a:lnTo>
                    <a:pt x="0" y="75"/>
                  </a:lnTo>
                  <a:lnTo>
                    <a:pt x="19" y="75"/>
                  </a:lnTo>
                  <a:lnTo>
                    <a:pt x="19"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73" name="Freeform 65"/>
            <p:cNvSpPr>
              <a:spLocks/>
            </p:cNvSpPr>
            <p:nvPr/>
          </p:nvSpPr>
          <p:spPr bwMode="auto">
            <a:xfrm>
              <a:off x="1191" y="2814"/>
              <a:ext cx="28" cy="82"/>
            </a:xfrm>
            <a:custGeom>
              <a:avLst/>
              <a:gdLst>
                <a:gd name="T0" fmla="*/ 27 w 28"/>
                <a:gd name="T1" fmla="*/ 0 h 82"/>
                <a:gd name="T2" fmla="*/ 0 w 28"/>
                <a:gd name="T3" fmla="*/ 0 h 82"/>
                <a:gd name="T4" fmla="*/ 0 w 28"/>
                <a:gd name="T5" fmla="*/ 81 h 82"/>
                <a:gd name="T6" fmla="*/ 27 w 28"/>
                <a:gd name="T7" fmla="*/ 81 h 82"/>
                <a:gd name="T8" fmla="*/ 27 w 28"/>
                <a:gd name="T9" fmla="*/ 0 h 82"/>
              </a:gdLst>
              <a:ahLst/>
              <a:cxnLst>
                <a:cxn ang="0">
                  <a:pos x="T0" y="T1"/>
                </a:cxn>
                <a:cxn ang="0">
                  <a:pos x="T2" y="T3"/>
                </a:cxn>
                <a:cxn ang="0">
                  <a:pos x="T4" y="T5"/>
                </a:cxn>
                <a:cxn ang="0">
                  <a:pos x="T6" y="T7"/>
                </a:cxn>
                <a:cxn ang="0">
                  <a:pos x="T8" y="T9"/>
                </a:cxn>
              </a:cxnLst>
              <a:rect l="0" t="0" r="r" b="b"/>
              <a:pathLst>
                <a:path w="28" h="82">
                  <a:moveTo>
                    <a:pt x="27" y="0"/>
                  </a:moveTo>
                  <a:lnTo>
                    <a:pt x="0" y="0"/>
                  </a:lnTo>
                  <a:lnTo>
                    <a:pt x="0" y="81"/>
                  </a:lnTo>
                  <a:lnTo>
                    <a:pt x="27" y="81"/>
                  </a:lnTo>
                  <a:lnTo>
                    <a:pt x="27"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74" name="Freeform 66"/>
            <p:cNvSpPr>
              <a:spLocks/>
            </p:cNvSpPr>
            <p:nvPr/>
          </p:nvSpPr>
          <p:spPr bwMode="auto">
            <a:xfrm>
              <a:off x="5140" y="2816"/>
              <a:ext cx="22" cy="76"/>
            </a:xfrm>
            <a:custGeom>
              <a:avLst/>
              <a:gdLst>
                <a:gd name="T0" fmla="*/ 21 w 22"/>
                <a:gd name="T1" fmla="*/ 0 h 76"/>
                <a:gd name="T2" fmla="*/ 0 w 22"/>
                <a:gd name="T3" fmla="*/ 0 h 76"/>
                <a:gd name="T4" fmla="*/ 0 w 22"/>
                <a:gd name="T5" fmla="*/ 75 h 76"/>
                <a:gd name="T6" fmla="*/ 21 w 22"/>
                <a:gd name="T7" fmla="*/ 75 h 76"/>
                <a:gd name="T8" fmla="*/ 21 w 22"/>
                <a:gd name="T9" fmla="*/ 0 h 76"/>
              </a:gdLst>
              <a:ahLst/>
              <a:cxnLst>
                <a:cxn ang="0">
                  <a:pos x="T0" y="T1"/>
                </a:cxn>
                <a:cxn ang="0">
                  <a:pos x="T2" y="T3"/>
                </a:cxn>
                <a:cxn ang="0">
                  <a:pos x="T4" y="T5"/>
                </a:cxn>
                <a:cxn ang="0">
                  <a:pos x="T6" y="T7"/>
                </a:cxn>
                <a:cxn ang="0">
                  <a:pos x="T8" y="T9"/>
                </a:cxn>
              </a:cxnLst>
              <a:rect l="0" t="0" r="r" b="b"/>
              <a:pathLst>
                <a:path w="22" h="76">
                  <a:moveTo>
                    <a:pt x="21" y="0"/>
                  </a:moveTo>
                  <a:lnTo>
                    <a:pt x="0" y="0"/>
                  </a:lnTo>
                  <a:lnTo>
                    <a:pt x="0" y="75"/>
                  </a:lnTo>
                  <a:lnTo>
                    <a:pt x="21" y="75"/>
                  </a:lnTo>
                  <a:lnTo>
                    <a:pt x="21"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75" name="Freeform 67"/>
            <p:cNvSpPr>
              <a:spLocks/>
            </p:cNvSpPr>
            <p:nvPr/>
          </p:nvSpPr>
          <p:spPr bwMode="auto">
            <a:xfrm>
              <a:off x="5132" y="2816"/>
              <a:ext cx="30" cy="82"/>
            </a:xfrm>
            <a:custGeom>
              <a:avLst/>
              <a:gdLst>
                <a:gd name="T0" fmla="*/ 29 w 30"/>
                <a:gd name="T1" fmla="*/ 0 h 82"/>
                <a:gd name="T2" fmla="*/ 0 w 30"/>
                <a:gd name="T3" fmla="*/ 0 h 82"/>
                <a:gd name="T4" fmla="*/ 0 w 30"/>
                <a:gd name="T5" fmla="*/ 81 h 82"/>
                <a:gd name="T6" fmla="*/ 29 w 30"/>
                <a:gd name="T7" fmla="*/ 81 h 82"/>
                <a:gd name="T8" fmla="*/ 29 w 30"/>
                <a:gd name="T9" fmla="*/ 0 h 82"/>
              </a:gdLst>
              <a:ahLst/>
              <a:cxnLst>
                <a:cxn ang="0">
                  <a:pos x="T0" y="T1"/>
                </a:cxn>
                <a:cxn ang="0">
                  <a:pos x="T2" y="T3"/>
                </a:cxn>
                <a:cxn ang="0">
                  <a:pos x="T4" y="T5"/>
                </a:cxn>
                <a:cxn ang="0">
                  <a:pos x="T6" y="T7"/>
                </a:cxn>
                <a:cxn ang="0">
                  <a:pos x="T8" y="T9"/>
                </a:cxn>
              </a:cxnLst>
              <a:rect l="0" t="0" r="r" b="b"/>
              <a:pathLst>
                <a:path w="30" h="82">
                  <a:moveTo>
                    <a:pt x="29" y="0"/>
                  </a:moveTo>
                  <a:lnTo>
                    <a:pt x="0" y="0"/>
                  </a:lnTo>
                  <a:lnTo>
                    <a:pt x="0" y="81"/>
                  </a:lnTo>
                  <a:lnTo>
                    <a:pt x="29" y="81"/>
                  </a:lnTo>
                  <a:lnTo>
                    <a:pt x="29"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76" name="Freeform 68"/>
            <p:cNvSpPr>
              <a:spLocks/>
            </p:cNvSpPr>
            <p:nvPr/>
          </p:nvSpPr>
          <p:spPr bwMode="auto">
            <a:xfrm>
              <a:off x="1208" y="2650"/>
              <a:ext cx="3954" cy="75"/>
            </a:xfrm>
            <a:custGeom>
              <a:avLst/>
              <a:gdLst>
                <a:gd name="T0" fmla="*/ 0 w 3954"/>
                <a:gd name="T1" fmla="*/ 0 h 75"/>
                <a:gd name="T2" fmla="*/ 3953 w 3954"/>
                <a:gd name="T3" fmla="*/ 0 h 75"/>
                <a:gd name="T4" fmla="*/ 3953 w 3954"/>
                <a:gd name="T5" fmla="*/ 74 h 75"/>
                <a:gd name="T6" fmla="*/ 0 w 3954"/>
                <a:gd name="T7" fmla="*/ 74 h 75"/>
                <a:gd name="T8" fmla="*/ 0 w 3954"/>
                <a:gd name="T9" fmla="*/ 0 h 75"/>
              </a:gdLst>
              <a:ahLst/>
              <a:cxnLst>
                <a:cxn ang="0">
                  <a:pos x="T0" y="T1"/>
                </a:cxn>
                <a:cxn ang="0">
                  <a:pos x="T2" y="T3"/>
                </a:cxn>
                <a:cxn ang="0">
                  <a:pos x="T4" y="T5"/>
                </a:cxn>
                <a:cxn ang="0">
                  <a:pos x="T6" y="T7"/>
                </a:cxn>
                <a:cxn ang="0">
                  <a:pos x="T8" y="T9"/>
                </a:cxn>
              </a:cxnLst>
              <a:rect l="0" t="0" r="r" b="b"/>
              <a:pathLst>
                <a:path w="3954" h="75">
                  <a:moveTo>
                    <a:pt x="0" y="0"/>
                  </a:moveTo>
                  <a:lnTo>
                    <a:pt x="3953" y="0"/>
                  </a:lnTo>
                  <a:lnTo>
                    <a:pt x="3953" y="74"/>
                  </a:lnTo>
                  <a:lnTo>
                    <a:pt x="0" y="74"/>
                  </a:lnTo>
                  <a:lnTo>
                    <a:pt x="0" y="0"/>
                  </a:lnTo>
                </a:path>
              </a:pathLst>
            </a:custGeom>
            <a:solidFill>
              <a:srgbClr val="E5E5E5"/>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77" name="Freeform 69"/>
            <p:cNvSpPr>
              <a:spLocks/>
            </p:cNvSpPr>
            <p:nvPr/>
          </p:nvSpPr>
          <p:spPr bwMode="auto">
            <a:xfrm>
              <a:off x="1201" y="2650"/>
              <a:ext cx="3961" cy="81"/>
            </a:xfrm>
            <a:custGeom>
              <a:avLst/>
              <a:gdLst>
                <a:gd name="T0" fmla="*/ 0 w 3961"/>
                <a:gd name="T1" fmla="*/ 0 h 81"/>
                <a:gd name="T2" fmla="*/ 3960 w 3961"/>
                <a:gd name="T3" fmla="*/ 0 h 81"/>
                <a:gd name="T4" fmla="*/ 3960 w 3961"/>
                <a:gd name="T5" fmla="*/ 80 h 81"/>
                <a:gd name="T6" fmla="*/ 0 w 3961"/>
                <a:gd name="T7" fmla="*/ 80 h 81"/>
                <a:gd name="T8" fmla="*/ 0 w 3961"/>
                <a:gd name="T9" fmla="*/ 0 h 81"/>
              </a:gdLst>
              <a:ahLst/>
              <a:cxnLst>
                <a:cxn ang="0">
                  <a:pos x="T0" y="T1"/>
                </a:cxn>
                <a:cxn ang="0">
                  <a:pos x="T2" y="T3"/>
                </a:cxn>
                <a:cxn ang="0">
                  <a:pos x="T4" y="T5"/>
                </a:cxn>
                <a:cxn ang="0">
                  <a:pos x="T6" y="T7"/>
                </a:cxn>
                <a:cxn ang="0">
                  <a:pos x="T8" y="T9"/>
                </a:cxn>
              </a:cxnLst>
              <a:rect l="0" t="0" r="r" b="b"/>
              <a:pathLst>
                <a:path w="3961" h="81">
                  <a:moveTo>
                    <a:pt x="0" y="0"/>
                  </a:moveTo>
                  <a:lnTo>
                    <a:pt x="3960" y="0"/>
                  </a:lnTo>
                  <a:lnTo>
                    <a:pt x="3960" y="80"/>
                  </a:lnTo>
                  <a:lnTo>
                    <a:pt x="0" y="80"/>
                  </a:lnTo>
                  <a:lnTo>
                    <a:pt x="0"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78" name="Freeform 70"/>
            <p:cNvSpPr>
              <a:spLocks/>
            </p:cNvSpPr>
            <p:nvPr/>
          </p:nvSpPr>
          <p:spPr bwMode="auto">
            <a:xfrm>
              <a:off x="1199" y="2649"/>
              <a:ext cx="20" cy="76"/>
            </a:xfrm>
            <a:custGeom>
              <a:avLst/>
              <a:gdLst>
                <a:gd name="T0" fmla="*/ 19 w 20"/>
                <a:gd name="T1" fmla="*/ 0 h 76"/>
                <a:gd name="T2" fmla="*/ 0 w 20"/>
                <a:gd name="T3" fmla="*/ 0 h 76"/>
                <a:gd name="T4" fmla="*/ 0 w 20"/>
                <a:gd name="T5" fmla="*/ 75 h 76"/>
                <a:gd name="T6" fmla="*/ 19 w 20"/>
                <a:gd name="T7" fmla="*/ 75 h 76"/>
                <a:gd name="T8" fmla="*/ 19 w 20"/>
                <a:gd name="T9" fmla="*/ 0 h 76"/>
              </a:gdLst>
              <a:ahLst/>
              <a:cxnLst>
                <a:cxn ang="0">
                  <a:pos x="T0" y="T1"/>
                </a:cxn>
                <a:cxn ang="0">
                  <a:pos x="T2" y="T3"/>
                </a:cxn>
                <a:cxn ang="0">
                  <a:pos x="T4" y="T5"/>
                </a:cxn>
                <a:cxn ang="0">
                  <a:pos x="T6" y="T7"/>
                </a:cxn>
                <a:cxn ang="0">
                  <a:pos x="T8" y="T9"/>
                </a:cxn>
              </a:cxnLst>
              <a:rect l="0" t="0" r="r" b="b"/>
              <a:pathLst>
                <a:path w="20" h="76">
                  <a:moveTo>
                    <a:pt x="19" y="0"/>
                  </a:moveTo>
                  <a:lnTo>
                    <a:pt x="0" y="0"/>
                  </a:lnTo>
                  <a:lnTo>
                    <a:pt x="0" y="75"/>
                  </a:lnTo>
                  <a:lnTo>
                    <a:pt x="19" y="75"/>
                  </a:lnTo>
                  <a:lnTo>
                    <a:pt x="19"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79" name="Freeform 71"/>
            <p:cNvSpPr>
              <a:spLocks/>
            </p:cNvSpPr>
            <p:nvPr/>
          </p:nvSpPr>
          <p:spPr bwMode="auto">
            <a:xfrm>
              <a:off x="1191" y="2649"/>
              <a:ext cx="28" cy="82"/>
            </a:xfrm>
            <a:custGeom>
              <a:avLst/>
              <a:gdLst>
                <a:gd name="T0" fmla="*/ 27 w 28"/>
                <a:gd name="T1" fmla="*/ 0 h 82"/>
                <a:gd name="T2" fmla="*/ 0 w 28"/>
                <a:gd name="T3" fmla="*/ 0 h 82"/>
                <a:gd name="T4" fmla="*/ 0 w 28"/>
                <a:gd name="T5" fmla="*/ 81 h 82"/>
                <a:gd name="T6" fmla="*/ 27 w 28"/>
                <a:gd name="T7" fmla="*/ 81 h 82"/>
                <a:gd name="T8" fmla="*/ 27 w 28"/>
                <a:gd name="T9" fmla="*/ 0 h 82"/>
              </a:gdLst>
              <a:ahLst/>
              <a:cxnLst>
                <a:cxn ang="0">
                  <a:pos x="T0" y="T1"/>
                </a:cxn>
                <a:cxn ang="0">
                  <a:pos x="T2" y="T3"/>
                </a:cxn>
                <a:cxn ang="0">
                  <a:pos x="T4" y="T5"/>
                </a:cxn>
                <a:cxn ang="0">
                  <a:pos x="T6" y="T7"/>
                </a:cxn>
                <a:cxn ang="0">
                  <a:pos x="T8" y="T9"/>
                </a:cxn>
              </a:cxnLst>
              <a:rect l="0" t="0" r="r" b="b"/>
              <a:pathLst>
                <a:path w="28" h="82">
                  <a:moveTo>
                    <a:pt x="27" y="0"/>
                  </a:moveTo>
                  <a:lnTo>
                    <a:pt x="0" y="0"/>
                  </a:lnTo>
                  <a:lnTo>
                    <a:pt x="0" y="81"/>
                  </a:lnTo>
                  <a:lnTo>
                    <a:pt x="27" y="81"/>
                  </a:lnTo>
                  <a:lnTo>
                    <a:pt x="27"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80" name="Freeform 72"/>
            <p:cNvSpPr>
              <a:spLocks/>
            </p:cNvSpPr>
            <p:nvPr/>
          </p:nvSpPr>
          <p:spPr bwMode="auto">
            <a:xfrm>
              <a:off x="5140" y="2651"/>
              <a:ext cx="22" cy="76"/>
            </a:xfrm>
            <a:custGeom>
              <a:avLst/>
              <a:gdLst>
                <a:gd name="T0" fmla="*/ 21 w 22"/>
                <a:gd name="T1" fmla="*/ 0 h 76"/>
                <a:gd name="T2" fmla="*/ 0 w 22"/>
                <a:gd name="T3" fmla="*/ 0 h 76"/>
                <a:gd name="T4" fmla="*/ 0 w 22"/>
                <a:gd name="T5" fmla="*/ 75 h 76"/>
                <a:gd name="T6" fmla="*/ 21 w 22"/>
                <a:gd name="T7" fmla="*/ 75 h 76"/>
                <a:gd name="T8" fmla="*/ 21 w 22"/>
                <a:gd name="T9" fmla="*/ 0 h 76"/>
              </a:gdLst>
              <a:ahLst/>
              <a:cxnLst>
                <a:cxn ang="0">
                  <a:pos x="T0" y="T1"/>
                </a:cxn>
                <a:cxn ang="0">
                  <a:pos x="T2" y="T3"/>
                </a:cxn>
                <a:cxn ang="0">
                  <a:pos x="T4" y="T5"/>
                </a:cxn>
                <a:cxn ang="0">
                  <a:pos x="T6" y="T7"/>
                </a:cxn>
                <a:cxn ang="0">
                  <a:pos x="T8" y="T9"/>
                </a:cxn>
              </a:cxnLst>
              <a:rect l="0" t="0" r="r" b="b"/>
              <a:pathLst>
                <a:path w="22" h="76">
                  <a:moveTo>
                    <a:pt x="21" y="0"/>
                  </a:moveTo>
                  <a:lnTo>
                    <a:pt x="0" y="0"/>
                  </a:lnTo>
                  <a:lnTo>
                    <a:pt x="0" y="75"/>
                  </a:lnTo>
                  <a:lnTo>
                    <a:pt x="21" y="75"/>
                  </a:lnTo>
                  <a:lnTo>
                    <a:pt x="21"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81" name="Freeform 73"/>
            <p:cNvSpPr>
              <a:spLocks/>
            </p:cNvSpPr>
            <p:nvPr/>
          </p:nvSpPr>
          <p:spPr bwMode="auto">
            <a:xfrm>
              <a:off x="5132" y="2651"/>
              <a:ext cx="30" cy="82"/>
            </a:xfrm>
            <a:custGeom>
              <a:avLst/>
              <a:gdLst>
                <a:gd name="T0" fmla="*/ 29 w 30"/>
                <a:gd name="T1" fmla="*/ 0 h 82"/>
                <a:gd name="T2" fmla="*/ 0 w 30"/>
                <a:gd name="T3" fmla="*/ 0 h 82"/>
                <a:gd name="T4" fmla="*/ 0 w 30"/>
                <a:gd name="T5" fmla="*/ 81 h 82"/>
                <a:gd name="T6" fmla="*/ 29 w 30"/>
                <a:gd name="T7" fmla="*/ 81 h 82"/>
                <a:gd name="T8" fmla="*/ 29 w 30"/>
                <a:gd name="T9" fmla="*/ 0 h 82"/>
              </a:gdLst>
              <a:ahLst/>
              <a:cxnLst>
                <a:cxn ang="0">
                  <a:pos x="T0" y="T1"/>
                </a:cxn>
                <a:cxn ang="0">
                  <a:pos x="T2" y="T3"/>
                </a:cxn>
                <a:cxn ang="0">
                  <a:pos x="T4" y="T5"/>
                </a:cxn>
                <a:cxn ang="0">
                  <a:pos x="T6" y="T7"/>
                </a:cxn>
                <a:cxn ang="0">
                  <a:pos x="T8" y="T9"/>
                </a:cxn>
              </a:cxnLst>
              <a:rect l="0" t="0" r="r" b="b"/>
              <a:pathLst>
                <a:path w="30" h="82">
                  <a:moveTo>
                    <a:pt x="29" y="0"/>
                  </a:moveTo>
                  <a:lnTo>
                    <a:pt x="0" y="0"/>
                  </a:lnTo>
                  <a:lnTo>
                    <a:pt x="0" y="81"/>
                  </a:lnTo>
                  <a:lnTo>
                    <a:pt x="29" y="81"/>
                  </a:lnTo>
                  <a:lnTo>
                    <a:pt x="29"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82" name="Freeform 74"/>
            <p:cNvSpPr>
              <a:spLocks/>
            </p:cNvSpPr>
            <p:nvPr/>
          </p:nvSpPr>
          <p:spPr bwMode="auto">
            <a:xfrm>
              <a:off x="1208" y="3923"/>
              <a:ext cx="3954" cy="116"/>
            </a:xfrm>
            <a:custGeom>
              <a:avLst/>
              <a:gdLst>
                <a:gd name="T0" fmla="*/ 0 w 3954"/>
                <a:gd name="T1" fmla="*/ 0 h 116"/>
                <a:gd name="T2" fmla="*/ 3953 w 3954"/>
                <a:gd name="T3" fmla="*/ 0 h 116"/>
                <a:gd name="T4" fmla="*/ 3953 w 3954"/>
                <a:gd name="T5" fmla="*/ 115 h 116"/>
                <a:gd name="T6" fmla="*/ 0 w 3954"/>
                <a:gd name="T7" fmla="*/ 115 h 116"/>
                <a:gd name="T8" fmla="*/ 0 w 3954"/>
                <a:gd name="T9" fmla="*/ 0 h 116"/>
              </a:gdLst>
              <a:ahLst/>
              <a:cxnLst>
                <a:cxn ang="0">
                  <a:pos x="T0" y="T1"/>
                </a:cxn>
                <a:cxn ang="0">
                  <a:pos x="T2" y="T3"/>
                </a:cxn>
                <a:cxn ang="0">
                  <a:pos x="T4" y="T5"/>
                </a:cxn>
                <a:cxn ang="0">
                  <a:pos x="T6" y="T7"/>
                </a:cxn>
                <a:cxn ang="0">
                  <a:pos x="T8" y="T9"/>
                </a:cxn>
              </a:cxnLst>
              <a:rect l="0" t="0" r="r" b="b"/>
              <a:pathLst>
                <a:path w="3954" h="116">
                  <a:moveTo>
                    <a:pt x="0" y="0"/>
                  </a:moveTo>
                  <a:lnTo>
                    <a:pt x="3953" y="0"/>
                  </a:lnTo>
                  <a:lnTo>
                    <a:pt x="3953" y="115"/>
                  </a:lnTo>
                  <a:lnTo>
                    <a:pt x="0" y="115"/>
                  </a:lnTo>
                  <a:lnTo>
                    <a:pt x="0" y="0"/>
                  </a:lnTo>
                </a:path>
              </a:pathLst>
            </a:custGeom>
            <a:solidFill>
              <a:srgbClr val="E5E5E5"/>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83" name="Freeform 75"/>
            <p:cNvSpPr>
              <a:spLocks/>
            </p:cNvSpPr>
            <p:nvPr/>
          </p:nvSpPr>
          <p:spPr bwMode="auto">
            <a:xfrm>
              <a:off x="1201" y="3923"/>
              <a:ext cx="3961" cy="122"/>
            </a:xfrm>
            <a:custGeom>
              <a:avLst/>
              <a:gdLst>
                <a:gd name="T0" fmla="*/ 0 w 3961"/>
                <a:gd name="T1" fmla="*/ 0 h 122"/>
                <a:gd name="T2" fmla="*/ 3960 w 3961"/>
                <a:gd name="T3" fmla="*/ 0 h 122"/>
                <a:gd name="T4" fmla="*/ 3960 w 3961"/>
                <a:gd name="T5" fmla="*/ 121 h 122"/>
                <a:gd name="T6" fmla="*/ 0 w 3961"/>
                <a:gd name="T7" fmla="*/ 121 h 122"/>
                <a:gd name="T8" fmla="*/ 0 w 3961"/>
                <a:gd name="T9" fmla="*/ 0 h 122"/>
              </a:gdLst>
              <a:ahLst/>
              <a:cxnLst>
                <a:cxn ang="0">
                  <a:pos x="T0" y="T1"/>
                </a:cxn>
                <a:cxn ang="0">
                  <a:pos x="T2" y="T3"/>
                </a:cxn>
                <a:cxn ang="0">
                  <a:pos x="T4" y="T5"/>
                </a:cxn>
                <a:cxn ang="0">
                  <a:pos x="T6" y="T7"/>
                </a:cxn>
                <a:cxn ang="0">
                  <a:pos x="T8" y="T9"/>
                </a:cxn>
              </a:cxnLst>
              <a:rect l="0" t="0" r="r" b="b"/>
              <a:pathLst>
                <a:path w="3961" h="122">
                  <a:moveTo>
                    <a:pt x="0" y="0"/>
                  </a:moveTo>
                  <a:lnTo>
                    <a:pt x="3960" y="0"/>
                  </a:lnTo>
                  <a:lnTo>
                    <a:pt x="3960" y="121"/>
                  </a:lnTo>
                  <a:lnTo>
                    <a:pt x="0" y="121"/>
                  </a:lnTo>
                  <a:lnTo>
                    <a:pt x="0"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84" name="Freeform 76"/>
            <p:cNvSpPr>
              <a:spLocks/>
            </p:cNvSpPr>
            <p:nvPr/>
          </p:nvSpPr>
          <p:spPr bwMode="auto">
            <a:xfrm>
              <a:off x="1199" y="3923"/>
              <a:ext cx="20" cy="116"/>
            </a:xfrm>
            <a:custGeom>
              <a:avLst/>
              <a:gdLst>
                <a:gd name="T0" fmla="*/ 19 w 20"/>
                <a:gd name="T1" fmla="*/ 0 h 116"/>
                <a:gd name="T2" fmla="*/ 0 w 20"/>
                <a:gd name="T3" fmla="*/ 0 h 116"/>
                <a:gd name="T4" fmla="*/ 0 w 20"/>
                <a:gd name="T5" fmla="*/ 115 h 116"/>
                <a:gd name="T6" fmla="*/ 19 w 20"/>
                <a:gd name="T7" fmla="*/ 115 h 116"/>
                <a:gd name="T8" fmla="*/ 19 w 20"/>
                <a:gd name="T9" fmla="*/ 0 h 116"/>
              </a:gdLst>
              <a:ahLst/>
              <a:cxnLst>
                <a:cxn ang="0">
                  <a:pos x="T0" y="T1"/>
                </a:cxn>
                <a:cxn ang="0">
                  <a:pos x="T2" y="T3"/>
                </a:cxn>
                <a:cxn ang="0">
                  <a:pos x="T4" y="T5"/>
                </a:cxn>
                <a:cxn ang="0">
                  <a:pos x="T6" y="T7"/>
                </a:cxn>
                <a:cxn ang="0">
                  <a:pos x="T8" y="T9"/>
                </a:cxn>
              </a:cxnLst>
              <a:rect l="0" t="0" r="r" b="b"/>
              <a:pathLst>
                <a:path w="20" h="116">
                  <a:moveTo>
                    <a:pt x="19" y="0"/>
                  </a:moveTo>
                  <a:lnTo>
                    <a:pt x="0" y="0"/>
                  </a:lnTo>
                  <a:lnTo>
                    <a:pt x="0" y="115"/>
                  </a:lnTo>
                  <a:lnTo>
                    <a:pt x="19" y="115"/>
                  </a:lnTo>
                  <a:lnTo>
                    <a:pt x="19"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85" name="Freeform 77"/>
            <p:cNvSpPr>
              <a:spLocks/>
            </p:cNvSpPr>
            <p:nvPr/>
          </p:nvSpPr>
          <p:spPr bwMode="auto">
            <a:xfrm>
              <a:off x="1191" y="3923"/>
              <a:ext cx="28" cy="122"/>
            </a:xfrm>
            <a:custGeom>
              <a:avLst/>
              <a:gdLst>
                <a:gd name="T0" fmla="*/ 27 w 28"/>
                <a:gd name="T1" fmla="*/ 0 h 122"/>
                <a:gd name="T2" fmla="*/ 0 w 28"/>
                <a:gd name="T3" fmla="*/ 0 h 122"/>
                <a:gd name="T4" fmla="*/ 0 w 28"/>
                <a:gd name="T5" fmla="*/ 121 h 122"/>
                <a:gd name="T6" fmla="*/ 27 w 28"/>
                <a:gd name="T7" fmla="*/ 121 h 122"/>
                <a:gd name="T8" fmla="*/ 27 w 28"/>
                <a:gd name="T9" fmla="*/ 0 h 122"/>
              </a:gdLst>
              <a:ahLst/>
              <a:cxnLst>
                <a:cxn ang="0">
                  <a:pos x="T0" y="T1"/>
                </a:cxn>
                <a:cxn ang="0">
                  <a:pos x="T2" y="T3"/>
                </a:cxn>
                <a:cxn ang="0">
                  <a:pos x="T4" y="T5"/>
                </a:cxn>
                <a:cxn ang="0">
                  <a:pos x="T6" y="T7"/>
                </a:cxn>
                <a:cxn ang="0">
                  <a:pos x="T8" y="T9"/>
                </a:cxn>
              </a:cxnLst>
              <a:rect l="0" t="0" r="r" b="b"/>
              <a:pathLst>
                <a:path w="28" h="122">
                  <a:moveTo>
                    <a:pt x="27" y="0"/>
                  </a:moveTo>
                  <a:lnTo>
                    <a:pt x="0" y="0"/>
                  </a:lnTo>
                  <a:lnTo>
                    <a:pt x="0" y="121"/>
                  </a:lnTo>
                  <a:lnTo>
                    <a:pt x="27" y="121"/>
                  </a:lnTo>
                  <a:lnTo>
                    <a:pt x="27"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86" name="Freeform 78"/>
            <p:cNvSpPr>
              <a:spLocks/>
            </p:cNvSpPr>
            <p:nvPr/>
          </p:nvSpPr>
          <p:spPr bwMode="auto">
            <a:xfrm>
              <a:off x="5140" y="3925"/>
              <a:ext cx="22" cy="116"/>
            </a:xfrm>
            <a:custGeom>
              <a:avLst/>
              <a:gdLst>
                <a:gd name="T0" fmla="*/ 21 w 22"/>
                <a:gd name="T1" fmla="*/ 0 h 116"/>
                <a:gd name="T2" fmla="*/ 0 w 22"/>
                <a:gd name="T3" fmla="*/ 0 h 116"/>
                <a:gd name="T4" fmla="*/ 0 w 22"/>
                <a:gd name="T5" fmla="*/ 115 h 116"/>
                <a:gd name="T6" fmla="*/ 21 w 22"/>
                <a:gd name="T7" fmla="*/ 115 h 116"/>
                <a:gd name="T8" fmla="*/ 21 w 22"/>
                <a:gd name="T9" fmla="*/ 0 h 116"/>
              </a:gdLst>
              <a:ahLst/>
              <a:cxnLst>
                <a:cxn ang="0">
                  <a:pos x="T0" y="T1"/>
                </a:cxn>
                <a:cxn ang="0">
                  <a:pos x="T2" y="T3"/>
                </a:cxn>
                <a:cxn ang="0">
                  <a:pos x="T4" y="T5"/>
                </a:cxn>
                <a:cxn ang="0">
                  <a:pos x="T6" y="T7"/>
                </a:cxn>
                <a:cxn ang="0">
                  <a:pos x="T8" y="T9"/>
                </a:cxn>
              </a:cxnLst>
              <a:rect l="0" t="0" r="r" b="b"/>
              <a:pathLst>
                <a:path w="22" h="116">
                  <a:moveTo>
                    <a:pt x="21" y="0"/>
                  </a:moveTo>
                  <a:lnTo>
                    <a:pt x="0" y="0"/>
                  </a:lnTo>
                  <a:lnTo>
                    <a:pt x="0" y="115"/>
                  </a:lnTo>
                  <a:lnTo>
                    <a:pt x="21" y="115"/>
                  </a:lnTo>
                  <a:lnTo>
                    <a:pt x="21"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87" name="Freeform 79"/>
            <p:cNvSpPr>
              <a:spLocks/>
            </p:cNvSpPr>
            <p:nvPr/>
          </p:nvSpPr>
          <p:spPr bwMode="auto">
            <a:xfrm>
              <a:off x="5132" y="3925"/>
              <a:ext cx="30" cy="122"/>
            </a:xfrm>
            <a:custGeom>
              <a:avLst/>
              <a:gdLst>
                <a:gd name="T0" fmla="*/ 29 w 30"/>
                <a:gd name="T1" fmla="*/ 0 h 122"/>
                <a:gd name="T2" fmla="*/ 0 w 30"/>
                <a:gd name="T3" fmla="*/ 0 h 122"/>
                <a:gd name="T4" fmla="*/ 0 w 30"/>
                <a:gd name="T5" fmla="*/ 121 h 122"/>
                <a:gd name="T6" fmla="*/ 29 w 30"/>
                <a:gd name="T7" fmla="*/ 121 h 122"/>
                <a:gd name="T8" fmla="*/ 29 w 30"/>
                <a:gd name="T9" fmla="*/ 0 h 122"/>
              </a:gdLst>
              <a:ahLst/>
              <a:cxnLst>
                <a:cxn ang="0">
                  <a:pos x="T0" y="T1"/>
                </a:cxn>
                <a:cxn ang="0">
                  <a:pos x="T2" y="T3"/>
                </a:cxn>
                <a:cxn ang="0">
                  <a:pos x="T4" y="T5"/>
                </a:cxn>
                <a:cxn ang="0">
                  <a:pos x="T6" y="T7"/>
                </a:cxn>
                <a:cxn ang="0">
                  <a:pos x="T8" y="T9"/>
                </a:cxn>
              </a:cxnLst>
              <a:rect l="0" t="0" r="r" b="b"/>
              <a:pathLst>
                <a:path w="30" h="122">
                  <a:moveTo>
                    <a:pt x="29" y="0"/>
                  </a:moveTo>
                  <a:lnTo>
                    <a:pt x="0" y="0"/>
                  </a:lnTo>
                  <a:lnTo>
                    <a:pt x="0" y="121"/>
                  </a:lnTo>
                  <a:lnTo>
                    <a:pt x="29" y="121"/>
                  </a:lnTo>
                  <a:lnTo>
                    <a:pt x="29"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88" name="Freeform 80"/>
            <p:cNvSpPr>
              <a:spLocks/>
            </p:cNvSpPr>
            <p:nvPr/>
          </p:nvSpPr>
          <p:spPr bwMode="auto">
            <a:xfrm>
              <a:off x="1208" y="2484"/>
              <a:ext cx="3954" cy="76"/>
            </a:xfrm>
            <a:custGeom>
              <a:avLst/>
              <a:gdLst>
                <a:gd name="T0" fmla="*/ 0 w 3954"/>
                <a:gd name="T1" fmla="*/ 0 h 76"/>
                <a:gd name="T2" fmla="*/ 3953 w 3954"/>
                <a:gd name="T3" fmla="*/ 0 h 76"/>
                <a:gd name="T4" fmla="*/ 3953 w 3954"/>
                <a:gd name="T5" fmla="*/ 75 h 76"/>
                <a:gd name="T6" fmla="*/ 0 w 3954"/>
                <a:gd name="T7" fmla="*/ 75 h 76"/>
                <a:gd name="T8" fmla="*/ 0 w 3954"/>
                <a:gd name="T9" fmla="*/ 0 h 76"/>
              </a:gdLst>
              <a:ahLst/>
              <a:cxnLst>
                <a:cxn ang="0">
                  <a:pos x="T0" y="T1"/>
                </a:cxn>
                <a:cxn ang="0">
                  <a:pos x="T2" y="T3"/>
                </a:cxn>
                <a:cxn ang="0">
                  <a:pos x="T4" y="T5"/>
                </a:cxn>
                <a:cxn ang="0">
                  <a:pos x="T6" y="T7"/>
                </a:cxn>
                <a:cxn ang="0">
                  <a:pos x="T8" y="T9"/>
                </a:cxn>
              </a:cxnLst>
              <a:rect l="0" t="0" r="r" b="b"/>
              <a:pathLst>
                <a:path w="3954" h="76">
                  <a:moveTo>
                    <a:pt x="0" y="0"/>
                  </a:moveTo>
                  <a:lnTo>
                    <a:pt x="3953" y="0"/>
                  </a:lnTo>
                  <a:lnTo>
                    <a:pt x="3953" y="75"/>
                  </a:lnTo>
                  <a:lnTo>
                    <a:pt x="0" y="75"/>
                  </a:lnTo>
                  <a:lnTo>
                    <a:pt x="0" y="0"/>
                  </a:lnTo>
                </a:path>
              </a:pathLst>
            </a:custGeom>
            <a:solidFill>
              <a:srgbClr val="E5E5E5"/>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89" name="Freeform 81"/>
            <p:cNvSpPr>
              <a:spLocks/>
            </p:cNvSpPr>
            <p:nvPr/>
          </p:nvSpPr>
          <p:spPr bwMode="auto">
            <a:xfrm>
              <a:off x="1201" y="2484"/>
              <a:ext cx="3961" cy="82"/>
            </a:xfrm>
            <a:custGeom>
              <a:avLst/>
              <a:gdLst>
                <a:gd name="T0" fmla="*/ 0 w 3961"/>
                <a:gd name="T1" fmla="*/ 0 h 82"/>
                <a:gd name="T2" fmla="*/ 3960 w 3961"/>
                <a:gd name="T3" fmla="*/ 0 h 82"/>
                <a:gd name="T4" fmla="*/ 3960 w 3961"/>
                <a:gd name="T5" fmla="*/ 81 h 82"/>
                <a:gd name="T6" fmla="*/ 0 w 3961"/>
                <a:gd name="T7" fmla="*/ 81 h 82"/>
                <a:gd name="T8" fmla="*/ 0 w 3961"/>
                <a:gd name="T9" fmla="*/ 0 h 82"/>
              </a:gdLst>
              <a:ahLst/>
              <a:cxnLst>
                <a:cxn ang="0">
                  <a:pos x="T0" y="T1"/>
                </a:cxn>
                <a:cxn ang="0">
                  <a:pos x="T2" y="T3"/>
                </a:cxn>
                <a:cxn ang="0">
                  <a:pos x="T4" y="T5"/>
                </a:cxn>
                <a:cxn ang="0">
                  <a:pos x="T6" y="T7"/>
                </a:cxn>
                <a:cxn ang="0">
                  <a:pos x="T8" y="T9"/>
                </a:cxn>
              </a:cxnLst>
              <a:rect l="0" t="0" r="r" b="b"/>
              <a:pathLst>
                <a:path w="3961" h="82">
                  <a:moveTo>
                    <a:pt x="0" y="0"/>
                  </a:moveTo>
                  <a:lnTo>
                    <a:pt x="3960" y="0"/>
                  </a:lnTo>
                  <a:lnTo>
                    <a:pt x="3960" y="81"/>
                  </a:lnTo>
                  <a:lnTo>
                    <a:pt x="0" y="81"/>
                  </a:lnTo>
                  <a:lnTo>
                    <a:pt x="0"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90" name="Freeform 82"/>
            <p:cNvSpPr>
              <a:spLocks/>
            </p:cNvSpPr>
            <p:nvPr/>
          </p:nvSpPr>
          <p:spPr bwMode="auto">
            <a:xfrm>
              <a:off x="1199" y="2483"/>
              <a:ext cx="20" cy="77"/>
            </a:xfrm>
            <a:custGeom>
              <a:avLst/>
              <a:gdLst>
                <a:gd name="T0" fmla="*/ 19 w 20"/>
                <a:gd name="T1" fmla="*/ 0 h 77"/>
                <a:gd name="T2" fmla="*/ 0 w 20"/>
                <a:gd name="T3" fmla="*/ 0 h 77"/>
                <a:gd name="T4" fmla="*/ 0 w 20"/>
                <a:gd name="T5" fmla="*/ 76 h 77"/>
                <a:gd name="T6" fmla="*/ 19 w 20"/>
                <a:gd name="T7" fmla="*/ 76 h 77"/>
                <a:gd name="T8" fmla="*/ 19 w 20"/>
                <a:gd name="T9" fmla="*/ 0 h 77"/>
              </a:gdLst>
              <a:ahLst/>
              <a:cxnLst>
                <a:cxn ang="0">
                  <a:pos x="T0" y="T1"/>
                </a:cxn>
                <a:cxn ang="0">
                  <a:pos x="T2" y="T3"/>
                </a:cxn>
                <a:cxn ang="0">
                  <a:pos x="T4" y="T5"/>
                </a:cxn>
                <a:cxn ang="0">
                  <a:pos x="T6" y="T7"/>
                </a:cxn>
                <a:cxn ang="0">
                  <a:pos x="T8" y="T9"/>
                </a:cxn>
              </a:cxnLst>
              <a:rect l="0" t="0" r="r" b="b"/>
              <a:pathLst>
                <a:path w="20" h="77">
                  <a:moveTo>
                    <a:pt x="19" y="0"/>
                  </a:moveTo>
                  <a:lnTo>
                    <a:pt x="0" y="0"/>
                  </a:lnTo>
                  <a:lnTo>
                    <a:pt x="0" y="76"/>
                  </a:lnTo>
                  <a:lnTo>
                    <a:pt x="19" y="76"/>
                  </a:lnTo>
                  <a:lnTo>
                    <a:pt x="19"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91" name="Freeform 83"/>
            <p:cNvSpPr>
              <a:spLocks/>
            </p:cNvSpPr>
            <p:nvPr/>
          </p:nvSpPr>
          <p:spPr bwMode="auto">
            <a:xfrm>
              <a:off x="1191" y="2483"/>
              <a:ext cx="28" cy="83"/>
            </a:xfrm>
            <a:custGeom>
              <a:avLst/>
              <a:gdLst>
                <a:gd name="T0" fmla="*/ 27 w 28"/>
                <a:gd name="T1" fmla="*/ 0 h 83"/>
                <a:gd name="T2" fmla="*/ 0 w 28"/>
                <a:gd name="T3" fmla="*/ 0 h 83"/>
                <a:gd name="T4" fmla="*/ 0 w 28"/>
                <a:gd name="T5" fmla="*/ 82 h 83"/>
                <a:gd name="T6" fmla="*/ 27 w 28"/>
                <a:gd name="T7" fmla="*/ 82 h 83"/>
                <a:gd name="T8" fmla="*/ 27 w 28"/>
                <a:gd name="T9" fmla="*/ 0 h 83"/>
              </a:gdLst>
              <a:ahLst/>
              <a:cxnLst>
                <a:cxn ang="0">
                  <a:pos x="T0" y="T1"/>
                </a:cxn>
                <a:cxn ang="0">
                  <a:pos x="T2" y="T3"/>
                </a:cxn>
                <a:cxn ang="0">
                  <a:pos x="T4" y="T5"/>
                </a:cxn>
                <a:cxn ang="0">
                  <a:pos x="T6" y="T7"/>
                </a:cxn>
                <a:cxn ang="0">
                  <a:pos x="T8" y="T9"/>
                </a:cxn>
              </a:cxnLst>
              <a:rect l="0" t="0" r="r" b="b"/>
              <a:pathLst>
                <a:path w="28" h="83">
                  <a:moveTo>
                    <a:pt x="27" y="0"/>
                  </a:moveTo>
                  <a:lnTo>
                    <a:pt x="0" y="0"/>
                  </a:lnTo>
                  <a:lnTo>
                    <a:pt x="0" y="82"/>
                  </a:lnTo>
                  <a:lnTo>
                    <a:pt x="27" y="82"/>
                  </a:lnTo>
                  <a:lnTo>
                    <a:pt x="27"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92" name="Freeform 84"/>
            <p:cNvSpPr>
              <a:spLocks/>
            </p:cNvSpPr>
            <p:nvPr/>
          </p:nvSpPr>
          <p:spPr bwMode="auto">
            <a:xfrm>
              <a:off x="5140" y="2485"/>
              <a:ext cx="22" cy="76"/>
            </a:xfrm>
            <a:custGeom>
              <a:avLst/>
              <a:gdLst>
                <a:gd name="T0" fmla="*/ 21 w 22"/>
                <a:gd name="T1" fmla="*/ 0 h 76"/>
                <a:gd name="T2" fmla="*/ 0 w 22"/>
                <a:gd name="T3" fmla="*/ 0 h 76"/>
                <a:gd name="T4" fmla="*/ 0 w 22"/>
                <a:gd name="T5" fmla="*/ 75 h 76"/>
                <a:gd name="T6" fmla="*/ 21 w 22"/>
                <a:gd name="T7" fmla="*/ 75 h 76"/>
                <a:gd name="T8" fmla="*/ 21 w 22"/>
                <a:gd name="T9" fmla="*/ 0 h 76"/>
              </a:gdLst>
              <a:ahLst/>
              <a:cxnLst>
                <a:cxn ang="0">
                  <a:pos x="T0" y="T1"/>
                </a:cxn>
                <a:cxn ang="0">
                  <a:pos x="T2" y="T3"/>
                </a:cxn>
                <a:cxn ang="0">
                  <a:pos x="T4" y="T5"/>
                </a:cxn>
                <a:cxn ang="0">
                  <a:pos x="T6" y="T7"/>
                </a:cxn>
                <a:cxn ang="0">
                  <a:pos x="T8" y="T9"/>
                </a:cxn>
              </a:cxnLst>
              <a:rect l="0" t="0" r="r" b="b"/>
              <a:pathLst>
                <a:path w="22" h="76">
                  <a:moveTo>
                    <a:pt x="21" y="0"/>
                  </a:moveTo>
                  <a:lnTo>
                    <a:pt x="0" y="0"/>
                  </a:lnTo>
                  <a:lnTo>
                    <a:pt x="0" y="75"/>
                  </a:lnTo>
                  <a:lnTo>
                    <a:pt x="21" y="75"/>
                  </a:lnTo>
                  <a:lnTo>
                    <a:pt x="21"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93" name="Freeform 85"/>
            <p:cNvSpPr>
              <a:spLocks/>
            </p:cNvSpPr>
            <p:nvPr/>
          </p:nvSpPr>
          <p:spPr bwMode="auto">
            <a:xfrm>
              <a:off x="5132" y="2485"/>
              <a:ext cx="30" cy="82"/>
            </a:xfrm>
            <a:custGeom>
              <a:avLst/>
              <a:gdLst>
                <a:gd name="T0" fmla="*/ 29 w 30"/>
                <a:gd name="T1" fmla="*/ 0 h 82"/>
                <a:gd name="T2" fmla="*/ 0 w 30"/>
                <a:gd name="T3" fmla="*/ 0 h 82"/>
                <a:gd name="T4" fmla="*/ 0 w 30"/>
                <a:gd name="T5" fmla="*/ 81 h 82"/>
                <a:gd name="T6" fmla="*/ 29 w 30"/>
                <a:gd name="T7" fmla="*/ 81 h 82"/>
                <a:gd name="T8" fmla="*/ 29 w 30"/>
                <a:gd name="T9" fmla="*/ 0 h 82"/>
              </a:gdLst>
              <a:ahLst/>
              <a:cxnLst>
                <a:cxn ang="0">
                  <a:pos x="T0" y="T1"/>
                </a:cxn>
                <a:cxn ang="0">
                  <a:pos x="T2" y="T3"/>
                </a:cxn>
                <a:cxn ang="0">
                  <a:pos x="T4" y="T5"/>
                </a:cxn>
                <a:cxn ang="0">
                  <a:pos x="T6" y="T7"/>
                </a:cxn>
                <a:cxn ang="0">
                  <a:pos x="T8" y="T9"/>
                </a:cxn>
              </a:cxnLst>
              <a:rect l="0" t="0" r="r" b="b"/>
              <a:pathLst>
                <a:path w="30" h="82">
                  <a:moveTo>
                    <a:pt x="29" y="0"/>
                  </a:moveTo>
                  <a:lnTo>
                    <a:pt x="0" y="0"/>
                  </a:lnTo>
                  <a:lnTo>
                    <a:pt x="0" y="81"/>
                  </a:lnTo>
                  <a:lnTo>
                    <a:pt x="29" y="81"/>
                  </a:lnTo>
                  <a:lnTo>
                    <a:pt x="29"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94" name="Freeform 86"/>
            <p:cNvSpPr>
              <a:spLocks/>
            </p:cNvSpPr>
            <p:nvPr/>
          </p:nvSpPr>
          <p:spPr bwMode="auto">
            <a:xfrm>
              <a:off x="1208" y="2320"/>
              <a:ext cx="3954" cy="75"/>
            </a:xfrm>
            <a:custGeom>
              <a:avLst/>
              <a:gdLst>
                <a:gd name="T0" fmla="*/ 0 w 3954"/>
                <a:gd name="T1" fmla="*/ 0 h 75"/>
                <a:gd name="T2" fmla="*/ 3953 w 3954"/>
                <a:gd name="T3" fmla="*/ 0 h 75"/>
                <a:gd name="T4" fmla="*/ 3953 w 3954"/>
                <a:gd name="T5" fmla="*/ 74 h 75"/>
                <a:gd name="T6" fmla="*/ 0 w 3954"/>
                <a:gd name="T7" fmla="*/ 74 h 75"/>
                <a:gd name="T8" fmla="*/ 0 w 3954"/>
                <a:gd name="T9" fmla="*/ 0 h 75"/>
              </a:gdLst>
              <a:ahLst/>
              <a:cxnLst>
                <a:cxn ang="0">
                  <a:pos x="T0" y="T1"/>
                </a:cxn>
                <a:cxn ang="0">
                  <a:pos x="T2" y="T3"/>
                </a:cxn>
                <a:cxn ang="0">
                  <a:pos x="T4" y="T5"/>
                </a:cxn>
                <a:cxn ang="0">
                  <a:pos x="T6" y="T7"/>
                </a:cxn>
                <a:cxn ang="0">
                  <a:pos x="T8" y="T9"/>
                </a:cxn>
              </a:cxnLst>
              <a:rect l="0" t="0" r="r" b="b"/>
              <a:pathLst>
                <a:path w="3954" h="75">
                  <a:moveTo>
                    <a:pt x="0" y="0"/>
                  </a:moveTo>
                  <a:lnTo>
                    <a:pt x="3953" y="0"/>
                  </a:lnTo>
                  <a:lnTo>
                    <a:pt x="3953" y="74"/>
                  </a:lnTo>
                  <a:lnTo>
                    <a:pt x="0" y="74"/>
                  </a:lnTo>
                  <a:lnTo>
                    <a:pt x="0" y="0"/>
                  </a:lnTo>
                </a:path>
              </a:pathLst>
            </a:custGeom>
            <a:solidFill>
              <a:srgbClr val="E5E5E5"/>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95" name="Freeform 87"/>
            <p:cNvSpPr>
              <a:spLocks/>
            </p:cNvSpPr>
            <p:nvPr/>
          </p:nvSpPr>
          <p:spPr bwMode="auto">
            <a:xfrm>
              <a:off x="1201" y="2320"/>
              <a:ext cx="3961" cy="81"/>
            </a:xfrm>
            <a:custGeom>
              <a:avLst/>
              <a:gdLst>
                <a:gd name="T0" fmla="*/ 0 w 3961"/>
                <a:gd name="T1" fmla="*/ 0 h 81"/>
                <a:gd name="T2" fmla="*/ 3960 w 3961"/>
                <a:gd name="T3" fmla="*/ 0 h 81"/>
                <a:gd name="T4" fmla="*/ 3960 w 3961"/>
                <a:gd name="T5" fmla="*/ 80 h 81"/>
                <a:gd name="T6" fmla="*/ 0 w 3961"/>
                <a:gd name="T7" fmla="*/ 80 h 81"/>
                <a:gd name="T8" fmla="*/ 0 w 3961"/>
                <a:gd name="T9" fmla="*/ 0 h 81"/>
              </a:gdLst>
              <a:ahLst/>
              <a:cxnLst>
                <a:cxn ang="0">
                  <a:pos x="T0" y="T1"/>
                </a:cxn>
                <a:cxn ang="0">
                  <a:pos x="T2" y="T3"/>
                </a:cxn>
                <a:cxn ang="0">
                  <a:pos x="T4" y="T5"/>
                </a:cxn>
                <a:cxn ang="0">
                  <a:pos x="T6" y="T7"/>
                </a:cxn>
                <a:cxn ang="0">
                  <a:pos x="T8" y="T9"/>
                </a:cxn>
              </a:cxnLst>
              <a:rect l="0" t="0" r="r" b="b"/>
              <a:pathLst>
                <a:path w="3961" h="81">
                  <a:moveTo>
                    <a:pt x="0" y="0"/>
                  </a:moveTo>
                  <a:lnTo>
                    <a:pt x="3960" y="0"/>
                  </a:lnTo>
                  <a:lnTo>
                    <a:pt x="3960" y="80"/>
                  </a:lnTo>
                  <a:lnTo>
                    <a:pt x="0" y="80"/>
                  </a:lnTo>
                  <a:lnTo>
                    <a:pt x="0"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96" name="Freeform 88"/>
            <p:cNvSpPr>
              <a:spLocks/>
            </p:cNvSpPr>
            <p:nvPr/>
          </p:nvSpPr>
          <p:spPr bwMode="auto">
            <a:xfrm>
              <a:off x="1199" y="2318"/>
              <a:ext cx="20" cy="77"/>
            </a:xfrm>
            <a:custGeom>
              <a:avLst/>
              <a:gdLst>
                <a:gd name="T0" fmla="*/ 19 w 20"/>
                <a:gd name="T1" fmla="*/ 0 h 77"/>
                <a:gd name="T2" fmla="*/ 0 w 20"/>
                <a:gd name="T3" fmla="*/ 0 h 77"/>
                <a:gd name="T4" fmla="*/ 0 w 20"/>
                <a:gd name="T5" fmla="*/ 76 h 77"/>
                <a:gd name="T6" fmla="*/ 19 w 20"/>
                <a:gd name="T7" fmla="*/ 76 h 77"/>
                <a:gd name="T8" fmla="*/ 19 w 20"/>
                <a:gd name="T9" fmla="*/ 0 h 77"/>
              </a:gdLst>
              <a:ahLst/>
              <a:cxnLst>
                <a:cxn ang="0">
                  <a:pos x="T0" y="T1"/>
                </a:cxn>
                <a:cxn ang="0">
                  <a:pos x="T2" y="T3"/>
                </a:cxn>
                <a:cxn ang="0">
                  <a:pos x="T4" y="T5"/>
                </a:cxn>
                <a:cxn ang="0">
                  <a:pos x="T6" y="T7"/>
                </a:cxn>
                <a:cxn ang="0">
                  <a:pos x="T8" y="T9"/>
                </a:cxn>
              </a:cxnLst>
              <a:rect l="0" t="0" r="r" b="b"/>
              <a:pathLst>
                <a:path w="20" h="77">
                  <a:moveTo>
                    <a:pt x="19" y="0"/>
                  </a:moveTo>
                  <a:lnTo>
                    <a:pt x="0" y="0"/>
                  </a:lnTo>
                  <a:lnTo>
                    <a:pt x="0" y="76"/>
                  </a:lnTo>
                  <a:lnTo>
                    <a:pt x="19" y="76"/>
                  </a:lnTo>
                  <a:lnTo>
                    <a:pt x="19"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97" name="Freeform 89"/>
            <p:cNvSpPr>
              <a:spLocks/>
            </p:cNvSpPr>
            <p:nvPr/>
          </p:nvSpPr>
          <p:spPr bwMode="auto">
            <a:xfrm>
              <a:off x="1191" y="2318"/>
              <a:ext cx="28" cy="83"/>
            </a:xfrm>
            <a:custGeom>
              <a:avLst/>
              <a:gdLst>
                <a:gd name="T0" fmla="*/ 27 w 28"/>
                <a:gd name="T1" fmla="*/ 0 h 83"/>
                <a:gd name="T2" fmla="*/ 0 w 28"/>
                <a:gd name="T3" fmla="*/ 0 h 83"/>
                <a:gd name="T4" fmla="*/ 0 w 28"/>
                <a:gd name="T5" fmla="*/ 82 h 83"/>
                <a:gd name="T6" fmla="*/ 27 w 28"/>
                <a:gd name="T7" fmla="*/ 82 h 83"/>
                <a:gd name="T8" fmla="*/ 27 w 28"/>
                <a:gd name="T9" fmla="*/ 0 h 83"/>
              </a:gdLst>
              <a:ahLst/>
              <a:cxnLst>
                <a:cxn ang="0">
                  <a:pos x="T0" y="T1"/>
                </a:cxn>
                <a:cxn ang="0">
                  <a:pos x="T2" y="T3"/>
                </a:cxn>
                <a:cxn ang="0">
                  <a:pos x="T4" y="T5"/>
                </a:cxn>
                <a:cxn ang="0">
                  <a:pos x="T6" y="T7"/>
                </a:cxn>
                <a:cxn ang="0">
                  <a:pos x="T8" y="T9"/>
                </a:cxn>
              </a:cxnLst>
              <a:rect l="0" t="0" r="r" b="b"/>
              <a:pathLst>
                <a:path w="28" h="83">
                  <a:moveTo>
                    <a:pt x="27" y="0"/>
                  </a:moveTo>
                  <a:lnTo>
                    <a:pt x="0" y="0"/>
                  </a:lnTo>
                  <a:lnTo>
                    <a:pt x="0" y="82"/>
                  </a:lnTo>
                  <a:lnTo>
                    <a:pt x="27" y="82"/>
                  </a:lnTo>
                  <a:lnTo>
                    <a:pt x="27"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98" name="Freeform 90"/>
            <p:cNvSpPr>
              <a:spLocks/>
            </p:cNvSpPr>
            <p:nvPr/>
          </p:nvSpPr>
          <p:spPr bwMode="auto">
            <a:xfrm>
              <a:off x="5140" y="2320"/>
              <a:ext cx="22" cy="76"/>
            </a:xfrm>
            <a:custGeom>
              <a:avLst/>
              <a:gdLst>
                <a:gd name="T0" fmla="*/ 21 w 22"/>
                <a:gd name="T1" fmla="*/ 0 h 76"/>
                <a:gd name="T2" fmla="*/ 0 w 22"/>
                <a:gd name="T3" fmla="*/ 0 h 76"/>
                <a:gd name="T4" fmla="*/ 0 w 22"/>
                <a:gd name="T5" fmla="*/ 75 h 76"/>
                <a:gd name="T6" fmla="*/ 21 w 22"/>
                <a:gd name="T7" fmla="*/ 75 h 76"/>
                <a:gd name="T8" fmla="*/ 21 w 22"/>
                <a:gd name="T9" fmla="*/ 0 h 76"/>
              </a:gdLst>
              <a:ahLst/>
              <a:cxnLst>
                <a:cxn ang="0">
                  <a:pos x="T0" y="T1"/>
                </a:cxn>
                <a:cxn ang="0">
                  <a:pos x="T2" y="T3"/>
                </a:cxn>
                <a:cxn ang="0">
                  <a:pos x="T4" y="T5"/>
                </a:cxn>
                <a:cxn ang="0">
                  <a:pos x="T6" y="T7"/>
                </a:cxn>
                <a:cxn ang="0">
                  <a:pos x="T8" y="T9"/>
                </a:cxn>
              </a:cxnLst>
              <a:rect l="0" t="0" r="r" b="b"/>
              <a:pathLst>
                <a:path w="22" h="76">
                  <a:moveTo>
                    <a:pt x="21" y="0"/>
                  </a:moveTo>
                  <a:lnTo>
                    <a:pt x="0" y="0"/>
                  </a:lnTo>
                  <a:lnTo>
                    <a:pt x="0" y="75"/>
                  </a:lnTo>
                  <a:lnTo>
                    <a:pt x="21" y="75"/>
                  </a:lnTo>
                  <a:lnTo>
                    <a:pt x="21"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099" name="Freeform 91"/>
            <p:cNvSpPr>
              <a:spLocks/>
            </p:cNvSpPr>
            <p:nvPr/>
          </p:nvSpPr>
          <p:spPr bwMode="auto">
            <a:xfrm>
              <a:off x="5132" y="2320"/>
              <a:ext cx="30" cy="82"/>
            </a:xfrm>
            <a:custGeom>
              <a:avLst/>
              <a:gdLst>
                <a:gd name="T0" fmla="*/ 29 w 30"/>
                <a:gd name="T1" fmla="*/ 0 h 82"/>
                <a:gd name="T2" fmla="*/ 0 w 30"/>
                <a:gd name="T3" fmla="*/ 0 h 82"/>
                <a:gd name="T4" fmla="*/ 0 w 30"/>
                <a:gd name="T5" fmla="*/ 81 h 82"/>
                <a:gd name="T6" fmla="*/ 29 w 30"/>
                <a:gd name="T7" fmla="*/ 81 h 82"/>
                <a:gd name="T8" fmla="*/ 29 w 30"/>
                <a:gd name="T9" fmla="*/ 0 h 82"/>
              </a:gdLst>
              <a:ahLst/>
              <a:cxnLst>
                <a:cxn ang="0">
                  <a:pos x="T0" y="T1"/>
                </a:cxn>
                <a:cxn ang="0">
                  <a:pos x="T2" y="T3"/>
                </a:cxn>
                <a:cxn ang="0">
                  <a:pos x="T4" y="T5"/>
                </a:cxn>
                <a:cxn ang="0">
                  <a:pos x="T6" y="T7"/>
                </a:cxn>
                <a:cxn ang="0">
                  <a:pos x="T8" y="T9"/>
                </a:cxn>
              </a:cxnLst>
              <a:rect l="0" t="0" r="r" b="b"/>
              <a:pathLst>
                <a:path w="30" h="82">
                  <a:moveTo>
                    <a:pt x="29" y="0"/>
                  </a:moveTo>
                  <a:lnTo>
                    <a:pt x="0" y="0"/>
                  </a:lnTo>
                  <a:lnTo>
                    <a:pt x="0" y="81"/>
                  </a:lnTo>
                  <a:lnTo>
                    <a:pt x="29" y="81"/>
                  </a:lnTo>
                  <a:lnTo>
                    <a:pt x="29"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00" name="Freeform 92"/>
            <p:cNvSpPr>
              <a:spLocks/>
            </p:cNvSpPr>
            <p:nvPr/>
          </p:nvSpPr>
          <p:spPr bwMode="auto">
            <a:xfrm>
              <a:off x="1206" y="2155"/>
              <a:ext cx="3956" cy="76"/>
            </a:xfrm>
            <a:custGeom>
              <a:avLst/>
              <a:gdLst>
                <a:gd name="T0" fmla="*/ 0 w 3956"/>
                <a:gd name="T1" fmla="*/ 0 h 76"/>
                <a:gd name="T2" fmla="*/ 3955 w 3956"/>
                <a:gd name="T3" fmla="*/ 0 h 76"/>
                <a:gd name="T4" fmla="*/ 3955 w 3956"/>
                <a:gd name="T5" fmla="*/ 75 h 76"/>
                <a:gd name="T6" fmla="*/ 0 w 3956"/>
                <a:gd name="T7" fmla="*/ 75 h 76"/>
                <a:gd name="T8" fmla="*/ 0 w 3956"/>
                <a:gd name="T9" fmla="*/ 0 h 76"/>
              </a:gdLst>
              <a:ahLst/>
              <a:cxnLst>
                <a:cxn ang="0">
                  <a:pos x="T0" y="T1"/>
                </a:cxn>
                <a:cxn ang="0">
                  <a:pos x="T2" y="T3"/>
                </a:cxn>
                <a:cxn ang="0">
                  <a:pos x="T4" y="T5"/>
                </a:cxn>
                <a:cxn ang="0">
                  <a:pos x="T6" y="T7"/>
                </a:cxn>
                <a:cxn ang="0">
                  <a:pos x="T8" y="T9"/>
                </a:cxn>
              </a:cxnLst>
              <a:rect l="0" t="0" r="r" b="b"/>
              <a:pathLst>
                <a:path w="3956" h="76">
                  <a:moveTo>
                    <a:pt x="0" y="0"/>
                  </a:moveTo>
                  <a:lnTo>
                    <a:pt x="3955" y="0"/>
                  </a:lnTo>
                  <a:lnTo>
                    <a:pt x="3955" y="75"/>
                  </a:lnTo>
                  <a:lnTo>
                    <a:pt x="0" y="75"/>
                  </a:lnTo>
                  <a:lnTo>
                    <a:pt x="0" y="0"/>
                  </a:lnTo>
                </a:path>
              </a:pathLst>
            </a:custGeom>
            <a:solidFill>
              <a:srgbClr val="E5E5E5"/>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01" name="Freeform 93"/>
            <p:cNvSpPr>
              <a:spLocks/>
            </p:cNvSpPr>
            <p:nvPr/>
          </p:nvSpPr>
          <p:spPr bwMode="auto">
            <a:xfrm>
              <a:off x="1199" y="2155"/>
              <a:ext cx="3963" cy="82"/>
            </a:xfrm>
            <a:custGeom>
              <a:avLst/>
              <a:gdLst>
                <a:gd name="T0" fmla="*/ 0 w 3963"/>
                <a:gd name="T1" fmla="*/ 0 h 82"/>
                <a:gd name="T2" fmla="*/ 3962 w 3963"/>
                <a:gd name="T3" fmla="*/ 0 h 82"/>
                <a:gd name="T4" fmla="*/ 3962 w 3963"/>
                <a:gd name="T5" fmla="*/ 81 h 82"/>
                <a:gd name="T6" fmla="*/ 0 w 3963"/>
                <a:gd name="T7" fmla="*/ 81 h 82"/>
                <a:gd name="T8" fmla="*/ 0 w 3963"/>
                <a:gd name="T9" fmla="*/ 0 h 82"/>
              </a:gdLst>
              <a:ahLst/>
              <a:cxnLst>
                <a:cxn ang="0">
                  <a:pos x="T0" y="T1"/>
                </a:cxn>
                <a:cxn ang="0">
                  <a:pos x="T2" y="T3"/>
                </a:cxn>
                <a:cxn ang="0">
                  <a:pos x="T4" y="T5"/>
                </a:cxn>
                <a:cxn ang="0">
                  <a:pos x="T6" y="T7"/>
                </a:cxn>
                <a:cxn ang="0">
                  <a:pos x="T8" y="T9"/>
                </a:cxn>
              </a:cxnLst>
              <a:rect l="0" t="0" r="r" b="b"/>
              <a:pathLst>
                <a:path w="3963" h="82">
                  <a:moveTo>
                    <a:pt x="0" y="0"/>
                  </a:moveTo>
                  <a:lnTo>
                    <a:pt x="3962" y="0"/>
                  </a:lnTo>
                  <a:lnTo>
                    <a:pt x="3962" y="81"/>
                  </a:lnTo>
                  <a:lnTo>
                    <a:pt x="0" y="81"/>
                  </a:lnTo>
                  <a:lnTo>
                    <a:pt x="0"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02" name="Freeform 94"/>
            <p:cNvSpPr>
              <a:spLocks/>
            </p:cNvSpPr>
            <p:nvPr/>
          </p:nvSpPr>
          <p:spPr bwMode="auto">
            <a:xfrm>
              <a:off x="1198" y="2155"/>
              <a:ext cx="20" cy="76"/>
            </a:xfrm>
            <a:custGeom>
              <a:avLst/>
              <a:gdLst>
                <a:gd name="T0" fmla="*/ 19 w 20"/>
                <a:gd name="T1" fmla="*/ 0 h 76"/>
                <a:gd name="T2" fmla="*/ 0 w 20"/>
                <a:gd name="T3" fmla="*/ 0 h 76"/>
                <a:gd name="T4" fmla="*/ 0 w 20"/>
                <a:gd name="T5" fmla="*/ 75 h 76"/>
                <a:gd name="T6" fmla="*/ 19 w 20"/>
                <a:gd name="T7" fmla="*/ 75 h 76"/>
                <a:gd name="T8" fmla="*/ 19 w 20"/>
                <a:gd name="T9" fmla="*/ 0 h 76"/>
              </a:gdLst>
              <a:ahLst/>
              <a:cxnLst>
                <a:cxn ang="0">
                  <a:pos x="T0" y="T1"/>
                </a:cxn>
                <a:cxn ang="0">
                  <a:pos x="T2" y="T3"/>
                </a:cxn>
                <a:cxn ang="0">
                  <a:pos x="T4" y="T5"/>
                </a:cxn>
                <a:cxn ang="0">
                  <a:pos x="T6" y="T7"/>
                </a:cxn>
                <a:cxn ang="0">
                  <a:pos x="T8" y="T9"/>
                </a:cxn>
              </a:cxnLst>
              <a:rect l="0" t="0" r="r" b="b"/>
              <a:pathLst>
                <a:path w="20" h="76">
                  <a:moveTo>
                    <a:pt x="19" y="0"/>
                  </a:moveTo>
                  <a:lnTo>
                    <a:pt x="0" y="0"/>
                  </a:lnTo>
                  <a:lnTo>
                    <a:pt x="0" y="75"/>
                  </a:lnTo>
                  <a:lnTo>
                    <a:pt x="19" y="75"/>
                  </a:lnTo>
                  <a:lnTo>
                    <a:pt x="19"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03" name="Freeform 95"/>
            <p:cNvSpPr>
              <a:spLocks/>
            </p:cNvSpPr>
            <p:nvPr/>
          </p:nvSpPr>
          <p:spPr bwMode="auto">
            <a:xfrm>
              <a:off x="1190" y="2155"/>
              <a:ext cx="28" cy="82"/>
            </a:xfrm>
            <a:custGeom>
              <a:avLst/>
              <a:gdLst>
                <a:gd name="T0" fmla="*/ 27 w 28"/>
                <a:gd name="T1" fmla="*/ 0 h 82"/>
                <a:gd name="T2" fmla="*/ 0 w 28"/>
                <a:gd name="T3" fmla="*/ 0 h 82"/>
                <a:gd name="T4" fmla="*/ 0 w 28"/>
                <a:gd name="T5" fmla="*/ 81 h 82"/>
                <a:gd name="T6" fmla="*/ 27 w 28"/>
                <a:gd name="T7" fmla="*/ 81 h 82"/>
                <a:gd name="T8" fmla="*/ 27 w 28"/>
                <a:gd name="T9" fmla="*/ 0 h 82"/>
              </a:gdLst>
              <a:ahLst/>
              <a:cxnLst>
                <a:cxn ang="0">
                  <a:pos x="T0" y="T1"/>
                </a:cxn>
                <a:cxn ang="0">
                  <a:pos x="T2" y="T3"/>
                </a:cxn>
                <a:cxn ang="0">
                  <a:pos x="T4" y="T5"/>
                </a:cxn>
                <a:cxn ang="0">
                  <a:pos x="T6" y="T7"/>
                </a:cxn>
                <a:cxn ang="0">
                  <a:pos x="T8" y="T9"/>
                </a:cxn>
              </a:cxnLst>
              <a:rect l="0" t="0" r="r" b="b"/>
              <a:pathLst>
                <a:path w="28" h="82">
                  <a:moveTo>
                    <a:pt x="27" y="0"/>
                  </a:moveTo>
                  <a:lnTo>
                    <a:pt x="0" y="0"/>
                  </a:lnTo>
                  <a:lnTo>
                    <a:pt x="0" y="81"/>
                  </a:lnTo>
                  <a:lnTo>
                    <a:pt x="27" y="81"/>
                  </a:lnTo>
                  <a:lnTo>
                    <a:pt x="27"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04" name="Freeform 96"/>
            <p:cNvSpPr>
              <a:spLocks/>
            </p:cNvSpPr>
            <p:nvPr/>
          </p:nvSpPr>
          <p:spPr bwMode="auto">
            <a:xfrm>
              <a:off x="5139" y="2156"/>
              <a:ext cx="23" cy="75"/>
            </a:xfrm>
            <a:custGeom>
              <a:avLst/>
              <a:gdLst>
                <a:gd name="T0" fmla="*/ 22 w 23"/>
                <a:gd name="T1" fmla="*/ 0 h 75"/>
                <a:gd name="T2" fmla="*/ 0 w 23"/>
                <a:gd name="T3" fmla="*/ 0 h 75"/>
                <a:gd name="T4" fmla="*/ 0 w 23"/>
                <a:gd name="T5" fmla="*/ 74 h 75"/>
                <a:gd name="T6" fmla="*/ 22 w 23"/>
                <a:gd name="T7" fmla="*/ 74 h 75"/>
                <a:gd name="T8" fmla="*/ 22 w 23"/>
                <a:gd name="T9" fmla="*/ 0 h 75"/>
              </a:gdLst>
              <a:ahLst/>
              <a:cxnLst>
                <a:cxn ang="0">
                  <a:pos x="T0" y="T1"/>
                </a:cxn>
                <a:cxn ang="0">
                  <a:pos x="T2" y="T3"/>
                </a:cxn>
                <a:cxn ang="0">
                  <a:pos x="T4" y="T5"/>
                </a:cxn>
                <a:cxn ang="0">
                  <a:pos x="T6" y="T7"/>
                </a:cxn>
                <a:cxn ang="0">
                  <a:pos x="T8" y="T9"/>
                </a:cxn>
              </a:cxnLst>
              <a:rect l="0" t="0" r="r" b="b"/>
              <a:pathLst>
                <a:path w="23" h="75">
                  <a:moveTo>
                    <a:pt x="22" y="0"/>
                  </a:moveTo>
                  <a:lnTo>
                    <a:pt x="0" y="0"/>
                  </a:lnTo>
                  <a:lnTo>
                    <a:pt x="0" y="74"/>
                  </a:lnTo>
                  <a:lnTo>
                    <a:pt x="22" y="74"/>
                  </a:lnTo>
                  <a:lnTo>
                    <a:pt x="22"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05" name="Freeform 97"/>
            <p:cNvSpPr>
              <a:spLocks/>
            </p:cNvSpPr>
            <p:nvPr/>
          </p:nvSpPr>
          <p:spPr bwMode="auto">
            <a:xfrm>
              <a:off x="5131" y="2156"/>
              <a:ext cx="31" cy="81"/>
            </a:xfrm>
            <a:custGeom>
              <a:avLst/>
              <a:gdLst>
                <a:gd name="T0" fmla="*/ 30 w 31"/>
                <a:gd name="T1" fmla="*/ 0 h 81"/>
                <a:gd name="T2" fmla="*/ 0 w 31"/>
                <a:gd name="T3" fmla="*/ 0 h 81"/>
                <a:gd name="T4" fmla="*/ 0 w 31"/>
                <a:gd name="T5" fmla="*/ 80 h 81"/>
                <a:gd name="T6" fmla="*/ 30 w 31"/>
                <a:gd name="T7" fmla="*/ 80 h 81"/>
                <a:gd name="T8" fmla="*/ 30 w 31"/>
                <a:gd name="T9" fmla="*/ 0 h 81"/>
              </a:gdLst>
              <a:ahLst/>
              <a:cxnLst>
                <a:cxn ang="0">
                  <a:pos x="T0" y="T1"/>
                </a:cxn>
                <a:cxn ang="0">
                  <a:pos x="T2" y="T3"/>
                </a:cxn>
                <a:cxn ang="0">
                  <a:pos x="T4" y="T5"/>
                </a:cxn>
                <a:cxn ang="0">
                  <a:pos x="T6" y="T7"/>
                </a:cxn>
                <a:cxn ang="0">
                  <a:pos x="T8" y="T9"/>
                </a:cxn>
              </a:cxnLst>
              <a:rect l="0" t="0" r="r" b="b"/>
              <a:pathLst>
                <a:path w="31" h="81">
                  <a:moveTo>
                    <a:pt x="30" y="0"/>
                  </a:moveTo>
                  <a:lnTo>
                    <a:pt x="0" y="0"/>
                  </a:lnTo>
                  <a:lnTo>
                    <a:pt x="0" y="80"/>
                  </a:lnTo>
                  <a:lnTo>
                    <a:pt x="30" y="80"/>
                  </a:lnTo>
                  <a:lnTo>
                    <a:pt x="30"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06" name="Freeform 98"/>
            <p:cNvSpPr>
              <a:spLocks/>
            </p:cNvSpPr>
            <p:nvPr/>
          </p:nvSpPr>
          <p:spPr bwMode="auto">
            <a:xfrm>
              <a:off x="5159" y="3003"/>
              <a:ext cx="564" cy="12"/>
            </a:xfrm>
            <a:custGeom>
              <a:avLst/>
              <a:gdLst>
                <a:gd name="T0" fmla="*/ 563 w 564"/>
                <a:gd name="T1" fmla="*/ 6 h 12"/>
                <a:gd name="T2" fmla="*/ 563 w 564"/>
                <a:gd name="T3" fmla="*/ 1 h 12"/>
                <a:gd name="T4" fmla="*/ 0 w 564"/>
                <a:gd name="T5" fmla="*/ 0 h 12"/>
                <a:gd name="T6" fmla="*/ 0 w 564"/>
                <a:gd name="T7" fmla="*/ 11 h 12"/>
                <a:gd name="T8" fmla="*/ 563 w 564"/>
                <a:gd name="T9" fmla="*/ 11 h 12"/>
                <a:gd name="T10" fmla="*/ 563 w 564"/>
                <a:gd name="T11" fmla="*/ 6 h 12"/>
              </a:gdLst>
              <a:ahLst/>
              <a:cxnLst>
                <a:cxn ang="0">
                  <a:pos x="T0" y="T1"/>
                </a:cxn>
                <a:cxn ang="0">
                  <a:pos x="T2" y="T3"/>
                </a:cxn>
                <a:cxn ang="0">
                  <a:pos x="T4" y="T5"/>
                </a:cxn>
                <a:cxn ang="0">
                  <a:pos x="T6" y="T7"/>
                </a:cxn>
                <a:cxn ang="0">
                  <a:pos x="T8" y="T9"/>
                </a:cxn>
                <a:cxn ang="0">
                  <a:pos x="T10" y="T11"/>
                </a:cxn>
              </a:cxnLst>
              <a:rect l="0" t="0" r="r" b="b"/>
              <a:pathLst>
                <a:path w="564" h="12">
                  <a:moveTo>
                    <a:pt x="563" y="6"/>
                  </a:moveTo>
                  <a:lnTo>
                    <a:pt x="563" y="1"/>
                  </a:lnTo>
                  <a:lnTo>
                    <a:pt x="0" y="0"/>
                  </a:lnTo>
                  <a:lnTo>
                    <a:pt x="0" y="11"/>
                  </a:lnTo>
                  <a:lnTo>
                    <a:pt x="563" y="11"/>
                  </a:lnTo>
                  <a:lnTo>
                    <a:pt x="563" y="6"/>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07" name="Freeform 99"/>
            <p:cNvSpPr>
              <a:spLocks/>
            </p:cNvSpPr>
            <p:nvPr/>
          </p:nvSpPr>
          <p:spPr bwMode="auto">
            <a:xfrm>
              <a:off x="795" y="2521"/>
              <a:ext cx="414" cy="11"/>
            </a:xfrm>
            <a:custGeom>
              <a:avLst/>
              <a:gdLst>
                <a:gd name="T0" fmla="*/ 0 w 414"/>
                <a:gd name="T1" fmla="*/ 5 h 11"/>
                <a:gd name="T2" fmla="*/ 0 w 414"/>
                <a:gd name="T3" fmla="*/ 10 h 11"/>
                <a:gd name="T4" fmla="*/ 413 w 414"/>
                <a:gd name="T5" fmla="*/ 10 h 11"/>
                <a:gd name="T6" fmla="*/ 413 w 414"/>
                <a:gd name="T7" fmla="*/ 0 h 11"/>
                <a:gd name="T8" fmla="*/ 0 w 414"/>
                <a:gd name="T9" fmla="*/ 0 h 11"/>
                <a:gd name="T10" fmla="*/ 0 w 414"/>
                <a:gd name="T11" fmla="*/ 5 h 11"/>
              </a:gdLst>
              <a:ahLst/>
              <a:cxnLst>
                <a:cxn ang="0">
                  <a:pos x="T0" y="T1"/>
                </a:cxn>
                <a:cxn ang="0">
                  <a:pos x="T2" y="T3"/>
                </a:cxn>
                <a:cxn ang="0">
                  <a:pos x="T4" y="T5"/>
                </a:cxn>
                <a:cxn ang="0">
                  <a:pos x="T6" y="T7"/>
                </a:cxn>
                <a:cxn ang="0">
                  <a:pos x="T8" y="T9"/>
                </a:cxn>
                <a:cxn ang="0">
                  <a:pos x="T10" y="T11"/>
                </a:cxn>
              </a:cxnLst>
              <a:rect l="0" t="0" r="r" b="b"/>
              <a:pathLst>
                <a:path w="414" h="11">
                  <a:moveTo>
                    <a:pt x="0" y="5"/>
                  </a:moveTo>
                  <a:lnTo>
                    <a:pt x="0" y="10"/>
                  </a:lnTo>
                  <a:lnTo>
                    <a:pt x="413" y="10"/>
                  </a:lnTo>
                  <a:lnTo>
                    <a:pt x="413" y="0"/>
                  </a:lnTo>
                  <a:lnTo>
                    <a:pt x="0" y="0"/>
                  </a:lnTo>
                  <a:lnTo>
                    <a:pt x="0" y="5"/>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08" name="Freeform 100"/>
            <p:cNvSpPr>
              <a:spLocks/>
            </p:cNvSpPr>
            <p:nvPr/>
          </p:nvSpPr>
          <p:spPr bwMode="auto">
            <a:xfrm>
              <a:off x="1206" y="1988"/>
              <a:ext cx="3944" cy="81"/>
            </a:xfrm>
            <a:custGeom>
              <a:avLst/>
              <a:gdLst>
                <a:gd name="T0" fmla="*/ 52 w 3944"/>
                <a:gd name="T1" fmla="*/ 4 h 81"/>
                <a:gd name="T2" fmla="*/ 100 w 3944"/>
                <a:gd name="T3" fmla="*/ 14 h 81"/>
                <a:gd name="T4" fmla="*/ 164 w 3944"/>
                <a:gd name="T5" fmla="*/ 9 h 81"/>
                <a:gd name="T6" fmla="*/ 219 w 3944"/>
                <a:gd name="T7" fmla="*/ 12 h 81"/>
                <a:gd name="T8" fmla="*/ 292 w 3944"/>
                <a:gd name="T9" fmla="*/ 15 h 81"/>
                <a:gd name="T10" fmla="*/ 381 w 3944"/>
                <a:gd name="T11" fmla="*/ 7 h 81"/>
                <a:gd name="T12" fmla="*/ 432 w 3944"/>
                <a:gd name="T13" fmla="*/ 18 h 81"/>
                <a:gd name="T14" fmla="*/ 517 w 3944"/>
                <a:gd name="T15" fmla="*/ 5 h 81"/>
                <a:gd name="T16" fmla="*/ 576 w 3944"/>
                <a:gd name="T17" fmla="*/ 13 h 81"/>
                <a:gd name="T18" fmla="*/ 656 w 3944"/>
                <a:gd name="T19" fmla="*/ 6 h 81"/>
                <a:gd name="T20" fmla="*/ 714 w 3944"/>
                <a:gd name="T21" fmla="*/ 13 h 81"/>
                <a:gd name="T22" fmla="*/ 785 w 3944"/>
                <a:gd name="T23" fmla="*/ 10 h 81"/>
                <a:gd name="T24" fmla="*/ 841 w 3944"/>
                <a:gd name="T25" fmla="*/ 10 h 81"/>
                <a:gd name="T26" fmla="*/ 911 w 3944"/>
                <a:gd name="T27" fmla="*/ 15 h 81"/>
                <a:gd name="T28" fmla="*/ 995 w 3944"/>
                <a:gd name="T29" fmla="*/ 7 h 81"/>
                <a:gd name="T30" fmla="*/ 1055 w 3944"/>
                <a:gd name="T31" fmla="*/ 17 h 81"/>
                <a:gd name="T32" fmla="*/ 1139 w 3944"/>
                <a:gd name="T33" fmla="*/ 5 h 81"/>
                <a:gd name="T34" fmla="*/ 1196 w 3944"/>
                <a:gd name="T35" fmla="*/ 14 h 81"/>
                <a:gd name="T36" fmla="*/ 1281 w 3944"/>
                <a:gd name="T37" fmla="*/ 5 h 81"/>
                <a:gd name="T38" fmla="*/ 1354 w 3944"/>
                <a:gd name="T39" fmla="*/ 10 h 81"/>
                <a:gd name="T40" fmla="*/ 1413 w 3944"/>
                <a:gd name="T41" fmla="*/ 15 h 81"/>
                <a:gd name="T42" fmla="*/ 1482 w 3944"/>
                <a:gd name="T43" fmla="*/ 7 h 81"/>
                <a:gd name="T44" fmla="*/ 1549 w 3944"/>
                <a:gd name="T45" fmla="*/ 16 h 81"/>
                <a:gd name="T46" fmla="*/ 1624 w 3944"/>
                <a:gd name="T47" fmla="*/ 6 h 81"/>
                <a:gd name="T48" fmla="*/ 1675 w 3944"/>
                <a:gd name="T49" fmla="*/ 21 h 81"/>
                <a:gd name="T50" fmla="*/ 1770 w 3944"/>
                <a:gd name="T51" fmla="*/ 5 h 81"/>
                <a:gd name="T52" fmla="*/ 1819 w 3944"/>
                <a:gd name="T53" fmla="*/ 15 h 81"/>
                <a:gd name="T54" fmla="*/ 1906 w 3944"/>
                <a:gd name="T55" fmla="*/ 8 h 81"/>
                <a:gd name="T56" fmla="*/ 1979 w 3944"/>
                <a:gd name="T57" fmla="*/ 7 h 81"/>
                <a:gd name="T58" fmla="*/ 2035 w 3944"/>
                <a:gd name="T59" fmla="*/ 18 h 81"/>
                <a:gd name="T60" fmla="*/ 2121 w 3944"/>
                <a:gd name="T61" fmla="*/ 5 h 81"/>
                <a:gd name="T62" fmla="*/ 2167 w 3944"/>
                <a:gd name="T63" fmla="*/ 17 h 81"/>
                <a:gd name="T64" fmla="*/ 2266 w 3944"/>
                <a:gd name="T65" fmla="*/ 3 h 81"/>
                <a:gd name="T66" fmla="*/ 2316 w 3944"/>
                <a:gd name="T67" fmla="*/ 17 h 81"/>
                <a:gd name="T68" fmla="*/ 2397 w 3944"/>
                <a:gd name="T69" fmla="*/ 8 h 81"/>
                <a:gd name="T70" fmla="*/ 2462 w 3944"/>
                <a:gd name="T71" fmla="*/ 13 h 81"/>
                <a:gd name="T72" fmla="*/ 2532 w 3944"/>
                <a:gd name="T73" fmla="*/ 16 h 81"/>
                <a:gd name="T74" fmla="*/ 2615 w 3944"/>
                <a:gd name="T75" fmla="*/ 4 h 81"/>
                <a:gd name="T76" fmla="*/ 2671 w 3944"/>
                <a:gd name="T77" fmla="*/ 16 h 81"/>
                <a:gd name="T78" fmla="*/ 2741 w 3944"/>
                <a:gd name="T79" fmla="*/ 6 h 81"/>
                <a:gd name="T80" fmla="*/ 2805 w 3944"/>
                <a:gd name="T81" fmla="*/ 15 h 81"/>
                <a:gd name="T82" fmla="*/ 2878 w 3944"/>
                <a:gd name="T83" fmla="*/ 7 h 81"/>
                <a:gd name="T84" fmla="*/ 2926 w 3944"/>
                <a:gd name="T85" fmla="*/ 20 h 81"/>
                <a:gd name="T86" fmla="*/ 3021 w 3944"/>
                <a:gd name="T87" fmla="*/ 10 h 81"/>
                <a:gd name="T88" fmla="*/ 3097 w 3944"/>
                <a:gd name="T89" fmla="*/ 8 h 81"/>
                <a:gd name="T90" fmla="*/ 3156 w 3944"/>
                <a:gd name="T91" fmla="*/ 16 h 81"/>
                <a:gd name="T92" fmla="*/ 3243 w 3944"/>
                <a:gd name="T93" fmla="*/ 2 h 81"/>
                <a:gd name="T94" fmla="*/ 3298 w 3944"/>
                <a:gd name="T95" fmla="*/ 18 h 81"/>
                <a:gd name="T96" fmla="*/ 3388 w 3944"/>
                <a:gd name="T97" fmla="*/ 1 h 81"/>
                <a:gd name="T98" fmla="*/ 3444 w 3944"/>
                <a:gd name="T99" fmla="*/ 16 h 81"/>
                <a:gd name="T100" fmla="*/ 3517 w 3944"/>
                <a:gd name="T101" fmla="*/ 6 h 81"/>
                <a:gd name="T102" fmla="*/ 3580 w 3944"/>
                <a:gd name="T103" fmla="*/ 10 h 81"/>
                <a:gd name="T104" fmla="*/ 3645 w 3944"/>
                <a:gd name="T105" fmla="*/ 15 h 81"/>
                <a:gd name="T106" fmla="*/ 3724 w 3944"/>
                <a:gd name="T107" fmla="*/ 7 h 81"/>
                <a:gd name="T108" fmla="*/ 3779 w 3944"/>
                <a:gd name="T109" fmla="*/ 21 h 81"/>
                <a:gd name="T110" fmla="*/ 3861 w 3944"/>
                <a:gd name="T111" fmla="*/ 1 h 81"/>
                <a:gd name="T112" fmla="*/ 3897 w 3944"/>
                <a:gd name="T113" fmla="*/ 1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944" h="81">
                  <a:moveTo>
                    <a:pt x="3943" y="20"/>
                  </a:moveTo>
                  <a:lnTo>
                    <a:pt x="3941" y="80"/>
                  </a:lnTo>
                  <a:lnTo>
                    <a:pt x="0" y="79"/>
                  </a:lnTo>
                  <a:lnTo>
                    <a:pt x="0" y="13"/>
                  </a:lnTo>
                  <a:lnTo>
                    <a:pt x="20" y="9"/>
                  </a:lnTo>
                  <a:lnTo>
                    <a:pt x="37" y="6"/>
                  </a:lnTo>
                  <a:lnTo>
                    <a:pt x="52" y="4"/>
                  </a:lnTo>
                  <a:lnTo>
                    <a:pt x="63" y="3"/>
                  </a:lnTo>
                  <a:lnTo>
                    <a:pt x="72" y="4"/>
                  </a:lnTo>
                  <a:lnTo>
                    <a:pt x="79" y="6"/>
                  </a:lnTo>
                  <a:lnTo>
                    <a:pt x="85" y="7"/>
                  </a:lnTo>
                  <a:lnTo>
                    <a:pt x="91" y="10"/>
                  </a:lnTo>
                  <a:lnTo>
                    <a:pt x="96" y="12"/>
                  </a:lnTo>
                  <a:lnTo>
                    <a:pt x="100" y="14"/>
                  </a:lnTo>
                  <a:lnTo>
                    <a:pt x="106" y="16"/>
                  </a:lnTo>
                  <a:lnTo>
                    <a:pt x="111" y="17"/>
                  </a:lnTo>
                  <a:lnTo>
                    <a:pt x="118" y="17"/>
                  </a:lnTo>
                  <a:lnTo>
                    <a:pt x="126" y="17"/>
                  </a:lnTo>
                  <a:lnTo>
                    <a:pt x="137" y="15"/>
                  </a:lnTo>
                  <a:lnTo>
                    <a:pt x="150" y="11"/>
                  </a:lnTo>
                  <a:lnTo>
                    <a:pt x="164" y="9"/>
                  </a:lnTo>
                  <a:lnTo>
                    <a:pt x="173" y="6"/>
                  </a:lnTo>
                  <a:lnTo>
                    <a:pt x="183" y="5"/>
                  </a:lnTo>
                  <a:lnTo>
                    <a:pt x="191" y="6"/>
                  </a:lnTo>
                  <a:lnTo>
                    <a:pt x="200" y="7"/>
                  </a:lnTo>
                  <a:lnTo>
                    <a:pt x="206" y="9"/>
                  </a:lnTo>
                  <a:lnTo>
                    <a:pt x="212" y="10"/>
                  </a:lnTo>
                  <a:lnTo>
                    <a:pt x="219" y="12"/>
                  </a:lnTo>
                  <a:lnTo>
                    <a:pt x="225" y="14"/>
                  </a:lnTo>
                  <a:lnTo>
                    <a:pt x="233" y="16"/>
                  </a:lnTo>
                  <a:lnTo>
                    <a:pt x="242" y="18"/>
                  </a:lnTo>
                  <a:lnTo>
                    <a:pt x="251" y="19"/>
                  </a:lnTo>
                  <a:lnTo>
                    <a:pt x="264" y="19"/>
                  </a:lnTo>
                  <a:lnTo>
                    <a:pt x="277" y="17"/>
                  </a:lnTo>
                  <a:lnTo>
                    <a:pt x="292" y="15"/>
                  </a:lnTo>
                  <a:lnTo>
                    <a:pt x="310" y="10"/>
                  </a:lnTo>
                  <a:lnTo>
                    <a:pt x="327" y="7"/>
                  </a:lnTo>
                  <a:lnTo>
                    <a:pt x="342" y="5"/>
                  </a:lnTo>
                  <a:lnTo>
                    <a:pt x="355" y="4"/>
                  </a:lnTo>
                  <a:lnTo>
                    <a:pt x="365" y="4"/>
                  </a:lnTo>
                  <a:lnTo>
                    <a:pt x="373" y="5"/>
                  </a:lnTo>
                  <a:lnTo>
                    <a:pt x="381" y="7"/>
                  </a:lnTo>
                  <a:lnTo>
                    <a:pt x="387" y="9"/>
                  </a:lnTo>
                  <a:lnTo>
                    <a:pt x="395" y="10"/>
                  </a:lnTo>
                  <a:lnTo>
                    <a:pt x="401" y="13"/>
                  </a:lnTo>
                  <a:lnTo>
                    <a:pt x="407" y="15"/>
                  </a:lnTo>
                  <a:lnTo>
                    <a:pt x="415" y="17"/>
                  </a:lnTo>
                  <a:lnTo>
                    <a:pt x="422" y="18"/>
                  </a:lnTo>
                  <a:lnTo>
                    <a:pt x="432" y="18"/>
                  </a:lnTo>
                  <a:lnTo>
                    <a:pt x="443" y="17"/>
                  </a:lnTo>
                  <a:lnTo>
                    <a:pt x="456" y="15"/>
                  </a:lnTo>
                  <a:lnTo>
                    <a:pt x="470" y="10"/>
                  </a:lnTo>
                  <a:lnTo>
                    <a:pt x="484" y="8"/>
                  </a:lnTo>
                  <a:lnTo>
                    <a:pt x="497" y="6"/>
                  </a:lnTo>
                  <a:lnTo>
                    <a:pt x="508" y="5"/>
                  </a:lnTo>
                  <a:lnTo>
                    <a:pt x="517" y="5"/>
                  </a:lnTo>
                  <a:lnTo>
                    <a:pt x="526" y="5"/>
                  </a:lnTo>
                  <a:lnTo>
                    <a:pt x="535" y="6"/>
                  </a:lnTo>
                  <a:lnTo>
                    <a:pt x="544" y="7"/>
                  </a:lnTo>
                  <a:lnTo>
                    <a:pt x="551" y="10"/>
                  </a:lnTo>
                  <a:lnTo>
                    <a:pt x="560" y="10"/>
                  </a:lnTo>
                  <a:lnTo>
                    <a:pt x="568" y="12"/>
                  </a:lnTo>
                  <a:lnTo>
                    <a:pt x="576" y="13"/>
                  </a:lnTo>
                  <a:lnTo>
                    <a:pt x="585" y="15"/>
                  </a:lnTo>
                  <a:lnTo>
                    <a:pt x="594" y="15"/>
                  </a:lnTo>
                  <a:lnTo>
                    <a:pt x="606" y="14"/>
                  </a:lnTo>
                  <a:lnTo>
                    <a:pt x="617" y="12"/>
                  </a:lnTo>
                  <a:lnTo>
                    <a:pt x="630" y="10"/>
                  </a:lnTo>
                  <a:lnTo>
                    <a:pt x="644" y="7"/>
                  </a:lnTo>
                  <a:lnTo>
                    <a:pt x="656" y="6"/>
                  </a:lnTo>
                  <a:lnTo>
                    <a:pt x="665" y="5"/>
                  </a:lnTo>
                  <a:lnTo>
                    <a:pt x="675" y="6"/>
                  </a:lnTo>
                  <a:lnTo>
                    <a:pt x="683" y="7"/>
                  </a:lnTo>
                  <a:lnTo>
                    <a:pt x="691" y="9"/>
                  </a:lnTo>
                  <a:lnTo>
                    <a:pt x="698" y="10"/>
                  </a:lnTo>
                  <a:lnTo>
                    <a:pt x="706" y="12"/>
                  </a:lnTo>
                  <a:lnTo>
                    <a:pt x="714" y="13"/>
                  </a:lnTo>
                  <a:lnTo>
                    <a:pt x="721" y="15"/>
                  </a:lnTo>
                  <a:lnTo>
                    <a:pt x="729" y="16"/>
                  </a:lnTo>
                  <a:lnTo>
                    <a:pt x="739" y="17"/>
                  </a:lnTo>
                  <a:lnTo>
                    <a:pt x="748" y="16"/>
                  </a:lnTo>
                  <a:lnTo>
                    <a:pt x="758" y="15"/>
                  </a:lnTo>
                  <a:lnTo>
                    <a:pt x="771" y="13"/>
                  </a:lnTo>
                  <a:lnTo>
                    <a:pt x="785" y="10"/>
                  </a:lnTo>
                  <a:lnTo>
                    <a:pt x="794" y="7"/>
                  </a:lnTo>
                  <a:lnTo>
                    <a:pt x="804" y="6"/>
                  </a:lnTo>
                  <a:lnTo>
                    <a:pt x="812" y="6"/>
                  </a:lnTo>
                  <a:lnTo>
                    <a:pt x="819" y="6"/>
                  </a:lnTo>
                  <a:lnTo>
                    <a:pt x="827" y="7"/>
                  </a:lnTo>
                  <a:lnTo>
                    <a:pt x="834" y="9"/>
                  </a:lnTo>
                  <a:lnTo>
                    <a:pt x="841" y="10"/>
                  </a:lnTo>
                  <a:lnTo>
                    <a:pt x="848" y="12"/>
                  </a:lnTo>
                  <a:lnTo>
                    <a:pt x="855" y="13"/>
                  </a:lnTo>
                  <a:lnTo>
                    <a:pt x="865" y="15"/>
                  </a:lnTo>
                  <a:lnTo>
                    <a:pt x="874" y="16"/>
                  </a:lnTo>
                  <a:lnTo>
                    <a:pt x="884" y="17"/>
                  </a:lnTo>
                  <a:lnTo>
                    <a:pt x="898" y="16"/>
                  </a:lnTo>
                  <a:lnTo>
                    <a:pt x="911" y="15"/>
                  </a:lnTo>
                  <a:lnTo>
                    <a:pt x="926" y="13"/>
                  </a:lnTo>
                  <a:lnTo>
                    <a:pt x="946" y="10"/>
                  </a:lnTo>
                  <a:lnTo>
                    <a:pt x="958" y="7"/>
                  </a:lnTo>
                  <a:lnTo>
                    <a:pt x="969" y="6"/>
                  </a:lnTo>
                  <a:lnTo>
                    <a:pt x="978" y="6"/>
                  </a:lnTo>
                  <a:lnTo>
                    <a:pt x="987" y="6"/>
                  </a:lnTo>
                  <a:lnTo>
                    <a:pt x="995" y="7"/>
                  </a:lnTo>
                  <a:lnTo>
                    <a:pt x="1003" y="9"/>
                  </a:lnTo>
                  <a:lnTo>
                    <a:pt x="1012" y="10"/>
                  </a:lnTo>
                  <a:lnTo>
                    <a:pt x="1020" y="12"/>
                  </a:lnTo>
                  <a:lnTo>
                    <a:pt x="1028" y="13"/>
                  </a:lnTo>
                  <a:lnTo>
                    <a:pt x="1036" y="15"/>
                  </a:lnTo>
                  <a:lnTo>
                    <a:pt x="1046" y="16"/>
                  </a:lnTo>
                  <a:lnTo>
                    <a:pt x="1055" y="17"/>
                  </a:lnTo>
                  <a:lnTo>
                    <a:pt x="1066" y="16"/>
                  </a:lnTo>
                  <a:lnTo>
                    <a:pt x="1077" y="15"/>
                  </a:lnTo>
                  <a:lnTo>
                    <a:pt x="1090" y="13"/>
                  </a:lnTo>
                  <a:lnTo>
                    <a:pt x="1105" y="10"/>
                  </a:lnTo>
                  <a:lnTo>
                    <a:pt x="1118" y="7"/>
                  </a:lnTo>
                  <a:lnTo>
                    <a:pt x="1129" y="5"/>
                  </a:lnTo>
                  <a:lnTo>
                    <a:pt x="1139" y="5"/>
                  </a:lnTo>
                  <a:lnTo>
                    <a:pt x="1148" y="5"/>
                  </a:lnTo>
                  <a:lnTo>
                    <a:pt x="1156" y="6"/>
                  </a:lnTo>
                  <a:lnTo>
                    <a:pt x="1165" y="7"/>
                  </a:lnTo>
                  <a:lnTo>
                    <a:pt x="1172" y="10"/>
                  </a:lnTo>
                  <a:lnTo>
                    <a:pt x="1180" y="10"/>
                  </a:lnTo>
                  <a:lnTo>
                    <a:pt x="1188" y="12"/>
                  </a:lnTo>
                  <a:lnTo>
                    <a:pt x="1196" y="14"/>
                  </a:lnTo>
                  <a:lnTo>
                    <a:pt x="1204" y="15"/>
                  </a:lnTo>
                  <a:lnTo>
                    <a:pt x="1214" y="16"/>
                  </a:lnTo>
                  <a:lnTo>
                    <a:pt x="1226" y="15"/>
                  </a:lnTo>
                  <a:lnTo>
                    <a:pt x="1237" y="14"/>
                  </a:lnTo>
                  <a:lnTo>
                    <a:pt x="1251" y="11"/>
                  </a:lnTo>
                  <a:lnTo>
                    <a:pt x="1267" y="8"/>
                  </a:lnTo>
                  <a:lnTo>
                    <a:pt x="1281" y="5"/>
                  </a:lnTo>
                  <a:lnTo>
                    <a:pt x="1296" y="3"/>
                  </a:lnTo>
                  <a:lnTo>
                    <a:pt x="1308" y="2"/>
                  </a:lnTo>
                  <a:lnTo>
                    <a:pt x="1319" y="3"/>
                  </a:lnTo>
                  <a:lnTo>
                    <a:pt x="1328" y="4"/>
                  </a:lnTo>
                  <a:lnTo>
                    <a:pt x="1337" y="6"/>
                  </a:lnTo>
                  <a:lnTo>
                    <a:pt x="1345" y="9"/>
                  </a:lnTo>
                  <a:lnTo>
                    <a:pt x="1354" y="10"/>
                  </a:lnTo>
                  <a:lnTo>
                    <a:pt x="1361" y="13"/>
                  </a:lnTo>
                  <a:lnTo>
                    <a:pt x="1368" y="15"/>
                  </a:lnTo>
                  <a:lnTo>
                    <a:pt x="1377" y="17"/>
                  </a:lnTo>
                  <a:lnTo>
                    <a:pt x="1385" y="18"/>
                  </a:lnTo>
                  <a:lnTo>
                    <a:pt x="1392" y="19"/>
                  </a:lnTo>
                  <a:lnTo>
                    <a:pt x="1402" y="17"/>
                  </a:lnTo>
                  <a:lnTo>
                    <a:pt x="1413" y="15"/>
                  </a:lnTo>
                  <a:lnTo>
                    <a:pt x="1423" y="11"/>
                  </a:lnTo>
                  <a:lnTo>
                    <a:pt x="1434" y="9"/>
                  </a:lnTo>
                  <a:lnTo>
                    <a:pt x="1445" y="6"/>
                  </a:lnTo>
                  <a:lnTo>
                    <a:pt x="1455" y="5"/>
                  </a:lnTo>
                  <a:lnTo>
                    <a:pt x="1464" y="5"/>
                  </a:lnTo>
                  <a:lnTo>
                    <a:pt x="1473" y="6"/>
                  </a:lnTo>
                  <a:lnTo>
                    <a:pt x="1482" y="7"/>
                  </a:lnTo>
                  <a:lnTo>
                    <a:pt x="1491" y="9"/>
                  </a:lnTo>
                  <a:lnTo>
                    <a:pt x="1500" y="10"/>
                  </a:lnTo>
                  <a:lnTo>
                    <a:pt x="1509" y="12"/>
                  </a:lnTo>
                  <a:lnTo>
                    <a:pt x="1518" y="14"/>
                  </a:lnTo>
                  <a:lnTo>
                    <a:pt x="1528" y="15"/>
                  </a:lnTo>
                  <a:lnTo>
                    <a:pt x="1538" y="16"/>
                  </a:lnTo>
                  <a:lnTo>
                    <a:pt x="1549" y="16"/>
                  </a:lnTo>
                  <a:lnTo>
                    <a:pt x="1559" y="16"/>
                  </a:lnTo>
                  <a:lnTo>
                    <a:pt x="1570" y="14"/>
                  </a:lnTo>
                  <a:lnTo>
                    <a:pt x="1583" y="11"/>
                  </a:lnTo>
                  <a:lnTo>
                    <a:pt x="1595" y="8"/>
                  </a:lnTo>
                  <a:lnTo>
                    <a:pt x="1606" y="6"/>
                  </a:lnTo>
                  <a:lnTo>
                    <a:pt x="1616" y="5"/>
                  </a:lnTo>
                  <a:lnTo>
                    <a:pt x="1624" y="6"/>
                  </a:lnTo>
                  <a:lnTo>
                    <a:pt x="1632" y="7"/>
                  </a:lnTo>
                  <a:lnTo>
                    <a:pt x="1639" y="10"/>
                  </a:lnTo>
                  <a:lnTo>
                    <a:pt x="1645" y="11"/>
                  </a:lnTo>
                  <a:lnTo>
                    <a:pt x="1652" y="14"/>
                  </a:lnTo>
                  <a:lnTo>
                    <a:pt x="1659" y="17"/>
                  </a:lnTo>
                  <a:lnTo>
                    <a:pt x="1666" y="19"/>
                  </a:lnTo>
                  <a:lnTo>
                    <a:pt x="1675" y="21"/>
                  </a:lnTo>
                  <a:lnTo>
                    <a:pt x="1685" y="22"/>
                  </a:lnTo>
                  <a:lnTo>
                    <a:pt x="1697" y="21"/>
                  </a:lnTo>
                  <a:lnTo>
                    <a:pt x="1710" y="20"/>
                  </a:lnTo>
                  <a:lnTo>
                    <a:pt x="1725" y="16"/>
                  </a:lnTo>
                  <a:lnTo>
                    <a:pt x="1743" y="11"/>
                  </a:lnTo>
                  <a:lnTo>
                    <a:pt x="1758" y="7"/>
                  </a:lnTo>
                  <a:lnTo>
                    <a:pt x="1770" y="5"/>
                  </a:lnTo>
                  <a:lnTo>
                    <a:pt x="1780" y="4"/>
                  </a:lnTo>
                  <a:lnTo>
                    <a:pt x="1788" y="5"/>
                  </a:lnTo>
                  <a:lnTo>
                    <a:pt x="1795" y="6"/>
                  </a:lnTo>
                  <a:lnTo>
                    <a:pt x="1801" y="7"/>
                  </a:lnTo>
                  <a:lnTo>
                    <a:pt x="1807" y="10"/>
                  </a:lnTo>
                  <a:lnTo>
                    <a:pt x="1813" y="12"/>
                  </a:lnTo>
                  <a:lnTo>
                    <a:pt x="1819" y="15"/>
                  </a:lnTo>
                  <a:lnTo>
                    <a:pt x="1827" y="17"/>
                  </a:lnTo>
                  <a:lnTo>
                    <a:pt x="1834" y="18"/>
                  </a:lnTo>
                  <a:lnTo>
                    <a:pt x="1843" y="19"/>
                  </a:lnTo>
                  <a:lnTo>
                    <a:pt x="1855" y="19"/>
                  </a:lnTo>
                  <a:lnTo>
                    <a:pt x="1870" y="16"/>
                  </a:lnTo>
                  <a:lnTo>
                    <a:pt x="1887" y="13"/>
                  </a:lnTo>
                  <a:lnTo>
                    <a:pt x="1906" y="8"/>
                  </a:lnTo>
                  <a:lnTo>
                    <a:pt x="1923" y="3"/>
                  </a:lnTo>
                  <a:lnTo>
                    <a:pt x="1937" y="1"/>
                  </a:lnTo>
                  <a:lnTo>
                    <a:pt x="1948" y="0"/>
                  </a:lnTo>
                  <a:lnTo>
                    <a:pt x="1958" y="1"/>
                  </a:lnTo>
                  <a:lnTo>
                    <a:pt x="1966" y="2"/>
                  </a:lnTo>
                  <a:lnTo>
                    <a:pt x="1973" y="4"/>
                  </a:lnTo>
                  <a:lnTo>
                    <a:pt x="1979" y="7"/>
                  </a:lnTo>
                  <a:lnTo>
                    <a:pt x="1985" y="10"/>
                  </a:lnTo>
                  <a:lnTo>
                    <a:pt x="1991" y="12"/>
                  </a:lnTo>
                  <a:lnTo>
                    <a:pt x="1997" y="15"/>
                  </a:lnTo>
                  <a:lnTo>
                    <a:pt x="2005" y="17"/>
                  </a:lnTo>
                  <a:lnTo>
                    <a:pt x="2013" y="19"/>
                  </a:lnTo>
                  <a:lnTo>
                    <a:pt x="2023" y="19"/>
                  </a:lnTo>
                  <a:lnTo>
                    <a:pt x="2035" y="18"/>
                  </a:lnTo>
                  <a:lnTo>
                    <a:pt x="2048" y="16"/>
                  </a:lnTo>
                  <a:lnTo>
                    <a:pt x="2065" y="11"/>
                  </a:lnTo>
                  <a:lnTo>
                    <a:pt x="2080" y="8"/>
                  </a:lnTo>
                  <a:lnTo>
                    <a:pt x="2094" y="5"/>
                  </a:lnTo>
                  <a:lnTo>
                    <a:pt x="2104" y="4"/>
                  </a:lnTo>
                  <a:lnTo>
                    <a:pt x="2113" y="5"/>
                  </a:lnTo>
                  <a:lnTo>
                    <a:pt x="2121" y="5"/>
                  </a:lnTo>
                  <a:lnTo>
                    <a:pt x="2129" y="7"/>
                  </a:lnTo>
                  <a:lnTo>
                    <a:pt x="2133" y="9"/>
                  </a:lnTo>
                  <a:lnTo>
                    <a:pt x="2139" y="10"/>
                  </a:lnTo>
                  <a:lnTo>
                    <a:pt x="2144" y="13"/>
                  </a:lnTo>
                  <a:lnTo>
                    <a:pt x="2151" y="15"/>
                  </a:lnTo>
                  <a:lnTo>
                    <a:pt x="2159" y="17"/>
                  </a:lnTo>
                  <a:lnTo>
                    <a:pt x="2167" y="17"/>
                  </a:lnTo>
                  <a:lnTo>
                    <a:pt x="2177" y="17"/>
                  </a:lnTo>
                  <a:lnTo>
                    <a:pt x="2190" y="16"/>
                  </a:lnTo>
                  <a:lnTo>
                    <a:pt x="2204" y="13"/>
                  </a:lnTo>
                  <a:lnTo>
                    <a:pt x="2222" y="10"/>
                  </a:lnTo>
                  <a:lnTo>
                    <a:pt x="2239" y="6"/>
                  </a:lnTo>
                  <a:lnTo>
                    <a:pt x="2254" y="4"/>
                  </a:lnTo>
                  <a:lnTo>
                    <a:pt x="2266" y="3"/>
                  </a:lnTo>
                  <a:lnTo>
                    <a:pt x="2275" y="4"/>
                  </a:lnTo>
                  <a:lnTo>
                    <a:pt x="2284" y="6"/>
                  </a:lnTo>
                  <a:lnTo>
                    <a:pt x="2291" y="7"/>
                  </a:lnTo>
                  <a:lnTo>
                    <a:pt x="2297" y="10"/>
                  </a:lnTo>
                  <a:lnTo>
                    <a:pt x="2303" y="12"/>
                  </a:lnTo>
                  <a:lnTo>
                    <a:pt x="2309" y="15"/>
                  </a:lnTo>
                  <a:lnTo>
                    <a:pt x="2316" y="17"/>
                  </a:lnTo>
                  <a:lnTo>
                    <a:pt x="2322" y="19"/>
                  </a:lnTo>
                  <a:lnTo>
                    <a:pt x="2331" y="20"/>
                  </a:lnTo>
                  <a:lnTo>
                    <a:pt x="2341" y="20"/>
                  </a:lnTo>
                  <a:lnTo>
                    <a:pt x="2354" y="19"/>
                  </a:lnTo>
                  <a:lnTo>
                    <a:pt x="2368" y="15"/>
                  </a:lnTo>
                  <a:lnTo>
                    <a:pt x="2385" y="10"/>
                  </a:lnTo>
                  <a:lnTo>
                    <a:pt x="2397" y="8"/>
                  </a:lnTo>
                  <a:lnTo>
                    <a:pt x="2408" y="6"/>
                  </a:lnTo>
                  <a:lnTo>
                    <a:pt x="2419" y="6"/>
                  </a:lnTo>
                  <a:lnTo>
                    <a:pt x="2427" y="6"/>
                  </a:lnTo>
                  <a:lnTo>
                    <a:pt x="2437" y="7"/>
                  </a:lnTo>
                  <a:lnTo>
                    <a:pt x="2445" y="10"/>
                  </a:lnTo>
                  <a:lnTo>
                    <a:pt x="2453" y="10"/>
                  </a:lnTo>
                  <a:lnTo>
                    <a:pt x="2462" y="13"/>
                  </a:lnTo>
                  <a:lnTo>
                    <a:pt x="2471" y="16"/>
                  </a:lnTo>
                  <a:lnTo>
                    <a:pt x="2480" y="17"/>
                  </a:lnTo>
                  <a:lnTo>
                    <a:pt x="2488" y="19"/>
                  </a:lnTo>
                  <a:lnTo>
                    <a:pt x="2498" y="20"/>
                  </a:lnTo>
                  <a:lnTo>
                    <a:pt x="2509" y="20"/>
                  </a:lnTo>
                  <a:lnTo>
                    <a:pt x="2521" y="18"/>
                  </a:lnTo>
                  <a:lnTo>
                    <a:pt x="2532" y="16"/>
                  </a:lnTo>
                  <a:lnTo>
                    <a:pt x="2546" y="11"/>
                  </a:lnTo>
                  <a:lnTo>
                    <a:pt x="2560" y="7"/>
                  </a:lnTo>
                  <a:lnTo>
                    <a:pt x="2573" y="5"/>
                  </a:lnTo>
                  <a:lnTo>
                    <a:pt x="2585" y="3"/>
                  </a:lnTo>
                  <a:lnTo>
                    <a:pt x="2595" y="2"/>
                  </a:lnTo>
                  <a:lnTo>
                    <a:pt x="2605" y="3"/>
                  </a:lnTo>
                  <a:lnTo>
                    <a:pt x="2615" y="4"/>
                  </a:lnTo>
                  <a:lnTo>
                    <a:pt x="2623" y="6"/>
                  </a:lnTo>
                  <a:lnTo>
                    <a:pt x="2631" y="8"/>
                  </a:lnTo>
                  <a:lnTo>
                    <a:pt x="2639" y="10"/>
                  </a:lnTo>
                  <a:lnTo>
                    <a:pt x="2646" y="12"/>
                  </a:lnTo>
                  <a:lnTo>
                    <a:pt x="2654" y="13"/>
                  </a:lnTo>
                  <a:lnTo>
                    <a:pt x="2663" y="15"/>
                  </a:lnTo>
                  <a:lnTo>
                    <a:pt x="2671" y="16"/>
                  </a:lnTo>
                  <a:lnTo>
                    <a:pt x="2680" y="15"/>
                  </a:lnTo>
                  <a:lnTo>
                    <a:pt x="2689" y="14"/>
                  </a:lnTo>
                  <a:lnTo>
                    <a:pt x="2700" y="11"/>
                  </a:lnTo>
                  <a:lnTo>
                    <a:pt x="2711" y="9"/>
                  </a:lnTo>
                  <a:lnTo>
                    <a:pt x="2722" y="7"/>
                  </a:lnTo>
                  <a:lnTo>
                    <a:pt x="2731" y="6"/>
                  </a:lnTo>
                  <a:lnTo>
                    <a:pt x="2741" y="6"/>
                  </a:lnTo>
                  <a:lnTo>
                    <a:pt x="2749" y="7"/>
                  </a:lnTo>
                  <a:lnTo>
                    <a:pt x="2759" y="8"/>
                  </a:lnTo>
                  <a:lnTo>
                    <a:pt x="2767" y="10"/>
                  </a:lnTo>
                  <a:lnTo>
                    <a:pt x="2777" y="10"/>
                  </a:lnTo>
                  <a:lnTo>
                    <a:pt x="2785" y="12"/>
                  </a:lnTo>
                  <a:lnTo>
                    <a:pt x="2795" y="14"/>
                  </a:lnTo>
                  <a:lnTo>
                    <a:pt x="2805" y="15"/>
                  </a:lnTo>
                  <a:lnTo>
                    <a:pt x="2814" y="16"/>
                  </a:lnTo>
                  <a:lnTo>
                    <a:pt x="2825" y="16"/>
                  </a:lnTo>
                  <a:lnTo>
                    <a:pt x="2836" y="15"/>
                  </a:lnTo>
                  <a:lnTo>
                    <a:pt x="2849" y="12"/>
                  </a:lnTo>
                  <a:lnTo>
                    <a:pt x="2861" y="10"/>
                  </a:lnTo>
                  <a:lnTo>
                    <a:pt x="2870" y="7"/>
                  </a:lnTo>
                  <a:lnTo>
                    <a:pt x="2878" y="7"/>
                  </a:lnTo>
                  <a:lnTo>
                    <a:pt x="2885" y="7"/>
                  </a:lnTo>
                  <a:lnTo>
                    <a:pt x="2891" y="9"/>
                  </a:lnTo>
                  <a:lnTo>
                    <a:pt x="2897" y="10"/>
                  </a:lnTo>
                  <a:lnTo>
                    <a:pt x="2905" y="12"/>
                  </a:lnTo>
                  <a:lnTo>
                    <a:pt x="2911" y="15"/>
                  </a:lnTo>
                  <a:lnTo>
                    <a:pt x="2919" y="17"/>
                  </a:lnTo>
                  <a:lnTo>
                    <a:pt x="2926" y="20"/>
                  </a:lnTo>
                  <a:lnTo>
                    <a:pt x="2936" y="21"/>
                  </a:lnTo>
                  <a:lnTo>
                    <a:pt x="2946" y="23"/>
                  </a:lnTo>
                  <a:lnTo>
                    <a:pt x="2956" y="23"/>
                  </a:lnTo>
                  <a:lnTo>
                    <a:pt x="2970" y="22"/>
                  </a:lnTo>
                  <a:lnTo>
                    <a:pt x="2984" y="20"/>
                  </a:lnTo>
                  <a:lnTo>
                    <a:pt x="3002" y="16"/>
                  </a:lnTo>
                  <a:lnTo>
                    <a:pt x="3021" y="10"/>
                  </a:lnTo>
                  <a:lnTo>
                    <a:pt x="3038" y="6"/>
                  </a:lnTo>
                  <a:lnTo>
                    <a:pt x="3051" y="3"/>
                  </a:lnTo>
                  <a:lnTo>
                    <a:pt x="3065" y="2"/>
                  </a:lnTo>
                  <a:lnTo>
                    <a:pt x="3074" y="2"/>
                  </a:lnTo>
                  <a:lnTo>
                    <a:pt x="3083" y="3"/>
                  </a:lnTo>
                  <a:lnTo>
                    <a:pt x="3091" y="5"/>
                  </a:lnTo>
                  <a:lnTo>
                    <a:pt x="3097" y="8"/>
                  </a:lnTo>
                  <a:lnTo>
                    <a:pt x="3104" y="10"/>
                  </a:lnTo>
                  <a:lnTo>
                    <a:pt x="3112" y="12"/>
                  </a:lnTo>
                  <a:lnTo>
                    <a:pt x="3119" y="15"/>
                  </a:lnTo>
                  <a:lnTo>
                    <a:pt x="3125" y="17"/>
                  </a:lnTo>
                  <a:lnTo>
                    <a:pt x="3134" y="17"/>
                  </a:lnTo>
                  <a:lnTo>
                    <a:pt x="3144" y="17"/>
                  </a:lnTo>
                  <a:lnTo>
                    <a:pt x="3156" y="16"/>
                  </a:lnTo>
                  <a:lnTo>
                    <a:pt x="3169" y="12"/>
                  </a:lnTo>
                  <a:lnTo>
                    <a:pt x="3186" y="8"/>
                  </a:lnTo>
                  <a:lnTo>
                    <a:pt x="3201" y="3"/>
                  </a:lnTo>
                  <a:lnTo>
                    <a:pt x="3213" y="1"/>
                  </a:lnTo>
                  <a:lnTo>
                    <a:pt x="3225" y="0"/>
                  </a:lnTo>
                  <a:lnTo>
                    <a:pt x="3234" y="1"/>
                  </a:lnTo>
                  <a:lnTo>
                    <a:pt x="3243" y="2"/>
                  </a:lnTo>
                  <a:lnTo>
                    <a:pt x="3251" y="4"/>
                  </a:lnTo>
                  <a:lnTo>
                    <a:pt x="3260" y="7"/>
                  </a:lnTo>
                  <a:lnTo>
                    <a:pt x="3267" y="10"/>
                  </a:lnTo>
                  <a:lnTo>
                    <a:pt x="3274" y="12"/>
                  </a:lnTo>
                  <a:lnTo>
                    <a:pt x="3282" y="15"/>
                  </a:lnTo>
                  <a:lnTo>
                    <a:pt x="3290" y="17"/>
                  </a:lnTo>
                  <a:lnTo>
                    <a:pt x="3298" y="18"/>
                  </a:lnTo>
                  <a:lnTo>
                    <a:pt x="3308" y="19"/>
                  </a:lnTo>
                  <a:lnTo>
                    <a:pt x="3319" y="17"/>
                  </a:lnTo>
                  <a:lnTo>
                    <a:pt x="3331" y="15"/>
                  </a:lnTo>
                  <a:lnTo>
                    <a:pt x="3344" y="10"/>
                  </a:lnTo>
                  <a:lnTo>
                    <a:pt x="3362" y="6"/>
                  </a:lnTo>
                  <a:lnTo>
                    <a:pt x="3376" y="2"/>
                  </a:lnTo>
                  <a:lnTo>
                    <a:pt x="3388" y="1"/>
                  </a:lnTo>
                  <a:lnTo>
                    <a:pt x="3399" y="1"/>
                  </a:lnTo>
                  <a:lnTo>
                    <a:pt x="3409" y="2"/>
                  </a:lnTo>
                  <a:lnTo>
                    <a:pt x="3417" y="5"/>
                  </a:lnTo>
                  <a:lnTo>
                    <a:pt x="3424" y="7"/>
                  </a:lnTo>
                  <a:lnTo>
                    <a:pt x="3430" y="10"/>
                  </a:lnTo>
                  <a:lnTo>
                    <a:pt x="3438" y="13"/>
                  </a:lnTo>
                  <a:lnTo>
                    <a:pt x="3444" y="16"/>
                  </a:lnTo>
                  <a:lnTo>
                    <a:pt x="3451" y="19"/>
                  </a:lnTo>
                  <a:lnTo>
                    <a:pt x="3458" y="20"/>
                  </a:lnTo>
                  <a:lnTo>
                    <a:pt x="3467" y="20"/>
                  </a:lnTo>
                  <a:lnTo>
                    <a:pt x="3476" y="19"/>
                  </a:lnTo>
                  <a:lnTo>
                    <a:pt x="3488" y="16"/>
                  </a:lnTo>
                  <a:lnTo>
                    <a:pt x="3501" y="10"/>
                  </a:lnTo>
                  <a:lnTo>
                    <a:pt x="3517" y="6"/>
                  </a:lnTo>
                  <a:lnTo>
                    <a:pt x="3530" y="3"/>
                  </a:lnTo>
                  <a:lnTo>
                    <a:pt x="3541" y="2"/>
                  </a:lnTo>
                  <a:lnTo>
                    <a:pt x="3551" y="2"/>
                  </a:lnTo>
                  <a:lnTo>
                    <a:pt x="3559" y="3"/>
                  </a:lnTo>
                  <a:lnTo>
                    <a:pt x="3566" y="5"/>
                  </a:lnTo>
                  <a:lnTo>
                    <a:pt x="3574" y="8"/>
                  </a:lnTo>
                  <a:lnTo>
                    <a:pt x="3580" y="10"/>
                  </a:lnTo>
                  <a:lnTo>
                    <a:pt x="3586" y="14"/>
                  </a:lnTo>
                  <a:lnTo>
                    <a:pt x="3593" y="16"/>
                  </a:lnTo>
                  <a:lnTo>
                    <a:pt x="3601" y="19"/>
                  </a:lnTo>
                  <a:lnTo>
                    <a:pt x="3610" y="20"/>
                  </a:lnTo>
                  <a:lnTo>
                    <a:pt x="3619" y="20"/>
                  </a:lnTo>
                  <a:lnTo>
                    <a:pt x="3631" y="18"/>
                  </a:lnTo>
                  <a:lnTo>
                    <a:pt x="3645" y="15"/>
                  </a:lnTo>
                  <a:lnTo>
                    <a:pt x="3661" y="10"/>
                  </a:lnTo>
                  <a:lnTo>
                    <a:pt x="3676" y="5"/>
                  </a:lnTo>
                  <a:lnTo>
                    <a:pt x="3688" y="3"/>
                  </a:lnTo>
                  <a:lnTo>
                    <a:pt x="3699" y="2"/>
                  </a:lnTo>
                  <a:lnTo>
                    <a:pt x="3707" y="2"/>
                  </a:lnTo>
                  <a:lnTo>
                    <a:pt x="3716" y="4"/>
                  </a:lnTo>
                  <a:lnTo>
                    <a:pt x="3724" y="7"/>
                  </a:lnTo>
                  <a:lnTo>
                    <a:pt x="3730" y="10"/>
                  </a:lnTo>
                  <a:lnTo>
                    <a:pt x="3737" y="12"/>
                  </a:lnTo>
                  <a:lnTo>
                    <a:pt x="3744" y="16"/>
                  </a:lnTo>
                  <a:lnTo>
                    <a:pt x="3752" y="19"/>
                  </a:lnTo>
                  <a:lnTo>
                    <a:pt x="3760" y="20"/>
                  </a:lnTo>
                  <a:lnTo>
                    <a:pt x="3769" y="22"/>
                  </a:lnTo>
                  <a:lnTo>
                    <a:pt x="3779" y="21"/>
                  </a:lnTo>
                  <a:lnTo>
                    <a:pt x="3790" y="20"/>
                  </a:lnTo>
                  <a:lnTo>
                    <a:pt x="3803" y="16"/>
                  </a:lnTo>
                  <a:lnTo>
                    <a:pt x="3818" y="10"/>
                  </a:lnTo>
                  <a:lnTo>
                    <a:pt x="3831" y="6"/>
                  </a:lnTo>
                  <a:lnTo>
                    <a:pt x="3843" y="3"/>
                  </a:lnTo>
                  <a:lnTo>
                    <a:pt x="3853" y="1"/>
                  </a:lnTo>
                  <a:lnTo>
                    <a:pt x="3861" y="1"/>
                  </a:lnTo>
                  <a:lnTo>
                    <a:pt x="3867" y="2"/>
                  </a:lnTo>
                  <a:lnTo>
                    <a:pt x="3872" y="3"/>
                  </a:lnTo>
                  <a:lnTo>
                    <a:pt x="3878" y="6"/>
                  </a:lnTo>
                  <a:lnTo>
                    <a:pt x="3883" y="9"/>
                  </a:lnTo>
                  <a:lnTo>
                    <a:pt x="3886" y="11"/>
                  </a:lnTo>
                  <a:lnTo>
                    <a:pt x="3891" y="15"/>
                  </a:lnTo>
                  <a:lnTo>
                    <a:pt x="3897" y="17"/>
                  </a:lnTo>
                  <a:lnTo>
                    <a:pt x="3903" y="20"/>
                  </a:lnTo>
                  <a:lnTo>
                    <a:pt x="3912" y="21"/>
                  </a:lnTo>
                  <a:lnTo>
                    <a:pt x="3920" y="23"/>
                  </a:lnTo>
                  <a:lnTo>
                    <a:pt x="3931" y="22"/>
                  </a:lnTo>
                  <a:lnTo>
                    <a:pt x="3943" y="20"/>
                  </a:lnTo>
                </a:path>
              </a:pathLst>
            </a:custGeom>
            <a:solidFill>
              <a:srgbClr val="E5E5E5"/>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09" name="Freeform 101"/>
            <p:cNvSpPr>
              <a:spLocks/>
            </p:cNvSpPr>
            <p:nvPr/>
          </p:nvSpPr>
          <p:spPr bwMode="auto">
            <a:xfrm>
              <a:off x="1199" y="1988"/>
              <a:ext cx="3951" cy="87"/>
            </a:xfrm>
            <a:custGeom>
              <a:avLst/>
              <a:gdLst>
                <a:gd name="T0" fmla="*/ 52 w 3951"/>
                <a:gd name="T1" fmla="*/ 4 h 87"/>
                <a:gd name="T2" fmla="*/ 100 w 3951"/>
                <a:gd name="T3" fmla="*/ 15 h 87"/>
                <a:gd name="T4" fmla="*/ 164 w 3951"/>
                <a:gd name="T5" fmla="*/ 9 h 87"/>
                <a:gd name="T6" fmla="*/ 219 w 3951"/>
                <a:gd name="T7" fmla="*/ 13 h 87"/>
                <a:gd name="T8" fmla="*/ 293 w 3951"/>
                <a:gd name="T9" fmla="*/ 16 h 87"/>
                <a:gd name="T10" fmla="*/ 382 w 3951"/>
                <a:gd name="T11" fmla="*/ 7 h 87"/>
                <a:gd name="T12" fmla="*/ 433 w 3951"/>
                <a:gd name="T13" fmla="*/ 19 h 87"/>
                <a:gd name="T14" fmla="*/ 518 w 3951"/>
                <a:gd name="T15" fmla="*/ 5 h 87"/>
                <a:gd name="T16" fmla="*/ 577 w 3951"/>
                <a:gd name="T17" fmla="*/ 14 h 87"/>
                <a:gd name="T18" fmla="*/ 657 w 3951"/>
                <a:gd name="T19" fmla="*/ 6 h 87"/>
                <a:gd name="T20" fmla="*/ 715 w 3951"/>
                <a:gd name="T21" fmla="*/ 14 h 87"/>
                <a:gd name="T22" fmla="*/ 786 w 3951"/>
                <a:gd name="T23" fmla="*/ 10 h 87"/>
                <a:gd name="T24" fmla="*/ 843 w 3951"/>
                <a:gd name="T25" fmla="*/ 10 h 87"/>
                <a:gd name="T26" fmla="*/ 912 w 3951"/>
                <a:gd name="T27" fmla="*/ 16 h 87"/>
                <a:gd name="T28" fmla="*/ 997 w 3951"/>
                <a:gd name="T29" fmla="*/ 7 h 87"/>
                <a:gd name="T30" fmla="*/ 1057 w 3951"/>
                <a:gd name="T31" fmla="*/ 18 h 87"/>
                <a:gd name="T32" fmla="*/ 1141 w 3951"/>
                <a:gd name="T33" fmla="*/ 5 h 87"/>
                <a:gd name="T34" fmla="*/ 1198 w 3951"/>
                <a:gd name="T35" fmla="*/ 15 h 87"/>
                <a:gd name="T36" fmla="*/ 1284 w 3951"/>
                <a:gd name="T37" fmla="*/ 5 h 87"/>
                <a:gd name="T38" fmla="*/ 1356 w 3951"/>
                <a:gd name="T39" fmla="*/ 11 h 87"/>
                <a:gd name="T40" fmla="*/ 1415 w 3951"/>
                <a:gd name="T41" fmla="*/ 16 h 87"/>
                <a:gd name="T42" fmla="*/ 1485 w 3951"/>
                <a:gd name="T43" fmla="*/ 7 h 87"/>
                <a:gd name="T44" fmla="*/ 1551 w 3951"/>
                <a:gd name="T45" fmla="*/ 17 h 87"/>
                <a:gd name="T46" fmla="*/ 1627 w 3951"/>
                <a:gd name="T47" fmla="*/ 6 h 87"/>
                <a:gd name="T48" fmla="*/ 1678 w 3951"/>
                <a:gd name="T49" fmla="*/ 23 h 87"/>
                <a:gd name="T50" fmla="*/ 1773 w 3951"/>
                <a:gd name="T51" fmla="*/ 5 h 87"/>
                <a:gd name="T52" fmla="*/ 1823 w 3951"/>
                <a:gd name="T53" fmla="*/ 16 h 87"/>
                <a:gd name="T54" fmla="*/ 1909 w 3951"/>
                <a:gd name="T55" fmla="*/ 8 h 87"/>
                <a:gd name="T56" fmla="*/ 1983 w 3951"/>
                <a:gd name="T57" fmla="*/ 7 h 87"/>
                <a:gd name="T58" fmla="*/ 2038 w 3951"/>
                <a:gd name="T59" fmla="*/ 19 h 87"/>
                <a:gd name="T60" fmla="*/ 2125 w 3951"/>
                <a:gd name="T61" fmla="*/ 5 h 87"/>
                <a:gd name="T62" fmla="*/ 2171 w 3951"/>
                <a:gd name="T63" fmla="*/ 18 h 87"/>
                <a:gd name="T64" fmla="*/ 2270 w 3951"/>
                <a:gd name="T65" fmla="*/ 3 h 87"/>
                <a:gd name="T66" fmla="*/ 2320 w 3951"/>
                <a:gd name="T67" fmla="*/ 18 h 87"/>
                <a:gd name="T68" fmla="*/ 2401 w 3951"/>
                <a:gd name="T69" fmla="*/ 8 h 87"/>
                <a:gd name="T70" fmla="*/ 2466 w 3951"/>
                <a:gd name="T71" fmla="*/ 14 h 87"/>
                <a:gd name="T72" fmla="*/ 2536 w 3951"/>
                <a:gd name="T73" fmla="*/ 17 h 87"/>
                <a:gd name="T74" fmla="*/ 2619 w 3951"/>
                <a:gd name="T75" fmla="*/ 4 h 87"/>
                <a:gd name="T76" fmla="*/ 2676 w 3951"/>
                <a:gd name="T77" fmla="*/ 17 h 87"/>
                <a:gd name="T78" fmla="*/ 2746 w 3951"/>
                <a:gd name="T79" fmla="*/ 6 h 87"/>
                <a:gd name="T80" fmla="*/ 2810 w 3951"/>
                <a:gd name="T81" fmla="*/ 16 h 87"/>
                <a:gd name="T82" fmla="*/ 2883 w 3951"/>
                <a:gd name="T83" fmla="*/ 7 h 87"/>
                <a:gd name="T84" fmla="*/ 2931 w 3951"/>
                <a:gd name="T85" fmla="*/ 22 h 87"/>
                <a:gd name="T86" fmla="*/ 3027 w 3951"/>
                <a:gd name="T87" fmla="*/ 11 h 87"/>
                <a:gd name="T88" fmla="*/ 3103 w 3951"/>
                <a:gd name="T89" fmla="*/ 8 h 87"/>
                <a:gd name="T90" fmla="*/ 3162 w 3951"/>
                <a:gd name="T91" fmla="*/ 17 h 87"/>
                <a:gd name="T92" fmla="*/ 3248 w 3951"/>
                <a:gd name="T93" fmla="*/ 2 h 87"/>
                <a:gd name="T94" fmla="*/ 3304 w 3951"/>
                <a:gd name="T95" fmla="*/ 19 h 87"/>
                <a:gd name="T96" fmla="*/ 3394 w 3951"/>
                <a:gd name="T97" fmla="*/ 1 h 87"/>
                <a:gd name="T98" fmla="*/ 3450 w 3951"/>
                <a:gd name="T99" fmla="*/ 17 h 87"/>
                <a:gd name="T100" fmla="*/ 3523 w 3951"/>
                <a:gd name="T101" fmla="*/ 6 h 87"/>
                <a:gd name="T102" fmla="*/ 3586 w 3951"/>
                <a:gd name="T103" fmla="*/ 11 h 87"/>
                <a:gd name="T104" fmla="*/ 3651 w 3951"/>
                <a:gd name="T105" fmla="*/ 16 h 87"/>
                <a:gd name="T106" fmla="*/ 3731 w 3951"/>
                <a:gd name="T107" fmla="*/ 7 h 87"/>
                <a:gd name="T108" fmla="*/ 3786 w 3951"/>
                <a:gd name="T109" fmla="*/ 23 h 87"/>
                <a:gd name="T110" fmla="*/ 3868 w 3951"/>
                <a:gd name="T111" fmla="*/ 1 h 87"/>
                <a:gd name="T112" fmla="*/ 3904 w 3951"/>
                <a:gd name="T113" fmla="*/ 1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951" h="87">
                  <a:moveTo>
                    <a:pt x="3950" y="22"/>
                  </a:moveTo>
                  <a:lnTo>
                    <a:pt x="3948" y="86"/>
                  </a:lnTo>
                  <a:lnTo>
                    <a:pt x="0" y="85"/>
                  </a:lnTo>
                  <a:lnTo>
                    <a:pt x="0" y="14"/>
                  </a:lnTo>
                  <a:lnTo>
                    <a:pt x="20" y="9"/>
                  </a:lnTo>
                  <a:lnTo>
                    <a:pt x="37" y="6"/>
                  </a:lnTo>
                  <a:lnTo>
                    <a:pt x="52" y="4"/>
                  </a:lnTo>
                  <a:lnTo>
                    <a:pt x="63" y="3"/>
                  </a:lnTo>
                  <a:lnTo>
                    <a:pt x="72" y="4"/>
                  </a:lnTo>
                  <a:lnTo>
                    <a:pt x="80" y="6"/>
                  </a:lnTo>
                  <a:lnTo>
                    <a:pt x="86" y="7"/>
                  </a:lnTo>
                  <a:lnTo>
                    <a:pt x="92" y="10"/>
                  </a:lnTo>
                  <a:lnTo>
                    <a:pt x="96" y="13"/>
                  </a:lnTo>
                  <a:lnTo>
                    <a:pt x="100" y="15"/>
                  </a:lnTo>
                  <a:lnTo>
                    <a:pt x="106" y="17"/>
                  </a:lnTo>
                  <a:lnTo>
                    <a:pt x="111" y="18"/>
                  </a:lnTo>
                  <a:lnTo>
                    <a:pt x="118" y="18"/>
                  </a:lnTo>
                  <a:lnTo>
                    <a:pt x="127" y="18"/>
                  </a:lnTo>
                  <a:lnTo>
                    <a:pt x="137" y="16"/>
                  </a:lnTo>
                  <a:lnTo>
                    <a:pt x="151" y="12"/>
                  </a:lnTo>
                  <a:lnTo>
                    <a:pt x="164" y="9"/>
                  </a:lnTo>
                  <a:lnTo>
                    <a:pt x="174" y="6"/>
                  </a:lnTo>
                  <a:lnTo>
                    <a:pt x="183" y="5"/>
                  </a:lnTo>
                  <a:lnTo>
                    <a:pt x="192" y="6"/>
                  </a:lnTo>
                  <a:lnTo>
                    <a:pt x="200" y="7"/>
                  </a:lnTo>
                  <a:lnTo>
                    <a:pt x="206" y="9"/>
                  </a:lnTo>
                  <a:lnTo>
                    <a:pt x="212" y="10"/>
                  </a:lnTo>
                  <a:lnTo>
                    <a:pt x="219" y="13"/>
                  </a:lnTo>
                  <a:lnTo>
                    <a:pt x="225" y="15"/>
                  </a:lnTo>
                  <a:lnTo>
                    <a:pt x="234" y="17"/>
                  </a:lnTo>
                  <a:lnTo>
                    <a:pt x="242" y="19"/>
                  </a:lnTo>
                  <a:lnTo>
                    <a:pt x="252" y="20"/>
                  </a:lnTo>
                  <a:lnTo>
                    <a:pt x="264" y="20"/>
                  </a:lnTo>
                  <a:lnTo>
                    <a:pt x="277" y="18"/>
                  </a:lnTo>
                  <a:lnTo>
                    <a:pt x="293" y="16"/>
                  </a:lnTo>
                  <a:lnTo>
                    <a:pt x="311" y="11"/>
                  </a:lnTo>
                  <a:lnTo>
                    <a:pt x="328" y="7"/>
                  </a:lnTo>
                  <a:lnTo>
                    <a:pt x="342" y="5"/>
                  </a:lnTo>
                  <a:lnTo>
                    <a:pt x="356" y="4"/>
                  </a:lnTo>
                  <a:lnTo>
                    <a:pt x="365" y="4"/>
                  </a:lnTo>
                  <a:lnTo>
                    <a:pt x="374" y="5"/>
                  </a:lnTo>
                  <a:lnTo>
                    <a:pt x="382" y="7"/>
                  </a:lnTo>
                  <a:lnTo>
                    <a:pt x="388" y="9"/>
                  </a:lnTo>
                  <a:lnTo>
                    <a:pt x="395" y="11"/>
                  </a:lnTo>
                  <a:lnTo>
                    <a:pt x="401" y="14"/>
                  </a:lnTo>
                  <a:lnTo>
                    <a:pt x="407" y="16"/>
                  </a:lnTo>
                  <a:lnTo>
                    <a:pt x="416" y="18"/>
                  </a:lnTo>
                  <a:lnTo>
                    <a:pt x="423" y="19"/>
                  </a:lnTo>
                  <a:lnTo>
                    <a:pt x="433" y="19"/>
                  </a:lnTo>
                  <a:lnTo>
                    <a:pt x="444" y="18"/>
                  </a:lnTo>
                  <a:lnTo>
                    <a:pt x="457" y="16"/>
                  </a:lnTo>
                  <a:lnTo>
                    <a:pt x="471" y="11"/>
                  </a:lnTo>
                  <a:lnTo>
                    <a:pt x="485" y="8"/>
                  </a:lnTo>
                  <a:lnTo>
                    <a:pt x="498" y="6"/>
                  </a:lnTo>
                  <a:lnTo>
                    <a:pt x="509" y="5"/>
                  </a:lnTo>
                  <a:lnTo>
                    <a:pt x="518" y="5"/>
                  </a:lnTo>
                  <a:lnTo>
                    <a:pt x="527" y="5"/>
                  </a:lnTo>
                  <a:lnTo>
                    <a:pt x="536" y="6"/>
                  </a:lnTo>
                  <a:lnTo>
                    <a:pt x="545" y="7"/>
                  </a:lnTo>
                  <a:lnTo>
                    <a:pt x="552" y="10"/>
                  </a:lnTo>
                  <a:lnTo>
                    <a:pt x="560" y="11"/>
                  </a:lnTo>
                  <a:lnTo>
                    <a:pt x="569" y="13"/>
                  </a:lnTo>
                  <a:lnTo>
                    <a:pt x="577" y="14"/>
                  </a:lnTo>
                  <a:lnTo>
                    <a:pt x="586" y="16"/>
                  </a:lnTo>
                  <a:lnTo>
                    <a:pt x="595" y="16"/>
                  </a:lnTo>
                  <a:lnTo>
                    <a:pt x="608" y="15"/>
                  </a:lnTo>
                  <a:lnTo>
                    <a:pt x="618" y="13"/>
                  </a:lnTo>
                  <a:lnTo>
                    <a:pt x="632" y="10"/>
                  </a:lnTo>
                  <a:lnTo>
                    <a:pt x="645" y="7"/>
                  </a:lnTo>
                  <a:lnTo>
                    <a:pt x="657" y="6"/>
                  </a:lnTo>
                  <a:lnTo>
                    <a:pt x="667" y="5"/>
                  </a:lnTo>
                  <a:lnTo>
                    <a:pt x="676" y="6"/>
                  </a:lnTo>
                  <a:lnTo>
                    <a:pt x="685" y="7"/>
                  </a:lnTo>
                  <a:lnTo>
                    <a:pt x="692" y="9"/>
                  </a:lnTo>
                  <a:lnTo>
                    <a:pt x="699" y="10"/>
                  </a:lnTo>
                  <a:lnTo>
                    <a:pt x="708" y="13"/>
                  </a:lnTo>
                  <a:lnTo>
                    <a:pt x="715" y="14"/>
                  </a:lnTo>
                  <a:lnTo>
                    <a:pt x="722" y="16"/>
                  </a:lnTo>
                  <a:lnTo>
                    <a:pt x="730" y="17"/>
                  </a:lnTo>
                  <a:lnTo>
                    <a:pt x="740" y="18"/>
                  </a:lnTo>
                  <a:lnTo>
                    <a:pt x="750" y="17"/>
                  </a:lnTo>
                  <a:lnTo>
                    <a:pt x="759" y="16"/>
                  </a:lnTo>
                  <a:lnTo>
                    <a:pt x="773" y="14"/>
                  </a:lnTo>
                  <a:lnTo>
                    <a:pt x="786" y="10"/>
                  </a:lnTo>
                  <a:lnTo>
                    <a:pt x="796" y="7"/>
                  </a:lnTo>
                  <a:lnTo>
                    <a:pt x="805" y="6"/>
                  </a:lnTo>
                  <a:lnTo>
                    <a:pt x="814" y="6"/>
                  </a:lnTo>
                  <a:lnTo>
                    <a:pt x="821" y="6"/>
                  </a:lnTo>
                  <a:lnTo>
                    <a:pt x="828" y="7"/>
                  </a:lnTo>
                  <a:lnTo>
                    <a:pt x="835" y="9"/>
                  </a:lnTo>
                  <a:lnTo>
                    <a:pt x="843" y="10"/>
                  </a:lnTo>
                  <a:lnTo>
                    <a:pt x="850" y="13"/>
                  </a:lnTo>
                  <a:lnTo>
                    <a:pt x="857" y="14"/>
                  </a:lnTo>
                  <a:lnTo>
                    <a:pt x="867" y="16"/>
                  </a:lnTo>
                  <a:lnTo>
                    <a:pt x="875" y="17"/>
                  </a:lnTo>
                  <a:lnTo>
                    <a:pt x="886" y="18"/>
                  </a:lnTo>
                  <a:lnTo>
                    <a:pt x="899" y="17"/>
                  </a:lnTo>
                  <a:lnTo>
                    <a:pt x="912" y="16"/>
                  </a:lnTo>
                  <a:lnTo>
                    <a:pt x="928" y="14"/>
                  </a:lnTo>
                  <a:lnTo>
                    <a:pt x="947" y="10"/>
                  </a:lnTo>
                  <a:lnTo>
                    <a:pt x="959" y="7"/>
                  </a:lnTo>
                  <a:lnTo>
                    <a:pt x="970" y="6"/>
                  </a:lnTo>
                  <a:lnTo>
                    <a:pt x="980" y="6"/>
                  </a:lnTo>
                  <a:lnTo>
                    <a:pt x="988" y="6"/>
                  </a:lnTo>
                  <a:lnTo>
                    <a:pt x="997" y="7"/>
                  </a:lnTo>
                  <a:lnTo>
                    <a:pt x="1005" y="9"/>
                  </a:lnTo>
                  <a:lnTo>
                    <a:pt x="1014" y="11"/>
                  </a:lnTo>
                  <a:lnTo>
                    <a:pt x="1022" y="13"/>
                  </a:lnTo>
                  <a:lnTo>
                    <a:pt x="1029" y="14"/>
                  </a:lnTo>
                  <a:lnTo>
                    <a:pt x="1038" y="16"/>
                  </a:lnTo>
                  <a:lnTo>
                    <a:pt x="1047" y="17"/>
                  </a:lnTo>
                  <a:lnTo>
                    <a:pt x="1057" y="18"/>
                  </a:lnTo>
                  <a:lnTo>
                    <a:pt x="1068" y="17"/>
                  </a:lnTo>
                  <a:lnTo>
                    <a:pt x="1079" y="16"/>
                  </a:lnTo>
                  <a:lnTo>
                    <a:pt x="1092" y="14"/>
                  </a:lnTo>
                  <a:lnTo>
                    <a:pt x="1107" y="10"/>
                  </a:lnTo>
                  <a:lnTo>
                    <a:pt x="1120" y="7"/>
                  </a:lnTo>
                  <a:lnTo>
                    <a:pt x="1131" y="5"/>
                  </a:lnTo>
                  <a:lnTo>
                    <a:pt x="1141" y="5"/>
                  </a:lnTo>
                  <a:lnTo>
                    <a:pt x="1150" y="5"/>
                  </a:lnTo>
                  <a:lnTo>
                    <a:pt x="1158" y="6"/>
                  </a:lnTo>
                  <a:lnTo>
                    <a:pt x="1167" y="7"/>
                  </a:lnTo>
                  <a:lnTo>
                    <a:pt x="1174" y="10"/>
                  </a:lnTo>
                  <a:lnTo>
                    <a:pt x="1182" y="11"/>
                  </a:lnTo>
                  <a:lnTo>
                    <a:pt x="1190" y="13"/>
                  </a:lnTo>
                  <a:lnTo>
                    <a:pt x="1198" y="15"/>
                  </a:lnTo>
                  <a:lnTo>
                    <a:pt x="1207" y="16"/>
                  </a:lnTo>
                  <a:lnTo>
                    <a:pt x="1216" y="17"/>
                  </a:lnTo>
                  <a:lnTo>
                    <a:pt x="1228" y="16"/>
                  </a:lnTo>
                  <a:lnTo>
                    <a:pt x="1239" y="15"/>
                  </a:lnTo>
                  <a:lnTo>
                    <a:pt x="1254" y="12"/>
                  </a:lnTo>
                  <a:lnTo>
                    <a:pt x="1269" y="8"/>
                  </a:lnTo>
                  <a:lnTo>
                    <a:pt x="1284" y="5"/>
                  </a:lnTo>
                  <a:lnTo>
                    <a:pt x="1298" y="3"/>
                  </a:lnTo>
                  <a:lnTo>
                    <a:pt x="1310" y="2"/>
                  </a:lnTo>
                  <a:lnTo>
                    <a:pt x="1321" y="3"/>
                  </a:lnTo>
                  <a:lnTo>
                    <a:pt x="1331" y="4"/>
                  </a:lnTo>
                  <a:lnTo>
                    <a:pt x="1339" y="6"/>
                  </a:lnTo>
                  <a:lnTo>
                    <a:pt x="1348" y="9"/>
                  </a:lnTo>
                  <a:lnTo>
                    <a:pt x="1356" y="11"/>
                  </a:lnTo>
                  <a:lnTo>
                    <a:pt x="1363" y="14"/>
                  </a:lnTo>
                  <a:lnTo>
                    <a:pt x="1371" y="16"/>
                  </a:lnTo>
                  <a:lnTo>
                    <a:pt x="1379" y="18"/>
                  </a:lnTo>
                  <a:lnTo>
                    <a:pt x="1387" y="19"/>
                  </a:lnTo>
                  <a:lnTo>
                    <a:pt x="1395" y="20"/>
                  </a:lnTo>
                  <a:lnTo>
                    <a:pt x="1404" y="18"/>
                  </a:lnTo>
                  <a:lnTo>
                    <a:pt x="1415" y="16"/>
                  </a:lnTo>
                  <a:lnTo>
                    <a:pt x="1426" y="12"/>
                  </a:lnTo>
                  <a:lnTo>
                    <a:pt x="1437" y="9"/>
                  </a:lnTo>
                  <a:lnTo>
                    <a:pt x="1448" y="6"/>
                  </a:lnTo>
                  <a:lnTo>
                    <a:pt x="1457" y="5"/>
                  </a:lnTo>
                  <a:lnTo>
                    <a:pt x="1467" y="5"/>
                  </a:lnTo>
                  <a:lnTo>
                    <a:pt x="1475" y="6"/>
                  </a:lnTo>
                  <a:lnTo>
                    <a:pt x="1485" y="7"/>
                  </a:lnTo>
                  <a:lnTo>
                    <a:pt x="1493" y="9"/>
                  </a:lnTo>
                  <a:lnTo>
                    <a:pt x="1503" y="11"/>
                  </a:lnTo>
                  <a:lnTo>
                    <a:pt x="1512" y="13"/>
                  </a:lnTo>
                  <a:lnTo>
                    <a:pt x="1521" y="15"/>
                  </a:lnTo>
                  <a:lnTo>
                    <a:pt x="1531" y="16"/>
                  </a:lnTo>
                  <a:lnTo>
                    <a:pt x="1540" y="17"/>
                  </a:lnTo>
                  <a:lnTo>
                    <a:pt x="1551" y="17"/>
                  </a:lnTo>
                  <a:lnTo>
                    <a:pt x="1562" y="17"/>
                  </a:lnTo>
                  <a:lnTo>
                    <a:pt x="1573" y="15"/>
                  </a:lnTo>
                  <a:lnTo>
                    <a:pt x="1586" y="12"/>
                  </a:lnTo>
                  <a:lnTo>
                    <a:pt x="1598" y="8"/>
                  </a:lnTo>
                  <a:lnTo>
                    <a:pt x="1609" y="6"/>
                  </a:lnTo>
                  <a:lnTo>
                    <a:pt x="1619" y="5"/>
                  </a:lnTo>
                  <a:lnTo>
                    <a:pt x="1627" y="6"/>
                  </a:lnTo>
                  <a:lnTo>
                    <a:pt x="1634" y="7"/>
                  </a:lnTo>
                  <a:lnTo>
                    <a:pt x="1642" y="10"/>
                  </a:lnTo>
                  <a:lnTo>
                    <a:pt x="1648" y="12"/>
                  </a:lnTo>
                  <a:lnTo>
                    <a:pt x="1655" y="15"/>
                  </a:lnTo>
                  <a:lnTo>
                    <a:pt x="1662" y="18"/>
                  </a:lnTo>
                  <a:lnTo>
                    <a:pt x="1669" y="20"/>
                  </a:lnTo>
                  <a:lnTo>
                    <a:pt x="1678" y="23"/>
                  </a:lnTo>
                  <a:lnTo>
                    <a:pt x="1688" y="24"/>
                  </a:lnTo>
                  <a:lnTo>
                    <a:pt x="1700" y="23"/>
                  </a:lnTo>
                  <a:lnTo>
                    <a:pt x="1713" y="22"/>
                  </a:lnTo>
                  <a:lnTo>
                    <a:pt x="1729" y="17"/>
                  </a:lnTo>
                  <a:lnTo>
                    <a:pt x="1747" y="12"/>
                  </a:lnTo>
                  <a:lnTo>
                    <a:pt x="1761" y="7"/>
                  </a:lnTo>
                  <a:lnTo>
                    <a:pt x="1773" y="5"/>
                  </a:lnTo>
                  <a:lnTo>
                    <a:pt x="1783" y="4"/>
                  </a:lnTo>
                  <a:lnTo>
                    <a:pt x="1791" y="5"/>
                  </a:lnTo>
                  <a:lnTo>
                    <a:pt x="1798" y="6"/>
                  </a:lnTo>
                  <a:lnTo>
                    <a:pt x="1804" y="7"/>
                  </a:lnTo>
                  <a:lnTo>
                    <a:pt x="1810" y="10"/>
                  </a:lnTo>
                  <a:lnTo>
                    <a:pt x="1816" y="13"/>
                  </a:lnTo>
                  <a:lnTo>
                    <a:pt x="1823" y="16"/>
                  </a:lnTo>
                  <a:lnTo>
                    <a:pt x="1830" y="18"/>
                  </a:lnTo>
                  <a:lnTo>
                    <a:pt x="1837" y="19"/>
                  </a:lnTo>
                  <a:lnTo>
                    <a:pt x="1847" y="20"/>
                  </a:lnTo>
                  <a:lnTo>
                    <a:pt x="1859" y="20"/>
                  </a:lnTo>
                  <a:lnTo>
                    <a:pt x="1873" y="17"/>
                  </a:lnTo>
                  <a:lnTo>
                    <a:pt x="1890" y="14"/>
                  </a:lnTo>
                  <a:lnTo>
                    <a:pt x="1909" y="8"/>
                  </a:lnTo>
                  <a:lnTo>
                    <a:pt x="1926" y="3"/>
                  </a:lnTo>
                  <a:lnTo>
                    <a:pt x="1941" y="1"/>
                  </a:lnTo>
                  <a:lnTo>
                    <a:pt x="1951" y="0"/>
                  </a:lnTo>
                  <a:lnTo>
                    <a:pt x="1961" y="1"/>
                  </a:lnTo>
                  <a:lnTo>
                    <a:pt x="1970" y="2"/>
                  </a:lnTo>
                  <a:lnTo>
                    <a:pt x="1977" y="4"/>
                  </a:lnTo>
                  <a:lnTo>
                    <a:pt x="1983" y="7"/>
                  </a:lnTo>
                  <a:lnTo>
                    <a:pt x="1989" y="10"/>
                  </a:lnTo>
                  <a:lnTo>
                    <a:pt x="1995" y="13"/>
                  </a:lnTo>
                  <a:lnTo>
                    <a:pt x="2001" y="16"/>
                  </a:lnTo>
                  <a:lnTo>
                    <a:pt x="2008" y="18"/>
                  </a:lnTo>
                  <a:lnTo>
                    <a:pt x="2017" y="20"/>
                  </a:lnTo>
                  <a:lnTo>
                    <a:pt x="2026" y="20"/>
                  </a:lnTo>
                  <a:lnTo>
                    <a:pt x="2038" y="19"/>
                  </a:lnTo>
                  <a:lnTo>
                    <a:pt x="2052" y="17"/>
                  </a:lnTo>
                  <a:lnTo>
                    <a:pt x="2068" y="12"/>
                  </a:lnTo>
                  <a:lnTo>
                    <a:pt x="2084" y="8"/>
                  </a:lnTo>
                  <a:lnTo>
                    <a:pt x="2097" y="5"/>
                  </a:lnTo>
                  <a:lnTo>
                    <a:pt x="2108" y="4"/>
                  </a:lnTo>
                  <a:lnTo>
                    <a:pt x="2117" y="5"/>
                  </a:lnTo>
                  <a:lnTo>
                    <a:pt x="2125" y="5"/>
                  </a:lnTo>
                  <a:lnTo>
                    <a:pt x="2132" y="7"/>
                  </a:lnTo>
                  <a:lnTo>
                    <a:pt x="2137" y="9"/>
                  </a:lnTo>
                  <a:lnTo>
                    <a:pt x="2143" y="11"/>
                  </a:lnTo>
                  <a:lnTo>
                    <a:pt x="2148" y="14"/>
                  </a:lnTo>
                  <a:lnTo>
                    <a:pt x="2155" y="16"/>
                  </a:lnTo>
                  <a:lnTo>
                    <a:pt x="2162" y="18"/>
                  </a:lnTo>
                  <a:lnTo>
                    <a:pt x="2171" y="18"/>
                  </a:lnTo>
                  <a:lnTo>
                    <a:pt x="2181" y="18"/>
                  </a:lnTo>
                  <a:lnTo>
                    <a:pt x="2194" y="17"/>
                  </a:lnTo>
                  <a:lnTo>
                    <a:pt x="2208" y="14"/>
                  </a:lnTo>
                  <a:lnTo>
                    <a:pt x="2226" y="10"/>
                  </a:lnTo>
                  <a:lnTo>
                    <a:pt x="2243" y="6"/>
                  </a:lnTo>
                  <a:lnTo>
                    <a:pt x="2258" y="4"/>
                  </a:lnTo>
                  <a:lnTo>
                    <a:pt x="2270" y="3"/>
                  </a:lnTo>
                  <a:lnTo>
                    <a:pt x="2279" y="4"/>
                  </a:lnTo>
                  <a:lnTo>
                    <a:pt x="2288" y="6"/>
                  </a:lnTo>
                  <a:lnTo>
                    <a:pt x="2295" y="7"/>
                  </a:lnTo>
                  <a:lnTo>
                    <a:pt x="2301" y="10"/>
                  </a:lnTo>
                  <a:lnTo>
                    <a:pt x="2307" y="13"/>
                  </a:lnTo>
                  <a:lnTo>
                    <a:pt x="2313" y="16"/>
                  </a:lnTo>
                  <a:lnTo>
                    <a:pt x="2320" y="18"/>
                  </a:lnTo>
                  <a:lnTo>
                    <a:pt x="2326" y="20"/>
                  </a:lnTo>
                  <a:lnTo>
                    <a:pt x="2335" y="22"/>
                  </a:lnTo>
                  <a:lnTo>
                    <a:pt x="2346" y="22"/>
                  </a:lnTo>
                  <a:lnTo>
                    <a:pt x="2358" y="20"/>
                  </a:lnTo>
                  <a:lnTo>
                    <a:pt x="2372" y="16"/>
                  </a:lnTo>
                  <a:lnTo>
                    <a:pt x="2389" y="11"/>
                  </a:lnTo>
                  <a:lnTo>
                    <a:pt x="2401" y="8"/>
                  </a:lnTo>
                  <a:lnTo>
                    <a:pt x="2412" y="6"/>
                  </a:lnTo>
                  <a:lnTo>
                    <a:pt x="2423" y="6"/>
                  </a:lnTo>
                  <a:lnTo>
                    <a:pt x="2431" y="6"/>
                  </a:lnTo>
                  <a:lnTo>
                    <a:pt x="2441" y="7"/>
                  </a:lnTo>
                  <a:lnTo>
                    <a:pt x="2449" y="10"/>
                  </a:lnTo>
                  <a:lnTo>
                    <a:pt x="2458" y="11"/>
                  </a:lnTo>
                  <a:lnTo>
                    <a:pt x="2466" y="14"/>
                  </a:lnTo>
                  <a:lnTo>
                    <a:pt x="2476" y="17"/>
                  </a:lnTo>
                  <a:lnTo>
                    <a:pt x="2484" y="18"/>
                  </a:lnTo>
                  <a:lnTo>
                    <a:pt x="2493" y="20"/>
                  </a:lnTo>
                  <a:lnTo>
                    <a:pt x="2502" y="22"/>
                  </a:lnTo>
                  <a:lnTo>
                    <a:pt x="2513" y="22"/>
                  </a:lnTo>
                  <a:lnTo>
                    <a:pt x="2525" y="19"/>
                  </a:lnTo>
                  <a:lnTo>
                    <a:pt x="2536" y="17"/>
                  </a:lnTo>
                  <a:lnTo>
                    <a:pt x="2551" y="12"/>
                  </a:lnTo>
                  <a:lnTo>
                    <a:pt x="2565" y="7"/>
                  </a:lnTo>
                  <a:lnTo>
                    <a:pt x="2577" y="5"/>
                  </a:lnTo>
                  <a:lnTo>
                    <a:pt x="2589" y="3"/>
                  </a:lnTo>
                  <a:lnTo>
                    <a:pt x="2600" y="2"/>
                  </a:lnTo>
                  <a:lnTo>
                    <a:pt x="2610" y="3"/>
                  </a:lnTo>
                  <a:lnTo>
                    <a:pt x="2619" y="4"/>
                  </a:lnTo>
                  <a:lnTo>
                    <a:pt x="2628" y="6"/>
                  </a:lnTo>
                  <a:lnTo>
                    <a:pt x="2636" y="8"/>
                  </a:lnTo>
                  <a:lnTo>
                    <a:pt x="2643" y="10"/>
                  </a:lnTo>
                  <a:lnTo>
                    <a:pt x="2651" y="13"/>
                  </a:lnTo>
                  <a:lnTo>
                    <a:pt x="2659" y="14"/>
                  </a:lnTo>
                  <a:lnTo>
                    <a:pt x="2667" y="16"/>
                  </a:lnTo>
                  <a:lnTo>
                    <a:pt x="2676" y="17"/>
                  </a:lnTo>
                  <a:lnTo>
                    <a:pt x="2684" y="16"/>
                  </a:lnTo>
                  <a:lnTo>
                    <a:pt x="2694" y="15"/>
                  </a:lnTo>
                  <a:lnTo>
                    <a:pt x="2705" y="12"/>
                  </a:lnTo>
                  <a:lnTo>
                    <a:pt x="2716" y="9"/>
                  </a:lnTo>
                  <a:lnTo>
                    <a:pt x="2727" y="7"/>
                  </a:lnTo>
                  <a:lnTo>
                    <a:pt x="2736" y="6"/>
                  </a:lnTo>
                  <a:lnTo>
                    <a:pt x="2746" y="6"/>
                  </a:lnTo>
                  <a:lnTo>
                    <a:pt x="2754" y="7"/>
                  </a:lnTo>
                  <a:lnTo>
                    <a:pt x="2764" y="8"/>
                  </a:lnTo>
                  <a:lnTo>
                    <a:pt x="2772" y="10"/>
                  </a:lnTo>
                  <a:lnTo>
                    <a:pt x="2782" y="11"/>
                  </a:lnTo>
                  <a:lnTo>
                    <a:pt x="2790" y="13"/>
                  </a:lnTo>
                  <a:lnTo>
                    <a:pt x="2800" y="15"/>
                  </a:lnTo>
                  <a:lnTo>
                    <a:pt x="2810" y="16"/>
                  </a:lnTo>
                  <a:lnTo>
                    <a:pt x="2819" y="17"/>
                  </a:lnTo>
                  <a:lnTo>
                    <a:pt x="2830" y="17"/>
                  </a:lnTo>
                  <a:lnTo>
                    <a:pt x="2841" y="16"/>
                  </a:lnTo>
                  <a:lnTo>
                    <a:pt x="2854" y="13"/>
                  </a:lnTo>
                  <a:lnTo>
                    <a:pt x="2866" y="10"/>
                  </a:lnTo>
                  <a:lnTo>
                    <a:pt x="2875" y="7"/>
                  </a:lnTo>
                  <a:lnTo>
                    <a:pt x="2883" y="7"/>
                  </a:lnTo>
                  <a:lnTo>
                    <a:pt x="2890" y="7"/>
                  </a:lnTo>
                  <a:lnTo>
                    <a:pt x="2897" y="9"/>
                  </a:lnTo>
                  <a:lnTo>
                    <a:pt x="2903" y="10"/>
                  </a:lnTo>
                  <a:lnTo>
                    <a:pt x="2910" y="13"/>
                  </a:lnTo>
                  <a:lnTo>
                    <a:pt x="2916" y="16"/>
                  </a:lnTo>
                  <a:lnTo>
                    <a:pt x="2924" y="18"/>
                  </a:lnTo>
                  <a:lnTo>
                    <a:pt x="2931" y="22"/>
                  </a:lnTo>
                  <a:lnTo>
                    <a:pt x="2941" y="23"/>
                  </a:lnTo>
                  <a:lnTo>
                    <a:pt x="2951" y="25"/>
                  </a:lnTo>
                  <a:lnTo>
                    <a:pt x="2962" y="25"/>
                  </a:lnTo>
                  <a:lnTo>
                    <a:pt x="2975" y="24"/>
                  </a:lnTo>
                  <a:lnTo>
                    <a:pt x="2989" y="22"/>
                  </a:lnTo>
                  <a:lnTo>
                    <a:pt x="3007" y="17"/>
                  </a:lnTo>
                  <a:lnTo>
                    <a:pt x="3027" y="11"/>
                  </a:lnTo>
                  <a:lnTo>
                    <a:pt x="3044" y="6"/>
                  </a:lnTo>
                  <a:lnTo>
                    <a:pt x="3057" y="3"/>
                  </a:lnTo>
                  <a:lnTo>
                    <a:pt x="3070" y="2"/>
                  </a:lnTo>
                  <a:lnTo>
                    <a:pt x="3080" y="2"/>
                  </a:lnTo>
                  <a:lnTo>
                    <a:pt x="3088" y="3"/>
                  </a:lnTo>
                  <a:lnTo>
                    <a:pt x="3097" y="5"/>
                  </a:lnTo>
                  <a:lnTo>
                    <a:pt x="3103" y="8"/>
                  </a:lnTo>
                  <a:lnTo>
                    <a:pt x="3110" y="11"/>
                  </a:lnTo>
                  <a:lnTo>
                    <a:pt x="3117" y="13"/>
                  </a:lnTo>
                  <a:lnTo>
                    <a:pt x="3124" y="16"/>
                  </a:lnTo>
                  <a:lnTo>
                    <a:pt x="3130" y="18"/>
                  </a:lnTo>
                  <a:lnTo>
                    <a:pt x="3140" y="18"/>
                  </a:lnTo>
                  <a:lnTo>
                    <a:pt x="3150" y="18"/>
                  </a:lnTo>
                  <a:lnTo>
                    <a:pt x="3162" y="17"/>
                  </a:lnTo>
                  <a:lnTo>
                    <a:pt x="3175" y="13"/>
                  </a:lnTo>
                  <a:lnTo>
                    <a:pt x="3192" y="8"/>
                  </a:lnTo>
                  <a:lnTo>
                    <a:pt x="3206" y="3"/>
                  </a:lnTo>
                  <a:lnTo>
                    <a:pt x="3218" y="1"/>
                  </a:lnTo>
                  <a:lnTo>
                    <a:pt x="3230" y="0"/>
                  </a:lnTo>
                  <a:lnTo>
                    <a:pt x="3240" y="1"/>
                  </a:lnTo>
                  <a:lnTo>
                    <a:pt x="3248" y="2"/>
                  </a:lnTo>
                  <a:lnTo>
                    <a:pt x="3257" y="4"/>
                  </a:lnTo>
                  <a:lnTo>
                    <a:pt x="3265" y="7"/>
                  </a:lnTo>
                  <a:lnTo>
                    <a:pt x="3273" y="10"/>
                  </a:lnTo>
                  <a:lnTo>
                    <a:pt x="3280" y="13"/>
                  </a:lnTo>
                  <a:lnTo>
                    <a:pt x="3288" y="16"/>
                  </a:lnTo>
                  <a:lnTo>
                    <a:pt x="3295" y="18"/>
                  </a:lnTo>
                  <a:lnTo>
                    <a:pt x="3304" y="19"/>
                  </a:lnTo>
                  <a:lnTo>
                    <a:pt x="3314" y="20"/>
                  </a:lnTo>
                  <a:lnTo>
                    <a:pt x="3324" y="18"/>
                  </a:lnTo>
                  <a:lnTo>
                    <a:pt x="3336" y="16"/>
                  </a:lnTo>
                  <a:lnTo>
                    <a:pt x="3350" y="11"/>
                  </a:lnTo>
                  <a:lnTo>
                    <a:pt x="3368" y="6"/>
                  </a:lnTo>
                  <a:lnTo>
                    <a:pt x="3382" y="2"/>
                  </a:lnTo>
                  <a:lnTo>
                    <a:pt x="3394" y="1"/>
                  </a:lnTo>
                  <a:lnTo>
                    <a:pt x="3405" y="1"/>
                  </a:lnTo>
                  <a:lnTo>
                    <a:pt x="3415" y="2"/>
                  </a:lnTo>
                  <a:lnTo>
                    <a:pt x="3423" y="5"/>
                  </a:lnTo>
                  <a:lnTo>
                    <a:pt x="3430" y="7"/>
                  </a:lnTo>
                  <a:lnTo>
                    <a:pt x="3437" y="11"/>
                  </a:lnTo>
                  <a:lnTo>
                    <a:pt x="3444" y="14"/>
                  </a:lnTo>
                  <a:lnTo>
                    <a:pt x="3450" y="17"/>
                  </a:lnTo>
                  <a:lnTo>
                    <a:pt x="3457" y="20"/>
                  </a:lnTo>
                  <a:lnTo>
                    <a:pt x="3464" y="22"/>
                  </a:lnTo>
                  <a:lnTo>
                    <a:pt x="3473" y="22"/>
                  </a:lnTo>
                  <a:lnTo>
                    <a:pt x="3482" y="20"/>
                  </a:lnTo>
                  <a:lnTo>
                    <a:pt x="3494" y="17"/>
                  </a:lnTo>
                  <a:lnTo>
                    <a:pt x="3508" y="11"/>
                  </a:lnTo>
                  <a:lnTo>
                    <a:pt x="3523" y="6"/>
                  </a:lnTo>
                  <a:lnTo>
                    <a:pt x="3537" y="3"/>
                  </a:lnTo>
                  <a:lnTo>
                    <a:pt x="3547" y="2"/>
                  </a:lnTo>
                  <a:lnTo>
                    <a:pt x="3557" y="2"/>
                  </a:lnTo>
                  <a:lnTo>
                    <a:pt x="3565" y="3"/>
                  </a:lnTo>
                  <a:lnTo>
                    <a:pt x="3573" y="5"/>
                  </a:lnTo>
                  <a:lnTo>
                    <a:pt x="3580" y="8"/>
                  </a:lnTo>
                  <a:lnTo>
                    <a:pt x="3586" y="11"/>
                  </a:lnTo>
                  <a:lnTo>
                    <a:pt x="3592" y="15"/>
                  </a:lnTo>
                  <a:lnTo>
                    <a:pt x="3599" y="17"/>
                  </a:lnTo>
                  <a:lnTo>
                    <a:pt x="3608" y="20"/>
                  </a:lnTo>
                  <a:lnTo>
                    <a:pt x="3616" y="22"/>
                  </a:lnTo>
                  <a:lnTo>
                    <a:pt x="3626" y="22"/>
                  </a:lnTo>
                  <a:lnTo>
                    <a:pt x="3638" y="19"/>
                  </a:lnTo>
                  <a:lnTo>
                    <a:pt x="3651" y="16"/>
                  </a:lnTo>
                  <a:lnTo>
                    <a:pt x="3668" y="10"/>
                  </a:lnTo>
                  <a:lnTo>
                    <a:pt x="3682" y="5"/>
                  </a:lnTo>
                  <a:lnTo>
                    <a:pt x="3694" y="3"/>
                  </a:lnTo>
                  <a:lnTo>
                    <a:pt x="3705" y="2"/>
                  </a:lnTo>
                  <a:lnTo>
                    <a:pt x="3714" y="2"/>
                  </a:lnTo>
                  <a:lnTo>
                    <a:pt x="3722" y="4"/>
                  </a:lnTo>
                  <a:lnTo>
                    <a:pt x="3731" y="7"/>
                  </a:lnTo>
                  <a:lnTo>
                    <a:pt x="3737" y="10"/>
                  </a:lnTo>
                  <a:lnTo>
                    <a:pt x="3744" y="13"/>
                  </a:lnTo>
                  <a:lnTo>
                    <a:pt x="3751" y="17"/>
                  </a:lnTo>
                  <a:lnTo>
                    <a:pt x="3758" y="20"/>
                  </a:lnTo>
                  <a:lnTo>
                    <a:pt x="3767" y="22"/>
                  </a:lnTo>
                  <a:lnTo>
                    <a:pt x="3775" y="24"/>
                  </a:lnTo>
                  <a:lnTo>
                    <a:pt x="3786" y="23"/>
                  </a:lnTo>
                  <a:lnTo>
                    <a:pt x="3797" y="22"/>
                  </a:lnTo>
                  <a:lnTo>
                    <a:pt x="3810" y="17"/>
                  </a:lnTo>
                  <a:lnTo>
                    <a:pt x="3825" y="11"/>
                  </a:lnTo>
                  <a:lnTo>
                    <a:pt x="3838" y="6"/>
                  </a:lnTo>
                  <a:lnTo>
                    <a:pt x="3850" y="3"/>
                  </a:lnTo>
                  <a:lnTo>
                    <a:pt x="3860" y="1"/>
                  </a:lnTo>
                  <a:lnTo>
                    <a:pt x="3868" y="1"/>
                  </a:lnTo>
                  <a:lnTo>
                    <a:pt x="3874" y="2"/>
                  </a:lnTo>
                  <a:lnTo>
                    <a:pt x="3879" y="3"/>
                  </a:lnTo>
                  <a:lnTo>
                    <a:pt x="3885" y="6"/>
                  </a:lnTo>
                  <a:lnTo>
                    <a:pt x="3890" y="9"/>
                  </a:lnTo>
                  <a:lnTo>
                    <a:pt x="3893" y="12"/>
                  </a:lnTo>
                  <a:lnTo>
                    <a:pt x="3898" y="16"/>
                  </a:lnTo>
                  <a:lnTo>
                    <a:pt x="3904" y="18"/>
                  </a:lnTo>
                  <a:lnTo>
                    <a:pt x="3910" y="22"/>
                  </a:lnTo>
                  <a:lnTo>
                    <a:pt x="3919" y="23"/>
                  </a:lnTo>
                  <a:lnTo>
                    <a:pt x="3927" y="25"/>
                  </a:lnTo>
                  <a:lnTo>
                    <a:pt x="3938" y="24"/>
                  </a:lnTo>
                  <a:lnTo>
                    <a:pt x="3950" y="22"/>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10" name="Freeform 102"/>
            <p:cNvSpPr>
              <a:spLocks/>
            </p:cNvSpPr>
            <p:nvPr/>
          </p:nvSpPr>
          <p:spPr bwMode="auto">
            <a:xfrm>
              <a:off x="5140" y="1873"/>
              <a:ext cx="22" cy="196"/>
            </a:xfrm>
            <a:custGeom>
              <a:avLst/>
              <a:gdLst>
                <a:gd name="T0" fmla="*/ 21 w 22"/>
                <a:gd name="T1" fmla="*/ 0 h 196"/>
                <a:gd name="T2" fmla="*/ 0 w 22"/>
                <a:gd name="T3" fmla="*/ 0 h 196"/>
                <a:gd name="T4" fmla="*/ 0 w 22"/>
                <a:gd name="T5" fmla="*/ 195 h 196"/>
                <a:gd name="T6" fmla="*/ 21 w 22"/>
                <a:gd name="T7" fmla="*/ 195 h 196"/>
                <a:gd name="T8" fmla="*/ 21 w 22"/>
                <a:gd name="T9" fmla="*/ 0 h 196"/>
              </a:gdLst>
              <a:ahLst/>
              <a:cxnLst>
                <a:cxn ang="0">
                  <a:pos x="T0" y="T1"/>
                </a:cxn>
                <a:cxn ang="0">
                  <a:pos x="T2" y="T3"/>
                </a:cxn>
                <a:cxn ang="0">
                  <a:pos x="T4" y="T5"/>
                </a:cxn>
                <a:cxn ang="0">
                  <a:pos x="T6" y="T7"/>
                </a:cxn>
                <a:cxn ang="0">
                  <a:pos x="T8" y="T9"/>
                </a:cxn>
              </a:cxnLst>
              <a:rect l="0" t="0" r="r" b="b"/>
              <a:pathLst>
                <a:path w="22" h="196">
                  <a:moveTo>
                    <a:pt x="21" y="0"/>
                  </a:moveTo>
                  <a:lnTo>
                    <a:pt x="0" y="0"/>
                  </a:lnTo>
                  <a:lnTo>
                    <a:pt x="0" y="195"/>
                  </a:lnTo>
                  <a:lnTo>
                    <a:pt x="21" y="195"/>
                  </a:lnTo>
                  <a:lnTo>
                    <a:pt x="21"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11" name="Freeform 103"/>
            <p:cNvSpPr>
              <a:spLocks/>
            </p:cNvSpPr>
            <p:nvPr/>
          </p:nvSpPr>
          <p:spPr bwMode="auto">
            <a:xfrm>
              <a:off x="5132" y="1873"/>
              <a:ext cx="30" cy="202"/>
            </a:xfrm>
            <a:custGeom>
              <a:avLst/>
              <a:gdLst>
                <a:gd name="T0" fmla="*/ 29 w 30"/>
                <a:gd name="T1" fmla="*/ 0 h 202"/>
                <a:gd name="T2" fmla="*/ 0 w 30"/>
                <a:gd name="T3" fmla="*/ 0 h 202"/>
                <a:gd name="T4" fmla="*/ 0 w 30"/>
                <a:gd name="T5" fmla="*/ 201 h 202"/>
                <a:gd name="T6" fmla="*/ 29 w 30"/>
                <a:gd name="T7" fmla="*/ 201 h 202"/>
                <a:gd name="T8" fmla="*/ 29 w 30"/>
                <a:gd name="T9" fmla="*/ 0 h 202"/>
              </a:gdLst>
              <a:ahLst/>
              <a:cxnLst>
                <a:cxn ang="0">
                  <a:pos x="T0" y="T1"/>
                </a:cxn>
                <a:cxn ang="0">
                  <a:pos x="T2" y="T3"/>
                </a:cxn>
                <a:cxn ang="0">
                  <a:pos x="T4" y="T5"/>
                </a:cxn>
                <a:cxn ang="0">
                  <a:pos x="T6" y="T7"/>
                </a:cxn>
                <a:cxn ang="0">
                  <a:pos x="T8" y="T9"/>
                </a:cxn>
              </a:cxnLst>
              <a:rect l="0" t="0" r="r" b="b"/>
              <a:pathLst>
                <a:path w="30" h="202">
                  <a:moveTo>
                    <a:pt x="29" y="0"/>
                  </a:moveTo>
                  <a:lnTo>
                    <a:pt x="0" y="0"/>
                  </a:lnTo>
                  <a:lnTo>
                    <a:pt x="0" y="201"/>
                  </a:lnTo>
                  <a:lnTo>
                    <a:pt x="29" y="201"/>
                  </a:lnTo>
                  <a:lnTo>
                    <a:pt x="29"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12" name="Freeform 104"/>
            <p:cNvSpPr>
              <a:spLocks/>
            </p:cNvSpPr>
            <p:nvPr/>
          </p:nvSpPr>
          <p:spPr bwMode="auto">
            <a:xfrm>
              <a:off x="1199" y="1877"/>
              <a:ext cx="20" cy="192"/>
            </a:xfrm>
            <a:custGeom>
              <a:avLst/>
              <a:gdLst>
                <a:gd name="T0" fmla="*/ 19 w 20"/>
                <a:gd name="T1" fmla="*/ 0 h 192"/>
                <a:gd name="T2" fmla="*/ 0 w 20"/>
                <a:gd name="T3" fmla="*/ 0 h 192"/>
                <a:gd name="T4" fmla="*/ 0 w 20"/>
                <a:gd name="T5" fmla="*/ 191 h 192"/>
                <a:gd name="T6" fmla="*/ 19 w 20"/>
                <a:gd name="T7" fmla="*/ 191 h 192"/>
                <a:gd name="T8" fmla="*/ 19 w 20"/>
                <a:gd name="T9" fmla="*/ 0 h 192"/>
              </a:gdLst>
              <a:ahLst/>
              <a:cxnLst>
                <a:cxn ang="0">
                  <a:pos x="T0" y="T1"/>
                </a:cxn>
                <a:cxn ang="0">
                  <a:pos x="T2" y="T3"/>
                </a:cxn>
                <a:cxn ang="0">
                  <a:pos x="T4" y="T5"/>
                </a:cxn>
                <a:cxn ang="0">
                  <a:pos x="T6" y="T7"/>
                </a:cxn>
                <a:cxn ang="0">
                  <a:pos x="T8" y="T9"/>
                </a:cxn>
              </a:cxnLst>
              <a:rect l="0" t="0" r="r" b="b"/>
              <a:pathLst>
                <a:path w="20" h="192">
                  <a:moveTo>
                    <a:pt x="19" y="0"/>
                  </a:moveTo>
                  <a:lnTo>
                    <a:pt x="0" y="0"/>
                  </a:lnTo>
                  <a:lnTo>
                    <a:pt x="0" y="191"/>
                  </a:lnTo>
                  <a:lnTo>
                    <a:pt x="19" y="191"/>
                  </a:lnTo>
                  <a:lnTo>
                    <a:pt x="19"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13" name="Freeform 105"/>
            <p:cNvSpPr>
              <a:spLocks/>
            </p:cNvSpPr>
            <p:nvPr/>
          </p:nvSpPr>
          <p:spPr bwMode="auto">
            <a:xfrm>
              <a:off x="1191" y="1877"/>
              <a:ext cx="28" cy="198"/>
            </a:xfrm>
            <a:custGeom>
              <a:avLst/>
              <a:gdLst>
                <a:gd name="T0" fmla="*/ 27 w 28"/>
                <a:gd name="T1" fmla="*/ 0 h 198"/>
                <a:gd name="T2" fmla="*/ 0 w 28"/>
                <a:gd name="T3" fmla="*/ 0 h 198"/>
                <a:gd name="T4" fmla="*/ 0 w 28"/>
                <a:gd name="T5" fmla="*/ 197 h 198"/>
                <a:gd name="T6" fmla="*/ 27 w 28"/>
                <a:gd name="T7" fmla="*/ 197 h 198"/>
                <a:gd name="T8" fmla="*/ 27 w 28"/>
                <a:gd name="T9" fmla="*/ 0 h 198"/>
              </a:gdLst>
              <a:ahLst/>
              <a:cxnLst>
                <a:cxn ang="0">
                  <a:pos x="T0" y="T1"/>
                </a:cxn>
                <a:cxn ang="0">
                  <a:pos x="T2" y="T3"/>
                </a:cxn>
                <a:cxn ang="0">
                  <a:pos x="T4" y="T5"/>
                </a:cxn>
                <a:cxn ang="0">
                  <a:pos x="T6" y="T7"/>
                </a:cxn>
                <a:cxn ang="0">
                  <a:pos x="T8" y="T9"/>
                </a:cxn>
              </a:cxnLst>
              <a:rect l="0" t="0" r="r" b="b"/>
              <a:pathLst>
                <a:path w="28" h="198">
                  <a:moveTo>
                    <a:pt x="27" y="0"/>
                  </a:moveTo>
                  <a:lnTo>
                    <a:pt x="0" y="0"/>
                  </a:lnTo>
                  <a:lnTo>
                    <a:pt x="0" y="197"/>
                  </a:lnTo>
                  <a:lnTo>
                    <a:pt x="27" y="197"/>
                  </a:lnTo>
                  <a:lnTo>
                    <a:pt x="27"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14" name="Freeform 106"/>
            <p:cNvSpPr>
              <a:spLocks/>
            </p:cNvSpPr>
            <p:nvPr/>
          </p:nvSpPr>
          <p:spPr bwMode="auto">
            <a:xfrm>
              <a:off x="1209" y="3553"/>
              <a:ext cx="2230" cy="319"/>
            </a:xfrm>
            <a:custGeom>
              <a:avLst/>
              <a:gdLst>
                <a:gd name="T0" fmla="*/ 729 w 2230"/>
                <a:gd name="T1" fmla="*/ 17 h 319"/>
                <a:gd name="T2" fmla="*/ 697 w 2230"/>
                <a:gd name="T3" fmla="*/ 32 h 319"/>
                <a:gd name="T4" fmla="*/ 727 w 2230"/>
                <a:gd name="T5" fmla="*/ 39 h 319"/>
                <a:gd name="T6" fmla="*/ 807 w 2230"/>
                <a:gd name="T7" fmla="*/ 42 h 319"/>
                <a:gd name="T8" fmla="*/ 924 w 2230"/>
                <a:gd name="T9" fmla="*/ 41 h 319"/>
                <a:gd name="T10" fmla="*/ 1063 w 2230"/>
                <a:gd name="T11" fmla="*/ 37 h 319"/>
                <a:gd name="T12" fmla="*/ 1216 w 2230"/>
                <a:gd name="T13" fmla="*/ 35 h 319"/>
                <a:gd name="T14" fmla="*/ 1365 w 2230"/>
                <a:gd name="T15" fmla="*/ 32 h 319"/>
                <a:gd name="T16" fmla="*/ 1391 w 2230"/>
                <a:gd name="T17" fmla="*/ 47 h 319"/>
                <a:gd name="T18" fmla="*/ 1408 w 2230"/>
                <a:gd name="T19" fmla="*/ 59 h 319"/>
                <a:gd name="T20" fmla="*/ 1453 w 2230"/>
                <a:gd name="T21" fmla="*/ 66 h 319"/>
                <a:gd name="T22" fmla="*/ 1524 w 2230"/>
                <a:gd name="T23" fmla="*/ 70 h 319"/>
                <a:gd name="T24" fmla="*/ 1620 w 2230"/>
                <a:gd name="T25" fmla="*/ 71 h 319"/>
                <a:gd name="T26" fmla="*/ 1735 w 2230"/>
                <a:gd name="T27" fmla="*/ 72 h 319"/>
                <a:gd name="T28" fmla="*/ 1870 w 2230"/>
                <a:gd name="T29" fmla="*/ 75 h 319"/>
                <a:gd name="T30" fmla="*/ 2020 w 2230"/>
                <a:gd name="T31" fmla="*/ 80 h 319"/>
                <a:gd name="T32" fmla="*/ 1944 w 2230"/>
                <a:gd name="T33" fmla="*/ 100 h 319"/>
                <a:gd name="T34" fmla="*/ 1831 w 2230"/>
                <a:gd name="T35" fmla="*/ 114 h 319"/>
                <a:gd name="T36" fmla="*/ 1766 w 2230"/>
                <a:gd name="T37" fmla="*/ 120 h 319"/>
                <a:gd name="T38" fmla="*/ 1753 w 2230"/>
                <a:gd name="T39" fmla="*/ 123 h 319"/>
                <a:gd name="T40" fmla="*/ 1799 w 2230"/>
                <a:gd name="T41" fmla="*/ 122 h 319"/>
                <a:gd name="T42" fmla="*/ 1893 w 2230"/>
                <a:gd name="T43" fmla="*/ 123 h 319"/>
                <a:gd name="T44" fmla="*/ 2036 w 2230"/>
                <a:gd name="T45" fmla="*/ 129 h 319"/>
                <a:gd name="T46" fmla="*/ 2229 w 2230"/>
                <a:gd name="T47" fmla="*/ 142 h 319"/>
                <a:gd name="T48" fmla="*/ 2118 w 2230"/>
                <a:gd name="T49" fmla="*/ 157 h 319"/>
                <a:gd name="T50" fmla="*/ 1986 w 2230"/>
                <a:gd name="T51" fmla="*/ 167 h 319"/>
                <a:gd name="T52" fmla="*/ 1850 w 2230"/>
                <a:gd name="T53" fmla="*/ 177 h 319"/>
                <a:gd name="T54" fmla="*/ 1726 w 2230"/>
                <a:gd name="T55" fmla="*/ 187 h 319"/>
                <a:gd name="T56" fmla="*/ 1626 w 2230"/>
                <a:gd name="T57" fmla="*/ 198 h 319"/>
                <a:gd name="T58" fmla="*/ 1565 w 2230"/>
                <a:gd name="T59" fmla="*/ 213 h 319"/>
                <a:gd name="T60" fmla="*/ 1557 w 2230"/>
                <a:gd name="T61" fmla="*/ 233 h 319"/>
                <a:gd name="T62" fmla="*/ 1621 w 2230"/>
                <a:gd name="T63" fmla="*/ 260 h 319"/>
                <a:gd name="T64" fmla="*/ 1522 w 2230"/>
                <a:gd name="T65" fmla="*/ 268 h 319"/>
                <a:gd name="T66" fmla="*/ 1403 w 2230"/>
                <a:gd name="T67" fmla="*/ 273 h 319"/>
                <a:gd name="T68" fmla="*/ 1281 w 2230"/>
                <a:gd name="T69" fmla="*/ 277 h 319"/>
                <a:gd name="T70" fmla="*/ 1172 w 2230"/>
                <a:gd name="T71" fmla="*/ 281 h 319"/>
                <a:gd name="T72" fmla="*/ 1092 w 2230"/>
                <a:gd name="T73" fmla="*/ 285 h 319"/>
                <a:gd name="T74" fmla="*/ 1062 w 2230"/>
                <a:gd name="T75" fmla="*/ 292 h 319"/>
                <a:gd name="T76" fmla="*/ 1098 w 2230"/>
                <a:gd name="T77" fmla="*/ 303 h 319"/>
                <a:gd name="T78" fmla="*/ 1218 w 2230"/>
                <a:gd name="T79" fmla="*/ 318 h 319"/>
                <a:gd name="T80" fmla="*/ 1050 w 2230"/>
                <a:gd name="T81" fmla="*/ 316 h 319"/>
                <a:gd name="T82" fmla="*/ 895 w 2230"/>
                <a:gd name="T83" fmla="*/ 312 h 319"/>
                <a:gd name="T84" fmla="*/ 747 w 2230"/>
                <a:gd name="T85" fmla="*/ 306 h 319"/>
                <a:gd name="T86" fmla="*/ 604 w 2230"/>
                <a:gd name="T87" fmla="*/ 297 h 319"/>
                <a:gd name="T88" fmla="*/ 461 w 2230"/>
                <a:gd name="T89" fmla="*/ 286 h 319"/>
                <a:gd name="T90" fmla="*/ 316 w 2230"/>
                <a:gd name="T91" fmla="*/ 272 h 319"/>
                <a:gd name="T92" fmla="*/ 162 w 2230"/>
                <a:gd name="T93" fmla="*/ 254 h 319"/>
                <a:gd name="T94" fmla="*/ 0 w 2230"/>
                <a:gd name="T95" fmla="*/ 232 h 319"/>
                <a:gd name="T96" fmla="*/ 135 w 2230"/>
                <a:gd name="T97" fmla="*/ 76 h 319"/>
                <a:gd name="T98" fmla="*/ 261 w 2230"/>
                <a:gd name="T99" fmla="*/ 65 h 319"/>
                <a:gd name="T100" fmla="*/ 341 w 2230"/>
                <a:gd name="T101" fmla="*/ 51 h 319"/>
                <a:gd name="T102" fmla="*/ 395 w 2230"/>
                <a:gd name="T103" fmla="*/ 36 h 319"/>
                <a:gd name="T104" fmla="*/ 445 w 2230"/>
                <a:gd name="T105" fmla="*/ 22 h 319"/>
                <a:gd name="T106" fmla="*/ 507 w 2230"/>
                <a:gd name="T107" fmla="*/ 10 h 319"/>
                <a:gd name="T108" fmla="*/ 604 w 2230"/>
                <a:gd name="T109" fmla="*/ 2 h 319"/>
                <a:gd name="T110" fmla="*/ 756 w 2230"/>
                <a:gd name="T111" fmla="*/ 0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30" h="319">
                  <a:moveTo>
                    <a:pt x="804" y="1"/>
                  </a:moveTo>
                  <a:lnTo>
                    <a:pt x="774" y="6"/>
                  </a:lnTo>
                  <a:lnTo>
                    <a:pt x="750" y="12"/>
                  </a:lnTo>
                  <a:lnTo>
                    <a:pt x="729" y="17"/>
                  </a:lnTo>
                  <a:lnTo>
                    <a:pt x="715" y="21"/>
                  </a:lnTo>
                  <a:lnTo>
                    <a:pt x="704" y="25"/>
                  </a:lnTo>
                  <a:lnTo>
                    <a:pt x="699" y="29"/>
                  </a:lnTo>
                  <a:lnTo>
                    <a:pt x="697" y="32"/>
                  </a:lnTo>
                  <a:lnTo>
                    <a:pt x="699" y="34"/>
                  </a:lnTo>
                  <a:lnTo>
                    <a:pt x="704" y="36"/>
                  </a:lnTo>
                  <a:lnTo>
                    <a:pt x="715" y="38"/>
                  </a:lnTo>
                  <a:lnTo>
                    <a:pt x="727" y="39"/>
                  </a:lnTo>
                  <a:lnTo>
                    <a:pt x="743" y="40"/>
                  </a:lnTo>
                  <a:lnTo>
                    <a:pt x="762" y="41"/>
                  </a:lnTo>
                  <a:lnTo>
                    <a:pt x="783" y="42"/>
                  </a:lnTo>
                  <a:lnTo>
                    <a:pt x="807" y="42"/>
                  </a:lnTo>
                  <a:lnTo>
                    <a:pt x="834" y="42"/>
                  </a:lnTo>
                  <a:lnTo>
                    <a:pt x="862" y="42"/>
                  </a:lnTo>
                  <a:lnTo>
                    <a:pt x="892" y="41"/>
                  </a:lnTo>
                  <a:lnTo>
                    <a:pt x="924" y="41"/>
                  </a:lnTo>
                  <a:lnTo>
                    <a:pt x="958" y="40"/>
                  </a:lnTo>
                  <a:lnTo>
                    <a:pt x="993" y="39"/>
                  </a:lnTo>
                  <a:lnTo>
                    <a:pt x="1027" y="39"/>
                  </a:lnTo>
                  <a:lnTo>
                    <a:pt x="1063" y="37"/>
                  </a:lnTo>
                  <a:lnTo>
                    <a:pt x="1102" y="37"/>
                  </a:lnTo>
                  <a:lnTo>
                    <a:pt x="1139" y="36"/>
                  </a:lnTo>
                  <a:lnTo>
                    <a:pt x="1178" y="35"/>
                  </a:lnTo>
                  <a:lnTo>
                    <a:pt x="1216" y="35"/>
                  </a:lnTo>
                  <a:lnTo>
                    <a:pt x="1253" y="33"/>
                  </a:lnTo>
                  <a:lnTo>
                    <a:pt x="1292" y="33"/>
                  </a:lnTo>
                  <a:lnTo>
                    <a:pt x="1328" y="33"/>
                  </a:lnTo>
                  <a:lnTo>
                    <a:pt x="1365" y="32"/>
                  </a:lnTo>
                  <a:lnTo>
                    <a:pt x="1400" y="32"/>
                  </a:lnTo>
                  <a:lnTo>
                    <a:pt x="1395" y="37"/>
                  </a:lnTo>
                  <a:lnTo>
                    <a:pt x="1393" y="42"/>
                  </a:lnTo>
                  <a:lnTo>
                    <a:pt x="1391" y="47"/>
                  </a:lnTo>
                  <a:lnTo>
                    <a:pt x="1393" y="50"/>
                  </a:lnTo>
                  <a:lnTo>
                    <a:pt x="1396" y="54"/>
                  </a:lnTo>
                  <a:lnTo>
                    <a:pt x="1401" y="57"/>
                  </a:lnTo>
                  <a:lnTo>
                    <a:pt x="1408" y="59"/>
                  </a:lnTo>
                  <a:lnTo>
                    <a:pt x="1417" y="62"/>
                  </a:lnTo>
                  <a:lnTo>
                    <a:pt x="1426" y="63"/>
                  </a:lnTo>
                  <a:lnTo>
                    <a:pt x="1440" y="65"/>
                  </a:lnTo>
                  <a:lnTo>
                    <a:pt x="1453" y="66"/>
                  </a:lnTo>
                  <a:lnTo>
                    <a:pt x="1468" y="67"/>
                  </a:lnTo>
                  <a:lnTo>
                    <a:pt x="1485" y="69"/>
                  </a:lnTo>
                  <a:lnTo>
                    <a:pt x="1504" y="69"/>
                  </a:lnTo>
                  <a:lnTo>
                    <a:pt x="1524" y="70"/>
                  </a:lnTo>
                  <a:lnTo>
                    <a:pt x="1546" y="70"/>
                  </a:lnTo>
                  <a:lnTo>
                    <a:pt x="1569" y="71"/>
                  </a:lnTo>
                  <a:lnTo>
                    <a:pt x="1593" y="71"/>
                  </a:lnTo>
                  <a:lnTo>
                    <a:pt x="1620" y="71"/>
                  </a:lnTo>
                  <a:lnTo>
                    <a:pt x="1646" y="71"/>
                  </a:lnTo>
                  <a:lnTo>
                    <a:pt x="1675" y="71"/>
                  </a:lnTo>
                  <a:lnTo>
                    <a:pt x="1705" y="72"/>
                  </a:lnTo>
                  <a:lnTo>
                    <a:pt x="1735" y="72"/>
                  </a:lnTo>
                  <a:lnTo>
                    <a:pt x="1768" y="73"/>
                  </a:lnTo>
                  <a:lnTo>
                    <a:pt x="1800" y="73"/>
                  </a:lnTo>
                  <a:lnTo>
                    <a:pt x="1835" y="74"/>
                  </a:lnTo>
                  <a:lnTo>
                    <a:pt x="1870" y="75"/>
                  </a:lnTo>
                  <a:lnTo>
                    <a:pt x="1906" y="76"/>
                  </a:lnTo>
                  <a:lnTo>
                    <a:pt x="1943" y="77"/>
                  </a:lnTo>
                  <a:lnTo>
                    <a:pt x="1981" y="78"/>
                  </a:lnTo>
                  <a:lnTo>
                    <a:pt x="2020" y="80"/>
                  </a:lnTo>
                  <a:lnTo>
                    <a:pt x="2060" y="82"/>
                  </a:lnTo>
                  <a:lnTo>
                    <a:pt x="2018" y="89"/>
                  </a:lnTo>
                  <a:lnTo>
                    <a:pt x="1979" y="95"/>
                  </a:lnTo>
                  <a:lnTo>
                    <a:pt x="1944" y="100"/>
                  </a:lnTo>
                  <a:lnTo>
                    <a:pt x="1911" y="104"/>
                  </a:lnTo>
                  <a:lnTo>
                    <a:pt x="1882" y="108"/>
                  </a:lnTo>
                  <a:lnTo>
                    <a:pt x="1854" y="111"/>
                  </a:lnTo>
                  <a:lnTo>
                    <a:pt x="1831" y="114"/>
                  </a:lnTo>
                  <a:lnTo>
                    <a:pt x="1810" y="116"/>
                  </a:lnTo>
                  <a:lnTo>
                    <a:pt x="1793" y="118"/>
                  </a:lnTo>
                  <a:lnTo>
                    <a:pt x="1777" y="119"/>
                  </a:lnTo>
                  <a:lnTo>
                    <a:pt x="1766" y="120"/>
                  </a:lnTo>
                  <a:lnTo>
                    <a:pt x="1758" y="122"/>
                  </a:lnTo>
                  <a:lnTo>
                    <a:pt x="1752" y="122"/>
                  </a:lnTo>
                  <a:lnTo>
                    <a:pt x="1750" y="122"/>
                  </a:lnTo>
                  <a:lnTo>
                    <a:pt x="1753" y="123"/>
                  </a:lnTo>
                  <a:lnTo>
                    <a:pt x="1760" y="122"/>
                  </a:lnTo>
                  <a:lnTo>
                    <a:pt x="1770" y="122"/>
                  </a:lnTo>
                  <a:lnTo>
                    <a:pt x="1782" y="122"/>
                  </a:lnTo>
                  <a:lnTo>
                    <a:pt x="1799" y="122"/>
                  </a:lnTo>
                  <a:lnTo>
                    <a:pt x="1817" y="122"/>
                  </a:lnTo>
                  <a:lnTo>
                    <a:pt x="1840" y="123"/>
                  </a:lnTo>
                  <a:lnTo>
                    <a:pt x="1864" y="123"/>
                  </a:lnTo>
                  <a:lnTo>
                    <a:pt x="1893" y="123"/>
                  </a:lnTo>
                  <a:lnTo>
                    <a:pt x="1924" y="124"/>
                  </a:lnTo>
                  <a:lnTo>
                    <a:pt x="1957" y="126"/>
                  </a:lnTo>
                  <a:lnTo>
                    <a:pt x="1996" y="127"/>
                  </a:lnTo>
                  <a:lnTo>
                    <a:pt x="2036" y="129"/>
                  </a:lnTo>
                  <a:lnTo>
                    <a:pt x="2079" y="131"/>
                  </a:lnTo>
                  <a:lnTo>
                    <a:pt x="2127" y="134"/>
                  </a:lnTo>
                  <a:lnTo>
                    <a:pt x="2176" y="138"/>
                  </a:lnTo>
                  <a:lnTo>
                    <a:pt x="2229" y="142"/>
                  </a:lnTo>
                  <a:lnTo>
                    <a:pt x="2204" y="146"/>
                  </a:lnTo>
                  <a:lnTo>
                    <a:pt x="2177" y="150"/>
                  </a:lnTo>
                  <a:lnTo>
                    <a:pt x="2147" y="153"/>
                  </a:lnTo>
                  <a:lnTo>
                    <a:pt x="2118" y="157"/>
                  </a:lnTo>
                  <a:lnTo>
                    <a:pt x="2086" y="159"/>
                  </a:lnTo>
                  <a:lnTo>
                    <a:pt x="2054" y="161"/>
                  </a:lnTo>
                  <a:lnTo>
                    <a:pt x="2020" y="164"/>
                  </a:lnTo>
                  <a:lnTo>
                    <a:pt x="1986" y="167"/>
                  </a:lnTo>
                  <a:lnTo>
                    <a:pt x="1953" y="170"/>
                  </a:lnTo>
                  <a:lnTo>
                    <a:pt x="1919" y="172"/>
                  </a:lnTo>
                  <a:lnTo>
                    <a:pt x="1885" y="175"/>
                  </a:lnTo>
                  <a:lnTo>
                    <a:pt x="1850" y="177"/>
                  </a:lnTo>
                  <a:lnTo>
                    <a:pt x="1818" y="179"/>
                  </a:lnTo>
                  <a:lnTo>
                    <a:pt x="1786" y="182"/>
                  </a:lnTo>
                  <a:lnTo>
                    <a:pt x="1756" y="184"/>
                  </a:lnTo>
                  <a:lnTo>
                    <a:pt x="1726" y="187"/>
                  </a:lnTo>
                  <a:lnTo>
                    <a:pt x="1697" y="189"/>
                  </a:lnTo>
                  <a:lnTo>
                    <a:pt x="1671" y="192"/>
                  </a:lnTo>
                  <a:lnTo>
                    <a:pt x="1646" y="195"/>
                  </a:lnTo>
                  <a:lnTo>
                    <a:pt x="1626" y="198"/>
                  </a:lnTo>
                  <a:lnTo>
                    <a:pt x="1605" y="201"/>
                  </a:lnTo>
                  <a:lnTo>
                    <a:pt x="1589" y="205"/>
                  </a:lnTo>
                  <a:lnTo>
                    <a:pt x="1575" y="209"/>
                  </a:lnTo>
                  <a:lnTo>
                    <a:pt x="1565" y="213"/>
                  </a:lnTo>
                  <a:lnTo>
                    <a:pt x="1557" y="217"/>
                  </a:lnTo>
                  <a:lnTo>
                    <a:pt x="1554" y="222"/>
                  </a:lnTo>
                  <a:lnTo>
                    <a:pt x="1554" y="227"/>
                  </a:lnTo>
                  <a:lnTo>
                    <a:pt x="1557" y="233"/>
                  </a:lnTo>
                  <a:lnTo>
                    <a:pt x="1567" y="239"/>
                  </a:lnTo>
                  <a:lnTo>
                    <a:pt x="1580" y="246"/>
                  </a:lnTo>
                  <a:lnTo>
                    <a:pt x="1598" y="252"/>
                  </a:lnTo>
                  <a:lnTo>
                    <a:pt x="1621" y="260"/>
                  </a:lnTo>
                  <a:lnTo>
                    <a:pt x="1599" y="262"/>
                  </a:lnTo>
                  <a:lnTo>
                    <a:pt x="1575" y="265"/>
                  </a:lnTo>
                  <a:lnTo>
                    <a:pt x="1550" y="266"/>
                  </a:lnTo>
                  <a:lnTo>
                    <a:pt x="1522" y="268"/>
                  </a:lnTo>
                  <a:lnTo>
                    <a:pt x="1495" y="270"/>
                  </a:lnTo>
                  <a:lnTo>
                    <a:pt x="1465" y="271"/>
                  </a:lnTo>
                  <a:lnTo>
                    <a:pt x="1435" y="272"/>
                  </a:lnTo>
                  <a:lnTo>
                    <a:pt x="1403" y="273"/>
                  </a:lnTo>
                  <a:lnTo>
                    <a:pt x="1372" y="274"/>
                  </a:lnTo>
                  <a:lnTo>
                    <a:pt x="1341" y="275"/>
                  </a:lnTo>
                  <a:lnTo>
                    <a:pt x="1310" y="276"/>
                  </a:lnTo>
                  <a:lnTo>
                    <a:pt x="1281" y="277"/>
                  </a:lnTo>
                  <a:lnTo>
                    <a:pt x="1251" y="278"/>
                  </a:lnTo>
                  <a:lnTo>
                    <a:pt x="1223" y="278"/>
                  </a:lnTo>
                  <a:lnTo>
                    <a:pt x="1196" y="280"/>
                  </a:lnTo>
                  <a:lnTo>
                    <a:pt x="1172" y="281"/>
                  </a:lnTo>
                  <a:lnTo>
                    <a:pt x="1148" y="281"/>
                  </a:lnTo>
                  <a:lnTo>
                    <a:pt x="1127" y="282"/>
                  </a:lnTo>
                  <a:lnTo>
                    <a:pt x="1108" y="284"/>
                  </a:lnTo>
                  <a:lnTo>
                    <a:pt x="1092" y="285"/>
                  </a:lnTo>
                  <a:lnTo>
                    <a:pt x="1080" y="286"/>
                  </a:lnTo>
                  <a:lnTo>
                    <a:pt x="1071" y="288"/>
                  </a:lnTo>
                  <a:lnTo>
                    <a:pt x="1065" y="290"/>
                  </a:lnTo>
                  <a:lnTo>
                    <a:pt x="1062" y="292"/>
                  </a:lnTo>
                  <a:lnTo>
                    <a:pt x="1065" y="294"/>
                  </a:lnTo>
                  <a:lnTo>
                    <a:pt x="1072" y="297"/>
                  </a:lnTo>
                  <a:lnTo>
                    <a:pt x="1083" y="300"/>
                  </a:lnTo>
                  <a:lnTo>
                    <a:pt x="1098" y="303"/>
                  </a:lnTo>
                  <a:lnTo>
                    <a:pt x="1120" y="306"/>
                  </a:lnTo>
                  <a:lnTo>
                    <a:pt x="1148" y="310"/>
                  </a:lnTo>
                  <a:lnTo>
                    <a:pt x="1180" y="314"/>
                  </a:lnTo>
                  <a:lnTo>
                    <a:pt x="1218" y="318"/>
                  </a:lnTo>
                  <a:lnTo>
                    <a:pt x="1175" y="318"/>
                  </a:lnTo>
                  <a:lnTo>
                    <a:pt x="1132" y="317"/>
                  </a:lnTo>
                  <a:lnTo>
                    <a:pt x="1091" y="316"/>
                  </a:lnTo>
                  <a:lnTo>
                    <a:pt x="1050" y="316"/>
                  </a:lnTo>
                  <a:lnTo>
                    <a:pt x="1011" y="315"/>
                  </a:lnTo>
                  <a:lnTo>
                    <a:pt x="971" y="314"/>
                  </a:lnTo>
                  <a:lnTo>
                    <a:pt x="934" y="313"/>
                  </a:lnTo>
                  <a:lnTo>
                    <a:pt x="895" y="312"/>
                  </a:lnTo>
                  <a:lnTo>
                    <a:pt x="858" y="311"/>
                  </a:lnTo>
                  <a:lnTo>
                    <a:pt x="821" y="309"/>
                  </a:lnTo>
                  <a:lnTo>
                    <a:pt x="783" y="308"/>
                  </a:lnTo>
                  <a:lnTo>
                    <a:pt x="747" y="306"/>
                  </a:lnTo>
                  <a:lnTo>
                    <a:pt x="711" y="304"/>
                  </a:lnTo>
                  <a:lnTo>
                    <a:pt x="675" y="302"/>
                  </a:lnTo>
                  <a:lnTo>
                    <a:pt x="639" y="300"/>
                  </a:lnTo>
                  <a:lnTo>
                    <a:pt x="604" y="297"/>
                  </a:lnTo>
                  <a:lnTo>
                    <a:pt x="568" y="295"/>
                  </a:lnTo>
                  <a:lnTo>
                    <a:pt x="534" y="292"/>
                  </a:lnTo>
                  <a:lnTo>
                    <a:pt x="497" y="289"/>
                  </a:lnTo>
                  <a:lnTo>
                    <a:pt x="461" y="286"/>
                  </a:lnTo>
                  <a:lnTo>
                    <a:pt x="425" y="284"/>
                  </a:lnTo>
                  <a:lnTo>
                    <a:pt x="389" y="280"/>
                  </a:lnTo>
                  <a:lnTo>
                    <a:pt x="353" y="276"/>
                  </a:lnTo>
                  <a:lnTo>
                    <a:pt x="316" y="272"/>
                  </a:lnTo>
                  <a:lnTo>
                    <a:pt x="279" y="268"/>
                  </a:lnTo>
                  <a:lnTo>
                    <a:pt x="240" y="263"/>
                  </a:lnTo>
                  <a:lnTo>
                    <a:pt x="202" y="259"/>
                  </a:lnTo>
                  <a:lnTo>
                    <a:pt x="162" y="254"/>
                  </a:lnTo>
                  <a:lnTo>
                    <a:pt x="124" y="249"/>
                  </a:lnTo>
                  <a:lnTo>
                    <a:pt x="83" y="243"/>
                  </a:lnTo>
                  <a:lnTo>
                    <a:pt x="42" y="238"/>
                  </a:lnTo>
                  <a:lnTo>
                    <a:pt x="0" y="232"/>
                  </a:lnTo>
                  <a:lnTo>
                    <a:pt x="0" y="82"/>
                  </a:lnTo>
                  <a:lnTo>
                    <a:pt x="49" y="81"/>
                  </a:lnTo>
                  <a:lnTo>
                    <a:pt x="94" y="78"/>
                  </a:lnTo>
                  <a:lnTo>
                    <a:pt x="135" y="76"/>
                  </a:lnTo>
                  <a:lnTo>
                    <a:pt x="172" y="74"/>
                  </a:lnTo>
                  <a:lnTo>
                    <a:pt x="204" y="71"/>
                  </a:lnTo>
                  <a:lnTo>
                    <a:pt x="234" y="68"/>
                  </a:lnTo>
                  <a:lnTo>
                    <a:pt x="261" y="65"/>
                  </a:lnTo>
                  <a:lnTo>
                    <a:pt x="284" y="62"/>
                  </a:lnTo>
                  <a:lnTo>
                    <a:pt x="305" y="58"/>
                  </a:lnTo>
                  <a:lnTo>
                    <a:pt x="324" y="55"/>
                  </a:lnTo>
                  <a:lnTo>
                    <a:pt x="341" y="51"/>
                  </a:lnTo>
                  <a:lnTo>
                    <a:pt x="356" y="47"/>
                  </a:lnTo>
                  <a:lnTo>
                    <a:pt x="370" y="43"/>
                  </a:lnTo>
                  <a:lnTo>
                    <a:pt x="383" y="40"/>
                  </a:lnTo>
                  <a:lnTo>
                    <a:pt x="395" y="36"/>
                  </a:lnTo>
                  <a:lnTo>
                    <a:pt x="407" y="32"/>
                  </a:lnTo>
                  <a:lnTo>
                    <a:pt x="419" y="29"/>
                  </a:lnTo>
                  <a:lnTo>
                    <a:pt x="431" y="25"/>
                  </a:lnTo>
                  <a:lnTo>
                    <a:pt x="445" y="22"/>
                  </a:lnTo>
                  <a:lnTo>
                    <a:pt x="458" y="19"/>
                  </a:lnTo>
                  <a:lnTo>
                    <a:pt x="473" y="16"/>
                  </a:lnTo>
                  <a:lnTo>
                    <a:pt x="489" y="13"/>
                  </a:lnTo>
                  <a:lnTo>
                    <a:pt x="507" y="10"/>
                  </a:lnTo>
                  <a:lnTo>
                    <a:pt x="528" y="8"/>
                  </a:lnTo>
                  <a:lnTo>
                    <a:pt x="550" y="6"/>
                  </a:lnTo>
                  <a:lnTo>
                    <a:pt x="576" y="4"/>
                  </a:lnTo>
                  <a:lnTo>
                    <a:pt x="604" y="2"/>
                  </a:lnTo>
                  <a:lnTo>
                    <a:pt x="636" y="1"/>
                  </a:lnTo>
                  <a:lnTo>
                    <a:pt x="672" y="1"/>
                  </a:lnTo>
                  <a:lnTo>
                    <a:pt x="711" y="0"/>
                  </a:lnTo>
                  <a:lnTo>
                    <a:pt x="756" y="0"/>
                  </a:lnTo>
                  <a:lnTo>
                    <a:pt x="804" y="1"/>
                  </a:lnTo>
                </a:path>
              </a:pathLst>
            </a:custGeom>
            <a:solidFill>
              <a:srgbClr val="FFFF66"/>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15" name="Freeform 107"/>
            <p:cNvSpPr>
              <a:spLocks/>
            </p:cNvSpPr>
            <p:nvPr/>
          </p:nvSpPr>
          <p:spPr bwMode="auto">
            <a:xfrm>
              <a:off x="1203" y="3553"/>
              <a:ext cx="2236" cy="325"/>
            </a:xfrm>
            <a:custGeom>
              <a:avLst/>
              <a:gdLst>
                <a:gd name="T0" fmla="*/ 752 w 2236"/>
                <a:gd name="T1" fmla="*/ 12 h 325"/>
                <a:gd name="T2" fmla="*/ 701 w 2236"/>
                <a:gd name="T3" fmla="*/ 29 h 325"/>
                <a:gd name="T4" fmla="*/ 717 w 2236"/>
                <a:gd name="T5" fmla="*/ 39 h 325"/>
                <a:gd name="T6" fmla="*/ 786 w 2236"/>
                <a:gd name="T7" fmla="*/ 43 h 325"/>
                <a:gd name="T8" fmla="*/ 894 w 2236"/>
                <a:gd name="T9" fmla="*/ 42 h 325"/>
                <a:gd name="T10" fmla="*/ 1030 w 2236"/>
                <a:gd name="T11" fmla="*/ 40 h 325"/>
                <a:gd name="T12" fmla="*/ 1181 w 2236"/>
                <a:gd name="T13" fmla="*/ 36 h 325"/>
                <a:gd name="T14" fmla="*/ 1331 w 2236"/>
                <a:gd name="T15" fmla="*/ 34 h 325"/>
                <a:gd name="T16" fmla="*/ 1396 w 2236"/>
                <a:gd name="T17" fmla="*/ 43 h 325"/>
                <a:gd name="T18" fmla="*/ 1405 w 2236"/>
                <a:gd name="T19" fmla="*/ 58 h 325"/>
                <a:gd name="T20" fmla="*/ 1443 w 2236"/>
                <a:gd name="T21" fmla="*/ 66 h 325"/>
                <a:gd name="T22" fmla="*/ 1508 w 2236"/>
                <a:gd name="T23" fmla="*/ 70 h 325"/>
                <a:gd name="T24" fmla="*/ 1598 w 2236"/>
                <a:gd name="T25" fmla="*/ 72 h 325"/>
                <a:gd name="T26" fmla="*/ 1710 w 2236"/>
                <a:gd name="T27" fmla="*/ 73 h 325"/>
                <a:gd name="T28" fmla="*/ 1840 w 2236"/>
                <a:gd name="T29" fmla="*/ 75 h 325"/>
                <a:gd name="T30" fmla="*/ 1987 w 2236"/>
                <a:gd name="T31" fmla="*/ 79 h 325"/>
                <a:gd name="T32" fmla="*/ 1984 w 2236"/>
                <a:gd name="T33" fmla="*/ 96 h 325"/>
                <a:gd name="T34" fmla="*/ 1859 w 2236"/>
                <a:gd name="T35" fmla="*/ 113 h 325"/>
                <a:gd name="T36" fmla="*/ 1782 w 2236"/>
                <a:gd name="T37" fmla="*/ 121 h 325"/>
                <a:gd name="T38" fmla="*/ 1754 w 2236"/>
                <a:gd name="T39" fmla="*/ 124 h 325"/>
                <a:gd name="T40" fmla="*/ 1787 w 2236"/>
                <a:gd name="T41" fmla="*/ 124 h 325"/>
                <a:gd name="T42" fmla="*/ 1869 w 2236"/>
                <a:gd name="T43" fmla="*/ 125 h 325"/>
                <a:gd name="T44" fmla="*/ 2001 w 2236"/>
                <a:gd name="T45" fmla="*/ 129 h 325"/>
                <a:gd name="T46" fmla="*/ 2182 w 2236"/>
                <a:gd name="T47" fmla="*/ 140 h 325"/>
                <a:gd name="T48" fmla="*/ 2153 w 2236"/>
                <a:gd name="T49" fmla="*/ 155 h 325"/>
                <a:gd name="T50" fmla="*/ 2025 w 2236"/>
                <a:gd name="T51" fmla="*/ 168 h 325"/>
                <a:gd name="T52" fmla="*/ 1890 w 2236"/>
                <a:gd name="T53" fmla="*/ 179 h 325"/>
                <a:gd name="T54" fmla="*/ 1760 w 2236"/>
                <a:gd name="T55" fmla="*/ 188 h 325"/>
                <a:gd name="T56" fmla="*/ 1651 w 2236"/>
                <a:gd name="T57" fmla="*/ 199 h 325"/>
                <a:gd name="T58" fmla="*/ 1580 w 2236"/>
                <a:gd name="T59" fmla="*/ 213 h 325"/>
                <a:gd name="T60" fmla="*/ 1558 w 2236"/>
                <a:gd name="T61" fmla="*/ 232 h 325"/>
                <a:gd name="T62" fmla="*/ 1602 w 2236"/>
                <a:gd name="T63" fmla="*/ 257 h 325"/>
                <a:gd name="T64" fmla="*/ 1554 w 2236"/>
                <a:gd name="T65" fmla="*/ 271 h 325"/>
                <a:gd name="T66" fmla="*/ 1439 w 2236"/>
                <a:gd name="T67" fmla="*/ 277 h 325"/>
                <a:gd name="T68" fmla="*/ 1313 w 2236"/>
                <a:gd name="T69" fmla="*/ 281 h 325"/>
                <a:gd name="T70" fmla="*/ 1199 w 2236"/>
                <a:gd name="T71" fmla="*/ 285 h 325"/>
                <a:gd name="T72" fmla="*/ 1111 w 2236"/>
                <a:gd name="T73" fmla="*/ 289 h 325"/>
                <a:gd name="T74" fmla="*/ 1067 w 2236"/>
                <a:gd name="T75" fmla="*/ 296 h 325"/>
                <a:gd name="T76" fmla="*/ 1086 w 2236"/>
                <a:gd name="T77" fmla="*/ 306 h 325"/>
                <a:gd name="T78" fmla="*/ 1183 w 2236"/>
                <a:gd name="T79" fmla="*/ 320 h 325"/>
                <a:gd name="T80" fmla="*/ 1094 w 2236"/>
                <a:gd name="T81" fmla="*/ 322 h 325"/>
                <a:gd name="T82" fmla="*/ 936 w 2236"/>
                <a:gd name="T83" fmla="*/ 319 h 325"/>
                <a:gd name="T84" fmla="*/ 786 w 2236"/>
                <a:gd name="T85" fmla="*/ 314 h 325"/>
                <a:gd name="T86" fmla="*/ 641 w 2236"/>
                <a:gd name="T87" fmla="*/ 306 h 325"/>
                <a:gd name="T88" fmla="*/ 499 w 2236"/>
                <a:gd name="T89" fmla="*/ 295 h 325"/>
                <a:gd name="T90" fmla="*/ 354 w 2236"/>
                <a:gd name="T91" fmla="*/ 281 h 325"/>
                <a:gd name="T92" fmla="*/ 202 w 2236"/>
                <a:gd name="T93" fmla="*/ 264 h 325"/>
                <a:gd name="T94" fmla="*/ 42 w 2236"/>
                <a:gd name="T95" fmla="*/ 243 h 325"/>
                <a:gd name="T96" fmla="*/ 94 w 2236"/>
                <a:gd name="T97" fmla="*/ 79 h 325"/>
                <a:gd name="T98" fmla="*/ 235 w 2236"/>
                <a:gd name="T99" fmla="*/ 69 h 325"/>
                <a:gd name="T100" fmla="*/ 325 w 2236"/>
                <a:gd name="T101" fmla="*/ 56 h 325"/>
                <a:gd name="T102" fmla="*/ 384 w 2236"/>
                <a:gd name="T103" fmla="*/ 41 h 325"/>
                <a:gd name="T104" fmla="*/ 433 w 2236"/>
                <a:gd name="T105" fmla="*/ 25 h 325"/>
                <a:gd name="T106" fmla="*/ 490 w 2236"/>
                <a:gd name="T107" fmla="*/ 13 h 325"/>
                <a:gd name="T108" fmla="*/ 577 w 2236"/>
                <a:gd name="T109" fmla="*/ 4 h 325"/>
                <a:gd name="T110" fmla="*/ 713 w 2236"/>
                <a:gd name="T111" fmla="*/ 0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36" h="325">
                  <a:moveTo>
                    <a:pt x="806" y="1"/>
                  </a:moveTo>
                  <a:lnTo>
                    <a:pt x="806" y="1"/>
                  </a:lnTo>
                  <a:lnTo>
                    <a:pt x="776" y="6"/>
                  </a:lnTo>
                  <a:lnTo>
                    <a:pt x="752" y="12"/>
                  </a:lnTo>
                  <a:lnTo>
                    <a:pt x="731" y="17"/>
                  </a:lnTo>
                  <a:lnTo>
                    <a:pt x="717" y="21"/>
                  </a:lnTo>
                  <a:lnTo>
                    <a:pt x="706" y="25"/>
                  </a:lnTo>
                  <a:lnTo>
                    <a:pt x="701" y="29"/>
                  </a:lnTo>
                  <a:lnTo>
                    <a:pt x="699" y="33"/>
                  </a:lnTo>
                  <a:lnTo>
                    <a:pt x="701" y="35"/>
                  </a:lnTo>
                  <a:lnTo>
                    <a:pt x="706" y="37"/>
                  </a:lnTo>
                  <a:lnTo>
                    <a:pt x="717" y="39"/>
                  </a:lnTo>
                  <a:lnTo>
                    <a:pt x="729" y="40"/>
                  </a:lnTo>
                  <a:lnTo>
                    <a:pt x="745" y="41"/>
                  </a:lnTo>
                  <a:lnTo>
                    <a:pt x="764" y="42"/>
                  </a:lnTo>
                  <a:lnTo>
                    <a:pt x="786" y="43"/>
                  </a:lnTo>
                  <a:lnTo>
                    <a:pt x="810" y="43"/>
                  </a:lnTo>
                  <a:lnTo>
                    <a:pt x="836" y="43"/>
                  </a:lnTo>
                  <a:lnTo>
                    <a:pt x="864" y="43"/>
                  </a:lnTo>
                  <a:lnTo>
                    <a:pt x="894" y="42"/>
                  </a:lnTo>
                  <a:lnTo>
                    <a:pt x="927" y="42"/>
                  </a:lnTo>
                  <a:lnTo>
                    <a:pt x="960" y="41"/>
                  </a:lnTo>
                  <a:lnTo>
                    <a:pt x="995" y="40"/>
                  </a:lnTo>
                  <a:lnTo>
                    <a:pt x="1030" y="40"/>
                  </a:lnTo>
                  <a:lnTo>
                    <a:pt x="1066" y="38"/>
                  </a:lnTo>
                  <a:lnTo>
                    <a:pt x="1105" y="38"/>
                  </a:lnTo>
                  <a:lnTo>
                    <a:pt x="1142" y="37"/>
                  </a:lnTo>
                  <a:lnTo>
                    <a:pt x="1181" y="36"/>
                  </a:lnTo>
                  <a:lnTo>
                    <a:pt x="1219" y="36"/>
                  </a:lnTo>
                  <a:lnTo>
                    <a:pt x="1257" y="34"/>
                  </a:lnTo>
                  <a:lnTo>
                    <a:pt x="1295" y="34"/>
                  </a:lnTo>
                  <a:lnTo>
                    <a:pt x="1331" y="34"/>
                  </a:lnTo>
                  <a:lnTo>
                    <a:pt x="1369" y="33"/>
                  </a:lnTo>
                  <a:lnTo>
                    <a:pt x="1404" y="33"/>
                  </a:lnTo>
                  <a:lnTo>
                    <a:pt x="1399" y="38"/>
                  </a:lnTo>
                  <a:lnTo>
                    <a:pt x="1396" y="43"/>
                  </a:lnTo>
                  <a:lnTo>
                    <a:pt x="1395" y="48"/>
                  </a:lnTo>
                  <a:lnTo>
                    <a:pt x="1396" y="51"/>
                  </a:lnTo>
                  <a:lnTo>
                    <a:pt x="1400" y="55"/>
                  </a:lnTo>
                  <a:lnTo>
                    <a:pt x="1405" y="58"/>
                  </a:lnTo>
                  <a:lnTo>
                    <a:pt x="1412" y="60"/>
                  </a:lnTo>
                  <a:lnTo>
                    <a:pt x="1421" y="63"/>
                  </a:lnTo>
                  <a:lnTo>
                    <a:pt x="1430" y="64"/>
                  </a:lnTo>
                  <a:lnTo>
                    <a:pt x="1443" y="66"/>
                  </a:lnTo>
                  <a:lnTo>
                    <a:pt x="1457" y="67"/>
                  </a:lnTo>
                  <a:lnTo>
                    <a:pt x="1472" y="68"/>
                  </a:lnTo>
                  <a:lnTo>
                    <a:pt x="1489" y="70"/>
                  </a:lnTo>
                  <a:lnTo>
                    <a:pt x="1508" y="70"/>
                  </a:lnTo>
                  <a:lnTo>
                    <a:pt x="1528" y="71"/>
                  </a:lnTo>
                  <a:lnTo>
                    <a:pt x="1551" y="71"/>
                  </a:lnTo>
                  <a:lnTo>
                    <a:pt x="1574" y="72"/>
                  </a:lnTo>
                  <a:lnTo>
                    <a:pt x="1598" y="72"/>
                  </a:lnTo>
                  <a:lnTo>
                    <a:pt x="1624" y="72"/>
                  </a:lnTo>
                  <a:lnTo>
                    <a:pt x="1651" y="72"/>
                  </a:lnTo>
                  <a:lnTo>
                    <a:pt x="1680" y="72"/>
                  </a:lnTo>
                  <a:lnTo>
                    <a:pt x="1710" y="73"/>
                  </a:lnTo>
                  <a:lnTo>
                    <a:pt x="1740" y="73"/>
                  </a:lnTo>
                  <a:lnTo>
                    <a:pt x="1772" y="74"/>
                  </a:lnTo>
                  <a:lnTo>
                    <a:pt x="1805" y="74"/>
                  </a:lnTo>
                  <a:lnTo>
                    <a:pt x="1840" y="75"/>
                  </a:lnTo>
                  <a:lnTo>
                    <a:pt x="1875" y="76"/>
                  </a:lnTo>
                  <a:lnTo>
                    <a:pt x="1911" y="77"/>
                  </a:lnTo>
                  <a:lnTo>
                    <a:pt x="1948" y="78"/>
                  </a:lnTo>
                  <a:lnTo>
                    <a:pt x="1987" y="79"/>
                  </a:lnTo>
                  <a:lnTo>
                    <a:pt x="2025" y="81"/>
                  </a:lnTo>
                  <a:lnTo>
                    <a:pt x="2065" y="83"/>
                  </a:lnTo>
                  <a:lnTo>
                    <a:pt x="2023" y="90"/>
                  </a:lnTo>
                  <a:lnTo>
                    <a:pt x="1984" y="96"/>
                  </a:lnTo>
                  <a:lnTo>
                    <a:pt x="1949" y="102"/>
                  </a:lnTo>
                  <a:lnTo>
                    <a:pt x="1916" y="106"/>
                  </a:lnTo>
                  <a:lnTo>
                    <a:pt x="1887" y="110"/>
                  </a:lnTo>
                  <a:lnTo>
                    <a:pt x="1859" y="113"/>
                  </a:lnTo>
                  <a:lnTo>
                    <a:pt x="1836" y="116"/>
                  </a:lnTo>
                  <a:lnTo>
                    <a:pt x="1815" y="118"/>
                  </a:lnTo>
                  <a:lnTo>
                    <a:pt x="1798" y="120"/>
                  </a:lnTo>
                  <a:lnTo>
                    <a:pt x="1782" y="121"/>
                  </a:lnTo>
                  <a:lnTo>
                    <a:pt x="1771" y="122"/>
                  </a:lnTo>
                  <a:lnTo>
                    <a:pt x="1763" y="124"/>
                  </a:lnTo>
                  <a:lnTo>
                    <a:pt x="1757" y="124"/>
                  </a:lnTo>
                  <a:lnTo>
                    <a:pt x="1754" y="124"/>
                  </a:lnTo>
                  <a:lnTo>
                    <a:pt x="1758" y="125"/>
                  </a:lnTo>
                  <a:lnTo>
                    <a:pt x="1765" y="124"/>
                  </a:lnTo>
                  <a:lnTo>
                    <a:pt x="1775" y="124"/>
                  </a:lnTo>
                  <a:lnTo>
                    <a:pt x="1787" y="124"/>
                  </a:lnTo>
                  <a:lnTo>
                    <a:pt x="1804" y="124"/>
                  </a:lnTo>
                  <a:lnTo>
                    <a:pt x="1822" y="124"/>
                  </a:lnTo>
                  <a:lnTo>
                    <a:pt x="1845" y="125"/>
                  </a:lnTo>
                  <a:lnTo>
                    <a:pt x="1869" y="125"/>
                  </a:lnTo>
                  <a:lnTo>
                    <a:pt x="1898" y="125"/>
                  </a:lnTo>
                  <a:lnTo>
                    <a:pt x="1929" y="126"/>
                  </a:lnTo>
                  <a:lnTo>
                    <a:pt x="1963" y="128"/>
                  </a:lnTo>
                  <a:lnTo>
                    <a:pt x="2001" y="129"/>
                  </a:lnTo>
                  <a:lnTo>
                    <a:pt x="2041" y="131"/>
                  </a:lnTo>
                  <a:lnTo>
                    <a:pt x="2084" y="133"/>
                  </a:lnTo>
                  <a:lnTo>
                    <a:pt x="2133" y="136"/>
                  </a:lnTo>
                  <a:lnTo>
                    <a:pt x="2182" y="140"/>
                  </a:lnTo>
                  <a:lnTo>
                    <a:pt x="2235" y="144"/>
                  </a:lnTo>
                  <a:lnTo>
                    <a:pt x="2210" y="148"/>
                  </a:lnTo>
                  <a:lnTo>
                    <a:pt x="2183" y="152"/>
                  </a:lnTo>
                  <a:lnTo>
                    <a:pt x="2153" y="155"/>
                  </a:lnTo>
                  <a:lnTo>
                    <a:pt x="2124" y="159"/>
                  </a:lnTo>
                  <a:lnTo>
                    <a:pt x="2092" y="163"/>
                  </a:lnTo>
                  <a:lnTo>
                    <a:pt x="2059" y="165"/>
                  </a:lnTo>
                  <a:lnTo>
                    <a:pt x="2025" y="168"/>
                  </a:lnTo>
                  <a:lnTo>
                    <a:pt x="1992" y="171"/>
                  </a:lnTo>
                  <a:lnTo>
                    <a:pt x="1958" y="174"/>
                  </a:lnTo>
                  <a:lnTo>
                    <a:pt x="1924" y="176"/>
                  </a:lnTo>
                  <a:lnTo>
                    <a:pt x="1890" y="179"/>
                  </a:lnTo>
                  <a:lnTo>
                    <a:pt x="1855" y="181"/>
                  </a:lnTo>
                  <a:lnTo>
                    <a:pt x="1823" y="183"/>
                  </a:lnTo>
                  <a:lnTo>
                    <a:pt x="1790" y="186"/>
                  </a:lnTo>
                  <a:lnTo>
                    <a:pt x="1760" y="188"/>
                  </a:lnTo>
                  <a:lnTo>
                    <a:pt x="1730" y="191"/>
                  </a:lnTo>
                  <a:lnTo>
                    <a:pt x="1701" y="193"/>
                  </a:lnTo>
                  <a:lnTo>
                    <a:pt x="1676" y="196"/>
                  </a:lnTo>
                  <a:lnTo>
                    <a:pt x="1651" y="199"/>
                  </a:lnTo>
                  <a:lnTo>
                    <a:pt x="1630" y="202"/>
                  </a:lnTo>
                  <a:lnTo>
                    <a:pt x="1610" y="205"/>
                  </a:lnTo>
                  <a:lnTo>
                    <a:pt x="1593" y="209"/>
                  </a:lnTo>
                  <a:lnTo>
                    <a:pt x="1580" y="213"/>
                  </a:lnTo>
                  <a:lnTo>
                    <a:pt x="1569" y="217"/>
                  </a:lnTo>
                  <a:lnTo>
                    <a:pt x="1561" y="221"/>
                  </a:lnTo>
                  <a:lnTo>
                    <a:pt x="1558" y="226"/>
                  </a:lnTo>
                  <a:lnTo>
                    <a:pt x="1558" y="232"/>
                  </a:lnTo>
                  <a:lnTo>
                    <a:pt x="1561" y="238"/>
                  </a:lnTo>
                  <a:lnTo>
                    <a:pt x="1571" y="244"/>
                  </a:lnTo>
                  <a:lnTo>
                    <a:pt x="1584" y="251"/>
                  </a:lnTo>
                  <a:lnTo>
                    <a:pt x="1602" y="257"/>
                  </a:lnTo>
                  <a:lnTo>
                    <a:pt x="1625" y="265"/>
                  </a:lnTo>
                  <a:lnTo>
                    <a:pt x="1604" y="267"/>
                  </a:lnTo>
                  <a:lnTo>
                    <a:pt x="1580" y="270"/>
                  </a:lnTo>
                  <a:lnTo>
                    <a:pt x="1554" y="271"/>
                  </a:lnTo>
                  <a:lnTo>
                    <a:pt x="1527" y="273"/>
                  </a:lnTo>
                  <a:lnTo>
                    <a:pt x="1499" y="275"/>
                  </a:lnTo>
                  <a:lnTo>
                    <a:pt x="1469" y="276"/>
                  </a:lnTo>
                  <a:lnTo>
                    <a:pt x="1439" y="277"/>
                  </a:lnTo>
                  <a:lnTo>
                    <a:pt x="1407" y="278"/>
                  </a:lnTo>
                  <a:lnTo>
                    <a:pt x="1376" y="279"/>
                  </a:lnTo>
                  <a:lnTo>
                    <a:pt x="1345" y="280"/>
                  </a:lnTo>
                  <a:lnTo>
                    <a:pt x="1313" y="281"/>
                  </a:lnTo>
                  <a:lnTo>
                    <a:pt x="1284" y="282"/>
                  </a:lnTo>
                  <a:lnTo>
                    <a:pt x="1254" y="283"/>
                  </a:lnTo>
                  <a:lnTo>
                    <a:pt x="1227" y="283"/>
                  </a:lnTo>
                  <a:lnTo>
                    <a:pt x="1199" y="285"/>
                  </a:lnTo>
                  <a:lnTo>
                    <a:pt x="1175" y="286"/>
                  </a:lnTo>
                  <a:lnTo>
                    <a:pt x="1151" y="286"/>
                  </a:lnTo>
                  <a:lnTo>
                    <a:pt x="1130" y="287"/>
                  </a:lnTo>
                  <a:lnTo>
                    <a:pt x="1111" y="289"/>
                  </a:lnTo>
                  <a:lnTo>
                    <a:pt x="1095" y="290"/>
                  </a:lnTo>
                  <a:lnTo>
                    <a:pt x="1083" y="291"/>
                  </a:lnTo>
                  <a:lnTo>
                    <a:pt x="1074" y="294"/>
                  </a:lnTo>
                  <a:lnTo>
                    <a:pt x="1067" y="296"/>
                  </a:lnTo>
                  <a:lnTo>
                    <a:pt x="1065" y="298"/>
                  </a:lnTo>
                  <a:lnTo>
                    <a:pt x="1067" y="300"/>
                  </a:lnTo>
                  <a:lnTo>
                    <a:pt x="1075" y="303"/>
                  </a:lnTo>
                  <a:lnTo>
                    <a:pt x="1086" y="306"/>
                  </a:lnTo>
                  <a:lnTo>
                    <a:pt x="1101" y="309"/>
                  </a:lnTo>
                  <a:lnTo>
                    <a:pt x="1123" y="312"/>
                  </a:lnTo>
                  <a:lnTo>
                    <a:pt x="1151" y="316"/>
                  </a:lnTo>
                  <a:lnTo>
                    <a:pt x="1183" y="320"/>
                  </a:lnTo>
                  <a:lnTo>
                    <a:pt x="1222" y="324"/>
                  </a:lnTo>
                  <a:lnTo>
                    <a:pt x="1178" y="324"/>
                  </a:lnTo>
                  <a:lnTo>
                    <a:pt x="1135" y="323"/>
                  </a:lnTo>
                  <a:lnTo>
                    <a:pt x="1094" y="322"/>
                  </a:lnTo>
                  <a:lnTo>
                    <a:pt x="1053" y="322"/>
                  </a:lnTo>
                  <a:lnTo>
                    <a:pt x="1013" y="321"/>
                  </a:lnTo>
                  <a:lnTo>
                    <a:pt x="974" y="320"/>
                  </a:lnTo>
                  <a:lnTo>
                    <a:pt x="936" y="319"/>
                  </a:lnTo>
                  <a:lnTo>
                    <a:pt x="898" y="318"/>
                  </a:lnTo>
                  <a:lnTo>
                    <a:pt x="860" y="317"/>
                  </a:lnTo>
                  <a:lnTo>
                    <a:pt x="823" y="315"/>
                  </a:lnTo>
                  <a:lnTo>
                    <a:pt x="786" y="314"/>
                  </a:lnTo>
                  <a:lnTo>
                    <a:pt x="749" y="312"/>
                  </a:lnTo>
                  <a:lnTo>
                    <a:pt x="713" y="310"/>
                  </a:lnTo>
                  <a:lnTo>
                    <a:pt x="677" y="308"/>
                  </a:lnTo>
                  <a:lnTo>
                    <a:pt x="641" y="306"/>
                  </a:lnTo>
                  <a:lnTo>
                    <a:pt x="606" y="303"/>
                  </a:lnTo>
                  <a:lnTo>
                    <a:pt x="570" y="301"/>
                  </a:lnTo>
                  <a:lnTo>
                    <a:pt x="535" y="298"/>
                  </a:lnTo>
                  <a:lnTo>
                    <a:pt x="499" y="295"/>
                  </a:lnTo>
                  <a:lnTo>
                    <a:pt x="463" y="291"/>
                  </a:lnTo>
                  <a:lnTo>
                    <a:pt x="427" y="289"/>
                  </a:lnTo>
                  <a:lnTo>
                    <a:pt x="390" y="285"/>
                  </a:lnTo>
                  <a:lnTo>
                    <a:pt x="354" y="281"/>
                  </a:lnTo>
                  <a:lnTo>
                    <a:pt x="317" y="277"/>
                  </a:lnTo>
                  <a:lnTo>
                    <a:pt x="280" y="273"/>
                  </a:lnTo>
                  <a:lnTo>
                    <a:pt x="241" y="268"/>
                  </a:lnTo>
                  <a:lnTo>
                    <a:pt x="202" y="264"/>
                  </a:lnTo>
                  <a:lnTo>
                    <a:pt x="163" y="259"/>
                  </a:lnTo>
                  <a:lnTo>
                    <a:pt x="124" y="254"/>
                  </a:lnTo>
                  <a:lnTo>
                    <a:pt x="83" y="248"/>
                  </a:lnTo>
                  <a:lnTo>
                    <a:pt x="42" y="243"/>
                  </a:lnTo>
                  <a:lnTo>
                    <a:pt x="0" y="237"/>
                  </a:lnTo>
                  <a:lnTo>
                    <a:pt x="0" y="83"/>
                  </a:lnTo>
                  <a:lnTo>
                    <a:pt x="49" y="82"/>
                  </a:lnTo>
                  <a:lnTo>
                    <a:pt x="94" y="79"/>
                  </a:lnTo>
                  <a:lnTo>
                    <a:pt x="135" y="77"/>
                  </a:lnTo>
                  <a:lnTo>
                    <a:pt x="172" y="75"/>
                  </a:lnTo>
                  <a:lnTo>
                    <a:pt x="205" y="72"/>
                  </a:lnTo>
                  <a:lnTo>
                    <a:pt x="235" y="69"/>
                  </a:lnTo>
                  <a:lnTo>
                    <a:pt x="261" y="66"/>
                  </a:lnTo>
                  <a:lnTo>
                    <a:pt x="284" y="63"/>
                  </a:lnTo>
                  <a:lnTo>
                    <a:pt x="306" y="59"/>
                  </a:lnTo>
                  <a:lnTo>
                    <a:pt x="325" y="56"/>
                  </a:lnTo>
                  <a:lnTo>
                    <a:pt x="342" y="52"/>
                  </a:lnTo>
                  <a:lnTo>
                    <a:pt x="357" y="48"/>
                  </a:lnTo>
                  <a:lnTo>
                    <a:pt x="371" y="44"/>
                  </a:lnTo>
                  <a:lnTo>
                    <a:pt x="384" y="41"/>
                  </a:lnTo>
                  <a:lnTo>
                    <a:pt x="396" y="37"/>
                  </a:lnTo>
                  <a:lnTo>
                    <a:pt x="408" y="33"/>
                  </a:lnTo>
                  <a:lnTo>
                    <a:pt x="420" y="29"/>
                  </a:lnTo>
                  <a:lnTo>
                    <a:pt x="433" y="25"/>
                  </a:lnTo>
                  <a:lnTo>
                    <a:pt x="446" y="22"/>
                  </a:lnTo>
                  <a:lnTo>
                    <a:pt x="459" y="19"/>
                  </a:lnTo>
                  <a:lnTo>
                    <a:pt x="475" y="16"/>
                  </a:lnTo>
                  <a:lnTo>
                    <a:pt x="490" y="13"/>
                  </a:lnTo>
                  <a:lnTo>
                    <a:pt x="508" y="10"/>
                  </a:lnTo>
                  <a:lnTo>
                    <a:pt x="529" y="8"/>
                  </a:lnTo>
                  <a:lnTo>
                    <a:pt x="552" y="6"/>
                  </a:lnTo>
                  <a:lnTo>
                    <a:pt x="577" y="4"/>
                  </a:lnTo>
                  <a:lnTo>
                    <a:pt x="606" y="2"/>
                  </a:lnTo>
                  <a:lnTo>
                    <a:pt x="637" y="1"/>
                  </a:lnTo>
                  <a:lnTo>
                    <a:pt x="674" y="1"/>
                  </a:lnTo>
                  <a:lnTo>
                    <a:pt x="713" y="0"/>
                  </a:lnTo>
                  <a:lnTo>
                    <a:pt x="758" y="0"/>
                  </a:lnTo>
                  <a:lnTo>
                    <a:pt x="806" y="1"/>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16" name="Freeform 108"/>
            <p:cNvSpPr>
              <a:spLocks/>
            </p:cNvSpPr>
            <p:nvPr/>
          </p:nvSpPr>
          <p:spPr bwMode="auto">
            <a:xfrm>
              <a:off x="1216" y="3630"/>
              <a:ext cx="921" cy="141"/>
            </a:xfrm>
            <a:custGeom>
              <a:avLst/>
              <a:gdLst>
                <a:gd name="T0" fmla="*/ 39 w 921"/>
                <a:gd name="T1" fmla="*/ 49 h 141"/>
                <a:gd name="T2" fmla="*/ 108 w 921"/>
                <a:gd name="T3" fmla="*/ 37 h 141"/>
                <a:gd name="T4" fmla="*/ 170 w 921"/>
                <a:gd name="T5" fmla="*/ 26 h 141"/>
                <a:gd name="T6" fmla="*/ 227 w 921"/>
                <a:gd name="T7" fmla="*/ 18 h 141"/>
                <a:gd name="T8" fmla="*/ 280 w 921"/>
                <a:gd name="T9" fmla="*/ 10 h 141"/>
                <a:gd name="T10" fmla="*/ 330 w 921"/>
                <a:gd name="T11" fmla="*/ 5 h 141"/>
                <a:gd name="T12" fmla="*/ 378 w 921"/>
                <a:gd name="T13" fmla="*/ 1 h 141"/>
                <a:gd name="T14" fmla="*/ 424 w 921"/>
                <a:gd name="T15" fmla="*/ 0 h 141"/>
                <a:gd name="T16" fmla="*/ 470 w 921"/>
                <a:gd name="T17" fmla="*/ 0 h 141"/>
                <a:gd name="T18" fmla="*/ 517 w 921"/>
                <a:gd name="T19" fmla="*/ 3 h 141"/>
                <a:gd name="T20" fmla="*/ 567 w 921"/>
                <a:gd name="T21" fmla="*/ 8 h 141"/>
                <a:gd name="T22" fmla="*/ 620 w 921"/>
                <a:gd name="T23" fmla="*/ 16 h 141"/>
                <a:gd name="T24" fmla="*/ 676 w 921"/>
                <a:gd name="T25" fmla="*/ 26 h 141"/>
                <a:gd name="T26" fmla="*/ 737 w 921"/>
                <a:gd name="T27" fmla="*/ 40 h 141"/>
                <a:gd name="T28" fmla="*/ 805 w 921"/>
                <a:gd name="T29" fmla="*/ 56 h 141"/>
                <a:gd name="T30" fmla="*/ 879 w 921"/>
                <a:gd name="T31" fmla="*/ 76 h 141"/>
                <a:gd name="T32" fmla="*/ 871 w 921"/>
                <a:gd name="T33" fmla="*/ 87 h 141"/>
                <a:gd name="T34" fmla="*/ 786 w 921"/>
                <a:gd name="T35" fmla="*/ 88 h 141"/>
                <a:gd name="T36" fmla="*/ 717 w 921"/>
                <a:gd name="T37" fmla="*/ 92 h 141"/>
                <a:gd name="T38" fmla="*/ 660 w 921"/>
                <a:gd name="T39" fmla="*/ 97 h 141"/>
                <a:gd name="T40" fmla="*/ 616 w 921"/>
                <a:gd name="T41" fmla="*/ 102 h 141"/>
                <a:gd name="T42" fmla="*/ 579 w 921"/>
                <a:gd name="T43" fmla="*/ 108 h 141"/>
                <a:gd name="T44" fmla="*/ 548 w 921"/>
                <a:gd name="T45" fmla="*/ 115 h 141"/>
                <a:gd name="T46" fmla="*/ 519 w 921"/>
                <a:gd name="T47" fmla="*/ 121 h 141"/>
                <a:gd name="T48" fmla="*/ 491 w 921"/>
                <a:gd name="T49" fmla="*/ 126 h 141"/>
                <a:gd name="T50" fmla="*/ 458 w 921"/>
                <a:gd name="T51" fmla="*/ 131 h 141"/>
                <a:gd name="T52" fmla="*/ 422 w 921"/>
                <a:gd name="T53" fmla="*/ 135 h 141"/>
                <a:gd name="T54" fmla="*/ 377 w 921"/>
                <a:gd name="T55" fmla="*/ 138 h 141"/>
                <a:gd name="T56" fmla="*/ 321 w 921"/>
                <a:gd name="T57" fmla="*/ 140 h 141"/>
                <a:gd name="T58" fmla="*/ 251 w 921"/>
                <a:gd name="T59" fmla="*/ 140 h 141"/>
                <a:gd name="T60" fmla="*/ 166 w 921"/>
                <a:gd name="T61" fmla="*/ 137 h 141"/>
                <a:gd name="T62" fmla="*/ 61 w 921"/>
                <a:gd name="T63" fmla="*/ 132 h 141"/>
                <a:gd name="T64" fmla="*/ 2 w 921"/>
                <a:gd name="T65" fmla="*/ 55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1" h="141">
                  <a:moveTo>
                    <a:pt x="2" y="55"/>
                  </a:moveTo>
                  <a:lnTo>
                    <a:pt x="39" y="49"/>
                  </a:lnTo>
                  <a:lnTo>
                    <a:pt x="74" y="43"/>
                  </a:lnTo>
                  <a:lnTo>
                    <a:pt x="108" y="37"/>
                  </a:lnTo>
                  <a:lnTo>
                    <a:pt x="140" y="31"/>
                  </a:lnTo>
                  <a:lnTo>
                    <a:pt x="170" y="26"/>
                  </a:lnTo>
                  <a:lnTo>
                    <a:pt x="199" y="22"/>
                  </a:lnTo>
                  <a:lnTo>
                    <a:pt x="227" y="18"/>
                  </a:lnTo>
                  <a:lnTo>
                    <a:pt x="254" y="14"/>
                  </a:lnTo>
                  <a:lnTo>
                    <a:pt x="280" y="10"/>
                  </a:lnTo>
                  <a:lnTo>
                    <a:pt x="305" y="8"/>
                  </a:lnTo>
                  <a:lnTo>
                    <a:pt x="330" y="5"/>
                  </a:lnTo>
                  <a:lnTo>
                    <a:pt x="353" y="2"/>
                  </a:lnTo>
                  <a:lnTo>
                    <a:pt x="378" y="1"/>
                  </a:lnTo>
                  <a:lnTo>
                    <a:pt x="401" y="0"/>
                  </a:lnTo>
                  <a:lnTo>
                    <a:pt x="424" y="0"/>
                  </a:lnTo>
                  <a:lnTo>
                    <a:pt x="447" y="0"/>
                  </a:lnTo>
                  <a:lnTo>
                    <a:pt x="470" y="0"/>
                  </a:lnTo>
                  <a:lnTo>
                    <a:pt x="493" y="1"/>
                  </a:lnTo>
                  <a:lnTo>
                    <a:pt x="517" y="3"/>
                  </a:lnTo>
                  <a:lnTo>
                    <a:pt x="542" y="5"/>
                  </a:lnTo>
                  <a:lnTo>
                    <a:pt x="567" y="8"/>
                  </a:lnTo>
                  <a:lnTo>
                    <a:pt x="592" y="12"/>
                  </a:lnTo>
                  <a:lnTo>
                    <a:pt x="620" y="16"/>
                  </a:lnTo>
                  <a:lnTo>
                    <a:pt x="647" y="20"/>
                  </a:lnTo>
                  <a:lnTo>
                    <a:pt x="676" y="26"/>
                  </a:lnTo>
                  <a:lnTo>
                    <a:pt x="706" y="32"/>
                  </a:lnTo>
                  <a:lnTo>
                    <a:pt x="737" y="40"/>
                  </a:lnTo>
                  <a:lnTo>
                    <a:pt x="770" y="48"/>
                  </a:lnTo>
                  <a:lnTo>
                    <a:pt x="805" y="56"/>
                  </a:lnTo>
                  <a:lnTo>
                    <a:pt x="841" y="65"/>
                  </a:lnTo>
                  <a:lnTo>
                    <a:pt x="879" y="76"/>
                  </a:lnTo>
                  <a:lnTo>
                    <a:pt x="920" y="87"/>
                  </a:lnTo>
                  <a:lnTo>
                    <a:pt x="871" y="87"/>
                  </a:lnTo>
                  <a:lnTo>
                    <a:pt x="827" y="88"/>
                  </a:lnTo>
                  <a:lnTo>
                    <a:pt x="786" y="88"/>
                  </a:lnTo>
                  <a:lnTo>
                    <a:pt x="749" y="90"/>
                  </a:lnTo>
                  <a:lnTo>
                    <a:pt x="717" y="92"/>
                  </a:lnTo>
                  <a:lnTo>
                    <a:pt x="687" y="94"/>
                  </a:lnTo>
                  <a:lnTo>
                    <a:pt x="660" y="97"/>
                  </a:lnTo>
                  <a:lnTo>
                    <a:pt x="638" y="99"/>
                  </a:lnTo>
                  <a:lnTo>
                    <a:pt x="616" y="102"/>
                  </a:lnTo>
                  <a:lnTo>
                    <a:pt x="597" y="105"/>
                  </a:lnTo>
                  <a:lnTo>
                    <a:pt x="579" y="108"/>
                  </a:lnTo>
                  <a:lnTo>
                    <a:pt x="562" y="111"/>
                  </a:lnTo>
                  <a:lnTo>
                    <a:pt x="548" y="115"/>
                  </a:lnTo>
                  <a:lnTo>
                    <a:pt x="534" y="117"/>
                  </a:lnTo>
                  <a:lnTo>
                    <a:pt x="519" y="121"/>
                  </a:lnTo>
                  <a:lnTo>
                    <a:pt x="505" y="123"/>
                  </a:lnTo>
                  <a:lnTo>
                    <a:pt x="491" y="126"/>
                  </a:lnTo>
                  <a:lnTo>
                    <a:pt x="475" y="129"/>
                  </a:lnTo>
                  <a:lnTo>
                    <a:pt x="458" y="131"/>
                  </a:lnTo>
                  <a:lnTo>
                    <a:pt x="441" y="133"/>
                  </a:lnTo>
                  <a:lnTo>
                    <a:pt x="422" y="135"/>
                  </a:lnTo>
                  <a:lnTo>
                    <a:pt x="401" y="137"/>
                  </a:lnTo>
                  <a:lnTo>
                    <a:pt x="377" y="138"/>
                  </a:lnTo>
                  <a:lnTo>
                    <a:pt x="351" y="140"/>
                  </a:lnTo>
                  <a:lnTo>
                    <a:pt x="321" y="140"/>
                  </a:lnTo>
                  <a:lnTo>
                    <a:pt x="288" y="140"/>
                  </a:lnTo>
                  <a:lnTo>
                    <a:pt x="251" y="140"/>
                  </a:lnTo>
                  <a:lnTo>
                    <a:pt x="211" y="139"/>
                  </a:lnTo>
                  <a:lnTo>
                    <a:pt x="166" y="137"/>
                  </a:lnTo>
                  <a:lnTo>
                    <a:pt x="116" y="135"/>
                  </a:lnTo>
                  <a:lnTo>
                    <a:pt x="61" y="132"/>
                  </a:lnTo>
                  <a:lnTo>
                    <a:pt x="0" y="129"/>
                  </a:lnTo>
                  <a:lnTo>
                    <a:pt x="2" y="55"/>
                  </a:lnTo>
                </a:path>
              </a:pathLst>
            </a:custGeom>
            <a:solidFill>
              <a:srgbClr val="00CC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17" name="Freeform 109"/>
            <p:cNvSpPr>
              <a:spLocks/>
            </p:cNvSpPr>
            <p:nvPr/>
          </p:nvSpPr>
          <p:spPr bwMode="auto">
            <a:xfrm>
              <a:off x="1209" y="3630"/>
              <a:ext cx="928" cy="147"/>
            </a:xfrm>
            <a:custGeom>
              <a:avLst/>
              <a:gdLst>
                <a:gd name="T0" fmla="*/ 2 w 928"/>
                <a:gd name="T1" fmla="*/ 58 h 147"/>
                <a:gd name="T2" fmla="*/ 75 w 928"/>
                <a:gd name="T3" fmla="*/ 45 h 147"/>
                <a:gd name="T4" fmla="*/ 141 w 928"/>
                <a:gd name="T5" fmla="*/ 32 h 147"/>
                <a:gd name="T6" fmla="*/ 200 w 928"/>
                <a:gd name="T7" fmla="*/ 23 h 147"/>
                <a:gd name="T8" fmla="*/ 256 w 928"/>
                <a:gd name="T9" fmla="*/ 14 h 147"/>
                <a:gd name="T10" fmla="*/ 307 w 928"/>
                <a:gd name="T11" fmla="*/ 8 h 147"/>
                <a:gd name="T12" fmla="*/ 356 w 928"/>
                <a:gd name="T13" fmla="*/ 2 h 147"/>
                <a:gd name="T14" fmla="*/ 404 w 928"/>
                <a:gd name="T15" fmla="*/ 0 h 147"/>
                <a:gd name="T16" fmla="*/ 451 w 928"/>
                <a:gd name="T17" fmla="*/ 0 h 147"/>
                <a:gd name="T18" fmla="*/ 497 w 928"/>
                <a:gd name="T19" fmla="*/ 1 h 147"/>
                <a:gd name="T20" fmla="*/ 546 w 928"/>
                <a:gd name="T21" fmla="*/ 5 h 147"/>
                <a:gd name="T22" fmla="*/ 597 w 928"/>
                <a:gd name="T23" fmla="*/ 12 h 147"/>
                <a:gd name="T24" fmla="*/ 652 w 928"/>
                <a:gd name="T25" fmla="*/ 21 h 147"/>
                <a:gd name="T26" fmla="*/ 711 w 928"/>
                <a:gd name="T27" fmla="*/ 33 h 147"/>
                <a:gd name="T28" fmla="*/ 776 w 928"/>
                <a:gd name="T29" fmla="*/ 50 h 147"/>
                <a:gd name="T30" fmla="*/ 847 w 928"/>
                <a:gd name="T31" fmla="*/ 68 h 147"/>
                <a:gd name="T32" fmla="*/ 927 w 928"/>
                <a:gd name="T33" fmla="*/ 90 h 147"/>
                <a:gd name="T34" fmla="*/ 833 w 928"/>
                <a:gd name="T35" fmla="*/ 91 h 147"/>
                <a:gd name="T36" fmla="*/ 755 w 928"/>
                <a:gd name="T37" fmla="*/ 94 h 147"/>
                <a:gd name="T38" fmla="*/ 692 w 928"/>
                <a:gd name="T39" fmla="*/ 98 h 147"/>
                <a:gd name="T40" fmla="*/ 643 w 928"/>
                <a:gd name="T41" fmla="*/ 103 h 147"/>
                <a:gd name="T42" fmla="*/ 602 w 928"/>
                <a:gd name="T43" fmla="*/ 110 h 147"/>
                <a:gd name="T44" fmla="*/ 567 w 928"/>
                <a:gd name="T45" fmla="*/ 116 h 147"/>
                <a:gd name="T46" fmla="*/ 538 w 928"/>
                <a:gd name="T47" fmla="*/ 122 h 147"/>
                <a:gd name="T48" fmla="*/ 509 w 928"/>
                <a:gd name="T49" fmla="*/ 129 h 147"/>
                <a:gd name="T50" fmla="*/ 479 w 928"/>
                <a:gd name="T51" fmla="*/ 135 h 147"/>
                <a:gd name="T52" fmla="*/ 445 w 928"/>
                <a:gd name="T53" fmla="*/ 139 h 147"/>
                <a:gd name="T54" fmla="*/ 404 w 928"/>
                <a:gd name="T55" fmla="*/ 143 h 147"/>
                <a:gd name="T56" fmla="*/ 353 w 928"/>
                <a:gd name="T57" fmla="*/ 146 h 147"/>
                <a:gd name="T58" fmla="*/ 291 w 928"/>
                <a:gd name="T59" fmla="*/ 146 h 147"/>
                <a:gd name="T60" fmla="*/ 212 w 928"/>
                <a:gd name="T61" fmla="*/ 145 h 147"/>
                <a:gd name="T62" fmla="*/ 117 w 928"/>
                <a:gd name="T63" fmla="*/ 141 h 147"/>
                <a:gd name="T64" fmla="*/ 0 w 928"/>
                <a:gd name="T65" fmla="*/ 13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8" h="147">
                  <a:moveTo>
                    <a:pt x="2" y="58"/>
                  </a:moveTo>
                  <a:lnTo>
                    <a:pt x="2" y="58"/>
                  </a:lnTo>
                  <a:lnTo>
                    <a:pt x="40" y="51"/>
                  </a:lnTo>
                  <a:lnTo>
                    <a:pt x="75" y="45"/>
                  </a:lnTo>
                  <a:lnTo>
                    <a:pt x="108" y="39"/>
                  </a:lnTo>
                  <a:lnTo>
                    <a:pt x="141" y="32"/>
                  </a:lnTo>
                  <a:lnTo>
                    <a:pt x="171" y="27"/>
                  </a:lnTo>
                  <a:lnTo>
                    <a:pt x="200" y="23"/>
                  </a:lnTo>
                  <a:lnTo>
                    <a:pt x="229" y="18"/>
                  </a:lnTo>
                  <a:lnTo>
                    <a:pt x="256" y="14"/>
                  </a:lnTo>
                  <a:lnTo>
                    <a:pt x="282" y="10"/>
                  </a:lnTo>
                  <a:lnTo>
                    <a:pt x="307" y="8"/>
                  </a:lnTo>
                  <a:lnTo>
                    <a:pt x="333" y="5"/>
                  </a:lnTo>
                  <a:lnTo>
                    <a:pt x="356" y="2"/>
                  </a:lnTo>
                  <a:lnTo>
                    <a:pt x="381" y="1"/>
                  </a:lnTo>
                  <a:lnTo>
                    <a:pt x="404" y="0"/>
                  </a:lnTo>
                  <a:lnTo>
                    <a:pt x="427" y="0"/>
                  </a:lnTo>
                  <a:lnTo>
                    <a:pt x="451" y="0"/>
                  </a:lnTo>
                  <a:lnTo>
                    <a:pt x="474" y="0"/>
                  </a:lnTo>
                  <a:lnTo>
                    <a:pt x="497" y="1"/>
                  </a:lnTo>
                  <a:lnTo>
                    <a:pt x="521" y="3"/>
                  </a:lnTo>
                  <a:lnTo>
                    <a:pt x="546" y="5"/>
                  </a:lnTo>
                  <a:lnTo>
                    <a:pt x="571" y="8"/>
                  </a:lnTo>
                  <a:lnTo>
                    <a:pt x="597" y="12"/>
                  </a:lnTo>
                  <a:lnTo>
                    <a:pt x="624" y="16"/>
                  </a:lnTo>
                  <a:lnTo>
                    <a:pt x="652" y="21"/>
                  </a:lnTo>
                  <a:lnTo>
                    <a:pt x="681" y="27"/>
                  </a:lnTo>
                  <a:lnTo>
                    <a:pt x="711" y="33"/>
                  </a:lnTo>
                  <a:lnTo>
                    <a:pt x="743" y="42"/>
                  </a:lnTo>
                  <a:lnTo>
                    <a:pt x="776" y="50"/>
                  </a:lnTo>
                  <a:lnTo>
                    <a:pt x="811" y="59"/>
                  </a:lnTo>
                  <a:lnTo>
                    <a:pt x="847" y="68"/>
                  </a:lnTo>
                  <a:lnTo>
                    <a:pt x="886" y="79"/>
                  </a:lnTo>
                  <a:lnTo>
                    <a:pt x="927" y="90"/>
                  </a:lnTo>
                  <a:lnTo>
                    <a:pt x="878" y="90"/>
                  </a:lnTo>
                  <a:lnTo>
                    <a:pt x="833" y="91"/>
                  </a:lnTo>
                  <a:lnTo>
                    <a:pt x="792" y="92"/>
                  </a:lnTo>
                  <a:lnTo>
                    <a:pt x="755" y="94"/>
                  </a:lnTo>
                  <a:lnTo>
                    <a:pt x="722" y="96"/>
                  </a:lnTo>
                  <a:lnTo>
                    <a:pt x="692" y="98"/>
                  </a:lnTo>
                  <a:lnTo>
                    <a:pt x="665" y="101"/>
                  </a:lnTo>
                  <a:lnTo>
                    <a:pt x="643" y="103"/>
                  </a:lnTo>
                  <a:lnTo>
                    <a:pt x="621" y="106"/>
                  </a:lnTo>
                  <a:lnTo>
                    <a:pt x="602" y="110"/>
                  </a:lnTo>
                  <a:lnTo>
                    <a:pt x="583" y="113"/>
                  </a:lnTo>
                  <a:lnTo>
                    <a:pt x="567" y="116"/>
                  </a:lnTo>
                  <a:lnTo>
                    <a:pt x="552" y="120"/>
                  </a:lnTo>
                  <a:lnTo>
                    <a:pt x="538" y="122"/>
                  </a:lnTo>
                  <a:lnTo>
                    <a:pt x="523" y="126"/>
                  </a:lnTo>
                  <a:lnTo>
                    <a:pt x="509" y="129"/>
                  </a:lnTo>
                  <a:lnTo>
                    <a:pt x="494" y="132"/>
                  </a:lnTo>
                  <a:lnTo>
                    <a:pt x="479" y="135"/>
                  </a:lnTo>
                  <a:lnTo>
                    <a:pt x="462" y="137"/>
                  </a:lnTo>
                  <a:lnTo>
                    <a:pt x="445" y="139"/>
                  </a:lnTo>
                  <a:lnTo>
                    <a:pt x="426" y="141"/>
                  </a:lnTo>
                  <a:lnTo>
                    <a:pt x="404" y="143"/>
                  </a:lnTo>
                  <a:lnTo>
                    <a:pt x="380" y="144"/>
                  </a:lnTo>
                  <a:lnTo>
                    <a:pt x="353" y="146"/>
                  </a:lnTo>
                  <a:lnTo>
                    <a:pt x="323" y="146"/>
                  </a:lnTo>
                  <a:lnTo>
                    <a:pt x="291" y="146"/>
                  </a:lnTo>
                  <a:lnTo>
                    <a:pt x="253" y="146"/>
                  </a:lnTo>
                  <a:lnTo>
                    <a:pt x="212" y="145"/>
                  </a:lnTo>
                  <a:lnTo>
                    <a:pt x="168" y="143"/>
                  </a:lnTo>
                  <a:lnTo>
                    <a:pt x="117" y="141"/>
                  </a:lnTo>
                  <a:lnTo>
                    <a:pt x="61" y="138"/>
                  </a:lnTo>
                  <a:lnTo>
                    <a:pt x="0" y="135"/>
                  </a:lnTo>
                  <a:lnTo>
                    <a:pt x="2" y="58"/>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18" name="Freeform 110"/>
            <p:cNvSpPr>
              <a:spLocks/>
            </p:cNvSpPr>
            <p:nvPr/>
          </p:nvSpPr>
          <p:spPr bwMode="auto">
            <a:xfrm>
              <a:off x="1120" y="3546"/>
              <a:ext cx="75" cy="332"/>
            </a:xfrm>
            <a:custGeom>
              <a:avLst/>
              <a:gdLst>
                <a:gd name="T0" fmla="*/ 0 w 75"/>
                <a:gd name="T1" fmla="*/ 0 h 332"/>
                <a:gd name="T2" fmla="*/ 74 w 75"/>
                <a:gd name="T3" fmla="*/ 0 h 332"/>
                <a:gd name="T4" fmla="*/ 74 w 75"/>
                <a:gd name="T5" fmla="*/ 331 h 332"/>
                <a:gd name="T6" fmla="*/ 0 w 75"/>
                <a:gd name="T7" fmla="*/ 331 h 332"/>
                <a:gd name="T8" fmla="*/ 0 w 75"/>
                <a:gd name="T9" fmla="*/ 0 h 332"/>
              </a:gdLst>
              <a:ahLst/>
              <a:cxnLst>
                <a:cxn ang="0">
                  <a:pos x="T0" y="T1"/>
                </a:cxn>
                <a:cxn ang="0">
                  <a:pos x="T2" y="T3"/>
                </a:cxn>
                <a:cxn ang="0">
                  <a:pos x="T4" y="T5"/>
                </a:cxn>
                <a:cxn ang="0">
                  <a:pos x="T6" y="T7"/>
                </a:cxn>
                <a:cxn ang="0">
                  <a:pos x="T8" y="T9"/>
                </a:cxn>
              </a:cxnLst>
              <a:rect l="0" t="0" r="r" b="b"/>
              <a:pathLst>
                <a:path w="75" h="332">
                  <a:moveTo>
                    <a:pt x="0" y="0"/>
                  </a:moveTo>
                  <a:lnTo>
                    <a:pt x="74" y="0"/>
                  </a:lnTo>
                  <a:lnTo>
                    <a:pt x="74" y="331"/>
                  </a:lnTo>
                  <a:lnTo>
                    <a:pt x="0" y="331"/>
                  </a:lnTo>
                  <a:lnTo>
                    <a:pt x="0"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19" name="Freeform 111"/>
            <p:cNvSpPr>
              <a:spLocks/>
            </p:cNvSpPr>
            <p:nvPr/>
          </p:nvSpPr>
          <p:spPr bwMode="auto">
            <a:xfrm>
              <a:off x="908" y="3611"/>
              <a:ext cx="213" cy="194"/>
            </a:xfrm>
            <a:custGeom>
              <a:avLst/>
              <a:gdLst>
                <a:gd name="T0" fmla="*/ 212 w 213"/>
                <a:gd name="T1" fmla="*/ 0 h 194"/>
                <a:gd name="T2" fmla="*/ 0 w 213"/>
                <a:gd name="T3" fmla="*/ 0 h 194"/>
                <a:gd name="T4" fmla="*/ 0 w 213"/>
                <a:gd name="T5" fmla="*/ 193 h 194"/>
                <a:gd name="T6" fmla="*/ 212 w 213"/>
                <a:gd name="T7" fmla="*/ 193 h 194"/>
                <a:gd name="T8" fmla="*/ 212 w 213"/>
                <a:gd name="T9" fmla="*/ 0 h 194"/>
              </a:gdLst>
              <a:ahLst/>
              <a:cxnLst>
                <a:cxn ang="0">
                  <a:pos x="T0" y="T1"/>
                </a:cxn>
                <a:cxn ang="0">
                  <a:pos x="T2" y="T3"/>
                </a:cxn>
                <a:cxn ang="0">
                  <a:pos x="T4" y="T5"/>
                </a:cxn>
                <a:cxn ang="0">
                  <a:pos x="T6" y="T7"/>
                </a:cxn>
                <a:cxn ang="0">
                  <a:pos x="T8" y="T9"/>
                </a:cxn>
              </a:cxnLst>
              <a:rect l="0" t="0" r="r" b="b"/>
              <a:pathLst>
                <a:path w="213" h="194">
                  <a:moveTo>
                    <a:pt x="212" y="0"/>
                  </a:moveTo>
                  <a:lnTo>
                    <a:pt x="0" y="0"/>
                  </a:lnTo>
                  <a:lnTo>
                    <a:pt x="0" y="193"/>
                  </a:lnTo>
                  <a:lnTo>
                    <a:pt x="212" y="193"/>
                  </a:lnTo>
                  <a:lnTo>
                    <a:pt x="212"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20" name="Freeform 112"/>
            <p:cNvSpPr>
              <a:spLocks/>
            </p:cNvSpPr>
            <p:nvPr/>
          </p:nvSpPr>
          <p:spPr bwMode="auto">
            <a:xfrm>
              <a:off x="672" y="3551"/>
              <a:ext cx="381" cy="11"/>
            </a:xfrm>
            <a:custGeom>
              <a:avLst/>
              <a:gdLst>
                <a:gd name="T0" fmla="*/ 380 w 381"/>
                <a:gd name="T1" fmla="*/ 5 h 11"/>
                <a:gd name="T2" fmla="*/ 380 w 381"/>
                <a:gd name="T3" fmla="*/ 0 h 11"/>
                <a:gd name="T4" fmla="*/ 0 w 381"/>
                <a:gd name="T5" fmla="*/ 0 h 11"/>
                <a:gd name="T6" fmla="*/ 0 w 381"/>
                <a:gd name="T7" fmla="*/ 10 h 11"/>
                <a:gd name="T8" fmla="*/ 380 w 381"/>
                <a:gd name="T9" fmla="*/ 10 h 11"/>
                <a:gd name="T10" fmla="*/ 380 w 381"/>
                <a:gd name="T11" fmla="*/ 5 h 11"/>
              </a:gdLst>
              <a:ahLst/>
              <a:cxnLst>
                <a:cxn ang="0">
                  <a:pos x="T0" y="T1"/>
                </a:cxn>
                <a:cxn ang="0">
                  <a:pos x="T2" y="T3"/>
                </a:cxn>
                <a:cxn ang="0">
                  <a:pos x="T4" y="T5"/>
                </a:cxn>
                <a:cxn ang="0">
                  <a:pos x="T6" y="T7"/>
                </a:cxn>
                <a:cxn ang="0">
                  <a:pos x="T8" y="T9"/>
                </a:cxn>
                <a:cxn ang="0">
                  <a:pos x="T10" y="T11"/>
                </a:cxn>
              </a:cxnLst>
              <a:rect l="0" t="0" r="r" b="b"/>
              <a:pathLst>
                <a:path w="381" h="11">
                  <a:moveTo>
                    <a:pt x="380" y="5"/>
                  </a:moveTo>
                  <a:lnTo>
                    <a:pt x="380" y="0"/>
                  </a:lnTo>
                  <a:lnTo>
                    <a:pt x="0" y="0"/>
                  </a:lnTo>
                  <a:lnTo>
                    <a:pt x="0" y="10"/>
                  </a:lnTo>
                  <a:lnTo>
                    <a:pt x="380" y="10"/>
                  </a:lnTo>
                  <a:lnTo>
                    <a:pt x="380" y="5"/>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21" name="Freeform 113"/>
            <p:cNvSpPr>
              <a:spLocks/>
            </p:cNvSpPr>
            <p:nvPr/>
          </p:nvSpPr>
          <p:spPr bwMode="auto">
            <a:xfrm>
              <a:off x="1006" y="3531"/>
              <a:ext cx="100" cy="53"/>
            </a:xfrm>
            <a:custGeom>
              <a:avLst/>
              <a:gdLst>
                <a:gd name="T0" fmla="*/ 50 w 100"/>
                <a:gd name="T1" fmla="*/ 26 h 53"/>
                <a:gd name="T2" fmla="*/ 0 w 100"/>
                <a:gd name="T3" fmla="*/ 0 h 53"/>
                <a:gd name="T4" fmla="*/ 50 w 100"/>
                <a:gd name="T5" fmla="*/ 0 h 53"/>
                <a:gd name="T6" fmla="*/ 99 w 100"/>
                <a:gd name="T7" fmla="*/ 26 h 53"/>
                <a:gd name="T8" fmla="*/ 50 w 100"/>
                <a:gd name="T9" fmla="*/ 52 h 53"/>
                <a:gd name="T10" fmla="*/ 0 w 100"/>
                <a:gd name="T11" fmla="*/ 52 h 53"/>
                <a:gd name="T12" fmla="*/ 0 w 100"/>
                <a:gd name="T13" fmla="*/ 26 h 53"/>
                <a:gd name="T14" fmla="*/ 0 w 100"/>
                <a:gd name="T15" fmla="*/ 0 h 53"/>
                <a:gd name="T16" fmla="*/ 50 w 100"/>
                <a:gd name="T17" fmla="*/ 2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53">
                  <a:moveTo>
                    <a:pt x="50" y="26"/>
                  </a:moveTo>
                  <a:lnTo>
                    <a:pt x="0" y="0"/>
                  </a:lnTo>
                  <a:lnTo>
                    <a:pt x="50" y="0"/>
                  </a:lnTo>
                  <a:lnTo>
                    <a:pt x="99" y="26"/>
                  </a:lnTo>
                  <a:lnTo>
                    <a:pt x="50" y="52"/>
                  </a:lnTo>
                  <a:lnTo>
                    <a:pt x="0" y="52"/>
                  </a:lnTo>
                  <a:lnTo>
                    <a:pt x="0" y="26"/>
                  </a:lnTo>
                  <a:lnTo>
                    <a:pt x="0" y="0"/>
                  </a:lnTo>
                  <a:lnTo>
                    <a:pt x="50" y="26"/>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22" name="Freeform 114"/>
            <p:cNvSpPr>
              <a:spLocks/>
            </p:cNvSpPr>
            <p:nvPr/>
          </p:nvSpPr>
          <p:spPr bwMode="auto">
            <a:xfrm>
              <a:off x="4291" y="363"/>
              <a:ext cx="377" cy="11"/>
            </a:xfrm>
            <a:custGeom>
              <a:avLst/>
              <a:gdLst>
                <a:gd name="T0" fmla="*/ 376 w 377"/>
                <a:gd name="T1" fmla="*/ 5 h 11"/>
                <a:gd name="T2" fmla="*/ 376 w 377"/>
                <a:gd name="T3" fmla="*/ 0 h 11"/>
                <a:gd name="T4" fmla="*/ 0 w 377"/>
                <a:gd name="T5" fmla="*/ 0 h 11"/>
                <a:gd name="T6" fmla="*/ 0 w 377"/>
                <a:gd name="T7" fmla="*/ 10 h 11"/>
                <a:gd name="T8" fmla="*/ 376 w 377"/>
                <a:gd name="T9" fmla="*/ 10 h 11"/>
                <a:gd name="T10" fmla="*/ 376 w 377"/>
                <a:gd name="T11" fmla="*/ 5 h 11"/>
              </a:gdLst>
              <a:ahLst/>
              <a:cxnLst>
                <a:cxn ang="0">
                  <a:pos x="T0" y="T1"/>
                </a:cxn>
                <a:cxn ang="0">
                  <a:pos x="T2" y="T3"/>
                </a:cxn>
                <a:cxn ang="0">
                  <a:pos x="T4" y="T5"/>
                </a:cxn>
                <a:cxn ang="0">
                  <a:pos x="T6" y="T7"/>
                </a:cxn>
                <a:cxn ang="0">
                  <a:pos x="T8" y="T9"/>
                </a:cxn>
                <a:cxn ang="0">
                  <a:pos x="T10" y="T11"/>
                </a:cxn>
              </a:cxnLst>
              <a:rect l="0" t="0" r="r" b="b"/>
              <a:pathLst>
                <a:path w="377" h="11">
                  <a:moveTo>
                    <a:pt x="376" y="5"/>
                  </a:moveTo>
                  <a:lnTo>
                    <a:pt x="376" y="0"/>
                  </a:lnTo>
                  <a:lnTo>
                    <a:pt x="0" y="0"/>
                  </a:lnTo>
                  <a:lnTo>
                    <a:pt x="0" y="10"/>
                  </a:lnTo>
                  <a:lnTo>
                    <a:pt x="376" y="10"/>
                  </a:lnTo>
                  <a:lnTo>
                    <a:pt x="376" y="5"/>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23" name="Freeform 115"/>
            <p:cNvSpPr>
              <a:spLocks/>
            </p:cNvSpPr>
            <p:nvPr/>
          </p:nvSpPr>
          <p:spPr bwMode="auto">
            <a:xfrm>
              <a:off x="4622" y="342"/>
              <a:ext cx="102" cy="53"/>
            </a:xfrm>
            <a:custGeom>
              <a:avLst/>
              <a:gdLst>
                <a:gd name="T0" fmla="*/ 50 w 102"/>
                <a:gd name="T1" fmla="*/ 26 h 53"/>
                <a:gd name="T2" fmla="*/ 0 w 102"/>
                <a:gd name="T3" fmla="*/ 0 h 53"/>
                <a:gd name="T4" fmla="*/ 50 w 102"/>
                <a:gd name="T5" fmla="*/ 0 h 53"/>
                <a:gd name="T6" fmla="*/ 101 w 102"/>
                <a:gd name="T7" fmla="*/ 26 h 53"/>
                <a:gd name="T8" fmla="*/ 50 w 102"/>
                <a:gd name="T9" fmla="*/ 52 h 53"/>
                <a:gd name="T10" fmla="*/ 0 w 102"/>
                <a:gd name="T11" fmla="*/ 52 h 53"/>
                <a:gd name="T12" fmla="*/ 0 w 102"/>
                <a:gd name="T13" fmla="*/ 26 h 53"/>
                <a:gd name="T14" fmla="*/ 0 w 102"/>
                <a:gd name="T15" fmla="*/ 0 h 53"/>
                <a:gd name="T16" fmla="*/ 50 w 102"/>
                <a:gd name="T17" fmla="*/ 2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 h="53">
                  <a:moveTo>
                    <a:pt x="50" y="26"/>
                  </a:moveTo>
                  <a:lnTo>
                    <a:pt x="0" y="0"/>
                  </a:lnTo>
                  <a:lnTo>
                    <a:pt x="50" y="0"/>
                  </a:lnTo>
                  <a:lnTo>
                    <a:pt x="101" y="26"/>
                  </a:lnTo>
                  <a:lnTo>
                    <a:pt x="50" y="52"/>
                  </a:lnTo>
                  <a:lnTo>
                    <a:pt x="0" y="52"/>
                  </a:lnTo>
                  <a:lnTo>
                    <a:pt x="0" y="26"/>
                  </a:lnTo>
                  <a:lnTo>
                    <a:pt x="0" y="0"/>
                  </a:lnTo>
                  <a:lnTo>
                    <a:pt x="50" y="26"/>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24" name="Freeform 116"/>
            <p:cNvSpPr>
              <a:spLocks/>
            </p:cNvSpPr>
            <p:nvPr/>
          </p:nvSpPr>
          <p:spPr bwMode="auto">
            <a:xfrm>
              <a:off x="507" y="3698"/>
              <a:ext cx="380" cy="11"/>
            </a:xfrm>
            <a:custGeom>
              <a:avLst/>
              <a:gdLst>
                <a:gd name="T0" fmla="*/ 379 w 380"/>
                <a:gd name="T1" fmla="*/ 5 h 11"/>
                <a:gd name="T2" fmla="*/ 379 w 380"/>
                <a:gd name="T3" fmla="*/ 0 h 11"/>
                <a:gd name="T4" fmla="*/ 0 w 380"/>
                <a:gd name="T5" fmla="*/ 0 h 11"/>
                <a:gd name="T6" fmla="*/ 0 w 380"/>
                <a:gd name="T7" fmla="*/ 10 h 11"/>
                <a:gd name="T8" fmla="*/ 379 w 380"/>
                <a:gd name="T9" fmla="*/ 10 h 11"/>
                <a:gd name="T10" fmla="*/ 379 w 380"/>
                <a:gd name="T11" fmla="*/ 5 h 11"/>
              </a:gdLst>
              <a:ahLst/>
              <a:cxnLst>
                <a:cxn ang="0">
                  <a:pos x="T0" y="T1"/>
                </a:cxn>
                <a:cxn ang="0">
                  <a:pos x="T2" y="T3"/>
                </a:cxn>
                <a:cxn ang="0">
                  <a:pos x="T4" y="T5"/>
                </a:cxn>
                <a:cxn ang="0">
                  <a:pos x="T6" y="T7"/>
                </a:cxn>
                <a:cxn ang="0">
                  <a:pos x="T8" y="T9"/>
                </a:cxn>
                <a:cxn ang="0">
                  <a:pos x="T10" y="T11"/>
                </a:cxn>
              </a:cxnLst>
              <a:rect l="0" t="0" r="r" b="b"/>
              <a:pathLst>
                <a:path w="380" h="11">
                  <a:moveTo>
                    <a:pt x="379" y="5"/>
                  </a:moveTo>
                  <a:lnTo>
                    <a:pt x="379" y="0"/>
                  </a:lnTo>
                  <a:lnTo>
                    <a:pt x="0" y="0"/>
                  </a:lnTo>
                  <a:lnTo>
                    <a:pt x="0" y="10"/>
                  </a:lnTo>
                  <a:lnTo>
                    <a:pt x="379" y="10"/>
                  </a:lnTo>
                  <a:lnTo>
                    <a:pt x="379" y="5"/>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25" name="Freeform 117"/>
            <p:cNvSpPr>
              <a:spLocks/>
            </p:cNvSpPr>
            <p:nvPr/>
          </p:nvSpPr>
          <p:spPr bwMode="auto">
            <a:xfrm>
              <a:off x="840" y="3677"/>
              <a:ext cx="99" cy="54"/>
            </a:xfrm>
            <a:custGeom>
              <a:avLst/>
              <a:gdLst>
                <a:gd name="T0" fmla="*/ 48 w 99"/>
                <a:gd name="T1" fmla="*/ 27 h 54"/>
                <a:gd name="T2" fmla="*/ 0 w 99"/>
                <a:gd name="T3" fmla="*/ 0 h 54"/>
                <a:gd name="T4" fmla="*/ 48 w 99"/>
                <a:gd name="T5" fmla="*/ 0 h 54"/>
                <a:gd name="T6" fmla="*/ 98 w 99"/>
                <a:gd name="T7" fmla="*/ 27 h 54"/>
                <a:gd name="T8" fmla="*/ 48 w 99"/>
                <a:gd name="T9" fmla="*/ 53 h 54"/>
                <a:gd name="T10" fmla="*/ 0 w 99"/>
                <a:gd name="T11" fmla="*/ 53 h 54"/>
                <a:gd name="T12" fmla="*/ 0 w 99"/>
                <a:gd name="T13" fmla="*/ 27 h 54"/>
                <a:gd name="T14" fmla="*/ 0 w 99"/>
                <a:gd name="T15" fmla="*/ 0 h 54"/>
                <a:gd name="T16" fmla="*/ 48 w 99"/>
                <a:gd name="T17" fmla="*/ 2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54">
                  <a:moveTo>
                    <a:pt x="48" y="27"/>
                  </a:moveTo>
                  <a:lnTo>
                    <a:pt x="0" y="0"/>
                  </a:lnTo>
                  <a:lnTo>
                    <a:pt x="48" y="0"/>
                  </a:lnTo>
                  <a:lnTo>
                    <a:pt x="98" y="27"/>
                  </a:lnTo>
                  <a:lnTo>
                    <a:pt x="48" y="53"/>
                  </a:lnTo>
                  <a:lnTo>
                    <a:pt x="0" y="53"/>
                  </a:lnTo>
                  <a:lnTo>
                    <a:pt x="0" y="27"/>
                  </a:lnTo>
                  <a:lnTo>
                    <a:pt x="0" y="0"/>
                  </a:lnTo>
                  <a:lnTo>
                    <a:pt x="48" y="27"/>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26" name="Freeform 118"/>
            <p:cNvSpPr>
              <a:spLocks/>
            </p:cNvSpPr>
            <p:nvPr/>
          </p:nvSpPr>
          <p:spPr bwMode="auto">
            <a:xfrm>
              <a:off x="134" y="3654"/>
              <a:ext cx="58" cy="89"/>
            </a:xfrm>
            <a:custGeom>
              <a:avLst/>
              <a:gdLst>
                <a:gd name="T0" fmla="*/ 0 w 58"/>
                <a:gd name="T1" fmla="*/ 88 h 89"/>
                <a:gd name="T2" fmla="*/ 0 w 58"/>
                <a:gd name="T3" fmla="*/ 0 h 89"/>
                <a:gd name="T4" fmla="*/ 57 w 58"/>
                <a:gd name="T5" fmla="*/ 0 h 89"/>
                <a:gd name="T6" fmla="*/ 57 w 58"/>
                <a:gd name="T7" fmla="*/ 9 h 89"/>
                <a:gd name="T8" fmla="*/ 12 w 58"/>
                <a:gd name="T9" fmla="*/ 9 h 89"/>
                <a:gd name="T10" fmla="*/ 12 w 58"/>
                <a:gd name="T11" fmla="*/ 37 h 89"/>
                <a:gd name="T12" fmla="*/ 51 w 58"/>
                <a:gd name="T13" fmla="*/ 37 h 89"/>
                <a:gd name="T14" fmla="*/ 51 w 58"/>
                <a:gd name="T15" fmla="*/ 47 h 89"/>
                <a:gd name="T16" fmla="*/ 12 w 58"/>
                <a:gd name="T17" fmla="*/ 47 h 89"/>
                <a:gd name="T18" fmla="*/ 12 w 58"/>
                <a:gd name="T19" fmla="*/ 88 h 89"/>
                <a:gd name="T20" fmla="*/ 0 w 58"/>
                <a:gd name="T21" fmla="*/ 8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89">
                  <a:moveTo>
                    <a:pt x="0" y="88"/>
                  </a:moveTo>
                  <a:lnTo>
                    <a:pt x="0" y="0"/>
                  </a:lnTo>
                  <a:lnTo>
                    <a:pt x="57" y="0"/>
                  </a:lnTo>
                  <a:lnTo>
                    <a:pt x="57" y="9"/>
                  </a:lnTo>
                  <a:lnTo>
                    <a:pt x="12" y="9"/>
                  </a:lnTo>
                  <a:lnTo>
                    <a:pt x="12" y="37"/>
                  </a:lnTo>
                  <a:lnTo>
                    <a:pt x="51" y="37"/>
                  </a:lnTo>
                  <a:lnTo>
                    <a:pt x="51" y="47"/>
                  </a:lnTo>
                  <a:lnTo>
                    <a:pt x="12" y="47"/>
                  </a:lnTo>
                  <a:lnTo>
                    <a:pt x="12" y="88"/>
                  </a:lnTo>
                  <a:lnTo>
                    <a:pt x="0" y="88"/>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27" name="Freeform 119"/>
            <p:cNvSpPr>
              <a:spLocks/>
            </p:cNvSpPr>
            <p:nvPr/>
          </p:nvSpPr>
          <p:spPr bwMode="auto">
            <a:xfrm>
              <a:off x="215" y="3654"/>
              <a:ext cx="69" cy="91"/>
            </a:xfrm>
            <a:custGeom>
              <a:avLst/>
              <a:gdLst>
                <a:gd name="T0" fmla="*/ 68 w 69"/>
                <a:gd name="T1" fmla="*/ 0 h 91"/>
                <a:gd name="T2" fmla="*/ 68 w 69"/>
                <a:gd name="T3" fmla="*/ 55 h 91"/>
                <a:gd name="T4" fmla="*/ 68 w 69"/>
                <a:gd name="T5" fmla="*/ 61 h 91"/>
                <a:gd name="T6" fmla="*/ 67 w 69"/>
                <a:gd name="T7" fmla="*/ 66 h 91"/>
                <a:gd name="T8" fmla="*/ 66 w 69"/>
                <a:gd name="T9" fmla="*/ 70 h 91"/>
                <a:gd name="T10" fmla="*/ 64 w 69"/>
                <a:gd name="T11" fmla="*/ 76 h 91"/>
                <a:gd name="T12" fmla="*/ 58 w 69"/>
                <a:gd name="T13" fmla="*/ 82 h 91"/>
                <a:gd name="T14" fmla="*/ 53 w 69"/>
                <a:gd name="T15" fmla="*/ 86 h 91"/>
                <a:gd name="T16" fmla="*/ 48 w 69"/>
                <a:gd name="T17" fmla="*/ 88 h 91"/>
                <a:gd name="T18" fmla="*/ 43 w 69"/>
                <a:gd name="T19" fmla="*/ 89 h 91"/>
                <a:gd name="T20" fmla="*/ 37 w 69"/>
                <a:gd name="T21" fmla="*/ 90 h 91"/>
                <a:gd name="T22" fmla="*/ 32 w 69"/>
                <a:gd name="T23" fmla="*/ 90 h 91"/>
                <a:gd name="T24" fmla="*/ 26 w 69"/>
                <a:gd name="T25" fmla="*/ 89 h 91"/>
                <a:gd name="T26" fmla="*/ 21 w 69"/>
                <a:gd name="T27" fmla="*/ 88 h 91"/>
                <a:gd name="T28" fmla="*/ 16 w 69"/>
                <a:gd name="T29" fmla="*/ 87 h 91"/>
                <a:gd name="T30" fmla="*/ 11 w 69"/>
                <a:gd name="T31" fmla="*/ 83 h 91"/>
                <a:gd name="T32" fmla="*/ 5 w 69"/>
                <a:gd name="T33" fmla="*/ 78 h 91"/>
                <a:gd name="T34" fmla="*/ 3 w 69"/>
                <a:gd name="T35" fmla="*/ 72 h 91"/>
                <a:gd name="T36" fmla="*/ 1 w 69"/>
                <a:gd name="T37" fmla="*/ 66 h 91"/>
                <a:gd name="T38" fmla="*/ 1 w 69"/>
                <a:gd name="T39" fmla="*/ 61 h 91"/>
                <a:gd name="T40" fmla="*/ 0 w 69"/>
                <a:gd name="T41" fmla="*/ 55 h 91"/>
                <a:gd name="T42" fmla="*/ 0 w 69"/>
                <a:gd name="T43" fmla="*/ 0 h 91"/>
                <a:gd name="T44" fmla="*/ 12 w 69"/>
                <a:gd name="T45" fmla="*/ 51 h 91"/>
                <a:gd name="T46" fmla="*/ 12 w 69"/>
                <a:gd name="T47" fmla="*/ 57 h 91"/>
                <a:gd name="T48" fmla="*/ 12 w 69"/>
                <a:gd name="T49" fmla="*/ 62 h 91"/>
                <a:gd name="T50" fmla="*/ 13 w 69"/>
                <a:gd name="T51" fmla="*/ 65 h 91"/>
                <a:gd name="T52" fmla="*/ 14 w 69"/>
                <a:gd name="T53" fmla="*/ 68 h 91"/>
                <a:gd name="T54" fmla="*/ 16 w 69"/>
                <a:gd name="T55" fmla="*/ 73 h 91"/>
                <a:gd name="T56" fmla="*/ 21 w 69"/>
                <a:gd name="T57" fmla="*/ 77 h 91"/>
                <a:gd name="T58" fmla="*/ 26 w 69"/>
                <a:gd name="T59" fmla="*/ 78 h 91"/>
                <a:gd name="T60" fmla="*/ 34 w 69"/>
                <a:gd name="T61" fmla="*/ 79 h 91"/>
                <a:gd name="T62" fmla="*/ 45 w 69"/>
                <a:gd name="T63" fmla="*/ 77 h 91"/>
                <a:gd name="T64" fmla="*/ 50 w 69"/>
                <a:gd name="T65" fmla="*/ 74 h 91"/>
                <a:gd name="T66" fmla="*/ 54 w 69"/>
                <a:gd name="T67" fmla="*/ 70 h 91"/>
                <a:gd name="T68" fmla="*/ 55 w 69"/>
                <a:gd name="T69" fmla="*/ 65 h 91"/>
                <a:gd name="T70" fmla="*/ 56 w 69"/>
                <a:gd name="T71" fmla="*/ 59 h 91"/>
                <a:gd name="T72" fmla="*/ 57 w 69"/>
                <a:gd name="T73" fmla="*/ 5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9" h="91">
                  <a:moveTo>
                    <a:pt x="57" y="0"/>
                  </a:moveTo>
                  <a:lnTo>
                    <a:pt x="68" y="0"/>
                  </a:lnTo>
                  <a:lnTo>
                    <a:pt x="68" y="51"/>
                  </a:lnTo>
                  <a:lnTo>
                    <a:pt x="68" y="55"/>
                  </a:lnTo>
                  <a:lnTo>
                    <a:pt x="68" y="58"/>
                  </a:lnTo>
                  <a:lnTo>
                    <a:pt x="68" y="61"/>
                  </a:lnTo>
                  <a:lnTo>
                    <a:pt x="68" y="63"/>
                  </a:lnTo>
                  <a:lnTo>
                    <a:pt x="67" y="66"/>
                  </a:lnTo>
                  <a:lnTo>
                    <a:pt x="67" y="68"/>
                  </a:lnTo>
                  <a:lnTo>
                    <a:pt x="66" y="70"/>
                  </a:lnTo>
                  <a:lnTo>
                    <a:pt x="66" y="73"/>
                  </a:lnTo>
                  <a:lnTo>
                    <a:pt x="64" y="76"/>
                  </a:lnTo>
                  <a:lnTo>
                    <a:pt x="61" y="80"/>
                  </a:lnTo>
                  <a:lnTo>
                    <a:pt x="58" y="82"/>
                  </a:lnTo>
                  <a:lnTo>
                    <a:pt x="55" y="85"/>
                  </a:lnTo>
                  <a:lnTo>
                    <a:pt x="53" y="86"/>
                  </a:lnTo>
                  <a:lnTo>
                    <a:pt x="50" y="87"/>
                  </a:lnTo>
                  <a:lnTo>
                    <a:pt x="48" y="88"/>
                  </a:lnTo>
                  <a:lnTo>
                    <a:pt x="46" y="88"/>
                  </a:lnTo>
                  <a:lnTo>
                    <a:pt x="43" y="89"/>
                  </a:lnTo>
                  <a:lnTo>
                    <a:pt x="41" y="90"/>
                  </a:lnTo>
                  <a:lnTo>
                    <a:pt x="37" y="90"/>
                  </a:lnTo>
                  <a:lnTo>
                    <a:pt x="34" y="90"/>
                  </a:lnTo>
                  <a:lnTo>
                    <a:pt x="32" y="90"/>
                  </a:lnTo>
                  <a:lnTo>
                    <a:pt x="29" y="90"/>
                  </a:lnTo>
                  <a:lnTo>
                    <a:pt x="26" y="89"/>
                  </a:lnTo>
                  <a:lnTo>
                    <a:pt x="24" y="89"/>
                  </a:lnTo>
                  <a:lnTo>
                    <a:pt x="21" y="88"/>
                  </a:lnTo>
                  <a:lnTo>
                    <a:pt x="19" y="88"/>
                  </a:lnTo>
                  <a:lnTo>
                    <a:pt x="16" y="87"/>
                  </a:lnTo>
                  <a:lnTo>
                    <a:pt x="15" y="86"/>
                  </a:lnTo>
                  <a:lnTo>
                    <a:pt x="11" y="83"/>
                  </a:lnTo>
                  <a:lnTo>
                    <a:pt x="9" y="81"/>
                  </a:lnTo>
                  <a:lnTo>
                    <a:pt x="5" y="78"/>
                  </a:lnTo>
                  <a:lnTo>
                    <a:pt x="4" y="74"/>
                  </a:lnTo>
                  <a:lnTo>
                    <a:pt x="3" y="72"/>
                  </a:lnTo>
                  <a:lnTo>
                    <a:pt x="2" y="69"/>
                  </a:lnTo>
                  <a:lnTo>
                    <a:pt x="1" y="66"/>
                  </a:lnTo>
                  <a:lnTo>
                    <a:pt x="1" y="64"/>
                  </a:lnTo>
                  <a:lnTo>
                    <a:pt x="1" y="61"/>
                  </a:lnTo>
                  <a:lnTo>
                    <a:pt x="0" y="58"/>
                  </a:lnTo>
                  <a:lnTo>
                    <a:pt x="0" y="55"/>
                  </a:lnTo>
                  <a:lnTo>
                    <a:pt x="0" y="51"/>
                  </a:lnTo>
                  <a:lnTo>
                    <a:pt x="0" y="0"/>
                  </a:lnTo>
                  <a:lnTo>
                    <a:pt x="12" y="0"/>
                  </a:lnTo>
                  <a:lnTo>
                    <a:pt x="12" y="51"/>
                  </a:lnTo>
                  <a:lnTo>
                    <a:pt x="12" y="54"/>
                  </a:lnTo>
                  <a:lnTo>
                    <a:pt x="12" y="57"/>
                  </a:lnTo>
                  <a:lnTo>
                    <a:pt x="12" y="59"/>
                  </a:lnTo>
                  <a:lnTo>
                    <a:pt x="12" y="62"/>
                  </a:lnTo>
                  <a:lnTo>
                    <a:pt x="13" y="63"/>
                  </a:lnTo>
                  <a:lnTo>
                    <a:pt x="13" y="65"/>
                  </a:lnTo>
                  <a:lnTo>
                    <a:pt x="13" y="66"/>
                  </a:lnTo>
                  <a:lnTo>
                    <a:pt x="14" y="68"/>
                  </a:lnTo>
                  <a:lnTo>
                    <a:pt x="15" y="70"/>
                  </a:lnTo>
                  <a:lnTo>
                    <a:pt x="16" y="73"/>
                  </a:lnTo>
                  <a:lnTo>
                    <a:pt x="18" y="75"/>
                  </a:lnTo>
                  <a:lnTo>
                    <a:pt x="21" y="77"/>
                  </a:lnTo>
                  <a:lnTo>
                    <a:pt x="24" y="78"/>
                  </a:lnTo>
                  <a:lnTo>
                    <a:pt x="26" y="78"/>
                  </a:lnTo>
                  <a:lnTo>
                    <a:pt x="30" y="79"/>
                  </a:lnTo>
                  <a:lnTo>
                    <a:pt x="34" y="79"/>
                  </a:lnTo>
                  <a:lnTo>
                    <a:pt x="39" y="78"/>
                  </a:lnTo>
                  <a:lnTo>
                    <a:pt x="45" y="77"/>
                  </a:lnTo>
                  <a:lnTo>
                    <a:pt x="48" y="76"/>
                  </a:lnTo>
                  <a:lnTo>
                    <a:pt x="50" y="74"/>
                  </a:lnTo>
                  <a:lnTo>
                    <a:pt x="53" y="72"/>
                  </a:lnTo>
                  <a:lnTo>
                    <a:pt x="54" y="70"/>
                  </a:lnTo>
                  <a:lnTo>
                    <a:pt x="54" y="68"/>
                  </a:lnTo>
                  <a:lnTo>
                    <a:pt x="55" y="65"/>
                  </a:lnTo>
                  <a:lnTo>
                    <a:pt x="56" y="63"/>
                  </a:lnTo>
                  <a:lnTo>
                    <a:pt x="56" y="59"/>
                  </a:lnTo>
                  <a:lnTo>
                    <a:pt x="57" y="55"/>
                  </a:lnTo>
                  <a:lnTo>
                    <a:pt x="57" y="51"/>
                  </a:lnTo>
                  <a:lnTo>
                    <a:pt x="57"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28" name="Freeform 120"/>
            <p:cNvSpPr>
              <a:spLocks/>
            </p:cNvSpPr>
            <p:nvPr/>
          </p:nvSpPr>
          <p:spPr bwMode="auto">
            <a:xfrm>
              <a:off x="311" y="3654"/>
              <a:ext cx="67" cy="89"/>
            </a:xfrm>
            <a:custGeom>
              <a:avLst/>
              <a:gdLst>
                <a:gd name="T0" fmla="*/ 0 w 67"/>
                <a:gd name="T1" fmla="*/ 88 h 89"/>
                <a:gd name="T2" fmla="*/ 0 w 67"/>
                <a:gd name="T3" fmla="*/ 0 h 89"/>
                <a:gd name="T4" fmla="*/ 64 w 67"/>
                <a:gd name="T5" fmla="*/ 0 h 89"/>
                <a:gd name="T6" fmla="*/ 64 w 67"/>
                <a:gd name="T7" fmla="*/ 9 h 89"/>
                <a:gd name="T8" fmla="*/ 12 w 67"/>
                <a:gd name="T9" fmla="*/ 9 h 89"/>
                <a:gd name="T10" fmla="*/ 12 w 67"/>
                <a:gd name="T11" fmla="*/ 37 h 89"/>
                <a:gd name="T12" fmla="*/ 59 w 67"/>
                <a:gd name="T13" fmla="*/ 37 h 89"/>
                <a:gd name="T14" fmla="*/ 59 w 67"/>
                <a:gd name="T15" fmla="*/ 47 h 89"/>
                <a:gd name="T16" fmla="*/ 12 w 67"/>
                <a:gd name="T17" fmla="*/ 47 h 89"/>
                <a:gd name="T18" fmla="*/ 12 w 67"/>
                <a:gd name="T19" fmla="*/ 78 h 89"/>
                <a:gd name="T20" fmla="*/ 66 w 67"/>
                <a:gd name="T21" fmla="*/ 78 h 89"/>
                <a:gd name="T22" fmla="*/ 66 w 67"/>
                <a:gd name="T23" fmla="*/ 88 h 89"/>
                <a:gd name="T24" fmla="*/ 0 w 67"/>
                <a:gd name="T25" fmla="*/ 8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7" h="89">
                  <a:moveTo>
                    <a:pt x="0" y="88"/>
                  </a:moveTo>
                  <a:lnTo>
                    <a:pt x="0" y="0"/>
                  </a:lnTo>
                  <a:lnTo>
                    <a:pt x="64" y="0"/>
                  </a:lnTo>
                  <a:lnTo>
                    <a:pt x="64" y="9"/>
                  </a:lnTo>
                  <a:lnTo>
                    <a:pt x="12" y="9"/>
                  </a:lnTo>
                  <a:lnTo>
                    <a:pt x="12" y="37"/>
                  </a:lnTo>
                  <a:lnTo>
                    <a:pt x="59" y="37"/>
                  </a:lnTo>
                  <a:lnTo>
                    <a:pt x="59" y="47"/>
                  </a:lnTo>
                  <a:lnTo>
                    <a:pt x="12" y="47"/>
                  </a:lnTo>
                  <a:lnTo>
                    <a:pt x="12" y="78"/>
                  </a:lnTo>
                  <a:lnTo>
                    <a:pt x="66" y="78"/>
                  </a:lnTo>
                  <a:lnTo>
                    <a:pt x="66" y="88"/>
                  </a:lnTo>
                  <a:lnTo>
                    <a:pt x="0" y="88"/>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29" name="Freeform 121"/>
            <p:cNvSpPr>
              <a:spLocks/>
            </p:cNvSpPr>
            <p:nvPr/>
          </p:nvSpPr>
          <p:spPr bwMode="auto">
            <a:xfrm>
              <a:off x="400" y="3654"/>
              <a:ext cx="54" cy="89"/>
            </a:xfrm>
            <a:custGeom>
              <a:avLst/>
              <a:gdLst>
                <a:gd name="T0" fmla="*/ 0 w 54"/>
                <a:gd name="T1" fmla="*/ 88 h 89"/>
                <a:gd name="T2" fmla="*/ 0 w 54"/>
                <a:gd name="T3" fmla="*/ 0 h 89"/>
                <a:gd name="T4" fmla="*/ 11 w 54"/>
                <a:gd name="T5" fmla="*/ 0 h 89"/>
                <a:gd name="T6" fmla="*/ 11 w 54"/>
                <a:gd name="T7" fmla="*/ 78 h 89"/>
                <a:gd name="T8" fmla="*/ 53 w 54"/>
                <a:gd name="T9" fmla="*/ 78 h 89"/>
                <a:gd name="T10" fmla="*/ 53 w 54"/>
                <a:gd name="T11" fmla="*/ 88 h 89"/>
                <a:gd name="T12" fmla="*/ 0 w 54"/>
                <a:gd name="T13" fmla="*/ 88 h 89"/>
              </a:gdLst>
              <a:ahLst/>
              <a:cxnLst>
                <a:cxn ang="0">
                  <a:pos x="T0" y="T1"/>
                </a:cxn>
                <a:cxn ang="0">
                  <a:pos x="T2" y="T3"/>
                </a:cxn>
                <a:cxn ang="0">
                  <a:pos x="T4" y="T5"/>
                </a:cxn>
                <a:cxn ang="0">
                  <a:pos x="T6" y="T7"/>
                </a:cxn>
                <a:cxn ang="0">
                  <a:pos x="T8" y="T9"/>
                </a:cxn>
                <a:cxn ang="0">
                  <a:pos x="T10" y="T11"/>
                </a:cxn>
                <a:cxn ang="0">
                  <a:pos x="T12" y="T13"/>
                </a:cxn>
              </a:cxnLst>
              <a:rect l="0" t="0" r="r" b="b"/>
              <a:pathLst>
                <a:path w="54" h="89">
                  <a:moveTo>
                    <a:pt x="0" y="88"/>
                  </a:moveTo>
                  <a:lnTo>
                    <a:pt x="0" y="0"/>
                  </a:lnTo>
                  <a:lnTo>
                    <a:pt x="11" y="0"/>
                  </a:lnTo>
                  <a:lnTo>
                    <a:pt x="11" y="78"/>
                  </a:lnTo>
                  <a:lnTo>
                    <a:pt x="53" y="78"/>
                  </a:lnTo>
                  <a:lnTo>
                    <a:pt x="53" y="88"/>
                  </a:lnTo>
                  <a:lnTo>
                    <a:pt x="0" y="88"/>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30" name="Freeform 122"/>
            <p:cNvSpPr>
              <a:spLocks/>
            </p:cNvSpPr>
            <p:nvPr/>
          </p:nvSpPr>
          <p:spPr bwMode="auto">
            <a:xfrm>
              <a:off x="407" y="3492"/>
              <a:ext cx="83" cy="91"/>
            </a:xfrm>
            <a:custGeom>
              <a:avLst/>
              <a:gdLst>
                <a:gd name="T0" fmla="*/ 0 w 83"/>
                <a:gd name="T1" fmla="*/ 90 h 91"/>
                <a:gd name="T2" fmla="*/ 33 w 83"/>
                <a:gd name="T3" fmla="*/ 0 h 91"/>
                <a:gd name="T4" fmla="*/ 47 w 83"/>
                <a:gd name="T5" fmla="*/ 0 h 91"/>
                <a:gd name="T6" fmla="*/ 82 w 83"/>
                <a:gd name="T7" fmla="*/ 90 h 91"/>
                <a:gd name="T8" fmla="*/ 70 w 83"/>
                <a:gd name="T9" fmla="*/ 90 h 91"/>
                <a:gd name="T10" fmla="*/ 59 w 83"/>
                <a:gd name="T11" fmla="*/ 63 h 91"/>
                <a:gd name="T12" fmla="*/ 23 w 83"/>
                <a:gd name="T13" fmla="*/ 63 h 91"/>
                <a:gd name="T14" fmla="*/ 13 w 83"/>
                <a:gd name="T15" fmla="*/ 90 h 91"/>
                <a:gd name="T16" fmla="*/ 0 w 83"/>
                <a:gd name="T17" fmla="*/ 90 h 91"/>
                <a:gd name="T18" fmla="*/ 25 w 83"/>
                <a:gd name="T19" fmla="*/ 54 h 91"/>
                <a:gd name="T20" fmla="*/ 57 w 83"/>
                <a:gd name="T21" fmla="*/ 54 h 91"/>
                <a:gd name="T22" fmla="*/ 47 w 83"/>
                <a:gd name="T23" fmla="*/ 29 h 91"/>
                <a:gd name="T24" fmla="*/ 45 w 83"/>
                <a:gd name="T25" fmla="*/ 26 h 91"/>
                <a:gd name="T26" fmla="*/ 44 w 83"/>
                <a:gd name="T27" fmla="*/ 23 h 91"/>
                <a:gd name="T28" fmla="*/ 44 w 83"/>
                <a:gd name="T29" fmla="*/ 21 h 91"/>
                <a:gd name="T30" fmla="*/ 43 w 83"/>
                <a:gd name="T31" fmla="*/ 19 h 91"/>
                <a:gd name="T32" fmla="*/ 42 w 83"/>
                <a:gd name="T33" fmla="*/ 16 h 91"/>
                <a:gd name="T34" fmla="*/ 41 w 83"/>
                <a:gd name="T35" fmla="*/ 14 h 91"/>
                <a:gd name="T36" fmla="*/ 41 w 83"/>
                <a:gd name="T37" fmla="*/ 12 h 91"/>
                <a:gd name="T38" fmla="*/ 40 w 83"/>
                <a:gd name="T39" fmla="*/ 11 h 91"/>
                <a:gd name="T40" fmla="*/ 40 w 83"/>
                <a:gd name="T41" fmla="*/ 12 h 91"/>
                <a:gd name="T42" fmla="*/ 40 w 83"/>
                <a:gd name="T43" fmla="*/ 14 h 91"/>
                <a:gd name="T44" fmla="*/ 39 w 83"/>
                <a:gd name="T45" fmla="*/ 16 h 91"/>
                <a:gd name="T46" fmla="*/ 38 w 83"/>
                <a:gd name="T47" fmla="*/ 18 h 91"/>
                <a:gd name="T48" fmla="*/ 38 w 83"/>
                <a:gd name="T49" fmla="*/ 20 h 91"/>
                <a:gd name="T50" fmla="*/ 37 w 83"/>
                <a:gd name="T51" fmla="*/ 23 h 91"/>
                <a:gd name="T52" fmla="*/ 35 w 83"/>
                <a:gd name="T53" fmla="*/ 25 h 91"/>
                <a:gd name="T54" fmla="*/ 35 w 83"/>
                <a:gd name="T55" fmla="*/ 27 h 91"/>
                <a:gd name="T56" fmla="*/ 25 w 83"/>
                <a:gd name="T57" fmla="*/ 54 h 91"/>
                <a:gd name="T58" fmla="*/ 0 w 83"/>
                <a:gd name="T59" fmla="*/ 9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3" h="91">
                  <a:moveTo>
                    <a:pt x="0" y="90"/>
                  </a:moveTo>
                  <a:lnTo>
                    <a:pt x="33" y="0"/>
                  </a:lnTo>
                  <a:lnTo>
                    <a:pt x="47" y="0"/>
                  </a:lnTo>
                  <a:lnTo>
                    <a:pt x="82" y="90"/>
                  </a:lnTo>
                  <a:lnTo>
                    <a:pt x="70" y="90"/>
                  </a:lnTo>
                  <a:lnTo>
                    <a:pt x="59" y="63"/>
                  </a:lnTo>
                  <a:lnTo>
                    <a:pt x="23" y="63"/>
                  </a:lnTo>
                  <a:lnTo>
                    <a:pt x="13" y="90"/>
                  </a:lnTo>
                  <a:lnTo>
                    <a:pt x="0" y="90"/>
                  </a:lnTo>
                  <a:lnTo>
                    <a:pt x="25" y="54"/>
                  </a:lnTo>
                  <a:lnTo>
                    <a:pt x="57" y="54"/>
                  </a:lnTo>
                  <a:lnTo>
                    <a:pt x="47" y="29"/>
                  </a:lnTo>
                  <a:lnTo>
                    <a:pt x="45" y="26"/>
                  </a:lnTo>
                  <a:lnTo>
                    <a:pt x="44" y="23"/>
                  </a:lnTo>
                  <a:lnTo>
                    <a:pt x="44" y="21"/>
                  </a:lnTo>
                  <a:lnTo>
                    <a:pt x="43" y="19"/>
                  </a:lnTo>
                  <a:lnTo>
                    <a:pt x="42" y="16"/>
                  </a:lnTo>
                  <a:lnTo>
                    <a:pt x="41" y="14"/>
                  </a:lnTo>
                  <a:lnTo>
                    <a:pt x="41" y="12"/>
                  </a:lnTo>
                  <a:lnTo>
                    <a:pt x="40" y="11"/>
                  </a:lnTo>
                  <a:lnTo>
                    <a:pt x="40" y="12"/>
                  </a:lnTo>
                  <a:lnTo>
                    <a:pt x="40" y="14"/>
                  </a:lnTo>
                  <a:lnTo>
                    <a:pt x="39" y="16"/>
                  </a:lnTo>
                  <a:lnTo>
                    <a:pt x="38" y="18"/>
                  </a:lnTo>
                  <a:lnTo>
                    <a:pt x="38" y="20"/>
                  </a:lnTo>
                  <a:lnTo>
                    <a:pt x="37" y="23"/>
                  </a:lnTo>
                  <a:lnTo>
                    <a:pt x="35" y="25"/>
                  </a:lnTo>
                  <a:lnTo>
                    <a:pt x="35" y="27"/>
                  </a:lnTo>
                  <a:lnTo>
                    <a:pt x="25" y="54"/>
                  </a:lnTo>
                  <a:lnTo>
                    <a:pt x="0" y="9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31" name="Freeform 123"/>
            <p:cNvSpPr>
              <a:spLocks/>
            </p:cNvSpPr>
            <p:nvPr/>
          </p:nvSpPr>
          <p:spPr bwMode="auto">
            <a:xfrm>
              <a:off x="509" y="3492"/>
              <a:ext cx="7" cy="91"/>
            </a:xfrm>
            <a:custGeom>
              <a:avLst/>
              <a:gdLst>
                <a:gd name="T0" fmla="*/ 0 w 7"/>
                <a:gd name="T1" fmla="*/ 90 h 91"/>
                <a:gd name="T2" fmla="*/ 0 w 7"/>
                <a:gd name="T3" fmla="*/ 0 h 91"/>
                <a:gd name="T4" fmla="*/ 6 w 7"/>
                <a:gd name="T5" fmla="*/ 0 h 91"/>
                <a:gd name="T6" fmla="*/ 6 w 7"/>
                <a:gd name="T7" fmla="*/ 90 h 91"/>
                <a:gd name="T8" fmla="*/ 0 w 7"/>
                <a:gd name="T9" fmla="*/ 90 h 91"/>
              </a:gdLst>
              <a:ahLst/>
              <a:cxnLst>
                <a:cxn ang="0">
                  <a:pos x="T0" y="T1"/>
                </a:cxn>
                <a:cxn ang="0">
                  <a:pos x="T2" y="T3"/>
                </a:cxn>
                <a:cxn ang="0">
                  <a:pos x="T4" y="T5"/>
                </a:cxn>
                <a:cxn ang="0">
                  <a:pos x="T6" y="T7"/>
                </a:cxn>
                <a:cxn ang="0">
                  <a:pos x="T8" y="T9"/>
                </a:cxn>
              </a:cxnLst>
              <a:rect l="0" t="0" r="r" b="b"/>
              <a:pathLst>
                <a:path w="7" h="91">
                  <a:moveTo>
                    <a:pt x="0" y="90"/>
                  </a:moveTo>
                  <a:lnTo>
                    <a:pt x="0" y="0"/>
                  </a:lnTo>
                  <a:lnTo>
                    <a:pt x="6" y="0"/>
                  </a:lnTo>
                  <a:lnTo>
                    <a:pt x="6" y="90"/>
                  </a:lnTo>
                  <a:lnTo>
                    <a:pt x="0" y="9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32" name="Freeform 124"/>
            <p:cNvSpPr>
              <a:spLocks/>
            </p:cNvSpPr>
            <p:nvPr/>
          </p:nvSpPr>
          <p:spPr bwMode="auto">
            <a:xfrm>
              <a:off x="545" y="3492"/>
              <a:ext cx="75" cy="91"/>
            </a:xfrm>
            <a:custGeom>
              <a:avLst/>
              <a:gdLst>
                <a:gd name="T0" fmla="*/ 0 w 75"/>
                <a:gd name="T1" fmla="*/ 0 h 91"/>
                <a:gd name="T2" fmla="*/ 44 w 75"/>
                <a:gd name="T3" fmla="*/ 0 h 91"/>
                <a:gd name="T4" fmla="*/ 52 w 75"/>
                <a:gd name="T5" fmla="*/ 2 h 91"/>
                <a:gd name="T6" fmla="*/ 58 w 75"/>
                <a:gd name="T7" fmla="*/ 4 h 91"/>
                <a:gd name="T8" fmla="*/ 62 w 75"/>
                <a:gd name="T9" fmla="*/ 9 h 91"/>
                <a:gd name="T10" fmla="*/ 65 w 75"/>
                <a:gd name="T11" fmla="*/ 15 h 91"/>
                <a:gd name="T12" fmla="*/ 69 w 75"/>
                <a:gd name="T13" fmla="*/ 22 h 91"/>
                <a:gd name="T14" fmla="*/ 69 w 75"/>
                <a:gd name="T15" fmla="*/ 30 h 91"/>
                <a:gd name="T16" fmla="*/ 65 w 75"/>
                <a:gd name="T17" fmla="*/ 37 h 91"/>
                <a:gd name="T18" fmla="*/ 59 w 75"/>
                <a:gd name="T19" fmla="*/ 44 h 91"/>
                <a:gd name="T20" fmla="*/ 50 w 75"/>
                <a:gd name="T21" fmla="*/ 48 h 91"/>
                <a:gd name="T22" fmla="*/ 47 w 75"/>
                <a:gd name="T23" fmla="*/ 51 h 91"/>
                <a:gd name="T24" fmla="*/ 50 w 75"/>
                <a:gd name="T25" fmla="*/ 54 h 91"/>
                <a:gd name="T26" fmla="*/ 53 w 75"/>
                <a:gd name="T27" fmla="*/ 56 h 91"/>
                <a:gd name="T28" fmla="*/ 58 w 75"/>
                <a:gd name="T29" fmla="*/ 62 h 91"/>
                <a:gd name="T30" fmla="*/ 74 w 75"/>
                <a:gd name="T31" fmla="*/ 90 h 91"/>
                <a:gd name="T32" fmla="*/ 50 w 75"/>
                <a:gd name="T33" fmla="*/ 72 h 91"/>
                <a:gd name="T34" fmla="*/ 45 w 75"/>
                <a:gd name="T35" fmla="*/ 64 h 91"/>
                <a:gd name="T36" fmla="*/ 41 w 75"/>
                <a:gd name="T37" fmla="*/ 59 h 91"/>
                <a:gd name="T38" fmla="*/ 38 w 75"/>
                <a:gd name="T39" fmla="*/ 56 h 91"/>
                <a:gd name="T40" fmla="*/ 36 w 75"/>
                <a:gd name="T41" fmla="*/ 54 h 91"/>
                <a:gd name="T42" fmla="*/ 33 w 75"/>
                <a:gd name="T43" fmla="*/ 52 h 91"/>
                <a:gd name="T44" fmla="*/ 30 w 75"/>
                <a:gd name="T45" fmla="*/ 51 h 91"/>
                <a:gd name="T46" fmla="*/ 26 w 75"/>
                <a:gd name="T47" fmla="*/ 51 h 91"/>
                <a:gd name="T48" fmla="*/ 12 w 75"/>
                <a:gd name="T49" fmla="*/ 51 h 91"/>
                <a:gd name="T50" fmla="*/ 0 w 75"/>
                <a:gd name="T51" fmla="*/ 90 h 91"/>
                <a:gd name="T52" fmla="*/ 36 w 75"/>
                <a:gd name="T53" fmla="*/ 40 h 91"/>
                <a:gd name="T54" fmla="*/ 42 w 75"/>
                <a:gd name="T55" fmla="*/ 39 h 91"/>
                <a:gd name="T56" fmla="*/ 48 w 75"/>
                <a:gd name="T57" fmla="*/ 38 h 91"/>
                <a:gd name="T58" fmla="*/ 51 w 75"/>
                <a:gd name="T59" fmla="*/ 36 h 91"/>
                <a:gd name="T60" fmla="*/ 54 w 75"/>
                <a:gd name="T61" fmla="*/ 34 h 91"/>
                <a:gd name="T62" fmla="*/ 56 w 75"/>
                <a:gd name="T63" fmla="*/ 30 h 91"/>
                <a:gd name="T64" fmla="*/ 57 w 75"/>
                <a:gd name="T65" fmla="*/ 26 h 91"/>
                <a:gd name="T66" fmla="*/ 56 w 75"/>
                <a:gd name="T67" fmla="*/ 20 h 91"/>
                <a:gd name="T68" fmla="*/ 52 w 75"/>
                <a:gd name="T69" fmla="*/ 15 h 91"/>
                <a:gd name="T70" fmla="*/ 47 w 75"/>
                <a:gd name="T71" fmla="*/ 12 h 91"/>
                <a:gd name="T72" fmla="*/ 37 w 75"/>
                <a:gd name="T73" fmla="*/ 11 h 91"/>
                <a:gd name="T74" fmla="*/ 12 w 75"/>
                <a:gd name="T75" fmla="*/ 4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5" h="91">
                  <a:moveTo>
                    <a:pt x="0" y="90"/>
                  </a:moveTo>
                  <a:lnTo>
                    <a:pt x="0" y="0"/>
                  </a:lnTo>
                  <a:lnTo>
                    <a:pt x="37" y="0"/>
                  </a:lnTo>
                  <a:lnTo>
                    <a:pt x="44" y="0"/>
                  </a:lnTo>
                  <a:lnTo>
                    <a:pt x="48" y="1"/>
                  </a:lnTo>
                  <a:lnTo>
                    <a:pt x="52" y="2"/>
                  </a:lnTo>
                  <a:lnTo>
                    <a:pt x="56" y="2"/>
                  </a:lnTo>
                  <a:lnTo>
                    <a:pt x="58" y="4"/>
                  </a:lnTo>
                  <a:lnTo>
                    <a:pt x="60" y="6"/>
                  </a:lnTo>
                  <a:lnTo>
                    <a:pt x="62" y="9"/>
                  </a:lnTo>
                  <a:lnTo>
                    <a:pt x="64" y="11"/>
                  </a:lnTo>
                  <a:lnTo>
                    <a:pt x="65" y="15"/>
                  </a:lnTo>
                  <a:lnTo>
                    <a:pt x="67" y="18"/>
                  </a:lnTo>
                  <a:lnTo>
                    <a:pt x="69" y="22"/>
                  </a:lnTo>
                  <a:lnTo>
                    <a:pt x="69" y="26"/>
                  </a:lnTo>
                  <a:lnTo>
                    <a:pt x="69" y="30"/>
                  </a:lnTo>
                  <a:lnTo>
                    <a:pt x="67" y="34"/>
                  </a:lnTo>
                  <a:lnTo>
                    <a:pt x="65" y="37"/>
                  </a:lnTo>
                  <a:lnTo>
                    <a:pt x="62" y="41"/>
                  </a:lnTo>
                  <a:lnTo>
                    <a:pt x="59" y="44"/>
                  </a:lnTo>
                  <a:lnTo>
                    <a:pt x="56" y="47"/>
                  </a:lnTo>
                  <a:lnTo>
                    <a:pt x="50" y="48"/>
                  </a:lnTo>
                  <a:lnTo>
                    <a:pt x="45" y="49"/>
                  </a:lnTo>
                  <a:lnTo>
                    <a:pt x="47" y="51"/>
                  </a:lnTo>
                  <a:lnTo>
                    <a:pt x="48" y="52"/>
                  </a:lnTo>
                  <a:lnTo>
                    <a:pt x="50" y="54"/>
                  </a:lnTo>
                  <a:lnTo>
                    <a:pt x="51" y="55"/>
                  </a:lnTo>
                  <a:lnTo>
                    <a:pt x="53" y="56"/>
                  </a:lnTo>
                  <a:lnTo>
                    <a:pt x="56" y="59"/>
                  </a:lnTo>
                  <a:lnTo>
                    <a:pt x="58" y="62"/>
                  </a:lnTo>
                  <a:lnTo>
                    <a:pt x="60" y="65"/>
                  </a:lnTo>
                  <a:lnTo>
                    <a:pt x="74" y="90"/>
                  </a:lnTo>
                  <a:lnTo>
                    <a:pt x="61" y="90"/>
                  </a:lnTo>
                  <a:lnTo>
                    <a:pt x="50" y="72"/>
                  </a:lnTo>
                  <a:lnTo>
                    <a:pt x="48" y="68"/>
                  </a:lnTo>
                  <a:lnTo>
                    <a:pt x="45" y="64"/>
                  </a:lnTo>
                  <a:lnTo>
                    <a:pt x="44" y="61"/>
                  </a:lnTo>
                  <a:lnTo>
                    <a:pt x="41" y="59"/>
                  </a:lnTo>
                  <a:lnTo>
                    <a:pt x="40" y="56"/>
                  </a:lnTo>
                  <a:lnTo>
                    <a:pt x="38" y="56"/>
                  </a:lnTo>
                  <a:lnTo>
                    <a:pt x="37" y="55"/>
                  </a:lnTo>
                  <a:lnTo>
                    <a:pt x="36" y="54"/>
                  </a:lnTo>
                  <a:lnTo>
                    <a:pt x="35" y="53"/>
                  </a:lnTo>
                  <a:lnTo>
                    <a:pt x="33" y="52"/>
                  </a:lnTo>
                  <a:lnTo>
                    <a:pt x="32" y="51"/>
                  </a:lnTo>
                  <a:lnTo>
                    <a:pt x="30" y="51"/>
                  </a:lnTo>
                  <a:lnTo>
                    <a:pt x="28" y="51"/>
                  </a:lnTo>
                  <a:lnTo>
                    <a:pt x="26" y="51"/>
                  </a:lnTo>
                  <a:lnTo>
                    <a:pt x="24" y="51"/>
                  </a:lnTo>
                  <a:lnTo>
                    <a:pt x="12" y="51"/>
                  </a:lnTo>
                  <a:lnTo>
                    <a:pt x="12" y="90"/>
                  </a:lnTo>
                  <a:lnTo>
                    <a:pt x="0" y="90"/>
                  </a:lnTo>
                  <a:lnTo>
                    <a:pt x="12" y="40"/>
                  </a:lnTo>
                  <a:lnTo>
                    <a:pt x="36" y="40"/>
                  </a:lnTo>
                  <a:lnTo>
                    <a:pt x="39" y="40"/>
                  </a:lnTo>
                  <a:lnTo>
                    <a:pt x="42" y="39"/>
                  </a:lnTo>
                  <a:lnTo>
                    <a:pt x="45" y="38"/>
                  </a:lnTo>
                  <a:lnTo>
                    <a:pt x="48" y="38"/>
                  </a:lnTo>
                  <a:lnTo>
                    <a:pt x="49" y="37"/>
                  </a:lnTo>
                  <a:lnTo>
                    <a:pt x="51" y="36"/>
                  </a:lnTo>
                  <a:lnTo>
                    <a:pt x="53" y="35"/>
                  </a:lnTo>
                  <a:lnTo>
                    <a:pt x="54" y="34"/>
                  </a:lnTo>
                  <a:lnTo>
                    <a:pt x="56" y="33"/>
                  </a:lnTo>
                  <a:lnTo>
                    <a:pt x="56" y="30"/>
                  </a:lnTo>
                  <a:lnTo>
                    <a:pt x="57" y="28"/>
                  </a:lnTo>
                  <a:lnTo>
                    <a:pt x="57" y="26"/>
                  </a:lnTo>
                  <a:lnTo>
                    <a:pt x="57" y="22"/>
                  </a:lnTo>
                  <a:lnTo>
                    <a:pt x="56" y="20"/>
                  </a:lnTo>
                  <a:lnTo>
                    <a:pt x="53" y="17"/>
                  </a:lnTo>
                  <a:lnTo>
                    <a:pt x="52" y="15"/>
                  </a:lnTo>
                  <a:lnTo>
                    <a:pt x="49" y="13"/>
                  </a:lnTo>
                  <a:lnTo>
                    <a:pt x="47" y="12"/>
                  </a:lnTo>
                  <a:lnTo>
                    <a:pt x="42" y="11"/>
                  </a:lnTo>
                  <a:lnTo>
                    <a:pt x="37" y="11"/>
                  </a:lnTo>
                  <a:lnTo>
                    <a:pt x="12" y="11"/>
                  </a:lnTo>
                  <a:lnTo>
                    <a:pt x="12" y="40"/>
                  </a:lnTo>
                  <a:lnTo>
                    <a:pt x="0" y="9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33" name="Freeform 125"/>
            <p:cNvSpPr>
              <a:spLocks/>
            </p:cNvSpPr>
            <p:nvPr/>
          </p:nvSpPr>
          <p:spPr bwMode="auto">
            <a:xfrm>
              <a:off x="476" y="4011"/>
              <a:ext cx="67" cy="90"/>
            </a:xfrm>
            <a:custGeom>
              <a:avLst/>
              <a:gdLst>
                <a:gd name="T0" fmla="*/ 0 w 67"/>
                <a:gd name="T1" fmla="*/ 0 h 90"/>
                <a:gd name="T2" fmla="*/ 37 w 67"/>
                <a:gd name="T3" fmla="*/ 1 h 90"/>
                <a:gd name="T4" fmla="*/ 45 w 67"/>
                <a:gd name="T5" fmla="*/ 2 h 90"/>
                <a:gd name="T6" fmla="*/ 52 w 67"/>
                <a:gd name="T7" fmla="*/ 5 h 90"/>
                <a:gd name="T8" fmla="*/ 56 w 67"/>
                <a:gd name="T9" fmla="*/ 9 h 90"/>
                <a:gd name="T10" fmla="*/ 59 w 67"/>
                <a:gd name="T11" fmla="*/ 13 h 90"/>
                <a:gd name="T12" fmla="*/ 62 w 67"/>
                <a:gd name="T13" fmla="*/ 20 h 90"/>
                <a:gd name="T14" fmla="*/ 62 w 67"/>
                <a:gd name="T15" fmla="*/ 26 h 90"/>
                <a:gd name="T16" fmla="*/ 61 w 67"/>
                <a:gd name="T17" fmla="*/ 31 h 90"/>
                <a:gd name="T18" fmla="*/ 57 w 67"/>
                <a:gd name="T19" fmla="*/ 36 h 90"/>
                <a:gd name="T20" fmla="*/ 53 w 67"/>
                <a:gd name="T21" fmla="*/ 40 h 90"/>
                <a:gd name="T22" fmla="*/ 53 w 67"/>
                <a:gd name="T23" fmla="*/ 44 h 90"/>
                <a:gd name="T24" fmla="*/ 58 w 67"/>
                <a:gd name="T25" fmla="*/ 47 h 90"/>
                <a:gd name="T26" fmla="*/ 63 w 67"/>
                <a:gd name="T27" fmla="*/ 53 h 90"/>
                <a:gd name="T28" fmla="*/ 66 w 67"/>
                <a:gd name="T29" fmla="*/ 60 h 90"/>
                <a:gd name="T30" fmla="*/ 66 w 67"/>
                <a:gd name="T31" fmla="*/ 66 h 90"/>
                <a:gd name="T32" fmla="*/ 65 w 67"/>
                <a:gd name="T33" fmla="*/ 73 h 90"/>
                <a:gd name="T34" fmla="*/ 63 w 67"/>
                <a:gd name="T35" fmla="*/ 78 h 90"/>
                <a:gd name="T36" fmla="*/ 59 w 67"/>
                <a:gd name="T37" fmla="*/ 81 h 90"/>
                <a:gd name="T38" fmla="*/ 56 w 67"/>
                <a:gd name="T39" fmla="*/ 84 h 90"/>
                <a:gd name="T40" fmla="*/ 51 w 67"/>
                <a:gd name="T41" fmla="*/ 86 h 90"/>
                <a:gd name="T42" fmla="*/ 45 w 67"/>
                <a:gd name="T43" fmla="*/ 88 h 90"/>
                <a:gd name="T44" fmla="*/ 37 w 67"/>
                <a:gd name="T45" fmla="*/ 89 h 90"/>
                <a:gd name="T46" fmla="*/ 0 w 67"/>
                <a:gd name="T47" fmla="*/ 89 h 90"/>
                <a:gd name="T48" fmla="*/ 31 w 67"/>
                <a:gd name="T49" fmla="*/ 38 h 90"/>
                <a:gd name="T50" fmla="*/ 36 w 67"/>
                <a:gd name="T51" fmla="*/ 38 h 90"/>
                <a:gd name="T52" fmla="*/ 41 w 67"/>
                <a:gd name="T53" fmla="*/ 37 h 90"/>
                <a:gd name="T54" fmla="*/ 45 w 67"/>
                <a:gd name="T55" fmla="*/ 35 h 90"/>
                <a:gd name="T56" fmla="*/ 48 w 67"/>
                <a:gd name="T57" fmla="*/ 33 h 90"/>
                <a:gd name="T58" fmla="*/ 50 w 67"/>
                <a:gd name="T59" fmla="*/ 29 h 90"/>
                <a:gd name="T60" fmla="*/ 50 w 67"/>
                <a:gd name="T61" fmla="*/ 25 h 90"/>
                <a:gd name="T62" fmla="*/ 50 w 67"/>
                <a:gd name="T63" fmla="*/ 20 h 90"/>
                <a:gd name="T64" fmla="*/ 48 w 67"/>
                <a:gd name="T65" fmla="*/ 16 h 90"/>
                <a:gd name="T66" fmla="*/ 45 w 67"/>
                <a:gd name="T67" fmla="*/ 13 h 90"/>
                <a:gd name="T68" fmla="*/ 42 w 67"/>
                <a:gd name="T69" fmla="*/ 12 h 90"/>
                <a:gd name="T70" fmla="*/ 37 w 67"/>
                <a:gd name="T71" fmla="*/ 11 h 90"/>
                <a:gd name="T72" fmla="*/ 29 w 67"/>
                <a:gd name="T73" fmla="*/ 10 h 90"/>
                <a:gd name="T74" fmla="*/ 12 w 67"/>
                <a:gd name="T75" fmla="*/ 38 h 90"/>
                <a:gd name="T76" fmla="*/ 33 w 67"/>
                <a:gd name="T77" fmla="*/ 79 h 90"/>
                <a:gd name="T78" fmla="*/ 37 w 67"/>
                <a:gd name="T79" fmla="*/ 79 h 90"/>
                <a:gd name="T80" fmla="*/ 41 w 67"/>
                <a:gd name="T81" fmla="*/ 79 h 90"/>
                <a:gd name="T82" fmla="*/ 45 w 67"/>
                <a:gd name="T83" fmla="*/ 77 h 90"/>
                <a:gd name="T84" fmla="*/ 48 w 67"/>
                <a:gd name="T85" fmla="*/ 76 h 90"/>
                <a:gd name="T86" fmla="*/ 51 w 67"/>
                <a:gd name="T87" fmla="*/ 74 h 90"/>
                <a:gd name="T88" fmla="*/ 53 w 67"/>
                <a:gd name="T89" fmla="*/ 71 h 90"/>
                <a:gd name="T90" fmla="*/ 54 w 67"/>
                <a:gd name="T91" fmla="*/ 67 h 90"/>
                <a:gd name="T92" fmla="*/ 54 w 67"/>
                <a:gd name="T93" fmla="*/ 62 h 90"/>
                <a:gd name="T94" fmla="*/ 54 w 67"/>
                <a:gd name="T95" fmla="*/ 59 h 90"/>
                <a:gd name="T96" fmla="*/ 52 w 67"/>
                <a:gd name="T97" fmla="*/ 55 h 90"/>
                <a:gd name="T98" fmla="*/ 48 w 67"/>
                <a:gd name="T99" fmla="*/ 51 h 90"/>
                <a:gd name="T100" fmla="*/ 44 w 67"/>
                <a:gd name="T101" fmla="*/ 49 h 90"/>
                <a:gd name="T102" fmla="*/ 39 w 67"/>
                <a:gd name="T103" fmla="*/ 48 h 90"/>
                <a:gd name="T104" fmla="*/ 31 w 67"/>
                <a:gd name="T105" fmla="*/ 48 h 90"/>
                <a:gd name="T106" fmla="*/ 12 w 67"/>
                <a:gd name="T107" fmla="*/ 79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7" h="90">
                  <a:moveTo>
                    <a:pt x="0" y="89"/>
                  </a:moveTo>
                  <a:lnTo>
                    <a:pt x="0" y="0"/>
                  </a:lnTo>
                  <a:lnTo>
                    <a:pt x="33" y="0"/>
                  </a:lnTo>
                  <a:lnTo>
                    <a:pt x="37" y="1"/>
                  </a:lnTo>
                  <a:lnTo>
                    <a:pt x="42" y="1"/>
                  </a:lnTo>
                  <a:lnTo>
                    <a:pt x="45" y="2"/>
                  </a:lnTo>
                  <a:lnTo>
                    <a:pt x="48" y="4"/>
                  </a:lnTo>
                  <a:lnTo>
                    <a:pt x="52" y="5"/>
                  </a:lnTo>
                  <a:lnTo>
                    <a:pt x="54" y="7"/>
                  </a:lnTo>
                  <a:lnTo>
                    <a:pt x="56" y="9"/>
                  </a:lnTo>
                  <a:lnTo>
                    <a:pt x="58" y="11"/>
                  </a:lnTo>
                  <a:lnTo>
                    <a:pt x="59" y="13"/>
                  </a:lnTo>
                  <a:lnTo>
                    <a:pt x="62" y="17"/>
                  </a:lnTo>
                  <a:lnTo>
                    <a:pt x="62" y="20"/>
                  </a:lnTo>
                  <a:lnTo>
                    <a:pt x="63" y="23"/>
                  </a:lnTo>
                  <a:lnTo>
                    <a:pt x="62" y="26"/>
                  </a:lnTo>
                  <a:lnTo>
                    <a:pt x="62" y="28"/>
                  </a:lnTo>
                  <a:lnTo>
                    <a:pt x="61" y="31"/>
                  </a:lnTo>
                  <a:lnTo>
                    <a:pt x="58" y="33"/>
                  </a:lnTo>
                  <a:lnTo>
                    <a:pt x="57" y="36"/>
                  </a:lnTo>
                  <a:lnTo>
                    <a:pt x="55" y="38"/>
                  </a:lnTo>
                  <a:lnTo>
                    <a:pt x="53" y="40"/>
                  </a:lnTo>
                  <a:lnTo>
                    <a:pt x="50" y="42"/>
                  </a:lnTo>
                  <a:lnTo>
                    <a:pt x="53" y="44"/>
                  </a:lnTo>
                  <a:lnTo>
                    <a:pt x="56" y="45"/>
                  </a:lnTo>
                  <a:lnTo>
                    <a:pt x="58" y="47"/>
                  </a:lnTo>
                  <a:lnTo>
                    <a:pt x="62" y="50"/>
                  </a:lnTo>
                  <a:lnTo>
                    <a:pt x="63" y="53"/>
                  </a:lnTo>
                  <a:lnTo>
                    <a:pt x="65" y="56"/>
                  </a:lnTo>
                  <a:lnTo>
                    <a:pt x="66" y="60"/>
                  </a:lnTo>
                  <a:lnTo>
                    <a:pt x="66" y="63"/>
                  </a:lnTo>
                  <a:lnTo>
                    <a:pt x="66" y="66"/>
                  </a:lnTo>
                  <a:lnTo>
                    <a:pt x="65" y="69"/>
                  </a:lnTo>
                  <a:lnTo>
                    <a:pt x="65" y="73"/>
                  </a:lnTo>
                  <a:lnTo>
                    <a:pt x="64" y="76"/>
                  </a:lnTo>
                  <a:lnTo>
                    <a:pt x="63" y="78"/>
                  </a:lnTo>
                  <a:lnTo>
                    <a:pt x="61" y="80"/>
                  </a:lnTo>
                  <a:lnTo>
                    <a:pt x="59" y="81"/>
                  </a:lnTo>
                  <a:lnTo>
                    <a:pt x="57" y="83"/>
                  </a:lnTo>
                  <a:lnTo>
                    <a:pt x="56" y="84"/>
                  </a:lnTo>
                  <a:lnTo>
                    <a:pt x="53" y="85"/>
                  </a:lnTo>
                  <a:lnTo>
                    <a:pt x="51" y="86"/>
                  </a:lnTo>
                  <a:lnTo>
                    <a:pt x="48" y="87"/>
                  </a:lnTo>
                  <a:lnTo>
                    <a:pt x="45" y="88"/>
                  </a:lnTo>
                  <a:lnTo>
                    <a:pt x="41" y="88"/>
                  </a:lnTo>
                  <a:lnTo>
                    <a:pt x="37" y="89"/>
                  </a:lnTo>
                  <a:lnTo>
                    <a:pt x="33" y="89"/>
                  </a:lnTo>
                  <a:lnTo>
                    <a:pt x="0" y="89"/>
                  </a:lnTo>
                  <a:lnTo>
                    <a:pt x="12" y="38"/>
                  </a:lnTo>
                  <a:lnTo>
                    <a:pt x="31" y="38"/>
                  </a:lnTo>
                  <a:lnTo>
                    <a:pt x="34" y="38"/>
                  </a:lnTo>
                  <a:lnTo>
                    <a:pt x="36" y="38"/>
                  </a:lnTo>
                  <a:lnTo>
                    <a:pt x="40" y="37"/>
                  </a:lnTo>
                  <a:lnTo>
                    <a:pt x="41" y="37"/>
                  </a:lnTo>
                  <a:lnTo>
                    <a:pt x="43" y="36"/>
                  </a:lnTo>
                  <a:lnTo>
                    <a:pt x="45" y="35"/>
                  </a:lnTo>
                  <a:lnTo>
                    <a:pt x="46" y="34"/>
                  </a:lnTo>
                  <a:lnTo>
                    <a:pt x="48" y="33"/>
                  </a:lnTo>
                  <a:lnTo>
                    <a:pt x="48" y="31"/>
                  </a:lnTo>
                  <a:lnTo>
                    <a:pt x="50" y="29"/>
                  </a:lnTo>
                  <a:lnTo>
                    <a:pt x="50" y="27"/>
                  </a:lnTo>
                  <a:lnTo>
                    <a:pt x="50" y="25"/>
                  </a:lnTo>
                  <a:lnTo>
                    <a:pt x="50" y="23"/>
                  </a:lnTo>
                  <a:lnTo>
                    <a:pt x="50" y="20"/>
                  </a:lnTo>
                  <a:lnTo>
                    <a:pt x="48" y="18"/>
                  </a:lnTo>
                  <a:lnTo>
                    <a:pt x="48" y="16"/>
                  </a:lnTo>
                  <a:lnTo>
                    <a:pt x="46" y="15"/>
                  </a:lnTo>
                  <a:lnTo>
                    <a:pt x="45" y="13"/>
                  </a:lnTo>
                  <a:lnTo>
                    <a:pt x="44" y="13"/>
                  </a:lnTo>
                  <a:lnTo>
                    <a:pt x="42" y="12"/>
                  </a:lnTo>
                  <a:lnTo>
                    <a:pt x="40" y="11"/>
                  </a:lnTo>
                  <a:lnTo>
                    <a:pt x="37" y="11"/>
                  </a:lnTo>
                  <a:lnTo>
                    <a:pt x="33" y="10"/>
                  </a:lnTo>
                  <a:lnTo>
                    <a:pt x="29" y="10"/>
                  </a:lnTo>
                  <a:lnTo>
                    <a:pt x="12" y="10"/>
                  </a:lnTo>
                  <a:lnTo>
                    <a:pt x="12" y="38"/>
                  </a:lnTo>
                  <a:lnTo>
                    <a:pt x="12" y="79"/>
                  </a:lnTo>
                  <a:lnTo>
                    <a:pt x="33" y="79"/>
                  </a:lnTo>
                  <a:lnTo>
                    <a:pt x="36" y="79"/>
                  </a:lnTo>
                  <a:lnTo>
                    <a:pt x="37" y="79"/>
                  </a:lnTo>
                  <a:lnTo>
                    <a:pt x="40" y="79"/>
                  </a:lnTo>
                  <a:lnTo>
                    <a:pt x="41" y="79"/>
                  </a:lnTo>
                  <a:lnTo>
                    <a:pt x="43" y="78"/>
                  </a:lnTo>
                  <a:lnTo>
                    <a:pt x="45" y="77"/>
                  </a:lnTo>
                  <a:lnTo>
                    <a:pt x="46" y="77"/>
                  </a:lnTo>
                  <a:lnTo>
                    <a:pt x="48" y="76"/>
                  </a:lnTo>
                  <a:lnTo>
                    <a:pt x="50" y="75"/>
                  </a:lnTo>
                  <a:lnTo>
                    <a:pt x="51" y="74"/>
                  </a:lnTo>
                  <a:lnTo>
                    <a:pt x="52" y="73"/>
                  </a:lnTo>
                  <a:lnTo>
                    <a:pt x="53" y="71"/>
                  </a:lnTo>
                  <a:lnTo>
                    <a:pt x="53" y="69"/>
                  </a:lnTo>
                  <a:lnTo>
                    <a:pt x="54" y="67"/>
                  </a:lnTo>
                  <a:lnTo>
                    <a:pt x="54" y="65"/>
                  </a:lnTo>
                  <a:lnTo>
                    <a:pt x="54" y="62"/>
                  </a:lnTo>
                  <a:lnTo>
                    <a:pt x="54" y="61"/>
                  </a:lnTo>
                  <a:lnTo>
                    <a:pt x="54" y="59"/>
                  </a:lnTo>
                  <a:lnTo>
                    <a:pt x="53" y="56"/>
                  </a:lnTo>
                  <a:lnTo>
                    <a:pt x="52" y="55"/>
                  </a:lnTo>
                  <a:lnTo>
                    <a:pt x="50" y="53"/>
                  </a:lnTo>
                  <a:lnTo>
                    <a:pt x="48" y="51"/>
                  </a:lnTo>
                  <a:lnTo>
                    <a:pt x="46" y="50"/>
                  </a:lnTo>
                  <a:lnTo>
                    <a:pt x="44" y="49"/>
                  </a:lnTo>
                  <a:lnTo>
                    <a:pt x="42" y="48"/>
                  </a:lnTo>
                  <a:lnTo>
                    <a:pt x="39" y="48"/>
                  </a:lnTo>
                  <a:lnTo>
                    <a:pt x="35" y="48"/>
                  </a:lnTo>
                  <a:lnTo>
                    <a:pt x="31" y="48"/>
                  </a:lnTo>
                  <a:lnTo>
                    <a:pt x="12" y="48"/>
                  </a:lnTo>
                  <a:lnTo>
                    <a:pt x="12" y="79"/>
                  </a:lnTo>
                  <a:lnTo>
                    <a:pt x="0" y="89"/>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34" name="Freeform 126"/>
            <p:cNvSpPr>
              <a:spLocks/>
            </p:cNvSpPr>
            <p:nvPr/>
          </p:nvSpPr>
          <p:spPr bwMode="auto">
            <a:xfrm>
              <a:off x="566" y="4011"/>
              <a:ext cx="69" cy="91"/>
            </a:xfrm>
            <a:custGeom>
              <a:avLst/>
              <a:gdLst>
                <a:gd name="T0" fmla="*/ 68 w 69"/>
                <a:gd name="T1" fmla="*/ 0 h 91"/>
                <a:gd name="T2" fmla="*/ 68 w 69"/>
                <a:gd name="T3" fmla="*/ 55 h 91"/>
                <a:gd name="T4" fmla="*/ 67 w 69"/>
                <a:gd name="T5" fmla="*/ 62 h 91"/>
                <a:gd name="T6" fmla="*/ 67 w 69"/>
                <a:gd name="T7" fmla="*/ 66 h 91"/>
                <a:gd name="T8" fmla="*/ 65 w 69"/>
                <a:gd name="T9" fmla="*/ 71 h 91"/>
                <a:gd name="T10" fmla="*/ 63 w 69"/>
                <a:gd name="T11" fmla="*/ 77 h 91"/>
                <a:gd name="T12" fmla="*/ 58 w 69"/>
                <a:gd name="T13" fmla="*/ 83 h 91"/>
                <a:gd name="T14" fmla="*/ 52 w 69"/>
                <a:gd name="T15" fmla="*/ 87 h 91"/>
                <a:gd name="T16" fmla="*/ 47 w 69"/>
                <a:gd name="T17" fmla="*/ 88 h 91"/>
                <a:gd name="T18" fmla="*/ 43 w 69"/>
                <a:gd name="T19" fmla="*/ 90 h 91"/>
                <a:gd name="T20" fmla="*/ 37 w 69"/>
                <a:gd name="T21" fmla="*/ 90 h 91"/>
                <a:gd name="T22" fmla="*/ 31 w 69"/>
                <a:gd name="T23" fmla="*/ 90 h 91"/>
                <a:gd name="T24" fmla="*/ 25 w 69"/>
                <a:gd name="T25" fmla="*/ 90 h 91"/>
                <a:gd name="T26" fmla="*/ 21 w 69"/>
                <a:gd name="T27" fmla="*/ 88 h 91"/>
                <a:gd name="T28" fmla="*/ 16 w 69"/>
                <a:gd name="T29" fmla="*/ 87 h 91"/>
                <a:gd name="T30" fmla="*/ 10 w 69"/>
                <a:gd name="T31" fmla="*/ 84 h 91"/>
                <a:gd name="T32" fmla="*/ 5 w 69"/>
                <a:gd name="T33" fmla="*/ 78 h 91"/>
                <a:gd name="T34" fmla="*/ 2 w 69"/>
                <a:gd name="T35" fmla="*/ 72 h 91"/>
                <a:gd name="T36" fmla="*/ 1 w 69"/>
                <a:gd name="T37" fmla="*/ 67 h 91"/>
                <a:gd name="T38" fmla="*/ 0 w 69"/>
                <a:gd name="T39" fmla="*/ 62 h 91"/>
                <a:gd name="T40" fmla="*/ 0 w 69"/>
                <a:gd name="T41" fmla="*/ 55 h 91"/>
                <a:gd name="T42" fmla="*/ 0 w 69"/>
                <a:gd name="T43" fmla="*/ 0 h 91"/>
                <a:gd name="T44" fmla="*/ 12 w 69"/>
                <a:gd name="T45" fmla="*/ 52 h 91"/>
                <a:gd name="T46" fmla="*/ 12 w 69"/>
                <a:gd name="T47" fmla="*/ 57 h 91"/>
                <a:gd name="T48" fmla="*/ 12 w 69"/>
                <a:gd name="T49" fmla="*/ 62 h 91"/>
                <a:gd name="T50" fmla="*/ 13 w 69"/>
                <a:gd name="T51" fmla="*/ 65 h 91"/>
                <a:gd name="T52" fmla="*/ 13 w 69"/>
                <a:gd name="T53" fmla="*/ 69 h 91"/>
                <a:gd name="T54" fmla="*/ 16 w 69"/>
                <a:gd name="T55" fmla="*/ 73 h 91"/>
                <a:gd name="T56" fmla="*/ 20 w 69"/>
                <a:gd name="T57" fmla="*/ 77 h 91"/>
                <a:gd name="T58" fmla="*/ 26 w 69"/>
                <a:gd name="T59" fmla="*/ 79 h 91"/>
                <a:gd name="T60" fmla="*/ 33 w 69"/>
                <a:gd name="T61" fmla="*/ 80 h 91"/>
                <a:gd name="T62" fmla="*/ 44 w 69"/>
                <a:gd name="T63" fmla="*/ 78 h 91"/>
                <a:gd name="T64" fmla="*/ 50 w 69"/>
                <a:gd name="T65" fmla="*/ 74 h 91"/>
                <a:gd name="T66" fmla="*/ 53 w 69"/>
                <a:gd name="T67" fmla="*/ 70 h 91"/>
                <a:gd name="T68" fmla="*/ 55 w 69"/>
                <a:gd name="T69" fmla="*/ 65 h 91"/>
                <a:gd name="T70" fmla="*/ 56 w 69"/>
                <a:gd name="T71" fmla="*/ 60 h 91"/>
                <a:gd name="T72" fmla="*/ 56 w 69"/>
                <a:gd name="T73" fmla="*/ 5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9" h="91">
                  <a:moveTo>
                    <a:pt x="56" y="0"/>
                  </a:moveTo>
                  <a:lnTo>
                    <a:pt x="68" y="0"/>
                  </a:lnTo>
                  <a:lnTo>
                    <a:pt x="68" y="52"/>
                  </a:lnTo>
                  <a:lnTo>
                    <a:pt x="68" y="55"/>
                  </a:lnTo>
                  <a:lnTo>
                    <a:pt x="68" y="59"/>
                  </a:lnTo>
                  <a:lnTo>
                    <a:pt x="67" y="62"/>
                  </a:lnTo>
                  <a:lnTo>
                    <a:pt x="67" y="63"/>
                  </a:lnTo>
                  <a:lnTo>
                    <a:pt x="67" y="66"/>
                  </a:lnTo>
                  <a:lnTo>
                    <a:pt x="66" y="69"/>
                  </a:lnTo>
                  <a:lnTo>
                    <a:pt x="65" y="71"/>
                  </a:lnTo>
                  <a:lnTo>
                    <a:pt x="65" y="73"/>
                  </a:lnTo>
                  <a:lnTo>
                    <a:pt x="63" y="77"/>
                  </a:lnTo>
                  <a:lnTo>
                    <a:pt x="60" y="80"/>
                  </a:lnTo>
                  <a:lnTo>
                    <a:pt x="58" y="83"/>
                  </a:lnTo>
                  <a:lnTo>
                    <a:pt x="54" y="85"/>
                  </a:lnTo>
                  <a:lnTo>
                    <a:pt x="52" y="87"/>
                  </a:lnTo>
                  <a:lnTo>
                    <a:pt x="50" y="88"/>
                  </a:lnTo>
                  <a:lnTo>
                    <a:pt x="47" y="88"/>
                  </a:lnTo>
                  <a:lnTo>
                    <a:pt x="45" y="89"/>
                  </a:lnTo>
                  <a:lnTo>
                    <a:pt x="43" y="90"/>
                  </a:lnTo>
                  <a:lnTo>
                    <a:pt x="39" y="90"/>
                  </a:lnTo>
                  <a:lnTo>
                    <a:pt x="37" y="90"/>
                  </a:lnTo>
                  <a:lnTo>
                    <a:pt x="34" y="90"/>
                  </a:lnTo>
                  <a:lnTo>
                    <a:pt x="31" y="90"/>
                  </a:lnTo>
                  <a:lnTo>
                    <a:pt x="29" y="90"/>
                  </a:lnTo>
                  <a:lnTo>
                    <a:pt x="25" y="90"/>
                  </a:lnTo>
                  <a:lnTo>
                    <a:pt x="23" y="89"/>
                  </a:lnTo>
                  <a:lnTo>
                    <a:pt x="21" y="88"/>
                  </a:lnTo>
                  <a:lnTo>
                    <a:pt x="18" y="88"/>
                  </a:lnTo>
                  <a:lnTo>
                    <a:pt x="16" y="87"/>
                  </a:lnTo>
                  <a:lnTo>
                    <a:pt x="14" y="86"/>
                  </a:lnTo>
                  <a:lnTo>
                    <a:pt x="10" y="84"/>
                  </a:lnTo>
                  <a:lnTo>
                    <a:pt x="8" y="81"/>
                  </a:lnTo>
                  <a:lnTo>
                    <a:pt x="5" y="78"/>
                  </a:lnTo>
                  <a:lnTo>
                    <a:pt x="3" y="74"/>
                  </a:lnTo>
                  <a:lnTo>
                    <a:pt x="2" y="72"/>
                  </a:lnTo>
                  <a:lnTo>
                    <a:pt x="1" y="69"/>
                  </a:lnTo>
                  <a:lnTo>
                    <a:pt x="1" y="67"/>
                  </a:lnTo>
                  <a:lnTo>
                    <a:pt x="1" y="64"/>
                  </a:lnTo>
                  <a:lnTo>
                    <a:pt x="0" y="62"/>
                  </a:lnTo>
                  <a:lnTo>
                    <a:pt x="0" y="59"/>
                  </a:lnTo>
                  <a:lnTo>
                    <a:pt x="0" y="55"/>
                  </a:lnTo>
                  <a:lnTo>
                    <a:pt x="0" y="52"/>
                  </a:lnTo>
                  <a:lnTo>
                    <a:pt x="0" y="0"/>
                  </a:lnTo>
                  <a:lnTo>
                    <a:pt x="12" y="0"/>
                  </a:lnTo>
                  <a:lnTo>
                    <a:pt x="12" y="52"/>
                  </a:lnTo>
                  <a:lnTo>
                    <a:pt x="12" y="55"/>
                  </a:lnTo>
                  <a:lnTo>
                    <a:pt x="12" y="57"/>
                  </a:lnTo>
                  <a:lnTo>
                    <a:pt x="12" y="60"/>
                  </a:lnTo>
                  <a:lnTo>
                    <a:pt x="12" y="62"/>
                  </a:lnTo>
                  <a:lnTo>
                    <a:pt x="12" y="63"/>
                  </a:lnTo>
                  <a:lnTo>
                    <a:pt x="13" y="65"/>
                  </a:lnTo>
                  <a:lnTo>
                    <a:pt x="13" y="67"/>
                  </a:lnTo>
                  <a:lnTo>
                    <a:pt x="13" y="69"/>
                  </a:lnTo>
                  <a:lnTo>
                    <a:pt x="14" y="71"/>
                  </a:lnTo>
                  <a:lnTo>
                    <a:pt x="16" y="73"/>
                  </a:lnTo>
                  <a:lnTo>
                    <a:pt x="18" y="76"/>
                  </a:lnTo>
                  <a:lnTo>
                    <a:pt x="20" y="77"/>
                  </a:lnTo>
                  <a:lnTo>
                    <a:pt x="23" y="78"/>
                  </a:lnTo>
                  <a:lnTo>
                    <a:pt x="26" y="79"/>
                  </a:lnTo>
                  <a:lnTo>
                    <a:pt x="30" y="80"/>
                  </a:lnTo>
                  <a:lnTo>
                    <a:pt x="33" y="80"/>
                  </a:lnTo>
                  <a:lnTo>
                    <a:pt x="38" y="79"/>
                  </a:lnTo>
                  <a:lnTo>
                    <a:pt x="44" y="78"/>
                  </a:lnTo>
                  <a:lnTo>
                    <a:pt x="47" y="76"/>
                  </a:lnTo>
                  <a:lnTo>
                    <a:pt x="50" y="74"/>
                  </a:lnTo>
                  <a:lnTo>
                    <a:pt x="52" y="72"/>
                  </a:lnTo>
                  <a:lnTo>
                    <a:pt x="53" y="70"/>
                  </a:lnTo>
                  <a:lnTo>
                    <a:pt x="54" y="68"/>
                  </a:lnTo>
                  <a:lnTo>
                    <a:pt x="55" y="65"/>
                  </a:lnTo>
                  <a:lnTo>
                    <a:pt x="55" y="63"/>
                  </a:lnTo>
                  <a:lnTo>
                    <a:pt x="56" y="60"/>
                  </a:lnTo>
                  <a:lnTo>
                    <a:pt x="56" y="56"/>
                  </a:lnTo>
                  <a:lnTo>
                    <a:pt x="56" y="52"/>
                  </a:lnTo>
                  <a:lnTo>
                    <a:pt x="56"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35" name="Freeform 127"/>
            <p:cNvSpPr>
              <a:spLocks/>
            </p:cNvSpPr>
            <p:nvPr/>
          </p:nvSpPr>
          <p:spPr bwMode="auto">
            <a:xfrm>
              <a:off x="662" y="4011"/>
              <a:ext cx="76" cy="90"/>
            </a:xfrm>
            <a:custGeom>
              <a:avLst/>
              <a:gdLst>
                <a:gd name="T0" fmla="*/ 0 w 76"/>
                <a:gd name="T1" fmla="*/ 0 h 90"/>
                <a:gd name="T2" fmla="*/ 43 w 76"/>
                <a:gd name="T3" fmla="*/ 0 h 90"/>
                <a:gd name="T4" fmla="*/ 52 w 76"/>
                <a:gd name="T5" fmla="*/ 2 h 90"/>
                <a:gd name="T6" fmla="*/ 58 w 76"/>
                <a:gd name="T7" fmla="*/ 4 h 90"/>
                <a:gd name="T8" fmla="*/ 63 w 76"/>
                <a:gd name="T9" fmla="*/ 9 h 90"/>
                <a:gd name="T10" fmla="*/ 67 w 76"/>
                <a:gd name="T11" fmla="*/ 14 h 90"/>
                <a:gd name="T12" fmla="*/ 68 w 76"/>
                <a:gd name="T13" fmla="*/ 22 h 90"/>
                <a:gd name="T14" fmla="*/ 68 w 76"/>
                <a:gd name="T15" fmla="*/ 29 h 90"/>
                <a:gd name="T16" fmla="*/ 66 w 76"/>
                <a:gd name="T17" fmla="*/ 37 h 90"/>
                <a:gd name="T18" fmla="*/ 60 w 76"/>
                <a:gd name="T19" fmla="*/ 44 h 90"/>
                <a:gd name="T20" fmla="*/ 51 w 76"/>
                <a:gd name="T21" fmla="*/ 47 h 90"/>
                <a:gd name="T22" fmla="*/ 47 w 76"/>
                <a:gd name="T23" fmla="*/ 49 h 90"/>
                <a:gd name="T24" fmla="*/ 51 w 76"/>
                <a:gd name="T25" fmla="*/ 52 h 90"/>
                <a:gd name="T26" fmla="*/ 54 w 76"/>
                <a:gd name="T27" fmla="*/ 56 h 90"/>
                <a:gd name="T28" fmla="*/ 58 w 76"/>
                <a:gd name="T29" fmla="*/ 62 h 90"/>
                <a:gd name="T30" fmla="*/ 75 w 76"/>
                <a:gd name="T31" fmla="*/ 89 h 90"/>
                <a:gd name="T32" fmla="*/ 51 w 76"/>
                <a:gd name="T33" fmla="*/ 71 h 90"/>
                <a:gd name="T34" fmla="*/ 46 w 76"/>
                <a:gd name="T35" fmla="*/ 63 h 90"/>
                <a:gd name="T36" fmla="*/ 42 w 76"/>
                <a:gd name="T37" fmla="*/ 59 h 90"/>
                <a:gd name="T38" fmla="*/ 39 w 76"/>
                <a:gd name="T39" fmla="*/ 55 h 90"/>
                <a:gd name="T40" fmla="*/ 38 w 76"/>
                <a:gd name="T41" fmla="*/ 52 h 90"/>
                <a:gd name="T42" fmla="*/ 34 w 76"/>
                <a:gd name="T43" fmla="*/ 51 h 90"/>
                <a:gd name="T44" fmla="*/ 31 w 76"/>
                <a:gd name="T45" fmla="*/ 50 h 90"/>
                <a:gd name="T46" fmla="*/ 29 w 76"/>
                <a:gd name="T47" fmla="*/ 50 h 90"/>
                <a:gd name="T48" fmla="*/ 24 w 76"/>
                <a:gd name="T49" fmla="*/ 49 h 90"/>
                <a:gd name="T50" fmla="*/ 12 w 76"/>
                <a:gd name="T51" fmla="*/ 89 h 90"/>
                <a:gd name="T52" fmla="*/ 12 w 76"/>
                <a:gd name="T53" fmla="*/ 40 h 90"/>
                <a:gd name="T54" fmla="*/ 40 w 76"/>
                <a:gd name="T55" fmla="*/ 40 h 90"/>
                <a:gd name="T56" fmla="*/ 46 w 76"/>
                <a:gd name="T57" fmla="*/ 38 h 90"/>
                <a:gd name="T58" fmla="*/ 51 w 76"/>
                <a:gd name="T59" fmla="*/ 37 h 90"/>
                <a:gd name="T60" fmla="*/ 54 w 76"/>
                <a:gd name="T61" fmla="*/ 35 h 90"/>
                <a:gd name="T62" fmla="*/ 56 w 76"/>
                <a:gd name="T63" fmla="*/ 31 h 90"/>
                <a:gd name="T64" fmla="*/ 57 w 76"/>
                <a:gd name="T65" fmla="*/ 27 h 90"/>
                <a:gd name="T66" fmla="*/ 56 w 76"/>
                <a:gd name="T67" fmla="*/ 22 h 90"/>
                <a:gd name="T68" fmla="*/ 55 w 76"/>
                <a:gd name="T69" fmla="*/ 17 h 90"/>
                <a:gd name="T70" fmla="*/ 51 w 76"/>
                <a:gd name="T71" fmla="*/ 13 h 90"/>
                <a:gd name="T72" fmla="*/ 43 w 76"/>
                <a:gd name="T73" fmla="*/ 11 h 90"/>
                <a:gd name="T74" fmla="*/ 12 w 76"/>
                <a:gd name="T75" fmla="*/ 10 h 90"/>
                <a:gd name="T76" fmla="*/ 0 w 76"/>
                <a:gd name="T77" fmla="*/ 89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6" h="90">
                  <a:moveTo>
                    <a:pt x="0" y="89"/>
                  </a:moveTo>
                  <a:lnTo>
                    <a:pt x="0" y="0"/>
                  </a:lnTo>
                  <a:lnTo>
                    <a:pt x="39" y="0"/>
                  </a:lnTo>
                  <a:lnTo>
                    <a:pt x="43" y="0"/>
                  </a:lnTo>
                  <a:lnTo>
                    <a:pt x="49" y="1"/>
                  </a:lnTo>
                  <a:lnTo>
                    <a:pt x="52" y="2"/>
                  </a:lnTo>
                  <a:lnTo>
                    <a:pt x="55" y="2"/>
                  </a:lnTo>
                  <a:lnTo>
                    <a:pt x="58" y="4"/>
                  </a:lnTo>
                  <a:lnTo>
                    <a:pt x="62" y="6"/>
                  </a:lnTo>
                  <a:lnTo>
                    <a:pt x="63" y="9"/>
                  </a:lnTo>
                  <a:lnTo>
                    <a:pt x="65" y="11"/>
                  </a:lnTo>
                  <a:lnTo>
                    <a:pt x="67" y="14"/>
                  </a:lnTo>
                  <a:lnTo>
                    <a:pt x="68" y="17"/>
                  </a:lnTo>
                  <a:lnTo>
                    <a:pt x="68" y="22"/>
                  </a:lnTo>
                  <a:lnTo>
                    <a:pt x="69" y="26"/>
                  </a:lnTo>
                  <a:lnTo>
                    <a:pt x="68" y="29"/>
                  </a:lnTo>
                  <a:lnTo>
                    <a:pt x="68" y="33"/>
                  </a:lnTo>
                  <a:lnTo>
                    <a:pt x="66" y="37"/>
                  </a:lnTo>
                  <a:lnTo>
                    <a:pt x="63" y="40"/>
                  </a:lnTo>
                  <a:lnTo>
                    <a:pt x="60" y="44"/>
                  </a:lnTo>
                  <a:lnTo>
                    <a:pt x="55" y="45"/>
                  </a:lnTo>
                  <a:lnTo>
                    <a:pt x="51" y="47"/>
                  </a:lnTo>
                  <a:lnTo>
                    <a:pt x="45" y="48"/>
                  </a:lnTo>
                  <a:lnTo>
                    <a:pt x="47" y="49"/>
                  </a:lnTo>
                  <a:lnTo>
                    <a:pt x="50" y="51"/>
                  </a:lnTo>
                  <a:lnTo>
                    <a:pt x="51" y="52"/>
                  </a:lnTo>
                  <a:lnTo>
                    <a:pt x="52" y="54"/>
                  </a:lnTo>
                  <a:lnTo>
                    <a:pt x="54" y="56"/>
                  </a:lnTo>
                  <a:lnTo>
                    <a:pt x="56" y="59"/>
                  </a:lnTo>
                  <a:lnTo>
                    <a:pt x="58" y="62"/>
                  </a:lnTo>
                  <a:lnTo>
                    <a:pt x="61" y="64"/>
                  </a:lnTo>
                  <a:lnTo>
                    <a:pt x="75" y="89"/>
                  </a:lnTo>
                  <a:lnTo>
                    <a:pt x="62" y="89"/>
                  </a:lnTo>
                  <a:lnTo>
                    <a:pt x="51" y="71"/>
                  </a:lnTo>
                  <a:lnTo>
                    <a:pt x="47" y="66"/>
                  </a:lnTo>
                  <a:lnTo>
                    <a:pt x="46" y="63"/>
                  </a:lnTo>
                  <a:lnTo>
                    <a:pt x="44" y="61"/>
                  </a:lnTo>
                  <a:lnTo>
                    <a:pt x="42" y="59"/>
                  </a:lnTo>
                  <a:lnTo>
                    <a:pt x="41" y="56"/>
                  </a:lnTo>
                  <a:lnTo>
                    <a:pt x="39" y="55"/>
                  </a:lnTo>
                  <a:lnTo>
                    <a:pt x="38" y="54"/>
                  </a:lnTo>
                  <a:lnTo>
                    <a:pt x="38" y="52"/>
                  </a:lnTo>
                  <a:lnTo>
                    <a:pt x="35" y="51"/>
                  </a:lnTo>
                  <a:lnTo>
                    <a:pt x="34" y="51"/>
                  </a:lnTo>
                  <a:lnTo>
                    <a:pt x="32" y="50"/>
                  </a:lnTo>
                  <a:lnTo>
                    <a:pt x="31" y="50"/>
                  </a:lnTo>
                  <a:lnTo>
                    <a:pt x="30" y="50"/>
                  </a:lnTo>
                  <a:lnTo>
                    <a:pt x="29" y="50"/>
                  </a:lnTo>
                  <a:lnTo>
                    <a:pt x="26" y="49"/>
                  </a:lnTo>
                  <a:lnTo>
                    <a:pt x="24" y="49"/>
                  </a:lnTo>
                  <a:lnTo>
                    <a:pt x="12" y="49"/>
                  </a:lnTo>
                  <a:lnTo>
                    <a:pt x="12" y="89"/>
                  </a:lnTo>
                  <a:lnTo>
                    <a:pt x="0" y="89"/>
                  </a:lnTo>
                  <a:lnTo>
                    <a:pt x="12" y="40"/>
                  </a:lnTo>
                  <a:lnTo>
                    <a:pt x="35" y="40"/>
                  </a:lnTo>
                  <a:lnTo>
                    <a:pt x="40" y="40"/>
                  </a:lnTo>
                  <a:lnTo>
                    <a:pt x="43" y="39"/>
                  </a:lnTo>
                  <a:lnTo>
                    <a:pt x="46" y="38"/>
                  </a:lnTo>
                  <a:lnTo>
                    <a:pt x="49" y="38"/>
                  </a:lnTo>
                  <a:lnTo>
                    <a:pt x="51" y="37"/>
                  </a:lnTo>
                  <a:lnTo>
                    <a:pt x="52" y="36"/>
                  </a:lnTo>
                  <a:lnTo>
                    <a:pt x="54" y="35"/>
                  </a:lnTo>
                  <a:lnTo>
                    <a:pt x="55" y="33"/>
                  </a:lnTo>
                  <a:lnTo>
                    <a:pt x="56" y="31"/>
                  </a:lnTo>
                  <a:lnTo>
                    <a:pt x="56" y="29"/>
                  </a:lnTo>
                  <a:lnTo>
                    <a:pt x="57" y="27"/>
                  </a:lnTo>
                  <a:lnTo>
                    <a:pt x="57" y="26"/>
                  </a:lnTo>
                  <a:lnTo>
                    <a:pt x="56" y="22"/>
                  </a:lnTo>
                  <a:lnTo>
                    <a:pt x="56" y="19"/>
                  </a:lnTo>
                  <a:lnTo>
                    <a:pt x="55" y="17"/>
                  </a:lnTo>
                  <a:lnTo>
                    <a:pt x="53" y="15"/>
                  </a:lnTo>
                  <a:lnTo>
                    <a:pt x="51" y="13"/>
                  </a:lnTo>
                  <a:lnTo>
                    <a:pt x="46" y="12"/>
                  </a:lnTo>
                  <a:lnTo>
                    <a:pt x="43" y="11"/>
                  </a:lnTo>
                  <a:lnTo>
                    <a:pt x="39" y="10"/>
                  </a:lnTo>
                  <a:lnTo>
                    <a:pt x="12" y="10"/>
                  </a:lnTo>
                  <a:lnTo>
                    <a:pt x="12" y="40"/>
                  </a:lnTo>
                  <a:lnTo>
                    <a:pt x="0" y="89"/>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36" name="Freeform 128"/>
            <p:cNvSpPr>
              <a:spLocks/>
            </p:cNvSpPr>
            <p:nvPr/>
          </p:nvSpPr>
          <p:spPr bwMode="auto">
            <a:xfrm>
              <a:off x="759" y="4011"/>
              <a:ext cx="68" cy="90"/>
            </a:xfrm>
            <a:custGeom>
              <a:avLst/>
              <a:gdLst>
                <a:gd name="T0" fmla="*/ 0 w 68"/>
                <a:gd name="T1" fmla="*/ 89 h 90"/>
                <a:gd name="T2" fmla="*/ 0 w 68"/>
                <a:gd name="T3" fmla="*/ 0 h 90"/>
                <a:gd name="T4" fmla="*/ 12 w 68"/>
                <a:gd name="T5" fmla="*/ 0 h 90"/>
                <a:gd name="T6" fmla="*/ 56 w 68"/>
                <a:gd name="T7" fmla="*/ 68 h 90"/>
                <a:gd name="T8" fmla="*/ 56 w 68"/>
                <a:gd name="T9" fmla="*/ 0 h 90"/>
                <a:gd name="T10" fmla="*/ 67 w 68"/>
                <a:gd name="T11" fmla="*/ 0 h 90"/>
                <a:gd name="T12" fmla="*/ 67 w 68"/>
                <a:gd name="T13" fmla="*/ 89 h 90"/>
                <a:gd name="T14" fmla="*/ 54 w 68"/>
                <a:gd name="T15" fmla="*/ 89 h 90"/>
                <a:gd name="T16" fmla="*/ 12 w 68"/>
                <a:gd name="T17" fmla="*/ 22 h 90"/>
                <a:gd name="T18" fmla="*/ 12 w 68"/>
                <a:gd name="T19" fmla="*/ 89 h 90"/>
                <a:gd name="T20" fmla="*/ 0 w 68"/>
                <a:gd name="T21" fmla="*/ 89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 h="90">
                  <a:moveTo>
                    <a:pt x="0" y="89"/>
                  </a:moveTo>
                  <a:lnTo>
                    <a:pt x="0" y="0"/>
                  </a:lnTo>
                  <a:lnTo>
                    <a:pt x="12" y="0"/>
                  </a:lnTo>
                  <a:lnTo>
                    <a:pt x="56" y="68"/>
                  </a:lnTo>
                  <a:lnTo>
                    <a:pt x="56" y="0"/>
                  </a:lnTo>
                  <a:lnTo>
                    <a:pt x="67" y="0"/>
                  </a:lnTo>
                  <a:lnTo>
                    <a:pt x="67" y="89"/>
                  </a:lnTo>
                  <a:lnTo>
                    <a:pt x="54" y="89"/>
                  </a:lnTo>
                  <a:lnTo>
                    <a:pt x="12" y="22"/>
                  </a:lnTo>
                  <a:lnTo>
                    <a:pt x="12" y="89"/>
                  </a:lnTo>
                  <a:lnTo>
                    <a:pt x="0" y="89"/>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37" name="Freeform 129"/>
            <p:cNvSpPr>
              <a:spLocks/>
            </p:cNvSpPr>
            <p:nvPr/>
          </p:nvSpPr>
          <p:spPr bwMode="auto">
            <a:xfrm>
              <a:off x="854" y="4011"/>
              <a:ext cx="65" cy="90"/>
            </a:xfrm>
            <a:custGeom>
              <a:avLst/>
              <a:gdLst>
                <a:gd name="T0" fmla="*/ 0 w 65"/>
                <a:gd name="T1" fmla="*/ 89 h 90"/>
                <a:gd name="T2" fmla="*/ 0 w 65"/>
                <a:gd name="T3" fmla="*/ 0 h 90"/>
                <a:gd name="T4" fmla="*/ 62 w 65"/>
                <a:gd name="T5" fmla="*/ 0 h 90"/>
                <a:gd name="T6" fmla="*/ 62 w 65"/>
                <a:gd name="T7" fmla="*/ 10 h 90"/>
                <a:gd name="T8" fmla="*/ 13 w 65"/>
                <a:gd name="T9" fmla="*/ 10 h 90"/>
                <a:gd name="T10" fmla="*/ 13 w 65"/>
                <a:gd name="T11" fmla="*/ 38 h 90"/>
                <a:gd name="T12" fmla="*/ 58 w 65"/>
                <a:gd name="T13" fmla="*/ 38 h 90"/>
                <a:gd name="T14" fmla="*/ 58 w 65"/>
                <a:gd name="T15" fmla="*/ 48 h 90"/>
                <a:gd name="T16" fmla="*/ 13 w 65"/>
                <a:gd name="T17" fmla="*/ 48 h 90"/>
                <a:gd name="T18" fmla="*/ 13 w 65"/>
                <a:gd name="T19" fmla="*/ 79 h 90"/>
                <a:gd name="T20" fmla="*/ 64 w 65"/>
                <a:gd name="T21" fmla="*/ 79 h 90"/>
                <a:gd name="T22" fmla="*/ 64 w 65"/>
                <a:gd name="T23" fmla="*/ 89 h 90"/>
                <a:gd name="T24" fmla="*/ 0 w 65"/>
                <a:gd name="T25" fmla="*/ 89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90">
                  <a:moveTo>
                    <a:pt x="0" y="89"/>
                  </a:moveTo>
                  <a:lnTo>
                    <a:pt x="0" y="0"/>
                  </a:lnTo>
                  <a:lnTo>
                    <a:pt x="62" y="0"/>
                  </a:lnTo>
                  <a:lnTo>
                    <a:pt x="62" y="10"/>
                  </a:lnTo>
                  <a:lnTo>
                    <a:pt x="13" y="10"/>
                  </a:lnTo>
                  <a:lnTo>
                    <a:pt x="13" y="38"/>
                  </a:lnTo>
                  <a:lnTo>
                    <a:pt x="58" y="38"/>
                  </a:lnTo>
                  <a:lnTo>
                    <a:pt x="58" y="48"/>
                  </a:lnTo>
                  <a:lnTo>
                    <a:pt x="13" y="48"/>
                  </a:lnTo>
                  <a:lnTo>
                    <a:pt x="13" y="79"/>
                  </a:lnTo>
                  <a:lnTo>
                    <a:pt x="64" y="79"/>
                  </a:lnTo>
                  <a:lnTo>
                    <a:pt x="64" y="89"/>
                  </a:lnTo>
                  <a:lnTo>
                    <a:pt x="0" y="89"/>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38" name="Freeform 130"/>
            <p:cNvSpPr>
              <a:spLocks/>
            </p:cNvSpPr>
            <p:nvPr/>
          </p:nvSpPr>
          <p:spPr bwMode="auto">
            <a:xfrm>
              <a:off x="942" y="4011"/>
              <a:ext cx="77" cy="90"/>
            </a:xfrm>
            <a:custGeom>
              <a:avLst/>
              <a:gdLst>
                <a:gd name="T0" fmla="*/ 0 w 77"/>
                <a:gd name="T1" fmla="*/ 0 h 90"/>
                <a:gd name="T2" fmla="*/ 45 w 77"/>
                <a:gd name="T3" fmla="*/ 0 h 90"/>
                <a:gd name="T4" fmla="*/ 54 w 77"/>
                <a:gd name="T5" fmla="*/ 2 h 90"/>
                <a:gd name="T6" fmla="*/ 59 w 77"/>
                <a:gd name="T7" fmla="*/ 4 h 90"/>
                <a:gd name="T8" fmla="*/ 65 w 77"/>
                <a:gd name="T9" fmla="*/ 9 h 90"/>
                <a:gd name="T10" fmla="*/ 68 w 77"/>
                <a:gd name="T11" fmla="*/ 14 h 90"/>
                <a:gd name="T12" fmla="*/ 70 w 77"/>
                <a:gd name="T13" fmla="*/ 22 h 90"/>
                <a:gd name="T14" fmla="*/ 70 w 77"/>
                <a:gd name="T15" fmla="*/ 29 h 90"/>
                <a:gd name="T16" fmla="*/ 67 w 77"/>
                <a:gd name="T17" fmla="*/ 37 h 90"/>
                <a:gd name="T18" fmla="*/ 61 w 77"/>
                <a:gd name="T19" fmla="*/ 44 h 90"/>
                <a:gd name="T20" fmla="*/ 51 w 77"/>
                <a:gd name="T21" fmla="*/ 47 h 90"/>
                <a:gd name="T22" fmla="*/ 48 w 77"/>
                <a:gd name="T23" fmla="*/ 49 h 90"/>
                <a:gd name="T24" fmla="*/ 51 w 77"/>
                <a:gd name="T25" fmla="*/ 52 h 90"/>
                <a:gd name="T26" fmla="*/ 55 w 77"/>
                <a:gd name="T27" fmla="*/ 56 h 90"/>
                <a:gd name="T28" fmla="*/ 60 w 77"/>
                <a:gd name="T29" fmla="*/ 62 h 90"/>
                <a:gd name="T30" fmla="*/ 76 w 77"/>
                <a:gd name="T31" fmla="*/ 89 h 90"/>
                <a:gd name="T32" fmla="*/ 51 w 77"/>
                <a:gd name="T33" fmla="*/ 71 h 90"/>
                <a:gd name="T34" fmla="*/ 47 w 77"/>
                <a:gd name="T35" fmla="*/ 63 h 90"/>
                <a:gd name="T36" fmla="*/ 44 w 77"/>
                <a:gd name="T37" fmla="*/ 59 h 90"/>
                <a:gd name="T38" fmla="*/ 40 w 77"/>
                <a:gd name="T39" fmla="*/ 55 h 90"/>
                <a:gd name="T40" fmla="*/ 38 w 77"/>
                <a:gd name="T41" fmla="*/ 52 h 90"/>
                <a:gd name="T42" fmla="*/ 35 w 77"/>
                <a:gd name="T43" fmla="*/ 51 h 90"/>
                <a:gd name="T44" fmla="*/ 31 w 77"/>
                <a:gd name="T45" fmla="*/ 50 h 90"/>
                <a:gd name="T46" fmla="*/ 28 w 77"/>
                <a:gd name="T47" fmla="*/ 49 h 90"/>
                <a:gd name="T48" fmla="*/ 12 w 77"/>
                <a:gd name="T49" fmla="*/ 49 h 90"/>
                <a:gd name="T50" fmla="*/ 0 w 77"/>
                <a:gd name="T51" fmla="*/ 89 h 90"/>
                <a:gd name="T52" fmla="*/ 37 w 77"/>
                <a:gd name="T53" fmla="*/ 40 h 90"/>
                <a:gd name="T54" fmla="*/ 44 w 77"/>
                <a:gd name="T55" fmla="*/ 39 h 90"/>
                <a:gd name="T56" fmla="*/ 49 w 77"/>
                <a:gd name="T57" fmla="*/ 38 h 90"/>
                <a:gd name="T58" fmla="*/ 53 w 77"/>
                <a:gd name="T59" fmla="*/ 36 h 90"/>
                <a:gd name="T60" fmla="*/ 56 w 77"/>
                <a:gd name="T61" fmla="*/ 33 h 90"/>
                <a:gd name="T62" fmla="*/ 58 w 77"/>
                <a:gd name="T63" fmla="*/ 29 h 90"/>
                <a:gd name="T64" fmla="*/ 58 w 77"/>
                <a:gd name="T65" fmla="*/ 26 h 90"/>
                <a:gd name="T66" fmla="*/ 57 w 77"/>
                <a:gd name="T67" fmla="*/ 19 h 90"/>
                <a:gd name="T68" fmla="*/ 54 w 77"/>
                <a:gd name="T69" fmla="*/ 15 h 90"/>
                <a:gd name="T70" fmla="*/ 48 w 77"/>
                <a:gd name="T71" fmla="*/ 12 h 90"/>
                <a:gd name="T72" fmla="*/ 39 w 77"/>
                <a:gd name="T73" fmla="*/ 10 h 90"/>
                <a:gd name="T74" fmla="*/ 12 w 77"/>
                <a:gd name="T75" fmla="*/ 4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0">
                  <a:moveTo>
                    <a:pt x="0" y="89"/>
                  </a:moveTo>
                  <a:lnTo>
                    <a:pt x="0" y="0"/>
                  </a:lnTo>
                  <a:lnTo>
                    <a:pt x="39" y="0"/>
                  </a:lnTo>
                  <a:lnTo>
                    <a:pt x="45" y="0"/>
                  </a:lnTo>
                  <a:lnTo>
                    <a:pt x="49" y="1"/>
                  </a:lnTo>
                  <a:lnTo>
                    <a:pt x="54" y="2"/>
                  </a:lnTo>
                  <a:lnTo>
                    <a:pt x="57" y="2"/>
                  </a:lnTo>
                  <a:lnTo>
                    <a:pt x="59" y="4"/>
                  </a:lnTo>
                  <a:lnTo>
                    <a:pt x="63" y="6"/>
                  </a:lnTo>
                  <a:lnTo>
                    <a:pt x="65" y="9"/>
                  </a:lnTo>
                  <a:lnTo>
                    <a:pt x="66" y="11"/>
                  </a:lnTo>
                  <a:lnTo>
                    <a:pt x="68" y="14"/>
                  </a:lnTo>
                  <a:lnTo>
                    <a:pt x="69" y="17"/>
                  </a:lnTo>
                  <a:lnTo>
                    <a:pt x="70" y="22"/>
                  </a:lnTo>
                  <a:lnTo>
                    <a:pt x="70" y="26"/>
                  </a:lnTo>
                  <a:lnTo>
                    <a:pt x="70" y="29"/>
                  </a:lnTo>
                  <a:lnTo>
                    <a:pt x="69" y="33"/>
                  </a:lnTo>
                  <a:lnTo>
                    <a:pt x="67" y="37"/>
                  </a:lnTo>
                  <a:lnTo>
                    <a:pt x="65" y="40"/>
                  </a:lnTo>
                  <a:lnTo>
                    <a:pt x="61" y="44"/>
                  </a:lnTo>
                  <a:lnTo>
                    <a:pt x="57" y="45"/>
                  </a:lnTo>
                  <a:lnTo>
                    <a:pt x="51" y="47"/>
                  </a:lnTo>
                  <a:lnTo>
                    <a:pt x="46" y="48"/>
                  </a:lnTo>
                  <a:lnTo>
                    <a:pt x="48" y="49"/>
                  </a:lnTo>
                  <a:lnTo>
                    <a:pt x="50" y="51"/>
                  </a:lnTo>
                  <a:lnTo>
                    <a:pt x="51" y="52"/>
                  </a:lnTo>
                  <a:lnTo>
                    <a:pt x="53" y="54"/>
                  </a:lnTo>
                  <a:lnTo>
                    <a:pt x="55" y="56"/>
                  </a:lnTo>
                  <a:lnTo>
                    <a:pt x="57" y="59"/>
                  </a:lnTo>
                  <a:lnTo>
                    <a:pt x="60" y="62"/>
                  </a:lnTo>
                  <a:lnTo>
                    <a:pt x="61" y="64"/>
                  </a:lnTo>
                  <a:lnTo>
                    <a:pt x="76" y="89"/>
                  </a:lnTo>
                  <a:lnTo>
                    <a:pt x="63" y="89"/>
                  </a:lnTo>
                  <a:lnTo>
                    <a:pt x="51" y="71"/>
                  </a:lnTo>
                  <a:lnTo>
                    <a:pt x="49" y="66"/>
                  </a:lnTo>
                  <a:lnTo>
                    <a:pt x="47" y="63"/>
                  </a:lnTo>
                  <a:lnTo>
                    <a:pt x="45" y="61"/>
                  </a:lnTo>
                  <a:lnTo>
                    <a:pt x="44" y="59"/>
                  </a:lnTo>
                  <a:lnTo>
                    <a:pt x="41" y="56"/>
                  </a:lnTo>
                  <a:lnTo>
                    <a:pt x="40" y="55"/>
                  </a:lnTo>
                  <a:lnTo>
                    <a:pt x="38" y="54"/>
                  </a:lnTo>
                  <a:lnTo>
                    <a:pt x="38" y="52"/>
                  </a:lnTo>
                  <a:lnTo>
                    <a:pt x="36" y="51"/>
                  </a:lnTo>
                  <a:lnTo>
                    <a:pt x="35" y="51"/>
                  </a:lnTo>
                  <a:lnTo>
                    <a:pt x="32" y="50"/>
                  </a:lnTo>
                  <a:lnTo>
                    <a:pt x="31" y="50"/>
                  </a:lnTo>
                  <a:lnTo>
                    <a:pt x="29" y="50"/>
                  </a:lnTo>
                  <a:lnTo>
                    <a:pt x="28" y="49"/>
                  </a:lnTo>
                  <a:lnTo>
                    <a:pt x="25" y="49"/>
                  </a:lnTo>
                  <a:lnTo>
                    <a:pt x="12" y="49"/>
                  </a:lnTo>
                  <a:lnTo>
                    <a:pt x="12" y="89"/>
                  </a:lnTo>
                  <a:lnTo>
                    <a:pt x="0" y="89"/>
                  </a:lnTo>
                  <a:lnTo>
                    <a:pt x="12" y="40"/>
                  </a:lnTo>
                  <a:lnTo>
                    <a:pt x="37" y="40"/>
                  </a:lnTo>
                  <a:lnTo>
                    <a:pt x="40" y="40"/>
                  </a:lnTo>
                  <a:lnTo>
                    <a:pt x="44" y="39"/>
                  </a:lnTo>
                  <a:lnTo>
                    <a:pt x="47" y="38"/>
                  </a:lnTo>
                  <a:lnTo>
                    <a:pt x="49" y="38"/>
                  </a:lnTo>
                  <a:lnTo>
                    <a:pt x="51" y="37"/>
                  </a:lnTo>
                  <a:lnTo>
                    <a:pt x="53" y="36"/>
                  </a:lnTo>
                  <a:lnTo>
                    <a:pt x="55" y="35"/>
                  </a:lnTo>
                  <a:lnTo>
                    <a:pt x="56" y="33"/>
                  </a:lnTo>
                  <a:lnTo>
                    <a:pt x="57" y="31"/>
                  </a:lnTo>
                  <a:lnTo>
                    <a:pt x="58" y="29"/>
                  </a:lnTo>
                  <a:lnTo>
                    <a:pt x="58" y="27"/>
                  </a:lnTo>
                  <a:lnTo>
                    <a:pt x="58" y="26"/>
                  </a:lnTo>
                  <a:lnTo>
                    <a:pt x="58" y="22"/>
                  </a:lnTo>
                  <a:lnTo>
                    <a:pt x="57" y="19"/>
                  </a:lnTo>
                  <a:lnTo>
                    <a:pt x="56" y="17"/>
                  </a:lnTo>
                  <a:lnTo>
                    <a:pt x="54" y="15"/>
                  </a:lnTo>
                  <a:lnTo>
                    <a:pt x="51" y="13"/>
                  </a:lnTo>
                  <a:lnTo>
                    <a:pt x="48" y="12"/>
                  </a:lnTo>
                  <a:lnTo>
                    <a:pt x="44" y="11"/>
                  </a:lnTo>
                  <a:lnTo>
                    <a:pt x="39" y="10"/>
                  </a:lnTo>
                  <a:lnTo>
                    <a:pt x="12" y="10"/>
                  </a:lnTo>
                  <a:lnTo>
                    <a:pt x="12" y="40"/>
                  </a:lnTo>
                  <a:lnTo>
                    <a:pt x="0" y="89"/>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39" name="Freeform 131"/>
            <p:cNvSpPr>
              <a:spLocks/>
            </p:cNvSpPr>
            <p:nvPr/>
          </p:nvSpPr>
          <p:spPr bwMode="auto">
            <a:xfrm>
              <a:off x="3673" y="3604"/>
              <a:ext cx="62" cy="76"/>
            </a:xfrm>
            <a:custGeom>
              <a:avLst/>
              <a:gdLst>
                <a:gd name="T0" fmla="*/ 61 w 62"/>
                <a:gd name="T1" fmla="*/ 51 h 76"/>
                <a:gd name="T2" fmla="*/ 59 w 62"/>
                <a:gd name="T3" fmla="*/ 56 h 76"/>
                <a:gd name="T4" fmla="*/ 58 w 62"/>
                <a:gd name="T5" fmla="*/ 61 h 76"/>
                <a:gd name="T6" fmla="*/ 55 w 62"/>
                <a:gd name="T7" fmla="*/ 66 h 76"/>
                <a:gd name="T8" fmla="*/ 52 w 62"/>
                <a:gd name="T9" fmla="*/ 69 h 76"/>
                <a:gd name="T10" fmla="*/ 47 w 62"/>
                <a:gd name="T11" fmla="*/ 72 h 76"/>
                <a:gd name="T12" fmla="*/ 43 w 62"/>
                <a:gd name="T13" fmla="*/ 74 h 76"/>
                <a:gd name="T14" fmla="*/ 38 w 62"/>
                <a:gd name="T15" fmla="*/ 75 h 76"/>
                <a:gd name="T16" fmla="*/ 33 w 62"/>
                <a:gd name="T17" fmla="*/ 75 h 76"/>
                <a:gd name="T18" fmla="*/ 27 w 62"/>
                <a:gd name="T19" fmla="*/ 75 h 76"/>
                <a:gd name="T20" fmla="*/ 22 w 62"/>
                <a:gd name="T21" fmla="*/ 74 h 76"/>
                <a:gd name="T22" fmla="*/ 18 w 62"/>
                <a:gd name="T23" fmla="*/ 73 h 76"/>
                <a:gd name="T24" fmla="*/ 14 w 62"/>
                <a:gd name="T25" fmla="*/ 71 h 76"/>
                <a:gd name="T26" fmla="*/ 8 w 62"/>
                <a:gd name="T27" fmla="*/ 65 h 76"/>
                <a:gd name="T28" fmla="*/ 3 w 62"/>
                <a:gd name="T29" fmla="*/ 57 h 76"/>
                <a:gd name="T30" fmla="*/ 2 w 62"/>
                <a:gd name="T31" fmla="*/ 53 h 76"/>
                <a:gd name="T32" fmla="*/ 1 w 62"/>
                <a:gd name="T33" fmla="*/ 48 h 76"/>
                <a:gd name="T34" fmla="*/ 1 w 62"/>
                <a:gd name="T35" fmla="*/ 43 h 76"/>
                <a:gd name="T36" fmla="*/ 0 w 62"/>
                <a:gd name="T37" fmla="*/ 38 h 76"/>
                <a:gd name="T38" fmla="*/ 1 w 62"/>
                <a:gd name="T39" fmla="*/ 32 h 76"/>
                <a:gd name="T40" fmla="*/ 1 w 62"/>
                <a:gd name="T41" fmla="*/ 27 h 76"/>
                <a:gd name="T42" fmla="*/ 2 w 62"/>
                <a:gd name="T43" fmla="*/ 23 h 76"/>
                <a:gd name="T44" fmla="*/ 4 w 62"/>
                <a:gd name="T45" fmla="*/ 18 h 76"/>
                <a:gd name="T46" fmla="*/ 9 w 62"/>
                <a:gd name="T47" fmla="*/ 10 h 76"/>
                <a:gd name="T48" fmla="*/ 15 w 62"/>
                <a:gd name="T49" fmla="*/ 5 h 76"/>
                <a:gd name="T50" fmla="*/ 24 w 62"/>
                <a:gd name="T51" fmla="*/ 1 h 76"/>
                <a:gd name="T52" fmla="*/ 33 w 62"/>
                <a:gd name="T53" fmla="*/ 0 h 76"/>
                <a:gd name="T54" fmla="*/ 42 w 62"/>
                <a:gd name="T55" fmla="*/ 2 h 76"/>
                <a:gd name="T56" fmla="*/ 49 w 62"/>
                <a:gd name="T57" fmla="*/ 6 h 76"/>
                <a:gd name="T58" fmla="*/ 53 w 62"/>
                <a:gd name="T59" fmla="*/ 8 h 76"/>
                <a:gd name="T60" fmla="*/ 56 w 62"/>
                <a:gd name="T61" fmla="*/ 12 h 76"/>
                <a:gd name="T62" fmla="*/ 58 w 62"/>
                <a:gd name="T63" fmla="*/ 17 h 76"/>
                <a:gd name="T64" fmla="*/ 60 w 62"/>
                <a:gd name="T65" fmla="*/ 22 h 76"/>
                <a:gd name="T66" fmla="*/ 49 w 62"/>
                <a:gd name="T67" fmla="*/ 20 h 76"/>
                <a:gd name="T68" fmla="*/ 45 w 62"/>
                <a:gd name="T69" fmla="*/ 15 h 76"/>
                <a:gd name="T70" fmla="*/ 41 w 62"/>
                <a:gd name="T71" fmla="*/ 11 h 76"/>
                <a:gd name="T72" fmla="*/ 35 w 62"/>
                <a:gd name="T73" fmla="*/ 9 h 76"/>
                <a:gd name="T74" fmla="*/ 28 w 62"/>
                <a:gd name="T75" fmla="*/ 9 h 76"/>
                <a:gd name="T76" fmla="*/ 21 w 62"/>
                <a:gd name="T77" fmla="*/ 11 h 76"/>
                <a:gd name="T78" fmla="*/ 17 w 62"/>
                <a:gd name="T79" fmla="*/ 15 h 76"/>
                <a:gd name="T80" fmla="*/ 13 w 62"/>
                <a:gd name="T81" fmla="*/ 20 h 76"/>
                <a:gd name="T82" fmla="*/ 11 w 62"/>
                <a:gd name="T83" fmla="*/ 26 h 76"/>
                <a:gd name="T84" fmla="*/ 9 w 62"/>
                <a:gd name="T85" fmla="*/ 34 h 76"/>
                <a:gd name="T86" fmla="*/ 9 w 62"/>
                <a:gd name="T87" fmla="*/ 42 h 76"/>
                <a:gd name="T88" fmla="*/ 11 w 62"/>
                <a:gd name="T89" fmla="*/ 50 h 76"/>
                <a:gd name="T90" fmla="*/ 14 w 62"/>
                <a:gd name="T91" fmla="*/ 56 h 76"/>
                <a:gd name="T92" fmla="*/ 17 w 62"/>
                <a:gd name="T93" fmla="*/ 61 h 76"/>
                <a:gd name="T94" fmla="*/ 22 w 62"/>
                <a:gd name="T95" fmla="*/ 65 h 76"/>
                <a:gd name="T96" fmla="*/ 28 w 62"/>
                <a:gd name="T97" fmla="*/ 67 h 76"/>
                <a:gd name="T98" fmla="*/ 35 w 62"/>
                <a:gd name="T99" fmla="*/ 66 h 76"/>
                <a:gd name="T100" fmla="*/ 42 w 62"/>
                <a:gd name="T101" fmla="*/ 64 h 76"/>
                <a:gd name="T102" fmla="*/ 47 w 62"/>
                <a:gd name="T103" fmla="*/ 60 h 76"/>
                <a:gd name="T104" fmla="*/ 50 w 62"/>
                <a:gd name="T105" fmla="*/ 5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 h="76">
                  <a:moveTo>
                    <a:pt x="53" y="49"/>
                  </a:moveTo>
                  <a:lnTo>
                    <a:pt x="61" y="51"/>
                  </a:lnTo>
                  <a:lnTo>
                    <a:pt x="61" y="53"/>
                  </a:lnTo>
                  <a:lnTo>
                    <a:pt x="59" y="56"/>
                  </a:lnTo>
                  <a:lnTo>
                    <a:pt x="58" y="59"/>
                  </a:lnTo>
                  <a:lnTo>
                    <a:pt x="58" y="61"/>
                  </a:lnTo>
                  <a:lnTo>
                    <a:pt x="56" y="64"/>
                  </a:lnTo>
                  <a:lnTo>
                    <a:pt x="55" y="66"/>
                  </a:lnTo>
                  <a:lnTo>
                    <a:pt x="54" y="68"/>
                  </a:lnTo>
                  <a:lnTo>
                    <a:pt x="52" y="69"/>
                  </a:lnTo>
                  <a:lnTo>
                    <a:pt x="49" y="71"/>
                  </a:lnTo>
                  <a:lnTo>
                    <a:pt x="47" y="72"/>
                  </a:lnTo>
                  <a:lnTo>
                    <a:pt x="45" y="73"/>
                  </a:lnTo>
                  <a:lnTo>
                    <a:pt x="43" y="74"/>
                  </a:lnTo>
                  <a:lnTo>
                    <a:pt x="40" y="74"/>
                  </a:lnTo>
                  <a:lnTo>
                    <a:pt x="38" y="75"/>
                  </a:lnTo>
                  <a:lnTo>
                    <a:pt x="35" y="75"/>
                  </a:lnTo>
                  <a:lnTo>
                    <a:pt x="33" y="75"/>
                  </a:lnTo>
                  <a:lnTo>
                    <a:pt x="29" y="75"/>
                  </a:lnTo>
                  <a:lnTo>
                    <a:pt x="27" y="75"/>
                  </a:lnTo>
                  <a:lnTo>
                    <a:pt x="25" y="74"/>
                  </a:lnTo>
                  <a:lnTo>
                    <a:pt x="22" y="74"/>
                  </a:lnTo>
                  <a:lnTo>
                    <a:pt x="20" y="74"/>
                  </a:lnTo>
                  <a:lnTo>
                    <a:pt x="18" y="73"/>
                  </a:lnTo>
                  <a:lnTo>
                    <a:pt x="16" y="72"/>
                  </a:lnTo>
                  <a:lnTo>
                    <a:pt x="14" y="71"/>
                  </a:lnTo>
                  <a:lnTo>
                    <a:pt x="11" y="68"/>
                  </a:lnTo>
                  <a:lnTo>
                    <a:pt x="8" y="65"/>
                  </a:lnTo>
                  <a:lnTo>
                    <a:pt x="5" y="61"/>
                  </a:lnTo>
                  <a:lnTo>
                    <a:pt x="3" y="57"/>
                  </a:lnTo>
                  <a:lnTo>
                    <a:pt x="3" y="54"/>
                  </a:lnTo>
                  <a:lnTo>
                    <a:pt x="2" y="53"/>
                  </a:lnTo>
                  <a:lnTo>
                    <a:pt x="2" y="50"/>
                  </a:lnTo>
                  <a:lnTo>
                    <a:pt x="1" y="48"/>
                  </a:lnTo>
                  <a:lnTo>
                    <a:pt x="1" y="45"/>
                  </a:lnTo>
                  <a:lnTo>
                    <a:pt x="1" y="43"/>
                  </a:lnTo>
                  <a:lnTo>
                    <a:pt x="0" y="40"/>
                  </a:lnTo>
                  <a:lnTo>
                    <a:pt x="0" y="38"/>
                  </a:lnTo>
                  <a:lnTo>
                    <a:pt x="0" y="35"/>
                  </a:lnTo>
                  <a:lnTo>
                    <a:pt x="1" y="32"/>
                  </a:lnTo>
                  <a:lnTo>
                    <a:pt x="1" y="29"/>
                  </a:lnTo>
                  <a:lnTo>
                    <a:pt x="1" y="27"/>
                  </a:lnTo>
                  <a:lnTo>
                    <a:pt x="2" y="24"/>
                  </a:lnTo>
                  <a:lnTo>
                    <a:pt x="2" y="23"/>
                  </a:lnTo>
                  <a:lnTo>
                    <a:pt x="3" y="20"/>
                  </a:lnTo>
                  <a:lnTo>
                    <a:pt x="4" y="18"/>
                  </a:lnTo>
                  <a:lnTo>
                    <a:pt x="6" y="14"/>
                  </a:lnTo>
                  <a:lnTo>
                    <a:pt x="9" y="10"/>
                  </a:lnTo>
                  <a:lnTo>
                    <a:pt x="12" y="8"/>
                  </a:lnTo>
                  <a:lnTo>
                    <a:pt x="15" y="5"/>
                  </a:lnTo>
                  <a:lnTo>
                    <a:pt x="19" y="3"/>
                  </a:lnTo>
                  <a:lnTo>
                    <a:pt x="24" y="1"/>
                  </a:lnTo>
                  <a:lnTo>
                    <a:pt x="28" y="1"/>
                  </a:lnTo>
                  <a:lnTo>
                    <a:pt x="33" y="0"/>
                  </a:lnTo>
                  <a:lnTo>
                    <a:pt x="37" y="1"/>
                  </a:lnTo>
                  <a:lnTo>
                    <a:pt x="42" y="2"/>
                  </a:lnTo>
                  <a:lnTo>
                    <a:pt x="46" y="4"/>
                  </a:lnTo>
                  <a:lnTo>
                    <a:pt x="49" y="6"/>
                  </a:lnTo>
                  <a:lnTo>
                    <a:pt x="52" y="8"/>
                  </a:lnTo>
                  <a:lnTo>
                    <a:pt x="53" y="8"/>
                  </a:lnTo>
                  <a:lnTo>
                    <a:pt x="55" y="10"/>
                  </a:lnTo>
                  <a:lnTo>
                    <a:pt x="56" y="12"/>
                  </a:lnTo>
                  <a:lnTo>
                    <a:pt x="57" y="15"/>
                  </a:lnTo>
                  <a:lnTo>
                    <a:pt x="58" y="17"/>
                  </a:lnTo>
                  <a:lnTo>
                    <a:pt x="59" y="19"/>
                  </a:lnTo>
                  <a:lnTo>
                    <a:pt x="60" y="22"/>
                  </a:lnTo>
                  <a:lnTo>
                    <a:pt x="50" y="24"/>
                  </a:lnTo>
                  <a:lnTo>
                    <a:pt x="49" y="20"/>
                  </a:lnTo>
                  <a:lnTo>
                    <a:pt x="48" y="18"/>
                  </a:lnTo>
                  <a:lnTo>
                    <a:pt x="45" y="15"/>
                  </a:lnTo>
                  <a:lnTo>
                    <a:pt x="43" y="12"/>
                  </a:lnTo>
                  <a:lnTo>
                    <a:pt x="41" y="11"/>
                  </a:lnTo>
                  <a:lnTo>
                    <a:pt x="38" y="10"/>
                  </a:lnTo>
                  <a:lnTo>
                    <a:pt x="35" y="9"/>
                  </a:lnTo>
                  <a:lnTo>
                    <a:pt x="32" y="9"/>
                  </a:lnTo>
                  <a:lnTo>
                    <a:pt x="28" y="9"/>
                  </a:lnTo>
                  <a:lnTo>
                    <a:pt x="24" y="10"/>
                  </a:lnTo>
                  <a:lnTo>
                    <a:pt x="21" y="11"/>
                  </a:lnTo>
                  <a:lnTo>
                    <a:pt x="19" y="12"/>
                  </a:lnTo>
                  <a:lnTo>
                    <a:pt x="17" y="15"/>
                  </a:lnTo>
                  <a:lnTo>
                    <a:pt x="14" y="18"/>
                  </a:lnTo>
                  <a:lnTo>
                    <a:pt x="13" y="20"/>
                  </a:lnTo>
                  <a:lnTo>
                    <a:pt x="12" y="24"/>
                  </a:lnTo>
                  <a:lnTo>
                    <a:pt x="11" y="26"/>
                  </a:lnTo>
                  <a:lnTo>
                    <a:pt x="9" y="30"/>
                  </a:lnTo>
                  <a:lnTo>
                    <a:pt x="9" y="34"/>
                  </a:lnTo>
                  <a:lnTo>
                    <a:pt x="9" y="38"/>
                  </a:lnTo>
                  <a:lnTo>
                    <a:pt x="9" y="42"/>
                  </a:lnTo>
                  <a:lnTo>
                    <a:pt x="9" y="46"/>
                  </a:lnTo>
                  <a:lnTo>
                    <a:pt x="11" y="50"/>
                  </a:lnTo>
                  <a:lnTo>
                    <a:pt x="13" y="53"/>
                  </a:lnTo>
                  <a:lnTo>
                    <a:pt x="14" y="56"/>
                  </a:lnTo>
                  <a:lnTo>
                    <a:pt x="15" y="59"/>
                  </a:lnTo>
                  <a:lnTo>
                    <a:pt x="17" y="61"/>
                  </a:lnTo>
                  <a:lnTo>
                    <a:pt x="19" y="64"/>
                  </a:lnTo>
                  <a:lnTo>
                    <a:pt x="22" y="65"/>
                  </a:lnTo>
                  <a:lnTo>
                    <a:pt x="25" y="66"/>
                  </a:lnTo>
                  <a:lnTo>
                    <a:pt x="28" y="67"/>
                  </a:lnTo>
                  <a:lnTo>
                    <a:pt x="32" y="67"/>
                  </a:lnTo>
                  <a:lnTo>
                    <a:pt x="35" y="66"/>
                  </a:lnTo>
                  <a:lnTo>
                    <a:pt x="39" y="66"/>
                  </a:lnTo>
                  <a:lnTo>
                    <a:pt x="42" y="64"/>
                  </a:lnTo>
                  <a:lnTo>
                    <a:pt x="45" y="62"/>
                  </a:lnTo>
                  <a:lnTo>
                    <a:pt x="47" y="60"/>
                  </a:lnTo>
                  <a:lnTo>
                    <a:pt x="49" y="56"/>
                  </a:lnTo>
                  <a:lnTo>
                    <a:pt x="50" y="53"/>
                  </a:lnTo>
                  <a:lnTo>
                    <a:pt x="53" y="49"/>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40" name="Freeform 132"/>
            <p:cNvSpPr>
              <a:spLocks/>
            </p:cNvSpPr>
            <p:nvPr/>
          </p:nvSpPr>
          <p:spPr bwMode="auto">
            <a:xfrm>
              <a:off x="3751" y="3604"/>
              <a:ext cx="67" cy="76"/>
            </a:xfrm>
            <a:custGeom>
              <a:avLst/>
              <a:gdLst>
                <a:gd name="T0" fmla="*/ 0 w 67"/>
                <a:gd name="T1" fmla="*/ 34 h 76"/>
                <a:gd name="T2" fmla="*/ 1 w 67"/>
                <a:gd name="T3" fmla="*/ 26 h 76"/>
                <a:gd name="T4" fmla="*/ 4 w 67"/>
                <a:gd name="T5" fmla="*/ 19 h 76"/>
                <a:gd name="T6" fmla="*/ 7 w 67"/>
                <a:gd name="T7" fmla="*/ 13 h 76"/>
                <a:gd name="T8" fmla="*/ 12 w 67"/>
                <a:gd name="T9" fmla="*/ 8 h 76"/>
                <a:gd name="T10" fmla="*/ 17 w 67"/>
                <a:gd name="T11" fmla="*/ 5 h 76"/>
                <a:gd name="T12" fmla="*/ 23 w 67"/>
                <a:gd name="T13" fmla="*/ 2 h 76"/>
                <a:gd name="T14" fmla="*/ 30 w 67"/>
                <a:gd name="T15" fmla="*/ 0 h 76"/>
                <a:gd name="T16" fmla="*/ 37 w 67"/>
                <a:gd name="T17" fmla="*/ 1 h 76"/>
                <a:gd name="T18" fmla="*/ 47 w 67"/>
                <a:gd name="T19" fmla="*/ 3 h 76"/>
                <a:gd name="T20" fmla="*/ 54 w 67"/>
                <a:gd name="T21" fmla="*/ 8 h 76"/>
                <a:gd name="T22" fmla="*/ 61 w 67"/>
                <a:gd name="T23" fmla="*/ 15 h 76"/>
                <a:gd name="T24" fmla="*/ 64 w 67"/>
                <a:gd name="T25" fmla="*/ 21 h 76"/>
                <a:gd name="T26" fmla="*/ 65 w 67"/>
                <a:gd name="T27" fmla="*/ 25 h 76"/>
                <a:gd name="T28" fmla="*/ 66 w 67"/>
                <a:gd name="T29" fmla="*/ 30 h 76"/>
                <a:gd name="T30" fmla="*/ 66 w 67"/>
                <a:gd name="T31" fmla="*/ 36 h 76"/>
                <a:gd name="T32" fmla="*/ 66 w 67"/>
                <a:gd name="T33" fmla="*/ 41 h 76"/>
                <a:gd name="T34" fmla="*/ 66 w 67"/>
                <a:gd name="T35" fmla="*/ 46 h 76"/>
                <a:gd name="T36" fmla="*/ 65 w 67"/>
                <a:gd name="T37" fmla="*/ 51 h 76"/>
                <a:gd name="T38" fmla="*/ 64 w 67"/>
                <a:gd name="T39" fmla="*/ 55 h 76"/>
                <a:gd name="T40" fmla="*/ 60 w 67"/>
                <a:gd name="T41" fmla="*/ 62 h 76"/>
                <a:gd name="T42" fmla="*/ 54 w 67"/>
                <a:gd name="T43" fmla="*/ 68 h 76"/>
                <a:gd name="T44" fmla="*/ 46 w 67"/>
                <a:gd name="T45" fmla="*/ 73 h 76"/>
                <a:gd name="T46" fmla="*/ 37 w 67"/>
                <a:gd name="T47" fmla="*/ 75 h 76"/>
                <a:gd name="T48" fmla="*/ 29 w 67"/>
                <a:gd name="T49" fmla="*/ 75 h 76"/>
                <a:gd name="T50" fmla="*/ 20 w 67"/>
                <a:gd name="T51" fmla="*/ 72 h 76"/>
                <a:gd name="T52" fmla="*/ 12 w 67"/>
                <a:gd name="T53" fmla="*/ 68 h 76"/>
                <a:gd name="T54" fmla="*/ 6 w 67"/>
                <a:gd name="T55" fmla="*/ 61 h 76"/>
                <a:gd name="T56" fmla="*/ 4 w 67"/>
                <a:gd name="T57" fmla="*/ 54 h 76"/>
                <a:gd name="T58" fmla="*/ 2 w 67"/>
                <a:gd name="T59" fmla="*/ 51 h 76"/>
                <a:gd name="T60" fmla="*/ 1 w 67"/>
                <a:gd name="T61" fmla="*/ 46 h 76"/>
                <a:gd name="T62" fmla="*/ 0 w 67"/>
                <a:gd name="T63" fmla="*/ 41 h 76"/>
                <a:gd name="T64" fmla="*/ 0 w 67"/>
                <a:gd name="T65" fmla="*/ 38 h 76"/>
                <a:gd name="T66" fmla="*/ 10 w 67"/>
                <a:gd name="T67" fmla="*/ 42 h 76"/>
                <a:gd name="T68" fmla="*/ 11 w 67"/>
                <a:gd name="T69" fmla="*/ 48 h 76"/>
                <a:gd name="T70" fmla="*/ 13 w 67"/>
                <a:gd name="T71" fmla="*/ 53 h 76"/>
                <a:gd name="T72" fmla="*/ 15 w 67"/>
                <a:gd name="T73" fmla="*/ 57 h 76"/>
                <a:gd name="T74" fmla="*/ 20 w 67"/>
                <a:gd name="T75" fmla="*/ 62 h 76"/>
                <a:gd name="T76" fmla="*/ 28 w 67"/>
                <a:gd name="T77" fmla="*/ 66 h 76"/>
                <a:gd name="T78" fmla="*/ 38 w 67"/>
                <a:gd name="T79" fmla="*/ 66 h 76"/>
                <a:gd name="T80" fmla="*/ 47 w 67"/>
                <a:gd name="T81" fmla="*/ 62 h 76"/>
                <a:gd name="T82" fmla="*/ 52 w 67"/>
                <a:gd name="T83" fmla="*/ 57 h 76"/>
                <a:gd name="T84" fmla="*/ 55 w 67"/>
                <a:gd name="T85" fmla="*/ 53 h 76"/>
                <a:gd name="T86" fmla="*/ 56 w 67"/>
                <a:gd name="T87" fmla="*/ 48 h 76"/>
                <a:gd name="T88" fmla="*/ 57 w 67"/>
                <a:gd name="T89" fmla="*/ 42 h 76"/>
                <a:gd name="T90" fmla="*/ 57 w 67"/>
                <a:gd name="T91" fmla="*/ 34 h 76"/>
                <a:gd name="T92" fmla="*/ 55 w 67"/>
                <a:gd name="T93" fmla="*/ 26 h 76"/>
                <a:gd name="T94" fmla="*/ 52 w 67"/>
                <a:gd name="T95" fmla="*/ 20 h 76"/>
                <a:gd name="T96" fmla="*/ 48 w 67"/>
                <a:gd name="T97" fmla="*/ 15 h 76"/>
                <a:gd name="T98" fmla="*/ 44 w 67"/>
                <a:gd name="T99" fmla="*/ 11 h 76"/>
                <a:gd name="T100" fmla="*/ 36 w 67"/>
                <a:gd name="T101" fmla="*/ 9 h 76"/>
                <a:gd name="T102" fmla="*/ 29 w 67"/>
                <a:gd name="T103" fmla="*/ 10 h 76"/>
                <a:gd name="T104" fmla="*/ 20 w 67"/>
                <a:gd name="T105" fmla="*/ 13 h 76"/>
                <a:gd name="T106" fmla="*/ 15 w 67"/>
                <a:gd name="T107" fmla="*/ 18 h 76"/>
                <a:gd name="T108" fmla="*/ 13 w 67"/>
                <a:gd name="T109" fmla="*/ 23 h 76"/>
                <a:gd name="T110" fmla="*/ 11 w 67"/>
                <a:gd name="T111" fmla="*/ 28 h 76"/>
                <a:gd name="T112" fmla="*/ 10 w 67"/>
                <a:gd name="T113" fmla="*/ 36 h 76"/>
                <a:gd name="T114" fmla="*/ 10 w 67"/>
                <a:gd name="T115" fmla="*/ 3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7" h="76">
                  <a:moveTo>
                    <a:pt x="0" y="38"/>
                  </a:moveTo>
                  <a:lnTo>
                    <a:pt x="0" y="34"/>
                  </a:lnTo>
                  <a:lnTo>
                    <a:pt x="1" y="30"/>
                  </a:lnTo>
                  <a:lnTo>
                    <a:pt x="1" y="26"/>
                  </a:lnTo>
                  <a:lnTo>
                    <a:pt x="3" y="23"/>
                  </a:lnTo>
                  <a:lnTo>
                    <a:pt x="4" y="19"/>
                  </a:lnTo>
                  <a:lnTo>
                    <a:pt x="5" y="16"/>
                  </a:lnTo>
                  <a:lnTo>
                    <a:pt x="7" y="13"/>
                  </a:lnTo>
                  <a:lnTo>
                    <a:pt x="9" y="10"/>
                  </a:lnTo>
                  <a:lnTo>
                    <a:pt x="12" y="8"/>
                  </a:lnTo>
                  <a:lnTo>
                    <a:pt x="14" y="7"/>
                  </a:lnTo>
                  <a:lnTo>
                    <a:pt x="17" y="5"/>
                  </a:lnTo>
                  <a:lnTo>
                    <a:pt x="20" y="3"/>
                  </a:lnTo>
                  <a:lnTo>
                    <a:pt x="23" y="2"/>
                  </a:lnTo>
                  <a:lnTo>
                    <a:pt x="26" y="1"/>
                  </a:lnTo>
                  <a:lnTo>
                    <a:pt x="30" y="0"/>
                  </a:lnTo>
                  <a:lnTo>
                    <a:pt x="33" y="0"/>
                  </a:lnTo>
                  <a:lnTo>
                    <a:pt x="37" y="1"/>
                  </a:lnTo>
                  <a:lnTo>
                    <a:pt x="43" y="1"/>
                  </a:lnTo>
                  <a:lnTo>
                    <a:pt x="47" y="3"/>
                  </a:lnTo>
                  <a:lnTo>
                    <a:pt x="51" y="5"/>
                  </a:lnTo>
                  <a:lnTo>
                    <a:pt x="54" y="8"/>
                  </a:lnTo>
                  <a:lnTo>
                    <a:pt x="57" y="11"/>
                  </a:lnTo>
                  <a:lnTo>
                    <a:pt x="61" y="15"/>
                  </a:lnTo>
                  <a:lnTo>
                    <a:pt x="62" y="19"/>
                  </a:lnTo>
                  <a:lnTo>
                    <a:pt x="64" y="21"/>
                  </a:lnTo>
                  <a:lnTo>
                    <a:pt x="64" y="23"/>
                  </a:lnTo>
                  <a:lnTo>
                    <a:pt x="65" y="25"/>
                  </a:lnTo>
                  <a:lnTo>
                    <a:pt x="65" y="28"/>
                  </a:lnTo>
                  <a:lnTo>
                    <a:pt x="66" y="30"/>
                  </a:lnTo>
                  <a:lnTo>
                    <a:pt x="66" y="33"/>
                  </a:lnTo>
                  <a:lnTo>
                    <a:pt x="66" y="36"/>
                  </a:lnTo>
                  <a:lnTo>
                    <a:pt x="66" y="38"/>
                  </a:lnTo>
                  <a:lnTo>
                    <a:pt x="66" y="41"/>
                  </a:lnTo>
                  <a:lnTo>
                    <a:pt x="66" y="44"/>
                  </a:lnTo>
                  <a:lnTo>
                    <a:pt x="66" y="46"/>
                  </a:lnTo>
                  <a:lnTo>
                    <a:pt x="65" y="49"/>
                  </a:lnTo>
                  <a:lnTo>
                    <a:pt x="65" y="51"/>
                  </a:lnTo>
                  <a:lnTo>
                    <a:pt x="64" y="53"/>
                  </a:lnTo>
                  <a:lnTo>
                    <a:pt x="64" y="55"/>
                  </a:lnTo>
                  <a:lnTo>
                    <a:pt x="62" y="58"/>
                  </a:lnTo>
                  <a:lnTo>
                    <a:pt x="60" y="62"/>
                  </a:lnTo>
                  <a:lnTo>
                    <a:pt x="57" y="66"/>
                  </a:lnTo>
                  <a:lnTo>
                    <a:pt x="54" y="68"/>
                  </a:lnTo>
                  <a:lnTo>
                    <a:pt x="51" y="71"/>
                  </a:lnTo>
                  <a:lnTo>
                    <a:pt x="46" y="73"/>
                  </a:lnTo>
                  <a:lnTo>
                    <a:pt x="42" y="74"/>
                  </a:lnTo>
                  <a:lnTo>
                    <a:pt x="37" y="75"/>
                  </a:lnTo>
                  <a:lnTo>
                    <a:pt x="33" y="75"/>
                  </a:lnTo>
                  <a:lnTo>
                    <a:pt x="29" y="75"/>
                  </a:lnTo>
                  <a:lnTo>
                    <a:pt x="24" y="74"/>
                  </a:lnTo>
                  <a:lnTo>
                    <a:pt x="20" y="72"/>
                  </a:lnTo>
                  <a:lnTo>
                    <a:pt x="16" y="70"/>
                  </a:lnTo>
                  <a:lnTo>
                    <a:pt x="12" y="68"/>
                  </a:lnTo>
                  <a:lnTo>
                    <a:pt x="9" y="65"/>
                  </a:lnTo>
                  <a:lnTo>
                    <a:pt x="6" y="61"/>
                  </a:lnTo>
                  <a:lnTo>
                    <a:pt x="4" y="57"/>
                  </a:lnTo>
                  <a:lnTo>
                    <a:pt x="4" y="54"/>
                  </a:lnTo>
                  <a:lnTo>
                    <a:pt x="3" y="53"/>
                  </a:lnTo>
                  <a:lnTo>
                    <a:pt x="2" y="51"/>
                  </a:lnTo>
                  <a:lnTo>
                    <a:pt x="1" y="48"/>
                  </a:lnTo>
                  <a:lnTo>
                    <a:pt x="1" y="46"/>
                  </a:lnTo>
                  <a:lnTo>
                    <a:pt x="1" y="43"/>
                  </a:lnTo>
                  <a:lnTo>
                    <a:pt x="0" y="41"/>
                  </a:lnTo>
                  <a:lnTo>
                    <a:pt x="0" y="39"/>
                  </a:lnTo>
                  <a:lnTo>
                    <a:pt x="0" y="38"/>
                  </a:lnTo>
                  <a:lnTo>
                    <a:pt x="10" y="38"/>
                  </a:lnTo>
                  <a:lnTo>
                    <a:pt x="10" y="42"/>
                  </a:lnTo>
                  <a:lnTo>
                    <a:pt x="10" y="44"/>
                  </a:lnTo>
                  <a:lnTo>
                    <a:pt x="11" y="48"/>
                  </a:lnTo>
                  <a:lnTo>
                    <a:pt x="12" y="51"/>
                  </a:lnTo>
                  <a:lnTo>
                    <a:pt x="13" y="53"/>
                  </a:lnTo>
                  <a:lnTo>
                    <a:pt x="14" y="55"/>
                  </a:lnTo>
                  <a:lnTo>
                    <a:pt x="15" y="57"/>
                  </a:lnTo>
                  <a:lnTo>
                    <a:pt x="17" y="59"/>
                  </a:lnTo>
                  <a:lnTo>
                    <a:pt x="20" y="62"/>
                  </a:lnTo>
                  <a:lnTo>
                    <a:pt x="23" y="65"/>
                  </a:lnTo>
                  <a:lnTo>
                    <a:pt x="28" y="66"/>
                  </a:lnTo>
                  <a:lnTo>
                    <a:pt x="33" y="67"/>
                  </a:lnTo>
                  <a:lnTo>
                    <a:pt x="38" y="66"/>
                  </a:lnTo>
                  <a:lnTo>
                    <a:pt x="44" y="65"/>
                  </a:lnTo>
                  <a:lnTo>
                    <a:pt x="47" y="62"/>
                  </a:lnTo>
                  <a:lnTo>
                    <a:pt x="51" y="60"/>
                  </a:lnTo>
                  <a:lnTo>
                    <a:pt x="52" y="57"/>
                  </a:lnTo>
                  <a:lnTo>
                    <a:pt x="53" y="55"/>
                  </a:lnTo>
                  <a:lnTo>
                    <a:pt x="55" y="53"/>
                  </a:lnTo>
                  <a:lnTo>
                    <a:pt x="55" y="51"/>
                  </a:lnTo>
                  <a:lnTo>
                    <a:pt x="56" y="48"/>
                  </a:lnTo>
                  <a:lnTo>
                    <a:pt x="56" y="44"/>
                  </a:lnTo>
                  <a:lnTo>
                    <a:pt x="57" y="42"/>
                  </a:lnTo>
                  <a:lnTo>
                    <a:pt x="57" y="38"/>
                  </a:lnTo>
                  <a:lnTo>
                    <a:pt x="57" y="34"/>
                  </a:lnTo>
                  <a:lnTo>
                    <a:pt x="56" y="30"/>
                  </a:lnTo>
                  <a:lnTo>
                    <a:pt x="55" y="26"/>
                  </a:lnTo>
                  <a:lnTo>
                    <a:pt x="53" y="23"/>
                  </a:lnTo>
                  <a:lnTo>
                    <a:pt x="52" y="20"/>
                  </a:lnTo>
                  <a:lnTo>
                    <a:pt x="51" y="17"/>
                  </a:lnTo>
                  <a:lnTo>
                    <a:pt x="48" y="15"/>
                  </a:lnTo>
                  <a:lnTo>
                    <a:pt x="46" y="12"/>
                  </a:lnTo>
                  <a:lnTo>
                    <a:pt x="44" y="11"/>
                  </a:lnTo>
                  <a:lnTo>
                    <a:pt x="40" y="10"/>
                  </a:lnTo>
                  <a:lnTo>
                    <a:pt x="36" y="9"/>
                  </a:lnTo>
                  <a:lnTo>
                    <a:pt x="33" y="9"/>
                  </a:lnTo>
                  <a:lnTo>
                    <a:pt x="29" y="10"/>
                  </a:lnTo>
                  <a:lnTo>
                    <a:pt x="24" y="11"/>
                  </a:lnTo>
                  <a:lnTo>
                    <a:pt x="20" y="13"/>
                  </a:lnTo>
                  <a:lnTo>
                    <a:pt x="17" y="16"/>
                  </a:lnTo>
                  <a:lnTo>
                    <a:pt x="15" y="18"/>
                  </a:lnTo>
                  <a:lnTo>
                    <a:pt x="14" y="20"/>
                  </a:lnTo>
                  <a:lnTo>
                    <a:pt x="13" y="23"/>
                  </a:lnTo>
                  <a:lnTo>
                    <a:pt x="12" y="25"/>
                  </a:lnTo>
                  <a:lnTo>
                    <a:pt x="11" y="28"/>
                  </a:lnTo>
                  <a:lnTo>
                    <a:pt x="10" y="32"/>
                  </a:lnTo>
                  <a:lnTo>
                    <a:pt x="10" y="36"/>
                  </a:lnTo>
                  <a:lnTo>
                    <a:pt x="10" y="39"/>
                  </a:lnTo>
                  <a:lnTo>
                    <a:pt x="10" y="38"/>
                  </a:lnTo>
                  <a:lnTo>
                    <a:pt x="0" y="38"/>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41" name="Freeform 133"/>
            <p:cNvSpPr>
              <a:spLocks/>
            </p:cNvSpPr>
            <p:nvPr/>
          </p:nvSpPr>
          <p:spPr bwMode="auto">
            <a:xfrm>
              <a:off x="3839" y="3605"/>
              <a:ext cx="70" cy="74"/>
            </a:xfrm>
            <a:custGeom>
              <a:avLst/>
              <a:gdLst>
                <a:gd name="T0" fmla="*/ 0 w 70"/>
                <a:gd name="T1" fmla="*/ 73 h 74"/>
                <a:gd name="T2" fmla="*/ 0 w 70"/>
                <a:gd name="T3" fmla="*/ 0 h 74"/>
                <a:gd name="T4" fmla="*/ 15 w 70"/>
                <a:gd name="T5" fmla="*/ 0 h 74"/>
                <a:gd name="T6" fmla="*/ 31 w 70"/>
                <a:gd name="T7" fmla="*/ 52 h 74"/>
                <a:gd name="T8" fmla="*/ 32 w 70"/>
                <a:gd name="T9" fmla="*/ 55 h 74"/>
                <a:gd name="T10" fmla="*/ 33 w 70"/>
                <a:gd name="T11" fmla="*/ 59 h 74"/>
                <a:gd name="T12" fmla="*/ 35 w 70"/>
                <a:gd name="T13" fmla="*/ 61 h 74"/>
                <a:gd name="T14" fmla="*/ 35 w 70"/>
                <a:gd name="T15" fmla="*/ 63 h 74"/>
                <a:gd name="T16" fmla="*/ 36 w 70"/>
                <a:gd name="T17" fmla="*/ 61 h 74"/>
                <a:gd name="T18" fmla="*/ 36 w 70"/>
                <a:gd name="T19" fmla="*/ 58 h 74"/>
                <a:gd name="T20" fmla="*/ 37 w 70"/>
                <a:gd name="T21" fmla="*/ 54 h 74"/>
                <a:gd name="T22" fmla="*/ 39 w 70"/>
                <a:gd name="T23" fmla="*/ 51 h 74"/>
                <a:gd name="T24" fmla="*/ 56 w 70"/>
                <a:gd name="T25" fmla="*/ 0 h 74"/>
                <a:gd name="T26" fmla="*/ 69 w 70"/>
                <a:gd name="T27" fmla="*/ 0 h 74"/>
                <a:gd name="T28" fmla="*/ 69 w 70"/>
                <a:gd name="T29" fmla="*/ 73 h 74"/>
                <a:gd name="T30" fmla="*/ 59 w 70"/>
                <a:gd name="T31" fmla="*/ 73 h 74"/>
                <a:gd name="T32" fmla="*/ 59 w 70"/>
                <a:gd name="T33" fmla="*/ 13 h 74"/>
                <a:gd name="T34" fmla="*/ 39 w 70"/>
                <a:gd name="T35" fmla="*/ 73 h 74"/>
                <a:gd name="T36" fmla="*/ 30 w 70"/>
                <a:gd name="T37" fmla="*/ 73 h 74"/>
                <a:gd name="T38" fmla="*/ 11 w 70"/>
                <a:gd name="T39" fmla="*/ 11 h 74"/>
                <a:gd name="T40" fmla="*/ 11 w 70"/>
                <a:gd name="T41" fmla="*/ 73 h 74"/>
                <a:gd name="T42" fmla="*/ 0 w 70"/>
                <a:gd name="T43" fmla="*/ 7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0" h="74">
                  <a:moveTo>
                    <a:pt x="0" y="73"/>
                  </a:moveTo>
                  <a:lnTo>
                    <a:pt x="0" y="0"/>
                  </a:lnTo>
                  <a:lnTo>
                    <a:pt x="15" y="0"/>
                  </a:lnTo>
                  <a:lnTo>
                    <a:pt x="31" y="52"/>
                  </a:lnTo>
                  <a:lnTo>
                    <a:pt x="32" y="55"/>
                  </a:lnTo>
                  <a:lnTo>
                    <a:pt x="33" y="59"/>
                  </a:lnTo>
                  <a:lnTo>
                    <a:pt x="35" y="61"/>
                  </a:lnTo>
                  <a:lnTo>
                    <a:pt x="35" y="63"/>
                  </a:lnTo>
                  <a:lnTo>
                    <a:pt x="36" y="61"/>
                  </a:lnTo>
                  <a:lnTo>
                    <a:pt x="36" y="58"/>
                  </a:lnTo>
                  <a:lnTo>
                    <a:pt x="37" y="54"/>
                  </a:lnTo>
                  <a:lnTo>
                    <a:pt x="39" y="51"/>
                  </a:lnTo>
                  <a:lnTo>
                    <a:pt x="56" y="0"/>
                  </a:lnTo>
                  <a:lnTo>
                    <a:pt x="69" y="0"/>
                  </a:lnTo>
                  <a:lnTo>
                    <a:pt x="69" y="73"/>
                  </a:lnTo>
                  <a:lnTo>
                    <a:pt x="59" y="73"/>
                  </a:lnTo>
                  <a:lnTo>
                    <a:pt x="59" y="13"/>
                  </a:lnTo>
                  <a:lnTo>
                    <a:pt x="39" y="73"/>
                  </a:lnTo>
                  <a:lnTo>
                    <a:pt x="30" y="73"/>
                  </a:lnTo>
                  <a:lnTo>
                    <a:pt x="11" y="11"/>
                  </a:lnTo>
                  <a:lnTo>
                    <a:pt x="11" y="73"/>
                  </a:lnTo>
                  <a:lnTo>
                    <a:pt x="0" y="73"/>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42" name="Freeform 134"/>
            <p:cNvSpPr>
              <a:spLocks/>
            </p:cNvSpPr>
            <p:nvPr/>
          </p:nvSpPr>
          <p:spPr bwMode="auto">
            <a:xfrm>
              <a:off x="3931" y="3605"/>
              <a:ext cx="55" cy="74"/>
            </a:xfrm>
            <a:custGeom>
              <a:avLst/>
              <a:gdLst>
                <a:gd name="T0" fmla="*/ 0 w 55"/>
                <a:gd name="T1" fmla="*/ 0 h 74"/>
                <a:gd name="T2" fmla="*/ 30 w 55"/>
                <a:gd name="T3" fmla="*/ 0 h 74"/>
                <a:gd name="T4" fmla="*/ 37 w 55"/>
                <a:gd name="T5" fmla="*/ 2 h 74"/>
                <a:gd name="T6" fmla="*/ 41 w 55"/>
                <a:gd name="T7" fmla="*/ 4 h 74"/>
                <a:gd name="T8" fmla="*/ 45 w 55"/>
                <a:gd name="T9" fmla="*/ 7 h 74"/>
                <a:gd name="T10" fmla="*/ 49 w 55"/>
                <a:gd name="T11" fmla="*/ 12 h 74"/>
                <a:gd name="T12" fmla="*/ 51 w 55"/>
                <a:gd name="T13" fmla="*/ 17 h 74"/>
                <a:gd name="T14" fmla="*/ 51 w 55"/>
                <a:gd name="T15" fmla="*/ 22 h 74"/>
                <a:gd name="T16" fmla="*/ 49 w 55"/>
                <a:gd name="T17" fmla="*/ 26 h 74"/>
                <a:gd name="T18" fmla="*/ 46 w 55"/>
                <a:gd name="T19" fmla="*/ 30 h 74"/>
                <a:gd name="T20" fmla="*/ 42 w 55"/>
                <a:gd name="T21" fmla="*/ 33 h 74"/>
                <a:gd name="T22" fmla="*/ 43 w 55"/>
                <a:gd name="T23" fmla="*/ 36 h 74"/>
                <a:gd name="T24" fmla="*/ 49 w 55"/>
                <a:gd name="T25" fmla="*/ 38 h 74"/>
                <a:gd name="T26" fmla="*/ 52 w 55"/>
                <a:gd name="T27" fmla="*/ 43 h 74"/>
                <a:gd name="T28" fmla="*/ 54 w 55"/>
                <a:gd name="T29" fmla="*/ 49 h 74"/>
                <a:gd name="T30" fmla="*/ 54 w 55"/>
                <a:gd name="T31" fmla="*/ 54 h 74"/>
                <a:gd name="T32" fmla="*/ 52 w 55"/>
                <a:gd name="T33" fmla="*/ 60 h 74"/>
                <a:gd name="T34" fmla="*/ 51 w 55"/>
                <a:gd name="T35" fmla="*/ 64 h 74"/>
                <a:gd name="T36" fmla="*/ 48 w 55"/>
                <a:gd name="T37" fmla="*/ 67 h 74"/>
                <a:gd name="T38" fmla="*/ 45 w 55"/>
                <a:gd name="T39" fmla="*/ 70 h 74"/>
                <a:gd name="T40" fmla="*/ 41 w 55"/>
                <a:gd name="T41" fmla="*/ 71 h 74"/>
                <a:gd name="T42" fmla="*/ 36 w 55"/>
                <a:gd name="T43" fmla="*/ 73 h 74"/>
                <a:gd name="T44" fmla="*/ 30 w 55"/>
                <a:gd name="T45" fmla="*/ 73 h 74"/>
                <a:gd name="T46" fmla="*/ 0 w 55"/>
                <a:gd name="T47" fmla="*/ 73 h 74"/>
                <a:gd name="T48" fmla="*/ 25 w 55"/>
                <a:gd name="T49" fmla="*/ 31 h 74"/>
                <a:gd name="T50" fmla="*/ 30 w 55"/>
                <a:gd name="T51" fmla="*/ 31 h 74"/>
                <a:gd name="T52" fmla="*/ 33 w 55"/>
                <a:gd name="T53" fmla="*/ 31 h 74"/>
                <a:gd name="T54" fmla="*/ 36 w 55"/>
                <a:gd name="T55" fmla="*/ 29 h 74"/>
                <a:gd name="T56" fmla="*/ 39 w 55"/>
                <a:gd name="T57" fmla="*/ 26 h 74"/>
                <a:gd name="T58" fmla="*/ 40 w 55"/>
                <a:gd name="T59" fmla="*/ 24 h 74"/>
                <a:gd name="T60" fmla="*/ 40 w 55"/>
                <a:gd name="T61" fmla="*/ 21 h 74"/>
                <a:gd name="T62" fmla="*/ 40 w 55"/>
                <a:gd name="T63" fmla="*/ 17 h 74"/>
                <a:gd name="T64" fmla="*/ 39 w 55"/>
                <a:gd name="T65" fmla="*/ 14 h 74"/>
                <a:gd name="T66" fmla="*/ 38 w 55"/>
                <a:gd name="T67" fmla="*/ 11 h 74"/>
                <a:gd name="T68" fmla="*/ 35 w 55"/>
                <a:gd name="T69" fmla="*/ 10 h 74"/>
                <a:gd name="T70" fmla="*/ 29 w 55"/>
                <a:gd name="T71" fmla="*/ 9 h 74"/>
                <a:gd name="T72" fmla="*/ 24 w 55"/>
                <a:gd name="T73" fmla="*/ 9 h 74"/>
                <a:gd name="T74" fmla="*/ 10 w 55"/>
                <a:gd name="T75" fmla="*/ 31 h 74"/>
                <a:gd name="T76" fmla="*/ 27 w 55"/>
                <a:gd name="T77" fmla="*/ 65 h 74"/>
                <a:gd name="T78" fmla="*/ 31 w 55"/>
                <a:gd name="T79" fmla="*/ 65 h 74"/>
                <a:gd name="T80" fmla="*/ 35 w 55"/>
                <a:gd name="T81" fmla="*/ 65 h 74"/>
                <a:gd name="T82" fmla="*/ 38 w 55"/>
                <a:gd name="T83" fmla="*/ 64 h 74"/>
                <a:gd name="T84" fmla="*/ 39 w 55"/>
                <a:gd name="T85" fmla="*/ 63 h 74"/>
                <a:gd name="T86" fmla="*/ 41 w 55"/>
                <a:gd name="T87" fmla="*/ 61 h 74"/>
                <a:gd name="T88" fmla="*/ 43 w 55"/>
                <a:gd name="T89" fmla="*/ 59 h 74"/>
                <a:gd name="T90" fmla="*/ 44 w 55"/>
                <a:gd name="T91" fmla="*/ 55 h 74"/>
                <a:gd name="T92" fmla="*/ 44 w 55"/>
                <a:gd name="T93" fmla="*/ 52 h 74"/>
                <a:gd name="T94" fmla="*/ 43 w 55"/>
                <a:gd name="T95" fmla="*/ 49 h 74"/>
                <a:gd name="T96" fmla="*/ 42 w 55"/>
                <a:gd name="T97" fmla="*/ 46 h 74"/>
                <a:gd name="T98" fmla="*/ 39 w 55"/>
                <a:gd name="T99" fmla="*/ 43 h 74"/>
                <a:gd name="T100" fmla="*/ 36 w 55"/>
                <a:gd name="T101" fmla="*/ 41 h 74"/>
                <a:gd name="T102" fmla="*/ 31 w 55"/>
                <a:gd name="T103" fmla="*/ 40 h 74"/>
                <a:gd name="T104" fmla="*/ 26 w 55"/>
                <a:gd name="T105" fmla="*/ 39 h 74"/>
                <a:gd name="T106" fmla="*/ 10 w 55"/>
                <a:gd name="T107" fmla="*/ 6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5" h="74">
                  <a:moveTo>
                    <a:pt x="0" y="73"/>
                  </a:moveTo>
                  <a:lnTo>
                    <a:pt x="0" y="0"/>
                  </a:lnTo>
                  <a:lnTo>
                    <a:pt x="26" y="0"/>
                  </a:lnTo>
                  <a:lnTo>
                    <a:pt x="30" y="0"/>
                  </a:lnTo>
                  <a:lnTo>
                    <a:pt x="33" y="1"/>
                  </a:lnTo>
                  <a:lnTo>
                    <a:pt x="37" y="2"/>
                  </a:lnTo>
                  <a:lnTo>
                    <a:pt x="39" y="3"/>
                  </a:lnTo>
                  <a:lnTo>
                    <a:pt x="41" y="4"/>
                  </a:lnTo>
                  <a:lnTo>
                    <a:pt x="43" y="6"/>
                  </a:lnTo>
                  <a:lnTo>
                    <a:pt x="45" y="7"/>
                  </a:lnTo>
                  <a:lnTo>
                    <a:pt x="46" y="9"/>
                  </a:lnTo>
                  <a:lnTo>
                    <a:pt x="49" y="12"/>
                  </a:lnTo>
                  <a:lnTo>
                    <a:pt x="50" y="14"/>
                  </a:lnTo>
                  <a:lnTo>
                    <a:pt x="51" y="17"/>
                  </a:lnTo>
                  <a:lnTo>
                    <a:pt x="51" y="19"/>
                  </a:lnTo>
                  <a:lnTo>
                    <a:pt x="51" y="22"/>
                  </a:lnTo>
                  <a:lnTo>
                    <a:pt x="50" y="24"/>
                  </a:lnTo>
                  <a:lnTo>
                    <a:pt x="49" y="26"/>
                  </a:lnTo>
                  <a:lnTo>
                    <a:pt x="48" y="28"/>
                  </a:lnTo>
                  <a:lnTo>
                    <a:pt x="46" y="30"/>
                  </a:lnTo>
                  <a:lnTo>
                    <a:pt x="44" y="32"/>
                  </a:lnTo>
                  <a:lnTo>
                    <a:pt x="42" y="33"/>
                  </a:lnTo>
                  <a:lnTo>
                    <a:pt x="40" y="35"/>
                  </a:lnTo>
                  <a:lnTo>
                    <a:pt x="43" y="36"/>
                  </a:lnTo>
                  <a:lnTo>
                    <a:pt x="46" y="37"/>
                  </a:lnTo>
                  <a:lnTo>
                    <a:pt x="49" y="38"/>
                  </a:lnTo>
                  <a:lnTo>
                    <a:pt x="51" y="41"/>
                  </a:lnTo>
                  <a:lnTo>
                    <a:pt x="52" y="43"/>
                  </a:lnTo>
                  <a:lnTo>
                    <a:pt x="53" y="46"/>
                  </a:lnTo>
                  <a:lnTo>
                    <a:pt x="54" y="49"/>
                  </a:lnTo>
                  <a:lnTo>
                    <a:pt x="54" y="52"/>
                  </a:lnTo>
                  <a:lnTo>
                    <a:pt x="54" y="54"/>
                  </a:lnTo>
                  <a:lnTo>
                    <a:pt x="54" y="57"/>
                  </a:lnTo>
                  <a:lnTo>
                    <a:pt x="52" y="60"/>
                  </a:lnTo>
                  <a:lnTo>
                    <a:pt x="52" y="61"/>
                  </a:lnTo>
                  <a:lnTo>
                    <a:pt x="51" y="64"/>
                  </a:lnTo>
                  <a:lnTo>
                    <a:pt x="50" y="66"/>
                  </a:lnTo>
                  <a:lnTo>
                    <a:pt x="48" y="67"/>
                  </a:lnTo>
                  <a:lnTo>
                    <a:pt x="46" y="68"/>
                  </a:lnTo>
                  <a:lnTo>
                    <a:pt x="45" y="70"/>
                  </a:lnTo>
                  <a:lnTo>
                    <a:pt x="43" y="71"/>
                  </a:lnTo>
                  <a:lnTo>
                    <a:pt x="41" y="71"/>
                  </a:lnTo>
                  <a:lnTo>
                    <a:pt x="39" y="73"/>
                  </a:lnTo>
                  <a:lnTo>
                    <a:pt x="36" y="73"/>
                  </a:lnTo>
                  <a:lnTo>
                    <a:pt x="33" y="73"/>
                  </a:lnTo>
                  <a:lnTo>
                    <a:pt x="30" y="73"/>
                  </a:lnTo>
                  <a:lnTo>
                    <a:pt x="27" y="73"/>
                  </a:lnTo>
                  <a:lnTo>
                    <a:pt x="0" y="73"/>
                  </a:lnTo>
                  <a:lnTo>
                    <a:pt x="10" y="31"/>
                  </a:lnTo>
                  <a:lnTo>
                    <a:pt x="25" y="31"/>
                  </a:lnTo>
                  <a:lnTo>
                    <a:pt x="27" y="31"/>
                  </a:lnTo>
                  <a:lnTo>
                    <a:pt x="30" y="31"/>
                  </a:lnTo>
                  <a:lnTo>
                    <a:pt x="31" y="31"/>
                  </a:lnTo>
                  <a:lnTo>
                    <a:pt x="33" y="31"/>
                  </a:lnTo>
                  <a:lnTo>
                    <a:pt x="35" y="30"/>
                  </a:lnTo>
                  <a:lnTo>
                    <a:pt x="36" y="29"/>
                  </a:lnTo>
                  <a:lnTo>
                    <a:pt x="38" y="28"/>
                  </a:lnTo>
                  <a:lnTo>
                    <a:pt x="39" y="26"/>
                  </a:lnTo>
                  <a:lnTo>
                    <a:pt x="39" y="25"/>
                  </a:lnTo>
                  <a:lnTo>
                    <a:pt x="40" y="24"/>
                  </a:lnTo>
                  <a:lnTo>
                    <a:pt x="40" y="22"/>
                  </a:lnTo>
                  <a:lnTo>
                    <a:pt x="40" y="21"/>
                  </a:lnTo>
                  <a:lnTo>
                    <a:pt x="40" y="19"/>
                  </a:lnTo>
                  <a:lnTo>
                    <a:pt x="40" y="17"/>
                  </a:lnTo>
                  <a:lnTo>
                    <a:pt x="40" y="15"/>
                  </a:lnTo>
                  <a:lnTo>
                    <a:pt x="39" y="14"/>
                  </a:lnTo>
                  <a:lnTo>
                    <a:pt x="39" y="13"/>
                  </a:lnTo>
                  <a:lnTo>
                    <a:pt x="38" y="11"/>
                  </a:lnTo>
                  <a:lnTo>
                    <a:pt x="36" y="11"/>
                  </a:lnTo>
                  <a:lnTo>
                    <a:pt x="35" y="10"/>
                  </a:lnTo>
                  <a:lnTo>
                    <a:pt x="32" y="10"/>
                  </a:lnTo>
                  <a:lnTo>
                    <a:pt x="29" y="9"/>
                  </a:lnTo>
                  <a:lnTo>
                    <a:pt x="27" y="9"/>
                  </a:lnTo>
                  <a:lnTo>
                    <a:pt x="24" y="9"/>
                  </a:lnTo>
                  <a:lnTo>
                    <a:pt x="10" y="9"/>
                  </a:lnTo>
                  <a:lnTo>
                    <a:pt x="10" y="31"/>
                  </a:lnTo>
                  <a:lnTo>
                    <a:pt x="10" y="65"/>
                  </a:lnTo>
                  <a:lnTo>
                    <a:pt x="27" y="65"/>
                  </a:lnTo>
                  <a:lnTo>
                    <a:pt x="29" y="65"/>
                  </a:lnTo>
                  <a:lnTo>
                    <a:pt x="31" y="65"/>
                  </a:lnTo>
                  <a:lnTo>
                    <a:pt x="33" y="65"/>
                  </a:lnTo>
                  <a:lnTo>
                    <a:pt x="35" y="65"/>
                  </a:lnTo>
                  <a:lnTo>
                    <a:pt x="36" y="65"/>
                  </a:lnTo>
                  <a:lnTo>
                    <a:pt x="38" y="64"/>
                  </a:lnTo>
                  <a:lnTo>
                    <a:pt x="39" y="64"/>
                  </a:lnTo>
                  <a:lnTo>
                    <a:pt x="39" y="63"/>
                  </a:lnTo>
                  <a:lnTo>
                    <a:pt x="40" y="62"/>
                  </a:lnTo>
                  <a:lnTo>
                    <a:pt x="41" y="61"/>
                  </a:lnTo>
                  <a:lnTo>
                    <a:pt x="42" y="60"/>
                  </a:lnTo>
                  <a:lnTo>
                    <a:pt x="43" y="59"/>
                  </a:lnTo>
                  <a:lnTo>
                    <a:pt x="43" y="57"/>
                  </a:lnTo>
                  <a:lnTo>
                    <a:pt x="44" y="55"/>
                  </a:lnTo>
                  <a:lnTo>
                    <a:pt x="44" y="53"/>
                  </a:lnTo>
                  <a:lnTo>
                    <a:pt x="44" y="52"/>
                  </a:lnTo>
                  <a:lnTo>
                    <a:pt x="44" y="51"/>
                  </a:lnTo>
                  <a:lnTo>
                    <a:pt x="43" y="49"/>
                  </a:lnTo>
                  <a:lnTo>
                    <a:pt x="43" y="47"/>
                  </a:lnTo>
                  <a:lnTo>
                    <a:pt x="42" y="46"/>
                  </a:lnTo>
                  <a:lnTo>
                    <a:pt x="40" y="44"/>
                  </a:lnTo>
                  <a:lnTo>
                    <a:pt x="39" y="43"/>
                  </a:lnTo>
                  <a:lnTo>
                    <a:pt x="38" y="42"/>
                  </a:lnTo>
                  <a:lnTo>
                    <a:pt x="36" y="41"/>
                  </a:lnTo>
                  <a:lnTo>
                    <a:pt x="35" y="40"/>
                  </a:lnTo>
                  <a:lnTo>
                    <a:pt x="31" y="40"/>
                  </a:lnTo>
                  <a:lnTo>
                    <a:pt x="29" y="39"/>
                  </a:lnTo>
                  <a:lnTo>
                    <a:pt x="26" y="39"/>
                  </a:lnTo>
                  <a:lnTo>
                    <a:pt x="10" y="39"/>
                  </a:lnTo>
                  <a:lnTo>
                    <a:pt x="10" y="65"/>
                  </a:lnTo>
                  <a:lnTo>
                    <a:pt x="0" y="73"/>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43" name="Freeform 135"/>
            <p:cNvSpPr>
              <a:spLocks/>
            </p:cNvSpPr>
            <p:nvPr/>
          </p:nvSpPr>
          <p:spPr bwMode="auto">
            <a:xfrm>
              <a:off x="4006" y="3605"/>
              <a:ext cx="57" cy="75"/>
            </a:xfrm>
            <a:custGeom>
              <a:avLst/>
              <a:gdLst>
                <a:gd name="T0" fmla="*/ 46 w 57"/>
                <a:gd name="T1" fmla="*/ 0 h 75"/>
                <a:gd name="T2" fmla="*/ 56 w 57"/>
                <a:gd name="T3" fmla="*/ 0 h 75"/>
                <a:gd name="T4" fmla="*/ 56 w 57"/>
                <a:gd name="T5" fmla="*/ 42 h 75"/>
                <a:gd name="T6" fmla="*/ 56 w 57"/>
                <a:gd name="T7" fmla="*/ 45 h 75"/>
                <a:gd name="T8" fmla="*/ 56 w 57"/>
                <a:gd name="T9" fmla="*/ 48 h 75"/>
                <a:gd name="T10" fmla="*/ 56 w 57"/>
                <a:gd name="T11" fmla="*/ 50 h 75"/>
                <a:gd name="T12" fmla="*/ 55 w 57"/>
                <a:gd name="T13" fmla="*/ 52 h 75"/>
                <a:gd name="T14" fmla="*/ 55 w 57"/>
                <a:gd name="T15" fmla="*/ 54 h 75"/>
                <a:gd name="T16" fmla="*/ 54 w 57"/>
                <a:gd name="T17" fmla="*/ 56 h 75"/>
                <a:gd name="T18" fmla="*/ 54 w 57"/>
                <a:gd name="T19" fmla="*/ 59 h 75"/>
                <a:gd name="T20" fmla="*/ 54 w 57"/>
                <a:gd name="T21" fmla="*/ 60 h 75"/>
                <a:gd name="T22" fmla="*/ 52 w 57"/>
                <a:gd name="T23" fmla="*/ 64 h 75"/>
                <a:gd name="T24" fmla="*/ 50 w 57"/>
                <a:gd name="T25" fmla="*/ 67 h 75"/>
                <a:gd name="T26" fmla="*/ 47 w 57"/>
                <a:gd name="T27" fmla="*/ 68 h 75"/>
                <a:gd name="T28" fmla="*/ 44 w 57"/>
                <a:gd name="T29" fmla="*/ 70 h 75"/>
                <a:gd name="T30" fmla="*/ 41 w 57"/>
                <a:gd name="T31" fmla="*/ 72 h 75"/>
                <a:gd name="T32" fmla="*/ 37 w 57"/>
                <a:gd name="T33" fmla="*/ 73 h 75"/>
                <a:gd name="T34" fmla="*/ 32 w 57"/>
                <a:gd name="T35" fmla="*/ 74 h 75"/>
                <a:gd name="T36" fmla="*/ 28 w 57"/>
                <a:gd name="T37" fmla="*/ 74 h 75"/>
                <a:gd name="T38" fmla="*/ 24 w 57"/>
                <a:gd name="T39" fmla="*/ 74 h 75"/>
                <a:gd name="T40" fmla="*/ 19 w 57"/>
                <a:gd name="T41" fmla="*/ 73 h 75"/>
                <a:gd name="T42" fmla="*/ 15 w 57"/>
                <a:gd name="T43" fmla="*/ 72 h 75"/>
                <a:gd name="T44" fmla="*/ 12 w 57"/>
                <a:gd name="T45" fmla="*/ 71 h 75"/>
                <a:gd name="T46" fmla="*/ 9 w 57"/>
                <a:gd name="T47" fmla="*/ 68 h 75"/>
                <a:gd name="T48" fmla="*/ 6 w 57"/>
                <a:gd name="T49" fmla="*/ 67 h 75"/>
                <a:gd name="T50" fmla="*/ 4 w 57"/>
                <a:gd name="T51" fmla="*/ 64 h 75"/>
                <a:gd name="T52" fmla="*/ 3 w 57"/>
                <a:gd name="T53" fmla="*/ 61 h 75"/>
                <a:gd name="T54" fmla="*/ 2 w 57"/>
                <a:gd name="T55" fmla="*/ 59 h 75"/>
                <a:gd name="T56" fmla="*/ 2 w 57"/>
                <a:gd name="T57" fmla="*/ 57 h 75"/>
                <a:gd name="T58" fmla="*/ 1 w 57"/>
                <a:gd name="T59" fmla="*/ 54 h 75"/>
                <a:gd name="T60" fmla="*/ 1 w 57"/>
                <a:gd name="T61" fmla="*/ 52 h 75"/>
                <a:gd name="T62" fmla="*/ 1 w 57"/>
                <a:gd name="T63" fmla="*/ 51 h 75"/>
                <a:gd name="T64" fmla="*/ 0 w 57"/>
                <a:gd name="T65" fmla="*/ 48 h 75"/>
                <a:gd name="T66" fmla="*/ 0 w 57"/>
                <a:gd name="T67" fmla="*/ 45 h 75"/>
                <a:gd name="T68" fmla="*/ 0 w 57"/>
                <a:gd name="T69" fmla="*/ 42 h 75"/>
                <a:gd name="T70" fmla="*/ 0 w 57"/>
                <a:gd name="T71" fmla="*/ 0 h 75"/>
                <a:gd name="T72" fmla="*/ 10 w 57"/>
                <a:gd name="T73" fmla="*/ 0 h 75"/>
                <a:gd name="T74" fmla="*/ 10 w 57"/>
                <a:gd name="T75" fmla="*/ 42 h 75"/>
                <a:gd name="T76" fmla="*/ 10 w 57"/>
                <a:gd name="T77" fmla="*/ 47 h 75"/>
                <a:gd name="T78" fmla="*/ 10 w 57"/>
                <a:gd name="T79" fmla="*/ 51 h 75"/>
                <a:gd name="T80" fmla="*/ 11 w 57"/>
                <a:gd name="T81" fmla="*/ 53 h 75"/>
                <a:gd name="T82" fmla="*/ 12 w 57"/>
                <a:gd name="T83" fmla="*/ 56 h 75"/>
                <a:gd name="T84" fmla="*/ 12 w 57"/>
                <a:gd name="T85" fmla="*/ 58 h 75"/>
                <a:gd name="T86" fmla="*/ 13 w 57"/>
                <a:gd name="T87" fmla="*/ 60 h 75"/>
                <a:gd name="T88" fmla="*/ 15 w 57"/>
                <a:gd name="T89" fmla="*/ 62 h 75"/>
                <a:gd name="T90" fmla="*/ 17 w 57"/>
                <a:gd name="T91" fmla="*/ 63 h 75"/>
                <a:gd name="T92" fmla="*/ 19 w 57"/>
                <a:gd name="T93" fmla="*/ 64 h 75"/>
                <a:gd name="T94" fmla="*/ 22 w 57"/>
                <a:gd name="T95" fmla="*/ 64 h 75"/>
                <a:gd name="T96" fmla="*/ 25 w 57"/>
                <a:gd name="T97" fmla="*/ 65 h 75"/>
                <a:gd name="T98" fmla="*/ 27 w 57"/>
                <a:gd name="T99" fmla="*/ 65 h 75"/>
                <a:gd name="T100" fmla="*/ 32 w 57"/>
                <a:gd name="T101" fmla="*/ 65 h 75"/>
                <a:gd name="T102" fmla="*/ 37 w 57"/>
                <a:gd name="T103" fmla="*/ 64 h 75"/>
                <a:gd name="T104" fmla="*/ 40 w 57"/>
                <a:gd name="T105" fmla="*/ 63 h 75"/>
                <a:gd name="T106" fmla="*/ 41 w 57"/>
                <a:gd name="T107" fmla="*/ 61 h 75"/>
                <a:gd name="T108" fmla="*/ 42 w 57"/>
                <a:gd name="T109" fmla="*/ 60 h 75"/>
                <a:gd name="T110" fmla="*/ 44 w 57"/>
                <a:gd name="T111" fmla="*/ 58 h 75"/>
                <a:gd name="T112" fmla="*/ 44 w 57"/>
                <a:gd name="T113" fmla="*/ 56 h 75"/>
                <a:gd name="T114" fmla="*/ 45 w 57"/>
                <a:gd name="T115" fmla="*/ 53 h 75"/>
                <a:gd name="T116" fmla="*/ 45 w 57"/>
                <a:gd name="T117" fmla="*/ 51 h 75"/>
                <a:gd name="T118" fmla="*/ 46 w 57"/>
                <a:gd name="T119" fmla="*/ 49 h 75"/>
                <a:gd name="T120" fmla="*/ 46 w 57"/>
                <a:gd name="T121" fmla="*/ 46 h 75"/>
                <a:gd name="T122" fmla="*/ 46 w 57"/>
                <a:gd name="T123" fmla="*/ 42 h 75"/>
                <a:gd name="T124" fmla="*/ 46 w 57"/>
                <a:gd name="T125"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 h="75">
                  <a:moveTo>
                    <a:pt x="46" y="0"/>
                  </a:moveTo>
                  <a:lnTo>
                    <a:pt x="56" y="0"/>
                  </a:lnTo>
                  <a:lnTo>
                    <a:pt x="56" y="42"/>
                  </a:lnTo>
                  <a:lnTo>
                    <a:pt x="56" y="45"/>
                  </a:lnTo>
                  <a:lnTo>
                    <a:pt x="56" y="48"/>
                  </a:lnTo>
                  <a:lnTo>
                    <a:pt x="56" y="50"/>
                  </a:lnTo>
                  <a:lnTo>
                    <a:pt x="55" y="52"/>
                  </a:lnTo>
                  <a:lnTo>
                    <a:pt x="55" y="54"/>
                  </a:lnTo>
                  <a:lnTo>
                    <a:pt x="54" y="56"/>
                  </a:lnTo>
                  <a:lnTo>
                    <a:pt x="54" y="59"/>
                  </a:lnTo>
                  <a:lnTo>
                    <a:pt x="54" y="60"/>
                  </a:lnTo>
                  <a:lnTo>
                    <a:pt x="52" y="64"/>
                  </a:lnTo>
                  <a:lnTo>
                    <a:pt x="50" y="67"/>
                  </a:lnTo>
                  <a:lnTo>
                    <a:pt x="47" y="68"/>
                  </a:lnTo>
                  <a:lnTo>
                    <a:pt x="44" y="70"/>
                  </a:lnTo>
                  <a:lnTo>
                    <a:pt x="41" y="72"/>
                  </a:lnTo>
                  <a:lnTo>
                    <a:pt x="37" y="73"/>
                  </a:lnTo>
                  <a:lnTo>
                    <a:pt x="32" y="74"/>
                  </a:lnTo>
                  <a:lnTo>
                    <a:pt x="28" y="74"/>
                  </a:lnTo>
                  <a:lnTo>
                    <a:pt x="24" y="74"/>
                  </a:lnTo>
                  <a:lnTo>
                    <a:pt x="19" y="73"/>
                  </a:lnTo>
                  <a:lnTo>
                    <a:pt x="15" y="72"/>
                  </a:lnTo>
                  <a:lnTo>
                    <a:pt x="12" y="71"/>
                  </a:lnTo>
                  <a:lnTo>
                    <a:pt x="9" y="68"/>
                  </a:lnTo>
                  <a:lnTo>
                    <a:pt x="6" y="67"/>
                  </a:lnTo>
                  <a:lnTo>
                    <a:pt x="4" y="64"/>
                  </a:lnTo>
                  <a:lnTo>
                    <a:pt x="3" y="61"/>
                  </a:lnTo>
                  <a:lnTo>
                    <a:pt x="2" y="59"/>
                  </a:lnTo>
                  <a:lnTo>
                    <a:pt x="2" y="57"/>
                  </a:lnTo>
                  <a:lnTo>
                    <a:pt x="1" y="54"/>
                  </a:lnTo>
                  <a:lnTo>
                    <a:pt x="1" y="52"/>
                  </a:lnTo>
                  <a:lnTo>
                    <a:pt x="1" y="51"/>
                  </a:lnTo>
                  <a:lnTo>
                    <a:pt x="0" y="48"/>
                  </a:lnTo>
                  <a:lnTo>
                    <a:pt x="0" y="45"/>
                  </a:lnTo>
                  <a:lnTo>
                    <a:pt x="0" y="42"/>
                  </a:lnTo>
                  <a:lnTo>
                    <a:pt x="0" y="0"/>
                  </a:lnTo>
                  <a:lnTo>
                    <a:pt x="10" y="0"/>
                  </a:lnTo>
                  <a:lnTo>
                    <a:pt x="10" y="42"/>
                  </a:lnTo>
                  <a:lnTo>
                    <a:pt x="10" y="47"/>
                  </a:lnTo>
                  <a:lnTo>
                    <a:pt x="10" y="51"/>
                  </a:lnTo>
                  <a:lnTo>
                    <a:pt x="11" y="53"/>
                  </a:lnTo>
                  <a:lnTo>
                    <a:pt x="12" y="56"/>
                  </a:lnTo>
                  <a:lnTo>
                    <a:pt x="12" y="58"/>
                  </a:lnTo>
                  <a:lnTo>
                    <a:pt x="13" y="60"/>
                  </a:lnTo>
                  <a:lnTo>
                    <a:pt x="15" y="62"/>
                  </a:lnTo>
                  <a:lnTo>
                    <a:pt x="17" y="63"/>
                  </a:lnTo>
                  <a:lnTo>
                    <a:pt x="19" y="64"/>
                  </a:lnTo>
                  <a:lnTo>
                    <a:pt x="22" y="64"/>
                  </a:lnTo>
                  <a:lnTo>
                    <a:pt x="25" y="65"/>
                  </a:lnTo>
                  <a:lnTo>
                    <a:pt x="27" y="65"/>
                  </a:lnTo>
                  <a:lnTo>
                    <a:pt x="32" y="65"/>
                  </a:lnTo>
                  <a:lnTo>
                    <a:pt x="37" y="64"/>
                  </a:lnTo>
                  <a:lnTo>
                    <a:pt x="40" y="63"/>
                  </a:lnTo>
                  <a:lnTo>
                    <a:pt x="41" y="61"/>
                  </a:lnTo>
                  <a:lnTo>
                    <a:pt x="42" y="60"/>
                  </a:lnTo>
                  <a:lnTo>
                    <a:pt x="44" y="58"/>
                  </a:lnTo>
                  <a:lnTo>
                    <a:pt x="44" y="56"/>
                  </a:lnTo>
                  <a:lnTo>
                    <a:pt x="45" y="53"/>
                  </a:lnTo>
                  <a:lnTo>
                    <a:pt x="45" y="51"/>
                  </a:lnTo>
                  <a:lnTo>
                    <a:pt x="46" y="49"/>
                  </a:lnTo>
                  <a:lnTo>
                    <a:pt x="46" y="46"/>
                  </a:lnTo>
                  <a:lnTo>
                    <a:pt x="46" y="42"/>
                  </a:lnTo>
                  <a:lnTo>
                    <a:pt x="46"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44" name="Freeform 136"/>
            <p:cNvSpPr>
              <a:spLocks/>
            </p:cNvSpPr>
            <p:nvPr/>
          </p:nvSpPr>
          <p:spPr bwMode="auto">
            <a:xfrm>
              <a:off x="4083" y="3604"/>
              <a:ext cx="55" cy="76"/>
            </a:xfrm>
            <a:custGeom>
              <a:avLst/>
              <a:gdLst>
                <a:gd name="T0" fmla="*/ 8 w 55"/>
                <a:gd name="T1" fmla="*/ 52 h 76"/>
                <a:gd name="T2" fmla="*/ 12 w 55"/>
                <a:gd name="T3" fmla="*/ 59 h 76"/>
                <a:gd name="T4" fmla="*/ 16 w 55"/>
                <a:gd name="T5" fmla="*/ 64 h 76"/>
                <a:gd name="T6" fmla="*/ 23 w 55"/>
                <a:gd name="T7" fmla="*/ 66 h 76"/>
                <a:gd name="T8" fmla="*/ 31 w 55"/>
                <a:gd name="T9" fmla="*/ 67 h 76"/>
                <a:gd name="T10" fmla="*/ 37 w 55"/>
                <a:gd name="T11" fmla="*/ 65 h 76"/>
                <a:gd name="T12" fmla="*/ 41 w 55"/>
                <a:gd name="T13" fmla="*/ 62 h 76"/>
                <a:gd name="T14" fmla="*/ 44 w 55"/>
                <a:gd name="T15" fmla="*/ 58 h 76"/>
                <a:gd name="T16" fmla="*/ 46 w 55"/>
                <a:gd name="T17" fmla="*/ 53 h 76"/>
                <a:gd name="T18" fmla="*/ 43 w 55"/>
                <a:gd name="T19" fmla="*/ 49 h 76"/>
                <a:gd name="T20" fmla="*/ 39 w 55"/>
                <a:gd name="T21" fmla="*/ 46 h 76"/>
                <a:gd name="T22" fmla="*/ 33 w 55"/>
                <a:gd name="T23" fmla="*/ 43 h 76"/>
                <a:gd name="T24" fmla="*/ 21 w 55"/>
                <a:gd name="T25" fmla="*/ 40 h 76"/>
                <a:gd name="T26" fmla="*/ 12 w 55"/>
                <a:gd name="T27" fmla="*/ 37 h 76"/>
                <a:gd name="T28" fmla="*/ 5 w 55"/>
                <a:gd name="T29" fmla="*/ 32 h 76"/>
                <a:gd name="T30" fmla="*/ 2 w 55"/>
                <a:gd name="T31" fmla="*/ 25 h 76"/>
                <a:gd name="T32" fmla="*/ 2 w 55"/>
                <a:gd name="T33" fmla="*/ 18 h 76"/>
                <a:gd name="T34" fmla="*/ 4 w 55"/>
                <a:gd name="T35" fmla="*/ 10 h 76"/>
                <a:gd name="T36" fmla="*/ 11 w 55"/>
                <a:gd name="T37" fmla="*/ 4 h 76"/>
                <a:gd name="T38" fmla="*/ 20 w 55"/>
                <a:gd name="T39" fmla="*/ 1 h 76"/>
                <a:gd name="T40" fmla="*/ 30 w 55"/>
                <a:gd name="T41" fmla="*/ 0 h 76"/>
                <a:gd name="T42" fmla="*/ 40 w 55"/>
                <a:gd name="T43" fmla="*/ 2 h 76"/>
                <a:gd name="T44" fmla="*/ 48 w 55"/>
                <a:gd name="T45" fmla="*/ 8 h 76"/>
                <a:gd name="T46" fmla="*/ 52 w 55"/>
                <a:gd name="T47" fmla="*/ 16 h 76"/>
                <a:gd name="T48" fmla="*/ 43 w 55"/>
                <a:gd name="T49" fmla="*/ 23 h 76"/>
                <a:gd name="T50" fmla="*/ 40 w 55"/>
                <a:gd name="T51" fmla="*/ 14 h 76"/>
                <a:gd name="T52" fmla="*/ 34 w 55"/>
                <a:gd name="T53" fmla="*/ 10 h 76"/>
                <a:gd name="T54" fmla="*/ 23 w 55"/>
                <a:gd name="T55" fmla="*/ 9 h 76"/>
                <a:gd name="T56" fmla="*/ 15 w 55"/>
                <a:gd name="T57" fmla="*/ 12 h 76"/>
                <a:gd name="T58" fmla="*/ 12 w 55"/>
                <a:gd name="T59" fmla="*/ 18 h 76"/>
                <a:gd name="T60" fmla="*/ 13 w 55"/>
                <a:gd name="T61" fmla="*/ 23 h 76"/>
                <a:gd name="T62" fmla="*/ 16 w 55"/>
                <a:gd name="T63" fmla="*/ 27 h 76"/>
                <a:gd name="T64" fmla="*/ 28 w 55"/>
                <a:gd name="T65" fmla="*/ 32 h 76"/>
                <a:gd name="T66" fmla="*/ 40 w 55"/>
                <a:gd name="T67" fmla="*/ 36 h 76"/>
                <a:gd name="T68" fmla="*/ 48 w 55"/>
                <a:gd name="T69" fmla="*/ 39 h 76"/>
                <a:gd name="T70" fmla="*/ 53 w 55"/>
                <a:gd name="T71" fmla="*/ 46 h 76"/>
                <a:gd name="T72" fmla="*/ 54 w 55"/>
                <a:gd name="T73" fmla="*/ 53 h 76"/>
                <a:gd name="T74" fmla="*/ 53 w 55"/>
                <a:gd name="T75" fmla="*/ 62 h 76"/>
                <a:gd name="T76" fmla="*/ 48 w 55"/>
                <a:gd name="T77" fmla="*/ 69 h 76"/>
                <a:gd name="T78" fmla="*/ 38 w 55"/>
                <a:gd name="T79" fmla="*/ 74 h 76"/>
                <a:gd name="T80" fmla="*/ 29 w 55"/>
                <a:gd name="T81" fmla="*/ 75 h 76"/>
                <a:gd name="T82" fmla="*/ 16 w 55"/>
                <a:gd name="T83" fmla="*/ 74 h 76"/>
                <a:gd name="T84" fmla="*/ 7 w 55"/>
                <a:gd name="T85" fmla="*/ 69 h 76"/>
                <a:gd name="T86" fmla="*/ 2 w 55"/>
                <a:gd name="T87" fmla="*/ 61 h 76"/>
                <a:gd name="T88" fmla="*/ 0 w 55"/>
                <a:gd name="T89" fmla="*/ 5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5" h="76">
                  <a:moveTo>
                    <a:pt x="0" y="50"/>
                  </a:moveTo>
                  <a:lnTo>
                    <a:pt x="8" y="50"/>
                  </a:lnTo>
                  <a:lnTo>
                    <a:pt x="8" y="52"/>
                  </a:lnTo>
                  <a:lnTo>
                    <a:pt x="10" y="54"/>
                  </a:lnTo>
                  <a:lnTo>
                    <a:pt x="11" y="57"/>
                  </a:lnTo>
                  <a:lnTo>
                    <a:pt x="12" y="59"/>
                  </a:lnTo>
                  <a:lnTo>
                    <a:pt x="13" y="61"/>
                  </a:lnTo>
                  <a:lnTo>
                    <a:pt x="14" y="62"/>
                  </a:lnTo>
                  <a:lnTo>
                    <a:pt x="16" y="64"/>
                  </a:lnTo>
                  <a:lnTo>
                    <a:pt x="18" y="65"/>
                  </a:lnTo>
                  <a:lnTo>
                    <a:pt x="20" y="65"/>
                  </a:lnTo>
                  <a:lnTo>
                    <a:pt x="23" y="66"/>
                  </a:lnTo>
                  <a:lnTo>
                    <a:pt x="25" y="67"/>
                  </a:lnTo>
                  <a:lnTo>
                    <a:pt x="29" y="67"/>
                  </a:lnTo>
                  <a:lnTo>
                    <a:pt x="31" y="67"/>
                  </a:lnTo>
                  <a:lnTo>
                    <a:pt x="33" y="66"/>
                  </a:lnTo>
                  <a:lnTo>
                    <a:pt x="35" y="66"/>
                  </a:lnTo>
                  <a:lnTo>
                    <a:pt x="37" y="65"/>
                  </a:lnTo>
                  <a:lnTo>
                    <a:pt x="38" y="64"/>
                  </a:lnTo>
                  <a:lnTo>
                    <a:pt x="40" y="63"/>
                  </a:lnTo>
                  <a:lnTo>
                    <a:pt x="41" y="62"/>
                  </a:lnTo>
                  <a:lnTo>
                    <a:pt x="43" y="61"/>
                  </a:lnTo>
                  <a:lnTo>
                    <a:pt x="43" y="60"/>
                  </a:lnTo>
                  <a:lnTo>
                    <a:pt x="44" y="58"/>
                  </a:lnTo>
                  <a:lnTo>
                    <a:pt x="46" y="56"/>
                  </a:lnTo>
                  <a:lnTo>
                    <a:pt x="46" y="54"/>
                  </a:lnTo>
                  <a:lnTo>
                    <a:pt x="46" y="53"/>
                  </a:lnTo>
                  <a:lnTo>
                    <a:pt x="44" y="51"/>
                  </a:lnTo>
                  <a:lnTo>
                    <a:pt x="44" y="50"/>
                  </a:lnTo>
                  <a:lnTo>
                    <a:pt x="43" y="49"/>
                  </a:lnTo>
                  <a:lnTo>
                    <a:pt x="42" y="48"/>
                  </a:lnTo>
                  <a:lnTo>
                    <a:pt x="41" y="47"/>
                  </a:lnTo>
                  <a:lnTo>
                    <a:pt x="39" y="46"/>
                  </a:lnTo>
                  <a:lnTo>
                    <a:pt x="37" y="44"/>
                  </a:lnTo>
                  <a:lnTo>
                    <a:pt x="36" y="44"/>
                  </a:lnTo>
                  <a:lnTo>
                    <a:pt x="33" y="43"/>
                  </a:lnTo>
                  <a:lnTo>
                    <a:pt x="30" y="42"/>
                  </a:lnTo>
                  <a:lnTo>
                    <a:pt x="25" y="41"/>
                  </a:lnTo>
                  <a:lnTo>
                    <a:pt x="21" y="40"/>
                  </a:lnTo>
                  <a:lnTo>
                    <a:pt x="17" y="38"/>
                  </a:lnTo>
                  <a:lnTo>
                    <a:pt x="14" y="38"/>
                  </a:lnTo>
                  <a:lnTo>
                    <a:pt x="12" y="37"/>
                  </a:lnTo>
                  <a:lnTo>
                    <a:pt x="10" y="35"/>
                  </a:lnTo>
                  <a:lnTo>
                    <a:pt x="7" y="33"/>
                  </a:lnTo>
                  <a:lnTo>
                    <a:pt x="5" y="32"/>
                  </a:lnTo>
                  <a:lnTo>
                    <a:pt x="4" y="29"/>
                  </a:lnTo>
                  <a:lnTo>
                    <a:pt x="4" y="28"/>
                  </a:lnTo>
                  <a:lnTo>
                    <a:pt x="2" y="25"/>
                  </a:lnTo>
                  <a:lnTo>
                    <a:pt x="2" y="23"/>
                  </a:lnTo>
                  <a:lnTo>
                    <a:pt x="2" y="21"/>
                  </a:lnTo>
                  <a:lnTo>
                    <a:pt x="2" y="18"/>
                  </a:lnTo>
                  <a:lnTo>
                    <a:pt x="2" y="15"/>
                  </a:lnTo>
                  <a:lnTo>
                    <a:pt x="4" y="13"/>
                  </a:lnTo>
                  <a:lnTo>
                    <a:pt x="4" y="10"/>
                  </a:lnTo>
                  <a:lnTo>
                    <a:pt x="6" y="8"/>
                  </a:lnTo>
                  <a:lnTo>
                    <a:pt x="8" y="6"/>
                  </a:lnTo>
                  <a:lnTo>
                    <a:pt x="11" y="4"/>
                  </a:lnTo>
                  <a:lnTo>
                    <a:pt x="14" y="2"/>
                  </a:lnTo>
                  <a:lnTo>
                    <a:pt x="17" y="2"/>
                  </a:lnTo>
                  <a:lnTo>
                    <a:pt x="20" y="1"/>
                  </a:lnTo>
                  <a:lnTo>
                    <a:pt x="22" y="0"/>
                  </a:lnTo>
                  <a:lnTo>
                    <a:pt x="26" y="0"/>
                  </a:lnTo>
                  <a:lnTo>
                    <a:pt x="30" y="0"/>
                  </a:lnTo>
                  <a:lnTo>
                    <a:pt x="34" y="1"/>
                  </a:lnTo>
                  <a:lnTo>
                    <a:pt x="37" y="2"/>
                  </a:lnTo>
                  <a:lnTo>
                    <a:pt x="40" y="2"/>
                  </a:lnTo>
                  <a:lnTo>
                    <a:pt x="43" y="4"/>
                  </a:lnTo>
                  <a:lnTo>
                    <a:pt x="46" y="6"/>
                  </a:lnTo>
                  <a:lnTo>
                    <a:pt x="48" y="8"/>
                  </a:lnTo>
                  <a:lnTo>
                    <a:pt x="50" y="10"/>
                  </a:lnTo>
                  <a:lnTo>
                    <a:pt x="51" y="13"/>
                  </a:lnTo>
                  <a:lnTo>
                    <a:pt x="52" y="16"/>
                  </a:lnTo>
                  <a:lnTo>
                    <a:pt x="53" y="19"/>
                  </a:lnTo>
                  <a:lnTo>
                    <a:pt x="53" y="22"/>
                  </a:lnTo>
                  <a:lnTo>
                    <a:pt x="43" y="23"/>
                  </a:lnTo>
                  <a:lnTo>
                    <a:pt x="42" y="19"/>
                  </a:lnTo>
                  <a:lnTo>
                    <a:pt x="41" y="17"/>
                  </a:lnTo>
                  <a:lnTo>
                    <a:pt x="40" y="14"/>
                  </a:lnTo>
                  <a:lnTo>
                    <a:pt x="38" y="12"/>
                  </a:lnTo>
                  <a:lnTo>
                    <a:pt x="36" y="11"/>
                  </a:lnTo>
                  <a:lnTo>
                    <a:pt x="34" y="10"/>
                  </a:lnTo>
                  <a:lnTo>
                    <a:pt x="31" y="9"/>
                  </a:lnTo>
                  <a:lnTo>
                    <a:pt x="28" y="9"/>
                  </a:lnTo>
                  <a:lnTo>
                    <a:pt x="23" y="9"/>
                  </a:lnTo>
                  <a:lnTo>
                    <a:pt x="20" y="10"/>
                  </a:lnTo>
                  <a:lnTo>
                    <a:pt x="17" y="11"/>
                  </a:lnTo>
                  <a:lnTo>
                    <a:pt x="15" y="12"/>
                  </a:lnTo>
                  <a:lnTo>
                    <a:pt x="14" y="14"/>
                  </a:lnTo>
                  <a:lnTo>
                    <a:pt x="13" y="16"/>
                  </a:lnTo>
                  <a:lnTo>
                    <a:pt x="12" y="18"/>
                  </a:lnTo>
                  <a:lnTo>
                    <a:pt x="12" y="20"/>
                  </a:lnTo>
                  <a:lnTo>
                    <a:pt x="12" y="22"/>
                  </a:lnTo>
                  <a:lnTo>
                    <a:pt x="13" y="23"/>
                  </a:lnTo>
                  <a:lnTo>
                    <a:pt x="13" y="25"/>
                  </a:lnTo>
                  <a:lnTo>
                    <a:pt x="14" y="26"/>
                  </a:lnTo>
                  <a:lnTo>
                    <a:pt x="16" y="27"/>
                  </a:lnTo>
                  <a:lnTo>
                    <a:pt x="19" y="28"/>
                  </a:lnTo>
                  <a:lnTo>
                    <a:pt x="22" y="30"/>
                  </a:lnTo>
                  <a:lnTo>
                    <a:pt x="28" y="32"/>
                  </a:lnTo>
                  <a:lnTo>
                    <a:pt x="33" y="33"/>
                  </a:lnTo>
                  <a:lnTo>
                    <a:pt x="37" y="34"/>
                  </a:lnTo>
                  <a:lnTo>
                    <a:pt x="40" y="36"/>
                  </a:lnTo>
                  <a:lnTo>
                    <a:pt x="42" y="37"/>
                  </a:lnTo>
                  <a:lnTo>
                    <a:pt x="44" y="38"/>
                  </a:lnTo>
                  <a:lnTo>
                    <a:pt x="48" y="39"/>
                  </a:lnTo>
                  <a:lnTo>
                    <a:pt x="50" y="41"/>
                  </a:lnTo>
                  <a:lnTo>
                    <a:pt x="52" y="43"/>
                  </a:lnTo>
                  <a:lnTo>
                    <a:pt x="53" y="46"/>
                  </a:lnTo>
                  <a:lnTo>
                    <a:pt x="53" y="48"/>
                  </a:lnTo>
                  <a:lnTo>
                    <a:pt x="54" y="51"/>
                  </a:lnTo>
                  <a:lnTo>
                    <a:pt x="54" y="53"/>
                  </a:lnTo>
                  <a:lnTo>
                    <a:pt x="54" y="56"/>
                  </a:lnTo>
                  <a:lnTo>
                    <a:pt x="53" y="59"/>
                  </a:lnTo>
                  <a:lnTo>
                    <a:pt x="53" y="62"/>
                  </a:lnTo>
                  <a:lnTo>
                    <a:pt x="52" y="65"/>
                  </a:lnTo>
                  <a:lnTo>
                    <a:pt x="50" y="68"/>
                  </a:lnTo>
                  <a:lnTo>
                    <a:pt x="48" y="69"/>
                  </a:lnTo>
                  <a:lnTo>
                    <a:pt x="44" y="71"/>
                  </a:lnTo>
                  <a:lnTo>
                    <a:pt x="41" y="72"/>
                  </a:lnTo>
                  <a:lnTo>
                    <a:pt x="38" y="74"/>
                  </a:lnTo>
                  <a:lnTo>
                    <a:pt x="36" y="74"/>
                  </a:lnTo>
                  <a:lnTo>
                    <a:pt x="32" y="75"/>
                  </a:lnTo>
                  <a:lnTo>
                    <a:pt x="29" y="75"/>
                  </a:lnTo>
                  <a:lnTo>
                    <a:pt x="24" y="75"/>
                  </a:lnTo>
                  <a:lnTo>
                    <a:pt x="20" y="74"/>
                  </a:lnTo>
                  <a:lnTo>
                    <a:pt x="16" y="74"/>
                  </a:lnTo>
                  <a:lnTo>
                    <a:pt x="13" y="72"/>
                  </a:lnTo>
                  <a:lnTo>
                    <a:pt x="10" y="71"/>
                  </a:lnTo>
                  <a:lnTo>
                    <a:pt x="7" y="69"/>
                  </a:lnTo>
                  <a:lnTo>
                    <a:pt x="5" y="67"/>
                  </a:lnTo>
                  <a:lnTo>
                    <a:pt x="3" y="64"/>
                  </a:lnTo>
                  <a:lnTo>
                    <a:pt x="2" y="61"/>
                  </a:lnTo>
                  <a:lnTo>
                    <a:pt x="1" y="57"/>
                  </a:lnTo>
                  <a:lnTo>
                    <a:pt x="0" y="53"/>
                  </a:lnTo>
                  <a:lnTo>
                    <a:pt x="0" y="5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45" name="Freeform 137"/>
            <p:cNvSpPr>
              <a:spLocks/>
            </p:cNvSpPr>
            <p:nvPr/>
          </p:nvSpPr>
          <p:spPr bwMode="auto">
            <a:xfrm>
              <a:off x="4154" y="3605"/>
              <a:ext cx="57" cy="74"/>
            </a:xfrm>
            <a:custGeom>
              <a:avLst/>
              <a:gdLst>
                <a:gd name="T0" fmla="*/ 23 w 57"/>
                <a:gd name="T1" fmla="*/ 73 h 74"/>
                <a:gd name="T2" fmla="*/ 23 w 57"/>
                <a:gd name="T3" fmla="*/ 9 h 74"/>
                <a:gd name="T4" fmla="*/ 0 w 57"/>
                <a:gd name="T5" fmla="*/ 9 h 74"/>
                <a:gd name="T6" fmla="*/ 0 w 57"/>
                <a:gd name="T7" fmla="*/ 0 h 74"/>
                <a:gd name="T8" fmla="*/ 56 w 57"/>
                <a:gd name="T9" fmla="*/ 0 h 74"/>
                <a:gd name="T10" fmla="*/ 56 w 57"/>
                <a:gd name="T11" fmla="*/ 9 h 74"/>
                <a:gd name="T12" fmla="*/ 32 w 57"/>
                <a:gd name="T13" fmla="*/ 9 h 74"/>
                <a:gd name="T14" fmla="*/ 32 w 57"/>
                <a:gd name="T15" fmla="*/ 73 h 74"/>
                <a:gd name="T16" fmla="*/ 23 w 57"/>
                <a:gd name="T17" fmla="*/ 7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74">
                  <a:moveTo>
                    <a:pt x="23" y="73"/>
                  </a:moveTo>
                  <a:lnTo>
                    <a:pt x="23" y="9"/>
                  </a:lnTo>
                  <a:lnTo>
                    <a:pt x="0" y="9"/>
                  </a:lnTo>
                  <a:lnTo>
                    <a:pt x="0" y="0"/>
                  </a:lnTo>
                  <a:lnTo>
                    <a:pt x="56" y="0"/>
                  </a:lnTo>
                  <a:lnTo>
                    <a:pt x="56" y="9"/>
                  </a:lnTo>
                  <a:lnTo>
                    <a:pt x="32" y="9"/>
                  </a:lnTo>
                  <a:lnTo>
                    <a:pt x="32" y="73"/>
                  </a:lnTo>
                  <a:lnTo>
                    <a:pt x="23" y="73"/>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46" name="Freeform 138"/>
            <p:cNvSpPr>
              <a:spLocks/>
            </p:cNvSpPr>
            <p:nvPr/>
          </p:nvSpPr>
          <p:spPr bwMode="auto">
            <a:xfrm>
              <a:off x="4230" y="3605"/>
              <a:ext cx="4" cy="74"/>
            </a:xfrm>
            <a:custGeom>
              <a:avLst/>
              <a:gdLst>
                <a:gd name="T0" fmla="*/ 0 w 4"/>
                <a:gd name="T1" fmla="*/ 73 h 74"/>
                <a:gd name="T2" fmla="*/ 0 w 4"/>
                <a:gd name="T3" fmla="*/ 0 h 74"/>
                <a:gd name="T4" fmla="*/ 3 w 4"/>
                <a:gd name="T5" fmla="*/ 0 h 74"/>
                <a:gd name="T6" fmla="*/ 3 w 4"/>
                <a:gd name="T7" fmla="*/ 73 h 74"/>
                <a:gd name="T8" fmla="*/ 0 w 4"/>
                <a:gd name="T9" fmla="*/ 73 h 74"/>
              </a:gdLst>
              <a:ahLst/>
              <a:cxnLst>
                <a:cxn ang="0">
                  <a:pos x="T0" y="T1"/>
                </a:cxn>
                <a:cxn ang="0">
                  <a:pos x="T2" y="T3"/>
                </a:cxn>
                <a:cxn ang="0">
                  <a:pos x="T4" y="T5"/>
                </a:cxn>
                <a:cxn ang="0">
                  <a:pos x="T6" y="T7"/>
                </a:cxn>
                <a:cxn ang="0">
                  <a:pos x="T8" y="T9"/>
                </a:cxn>
              </a:cxnLst>
              <a:rect l="0" t="0" r="r" b="b"/>
              <a:pathLst>
                <a:path w="4" h="74">
                  <a:moveTo>
                    <a:pt x="0" y="73"/>
                  </a:moveTo>
                  <a:lnTo>
                    <a:pt x="0" y="0"/>
                  </a:lnTo>
                  <a:lnTo>
                    <a:pt x="3" y="0"/>
                  </a:lnTo>
                  <a:lnTo>
                    <a:pt x="3" y="73"/>
                  </a:lnTo>
                  <a:lnTo>
                    <a:pt x="0" y="73"/>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47" name="Freeform 139"/>
            <p:cNvSpPr>
              <a:spLocks/>
            </p:cNvSpPr>
            <p:nvPr/>
          </p:nvSpPr>
          <p:spPr bwMode="auto">
            <a:xfrm>
              <a:off x="4256" y="3604"/>
              <a:ext cx="67" cy="76"/>
            </a:xfrm>
            <a:custGeom>
              <a:avLst/>
              <a:gdLst>
                <a:gd name="T0" fmla="*/ 0 w 67"/>
                <a:gd name="T1" fmla="*/ 34 h 76"/>
                <a:gd name="T2" fmla="*/ 1 w 67"/>
                <a:gd name="T3" fmla="*/ 26 h 76"/>
                <a:gd name="T4" fmla="*/ 3 w 67"/>
                <a:gd name="T5" fmla="*/ 19 h 76"/>
                <a:gd name="T6" fmla="*/ 6 w 67"/>
                <a:gd name="T7" fmla="*/ 13 h 76"/>
                <a:gd name="T8" fmla="*/ 11 w 67"/>
                <a:gd name="T9" fmla="*/ 8 h 76"/>
                <a:gd name="T10" fmla="*/ 17 w 67"/>
                <a:gd name="T11" fmla="*/ 5 h 76"/>
                <a:gd name="T12" fmla="*/ 22 w 67"/>
                <a:gd name="T13" fmla="*/ 2 h 76"/>
                <a:gd name="T14" fmla="*/ 30 w 67"/>
                <a:gd name="T15" fmla="*/ 0 h 76"/>
                <a:gd name="T16" fmla="*/ 37 w 67"/>
                <a:gd name="T17" fmla="*/ 1 h 76"/>
                <a:gd name="T18" fmla="*/ 47 w 67"/>
                <a:gd name="T19" fmla="*/ 3 h 76"/>
                <a:gd name="T20" fmla="*/ 54 w 67"/>
                <a:gd name="T21" fmla="*/ 8 h 76"/>
                <a:gd name="T22" fmla="*/ 60 w 67"/>
                <a:gd name="T23" fmla="*/ 15 h 76"/>
                <a:gd name="T24" fmla="*/ 63 w 67"/>
                <a:gd name="T25" fmla="*/ 21 h 76"/>
                <a:gd name="T26" fmla="*/ 65 w 67"/>
                <a:gd name="T27" fmla="*/ 25 h 76"/>
                <a:gd name="T28" fmla="*/ 66 w 67"/>
                <a:gd name="T29" fmla="*/ 30 h 76"/>
                <a:gd name="T30" fmla="*/ 66 w 67"/>
                <a:gd name="T31" fmla="*/ 36 h 76"/>
                <a:gd name="T32" fmla="*/ 66 w 67"/>
                <a:gd name="T33" fmla="*/ 41 h 76"/>
                <a:gd name="T34" fmla="*/ 66 w 67"/>
                <a:gd name="T35" fmla="*/ 46 h 76"/>
                <a:gd name="T36" fmla="*/ 65 w 67"/>
                <a:gd name="T37" fmla="*/ 51 h 76"/>
                <a:gd name="T38" fmla="*/ 63 w 67"/>
                <a:gd name="T39" fmla="*/ 55 h 76"/>
                <a:gd name="T40" fmla="*/ 60 w 67"/>
                <a:gd name="T41" fmla="*/ 62 h 76"/>
                <a:gd name="T42" fmla="*/ 54 w 67"/>
                <a:gd name="T43" fmla="*/ 68 h 76"/>
                <a:gd name="T44" fmla="*/ 46 w 67"/>
                <a:gd name="T45" fmla="*/ 73 h 76"/>
                <a:gd name="T46" fmla="*/ 37 w 67"/>
                <a:gd name="T47" fmla="*/ 75 h 76"/>
                <a:gd name="T48" fmla="*/ 29 w 67"/>
                <a:gd name="T49" fmla="*/ 75 h 76"/>
                <a:gd name="T50" fmla="*/ 19 w 67"/>
                <a:gd name="T51" fmla="*/ 72 h 76"/>
                <a:gd name="T52" fmla="*/ 12 w 67"/>
                <a:gd name="T53" fmla="*/ 68 h 76"/>
                <a:gd name="T54" fmla="*/ 6 w 67"/>
                <a:gd name="T55" fmla="*/ 61 h 76"/>
                <a:gd name="T56" fmla="*/ 3 w 67"/>
                <a:gd name="T57" fmla="*/ 54 h 76"/>
                <a:gd name="T58" fmla="*/ 2 w 67"/>
                <a:gd name="T59" fmla="*/ 51 h 76"/>
                <a:gd name="T60" fmla="*/ 1 w 67"/>
                <a:gd name="T61" fmla="*/ 46 h 76"/>
                <a:gd name="T62" fmla="*/ 0 w 67"/>
                <a:gd name="T63" fmla="*/ 41 h 76"/>
                <a:gd name="T64" fmla="*/ 0 w 67"/>
                <a:gd name="T65" fmla="*/ 38 h 76"/>
                <a:gd name="T66" fmla="*/ 10 w 67"/>
                <a:gd name="T67" fmla="*/ 42 h 76"/>
                <a:gd name="T68" fmla="*/ 11 w 67"/>
                <a:gd name="T69" fmla="*/ 48 h 76"/>
                <a:gd name="T70" fmla="*/ 13 w 67"/>
                <a:gd name="T71" fmla="*/ 53 h 76"/>
                <a:gd name="T72" fmla="*/ 15 w 67"/>
                <a:gd name="T73" fmla="*/ 57 h 76"/>
                <a:gd name="T74" fmla="*/ 19 w 67"/>
                <a:gd name="T75" fmla="*/ 62 h 76"/>
                <a:gd name="T76" fmla="*/ 28 w 67"/>
                <a:gd name="T77" fmla="*/ 66 h 76"/>
                <a:gd name="T78" fmla="*/ 38 w 67"/>
                <a:gd name="T79" fmla="*/ 66 h 76"/>
                <a:gd name="T80" fmla="*/ 47 w 67"/>
                <a:gd name="T81" fmla="*/ 62 h 76"/>
                <a:gd name="T82" fmla="*/ 51 w 67"/>
                <a:gd name="T83" fmla="*/ 57 h 76"/>
                <a:gd name="T84" fmla="*/ 54 w 67"/>
                <a:gd name="T85" fmla="*/ 53 h 76"/>
                <a:gd name="T86" fmla="*/ 55 w 67"/>
                <a:gd name="T87" fmla="*/ 48 h 76"/>
                <a:gd name="T88" fmla="*/ 57 w 67"/>
                <a:gd name="T89" fmla="*/ 42 h 76"/>
                <a:gd name="T90" fmla="*/ 57 w 67"/>
                <a:gd name="T91" fmla="*/ 34 h 76"/>
                <a:gd name="T92" fmla="*/ 55 w 67"/>
                <a:gd name="T93" fmla="*/ 26 h 76"/>
                <a:gd name="T94" fmla="*/ 52 w 67"/>
                <a:gd name="T95" fmla="*/ 20 h 76"/>
                <a:gd name="T96" fmla="*/ 48 w 67"/>
                <a:gd name="T97" fmla="*/ 15 h 76"/>
                <a:gd name="T98" fmla="*/ 43 w 67"/>
                <a:gd name="T99" fmla="*/ 11 h 76"/>
                <a:gd name="T100" fmla="*/ 36 w 67"/>
                <a:gd name="T101" fmla="*/ 9 h 76"/>
                <a:gd name="T102" fmla="*/ 29 w 67"/>
                <a:gd name="T103" fmla="*/ 10 h 76"/>
                <a:gd name="T104" fmla="*/ 20 w 67"/>
                <a:gd name="T105" fmla="*/ 13 h 76"/>
                <a:gd name="T106" fmla="*/ 15 w 67"/>
                <a:gd name="T107" fmla="*/ 18 h 76"/>
                <a:gd name="T108" fmla="*/ 13 w 67"/>
                <a:gd name="T109" fmla="*/ 23 h 76"/>
                <a:gd name="T110" fmla="*/ 11 w 67"/>
                <a:gd name="T111" fmla="*/ 28 h 76"/>
                <a:gd name="T112" fmla="*/ 10 w 67"/>
                <a:gd name="T113" fmla="*/ 36 h 76"/>
                <a:gd name="T114" fmla="*/ 10 w 67"/>
                <a:gd name="T115" fmla="*/ 3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7" h="76">
                  <a:moveTo>
                    <a:pt x="0" y="38"/>
                  </a:moveTo>
                  <a:lnTo>
                    <a:pt x="0" y="34"/>
                  </a:lnTo>
                  <a:lnTo>
                    <a:pt x="1" y="30"/>
                  </a:lnTo>
                  <a:lnTo>
                    <a:pt x="1" y="26"/>
                  </a:lnTo>
                  <a:lnTo>
                    <a:pt x="2" y="23"/>
                  </a:lnTo>
                  <a:lnTo>
                    <a:pt x="3" y="19"/>
                  </a:lnTo>
                  <a:lnTo>
                    <a:pt x="5" y="16"/>
                  </a:lnTo>
                  <a:lnTo>
                    <a:pt x="6" y="13"/>
                  </a:lnTo>
                  <a:lnTo>
                    <a:pt x="9" y="10"/>
                  </a:lnTo>
                  <a:lnTo>
                    <a:pt x="11" y="8"/>
                  </a:lnTo>
                  <a:lnTo>
                    <a:pt x="14" y="7"/>
                  </a:lnTo>
                  <a:lnTo>
                    <a:pt x="17" y="5"/>
                  </a:lnTo>
                  <a:lnTo>
                    <a:pt x="19" y="3"/>
                  </a:lnTo>
                  <a:lnTo>
                    <a:pt x="22" y="2"/>
                  </a:lnTo>
                  <a:lnTo>
                    <a:pt x="26" y="1"/>
                  </a:lnTo>
                  <a:lnTo>
                    <a:pt x="30" y="0"/>
                  </a:lnTo>
                  <a:lnTo>
                    <a:pt x="33" y="0"/>
                  </a:lnTo>
                  <a:lnTo>
                    <a:pt x="37" y="1"/>
                  </a:lnTo>
                  <a:lnTo>
                    <a:pt x="43" y="1"/>
                  </a:lnTo>
                  <a:lnTo>
                    <a:pt x="47" y="3"/>
                  </a:lnTo>
                  <a:lnTo>
                    <a:pt x="50" y="5"/>
                  </a:lnTo>
                  <a:lnTo>
                    <a:pt x="54" y="8"/>
                  </a:lnTo>
                  <a:lnTo>
                    <a:pt x="57" y="11"/>
                  </a:lnTo>
                  <a:lnTo>
                    <a:pt x="60" y="15"/>
                  </a:lnTo>
                  <a:lnTo>
                    <a:pt x="62" y="19"/>
                  </a:lnTo>
                  <a:lnTo>
                    <a:pt x="63" y="21"/>
                  </a:lnTo>
                  <a:lnTo>
                    <a:pt x="64" y="23"/>
                  </a:lnTo>
                  <a:lnTo>
                    <a:pt x="65" y="25"/>
                  </a:lnTo>
                  <a:lnTo>
                    <a:pt x="65" y="28"/>
                  </a:lnTo>
                  <a:lnTo>
                    <a:pt x="66" y="30"/>
                  </a:lnTo>
                  <a:lnTo>
                    <a:pt x="66" y="33"/>
                  </a:lnTo>
                  <a:lnTo>
                    <a:pt x="66" y="36"/>
                  </a:lnTo>
                  <a:lnTo>
                    <a:pt x="66" y="38"/>
                  </a:lnTo>
                  <a:lnTo>
                    <a:pt x="66" y="41"/>
                  </a:lnTo>
                  <a:lnTo>
                    <a:pt x="66" y="44"/>
                  </a:lnTo>
                  <a:lnTo>
                    <a:pt x="66" y="46"/>
                  </a:lnTo>
                  <a:lnTo>
                    <a:pt x="65" y="49"/>
                  </a:lnTo>
                  <a:lnTo>
                    <a:pt x="65" y="51"/>
                  </a:lnTo>
                  <a:lnTo>
                    <a:pt x="64" y="53"/>
                  </a:lnTo>
                  <a:lnTo>
                    <a:pt x="63" y="55"/>
                  </a:lnTo>
                  <a:lnTo>
                    <a:pt x="62" y="58"/>
                  </a:lnTo>
                  <a:lnTo>
                    <a:pt x="60" y="62"/>
                  </a:lnTo>
                  <a:lnTo>
                    <a:pt x="57" y="66"/>
                  </a:lnTo>
                  <a:lnTo>
                    <a:pt x="54" y="68"/>
                  </a:lnTo>
                  <a:lnTo>
                    <a:pt x="50" y="71"/>
                  </a:lnTo>
                  <a:lnTo>
                    <a:pt x="46" y="73"/>
                  </a:lnTo>
                  <a:lnTo>
                    <a:pt x="42" y="74"/>
                  </a:lnTo>
                  <a:lnTo>
                    <a:pt x="37" y="75"/>
                  </a:lnTo>
                  <a:lnTo>
                    <a:pt x="33" y="75"/>
                  </a:lnTo>
                  <a:lnTo>
                    <a:pt x="29" y="75"/>
                  </a:lnTo>
                  <a:lnTo>
                    <a:pt x="23" y="74"/>
                  </a:lnTo>
                  <a:lnTo>
                    <a:pt x="19" y="72"/>
                  </a:lnTo>
                  <a:lnTo>
                    <a:pt x="15" y="70"/>
                  </a:lnTo>
                  <a:lnTo>
                    <a:pt x="12" y="68"/>
                  </a:lnTo>
                  <a:lnTo>
                    <a:pt x="9" y="65"/>
                  </a:lnTo>
                  <a:lnTo>
                    <a:pt x="6" y="61"/>
                  </a:lnTo>
                  <a:lnTo>
                    <a:pt x="4" y="57"/>
                  </a:lnTo>
                  <a:lnTo>
                    <a:pt x="3" y="54"/>
                  </a:lnTo>
                  <a:lnTo>
                    <a:pt x="2" y="53"/>
                  </a:lnTo>
                  <a:lnTo>
                    <a:pt x="2" y="51"/>
                  </a:lnTo>
                  <a:lnTo>
                    <a:pt x="1" y="48"/>
                  </a:lnTo>
                  <a:lnTo>
                    <a:pt x="1" y="46"/>
                  </a:lnTo>
                  <a:lnTo>
                    <a:pt x="1" y="43"/>
                  </a:lnTo>
                  <a:lnTo>
                    <a:pt x="0" y="41"/>
                  </a:lnTo>
                  <a:lnTo>
                    <a:pt x="0" y="39"/>
                  </a:lnTo>
                  <a:lnTo>
                    <a:pt x="0" y="38"/>
                  </a:lnTo>
                  <a:lnTo>
                    <a:pt x="10" y="38"/>
                  </a:lnTo>
                  <a:lnTo>
                    <a:pt x="10" y="42"/>
                  </a:lnTo>
                  <a:lnTo>
                    <a:pt x="10" y="44"/>
                  </a:lnTo>
                  <a:lnTo>
                    <a:pt x="11" y="48"/>
                  </a:lnTo>
                  <a:lnTo>
                    <a:pt x="11" y="51"/>
                  </a:lnTo>
                  <a:lnTo>
                    <a:pt x="13" y="53"/>
                  </a:lnTo>
                  <a:lnTo>
                    <a:pt x="14" y="55"/>
                  </a:lnTo>
                  <a:lnTo>
                    <a:pt x="15" y="57"/>
                  </a:lnTo>
                  <a:lnTo>
                    <a:pt x="17" y="59"/>
                  </a:lnTo>
                  <a:lnTo>
                    <a:pt x="19" y="62"/>
                  </a:lnTo>
                  <a:lnTo>
                    <a:pt x="23" y="65"/>
                  </a:lnTo>
                  <a:lnTo>
                    <a:pt x="28" y="66"/>
                  </a:lnTo>
                  <a:lnTo>
                    <a:pt x="33" y="67"/>
                  </a:lnTo>
                  <a:lnTo>
                    <a:pt x="38" y="66"/>
                  </a:lnTo>
                  <a:lnTo>
                    <a:pt x="43" y="65"/>
                  </a:lnTo>
                  <a:lnTo>
                    <a:pt x="47" y="62"/>
                  </a:lnTo>
                  <a:lnTo>
                    <a:pt x="50" y="60"/>
                  </a:lnTo>
                  <a:lnTo>
                    <a:pt x="51" y="57"/>
                  </a:lnTo>
                  <a:lnTo>
                    <a:pt x="53" y="55"/>
                  </a:lnTo>
                  <a:lnTo>
                    <a:pt x="54" y="53"/>
                  </a:lnTo>
                  <a:lnTo>
                    <a:pt x="55" y="51"/>
                  </a:lnTo>
                  <a:lnTo>
                    <a:pt x="55" y="48"/>
                  </a:lnTo>
                  <a:lnTo>
                    <a:pt x="56" y="44"/>
                  </a:lnTo>
                  <a:lnTo>
                    <a:pt x="57" y="42"/>
                  </a:lnTo>
                  <a:lnTo>
                    <a:pt x="57" y="38"/>
                  </a:lnTo>
                  <a:lnTo>
                    <a:pt x="57" y="34"/>
                  </a:lnTo>
                  <a:lnTo>
                    <a:pt x="56" y="30"/>
                  </a:lnTo>
                  <a:lnTo>
                    <a:pt x="55" y="26"/>
                  </a:lnTo>
                  <a:lnTo>
                    <a:pt x="53" y="23"/>
                  </a:lnTo>
                  <a:lnTo>
                    <a:pt x="52" y="20"/>
                  </a:lnTo>
                  <a:lnTo>
                    <a:pt x="50" y="17"/>
                  </a:lnTo>
                  <a:lnTo>
                    <a:pt x="48" y="15"/>
                  </a:lnTo>
                  <a:lnTo>
                    <a:pt x="46" y="12"/>
                  </a:lnTo>
                  <a:lnTo>
                    <a:pt x="43" y="11"/>
                  </a:lnTo>
                  <a:lnTo>
                    <a:pt x="39" y="10"/>
                  </a:lnTo>
                  <a:lnTo>
                    <a:pt x="36" y="9"/>
                  </a:lnTo>
                  <a:lnTo>
                    <a:pt x="33" y="9"/>
                  </a:lnTo>
                  <a:lnTo>
                    <a:pt x="29" y="10"/>
                  </a:lnTo>
                  <a:lnTo>
                    <a:pt x="23" y="11"/>
                  </a:lnTo>
                  <a:lnTo>
                    <a:pt x="20" y="13"/>
                  </a:lnTo>
                  <a:lnTo>
                    <a:pt x="17" y="16"/>
                  </a:lnTo>
                  <a:lnTo>
                    <a:pt x="15" y="18"/>
                  </a:lnTo>
                  <a:lnTo>
                    <a:pt x="14" y="20"/>
                  </a:lnTo>
                  <a:lnTo>
                    <a:pt x="13" y="23"/>
                  </a:lnTo>
                  <a:lnTo>
                    <a:pt x="11" y="25"/>
                  </a:lnTo>
                  <a:lnTo>
                    <a:pt x="11" y="28"/>
                  </a:lnTo>
                  <a:lnTo>
                    <a:pt x="10" y="32"/>
                  </a:lnTo>
                  <a:lnTo>
                    <a:pt x="10" y="36"/>
                  </a:lnTo>
                  <a:lnTo>
                    <a:pt x="10" y="39"/>
                  </a:lnTo>
                  <a:lnTo>
                    <a:pt x="10" y="38"/>
                  </a:lnTo>
                  <a:lnTo>
                    <a:pt x="0" y="38"/>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48" name="Freeform 140"/>
            <p:cNvSpPr>
              <a:spLocks/>
            </p:cNvSpPr>
            <p:nvPr/>
          </p:nvSpPr>
          <p:spPr bwMode="auto">
            <a:xfrm>
              <a:off x="4345" y="3605"/>
              <a:ext cx="56" cy="74"/>
            </a:xfrm>
            <a:custGeom>
              <a:avLst/>
              <a:gdLst>
                <a:gd name="T0" fmla="*/ 0 w 56"/>
                <a:gd name="T1" fmla="*/ 73 h 74"/>
                <a:gd name="T2" fmla="*/ 0 w 56"/>
                <a:gd name="T3" fmla="*/ 0 h 74"/>
                <a:gd name="T4" fmla="*/ 10 w 56"/>
                <a:gd name="T5" fmla="*/ 0 h 74"/>
                <a:gd name="T6" fmla="*/ 45 w 56"/>
                <a:gd name="T7" fmla="*/ 57 h 74"/>
                <a:gd name="T8" fmla="*/ 45 w 56"/>
                <a:gd name="T9" fmla="*/ 0 h 74"/>
                <a:gd name="T10" fmla="*/ 55 w 56"/>
                <a:gd name="T11" fmla="*/ 0 h 74"/>
                <a:gd name="T12" fmla="*/ 55 w 56"/>
                <a:gd name="T13" fmla="*/ 73 h 74"/>
                <a:gd name="T14" fmla="*/ 45 w 56"/>
                <a:gd name="T15" fmla="*/ 73 h 74"/>
                <a:gd name="T16" fmla="*/ 9 w 56"/>
                <a:gd name="T17" fmla="*/ 17 h 74"/>
                <a:gd name="T18" fmla="*/ 9 w 56"/>
                <a:gd name="T19" fmla="*/ 73 h 74"/>
                <a:gd name="T20" fmla="*/ 0 w 56"/>
                <a:gd name="T21" fmla="*/ 7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74">
                  <a:moveTo>
                    <a:pt x="0" y="73"/>
                  </a:moveTo>
                  <a:lnTo>
                    <a:pt x="0" y="0"/>
                  </a:lnTo>
                  <a:lnTo>
                    <a:pt x="10" y="0"/>
                  </a:lnTo>
                  <a:lnTo>
                    <a:pt x="45" y="57"/>
                  </a:lnTo>
                  <a:lnTo>
                    <a:pt x="45" y="0"/>
                  </a:lnTo>
                  <a:lnTo>
                    <a:pt x="55" y="0"/>
                  </a:lnTo>
                  <a:lnTo>
                    <a:pt x="55" y="73"/>
                  </a:lnTo>
                  <a:lnTo>
                    <a:pt x="45" y="73"/>
                  </a:lnTo>
                  <a:lnTo>
                    <a:pt x="9" y="17"/>
                  </a:lnTo>
                  <a:lnTo>
                    <a:pt x="9" y="73"/>
                  </a:lnTo>
                  <a:lnTo>
                    <a:pt x="0" y="73"/>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49" name="Freeform 141"/>
            <p:cNvSpPr>
              <a:spLocks/>
            </p:cNvSpPr>
            <p:nvPr/>
          </p:nvSpPr>
          <p:spPr bwMode="auto">
            <a:xfrm>
              <a:off x="3673" y="3727"/>
              <a:ext cx="62" cy="76"/>
            </a:xfrm>
            <a:custGeom>
              <a:avLst/>
              <a:gdLst>
                <a:gd name="T0" fmla="*/ 61 w 62"/>
                <a:gd name="T1" fmla="*/ 51 h 76"/>
                <a:gd name="T2" fmla="*/ 59 w 62"/>
                <a:gd name="T3" fmla="*/ 56 h 76"/>
                <a:gd name="T4" fmla="*/ 58 w 62"/>
                <a:gd name="T5" fmla="*/ 61 h 76"/>
                <a:gd name="T6" fmla="*/ 55 w 62"/>
                <a:gd name="T7" fmla="*/ 66 h 76"/>
                <a:gd name="T8" fmla="*/ 52 w 62"/>
                <a:gd name="T9" fmla="*/ 69 h 76"/>
                <a:gd name="T10" fmla="*/ 47 w 62"/>
                <a:gd name="T11" fmla="*/ 72 h 76"/>
                <a:gd name="T12" fmla="*/ 43 w 62"/>
                <a:gd name="T13" fmla="*/ 73 h 76"/>
                <a:gd name="T14" fmla="*/ 38 w 62"/>
                <a:gd name="T15" fmla="*/ 75 h 76"/>
                <a:gd name="T16" fmla="*/ 33 w 62"/>
                <a:gd name="T17" fmla="*/ 75 h 76"/>
                <a:gd name="T18" fmla="*/ 27 w 62"/>
                <a:gd name="T19" fmla="*/ 75 h 76"/>
                <a:gd name="T20" fmla="*/ 22 w 62"/>
                <a:gd name="T21" fmla="*/ 74 h 76"/>
                <a:gd name="T22" fmla="*/ 18 w 62"/>
                <a:gd name="T23" fmla="*/ 73 h 76"/>
                <a:gd name="T24" fmla="*/ 14 w 62"/>
                <a:gd name="T25" fmla="*/ 71 h 76"/>
                <a:gd name="T26" fmla="*/ 8 w 62"/>
                <a:gd name="T27" fmla="*/ 65 h 76"/>
                <a:gd name="T28" fmla="*/ 3 w 62"/>
                <a:gd name="T29" fmla="*/ 57 h 76"/>
                <a:gd name="T30" fmla="*/ 2 w 62"/>
                <a:gd name="T31" fmla="*/ 53 h 76"/>
                <a:gd name="T32" fmla="*/ 1 w 62"/>
                <a:gd name="T33" fmla="*/ 48 h 76"/>
                <a:gd name="T34" fmla="*/ 1 w 62"/>
                <a:gd name="T35" fmla="*/ 43 h 76"/>
                <a:gd name="T36" fmla="*/ 0 w 62"/>
                <a:gd name="T37" fmla="*/ 38 h 76"/>
                <a:gd name="T38" fmla="*/ 1 w 62"/>
                <a:gd name="T39" fmla="*/ 32 h 76"/>
                <a:gd name="T40" fmla="*/ 1 w 62"/>
                <a:gd name="T41" fmla="*/ 27 h 76"/>
                <a:gd name="T42" fmla="*/ 2 w 62"/>
                <a:gd name="T43" fmla="*/ 23 h 76"/>
                <a:gd name="T44" fmla="*/ 4 w 62"/>
                <a:gd name="T45" fmla="*/ 18 h 76"/>
                <a:gd name="T46" fmla="*/ 9 w 62"/>
                <a:gd name="T47" fmla="*/ 10 h 76"/>
                <a:gd name="T48" fmla="*/ 15 w 62"/>
                <a:gd name="T49" fmla="*/ 5 h 76"/>
                <a:gd name="T50" fmla="*/ 24 w 62"/>
                <a:gd name="T51" fmla="*/ 1 h 76"/>
                <a:gd name="T52" fmla="*/ 33 w 62"/>
                <a:gd name="T53" fmla="*/ 0 h 76"/>
                <a:gd name="T54" fmla="*/ 42 w 62"/>
                <a:gd name="T55" fmla="*/ 2 h 76"/>
                <a:gd name="T56" fmla="*/ 49 w 62"/>
                <a:gd name="T57" fmla="*/ 6 h 76"/>
                <a:gd name="T58" fmla="*/ 53 w 62"/>
                <a:gd name="T59" fmla="*/ 8 h 76"/>
                <a:gd name="T60" fmla="*/ 56 w 62"/>
                <a:gd name="T61" fmla="*/ 12 h 76"/>
                <a:gd name="T62" fmla="*/ 58 w 62"/>
                <a:gd name="T63" fmla="*/ 17 h 76"/>
                <a:gd name="T64" fmla="*/ 60 w 62"/>
                <a:gd name="T65" fmla="*/ 22 h 76"/>
                <a:gd name="T66" fmla="*/ 49 w 62"/>
                <a:gd name="T67" fmla="*/ 20 h 76"/>
                <a:gd name="T68" fmla="*/ 45 w 62"/>
                <a:gd name="T69" fmla="*/ 15 h 76"/>
                <a:gd name="T70" fmla="*/ 41 w 62"/>
                <a:gd name="T71" fmla="*/ 11 h 76"/>
                <a:gd name="T72" fmla="*/ 35 w 62"/>
                <a:gd name="T73" fmla="*/ 9 h 76"/>
                <a:gd name="T74" fmla="*/ 28 w 62"/>
                <a:gd name="T75" fmla="*/ 9 h 76"/>
                <a:gd name="T76" fmla="*/ 21 w 62"/>
                <a:gd name="T77" fmla="*/ 11 h 76"/>
                <a:gd name="T78" fmla="*/ 17 w 62"/>
                <a:gd name="T79" fmla="*/ 15 h 76"/>
                <a:gd name="T80" fmla="*/ 13 w 62"/>
                <a:gd name="T81" fmla="*/ 20 h 76"/>
                <a:gd name="T82" fmla="*/ 11 w 62"/>
                <a:gd name="T83" fmla="*/ 26 h 76"/>
                <a:gd name="T84" fmla="*/ 9 w 62"/>
                <a:gd name="T85" fmla="*/ 34 h 76"/>
                <a:gd name="T86" fmla="*/ 9 w 62"/>
                <a:gd name="T87" fmla="*/ 41 h 76"/>
                <a:gd name="T88" fmla="*/ 11 w 62"/>
                <a:gd name="T89" fmla="*/ 50 h 76"/>
                <a:gd name="T90" fmla="*/ 14 w 62"/>
                <a:gd name="T91" fmla="*/ 56 h 76"/>
                <a:gd name="T92" fmla="*/ 17 w 62"/>
                <a:gd name="T93" fmla="*/ 61 h 76"/>
                <a:gd name="T94" fmla="*/ 22 w 62"/>
                <a:gd name="T95" fmla="*/ 65 h 76"/>
                <a:gd name="T96" fmla="*/ 28 w 62"/>
                <a:gd name="T97" fmla="*/ 67 h 76"/>
                <a:gd name="T98" fmla="*/ 35 w 62"/>
                <a:gd name="T99" fmla="*/ 66 h 76"/>
                <a:gd name="T100" fmla="*/ 42 w 62"/>
                <a:gd name="T101" fmla="*/ 64 h 76"/>
                <a:gd name="T102" fmla="*/ 47 w 62"/>
                <a:gd name="T103" fmla="*/ 59 h 76"/>
                <a:gd name="T104" fmla="*/ 50 w 62"/>
                <a:gd name="T105" fmla="*/ 5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 h="76">
                  <a:moveTo>
                    <a:pt x="53" y="49"/>
                  </a:moveTo>
                  <a:lnTo>
                    <a:pt x="61" y="51"/>
                  </a:lnTo>
                  <a:lnTo>
                    <a:pt x="61" y="53"/>
                  </a:lnTo>
                  <a:lnTo>
                    <a:pt x="59" y="56"/>
                  </a:lnTo>
                  <a:lnTo>
                    <a:pt x="58" y="59"/>
                  </a:lnTo>
                  <a:lnTo>
                    <a:pt x="58" y="61"/>
                  </a:lnTo>
                  <a:lnTo>
                    <a:pt x="56" y="64"/>
                  </a:lnTo>
                  <a:lnTo>
                    <a:pt x="55" y="66"/>
                  </a:lnTo>
                  <a:lnTo>
                    <a:pt x="54" y="68"/>
                  </a:lnTo>
                  <a:lnTo>
                    <a:pt x="52" y="69"/>
                  </a:lnTo>
                  <a:lnTo>
                    <a:pt x="49" y="71"/>
                  </a:lnTo>
                  <a:lnTo>
                    <a:pt x="47" y="72"/>
                  </a:lnTo>
                  <a:lnTo>
                    <a:pt x="45" y="73"/>
                  </a:lnTo>
                  <a:lnTo>
                    <a:pt x="43" y="73"/>
                  </a:lnTo>
                  <a:lnTo>
                    <a:pt x="40" y="74"/>
                  </a:lnTo>
                  <a:lnTo>
                    <a:pt x="38" y="75"/>
                  </a:lnTo>
                  <a:lnTo>
                    <a:pt x="35" y="75"/>
                  </a:lnTo>
                  <a:lnTo>
                    <a:pt x="33" y="75"/>
                  </a:lnTo>
                  <a:lnTo>
                    <a:pt x="29" y="75"/>
                  </a:lnTo>
                  <a:lnTo>
                    <a:pt x="27" y="75"/>
                  </a:lnTo>
                  <a:lnTo>
                    <a:pt x="25" y="74"/>
                  </a:lnTo>
                  <a:lnTo>
                    <a:pt x="22" y="74"/>
                  </a:lnTo>
                  <a:lnTo>
                    <a:pt x="20" y="73"/>
                  </a:lnTo>
                  <a:lnTo>
                    <a:pt x="18" y="73"/>
                  </a:lnTo>
                  <a:lnTo>
                    <a:pt x="16" y="72"/>
                  </a:lnTo>
                  <a:lnTo>
                    <a:pt x="14" y="71"/>
                  </a:lnTo>
                  <a:lnTo>
                    <a:pt x="11" y="68"/>
                  </a:lnTo>
                  <a:lnTo>
                    <a:pt x="8" y="65"/>
                  </a:lnTo>
                  <a:lnTo>
                    <a:pt x="5" y="61"/>
                  </a:lnTo>
                  <a:lnTo>
                    <a:pt x="3" y="57"/>
                  </a:lnTo>
                  <a:lnTo>
                    <a:pt x="3" y="54"/>
                  </a:lnTo>
                  <a:lnTo>
                    <a:pt x="2" y="53"/>
                  </a:lnTo>
                  <a:lnTo>
                    <a:pt x="2" y="50"/>
                  </a:lnTo>
                  <a:lnTo>
                    <a:pt x="1" y="48"/>
                  </a:lnTo>
                  <a:lnTo>
                    <a:pt x="1" y="45"/>
                  </a:lnTo>
                  <a:lnTo>
                    <a:pt x="1" y="43"/>
                  </a:lnTo>
                  <a:lnTo>
                    <a:pt x="0" y="40"/>
                  </a:lnTo>
                  <a:lnTo>
                    <a:pt x="0" y="38"/>
                  </a:lnTo>
                  <a:lnTo>
                    <a:pt x="0" y="35"/>
                  </a:lnTo>
                  <a:lnTo>
                    <a:pt x="1" y="32"/>
                  </a:lnTo>
                  <a:lnTo>
                    <a:pt x="1" y="29"/>
                  </a:lnTo>
                  <a:lnTo>
                    <a:pt x="1" y="27"/>
                  </a:lnTo>
                  <a:lnTo>
                    <a:pt x="2" y="24"/>
                  </a:lnTo>
                  <a:lnTo>
                    <a:pt x="2" y="23"/>
                  </a:lnTo>
                  <a:lnTo>
                    <a:pt x="3" y="20"/>
                  </a:lnTo>
                  <a:lnTo>
                    <a:pt x="4" y="18"/>
                  </a:lnTo>
                  <a:lnTo>
                    <a:pt x="6" y="14"/>
                  </a:lnTo>
                  <a:lnTo>
                    <a:pt x="9" y="10"/>
                  </a:lnTo>
                  <a:lnTo>
                    <a:pt x="12" y="8"/>
                  </a:lnTo>
                  <a:lnTo>
                    <a:pt x="15" y="5"/>
                  </a:lnTo>
                  <a:lnTo>
                    <a:pt x="19" y="3"/>
                  </a:lnTo>
                  <a:lnTo>
                    <a:pt x="24" y="1"/>
                  </a:lnTo>
                  <a:lnTo>
                    <a:pt x="28" y="1"/>
                  </a:lnTo>
                  <a:lnTo>
                    <a:pt x="33" y="0"/>
                  </a:lnTo>
                  <a:lnTo>
                    <a:pt x="37" y="1"/>
                  </a:lnTo>
                  <a:lnTo>
                    <a:pt x="42" y="2"/>
                  </a:lnTo>
                  <a:lnTo>
                    <a:pt x="46" y="4"/>
                  </a:lnTo>
                  <a:lnTo>
                    <a:pt x="49" y="6"/>
                  </a:lnTo>
                  <a:lnTo>
                    <a:pt x="52" y="8"/>
                  </a:lnTo>
                  <a:lnTo>
                    <a:pt x="53" y="8"/>
                  </a:lnTo>
                  <a:lnTo>
                    <a:pt x="55" y="10"/>
                  </a:lnTo>
                  <a:lnTo>
                    <a:pt x="56" y="12"/>
                  </a:lnTo>
                  <a:lnTo>
                    <a:pt x="57" y="15"/>
                  </a:lnTo>
                  <a:lnTo>
                    <a:pt x="58" y="17"/>
                  </a:lnTo>
                  <a:lnTo>
                    <a:pt x="59" y="19"/>
                  </a:lnTo>
                  <a:lnTo>
                    <a:pt x="60" y="22"/>
                  </a:lnTo>
                  <a:lnTo>
                    <a:pt x="50" y="23"/>
                  </a:lnTo>
                  <a:lnTo>
                    <a:pt x="49" y="20"/>
                  </a:lnTo>
                  <a:lnTo>
                    <a:pt x="48" y="18"/>
                  </a:lnTo>
                  <a:lnTo>
                    <a:pt x="45" y="15"/>
                  </a:lnTo>
                  <a:lnTo>
                    <a:pt x="43" y="12"/>
                  </a:lnTo>
                  <a:lnTo>
                    <a:pt x="41" y="11"/>
                  </a:lnTo>
                  <a:lnTo>
                    <a:pt x="38" y="10"/>
                  </a:lnTo>
                  <a:lnTo>
                    <a:pt x="35" y="9"/>
                  </a:lnTo>
                  <a:lnTo>
                    <a:pt x="32" y="9"/>
                  </a:lnTo>
                  <a:lnTo>
                    <a:pt x="28" y="9"/>
                  </a:lnTo>
                  <a:lnTo>
                    <a:pt x="24" y="10"/>
                  </a:lnTo>
                  <a:lnTo>
                    <a:pt x="21" y="11"/>
                  </a:lnTo>
                  <a:lnTo>
                    <a:pt x="19" y="12"/>
                  </a:lnTo>
                  <a:lnTo>
                    <a:pt x="17" y="15"/>
                  </a:lnTo>
                  <a:lnTo>
                    <a:pt x="14" y="18"/>
                  </a:lnTo>
                  <a:lnTo>
                    <a:pt x="13" y="20"/>
                  </a:lnTo>
                  <a:lnTo>
                    <a:pt x="12" y="23"/>
                  </a:lnTo>
                  <a:lnTo>
                    <a:pt x="11" y="26"/>
                  </a:lnTo>
                  <a:lnTo>
                    <a:pt x="9" y="30"/>
                  </a:lnTo>
                  <a:lnTo>
                    <a:pt x="9" y="34"/>
                  </a:lnTo>
                  <a:lnTo>
                    <a:pt x="9" y="38"/>
                  </a:lnTo>
                  <a:lnTo>
                    <a:pt x="9" y="41"/>
                  </a:lnTo>
                  <a:lnTo>
                    <a:pt x="9" y="46"/>
                  </a:lnTo>
                  <a:lnTo>
                    <a:pt x="11" y="50"/>
                  </a:lnTo>
                  <a:lnTo>
                    <a:pt x="13" y="53"/>
                  </a:lnTo>
                  <a:lnTo>
                    <a:pt x="14" y="56"/>
                  </a:lnTo>
                  <a:lnTo>
                    <a:pt x="15" y="59"/>
                  </a:lnTo>
                  <a:lnTo>
                    <a:pt x="17" y="61"/>
                  </a:lnTo>
                  <a:lnTo>
                    <a:pt x="19" y="64"/>
                  </a:lnTo>
                  <a:lnTo>
                    <a:pt x="22" y="65"/>
                  </a:lnTo>
                  <a:lnTo>
                    <a:pt x="25" y="66"/>
                  </a:lnTo>
                  <a:lnTo>
                    <a:pt x="28" y="67"/>
                  </a:lnTo>
                  <a:lnTo>
                    <a:pt x="32" y="67"/>
                  </a:lnTo>
                  <a:lnTo>
                    <a:pt x="35" y="66"/>
                  </a:lnTo>
                  <a:lnTo>
                    <a:pt x="39" y="66"/>
                  </a:lnTo>
                  <a:lnTo>
                    <a:pt x="42" y="64"/>
                  </a:lnTo>
                  <a:lnTo>
                    <a:pt x="45" y="62"/>
                  </a:lnTo>
                  <a:lnTo>
                    <a:pt x="47" y="59"/>
                  </a:lnTo>
                  <a:lnTo>
                    <a:pt x="49" y="56"/>
                  </a:lnTo>
                  <a:lnTo>
                    <a:pt x="50" y="53"/>
                  </a:lnTo>
                  <a:lnTo>
                    <a:pt x="53" y="49"/>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50" name="Freeform 142"/>
            <p:cNvSpPr>
              <a:spLocks/>
            </p:cNvSpPr>
            <p:nvPr/>
          </p:nvSpPr>
          <p:spPr bwMode="auto">
            <a:xfrm>
              <a:off x="3755" y="3728"/>
              <a:ext cx="54" cy="74"/>
            </a:xfrm>
            <a:custGeom>
              <a:avLst/>
              <a:gdLst>
                <a:gd name="T0" fmla="*/ 0 w 54"/>
                <a:gd name="T1" fmla="*/ 73 h 74"/>
                <a:gd name="T2" fmla="*/ 0 w 54"/>
                <a:gd name="T3" fmla="*/ 0 h 74"/>
                <a:gd name="T4" fmla="*/ 9 w 54"/>
                <a:gd name="T5" fmla="*/ 0 h 74"/>
                <a:gd name="T6" fmla="*/ 9 w 54"/>
                <a:gd name="T7" fmla="*/ 30 h 74"/>
                <a:gd name="T8" fmla="*/ 45 w 54"/>
                <a:gd name="T9" fmla="*/ 30 h 74"/>
                <a:gd name="T10" fmla="*/ 45 w 54"/>
                <a:gd name="T11" fmla="*/ 0 h 74"/>
                <a:gd name="T12" fmla="*/ 53 w 54"/>
                <a:gd name="T13" fmla="*/ 0 h 74"/>
                <a:gd name="T14" fmla="*/ 53 w 54"/>
                <a:gd name="T15" fmla="*/ 73 h 74"/>
                <a:gd name="T16" fmla="*/ 45 w 54"/>
                <a:gd name="T17" fmla="*/ 73 h 74"/>
                <a:gd name="T18" fmla="*/ 45 w 54"/>
                <a:gd name="T19" fmla="*/ 38 h 74"/>
                <a:gd name="T20" fmla="*/ 9 w 54"/>
                <a:gd name="T21" fmla="*/ 38 h 74"/>
                <a:gd name="T22" fmla="*/ 9 w 54"/>
                <a:gd name="T23" fmla="*/ 73 h 74"/>
                <a:gd name="T24" fmla="*/ 0 w 54"/>
                <a:gd name="T25" fmla="*/ 7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 h="74">
                  <a:moveTo>
                    <a:pt x="0" y="73"/>
                  </a:moveTo>
                  <a:lnTo>
                    <a:pt x="0" y="0"/>
                  </a:lnTo>
                  <a:lnTo>
                    <a:pt x="9" y="0"/>
                  </a:lnTo>
                  <a:lnTo>
                    <a:pt x="9" y="30"/>
                  </a:lnTo>
                  <a:lnTo>
                    <a:pt x="45" y="30"/>
                  </a:lnTo>
                  <a:lnTo>
                    <a:pt x="45" y="0"/>
                  </a:lnTo>
                  <a:lnTo>
                    <a:pt x="53" y="0"/>
                  </a:lnTo>
                  <a:lnTo>
                    <a:pt x="53" y="73"/>
                  </a:lnTo>
                  <a:lnTo>
                    <a:pt x="45" y="73"/>
                  </a:lnTo>
                  <a:lnTo>
                    <a:pt x="45" y="38"/>
                  </a:lnTo>
                  <a:lnTo>
                    <a:pt x="9" y="38"/>
                  </a:lnTo>
                  <a:lnTo>
                    <a:pt x="9" y="73"/>
                  </a:lnTo>
                  <a:lnTo>
                    <a:pt x="0" y="73"/>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51" name="Freeform 143"/>
            <p:cNvSpPr>
              <a:spLocks/>
            </p:cNvSpPr>
            <p:nvPr/>
          </p:nvSpPr>
          <p:spPr bwMode="auto">
            <a:xfrm>
              <a:off x="3823" y="3728"/>
              <a:ext cx="69" cy="74"/>
            </a:xfrm>
            <a:custGeom>
              <a:avLst/>
              <a:gdLst>
                <a:gd name="T0" fmla="*/ 0 w 69"/>
                <a:gd name="T1" fmla="*/ 73 h 74"/>
                <a:gd name="T2" fmla="*/ 28 w 69"/>
                <a:gd name="T3" fmla="*/ 0 h 74"/>
                <a:gd name="T4" fmla="*/ 39 w 69"/>
                <a:gd name="T5" fmla="*/ 0 h 74"/>
                <a:gd name="T6" fmla="*/ 68 w 69"/>
                <a:gd name="T7" fmla="*/ 73 h 74"/>
                <a:gd name="T8" fmla="*/ 58 w 69"/>
                <a:gd name="T9" fmla="*/ 73 h 74"/>
                <a:gd name="T10" fmla="*/ 49 w 69"/>
                <a:gd name="T11" fmla="*/ 51 h 74"/>
                <a:gd name="T12" fmla="*/ 18 w 69"/>
                <a:gd name="T13" fmla="*/ 51 h 74"/>
                <a:gd name="T14" fmla="*/ 11 w 69"/>
                <a:gd name="T15" fmla="*/ 73 h 74"/>
                <a:gd name="T16" fmla="*/ 0 w 69"/>
                <a:gd name="T17" fmla="*/ 73 h 74"/>
                <a:gd name="T18" fmla="*/ 21 w 69"/>
                <a:gd name="T19" fmla="*/ 42 h 74"/>
                <a:gd name="T20" fmla="*/ 46 w 69"/>
                <a:gd name="T21" fmla="*/ 42 h 74"/>
                <a:gd name="T22" fmla="*/ 39 w 69"/>
                <a:gd name="T23" fmla="*/ 23 h 74"/>
                <a:gd name="T24" fmla="*/ 37 w 69"/>
                <a:gd name="T25" fmla="*/ 19 h 74"/>
                <a:gd name="T26" fmla="*/ 36 w 69"/>
                <a:gd name="T27" fmla="*/ 15 h 74"/>
                <a:gd name="T28" fmla="*/ 35 w 69"/>
                <a:gd name="T29" fmla="*/ 11 h 74"/>
                <a:gd name="T30" fmla="*/ 33 w 69"/>
                <a:gd name="T31" fmla="*/ 8 h 74"/>
                <a:gd name="T32" fmla="*/ 32 w 69"/>
                <a:gd name="T33" fmla="*/ 11 h 74"/>
                <a:gd name="T34" fmla="*/ 31 w 69"/>
                <a:gd name="T35" fmla="*/ 15 h 74"/>
                <a:gd name="T36" fmla="*/ 30 w 69"/>
                <a:gd name="T37" fmla="*/ 19 h 74"/>
                <a:gd name="T38" fmla="*/ 29 w 69"/>
                <a:gd name="T39" fmla="*/ 22 h 74"/>
                <a:gd name="T40" fmla="*/ 21 w 69"/>
                <a:gd name="T41" fmla="*/ 42 h 74"/>
                <a:gd name="T42" fmla="*/ 0 w 69"/>
                <a:gd name="T43" fmla="*/ 7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74">
                  <a:moveTo>
                    <a:pt x="0" y="73"/>
                  </a:moveTo>
                  <a:lnTo>
                    <a:pt x="28" y="0"/>
                  </a:lnTo>
                  <a:lnTo>
                    <a:pt x="39" y="0"/>
                  </a:lnTo>
                  <a:lnTo>
                    <a:pt x="68" y="73"/>
                  </a:lnTo>
                  <a:lnTo>
                    <a:pt x="58" y="73"/>
                  </a:lnTo>
                  <a:lnTo>
                    <a:pt x="49" y="51"/>
                  </a:lnTo>
                  <a:lnTo>
                    <a:pt x="18" y="51"/>
                  </a:lnTo>
                  <a:lnTo>
                    <a:pt x="11" y="73"/>
                  </a:lnTo>
                  <a:lnTo>
                    <a:pt x="0" y="73"/>
                  </a:lnTo>
                  <a:lnTo>
                    <a:pt x="21" y="42"/>
                  </a:lnTo>
                  <a:lnTo>
                    <a:pt x="46" y="42"/>
                  </a:lnTo>
                  <a:lnTo>
                    <a:pt x="39" y="23"/>
                  </a:lnTo>
                  <a:lnTo>
                    <a:pt x="37" y="19"/>
                  </a:lnTo>
                  <a:lnTo>
                    <a:pt x="36" y="15"/>
                  </a:lnTo>
                  <a:lnTo>
                    <a:pt x="35" y="11"/>
                  </a:lnTo>
                  <a:lnTo>
                    <a:pt x="33" y="8"/>
                  </a:lnTo>
                  <a:lnTo>
                    <a:pt x="32" y="11"/>
                  </a:lnTo>
                  <a:lnTo>
                    <a:pt x="31" y="15"/>
                  </a:lnTo>
                  <a:lnTo>
                    <a:pt x="30" y="19"/>
                  </a:lnTo>
                  <a:lnTo>
                    <a:pt x="29" y="22"/>
                  </a:lnTo>
                  <a:lnTo>
                    <a:pt x="21" y="42"/>
                  </a:lnTo>
                  <a:lnTo>
                    <a:pt x="0" y="73"/>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52" name="Freeform 144"/>
            <p:cNvSpPr>
              <a:spLocks/>
            </p:cNvSpPr>
            <p:nvPr/>
          </p:nvSpPr>
          <p:spPr bwMode="auto">
            <a:xfrm>
              <a:off x="3907" y="3728"/>
              <a:ext cx="70" cy="74"/>
            </a:xfrm>
            <a:custGeom>
              <a:avLst/>
              <a:gdLst>
                <a:gd name="T0" fmla="*/ 0 w 70"/>
                <a:gd name="T1" fmla="*/ 73 h 74"/>
                <a:gd name="T2" fmla="*/ 0 w 70"/>
                <a:gd name="T3" fmla="*/ 0 h 74"/>
                <a:gd name="T4" fmla="*/ 14 w 70"/>
                <a:gd name="T5" fmla="*/ 0 h 74"/>
                <a:gd name="T6" fmla="*/ 32 w 70"/>
                <a:gd name="T7" fmla="*/ 52 h 74"/>
                <a:gd name="T8" fmla="*/ 32 w 70"/>
                <a:gd name="T9" fmla="*/ 55 h 74"/>
                <a:gd name="T10" fmla="*/ 33 w 70"/>
                <a:gd name="T11" fmla="*/ 58 h 74"/>
                <a:gd name="T12" fmla="*/ 34 w 70"/>
                <a:gd name="T13" fmla="*/ 61 h 74"/>
                <a:gd name="T14" fmla="*/ 35 w 70"/>
                <a:gd name="T15" fmla="*/ 63 h 74"/>
                <a:gd name="T16" fmla="*/ 35 w 70"/>
                <a:gd name="T17" fmla="*/ 61 h 74"/>
                <a:gd name="T18" fmla="*/ 36 w 70"/>
                <a:gd name="T19" fmla="*/ 58 h 74"/>
                <a:gd name="T20" fmla="*/ 37 w 70"/>
                <a:gd name="T21" fmla="*/ 54 h 74"/>
                <a:gd name="T22" fmla="*/ 39 w 70"/>
                <a:gd name="T23" fmla="*/ 51 h 74"/>
                <a:gd name="T24" fmla="*/ 56 w 70"/>
                <a:gd name="T25" fmla="*/ 0 h 74"/>
                <a:gd name="T26" fmla="*/ 69 w 70"/>
                <a:gd name="T27" fmla="*/ 0 h 74"/>
                <a:gd name="T28" fmla="*/ 69 w 70"/>
                <a:gd name="T29" fmla="*/ 73 h 74"/>
                <a:gd name="T30" fmla="*/ 60 w 70"/>
                <a:gd name="T31" fmla="*/ 73 h 74"/>
                <a:gd name="T32" fmla="*/ 60 w 70"/>
                <a:gd name="T33" fmla="*/ 13 h 74"/>
                <a:gd name="T34" fmla="*/ 39 w 70"/>
                <a:gd name="T35" fmla="*/ 73 h 74"/>
                <a:gd name="T36" fmla="*/ 31 w 70"/>
                <a:gd name="T37" fmla="*/ 73 h 74"/>
                <a:gd name="T38" fmla="*/ 10 w 70"/>
                <a:gd name="T39" fmla="*/ 11 h 74"/>
                <a:gd name="T40" fmla="*/ 10 w 70"/>
                <a:gd name="T41" fmla="*/ 73 h 74"/>
                <a:gd name="T42" fmla="*/ 0 w 70"/>
                <a:gd name="T43" fmla="*/ 7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0" h="74">
                  <a:moveTo>
                    <a:pt x="0" y="73"/>
                  </a:moveTo>
                  <a:lnTo>
                    <a:pt x="0" y="0"/>
                  </a:lnTo>
                  <a:lnTo>
                    <a:pt x="14" y="0"/>
                  </a:lnTo>
                  <a:lnTo>
                    <a:pt x="32" y="52"/>
                  </a:lnTo>
                  <a:lnTo>
                    <a:pt x="32" y="55"/>
                  </a:lnTo>
                  <a:lnTo>
                    <a:pt x="33" y="58"/>
                  </a:lnTo>
                  <a:lnTo>
                    <a:pt x="34" y="61"/>
                  </a:lnTo>
                  <a:lnTo>
                    <a:pt x="35" y="63"/>
                  </a:lnTo>
                  <a:lnTo>
                    <a:pt x="35" y="61"/>
                  </a:lnTo>
                  <a:lnTo>
                    <a:pt x="36" y="58"/>
                  </a:lnTo>
                  <a:lnTo>
                    <a:pt x="37" y="54"/>
                  </a:lnTo>
                  <a:lnTo>
                    <a:pt x="39" y="51"/>
                  </a:lnTo>
                  <a:lnTo>
                    <a:pt x="56" y="0"/>
                  </a:lnTo>
                  <a:lnTo>
                    <a:pt x="69" y="0"/>
                  </a:lnTo>
                  <a:lnTo>
                    <a:pt x="69" y="73"/>
                  </a:lnTo>
                  <a:lnTo>
                    <a:pt x="60" y="73"/>
                  </a:lnTo>
                  <a:lnTo>
                    <a:pt x="60" y="13"/>
                  </a:lnTo>
                  <a:lnTo>
                    <a:pt x="39" y="73"/>
                  </a:lnTo>
                  <a:lnTo>
                    <a:pt x="31" y="73"/>
                  </a:lnTo>
                  <a:lnTo>
                    <a:pt x="10" y="11"/>
                  </a:lnTo>
                  <a:lnTo>
                    <a:pt x="10" y="73"/>
                  </a:lnTo>
                  <a:lnTo>
                    <a:pt x="0" y="73"/>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53" name="Freeform 145"/>
            <p:cNvSpPr>
              <a:spLocks/>
            </p:cNvSpPr>
            <p:nvPr/>
          </p:nvSpPr>
          <p:spPr bwMode="auto">
            <a:xfrm>
              <a:off x="3998" y="3728"/>
              <a:ext cx="57" cy="74"/>
            </a:xfrm>
            <a:custGeom>
              <a:avLst/>
              <a:gdLst>
                <a:gd name="T0" fmla="*/ 0 w 57"/>
                <a:gd name="T1" fmla="*/ 0 h 74"/>
                <a:gd name="T2" fmla="*/ 31 w 57"/>
                <a:gd name="T3" fmla="*/ 0 h 74"/>
                <a:gd name="T4" fmla="*/ 37 w 57"/>
                <a:gd name="T5" fmla="*/ 2 h 74"/>
                <a:gd name="T6" fmla="*/ 43 w 57"/>
                <a:gd name="T7" fmla="*/ 4 h 74"/>
                <a:gd name="T8" fmla="*/ 47 w 57"/>
                <a:gd name="T9" fmla="*/ 7 h 74"/>
                <a:gd name="T10" fmla="*/ 49 w 57"/>
                <a:gd name="T11" fmla="*/ 12 h 74"/>
                <a:gd name="T12" fmla="*/ 52 w 57"/>
                <a:gd name="T13" fmla="*/ 17 h 74"/>
                <a:gd name="T14" fmla="*/ 52 w 57"/>
                <a:gd name="T15" fmla="*/ 22 h 74"/>
                <a:gd name="T16" fmla="*/ 49 w 57"/>
                <a:gd name="T17" fmla="*/ 26 h 74"/>
                <a:gd name="T18" fmla="*/ 47 w 57"/>
                <a:gd name="T19" fmla="*/ 30 h 74"/>
                <a:gd name="T20" fmla="*/ 44 w 57"/>
                <a:gd name="T21" fmla="*/ 33 h 74"/>
                <a:gd name="T22" fmla="*/ 44 w 57"/>
                <a:gd name="T23" fmla="*/ 36 h 74"/>
                <a:gd name="T24" fmla="*/ 49 w 57"/>
                <a:gd name="T25" fmla="*/ 38 h 74"/>
                <a:gd name="T26" fmla="*/ 53 w 57"/>
                <a:gd name="T27" fmla="*/ 43 h 74"/>
                <a:gd name="T28" fmla="*/ 55 w 57"/>
                <a:gd name="T29" fmla="*/ 49 h 74"/>
                <a:gd name="T30" fmla="*/ 56 w 57"/>
                <a:gd name="T31" fmla="*/ 54 h 74"/>
                <a:gd name="T32" fmla="*/ 54 w 57"/>
                <a:gd name="T33" fmla="*/ 60 h 74"/>
                <a:gd name="T34" fmla="*/ 52 w 57"/>
                <a:gd name="T35" fmla="*/ 64 h 74"/>
                <a:gd name="T36" fmla="*/ 49 w 57"/>
                <a:gd name="T37" fmla="*/ 67 h 74"/>
                <a:gd name="T38" fmla="*/ 46 w 57"/>
                <a:gd name="T39" fmla="*/ 70 h 74"/>
                <a:gd name="T40" fmla="*/ 43 w 57"/>
                <a:gd name="T41" fmla="*/ 71 h 74"/>
                <a:gd name="T42" fmla="*/ 37 w 57"/>
                <a:gd name="T43" fmla="*/ 72 h 74"/>
                <a:gd name="T44" fmla="*/ 31 w 57"/>
                <a:gd name="T45" fmla="*/ 73 h 74"/>
                <a:gd name="T46" fmla="*/ 0 w 57"/>
                <a:gd name="T47" fmla="*/ 73 h 74"/>
                <a:gd name="T48" fmla="*/ 25 w 57"/>
                <a:gd name="T49" fmla="*/ 31 h 74"/>
                <a:gd name="T50" fmla="*/ 31 w 57"/>
                <a:gd name="T51" fmla="*/ 31 h 74"/>
                <a:gd name="T52" fmla="*/ 35 w 57"/>
                <a:gd name="T53" fmla="*/ 31 h 74"/>
                <a:gd name="T54" fmla="*/ 37 w 57"/>
                <a:gd name="T55" fmla="*/ 29 h 74"/>
                <a:gd name="T56" fmla="*/ 40 w 57"/>
                <a:gd name="T57" fmla="*/ 26 h 74"/>
                <a:gd name="T58" fmla="*/ 41 w 57"/>
                <a:gd name="T59" fmla="*/ 24 h 74"/>
                <a:gd name="T60" fmla="*/ 42 w 57"/>
                <a:gd name="T61" fmla="*/ 21 h 74"/>
                <a:gd name="T62" fmla="*/ 41 w 57"/>
                <a:gd name="T63" fmla="*/ 17 h 74"/>
                <a:gd name="T64" fmla="*/ 41 w 57"/>
                <a:gd name="T65" fmla="*/ 14 h 74"/>
                <a:gd name="T66" fmla="*/ 38 w 57"/>
                <a:gd name="T67" fmla="*/ 11 h 74"/>
                <a:gd name="T68" fmla="*/ 35 w 57"/>
                <a:gd name="T69" fmla="*/ 10 h 74"/>
                <a:gd name="T70" fmla="*/ 31 w 57"/>
                <a:gd name="T71" fmla="*/ 9 h 74"/>
                <a:gd name="T72" fmla="*/ 24 w 57"/>
                <a:gd name="T73" fmla="*/ 8 h 74"/>
                <a:gd name="T74" fmla="*/ 11 w 57"/>
                <a:gd name="T75" fmla="*/ 31 h 74"/>
                <a:gd name="T76" fmla="*/ 27 w 57"/>
                <a:gd name="T77" fmla="*/ 65 h 74"/>
                <a:gd name="T78" fmla="*/ 32 w 57"/>
                <a:gd name="T79" fmla="*/ 65 h 74"/>
                <a:gd name="T80" fmla="*/ 35 w 57"/>
                <a:gd name="T81" fmla="*/ 65 h 74"/>
                <a:gd name="T82" fmla="*/ 38 w 57"/>
                <a:gd name="T83" fmla="*/ 64 h 74"/>
                <a:gd name="T84" fmla="*/ 41 w 57"/>
                <a:gd name="T85" fmla="*/ 63 h 74"/>
                <a:gd name="T86" fmla="*/ 43 w 57"/>
                <a:gd name="T87" fmla="*/ 61 h 74"/>
                <a:gd name="T88" fmla="*/ 44 w 57"/>
                <a:gd name="T89" fmla="*/ 58 h 74"/>
                <a:gd name="T90" fmla="*/ 45 w 57"/>
                <a:gd name="T91" fmla="*/ 55 h 74"/>
                <a:gd name="T92" fmla="*/ 45 w 57"/>
                <a:gd name="T93" fmla="*/ 52 h 74"/>
                <a:gd name="T94" fmla="*/ 45 w 57"/>
                <a:gd name="T95" fmla="*/ 49 h 74"/>
                <a:gd name="T96" fmla="*/ 43 w 57"/>
                <a:gd name="T97" fmla="*/ 46 h 74"/>
                <a:gd name="T98" fmla="*/ 41 w 57"/>
                <a:gd name="T99" fmla="*/ 43 h 74"/>
                <a:gd name="T100" fmla="*/ 37 w 57"/>
                <a:gd name="T101" fmla="*/ 40 h 74"/>
                <a:gd name="T102" fmla="*/ 33 w 57"/>
                <a:gd name="T103" fmla="*/ 40 h 74"/>
                <a:gd name="T104" fmla="*/ 26 w 57"/>
                <a:gd name="T105" fmla="*/ 39 h 74"/>
                <a:gd name="T106" fmla="*/ 11 w 57"/>
                <a:gd name="T107" fmla="*/ 6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7" h="74">
                  <a:moveTo>
                    <a:pt x="0" y="73"/>
                  </a:moveTo>
                  <a:lnTo>
                    <a:pt x="0" y="0"/>
                  </a:lnTo>
                  <a:lnTo>
                    <a:pt x="27" y="0"/>
                  </a:lnTo>
                  <a:lnTo>
                    <a:pt x="31" y="0"/>
                  </a:lnTo>
                  <a:lnTo>
                    <a:pt x="35" y="1"/>
                  </a:lnTo>
                  <a:lnTo>
                    <a:pt x="37" y="2"/>
                  </a:lnTo>
                  <a:lnTo>
                    <a:pt x="41" y="3"/>
                  </a:lnTo>
                  <a:lnTo>
                    <a:pt x="43" y="4"/>
                  </a:lnTo>
                  <a:lnTo>
                    <a:pt x="45" y="5"/>
                  </a:lnTo>
                  <a:lnTo>
                    <a:pt x="47" y="7"/>
                  </a:lnTo>
                  <a:lnTo>
                    <a:pt x="48" y="9"/>
                  </a:lnTo>
                  <a:lnTo>
                    <a:pt x="49" y="12"/>
                  </a:lnTo>
                  <a:lnTo>
                    <a:pt x="52" y="14"/>
                  </a:lnTo>
                  <a:lnTo>
                    <a:pt x="52" y="17"/>
                  </a:lnTo>
                  <a:lnTo>
                    <a:pt x="52" y="19"/>
                  </a:lnTo>
                  <a:lnTo>
                    <a:pt x="52" y="22"/>
                  </a:lnTo>
                  <a:lnTo>
                    <a:pt x="52" y="24"/>
                  </a:lnTo>
                  <a:lnTo>
                    <a:pt x="49" y="26"/>
                  </a:lnTo>
                  <a:lnTo>
                    <a:pt x="49" y="28"/>
                  </a:lnTo>
                  <a:lnTo>
                    <a:pt x="47" y="30"/>
                  </a:lnTo>
                  <a:lnTo>
                    <a:pt x="45" y="32"/>
                  </a:lnTo>
                  <a:lnTo>
                    <a:pt x="44" y="33"/>
                  </a:lnTo>
                  <a:lnTo>
                    <a:pt x="41" y="35"/>
                  </a:lnTo>
                  <a:lnTo>
                    <a:pt x="44" y="36"/>
                  </a:lnTo>
                  <a:lnTo>
                    <a:pt x="47" y="37"/>
                  </a:lnTo>
                  <a:lnTo>
                    <a:pt x="49" y="38"/>
                  </a:lnTo>
                  <a:lnTo>
                    <a:pt x="52" y="40"/>
                  </a:lnTo>
                  <a:lnTo>
                    <a:pt x="53" y="43"/>
                  </a:lnTo>
                  <a:lnTo>
                    <a:pt x="54" y="46"/>
                  </a:lnTo>
                  <a:lnTo>
                    <a:pt x="55" y="49"/>
                  </a:lnTo>
                  <a:lnTo>
                    <a:pt x="56" y="52"/>
                  </a:lnTo>
                  <a:lnTo>
                    <a:pt x="56" y="54"/>
                  </a:lnTo>
                  <a:lnTo>
                    <a:pt x="55" y="57"/>
                  </a:lnTo>
                  <a:lnTo>
                    <a:pt x="54" y="60"/>
                  </a:lnTo>
                  <a:lnTo>
                    <a:pt x="53" y="61"/>
                  </a:lnTo>
                  <a:lnTo>
                    <a:pt x="52" y="64"/>
                  </a:lnTo>
                  <a:lnTo>
                    <a:pt x="51" y="66"/>
                  </a:lnTo>
                  <a:lnTo>
                    <a:pt x="49" y="67"/>
                  </a:lnTo>
                  <a:lnTo>
                    <a:pt x="47" y="68"/>
                  </a:lnTo>
                  <a:lnTo>
                    <a:pt x="46" y="70"/>
                  </a:lnTo>
                  <a:lnTo>
                    <a:pt x="44" y="71"/>
                  </a:lnTo>
                  <a:lnTo>
                    <a:pt x="43" y="71"/>
                  </a:lnTo>
                  <a:lnTo>
                    <a:pt x="40" y="72"/>
                  </a:lnTo>
                  <a:lnTo>
                    <a:pt x="37" y="72"/>
                  </a:lnTo>
                  <a:lnTo>
                    <a:pt x="34" y="73"/>
                  </a:lnTo>
                  <a:lnTo>
                    <a:pt x="31" y="73"/>
                  </a:lnTo>
                  <a:lnTo>
                    <a:pt x="27" y="73"/>
                  </a:lnTo>
                  <a:lnTo>
                    <a:pt x="0" y="73"/>
                  </a:lnTo>
                  <a:lnTo>
                    <a:pt x="11" y="31"/>
                  </a:lnTo>
                  <a:lnTo>
                    <a:pt x="25" y="31"/>
                  </a:lnTo>
                  <a:lnTo>
                    <a:pt x="29" y="31"/>
                  </a:lnTo>
                  <a:lnTo>
                    <a:pt x="31" y="31"/>
                  </a:lnTo>
                  <a:lnTo>
                    <a:pt x="33" y="31"/>
                  </a:lnTo>
                  <a:lnTo>
                    <a:pt x="35" y="31"/>
                  </a:lnTo>
                  <a:lnTo>
                    <a:pt x="36" y="30"/>
                  </a:lnTo>
                  <a:lnTo>
                    <a:pt x="37" y="29"/>
                  </a:lnTo>
                  <a:lnTo>
                    <a:pt x="38" y="28"/>
                  </a:lnTo>
                  <a:lnTo>
                    <a:pt x="40" y="26"/>
                  </a:lnTo>
                  <a:lnTo>
                    <a:pt x="41" y="25"/>
                  </a:lnTo>
                  <a:lnTo>
                    <a:pt x="41" y="24"/>
                  </a:lnTo>
                  <a:lnTo>
                    <a:pt x="42" y="22"/>
                  </a:lnTo>
                  <a:lnTo>
                    <a:pt x="42" y="21"/>
                  </a:lnTo>
                  <a:lnTo>
                    <a:pt x="42" y="19"/>
                  </a:lnTo>
                  <a:lnTo>
                    <a:pt x="41" y="17"/>
                  </a:lnTo>
                  <a:lnTo>
                    <a:pt x="41" y="15"/>
                  </a:lnTo>
                  <a:lnTo>
                    <a:pt x="41" y="14"/>
                  </a:lnTo>
                  <a:lnTo>
                    <a:pt x="40" y="13"/>
                  </a:lnTo>
                  <a:lnTo>
                    <a:pt x="38" y="11"/>
                  </a:lnTo>
                  <a:lnTo>
                    <a:pt x="36" y="11"/>
                  </a:lnTo>
                  <a:lnTo>
                    <a:pt x="35" y="10"/>
                  </a:lnTo>
                  <a:lnTo>
                    <a:pt x="33" y="10"/>
                  </a:lnTo>
                  <a:lnTo>
                    <a:pt x="31" y="9"/>
                  </a:lnTo>
                  <a:lnTo>
                    <a:pt x="27" y="8"/>
                  </a:lnTo>
                  <a:lnTo>
                    <a:pt x="24" y="8"/>
                  </a:lnTo>
                  <a:lnTo>
                    <a:pt x="11" y="8"/>
                  </a:lnTo>
                  <a:lnTo>
                    <a:pt x="11" y="31"/>
                  </a:lnTo>
                  <a:lnTo>
                    <a:pt x="11" y="65"/>
                  </a:lnTo>
                  <a:lnTo>
                    <a:pt x="27" y="65"/>
                  </a:lnTo>
                  <a:lnTo>
                    <a:pt x="31" y="65"/>
                  </a:lnTo>
                  <a:lnTo>
                    <a:pt x="32" y="65"/>
                  </a:lnTo>
                  <a:lnTo>
                    <a:pt x="34" y="65"/>
                  </a:lnTo>
                  <a:lnTo>
                    <a:pt x="35" y="65"/>
                  </a:lnTo>
                  <a:lnTo>
                    <a:pt x="36" y="65"/>
                  </a:lnTo>
                  <a:lnTo>
                    <a:pt x="38" y="64"/>
                  </a:lnTo>
                  <a:lnTo>
                    <a:pt x="40" y="64"/>
                  </a:lnTo>
                  <a:lnTo>
                    <a:pt x="41" y="63"/>
                  </a:lnTo>
                  <a:lnTo>
                    <a:pt x="41" y="62"/>
                  </a:lnTo>
                  <a:lnTo>
                    <a:pt x="43" y="61"/>
                  </a:lnTo>
                  <a:lnTo>
                    <a:pt x="43" y="60"/>
                  </a:lnTo>
                  <a:lnTo>
                    <a:pt x="44" y="58"/>
                  </a:lnTo>
                  <a:lnTo>
                    <a:pt x="45" y="57"/>
                  </a:lnTo>
                  <a:lnTo>
                    <a:pt x="45" y="55"/>
                  </a:lnTo>
                  <a:lnTo>
                    <a:pt x="45" y="53"/>
                  </a:lnTo>
                  <a:lnTo>
                    <a:pt x="45" y="52"/>
                  </a:lnTo>
                  <a:lnTo>
                    <a:pt x="45" y="51"/>
                  </a:lnTo>
                  <a:lnTo>
                    <a:pt x="45" y="49"/>
                  </a:lnTo>
                  <a:lnTo>
                    <a:pt x="44" y="47"/>
                  </a:lnTo>
                  <a:lnTo>
                    <a:pt x="43" y="46"/>
                  </a:lnTo>
                  <a:lnTo>
                    <a:pt x="42" y="44"/>
                  </a:lnTo>
                  <a:lnTo>
                    <a:pt x="41" y="43"/>
                  </a:lnTo>
                  <a:lnTo>
                    <a:pt x="40" y="42"/>
                  </a:lnTo>
                  <a:lnTo>
                    <a:pt x="37" y="40"/>
                  </a:lnTo>
                  <a:lnTo>
                    <a:pt x="35" y="40"/>
                  </a:lnTo>
                  <a:lnTo>
                    <a:pt x="33" y="40"/>
                  </a:lnTo>
                  <a:lnTo>
                    <a:pt x="30" y="39"/>
                  </a:lnTo>
                  <a:lnTo>
                    <a:pt x="26" y="39"/>
                  </a:lnTo>
                  <a:lnTo>
                    <a:pt x="11" y="39"/>
                  </a:lnTo>
                  <a:lnTo>
                    <a:pt x="11" y="65"/>
                  </a:lnTo>
                  <a:lnTo>
                    <a:pt x="0" y="73"/>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54" name="Freeform 146"/>
            <p:cNvSpPr>
              <a:spLocks/>
            </p:cNvSpPr>
            <p:nvPr/>
          </p:nvSpPr>
          <p:spPr bwMode="auto">
            <a:xfrm>
              <a:off x="4075" y="3728"/>
              <a:ext cx="53" cy="74"/>
            </a:xfrm>
            <a:custGeom>
              <a:avLst/>
              <a:gdLst>
                <a:gd name="T0" fmla="*/ 0 w 53"/>
                <a:gd name="T1" fmla="*/ 73 h 74"/>
                <a:gd name="T2" fmla="*/ 0 w 53"/>
                <a:gd name="T3" fmla="*/ 0 h 74"/>
                <a:gd name="T4" fmla="*/ 50 w 53"/>
                <a:gd name="T5" fmla="*/ 0 h 74"/>
                <a:gd name="T6" fmla="*/ 50 w 53"/>
                <a:gd name="T7" fmla="*/ 8 h 74"/>
                <a:gd name="T8" fmla="*/ 8 w 53"/>
                <a:gd name="T9" fmla="*/ 8 h 74"/>
                <a:gd name="T10" fmla="*/ 8 w 53"/>
                <a:gd name="T11" fmla="*/ 31 h 74"/>
                <a:gd name="T12" fmla="*/ 48 w 53"/>
                <a:gd name="T13" fmla="*/ 31 h 74"/>
                <a:gd name="T14" fmla="*/ 48 w 53"/>
                <a:gd name="T15" fmla="*/ 39 h 74"/>
                <a:gd name="T16" fmla="*/ 8 w 53"/>
                <a:gd name="T17" fmla="*/ 39 h 74"/>
                <a:gd name="T18" fmla="*/ 8 w 53"/>
                <a:gd name="T19" fmla="*/ 65 h 74"/>
                <a:gd name="T20" fmla="*/ 52 w 53"/>
                <a:gd name="T21" fmla="*/ 65 h 74"/>
                <a:gd name="T22" fmla="*/ 52 w 53"/>
                <a:gd name="T23" fmla="*/ 73 h 74"/>
                <a:gd name="T24" fmla="*/ 0 w 53"/>
                <a:gd name="T25" fmla="*/ 7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3" h="74">
                  <a:moveTo>
                    <a:pt x="0" y="73"/>
                  </a:moveTo>
                  <a:lnTo>
                    <a:pt x="0" y="0"/>
                  </a:lnTo>
                  <a:lnTo>
                    <a:pt x="50" y="0"/>
                  </a:lnTo>
                  <a:lnTo>
                    <a:pt x="50" y="8"/>
                  </a:lnTo>
                  <a:lnTo>
                    <a:pt x="8" y="8"/>
                  </a:lnTo>
                  <a:lnTo>
                    <a:pt x="8" y="31"/>
                  </a:lnTo>
                  <a:lnTo>
                    <a:pt x="48" y="31"/>
                  </a:lnTo>
                  <a:lnTo>
                    <a:pt x="48" y="39"/>
                  </a:lnTo>
                  <a:lnTo>
                    <a:pt x="8" y="39"/>
                  </a:lnTo>
                  <a:lnTo>
                    <a:pt x="8" y="65"/>
                  </a:lnTo>
                  <a:lnTo>
                    <a:pt x="52" y="65"/>
                  </a:lnTo>
                  <a:lnTo>
                    <a:pt x="52" y="73"/>
                  </a:lnTo>
                  <a:lnTo>
                    <a:pt x="0" y="73"/>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55" name="Freeform 147"/>
            <p:cNvSpPr>
              <a:spLocks/>
            </p:cNvSpPr>
            <p:nvPr/>
          </p:nvSpPr>
          <p:spPr bwMode="auto">
            <a:xfrm>
              <a:off x="4148" y="3728"/>
              <a:ext cx="64" cy="74"/>
            </a:xfrm>
            <a:custGeom>
              <a:avLst/>
              <a:gdLst>
                <a:gd name="T0" fmla="*/ 0 w 64"/>
                <a:gd name="T1" fmla="*/ 0 h 74"/>
                <a:gd name="T2" fmla="*/ 36 w 64"/>
                <a:gd name="T3" fmla="*/ 0 h 74"/>
                <a:gd name="T4" fmla="*/ 43 w 64"/>
                <a:gd name="T5" fmla="*/ 2 h 74"/>
                <a:gd name="T6" fmla="*/ 49 w 64"/>
                <a:gd name="T7" fmla="*/ 4 h 74"/>
                <a:gd name="T8" fmla="*/ 53 w 64"/>
                <a:gd name="T9" fmla="*/ 7 h 74"/>
                <a:gd name="T10" fmla="*/ 55 w 64"/>
                <a:gd name="T11" fmla="*/ 12 h 74"/>
                <a:gd name="T12" fmla="*/ 57 w 64"/>
                <a:gd name="T13" fmla="*/ 18 h 74"/>
                <a:gd name="T14" fmla="*/ 57 w 64"/>
                <a:gd name="T15" fmla="*/ 24 h 74"/>
                <a:gd name="T16" fmla="*/ 55 w 64"/>
                <a:gd name="T17" fmla="*/ 31 h 74"/>
                <a:gd name="T18" fmla="*/ 51 w 64"/>
                <a:gd name="T19" fmla="*/ 36 h 74"/>
                <a:gd name="T20" fmla="*/ 42 w 64"/>
                <a:gd name="T21" fmla="*/ 38 h 74"/>
                <a:gd name="T22" fmla="*/ 39 w 64"/>
                <a:gd name="T23" fmla="*/ 40 h 74"/>
                <a:gd name="T24" fmla="*/ 42 w 64"/>
                <a:gd name="T25" fmla="*/ 43 h 74"/>
                <a:gd name="T26" fmla="*/ 45 w 64"/>
                <a:gd name="T27" fmla="*/ 46 h 74"/>
                <a:gd name="T28" fmla="*/ 49 w 64"/>
                <a:gd name="T29" fmla="*/ 51 h 74"/>
                <a:gd name="T30" fmla="*/ 63 w 64"/>
                <a:gd name="T31" fmla="*/ 73 h 74"/>
                <a:gd name="T32" fmla="*/ 42 w 64"/>
                <a:gd name="T33" fmla="*/ 58 h 74"/>
                <a:gd name="T34" fmla="*/ 38 w 64"/>
                <a:gd name="T35" fmla="*/ 52 h 74"/>
                <a:gd name="T36" fmla="*/ 34 w 64"/>
                <a:gd name="T37" fmla="*/ 49 h 74"/>
                <a:gd name="T38" fmla="*/ 32 w 64"/>
                <a:gd name="T39" fmla="*/ 45 h 74"/>
                <a:gd name="T40" fmla="*/ 30 w 64"/>
                <a:gd name="T41" fmla="*/ 43 h 74"/>
                <a:gd name="T42" fmla="*/ 28 w 64"/>
                <a:gd name="T43" fmla="*/ 42 h 74"/>
                <a:gd name="T44" fmla="*/ 25 w 64"/>
                <a:gd name="T45" fmla="*/ 40 h 74"/>
                <a:gd name="T46" fmla="*/ 23 w 64"/>
                <a:gd name="T47" fmla="*/ 40 h 74"/>
                <a:gd name="T48" fmla="*/ 20 w 64"/>
                <a:gd name="T49" fmla="*/ 40 h 74"/>
                <a:gd name="T50" fmla="*/ 9 w 64"/>
                <a:gd name="T51" fmla="*/ 73 h 74"/>
                <a:gd name="T52" fmla="*/ 9 w 64"/>
                <a:gd name="T53" fmla="*/ 32 h 74"/>
                <a:gd name="T54" fmla="*/ 33 w 64"/>
                <a:gd name="T55" fmla="*/ 32 h 74"/>
                <a:gd name="T56" fmla="*/ 39 w 64"/>
                <a:gd name="T57" fmla="*/ 32 h 74"/>
                <a:gd name="T58" fmla="*/ 42 w 64"/>
                <a:gd name="T59" fmla="*/ 31 h 74"/>
                <a:gd name="T60" fmla="*/ 45 w 64"/>
                <a:gd name="T61" fmla="*/ 28 h 74"/>
                <a:gd name="T62" fmla="*/ 46 w 64"/>
                <a:gd name="T63" fmla="*/ 25 h 74"/>
                <a:gd name="T64" fmla="*/ 49 w 64"/>
                <a:gd name="T65" fmla="*/ 22 h 74"/>
                <a:gd name="T66" fmla="*/ 49 w 64"/>
                <a:gd name="T67" fmla="*/ 18 h 74"/>
                <a:gd name="T68" fmla="*/ 45 w 64"/>
                <a:gd name="T69" fmla="*/ 14 h 74"/>
                <a:gd name="T70" fmla="*/ 42 w 64"/>
                <a:gd name="T71" fmla="*/ 11 h 74"/>
                <a:gd name="T72" fmla="*/ 35 w 64"/>
                <a:gd name="T73" fmla="*/ 9 h 74"/>
                <a:gd name="T74" fmla="*/ 9 w 64"/>
                <a:gd name="T75" fmla="*/ 8 h 74"/>
                <a:gd name="T76" fmla="*/ 0 w 64"/>
                <a:gd name="T77" fmla="*/ 7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4" h="74">
                  <a:moveTo>
                    <a:pt x="0" y="73"/>
                  </a:moveTo>
                  <a:lnTo>
                    <a:pt x="0" y="0"/>
                  </a:lnTo>
                  <a:lnTo>
                    <a:pt x="32" y="0"/>
                  </a:lnTo>
                  <a:lnTo>
                    <a:pt x="36" y="0"/>
                  </a:lnTo>
                  <a:lnTo>
                    <a:pt x="41" y="1"/>
                  </a:lnTo>
                  <a:lnTo>
                    <a:pt x="43" y="2"/>
                  </a:lnTo>
                  <a:lnTo>
                    <a:pt x="46" y="3"/>
                  </a:lnTo>
                  <a:lnTo>
                    <a:pt x="49" y="4"/>
                  </a:lnTo>
                  <a:lnTo>
                    <a:pt x="51" y="5"/>
                  </a:lnTo>
                  <a:lnTo>
                    <a:pt x="53" y="7"/>
                  </a:lnTo>
                  <a:lnTo>
                    <a:pt x="54" y="9"/>
                  </a:lnTo>
                  <a:lnTo>
                    <a:pt x="55" y="12"/>
                  </a:lnTo>
                  <a:lnTo>
                    <a:pt x="57" y="14"/>
                  </a:lnTo>
                  <a:lnTo>
                    <a:pt x="57" y="18"/>
                  </a:lnTo>
                  <a:lnTo>
                    <a:pt x="59" y="21"/>
                  </a:lnTo>
                  <a:lnTo>
                    <a:pt x="57" y="24"/>
                  </a:lnTo>
                  <a:lnTo>
                    <a:pt x="57" y="27"/>
                  </a:lnTo>
                  <a:lnTo>
                    <a:pt x="55" y="31"/>
                  </a:lnTo>
                  <a:lnTo>
                    <a:pt x="53" y="33"/>
                  </a:lnTo>
                  <a:lnTo>
                    <a:pt x="51" y="36"/>
                  </a:lnTo>
                  <a:lnTo>
                    <a:pt x="46" y="37"/>
                  </a:lnTo>
                  <a:lnTo>
                    <a:pt x="42" y="38"/>
                  </a:lnTo>
                  <a:lnTo>
                    <a:pt x="38" y="39"/>
                  </a:lnTo>
                  <a:lnTo>
                    <a:pt x="39" y="40"/>
                  </a:lnTo>
                  <a:lnTo>
                    <a:pt x="41" y="42"/>
                  </a:lnTo>
                  <a:lnTo>
                    <a:pt x="42" y="43"/>
                  </a:lnTo>
                  <a:lnTo>
                    <a:pt x="43" y="44"/>
                  </a:lnTo>
                  <a:lnTo>
                    <a:pt x="45" y="46"/>
                  </a:lnTo>
                  <a:lnTo>
                    <a:pt x="46" y="49"/>
                  </a:lnTo>
                  <a:lnTo>
                    <a:pt x="49" y="51"/>
                  </a:lnTo>
                  <a:lnTo>
                    <a:pt x="51" y="53"/>
                  </a:lnTo>
                  <a:lnTo>
                    <a:pt x="63" y="73"/>
                  </a:lnTo>
                  <a:lnTo>
                    <a:pt x="51" y="73"/>
                  </a:lnTo>
                  <a:lnTo>
                    <a:pt x="42" y="58"/>
                  </a:lnTo>
                  <a:lnTo>
                    <a:pt x="40" y="54"/>
                  </a:lnTo>
                  <a:lnTo>
                    <a:pt x="38" y="52"/>
                  </a:lnTo>
                  <a:lnTo>
                    <a:pt x="36" y="50"/>
                  </a:lnTo>
                  <a:lnTo>
                    <a:pt x="34" y="49"/>
                  </a:lnTo>
                  <a:lnTo>
                    <a:pt x="33" y="47"/>
                  </a:lnTo>
                  <a:lnTo>
                    <a:pt x="32" y="45"/>
                  </a:lnTo>
                  <a:lnTo>
                    <a:pt x="31" y="44"/>
                  </a:lnTo>
                  <a:lnTo>
                    <a:pt x="30" y="43"/>
                  </a:lnTo>
                  <a:lnTo>
                    <a:pt x="29" y="42"/>
                  </a:lnTo>
                  <a:lnTo>
                    <a:pt x="28" y="42"/>
                  </a:lnTo>
                  <a:lnTo>
                    <a:pt x="27" y="41"/>
                  </a:lnTo>
                  <a:lnTo>
                    <a:pt x="25" y="40"/>
                  </a:lnTo>
                  <a:lnTo>
                    <a:pt x="24" y="40"/>
                  </a:lnTo>
                  <a:lnTo>
                    <a:pt x="23" y="40"/>
                  </a:lnTo>
                  <a:lnTo>
                    <a:pt x="21" y="40"/>
                  </a:lnTo>
                  <a:lnTo>
                    <a:pt x="20" y="40"/>
                  </a:lnTo>
                  <a:lnTo>
                    <a:pt x="9" y="40"/>
                  </a:lnTo>
                  <a:lnTo>
                    <a:pt x="9" y="73"/>
                  </a:lnTo>
                  <a:lnTo>
                    <a:pt x="0" y="73"/>
                  </a:lnTo>
                  <a:lnTo>
                    <a:pt x="9" y="32"/>
                  </a:lnTo>
                  <a:lnTo>
                    <a:pt x="30" y="32"/>
                  </a:lnTo>
                  <a:lnTo>
                    <a:pt x="33" y="32"/>
                  </a:lnTo>
                  <a:lnTo>
                    <a:pt x="36" y="32"/>
                  </a:lnTo>
                  <a:lnTo>
                    <a:pt x="39" y="32"/>
                  </a:lnTo>
                  <a:lnTo>
                    <a:pt x="40" y="31"/>
                  </a:lnTo>
                  <a:lnTo>
                    <a:pt x="42" y="31"/>
                  </a:lnTo>
                  <a:lnTo>
                    <a:pt x="43" y="29"/>
                  </a:lnTo>
                  <a:lnTo>
                    <a:pt x="45" y="28"/>
                  </a:lnTo>
                  <a:lnTo>
                    <a:pt x="46" y="27"/>
                  </a:lnTo>
                  <a:lnTo>
                    <a:pt x="46" y="25"/>
                  </a:lnTo>
                  <a:lnTo>
                    <a:pt x="48" y="24"/>
                  </a:lnTo>
                  <a:lnTo>
                    <a:pt x="49" y="22"/>
                  </a:lnTo>
                  <a:lnTo>
                    <a:pt x="49" y="21"/>
                  </a:lnTo>
                  <a:lnTo>
                    <a:pt x="49" y="18"/>
                  </a:lnTo>
                  <a:lnTo>
                    <a:pt x="48" y="16"/>
                  </a:lnTo>
                  <a:lnTo>
                    <a:pt x="45" y="14"/>
                  </a:lnTo>
                  <a:lnTo>
                    <a:pt x="44" y="13"/>
                  </a:lnTo>
                  <a:lnTo>
                    <a:pt x="42" y="11"/>
                  </a:lnTo>
                  <a:lnTo>
                    <a:pt x="39" y="10"/>
                  </a:lnTo>
                  <a:lnTo>
                    <a:pt x="35" y="9"/>
                  </a:lnTo>
                  <a:lnTo>
                    <a:pt x="32" y="8"/>
                  </a:lnTo>
                  <a:lnTo>
                    <a:pt x="9" y="8"/>
                  </a:lnTo>
                  <a:lnTo>
                    <a:pt x="9" y="32"/>
                  </a:lnTo>
                  <a:lnTo>
                    <a:pt x="0" y="73"/>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56" name="Line 148"/>
            <p:cNvSpPr>
              <a:spLocks noChangeShapeType="1"/>
            </p:cNvSpPr>
            <p:nvPr/>
          </p:nvSpPr>
          <p:spPr bwMode="auto">
            <a:xfrm>
              <a:off x="3362" y="3820"/>
              <a:ext cx="172" cy="0"/>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3157" name="Freeform 149"/>
            <p:cNvSpPr>
              <a:spLocks/>
            </p:cNvSpPr>
            <p:nvPr/>
          </p:nvSpPr>
          <p:spPr bwMode="auto">
            <a:xfrm>
              <a:off x="3511" y="3796"/>
              <a:ext cx="36" cy="22"/>
            </a:xfrm>
            <a:custGeom>
              <a:avLst/>
              <a:gdLst>
                <a:gd name="T0" fmla="*/ 35 w 36"/>
                <a:gd name="T1" fmla="*/ 21 h 22"/>
                <a:gd name="T2" fmla="*/ 35 w 36"/>
                <a:gd name="T3" fmla="*/ 16 h 22"/>
                <a:gd name="T4" fmla="*/ 4 w 36"/>
                <a:gd name="T5" fmla="*/ 0 h 22"/>
                <a:gd name="T6" fmla="*/ 0 w 36"/>
                <a:gd name="T7" fmla="*/ 5 h 22"/>
                <a:gd name="T8" fmla="*/ 31 w 36"/>
                <a:gd name="T9" fmla="*/ 21 h 22"/>
                <a:gd name="T10" fmla="*/ 31 w 36"/>
                <a:gd name="T11" fmla="*/ 16 h 22"/>
                <a:gd name="T12" fmla="*/ 35 w 36"/>
                <a:gd name="T13" fmla="*/ 21 h 22"/>
              </a:gdLst>
              <a:ahLst/>
              <a:cxnLst>
                <a:cxn ang="0">
                  <a:pos x="T0" y="T1"/>
                </a:cxn>
                <a:cxn ang="0">
                  <a:pos x="T2" y="T3"/>
                </a:cxn>
                <a:cxn ang="0">
                  <a:pos x="T4" y="T5"/>
                </a:cxn>
                <a:cxn ang="0">
                  <a:pos x="T6" y="T7"/>
                </a:cxn>
                <a:cxn ang="0">
                  <a:pos x="T8" y="T9"/>
                </a:cxn>
                <a:cxn ang="0">
                  <a:pos x="T10" y="T11"/>
                </a:cxn>
                <a:cxn ang="0">
                  <a:pos x="T12" y="T13"/>
                </a:cxn>
              </a:cxnLst>
              <a:rect l="0" t="0" r="r" b="b"/>
              <a:pathLst>
                <a:path w="36" h="22">
                  <a:moveTo>
                    <a:pt x="35" y="21"/>
                  </a:moveTo>
                  <a:lnTo>
                    <a:pt x="35" y="16"/>
                  </a:lnTo>
                  <a:lnTo>
                    <a:pt x="4" y="0"/>
                  </a:lnTo>
                  <a:lnTo>
                    <a:pt x="0" y="5"/>
                  </a:lnTo>
                  <a:lnTo>
                    <a:pt x="31" y="21"/>
                  </a:lnTo>
                  <a:lnTo>
                    <a:pt x="31" y="16"/>
                  </a:lnTo>
                  <a:lnTo>
                    <a:pt x="35" y="21"/>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58" name="Freeform 150"/>
            <p:cNvSpPr>
              <a:spLocks/>
            </p:cNvSpPr>
            <p:nvPr/>
          </p:nvSpPr>
          <p:spPr bwMode="auto">
            <a:xfrm>
              <a:off x="3553" y="3816"/>
              <a:ext cx="2" cy="2"/>
            </a:xfrm>
            <a:custGeom>
              <a:avLst/>
              <a:gdLst>
                <a:gd name="T0" fmla="*/ 0 w 2"/>
                <a:gd name="T1" fmla="*/ 1 h 2"/>
                <a:gd name="T2" fmla="*/ 1 w 2"/>
                <a:gd name="T3" fmla="*/ 1 h 2"/>
                <a:gd name="T4" fmla="*/ 0 w 2"/>
                <a:gd name="T5" fmla="*/ 0 h 2"/>
                <a:gd name="T6" fmla="*/ 0 w 2"/>
                <a:gd name="T7" fmla="*/ 1 h 2"/>
              </a:gdLst>
              <a:ahLst/>
              <a:cxnLst>
                <a:cxn ang="0">
                  <a:pos x="T0" y="T1"/>
                </a:cxn>
                <a:cxn ang="0">
                  <a:pos x="T2" y="T3"/>
                </a:cxn>
                <a:cxn ang="0">
                  <a:pos x="T4" y="T5"/>
                </a:cxn>
                <a:cxn ang="0">
                  <a:pos x="T6" y="T7"/>
                </a:cxn>
              </a:cxnLst>
              <a:rect l="0" t="0" r="r" b="b"/>
              <a:pathLst>
                <a:path w="2" h="2">
                  <a:moveTo>
                    <a:pt x="0" y="1"/>
                  </a:moveTo>
                  <a:lnTo>
                    <a:pt x="1" y="1"/>
                  </a:lnTo>
                  <a:lnTo>
                    <a:pt x="0" y="0"/>
                  </a:lnTo>
                  <a:lnTo>
                    <a:pt x="0" y="1"/>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59" name="Freeform 151"/>
            <p:cNvSpPr>
              <a:spLocks/>
            </p:cNvSpPr>
            <p:nvPr/>
          </p:nvSpPr>
          <p:spPr bwMode="auto">
            <a:xfrm>
              <a:off x="3511" y="3816"/>
              <a:ext cx="36" cy="23"/>
            </a:xfrm>
            <a:custGeom>
              <a:avLst/>
              <a:gdLst>
                <a:gd name="T0" fmla="*/ 2 w 36"/>
                <a:gd name="T1" fmla="*/ 19 h 23"/>
                <a:gd name="T2" fmla="*/ 4 w 36"/>
                <a:gd name="T3" fmla="*/ 22 h 23"/>
                <a:gd name="T4" fmla="*/ 35 w 36"/>
                <a:gd name="T5" fmla="*/ 6 h 23"/>
                <a:gd name="T6" fmla="*/ 31 w 36"/>
                <a:gd name="T7" fmla="*/ 0 h 23"/>
                <a:gd name="T8" fmla="*/ 0 w 36"/>
                <a:gd name="T9" fmla="*/ 17 h 23"/>
                <a:gd name="T10" fmla="*/ 2 w 36"/>
                <a:gd name="T11" fmla="*/ 19 h 23"/>
              </a:gdLst>
              <a:ahLst/>
              <a:cxnLst>
                <a:cxn ang="0">
                  <a:pos x="T0" y="T1"/>
                </a:cxn>
                <a:cxn ang="0">
                  <a:pos x="T2" y="T3"/>
                </a:cxn>
                <a:cxn ang="0">
                  <a:pos x="T4" y="T5"/>
                </a:cxn>
                <a:cxn ang="0">
                  <a:pos x="T6" y="T7"/>
                </a:cxn>
                <a:cxn ang="0">
                  <a:pos x="T8" y="T9"/>
                </a:cxn>
                <a:cxn ang="0">
                  <a:pos x="T10" y="T11"/>
                </a:cxn>
              </a:cxnLst>
              <a:rect l="0" t="0" r="r" b="b"/>
              <a:pathLst>
                <a:path w="36" h="23">
                  <a:moveTo>
                    <a:pt x="2" y="19"/>
                  </a:moveTo>
                  <a:lnTo>
                    <a:pt x="4" y="22"/>
                  </a:lnTo>
                  <a:lnTo>
                    <a:pt x="35" y="6"/>
                  </a:lnTo>
                  <a:lnTo>
                    <a:pt x="31" y="0"/>
                  </a:lnTo>
                  <a:lnTo>
                    <a:pt x="0" y="17"/>
                  </a:lnTo>
                  <a:lnTo>
                    <a:pt x="2" y="19"/>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60" name="Freeform 152"/>
            <p:cNvSpPr>
              <a:spLocks/>
            </p:cNvSpPr>
            <p:nvPr/>
          </p:nvSpPr>
          <p:spPr bwMode="auto">
            <a:xfrm>
              <a:off x="891" y="2595"/>
              <a:ext cx="269" cy="145"/>
            </a:xfrm>
            <a:custGeom>
              <a:avLst/>
              <a:gdLst>
                <a:gd name="T0" fmla="*/ 0 w 269"/>
                <a:gd name="T1" fmla="*/ 144 h 145"/>
                <a:gd name="T2" fmla="*/ 0 w 269"/>
                <a:gd name="T3" fmla="*/ 144 h 145"/>
                <a:gd name="T4" fmla="*/ 6 w 269"/>
                <a:gd name="T5" fmla="*/ 123 h 145"/>
                <a:gd name="T6" fmla="*/ 13 w 269"/>
                <a:gd name="T7" fmla="*/ 104 h 145"/>
                <a:gd name="T8" fmla="*/ 23 w 269"/>
                <a:gd name="T9" fmla="*/ 87 h 145"/>
                <a:gd name="T10" fmla="*/ 35 w 269"/>
                <a:gd name="T11" fmla="*/ 72 h 145"/>
                <a:gd name="T12" fmla="*/ 49 w 269"/>
                <a:gd name="T13" fmla="*/ 59 h 145"/>
                <a:gd name="T14" fmla="*/ 65 w 269"/>
                <a:gd name="T15" fmla="*/ 47 h 145"/>
                <a:gd name="T16" fmla="*/ 81 w 269"/>
                <a:gd name="T17" fmla="*/ 37 h 145"/>
                <a:gd name="T18" fmla="*/ 100 w 269"/>
                <a:gd name="T19" fmla="*/ 27 h 145"/>
                <a:gd name="T20" fmla="*/ 120 w 269"/>
                <a:gd name="T21" fmla="*/ 21 h 145"/>
                <a:gd name="T22" fmla="*/ 139 w 269"/>
                <a:gd name="T23" fmla="*/ 14 h 145"/>
                <a:gd name="T24" fmla="*/ 161 w 269"/>
                <a:gd name="T25" fmla="*/ 10 h 145"/>
                <a:gd name="T26" fmla="*/ 181 w 269"/>
                <a:gd name="T27" fmla="*/ 6 h 145"/>
                <a:gd name="T28" fmla="*/ 203 w 269"/>
                <a:gd name="T29" fmla="*/ 3 h 145"/>
                <a:gd name="T30" fmla="*/ 226 w 269"/>
                <a:gd name="T31" fmla="*/ 2 h 145"/>
                <a:gd name="T32" fmla="*/ 247 w 269"/>
                <a:gd name="T33" fmla="*/ 0 h 145"/>
                <a:gd name="T34" fmla="*/ 268 w 269"/>
                <a:gd name="T35"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9" h="145">
                  <a:moveTo>
                    <a:pt x="0" y="144"/>
                  </a:moveTo>
                  <a:lnTo>
                    <a:pt x="0" y="144"/>
                  </a:lnTo>
                  <a:lnTo>
                    <a:pt x="6" y="123"/>
                  </a:lnTo>
                  <a:lnTo>
                    <a:pt x="13" y="104"/>
                  </a:lnTo>
                  <a:lnTo>
                    <a:pt x="23" y="87"/>
                  </a:lnTo>
                  <a:lnTo>
                    <a:pt x="35" y="72"/>
                  </a:lnTo>
                  <a:lnTo>
                    <a:pt x="49" y="59"/>
                  </a:lnTo>
                  <a:lnTo>
                    <a:pt x="65" y="47"/>
                  </a:lnTo>
                  <a:lnTo>
                    <a:pt x="81" y="37"/>
                  </a:lnTo>
                  <a:lnTo>
                    <a:pt x="100" y="27"/>
                  </a:lnTo>
                  <a:lnTo>
                    <a:pt x="120" y="21"/>
                  </a:lnTo>
                  <a:lnTo>
                    <a:pt x="139" y="14"/>
                  </a:lnTo>
                  <a:lnTo>
                    <a:pt x="161" y="10"/>
                  </a:lnTo>
                  <a:lnTo>
                    <a:pt x="181" y="6"/>
                  </a:lnTo>
                  <a:lnTo>
                    <a:pt x="203" y="3"/>
                  </a:lnTo>
                  <a:lnTo>
                    <a:pt x="226" y="2"/>
                  </a:lnTo>
                  <a:lnTo>
                    <a:pt x="247" y="0"/>
                  </a:lnTo>
                  <a:lnTo>
                    <a:pt x="268"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61" name="Freeform 153"/>
            <p:cNvSpPr>
              <a:spLocks/>
            </p:cNvSpPr>
            <p:nvPr/>
          </p:nvSpPr>
          <p:spPr bwMode="auto">
            <a:xfrm>
              <a:off x="1133" y="2570"/>
              <a:ext cx="37" cy="24"/>
            </a:xfrm>
            <a:custGeom>
              <a:avLst/>
              <a:gdLst>
                <a:gd name="T0" fmla="*/ 35 w 37"/>
                <a:gd name="T1" fmla="*/ 23 h 24"/>
                <a:gd name="T2" fmla="*/ 36 w 37"/>
                <a:gd name="T3" fmla="*/ 17 h 24"/>
                <a:gd name="T4" fmla="*/ 4 w 37"/>
                <a:gd name="T5" fmla="*/ 0 h 24"/>
                <a:gd name="T6" fmla="*/ 0 w 37"/>
                <a:gd name="T7" fmla="*/ 6 h 24"/>
                <a:gd name="T8" fmla="*/ 31 w 37"/>
                <a:gd name="T9" fmla="*/ 23 h 24"/>
                <a:gd name="T10" fmla="*/ 31 w 37"/>
                <a:gd name="T11" fmla="*/ 17 h 24"/>
                <a:gd name="T12" fmla="*/ 35 w 37"/>
                <a:gd name="T13" fmla="*/ 23 h 24"/>
              </a:gdLst>
              <a:ahLst/>
              <a:cxnLst>
                <a:cxn ang="0">
                  <a:pos x="T0" y="T1"/>
                </a:cxn>
                <a:cxn ang="0">
                  <a:pos x="T2" y="T3"/>
                </a:cxn>
                <a:cxn ang="0">
                  <a:pos x="T4" y="T5"/>
                </a:cxn>
                <a:cxn ang="0">
                  <a:pos x="T6" y="T7"/>
                </a:cxn>
                <a:cxn ang="0">
                  <a:pos x="T8" y="T9"/>
                </a:cxn>
                <a:cxn ang="0">
                  <a:pos x="T10" y="T11"/>
                </a:cxn>
                <a:cxn ang="0">
                  <a:pos x="T12" y="T13"/>
                </a:cxn>
              </a:cxnLst>
              <a:rect l="0" t="0" r="r" b="b"/>
              <a:pathLst>
                <a:path w="37" h="24">
                  <a:moveTo>
                    <a:pt x="35" y="23"/>
                  </a:moveTo>
                  <a:lnTo>
                    <a:pt x="36" y="17"/>
                  </a:lnTo>
                  <a:lnTo>
                    <a:pt x="4" y="0"/>
                  </a:lnTo>
                  <a:lnTo>
                    <a:pt x="0" y="6"/>
                  </a:lnTo>
                  <a:lnTo>
                    <a:pt x="31" y="23"/>
                  </a:lnTo>
                  <a:lnTo>
                    <a:pt x="31" y="17"/>
                  </a:lnTo>
                  <a:lnTo>
                    <a:pt x="35" y="23"/>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62" name="Freeform 154"/>
            <p:cNvSpPr>
              <a:spLocks/>
            </p:cNvSpPr>
            <p:nvPr/>
          </p:nvSpPr>
          <p:spPr bwMode="auto">
            <a:xfrm>
              <a:off x="1175" y="2592"/>
              <a:ext cx="1" cy="2"/>
            </a:xfrm>
            <a:custGeom>
              <a:avLst/>
              <a:gdLst>
                <a:gd name="T0" fmla="*/ 0 w 1"/>
                <a:gd name="T1" fmla="*/ 1 h 2"/>
                <a:gd name="T2" fmla="*/ 0 w 1"/>
                <a:gd name="T3" fmla="*/ 0 h 2"/>
                <a:gd name="T4" fmla="*/ 0 w 1"/>
                <a:gd name="T5" fmla="*/ 0 h 2"/>
                <a:gd name="T6" fmla="*/ 0 w 1"/>
                <a:gd name="T7" fmla="*/ 1 h 2"/>
              </a:gdLst>
              <a:ahLst/>
              <a:cxnLst>
                <a:cxn ang="0">
                  <a:pos x="T0" y="T1"/>
                </a:cxn>
                <a:cxn ang="0">
                  <a:pos x="T2" y="T3"/>
                </a:cxn>
                <a:cxn ang="0">
                  <a:pos x="T4" y="T5"/>
                </a:cxn>
                <a:cxn ang="0">
                  <a:pos x="T6" y="T7"/>
                </a:cxn>
              </a:cxnLst>
              <a:rect l="0" t="0" r="r" b="b"/>
              <a:pathLst>
                <a:path w="1" h="2">
                  <a:moveTo>
                    <a:pt x="0" y="1"/>
                  </a:moveTo>
                  <a:lnTo>
                    <a:pt x="0" y="0"/>
                  </a:lnTo>
                  <a:lnTo>
                    <a:pt x="0" y="0"/>
                  </a:lnTo>
                  <a:lnTo>
                    <a:pt x="0" y="1"/>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63" name="Freeform 155"/>
            <p:cNvSpPr>
              <a:spLocks/>
            </p:cNvSpPr>
            <p:nvPr/>
          </p:nvSpPr>
          <p:spPr bwMode="auto">
            <a:xfrm>
              <a:off x="1132" y="2592"/>
              <a:ext cx="37" cy="22"/>
            </a:xfrm>
            <a:custGeom>
              <a:avLst/>
              <a:gdLst>
                <a:gd name="T0" fmla="*/ 2 w 37"/>
                <a:gd name="T1" fmla="*/ 19 h 22"/>
                <a:gd name="T2" fmla="*/ 5 w 37"/>
                <a:gd name="T3" fmla="*/ 21 h 22"/>
                <a:gd name="T4" fmla="*/ 36 w 37"/>
                <a:gd name="T5" fmla="*/ 5 h 22"/>
                <a:gd name="T6" fmla="*/ 32 w 37"/>
                <a:gd name="T7" fmla="*/ 0 h 22"/>
                <a:gd name="T8" fmla="*/ 0 w 37"/>
                <a:gd name="T9" fmla="*/ 16 h 22"/>
                <a:gd name="T10" fmla="*/ 2 w 37"/>
                <a:gd name="T11" fmla="*/ 19 h 22"/>
              </a:gdLst>
              <a:ahLst/>
              <a:cxnLst>
                <a:cxn ang="0">
                  <a:pos x="T0" y="T1"/>
                </a:cxn>
                <a:cxn ang="0">
                  <a:pos x="T2" y="T3"/>
                </a:cxn>
                <a:cxn ang="0">
                  <a:pos x="T4" y="T5"/>
                </a:cxn>
                <a:cxn ang="0">
                  <a:pos x="T6" y="T7"/>
                </a:cxn>
                <a:cxn ang="0">
                  <a:pos x="T8" y="T9"/>
                </a:cxn>
                <a:cxn ang="0">
                  <a:pos x="T10" y="T11"/>
                </a:cxn>
              </a:cxnLst>
              <a:rect l="0" t="0" r="r" b="b"/>
              <a:pathLst>
                <a:path w="37" h="22">
                  <a:moveTo>
                    <a:pt x="2" y="19"/>
                  </a:moveTo>
                  <a:lnTo>
                    <a:pt x="5" y="21"/>
                  </a:lnTo>
                  <a:lnTo>
                    <a:pt x="36" y="5"/>
                  </a:lnTo>
                  <a:lnTo>
                    <a:pt x="32" y="0"/>
                  </a:lnTo>
                  <a:lnTo>
                    <a:pt x="0" y="16"/>
                  </a:lnTo>
                  <a:lnTo>
                    <a:pt x="2" y="19"/>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64" name="Line 156"/>
            <p:cNvSpPr>
              <a:spLocks noChangeShapeType="1"/>
            </p:cNvSpPr>
            <p:nvPr/>
          </p:nvSpPr>
          <p:spPr bwMode="auto">
            <a:xfrm flipV="1">
              <a:off x="1906" y="2925"/>
              <a:ext cx="171" cy="10"/>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3165" name="Freeform 157"/>
            <p:cNvSpPr>
              <a:spLocks/>
            </p:cNvSpPr>
            <p:nvPr/>
          </p:nvSpPr>
          <p:spPr bwMode="auto">
            <a:xfrm>
              <a:off x="2055" y="2906"/>
              <a:ext cx="40" cy="22"/>
            </a:xfrm>
            <a:custGeom>
              <a:avLst/>
              <a:gdLst>
                <a:gd name="T0" fmla="*/ 39 w 40"/>
                <a:gd name="T1" fmla="*/ 21 h 22"/>
                <a:gd name="T2" fmla="*/ 38 w 40"/>
                <a:gd name="T3" fmla="*/ 16 h 22"/>
                <a:gd name="T4" fmla="*/ 4 w 40"/>
                <a:gd name="T5" fmla="*/ 0 h 22"/>
                <a:gd name="T6" fmla="*/ 0 w 40"/>
                <a:gd name="T7" fmla="*/ 5 h 22"/>
                <a:gd name="T8" fmla="*/ 34 w 40"/>
                <a:gd name="T9" fmla="*/ 21 h 22"/>
                <a:gd name="T10" fmla="*/ 34 w 40"/>
                <a:gd name="T11" fmla="*/ 16 h 22"/>
                <a:gd name="T12" fmla="*/ 39 w 40"/>
                <a:gd name="T13" fmla="*/ 21 h 22"/>
              </a:gdLst>
              <a:ahLst/>
              <a:cxnLst>
                <a:cxn ang="0">
                  <a:pos x="T0" y="T1"/>
                </a:cxn>
                <a:cxn ang="0">
                  <a:pos x="T2" y="T3"/>
                </a:cxn>
                <a:cxn ang="0">
                  <a:pos x="T4" y="T5"/>
                </a:cxn>
                <a:cxn ang="0">
                  <a:pos x="T6" y="T7"/>
                </a:cxn>
                <a:cxn ang="0">
                  <a:pos x="T8" y="T9"/>
                </a:cxn>
                <a:cxn ang="0">
                  <a:pos x="T10" y="T11"/>
                </a:cxn>
                <a:cxn ang="0">
                  <a:pos x="T12" y="T13"/>
                </a:cxn>
              </a:cxnLst>
              <a:rect l="0" t="0" r="r" b="b"/>
              <a:pathLst>
                <a:path w="40" h="22">
                  <a:moveTo>
                    <a:pt x="39" y="21"/>
                  </a:moveTo>
                  <a:lnTo>
                    <a:pt x="38" y="16"/>
                  </a:lnTo>
                  <a:lnTo>
                    <a:pt x="4" y="0"/>
                  </a:lnTo>
                  <a:lnTo>
                    <a:pt x="0" y="5"/>
                  </a:lnTo>
                  <a:lnTo>
                    <a:pt x="34" y="21"/>
                  </a:lnTo>
                  <a:lnTo>
                    <a:pt x="34" y="16"/>
                  </a:lnTo>
                  <a:lnTo>
                    <a:pt x="39" y="21"/>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66" name="Freeform 158"/>
            <p:cNvSpPr>
              <a:spLocks/>
            </p:cNvSpPr>
            <p:nvPr/>
          </p:nvSpPr>
          <p:spPr bwMode="auto">
            <a:xfrm>
              <a:off x="2099" y="2926"/>
              <a:ext cx="2" cy="2"/>
            </a:xfrm>
            <a:custGeom>
              <a:avLst/>
              <a:gdLst>
                <a:gd name="T0" fmla="*/ 0 w 2"/>
                <a:gd name="T1" fmla="*/ 1 h 2"/>
                <a:gd name="T2" fmla="*/ 1 w 2"/>
                <a:gd name="T3" fmla="*/ 0 h 2"/>
                <a:gd name="T4" fmla="*/ 0 w 2"/>
                <a:gd name="T5" fmla="*/ 0 h 2"/>
                <a:gd name="T6" fmla="*/ 0 w 2"/>
                <a:gd name="T7" fmla="*/ 1 h 2"/>
              </a:gdLst>
              <a:ahLst/>
              <a:cxnLst>
                <a:cxn ang="0">
                  <a:pos x="T0" y="T1"/>
                </a:cxn>
                <a:cxn ang="0">
                  <a:pos x="T2" y="T3"/>
                </a:cxn>
                <a:cxn ang="0">
                  <a:pos x="T4" y="T5"/>
                </a:cxn>
                <a:cxn ang="0">
                  <a:pos x="T6" y="T7"/>
                </a:cxn>
              </a:cxnLst>
              <a:rect l="0" t="0" r="r" b="b"/>
              <a:pathLst>
                <a:path w="2" h="2">
                  <a:moveTo>
                    <a:pt x="0" y="1"/>
                  </a:moveTo>
                  <a:lnTo>
                    <a:pt x="1" y="0"/>
                  </a:lnTo>
                  <a:lnTo>
                    <a:pt x="0" y="0"/>
                  </a:lnTo>
                  <a:lnTo>
                    <a:pt x="0" y="1"/>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67" name="Freeform 159"/>
            <p:cNvSpPr>
              <a:spLocks/>
            </p:cNvSpPr>
            <p:nvPr/>
          </p:nvSpPr>
          <p:spPr bwMode="auto">
            <a:xfrm>
              <a:off x="2055" y="2926"/>
              <a:ext cx="40" cy="24"/>
            </a:xfrm>
            <a:custGeom>
              <a:avLst/>
              <a:gdLst>
                <a:gd name="T0" fmla="*/ 3 w 40"/>
                <a:gd name="T1" fmla="*/ 20 h 24"/>
                <a:gd name="T2" fmla="*/ 4 w 40"/>
                <a:gd name="T3" fmla="*/ 23 h 24"/>
                <a:gd name="T4" fmla="*/ 39 w 40"/>
                <a:gd name="T5" fmla="*/ 6 h 24"/>
                <a:gd name="T6" fmla="*/ 34 w 40"/>
                <a:gd name="T7" fmla="*/ 0 h 24"/>
                <a:gd name="T8" fmla="*/ 0 w 40"/>
                <a:gd name="T9" fmla="*/ 17 h 24"/>
                <a:gd name="T10" fmla="*/ 3 w 40"/>
                <a:gd name="T11" fmla="*/ 20 h 24"/>
              </a:gdLst>
              <a:ahLst/>
              <a:cxnLst>
                <a:cxn ang="0">
                  <a:pos x="T0" y="T1"/>
                </a:cxn>
                <a:cxn ang="0">
                  <a:pos x="T2" y="T3"/>
                </a:cxn>
                <a:cxn ang="0">
                  <a:pos x="T4" y="T5"/>
                </a:cxn>
                <a:cxn ang="0">
                  <a:pos x="T6" y="T7"/>
                </a:cxn>
                <a:cxn ang="0">
                  <a:pos x="T8" y="T9"/>
                </a:cxn>
                <a:cxn ang="0">
                  <a:pos x="T10" y="T11"/>
                </a:cxn>
              </a:cxnLst>
              <a:rect l="0" t="0" r="r" b="b"/>
              <a:pathLst>
                <a:path w="40" h="24">
                  <a:moveTo>
                    <a:pt x="3" y="20"/>
                  </a:moveTo>
                  <a:lnTo>
                    <a:pt x="4" y="23"/>
                  </a:lnTo>
                  <a:lnTo>
                    <a:pt x="39" y="6"/>
                  </a:lnTo>
                  <a:lnTo>
                    <a:pt x="34" y="0"/>
                  </a:lnTo>
                  <a:lnTo>
                    <a:pt x="0" y="17"/>
                  </a:lnTo>
                  <a:lnTo>
                    <a:pt x="3" y="2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68" name="Line 160"/>
            <p:cNvSpPr>
              <a:spLocks noChangeShapeType="1"/>
            </p:cNvSpPr>
            <p:nvPr/>
          </p:nvSpPr>
          <p:spPr bwMode="auto">
            <a:xfrm flipV="1">
              <a:off x="4433" y="2612"/>
              <a:ext cx="172" cy="9"/>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3169" name="Freeform 161"/>
            <p:cNvSpPr>
              <a:spLocks/>
            </p:cNvSpPr>
            <p:nvPr/>
          </p:nvSpPr>
          <p:spPr bwMode="auto">
            <a:xfrm>
              <a:off x="4583" y="2592"/>
              <a:ext cx="39" cy="22"/>
            </a:xfrm>
            <a:custGeom>
              <a:avLst/>
              <a:gdLst>
                <a:gd name="T0" fmla="*/ 38 w 39"/>
                <a:gd name="T1" fmla="*/ 21 h 22"/>
                <a:gd name="T2" fmla="*/ 37 w 39"/>
                <a:gd name="T3" fmla="*/ 16 h 22"/>
                <a:gd name="T4" fmla="*/ 4 w 39"/>
                <a:gd name="T5" fmla="*/ 0 h 22"/>
                <a:gd name="T6" fmla="*/ 0 w 39"/>
                <a:gd name="T7" fmla="*/ 5 h 22"/>
                <a:gd name="T8" fmla="*/ 33 w 39"/>
                <a:gd name="T9" fmla="*/ 21 h 22"/>
                <a:gd name="T10" fmla="*/ 33 w 39"/>
                <a:gd name="T11" fmla="*/ 16 h 22"/>
                <a:gd name="T12" fmla="*/ 38 w 39"/>
                <a:gd name="T13" fmla="*/ 21 h 22"/>
              </a:gdLst>
              <a:ahLst/>
              <a:cxnLst>
                <a:cxn ang="0">
                  <a:pos x="T0" y="T1"/>
                </a:cxn>
                <a:cxn ang="0">
                  <a:pos x="T2" y="T3"/>
                </a:cxn>
                <a:cxn ang="0">
                  <a:pos x="T4" y="T5"/>
                </a:cxn>
                <a:cxn ang="0">
                  <a:pos x="T6" y="T7"/>
                </a:cxn>
                <a:cxn ang="0">
                  <a:pos x="T8" y="T9"/>
                </a:cxn>
                <a:cxn ang="0">
                  <a:pos x="T10" y="T11"/>
                </a:cxn>
                <a:cxn ang="0">
                  <a:pos x="T12" y="T13"/>
                </a:cxn>
              </a:cxnLst>
              <a:rect l="0" t="0" r="r" b="b"/>
              <a:pathLst>
                <a:path w="39" h="22">
                  <a:moveTo>
                    <a:pt x="38" y="21"/>
                  </a:moveTo>
                  <a:lnTo>
                    <a:pt x="37" y="16"/>
                  </a:lnTo>
                  <a:lnTo>
                    <a:pt x="4" y="0"/>
                  </a:lnTo>
                  <a:lnTo>
                    <a:pt x="0" y="5"/>
                  </a:lnTo>
                  <a:lnTo>
                    <a:pt x="33" y="21"/>
                  </a:lnTo>
                  <a:lnTo>
                    <a:pt x="33" y="16"/>
                  </a:lnTo>
                  <a:lnTo>
                    <a:pt x="38" y="21"/>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70" name="Freeform 162"/>
            <p:cNvSpPr>
              <a:spLocks/>
            </p:cNvSpPr>
            <p:nvPr/>
          </p:nvSpPr>
          <p:spPr bwMode="auto">
            <a:xfrm>
              <a:off x="4626" y="2612"/>
              <a:ext cx="2" cy="2"/>
            </a:xfrm>
            <a:custGeom>
              <a:avLst/>
              <a:gdLst>
                <a:gd name="T0" fmla="*/ 0 w 2"/>
                <a:gd name="T1" fmla="*/ 1 h 2"/>
                <a:gd name="T2" fmla="*/ 1 w 2"/>
                <a:gd name="T3" fmla="*/ 1 h 2"/>
                <a:gd name="T4" fmla="*/ 0 w 2"/>
                <a:gd name="T5" fmla="*/ 0 h 2"/>
                <a:gd name="T6" fmla="*/ 0 w 2"/>
                <a:gd name="T7" fmla="*/ 1 h 2"/>
              </a:gdLst>
              <a:ahLst/>
              <a:cxnLst>
                <a:cxn ang="0">
                  <a:pos x="T0" y="T1"/>
                </a:cxn>
                <a:cxn ang="0">
                  <a:pos x="T2" y="T3"/>
                </a:cxn>
                <a:cxn ang="0">
                  <a:pos x="T4" y="T5"/>
                </a:cxn>
                <a:cxn ang="0">
                  <a:pos x="T6" y="T7"/>
                </a:cxn>
              </a:cxnLst>
              <a:rect l="0" t="0" r="r" b="b"/>
              <a:pathLst>
                <a:path w="2" h="2">
                  <a:moveTo>
                    <a:pt x="0" y="1"/>
                  </a:moveTo>
                  <a:lnTo>
                    <a:pt x="1" y="1"/>
                  </a:lnTo>
                  <a:lnTo>
                    <a:pt x="0" y="0"/>
                  </a:lnTo>
                  <a:lnTo>
                    <a:pt x="0" y="1"/>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71" name="Freeform 163"/>
            <p:cNvSpPr>
              <a:spLocks/>
            </p:cNvSpPr>
            <p:nvPr/>
          </p:nvSpPr>
          <p:spPr bwMode="auto">
            <a:xfrm>
              <a:off x="4583" y="2612"/>
              <a:ext cx="39" cy="23"/>
            </a:xfrm>
            <a:custGeom>
              <a:avLst/>
              <a:gdLst>
                <a:gd name="T0" fmla="*/ 3 w 39"/>
                <a:gd name="T1" fmla="*/ 19 h 23"/>
                <a:gd name="T2" fmla="*/ 5 w 39"/>
                <a:gd name="T3" fmla="*/ 22 h 23"/>
                <a:gd name="T4" fmla="*/ 38 w 39"/>
                <a:gd name="T5" fmla="*/ 6 h 23"/>
                <a:gd name="T6" fmla="*/ 33 w 39"/>
                <a:gd name="T7" fmla="*/ 0 h 23"/>
                <a:gd name="T8" fmla="*/ 0 w 39"/>
                <a:gd name="T9" fmla="*/ 17 h 23"/>
                <a:gd name="T10" fmla="*/ 3 w 39"/>
                <a:gd name="T11" fmla="*/ 19 h 23"/>
              </a:gdLst>
              <a:ahLst/>
              <a:cxnLst>
                <a:cxn ang="0">
                  <a:pos x="T0" y="T1"/>
                </a:cxn>
                <a:cxn ang="0">
                  <a:pos x="T2" y="T3"/>
                </a:cxn>
                <a:cxn ang="0">
                  <a:pos x="T4" y="T5"/>
                </a:cxn>
                <a:cxn ang="0">
                  <a:pos x="T6" y="T7"/>
                </a:cxn>
                <a:cxn ang="0">
                  <a:pos x="T8" y="T9"/>
                </a:cxn>
                <a:cxn ang="0">
                  <a:pos x="T10" y="T11"/>
                </a:cxn>
              </a:cxnLst>
              <a:rect l="0" t="0" r="r" b="b"/>
              <a:pathLst>
                <a:path w="39" h="23">
                  <a:moveTo>
                    <a:pt x="3" y="19"/>
                  </a:moveTo>
                  <a:lnTo>
                    <a:pt x="5" y="22"/>
                  </a:lnTo>
                  <a:lnTo>
                    <a:pt x="38" y="6"/>
                  </a:lnTo>
                  <a:lnTo>
                    <a:pt x="33" y="0"/>
                  </a:lnTo>
                  <a:lnTo>
                    <a:pt x="0" y="17"/>
                  </a:lnTo>
                  <a:lnTo>
                    <a:pt x="3" y="19"/>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72" name="Line 164"/>
            <p:cNvSpPr>
              <a:spLocks noChangeShapeType="1"/>
            </p:cNvSpPr>
            <p:nvPr/>
          </p:nvSpPr>
          <p:spPr bwMode="auto">
            <a:xfrm flipV="1">
              <a:off x="2552" y="2605"/>
              <a:ext cx="171" cy="9"/>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3173" name="Freeform 165"/>
            <p:cNvSpPr>
              <a:spLocks/>
            </p:cNvSpPr>
            <p:nvPr/>
          </p:nvSpPr>
          <p:spPr bwMode="auto">
            <a:xfrm>
              <a:off x="2700" y="2586"/>
              <a:ext cx="38" cy="22"/>
            </a:xfrm>
            <a:custGeom>
              <a:avLst/>
              <a:gdLst>
                <a:gd name="T0" fmla="*/ 37 w 38"/>
                <a:gd name="T1" fmla="*/ 21 h 22"/>
                <a:gd name="T2" fmla="*/ 37 w 38"/>
                <a:gd name="T3" fmla="*/ 16 h 22"/>
                <a:gd name="T4" fmla="*/ 5 w 38"/>
                <a:gd name="T5" fmla="*/ 0 h 22"/>
                <a:gd name="T6" fmla="*/ 0 w 38"/>
                <a:gd name="T7" fmla="*/ 5 h 22"/>
                <a:gd name="T8" fmla="*/ 32 w 38"/>
                <a:gd name="T9" fmla="*/ 21 h 22"/>
                <a:gd name="T10" fmla="*/ 32 w 38"/>
                <a:gd name="T11" fmla="*/ 16 h 22"/>
                <a:gd name="T12" fmla="*/ 37 w 38"/>
                <a:gd name="T13" fmla="*/ 21 h 22"/>
              </a:gdLst>
              <a:ahLst/>
              <a:cxnLst>
                <a:cxn ang="0">
                  <a:pos x="T0" y="T1"/>
                </a:cxn>
                <a:cxn ang="0">
                  <a:pos x="T2" y="T3"/>
                </a:cxn>
                <a:cxn ang="0">
                  <a:pos x="T4" y="T5"/>
                </a:cxn>
                <a:cxn ang="0">
                  <a:pos x="T6" y="T7"/>
                </a:cxn>
                <a:cxn ang="0">
                  <a:pos x="T8" y="T9"/>
                </a:cxn>
                <a:cxn ang="0">
                  <a:pos x="T10" y="T11"/>
                </a:cxn>
                <a:cxn ang="0">
                  <a:pos x="T12" y="T13"/>
                </a:cxn>
              </a:cxnLst>
              <a:rect l="0" t="0" r="r" b="b"/>
              <a:pathLst>
                <a:path w="38" h="22">
                  <a:moveTo>
                    <a:pt x="37" y="21"/>
                  </a:moveTo>
                  <a:lnTo>
                    <a:pt x="37" y="16"/>
                  </a:lnTo>
                  <a:lnTo>
                    <a:pt x="5" y="0"/>
                  </a:lnTo>
                  <a:lnTo>
                    <a:pt x="0" y="5"/>
                  </a:lnTo>
                  <a:lnTo>
                    <a:pt x="32" y="21"/>
                  </a:lnTo>
                  <a:lnTo>
                    <a:pt x="32" y="16"/>
                  </a:lnTo>
                  <a:lnTo>
                    <a:pt x="37" y="21"/>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74" name="Freeform 166"/>
            <p:cNvSpPr>
              <a:spLocks/>
            </p:cNvSpPr>
            <p:nvPr/>
          </p:nvSpPr>
          <p:spPr bwMode="auto">
            <a:xfrm>
              <a:off x="2743" y="2606"/>
              <a:ext cx="2" cy="2"/>
            </a:xfrm>
            <a:custGeom>
              <a:avLst/>
              <a:gdLst>
                <a:gd name="T0" fmla="*/ 0 w 2"/>
                <a:gd name="T1" fmla="*/ 1 h 2"/>
                <a:gd name="T2" fmla="*/ 1 w 2"/>
                <a:gd name="T3" fmla="*/ 0 h 2"/>
                <a:gd name="T4" fmla="*/ 0 w 2"/>
                <a:gd name="T5" fmla="*/ 0 h 2"/>
                <a:gd name="T6" fmla="*/ 0 w 2"/>
                <a:gd name="T7" fmla="*/ 1 h 2"/>
              </a:gdLst>
              <a:ahLst/>
              <a:cxnLst>
                <a:cxn ang="0">
                  <a:pos x="T0" y="T1"/>
                </a:cxn>
                <a:cxn ang="0">
                  <a:pos x="T2" y="T3"/>
                </a:cxn>
                <a:cxn ang="0">
                  <a:pos x="T4" y="T5"/>
                </a:cxn>
                <a:cxn ang="0">
                  <a:pos x="T6" y="T7"/>
                </a:cxn>
              </a:cxnLst>
              <a:rect l="0" t="0" r="r" b="b"/>
              <a:pathLst>
                <a:path w="2" h="2">
                  <a:moveTo>
                    <a:pt x="0" y="1"/>
                  </a:moveTo>
                  <a:lnTo>
                    <a:pt x="1" y="0"/>
                  </a:lnTo>
                  <a:lnTo>
                    <a:pt x="0" y="0"/>
                  </a:lnTo>
                  <a:lnTo>
                    <a:pt x="0" y="1"/>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75" name="Freeform 167"/>
            <p:cNvSpPr>
              <a:spLocks/>
            </p:cNvSpPr>
            <p:nvPr/>
          </p:nvSpPr>
          <p:spPr bwMode="auto">
            <a:xfrm>
              <a:off x="2701" y="2606"/>
              <a:ext cx="37" cy="22"/>
            </a:xfrm>
            <a:custGeom>
              <a:avLst/>
              <a:gdLst>
                <a:gd name="T0" fmla="*/ 2 w 37"/>
                <a:gd name="T1" fmla="*/ 19 h 22"/>
                <a:gd name="T2" fmla="*/ 4 w 37"/>
                <a:gd name="T3" fmla="*/ 21 h 22"/>
                <a:gd name="T4" fmla="*/ 36 w 37"/>
                <a:gd name="T5" fmla="*/ 5 h 22"/>
                <a:gd name="T6" fmla="*/ 31 w 37"/>
                <a:gd name="T7" fmla="*/ 0 h 22"/>
                <a:gd name="T8" fmla="*/ 0 w 37"/>
                <a:gd name="T9" fmla="*/ 16 h 22"/>
                <a:gd name="T10" fmla="*/ 2 w 37"/>
                <a:gd name="T11" fmla="*/ 19 h 22"/>
              </a:gdLst>
              <a:ahLst/>
              <a:cxnLst>
                <a:cxn ang="0">
                  <a:pos x="T0" y="T1"/>
                </a:cxn>
                <a:cxn ang="0">
                  <a:pos x="T2" y="T3"/>
                </a:cxn>
                <a:cxn ang="0">
                  <a:pos x="T4" y="T5"/>
                </a:cxn>
                <a:cxn ang="0">
                  <a:pos x="T6" y="T7"/>
                </a:cxn>
                <a:cxn ang="0">
                  <a:pos x="T8" y="T9"/>
                </a:cxn>
                <a:cxn ang="0">
                  <a:pos x="T10" y="T11"/>
                </a:cxn>
              </a:cxnLst>
              <a:rect l="0" t="0" r="r" b="b"/>
              <a:pathLst>
                <a:path w="37" h="22">
                  <a:moveTo>
                    <a:pt x="2" y="19"/>
                  </a:moveTo>
                  <a:lnTo>
                    <a:pt x="4" y="21"/>
                  </a:lnTo>
                  <a:lnTo>
                    <a:pt x="36" y="5"/>
                  </a:lnTo>
                  <a:lnTo>
                    <a:pt x="31" y="0"/>
                  </a:lnTo>
                  <a:lnTo>
                    <a:pt x="0" y="16"/>
                  </a:lnTo>
                  <a:lnTo>
                    <a:pt x="2" y="19"/>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76" name="Freeform 168"/>
            <p:cNvSpPr>
              <a:spLocks/>
            </p:cNvSpPr>
            <p:nvPr/>
          </p:nvSpPr>
          <p:spPr bwMode="auto">
            <a:xfrm>
              <a:off x="898" y="3279"/>
              <a:ext cx="185" cy="98"/>
            </a:xfrm>
            <a:custGeom>
              <a:avLst/>
              <a:gdLst>
                <a:gd name="T0" fmla="*/ 184 w 185"/>
                <a:gd name="T1" fmla="*/ 97 h 98"/>
                <a:gd name="T2" fmla="*/ 184 w 185"/>
                <a:gd name="T3" fmla="*/ 97 h 98"/>
                <a:gd name="T4" fmla="*/ 159 w 185"/>
                <a:gd name="T5" fmla="*/ 96 h 98"/>
                <a:gd name="T6" fmla="*/ 136 w 185"/>
                <a:gd name="T7" fmla="*/ 95 h 98"/>
                <a:gd name="T8" fmla="*/ 115 w 185"/>
                <a:gd name="T9" fmla="*/ 94 h 98"/>
                <a:gd name="T10" fmla="*/ 96 w 185"/>
                <a:gd name="T11" fmla="*/ 93 h 98"/>
                <a:gd name="T12" fmla="*/ 79 w 185"/>
                <a:gd name="T13" fmla="*/ 91 h 98"/>
                <a:gd name="T14" fmla="*/ 64 w 185"/>
                <a:gd name="T15" fmla="*/ 89 h 98"/>
                <a:gd name="T16" fmla="*/ 51 w 185"/>
                <a:gd name="T17" fmla="*/ 87 h 98"/>
                <a:gd name="T18" fmla="*/ 40 w 185"/>
                <a:gd name="T19" fmla="*/ 83 h 98"/>
                <a:gd name="T20" fmla="*/ 30 w 185"/>
                <a:gd name="T21" fmla="*/ 78 h 98"/>
                <a:gd name="T22" fmla="*/ 23 w 185"/>
                <a:gd name="T23" fmla="*/ 71 h 98"/>
                <a:gd name="T24" fmla="*/ 16 w 185"/>
                <a:gd name="T25" fmla="*/ 64 h 98"/>
                <a:gd name="T26" fmla="*/ 10 w 185"/>
                <a:gd name="T27" fmla="*/ 55 h 98"/>
                <a:gd name="T28" fmla="*/ 6 w 185"/>
                <a:gd name="T29" fmla="*/ 45 h 98"/>
                <a:gd name="T30" fmla="*/ 4 w 185"/>
                <a:gd name="T31" fmla="*/ 32 h 98"/>
                <a:gd name="T32" fmla="*/ 1 w 185"/>
                <a:gd name="T33" fmla="*/ 17 h 98"/>
                <a:gd name="T34" fmla="*/ 0 w 185"/>
                <a:gd name="T35"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5" h="98">
                  <a:moveTo>
                    <a:pt x="184" y="97"/>
                  </a:moveTo>
                  <a:lnTo>
                    <a:pt x="184" y="97"/>
                  </a:lnTo>
                  <a:lnTo>
                    <a:pt x="159" y="96"/>
                  </a:lnTo>
                  <a:lnTo>
                    <a:pt x="136" y="95"/>
                  </a:lnTo>
                  <a:lnTo>
                    <a:pt x="115" y="94"/>
                  </a:lnTo>
                  <a:lnTo>
                    <a:pt x="96" y="93"/>
                  </a:lnTo>
                  <a:lnTo>
                    <a:pt x="79" y="91"/>
                  </a:lnTo>
                  <a:lnTo>
                    <a:pt x="64" y="89"/>
                  </a:lnTo>
                  <a:lnTo>
                    <a:pt x="51" y="87"/>
                  </a:lnTo>
                  <a:lnTo>
                    <a:pt x="40" y="83"/>
                  </a:lnTo>
                  <a:lnTo>
                    <a:pt x="30" y="78"/>
                  </a:lnTo>
                  <a:lnTo>
                    <a:pt x="23" y="71"/>
                  </a:lnTo>
                  <a:lnTo>
                    <a:pt x="16" y="64"/>
                  </a:lnTo>
                  <a:lnTo>
                    <a:pt x="10" y="55"/>
                  </a:lnTo>
                  <a:lnTo>
                    <a:pt x="6" y="45"/>
                  </a:lnTo>
                  <a:lnTo>
                    <a:pt x="4" y="32"/>
                  </a:lnTo>
                  <a:lnTo>
                    <a:pt x="1" y="17"/>
                  </a:lnTo>
                  <a:lnTo>
                    <a:pt x="0"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77" name="Freeform 169"/>
            <p:cNvSpPr>
              <a:spLocks/>
            </p:cNvSpPr>
            <p:nvPr/>
          </p:nvSpPr>
          <p:spPr bwMode="auto">
            <a:xfrm>
              <a:off x="879" y="3270"/>
              <a:ext cx="25" cy="33"/>
            </a:xfrm>
            <a:custGeom>
              <a:avLst/>
              <a:gdLst>
                <a:gd name="T0" fmla="*/ 24 w 25"/>
                <a:gd name="T1" fmla="*/ 0 h 33"/>
                <a:gd name="T2" fmla="*/ 18 w 25"/>
                <a:gd name="T3" fmla="*/ 1 h 33"/>
                <a:gd name="T4" fmla="*/ 0 w 25"/>
                <a:gd name="T5" fmla="*/ 29 h 33"/>
                <a:gd name="T6" fmla="*/ 6 w 25"/>
                <a:gd name="T7" fmla="*/ 32 h 33"/>
                <a:gd name="T8" fmla="*/ 24 w 25"/>
                <a:gd name="T9" fmla="*/ 4 h 33"/>
                <a:gd name="T10" fmla="*/ 18 w 25"/>
                <a:gd name="T11" fmla="*/ 4 h 33"/>
                <a:gd name="T12" fmla="*/ 24 w 25"/>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25" h="33">
                  <a:moveTo>
                    <a:pt x="24" y="0"/>
                  </a:moveTo>
                  <a:lnTo>
                    <a:pt x="18" y="1"/>
                  </a:lnTo>
                  <a:lnTo>
                    <a:pt x="0" y="29"/>
                  </a:lnTo>
                  <a:lnTo>
                    <a:pt x="6" y="32"/>
                  </a:lnTo>
                  <a:lnTo>
                    <a:pt x="24" y="4"/>
                  </a:lnTo>
                  <a:lnTo>
                    <a:pt x="18" y="4"/>
                  </a:lnTo>
                  <a:lnTo>
                    <a:pt x="24"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78" name="Freeform 170"/>
            <p:cNvSpPr>
              <a:spLocks/>
            </p:cNvSpPr>
            <p:nvPr/>
          </p:nvSpPr>
          <p:spPr bwMode="auto">
            <a:xfrm>
              <a:off x="902" y="3265"/>
              <a:ext cx="2" cy="2"/>
            </a:xfrm>
            <a:custGeom>
              <a:avLst/>
              <a:gdLst>
                <a:gd name="T0" fmla="*/ 1 w 2"/>
                <a:gd name="T1" fmla="*/ 1 h 2"/>
                <a:gd name="T2" fmla="*/ 1 w 2"/>
                <a:gd name="T3" fmla="*/ 0 h 2"/>
                <a:gd name="T4" fmla="*/ 0 w 2"/>
                <a:gd name="T5" fmla="*/ 1 h 2"/>
                <a:gd name="T6" fmla="*/ 1 w 2"/>
                <a:gd name="T7" fmla="*/ 1 h 2"/>
              </a:gdLst>
              <a:ahLst/>
              <a:cxnLst>
                <a:cxn ang="0">
                  <a:pos x="T0" y="T1"/>
                </a:cxn>
                <a:cxn ang="0">
                  <a:pos x="T2" y="T3"/>
                </a:cxn>
                <a:cxn ang="0">
                  <a:pos x="T4" y="T5"/>
                </a:cxn>
                <a:cxn ang="0">
                  <a:pos x="T6" y="T7"/>
                </a:cxn>
              </a:cxnLst>
              <a:rect l="0" t="0" r="r" b="b"/>
              <a:pathLst>
                <a:path w="2" h="2">
                  <a:moveTo>
                    <a:pt x="1" y="1"/>
                  </a:moveTo>
                  <a:lnTo>
                    <a:pt x="1" y="0"/>
                  </a:lnTo>
                  <a:lnTo>
                    <a:pt x="0" y="1"/>
                  </a:lnTo>
                  <a:lnTo>
                    <a:pt x="1" y="1"/>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79" name="Freeform 171"/>
            <p:cNvSpPr>
              <a:spLocks/>
            </p:cNvSpPr>
            <p:nvPr/>
          </p:nvSpPr>
          <p:spPr bwMode="auto">
            <a:xfrm>
              <a:off x="903" y="3270"/>
              <a:ext cx="27" cy="32"/>
            </a:xfrm>
            <a:custGeom>
              <a:avLst/>
              <a:gdLst>
                <a:gd name="T0" fmla="*/ 23 w 27"/>
                <a:gd name="T1" fmla="*/ 29 h 32"/>
                <a:gd name="T2" fmla="*/ 26 w 27"/>
                <a:gd name="T3" fmla="*/ 27 h 32"/>
                <a:gd name="T4" fmla="*/ 6 w 27"/>
                <a:gd name="T5" fmla="*/ 0 h 32"/>
                <a:gd name="T6" fmla="*/ 0 w 27"/>
                <a:gd name="T7" fmla="*/ 4 h 32"/>
                <a:gd name="T8" fmla="*/ 20 w 27"/>
                <a:gd name="T9" fmla="*/ 31 h 32"/>
                <a:gd name="T10" fmla="*/ 23 w 27"/>
                <a:gd name="T11" fmla="*/ 29 h 32"/>
              </a:gdLst>
              <a:ahLst/>
              <a:cxnLst>
                <a:cxn ang="0">
                  <a:pos x="T0" y="T1"/>
                </a:cxn>
                <a:cxn ang="0">
                  <a:pos x="T2" y="T3"/>
                </a:cxn>
                <a:cxn ang="0">
                  <a:pos x="T4" y="T5"/>
                </a:cxn>
                <a:cxn ang="0">
                  <a:pos x="T6" y="T7"/>
                </a:cxn>
                <a:cxn ang="0">
                  <a:pos x="T8" y="T9"/>
                </a:cxn>
                <a:cxn ang="0">
                  <a:pos x="T10" y="T11"/>
                </a:cxn>
              </a:cxnLst>
              <a:rect l="0" t="0" r="r" b="b"/>
              <a:pathLst>
                <a:path w="27" h="32">
                  <a:moveTo>
                    <a:pt x="23" y="29"/>
                  </a:moveTo>
                  <a:lnTo>
                    <a:pt x="26" y="27"/>
                  </a:lnTo>
                  <a:lnTo>
                    <a:pt x="6" y="0"/>
                  </a:lnTo>
                  <a:lnTo>
                    <a:pt x="0" y="4"/>
                  </a:lnTo>
                  <a:lnTo>
                    <a:pt x="20" y="31"/>
                  </a:lnTo>
                  <a:lnTo>
                    <a:pt x="23" y="29"/>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80" name="Freeform 172"/>
            <p:cNvSpPr>
              <a:spLocks/>
            </p:cNvSpPr>
            <p:nvPr/>
          </p:nvSpPr>
          <p:spPr bwMode="auto">
            <a:xfrm>
              <a:off x="974" y="2774"/>
              <a:ext cx="178" cy="103"/>
            </a:xfrm>
            <a:custGeom>
              <a:avLst/>
              <a:gdLst>
                <a:gd name="T0" fmla="*/ 0 w 178"/>
                <a:gd name="T1" fmla="*/ 102 h 103"/>
                <a:gd name="T2" fmla="*/ 0 w 178"/>
                <a:gd name="T3" fmla="*/ 102 h 103"/>
                <a:gd name="T4" fmla="*/ 2 w 178"/>
                <a:gd name="T5" fmla="*/ 83 h 103"/>
                <a:gd name="T6" fmla="*/ 6 w 178"/>
                <a:gd name="T7" fmla="*/ 65 h 103"/>
                <a:gd name="T8" fmla="*/ 11 w 178"/>
                <a:gd name="T9" fmla="*/ 51 h 103"/>
                <a:gd name="T10" fmla="*/ 17 w 178"/>
                <a:gd name="T11" fmla="*/ 39 h 103"/>
                <a:gd name="T12" fmla="*/ 25 w 178"/>
                <a:gd name="T13" fmla="*/ 29 h 103"/>
                <a:gd name="T14" fmla="*/ 34 w 178"/>
                <a:gd name="T15" fmla="*/ 20 h 103"/>
                <a:gd name="T16" fmla="*/ 45 w 178"/>
                <a:gd name="T17" fmla="*/ 13 h 103"/>
                <a:gd name="T18" fmla="*/ 57 w 178"/>
                <a:gd name="T19" fmla="*/ 9 h 103"/>
                <a:gd name="T20" fmla="*/ 69 w 178"/>
                <a:gd name="T21" fmla="*/ 5 h 103"/>
                <a:gd name="T22" fmla="*/ 82 w 178"/>
                <a:gd name="T23" fmla="*/ 3 h 103"/>
                <a:gd name="T24" fmla="*/ 96 w 178"/>
                <a:gd name="T25" fmla="*/ 1 h 103"/>
                <a:gd name="T26" fmla="*/ 111 w 178"/>
                <a:gd name="T27" fmla="*/ 0 h 103"/>
                <a:gd name="T28" fmla="*/ 126 w 178"/>
                <a:gd name="T29" fmla="*/ 0 h 103"/>
                <a:gd name="T30" fmla="*/ 143 w 178"/>
                <a:gd name="T31" fmla="*/ 0 h 103"/>
                <a:gd name="T32" fmla="*/ 160 w 178"/>
                <a:gd name="T33" fmla="*/ 0 h 103"/>
                <a:gd name="T34" fmla="*/ 177 w 178"/>
                <a:gd name="T35"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8" h="103">
                  <a:moveTo>
                    <a:pt x="0" y="102"/>
                  </a:moveTo>
                  <a:lnTo>
                    <a:pt x="0" y="102"/>
                  </a:lnTo>
                  <a:lnTo>
                    <a:pt x="2" y="83"/>
                  </a:lnTo>
                  <a:lnTo>
                    <a:pt x="6" y="65"/>
                  </a:lnTo>
                  <a:lnTo>
                    <a:pt x="11" y="51"/>
                  </a:lnTo>
                  <a:lnTo>
                    <a:pt x="17" y="39"/>
                  </a:lnTo>
                  <a:lnTo>
                    <a:pt x="25" y="29"/>
                  </a:lnTo>
                  <a:lnTo>
                    <a:pt x="34" y="20"/>
                  </a:lnTo>
                  <a:lnTo>
                    <a:pt x="45" y="13"/>
                  </a:lnTo>
                  <a:lnTo>
                    <a:pt x="57" y="9"/>
                  </a:lnTo>
                  <a:lnTo>
                    <a:pt x="69" y="5"/>
                  </a:lnTo>
                  <a:lnTo>
                    <a:pt x="82" y="3"/>
                  </a:lnTo>
                  <a:lnTo>
                    <a:pt x="96" y="1"/>
                  </a:lnTo>
                  <a:lnTo>
                    <a:pt x="111" y="0"/>
                  </a:lnTo>
                  <a:lnTo>
                    <a:pt x="126" y="0"/>
                  </a:lnTo>
                  <a:lnTo>
                    <a:pt x="143" y="0"/>
                  </a:lnTo>
                  <a:lnTo>
                    <a:pt x="160" y="0"/>
                  </a:lnTo>
                  <a:lnTo>
                    <a:pt x="177"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81" name="Freeform 173"/>
            <p:cNvSpPr>
              <a:spLocks/>
            </p:cNvSpPr>
            <p:nvPr/>
          </p:nvSpPr>
          <p:spPr bwMode="auto">
            <a:xfrm>
              <a:off x="1123" y="2750"/>
              <a:ext cx="39" cy="22"/>
            </a:xfrm>
            <a:custGeom>
              <a:avLst/>
              <a:gdLst>
                <a:gd name="T0" fmla="*/ 38 w 39"/>
                <a:gd name="T1" fmla="*/ 21 h 22"/>
                <a:gd name="T2" fmla="*/ 37 w 39"/>
                <a:gd name="T3" fmla="*/ 16 h 22"/>
                <a:gd name="T4" fmla="*/ 4 w 39"/>
                <a:gd name="T5" fmla="*/ 0 h 22"/>
                <a:gd name="T6" fmla="*/ 0 w 39"/>
                <a:gd name="T7" fmla="*/ 5 h 22"/>
                <a:gd name="T8" fmla="*/ 33 w 39"/>
                <a:gd name="T9" fmla="*/ 21 h 22"/>
                <a:gd name="T10" fmla="*/ 33 w 39"/>
                <a:gd name="T11" fmla="*/ 16 h 22"/>
                <a:gd name="T12" fmla="*/ 38 w 39"/>
                <a:gd name="T13" fmla="*/ 21 h 22"/>
              </a:gdLst>
              <a:ahLst/>
              <a:cxnLst>
                <a:cxn ang="0">
                  <a:pos x="T0" y="T1"/>
                </a:cxn>
                <a:cxn ang="0">
                  <a:pos x="T2" y="T3"/>
                </a:cxn>
                <a:cxn ang="0">
                  <a:pos x="T4" y="T5"/>
                </a:cxn>
                <a:cxn ang="0">
                  <a:pos x="T6" y="T7"/>
                </a:cxn>
                <a:cxn ang="0">
                  <a:pos x="T8" y="T9"/>
                </a:cxn>
                <a:cxn ang="0">
                  <a:pos x="T10" y="T11"/>
                </a:cxn>
                <a:cxn ang="0">
                  <a:pos x="T12" y="T13"/>
                </a:cxn>
              </a:cxnLst>
              <a:rect l="0" t="0" r="r" b="b"/>
              <a:pathLst>
                <a:path w="39" h="22">
                  <a:moveTo>
                    <a:pt x="38" y="21"/>
                  </a:moveTo>
                  <a:lnTo>
                    <a:pt x="37" y="16"/>
                  </a:lnTo>
                  <a:lnTo>
                    <a:pt x="4" y="0"/>
                  </a:lnTo>
                  <a:lnTo>
                    <a:pt x="0" y="5"/>
                  </a:lnTo>
                  <a:lnTo>
                    <a:pt x="33" y="21"/>
                  </a:lnTo>
                  <a:lnTo>
                    <a:pt x="33" y="16"/>
                  </a:lnTo>
                  <a:lnTo>
                    <a:pt x="38" y="21"/>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82" name="Freeform 174"/>
            <p:cNvSpPr>
              <a:spLocks/>
            </p:cNvSpPr>
            <p:nvPr/>
          </p:nvSpPr>
          <p:spPr bwMode="auto">
            <a:xfrm>
              <a:off x="1165" y="2770"/>
              <a:ext cx="3" cy="2"/>
            </a:xfrm>
            <a:custGeom>
              <a:avLst/>
              <a:gdLst>
                <a:gd name="T0" fmla="*/ 0 w 3"/>
                <a:gd name="T1" fmla="*/ 1 h 2"/>
                <a:gd name="T2" fmla="*/ 2 w 3"/>
                <a:gd name="T3" fmla="*/ 1 h 2"/>
                <a:gd name="T4" fmla="*/ 0 w 3"/>
                <a:gd name="T5" fmla="*/ 0 h 2"/>
                <a:gd name="T6" fmla="*/ 0 w 3"/>
                <a:gd name="T7" fmla="*/ 1 h 2"/>
              </a:gdLst>
              <a:ahLst/>
              <a:cxnLst>
                <a:cxn ang="0">
                  <a:pos x="T0" y="T1"/>
                </a:cxn>
                <a:cxn ang="0">
                  <a:pos x="T2" y="T3"/>
                </a:cxn>
                <a:cxn ang="0">
                  <a:pos x="T4" y="T5"/>
                </a:cxn>
                <a:cxn ang="0">
                  <a:pos x="T6" y="T7"/>
                </a:cxn>
              </a:cxnLst>
              <a:rect l="0" t="0" r="r" b="b"/>
              <a:pathLst>
                <a:path w="3" h="2">
                  <a:moveTo>
                    <a:pt x="0" y="1"/>
                  </a:moveTo>
                  <a:lnTo>
                    <a:pt x="2" y="1"/>
                  </a:lnTo>
                  <a:lnTo>
                    <a:pt x="0" y="0"/>
                  </a:lnTo>
                  <a:lnTo>
                    <a:pt x="0" y="1"/>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83" name="Freeform 175"/>
            <p:cNvSpPr>
              <a:spLocks/>
            </p:cNvSpPr>
            <p:nvPr/>
          </p:nvSpPr>
          <p:spPr bwMode="auto">
            <a:xfrm>
              <a:off x="1123" y="2770"/>
              <a:ext cx="39" cy="24"/>
            </a:xfrm>
            <a:custGeom>
              <a:avLst/>
              <a:gdLst>
                <a:gd name="T0" fmla="*/ 3 w 39"/>
                <a:gd name="T1" fmla="*/ 20 h 24"/>
                <a:gd name="T2" fmla="*/ 5 w 39"/>
                <a:gd name="T3" fmla="*/ 23 h 24"/>
                <a:gd name="T4" fmla="*/ 38 w 39"/>
                <a:gd name="T5" fmla="*/ 6 h 24"/>
                <a:gd name="T6" fmla="*/ 33 w 39"/>
                <a:gd name="T7" fmla="*/ 0 h 24"/>
                <a:gd name="T8" fmla="*/ 0 w 39"/>
                <a:gd name="T9" fmla="*/ 17 h 24"/>
                <a:gd name="T10" fmla="*/ 3 w 39"/>
                <a:gd name="T11" fmla="*/ 20 h 24"/>
              </a:gdLst>
              <a:ahLst/>
              <a:cxnLst>
                <a:cxn ang="0">
                  <a:pos x="T0" y="T1"/>
                </a:cxn>
                <a:cxn ang="0">
                  <a:pos x="T2" y="T3"/>
                </a:cxn>
                <a:cxn ang="0">
                  <a:pos x="T4" y="T5"/>
                </a:cxn>
                <a:cxn ang="0">
                  <a:pos x="T6" y="T7"/>
                </a:cxn>
                <a:cxn ang="0">
                  <a:pos x="T8" y="T9"/>
                </a:cxn>
                <a:cxn ang="0">
                  <a:pos x="T10" y="T11"/>
                </a:cxn>
              </a:cxnLst>
              <a:rect l="0" t="0" r="r" b="b"/>
              <a:pathLst>
                <a:path w="39" h="24">
                  <a:moveTo>
                    <a:pt x="3" y="20"/>
                  </a:moveTo>
                  <a:lnTo>
                    <a:pt x="5" y="23"/>
                  </a:lnTo>
                  <a:lnTo>
                    <a:pt x="38" y="6"/>
                  </a:lnTo>
                  <a:lnTo>
                    <a:pt x="33" y="0"/>
                  </a:lnTo>
                  <a:lnTo>
                    <a:pt x="0" y="17"/>
                  </a:lnTo>
                  <a:lnTo>
                    <a:pt x="3" y="2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84" name="Line 176"/>
            <p:cNvSpPr>
              <a:spLocks noChangeShapeType="1"/>
            </p:cNvSpPr>
            <p:nvPr/>
          </p:nvSpPr>
          <p:spPr bwMode="auto">
            <a:xfrm flipH="1" flipV="1">
              <a:off x="4667" y="2274"/>
              <a:ext cx="188" cy="9"/>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3185" name="Freeform 177"/>
            <p:cNvSpPr>
              <a:spLocks/>
            </p:cNvSpPr>
            <p:nvPr/>
          </p:nvSpPr>
          <p:spPr bwMode="auto">
            <a:xfrm>
              <a:off x="4667" y="2274"/>
              <a:ext cx="37" cy="24"/>
            </a:xfrm>
            <a:custGeom>
              <a:avLst/>
              <a:gdLst>
                <a:gd name="T0" fmla="*/ 1 w 37"/>
                <a:gd name="T1" fmla="*/ 0 h 24"/>
                <a:gd name="T2" fmla="*/ 0 w 37"/>
                <a:gd name="T3" fmla="*/ 6 h 24"/>
                <a:gd name="T4" fmla="*/ 32 w 37"/>
                <a:gd name="T5" fmla="*/ 23 h 24"/>
                <a:gd name="T6" fmla="*/ 36 w 37"/>
                <a:gd name="T7" fmla="*/ 17 h 24"/>
                <a:gd name="T8" fmla="*/ 5 w 37"/>
                <a:gd name="T9" fmla="*/ 0 h 24"/>
                <a:gd name="T10" fmla="*/ 5 w 37"/>
                <a:gd name="T11" fmla="*/ 6 h 24"/>
                <a:gd name="T12" fmla="*/ 1 w 37"/>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37" h="24">
                  <a:moveTo>
                    <a:pt x="1" y="0"/>
                  </a:moveTo>
                  <a:lnTo>
                    <a:pt x="0" y="6"/>
                  </a:lnTo>
                  <a:lnTo>
                    <a:pt x="32" y="23"/>
                  </a:lnTo>
                  <a:lnTo>
                    <a:pt x="36" y="17"/>
                  </a:lnTo>
                  <a:lnTo>
                    <a:pt x="5" y="0"/>
                  </a:lnTo>
                  <a:lnTo>
                    <a:pt x="5" y="6"/>
                  </a:lnTo>
                  <a:lnTo>
                    <a:pt x="1"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86" name="Freeform 178"/>
            <p:cNvSpPr>
              <a:spLocks/>
            </p:cNvSpPr>
            <p:nvPr/>
          </p:nvSpPr>
          <p:spPr bwMode="auto">
            <a:xfrm>
              <a:off x="4661" y="2274"/>
              <a:ext cx="1" cy="2"/>
            </a:xfrm>
            <a:custGeom>
              <a:avLst/>
              <a:gdLst>
                <a:gd name="T0" fmla="*/ 0 w 1"/>
                <a:gd name="T1" fmla="*/ 0 h 2"/>
                <a:gd name="T2" fmla="*/ 0 w 1"/>
                <a:gd name="T3" fmla="*/ 1 h 2"/>
                <a:gd name="T4" fmla="*/ 0 w 1"/>
                <a:gd name="T5" fmla="*/ 1 h 2"/>
                <a:gd name="T6" fmla="*/ 0 w 1"/>
                <a:gd name="T7" fmla="*/ 0 h 2"/>
              </a:gdLst>
              <a:ahLst/>
              <a:cxnLst>
                <a:cxn ang="0">
                  <a:pos x="T0" y="T1"/>
                </a:cxn>
                <a:cxn ang="0">
                  <a:pos x="T2" y="T3"/>
                </a:cxn>
                <a:cxn ang="0">
                  <a:pos x="T4" y="T5"/>
                </a:cxn>
                <a:cxn ang="0">
                  <a:pos x="T6" y="T7"/>
                </a:cxn>
              </a:cxnLst>
              <a:rect l="0" t="0" r="r" b="b"/>
              <a:pathLst>
                <a:path w="1" h="2">
                  <a:moveTo>
                    <a:pt x="0" y="0"/>
                  </a:moveTo>
                  <a:lnTo>
                    <a:pt x="0" y="1"/>
                  </a:lnTo>
                  <a:lnTo>
                    <a:pt x="0" y="1"/>
                  </a:lnTo>
                  <a:lnTo>
                    <a:pt x="0"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87" name="Freeform 179"/>
            <p:cNvSpPr>
              <a:spLocks/>
            </p:cNvSpPr>
            <p:nvPr/>
          </p:nvSpPr>
          <p:spPr bwMode="auto">
            <a:xfrm>
              <a:off x="4669" y="2254"/>
              <a:ext cx="36" cy="22"/>
            </a:xfrm>
            <a:custGeom>
              <a:avLst/>
              <a:gdLst>
                <a:gd name="T0" fmla="*/ 33 w 36"/>
                <a:gd name="T1" fmla="*/ 2 h 22"/>
                <a:gd name="T2" fmla="*/ 30 w 36"/>
                <a:gd name="T3" fmla="*/ 0 h 22"/>
                <a:gd name="T4" fmla="*/ 0 w 36"/>
                <a:gd name="T5" fmla="*/ 16 h 22"/>
                <a:gd name="T6" fmla="*/ 4 w 36"/>
                <a:gd name="T7" fmla="*/ 21 h 22"/>
                <a:gd name="T8" fmla="*/ 35 w 36"/>
                <a:gd name="T9" fmla="*/ 5 h 22"/>
                <a:gd name="T10" fmla="*/ 33 w 36"/>
                <a:gd name="T11" fmla="*/ 2 h 22"/>
              </a:gdLst>
              <a:ahLst/>
              <a:cxnLst>
                <a:cxn ang="0">
                  <a:pos x="T0" y="T1"/>
                </a:cxn>
                <a:cxn ang="0">
                  <a:pos x="T2" y="T3"/>
                </a:cxn>
                <a:cxn ang="0">
                  <a:pos x="T4" y="T5"/>
                </a:cxn>
                <a:cxn ang="0">
                  <a:pos x="T6" y="T7"/>
                </a:cxn>
                <a:cxn ang="0">
                  <a:pos x="T8" y="T9"/>
                </a:cxn>
                <a:cxn ang="0">
                  <a:pos x="T10" y="T11"/>
                </a:cxn>
              </a:cxnLst>
              <a:rect l="0" t="0" r="r" b="b"/>
              <a:pathLst>
                <a:path w="36" h="22">
                  <a:moveTo>
                    <a:pt x="33" y="2"/>
                  </a:moveTo>
                  <a:lnTo>
                    <a:pt x="30" y="0"/>
                  </a:lnTo>
                  <a:lnTo>
                    <a:pt x="0" y="16"/>
                  </a:lnTo>
                  <a:lnTo>
                    <a:pt x="4" y="21"/>
                  </a:lnTo>
                  <a:lnTo>
                    <a:pt x="35" y="5"/>
                  </a:lnTo>
                  <a:lnTo>
                    <a:pt x="33" y="2"/>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88" name="Line 180"/>
            <p:cNvSpPr>
              <a:spLocks noChangeShapeType="1"/>
            </p:cNvSpPr>
            <p:nvPr/>
          </p:nvSpPr>
          <p:spPr bwMode="auto">
            <a:xfrm flipV="1">
              <a:off x="3825" y="2931"/>
              <a:ext cx="172" cy="9"/>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3189" name="Freeform 181"/>
            <p:cNvSpPr>
              <a:spLocks/>
            </p:cNvSpPr>
            <p:nvPr/>
          </p:nvSpPr>
          <p:spPr bwMode="auto">
            <a:xfrm>
              <a:off x="3976" y="2910"/>
              <a:ext cx="38" cy="24"/>
            </a:xfrm>
            <a:custGeom>
              <a:avLst/>
              <a:gdLst>
                <a:gd name="T0" fmla="*/ 37 w 38"/>
                <a:gd name="T1" fmla="*/ 23 h 24"/>
                <a:gd name="T2" fmla="*/ 37 w 38"/>
                <a:gd name="T3" fmla="*/ 17 h 24"/>
                <a:gd name="T4" fmla="*/ 4 w 38"/>
                <a:gd name="T5" fmla="*/ 0 h 24"/>
                <a:gd name="T6" fmla="*/ 0 w 38"/>
                <a:gd name="T7" fmla="*/ 6 h 24"/>
                <a:gd name="T8" fmla="*/ 33 w 38"/>
                <a:gd name="T9" fmla="*/ 23 h 24"/>
                <a:gd name="T10" fmla="*/ 33 w 38"/>
                <a:gd name="T11" fmla="*/ 17 h 24"/>
                <a:gd name="T12" fmla="*/ 37 w 38"/>
                <a:gd name="T13" fmla="*/ 23 h 24"/>
              </a:gdLst>
              <a:ahLst/>
              <a:cxnLst>
                <a:cxn ang="0">
                  <a:pos x="T0" y="T1"/>
                </a:cxn>
                <a:cxn ang="0">
                  <a:pos x="T2" y="T3"/>
                </a:cxn>
                <a:cxn ang="0">
                  <a:pos x="T4" y="T5"/>
                </a:cxn>
                <a:cxn ang="0">
                  <a:pos x="T6" y="T7"/>
                </a:cxn>
                <a:cxn ang="0">
                  <a:pos x="T8" y="T9"/>
                </a:cxn>
                <a:cxn ang="0">
                  <a:pos x="T10" y="T11"/>
                </a:cxn>
                <a:cxn ang="0">
                  <a:pos x="T12" y="T13"/>
                </a:cxn>
              </a:cxnLst>
              <a:rect l="0" t="0" r="r" b="b"/>
              <a:pathLst>
                <a:path w="38" h="24">
                  <a:moveTo>
                    <a:pt x="37" y="23"/>
                  </a:moveTo>
                  <a:lnTo>
                    <a:pt x="37" y="17"/>
                  </a:lnTo>
                  <a:lnTo>
                    <a:pt x="4" y="0"/>
                  </a:lnTo>
                  <a:lnTo>
                    <a:pt x="0" y="6"/>
                  </a:lnTo>
                  <a:lnTo>
                    <a:pt x="33" y="23"/>
                  </a:lnTo>
                  <a:lnTo>
                    <a:pt x="33" y="17"/>
                  </a:lnTo>
                  <a:lnTo>
                    <a:pt x="37" y="23"/>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90" name="Freeform 182"/>
            <p:cNvSpPr>
              <a:spLocks/>
            </p:cNvSpPr>
            <p:nvPr/>
          </p:nvSpPr>
          <p:spPr bwMode="auto">
            <a:xfrm>
              <a:off x="4019" y="2932"/>
              <a:ext cx="2" cy="2"/>
            </a:xfrm>
            <a:custGeom>
              <a:avLst/>
              <a:gdLst>
                <a:gd name="T0" fmla="*/ 0 w 2"/>
                <a:gd name="T1" fmla="*/ 1 h 2"/>
                <a:gd name="T2" fmla="*/ 1 w 2"/>
                <a:gd name="T3" fmla="*/ 0 h 2"/>
                <a:gd name="T4" fmla="*/ 0 w 2"/>
                <a:gd name="T5" fmla="*/ 0 h 2"/>
                <a:gd name="T6" fmla="*/ 0 w 2"/>
                <a:gd name="T7" fmla="*/ 1 h 2"/>
              </a:gdLst>
              <a:ahLst/>
              <a:cxnLst>
                <a:cxn ang="0">
                  <a:pos x="T0" y="T1"/>
                </a:cxn>
                <a:cxn ang="0">
                  <a:pos x="T2" y="T3"/>
                </a:cxn>
                <a:cxn ang="0">
                  <a:pos x="T4" y="T5"/>
                </a:cxn>
                <a:cxn ang="0">
                  <a:pos x="T6" y="T7"/>
                </a:cxn>
              </a:cxnLst>
              <a:rect l="0" t="0" r="r" b="b"/>
              <a:pathLst>
                <a:path w="2" h="2">
                  <a:moveTo>
                    <a:pt x="0" y="1"/>
                  </a:moveTo>
                  <a:lnTo>
                    <a:pt x="1" y="0"/>
                  </a:lnTo>
                  <a:lnTo>
                    <a:pt x="0" y="0"/>
                  </a:lnTo>
                  <a:lnTo>
                    <a:pt x="0" y="1"/>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91" name="Freeform 183"/>
            <p:cNvSpPr>
              <a:spLocks/>
            </p:cNvSpPr>
            <p:nvPr/>
          </p:nvSpPr>
          <p:spPr bwMode="auto">
            <a:xfrm>
              <a:off x="3976" y="2932"/>
              <a:ext cx="38" cy="22"/>
            </a:xfrm>
            <a:custGeom>
              <a:avLst/>
              <a:gdLst>
                <a:gd name="T0" fmla="*/ 2 w 38"/>
                <a:gd name="T1" fmla="*/ 19 h 22"/>
                <a:gd name="T2" fmla="*/ 4 w 38"/>
                <a:gd name="T3" fmla="*/ 21 h 22"/>
                <a:gd name="T4" fmla="*/ 37 w 38"/>
                <a:gd name="T5" fmla="*/ 5 h 22"/>
                <a:gd name="T6" fmla="*/ 33 w 38"/>
                <a:gd name="T7" fmla="*/ 0 h 22"/>
                <a:gd name="T8" fmla="*/ 0 w 38"/>
                <a:gd name="T9" fmla="*/ 16 h 22"/>
                <a:gd name="T10" fmla="*/ 2 w 38"/>
                <a:gd name="T11" fmla="*/ 19 h 22"/>
              </a:gdLst>
              <a:ahLst/>
              <a:cxnLst>
                <a:cxn ang="0">
                  <a:pos x="T0" y="T1"/>
                </a:cxn>
                <a:cxn ang="0">
                  <a:pos x="T2" y="T3"/>
                </a:cxn>
                <a:cxn ang="0">
                  <a:pos x="T4" y="T5"/>
                </a:cxn>
                <a:cxn ang="0">
                  <a:pos x="T6" y="T7"/>
                </a:cxn>
                <a:cxn ang="0">
                  <a:pos x="T8" y="T9"/>
                </a:cxn>
                <a:cxn ang="0">
                  <a:pos x="T10" y="T11"/>
                </a:cxn>
              </a:cxnLst>
              <a:rect l="0" t="0" r="r" b="b"/>
              <a:pathLst>
                <a:path w="38" h="22">
                  <a:moveTo>
                    <a:pt x="2" y="19"/>
                  </a:moveTo>
                  <a:lnTo>
                    <a:pt x="4" y="21"/>
                  </a:lnTo>
                  <a:lnTo>
                    <a:pt x="37" y="5"/>
                  </a:lnTo>
                  <a:lnTo>
                    <a:pt x="33" y="0"/>
                  </a:lnTo>
                  <a:lnTo>
                    <a:pt x="0" y="16"/>
                  </a:lnTo>
                  <a:lnTo>
                    <a:pt x="2" y="19"/>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92" name="Line 184"/>
            <p:cNvSpPr>
              <a:spLocks noChangeShapeType="1"/>
            </p:cNvSpPr>
            <p:nvPr/>
          </p:nvSpPr>
          <p:spPr bwMode="auto">
            <a:xfrm flipH="1" flipV="1">
              <a:off x="3784" y="2438"/>
              <a:ext cx="188" cy="9"/>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3193" name="Freeform 185"/>
            <p:cNvSpPr>
              <a:spLocks/>
            </p:cNvSpPr>
            <p:nvPr/>
          </p:nvSpPr>
          <p:spPr bwMode="auto">
            <a:xfrm>
              <a:off x="3785" y="2438"/>
              <a:ext cx="37" cy="23"/>
            </a:xfrm>
            <a:custGeom>
              <a:avLst/>
              <a:gdLst>
                <a:gd name="T0" fmla="*/ 0 w 37"/>
                <a:gd name="T1" fmla="*/ 0 h 23"/>
                <a:gd name="T2" fmla="*/ 0 w 37"/>
                <a:gd name="T3" fmla="*/ 6 h 23"/>
                <a:gd name="T4" fmla="*/ 31 w 37"/>
                <a:gd name="T5" fmla="*/ 22 h 23"/>
                <a:gd name="T6" fmla="*/ 36 w 37"/>
                <a:gd name="T7" fmla="*/ 17 h 23"/>
                <a:gd name="T8" fmla="*/ 4 w 37"/>
                <a:gd name="T9" fmla="*/ 0 h 23"/>
                <a:gd name="T10" fmla="*/ 4 w 37"/>
                <a:gd name="T11" fmla="*/ 6 h 23"/>
                <a:gd name="T12" fmla="*/ 0 w 37"/>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37" h="23">
                  <a:moveTo>
                    <a:pt x="0" y="0"/>
                  </a:moveTo>
                  <a:lnTo>
                    <a:pt x="0" y="6"/>
                  </a:lnTo>
                  <a:lnTo>
                    <a:pt x="31" y="22"/>
                  </a:lnTo>
                  <a:lnTo>
                    <a:pt x="36" y="17"/>
                  </a:lnTo>
                  <a:lnTo>
                    <a:pt x="4" y="0"/>
                  </a:lnTo>
                  <a:lnTo>
                    <a:pt x="4" y="6"/>
                  </a:lnTo>
                  <a:lnTo>
                    <a:pt x="0"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94" name="Freeform 186"/>
            <p:cNvSpPr>
              <a:spLocks/>
            </p:cNvSpPr>
            <p:nvPr/>
          </p:nvSpPr>
          <p:spPr bwMode="auto">
            <a:xfrm>
              <a:off x="3778" y="2438"/>
              <a:ext cx="3" cy="2"/>
            </a:xfrm>
            <a:custGeom>
              <a:avLst/>
              <a:gdLst>
                <a:gd name="T0" fmla="*/ 2 w 3"/>
                <a:gd name="T1" fmla="*/ 0 h 2"/>
                <a:gd name="T2" fmla="*/ 0 w 3"/>
                <a:gd name="T3" fmla="*/ 1 h 2"/>
                <a:gd name="T4" fmla="*/ 2 w 3"/>
                <a:gd name="T5" fmla="*/ 1 h 2"/>
                <a:gd name="T6" fmla="*/ 2 w 3"/>
                <a:gd name="T7" fmla="*/ 0 h 2"/>
              </a:gdLst>
              <a:ahLst/>
              <a:cxnLst>
                <a:cxn ang="0">
                  <a:pos x="T0" y="T1"/>
                </a:cxn>
                <a:cxn ang="0">
                  <a:pos x="T2" y="T3"/>
                </a:cxn>
                <a:cxn ang="0">
                  <a:pos x="T4" y="T5"/>
                </a:cxn>
                <a:cxn ang="0">
                  <a:pos x="T6" y="T7"/>
                </a:cxn>
              </a:cxnLst>
              <a:rect l="0" t="0" r="r" b="b"/>
              <a:pathLst>
                <a:path w="3" h="2">
                  <a:moveTo>
                    <a:pt x="2" y="0"/>
                  </a:moveTo>
                  <a:lnTo>
                    <a:pt x="0" y="1"/>
                  </a:lnTo>
                  <a:lnTo>
                    <a:pt x="2" y="1"/>
                  </a:lnTo>
                  <a:lnTo>
                    <a:pt x="2"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95" name="Freeform 187"/>
            <p:cNvSpPr>
              <a:spLocks/>
            </p:cNvSpPr>
            <p:nvPr/>
          </p:nvSpPr>
          <p:spPr bwMode="auto">
            <a:xfrm>
              <a:off x="3785" y="2417"/>
              <a:ext cx="37" cy="23"/>
            </a:xfrm>
            <a:custGeom>
              <a:avLst/>
              <a:gdLst>
                <a:gd name="T0" fmla="*/ 34 w 37"/>
                <a:gd name="T1" fmla="*/ 3 h 23"/>
                <a:gd name="T2" fmla="*/ 32 w 37"/>
                <a:gd name="T3" fmla="*/ 0 h 23"/>
                <a:gd name="T4" fmla="*/ 0 w 37"/>
                <a:gd name="T5" fmla="*/ 16 h 23"/>
                <a:gd name="T6" fmla="*/ 4 w 37"/>
                <a:gd name="T7" fmla="*/ 22 h 23"/>
                <a:gd name="T8" fmla="*/ 36 w 37"/>
                <a:gd name="T9" fmla="*/ 6 h 23"/>
                <a:gd name="T10" fmla="*/ 34 w 37"/>
                <a:gd name="T11" fmla="*/ 3 h 23"/>
              </a:gdLst>
              <a:ahLst/>
              <a:cxnLst>
                <a:cxn ang="0">
                  <a:pos x="T0" y="T1"/>
                </a:cxn>
                <a:cxn ang="0">
                  <a:pos x="T2" y="T3"/>
                </a:cxn>
                <a:cxn ang="0">
                  <a:pos x="T4" y="T5"/>
                </a:cxn>
                <a:cxn ang="0">
                  <a:pos x="T6" y="T7"/>
                </a:cxn>
                <a:cxn ang="0">
                  <a:pos x="T8" y="T9"/>
                </a:cxn>
                <a:cxn ang="0">
                  <a:pos x="T10" y="T11"/>
                </a:cxn>
              </a:cxnLst>
              <a:rect l="0" t="0" r="r" b="b"/>
              <a:pathLst>
                <a:path w="37" h="23">
                  <a:moveTo>
                    <a:pt x="34" y="3"/>
                  </a:moveTo>
                  <a:lnTo>
                    <a:pt x="32" y="0"/>
                  </a:lnTo>
                  <a:lnTo>
                    <a:pt x="0" y="16"/>
                  </a:lnTo>
                  <a:lnTo>
                    <a:pt x="4" y="22"/>
                  </a:lnTo>
                  <a:lnTo>
                    <a:pt x="36" y="6"/>
                  </a:lnTo>
                  <a:lnTo>
                    <a:pt x="34" y="3"/>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96" name="Line 188"/>
            <p:cNvSpPr>
              <a:spLocks noChangeShapeType="1"/>
            </p:cNvSpPr>
            <p:nvPr/>
          </p:nvSpPr>
          <p:spPr bwMode="auto">
            <a:xfrm flipH="1" flipV="1">
              <a:off x="2001" y="2444"/>
              <a:ext cx="188" cy="9"/>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3197" name="Freeform 189"/>
            <p:cNvSpPr>
              <a:spLocks/>
            </p:cNvSpPr>
            <p:nvPr/>
          </p:nvSpPr>
          <p:spPr bwMode="auto">
            <a:xfrm>
              <a:off x="2001" y="2445"/>
              <a:ext cx="37" cy="22"/>
            </a:xfrm>
            <a:custGeom>
              <a:avLst/>
              <a:gdLst>
                <a:gd name="T0" fmla="*/ 0 w 37"/>
                <a:gd name="T1" fmla="*/ 0 h 22"/>
                <a:gd name="T2" fmla="*/ 0 w 37"/>
                <a:gd name="T3" fmla="*/ 5 h 22"/>
                <a:gd name="T4" fmla="*/ 31 w 37"/>
                <a:gd name="T5" fmla="*/ 21 h 22"/>
                <a:gd name="T6" fmla="*/ 36 w 37"/>
                <a:gd name="T7" fmla="*/ 16 h 22"/>
                <a:gd name="T8" fmla="*/ 4 w 37"/>
                <a:gd name="T9" fmla="*/ 0 h 22"/>
                <a:gd name="T10" fmla="*/ 4 w 37"/>
                <a:gd name="T11" fmla="*/ 5 h 22"/>
                <a:gd name="T12" fmla="*/ 0 w 37"/>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37" h="22">
                  <a:moveTo>
                    <a:pt x="0" y="0"/>
                  </a:moveTo>
                  <a:lnTo>
                    <a:pt x="0" y="5"/>
                  </a:lnTo>
                  <a:lnTo>
                    <a:pt x="31" y="21"/>
                  </a:lnTo>
                  <a:lnTo>
                    <a:pt x="36" y="16"/>
                  </a:lnTo>
                  <a:lnTo>
                    <a:pt x="4" y="0"/>
                  </a:lnTo>
                  <a:lnTo>
                    <a:pt x="4" y="5"/>
                  </a:lnTo>
                  <a:lnTo>
                    <a:pt x="0"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98" name="Freeform 190"/>
            <p:cNvSpPr>
              <a:spLocks/>
            </p:cNvSpPr>
            <p:nvPr/>
          </p:nvSpPr>
          <p:spPr bwMode="auto">
            <a:xfrm>
              <a:off x="1994" y="2445"/>
              <a:ext cx="2" cy="2"/>
            </a:xfrm>
            <a:custGeom>
              <a:avLst/>
              <a:gdLst>
                <a:gd name="T0" fmla="*/ 1 w 2"/>
                <a:gd name="T1" fmla="*/ 0 h 2"/>
                <a:gd name="T2" fmla="*/ 0 w 2"/>
                <a:gd name="T3" fmla="*/ 0 h 2"/>
                <a:gd name="T4" fmla="*/ 1 w 2"/>
                <a:gd name="T5" fmla="*/ 1 h 2"/>
                <a:gd name="T6" fmla="*/ 1 w 2"/>
                <a:gd name="T7" fmla="*/ 0 h 2"/>
              </a:gdLst>
              <a:ahLst/>
              <a:cxnLst>
                <a:cxn ang="0">
                  <a:pos x="T0" y="T1"/>
                </a:cxn>
                <a:cxn ang="0">
                  <a:pos x="T2" y="T3"/>
                </a:cxn>
                <a:cxn ang="0">
                  <a:pos x="T4" y="T5"/>
                </a:cxn>
                <a:cxn ang="0">
                  <a:pos x="T6" y="T7"/>
                </a:cxn>
              </a:cxnLst>
              <a:rect l="0" t="0" r="r" b="b"/>
              <a:pathLst>
                <a:path w="2" h="2">
                  <a:moveTo>
                    <a:pt x="1" y="0"/>
                  </a:moveTo>
                  <a:lnTo>
                    <a:pt x="0" y="0"/>
                  </a:lnTo>
                  <a:lnTo>
                    <a:pt x="1" y="1"/>
                  </a:lnTo>
                  <a:lnTo>
                    <a:pt x="1"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199" name="Freeform 191"/>
            <p:cNvSpPr>
              <a:spLocks/>
            </p:cNvSpPr>
            <p:nvPr/>
          </p:nvSpPr>
          <p:spPr bwMode="auto">
            <a:xfrm>
              <a:off x="2001" y="2424"/>
              <a:ext cx="38" cy="23"/>
            </a:xfrm>
            <a:custGeom>
              <a:avLst/>
              <a:gdLst>
                <a:gd name="T0" fmla="*/ 34 w 38"/>
                <a:gd name="T1" fmla="*/ 2 h 23"/>
                <a:gd name="T2" fmla="*/ 32 w 38"/>
                <a:gd name="T3" fmla="*/ 0 h 23"/>
                <a:gd name="T4" fmla="*/ 0 w 38"/>
                <a:gd name="T5" fmla="*/ 16 h 23"/>
                <a:gd name="T6" fmla="*/ 4 w 38"/>
                <a:gd name="T7" fmla="*/ 22 h 23"/>
                <a:gd name="T8" fmla="*/ 37 w 38"/>
                <a:gd name="T9" fmla="*/ 5 h 23"/>
                <a:gd name="T10" fmla="*/ 34 w 38"/>
                <a:gd name="T11" fmla="*/ 2 h 23"/>
              </a:gdLst>
              <a:ahLst/>
              <a:cxnLst>
                <a:cxn ang="0">
                  <a:pos x="T0" y="T1"/>
                </a:cxn>
                <a:cxn ang="0">
                  <a:pos x="T2" y="T3"/>
                </a:cxn>
                <a:cxn ang="0">
                  <a:pos x="T4" y="T5"/>
                </a:cxn>
                <a:cxn ang="0">
                  <a:pos x="T6" y="T7"/>
                </a:cxn>
                <a:cxn ang="0">
                  <a:pos x="T8" y="T9"/>
                </a:cxn>
                <a:cxn ang="0">
                  <a:pos x="T10" y="T11"/>
                </a:cxn>
              </a:cxnLst>
              <a:rect l="0" t="0" r="r" b="b"/>
              <a:pathLst>
                <a:path w="38" h="23">
                  <a:moveTo>
                    <a:pt x="34" y="2"/>
                  </a:moveTo>
                  <a:lnTo>
                    <a:pt x="32" y="0"/>
                  </a:lnTo>
                  <a:lnTo>
                    <a:pt x="0" y="16"/>
                  </a:lnTo>
                  <a:lnTo>
                    <a:pt x="4" y="22"/>
                  </a:lnTo>
                  <a:lnTo>
                    <a:pt x="37" y="5"/>
                  </a:lnTo>
                  <a:lnTo>
                    <a:pt x="34" y="2"/>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00" name="Freeform 192"/>
            <p:cNvSpPr>
              <a:spLocks/>
            </p:cNvSpPr>
            <p:nvPr/>
          </p:nvSpPr>
          <p:spPr bwMode="auto">
            <a:xfrm>
              <a:off x="5260" y="2287"/>
              <a:ext cx="252" cy="198"/>
            </a:xfrm>
            <a:custGeom>
              <a:avLst/>
              <a:gdLst>
                <a:gd name="T0" fmla="*/ 251 w 252"/>
                <a:gd name="T1" fmla="*/ 197 h 198"/>
                <a:gd name="T2" fmla="*/ 251 w 252"/>
                <a:gd name="T3" fmla="*/ 197 h 198"/>
                <a:gd name="T4" fmla="*/ 250 w 252"/>
                <a:gd name="T5" fmla="*/ 167 h 198"/>
                <a:gd name="T6" fmla="*/ 246 w 252"/>
                <a:gd name="T7" fmla="*/ 140 h 198"/>
                <a:gd name="T8" fmla="*/ 241 w 252"/>
                <a:gd name="T9" fmla="*/ 116 h 198"/>
                <a:gd name="T10" fmla="*/ 235 w 252"/>
                <a:gd name="T11" fmla="*/ 96 h 198"/>
                <a:gd name="T12" fmla="*/ 226 w 252"/>
                <a:gd name="T13" fmla="*/ 78 h 198"/>
                <a:gd name="T14" fmla="*/ 216 w 252"/>
                <a:gd name="T15" fmla="*/ 62 h 198"/>
                <a:gd name="T16" fmla="*/ 204 w 252"/>
                <a:gd name="T17" fmla="*/ 48 h 198"/>
                <a:gd name="T18" fmla="*/ 189 w 252"/>
                <a:gd name="T19" fmla="*/ 37 h 198"/>
                <a:gd name="T20" fmla="*/ 174 w 252"/>
                <a:gd name="T21" fmla="*/ 28 h 198"/>
                <a:gd name="T22" fmla="*/ 156 w 252"/>
                <a:gd name="T23" fmla="*/ 20 h 198"/>
                <a:gd name="T24" fmla="*/ 134 w 252"/>
                <a:gd name="T25" fmla="*/ 15 h 198"/>
                <a:gd name="T26" fmla="*/ 112 w 252"/>
                <a:gd name="T27" fmla="*/ 10 h 198"/>
                <a:gd name="T28" fmla="*/ 87 w 252"/>
                <a:gd name="T29" fmla="*/ 6 h 198"/>
                <a:gd name="T30" fmla="*/ 60 w 252"/>
                <a:gd name="T31" fmla="*/ 3 h 198"/>
                <a:gd name="T32" fmla="*/ 31 w 252"/>
                <a:gd name="T33" fmla="*/ 1 h 198"/>
                <a:gd name="T34" fmla="*/ 0 w 252"/>
                <a:gd name="T35"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2" h="198">
                  <a:moveTo>
                    <a:pt x="251" y="197"/>
                  </a:moveTo>
                  <a:lnTo>
                    <a:pt x="251" y="197"/>
                  </a:lnTo>
                  <a:lnTo>
                    <a:pt x="250" y="167"/>
                  </a:lnTo>
                  <a:lnTo>
                    <a:pt x="246" y="140"/>
                  </a:lnTo>
                  <a:lnTo>
                    <a:pt x="241" y="116"/>
                  </a:lnTo>
                  <a:lnTo>
                    <a:pt x="235" y="96"/>
                  </a:lnTo>
                  <a:lnTo>
                    <a:pt x="226" y="78"/>
                  </a:lnTo>
                  <a:lnTo>
                    <a:pt x="216" y="62"/>
                  </a:lnTo>
                  <a:lnTo>
                    <a:pt x="204" y="48"/>
                  </a:lnTo>
                  <a:lnTo>
                    <a:pt x="189" y="37"/>
                  </a:lnTo>
                  <a:lnTo>
                    <a:pt x="174" y="28"/>
                  </a:lnTo>
                  <a:lnTo>
                    <a:pt x="156" y="20"/>
                  </a:lnTo>
                  <a:lnTo>
                    <a:pt x="134" y="15"/>
                  </a:lnTo>
                  <a:lnTo>
                    <a:pt x="112" y="10"/>
                  </a:lnTo>
                  <a:lnTo>
                    <a:pt x="87" y="6"/>
                  </a:lnTo>
                  <a:lnTo>
                    <a:pt x="60" y="3"/>
                  </a:lnTo>
                  <a:lnTo>
                    <a:pt x="31" y="1"/>
                  </a:lnTo>
                  <a:lnTo>
                    <a:pt x="0"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01" name="Freeform 193"/>
            <p:cNvSpPr>
              <a:spLocks/>
            </p:cNvSpPr>
            <p:nvPr/>
          </p:nvSpPr>
          <p:spPr bwMode="auto">
            <a:xfrm>
              <a:off x="5257" y="2282"/>
              <a:ext cx="36" cy="26"/>
            </a:xfrm>
            <a:custGeom>
              <a:avLst/>
              <a:gdLst>
                <a:gd name="T0" fmla="*/ 1 w 36"/>
                <a:gd name="T1" fmla="*/ 0 h 26"/>
                <a:gd name="T2" fmla="*/ 0 w 36"/>
                <a:gd name="T3" fmla="*/ 6 h 26"/>
                <a:gd name="T4" fmla="*/ 30 w 36"/>
                <a:gd name="T5" fmla="*/ 25 h 26"/>
                <a:gd name="T6" fmla="*/ 35 w 36"/>
                <a:gd name="T7" fmla="*/ 19 h 26"/>
                <a:gd name="T8" fmla="*/ 5 w 36"/>
                <a:gd name="T9" fmla="*/ 1 h 26"/>
                <a:gd name="T10" fmla="*/ 5 w 36"/>
                <a:gd name="T11" fmla="*/ 6 h 26"/>
                <a:gd name="T12" fmla="*/ 1 w 3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6" h="26">
                  <a:moveTo>
                    <a:pt x="1" y="0"/>
                  </a:moveTo>
                  <a:lnTo>
                    <a:pt x="0" y="6"/>
                  </a:lnTo>
                  <a:lnTo>
                    <a:pt x="30" y="25"/>
                  </a:lnTo>
                  <a:lnTo>
                    <a:pt x="35" y="19"/>
                  </a:lnTo>
                  <a:lnTo>
                    <a:pt x="5" y="1"/>
                  </a:lnTo>
                  <a:lnTo>
                    <a:pt x="5" y="6"/>
                  </a:lnTo>
                  <a:lnTo>
                    <a:pt x="1"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02" name="Freeform 194"/>
            <p:cNvSpPr>
              <a:spLocks/>
            </p:cNvSpPr>
            <p:nvPr/>
          </p:nvSpPr>
          <p:spPr bwMode="auto">
            <a:xfrm>
              <a:off x="5251" y="2282"/>
              <a:ext cx="1" cy="3"/>
            </a:xfrm>
            <a:custGeom>
              <a:avLst/>
              <a:gdLst>
                <a:gd name="T0" fmla="*/ 0 w 1"/>
                <a:gd name="T1" fmla="*/ 0 h 3"/>
                <a:gd name="T2" fmla="*/ 0 w 1"/>
                <a:gd name="T3" fmla="*/ 1 h 3"/>
                <a:gd name="T4" fmla="*/ 0 w 1"/>
                <a:gd name="T5" fmla="*/ 2 h 3"/>
                <a:gd name="T6" fmla="*/ 0 w 1"/>
                <a:gd name="T7" fmla="*/ 0 h 3"/>
              </a:gdLst>
              <a:ahLst/>
              <a:cxnLst>
                <a:cxn ang="0">
                  <a:pos x="T0" y="T1"/>
                </a:cxn>
                <a:cxn ang="0">
                  <a:pos x="T2" y="T3"/>
                </a:cxn>
                <a:cxn ang="0">
                  <a:pos x="T4" y="T5"/>
                </a:cxn>
                <a:cxn ang="0">
                  <a:pos x="T6" y="T7"/>
                </a:cxn>
              </a:cxnLst>
              <a:rect l="0" t="0" r="r" b="b"/>
              <a:pathLst>
                <a:path w="1" h="3">
                  <a:moveTo>
                    <a:pt x="0" y="0"/>
                  </a:moveTo>
                  <a:lnTo>
                    <a:pt x="0" y="1"/>
                  </a:lnTo>
                  <a:lnTo>
                    <a:pt x="0" y="2"/>
                  </a:lnTo>
                  <a:lnTo>
                    <a:pt x="0"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03" name="Freeform 195"/>
            <p:cNvSpPr>
              <a:spLocks/>
            </p:cNvSpPr>
            <p:nvPr/>
          </p:nvSpPr>
          <p:spPr bwMode="auto">
            <a:xfrm>
              <a:off x="5258" y="2263"/>
              <a:ext cx="36" cy="22"/>
            </a:xfrm>
            <a:custGeom>
              <a:avLst/>
              <a:gdLst>
                <a:gd name="T0" fmla="*/ 33 w 36"/>
                <a:gd name="T1" fmla="*/ 3 h 22"/>
                <a:gd name="T2" fmla="*/ 31 w 36"/>
                <a:gd name="T3" fmla="*/ 0 h 22"/>
                <a:gd name="T4" fmla="*/ 0 w 36"/>
                <a:gd name="T5" fmla="*/ 15 h 22"/>
                <a:gd name="T6" fmla="*/ 4 w 36"/>
                <a:gd name="T7" fmla="*/ 21 h 22"/>
                <a:gd name="T8" fmla="*/ 35 w 36"/>
                <a:gd name="T9" fmla="*/ 6 h 22"/>
                <a:gd name="T10" fmla="*/ 33 w 36"/>
                <a:gd name="T11" fmla="*/ 3 h 22"/>
              </a:gdLst>
              <a:ahLst/>
              <a:cxnLst>
                <a:cxn ang="0">
                  <a:pos x="T0" y="T1"/>
                </a:cxn>
                <a:cxn ang="0">
                  <a:pos x="T2" y="T3"/>
                </a:cxn>
                <a:cxn ang="0">
                  <a:pos x="T4" y="T5"/>
                </a:cxn>
                <a:cxn ang="0">
                  <a:pos x="T6" y="T7"/>
                </a:cxn>
                <a:cxn ang="0">
                  <a:pos x="T8" y="T9"/>
                </a:cxn>
                <a:cxn ang="0">
                  <a:pos x="T10" y="T11"/>
                </a:cxn>
              </a:cxnLst>
              <a:rect l="0" t="0" r="r" b="b"/>
              <a:pathLst>
                <a:path w="36" h="22">
                  <a:moveTo>
                    <a:pt x="33" y="3"/>
                  </a:moveTo>
                  <a:lnTo>
                    <a:pt x="31" y="0"/>
                  </a:lnTo>
                  <a:lnTo>
                    <a:pt x="0" y="15"/>
                  </a:lnTo>
                  <a:lnTo>
                    <a:pt x="4" y="21"/>
                  </a:lnTo>
                  <a:lnTo>
                    <a:pt x="35" y="6"/>
                  </a:lnTo>
                  <a:lnTo>
                    <a:pt x="33" y="3"/>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04" name="Freeform 196"/>
            <p:cNvSpPr>
              <a:spLocks/>
            </p:cNvSpPr>
            <p:nvPr/>
          </p:nvSpPr>
          <p:spPr bwMode="auto">
            <a:xfrm>
              <a:off x="5245" y="2771"/>
              <a:ext cx="256" cy="167"/>
            </a:xfrm>
            <a:custGeom>
              <a:avLst/>
              <a:gdLst>
                <a:gd name="T0" fmla="*/ 0 w 256"/>
                <a:gd name="T1" fmla="*/ 165 h 167"/>
                <a:gd name="T2" fmla="*/ 0 w 256"/>
                <a:gd name="T3" fmla="*/ 165 h 167"/>
                <a:gd name="T4" fmla="*/ 23 w 256"/>
                <a:gd name="T5" fmla="*/ 166 h 167"/>
                <a:gd name="T6" fmla="*/ 46 w 256"/>
                <a:gd name="T7" fmla="*/ 165 h 167"/>
                <a:gd name="T8" fmla="*/ 68 w 256"/>
                <a:gd name="T9" fmla="*/ 165 h 167"/>
                <a:gd name="T10" fmla="*/ 90 w 256"/>
                <a:gd name="T11" fmla="*/ 162 h 167"/>
                <a:gd name="T12" fmla="*/ 112 w 256"/>
                <a:gd name="T13" fmla="*/ 159 h 167"/>
                <a:gd name="T14" fmla="*/ 134 w 256"/>
                <a:gd name="T15" fmla="*/ 154 h 167"/>
                <a:gd name="T16" fmla="*/ 153 w 256"/>
                <a:gd name="T17" fmla="*/ 147 h 167"/>
                <a:gd name="T18" fmla="*/ 171 w 256"/>
                <a:gd name="T19" fmla="*/ 139 h 167"/>
                <a:gd name="T20" fmla="*/ 188 w 256"/>
                <a:gd name="T21" fmla="*/ 129 h 167"/>
                <a:gd name="T22" fmla="*/ 204 w 256"/>
                <a:gd name="T23" fmla="*/ 117 h 167"/>
                <a:gd name="T24" fmla="*/ 219 w 256"/>
                <a:gd name="T25" fmla="*/ 104 h 167"/>
                <a:gd name="T26" fmla="*/ 231 w 256"/>
                <a:gd name="T27" fmla="*/ 88 h 167"/>
                <a:gd name="T28" fmla="*/ 240 w 256"/>
                <a:gd name="T29" fmla="*/ 69 h 167"/>
                <a:gd name="T30" fmla="*/ 248 w 256"/>
                <a:gd name="T31" fmla="*/ 49 h 167"/>
                <a:gd name="T32" fmla="*/ 253 w 256"/>
                <a:gd name="T33" fmla="*/ 25 h 167"/>
                <a:gd name="T34" fmla="*/ 255 w 256"/>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6" h="167">
                  <a:moveTo>
                    <a:pt x="0" y="165"/>
                  </a:moveTo>
                  <a:lnTo>
                    <a:pt x="0" y="165"/>
                  </a:lnTo>
                  <a:lnTo>
                    <a:pt x="23" y="166"/>
                  </a:lnTo>
                  <a:lnTo>
                    <a:pt x="46" y="165"/>
                  </a:lnTo>
                  <a:lnTo>
                    <a:pt x="68" y="165"/>
                  </a:lnTo>
                  <a:lnTo>
                    <a:pt x="90" y="162"/>
                  </a:lnTo>
                  <a:lnTo>
                    <a:pt x="112" y="159"/>
                  </a:lnTo>
                  <a:lnTo>
                    <a:pt x="134" y="154"/>
                  </a:lnTo>
                  <a:lnTo>
                    <a:pt x="153" y="147"/>
                  </a:lnTo>
                  <a:lnTo>
                    <a:pt x="171" y="139"/>
                  </a:lnTo>
                  <a:lnTo>
                    <a:pt x="188" y="129"/>
                  </a:lnTo>
                  <a:lnTo>
                    <a:pt x="204" y="117"/>
                  </a:lnTo>
                  <a:lnTo>
                    <a:pt x="219" y="104"/>
                  </a:lnTo>
                  <a:lnTo>
                    <a:pt x="231" y="88"/>
                  </a:lnTo>
                  <a:lnTo>
                    <a:pt x="240" y="69"/>
                  </a:lnTo>
                  <a:lnTo>
                    <a:pt x="248" y="49"/>
                  </a:lnTo>
                  <a:lnTo>
                    <a:pt x="253" y="25"/>
                  </a:lnTo>
                  <a:lnTo>
                    <a:pt x="255"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05" name="Freeform 197"/>
            <p:cNvSpPr>
              <a:spLocks/>
            </p:cNvSpPr>
            <p:nvPr/>
          </p:nvSpPr>
          <p:spPr bwMode="auto">
            <a:xfrm>
              <a:off x="5475" y="2762"/>
              <a:ext cx="31" cy="32"/>
            </a:xfrm>
            <a:custGeom>
              <a:avLst/>
              <a:gdLst>
                <a:gd name="T0" fmla="*/ 30 w 31"/>
                <a:gd name="T1" fmla="*/ 1 h 32"/>
                <a:gd name="T2" fmla="*/ 23 w 31"/>
                <a:gd name="T3" fmla="*/ 0 h 32"/>
                <a:gd name="T4" fmla="*/ 0 w 31"/>
                <a:gd name="T5" fmla="*/ 27 h 32"/>
                <a:gd name="T6" fmla="*/ 7 w 31"/>
                <a:gd name="T7" fmla="*/ 31 h 32"/>
                <a:gd name="T8" fmla="*/ 29 w 31"/>
                <a:gd name="T9" fmla="*/ 4 h 32"/>
                <a:gd name="T10" fmla="*/ 23 w 31"/>
                <a:gd name="T11" fmla="*/ 4 h 32"/>
                <a:gd name="T12" fmla="*/ 30 w 31"/>
                <a:gd name="T13" fmla="*/ 1 h 32"/>
              </a:gdLst>
              <a:ahLst/>
              <a:cxnLst>
                <a:cxn ang="0">
                  <a:pos x="T0" y="T1"/>
                </a:cxn>
                <a:cxn ang="0">
                  <a:pos x="T2" y="T3"/>
                </a:cxn>
                <a:cxn ang="0">
                  <a:pos x="T4" y="T5"/>
                </a:cxn>
                <a:cxn ang="0">
                  <a:pos x="T6" y="T7"/>
                </a:cxn>
                <a:cxn ang="0">
                  <a:pos x="T8" y="T9"/>
                </a:cxn>
                <a:cxn ang="0">
                  <a:pos x="T10" y="T11"/>
                </a:cxn>
                <a:cxn ang="0">
                  <a:pos x="T12" y="T13"/>
                </a:cxn>
              </a:cxnLst>
              <a:rect l="0" t="0" r="r" b="b"/>
              <a:pathLst>
                <a:path w="31" h="32">
                  <a:moveTo>
                    <a:pt x="30" y="1"/>
                  </a:moveTo>
                  <a:lnTo>
                    <a:pt x="23" y="0"/>
                  </a:lnTo>
                  <a:lnTo>
                    <a:pt x="0" y="27"/>
                  </a:lnTo>
                  <a:lnTo>
                    <a:pt x="7" y="31"/>
                  </a:lnTo>
                  <a:lnTo>
                    <a:pt x="29" y="4"/>
                  </a:lnTo>
                  <a:lnTo>
                    <a:pt x="23" y="4"/>
                  </a:lnTo>
                  <a:lnTo>
                    <a:pt x="30" y="1"/>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06" name="Freeform 198"/>
            <p:cNvSpPr>
              <a:spLocks/>
            </p:cNvSpPr>
            <p:nvPr/>
          </p:nvSpPr>
          <p:spPr bwMode="auto">
            <a:xfrm>
              <a:off x="5504" y="2757"/>
              <a:ext cx="2" cy="2"/>
            </a:xfrm>
            <a:custGeom>
              <a:avLst/>
              <a:gdLst>
                <a:gd name="T0" fmla="*/ 1 w 2"/>
                <a:gd name="T1" fmla="*/ 1 h 2"/>
                <a:gd name="T2" fmla="*/ 0 w 2"/>
                <a:gd name="T3" fmla="*/ 0 h 2"/>
                <a:gd name="T4" fmla="*/ 0 w 2"/>
                <a:gd name="T5" fmla="*/ 1 h 2"/>
                <a:gd name="T6" fmla="*/ 1 w 2"/>
                <a:gd name="T7" fmla="*/ 1 h 2"/>
              </a:gdLst>
              <a:ahLst/>
              <a:cxnLst>
                <a:cxn ang="0">
                  <a:pos x="T0" y="T1"/>
                </a:cxn>
                <a:cxn ang="0">
                  <a:pos x="T2" y="T3"/>
                </a:cxn>
                <a:cxn ang="0">
                  <a:pos x="T4" y="T5"/>
                </a:cxn>
                <a:cxn ang="0">
                  <a:pos x="T6" y="T7"/>
                </a:cxn>
              </a:cxnLst>
              <a:rect l="0" t="0" r="r" b="b"/>
              <a:pathLst>
                <a:path w="2" h="2">
                  <a:moveTo>
                    <a:pt x="1" y="1"/>
                  </a:moveTo>
                  <a:lnTo>
                    <a:pt x="0" y="0"/>
                  </a:lnTo>
                  <a:lnTo>
                    <a:pt x="0" y="1"/>
                  </a:lnTo>
                  <a:lnTo>
                    <a:pt x="1" y="1"/>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07" name="Freeform 199"/>
            <p:cNvSpPr>
              <a:spLocks/>
            </p:cNvSpPr>
            <p:nvPr/>
          </p:nvSpPr>
          <p:spPr bwMode="auto">
            <a:xfrm>
              <a:off x="5504" y="2763"/>
              <a:ext cx="24" cy="32"/>
            </a:xfrm>
            <a:custGeom>
              <a:avLst/>
              <a:gdLst>
                <a:gd name="T0" fmla="*/ 20 w 24"/>
                <a:gd name="T1" fmla="*/ 29 h 32"/>
                <a:gd name="T2" fmla="*/ 23 w 24"/>
                <a:gd name="T3" fmla="*/ 28 h 32"/>
                <a:gd name="T4" fmla="*/ 6 w 24"/>
                <a:gd name="T5" fmla="*/ 0 h 32"/>
                <a:gd name="T6" fmla="*/ 0 w 24"/>
                <a:gd name="T7" fmla="*/ 3 h 32"/>
                <a:gd name="T8" fmla="*/ 18 w 24"/>
                <a:gd name="T9" fmla="*/ 31 h 32"/>
                <a:gd name="T10" fmla="*/ 20 w 24"/>
                <a:gd name="T11" fmla="*/ 29 h 32"/>
              </a:gdLst>
              <a:ahLst/>
              <a:cxnLst>
                <a:cxn ang="0">
                  <a:pos x="T0" y="T1"/>
                </a:cxn>
                <a:cxn ang="0">
                  <a:pos x="T2" y="T3"/>
                </a:cxn>
                <a:cxn ang="0">
                  <a:pos x="T4" y="T5"/>
                </a:cxn>
                <a:cxn ang="0">
                  <a:pos x="T6" y="T7"/>
                </a:cxn>
                <a:cxn ang="0">
                  <a:pos x="T8" y="T9"/>
                </a:cxn>
                <a:cxn ang="0">
                  <a:pos x="T10" y="T11"/>
                </a:cxn>
              </a:cxnLst>
              <a:rect l="0" t="0" r="r" b="b"/>
              <a:pathLst>
                <a:path w="24" h="32">
                  <a:moveTo>
                    <a:pt x="20" y="29"/>
                  </a:moveTo>
                  <a:lnTo>
                    <a:pt x="23" y="28"/>
                  </a:lnTo>
                  <a:lnTo>
                    <a:pt x="6" y="0"/>
                  </a:lnTo>
                  <a:lnTo>
                    <a:pt x="0" y="3"/>
                  </a:lnTo>
                  <a:lnTo>
                    <a:pt x="18" y="31"/>
                  </a:lnTo>
                  <a:lnTo>
                    <a:pt x="20" y="29"/>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08" name="Freeform 200"/>
            <p:cNvSpPr>
              <a:spLocks/>
            </p:cNvSpPr>
            <p:nvPr/>
          </p:nvSpPr>
          <p:spPr bwMode="auto">
            <a:xfrm>
              <a:off x="5220" y="2450"/>
              <a:ext cx="134" cy="159"/>
            </a:xfrm>
            <a:custGeom>
              <a:avLst/>
              <a:gdLst>
                <a:gd name="T0" fmla="*/ 27 w 134"/>
                <a:gd name="T1" fmla="*/ 158 h 159"/>
                <a:gd name="T2" fmla="*/ 27 w 134"/>
                <a:gd name="T3" fmla="*/ 158 h 159"/>
                <a:gd name="T4" fmla="*/ 51 w 134"/>
                <a:gd name="T5" fmla="*/ 154 h 159"/>
                <a:gd name="T6" fmla="*/ 73 w 134"/>
                <a:gd name="T7" fmla="*/ 147 h 159"/>
                <a:gd name="T8" fmla="*/ 91 w 134"/>
                <a:gd name="T9" fmla="*/ 139 h 159"/>
                <a:gd name="T10" fmla="*/ 106 w 134"/>
                <a:gd name="T11" fmla="*/ 128 h 159"/>
                <a:gd name="T12" fmla="*/ 118 w 134"/>
                <a:gd name="T13" fmla="*/ 114 h 159"/>
                <a:gd name="T14" fmla="*/ 127 w 134"/>
                <a:gd name="T15" fmla="*/ 101 h 159"/>
                <a:gd name="T16" fmla="*/ 132 w 134"/>
                <a:gd name="T17" fmla="*/ 87 h 159"/>
                <a:gd name="T18" fmla="*/ 133 w 134"/>
                <a:gd name="T19" fmla="*/ 74 h 159"/>
                <a:gd name="T20" fmla="*/ 132 w 134"/>
                <a:gd name="T21" fmla="*/ 60 h 159"/>
                <a:gd name="T22" fmla="*/ 126 w 134"/>
                <a:gd name="T23" fmla="*/ 46 h 159"/>
                <a:gd name="T24" fmla="*/ 115 w 134"/>
                <a:gd name="T25" fmla="*/ 33 h 159"/>
                <a:gd name="T26" fmla="*/ 100 w 134"/>
                <a:gd name="T27" fmla="*/ 22 h 159"/>
                <a:gd name="T28" fmla="*/ 82 w 134"/>
                <a:gd name="T29" fmla="*/ 13 h 159"/>
                <a:gd name="T30" fmla="*/ 59 w 134"/>
                <a:gd name="T31" fmla="*/ 6 h 159"/>
                <a:gd name="T32" fmla="*/ 33 w 134"/>
                <a:gd name="T33" fmla="*/ 2 h 159"/>
                <a:gd name="T34" fmla="*/ 0 w 134"/>
                <a:gd name="T35"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4" h="159">
                  <a:moveTo>
                    <a:pt x="27" y="158"/>
                  </a:moveTo>
                  <a:lnTo>
                    <a:pt x="27" y="158"/>
                  </a:lnTo>
                  <a:lnTo>
                    <a:pt x="51" y="154"/>
                  </a:lnTo>
                  <a:lnTo>
                    <a:pt x="73" y="147"/>
                  </a:lnTo>
                  <a:lnTo>
                    <a:pt x="91" y="139"/>
                  </a:lnTo>
                  <a:lnTo>
                    <a:pt x="106" y="128"/>
                  </a:lnTo>
                  <a:lnTo>
                    <a:pt x="118" y="114"/>
                  </a:lnTo>
                  <a:lnTo>
                    <a:pt x="127" y="101"/>
                  </a:lnTo>
                  <a:lnTo>
                    <a:pt x="132" y="87"/>
                  </a:lnTo>
                  <a:lnTo>
                    <a:pt x="133" y="74"/>
                  </a:lnTo>
                  <a:lnTo>
                    <a:pt x="132" y="60"/>
                  </a:lnTo>
                  <a:lnTo>
                    <a:pt x="126" y="46"/>
                  </a:lnTo>
                  <a:lnTo>
                    <a:pt x="115" y="33"/>
                  </a:lnTo>
                  <a:lnTo>
                    <a:pt x="100" y="22"/>
                  </a:lnTo>
                  <a:lnTo>
                    <a:pt x="82" y="13"/>
                  </a:lnTo>
                  <a:lnTo>
                    <a:pt x="59" y="6"/>
                  </a:lnTo>
                  <a:lnTo>
                    <a:pt x="33" y="2"/>
                  </a:lnTo>
                  <a:lnTo>
                    <a:pt x="0"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09" name="Freeform 201"/>
            <p:cNvSpPr>
              <a:spLocks/>
            </p:cNvSpPr>
            <p:nvPr/>
          </p:nvSpPr>
          <p:spPr bwMode="auto">
            <a:xfrm>
              <a:off x="5218" y="2447"/>
              <a:ext cx="37" cy="22"/>
            </a:xfrm>
            <a:custGeom>
              <a:avLst/>
              <a:gdLst>
                <a:gd name="T0" fmla="*/ 0 w 37"/>
                <a:gd name="T1" fmla="*/ 0 h 22"/>
                <a:gd name="T2" fmla="*/ 0 w 37"/>
                <a:gd name="T3" fmla="*/ 5 h 22"/>
                <a:gd name="T4" fmla="*/ 32 w 37"/>
                <a:gd name="T5" fmla="*/ 21 h 22"/>
                <a:gd name="T6" fmla="*/ 36 w 37"/>
                <a:gd name="T7" fmla="*/ 16 h 22"/>
                <a:gd name="T8" fmla="*/ 4 w 37"/>
                <a:gd name="T9" fmla="*/ 0 h 22"/>
                <a:gd name="T10" fmla="*/ 4 w 37"/>
                <a:gd name="T11" fmla="*/ 5 h 22"/>
                <a:gd name="T12" fmla="*/ 0 w 37"/>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37" h="22">
                  <a:moveTo>
                    <a:pt x="0" y="0"/>
                  </a:moveTo>
                  <a:lnTo>
                    <a:pt x="0" y="5"/>
                  </a:lnTo>
                  <a:lnTo>
                    <a:pt x="32" y="21"/>
                  </a:lnTo>
                  <a:lnTo>
                    <a:pt x="36" y="16"/>
                  </a:lnTo>
                  <a:lnTo>
                    <a:pt x="4" y="0"/>
                  </a:lnTo>
                  <a:lnTo>
                    <a:pt x="4" y="5"/>
                  </a:lnTo>
                  <a:lnTo>
                    <a:pt x="0"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10" name="Freeform 202"/>
            <p:cNvSpPr>
              <a:spLocks/>
            </p:cNvSpPr>
            <p:nvPr/>
          </p:nvSpPr>
          <p:spPr bwMode="auto">
            <a:xfrm>
              <a:off x="5211" y="2447"/>
              <a:ext cx="2" cy="1"/>
            </a:xfrm>
            <a:custGeom>
              <a:avLst/>
              <a:gdLst>
                <a:gd name="T0" fmla="*/ 1 w 2"/>
                <a:gd name="T1" fmla="*/ 0 h 1"/>
                <a:gd name="T2" fmla="*/ 0 w 2"/>
                <a:gd name="T3" fmla="*/ 0 h 1"/>
                <a:gd name="T4" fmla="*/ 1 w 2"/>
                <a:gd name="T5" fmla="*/ 0 h 1"/>
                <a:gd name="T6" fmla="*/ 1 w 2"/>
                <a:gd name="T7" fmla="*/ 0 h 1"/>
              </a:gdLst>
              <a:ahLst/>
              <a:cxnLst>
                <a:cxn ang="0">
                  <a:pos x="T0" y="T1"/>
                </a:cxn>
                <a:cxn ang="0">
                  <a:pos x="T2" y="T3"/>
                </a:cxn>
                <a:cxn ang="0">
                  <a:pos x="T4" y="T5"/>
                </a:cxn>
                <a:cxn ang="0">
                  <a:pos x="T6" y="T7"/>
                </a:cxn>
              </a:cxnLst>
              <a:rect l="0" t="0" r="r" b="b"/>
              <a:pathLst>
                <a:path w="2" h="1">
                  <a:moveTo>
                    <a:pt x="1" y="0"/>
                  </a:moveTo>
                  <a:lnTo>
                    <a:pt x="0" y="0"/>
                  </a:lnTo>
                  <a:lnTo>
                    <a:pt x="1" y="0"/>
                  </a:lnTo>
                  <a:lnTo>
                    <a:pt x="1"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11" name="Freeform 203"/>
            <p:cNvSpPr>
              <a:spLocks/>
            </p:cNvSpPr>
            <p:nvPr/>
          </p:nvSpPr>
          <p:spPr bwMode="auto">
            <a:xfrm>
              <a:off x="5218" y="2425"/>
              <a:ext cx="37" cy="23"/>
            </a:xfrm>
            <a:custGeom>
              <a:avLst/>
              <a:gdLst>
                <a:gd name="T0" fmla="*/ 34 w 37"/>
                <a:gd name="T1" fmla="*/ 2 h 23"/>
                <a:gd name="T2" fmla="*/ 32 w 37"/>
                <a:gd name="T3" fmla="*/ 0 h 23"/>
                <a:gd name="T4" fmla="*/ 0 w 37"/>
                <a:gd name="T5" fmla="*/ 17 h 23"/>
                <a:gd name="T6" fmla="*/ 4 w 37"/>
                <a:gd name="T7" fmla="*/ 22 h 23"/>
                <a:gd name="T8" fmla="*/ 36 w 37"/>
                <a:gd name="T9" fmla="*/ 6 h 23"/>
                <a:gd name="T10" fmla="*/ 34 w 37"/>
                <a:gd name="T11" fmla="*/ 2 h 23"/>
              </a:gdLst>
              <a:ahLst/>
              <a:cxnLst>
                <a:cxn ang="0">
                  <a:pos x="T0" y="T1"/>
                </a:cxn>
                <a:cxn ang="0">
                  <a:pos x="T2" y="T3"/>
                </a:cxn>
                <a:cxn ang="0">
                  <a:pos x="T4" y="T5"/>
                </a:cxn>
                <a:cxn ang="0">
                  <a:pos x="T6" y="T7"/>
                </a:cxn>
                <a:cxn ang="0">
                  <a:pos x="T8" y="T9"/>
                </a:cxn>
                <a:cxn ang="0">
                  <a:pos x="T10" y="T11"/>
                </a:cxn>
              </a:cxnLst>
              <a:rect l="0" t="0" r="r" b="b"/>
              <a:pathLst>
                <a:path w="37" h="23">
                  <a:moveTo>
                    <a:pt x="34" y="2"/>
                  </a:moveTo>
                  <a:lnTo>
                    <a:pt x="32" y="0"/>
                  </a:lnTo>
                  <a:lnTo>
                    <a:pt x="0" y="17"/>
                  </a:lnTo>
                  <a:lnTo>
                    <a:pt x="4" y="22"/>
                  </a:lnTo>
                  <a:lnTo>
                    <a:pt x="36" y="6"/>
                  </a:lnTo>
                  <a:lnTo>
                    <a:pt x="34" y="2"/>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12" name="Line 204"/>
            <p:cNvSpPr>
              <a:spLocks noChangeShapeType="1"/>
            </p:cNvSpPr>
            <p:nvPr/>
          </p:nvSpPr>
          <p:spPr bwMode="auto">
            <a:xfrm flipV="1">
              <a:off x="1273" y="2770"/>
              <a:ext cx="172" cy="9"/>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3213" name="Freeform 205"/>
            <p:cNvSpPr>
              <a:spLocks/>
            </p:cNvSpPr>
            <p:nvPr/>
          </p:nvSpPr>
          <p:spPr bwMode="auto">
            <a:xfrm>
              <a:off x="1422" y="2751"/>
              <a:ext cx="39" cy="22"/>
            </a:xfrm>
            <a:custGeom>
              <a:avLst/>
              <a:gdLst>
                <a:gd name="T0" fmla="*/ 38 w 39"/>
                <a:gd name="T1" fmla="*/ 21 h 22"/>
                <a:gd name="T2" fmla="*/ 38 w 39"/>
                <a:gd name="T3" fmla="*/ 16 h 22"/>
                <a:gd name="T4" fmla="*/ 5 w 39"/>
                <a:gd name="T5" fmla="*/ 0 h 22"/>
                <a:gd name="T6" fmla="*/ 0 w 39"/>
                <a:gd name="T7" fmla="*/ 5 h 22"/>
                <a:gd name="T8" fmla="*/ 34 w 39"/>
                <a:gd name="T9" fmla="*/ 21 h 22"/>
                <a:gd name="T10" fmla="*/ 34 w 39"/>
                <a:gd name="T11" fmla="*/ 16 h 22"/>
                <a:gd name="T12" fmla="*/ 38 w 39"/>
                <a:gd name="T13" fmla="*/ 21 h 22"/>
              </a:gdLst>
              <a:ahLst/>
              <a:cxnLst>
                <a:cxn ang="0">
                  <a:pos x="T0" y="T1"/>
                </a:cxn>
                <a:cxn ang="0">
                  <a:pos x="T2" y="T3"/>
                </a:cxn>
                <a:cxn ang="0">
                  <a:pos x="T4" y="T5"/>
                </a:cxn>
                <a:cxn ang="0">
                  <a:pos x="T6" y="T7"/>
                </a:cxn>
                <a:cxn ang="0">
                  <a:pos x="T8" y="T9"/>
                </a:cxn>
                <a:cxn ang="0">
                  <a:pos x="T10" y="T11"/>
                </a:cxn>
                <a:cxn ang="0">
                  <a:pos x="T12" y="T13"/>
                </a:cxn>
              </a:cxnLst>
              <a:rect l="0" t="0" r="r" b="b"/>
              <a:pathLst>
                <a:path w="39" h="22">
                  <a:moveTo>
                    <a:pt x="38" y="21"/>
                  </a:moveTo>
                  <a:lnTo>
                    <a:pt x="38" y="16"/>
                  </a:lnTo>
                  <a:lnTo>
                    <a:pt x="5" y="0"/>
                  </a:lnTo>
                  <a:lnTo>
                    <a:pt x="0" y="5"/>
                  </a:lnTo>
                  <a:lnTo>
                    <a:pt x="34" y="21"/>
                  </a:lnTo>
                  <a:lnTo>
                    <a:pt x="34" y="16"/>
                  </a:lnTo>
                  <a:lnTo>
                    <a:pt x="38" y="21"/>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14" name="Freeform 206"/>
            <p:cNvSpPr>
              <a:spLocks/>
            </p:cNvSpPr>
            <p:nvPr/>
          </p:nvSpPr>
          <p:spPr bwMode="auto">
            <a:xfrm>
              <a:off x="1465" y="2771"/>
              <a:ext cx="2" cy="2"/>
            </a:xfrm>
            <a:custGeom>
              <a:avLst/>
              <a:gdLst>
                <a:gd name="T0" fmla="*/ 0 w 2"/>
                <a:gd name="T1" fmla="*/ 1 h 2"/>
                <a:gd name="T2" fmla="*/ 1 w 2"/>
                <a:gd name="T3" fmla="*/ 0 h 2"/>
                <a:gd name="T4" fmla="*/ 0 w 2"/>
                <a:gd name="T5" fmla="*/ 0 h 2"/>
                <a:gd name="T6" fmla="*/ 0 w 2"/>
                <a:gd name="T7" fmla="*/ 1 h 2"/>
              </a:gdLst>
              <a:ahLst/>
              <a:cxnLst>
                <a:cxn ang="0">
                  <a:pos x="T0" y="T1"/>
                </a:cxn>
                <a:cxn ang="0">
                  <a:pos x="T2" y="T3"/>
                </a:cxn>
                <a:cxn ang="0">
                  <a:pos x="T4" y="T5"/>
                </a:cxn>
                <a:cxn ang="0">
                  <a:pos x="T6" y="T7"/>
                </a:cxn>
              </a:cxnLst>
              <a:rect l="0" t="0" r="r" b="b"/>
              <a:pathLst>
                <a:path w="2" h="2">
                  <a:moveTo>
                    <a:pt x="0" y="1"/>
                  </a:moveTo>
                  <a:lnTo>
                    <a:pt x="1" y="0"/>
                  </a:lnTo>
                  <a:lnTo>
                    <a:pt x="0" y="0"/>
                  </a:lnTo>
                  <a:lnTo>
                    <a:pt x="0" y="1"/>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15" name="Freeform 207"/>
            <p:cNvSpPr>
              <a:spLocks/>
            </p:cNvSpPr>
            <p:nvPr/>
          </p:nvSpPr>
          <p:spPr bwMode="auto">
            <a:xfrm>
              <a:off x="1423" y="2771"/>
              <a:ext cx="38" cy="23"/>
            </a:xfrm>
            <a:custGeom>
              <a:avLst/>
              <a:gdLst>
                <a:gd name="T0" fmla="*/ 2 w 38"/>
                <a:gd name="T1" fmla="*/ 20 h 23"/>
                <a:gd name="T2" fmla="*/ 5 w 38"/>
                <a:gd name="T3" fmla="*/ 22 h 23"/>
                <a:gd name="T4" fmla="*/ 37 w 38"/>
                <a:gd name="T5" fmla="*/ 6 h 23"/>
                <a:gd name="T6" fmla="*/ 33 w 38"/>
                <a:gd name="T7" fmla="*/ 0 h 23"/>
                <a:gd name="T8" fmla="*/ 0 w 38"/>
                <a:gd name="T9" fmla="*/ 17 h 23"/>
                <a:gd name="T10" fmla="*/ 2 w 38"/>
                <a:gd name="T11" fmla="*/ 20 h 23"/>
              </a:gdLst>
              <a:ahLst/>
              <a:cxnLst>
                <a:cxn ang="0">
                  <a:pos x="T0" y="T1"/>
                </a:cxn>
                <a:cxn ang="0">
                  <a:pos x="T2" y="T3"/>
                </a:cxn>
                <a:cxn ang="0">
                  <a:pos x="T4" y="T5"/>
                </a:cxn>
                <a:cxn ang="0">
                  <a:pos x="T6" y="T7"/>
                </a:cxn>
                <a:cxn ang="0">
                  <a:pos x="T8" y="T9"/>
                </a:cxn>
                <a:cxn ang="0">
                  <a:pos x="T10" y="T11"/>
                </a:cxn>
              </a:cxnLst>
              <a:rect l="0" t="0" r="r" b="b"/>
              <a:pathLst>
                <a:path w="38" h="23">
                  <a:moveTo>
                    <a:pt x="2" y="20"/>
                  </a:moveTo>
                  <a:lnTo>
                    <a:pt x="5" y="22"/>
                  </a:lnTo>
                  <a:lnTo>
                    <a:pt x="37" y="6"/>
                  </a:lnTo>
                  <a:lnTo>
                    <a:pt x="33" y="0"/>
                  </a:lnTo>
                  <a:lnTo>
                    <a:pt x="0" y="17"/>
                  </a:lnTo>
                  <a:lnTo>
                    <a:pt x="2" y="2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16" name="Line 208"/>
            <p:cNvSpPr>
              <a:spLocks noChangeShapeType="1"/>
            </p:cNvSpPr>
            <p:nvPr/>
          </p:nvSpPr>
          <p:spPr bwMode="auto">
            <a:xfrm flipV="1">
              <a:off x="3161" y="2770"/>
              <a:ext cx="173" cy="9"/>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3217" name="Freeform 209"/>
            <p:cNvSpPr>
              <a:spLocks/>
            </p:cNvSpPr>
            <p:nvPr/>
          </p:nvSpPr>
          <p:spPr bwMode="auto">
            <a:xfrm>
              <a:off x="3312" y="2751"/>
              <a:ext cx="37" cy="22"/>
            </a:xfrm>
            <a:custGeom>
              <a:avLst/>
              <a:gdLst>
                <a:gd name="T0" fmla="*/ 36 w 37"/>
                <a:gd name="T1" fmla="*/ 21 h 22"/>
                <a:gd name="T2" fmla="*/ 35 w 37"/>
                <a:gd name="T3" fmla="*/ 16 h 22"/>
                <a:gd name="T4" fmla="*/ 5 w 37"/>
                <a:gd name="T5" fmla="*/ 0 h 22"/>
                <a:gd name="T6" fmla="*/ 0 w 37"/>
                <a:gd name="T7" fmla="*/ 5 h 22"/>
                <a:gd name="T8" fmla="*/ 31 w 37"/>
                <a:gd name="T9" fmla="*/ 21 h 22"/>
                <a:gd name="T10" fmla="*/ 31 w 37"/>
                <a:gd name="T11" fmla="*/ 16 h 22"/>
                <a:gd name="T12" fmla="*/ 36 w 37"/>
                <a:gd name="T13" fmla="*/ 21 h 22"/>
              </a:gdLst>
              <a:ahLst/>
              <a:cxnLst>
                <a:cxn ang="0">
                  <a:pos x="T0" y="T1"/>
                </a:cxn>
                <a:cxn ang="0">
                  <a:pos x="T2" y="T3"/>
                </a:cxn>
                <a:cxn ang="0">
                  <a:pos x="T4" y="T5"/>
                </a:cxn>
                <a:cxn ang="0">
                  <a:pos x="T6" y="T7"/>
                </a:cxn>
                <a:cxn ang="0">
                  <a:pos x="T8" y="T9"/>
                </a:cxn>
                <a:cxn ang="0">
                  <a:pos x="T10" y="T11"/>
                </a:cxn>
                <a:cxn ang="0">
                  <a:pos x="T12" y="T13"/>
                </a:cxn>
              </a:cxnLst>
              <a:rect l="0" t="0" r="r" b="b"/>
              <a:pathLst>
                <a:path w="37" h="22">
                  <a:moveTo>
                    <a:pt x="36" y="21"/>
                  </a:moveTo>
                  <a:lnTo>
                    <a:pt x="35" y="16"/>
                  </a:lnTo>
                  <a:lnTo>
                    <a:pt x="5" y="0"/>
                  </a:lnTo>
                  <a:lnTo>
                    <a:pt x="0" y="5"/>
                  </a:lnTo>
                  <a:lnTo>
                    <a:pt x="31" y="21"/>
                  </a:lnTo>
                  <a:lnTo>
                    <a:pt x="31" y="16"/>
                  </a:lnTo>
                  <a:lnTo>
                    <a:pt x="36" y="21"/>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18" name="Freeform 210"/>
            <p:cNvSpPr>
              <a:spLocks/>
            </p:cNvSpPr>
            <p:nvPr/>
          </p:nvSpPr>
          <p:spPr bwMode="auto">
            <a:xfrm>
              <a:off x="3354" y="2771"/>
              <a:ext cx="1" cy="2"/>
            </a:xfrm>
            <a:custGeom>
              <a:avLst/>
              <a:gdLst>
                <a:gd name="T0" fmla="*/ 0 w 1"/>
                <a:gd name="T1" fmla="*/ 1 h 2"/>
                <a:gd name="T2" fmla="*/ 0 w 1"/>
                <a:gd name="T3" fmla="*/ 0 h 2"/>
                <a:gd name="T4" fmla="*/ 0 w 1"/>
                <a:gd name="T5" fmla="*/ 0 h 2"/>
                <a:gd name="T6" fmla="*/ 0 w 1"/>
                <a:gd name="T7" fmla="*/ 1 h 2"/>
              </a:gdLst>
              <a:ahLst/>
              <a:cxnLst>
                <a:cxn ang="0">
                  <a:pos x="T0" y="T1"/>
                </a:cxn>
                <a:cxn ang="0">
                  <a:pos x="T2" y="T3"/>
                </a:cxn>
                <a:cxn ang="0">
                  <a:pos x="T4" y="T5"/>
                </a:cxn>
                <a:cxn ang="0">
                  <a:pos x="T6" y="T7"/>
                </a:cxn>
              </a:cxnLst>
              <a:rect l="0" t="0" r="r" b="b"/>
              <a:pathLst>
                <a:path w="1" h="2">
                  <a:moveTo>
                    <a:pt x="0" y="1"/>
                  </a:moveTo>
                  <a:lnTo>
                    <a:pt x="0" y="0"/>
                  </a:lnTo>
                  <a:lnTo>
                    <a:pt x="0" y="0"/>
                  </a:lnTo>
                  <a:lnTo>
                    <a:pt x="0" y="1"/>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19" name="Freeform 211"/>
            <p:cNvSpPr>
              <a:spLocks/>
            </p:cNvSpPr>
            <p:nvPr/>
          </p:nvSpPr>
          <p:spPr bwMode="auto">
            <a:xfrm>
              <a:off x="3313" y="2771"/>
              <a:ext cx="36" cy="23"/>
            </a:xfrm>
            <a:custGeom>
              <a:avLst/>
              <a:gdLst>
                <a:gd name="T0" fmla="*/ 2 w 36"/>
                <a:gd name="T1" fmla="*/ 20 h 23"/>
                <a:gd name="T2" fmla="*/ 4 w 36"/>
                <a:gd name="T3" fmla="*/ 22 h 23"/>
                <a:gd name="T4" fmla="*/ 35 w 36"/>
                <a:gd name="T5" fmla="*/ 6 h 23"/>
                <a:gd name="T6" fmla="*/ 30 w 36"/>
                <a:gd name="T7" fmla="*/ 0 h 23"/>
                <a:gd name="T8" fmla="*/ 0 w 36"/>
                <a:gd name="T9" fmla="*/ 17 h 23"/>
                <a:gd name="T10" fmla="*/ 2 w 36"/>
                <a:gd name="T11" fmla="*/ 20 h 23"/>
              </a:gdLst>
              <a:ahLst/>
              <a:cxnLst>
                <a:cxn ang="0">
                  <a:pos x="T0" y="T1"/>
                </a:cxn>
                <a:cxn ang="0">
                  <a:pos x="T2" y="T3"/>
                </a:cxn>
                <a:cxn ang="0">
                  <a:pos x="T4" y="T5"/>
                </a:cxn>
                <a:cxn ang="0">
                  <a:pos x="T6" y="T7"/>
                </a:cxn>
                <a:cxn ang="0">
                  <a:pos x="T8" y="T9"/>
                </a:cxn>
                <a:cxn ang="0">
                  <a:pos x="T10" y="T11"/>
                </a:cxn>
              </a:cxnLst>
              <a:rect l="0" t="0" r="r" b="b"/>
              <a:pathLst>
                <a:path w="36" h="23">
                  <a:moveTo>
                    <a:pt x="2" y="20"/>
                  </a:moveTo>
                  <a:lnTo>
                    <a:pt x="4" y="22"/>
                  </a:lnTo>
                  <a:lnTo>
                    <a:pt x="35" y="6"/>
                  </a:lnTo>
                  <a:lnTo>
                    <a:pt x="30" y="0"/>
                  </a:lnTo>
                  <a:lnTo>
                    <a:pt x="0" y="17"/>
                  </a:lnTo>
                  <a:lnTo>
                    <a:pt x="2" y="2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20" name="Freeform 212"/>
            <p:cNvSpPr>
              <a:spLocks/>
            </p:cNvSpPr>
            <p:nvPr/>
          </p:nvSpPr>
          <p:spPr bwMode="auto">
            <a:xfrm>
              <a:off x="947" y="2299"/>
              <a:ext cx="208" cy="146"/>
            </a:xfrm>
            <a:custGeom>
              <a:avLst/>
              <a:gdLst>
                <a:gd name="T0" fmla="*/ 207 w 208"/>
                <a:gd name="T1" fmla="*/ 145 h 146"/>
                <a:gd name="T2" fmla="*/ 207 w 208"/>
                <a:gd name="T3" fmla="*/ 145 h 146"/>
                <a:gd name="T4" fmla="*/ 184 w 208"/>
                <a:gd name="T5" fmla="*/ 145 h 146"/>
                <a:gd name="T6" fmla="*/ 162 w 208"/>
                <a:gd name="T7" fmla="*/ 145 h 146"/>
                <a:gd name="T8" fmla="*/ 142 w 208"/>
                <a:gd name="T9" fmla="*/ 144 h 146"/>
                <a:gd name="T10" fmla="*/ 122 w 208"/>
                <a:gd name="T11" fmla="*/ 144 h 146"/>
                <a:gd name="T12" fmla="*/ 103 w 208"/>
                <a:gd name="T13" fmla="*/ 142 h 146"/>
                <a:gd name="T14" fmla="*/ 86 w 208"/>
                <a:gd name="T15" fmla="*/ 139 h 146"/>
                <a:gd name="T16" fmla="*/ 69 w 208"/>
                <a:gd name="T17" fmla="*/ 135 h 146"/>
                <a:gd name="T18" fmla="*/ 54 w 208"/>
                <a:gd name="T19" fmla="*/ 129 h 146"/>
                <a:gd name="T20" fmla="*/ 42 w 208"/>
                <a:gd name="T21" fmla="*/ 122 h 146"/>
                <a:gd name="T22" fmla="*/ 30 w 208"/>
                <a:gd name="T23" fmla="*/ 112 h 146"/>
                <a:gd name="T24" fmla="*/ 22 w 208"/>
                <a:gd name="T25" fmla="*/ 100 h 146"/>
                <a:gd name="T26" fmla="*/ 13 w 208"/>
                <a:gd name="T27" fmla="*/ 86 h 146"/>
                <a:gd name="T28" fmla="*/ 6 w 208"/>
                <a:gd name="T29" fmla="*/ 69 h 146"/>
                <a:gd name="T30" fmla="*/ 2 w 208"/>
                <a:gd name="T31" fmla="*/ 50 h 146"/>
                <a:gd name="T32" fmla="*/ 0 w 208"/>
                <a:gd name="T33" fmla="*/ 26 h 146"/>
                <a:gd name="T34" fmla="*/ 0 w 208"/>
                <a:gd name="T35"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46">
                  <a:moveTo>
                    <a:pt x="207" y="145"/>
                  </a:moveTo>
                  <a:lnTo>
                    <a:pt x="207" y="145"/>
                  </a:lnTo>
                  <a:lnTo>
                    <a:pt x="184" y="145"/>
                  </a:lnTo>
                  <a:lnTo>
                    <a:pt x="162" y="145"/>
                  </a:lnTo>
                  <a:lnTo>
                    <a:pt x="142" y="144"/>
                  </a:lnTo>
                  <a:lnTo>
                    <a:pt x="122" y="144"/>
                  </a:lnTo>
                  <a:lnTo>
                    <a:pt x="103" y="142"/>
                  </a:lnTo>
                  <a:lnTo>
                    <a:pt x="86" y="139"/>
                  </a:lnTo>
                  <a:lnTo>
                    <a:pt x="69" y="135"/>
                  </a:lnTo>
                  <a:lnTo>
                    <a:pt x="54" y="129"/>
                  </a:lnTo>
                  <a:lnTo>
                    <a:pt x="42" y="122"/>
                  </a:lnTo>
                  <a:lnTo>
                    <a:pt x="30" y="112"/>
                  </a:lnTo>
                  <a:lnTo>
                    <a:pt x="22" y="100"/>
                  </a:lnTo>
                  <a:lnTo>
                    <a:pt x="13" y="86"/>
                  </a:lnTo>
                  <a:lnTo>
                    <a:pt x="6" y="69"/>
                  </a:lnTo>
                  <a:lnTo>
                    <a:pt x="2" y="50"/>
                  </a:lnTo>
                  <a:lnTo>
                    <a:pt x="0" y="26"/>
                  </a:lnTo>
                  <a:lnTo>
                    <a:pt x="0"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21" name="Freeform 213"/>
            <p:cNvSpPr>
              <a:spLocks/>
            </p:cNvSpPr>
            <p:nvPr/>
          </p:nvSpPr>
          <p:spPr bwMode="auto">
            <a:xfrm>
              <a:off x="926" y="2290"/>
              <a:ext cx="27" cy="31"/>
            </a:xfrm>
            <a:custGeom>
              <a:avLst/>
              <a:gdLst>
                <a:gd name="T0" fmla="*/ 26 w 27"/>
                <a:gd name="T1" fmla="*/ 1 h 31"/>
                <a:gd name="T2" fmla="*/ 20 w 27"/>
                <a:gd name="T3" fmla="*/ 0 h 31"/>
                <a:gd name="T4" fmla="*/ 0 w 27"/>
                <a:gd name="T5" fmla="*/ 27 h 31"/>
                <a:gd name="T6" fmla="*/ 6 w 27"/>
                <a:gd name="T7" fmla="*/ 30 h 31"/>
                <a:gd name="T8" fmla="*/ 26 w 27"/>
                <a:gd name="T9" fmla="*/ 4 h 31"/>
                <a:gd name="T10" fmla="*/ 20 w 27"/>
                <a:gd name="T11" fmla="*/ 4 h 31"/>
                <a:gd name="T12" fmla="*/ 26 w 27"/>
                <a:gd name="T13" fmla="*/ 1 h 31"/>
              </a:gdLst>
              <a:ahLst/>
              <a:cxnLst>
                <a:cxn ang="0">
                  <a:pos x="T0" y="T1"/>
                </a:cxn>
                <a:cxn ang="0">
                  <a:pos x="T2" y="T3"/>
                </a:cxn>
                <a:cxn ang="0">
                  <a:pos x="T4" y="T5"/>
                </a:cxn>
                <a:cxn ang="0">
                  <a:pos x="T6" y="T7"/>
                </a:cxn>
                <a:cxn ang="0">
                  <a:pos x="T8" y="T9"/>
                </a:cxn>
                <a:cxn ang="0">
                  <a:pos x="T10" y="T11"/>
                </a:cxn>
                <a:cxn ang="0">
                  <a:pos x="T12" y="T13"/>
                </a:cxn>
              </a:cxnLst>
              <a:rect l="0" t="0" r="r" b="b"/>
              <a:pathLst>
                <a:path w="27" h="31">
                  <a:moveTo>
                    <a:pt x="26" y="1"/>
                  </a:moveTo>
                  <a:lnTo>
                    <a:pt x="20" y="0"/>
                  </a:lnTo>
                  <a:lnTo>
                    <a:pt x="0" y="27"/>
                  </a:lnTo>
                  <a:lnTo>
                    <a:pt x="6" y="30"/>
                  </a:lnTo>
                  <a:lnTo>
                    <a:pt x="26" y="4"/>
                  </a:lnTo>
                  <a:lnTo>
                    <a:pt x="20" y="4"/>
                  </a:lnTo>
                  <a:lnTo>
                    <a:pt x="26" y="1"/>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22" name="Freeform 214"/>
            <p:cNvSpPr>
              <a:spLocks/>
            </p:cNvSpPr>
            <p:nvPr/>
          </p:nvSpPr>
          <p:spPr bwMode="auto">
            <a:xfrm>
              <a:off x="951" y="2285"/>
              <a:ext cx="2" cy="2"/>
            </a:xfrm>
            <a:custGeom>
              <a:avLst/>
              <a:gdLst>
                <a:gd name="T0" fmla="*/ 1 w 2"/>
                <a:gd name="T1" fmla="*/ 1 h 2"/>
                <a:gd name="T2" fmla="*/ 0 w 2"/>
                <a:gd name="T3" fmla="*/ 0 h 2"/>
                <a:gd name="T4" fmla="*/ 0 w 2"/>
                <a:gd name="T5" fmla="*/ 1 h 2"/>
                <a:gd name="T6" fmla="*/ 1 w 2"/>
                <a:gd name="T7" fmla="*/ 1 h 2"/>
              </a:gdLst>
              <a:ahLst/>
              <a:cxnLst>
                <a:cxn ang="0">
                  <a:pos x="T0" y="T1"/>
                </a:cxn>
                <a:cxn ang="0">
                  <a:pos x="T2" y="T3"/>
                </a:cxn>
                <a:cxn ang="0">
                  <a:pos x="T4" y="T5"/>
                </a:cxn>
                <a:cxn ang="0">
                  <a:pos x="T6" y="T7"/>
                </a:cxn>
              </a:cxnLst>
              <a:rect l="0" t="0" r="r" b="b"/>
              <a:pathLst>
                <a:path w="2" h="2">
                  <a:moveTo>
                    <a:pt x="1" y="1"/>
                  </a:moveTo>
                  <a:lnTo>
                    <a:pt x="0" y="0"/>
                  </a:lnTo>
                  <a:lnTo>
                    <a:pt x="0" y="1"/>
                  </a:lnTo>
                  <a:lnTo>
                    <a:pt x="1" y="1"/>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23" name="Freeform 215"/>
            <p:cNvSpPr>
              <a:spLocks/>
            </p:cNvSpPr>
            <p:nvPr/>
          </p:nvSpPr>
          <p:spPr bwMode="auto">
            <a:xfrm>
              <a:off x="951" y="2291"/>
              <a:ext cx="27" cy="31"/>
            </a:xfrm>
            <a:custGeom>
              <a:avLst/>
              <a:gdLst>
                <a:gd name="T0" fmla="*/ 23 w 27"/>
                <a:gd name="T1" fmla="*/ 28 h 31"/>
                <a:gd name="T2" fmla="*/ 26 w 27"/>
                <a:gd name="T3" fmla="*/ 27 h 31"/>
                <a:gd name="T4" fmla="*/ 7 w 27"/>
                <a:gd name="T5" fmla="*/ 0 h 31"/>
                <a:gd name="T6" fmla="*/ 0 w 27"/>
                <a:gd name="T7" fmla="*/ 3 h 31"/>
                <a:gd name="T8" fmla="*/ 19 w 27"/>
                <a:gd name="T9" fmla="*/ 30 h 31"/>
                <a:gd name="T10" fmla="*/ 23 w 27"/>
                <a:gd name="T11" fmla="*/ 28 h 31"/>
              </a:gdLst>
              <a:ahLst/>
              <a:cxnLst>
                <a:cxn ang="0">
                  <a:pos x="T0" y="T1"/>
                </a:cxn>
                <a:cxn ang="0">
                  <a:pos x="T2" y="T3"/>
                </a:cxn>
                <a:cxn ang="0">
                  <a:pos x="T4" y="T5"/>
                </a:cxn>
                <a:cxn ang="0">
                  <a:pos x="T6" y="T7"/>
                </a:cxn>
                <a:cxn ang="0">
                  <a:pos x="T8" y="T9"/>
                </a:cxn>
                <a:cxn ang="0">
                  <a:pos x="T10" y="T11"/>
                </a:cxn>
              </a:cxnLst>
              <a:rect l="0" t="0" r="r" b="b"/>
              <a:pathLst>
                <a:path w="27" h="31">
                  <a:moveTo>
                    <a:pt x="23" y="28"/>
                  </a:moveTo>
                  <a:lnTo>
                    <a:pt x="26" y="27"/>
                  </a:lnTo>
                  <a:lnTo>
                    <a:pt x="7" y="0"/>
                  </a:lnTo>
                  <a:lnTo>
                    <a:pt x="0" y="3"/>
                  </a:lnTo>
                  <a:lnTo>
                    <a:pt x="19" y="30"/>
                  </a:lnTo>
                  <a:lnTo>
                    <a:pt x="23" y="28"/>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24" name="Line 216"/>
            <p:cNvSpPr>
              <a:spLocks noChangeShapeType="1"/>
            </p:cNvSpPr>
            <p:nvPr/>
          </p:nvSpPr>
          <p:spPr bwMode="auto">
            <a:xfrm flipV="1">
              <a:off x="934" y="1887"/>
              <a:ext cx="1" cy="189"/>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3225" name="Freeform 217"/>
            <p:cNvSpPr>
              <a:spLocks/>
            </p:cNvSpPr>
            <p:nvPr/>
          </p:nvSpPr>
          <p:spPr bwMode="auto">
            <a:xfrm>
              <a:off x="914" y="1883"/>
              <a:ext cx="25" cy="31"/>
            </a:xfrm>
            <a:custGeom>
              <a:avLst/>
              <a:gdLst>
                <a:gd name="T0" fmla="*/ 24 w 25"/>
                <a:gd name="T1" fmla="*/ 0 h 31"/>
                <a:gd name="T2" fmla="*/ 18 w 25"/>
                <a:gd name="T3" fmla="*/ 0 h 31"/>
                <a:gd name="T4" fmla="*/ 0 w 25"/>
                <a:gd name="T5" fmla="*/ 27 h 31"/>
                <a:gd name="T6" fmla="*/ 6 w 25"/>
                <a:gd name="T7" fmla="*/ 30 h 31"/>
                <a:gd name="T8" fmla="*/ 24 w 25"/>
                <a:gd name="T9" fmla="*/ 3 h 31"/>
                <a:gd name="T10" fmla="*/ 18 w 25"/>
                <a:gd name="T11" fmla="*/ 3 h 31"/>
                <a:gd name="T12" fmla="*/ 24 w 25"/>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25" h="31">
                  <a:moveTo>
                    <a:pt x="24" y="0"/>
                  </a:moveTo>
                  <a:lnTo>
                    <a:pt x="18" y="0"/>
                  </a:lnTo>
                  <a:lnTo>
                    <a:pt x="0" y="27"/>
                  </a:lnTo>
                  <a:lnTo>
                    <a:pt x="6" y="30"/>
                  </a:lnTo>
                  <a:lnTo>
                    <a:pt x="24" y="3"/>
                  </a:lnTo>
                  <a:lnTo>
                    <a:pt x="18" y="3"/>
                  </a:lnTo>
                  <a:lnTo>
                    <a:pt x="24"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26" name="Freeform 218"/>
            <p:cNvSpPr>
              <a:spLocks/>
            </p:cNvSpPr>
            <p:nvPr/>
          </p:nvSpPr>
          <p:spPr bwMode="auto">
            <a:xfrm>
              <a:off x="937" y="1877"/>
              <a:ext cx="2" cy="2"/>
            </a:xfrm>
            <a:custGeom>
              <a:avLst/>
              <a:gdLst>
                <a:gd name="T0" fmla="*/ 1 w 2"/>
                <a:gd name="T1" fmla="*/ 1 h 2"/>
                <a:gd name="T2" fmla="*/ 1 w 2"/>
                <a:gd name="T3" fmla="*/ 0 h 2"/>
                <a:gd name="T4" fmla="*/ 0 w 2"/>
                <a:gd name="T5" fmla="*/ 1 h 2"/>
                <a:gd name="T6" fmla="*/ 1 w 2"/>
                <a:gd name="T7" fmla="*/ 1 h 2"/>
              </a:gdLst>
              <a:ahLst/>
              <a:cxnLst>
                <a:cxn ang="0">
                  <a:pos x="T0" y="T1"/>
                </a:cxn>
                <a:cxn ang="0">
                  <a:pos x="T2" y="T3"/>
                </a:cxn>
                <a:cxn ang="0">
                  <a:pos x="T4" y="T5"/>
                </a:cxn>
                <a:cxn ang="0">
                  <a:pos x="T6" y="T7"/>
                </a:cxn>
              </a:cxnLst>
              <a:rect l="0" t="0" r="r" b="b"/>
              <a:pathLst>
                <a:path w="2" h="2">
                  <a:moveTo>
                    <a:pt x="1" y="1"/>
                  </a:moveTo>
                  <a:lnTo>
                    <a:pt x="1" y="0"/>
                  </a:lnTo>
                  <a:lnTo>
                    <a:pt x="0" y="1"/>
                  </a:lnTo>
                  <a:lnTo>
                    <a:pt x="1" y="1"/>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27" name="Freeform 219"/>
            <p:cNvSpPr>
              <a:spLocks/>
            </p:cNvSpPr>
            <p:nvPr/>
          </p:nvSpPr>
          <p:spPr bwMode="auto">
            <a:xfrm>
              <a:off x="937" y="1883"/>
              <a:ext cx="30" cy="31"/>
            </a:xfrm>
            <a:custGeom>
              <a:avLst/>
              <a:gdLst>
                <a:gd name="T0" fmla="*/ 26 w 30"/>
                <a:gd name="T1" fmla="*/ 28 h 31"/>
                <a:gd name="T2" fmla="*/ 29 w 30"/>
                <a:gd name="T3" fmla="*/ 27 h 31"/>
                <a:gd name="T4" fmla="*/ 7 w 30"/>
                <a:gd name="T5" fmla="*/ 0 h 31"/>
                <a:gd name="T6" fmla="*/ 0 w 30"/>
                <a:gd name="T7" fmla="*/ 3 h 31"/>
                <a:gd name="T8" fmla="*/ 22 w 30"/>
                <a:gd name="T9" fmla="*/ 30 h 31"/>
                <a:gd name="T10" fmla="*/ 26 w 30"/>
                <a:gd name="T11" fmla="*/ 28 h 31"/>
              </a:gdLst>
              <a:ahLst/>
              <a:cxnLst>
                <a:cxn ang="0">
                  <a:pos x="T0" y="T1"/>
                </a:cxn>
                <a:cxn ang="0">
                  <a:pos x="T2" y="T3"/>
                </a:cxn>
                <a:cxn ang="0">
                  <a:pos x="T4" y="T5"/>
                </a:cxn>
                <a:cxn ang="0">
                  <a:pos x="T6" y="T7"/>
                </a:cxn>
                <a:cxn ang="0">
                  <a:pos x="T8" y="T9"/>
                </a:cxn>
                <a:cxn ang="0">
                  <a:pos x="T10" y="T11"/>
                </a:cxn>
              </a:cxnLst>
              <a:rect l="0" t="0" r="r" b="b"/>
              <a:pathLst>
                <a:path w="30" h="31">
                  <a:moveTo>
                    <a:pt x="26" y="28"/>
                  </a:moveTo>
                  <a:lnTo>
                    <a:pt x="29" y="27"/>
                  </a:lnTo>
                  <a:lnTo>
                    <a:pt x="7" y="0"/>
                  </a:lnTo>
                  <a:lnTo>
                    <a:pt x="0" y="3"/>
                  </a:lnTo>
                  <a:lnTo>
                    <a:pt x="22" y="30"/>
                  </a:lnTo>
                  <a:lnTo>
                    <a:pt x="26" y="28"/>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28" name="Line 220"/>
            <p:cNvSpPr>
              <a:spLocks noChangeShapeType="1"/>
            </p:cNvSpPr>
            <p:nvPr/>
          </p:nvSpPr>
          <p:spPr bwMode="auto">
            <a:xfrm flipV="1">
              <a:off x="1086" y="1189"/>
              <a:ext cx="1" cy="189"/>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3229" name="Freeform 221"/>
            <p:cNvSpPr>
              <a:spLocks/>
            </p:cNvSpPr>
            <p:nvPr/>
          </p:nvSpPr>
          <p:spPr bwMode="auto">
            <a:xfrm>
              <a:off x="1065" y="1185"/>
              <a:ext cx="26" cy="32"/>
            </a:xfrm>
            <a:custGeom>
              <a:avLst/>
              <a:gdLst>
                <a:gd name="T0" fmla="*/ 25 w 26"/>
                <a:gd name="T1" fmla="*/ 0 h 32"/>
                <a:gd name="T2" fmla="*/ 19 w 26"/>
                <a:gd name="T3" fmla="*/ 0 h 32"/>
                <a:gd name="T4" fmla="*/ 0 w 26"/>
                <a:gd name="T5" fmla="*/ 28 h 32"/>
                <a:gd name="T6" fmla="*/ 6 w 26"/>
                <a:gd name="T7" fmla="*/ 31 h 32"/>
                <a:gd name="T8" fmla="*/ 25 w 26"/>
                <a:gd name="T9" fmla="*/ 3 h 32"/>
                <a:gd name="T10" fmla="*/ 19 w 26"/>
                <a:gd name="T11" fmla="*/ 3 h 32"/>
                <a:gd name="T12" fmla="*/ 25 w 26"/>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26" h="32">
                  <a:moveTo>
                    <a:pt x="25" y="0"/>
                  </a:moveTo>
                  <a:lnTo>
                    <a:pt x="19" y="0"/>
                  </a:lnTo>
                  <a:lnTo>
                    <a:pt x="0" y="28"/>
                  </a:lnTo>
                  <a:lnTo>
                    <a:pt x="6" y="31"/>
                  </a:lnTo>
                  <a:lnTo>
                    <a:pt x="25" y="3"/>
                  </a:lnTo>
                  <a:lnTo>
                    <a:pt x="19" y="3"/>
                  </a:lnTo>
                  <a:lnTo>
                    <a:pt x="25"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30" name="Freeform 222"/>
            <p:cNvSpPr>
              <a:spLocks/>
            </p:cNvSpPr>
            <p:nvPr/>
          </p:nvSpPr>
          <p:spPr bwMode="auto">
            <a:xfrm>
              <a:off x="1089" y="1179"/>
              <a:ext cx="2" cy="2"/>
            </a:xfrm>
            <a:custGeom>
              <a:avLst/>
              <a:gdLst>
                <a:gd name="T0" fmla="*/ 1 w 2"/>
                <a:gd name="T1" fmla="*/ 1 h 2"/>
                <a:gd name="T2" fmla="*/ 1 w 2"/>
                <a:gd name="T3" fmla="*/ 0 h 2"/>
                <a:gd name="T4" fmla="*/ 0 w 2"/>
                <a:gd name="T5" fmla="*/ 1 h 2"/>
                <a:gd name="T6" fmla="*/ 1 w 2"/>
                <a:gd name="T7" fmla="*/ 1 h 2"/>
              </a:gdLst>
              <a:ahLst/>
              <a:cxnLst>
                <a:cxn ang="0">
                  <a:pos x="T0" y="T1"/>
                </a:cxn>
                <a:cxn ang="0">
                  <a:pos x="T2" y="T3"/>
                </a:cxn>
                <a:cxn ang="0">
                  <a:pos x="T4" y="T5"/>
                </a:cxn>
                <a:cxn ang="0">
                  <a:pos x="T6" y="T7"/>
                </a:cxn>
              </a:cxnLst>
              <a:rect l="0" t="0" r="r" b="b"/>
              <a:pathLst>
                <a:path w="2" h="2">
                  <a:moveTo>
                    <a:pt x="1" y="1"/>
                  </a:moveTo>
                  <a:lnTo>
                    <a:pt x="1" y="0"/>
                  </a:lnTo>
                  <a:lnTo>
                    <a:pt x="0" y="1"/>
                  </a:lnTo>
                  <a:lnTo>
                    <a:pt x="1" y="1"/>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31" name="Freeform 223"/>
            <p:cNvSpPr>
              <a:spLocks/>
            </p:cNvSpPr>
            <p:nvPr/>
          </p:nvSpPr>
          <p:spPr bwMode="auto">
            <a:xfrm>
              <a:off x="1089" y="1185"/>
              <a:ext cx="27" cy="32"/>
            </a:xfrm>
            <a:custGeom>
              <a:avLst/>
              <a:gdLst>
                <a:gd name="T0" fmla="*/ 23 w 27"/>
                <a:gd name="T1" fmla="*/ 29 h 32"/>
                <a:gd name="T2" fmla="*/ 26 w 27"/>
                <a:gd name="T3" fmla="*/ 28 h 32"/>
                <a:gd name="T4" fmla="*/ 7 w 27"/>
                <a:gd name="T5" fmla="*/ 0 h 32"/>
                <a:gd name="T6" fmla="*/ 0 w 27"/>
                <a:gd name="T7" fmla="*/ 3 h 32"/>
                <a:gd name="T8" fmla="*/ 20 w 27"/>
                <a:gd name="T9" fmla="*/ 31 h 32"/>
                <a:gd name="T10" fmla="*/ 23 w 27"/>
                <a:gd name="T11" fmla="*/ 29 h 32"/>
              </a:gdLst>
              <a:ahLst/>
              <a:cxnLst>
                <a:cxn ang="0">
                  <a:pos x="T0" y="T1"/>
                </a:cxn>
                <a:cxn ang="0">
                  <a:pos x="T2" y="T3"/>
                </a:cxn>
                <a:cxn ang="0">
                  <a:pos x="T4" y="T5"/>
                </a:cxn>
                <a:cxn ang="0">
                  <a:pos x="T6" y="T7"/>
                </a:cxn>
                <a:cxn ang="0">
                  <a:pos x="T8" y="T9"/>
                </a:cxn>
                <a:cxn ang="0">
                  <a:pos x="T10" y="T11"/>
                </a:cxn>
              </a:cxnLst>
              <a:rect l="0" t="0" r="r" b="b"/>
              <a:pathLst>
                <a:path w="27" h="32">
                  <a:moveTo>
                    <a:pt x="23" y="29"/>
                  </a:moveTo>
                  <a:lnTo>
                    <a:pt x="26" y="28"/>
                  </a:lnTo>
                  <a:lnTo>
                    <a:pt x="7" y="0"/>
                  </a:lnTo>
                  <a:lnTo>
                    <a:pt x="0" y="3"/>
                  </a:lnTo>
                  <a:lnTo>
                    <a:pt x="20" y="31"/>
                  </a:lnTo>
                  <a:lnTo>
                    <a:pt x="23" y="29"/>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32" name="Line 224"/>
            <p:cNvSpPr>
              <a:spLocks noChangeShapeType="1"/>
            </p:cNvSpPr>
            <p:nvPr/>
          </p:nvSpPr>
          <p:spPr bwMode="auto">
            <a:xfrm flipH="1" flipV="1">
              <a:off x="2668" y="2267"/>
              <a:ext cx="189" cy="9"/>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3233" name="Freeform 225"/>
            <p:cNvSpPr>
              <a:spLocks/>
            </p:cNvSpPr>
            <p:nvPr/>
          </p:nvSpPr>
          <p:spPr bwMode="auto">
            <a:xfrm>
              <a:off x="2669" y="2268"/>
              <a:ext cx="39" cy="24"/>
            </a:xfrm>
            <a:custGeom>
              <a:avLst/>
              <a:gdLst>
                <a:gd name="T0" fmla="*/ 1 w 39"/>
                <a:gd name="T1" fmla="*/ 0 h 24"/>
                <a:gd name="T2" fmla="*/ 0 w 39"/>
                <a:gd name="T3" fmla="*/ 6 h 24"/>
                <a:gd name="T4" fmla="*/ 33 w 39"/>
                <a:gd name="T5" fmla="*/ 23 h 24"/>
                <a:gd name="T6" fmla="*/ 38 w 39"/>
                <a:gd name="T7" fmla="*/ 17 h 24"/>
                <a:gd name="T8" fmla="*/ 5 w 39"/>
                <a:gd name="T9" fmla="*/ 0 h 24"/>
                <a:gd name="T10" fmla="*/ 5 w 39"/>
                <a:gd name="T11" fmla="*/ 6 h 24"/>
                <a:gd name="T12" fmla="*/ 1 w 39"/>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39" h="24">
                  <a:moveTo>
                    <a:pt x="1" y="0"/>
                  </a:moveTo>
                  <a:lnTo>
                    <a:pt x="0" y="6"/>
                  </a:lnTo>
                  <a:lnTo>
                    <a:pt x="33" y="23"/>
                  </a:lnTo>
                  <a:lnTo>
                    <a:pt x="38" y="17"/>
                  </a:lnTo>
                  <a:lnTo>
                    <a:pt x="5" y="0"/>
                  </a:lnTo>
                  <a:lnTo>
                    <a:pt x="5" y="6"/>
                  </a:lnTo>
                  <a:lnTo>
                    <a:pt x="1"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34" name="Freeform 226"/>
            <p:cNvSpPr>
              <a:spLocks/>
            </p:cNvSpPr>
            <p:nvPr/>
          </p:nvSpPr>
          <p:spPr bwMode="auto">
            <a:xfrm>
              <a:off x="2664" y="2268"/>
              <a:ext cx="2" cy="2"/>
            </a:xfrm>
            <a:custGeom>
              <a:avLst/>
              <a:gdLst>
                <a:gd name="T0" fmla="*/ 1 w 2"/>
                <a:gd name="T1" fmla="*/ 0 h 2"/>
                <a:gd name="T2" fmla="*/ 0 w 2"/>
                <a:gd name="T3" fmla="*/ 0 h 2"/>
                <a:gd name="T4" fmla="*/ 1 w 2"/>
                <a:gd name="T5" fmla="*/ 1 h 2"/>
                <a:gd name="T6" fmla="*/ 1 w 2"/>
                <a:gd name="T7" fmla="*/ 0 h 2"/>
              </a:gdLst>
              <a:ahLst/>
              <a:cxnLst>
                <a:cxn ang="0">
                  <a:pos x="T0" y="T1"/>
                </a:cxn>
                <a:cxn ang="0">
                  <a:pos x="T2" y="T3"/>
                </a:cxn>
                <a:cxn ang="0">
                  <a:pos x="T4" y="T5"/>
                </a:cxn>
                <a:cxn ang="0">
                  <a:pos x="T6" y="T7"/>
                </a:cxn>
              </a:cxnLst>
              <a:rect l="0" t="0" r="r" b="b"/>
              <a:pathLst>
                <a:path w="2" h="2">
                  <a:moveTo>
                    <a:pt x="1" y="0"/>
                  </a:moveTo>
                  <a:lnTo>
                    <a:pt x="0" y="0"/>
                  </a:lnTo>
                  <a:lnTo>
                    <a:pt x="1" y="1"/>
                  </a:lnTo>
                  <a:lnTo>
                    <a:pt x="1"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35" name="Freeform 227"/>
            <p:cNvSpPr>
              <a:spLocks/>
            </p:cNvSpPr>
            <p:nvPr/>
          </p:nvSpPr>
          <p:spPr bwMode="auto">
            <a:xfrm>
              <a:off x="2671" y="2248"/>
              <a:ext cx="37" cy="22"/>
            </a:xfrm>
            <a:custGeom>
              <a:avLst/>
              <a:gdLst>
                <a:gd name="T0" fmla="*/ 34 w 37"/>
                <a:gd name="T1" fmla="*/ 2 h 22"/>
                <a:gd name="T2" fmla="*/ 32 w 37"/>
                <a:gd name="T3" fmla="*/ 0 h 22"/>
                <a:gd name="T4" fmla="*/ 0 w 37"/>
                <a:gd name="T5" fmla="*/ 16 h 22"/>
                <a:gd name="T6" fmla="*/ 4 w 37"/>
                <a:gd name="T7" fmla="*/ 21 h 22"/>
                <a:gd name="T8" fmla="*/ 36 w 37"/>
                <a:gd name="T9" fmla="*/ 5 h 22"/>
                <a:gd name="T10" fmla="*/ 34 w 37"/>
                <a:gd name="T11" fmla="*/ 2 h 22"/>
              </a:gdLst>
              <a:ahLst/>
              <a:cxnLst>
                <a:cxn ang="0">
                  <a:pos x="T0" y="T1"/>
                </a:cxn>
                <a:cxn ang="0">
                  <a:pos x="T2" y="T3"/>
                </a:cxn>
                <a:cxn ang="0">
                  <a:pos x="T4" y="T5"/>
                </a:cxn>
                <a:cxn ang="0">
                  <a:pos x="T6" y="T7"/>
                </a:cxn>
                <a:cxn ang="0">
                  <a:pos x="T8" y="T9"/>
                </a:cxn>
                <a:cxn ang="0">
                  <a:pos x="T10" y="T11"/>
                </a:cxn>
              </a:cxnLst>
              <a:rect l="0" t="0" r="r" b="b"/>
              <a:pathLst>
                <a:path w="37" h="22">
                  <a:moveTo>
                    <a:pt x="34" y="2"/>
                  </a:moveTo>
                  <a:lnTo>
                    <a:pt x="32" y="0"/>
                  </a:lnTo>
                  <a:lnTo>
                    <a:pt x="0" y="16"/>
                  </a:lnTo>
                  <a:lnTo>
                    <a:pt x="4" y="21"/>
                  </a:lnTo>
                  <a:lnTo>
                    <a:pt x="36" y="5"/>
                  </a:lnTo>
                  <a:lnTo>
                    <a:pt x="34" y="2"/>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36" name="Line 228"/>
            <p:cNvSpPr>
              <a:spLocks noChangeShapeType="1"/>
            </p:cNvSpPr>
            <p:nvPr/>
          </p:nvSpPr>
          <p:spPr bwMode="auto">
            <a:xfrm flipH="1" flipV="1">
              <a:off x="1441" y="2108"/>
              <a:ext cx="187" cy="9"/>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3237" name="Freeform 229"/>
            <p:cNvSpPr>
              <a:spLocks/>
            </p:cNvSpPr>
            <p:nvPr/>
          </p:nvSpPr>
          <p:spPr bwMode="auto">
            <a:xfrm>
              <a:off x="1442" y="2109"/>
              <a:ext cx="36" cy="22"/>
            </a:xfrm>
            <a:custGeom>
              <a:avLst/>
              <a:gdLst>
                <a:gd name="T0" fmla="*/ 0 w 36"/>
                <a:gd name="T1" fmla="*/ 0 h 22"/>
                <a:gd name="T2" fmla="*/ 0 w 36"/>
                <a:gd name="T3" fmla="*/ 5 h 22"/>
                <a:gd name="T4" fmla="*/ 31 w 36"/>
                <a:gd name="T5" fmla="*/ 21 h 22"/>
                <a:gd name="T6" fmla="*/ 35 w 36"/>
                <a:gd name="T7" fmla="*/ 16 h 22"/>
                <a:gd name="T8" fmla="*/ 4 w 36"/>
                <a:gd name="T9" fmla="*/ 0 h 22"/>
                <a:gd name="T10" fmla="*/ 4 w 36"/>
                <a:gd name="T11" fmla="*/ 5 h 22"/>
                <a:gd name="T12" fmla="*/ 0 w 36"/>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36" h="22">
                  <a:moveTo>
                    <a:pt x="0" y="0"/>
                  </a:moveTo>
                  <a:lnTo>
                    <a:pt x="0" y="5"/>
                  </a:lnTo>
                  <a:lnTo>
                    <a:pt x="31" y="21"/>
                  </a:lnTo>
                  <a:lnTo>
                    <a:pt x="35" y="16"/>
                  </a:lnTo>
                  <a:lnTo>
                    <a:pt x="4" y="0"/>
                  </a:lnTo>
                  <a:lnTo>
                    <a:pt x="4" y="5"/>
                  </a:lnTo>
                  <a:lnTo>
                    <a:pt x="0"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38" name="Freeform 230"/>
            <p:cNvSpPr>
              <a:spLocks/>
            </p:cNvSpPr>
            <p:nvPr/>
          </p:nvSpPr>
          <p:spPr bwMode="auto">
            <a:xfrm>
              <a:off x="1436" y="2109"/>
              <a:ext cx="2" cy="2"/>
            </a:xfrm>
            <a:custGeom>
              <a:avLst/>
              <a:gdLst>
                <a:gd name="T0" fmla="*/ 1 w 2"/>
                <a:gd name="T1" fmla="*/ 0 h 2"/>
                <a:gd name="T2" fmla="*/ 0 w 2"/>
                <a:gd name="T3" fmla="*/ 0 h 2"/>
                <a:gd name="T4" fmla="*/ 1 w 2"/>
                <a:gd name="T5" fmla="*/ 1 h 2"/>
                <a:gd name="T6" fmla="*/ 1 w 2"/>
                <a:gd name="T7" fmla="*/ 0 h 2"/>
              </a:gdLst>
              <a:ahLst/>
              <a:cxnLst>
                <a:cxn ang="0">
                  <a:pos x="T0" y="T1"/>
                </a:cxn>
                <a:cxn ang="0">
                  <a:pos x="T2" y="T3"/>
                </a:cxn>
                <a:cxn ang="0">
                  <a:pos x="T4" y="T5"/>
                </a:cxn>
                <a:cxn ang="0">
                  <a:pos x="T6" y="T7"/>
                </a:cxn>
              </a:cxnLst>
              <a:rect l="0" t="0" r="r" b="b"/>
              <a:pathLst>
                <a:path w="2" h="2">
                  <a:moveTo>
                    <a:pt x="1" y="0"/>
                  </a:moveTo>
                  <a:lnTo>
                    <a:pt x="0" y="0"/>
                  </a:lnTo>
                  <a:lnTo>
                    <a:pt x="1" y="1"/>
                  </a:lnTo>
                  <a:lnTo>
                    <a:pt x="1"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39" name="Freeform 231"/>
            <p:cNvSpPr>
              <a:spLocks/>
            </p:cNvSpPr>
            <p:nvPr/>
          </p:nvSpPr>
          <p:spPr bwMode="auto">
            <a:xfrm>
              <a:off x="1442" y="2088"/>
              <a:ext cx="36" cy="23"/>
            </a:xfrm>
            <a:custGeom>
              <a:avLst/>
              <a:gdLst>
                <a:gd name="T0" fmla="*/ 33 w 36"/>
                <a:gd name="T1" fmla="*/ 2 h 23"/>
                <a:gd name="T2" fmla="*/ 31 w 36"/>
                <a:gd name="T3" fmla="*/ 0 h 23"/>
                <a:gd name="T4" fmla="*/ 0 w 36"/>
                <a:gd name="T5" fmla="*/ 17 h 23"/>
                <a:gd name="T6" fmla="*/ 4 w 36"/>
                <a:gd name="T7" fmla="*/ 22 h 23"/>
                <a:gd name="T8" fmla="*/ 35 w 36"/>
                <a:gd name="T9" fmla="*/ 6 h 23"/>
                <a:gd name="T10" fmla="*/ 33 w 36"/>
                <a:gd name="T11" fmla="*/ 2 h 23"/>
              </a:gdLst>
              <a:ahLst/>
              <a:cxnLst>
                <a:cxn ang="0">
                  <a:pos x="T0" y="T1"/>
                </a:cxn>
                <a:cxn ang="0">
                  <a:pos x="T2" y="T3"/>
                </a:cxn>
                <a:cxn ang="0">
                  <a:pos x="T4" y="T5"/>
                </a:cxn>
                <a:cxn ang="0">
                  <a:pos x="T6" y="T7"/>
                </a:cxn>
                <a:cxn ang="0">
                  <a:pos x="T8" y="T9"/>
                </a:cxn>
                <a:cxn ang="0">
                  <a:pos x="T10" y="T11"/>
                </a:cxn>
              </a:cxnLst>
              <a:rect l="0" t="0" r="r" b="b"/>
              <a:pathLst>
                <a:path w="36" h="23">
                  <a:moveTo>
                    <a:pt x="33" y="2"/>
                  </a:moveTo>
                  <a:lnTo>
                    <a:pt x="31" y="0"/>
                  </a:lnTo>
                  <a:lnTo>
                    <a:pt x="0" y="17"/>
                  </a:lnTo>
                  <a:lnTo>
                    <a:pt x="4" y="22"/>
                  </a:lnTo>
                  <a:lnTo>
                    <a:pt x="35" y="6"/>
                  </a:lnTo>
                  <a:lnTo>
                    <a:pt x="33" y="2"/>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40" name="Line 232"/>
            <p:cNvSpPr>
              <a:spLocks noChangeShapeType="1"/>
            </p:cNvSpPr>
            <p:nvPr/>
          </p:nvSpPr>
          <p:spPr bwMode="auto">
            <a:xfrm flipH="1">
              <a:off x="3352" y="2110"/>
              <a:ext cx="188" cy="0"/>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3241" name="Freeform 233"/>
            <p:cNvSpPr>
              <a:spLocks/>
            </p:cNvSpPr>
            <p:nvPr/>
          </p:nvSpPr>
          <p:spPr bwMode="auto">
            <a:xfrm>
              <a:off x="3353" y="2106"/>
              <a:ext cx="37" cy="23"/>
            </a:xfrm>
            <a:custGeom>
              <a:avLst/>
              <a:gdLst>
                <a:gd name="T0" fmla="*/ 0 w 37"/>
                <a:gd name="T1" fmla="*/ 0 h 23"/>
                <a:gd name="T2" fmla="*/ 0 w 37"/>
                <a:gd name="T3" fmla="*/ 6 h 23"/>
                <a:gd name="T4" fmla="*/ 32 w 37"/>
                <a:gd name="T5" fmla="*/ 22 h 23"/>
                <a:gd name="T6" fmla="*/ 36 w 37"/>
                <a:gd name="T7" fmla="*/ 17 h 23"/>
                <a:gd name="T8" fmla="*/ 4 w 37"/>
                <a:gd name="T9" fmla="*/ 0 h 23"/>
                <a:gd name="T10" fmla="*/ 4 w 37"/>
                <a:gd name="T11" fmla="*/ 6 h 23"/>
                <a:gd name="T12" fmla="*/ 0 w 37"/>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37" h="23">
                  <a:moveTo>
                    <a:pt x="0" y="0"/>
                  </a:moveTo>
                  <a:lnTo>
                    <a:pt x="0" y="6"/>
                  </a:lnTo>
                  <a:lnTo>
                    <a:pt x="32" y="22"/>
                  </a:lnTo>
                  <a:lnTo>
                    <a:pt x="36" y="17"/>
                  </a:lnTo>
                  <a:lnTo>
                    <a:pt x="4" y="0"/>
                  </a:lnTo>
                  <a:lnTo>
                    <a:pt x="4" y="6"/>
                  </a:lnTo>
                  <a:lnTo>
                    <a:pt x="0"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42" name="Freeform 234"/>
            <p:cNvSpPr>
              <a:spLocks/>
            </p:cNvSpPr>
            <p:nvPr/>
          </p:nvSpPr>
          <p:spPr bwMode="auto">
            <a:xfrm>
              <a:off x="3346" y="2106"/>
              <a:ext cx="2" cy="2"/>
            </a:xfrm>
            <a:custGeom>
              <a:avLst/>
              <a:gdLst>
                <a:gd name="T0" fmla="*/ 1 w 2"/>
                <a:gd name="T1" fmla="*/ 0 h 2"/>
                <a:gd name="T2" fmla="*/ 0 w 2"/>
                <a:gd name="T3" fmla="*/ 1 h 2"/>
                <a:gd name="T4" fmla="*/ 1 w 2"/>
                <a:gd name="T5" fmla="*/ 1 h 2"/>
                <a:gd name="T6" fmla="*/ 1 w 2"/>
                <a:gd name="T7" fmla="*/ 0 h 2"/>
              </a:gdLst>
              <a:ahLst/>
              <a:cxnLst>
                <a:cxn ang="0">
                  <a:pos x="T0" y="T1"/>
                </a:cxn>
                <a:cxn ang="0">
                  <a:pos x="T2" y="T3"/>
                </a:cxn>
                <a:cxn ang="0">
                  <a:pos x="T4" y="T5"/>
                </a:cxn>
                <a:cxn ang="0">
                  <a:pos x="T6" y="T7"/>
                </a:cxn>
              </a:cxnLst>
              <a:rect l="0" t="0" r="r" b="b"/>
              <a:pathLst>
                <a:path w="2" h="2">
                  <a:moveTo>
                    <a:pt x="1" y="0"/>
                  </a:moveTo>
                  <a:lnTo>
                    <a:pt x="0" y="1"/>
                  </a:lnTo>
                  <a:lnTo>
                    <a:pt x="1" y="1"/>
                  </a:lnTo>
                  <a:lnTo>
                    <a:pt x="1"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43" name="Freeform 235"/>
            <p:cNvSpPr>
              <a:spLocks/>
            </p:cNvSpPr>
            <p:nvPr/>
          </p:nvSpPr>
          <p:spPr bwMode="auto">
            <a:xfrm>
              <a:off x="3353" y="2086"/>
              <a:ext cx="37" cy="22"/>
            </a:xfrm>
            <a:custGeom>
              <a:avLst/>
              <a:gdLst>
                <a:gd name="T0" fmla="*/ 34 w 37"/>
                <a:gd name="T1" fmla="*/ 2 h 22"/>
                <a:gd name="T2" fmla="*/ 32 w 37"/>
                <a:gd name="T3" fmla="*/ 0 h 22"/>
                <a:gd name="T4" fmla="*/ 0 w 37"/>
                <a:gd name="T5" fmla="*/ 16 h 22"/>
                <a:gd name="T6" fmla="*/ 4 w 37"/>
                <a:gd name="T7" fmla="*/ 21 h 22"/>
                <a:gd name="T8" fmla="*/ 36 w 37"/>
                <a:gd name="T9" fmla="*/ 5 h 22"/>
                <a:gd name="T10" fmla="*/ 34 w 37"/>
                <a:gd name="T11" fmla="*/ 2 h 22"/>
              </a:gdLst>
              <a:ahLst/>
              <a:cxnLst>
                <a:cxn ang="0">
                  <a:pos x="T0" y="T1"/>
                </a:cxn>
                <a:cxn ang="0">
                  <a:pos x="T2" y="T3"/>
                </a:cxn>
                <a:cxn ang="0">
                  <a:pos x="T4" y="T5"/>
                </a:cxn>
                <a:cxn ang="0">
                  <a:pos x="T6" y="T7"/>
                </a:cxn>
                <a:cxn ang="0">
                  <a:pos x="T8" y="T9"/>
                </a:cxn>
                <a:cxn ang="0">
                  <a:pos x="T10" y="T11"/>
                </a:cxn>
              </a:cxnLst>
              <a:rect l="0" t="0" r="r" b="b"/>
              <a:pathLst>
                <a:path w="37" h="22">
                  <a:moveTo>
                    <a:pt x="34" y="2"/>
                  </a:moveTo>
                  <a:lnTo>
                    <a:pt x="32" y="0"/>
                  </a:lnTo>
                  <a:lnTo>
                    <a:pt x="0" y="16"/>
                  </a:lnTo>
                  <a:lnTo>
                    <a:pt x="4" y="21"/>
                  </a:lnTo>
                  <a:lnTo>
                    <a:pt x="36" y="5"/>
                  </a:lnTo>
                  <a:lnTo>
                    <a:pt x="34" y="2"/>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44" name="Line 236"/>
            <p:cNvSpPr>
              <a:spLocks noChangeShapeType="1"/>
            </p:cNvSpPr>
            <p:nvPr/>
          </p:nvSpPr>
          <p:spPr bwMode="auto">
            <a:xfrm flipV="1">
              <a:off x="4712" y="3780"/>
              <a:ext cx="172" cy="9"/>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3245" name="Freeform 237"/>
            <p:cNvSpPr>
              <a:spLocks/>
            </p:cNvSpPr>
            <p:nvPr/>
          </p:nvSpPr>
          <p:spPr bwMode="auto">
            <a:xfrm>
              <a:off x="4860" y="3761"/>
              <a:ext cx="40" cy="22"/>
            </a:xfrm>
            <a:custGeom>
              <a:avLst/>
              <a:gdLst>
                <a:gd name="T0" fmla="*/ 39 w 40"/>
                <a:gd name="T1" fmla="*/ 21 h 22"/>
                <a:gd name="T2" fmla="*/ 38 w 40"/>
                <a:gd name="T3" fmla="*/ 16 h 22"/>
                <a:gd name="T4" fmla="*/ 4 w 40"/>
                <a:gd name="T5" fmla="*/ 0 h 22"/>
                <a:gd name="T6" fmla="*/ 0 w 40"/>
                <a:gd name="T7" fmla="*/ 5 h 22"/>
                <a:gd name="T8" fmla="*/ 34 w 40"/>
                <a:gd name="T9" fmla="*/ 21 h 22"/>
                <a:gd name="T10" fmla="*/ 34 w 40"/>
                <a:gd name="T11" fmla="*/ 16 h 22"/>
                <a:gd name="T12" fmla="*/ 39 w 40"/>
                <a:gd name="T13" fmla="*/ 21 h 22"/>
              </a:gdLst>
              <a:ahLst/>
              <a:cxnLst>
                <a:cxn ang="0">
                  <a:pos x="T0" y="T1"/>
                </a:cxn>
                <a:cxn ang="0">
                  <a:pos x="T2" y="T3"/>
                </a:cxn>
                <a:cxn ang="0">
                  <a:pos x="T4" y="T5"/>
                </a:cxn>
                <a:cxn ang="0">
                  <a:pos x="T6" y="T7"/>
                </a:cxn>
                <a:cxn ang="0">
                  <a:pos x="T8" y="T9"/>
                </a:cxn>
                <a:cxn ang="0">
                  <a:pos x="T10" y="T11"/>
                </a:cxn>
                <a:cxn ang="0">
                  <a:pos x="T12" y="T13"/>
                </a:cxn>
              </a:cxnLst>
              <a:rect l="0" t="0" r="r" b="b"/>
              <a:pathLst>
                <a:path w="40" h="22">
                  <a:moveTo>
                    <a:pt x="39" y="21"/>
                  </a:moveTo>
                  <a:lnTo>
                    <a:pt x="38" y="16"/>
                  </a:lnTo>
                  <a:lnTo>
                    <a:pt x="4" y="0"/>
                  </a:lnTo>
                  <a:lnTo>
                    <a:pt x="0" y="5"/>
                  </a:lnTo>
                  <a:lnTo>
                    <a:pt x="34" y="21"/>
                  </a:lnTo>
                  <a:lnTo>
                    <a:pt x="34" y="16"/>
                  </a:lnTo>
                  <a:lnTo>
                    <a:pt x="39" y="21"/>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46" name="Freeform 238"/>
            <p:cNvSpPr>
              <a:spLocks/>
            </p:cNvSpPr>
            <p:nvPr/>
          </p:nvSpPr>
          <p:spPr bwMode="auto">
            <a:xfrm>
              <a:off x="4904" y="3781"/>
              <a:ext cx="2" cy="2"/>
            </a:xfrm>
            <a:custGeom>
              <a:avLst/>
              <a:gdLst>
                <a:gd name="T0" fmla="*/ 0 w 2"/>
                <a:gd name="T1" fmla="*/ 1 h 2"/>
                <a:gd name="T2" fmla="*/ 1 w 2"/>
                <a:gd name="T3" fmla="*/ 0 h 2"/>
                <a:gd name="T4" fmla="*/ 0 w 2"/>
                <a:gd name="T5" fmla="*/ 0 h 2"/>
                <a:gd name="T6" fmla="*/ 0 w 2"/>
                <a:gd name="T7" fmla="*/ 1 h 2"/>
              </a:gdLst>
              <a:ahLst/>
              <a:cxnLst>
                <a:cxn ang="0">
                  <a:pos x="T0" y="T1"/>
                </a:cxn>
                <a:cxn ang="0">
                  <a:pos x="T2" y="T3"/>
                </a:cxn>
                <a:cxn ang="0">
                  <a:pos x="T4" y="T5"/>
                </a:cxn>
                <a:cxn ang="0">
                  <a:pos x="T6" y="T7"/>
                </a:cxn>
              </a:cxnLst>
              <a:rect l="0" t="0" r="r" b="b"/>
              <a:pathLst>
                <a:path w="2" h="2">
                  <a:moveTo>
                    <a:pt x="0" y="1"/>
                  </a:moveTo>
                  <a:lnTo>
                    <a:pt x="1" y="0"/>
                  </a:lnTo>
                  <a:lnTo>
                    <a:pt x="0" y="0"/>
                  </a:lnTo>
                  <a:lnTo>
                    <a:pt x="0" y="1"/>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47" name="Freeform 239"/>
            <p:cNvSpPr>
              <a:spLocks/>
            </p:cNvSpPr>
            <p:nvPr/>
          </p:nvSpPr>
          <p:spPr bwMode="auto">
            <a:xfrm>
              <a:off x="4860" y="3781"/>
              <a:ext cx="40" cy="23"/>
            </a:xfrm>
            <a:custGeom>
              <a:avLst/>
              <a:gdLst>
                <a:gd name="T0" fmla="*/ 3 w 40"/>
                <a:gd name="T1" fmla="*/ 20 h 23"/>
                <a:gd name="T2" fmla="*/ 4 w 40"/>
                <a:gd name="T3" fmla="*/ 22 h 23"/>
                <a:gd name="T4" fmla="*/ 39 w 40"/>
                <a:gd name="T5" fmla="*/ 6 h 23"/>
                <a:gd name="T6" fmla="*/ 34 w 40"/>
                <a:gd name="T7" fmla="*/ 0 h 23"/>
                <a:gd name="T8" fmla="*/ 0 w 40"/>
                <a:gd name="T9" fmla="*/ 16 h 23"/>
                <a:gd name="T10" fmla="*/ 3 w 40"/>
                <a:gd name="T11" fmla="*/ 20 h 23"/>
              </a:gdLst>
              <a:ahLst/>
              <a:cxnLst>
                <a:cxn ang="0">
                  <a:pos x="T0" y="T1"/>
                </a:cxn>
                <a:cxn ang="0">
                  <a:pos x="T2" y="T3"/>
                </a:cxn>
                <a:cxn ang="0">
                  <a:pos x="T4" y="T5"/>
                </a:cxn>
                <a:cxn ang="0">
                  <a:pos x="T6" y="T7"/>
                </a:cxn>
                <a:cxn ang="0">
                  <a:pos x="T8" y="T9"/>
                </a:cxn>
                <a:cxn ang="0">
                  <a:pos x="T10" y="T11"/>
                </a:cxn>
              </a:cxnLst>
              <a:rect l="0" t="0" r="r" b="b"/>
              <a:pathLst>
                <a:path w="40" h="23">
                  <a:moveTo>
                    <a:pt x="3" y="20"/>
                  </a:moveTo>
                  <a:lnTo>
                    <a:pt x="4" y="22"/>
                  </a:lnTo>
                  <a:lnTo>
                    <a:pt x="39" y="6"/>
                  </a:lnTo>
                  <a:lnTo>
                    <a:pt x="34" y="0"/>
                  </a:lnTo>
                  <a:lnTo>
                    <a:pt x="0" y="16"/>
                  </a:lnTo>
                  <a:lnTo>
                    <a:pt x="3" y="2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48" name="Freeform 240"/>
            <p:cNvSpPr>
              <a:spLocks/>
            </p:cNvSpPr>
            <p:nvPr/>
          </p:nvSpPr>
          <p:spPr bwMode="auto">
            <a:xfrm>
              <a:off x="5240" y="3619"/>
              <a:ext cx="138" cy="137"/>
            </a:xfrm>
            <a:custGeom>
              <a:avLst/>
              <a:gdLst>
                <a:gd name="T0" fmla="*/ 0 w 138"/>
                <a:gd name="T1" fmla="*/ 136 h 137"/>
                <a:gd name="T2" fmla="*/ 0 w 138"/>
                <a:gd name="T3" fmla="*/ 136 h 137"/>
                <a:gd name="T4" fmla="*/ 15 w 138"/>
                <a:gd name="T5" fmla="*/ 129 h 137"/>
                <a:gd name="T6" fmla="*/ 28 w 138"/>
                <a:gd name="T7" fmla="*/ 124 h 137"/>
                <a:gd name="T8" fmla="*/ 41 w 138"/>
                <a:gd name="T9" fmla="*/ 118 h 137"/>
                <a:gd name="T10" fmla="*/ 53 w 138"/>
                <a:gd name="T11" fmla="*/ 112 h 137"/>
                <a:gd name="T12" fmla="*/ 65 w 138"/>
                <a:gd name="T13" fmla="*/ 106 h 137"/>
                <a:gd name="T14" fmla="*/ 75 w 138"/>
                <a:gd name="T15" fmla="*/ 98 h 137"/>
                <a:gd name="T16" fmla="*/ 85 w 138"/>
                <a:gd name="T17" fmla="*/ 92 h 137"/>
                <a:gd name="T18" fmla="*/ 95 w 138"/>
                <a:gd name="T19" fmla="*/ 85 h 137"/>
                <a:gd name="T20" fmla="*/ 103 w 138"/>
                <a:gd name="T21" fmla="*/ 77 h 137"/>
                <a:gd name="T22" fmla="*/ 110 w 138"/>
                <a:gd name="T23" fmla="*/ 69 h 137"/>
                <a:gd name="T24" fmla="*/ 116 w 138"/>
                <a:gd name="T25" fmla="*/ 60 h 137"/>
                <a:gd name="T26" fmla="*/ 122 w 138"/>
                <a:gd name="T27" fmla="*/ 50 h 137"/>
                <a:gd name="T28" fmla="*/ 127 w 138"/>
                <a:gd name="T29" fmla="*/ 39 h 137"/>
                <a:gd name="T30" fmla="*/ 131 w 138"/>
                <a:gd name="T31" fmla="*/ 27 h 137"/>
                <a:gd name="T32" fmla="*/ 135 w 138"/>
                <a:gd name="T33" fmla="*/ 13 h 137"/>
                <a:gd name="T34" fmla="*/ 137 w 138"/>
                <a:gd name="T35"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8" h="137">
                  <a:moveTo>
                    <a:pt x="0" y="136"/>
                  </a:moveTo>
                  <a:lnTo>
                    <a:pt x="0" y="136"/>
                  </a:lnTo>
                  <a:lnTo>
                    <a:pt x="15" y="129"/>
                  </a:lnTo>
                  <a:lnTo>
                    <a:pt x="28" y="124"/>
                  </a:lnTo>
                  <a:lnTo>
                    <a:pt x="41" y="118"/>
                  </a:lnTo>
                  <a:lnTo>
                    <a:pt x="53" y="112"/>
                  </a:lnTo>
                  <a:lnTo>
                    <a:pt x="65" y="106"/>
                  </a:lnTo>
                  <a:lnTo>
                    <a:pt x="75" y="98"/>
                  </a:lnTo>
                  <a:lnTo>
                    <a:pt x="85" y="92"/>
                  </a:lnTo>
                  <a:lnTo>
                    <a:pt x="95" y="85"/>
                  </a:lnTo>
                  <a:lnTo>
                    <a:pt x="103" y="77"/>
                  </a:lnTo>
                  <a:lnTo>
                    <a:pt x="110" y="69"/>
                  </a:lnTo>
                  <a:lnTo>
                    <a:pt x="116" y="60"/>
                  </a:lnTo>
                  <a:lnTo>
                    <a:pt x="122" y="50"/>
                  </a:lnTo>
                  <a:lnTo>
                    <a:pt x="127" y="39"/>
                  </a:lnTo>
                  <a:lnTo>
                    <a:pt x="131" y="27"/>
                  </a:lnTo>
                  <a:lnTo>
                    <a:pt x="135" y="13"/>
                  </a:lnTo>
                  <a:lnTo>
                    <a:pt x="137"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49" name="Freeform 241"/>
            <p:cNvSpPr>
              <a:spLocks/>
            </p:cNvSpPr>
            <p:nvPr/>
          </p:nvSpPr>
          <p:spPr bwMode="auto">
            <a:xfrm>
              <a:off x="5353" y="3610"/>
              <a:ext cx="30" cy="29"/>
            </a:xfrm>
            <a:custGeom>
              <a:avLst/>
              <a:gdLst>
                <a:gd name="T0" fmla="*/ 29 w 30"/>
                <a:gd name="T1" fmla="*/ 1 h 29"/>
                <a:gd name="T2" fmla="*/ 23 w 30"/>
                <a:gd name="T3" fmla="*/ 0 h 29"/>
                <a:gd name="T4" fmla="*/ 0 w 30"/>
                <a:gd name="T5" fmla="*/ 24 h 29"/>
                <a:gd name="T6" fmla="*/ 6 w 30"/>
                <a:gd name="T7" fmla="*/ 28 h 29"/>
                <a:gd name="T8" fmla="*/ 28 w 30"/>
                <a:gd name="T9" fmla="*/ 4 h 29"/>
                <a:gd name="T10" fmla="*/ 22 w 30"/>
                <a:gd name="T11" fmla="*/ 3 h 29"/>
                <a:gd name="T12" fmla="*/ 29 w 30"/>
                <a:gd name="T13" fmla="*/ 1 h 29"/>
              </a:gdLst>
              <a:ahLst/>
              <a:cxnLst>
                <a:cxn ang="0">
                  <a:pos x="T0" y="T1"/>
                </a:cxn>
                <a:cxn ang="0">
                  <a:pos x="T2" y="T3"/>
                </a:cxn>
                <a:cxn ang="0">
                  <a:pos x="T4" y="T5"/>
                </a:cxn>
                <a:cxn ang="0">
                  <a:pos x="T6" y="T7"/>
                </a:cxn>
                <a:cxn ang="0">
                  <a:pos x="T8" y="T9"/>
                </a:cxn>
                <a:cxn ang="0">
                  <a:pos x="T10" y="T11"/>
                </a:cxn>
                <a:cxn ang="0">
                  <a:pos x="T12" y="T13"/>
                </a:cxn>
              </a:cxnLst>
              <a:rect l="0" t="0" r="r" b="b"/>
              <a:pathLst>
                <a:path w="30" h="29">
                  <a:moveTo>
                    <a:pt x="29" y="1"/>
                  </a:moveTo>
                  <a:lnTo>
                    <a:pt x="23" y="0"/>
                  </a:lnTo>
                  <a:lnTo>
                    <a:pt x="0" y="24"/>
                  </a:lnTo>
                  <a:lnTo>
                    <a:pt x="6" y="28"/>
                  </a:lnTo>
                  <a:lnTo>
                    <a:pt x="28" y="4"/>
                  </a:lnTo>
                  <a:lnTo>
                    <a:pt x="22" y="3"/>
                  </a:lnTo>
                  <a:lnTo>
                    <a:pt x="29" y="1"/>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50" name="Freeform 242"/>
            <p:cNvSpPr>
              <a:spLocks/>
            </p:cNvSpPr>
            <p:nvPr/>
          </p:nvSpPr>
          <p:spPr bwMode="auto">
            <a:xfrm>
              <a:off x="5382" y="3605"/>
              <a:ext cx="1" cy="1"/>
            </a:xfrm>
            <a:custGeom>
              <a:avLst/>
              <a:gdLst>
                <a:gd name="T0" fmla="*/ 0 w 1"/>
                <a:gd name="T1" fmla="*/ 0 h 1"/>
                <a:gd name="T2" fmla="*/ 0 w 1"/>
                <a:gd name="T3" fmla="*/ 0 h 1"/>
                <a:gd name="T4" fmla="*/ 0 w 1"/>
                <a:gd name="T5" fmla="*/ 0 h 1"/>
                <a:gd name="T6" fmla="*/ 0 w 1"/>
                <a:gd name="T7" fmla="*/ 0 h 1"/>
              </a:gdLst>
              <a:ahLst/>
              <a:cxnLst>
                <a:cxn ang="0">
                  <a:pos x="T0" y="T1"/>
                </a:cxn>
                <a:cxn ang="0">
                  <a:pos x="T2" y="T3"/>
                </a:cxn>
                <a:cxn ang="0">
                  <a:pos x="T4" y="T5"/>
                </a:cxn>
                <a:cxn ang="0">
                  <a:pos x="T6" y="T7"/>
                </a:cxn>
              </a:cxnLst>
              <a:rect l="0" t="0" r="r" b="b"/>
              <a:pathLst>
                <a:path w="1" h="1">
                  <a:moveTo>
                    <a:pt x="0" y="0"/>
                  </a:moveTo>
                  <a:lnTo>
                    <a:pt x="0" y="0"/>
                  </a:lnTo>
                  <a:lnTo>
                    <a:pt x="0" y="0"/>
                  </a:lnTo>
                  <a:lnTo>
                    <a:pt x="0"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51" name="Freeform 243"/>
            <p:cNvSpPr>
              <a:spLocks/>
            </p:cNvSpPr>
            <p:nvPr/>
          </p:nvSpPr>
          <p:spPr bwMode="auto">
            <a:xfrm>
              <a:off x="5381" y="3611"/>
              <a:ext cx="24" cy="32"/>
            </a:xfrm>
            <a:custGeom>
              <a:avLst/>
              <a:gdLst>
                <a:gd name="T0" fmla="*/ 20 w 24"/>
                <a:gd name="T1" fmla="*/ 29 h 32"/>
                <a:gd name="T2" fmla="*/ 23 w 24"/>
                <a:gd name="T3" fmla="*/ 28 h 32"/>
                <a:gd name="T4" fmla="*/ 7 w 24"/>
                <a:gd name="T5" fmla="*/ 0 h 32"/>
                <a:gd name="T6" fmla="*/ 0 w 24"/>
                <a:gd name="T7" fmla="*/ 3 h 32"/>
                <a:gd name="T8" fmla="*/ 16 w 24"/>
                <a:gd name="T9" fmla="*/ 31 h 32"/>
                <a:gd name="T10" fmla="*/ 20 w 24"/>
                <a:gd name="T11" fmla="*/ 29 h 32"/>
              </a:gdLst>
              <a:ahLst/>
              <a:cxnLst>
                <a:cxn ang="0">
                  <a:pos x="T0" y="T1"/>
                </a:cxn>
                <a:cxn ang="0">
                  <a:pos x="T2" y="T3"/>
                </a:cxn>
                <a:cxn ang="0">
                  <a:pos x="T4" y="T5"/>
                </a:cxn>
                <a:cxn ang="0">
                  <a:pos x="T6" y="T7"/>
                </a:cxn>
                <a:cxn ang="0">
                  <a:pos x="T8" y="T9"/>
                </a:cxn>
                <a:cxn ang="0">
                  <a:pos x="T10" y="T11"/>
                </a:cxn>
              </a:cxnLst>
              <a:rect l="0" t="0" r="r" b="b"/>
              <a:pathLst>
                <a:path w="24" h="32">
                  <a:moveTo>
                    <a:pt x="20" y="29"/>
                  </a:moveTo>
                  <a:lnTo>
                    <a:pt x="23" y="28"/>
                  </a:lnTo>
                  <a:lnTo>
                    <a:pt x="7" y="0"/>
                  </a:lnTo>
                  <a:lnTo>
                    <a:pt x="0" y="3"/>
                  </a:lnTo>
                  <a:lnTo>
                    <a:pt x="16" y="31"/>
                  </a:lnTo>
                  <a:lnTo>
                    <a:pt x="20" y="29"/>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52" name="Line 244"/>
            <p:cNvSpPr>
              <a:spLocks noChangeShapeType="1"/>
            </p:cNvSpPr>
            <p:nvPr/>
          </p:nvSpPr>
          <p:spPr bwMode="auto">
            <a:xfrm flipH="1" flipV="1">
              <a:off x="1286" y="3078"/>
              <a:ext cx="186" cy="9"/>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3253" name="Freeform 245"/>
            <p:cNvSpPr>
              <a:spLocks/>
            </p:cNvSpPr>
            <p:nvPr/>
          </p:nvSpPr>
          <p:spPr bwMode="auto">
            <a:xfrm>
              <a:off x="1286" y="3079"/>
              <a:ext cx="39" cy="22"/>
            </a:xfrm>
            <a:custGeom>
              <a:avLst/>
              <a:gdLst>
                <a:gd name="T0" fmla="*/ 0 w 39"/>
                <a:gd name="T1" fmla="*/ 0 h 22"/>
                <a:gd name="T2" fmla="*/ 0 w 39"/>
                <a:gd name="T3" fmla="*/ 5 h 22"/>
                <a:gd name="T4" fmla="*/ 34 w 39"/>
                <a:gd name="T5" fmla="*/ 21 h 22"/>
                <a:gd name="T6" fmla="*/ 38 w 39"/>
                <a:gd name="T7" fmla="*/ 16 h 22"/>
                <a:gd name="T8" fmla="*/ 4 w 39"/>
                <a:gd name="T9" fmla="*/ 0 h 22"/>
                <a:gd name="T10" fmla="*/ 4 w 39"/>
                <a:gd name="T11" fmla="*/ 5 h 22"/>
                <a:gd name="T12" fmla="*/ 0 w 39"/>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39" h="22">
                  <a:moveTo>
                    <a:pt x="0" y="0"/>
                  </a:moveTo>
                  <a:lnTo>
                    <a:pt x="0" y="5"/>
                  </a:lnTo>
                  <a:lnTo>
                    <a:pt x="34" y="21"/>
                  </a:lnTo>
                  <a:lnTo>
                    <a:pt x="38" y="16"/>
                  </a:lnTo>
                  <a:lnTo>
                    <a:pt x="4" y="0"/>
                  </a:lnTo>
                  <a:lnTo>
                    <a:pt x="4" y="5"/>
                  </a:lnTo>
                  <a:lnTo>
                    <a:pt x="0"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54" name="Freeform 246"/>
            <p:cNvSpPr>
              <a:spLocks/>
            </p:cNvSpPr>
            <p:nvPr/>
          </p:nvSpPr>
          <p:spPr bwMode="auto">
            <a:xfrm>
              <a:off x="1279" y="3079"/>
              <a:ext cx="1" cy="2"/>
            </a:xfrm>
            <a:custGeom>
              <a:avLst/>
              <a:gdLst>
                <a:gd name="T0" fmla="*/ 0 w 1"/>
                <a:gd name="T1" fmla="*/ 0 h 2"/>
                <a:gd name="T2" fmla="*/ 0 w 1"/>
                <a:gd name="T3" fmla="*/ 0 h 2"/>
                <a:gd name="T4" fmla="*/ 0 w 1"/>
                <a:gd name="T5" fmla="*/ 1 h 2"/>
                <a:gd name="T6" fmla="*/ 0 w 1"/>
                <a:gd name="T7" fmla="*/ 0 h 2"/>
              </a:gdLst>
              <a:ahLst/>
              <a:cxnLst>
                <a:cxn ang="0">
                  <a:pos x="T0" y="T1"/>
                </a:cxn>
                <a:cxn ang="0">
                  <a:pos x="T2" y="T3"/>
                </a:cxn>
                <a:cxn ang="0">
                  <a:pos x="T4" y="T5"/>
                </a:cxn>
                <a:cxn ang="0">
                  <a:pos x="T6" y="T7"/>
                </a:cxn>
              </a:cxnLst>
              <a:rect l="0" t="0" r="r" b="b"/>
              <a:pathLst>
                <a:path w="1" h="2">
                  <a:moveTo>
                    <a:pt x="0" y="0"/>
                  </a:moveTo>
                  <a:lnTo>
                    <a:pt x="0" y="0"/>
                  </a:lnTo>
                  <a:lnTo>
                    <a:pt x="0" y="1"/>
                  </a:lnTo>
                  <a:lnTo>
                    <a:pt x="0"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55" name="Freeform 247"/>
            <p:cNvSpPr>
              <a:spLocks/>
            </p:cNvSpPr>
            <p:nvPr/>
          </p:nvSpPr>
          <p:spPr bwMode="auto">
            <a:xfrm>
              <a:off x="1286" y="3058"/>
              <a:ext cx="39" cy="23"/>
            </a:xfrm>
            <a:custGeom>
              <a:avLst/>
              <a:gdLst>
                <a:gd name="T0" fmla="*/ 37 w 39"/>
                <a:gd name="T1" fmla="*/ 2 h 23"/>
                <a:gd name="T2" fmla="*/ 34 w 39"/>
                <a:gd name="T3" fmla="*/ 0 h 23"/>
                <a:gd name="T4" fmla="*/ 0 w 39"/>
                <a:gd name="T5" fmla="*/ 16 h 23"/>
                <a:gd name="T6" fmla="*/ 4 w 39"/>
                <a:gd name="T7" fmla="*/ 22 h 23"/>
                <a:gd name="T8" fmla="*/ 38 w 39"/>
                <a:gd name="T9" fmla="*/ 5 h 23"/>
                <a:gd name="T10" fmla="*/ 37 w 39"/>
                <a:gd name="T11" fmla="*/ 2 h 23"/>
              </a:gdLst>
              <a:ahLst/>
              <a:cxnLst>
                <a:cxn ang="0">
                  <a:pos x="T0" y="T1"/>
                </a:cxn>
                <a:cxn ang="0">
                  <a:pos x="T2" y="T3"/>
                </a:cxn>
                <a:cxn ang="0">
                  <a:pos x="T4" y="T5"/>
                </a:cxn>
                <a:cxn ang="0">
                  <a:pos x="T6" y="T7"/>
                </a:cxn>
                <a:cxn ang="0">
                  <a:pos x="T8" y="T9"/>
                </a:cxn>
                <a:cxn ang="0">
                  <a:pos x="T10" y="T11"/>
                </a:cxn>
              </a:cxnLst>
              <a:rect l="0" t="0" r="r" b="b"/>
              <a:pathLst>
                <a:path w="39" h="23">
                  <a:moveTo>
                    <a:pt x="37" y="2"/>
                  </a:moveTo>
                  <a:lnTo>
                    <a:pt x="34" y="0"/>
                  </a:lnTo>
                  <a:lnTo>
                    <a:pt x="0" y="16"/>
                  </a:lnTo>
                  <a:lnTo>
                    <a:pt x="4" y="22"/>
                  </a:lnTo>
                  <a:lnTo>
                    <a:pt x="38" y="5"/>
                  </a:lnTo>
                  <a:lnTo>
                    <a:pt x="37" y="2"/>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56" name="Line 248"/>
            <p:cNvSpPr>
              <a:spLocks noChangeShapeType="1"/>
            </p:cNvSpPr>
            <p:nvPr/>
          </p:nvSpPr>
          <p:spPr bwMode="auto">
            <a:xfrm flipH="1" flipV="1">
              <a:off x="2355" y="3372"/>
              <a:ext cx="187" cy="9"/>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3257" name="Freeform 249"/>
            <p:cNvSpPr>
              <a:spLocks/>
            </p:cNvSpPr>
            <p:nvPr/>
          </p:nvSpPr>
          <p:spPr bwMode="auto">
            <a:xfrm>
              <a:off x="2355" y="3372"/>
              <a:ext cx="37" cy="23"/>
            </a:xfrm>
            <a:custGeom>
              <a:avLst/>
              <a:gdLst>
                <a:gd name="T0" fmla="*/ 0 w 37"/>
                <a:gd name="T1" fmla="*/ 0 h 23"/>
                <a:gd name="T2" fmla="*/ 0 w 37"/>
                <a:gd name="T3" fmla="*/ 6 h 23"/>
                <a:gd name="T4" fmla="*/ 32 w 37"/>
                <a:gd name="T5" fmla="*/ 22 h 23"/>
                <a:gd name="T6" fmla="*/ 36 w 37"/>
                <a:gd name="T7" fmla="*/ 17 h 23"/>
                <a:gd name="T8" fmla="*/ 4 w 37"/>
                <a:gd name="T9" fmla="*/ 0 h 23"/>
                <a:gd name="T10" fmla="*/ 4 w 37"/>
                <a:gd name="T11" fmla="*/ 6 h 23"/>
                <a:gd name="T12" fmla="*/ 0 w 37"/>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37" h="23">
                  <a:moveTo>
                    <a:pt x="0" y="0"/>
                  </a:moveTo>
                  <a:lnTo>
                    <a:pt x="0" y="6"/>
                  </a:lnTo>
                  <a:lnTo>
                    <a:pt x="32" y="22"/>
                  </a:lnTo>
                  <a:lnTo>
                    <a:pt x="36" y="17"/>
                  </a:lnTo>
                  <a:lnTo>
                    <a:pt x="4" y="0"/>
                  </a:lnTo>
                  <a:lnTo>
                    <a:pt x="4" y="6"/>
                  </a:lnTo>
                  <a:lnTo>
                    <a:pt x="0"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58" name="Freeform 250"/>
            <p:cNvSpPr>
              <a:spLocks/>
            </p:cNvSpPr>
            <p:nvPr/>
          </p:nvSpPr>
          <p:spPr bwMode="auto">
            <a:xfrm>
              <a:off x="2348" y="3372"/>
              <a:ext cx="1" cy="2"/>
            </a:xfrm>
            <a:custGeom>
              <a:avLst/>
              <a:gdLst>
                <a:gd name="T0" fmla="*/ 0 w 1"/>
                <a:gd name="T1" fmla="*/ 0 h 2"/>
                <a:gd name="T2" fmla="*/ 0 w 1"/>
                <a:gd name="T3" fmla="*/ 1 h 2"/>
                <a:gd name="T4" fmla="*/ 0 w 1"/>
                <a:gd name="T5" fmla="*/ 1 h 2"/>
                <a:gd name="T6" fmla="*/ 0 w 1"/>
                <a:gd name="T7" fmla="*/ 0 h 2"/>
              </a:gdLst>
              <a:ahLst/>
              <a:cxnLst>
                <a:cxn ang="0">
                  <a:pos x="T0" y="T1"/>
                </a:cxn>
                <a:cxn ang="0">
                  <a:pos x="T2" y="T3"/>
                </a:cxn>
                <a:cxn ang="0">
                  <a:pos x="T4" y="T5"/>
                </a:cxn>
                <a:cxn ang="0">
                  <a:pos x="T6" y="T7"/>
                </a:cxn>
              </a:cxnLst>
              <a:rect l="0" t="0" r="r" b="b"/>
              <a:pathLst>
                <a:path w="1" h="2">
                  <a:moveTo>
                    <a:pt x="0" y="0"/>
                  </a:moveTo>
                  <a:lnTo>
                    <a:pt x="0" y="1"/>
                  </a:lnTo>
                  <a:lnTo>
                    <a:pt x="0" y="1"/>
                  </a:lnTo>
                  <a:lnTo>
                    <a:pt x="0"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59" name="Freeform 251"/>
            <p:cNvSpPr>
              <a:spLocks/>
            </p:cNvSpPr>
            <p:nvPr/>
          </p:nvSpPr>
          <p:spPr bwMode="auto">
            <a:xfrm>
              <a:off x="2355" y="3351"/>
              <a:ext cx="37" cy="23"/>
            </a:xfrm>
            <a:custGeom>
              <a:avLst/>
              <a:gdLst>
                <a:gd name="T0" fmla="*/ 35 w 37"/>
                <a:gd name="T1" fmla="*/ 2 h 23"/>
                <a:gd name="T2" fmla="*/ 32 w 37"/>
                <a:gd name="T3" fmla="*/ 0 h 23"/>
                <a:gd name="T4" fmla="*/ 0 w 37"/>
                <a:gd name="T5" fmla="*/ 16 h 23"/>
                <a:gd name="T6" fmla="*/ 4 w 37"/>
                <a:gd name="T7" fmla="*/ 22 h 23"/>
                <a:gd name="T8" fmla="*/ 36 w 37"/>
                <a:gd name="T9" fmla="*/ 6 h 23"/>
                <a:gd name="T10" fmla="*/ 35 w 37"/>
                <a:gd name="T11" fmla="*/ 2 h 23"/>
              </a:gdLst>
              <a:ahLst/>
              <a:cxnLst>
                <a:cxn ang="0">
                  <a:pos x="T0" y="T1"/>
                </a:cxn>
                <a:cxn ang="0">
                  <a:pos x="T2" y="T3"/>
                </a:cxn>
                <a:cxn ang="0">
                  <a:pos x="T4" y="T5"/>
                </a:cxn>
                <a:cxn ang="0">
                  <a:pos x="T6" y="T7"/>
                </a:cxn>
                <a:cxn ang="0">
                  <a:pos x="T8" y="T9"/>
                </a:cxn>
                <a:cxn ang="0">
                  <a:pos x="T10" y="T11"/>
                </a:cxn>
              </a:cxnLst>
              <a:rect l="0" t="0" r="r" b="b"/>
              <a:pathLst>
                <a:path w="37" h="23">
                  <a:moveTo>
                    <a:pt x="35" y="2"/>
                  </a:moveTo>
                  <a:lnTo>
                    <a:pt x="32" y="0"/>
                  </a:lnTo>
                  <a:lnTo>
                    <a:pt x="0" y="16"/>
                  </a:lnTo>
                  <a:lnTo>
                    <a:pt x="4" y="22"/>
                  </a:lnTo>
                  <a:lnTo>
                    <a:pt x="36" y="6"/>
                  </a:lnTo>
                  <a:lnTo>
                    <a:pt x="35" y="2"/>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60" name="Line 252"/>
            <p:cNvSpPr>
              <a:spLocks noChangeShapeType="1"/>
            </p:cNvSpPr>
            <p:nvPr/>
          </p:nvSpPr>
          <p:spPr bwMode="auto">
            <a:xfrm flipH="1" flipV="1">
              <a:off x="3647" y="3222"/>
              <a:ext cx="188" cy="10"/>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3261" name="Freeform 253"/>
            <p:cNvSpPr>
              <a:spLocks/>
            </p:cNvSpPr>
            <p:nvPr/>
          </p:nvSpPr>
          <p:spPr bwMode="auto">
            <a:xfrm>
              <a:off x="3647" y="3223"/>
              <a:ext cx="38" cy="23"/>
            </a:xfrm>
            <a:custGeom>
              <a:avLst/>
              <a:gdLst>
                <a:gd name="T0" fmla="*/ 1 w 38"/>
                <a:gd name="T1" fmla="*/ 0 h 23"/>
                <a:gd name="T2" fmla="*/ 0 w 38"/>
                <a:gd name="T3" fmla="*/ 6 h 23"/>
                <a:gd name="T4" fmla="*/ 32 w 38"/>
                <a:gd name="T5" fmla="*/ 22 h 23"/>
                <a:gd name="T6" fmla="*/ 37 w 38"/>
                <a:gd name="T7" fmla="*/ 17 h 23"/>
                <a:gd name="T8" fmla="*/ 5 w 38"/>
                <a:gd name="T9" fmla="*/ 0 h 23"/>
                <a:gd name="T10" fmla="*/ 5 w 38"/>
                <a:gd name="T11" fmla="*/ 6 h 23"/>
                <a:gd name="T12" fmla="*/ 1 w 38"/>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38" h="23">
                  <a:moveTo>
                    <a:pt x="1" y="0"/>
                  </a:moveTo>
                  <a:lnTo>
                    <a:pt x="0" y="6"/>
                  </a:lnTo>
                  <a:lnTo>
                    <a:pt x="32" y="22"/>
                  </a:lnTo>
                  <a:lnTo>
                    <a:pt x="37" y="17"/>
                  </a:lnTo>
                  <a:lnTo>
                    <a:pt x="5" y="0"/>
                  </a:lnTo>
                  <a:lnTo>
                    <a:pt x="5" y="6"/>
                  </a:lnTo>
                  <a:lnTo>
                    <a:pt x="1"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62" name="Freeform 254"/>
            <p:cNvSpPr>
              <a:spLocks/>
            </p:cNvSpPr>
            <p:nvPr/>
          </p:nvSpPr>
          <p:spPr bwMode="auto">
            <a:xfrm>
              <a:off x="3640" y="3223"/>
              <a:ext cx="2" cy="2"/>
            </a:xfrm>
            <a:custGeom>
              <a:avLst/>
              <a:gdLst>
                <a:gd name="T0" fmla="*/ 1 w 2"/>
                <a:gd name="T1" fmla="*/ 0 h 2"/>
                <a:gd name="T2" fmla="*/ 0 w 2"/>
                <a:gd name="T3" fmla="*/ 0 h 2"/>
                <a:gd name="T4" fmla="*/ 1 w 2"/>
                <a:gd name="T5" fmla="*/ 1 h 2"/>
                <a:gd name="T6" fmla="*/ 1 w 2"/>
                <a:gd name="T7" fmla="*/ 0 h 2"/>
              </a:gdLst>
              <a:ahLst/>
              <a:cxnLst>
                <a:cxn ang="0">
                  <a:pos x="T0" y="T1"/>
                </a:cxn>
                <a:cxn ang="0">
                  <a:pos x="T2" y="T3"/>
                </a:cxn>
                <a:cxn ang="0">
                  <a:pos x="T4" y="T5"/>
                </a:cxn>
                <a:cxn ang="0">
                  <a:pos x="T6" y="T7"/>
                </a:cxn>
              </a:cxnLst>
              <a:rect l="0" t="0" r="r" b="b"/>
              <a:pathLst>
                <a:path w="2" h="2">
                  <a:moveTo>
                    <a:pt x="1" y="0"/>
                  </a:moveTo>
                  <a:lnTo>
                    <a:pt x="0" y="0"/>
                  </a:lnTo>
                  <a:lnTo>
                    <a:pt x="1" y="1"/>
                  </a:lnTo>
                  <a:lnTo>
                    <a:pt x="1"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63" name="Freeform 255"/>
            <p:cNvSpPr>
              <a:spLocks/>
            </p:cNvSpPr>
            <p:nvPr/>
          </p:nvSpPr>
          <p:spPr bwMode="auto">
            <a:xfrm>
              <a:off x="3648" y="3202"/>
              <a:ext cx="37" cy="23"/>
            </a:xfrm>
            <a:custGeom>
              <a:avLst/>
              <a:gdLst>
                <a:gd name="T0" fmla="*/ 34 w 37"/>
                <a:gd name="T1" fmla="*/ 2 h 23"/>
                <a:gd name="T2" fmla="*/ 32 w 37"/>
                <a:gd name="T3" fmla="*/ 0 h 23"/>
                <a:gd name="T4" fmla="*/ 0 w 37"/>
                <a:gd name="T5" fmla="*/ 16 h 23"/>
                <a:gd name="T6" fmla="*/ 4 w 37"/>
                <a:gd name="T7" fmla="*/ 22 h 23"/>
                <a:gd name="T8" fmla="*/ 36 w 37"/>
                <a:gd name="T9" fmla="*/ 5 h 23"/>
                <a:gd name="T10" fmla="*/ 34 w 37"/>
                <a:gd name="T11" fmla="*/ 2 h 23"/>
              </a:gdLst>
              <a:ahLst/>
              <a:cxnLst>
                <a:cxn ang="0">
                  <a:pos x="T0" y="T1"/>
                </a:cxn>
                <a:cxn ang="0">
                  <a:pos x="T2" y="T3"/>
                </a:cxn>
                <a:cxn ang="0">
                  <a:pos x="T4" y="T5"/>
                </a:cxn>
                <a:cxn ang="0">
                  <a:pos x="T6" y="T7"/>
                </a:cxn>
                <a:cxn ang="0">
                  <a:pos x="T8" y="T9"/>
                </a:cxn>
                <a:cxn ang="0">
                  <a:pos x="T10" y="T11"/>
                </a:cxn>
              </a:cxnLst>
              <a:rect l="0" t="0" r="r" b="b"/>
              <a:pathLst>
                <a:path w="37" h="23">
                  <a:moveTo>
                    <a:pt x="34" y="2"/>
                  </a:moveTo>
                  <a:lnTo>
                    <a:pt x="32" y="0"/>
                  </a:lnTo>
                  <a:lnTo>
                    <a:pt x="0" y="16"/>
                  </a:lnTo>
                  <a:lnTo>
                    <a:pt x="4" y="22"/>
                  </a:lnTo>
                  <a:lnTo>
                    <a:pt x="36" y="5"/>
                  </a:lnTo>
                  <a:lnTo>
                    <a:pt x="34" y="2"/>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64" name="Freeform 256"/>
            <p:cNvSpPr>
              <a:spLocks/>
            </p:cNvSpPr>
            <p:nvPr/>
          </p:nvSpPr>
          <p:spPr bwMode="auto">
            <a:xfrm>
              <a:off x="5200" y="3378"/>
              <a:ext cx="92" cy="184"/>
            </a:xfrm>
            <a:custGeom>
              <a:avLst/>
              <a:gdLst>
                <a:gd name="T0" fmla="*/ 5 w 92"/>
                <a:gd name="T1" fmla="*/ 183 h 184"/>
                <a:gd name="T2" fmla="*/ 5 w 92"/>
                <a:gd name="T3" fmla="*/ 183 h 184"/>
                <a:gd name="T4" fmla="*/ 27 w 92"/>
                <a:gd name="T5" fmla="*/ 181 h 184"/>
                <a:gd name="T6" fmla="*/ 45 w 92"/>
                <a:gd name="T7" fmla="*/ 174 h 184"/>
                <a:gd name="T8" fmla="*/ 61 w 92"/>
                <a:gd name="T9" fmla="*/ 165 h 184"/>
                <a:gd name="T10" fmla="*/ 73 w 92"/>
                <a:gd name="T11" fmla="*/ 153 h 184"/>
                <a:gd name="T12" fmla="*/ 81 w 92"/>
                <a:gd name="T13" fmla="*/ 139 h 184"/>
                <a:gd name="T14" fmla="*/ 87 w 92"/>
                <a:gd name="T15" fmla="*/ 123 h 184"/>
                <a:gd name="T16" fmla="*/ 90 w 92"/>
                <a:gd name="T17" fmla="*/ 107 h 184"/>
                <a:gd name="T18" fmla="*/ 91 w 92"/>
                <a:gd name="T19" fmla="*/ 90 h 184"/>
                <a:gd name="T20" fmla="*/ 87 w 92"/>
                <a:gd name="T21" fmla="*/ 73 h 184"/>
                <a:gd name="T22" fmla="*/ 83 w 92"/>
                <a:gd name="T23" fmla="*/ 57 h 184"/>
                <a:gd name="T24" fmla="*/ 74 w 92"/>
                <a:gd name="T25" fmla="*/ 41 h 184"/>
                <a:gd name="T26" fmla="*/ 64 w 92"/>
                <a:gd name="T27" fmla="*/ 27 h 184"/>
                <a:gd name="T28" fmla="*/ 51 w 92"/>
                <a:gd name="T29" fmla="*/ 16 h 184"/>
                <a:gd name="T30" fmla="*/ 36 w 92"/>
                <a:gd name="T31" fmla="*/ 7 h 184"/>
                <a:gd name="T32" fmla="*/ 19 w 92"/>
                <a:gd name="T33" fmla="*/ 1 h 184"/>
                <a:gd name="T34" fmla="*/ 0 w 92"/>
                <a:gd name="T35"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2" h="184">
                  <a:moveTo>
                    <a:pt x="5" y="183"/>
                  </a:moveTo>
                  <a:lnTo>
                    <a:pt x="5" y="183"/>
                  </a:lnTo>
                  <a:lnTo>
                    <a:pt x="27" y="181"/>
                  </a:lnTo>
                  <a:lnTo>
                    <a:pt x="45" y="174"/>
                  </a:lnTo>
                  <a:lnTo>
                    <a:pt x="61" y="165"/>
                  </a:lnTo>
                  <a:lnTo>
                    <a:pt x="73" y="153"/>
                  </a:lnTo>
                  <a:lnTo>
                    <a:pt x="81" y="139"/>
                  </a:lnTo>
                  <a:lnTo>
                    <a:pt x="87" y="123"/>
                  </a:lnTo>
                  <a:lnTo>
                    <a:pt x="90" y="107"/>
                  </a:lnTo>
                  <a:lnTo>
                    <a:pt x="91" y="90"/>
                  </a:lnTo>
                  <a:lnTo>
                    <a:pt x="87" y="73"/>
                  </a:lnTo>
                  <a:lnTo>
                    <a:pt x="83" y="57"/>
                  </a:lnTo>
                  <a:lnTo>
                    <a:pt x="74" y="41"/>
                  </a:lnTo>
                  <a:lnTo>
                    <a:pt x="64" y="27"/>
                  </a:lnTo>
                  <a:lnTo>
                    <a:pt x="51" y="16"/>
                  </a:lnTo>
                  <a:lnTo>
                    <a:pt x="36" y="7"/>
                  </a:lnTo>
                  <a:lnTo>
                    <a:pt x="19" y="1"/>
                  </a:lnTo>
                  <a:lnTo>
                    <a:pt x="0"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65" name="Freeform 257"/>
            <p:cNvSpPr>
              <a:spLocks/>
            </p:cNvSpPr>
            <p:nvPr/>
          </p:nvSpPr>
          <p:spPr bwMode="auto">
            <a:xfrm>
              <a:off x="5198" y="3374"/>
              <a:ext cx="39" cy="22"/>
            </a:xfrm>
            <a:custGeom>
              <a:avLst/>
              <a:gdLst>
                <a:gd name="T0" fmla="*/ 0 w 39"/>
                <a:gd name="T1" fmla="*/ 0 h 22"/>
                <a:gd name="T2" fmla="*/ 0 w 39"/>
                <a:gd name="T3" fmla="*/ 5 h 22"/>
                <a:gd name="T4" fmla="*/ 33 w 39"/>
                <a:gd name="T5" fmla="*/ 21 h 22"/>
                <a:gd name="T6" fmla="*/ 38 w 39"/>
                <a:gd name="T7" fmla="*/ 16 h 22"/>
                <a:gd name="T8" fmla="*/ 4 w 39"/>
                <a:gd name="T9" fmla="*/ 0 h 22"/>
                <a:gd name="T10" fmla="*/ 4 w 39"/>
                <a:gd name="T11" fmla="*/ 5 h 22"/>
                <a:gd name="T12" fmla="*/ 0 w 39"/>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39" h="22">
                  <a:moveTo>
                    <a:pt x="0" y="0"/>
                  </a:moveTo>
                  <a:lnTo>
                    <a:pt x="0" y="5"/>
                  </a:lnTo>
                  <a:lnTo>
                    <a:pt x="33" y="21"/>
                  </a:lnTo>
                  <a:lnTo>
                    <a:pt x="38" y="16"/>
                  </a:lnTo>
                  <a:lnTo>
                    <a:pt x="4" y="0"/>
                  </a:lnTo>
                  <a:lnTo>
                    <a:pt x="4" y="5"/>
                  </a:lnTo>
                  <a:lnTo>
                    <a:pt x="0"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66" name="Freeform 258"/>
            <p:cNvSpPr>
              <a:spLocks/>
            </p:cNvSpPr>
            <p:nvPr/>
          </p:nvSpPr>
          <p:spPr bwMode="auto">
            <a:xfrm>
              <a:off x="5191" y="3374"/>
              <a:ext cx="2" cy="2"/>
            </a:xfrm>
            <a:custGeom>
              <a:avLst/>
              <a:gdLst>
                <a:gd name="T0" fmla="*/ 1 w 2"/>
                <a:gd name="T1" fmla="*/ 0 h 2"/>
                <a:gd name="T2" fmla="*/ 0 w 2"/>
                <a:gd name="T3" fmla="*/ 1 h 2"/>
                <a:gd name="T4" fmla="*/ 1 w 2"/>
                <a:gd name="T5" fmla="*/ 1 h 2"/>
                <a:gd name="T6" fmla="*/ 1 w 2"/>
                <a:gd name="T7" fmla="*/ 0 h 2"/>
              </a:gdLst>
              <a:ahLst/>
              <a:cxnLst>
                <a:cxn ang="0">
                  <a:pos x="T0" y="T1"/>
                </a:cxn>
                <a:cxn ang="0">
                  <a:pos x="T2" y="T3"/>
                </a:cxn>
                <a:cxn ang="0">
                  <a:pos x="T4" y="T5"/>
                </a:cxn>
                <a:cxn ang="0">
                  <a:pos x="T6" y="T7"/>
                </a:cxn>
              </a:cxnLst>
              <a:rect l="0" t="0" r="r" b="b"/>
              <a:pathLst>
                <a:path w="2" h="2">
                  <a:moveTo>
                    <a:pt x="1" y="0"/>
                  </a:moveTo>
                  <a:lnTo>
                    <a:pt x="0" y="1"/>
                  </a:lnTo>
                  <a:lnTo>
                    <a:pt x="1" y="1"/>
                  </a:lnTo>
                  <a:lnTo>
                    <a:pt x="1"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67" name="Freeform 259"/>
            <p:cNvSpPr>
              <a:spLocks/>
            </p:cNvSpPr>
            <p:nvPr/>
          </p:nvSpPr>
          <p:spPr bwMode="auto">
            <a:xfrm>
              <a:off x="5198" y="3352"/>
              <a:ext cx="37" cy="24"/>
            </a:xfrm>
            <a:custGeom>
              <a:avLst/>
              <a:gdLst>
                <a:gd name="T0" fmla="*/ 34 w 37"/>
                <a:gd name="T1" fmla="*/ 2 h 24"/>
                <a:gd name="T2" fmla="*/ 31 w 37"/>
                <a:gd name="T3" fmla="*/ 0 h 24"/>
                <a:gd name="T4" fmla="*/ 0 w 37"/>
                <a:gd name="T5" fmla="*/ 17 h 24"/>
                <a:gd name="T6" fmla="*/ 4 w 37"/>
                <a:gd name="T7" fmla="*/ 23 h 24"/>
                <a:gd name="T8" fmla="*/ 36 w 37"/>
                <a:gd name="T9" fmla="*/ 6 h 24"/>
                <a:gd name="T10" fmla="*/ 34 w 37"/>
                <a:gd name="T11" fmla="*/ 2 h 24"/>
              </a:gdLst>
              <a:ahLst/>
              <a:cxnLst>
                <a:cxn ang="0">
                  <a:pos x="T0" y="T1"/>
                </a:cxn>
                <a:cxn ang="0">
                  <a:pos x="T2" y="T3"/>
                </a:cxn>
                <a:cxn ang="0">
                  <a:pos x="T4" y="T5"/>
                </a:cxn>
                <a:cxn ang="0">
                  <a:pos x="T6" y="T7"/>
                </a:cxn>
                <a:cxn ang="0">
                  <a:pos x="T8" y="T9"/>
                </a:cxn>
                <a:cxn ang="0">
                  <a:pos x="T10" y="T11"/>
                </a:cxn>
              </a:cxnLst>
              <a:rect l="0" t="0" r="r" b="b"/>
              <a:pathLst>
                <a:path w="37" h="24">
                  <a:moveTo>
                    <a:pt x="34" y="2"/>
                  </a:moveTo>
                  <a:lnTo>
                    <a:pt x="31" y="0"/>
                  </a:lnTo>
                  <a:lnTo>
                    <a:pt x="0" y="17"/>
                  </a:lnTo>
                  <a:lnTo>
                    <a:pt x="4" y="23"/>
                  </a:lnTo>
                  <a:lnTo>
                    <a:pt x="36" y="6"/>
                  </a:lnTo>
                  <a:lnTo>
                    <a:pt x="34" y="2"/>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68" name="Freeform 260"/>
            <p:cNvSpPr>
              <a:spLocks/>
            </p:cNvSpPr>
            <p:nvPr/>
          </p:nvSpPr>
          <p:spPr bwMode="auto">
            <a:xfrm>
              <a:off x="5200" y="3226"/>
              <a:ext cx="155" cy="216"/>
            </a:xfrm>
            <a:custGeom>
              <a:avLst/>
              <a:gdLst>
                <a:gd name="T0" fmla="*/ 152 w 155"/>
                <a:gd name="T1" fmla="*/ 215 h 216"/>
                <a:gd name="T2" fmla="*/ 152 w 155"/>
                <a:gd name="T3" fmla="*/ 215 h 216"/>
                <a:gd name="T4" fmla="*/ 153 w 155"/>
                <a:gd name="T5" fmla="*/ 195 h 216"/>
                <a:gd name="T6" fmla="*/ 154 w 155"/>
                <a:gd name="T7" fmla="*/ 174 h 216"/>
                <a:gd name="T8" fmla="*/ 154 w 155"/>
                <a:gd name="T9" fmla="*/ 155 h 216"/>
                <a:gd name="T10" fmla="*/ 153 w 155"/>
                <a:gd name="T11" fmla="*/ 136 h 216"/>
                <a:gd name="T12" fmla="*/ 150 w 155"/>
                <a:gd name="T13" fmla="*/ 117 h 216"/>
                <a:gd name="T14" fmla="*/ 147 w 155"/>
                <a:gd name="T15" fmla="*/ 99 h 216"/>
                <a:gd name="T16" fmla="*/ 141 w 155"/>
                <a:gd name="T17" fmla="*/ 83 h 216"/>
                <a:gd name="T18" fmla="*/ 133 w 155"/>
                <a:gd name="T19" fmla="*/ 68 h 216"/>
                <a:gd name="T20" fmla="*/ 125 w 155"/>
                <a:gd name="T21" fmla="*/ 53 h 216"/>
                <a:gd name="T22" fmla="*/ 114 w 155"/>
                <a:gd name="T23" fmla="*/ 41 h 216"/>
                <a:gd name="T24" fmla="*/ 101 w 155"/>
                <a:gd name="T25" fmla="*/ 29 h 216"/>
                <a:gd name="T26" fmla="*/ 86 w 155"/>
                <a:gd name="T27" fmla="*/ 20 h 216"/>
                <a:gd name="T28" fmla="*/ 68 w 155"/>
                <a:gd name="T29" fmla="*/ 11 h 216"/>
                <a:gd name="T30" fmla="*/ 47 w 155"/>
                <a:gd name="T31" fmla="*/ 6 h 216"/>
                <a:gd name="T32" fmla="*/ 25 w 155"/>
                <a:gd name="T33" fmla="*/ 2 h 216"/>
                <a:gd name="T34" fmla="*/ 0 w 155"/>
                <a:gd name="T35"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5" h="216">
                  <a:moveTo>
                    <a:pt x="152" y="215"/>
                  </a:moveTo>
                  <a:lnTo>
                    <a:pt x="152" y="215"/>
                  </a:lnTo>
                  <a:lnTo>
                    <a:pt x="153" y="195"/>
                  </a:lnTo>
                  <a:lnTo>
                    <a:pt x="154" y="174"/>
                  </a:lnTo>
                  <a:lnTo>
                    <a:pt x="154" y="155"/>
                  </a:lnTo>
                  <a:lnTo>
                    <a:pt x="153" y="136"/>
                  </a:lnTo>
                  <a:lnTo>
                    <a:pt x="150" y="117"/>
                  </a:lnTo>
                  <a:lnTo>
                    <a:pt x="147" y="99"/>
                  </a:lnTo>
                  <a:lnTo>
                    <a:pt x="141" y="83"/>
                  </a:lnTo>
                  <a:lnTo>
                    <a:pt x="133" y="68"/>
                  </a:lnTo>
                  <a:lnTo>
                    <a:pt x="125" y="53"/>
                  </a:lnTo>
                  <a:lnTo>
                    <a:pt x="114" y="41"/>
                  </a:lnTo>
                  <a:lnTo>
                    <a:pt x="101" y="29"/>
                  </a:lnTo>
                  <a:lnTo>
                    <a:pt x="86" y="20"/>
                  </a:lnTo>
                  <a:lnTo>
                    <a:pt x="68" y="11"/>
                  </a:lnTo>
                  <a:lnTo>
                    <a:pt x="47" y="6"/>
                  </a:lnTo>
                  <a:lnTo>
                    <a:pt x="25" y="2"/>
                  </a:lnTo>
                  <a:lnTo>
                    <a:pt x="0"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69" name="Freeform 261"/>
            <p:cNvSpPr>
              <a:spLocks/>
            </p:cNvSpPr>
            <p:nvPr/>
          </p:nvSpPr>
          <p:spPr bwMode="auto">
            <a:xfrm>
              <a:off x="5197" y="3223"/>
              <a:ext cx="37" cy="23"/>
            </a:xfrm>
            <a:custGeom>
              <a:avLst/>
              <a:gdLst>
                <a:gd name="T0" fmla="*/ 1 w 37"/>
                <a:gd name="T1" fmla="*/ 0 h 23"/>
                <a:gd name="T2" fmla="*/ 0 w 37"/>
                <a:gd name="T3" fmla="*/ 6 h 23"/>
                <a:gd name="T4" fmla="*/ 32 w 37"/>
                <a:gd name="T5" fmla="*/ 22 h 23"/>
                <a:gd name="T6" fmla="*/ 36 w 37"/>
                <a:gd name="T7" fmla="*/ 17 h 23"/>
                <a:gd name="T8" fmla="*/ 5 w 37"/>
                <a:gd name="T9" fmla="*/ 0 h 23"/>
                <a:gd name="T10" fmla="*/ 5 w 37"/>
                <a:gd name="T11" fmla="*/ 6 h 23"/>
                <a:gd name="T12" fmla="*/ 1 w 37"/>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37" h="23">
                  <a:moveTo>
                    <a:pt x="1" y="0"/>
                  </a:moveTo>
                  <a:lnTo>
                    <a:pt x="0" y="6"/>
                  </a:lnTo>
                  <a:lnTo>
                    <a:pt x="32" y="22"/>
                  </a:lnTo>
                  <a:lnTo>
                    <a:pt x="36" y="17"/>
                  </a:lnTo>
                  <a:lnTo>
                    <a:pt x="5" y="0"/>
                  </a:lnTo>
                  <a:lnTo>
                    <a:pt x="5" y="6"/>
                  </a:lnTo>
                  <a:lnTo>
                    <a:pt x="1"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70" name="Freeform 262"/>
            <p:cNvSpPr>
              <a:spLocks/>
            </p:cNvSpPr>
            <p:nvPr/>
          </p:nvSpPr>
          <p:spPr bwMode="auto">
            <a:xfrm>
              <a:off x="5191" y="3223"/>
              <a:ext cx="1" cy="2"/>
            </a:xfrm>
            <a:custGeom>
              <a:avLst/>
              <a:gdLst>
                <a:gd name="T0" fmla="*/ 0 w 1"/>
                <a:gd name="T1" fmla="*/ 0 h 2"/>
                <a:gd name="T2" fmla="*/ 0 w 1"/>
                <a:gd name="T3" fmla="*/ 0 h 2"/>
                <a:gd name="T4" fmla="*/ 0 w 1"/>
                <a:gd name="T5" fmla="*/ 1 h 2"/>
                <a:gd name="T6" fmla="*/ 0 w 1"/>
                <a:gd name="T7" fmla="*/ 0 h 2"/>
              </a:gdLst>
              <a:ahLst/>
              <a:cxnLst>
                <a:cxn ang="0">
                  <a:pos x="T0" y="T1"/>
                </a:cxn>
                <a:cxn ang="0">
                  <a:pos x="T2" y="T3"/>
                </a:cxn>
                <a:cxn ang="0">
                  <a:pos x="T4" y="T5"/>
                </a:cxn>
                <a:cxn ang="0">
                  <a:pos x="T6" y="T7"/>
                </a:cxn>
              </a:cxnLst>
              <a:rect l="0" t="0" r="r" b="b"/>
              <a:pathLst>
                <a:path w="1" h="2">
                  <a:moveTo>
                    <a:pt x="0" y="0"/>
                  </a:moveTo>
                  <a:lnTo>
                    <a:pt x="0" y="0"/>
                  </a:lnTo>
                  <a:lnTo>
                    <a:pt x="0" y="1"/>
                  </a:lnTo>
                  <a:lnTo>
                    <a:pt x="0"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71" name="Freeform 263"/>
            <p:cNvSpPr>
              <a:spLocks/>
            </p:cNvSpPr>
            <p:nvPr/>
          </p:nvSpPr>
          <p:spPr bwMode="auto">
            <a:xfrm>
              <a:off x="5198" y="3202"/>
              <a:ext cx="37" cy="23"/>
            </a:xfrm>
            <a:custGeom>
              <a:avLst/>
              <a:gdLst>
                <a:gd name="T0" fmla="*/ 34 w 37"/>
                <a:gd name="T1" fmla="*/ 2 h 23"/>
                <a:gd name="T2" fmla="*/ 32 w 37"/>
                <a:gd name="T3" fmla="*/ 0 h 23"/>
                <a:gd name="T4" fmla="*/ 0 w 37"/>
                <a:gd name="T5" fmla="*/ 16 h 23"/>
                <a:gd name="T6" fmla="*/ 4 w 37"/>
                <a:gd name="T7" fmla="*/ 22 h 23"/>
                <a:gd name="T8" fmla="*/ 36 w 37"/>
                <a:gd name="T9" fmla="*/ 6 h 23"/>
                <a:gd name="T10" fmla="*/ 34 w 37"/>
                <a:gd name="T11" fmla="*/ 2 h 23"/>
              </a:gdLst>
              <a:ahLst/>
              <a:cxnLst>
                <a:cxn ang="0">
                  <a:pos x="T0" y="T1"/>
                </a:cxn>
                <a:cxn ang="0">
                  <a:pos x="T2" y="T3"/>
                </a:cxn>
                <a:cxn ang="0">
                  <a:pos x="T4" y="T5"/>
                </a:cxn>
                <a:cxn ang="0">
                  <a:pos x="T6" y="T7"/>
                </a:cxn>
                <a:cxn ang="0">
                  <a:pos x="T8" y="T9"/>
                </a:cxn>
                <a:cxn ang="0">
                  <a:pos x="T10" y="T11"/>
                </a:cxn>
              </a:cxnLst>
              <a:rect l="0" t="0" r="r" b="b"/>
              <a:pathLst>
                <a:path w="37" h="23">
                  <a:moveTo>
                    <a:pt x="34" y="2"/>
                  </a:moveTo>
                  <a:lnTo>
                    <a:pt x="32" y="0"/>
                  </a:lnTo>
                  <a:lnTo>
                    <a:pt x="0" y="16"/>
                  </a:lnTo>
                  <a:lnTo>
                    <a:pt x="4" y="22"/>
                  </a:lnTo>
                  <a:lnTo>
                    <a:pt x="36" y="6"/>
                  </a:lnTo>
                  <a:lnTo>
                    <a:pt x="34" y="2"/>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72" name="Line 264"/>
            <p:cNvSpPr>
              <a:spLocks noChangeShapeType="1"/>
            </p:cNvSpPr>
            <p:nvPr/>
          </p:nvSpPr>
          <p:spPr bwMode="auto">
            <a:xfrm flipH="1">
              <a:off x="1921" y="3228"/>
              <a:ext cx="187" cy="0"/>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3273" name="Freeform 265"/>
            <p:cNvSpPr>
              <a:spLocks/>
            </p:cNvSpPr>
            <p:nvPr/>
          </p:nvSpPr>
          <p:spPr bwMode="auto">
            <a:xfrm>
              <a:off x="1923" y="3224"/>
              <a:ext cx="35" cy="23"/>
            </a:xfrm>
            <a:custGeom>
              <a:avLst/>
              <a:gdLst>
                <a:gd name="T0" fmla="*/ 0 w 35"/>
                <a:gd name="T1" fmla="*/ 0 h 23"/>
                <a:gd name="T2" fmla="*/ 0 w 35"/>
                <a:gd name="T3" fmla="*/ 6 h 23"/>
                <a:gd name="T4" fmla="*/ 30 w 35"/>
                <a:gd name="T5" fmla="*/ 22 h 23"/>
                <a:gd name="T6" fmla="*/ 34 w 35"/>
                <a:gd name="T7" fmla="*/ 17 h 23"/>
                <a:gd name="T8" fmla="*/ 4 w 35"/>
                <a:gd name="T9" fmla="*/ 0 h 23"/>
                <a:gd name="T10" fmla="*/ 4 w 35"/>
                <a:gd name="T11" fmla="*/ 6 h 23"/>
                <a:gd name="T12" fmla="*/ 0 w 35"/>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35" h="23">
                  <a:moveTo>
                    <a:pt x="0" y="0"/>
                  </a:moveTo>
                  <a:lnTo>
                    <a:pt x="0" y="6"/>
                  </a:lnTo>
                  <a:lnTo>
                    <a:pt x="30" y="22"/>
                  </a:lnTo>
                  <a:lnTo>
                    <a:pt x="34" y="17"/>
                  </a:lnTo>
                  <a:lnTo>
                    <a:pt x="4" y="0"/>
                  </a:lnTo>
                  <a:lnTo>
                    <a:pt x="4" y="6"/>
                  </a:lnTo>
                  <a:lnTo>
                    <a:pt x="0"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74" name="Freeform 266"/>
            <p:cNvSpPr>
              <a:spLocks/>
            </p:cNvSpPr>
            <p:nvPr/>
          </p:nvSpPr>
          <p:spPr bwMode="auto">
            <a:xfrm>
              <a:off x="1914" y="3224"/>
              <a:ext cx="1" cy="2"/>
            </a:xfrm>
            <a:custGeom>
              <a:avLst/>
              <a:gdLst>
                <a:gd name="T0" fmla="*/ 0 w 1"/>
                <a:gd name="T1" fmla="*/ 0 h 2"/>
                <a:gd name="T2" fmla="*/ 0 w 1"/>
                <a:gd name="T3" fmla="*/ 1 h 2"/>
                <a:gd name="T4" fmla="*/ 0 w 1"/>
                <a:gd name="T5" fmla="*/ 1 h 2"/>
                <a:gd name="T6" fmla="*/ 0 w 1"/>
                <a:gd name="T7" fmla="*/ 0 h 2"/>
              </a:gdLst>
              <a:ahLst/>
              <a:cxnLst>
                <a:cxn ang="0">
                  <a:pos x="T0" y="T1"/>
                </a:cxn>
                <a:cxn ang="0">
                  <a:pos x="T2" y="T3"/>
                </a:cxn>
                <a:cxn ang="0">
                  <a:pos x="T4" y="T5"/>
                </a:cxn>
                <a:cxn ang="0">
                  <a:pos x="T6" y="T7"/>
                </a:cxn>
              </a:cxnLst>
              <a:rect l="0" t="0" r="r" b="b"/>
              <a:pathLst>
                <a:path w="1" h="2">
                  <a:moveTo>
                    <a:pt x="0" y="0"/>
                  </a:moveTo>
                  <a:lnTo>
                    <a:pt x="0" y="1"/>
                  </a:lnTo>
                  <a:lnTo>
                    <a:pt x="0" y="1"/>
                  </a:lnTo>
                  <a:lnTo>
                    <a:pt x="0"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75" name="Freeform 267"/>
            <p:cNvSpPr>
              <a:spLocks/>
            </p:cNvSpPr>
            <p:nvPr/>
          </p:nvSpPr>
          <p:spPr bwMode="auto">
            <a:xfrm>
              <a:off x="1923" y="3203"/>
              <a:ext cx="35" cy="23"/>
            </a:xfrm>
            <a:custGeom>
              <a:avLst/>
              <a:gdLst>
                <a:gd name="T0" fmla="*/ 33 w 35"/>
                <a:gd name="T1" fmla="*/ 2 h 23"/>
                <a:gd name="T2" fmla="*/ 30 w 35"/>
                <a:gd name="T3" fmla="*/ 0 h 23"/>
                <a:gd name="T4" fmla="*/ 0 w 35"/>
                <a:gd name="T5" fmla="*/ 16 h 23"/>
                <a:gd name="T6" fmla="*/ 4 w 35"/>
                <a:gd name="T7" fmla="*/ 22 h 23"/>
                <a:gd name="T8" fmla="*/ 34 w 35"/>
                <a:gd name="T9" fmla="*/ 5 h 23"/>
                <a:gd name="T10" fmla="*/ 33 w 35"/>
                <a:gd name="T11" fmla="*/ 2 h 23"/>
              </a:gdLst>
              <a:ahLst/>
              <a:cxnLst>
                <a:cxn ang="0">
                  <a:pos x="T0" y="T1"/>
                </a:cxn>
                <a:cxn ang="0">
                  <a:pos x="T2" y="T3"/>
                </a:cxn>
                <a:cxn ang="0">
                  <a:pos x="T4" y="T5"/>
                </a:cxn>
                <a:cxn ang="0">
                  <a:pos x="T6" y="T7"/>
                </a:cxn>
                <a:cxn ang="0">
                  <a:pos x="T8" y="T9"/>
                </a:cxn>
                <a:cxn ang="0">
                  <a:pos x="T10" y="T11"/>
                </a:cxn>
              </a:cxnLst>
              <a:rect l="0" t="0" r="r" b="b"/>
              <a:pathLst>
                <a:path w="35" h="23">
                  <a:moveTo>
                    <a:pt x="33" y="2"/>
                  </a:moveTo>
                  <a:lnTo>
                    <a:pt x="30" y="0"/>
                  </a:lnTo>
                  <a:lnTo>
                    <a:pt x="0" y="16"/>
                  </a:lnTo>
                  <a:lnTo>
                    <a:pt x="4" y="22"/>
                  </a:lnTo>
                  <a:lnTo>
                    <a:pt x="34" y="5"/>
                  </a:lnTo>
                  <a:lnTo>
                    <a:pt x="33" y="2"/>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76" name="Line 268"/>
            <p:cNvSpPr>
              <a:spLocks noChangeShapeType="1"/>
            </p:cNvSpPr>
            <p:nvPr/>
          </p:nvSpPr>
          <p:spPr bwMode="auto">
            <a:xfrm flipH="1" flipV="1">
              <a:off x="3073" y="3077"/>
              <a:ext cx="187" cy="9"/>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3277" name="Freeform 269"/>
            <p:cNvSpPr>
              <a:spLocks/>
            </p:cNvSpPr>
            <p:nvPr/>
          </p:nvSpPr>
          <p:spPr bwMode="auto">
            <a:xfrm>
              <a:off x="3075" y="3078"/>
              <a:ext cx="36" cy="22"/>
            </a:xfrm>
            <a:custGeom>
              <a:avLst/>
              <a:gdLst>
                <a:gd name="T0" fmla="*/ 0 w 36"/>
                <a:gd name="T1" fmla="*/ 0 h 22"/>
                <a:gd name="T2" fmla="*/ 0 w 36"/>
                <a:gd name="T3" fmla="*/ 5 h 22"/>
                <a:gd name="T4" fmla="*/ 30 w 36"/>
                <a:gd name="T5" fmla="*/ 21 h 22"/>
                <a:gd name="T6" fmla="*/ 35 w 36"/>
                <a:gd name="T7" fmla="*/ 16 h 22"/>
                <a:gd name="T8" fmla="*/ 4 w 36"/>
                <a:gd name="T9" fmla="*/ 0 h 22"/>
                <a:gd name="T10" fmla="*/ 4 w 36"/>
                <a:gd name="T11" fmla="*/ 5 h 22"/>
                <a:gd name="T12" fmla="*/ 0 w 36"/>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36" h="22">
                  <a:moveTo>
                    <a:pt x="0" y="0"/>
                  </a:moveTo>
                  <a:lnTo>
                    <a:pt x="0" y="5"/>
                  </a:lnTo>
                  <a:lnTo>
                    <a:pt x="30" y="21"/>
                  </a:lnTo>
                  <a:lnTo>
                    <a:pt x="35" y="16"/>
                  </a:lnTo>
                  <a:lnTo>
                    <a:pt x="4" y="0"/>
                  </a:lnTo>
                  <a:lnTo>
                    <a:pt x="4" y="5"/>
                  </a:lnTo>
                  <a:lnTo>
                    <a:pt x="0"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78" name="Freeform 270"/>
            <p:cNvSpPr>
              <a:spLocks/>
            </p:cNvSpPr>
            <p:nvPr/>
          </p:nvSpPr>
          <p:spPr bwMode="auto">
            <a:xfrm>
              <a:off x="3068" y="3078"/>
              <a:ext cx="2" cy="2"/>
            </a:xfrm>
            <a:custGeom>
              <a:avLst/>
              <a:gdLst>
                <a:gd name="T0" fmla="*/ 1 w 2"/>
                <a:gd name="T1" fmla="*/ 0 h 2"/>
                <a:gd name="T2" fmla="*/ 0 w 2"/>
                <a:gd name="T3" fmla="*/ 0 h 2"/>
                <a:gd name="T4" fmla="*/ 1 w 2"/>
                <a:gd name="T5" fmla="*/ 1 h 2"/>
                <a:gd name="T6" fmla="*/ 1 w 2"/>
                <a:gd name="T7" fmla="*/ 0 h 2"/>
              </a:gdLst>
              <a:ahLst/>
              <a:cxnLst>
                <a:cxn ang="0">
                  <a:pos x="T0" y="T1"/>
                </a:cxn>
                <a:cxn ang="0">
                  <a:pos x="T2" y="T3"/>
                </a:cxn>
                <a:cxn ang="0">
                  <a:pos x="T4" y="T5"/>
                </a:cxn>
                <a:cxn ang="0">
                  <a:pos x="T6" y="T7"/>
                </a:cxn>
              </a:cxnLst>
              <a:rect l="0" t="0" r="r" b="b"/>
              <a:pathLst>
                <a:path w="2" h="2">
                  <a:moveTo>
                    <a:pt x="1" y="0"/>
                  </a:moveTo>
                  <a:lnTo>
                    <a:pt x="0" y="0"/>
                  </a:lnTo>
                  <a:lnTo>
                    <a:pt x="1" y="1"/>
                  </a:lnTo>
                  <a:lnTo>
                    <a:pt x="1"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79" name="Freeform 271"/>
            <p:cNvSpPr>
              <a:spLocks/>
            </p:cNvSpPr>
            <p:nvPr/>
          </p:nvSpPr>
          <p:spPr bwMode="auto">
            <a:xfrm>
              <a:off x="3075" y="3056"/>
              <a:ext cx="37" cy="24"/>
            </a:xfrm>
            <a:custGeom>
              <a:avLst/>
              <a:gdLst>
                <a:gd name="T0" fmla="*/ 33 w 37"/>
                <a:gd name="T1" fmla="*/ 3 h 24"/>
                <a:gd name="T2" fmla="*/ 31 w 37"/>
                <a:gd name="T3" fmla="*/ 0 h 24"/>
                <a:gd name="T4" fmla="*/ 0 w 37"/>
                <a:gd name="T5" fmla="*/ 17 h 24"/>
                <a:gd name="T6" fmla="*/ 4 w 37"/>
                <a:gd name="T7" fmla="*/ 23 h 24"/>
                <a:gd name="T8" fmla="*/ 36 w 37"/>
                <a:gd name="T9" fmla="*/ 6 h 24"/>
                <a:gd name="T10" fmla="*/ 33 w 37"/>
                <a:gd name="T11" fmla="*/ 3 h 24"/>
              </a:gdLst>
              <a:ahLst/>
              <a:cxnLst>
                <a:cxn ang="0">
                  <a:pos x="T0" y="T1"/>
                </a:cxn>
                <a:cxn ang="0">
                  <a:pos x="T2" y="T3"/>
                </a:cxn>
                <a:cxn ang="0">
                  <a:pos x="T4" y="T5"/>
                </a:cxn>
                <a:cxn ang="0">
                  <a:pos x="T6" y="T7"/>
                </a:cxn>
                <a:cxn ang="0">
                  <a:pos x="T8" y="T9"/>
                </a:cxn>
                <a:cxn ang="0">
                  <a:pos x="T10" y="T11"/>
                </a:cxn>
              </a:cxnLst>
              <a:rect l="0" t="0" r="r" b="b"/>
              <a:pathLst>
                <a:path w="37" h="24">
                  <a:moveTo>
                    <a:pt x="33" y="3"/>
                  </a:moveTo>
                  <a:lnTo>
                    <a:pt x="31" y="0"/>
                  </a:lnTo>
                  <a:lnTo>
                    <a:pt x="0" y="17"/>
                  </a:lnTo>
                  <a:lnTo>
                    <a:pt x="4" y="23"/>
                  </a:lnTo>
                  <a:lnTo>
                    <a:pt x="36" y="6"/>
                  </a:lnTo>
                  <a:lnTo>
                    <a:pt x="33" y="3"/>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80" name="Line 272"/>
            <p:cNvSpPr>
              <a:spLocks noChangeShapeType="1"/>
            </p:cNvSpPr>
            <p:nvPr/>
          </p:nvSpPr>
          <p:spPr bwMode="auto">
            <a:xfrm flipH="1">
              <a:off x="4281" y="3378"/>
              <a:ext cx="185" cy="0"/>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3281" name="Freeform 273"/>
            <p:cNvSpPr>
              <a:spLocks/>
            </p:cNvSpPr>
            <p:nvPr/>
          </p:nvSpPr>
          <p:spPr bwMode="auto">
            <a:xfrm>
              <a:off x="4282" y="3374"/>
              <a:ext cx="35" cy="23"/>
            </a:xfrm>
            <a:custGeom>
              <a:avLst/>
              <a:gdLst>
                <a:gd name="T0" fmla="*/ 0 w 35"/>
                <a:gd name="T1" fmla="*/ 0 h 23"/>
                <a:gd name="T2" fmla="*/ 0 w 35"/>
                <a:gd name="T3" fmla="*/ 6 h 23"/>
                <a:gd name="T4" fmla="*/ 30 w 35"/>
                <a:gd name="T5" fmla="*/ 22 h 23"/>
                <a:gd name="T6" fmla="*/ 34 w 35"/>
                <a:gd name="T7" fmla="*/ 17 h 23"/>
                <a:gd name="T8" fmla="*/ 4 w 35"/>
                <a:gd name="T9" fmla="*/ 0 h 23"/>
                <a:gd name="T10" fmla="*/ 4 w 35"/>
                <a:gd name="T11" fmla="*/ 6 h 23"/>
                <a:gd name="T12" fmla="*/ 0 w 35"/>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35" h="23">
                  <a:moveTo>
                    <a:pt x="0" y="0"/>
                  </a:moveTo>
                  <a:lnTo>
                    <a:pt x="0" y="6"/>
                  </a:lnTo>
                  <a:lnTo>
                    <a:pt x="30" y="22"/>
                  </a:lnTo>
                  <a:lnTo>
                    <a:pt x="34" y="17"/>
                  </a:lnTo>
                  <a:lnTo>
                    <a:pt x="4" y="0"/>
                  </a:lnTo>
                  <a:lnTo>
                    <a:pt x="4" y="6"/>
                  </a:lnTo>
                  <a:lnTo>
                    <a:pt x="0"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82" name="Freeform 274"/>
            <p:cNvSpPr>
              <a:spLocks/>
            </p:cNvSpPr>
            <p:nvPr/>
          </p:nvSpPr>
          <p:spPr bwMode="auto">
            <a:xfrm>
              <a:off x="4274" y="3374"/>
              <a:ext cx="2" cy="2"/>
            </a:xfrm>
            <a:custGeom>
              <a:avLst/>
              <a:gdLst>
                <a:gd name="T0" fmla="*/ 1 w 2"/>
                <a:gd name="T1" fmla="*/ 0 h 2"/>
                <a:gd name="T2" fmla="*/ 0 w 2"/>
                <a:gd name="T3" fmla="*/ 1 h 2"/>
                <a:gd name="T4" fmla="*/ 1 w 2"/>
                <a:gd name="T5" fmla="*/ 1 h 2"/>
                <a:gd name="T6" fmla="*/ 1 w 2"/>
                <a:gd name="T7" fmla="*/ 0 h 2"/>
              </a:gdLst>
              <a:ahLst/>
              <a:cxnLst>
                <a:cxn ang="0">
                  <a:pos x="T0" y="T1"/>
                </a:cxn>
                <a:cxn ang="0">
                  <a:pos x="T2" y="T3"/>
                </a:cxn>
                <a:cxn ang="0">
                  <a:pos x="T4" y="T5"/>
                </a:cxn>
                <a:cxn ang="0">
                  <a:pos x="T6" y="T7"/>
                </a:cxn>
              </a:cxnLst>
              <a:rect l="0" t="0" r="r" b="b"/>
              <a:pathLst>
                <a:path w="2" h="2">
                  <a:moveTo>
                    <a:pt x="1" y="0"/>
                  </a:moveTo>
                  <a:lnTo>
                    <a:pt x="0" y="1"/>
                  </a:lnTo>
                  <a:lnTo>
                    <a:pt x="1" y="1"/>
                  </a:lnTo>
                  <a:lnTo>
                    <a:pt x="1"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83" name="Freeform 275"/>
            <p:cNvSpPr>
              <a:spLocks/>
            </p:cNvSpPr>
            <p:nvPr/>
          </p:nvSpPr>
          <p:spPr bwMode="auto">
            <a:xfrm>
              <a:off x="4282" y="3353"/>
              <a:ext cx="35" cy="23"/>
            </a:xfrm>
            <a:custGeom>
              <a:avLst/>
              <a:gdLst>
                <a:gd name="T0" fmla="*/ 33 w 35"/>
                <a:gd name="T1" fmla="*/ 2 h 23"/>
                <a:gd name="T2" fmla="*/ 30 w 35"/>
                <a:gd name="T3" fmla="*/ 0 h 23"/>
                <a:gd name="T4" fmla="*/ 0 w 35"/>
                <a:gd name="T5" fmla="*/ 16 h 23"/>
                <a:gd name="T6" fmla="*/ 4 w 35"/>
                <a:gd name="T7" fmla="*/ 22 h 23"/>
                <a:gd name="T8" fmla="*/ 34 w 35"/>
                <a:gd name="T9" fmla="*/ 5 h 23"/>
                <a:gd name="T10" fmla="*/ 33 w 35"/>
                <a:gd name="T11" fmla="*/ 2 h 23"/>
              </a:gdLst>
              <a:ahLst/>
              <a:cxnLst>
                <a:cxn ang="0">
                  <a:pos x="T0" y="T1"/>
                </a:cxn>
                <a:cxn ang="0">
                  <a:pos x="T2" y="T3"/>
                </a:cxn>
                <a:cxn ang="0">
                  <a:pos x="T4" y="T5"/>
                </a:cxn>
                <a:cxn ang="0">
                  <a:pos x="T6" y="T7"/>
                </a:cxn>
                <a:cxn ang="0">
                  <a:pos x="T8" y="T9"/>
                </a:cxn>
                <a:cxn ang="0">
                  <a:pos x="T10" y="T11"/>
                </a:cxn>
              </a:cxnLst>
              <a:rect l="0" t="0" r="r" b="b"/>
              <a:pathLst>
                <a:path w="35" h="23">
                  <a:moveTo>
                    <a:pt x="33" y="2"/>
                  </a:moveTo>
                  <a:lnTo>
                    <a:pt x="30" y="0"/>
                  </a:lnTo>
                  <a:lnTo>
                    <a:pt x="0" y="16"/>
                  </a:lnTo>
                  <a:lnTo>
                    <a:pt x="4" y="22"/>
                  </a:lnTo>
                  <a:lnTo>
                    <a:pt x="34" y="5"/>
                  </a:lnTo>
                  <a:lnTo>
                    <a:pt x="33" y="2"/>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84" name="Freeform 276"/>
            <p:cNvSpPr>
              <a:spLocks/>
            </p:cNvSpPr>
            <p:nvPr/>
          </p:nvSpPr>
          <p:spPr bwMode="auto">
            <a:xfrm>
              <a:off x="5200" y="3079"/>
              <a:ext cx="143" cy="74"/>
            </a:xfrm>
            <a:custGeom>
              <a:avLst/>
              <a:gdLst>
                <a:gd name="T0" fmla="*/ 142 w 143"/>
                <a:gd name="T1" fmla="*/ 73 h 74"/>
                <a:gd name="T2" fmla="*/ 142 w 143"/>
                <a:gd name="T3" fmla="*/ 73 h 74"/>
                <a:gd name="T4" fmla="*/ 134 w 143"/>
                <a:gd name="T5" fmla="*/ 59 h 74"/>
                <a:gd name="T6" fmla="*/ 125 w 143"/>
                <a:gd name="T7" fmla="*/ 47 h 74"/>
                <a:gd name="T8" fmla="*/ 117 w 143"/>
                <a:gd name="T9" fmla="*/ 35 h 74"/>
                <a:gd name="T10" fmla="*/ 109 w 143"/>
                <a:gd name="T11" fmla="*/ 26 h 74"/>
                <a:gd name="T12" fmla="*/ 101 w 143"/>
                <a:gd name="T13" fmla="*/ 19 h 74"/>
                <a:gd name="T14" fmla="*/ 93 w 143"/>
                <a:gd name="T15" fmla="*/ 14 h 74"/>
                <a:gd name="T16" fmla="*/ 85 w 143"/>
                <a:gd name="T17" fmla="*/ 9 h 74"/>
                <a:gd name="T18" fmla="*/ 78 w 143"/>
                <a:gd name="T19" fmla="*/ 6 h 74"/>
                <a:gd name="T20" fmla="*/ 69 w 143"/>
                <a:gd name="T21" fmla="*/ 3 h 74"/>
                <a:gd name="T22" fmla="*/ 61 w 143"/>
                <a:gd name="T23" fmla="*/ 1 h 74"/>
                <a:gd name="T24" fmla="*/ 52 w 143"/>
                <a:gd name="T25" fmla="*/ 0 h 74"/>
                <a:gd name="T26" fmla="*/ 42 w 143"/>
                <a:gd name="T27" fmla="*/ 0 h 74"/>
                <a:gd name="T28" fmla="*/ 33 w 143"/>
                <a:gd name="T29" fmla="*/ 0 h 74"/>
                <a:gd name="T30" fmla="*/ 23 w 143"/>
                <a:gd name="T31" fmla="*/ 0 h 74"/>
                <a:gd name="T32" fmla="*/ 12 w 143"/>
                <a:gd name="T33" fmla="*/ 0 h 74"/>
                <a:gd name="T34" fmla="*/ 0 w 143"/>
                <a:gd name="T35"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3" h="74">
                  <a:moveTo>
                    <a:pt x="142" y="73"/>
                  </a:moveTo>
                  <a:lnTo>
                    <a:pt x="142" y="73"/>
                  </a:lnTo>
                  <a:lnTo>
                    <a:pt x="134" y="59"/>
                  </a:lnTo>
                  <a:lnTo>
                    <a:pt x="125" y="47"/>
                  </a:lnTo>
                  <a:lnTo>
                    <a:pt x="117" y="35"/>
                  </a:lnTo>
                  <a:lnTo>
                    <a:pt x="109" y="26"/>
                  </a:lnTo>
                  <a:lnTo>
                    <a:pt x="101" y="19"/>
                  </a:lnTo>
                  <a:lnTo>
                    <a:pt x="93" y="14"/>
                  </a:lnTo>
                  <a:lnTo>
                    <a:pt x="85" y="9"/>
                  </a:lnTo>
                  <a:lnTo>
                    <a:pt x="78" y="6"/>
                  </a:lnTo>
                  <a:lnTo>
                    <a:pt x="69" y="3"/>
                  </a:lnTo>
                  <a:lnTo>
                    <a:pt x="61" y="1"/>
                  </a:lnTo>
                  <a:lnTo>
                    <a:pt x="52" y="0"/>
                  </a:lnTo>
                  <a:lnTo>
                    <a:pt x="42" y="0"/>
                  </a:lnTo>
                  <a:lnTo>
                    <a:pt x="33" y="0"/>
                  </a:lnTo>
                  <a:lnTo>
                    <a:pt x="23" y="0"/>
                  </a:lnTo>
                  <a:lnTo>
                    <a:pt x="12" y="0"/>
                  </a:lnTo>
                  <a:lnTo>
                    <a:pt x="0"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85" name="Freeform 277"/>
            <p:cNvSpPr>
              <a:spLocks/>
            </p:cNvSpPr>
            <p:nvPr/>
          </p:nvSpPr>
          <p:spPr bwMode="auto">
            <a:xfrm>
              <a:off x="5198" y="3075"/>
              <a:ext cx="37" cy="23"/>
            </a:xfrm>
            <a:custGeom>
              <a:avLst/>
              <a:gdLst>
                <a:gd name="T0" fmla="*/ 0 w 37"/>
                <a:gd name="T1" fmla="*/ 0 h 23"/>
                <a:gd name="T2" fmla="*/ 0 w 37"/>
                <a:gd name="T3" fmla="*/ 6 h 23"/>
                <a:gd name="T4" fmla="*/ 31 w 37"/>
                <a:gd name="T5" fmla="*/ 22 h 23"/>
                <a:gd name="T6" fmla="*/ 36 w 37"/>
                <a:gd name="T7" fmla="*/ 17 h 23"/>
                <a:gd name="T8" fmla="*/ 4 w 37"/>
                <a:gd name="T9" fmla="*/ 0 h 23"/>
                <a:gd name="T10" fmla="*/ 4 w 37"/>
                <a:gd name="T11" fmla="*/ 6 h 23"/>
                <a:gd name="T12" fmla="*/ 0 w 37"/>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37" h="23">
                  <a:moveTo>
                    <a:pt x="0" y="0"/>
                  </a:moveTo>
                  <a:lnTo>
                    <a:pt x="0" y="6"/>
                  </a:lnTo>
                  <a:lnTo>
                    <a:pt x="31" y="22"/>
                  </a:lnTo>
                  <a:lnTo>
                    <a:pt x="36" y="17"/>
                  </a:lnTo>
                  <a:lnTo>
                    <a:pt x="4" y="0"/>
                  </a:lnTo>
                  <a:lnTo>
                    <a:pt x="4" y="6"/>
                  </a:lnTo>
                  <a:lnTo>
                    <a:pt x="0"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86" name="Freeform 278"/>
            <p:cNvSpPr>
              <a:spLocks/>
            </p:cNvSpPr>
            <p:nvPr/>
          </p:nvSpPr>
          <p:spPr bwMode="auto">
            <a:xfrm>
              <a:off x="5191" y="3075"/>
              <a:ext cx="2" cy="2"/>
            </a:xfrm>
            <a:custGeom>
              <a:avLst/>
              <a:gdLst>
                <a:gd name="T0" fmla="*/ 1 w 2"/>
                <a:gd name="T1" fmla="*/ 0 h 2"/>
                <a:gd name="T2" fmla="*/ 0 w 2"/>
                <a:gd name="T3" fmla="*/ 1 h 2"/>
                <a:gd name="T4" fmla="*/ 1 w 2"/>
                <a:gd name="T5" fmla="*/ 1 h 2"/>
                <a:gd name="T6" fmla="*/ 1 w 2"/>
                <a:gd name="T7" fmla="*/ 0 h 2"/>
              </a:gdLst>
              <a:ahLst/>
              <a:cxnLst>
                <a:cxn ang="0">
                  <a:pos x="T0" y="T1"/>
                </a:cxn>
                <a:cxn ang="0">
                  <a:pos x="T2" y="T3"/>
                </a:cxn>
                <a:cxn ang="0">
                  <a:pos x="T4" y="T5"/>
                </a:cxn>
                <a:cxn ang="0">
                  <a:pos x="T6" y="T7"/>
                </a:cxn>
              </a:cxnLst>
              <a:rect l="0" t="0" r="r" b="b"/>
              <a:pathLst>
                <a:path w="2" h="2">
                  <a:moveTo>
                    <a:pt x="1" y="0"/>
                  </a:moveTo>
                  <a:lnTo>
                    <a:pt x="0" y="1"/>
                  </a:lnTo>
                  <a:lnTo>
                    <a:pt x="1" y="1"/>
                  </a:lnTo>
                  <a:lnTo>
                    <a:pt x="1"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87" name="Freeform 279"/>
            <p:cNvSpPr>
              <a:spLocks/>
            </p:cNvSpPr>
            <p:nvPr/>
          </p:nvSpPr>
          <p:spPr bwMode="auto">
            <a:xfrm>
              <a:off x="5198" y="3054"/>
              <a:ext cx="39" cy="23"/>
            </a:xfrm>
            <a:custGeom>
              <a:avLst/>
              <a:gdLst>
                <a:gd name="T0" fmla="*/ 35 w 39"/>
                <a:gd name="T1" fmla="*/ 3 h 23"/>
                <a:gd name="T2" fmla="*/ 33 w 39"/>
                <a:gd name="T3" fmla="*/ 0 h 23"/>
                <a:gd name="T4" fmla="*/ 0 w 39"/>
                <a:gd name="T5" fmla="*/ 16 h 23"/>
                <a:gd name="T6" fmla="*/ 4 w 39"/>
                <a:gd name="T7" fmla="*/ 22 h 23"/>
                <a:gd name="T8" fmla="*/ 38 w 39"/>
                <a:gd name="T9" fmla="*/ 6 h 23"/>
                <a:gd name="T10" fmla="*/ 35 w 39"/>
                <a:gd name="T11" fmla="*/ 3 h 23"/>
              </a:gdLst>
              <a:ahLst/>
              <a:cxnLst>
                <a:cxn ang="0">
                  <a:pos x="T0" y="T1"/>
                </a:cxn>
                <a:cxn ang="0">
                  <a:pos x="T2" y="T3"/>
                </a:cxn>
                <a:cxn ang="0">
                  <a:pos x="T4" y="T5"/>
                </a:cxn>
                <a:cxn ang="0">
                  <a:pos x="T6" y="T7"/>
                </a:cxn>
                <a:cxn ang="0">
                  <a:pos x="T8" y="T9"/>
                </a:cxn>
                <a:cxn ang="0">
                  <a:pos x="T10" y="T11"/>
                </a:cxn>
              </a:cxnLst>
              <a:rect l="0" t="0" r="r" b="b"/>
              <a:pathLst>
                <a:path w="39" h="23">
                  <a:moveTo>
                    <a:pt x="35" y="3"/>
                  </a:moveTo>
                  <a:lnTo>
                    <a:pt x="33" y="0"/>
                  </a:lnTo>
                  <a:lnTo>
                    <a:pt x="0" y="16"/>
                  </a:lnTo>
                  <a:lnTo>
                    <a:pt x="4" y="22"/>
                  </a:lnTo>
                  <a:lnTo>
                    <a:pt x="38" y="6"/>
                  </a:lnTo>
                  <a:lnTo>
                    <a:pt x="35" y="3"/>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88" name="Freeform 280"/>
            <p:cNvSpPr>
              <a:spLocks/>
            </p:cNvSpPr>
            <p:nvPr/>
          </p:nvSpPr>
          <p:spPr bwMode="auto">
            <a:xfrm>
              <a:off x="2093" y="935"/>
              <a:ext cx="2704" cy="623"/>
            </a:xfrm>
            <a:custGeom>
              <a:avLst/>
              <a:gdLst>
                <a:gd name="T0" fmla="*/ 2449 w 2704"/>
                <a:gd name="T1" fmla="*/ 0 h 623"/>
                <a:gd name="T2" fmla="*/ 2501 w 2704"/>
                <a:gd name="T3" fmla="*/ 6 h 623"/>
                <a:gd name="T4" fmla="*/ 2548 w 2704"/>
                <a:gd name="T5" fmla="*/ 24 h 623"/>
                <a:gd name="T6" fmla="*/ 2591 w 2704"/>
                <a:gd name="T7" fmla="*/ 53 h 623"/>
                <a:gd name="T8" fmla="*/ 2628 w 2704"/>
                <a:gd name="T9" fmla="*/ 91 h 623"/>
                <a:gd name="T10" fmla="*/ 2660 w 2704"/>
                <a:gd name="T11" fmla="*/ 138 h 623"/>
                <a:gd name="T12" fmla="*/ 2683 w 2704"/>
                <a:gd name="T13" fmla="*/ 190 h 623"/>
                <a:gd name="T14" fmla="*/ 2698 w 2704"/>
                <a:gd name="T15" fmla="*/ 249 h 623"/>
                <a:gd name="T16" fmla="*/ 2703 w 2704"/>
                <a:gd name="T17" fmla="*/ 311 h 623"/>
                <a:gd name="T18" fmla="*/ 2698 w 2704"/>
                <a:gd name="T19" fmla="*/ 374 h 623"/>
                <a:gd name="T20" fmla="*/ 2683 w 2704"/>
                <a:gd name="T21" fmla="*/ 433 h 623"/>
                <a:gd name="T22" fmla="*/ 2660 w 2704"/>
                <a:gd name="T23" fmla="*/ 485 h 623"/>
                <a:gd name="T24" fmla="*/ 2628 w 2704"/>
                <a:gd name="T25" fmla="*/ 531 h 623"/>
                <a:gd name="T26" fmla="*/ 2591 w 2704"/>
                <a:gd name="T27" fmla="*/ 569 h 623"/>
                <a:gd name="T28" fmla="*/ 2548 w 2704"/>
                <a:gd name="T29" fmla="*/ 598 h 623"/>
                <a:gd name="T30" fmla="*/ 2501 w 2704"/>
                <a:gd name="T31" fmla="*/ 616 h 623"/>
                <a:gd name="T32" fmla="*/ 2449 w 2704"/>
                <a:gd name="T33" fmla="*/ 622 h 623"/>
                <a:gd name="T34" fmla="*/ 228 w 2704"/>
                <a:gd name="T35" fmla="*/ 621 h 623"/>
                <a:gd name="T36" fmla="*/ 178 w 2704"/>
                <a:gd name="T37" fmla="*/ 609 h 623"/>
                <a:gd name="T38" fmla="*/ 133 w 2704"/>
                <a:gd name="T39" fmla="*/ 585 h 623"/>
                <a:gd name="T40" fmla="*/ 93 w 2704"/>
                <a:gd name="T41" fmla="*/ 551 h 623"/>
                <a:gd name="T42" fmla="*/ 58 w 2704"/>
                <a:gd name="T43" fmla="*/ 509 h 623"/>
                <a:gd name="T44" fmla="*/ 30 w 2704"/>
                <a:gd name="T45" fmla="*/ 459 h 623"/>
                <a:gd name="T46" fmla="*/ 11 w 2704"/>
                <a:gd name="T47" fmla="*/ 403 h 623"/>
                <a:gd name="T48" fmla="*/ 1 w 2704"/>
                <a:gd name="T49" fmla="*/ 343 h 623"/>
                <a:gd name="T50" fmla="*/ 1 w 2704"/>
                <a:gd name="T51" fmla="*/ 280 h 623"/>
                <a:gd name="T52" fmla="*/ 11 w 2704"/>
                <a:gd name="T53" fmla="*/ 219 h 623"/>
                <a:gd name="T54" fmla="*/ 30 w 2704"/>
                <a:gd name="T55" fmla="*/ 163 h 623"/>
                <a:gd name="T56" fmla="*/ 58 w 2704"/>
                <a:gd name="T57" fmla="*/ 113 h 623"/>
                <a:gd name="T58" fmla="*/ 93 w 2704"/>
                <a:gd name="T59" fmla="*/ 71 h 623"/>
                <a:gd name="T60" fmla="*/ 133 w 2704"/>
                <a:gd name="T61" fmla="*/ 37 h 623"/>
                <a:gd name="T62" fmla="*/ 178 w 2704"/>
                <a:gd name="T63" fmla="*/ 14 h 623"/>
                <a:gd name="T64" fmla="*/ 228 w 2704"/>
                <a:gd name="T65" fmla="*/ 2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04" h="623">
                  <a:moveTo>
                    <a:pt x="253" y="0"/>
                  </a:moveTo>
                  <a:lnTo>
                    <a:pt x="2449" y="0"/>
                  </a:lnTo>
                  <a:lnTo>
                    <a:pt x="2474" y="2"/>
                  </a:lnTo>
                  <a:lnTo>
                    <a:pt x="2501" y="6"/>
                  </a:lnTo>
                  <a:lnTo>
                    <a:pt x="2525" y="14"/>
                  </a:lnTo>
                  <a:lnTo>
                    <a:pt x="2548" y="24"/>
                  </a:lnTo>
                  <a:lnTo>
                    <a:pt x="2569" y="37"/>
                  </a:lnTo>
                  <a:lnTo>
                    <a:pt x="2591" y="53"/>
                  </a:lnTo>
                  <a:lnTo>
                    <a:pt x="2610" y="71"/>
                  </a:lnTo>
                  <a:lnTo>
                    <a:pt x="2628" y="91"/>
                  </a:lnTo>
                  <a:lnTo>
                    <a:pt x="2645" y="113"/>
                  </a:lnTo>
                  <a:lnTo>
                    <a:pt x="2660" y="138"/>
                  </a:lnTo>
                  <a:lnTo>
                    <a:pt x="2673" y="163"/>
                  </a:lnTo>
                  <a:lnTo>
                    <a:pt x="2683" y="190"/>
                  </a:lnTo>
                  <a:lnTo>
                    <a:pt x="2692" y="219"/>
                  </a:lnTo>
                  <a:lnTo>
                    <a:pt x="2698" y="249"/>
                  </a:lnTo>
                  <a:lnTo>
                    <a:pt x="2702" y="280"/>
                  </a:lnTo>
                  <a:lnTo>
                    <a:pt x="2703" y="311"/>
                  </a:lnTo>
                  <a:lnTo>
                    <a:pt x="2702" y="343"/>
                  </a:lnTo>
                  <a:lnTo>
                    <a:pt x="2698" y="374"/>
                  </a:lnTo>
                  <a:lnTo>
                    <a:pt x="2692" y="403"/>
                  </a:lnTo>
                  <a:lnTo>
                    <a:pt x="2683" y="433"/>
                  </a:lnTo>
                  <a:lnTo>
                    <a:pt x="2673" y="459"/>
                  </a:lnTo>
                  <a:lnTo>
                    <a:pt x="2660" y="485"/>
                  </a:lnTo>
                  <a:lnTo>
                    <a:pt x="2645" y="509"/>
                  </a:lnTo>
                  <a:lnTo>
                    <a:pt x="2628" y="531"/>
                  </a:lnTo>
                  <a:lnTo>
                    <a:pt x="2610" y="551"/>
                  </a:lnTo>
                  <a:lnTo>
                    <a:pt x="2591" y="569"/>
                  </a:lnTo>
                  <a:lnTo>
                    <a:pt x="2569" y="585"/>
                  </a:lnTo>
                  <a:lnTo>
                    <a:pt x="2548" y="598"/>
                  </a:lnTo>
                  <a:lnTo>
                    <a:pt x="2525" y="609"/>
                  </a:lnTo>
                  <a:lnTo>
                    <a:pt x="2501" y="616"/>
                  </a:lnTo>
                  <a:lnTo>
                    <a:pt x="2474" y="621"/>
                  </a:lnTo>
                  <a:lnTo>
                    <a:pt x="2449" y="622"/>
                  </a:lnTo>
                  <a:lnTo>
                    <a:pt x="253" y="622"/>
                  </a:lnTo>
                  <a:lnTo>
                    <a:pt x="228" y="621"/>
                  </a:lnTo>
                  <a:lnTo>
                    <a:pt x="202" y="616"/>
                  </a:lnTo>
                  <a:lnTo>
                    <a:pt x="178" y="609"/>
                  </a:lnTo>
                  <a:lnTo>
                    <a:pt x="154" y="598"/>
                  </a:lnTo>
                  <a:lnTo>
                    <a:pt x="133" y="585"/>
                  </a:lnTo>
                  <a:lnTo>
                    <a:pt x="112" y="569"/>
                  </a:lnTo>
                  <a:lnTo>
                    <a:pt x="93" y="551"/>
                  </a:lnTo>
                  <a:lnTo>
                    <a:pt x="75" y="531"/>
                  </a:lnTo>
                  <a:lnTo>
                    <a:pt x="58" y="509"/>
                  </a:lnTo>
                  <a:lnTo>
                    <a:pt x="43" y="485"/>
                  </a:lnTo>
                  <a:lnTo>
                    <a:pt x="30" y="459"/>
                  </a:lnTo>
                  <a:lnTo>
                    <a:pt x="20" y="433"/>
                  </a:lnTo>
                  <a:lnTo>
                    <a:pt x="11" y="403"/>
                  </a:lnTo>
                  <a:lnTo>
                    <a:pt x="5" y="374"/>
                  </a:lnTo>
                  <a:lnTo>
                    <a:pt x="1" y="343"/>
                  </a:lnTo>
                  <a:lnTo>
                    <a:pt x="0" y="311"/>
                  </a:lnTo>
                  <a:lnTo>
                    <a:pt x="1" y="280"/>
                  </a:lnTo>
                  <a:lnTo>
                    <a:pt x="5" y="249"/>
                  </a:lnTo>
                  <a:lnTo>
                    <a:pt x="11" y="219"/>
                  </a:lnTo>
                  <a:lnTo>
                    <a:pt x="20" y="190"/>
                  </a:lnTo>
                  <a:lnTo>
                    <a:pt x="30" y="163"/>
                  </a:lnTo>
                  <a:lnTo>
                    <a:pt x="43" y="138"/>
                  </a:lnTo>
                  <a:lnTo>
                    <a:pt x="58" y="113"/>
                  </a:lnTo>
                  <a:lnTo>
                    <a:pt x="75" y="91"/>
                  </a:lnTo>
                  <a:lnTo>
                    <a:pt x="93" y="71"/>
                  </a:lnTo>
                  <a:lnTo>
                    <a:pt x="112" y="53"/>
                  </a:lnTo>
                  <a:lnTo>
                    <a:pt x="133" y="37"/>
                  </a:lnTo>
                  <a:lnTo>
                    <a:pt x="154" y="24"/>
                  </a:lnTo>
                  <a:lnTo>
                    <a:pt x="178" y="14"/>
                  </a:lnTo>
                  <a:lnTo>
                    <a:pt x="202" y="6"/>
                  </a:lnTo>
                  <a:lnTo>
                    <a:pt x="228" y="2"/>
                  </a:lnTo>
                  <a:lnTo>
                    <a:pt x="253"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89" name="Freeform 281"/>
            <p:cNvSpPr>
              <a:spLocks/>
            </p:cNvSpPr>
            <p:nvPr/>
          </p:nvSpPr>
          <p:spPr bwMode="auto">
            <a:xfrm>
              <a:off x="5389" y="3054"/>
              <a:ext cx="56" cy="74"/>
            </a:xfrm>
            <a:custGeom>
              <a:avLst/>
              <a:gdLst>
                <a:gd name="T0" fmla="*/ 0 w 56"/>
                <a:gd name="T1" fmla="*/ 73 h 74"/>
                <a:gd name="T2" fmla="*/ 0 w 56"/>
                <a:gd name="T3" fmla="*/ 0 h 74"/>
                <a:gd name="T4" fmla="*/ 10 w 56"/>
                <a:gd name="T5" fmla="*/ 0 h 74"/>
                <a:gd name="T6" fmla="*/ 10 w 56"/>
                <a:gd name="T7" fmla="*/ 30 h 74"/>
                <a:gd name="T8" fmla="*/ 45 w 56"/>
                <a:gd name="T9" fmla="*/ 30 h 74"/>
                <a:gd name="T10" fmla="*/ 45 w 56"/>
                <a:gd name="T11" fmla="*/ 0 h 74"/>
                <a:gd name="T12" fmla="*/ 55 w 56"/>
                <a:gd name="T13" fmla="*/ 0 h 74"/>
                <a:gd name="T14" fmla="*/ 55 w 56"/>
                <a:gd name="T15" fmla="*/ 73 h 74"/>
                <a:gd name="T16" fmla="*/ 45 w 56"/>
                <a:gd name="T17" fmla="*/ 73 h 74"/>
                <a:gd name="T18" fmla="*/ 45 w 56"/>
                <a:gd name="T19" fmla="*/ 39 h 74"/>
                <a:gd name="T20" fmla="*/ 10 w 56"/>
                <a:gd name="T21" fmla="*/ 39 h 74"/>
                <a:gd name="T22" fmla="*/ 10 w 56"/>
                <a:gd name="T23" fmla="*/ 73 h 74"/>
                <a:gd name="T24" fmla="*/ 0 w 56"/>
                <a:gd name="T25" fmla="*/ 7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74">
                  <a:moveTo>
                    <a:pt x="0" y="73"/>
                  </a:moveTo>
                  <a:lnTo>
                    <a:pt x="0" y="0"/>
                  </a:lnTo>
                  <a:lnTo>
                    <a:pt x="10" y="0"/>
                  </a:lnTo>
                  <a:lnTo>
                    <a:pt x="10" y="30"/>
                  </a:lnTo>
                  <a:lnTo>
                    <a:pt x="45" y="30"/>
                  </a:lnTo>
                  <a:lnTo>
                    <a:pt x="45" y="0"/>
                  </a:lnTo>
                  <a:lnTo>
                    <a:pt x="55" y="0"/>
                  </a:lnTo>
                  <a:lnTo>
                    <a:pt x="55" y="73"/>
                  </a:lnTo>
                  <a:lnTo>
                    <a:pt x="45" y="73"/>
                  </a:lnTo>
                  <a:lnTo>
                    <a:pt x="45" y="39"/>
                  </a:lnTo>
                  <a:lnTo>
                    <a:pt x="10" y="39"/>
                  </a:lnTo>
                  <a:lnTo>
                    <a:pt x="10" y="73"/>
                  </a:lnTo>
                  <a:lnTo>
                    <a:pt x="0" y="73"/>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90" name="Freeform 282"/>
            <p:cNvSpPr>
              <a:spLocks/>
            </p:cNvSpPr>
            <p:nvPr/>
          </p:nvSpPr>
          <p:spPr bwMode="auto">
            <a:xfrm>
              <a:off x="5465" y="3054"/>
              <a:ext cx="70" cy="75"/>
            </a:xfrm>
            <a:custGeom>
              <a:avLst/>
              <a:gdLst>
                <a:gd name="T0" fmla="*/ 0 w 70"/>
                <a:gd name="T1" fmla="*/ 34 h 75"/>
                <a:gd name="T2" fmla="*/ 1 w 70"/>
                <a:gd name="T3" fmla="*/ 25 h 75"/>
                <a:gd name="T4" fmla="*/ 3 w 70"/>
                <a:gd name="T5" fmla="*/ 19 h 75"/>
                <a:gd name="T6" fmla="*/ 7 w 70"/>
                <a:gd name="T7" fmla="*/ 12 h 75"/>
                <a:gd name="T8" fmla="*/ 11 w 70"/>
                <a:gd name="T9" fmla="*/ 7 h 75"/>
                <a:gd name="T10" fmla="*/ 17 w 70"/>
                <a:gd name="T11" fmla="*/ 4 h 75"/>
                <a:gd name="T12" fmla="*/ 23 w 70"/>
                <a:gd name="T13" fmla="*/ 1 h 75"/>
                <a:gd name="T14" fmla="*/ 30 w 70"/>
                <a:gd name="T15" fmla="*/ 0 h 75"/>
                <a:gd name="T16" fmla="*/ 39 w 70"/>
                <a:gd name="T17" fmla="*/ 0 h 75"/>
                <a:gd name="T18" fmla="*/ 48 w 70"/>
                <a:gd name="T19" fmla="*/ 2 h 75"/>
                <a:gd name="T20" fmla="*/ 56 w 70"/>
                <a:gd name="T21" fmla="*/ 7 h 75"/>
                <a:gd name="T22" fmla="*/ 62 w 70"/>
                <a:gd name="T23" fmla="*/ 14 h 75"/>
                <a:gd name="T24" fmla="*/ 66 w 70"/>
                <a:gd name="T25" fmla="*/ 20 h 75"/>
                <a:gd name="T26" fmla="*/ 67 w 70"/>
                <a:gd name="T27" fmla="*/ 24 h 75"/>
                <a:gd name="T28" fmla="*/ 68 w 70"/>
                <a:gd name="T29" fmla="*/ 30 h 75"/>
                <a:gd name="T30" fmla="*/ 69 w 70"/>
                <a:gd name="T31" fmla="*/ 36 h 75"/>
                <a:gd name="T32" fmla="*/ 69 w 70"/>
                <a:gd name="T33" fmla="*/ 40 h 75"/>
                <a:gd name="T34" fmla="*/ 68 w 70"/>
                <a:gd name="T35" fmla="*/ 46 h 75"/>
                <a:gd name="T36" fmla="*/ 67 w 70"/>
                <a:gd name="T37" fmla="*/ 51 h 75"/>
                <a:gd name="T38" fmla="*/ 66 w 70"/>
                <a:gd name="T39" fmla="*/ 55 h 75"/>
                <a:gd name="T40" fmla="*/ 62 w 70"/>
                <a:gd name="T41" fmla="*/ 61 h 75"/>
                <a:gd name="T42" fmla="*/ 56 w 70"/>
                <a:gd name="T43" fmla="*/ 68 h 75"/>
                <a:gd name="T44" fmla="*/ 48 w 70"/>
                <a:gd name="T45" fmla="*/ 72 h 75"/>
                <a:gd name="T46" fmla="*/ 39 w 70"/>
                <a:gd name="T47" fmla="*/ 74 h 75"/>
                <a:gd name="T48" fmla="*/ 29 w 70"/>
                <a:gd name="T49" fmla="*/ 74 h 75"/>
                <a:gd name="T50" fmla="*/ 20 w 70"/>
                <a:gd name="T51" fmla="*/ 72 h 75"/>
                <a:gd name="T52" fmla="*/ 12 w 70"/>
                <a:gd name="T53" fmla="*/ 67 h 75"/>
                <a:gd name="T54" fmla="*/ 6 w 70"/>
                <a:gd name="T55" fmla="*/ 60 h 75"/>
                <a:gd name="T56" fmla="*/ 3 w 70"/>
                <a:gd name="T57" fmla="*/ 53 h 75"/>
                <a:gd name="T58" fmla="*/ 1 w 70"/>
                <a:gd name="T59" fmla="*/ 50 h 75"/>
                <a:gd name="T60" fmla="*/ 1 w 70"/>
                <a:gd name="T61" fmla="*/ 46 h 75"/>
                <a:gd name="T62" fmla="*/ 0 w 70"/>
                <a:gd name="T63" fmla="*/ 40 h 75"/>
                <a:gd name="T64" fmla="*/ 0 w 70"/>
                <a:gd name="T65" fmla="*/ 37 h 75"/>
                <a:gd name="T66" fmla="*/ 10 w 70"/>
                <a:gd name="T67" fmla="*/ 41 h 75"/>
                <a:gd name="T68" fmla="*/ 11 w 70"/>
                <a:gd name="T69" fmla="*/ 47 h 75"/>
                <a:gd name="T70" fmla="*/ 12 w 70"/>
                <a:gd name="T71" fmla="*/ 52 h 75"/>
                <a:gd name="T72" fmla="*/ 16 w 70"/>
                <a:gd name="T73" fmla="*/ 56 h 75"/>
                <a:gd name="T74" fmla="*/ 20 w 70"/>
                <a:gd name="T75" fmla="*/ 62 h 75"/>
                <a:gd name="T76" fmla="*/ 29 w 70"/>
                <a:gd name="T77" fmla="*/ 66 h 75"/>
                <a:gd name="T78" fmla="*/ 39 w 70"/>
                <a:gd name="T79" fmla="*/ 66 h 75"/>
                <a:gd name="T80" fmla="*/ 48 w 70"/>
                <a:gd name="T81" fmla="*/ 62 h 75"/>
                <a:gd name="T82" fmla="*/ 53 w 70"/>
                <a:gd name="T83" fmla="*/ 57 h 75"/>
                <a:gd name="T84" fmla="*/ 57 w 70"/>
                <a:gd name="T85" fmla="*/ 52 h 75"/>
                <a:gd name="T86" fmla="*/ 58 w 70"/>
                <a:gd name="T87" fmla="*/ 47 h 75"/>
                <a:gd name="T88" fmla="*/ 59 w 70"/>
                <a:gd name="T89" fmla="*/ 41 h 75"/>
                <a:gd name="T90" fmla="*/ 59 w 70"/>
                <a:gd name="T91" fmla="*/ 34 h 75"/>
                <a:gd name="T92" fmla="*/ 57 w 70"/>
                <a:gd name="T93" fmla="*/ 25 h 75"/>
                <a:gd name="T94" fmla="*/ 53 w 70"/>
                <a:gd name="T95" fmla="*/ 19 h 75"/>
                <a:gd name="T96" fmla="*/ 50 w 70"/>
                <a:gd name="T97" fmla="*/ 14 h 75"/>
                <a:gd name="T98" fmla="*/ 45 w 70"/>
                <a:gd name="T99" fmla="*/ 10 h 75"/>
                <a:gd name="T100" fmla="*/ 37 w 70"/>
                <a:gd name="T101" fmla="*/ 8 h 75"/>
                <a:gd name="T102" fmla="*/ 29 w 70"/>
                <a:gd name="T103" fmla="*/ 8 h 75"/>
                <a:gd name="T104" fmla="*/ 20 w 70"/>
                <a:gd name="T105" fmla="*/ 12 h 75"/>
                <a:gd name="T106" fmla="*/ 16 w 70"/>
                <a:gd name="T107" fmla="*/ 17 h 75"/>
                <a:gd name="T108" fmla="*/ 12 w 70"/>
                <a:gd name="T109" fmla="*/ 22 h 75"/>
                <a:gd name="T110" fmla="*/ 11 w 70"/>
                <a:gd name="T111" fmla="*/ 28 h 75"/>
                <a:gd name="T112" fmla="*/ 10 w 70"/>
                <a:gd name="T113" fmla="*/ 35 h 75"/>
                <a:gd name="T114" fmla="*/ 10 w 70"/>
                <a:gd name="T115" fmla="*/ 3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0" h="75">
                  <a:moveTo>
                    <a:pt x="0" y="37"/>
                  </a:moveTo>
                  <a:lnTo>
                    <a:pt x="0" y="34"/>
                  </a:lnTo>
                  <a:lnTo>
                    <a:pt x="1" y="29"/>
                  </a:lnTo>
                  <a:lnTo>
                    <a:pt x="1" y="25"/>
                  </a:lnTo>
                  <a:lnTo>
                    <a:pt x="2" y="22"/>
                  </a:lnTo>
                  <a:lnTo>
                    <a:pt x="3" y="19"/>
                  </a:lnTo>
                  <a:lnTo>
                    <a:pt x="4" y="15"/>
                  </a:lnTo>
                  <a:lnTo>
                    <a:pt x="7" y="12"/>
                  </a:lnTo>
                  <a:lnTo>
                    <a:pt x="8" y="10"/>
                  </a:lnTo>
                  <a:lnTo>
                    <a:pt x="11" y="7"/>
                  </a:lnTo>
                  <a:lnTo>
                    <a:pt x="14" y="6"/>
                  </a:lnTo>
                  <a:lnTo>
                    <a:pt x="17" y="4"/>
                  </a:lnTo>
                  <a:lnTo>
                    <a:pt x="20" y="2"/>
                  </a:lnTo>
                  <a:lnTo>
                    <a:pt x="23" y="1"/>
                  </a:lnTo>
                  <a:lnTo>
                    <a:pt x="27" y="0"/>
                  </a:lnTo>
                  <a:lnTo>
                    <a:pt x="30" y="0"/>
                  </a:lnTo>
                  <a:lnTo>
                    <a:pt x="35" y="0"/>
                  </a:lnTo>
                  <a:lnTo>
                    <a:pt x="39" y="0"/>
                  </a:lnTo>
                  <a:lnTo>
                    <a:pt x="43" y="1"/>
                  </a:lnTo>
                  <a:lnTo>
                    <a:pt x="48" y="2"/>
                  </a:lnTo>
                  <a:lnTo>
                    <a:pt x="52" y="4"/>
                  </a:lnTo>
                  <a:lnTo>
                    <a:pt x="56" y="7"/>
                  </a:lnTo>
                  <a:lnTo>
                    <a:pt x="60" y="10"/>
                  </a:lnTo>
                  <a:lnTo>
                    <a:pt x="62" y="14"/>
                  </a:lnTo>
                  <a:lnTo>
                    <a:pt x="65" y="18"/>
                  </a:lnTo>
                  <a:lnTo>
                    <a:pt x="66" y="20"/>
                  </a:lnTo>
                  <a:lnTo>
                    <a:pt x="67" y="22"/>
                  </a:lnTo>
                  <a:lnTo>
                    <a:pt x="67" y="24"/>
                  </a:lnTo>
                  <a:lnTo>
                    <a:pt x="68" y="27"/>
                  </a:lnTo>
                  <a:lnTo>
                    <a:pt x="68" y="30"/>
                  </a:lnTo>
                  <a:lnTo>
                    <a:pt x="69" y="33"/>
                  </a:lnTo>
                  <a:lnTo>
                    <a:pt x="69" y="36"/>
                  </a:lnTo>
                  <a:lnTo>
                    <a:pt x="69" y="37"/>
                  </a:lnTo>
                  <a:lnTo>
                    <a:pt x="69" y="40"/>
                  </a:lnTo>
                  <a:lnTo>
                    <a:pt x="69" y="43"/>
                  </a:lnTo>
                  <a:lnTo>
                    <a:pt x="68" y="46"/>
                  </a:lnTo>
                  <a:lnTo>
                    <a:pt x="68" y="48"/>
                  </a:lnTo>
                  <a:lnTo>
                    <a:pt x="67" y="51"/>
                  </a:lnTo>
                  <a:lnTo>
                    <a:pt x="67" y="53"/>
                  </a:lnTo>
                  <a:lnTo>
                    <a:pt x="66" y="55"/>
                  </a:lnTo>
                  <a:lnTo>
                    <a:pt x="65" y="57"/>
                  </a:lnTo>
                  <a:lnTo>
                    <a:pt x="62" y="61"/>
                  </a:lnTo>
                  <a:lnTo>
                    <a:pt x="59" y="65"/>
                  </a:lnTo>
                  <a:lnTo>
                    <a:pt x="56" y="68"/>
                  </a:lnTo>
                  <a:lnTo>
                    <a:pt x="52" y="70"/>
                  </a:lnTo>
                  <a:lnTo>
                    <a:pt x="48" y="72"/>
                  </a:lnTo>
                  <a:lnTo>
                    <a:pt x="43" y="73"/>
                  </a:lnTo>
                  <a:lnTo>
                    <a:pt x="39" y="74"/>
                  </a:lnTo>
                  <a:lnTo>
                    <a:pt x="35" y="74"/>
                  </a:lnTo>
                  <a:lnTo>
                    <a:pt x="29" y="74"/>
                  </a:lnTo>
                  <a:lnTo>
                    <a:pt x="24" y="73"/>
                  </a:lnTo>
                  <a:lnTo>
                    <a:pt x="20" y="72"/>
                  </a:lnTo>
                  <a:lnTo>
                    <a:pt x="16" y="69"/>
                  </a:lnTo>
                  <a:lnTo>
                    <a:pt x="12" y="67"/>
                  </a:lnTo>
                  <a:lnTo>
                    <a:pt x="9" y="64"/>
                  </a:lnTo>
                  <a:lnTo>
                    <a:pt x="6" y="60"/>
                  </a:lnTo>
                  <a:lnTo>
                    <a:pt x="3" y="55"/>
                  </a:lnTo>
                  <a:lnTo>
                    <a:pt x="3" y="53"/>
                  </a:lnTo>
                  <a:lnTo>
                    <a:pt x="2" y="52"/>
                  </a:lnTo>
                  <a:lnTo>
                    <a:pt x="1" y="50"/>
                  </a:lnTo>
                  <a:lnTo>
                    <a:pt x="1" y="48"/>
                  </a:lnTo>
                  <a:lnTo>
                    <a:pt x="1" y="46"/>
                  </a:lnTo>
                  <a:lnTo>
                    <a:pt x="0" y="43"/>
                  </a:lnTo>
                  <a:lnTo>
                    <a:pt x="0" y="40"/>
                  </a:lnTo>
                  <a:lnTo>
                    <a:pt x="0" y="38"/>
                  </a:lnTo>
                  <a:lnTo>
                    <a:pt x="0" y="37"/>
                  </a:lnTo>
                  <a:lnTo>
                    <a:pt x="10" y="37"/>
                  </a:lnTo>
                  <a:lnTo>
                    <a:pt x="10" y="41"/>
                  </a:lnTo>
                  <a:lnTo>
                    <a:pt x="10" y="44"/>
                  </a:lnTo>
                  <a:lnTo>
                    <a:pt x="11" y="47"/>
                  </a:lnTo>
                  <a:lnTo>
                    <a:pt x="11" y="50"/>
                  </a:lnTo>
                  <a:lnTo>
                    <a:pt x="12" y="52"/>
                  </a:lnTo>
                  <a:lnTo>
                    <a:pt x="13" y="54"/>
                  </a:lnTo>
                  <a:lnTo>
                    <a:pt x="16" y="56"/>
                  </a:lnTo>
                  <a:lnTo>
                    <a:pt x="17" y="58"/>
                  </a:lnTo>
                  <a:lnTo>
                    <a:pt x="20" y="62"/>
                  </a:lnTo>
                  <a:lnTo>
                    <a:pt x="24" y="64"/>
                  </a:lnTo>
                  <a:lnTo>
                    <a:pt x="29" y="66"/>
                  </a:lnTo>
                  <a:lnTo>
                    <a:pt x="33" y="66"/>
                  </a:lnTo>
                  <a:lnTo>
                    <a:pt x="39" y="66"/>
                  </a:lnTo>
                  <a:lnTo>
                    <a:pt x="45" y="65"/>
                  </a:lnTo>
                  <a:lnTo>
                    <a:pt x="48" y="62"/>
                  </a:lnTo>
                  <a:lnTo>
                    <a:pt x="52" y="59"/>
                  </a:lnTo>
                  <a:lnTo>
                    <a:pt x="53" y="57"/>
                  </a:lnTo>
                  <a:lnTo>
                    <a:pt x="56" y="54"/>
                  </a:lnTo>
                  <a:lnTo>
                    <a:pt x="57" y="52"/>
                  </a:lnTo>
                  <a:lnTo>
                    <a:pt x="57" y="50"/>
                  </a:lnTo>
                  <a:lnTo>
                    <a:pt x="58" y="47"/>
                  </a:lnTo>
                  <a:lnTo>
                    <a:pt x="58" y="44"/>
                  </a:lnTo>
                  <a:lnTo>
                    <a:pt x="59" y="41"/>
                  </a:lnTo>
                  <a:lnTo>
                    <a:pt x="59" y="37"/>
                  </a:lnTo>
                  <a:lnTo>
                    <a:pt x="59" y="34"/>
                  </a:lnTo>
                  <a:lnTo>
                    <a:pt x="58" y="29"/>
                  </a:lnTo>
                  <a:lnTo>
                    <a:pt x="57" y="25"/>
                  </a:lnTo>
                  <a:lnTo>
                    <a:pt x="56" y="22"/>
                  </a:lnTo>
                  <a:lnTo>
                    <a:pt x="53" y="19"/>
                  </a:lnTo>
                  <a:lnTo>
                    <a:pt x="52" y="16"/>
                  </a:lnTo>
                  <a:lnTo>
                    <a:pt x="50" y="14"/>
                  </a:lnTo>
                  <a:lnTo>
                    <a:pt x="48" y="12"/>
                  </a:lnTo>
                  <a:lnTo>
                    <a:pt x="45" y="10"/>
                  </a:lnTo>
                  <a:lnTo>
                    <a:pt x="41" y="9"/>
                  </a:lnTo>
                  <a:lnTo>
                    <a:pt x="37" y="8"/>
                  </a:lnTo>
                  <a:lnTo>
                    <a:pt x="35" y="8"/>
                  </a:lnTo>
                  <a:lnTo>
                    <a:pt x="29" y="8"/>
                  </a:lnTo>
                  <a:lnTo>
                    <a:pt x="24" y="10"/>
                  </a:lnTo>
                  <a:lnTo>
                    <a:pt x="20" y="12"/>
                  </a:lnTo>
                  <a:lnTo>
                    <a:pt x="17" y="15"/>
                  </a:lnTo>
                  <a:lnTo>
                    <a:pt x="16" y="17"/>
                  </a:lnTo>
                  <a:lnTo>
                    <a:pt x="13" y="19"/>
                  </a:lnTo>
                  <a:lnTo>
                    <a:pt x="12" y="22"/>
                  </a:lnTo>
                  <a:lnTo>
                    <a:pt x="11" y="24"/>
                  </a:lnTo>
                  <a:lnTo>
                    <a:pt x="11" y="28"/>
                  </a:lnTo>
                  <a:lnTo>
                    <a:pt x="10" y="31"/>
                  </a:lnTo>
                  <a:lnTo>
                    <a:pt x="10" y="35"/>
                  </a:lnTo>
                  <a:lnTo>
                    <a:pt x="10" y="38"/>
                  </a:lnTo>
                  <a:lnTo>
                    <a:pt x="10" y="37"/>
                  </a:lnTo>
                  <a:lnTo>
                    <a:pt x="0" y="37"/>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91" name="Freeform 283"/>
            <p:cNvSpPr>
              <a:spLocks/>
            </p:cNvSpPr>
            <p:nvPr/>
          </p:nvSpPr>
          <p:spPr bwMode="auto">
            <a:xfrm>
              <a:off x="5550" y="3054"/>
              <a:ext cx="56" cy="74"/>
            </a:xfrm>
            <a:custGeom>
              <a:avLst/>
              <a:gdLst>
                <a:gd name="T0" fmla="*/ 22 w 56"/>
                <a:gd name="T1" fmla="*/ 73 h 74"/>
                <a:gd name="T2" fmla="*/ 22 w 56"/>
                <a:gd name="T3" fmla="*/ 9 h 74"/>
                <a:gd name="T4" fmla="*/ 0 w 56"/>
                <a:gd name="T5" fmla="*/ 9 h 74"/>
                <a:gd name="T6" fmla="*/ 0 w 56"/>
                <a:gd name="T7" fmla="*/ 0 h 74"/>
                <a:gd name="T8" fmla="*/ 55 w 56"/>
                <a:gd name="T9" fmla="*/ 0 h 74"/>
                <a:gd name="T10" fmla="*/ 55 w 56"/>
                <a:gd name="T11" fmla="*/ 9 h 74"/>
                <a:gd name="T12" fmla="*/ 32 w 56"/>
                <a:gd name="T13" fmla="*/ 9 h 74"/>
                <a:gd name="T14" fmla="*/ 32 w 56"/>
                <a:gd name="T15" fmla="*/ 73 h 74"/>
                <a:gd name="T16" fmla="*/ 22 w 56"/>
                <a:gd name="T17" fmla="*/ 7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74">
                  <a:moveTo>
                    <a:pt x="22" y="73"/>
                  </a:moveTo>
                  <a:lnTo>
                    <a:pt x="22" y="9"/>
                  </a:lnTo>
                  <a:lnTo>
                    <a:pt x="0" y="9"/>
                  </a:lnTo>
                  <a:lnTo>
                    <a:pt x="0" y="0"/>
                  </a:lnTo>
                  <a:lnTo>
                    <a:pt x="55" y="0"/>
                  </a:lnTo>
                  <a:lnTo>
                    <a:pt x="55" y="9"/>
                  </a:lnTo>
                  <a:lnTo>
                    <a:pt x="32" y="9"/>
                  </a:lnTo>
                  <a:lnTo>
                    <a:pt x="32" y="73"/>
                  </a:lnTo>
                  <a:lnTo>
                    <a:pt x="22" y="73"/>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92" name="Freeform 284"/>
            <p:cNvSpPr>
              <a:spLocks/>
            </p:cNvSpPr>
            <p:nvPr/>
          </p:nvSpPr>
          <p:spPr bwMode="auto">
            <a:xfrm>
              <a:off x="5314" y="3177"/>
              <a:ext cx="65" cy="75"/>
            </a:xfrm>
            <a:custGeom>
              <a:avLst/>
              <a:gdLst>
                <a:gd name="T0" fmla="*/ 35 w 65"/>
                <a:gd name="T1" fmla="*/ 37 h 75"/>
                <a:gd name="T2" fmla="*/ 64 w 65"/>
                <a:gd name="T3" fmla="*/ 64 h 75"/>
                <a:gd name="T4" fmla="*/ 57 w 65"/>
                <a:gd name="T5" fmla="*/ 68 h 75"/>
                <a:gd name="T6" fmla="*/ 49 w 65"/>
                <a:gd name="T7" fmla="*/ 72 h 75"/>
                <a:gd name="T8" fmla="*/ 43 w 65"/>
                <a:gd name="T9" fmla="*/ 73 h 75"/>
                <a:gd name="T10" fmla="*/ 35 w 65"/>
                <a:gd name="T11" fmla="*/ 74 h 75"/>
                <a:gd name="T12" fmla="*/ 31 w 65"/>
                <a:gd name="T13" fmla="*/ 74 h 75"/>
                <a:gd name="T14" fmla="*/ 25 w 65"/>
                <a:gd name="T15" fmla="*/ 73 h 75"/>
                <a:gd name="T16" fmla="*/ 20 w 65"/>
                <a:gd name="T17" fmla="*/ 72 h 75"/>
                <a:gd name="T18" fmla="*/ 16 w 65"/>
                <a:gd name="T19" fmla="*/ 70 h 75"/>
                <a:gd name="T20" fmla="*/ 9 w 65"/>
                <a:gd name="T21" fmla="*/ 65 h 75"/>
                <a:gd name="T22" fmla="*/ 3 w 65"/>
                <a:gd name="T23" fmla="*/ 57 h 75"/>
                <a:gd name="T24" fmla="*/ 1 w 65"/>
                <a:gd name="T25" fmla="*/ 52 h 75"/>
                <a:gd name="T26" fmla="*/ 1 w 65"/>
                <a:gd name="T27" fmla="*/ 48 h 75"/>
                <a:gd name="T28" fmla="*/ 0 w 65"/>
                <a:gd name="T29" fmla="*/ 43 h 75"/>
                <a:gd name="T30" fmla="*/ 0 w 65"/>
                <a:gd name="T31" fmla="*/ 37 h 75"/>
                <a:gd name="T32" fmla="*/ 0 w 65"/>
                <a:gd name="T33" fmla="*/ 33 h 75"/>
                <a:gd name="T34" fmla="*/ 1 w 65"/>
                <a:gd name="T35" fmla="*/ 27 h 75"/>
                <a:gd name="T36" fmla="*/ 1 w 65"/>
                <a:gd name="T37" fmla="*/ 22 h 75"/>
                <a:gd name="T38" fmla="*/ 3 w 65"/>
                <a:gd name="T39" fmla="*/ 18 h 75"/>
                <a:gd name="T40" fmla="*/ 9 w 65"/>
                <a:gd name="T41" fmla="*/ 9 h 75"/>
                <a:gd name="T42" fmla="*/ 16 w 65"/>
                <a:gd name="T43" fmla="*/ 4 h 75"/>
                <a:gd name="T44" fmla="*/ 20 w 65"/>
                <a:gd name="T45" fmla="*/ 2 h 75"/>
                <a:gd name="T46" fmla="*/ 25 w 65"/>
                <a:gd name="T47" fmla="*/ 1 h 75"/>
                <a:gd name="T48" fmla="*/ 29 w 65"/>
                <a:gd name="T49" fmla="*/ 0 h 75"/>
                <a:gd name="T50" fmla="*/ 34 w 65"/>
                <a:gd name="T51" fmla="*/ 0 h 75"/>
                <a:gd name="T52" fmla="*/ 42 w 65"/>
                <a:gd name="T53" fmla="*/ 0 h 75"/>
                <a:gd name="T54" fmla="*/ 48 w 65"/>
                <a:gd name="T55" fmla="*/ 2 h 75"/>
                <a:gd name="T56" fmla="*/ 53 w 65"/>
                <a:gd name="T57" fmla="*/ 5 h 75"/>
                <a:gd name="T58" fmla="*/ 58 w 65"/>
                <a:gd name="T59" fmla="*/ 9 h 75"/>
                <a:gd name="T60" fmla="*/ 61 w 65"/>
                <a:gd name="T61" fmla="*/ 15 h 75"/>
                <a:gd name="T62" fmla="*/ 63 w 65"/>
                <a:gd name="T63" fmla="*/ 22 h 75"/>
                <a:gd name="T64" fmla="*/ 53 w 65"/>
                <a:gd name="T65" fmla="*/ 22 h 75"/>
                <a:gd name="T66" fmla="*/ 51 w 65"/>
                <a:gd name="T67" fmla="*/ 17 h 75"/>
                <a:gd name="T68" fmla="*/ 49 w 65"/>
                <a:gd name="T69" fmla="*/ 14 h 75"/>
                <a:gd name="T70" fmla="*/ 46 w 65"/>
                <a:gd name="T71" fmla="*/ 11 h 75"/>
                <a:gd name="T72" fmla="*/ 42 w 65"/>
                <a:gd name="T73" fmla="*/ 9 h 75"/>
                <a:gd name="T74" fmla="*/ 36 w 65"/>
                <a:gd name="T75" fmla="*/ 8 h 75"/>
                <a:gd name="T76" fmla="*/ 31 w 65"/>
                <a:gd name="T77" fmla="*/ 8 h 75"/>
                <a:gd name="T78" fmla="*/ 26 w 65"/>
                <a:gd name="T79" fmla="*/ 9 h 75"/>
                <a:gd name="T80" fmla="*/ 21 w 65"/>
                <a:gd name="T81" fmla="*/ 11 h 75"/>
                <a:gd name="T82" fmla="*/ 17 w 65"/>
                <a:gd name="T83" fmla="*/ 14 h 75"/>
                <a:gd name="T84" fmla="*/ 15 w 65"/>
                <a:gd name="T85" fmla="*/ 18 h 75"/>
                <a:gd name="T86" fmla="*/ 12 w 65"/>
                <a:gd name="T87" fmla="*/ 22 h 75"/>
                <a:gd name="T88" fmla="*/ 10 w 65"/>
                <a:gd name="T89" fmla="*/ 26 h 75"/>
                <a:gd name="T90" fmla="*/ 9 w 65"/>
                <a:gd name="T91" fmla="*/ 34 h 75"/>
                <a:gd name="T92" fmla="*/ 9 w 65"/>
                <a:gd name="T93" fmla="*/ 42 h 75"/>
                <a:gd name="T94" fmla="*/ 10 w 65"/>
                <a:gd name="T95" fmla="*/ 51 h 75"/>
                <a:gd name="T96" fmla="*/ 13 w 65"/>
                <a:gd name="T97" fmla="*/ 57 h 75"/>
                <a:gd name="T98" fmla="*/ 18 w 65"/>
                <a:gd name="T99" fmla="*/ 61 h 75"/>
                <a:gd name="T100" fmla="*/ 25 w 65"/>
                <a:gd name="T101" fmla="*/ 65 h 75"/>
                <a:gd name="T102" fmla="*/ 31 w 65"/>
                <a:gd name="T103" fmla="*/ 66 h 75"/>
                <a:gd name="T104" fmla="*/ 37 w 65"/>
                <a:gd name="T105" fmla="*/ 66 h 75"/>
                <a:gd name="T106" fmla="*/ 44 w 65"/>
                <a:gd name="T107" fmla="*/ 65 h 75"/>
                <a:gd name="T108" fmla="*/ 48 w 65"/>
                <a:gd name="T109" fmla="*/ 63 h 75"/>
                <a:gd name="T110" fmla="*/ 53 w 65"/>
                <a:gd name="T111" fmla="*/ 60 h 75"/>
                <a:gd name="T112" fmla="*/ 55 w 65"/>
                <a:gd name="T113" fmla="*/ 4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5" h="75">
                  <a:moveTo>
                    <a:pt x="35" y="45"/>
                  </a:moveTo>
                  <a:lnTo>
                    <a:pt x="35" y="37"/>
                  </a:lnTo>
                  <a:lnTo>
                    <a:pt x="64" y="37"/>
                  </a:lnTo>
                  <a:lnTo>
                    <a:pt x="64" y="64"/>
                  </a:lnTo>
                  <a:lnTo>
                    <a:pt x="61" y="66"/>
                  </a:lnTo>
                  <a:lnTo>
                    <a:pt x="57" y="68"/>
                  </a:lnTo>
                  <a:lnTo>
                    <a:pt x="53" y="70"/>
                  </a:lnTo>
                  <a:lnTo>
                    <a:pt x="49" y="72"/>
                  </a:lnTo>
                  <a:lnTo>
                    <a:pt x="46" y="73"/>
                  </a:lnTo>
                  <a:lnTo>
                    <a:pt x="43" y="73"/>
                  </a:lnTo>
                  <a:lnTo>
                    <a:pt x="39" y="74"/>
                  </a:lnTo>
                  <a:lnTo>
                    <a:pt x="35" y="74"/>
                  </a:lnTo>
                  <a:lnTo>
                    <a:pt x="33" y="74"/>
                  </a:lnTo>
                  <a:lnTo>
                    <a:pt x="31" y="74"/>
                  </a:lnTo>
                  <a:lnTo>
                    <a:pt x="28" y="73"/>
                  </a:lnTo>
                  <a:lnTo>
                    <a:pt x="25" y="73"/>
                  </a:lnTo>
                  <a:lnTo>
                    <a:pt x="22" y="72"/>
                  </a:lnTo>
                  <a:lnTo>
                    <a:pt x="20" y="72"/>
                  </a:lnTo>
                  <a:lnTo>
                    <a:pt x="18" y="71"/>
                  </a:lnTo>
                  <a:lnTo>
                    <a:pt x="16" y="70"/>
                  </a:lnTo>
                  <a:lnTo>
                    <a:pt x="12" y="68"/>
                  </a:lnTo>
                  <a:lnTo>
                    <a:pt x="9" y="65"/>
                  </a:lnTo>
                  <a:lnTo>
                    <a:pt x="5" y="61"/>
                  </a:lnTo>
                  <a:lnTo>
                    <a:pt x="3" y="57"/>
                  </a:lnTo>
                  <a:lnTo>
                    <a:pt x="3" y="55"/>
                  </a:lnTo>
                  <a:lnTo>
                    <a:pt x="1" y="52"/>
                  </a:lnTo>
                  <a:lnTo>
                    <a:pt x="1" y="51"/>
                  </a:lnTo>
                  <a:lnTo>
                    <a:pt x="1" y="48"/>
                  </a:lnTo>
                  <a:lnTo>
                    <a:pt x="0" y="45"/>
                  </a:lnTo>
                  <a:lnTo>
                    <a:pt x="0" y="43"/>
                  </a:lnTo>
                  <a:lnTo>
                    <a:pt x="0" y="40"/>
                  </a:lnTo>
                  <a:lnTo>
                    <a:pt x="0" y="37"/>
                  </a:lnTo>
                  <a:lnTo>
                    <a:pt x="0" y="36"/>
                  </a:lnTo>
                  <a:lnTo>
                    <a:pt x="0" y="33"/>
                  </a:lnTo>
                  <a:lnTo>
                    <a:pt x="0" y="30"/>
                  </a:lnTo>
                  <a:lnTo>
                    <a:pt x="1" y="27"/>
                  </a:lnTo>
                  <a:lnTo>
                    <a:pt x="1" y="25"/>
                  </a:lnTo>
                  <a:lnTo>
                    <a:pt x="1" y="22"/>
                  </a:lnTo>
                  <a:lnTo>
                    <a:pt x="3" y="20"/>
                  </a:lnTo>
                  <a:lnTo>
                    <a:pt x="3" y="18"/>
                  </a:lnTo>
                  <a:lnTo>
                    <a:pt x="5" y="14"/>
                  </a:lnTo>
                  <a:lnTo>
                    <a:pt x="9" y="9"/>
                  </a:lnTo>
                  <a:lnTo>
                    <a:pt x="12" y="7"/>
                  </a:lnTo>
                  <a:lnTo>
                    <a:pt x="16" y="4"/>
                  </a:lnTo>
                  <a:lnTo>
                    <a:pt x="17" y="3"/>
                  </a:lnTo>
                  <a:lnTo>
                    <a:pt x="20" y="2"/>
                  </a:lnTo>
                  <a:lnTo>
                    <a:pt x="21" y="1"/>
                  </a:lnTo>
                  <a:lnTo>
                    <a:pt x="25" y="1"/>
                  </a:lnTo>
                  <a:lnTo>
                    <a:pt x="27" y="0"/>
                  </a:lnTo>
                  <a:lnTo>
                    <a:pt x="29" y="0"/>
                  </a:lnTo>
                  <a:lnTo>
                    <a:pt x="32" y="0"/>
                  </a:lnTo>
                  <a:lnTo>
                    <a:pt x="34" y="0"/>
                  </a:lnTo>
                  <a:lnTo>
                    <a:pt x="37" y="0"/>
                  </a:lnTo>
                  <a:lnTo>
                    <a:pt x="42" y="0"/>
                  </a:lnTo>
                  <a:lnTo>
                    <a:pt x="45" y="1"/>
                  </a:lnTo>
                  <a:lnTo>
                    <a:pt x="48" y="2"/>
                  </a:lnTo>
                  <a:lnTo>
                    <a:pt x="50" y="4"/>
                  </a:lnTo>
                  <a:lnTo>
                    <a:pt x="53" y="5"/>
                  </a:lnTo>
                  <a:lnTo>
                    <a:pt x="55" y="7"/>
                  </a:lnTo>
                  <a:lnTo>
                    <a:pt x="58" y="9"/>
                  </a:lnTo>
                  <a:lnTo>
                    <a:pt x="59" y="12"/>
                  </a:lnTo>
                  <a:lnTo>
                    <a:pt x="61" y="15"/>
                  </a:lnTo>
                  <a:lnTo>
                    <a:pt x="62" y="18"/>
                  </a:lnTo>
                  <a:lnTo>
                    <a:pt x="63" y="22"/>
                  </a:lnTo>
                  <a:lnTo>
                    <a:pt x="54" y="23"/>
                  </a:lnTo>
                  <a:lnTo>
                    <a:pt x="53" y="22"/>
                  </a:lnTo>
                  <a:lnTo>
                    <a:pt x="52" y="19"/>
                  </a:lnTo>
                  <a:lnTo>
                    <a:pt x="51" y="17"/>
                  </a:lnTo>
                  <a:lnTo>
                    <a:pt x="51" y="15"/>
                  </a:lnTo>
                  <a:lnTo>
                    <a:pt x="49" y="14"/>
                  </a:lnTo>
                  <a:lnTo>
                    <a:pt x="48" y="12"/>
                  </a:lnTo>
                  <a:lnTo>
                    <a:pt x="46" y="11"/>
                  </a:lnTo>
                  <a:lnTo>
                    <a:pt x="44" y="10"/>
                  </a:lnTo>
                  <a:lnTo>
                    <a:pt x="42" y="9"/>
                  </a:lnTo>
                  <a:lnTo>
                    <a:pt x="39" y="8"/>
                  </a:lnTo>
                  <a:lnTo>
                    <a:pt x="36" y="8"/>
                  </a:lnTo>
                  <a:lnTo>
                    <a:pt x="34" y="8"/>
                  </a:lnTo>
                  <a:lnTo>
                    <a:pt x="31" y="8"/>
                  </a:lnTo>
                  <a:lnTo>
                    <a:pt x="28" y="8"/>
                  </a:lnTo>
                  <a:lnTo>
                    <a:pt x="26" y="9"/>
                  </a:lnTo>
                  <a:lnTo>
                    <a:pt x="23" y="10"/>
                  </a:lnTo>
                  <a:lnTo>
                    <a:pt x="21" y="11"/>
                  </a:lnTo>
                  <a:lnTo>
                    <a:pt x="19" y="12"/>
                  </a:lnTo>
                  <a:lnTo>
                    <a:pt x="17" y="14"/>
                  </a:lnTo>
                  <a:lnTo>
                    <a:pt x="16" y="16"/>
                  </a:lnTo>
                  <a:lnTo>
                    <a:pt x="15" y="18"/>
                  </a:lnTo>
                  <a:lnTo>
                    <a:pt x="13" y="20"/>
                  </a:lnTo>
                  <a:lnTo>
                    <a:pt x="12" y="22"/>
                  </a:lnTo>
                  <a:lnTo>
                    <a:pt x="12" y="22"/>
                  </a:lnTo>
                  <a:lnTo>
                    <a:pt x="10" y="26"/>
                  </a:lnTo>
                  <a:lnTo>
                    <a:pt x="10" y="30"/>
                  </a:lnTo>
                  <a:lnTo>
                    <a:pt x="9" y="34"/>
                  </a:lnTo>
                  <a:lnTo>
                    <a:pt x="9" y="37"/>
                  </a:lnTo>
                  <a:lnTo>
                    <a:pt x="9" y="42"/>
                  </a:lnTo>
                  <a:lnTo>
                    <a:pt x="10" y="46"/>
                  </a:lnTo>
                  <a:lnTo>
                    <a:pt x="10" y="51"/>
                  </a:lnTo>
                  <a:lnTo>
                    <a:pt x="12" y="53"/>
                  </a:lnTo>
                  <a:lnTo>
                    <a:pt x="13" y="57"/>
                  </a:lnTo>
                  <a:lnTo>
                    <a:pt x="16" y="59"/>
                  </a:lnTo>
                  <a:lnTo>
                    <a:pt x="18" y="61"/>
                  </a:lnTo>
                  <a:lnTo>
                    <a:pt x="21" y="63"/>
                  </a:lnTo>
                  <a:lnTo>
                    <a:pt x="25" y="65"/>
                  </a:lnTo>
                  <a:lnTo>
                    <a:pt x="28" y="66"/>
                  </a:lnTo>
                  <a:lnTo>
                    <a:pt x="31" y="66"/>
                  </a:lnTo>
                  <a:lnTo>
                    <a:pt x="34" y="66"/>
                  </a:lnTo>
                  <a:lnTo>
                    <a:pt x="37" y="66"/>
                  </a:lnTo>
                  <a:lnTo>
                    <a:pt x="41" y="66"/>
                  </a:lnTo>
                  <a:lnTo>
                    <a:pt x="44" y="65"/>
                  </a:lnTo>
                  <a:lnTo>
                    <a:pt x="46" y="64"/>
                  </a:lnTo>
                  <a:lnTo>
                    <a:pt x="48" y="63"/>
                  </a:lnTo>
                  <a:lnTo>
                    <a:pt x="51" y="62"/>
                  </a:lnTo>
                  <a:lnTo>
                    <a:pt x="53" y="60"/>
                  </a:lnTo>
                  <a:lnTo>
                    <a:pt x="55" y="59"/>
                  </a:lnTo>
                  <a:lnTo>
                    <a:pt x="55" y="45"/>
                  </a:lnTo>
                  <a:lnTo>
                    <a:pt x="35" y="45"/>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93" name="Freeform 285"/>
            <p:cNvSpPr>
              <a:spLocks/>
            </p:cNvSpPr>
            <p:nvPr/>
          </p:nvSpPr>
          <p:spPr bwMode="auto">
            <a:xfrm>
              <a:off x="5394" y="3177"/>
              <a:ext cx="66" cy="74"/>
            </a:xfrm>
            <a:custGeom>
              <a:avLst/>
              <a:gdLst>
                <a:gd name="T0" fmla="*/ 0 w 66"/>
                <a:gd name="T1" fmla="*/ 73 h 74"/>
                <a:gd name="T2" fmla="*/ 26 w 66"/>
                <a:gd name="T3" fmla="*/ 0 h 74"/>
                <a:gd name="T4" fmla="*/ 37 w 66"/>
                <a:gd name="T5" fmla="*/ 0 h 74"/>
                <a:gd name="T6" fmla="*/ 65 w 66"/>
                <a:gd name="T7" fmla="*/ 73 h 74"/>
                <a:gd name="T8" fmla="*/ 55 w 66"/>
                <a:gd name="T9" fmla="*/ 73 h 74"/>
                <a:gd name="T10" fmla="*/ 47 w 66"/>
                <a:gd name="T11" fmla="*/ 51 h 74"/>
                <a:gd name="T12" fmla="*/ 16 w 66"/>
                <a:gd name="T13" fmla="*/ 51 h 74"/>
                <a:gd name="T14" fmla="*/ 10 w 66"/>
                <a:gd name="T15" fmla="*/ 73 h 74"/>
                <a:gd name="T16" fmla="*/ 0 w 66"/>
                <a:gd name="T17" fmla="*/ 73 h 74"/>
                <a:gd name="T18" fmla="*/ 21 w 66"/>
                <a:gd name="T19" fmla="*/ 43 h 74"/>
                <a:gd name="T20" fmla="*/ 43 w 66"/>
                <a:gd name="T21" fmla="*/ 43 h 74"/>
                <a:gd name="T22" fmla="*/ 37 w 66"/>
                <a:gd name="T23" fmla="*/ 23 h 74"/>
                <a:gd name="T24" fmla="*/ 35 w 66"/>
                <a:gd name="T25" fmla="*/ 20 h 74"/>
                <a:gd name="T26" fmla="*/ 34 w 66"/>
                <a:gd name="T27" fmla="*/ 16 h 74"/>
                <a:gd name="T28" fmla="*/ 31 w 66"/>
                <a:gd name="T29" fmla="*/ 12 h 74"/>
                <a:gd name="T30" fmla="*/ 30 w 66"/>
                <a:gd name="T31" fmla="*/ 8 h 74"/>
                <a:gd name="T32" fmla="*/ 30 w 66"/>
                <a:gd name="T33" fmla="*/ 12 h 74"/>
                <a:gd name="T34" fmla="*/ 29 w 66"/>
                <a:gd name="T35" fmla="*/ 16 h 74"/>
                <a:gd name="T36" fmla="*/ 28 w 66"/>
                <a:gd name="T37" fmla="*/ 20 h 74"/>
                <a:gd name="T38" fmla="*/ 26 w 66"/>
                <a:gd name="T39" fmla="*/ 22 h 74"/>
                <a:gd name="T40" fmla="*/ 21 w 66"/>
                <a:gd name="T41" fmla="*/ 43 h 74"/>
                <a:gd name="T42" fmla="*/ 0 w 66"/>
                <a:gd name="T43" fmla="*/ 7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6" h="74">
                  <a:moveTo>
                    <a:pt x="0" y="73"/>
                  </a:moveTo>
                  <a:lnTo>
                    <a:pt x="26" y="0"/>
                  </a:lnTo>
                  <a:lnTo>
                    <a:pt x="37" y="0"/>
                  </a:lnTo>
                  <a:lnTo>
                    <a:pt x="65" y="73"/>
                  </a:lnTo>
                  <a:lnTo>
                    <a:pt x="55" y="73"/>
                  </a:lnTo>
                  <a:lnTo>
                    <a:pt x="47" y="51"/>
                  </a:lnTo>
                  <a:lnTo>
                    <a:pt x="16" y="51"/>
                  </a:lnTo>
                  <a:lnTo>
                    <a:pt x="10" y="73"/>
                  </a:lnTo>
                  <a:lnTo>
                    <a:pt x="0" y="73"/>
                  </a:lnTo>
                  <a:lnTo>
                    <a:pt x="21" y="43"/>
                  </a:lnTo>
                  <a:lnTo>
                    <a:pt x="43" y="43"/>
                  </a:lnTo>
                  <a:lnTo>
                    <a:pt x="37" y="23"/>
                  </a:lnTo>
                  <a:lnTo>
                    <a:pt x="35" y="20"/>
                  </a:lnTo>
                  <a:lnTo>
                    <a:pt x="34" y="16"/>
                  </a:lnTo>
                  <a:lnTo>
                    <a:pt x="31" y="12"/>
                  </a:lnTo>
                  <a:lnTo>
                    <a:pt x="30" y="8"/>
                  </a:lnTo>
                  <a:lnTo>
                    <a:pt x="30" y="12"/>
                  </a:lnTo>
                  <a:lnTo>
                    <a:pt x="29" y="16"/>
                  </a:lnTo>
                  <a:lnTo>
                    <a:pt x="28" y="20"/>
                  </a:lnTo>
                  <a:lnTo>
                    <a:pt x="26" y="22"/>
                  </a:lnTo>
                  <a:lnTo>
                    <a:pt x="21" y="43"/>
                  </a:lnTo>
                  <a:lnTo>
                    <a:pt x="0" y="73"/>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94" name="Freeform 286"/>
            <p:cNvSpPr>
              <a:spLocks/>
            </p:cNvSpPr>
            <p:nvPr/>
          </p:nvSpPr>
          <p:spPr bwMode="auto">
            <a:xfrm>
              <a:off x="5472" y="3177"/>
              <a:ext cx="56" cy="75"/>
            </a:xfrm>
            <a:custGeom>
              <a:avLst/>
              <a:gdLst>
                <a:gd name="T0" fmla="*/ 10 w 56"/>
                <a:gd name="T1" fmla="*/ 52 h 75"/>
                <a:gd name="T2" fmla="*/ 12 w 56"/>
                <a:gd name="T3" fmla="*/ 58 h 75"/>
                <a:gd name="T4" fmla="*/ 16 w 56"/>
                <a:gd name="T5" fmla="*/ 63 h 75"/>
                <a:gd name="T6" fmla="*/ 24 w 56"/>
                <a:gd name="T7" fmla="*/ 66 h 75"/>
                <a:gd name="T8" fmla="*/ 31 w 56"/>
                <a:gd name="T9" fmla="*/ 66 h 75"/>
                <a:gd name="T10" fmla="*/ 38 w 56"/>
                <a:gd name="T11" fmla="*/ 64 h 75"/>
                <a:gd name="T12" fmla="*/ 43 w 56"/>
                <a:gd name="T13" fmla="*/ 61 h 75"/>
                <a:gd name="T14" fmla="*/ 45 w 56"/>
                <a:gd name="T15" fmla="*/ 57 h 75"/>
                <a:gd name="T16" fmla="*/ 46 w 56"/>
                <a:gd name="T17" fmla="*/ 52 h 75"/>
                <a:gd name="T18" fmla="*/ 44 w 56"/>
                <a:gd name="T19" fmla="*/ 48 h 75"/>
                <a:gd name="T20" fmla="*/ 41 w 56"/>
                <a:gd name="T21" fmla="*/ 44 h 75"/>
                <a:gd name="T22" fmla="*/ 33 w 56"/>
                <a:gd name="T23" fmla="*/ 42 h 75"/>
                <a:gd name="T24" fmla="*/ 22 w 56"/>
                <a:gd name="T25" fmla="*/ 39 h 75"/>
                <a:gd name="T26" fmla="*/ 12 w 56"/>
                <a:gd name="T27" fmla="*/ 36 h 75"/>
                <a:gd name="T28" fmla="*/ 6 w 56"/>
                <a:gd name="T29" fmla="*/ 30 h 75"/>
                <a:gd name="T30" fmla="*/ 2 w 56"/>
                <a:gd name="T31" fmla="*/ 24 h 75"/>
                <a:gd name="T32" fmla="*/ 2 w 56"/>
                <a:gd name="T33" fmla="*/ 18 h 75"/>
                <a:gd name="T34" fmla="*/ 5 w 56"/>
                <a:gd name="T35" fmla="*/ 9 h 75"/>
                <a:gd name="T36" fmla="*/ 12 w 56"/>
                <a:gd name="T37" fmla="*/ 4 h 75"/>
                <a:gd name="T38" fmla="*/ 20 w 56"/>
                <a:gd name="T39" fmla="*/ 0 h 75"/>
                <a:gd name="T40" fmla="*/ 30 w 56"/>
                <a:gd name="T41" fmla="*/ 0 h 75"/>
                <a:gd name="T42" fmla="*/ 41 w 56"/>
                <a:gd name="T43" fmla="*/ 2 h 75"/>
                <a:gd name="T44" fmla="*/ 49 w 56"/>
                <a:gd name="T45" fmla="*/ 7 h 75"/>
                <a:gd name="T46" fmla="*/ 53 w 56"/>
                <a:gd name="T47" fmla="*/ 15 h 75"/>
                <a:gd name="T48" fmla="*/ 44 w 56"/>
                <a:gd name="T49" fmla="*/ 22 h 75"/>
                <a:gd name="T50" fmla="*/ 41 w 56"/>
                <a:gd name="T51" fmla="*/ 14 h 75"/>
                <a:gd name="T52" fmla="*/ 35 w 56"/>
                <a:gd name="T53" fmla="*/ 9 h 75"/>
                <a:gd name="T54" fmla="*/ 24 w 56"/>
                <a:gd name="T55" fmla="*/ 8 h 75"/>
                <a:gd name="T56" fmla="*/ 16 w 56"/>
                <a:gd name="T57" fmla="*/ 11 h 75"/>
                <a:gd name="T58" fmla="*/ 12 w 56"/>
                <a:gd name="T59" fmla="*/ 18 h 75"/>
                <a:gd name="T60" fmla="*/ 13 w 56"/>
                <a:gd name="T61" fmla="*/ 22 h 75"/>
                <a:gd name="T62" fmla="*/ 16 w 56"/>
                <a:gd name="T63" fmla="*/ 26 h 75"/>
                <a:gd name="T64" fmla="*/ 28 w 56"/>
                <a:gd name="T65" fmla="*/ 31 h 75"/>
                <a:gd name="T66" fmla="*/ 41 w 56"/>
                <a:gd name="T67" fmla="*/ 35 h 75"/>
                <a:gd name="T68" fmla="*/ 49 w 56"/>
                <a:gd name="T69" fmla="*/ 39 h 75"/>
                <a:gd name="T70" fmla="*/ 54 w 56"/>
                <a:gd name="T71" fmla="*/ 45 h 75"/>
                <a:gd name="T72" fmla="*/ 55 w 56"/>
                <a:gd name="T73" fmla="*/ 53 h 75"/>
                <a:gd name="T74" fmla="*/ 54 w 56"/>
                <a:gd name="T75" fmla="*/ 61 h 75"/>
                <a:gd name="T76" fmla="*/ 49 w 56"/>
                <a:gd name="T77" fmla="*/ 68 h 75"/>
                <a:gd name="T78" fmla="*/ 40 w 56"/>
                <a:gd name="T79" fmla="*/ 73 h 75"/>
                <a:gd name="T80" fmla="*/ 29 w 56"/>
                <a:gd name="T81" fmla="*/ 74 h 75"/>
                <a:gd name="T82" fmla="*/ 16 w 56"/>
                <a:gd name="T83" fmla="*/ 73 h 75"/>
                <a:gd name="T84" fmla="*/ 8 w 56"/>
                <a:gd name="T85" fmla="*/ 68 h 75"/>
                <a:gd name="T86" fmla="*/ 2 w 56"/>
                <a:gd name="T87" fmla="*/ 60 h 75"/>
                <a:gd name="T88" fmla="*/ 0 w 56"/>
                <a:gd name="T89" fmla="*/ 5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6" h="75">
                  <a:moveTo>
                    <a:pt x="0" y="50"/>
                  </a:moveTo>
                  <a:lnTo>
                    <a:pt x="10" y="49"/>
                  </a:lnTo>
                  <a:lnTo>
                    <a:pt x="10" y="52"/>
                  </a:lnTo>
                  <a:lnTo>
                    <a:pt x="10" y="54"/>
                  </a:lnTo>
                  <a:lnTo>
                    <a:pt x="12" y="56"/>
                  </a:lnTo>
                  <a:lnTo>
                    <a:pt x="12" y="58"/>
                  </a:lnTo>
                  <a:lnTo>
                    <a:pt x="13" y="59"/>
                  </a:lnTo>
                  <a:lnTo>
                    <a:pt x="14" y="61"/>
                  </a:lnTo>
                  <a:lnTo>
                    <a:pt x="16" y="63"/>
                  </a:lnTo>
                  <a:lnTo>
                    <a:pt x="18" y="64"/>
                  </a:lnTo>
                  <a:lnTo>
                    <a:pt x="22" y="65"/>
                  </a:lnTo>
                  <a:lnTo>
                    <a:pt x="24" y="66"/>
                  </a:lnTo>
                  <a:lnTo>
                    <a:pt x="27" y="66"/>
                  </a:lnTo>
                  <a:lnTo>
                    <a:pt x="29" y="66"/>
                  </a:lnTo>
                  <a:lnTo>
                    <a:pt x="31" y="66"/>
                  </a:lnTo>
                  <a:lnTo>
                    <a:pt x="33" y="66"/>
                  </a:lnTo>
                  <a:lnTo>
                    <a:pt x="36" y="65"/>
                  </a:lnTo>
                  <a:lnTo>
                    <a:pt x="38" y="64"/>
                  </a:lnTo>
                  <a:lnTo>
                    <a:pt x="39" y="64"/>
                  </a:lnTo>
                  <a:lnTo>
                    <a:pt x="41" y="62"/>
                  </a:lnTo>
                  <a:lnTo>
                    <a:pt x="43" y="61"/>
                  </a:lnTo>
                  <a:lnTo>
                    <a:pt x="44" y="60"/>
                  </a:lnTo>
                  <a:lnTo>
                    <a:pt x="45" y="58"/>
                  </a:lnTo>
                  <a:lnTo>
                    <a:pt x="45" y="57"/>
                  </a:lnTo>
                  <a:lnTo>
                    <a:pt x="46" y="55"/>
                  </a:lnTo>
                  <a:lnTo>
                    <a:pt x="46" y="53"/>
                  </a:lnTo>
                  <a:lnTo>
                    <a:pt x="46" y="52"/>
                  </a:lnTo>
                  <a:lnTo>
                    <a:pt x="45" y="51"/>
                  </a:lnTo>
                  <a:lnTo>
                    <a:pt x="45" y="49"/>
                  </a:lnTo>
                  <a:lnTo>
                    <a:pt x="44" y="48"/>
                  </a:lnTo>
                  <a:lnTo>
                    <a:pt x="44" y="47"/>
                  </a:lnTo>
                  <a:lnTo>
                    <a:pt x="42" y="45"/>
                  </a:lnTo>
                  <a:lnTo>
                    <a:pt x="41" y="44"/>
                  </a:lnTo>
                  <a:lnTo>
                    <a:pt x="39" y="43"/>
                  </a:lnTo>
                  <a:lnTo>
                    <a:pt x="37" y="43"/>
                  </a:lnTo>
                  <a:lnTo>
                    <a:pt x="33" y="42"/>
                  </a:lnTo>
                  <a:lnTo>
                    <a:pt x="30" y="41"/>
                  </a:lnTo>
                  <a:lnTo>
                    <a:pt x="26" y="40"/>
                  </a:lnTo>
                  <a:lnTo>
                    <a:pt x="22" y="39"/>
                  </a:lnTo>
                  <a:lnTo>
                    <a:pt x="18" y="37"/>
                  </a:lnTo>
                  <a:lnTo>
                    <a:pt x="14" y="37"/>
                  </a:lnTo>
                  <a:lnTo>
                    <a:pt x="12" y="36"/>
                  </a:lnTo>
                  <a:lnTo>
                    <a:pt x="10" y="34"/>
                  </a:lnTo>
                  <a:lnTo>
                    <a:pt x="9" y="33"/>
                  </a:lnTo>
                  <a:lnTo>
                    <a:pt x="6" y="30"/>
                  </a:lnTo>
                  <a:lnTo>
                    <a:pt x="5" y="29"/>
                  </a:lnTo>
                  <a:lnTo>
                    <a:pt x="4" y="27"/>
                  </a:lnTo>
                  <a:lnTo>
                    <a:pt x="2" y="24"/>
                  </a:lnTo>
                  <a:lnTo>
                    <a:pt x="2" y="22"/>
                  </a:lnTo>
                  <a:lnTo>
                    <a:pt x="2" y="20"/>
                  </a:lnTo>
                  <a:lnTo>
                    <a:pt x="2" y="18"/>
                  </a:lnTo>
                  <a:lnTo>
                    <a:pt x="2" y="15"/>
                  </a:lnTo>
                  <a:lnTo>
                    <a:pt x="4" y="12"/>
                  </a:lnTo>
                  <a:lnTo>
                    <a:pt x="5" y="9"/>
                  </a:lnTo>
                  <a:lnTo>
                    <a:pt x="8" y="7"/>
                  </a:lnTo>
                  <a:lnTo>
                    <a:pt x="9" y="5"/>
                  </a:lnTo>
                  <a:lnTo>
                    <a:pt x="12" y="4"/>
                  </a:lnTo>
                  <a:lnTo>
                    <a:pt x="14" y="2"/>
                  </a:lnTo>
                  <a:lnTo>
                    <a:pt x="17" y="1"/>
                  </a:lnTo>
                  <a:lnTo>
                    <a:pt x="20" y="0"/>
                  </a:lnTo>
                  <a:lnTo>
                    <a:pt x="23" y="0"/>
                  </a:lnTo>
                  <a:lnTo>
                    <a:pt x="27" y="0"/>
                  </a:lnTo>
                  <a:lnTo>
                    <a:pt x="30" y="0"/>
                  </a:lnTo>
                  <a:lnTo>
                    <a:pt x="35" y="0"/>
                  </a:lnTo>
                  <a:lnTo>
                    <a:pt x="38" y="1"/>
                  </a:lnTo>
                  <a:lnTo>
                    <a:pt x="41" y="2"/>
                  </a:lnTo>
                  <a:lnTo>
                    <a:pt x="44" y="4"/>
                  </a:lnTo>
                  <a:lnTo>
                    <a:pt x="46" y="5"/>
                  </a:lnTo>
                  <a:lnTo>
                    <a:pt x="49" y="7"/>
                  </a:lnTo>
                  <a:lnTo>
                    <a:pt x="51" y="9"/>
                  </a:lnTo>
                  <a:lnTo>
                    <a:pt x="52" y="12"/>
                  </a:lnTo>
                  <a:lnTo>
                    <a:pt x="53" y="15"/>
                  </a:lnTo>
                  <a:lnTo>
                    <a:pt x="54" y="18"/>
                  </a:lnTo>
                  <a:lnTo>
                    <a:pt x="54" y="21"/>
                  </a:lnTo>
                  <a:lnTo>
                    <a:pt x="44" y="22"/>
                  </a:lnTo>
                  <a:lnTo>
                    <a:pt x="44" y="19"/>
                  </a:lnTo>
                  <a:lnTo>
                    <a:pt x="43" y="16"/>
                  </a:lnTo>
                  <a:lnTo>
                    <a:pt x="41" y="14"/>
                  </a:lnTo>
                  <a:lnTo>
                    <a:pt x="40" y="12"/>
                  </a:lnTo>
                  <a:lnTo>
                    <a:pt x="38" y="10"/>
                  </a:lnTo>
                  <a:lnTo>
                    <a:pt x="35" y="9"/>
                  </a:lnTo>
                  <a:lnTo>
                    <a:pt x="31" y="8"/>
                  </a:lnTo>
                  <a:lnTo>
                    <a:pt x="28" y="8"/>
                  </a:lnTo>
                  <a:lnTo>
                    <a:pt x="24" y="8"/>
                  </a:lnTo>
                  <a:lnTo>
                    <a:pt x="20" y="9"/>
                  </a:lnTo>
                  <a:lnTo>
                    <a:pt x="17" y="9"/>
                  </a:lnTo>
                  <a:lnTo>
                    <a:pt x="16" y="11"/>
                  </a:lnTo>
                  <a:lnTo>
                    <a:pt x="14" y="13"/>
                  </a:lnTo>
                  <a:lnTo>
                    <a:pt x="13" y="15"/>
                  </a:lnTo>
                  <a:lnTo>
                    <a:pt x="12" y="18"/>
                  </a:lnTo>
                  <a:lnTo>
                    <a:pt x="12" y="20"/>
                  </a:lnTo>
                  <a:lnTo>
                    <a:pt x="12" y="22"/>
                  </a:lnTo>
                  <a:lnTo>
                    <a:pt x="13" y="22"/>
                  </a:lnTo>
                  <a:lnTo>
                    <a:pt x="13" y="24"/>
                  </a:lnTo>
                  <a:lnTo>
                    <a:pt x="14" y="25"/>
                  </a:lnTo>
                  <a:lnTo>
                    <a:pt x="16" y="26"/>
                  </a:lnTo>
                  <a:lnTo>
                    <a:pt x="19" y="27"/>
                  </a:lnTo>
                  <a:lnTo>
                    <a:pt x="23" y="29"/>
                  </a:lnTo>
                  <a:lnTo>
                    <a:pt x="28" y="31"/>
                  </a:lnTo>
                  <a:lnTo>
                    <a:pt x="33" y="32"/>
                  </a:lnTo>
                  <a:lnTo>
                    <a:pt x="38" y="34"/>
                  </a:lnTo>
                  <a:lnTo>
                    <a:pt x="41" y="35"/>
                  </a:lnTo>
                  <a:lnTo>
                    <a:pt x="44" y="36"/>
                  </a:lnTo>
                  <a:lnTo>
                    <a:pt x="46" y="37"/>
                  </a:lnTo>
                  <a:lnTo>
                    <a:pt x="49" y="39"/>
                  </a:lnTo>
                  <a:lnTo>
                    <a:pt x="51" y="40"/>
                  </a:lnTo>
                  <a:lnTo>
                    <a:pt x="53" y="43"/>
                  </a:lnTo>
                  <a:lnTo>
                    <a:pt x="54" y="45"/>
                  </a:lnTo>
                  <a:lnTo>
                    <a:pt x="55" y="48"/>
                  </a:lnTo>
                  <a:lnTo>
                    <a:pt x="55" y="51"/>
                  </a:lnTo>
                  <a:lnTo>
                    <a:pt x="55" y="53"/>
                  </a:lnTo>
                  <a:lnTo>
                    <a:pt x="55" y="55"/>
                  </a:lnTo>
                  <a:lnTo>
                    <a:pt x="55" y="58"/>
                  </a:lnTo>
                  <a:lnTo>
                    <a:pt x="54" y="61"/>
                  </a:lnTo>
                  <a:lnTo>
                    <a:pt x="53" y="64"/>
                  </a:lnTo>
                  <a:lnTo>
                    <a:pt x="51" y="66"/>
                  </a:lnTo>
                  <a:lnTo>
                    <a:pt x="49" y="68"/>
                  </a:lnTo>
                  <a:lnTo>
                    <a:pt x="45" y="70"/>
                  </a:lnTo>
                  <a:lnTo>
                    <a:pt x="42" y="72"/>
                  </a:lnTo>
                  <a:lnTo>
                    <a:pt x="40" y="73"/>
                  </a:lnTo>
                  <a:lnTo>
                    <a:pt x="37" y="73"/>
                  </a:lnTo>
                  <a:lnTo>
                    <a:pt x="33" y="74"/>
                  </a:lnTo>
                  <a:lnTo>
                    <a:pt x="29" y="74"/>
                  </a:lnTo>
                  <a:lnTo>
                    <a:pt x="25" y="74"/>
                  </a:lnTo>
                  <a:lnTo>
                    <a:pt x="20" y="73"/>
                  </a:lnTo>
                  <a:lnTo>
                    <a:pt x="16" y="73"/>
                  </a:lnTo>
                  <a:lnTo>
                    <a:pt x="13" y="72"/>
                  </a:lnTo>
                  <a:lnTo>
                    <a:pt x="11" y="70"/>
                  </a:lnTo>
                  <a:lnTo>
                    <a:pt x="8" y="68"/>
                  </a:lnTo>
                  <a:lnTo>
                    <a:pt x="5" y="66"/>
                  </a:lnTo>
                  <a:lnTo>
                    <a:pt x="3" y="64"/>
                  </a:lnTo>
                  <a:lnTo>
                    <a:pt x="2" y="60"/>
                  </a:lnTo>
                  <a:lnTo>
                    <a:pt x="1" y="56"/>
                  </a:lnTo>
                  <a:lnTo>
                    <a:pt x="0" y="52"/>
                  </a:lnTo>
                  <a:lnTo>
                    <a:pt x="0" y="5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95" name="Freeform 287"/>
            <p:cNvSpPr>
              <a:spLocks/>
            </p:cNvSpPr>
            <p:nvPr/>
          </p:nvSpPr>
          <p:spPr bwMode="auto">
            <a:xfrm>
              <a:off x="5550" y="3177"/>
              <a:ext cx="52" cy="74"/>
            </a:xfrm>
            <a:custGeom>
              <a:avLst/>
              <a:gdLst>
                <a:gd name="T0" fmla="*/ 0 w 52"/>
                <a:gd name="T1" fmla="*/ 73 h 74"/>
                <a:gd name="T2" fmla="*/ 0 w 52"/>
                <a:gd name="T3" fmla="*/ 0 h 74"/>
                <a:gd name="T4" fmla="*/ 50 w 52"/>
                <a:gd name="T5" fmla="*/ 0 h 74"/>
                <a:gd name="T6" fmla="*/ 50 w 52"/>
                <a:gd name="T7" fmla="*/ 9 h 74"/>
                <a:gd name="T8" fmla="*/ 9 w 52"/>
                <a:gd name="T9" fmla="*/ 9 h 74"/>
                <a:gd name="T10" fmla="*/ 9 w 52"/>
                <a:gd name="T11" fmla="*/ 31 h 74"/>
                <a:gd name="T12" fmla="*/ 47 w 52"/>
                <a:gd name="T13" fmla="*/ 31 h 74"/>
                <a:gd name="T14" fmla="*/ 47 w 52"/>
                <a:gd name="T15" fmla="*/ 40 h 74"/>
                <a:gd name="T16" fmla="*/ 9 w 52"/>
                <a:gd name="T17" fmla="*/ 40 h 74"/>
                <a:gd name="T18" fmla="*/ 9 w 52"/>
                <a:gd name="T19" fmla="*/ 65 h 74"/>
                <a:gd name="T20" fmla="*/ 51 w 52"/>
                <a:gd name="T21" fmla="*/ 65 h 74"/>
                <a:gd name="T22" fmla="*/ 51 w 52"/>
                <a:gd name="T23" fmla="*/ 73 h 74"/>
                <a:gd name="T24" fmla="*/ 0 w 52"/>
                <a:gd name="T25" fmla="*/ 7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74">
                  <a:moveTo>
                    <a:pt x="0" y="73"/>
                  </a:moveTo>
                  <a:lnTo>
                    <a:pt x="0" y="0"/>
                  </a:lnTo>
                  <a:lnTo>
                    <a:pt x="50" y="0"/>
                  </a:lnTo>
                  <a:lnTo>
                    <a:pt x="50" y="9"/>
                  </a:lnTo>
                  <a:lnTo>
                    <a:pt x="9" y="9"/>
                  </a:lnTo>
                  <a:lnTo>
                    <a:pt x="9" y="31"/>
                  </a:lnTo>
                  <a:lnTo>
                    <a:pt x="47" y="31"/>
                  </a:lnTo>
                  <a:lnTo>
                    <a:pt x="47" y="40"/>
                  </a:lnTo>
                  <a:lnTo>
                    <a:pt x="9" y="40"/>
                  </a:lnTo>
                  <a:lnTo>
                    <a:pt x="9" y="65"/>
                  </a:lnTo>
                  <a:lnTo>
                    <a:pt x="51" y="65"/>
                  </a:lnTo>
                  <a:lnTo>
                    <a:pt x="51" y="73"/>
                  </a:lnTo>
                  <a:lnTo>
                    <a:pt x="0" y="73"/>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96" name="Freeform 288"/>
            <p:cNvSpPr>
              <a:spLocks/>
            </p:cNvSpPr>
            <p:nvPr/>
          </p:nvSpPr>
          <p:spPr bwMode="auto">
            <a:xfrm>
              <a:off x="5621" y="3177"/>
              <a:ext cx="56" cy="75"/>
            </a:xfrm>
            <a:custGeom>
              <a:avLst/>
              <a:gdLst>
                <a:gd name="T0" fmla="*/ 10 w 56"/>
                <a:gd name="T1" fmla="*/ 52 h 75"/>
                <a:gd name="T2" fmla="*/ 12 w 56"/>
                <a:gd name="T3" fmla="*/ 58 h 75"/>
                <a:gd name="T4" fmla="*/ 16 w 56"/>
                <a:gd name="T5" fmla="*/ 63 h 75"/>
                <a:gd name="T6" fmla="*/ 23 w 56"/>
                <a:gd name="T7" fmla="*/ 66 h 75"/>
                <a:gd name="T8" fmla="*/ 31 w 56"/>
                <a:gd name="T9" fmla="*/ 66 h 75"/>
                <a:gd name="T10" fmla="*/ 37 w 56"/>
                <a:gd name="T11" fmla="*/ 64 h 75"/>
                <a:gd name="T12" fmla="*/ 42 w 56"/>
                <a:gd name="T13" fmla="*/ 61 h 75"/>
                <a:gd name="T14" fmla="*/ 44 w 56"/>
                <a:gd name="T15" fmla="*/ 57 h 75"/>
                <a:gd name="T16" fmla="*/ 45 w 56"/>
                <a:gd name="T17" fmla="*/ 52 h 75"/>
                <a:gd name="T18" fmla="*/ 43 w 56"/>
                <a:gd name="T19" fmla="*/ 48 h 75"/>
                <a:gd name="T20" fmla="*/ 40 w 56"/>
                <a:gd name="T21" fmla="*/ 44 h 75"/>
                <a:gd name="T22" fmla="*/ 34 w 56"/>
                <a:gd name="T23" fmla="*/ 42 h 75"/>
                <a:gd name="T24" fmla="*/ 22 w 56"/>
                <a:gd name="T25" fmla="*/ 39 h 75"/>
                <a:gd name="T26" fmla="*/ 12 w 56"/>
                <a:gd name="T27" fmla="*/ 36 h 75"/>
                <a:gd name="T28" fmla="*/ 6 w 56"/>
                <a:gd name="T29" fmla="*/ 30 h 75"/>
                <a:gd name="T30" fmla="*/ 3 w 56"/>
                <a:gd name="T31" fmla="*/ 24 h 75"/>
                <a:gd name="T32" fmla="*/ 2 w 56"/>
                <a:gd name="T33" fmla="*/ 18 h 75"/>
                <a:gd name="T34" fmla="*/ 5 w 56"/>
                <a:gd name="T35" fmla="*/ 9 h 75"/>
                <a:gd name="T36" fmla="*/ 12 w 56"/>
                <a:gd name="T37" fmla="*/ 4 h 75"/>
                <a:gd name="T38" fmla="*/ 20 w 56"/>
                <a:gd name="T39" fmla="*/ 0 h 75"/>
                <a:gd name="T40" fmla="*/ 31 w 56"/>
                <a:gd name="T41" fmla="*/ 0 h 75"/>
                <a:gd name="T42" fmla="*/ 40 w 56"/>
                <a:gd name="T43" fmla="*/ 2 h 75"/>
                <a:gd name="T44" fmla="*/ 48 w 56"/>
                <a:gd name="T45" fmla="*/ 7 h 75"/>
                <a:gd name="T46" fmla="*/ 52 w 56"/>
                <a:gd name="T47" fmla="*/ 15 h 75"/>
                <a:gd name="T48" fmla="*/ 43 w 56"/>
                <a:gd name="T49" fmla="*/ 22 h 75"/>
                <a:gd name="T50" fmla="*/ 40 w 56"/>
                <a:gd name="T51" fmla="*/ 14 h 75"/>
                <a:gd name="T52" fmla="*/ 34 w 56"/>
                <a:gd name="T53" fmla="*/ 9 h 75"/>
                <a:gd name="T54" fmla="*/ 23 w 56"/>
                <a:gd name="T55" fmla="*/ 8 h 75"/>
                <a:gd name="T56" fmla="*/ 16 w 56"/>
                <a:gd name="T57" fmla="*/ 11 h 75"/>
                <a:gd name="T58" fmla="*/ 12 w 56"/>
                <a:gd name="T59" fmla="*/ 18 h 75"/>
                <a:gd name="T60" fmla="*/ 13 w 56"/>
                <a:gd name="T61" fmla="*/ 22 h 75"/>
                <a:gd name="T62" fmla="*/ 16 w 56"/>
                <a:gd name="T63" fmla="*/ 26 h 75"/>
                <a:gd name="T64" fmla="*/ 28 w 56"/>
                <a:gd name="T65" fmla="*/ 31 h 75"/>
                <a:gd name="T66" fmla="*/ 40 w 56"/>
                <a:gd name="T67" fmla="*/ 35 h 75"/>
                <a:gd name="T68" fmla="*/ 48 w 56"/>
                <a:gd name="T69" fmla="*/ 39 h 75"/>
                <a:gd name="T70" fmla="*/ 53 w 56"/>
                <a:gd name="T71" fmla="*/ 45 h 75"/>
                <a:gd name="T72" fmla="*/ 55 w 56"/>
                <a:gd name="T73" fmla="*/ 53 h 75"/>
                <a:gd name="T74" fmla="*/ 53 w 56"/>
                <a:gd name="T75" fmla="*/ 61 h 75"/>
                <a:gd name="T76" fmla="*/ 48 w 56"/>
                <a:gd name="T77" fmla="*/ 68 h 75"/>
                <a:gd name="T78" fmla="*/ 39 w 56"/>
                <a:gd name="T79" fmla="*/ 73 h 75"/>
                <a:gd name="T80" fmla="*/ 30 w 56"/>
                <a:gd name="T81" fmla="*/ 74 h 75"/>
                <a:gd name="T82" fmla="*/ 16 w 56"/>
                <a:gd name="T83" fmla="*/ 73 h 75"/>
                <a:gd name="T84" fmla="*/ 7 w 56"/>
                <a:gd name="T85" fmla="*/ 68 h 75"/>
                <a:gd name="T86" fmla="*/ 2 w 56"/>
                <a:gd name="T87" fmla="*/ 60 h 75"/>
                <a:gd name="T88" fmla="*/ 0 w 56"/>
                <a:gd name="T89" fmla="*/ 5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6" h="75">
                  <a:moveTo>
                    <a:pt x="0" y="50"/>
                  </a:moveTo>
                  <a:lnTo>
                    <a:pt x="10" y="49"/>
                  </a:lnTo>
                  <a:lnTo>
                    <a:pt x="10" y="52"/>
                  </a:lnTo>
                  <a:lnTo>
                    <a:pt x="11" y="54"/>
                  </a:lnTo>
                  <a:lnTo>
                    <a:pt x="12" y="56"/>
                  </a:lnTo>
                  <a:lnTo>
                    <a:pt x="12" y="58"/>
                  </a:lnTo>
                  <a:lnTo>
                    <a:pt x="13" y="59"/>
                  </a:lnTo>
                  <a:lnTo>
                    <a:pt x="15" y="61"/>
                  </a:lnTo>
                  <a:lnTo>
                    <a:pt x="16" y="63"/>
                  </a:lnTo>
                  <a:lnTo>
                    <a:pt x="18" y="64"/>
                  </a:lnTo>
                  <a:lnTo>
                    <a:pt x="21" y="65"/>
                  </a:lnTo>
                  <a:lnTo>
                    <a:pt x="23" y="66"/>
                  </a:lnTo>
                  <a:lnTo>
                    <a:pt x="26" y="66"/>
                  </a:lnTo>
                  <a:lnTo>
                    <a:pt x="30" y="66"/>
                  </a:lnTo>
                  <a:lnTo>
                    <a:pt x="31" y="66"/>
                  </a:lnTo>
                  <a:lnTo>
                    <a:pt x="34" y="66"/>
                  </a:lnTo>
                  <a:lnTo>
                    <a:pt x="35" y="65"/>
                  </a:lnTo>
                  <a:lnTo>
                    <a:pt x="37" y="64"/>
                  </a:lnTo>
                  <a:lnTo>
                    <a:pt x="39" y="64"/>
                  </a:lnTo>
                  <a:lnTo>
                    <a:pt x="40" y="62"/>
                  </a:lnTo>
                  <a:lnTo>
                    <a:pt x="42" y="61"/>
                  </a:lnTo>
                  <a:lnTo>
                    <a:pt x="43" y="60"/>
                  </a:lnTo>
                  <a:lnTo>
                    <a:pt x="44" y="58"/>
                  </a:lnTo>
                  <a:lnTo>
                    <a:pt x="44" y="57"/>
                  </a:lnTo>
                  <a:lnTo>
                    <a:pt x="45" y="55"/>
                  </a:lnTo>
                  <a:lnTo>
                    <a:pt x="45" y="53"/>
                  </a:lnTo>
                  <a:lnTo>
                    <a:pt x="45" y="52"/>
                  </a:lnTo>
                  <a:lnTo>
                    <a:pt x="44" y="51"/>
                  </a:lnTo>
                  <a:lnTo>
                    <a:pt x="44" y="49"/>
                  </a:lnTo>
                  <a:lnTo>
                    <a:pt x="43" y="48"/>
                  </a:lnTo>
                  <a:lnTo>
                    <a:pt x="43" y="47"/>
                  </a:lnTo>
                  <a:lnTo>
                    <a:pt x="41" y="45"/>
                  </a:lnTo>
                  <a:lnTo>
                    <a:pt x="40" y="44"/>
                  </a:lnTo>
                  <a:lnTo>
                    <a:pt x="38" y="43"/>
                  </a:lnTo>
                  <a:lnTo>
                    <a:pt x="36" y="43"/>
                  </a:lnTo>
                  <a:lnTo>
                    <a:pt x="34" y="42"/>
                  </a:lnTo>
                  <a:lnTo>
                    <a:pt x="30" y="41"/>
                  </a:lnTo>
                  <a:lnTo>
                    <a:pt x="26" y="40"/>
                  </a:lnTo>
                  <a:lnTo>
                    <a:pt x="22" y="39"/>
                  </a:lnTo>
                  <a:lnTo>
                    <a:pt x="18" y="37"/>
                  </a:lnTo>
                  <a:lnTo>
                    <a:pt x="15" y="37"/>
                  </a:lnTo>
                  <a:lnTo>
                    <a:pt x="12" y="36"/>
                  </a:lnTo>
                  <a:lnTo>
                    <a:pt x="11" y="34"/>
                  </a:lnTo>
                  <a:lnTo>
                    <a:pt x="8" y="33"/>
                  </a:lnTo>
                  <a:lnTo>
                    <a:pt x="6" y="30"/>
                  </a:lnTo>
                  <a:lnTo>
                    <a:pt x="5" y="29"/>
                  </a:lnTo>
                  <a:lnTo>
                    <a:pt x="4" y="27"/>
                  </a:lnTo>
                  <a:lnTo>
                    <a:pt x="3" y="24"/>
                  </a:lnTo>
                  <a:lnTo>
                    <a:pt x="2" y="22"/>
                  </a:lnTo>
                  <a:lnTo>
                    <a:pt x="2" y="20"/>
                  </a:lnTo>
                  <a:lnTo>
                    <a:pt x="2" y="18"/>
                  </a:lnTo>
                  <a:lnTo>
                    <a:pt x="3" y="15"/>
                  </a:lnTo>
                  <a:lnTo>
                    <a:pt x="4" y="12"/>
                  </a:lnTo>
                  <a:lnTo>
                    <a:pt x="5" y="9"/>
                  </a:lnTo>
                  <a:lnTo>
                    <a:pt x="7" y="7"/>
                  </a:lnTo>
                  <a:lnTo>
                    <a:pt x="10" y="5"/>
                  </a:lnTo>
                  <a:lnTo>
                    <a:pt x="12" y="4"/>
                  </a:lnTo>
                  <a:lnTo>
                    <a:pt x="15" y="2"/>
                  </a:lnTo>
                  <a:lnTo>
                    <a:pt x="17" y="1"/>
                  </a:lnTo>
                  <a:lnTo>
                    <a:pt x="20" y="0"/>
                  </a:lnTo>
                  <a:lnTo>
                    <a:pt x="23" y="0"/>
                  </a:lnTo>
                  <a:lnTo>
                    <a:pt x="26" y="0"/>
                  </a:lnTo>
                  <a:lnTo>
                    <a:pt x="31" y="0"/>
                  </a:lnTo>
                  <a:lnTo>
                    <a:pt x="34" y="0"/>
                  </a:lnTo>
                  <a:lnTo>
                    <a:pt x="37" y="1"/>
                  </a:lnTo>
                  <a:lnTo>
                    <a:pt x="40" y="2"/>
                  </a:lnTo>
                  <a:lnTo>
                    <a:pt x="43" y="4"/>
                  </a:lnTo>
                  <a:lnTo>
                    <a:pt x="47" y="5"/>
                  </a:lnTo>
                  <a:lnTo>
                    <a:pt x="48" y="7"/>
                  </a:lnTo>
                  <a:lnTo>
                    <a:pt x="50" y="9"/>
                  </a:lnTo>
                  <a:lnTo>
                    <a:pt x="51" y="12"/>
                  </a:lnTo>
                  <a:lnTo>
                    <a:pt x="52" y="15"/>
                  </a:lnTo>
                  <a:lnTo>
                    <a:pt x="53" y="18"/>
                  </a:lnTo>
                  <a:lnTo>
                    <a:pt x="54" y="21"/>
                  </a:lnTo>
                  <a:lnTo>
                    <a:pt x="43" y="22"/>
                  </a:lnTo>
                  <a:lnTo>
                    <a:pt x="43" y="19"/>
                  </a:lnTo>
                  <a:lnTo>
                    <a:pt x="42" y="16"/>
                  </a:lnTo>
                  <a:lnTo>
                    <a:pt x="40" y="14"/>
                  </a:lnTo>
                  <a:lnTo>
                    <a:pt x="39" y="12"/>
                  </a:lnTo>
                  <a:lnTo>
                    <a:pt x="37" y="10"/>
                  </a:lnTo>
                  <a:lnTo>
                    <a:pt x="34" y="9"/>
                  </a:lnTo>
                  <a:lnTo>
                    <a:pt x="31" y="8"/>
                  </a:lnTo>
                  <a:lnTo>
                    <a:pt x="28" y="8"/>
                  </a:lnTo>
                  <a:lnTo>
                    <a:pt x="23" y="8"/>
                  </a:lnTo>
                  <a:lnTo>
                    <a:pt x="20" y="9"/>
                  </a:lnTo>
                  <a:lnTo>
                    <a:pt x="18" y="9"/>
                  </a:lnTo>
                  <a:lnTo>
                    <a:pt x="16" y="11"/>
                  </a:lnTo>
                  <a:lnTo>
                    <a:pt x="14" y="13"/>
                  </a:lnTo>
                  <a:lnTo>
                    <a:pt x="14" y="15"/>
                  </a:lnTo>
                  <a:lnTo>
                    <a:pt x="12" y="18"/>
                  </a:lnTo>
                  <a:lnTo>
                    <a:pt x="12" y="20"/>
                  </a:lnTo>
                  <a:lnTo>
                    <a:pt x="12" y="22"/>
                  </a:lnTo>
                  <a:lnTo>
                    <a:pt x="13" y="22"/>
                  </a:lnTo>
                  <a:lnTo>
                    <a:pt x="14" y="24"/>
                  </a:lnTo>
                  <a:lnTo>
                    <a:pt x="15" y="25"/>
                  </a:lnTo>
                  <a:lnTo>
                    <a:pt x="16" y="26"/>
                  </a:lnTo>
                  <a:lnTo>
                    <a:pt x="19" y="27"/>
                  </a:lnTo>
                  <a:lnTo>
                    <a:pt x="23" y="29"/>
                  </a:lnTo>
                  <a:lnTo>
                    <a:pt x="28" y="31"/>
                  </a:lnTo>
                  <a:lnTo>
                    <a:pt x="33" y="32"/>
                  </a:lnTo>
                  <a:lnTo>
                    <a:pt x="37" y="34"/>
                  </a:lnTo>
                  <a:lnTo>
                    <a:pt x="40" y="35"/>
                  </a:lnTo>
                  <a:lnTo>
                    <a:pt x="43" y="36"/>
                  </a:lnTo>
                  <a:lnTo>
                    <a:pt x="45" y="37"/>
                  </a:lnTo>
                  <a:lnTo>
                    <a:pt x="48" y="39"/>
                  </a:lnTo>
                  <a:lnTo>
                    <a:pt x="50" y="40"/>
                  </a:lnTo>
                  <a:lnTo>
                    <a:pt x="52" y="43"/>
                  </a:lnTo>
                  <a:lnTo>
                    <a:pt x="53" y="45"/>
                  </a:lnTo>
                  <a:lnTo>
                    <a:pt x="54" y="48"/>
                  </a:lnTo>
                  <a:lnTo>
                    <a:pt x="55" y="51"/>
                  </a:lnTo>
                  <a:lnTo>
                    <a:pt x="55" y="53"/>
                  </a:lnTo>
                  <a:lnTo>
                    <a:pt x="55" y="55"/>
                  </a:lnTo>
                  <a:lnTo>
                    <a:pt x="54" y="58"/>
                  </a:lnTo>
                  <a:lnTo>
                    <a:pt x="53" y="61"/>
                  </a:lnTo>
                  <a:lnTo>
                    <a:pt x="52" y="64"/>
                  </a:lnTo>
                  <a:lnTo>
                    <a:pt x="50" y="66"/>
                  </a:lnTo>
                  <a:lnTo>
                    <a:pt x="48" y="68"/>
                  </a:lnTo>
                  <a:lnTo>
                    <a:pt x="44" y="70"/>
                  </a:lnTo>
                  <a:lnTo>
                    <a:pt x="42" y="72"/>
                  </a:lnTo>
                  <a:lnTo>
                    <a:pt x="39" y="73"/>
                  </a:lnTo>
                  <a:lnTo>
                    <a:pt x="36" y="73"/>
                  </a:lnTo>
                  <a:lnTo>
                    <a:pt x="33" y="74"/>
                  </a:lnTo>
                  <a:lnTo>
                    <a:pt x="30" y="74"/>
                  </a:lnTo>
                  <a:lnTo>
                    <a:pt x="24" y="74"/>
                  </a:lnTo>
                  <a:lnTo>
                    <a:pt x="20" y="73"/>
                  </a:lnTo>
                  <a:lnTo>
                    <a:pt x="16" y="73"/>
                  </a:lnTo>
                  <a:lnTo>
                    <a:pt x="14" y="72"/>
                  </a:lnTo>
                  <a:lnTo>
                    <a:pt x="11" y="70"/>
                  </a:lnTo>
                  <a:lnTo>
                    <a:pt x="7" y="68"/>
                  </a:lnTo>
                  <a:lnTo>
                    <a:pt x="5" y="66"/>
                  </a:lnTo>
                  <a:lnTo>
                    <a:pt x="3" y="64"/>
                  </a:lnTo>
                  <a:lnTo>
                    <a:pt x="2" y="60"/>
                  </a:lnTo>
                  <a:lnTo>
                    <a:pt x="1" y="56"/>
                  </a:lnTo>
                  <a:lnTo>
                    <a:pt x="0" y="52"/>
                  </a:lnTo>
                  <a:lnTo>
                    <a:pt x="0" y="5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97" name="Freeform 289"/>
            <p:cNvSpPr>
              <a:spLocks/>
            </p:cNvSpPr>
            <p:nvPr/>
          </p:nvSpPr>
          <p:spPr bwMode="auto">
            <a:xfrm>
              <a:off x="898" y="2954"/>
              <a:ext cx="56" cy="74"/>
            </a:xfrm>
            <a:custGeom>
              <a:avLst/>
              <a:gdLst>
                <a:gd name="T0" fmla="*/ 0 w 56"/>
                <a:gd name="T1" fmla="*/ 73 h 74"/>
                <a:gd name="T2" fmla="*/ 0 w 56"/>
                <a:gd name="T3" fmla="*/ 0 h 74"/>
                <a:gd name="T4" fmla="*/ 10 w 56"/>
                <a:gd name="T5" fmla="*/ 0 h 74"/>
                <a:gd name="T6" fmla="*/ 10 w 56"/>
                <a:gd name="T7" fmla="*/ 30 h 74"/>
                <a:gd name="T8" fmla="*/ 45 w 56"/>
                <a:gd name="T9" fmla="*/ 30 h 74"/>
                <a:gd name="T10" fmla="*/ 45 w 56"/>
                <a:gd name="T11" fmla="*/ 0 h 74"/>
                <a:gd name="T12" fmla="*/ 55 w 56"/>
                <a:gd name="T13" fmla="*/ 0 h 74"/>
                <a:gd name="T14" fmla="*/ 55 w 56"/>
                <a:gd name="T15" fmla="*/ 73 h 74"/>
                <a:gd name="T16" fmla="*/ 45 w 56"/>
                <a:gd name="T17" fmla="*/ 73 h 74"/>
                <a:gd name="T18" fmla="*/ 45 w 56"/>
                <a:gd name="T19" fmla="*/ 38 h 74"/>
                <a:gd name="T20" fmla="*/ 10 w 56"/>
                <a:gd name="T21" fmla="*/ 38 h 74"/>
                <a:gd name="T22" fmla="*/ 10 w 56"/>
                <a:gd name="T23" fmla="*/ 73 h 74"/>
                <a:gd name="T24" fmla="*/ 0 w 56"/>
                <a:gd name="T25" fmla="*/ 7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74">
                  <a:moveTo>
                    <a:pt x="0" y="73"/>
                  </a:moveTo>
                  <a:lnTo>
                    <a:pt x="0" y="0"/>
                  </a:lnTo>
                  <a:lnTo>
                    <a:pt x="10" y="0"/>
                  </a:lnTo>
                  <a:lnTo>
                    <a:pt x="10" y="30"/>
                  </a:lnTo>
                  <a:lnTo>
                    <a:pt x="45" y="30"/>
                  </a:lnTo>
                  <a:lnTo>
                    <a:pt x="45" y="0"/>
                  </a:lnTo>
                  <a:lnTo>
                    <a:pt x="55" y="0"/>
                  </a:lnTo>
                  <a:lnTo>
                    <a:pt x="55" y="73"/>
                  </a:lnTo>
                  <a:lnTo>
                    <a:pt x="45" y="73"/>
                  </a:lnTo>
                  <a:lnTo>
                    <a:pt x="45" y="38"/>
                  </a:lnTo>
                  <a:lnTo>
                    <a:pt x="10" y="38"/>
                  </a:lnTo>
                  <a:lnTo>
                    <a:pt x="10" y="73"/>
                  </a:lnTo>
                  <a:lnTo>
                    <a:pt x="0" y="73"/>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98" name="Freeform 290"/>
            <p:cNvSpPr>
              <a:spLocks/>
            </p:cNvSpPr>
            <p:nvPr/>
          </p:nvSpPr>
          <p:spPr bwMode="auto">
            <a:xfrm>
              <a:off x="977" y="2953"/>
              <a:ext cx="66" cy="75"/>
            </a:xfrm>
            <a:custGeom>
              <a:avLst/>
              <a:gdLst>
                <a:gd name="T0" fmla="*/ 0 w 66"/>
                <a:gd name="T1" fmla="*/ 34 h 75"/>
                <a:gd name="T2" fmla="*/ 1 w 66"/>
                <a:gd name="T3" fmla="*/ 26 h 75"/>
                <a:gd name="T4" fmla="*/ 3 w 66"/>
                <a:gd name="T5" fmla="*/ 19 h 75"/>
                <a:gd name="T6" fmla="*/ 6 w 66"/>
                <a:gd name="T7" fmla="*/ 13 h 75"/>
                <a:gd name="T8" fmla="*/ 10 w 66"/>
                <a:gd name="T9" fmla="*/ 8 h 75"/>
                <a:gd name="T10" fmla="*/ 17 w 66"/>
                <a:gd name="T11" fmla="*/ 5 h 75"/>
                <a:gd name="T12" fmla="*/ 22 w 66"/>
                <a:gd name="T13" fmla="*/ 2 h 75"/>
                <a:gd name="T14" fmla="*/ 29 w 66"/>
                <a:gd name="T15" fmla="*/ 0 h 75"/>
                <a:gd name="T16" fmla="*/ 37 w 66"/>
                <a:gd name="T17" fmla="*/ 1 h 75"/>
                <a:gd name="T18" fmla="*/ 45 w 66"/>
                <a:gd name="T19" fmla="*/ 3 h 75"/>
                <a:gd name="T20" fmla="*/ 52 w 66"/>
                <a:gd name="T21" fmla="*/ 7 h 75"/>
                <a:gd name="T22" fmla="*/ 59 w 66"/>
                <a:gd name="T23" fmla="*/ 14 h 75"/>
                <a:gd name="T24" fmla="*/ 62 w 66"/>
                <a:gd name="T25" fmla="*/ 21 h 75"/>
                <a:gd name="T26" fmla="*/ 63 w 66"/>
                <a:gd name="T27" fmla="*/ 24 h 75"/>
                <a:gd name="T28" fmla="*/ 65 w 66"/>
                <a:gd name="T29" fmla="*/ 30 h 75"/>
                <a:gd name="T30" fmla="*/ 65 w 66"/>
                <a:gd name="T31" fmla="*/ 35 h 75"/>
                <a:gd name="T32" fmla="*/ 65 w 66"/>
                <a:gd name="T33" fmla="*/ 40 h 75"/>
                <a:gd name="T34" fmla="*/ 65 w 66"/>
                <a:gd name="T35" fmla="*/ 46 h 75"/>
                <a:gd name="T36" fmla="*/ 63 w 66"/>
                <a:gd name="T37" fmla="*/ 51 h 75"/>
                <a:gd name="T38" fmla="*/ 62 w 66"/>
                <a:gd name="T39" fmla="*/ 55 h 75"/>
                <a:gd name="T40" fmla="*/ 59 w 66"/>
                <a:gd name="T41" fmla="*/ 62 h 75"/>
                <a:gd name="T42" fmla="*/ 52 w 66"/>
                <a:gd name="T43" fmla="*/ 68 h 75"/>
                <a:gd name="T44" fmla="*/ 45 w 66"/>
                <a:gd name="T45" fmla="*/ 72 h 75"/>
                <a:gd name="T46" fmla="*/ 37 w 66"/>
                <a:gd name="T47" fmla="*/ 74 h 75"/>
                <a:gd name="T48" fmla="*/ 28 w 66"/>
                <a:gd name="T49" fmla="*/ 74 h 75"/>
                <a:gd name="T50" fmla="*/ 19 w 66"/>
                <a:gd name="T51" fmla="*/ 72 h 75"/>
                <a:gd name="T52" fmla="*/ 12 w 66"/>
                <a:gd name="T53" fmla="*/ 67 h 75"/>
                <a:gd name="T54" fmla="*/ 6 w 66"/>
                <a:gd name="T55" fmla="*/ 60 h 75"/>
                <a:gd name="T56" fmla="*/ 3 w 66"/>
                <a:gd name="T57" fmla="*/ 54 h 75"/>
                <a:gd name="T58" fmla="*/ 2 w 66"/>
                <a:gd name="T59" fmla="*/ 50 h 75"/>
                <a:gd name="T60" fmla="*/ 1 w 66"/>
                <a:gd name="T61" fmla="*/ 45 h 75"/>
                <a:gd name="T62" fmla="*/ 0 w 66"/>
                <a:gd name="T63" fmla="*/ 41 h 75"/>
                <a:gd name="T64" fmla="*/ 0 w 66"/>
                <a:gd name="T65" fmla="*/ 37 h 75"/>
                <a:gd name="T66" fmla="*/ 9 w 66"/>
                <a:gd name="T67" fmla="*/ 41 h 75"/>
                <a:gd name="T68" fmla="*/ 10 w 66"/>
                <a:gd name="T69" fmla="*/ 47 h 75"/>
                <a:gd name="T70" fmla="*/ 12 w 66"/>
                <a:gd name="T71" fmla="*/ 52 h 75"/>
                <a:gd name="T72" fmla="*/ 15 w 66"/>
                <a:gd name="T73" fmla="*/ 56 h 75"/>
                <a:gd name="T74" fmla="*/ 19 w 66"/>
                <a:gd name="T75" fmla="*/ 62 h 75"/>
                <a:gd name="T76" fmla="*/ 27 w 66"/>
                <a:gd name="T77" fmla="*/ 66 h 75"/>
                <a:gd name="T78" fmla="*/ 37 w 66"/>
                <a:gd name="T79" fmla="*/ 66 h 75"/>
                <a:gd name="T80" fmla="*/ 45 w 66"/>
                <a:gd name="T81" fmla="*/ 62 h 75"/>
                <a:gd name="T82" fmla="*/ 50 w 66"/>
                <a:gd name="T83" fmla="*/ 57 h 75"/>
                <a:gd name="T84" fmla="*/ 53 w 66"/>
                <a:gd name="T85" fmla="*/ 52 h 75"/>
                <a:gd name="T86" fmla="*/ 55 w 66"/>
                <a:gd name="T87" fmla="*/ 47 h 75"/>
                <a:gd name="T88" fmla="*/ 57 w 66"/>
                <a:gd name="T89" fmla="*/ 41 h 75"/>
                <a:gd name="T90" fmla="*/ 56 w 66"/>
                <a:gd name="T91" fmla="*/ 34 h 75"/>
                <a:gd name="T92" fmla="*/ 53 w 66"/>
                <a:gd name="T93" fmla="*/ 26 h 75"/>
                <a:gd name="T94" fmla="*/ 51 w 66"/>
                <a:gd name="T95" fmla="*/ 20 h 75"/>
                <a:gd name="T96" fmla="*/ 47 w 66"/>
                <a:gd name="T97" fmla="*/ 14 h 75"/>
                <a:gd name="T98" fmla="*/ 42 w 66"/>
                <a:gd name="T99" fmla="*/ 10 h 75"/>
                <a:gd name="T100" fmla="*/ 36 w 66"/>
                <a:gd name="T101" fmla="*/ 9 h 75"/>
                <a:gd name="T102" fmla="*/ 28 w 66"/>
                <a:gd name="T103" fmla="*/ 9 h 75"/>
                <a:gd name="T104" fmla="*/ 19 w 66"/>
                <a:gd name="T105" fmla="*/ 12 h 75"/>
                <a:gd name="T106" fmla="*/ 15 w 66"/>
                <a:gd name="T107" fmla="*/ 17 h 75"/>
                <a:gd name="T108" fmla="*/ 12 w 66"/>
                <a:gd name="T109" fmla="*/ 22 h 75"/>
                <a:gd name="T110" fmla="*/ 10 w 66"/>
                <a:gd name="T111" fmla="*/ 27 h 75"/>
                <a:gd name="T112" fmla="*/ 9 w 66"/>
                <a:gd name="T113" fmla="*/ 35 h 75"/>
                <a:gd name="T114" fmla="*/ 9 w 66"/>
                <a:gd name="T115" fmla="*/ 3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6" h="75">
                  <a:moveTo>
                    <a:pt x="0" y="37"/>
                  </a:moveTo>
                  <a:lnTo>
                    <a:pt x="0" y="34"/>
                  </a:lnTo>
                  <a:lnTo>
                    <a:pt x="1" y="30"/>
                  </a:lnTo>
                  <a:lnTo>
                    <a:pt x="1" y="26"/>
                  </a:lnTo>
                  <a:lnTo>
                    <a:pt x="2" y="22"/>
                  </a:lnTo>
                  <a:lnTo>
                    <a:pt x="3" y="19"/>
                  </a:lnTo>
                  <a:lnTo>
                    <a:pt x="5" y="16"/>
                  </a:lnTo>
                  <a:lnTo>
                    <a:pt x="6" y="13"/>
                  </a:lnTo>
                  <a:lnTo>
                    <a:pt x="8" y="10"/>
                  </a:lnTo>
                  <a:lnTo>
                    <a:pt x="10" y="8"/>
                  </a:lnTo>
                  <a:lnTo>
                    <a:pt x="14" y="6"/>
                  </a:lnTo>
                  <a:lnTo>
                    <a:pt x="17" y="5"/>
                  </a:lnTo>
                  <a:lnTo>
                    <a:pt x="19" y="3"/>
                  </a:lnTo>
                  <a:lnTo>
                    <a:pt x="22" y="2"/>
                  </a:lnTo>
                  <a:lnTo>
                    <a:pt x="25" y="1"/>
                  </a:lnTo>
                  <a:lnTo>
                    <a:pt x="29" y="0"/>
                  </a:lnTo>
                  <a:lnTo>
                    <a:pt x="33" y="0"/>
                  </a:lnTo>
                  <a:lnTo>
                    <a:pt x="37" y="1"/>
                  </a:lnTo>
                  <a:lnTo>
                    <a:pt x="41" y="1"/>
                  </a:lnTo>
                  <a:lnTo>
                    <a:pt x="45" y="3"/>
                  </a:lnTo>
                  <a:lnTo>
                    <a:pt x="49" y="5"/>
                  </a:lnTo>
                  <a:lnTo>
                    <a:pt x="52" y="7"/>
                  </a:lnTo>
                  <a:lnTo>
                    <a:pt x="57" y="10"/>
                  </a:lnTo>
                  <a:lnTo>
                    <a:pt x="59" y="14"/>
                  </a:lnTo>
                  <a:lnTo>
                    <a:pt x="61" y="19"/>
                  </a:lnTo>
                  <a:lnTo>
                    <a:pt x="62" y="21"/>
                  </a:lnTo>
                  <a:lnTo>
                    <a:pt x="63" y="22"/>
                  </a:lnTo>
                  <a:lnTo>
                    <a:pt x="63" y="24"/>
                  </a:lnTo>
                  <a:lnTo>
                    <a:pt x="64" y="27"/>
                  </a:lnTo>
                  <a:lnTo>
                    <a:pt x="65" y="30"/>
                  </a:lnTo>
                  <a:lnTo>
                    <a:pt x="65" y="32"/>
                  </a:lnTo>
                  <a:lnTo>
                    <a:pt x="65" y="35"/>
                  </a:lnTo>
                  <a:lnTo>
                    <a:pt x="65" y="37"/>
                  </a:lnTo>
                  <a:lnTo>
                    <a:pt x="65" y="40"/>
                  </a:lnTo>
                  <a:lnTo>
                    <a:pt x="65" y="43"/>
                  </a:lnTo>
                  <a:lnTo>
                    <a:pt x="65" y="46"/>
                  </a:lnTo>
                  <a:lnTo>
                    <a:pt x="64" y="49"/>
                  </a:lnTo>
                  <a:lnTo>
                    <a:pt x="63" y="51"/>
                  </a:lnTo>
                  <a:lnTo>
                    <a:pt x="63" y="53"/>
                  </a:lnTo>
                  <a:lnTo>
                    <a:pt x="62" y="55"/>
                  </a:lnTo>
                  <a:lnTo>
                    <a:pt x="61" y="58"/>
                  </a:lnTo>
                  <a:lnTo>
                    <a:pt x="59" y="62"/>
                  </a:lnTo>
                  <a:lnTo>
                    <a:pt x="56" y="66"/>
                  </a:lnTo>
                  <a:lnTo>
                    <a:pt x="52" y="68"/>
                  </a:lnTo>
                  <a:lnTo>
                    <a:pt x="49" y="70"/>
                  </a:lnTo>
                  <a:lnTo>
                    <a:pt x="45" y="72"/>
                  </a:lnTo>
                  <a:lnTo>
                    <a:pt x="41" y="73"/>
                  </a:lnTo>
                  <a:lnTo>
                    <a:pt x="37" y="74"/>
                  </a:lnTo>
                  <a:lnTo>
                    <a:pt x="33" y="74"/>
                  </a:lnTo>
                  <a:lnTo>
                    <a:pt x="28" y="74"/>
                  </a:lnTo>
                  <a:lnTo>
                    <a:pt x="23" y="73"/>
                  </a:lnTo>
                  <a:lnTo>
                    <a:pt x="19" y="72"/>
                  </a:lnTo>
                  <a:lnTo>
                    <a:pt x="15" y="70"/>
                  </a:lnTo>
                  <a:lnTo>
                    <a:pt x="12" y="67"/>
                  </a:lnTo>
                  <a:lnTo>
                    <a:pt x="8" y="64"/>
                  </a:lnTo>
                  <a:lnTo>
                    <a:pt x="6" y="60"/>
                  </a:lnTo>
                  <a:lnTo>
                    <a:pt x="4" y="56"/>
                  </a:lnTo>
                  <a:lnTo>
                    <a:pt x="3" y="54"/>
                  </a:lnTo>
                  <a:lnTo>
                    <a:pt x="2" y="52"/>
                  </a:lnTo>
                  <a:lnTo>
                    <a:pt x="2" y="50"/>
                  </a:lnTo>
                  <a:lnTo>
                    <a:pt x="1" y="48"/>
                  </a:lnTo>
                  <a:lnTo>
                    <a:pt x="1" y="45"/>
                  </a:lnTo>
                  <a:lnTo>
                    <a:pt x="0" y="43"/>
                  </a:lnTo>
                  <a:lnTo>
                    <a:pt x="0" y="41"/>
                  </a:lnTo>
                  <a:lnTo>
                    <a:pt x="0" y="38"/>
                  </a:lnTo>
                  <a:lnTo>
                    <a:pt x="0" y="37"/>
                  </a:lnTo>
                  <a:lnTo>
                    <a:pt x="9" y="37"/>
                  </a:lnTo>
                  <a:lnTo>
                    <a:pt x="9" y="41"/>
                  </a:lnTo>
                  <a:lnTo>
                    <a:pt x="9" y="44"/>
                  </a:lnTo>
                  <a:lnTo>
                    <a:pt x="10" y="47"/>
                  </a:lnTo>
                  <a:lnTo>
                    <a:pt x="10" y="50"/>
                  </a:lnTo>
                  <a:lnTo>
                    <a:pt x="12" y="52"/>
                  </a:lnTo>
                  <a:lnTo>
                    <a:pt x="13" y="54"/>
                  </a:lnTo>
                  <a:lnTo>
                    <a:pt x="15" y="56"/>
                  </a:lnTo>
                  <a:lnTo>
                    <a:pt x="16" y="58"/>
                  </a:lnTo>
                  <a:lnTo>
                    <a:pt x="19" y="62"/>
                  </a:lnTo>
                  <a:lnTo>
                    <a:pt x="23" y="64"/>
                  </a:lnTo>
                  <a:lnTo>
                    <a:pt x="27" y="66"/>
                  </a:lnTo>
                  <a:lnTo>
                    <a:pt x="33" y="67"/>
                  </a:lnTo>
                  <a:lnTo>
                    <a:pt x="37" y="66"/>
                  </a:lnTo>
                  <a:lnTo>
                    <a:pt x="42" y="65"/>
                  </a:lnTo>
                  <a:lnTo>
                    <a:pt x="45" y="62"/>
                  </a:lnTo>
                  <a:lnTo>
                    <a:pt x="49" y="59"/>
                  </a:lnTo>
                  <a:lnTo>
                    <a:pt x="50" y="57"/>
                  </a:lnTo>
                  <a:lnTo>
                    <a:pt x="52" y="55"/>
                  </a:lnTo>
                  <a:lnTo>
                    <a:pt x="53" y="52"/>
                  </a:lnTo>
                  <a:lnTo>
                    <a:pt x="55" y="50"/>
                  </a:lnTo>
                  <a:lnTo>
                    <a:pt x="55" y="47"/>
                  </a:lnTo>
                  <a:lnTo>
                    <a:pt x="56" y="44"/>
                  </a:lnTo>
                  <a:lnTo>
                    <a:pt x="57" y="41"/>
                  </a:lnTo>
                  <a:lnTo>
                    <a:pt x="57" y="37"/>
                  </a:lnTo>
                  <a:lnTo>
                    <a:pt x="56" y="34"/>
                  </a:lnTo>
                  <a:lnTo>
                    <a:pt x="55" y="30"/>
                  </a:lnTo>
                  <a:lnTo>
                    <a:pt x="53" y="26"/>
                  </a:lnTo>
                  <a:lnTo>
                    <a:pt x="52" y="22"/>
                  </a:lnTo>
                  <a:lnTo>
                    <a:pt x="51" y="20"/>
                  </a:lnTo>
                  <a:lnTo>
                    <a:pt x="49" y="17"/>
                  </a:lnTo>
                  <a:lnTo>
                    <a:pt x="47" y="14"/>
                  </a:lnTo>
                  <a:lnTo>
                    <a:pt x="45" y="12"/>
                  </a:lnTo>
                  <a:lnTo>
                    <a:pt x="42" y="10"/>
                  </a:lnTo>
                  <a:lnTo>
                    <a:pt x="39" y="9"/>
                  </a:lnTo>
                  <a:lnTo>
                    <a:pt x="36" y="9"/>
                  </a:lnTo>
                  <a:lnTo>
                    <a:pt x="33" y="8"/>
                  </a:lnTo>
                  <a:lnTo>
                    <a:pt x="28" y="9"/>
                  </a:lnTo>
                  <a:lnTo>
                    <a:pt x="23" y="10"/>
                  </a:lnTo>
                  <a:lnTo>
                    <a:pt x="19" y="12"/>
                  </a:lnTo>
                  <a:lnTo>
                    <a:pt x="16" y="15"/>
                  </a:lnTo>
                  <a:lnTo>
                    <a:pt x="15" y="17"/>
                  </a:lnTo>
                  <a:lnTo>
                    <a:pt x="13" y="19"/>
                  </a:lnTo>
                  <a:lnTo>
                    <a:pt x="12" y="22"/>
                  </a:lnTo>
                  <a:lnTo>
                    <a:pt x="10" y="24"/>
                  </a:lnTo>
                  <a:lnTo>
                    <a:pt x="10" y="27"/>
                  </a:lnTo>
                  <a:lnTo>
                    <a:pt x="9" y="31"/>
                  </a:lnTo>
                  <a:lnTo>
                    <a:pt x="9" y="35"/>
                  </a:lnTo>
                  <a:lnTo>
                    <a:pt x="9" y="38"/>
                  </a:lnTo>
                  <a:lnTo>
                    <a:pt x="9" y="37"/>
                  </a:lnTo>
                  <a:lnTo>
                    <a:pt x="0" y="37"/>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299" name="Freeform 291"/>
            <p:cNvSpPr>
              <a:spLocks/>
            </p:cNvSpPr>
            <p:nvPr/>
          </p:nvSpPr>
          <p:spPr bwMode="auto">
            <a:xfrm>
              <a:off x="1059" y="2954"/>
              <a:ext cx="56" cy="74"/>
            </a:xfrm>
            <a:custGeom>
              <a:avLst/>
              <a:gdLst>
                <a:gd name="T0" fmla="*/ 22 w 56"/>
                <a:gd name="T1" fmla="*/ 73 h 74"/>
                <a:gd name="T2" fmla="*/ 22 w 56"/>
                <a:gd name="T3" fmla="*/ 8 h 74"/>
                <a:gd name="T4" fmla="*/ 0 w 56"/>
                <a:gd name="T5" fmla="*/ 8 h 74"/>
                <a:gd name="T6" fmla="*/ 0 w 56"/>
                <a:gd name="T7" fmla="*/ 0 h 74"/>
                <a:gd name="T8" fmla="*/ 55 w 56"/>
                <a:gd name="T9" fmla="*/ 0 h 74"/>
                <a:gd name="T10" fmla="*/ 55 w 56"/>
                <a:gd name="T11" fmla="*/ 8 h 74"/>
                <a:gd name="T12" fmla="*/ 32 w 56"/>
                <a:gd name="T13" fmla="*/ 8 h 74"/>
                <a:gd name="T14" fmla="*/ 32 w 56"/>
                <a:gd name="T15" fmla="*/ 73 h 74"/>
                <a:gd name="T16" fmla="*/ 22 w 56"/>
                <a:gd name="T17" fmla="*/ 7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74">
                  <a:moveTo>
                    <a:pt x="22" y="73"/>
                  </a:moveTo>
                  <a:lnTo>
                    <a:pt x="22" y="8"/>
                  </a:lnTo>
                  <a:lnTo>
                    <a:pt x="0" y="8"/>
                  </a:lnTo>
                  <a:lnTo>
                    <a:pt x="0" y="0"/>
                  </a:lnTo>
                  <a:lnTo>
                    <a:pt x="55" y="0"/>
                  </a:lnTo>
                  <a:lnTo>
                    <a:pt x="55" y="8"/>
                  </a:lnTo>
                  <a:lnTo>
                    <a:pt x="32" y="8"/>
                  </a:lnTo>
                  <a:lnTo>
                    <a:pt x="32" y="73"/>
                  </a:lnTo>
                  <a:lnTo>
                    <a:pt x="22" y="73"/>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00" name="Freeform 292"/>
            <p:cNvSpPr>
              <a:spLocks/>
            </p:cNvSpPr>
            <p:nvPr/>
          </p:nvSpPr>
          <p:spPr bwMode="auto">
            <a:xfrm>
              <a:off x="822" y="3076"/>
              <a:ext cx="68" cy="75"/>
            </a:xfrm>
            <a:custGeom>
              <a:avLst/>
              <a:gdLst>
                <a:gd name="T0" fmla="*/ 37 w 68"/>
                <a:gd name="T1" fmla="*/ 37 h 75"/>
                <a:gd name="T2" fmla="*/ 67 w 68"/>
                <a:gd name="T3" fmla="*/ 64 h 75"/>
                <a:gd name="T4" fmla="*/ 59 w 68"/>
                <a:gd name="T5" fmla="*/ 68 h 75"/>
                <a:gd name="T6" fmla="*/ 51 w 68"/>
                <a:gd name="T7" fmla="*/ 72 h 75"/>
                <a:gd name="T8" fmla="*/ 45 w 68"/>
                <a:gd name="T9" fmla="*/ 74 h 75"/>
                <a:gd name="T10" fmla="*/ 37 w 68"/>
                <a:gd name="T11" fmla="*/ 74 h 75"/>
                <a:gd name="T12" fmla="*/ 32 w 68"/>
                <a:gd name="T13" fmla="*/ 74 h 75"/>
                <a:gd name="T14" fmla="*/ 26 w 68"/>
                <a:gd name="T15" fmla="*/ 73 h 75"/>
                <a:gd name="T16" fmla="*/ 21 w 68"/>
                <a:gd name="T17" fmla="*/ 72 h 75"/>
                <a:gd name="T18" fmla="*/ 17 w 68"/>
                <a:gd name="T19" fmla="*/ 70 h 75"/>
                <a:gd name="T20" fmla="*/ 9 w 68"/>
                <a:gd name="T21" fmla="*/ 66 h 75"/>
                <a:gd name="T22" fmla="*/ 4 w 68"/>
                <a:gd name="T23" fmla="*/ 58 h 75"/>
                <a:gd name="T24" fmla="*/ 2 w 68"/>
                <a:gd name="T25" fmla="*/ 52 h 75"/>
                <a:gd name="T26" fmla="*/ 1 w 68"/>
                <a:gd name="T27" fmla="*/ 48 h 75"/>
                <a:gd name="T28" fmla="*/ 0 w 68"/>
                <a:gd name="T29" fmla="*/ 42 h 75"/>
                <a:gd name="T30" fmla="*/ 0 w 68"/>
                <a:gd name="T31" fmla="*/ 37 h 75"/>
                <a:gd name="T32" fmla="*/ 0 w 68"/>
                <a:gd name="T33" fmla="*/ 33 h 75"/>
                <a:gd name="T34" fmla="*/ 1 w 68"/>
                <a:gd name="T35" fmla="*/ 28 h 75"/>
                <a:gd name="T36" fmla="*/ 2 w 68"/>
                <a:gd name="T37" fmla="*/ 23 h 75"/>
                <a:gd name="T38" fmla="*/ 4 w 68"/>
                <a:gd name="T39" fmla="*/ 18 h 75"/>
                <a:gd name="T40" fmla="*/ 9 w 68"/>
                <a:gd name="T41" fmla="*/ 10 h 75"/>
                <a:gd name="T42" fmla="*/ 17 w 68"/>
                <a:gd name="T43" fmla="*/ 4 h 75"/>
                <a:gd name="T44" fmla="*/ 21 w 68"/>
                <a:gd name="T45" fmla="*/ 3 h 75"/>
                <a:gd name="T46" fmla="*/ 26 w 68"/>
                <a:gd name="T47" fmla="*/ 1 h 75"/>
                <a:gd name="T48" fmla="*/ 30 w 68"/>
                <a:gd name="T49" fmla="*/ 0 h 75"/>
                <a:gd name="T50" fmla="*/ 36 w 68"/>
                <a:gd name="T51" fmla="*/ 0 h 75"/>
                <a:gd name="T52" fmla="*/ 44 w 68"/>
                <a:gd name="T53" fmla="*/ 0 h 75"/>
                <a:gd name="T54" fmla="*/ 50 w 68"/>
                <a:gd name="T55" fmla="*/ 2 h 75"/>
                <a:gd name="T56" fmla="*/ 56 w 68"/>
                <a:gd name="T57" fmla="*/ 6 h 75"/>
                <a:gd name="T58" fmla="*/ 60 w 68"/>
                <a:gd name="T59" fmla="*/ 9 h 75"/>
                <a:gd name="T60" fmla="*/ 64 w 68"/>
                <a:gd name="T61" fmla="*/ 15 h 75"/>
                <a:gd name="T62" fmla="*/ 66 w 68"/>
                <a:gd name="T63" fmla="*/ 22 h 75"/>
                <a:gd name="T64" fmla="*/ 56 w 68"/>
                <a:gd name="T65" fmla="*/ 22 h 75"/>
                <a:gd name="T66" fmla="*/ 55 w 68"/>
                <a:gd name="T67" fmla="*/ 17 h 75"/>
                <a:gd name="T68" fmla="*/ 51 w 68"/>
                <a:gd name="T69" fmla="*/ 13 h 75"/>
                <a:gd name="T70" fmla="*/ 48 w 68"/>
                <a:gd name="T71" fmla="*/ 12 h 75"/>
                <a:gd name="T72" fmla="*/ 44 w 68"/>
                <a:gd name="T73" fmla="*/ 9 h 75"/>
                <a:gd name="T74" fmla="*/ 38 w 68"/>
                <a:gd name="T75" fmla="*/ 8 h 75"/>
                <a:gd name="T76" fmla="*/ 32 w 68"/>
                <a:gd name="T77" fmla="*/ 8 h 75"/>
                <a:gd name="T78" fmla="*/ 27 w 68"/>
                <a:gd name="T79" fmla="*/ 9 h 75"/>
                <a:gd name="T80" fmla="*/ 22 w 68"/>
                <a:gd name="T81" fmla="*/ 12 h 75"/>
                <a:gd name="T82" fmla="*/ 18 w 68"/>
                <a:gd name="T83" fmla="*/ 14 h 75"/>
                <a:gd name="T84" fmla="*/ 16 w 68"/>
                <a:gd name="T85" fmla="*/ 18 h 75"/>
                <a:gd name="T86" fmla="*/ 12 w 68"/>
                <a:gd name="T87" fmla="*/ 22 h 75"/>
                <a:gd name="T88" fmla="*/ 11 w 68"/>
                <a:gd name="T89" fmla="*/ 26 h 75"/>
                <a:gd name="T90" fmla="*/ 9 w 68"/>
                <a:gd name="T91" fmla="*/ 34 h 75"/>
                <a:gd name="T92" fmla="*/ 9 w 68"/>
                <a:gd name="T93" fmla="*/ 40 h 75"/>
                <a:gd name="T94" fmla="*/ 9 w 68"/>
                <a:gd name="T95" fmla="*/ 44 h 75"/>
                <a:gd name="T96" fmla="*/ 10 w 68"/>
                <a:gd name="T97" fmla="*/ 49 h 75"/>
                <a:gd name="T98" fmla="*/ 11 w 68"/>
                <a:gd name="T99" fmla="*/ 52 h 75"/>
                <a:gd name="T100" fmla="*/ 13 w 68"/>
                <a:gd name="T101" fmla="*/ 57 h 75"/>
                <a:gd name="T102" fmla="*/ 19 w 68"/>
                <a:gd name="T103" fmla="*/ 62 h 75"/>
                <a:gd name="T104" fmla="*/ 26 w 68"/>
                <a:gd name="T105" fmla="*/ 64 h 75"/>
                <a:gd name="T106" fmla="*/ 32 w 68"/>
                <a:gd name="T107" fmla="*/ 66 h 75"/>
                <a:gd name="T108" fmla="*/ 39 w 68"/>
                <a:gd name="T109" fmla="*/ 67 h 75"/>
                <a:gd name="T110" fmla="*/ 46 w 68"/>
                <a:gd name="T111" fmla="*/ 65 h 75"/>
                <a:gd name="T112" fmla="*/ 50 w 68"/>
                <a:gd name="T113" fmla="*/ 63 h 75"/>
                <a:gd name="T114" fmla="*/ 56 w 68"/>
                <a:gd name="T115" fmla="*/ 60 h 75"/>
                <a:gd name="T116" fmla="*/ 58 w 68"/>
                <a:gd name="T117" fmla="*/ 4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8" h="75">
                  <a:moveTo>
                    <a:pt x="37" y="45"/>
                  </a:moveTo>
                  <a:lnTo>
                    <a:pt x="37" y="37"/>
                  </a:lnTo>
                  <a:lnTo>
                    <a:pt x="67" y="37"/>
                  </a:lnTo>
                  <a:lnTo>
                    <a:pt x="67" y="64"/>
                  </a:lnTo>
                  <a:lnTo>
                    <a:pt x="64" y="67"/>
                  </a:lnTo>
                  <a:lnTo>
                    <a:pt x="59" y="68"/>
                  </a:lnTo>
                  <a:lnTo>
                    <a:pt x="56" y="70"/>
                  </a:lnTo>
                  <a:lnTo>
                    <a:pt x="51" y="72"/>
                  </a:lnTo>
                  <a:lnTo>
                    <a:pt x="48" y="73"/>
                  </a:lnTo>
                  <a:lnTo>
                    <a:pt x="45" y="74"/>
                  </a:lnTo>
                  <a:lnTo>
                    <a:pt x="41" y="74"/>
                  </a:lnTo>
                  <a:lnTo>
                    <a:pt x="37" y="74"/>
                  </a:lnTo>
                  <a:lnTo>
                    <a:pt x="35" y="74"/>
                  </a:lnTo>
                  <a:lnTo>
                    <a:pt x="32" y="74"/>
                  </a:lnTo>
                  <a:lnTo>
                    <a:pt x="29" y="74"/>
                  </a:lnTo>
                  <a:lnTo>
                    <a:pt x="26" y="73"/>
                  </a:lnTo>
                  <a:lnTo>
                    <a:pt x="23" y="73"/>
                  </a:lnTo>
                  <a:lnTo>
                    <a:pt x="21" y="72"/>
                  </a:lnTo>
                  <a:lnTo>
                    <a:pt x="19" y="71"/>
                  </a:lnTo>
                  <a:lnTo>
                    <a:pt x="17" y="70"/>
                  </a:lnTo>
                  <a:lnTo>
                    <a:pt x="13" y="67"/>
                  </a:lnTo>
                  <a:lnTo>
                    <a:pt x="9" y="66"/>
                  </a:lnTo>
                  <a:lnTo>
                    <a:pt x="6" y="62"/>
                  </a:lnTo>
                  <a:lnTo>
                    <a:pt x="4" y="58"/>
                  </a:lnTo>
                  <a:lnTo>
                    <a:pt x="3" y="55"/>
                  </a:lnTo>
                  <a:lnTo>
                    <a:pt x="2" y="52"/>
                  </a:lnTo>
                  <a:lnTo>
                    <a:pt x="1" y="51"/>
                  </a:lnTo>
                  <a:lnTo>
                    <a:pt x="1" y="48"/>
                  </a:lnTo>
                  <a:lnTo>
                    <a:pt x="0" y="45"/>
                  </a:lnTo>
                  <a:lnTo>
                    <a:pt x="0" y="42"/>
                  </a:lnTo>
                  <a:lnTo>
                    <a:pt x="0" y="40"/>
                  </a:lnTo>
                  <a:lnTo>
                    <a:pt x="0" y="37"/>
                  </a:lnTo>
                  <a:lnTo>
                    <a:pt x="0" y="35"/>
                  </a:lnTo>
                  <a:lnTo>
                    <a:pt x="0" y="33"/>
                  </a:lnTo>
                  <a:lnTo>
                    <a:pt x="0" y="30"/>
                  </a:lnTo>
                  <a:lnTo>
                    <a:pt x="1" y="28"/>
                  </a:lnTo>
                  <a:lnTo>
                    <a:pt x="1" y="25"/>
                  </a:lnTo>
                  <a:lnTo>
                    <a:pt x="2" y="23"/>
                  </a:lnTo>
                  <a:lnTo>
                    <a:pt x="3" y="21"/>
                  </a:lnTo>
                  <a:lnTo>
                    <a:pt x="4" y="18"/>
                  </a:lnTo>
                  <a:lnTo>
                    <a:pt x="6" y="14"/>
                  </a:lnTo>
                  <a:lnTo>
                    <a:pt x="9" y="10"/>
                  </a:lnTo>
                  <a:lnTo>
                    <a:pt x="12" y="7"/>
                  </a:lnTo>
                  <a:lnTo>
                    <a:pt x="17" y="4"/>
                  </a:lnTo>
                  <a:lnTo>
                    <a:pt x="18" y="3"/>
                  </a:lnTo>
                  <a:lnTo>
                    <a:pt x="21" y="3"/>
                  </a:lnTo>
                  <a:lnTo>
                    <a:pt x="22" y="2"/>
                  </a:lnTo>
                  <a:lnTo>
                    <a:pt x="26" y="1"/>
                  </a:lnTo>
                  <a:lnTo>
                    <a:pt x="28" y="0"/>
                  </a:lnTo>
                  <a:lnTo>
                    <a:pt x="30" y="0"/>
                  </a:lnTo>
                  <a:lnTo>
                    <a:pt x="34" y="0"/>
                  </a:lnTo>
                  <a:lnTo>
                    <a:pt x="36" y="0"/>
                  </a:lnTo>
                  <a:lnTo>
                    <a:pt x="39" y="0"/>
                  </a:lnTo>
                  <a:lnTo>
                    <a:pt x="44" y="0"/>
                  </a:lnTo>
                  <a:lnTo>
                    <a:pt x="47" y="1"/>
                  </a:lnTo>
                  <a:lnTo>
                    <a:pt x="50" y="2"/>
                  </a:lnTo>
                  <a:lnTo>
                    <a:pt x="54" y="4"/>
                  </a:lnTo>
                  <a:lnTo>
                    <a:pt x="56" y="6"/>
                  </a:lnTo>
                  <a:lnTo>
                    <a:pt x="58" y="7"/>
                  </a:lnTo>
                  <a:lnTo>
                    <a:pt x="60" y="9"/>
                  </a:lnTo>
                  <a:lnTo>
                    <a:pt x="61" y="12"/>
                  </a:lnTo>
                  <a:lnTo>
                    <a:pt x="64" y="15"/>
                  </a:lnTo>
                  <a:lnTo>
                    <a:pt x="65" y="18"/>
                  </a:lnTo>
                  <a:lnTo>
                    <a:pt x="66" y="22"/>
                  </a:lnTo>
                  <a:lnTo>
                    <a:pt x="57" y="24"/>
                  </a:lnTo>
                  <a:lnTo>
                    <a:pt x="56" y="22"/>
                  </a:lnTo>
                  <a:lnTo>
                    <a:pt x="55" y="20"/>
                  </a:lnTo>
                  <a:lnTo>
                    <a:pt x="55" y="17"/>
                  </a:lnTo>
                  <a:lnTo>
                    <a:pt x="54" y="15"/>
                  </a:lnTo>
                  <a:lnTo>
                    <a:pt x="51" y="13"/>
                  </a:lnTo>
                  <a:lnTo>
                    <a:pt x="50" y="12"/>
                  </a:lnTo>
                  <a:lnTo>
                    <a:pt x="48" y="12"/>
                  </a:lnTo>
                  <a:lnTo>
                    <a:pt x="46" y="10"/>
                  </a:lnTo>
                  <a:lnTo>
                    <a:pt x="44" y="9"/>
                  </a:lnTo>
                  <a:lnTo>
                    <a:pt x="41" y="9"/>
                  </a:lnTo>
                  <a:lnTo>
                    <a:pt x="38" y="8"/>
                  </a:lnTo>
                  <a:lnTo>
                    <a:pt x="36" y="8"/>
                  </a:lnTo>
                  <a:lnTo>
                    <a:pt x="32" y="8"/>
                  </a:lnTo>
                  <a:lnTo>
                    <a:pt x="29" y="9"/>
                  </a:lnTo>
                  <a:lnTo>
                    <a:pt x="27" y="9"/>
                  </a:lnTo>
                  <a:lnTo>
                    <a:pt x="25" y="10"/>
                  </a:lnTo>
                  <a:lnTo>
                    <a:pt x="22" y="12"/>
                  </a:lnTo>
                  <a:lnTo>
                    <a:pt x="20" y="13"/>
                  </a:lnTo>
                  <a:lnTo>
                    <a:pt x="18" y="14"/>
                  </a:lnTo>
                  <a:lnTo>
                    <a:pt x="17" y="16"/>
                  </a:lnTo>
                  <a:lnTo>
                    <a:pt x="16" y="18"/>
                  </a:lnTo>
                  <a:lnTo>
                    <a:pt x="13" y="20"/>
                  </a:lnTo>
                  <a:lnTo>
                    <a:pt x="12" y="22"/>
                  </a:lnTo>
                  <a:lnTo>
                    <a:pt x="12" y="23"/>
                  </a:lnTo>
                  <a:lnTo>
                    <a:pt x="11" y="26"/>
                  </a:lnTo>
                  <a:lnTo>
                    <a:pt x="10" y="30"/>
                  </a:lnTo>
                  <a:lnTo>
                    <a:pt x="9" y="34"/>
                  </a:lnTo>
                  <a:lnTo>
                    <a:pt x="9" y="37"/>
                  </a:lnTo>
                  <a:lnTo>
                    <a:pt x="9" y="40"/>
                  </a:lnTo>
                  <a:lnTo>
                    <a:pt x="9" y="42"/>
                  </a:lnTo>
                  <a:lnTo>
                    <a:pt x="9" y="44"/>
                  </a:lnTo>
                  <a:lnTo>
                    <a:pt x="10" y="46"/>
                  </a:lnTo>
                  <a:lnTo>
                    <a:pt x="10" y="49"/>
                  </a:lnTo>
                  <a:lnTo>
                    <a:pt x="11" y="50"/>
                  </a:lnTo>
                  <a:lnTo>
                    <a:pt x="11" y="52"/>
                  </a:lnTo>
                  <a:lnTo>
                    <a:pt x="12" y="53"/>
                  </a:lnTo>
                  <a:lnTo>
                    <a:pt x="13" y="57"/>
                  </a:lnTo>
                  <a:lnTo>
                    <a:pt x="17" y="59"/>
                  </a:lnTo>
                  <a:lnTo>
                    <a:pt x="19" y="62"/>
                  </a:lnTo>
                  <a:lnTo>
                    <a:pt x="22" y="63"/>
                  </a:lnTo>
                  <a:lnTo>
                    <a:pt x="26" y="64"/>
                  </a:lnTo>
                  <a:lnTo>
                    <a:pt x="29" y="66"/>
                  </a:lnTo>
                  <a:lnTo>
                    <a:pt x="32" y="66"/>
                  </a:lnTo>
                  <a:lnTo>
                    <a:pt x="36" y="67"/>
                  </a:lnTo>
                  <a:lnTo>
                    <a:pt x="39" y="67"/>
                  </a:lnTo>
                  <a:lnTo>
                    <a:pt x="42" y="66"/>
                  </a:lnTo>
                  <a:lnTo>
                    <a:pt x="46" y="65"/>
                  </a:lnTo>
                  <a:lnTo>
                    <a:pt x="48" y="64"/>
                  </a:lnTo>
                  <a:lnTo>
                    <a:pt x="50" y="63"/>
                  </a:lnTo>
                  <a:lnTo>
                    <a:pt x="54" y="62"/>
                  </a:lnTo>
                  <a:lnTo>
                    <a:pt x="56" y="60"/>
                  </a:lnTo>
                  <a:lnTo>
                    <a:pt x="58" y="59"/>
                  </a:lnTo>
                  <a:lnTo>
                    <a:pt x="58" y="45"/>
                  </a:lnTo>
                  <a:lnTo>
                    <a:pt x="37" y="45"/>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01" name="Freeform 293"/>
            <p:cNvSpPr>
              <a:spLocks/>
            </p:cNvSpPr>
            <p:nvPr/>
          </p:nvSpPr>
          <p:spPr bwMode="auto">
            <a:xfrm>
              <a:off x="904" y="3076"/>
              <a:ext cx="66" cy="75"/>
            </a:xfrm>
            <a:custGeom>
              <a:avLst/>
              <a:gdLst>
                <a:gd name="T0" fmla="*/ 0 w 66"/>
                <a:gd name="T1" fmla="*/ 74 h 75"/>
                <a:gd name="T2" fmla="*/ 26 w 66"/>
                <a:gd name="T3" fmla="*/ 0 h 75"/>
                <a:gd name="T4" fmla="*/ 37 w 66"/>
                <a:gd name="T5" fmla="*/ 0 h 75"/>
                <a:gd name="T6" fmla="*/ 65 w 66"/>
                <a:gd name="T7" fmla="*/ 74 h 75"/>
                <a:gd name="T8" fmla="*/ 55 w 66"/>
                <a:gd name="T9" fmla="*/ 74 h 75"/>
                <a:gd name="T10" fmla="*/ 47 w 66"/>
                <a:gd name="T11" fmla="*/ 52 h 75"/>
                <a:gd name="T12" fmla="*/ 16 w 66"/>
                <a:gd name="T13" fmla="*/ 52 h 75"/>
                <a:gd name="T14" fmla="*/ 10 w 66"/>
                <a:gd name="T15" fmla="*/ 74 h 75"/>
                <a:gd name="T16" fmla="*/ 0 w 66"/>
                <a:gd name="T17" fmla="*/ 74 h 75"/>
                <a:gd name="T18" fmla="*/ 21 w 66"/>
                <a:gd name="T19" fmla="*/ 43 h 75"/>
                <a:gd name="T20" fmla="*/ 43 w 66"/>
                <a:gd name="T21" fmla="*/ 43 h 75"/>
                <a:gd name="T22" fmla="*/ 37 w 66"/>
                <a:gd name="T23" fmla="*/ 24 h 75"/>
                <a:gd name="T24" fmla="*/ 35 w 66"/>
                <a:gd name="T25" fmla="*/ 20 h 75"/>
                <a:gd name="T26" fmla="*/ 34 w 66"/>
                <a:gd name="T27" fmla="*/ 16 h 75"/>
                <a:gd name="T28" fmla="*/ 31 w 66"/>
                <a:gd name="T29" fmla="*/ 12 h 75"/>
                <a:gd name="T30" fmla="*/ 30 w 66"/>
                <a:gd name="T31" fmla="*/ 8 h 75"/>
                <a:gd name="T32" fmla="*/ 30 w 66"/>
                <a:gd name="T33" fmla="*/ 12 h 75"/>
                <a:gd name="T34" fmla="*/ 29 w 66"/>
                <a:gd name="T35" fmla="*/ 16 h 75"/>
                <a:gd name="T36" fmla="*/ 28 w 66"/>
                <a:gd name="T37" fmla="*/ 20 h 75"/>
                <a:gd name="T38" fmla="*/ 26 w 66"/>
                <a:gd name="T39" fmla="*/ 23 h 75"/>
                <a:gd name="T40" fmla="*/ 21 w 66"/>
                <a:gd name="T41" fmla="*/ 43 h 75"/>
                <a:gd name="T42" fmla="*/ 0 w 66"/>
                <a:gd name="T43" fmla="*/ 7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6" h="75">
                  <a:moveTo>
                    <a:pt x="0" y="74"/>
                  </a:moveTo>
                  <a:lnTo>
                    <a:pt x="26" y="0"/>
                  </a:lnTo>
                  <a:lnTo>
                    <a:pt x="37" y="0"/>
                  </a:lnTo>
                  <a:lnTo>
                    <a:pt x="65" y="74"/>
                  </a:lnTo>
                  <a:lnTo>
                    <a:pt x="55" y="74"/>
                  </a:lnTo>
                  <a:lnTo>
                    <a:pt x="47" y="52"/>
                  </a:lnTo>
                  <a:lnTo>
                    <a:pt x="16" y="52"/>
                  </a:lnTo>
                  <a:lnTo>
                    <a:pt x="10" y="74"/>
                  </a:lnTo>
                  <a:lnTo>
                    <a:pt x="0" y="74"/>
                  </a:lnTo>
                  <a:lnTo>
                    <a:pt x="21" y="43"/>
                  </a:lnTo>
                  <a:lnTo>
                    <a:pt x="43" y="43"/>
                  </a:lnTo>
                  <a:lnTo>
                    <a:pt x="37" y="24"/>
                  </a:lnTo>
                  <a:lnTo>
                    <a:pt x="35" y="20"/>
                  </a:lnTo>
                  <a:lnTo>
                    <a:pt x="34" y="16"/>
                  </a:lnTo>
                  <a:lnTo>
                    <a:pt x="31" y="12"/>
                  </a:lnTo>
                  <a:lnTo>
                    <a:pt x="30" y="8"/>
                  </a:lnTo>
                  <a:lnTo>
                    <a:pt x="30" y="12"/>
                  </a:lnTo>
                  <a:lnTo>
                    <a:pt x="29" y="16"/>
                  </a:lnTo>
                  <a:lnTo>
                    <a:pt x="28" y="20"/>
                  </a:lnTo>
                  <a:lnTo>
                    <a:pt x="26" y="23"/>
                  </a:lnTo>
                  <a:lnTo>
                    <a:pt x="21" y="43"/>
                  </a:lnTo>
                  <a:lnTo>
                    <a:pt x="0" y="74"/>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02" name="Freeform 294"/>
            <p:cNvSpPr>
              <a:spLocks/>
            </p:cNvSpPr>
            <p:nvPr/>
          </p:nvSpPr>
          <p:spPr bwMode="auto">
            <a:xfrm>
              <a:off x="982" y="3076"/>
              <a:ext cx="53" cy="75"/>
            </a:xfrm>
            <a:custGeom>
              <a:avLst/>
              <a:gdLst>
                <a:gd name="T0" fmla="*/ 9 w 53"/>
                <a:gd name="T1" fmla="*/ 52 h 75"/>
                <a:gd name="T2" fmla="*/ 11 w 53"/>
                <a:gd name="T3" fmla="*/ 58 h 75"/>
                <a:gd name="T4" fmla="*/ 15 w 53"/>
                <a:gd name="T5" fmla="*/ 63 h 75"/>
                <a:gd name="T6" fmla="*/ 22 w 53"/>
                <a:gd name="T7" fmla="*/ 66 h 75"/>
                <a:gd name="T8" fmla="*/ 30 w 53"/>
                <a:gd name="T9" fmla="*/ 67 h 75"/>
                <a:gd name="T10" fmla="*/ 36 w 53"/>
                <a:gd name="T11" fmla="*/ 64 h 75"/>
                <a:gd name="T12" fmla="*/ 41 w 53"/>
                <a:gd name="T13" fmla="*/ 62 h 75"/>
                <a:gd name="T14" fmla="*/ 43 w 53"/>
                <a:gd name="T15" fmla="*/ 57 h 75"/>
                <a:gd name="T16" fmla="*/ 44 w 53"/>
                <a:gd name="T17" fmla="*/ 52 h 75"/>
                <a:gd name="T18" fmla="*/ 42 w 53"/>
                <a:gd name="T19" fmla="*/ 48 h 75"/>
                <a:gd name="T20" fmla="*/ 39 w 53"/>
                <a:gd name="T21" fmla="*/ 45 h 75"/>
                <a:gd name="T22" fmla="*/ 32 w 53"/>
                <a:gd name="T23" fmla="*/ 42 h 75"/>
                <a:gd name="T24" fmla="*/ 20 w 53"/>
                <a:gd name="T25" fmla="*/ 40 h 75"/>
                <a:gd name="T26" fmla="*/ 11 w 53"/>
                <a:gd name="T27" fmla="*/ 36 h 75"/>
                <a:gd name="T28" fmla="*/ 6 w 53"/>
                <a:gd name="T29" fmla="*/ 31 h 75"/>
                <a:gd name="T30" fmla="*/ 2 w 53"/>
                <a:gd name="T31" fmla="*/ 24 h 75"/>
                <a:gd name="T32" fmla="*/ 2 w 53"/>
                <a:gd name="T33" fmla="*/ 18 h 75"/>
                <a:gd name="T34" fmla="*/ 5 w 53"/>
                <a:gd name="T35" fmla="*/ 10 h 75"/>
                <a:gd name="T36" fmla="*/ 11 w 53"/>
                <a:gd name="T37" fmla="*/ 4 h 75"/>
                <a:gd name="T38" fmla="*/ 19 w 53"/>
                <a:gd name="T39" fmla="*/ 0 h 75"/>
                <a:gd name="T40" fmla="*/ 29 w 53"/>
                <a:gd name="T41" fmla="*/ 0 h 75"/>
                <a:gd name="T42" fmla="*/ 39 w 53"/>
                <a:gd name="T43" fmla="*/ 2 h 75"/>
                <a:gd name="T44" fmla="*/ 46 w 53"/>
                <a:gd name="T45" fmla="*/ 7 h 75"/>
                <a:gd name="T46" fmla="*/ 51 w 53"/>
                <a:gd name="T47" fmla="*/ 15 h 75"/>
                <a:gd name="T48" fmla="*/ 42 w 53"/>
                <a:gd name="T49" fmla="*/ 22 h 75"/>
                <a:gd name="T50" fmla="*/ 39 w 53"/>
                <a:gd name="T51" fmla="*/ 14 h 75"/>
                <a:gd name="T52" fmla="*/ 33 w 53"/>
                <a:gd name="T53" fmla="*/ 9 h 75"/>
                <a:gd name="T54" fmla="*/ 22 w 53"/>
                <a:gd name="T55" fmla="*/ 8 h 75"/>
                <a:gd name="T56" fmla="*/ 15 w 53"/>
                <a:gd name="T57" fmla="*/ 12 h 75"/>
                <a:gd name="T58" fmla="*/ 12 w 53"/>
                <a:gd name="T59" fmla="*/ 17 h 75"/>
                <a:gd name="T60" fmla="*/ 12 w 53"/>
                <a:gd name="T61" fmla="*/ 23 h 75"/>
                <a:gd name="T62" fmla="*/ 15 w 53"/>
                <a:gd name="T63" fmla="*/ 26 h 75"/>
                <a:gd name="T64" fmla="*/ 28 w 53"/>
                <a:gd name="T65" fmla="*/ 31 h 75"/>
                <a:gd name="T66" fmla="*/ 39 w 53"/>
                <a:gd name="T67" fmla="*/ 35 h 75"/>
                <a:gd name="T68" fmla="*/ 46 w 53"/>
                <a:gd name="T69" fmla="*/ 38 h 75"/>
                <a:gd name="T70" fmla="*/ 51 w 53"/>
                <a:gd name="T71" fmla="*/ 45 h 75"/>
                <a:gd name="T72" fmla="*/ 52 w 53"/>
                <a:gd name="T73" fmla="*/ 53 h 75"/>
                <a:gd name="T74" fmla="*/ 51 w 53"/>
                <a:gd name="T75" fmla="*/ 62 h 75"/>
                <a:gd name="T76" fmla="*/ 46 w 53"/>
                <a:gd name="T77" fmla="*/ 68 h 75"/>
                <a:gd name="T78" fmla="*/ 38 w 53"/>
                <a:gd name="T79" fmla="*/ 73 h 75"/>
                <a:gd name="T80" fmla="*/ 28 w 53"/>
                <a:gd name="T81" fmla="*/ 74 h 75"/>
                <a:gd name="T82" fmla="*/ 16 w 53"/>
                <a:gd name="T83" fmla="*/ 73 h 75"/>
                <a:gd name="T84" fmla="*/ 7 w 53"/>
                <a:gd name="T85" fmla="*/ 68 h 75"/>
                <a:gd name="T86" fmla="*/ 2 w 53"/>
                <a:gd name="T87" fmla="*/ 60 h 75"/>
                <a:gd name="T88" fmla="*/ 0 w 53"/>
                <a:gd name="T89" fmla="*/ 5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3" h="75">
                  <a:moveTo>
                    <a:pt x="0" y="50"/>
                  </a:moveTo>
                  <a:lnTo>
                    <a:pt x="9" y="49"/>
                  </a:lnTo>
                  <a:lnTo>
                    <a:pt x="9" y="52"/>
                  </a:lnTo>
                  <a:lnTo>
                    <a:pt x="9" y="53"/>
                  </a:lnTo>
                  <a:lnTo>
                    <a:pt x="11" y="56"/>
                  </a:lnTo>
                  <a:lnTo>
                    <a:pt x="11" y="58"/>
                  </a:lnTo>
                  <a:lnTo>
                    <a:pt x="12" y="60"/>
                  </a:lnTo>
                  <a:lnTo>
                    <a:pt x="13" y="62"/>
                  </a:lnTo>
                  <a:lnTo>
                    <a:pt x="15" y="63"/>
                  </a:lnTo>
                  <a:lnTo>
                    <a:pt x="17" y="64"/>
                  </a:lnTo>
                  <a:lnTo>
                    <a:pt x="20" y="65"/>
                  </a:lnTo>
                  <a:lnTo>
                    <a:pt x="22" y="66"/>
                  </a:lnTo>
                  <a:lnTo>
                    <a:pt x="25" y="67"/>
                  </a:lnTo>
                  <a:lnTo>
                    <a:pt x="28" y="67"/>
                  </a:lnTo>
                  <a:lnTo>
                    <a:pt x="30" y="67"/>
                  </a:lnTo>
                  <a:lnTo>
                    <a:pt x="32" y="66"/>
                  </a:lnTo>
                  <a:lnTo>
                    <a:pt x="35" y="66"/>
                  </a:lnTo>
                  <a:lnTo>
                    <a:pt x="36" y="64"/>
                  </a:lnTo>
                  <a:lnTo>
                    <a:pt x="38" y="64"/>
                  </a:lnTo>
                  <a:lnTo>
                    <a:pt x="40" y="63"/>
                  </a:lnTo>
                  <a:lnTo>
                    <a:pt x="41" y="62"/>
                  </a:lnTo>
                  <a:lnTo>
                    <a:pt x="42" y="60"/>
                  </a:lnTo>
                  <a:lnTo>
                    <a:pt x="43" y="59"/>
                  </a:lnTo>
                  <a:lnTo>
                    <a:pt x="43" y="57"/>
                  </a:lnTo>
                  <a:lnTo>
                    <a:pt x="44" y="55"/>
                  </a:lnTo>
                  <a:lnTo>
                    <a:pt x="44" y="53"/>
                  </a:lnTo>
                  <a:lnTo>
                    <a:pt x="44" y="52"/>
                  </a:lnTo>
                  <a:lnTo>
                    <a:pt x="43" y="51"/>
                  </a:lnTo>
                  <a:lnTo>
                    <a:pt x="43" y="49"/>
                  </a:lnTo>
                  <a:lnTo>
                    <a:pt x="42" y="48"/>
                  </a:lnTo>
                  <a:lnTo>
                    <a:pt x="42" y="47"/>
                  </a:lnTo>
                  <a:lnTo>
                    <a:pt x="40" y="46"/>
                  </a:lnTo>
                  <a:lnTo>
                    <a:pt x="39" y="45"/>
                  </a:lnTo>
                  <a:lnTo>
                    <a:pt x="37" y="44"/>
                  </a:lnTo>
                  <a:lnTo>
                    <a:pt x="35" y="43"/>
                  </a:lnTo>
                  <a:lnTo>
                    <a:pt x="32" y="42"/>
                  </a:lnTo>
                  <a:lnTo>
                    <a:pt x="29" y="41"/>
                  </a:lnTo>
                  <a:lnTo>
                    <a:pt x="24" y="41"/>
                  </a:lnTo>
                  <a:lnTo>
                    <a:pt x="20" y="40"/>
                  </a:lnTo>
                  <a:lnTo>
                    <a:pt x="17" y="38"/>
                  </a:lnTo>
                  <a:lnTo>
                    <a:pt x="13" y="37"/>
                  </a:lnTo>
                  <a:lnTo>
                    <a:pt x="11" y="36"/>
                  </a:lnTo>
                  <a:lnTo>
                    <a:pt x="9" y="34"/>
                  </a:lnTo>
                  <a:lnTo>
                    <a:pt x="8" y="32"/>
                  </a:lnTo>
                  <a:lnTo>
                    <a:pt x="6" y="31"/>
                  </a:lnTo>
                  <a:lnTo>
                    <a:pt x="5" y="29"/>
                  </a:lnTo>
                  <a:lnTo>
                    <a:pt x="4" y="27"/>
                  </a:lnTo>
                  <a:lnTo>
                    <a:pt x="2" y="24"/>
                  </a:lnTo>
                  <a:lnTo>
                    <a:pt x="2" y="22"/>
                  </a:lnTo>
                  <a:lnTo>
                    <a:pt x="2" y="21"/>
                  </a:lnTo>
                  <a:lnTo>
                    <a:pt x="2" y="18"/>
                  </a:lnTo>
                  <a:lnTo>
                    <a:pt x="2" y="15"/>
                  </a:lnTo>
                  <a:lnTo>
                    <a:pt x="4" y="12"/>
                  </a:lnTo>
                  <a:lnTo>
                    <a:pt x="5" y="10"/>
                  </a:lnTo>
                  <a:lnTo>
                    <a:pt x="7" y="7"/>
                  </a:lnTo>
                  <a:lnTo>
                    <a:pt x="8" y="6"/>
                  </a:lnTo>
                  <a:lnTo>
                    <a:pt x="11" y="4"/>
                  </a:lnTo>
                  <a:lnTo>
                    <a:pt x="13" y="2"/>
                  </a:lnTo>
                  <a:lnTo>
                    <a:pt x="16" y="1"/>
                  </a:lnTo>
                  <a:lnTo>
                    <a:pt x="19" y="0"/>
                  </a:lnTo>
                  <a:lnTo>
                    <a:pt x="22" y="0"/>
                  </a:lnTo>
                  <a:lnTo>
                    <a:pt x="25" y="0"/>
                  </a:lnTo>
                  <a:lnTo>
                    <a:pt x="29" y="0"/>
                  </a:lnTo>
                  <a:lnTo>
                    <a:pt x="33" y="0"/>
                  </a:lnTo>
                  <a:lnTo>
                    <a:pt x="36" y="1"/>
                  </a:lnTo>
                  <a:lnTo>
                    <a:pt x="39" y="2"/>
                  </a:lnTo>
                  <a:lnTo>
                    <a:pt x="42" y="4"/>
                  </a:lnTo>
                  <a:lnTo>
                    <a:pt x="44" y="6"/>
                  </a:lnTo>
                  <a:lnTo>
                    <a:pt x="46" y="7"/>
                  </a:lnTo>
                  <a:lnTo>
                    <a:pt x="48" y="10"/>
                  </a:lnTo>
                  <a:lnTo>
                    <a:pt x="50" y="12"/>
                  </a:lnTo>
                  <a:lnTo>
                    <a:pt x="51" y="15"/>
                  </a:lnTo>
                  <a:lnTo>
                    <a:pt x="51" y="18"/>
                  </a:lnTo>
                  <a:lnTo>
                    <a:pt x="51" y="21"/>
                  </a:lnTo>
                  <a:lnTo>
                    <a:pt x="42" y="22"/>
                  </a:lnTo>
                  <a:lnTo>
                    <a:pt x="42" y="19"/>
                  </a:lnTo>
                  <a:lnTo>
                    <a:pt x="41" y="16"/>
                  </a:lnTo>
                  <a:lnTo>
                    <a:pt x="39" y="14"/>
                  </a:lnTo>
                  <a:lnTo>
                    <a:pt x="38" y="12"/>
                  </a:lnTo>
                  <a:lnTo>
                    <a:pt x="36" y="10"/>
                  </a:lnTo>
                  <a:lnTo>
                    <a:pt x="33" y="9"/>
                  </a:lnTo>
                  <a:lnTo>
                    <a:pt x="30" y="9"/>
                  </a:lnTo>
                  <a:lnTo>
                    <a:pt x="27" y="8"/>
                  </a:lnTo>
                  <a:lnTo>
                    <a:pt x="22" y="8"/>
                  </a:lnTo>
                  <a:lnTo>
                    <a:pt x="19" y="9"/>
                  </a:lnTo>
                  <a:lnTo>
                    <a:pt x="16" y="10"/>
                  </a:lnTo>
                  <a:lnTo>
                    <a:pt x="15" y="12"/>
                  </a:lnTo>
                  <a:lnTo>
                    <a:pt x="13" y="13"/>
                  </a:lnTo>
                  <a:lnTo>
                    <a:pt x="12" y="16"/>
                  </a:lnTo>
                  <a:lnTo>
                    <a:pt x="12" y="17"/>
                  </a:lnTo>
                  <a:lnTo>
                    <a:pt x="11" y="20"/>
                  </a:lnTo>
                  <a:lnTo>
                    <a:pt x="11" y="21"/>
                  </a:lnTo>
                  <a:lnTo>
                    <a:pt x="12" y="23"/>
                  </a:lnTo>
                  <a:lnTo>
                    <a:pt x="12" y="24"/>
                  </a:lnTo>
                  <a:lnTo>
                    <a:pt x="13" y="25"/>
                  </a:lnTo>
                  <a:lnTo>
                    <a:pt x="15" y="26"/>
                  </a:lnTo>
                  <a:lnTo>
                    <a:pt x="18" y="28"/>
                  </a:lnTo>
                  <a:lnTo>
                    <a:pt x="22" y="30"/>
                  </a:lnTo>
                  <a:lnTo>
                    <a:pt x="28" y="31"/>
                  </a:lnTo>
                  <a:lnTo>
                    <a:pt x="32" y="32"/>
                  </a:lnTo>
                  <a:lnTo>
                    <a:pt x="36" y="34"/>
                  </a:lnTo>
                  <a:lnTo>
                    <a:pt x="39" y="35"/>
                  </a:lnTo>
                  <a:lnTo>
                    <a:pt x="42" y="36"/>
                  </a:lnTo>
                  <a:lnTo>
                    <a:pt x="44" y="37"/>
                  </a:lnTo>
                  <a:lnTo>
                    <a:pt x="46" y="38"/>
                  </a:lnTo>
                  <a:lnTo>
                    <a:pt x="48" y="41"/>
                  </a:lnTo>
                  <a:lnTo>
                    <a:pt x="50" y="43"/>
                  </a:lnTo>
                  <a:lnTo>
                    <a:pt x="51" y="45"/>
                  </a:lnTo>
                  <a:lnTo>
                    <a:pt x="52" y="48"/>
                  </a:lnTo>
                  <a:lnTo>
                    <a:pt x="52" y="51"/>
                  </a:lnTo>
                  <a:lnTo>
                    <a:pt x="52" y="53"/>
                  </a:lnTo>
                  <a:lnTo>
                    <a:pt x="52" y="56"/>
                  </a:lnTo>
                  <a:lnTo>
                    <a:pt x="52" y="59"/>
                  </a:lnTo>
                  <a:lnTo>
                    <a:pt x="51" y="62"/>
                  </a:lnTo>
                  <a:lnTo>
                    <a:pt x="50" y="64"/>
                  </a:lnTo>
                  <a:lnTo>
                    <a:pt x="48" y="67"/>
                  </a:lnTo>
                  <a:lnTo>
                    <a:pt x="46" y="68"/>
                  </a:lnTo>
                  <a:lnTo>
                    <a:pt x="43" y="70"/>
                  </a:lnTo>
                  <a:lnTo>
                    <a:pt x="41" y="72"/>
                  </a:lnTo>
                  <a:lnTo>
                    <a:pt x="38" y="73"/>
                  </a:lnTo>
                  <a:lnTo>
                    <a:pt x="35" y="74"/>
                  </a:lnTo>
                  <a:lnTo>
                    <a:pt x="32" y="74"/>
                  </a:lnTo>
                  <a:lnTo>
                    <a:pt x="28" y="74"/>
                  </a:lnTo>
                  <a:lnTo>
                    <a:pt x="23" y="74"/>
                  </a:lnTo>
                  <a:lnTo>
                    <a:pt x="19" y="74"/>
                  </a:lnTo>
                  <a:lnTo>
                    <a:pt x="16" y="73"/>
                  </a:lnTo>
                  <a:lnTo>
                    <a:pt x="13" y="72"/>
                  </a:lnTo>
                  <a:lnTo>
                    <a:pt x="10" y="70"/>
                  </a:lnTo>
                  <a:lnTo>
                    <a:pt x="7" y="68"/>
                  </a:lnTo>
                  <a:lnTo>
                    <a:pt x="5" y="67"/>
                  </a:lnTo>
                  <a:lnTo>
                    <a:pt x="3" y="64"/>
                  </a:lnTo>
                  <a:lnTo>
                    <a:pt x="2" y="60"/>
                  </a:lnTo>
                  <a:lnTo>
                    <a:pt x="1" y="56"/>
                  </a:lnTo>
                  <a:lnTo>
                    <a:pt x="0" y="52"/>
                  </a:lnTo>
                  <a:lnTo>
                    <a:pt x="0" y="5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03" name="Freeform 295"/>
            <p:cNvSpPr>
              <a:spLocks/>
            </p:cNvSpPr>
            <p:nvPr/>
          </p:nvSpPr>
          <p:spPr bwMode="auto">
            <a:xfrm>
              <a:off x="1059" y="3076"/>
              <a:ext cx="52" cy="75"/>
            </a:xfrm>
            <a:custGeom>
              <a:avLst/>
              <a:gdLst>
                <a:gd name="T0" fmla="*/ 0 w 52"/>
                <a:gd name="T1" fmla="*/ 74 h 75"/>
                <a:gd name="T2" fmla="*/ 0 w 52"/>
                <a:gd name="T3" fmla="*/ 0 h 75"/>
                <a:gd name="T4" fmla="*/ 50 w 52"/>
                <a:gd name="T5" fmla="*/ 0 h 75"/>
                <a:gd name="T6" fmla="*/ 50 w 52"/>
                <a:gd name="T7" fmla="*/ 9 h 75"/>
                <a:gd name="T8" fmla="*/ 9 w 52"/>
                <a:gd name="T9" fmla="*/ 9 h 75"/>
                <a:gd name="T10" fmla="*/ 9 w 52"/>
                <a:gd name="T11" fmla="*/ 31 h 75"/>
                <a:gd name="T12" fmla="*/ 47 w 52"/>
                <a:gd name="T13" fmla="*/ 31 h 75"/>
                <a:gd name="T14" fmla="*/ 47 w 52"/>
                <a:gd name="T15" fmla="*/ 40 h 75"/>
                <a:gd name="T16" fmla="*/ 9 w 52"/>
                <a:gd name="T17" fmla="*/ 40 h 75"/>
                <a:gd name="T18" fmla="*/ 9 w 52"/>
                <a:gd name="T19" fmla="*/ 65 h 75"/>
                <a:gd name="T20" fmla="*/ 51 w 52"/>
                <a:gd name="T21" fmla="*/ 65 h 75"/>
                <a:gd name="T22" fmla="*/ 51 w 52"/>
                <a:gd name="T23" fmla="*/ 74 h 75"/>
                <a:gd name="T24" fmla="*/ 0 w 52"/>
                <a:gd name="T25" fmla="*/ 7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75">
                  <a:moveTo>
                    <a:pt x="0" y="74"/>
                  </a:moveTo>
                  <a:lnTo>
                    <a:pt x="0" y="0"/>
                  </a:lnTo>
                  <a:lnTo>
                    <a:pt x="50" y="0"/>
                  </a:lnTo>
                  <a:lnTo>
                    <a:pt x="50" y="9"/>
                  </a:lnTo>
                  <a:lnTo>
                    <a:pt x="9" y="9"/>
                  </a:lnTo>
                  <a:lnTo>
                    <a:pt x="9" y="31"/>
                  </a:lnTo>
                  <a:lnTo>
                    <a:pt x="47" y="31"/>
                  </a:lnTo>
                  <a:lnTo>
                    <a:pt x="47" y="40"/>
                  </a:lnTo>
                  <a:lnTo>
                    <a:pt x="9" y="40"/>
                  </a:lnTo>
                  <a:lnTo>
                    <a:pt x="9" y="65"/>
                  </a:lnTo>
                  <a:lnTo>
                    <a:pt x="51" y="65"/>
                  </a:lnTo>
                  <a:lnTo>
                    <a:pt x="51" y="74"/>
                  </a:lnTo>
                  <a:lnTo>
                    <a:pt x="0" y="74"/>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04" name="Freeform 296"/>
            <p:cNvSpPr>
              <a:spLocks/>
            </p:cNvSpPr>
            <p:nvPr/>
          </p:nvSpPr>
          <p:spPr bwMode="auto">
            <a:xfrm>
              <a:off x="1129" y="3076"/>
              <a:ext cx="57" cy="75"/>
            </a:xfrm>
            <a:custGeom>
              <a:avLst/>
              <a:gdLst>
                <a:gd name="T0" fmla="*/ 10 w 57"/>
                <a:gd name="T1" fmla="*/ 52 h 75"/>
                <a:gd name="T2" fmla="*/ 12 w 57"/>
                <a:gd name="T3" fmla="*/ 58 h 75"/>
                <a:gd name="T4" fmla="*/ 16 w 57"/>
                <a:gd name="T5" fmla="*/ 63 h 75"/>
                <a:gd name="T6" fmla="*/ 24 w 57"/>
                <a:gd name="T7" fmla="*/ 66 h 75"/>
                <a:gd name="T8" fmla="*/ 31 w 57"/>
                <a:gd name="T9" fmla="*/ 67 h 75"/>
                <a:gd name="T10" fmla="*/ 39 w 57"/>
                <a:gd name="T11" fmla="*/ 64 h 75"/>
                <a:gd name="T12" fmla="*/ 43 w 57"/>
                <a:gd name="T13" fmla="*/ 62 h 75"/>
                <a:gd name="T14" fmla="*/ 46 w 57"/>
                <a:gd name="T15" fmla="*/ 57 h 75"/>
                <a:gd name="T16" fmla="*/ 46 w 57"/>
                <a:gd name="T17" fmla="*/ 52 h 75"/>
                <a:gd name="T18" fmla="*/ 44 w 57"/>
                <a:gd name="T19" fmla="*/ 48 h 75"/>
                <a:gd name="T20" fmla="*/ 41 w 57"/>
                <a:gd name="T21" fmla="*/ 45 h 75"/>
                <a:gd name="T22" fmla="*/ 34 w 57"/>
                <a:gd name="T23" fmla="*/ 42 h 75"/>
                <a:gd name="T24" fmla="*/ 23 w 57"/>
                <a:gd name="T25" fmla="*/ 40 h 75"/>
                <a:gd name="T26" fmla="*/ 12 w 57"/>
                <a:gd name="T27" fmla="*/ 36 h 75"/>
                <a:gd name="T28" fmla="*/ 6 w 57"/>
                <a:gd name="T29" fmla="*/ 31 h 75"/>
                <a:gd name="T30" fmla="*/ 3 w 57"/>
                <a:gd name="T31" fmla="*/ 24 h 75"/>
                <a:gd name="T32" fmla="*/ 2 w 57"/>
                <a:gd name="T33" fmla="*/ 18 h 75"/>
                <a:gd name="T34" fmla="*/ 5 w 57"/>
                <a:gd name="T35" fmla="*/ 10 h 75"/>
                <a:gd name="T36" fmla="*/ 12 w 57"/>
                <a:gd name="T37" fmla="*/ 4 h 75"/>
                <a:gd name="T38" fmla="*/ 20 w 57"/>
                <a:gd name="T39" fmla="*/ 0 h 75"/>
                <a:gd name="T40" fmla="*/ 31 w 57"/>
                <a:gd name="T41" fmla="*/ 0 h 75"/>
                <a:gd name="T42" fmla="*/ 41 w 57"/>
                <a:gd name="T43" fmla="*/ 2 h 75"/>
                <a:gd name="T44" fmla="*/ 48 w 57"/>
                <a:gd name="T45" fmla="*/ 7 h 75"/>
                <a:gd name="T46" fmla="*/ 54 w 57"/>
                <a:gd name="T47" fmla="*/ 15 h 75"/>
                <a:gd name="T48" fmla="*/ 44 w 57"/>
                <a:gd name="T49" fmla="*/ 22 h 75"/>
                <a:gd name="T50" fmla="*/ 41 w 57"/>
                <a:gd name="T51" fmla="*/ 14 h 75"/>
                <a:gd name="T52" fmla="*/ 36 w 57"/>
                <a:gd name="T53" fmla="*/ 9 h 75"/>
                <a:gd name="T54" fmla="*/ 24 w 57"/>
                <a:gd name="T55" fmla="*/ 8 h 75"/>
                <a:gd name="T56" fmla="*/ 16 w 57"/>
                <a:gd name="T57" fmla="*/ 12 h 75"/>
                <a:gd name="T58" fmla="*/ 13 w 57"/>
                <a:gd name="T59" fmla="*/ 17 h 75"/>
                <a:gd name="T60" fmla="*/ 13 w 57"/>
                <a:gd name="T61" fmla="*/ 23 h 75"/>
                <a:gd name="T62" fmla="*/ 16 w 57"/>
                <a:gd name="T63" fmla="*/ 26 h 75"/>
                <a:gd name="T64" fmla="*/ 29 w 57"/>
                <a:gd name="T65" fmla="*/ 31 h 75"/>
                <a:gd name="T66" fmla="*/ 41 w 57"/>
                <a:gd name="T67" fmla="*/ 35 h 75"/>
                <a:gd name="T68" fmla="*/ 48 w 57"/>
                <a:gd name="T69" fmla="*/ 38 h 75"/>
                <a:gd name="T70" fmla="*/ 54 w 57"/>
                <a:gd name="T71" fmla="*/ 45 h 75"/>
                <a:gd name="T72" fmla="*/ 56 w 57"/>
                <a:gd name="T73" fmla="*/ 53 h 75"/>
                <a:gd name="T74" fmla="*/ 54 w 57"/>
                <a:gd name="T75" fmla="*/ 62 h 75"/>
                <a:gd name="T76" fmla="*/ 48 w 57"/>
                <a:gd name="T77" fmla="*/ 68 h 75"/>
                <a:gd name="T78" fmla="*/ 40 w 57"/>
                <a:gd name="T79" fmla="*/ 73 h 75"/>
                <a:gd name="T80" fmla="*/ 30 w 57"/>
                <a:gd name="T81" fmla="*/ 74 h 75"/>
                <a:gd name="T82" fmla="*/ 17 w 57"/>
                <a:gd name="T83" fmla="*/ 73 h 75"/>
                <a:gd name="T84" fmla="*/ 8 w 57"/>
                <a:gd name="T85" fmla="*/ 68 h 75"/>
                <a:gd name="T86" fmla="*/ 2 w 57"/>
                <a:gd name="T87" fmla="*/ 60 h 75"/>
                <a:gd name="T88" fmla="*/ 0 w 57"/>
                <a:gd name="T89" fmla="*/ 5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7" h="75">
                  <a:moveTo>
                    <a:pt x="0" y="50"/>
                  </a:moveTo>
                  <a:lnTo>
                    <a:pt x="10" y="49"/>
                  </a:lnTo>
                  <a:lnTo>
                    <a:pt x="10" y="52"/>
                  </a:lnTo>
                  <a:lnTo>
                    <a:pt x="11" y="53"/>
                  </a:lnTo>
                  <a:lnTo>
                    <a:pt x="12" y="56"/>
                  </a:lnTo>
                  <a:lnTo>
                    <a:pt x="12" y="58"/>
                  </a:lnTo>
                  <a:lnTo>
                    <a:pt x="13" y="60"/>
                  </a:lnTo>
                  <a:lnTo>
                    <a:pt x="15" y="62"/>
                  </a:lnTo>
                  <a:lnTo>
                    <a:pt x="16" y="63"/>
                  </a:lnTo>
                  <a:lnTo>
                    <a:pt x="19" y="64"/>
                  </a:lnTo>
                  <a:lnTo>
                    <a:pt x="22" y="65"/>
                  </a:lnTo>
                  <a:lnTo>
                    <a:pt x="24" y="66"/>
                  </a:lnTo>
                  <a:lnTo>
                    <a:pt x="27" y="67"/>
                  </a:lnTo>
                  <a:lnTo>
                    <a:pt x="30" y="67"/>
                  </a:lnTo>
                  <a:lnTo>
                    <a:pt x="31" y="67"/>
                  </a:lnTo>
                  <a:lnTo>
                    <a:pt x="34" y="66"/>
                  </a:lnTo>
                  <a:lnTo>
                    <a:pt x="37" y="66"/>
                  </a:lnTo>
                  <a:lnTo>
                    <a:pt x="39" y="64"/>
                  </a:lnTo>
                  <a:lnTo>
                    <a:pt x="40" y="64"/>
                  </a:lnTo>
                  <a:lnTo>
                    <a:pt x="42" y="63"/>
                  </a:lnTo>
                  <a:lnTo>
                    <a:pt x="43" y="62"/>
                  </a:lnTo>
                  <a:lnTo>
                    <a:pt x="44" y="60"/>
                  </a:lnTo>
                  <a:lnTo>
                    <a:pt x="45" y="59"/>
                  </a:lnTo>
                  <a:lnTo>
                    <a:pt x="46" y="57"/>
                  </a:lnTo>
                  <a:lnTo>
                    <a:pt x="46" y="55"/>
                  </a:lnTo>
                  <a:lnTo>
                    <a:pt x="46" y="53"/>
                  </a:lnTo>
                  <a:lnTo>
                    <a:pt x="46" y="52"/>
                  </a:lnTo>
                  <a:lnTo>
                    <a:pt x="46" y="51"/>
                  </a:lnTo>
                  <a:lnTo>
                    <a:pt x="45" y="49"/>
                  </a:lnTo>
                  <a:lnTo>
                    <a:pt x="44" y="48"/>
                  </a:lnTo>
                  <a:lnTo>
                    <a:pt x="44" y="47"/>
                  </a:lnTo>
                  <a:lnTo>
                    <a:pt x="42" y="46"/>
                  </a:lnTo>
                  <a:lnTo>
                    <a:pt x="41" y="45"/>
                  </a:lnTo>
                  <a:lnTo>
                    <a:pt x="39" y="44"/>
                  </a:lnTo>
                  <a:lnTo>
                    <a:pt x="37" y="43"/>
                  </a:lnTo>
                  <a:lnTo>
                    <a:pt x="34" y="42"/>
                  </a:lnTo>
                  <a:lnTo>
                    <a:pt x="30" y="41"/>
                  </a:lnTo>
                  <a:lnTo>
                    <a:pt x="27" y="41"/>
                  </a:lnTo>
                  <a:lnTo>
                    <a:pt x="23" y="40"/>
                  </a:lnTo>
                  <a:lnTo>
                    <a:pt x="18" y="38"/>
                  </a:lnTo>
                  <a:lnTo>
                    <a:pt x="15" y="37"/>
                  </a:lnTo>
                  <a:lnTo>
                    <a:pt x="12" y="36"/>
                  </a:lnTo>
                  <a:lnTo>
                    <a:pt x="11" y="34"/>
                  </a:lnTo>
                  <a:lnTo>
                    <a:pt x="9" y="32"/>
                  </a:lnTo>
                  <a:lnTo>
                    <a:pt x="6" y="31"/>
                  </a:lnTo>
                  <a:lnTo>
                    <a:pt x="5" y="29"/>
                  </a:lnTo>
                  <a:lnTo>
                    <a:pt x="4" y="27"/>
                  </a:lnTo>
                  <a:lnTo>
                    <a:pt x="3" y="24"/>
                  </a:lnTo>
                  <a:lnTo>
                    <a:pt x="2" y="22"/>
                  </a:lnTo>
                  <a:lnTo>
                    <a:pt x="2" y="21"/>
                  </a:lnTo>
                  <a:lnTo>
                    <a:pt x="2" y="18"/>
                  </a:lnTo>
                  <a:lnTo>
                    <a:pt x="3" y="15"/>
                  </a:lnTo>
                  <a:lnTo>
                    <a:pt x="4" y="12"/>
                  </a:lnTo>
                  <a:lnTo>
                    <a:pt x="5" y="10"/>
                  </a:lnTo>
                  <a:lnTo>
                    <a:pt x="8" y="7"/>
                  </a:lnTo>
                  <a:lnTo>
                    <a:pt x="10" y="6"/>
                  </a:lnTo>
                  <a:lnTo>
                    <a:pt x="12" y="4"/>
                  </a:lnTo>
                  <a:lnTo>
                    <a:pt x="15" y="2"/>
                  </a:lnTo>
                  <a:lnTo>
                    <a:pt x="17" y="1"/>
                  </a:lnTo>
                  <a:lnTo>
                    <a:pt x="20" y="0"/>
                  </a:lnTo>
                  <a:lnTo>
                    <a:pt x="24" y="0"/>
                  </a:lnTo>
                  <a:lnTo>
                    <a:pt x="27" y="0"/>
                  </a:lnTo>
                  <a:lnTo>
                    <a:pt x="31" y="0"/>
                  </a:lnTo>
                  <a:lnTo>
                    <a:pt x="34" y="0"/>
                  </a:lnTo>
                  <a:lnTo>
                    <a:pt x="38" y="1"/>
                  </a:lnTo>
                  <a:lnTo>
                    <a:pt x="41" y="2"/>
                  </a:lnTo>
                  <a:lnTo>
                    <a:pt x="44" y="4"/>
                  </a:lnTo>
                  <a:lnTo>
                    <a:pt x="47" y="6"/>
                  </a:lnTo>
                  <a:lnTo>
                    <a:pt x="48" y="7"/>
                  </a:lnTo>
                  <a:lnTo>
                    <a:pt x="51" y="10"/>
                  </a:lnTo>
                  <a:lnTo>
                    <a:pt x="53" y="12"/>
                  </a:lnTo>
                  <a:lnTo>
                    <a:pt x="54" y="15"/>
                  </a:lnTo>
                  <a:lnTo>
                    <a:pt x="55" y="18"/>
                  </a:lnTo>
                  <a:lnTo>
                    <a:pt x="55" y="21"/>
                  </a:lnTo>
                  <a:lnTo>
                    <a:pt x="44" y="22"/>
                  </a:lnTo>
                  <a:lnTo>
                    <a:pt x="44" y="19"/>
                  </a:lnTo>
                  <a:lnTo>
                    <a:pt x="43" y="16"/>
                  </a:lnTo>
                  <a:lnTo>
                    <a:pt x="41" y="14"/>
                  </a:lnTo>
                  <a:lnTo>
                    <a:pt x="40" y="12"/>
                  </a:lnTo>
                  <a:lnTo>
                    <a:pt x="38" y="10"/>
                  </a:lnTo>
                  <a:lnTo>
                    <a:pt x="36" y="9"/>
                  </a:lnTo>
                  <a:lnTo>
                    <a:pt x="31" y="9"/>
                  </a:lnTo>
                  <a:lnTo>
                    <a:pt x="28" y="8"/>
                  </a:lnTo>
                  <a:lnTo>
                    <a:pt x="24" y="8"/>
                  </a:lnTo>
                  <a:lnTo>
                    <a:pt x="20" y="9"/>
                  </a:lnTo>
                  <a:lnTo>
                    <a:pt x="18" y="10"/>
                  </a:lnTo>
                  <a:lnTo>
                    <a:pt x="16" y="12"/>
                  </a:lnTo>
                  <a:lnTo>
                    <a:pt x="15" y="13"/>
                  </a:lnTo>
                  <a:lnTo>
                    <a:pt x="14" y="16"/>
                  </a:lnTo>
                  <a:lnTo>
                    <a:pt x="13" y="17"/>
                  </a:lnTo>
                  <a:lnTo>
                    <a:pt x="12" y="20"/>
                  </a:lnTo>
                  <a:lnTo>
                    <a:pt x="12" y="21"/>
                  </a:lnTo>
                  <a:lnTo>
                    <a:pt x="13" y="23"/>
                  </a:lnTo>
                  <a:lnTo>
                    <a:pt x="14" y="24"/>
                  </a:lnTo>
                  <a:lnTo>
                    <a:pt x="15" y="25"/>
                  </a:lnTo>
                  <a:lnTo>
                    <a:pt x="16" y="26"/>
                  </a:lnTo>
                  <a:lnTo>
                    <a:pt x="19" y="28"/>
                  </a:lnTo>
                  <a:lnTo>
                    <a:pt x="24" y="30"/>
                  </a:lnTo>
                  <a:lnTo>
                    <a:pt x="29" y="31"/>
                  </a:lnTo>
                  <a:lnTo>
                    <a:pt x="34" y="32"/>
                  </a:lnTo>
                  <a:lnTo>
                    <a:pt x="38" y="34"/>
                  </a:lnTo>
                  <a:lnTo>
                    <a:pt x="41" y="35"/>
                  </a:lnTo>
                  <a:lnTo>
                    <a:pt x="44" y="36"/>
                  </a:lnTo>
                  <a:lnTo>
                    <a:pt x="46" y="37"/>
                  </a:lnTo>
                  <a:lnTo>
                    <a:pt x="48" y="38"/>
                  </a:lnTo>
                  <a:lnTo>
                    <a:pt x="52" y="41"/>
                  </a:lnTo>
                  <a:lnTo>
                    <a:pt x="53" y="43"/>
                  </a:lnTo>
                  <a:lnTo>
                    <a:pt x="54" y="45"/>
                  </a:lnTo>
                  <a:lnTo>
                    <a:pt x="55" y="48"/>
                  </a:lnTo>
                  <a:lnTo>
                    <a:pt x="56" y="51"/>
                  </a:lnTo>
                  <a:lnTo>
                    <a:pt x="56" y="53"/>
                  </a:lnTo>
                  <a:lnTo>
                    <a:pt x="56" y="56"/>
                  </a:lnTo>
                  <a:lnTo>
                    <a:pt x="55" y="59"/>
                  </a:lnTo>
                  <a:lnTo>
                    <a:pt x="54" y="62"/>
                  </a:lnTo>
                  <a:lnTo>
                    <a:pt x="53" y="64"/>
                  </a:lnTo>
                  <a:lnTo>
                    <a:pt x="52" y="67"/>
                  </a:lnTo>
                  <a:lnTo>
                    <a:pt x="48" y="68"/>
                  </a:lnTo>
                  <a:lnTo>
                    <a:pt x="46" y="70"/>
                  </a:lnTo>
                  <a:lnTo>
                    <a:pt x="43" y="72"/>
                  </a:lnTo>
                  <a:lnTo>
                    <a:pt x="40" y="73"/>
                  </a:lnTo>
                  <a:lnTo>
                    <a:pt x="37" y="74"/>
                  </a:lnTo>
                  <a:lnTo>
                    <a:pt x="33" y="74"/>
                  </a:lnTo>
                  <a:lnTo>
                    <a:pt x="30" y="74"/>
                  </a:lnTo>
                  <a:lnTo>
                    <a:pt x="25" y="74"/>
                  </a:lnTo>
                  <a:lnTo>
                    <a:pt x="20" y="74"/>
                  </a:lnTo>
                  <a:lnTo>
                    <a:pt x="17" y="73"/>
                  </a:lnTo>
                  <a:lnTo>
                    <a:pt x="14" y="72"/>
                  </a:lnTo>
                  <a:lnTo>
                    <a:pt x="11" y="70"/>
                  </a:lnTo>
                  <a:lnTo>
                    <a:pt x="8" y="68"/>
                  </a:lnTo>
                  <a:lnTo>
                    <a:pt x="5" y="67"/>
                  </a:lnTo>
                  <a:lnTo>
                    <a:pt x="3" y="64"/>
                  </a:lnTo>
                  <a:lnTo>
                    <a:pt x="2" y="60"/>
                  </a:lnTo>
                  <a:lnTo>
                    <a:pt x="1" y="56"/>
                  </a:lnTo>
                  <a:lnTo>
                    <a:pt x="0" y="52"/>
                  </a:lnTo>
                  <a:lnTo>
                    <a:pt x="0" y="5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05" name="Freeform 297"/>
            <p:cNvSpPr>
              <a:spLocks/>
            </p:cNvSpPr>
            <p:nvPr/>
          </p:nvSpPr>
          <p:spPr bwMode="auto">
            <a:xfrm>
              <a:off x="822" y="380"/>
              <a:ext cx="336" cy="1494"/>
            </a:xfrm>
            <a:custGeom>
              <a:avLst/>
              <a:gdLst>
                <a:gd name="T0" fmla="*/ 0 w 336"/>
                <a:gd name="T1" fmla="*/ 0 h 1494"/>
                <a:gd name="T2" fmla="*/ 335 w 336"/>
                <a:gd name="T3" fmla="*/ 0 h 1494"/>
                <a:gd name="T4" fmla="*/ 335 w 336"/>
                <a:gd name="T5" fmla="*/ 1493 h 1494"/>
                <a:gd name="T6" fmla="*/ 0 w 336"/>
                <a:gd name="T7" fmla="*/ 1493 h 1494"/>
                <a:gd name="T8" fmla="*/ 0 w 336"/>
                <a:gd name="T9" fmla="*/ 0 h 1494"/>
              </a:gdLst>
              <a:ahLst/>
              <a:cxnLst>
                <a:cxn ang="0">
                  <a:pos x="T0" y="T1"/>
                </a:cxn>
                <a:cxn ang="0">
                  <a:pos x="T2" y="T3"/>
                </a:cxn>
                <a:cxn ang="0">
                  <a:pos x="T4" y="T5"/>
                </a:cxn>
                <a:cxn ang="0">
                  <a:pos x="T6" y="T7"/>
                </a:cxn>
                <a:cxn ang="0">
                  <a:pos x="T8" y="T9"/>
                </a:cxn>
              </a:cxnLst>
              <a:rect l="0" t="0" r="r" b="b"/>
              <a:pathLst>
                <a:path w="336" h="1494">
                  <a:moveTo>
                    <a:pt x="0" y="0"/>
                  </a:moveTo>
                  <a:lnTo>
                    <a:pt x="335" y="0"/>
                  </a:lnTo>
                  <a:lnTo>
                    <a:pt x="335" y="1493"/>
                  </a:lnTo>
                  <a:lnTo>
                    <a:pt x="0" y="1493"/>
                  </a:lnTo>
                  <a:lnTo>
                    <a:pt x="0"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06" name="Freeform 298"/>
            <p:cNvSpPr>
              <a:spLocks/>
            </p:cNvSpPr>
            <p:nvPr/>
          </p:nvSpPr>
          <p:spPr bwMode="auto">
            <a:xfrm>
              <a:off x="821" y="1396"/>
              <a:ext cx="343" cy="22"/>
            </a:xfrm>
            <a:custGeom>
              <a:avLst/>
              <a:gdLst>
                <a:gd name="T0" fmla="*/ 7 w 343"/>
                <a:gd name="T1" fmla="*/ 0 h 22"/>
                <a:gd name="T2" fmla="*/ 335 w 343"/>
                <a:gd name="T3" fmla="*/ 0 h 22"/>
                <a:gd name="T4" fmla="*/ 337 w 343"/>
                <a:gd name="T5" fmla="*/ 1 h 22"/>
                <a:gd name="T6" fmla="*/ 340 w 343"/>
                <a:gd name="T7" fmla="*/ 2 h 22"/>
                <a:gd name="T8" fmla="*/ 341 w 343"/>
                <a:gd name="T9" fmla="*/ 4 h 22"/>
                <a:gd name="T10" fmla="*/ 342 w 343"/>
                <a:gd name="T11" fmla="*/ 7 h 22"/>
                <a:gd name="T12" fmla="*/ 342 w 343"/>
                <a:gd name="T13" fmla="*/ 14 h 22"/>
                <a:gd name="T14" fmla="*/ 341 w 343"/>
                <a:gd name="T15" fmla="*/ 17 h 22"/>
                <a:gd name="T16" fmla="*/ 340 w 343"/>
                <a:gd name="T17" fmla="*/ 19 h 22"/>
                <a:gd name="T18" fmla="*/ 337 w 343"/>
                <a:gd name="T19" fmla="*/ 20 h 22"/>
                <a:gd name="T20" fmla="*/ 335 w 343"/>
                <a:gd name="T21" fmla="*/ 21 h 22"/>
                <a:gd name="T22" fmla="*/ 7 w 343"/>
                <a:gd name="T23" fmla="*/ 21 h 22"/>
                <a:gd name="T24" fmla="*/ 5 w 343"/>
                <a:gd name="T25" fmla="*/ 20 h 22"/>
                <a:gd name="T26" fmla="*/ 1 w 343"/>
                <a:gd name="T27" fmla="*/ 19 h 22"/>
                <a:gd name="T28" fmla="*/ 0 w 343"/>
                <a:gd name="T29" fmla="*/ 17 h 22"/>
                <a:gd name="T30" fmla="*/ 0 w 343"/>
                <a:gd name="T31" fmla="*/ 14 h 22"/>
                <a:gd name="T32" fmla="*/ 0 w 343"/>
                <a:gd name="T33" fmla="*/ 7 h 22"/>
                <a:gd name="T34" fmla="*/ 0 w 343"/>
                <a:gd name="T35" fmla="*/ 4 h 22"/>
                <a:gd name="T36" fmla="*/ 1 w 343"/>
                <a:gd name="T37" fmla="*/ 2 h 22"/>
                <a:gd name="T38" fmla="*/ 5 w 343"/>
                <a:gd name="T39" fmla="*/ 1 h 22"/>
                <a:gd name="T40" fmla="*/ 7 w 343"/>
                <a:gd name="T4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3" h="22">
                  <a:moveTo>
                    <a:pt x="7" y="0"/>
                  </a:moveTo>
                  <a:lnTo>
                    <a:pt x="335" y="0"/>
                  </a:lnTo>
                  <a:lnTo>
                    <a:pt x="337" y="1"/>
                  </a:lnTo>
                  <a:lnTo>
                    <a:pt x="340" y="2"/>
                  </a:lnTo>
                  <a:lnTo>
                    <a:pt x="341" y="4"/>
                  </a:lnTo>
                  <a:lnTo>
                    <a:pt x="342" y="7"/>
                  </a:lnTo>
                  <a:lnTo>
                    <a:pt x="342" y="14"/>
                  </a:lnTo>
                  <a:lnTo>
                    <a:pt x="341" y="17"/>
                  </a:lnTo>
                  <a:lnTo>
                    <a:pt x="340" y="19"/>
                  </a:lnTo>
                  <a:lnTo>
                    <a:pt x="337" y="20"/>
                  </a:lnTo>
                  <a:lnTo>
                    <a:pt x="335" y="21"/>
                  </a:lnTo>
                  <a:lnTo>
                    <a:pt x="7" y="21"/>
                  </a:lnTo>
                  <a:lnTo>
                    <a:pt x="5" y="20"/>
                  </a:lnTo>
                  <a:lnTo>
                    <a:pt x="1" y="19"/>
                  </a:lnTo>
                  <a:lnTo>
                    <a:pt x="0" y="17"/>
                  </a:lnTo>
                  <a:lnTo>
                    <a:pt x="0" y="14"/>
                  </a:lnTo>
                  <a:lnTo>
                    <a:pt x="0" y="7"/>
                  </a:lnTo>
                  <a:lnTo>
                    <a:pt x="0" y="4"/>
                  </a:lnTo>
                  <a:lnTo>
                    <a:pt x="1" y="2"/>
                  </a:lnTo>
                  <a:lnTo>
                    <a:pt x="5" y="1"/>
                  </a:lnTo>
                  <a:lnTo>
                    <a:pt x="7" y="0"/>
                  </a:lnTo>
                </a:path>
              </a:pathLst>
            </a:custGeom>
            <a:solidFill>
              <a:srgbClr val="00279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07" name="Freeform 299"/>
            <p:cNvSpPr>
              <a:spLocks/>
            </p:cNvSpPr>
            <p:nvPr/>
          </p:nvSpPr>
          <p:spPr bwMode="auto">
            <a:xfrm>
              <a:off x="814" y="1396"/>
              <a:ext cx="350" cy="29"/>
            </a:xfrm>
            <a:custGeom>
              <a:avLst/>
              <a:gdLst>
                <a:gd name="T0" fmla="*/ 7 w 350"/>
                <a:gd name="T1" fmla="*/ 0 h 29"/>
                <a:gd name="T2" fmla="*/ 342 w 350"/>
                <a:gd name="T3" fmla="*/ 0 h 29"/>
                <a:gd name="T4" fmla="*/ 344 w 350"/>
                <a:gd name="T5" fmla="*/ 1 h 29"/>
                <a:gd name="T6" fmla="*/ 347 w 350"/>
                <a:gd name="T7" fmla="*/ 3 h 29"/>
                <a:gd name="T8" fmla="*/ 348 w 350"/>
                <a:gd name="T9" fmla="*/ 5 h 29"/>
                <a:gd name="T10" fmla="*/ 349 w 350"/>
                <a:gd name="T11" fmla="*/ 9 h 29"/>
                <a:gd name="T12" fmla="*/ 349 w 350"/>
                <a:gd name="T13" fmla="*/ 19 h 29"/>
                <a:gd name="T14" fmla="*/ 348 w 350"/>
                <a:gd name="T15" fmla="*/ 23 h 29"/>
                <a:gd name="T16" fmla="*/ 347 w 350"/>
                <a:gd name="T17" fmla="*/ 26 h 29"/>
                <a:gd name="T18" fmla="*/ 344 w 350"/>
                <a:gd name="T19" fmla="*/ 27 h 29"/>
                <a:gd name="T20" fmla="*/ 342 w 350"/>
                <a:gd name="T21" fmla="*/ 28 h 29"/>
                <a:gd name="T22" fmla="*/ 7 w 350"/>
                <a:gd name="T23" fmla="*/ 28 h 29"/>
                <a:gd name="T24" fmla="*/ 5 w 350"/>
                <a:gd name="T25" fmla="*/ 27 h 29"/>
                <a:gd name="T26" fmla="*/ 1 w 350"/>
                <a:gd name="T27" fmla="*/ 26 h 29"/>
                <a:gd name="T28" fmla="*/ 0 w 350"/>
                <a:gd name="T29" fmla="*/ 23 h 29"/>
                <a:gd name="T30" fmla="*/ 0 w 350"/>
                <a:gd name="T31" fmla="*/ 19 h 29"/>
                <a:gd name="T32" fmla="*/ 0 w 350"/>
                <a:gd name="T33" fmla="*/ 9 h 29"/>
                <a:gd name="T34" fmla="*/ 0 w 350"/>
                <a:gd name="T35" fmla="*/ 5 h 29"/>
                <a:gd name="T36" fmla="*/ 1 w 350"/>
                <a:gd name="T37" fmla="*/ 3 h 29"/>
                <a:gd name="T38" fmla="*/ 5 w 350"/>
                <a:gd name="T39" fmla="*/ 1 h 29"/>
                <a:gd name="T40" fmla="*/ 7 w 350"/>
                <a:gd name="T4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0" h="29">
                  <a:moveTo>
                    <a:pt x="7" y="0"/>
                  </a:moveTo>
                  <a:lnTo>
                    <a:pt x="342" y="0"/>
                  </a:lnTo>
                  <a:lnTo>
                    <a:pt x="344" y="1"/>
                  </a:lnTo>
                  <a:lnTo>
                    <a:pt x="347" y="3"/>
                  </a:lnTo>
                  <a:lnTo>
                    <a:pt x="348" y="5"/>
                  </a:lnTo>
                  <a:lnTo>
                    <a:pt x="349" y="9"/>
                  </a:lnTo>
                  <a:lnTo>
                    <a:pt x="349" y="19"/>
                  </a:lnTo>
                  <a:lnTo>
                    <a:pt x="348" y="23"/>
                  </a:lnTo>
                  <a:lnTo>
                    <a:pt x="347" y="26"/>
                  </a:lnTo>
                  <a:lnTo>
                    <a:pt x="344" y="27"/>
                  </a:lnTo>
                  <a:lnTo>
                    <a:pt x="342" y="28"/>
                  </a:lnTo>
                  <a:lnTo>
                    <a:pt x="7" y="28"/>
                  </a:lnTo>
                  <a:lnTo>
                    <a:pt x="5" y="27"/>
                  </a:lnTo>
                  <a:lnTo>
                    <a:pt x="1" y="26"/>
                  </a:lnTo>
                  <a:lnTo>
                    <a:pt x="0" y="23"/>
                  </a:lnTo>
                  <a:lnTo>
                    <a:pt x="0" y="19"/>
                  </a:lnTo>
                  <a:lnTo>
                    <a:pt x="0" y="9"/>
                  </a:lnTo>
                  <a:lnTo>
                    <a:pt x="0" y="5"/>
                  </a:lnTo>
                  <a:lnTo>
                    <a:pt x="1" y="3"/>
                  </a:lnTo>
                  <a:lnTo>
                    <a:pt x="5" y="1"/>
                  </a:lnTo>
                  <a:lnTo>
                    <a:pt x="7"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08" name="Freeform 300"/>
            <p:cNvSpPr>
              <a:spLocks/>
            </p:cNvSpPr>
            <p:nvPr/>
          </p:nvSpPr>
          <p:spPr bwMode="auto">
            <a:xfrm>
              <a:off x="821" y="1080"/>
              <a:ext cx="343" cy="22"/>
            </a:xfrm>
            <a:custGeom>
              <a:avLst/>
              <a:gdLst>
                <a:gd name="T0" fmla="*/ 7 w 343"/>
                <a:gd name="T1" fmla="*/ 0 h 22"/>
                <a:gd name="T2" fmla="*/ 335 w 343"/>
                <a:gd name="T3" fmla="*/ 0 h 22"/>
                <a:gd name="T4" fmla="*/ 337 w 343"/>
                <a:gd name="T5" fmla="*/ 1 h 22"/>
                <a:gd name="T6" fmla="*/ 340 w 343"/>
                <a:gd name="T7" fmla="*/ 2 h 22"/>
                <a:gd name="T8" fmla="*/ 341 w 343"/>
                <a:gd name="T9" fmla="*/ 4 h 22"/>
                <a:gd name="T10" fmla="*/ 342 w 343"/>
                <a:gd name="T11" fmla="*/ 7 h 22"/>
                <a:gd name="T12" fmla="*/ 342 w 343"/>
                <a:gd name="T13" fmla="*/ 14 h 22"/>
                <a:gd name="T14" fmla="*/ 341 w 343"/>
                <a:gd name="T15" fmla="*/ 17 h 22"/>
                <a:gd name="T16" fmla="*/ 340 w 343"/>
                <a:gd name="T17" fmla="*/ 19 h 22"/>
                <a:gd name="T18" fmla="*/ 337 w 343"/>
                <a:gd name="T19" fmla="*/ 20 h 22"/>
                <a:gd name="T20" fmla="*/ 335 w 343"/>
                <a:gd name="T21" fmla="*/ 21 h 22"/>
                <a:gd name="T22" fmla="*/ 7 w 343"/>
                <a:gd name="T23" fmla="*/ 21 h 22"/>
                <a:gd name="T24" fmla="*/ 5 w 343"/>
                <a:gd name="T25" fmla="*/ 20 h 22"/>
                <a:gd name="T26" fmla="*/ 1 w 343"/>
                <a:gd name="T27" fmla="*/ 19 h 22"/>
                <a:gd name="T28" fmla="*/ 0 w 343"/>
                <a:gd name="T29" fmla="*/ 17 h 22"/>
                <a:gd name="T30" fmla="*/ 0 w 343"/>
                <a:gd name="T31" fmla="*/ 14 h 22"/>
                <a:gd name="T32" fmla="*/ 0 w 343"/>
                <a:gd name="T33" fmla="*/ 7 h 22"/>
                <a:gd name="T34" fmla="*/ 0 w 343"/>
                <a:gd name="T35" fmla="*/ 4 h 22"/>
                <a:gd name="T36" fmla="*/ 1 w 343"/>
                <a:gd name="T37" fmla="*/ 2 h 22"/>
                <a:gd name="T38" fmla="*/ 5 w 343"/>
                <a:gd name="T39" fmla="*/ 1 h 22"/>
                <a:gd name="T40" fmla="*/ 7 w 343"/>
                <a:gd name="T4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3" h="22">
                  <a:moveTo>
                    <a:pt x="7" y="0"/>
                  </a:moveTo>
                  <a:lnTo>
                    <a:pt x="335" y="0"/>
                  </a:lnTo>
                  <a:lnTo>
                    <a:pt x="337" y="1"/>
                  </a:lnTo>
                  <a:lnTo>
                    <a:pt x="340" y="2"/>
                  </a:lnTo>
                  <a:lnTo>
                    <a:pt x="341" y="4"/>
                  </a:lnTo>
                  <a:lnTo>
                    <a:pt x="342" y="7"/>
                  </a:lnTo>
                  <a:lnTo>
                    <a:pt x="342" y="14"/>
                  </a:lnTo>
                  <a:lnTo>
                    <a:pt x="341" y="17"/>
                  </a:lnTo>
                  <a:lnTo>
                    <a:pt x="340" y="19"/>
                  </a:lnTo>
                  <a:lnTo>
                    <a:pt x="337" y="20"/>
                  </a:lnTo>
                  <a:lnTo>
                    <a:pt x="335" y="21"/>
                  </a:lnTo>
                  <a:lnTo>
                    <a:pt x="7" y="21"/>
                  </a:lnTo>
                  <a:lnTo>
                    <a:pt x="5" y="20"/>
                  </a:lnTo>
                  <a:lnTo>
                    <a:pt x="1" y="19"/>
                  </a:lnTo>
                  <a:lnTo>
                    <a:pt x="0" y="17"/>
                  </a:lnTo>
                  <a:lnTo>
                    <a:pt x="0" y="14"/>
                  </a:lnTo>
                  <a:lnTo>
                    <a:pt x="0" y="7"/>
                  </a:lnTo>
                  <a:lnTo>
                    <a:pt x="0" y="4"/>
                  </a:lnTo>
                  <a:lnTo>
                    <a:pt x="1" y="2"/>
                  </a:lnTo>
                  <a:lnTo>
                    <a:pt x="5" y="1"/>
                  </a:lnTo>
                  <a:lnTo>
                    <a:pt x="7" y="0"/>
                  </a:lnTo>
                </a:path>
              </a:pathLst>
            </a:custGeom>
            <a:solidFill>
              <a:srgbClr val="00279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09" name="Freeform 301"/>
            <p:cNvSpPr>
              <a:spLocks/>
            </p:cNvSpPr>
            <p:nvPr/>
          </p:nvSpPr>
          <p:spPr bwMode="auto">
            <a:xfrm>
              <a:off x="814" y="1080"/>
              <a:ext cx="350" cy="28"/>
            </a:xfrm>
            <a:custGeom>
              <a:avLst/>
              <a:gdLst>
                <a:gd name="T0" fmla="*/ 7 w 350"/>
                <a:gd name="T1" fmla="*/ 0 h 28"/>
                <a:gd name="T2" fmla="*/ 342 w 350"/>
                <a:gd name="T3" fmla="*/ 0 h 28"/>
                <a:gd name="T4" fmla="*/ 344 w 350"/>
                <a:gd name="T5" fmla="*/ 1 h 28"/>
                <a:gd name="T6" fmla="*/ 347 w 350"/>
                <a:gd name="T7" fmla="*/ 3 h 28"/>
                <a:gd name="T8" fmla="*/ 348 w 350"/>
                <a:gd name="T9" fmla="*/ 5 h 28"/>
                <a:gd name="T10" fmla="*/ 349 w 350"/>
                <a:gd name="T11" fmla="*/ 9 h 28"/>
                <a:gd name="T12" fmla="*/ 349 w 350"/>
                <a:gd name="T13" fmla="*/ 18 h 28"/>
                <a:gd name="T14" fmla="*/ 348 w 350"/>
                <a:gd name="T15" fmla="*/ 22 h 28"/>
                <a:gd name="T16" fmla="*/ 347 w 350"/>
                <a:gd name="T17" fmla="*/ 24 h 28"/>
                <a:gd name="T18" fmla="*/ 344 w 350"/>
                <a:gd name="T19" fmla="*/ 26 h 28"/>
                <a:gd name="T20" fmla="*/ 342 w 350"/>
                <a:gd name="T21" fmla="*/ 27 h 28"/>
                <a:gd name="T22" fmla="*/ 7 w 350"/>
                <a:gd name="T23" fmla="*/ 27 h 28"/>
                <a:gd name="T24" fmla="*/ 5 w 350"/>
                <a:gd name="T25" fmla="*/ 26 h 28"/>
                <a:gd name="T26" fmla="*/ 1 w 350"/>
                <a:gd name="T27" fmla="*/ 24 h 28"/>
                <a:gd name="T28" fmla="*/ 0 w 350"/>
                <a:gd name="T29" fmla="*/ 22 h 28"/>
                <a:gd name="T30" fmla="*/ 0 w 350"/>
                <a:gd name="T31" fmla="*/ 18 h 28"/>
                <a:gd name="T32" fmla="*/ 0 w 350"/>
                <a:gd name="T33" fmla="*/ 9 h 28"/>
                <a:gd name="T34" fmla="*/ 0 w 350"/>
                <a:gd name="T35" fmla="*/ 5 h 28"/>
                <a:gd name="T36" fmla="*/ 1 w 350"/>
                <a:gd name="T37" fmla="*/ 3 h 28"/>
                <a:gd name="T38" fmla="*/ 5 w 350"/>
                <a:gd name="T39" fmla="*/ 1 h 28"/>
                <a:gd name="T40" fmla="*/ 7 w 350"/>
                <a:gd name="T4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0" h="28">
                  <a:moveTo>
                    <a:pt x="7" y="0"/>
                  </a:moveTo>
                  <a:lnTo>
                    <a:pt x="342" y="0"/>
                  </a:lnTo>
                  <a:lnTo>
                    <a:pt x="344" y="1"/>
                  </a:lnTo>
                  <a:lnTo>
                    <a:pt x="347" y="3"/>
                  </a:lnTo>
                  <a:lnTo>
                    <a:pt x="348" y="5"/>
                  </a:lnTo>
                  <a:lnTo>
                    <a:pt x="349" y="9"/>
                  </a:lnTo>
                  <a:lnTo>
                    <a:pt x="349" y="18"/>
                  </a:lnTo>
                  <a:lnTo>
                    <a:pt x="348" y="22"/>
                  </a:lnTo>
                  <a:lnTo>
                    <a:pt x="347" y="24"/>
                  </a:lnTo>
                  <a:lnTo>
                    <a:pt x="344" y="26"/>
                  </a:lnTo>
                  <a:lnTo>
                    <a:pt x="342" y="27"/>
                  </a:lnTo>
                  <a:lnTo>
                    <a:pt x="7" y="27"/>
                  </a:lnTo>
                  <a:lnTo>
                    <a:pt x="5" y="26"/>
                  </a:lnTo>
                  <a:lnTo>
                    <a:pt x="1" y="24"/>
                  </a:lnTo>
                  <a:lnTo>
                    <a:pt x="0" y="22"/>
                  </a:lnTo>
                  <a:lnTo>
                    <a:pt x="0" y="18"/>
                  </a:lnTo>
                  <a:lnTo>
                    <a:pt x="0" y="9"/>
                  </a:lnTo>
                  <a:lnTo>
                    <a:pt x="0" y="5"/>
                  </a:lnTo>
                  <a:lnTo>
                    <a:pt x="1" y="3"/>
                  </a:lnTo>
                  <a:lnTo>
                    <a:pt x="5" y="1"/>
                  </a:lnTo>
                  <a:lnTo>
                    <a:pt x="7"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10" name="Freeform 302"/>
            <p:cNvSpPr>
              <a:spLocks/>
            </p:cNvSpPr>
            <p:nvPr/>
          </p:nvSpPr>
          <p:spPr bwMode="auto">
            <a:xfrm>
              <a:off x="821" y="764"/>
              <a:ext cx="343" cy="22"/>
            </a:xfrm>
            <a:custGeom>
              <a:avLst/>
              <a:gdLst>
                <a:gd name="T0" fmla="*/ 7 w 343"/>
                <a:gd name="T1" fmla="*/ 0 h 22"/>
                <a:gd name="T2" fmla="*/ 335 w 343"/>
                <a:gd name="T3" fmla="*/ 0 h 22"/>
                <a:gd name="T4" fmla="*/ 337 w 343"/>
                <a:gd name="T5" fmla="*/ 0 h 22"/>
                <a:gd name="T6" fmla="*/ 340 w 343"/>
                <a:gd name="T7" fmla="*/ 2 h 22"/>
                <a:gd name="T8" fmla="*/ 341 w 343"/>
                <a:gd name="T9" fmla="*/ 3 h 22"/>
                <a:gd name="T10" fmla="*/ 342 w 343"/>
                <a:gd name="T11" fmla="*/ 6 h 22"/>
                <a:gd name="T12" fmla="*/ 342 w 343"/>
                <a:gd name="T13" fmla="*/ 15 h 22"/>
                <a:gd name="T14" fmla="*/ 341 w 343"/>
                <a:gd name="T15" fmla="*/ 18 h 22"/>
                <a:gd name="T16" fmla="*/ 340 w 343"/>
                <a:gd name="T17" fmla="*/ 19 h 22"/>
                <a:gd name="T18" fmla="*/ 337 w 343"/>
                <a:gd name="T19" fmla="*/ 21 h 22"/>
                <a:gd name="T20" fmla="*/ 335 w 343"/>
                <a:gd name="T21" fmla="*/ 21 h 22"/>
                <a:gd name="T22" fmla="*/ 7 w 343"/>
                <a:gd name="T23" fmla="*/ 21 h 22"/>
                <a:gd name="T24" fmla="*/ 5 w 343"/>
                <a:gd name="T25" fmla="*/ 21 h 22"/>
                <a:gd name="T26" fmla="*/ 1 w 343"/>
                <a:gd name="T27" fmla="*/ 19 h 22"/>
                <a:gd name="T28" fmla="*/ 0 w 343"/>
                <a:gd name="T29" fmla="*/ 18 h 22"/>
                <a:gd name="T30" fmla="*/ 0 w 343"/>
                <a:gd name="T31" fmla="*/ 15 h 22"/>
                <a:gd name="T32" fmla="*/ 0 w 343"/>
                <a:gd name="T33" fmla="*/ 6 h 22"/>
                <a:gd name="T34" fmla="*/ 0 w 343"/>
                <a:gd name="T35" fmla="*/ 3 h 22"/>
                <a:gd name="T36" fmla="*/ 1 w 343"/>
                <a:gd name="T37" fmla="*/ 2 h 22"/>
                <a:gd name="T38" fmla="*/ 5 w 343"/>
                <a:gd name="T39" fmla="*/ 0 h 22"/>
                <a:gd name="T40" fmla="*/ 7 w 343"/>
                <a:gd name="T4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3" h="22">
                  <a:moveTo>
                    <a:pt x="7" y="0"/>
                  </a:moveTo>
                  <a:lnTo>
                    <a:pt x="335" y="0"/>
                  </a:lnTo>
                  <a:lnTo>
                    <a:pt x="337" y="0"/>
                  </a:lnTo>
                  <a:lnTo>
                    <a:pt x="340" y="2"/>
                  </a:lnTo>
                  <a:lnTo>
                    <a:pt x="341" y="3"/>
                  </a:lnTo>
                  <a:lnTo>
                    <a:pt x="342" y="6"/>
                  </a:lnTo>
                  <a:lnTo>
                    <a:pt x="342" y="15"/>
                  </a:lnTo>
                  <a:lnTo>
                    <a:pt x="341" y="18"/>
                  </a:lnTo>
                  <a:lnTo>
                    <a:pt x="340" y="19"/>
                  </a:lnTo>
                  <a:lnTo>
                    <a:pt x="337" y="21"/>
                  </a:lnTo>
                  <a:lnTo>
                    <a:pt x="335" y="21"/>
                  </a:lnTo>
                  <a:lnTo>
                    <a:pt x="7" y="21"/>
                  </a:lnTo>
                  <a:lnTo>
                    <a:pt x="5" y="21"/>
                  </a:lnTo>
                  <a:lnTo>
                    <a:pt x="1" y="19"/>
                  </a:lnTo>
                  <a:lnTo>
                    <a:pt x="0" y="18"/>
                  </a:lnTo>
                  <a:lnTo>
                    <a:pt x="0" y="15"/>
                  </a:lnTo>
                  <a:lnTo>
                    <a:pt x="0" y="6"/>
                  </a:lnTo>
                  <a:lnTo>
                    <a:pt x="0" y="3"/>
                  </a:lnTo>
                  <a:lnTo>
                    <a:pt x="1" y="2"/>
                  </a:lnTo>
                  <a:lnTo>
                    <a:pt x="5" y="0"/>
                  </a:lnTo>
                  <a:lnTo>
                    <a:pt x="7" y="0"/>
                  </a:lnTo>
                </a:path>
              </a:pathLst>
            </a:custGeom>
            <a:solidFill>
              <a:srgbClr val="00279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11" name="Freeform 303"/>
            <p:cNvSpPr>
              <a:spLocks/>
            </p:cNvSpPr>
            <p:nvPr/>
          </p:nvSpPr>
          <p:spPr bwMode="auto">
            <a:xfrm>
              <a:off x="814" y="764"/>
              <a:ext cx="350" cy="28"/>
            </a:xfrm>
            <a:custGeom>
              <a:avLst/>
              <a:gdLst>
                <a:gd name="T0" fmla="*/ 7 w 350"/>
                <a:gd name="T1" fmla="*/ 0 h 28"/>
                <a:gd name="T2" fmla="*/ 342 w 350"/>
                <a:gd name="T3" fmla="*/ 0 h 28"/>
                <a:gd name="T4" fmla="*/ 344 w 350"/>
                <a:gd name="T5" fmla="*/ 0 h 28"/>
                <a:gd name="T6" fmla="*/ 347 w 350"/>
                <a:gd name="T7" fmla="*/ 2 h 28"/>
                <a:gd name="T8" fmla="*/ 348 w 350"/>
                <a:gd name="T9" fmla="*/ 4 h 28"/>
                <a:gd name="T10" fmla="*/ 349 w 350"/>
                <a:gd name="T11" fmla="*/ 8 h 28"/>
                <a:gd name="T12" fmla="*/ 349 w 350"/>
                <a:gd name="T13" fmla="*/ 19 h 28"/>
                <a:gd name="T14" fmla="*/ 348 w 350"/>
                <a:gd name="T15" fmla="*/ 23 h 28"/>
                <a:gd name="T16" fmla="*/ 347 w 350"/>
                <a:gd name="T17" fmla="*/ 25 h 28"/>
                <a:gd name="T18" fmla="*/ 344 w 350"/>
                <a:gd name="T19" fmla="*/ 27 h 28"/>
                <a:gd name="T20" fmla="*/ 342 w 350"/>
                <a:gd name="T21" fmla="*/ 27 h 28"/>
                <a:gd name="T22" fmla="*/ 7 w 350"/>
                <a:gd name="T23" fmla="*/ 27 h 28"/>
                <a:gd name="T24" fmla="*/ 5 w 350"/>
                <a:gd name="T25" fmla="*/ 27 h 28"/>
                <a:gd name="T26" fmla="*/ 1 w 350"/>
                <a:gd name="T27" fmla="*/ 25 h 28"/>
                <a:gd name="T28" fmla="*/ 0 w 350"/>
                <a:gd name="T29" fmla="*/ 23 h 28"/>
                <a:gd name="T30" fmla="*/ 0 w 350"/>
                <a:gd name="T31" fmla="*/ 19 h 28"/>
                <a:gd name="T32" fmla="*/ 0 w 350"/>
                <a:gd name="T33" fmla="*/ 8 h 28"/>
                <a:gd name="T34" fmla="*/ 0 w 350"/>
                <a:gd name="T35" fmla="*/ 4 h 28"/>
                <a:gd name="T36" fmla="*/ 1 w 350"/>
                <a:gd name="T37" fmla="*/ 2 h 28"/>
                <a:gd name="T38" fmla="*/ 5 w 350"/>
                <a:gd name="T39" fmla="*/ 0 h 28"/>
                <a:gd name="T40" fmla="*/ 7 w 350"/>
                <a:gd name="T4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0" h="28">
                  <a:moveTo>
                    <a:pt x="7" y="0"/>
                  </a:moveTo>
                  <a:lnTo>
                    <a:pt x="342" y="0"/>
                  </a:lnTo>
                  <a:lnTo>
                    <a:pt x="344" y="0"/>
                  </a:lnTo>
                  <a:lnTo>
                    <a:pt x="347" y="2"/>
                  </a:lnTo>
                  <a:lnTo>
                    <a:pt x="348" y="4"/>
                  </a:lnTo>
                  <a:lnTo>
                    <a:pt x="349" y="8"/>
                  </a:lnTo>
                  <a:lnTo>
                    <a:pt x="349" y="19"/>
                  </a:lnTo>
                  <a:lnTo>
                    <a:pt x="348" y="23"/>
                  </a:lnTo>
                  <a:lnTo>
                    <a:pt x="347" y="25"/>
                  </a:lnTo>
                  <a:lnTo>
                    <a:pt x="344" y="27"/>
                  </a:lnTo>
                  <a:lnTo>
                    <a:pt x="342" y="27"/>
                  </a:lnTo>
                  <a:lnTo>
                    <a:pt x="7" y="27"/>
                  </a:lnTo>
                  <a:lnTo>
                    <a:pt x="5" y="27"/>
                  </a:lnTo>
                  <a:lnTo>
                    <a:pt x="1" y="25"/>
                  </a:lnTo>
                  <a:lnTo>
                    <a:pt x="0" y="23"/>
                  </a:lnTo>
                  <a:lnTo>
                    <a:pt x="0" y="19"/>
                  </a:lnTo>
                  <a:lnTo>
                    <a:pt x="0" y="8"/>
                  </a:lnTo>
                  <a:lnTo>
                    <a:pt x="0" y="4"/>
                  </a:lnTo>
                  <a:lnTo>
                    <a:pt x="1" y="2"/>
                  </a:lnTo>
                  <a:lnTo>
                    <a:pt x="5" y="0"/>
                  </a:lnTo>
                  <a:lnTo>
                    <a:pt x="7"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12" name="Freeform 304"/>
            <p:cNvSpPr>
              <a:spLocks/>
            </p:cNvSpPr>
            <p:nvPr/>
          </p:nvSpPr>
          <p:spPr bwMode="auto">
            <a:xfrm>
              <a:off x="821" y="447"/>
              <a:ext cx="343" cy="22"/>
            </a:xfrm>
            <a:custGeom>
              <a:avLst/>
              <a:gdLst>
                <a:gd name="T0" fmla="*/ 7 w 343"/>
                <a:gd name="T1" fmla="*/ 0 h 22"/>
                <a:gd name="T2" fmla="*/ 335 w 343"/>
                <a:gd name="T3" fmla="*/ 0 h 22"/>
                <a:gd name="T4" fmla="*/ 337 w 343"/>
                <a:gd name="T5" fmla="*/ 1 h 22"/>
                <a:gd name="T6" fmla="*/ 340 w 343"/>
                <a:gd name="T7" fmla="*/ 2 h 22"/>
                <a:gd name="T8" fmla="*/ 341 w 343"/>
                <a:gd name="T9" fmla="*/ 5 h 22"/>
                <a:gd name="T10" fmla="*/ 342 w 343"/>
                <a:gd name="T11" fmla="*/ 7 h 22"/>
                <a:gd name="T12" fmla="*/ 342 w 343"/>
                <a:gd name="T13" fmla="*/ 15 h 22"/>
                <a:gd name="T14" fmla="*/ 341 w 343"/>
                <a:gd name="T15" fmla="*/ 17 h 22"/>
                <a:gd name="T16" fmla="*/ 340 w 343"/>
                <a:gd name="T17" fmla="*/ 19 h 22"/>
                <a:gd name="T18" fmla="*/ 337 w 343"/>
                <a:gd name="T19" fmla="*/ 20 h 22"/>
                <a:gd name="T20" fmla="*/ 335 w 343"/>
                <a:gd name="T21" fmla="*/ 21 h 22"/>
                <a:gd name="T22" fmla="*/ 7 w 343"/>
                <a:gd name="T23" fmla="*/ 21 h 22"/>
                <a:gd name="T24" fmla="*/ 5 w 343"/>
                <a:gd name="T25" fmla="*/ 20 h 22"/>
                <a:gd name="T26" fmla="*/ 1 w 343"/>
                <a:gd name="T27" fmla="*/ 19 h 22"/>
                <a:gd name="T28" fmla="*/ 0 w 343"/>
                <a:gd name="T29" fmla="*/ 17 h 22"/>
                <a:gd name="T30" fmla="*/ 0 w 343"/>
                <a:gd name="T31" fmla="*/ 15 h 22"/>
                <a:gd name="T32" fmla="*/ 0 w 343"/>
                <a:gd name="T33" fmla="*/ 7 h 22"/>
                <a:gd name="T34" fmla="*/ 0 w 343"/>
                <a:gd name="T35" fmla="*/ 5 h 22"/>
                <a:gd name="T36" fmla="*/ 1 w 343"/>
                <a:gd name="T37" fmla="*/ 2 h 22"/>
                <a:gd name="T38" fmla="*/ 5 w 343"/>
                <a:gd name="T39" fmla="*/ 1 h 22"/>
                <a:gd name="T40" fmla="*/ 7 w 343"/>
                <a:gd name="T4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3" h="22">
                  <a:moveTo>
                    <a:pt x="7" y="0"/>
                  </a:moveTo>
                  <a:lnTo>
                    <a:pt x="335" y="0"/>
                  </a:lnTo>
                  <a:lnTo>
                    <a:pt x="337" y="1"/>
                  </a:lnTo>
                  <a:lnTo>
                    <a:pt x="340" y="2"/>
                  </a:lnTo>
                  <a:lnTo>
                    <a:pt x="341" y="5"/>
                  </a:lnTo>
                  <a:lnTo>
                    <a:pt x="342" y="7"/>
                  </a:lnTo>
                  <a:lnTo>
                    <a:pt x="342" y="15"/>
                  </a:lnTo>
                  <a:lnTo>
                    <a:pt x="341" y="17"/>
                  </a:lnTo>
                  <a:lnTo>
                    <a:pt x="340" y="19"/>
                  </a:lnTo>
                  <a:lnTo>
                    <a:pt x="337" y="20"/>
                  </a:lnTo>
                  <a:lnTo>
                    <a:pt x="335" y="21"/>
                  </a:lnTo>
                  <a:lnTo>
                    <a:pt x="7" y="21"/>
                  </a:lnTo>
                  <a:lnTo>
                    <a:pt x="5" y="20"/>
                  </a:lnTo>
                  <a:lnTo>
                    <a:pt x="1" y="19"/>
                  </a:lnTo>
                  <a:lnTo>
                    <a:pt x="0" y="17"/>
                  </a:lnTo>
                  <a:lnTo>
                    <a:pt x="0" y="15"/>
                  </a:lnTo>
                  <a:lnTo>
                    <a:pt x="0" y="7"/>
                  </a:lnTo>
                  <a:lnTo>
                    <a:pt x="0" y="5"/>
                  </a:lnTo>
                  <a:lnTo>
                    <a:pt x="1" y="2"/>
                  </a:lnTo>
                  <a:lnTo>
                    <a:pt x="5" y="1"/>
                  </a:lnTo>
                  <a:lnTo>
                    <a:pt x="7" y="0"/>
                  </a:lnTo>
                </a:path>
              </a:pathLst>
            </a:custGeom>
            <a:solidFill>
              <a:srgbClr val="00279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13" name="Freeform 305"/>
            <p:cNvSpPr>
              <a:spLocks/>
            </p:cNvSpPr>
            <p:nvPr/>
          </p:nvSpPr>
          <p:spPr bwMode="auto">
            <a:xfrm>
              <a:off x="814" y="447"/>
              <a:ext cx="350" cy="28"/>
            </a:xfrm>
            <a:custGeom>
              <a:avLst/>
              <a:gdLst>
                <a:gd name="T0" fmla="*/ 7 w 350"/>
                <a:gd name="T1" fmla="*/ 0 h 28"/>
                <a:gd name="T2" fmla="*/ 342 w 350"/>
                <a:gd name="T3" fmla="*/ 0 h 28"/>
                <a:gd name="T4" fmla="*/ 344 w 350"/>
                <a:gd name="T5" fmla="*/ 1 h 28"/>
                <a:gd name="T6" fmla="*/ 347 w 350"/>
                <a:gd name="T7" fmla="*/ 3 h 28"/>
                <a:gd name="T8" fmla="*/ 348 w 350"/>
                <a:gd name="T9" fmla="*/ 6 h 28"/>
                <a:gd name="T10" fmla="*/ 349 w 350"/>
                <a:gd name="T11" fmla="*/ 9 h 28"/>
                <a:gd name="T12" fmla="*/ 349 w 350"/>
                <a:gd name="T13" fmla="*/ 19 h 28"/>
                <a:gd name="T14" fmla="*/ 348 w 350"/>
                <a:gd name="T15" fmla="*/ 22 h 28"/>
                <a:gd name="T16" fmla="*/ 347 w 350"/>
                <a:gd name="T17" fmla="*/ 25 h 28"/>
                <a:gd name="T18" fmla="*/ 344 w 350"/>
                <a:gd name="T19" fmla="*/ 26 h 28"/>
                <a:gd name="T20" fmla="*/ 342 w 350"/>
                <a:gd name="T21" fmla="*/ 27 h 28"/>
                <a:gd name="T22" fmla="*/ 7 w 350"/>
                <a:gd name="T23" fmla="*/ 27 h 28"/>
                <a:gd name="T24" fmla="*/ 5 w 350"/>
                <a:gd name="T25" fmla="*/ 26 h 28"/>
                <a:gd name="T26" fmla="*/ 1 w 350"/>
                <a:gd name="T27" fmla="*/ 25 h 28"/>
                <a:gd name="T28" fmla="*/ 0 w 350"/>
                <a:gd name="T29" fmla="*/ 22 h 28"/>
                <a:gd name="T30" fmla="*/ 0 w 350"/>
                <a:gd name="T31" fmla="*/ 19 h 28"/>
                <a:gd name="T32" fmla="*/ 0 w 350"/>
                <a:gd name="T33" fmla="*/ 9 h 28"/>
                <a:gd name="T34" fmla="*/ 0 w 350"/>
                <a:gd name="T35" fmla="*/ 6 h 28"/>
                <a:gd name="T36" fmla="*/ 1 w 350"/>
                <a:gd name="T37" fmla="*/ 3 h 28"/>
                <a:gd name="T38" fmla="*/ 5 w 350"/>
                <a:gd name="T39" fmla="*/ 1 h 28"/>
                <a:gd name="T40" fmla="*/ 7 w 350"/>
                <a:gd name="T4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0" h="28">
                  <a:moveTo>
                    <a:pt x="7" y="0"/>
                  </a:moveTo>
                  <a:lnTo>
                    <a:pt x="342" y="0"/>
                  </a:lnTo>
                  <a:lnTo>
                    <a:pt x="344" y="1"/>
                  </a:lnTo>
                  <a:lnTo>
                    <a:pt x="347" y="3"/>
                  </a:lnTo>
                  <a:lnTo>
                    <a:pt x="348" y="6"/>
                  </a:lnTo>
                  <a:lnTo>
                    <a:pt x="349" y="9"/>
                  </a:lnTo>
                  <a:lnTo>
                    <a:pt x="349" y="19"/>
                  </a:lnTo>
                  <a:lnTo>
                    <a:pt x="348" y="22"/>
                  </a:lnTo>
                  <a:lnTo>
                    <a:pt x="347" y="25"/>
                  </a:lnTo>
                  <a:lnTo>
                    <a:pt x="344" y="26"/>
                  </a:lnTo>
                  <a:lnTo>
                    <a:pt x="342" y="27"/>
                  </a:lnTo>
                  <a:lnTo>
                    <a:pt x="7" y="27"/>
                  </a:lnTo>
                  <a:lnTo>
                    <a:pt x="5" y="26"/>
                  </a:lnTo>
                  <a:lnTo>
                    <a:pt x="1" y="25"/>
                  </a:lnTo>
                  <a:lnTo>
                    <a:pt x="0" y="22"/>
                  </a:lnTo>
                  <a:lnTo>
                    <a:pt x="0" y="19"/>
                  </a:lnTo>
                  <a:lnTo>
                    <a:pt x="0" y="9"/>
                  </a:lnTo>
                  <a:lnTo>
                    <a:pt x="0" y="6"/>
                  </a:lnTo>
                  <a:lnTo>
                    <a:pt x="1" y="3"/>
                  </a:lnTo>
                  <a:lnTo>
                    <a:pt x="5" y="1"/>
                  </a:lnTo>
                  <a:lnTo>
                    <a:pt x="7"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14" name="Freeform 306"/>
            <p:cNvSpPr>
              <a:spLocks/>
            </p:cNvSpPr>
            <p:nvPr/>
          </p:nvSpPr>
          <p:spPr bwMode="auto">
            <a:xfrm>
              <a:off x="835" y="1846"/>
              <a:ext cx="320" cy="36"/>
            </a:xfrm>
            <a:custGeom>
              <a:avLst/>
              <a:gdLst>
                <a:gd name="T0" fmla="*/ 0 w 320"/>
                <a:gd name="T1" fmla="*/ 0 h 36"/>
                <a:gd name="T2" fmla="*/ 319 w 320"/>
                <a:gd name="T3" fmla="*/ 0 h 36"/>
                <a:gd name="T4" fmla="*/ 319 w 320"/>
                <a:gd name="T5" fmla="*/ 35 h 36"/>
                <a:gd name="T6" fmla="*/ 0 w 320"/>
                <a:gd name="T7" fmla="*/ 35 h 36"/>
                <a:gd name="T8" fmla="*/ 0 w 320"/>
                <a:gd name="T9" fmla="*/ 0 h 36"/>
              </a:gdLst>
              <a:ahLst/>
              <a:cxnLst>
                <a:cxn ang="0">
                  <a:pos x="T0" y="T1"/>
                </a:cxn>
                <a:cxn ang="0">
                  <a:pos x="T2" y="T3"/>
                </a:cxn>
                <a:cxn ang="0">
                  <a:pos x="T4" y="T5"/>
                </a:cxn>
                <a:cxn ang="0">
                  <a:pos x="T6" y="T7"/>
                </a:cxn>
                <a:cxn ang="0">
                  <a:pos x="T8" y="T9"/>
                </a:cxn>
              </a:cxnLst>
              <a:rect l="0" t="0" r="r" b="b"/>
              <a:pathLst>
                <a:path w="320" h="36">
                  <a:moveTo>
                    <a:pt x="0" y="0"/>
                  </a:moveTo>
                  <a:lnTo>
                    <a:pt x="319" y="0"/>
                  </a:lnTo>
                  <a:lnTo>
                    <a:pt x="319" y="35"/>
                  </a:lnTo>
                  <a:lnTo>
                    <a:pt x="0" y="35"/>
                  </a:lnTo>
                  <a:lnTo>
                    <a:pt x="0" y="0"/>
                  </a:lnTo>
                </a:path>
              </a:pathLst>
            </a:custGeom>
            <a:solidFill>
              <a:srgbClr val="00279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15" name="Freeform 307"/>
            <p:cNvSpPr>
              <a:spLocks/>
            </p:cNvSpPr>
            <p:nvPr/>
          </p:nvSpPr>
          <p:spPr bwMode="auto">
            <a:xfrm>
              <a:off x="828" y="1846"/>
              <a:ext cx="327" cy="42"/>
            </a:xfrm>
            <a:custGeom>
              <a:avLst/>
              <a:gdLst>
                <a:gd name="T0" fmla="*/ 0 w 327"/>
                <a:gd name="T1" fmla="*/ 0 h 42"/>
                <a:gd name="T2" fmla="*/ 326 w 327"/>
                <a:gd name="T3" fmla="*/ 0 h 42"/>
                <a:gd name="T4" fmla="*/ 326 w 327"/>
                <a:gd name="T5" fmla="*/ 41 h 42"/>
                <a:gd name="T6" fmla="*/ 0 w 327"/>
                <a:gd name="T7" fmla="*/ 41 h 42"/>
                <a:gd name="T8" fmla="*/ 0 w 327"/>
                <a:gd name="T9" fmla="*/ 0 h 42"/>
              </a:gdLst>
              <a:ahLst/>
              <a:cxnLst>
                <a:cxn ang="0">
                  <a:pos x="T0" y="T1"/>
                </a:cxn>
                <a:cxn ang="0">
                  <a:pos x="T2" y="T3"/>
                </a:cxn>
                <a:cxn ang="0">
                  <a:pos x="T4" y="T5"/>
                </a:cxn>
                <a:cxn ang="0">
                  <a:pos x="T6" y="T7"/>
                </a:cxn>
                <a:cxn ang="0">
                  <a:pos x="T8" y="T9"/>
                </a:cxn>
              </a:cxnLst>
              <a:rect l="0" t="0" r="r" b="b"/>
              <a:pathLst>
                <a:path w="327" h="42">
                  <a:moveTo>
                    <a:pt x="0" y="0"/>
                  </a:moveTo>
                  <a:lnTo>
                    <a:pt x="326" y="0"/>
                  </a:lnTo>
                  <a:lnTo>
                    <a:pt x="326" y="41"/>
                  </a:lnTo>
                  <a:lnTo>
                    <a:pt x="0" y="41"/>
                  </a:lnTo>
                  <a:lnTo>
                    <a:pt x="0" y="0"/>
                  </a:lnTo>
                </a:path>
              </a:pathLst>
            </a:custGeom>
            <a:noFill/>
            <a:ln w="12700" cap="rnd" cmpd="sng">
              <a:solidFill>
                <a:srgbClr val="00279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16" name="Line 308"/>
            <p:cNvSpPr>
              <a:spLocks noChangeShapeType="1"/>
            </p:cNvSpPr>
            <p:nvPr/>
          </p:nvSpPr>
          <p:spPr bwMode="auto">
            <a:xfrm>
              <a:off x="2506" y="1562"/>
              <a:ext cx="0" cy="307"/>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3317" name="Line 309"/>
            <p:cNvSpPr>
              <a:spLocks noChangeShapeType="1"/>
            </p:cNvSpPr>
            <p:nvPr/>
          </p:nvSpPr>
          <p:spPr bwMode="auto">
            <a:xfrm>
              <a:off x="2653" y="1562"/>
              <a:ext cx="0" cy="307"/>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3318" name="Line 310"/>
            <p:cNvSpPr>
              <a:spLocks noChangeShapeType="1"/>
            </p:cNvSpPr>
            <p:nvPr/>
          </p:nvSpPr>
          <p:spPr bwMode="auto">
            <a:xfrm>
              <a:off x="4179" y="1562"/>
              <a:ext cx="0" cy="306"/>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3319" name="Line 311"/>
            <p:cNvSpPr>
              <a:spLocks noChangeShapeType="1"/>
            </p:cNvSpPr>
            <p:nvPr/>
          </p:nvSpPr>
          <p:spPr bwMode="auto">
            <a:xfrm>
              <a:off x="4324" y="1561"/>
              <a:ext cx="0" cy="307"/>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3320" name="Freeform 312"/>
            <p:cNvSpPr>
              <a:spLocks/>
            </p:cNvSpPr>
            <p:nvPr/>
          </p:nvSpPr>
          <p:spPr bwMode="auto">
            <a:xfrm>
              <a:off x="3293" y="313"/>
              <a:ext cx="965" cy="627"/>
            </a:xfrm>
            <a:custGeom>
              <a:avLst/>
              <a:gdLst>
                <a:gd name="T0" fmla="*/ 0 w 965"/>
                <a:gd name="T1" fmla="*/ 622 h 627"/>
                <a:gd name="T2" fmla="*/ 0 w 965"/>
                <a:gd name="T3" fmla="*/ 160 h 627"/>
                <a:gd name="T4" fmla="*/ 2 w 965"/>
                <a:gd name="T5" fmla="*/ 145 h 627"/>
                <a:gd name="T6" fmla="*/ 5 w 965"/>
                <a:gd name="T7" fmla="*/ 130 h 627"/>
                <a:gd name="T8" fmla="*/ 11 w 965"/>
                <a:gd name="T9" fmla="*/ 116 h 627"/>
                <a:gd name="T10" fmla="*/ 17 w 965"/>
                <a:gd name="T11" fmla="*/ 101 h 627"/>
                <a:gd name="T12" fmla="*/ 25 w 965"/>
                <a:gd name="T13" fmla="*/ 87 h 627"/>
                <a:gd name="T14" fmla="*/ 35 w 965"/>
                <a:gd name="T15" fmla="*/ 75 h 627"/>
                <a:gd name="T16" fmla="*/ 46 w 965"/>
                <a:gd name="T17" fmla="*/ 62 h 627"/>
                <a:gd name="T18" fmla="*/ 58 w 965"/>
                <a:gd name="T19" fmla="*/ 51 h 627"/>
                <a:gd name="T20" fmla="*/ 71 w 965"/>
                <a:gd name="T21" fmla="*/ 40 h 627"/>
                <a:gd name="T22" fmla="*/ 86 w 965"/>
                <a:gd name="T23" fmla="*/ 29 h 627"/>
                <a:gd name="T24" fmla="*/ 100 w 965"/>
                <a:gd name="T25" fmla="*/ 21 h 627"/>
                <a:gd name="T26" fmla="*/ 114 w 965"/>
                <a:gd name="T27" fmla="*/ 14 h 627"/>
                <a:gd name="T28" fmla="*/ 130 w 965"/>
                <a:gd name="T29" fmla="*/ 8 h 627"/>
                <a:gd name="T30" fmla="*/ 146 w 965"/>
                <a:gd name="T31" fmla="*/ 3 h 627"/>
                <a:gd name="T32" fmla="*/ 163 w 965"/>
                <a:gd name="T33" fmla="*/ 1 h 627"/>
                <a:gd name="T34" fmla="*/ 178 w 965"/>
                <a:gd name="T35" fmla="*/ 0 h 627"/>
                <a:gd name="T36" fmla="*/ 960 w 965"/>
                <a:gd name="T37" fmla="*/ 2 h 627"/>
                <a:gd name="T38" fmla="*/ 964 w 965"/>
                <a:gd name="T39" fmla="*/ 114 h 627"/>
                <a:gd name="T40" fmla="*/ 181 w 965"/>
                <a:gd name="T41" fmla="*/ 114 h 627"/>
                <a:gd name="T42" fmla="*/ 166 w 965"/>
                <a:gd name="T43" fmla="*/ 115 h 627"/>
                <a:gd name="T44" fmla="*/ 154 w 965"/>
                <a:gd name="T45" fmla="*/ 118 h 627"/>
                <a:gd name="T46" fmla="*/ 145 w 965"/>
                <a:gd name="T47" fmla="*/ 123 h 627"/>
                <a:gd name="T48" fmla="*/ 136 w 965"/>
                <a:gd name="T49" fmla="*/ 129 h 627"/>
                <a:gd name="T50" fmla="*/ 131 w 965"/>
                <a:gd name="T51" fmla="*/ 136 h 627"/>
                <a:gd name="T52" fmla="*/ 127 w 965"/>
                <a:gd name="T53" fmla="*/ 144 h 627"/>
                <a:gd name="T54" fmla="*/ 125 w 965"/>
                <a:gd name="T55" fmla="*/ 154 h 627"/>
                <a:gd name="T56" fmla="*/ 124 w 965"/>
                <a:gd name="T57" fmla="*/ 165 h 627"/>
                <a:gd name="T58" fmla="*/ 124 w 965"/>
                <a:gd name="T59" fmla="*/ 626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65" h="627">
                  <a:moveTo>
                    <a:pt x="0" y="622"/>
                  </a:moveTo>
                  <a:lnTo>
                    <a:pt x="0" y="160"/>
                  </a:lnTo>
                  <a:lnTo>
                    <a:pt x="2" y="145"/>
                  </a:lnTo>
                  <a:lnTo>
                    <a:pt x="5" y="130"/>
                  </a:lnTo>
                  <a:lnTo>
                    <a:pt x="11" y="116"/>
                  </a:lnTo>
                  <a:lnTo>
                    <a:pt x="17" y="101"/>
                  </a:lnTo>
                  <a:lnTo>
                    <a:pt x="25" y="87"/>
                  </a:lnTo>
                  <a:lnTo>
                    <a:pt x="35" y="75"/>
                  </a:lnTo>
                  <a:lnTo>
                    <a:pt x="46" y="62"/>
                  </a:lnTo>
                  <a:lnTo>
                    <a:pt x="58" y="51"/>
                  </a:lnTo>
                  <a:lnTo>
                    <a:pt x="71" y="40"/>
                  </a:lnTo>
                  <a:lnTo>
                    <a:pt x="86" y="29"/>
                  </a:lnTo>
                  <a:lnTo>
                    <a:pt x="100" y="21"/>
                  </a:lnTo>
                  <a:lnTo>
                    <a:pt x="114" y="14"/>
                  </a:lnTo>
                  <a:lnTo>
                    <a:pt x="130" y="8"/>
                  </a:lnTo>
                  <a:lnTo>
                    <a:pt x="146" y="3"/>
                  </a:lnTo>
                  <a:lnTo>
                    <a:pt x="163" y="1"/>
                  </a:lnTo>
                  <a:lnTo>
                    <a:pt x="178" y="0"/>
                  </a:lnTo>
                  <a:lnTo>
                    <a:pt x="960" y="2"/>
                  </a:lnTo>
                  <a:lnTo>
                    <a:pt x="964" y="114"/>
                  </a:lnTo>
                  <a:lnTo>
                    <a:pt x="181" y="114"/>
                  </a:lnTo>
                  <a:lnTo>
                    <a:pt x="166" y="115"/>
                  </a:lnTo>
                  <a:lnTo>
                    <a:pt x="154" y="118"/>
                  </a:lnTo>
                  <a:lnTo>
                    <a:pt x="145" y="123"/>
                  </a:lnTo>
                  <a:lnTo>
                    <a:pt x="136" y="129"/>
                  </a:lnTo>
                  <a:lnTo>
                    <a:pt x="131" y="136"/>
                  </a:lnTo>
                  <a:lnTo>
                    <a:pt x="127" y="144"/>
                  </a:lnTo>
                  <a:lnTo>
                    <a:pt x="125" y="154"/>
                  </a:lnTo>
                  <a:lnTo>
                    <a:pt x="124" y="165"/>
                  </a:lnTo>
                  <a:lnTo>
                    <a:pt x="124" y="626"/>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21" name="Freeform 313"/>
            <p:cNvSpPr>
              <a:spLocks/>
            </p:cNvSpPr>
            <p:nvPr/>
          </p:nvSpPr>
          <p:spPr bwMode="auto">
            <a:xfrm>
              <a:off x="4251" y="284"/>
              <a:ext cx="21" cy="195"/>
            </a:xfrm>
            <a:custGeom>
              <a:avLst/>
              <a:gdLst>
                <a:gd name="T0" fmla="*/ 12 w 21"/>
                <a:gd name="T1" fmla="*/ 194 h 195"/>
                <a:gd name="T2" fmla="*/ 20 w 21"/>
                <a:gd name="T3" fmla="*/ 194 h 195"/>
                <a:gd name="T4" fmla="*/ 16 w 21"/>
                <a:gd name="T5" fmla="*/ 0 h 195"/>
                <a:gd name="T6" fmla="*/ 0 w 21"/>
                <a:gd name="T7" fmla="*/ 0 h 195"/>
                <a:gd name="T8" fmla="*/ 4 w 21"/>
                <a:gd name="T9" fmla="*/ 194 h 195"/>
                <a:gd name="T10" fmla="*/ 12 w 21"/>
                <a:gd name="T11" fmla="*/ 194 h 195"/>
              </a:gdLst>
              <a:ahLst/>
              <a:cxnLst>
                <a:cxn ang="0">
                  <a:pos x="T0" y="T1"/>
                </a:cxn>
                <a:cxn ang="0">
                  <a:pos x="T2" y="T3"/>
                </a:cxn>
                <a:cxn ang="0">
                  <a:pos x="T4" y="T5"/>
                </a:cxn>
                <a:cxn ang="0">
                  <a:pos x="T6" y="T7"/>
                </a:cxn>
                <a:cxn ang="0">
                  <a:pos x="T8" y="T9"/>
                </a:cxn>
                <a:cxn ang="0">
                  <a:pos x="T10" y="T11"/>
                </a:cxn>
              </a:cxnLst>
              <a:rect l="0" t="0" r="r" b="b"/>
              <a:pathLst>
                <a:path w="21" h="195">
                  <a:moveTo>
                    <a:pt x="12" y="194"/>
                  </a:moveTo>
                  <a:lnTo>
                    <a:pt x="20" y="194"/>
                  </a:lnTo>
                  <a:lnTo>
                    <a:pt x="16" y="0"/>
                  </a:lnTo>
                  <a:lnTo>
                    <a:pt x="0" y="0"/>
                  </a:lnTo>
                  <a:lnTo>
                    <a:pt x="4" y="194"/>
                  </a:lnTo>
                  <a:lnTo>
                    <a:pt x="12" y="194"/>
                  </a:lnTo>
                </a:path>
              </a:pathLst>
            </a:custGeom>
            <a:solidFill>
              <a:srgbClr val="00279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22" name="Freeform 314"/>
            <p:cNvSpPr>
              <a:spLocks/>
            </p:cNvSpPr>
            <p:nvPr/>
          </p:nvSpPr>
          <p:spPr bwMode="auto">
            <a:xfrm>
              <a:off x="3304" y="921"/>
              <a:ext cx="111" cy="46"/>
            </a:xfrm>
            <a:custGeom>
              <a:avLst/>
              <a:gdLst>
                <a:gd name="T0" fmla="*/ 0 w 111"/>
                <a:gd name="T1" fmla="*/ 0 h 46"/>
                <a:gd name="T2" fmla="*/ 110 w 111"/>
                <a:gd name="T3" fmla="*/ 0 h 46"/>
                <a:gd name="T4" fmla="*/ 110 w 111"/>
                <a:gd name="T5" fmla="*/ 45 h 46"/>
                <a:gd name="T6" fmla="*/ 0 w 111"/>
                <a:gd name="T7" fmla="*/ 45 h 46"/>
                <a:gd name="T8" fmla="*/ 0 w 111"/>
                <a:gd name="T9" fmla="*/ 0 h 46"/>
              </a:gdLst>
              <a:ahLst/>
              <a:cxnLst>
                <a:cxn ang="0">
                  <a:pos x="T0" y="T1"/>
                </a:cxn>
                <a:cxn ang="0">
                  <a:pos x="T2" y="T3"/>
                </a:cxn>
                <a:cxn ang="0">
                  <a:pos x="T4" y="T5"/>
                </a:cxn>
                <a:cxn ang="0">
                  <a:pos x="T6" y="T7"/>
                </a:cxn>
                <a:cxn ang="0">
                  <a:pos x="T8" y="T9"/>
                </a:cxn>
              </a:cxnLst>
              <a:rect l="0" t="0" r="r" b="b"/>
              <a:pathLst>
                <a:path w="111" h="46">
                  <a:moveTo>
                    <a:pt x="0" y="0"/>
                  </a:moveTo>
                  <a:lnTo>
                    <a:pt x="110" y="0"/>
                  </a:lnTo>
                  <a:lnTo>
                    <a:pt x="110" y="45"/>
                  </a:lnTo>
                  <a:lnTo>
                    <a:pt x="0" y="45"/>
                  </a:lnTo>
                  <a:lnTo>
                    <a:pt x="0" y="0"/>
                  </a:lnTo>
                </a:path>
              </a:pathLst>
            </a:custGeom>
            <a:solidFill>
              <a:srgbClr val="00279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23" name="Freeform 315"/>
            <p:cNvSpPr>
              <a:spLocks/>
            </p:cNvSpPr>
            <p:nvPr/>
          </p:nvSpPr>
          <p:spPr bwMode="auto">
            <a:xfrm>
              <a:off x="3297" y="921"/>
              <a:ext cx="118" cy="52"/>
            </a:xfrm>
            <a:custGeom>
              <a:avLst/>
              <a:gdLst>
                <a:gd name="T0" fmla="*/ 0 w 118"/>
                <a:gd name="T1" fmla="*/ 0 h 52"/>
                <a:gd name="T2" fmla="*/ 117 w 118"/>
                <a:gd name="T3" fmla="*/ 0 h 52"/>
                <a:gd name="T4" fmla="*/ 117 w 118"/>
                <a:gd name="T5" fmla="*/ 51 h 52"/>
                <a:gd name="T6" fmla="*/ 0 w 118"/>
                <a:gd name="T7" fmla="*/ 51 h 52"/>
                <a:gd name="T8" fmla="*/ 0 w 118"/>
                <a:gd name="T9" fmla="*/ 0 h 52"/>
              </a:gdLst>
              <a:ahLst/>
              <a:cxnLst>
                <a:cxn ang="0">
                  <a:pos x="T0" y="T1"/>
                </a:cxn>
                <a:cxn ang="0">
                  <a:pos x="T2" y="T3"/>
                </a:cxn>
                <a:cxn ang="0">
                  <a:pos x="T4" y="T5"/>
                </a:cxn>
                <a:cxn ang="0">
                  <a:pos x="T6" y="T7"/>
                </a:cxn>
                <a:cxn ang="0">
                  <a:pos x="T8" y="T9"/>
                </a:cxn>
              </a:cxnLst>
              <a:rect l="0" t="0" r="r" b="b"/>
              <a:pathLst>
                <a:path w="118" h="52">
                  <a:moveTo>
                    <a:pt x="0" y="0"/>
                  </a:moveTo>
                  <a:lnTo>
                    <a:pt x="117" y="0"/>
                  </a:lnTo>
                  <a:lnTo>
                    <a:pt x="117" y="51"/>
                  </a:lnTo>
                  <a:lnTo>
                    <a:pt x="0" y="51"/>
                  </a:lnTo>
                  <a:lnTo>
                    <a:pt x="0" y="0"/>
                  </a:lnTo>
                </a:path>
              </a:pathLst>
            </a:custGeom>
            <a:noFill/>
            <a:ln w="12700" cap="rnd" cmpd="sng">
              <a:solidFill>
                <a:srgbClr val="00279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24" name="Line 316"/>
            <p:cNvSpPr>
              <a:spLocks noChangeShapeType="1"/>
            </p:cNvSpPr>
            <p:nvPr/>
          </p:nvSpPr>
          <p:spPr bwMode="auto">
            <a:xfrm flipV="1">
              <a:off x="3120" y="1063"/>
              <a:ext cx="477" cy="10"/>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3325" name="Freeform 317"/>
            <p:cNvSpPr>
              <a:spLocks/>
            </p:cNvSpPr>
            <p:nvPr/>
          </p:nvSpPr>
          <p:spPr bwMode="auto">
            <a:xfrm>
              <a:off x="3852" y="143"/>
              <a:ext cx="54" cy="76"/>
            </a:xfrm>
            <a:custGeom>
              <a:avLst/>
              <a:gdLst>
                <a:gd name="T0" fmla="*/ 8 w 54"/>
                <a:gd name="T1" fmla="*/ 53 h 76"/>
                <a:gd name="T2" fmla="*/ 11 w 54"/>
                <a:gd name="T3" fmla="*/ 59 h 76"/>
                <a:gd name="T4" fmla="*/ 16 w 54"/>
                <a:gd name="T5" fmla="*/ 64 h 76"/>
                <a:gd name="T6" fmla="*/ 23 w 54"/>
                <a:gd name="T7" fmla="*/ 67 h 76"/>
                <a:gd name="T8" fmla="*/ 30 w 54"/>
                <a:gd name="T9" fmla="*/ 67 h 76"/>
                <a:gd name="T10" fmla="*/ 36 w 54"/>
                <a:gd name="T11" fmla="*/ 65 h 76"/>
                <a:gd name="T12" fmla="*/ 41 w 54"/>
                <a:gd name="T13" fmla="*/ 63 h 76"/>
                <a:gd name="T14" fmla="*/ 44 w 54"/>
                <a:gd name="T15" fmla="*/ 58 h 76"/>
                <a:gd name="T16" fmla="*/ 45 w 54"/>
                <a:gd name="T17" fmla="*/ 53 h 76"/>
                <a:gd name="T18" fmla="*/ 43 w 54"/>
                <a:gd name="T19" fmla="*/ 49 h 76"/>
                <a:gd name="T20" fmla="*/ 38 w 54"/>
                <a:gd name="T21" fmla="*/ 45 h 76"/>
                <a:gd name="T22" fmla="*/ 32 w 54"/>
                <a:gd name="T23" fmla="*/ 43 h 76"/>
                <a:gd name="T24" fmla="*/ 21 w 54"/>
                <a:gd name="T25" fmla="*/ 40 h 76"/>
                <a:gd name="T26" fmla="*/ 11 w 54"/>
                <a:gd name="T27" fmla="*/ 37 h 76"/>
                <a:gd name="T28" fmla="*/ 5 w 54"/>
                <a:gd name="T29" fmla="*/ 31 h 76"/>
                <a:gd name="T30" fmla="*/ 3 w 54"/>
                <a:gd name="T31" fmla="*/ 25 h 76"/>
                <a:gd name="T32" fmla="*/ 2 w 54"/>
                <a:gd name="T33" fmla="*/ 18 h 76"/>
                <a:gd name="T34" fmla="*/ 4 w 54"/>
                <a:gd name="T35" fmla="*/ 10 h 76"/>
                <a:gd name="T36" fmla="*/ 10 w 54"/>
                <a:gd name="T37" fmla="*/ 4 h 76"/>
                <a:gd name="T38" fmla="*/ 20 w 54"/>
                <a:gd name="T39" fmla="*/ 1 h 76"/>
                <a:gd name="T40" fmla="*/ 29 w 54"/>
                <a:gd name="T41" fmla="*/ 0 h 76"/>
                <a:gd name="T42" fmla="*/ 39 w 54"/>
                <a:gd name="T43" fmla="*/ 3 h 76"/>
                <a:gd name="T44" fmla="*/ 47 w 54"/>
                <a:gd name="T45" fmla="*/ 8 h 76"/>
                <a:gd name="T46" fmla="*/ 51 w 54"/>
                <a:gd name="T47" fmla="*/ 16 h 76"/>
                <a:gd name="T48" fmla="*/ 43 w 54"/>
                <a:gd name="T49" fmla="*/ 23 h 76"/>
                <a:gd name="T50" fmla="*/ 39 w 54"/>
                <a:gd name="T51" fmla="*/ 14 h 76"/>
                <a:gd name="T52" fmla="*/ 33 w 54"/>
                <a:gd name="T53" fmla="*/ 10 h 76"/>
                <a:gd name="T54" fmla="*/ 23 w 54"/>
                <a:gd name="T55" fmla="*/ 9 h 76"/>
                <a:gd name="T56" fmla="*/ 15 w 54"/>
                <a:gd name="T57" fmla="*/ 12 h 76"/>
                <a:gd name="T58" fmla="*/ 11 w 54"/>
                <a:gd name="T59" fmla="*/ 18 h 76"/>
                <a:gd name="T60" fmla="*/ 12 w 54"/>
                <a:gd name="T61" fmla="*/ 23 h 76"/>
                <a:gd name="T62" fmla="*/ 16 w 54"/>
                <a:gd name="T63" fmla="*/ 27 h 76"/>
                <a:gd name="T64" fmla="*/ 27 w 54"/>
                <a:gd name="T65" fmla="*/ 32 h 76"/>
                <a:gd name="T66" fmla="*/ 39 w 54"/>
                <a:gd name="T67" fmla="*/ 36 h 76"/>
                <a:gd name="T68" fmla="*/ 47 w 54"/>
                <a:gd name="T69" fmla="*/ 39 h 76"/>
                <a:gd name="T70" fmla="*/ 52 w 54"/>
                <a:gd name="T71" fmla="*/ 46 h 76"/>
                <a:gd name="T72" fmla="*/ 53 w 54"/>
                <a:gd name="T73" fmla="*/ 53 h 76"/>
                <a:gd name="T74" fmla="*/ 52 w 54"/>
                <a:gd name="T75" fmla="*/ 62 h 76"/>
                <a:gd name="T76" fmla="*/ 47 w 54"/>
                <a:gd name="T77" fmla="*/ 69 h 76"/>
                <a:gd name="T78" fmla="*/ 38 w 54"/>
                <a:gd name="T79" fmla="*/ 74 h 76"/>
                <a:gd name="T80" fmla="*/ 28 w 54"/>
                <a:gd name="T81" fmla="*/ 75 h 76"/>
                <a:gd name="T82" fmla="*/ 16 w 54"/>
                <a:gd name="T83" fmla="*/ 74 h 76"/>
                <a:gd name="T84" fmla="*/ 7 w 54"/>
                <a:gd name="T85" fmla="*/ 69 h 76"/>
                <a:gd name="T86" fmla="*/ 2 w 54"/>
                <a:gd name="T87" fmla="*/ 61 h 76"/>
                <a:gd name="T88" fmla="*/ 0 w 54"/>
                <a:gd name="T89" fmla="*/ 5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4" h="76">
                  <a:moveTo>
                    <a:pt x="0" y="50"/>
                  </a:moveTo>
                  <a:lnTo>
                    <a:pt x="8" y="50"/>
                  </a:lnTo>
                  <a:lnTo>
                    <a:pt x="8" y="53"/>
                  </a:lnTo>
                  <a:lnTo>
                    <a:pt x="9" y="55"/>
                  </a:lnTo>
                  <a:lnTo>
                    <a:pt x="10" y="57"/>
                  </a:lnTo>
                  <a:lnTo>
                    <a:pt x="11" y="59"/>
                  </a:lnTo>
                  <a:lnTo>
                    <a:pt x="12" y="61"/>
                  </a:lnTo>
                  <a:lnTo>
                    <a:pt x="14" y="63"/>
                  </a:lnTo>
                  <a:lnTo>
                    <a:pt x="16" y="64"/>
                  </a:lnTo>
                  <a:lnTo>
                    <a:pt x="18" y="65"/>
                  </a:lnTo>
                  <a:lnTo>
                    <a:pt x="20" y="65"/>
                  </a:lnTo>
                  <a:lnTo>
                    <a:pt x="23" y="67"/>
                  </a:lnTo>
                  <a:lnTo>
                    <a:pt x="25" y="67"/>
                  </a:lnTo>
                  <a:lnTo>
                    <a:pt x="28" y="67"/>
                  </a:lnTo>
                  <a:lnTo>
                    <a:pt x="30" y="67"/>
                  </a:lnTo>
                  <a:lnTo>
                    <a:pt x="32" y="67"/>
                  </a:lnTo>
                  <a:lnTo>
                    <a:pt x="34" y="66"/>
                  </a:lnTo>
                  <a:lnTo>
                    <a:pt x="36" y="65"/>
                  </a:lnTo>
                  <a:lnTo>
                    <a:pt x="38" y="64"/>
                  </a:lnTo>
                  <a:lnTo>
                    <a:pt x="39" y="63"/>
                  </a:lnTo>
                  <a:lnTo>
                    <a:pt x="41" y="63"/>
                  </a:lnTo>
                  <a:lnTo>
                    <a:pt x="43" y="61"/>
                  </a:lnTo>
                  <a:lnTo>
                    <a:pt x="43" y="60"/>
                  </a:lnTo>
                  <a:lnTo>
                    <a:pt x="44" y="58"/>
                  </a:lnTo>
                  <a:lnTo>
                    <a:pt x="45" y="56"/>
                  </a:lnTo>
                  <a:lnTo>
                    <a:pt x="45" y="54"/>
                  </a:lnTo>
                  <a:lnTo>
                    <a:pt x="45" y="53"/>
                  </a:lnTo>
                  <a:lnTo>
                    <a:pt x="44" y="52"/>
                  </a:lnTo>
                  <a:lnTo>
                    <a:pt x="44" y="50"/>
                  </a:lnTo>
                  <a:lnTo>
                    <a:pt x="43" y="49"/>
                  </a:lnTo>
                  <a:lnTo>
                    <a:pt x="42" y="48"/>
                  </a:lnTo>
                  <a:lnTo>
                    <a:pt x="41" y="47"/>
                  </a:lnTo>
                  <a:lnTo>
                    <a:pt x="38" y="45"/>
                  </a:lnTo>
                  <a:lnTo>
                    <a:pt x="36" y="44"/>
                  </a:lnTo>
                  <a:lnTo>
                    <a:pt x="35" y="43"/>
                  </a:lnTo>
                  <a:lnTo>
                    <a:pt x="32" y="43"/>
                  </a:lnTo>
                  <a:lnTo>
                    <a:pt x="29" y="42"/>
                  </a:lnTo>
                  <a:lnTo>
                    <a:pt x="25" y="41"/>
                  </a:lnTo>
                  <a:lnTo>
                    <a:pt x="21" y="40"/>
                  </a:lnTo>
                  <a:lnTo>
                    <a:pt x="17" y="38"/>
                  </a:lnTo>
                  <a:lnTo>
                    <a:pt x="14" y="38"/>
                  </a:lnTo>
                  <a:lnTo>
                    <a:pt x="11" y="37"/>
                  </a:lnTo>
                  <a:lnTo>
                    <a:pt x="9" y="35"/>
                  </a:lnTo>
                  <a:lnTo>
                    <a:pt x="7" y="34"/>
                  </a:lnTo>
                  <a:lnTo>
                    <a:pt x="5" y="31"/>
                  </a:lnTo>
                  <a:lnTo>
                    <a:pt x="4" y="29"/>
                  </a:lnTo>
                  <a:lnTo>
                    <a:pt x="4" y="28"/>
                  </a:lnTo>
                  <a:lnTo>
                    <a:pt x="3" y="25"/>
                  </a:lnTo>
                  <a:lnTo>
                    <a:pt x="2" y="23"/>
                  </a:lnTo>
                  <a:lnTo>
                    <a:pt x="2" y="21"/>
                  </a:lnTo>
                  <a:lnTo>
                    <a:pt x="2" y="18"/>
                  </a:lnTo>
                  <a:lnTo>
                    <a:pt x="3" y="15"/>
                  </a:lnTo>
                  <a:lnTo>
                    <a:pt x="4" y="13"/>
                  </a:lnTo>
                  <a:lnTo>
                    <a:pt x="4" y="10"/>
                  </a:lnTo>
                  <a:lnTo>
                    <a:pt x="6" y="8"/>
                  </a:lnTo>
                  <a:lnTo>
                    <a:pt x="8" y="6"/>
                  </a:lnTo>
                  <a:lnTo>
                    <a:pt x="10" y="4"/>
                  </a:lnTo>
                  <a:lnTo>
                    <a:pt x="14" y="3"/>
                  </a:lnTo>
                  <a:lnTo>
                    <a:pt x="17" y="2"/>
                  </a:lnTo>
                  <a:lnTo>
                    <a:pt x="20" y="1"/>
                  </a:lnTo>
                  <a:lnTo>
                    <a:pt x="23" y="0"/>
                  </a:lnTo>
                  <a:lnTo>
                    <a:pt x="26" y="0"/>
                  </a:lnTo>
                  <a:lnTo>
                    <a:pt x="29" y="0"/>
                  </a:lnTo>
                  <a:lnTo>
                    <a:pt x="33" y="1"/>
                  </a:lnTo>
                  <a:lnTo>
                    <a:pt x="36" y="2"/>
                  </a:lnTo>
                  <a:lnTo>
                    <a:pt x="39" y="3"/>
                  </a:lnTo>
                  <a:lnTo>
                    <a:pt x="42" y="4"/>
                  </a:lnTo>
                  <a:lnTo>
                    <a:pt x="45" y="6"/>
                  </a:lnTo>
                  <a:lnTo>
                    <a:pt x="47" y="8"/>
                  </a:lnTo>
                  <a:lnTo>
                    <a:pt x="49" y="10"/>
                  </a:lnTo>
                  <a:lnTo>
                    <a:pt x="50" y="13"/>
                  </a:lnTo>
                  <a:lnTo>
                    <a:pt x="51" y="16"/>
                  </a:lnTo>
                  <a:lnTo>
                    <a:pt x="52" y="20"/>
                  </a:lnTo>
                  <a:lnTo>
                    <a:pt x="52" y="22"/>
                  </a:lnTo>
                  <a:lnTo>
                    <a:pt x="43" y="23"/>
                  </a:lnTo>
                  <a:lnTo>
                    <a:pt x="42" y="20"/>
                  </a:lnTo>
                  <a:lnTo>
                    <a:pt x="41" y="17"/>
                  </a:lnTo>
                  <a:lnTo>
                    <a:pt x="39" y="14"/>
                  </a:lnTo>
                  <a:lnTo>
                    <a:pt x="38" y="13"/>
                  </a:lnTo>
                  <a:lnTo>
                    <a:pt x="35" y="11"/>
                  </a:lnTo>
                  <a:lnTo>
                    <a:pt x="33" y="10"/>
                  </a:lnTo>
                  <a:lnTo>
                    <a:pt x="30" y="9"/>
                  </a:lnTo>
                  <a:lnTo>
                    <a:pt x="27" y="9"/>
                  </a:lnTo>
                  <a:lnTo>
                    <a:pt x="23" y="9"/>
                  </a:lnTo>
                  <a:lnTo>
                    <a:pt x="20" y="10"/>
                  </a:lnTo>
                  <a:lnTo>
                    <a:pt x="17" y="11"/>
                  </a:lnTo>
                  <a:lnTo>
                    <a:pt x="15" y="12"/>
                  </a:lnTo>
                  <a:lnTo>
                    <a:pt x="14" y="14"/>
                  </a:lnTo>
                  <a:lnTo>
                    <a:pt x="12" y="16"/>
                  </a:lnTo>
                  <a:lnTo>
                    <a:pt x="11" y="18"/>
                  </a:lnTo>
                  <a:lnTo>
                    <a:pt x="11" y="21"/>
                  </a:lnTo>
                  <a:lnTo>
                    <a:pt x="11" y="22"/>
                  </a:lnTo>
                  <a:lnTo>
                    <a:pt x="12" y="23"/>
                  </a:lnTo>
                  <a:lnTo>
                    <a:pt x="12" y="25"/>
                  </a:lnTo>
                  <a:lnTo>
                    <a:pt x="14" y="26"/>
                  </a:lnTo>
                  <a:lnTo>
                    <a:pt x="16" y="27"/>
                  </a:lnTo>
                  <a:lnTo>
                    <a:pt x="19" y="28"/>
                  </a:lnTo>
                  <a:lnTo>
                    <a:pt x="23" y="30"/>
                  </a:lnTo>
                  <a:lnTo>
                    <a:pt x="27" y="32"/>
                  </a:lnTo>
                  <a:lnTo>
                    <a:pt x="32" y="33"/>
                  </a:lnTo>
                  <a:lnTo>
                    <a:pt x="36" y="35"/>
                  </a:lnTo>
                  <a:lnTo>
                    <a:pt x="39" y="36"/>
                  </a:lnTo>
                  <a:lnTo>
                    <a:pt x="42" y="37"/>
                  </a:lnTo>
                  <a:lnTo>
                    <a:pt x="44" y="38"/>
                  </a:lnTo>
                  <a:lnTo>
                    <a:pt x="47" y="39"/>
                  </a:lnTo>
                  <a:lnTo>
                    <a:pt x="49" y="41"/>
                  </a:lnTo>
                  <a:lnTo>
                    <a:pt x="51" y="43"/>
                  </a:lnTo>
                  <a:lnTo>
                    <a:pt x="52" y="46"/>
                  </a:lnTo>
                  <a:lnTo>
                    <a:pt x="52" y="49"/>
                  </a:lnTo>
                  <a:lnTo>
                    <a:pt x="53" y="52"/>
                  </a:lnTo>
                  <a:lnTo>
                    <a:pt x="53" y="53"/>
                  </a:lnTo>
                  <a:lnTo>
                    <a:pt x="53" y="56"/>
                  </a:lnTo>
                  <a:lnTo>
                    <a:pt x="52" y="59"/>
                  </a:lnTo>
                  <a:lnTo>
                    <a:pt x="52" y="62"/>
                  </a:lnTo>
                  <a:lnTo>
                    <a:pt x="51" y="65"/>
                  </a:lnTo>
                  <a:lnTo>
                    <a:pt x="49" y="68"/>
                  </a:lnTo>
                  <a:lnTo>
                    <a:pt x="47" y="69"/>
                  </a:lnTo>
                  <a:lnTo>
                    <a:pt x="44" y="71"/>
                  </a:lnTo>
                  <a:lnTo>
                    <a:pt x="41" y="73"/>
                  </a:lnTo>
                  <a:lnTo>
                    <a:pt x="38" y="74"/>
                  </a:lnTo>
                  <a:lnTo>
                    <a:pt x="35" y="74"/>
                  </a:lnTo>
                  <a:lnTo>
                    <a:pt x="31" y="75"/>
                  </a:lnTo>
                  <a:lnTo>
                    <a:pt x="28" y="75"/>
                  </a:lnTo>
                  <a:lnTo>
                    <a:pt x="24" y="75"/>
                  </a:lnTo>
                  <a:lnTo>
                    <a:pt x="20" y="74"/>
                  </a:lnTo>
                  <a:lnTo>
                    <a:pt x="16" y="74"/>
                  </a:lnTo>
                  <a:lnTo>
                    <a:pt x="12" y="73"/>
                  </a:lnTo>
                  <a:lnTo>
                    <a:pt x="9" y="71"/>
                  </a:lnTo>
                  <a:lnTo>
                    <a:pt x="7" y="69"/>
                  </a:lnTo>
                  <a:lnTo>
                    <a:pt x="5" y="67"/>
                  </a:lnTo>
                  <a:lnTo>
                    <a:pt x="3" y="64"/>
                  </a:lnTo>
                  <a:lnTo>
                    <a:pt x="2" y="61"/>
                  </a:lnTo>
                  <a:lnTo>
                    <a:pt x="1" y="57"/>
                  </a:lnTo>
                  <a:lnTo>
                    <a:pt x="0" y="53"/>
                  </a:lnTo>
                  <a:lnTo>
                    <a:pt x="0" y="5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26" name="Freeform 318"/>
            <p:cNvSpPr>
              <a:spLocks/>
            </p:cNvSpPr>
            <p:nvPr/>
          </p:nvSpPr>
          <p:spPr bwMode="auto">
            <a:xfrm>
              <a:off x="3924" y="145"/>
              <a:ext cx="55" cy="73"/>
            </a:xfrm>
            <a:custGeom>
              <a:avLst/>
              <a:gdLst>
                <a:gd name="T0" fmla="*/ 22 w 55"/>
                <a:gd name="T1" fmla="*/ 72 h 73"/>
                <a:gd name="T2" fmla="*/ 22 w 55"/>
                <a:gd name="T3" fmla="*/ 8 h 73"/>
                <a:gd name="T4" fmla="*/ 0 w 55"/>
                <a:gd name="T5" fmla="*/ 8 h 73"/>
                <a:gd name="T6" fmla="*/ 0 w 55"/>
                <a:gd name="T7" fmla="*/ 0 h 73"/>
                <a:gd name="T8" fmla="*/ 54 w 55"/>
                <a:gd name="T9" fmla="*/ 0 h 73"/>
                <a:gd name="T10" fmla="*/ 54 w 55"/>
                <a:gd name="T11" fmla="*/ 8 h 73"/>
                <a:gd name="T12" fmla="*/ 31 w 55"/>
                <a:gd name="T13" fmla="*/ 8 h 73"/>
                <a:gd name="T14" fmla="*/ 31 w 55"/>
                <a:gd name="T15" fmla="*/ 72 h 73"/>
                <a:gd name="T16" fmla="*/ 22 w 55"/>
                <a:gd name="T17"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73">
                  <a:moveTo>
                    <a:pt x="22" y="72"/>
                  </a:moveTo>
                  <a:lnTo>
                    <a:pt x="22" y="8"/>
                  </a:lnTo>
                  <a:lnTo>
                    <a:pt x="0" y="8"/>
                  </a:lnTo>
                  <a:lnTo>
                    <a:pt x="0" y="0"/>
                  </a:lnTo>
                  <a:lnTo>
                    <a:pt x="54" y="0"/>
                  </a:lnTo>
                  <a:lnTo>
                    <a:pt x="54" y="8"/>
                  </a:lnTo>
                  <a:lnTo>
                    <a:pt x="31" y="8"/>
                  </a:lnTo>
                  <a:lnTo>
                    <a:pt x="31" y="72"/>
                  </a:lnTo>
                  <a:lnTo>
                    <a:pt x="22" y="72"/>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27" name="Freeform 319"/>
            <p:cNvSpPr>
              <a:spLocks/>
            </p:cNvSpPr>
            <p:nvPr/>
          </p:nvSpPr>
          <p:spPr bwMode="auto">
            <a:xfrm>
              <a:off x="3995" y="145"/>
              <a:ext cx="53" cy="73"/>
            </a:xfrm>
            <a:custGeom>
              <a:avLst/>
              <a:gdLst>
                <a:gd name="T0" fmla="*/ 0 w 53"/>
                <a:gd name="T1" fmla="*/ 72 h 73"/>
                <a:gd name="T2" fmla="*/ 0 w 53"/>
                <a:gd name="T3" fmla="*/ 0 h 73"/>
                <a:gd name="T4" fmla="*/ 50 w 53"/>
                <a:gd name="T5" fmla="*/ 0 h 73"/>
                <a:gd name="T6" fmla="*/ 50 w 53"/>
                <a:gd name="T7" fmla="*/ 8 h 73"/>
                <a:gd name="T8" fmla="*/ 10 w 53"/>
                <a:gd name="T9" fmla="*/ 8 h 73"/>
                <a:gd name="T10" fmla="*/ 10 w 53"/>
                <a:gd name="T11" fmla="*/ 30 h 73"/>
                <a:gd name="T12" fmla="*/ 48 w 53"/>
                <a:gd name="T13" fmla="*/ 30 h 73"/>
                <a:gd name="T14" fmla="*/ 48 w 53"/>
                <a:gd name="T15" fmla="*/ 39 h 73"/>
                <a:gd name="T16" fmla="*/ 10 w 53"/>
                <a:gd name="T17" fmla="*/ 39 h 73"/>
                <a:gd name="T18" fmla="*/ 10 w 53"/>
                <a:gd name="T19" fmla="*/ 64 h 73"/>
                <a:gd name="T20" fmla="*/ 52 w 53"/>
                <a:gd name="T21" fmla="*/ 64 h 73"/>
                <a:gd name="T22" fmla="*/ 52 w 53"/>
                <a:gd name="T23" fmla="*/ 72 h 73"/>
                <a:gd name="T24" fmla="*/ 0 w 53"/>
                <a:gd name="T25"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3" h="73">
                  <a:moveTo>
                    <a:pt x="0" y="72"/>
                  </a:moveTo>
                  <a:lnTo>
                    <a:pt x="0" y="0"/>
                  </a:lnTo>
                  <a:lnTo>
                    <a:pt x="50" y="0"/>
                  </a:lnTo>
                  <a:lnTo>
                    <a:pt x="50" y="8"/>
                  </a:lnTo>
                  <a:lnTo>
                    <a:pt x="10" y="8"/>
                  </a:lnTo>
                  <a:lnTo>
                    <a:pt x="10" y="30"/>
                  </a:lnTo>
                  <a:lnTo>
                    <a:pt x="48" y="30"/>
                  </a:lnTo>
                  <a:lnTo>
                    <a:pt x="48" y="39"/>
                  </a:lnTo>
                  <a:lnTo>
                    <a:pt x="10" y="39"/>
                  </a:lnTo>
                  <a:lnTo>
                    <a:pt x="10" y="64"/>
                  </a:lnTo>
                  <a:lnTo>
                    <a:pt x="52" y="64"/>
                  </a:lnTo>
                  <a:lnTo>
                    <a:pt x="52" y="72"/>
                  </a:lnTo>
                  <a:lnTo>
                    <a:pt x="0" y="72"/>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28" name="Freeform 320"/>
            <p:cNvSpPr>
              <a:spLocks/>
            </p:cNvSpPr>
            <p:nvPr/>
          </p:nvSpPr>
          <p:spPr bwMode="auto">
            <a:xfrm>
              <a:off x="4061" y="145"/>
              <a:ext cx="67" cy="73"/>
            </a:xfrm>
            <a:custGeom>
              <a:avLst/>
              <a:gdLst>
                <a:gd name="T0" fmla="*/ 0 w 67"/>
                <a:gd name="T1" fmla="*/ 72 h 73"/>
                <a:gd name="T2" fmla="*/ 27 w 67"/>
                <a:gd name="T3" fmla="*/ 0 h 73"/>
                <a:gd name="T4" fmla="*/ 38 w 67"/>
                <a:gd name="T5" fmla="*/ 0 h 73"/>
                <a:gd name="T6" fmla="*/ 66 w 67"/>
                <a:gd name="T7" fmla="*/ 72 h 73"/>
                <a:gd name="T8" fmla="*/ 56 w 67"/>
                <a:gd name="T9" fmla="*/ 72 h 73"/>
                <a:gd name="T10" fmla="*/ 48 w 67"/>
                <a:gd name="T11" fmla="*/ 50 h 73"/>
                <a:gd name="T12" fmla="*/ 17 w 67"/>
                <a:gd name="T13" fmla="*/ 50 h 73"/>
                <a:gd name="T14" fmla="*/ 10 w 67"/>
                <a:gd name="T15" fmla="*/ 72 h 73"/>
                <a:gd name="T16" fmla="*/ 0 w 67"/>
                <a:gd name="T17" fmla="*/ 72 h 73"/>
                <a:gd name="T18" fmla="*/ 21 w 67"/>
                <a:gd name="T19" fmla="*/ 41 h 73"/>
                <a:gd name="T20" fmla="*/ 44 w 67"/>
                <a:gd name="T21" fmla="*/ 41 h 73"/>
                <a:gd name="T22" fmla="*/ 38 w 67"/>
                <a:gd name="T23" fmla="*/ 22 h 73"/>
                <a:gd name="T24" fmla="*/ 36 w 67"/>
                <a:gd name="T25" fmla="*/ 19 h 73"/>
                <a:gd name="T26" fmla="*/ 35 w 67"/>
                <a:gd name="T27" fmla="*/ 15 h 73"/>
                <a:gd name="T28" fmla="*/ 34 w 67"/>
                <a:gd name="T29" fmla="*/ 11 h 73"/>
                <a:gd name="T30" fmla="*/ 32 w 67"/>
                <a:gd name="T31" fmla="*/ 7 h 73"/>
                <a:gd name="T32" fmla="*/ 31 w 67"/>
                <a:gd name="T33" fmla="*/ 11 h 73"/>
                <a:gd name="T34" fmla="*/ 30 w 67"/>
                <a:gd name="T35" fmla="*/ 15 h 73"/>
                <a:gd name="T36" fmla="*/ 29 w 67"/>
                <a:gd name="T37" fmla="*/ 19 h 73"/>
                <a:gd name="T38" fmla="*/ 28 w 67"/>
                <a:gd name="T39" fmla="*/ 22 h 73"/>
                <a:gd name="T40" fmla="*/ 21 w 67"/>
                <a:gd name="T41" fmla="*/ 41 h 73"/>
                <a:gd name="T42" fmla="*/ 0 w 67"/>
                <a:gd name="T43"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7" h="73">
                  <a:moveTo>
                    <a:pt x="0" y="72"/>
                  </a:moveTo>
                  <a:lnTo>
                    <a:pt x="27" y="0"/>
                  </a:lnTo>
                  <a:lnTo>
                    <a:pt x="38" y="0"/>
                  </a:lnTo>
                  <a:lnTo>
                    <a:pt x="66" y="72"/>
                  </a:lnTo>
                  <a:lnTo>
                    <a:pt x="56" y="72"/>
                  </a:lnTo>
                  <a:lnTo>
                    <a:pt x="48" y="50"/>
                  </a:lnTo>
                  <a:lnTo>
                    <a:pt x="17" y="50"/>
                  </a:lnTo>
                  <a:lnTo>
                    <a:pt x="10" y="72"/>
                  </a:lnTo>
                  <a:lnTo>
                    <a:pt x="0" y="72"/>
                  </a:lnTo>
                  <a:lnTo>
                    <a:pt x="21" y="41"/>
                  </a:lnTo>
                  <a:lnTo>
                    <a:pt x="44" y="41"/>
                  </a:lnTo>
                  <a:lnTo>
                    <a:pt x="38" y="22"/>
                  </a:lnTo>
                  <a:lnTo>
                    <a:pt x="36" y="19"/>
                  </a:lnTo>
                  <a:lnTo>
                    <a:pt x="35" y="15"/>
                  </a:lnTo>
                  <a:lnTo>
                    <a:pt x="34" y="11"/>
                  </a:lnTo>
                  <a:lnTo>
                    <a:pt x="32" y="7"/>
                  </a:lnTo>
                  <a:lnTo>
                    <a:pt x="31" y="11"/>
                  </a:lnTo>
                  <a:lnTo>
                    <a:pt x="30" y="15"/>
                  </a:lnTo>
                  <a:lnTo>
                    <a:pt x="29" y="19"/>
                  </a:lnTo>
                  <a:lnTo>
                    <a:pt x="28" y="22"/>
                  </a:lnTo>
                  <a:lnTo>
                    <a:pt x="21" y="41"/>
                  </a:lnTo>
                  <a:lnTo>
                    <a:pt x="0" y="72"/>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29" name="Freeform 321"/>
            <p:cNvSpPr>
              <a:spLocks/>
            </p:cNvSpPr>
            <p:nvPr/>
          </p:nvSpPr>
          <p:spPr bwMode="auto">
            <a:xfrm>
              <a:off x="4142" y="145"/>
              <a:ext cx="72" cy="73"/>
            </a:xfrm>
            <a:custGeom>
              <a:avLst/>
              <a:gdLst>
                <a:gd name="T0" fmla="*/ 0 w 72"/>
                <a:gd name="T1" fmla="*/ 72 h 73"/>
                <a:gd name="T2" fmla="*/ 0 w 72"/>
                <a:gd name="T3" fmla="*/ 0 h 73"/>
                <a:gd name="T4" fmla="*/ 14 w 72"/>
                <a:gd name="T5" fmla="*/ 0 h 73"/>
                <a:gd name="T6" fmla="*/ 32 w 72"/>
                <a:gd name="T7" fmla="*/ 51 h 73"/>
                <a:gd name="T8" fmla="*/ 33 w 72"/>
                <a:gd name="T9" fmla="*/ 54 h 73"/>
                <a:gd name="T10" fmla="*/ 34 w 72"/>
                <a:gd name="T11" fmla="*/ 58 h 73"/>
                <a:gd name="T12" fmla="*/ 34 w 72"/>
                <a:gd name="T13" fmla="*/ 60 h 73"/>
                <a:gd name="T14" fmla="*/ 36 w 72"/>
                <a:gd name="T15" fmla="*/ 62 h 73"/>
                <a:gd name="T16" fmla="*/ 36 w 72"/>
                <a:gd name="T17" fmla="*/ 60 h 73"/>
                <a:gd name="T18" fmla="*/ 37 w 72"/>
                <a:gd name="T19" fmla="*/ 57 h 73"/>
                <a:gd name="T20" fmla="*/ 38 w 72"/>
                <a:gd name="T21" fmla="*/ 53 h 73"/>
                <a:gd name="T22" fmla="*/ 40 w 72"/>
                <a:gd name="T23" fmla="*/ 50 h 73"/>
                <a:gd name="T24" fmla="*/ 57 w 72"/>
                <a:gd name="T25" fmla="*/ 0 h 73"/>
                <a:gd name="T26" fmla="*/ 71 w 72"/>
                <a:gd name="T27" fmla="*/ 0 h 73"/>
                <a:gd name="T28" fmla="*/ 71 w 72"/>
                <a:gd name="T29" fmla="*/ 72 h 73"/>
                <a:gd name="T30" fmla="*/ 61 w 72"/>
                <a:gd name="T31" fmla="*/ 72 h 73"/>
                <a:gd name="T32" fmla="*/ 61 w 72"/>
                <a:gd name="T33" fmla="*/ 12 h 73"/>
                <a:gd name="T34" fmla="*/ 40 w 72"/>
                <a:gd name="T35" fmla="*/ 72 h 73"/>
                <a:gd name="T36" fmla="*/ 31 w 72"/>
                <a:gd name="T37" fmla="*/ 72 h 73"/>
                <a:gd name="T38" fmla="*/ 10 w 72"/>
                <a:gd name="T39" fmla="*/ 10 h 73"/>
                <a:gd name="T40" fmla="*/ 10 w 72"/>
                <a:gd name="T41" fmla="*/ 72 h 73"/>
                <a:gd name="T42" fmla="*/ 0 w 72"/>
                <a:gd name="T43"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2" h="73">
                  <a:moveTo>
                    <a:pt x="0" y="72"/>
                  </a:moveTo>
                  <a:lnTo>
                    <a:pt x="0" y="0"/>
                  </a:lnTo>
                  <a:lnTo>
                    <a:pt x="14" y="0"/>
                  </a:lnTo>
                  <a:lnTo>
                    <a:pt x="32" y="51"/>
                  </a:lnTo>
                  <a:lnTo>
                    <a:pt x="33" y="54"/>
                  </a:lnTo>
                  <a:lnTo>
                    <a:pt x="34" y="58"/>
                  </a:lnTo>
                  <a:lnTo>
                    <a:pt x="34" y="60"/>
                  </a:lnTo>
                  <a:lnTo>
                    <a:pt x="36" y="62"/>
                  </a:lnTo>
                  <a:lnTo>
                    <a:pt x="36" y="60"/>
                  </a:lnTo>
                  <a:lnTo>
                    <a:pt x="37" y="57"/>
                  </a:lnTo>
                  <a:lnTo>
                    <a:pt x="38" y="53"/>
                  </a:lnTo>
                  <a:lnTo>
                    <a:pt x="40" y="50"/>
                  </a:lnTo>
                  <a:lnTo>
                    <a:pt x="57" y="0"/>
                  </a:lnTo>
                  <a:lnTo>
                    <a:pt x="71" y="0"/>
                  </a:lnTo>
                  <a:lnTo>
                    <a:pt x="71" y="72"/>
                  </a:lnTo>
                  <a:lnTo>
                    <a:pt x="61" y="72"/>
                  </a:lnTo>
                  <a:lnTo>
                    <a:pt x="61" y="12"/>
                  </a:lnTo>
                  <a:lnTo>
                    <a:pt x="40" y="72"/>
                  </a:lnTo>
                  <a:lnTo>
                    <a:pt x="31" y="72"/>
                  </a:lnTo>
                  <a:lnTo>
                    <a:pt x="10" y="10"/>
                  </a:lnTo>
                  <a:lnTo>
                    <a:pt x="10" y="72"/>
                  </a:lnTo>
                  <a:lnTo>
                    <a:pt x="0" y="72"/>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30" name="Freeform 322"/>
            <p:cNvSpPr>
              <a:spLocks/>
            </p:cNvSpPr>
            <p:nvPr/>
          </p:nvSpPr>
          <p:spPr bwMode="auto">
            <a:xfrm>
              <a:off x="4294" y="145"/>
              <a:ext cx="54" cy="73"/>
            </a:xfrm>
            <a:custGeom>
              <a:avLst/>
              <a:gdLst>
                <a:gd name="T0" fmla="*/ 22 w 54"/>
                <a:gd name="T1" fmla="*/ 72 h 73"/>
                <a:gd name="T2" fmla="*/ 22 w 54"/>
                <a:gd name="T3" fmla="*/ 8 h 73"/>
                <a:gd name="T4" fmla="*/ 0 w 54"/>
                <a:gd name="T5" fmla="*/ 8 h 73"/>
                <a:gd name="T6" fmla="*/ 0 w 54"/>
                <a:gd name="T7" fmla="*/ 0 h 73"/>
                <a:gd name="T8" fmla="*/ 53 w 54"/>
                <a:gd name="T9" fmla="*/ 0 h 73"/>
                <a:gd name="T10" fmla="*/ 53 w 54"/>
                <a:gd name="T11" fmla="*/ 8 h 73"/>
                <a:gd name="T12" fmla="*/ 30 w 54"/>
                <a:gd name="T13" fmla="*/ 8 h 73"/>
                <a:gd name="T14" fmla="*/ 30 w 54"/>
                <a:gd name="T15" fmla="*/ 72 h 73"/>
                <a:gd name="T16" fmla="*/ 22 w 54"/>
                <a:gd name="T17"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3">
                  <a:moveTo>
                    <a:pt x="22" y="72"/>
                  </a:moveTo>
                  <a:lnTo>
                    <a:pt x="22" y="8"/>
                  </a:lnTo>
                  <a:lnTo>
                    <a:pt x="0" y="8"/>
                  </a:lnTo>
                  <a:lnTo>
                    <a:pt x="0" y="0"/>
                  </a:lnTo>
                  <a:lnTo>
                    <a:pt x="53" y="0"/>
                  </a:lnTo>
                  <a:lnTo>
                    <a:pt x="53" y="8"/>
                  </a:lnTo>
                  <a:lnTo>
                    <a:pt x="30" y="8"/>
                  </a:lnTo>
                  <a:lnTo>
                    <a:pt x="30" y="72"/>
                  </a:lnTo>
                  <a:lnTo>
                    <a:pt x="22" y="72"/>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31" name="Freeform 323"/>
            <p:cNvSpPr>
              <a:spLocks/>
            </p:cNvSpPr>
            <p:nvPr/>
          </p:nvSpPr>
          <p:spPr bwMode="auto">
            <a:xfrm>
              <a:off x="4361" y="143"/>
              <a:ext cx="68" cy="76"/>
            </a:xfrm>
            <a:custGeom>
              <a:avLst/>
              <a:gdLst>
                <a:gd name="T0" fmla="*/ 0 w 68"/>
                <a:gd name="T1" fmla="*/ 35 h 76"/>
                <a:gd name="T2" fmla="*/ 2 w 68"/>
                <a:gd name="T3" fmla="*/ 26 h 76"/>
                <a:gd name="T4" fmla="*/ 4 w 68"/>
                <a:gd name="T5" fmla="*/ 20 h 76"/>
                <a:gd name="T6" fmla="*/ 7 w 68"/>
                <a:gd name="T7" fmla="*/ 13 h 76"/>
                <a:gd name="T8" fmla="*/ 12 w 68"/>
                <a:gd name="T9" fmla="*/ 8 h 76"/>
                <a:gd name="T10" fmla="*/ 17 w 68"/>
                <a:gd name="T11" fmla="*/ 5 h 76"/>
                <a:gd name="T12" fmla="*/ 23 w 68"/>
                <a:gd name="T13" fmla="*/ 2 h 76"/>
                <a:gd name="T14" fmla="*/ 30 w 68"/>
                <a:gd name="T15" fmla="*/ 0 h 76"/>
                <a:gd name="T16" fmla="*/ 38 w 68"/>
                <a:gd name="T17" fmla="*/ 1 h 76"/>
                <a:gd name="T18" fmla="*/ 47 w 68"/>
                <a:gd name="T19" fmla="*/ 3 h 76"/>
                <a:gd name="T20" fmla="*/ 54 w 68"/>
                <a:gd name="T21" fmla="*/ 8 h 76"/>
                <a:gd name="T22" fmla="*/ 61 w 68"/>
                <a:gd name="T23" fmla="*/ 15 h 76"/>
                <a:gd name="T24" fmla="*/ 64 w 68"/>
                <a:gd name="T25" fmla="*/ 21 h 76"/>
                <a:gd name="T26" fmla="*/ 65 w 68"/>
                <a:gd name="T27" fmla="*/ 25 h 76"/>
                <a:gd name="T28" fmla="*/ 66 w 68"/>
                <a:gd name="T29" fmla="*/ 31 h 76"/>
                <a:gd name="T30" fmla="*/ 67 w 68"/>
                <a:gd name="T31" fmla="*/ 36 h 76"/>
                <a:gd name="T32" fmla="*/ 67 w 68"/>
                <a:gd name="T33" fmla="*/ 41 h 76"/>
                <a:gd name="T34" fmla="*/ 66 w 68"/>
                <a:gd name="T35" fmla="*/ 46 h 76"/>
                <a:gd name="T36" fmla="*/ 65 w 68"/>
                <a:gd name="T37" fmla="*/ 52 h 76"/>
                <a:gd name="T38" fmla="*/ 64 w 68"/>
                <a:gd name="T39" fmla="*/ 56 h 76"/>
                <a:gd name="T40" fmla="*/ 60 w 68"/>
                <a:gd name="T41" fmla="*/ 62 h 76"/>
                <a:gd name="T42" fmla="*/ 54 w 68"/>
                <a:gd name="T43" fmla="*/ 69 h 76"/>
                <a:gd name="T44" fmla="*/ 47 w 68"/>
                <a:gd name="T45" fmla="*/ 73 h 76"/>
                <a:gd name="T46" fmla="*/ 38 w 68"/>
                <a:gd name="T47" fmla="*/ 75 h 76"/>
                <a:gd name="T48" fmla="*/ 30 w 68"/>
                <a:gd name="T49" fmla="*/ 75 h 76"/>
                <a:gd name="T50" fmla="*/ 20 w 68"/>
                <a:gd name="T51" fmla="*/ 73 h 76"/>
                <a:gd name="T52" fmla="*/ 12 w 68"/>
                <a:gd name="T53" fmla="*/ 68 h 76"/>
                <a:gd name="T54" fmla="*/ 6 w 68"/>
                <a:gd name="T55" fmla="*/ 61 h 76"/>
                <a:gd name="T56" fmla="*/ 4 w 68"/>
                <a:gd name="T57" fmla="*/ 54 h 76"/>
                <a:gd name="T58" fmla="*/ 2 w 68"/>
                <a:gd name="T59" fmla="*/ 51 h 76"/>
                <a:gd name="T60" fmla="*/ 1 w 68"/>
                <a:gd name="T61" fmla="*/ 46 h 76"/>
                <a:gd name="T62" fmla="*/ 0 w 68"/>
                <a:gd name="T63" fmla="*/ 41 h 76"/>
                <a:gd name="T64" fmla="*/ 0 w 68"/>
                <a:gd name="T65" fmla="*/ 38 h 76"/>
                <a:gd name="T66" fmla="*/ 10 w 68"/>
                <a:gd name="T67" fmla="*/ 42 h 76"/>
                <a:gd name="T68" fmla="*/ 11 w 68"/>
                <a:gd name="T69" fmla="*/ 48 h 76"/>
                <a:gd name="T70" fmla="*/ 13 w 68"/>
                <a:gd name="T71" fmla="*/ 53 h 76"/>
                <a:gd name="T72" fmla="*/ 15 w 68"/>
                <a:gd name="T73" fmla="*/ 57 h 76"/>
                <a:gd name="T74" fmla="*/ 20 w 68"/>
                <a:gd name="T75" fmla="*/ 63 h 76"/>
                <a:gd name="T76" fmla="*/ 28 w 68"/>
                <a:gd name="T77" fmla="*/ 67 h 76"/>
                <a:gd name="T78" fmla="*/ 38 w 68"/>
                <a:gd name="T79" fmla="*/ 67 h 76"/>
                <a:gd name="T80" fmla="*/ 47 w 68"/>
                <a:gd name="T81" fmla="*/ 63 h 76"/>
                <a:gd name="T82" fmla="*/ 52 w 68"/>
                <a:gd name="T83" fmla="*/ 57 h 76"/>
                <a:gd name="T84" fmla="*/ 55 w 68"/>
                <a:gd name="T85" fmla="*/ 53 h 76"/>
                <a:gd name="T86" fmla="*/ 56 w 68"/>
                <a:gd name="T87" fmla="*/ 48 h 76"/>
                <a:gd name="T88" fmla="*/ 57 w 68"/>
                <a:gd name="T89" fmla="*/ 42 h 76"/>
                <a:gd name="T90" fmla="*/ 57 w 68"/>
                <a:gd name="T91" fmla="*/ 35 h 76"/>
                <a:gd name="T92" fmla="*/ 55 w 68"/>
                <a:gd name="T93" fmla="*/ 26 h 76"/>
                <a:gd name="T94" fmla="*/ 52 w 68"/>
                <a:gd name="T95" fmla="*/ 20 h 76"/>
                <a:gd name="T96" fmla="*/ 48 w 68"/>
                <a:gd name="T97" fmla="*/ 15 h 76"/>
                <a:gd name="T98" fmla="*/ 44 w 68"/>
                <a:gd name="T99" fmla="*/ 11 h 76"/>
                <a:gd name="T100" fmla="*/ 36 w 68"/>
                <a:gd name="T101" fmla="*/ 9 h 76"/>
                <a:gd name="T102" fmla="*/ 30 w 68"/>
                <a:gd name="T103" fmla="*/ 10 h 76"/>
                <a:gd name="T104" fmla="*/ 20 w 68"/>
                <a:gd name="T105" fmla="*/ 13 h 76"/>
                <a:gd name="T106" fmla="*/ 15 w 68"/>
                <a:gd name="T107" fmla="*/ 18 h 76"/>
                <a:gd name="T108" fmla="*/ 13 w 68"/>
                <a:gd name="T109" fmla="*/ 23 h 76"/>
                <a:gd name="T110" fmla="*/ 11 w 68"/>
                <a:gd name="T111" fmla="*/ 28 h 76"/>
                <a:gd name="T112" fmla="*/ 10 w 68"/>
                <a:gd name="T113" fmla="*/ 36 h 76"/>
                <a:gd name="T114" fmla="*/ 10 w 68"/>
                <a:gd name="T115" fmla="*/ 3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8" h="76">
                  <a:moveTo>
                    <a:pt x="0" y="38"/>
                  </a:moveTo>
                  <a:lnTo>
                    <a:pt x="0" y="35"/>
                  </a:lnTo>
                  <a:lnTo>
                    <a:pt x="1" y="30"/>
                  </a:lnTo>
                  <a:lnTo>
                    <a:pt x="2" y="26"/>
                  </a:lnTo>
                  <a:lnTo>
                    <a:pt x="3" y="23"/>
                  </a:lnTo>
                  <a:lnTo>
                    <a:pt x="4" y="20"/>
                  </a:lnTo>
                  <a:lnTo>
                    <a:pt x="5" y="16"/>
                  </a:lnTo>
                  <a:lnTo>
                    <a:pt x="7" y="13"/>
                  </a:lnTo>
                  <a:lnTo>
                    <a:pt x="9" y="10"/>
                  </a:lnTo>
                  <a:lnTo>
                    <a:pt x="12" y="8"/>
                  </a:lnTo>
                  <a:lnTo>
                    <a:pt x="14" y="7"/>
                  </a:lnTo>
                  <a:lnTo>
                    <a:pt x="17" y="5"/>
                  </a:lnTo>
                  <a:lnTo>
                    <a:pt x="20" y="3"/>
                  </a:lnTo>
                  <a:lnTo>
                    <a:pt x="23" y="2"/>
                  </a:lnTo>
                  <a:lnTo>
                    <a:pt x="27" y="1"/>
                  </a:lnTo>
                  <a:lnTo>
                    <a:pt x="30" y="0"/>
                  </a:lnTo>
                  <a:lnTo>
                    <a:pt x="34" y="0"/>
                  </a:lnTo>
                  <a:lnTo>
                    <a:pt x="38" y="1"/>
                  </a:lnTo>
                  <a:lnTo>
                    <a:pt x="43" y="2"/>
                  </a:lnTo>
                  <a:lnTo>
                    <a:pt x="47" y="3"/>
                  </a:lnTo>
                  <a:lnTo>
                    <a:pt x="51" y="5"/>
                  </a:lnTo>
                  <a:lnTo>
                    <a:pt x="54" y="8"/>
                  </a:lnTo>
                  <a:lnTo>
                    <a:pt x="58" y="11"/>
                  </a:lnTo>
                  <a:lnTo>
                    <a:pt x="61" y="15"/>
                  </a:lnTo>
                  <a:lnTo>
                    <a:pt x="63" y="19"/>
                  </a:lnTo>
                  <a:lnTo>
                    <a:pt x="64" y="21"/>
                  </a:lnTo>
                  <a:lnTo>
                    <a:pt x="64" y="23"/>
                  </a:lnTo>
                  <a:lnTo>
                    <a:pt x="65" y="25"/>
                  </a:lnTo>
                  <a:lnTo>
                    <a:pt x="65" y="28"/>
                  </a:lnTo>
                  <a:lnTo>
                    <a:pt x="66" y="31"/>
                  </a:lnTo>
                  <a:lnTo>
                    <a:pt x="67" y="34"/>
                  </a:lnTo>
                  <a:lnTo>
                    <a:pt x="67" y="36"/>
                  </a:lnTo>
                  <a:lnTo>
                    <a:pt x="67" y="38"/>
                  </a:lnTo>
                  <a:lnTo>
                    <a:pt x="67" y="41"/>
                  </a:lnTo>
                  <a:lnTo>
                    <a:pt x="67" y="44"/>
                  </a:lnTo>
                  <a:lnTo>
                    <a:pt x="66" y="46"/>
                  </a:lnTo>
                  <a:lnTo>
                    <a:pt x="65" y="49"/>
                  </a:lnTo>
                  <a:lnTo>
                    <a:pt x="65" y="52"/>
                  </a:lnTo>
                  <a:lnTo>
                    <a:pt x="64" y="53"/>
                  </a:lnTo>
                  <a:lnTo>
                    <a:pt x="64" y="56"/>
                  </a:lnTo>
                  <a:lnTo>
                    <a:pt x="63" y="58"/>
                  </a:lnTo>
                  <a:lnTo>
                    <a:pt x="60" y="62"/>
                  </a:lnTo>
                  <a:lnTo>
                    <a:pt x="57" y="66"/>
                  </a:lnTo>
                  <a:lnTo>
                    <a:pt x="54" y="69"/>
                  </a:lnTo>
                  <a:lnTo>
                    <a:pt x="51" y="71"/>
                  </a:lnTo>
                  <a:lnTo>
                    <a:pt x="47" y="73"/>
                  </a:lnTo>
                  <a:lnTo>
                    <a:pt x="43" y="74"/>
                  </a:lnTo>
                  <a:lnTo>
                    <a:pt x="38" y="75"/>
                  </a:lnTo>
                  <a:lnTo>
                    <a:pt x="34" y="75"/>
                  </a:lnTo>
                  <a:lnTo>
                    <a:pt x="30" y="75"/>
                  </a:lnTo>
                  <a:lnTo>
                    <a:pt x="24" y="74"/>
                  </a:lnTo>
                  <a:lnTo>
                    <a:pt x="20" y="73"/>
                  </a:lnTo>
                  <a:lnTo>
                    <a:pt x="16" y="70"/>
                  </a:lnTo>
                  <a:lnTo>
                    <a:pt x="12" y="68"/>
                  </a:lnTo>
                  <a:lnTo>
                    <a:pt x="9" y="65"/>
                  </a:lnTo>
                  <a:lnTo>
                    <a:pt x="6" y="61"/>
                  </a:lnTo>
                  <a:lnTo>
                    <a:pt x="4" y="56"/>
                  </a:lnTo>
                  <a:lnTo>
                    <a:pt x="4" y="54"/>
                  </a:lnTo>
                  <a:lnTo>
                    <a:pt x="3" y="53"/>
                  </a:lnTo>
                  <a:lnTo>
                    <a:pt x="2" y="51"/>
                  </a:lnTo>
                  <a:lnTo>
                    <a:pt x="2" y="49"/>
                  </a:lnTo>
                  <a:lnTo>
                    <a:pt x="1" y="46"/>
                  </a:lnTo>
                  <a:lnTo>
                    <a:pt x="1" y="43"/>
                  </a:lnTo>
                  <a:lnTo>
                    <a:pt x="0" y="41"/>
                  </a:lnTo>
                  <a:lnTo>
                    <a:pt x="0" y="39"/>
                  </a:lnTo>
                  <a:lnTo>
                    <a:pt x="0" y="38"/>
                  </a:lnTo>
                  <a:lnTo>
                    <a:pt x="10" y="38"/>
                  </a:lnTo>
                  <a:lnTo>
                    <a:pt x="10" y="42"/>
                  </a:lnTo>
                  <a:lnTo>
                    <a:pt x="11" y="45"/>
                  </a:lnTo>
                  <a:lnTo>
                    <a:pt x="11" y="48"/>
                  </a:lnTo>
                  <a:lnTo>
                    <a:pt x="12" y="51"/>
                  </a:lnTo>
                  <a:lnTo>
                    <a:pt x="13" y="53"/>
                  </a:lnTo>
                  <a:lnTo>
                    <a:pt x="14" y="55"/>
                  </a:lnTo>
                  <a:lnTo>
                    <a:pt x="15" y="57"/>
                  </a:lnTo>
                  <a:lnTo>
                    <a:pt x="17" y="59"/>
                  </a:lnTo>
                  <a:lnTo>
                    <a:pt x="20" y="63"/>
                  </a:lnTo>
                  <a:lnTo>
                    <a:pt x="23" y="65"/>
                  </a:lnTo>
                  <a:lnTo>
                    <a:pt x="28" y="67"/>
                  </a:lnTo>
                  <a:lnTo>
                    <a:pt x="33" y="67"/>
                  </a:lnTo>
                  <a:lnTo>
                    <a:pt x="38" y="67"/>
                  </a:lnTo>
                  <a:lnTo>
                    <a:pt x="44" y="65"/>
                  </a:lnTo>
                  <a:lnTo>
                    <a:pt x="47" y="63"/>
                  </a:lnTo>
                  <a:lnTo>
                    <a:pt x="51" y="60"/>
                  </a:lnTo>
                  <a:lnTo>
                    <a:pt x="52" y="57"/>
                  </a:lnTo>
                  <a:lnTo>
                    <a:pt x="54" y="55"/>
                  </a:lnTo>
                  <a:lnTo>
                    <a:pt x="55" y="53"/>
                  </a:lnTo>
                  <a:lnTo>
                    <a:pt x="55" y="51"/>
                  </a:lnTo>
                  <a:lnTo>
                    <a:pt x="56" y="48"/>
                  </a:lnTo>
                  <a:lnTo>
                    <a:pt x="56" y="45"/>
                  </a:lnTo>
                  <a:lnTo>
                    <a:pt x="57" y="42"/>
                  </a:lnTo>
                  <a:lnTo>
                    <a:pt x="57" y="38"/>
                  </a:lnTo>
                  <a:lnTo>
                    <a:pt x="57" y="35"/>
                  </a:lnTo>
                  <a:lnTo>
                    <a:pt x="56" y="30"/>
                  </a:lnTo>
                  <a:lnTo>
                    <a:pt x="55" y="26"/>
                  </a:lnTo>
                  <a:lnTo>
                    <a:pt x="54" y="23"/>
                  </a:lnTo>
                  <a:lnTo>
                    <a:pt x="52" y="20"/>
                  </a:lnTo>
                  <a:lnTo>
                    <a:pt x="51" y="17"/>
                  </a:lnTo>
                  <a:lnTo>
                    <a:pt x="48" y="15"/>
                  </a:lnTo>
                  <a:lnTo>
                    <a:pt x="47" y="13"/>
                  </a:lnTo>
                  <a:lnTo>
                    <a:pt x="44" y="11"/>
                  </a:lnTo>
                  <a:lnTo>
                    <a:pt x="40" y="10"/>
                  </a:lnTo>
                  <a:lnTo>
                    <a:pt x="36" y="9"/>
                  </a:lnTo>
                  <a:lnTo>
                    <a:pt x="34" y="9"/>
                  </a:lnTo>
                  <a:lnTo>
                    <a:pt x="30" y="10"/>
                  </a:lnTo>
                  <a:lnTo>
                    <a:pt x="24" y="11"/>
                  </a:lnTo>
                  <a:lnTo>
                    <a:pt x="20" y="13"/>
                  </a:lnTo>
                  <a:lnTo>
                    <a:pt x="17" y="16"/>
                  </a:lnTo>
                  <a:lnTo>
                    <a:pt x="15" y="18"/>
                  </a:lnTo>
                  <a:lnTo>
                    <a:pt x="14" y="20"/>
                  </a:lnTo>
                  <a:lnTo>
                    <a:pt x="13" y="23"/>
                  </a:lnTo>
                  <a:lnTo>
                    <a:pt x="12" y="25"/>
                  </a:lnTo>
                  <a:lnTo>
                    <a:pt x="11" y="28"/>
                  </a:lnTo>
                  <a:lnTo>
                    <a:pt x="11" y="32"/>
                  </a:lnTo>
                  <a:lnTo>
                    <a:pt x="10" y="36"/>
                  </a:lnTo>
                  <a:lnTo>
                    <a:pt x="10" y="39"/>
                  </a:lnTo>
                  <a:lnTo>
                    <a:pt x="10" y="38"/>
                  </a:lnTo>
                  <a:lnTo>
                    <a:pt x="0" y="38"/>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32" name="Freeform 324"/>
            <p:cNvSpPr>
              <a:spLocks/>
            </p:cNvSpPr>
            <p:nvPr/>
          </p:nvSpPr>
          <p:spPr bwMode="auto">
            <a:xfrm>
              <a:off x="4511" y="145"/>
              <a:ext cx="54" cy="73"/>
            </a:xfrm>
            <a:custGeom>
              <a:avLst/>
              <a:gdLst>
                <a:gd name="T0" fmla="*/ 0 w 54"/>
                <a:gd name="T1" fmla="*/ 72 h 73"/>
                <a:gd name="T2" fmla="*/ 0 w 54"/>
                <a:gd name="T3" fmla="*/ 0 h 73"/>
                <a:gd name="T4" fmla="*/ 25 w 54"/>
                <a:gd name="T5" fmla="*/ 0 h 73"/>
                <a:gd name="T6" fmla="*/ 29 w 54"/>
                <a:gd name="T7" fmla="*/ 0 h 73"/>
                <a:gd name="T8" fmla="*/ 32 w 54"/>
                <a:gd name="T9" fmla="*/ 0 h 73"/>
                <a:gd name="T10" fmla="*/ 34 w 54"/>
                <a:gd name="T11" fmla="*/ 0 h 73"/>
                <a:gd name="T12" fmla="*/ 36 w 54"/>
                <a:gd name="T13" fmla="*/ 1 h 73"/>
                <a:gd name="T14" fmla="*/ 38 w 54"/>
                <a:gd name="T15" fmla="*/ 1 h 73"/>
                <a:gd name="T16" fmla="*/ 40 w 54"/>
                <a:gd name="T17" fmla="*/ 2 h 73"/>
                <a:gd name="T18" fmla="*/ 42 w 54"/>
                <a:gd name="T19" fmla="*/ 3 h 73"/>
                <a:gd name="T20" fmla="*/ 43 w 54"/>
                <a:gd name="T21" fmla="*/ 4 h 73"/>
                <a:gd name="T22" fmla="*/ 46 w 54"/>
                <a:gd name="T23" fmla="*/ 5 h 73"/>
                <a:gd name="T24" fmla="*/ 48 w 54"/>
                <a:gd name="T25" fmla="*/ 7 h 73"/>
                <a:gd name="T26" fmla="*/ 49 w 54"/>
                <a:gd name="T27" fmla="*/ 8 h 73"/>
                <a:gd name="T28" fmla="*/ 50 w 54"/>
                <a:gd name="T29" fmla="*/ 11 h 73"/>
                <a:gd name="T30" fmla="*/ 51 w 54"/>
                <a:gd name="T31" fmla="*/ 13 h 73"/>
                <a:gd name="T32" fmla="*/ 52 w 54"/>
                <a:gd name="T33" fmla="*/ 15 h 73"/>
                <a:gd name="T34" fmla="*/ 53 w 54"/>
                <a:gd name="T35" fmla="*/ 18 h 73"/>
                <a:gd name="T36" fmla="*/ 53 w 54"/>
                <a:gd name="T37" fmla="*/ 21 h 73"/>
                <a:gd name="T38" fmla="*/ 53 w 54"/>
                <a:gd name="T39" fmla="*/ 22 h 73"/>
                <a:gd name="T40" fmla="*/ 52 w 54"/>
                <a:gd name="T41" fmla="*/ 25 h 73"/>
                <a:gd name="T42" fmla="*/ 51 w 54"/>
                <a:gd name="T43" fmla="*/ 27 h 73"/>
                <a:gd name="T44" fmla="*/ 51 w 54"/>
                <a:gd name="T45" fmla="*/ 30 h 73"/>
                <a:gd name="T46" fmla="*/ 50 w 54"/>
                <a:gd name="T47" fmla="*/ 32 h 73"/>
                <a:gd name="T48" fmla="*/ 50 w 54"/>
                <a:gd name="T49" fmla="*/ 34 h 73"/>
                <a:gd name="T50" fmla="*/ 49 w 54"/>
                <a:gd name="T51" fmla="*/ 36 h 73"/>
                <a:gd name="T52" fmla="*/ 47 w 54"/>
                <a:gd name="T53" fmla="*/ 36 h 73"/>
                <a:gd name="T54" fmla="*/ 46 w 54"/>
                <a:gd name="T55" fmla="*/ 37 h 73"/>
                <a:gd name="T56" fmla="*/ 43 w 54"/>
                <a:gd name="T57" fmla="*/ 39 h 73"/>
                <a:gd name="T58" fmla="*/ 41 w 54"/>
                <a:gd name="T59" fmla="*/ 40 h 73"/>
                <a:gd name="T60" fmla="*/ 38 w 54"/>
                <a:gd name="T61" fmla="*/ 40 h 73"/>
                <a:gd name="T62" fmla="*/ 36 w 54"/>
                <a:gd name="T63" fmla="*/ 41 h 73"/>
                <a:gd name="T64" fmla="*/ 33 w 54"/>
                <a:gd name="T65" fmla="*/ 41 h 73"/>
                <a:gd name="T66" fmla="*/ 30 w 54"/>
                <a:gd name="T67" fmla="*/ 42 h 73"/>
                <a:gd name="T68" fmla="*/ 27 w 54"/>
                <a:gd name="T69" fmla="*/ 42 h 73"/>
                <a:gd name="T70" fmla="*/ 10 w 54"/>
                <a:gd name="T71" fmla="*/ 42 h 73"/>
                <a:gd name="T72" fmla="*/ 10 w 54"/>
                <a:gd name="T73" fmla="*/ 72 h 73"/>
                <a:gd name="T74" fmla="*/ 0 w 54"/>
                <a:gd name="T75" fmla="*/ 72 h 73"/>
                <a:gd name="T76" fmla="*/ 10 w 54"/>
                <a:gd name="T77" fmla="*/ 35 h 73"/>
                <a:gd name="T78" fmla="*/ 27 w 54"/>
                <a:gd name="T79" fmla="*/ 35 h 73"/>
                <a:gd name="T80" fmla="*/ 31 w 54"/>
                <a:gd name="T81" fmla="*/ 34 h 73"/>
                <a:gd name="T82" fmla="*/ 34 w 54"/>
                <a:gd name="T83" fmla="*/ 34 h 73"/>
                <a:gd name="T84" fmla="*/ 37 w 54"/>
                <a:gd name="T85" fmla="*/ 33 h 73"/>
                <a:gd name="T86" fmla="*/ 38 w 54"/>
                <a:gd name="T87" fmla="*/ 31 h 73"/>
                <a:gd name="T88" fmla="*/ 40 w 54"/>
                <a:gd name="T89" fmla="*/ 29 h 73"/>
                <a:gd name="T90" fmla="*/ 41 w 54"/>
                <a:gd name="T91" fmla="*/ 27 h 73"/>
                <a:gd name="T92" fmla="*/ 42 w 54"/>
                <a:gd name="T93" fmla="*/ 24 h 73"/>
                <a:gd name="T94" fmla="*/ 42 w 54"/>
                <a:gd name="T95" fmla="*/ 22 h 73"/>
                <a:gd name="T96" fmla="*/ 42 w 54"/>
                <a:gd name="T97" fmla="*/ 19 h 73"/>
                <a:gd name="T98" fmla="*/ 42 w 54"/>
                <a:gd name="T99" fmla="*/ 17 h 73"/>
                <a:gd name="T100" fmla="*/ 41 w 54"/>
                <a:gd name="T101" fmla="*/ 15 h 73"/>
                <a:gd name="T102" fmla="*/ 40 w 54"/>
                <a:gd name="T103" fmla="*/ 13 h 73"/>
                <a:gd name="T104" fmla="*/ 39 w 54"/>
                <a:gd name="T105" fmla="*/ 12 h 73"/>
                <a:gd name="T106" fmla="*/ 38 w 54"/>
                <a:gd name="T107" fmla="*/ 11 h 73"/>
                <a:gd name="T108" fmla="*/ 37 w 54"/>
                <a:gd name="T109" fmla="*/ 10 h 73"/>
                <a:gd name="T110" fmla="*/ 35 w 54"/>
                <a:gd name="T111" fmla="*/ 9 h 73"/>
                <a:gd name="T112" fmla="*/ 34 w 54"/>
                <a:gd name="T113" fmla="*/ 9 h 73"/>
                <a:gd name="T114" fmla="*/ 32 w 54"/>
                <a:gd name="T115" fmla="*/ 8 h 73"/>
                <a:gd name="T116" fmla="*/ 30 w 54"/>
                <a:gd name="T117" fmla="*/ 8 h 73"/>
                <a:gd name="T118" fmla="*/ 27 w 54"/>
                <a:gd name="T119" fmla="*/ 8 h 73"/>
                <a:gd name="T120" fmla="*/ 10 w 54"/>
                <a:gd name="T121" fmla="*/ 8 h 73"/>
                <a:gd name="T122" fmla="*/ 10 w 54"/>
                <a:gd name="T123" fmla="*/ 35 h 73"/>
                <a:gd name="T124" fmla="*/ 0 w 54"/>
                <a:gd name="T125"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4" h="73">
                  <a:moveTo>
                    <a:pt x="0" y="72"/>
                  </a:moveTo>
                  <a:lnTo>
                    <a:pt x="0" y="0"/>
                  </a:lnTo>
                  <a:lnTo>
                    <a:pt x="25" y="0"/>
                  </a:lnTo>
                  <a:lnTo>
                    <a:pt x="29" y="0"/>
                  </a:lnTo>
                  <a:lnTo>
                    <a:pt x="32" y="0"/>
                  </a:lnTo>
                  <a:lnTo>
                    <a:pt x="34" y="0"/>
                  </a:lnTo>
                  <a:lnTo>
                    <a:pt x="36" y="1"/>
                  </a:lnTo>
                  <a:lnTo>
                    <a:pt x="38" y="1"/>
                  </a:lnTo>
                  <a:lnTo>
                    <a:pt x="40" y="2"/>
                  </a:lnTo>
                  <a:lnTo>
                    <a:pt x="42" y="3"/>
                  </a:lnTo>
                  <a:lnTo>
                    <a:pt x="43" y="4"/>
                  </a:lnTo>
                  <a:lnTo>
                    <a:pt x="46" y="5"/>
                  </a:lnTo>
                  <a:lnTo>
                    <a:pt x="48" y="7"/>
                  </a:lnTo>
                  <a:lnTo>
                    <a:pt x="49" y="8"/>
                  </a:lnTo>
                  <a:lnTo>
                    <a:pt x="50" y="11"/>
                  </a:lnTo>
                  <a:lnTo>
                    <a:pt x="51" y="13"/>
                  </a:lnTo>
                  <a:lnTo>
                    <a:pt x="52" y="15"/>
                  </a:lnTo>
                  <a:lnTo>
                    <a:pt x="53" y="18"/>
                  </a:lnTo>
                  <a:lnTo>
                    <a:pt x="53" y="21"/>
                  </a:lnTo>
                  <a:lnTo>
                    <a:pt x="53" y="22"/>
                  </a:lnTo>
                  <a:lnTo>
                    <a:pt x="52" y="25"/>
                  </a:lnTo>
                  <a:lnTo>
                    <a:pt x="51" y="27"/>
                  </a:lnTo>
                  <a:lnTo>
                    <a:pt x="51" y="30"/>
                  </a:lnTo>
                  <a:lnTo>
                    <a:pt x="50" y="32"/>
                  </a:lnTo>
                  <a:lnTo>
                    <a:pt x="50" y="34"/>
                  </a:lnTo>
                  <a:lnTo>
                    <a:pt x="49" y="36"/>
                  </a:lnTo>
                  <a:lnTo>
                    <a:pt x="47" y="36"/>
                  </a:lnTo>
                  <a:lnTo>
                    <a:pt x="46" y="37"/>
                  </a:lnTo>
                  <a:lnTo>
                    <a:pt x="43" y="39"/>
                  </a:lnTo>
                  <a:lnTo>
                    <a:pt x="41" y="40"/>
                  </a:lnTo>
                  <a:lnTo>
                    <a:pt x="38" y="40"/>
                  </a:lnTo>
                  <a:lnTo>
                    <a:pt x="36" y="41"/>
                  </a:lnTo>
                  <a:lnTo>
                    <a:pt x="33" y="41"/>
                  </a:lnTo>
                  <a:lnTo>
                    <a:pt x="30" y="42"/>
                  </a:lnTo>
                  <a:lnTo>
                    <a:pt x="27" y="42"/>
                  </a:lnTo>
                  <a:lnTo>
                    <a:pt x="10" y="42"/>
                  </a:lnTo>
                  <a:lnTo>
                    <a:pt x="10" y="72"/>
                  </a:lnTo>
                  <a:lnTo>
                    <a:pt x="0" y="72"/>
                  </a:lnTo>
                  <a:lnTo>
                    <a:pt x="10" y="35"/>
                  </a:lnTo>
                  <a:lnTo>
                    <a:pt x="27" y="35"/>
                  </a:lnTo>
                  <a:lnTo>
                    <a:pt x="31" y="34"/>
                  </a:lnTo>
                  <a:lnTo>
                    <a:pt x="34" y="34"/>
                  </a:lnTo>
                  <a:lnTo>
                    <a:pt x="37" y="33"/>
                  </a:lnTo>
                  <a:lnTo>
                    <a:pt x="38" y="31"/>
                  </a:lnTo>
                  <a:lnTo>
                    <a:pt x="40" y="29"/>
                  </a:lnTo>
                  <a:lnTo>
                    <a:pt x="41" y="27"/>
                  </a:lnTo>
                  <a:lnTo>
                    <a:pt x="42" y="24"/>
                  </a:lnTo>
                  <a:lnTo>
                    <a:pt x="42" y="22"/>
                  </a:lnTo>
                  <a:lnTo>
                    <a:pt x="42" y="19"/>
                  </a:lnTo>
                  <a:lnTo>
                    <a:pt x="42" y="17"/>
                  </a:lnTo>
                  <a:lnTo>
                    <a:pt x="41" y="15"/>
                  </a:lnTo>
                  <a:lnTo>
                    <a:pt x="40" y="13"/>
                  </a:lnTo>
                  <a:lnTo>
                    <a:pt x="39" y="12"/>
                  </a:lnTo>
                  <a:lnTo>
                    <a:pt x="38" y="11"/>
                  </a:lnTo>
                  <a:lnTo>
                    <a:pt x="37" y="10"/>
                  </a:lnTo>
                  <a:lnTo>
                    <a:pt x="35" y="9"/>
                  </a:lnTo>
                  <a:lnTo>
                    <a:pt x="34" y="9"/>
                  </a:lnTo>
                  <a:lnTo>
                    <a:pt x="32" y="8"/>
                  </a:lnTo>
                  <a:lnTo>
                    <a:pt x="30" y="8"/>
                  </a:lnTo>
                  <a:lnTo>
                    <a:pt x="27" y="8"/>
                  </a:lnTo>
                  <a:lnTo>
                    <a:pt x="10" y="8"/>
                  </a:lnTo>
                  <a:lnTo>
                    <a:pt x="10" y="35"/>
                  </a:lnTo>
                  <a:lnTo>
                    <a:pt x="0" y="72"/>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33" name="Freeform 325"/>
            <p:cNvSpPr>
              <a:spLocks/>
            </p:cNvSpPr>
            <p:nvPr/>
          </p:nvSpPr>
          <p:spPr bwMode="auto">
            <a:xfrm>
              <a:off x="4586" y="145"/>
              <a:ext cx="63" cy="73"/>
            </a:xfrm>
            <a:custGeom>
              <a:avLst/>
              <a:gdLst>
                <a:gd name="T0" fmla="*/ 0 w 63"/>
                <a:gd name="T1" fmla="*/ 0 h 73"/>
                <a:gd name="T2" fmla="*/ 36 w 63"/>
                <a:gd name="T3" fmla="*/ 0 h 73"/>
                <a:gd name="T4" fmla="*/ 42 w 63"/>
                <a:gd name="T5" fmla="*/ 1 h 73"/>
                <a:gd name="T6" fmla="*/ 48 w 63"/>
                <a:gd name="T7" fmla="*/ 3 h 73"/>
                <a:gd name="T8" fmla="*/ 51 w 63"/>
                <a:gd name="T9" fmla="*/ 6 h 73"/>
                <a:gd name="T10" fmla="*/ 54 w 63"/>
                <a:gd name="T11" fmla="*/ 11 h 73"/>
                <a:gd name="T12" fmla="*/ 57 w 63"/>
                <a:gd name="T13" fmla="*/ 17 h 73"/>
                <a:gd name="T14" fmla="*/ 57 w 63"/>
                <a:gd name="T15" fmla="*/ 23 h 73"/>
                <a:gd name="T16" fmla="*/ 54 w 63"/>
                <a:gd name="T17" fmla="*/ 30 h 73"/>
                <a:gd name="T18" fmla="*/ 50 w 63"/>
                <a:gd name="T19" fmla="*/ 35 h 73"/>
                <a:gd name="T20" fmla="*/ 41 w 63"/>
                <a:gd name="T21" fmla="*/ 37 h 73"/>
                <a:gd name="T22" fmla="*/ 38 w 63"/>
                <a:gd name="T23" fmla="*/ 40 h 73"/>
                <a:gd name="T24" fmla="*/ 41 w 63"/>
                <a:gd name="T25" fmla="*/ 42 h 73"/>
                <a:gd name="T26" fmla="*/ 44 w 63"/>
                <a:gd name="T27" fmla="*/ 45 h 73"/>
                <a:gd name="T28" fmla="*/ 48 w 63"/>
                <a:gd name="T29" fmla="*/ 50 h 73"/>
                <a:gd name="T30" fmla="*/ 62 w 63"/>
                <a:gd name="T31" fmla="*/ 72 h 73"/>
                <a:gd name="T32" fmla="*/ 41 w 63"/>
                <a:gd name="T33" fmla="*/ 57 h 73"/>
                <a:gd name="T34" fmla="*/ 37 w 63"/>
                <a:gd name="T35" fmla="*/ 51 h 73"/>
                <a:gd name="T36" fmla="*/ 34 w 63"/>
                <a:gd name="T37" fmla="*/ 48 h 73"/>
                <a:gd name="T38" fmla="*/ 32 w 63"/>
                <a:gd name="T39" fmla="*/ 44 h 73"/>
                <a:gd name="T40" fmla="*/ 29 w 63"/>
                <a:gd name="T41" fmla="*/ 42 h 73"/>
                <a:gd name="T42" fmla="*/ 27 w 63"/>
                <a:gd name="T43" fmla="*/ 41 h 73"/>
                <a:gd name="T44" fmla="*/ 25 w 63"/>
                <a:gd name="T45" fmla="*/ 40 h 73"/>
                <a:gd name="T46" fmla="*/ 23 w 63"/>
                <a:gd name="T47" fmla="*/ 40 h 73"/>
                <a:gd name="T48" fmla="*/ 20 w 63"/>
                <a:gd name="T49" fmla="*/ 40 h 73"/>
                <a:gd name="T50" fmla="*/ 9 w 63"/>
                <a:gd name="T51" fmla="*/ 72 h 73"/>
                <a:gd name="T52" fmla="*/ 9 w 63"/>
                <a:gd name="T53" fmla="*/ 32 h 73"/>
                <a:gd name="T54" fmla="*/ 33 w 63"/>
                <a:gd name="T55" fmla="*/ 32 h 73"/>
                <a:gd name="T56" fmla="*/ 38 w 63"/>
                <a:gd name="T57" fmla="*/ 30 h 73"/>
                <a:gd name="T58" fmla="*/ 41 w 63"/>
                <a:gd name="T59" fmla="*/ 29 h 73"/>
                <a:gd name="T60" fmla="*/ 45 w 63"/>
                <a:gd name="T61" fmla="*/ 27 h 73"/>
                <a:gd name="T62" fmla="*/ 46 w 63"/>
                <a:gd name="T63" fmla="*/ 25 h 73"/>
                <a:gd name="T64" fmla="*/ 48 w 63"/>
                <a:gd name="T65" fmla="*/ 22 h 73"/>
                <a:gd name="T66" fmla="*/ 47 w 63"/>
                <a:gd name="T67" fmla="*/ 18 h 73"/>
                <a:gd name="T68" fmla="*/ 45 w 63"/>
                <a:gd name="T69" fmla="*/ 13 h 73"/>
                <a:gd name="T70" fmla="*/ 41 w 63"/>
                <a:gd name="T71" fmla="*/ 10 h 73"/>
                <a:gd name="T72" fmla="*/ 35 w 63"/>
                <a:gd name="T73" fmla="*/ 8 h 73"/>
                <a:gd name="T74" fmla="*/ 9 w 63"/>
                <a:gd name="T75" fmla="*/ 8 h 73"/>
                <a:gd name="T76" fmla="*/ 0 w 63"/>
                <a:gd name="T77"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 h="73">
                  <a:moveTo>
                    <a:pt x="0" y="72"/>
                  </a:moveTo>
                  <a:lnTo>
                    <a:pt x="0" y="0"/>
                  </a:lnTo>
                  <a:lnTo>
                    <a:pt x="30" y="0"/>
                  </a:lnTo>
                  <a:lnTo>
                    <a:pt x="36" y="0"/>
                  </a:lnTo>
                  <a:lnTo>
                    <a:pt x="39" y="0"/>
                  </a:lnTo>
                  <a:lnTo>
                    <a:pt x="42" y="1"/>
                  </a:lnTo>
                  <a:lnTo>
                    <a:pt x="46" y="2"/>
                  </a:lnTo>
                  <a:lnTo>
                    <a:pt x="48" y="3"/>
                  </a:lnTo>
                  <a:lnTo>
                    <a:pt x="50" y="5"/>
                  </a:lnTo>
                  <a:lnTo>
                    <a:pt x="51" y="6"/>
                  </a:lnTo>
                  <a:lnTo>
                    <a:pt x="53" y="8"/>
                  </a:lnTo>
                  <a:lnTo>
                    <a:pt x="54" y="11"/>
                  </a:lnTo>
                  <a:lnTo>
                    <a:pt x="55" y="13"/>
                  </a:lnTo>
                  <a:lnTo>
                    <a:pt x="57" y="17"/>
                  </a:lnTo>
                  <a:lnTo>
                    <a:pt x="58" y="20"/>
                  </a:lnTo>
                  <a:lnTo>
                    <a:pt x="57" y="23"/>
                  </a:lnTo>
                  <a:lnTo>
                    <a:pt x="55" y="26"/>
                  </a:lnTo>
                  <a:lnTo>
                    <a:pt x="54" y="30"/>
                  </a:lnTo>
                  <a:lnTo>
                    <a:pt x="52" y="33"/>
                  </a:lnTo>
                  <a:lnTo>
                    <a:pt x="50" y="35"/>
                  </a:lnTo>
                  <a:lnTo>
                    <a:pt x="46" y="36"/>
                  </a:lnTo>
                  <a:lnTo>
                    <a:pt x="41" y="37"/>
                  </a:lnTo>
                  <a:lnTo>
                    <a:pt x="37" y="39"/>
                  </a:lnTo>
                  <a:lnTo>
                    <a:pt x="38" y="40"/>
                  </a:lnTo>
                  <a:lnTo>
                    <a:pt x="39" y="41"/>
                  </a:lnTo>
                  <a:lnTo>
                    <a:pt x="41" y="42"/>
                  </a:lnTo>
                  <a:lnTo>
                    <a:pt x="41" y="43"/>
                  </a:lnTo>
                  <a:lnTo>
                    <a:pt x="44" y="45"/>
                  </a:lnTo>
                  <a:lnTo>
                    <a:pt x="46" y="48"/>
                  </a:lnTo>
                  <a:lnTo>
                    <a:pt x="48" y="50"/>
                  </a:lnTo>
                  <a:lnTo>
                    <a:pt x="50" y="52"/>
                  </a:lnTo>
                  <a:lnTo>
                    <a:pt x="62" y="72"/>
                  </a:lnTo>
                  <a:lnTo>
                    <a:pt x="50" y="72"/>
                  </a:lnTo>
                  <a:lnTo>
                    <a:pt x="41" y="57"/>
                  </a:lnTo>
                  <a:lnTo>
                    <a:pt x="39" y="54"/>
                  </a:lnTo>
                  <a:lnTo>
                    <a:pt x="37" y="51"/>
                  </a:lnTo>
                  <a:lnTo>
                    <a:pt x="35" y="50"/>
                  </a:lnTo>
                  <a:lnTo>
                    <a:pt x="34" y="48"/>
                  </a:lnTo>
                  <a:lnTo>
                    <a:pt x="33" y="46"/>
                  </a:lnTo>
                  <a:lnTo>
                    <a:pt x="32" y="44"/>
                  </a:lnTo>
                  <a:lnTo>
                    <a:pt x="30" y="43"/>
                  </a:lnTo>
                  <a:lnTo>
                    <a:pt x="29" y="42"/>
                  </a:lnTo>
                  <a:lnTo>
                    <a:pt x="28" y="41"/>
                  </a:lnTo>
                  <a:lnTo>
                    <a:pt x="27" y="41"/>
                  </a:lnTo>
                  <a:lnTo>
                    <a:pt x="26" y="40"/>
                  </a:lnTo>
                  <a:lnTo>
                    <a:pt x="25" y="40"/>
                  </a:lnTo>
                  <a:lnTo>
                    <a:pt x="24" y="40"/>
                  </a:lnTo>
                  <a:lnTo>
                    <a:pt x="23" y="40"/>
                  </a:lnTo>
                  <a:lnTo>
                    <a:pt x="21" y="40"/>
                  </a:lnTo>
                  <a:lnTo>
                    <a:pt x="20" y="40"/>
                  </a:lnTo>
                  <a:lnTo>
                    <a:pt x="9" y="40"/>
                  </a:lnTo>
                  <a:lnTo>
                    <a:pt x="9" y="72"/>
                  </a:lnTo>
                  <a:lnTo>
                    <a:pt x="0" y="72"/>
                  </a:lnTo>
                  <a:lnTo>
                    <a:pt x="9" y="32"/>
                  </a:lnTo>
                  <a:lnTo>
                    <a:pt x="29" y="32"/>
                  </a:lnTo>
                  <a:lnTo>
                    <a:pt x="33" y="32"/>
                  </a:lnTo>
                  <a:lnTo>
                    <a:pt x="35" y="31"/>
                  </a:lnTo>
                  <a:lnTo>
                    <a:pt x="38" y="30"/>
                  </a:lnTo>
                  <a:lnTo>
                    <a:pt x="39" y="30"/>
                  </a:lnTo>
                  <a:lnTo>
                    <a:pt x="41" y="29"/>
                  </a:lnTo>
                  <a:lnTo>
                    <a:pt x="42" y="29"/>
                  </a:lnTo>
                  <a:lnTo>
                    <a:pt x="45" y="27"/>
                  </a:lnTo>
                  <a:lnTo>
                    <a:pt x="46" y="26"/>
                  </a:lnTo>
                  <a:lnTo>
                    <a:pt x="46" y="25"/>
                  </a:lnTo>
                  <a:lnTo>
                    <a:pt x="47" y="23"/>
                  </a:lnTo>
                  <a:lnTo>
                    <a:pt x="48" y="22"/>
                  </a:lnTo>
                  <a:lnTo>
                    <a:pt x="48" y="20"/>
                  </a:lnTo>
                  <a:lnTo>
                    <a:pt x="47" y="18"/>
                  </a:lnTo>
                  <a:lnTo>
                    <a:pt x="47" y="15"/>
                  </a:lnTo>
                  <a:lnTo>
                    <a:pt x="45" y="13"/>
                  </a:lnTo>
                  <a:lnTo>
                    <a:pt x="44" y="12"/>
                  </a:lnTo>
                  <a:lnTo>
                    <a:pt x="41" y="10"/>
                  </a:lnTo>
                  <a:lnTo>
                    <a:pt x="38" y="9"/>
                  </a:lnTo>
                  <a:lnTo>
                    <a:pt x="35" y="8"/>
                  </a:lnTo>
                  <a:lnTo>
                    <a:pt x="30" y="8"/>
                  </a:lnTo>
                  <a:lnTo>
                    <a:pt x="9" y="8"/>
                  </a:lnTo>
                  <a:lnTo>
                    <a:pt x="9" y="32"/>
                  </a:lnTo>
                  <a:lnTo>
                    <a:pt x="0" y="72"/>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34" name="Freeform 326"/>
            <p:cNvSpPr>
              <a:spLocks/>
            </p:cNvSpPr>
            <p:nvPr/>
          </p:nvSpPr>
          <p:spPr bwMode="auto">
            <a:xfrm>
              <a:off x="4661" y="143"/>
              <a:ext cx="70" cy="76"/>
            </a:xfrm>
            <a:custGeom>
              <a:avLst/>
              <a:gdLst>
                <a:gd name="T0" fmla="*/ 0 w 70"/>
                <a:gd name="T1" fmla="*/ 35 h 76"/>
                <a:gd name="T2" fmla="*/ 2 w 70"/>
                <a:gd name="T3" fmla="*/ 26 h 76"/>
                <a:gd name="T4" fmla="*/ 4 w 70"/>
                <a:gd name="T5" fmla="*/ 20 h 76"/>
                <a:gd name="T6" fmla="*/ 8 w 70"/>
                <a:gd name="T7" fmla="*/ 13 h 76"/>
                <a:gd name="T8" fmla="*/ 12 w 70"/>
                <a:gd name="T9" fmla="*/ 8 h 76"/>
                <a:gd name="T10" fmla="*/ 18 w 70"/>
                <a:gd name="T11" fmla="*/ 5 h 76"/>
                <a:gd name="T12" fmla="*/ 24 w 70"/>
                <a:gd name="T13" fmla="*/ 2 h 76"/>
                <a:gd name="T14" fmla="*/ 31 w 70"/>
                <a:gd name="T15" fmla="*/ 0 h 76"/>
                <a:gd name="T16" fmla="*/ 39 w 70"/>
                <a:gd name="T17" fmla="*/ 1 h 76"/>
                <a:gd name="T18" fmla="*/ 48 w 70"/>
                <a:gd name="T19" fmla="*/ 3 h 76"/>
                <a:gd name="T20" fmla="*/ 56 w 70"/>
                <a:gd name="T21" fmla="*/ 8 h 76"/>
                <a:gd name="T22" fmla="*/ 62 w 70"/>
                <a:gd name="T23" fmla="*/ 15 h 76"/>
                <a:gd name="T24" fmla="*/ 66 w 70"/>
                <a:gd name="T25" fmla="*/ 21 h 76"/>
                <a:gd name="T26" fmla="*/ 67 w 70"/>
                <a:gd name="T27" fmla="*/ 25 h 76"/>
                <a:gd name="T28" fmla="*/ 68 w 70"/>
                <a:gd name="T29" fmla="*/ 31 h 76"/>
                <a:gd name="T30" fmla="*/ 69 w 70"/>
                <a:gd name="T31" fmla="*/ 36 h 76"/>
                <a:gd name="T32" fmla="*/ 69 w 70"/>
                <a:gd name="T33" fmla="*/ 41 h 76"/>
                <a:gd name="T34" fmla="*/ 68 w 70"/>
                <a:gd name="T35" fmla="*/ 46 h 76"/>
                <a:gd name="T36" fmla="*/ 67 w 70"/>
                <a:gd name="T37" fmla="*/ 52 h 76"/>
                <a:gd name="T38" fmla="*/ 66 w 70"/>
                <a:gd name="T39" fmla="*/ 56 h 76"/>
                <a:gd name="T40" fmla="*/ 61 w 70"/>
                <a:gd name="T41" fmla="*/ 62 h 76"/>
                <a:gd name="T42" fmla="*/ 56 w 70"/>
                <a:gd name="T43" fmla="*/ 69 h 76"/>
                <a:gd name="T44" fmla="*/ 48 w 70"/>
                <a:gd name="T45" fmla="*/ 73 h 76"/>
                <a:gd name="T46" fmla="*/ 39 w 70"/>
                <a:gd name="T47" fmla="*/ 75 h 76"/>
                <a:gd name="T48" fmla="*/ 30 w 70"/>
                <a:gd name="T49" fmla="*/ 75 h 76"/>
                <a:gd name="T50" fmla="*/ 21 w 70"/>
                <a:gd name="T51" fmla="*/ 73 h 76"/>
                <a:gd name="T52" fmla="*/ 12 w 70"/>
                <a:gd name="T53" fmla="*/ 68 h 76"/>
                <a:gd name="T54" fmla="*/ 7 w 70"/>
                <a:gd name="T55" fmla="*/ 61 h 76"/>
                <a:gd name="T56" fmla="*/ 4 w 70"/>
                <a:gd name="T57" fmla="*/ 54 h 76"/>
                <a:gd name="T58" fmla="*/ 2 w 70"/>
                <a:gd name="T59" fmla="*/ 51 h 76"/>
                <a:gd name="T60" fmla="*/ 1 w 70"/>
                <a:gd name="T61" fmla="*/ 46 h 76"/>
                <a:gd name="T62" fmla="*/ 0 w 70"/>
                <a:gd name="T63" fmla="*/ 41 h 76"/>
                <a:gd name="T64" fmla="*/ 0 w 70"/>
                <a:gd name="T65" fmla="*/ 38 h 76"/>
                <a:gd name="T66" fmla="*/ 10 w 70"/>
                <a:gd name="T67" fmla="*/ 42 h 76"/>
                <a:gd name="T68" fmla="*/ 11 w 70"/>
                <a:gd name="T69" fmla="*/ 48 h 76"/>
                <a:gd name="T70" fmla="*/ 13 w 70"/>
                <a:gd name="T71" fmla="*/ 53 h 76"/>
                <a:gd name="T72" fmla="*/ 15 w 70"/>
                <a:gd name="T73" fmla="*/ 57 h 76"/>
                <a:gd name="T74" fmla="*/ 21 w 70"/>
                <a:gd name="T75" fmla="*/ 63 h 76"/>
                <a:gd name="T76" fmla="*/ 28 w 70"/>
                <a:gd name="T77" fmla="*/ 67 h 76"/>
                <a:gd name="T78" fmla="*/ 39 w 70"/>
                <a:gd name="T79" fmla="*/ 67 h 76"/>
                <a:gd name="T80" fmla="*/ 48 w 70"/>
                <a:gd name="T81" fmla="*/ 63 h 76"/>
                <a:gd name="T82" fmla="*/ 54 w 70"/>
                <a:gd name="T83" fmla="*/ 57 h 76"/>
                <a:gd name="T84" fmla="*/ 57 w 70"/>
                <a:gd name="T85" fmla="*/ 53 h 76"/>
                <a:gd name="T86" fmla="*/ 58 w 70"/>
                <a:gd name="T87" fmla="*/ 48 h 76"/>
                <a:gd name="T88" fmla="*/ 59 w 70"/>
                <a:gd name="T89" fmla="*/ 42 h 76"/>
                <a:gd name="T90" fmla="*/ 59 w 70"/>
                <a:gd name="T91" fmla="*/ 35 h 76"/>
                <a:gd name="T92" fmla="*/ 57 w 70"/>
                <a:gd name="T93" fmla="*/ 26 h 76"/>
                <a:gd name="T94" fmla="*/ 54 w 70"/>
                <a:gd name="T95" fmla="*/ 20 h 76"/>
                <a:gd name="T96" fmla="*/ 49 w 70"/>
                <a:gd name="T97" fmla="*/ 15 h 76"/>
                <a:gd name="T98" fmla="*/ 45 w 70"/>
                <a:gd name="T99" fmla="*/ 11 h 76"/>
                <a:gd name="T100" fmla="*/ 37 w 70"/>
                <a:gd name="T101" fmla="*/ 9 h 76"/>
                <a:gd name="T102" fmla="*/ 30 w 70"/>
                <a:gd name="T103" fmla="*/ 10 h 76"/>
                <a:gd name="T104" fmla="*/ 21 w 70"/>
                <a:gd name="T105" fmla="*/ 13 h 76"/>
                <a:gd name="T106" fmla="*/ 15 w 70"/>
                <a:gd name="T107" fmla="*/ 18 h 76"/>
                <a:gd name="T108" fmla="*/ 13 w 70"/>
                <a:gd name="T109" fmla="*/ 23 h 76"/>
                <a:gd name="T110" fmla="*/ 11 w 70"/>
                <a:gd name="T111" fmla="*/ 28 h 76"/>
                <a:gd name="T112" fmla="*/ 10 w 70"/>
                <a:gd name="T113" fmla="*/ 36 h 76"/>
                <a:gd name="T114" fmla="*/ 10 w 70"/>
                <a:gd name="T115" fmla="*/ 3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0" h="76">
                  <a:moveTo>
                    <a:pt x="0" y="38"/>
                  </a:moveTo>
                  <a:lnTo>
                    <a:pt x="0" y="35"/>
                  </a:lnTo>
                  <a:lnTo>
                    <a:pt x="1" y="30"/>
                  </a:lnTo>
                  <a:lnTo>
                    <a:pt x="2" y="26"/>
                  </a:lnTo>
                  <a:lnTo>
                    <a:pt x="3" y="23"/>
                  </a:lnTo>
                  <a:lnTo>
                    <a:pt x="4" y="20"/>
                  </a:lnTo>
                  <a:lnTo>
                    <a:pt x="5" y="16"/>
                  </a:lnTo>
                  <a:lnTo>
                    <a:pt x="8" y="13"/>
                  </a:lnTo>
                  <a:lnTo>
                    <a:pt x="9" y="10"/>
                  </a:lnTo>
                  <a:lnTo>
                    <a:pt x="12" y="8"/>
                  </a:lnTo>
                  <a:lnTo>
                    <a:pt x="14" y="7"/>
                  </a:lnTo>
                  <a:lnTo>
                    <a:pt x="18" y="5"/>
                  </a:lnTo>
                  <a:lnTo>
                    <a:pt x="21" y="3"/>
                  </a:lnTo>
                  <a:lnTo>
                    <a:pt x="24" y="2"/>
                  </a:lnTo>
                  <a:lnTo>
                    <a:pt x="27" y="1"/>
                  </a:lnTo>
                  <a:lnTo>
                    <a:pt x="31" y="0"/>
                  </a:lnTo>
                  <a:lnTo>
                    <a:pt x="35" y="0"/>
                  </a:lnTo>
                  <a:lnTo>
                    <a:pt x="39" y="1"/>
                  </a:lnTo>
                  <a:lnTo>
                    <a:pt x="44" y="2"/>
                  </a:lnTo>
                  <a:lnTo>
                    <a:pt x="48" y="3"/>
                  </a:lnTo>
                  <a:lnTo>
                    <a:pt x="53" y="5"/>
                  </a:lnTo>
                  <a:lnTo>
                    <a:pt x="56" y="8"/>
                  </a:lnTo>
                  <a:lnTo>
                    <a:pt x="60" y="11"/>
                  </a:lnTo>
                  <a:lnTo>
                    <a:pt x="62" y="15"/>
                  </a:lnTo>
                  <a:lnTo>
                    <a:pt x="65" y="19"/>
                  </a:lnTo>
                  <a:lnTo>
                    <a:pt x="66" y="21"/>
                  </a:lnTo>
                  <a:lnTo>
                    <a:pt x="66" y="23"/>
                  </a:lnTo>
                  <a:lnTo>
                    <a:pt x="67" y="25"/>
                  </a:lnTo>
                  <a:lnTo>
                    <a:pt x="67" y="28"/>
                  </a:lnTo>
                  <a:lnTo>
                    <a:pt x="68" y="31"/>
                  </a:lnTo>
                  <a:lnTo>
                    <a:pt x="69" y="34"/>
                  </a:lnTo>
                  <a:lnTo>
                    <a:pt x="69" y="36"/>
                  </a:lnTo>
                  <a:lnTo>
                    <a:pt x="69" y="38"/>
                  </a:lnTo>
                  <a:lnTo>
                    <a:pt x="69" y="41"/>
                  </a:lnTo>
                  <a:lnTo>
                    <a:pt x="69" y="44"/>
                  </a:lnTo>
                  <a:lnTo>
                    <a:pt x="68" y="46"/>
                  </a:lnTo>
                  <a:lnTo>
                    <a:pt x="67" y="49"/>
                  </a:lnTo>
                  <a:lnTo>
                    <a:pt x="67" y="52"/>
                  </a:lnTo>
                  <a:lnTo>
                    <a:pt x="66" y="53"/>
                  </a:lnTo>
                  <a:lnTo>
                    <a:pt x="66" y="56"/>
                  </a:lnTo>
                  <a:lnTo>
                    <a:pt x="65" y="58"/>
                  </a:lnTo>
                  <a:lnTo>
                    <a:pt x="61" y="62"/>
                  </a:lnTo>
                  <a:lnTo>
                    <a:pt x="59" y="66"/>
                  </a:lnTo>
                  <a:lnTo>
                    <a:pt x="56" y="69"/>
                  </a:lnTo>
                  <a:lnTo>
                    <a:pt x="53" y="71"/>
                  </a:lnTo>
                  <a:lnTo>
                    <a:pt x="48" y="73"/>
                  </a:lnTo>
                  <a:lnTo>
                    <a:pt x="44" y="74"/>
                  </a:lnTo>
                  <a:lnTo>
                    <a:pt x="39" y="75"/>
                  </a:lnTo>
                  <a:lnTo>
                    <a:pt x="35" y="75"/>
                  </a:lnTo>
                  <a:lnTo>
                    <a:pt x="30" y="75"/>
                  </a:lnTo>
                  <a:lnTo>
                    <a:pt x="25" y="74"/>
                  </a:lnTo>
                  <a:lnTo>
                    <a:pt x="21" y="73"/>
                  </a:lnTo>
                  <a:lnTo>
                    <a:pt x="16" y="70"/>
                  </a:lnTo>
                  <a:lnTo>
                    <a:pt x="12" y="68"/>
                  </a:lnTo>
                  <a:lnTo>
                    <a:pt x="9" y="65"/>
                  </a:lnTo>
                  <a:lnTo>
                    <a:pt x="7" y="61"/>
                  </a:lnTo>
                  <a:lnTo>
                    <a:pt x="4" y="56"/>
                  </a:lnTo>
                  <a:lnTo>
                    <a:pt x="4" y="54"/>
                  </a:lnTo>
                  <a:lnTo>
                    <a:pt x="3" y="53"/>
                  </a:lnTo>
                  <a:lnTo>
                    <a:pt x="2" y="51"/>
                  </a:lnTo>
                  <a:lnTo>
                    <a:pt x="2" y="49"/>
                  </a:lnTo>
                  <a:lnTo>
                    <a:pt x="1" y="46"/>
                  </a:lnTo>
                  <a:lnTo>
                    <a:pt x="1" y="43"/>
                  </a:lnTo>
                  <a:lnTo>
                    <a:pt x="0" y="41"/>
                  </a:lnTo>
                  <a:lnTo>
                    <a:pt x="0" y="39"/>
                  </a:lnTo>
                  <a:lnTo>
                    <a:pt x="0" y="38"/>
                  </a:lnTo>
                  <a:lnTo>
                    <a:pt x="10" y="38"/>
                  </a:lnTo>
                  <a:lnTo>
                    <a:pt x="10" y="42"/>
                  </a:lnTo>
                  <a:lnTo>
                    <a:pt x="11" y="45"/>
                  </a:lnTo>
                  <a:lnTo>
                    <a:pt x="11" y="48"/>
                  </a:lnTo>
                  <a:lnTo>
                    <a:pt x="12" y="51"/>
                  </a:lnTo>
                  <a:lnTo>
                    <a:pt x="13" y="53"/>
                  </a:lnTo>
                  <a:lnTo>
                    <a:pt x="14" y="55"/>
                  </a:lnTo>
                  <a:lnTo>
                    <a:pt x="15" y="57"/>
                  </a:lnTo>
                  <a:lnTo>
                    <a:pt x="18" y="59"/>
                  </a:lnTo>
                  <a:lnTo>
                    <a:pt x="21" y="63"/>
                  </a:lnTo>
                  <a:lnTo>
                    <a:pt x="24" y="65"/>
                  </a:lnTo>
                  <a:lnTo>
                    <a:pt x="28" y="67"/>
                  </a:lnTo>
                  <a:lnTo>
                    <a:pt x="34" y="67"/>
                  </a:lnTo>
                  <a:lnTo>
                    <a:pt x="39" y="67"/>
                  </a:lnTo>
                  <a:lnTo>
                    <a:pt x="45" y="65"/>
                  </a:lnTo>
                  <a:lnTo>
                    <a:pt x="48" y="63"/>
                  </a:lnTo>
                  <a:lnTo>
                    <a:pt x="53" y="60"/>
                  </a:lnTo>
                  <a:lnTo>
                    <a:pt x="54" y="57"/>
                  </a:lnTo>
                  <a:lnTo>
                    <a:pt x="56" y="55"/>
                  </a:lnTo>
                  <a:lnTo>
                    <a:pt x="57" y="53"/>
                  </a:lnTo>
                  <a:lnTo>
                    <a:pt x="57" y="51"/>
                  </a:lnTo>
                  <a:lnTo>
                    <a:pt x="58" y="48"/>
                  </a:lnTo>
                  <a:lnTo>
                    <a:pt x="58" y="45"/>
                  </a:lnTo>
                  <a:lnTo>
                    <a:pt x="59" y="42"/>
                  </a:lnTo>
                  <a:lnTo>
                    <a:pt x="59" y="38"/>
                  </a:lnTo>
                  <a:lnTo>
                    <a:pt x="59" y="35"/>
                  </a:lnTo>
                  <a:lnTo>
                    <a:pt x="58" y="30"/>
                  </a:lnTo>
                  <a:lnTo>
                    <a:pt x="57" y="26"/>
                  </a:lnTo>
                  <a:lnTo>
                    <a:pt x="56" y="23"/>
                  </a:lnTo>
                  <a:lnTo>
                    <a:pt x="54" y="20"/>
                  </a:lnTo>
                  <a:lnTo>
                    <a:pt x="53" y="17"/>
                  </a:lnTo>
                  <a:lnTo>
                    <a:pt x="49" y="15"/>
                  </a:lnTo>
                  <a:lnTo>
                    <a:pt x="48" y="13"/>
                  </a:lnTo>
                  <a:lnTo>
                    <a:pt x="45" y="11"/>
                  </a:lnTo>
                  <a:lnTo>
                    <a:pt x="42" y="10"/>
                  </a:lnTo>
                  <a:lnTo>
                    <a:pt x="37" y="9"/>
                  </a:lnTo>
                  <a:lnTo>
                    <a:pt x="35" y="9"/>
                  </a:lnTo>
                  <a:lnTo>
                    <a:pt x="30" y="10"/>
                  </a:lnTo>
                  <a:lnTo>
                    <a:pt x="25" y="11"/>
                  </a:lnTo>
                  <a:lnTo>
                    <a:pt x="21" y="13"/>
                  </a:lnTo>
                  <a:lnTo>
                    <a:pt x="18" y="16"/>
                  </a:lnTo>
                  <a:lnTo>
                    <a:pt x="15" y="18"/>
                  </a:lnTo>
                  <a:lnTo>
                    <a:pt x="14" y="20"/>
                  </a:lnTo>
                  <a:lnTo>
                    <a:pt x="13" y="23"/>
                  </a:lnTo>
                  <a:lnTo>
                    <a:pt x="12" y="25"/>
                  </a:lnTo>
                  <a:lnTo>
                    <a:pt x="11" y="28"/>
                  </a:lnTo>
                  <a:lnTo>
                    <a:pt x="11" y="32"/>
                  </a:lnTo>
                  <a:lnTo>
                    <a:pt x="10" y="36"/>
                  </a:lnTo>
                  <a:lnTo>
                    <a:pt x="10" y="39"/>
                  </a:lnTo>
                  <a:lnTo>
                    <a:pt x="10" y="38"/>
                  </a:lnTo>
                  <a:lnTo>
                    <a:pt x="0" y="38"/>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35" name="Freeform 327"/>
            <p:cNvSpPr>
              <a:spLocks/>
            </p:cNvSpPr>
            <p:nvPr/>
          </p:nvSpPr>
          <p:spPr bwMode="auto">
            <a:xfrm>
              <a:off x="4748" y="143"/>
              <a:ext cx="63" cy="76"/>
            </a:xfrm>
            <a:custGeom>
              <a:avLst/>
              <a:gdLst>
                <a:gd name="T0" fmla="*/ 62 w 63"/>
                <a:gd name="T1" fmla="*/ 52 h 76"/>
                <a:gd name="T2" fmla="*/ 60 w 63"/>
                <a:gd name="T3" fmla="*/ 56 h 76"/>
                <a:gd name="T4" fmla="*/ 59 w 63"/>
                <a:gd name="T5" fmla="*/ 61 h 76"/>
                <a:gd name="T6" fmla="*/ 56 w 63"/>
                <a:gd name="T7" fmla="*/ 66 h 76"/>
                <a:gd name="T8" fmla="*/ 52 w 63"/>
                <a:gd name="T9" fmla="*/ 69 h 76"/>
                <a:gd name="T10" fmla="*/ 48 w 63"/>
                <a:gd name="T11" fmla="*/ 72 h 76"/>
                <a:gd name="T12" fmla="*/ 44 w 63"/>
                <a:gd name="T13" fmla="*/ 74 h 76"/>
                <a:gd name="T14" fmla="*/ 38 w 63"/>
                <a:gd name="T15" fmla="*/ 75 h 76"/>
                <a:gd name="T16" fmla="*/ 32 w 63"/>
                <a:gd name="T17" fmla="*/ 75 h 76"/>
                <a:gd name="T18" fmla="*/ 28 w 63"/>
                <a:gd name="T19" fmla="*/ 75 h 76"/>
                <a:gd name="T20" fmla="*/ 22 w 63"/>
                <a:gd name="T21" fmla="*/ 74 h 76"/>
                <a:gd name="T22" fmla="*/ 18 w 63"/>
                <a:gd name="T23" fmla="*/ 73 h 76"/>
                <a:gd name="T24" fmla="*/ 14 w 63"/>
                <a:gd name="T25" fmla="*/ 71 h 76"/>
                <a:gd name="T26" fmla="*/ 7 w 63"/>
                <a:gd name="T27" fmla="*/ 65 h 76"/>
                <a:gd name="T28" fmla="*/ 3 w 63"/>
                <a:gd name="T29" fmla="*/ 56 h 76"/>
                <a:gd name="T30" fmla="*/ 2 w 63"/>
                <a:gd name="T31" fmla="*/ 53 h 76"/>
                <a:gd name="T32" fmla="*/ 1 w 63"/>
                <a:gd name="T33" fmla="*/ 47 h 76"/>
                <a:gd name="T34" fmla="*/ 0 w 63"/>
                <a:gd name="T35" fmla="*/ 42 h 76"/>
                <a:gd name="T36" fmla="*/ 0 w 63"/>
                <a:gd name="T37" fmla="*/ 38 h 76"/>
                <a:gd name="T38" fmla="*/ 0 w 63"/>
                <a:gd name="T39" fmla="*/ 32 h 76"/>
                <a:gd name="T40" fmla="*/ 1 w 63"/>
                <a:gd name="T41" fmla="*/ 27 h 76"/>
                <a:gd name="T42" fmla="*/ 2 w 63"/>
                <a:gd name="T43" fmla="*/ 23 h 76"/>
                <a:gd name="T44" fmla="*/ 4 w 63"/>
                <a:gd name="T45" fmla="*/ 18 h 76"/>
                <a:gd name="T46" fmla="*/ 9 w 63"/>
                <a:gd name="T47" fmla="*/ 10 h 76"/>
                <a:gd name="T48" fmla="*/ 15 w 63"/>
                <a:gd name="T49" fmla="*/ 5 h 76"/>
                <a:gd name="T50" fmla="*/ 24 w 63"/>
                <a:gd name="T51" fmla="*/ 2 h 76"/>
                <a:gd name="T52" fmla="*/ 32 w 63"/>
                <a:gd name="T53" fmla="*/ 0 h 76"/>
                <a:gd name="T54" fmla="*/ 43 w 63"/>
                <a:gd name="T55" fmla="*/ 2 h 76"/>
                <a:gd name="T56" fmla="*/ 50 w 63"/>
                <a:gd name="T57" fmla="*/ 6 h 76"/>
                <a:gd name="T58" fmla="*/ 53 w 63"/>
                <a:gd name="T59" fmla="*/ 9 h 76"/>
                <a:gd name="T60" fmla="*/ 57 w 63"/>
                <a:gd name="T61" fmla="*/ 13 h 76"/>
                <a:gd name="T62" fmla="*/ 59 w 63"/>
                <a:gd name="T63" fmla="*/ 17 h 76"/>
                <a:gd name="T64" fmla="*/ 61 w 63"/>
                <a:gd name="T65" fmla="*/ 22 h 76"/>
                <a:gd name="T66" fmla="*/ 50 w 63"/>
                <a:gd name="T67" fmla="*/ 21 h 76"/>
                <a:gd name="T68" fmla="*/ 46 w 63"/>
                <a:gd name="T69" fmla="*/ 15 h 76"/>
                <a:gd name="T70" fmla="*/ 41 w 63"/>
                <a:gd name="T71" fmla="*/ 11 h 76"/>
                <a:gd name="T72" fmla="*/ 35 w 63"/>
                <a:gd name="T73" fmla="*/ 9 h 76"/>
                <a:gd name="T74" fmla="*/ 28 w 63"/>
                <a:gd name="T75" fmla="*/ 9 h 76"/>
                <a:gd name="T76" fmla="*/ 21 w 63"/>
                <a:gd name="T77" fmla="*/ 11 h 76"/>
                <a:gd name="T78" fmla="*/ 16 w 63"/>
                <a:gd name="T79" fmla="*/ 15 h 76"/>
                <a:gd name="T80" fmla="*/ 12 w 63"/>
                <a:gd name="T81" fmla="*/ 21 h 76"/>
                <a:gd name="T82" fmla="*/ 11 w 63"/>
                <a:gd name="T83" fmla="*/ 27 h 76"/>
                <a:gd name="T84" fmla="*/ 9 w 63"/>
                <a:gd name="T85" fmla="*/ 35 h 76"/>
                <a:gd name="T86" fmla="*/ 9 w 63"/>
                <a:gd name="T87" fmla="*/ 42 h 76"/>
                <a:gd name="T88" fmla="*/ 11 w 63"/>
                <a:gd name="T89" fmla="*/ 50 h 76"/>
                <a:gd name="T90" fmla="*/ 14 w 63"/>
                <a:gd name="T91" fmla="*/ 56 h 76"/>
                <a:gd name="T92" fmla="*/ 17 w 63"/>
                <a:gd name="T93" fmla="*/ 61 h 76"/>
                <a:gd name="T94" fmla="*/ 22 w 63"/>
                <a:gd name="T95" fmla="*/ 65 h 76"/>
                <a:gd name="T96" fmla="*/ 29 w 63"/>
                <a:gd name="T97" fmla="*/ 67 h 76"/>
                <a:gd name="T98" fmla="*/ 35 w 63"/>
                <a:gd name="T99" fmla="*/ 67 h 76"/>
                <a:gd name="T100" fmla="*/ 43 w 63"/>
                <a:gd name="T101" fmla="*/ 64 h 76"/>
                <a:gd name="T102" fmla="*/ 48 w 63"/>
                <a:gd name="T103" fmla="*/ 60 h 76"/>
                <a:gd name="T104" fmla="*/ 51 w 63"/>
                <a:gd name="T105" fmla="*/ 5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76">
                  <a:moveTo>
                    <a:pt x="52" y="49"/>
                  </a:moveTo>
                  <a:lnTo>
                    <a:pt x="62" y="52"/>
                  </a:lnTo>
                  <a:lnTo>
                    <a:pt x="61" y="53"/>
                  </a:lnTo>
                  <a:lnTo>
                    <a:pt x="60" y="56"/>
                  </a:lnTo>
                  <a:lnTo>
                    <a:pt x="59" y="59"/>
                  </a:lnTo>
                  <a:lnTo>
                    <a:pt x="59" y="61"/>
                  </a:lnTo>
                  <a:lnTo>
                    <a:pt x="57" y="64"/>
                  </a:lnTo>
                  <a:lnTo>
                    <a:pt x="56" y="66"/>
                  </a:lnTo>
                  <a:lnTo>
                    <a:pt x="55" y="68"/>
                  </a:lnTo>
                  <a:lnTo>
                    <a:pt x="52" y="69"/>
                  </a:lnTo>
                  <a:lnTo>
                    <a:pt x="50" y="71"/>
                  </a:lnTo>
                  <a:lnTo>
                    <a:pt x="48" y="72"/>
                  </a:lnTo>
                  <a:lnTo>
                    <a:pt x="45" y="73"/>
                  </a:lnTo>
                  <a:lnTo>
                    <a:pt x="44" y="74"/>
                  </a:lnTo>
                  <a:lnTo>
                    <a:pt x="41" y="74"/>
                  </a:lnTo>
                  <a:lnTo>
                    <a:pt x="38" y="75"/>
                  </a:lnTo>
                  <a:lnTo>
                    <a:pt x="35" y="75"/>
                  </a:lnTo>
                  <a:lnTo>
                    <a:pt x="32" y="75"/>
                  </a:lnTo>
                  <a:lnTo>
                    <a:pt x="30" y="75"/>
                  </a:lnTo>
                  <a:lnTo>
                    <a:pt x="28" y="75"/>
                  </a:lnTo>
                  <a:lnTo>
                    <a:pt x="25" y="74"/>
                  </a:lnTo>
                  <a:lnTo>
                    <a:pt x="22" y="74"/>
                  </a:lnTo>
                  <a:lnTo>
                    <a:pt x="20" y="74"/>
                  </a:lnTo>
                  <a:lnTo>
                    <a:pt x="18" y="73"/>
                  </a:lnTo>
                  <a:lnTo>
                    <a:pt x="16" y="72"/>
                  </a:lnTo>
                  <a:lnTo>
                    <a:pt x="14" y="71"/>
                  </a:lnTo>
                  <a:lnTo>
                    <a:pt x="11" y="68"/>
                  </a:lnTo>
                  <a:lnTo>
                    <a:pt x="7" y="65"/>
                  </a:lnTo>
                  <a:lnTo>
                    <a:pt x="5" y="61"/>
                  </a:lnTo>
                  <a:lnTo>
                    <a:pt x="3" y="56"/>
                  </a:lnTo>
                  <a:lnTo>
                    <a:pt x="3" y="54"/>
                  </a:lnTo>
                  <a:lnTo>
                    <a:pt x="2" y="53"/>
                  </a:lnTo>
                  <a:lnTo>
                    <a:pt x="2" y="50"/>
                  </a:lnTo>
                  <a:lnTo>
                    <a:pt x="1" y="47"/>
                  </a:lnTo>
                  <a:lnTo>
                    <a:pt x="0" y="45"/>
                  </a:lnTo>
                  <a:lnTo>
                    <a:pt x="0" y="42"/>
                  </a:lnTo>
                  <a:lnTo>
                    <a:pt x="0" y="40"/>
                  </a:lnTo>
                  <a:lnTo>
                    <a:pt x="0" y="38"/>
                  </a:lnTo>
                  <a:lnTo>
                    <a:pt x="0" y="35"/>
                  </a:lnTo>
                  <a:lnTo>
                    <a:pt x="0" y="32"/>
                  </a:lnTo>
                  <a:lnTo>
                    <a:pt x="0" y="29"/>
                  </a:lnTo>
                  <a:lnTo>
                    <a:pt x="1" y="27"/>
                  </a:lnTo>
                  <a:lnTo>
                    <a:pt x="2" y="24"/>
                  </a:lnTo>
                  <a:lnTo>
                    <a:pt x="2" y="23"/>
                  </a:lnTo>
                  <a:lnTo>
                    <a:pt x="3" y="21"/>
                  </a:lnTo>
                  <a:lnTo>
                    <a:pt x="4" y="18"/>
                  </a:lnTo>
                  <a:lnTo>
                    <a:pt x="6" y="14"/>
                  </a:lnTo>
                  <a:lnTo>
                    <a:pt x="9" y="10"/>
                  </a:lnTo>
                  <a:lnTo>
                    <a:pt x="12" y="8"/>
                  </a:lnTo>
                  <a:lnTo>
                    <a:pt x="15" y="5"/>
                  </a:lnTo>
                  <a:lnTo>
                    <a:pt x="19" y="3"/>
                  </a:lnTo>
                  <a:lnTo>
                    <a:pt x="24" y="2"/>
                  </a:lnTo>
                  <a:lnTo>
                    <a:pt x="28" y="1"/>
                  </a:lnTo>
                  <a:lnTo>
                    <a:pt x="32" y="0"/>
                  </a:lnTo>
                  <a:lnTo>
                    <a:pt x="37" y="1"/>
                  </a:lnTo>
                  <a:lnTo>
                    <a:pt x="43" y="2"/>
                  </a:lnTo>
                  <a:lnTo>
                    <a:pt x="47" y="4"/>
                  </a:lnTo>
                  <a:lnTo>
                    <a:pt x="50" y="6"/>
                  </a:lnTo>
                  <a:lnTo>
                    <a:pt x="52" y="8"/>
                  </a:lnTo>
                  <a:lnTo>
                    <a:pt x="53" y="9"/>
                  </a:lnTo>
                  <a:lnTo>
                    <a:pt x="56" y="10"/>
                  </a:lnTo>
                  <a:lnTo>
                    <a:pt x="57" y="13"/>
                  </a:lnTo>
                  <a:lnTo>
                    <a:pt x="58" y="15"/>
                  </a:lnTo>
                  <a:lnTo>
                    <a:pt x="59" y="17"/>
                  </a:lnTo>
                  <a:lnTo>
                    <a:pt x="60" y="20"/>
                  </a:lnTo>
                  <a:lnTo>
                    <a:pt x="61" y="22"/>
                  </a:lnTo>
                  <a:lnTo>
                    <a:pt x="51" y="24"/>
                  </a:lnTo>
                  <a:lnTo>
                    <a:pt x="50" y="21"/>
                  </a:lnTo>
                  <a:lnTo>
                    <a:pt x="48" y="18"/>
                  </a:lnTo>
                  <a:lnTo>
                    <a:pt x="46" y="15"/>
                  </a:lnTo>
                  <a:lnTo>
                    <a:pt x="44" y="13"/>
                  </a:lnTo>
                  <a:lnTo>
                    <a:pt x="41" y="11"/>
                  </a:lnTo>
                  <a:lnTo>
                    <a:pt x="38" y="10"/>
                  </a:lnTo>
                  <a:lnTo>
                    <a:pt x="35" y="9"/>
                  </a:lnTo>
                  <a:lnTo>
                    <a:pt x="32" y="9"/>
                  </a:lnTo>
                  <a:lnTo>
                    <a:pt x="28" y="9"/>
                  </a:lnTo>
                  <a:lnTo>
                    <a:pt x="25" y="10"/>
                  </a:lnTo>
                  <a:lnTo>
                    <a:pt x="21" y="11"/>
                  </a:lnTo>
                  <a:lnTo>
                    <a:pt x="19" y="13"/>
                  </a:lnTo>
                  <a:lnTo>
                    <a:pt x="16" y="15"/>
                  </a:lnTo>
                  <a:lnTo>
                    <a:pt x="14" y="18"/>
                  </a:lnTo>
                  <a:lnTo>
                    <a:pt x="12" y="21"/>
                  </a:lnTo>
                  <a:lnTo>
                    <a:pt x="12" y="24"/>
                  </a:lnTo>
                  <a:lnTo>
                    <a:pt x="11" y="27"/>
                  </a:lnTo>
                  <a:lnTo>
                    <a:pt x="10" y="31"/>
                  </a:lnTo>
                  <a:lnTo>
                    <a:pt x="9" y="35"/>
                  </a:lnTo>
                  <a:lnTo>
                    <a:pt x="9" y="38"/>
                  </a:lnTo>
                  <a:lnTo>
                    <a:pt x="9" y="42"/>
                  </a:lnTo>
                  <a:lnTo>
                    <a:pt x="10" y="46"/>
                  </a:lnTo>
                  <a:lnTo>
                    <a:pt x="11" y="50"/>
                  </a:lnTo>
                  <a:lnTo>
                    <a:pt x="12" y="53"/>
                  </a:lnTo>
                  <a:lnTo>
                    <a:pt x="14" y="56"/>
                  </a:lnTo>
                  <a:lnTo>
                    <a:pt x="15" y="59"/>
                  </a:lnTo>
                  <a:lnTo>
                    <a:pt x="17" y="61"/>
                  </a:lnTo>
                  <a:lnTo>
                    <a:pt x="19" y="64"/>
                  </a:lnTo>
                  <a:lnTo>
                    <a:pt x="22" y="65"/>
                  </a:lnTo>
                  <a:lnTo>
                    <a:pt x="26" y="67"/>
                  </a:lnTo>
                  <a:lnTo>
                    <a:pt x="29" y="67"/>
                  </a:lnTo>
                  <a:lnTo>
                    <a:pt x="32" y="67"/>
                  </a:lnTo>
                  <a:lnTo>
                    <a:pt x="35" y="67"/>
                  </a:lnTo>
                  <a:lnTo>
                    <a:pt x="40" y="66"/>
                  </a:lnTo>
                  <a:lnTo>
                    <a:pt x="43" y="64"/>
                  </a:lnTo>
                  <a:lnTo>
                    <a:pt x="45" y="63"/>
                  </a:lnTo>
                  <a:lnTo>
                    <a:pt x="48" y="60"/>
                  </a:lnTo>
                  <a:lnTo>
                    <a:pt x="50" y="56"/>
                  </a:lnTo>
                  <a:lnTo>
                    <a:pt x="51" y="53"/>
                  </a:lnTo>
                  <a:lnTo>
                    <a:pt x="52" y="49"/>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36" name="Freeform 328"/>
            <p:cNvSpPr>
              <a:spLocks/>
            </p:cNvSpPr>
            <p:nvPr/>
          </p:nvSpPr>
          <p:spPr bwMode="auto">
            <a:xfrm>
              <a:off x="4831" y="145"/>
              <a:ext cx="53" cy="73"/>
            </a:xfrm>
            <a:custGeom>
              <a:avLst/>
              <a:gdLst>
                <a:gd name="T0" fmla="*/ 0 w 53"/>
                <a:gd name="T1" fmla="*/ 72 h 73"/>
                <a:gd name="T2" fmla="*/ 0 w 53"/>
                <a:gd name="T3" fmla="*/ 0 h 73"/>
                <a:gd name="T4" fmla="*/ 50 w 53"/>
                <a:gd name="T5" fmla="*/ 0 h 73"/>
                <a:gd name="T6" fmla="*/ 50 w 53"/>
                <a:gd name="T7" fmla="*/ 8 h 73"/>
                <a:gd name="T8" fmla="*/ 10 w 53"/>
                <a:gd name="T9" fmla="*/ 8 h 73"/>
                <a:gd name="T10" fmla="*/ 10 w 53"/>
                <a:gd name="T11" fmla="*/ 30 h 73"/>
                <a:gd name="T12" fmla="*/ 48 w 53"/>
                <a:gd name="T13" fmla="*/ 30 h 73"/>
                <a:gd name="T14" fmla="*/ 48 w 53"/>
                <a:gd name="T15" fmla="*/ 39 h 73"/>
                <a:gd name="T16" fmla="*/ 10 w 53"/>
                <a:gd name="T17" fmla="*/ 39 h 73"/>
                <a:gd name="T18" fmla="*/ 10 w 53"/>
                <a:gd name="T19" fmla="*/ 64 h 73"/>
                <a:gd name="T20" fmla="*/ 52 w 53"/>
                <a:gd name="T21" fmla="*/ 64 h 73"/>
                <a:gd name="T22" fmla="*/ 52 w 53"/>
                <a:gd name="T23" fmla="*/ 72 h 73"/>
                <a:gd name="T24" fmla="*/ 0 w 53"/>
                <a:gd name="T25"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3" h="73">
                  <a:moveTo>
                    <a:pt x="0" y="72"/>
                  </a:moveTo>
                  <a:lnTo>
                    <a:pt x="0" y="0"/>
                  </a:lnTo>
                  <a:lnTo>
                    <a:pt x="50" y="0"/>
                  </a:lnTo>
                  <a:lnTo>
                    <a:pt x="50" y="8"/>
                  </a:lnTo>
                  <a:lnTo>
                    <a:pt x="10" y="8"/>
                  </a:lnTo>
                  <a:lnTo>
                    <a:pt x="10" y="30"/>
                  </a:lnTo>
                  <a:lnTo>
                    <a:pt x="48" y="30"/>
                  </a:lnTo>
                  <a:lnTo>
                    <a:pt x="48" y="39"/>
                  </a:lnTo>
                  <a:lnTo>
                    <a:pt x="10" y="39"/>
                  </a:lnTo>
                  <a:lnTo>
                    <a:pt x="10" y="64"/>
                  </a:lnTo>
                  <a:lnTo>
                    <a:pt x="52" y="64"/>
                  </a:lnTo>
                  <a:lnTo>
                    <a:pt x="52" y="72"/>
                  </a:lnTo>
                  <a:lnTo>
                    <a:pt x="0" y="72"/>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37" name="Freeform 329"/>
            <p:cNvSpPr>
              <a:spLocks/>
            </p:cNvSpPr>
            <p:nvPr/>
          </p:nvSpPr>
          <p:spPr bwMode="auto">
            <a:xfrm>
              <a:off x="4902" y="143"/>
              <a:ext cx="57" cy="76"/>
            </a:xfrm>
            <a:custGeom>
              <a:avLst/>
              <a:gdLst>
                <a:gd name="T0" fmla="*/ 9 w 57"/>
                <a:gd name="T1" fmla="*/ 53 h 76"/>
                <a:gd name="T2" fmla="*/ 12 w 57"/>
                <a:gd name="T3" fmla="*/ 59 h 76"/>
                <a:gd name="T4" fmla="*/ 16 w 57"/>
                <a:gd name="T5" fmla="*/ 64 h 76"/>
                <a:gd name="T6" fmla="*/ 24 w 57"/>
                <a:gd name="T7" fmla="*/ 67 h 76"/>
                <a:gd name="T8" fmla="*/ 31 w 57"/>
                <a:gd name="T9" fmla="*/ 67 h 76"/>
                <a:gd name="T10" fmla="*/ 38 w 57"/>
                <a:gd name="T11" fmla="*/ 65 h 76"/>
                <a:gd name="T12" fmla="*/ 42 w 57"/>
                <a:gd name="T13" fmla="*/ 63 h 76"/>
                <a:gd name="T14" fmla="*/ 45 w 57"/>
                <a:gd name="T15" fmla="*/ 58 h 76"/>
                <a:gd name="T16" fmla="*/ 46 w 57"/>
                <a:gd name="T17" fmla="*/ 53 h 76"/>
                <a:gd name="T18" fmla="*/ 44 w 57"/>
                <a:gd name="T19" fmla="*/ 49 h 76"/>
                <a:gd name="T20" fmla="*/ 40 w 57"/>
                <a:gd name="T21" fmla="*/ 45 h 76"/>
                <a:gd name="T22" fmla="*/ 33 w 57"/>
                <a:gd name="T23" fmla="*/ 43 h 76"/>
                <a:gd name="T24" fmla="*/ 22 w 57"/>
                <a:gd name="T25" fmla="*/ 40 h 76"/>
                <a:gd name="T26" fmla="*/ 12 w 57"/>
                <a:gd name="T27" fmla="*/ 37 h 76"/>
                <a:gd name="T28" fmla="*/ 5 w 57"/>
                <a:gd name="T29" fmla="*/ 31 h 76"/>
                <a:gd name="T30" fmla="*/ 3 w 57"/>
                <a:gd name="T31" fmla="*/ 25 h 76"/>
                <a:gd name="T32" fmla="*/ 2 w 57"/>
                <a:gd name="T33" fmla="*/ 18 h 76"/>
                <a:gd name="T34" fmla="*/ 4 w 57"/>
                <a:gd name="T35" fmla="*/ 10 h 76"/>
                <a:gd name="T36" fmla="*/ 11 w 57"/>
                <a:gd name="T37" fmla="*/ 4 h 76"/>
                <a:gd name="T38" fmla="*/ 20 w 57"/>
                <a:gd name="T39" fmla="*/ 1 h 76"/>
                <a:gd name="T40" fmla="*/ 31 w 57"/>
                <a:gd name="T41" fmla="*/ 0 h 76"/>
                <a:gd name="T42" fmla="*/ 41 w 57"/>
                <a:gd name="T43" fmla="*/ 3 h 76"/>
                <a:gd name="T44" fmla="*/ 48 w 57"/>
                <a:gd name="T45" fmla="*/ 8 h 76"/>
                <a:gd name="T46" fmla="*/ 53 w 57"/>
                <a:gd name="T47" fmla="*/ 16 h 76"/>
                <a:gd name="T48" fmla="*/ 44 w 57"/>
                <a:gd name="T49" fmla="*/ 23 h 76"/>
                <a:gd name="T50" fmla="*/ 41 w 57"/>
                <a:gd name="T51" fmla="*/ 14 h 76"/>
                <a:gd name="T52" fmla="*/ 34 w 57"/>
                <a:gd name="T53" fmla="*/ 10 h 76"/>
                <a:gd name="T54" fmla="*/ 24 w 57"/>
                <a:gd name="T55" fmla="*/ 9 h 76"/>
                <a:gd name="T56" fmla="*/ 15 w 57"/>
                <a:gd name="T57" fmla="*/ 12 h 76"/>
                <a:gd name="T58" fmla="*/ 12 w 57"/>
                <a:gd name="T59" fmla="*/ 18 h 76"/>
                <a:gd name="T60" fmla="*/ 13 w 57"/>
                <a:gd name="T61" fmla="*/ 23 h 76"/>
                <a:gd name="T62" fmla="*/ 16 w 57"/>
                <a:gd name="T63" fmla="*/ 27 h 76"/>
                <a:gd name="T64" fmla="*/ 28 w 57"/>
                <a:gd name="T65" fmla="*/ 32 h 76"/>
                <a:gd name="T66" fmla="*/ 41 w 57"/>
                <a:gd name="T67" fmla="*/ 36 h 76"/>
                <a:gd name="T68" fmla="*/ 48 w 57"/>
                <a:gd name="T69" fmla="*/ 39 h 76"/>
                <a:gd name="T70" fmla="*/ 54 w 57"/>
                <a:gd name="T71" fmla="*/ 46 h 76"/>
                <a:gd name="T72" fmla="*/ 56 w 57"/>
                <a:gd name="T73" fmla="*/ 53 h 76"/>
                <a:gd name="T74" fmla="*/ 54 w 57"/>
                <a:gd name="T75" fmla="*/ 62 h 76"/>
                <a:gd name="T76" fmla="*/ 48 w 57"/>
                <a:gd name="T77" fmla="*/ 69 h 76"/>
                <a:gd name="T78" fmla="*/ 40 w 57"/>
                <a:gd name="T79" fmla="*/ 74 h 76"/>
                <a:gd name="T80" fmla="*/ 29 w 57"/>
                <a:gd name="T81" fmla="*/ 75 h 76"/>
                <a:gd name="T82" fmla="*/ 16 w 57"/>
                <a:gd name="T83" fmla="*/ 74 h 76"/>
                <a:gd name="T84" fmla="*/ 8 w 57"/>
                <a:gd name="T85" fmla="*/ 69 h 76"/>
                <a:gd name="T86" fmla="*/ 2 w 57"/>
                <a:gd name="T87" fmla="*/ 61 h 76"/>
                <a:gd name="T88" fmla="*/ 0 w 57"/>
                <a:gd name="T89" fmla="*/ 5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7" h="76">
                  <a:moveTo>
                    <a:pt x="0" y="50"/>
                  </a:moveTo>
                  <a:lnTo>
                    <a:pt x="9" y="50"/>
                  </a:lnTo>
                  <a:lnTo>
                    <a:pt x="9" y="53"/>
                  </a:lnTo>
                  <a:lnTo>
                    <a:pt x="10" y="55"/>
                  </a:lnTo>
                  <a:lnTo>
                    <a:pt x="11" y="57"/>
                  </a:lnTo>
                  <a:lnTo>
                    <a:pt x="12" y="59"/>
                  </a:lnTo>
                  <a:lnTo>
                    <a:pt x="13" y="61"/>
                  </a:lnTo>
                  <a:lnTo>
                    <a:pt x="15" y="63"/>
                  </a:lnTo>
                  <a:lnTo>
                    <a:pt x="16" y="64"/>
                  </a:lnTo>
                  <a:lnTo>
                    <a:pt x="18" y="65"/>
                  </a:lnTo>
                  <a:lnTo>
                    <a:pt x="20" y="65"/>
                  </a:lnTo>
                  <a:lnTo>
                    <a:pt x="24" y="67"/>
                  </a:lnTo>
                  <a:lnTo>
                    <a:pt x="26" y="67"/>
                  </a:lnTo>
                  <a:lnTo>
                    <a:pt x="29" y="67"/>
                  </a:lnTo>
                  <a:lnTo>
                    <a:pt x="31" y="67"/>
                  </a:lnTo>
                  <a:lnTo>
                    <a:pt x="33" y="67"/>
                  </a:lnTo>
                  <a:lnTo>
                    <a:pt x="36" y="66"/>
                  </a:lnTo>
                  <a:lnTo>
                    <a:pt x="38" y="65"/>
                  </a:lnTo>
                  <a:lnTo>
                    <a:pt x="40" y="64"/>
                  </a:lnTo>
                  <a:lnTo>
                    <a:pt x="41" y="63"/>
                  </a:lnTo>
                  <a:lnTo>
                    <a:pt x="42" y="63"/>
                  </a:lnTo>
                  <a:lnTo>
                    <a:pt x="44" y="61"/>
                  </a:lnTo>
                  <a:lnTo>
                    <a:pt x="44" y="60"/>
                  </a:lnTo>
                  <a:lnTo>
                    <a:pt x="45" y="58"/>
                  </a:lnTo>
                  <a:lnTo>
                    <a:pt x="46" y="56"/>
                  </a:lnTo>
                  <a:lnTo>
                    <a:pt x="46" y="54"/>
                  </a:lnTo>
                  <a:lnTo>
                    <a:pt x="46" y="53"/>
                  </a:lnTo>
                  <a:lnTo>
                    <a:pt x="45" y="52"/>
                  </a:lnTo>
                  <a:lnTo>
                    <a:pt x="45" y="50"/>
                  </a:lnTo>
                  <a:lnTo>
                    <a:pt x="44" y="49"/>
                  </a:lnTo>
                  <a:lnTo>
                    <a:pt x="43" y="48"/>
                  </a:lnTo>
                  <a:lnTo>
                    <a:pt x="42" y="47"/>
                  </a:lnTo>
                  <a:lnTo>
                    <a:pt x="40" y="45"/>
                  </a:lnTo>
                  <a:lnTo>
                    <a:pt x="38" y="44"/>
                  </a:lnTo>
                  <a:lnTo>
                    <a:pt x="37" y="43"/>
                  </a:lnTo>
                  <a:lnTo>
                    <a:pt x="33" y="43"/>
                  </a:lnTo>
                  <a:lnTo>
                    <a:pt x="30" y="42"/>
                  </a:lnTo>
                  <a:lnTo>
                    <a:pt x="26" y="41"/>
                  </a:lnTo>
                  <a:lnTo>
                    <a:pt x="22" y="40"/>
                  </a:lnTo>
                  <a:lnTo>
                    <a:pt x="17" y="38"/>
                  </a:lnTo>
                  <a:lnTo>
                    <a:pt x="15" y="38"/>
                  </a:lnTo>
                  <a:lnTo>
                    <a:pt x="12" y="37"/>
                  </a:lnTo>
                  <a:lnTo>
                    <a:pt x="10" y="35"/>
                  </a:lnTo>
                  <a:lnTo>
                    <a:pt x="8" y="34"/>
                  </a:lnTo>
                  <a:lnTo>
                    <a:pt x="5" y="31"/>
                  </a:lnTo>
                  <a:lnTo>
                    <a:pt x="4" y="29"/>
                  </a:lnTo>
                  <a:lnTo>
                    <a:pt x="4" y="28"/>
                  </a:lnTo>
                  <a:lnTo>
                    <a:pt x="3" y="25"/>
                  </a:lnTo>
                  <a:lnTo>
                    <a:pt x="2" y="23"/>
                  </a:lnTo>
                  <a:lnTo>
                    <a:pt x="2" y="21"/>
                  </a:lnTo>
                  <a:lnTo>
                    <a:pt x="2" y="18"/>
                  </a:lnTo>
                  <a:lnTo>
                    <a:pt x="3" y="15"/>
                  </a:lnTo>
                  <a:lnTo>
                    <a:pt x="4" y="13"/>
                  </a:lnTo>
                  <a:lnTo>
                    <a:pt x="4" y="10"/>
                  </a:lnTo>
                  <a:lnTo>
                    <a:pt x="6" y="8"/>
                  </a:lnTo>
                  <a:lnTo>
                    <a:pt x="9" y="6"/>
                  </a:lnTo>
                  <a:lnTo>
                    <a:pt x="11" y="4"/>
                  </a:lnTo>
                  <a:lnTo>
                    <a:pt x="14" y="3"/>
                  </a:lnTo>
                  <a:lnTo>
                    <a:pt x="17" y="2"/>
                  </a:lnTo>
                  <a:lnTo>
                    <a:pt x="20" y="1"/>
                  </a:lnTo>
                  <a:lnTo>
                    <a:pt x="24" y="0"/>
                  </a:lnTo>
                  <a:lnTo>
                    <a:pt x="27" y="0"/>
                  </a:lnTo>
                  <a:lnTo>
                    <a:pt x="31" y="0"/>
                  </a:lnTo>
                  <a:lnTo>
                    <a:pt x="34" y="1"/>
                  </a:lnTo>
                  <a:lnTo>
                    <a:pt x="38" y="2"/>
                  </a:lnTo>
                  <a:lnTo>
                    <a:pt x="41" y="3"/>
                  </a:lnTo>
                  <a:lnTo>
                    <a:pt x="43" y="4"/>
                  </a:lnTo>
                  <a:lnTo>
                    <a:pt x="46" y="6"/>
                  </a:lnTo>
                  <a:lnTo>
                    <a:pt x="48" y="8"/>
                  </a:lnTo>
                  <a:lnTo>
                    <a:pt x="51" y="10"/>
                  </a:lnTo>
                  <a:lnTo>
                    <a:pt x="52" y="13"/>
                  </a:lnTo>
                  <a:lnTo>
                    <a:pt x="53" y="16"/>
                  </a:lnTo>
                  <a:lnTo>
                    <a:pt x="54" y="20"/>
                  </a:lnTo>
                  <a:lnTo>
                    <a:pt x="54" y="22"/>
                  </a:lnTo>
                  <a:lnTo>
                    <a:pt x="44" y="23"/>
                  </a:lnTo>
                  <a:lnTo>
                    <a:pt x="43" y="20"/>
                  </a:lnTo>
                  <a:lnTo>
                    <a:pt x="42" y="17"/>
                  </a:lnTo>
                  <a:lnTo>
                    <a:pt x="41" y="14"/>
                  </a:lnTo>
                  <a:lnTo>
                    <a:pt x="40" y="13"/>
                  </a:lnTo>
                  <a:lnTo>
                    <a:pt x="37" y="11"/>
                  </a:lnTo>
                  <a:lnTo>
                    <a:pt x="34" y="10"/>
                  </a:lnTo>
                  <a:lnTo>
                    <a:pt x="31" y="9"/>
                  </a:lnTo>
                  <a:lnTo>
                    <a:pt x="28" y="9"/>
                  </a:lnTo>
                  <a:lnTo>
                    <a:pt x="24" y="9"/>
                  </a:lnTo>
                  <a:lnTo>
                    <a:pt x="20" y="10"/>
                  </a:lnTo>
                  <a:lnTo>
                    <a:pt x="17" y="11"/>
                  </a:lnTo>
                  <a:lnTo>
                    <a:pt x="15" y="12"/>
                  </a:lnTo>
                  <a:lnTo>
                    <a:pt x="14" y="14"/>
                  </a:lnTo>
                  <a:lnTo>
                    <a:pt x="13" y="16"/>
                  </a:lnTo>
                  <a:lnTo>
                    <a:pt x="12" y="18"/>
                  </a:lnTo>
                  <a:lnTo>
                    <a:pt x="12" y="21"/>
                  </a:lnTo>
                  <a:lnTo>
                    <a:pt x="12" y="22"/>
                  </a:lnTo>
                  <a:lnTo>
                    <a:pt x="13" y="23"/>
                  </a:lnTo>
                  <a:lnTo>
                    <a:pt x="13" y="25"/>
                  </a:lnTo>
                  <a:lnTo>
                    <a:pt x="14" y="26"/>
                  </a:lnTo>
                  <a:lnTo>
                    <a:pt x="16" y="27"/>
                  </a:lnTo>
                  <a:lnTo>
                    <a:pt x="19" y="28"/>
                  </a:lnTo>
                  <a:lnTo>
                    <a:pt x="24" y="30"/>
                  </a:lnTo>
                  <a:lnTo>
                    <a:pt x="28" y="32"/>
                  </a:lnTo>
                  <a:lnTo>
                    <a:pt x="33" y="33"/>
                  </a:lnTo>
                  <a:lnTo>
                    <a:pt x="38" y="35"/>
                  </a:lnTo>
                  <a:lnTo>
                    <a:pt x="41" y="36"/>
                  </a:lnTo>
                  <a:lnTo>
                    <a:pt x="43" y="37"/>
                  </a:lnTo>
                  <a:lnTo>
                    <a:pt x="45" y="38"/>
                  </a:lnTo>
                  <a:lnTo>
                    <a:pt x="48" y="39"/>
                  </a:lnTo>
                  <a:lnTo>
                    <a:pt x="51" y="41"/>
                  </a:lnTo>
                  <a:lnTo>
                    <a:pt x="53" y="43"/>
                  </a:lnTo>
                  <a:lnTo>
                    <a:pt x="54" y="46"/>
                  </a:lnTo>
                  <a:lnTo>
                    <a:pt x="54" y="49"/>
                  </a:lnTo>
                  <a:lnTo>
                    <a:pt x="56" y="52"/>
                  </a:lnTo>
                  <a:lnTo>
                    <a:pt x="56" y="53"/>
                  </a:lnTo>
                  <a:lnTo>
                    <a:pt x="56" y="56"/>
                  </a:lnTo>
                  <a:lnTo>
                    <a:pt x="54" y="59"/>
                  </a:lnTo>
                  <a:lnTo>
                    <a:pt x="54" y="62"/>
                  </a:lnTo>
                  <a:lnTo>
                    <a:pt x="53" y="65"/>
                  </a:lnTo>
                  <a:lnTo>
                    <a:pt x="51" y="68"/>
                  </a:lnTo>
                  <a:lnTo>
                    <a:pt x="48" y="69"/>
                  </a:lnTo>
                  <a:lnTo>
                    <a:pt x="45" y="71"/>
                  </a:lnTo>
                  <a:lnTo>
                    <a:pt x="42" y="73"/>
                  </a:lnTo>
                  <a:lnTo>
                    <a:pt x="40" y="74"/>
                  </a:lnTo>
                  <a:lnTo>
                    <a:pt x="37" y="74"/>
                  </a:lnTo>
                  <a:lnTo>
                    <a:pt x="32" y="75"/>
                  </a:lnTo>
                  <a:lnTo>
                    <a:pt x="29" y="75"/>
                  </a:lnTo>
                  <a:lnTo>
                    <a:pt x="25" y="75"/>
                  </a:lnTo>
                  <a:lnTo>
                    <a:pt x="20" y="74"/>
                  </a:lnTo>
                  <a:lnTo>
                    <a:pt x="16" y="74"/>
                  </a:lnTo>
                  <a:lnTo>
                    <a:pt x="13" y="73"/>
                  </a:lnTo>
                  <a:lnTo>
                    <a:pt x="11" y="71"/>
                  </a:lnTo>
                  <a:lnTo>
                    <a:pt x="8" y="69"/>
                  </a:lnTo>
                  <a:lnTo>
                    <a:pt x="5" y="67"/>
                  </a:lnTo>
                  <a:lnTo>
                    <a:pt x="3" y="64"/>
                  </a:lnTo>
                  <a:lnTo>
                    <a:pt x="2" y="61"/>
                  </a:lnTo>
                  <a:lnTo>
                    <a:pt x="1" y="57"/>
                  </a:lnTo>
                  <a:lnTo>
                    <a:pt x="0" y="53"/>
                  </a:lnTo>
                  <a:lnTo>
                    <a:pt x="0" y="5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38" name="Freeform 330"/>
            <p:cNvSpPr>
              <a:spLocks/>
            </p:cNvSpPr>
            <p:nvPr/>
          </p:nvSpPr>
          <p:spPr bwMode="auto">
            <a:xfrm>
              <a:off x="4976" y="143"/>
              <a:ext cx="55" cy="76"/>
            </a:xfrm>
            <a:custGeom>
              <a:avLst/>
              <a:gdLst>
                <a:gd name="T0" fmla="*/ 8 w 55"/>
                <a:gd name="T1" fmla="*/ 53 h 76"/>
                <a:gd name="T2" fmla="*/ 11 w 55"/>
                <a:gd name="T3" fmla="*/ 59 h 76"/>
                <a:gd name="T4" fmla="*/ 16 w 55"/>
                <a:gd name="T5" fmla="*/ 64 h 76"/>
                <a:gd name="T6" fmla="*/ 23 w 55"/>
                <a:gd name="T7" fmla="*/ 67 h 76"/>
                <a:gd name="T8" fmla="*/ 30 w 55"/>
                <a:gd name="T9" fmla="*/ 67 h 76"/>
                <a:gd name="T10" fmla="*/ 36 w 55"/>
                <a:gd name="T11" fmla="*/ 65 h 76"/>
                <a:gd name="T12" fmla="*/ 42 w 55"/>
                <a:gd name="T13" fmla="*/ 63 h 76"/>
                <a:gd name="T14" fmla="*/ 44 w 55"/>
                <a:gd name="T15" fmla="*/ 58 h 76"/>
                <a:gd name="T16" fmla="*/ 45 w 55"/>
                <a:gd name="T17" fmla="*/ 53 h 76"/>
                <a:gd name="T18" fmla="*/ 43 w 55"/>
                <a:gd name="T19" fmla="*/ 49 h 76"/>
                <a:gd name="T20" fmla="*/ 38 w 55"/>
                <a:gd name="T21" fmla="*/ 45 h 76"/>
                <a:gd name="T22" fmla="*/ 32 w 55"/>
                <a:gd name="T23" fmla="*/ 43 h 76"/>
                <a:gd name="T24" fmla="*/ 21 w 55"/>
                <a:gd name="T25" fmla="*/ 40 h 76"/>
                <a:gd name="T26" fmla="*/ 11 w 55"/>
                <a:gd name="T27" fmla="*/ 37 h 76"/>
                <a:gd name="T28" fmla="*/ 6 w 55"/>
                <a:gd name="T29" fmla="*/ 31 h 76"/>
                <a:gd name="T30" fmla="*/ 3 w 55"/>
                <a:gd name="T31" fmla="*/ 25 h 76"/>
                <a:gd name="T32" fmla="*/ 2 w 55"/>
                <a:gd name="T33" fmla="*/ 18 h 76"/>
                <a:gd name="T34" fmla="*/ 4 w 55"/>
                <a:gd name="T35" fmla="*/ 10 h 76"/>
                <a:gd name="T36" fmla="*/ 10 w 55"/>
                <a:gd name="T37" fmla="*/ 4 h 76"/>
                <a:gd name="T38" fmla="*/ 20 w 55"/>
                <a:gd name="T39" fmla="*/ 1 h 76"/>
                <a:gd name="T40" fmla="*/ 30 w 55"/>
                <a:gd name="T41" fmla="*/ 0 h 76"/>
                <a:gd name="T42" fmla="*/ 39 w 55"/>
                <a:gd name="T43" fmla="*/ 3 h 76"/>
                <a:gd name="T44" fmla="*/ 47 w 55"/>
                <a:gd name="T45" fmla="*/ 8 h 76"/>
                <a:gd name="T46" fmla="*/ 51 w 55"/>
                <a:gd name="T47" fmla="*/ 16 h 76"/>
                <a:gd name="T48" fmla="*/ 43 w 55"/>
                <a:gd name="T49" fmla="*/ 23 h 76"/>
                <a:gd name="T50" fmla="*/ 39 w 55"/>
                <a:gd name="T51" fmla="*/ 14 h 76"/>
                <a:gd name="T52" fmla="*/ 33 w 55"/>
                <a:gd name="T53" fmla="*/ 10 h 76"/>
                <a:gd name="T54" fmla="*/ 23 w 55"/>
                <a:gd name="T55" fmla="*/ 9 h 76"/>
                <a:gd name="T56" fmla="*/ 15 w 55"/>
                <a:gd name="T57" fmla="*/ 12 h 76"/>
                <a:gd name="T58" fmla="*/ 11 w 55"/>
                <a:gd name="T59" fmla="*/ 18 h 76"/>
                <a:gd name="T60" fmla="*/ 12 w 55"/>
                <a:gd name="T61" fmla="*/ 23 h 76"/>
                <a:gd name="T62" fmla="*/ 16 w 55"/>
                <a:gd name="T63" fmla="*/ 27 h 76"/>
                <a:gd name="T64" fmla="*/ 27 w 55"/>
                <a:gd name="T65" fmla="*/ 32 h 76"/>
                <a:gd name="T66" fmla="*/ 39 w 55"/>
                <a:gd name="T67" fmla="*/ 36 h 76"/>
                <a:gd name="T68" fmla="*/ 47 w 55"/>
                <a:gd name="T69" fmla="*/ 39 h 76"/>
                <a:gd name="T70" fmla="*/ 52 w 55"/>
                <a:gd name="T71" fmla="*/ 46 h 76"/>
                <a:gd name="T72" fmla="*/ 54 w 55"/>
                <a:gd name="T73" fmla="*/ 53 h 76"/>
                <a:gd name="T74" fmla="*/ 52 w 55"/>
                <a:gd name="T75" fmla="*/ 62 h 76"/>
                <a:gd name="T76" fmla="*/ 47 w 55"/>
                <a:gd name="T77" fmla="*/ 69 h 76"/>
                <a:gd name="T78" fmla="*/ 38 w 55"/>
                <a:gd name="T79" fmla="*/ 74 h 76"/>
                <a:gd name="T80" fmla="*/ 28 w 55"/>
                <a:gd name="T81" fmla="*/ 75 h 76"/>
                <a:gd name="T82" fmla="*/ 16 w 55"/>
                <a:gd name="T83" fmla="*/ 74 h 76"/>
                <a:gd name="T84" fmla="*/ 7 w 55"/>
                <a:gd name="T85" fmla="*/ 69 h 76"/>
                <a:gd name="T86" fmla="*/ 2 w 55"/>
                <a:gd name="T87" fmla="*/ 61 h 76"/>
                <a:gd name="T88" fmla="*/ 0 w 55"/>
                <a:gd name="T89" fmla="*/ 5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5" h="76">
                  <a:moveTo>
                    <a:pt x="0" y="50"/>
                  </a:moveTo>
                  <a:lnTo>
                    <a:pt x="8" y="50"/>
                  </a:lnTo>
                  <a:lnTo>
                    <a:pt x="8" y="53"/>
                  </a:lnTo>
                  <a:lnTo>
                    <a:pt x="9" y="55"/>
                  </a:lnTo>
                  <a:lnTo>
                    <a:pt x="10" y="57"/>
                  </a:lnTo>
                  <a:lnTo>
                    <a:pt x="11" y="59"/>
                  </a:lnTo>
                  <a:lnTo>
                    <a:pt x="12" y="61"/>
                  </a:lnTo>
                  <a:lnTo>
                    <a:pt x="15" y="63"/>
                  </a:lnTo>
                  <a:lnTo>
                    <a:pt x="16" y="64"/>
                  </a:lnTo>
                  <a:lnTo>
                    <a:pt x="18" y="65"/>
                  </a:lnTo>
                  <a:lnTo>
                    <a:pt x="20" y="65"/>
                  </a:lnTo>
                  <a:lnTo>
                    <a:pt x="23" y="67"/>
                  </a:lnTo>
                  <a:lnTo>
                    <a:pt x="26" y="67"/>
                  </a:lnTo>
                  <a:lnTo>
                    <a:pt x="28" y="67"/>
                  </a:lnTo>
                  <a:lnTo>
                    <a:pt x="30" y="67"/>
                  </a:lnTo>
                  <a:lnTo>
                    <a:pt x="32" y="67"/>
                  </a:lnTo>
                  <a:lnTo>
                    <a:pt x="34" y="66"/>
                  </a:lnTo>
                  <a:lnTo>
                    <a:pt x="36" y="65"/>
                  </a:lnTo>
                  <a:lnTo>
                    <a:pt x="38" y="64"/>
                  </a:lnTo>
                  <a:lnTo>
                    <a:pt x="39" y="63"/>
                  </a:lnTo>
                  <a:lnTo>
                    <a:pt x="42" y="63"/>
                  </a:lnTo>
                  <a:lnTo>
                    <a:pt x="43" y="61"/>
                  </a:lnTo>
                  <a:lnTo>
                    <a:pt x="43" y="60"/>
                  </a:lnTo>
                  <a:lnTo>
                    <a:pt x="44" y="58"/>
                  </a:lnTo>
                  <a:lnTo>
                    <a:pt x="45" y="56"/>
                  </a:lnTo>
                  <a:lnTo>
                    <a:pt x="45" y="54"/>
                  </a:lnTo>
                  <a:lnTo>
                    <a:pt x="45" y="53"/>
                  </a:lnTo>
                  <a:lnTo>
                    <a:pt x="44" y="52"/>
                  </a:lnTo>
                  <a:lnTo>
                    <a:pt x="44" y="50"/>
                  </a:lnTo>
                  <a:lnTo>
                    <a:pt x="43" y="49"/>
                  </a:lnTo>
                  <a:lnTo>
                    <a:pt x="42" y="48"/>
                  </a:lnTo>
                  <a:lnTo>
                    <a:pt x="41" y="47"/>
                  </a:lnTo>
                  <a:lnTo>
                    <a:pt x="38" y="45"/>
                  </a:lnTo>
                  <a:lnTo>
                    <a:pt x="36" y="44"/>
                  </a:lnTo>
                  <a:lnTo>
                    <a:pt x="35" y="43"/>
                  </a:lnTo>
                  <a:lnTo>
                    <a:pt x="32" y="43"/>
                  </a:lnTo>
                  <a:lnTo>
                    <a:pt x="29" y="42"/>
                  </a:lnTo>
                  <a:lnTo>
                    <a:pt x="26" y="41"/>
                  </a:lnTo>
                  <a:lnTo>
                    <a:pt x="21" y="40"/>
                  </a:lnTo>
                  <a:lnTo>
                    <a:pt x="17" y="38"/>
                  </a:lnTo>
                  <a:lnTo>
                    <a:pt x="15" y="38"/>
                  </a:lnTo>
                  <a:lnTo>
                    <a:pt x="11" y="37"/>
                  </a:lnTo>
                  <a:lnTo>
                    <a:pt x="9" y="35"/>
                  </a:lnTo>
                  <a:lnTo>
                    <a:pt x="7" y="34"/>
                  </a:lnTo>
                  <a:lnTo>
                    <a:pt x="6" y="31"/>
                  </a:lnTo>
                  <a:lnTo>
                    <a:pt x="4" y="29"/>
                  </a:lnTo>
                  <a:lnTo>
                    <a:pt x="4" y="28"/>
                  </a:lnTo>
                  <a:lnTo>
                    <a:pt x="3" y="25"/>
                  </a:lnTo>
                  <a:lnTo>
                    <a:pt x="2" y="23"/>
                  </a:lnTo>
                  <a:lnTo>
                    <a:pt x="2" y="21"/>
                  </a:lnTo>
                  <a:lnTo>
                    <a:pt x="2" y="18"/>
                  </a:lnTo>
                  <a:lnTo>
                    <a:pt x="3" y="15"/>
                  </a:lnTo>
                  <a:lnTo>
                    <a:pt x="4" y="13"/>
                  </a:lnTo>
                  <a:lnTo>
                    <a:pt x="4" y="10"/>
                  </a:lnTo>
                  <a:lnTo>
                    <a:pt x="6" y="8"/>
                  </a:lnTo>
                  <a:lnTo>
                    <a:pt x="8" y="6"/>
                  </a:lnTo>
                  <a:lnTo>
                    <a:pt x="10" y="4"/>
                  </a:lnTo>
                  <a:lnTo>
                    <a:pt x="14" y="3"/>
                  </a:lnTo>
                  <a:lnTo>
                    <a:pt x="17" y="2"/>
                  </a:lnTo>
                  <a:lnTo>
                    <a:pt x="20" y="1"/>
                  </a:lnTo>
                  <a:lnTo>
                    <a:pt x="23" y="0"/>
                  </a:lnTo>
                  <a:lnTo>
                    <a:pt x="26" y="0"/>
                  </a:lnTo>
                  <a:lnTo>
                    <a:pt x="30" y="0"/>
                  </a:lnTo>
                  <a:lnTo>
                    <a:pt x="33" y="1"/>
                  </a:lnTo>
                  <a:lnTo>
                    <a:pt x="36" y="2"/>
                  </a:lnTo>
                  <a:lnTo>
                    <a:pt x="39" y="3"/>
                  </a:lnTo>
                  <a:lnTo>
                    <a:pt x="42" y="4"/>
                  </a:lnTo>
                  <a:lnTo>
                    <a:pt x="45" y="6"/>
                  </a:lnTo>
                  <a:lnTo>
                    <a:pt x="47" y="8"/>
                  </a:lnTo>
                  <a:lnTo>
                    <a:pt x="49" y="10"/>
                  </a:lnTo>
                  <a:lnTo>
                    <a:pt x="50" y="13"/>
                  </a:lnTo>
                  <a:lnTo>
                    <a:pt x="51" y="16"/>
                  </a:lnTo>
                  <a:lnTo>
                    <a:pt x="52" y="20"/>
                  </a:lnTo>
                  <a:lnTo>
                    <a:pt x="52" y="22"/>
                  </a:lnTo>
                  <a:lnTo>
                    <a:pt x="43" y="23"/>
                  </a:lnTo>
                  <a:lnTo>
                    <a:pt x="42" y="20"/>
                  </a:lnTo>
                  <a:lnTo>
                    <a:pt x="42" y="17"/>
                  </a:lnTo>
                  <a:lnTo>
                    <a:pt x="39" y="14"/>
                  </a:lnTo>
                  <a:lnTo>
                    <a:pt x="38" y="13"/>
                  </a:lnTo>
                  <a:lnTo>
                    <a:pt x="35" y="11"/>
                  </a:lnTo>
                  <a:lnTo>
                    <a:pt x="33" y="10"/>
                  </a:lnTo>
                  <a:lnTo>
                    <a:pt x="30" y="9"/>
                  </a:lnTo>
                  <a:lnTo>
                    <a:pt x="27" y="9"/>
                  </a:lnTo>
                  <a:lnTo>
                    <a:pt x="23" y="9"/>
                  </a:lnTo>
                  <a:lnTo>
                    <a:pt x="20" y="10"/>
                  </a:lnTo>
                  <a:lnTo>
                    <a:pt x="17" y="11"/>
                  </a:lnTo>
                  <a:lnTo>
                    <a:pt x="15" y="12"/>
                  </a:lnTo>
                  <a:lnTo>
                    <a:pt x="14" y="14"/>
                  </a:lnTo>
                  <a:lnTo>
                    <a:pt x="12" y="16"/>
                  </a:lnTo>
                  <a:lnTo>
                    <a:pt x="11" y="18"/>
                  </a:lnTo>
                  <a:lnTo>
                    <a:pt x="11" y="21"/>
                  </a:lnTo>
                  <a:lnTo>
                    <a:pt x="11" y="22"/>
                  </a:lnTo>
                  <a:lnTo>
                    <a:pt x="12" y="23"/>
                  </a:lnTo>
                  <a:lnTo>
                    <a:pt x="12" y="25"/>
                  </a:lnTo>
                  <a:lnTo>
                    <a:pt x="14" y="26"/>
                  </a:lnTo>
                  <a:lnTo>
                    <a:pt x="16" y="27"/>
                  </a:lnTo>
                  <a:lnTo>
                    <a:pt x="19" y="28"/>
                  </a:lnTo>
                  <a:lnTo>
                    <a:pt x="23" y="30"/>
                  </a:lnTo>
                  <a:lnTo>
                    <a:pt x="27" y="32"/>
                  </a:lnTo>
                  <a:lnTo>
                    <a:pt x="32" y="33"/>
                  </a:lnTo>
                  <a:lnTo>
                    <a:pt x="36" y="35"/>
                  </a:lnTo>
                  <a:lnTo>
                    <a:pt x="39" y="36"/>
                  </a:lnTo>
                  <a:lnTo>
                    <a:pt x="42" y="37"/>
                  </a:lnTo>
                  <a:lnTo>
                    <a:pt x="44" y="38"/>
                  </a:lnTo>
                  <a:lnTo>
                    <a:pt x="47" y="39"/>
                  </a:lnTo>
                  <a:lnTo>
                    <a:pt x="49" y="41"/>
                  </a:lnTo>
                  <a:lnTo>
                    <a:pt x="51" y="43"/>
                  </a:lnTo>
                  <a:lnTo>
                    <a:pt x="52" y="46"/>
                  </a:lnTo>
                  <a:lnTo>
                    <a:pt x="52" y="49"/>
                  </a:lnTo>
                  <a:lnTo>
                    <a:pt x="54" y="52"/>
                  </a:lnTo>
                  <a:lnTo>
                    <a:pt x="54" y="53"/>
                  </a:lnTo>
                  <a:lnTo>
                    <a:pt x="54" y="56"/>
                  </a:lnTo>
                  <a:lnTo>
                    <a:pt x="52" y="59"/>
                  </a:lnTo>
                  <a:lnTo>
                    <a:pt x="52" y="62"/>
                  </a:lnTo>
                  <a:lnTo>
                    <a:pt x="51" y="65"/>
                  </a:lnTo>
                  <a:lnTo>
                    <a:pt x="49" y="68"/>
                  </a:lnTo>
                  <a:lnTo>
                    <a:pt x="47" y="69"/>
                  </a:lnTo>
                  <a:lnTo>
                    <a:pt x="44" y="71"/>
                  </a:lnTo>
                  <a:lnTo>
                    <a:pt x="42" y="73"/>
                  </a:lnTo>
                  <a:lnTo>
                    <a:pt x="38" y="74"/>
                  </a:lnTo>
                  <a:lnTo>
                    <a:pt x="35" y="74"/>
                  </a:lnTo>
                  <a:lnTo>
                    <a:pt x="31" y="75"/>
                  </a:lnTo>
                  <a:lnTo>
                    <a:pt x="28" y="75"/>
                  </a:lnTo>
                  <a:lnTo>
                    <a:pt x="24" y="75"/>
                  </a:lnTo>
                  <a:lnTo>
                    <a:pt x="20" y="74"/>
                  </a:lnTo>
                  <a:lnTo>
                    <a:pt x="16" y="74"/>
                  </a:lnTo>
                  <a:lnTo>
                    <a:pt x="12" y="73"/>
                  </a:lnTo>
                  <a:lnTo>
                    <a:pt x="10" y="71"/>
                  </a:lnTo>
                  <a:lnTo>
                    <a:pt x="7" y="69"/>
                  </a:lnTo>
                  <a:lnTo>
                    <a:pt x="5" y="67"/>
                  </a:lnTo>
                  <a:lnTo>
                    <a:pt x="3" y="64"/>
                  </a:lnTo>
                  <a:lnTo>
                    <a:pt x="2" y="61"/>
                  </a:lnTo>
                  <a:lnTo>
                    <a:pt x="1" y="57"/>
                  </a:lnTo>
                  <a:lnTo>
                    <a:pt x="0" y="53"/>
                  </a:lnTo>
                  <a:lnTo>
                    <a:pt x="0" y="5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39" name="Freeform 331"/>
            <p:cNvSpPr>
              <a:spLocks/>
            </p:cNvSpPr>
            <p:nvPr/>
          </p:nvSpPr>
          <p:spPr bwMode="auto">
            <a:xfrm>
              <a:off x="3002" y="1281"/>
              <a:ext cx="58" cy="76"/>
            </a:xfrm>
            <a:custGeom>
              <a:avLst/>
              <a:gdLst>
                <a:gd name="T0" fmla="*/ 10 w 58"/>
                <a:gd name="T1" fmla="*/ 53 h 76"/>
                <a:gd name="T2" fmla="*/ 13 w 58"/>
                <a:gd name="T3" fmla="*/ 59 h 76"/>
                <a:gd name="T4" fmla="*/ 16 w 58"/>
                <a:gd name="T5" fmla="*/ 64 h 76"/>
                <a:gd name="T6" fmla="*/ 25 w 58"/>
                <a:gd name="T7" fmla="*/ 67 h 76"/>
                <a:gd name="T8" fmla="*/ 33 w 58"/>
                <a:gd name="T9" fmla="*/ 67 h 76"/>
                <a:gd name="T10" fmla="*/ 38 w 58"/>
                <a:gd name="T11" fmla="*/ 65 h 76"/>
                <a:gd name="T12" fmla="*/ 44 w 58"/>
                <a:gd name="T13" fmla="*/ 63 h 76"/>
                <a:gd name="T14" fmla="*/ 46 w 58"/>
                <a:gd name="T15" fmla="*/ 57 h 76"/>
                <a:gd name="T16" fmla="*/ 48 w 58"/>
                <a:gd name="T17" fmla="*/ 53 h 76"/>
                <a:gd name="T18" fmla="*/ 45 w 58"/>
                <a:gd name="T19" fmla="*/ 49 h 76"/>
                <a:gd name="T20" fmla="*/ 42 w 58"/>
                <a:gd name="T21" fmla="*/ 45 h 76"/>
                <a:gd name="T22" fmla="*/ 35 w 58"/>
                <a:gd name="T23" fmla="*/ 43 h 76"/>
                <a:gd name="T24" fmla="*/ 23 w 58"/>
                <a:gd name="T25" fmla="*/ 40 h 76"/>
                <a:gd name="T26" fmla="*/ 13 w 58"/>
                <a:gd name="T27" fmla="*/ 37 h 76"/>
                <a:gd name="T28" fmla="*/ 7 w 58"/>
                <a:gd name="T29" fmla="*/ 31 h 76"/>
                <a:gd name="T30" fmla="*/ 3 w 58"/>
                <a:gd name="T31" fmla="*/ 25 h 76"/>
                <a:gd name="T32" fmla="*/ 3 w 58"/>
                <a:gd name="T33" fmla="*/ 18 h 76"/>
                <a:gd name="T34" fmla="*/ 5 w 58"/>
                <a:gd name="T35" fmla="*/ 10 h 76"/>
                <a:gd name="T36" fmla="*/ 12 w 58"/>
                <a:gd name="T37" fmla="*/ 4 h 76"/>
                <a:gd name="T38" fmla="*/ 21 w 58"/>
                <a:gd name="T39" fmla="*/ 1 h 76"/>
                <a:gd name="T40" fmla="*/ 32 w 58"/>
                <a:gd name="T41" fmla="*/ 0 h 76"/>
                <a:gd name="T42" fmla="*/ 42 w 58"/>
                <a:gd name="T43" fmla="*/ 3 h 76"/>
                <a:gd name="T44" fmla="*/ 50 w 58"/>
                <a:gd name="T45" fmla="*/ 8 h 76"/>
                <a:gd name="T46" fmla="*/ 55 w 58"/>
                <a:gd name="T47" fmla="*/ 16 h 76"/>
                <a:gd name="T48" fmla="*/ 45 w 58"/>
                <a:gd name="T49" fmla="*/ 23 h 76"/>
                <a:gd name="T50" fmla="*/ 43 w 58"/>
                <a:gd name="T51" fmla="*/ 14 h 76"/>
                <a:gd name="T52" fmla="*/ 36 w 58"/>
                <a:gd name="T53" fmla="*/ 10 h 76"/>
                <a:gd name="T54" fmla="*/ 25 w 58"/>
                <a:gd name="T55" fmla="*/ 9 h 76"/>
                <a:gd name="T56" fmla="*/ 16 w 58"/>
                <a:gd name="T57" fmla="*/ 12 h 76"/>
                <a:gd name="T58" fmla="*/ 13 w 58"/>
                <a:gd name="T59" fmla="*/ 18 h 76"/>
                <a:gd name="T60" fmla="*/ 13 w 58"/>
                <a:gd name="T61" fmla="*/ 23 h 76"/>
                <a:gd name="T62" fmla="*/ 16 w 58"/>
                <a:gd name="T63" fmla="*/ 27 h 76"/>
                <a:gd name="T64" fmla="*/ 30 w 58"/>
                <a:gd name="T65" fmla="*/ 32 h 76"/>
                <a:gd name="T66" fmla="*/ 42 w 58"/>
                <a:gd name="T67" fmla="*/ 36 h 76"/>
                <a:gd name="T68" fmla="*/ 50 w 58"/>
                <a:gd name="T69" fmla="*/ 39 h 76"/>
                <a:gd name="T70" fmla="*/ 55 w 58"/>
                <a:gd name="T71" fmla="*/ 46 h 76"/>
                <a:gd name="T72" fmla="*/ 57 w 58"/>
                <a:gd name="T73" fmla="*/ 53 h 76"/>
                <a:gd name="T74" fmla="*/ 55 w 58"/>
                <a:gd name="T75" fmla="*/ 62 h 76"/>
                <a:gd name="T76" fmla="*/ 49 w 58"/>
                <a:gd name="T77" fmla="*/ 69 h 76"/>
                <a:gd name="T78" fmla="*/ 41 w 58"/>
                <a:gd name="T79" fmla="*/ 74 h 76"/>
                <a:gd name="T80" fmla="*/ 30 w 58"/>
                <a:gd name="T81" fmla="*/ 75 h 76"/>
                <a:gd name="T82" fmla="*/ 18 w 58"/>
                <a:gd name="T83" fmla="*/ 74 h 76"/>
                <a:gd name="T84" fmla="*/ 9 w 58"/>
                <a:gd name="T85" fmla="*/ 69 h 76"/>
                <a:gd name="T86" fmla="*/ 2 w 58"/>
                <a:gd name="T87" fmla="*/ 61 h 76"/>
                <a:gd name="T88" fmla="*/ 0 w 58"/>
                <a:gd name="T89" fmla="*/ 5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8" h="76">
                  <a:moveTo>
                    <a:pt x="0" y="50"/>
                  </a:moveTo>
                  <a:lnTo>
                    <a:pt x="10" y="50"/>
                  </a:lnTo>
                  <a:lnTo>
                    <a:pt x="10" y="53"/>
                  </a:lnTo>
                  <a:lnTo>
                    <a:pt x="11" y="55"/>
                  </a:lnTo>
                  <a:lnTo>
                    <a:pt x="12" y="57"/>
                  </a:lnTo>
                  <a:lnTo>
                    <a:pt x="13" y="59"/>
                  </a:lnTo>
                  <a:lnTo>
                    <a:pt x="13" y="61"/>
                  </a:lnTo>
                  <a:lnTo>
                    <a:pt x="15" y="63"/>
                  </a:lnTo>
                  <a:lnTo>
                    <a:pt x="16" y="64"/>
                  </a:lnTo>
                  <a:lnTo>
                    <a:pt x="20" y="65"/>
                  </a:lnTo>
                  <a:lnTo>
                    <a:pt x="22" y="66"/>
                  </a:lnTo>
                  <a:lnTo>
                    <a:pt x="25" y="67"/>
                  </a:lnTo>
                  <a:lnTo>
                    <a:pt x="27" y="67"/>
                  </a:lnTo>
                  <a:lnTo>
                    <a:pt x="30" y="67"/>
                  </a:lnTo>
                  <a:lnTo>
                    <a:pt x="33" y="67"/>
                  </a:lnTo>
                  <a:lnTo>
                    <a:pt x="34" y="67"/>
                  </a:lnTo>
                  <a:lnTo>
                    <a:pt x="37" y="66"/>
                  </a:lnTo>
                  <a:lnTo>
                    <a:pt x="38" y="65"/>
                  </a:lnTo>
                  <a:lnTo>
                    <a:pt x="41" y="64"/>
                  </a:lnTo>
                  <a:lnTo>
                    <a:pt x="43" y="63"/>
                  </a:lnTo>
                  <a:lnTo>
                    <a:pt x="44" y="63"/>
                  </a:lnTo>
                  <a:lnTo>
                    <a:pt x="45" y="62"/>
                  </a:lnTo>
                  <a:lnTo>
                    <a:pt x="46" y="59"/>
                  </a:lnTo>
                  <a:lnTo>
                    <a:pt x="46" y="57"/>
                  </a:lnTo>
                  <a:lnTo>
                    <a:pt x="48" y="56"/>
                  </a:lnTo>
                  <a:lnTo>
                    <a:pt x="48" y="54"/>
                  </a:lnTo>
                  <a:lnTo>
                    <a:pt x="48" y="53"/>
                  </a:lnTo>
                  <a:lnTo>
                    <a:pt x="47" y="52"/>
                  </a:lnTo>
                  <a:lnTo>
                    <a:pt x="46" y="50"/>
                  </a:lnTo>
                  <a:lnTo>
                    <a:pt x="45" y="49"/>
                  </a:lnTo>
                  <a:lnTo>
                    <a:pt x="45" y="48"/>
                  </a:lnTo>
                  <a:lnTo>
                    <a:pt x="43" y="47"/>
                  </a:lnTo>
                  <a:lnTo>
                    <a:pt x="42" y="45"/>
                  </a:lnTo>
                  <a:lnTo>
                    <a:pt x="39" y="44"/>
                  </a:lnTo>
                  <a:lnTo>
                    <a:pt x="37" y="43"/>
                  </a:lnTo>
                  <a:lnTo>
                    <a:pt x="35" y="43"/>
                  </a:lnTo>
                  <a:lnTo>
                    <a:pt x="32" y="42"/>
                  </a:lnTo>
                  <a:lnTo>
                    <a:pt x="27" y="41"/>
                  </a:lnTo>
                  <a:lnTo>
                    <a:pt x="23" y="40"/>
                  </a:lnTo>
                  <a:lnTo>
                    <a:pt x="19" y="38"/>
                  </a:lnTo>
                  <a:lnTo>
                    <a:pt x="15" y="38"/>
                  </a:lnTo>
                  <a:lnTo>
                    <a:pt x="13" y="37"/>
                  </a:lnTo>
                  <a:lnTo>
                    <a:pt x="11" y="35"/>
                  </a:lnTo>
                  <a:lnTo>
                    <a:pt x="9" y="34"/>
                  </a:lnTo>
                  <a:lnTo>
                    <a:pt x="7" y="31"/>
                  </a:lnTo>
                  <a:lnTo>
                    <a:pt x="5" y="30"/>
                  </a:lnTo>
                  <a:lnTo>
                    <a:pt x="4" y="28"/>
                  </a:lnTo>
                  <a:lnTo>
                    <a:pt x="3" y="25"/>
                  </a:lnTo>
                  <a:lnTo>
                    <a:pt x="3" y="23"/>
                  </a:lnTo>
                  <a:lnTo>
                    <a:pt x="3" y="21"/>
                  </a:lnTo>
                  <a:lnTo>
                    <a:pt x="3" y="18"/>
                  </a:lnTo>
                  <a:lnTo>
                    <a:pt x="3" y="16"/>
                  </a:lnTo>
                  <a:lnTo>
                    <a:pt x="4" y="13"/>
                  </a:lnTo>
                  <a:lnTo>
                    <a:pt x="5" y="10"/>
                  </a:lnTo>
                  <a:lnTo>
                    <a:pt x="8" y="8"/>
                  </a:lnTo>
                  <a:lnTo>
                    <a:pt x="9" y="6"/>
                  </a:lnTo>
                  <a:lnTo>
                    <a:pt x="12" y="4"/>
                  </a:lnTo>
                  <a:lnTo>
                    <a:pt x="15" y="3"/>
                  </a:lnTo>
                  <a:lnTo>
                    <a:pt x="18" y="2"/>
                  </a:lnTo>
                  <a:lnTo>
                    <a:pt x="21" y="1"/>
                  </a:lnTo>
                  <a:lnTo>
                    <a:pt x="24" y="0"/>
                  </a:lnTo>
                  <a:lnTo>
                    <a:pt x="29" y="0"/>
                  </a:lnTo>
                  <a:lnTo>
                    <a:pt x="32" y="0"/>
                  </a:lnTo>
                  <a:lnTo>
                    <a:pt x="36" y="1"/>
                  </a:lnTo>
                  <a:lnTo>
                    <a:pt x="38" y="2"/>
                  </a:lnTo>
                  <a:lnTo>
                    <a:pt x="42" y="3"/>
                  </a:lnTo>
                  <a:lnTo>
                    <a:pt x="45" y="4"/>
                  </a:lnTo>
                  <a:lnTo>
                    <a:pt x="48" y="6"/>
                  </a:lnTo>
                  <a:lnTo>
                    <a:pt x="50" y="8"/>
                  </a:lnTo>
                  <a:lnTo>
                    <a:pt x="53" y="10"/>
                  </a:lnTo>
                  <a:lnTo>
                    <a:pt x="54" y="13"/>
                  </a:lnTo>
                  <a:lnTo>
                    <a:pt x="55" y="16"/>
                  </a:lnTo>
                  <a:lnTo>
                    <a:pt x="55" y="19"/>
                  </a:lnTo>
                  <a:lnTo>
                    <a:pt x="55" y="22"/>
                  </a:lnTo>
                  <a:lnTo>
                    <a:pt x="45" y="23"/>
                  </a:lnTo>
                  <a:lnTo>
                    <a:pt x="45" y="20"/>
                  </a:lnTo>
                  <a:lnTo>
                    <a:pt x="44" y="17"/>
                  </a:lnTo>
                  <a:lnTo>
                    <a:pt x="43" y="14"/>
                  </a:lnTo>
                  <a:lnTo>
                    <a:pt x="41" y="13"/>
                  </a:lnTo>
                  <a:lnTo>
                    <a:pt x="38" y="11"/>
                  </a:lnTo>
                  <a:lnTo>
                    <a:pt x="36" y="10"/>
                  </a:lnTo>
                  <a:lnTo>
                    <a:pt x="33" y="9"/>
                  </a:lnTo>
                  <a:lnTo>
                    <a:pt x="29" y="9"/>
                  </a:lnTo>
                  <a:lnTo>
                    <a:pt x="25" y="9"/>
                  </a:lnTo>
                  <a:lnTo>
                    <a:pt x="21" y="10"/>
                  </a:lnTo>
                  <a:lnTo>
                    <a:pt x="19" y="10"/>
                  </a:lnTo>
                  <a:lnTo>
                    <a:pt x="16" y="12"/>
                  </a:lnTo>
                  <a:lnTo>
                    <a:pt x="15" y="14"/>
                  </a:lnTo>
                  <a:lnTo>
                    <a:pt x="13" y="16"/>
                  </a:lnTo>
                  <a:lnTo>
                    <a:pt x="13" y="18"/>
                  </a:lnTo>
                  <a:lnTo>
                    <a:pt x="13" y="21"/>
                  </a:lnTo>
                  <a:lnTo>
                    <a:pt x="13" y="22"/>
                  </a:lnTo>
                  <a:lnTo>
                    <a:pt x="13" y="23"/>
                  </a:lnTo>
                  <a:lnTo>
                    <a:pt x="14" y="25"/>
                  </a:lnTo>
                  <a:lnTo>
                    <a:pt x="15" y="26"/>
                  </a:lnTo>
                  <a:lnTo>
                    <a:pt x="16" y="27"/>
                  </a:lnTo>
                  <a:lnTo>
                    <a:pt x="20" y="28"/>
                  </a:lnTo>
                  <a:lnTo>
                    <a:pt x="24" y="30"/>
                  </a:lnTo>
                  <a:lnTo>
                    <a:pt x="30" y="32"/>
                  </a:lnTo>
                  <a:lnTo>
                    <a:pt x="34" y="33"/>
                  </a:lnTo>
                  <a:lnTo>
                    <a:pt x="38" y="35"/>
                  </a:lnTo>
                  <a:lnTo>
                    <a:pt x="42" y="36"/>
                  </a:lnTo>
                  <a:lnTo>
                    <a:pt x="45" y="37"/>
                  </a:lnTo>
                  <a:lnTo>
                    <a:pt x="47" y="38"/>
                  </a:lnTo>
                  <a:lnTo>
                    <a:pt x="50" y="39"/>
                  </a:lnTo>
                  <a:lnTo>
                    <a:pt x="53" y="41"/>
                  </a:lnTo>
                  <a:lnTo>
                    <a:pt x="54" y="43"/>
                  </a:lnTo>
                  <a:lnTo>
                    <a:pt x="55" y="46"/>
                  </a:lnTo>
                  <a:lnTo>
                    <a:pt x="56" y="49"/>
                  </a:lnTo>
                  <a:lnTo>
                    <a:pt x="57" y="52"/>
                  </a:lnTo>
                  <a:lnTo>
                    <a:pt x="57" y="53"/>
                  </a:lnTo>
                  <a:lnTo>
                    <a:pt x="57" y="56"/>
                  </a:lnTo>
                  <a:lnTo>
                    <a:pt x="56" y="59"/>
                  </a:lnTo>
                  <a:lnTo>
                    <a:pt x="55" y="62"/>
                  </a:lnTo>
                  <a:lnTo>
                    <a:pt x="54" y="65"/>
                  </a:lnTo>
                  <a:lnTo>
                    <a:pt x="53" y="68"/>
                  </a:lnTo>
                  <a:lnTo>
                    <a:pt x="49" y="69"/>
                  </a:lnTo>
                  <a:lnTo>
                    <a:pt x="47" y="71"/>
                  </a:lnTo>
                  <a:lnTo>
                    <a:pt x="44" y="73"/>
                  </a:lnTo>
                  <a:lnTo>
                    <a:pt x="41" y="74"/>
                  </a:lnTo>
                  <a:lnTo>
                    <a:pt x="37" y="74"/>
                  </a:lnTo>
                  <a:lnTo>
                    <a:pt x="34" y="75"/>
                  </a:lnTo>
                  <a:lnTo>
                    <a:pt x="30" y="75"/>
                  </a:lnTo>
                  <a:lnTo>
                    <a:pt x="25" y="75"/>
                  </a:lnTo>
                  <a:lnTo>
                    <a:pt x="21" y="74"/>
                  </a:lnTo>
                  <a:lnTo>
                    <a:pt x="18" y="74"/>
                  </a:lnTo>
                  <a:lnTo>
                    <a:pt x="14" y="73"/>
                  </a:lnTo>
                  <a:lnTo>
                    <a:pt x="11" y="71"/>
                  </a:lnTo>
                  <a:lnTo>
                    <a:pt x="9" y="69"/>
                  </a:lnTo>
                  <a:lnTo>
                    <a:pt x="7" y="67"/>
                  </a:lnTo>
                  <a:lnTo>
                    <a:pt x="4" y="64"/>
                  </a:lnTo>
                  <a:lnTo>
                    <a:pt x="2" y="61"/>
                  </a:lnTo>
                  <a:lnTo>
                    <a:pt x="2" y="57"/>
                  </a:lnTo>
                  <a:lnTo>
                    <a:pt x="0" y="53"/>
                  </a:lnTo>
                  <a:lnTo>
                    <a:pt x="0" y="5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40" name="Freeform 332"/>
            <p:cNvSpPr>
              <a:spLocks/>
            </p:cNvSpPr>
            <p:nvPr/>
          </p:nvSpPr>
          <p:spPr bwMode="auto">
            <a:xfrm>
              <a:off x="3075" y="1283"/>
              <a:ext cx="55" cy="73"/>
            </a:xfrm>
            <a:custGeom>
              <a:avLst/>
              <a:gdLst>
                <a:gd name="T0" fmla="*/ 22 w 55"/>
                <a:gd name="T1" fmla="*/ 72 h 73"/>
                <a:gd name="T2" fmla="*/ 22 w 55"/>
                <a:gd name="T3" fmla="*/ 8 h 73"/>
                <a:gd name="T4" fmla="*/ 0 w 55"/>
                <a:gd name="T5" fmla="*/ 8 h 73"/>
                <a:gd name="T6" fmla="*/ 0 w 55"/>
                <a:gd name="T7" fmla="*/ 0 h 73"/>
                <a:gd name="T8" fmla="*/ 54 w 55"/>
                <a:gd name="T9" fmla="*/ 0 h 73"/>
                <a:gd name="T10" fmla="*/ 54 w 55"/>
                <a:gd name="T11" fmla="*/ 8 h 73"/>
                <a:gd name="T12" fmla="*/ 31 w 55"/>
                <a:gd name="T13" fmla="*/ 8 h 73"/>
                <a:gd name="T14" fmla="*/ 31 w 55"/>
                <a:gd name="T15" fmla="*/ 72 h 73"/>
                <a:gd name="T16" fmla="*/ 22 w 55"/>
                <a:gd name="T17"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73">
                  <a:moveTo>
                    <a:pt x="22" y="72"/>
                  </a:moveTo>
                  <a:lnTo>
                    <a:pt x="22" y="8"/>
                  </a:lnTo>
                  <a:lnTo>
                    <a:pt x="0" y="8"/>
                  </a:lnTo>
                  <a:lnTo>
                    <a:pt x="0" y="0"/>
                  </a:lnTo>
                  <a:lnTo>
                    <a:pt x="54" y="0"/>
                  </a:lnTo>
                  <a:lnTo>
                    <a:pt x="54" y="8"/>
                  </a:lnTo>
                  <a:lnTo>
                    <a:pt x="31" y="8"/>
                  </a:lnTo>
                  <a:lnTo>
                    <a:pt x="31" y="72"/>
                  </a:lnTo>
                  <a:lnTo>
                    <a:pt x="22" y="72"/>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41" name="Freeform 333"/>
            <p:cNvSpPr>
              <a:spLocks/>
            </p:cNvSpPr>
            <p:nvPr/>
          </p:nvSpPr>
          <p:spPr bwMode="auto">
            <a:xfrm>
              <a:off x="3148" y="1283"/>
              <a:ext cx="52" cy="73"/>
            </a:xfrm>
            <a:custGeom>
              <a:avLst/>
              <a:gdLst>
                <a:gd name="T0" fmla="*/ 0 w 52"/>
                <a:gd name="T1" fmla="*/ 72 h 73"/>
                <a:gd name="T2" fmla="*/ 0 w 52"/>
                <a:gd name="T3" fmla="*/ 0 h 73"/>
                <a:gd name="T4" fmla="*/ 49 w 52"/>
                <a:gd name="T5" fmla="*/ 0 h 73"/>
                <a:gd name="T6" fmla="*/ 49 w 52"/>
                <a:gd name="T7" fmla="*/ 8 h 73"/>
                <a:gd name="T8" fmla="*/ 8 w 52"/>
                <a:gd name="T9" fmla="*/ 8 h 73"/>
                <a:gd name="T10" fmla="*/ 8 w 52"/>
                <a:gd name="T11" fmla="*/ 30 h 73"/>
                <a:gd name="T12" fmla="*/ 47 w 52"/>
                <a:gd name="T13" fmla="*/ 30 h 73"/>
                <a:gd name="T14" fmla="*/ 47 w 52"/>
                <a:gd name="T15" fmla="*/ 39 h 73"/>
                <a:gd name="T16" fmla="*/ 8 w 52"/>
                <a:gd name="T17" fmla="*/ 39 h 73"/>
                <a:gd name="T18" fmla="*/ 8 w 52"/>
                <a:gd name="T19" fmla="*/ 64 h 73"/>
                <a:gd name="T20" fmla="*/ 51 w 52"/>
                <a:gd name="T21" fmla="*/ 64 h 73"/>
                <a:gd name="T22" fmla="*/ 51 w 52"/>
                <a:gd name="T23" fmla="*/ 72 h 73"/>
                <a:gd name="T24" fmla="*/ 0 w 52"/>
                <a:gd name="T25"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73">
                  <a:moveTo>
                    <a:pt x="0" y="72"/>
                  </a:moveTo>
                  <a:lnTo>
                    <a:pt x="0" y="0"/>
                  </a:lnTo>
                  <a:lnTo>
                    <a:pt x="49" y="0"/>
                  </a:lnTo>
                  <a:lnTo>
                    <a:pt x="49" y="8"/>
                  </a:lnTo>
                  <a:lnTo>
                    <a:pt x="8" y="8"/>
                  </a:lnTo>
                  <a:lnTo>
                    <a:pt x="8" y="30"/>
                  </a:lnTo>
                  <a:lnTo>
                    <a:pt x="47" y="30"/>
                  </a:lnTo>
                  <a:lnTo>
                    <a:pt x="47" y="39"/>
                  </a:lnTo>
                  <a:lnTo>
                    <a:pt x="8" y="39"/>
                  </a:lnTo>
                  <a:lnTo>
                    <a:pt x="8" y="64"/>
                  </a:lnTo>
                  <a:lnTo>
                    <a:pt x="51" y="64"/>
                  </a:lnTo>
                  <a:lnTo>
                    <a:pt x="51" y="72"/>
                  </a:lnTo>
                  <a:lnTo>
                    <a:pt x="0" y="72"/>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42" name="Freeform 334"/>
            <p:cNvSpPr>
              <a:spLocks/>
            </p:cNvSpPr>
            <p:nvPr/>
          </p:nvSpPr>
          <p:spPr bwMode="auto">
            <a:xfrm>
              <a:off x="3213" y="1283"/>
              <a:ext cx="67" cy="73"/>
            </a:xfrm>
            <a:custGeom>
              <a:avLst/>
              <a:gdLst>
                <a:gd name="T0" fmla="*/ 0 w 67"/>
                <a:gd name="T1" fmla="*/ 72 h 73"/>
                <a:gd name="T2" fmla="*/ 27 w 67"/>
                <a:gd name="T3" fmla="*/ 0 h 73"/>
                <a:gd name="T4" fmla="*/ 37 w 67"/>
                <a:gd name="T5" fmla="*/ 0 h 73"/>
                <a:gd name="T6" fmla="*/ 66 w 67"/>
                <a:gd name="T7" fmla="*/ 72 h 73"/>
                <a:gd name="T8" fmla="*/ 56 w 67"/>
                <a:gd name="T9" fmla="*/ 72 h 73"/>
                <a:gd name="T10" fmla="*/ 48 w 67"/>
                <a:gd name="T11" fmla="*/ 50 h 73"/>
                <a:gd name="T12" fmla="*/ 17 w 67"/>
                <a:gd name="T13" fmla="*/ 50 h 73"/>
                <a:gd name="T14" fmla="*/ 10 w 67"/>
                <a:gd name="T15" fmla="*/ 72 h 73"/>
                <a:gd name="T16" fmla="*/ 0 w 67"/>
                <a:gd name="T17" fmla="*/ 72 h 73"/>
                <a:gd name="T18" fmla="*/ 21 w 67"/>
                <a:gd name="T19" fmla="*/ 41 h 73"/>
                <a:gd name="T20" fmla="*/ 44 w 67"/>
                <a:gd name="T21" fmla="*/ 41 h 73"/>
                <a:gd name="T22" fmla="*/ 37 w 67"/>
                <a:gd name="T23" fmla="*/ 22 h 73"/>
                <a:gd name="T24" fmla="*/ 36 w 67"/>
                <a:gd name="T25" fmla="*/ 19 h 73"/>
                <a:gd name="T26" fmla="*/ 35 w 67"/>
                <a:gd name="T27" fmla="*/ 15 h 73"/>
                <a:gd name="T28" fmla="*/ 32 w 67"/>
                <a:gd name="T29" fmla="*/ 11 h 73"/>
                <a:gd name="T30" fmla="*/ 31 w 67"/>
                <a:gd name="T31" fmla="*/ 7 h 73"/>
                <a:gd name="T32" fmla="*/ 30 w 67"/>
                <a:gd name="T33" fmla="*/ 11 h 73"/>
                <a:gd name="T34" fmla="*/ 30 w 67"/>
                <a:gd name="T35" fmla="*/ 15 h 73"/>
                <a:gd name="T36" fmla="*/ 28 w 67"/>
                <a:gd name="T37" fmla="*/ 19 h 73"/>
                <a:gd name="T38" fmla="*/ 27 w 67"/>
                <a:gd name="T39" fmla="*/ 22 h 73"/>
                <a:gd name="T40" fmla="*/ 21 w 67"/>
                <a:gd name="T41" fmla="*/ 41 h 73"/>
                <a:gd name="T42" fmla="*/ 0 w 67"/>
                <a:gd name="T43"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7" h="73">
                  <a:moveTo>
                    <a:pt x="0" y="72"/>
                  </a:moveTo>
                  <a:lnTo>
                    <a:pt x="27" y="0"/>
                  </a:lnTo>
                  <a:lnTo>
                    <a:pt x="37" y="0"/>
                  </a:lnTo>
                  <a:lnTo>
                    <a:pt x="66" y="72"/>
                  </a:lnTo>
                  <a:lnTo>
                    <a:pt x="56" y="72"/>
                  </a:lnTo>
                  <a:lnTo>
                    <a:pt x="48" y="50"/>
                  </a:lnTo>
                  <a:lnTo>
                    <a:pt x="17" y="50"/>
                  </a:lnTo>
                  <a:lnTo>
                    <a:pt x="10" y="72"/>
                  </a:lnTo>
                  <a:lnTo>
                    <a:pt x="0" y="72"/>
                  </a:lnTo>
                  <a:lnTo>
                    <a:pt x="21" y="41"/>
                  </a:lnTo>
                  <a:lnTo>
                    <a:pt x="44" y="41"/>
                  </a:lnTo>
                  <a:lnTo>
                    <a:pt x="37" y="22"/>
                  </a:lnTo>
                  <a:lnTo>
                    <a:pt x="36" y="19"/>
                  </a:lnTo>
                  <a:lnTo>
                    <a:pt x="35" y="15"/>
                  </a:lnTo>
                  <a:lnTo>
                    <a:pt x="32" y="11"/>
                  </a:lnTo>
                  <a:lnTo>
                    <a:pt x="31" y="7"/>
                  </a:lnTo>
                  <a:lnTo>
                    <a:pt x="30" y="11"/>
                  </a:lnTo>
                  <a:lnTo>
                    <a:pt x="30" y="15"/>
                  </a:lnTo>
                  <a:lnTo>
                    <a:pt x="28" y="19"/>
                  </a:lnTo>
                  <a:lnTo>
                    <a:pt x="27" y="22"/>
                  </a:lnTo>
                  <a:lnTo>
                    <a:pt x="21" y="41"/>
                  </a:lnTo>
                  <a:lnTo>
                    <a:pt x="0" y="72"/>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43" name="Freeform 335"/>
            <p:cNvSpPr>
              <a:spLocks/>
            </p:cNvSpPr>
            <p:nvPr/>
          </p:nvSpPr>
          <p:spPr bwMode="auto">
            <a:xfrm>
              <a:off x="3295" y="1283"/>
              <a:ext cx="69" cy="73"/>
            </a:xfrm>
            <a:custGeom>
              <a:avLst/>
              <a:gdLst>
                <a:gd name="T0" fmla="*/ 0 w 69"/>
                <a:gd name="T1" fmla="*/ 72 h 73"/>
                <a:gd name="T2" fmla="*/ 0 w 69"/>
                <a:gd name="T3" fmla="*/ 0 h 73"/>
                <a:gd name="T4" fmla="*/ 14 w 69"/>
                <a:gd name="T5" fmla="*/ 0 h 73"/>
                <a:gd name="T6" fmla="*/ 31 w 69"/>
                <a:gd name="T7" fmla="*/ 51 h 73"/>
                <a:gd name="T8" fmla="*/ 31 w 69"/>
                <a:gd name="T9" fmla="*/ 54 h 73"/>
                <a:gd name="T10" fmla="*/ 32 w 69"/>
                <a:gd name="T11" fmla="*/ 58 h 73"/>
                <a:gd name="T12" fmla="*/ 33 w 69"/>
                <a:gd name="T13" fmla="*/ 60 h 73"/>
                <a:gd name="T14" fmla="*/ 35 w 69"/>
                <a:gd name="T15" fmla="*/ 62 h 73"/>
                <a:gd name="T16" fmla="*/ 35 w 69"/>
                <a:gd name="T17" fmla="*/ 60 h 73"/>
                <a:gd name="T18" fmla="*/ 36 w 69"/>
                <a:gd name="T19" fmla="*/ 57 h 73"/>
                <a:gd name="T20" fmla="*/ 37 w 69"/>
                <a:gd name="T21" fmla="*/ 53 h 73"/>
                <a:gd name="T22" fmla="*/ 38 w 69"/>
                <a:gd name="T23" fmla="*/ 50 h 73"/>
                <a:gd name="T24" fmla="*/ 55 w 69"/>
                <a:gd name="T25" fmla="*/ 0 h 73"/>
                <a:gd name="T26" fmla="*/ 68 w 69"/>
                <a:gd name="T27" fmla="*/ 0 h 73"/>
                <a:gd name="T28" fmla="*/ 68 w 69"/>
                <a:gd name="T29" fmla="*/ 72 h 73"/>
                <a:gd name="T30" fmla="*/ 59 w 69"/>
                <a:gd name="T31" fmla="*/ 72 h 73"/>
                <a:gd name="T32" fmla="*/ 59 w 69"/>
                <a:gd name="T33" fmla="*/ 12 h 73"/>
                <a:gd name="T34" fmla="*/ 38 w 69"/>
                <a:gd name="T35" fmla="*/ 72 h 73"/>
                <a:gd name="T36" fmla="*/ 29 w 69"/>
                <a:gd name="T37" fmla="*/ 72 h 73"/>
                <a:gd name="T38" fmla="*/ 10 w 69"/>
                <a:gd name="T39" fmla="*/ 10 h 73"/>
                <a:gd name="T40" fmla="*/ 10 w 69"/>
                <a:gd name="T41" fmla="*/ 72 h 73"/>
                <a:gd name="T42" fmla="*/ 0 w 69"/>
                <a:gd name="T43"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73">
                  <a:moveTo>
                    <a:pt x="0" y="72"/>
                  </a:moveTo>
                  <a:lnTo>
                    <a:pt x="0" y="0"/>
                  </a:lnTo>
                  <a:lnTo>
                    <a:pt x="14" y="0"/>
                  </a:lnTo>
                  <a:lnTo>
                    <a:pt x="31" y="51"/>
                  </a:lnTo>
                  <a:lnTo>
                    <a:pt x="31" y="54"/>
                  </a:lnTo>
                  <a:lnTo>
                    <a:pt x="32" y="58"/>
                  </a:lnTo>
                  <a:lnTo>
                    <a:pt x="33" y="60"/>
                  </a:lnTo>
                  <a:lnTo>
                    <a:pt x="35" y="62"/>
                  </a:lnTo>
                  <a:lnTo>
                    <a:pt x="35" y="60"/>
                  </a:lnTo>
                  <a:lnTo>
                    <a:pt x="36" y="57"/>
                  </a:lnTo>
                  <a:lnTo>
                    <a:pt x="37" y="53"/>
                  </a:lnTo>
                  <a:lnTo>
                    <a:pt x="38" y="50"/>
                  </a:lnTo>
                  <a:lnTo>
                    <a:pt x="55" y="0"/>
                  </a:lnTo>
                  <a:lnTo>
                    <a:pt x="68" y="0"/>
                  </a:lnTo>
                  <a:lnTo>
                    <a:pt x="68" y="72"/>
                  </a:lnTo>
                  <a:lnTo>
                    <a:pt x="59" y="72"/>
                  </a:lnTo>
                  <a:lnTo>
                    <a:pt x="59" y="12"/>
                  </a:lnTo>
                  <a:lnTo>
                    <a:pt x="38" y="72"/>
                  </a:lnTo>
                  <a:lnTo>
                    <a:pt x="29" y="72"/>
                  </a:lnTo>
                  <a:lnTo>
                    <a:pt x="10" y="10"/>
                  </a:lnTo>
                  <a:lnTo>
                    <a:pt x="10" y="72"/>
                  </a:lnTo>
                  <a:lnTo>
                    <a:pt x="0" y="72"/>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44" name="Freeform 336"/>
            <p:cNvSpPr>
              <a:spLocks/>
            </p:cNvSpPr>
            <p:nvPr/>
          </p:nvSpPr>
          <p:spPr bwMode="auto">
            <a:xfrm>
              <a:off x="3420" y="1283"/>
              <a:ext cx="59" cy="73"/>
            </a:xfrm>
            <a:custGeom>
              <a:avLst/>
              <a:gdLst>
                <a:gd name="T0" fmla="*/ 0 w 59"/>
                <a:gd name="T1" fmla="*/ 0 h 73"/>
                <a:gd name="T2" fmla="*/ 27 w 59"/>
                <a:gd name="T3" fmla="*/ 0 h 73"/>
                <a:gd name="T4" fmla="*/ 34 w 59"/>
                <a:gd name="T5" fmla="*/ 0 h 73"/>
                <a:gd name="T6" fmla="*/ 39 w 59"/>
                <a:gd name="T7" fmla="*/ 2 h 73"/>
                <a:gd name="T8" fmla="*/ 44 w 59"/>
                <a:gd name="T9" fmla="*/ 5 h 73"/>
                <a:gd name="T10" fmla="*/ 50 w 59"/>
                <a:gd name="T11" fmla="*/ 8 h 73"/>
                <a:gd name="T12" fmla="*/ 53 w 59"/>
                <a:gd name="T13" fmla="*/ 15 h 73"/>
                <a:gd name="T14" fmla="*/ 55 w 59"/>
                <a:gd name="T15" fmla="*/ 20 h 73"/>
                <a:gd name="T16" fmla="*/ 57 w 59"/>
                <a:gd name="T17" fmla="*/ 24 h 73"/>
                <a:gd name="T18" fmla="*/ 57 w 59"/>
                <a:gd name="T19" fmla="*/ 29 h 73"/>
                <a:gd name="T20" fmla="*/ 58 w 59"/>
                <a:gd name="T21" fmla="*/ 34 h 73"/>
                <a:gd name="T22" fmla="*/ 58 w 59"/>
                <a:gd name="T23" fmla="*/ 40 h 73"/>
                <a:gd name="T24" fmla="*/ 56 w 59"/>
                <a:gd name="T25" fmla="*/ 48 h 73"/>
                <a:gd name="T26" fmla="*/ 54 w 59"/>
                <a:gd name="T27" fmla="*/ 53 h 73"/>
                <a:gd name="T28" fmla="*/ 52 w 59"/>
                <a:gd name="T29" fmla="*/ 58 h 73"/>
                <a:gd name="T30" fmla="*/ 50 w 59"/>
                <a:gd name="T31" fmla="*/ 63 h 73"/>
                <a:gd name="T32" fmla="*/ 46 w 59"/>
                <a:gd name="T33" fmla="*/ 66 h 73"/>
                <a:gd name="T34" fmla="*/ 42 w 59"/>
                <a:gd name="T35" fmla="*/ 68 h 73"/>
                <a:gd name="T36" fmla="*/ 39 w 59"/>
                <a:gd name="T37" fmla="*/ 71 h 73"/>
                <a:gd name="T38" fmla="*/ 34 w 59"/>
                <a:gd name="T39" fmla="*/ 72 h 73"/>
                <a:gd name="T40" fmla="*/ 27 w 59"/>
                <a:gd name="T41" fmla="*/ 72 h 73"/>
                <a:gd name="T42" fmla="*/ 0 w 59"/>
                <a:gd name="T43" fmla="*/ 72 h 73"/>
                <a:gd name="T44" fmla="*/ 24 w 59"/>
                <a:gd name="T45" fmla="*/ 64 h 73"/>
                <a:gd name="T46" fmla="*/ 31 w 59"/>
                <a:gd name="T47" fmla="*/ 64 h 73"/>
                <a:gd name="T48" fmla="*/ 35 w 59"/>
                <a:gd name="T49" fmla="*/ 63 h 73"/>
                <a:gd name="T50" fmla="*/ 38 w 59"/>
                <a:gd name="T51" fmla="*/ 61 h 73"/>
                <a:gd name="T52" fmla="*/ 41 w 59"/>
                <a:gd name="T53" fmla="*/ 60 h 73"/>
                <a:gd name="T54" fmla="*/ 43 w 59"/>
                <a:gd name="T55" fmla="*/ 55 h 73"/>
                <a:gd name="T56" fmla="*/ 46 w 59"/>
                <a:gd name="T57" fmla="*/ 50 h 73"/>
                <a:gd name="T58" fmla="*/ 47 w 59"/>
                <a:gd name="T59" fmla="*/ 43 h 73"/>
                <a:gd name="T60" fmla="*/ 49 w 59"/>
                <a:gd name="T61" fmla="*/ 36 h 73"/>
                <a:gd name="T62" fmla="*/ 47 w 59"/>
                <a:gd name="T63" fmla="*/ 30 h 73"/>
                <a:gd name="T64" fmla="*/ 47 w 59"/>
                <a:gd name="T65" fmla="*/ 25 h 73"/>
                <a:gd name="T66" fmla="*/ 46 w 59"/>
                <a:gd name="T67" fmla="*/ 22 h 73"/>
                <a:gd name="T68" fmla="*/ 44 w 59"/>
                <a:gd name="T69" fmla="*/ 19 h 73"/>
                <a:gd name="T70" fmla="*/ 40 w 59"/>
                <a:gd name="T71" fmla="*/ 13 h 73"/>
                <a:gd name="T72" fmla="*/ 35 w 59"/>
                <a:gd name="T73" fmla="*/ 10 h 73"/>
                <a:gd name="T74" fmla="*/ 31 w 59"/>
                <a:gd name="T75" fmla="*/ 8 h 73"/>
                <a:gd name="T76" fmla="*/ 23 w 59"/>
                <a:gd name="T77" fmla="*/ 8 h 73"/>
                <a:gd name="T78" fmla="*/ 9 w 59"/>
                <a:gd name="T79" fmla="*/ 6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 h="73">
                  <a:moveTo>
                    <a:pt x="0" y="72"/>
                  </a:moveTo>
                  <a:lnTo>
                    <a:pt x="0" y="0"/>
                  </a:lnTo>
                  <a:lnTo>
                    <a:pt x="23" y="0"/>
                  </a:lnTo>
                  <a:lnTo>
                    <a:pt x="27" y="0"/>
                  </a:lnTo>
                  <a:lnTo>
                    <a:pt x="31" y="0"/>
                  </a:lnTo>
                  <a:lnTo>
                    <a:pt x="34" y="0"/>
                  </a:lnTo>
                  <a:lnTo>
                    <a:pt x="36" y="1"/>
                  </a:lnTo>
                  <a:lnTo>
                    <a:pt x="39" y="2"/>
                  </a:lnTo>
                  <a:lnTo>
                    <a:pt x="42" y="3"/>
                  </a:lnTo>
                  <a:lnTo>
                    <a:pt x="44" y="5"/>
                  </a:lnTo>
                  <a:lnTo>
                    <a:pt x="46" y="6"/>
                  </a:lnTo>
                  <a:lnTo>
                    <a:pt x="50" y="8"/>
                  </a:lnTo>
                  <a:lnTo>
                    <a:pt x="51" y="11"/>
                  </a:lnTo>
                  <a:lnTo>
                    <a:pt x="53" y="15"/>
                  </a:lnTo>
                  <a:lnTo>
                    <a:pt x="54" y="19"/>
                  </a:lnTo>
                  <a:lnTo>
                    <a:pt x="55" y="20"/>
                  </a:lnTo>
                  <a:lnTo>
                    <a:pt x="56" y="22"/>
                  </a:lnTo>
                  <a:lnTo>
                    <a:pt x="57" y="24"/>
                  </a:lnTo>
                  <a:lnTo>
                    <a:pt x="57" y="26"/>
                  </a:lnTo>
                  <a:lnTo>
                    <a:pt x="57" y="29"/>
                  </a:lnTo>
                  <a:lnTo>
                    <a:pt x="58" y="31"/>
                  </a:lnTo>
                  <a:lnTo>
                    <a:pt x="58" y="34"/>
                  </a:lnTo>
                  <a:lnTo>
                    <a:pt x="58" y="36"/>
                  </a:lnTo>
                  <a:lnTo>
                    <a:pt x="58" y="40"/>
                  </a:lnTo>
                  <a:lnTo>
                    <a:pt x="57" y="44"/>
                  </a:lnTo>
                  <a:lnTo>
                    <a:pt x="56" y="48"/>
                  </a:lnTo>
                  <a:lnTo>
                    <a:pt x="55" y="50"/>
                  </a:lnTo>
                  <a:lnTo>
                    <a:pt x="54" y="53"/>
                  </a:lnTo>
                  <a:lnTo>
                    <a:pt x="53" y="56"/>
                  </a:lnTo>
                  <a:lnTo>
                    <a:pt x="52" y="58"/>
                  </a:lnTo>
                  <a:lnTo>
                    <a:pt x="51" y="61"/>
                  </a:lnTo>
                  <a:lnTo>
                    <a:pt x="50" y="63"/>
                  </a:lnTo>
                  <a:lnTo>
                    <a:pt x="47" y="65"/>
                  </a:lnTo>
                  <a:lnTo>
                    <a:pt x="46" y="66"/>
                  </a:lnTo>
                  <a:lnTo>
                    <a:pt x="44" y="67"/>
                  </a:lnTo>
                  <a:lnTo>
                    <a:pt x="42" y="68"/>
                  </a:lnTo>
                  <a:lnTo>
                    <a:pt x="41" y="70"/>
                  </a:lnTo>
                  <a:lnTo>
                    <a:pt x="39" y="71"/>
                  </a:lnTo>
                  <a:lnTo>
                    <a:pt x="37" y="72"/>
                  </a:lnTo>
                  <a:lnTo>
                    <a:pt x="34" y="72"/>
                  </a:lnTo>
                  <a:lnTo>
                    <a:pt x="31" y="72"/>
                  </a:lnTo>
                  <a:lnTo>
                    <a:pt x="27" y="72"/>
                  </a:lnTo>
                  <a:lnTo>
                    <a:pt x="25" y="72"/>
                  </a:lnTo>
                  <a:lnTo>
                    <a:pt x="0" y="72"/>
                  </a:lnTo>
                  <a:lnTo>
                    <a:pt x="9" y="64"/>
                  </a:lnTo>
                  <a:lnTo>
                    <a:pt x="24" y="64"/>
                  </a:lnTo>
                  <a:lnTo>
                    <a:pt x="27" y="64"/>
                  </a:lnTo>
                  <a:lnTo>
                    <a:pt x="31" y="64"/>
                  </a:lnTo>
                  <a:lnTo>
                    <a:pt x="33" y="63"/>
                  </a:lnTo>
                  <a:lnTo>
                    <a:pt x="35" y="63"/>
                  </a:lnTo>
                  <a:lnTo>
                    <a:pt x="37" y="62"/>
                  </a:lnTo>
                  <a:lnTo>
                    <a:pt x="38" y="61"/>
                  </a:lnTo>
                  <a:lnTo>
                    <a:pt x="39" y="61"/>
                  </a:lnTo>
                  <a:lnTo>
                    <a:pt x="41" y="60"/>
                  </a:lnTo>
                  <a:lnTo>
                    <a:pt x="42" y="57"/>
                  </a:lnTo>
                  <a:lnTo>
                    <a:pt x="43" y="55"/>
                  </a:lnTo>
                  <a:lnTo>
                    <a:pt x="45" y="52"/>
                  </a:lnTo>
                  <a:lnTo>
                    <a:pt x="46" y="50"/>
                  </a:lnTo>
                  <a:lnTo>
                    <a:pt x="47" y="47"/>
                  </a:lnTo>
                  <a:lnTo>
                    <a:pt x="47" y="43"/>
                  </a:lnTo>
                  <a:lnTo>
                    <a:pt x="49" y="39"/>
                  </a:lnTo>
                  <a:lnTo>
                    <a:pt x="49" y="36"/>
                  </a:lnTo>
                  <a:lnTo>
                    <a:pt x="49" y="33"/>
                  </a:lnTo>
                  <a:lnTo>
                    <a:pt x="47" y="30"/>
                  </a:lnTo>
                  <a:lnTo>
                    <a:pt x="47" y="28"/>
                  </a:lnTo>
                  <a:lnTo>
                    <a:pt x="47" y="25"/>
                  </a:lnTo>
                  <a:lnTo>
                    <a:pt x="46" y="23"/>
                  </a:lnTo>
                  <a:lnTo>
                    <a:pt x="46" y="22"/>
                  </a:lnTo>
                  <a:lnTo>
                    <a:pt x="45" y="20"/>
                  </a:lnTo>
                  <a:lnTo>
                    <a:pt x="44" y="19"/>
                  </a:lnTo>
                  <a:lnTo>
                    <a:pt x="42" y="15"/>
                  </a:lnTo>
                  <a:lnTo>
                    <a:pt x="40" y="13"/>
                  </a:lnTo>
                  <a:lnTo>
                    <a:pt x="38" y="11"/>
                  </a:lnTo>
                  <a:lnTo>
                    <a:pt x="35" y="10"/>
                  </a:lnTo>
                  <a:lnTo>
                    <a:pt x="34" y="9"/>
                  </a:lnTo>
                  <a:lnTo>
                    <a:pt x="31" y="8"/>
                  </a:lnTo>
                  <a:lnTo>
                    <a:pt x="27" y="8"/>
                  </a:lnTo>
                  <a:lnTo>
                    <a:pt x="23" y="8"/>
                  </a:lnTo>
                  <a:lnTo>
                    <a:pt x="9" y="8"/>
                  </a:lnTo>
                  <a:lnTo>
                    <a:pt x="9" y="64"/>
                  </a:lnTo>
                  <a:lnTo>
                    <a:pt x="0" y="72"/>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45" name="Freeform 337"/>
            <p:cNvSpPr>
              <a:spLocks/>
            </p:cNvSpPr>
            <p:nvPr/>
          </p:nvSpPr>
          <p:spPr bwMode="auto">
            <a:xfrm>
              <a:off x="3498" y="1283"/>
              <a:ext cx="63" cy="73"/>
            </a:xfrm>
            <a:custGeom>
              <a:avLst/>
              <a:gdLst>
                <a:gd name="T0" fmla="*/ 0 w 63"/>
                <a:gd name="T1" fmla="*/ 0 h 73"/>
                <a:gd name="T2" fmla="*/ 36 w 63"/>
                <a:gd name="T3" fmla="*/ 0 h 73"/>
                <a:gd name="T4" fmla="*/ 44 w 63"/>
                <a:gd name="T5" fmla="*/ 1 h 73"/>
                <a:gd name="T6" fmla="*/ 49 w 63"/>
                <a:gd name="T7" fmla="*/ 3 h 73"/>
                <a:gd name="T8" fmla="*/ 52 w 63"/>
                <a:gd name="T9" fmla="*/ 6 h 73"/>
                <a:gd name="T10" fmla="*/ 55 w 63"/>
                <a:gd name="T11" fmla="*/ 11 h 73"/>
                <a:gd name="T12" fmla="*/ 58 w 63"/>
                <a:gd name="T13" fmla="*/ 16 h 73"/>
                <a:gd name="T14" fmla="*/ 58 w 63"/>
                <a:gd name="T15" fmla="*/ 23 h 73"/>
                <a:gd name="T16" fmla="*/ 54 w 63"/>
                <a:gd name="T17" fmla="*/ 30 h 73"/>
                <a:gd name="T18" fmla="*/ 50 w 63"/>
                <a:gd name="T19" fmla="*/ 35 h 73"/>
                <a:gd name="T20" fmla="*/ 42 w 63"/>
                <a:gd name="T21" fmla="*/ 37 h 73"/>
                <a:gd name="T22" fmla="*/ 39 w 63"/>
                <a:gd name="T23" fmla="*/ 40 h 73"/>
                <a:gd name="T24" fmla="*/ 41 w 63"/>
                <a:gd name="T25" fmla="*/ 42 h 73"/>
                <a:gd name="T26" fmla="*/ 45 w 63"/>
                <a:gd name="T27" fmla="*/ 46 h 73"/>
                <a:gd name="T28" fmla="*/ 49 w 63"/>
                <a:gd name="T29" fmla="*/ 50 h 73"/>
                <a:gd name="T30" fmla="*/ 62 w 63"/>
                <a:gd name="T31" fmla="*/ 72 h 73"/>
                <a:gd name="T32" fmla="*/ 41 w 63"/>
                <a:gd name="T33" fmla="*/ 57 h 73"/>
                <a:gd name="T34" fmla="*/ 38 w 63"/>
                <a:gd name="T35" fmla="*/ 51 h 73"/>
                <a:gd name="T36" fmla="*/ 35 w 63"/>
                <a:gd name="T37" fmla="*/ 48 h 73"/>
                <a:gd name="T38" fmla="*/ 33 w 63"/>
                <a:gd name="T39" fmla="*/ 44 h 73"/>
                <a:gd name="T40" fmla="*/ 29 w 63"/>
                <a:gd name="T41" fmla="*/ 42 h 73"/>
                <a:gd name="T42" fmla="*/ 28 w 63"/>
                <a:gd name="T43" fmla="*/ 41 h 73"/>
                <a:gd name="T44" fmla="*/ 25 w 63"/>
                <a:gd name="T45" fmla="*/ 40 h 73"/>
                <a:gd name="T46" fmla="*/ 22 w 63"/>
                <a:gd name="T47" fmla="*/ 40 h 73"/>
                <a:gd name="T48" fmla="*/ 10 w 63"/>
                <a:gd name="T49" fmla="*/ 40 h 73"/>
                <a:gd name="T50" fmla="*/ 0 w 63"/>
                <a:gd name="T51" fmla="*/ 72 h 73"/>
                <a:gd name="T52" fmla="*/ 29 w 63"/>
                <a:gd name="T53" fmla="*/ 32 h 73"/>
                <a:gd name="T54" fmla="*/ 36 w 63"/>
                <a:gd name="T55" fmla="*/ 31 h 73"/>
                <a:gd name="T56" fmla="*/ 39 w 63"/>
                <a:gd name="T57" fmla="*/ 30 h 73"/>
                <a:gd name="T58" fmla="*/ 42 w 63"/>
                <a:gd name="T59" fmla="*/ 29 h 73"/>
                <a:gd name="T60" fmla="*/ 46 w 63"/>
                <a:gd name="T61" fmla="*/ 26 h 73"/>
                <a:gd name="T62" fmla="*/ 47 w 63"/>
                <a:gd name="T63" fmla="*/ 23 h 73"/>
                <a:gd name="T64" fmla="*/ 49 w 63"/>
                <a:gd name="T65" fmla="*/ 20 h 73"/>
                <a:gd name="T66" fmla="*/ 47 w 63"/>
                <a:gd name="T67" fmla="*/ 15 h 73"/>
                <a:gd name="T68" fmla="*/ 45 w 63"/>
                <a:gd name="T69" fmla="*/ 12 h 73"/>
                <a:gd name="T70" fmla="*/ 39 w 63"/>
                <a:gd name="T71" fmla="*/ 9 h 73"/>
                <a:gd name="T72" fmla="*/ 32 w 63"/>
                <a:gd name="T73" fmla="*/ 8 h 73"/>
                <a:gd name="T74" fmla="*/ 10 w 63"/>
                <a:gd name="T75" fmla="*/ 3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 h="73">
                  <a:moveTo>
                    <a:pt x="0" y="72"/>
                  </a:moveTo>
                  <a:lnTo>
                    <a:pt x="0" y="0"/>
                  </a:lnTo>
                  <a:lnTo>
                    <a:pt x="32" y="0"/>
                  </a:lnTo>
                  <a:lnTo>
                    <a:pt x="36" y="0"/>
                  </a:lnTo>
                  <a:lnTo>
                    <a:pt x="40" y="0"/>
                  </a:lnTo>
                  <a:lnTo>
                    <a:pt x="44" y="1"/>
                  </a:lnTo>
                  <a:lnTo>
                    <a:pt x="46" y="2"/>
                  </a:lnTo>
                  <a:lnTo>
                    <a:pt x="49" y="3"/>
                  </a:lnTo>
                  <a:lnTo>
                    <a:pt x="50" y="5"/>
                  </a:lnTo>
                  <a:lnTo>
                    <a:pt x="52" y="6"/>
                  </a:lnTo>
                  <a:lnTo>
                    <a:pt x="54" y="8"/>
                  </a:lnTo>
                  <a:lnTo>
                    <a:pt x="55" y="11"/>
                  </a:lnTo>
                  <a:lnTo>
                    <a:pt x="57" y="14"/>
                  </a:lnTo>
                  <a:lnTo>
                    <a:pt x="58" y="16"/>
                  </a:lnTo>
                  <a:lnTo>
                    <a:pt x="58" y="20"/>
                  </a:lnTo>
                  <a:lnTo>
                    <a:pt x="58" y="23"/>
                  </a:lnTo>
                  <a:lnTo>
                    <a:pt x="55" y="26"/>
                  </a:lnTo>
                  <a:lnTo>
                    <a:pt x="54" y="30"/>
                  </a:lnTo>
                  <a:lnTo>
                    <a:pt x="52" y="32"/>
                  </a:lnTo>
                  <a:lnTo>
                    <a:pt x="50" y="35"/>
                  </a:lnTo>
                  <a:lnTo>
                    <a:pt x="47" y="36"/>
                  </a:lnTo>
                  <a:lnTo>
                    <a:pt x="42" y="37"/>
                  </a:lnTo>
                  <a:lnTo>
                    <a:pt x="37" y="39"/>
                  </a:lnTo>
                  <a:lnTo>
                    <a:pt x="39" y="40"/>
                  </a:lnTo>
                  <a:lnTo>
                    <a:pt x="40" y="41"/>
                  </a:lnTo>
                  <a:lnTo>
                    <a:pt x="41" y="42"/>
                  </a:lnTo>
                  <a:lnTo>
                    <a:pt x="42" y="43"/>
                  </a:lnTo>
                  <a:lnTo>
                    <a:pt x="45" y="46"/>
                  </a:lnTo>
                  <a:lnTo>
                    <a:pt x="47" y="48"/>
                  </a:lnTo>
                  <a:lnTo>
                    <a:pt x="49" y="50"/>
                  </a:lnTo>
                  <a:lnTo>
                    <a:pt x="50" y="52"/>
                  </a:lnTo>
                  <a:lnTo>
                    <a:pt x="62" y="72"/>
                  </a:lnTo>
                  <a:lnTo>
                    <a:pt x="51" y="72"/>
                  </a:lnTo>
                  <a:lnTo>
                    <a:pt x="41" y="57"/>
                  </a:lnTo>
                  <a:lnTo>
                    <a:pt x="39" y="54"/>
                  </a:lnTo>
                  <a:lnTo>
                    <a:pt x="38" y="51"/>
                  </a:lnTo>
                  <a:lnTo>
                    <a:pt x="36" y="50"/>
                  </a:lnTo>
                  <a:lnTo>
                    <a:pt x="35" y="48"/>
                  </a:lnTo>
                  <a:lnTo>
                    <a:pt x="34" y="46"/>
                  </a:lnTo>
                  <a:lnTo>
                    <a:pt x="33" y="44"/>
                  </a:lnTo>
                  <a:lnTo>
                    <a:pt x="30" y="43"/>
                  </a:lnTo>
                  <a:lnTo>
                    <a:pt x="29" y="42"/>
                  </a:lnTo>
                  <a:lnTo>
                    <a:pt x="29" y="41"/>
                  </a:lnTo>
                  <a:lnTo>
                    <a:pt x="28" y="41"/>
                  </a:lnTo>
                  <a:lnTo>
                    <a:pt x="26" y="40"/>
                  </a:lnTo>
                  <a:lnTo>
                    <a:pt x="25" y="40"/>
                  </a:lnTo>
                  <a:lnTo>
                    <a:pt x="24" y="40"/>
                  </a:lnTo>
                  <a:lnTo>
                    <a:pt x="22" y="40"/>
                  </a:lnTo>
                  <a:lnTo>
                    <a:pt x="21" y="40"/>
                  </a:lnTo>
                  <a:lnTo>
                    <a:pt x="10" y="40"/>
                  </a:lnTo>
                  <a:lnTo>
                    <a:pt x="10" y="72"/>
                  </a:lnTo>
                  <a:lnTo>
                    <a:pt x="0" y="72"/>
                  </a:lnTo>
                  <a:lnTo>
                    <a:pt x="10" y="32"/>
                  </a:lnTo>
                  <a:lnTo>
                    <a:pt x="29" y="32"/>
                  </a:lnTo>
                  <a:lnTo>
                    <a:pt x="33" y="32"/>
                  </a:lnTo>
                  <a:lnTo>
                    <a:pt x="36" y="31"/>
                  </a:lnTo>
                  <a:lnTo>
                    <a:pt x="38" y="30"/>
                  </a:lnTo>
                  <a:lnTo>
                    <a:pt x="39" y="30"/>
                  </a:lnTo>
                  <a:lnTo>
                    <a:pt x="41" y="29"/>
                  </a:lnTo>
                  <a:lnTo>
                    <a:pt x="42" y="29"/>
                  </a:lnTo>
                  <a:lnTo>
                    <a:pt x="45" y="28"/>
                  </a:lnTo>
                  <a:lnTo>
                    <a:pt x="46" y="26"/>
                  </a:lnTo>
                  <a:lnTo>
                    <a:pt x="47" y="25"/>
                  </a:lnTo>
                  <a:lnTo>
                    <a:pt x="47" y="23"/>
                  </a:lnTo>
                  <a:lnTo>
                    <a:pt x="49" y="22"/>
                  </a:lnTo>
                  <a:lnTo>
                    <a:pt x="49" y="20"/>
                  </a:lnTo>
                  <a:lnTo>
                    <a:pt x="48" y="18"/>
                  </a:lnTo>
                  <a:lnTo>
                    <a:pt x="47" y="15"/>
                  </a:lnTo>
                  <a:lnTo>
                    <a:pt x="46" y="13"/>
                  </a:lnTo>
                  <a:lnTo>
                    <a:pt x="45" y="12"/>
                  </a:lnTo>
                  <a:lnTo>
                    <a:pt x="41" y="10"/>
                  </a:lnTo>
                  <a:lnTo>
                    <a:pt x="39" y="9"/>
                  </a:lnTo>
                  <a:lnTo>
                    <a:pt x="35" y="8"/>
                  </a:lnTo>
                  <a:lnTo>
                    <a:pt x="32" y="8"/>
                  </a:lnTo>
                  <a:lnTo>
                    <a:pt x="10" y="8"/>
                  </a:lnTo>
                  <a:lnTo>
                    <a:pt x="10" y="32"/>
                  </a:lnTo>
                  <a:lnTo>
                    <a:pt x="0" y="72"/>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46" name="Freeform 338"/>
            <p:cNvSpPr>
              <a:spLocks/>
            </p:cNvSpPr>
            <p:nvPr/>
          </p:nvSpPr>
          <p:spPr bwMode="auto">
            <a:xfrm>
              <a:off x="3579" y="1283"/>
              <a:ext cx="55" cy="74"/>
            </a:xfrm>
            <a:custGeom>
              <a:avLst/>
              <a:gdLst>
                <a:gd name="T0" fmla="*/ 44 w 55"/>
                <a:gd name="T1" fmla="*/ 0 h 74"/>
                <a:gd name="T2" fmla="*/ 54 w 55"/>
                <a:gd name="T3" fmla="*/ 0 h 74"/>
                <a:gd name="T4" fmla="*/ 54 w 55"/>
                <a:gd name="T5" fmla="*/ 41 h 74"/>
                <a:gd name="T6" fmla="*/ 54 w 55"/>
                <a:gd name="T7" fmla="*/ 44 h 74"/>
                <a:gd name="T8" fmla="*/ 54 w 55"/>
                <a:gd name="T9" fmla="*/ 47 h 74"/>
                <a:gd name="T10" fmla="*/ 54 w 55"/>
                <a:gd name="T11" fmla="*/ 50 h 74"/>
                <a:gd name="T12" fmla="*/ 54 w 55"/>
                <a:gd name="T13" fmla="*/ 51 h 74"/>
                <a:gd name="T14" fmla="*/ 54 w 55"/>
                <a:gd name="T15" fmla="*/ 53 h 74"/>
                <a:gd name="T16" fmla="*/ 53 w 55"/>
                <a:gd name="T17" fmla="*/ 55 h 74"/>
                <a:gd name="T18" fmla="*/ 53 w 55"/>
                <a:gd name="T19" fmla="*/ 58 h 74"/>
                <a:gd name="T20" fmla="*/ 52 w 55"/>
                <a:gd name="T21" fmla="*/ 60 h 74"/>
                <a:gd name="T22" fmla="*/ 51 w 55"/>
                <a:gd name="T23" fmla="*/ 63 h 74"/>
                <a:gd name="T24" fmla="*/ 49 w 55"/>
                <a:gd name="T25" fmla="*/ 66 h 74"/>
                <a:gd name="T26" fmla="*/ 47 w 55"/>
                <a:gd name="T27" fmla="*/ 67 h 74"/>
                <a:gd name="T28" fmla="*/ 43 w 55"/>
                <a:gd name="T29" fmla="*/ 69 h 74"/>
                <a:gd name="T30" fmla="*/ 39 w 55"/>
                <a:gd name="T31" fmla="*/ 71 h 74"/>
                <a:gd name="T32" fmla="*/ 36 w 55"/>
                <a:gd name="T33" fmla="*/ 72 h 74"/>
                <a:gd name="T34" fmla="*/ 32 w 55"/>
                <a:gd name="T35" fmla="*/ 73 h 74"/>
                <a:gd name="T36" fmla="*/ 26 w 55"/>
                <a:gd name="T37" fmla="*/ 73 h 74"/>
                <a:gd name="T38" fmla="*/ 22 w 55"/>
                <a:gd name="T39" fmla="*/ 73 h 74"/>
                <a:gd name="T40" fmla="*/ 18 w 55"/>
                <a:gd name="T41" fmla="*/ 72 h 74"/>
                <a:gd name="T42" fmla="*/ 15 w 55"/>
                <a:gd name="T43" fmla="*/ 71 h 74"/>
                <a:gd name="T44" fmla="*/ 11 w 55"/>
                <a:gd name="T45" fmla="*/ 70 h 74"/>
                <a:gd name="T46" fmla="*/ 7 w 55"/>
                <a:gd name="T47" fmla="*/ 68 h 74"/>
                <a:gd name="T48" fmla="*/ 6 w 55"/>
                <a:gd name="T49" fmla="*/ 66 h 74"/>
                <a:gd name="T50" fmla="*/ 3 w 55"/>
                <a:gd name="T51" fmla="*/ 64 h 74"/>
                <a:gd name="T52" fmla="*/ 2 w 55"/>
                <a:gd name="T53" fmla="*/ 60 h 74"/>
                <a:gd name="T54" fmla="*/ 2 w 55"/>
                <a:gd name="T55" fmla="*/ 58 h 74"/>
                <a:gd name="T56" fmla="*/ 2 w 55"/>
                <a:gd name="T57" fmla="*/ 56 h 74"/>
                <a:gd name="T58" fmla="*/ 1 w 55"/>
                <a:gd name="T59" fmla="*/ 54 h 74"/>
                <a:gd name="T60" fmla="*/ 0 w 55"/>
                <a:gd name="T61" fmla="*/ 51 h 74"/>
                <a:gd name="T62" fmla="*/ 0 w 55"/>
                <a:gd name="T63" fmla="*/ 50 h 74"/>
                <a:gd name="T64" fmla="*/ 0 w 55"/>
                <a:gd name="T65" fmla="*/ 47 h 74"/>
                <a:gd name="T66" fmla="*/ 0 w 55"/>
                <a:gd name="T67" fmla="*/ 44 h 74"/>
                <a:gd name="T68" fmla="*/ 0 w 55"/>
                <a:gd name="T69" fmla="*/ 41 h 74"/>
                <a:gd name="T70" fmla="*/ 0 w 55"/>
                <a:gd name="T71" fmla="*/ 0 h 74"/>
                <a:gd name="T72" fmla="*/ 8 w 55"/>
                <a:gd name="T73" fmla="*/ 0 h 74"/>
                <a:gd name="T74" fmla="*/ 8 w 55"/>
                <a:gd name="T75" fmla="*/ 41 h 74"/>
                <a:gd name="T76" fmla="*/ 8 w 55"/>
                <a:gd name="T77" fmla="*/ 46 h 74"/>
                <a:gd name="T78" fmla="*/ 10 w 55"/>
                <a:gd name="T79" fmla="*/ 50 h 74"/>
                <a:gd name="T80" fmla="*/ 11 w 55"/>
                <a:gd name="T81" fmla="*/ 52 h 74"/>
                <a:gd name="T82" fmla="*/ 11 w 55"/>
                <a:gd name="T83" fmla="*/ 54 h 74"/>
                <a:gd name="T84" fmla="*/ 12 w 55"/>
                <a:gd name="T85" fmla="*/ 57 h 74"/>
                <a:gd name="T86" fmla="*/ 13 w 55"/>
                <a:gd name="T87" fmla="*/ 60 h 74"/>
                <a:gd name="T88" fmla="*/ 15 w 55"/>
                <a:gd name="T89" fmla="*/ 61 h 74"/>
                <a:gd name="T90" fmla="*/ 16 w 55"/>
                <a:gd name="T91" fmla="*/ 62 h 74"/>
                <a:gd name="T92" fmla="*/ 18 w 55"/>
                <a:gd name="T93" fmla="*/ 63 h 74"/>
                <a:gd name="T94" fmla="*/ 21 w 55"/>
                <a:gd name="T95" fmla="*/ 64 h 74"/>
                <a:gd name="T96" fmla="*/ 23 w 55"/>
                <a:gd name="T97" fmla="*/ 65 h 74"/>
                <a:gd name="T98" fmla="*/ 26 w 55"/>
                <a:gd name="T99" fmla="*/ 65 h 74"/>
                <a:gd name="T100" fmla="*/ 31 w 55"/>
                <a:gd name="T101" fmla="*/ 64 h 74"/>
                <a:gd name="T102" fmla="*/ 35 w 55"/>
                <a:gd name="T103" fmla="*/ 64 h 74"/>
                <a:gd name="T104" fmla="*/ 38 w 55"/>
                <a:gd name="T105" fmla="*/ 62 h 74"/>
                <a:gd name="T106" fmla="*/ 40 w 55"/>
                <a:gd name="T107" fmla="*/ 60 h 74"/>
                <a:gd name="T108" fmla="*/ 41 w 55"/>
                <a:gd name="T109" fmla="*/ 58 h 74"/>
                <a:gd name="T110" fmla="*/ 42 w 55"/>
                <a:gd name="T111" fmla="*/ 57 h 74"/>
                <a:gd name="T112" fmla="*/ 43 w 55"/>
                <a:gd name="T113" fmla="*/ 55 h 74"/>
                <a:gd name="T114" fmla="*/ 43 w 55"/>
                <a:gd name="T115" fmla="*/ 53 h 74"/>
                <a:gd name="T116" fmla="*/ 44 w 55"/>
                <a:gd name="T117" fmla="*/ 51 h 74"/>
                <a:gd name="T118" fmla="*/ 44 w 55"/>
                <a:gd name="T119" fmla="*/ 48 h 74"/>
                <a:gd name="T120" fmla="*/ 44 w 55"/>
                <a:gd name="T121" fmla="*/ 45 h 74"/>
                <a:gd name="T122" fmla="*/ 44 w 55"/>
                <a:gd name="T123" fmla="*/ 41 h 74"/>
                <a:gd name="T124" fmla="*/ 44 w 55"/>
                <a:gd name="T125"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 h="74">
                  <a:moveTo>
                    <a:pt x="44" y="0"/>
                  </a:moveTo>
                  <a:lnTo>
                    <a:pt x="54" y="0"/>
                  </a:lnTo>
                  <a:lnTo>
                    <a:pt x="54" y="41"/>
                  </a:lnTo>
                  <a:lnTo>
                    <a:pt x="54" y="44"/>
                  </a:lnTo>
                  <a:lnTo>
                    <a:pt x="54" y="47"/>
                  </a:lnTo>
                  <a:lnTo>
                    <a:pt x="54" y="50"/>
                  </a:lnTo>
                  <a:lnTo>
                    <a:pt x="54" y="51"/>
                  </a:lnTo>
                  <a:lnTo>
                    <a:pt x="54" y="53"/>
                  </a:lnTo>
                  <a:lnTo>
                    <a:pt x="53" y="55"/>
                  </a:lnTo>
                  <a:lnTo>
                    <a:pt x="53" y="58"/>
                  </a:lnTo>
                  <a:lnTo>
                    <a:pt x="52" y="60"/>
                  </a:lnTo>
                  <a:lnTo>
                    <a:pt x="51" y="63"/>
                  </a:lnTo>
                  <a:lnTo>
                    <a:pt x="49" y="66"/>
                  </a:lnTo>
                  <a:lnTo>
                    <a:pt x="47" y="67"/>
                  </a:lnTo>
                  <a:lnTo>
                    <a:pt x="43" y="69"/>
                  </a:lnTo>
                  <a:lnTo>
                    <a:pt x="39" y="71"/>
                  </a:lnTo>
                  <a:lnTo>
                    <a:pt x="36" y="72"/>
                  </a:lnTo>
                  <a:lnTo>
                    <a:pt x="32" y="73"/>
                  </a:lnTo>
                  <a:lnTo>
                    <a:pt x="26" y="73"/>
                  </a:lnTo>
                  <a:lnTo>
                    <a:pt x="22" y="73"/>
                  </a:lnTo>
                  <a:lnTo>
                    <a:pt x="18" y="72"/>
                  </a:lnTo>
                  <a:lnTo>
                    <a:pt x="15" y="71"/>
                  </a:lnTo>
                  <a:lnTo>
                    <a:pt x="11" y="70"/>
                  </a:lnTo>
                  <a:lnTo>
                    <a:pt x="7" y="68"/>
                  </a:lnTo>
                  <a:lnTo>
                    <a:pt x="6" y="66"/>
                  </a:lnTo>
                  <a:lnTo>
                    <a:pt x="3" y="64"/>
                  </a:lnTo>
                  <a:lnTo>
                    <a:pt x="2" y="60"/>
                  </a:lnTo>
                  <a:lnTo>
                    <a:pt x="2" y="58"/>
                  </a:lnTo>
                  <a:lnTo>
                    <a:pt x="2" y="56"/>
                  </a:lnTo>
                  <a:lnTo>
                    <a:pt x="1" y="54"/>
                  </a:lnTo>
                  <a:lnTo>
                    <a:pt x="0" y="51"/>
                  </a:lnTo>
                  <a:lnTo>
                    <a:pt x="0" y="50"/>
                  </a:lnTo>
                  <a:lnTo>
                    <a:pt x="0" y="47"/>
                  </a:lnTo>
                  <a:lnTo>
                    <a:pt x="0" y="44"/>
                  </a:lnTo>
                  <a:lnTo>
                    <a:pt x="0" y="41"/>
                  </a:lnTo>
                  <a:lnTo>
                    <a:pt x="0" y="0"/>
                  </a:lnTo>
                  <a:lnTo>
                    <a:pt x="8" y="0"/>
                  </a:lnTo>
                  <a:lnTo>
                    <a:pt x="8" y="41"/>
                  </a:lnTo>
                  <a:lnTo>
                    <a:pt x="8" y="46"/>
                  </a:lnTo>
                  <a:lnTo>
                    <a:pt x="10" y="50"/>
                  </a:lnTo>
                  <a:lnTo>
                    <a:pt x="11" y="52"/>
                  </a:lnTo>
                  <a:lnTo>
                    <a:pt x="11" y="54"/>
                  </a:lnTo>
                  <a:lnTo>
                    <a:pt x="12" y="57"/>
                  </a:lnTo>
                  <a:lnTo>
                    <a:pt x="13" y="60"/>
                  </a:lnTo>
                  <a:lnTo>
                    <a:pt x="15" y="61"/>
                  </a:lnTo>
                  <a:lnTo>
                    <a:pt x="16" y="62"/>
                  </a:lnTo>
                  <a:lnTo>
                    <a:pt x="18" y="63"/>
                  </a:lnTo>
                  <a:lnTo>
                    <a:pt x="21" y="64"/>
                  </a:lnTo>
                  <a:lnTo>
                    <a:pt x="23" y="65"/>
                  </a:lnTo>
                  <a:lnTo>
                    <a:pt x="26" y="65"/>
                  </a:lnTo>
                  <a:lnTo>
                    <a:pt x="31" y="64"/>
                  </a:lnTo>
                  <a:lnTo>
                    <a:pt x="35" y="64"/>
                  </a:lnTo>
                  <a:lnTo>
                    <a:pt x="38" y="62"/>
                  </a:lnTo>
                  <a:lnTo>
                    <a:pt x="40" y="60"/>
                  </a:lnTo>
                  <a:lnTo>
                    <a:pt x="41" y="58"/>
                  </a:lnTo>
                  <a:lnTo>
                    <a:pt x="42" y="57"/>
                  </a:lnTo>
                  <a:lnTo>
                    <a:pt x="43" y="55"/>
                  </a:lnTo>
                  <a:lnTo>
                    <a:pt x="43" y="53"/>
                  </a:lnTo>
                  <a:lnTo>
                    <a:pt x="44" y="51"/>
                  </a:lnTo>
                  <a:lnTo>
                    <a:pt x="44" y="48"/>
                  </a:lnTo>
                  <a:lnTo>
                    <a:pt x="44" y="45"/>
                  </a:lnTo>
                  <a:lnTo>
                    <a:pt x="44" y="41"/>
                  </a:lnTo>
                  <a:lnTo>
                    <a:pt x="44"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47" name="Freeform 339"/>
            <p:cNvSpPr>
              <a:spLocks/>
            </p:cNvSpPr>
            <p:nvPr/>
          </p:nvSpPr>
          <p:spPr bwMode="auto">
            <a:xfrm>
              <a:off x="3659" y="1283"/>
              <a:ext cx="69" cy="73"/>
            </a:xfrm>
            <a:custGeom>
              <a:avLst/>
              <a:gdLst>
                <a:gd name="T0" fmla="*/ 0 w 69"/>
                <a:gd name="T1" fmla="*/ 72 h 73"/>
                <a:gd name="T2" fmla="*/ 0 w 69"/>
                <a:gd name="T3" fmla="*/ 0 h 73"/>
                <a:gd name="T4" fmla="*/ 13 w 69"/>
                <a:gd name="T5" fmla="*/ 0 h 73"/>
                <a:gd name="T6" fmla="*/ 30 w 69"/>
                <a:gd name="T7" fmla="*/ 51 h 73"/>
                <a:gd name="T8" fmla="*/ 31 w 69"/>
                <a:gd name="T9" fmla="*/ 54 h 73"/>
                <a:gd name="T10" fmla="*/ 32 w 69"/>
                <a:gd name="T11" fmla="*/ 58 h 73"/>
                <a:gd name="T12" fmla="*/ 33 w 69"/>
                <a:gd name="T13" fmla="*/ 60 h 73"/>
                <a:gd name="T14" fmla="*/ 33 w 69"/>
                <a:gd name="T15" fmla="*/ 62 h 73"/>
                <a:gd name="T16" fmla="*/ 35 w 69"/>
                <a:gd name="T17" fmla="*/ 60 h 73"/>
                <a:gd name="T18" fmla="*/ 35 w 69"/>
                <a:gd name="T19" fmla="*/ 57 h 73"/>
                <a:gd name="T20" fmla="*/ 37 w 69"/>
                <a:gd name="T21" fmla="*/ 53 h 73"/>
                <a:gd name="T22" fmla="*/ 38 w 69"/>
                <a:gd name="T23" fmla="*/ 50 h 73"/>
                <a:gd name="T24" fmla="*/ 55 w 69"/>
                <a:gd name="T25" fmla="*/ 0 h 73"/>
                <a:gd name="T26" fmla="*/ 68 w 69"/>
                <a:gd name="T27" fmla="*/ 0 h 73"/>
                <a:gd name="T28" fmla="*/ 68 w 69"/>
                <a:gd name="T29" fmla="*/ 72 h 73"/>
                <a:gd name="T30" fmla="*/ 58 w 69"/>
                <a:gd name="T31" fmla="*/ 72 h 73"/>
                <a:gd name="T32" fmla="*/ 58 w 69"/>
                <a:gd name="T33" fmla="*/ 12 h 73"/>
                <a:gd name="T34" fmla="*/ 38 w 69"/>
                <a:gd name="T35" fmla="*/ 72 h 73"/>
                <a:gd name="T36" fmla="*/ 29 w 69"/>
                <a:gd name="T37" fmla="*/ 72 h 73"/>
                <a:gd name="T38" fmla="*/ 10 w 69"/>
                <a:gd name="T39" fmla="*/ 10 h 73"/>
                <a:gd name="T40" fmla="*/ 10 w 69"/>
                <a:gd name="T41" fmla="*/ 72 h 73"/>
                <a:gd name="T42" fmla="*/ 0 w 69"/>
                <a:gd name="T43"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73">
                  <a:moveTo>
                    <a:pt x="0" y="72"/>
                  </a:moveTo>
                  <a:lnTo>
                    <a:pt x="0" y="0"/>
                  </a:lnTo>
                  <a:lnTo>
                    <a:pt x="13" y="0"/>
                  </a:lnTo>
                  <a:lnTo>
                    <a:pt x="30" y="51"/>
                  </a:lnTo>
                  <a:lnTo>
                    <a:pt x="31" y="54"/>
                  </a:lnTo>
                  <a:lnTo>
                    <a:pt x="32" y="58"/>
                  </a:lnTo>
                  <a:lnTo>
                    <a:pt x="33" y="60"/>
                  </a:lnTo>
                  <a:lnTo>
                    <a:pt x="33" y="62"/>
                  </a:lnTo>
                  <a:lnTo>
                    <a:pt x="35" y="60"/>
                  </a:lnTo>
                  <a:lnTo>
                    <a:pt x="35" y="57"/>
                  </a:lnTo>
                  <a:lnTo>
                    <a:pt x="37" y="53"/>
                  </a:lnTo>
                  <a:lnTo>
                    <a:pt x="38" y="50"/>
                  </a:lnTo>
                  <a:lnTo>
                    <a:pt x="55" y="0"/>
                  </a:lnTo>
                  <a:lnTo>
                    <a:pt x="68" y="0"/>
                  </a:lnTo>
                  <a:lnTo>
                    <a:pt x="68" y="72"/>
                  </a:lnTo>
                  <a:lnTo>
                    <a:pt x="58" y="72"/>
                  </a:lnTo>
                  <a:lnTo>
                    <a:pt x="58" y="12"/>
                  </a:lnTo>
                  <a:lnTo>
                    <a:pt x="38" y="72"/>
                  </a:lnTo>
                  <a:lnTo>
                    <a:pt x="29" y="72"/>
                  </a:lnTo>
                  <a:lnTo>
                    <a:pt x="10" y="10"/>
                  </a:lnTo>
                  <a:lnTo>
                    <a:pt x="10" y="72"/>
                  </a:lnTo>
                  <a:lnTo>
                    <a:pt x="0" y="72"/>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48" name="Freeform 340"/>
            <p:cNvSpPr>
              <a:spLocks/>
            </p:cNvSpPr>
            <p:nvPr/>
          </p:nvSpPr>
          <p:spPr bwMode="auto">
            <a:xfrm>
              <a:off x="1915" y="2172"/>
              <a:ext cx="37" cy="51"/>
            </a:xfrm>
            <a:custGeom>
              <a:avLst/>
              <a:gdLst>
                <a:gd name="T0" fmla="*/ 0 w 37"/>
                <a:gd name="T1" fmla="*/ 0 h 51"/>
                <a:gd name="T2" fmla="*/ 21 w 37"/>
                <a:gd name="T3" fmla="*/ 0 h 51"/>
                <a:gd name="T4" fmla="*/ 26 w 37"/>
                <a:gd name="T5" fmla="*/ 0 h 51"/>
                <a:gd name="T6" fmla="*/ 29 w 37"/>
                <a:gd name="T7" fmla="*/ 2 h 51"/>
                <a:gd name="T8" fmla="*/ 31 w 37"/>
                <a:gd name="T9" fmla="*/ 5 h 51"/>
                <a:gd name="T10" fmla="*/ 33 w 37"/>
                <a:gd name="T11" fmla="*/ 7 h 51"/>
                <a:gd name="T12" fmla="*/ 34 w 37"/>
                <a:gd name="T13" fmla="*/ 11 h 51"/>
                <a:gd name="T14" fmla="*/ 34 w 37"/>
                <a:gd name="T15" fmla="*/ 14 h 51"/>
                <a:gd name="T16" fmla="*/ 34 w 37"/>
                <a:gd name="T17" fmla="*/ 17 h 51"/>
                <a:gd name="T18" fmla="*/ 32 w 37"/>
                <a:gd name="T19" fmla="*/ 20 h 51"/>
                <a:gd name="T20" fmla="*/ 29 w 37"/>
                <a:gd name="T21" fmla="*/ 22 h 51"/>
                <a:gd name="T22" fmla="*/ 30 w 37"/>
                <a:gd name="T23" fmla="*/ 24 h 51"/>
                <a:gd name="T24" fmla="*/ 33 w 37"/>
                <a:gd name="T25" fmla="*/ 26 h 51"/>
                <a:gd name="T26" fmla="*/ 35 w 37"/>
                <a:gd name="T27" fmla="*/ 28 h 51"/>
                <a:gd name="T28" fmla="*/ 36 w 37"/>
                <a:gd name="T29" fmla="*/ 34 h 51"/>
                <a:gd name="T30" fmla="*/ 36 w 37"/>
                <a:gd name="T31" fmla="*/ 37 h 51"/>
                <a:gd name="T32" fmla="*/ 35 w 37"/>
                <a:gd name="T33" fmla="*/ 40 h 51"/>
                <a:gd name="T34" fmla="*/ 34 w 37"/>
                <a:gd name="T35" fmla="*/ 43 h 51"/>
                <a:gd name="T36" fmla="*/ 33 w 37"/>
                <a:gd name="T37" fmla="*/ 45 h 51"/>
                <a:gd name="T38" fmla="*/ 31 w 37"/>
                <a:gd name="T39" fmla="*/ 47 h 51"/>
                <a:gd name="T40" fmla="*/ 28 w 37"/>
                <a:gd name="T41" fmla="*/ 48 h 51"/>
                <a:gd name="T42" fmla="*/ 25 w 37"/>
                <a:gd name="T43" fmla="*/ 49 h 51"/>
                <a:gd name="T44" fmla="*/ 21 w 37"/>
                <a:gd name="T45" fmla="*/ 50 h 51"/>
                <a:gd name="T46" fmla="*/ 0 w 37"/>
                <a:gd name="T47" fmla="*/ 50 h 51"/>
                <a:gd name="T48" fmla="*/ 17 w 37"/>
                <a:gd name="T49" fmla="*/ 21 h 51"/>
                <a:gd name="T50" fmla="*/ 21 w 37"/>
                <a:gd name="T51" fmla="*/ 21 h 51"/>
                <a:gd name="T52" fmla="*/ 23 w 37"/>
                <a:gd name="T53" fmla="*/ 20 h 51"/>
                <a:gd name="T54" fmla="*/ 26 w 37"/>
                <a:gd name="T55" fmla="*/ 19 h 51"/>
                <a:gd name="T56" fmla="*/ 27 w 37"/>
                <a:gd name="T57" fmla="*/ 17 h 51"/>
                <a:gd name="T58" fmla="*/ 29 w 37"/>
                <a:gd name="T59" fmla="*/ 14 h 51"/>
                <a:gd name="T60" fmla="*/ 29 w 37"/>
                <a:gd name="T61" fmla="*/ 12 h 51"/>
                <a:gd name="T62" fmla="*/ 28 w 37"/>
                <a:gd name="T63" fmla="*/ 10 h 51"/>
                <a:gd name="T64" fmla="*/ 26 w 37"/>
                <a:gd name="T65" fmla="*/ 8 h 51"/>
                <a:gd name="T66" fmla="*/ 25 w 37"/>
                <a:gd name="T67" fmla="*/ 7 h 51"/>
                <a:gd name="T68" fmla="*/ 21 w 37"/>
                <a:gd name="T69" fmla="*/ 6 h 51"/>
                <a:gd name="T70" fmla="*/ 15 w 37"/>
                <a:gd name="T71" fmla="*/ 5 h 51"/>
                <a:gd name="T72" fmla="*/ 7 w 37"/>
                <a:gd name="T73" fmla="*/ 21 h 51"/>
                <a:gd name="T74" fmla="*/ 19 w 37"/>
                <a:gd name="T75" fmla="*/ 44 h 51"/>
                <a:gd name="T76" fmla="*/ 22 w 37"/>
                <a:gd name="T77" fmla="*/ 44 h 51"/>
                <a:gd name="T78" fmla="*/ 24 w 37"/>
                <a:gd name="T79" fmla="*/ 44 h 51"/>
                <a:gd name="T80" fmla="*/ 26 w 37"/>
                <a:gd name="T81" fmla="*/ 42 h 51"/>
                <a:gd name="T82" fmla="*/ 28 w 37"/>
                <a:gd name="T83" fmla="*/ 41 h 51"/>
                <a:gd name="T84" fmla="*/ 30 w 37"/>
                <a:gd name="T85" fmla="*/ 38 h 51"/>
                <a:gd name="T86" fmla="*/ 30 w 37"/>
                <a:gd name="T87" fmla="*/ 36 h 51"/>
                <a:gd name="T88" fmla="*/ 30 w 37"/>
                <a:gd name="T89" fmla="*/ 35 h 51"/>
                <a:gd name="T90" fmla="*/ 29 w 37"/>
                <a:gd name="T91" fmla="*/ 32 h 51"/>
                <a:gd name="T92" fmla="*/ 28 w 37"/>
                <a:gd name="T93" fmla="*/ 30 h 51"/>
                <a:gd name="T94" fmla="*/ 26 w 37"/>
                <a:gd name="T95" fmla="*/ 27 h 51"/>
                <a:gd name="T96" fmla="*/ 23 w 37"/>
                <a:gd name="T97" fmla="*/ 26 h 51"/>
                <a:gd name="T98" fmla="*/ 20 w 37"/>
                <a:gd name="T99" fmla="*/ 26 h 51"/>
                <a:gd name="T100" fmla="*/ 7 w 37"/>
                <a:gd name="T101" fmla="*/ 26 h 51"/>
                <a:gd name="T102" fmla="*/ 0 w 37"/>
                <a:gd name="T103" fmla="*/ 5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7" h="51">
                  <a:moveTo>
                    <a:pt x="0" y="50"/>
                  </a:moveTo>
                  <a:lnTo>
                    <a:pt x="0" y="0"/>
                  </a:lnTo>
                  <a:lnTo>
                    <a:pt x="19" y="0"/>
                  </a:lnTo>
                  <a:lnTo>
                    <a:pt x="21" y="0"/>
                  </a:lnTo>
                  <a:lnTo>
                    <a:pt x="23" y="0"/>
                  </a:lnTo>
                  <a:lnTo>
                    <a:pt x="26" y="0"/>
                  </a:lnTo>
                  <a:lnTo>
                    <a:pt x="27" y="1"/>
                  </a:lnTo>
                  <a:lnTo>
                    <a:pt x="29" y="2"/>
                  </a:lnTo>
                  <a:lnTo>
                    <a:pt x="30" y="3"/>
                  </a:lnTo>
                  <a:lnTo>
                    <a:pt x="31" y="5"/>
                  </a:lnTo>
                  <a:lnTo>
                    <a:pt x="33" y="6"/>
                  </a:lnTo>
                  <a:lnTo>
                    <a:pt x="33" y="7"/>
                  </a:lnTo>
                  <a:lnTo>
                    <a:pt x="34" y="10"/>
                  </a:lnTo>
                  <a:lnTo>
                    <a:pt x="34" y="11"/>
                  </a:lnTo>
                  <a:lnTo>
                    <a:pt x="34" y="13"/>
                  </a:lnTo>
                  <a:lnTo>
                    <a:pt x="34" y="14"/>
                  </a:lnTo>
                  <a:lnTo>
                    <a:pt x="34" y="15"/>
                  </a:lnTo>
                  <a:lnTo>
                    <a:pt x="34" y="17"/>
                  </a:lnTo>
                  <a:lnTo>
                    <a:pt x="33" y="19"/>
                  </a:lnTo>
                  <a:lnTo>
                    <a:pt x="32" y="20"/>
                  </a:lnTo>
                  <a:lnTo>
                    <a:pt x="31" y="21"/>
                  </a:lnTo>
                  <a:lnTo>
                    <a:pt x="29" y="22"/>
                  </a:lnTo>
                  <a:lnTo>
                    <a:pt x="28" y="23"/>
                  </a:lnTo>
                  <a:lnTo>
                    <a:pt x="30" y="24"/>
                  </a:lnTo>
                  <a:lnTo>
                    <a:pt x="31" y="25"/>
                  </a:lnTo>
                  <a:lnTo>
                    <a:pt x="33" y="26"/>
                  </a:lnTo>
                  <a:lnTo>
                    <a:pt x="34" y="27"/>
                  </a:lnTo>
                  <a:lnTo>
                    <a:pt x="35" y="28"/>
                  </a:lnTo>
                  <a:lnTo>
                    <a:pt x="35" y="31"/>
                  </a:lnTo>
                  <a:lnTo>
                    <a:pt x="36" y="34"/>
                  </a:lnTo>
                  <a:lnTo>
                    <a:pt x="36" y="35"/>
                  </a:lnTo>
                  <a:lnTo>
                    <a:pt x="36" y="37"/>
                  </a:lnTo>
                  <a:lnTo>
                    <a:pt x="36" y="38"/>
                  </a:lnTo>
                  <a:lnTo>
                    <a:pt x="35" y="40"/>
                  </a:lnTo>
                  <a:lnTo>
                    <a:pt x="35" y="41"/>
                  </a:lnTo>
                  <a:lnTo>
                    <a:pt x="34" y="43"/>
                  </a:lnTo>
                  <a:lnTo>
                    <a:pt x="33" y="45"/>
                  </a:lnTo>
                  <a:lnTo>
                    <a:pt x="33" y="45"/>
                  </a:lnTo>
                  <a:lnTo>
                    <a:pt x="31" y="46"/>
                  </a:lnTo>
                  <a:lnTo>
                    <a:pt x="31" y="47"/>
                  </a:lnTo>
                  <a:lnTo>
                    <a:pt x="30" y="48"/>
                  </a:lnTo>
                  <a:lnTo>
                    <a:pt x="28" y="48"/>
                  </a:lnTo>
                  <a:lnTo>
                    <a:pt x="27" y="48"/>
                  </a:lnTo>
                  <a:lnTo>
                    <a:pt x="25" y="49"/>
                  </a:lnTo>
                  <a:lnTo>
                    <a:pt x="23" y="49"/>
                  </a:lnTo>
                  <a:lnTo>
                    <a:pt x="21" y="50"/>
                  </a:lnTo>
                  <a:lnTo>
                    <a:pt x="19" y="50"/>
                  </a:lnTo>
                  <a:lnTo>
                    <a:pt x="0" y="50"/>
                  </a:lnTo>
                  <a:lnTo>
                    <a:pt x="7" y="21"/>
                  </a:lnTo>
                  <a:lnTo>
                    <a:pt x="17" y="21"/>
                  </a:lnTo>
                  <a:lnTo>
                    <a:pt x="19" y="21"/>
                  </a:lnTo>
                  <a:lnTo>
                    <a:pt x="21" y="21"/>
                  </a:lnTo>
                  <a:lnTo>
                    <a:pt x="22" y="20"/>
                  </a:lnTo>
                  <a:lnTo>
                    <a:pt x="23" y="20"/>
                  </a:lnTo>
                  <a:lnTo>
                    <a:pt x="25" y="20"/>
                  </a:lnTo>
                  <a:lnTo>
                    <a:pt x="26" y="19"/>
                  </a:lnTo>
                  <a:lnTo>
                    <a:pt x="27" y="18"/>
                  </a:lnTo>
                  <a:lnTo>
                    <a:pt x="27" y="17"/>
                  </a:lnTo>
                  <a:lnTo>
                    <a:pt x="28" y="15"/>
                  </a:lnTo>
                  <a:lnTo>
                    <a:pt x="29" y="14"/>
                  </a:lnTo>
                  <a:lnTo>
                    <a:pt x="29" y="13"/>
                  </a:lnTo>
                  <a:lnTo>
                    <a:pt x="29" y="12"/>
                  </a:lnTo>
                  <a:lnTo>
                    <a:pt x="28" y="11"/>
                  </a:lnTo>
                  <a:lnTo>
                    <a:pt x="28" y="10"/>
                  </a:lnTo>
                  <a:lnTo>
                    <a:pt x="27" y="9"/>
                  </a:lnTo>
                  <a:lnTo>
                    <a:pt x="26" y="8"/>
                  </a:lnTo>
                  <a:lnTo>
                    <a:pt x="26" y="7"/>
                  </a:lnTo>
                  <a:lnTo>
                    <a:pt x="25" y="7"/>
                  </a:lnTo>
                  <a:lnTo>
                    <a:pt x="23" y="6"/>
                  </a:lnTo>
                  <a:lnTo>
                    <a:pt x="21" y="6"/>
                  </a:lnTo>
                  <a:lnTo>
                    <a:pt x="19" y="5"/>
                  </a:lnTo>
                  <a:lnTo>
                    <a:pt x="15" y="5"/>
                  </a:lnTo>
                  <a:lnTo>
                    <a:pt x="7" y="5"/>
                  </a:lnTo>
                  <a:lnTo>
                    <a:pt x="7" y="21"/>
                  </a:lnTo>
                  <a:lnTo>
                    <a:pt x="7" y="44"/>
                  </a:lnTo>
                  <a:lnTo>
                    <a:pt x="19" y="44"/>
                  </a:lnTo>
                  <a:lnTo>
                    <a:pt x="20" y="44"/>
                  </a:lnTo>
                  <a:lnTo>
                    <a:pt x="22" y="44"/>
                  </a:lnTo>
                  <a:lnTo>
                    <a:pt x="23" y="44"/>
                  </a:lnTo>
                  <a:lnTo>
                    <a:pt x="24" y="44"/>
                  </a:lnTo>
                  <a:lnTo>
                    <a:pt x="25" y="44"/>
                  </a:lnTo>
                  <a:lnTo>
                    <a:pt x="26" y="42"/>
                  </a:lnTo>
                  <a:lnTo>
                    <a:pt x="27" y="42"/>
                  </a:lnTo>
                  <a:lnTo>
                    <a:pt x="28" y="41"/>
                  </a:lnTo>
                  <a:lnTo>
                    <a:pt x="29" y="40"/>
                  </a:lnTo>
                  <a:lnTo>
                    <a:pt x="30" y="38"/>
                  </a:lnTo>
                  <a:lnTo>
                    <a:pt x="30" y="37"/>
                  </a:lnTo>
                  <a:lnTo>
                    <a:pt x="30" y="36"/>
                  </a:lnTo>
                  <a:lnTo>
                    <a:pt x="30" y="35"/>
                  </a:lnTo>
                  <a:lnTo>
                    <a:pt x="30" y="35"/>
                  </a:lnTo>
                  <a:lnTo>
                    <a:pt x="30" y="33"/>
                  </a:lnTo>
                  <a:lnTo>
                    <a:pt x="29" y="32"/>
                  </a:lnTo>
                  <a:lnTo>
                    <a:pt x="29" y="31"/>
                  </a:lnTo>
                  <a:lnTo>
                    <a:pt x="28" y="30"/>
                  </a:lnTo>
                  <a:lnTo>
                    <a:pt x="27" y="28"/>
                  </a:lnTo>
                  <a:lnTo>
                    <a:pt x="26" y="27"/>
                  </a:lnTo>
                  <a:lnTo>
                    <a:pt x="25" y="27"/>
                  </a:lnTo>
                  <a:lnTo>
                    <a:pt x="23" y="26"/>
                  </a:lnTo>
                  <a:lnTo>
                    <a:pt x="22" y="26"/>
                  </a:lnTo>
                  <a:lnTo>
                    <a:pt x="20" y="26"/>
                  </a:lnTo>
                  <a:lnTo>
                    <a:pt x="17" y="26"/>
                  </a:lnTo>
                  <a:lnTo>
                    <a:pt x="7" y="26"/>
                  </a:lnTo>
                  <a:lnTo>
                    <a:pt x="7" y="44"/>
                  </a:lnTo>
                  <a:lnTo>
                    <a:pt x="0" y="5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49" name="Freeform 341"/>
            <p:cNvSpPr>
              <a:spLocks/>
            </p:cNvSpPr>
            <p:nvPr/>
          </p:nvSpPr>
          <p:spPr bwMode="auto">
            <a:xfrm>
              <a:off x="1965" y="2171"/>
              <a:ext cx="49" cy="52"/>
            </a:xfrm>
            <a:custGeom>
              <a:avLst/>
              <a:gdLst>
                <a:gd name="T0" fmla="*/ 0 w 49"/>
                <a:gd name="T1" fmla="*/ 24 h 52"/>
                <a:gd name="T2" fmla="*/ 2 w 49"/>
                <a:gd name="T3" fmla="*/ 18 h 52"/>
                <a:gd name="T4" fmla="*/ 3 w 49"/>
                <a:gd name="T5" fmla="*/ 14 h 52"/>
                <a:gd name="T6" fmla="*/ 6 w 49"/>
                <a:gd name="T7" fmla="*/ 9 h 52"/>
                <a:gd name="T8" fmla="*/ 11 w 49"/>
                <a:gd name="T9" fmla="*/ 5 h 52"/>
                <a:gd name="T10" fmla="*/ 19 w 49"/>
                <a:gd name="T11" fmla="*/ 1 h 52"/>
                <a:gd name="T12" fmla="*/ 28 w 49"/>
                <a:gd name="T13" fmla="*/ 0 h 52"/>
                <a:gd name="T14" fmla="*/ 33 w 49"/>
                <a:gd name="T15" fmla="*/ 2 h 52"/>
                <a:gd name="T16" fmla="*/ 38 w 49"/>
                <a:gd name="T17" fmla="*/ 5 h 52"/>
                <a:gd name="T18" fmla="*/ 44 w 49"/>
                <a:gd name="T19" fmla="*/ 10 h 52"/>
                <a:gd name="T20" fmla="*/ 47 w 49"/>
                <a:gd name="T21" fmla="*/ 15 h 52"/>
                <a:gd name="T22" fmla="*/ 48 w 49"/>
                <a:gd name="T23" fmla="*/ 22 h 52"/>
                <a:gd name="T24" fmla="*/ 48 w 49"/>
                <a:gd name="T25" fmla="*/ 29 h 52"/>
                <a:gd name="T26" fmla="*/ 47 w 49"/>
                <a:gd name="T27" fmla="*/ 36 h 52"/>
                <a:gd name="T28" fmla="*/ 44 w 49"/>
                <a:gd name="T29" fmla="*/ 42 h 52"/>
                <a:gd name="T30" fmla="*/ 38 w 49"/>
                <a:gd name="T31" fmla="*/ 46 h 52"/>
                <a:gd name="T32" fmla="*/ 33 w 49"/>
                <a:gd name="T33" fmla="*/ 49 h 52"/>
                <a:gd name="T34" fmla="*/ 28 w 49"/>
                <a:gd name="T35" fmla="*/ 51 h 52"/>
                <a:gd name="T36" fmla="*/ 21 w 49"/>
                <a:gd name="T37" fmla="*/ 51 h 52"/>
                <a:gd name="T38" fmla="*/ 15 w 49"/>
                <a:gd name="T39" fmla="*/ 49 h 52"/>
                <a:gd name="T40" fmla="*/ 9 w 49"/>
                <a:gd name="T41" fmla="*/ 46 h 52"/>
                <a:gd name="T42" fmla="*/ 4 w 49"/>
                <a:gd name="T43" fmla="*/ 42 h 52"/>
                <a:gd name="T44" fmla="*/ 2 w 49"/>
                <a:gd name="T45" fmla="*/ 36 h 52"/>
                <a:gd name="T46" fmla="*/ 0 w 49"/>
                <a:gd name="T47" fmla="*/ 29 h 52"/>
                <a:gd name="T48" fmla="*/ 7 w 49"/>
                <a:gd name="T49" fmla="*/ 26 h 52"/>
                <a:gd name="T50" fmla="*/ 9 w 49"/>
                <a:gd name="T51" fmla="*/ 35 h 52"/>
                <a:gd name="T52" fmla="*/ 12 w 49"/>
                <a:gd name="T53" fmla="*/ 39 h 52"/>
                <a:gd name="T54" fmla="*/ 18 w 49"/>
                <a:gd name="T55" fmla="*/ 44 h 52"/>
                <a:gd name="T56" fmla="*/ 25 w 49"/>
                <a:gd name="T57" fmla="*/ 46 h 52"/>
                <a:gd name="T58" fmla="*/ 31 w 49"/>
                <a:gd name="T59" fmla="*/ 44 h 52"/>
                <a:gd name="T60" fmla="*/ 36 w 49"/>
                <a:gd name="T61" fmla="*/ 40 h 52"/>
                <a:gd name="T62" fmla="*/ 39 w 49"/>
                <a:gd name="T63" fmla="*/ 35 h 52"/>
                <a:gd name="T64" fmla="*/ 41 w 49"/>
                <a:gd name="T65" fmla="*/ 26 h 52"/>
                <a:gd name="T66" fmla="*/ 41 w 49"/>
                <a:gd name="T67" fmla="*/ 20 h 52"/>
                <a:gd name="T68" fmla="*/ 39 w 49"/>
                <a:gd name="T69" fmla="*/ 15 h 52"/>
                <a:gd name="T70" fmla="*/ 36 w 49"/>
                <a:gd name="T71" fmla="*/ 12 h 52"/>
                <a:gd name="T72" fmla="*/ 33 w 49"/>
                <a:gd name="T73" fmla="*/ 8 h 52"/>
                <a:gd name="T74" fmla="*/ 29 w 49"/>
                <a:gd name="T75" fmla="*/ 6 h 52"/>
                <a:gd name="T76" fmla="*/ 25 w 49"/>
                <a:gd name="T77" fmla="*/ 5 h 52"/>
                <a:gd name="T78" fmla="*/ 18 w 49"/>
                <a:gd name="T79" fmla="*/ 7 h 52"/>
                <a:gd name="T80" fmla="*/ 13 w 49"/>
                <a:gd name="T81" fmla="*/ 11 h 52"/>
                <a:gd name="T82" fmla="*/ 11 w 49"/>
                <a:gd name="T83" fmla="*/ 14 h 52"/>
                <a:gd name="T84" fmla="*/ 9 w 49"/>
                <a:gd name="T85" fmla="*/ 17 h 52"/>
                <a:gd name="T86" fmla="*/ 9 w 49"/>
                <a:gd name="T87" fmla="*/ 21 h 52"/>
                <a:gd name="T88" fmla="*/ 7 w 49"/>
                <a:gd name="T89" fmla="*/ 2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 h="52">
                  <a:moveTo>
                    <a:pt x="0" y="26"/>
                  </a:moveTo>
                  <a:lnTo>
                    <a:pt x="0" y="24"/>
                  </a:lnTo>
                  <a:lnTo>
                    <a:pt x="1" y="21"/>
                  </a:lnTo>
                  <a:lnTo>
                    <a:pt x="2" y="18"/>
                  </a:lnTo>
                  <a:lnTo>
                    <a:pt x="2" y="15"/>
                  </a:lnTo>
                  <a:lnTo>
                    <a:pt x="3" y="14"/>
                  </a:lnTo>
                  <a:lnTo>
                    <a:pt x="4" y="11"/>
                  </a:lnTo>
                  <a:lnTo>
                    <a:pt x="6" y="9"/>
                  </a:lnTo>
                  <a:lnTo>
                    <a:pt x="7" y="7"/>
                  </a:lnTo>
                  <a:lnTo>
                    <a:pt x="11" y="5"/>
                  </a:lnTo>
                  <a:lnTo>
                    <a:pt x="15" y="2"/>
                  </a:lnTo>
                  <a:lnTo>
                    <a:pt x="19" y="1"/>
                  </a:lnTo>
                  <a:lnTo>
                    <a:pt x="25" y="0"/>
                  </a:lnTo>
                  <a:lnTo>
                    <a:pt x="28" y="0"/>
                  </a:lnTo>
                  <a:lnTo>
                    <a:pt x="31" y="1"/>
                  </a:lnTo>
                  <a:lnTo>
                    <a:pt x="33" y="2"/>
                  </a:lnTo>
                  <a:lnTo>
                    <a:pt x="36" y="3"/>
                  </a:lnTo>
                  <a:lnTo>
                    <a:pt x="38" y="5"/>
                  </a:lnTo>
                  <a:lnTo>
                    <a:pt x="41" y="7"/>
                  </a:lnTo>
                  <a:lnTo>
                    <a:pt x="44" y="10"/>
                  </a:lnTo>
                  <a:lnTo>
                    <a:pt x="45" y="13"/>
                  </a:lnTo>
                  <a:lnTo>
                    <a:pt x="47" y="15"/>
                  </a:lnTo>
                  <a:lnTo>
                    <a:pt x="48" y="18"/>
                  </a:lnTo>
                  <a:lnTo>
                    <a:pt x="48" y="22"/>
                  </a:lnTo>
                  <a:lnTo>
                    <a:pt x="48" y="26"/>
                  </a:lnTo>
                  <a:lnTo>
                    <a:pt x="48" y="29"/>
                  </a:lnTo>
                  <a:lnTo>
                    <a:pt x="48" y="33"/>
                  </a:lnTo>
                  <a:lnTo>
                    <a:pt x="47" y="36"/>
                  </a:lnTo>
                  <a:lnTo>
                    <a:pt x="45" y="39"/>
                  </a:lnTo>
                  <a:lnTo>
                    <a:pt x="44" y="42"/>
                  </a:lnTo>
                  <a:lnTo>
                    <a:pt x="41" y="45"/>
                  </a:lnTo>
                  <a:lnTo>
                    <a:pt x="38" y="46"/>
                  </a:lnTo>
                  <a:lnTo>
                    <a:pt x="36" y="48"/>
                  </a:lnTo>
                  <a:lnTo>
                    <a:pt x="33" y="49"/>
                  </a:lnTo>
                  <a:lnTo>
                    <a:pt x="31" y="51"/>
                  </a:lnTo>
                  <a:lnTo>
                    <a:pt x="28" y="51"/>
                  </a:lnTo>
                  <a:lnTo>
                    <a:pt x="25" y="51"/>
                  </a:lnTo>
                  <a:lnTo>
                    <a:pt x="21" y="51"/>
                  </a:lnTo>
                  <a:lnTo>
                    <a:pt x="18" y="51"/>
                  </a:lnTo>
                  <a:lnTo>
                    <a:pt x="15" y="49"/>
                  </a:lnTo>
                  <a:lnTo>
                    <a:pt x="12" y="48"/>
                  </a:lnTo>
                  <a:lnTo>
                    <a:pt x="9" y="46"/>
                  </a:lnTo>
                  <a:lnTo>
                    <a:pt x="6" y="44"/>
                  </a:lnTo>
                  <a:lnTo>
                    <a:pt x="4" y="42"/>
                  </a:lnTo>
                  <a:lnTo>
                    <a:pt x="3" y="39"/>
                  </a:lnTo>
                  <a:lnTo>
                    <a:pt x="2" y="36"/>
                  </a:lnTo>
                  <a:lnTo>
                    <a:pt x="1" y="33"/>
                  </a:lnTo>
                  <a:lnTo>
                    <a:pt x="0" y="29"/>
                  </a:lnTo>
                  <a:lnTo>
                    <a:pt x="0" y="26"/>
                  </a:lnTo>
                  <a:lnTo>
                    <a:pt x="7" y="26"/>
                  </a:lnTo>
                  <a:lnTo>
                    <a:pt x="7" y="31"/>
                  </a:lnTo>
                  <a:lnTo>
                    <a:pt x="9" y="35"/>
                  </a:lnTo>
                  <a:lnTo>
                    <a:pt x="11" y="37"/>
                  </a:lnTo>
                  <a:lnTo>
                    <a:pt x="12" y="39"/>
                  </a:lnTo>
                  <a:lnTo>
                    <a:pt x="15" y="42"/>
                  </a:lnTo>
                  <a:lnTo>
                    <a:pt x="18" y="44"/>
                  </a:lnTo>
                  <a:lnTo>
                    <a:pt x="20" y="45"/>
                  </a:lnTo>
                  <a:lnTo>
                    <a:pt x="25" y="46"/>
                  </a:lnTo>
                  <a:lnTo>
                    <a:pt x="28" y="45"/>
                  </a:lnTo>
                  <a:lnTo>
                    <a:pt x="31" y="44"/>
                  </a:lnTo>
                  <a:lnTo>
                    <a:pt x="33" y="42"/>
                  </a:lnTo>
                  <a:lnTo>
                    <a:pt x="36" y="40"/>
                  </a:lnTo>
                  <a:lnTo>
                    <a:pt x="38" y="37"/>
                  </a:lnTo>
                  <a:lnTo>
                    <a:pt x="39" y="35"/>
                  </a:lnTo>
                  <a:lnTo>
                    <a:pt x="41" y="31"/>
                  </a:lnTo>
                  <a:lnTo>
                    <a:pt x="41" y="26"/>
                  </a:lnTo>
                  <a:lnTo>
                    <a:pt x="41" y="24"/>
                  </a:lnTo>
                  <a:lnTo>
                    <a:pt x="41" y="20"/>
                  </a:lnTo>
                  <a:lnTo>
                    <a:pt x="39" y="17"/>
                  </a:lnTo>
                  <a:lnTo>
                    <a:pt x="39" y="15"/>
                  </a:lnTo>
                  <a:lnTo>
                    <a:pt x="38" y="14"/>
                  </a:lnTo>
                  <a:lnTo>
                    <a:pt x="36" y="12"/>
                  </a:lnTo>
                  <a:lnTo>
                    <a:pt x="35" y="10"/>
                  </a:lnTo>
                  <a:lnTo>
                    <a:pt x="33" y="8"/>
                  </a:lnTo>
                  <a:lnTo>
                    <a:pt x="32" y="7"/>
                  </a:lnTo>
                  <a:lnTo>
                    <a:pt x="29" y="6"/>
                  </a:lnTo>
                  <a:lnTo>
                    <a:pt x="27" y="6"/>
                  </a:lnTo>
                  <a:lnTo>
                    <a:pt x="25" y="5"/>
                  </a:lnTo>
                  <a:lnTo>
                    <a:pt x="21" y="6"/>
                  </a:lnTo>
                  <a:lnTo>
                    <a:pt x="18" y="7"/>
                  </a:lnTo>
                  <a:lnTo>
                    <a:pt x="15" y="8"/>
                  </a:lnTo>
                  <a:lnTo>
                    <a:pt x="13" y="11"/>
                  </a:lnTo>
                  <a:lnTo>
                    <a:pt x="12" y="12"/>
                  </a:lnTo>
                  <a:lnTo>
                    <a:pt x="11" y="14"/>
                  </a:lnTo>
                  <a:lnTo>
                    <a:pt x="10" y="15"/>
                  </a:lnTo>
                  <a:lnTo>
                    <a:pt x="9" y="17"/>
                  </a:lnTo>
                  <a:lnTo>
                    <a:pt x="9" y="19"/>
                  </a:lnTo>
                  <a:lnTo>
                    <a:pt x="9" y="21"/>
                  </a:lnTo>
                  <a:lnTo>
                    <a:pt x="7" y="24"/>
                  </a:lnTo>
                  <a:lnTo>
                    <a:pt x="7" y="26"/>
                  </a:lnTo>
                  <a:lnTo>
                    <a:pt x="0" y="26"/>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50" name="Freeform 342"/>
            <p:cNvSpPr>
              <a:spLocks/>
            </p:cNvSpPr>
            <p:nvPr/>
          </p:nvSpPr>
          <p:spPr bwMode="auto">
            <a:xfrm>
              <a:off x="2029" y="2172"/>
              <a:ext cx="3" cy="51"/>
            </a:xfrm>
            <a:custGeom>
              <a:avLst/>
              <a:gdLst>
                <a:gd name="T0" fmla="*/ 0 w 3"/>
                <a:gd name="T1" fmla="*/ 50 h 51"/>
                <a:gd name="T2" fmla="*/ 0 w 3"/>
                <a:gd name="T3" fmla="*/ 0 h 51"/>
                <a:gd name="T4" fmla="*/ 2 w 3"/>
                <a:gd name="T5" fmla="*/ 0 h 51"/>
                <a:gd name="T6" fmla="*/ 2 w 3"/>
                <a:gd name="T7" fmla="*/ 50 h 51"/>
                <a:gd name="T8" fmla="*/ 0 w 3"/>
                <a:gd name="T9" fmla="*/ 50 h 51"/>
              </a:gdLst>
              <a:ahLst/>
              <a:cxnLst>
                <a:cxn ang="0">
                  <a:pos x="T0" y="T1"/>
                </a:cxn>
                <a:cxn ang="0">
                  <a:pos x="T2" y="T3"/>
                </a:cxn>
                <a:cxn ang="0">
                  <a:pos x="T4" y="T5"/>
                </a:cxn>
                <a:cxn ang="0">
                  <a:pos x="T6" y="T7"/>
                </a:cxn>
                <a:cxn ang="0">
                  <a:pos x="T8" y="T9"/>
                </a:cxn>
              </a:cxnLst>
              <a:rect l="0" t="0" r="r" b="b"/>
              <a:pathLst>
                <a:path w="3" h="51">
                  <a:moveTo>
                    <a:pt x="0" y="50"/>
                  </a:moveTo>
                  <a:lnTo>
                    <a:pt x="0" y="0"/>
                  </a:lnTo>
                  <a:lnTo>
                    <a:pt x="2" y="0"/>
                  </a:lnTo>
                  <a:lnTo>
                    <a:pt x="2" y="50"/>
                  </a:lnTo>
                  <a:lnTo>
                    <a:pt x="0" y="5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51" name="Freeform 343"/>
            <p:cNvSpPr>
              <a:spLocks/>
            </p:cNvSpPr>
            <p:nvPr/>
          </p:nvSpPr>
          <p:spPr bwMode="auto">
            <a:xfrm>
              <a:off x="2051" y="2172"/>
              <a:ext cx="29" cy="51"/>
            </a:xfrm>
            <a:custGeom>
              <a:avLst/>
              <a:gdLst>
                <a:gd name="T0" fmla="*/ 0 w 29"/>
                <a:gd name="T1" fmla="*/ 50 h 51"/>
                <a:gd name="T2" fmla="*/ 0 w 29"/>
                <a:gd name="T3" fmla="*/ 0 h 51"/>
                <a:gd name="T4" fmla="*/ 7 w 29"/>
                <a:gd name="T5" fmla="*/ 0 h 51"/>
                <a:gd name="T6" fmla="*/ 7 w 29"/>
                <a:gd name="T7" fmla="*/ 44 h 51"/>
                <a:gd name="T8" fmla="*/ 28 w 29"/>
                <a:gd name="T9" fmla="*/ 44 h 51"/>
                <a:gd name="T10" fmla="*/ 28 w 29"/>
                <a:gd name="T11" fmla="*/ 50 h 51"/>
                <a:gd name="T12" fmla="*/ 0 w 29"/>
                <a:gd name="T13" fmla="*/ 50 h 51"/>
              </a:gdLst>
              <a:ahLst/>
              <a:cxnLst>
                <a:cxn ang="0">
                  <a:pos x="T0" y="T1"/>
                </a:cxn>
                <a:cxn ang="0">
                  <a:pos x="T2" y="T3"/>
                </a:cxn>
                <a:cxn ang="0">
                  <a:pos x="T4" y="T5"/>
                </a:cxn>
                <a:cxn ang="0">
                  <a:pos x="T6" y="T7"/>
                </a:cxn>
                <a:cxn ang="0">
                  <a:pos x="T8" y="T9"/>
                </a:cxn>
                <a:cxn ang="0">
                  <a:pos x="T10" y="T11"/>
                </a:cxn>
                <a:cxn ang="0">
                  <a:pos x="T12" y="T13"/>
                </a:cxn>
              </a:cxnLst>
              <a:rect l="0" t="0" r="r" b="b"/>
              <a:pathLst>
                <a:path w="29" h="51">
                  <a:moveTo>
                    <a:pt x="0" y="50"/>
                  </a:moveTo>
                  <a:lnTo>
                    <a:pt x="0" y="0"/>
                  </a:lnTo>
                  <a:lnTo>
                    <a:pt x="7" y="0"/>
                  </a:lnTo>
                  <a:lnTo>
                    <a:pt x="7" y="44"/>
                  </a:lnTo>
                  <a:lnTo>
                    <a:pt x="28" y="44"/>
                  </a:lnTo>
                  <a:lnTo>
                    <a:pt x="28" y="50"/>
                  </a:lnTo>
                  <a:lnTo>
                    <a:pt x="0" y="5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52" name="Freeform 344"/>
            <p:cNvSpPr>
              <a:spLocks/>
            </p:cNvSpPr>
            <p:nvPr/>
          </p:nvSpPr>
          <p:spPr bwMode="auto">
            <a:xfrm>
              <a:off x="2096" y="2172"/>
              <a:ext cx="2" cy="51"/>
            </a:xfrm>
            <a:custGeom>
              <a:avLst/>
              <a:gdLst>
                <a:gd name="T0" fmla="*/ 0 w 2"/>
                <a:gd name="T1" fmla="*/ 50 h 51"/>
                <a:gd name="T2" fmla="*/ 0 w 2"/>
                <a:gd name="T3" fmla="*/ 0 h 51"/>
                <a:gd name="T4" fmla="*/ 1 w 2"/>
                <a:gd name="T5" fmla="*/ 0 h 51"/>
                <a:gd name="T6" fmla="*/ 1 w 2"/>
                <a:gd name="T7" fmla="*/ 50 h 51"/>
                <a:gd name="T8" fmla="*/ 0 w 2"/>
                <a:gd name="T9" fmla="*/ 50 h 51"/>
              </a:gdLst>
              <a:ahLst/>
              <a:cxnLst>
                <a:cxn ang="0">
                  <a:pos x="T0" y="T1"/>
                </a:cxn>
                <a:cxn ang="0">
                  <a:pos x="T2" y="T3"/>
                </a:cxn>
                <a:cxn ang="0">
                  <a:pos x="T4" y="T5"/>
                </a:cxn>
                <a:cxn ang="0">
                  <a:pos x="T6" y="T7"/>
                </a:cxn>
                <a:cxn ang="0">
                  <a:pos x="T8" y="T9"/>
                </a:cxn>
              </a:cxnLst>
              <a:rect l="0" t="0" r="r" b="b"/>
              <a:pathLst>
                <a:path w="2" h="51">
                  <a:moveTo>
                    <a:pt x="0" y="50"/>
                  </a:moveTo>
                  <a:lnTo>
                    <a:pt x="0" y="0"/>
                  </a:lnTo>
                  <a:lnTo>
                    <a:pt x="1" y="0"/>
                  </a:lnTo>
                  <a:lnTo>
                    <a:pt x="1" y="50"/>
                  </a:lnTo>
                  <a:lnTo>
                    <a:pt x="0" y="5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53" name="Freeform 345"/>
            <p:cNvSpPr>
              <a:spLocks/>
            </p:cNvSpPr>
            <p:nvPr/>
          </p:nvSpPr>
          <p:spPr bwMode="auto">
            <a:xfrm>
              <a:off x="2117" y="2172"/>
              <a:ext cx="37" cy="51"/>
            </a:xfrm>
            <a:custGeom>
              <a:avLst/>
              <a:gdLst>
                <a:gd name="T0" fmla="*/ 0 w 37"/>
                <a:gd name="T1" fmla="*/ 50 h 51"/>
                <a:gd name="T2" fmla="*/ 0 w 37"/>
                <a:gd name="T3" fmla="*/ 0 h 51"/>
                <a:gd name="T4" fmla="*/ 7 w 37"/>
                <a:gd name="T5" fmla="*/ 0 h 51"/>
                <a:gd name="T6" fmla="*/ 29 w 37"/>
                <a:gd name="T7" fmla="*/ 38 h 51"/>
                <a:gd name="T8" fmla="*/ 29 w 37"/>
                <a:gd name="T9" fmla="*/ 0 h 51"/>
                <a:gd name="T10" fmla="*/ 36 w 37"/>
                <a:gd name="T11" fmla="*/ 0 h 51"/>
                <a:gd name="T12" fmla="*/ 36 w 37"/>
                <a:gd name="T13" fmla="*/ 50 h 51"/>
                <a:gd name="T14" fmla="*/ 29 w 37"/>
                <a:gd name="T15" fmla="*/ 50 h 51"/>
                <a:gd name="T16" fmla="*/ 7 w 37"/>
                <a:gd name="T17" fmla="*/ 12 h 51"/>
                <a:gd name="T18" fmla="*/ 7 w 37"/>
                <a:gd name="T19" fmla="*/ 50 h 51"/>
                <a:gd name="T20" fmla="*/ 0 w 37"/>
                <a:gd name="T21" fmla="*/ 5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51">
                  <a:moveTo>
                    <a:pt x="0" y="50"/>
                  </a:moveTo>
                  <a:lnTo>
                    <a:pt x="0" y="0"/>
                  </a:lnTo>
                  <a:lnTo>
                    <a:pt x="7" y="0"/>
                  </a:lnTo>
                  <a:lnTo>
                    <a:pt x="29" y="38"/>
                  </a:lnTo>
                  <a:lnTo>
                    <a:pt x="29" y="0"/>
                  </a:lnTo>
                  <a:lnTo>
                    <a:pt x="36" y="0"/>
                  </a:lnTo>
                  <a:lnTo>
                    <a:pt x="36" y="50"/>
                  </a:lnTo>
                  <a:lnTo>
                    <a:pt x="29" y="50"/>
                  </a:lnTo>
                  <a:lnTo>
                    <a:pt x="7" y="12"/>
                  </a:lnTo>
                  <a:lnTo>
                    <a:pt x="7" y="50"/>
                  </a:lnTo>
                  <a:lnTo>
                    <a:pt x="0" y="5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54" name="Freeform 346"/>
            <p:cNvSpPr>
              <a:spLocks/>
            </p:cNvSpPr>
            <p:nvPr/>
          </p:nvSpPr>
          <p:spPr bwMode="auto">
            <a:xfrm>
              <a:off x="2169" y="2171"/>
              <a:ext cx="48" cy="52"/>
            </a:xfrm>
            <a:custGeom>
              <a:avLst/>
              <a:gdLst>
                <a:gd name="T0" fmla="*/ 26 w 48"/>
                <a:gd name="T1" fmla="*/ 26 h 52"/>
                <a:gd name="T2" fmla="*/ 47 w 48"/>
                <a:gd name="T3" fmla="*/ 43 h 52"/>
                <a:gd name="T4" fmla="*/ 42 w 48"/>
                <a:gd name="T5" fmla="*/ 47 h 52"/>
                <a:gd name="T6" fmla="*/ 36 w 48"/>
                <a:gd name="T7" fmla="*/ 49 h 52"/>
                <a:gd name="T8" fmla="*/ 32 w 48"/>
                <a:gd name="T9" fmla="*/ 51 h 52"/>
                <a:gd name="T10" fmla="*/ 26 w 48"/>
                <a:gd name="T11" fmla="*/ 51 h 52"/>
                <a:gd name="T12" fmla="*/ 19 w 48"/>
                <a:gd name="T13" fmla="*/ 51 h 52"/>
                <a:gd name="T14" fmla="*/ 13 w 48"/>
                <a:gd name="T15" fmla="*/ 48 h 52"/>
                <a:gd name="T16" fmla="*/ 7 w 48"/>
                <a:gd name="T17" fmla="*/ 45 h 52"/>
                <a:gd name="T18" fmla="*/ 3 w 48"/>
                <a:gd name="T19" fmla="*/ 39 h 52"/>
                <a:gd name="T20" fmla="*/ 1 w 48"/>
                <a:gd name="T21" fmla="*/ 33 h 52"/>
                <a:gd name="T22" fmla="*/ 0 w 48"/>
                <a:gd name="T23" fmla="*/ 26 h 52"/>
                <a:gd name="T24" fmla="*/ 1 w 48"/>
                <a:gd name="T25" fmla="*/ 19 h 52"/>
                <a:gd name="T26" fmla="*/ 3 w 48"/>
                <a:gd name="T27" fmla="*/ 13 h 52"/>
                <a:gd name="T28" fmla="*/ 7 w 48"/>
                <a:gd name="T29" fmla="*/ 7 h 52"/>
                <a:gd name="T30" fmla="*/ 12 w 48"/>
                <a:gd name="T31" fmla="*/ 3 h 52"/>
                <a:gd name="T32" fmla="*/ 18 w 48"/>
                <a:gd name="T33" fmla="*/ 1 h 52"/>
                <a:gd name="T34" fmla="*/ 26 w 48"/>
                <a:gd name="T35" fmla="*/ 0 h 52"/>
                <a:gd name="T36" fmla="*/ 31 w 48"/>
                <a:gd name="T37" fmla="*/ 1 h 52"/>
                <a:gd name="T38" fmla="*/ 35 w 48"/>
                <a:gd name="T39" fmla="*/ 1 h 52"/>
                <a:gd name="T40" fmla="*/ 40 w 48"/>
                <a:gd name="T41" fmla="*/ 4 h 52"/>
                <a:gd name="T42" fmla="*/ 43 w 48"/>
                <a:gd name="T43" fmla="*/ 7 h 52"/>
                <a:gd name="T44" fmla="*/ 45 w 48"/>
                <a:gd name="T45" fmla="*/ 11 h 52"/>
                <a:gd name="T46" fmla="*/ 46 w 48"/>
                <a:gd name="T47" fmla="*/ 15 h 52"/>
                <a:gd name="T48" fmla="*/ 40 w 48"/>
                <a:gd name="T49" fmla="*/ 15 h 52"/>
                <a:gd name="T50" fmla="*/ 37 w 48"/>
                <a:gd name="T51" fmla="*/ 12 h 52"/>
                <a:gd name="T52" fmla="*/ 36 w 48"/>
                <a:gd name="T53" fmla="*/ 10 h 52"/>
                <a:gd name="T54" fmla="*/ 34 w 48"/>
                <a:gd name="T55" fmla="*/ 8 h 52"/>
                <a:gd name="T56" fmla="*/ 31 w 48"/>
                <a:gd name="T57" fmla="*/ 7 h 52"/>
                <a:gd name="T58" fmla="*/ 27 w 48"/>
                <a:gd name="T59" fmla="*/ 5 h 52"/>
                <a:gd name="T60" fmla="*/ 24 w 48"/>
                <a:gd name="T61" fmla="*/ 5 h 52"/>
                <a:gd name="T62" fmla="*/ 19 w 48"/>
                <a:gd name="T63" fmla="*/ 7 h 52"/>
                <a:gd name="T64" fmla="*/ 16 w 48"/>
                <a:gd name="T65" fmla="*/ 8 h 52"/>
                <a:gd name="T66" fmla="*/ 13 w 48"/>
                <a:gd name="T67" fmla="*/ 10 h 52"/>
                <a:gd name="T68" fmla="*/ 12 w 48"/>
                <a:gd name="T69" fmla="*/ 12 h 52"/>
                <a:gd name="T70" fmla="*/ 10 w 48"/>
                <a:gd name="T71" fmla="*/ 15 h 52"/>
                <a:gd name="T72" fmla="*/ 9 w 48"/>
                <a:gd name="T73" fmla="*/ 18 h 52"/>
                <a:gd name="T74" fmla="*/ 7 w 48"/>
                <a:gd name="T75" fmla="*/ 24 h 52"/>
                <a:gd name="T76" fmla="*/ 7 w 48"/>
                <a:gd name="T77" fmla="*/ 28 h 52"/>
                <a:gd name="T78" fmla="*/ 9 w 48"/>
                <a:gd name="T79" fmla="*/ 35 h 52"/>
                <a:gd name="T80" fmla="*/ 11 w 48"/>
                <a:gd name="T81" fmla="*/ 38 h 52"/>
                <a:gd name="T82" fmla="*/ 14 w 48"/>
                <a:gd name="T83" fmla="*/ 42 h 52"/>
                <a:gd name="T84" fmla="*/ 18 w 48"/>
                <a:gd name="T85" fmla="*/ 44 h 52"/>
                <a:gd name="T86" fmla="*/ 24 w 48"/>
                <a:gd name="T87" fmla="*/ 46 h 52"/>
                <a:gd name="T88" fmla="*/ 28 w 48"/>
                <a:gd name="T89" fmla="*/ 46 h 52"/>
                <a:gd name="T90" fmla="*/ 32 w 48"/>
                <a:gd name="T91" fmla="*/ 45 h 52"/>
                <a:gd name="T92" fmla="*/ 35 w 48"/>
                <a:gd name="T93" fmla="*/ 43 h 52"/>
                <a:gd name="T94" fmla="*/ 40 w 48"/>
                <a:gd name="T95" fmla="*/ 41 h 52"/>
                <a:gd name="T96" fmla="*/ 41 w 48"/>
                <a:gd name="T97" fmla="*/ 3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52">
                  <a:moveTo>
                    <a:pt x="26" y="31"/>
                  </a:moveTo>
                  <a:lnTo>
                    <a:pt x="26" y="26"/>
                  </a:lnTo>
                  <a:lnTo>
                    <a:pt x="47" y="26"/>
                  </a:lnTo>
                  <a:lnTo>
                    <a:pt x="47" y="43"/>
                  </a:lnTo>
                  <a:lnTo>
                    <a:pt x="45" y="46"/>
                  </a:lnTo>
                  <a:lnTo>
                    <a:pt x="42" y="47"/>
                  </a:lnTo>
                  <a:lnTo>
                    <a:pt x="40" y="48"/>
                  </a:lnTo>
                  <a:lnTo>
                    <a:pt x="36" y="49"/>
                  </a:lnTo>
                  <a:lnTo>
                    <a:pt x="34" y="49"/>
                  </a:lnTo>
                  <a:lnTo>
                    <a:pt x="32" y="51"/>
                  </a:lnTo>
                  <a:lnTo>
                    <a:pt x="29" y="51"/>
                  </a:lnTo>
                  <a:lnTo>
                    <a:pt x="26" y="51"/>
                  </a:lnTo>
                  <a:lnTo>
                    <a:pt x="22" y="51"/>
                  </a:lnTo>
                  <a:lnTo>
                    <a:pt x="19" y="51"/>
                  </a:lnTo>
                  <a:lnTo>
                    <a:pt x="15" y="49"/>
                  </a:lnTo>
                  <a:lnTo>
                    <a:pt x="13" y="48"/>
                  </a:lnTo>
                  <a:lnTo>
                    <a:pt x="10" y="46"/>
                  </a:lnTo>
                  <a:lnTo>
                    <a:pt x="7" y="45"/>
                  </a:lnTo>
                  <a:lnTo>
                    <a:pt x="5" y="42"/>
                  </a:lnTo>
                  <a:lnTo>
                    <a:pt x="3" y="39"/>
                  </a:lnTo>
                  <a:lnTo>
                    <a:pt x="2" y="36"/>
                  </a:lnTo>
                  <a:lnTo>
                    <a:pt x="1" y="33"/>
                  </a:lnTo>
                  <a:lnTo>
                    <a:pt x="0" y="29"/>
                  </a:lnTo>
                  <a:lnTo>
                    <a:pt x="0" y="26"/>
                  </a:lnTo>
                  <a:lnTo>
                    <a:pt x="0" y="23"/>
                  </a:lnTo>
                  <a:lnTo>
                    <a:pt x="1" y="19"/>
                  </a:lnTo>
                  <a:lnTo>
                    <a:pt x="2" y="16"/>
                  </a:lnTo>
                  <a:lnTo>
                    <a:pt x="3" y="13"/>
                  </a:lnTo>
                  <a:lnTo>
                    <a:pt x="4" y="10"/>
                  </a:lnTo>
                  <a:lnTo>
                    <a:pt x="7" y="7"/>
                  </a:lnTo>
                  <a:lnTo>
                    <a:pt x="10" y="5"/>
                  </a:lnTo>
                  <a:lnTo>
                    <a:pt x="12" y="3"/>
                  </a:lnTo>
                  <a:lnTo>
                    <a:pt x="15" y="2"/>
                  </a:lnTo>
                  <a:lnTo>
                    <a:pt x="18" y="1"/>
                  </a:lnTo>
                  <a:lnTo>
                    <a:pt x="21" y="0"/>
                  </a:lnTo>
                  <a:lnTo>
                    <a:pt x="26" y="0"/>
                  </a:lnTo>
                  <a:lnTo>
                    <a:pt x="28" y="0"/>
                  </a:lnTo>
                  <a:lnTo>
                    <a:pt x="31" y="1"/>
                  </a:lnTo>
                  <a:lnTo>
                    <a:pt x="33" y="1"/>
                  </a:lnTo>
                  <a:lnTo>
                    <a:pt x="35" y="1"/>
                  </a:lnTo>
                  <a:lnTo>
                    <a:pt x="37" y="3"/>
                  </a:lnTo>
                  <a:lnTo>
                    <a:pt x="40" y="4"/>
                  </a:lnTo>
                  <a:lnTo>
                    <a:pt x="41" y="5"/>
                  </a:lnTo>
                  <a:lnTo>
                    <a:pt x="43" y="7"/>
                  </a:lnTo>
                  <a:lnTo>
                    <a:pt x="44" y="8"/>
                  </a:lnTo>
                  <a:lnTo>
                    <a:pt x="45" y="11"/>
                  </a:lnTo>
                  <a:lnTo>
                    <a:pt x="45" y="13"/>
                  </a:lnTo>
                  <a:lnTo>
                    <a:pt x="46" y="15"/>
                  </a:lnTo>
                  <a:lnTo>
                    <a:pt x="40" y="16"/>
                  </a:lnTo>
                  <a:lnTo>
                    <a:pt x="40" y="15"/>
                  </a:lnTo>
                  <a:lnTo>
                    <a:pt x="38" y="14"/>
                  </a:lnTo>
                  <a:lnTo>
                    <a:pt x="37" y="12"/>
                  </a:lnTo>
                  <a:lnTo>
                    <a:pt x="37" y="11"/>
                  </a:lnTo>
                  <a:lnTo>
                    <a:pt x="36" y="10"/>
                  </a:lnTo>
                  <a:lnTo>
                    <a:pt x="35" y="9"/>
                  </a:lnTo>
                  <a:lnTo>
                    <a:pt x="34" y="8"/>
                  </a:lnTo>
                  <a:lnTo>
                    <a:pt x="32" y="7"/>
                  </a:lnTo>
                  <a:lnTo>
                    <a:pt x="31" y="7"/>
                  </a:lnTo>
                  <a:lnTo>
                    <a:pt x="29" y="6"/>
                  </a:lnTo>
                  <a:lnTo>
                    <a:pt x="27" y="5"/>
                  </a:lnTo>
                  <a:lnTo>
                    <a:pt x="25" y="5"/>
                  </a:lnTo>
                  <a:lnTo>
                    <a:pt x="24" y="5"/>
                  </a:lnTo>
                  <a:lnTo>
                    <a:pt x="21" y="6"/>
                  </a:lnTo>
                  <a:lnTo>
                    <a:pt x="19" y="7"/>
                  </a:lnTo>
                  <a:lnTo>
                    <a:pt x="18" y="7"/>
                  </a:lnTo>
                  <a:lnTo>
                    <a:pt x="16" y="8"/>
                  </a:lnTo>
                  <a:lnTo>
                    <a:pt x="15" y="10"/>
                  </a:lnTo>
                  <a:lnTo>
                    <a:pt x="13" y="10"/>
                  </a:lnTo>
                  <a:lnTo>
                    <a:pt x="12" y="11"/>
                  </a:lnTo>
                  <a:lnTo>
                    <a:pt x="12" y="12"/>
                  </a:lnTo>
                  <a:lnTo>
                    <a:pt x="11" y="14"/>
                  </a:lnTo>
                  <a:lnTo>
                    <a:pt x="10" y="15"/>
                  </a:lnTo>
                  <a:lnTo>
                    <a:pt x="9" y="15"/>
                  </a:lnTo>
                  <a:lnTo>
                    <a:pt x="9" y="18"/>
                  </a:lnTo>
                  <a:lnTo>
                    <a:pt x="7" y="21"/>
                  </a:lnTo>
                  <a:lnTo>
                    <a:pt x="7" y="24"/>
                  </a:lnTo>
                  <a:lnTo>
                    <a:pt x="7" y="26"/>
                  </a:lnTo>
                  <a:lnTo>
                    <a:pt x="7" y="28"/>
                  </a:lnTo>
                  <a:lnTo>
                    <a:pt x="9" y="32"/>
                  </a:lnTo>
                  <a:lnTo>
                    <a:pt x="9" y="35"/>
                  </a:lnTo>
                  <a:lnTo>
                    <a:pt x="10" y="36"/>
                  </a:lnTo>
                  <a:lnTo>
                    <a:pt x="11" y="38"/>
                  </a:lnTo>
                  <a:lnTo>
                    <a:pt x="12" y="40"/>
                  </a:lnTo>
                  <a:lnTo>
                    <a:pt x="14" y="42"/>
                  </a:lnTo>
                  <a:lnTo>
                    <a:pt x="16" y="43"/>
                  </a:lnTo>
                  <a:lnTo>
                    <a:pt x="18" y="44"/>
                  </a:lnTo>
                  <a:lnTo>
                    <a:pt x="20" y="45"/>
                  </a:lnTo>
                  <a:lnTo>
                    <a:pt x="24" y="46"/>
                  </a:lnTo>
                  <a:lnTo>
                    <a:pt x="26" y="46"/>
                  </a:lnTo>
                  <a:lnTo>
                    <a:pt x="28" y="46"/>
                  </a:lnTo>
                  <a:lnTo>
                    <a:pt x="30" y="45"/>
                  </a:lnTo>
                  <a:lnTo>
                    <a:pt x="32" y="45"/>
                  </a:lnTo>
                  <a:lnTo>
                    <a:pt x="33" y="43"/>
                  </a:lnTo>
                  <a:lnTo>
                    <a:pt x="35" y="43"/>
                  </a:lnTo>
                  <a:lnTo>
                    <a:pt x="37" y="42"/>
                  </a:lnTo>
                  <a:lnTo>
                    <a:pt x="40" y="41"/>
                  </a:lnTo>
                  <a:lnTo>
                    <a:pt x="41" y="40"/>
                  </a:lnTo>
                  <a:lnTo>
                    <a:pt x="41" y="31"/>
                  </a:lnTo>
                  <a:lnTo>
                    <a:pt x="26" y="31"/>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55" name="Freeform 347"/>
            <p:cNvSpPr>
              <a:spLocks/>
            </p:cNvSpPr>
            <p:nvPr/>
          </p:nvSpPr>
          <p:spPr bwMode="auto">
            <a:xfrm>
              <a:off x="2251" y="2172"/>
              <a:ext cx="68" cy="51"/>
            </a:xfrm>
            <a:custGeom>
              <a:avLst/>
              <a:gdLst>
                <a:gd name="T0" fmla="*/ 13 w 68"/>
                <a:gd name="T1" fmla="*/ 50 h 51"/>
                <a:gd name="T2" fmla="*/ 0 w 68"/>
                <a:gd name="T3" fmla="*/ 0 h 51"/>
                <a:gd name="T4" fmla="*/ 7 w 68"/>
                <a:gd name="T5" fmla="*/ 0 h 51"/>
                <a:gd name="T6" fmla="*/ 14 w 68"/>
                <a:gd name="T7" fmla="*/ 33 h 51"/>
                <a:gd name="T8" fmla="*/ 15 w 68"/>
                <a:gd name="T9" fmla="*/ 35 h 51"/>
                <a:gd name="T10" fmla="*/ 16 w 68"/>
                <a:gd name="T11" fmla="*/ 37 h 51"/>
                <a:gd name="T12" fmla="*/ 16 w 68"/>
                <a:gd name="T13" fmla="*/ 40 h 51"/>
                <a:gd name="T14" fmla="*/ 18 w 68"/>
                <a:gd name="T15" fmla="*/ 42 h 51"/>
                <a:gd name="T16" fmla="*/ 18 w 68"/>
                <a:gd name="T17" fmla="*/ 39 h 51"/>
                <a:gd name="T18" fmla="*/ 19 w 68"/>
                <a:gd name="T19" fmla="*/ 36 h 51"/>
                <a:gd name="T20" fmla="*/ 20 w 68"/>
                <a:gd name="T21" fmla="*/ 35 h 51"/>
                <a:gd name="T22" fmla="*/ 21 w 68"/>
                <a:gd name="T23" fmla="*/ 34 h 51"/>
                <a:gd name="T24" fmla="*/ 30 w 68"/>
                <a:gd name="T25" fmla="*/ 0 h 51"/>
                <a:gd name="T26" fmla="*/ 37 w 68"/>
                <a:gd name="T27" fmla="*/ 0 h 51"/>
                <a:gd name="T28" fmla="*/ 45 w 68"/>
                <a:gd name="T29" fmla="*/ 25 h 51"/>
                <a:gd name="T30" fmla="*/ 46 w 68"/>
                <a:gd name="T31" fmla="*/ 27 h 51"/>
                <a:gd name="T32" fmla="*/ 46 w 68"/>
                <a:gd name="T33" fmla="*/ 30 h 51"/>
                <a:gd name="T34" fmla="*/ 47 w 68"/>
                <a:gd name="T35" fmla="*/ 32 h 51"/>
                <a:gd name="T36" fmla="*/ 47 w 68"/>
                <a:gd name="T37" fmla="*/ 35 h 51"/>
                <a:gd name="T38" fmla="*/ 47 w 68"/>
                <a:gd name="T39" fmla="*/ 36 h 51"/>
                <a:gd name="T40" fmla="*/ 48 w 68"/>
                <a:gd name="T41" fmla="*/ 38 h 51"/>
                <a:gd name="T42" fmla="*/ 48 w 68"/>
                <a:gd name="T43" fmla="*/ 40 h 51"/>
                <a:gd name="T44" fmla="*/ 48 w 68"/>
                <a:gd name="T45" fmla="*/ 42 h 51"/>
                <a:gd name="T46" fmla="*/ 49 w 68"/>
                <a:gd name="T47" fmla="*/ 40 h 51"/>
                <a:gd name="T48" fmla="*/ 51 w 68"/>
                <a:gd name="T49" fmla="*/ 38 h 51"/>
                <a:gd name="T50" fmla="*/ 51 w 68"/>
                <a:gd name="T51" fmla="*/ 35 h 51"/>
                <a:gd name="T52" fmla="*/ 52 w 68"/>
                <a:gd name="T53" fmla="*/ 33 h 51"/>
                <a:gd name="T54" fmla="*/ 59 w 68"/>
                <a:gd name="T55" fmla="*/ 0 h 51"/>
                <a:gd name="T56" fmla="*/ 67 w 68"/>
                <a:gd name="T57" fmla="*/ 0 h 51"/>
                <a:gd name="T58" fmla="*/ 53 w 68"/>
                <a:gd name="T59" fmla="*/ 50 h 51"/>
                <a:gd name="T60" fmla="*/ 46 w 68"/>
                <a:gd name="T61" fmla="*/ 50 h 51"/>
                <a:gd name="T62" fmla="*/ 35 w 68"/>
                <a:gd name="T63" fmla="*/ 12 h 51"/>
                <a:gd name="T64" fmla="*/ 34 w 68"/>
                <a:gd name="T65" fmla="*/ 10 h 51"/>
                <a:gd name="T66" fmla="*/ 34 w 68"/>
                <a:gd name="T67" fmla="*/ 7 h 51"/>
                <a:gd name="T68" fmla="*/ 34 w 68"/>
                <a:gd name="T69" fmla="*/ 6 h 51"/>
                <a:gd name="T70" fmla="*/ 33 w 68"/>
                <a:gd name="T71" fmla="*/ 7 h 51"/>
                <a:gd name="T72" fmla="*/ 32 w 68"/>
                <a:gd name="T73" fmla="*/ 9 h 51"/>
                <a:gd name="T74" fmla="*/ 32 w 68"/>
                <a:gd name="T75" fmla="*/ 11 h 51"/>
                <a:gd name="T76" fmla="*/ 32 w 68"/>
                <a:gd name="T77" fmla="*/ 12 h 51"/>
                <a:gd name="T78" fmla="*/ 22 w 68"/>
                <a:gd name="T79" fmla="*/ 50 h 51"/>
                <a:gd name="T80" fmla="*/ 13 w 68"/>
                <a:gd name="T81" fmla="*/ 5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 h="51">
                  <a:moveTo>
                    <a:pt x="13" y="50"/>
                  </a:moveTo>
                  <a:lnTo>
                    <a:pt x="0" y="0"/>
                  </a:lnTo>
                  <a:lnTo>
                    <a:pt x="7" y="0"/>
                  </a:lnTo>
                  <a:lnTo>
                    <a:pt x="14" y="33"/>
                  </a:lnTo>
                  <a:lnTo>
                    <a:pt x="15" y="35"/>
                  </a:lnTo>
                  <a:lnTo>
                    <a:pt x="16" y="37"/>
                  </a:lnTo>
                  <a:lnTo>
                    <a:pt x="16" y="40"/>
                  </a:lnTo>
                  <a:lnTo>
                    <a:pt x="18" y="42"/>
                  </a:lnTo>
                  <a:lnTo>
                    <a:pt x="18" y="39"/>
                  </a:lnTo>
                  <a:lnTo>
                    <a:pt x="19" y="36"/>
                  </a:lnTo>
                  <a:lnTo>
                    <a:pt x="20" y="35"/>
                  </a:lnTo>
                  <a:lnTo>
                    <a:pt x="21" y="34"/>
                  </a:lnTo>
                  <a:lnTo>
                    <a:pt x="30" y="0"/>
                  </a:lnTo>
                  <a:lnTo>
                    <a:pt x="37" y="0"/>
                  </a:lnTo>
                  <a:lnTo>
                    <a:pt x="45" y="25"/>
                  </a:lnTo>
                  <a:lnTo>
                    <a:pt x="46" y="27"/>
                  </a:lnTo>
                  <a:lnTo>
                    <a:pt x="46" y="30"/>
                  </a:lnTo>
                  <a:lnTo>
                    <a:pt x="47" y="32"/>
                  </a:lnTo>
                  <a:lnTo>
                    <a:pt x="47" y="35"/>
                  </a:lnTo>
                  <a:lnTo>
                    <a:pt x="47" y="36"/>
                  </a:lnTo>
                  <a:lnTo>
                    <a:pt x="48" y="38"/>
                  </a:lnTo>
                  <a:lnTo>
                    <a:pt x="48" y="40"/>
                  </a:lnTo>
                  <a:lnTo>
                    <a:pt x="48" y="42"/>
                  </a:lnTo>
                  <a:lnTo>
                    <a:pt x="49" y="40"/>
                  </a:lnTo>
                  <a:lnTo>
                    <a:pt x="51" y="38"/>
                  </a:lnTo>
                  <a:lnTo>
                    <a:pt x="51" y="35"/>
                  </a:lnTo>
                  <a:lnTo>
                    <a:pt x="52" y="33"/>
                  </a:lnTo>
                  <a:lnTo>
                    <a:pt x="59" y="0"/>
                  </a:lnTo>
                  <a:lnTo>
                    <a:pt x="67" y="0"/>
                  </a:lnTo>
                  <a:lnTo>
                    <a:pt x="53" y="50"/>
                  </a:lnTo>
                  <a:lnTo>
                    <a:pt x="46" y="50"/>
                  </a:lnTo>
                  <a:lnTo>
                    <a:pt x="35" y="12"/>
                  </a:lnTo>
                  <a:lnTo>
                    <a:pt x="34" y="10"/>
                  </a:lnTo>
                  <a:lnTo>
                    <a:pt x="34" y="7"/>
                  </a:lnTo>
                  <a:lnTo>
                    <a:pt x="34" y="6"/>
                  </a:lnTo>
                  <a:lnTo>
                    <a:pt x="33" y="7"/>
                  </a:lnTo>
                  <a:lnTo>
                    <a:pt x="32" y="9"/>
                  </a:lnTo>
                  <a:lnTo>
                    <a:pt x="32" y="11"/>
                  </a:lnTo>
                  <a:lnTo>
                    <a:pt x="32" y="12"/>
                  </a:lnTo>
                  <a:lnTo>
                    <a:pt x="22" y="50"/>
                  </a:lnTo>
                  <a:lnTo>
                    <a:pt x="13" y="5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56" name="Freeform 348"/>
            <p:cNvSpPr>
              <a:spLocks/>
            </p:cNvSpPr>
            <p:nvPr/>
          </p:nvSpPr>
          <p:spPr bwMode="auto">
            <a:xfrm>
              <a:off x="2320" y="2172"/>
              <a:ext cx="47" cy="51"/>
            </a:xfrm>
            <a:custGeom>
              <a:avLst/>
              <a:gdLst>
                <a:gd name="T0" fmla="*/ 0 w 47"/>
                <a:gd name="T1" fmla="*/ 50 h 51"/>
                <a:gd name="T2" fmla="*/ 21 w 47"/>
                <a:gd name="T3" fmla="*/ 0 h 51"/>
                <a:gd name="T4" fmla="*/ 26 w 47"/>
                <a:gd name="T5" fmla="*/ 0 h 51"/>
                <a:gd name="T6" fmla="*/ 46 w 47"/>
                <a:gd name="T7" fmla="*/ 50 h 51"/>
                <a:gd name="T8" fmla="*/ 40 w 47"/>
                <a:gd name="T9" fmla="*/ 50 h 51"/>
                <a:gd name="T10" fmla="*/ 33 w 47"/>
                <a:gd name="T11" fmla="*/ 34 h 51"/>
                <a:gd name="T12" fmla="*/ 14 w 47"/>
                <a:gd name="T13" fmla="*/ 34 h 51"/>
                <a:gd name="T14" fmla="*/ 7 w 47"/>
                <a:gd name="T15" fmla="*/ 50 h 51"/>
                <a:gd name="T16" fmla="*/ 0 w 47"/>
                <a:gd name="T17" fmla="*/ 50 h 51"/>
                <a:gd name="T18" fmla="*/ 16 w 47"/>
                <a:gd name="T19" fmla="*/ 27 h 51"/>
                <a:gd name="T20" fmla="*/ 31 w 47"/>
                <a:gd name="T21" fmla="*/ 27 h 51"/>
                <a:gd name="T22" fmla="*/ 27 w 47"/>
                <a:gd name="T23" fmla="*/ 15 h 51"/>
                <a:gd name="T24" fmla="*/ 26 w 47"/>
                <a:gd name="T25" fmla="*/ 13 h 51"/>
                <a:gd name="T26" fmla="*/ 25 w 47"/>
                <a:gd name="T27" fmla="*/ 10 h 51"/>
                <a:gd name="T28" fmla="*/ 24 w 47"/>
                <a:gd name="T29" fmla="*/ 7 h 51"/>
                <a:gd name="T30" fmla="*/ 24 w 47"/>
                <a:gd name="T31" fmla="*/ 5 h 51"/>
                <a:gd name="T32" fmla="*/ 23 w 47"/>
                <a:gd name="T33" fmla="*/ 7 h 51"/>
                <a:gd name="T34" fmla="*/ 22 w 47"/>
                <a:gd name="T35" fmla="*/ 10 h 51"/>
                <a:gd name="T36" fmla="*/ 22 w 47"/>
                <a:gd name="T37" fmla="*/ 13 h 51"/>
                <a:gd name="T38" fmla="*/ 21 w 47"/>
                <a:gd name="T39" fmla="*/ 15 h 51"/>
                <a:gd name="T40" fmla="*/ 16 w 47"/>
                <a:gd name="T41" fmla="*/ 27 h 51"/>
                <a:gd name="T42" fmla="*/ 0 w 47"/>
                <a:gd name="T43" fmla="*/ 5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 h="51">
                  <a:moveTo>
                    <a:pt x="0" y="50"/>
                  </a:moveTo>
                  <a:lnTo>
                    <a:pt x="21" y="0"/>
                  </a:lnTo>
                  <a:lnTo>
                    <a:pt x="26" y="0"/>
                  </a:lnTo>
                  <a:lnTo>
                    <a:pt x="46" y="50"/>
                  </a:lnTo>
                  <a:lnTo>
                    <a:pt x="40" y="50"/>
                  </a:lnTo>
                  <a:lnTo>
                    <a:pt x="33" y="34"/>
                  </a:lnTo>
                  <a:lnTo>
                    <a:pt x="14" y="34"/>
                  </a:lnTo>
                  <a:lnTo>
                    <a:pt x="7" y="50"/>
                  </a:lnTo>
                  <a:lnTo>
                    <a:pt x="0" y="50"/>
                  </a:lnTo>
                  <a:lnTo>
                    <a:pt x="16" y="27"/>
                  </a:lnTo>
                  <a:lnTo>
                    <a:pt x="31" y="27"/>
                  </a:lnTo>
                  <a:lnTo>
                    <a:pt x="27" y="15"/>
                  </a:lnTo>
                  <a:lnTo>
                    <a:pt x="26" y="13"/>
                  </a:lnTo>
                  <a:lnTo>
                    <a:pt x="25" y="10"/>
                  </a:lnTo>
                  <a:lnTo>
                    <a:pt x="24" y="7"/>
                  </a:lnTo>
                  <a:lnTo>
                    <a:pt x="24" y="5"/>
                  </a:lnTo>
                  <a:lnTo>
                    <a:pt x="23" y="7"/>
                  </a:lnTo>
                  <a:lnTo>
                    <a:pt x="22" y="10"/>
                  </a:lnTo>
                  <a:lnTo>
                    <a:pt x="22" y="13"/>
                  </a:lnTo>
                  <a:lnTo>
                    <a:pt x="21" y="15"/>
                  </a:lnTo>
                  <a:lnTo>
                    <a:pt x="16" y="27"/>
                  </a:lnTo>
                  <a:lnTo>
                    <a:pt x="0" y="5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57" name="Freeform 349"/>
            <p:cNvSpPr>
              <a:spLocks/>
            </p:cNvSpPr>
            <p:nvPr/>
          </p:nvSpPr>
          <p:spPr bwMode="auto">
            <a:xfrm>
              <a:off x="2371" y="2172"/>
              <a:ext cx="37" cy="51"/>
            </a:xfrm>
            <a:custGeom>
              <a:avLst/>
              <a:gdLst>
                <a:gd name="T0" fmla="*/ 15 w 37"/>
                <a:gd name="T1" fmla="*/ 50 h 51"/>
                <a:gd name="T2" fmla="*/ 15 w 37"/>
                <a:gd name="T3" fmla="*/ 5 h 51"/>
                <a:gd name="T4" fmla="*/ 0 w 37"/>
                <a:gd name="T5" fmla="*/ 5 h 51"/>
                <a:gd name="T6" fmla="*/ 0 w 37"/>
                <a:gd name="T7" fmla="*/ 0 h 51"/>
                <a:gd name="T8" fmla="*/ 36 w 37"/>
                <a:gd name="T9" fmla="*/ 0 h 51"/>
                <a:gd name="T10" fmla="*/ 36 w 37"/>
                <a:gd name="T11" fmla="*/ 5 h 51"/>
                <a:gd name="T12" fmla="*/ 21 w 37"/>
                <a:gd name="T13" fmla="*/ 5 h 51"/>
                <a:gd name="T14" fmla="*/ 21 w 37"/>
                <a:gd name="T15" fmla="*/ 50 h 51"/>
                <a:gd name="T16" fmla="*/ 15 w 37"/>
                <a:gd name="T17" fmla="*/ 5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51">
                  <a:moveTo>
                    <a:pt x="15" y="50"/>
                  </a:moveTo>
                  <a:lnTo>
                    <a:pt x="15" y="5"/>
                  </a:lnTo>
                  <a:lnTo>
                    <a:pt x="0" y="5"/>
                  </a:lnTo>
                  <a:lnTo>
                    <a:pt x="0" y="0"/>
                  </a:lnTo>
                  <a:lnTo>
                    <a:pt x="36" y="0"/>
                  </a:lnTo>
                  <a:lnTo>
                    <a:pt x="36" y="5"/>
                  </a:lnTo>
                  <a:lnTo>
                    <a:pt x="21" y="5"/>
                  </a:lnTo>
                  <a:lnTo>
                    <a:pt x="21" y="50"/>
                  </a:lnTo>
                  <a:lnTo>
                    <a:pt x="15" y="5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58" name="Freeform 350"/>
            <p:cNvSpPr>
              <a:spLocks/>
            </p:cNvSpPr>
            <p:nvPr/>
          </p:nvSpPr>
          <p:spPr bwMode="auto">
            <a:xfrm>
              <a:off x="2422" y="2172"/>
              <a:ext cx="36" cy="51"/>
            </a:xfrm>
            <a:custGeom>
              <a:avLst/>
              <a:gdLst>
                <a:gd name="T0" fmla="*/ 0 w 36"/>
                <a:gd name="T1" fmla="*/ 50 h 51"/>
                <a:gd name="T2" fmla="*/ 0 w 36"/>
                <a:gd name="T3" fmla="*/ 0 h 51"/>
                <a:gd name="T4" fmla="*/ 34 w 36"/>
                <a:gd name="T5" fmla="*/ 0 h 51"/>
                <a:gd name="T6" fmla="*/ 34 w 36"/>
                <a:gd name="T7" fmla="*/ 5 h 51"/>
                <a:gd name="T8" fmla="*/ 7 w 36"/>
                <a:gd name="T9" fmla="*/ 5 h 51"/>
                <a:gd name="T10" fmla="*/ 7 w 36"/>
                <a:gd name="T11" fmla="*/ 21 h 51"/>
                <a:gd name="T12" fmla="*/ 32 w 36"/>
                <a:gd name="T13" fmla="*/ 21 h 51"/>
                <a:gd name="T14" fmla="*/ 32 w 36"/>
                <a:gd name="T15" fmla="*/ 26 h 51"/>
                <a:gd name="T16" fmla="*/ 7 w 36"/>
                <a:gd name="T17" fmla="*/ 26 h 51"/>
                <a:gd name="T18" fmla="*/ 7 w 36"/>
                <a:gd name="T19" fmla="*/ 44 h 51"/>
                <a:gd name="T20" fmla="*/ 35 w 36"/>
                <a:gd name="T21" fmla="*/ 44 h 51"/>
                <a:gd name="T22" fmla="*/ 35 w 36"/>
                <a:gd name="T23" fmla="*/ 50 h 51"/>
                <a:gd name="T24" fmla="*/ 0 w 36"/>
                <a:gd name="T25" fmla="*/ 5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51">
                  <a:moveTo>
                    <a:pt x="0" y="50"/>
                  </a:moveTo>
                  <a:lnTo>
                    <a:pt x="0" y="0"/>
                  </a:lnTo>
                  <a:lnTo>
                    <a:pt x="34" y="0"/>
                  </a:lnTo>
                  <a:lnTo>
                    <a:pt x="34" y="5"/>
                  </a:lnTo>
                  <a:lnTo>
                    <a:pt x="7" y="5"/>
                  </a:lnTo>
                  <a:lnTo>
                    <a:pt x="7" y="21"/>
                  </a:lnTo>
                  <a:lnTo>
                    <a:pt x="32" y="21"/>
                  </a:lnTo>
                  <a:lnTo>
                    <a:pt x="32" y="26"/>
                  </a:lnTo>
                  <a:lnTo>
                    <a:pt x="7" y="26"/>
                  </a:lnTo>
                  <a:lnTo>
                    <a:pt x="7" y="44"/>
                  </a:lnTo>
                  <a:lnTo>
                    <a:pt x="35" y="44"/>
                  </a:lnTo>
                  <a:lnTo>
                    <a:pt x="35" y="50"/>
                  </a:lnTo>
                  <a:lnTo>
                    <a:pt x="0" y="5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59" name="Freeform 351"/>
            <p:cNvSpPr>
              <a:spLocks/>
            </p:cNvSpPr>
            <p:nvPr/>
          </p:nvSpPr>
          <p:spPr bwMode="auto">
            <a:xfrm>
              <a:off x="2475" y="2172"/>
              <a:ext cx="41" cy="51"/>
            </a:xfrm>
            <a:custGeom>
              <a:avLst/>
              <a:gdLst>
                <a:gd name="T0" fmla="*/ 0 w 41"/>
                <a:gd name="T1" fmla="*/ 0 h 51"/>
                <a:gd name="T2" fmla="*/ 24 w 41"/>
                <a:gd name="T3" fmla="*/ 0 h 51"/>
                <a:gd name="T4" fmla="*/ 28 w 41"/>
                <a:gd name="T5" fmla="*/ 0 h 51"/>
                <a:gd name="T6" fmla="*/ 31 w 41"/>
                <a:gd name="T7" fmla="*/ 2 h 51"/>
                <a:gd name="T8" fmla="*/ 34 w 41"/>
                <a:gd name="T9" fmla="*/ 5 h 51"/>
                <a:gd name="T10" fmla="*/ 36 w 41"/>
                <a:gd name="T11" fmla="*/ 7 h 51"/>
                <a:gd name="T12" fmla="*/ 37 w 41"/>
                <a:gd name="T13" fmla="*/ 12 h 51"/>
                <a:gd name="T14" fmla="*/ 37 w 41"/>
                <a:gd name="T15" fmla="*/ 16 h 51"/>
                <a:gd name="T16" fmla="*/ 35 w 41"/>
                <a:gd name="T17" fmla="*/ 21 h 51"/>
                <a:gd name="T18" fmla="*/ 32 w 41"/>
                <a:gd name="T19" fmla="*/ 25 h 51"/>
                <a:gd name="T20" fmla="*/ 27 w 41"/>
                <a:gd name="T21" fmla="*/ 26 h 51"/>
                <a:gd name="T22" fmla="*/ 25 w 41"/>
                <a:gd name="T23" fmla="*/ 27 h 51"/>
                <a:gd name="T24" fmla="*/ 28 w 41"/>
                <a:gd name="T25" fmla="*/ 28 h 51"/>
                <a:gd name="T26" fmla="*/ 29 w 41"/>
                <a:gd name="T27" fmla="*/ 31 h 51"/>
                <a:gd name="T28" fmla="*/ 32 w 41"/>
                <a:gd name="T29" fmla="*/ 35 h 51"/>
                <a:gd name="T30" fmla="*/ 40 w 41"/>
                <a:gd name="T31" fmla="*/ 50 h 51"/>
                <a:gd name="T32" fmla="*/ 28 w 41"/>
                <a:gd name="T33" fmla="*/ 39 h 51"/>
                <a:gd name="T34" fmla="*/ 25 w 41"/>
                <a:gd name="T35" fmla="*/ 35 h 51"/>
                <a:gd name="T36" fmla="*/ 23 w 41"/>
                <a:gd name="T37" fmla="*/ 33 h 51"/>
                <a:gd name="T38" fmla="*/ 21 w 41"/>
                <a:gd name="T39" fmla="*/ 30 h 51"/>
                <a:gd name="T40" fmla="*/ 19 w 41"/>
                <a:gd name="T41" fmla="*/ 28 h 51"/>
                <a:gd name="T42" fmla="*/ 17 w 41"/>
                <a:gd name="T43" fmla="*/ 27 h 51"/>
                <a:gd name="T44" fmla="*/ 15 w 41"/>
                <a:gd name="T45" fmla="*/ 27 h 51"/>
                <a:gd name="T46" fmla="*/ 13 w 41"/>
                <a:gd name="T47" fmla="*/ 27 h 51"/>
                <a:gd name="T48" fmla="*/ 7 w 41"/>
                <a:gd name="T49" fmla="*/ 50 h 51"/>
                <a:gd name="T50" fmla="*/ 7 w 41"/>
                <a:gd name="T51" fmla="*/ 22 h 51"/>
                <a:gd name="T52" fmla="*/ 22 w 41"/>
                <a:gd name="T53" fmla="*/ 22 h 51"/>
                <a:gd name="T54" fmla="*/ 25 w 41"/>
                <a:gd name="T55" fmla="*/ 21 h 51"/>
                <a:gd name="T56" fmla="*/ 27 w 41"/>
                <a:gd name="T57" fmla="*/ 21 h 51"/>
                <a:gd name="T58" fmla="*/ 29 w 41"/>
                <a:gd name="T59" fmla="*/ 19 h 51"/>
                <a:gd name="T60" fmla="*/ 30 w 41"/>
                <a:gd name="T61" fmla="*/ 17 h 51"/>
                <a:gd name="T62" fmla="*/ 31 w 41"/>
                <a:gd name="T63" fmla="*/ 15 h 51"/>
                <a:gd name="T64" fmla="*/ 31 w 41"/>
                <a:gd name="T65" fmla="*/ 12 h 51"/>
                <a:gd name="T66" fmla="*/ 29 w 41"/>
                <a:gd name="T67" fmla="*/ 9 h 51"/>
                <a:gd name="T68" fmla="*/ 27 w 41"/>
                <a:gd name="T69" fmla="*/ 7 h 51"/>
                <a:gd name="T70" fmla="*/ 23 w 41"/>
                <a:gd name="T71" fmla="*/ 5 h 51"/>
                <a:gd name="T72" fmla="*/ 7 w 41"/>
                <a:gd name="T73" fmla="*/ 5 h 51"/>
                <a:gd name="T74" fmla="*/ 0 w 41"/>
                <a:gd name="T75" fmla="*/ 5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1" h="51">
                  <a:moveTo>
                    <a:pt x="0" y="50"/>
                  </a:moveTo>
                  <a:lnTo>
                    <a:pt x="0" y="0"/>
                  </a:lnTo>
                  <a:lnTo>
                    <a:pt x="21" y="0"/>
                  </a:lnTo>
                  <a:lnTo>
                    <a:pt x="24" y="0"/>
                  </a:lnTo>
                  <a:lnTo>
                    <a:pt x="27" y="0"/>
                  </a:lnTo>
                  <a:lnTo>
                    <a:pt x="28" y="0"/>
                  </a:lnTo>
                  <a:lnTo>
                    <a:pt x="30" y="1"/>
                  </a:lnTo>
                  <a:lnTo>
                    <a:pt x="31" y="2"/>
                  </a:lnTo>
                  <a:lnTo>
                    <a:pt x="33" y="3"/>
                  </a:lnTo>
                  <a:lnTo>
                    <a:pt x="34" y="5"/>
                  </a:lnTo>
                  <a:lnTo>
                    <a:pt x="35" y="6"/>
                  </a:lnTo>
                  <a:lnTo>
                    <a:pt x="36" y="7"/>
                  </a:lnTo>
                  <a:lnTo>
                    <a:pt x="36" y="10"/>
                  </a:lnTo>
                  <a:lnTo>
                    <a:pt x="37" y="12"/>
                  </a:lnTo>
                  <a:lnTo>
                    <a:pt x="37" y="14"/>
                  </a:lnTo>
                  <a:lnTo>
                    <a:pt x="37" y="16"/>
                  </a:lnTo>
                  <a:lnTo>
                    <a:pt x="36" y="19"/>
                  </a:lnTo>
                  <a:lnTo>
                    <a:pt x="35" y="21"/>
                  </a:lnTo>
                  <a:lnTo>
                    <a:pt x="34" y="23"/>
                  </a:lnTo>
                  <a:lnTo>
                    <a:pt x="32" y="25"/>
                  </a:lnTo>
                  <a:lnTo>
                    <a:pt x="30" y="25"/>
                  </a:lnTo>
                  <a:lnTo>
                    <a:pt x="27" y="26"/>
                  </a:lnTo>
                  <a:lnTo>
                    <a:pt x="24" y="26"/>
                  </a:lnTo>
                  <a:lnTo>
                    <a:pt x="25" y="27"/>
                  </a:lnTo>
                  <a:lnTo>
                    <a:pt x="27" y="28"/>
                  </a:lnTo>
                  <a:lnTo>
                    <a:pt x="28" y="28"/>
                  </a:lnTo>
                  <a:lnTo>
                    <a:pt x="28" y="29"/>
                  </a:lnTo>
                  <a:lnTo>
                    <a:pt x="29" y="31"/>
                  </a:lnTo>
                  <a:lnTo>
                    <a:pt x="31" y="33"/>
                  </a:lnTo>
                  <a:lnTo>
                    <a:pt x="32" y="35"/>
                  </a:lnTo>
                  <a:lnTo>
                    <a:pt x="33" y="36"/>
                  </a:lnTo>
                  <a:lnTo>
                    <a:pt x="40" y="50"/>
                  </a:lnTo>
                  <a:lnTo>
                    <a:pt x="33" y="50"/>
                  </a:lnTo>
                  <a:lnTo>
                    <a:pt x="28" y="39"/>
                  </a:lnTo>
                  <a:lnTo>
                    <a:pt x="26" y="37"/>
                  </a:lnTo>
                  <a:lnTo>
                    <a:pt x="25" y="35"/>
                  </a:lnTo>
                  <a:lnTo>
                    <a:pt x="24" y="34"/>
                  </a:lnTo>
                  <a:lnTo>
                    <a:pt x="23" y="33"/>
                  </a:lnTo>
                  <a:lnTo>
                    <a:pt x="22" y="32"/>
                  </a:lnTo>
                  <a:lnTo>
                    <a:pt x="21" y="30"/>
                  </a:lnTo>
                  <a:lnTo>
                    <a:pt x="19" y="29"/>
                  </a:lnTo>
                  <a:lnTo>
                    <a:pt x="19" y="28"/>
                  </a:lnTo>
                  <a:lnTo>
                    <a:pt x="17" y="28"/>
                  </a:lnTo>
                  <a:lnTo>
                    <a:pt x="17" y="27"/>
                  </a:lnTo>
                  <a:lnTo>
                    <a:pt x="16" y="27"/>
                  </a:lnTo>
                  <a:lnTo>
                    <a:pt x="15" y="27"/>
                  </a:lnTo>
                  <a:lnTo>
                    <a:pt x="14" y="27"/>
                  </a:lnTo>
                  <a:lnTo>
                    <a:pt x="13" y="27"/>
                  </a:lnTo>
                  <a:lnTo>
                    <a:pt x="7" y="27"/>
                  </a:lnTo>
                  <a:lnTo>
                    <a:pt x="7" y="50"/>
                  </a:lnTo>
                  <a:lnTo>
                    <a:pt x="0" y="50"/>
                  </a:lnTo>
                  <a:lnTo>
                    <a:pt x="7" y="22"/>
                  </a:lnTo>
                  <a:lnTo>
                    <a:pt x="19" y="22"/>
                  </a:lnTo>
                  <a:lnTo>
                    <a:pt x="22" y="22"/>
                  </a:lnTo>
                  <a:lnTo>
                    <a:pt x="24" y="22"/>
                  </a:lnTo>
                  <a:lnTo>
                    <a:pt x="25" y="21"/>
                  </a:lnTo>
                  <a:lnTo>
                    <a:pt x="26" y="21"/>
                  </a:lnTo>
                  <a:lnTo>
                    <a:pt x="27" y="21"/>
                  </a:lnTo>
                  <a:lnTo>
                    <a:pt x="28" y="20"/>
                  </a:lnTo>
                  <a:lnTo>
                    <a:pt x="29" y="19"/>
                  </a:lnTo>
                  <a:lnTo>
                    <a:pt x="29" y="18"/>
                  </a:lnTo>
                  <a:lnTo>
                    <a:pt x="30" y="17"/>
                  </a:lnTo>
                  <a:lnTo>
                    <a:pt x="31" y="15"/>
                  </a:lnTo>
                  <a:lnTo>
                    <a:pt x="31" y="15"/>
                  </a:lnTo>
                  <a:lnTo>
                    <a:pt x="31" y="14"/>
                  </a:lnTo>
                  <a:lnTo>
                    <a:pt x="31" y="12"/>
                  </a:lnTo>
                  <a:lnTo>
                    <a:pt x="30" y="11"/>
                  </a:lnTo>
                  <a:lnTo>
                    <a:pt x="29" y="9"/>
                  </a:lnTo>
                  <a:lnTo>
                    <a:pt x="28" y="8"/>
                  </a:lnTo>
                  <a:lnTo>
                    <a:pt x="27" y="7"/>
                  </a:lnTo>
                  <a:lnTo>
                    <a:pt x="25" y="6"/>
                  </a:lnTo>
                  <a:lnTo>
                    <a:pt x="23" y="5"/>
                  </a:lnTo>
                  <a:lnTo>
                    <a:pt x="21" y="5"/>
                  </a:lnTo>
                  <a:lnTo>
                    <a:pt x="7" y="5"/>
                  </a:lnTo>
                  <a:lnTo>
                    <a:pt x="7" y="22"/>
                  </a:lnTo>
                  <a:lnTo>
                    <a:pt x="0" y="5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60" name="Freeform 352"/>
            <p:cNvSpPr>
              <a:spLocks/>
            </p:cNvSpPr>
            <p:nvPr/>
          </p:nvSpPr>
          <p:spPr bwMode="auto">
            <a:xfrm>
              <a:off x="5752" y="2399"/>
              <a:ext cx="52" cy="74"/>
            </a:xfrm>
            <a:custGeom>
              <a:avLst/>
              <a:gdLst>
                <a:gd name="T0" fmla="*/ 0 w 52"/>
                <a:gd name="T1" fmla="*/ 73 h 74"/>
                <a:gd name="T2" fmla="*/ 0 w 52"/>
                <a:gd name="T3" fmla="*/ 0 h 74"/>
                <a:gd name="T4" fmla="*/ 24 w 52"/>
                <a:gd name="T5" fmla="*/ 0 h 74"/>
                <a:gd name="T6" fmla="*/ 28 w 52"/>
                <a:gd name="T7" fmla="*/ 0 h 74"/>
                <a:gd name="T8" fmla="*/ 31 w 52"/>
                <a:gd name="T9" fmla="*/ 0 h 74"/>
                <a:gd name="T10" fmla="*/ 33 w 52"/>
                <a:gd name="T11" fmla="*/ 1 h 74"/>
                <a:gd name="T12" fmla="*/ 35 w 52"/>
                <a:gd name="T13" fmla="*/ 2 h 74"/>
                <a:gd name="T14" fmla="*/ 37 w 52"/>
                <a:gd name="T15" fmla="*/ 2 h 74"/>
                <a:gd name="T16" fmla="*/ 40 w 52"/>
                <a:gd name="T17" fmla="*/ 3 h 74"/>
                <a:gd name="T18" fmla="*/ 41 w 52"/>
                <a:gd name="T19" fmla="*/ 3 h 74"/>
                <a:gd name="T20" fmla="*/ 43 w 52"/>
                <a:gd name="T21" fmla="*/ 4 h 74"/>
                <a:gd name="T22" fmla="*/ 45 w 52"/>
                <a:gd name="T23" fmla="*/ 6 h 74"/>
                <a:gd name="T24" fmla="*/ 47 w 52"/>
                <a:gd name="T25" fmla="*/ 7 h 74"/>
                <a:gd name="T26" fmla="*/ 48 w 52"/>
                <a:gd name="T27" fmla="*/ 9 h 74"/>
                <a:gd name="T28" fmla="*/ 48 w 52"/>
                <a:gd name="T29" fmla="*/ 12 h 74"/>
                <a:gd name="T30" fmla="*/ 50 w 52"/>
                <a:gd name="T31" fmla="*/ 14 h 74"/>
                <a:gd name="T32" fmla="*/ 51 w 52"/>
                <a:gd name="T33" fmla="*/ 16 h 74"/>
                <a:gd name="T34" fmla="*/ 51 w 52"/>
                <a:gd name="T35" fmla="*/ 19 h 74"/>
                <a:gd name="T36" fmla="*/ 51 w 52"/>
                <a:gd name="T37" fmla="*/ 22 h 74"/>
                <a:gd name="T38" fmla="*/ 51 w 52"/>
                <a:gd name="T39" fmla="*/ 26 h 74"/>
                <a:gd name="T40" fmla="*/ 50 w 52"/>
                <a:gd name="T41" fmla="*/ 30 h 74"/>
                <a:gd name="T42" fmla="*/ 48 w 52"/>
                <a:gd name="T43" fmla="*/ 34 h 74"/>
                <a:gd name="T44" fmla="*/ 46 w 52"/>
                <a:gd name="T45" fmla="*/ 37 h 74"/>
                <a:gd name="T46" fmla="*/ 44 w 52"/>
                <a:gd name="T47" fmla="*/ 38 h 74"/>
                <a:gd name="T48" fmla="*/ 43 w 52"/>
                <a:gd name="T49" fmla="*/ 40 h 74"/>
                <a:gd name="T50" fmla="*/ 40 w 52"/>
                <a:gd name="T51" fmla="*/ 41 h 74"/>
                <a:gd name="T52" fmla="*/ 37 w 52"/>
                <a:gd name="T53" fmla="*/ 41 h 74"/>
                <a:gd name="T54" fmla="*/ 35 w 52"/>
                <a:gd name="T55" fmla="*/ 42 h 74"/>
                <a:gd name="T56" fmla="*/ 32 w 52"/>
                <a:gd name="T57" fmla="*/ 42 h 74"/>
                <a:gd name="T58" fmla="*/ 28 w 52"/>
                <a:gd name="T59" fmla="*/ 43 h 74"/>
                <a:gd name="T60" fmla="*/ 26 w 52"/>
                <a:gd name="T61" fmla="*/ 43 h 74"/>
                <a:gd name="T62" fmla="*/ 8 w 52"/>
                <a:gd name="T63" fmla="*/ 43 h 74"/>
                <a:gd name="T64" fmla="*/ 8 w 52"/>
                <a:gd name="T65" fmla="*/ 73 h 74"/>
                <a:gd name="T66" fmla="*/ 0 w 52"/>
                <a:gd name="T67" fmla="*/ 73 h 74"/>
                <a:gd name="T68" fmla="*/ 8 w 52"/>
                <a:gd name="T69" fmla="*/ 35 h 74"/>
                <a:gd name="T70" fmla="*/ 26 w 52"/>
                <a:gd name="T71" fmla="*/ 35 h 74"/>
                <a:gd name="T72" fmla="*/ 30 w 52"/>
                <a:gd name="T73" fmla="*/ 35 h 74"/>
                <a:gd name="T74" fmla="*/ 33 w 52"/>
                <a:gd name="T75" fmla="*/ 35 h 74"/>
                <a:gd name="T76" fmla="*/ 35 w 52"/>
                <a:gd name="T77" fmla="*/ 34 h 74"/>
                <a:gd name="T78" fmla="*/ 37 w 52"/>
                <a:gd name="T79" fmla="*/ 32 h 74"/>
                <a:gd name="T80" fmla="*/ 40 w 52"/>
                <a:gd name="T81" fmla="*/ 30 h 74"/>
                <a:gd name="T82" fmla="*/ 41 w 52"/>
                <a:gd name="T83" fmla="*/ 27 h 74"/>
                <a:gd name="T84" fmla="*/ 42 w 52"/>
                <a:gd name="T85" fmla="*/ 24 h 74"/>
                <a:gd name="T86" fmla="*/ 42 w 52"/>
                <a:gd name="T87" fmla="*/ 22 h 74"/>
                <a:gd name="T88" fmla="*/ 42 w 52"/>
                <a:gd name="T89" fmla="*/ 20 h 74"/>
                <a:gd name="T90" fmla="*/ 41 w 52"/>
                <a:gd name="T91" fmla="*/ 18 h 74"/>
                <a:gd name="T92" fmla="*/ 41 w 52"/>
                <a:gd name="T93" fmla="*/ 16 h 74"/>
                <a:gd name="T94" fmla="*/ 40 w 52"/>
                <a:gd name="T95" fmla="*/ 14 h 74"/>
                <a:gd name="T96" fmla="*/ 39 w 52"/>
                <a:gd name="T97" fmla="*/ 13 h 74"/>
                <a:gd name="T98" fmla="*/ 36 w 52"/>
                <a:gd name="T99" fmla="*/ 11 h 74"/>
                <a:gd name="T100" fmla="*/ 35 w 52"/>
                <a:gd name="T101" fmla="*/ 10 h 74"/>
                <a:gd name="T102" fmla="*/ 34 w 52"/>
                <a:gd name="T103" fmla="*/ 10 h 74"/>
                <a:gd name="T104" fmla="*/ 32 w 52"/>
                <a:gd name="T105" fmla="*/ 9 h 74"/>
                <a:gd name="T106" fmla="*/ 31 w 52"/>
                <a:gd name="T107" fmla="*/ 9 h 74"/>
                <a:gd name="T108" fmla="*/ 28 w 52"/>
                <a:gd name="T109" fmla="*/ 9 h 74"/>
                <a:gd name="T110" fmla="*/ 26 w 52"/>
                <a:gd name="T111" fmla="*/ 9 h 74"/>
                <a:gd name="T112" fmla="*/ 8 w 52"/>
                <a:gd name="T113" fmla="*/ 9 h 74"/>
                <a:gd name="T114" fmla="*/ 8 w 52"/>
                <a:gd name="T115" fmla="*/ 35 h 74"/>
                <a:gd name="T116" fmla="*/ 0 w 52"/>
                <a:gd name="T117" fmla="*/ 7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2" h="74">
                  <a:moveTo>
                    <a:pt x="0" y="73"/>
                  </a:moveTo>
                  <a:lnTo>
                    <a:pt x="0" y="0"/>
                  </a:lnTo>
                  <a:lnTo>
                    <a:pt x="24" y="0"/>
                  </a:lnTo>
                  <a:lnTo>
                    <a:pt x="28" y="0"/>
                  </a:lnTo>
                  <a:lnTo>
                    <a:pt x="31" y="0"/>
                  </a:lnTo>
                  <a:lnTo>
                    <a:pt x="33" y="1"/>
                  </a:lnTo>
                  <a:lnTo>
                    <a:pt x="35" y="2"/>
                  </a:lnTo>
                  <a:lnTo>
                    <a:pt x="37" y="2"/>
                  </a:lnTo>
                  <a:lnTo>
                    <a:pt x="40" y="3"/>
                  </a:lnTo>
                  <a:lnTo>
                    <a:pt x="41" y="3"/>
                  </a:lnTo>
                  <a:lnTo>
                    <a:pt x="43" y="4"/>
                  </a:lnTo>
                  <a:lnTo>
                    <a:pt x="45" y="6"/>
                  </a:lnTo>
                  <a:lnTo>
                    <a:pt x="47" y="7"/>
                  </a:lnTo>
                  <a:lnTo>
                    <a:pt x="48" y="9"/>
                  </a:lnTo>
                  <a:lnTo>
                    <a:pt x="48" y="12"/>
                  </a:lnTo>
                  <a:lnTo>
                    <a:pt x="50" y="14"/>
                  </a:lnTo>
                  <a:lnTo>
                    <a:pt x="51" y="16"/>
                  </a:lnTo>
                  <a:lnTo>
                    <a:pt x="51" y="19"/>
                  </a:lnTo>
                  <a:lnTo>
                    <a:pt x="51" y="22"/>
                  </a:lnTo>
                  <a:lnTo>
                    <a:pt x="51" y="26"/>
                  </a:lnTo>
                  <a:lnTo>
                    <a:pt x="50" y="30"/>
                  </a:lnTo>
                  <a:lnTo>
                    <a:pt x="48" y="34"/>
                  </a:lnTo>
                  <a:lnTo>
                    <a:pt x="46" y="37"/>
                  </a:lnTo>
                  <a:lnTo>
                    <a:pt x="44" y="38"/>
                  </a:lnTo>
                  <a:lnTo>
                    <a:pt x="43" y="40"/>
                  </a:lnTo>
                  <a:lnTo>
                    <a:pt x="40" y="41"/>
                  </a:lnTo>
                  <a:lnTo>
                    <a:pt x="37" y="41"/>
                  </a:lnTo>
                  <a:lnTo>
                    <a:pt x="35" y="42"/>
                  </a:lnTo>
                  <a:lnTo>
                    <a:pt x="32" y="42"/>
                  </a:lnTo>
                  <a:lnTo>
                    <a:pt x="28" y="43"/>
                  </a:lnTo>
                  <a:lnTo>
                    <a:pt x="26" y="43"/>
                  </a:lnTo>
                  <a:lnTo>
                    <a:pt x="8" y="43"/>
                  </a:lnTo>
                  <a:lnTo>
                    <a:pt x="8" y="73"/>
                  </a:lnTo>
                  <a:lnTo>
                    <a:pt x="0" y="73"/>
                  </a:lnTo>
                  <a:lnTo>
                    <a:pt x="8" y="35"/>
                  </a:lnTo>
                  <a:lnTo>
                    <a:pt x="26" y="35"/>
                  </a:lnTo>
                  <a:lnTo>
                    <a:pt x="30" y="35"/>
                  </a:lnTo>
                  <a:lnTo>
                    <a:pt x="33" y="35"/>
                  </a:lnTo>
                  <a:lnTo>
                    <a:pt x="35" y="34"/>
                  </a:lnTo>
                  <a:lnTo>
                    <a:pt x="37" y="32"/>
                  </a:lnTo>
                  <a:lnTo>
                    <a:pt x="40" y="30"/>
                  </a:lnTo>
                  <a:lnTo>
                    <a:pt x="41" y="27"/>
                  </a:lnTo>
                  <a:lnTo>
                    <a:pt x="42" y="24"/>
                  </a:lnTo>
                  <a:lnTo>
                    <a:pt x="42" y="22"/>
                  </a:lnTo>
                  <a:lnTo>
                    <a:pt x="42" y="20"/>
                  </a:lnTo>
                  <a:lnTo>
                    <a:pt x="41" y="18"/>
                  </a:lnTo>
                  <a:lnTo>
                    <a:pt x="41" y="16"/>
                  </a:lnTo>
                  <a:lnTo>
                    <a:pt x="40" y="14"/>
                  </a:lnTo>
                  <a:lnTo>
                    <a:pt x="39" y="13"/>
                  </a:lnTo>
                  <a:lnTo>
                    <a:pt x="36" y="11"/>
                  </a:lnTo>
                  <a:lnTo>
                    <a:pt x="35" y="10"/>
                  </a:lnTo>
                  <a:lnTo>
                    <a:pt x="34" y="10"/>
                  </a:lnTo>
                  <a:lnTo>
                    <a:pt x="32" y="9"/>
                  </a:lnTo>
                  <a:lnTo>
                    <a:pt x="31" y="9"/>
                  </a:lnTo>
                  <a:lnTo>
                    <a:pt x="28" y="9"/>
                  </a:lnTo>
                  <a:lnTo>
                    <a:pt x="26" y="9"/>
                  </a:lnTo>
                  <a:lnTo>
                    <a:pt x="8" y="9"/>
                  </a:lnTo>
                  <a:lnTo>
                    <a:pt x="8" y="35"/>
                  </a:lnTo>
                  <a:lnTo>
                    <a:pt x="0" y="73"/>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61" name="Freeform 353"/>
            <p:cNvSpPr>
              <a:spLocks/>
            </p:cNvSpPr>
            <p:nvPr/>
          </p:nvSpPr>
          <p:spPr bwMode="auto">
            <a:xfrm>
              <a:off x="5810" y="2399"/>
              <a:ext cx="67" cy="74"/>
            </a:xfrm>
            <a:custGeom>
              <a:avLst/>
              <a:gdLst>
                <a:gd name="T0" fmla="*/ 0 w 67"/>
                <a:gd name="T1" fmla="*/ 73 h 74"/>
                <a:gd name="T2" fmla="*/ 26 w 67"/>
                <a:gd name="T3" fmla="*/ 0 h 74"/>
                <a:gd name="T4" fmla="*/ 37 w 67"/>
                <a:gd name="T5" fmla="*/ 0 h 74"/>
                <a:gd name="T6" fmla="*/ 66 w 67"/>
                <a:gd name="T7" fmla="*/ 73 h 74"/>
                <a:gd name="T8" fmla="*/ 55 w 67"/>
                <a:gd name="T9" fmla="*/ 73 h 74"/>
                <a:gd name="T10" fmla="*/ 47 w 67"/>
                <a:gd name="T11" fmla="*/ 51 h 74"/>
                <a:gd name="T12" fmla="*/ 17 w 67"/>
                <a:gd name="T13" fmla="*/ 51 h 74"/>
                <a:gd name="T14" fmla="*/ 10 w 67"/>
                <a:gd name="T15" fmla="*/ 73 h 74"/>
                <a:gd name="T16" fmla="*/ 0 w 67"/>
                <a:gd name="T17" fmla="*/ 73 h 74"/>
                <a:gd name="T18" fmla="*/ 21 w 67"/>
                <a:gd name="T19" fmla="*/ 42 h 74"/>
                <a:gd name="T20" fmla="*/ 43 w 67"/>
                <a:gd name="T21" fmla="*/ 42 h 74"/>
                <a:gd name="T22" fmla="*/ 37 w 67"/>
                <a:gd name="T23" fmla="*/ 23 h 74"/>
                <a:gd name="T24" fmla="*/ 35 w 67"/>
                <a:gd name="T25" fmla="*/ 20 h 74"/>
                <a:gd name="T26" fmla="*/ 34 w 67"/>
                <a:gd name="T27" fmla="*/ 15 h 74"/>
                <a:gd name="T28" fmla="*/ 32 w 67"/>
                <a:gd name="T29" fmla="*/ 11 h 74"/>
                <a:gd name="T30" fmla="*/ 31 w 67"/>
                <a:gd name="T31" fmla="*/ 8 h 74"/>
                <a:gd name="T32" fmla="*/ 30 w 67"/>
                <a:gd name="T33" fmla="*/ 11 h 74"/>
                <a:gd name="T34" fmla="*/ 29 w 67"/>
                <a:gd name="T35" fmla="*/ 16 h 74"/>
                <a:gd name="T36" fmla="*/ 28 w 67"/>
                <a:gd name="T37" fmla="*/ 20 h 74"/>
                <a:gd name="T38" fmla="*/ 27 w 67"/>
                <a:gd name="T39" fmla="*/ 22 h 74"/>
                <a:gd name="T40" fmla="*/ 21 w 67"/>
                <a:gd name="T41" fmla="*/ 42 h 74"/>
                <a:gd name="T42" fmla="*/ 0 w 67"/>
                <a:gd name="T43" fmla="*/ 7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7" h="74">
                  <a:moveTo>
                    <a:pt x="0" y="73"/>
                  </a:moveTo>
                  <a:lnTo>
                    <a:pt x="26" y="0"/>
                  </a:lnTo>
                  <a:lnTo>
                    <a:pt x="37" y="0"/>
                  </a:lnTo>
                  <a:lnTo>
                    <a:pt x="66" y="73"/>
                  </a:lnTo>
                  <a:lnTo>
                    <a:pt x="55" y="73"/>
                  </a:lnTo>
                  <a:lnTo>
                    <a:pt x="47" y="51"/>
                  </a:lnTo>
                  <a:lnTo>
                    <a:pt x="17" y="51"/>
                  </a:lnTo>
                  <a:lnTo>
                    <a:pt x="10" y="73"/>
                  </a:lnTo>
                  <a:lnTo>
                    <a:pt x="0" y="73"/>
                  </a:lnTo>
                  <a:lnTo>
                    <a:pt x="21" y="42"/>
                  </a:lnTo>
                  <a:lnTo>
                    <a:pt x="43" y="42"/>
                  </a:lnTo>
                  <a:lnTo>
                    <a:pt x="37" y="23"/>
                  </a:lnTo>
                  <a:lnTo>
                    <a:pt x="35" y="20"/>
                  </a:lnTo>
                  <a:lnTo>
                    <a:pt x="34" y="15"/>
                  </a:lnTo>
                  <a:lnTo>
                    <a:pt x="32" y="11"/>
                  </a:lnTo>
                  <a:lnTo>
                    <a:pt x="31" y="8"/>
                  </a:lnTo>
                  <a:lnTo>
                    <a:pt x="30" y="11"/>
                  </a:lnTo>
                  <a:lnTo>
                    <a:pt x="29" y="16"/>
                  </a:lnTo>
                  <a:lnTo>
                    <a:pt x="28" y="20"/>
                  </a:lnTo>
                  <a:lnTo>
                    <a:pt x="27" y="22"/>
                  </a:lnTo>
                  <a:lnTo>
                    <a:pt x="21" y="42"/>
                  </a:lnTo>
                  <a:lnTo>
                    <a:pt x="0" y="73"/>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62" name="Freeform 354"/>
            <p:cNvSpPr>
              <a:spLocks/>
            </p:cNvSpPr>
            <p:nvPr/>
          </p:nvSpPr>
          <p:spPr bwMode="auto">
            <a:xfrm>
              <a:off x="5892" y="2399"/>
              <a:ext cx="64" cy="74"/>
            </a:xfrm>
            <a:custGeom>
              <a:avLst/>
              <a:gdLst>
                <a:gd name="T0" fmla="*/ 0 w 64"/>
                <a:gd name="T1" fmla="*/ 0 h 74"/>
                <a:gd name="T2" fmla="*/ 36 w 64"/>
                <a:gd name="T3" fmla="*/ 0 h 74"/>
                <a:gd name="T4" fmla="*/ 43 w 64"/>
                <a:gd name="T5" fmla="*/ 2 h 74"/>
                <a:gd name="T6" fmla="*/ 48 w 64"/>
                <a:gd name="T7" fmla="*/ 3 h 74"/>
                <a:gd name="T8" fmla="*/ 52 w 64"/>
                <a:gd name="T9" fmla="*/ 7 h 74"/>
                <a:gd name="T10" fmla="*/ 55 w 64"/>
                <a:gd name="T11" fmla="*/ 12 h 74"/>
                <a:gd name="T12" fmla="*/ 58 w 64"/>
                <a:gd name="T13" fmla="*/ 17 h 74"/>
                <a:gd name="T14" fmla="*/ 58 w 64"/>
                <a:gd name="T15" fmla="*/ 23 h 74"/>
                <a:gd name="T16" fmla="*/ 54 w 64"/>
                <a:gd name="T17" fmla="*/ 30 h 74"/>
                <a:gd name="T18" fmla="*/ 50 w 64"/>
                <a:gd name="T19" fmla="*/ 36 h 74"/>
                <a:gd name="T20" fmla="*/ 42 w 64"/>
                <a:gd name="T21" fmla="*/ 38 h 74"/>
                <a:gd name="T22" fmla="*/ 39 w 64"/>
                <a:gd name="T23" fmla="*/ 40 h 74"/>
                <a:gd name="T24" fmla="*/ 41 w 64"/>
                <a:gd name="T25" fmla="*/ 43 h 74"/>
                <a:gd name="T26" fmla="*/ 45 w 64"/>
                <a:gd name="T27" fmla="*/ 46 h 74"/>
                <a:gd name="T28" fmla="*/ 48 w 64"/>
                <a:gd name="T29" fmla="*/ 51 h 74"/>
                <a:gd name="T30" fmla="*/ 63 w 64"/>
                <a:gd name="T31" fmla="*/ 73 h 74"/>
                <a:gd name="T32" fmla="*/ 41 w 64"/>
                <a:gd name="T33" fmla="*/ 58 h 74"/>
                <a:gd name="T34" fmla="*/ 38 w 64"/>
                <a:gd name="T35" fmla="*/ 52 h 74"/>
                <a:gd name="T36" fmla="*/ 35 w 64"/>
                <a:gd name="T37" fmla="*/ 49 h 74"/>
                <a:gd name="T38" fmla="*/ 32 w 64"/>
                <a:gd name="T39" fmla="*/ 45 h 74"/>
                <a:gd name="T40" fmla="*/ 29 w 64"/>
                <a:gd name="T41" fmla="*/ 43 h 74"/>
                <a:gd name="T42" fmla="*/ 27 w 64"/>
                <a:gd name="T43" fmla="*/ 42 h 74"/>
                <a:gd name="T44" fmla="*/ 25 w 64"/>
                <a:gd name="T45" fmla="*/ 41 h 74"/>
                <a:gd name="T46" fmla="*/ 22 w 64"/>
                <a:gd name="T47" fmla="*/ 41 h 74"/>
                <a:gd name="T48" fmla="*/ 10 w 64"/>
                <a:gd name="T49" fmla="*/ 41 h 74"/>
                <a:gd name="T50" fmla="*/ 0 w 64"/>
                <a:gd name="T51" fmla="*/ 73 h 74"/>
                <a:gd name="T52" fmla="*/ 29 w 64"/>
                <a:gd name="T53" fmla="*/ 32 h 74"/>
                <a:gd name="T54" fmla="*/ 36 w 64"/>
                <a:gd name="T55" fmla="*/ 32 h 74"/>
                <a:gd name="T56" fmla="*/ 39 w 64"/>
                <a:gd name="T57" fmla="*/ 31 h 74"/>
                <a:gd name="T58" fmla="*/ 42 w 64"/>
                <a:gd name="T59" fmla="*/ 30 h 74"/>
                <a:gd name="T60" fmla="*/ 46 w 64"/>
                <a:gd name="T61" fmla="*/ 27 h 74"/>
                <a:gd name="T62" fmla="*/ 47 w 64"/>
                <a:gd name="T63" fmla="*/ 23 h 74"/>
                <a:gd name="T64" fmla="*/ 48 w 64"/>
                <a:gd name="T65" fmla="*/ 21 h 74"/>
                <a:gd name="T66" fmla="*/ 47 w 64"/>
                <a:gd name="T67" fmla="*/ 16 h 74"/>
                <a:gd name="T68" fmla="*/ 43 w 64"/>
                <a:gd name="T69" fmla="*/ 12 h 74"/>
                <a:gd name="T70" fmla="*/ 39 w 64"/>
                <a:gd name="T71" fmla="*/ 10 h 74"/>
                <a:gd name="T72" fmla="*/ 32 w 64"/>
                <a:gd name="T73" fmla="*/ 9 h 74"/>
                <a:gd name="T74" fmla="*/ 10 w 64"/>
                <a:gd name="T75" fmla="*/ 3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 h="74">
                  <a:moveTo>
                    <a:pt x="0" y="73"/>
                  </a:moveTo>
                  <a:lnTo>
                    <a:pt x="0" y="0"/>
                  </a:lnTo>
                  <a:lnTo>
                    <a:pt x="32" y="0"/>
                  </a:lnTo>
                  <a:lnTo>
                    <a:pt x="36" y="0"/>
                  </a:lnTo>
                  <a:lnTo>
                    <a:pt x="40" y="1"/>
                  </a:lnTo>
                  <a:lnTo>
                    <a:pt x="43" y="2"/>
                  </a:lnTo>
                  <a:lnTo>
                    <a:pt x="46" y="2"/>
                  </a:lnTo>
                  <a:lnTo>
                    <a:pt x="48" y="3"/>
                  </a:lnTo>
                  <a:lnTo>
                    <a:pt x="50" y="6"/>
                  </a:lnTo>
                  <a:lnTo>
                    <a:pt x="52" y="7"/>
                  </a:lnTo>
                  <a:lnTo>
                    <a:pt x="54" y="9"/>
                  </a:lnTo>
                  <a:lnTo>
                    <a:pt x="55" y="12"/>
                  </a:lnTo>
                  <a:lnTo>
                    <a:pt x="56" y="14"/>
                  </a:lnTo>
                  <a:lnTo>
                    <a:pt x="58" y="17"/>
                  </a:lnTo>
                  <a:lnTo>
                    <a:pt x="58" y="21"/>
                  </a:lnTo>
                  <a:lnTo>
                    <a:pt x="58" y="23"/>
                  </a:lnTo>
                  <a:lnTo>
                    <a:pt x="56" y="27"/>
                  </a:lnTo>
                  <a:lnTo>
                    <a:pt x="54" y="30"/>
                  </a:lnTo>
                  <a:lnTo>
                    <a:pt x="52" y="33"/>
                  </a:lnTo>
                  <a:lnTo>
                    <a:pt x="50" y="36"/>
                  </a:lnTo>
                  <a:lnTo>
                    <a:pt x="47" y="37"/>
                  </a:lnTo>
                  <a:lnTo>
                    <a:pt x="42" y="38"/>
                  </a:lnTo>
                  <a:lnTo>
                    <a:pt x="37" y="39"/>
                  </a:lnTo>
                  <a:lnTo>
                    <a:pt x="39" y="40"/>
                  </a:lnTo>
                  <a:lnTo>
                    <a:pt x="40" y="42"/>
                  </a:lnTo>
                  <a:lnTo>
                    <a:pt x="41" y="43"/>
                  </a:lnTo>
                  <a:lnTo>
                    <a:pt x="42" y="44"/>
                  </a:lnTo>
                  <a:lnTo>
                    <a:pt x="45" y="46"/>
                  </a:lnTo>
                  <a:lnTo>
                    <a:pt x="47" y="48"/>
                  </a:lnTo>
                  <a:lnTo>
                    <a:pt x="48" y="51"/>
                  </a:lnTo>
                  <a:lnTo>
                    <a:pt x="50" y="53"/>
                  </a:lnTo>
                  <a:lnTo>
                    <a:pt x="63" y="73"/>
                  </a:lnTo>
                  <a:lnTo>
                    <a:pt x="51" y="73"/>
                  </a:lnTo>
                  <a:lnTo>
                    <a:pt x="41" y="58"/>
                  </a:lnTo>
                  <a:lnTo>
                    <a:pt x="39" y="55"/>
                  </a:lnTo>
                  <a:lnTo>
                    <a:pt x="38" y="52"/>
                  </a:lnTo>
                  <a:lnTo>
                    <a:pt x="36" y="50"/>
                  </a:lnTo>
                  <a:lnTo>
                    <a:pt x="35" y="49"/>
                  </a:lnTo>
                  <a:lnTo>
                    <a:pt x="34" y="47"/>
                  </a:lnTo>
                  <a:lnTo>
                    <a:pt x="32" y="45"/>
                  </a:lnTo>
                  <a:lnTo>
                    <a:pt x="30" y="44"/>
                  </a:lnTo>
                  <a:lnTo>
                    <a:pt x="29" y="43"/>
                  </a:lnTo>
                  <a:lnTo>
                    <a:pt x="29" y="42"/>
                  </a:lnTo>
                  <a:lnTo>
                    <a:pt x="27" y="42"/>
                  </a:lnTo>
                  <a:lnTo>
                    <a:pt x="26" y="41"/>
                  </a:lnTo>
                  <a:lnTo>
                    <a:pt x="25" y="41"/>
                  </a:lnTo>
                  <a:lnTo>
                    <a:pt x="23" y="41"/>
                  </a:lnTo>
                  <a:lnTo>
                    <a:pt x="22" y="41"/>
                  </a:lnTo>
                  <a:lnTo>
                    <a:pt x="21" y="41"/>
                  </a:lnTo>
                  <a:lnTo>
                    <a:pt x="10" y="41"/>
                  </a:lnTo>
                  <a:lnTo>
                    <a:pt x="10" y="73"/>
                  </a:lnTo>
                  <a:lnTo>
                    <a:pt x="0" y="73"/>
                  </a:lnTo>
                  <a:lnTo>
                    <a:pt x="10" y="32"/>
                  </a:lnTo>
                  <a:lnTo>
                    <a:pt x="29" y="32"/>
                  </a:lnTo>
                  <a:lnTo>
                    <a:pt x="33" y="32"/>
                  </a:lnTo>
                  <a:lnTo>
                    <a:pt x="36" y="32"/>
                  </a:lnTo>
                  <a:lnTo>
                    <a:pt x="38" y="31"/>
                  </a:lnTo>
                  <a:lnTo>
                    <a:pt x="39" y="31"/>
                  </a:lnTo>
                  <a:lnTo>
                    <a:pt x="41" y="30"/>
                  </a:lnTo>
                  <a:lnTo>
                    <a:pt x="42" y="30"/>
                  </a:lnTo>
                  <a:lnTo>
                    <a:pt x="45" y="28"/>
                  </a:lnTo>
                  <a:lnTo>
                    <a:pt x="46" y="27"/>
                  </a:lnTo>
                  <a:lnTo>
                    <a:pt x="47" y="25"/>
                  </a:lnTo>
                  <a:lnTo>
                    <a:pt x="47" y="23"/>
                  </a:lnTo>
                  <a:lnTo>
                    <a:pt x="48" y="22"/>
                  </a:lnTo>
                  <a:lnTo>
                    <a:pt x="48" y="21"/>
                  </a:lnTo>
                  <a:lnTo>
                    <a:pt x="48" y="18"/>
                  </a:lnTo>
                  <a:lnTo>
                    <a:pt x="47" y="16"/>
                  </a:lnTo>
                  <a:lnTo>
                    <a:pt x="46" y="14"/>
                  </a:lnTo>
                  <a:lnTo>
                    <a:pt x="43" y="12"/>
                  </a:lnTo>
                  <a:lnTo>
                    <a:pt x="41" y="10"/>
                  </a:lnTo>
                  <a:lnTo>
                    <a:pt x="39" y="10"/>
                  </a:lnTo>
                  <a:lnTo>
                    <a:pt x="35" y="9"/>
                  </a:lnTo>
                  <a:lnTo>
                    <a:pt x="32" y="9"/>
                  </a:lnTo>
                  <a:lnTo>
                    <a:pt x="10" y="9"/>
                  </a:lnTo>
                  <a:lnTo>
                    <a:pt x="10" y="32"/>
                  </a:lnTo>
                  <a:lnTo>
                    <a:pt x="0" y="73"/>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63" name="Freeform 355"/>
            <p:cNvSpPr>
              <a:spLocks/>
            </p:cNvSpPr>
            <p:nvPr/>
          </p:nvSpPr>
          <p:spPr bwMode="auto">
            <a:xfrm>
              <a:off x="5965" y="2399"/>
              <a:ext cx="54" cy="74"/>
            </a:xfrm>
            <a:custGeom>
              <a:avLst/>
              <a:gdLst>
                <a:gd name="T0" fmla="*/ 22 w 54"/>
                <a:gd name="T1" fmla="*/ 73 h 74"/>
                <a:gd name="T2" fmla="*/ 22 w 54"/>
                <a:gd name="T3" fmla="*/ 9 h 74"/>
                <a:gd name="T4" fmla="*/ 0 w 54"/>
                <a:gd name="T5" fmla="*/ 9 h 74"/>
                <a:gd name="T6" fmla="*/ 0 w 54"/>
                <a:gd name="T7" fmla="*/ 0 h 74"/>
                <a:gd name="T8" fmla="*/ 53 w 54"/>
                <a:gd name="T9" fmla="*/ 0 h 74"/>
                <a:gd name="T10" fmla="*/ 53 w 54"/>
                <a:gd name="T11" fmla="*/ 9 h 74"/>
                <a:gd name="T12" fmla="*/ 30 w 54"/>
                <a:gd name="T13" fmla="*/ 9 h 74"/>
                <a:gd name="T14" fmla="*/ 30 w 54"/>
                <a:gd name="T15" fmla="*/ 73 h 74"/>
                <a:gd name="T16" fmla="*/ 22 w 54"/>
                <a:gd name="T17" fmla="*/ 7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4">
                  <a:moveTo>
                    <a:pt x="22" y="73"/>
                  </a:moveTo>
                  <a:lnTo>
                    <a:pt x="22" y="9"/>
                  </a:lnTo>
                  <a:lnTo>
                    <a:pt x="0" y="9"/>
                  </a:lnTo>
                  <a:lnTo>
                    <a:pt x="0" y="0"/>
                  </a:lnTo>
                  <a:lnTo>
                    <a:pt x="53" y="0"/>
                  </a:lnTo>
                  <a:lnTo>
                    <a:pt x="53" y="9"/>
                  </a:lnTo>
                  <a:lnTo>
                    <a:pt x="30" y="9"/>
                  </a:lnTo>
                  <a:lnTo>
                    <a:pt x="30" y="73"/>
                  </a:lnTo>
                  <a:lnTo>
                    <a:pt x="22" y="73"/>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64" name="Freeform 356"/>
            <p:cNvSpPr>
              <a:spLocks/>
            </p:cNvSpPr>
            <p:nvPr/>
          </p:nvSpPr>
          <p:spPr bwMode="auto">
            <a:xfrm>
              <a:off x="6040" y="2399"/>
              <a:ext cx="3" cy="74"/>
            </a:xfrm>
            <a:custGeom>
              <a:avLst/>
              <a:gdLst>
                <a:gd name="T0" fmla="*/ 0 w 3"/>
                <a:gd name="T1" fmla="*/ 73 h 74"/>
                <a:gd name="T2" fmla="*/ 0 w 3"/>
                <a:gd name="T3" fmla="*/ 0 h 74"/>
                <a:gd name="T4" fmla="*/ 2 w 3"/>
                <a:gd name="T5" fmla="*/ 0 h 74"/>
                <a:gd name="T6" fmla="*/ 2 w 3"/>
                <a:gd name="T7" fmla="*/ 73 h 74"/>
                <a:gd name="T8" fmla="*/ 0 w 3"/>
                <a:gd name="T9" fmla="*/ 73 h 74"/>
              </a:gdLst>
              <a:ahLst/>
              <a:cxnLst>
                <a:cxn ang="0">
                  <a:pos x="T0" y="T1"/>
                </a:cxn>
                <a:cxn ang="0">
                  <a:pos x="T2" y="T3"/>
                </a:cxn>
                <a:cxn ang="0">
                  <a:pos x="T4" y="T5"/>
                </a:cxn>
                <a:cxn ang="0">
                  <a:pos x="T6" y="T7"/>
                </a:cxn>
                <a:cxn ang="0">
                  <a:pos x="T8" y="T9"/>
                </a:cxn>
              </a:cxnLst>
              <a:rect l="0" t="0" r="r" b="b"/>
              <a:pathLst>
                <a:path w="3" h="74">
                  <a:moveTo>
                    <a:pt x="0" y="73"/>
                  </a:moveTo>
                  <a:lnTo>
                    <a:pt x="0" y="0"/>
                  </a:lnTo>
                  <a:lnTo>
                    <a:pt x="2" y="0"/>
                  </a:lnTo>
                  <a:lnTo>
                    <a:pt x="2" y="73"/>
                  </a:lnTo>
                  <a:lnTo>
                    <a:pt x="0" y="73"/>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65" name="Freeform 357"/>
            <p:cNvSpPr>
              <a:spLocks/>
            </p:cNvSpPr>
            <p:nvPr/>
          </p:nvSpPr>
          <p:spPr bwMode="auto">
            <a:xfrm>
              <a:off x="6063" y="2399"/>
              <a:ext cx="55" cy="74"/>
            </a:xfrm>
            <a:custGeom>
              <a:avLst/>
              <a:gdLst>
                <a:gd name="T0" fmla="*/ 22 w 55"/>
                <a:gd name="T1" fmla="*/ 73 h 74"/>
                <a:gd name="T2" fmla="*/ 22 w 55"/>
                <a:gd name="T3" fmla="*/ 9 h 74"/>
                <a:gd name="T4" fmla="*/ 0 w 55"/>
                <a:gd name="T5" fmla="*/ 9 h 74"/>
                <a:gd name="T6" fmla="*/ 0 w 55"/>
                <a:gd name="T7" fmla="*/ 0 h 74"/>
                <a:gd name="T8" fmla="*/ 54 w 55"/>
                <a:gd name="T9" fmla="*/ 0 h 74"/>
                <a:gd name="T10" fmla="*/ 54 w 55"/>
                <a:gd name="T11" fmla="*/ 9 h 74"/>
                <a:gd name="T12" fmla="*/ 31 w 55"/>
                <a:gd name="T13" fmla="*/ 9 h 74"/>
                <a:gd name="T14" fmla="*/ 31 w 55"/>
                <a:gd name="T15" fmla="*/ 73 h 74"/>
                <a:gd name="T16" fmla="*/ 22 w 55"/>
                <a:gd name="T17" fmla="*/ 7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74">
                  <a:moveTo>
                    <a:pt x="22" y="73"/>
                  </a:moveTo>
                  <a:lnTo>
                    <a:pt x="22" y="9"/>
                  </a:lnTo>
                  <a:lnTo>
                    <a:pt x="0" y="9"/>
                  </a:lnTo>
                  <a:lnTo>
                    <a:pt x="0" y="0"/>
                  </a:lnTo>
                  <a:lnTo>
                    <a:pt x="54" y="0"/>
                  </a:lnTo>
                  <a:lnTo>
                    <a:pt x="54" y="9"/>
                  </a:lnTo>
                  <a:lnTo>
                    <a:pt x="31" y="9"/>
                  </a:lnTo>
                  <a:lnTo>
                    <a:pt x="31" y="73"/>
                  </a:lnTo>
                  <a:lnTo>
                    <a:pt x="22" y="73"/>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66" name="Freeform 358"/>
            <p:cNvSpPr>
              <a:spLocks/>
            </p:cNvSpPr>
            <p:nvPr/>
          </p:nvSpPr>
          <p:spPr bwMode="auto">
            <a:xfrm>
              <a:off x="6137" y="2399"/>
              <a:ext cx="4" cy="74"/>
            </a:xfrm>
            <a:custGeom>
              <a:avLst/>
              <a:gdLst>
                <a:gd name="T0" fmla="*/ 0 w 4"/>
                <a:gd name="T1" fmla="*/ 73 h 74"/>
                <a:gd name="T2" fmla="*/ 0 w 4"/>
                <a:gd name="T3" fmla="*/ 0 h 74"/>
                <a:gd name="T4" fmla="*/ 3 w 4"/>
                <a:gd name="T5" fmla="*/ 0 h 74"/>
                <a:gd name="T6" fmla="*/ 3 w 4"/>
                <a:gd name="T7" fmla="*/ 73 h 74"/>
                <a:gd name="T8" fmla="*/ 0 w 4"/>
                <a:gd name="T9" fmla="*/ 73 h 74"/>
              </a:gdLst>
              <a:ahLst/>
              <a:cxnLst>
                <a:cxn ang="0">
                  <a:pos x="T0" y="T1"/>
                </a:cxn>
                <a:cxn ang="0">
                  <a:pos x="T2" y="T3"/>
                </a:cxn>
                <a:cxn ang="0">
                  <a:pos x="T4" y="T5"/>
                </a:cxn>
                <a:cxn ang="0">
                  <a:pos x="T6" y="T7"/>
                </a:cxn>
                <a:cxn ang="0">
                  <a:pos x="T8" y="T9"/>
                </a:cxn>
              </a:cxnLst>
              <a:rect l="0" t="0" r="r" b="b"/>
              <a:pathLst>
                <a:path w="4" h="74">
                  <a:moveTo>
                    <a:pt x="0" y="73"/>
                  </a:moveTo>
                  <a:lnTo>
                    <a:pt x="0" y="0"/>
                  </a:lnTo>
                  <a:lnTo>
                    <a:pt x="3" y="0"/>
                  </a:lnTo>
                  <a:lnTo>
                    <a:pt x="3" y="73"/>
                  </a:lnTo>
                  <a:lnTo>
                    <a:pt x="0" y="73"/>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67" name="Freeform 359"/>
            <p:cNvSpPr>
              <a:spLocks/>
            </p:cNvSpPr>
            <p:nvPr/>
          </p:nvSpPr>
          <p:spPr bwMode="auto">
            <a:xfrm>
              <a:off x="6163" y="2398"/>
              <a:ext cx="70" cy="76"/>
            </a:xfrm>
            <a:custGeom>
              <a:avLst/>
              <a:gdLst>
                <a:gd name="T0" fmla="*/ 0 w 70"/>
                <a:gd name="T1" fmla="*/ 34 h 76"/>
                <a:gd name="T2" fmla="*/ 1 w 70"/>
                <a:gd name="T3" fmla="*/ 26 h 76"/>
                <a:gd name="T4" fmla="*/ 4 w 70"/>
                <a:gd name="T5" fmla="*/ 19 h 76"/>
                <a:gd name="T6" fmla="*/ 8 w 70"/>
                <a:gd name="T7" fmla="*/ 13 h 76"/>
                <a:gd name="T8" fmla="*/ 12 w 70"/>
                <a:gd name="T9" fmla="*/ 8 h 76"/>
                <a:gd name="T10" fmla="*/ 18 w 70"/>
                <a:gd name="T11" fmla="*/ 5 h 76"/>
                <a:gd name="T12" fmla="*/ 24 w 70"/>
                <a:gd name="T13" fmla="*/ 2 h 76"/>
                <a:gd name="T14" fmla="*/ 31 w 70"/>
                <a:gd name="T15" fmla="*/ 0 h 76"/>
                <a:gd name="T16" fmla="*/ 38 w 70"/>
                <a:gd name="T17" fmla="*/ 1 h 76"/>
                <a:gd name="T18" fmla="*/ 48 w 70"/>
                <a:gd name="T19" fmla="*/ 3 h 76"/>
                <a:gd name="T20" fmla="*/ 56 w 70"/>
                <a:gd name="T21" fmla="*/ 8 h 76"/>
                <a:gd name="T22" fmla="*/ 62 w 70"/>
                <a:gd name="T23" fmla="*/ 15 h 76"/>
                <a:gd name="T24" fmla="*/ 66 w 70"/>
                <a:gd name="T25" fmla="*/ 21 h 76"/>
                <a:gd name="T26" fmla="*/ 67 w 70"/>
                <a:gd name="T27" fmla="*/ 25 h 76"/>
                <a:gd name="T28" fmla="*/ 68 w 70"/>
                <a:gd name="T29" fmla="*/ 30 h 76"/>
                <a:gd name="T30" fmla="*/ 69 w 70"/>
                <a:gd name="T31" fmla="*/ 36 h 76"/>
                <a:gd name="T32" fmla="*/ 69 w 70"/>
                <a:gd name="T33" fmla="*/ 41 h 76"/>
                <a:gd name="T34" fmla="*/ 68 w 70"/>
                <a:gd name="T35" fmla="*/ 46 h 76"/>
                <a:gd name="T36" fmla="*/ 67 w 70"/>
                <a:gd name="T37" fmla="*/ 51 h 76"/>
                <a:gd name="T38" fmla="*/ 66 w 70"/>
                <a:gd name="T39" fmla="*/ 56 h 76"/>
                <a:gd name="T40" fmla="*/ 61 w 70"/>
                <a:gd name="T41" fmla="*/ 62 h 76"/>
                <a:gd name="T42" fmla="*/ 56 w 70"/>
                <a:gd name="T43" fmla="*/ 68 h 76"/>
                <a:gd name="T44" fmla="*/ 48 w 70"/>
                <a:gd name="T45" fmla="*/ 72 h 76"/>
                <a:gd name="T46" fmla="*/ 38 w 70"/>
                <a:gd name="T47" fmla="*/ 74 h 76"/>
                <a:gd name="T48" fmla="*/ 30 w 70"/>
                <a:gd name="T49" fmla="*/ 74 h 76"/>
                <a:gd name="T50" fmla="*/ 21 w 70"/>
                <a:gd name="T51" fmla="*/ 72 h 76"/>
                <a:gd name="T52" fmla="*/ 12 w 70"/>
                <a:gd name="T53" fmla="*/ 68 h 76"/>
                <a:gd name="T54" fmla="*/ 7 w 70"/>
                <a:gd name="T55" fmla="*/ 61 h 76"/>
                <a:gd name="T56" fmla="*/ 4 w 70"/>
                <a:gd name="T57" fmla="*/ 54 h 76"/>
                <a:gd name="T58" fmla="*/ 2 w 70"/>
                <a:gd name="T59" fmla="*/ 51 h 76"/>
                <a:gd name="T60" fmla="*/ 1 w 70"/>
                <a:gd name="T61" fmla="*/ 46 h 76"/>
                <a:gd name="T62" fmla="*/ 0 w 70"/>
                <a:gd name="T63" fmla="*/ 41 h 76"/>
                <a:gd name="T64" fmla="*/ 0 w 70"/>
                <a:gd name="T65" fmla="*/ 38 h 76"/>
                <a:gd name="T66" fmla="*/ 10 w 70"/>
                <a:gd name="T67" fmla="*/ 41 h 76"/>
                <a:gd name="T68" fmla="*/ 11 w 70"/>
                <a:gd name="T69" fmla="*/ 47 h 76"/>
                <a:gd name="T70" fmla="*/ 13 w 70"/>
                <a:gd name="T71" fmla="*/ 53 h 76"/>
                <a:gd name="T72" fmla="*/ 15 w 70"/>
                <a:gd name="T73" fmla="*/ 57 h 76"/>
                <a:gd name="T74" fmla="*/ 21 w 70"/>
                <a:gd name="T75" fmla="*/ 63 h 76"/>
                <a:gd name="T76" fmla="*/ 28 w 70"/>
                <a:gd name="T77" fmla="*/ 67 h 76"/>
                <a:gd name="T78" fmla="*/ 39 w 70"/>
                <a:gd name="T79" fmla="*/ 67 h 76"/>
                <a:gd name="T80" fmla="*/ 48 w 70"/>
                <a:gd name="T81" fmla="*/ 63 h 76"/>
                <a:gd name="T82" fmla="*/ 54 w 70"/>
                <a:gd name="T83" fmla="*/ 57 h 76"/>
                <a:gd name="T84" fmla="*/ 57 w 70"/>
                <a:gd name="T85" fmla="*/ 53 h 76"/>
                <a:gd name="T86" fmla="*/ 58 w 70"/>
                <a:gd name="T87" fmla="*/ 47 h 76"/>
                <a:gd name="T88" fmla="*/ 59 w 70"/>
                <a:gd name="T89" fmla="*/ 41 h 76"/>
                <a:gd name="T90" fmla="*/ 59 w 70"/>
                <a:gd name="T91" fmla="*/ 35 h 76"/>
                <a:gd name="T92" fmla="*/ 57 w 70"/>
                <a:gd name="T93" fmla="*/ 26 h 76"/>
                <a:gd name="T94" fmla="*/ 54 w 70"/>
                <a:gd name="T95" fmla="*/ 20 h 76"/>
                <a:gd name="T96" fmla="*/ 49 w 70"/>
                <a:gd name="T97" fmla="*/ 15 h 76"/>
                <a:gd name="T98" fmla="*/ 45 w 70"/>
                <a:gd name="T99" fmla="*/ 11 h 76"/>
                <a:gd name="T100" fmla="*/ 37 w 70"/>
                <a:gd name="T101" fmla="*/ 9 h 76"/>
                <a:gd name="T102" fmla="*/ 30 w 70"/>
                <a:gd name="T103" fmla="*/ 9 h 76"/>
                <a:gd name="T104" fmla="*/ 21 w 70"/>
                <a:gd name="T105" fmla="*/ 13 h 76"/>
                <a:gd name="T106" fmla="*/ 15 w 70"/>
                <a:gd name="T107" fmla="*/ 17 h 76"/>
                <a:gd name="T108" fmla="*/ 13 w 70"/>
                <a:gd name="T109" fmla="*/ 22 h 76"/>
                <a:gd name="T110" fmla="*/ 11 w 70"/>
                <a:gd name="T111" fmla="*/ 28 h 76"/>
                <a:gd name="T112" fmla="*/ 10 w 70"/>
                <a:gd name="T113" fmla="*/ 35 h 76"/>
                <a:gd name="T114" fmla="*/ 10 w 70"/>
                <a:gd name="T115" fmla="*/ 3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0" h="76">
                  <a:moveTo>
                    <a:pt x="0" y="38"/>
                  </a:moveTo>
                  <a:lnTo>
                    <a:pt x="0" y="34"/>
                  </a:lnTo>
                  <a:lnTo>
                    <a:pt x="1" y="30"/>
                  </a:lnTo>
                  <a:lnTo>
                    <a:pt x="1" y="26"/>
                  </a:lnTo>
                  <a:lnTo>
                    <a:pt x="3" y="23"/>
                  </a:lnTo>
                  <a:lnTo>
                    <a:pt x="4" y="19"/>
                  </a:lnTo>
                  <a:lnTo>
                    <a:pt x="5" y="16"/>
                  </a:lnTo>
                  <a:lnTo>
                    <a:pt x="8" y="13"/>
                  </a:lnTo>
                  <a:lnTo>
                    <a:pt x="9" y="10"/>
                  </a:lnTo>
                  <a:lnTo>
                    <a:pt x="12" y="8"/>
                  </a:lnTo>
                  <a:lnTo>
                    <a:pt x="14" y="7"/>
                  </a:lnTo>
                  <a:lnTo>
                    <a:pt x="18" y="5"/>
                  </a:lnTo>
                  <a:lnTo>
                    <a:pt x="21" y="3"/>
                  </a:lnTo>
                  <a:lnTo>
                    <a:pt x="24" y="2"/>
                  </a:lnTo>
                  <a:lnTo>
                    <a:pt x="26" y="1"/>
                  </a:lnTo>
                  <a:lnTo>
                    <a:pt x="31" y="0"/>
                  </a:lnTo>
                  <a:lnTo>
                    <a:pt x="34" y="0"/>
                  </a:lnTo>
                  <a:lnTo>
                    <a:pt x="38" y="1"/>
                  </a:lnTo>
                  <a:lnTo>
                    <a:pt x="44" y="1"/>
                  </a:lnTo>
                  <a:lnTo>
                    <a:pt x="48" y="3"/>
                  </a:lnTo>
                  <a:lnTo>
                    <a:pt x="53" y="5"/>
                  </a:lnTo>
                  <a:lnTo>
                    <a:pt x="56" y="8"/>
                  </a:lnTo>
                  <a:lnTo>
                    <a:pt x="59" y="11"/>
                  </a:lnTo>
                  <a:lnTo>
                    <a:pt x="62" y="15"/>
                  </a:lnTo>
                  <a:lnTo>
                    <a:pt x="64" y="19"/>
                  </a:lnTo>
                  <a:lnTo>
                    <a:pt x="66" y="21"/>
                  </a:lnTo>
                  <a:lnTo>
                    <a:pt x="66" y="23"/>
                  </a:lnTo>
                  <a:lnTo>
                    <a:pt x="67" y="25"/>
                  </a:lnTo>
                  <a:lnTo>
                    <a:pt x="67" y="28"/>
                  </a:lnTo>
                  <a:lnTo>
                    <a:pt x="68" y="30"/>
                  </a:lnTo>
                  <a:lnTo>
                    <a:pt x="69" y="33"/>
                  </a:lnTo>
                  <a:lnTo>
                    <a:pt x="69" y="36"/>
                  </a:lnTo>
                  <a:lnTo>
                    <a:pt x="69" y="38"/>
                  </a:lnTo>
                  <a:lnTo>
                    <a:pt x="69" y="41"/>
                  </a:lnTo>
                  <a:lnTo>
                    <a:pt x="69" y="43"/>
                  </a:lnTo>
                  <a:lnTo>
                    <a:pt x="68" y="46"/>
                  </a:lnTo>
                  <a:lnTo>
                    <a:pt x="67" y="49"/>
                  </a:lnTo>
                  <a:lnTo>
                    <a:pt x="67" y="51"/>
                  </a:lnTo>
                  <a:lnTo>
                    <a:pt x="66" y="53"/>
                  </a:lnTo>
                  <a:lnTo>
                    <a:pt x="66" y="56"/>
                  </a:lnTo>
                  <a:lnTo>
                    <a:pt x="64" y="58"/>
                  </a:lnTo>
                  <a:lnTo>
                    <a:pt x="61" y="62"/>
                  </a:lnTo>
                  <a:lnTo>
                    <a:pt x="59" y="66"/>
                  </a:lnTo>
                  <a:lnTo>
                    <a:pt x="56" y="68"/>
                  </a:lnTo>
                  <a:lnTo>
                    <a:pt x="53" y="71"/>
                  </a:lnTo>
                  <a:lnTo>
                    <a:pt x="48" y="72"/>
                  </a:lnTo>
                  <a:lnTo>
                    <a:pt x="43" y="74"/>
                  </a:lnTo>
                  <a:lnTo>
                    <a:pt x="38" y="74"/>
                  </a:lnTo>
                  <a:lnTo>
                    <a:pt x="34" y="75"/>
                  </a:lnTo>
                  <a:lnTo>
                    <a:pt x="30" y="74"/>
                  </a:lnTo>
                  <a:lnTo>
                    <a:pt x="25" y="74"/>
                  </a:lnTo>
                  <a:lnTo>
                    <a:pt x="21" y="72"/>
                  </a:lnTo>
                  <a:lnTo>
                    <a:pt x="16" y="70"/>
                  </a:lnTo>
                  <a:lnTo>
                    <a:pt x="12" y="68"/>
                  </a:lnTo>
                  <a:lnTo>
                    <a:pt x="9" y="65"/>
                  </a:lnTo>
                  <a:lnTo>
                    <a:pt x="7" y="61"/>
                  </a:lnTo>
                  <a:lnTo>
                    <a:pt x="4" y="56"/>
                  </a:lnTo>
                  <a:lnTo>
                    <a:pt x="4" y="54"/>
                  </a:lnTo>
                  <a:lnTo>
                    <a:pt x="3" y="53"/>
                  </a:lnTo>
                  <a:lnTo>
                    <a:pt x="2" y="51"/>
                  </a:lnTo>
                  <a:lnTo>
                    <a:pt x="1" y="49"/>
                  </a:lnTo>
                  <a:lnTo>
                    <a:pt x="1" y="46"/>
                  </a:lnTo>
                  <a:lnTo>
                    <a:pt x="1" y="43"/>
                  </a:lnTo>
                  <a:lnTo>
                    <a:pt x="0" y="41"/>
                  </a:lnTo>
                  <a:lnTo>
                    <a:pt x="0" y="39"/>
                  </a:lnTo>
                  <a:lnTo>
                    <a:pt x="0" y="38"/>
                  </a:lnTo>
                  <a:lnTo>
                    <a:pt x="10" y="38"/>
                  </a:lnTo>
                  <a:lnTo>
                    <a:pt x="10" y="41"/>
                  </a:lnTo>
                  <a:lnTo>
                    <a:pt x="11" y="45"/>
                  </a:lnTo>
                  <a:lnTo>
                    <a:pt x="11" y="47"/>
                  </a:lnTo>
                  <a:lnTo>
                    <a:pt x="12" y="50"/>
                  </a:lnTo>
                  <a:lnTo>
                    <a:pt x="13" y="53"/>
                  </a:lnTo>
                  <a:lnTo>
                    <a:pt x="14" y="54"/>
                  </a:lnTo>
                  <a:lnTo>
                    <a:pt x="15" y="57"/>
                  </a:lnTo>
                  <a:lnTo>
                    <a:pt x="18" y="59"/>
                  </a:lnTo>
                  <a:lnTo>
                    <a:pt x="21" y="63"/>
                  </a:lnTo>
                  <a:lnTo>
                    <a:pt x="24" y="65"/>
                  </a:lnTo>
                  <a:lnTo>
                    <a:pt x="28" y="67"/>
                  </a:lnTo>
                  <a:lnTo>
                    <a:pt x="34" y="67"/>
                  </a:lnTo>
                  <a:lnTo>
                    <a:pt x="39" y="67"/>
                  </a:lnTo>
                  <a:lnTo>
                    <a:pt x="45" y="65"/>
                  </a:lnTo>
                  <a:lnTo>
                    <a:pt x="48" y="63"/>
                  </a:lnTo>
                  <a:lnTo>
                    <a:pt x="53" y="60"/>
                  </a:lnTo>
                  <a:lnTo>
                    <a:pt x="54" y="57"/>
                  </a:lnTo>
                  <a:lnTo>
                    <a:pt x="55" y="55"/>
                  </a:lnTo>
                  <a:lnTo>
                    <a:pt x="57" y="53"/>
                  </a:lnTo>
                  <a:lnTo>
                    <a:pt x="57" y="51"/>
                  </a:lnTo>
                  <a:lnTo>
                    <a:pt x="58" y="47"/>
                  </a:lnTo>
                  <a:lnTo>
                    <a:pt x="58" y="45"/>
                  </a:lnTo>
                  <a:lnTo>
                    <a:pt x="59" y="41"/>
                  </a:lnTo>
                  <a:lnTo>
                    <a:pt x="59" y="38"/>
                  </a:lnTo>
                  <a:lnTo>
                    <a:pt x="59" y="35"/>
                  </a:lnTo>
                  <a:lnTo>
                    <a:pt x="58" y="30"/>
                  </a:lnTo>
                  <a:lnTo>
                    <a:pt x="57" y="26"/>
                  </a:lnTo>
                  <a:lnTo>
                    <a:pt x="55" y="23"/>
                  </a:lnTo>
                  <a:lnTo>
                    <a:pt x="54" y="20"/>
                  </a:lnTo>
                  <a:lnTo>
                    <a:pt x="53" y="17"/>
                  </a:lnTo>
                  <a:lnTo>
                    <a:pt x="49" y="15"/>
                  </a:lnTo>
                  <a:lnTo>
                    <a:pt x="48" y="13"/>
                  </a:lnTo>
                  <a:lnTo>
                    <a:pt x="45" y="11"/>
                  </a:lnTo>
                  <a:lnTo>
                    <a:pt x="42" y="10"/>
                  </a:lnTo>
                  <a:lnTo>
                    <a:pt x="37" y="9"/>
                  </a:lnTo>
                  <a:lnTo>
                    <a:pt x="34" y="9"/>
                  </a:lnTo>
                  <a:lnTo>
                    <a:pt x="30" y="9"/>
                  </a:lnTo>
                  <a:lnTo>
                    <a:pt x="25" y="10"/>
                  </a:lnTo>
                  <a:lnTo>
                    <a:pt x="21" y="13"/>
                  </a:lnTo>
                  <a:lnTo>
                    <a:pt x="18" y="15"/>
                  </a:lnTo>
                  <a:lnTo>
                    <a:pt x="15" y="17"/>
                  </a:lnTo>
                  <a:lnTo>
                    <a:pt x="14" y="19"/>
                  </a:lnTo>
                  <a:lnTo>
                    <a:pt x="13" y="22"/>
                  </a:lnTo>
                  <a:lnTo>
                    <a:pt x="12" y="24"/>
                  </a:lnTo>
                  <a:lnTo>
                    <a:pt x="11" y="28"/>
                  </a:lnTo>
                  <a:lnTo>
                    <a:pt x="11" y="31"/>
                  </a:lnTo>
                  <a:lnTo>
                    <a:pt x="10" y="35"/>
                  </a:lnTo>
                  <a:lnTo>
                    <a:pt x="10" y="39"/>
                  </a:lnTo>
                  <a:lnTo>
                    <a:pt x="10" y="38"/>
                  </a:lnTo>
                  <a:lnTo>
                    <a:pt x="0" y="38"/>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68" name="Freeform 360"/>
            <p:cNvSpPr>
              <a:spLocks/>
            </p:cNvSpPr>
            <p:nvPr/>
          </p:nvSpPr>
          <p:spPr bwMode="auto">
            <a:xfrm>
              <a:off x="6254" y="2399"/>
              <a:ext cx="55" cy="74"/>
            </a:xfrm>
            <a:custGeom>
              <a:avLst/>
              <a:gdLst>
                <a:gd name="T0" fmla="*/ 0 w 55"/>
                <a:gd name="T1" fmla="*/ 73 h 74"/>
                <a:gd name="T2" fmla="*/ 0 w 55"/>
                <a:gd name="T3" fmla="*/ 0 h 74"/>
                <a:gd name="T4" fmla="*/ 10 w 55"/>
                <a:gd name="T5" fmla="*/ 0 h 74"/>
                <a:gd name="T6" fmla="*/ 44 w 55"/>
                <a:gd name="T7" fmla="*/ 57 h 74"/>
                <a:gd name="T8" fmla="*/ 44 w 55"/>
                <a:gd name="T9" fmla="*/ 0 h 74"/>
                <a:gd name="T10" fmla="*/ 54 w 55"/>
                <a:gd name="T11" fmla="*/ 0 h 74"/>
                <a:gd name="T12" fmla="*/ 54 w 55"/>
                <a:gd name="T13" fmla="*/ 73 h 74"/>
                <a:gd name="T14" fmla="*/ 44 w 55"/>
                <a:gd name="T15" fmla="*/ 73 h 74"/>
                <a:gd name="T16" fmla="*/ 8 w 55"/>
                <a:gd name="T17" fmla="*/ 17 h 74"/>
                <a:gd name="T18" fmla="*/ 8 w 55"/>
                <a:gd name="T19" fmla="*/ 73 h 74"/>
                <a:gd name="T20" fmla="*/ 0 w 55"/>
                <a:gd name="T21" fmla="*/ 7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74">
                  <a:moveTo>
                    <a:pt x="0" y="73"/>
                  </a:moveTo>
                  <a:lnTo>
                    <a:pt x="0" y="0"/>
                  </a:lnTo>
                  <a:lnTo>
                    <a:pt x="10" y="0"/>
                  </a:lnTo>
                  <a:lnTo>
                    <a:pt x="44" y="57"/>
                  </a:lnTo>
                  <a:lnTo>
                    <a:pt x="44" y="0"/>
                  </a:lnTo>
                  <a:lnTo>
                    <a:pt x="54" y="0"/>
                  </a:lnTo>
                  <a:lnTo>
                    <a:pt x="54" y="73"/>
                  </a:lnTo>
                  <a:lnTo>
                    <a:pt x="44" y="73"/>
                  </a:lnTo>
                  <a:lnTo>
                    <a:pt x="8" y="17"/>
                  </a:lnTo>
                  <a:lnTo>
                    <a:pt x="8" y="73"/>
                  </a:lnTo>
                  <a:lnTo>
                    <a:pt x="0" y="73"/>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69" name="Freeform 361"/>
            <p:cNvSpPr>
              <a:spLocks/>
            </p:cNvSpPr>
            <p:nvPr/>
          </p:nvSpPr>
          <p:spPr bwMode="auto">
            <a:xfrm>
              <a:off x="5871" y="2522"/>
              <a:ext cx="54" cy="74"/>
            </a:xfrm>
            <a:custGeom>
              <a:avLst/>
              <a:gdLst>
                <a:gd name="T0" fmla="*/ 0 w 54"/>
                <a:gd name="T1" fmla="*/ 73 h 74"/>
                <a:gd name="T2" fmla="*/ 0 w 54"/>
                <a:gd name="T3" fmla="*/ 0 h 74"/>
                <a:gd name="T4" fmla="*/ 25 w 54"/>
                <a:gd name="T5" fmla="*/ 0 h 74"/>
                <a:gd name="T6" fmla="*/ 29 w 54"/>
                <a:gd name="T7" fmla="*/ 0 h 74"/>
                <a:gd name="T8" fmla="*/ 32 w 54"/>
                <a:gd name="T9" fmla="*/ 0 h 74"/>
                <a:gd name="T10" fmla="*/ 34 w 54"/>
                <a:gd name="T11" fmla="*/ 1 h 74"/>
                <a:gd name="T12" fmla="*/ 36 w 54"/>
                <a:gd name="T13" fmla="*/ 2 h 74"/>
                <a:gd name="T14" fmla="*/ 39 w 54"/>
                <a:gd name="T15" fmla="*/ 2 h 74"/>
                <a:gd name="T16" fmla="*/ 40 w 54"/>
                <a:gd name="T17" fmla="*/ 3 h 74"/>
                <a:gd name="T18" fmla="*/ 42 w 54"/>
                <a:gd name="T19" fmla="*/ 3 h 74"/>
                <a:gd name="T20" fmla="*/ 45 w 54"/>
                <a:gd name="T21" fmla="*/ 4 h 74"/>
                <a:gd name="T22" fmla="*/ 46 w 54"/>
                <a:gd name="T23" fmla="*/ 6 h 74"/>
                <a:gd name="T24" fmla="*/ 48 w 54"/>
                <a:gd name="T25" fmla="*/ 7 h 74"/>
                <a:gd name="T26" fmla="*/ 49 w 54"/>
                <a:gd name="T27" fmla="*/ 9 h 74"/>
                <a:gd name="T28" fmla="*/ 50 w 54"/>
                <a:gd name="T29" fmla="*/ 12 h 74"/>
                <a:gd name="T30" fmla="*/ 51 w 54"/>
                <a:gd name="T31" fmla="*/ 14 h 74"/>
                <a:gd name="T32" fmla="*/ 52 w 54"/>
                <a:gd name="T33" fmla="*/ 16 h 74"/>
                <a:gd name="T34" fmla="*/ 53 w 54"/>
                <a:gd name="T35" fmla="*/ 19 h 74"/>
                <a:gd name="T36" fmla="*/ 53 w 54"/>
                <a:gd name="T37" fmla="*/ 22 h 74"/>
                <a:gd name="T38" fmla="*/ 52 w 54"/>
                <a:gd name="T39" fmla="*/ 25 h 74"/>
                <a:gd name="T40" fmla="*/ 51 w 54"/>
                <a:gd name="T41" fmla="*/ 30 h 74"/>
                <a:gd name="T42" fmla="*/ 50 w 54"/>
                <a:gd name="T43" fmla="*/ 34 h 74"/>
                <a:gd name="T44" fmla="*/ 48 w 54"/>
                <a:gd name="T45" fmla="*/ 37 h 74"/>
                <a:gd name="T46" fmla="*/ 46 w 54"/>
                <a:gd name="T47" fmla="*/ 38 h 74"/>
                <a:gd name="T48" fmla="*/ 43 w 54"/>
                <a:gd name="T49" fmla="*/ 39 h 74"/>
                <a:gd name="T50" fmla="*/ 41 w 54"/>
                <a:gd name="T51" fmla="*/ 41 h 74"/>
                <a:gd name="T52" fmla="*/ 39 w 54"/>
                <a:gd name="T53" fmla="*/ 41 h 74"/>
                <a:gd name="T54" fmla="*/ 36 w 54"/>
                <a:gd name="T55" fmla="*/ 42 h 74"/>
                <a:gd name="T56" fmla="*/ 33 w 54"/>
                <a:gd name="T57" fmla="*/ 42 h 74"/>
                <a:gd name="T58" fmla="*/ 30 w 54"/>
                <a:gd name="T59" fmla="*/ 43 h 74"/>
                <a:gd name="T60" fmla="*/ 27 w 54"/>
                <a:gd name="T61" fmla="*/ 43 h 74"/>
                <a:gd name="T62" fmla="*/ 10 w 54"/>
                <a:gd name="T63" fmla="*/ 43 h 74"/>
                <a:gd name="T64" fmla="*/ 10 w 54"/>
                <a:gd name="T65" fmla="*/ 73 h 74"/>
                <a:gd name="T66" fmla="*/ 0 w 54"/>
                <a:gd name="T67" fmla="*/ 73 h 74"/>
                <a:gd name="T68" fmla="*/ 10 w 54"/>
                <a:gd name="T69" fmla="*/ 35 h 74"/>
                <a:gd name="T70" fmla="*/ 27 w 54"/>
                <a:gd name="T71" fmla="*/ 35 h 74"/>
                <a:gd name="T72" fmla="*/ 31 w 54"/>
                <a:gd name="T73" fmla="*/ 35 h 74"/>
                <a:gd name="T74" fmla="*/ 34 w 54"/>
                <a:gd name="T75" fmla="*/ 35 h 74"/>
                <a:gd name="T76" fmla="*/ 37 w 54"/>
                <a:gd name="T77" fmla="*/ 34 h 74"/>
                <a:gd name="T78" fmla="*/ 39 w 54"/>
                <a:gd name="T79" fmla="*/ 32 h 74"/>
                <a:gd name="T80" fmla="*/ 40 w 54"/>
                <a:gd name="T81" fmla="*/ 30 h 74"/>
                <a:gd name="T82" fmla="*/ 41 w 54"/>
                <a:gd name="T83" fmla="*/ 27 h 74"/>
                <a:gd name="T84" fmla="*/ 43 w 54"/>
                <a:gd name="T85" fmla="*/ 24 h 74"/>
                <a:gd name="T86" fmla="*/ 43 w 54"/>
                <a:gd name="T87" fmla="*/ 22 h 74"/>
                <a:gd name="T88" fmla="*/ 43 w 54"/>
                <a:gd name="T89" fmla="*/ 20 h 74"/>
                <a:gd name="T90" fmla="*/ 42 w 54"/>
                <a:gd name="T91" fmla="*/ 18 h 74"/>
                <a:gd name="T92" fmla="*/ 41 w 54"/>
                <a:gd name="T93" fmla="*/ 16 h 74"/>
                <a:gd name="T94" fmla="*/ 40 w 54"/>
                <a:gd name="T95" fmla="*/ 14 h 74"/>
                <a:gd name="T96" fmla="*/ 39 w 54"/>
                <a:gd name="T97" fmla="*/ 13 h 74"/>
                <a:gd name="T98" fmla="*/ 38 w 54"/>
                <a:gd name="T99" fmla="*/ 11 h 74"/>
                <a:gd name="T100" fmla="*/ 37 w 54"/>
                <a:gd name="T101" fmla="*/ 10 h 74"/>
                <a:gd name="T102" fmla="*/ 35 w 54"/>
                <a:gd name="T103" fmla="*/ 10 h 74"/>
                <a:gd name="T104" fmla="*/ 34 w 54"/>
                <a:gd name="T105" fmla="*/ 9 h 74"/>
                <a:gd name="T106" fmla="*/ 32 w 54"/>
                <a:gd name="T107" fmla="*/ 9 h 74"/>
                <a:gd name="T108" fmla="*/ 30 w 54"/>
                <a:gd name="T109" fmla="*/ 9 h 74"/>
                <a:gd name="T110" fmla="*/ 27 w 54"/>
                <a:gd name="T111" fmla="*/ 9 h 74"/>
                <a:gd name="T112" fmla="*/ 10 w 54"/>
                <a:gd name="T113" fmla="*/ 9 h 74"/>
                <a:gd name="T114" fmla="*/ 10 w 54"/>
                <a:gd name="T115" fmla="*/ 35 h 74"/>
                <a:gd name="T116" fmla="*/ 0 w 54"/>
                <a:gd name="T117" fmla="*/ 7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4" h="74">
                  <a:moveTo>
                    <a:pt x="0" y="73"/>
                  </a:moveTo>
                  <a:lnTo>
                    <a:pt x="0" y="0"/>
                  </a:lnTo>
                  <a:lnTo>
                    <a:pt x="25" y="0"/>
                  </a:lnTo>
                  <a:lnTo>
                    <a:pt x="29" y="0"/>
                  </a:lnTo>
                  <a:lnTo>
                    <a:pt x="32" y="0"/>
                  </a:lnTo>
                  <a:lnTo>
                    <a:pt x="34" y="1"/>
                  </a:lnTo>
                  <a:lnTo>
                    <a:pt x="36" y="2"/>
                  </a:lnTo>
                  <a:lnTo>
                    <a:pt x="39" y="2"/>
                  </a:lnTo>
                  <a:lnTo>
                    <a:pt x="40" y="3"/>
                  </a:lnTo>
                  <a:lnTo>
                    <a:pt x="42" y="3"/>
                  </a:lnTo>
                  <a:lnTo>
                    <a:pt x="45" y="4"/>
                  </a:lnTo>
                  <a:lnTo>
                    <a:pt x="46" y="6"/>
                  </a:lnTo>
                  <a:lnTo>
                    <a:pt x="48" y="7"/>
                  </a:lnTo>
                  <a:lnTo>
                    <a:pt x="49" y="9"/>
                  </a:lnTo>
                  <a:lnTo>
                    <a:pt x="50" y="12"/>
                  </a:lnTo>
                  <a:lnTo>
                    <a:pt x="51" y="14"/>
                  </a:lnTo>
                  <a:lnTo>
                    <a:pt x="52" y="16"/>
                  </a:lnTo>
                  <a:lnTo>
                    <a:pt x="53" y="19"/>
                  </a:lnTo>
                  <a:lnTo>
                    <a:pt x="53" y="22"/>
                  </a:lnTo>
                  <a:lnTo>
                    <a:pt x="52" y="25"/>
                  </a:lnTo>
                  <a:lnTo>
                    <a:pt x="51" y="30"/>
                  </a:lnTo>
                  <a:lnTo>
                    <a:pt x="50" y="34"/>
                  </a:lnTo>
                  <a:lnTo>
                    <a:pt x="48" y="37"/>
                  </a:lnTo>
                  <a:lnTo>
                    <a:pt x="46" y="38"/>
                  </a:lnTo>
                  <a:lnTo>
                    <a:pt x="43" y="39"/>
                  </a:lnTo>
                  <a:lnTo>
                    <a:pt x="41" y="41"/>
                  </a:lnTo>
                  <a:lnTo>
                    <a:pt x="39" y="41"/>
                  </a:lnTo>
                  <a:lnTo>
                    <a:pt x="36" y="42"/>
                  </a:lnTo>
                  <a:lnTo>
                    <a:pt x="33" y="42"/>
                  </a:lnTo>
                  <a:lnTo>
                    <a:pt x="30" y="43"/>
                  </a:lnTo>
                  <a:lnTo>
                    <a:pt x="27" y="43"/>
                  </a:lnTo>
                  <a:lnTo>
                    <a:pt x="10" y="43"/>
                  </a:lnTo>
                  <a:lnTo>
                    <a:pt x="10" y="73"/>
                  </a:lnTo>
                  <a:lnTo>
                    <a:pt x="0" y="73"/>
                  </a:lnTo>
                  <a:lnTo>
                    <a:pt x="10" y="35"/>
                  </a:lnTo>
                  <a:lnTo>
                    <a:pt x="27" y="35"/>
                  </a:lnTo>
                  <a:lnTo>
                    <a:pt x="31" y="35"/>
                  </a:lnTo>
                  <a:lnTo>
                    <a:pt x="34" y="35"/>
                  </a:lnTo>
                  <a:lnTo>
                    <a:pt x="37" y="34"/>
                  </a:lnTo>
                  <a:lnTo>
                    <a:pt x="39" y="32"/>
                  </a:lnTo>
                  <a:lnTo>
                    <a:pt x="40" y="30"/>
                  </a:lnTo>
                  <a:lnTo>
                    <a:pt x="41" y="27"/>
                  </a:lnTo>
                  <a:lnTo>
                    <a:pt x="43" y="24"/>
                  </a:lnTo>
                  <a:lnTo>
                    <a:pt x="43" y="22"/>
                  </a:lnTo>
                  <a:lnTo>
                    <a:pt x="43" y="20"/>
                  </a:lnTo>
                  <a:lnTo>
                    <a:pt x="42" y="18"/>
                  </a:lnTo>
                  <a:lnTo>
                    <a:pt x="41" y="16"/>
                  </a:lnTo>
                  <a:lnTo>
                    <a:pt x="40" y="14"/>
                  </a:lnTo>
                  <a:lnTo>
                    <a:pt x="39" y="13"/>
                  </a:lnTo>
                  <a:lnTo>
                    <a:pt x="38" y="11"/>
                  </a:lnTo>
                  <a:lnTo>
                    <a:pt x="37" y="10"/>
                  </a:lnTo>
                  <a:lnTo>
                    <a:pt x="35" y="10"/>
                  </a:lnTo>
                  <a:lnTo>
                    <a:pt x="34" y="9"/>
                  </a:lnTo>
                  <a:lnTo>
                    <a:pt x="32" y="9"/>
                  </a:lnTo>
                  <a:lnTo>
                    <a:pt x="30" y="9"/>
                  </a:lnTo>
                  <a:lnTo>
                    <a:pt x="27" y="9"/>
                  </a:lnTo>
                  <a:lnTo>
                    <a:pt x="10" y="9"/>
                  </a:lnTo>
                  <a:lnTo>
                    <a:pt x="10" y="35"/>
                  </a:lnTo>
                  <a:lnTo>
                    <a:pt x="0" y="73"/>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70" name="Freeform 362"/>
            <p:cNvSpPr>
              <a:spLocks/>
            </p:cNvSpPr>
            <p:nvPr/>
          </p:nvSpPr>
          <p:spPr bwMode="auto">
            <a:xfrm>
              <a:off x="5945" y="2522"/>
              <a:ext cx="43" cy="74"/>
            </a:xfrm>
            <a:custGeom>
              <a:avLst/>
              <a:gdLst>
                <a:gd name="T0" fmla="*/ 0 w 43"/>
                <a:gd name="T1" fmla="*/ 73 h 74"/>
                <a:gd name="T2" fmla="*/ 0 w 43"/>
                <a:gd name="T3" fmla="*/ 0 h 74"/>
                <a:gd name="T4" fmla="*/ 10 w 43"/>
                <a:gd name="T5" fmla="*/ 0 h 74"/>
                <a:gd name="T6" fmla="*/ 10 w 43"/>
                <a:gd name="T7" fmla="*/ 64 h 74"/>
                <a:gd name="T8" fmla="*/ 42 w 43"/>
                <a:gd name="T9" fmla="*/ 64 h 74"/>
                <a:gd name="T10" fmla="*/ 42 w 43"/>
                <a:gd name="T11" fmla="*/ 73 h 74"/>
                <a:gd name="T12" fmla="*/ 0 w 43"/>
                <a:gd name="T13" fmla="*/ 73 h 74"/>
              </a:gdLst>
              <a:ahLst/>
              <a:cxnLst>
                <a:cxn ang="0">
                  <a:pos x="T0" y="T1"/>
                </a:cxn>
                <a:cxn ang="0">
                  <a:pos x="T2" y="T3"/>
                </a:cxn>
                <a:cxn ang="0">
                  <a:pos x="T4" y="T5"/>
                </a:cxn>
                <a:cxn ang="0">
                  <a:pos x="T6" y="T7"/>
                </a:cxn>
                <a:cxn ang="0">
                  <a:pos x="T8" y="T9"/>
                </a:cxn>
                <a:cxn ang="0">
                  <a:pos x="T10" y="T11"/>
                </a:cxn>
                <a:cxn ang="0">
                  <a:pos x="T12" y="T13"/>
                </a:cxn>
              </a:cxnLst>
              <a:rect l="0" t="0" r="r" b="b"/>
              <a:pathLst>
                <a:path w="43" h="74">
                  <a:moveTo>
                    <a:pt x="0" y="73"/>
                  </a:moveTo>
                  <a:lnTo>
                    <a:pt x="0" y="0"/>
                  </a:lnTo>
                  <a:lnTo>
                    <a:pt x="10" y="0"/>
                  </a:lnTo>
                  <a:lnTo>
                    <a:pt x="10" y="64"/>
                  </a:lnTo>
                  <a:lnTo>
                    <a:pt x="42" y="64"/>
                  </a:lnTo>
                  <a:lnTo>
                    <a:pt x="42" y="73"/>
                  </a:lnTo>
                  <a:lnTo>
                    <a:pt x="0" y="73"/>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71" name="Freeform 363"/>
            <p:cNvSpPr>
              <a:spLocks/>
            </p:cNvSpPr>
            <p:nvPr/>
          </p:nvSpPr>
          <p:spPr bwMode="auto">
            <a:xfrm>
              <a:off x="5996" y="2522"/>
              <a:ext cx="68" cy="74"/>
            </a:xfrm>
            <a:custGeom>
              <a:avLst/>
              <a:gdLst>
                <a:gd name="T0" fmla="*/ 0 w 68"/>
                <a:gd name="T1" fmla="*/ 73 h 74"/>
                <a:gd name="T2" fmla="*/ 27 w 68"/>
                <a:gd name="T3" fmla="*/ 0 h 74"/>
                <a:gd name="T4" fmla="*/ 38 w 68"/>
                <a:gd name="T5" fmla="*/ 0 h 74"/>
                <a:gd name="T6" fmla="*/ 67 w 68"/>
                <a:gd name="T7" fmla="*/ 73 h 74"/>
                <a:gd name="T8" fmla="*/ 57 w 68"/>
                <a:gd name="T9" fmla="*/ 73 h 74"/>
                <a:gd name="T10" fmla="*/ 48 w 68"/>
                <a:gd name="T11" fmla="*/ 51 h 74"/>
                <a:gd name="T12" fmla="*/ 18 w 68"/>
                <a:gd name="T13" fmla="*/ 51 h 74"/>
                <a:gd name="T14" fmla="*/ 10 w 68"/>
                <a:gd name="T15" fmla="*/ 73 h 74"/>
                <a:gd name="T16" fmla="*/ 0 w 68"/>
                <a:gd name="T17" fmla="*/ 73 h 74"/>
                <a:gd name="T18" fmla="*/ 21 w 68"/>
                <a:gd name="T19" fmla="*/ 42 h 74"/>
                <a:gd name="T20" fmla="*/ 45 w 68"/>
                <a:gd name="T21" fmla="*/ 42 h 74"/>
                <a:gd name="T22" fmla="*/ 38 w 68"/>
                <a:gd name="T23" fmla="*/ 23 h 74"/>
                <a:gd name="T24" fmla="*/ 36 w 68"/>
                <a:gd name="T25" fmla="*/ 20 h 74"/>
                <a:gd name="T26" fmla="*/ 35 w 68"/>
                <a:gd name="T27" fmla="*/ 15 h 74"/>
                <a:gd name="T28" fmla="*/ 34 w 68"/>
                <a:gd name="T29" fmla="*/ 11 h 74"/>
                <a:gd name="T30" fmla="*/ 32 w 68"/>
                <a:gd name="T31" fmla="*/ 7 h 74"/>
                <a:gd name="T32" fmla="*/ 32 w 68"/>
                <a:gd name="T33" fmla="*/ 11 h 74"/>
                <a:gd name="T34" fmla="*/ 31 w 68"/>
                <a:gd name="T35" fmla="*/ 16 h 74"/>
                <a:gd name="T36" fmla="*/ 30 w 68"/>
                <a:gd name="T37" fmla="*/ 20 h 74"/>
                <a:gd name="T38" fmla="*/ 27 w 68"/>
                <a:gd name="T39" fmla="*/ 22 h 74"/>
                <a:gd name="T40" fmla="*/ 21 w 68"/>
                <a:gd name="T41" fmla="*/ 42 h 74"/>
                <a:gd name="T42" fmla="*/ 0 w 68"/>
                <a:gd name="T43" fmla="*/ 7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8" h="74">
                  <a:moveTo>
                    <a:pt x="0" y="73"/>
                  </a:moveTo>
                  <a:lnTo>
                    <a:pt x="27" y="0"/>
                  </a:lnTo>
                  <a:lnTo>
                    <a:pt x="38" y="0"/>
                  </a:lnTo>
                  <a:lnTo>
                    <a:pt x="67" y="73"/>
                  </a:lnTo>
                  <a:lnTo>
                    <a:pt x="57" y="73"/>
                  </a:lnTo>
                  <a:lnTo>
                    <a:pt x="48" y="51"/>
                  </a:lnTo>
                  <a:lnTo>
                    <a:pt x="18" y="51"/>
                  </a:lnTo>
                  <a:lnTo>
                    <a:pt x="10" y="73"/>
                  </a:lnTo>
                  <a:lnTo>
                    <a:pt x="0" y="73"/>
                  </a:lnTo>
                  <a:lnTo>
                    <a:pt x="21" y="42"/>
                  </a:lnTo>
                  <a:lnTo>
                    <a:pt x="45" y="42"/>
                  </a:lnTo>
                  <a:lnTo>
                    <a:pt x="38" y="23"/>
                  </a:lnTo>
                  <a:lnTo>
                    <a:pt x="36" y="20"/>
                  </a:lnTo>
                  <a:lnTo>
                    <a:pt x="35" y="15"/>
                  </a:lnTo>
                  <a:lnTo>
                    <a:pt x="34" y="11"/>
                  </a:lnTo>
                  <a:lnTo>
                    <a:pt x="32" y="7"/>
                  </a:lnTo>
                  <a:lnTo>
                    <a:pt x="32" y="11"/>
                  </a:lnTo>
                  <a:lnTo>
                    <a:pt x="31" y="16"/>
                  </a:lnTo>
                  <a:lnTo>
                    <a:pt x="30" y="20"/>
                  </a:lnTo>
                  <a:lnTo>
                    <a:pt x="27" y="22"/>
                  </a:lnTo>
                  <a:lnTo>
                    <a:pt x="21" y="42"/>
                  </a:lnTo>
                  <a:lnTo>
                    <a:pt x="0" y="73"/>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72" name="Freeform 364"/>
            <p:cNvSpPr>
              <a:spLocks/>
            </p:cNvSpPr>
            <p:nvPr/>
          </p:nvSpPr>
          <p:spPr bwMode="auto">
            <a:xfrm>
              <a:off x="6067" y="2522"/>
              <a:ext cx="55" cy="74"/>
            </a:xfrm>
            <a:custGeom>
              <a:avLst/>
              <a:gdLst>
                <a:gd name="T0" fmla="*/ 22 w 55"/>
                <a:gd name="T1" fmla="*/ 73 h 74"/>
                <a:gd name="T2" fmla="*/ 22 w 55"/>
                <a:gd name="T3" fmla="*/ 9 h 74"/>
                <a:gd name="T4" fmla="*/ 0 w 55"/>
                <a:gd name="T5" fmla="*/ 9 h 74"/>
                <a:gd name="T6" fmla="*/ 0 w 55"/>
                <a:gd name="T7" fmla="*/ 0 h 74"/>
                <a:gd name="T8" fmla="*/ 54 w 55"/>
                <a:gd name="T9" fmla="*/ 0 h 74"/>
                <a:gd name="T10" fmla="*/ 54 w 55"/>
                <a:gd name="T11" fmla="*/ 9 h 74"/>
                <a:gd name="T12" fmla="*/ 31 w 55"/>
                <a:gd name="T13" fmla="*/ 9 h 74"/>
                <a:gd name="T14" fmla="*/ 31 w 55"/>
                <a:gd name="T15" fmla="*/ 73 h 74"/>
                <a:gd name="T16" fmla="*/ 22 w 55"/>
                <a:gd name="T17" fmla="*/ 7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74">
                  <a:moveTo>
                    <a:pt x="22" y="73"/>
                  </a:moveTo>
                  <a:lnTo>
                    <a:pt x="22" y="9"/>
                  </a:lnTo>
                  <a:lnTo>
                    <a:pt x="0" y="9"/>
                  </a:lnTo>
                  <a:lnTo>
                    <a:pt x="0" y="0"/>
                  </a:lnTo>
                  <a:lnTo>
                    <a:pt x="54" y="0"/>
                  </a:lnTo>
                  <a:lnTo>
                    <a:pt x="54" y="9"/>
                  </a:lnTo>
                  <a:lnTo>
                    <a:pt x="31" y="9"/>
                  </a:lnTo>
                  <a:lnTo>
                    <a:pt x="31" y="73"/>
                  </a:lnTo>
                  <a:lnTo>
                    <a:pt x="22" y="73"/>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73" name="Freeform 365"/>
            <p:cNvSpPr>
              <a:spLocks/>
            </p:cNvSpPr>
            <p:nvPr/>
          </p:nvSpPr>
          <p:spPr bwMode="auto">
            <a:xfrm>
              <a:off x="6140" y="2522"/>
              <a:ext cx="54" cy="74"/>
            </a:xfrm>
            <a:custGeom>
              <a:avLst/>
              <a:gdLst>
                <a:gd name="T0" fmla="*/ 0 w 54"/>
                <a:gd name="T1" fmla="*/ 73 h 74"/>
                <a:gd name="T2" fmla="*/ 0 w 54"/>
                <a:gd name="T3" fmla="*/ 0 h 74"/>
                <a:gd name="T4" fmla="*/ 51 w 54"/>
                <a:gd name="T5" fmla="*/ 0 h 74"/>
                <a:gd name="T6" fmla="*/ 51 w 54"/>
                <a:gd name="T7" fmla="*/ 9 h 74"/>
                <a:gd name="T8" fmla="*/ 9 w 54"/>
                <a:gd name="T9" fmla="*/ 9 h 74"/>
                <a:gd name="T10" fmla="*/ 9 w 54"/>
                <a:gd name="T11" fmla="*/ 31 h 74"/>
                <a:gd name="T12" fmla="*/ 49 w 54"/>
                <a:gd name="T13" fmla="*/ 31 h 74"/>
                <a:gd name="T14" fmla="*/ 49 w 54"/>
                <a:gd name="T15" fmla="*/ 39 h 74"/>
                <a:gd name="T16" fmla="*/ 9 w 54"/>
                <a:gd name="T17" fmla="*/ 39 h 74"/>
                <a:gd name="T18" fmla="*/ 9 w 54"/>
                <a:gd name="T19" fmla="*/ 64 h 74"/>
                <a:gd name="T20" fmla="*/ 53 w 54"/>
                <a:gd name="T21" fmla="*/ 64 h 74"/>
                <a:gd name="T22" fmla="*/ 53 w 54"/>
                <a:gd name="T23" fmla="*/ 73 h 74"/>
                <a:gd name="T24" fmla="*/ 0 w 54"/>
                <a:gd name="T25" fmla="*/ 7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 h="74">
                  <a:moveTo>
                    <a:pt x="0" y="73"/>
                  </a:moveTo>
                  <a:lnTo>
                    <a:pt x="0" y="0"/>
                  </a:lnTo>
                  <a:lnTo>
                    <a:pt x="51" y="0"/>
                  </a:lnTo>
                  <a:lnTo>
                    <a:pt x="51" y="9"/>
                  </a:lnTo>
                  <a:lnTo>
                    <a:pt x="9" y="9"/>
                  </a:lnTo>
                  <a:lnTo>
                    <a:pt x="9" y="31"/>
                  </a:lnTo>
                  <a:lnTo>
                    <a:pt x="49" y="31"/>
                  </a:lnTo>
                  <a:lnTo>
                    <a:pt x="49" y="39"/>
                  </a:lnTo>
                  <a:lnTo>
                    <a:pt x="9" y="39"/>
                  </a:lnTo>
                  <a:lnTo>
                    <a:pt x="9" y="64"/>
                  </a:lnTo>
                  <a:lnTo>
                    <a:pt x="53" y="64"/>
                  </a:lnTo>
                  <a:lnTo>
                    <a:pt x="53" y="73"/>
                  </a:lnTo>
                  <a:lnTo>
                    <a:pt x="0" y="73"/>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74" name="Freeform 366"/>
            <p:cNvSpPr>
              <a:spLocks/>
            </p:cNvSpPr>
            <p:nvPr/>
          </p:nvSpPr>
          <p:spPr bwMode="auto">
            <a:xfrm>
              <a:off x="5046" y="1390"/>
              <a:ext cx="55" cy="73"/>
            </a:xfrm>
            <a:custGeom>
              <a:avLst/>
              <a:gdLst>
                <a:gd name="T0" fmla="*/ 0 w 55"/>
                <a:gd name="T1" fmla="*/ 72 h 73"/>
                <a:gd name="T2" fmla="*/ 0 w 55"/>
                <a:gd name="T3" fmla="*/ 0 h 73"/>
                <a:gd name="T4" fmla="*/ 10 w 55"/>
                <a:gd name="T5" fmla="*/ 0 h 73"/>
                <a:gd name="T6" fmla="*/ 10 w 55"/>
                <a:gd name="T7" fmla="*/ 29 h 73"/>
                <a:gd name="T8" fmla="*/ 46 w 55"/>
                <a:gd name="T9" fmla="*/ 29 h 73"/>
                <a:gd name="T10" fmla="*/ 46 w 55"/>
                <a:gd name="T11" fmla="*/ 0 h 73"/>
                <a:gd name="T12" fmla="*/ 54 w 55"/>
                <a:gd name="T13" fmla="*/ 0 h 73"/>
                <a:gd name="T14" fmla="*/ 54 w 55"/>
                <a:gd name="T15" fmla="*/ 72 h 73"/>
                <a:gd name="T16" fmla="*/ 46 w 55"/>
                <a:gd name="T17" fmla="*/ 72 h 73"/>
                <a:gd name="T18" fmla="*/ 46 w 55"/>
                <a:gd name="T19" fmla="*/ 37 h 73"/>
                <a:gd name="T20" fmla="*/ 10 w 55"/>
                <a:gd name="T21" fmla="*/ 37 h 73"/>
                <a:gd name="T22" fmla="*/ 10 w 55"/>
                <a:gd name="T23" fmla="*/ 72 h 73"/>
                <a:gd name="T24" fmla="*/ 0 w 55"/>
                <a:gd name="T25"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 h="73">
                  <a:moveTo>
                    <a:pt x="0" y="72"/>
                  </a:moveTo>
                  <a:lnTo>
                    <a:pt x="0" y="0"/>
                  </a:lnTo>
                  <a:lnTo>
                    <a:pt x="10" y="0"/>
                  </a:lnTo>
                  <a:lnTo>
                    <a:pt x="10" y="29"/>
                  </a:lnTo>
                  <a:lnTo>
                    <a:pt x="46" y="29"/>
                  </a:lnTo>
                  <a:lnTo>
                    <a:pt x="46" y="0"/>
                  </a:lnTo>
                  <a:lnTo>
                    <a:pt x="54" y="0"/>
                  </a:lnTo>
                  <a:lnTo>
                    <a:pt x="54" y="72"/>
                  </a:lnTo>
                  <a:lnTo>
                    <a:pt x="46" y="72"/>
                  </a:lnTo>
                  <a:lnTo>
                    <a:pt x="46" y="37"/>
                  </a:lnTo>
                  <a:lnTo>
                    <a:pt x="10" y="37"/>
                  </a:lnTo>
                  <a:lnTo>
                    <a:pt x="10" y="72"/>
                  </a:lnTo>
                  <a:lnTo>
                    <a:pt x="0" y="72"/>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75" name="Freeform 367"/>
            <p:cNvSpPr>
              <a:spLocks/>
            </p:cNvSpPr>
            <p:nvPr/>
          </p:nvSpPr>
          <p:spPr bwMode="auto">
            <a:xfrm>
              <a:off x="5124" y="1390"/>
              <a:ext cx="54" cy="73"/>
            </a:xfrm>
            <a:custGeom>
              <a:avLst/>
              <a:gdLst>
                <a:gd name="T0" fmla="*/ 0 w 54"/>
                <a:gd name="T1" fmla="*/ 72 h 73"/>
                <a:gd name="T2" fmla="*/ 0 w 54"/>
                <a:gd name="T3" fmla="*/ 0 h 73"/>
                <a:gd name="T4" fmla="*/ 51 w 54"/>
                <a:gd name="T5" fmla="*/ 0 h 73"/>
                <a:gd name="T6" fmla="*/ 51 w 54"/>
                <a:gd name="T7" fmla="*/ 8 h 73"/>
                <a:gd name="T8" fmla="*/ 10 w 54"/>
                <a:gd name="T9" fmla="*/ 8 h 73"/>
                <a:gd name="T10" fmla="*/ 10 w 54"/>
                <a:gd name="T11" fmla="*/ 30 h 73"/>
                <a:gd name="T12" fmla="*/ 49 w 54"/>
                <a:gd name="T13" fmla="*/ 30 h 73"/>
                <a:gd name="T14" fmla="*/ 49 w 54"/>
                <a:gd name="T15" fmla="*/ 39 h 73"/>
                <a:gd name="T16" fmla="*/ 10 w 54"/>
                <a:gd name="T17" fmla="*/ 39 h 73"/>
                <a:gd name="T18" fmla="*/ 10 w 54"/>
                <a:gd name="T19" fmla="*/ 64 h 73"/>
                <a:gd name="T20" fmla="*/ 53 w 54"/>
                <a:gd name="T21" fmla="*/ 64 h 73"/>
                <a:gd name="T22" fmla="*/ 53 w 54"/>
                <a:gd name="T23" fmla="*/ 72 h 73"/>
                <a:gd name="T24" fmla="*/ 0 w 54"/>
                <a:gd name="T25"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 h="73">
                  <a:moveTo>
                    <a:pt x="0" y="72"/>
                  </a:moveTo>
                  <a:lnTo>
                    <a:pt x="0" y="0"/>
                  </a:lnTo>
                  <a:lnTo>
                    <a:pt x="51" y="0"/>
                  </a:lnTo>
                  <a:lnTo>
                    <a:pt x="51" y="8"/>
                  </a:lnTo>
                  <a:lnTo>
                    <a:pt x="10" y="8"/>
                  </a:lnTo>
                  <a:lnTo>
                    <a:pt x="10" y="30"/>
                  </a:lnTo>
                  <a:lnTo>
                    <a:pt x="49" y="30"/>
                  </a:lnTo>
                  <a:lnTo>
                    <a:pt x="49" y="39"/>
                  </a:lnTo>
                  <a:lnTo>
                    <a:pt x="10" y="39"/>
                  </a:lnTo>
                  <a:lnTo>
                    <a:pt x="10" y="64"/>
                  </a:lnTo>
                  <a:lnTo>
                    <a:pt x="53" y="64"/>
                  </a:lnTo>
                  <a:lnTo>
                    <a:pt x="53" y="72"/>
                  </a:lnTo>
                  <a:lnTo>
                    <a:pt x="0" y="72"/>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76" name="Freeform 368"/>
            <p:cNvSpPr>
              <a:spLocks/>
            </p:cNvSpPr>
            <p:nvPr/>
          </p:nvSpPr>
          <p:spPr bwMode="auto">
            <a:xfrm>
              <a:off x="5190" y="1390"/>
              <a:ext cx="68" cy="73"/>
            </a:xfrm>
            <a:custGeom>
              <a:avLst/>
              <a:gdLst>
                <a:gd name="T0" fmla="*/ 0 w 68"/>
                <a:gd name="T1" fmla="*/ 72 h 73"/>
                <a:gd name="T2" fmla="*/ 27 w 68"/>
                <a:gd name="T3" fmla="*/ 0 h 73"/>
                <a:gd name="T4" fmla="*/ 38 w 68"/>
                <a:gd name="T5" fmla="*/ 0 h 73"/>
                <a:gd name="T6" fmla="*/ 67 w 68"/>
                <a:gd name="T7" fmla="*/ 72 h 73"/>
                <a:gd name="T8" fmla="*/ 57 w 68"/>
                <a:gd name="T9" fmla="*/ 72 h 73"/>
                <a:gd name="T10" fmla="*/ 48 w 68"/>
                <a:gd name="T11" fmla="*/ 50 h 73"/>
                <a:gd name="T12" fmla="*/ 18 w 68"/>
                <a:gd name="T13" fmla="*/ 50 h 73"/>
                <a:gd name="T14" fmla="*/ 11 w 68"/>
                <a:gd name="T15" fmla="*/ 72 h 73"/>
                <a:gd name="T16" fmla="*/ 0 w 68"/>
                <a:gd name="T17" fmla="*/ 72 h 73"/>
                <a:gd name="T18" fmla="*/ 21 w 68"/>
                <a:gd name="T19" fmla="*/ 41 h 73"/>
                <a:gd name="T20" fmla="*/ 45 w 68"/>
                <a:gd name="T21" fmla="*/ 41 h 73"/>
                <a:gd name="T22" fmla="*/ 38 w 68"/>
                <a:gd name="T23" fmla="*/ 22 h 73"/>
                <a:gd name="T24" fmla="*/ 36 w 68"/>
                <a:gd name="T25" fmla="*/ 19 h 73"/>
                <a:gd name="T26" fmla="*/ 35 w 68"/>
                <a:gd name="T27" fmla="*/ 15 h 73"/>
                <a:gd name="T28" fmla="*/ 34 w 68"/>
                <a:gd name="T29" fmla="*/ 11 h 73"/>
                <a:gd name="T30" fmla="*/ 33 w 68"/>
                <a:gd name="T31" fmla="*/ 7 h 73"/>
                <a:gd name="T32" fmla="*/ 32 w 68"/>
                <a:gd name="T33" fmla="*/ 11 h 73"/>
                <a:gd name="T34" fmla="*/ 31 w 68"/>
                <a:gd name="T35" fmla="*/ 15 h 73"/>
                <a:gd name="T36" fmla="*/ 30 w 68"/>
                <a:gd name="T37" fmla="*/ 19 h 73"/>
                <a:gd name="T38" fmla="*/ 29 w 68"/>
                <a:gd name="T39" fmla="*/ 22 h 73"/>
                <a:gd name="T40" fmla="*/ 21 w 68"/>
                <a:gd name="T41" fmla="*/ 41 h 73"/>
                <a:gd name="T42" fmla="*/ 0 w 68"/>
                <a:gd name="T43"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8" h="73">
                  <a:moveTo>
                    <a:pt x="0" y="72"/>
                  </a:moveTo>
                  <a:lnTo>
                    <a:pt x="27" y="0"/>
                  </a:lnTo>
                  <a:lnTo>
                    <a:pt x="38" y="0"/>
                  </a:lnTo>
                  <a:lnTo>
                    <a:pt x="67" y="72"/>
                  </a:lnTo>
                  <a:lnTo>
                    <a:pt x="57" y="72"/>
                  </a:lnTo>
                  <a:lnTo>
                    <a:pt x="48" y="50"/>
                  </a:lnTo>
                  <a:lnTo>
                    <a:pt x="18" y="50"/>
                  </a:lnTo>
                  <a:lnTo>
                    <a:pt x="11" y="72"/>
                  </a:lnTo>
                  <a:lnTo>
                    <a:pt x="0" y="72"/>
                  </a:lnTo>
                  <a:lnTo>
                    <a:pt x="21" y="41"/>
                  </a:lnTo>
                  <a:lnTo>
                    <a:pt x="45" y="41"/>
                  </a:lnTo>
                  <a:lnTo>
                    <a:pt x="38" y="22"/>
                  </a:lnTo>
                  <a:lnTo>
                    <a:pt x="36" y="19"/>
                  </a:lnTo>
                  <a:lnTo>
                    <a:pt x="35" y="15"/>
                  </a:lnTo>
                  <a:lnTo>
                    <a:pt x="34" y="11"/>
                  </a:lnTo>
                  <a:lnTo>
                    <a:pt x="33" y="7"/>
                  </a:lnTo>
                  <a:lnTo>
                    <a:pt x="32" y="11"/>
                  </a:lnTo>
                  <a:lnTo>
                    <a:pt x="31" y="15"/>
                  </a:lnTo>
                  <a:lnTo>
                    <a:pt x="30" y="19"/>
                  </a:lnTo>
                  <a:lnTo>
                    <a:pt x="29" y="22"/>
                  </a:lnTo>
                  <a:lnTo>
                    <a:pt x="21" y="41"/>
                  </a:lnTo>
                  <a:lnTo>
                    <a:pt x="0" y="72"/>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77" name="Freeform 369"/>
            <p:cNvSpPr>
              <a:spLocks/>
            </p:cNvSpPr>
            <p:nvPr/>
          </p:nvSpPr>
          <p:spPr bwMode="auto">
            <a:xfrm>
              <a:off x="5260" y="1390"/>
              <a:ext cx="56" cy="73"/>
            </a:xfrm>
            <a:custGeom>
              <a:avLst/>
              <a:gdLst>
                <a:gd name="T0" fmla="*/ 23 w 56"/>
                <a:gd name="T1" fmla="*/ 72 h 73"/>
                <a:gd name="T2" fmla="*/ 23 w 56"/>
                <a:gd name="T3" fmla="*/ 8 h 73"/>
                <a:gd name="T4" fmla="*/ 0 w 56"/>
                <a:gd name="T5" fmla="*/ 8 h 73"/>
                <a:gd name="T6" fmla="*/ 0 w 56"/>
                <a:gd name="T7" fmla="*/ 0 h 73"/>
                <a:gd name="T8" fmla="*/ 55 w 56"/>
                <a:gd name="T9" fmla="*/ 0 h 73"/>
                <a:gd name="T10" fmla="*/ 55 w 56"/>
                <a:gd name="T11" fmla="*/ 8 h 73"/>
                <a:gd name="T12" fmla="*/ 31 w 56"/>
                <a:gd name="T13" fmla="*/ 8 h 73"/>
                <a:gd name="T14" fmla="*/ 31 w 56"/>
                <a:gd name="T15" fmla="*/ 72 h 73"/>
                <a:gd name="T16" fmla="*/ 23 w 56"/>
                <a:gd name="T17"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73">
                  <a:moveTo>
                    <a:pt x="23" y="72"/>
                  </a:moveTo>
                  <a:lnTo>
                    <a:pt x="23" y="8"/>
                  </a:lnTo>
                  <a:lnTo>
                    <a:pt x="0" y="8"/>
                  </a:lnTo>
                  <a:lnTo>
                    <a:pt x="0" y="0"/>
                  </a:lnTo>
                  <a:lnTo>
                    <a:pt x="55" y="0"/>
                  </a:lnTo>
                  <a:lnTo>
                    <a:pt x="55" y="8"/>
                  </a:lnTo>
                  <a:lnTo>
                    <a:pt x="31" y="8"/>
                  </a:lnTo>
                  <a:lnTo>
                    <a:pt x="31" y="72"/>
                  </a:lnTo>
                  <a:lnTo>
                    <a:pt x="23" y="72"/>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78" name="Freeform 370"/>
            <p:cNvSpPr>
              <a:spLocks/>
            </p:cNvSpPr>
            <p:nvPr/>
          </p:nvSpPr>
          <p:spPr bwMode="auto">
            <a:xfrm>
              <a:off x="4879" y="1513"/>
              <a:ext cx="53" cy="73"/>
            </a:xfrm>
            <a:custGeom>
              <a:avLst/>
              <a:gdLst>
                <a:gd name="T0" fmla="*/ 0 w 53"/>
                <a:gd name="T1" fmla="*/ 72 h 73"/>
                <a:gd name="T2" fmla="*/ 0 w 53"/>
                <a:gd name="T3" fmla="*/ 0 h 73"/>
                <a:gd name="T4" fmla="*/ 51 w 53"/>
                <a:gd name="T5" fmla="*/ 0 h 73"/>
                <a:gd name="T6" fmla="*/ 51 w 53"/>
                <a:gd name="T7" fmla="*/ 8 h 73"/>
                <a:gd name="T8" fmla="*/ 10 w 53"/>
                <a:gd name="T9" fmla="*/ 8 h 73"/>
                <a:gd name="T10" fmla="*/ 10 w 53"/>
                <a:gd name="T11" fmla="*/ 30 h 73"/>
                <a:gd name="T12" fmla="*/ 48 w 53"/>
                <a:gd name="T13" fmla="*/ 30 h 73"/>
                <a:gd name="T14" fmla="*/ 48 w 53"/>
                <a:gd name="T15" fmla="*/ 39 h 73"/>
                <a:gd name="T16" fmla="*/ 10 w 53"/>
                <a:gd name="T17" fmla="*/ 39 h 73"/>
                <a:gd name="T18" fmla="*/ 10 w 53"/>
                <a:gd name="T19" fmla="*/ 64 h 73"/>
                <a:gd name="T20" fmla="*/ 52 w 53"/>
                <a:gd name="T21" fmla="*/ 64 h 73"/>
                <a:gd name="T22" fmla="*/ 52 w 53"/>
                <a:gd name="T23" fmla="*/ 72 h 73"/>
                <a:gd name="T24" fmla="*/ 0 w 53"/>
                <a:gd name="T25"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3" h="73">
                  <a:moveTo>
                    <a:pt x="0" y="72"/>
                  </a:moveTo>
                  <a:lnTo>
                    <a:pt x="0" y="0"/>
                  </a:lnTo>
                  <a:lnTo>
                    <a:pt x="51" y="0"/>
                  </a:lnTo>
                  <a:lnTo>
                    <a:pt x="51" y="8"/>
                  </a:lnTo>
                  <a:lnTo>
                    <a:pt x="10" y="8"/>
                  </a:lnTo>
                  <a:lnTo>
                    <a:pt x="10" y="30"/>
                  </a:lnTo>
                  <a:lnTo>
                    <a:pt x="48" y="30"/>
                  </a:lnTo>
                  <a:lnTo>
                    <a:pt x="48" y="39"/>
                  </a:lnTo>
                  <a:lnTo>
                    <a:pt x="10" y="39"/>
                  </a:lnTo>
                  <a:lnTo>
                    <a:pt x="10" y="64"/>
                  </a:lnTo>
                  <a:lnTo>
                    <a:pt x="52" y="64"/>
                  </a:lnTo>
                  <a:lnTo>
                    <a:pt x="52" y="72"/>
                  </a:lnTo>
                  <a:lnTo>
                    <a:pt x="0" y="72"/>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79" name="Freeform 371"/>
            <p:cNvSpPr>
              <a:spLocks/>
            </p:cNvSpPr>
            <p:nvPr/>
          </p:nvSpPr>
          <p:spPr bwMode="auto">
            <a:xfrm>
              <a:off x="4945" y="1513"/>
              <a:ext cx="65" cy="73"/>
            </a:xfrm>
            <a:custGeom>
              <a:avLst/>
              <a:gdLst>
                <a:gd name="T0" fmla="*/ 0 w 65"/>
                <a:gd name="T1" fmla="*/ 72 h 73"/>
                <a:gd name="T2" fmla="*/ 27 w 65"/>
                <a:gd name="T3" fmla="*/ 35 h 73"/>
                <a:gd name="T4" fmla="*/ 3 w 65"/>
                <a:gd name="T5" fmla="*/ 0 h 73"/>
                <a:gd name="T6" fmla="*/ 15 w 65"/>
                <a:gd name="T7" fmla="*/ 0 h 73"/>
                <a:gd name="T8" fmla="*/ 28 w 65"/>
                <a:gd name="T9" fmla="*/ 19 h 73"/>
                <a:gd name="T10" fmla="*/ 29 w 65"/>
                <a:gd name="T11" fmla="*/ 22 h 73"/>
                <a:gd name="T12" fmla="*/ 31 w 65"/>
                <a:gd name="T13" fmla="*/ 23 h 73"/>
                <a:gd name="T14" fmla="*/ 32 w 65"/>
                <a:gd name="T15" fmla="*/ 25 h 73"/>
                <a:gd name="T16" fmla="*/ 33 w 65"/>
                <a:gd name="T17" fmla="*/ 26 h 73"/>
                <a:gd name="T18" fmla="*/ 34 w 65"/>
                <a:gd name="T19" fmla="*/ 25 h 73"/>
                <a:gd name="T20" fmla="*/ 35 w 65"/>
                <a:gd name="T21" fmla="*/ 23 h 73"/>
                <a:gd name="T22" fmla="*/ 36 w 65"/>
                <a:gd name="T23" fmla="*/ 22 h 73"/>
                <a:gd name="T24" fmla="*/ 38 w 65"/>
                <a:gd name="T25" fmla="*/ 19 h 73"/>
                <a:gd name="T26" fmla="*/ 51 w 65"/>
                <a:gd name="T27" fmla="*/ 0 h 73"/>
                <a:gd name="T28" fmla="*/ 63 w 65"/>
                <a:gd name="T29" fmla="*/ 0 h 73"/>
                <a:gd name="T30" fmla="*/ 38 w 65"/>
                <a:gd name="T31" fmla="*/ 35 h 73"/>
                <a:gd name="T32" fmla="*/ 64 w 65"/>
                <a:gd name="T33" fmla="*/ 72 h 73"/>
                <a:gd name="T34" fmla="*/ 52 w 65"/>
                <a:gd name="T35" fmla="*/ 72 h 73"/>
                <a:gd name="T36" fmla="*/ 35 w 65"/>
                <a:gd name="T37" fmla="*/ 47 h 73"/>
                <a:gd name="T38" fmla="*/ 35 w 65"/>
                <a:gd name="T39" fmla="*/ 46 h 73"/>
                <a:gd name="T40" fmla="*/ 34 w 65"/>
                <a:gd name="T41" fmla="*/ 45 h 73"/>
                <a:gd name="T42" fmla="*/ 33 w 65"/>
                <a:gd name="T43" fmla="*/ 44 h 73"/>
                <a:gd name="T44" fmla="*/ 33 w 65"/>
                <a:gd name="T45" fmla="*/ 43 h 73"/>
                <a:gd name="T46" fmla="*/ 32 w 65"/>
                <a:gd name="T47" fmla="*/ 44 h 73"/>
                <a:gd name="T48" fmla="*/ 31 w 65"/>
                <a:gd name="T49" fmla="*/ 46 h 73"/>
                <a:gd name="T50" fmla="*/ 29 w 65"/>
                <a:gd name="T51" fmla="*/ 47 h 73"/>
                <a:gd name="T52" fmla="*/ 29 w 65"/>
                <a:gd name="T53" fmla="*/ 48 h 73"/>
                <a:gd name="T54" fmla="*/ 12 w 65"/>
                <a:gd name="T55" fmla="*/ 72 h 73"/>
                <a:gd name="T56" fmla="*/ 0 w 65"/>
                <a:gd name="T57"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5" h="73">
                  <a:moveTo>
                    <a:pt x="0" y="72"/>
                  </a:moveTo>
                  <a:lnTo>
                    <a:pt x="27" y="35"/>
                  </a:lnTo>
                  <a:lnTo>
                    <a:pt x="3" y="0"/>
                  </a:lnTo>
                  <a:lnTo>
                    <a:pt x="15" y="0"/>
                  </a:lnTo>
                  <a:lnTo>
                    <a:pt x="28" y="19"/>
                  </a:lnTo>
                  <a:lnTo>
                    <a:pt x="29" y="22"/>
                  </a:lnTo>
                  <a:lnTo>
                    <a:pt x="31" y="23"/>
                  </a:lnTo>
                  <a:lnTo>
                    <a:pt x="32" y="25"/>
                  </a:lnTo>
                  <a:lnTo>
                    <a:pt x="33" y="26"/>
                  </a:lnTo>
                  <a:lnTo>
                    <a:pt x="34" y="25"/>
                  </a:lnTo>
                  <a:lnTo>
                    <a:pt x="35" y="23"/>
                  </a:lnTo>
                  <a:lnTo>
                    <a:pt x="36" y="22"/>
                  </a:lnTo>
                  <a:lnTo>
                    <a:pt x="38" y="19"/>
                  </a:lnTo>
                  <a:lnTo>
                    <a:pt x="51" y="0"/>
                  </a:lnTo>
                  <a:lnTo>
                    <a:pt x="63" y="0"/>
                  </a:lnTo>
                  <a:lnTo>
                    <a:pt x="38" y="35"/>
                  </a:lnTo>
                  <a:lnTo>
                    <a:pt x="64" y="72"/>
                  </a:lnTo>
                  <a:lnTo>
                    <a:pt x="52" y="72"/>
                  </a:lnTo>
                  <a:lnTo>
                    <a:pt x="35" y="47"/>
                  </a:lnTo>
                  <a:lnTo>
                    <a:pt x="35" y="46"/>
                  </a:lnTo>
                  <a:lnTo>
                    <a:pt x="34" y="45"/>
                  </a:lnTo>
                  <a:lnTo>
                    <a:pt x="33" y="44"/>
                  </a:lnTo>
                  <a:lnTo>
                    <a:pt x="33" y="43"/>
                  </a:lnTo>
                  <a:lnTo>
                    <a:pt x="32" y="44"/>
                  </a:lnTo>
                  <a:lnTo>
                    <a:pt x="31" y="46"/>
                  </a:lnTo>
                  <a:lnTo>
                    <a:pt x="29" y="47"/>
                  </a:lnTo>
                  <a:lnTo>
                    <a:pt x="29" y="48"/>
                  </a:lnTo>
                  <a:lnTo>
                    <a:pt x="12" y="72"/>
                  </a:lnTo>
                  <a:lnTo>
                    <a:pt x="0" y="72"/>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80" name="Freeform 372"/>
            <p:cNvSpPr>
              <a:spLocks/>
            </p:cNvSpPr>
            <p:nvPr/>
          </p:nvSpPr>
          <p:spPr bwMode="auto">
            <a:xfrm>
              <a:off x="5023" y="1511"/>
              <a:ext cx="66" cy="76"/>
            </a:xfrm>
            <a:custGeom>
              <a:avLst/>
              <a:gdLst>
                <a:gd name="T0" fmla="*/ 65 w 66"/>
                <a:gd name="T1" fmla="*/ 52 h 76"/>
                <a:gd name="T2" fmla="*/ 64 w 66"/>
                <a:gd name="T3" fmla="*/ 56 h 76"/>
                <a:gd name="T4" fmla="*/ 62 w 66"/>
                <a:gd name="T5" fmla="*/ 61 h 76"/>
                <a:gd name="T6" fmla="*/ 58 w 66"/>
                <a:gd name="T7" fmla="*/ 66 h 76"/>
                <a:gd name="T8" fmla="*/ 55 w 66"/>
                <a:gd name="T9" fmla="*/ 69 h 76"/>
                <a:gd name="T10" fmla="*/ 50 w 66"/>
                <a:gd name="T11" fmla="*/ 72 h 76"/>
                <a:gd name="T12" fmla="*/ 46 w 66"/>
                <a:gd name="T13" fmla="*/ 74 h 76"/>
                <a:gd name="T14" fmla="*/ 40 w 66"/>
                <a:gd name="T15" fmla="*/ 75 h 76"/>
                <a:gd name="T16" fmla="*/ 35 w 66"/>
                <a:gd name="T17" fmla="*/ 75 h 76"/>
                <a:gd name="T18" fmla="*/ 29 w 66"/>
                <a:gd name="T19" fmla="*/ 75 h 76"/>
                <a:gd name="T20" fmla="*/ 24 w 66"/>
                <a:gd name="T21" fmla="*/ 74 h 76"/>
                <a:gd name="T22" fmla="*/ 19 w 66"/>
                <a:gd name="T23" fmla="*/ 73 h 76"/>
                <a:gd name="T24" fmla="*/ 15 w 66"/>
                <a:gd name="T25" fmla="*/ 71 h 76"/>
                <a:gd name="T26" fmla="*/ 9 w 66"/>
                <a:gd name="T27" fmla="*/ 65 h 76"/>
                <a:gd name="T28" fmla="*/ 4 w 66"/>
                <a:gd name="T29" fmla="*/ 57 h 76"/>
                <a:gd name="T30" fmla="*/ 2 w 66"/>
                <a:gd name="T31" fmla="*/ 53 h 76"/>
                <a:gd name="T32" fmla="*/ 1 w 66"/>
                <a:gd name="T33" fmla="*/ 48 h 76"/>
                <a:gd name="T34" fmla="*/ 1 w 66"/>
                <a:gd name="T35" fmla="*/ 43 h 76"/>
                <a:gd name="T36" fmla="*/ 0 w 66"/>
                <a:gd name="T37" fmla="*/ 38 h 76"/>
                <a:gd name="T38" fmla="*/ 1 w 66"/>
                <a:gd name="T39" fmla="*/ 32 h 76"/>
                <a:gd name="T40" fmla="*/ 1 w 66"/>
                <a:gd name="T41" fmla="*/ 27 h 76"/>
                <a:gd name="T42" fmla="*/ 2 w 66"/>
                <a:gd name="T43" fmla="*/ 23 h 76"/>
                <a:gd name="T44" fmla="*/ 4 w 66"/>
                <a:gd name="T45" fmla="*/ 18 h 76"/>
                <a:gd name="T46" fmla="*/ 10 w 66"/>
                <a:gd name="T47" fmla="*/ 10 h 76"/>
                <a:gd name="T48" fmla="*/ 16 w 66"/>
                <a:gd name="T49" fmla="*/ 5 h 76"/>
                <a:gd name="T50" fmla="*/ 26 w 66"/>
                <a:gd name="T51" fmla="*/ 2 h 76"/>
                <a:gd name="T52" fmla="*/ 35 w 66"/>
                <a:gd name="T53" fmla="*/ 0 h 76"/>
                <a:gd name="T54" fmla="*/ 45 w 66"/>
                <a:gd name="T55" fmla="*/ 2 h 76"/>
                <a:gd name="T56" fmla="*/ 53 w 66"/>
                <a:gd name="T57" fmla="*/ 6 h 76"/>
                <a:gd name="T58" fmla="*/ 56 w 66"/>
                <a:gd name="T59" fmla="*/ 9 h 76"/>
                <a:gd name="T60" fmla="*/ 59 w 66"/>
                <a:gd name="T61" fmla="*/ 13 h 76"/>
                <a:gd name="T62" fmla="*/ 62 w 66"/>
                <a:gd name="T63" fmla="*/ 17 h 76"/>
                <a:gd name="T64" fmla="*/ 64 w 66"/>
                <a:gd name="T65" fmla="*/ 22 h 76"/>
                <a:gd name="T66" fmla="*/ 53 w 66"/>
                <a:gd name="T67" fmla="*/ 21 h 76"/>
                <a:gd name="T68" fmla="*/ 48 w 66"/>
                <a:gd name="T69" fmla="*/ 15 h 76"/>
                <a:gd name="T70" fmla="*/ 44 w 66"/>
                <a:gd name="T71" fmla="*/ 11 h 76"/>
                <a:gd name="T72" fmla="*/ 37 w 66"/>
                <a:gd name="T73" fmla="*/ 9 h 76"/>
                <a:gd name="T74" fmla="*/ 30 w 66"/>
                <a:gd name="T75" fmla="*/ 9 h 76"/>
                <a:gd name="T76" fmla="*/ 22 w 66"/>
                <a:gd name="T77" fmla="*/ 11 h 76"/>
                <a:gd name="T78" fmla="*/ 18 w 66"/>
                <a:gd name="T79" fmla="*/ 15 h 76"/>
                <a:gd name="T80" fmla="*/ 13 w 66"/>
                <a:gd name="T81" fmla="*/ 21 h 76"/>
                <a:gd name="T82" fmla="*/ 11 w 66"/>
                <a:gd name="T83" fmla="*/ 27 h 76"/>
                <a:gd name="T84" fmla="*/ 10 w 66"/>
                <a:gd name="T85" fmla="*/ 35 h 76"/>
                <a:gd name="T86" fmla="*/ 10 w 66"/>
                <a:gd name="T87" fmla="*/ 42 h 76"/>
                <a:gd name="T88" fmla="*/ 11 w 66"/>
                <a:gd name="T89" fmla="*/ 50 h 76"/>
                <a:gd name="T90" fmla="*/ 15 w 66"/>
                <a:gd name="T91" fmla="*/ 56 h 76"/>
                <a:gd name="T92" fmla="*/ 18 w 66"/>
                <a:gd name="T93" fmla="*/ 61 h 76"/>
                <a:gd name="T94" fmla="*/ 24 w 66"/>
                <a:gd name="T95" fmla="*/ 65 h 76"/>
                <a:gd name="T96" fmla="*/ 30 w 66"/>
                <a:gd name="T97" fmla="*/ 67 h 76"/>
                <a:gd name="T98" fmla="*/ 37 w 66"/>
                <a:gd name="T99" fmla="*/ 67 h 76"/>
                <a:gd name="T100" fmla="*/ 45 w 66"/>
                <a:gd name="T101" fmla="*/ 64 h 76"/>
                <a:gd name="T102" fmla="*/ 50 w 66"/>
                <a:gd name="T103" fmla="*/ 60 h 76"/>
                <a:gd name="T104" fmla="*/ 54 w 66"/>
                <a:gd name="T105" fmla="*/ 5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6" h="76">
                  <a:moveTo>
                    <a:pt x="56" y="49"/>
                  </a:moveTo>
                  <a:lnTo>
                    <a:pt x="65" y="52"/>
                  </a:lnTo>
                  <a:lnTo>
                    <a:pt x="65" y="53"/>
                  </a:lnTo>
                  <a:lnTo>
                    <a:pt x="64" y="56"/>
                  </a:lnTo>
                  <a:lnTo>
                    <a:pt x="62" y="59"/>
                  </a:lnTo>
                  <a:lnTo>
                    <a:pt x="62" y="61"/>
                  </a:lnTo>
                  <a:lnTo>
                    <a:pt x="59" y="64"/>
                  </a:lnTo>
                  <a:lnTo>
                    <a:pt x="58" y="66"/>
                  </a:lnTo>
                  <a:lnTo>
                    <a:pt x="57" y="68"/>
                  </a:lnTo>
                  <a:lnTo>
                    <a:pt x="55" y="69"/>
                  </a:lnTo>
                  <a:lnTo>
                    <a:pt x="53" y="71"/>
                  </a:lnTo>
                  <a:lnTo>
                    <a:pt x="50" y="72"/>
                  </a:lnTo>
                  <a:lnTo>
                    <a:pt x="48" y="73"/>
                  </a:lnTo>
                  <a:lnTo>
                    <a:pt x="46" y="74"/>
                  </a:lnTo>
                  <a:lnTo>
                    <a:pt x="43" y="74"/>
                  </a:lnTo>
                  <a:lnTo>
                    <a:pt x="40" y="75"/>
                  </a:lnTo>
                  <a:lnTo>
                    <a:pt x="37" y="75"/>
                  </a:lnTo>
                  <a:lnTo>
                    <a:pt x="35" y="75"/>
                  </a:lnTo>
                  <a:lnTo>
                    <a:pt x="31" y="75"/>
                  </a:lnTo>
                  <a:lnTo>
                    <a:pt x="29" y="75"/>
                  </a:lnTo>
                  <a:lnTo>
                    <a:pt x="27" y="74"/>
                  </a:lnTo>
                  <a:lnTo>
                    <a:pt x="24" y="74"/>
                  </a:lnTo>
                  <a:lnTo>
                    <a:pt x="21" y="74"/>
                  </a:lnTo>
                  <a:lnTo>
                    <a:pt x="19" y="73"/>
                  </a:lnTo>
                  <a:lnTo>
                    <a:pt x="17" y="72"/>
                  </a:lnTo>
                  <a:lnTo>
                    <a:pt x="15" y="71"/>
                  </a:lnTo>
                  <a:lnTo>
                    <a:pt x="11" y="68"/>
                  </a:lnTo>
                  <a:lnTo>
                    <a:pt x="9" y="65"/>
                  </a:lnTo>
                  <a:lnTo>
                    <a:pt x="6" y="61"/>
                  </a:lnTo>
                  <a:lnTo>
                    <a:pt x="4" y="57"/>
                  </a:lnTo>
                  <a:lnTo>
                    <a:pt x="3" y="55"/>
                  </a:lnTo>
                  <a:lnTo>
                    <a:pt x="2" y="53"/>
                  </a:lnTo>
                  <a:lnTo>
                    <a:pt x="2" y="50"/>
                  </a:lnTo>
                  <a:lnTo>
                    <a:pt x="1" y="48"/>
                  </a:lnTo>
                  <a:lnTo>
                    <a:pt x="1" y="45"/>
                  </a:lnTo>
                  <a:lnTo>
                    <a:pt x="1" y="43"/>
                  </a:lnTo>
                  <a:lnTo>
                    <a:pt x="0" y="40"/>
                  </a:lnTo>
                  <a:lnTo>
                    <a:pt x="0" y="38"/>
                  </a:lnTo>
                  <a:lnTo>
                    <a:pt x="0" y="35"/>
                  </a:lnTo>
                  <a:lnTo>
                    <a:pt x="1" y="32"/>
                  </a:lnTo>
                  <a:lnTo>
                    <a:pt x="1" y="29"/>
                  </a:lnTo>
                  <a:lnTo>
                    <a:pt x="1" y="27"/>
                  </a:lnTo>
                  <a:lnTo>
                    <a:pt x="2" y="24"/>
                  </a:lnTo>
                  <a:lnTo>
                    <a:pt x="2" y="23"/>
                  </a:lnTo>
                  <a:lnTo>
                    <a:pt x="4" y="21"/>
                  </a:lnTo>
                  <a:lnTo>
                    <a:pt x="4" y="18"/>
                  </a:lnTo>
                  <a:lnTo>
                    <a:pt x="7" y="14"/>
                  </a:lnTo>
                  <a:lnTo>
                    <a:pt x="10" y="10"/>
                  </a:lnTo>
                  <a:lnTo>
                    <a:pt x="12" y="8"/>
                  </a:lnTo>
                  <a:lnTo>
                    <a:pt x="16" y="5"/>
                  </a:lnTo>
                  <a:lnTo>
                    <a:pt x="21" y="3"/>
                  </a:lnTo>
                  <a:lnTo>
                    <a:pt x="26" y="2"/>
                  </a:lnTo>
                  <a:lnTo>
                    <a:pt x="30" y="1"/>
                  </a:lnTo>
                  <a:lnTo>
                    <a:pt x="35" y="0"/>
                  </a:lnTo>
                  <a:lnTo>
                    <a:pt x="39" y="1"/>
                  </a:lnTo>
                  <a:lnTo>
                    <a:pt x="45" y="2"/>
                  </a:lnTo>
                  <a:lnTo>
                    <a:pt x="49" y="4"/>
                  </a:lnTo>
                  <a:lnTo>
                    <a:pt x="53" y="6"/>
                  </a:lnTo>
                  <a:lnTo>
                    <a:pt x="55" y="8"/>
                  </a:lnTo>
                  <a:lnTo>
                    <a:pt x="56" y="9"/>
                  </a:lnTo>
                  <a:lnTo>
                    <a:pt x="58" y="10"/>
                  </a:lnTo>
                  <a:lnTo>
                    <a:pt x="59" y="13"/>
                  </a:lnTo>
                  <a:lnTo>
                    <a:pt x="61" y="15"/>
                  </a:lnTo>
                  <a:lnTo>
                    <a:pt x="62" y="17"/>
                  </a:lnTo>
                  <a:lnTo>
                    <a:pt x="63" y="20"/>
                  </a:lnTo>
                  <a:lnTo>
                    <a:pt x="64" y="22"/>
                  </a:lnTo>
                  <a:lnTo>
                    <a:pt x="54" y="24"/>
                  </a:lnTo>
                  <a:lnTo>
                    <a:pt x="53" y="21"/>
                  </a:lnTo>
                  <a:lnTo>
                    <a:pt x="52" y="18"/>
                  </a:lnTo>
                  <a:lnTo>
                    <a:pt x="48" y="15"/>
                  </a:lnTo>
                  <a:lnTo>
                    <a:pt x="46" y="13"/>
                  </a:lnTo>
                  <a:lnTo>
                    <a:pt x="44" y="11"/>
                  </a:lnTo>
                  <a:lnTo>
                    <a:pt x="40" y="10"/>
                  </a:lnTo>
                  <a:lnTo>
                    <a:pt x="37" y="9"/>
                  </a:lnTo>
                  <a:lnTo>
                    <a:pt x="34" y="9"/>
                  </a:lnTo>
                  <a:lnTo>
                    <a:pt x="30" y="9"/>
                  </a:lnTo>
                  <a:lnTo>
                    <a:pt x="26" y="10"/>
                  </a:lnTo>
                  <a:lnTo>
                    <a:pt x="22" y="11"/>
                  </a:lnTo>
                  <a:lnTo>
                    <a:pt x="20" y="13"/>
                  </a:lnTo>
                  <a:lnTo>
                    <a:pt x="18" y="15"/>
                  </a:lnTo>
                  <a:lnTo>
                    <a:pt x="15" y="18"/>
                  </a:lnTo>
                  <a:lnTo>
                    <a:pt x="13" y="21"/>
                  </a:lnTo>
                  <a:lnTo>
                    <a:pt x="12" y="24"/>
                  </a:lnTo>
                  <a:lnTo>
                    <a:pt x="11" y="27"/>
                  </a:lnTo>
                  <a:lnTo>
                    <a:pt x="10" y="31"/>
                  </a:lnTo>
                  <a:lnTo>
                    <a:pt x="10" y="35"/>
                  </a:lnTo>
                  <a:lnTo>
                    <a:pt x="10" y="38"/>
                  </a:lnTo>
                  <a:lnTo>
                    <a:pt x="10" y="42"/>
                  </a:lnTo>
                  <a:lnTo>
                    <a:pt x="10" y="46"/>
                  </a:lnTo>
                  <a:lnTo>
                    <a:pt x="11" y="50"/>
                  </a:lnTo>
                  <a:lnTo>
                    <a:pt x="13" y="53"/>
                  </a:lnTo>
                  <a:lnTo>
                    <a:pt x="15" y="56"/>
                  </a:lnTo>
                  <a:lnTo>
                    <a:pt x="16" y="59"/>
                  </a:lnTo>
                  <a:lnTo>
                    <a:pt x="18" y="61"/>
                  </a:lnTo>
                  <a:lnTo>
                    <a:pt x="21" y="64"/>
                  </a:lnTo>
                  <a:lnTo>
                    <a:pt x="24" y="65"/>
                  </a:lnTo>
                  <a:lnTo>
                    <a:pt x="27" y="67"/>
                  </a:lnTo>
                  <a:lnTo>
                    <a:pt x="30" y="67"/>
                  </a:lnTo>
                  <a:lnTo>
                    <a:pt x="34" y="67"/>
                  </a:lnTo>
                  <a:lnTo>
                    <a:pt x="37" y="67"/>
                  </a:lnTo>
                  <a:lnTo>
                    <a:pt x="41" y="66"/>
                  </a:lnTo>
                  <a:lnTo>
                    <a:pt x="45" y="64"/>
                  </a:lnTo>
                  <a:lnTo>
                    <a:pt x="48" y="63"/>
                  </a:lnTo>
                  <a:lnTo>
                    <a:pt x="50" y="60"/>
                  </a:lnTo>
                  <a:lnTo>
                    <a:pt x="53" y="56"/>
                  </a:lnTo>
                  <a:lnTo>
                    <a:pt x="54" y="53"/>
                  </a:lnTo>
                  <a:lnTo>
                    <a:pt x="56" y="49"/>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81" name="Freeform 373"/>
            <p:cNvSpPr>
              <a:spLocks/>
            </p:cNvSpPr>
            <p:nvPr/>
          </p:nvSpPr>
          <p:spPr bwMode="auto">
            <a:xfrm>
              <a:off x="5107" y="1513"/>
              <a:ext cx="57" cy="73"/>
            </a:xfrm>
            <a:custGeom>
              <a:avLst/>
              <a:gdLst>
                <a:gd name="T0" fmla="*/ 0 w 57"/>
                <a:gd name="T1" fmla="*/ 72 h 73"/>
                <a:gd name="T2" fmla="*/ 0 w 57"/>
                <a:gd name="T3" fmla="*/ 0 h 73"/>
                <a:gd name="T4" fmla="*/ 10 w 57"/>
                <a:gd name="T5" fmla="*/ 0 h 73"/>
                <a:gd name="T6" fmla="*/ 10 w 57"/>
                <a:gd name="T7" fmla="*/ 29 h 73"/>
                <a:gd name="T8" fmla="*/ 47 w 57"/>
                <a:gd name="T9" fmla="*/ 29 h 73"/>
                <a:gd name="T10" fmla="*/ 47 w 57"/>
                <a:gd name="T11" fmla="*/ 0 h 73"/>
                <a:gd name="T12" fmla="*/ 56 w 57"/>
                <a:gd name="T13" fmla="*/ 0 h 73"/>
                <a:gd name="T14" fmla="*/ 56 w 57"/>
                <a:gd name="T15" fmla="*/ 72 h 73"/>
                <a:gd name="T16" fmla="*/ 47 w 57"/>
                <a:gd name="T17" fmla="*/ 72 h 73"/>
                <a:gd name="T18" fmla="*/ 47 w 57"/>
                <a:gd name="T19" fmla="*/ 37 h 73"/>
                <a:gd name="T20" fmla="*/ 10 w 57"/>
                <a:gd name="T21" fmla="*/ 37 h 73"/>
                <a:gd name="T22" fmla="*/ 10 w 57"/>
                <a:gd name="T23" fmla="*/ 72 h 73"/>
                <a:gd name="T24" fmla="*/ 0 w 57"/>
                <a:gd name="T25"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73">
                  <a:moveTo>
                    <a:pt x="0" y="72"/>
                  </a:moveTo>
                  <a:lnTo>
                    <a:pt x="0" y="0"/>
                  </a:lnTo>
                  <a:lnTo>
                    <a:pt x="10" y="0"/>
                  </a:lnTo>
                  <a:lnTo>
                    <a:pt x="10" y="29"/>
                  </a:lnTo>
                  <a:lnTo>
                    <a:pt x="47" y="29"/>
                  </a:lnTo>
                  <a:lnTo>
                    <a:pt x="47" y="0"/>
                  </a:lnTo>
                  <a:lnTo>
                    <a:pt x="56" y="0"/>
                  </a:lnTo>
                  <a:lnTo>
                    <a:pt x="56" y="72"/>
                  </a:lnTo>
                  <a:lnTo>
                    <a:pt x="47" y="72"/>
                  </a:lnTo>
                  <a:lnTo>
                    <a:pt x="47" y="37"/>
                  </a:lnTo>
                  <a:lnTo>
                    <a:pt x="10" y="37"/>
                  </a:lnTo>
                  <a:lnTo>
                    <a:pt x="10" y="72"/>
                  </a:lnTo>
                  <a:lnTo>
                    <a:pt x="0" y="72"/>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82" name="Freeform 374"/>
            <p:cNvSpPr>
              <a:spLocks/>
            </p:cNvSpPr>
            <p:nvPr/>
          </p:nvSpPr>
          <p:spPr bwMode="auto">
            <a:xfrm>
              <a:off x="5177" y="1513"/>
              <a:ext cx="67" cy="73"/>
            </a:xfrm>
            <a:custGeom>
              <a:avLst/>
              <a:gdLst>
                <a:gd name="T0" fmla="*/ 0 w 67"/>
                <a:gd name="T1" fmla="*/ 72 h 73"/>
                <a:gd name="T2" fmla="*/ 27 w 67"/>
                <a:gd name="T3" fmla="*/ 0 h 73"/>
                <a:gd name="T4" fmla="*/ 38 w 67"/>
                <a:gd name="T5" fmla="*/ 0 h 73"/>
                <a:gd name="T6" fmla="*/ 66 w 67"/>
                <a:gd name="T7" fmla="*/ 72 h 73"/>
                <a:gd name="T8" fmla="*/ 56 w 67"/>
                <a:gd name="T9" fmla="*/ 72 h 73"/>
                <a:gd name="T10" fmla="*/ 48 w 67"/>
                <a:gd name="T11" fmla="*/ 50 h 73"/>
                <a:gd name="T12" fmla="*/ 18 w 67"/>
                <a:gd name="T13" fmla="*/ 50 h 73"/>
                <a:gd name="T14" fmla="*/ 11 w 67"/>
                <a:gd name="T15" fmla="*/ 72 h 73"/>
                <a:gd name="T16" fmla="*/ 0 w 67"/>
                <a:gd name="T17" fmla="*/ 72 h 73"/>
                <a:gd name="T18" fmla="*/ 21 w 67"/>
                <a:gd name="T19" fmla="*/ 41 h 73"/>
                <a:gd name="T20" fmla="*/ 44 w 67"/>
                <a:gd name="T21" fmla="*/ 41 h 73"/>
                <a:gd name="T22" fmla="*/ 38 w 67"/>
                <a:gd name="T23" fmla="*/ 22 h 73"/>
                <a:gd name="T24" fmla="*/ 36 w 67"/>
                <a:gd name="T25" fmla="*/ 19 h 73"/>
                <a:gd name="T26" fmla="*/ 35 w 67"/>
                <a:gd name="T27" fmla="*/ 15 h 73"/>
                <a:gd name="T28" fmla="*/ 34 w 67"/>
                <a:gd name="T29" fmla="*/ 11 h 73"/>
                <a:gd name="T30" fmla="*/ 32 w 67"/>
                <a:gd name="T31" fmla="*/ 7 h 73"/>
                <a:gd name="T32" fmla="*/ 31 w 67"/>
                <a:gd name="T33" fmla="*/ 11 h 73"/>
                <a:gd name="T34" fmla="*/ 30 w 67"/>
                <a:gd name="T35" fmla="*/ 15 h 73"/>
                <a:gd name="T36" fmla="*/ 29 w 67"/>
                <a:gd name="T37" fmla="*/ 19 h 73"/>
                <a:gd name="T38" fmla="*/ 28 w 67"/>
                <a:gd name="T39" fmla="*/ 22 h 73"/>
                <a:gd name="T40" fmla="*/ 21 w 67"/>
                <a:gd name="T41" fmla="*/ 41 h 73"/>
                <a:gd name="T42" fmla="*/ 0 w 67"/>
                <a:gd name="T43"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7" h="73">
                  <a:moveTo>
                    <a:pt x="0" y="72"/>
                  </a:moveTo>
                  <a:lnTo>
                    <a:pt x="27" y="0"/>
                  </a:lnTo>
                  <a:lnTo>
                    <a:pt x="38" y="0"/>
                  </a:lnTo>
                  <a:lnTo>
                    <a:pt x="66" y="72"/>
                  </a:lnTo>
                  <a:lnTo>
                    <a:pt x="56" y="72"/>
                  </a:lnTo>
                  <a:lnTo>
                    <a:pt x="48" y="50"/>
                  </a:lnTo>
                  <a:lnTo>
                    <a:pt x="18" y="50"/>
                  </a:lnTo>
                  <a:lnTo>
                    <a:pt x="11" y="72"/>
                  </a:lnTo>
                  <a:lnTo>
                    <a:pt x="0" y="72"/>
                  </a:lnTo>
                  <a:lnTo>
                    <a:pt x="21" y="41"/>
                  </a:lnTo>
                  <a:lnTo>
                    <a:pt x="44" y="41"/>
                  </a:lnTo>
                  <a:lnTo>
                    <a:pt x="38" y="22"/>
                  </a:lnTo>
                  <a:lnTo>
                    <a:pt x="36" y="19"/>
                  </a:lnTo>
                  <a:lnTo>
                    <a:pt x="35" y="15"/>
                  </a:lnTo>
                  <a:lnTo>
                    <a:pt x="34" y="11"/>
                  </a:lnTo>
                  <a:lnTo>
                    <a:pt x="32" y="7"/>
                  </a:lnTo>
                  <a:lnTo>
                    <a:pt x="31" y="11"/>
                  </a:lnTo>
                  <a:lnTo>
                    <a:pt x="30" y="15"/>
                  </a:lnTo>
                  <a:lnTo>
                    <a:pt x="29" y="19"/>
                  </a:lnTo>
                  <a:lnTo>
                    <a:pt x="28" y="22"/>
                  </a:lnTo>
                  <a:lnTo>
                    <a:pt x="21" y="41"/>
                  </a:lnTo>
                  <a:lnTo>
                    <a:pt x="0" y="72"/>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83" name="Freeform 375"/>
            <p:cNvSpPr>
              <a:spLocks/>
            </p:cNvSpPr>
            <p:nvPr/>
          </p:nvSpPr>
          <p:spPr bwMode="auto">
            <a:xfrm>
              <a:off x="5262" y="1513"/>
              <a:ext cx="55" cy="73"/>
            </a:xfrm>
            <a:custGeom>
              <a:avLst/>
              <a:gdLst>
                <a:gd name="T0" fmla="*/ 0 w 55"/>
                <a:gd name="T1" fmla="*/ 72 h 73"/>
                <a:gd name="T2" fmla="*/ 0 w 55"/>
                <a:gd name="T3" fmla="*/ 0 h 73"/>
                <a:gd name="T4" fmla="*/ 10 w 55"/>
                <a:gd name="T5" fmla="*/ 0 h 73"/>
                <a:gd name="T6" fmla="*/ 44 w 55"/>
                <a:gd name="T7" fmla="*/ 56 h 73"/>
                <a:gd name="T8" fmla="*/ 44 w 55"/>
                <a:gd name="T9" fmla="*/ 0 h 73"/>
                <a:gd name="T10" fmla="*/ 54 w 55"/>
                <a:gd name="T11" fmla="*/ 0 h 73"/>
                <a:gd name="T12" fmla="*/ 54 w 55"/>
                <a:gd name="T13" fmla="*/ 72 h 73"/>
                <a:gd name="T14" fmla="*/ 44 w 55"/>
                <a:gd name="T15" fmla="*/ 72 h 73"/>
                <a:gd name="T16" fmla="*/ 8 w 55"/>
                <a:gd name="T17" fmla="*/ 16 h 73"/>
                <a:gd name="T18" fmla="*/ 8 w 55"/>
                <a:gd name="T19" fmla="*/ 72 h 73"/>
                <a:gd name="T20" fmla="*/ 0 w 55"/>
                <a:gd name="T21"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73">
                  <a:moveTo>
                    <a:pt x="0" y="72"/>
                  </a:moveTo>
                  <a:lnTo>
                    <a:pt x="0" y="0"/>
                  </a:lnTo>
                  <a:lnTo>
                    <a:pt x="10" y="0"/>
                  </a:lnTo>
                  <a:lnTo>
                    <a:pt x="44" y="56"/>
                  </a:lnTo>
                  <a:lnTo>
                    <a:pt x="44" y="0"/>
                  </a:lnTo>
                  <a:lnTo>
                    <a:pt x="54" y="0"/>
                  </a:lnTo>
                  <a:lnTo>
                    <a:pt x="54" y="72"/>
                  </a:lnTo>
                  <a:lnTo>
                    <a:pt x="44" y="72"/>
                  </a:lnTo>
                  <a:lnTo>
                    <a:pt x="8" y="16"/>
                  </a:lnTo>
                  <a:lnTo>
                    <a:pt x="8" y="72"/>
                  </a:lnTo>
                  <a:lnTo>
                    <a:pt x="0" y="72"/>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84" name="Freeform 376"/>
            <p:cNvSpPr>
              <a:spLocks/>
            </p:cNvSpPr>
            <p:nvPr/>
          </p:nvSpPr>
          <p:spPr bwMode="auto">
            <a:xfrm>
              <a:off x="5337" y="1511"/>
              <a:ext cx="69" cy="76"/>
            </a:xfrm>
            <a:custGeom>
              <a:avLst/>
              <a:gdLst>
                <a:gd name="T0" fmla="*/ 37 w 69"/>
                <a:gd name="T1" fmla="*/ 38 h 76"/>
                <a:gd name="T2" fmla="*/ 68 w 69"/>
                <a:gd name="T3" fmla="*/ 64 h 76"/>
                <a:gd name="T4" fmla="*/ 60 w 69"/>
                <a:gd name="T5" fmla="*/ 69 h 76"/>
                <a:gd name="T6" fmla="*/ 52 w 69"/>
                <a:gd name="T7" fmla="*/ 73 h 76"/>
                <a:gd name="T8" fmla="*/ 46 w 69"/>
                <a:gd name="T9" fmla="*/ 74 h 76"/>
                <a:gd name="T10" fmla="*/ 38 w 69"/>
                <a:gd name="T11" fmla="*/ 75 h 76"/>
                <a:gd name="T12" fmla="*/ 32 w 69"/>
                <a:gd name="T13" fmla="*/ 75 h 76"/>
                <a:gd name="T14" fmla="*/ 27 w 69"/>
                <a:gd name="T15" fmla="*/ 74 h 76"/>
                <a:gd name="T16" fmla="*/ 22 w 69"/>
                <a:gd name="T17" fmla="*/ 73 h 76"/>
                <a:gd name="T18" fmla="*/ 18 w 69"/>
                <a:gd name="T19" fmla="*/ 71 h 76"/>
                <a:gd name="T20" fmla="*/ 10 w 69"/>
                <a:gd name="T21" fmla="*/ 66 h 76"/>
                <a:gd name="T22" fmla="*/ 4 w 69"/>
                <a:gd name="T23" fmla="*/ 58 h 76"/>
                <a:gd name="T24" fmla="*/ 2 w 69"/>
                <a:gd name="T25" fmla="*/ 53 h 76"/>
                <a:gd name="T26" fmla="*/ 1 w 69"/>
                <a:gd name="T27" fmla="*/ 49 h 76"/>
                <a:gd name="T28" fmla="*/ 0 w 69"/>
                <a:gd name="T29" fmla="*/ 43 h 76"/>
                <a:gd name="T30" fmla="*/ 0 w 69"/>
                <a:gd name="T31" fmla="*/ 38 h 76"/>
                <a:gd name="T32" fmla="*/ 0 w 69"/>
                <a:gd name="T33" fmla="*/ 34 h 76"/>
                <a:gd name="T34" fmla="*/ 1 w 69"/>
                <a:gd name="T35" fmla="*/ 28 h 76"/>
                <a:gd name="T36" fmla="*/ 2 w 69"/>
                <a:gd name="T37" fmla="*/ 23 h 76"/>
                <a:gd name="T38" fmla="*/ 4 w 69"/>
                <a:gd name="T39" fmla="*/ 19 h 76"/>
                <a:gd name="T40" fmla="*/ 10 w 69"/>
                <a:gd name="T41" fmla="*/ 10 h 76"/>
                <a:gd name="T42" fmla="*/ 17 w 69"/>
                <a:gd name="T43" fmla="*/ 5 h 76"/>
                <a:gd name="T44" fmla="*/ 26 w 69"/>
                <a:gd name="T45" fmla="*/ 2 h 76"/>
                <a:gd name="T46" fmla="*/ 36 w 69"/>
                <a:gd name="T47" fmla="*/ 0 h 76"/>
                <a:gd name="T48" fmla="*/ 45 w 69"/>
                <a:gd name="T49" fmla="*/ 1 h 76"/>
                <a:gd name="T50" fmla="*/ 50 w 69"/>
                <a:gd name="T51" fmla="*/ 3 h 76"/>
                <a:gd name="T52" fmla="*/ 57 w 69"/>
                <a:gd name="T53" fmla="*/ 6 h 76"/>
                <a:gd name="T54" fmla="*/ 60 w 69"/>
                <a:gd name="T55" fmla="*/ 10 h 76"/>
                <a:gd name="T56" fmla="*/ 64 w 69"/>
                <a:gd name="T57" fmla="*/ 15 h 76"/>
                <a:gd name="T58" fmla="*/ 66 w 69"/>
                <a:gd name="T59" fmla="*/ 23 h 76"/>
                <a:gd name="T60" fmla="*/ 57 w 69"/>
                <a:gd name="T61" fmla="*/ 23 h 76"/>
                <a:gd name="T62" fmla="*/ 55 w 69"/>
                <a:gd name="T63" fmla="*/ 18 h 76"/>
                <a:gd name="T64" fmla="*/ 52 w 69"/>
                <a:gd name="T65" fmla="*/ 14 h 76"/>
                <a:gd name="T66" fmla="*/ 49 w 69"/>
                <a:gd name="T67" fmla="*/ 12 h 76"/>
                <a:gd name="T68" fmla="*/ 45 w 69"/>
                <a:gd name="T69" fmla="*/ 10 h 76"/>
                <a:gd name="T70" fmla="*/ 38 w 69"/>
                <a:gd name="T71" fmla="*/ 9 h 76"/>
                <a:gd name="T72" fmla="*/ 33 w 69"/>
                <a:gd name="T73" fmla="*/ 9 h 76"/>
                <a:gd name="T74" fmla="*/ 28 w 69"/>
                <a:gd name="T75" fmla="*/ 10 h 76"/>
                <a:gd name="T76" fmla="*/ 22 w 69"/>
                <a:gd name="T77" fmla="*/ 12 h 76"/>
                <a:gd name="T78" fmla="*/ 19 w 69"/>
                <a:gd name="T79" fmla="*/ 15 h 76"/>
                <a:gd name="T80" fmla="*/ 16 w 69"/>
                <a:gd name="T81" fmla="*/ 18 h 76"/>
                <a:gd name="T82" fmla="*/ 13 w 69"/>
                <a:gd name="T83" fmla="*/ 23 h 76"/>
                <a:gd name="T84" fmla="*/ 11 w 69"/>
                <a:gd name="T85" fmla="*/ 27 h 76"/>
                <a:gd name="T86" fmla="*/ 10 w 69"/>
                <a:gd name="T87" fmla="*/ 35 h 76"/>
                <a:gd name="T88" fmla="*/ 10 w 69"/>
                <a:gd name="T89" fmla="*/ 43 h 76"/>
                <a:gd name="T90" fmla="*/ 11 w 69"/>
                <a:gd name="T91" fmla="*/ 52 h 76"/>
                <a:gd name="T92" fmla="*/ 14 w 69"/>
                <a:gd name="T93" fmla="*/ 57 h 76"/>
                <a:gd name="T94" fmla="*/ 20 w 69"/>
                <a:gd name="T95" fmla="*/ 62 h 76"/>
                <a:gd name="T96" fmla="*/ 26 w 69"/>
                <a:gd name="T97" fmla="*/ 65 h 76"/>
                <a:gd name="T98" fmla="*/ 32 w 69"/>
                <a:gd name="T99" fmla="*/ 67 h 76"/>
                <a:gd name="T100" fmla="*/ 39 w 69"/>
                <a:gd name="T101" fmla="*/ 67 h 76"/>
                <a:gd name="T102" fmla="*/ 46 w 69"/>
                <a:gd name="T103" fmla="*/ 65 h 76"/>
                <a:gd name="T104" fmla="*/ 51 w 69"/>
                <a:gd name="T105" fmla="*/ 64 h 76"/>
                <a:gd name="T106" fmla="*/ 57 w 69"/>
                <a:gd name="T107" fmla="*/ 61 h 76"/>
                <a:gd name="T108" fmla="*/ 58 w 69"/>
                <a:gd name="T109" fmla="*/ 4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76">
                  <a:moveTo>
                    <a:pt x="37" y="46"/>
                  </a:moveTo>
                  <a:lnTo>
                    <a:pt x="37" y="38"/>
                  </a:lnTo>
                  <a:lnTo>
                    <a:pt x="68" y="38"/>
                  </a:lnTo>
                  <a:lnTo>
                    <a:pt x="68" y="64"/>
                  </a:lnTo>
                  <a:lnTo>
                    <a:pt x="64" y="67"/>
                  </a:lnTo>
                  <a:lnTo>
                    <a:pt x="60" y="69"/>
                  </a:lnTo>
                  <a:lnTo>
                    <a:pt x="57" y="71"/>
                  </a:lnTo>
                  <a:lnTo>
                    <a:pt x="52" y="73"/>
                  </a:lnTo>
                  <a:lnTo>
                    <a:pt x="49" y="74"/>
                  </a:lnTo>
                  <a:lnTo>
                    <a:pt x="46" y="74"/>
                  </a:lnTo>
                  <a:lnTo>
                    <a:pt x="41" y="75"/>
                  </a:lnTo>
                  <a:lnTo>
                    <a:pt x="38" y="75"/>
                  </a:lnTo>
                  <a:lnTo>
                    <a:pt x="36" y="75"/>
                  </a:lnTo>
                  <a:lnTo>
                    <a:pt x="32" y="75"/>
                  </a:lnTo>
                  <a:lnTo>
                    <a:pt x="29" y="74"/>
                  </a:lnTo>
                  <a:lnTo>
                    <a:pt x="27" y="74"/>
                  </a:lnTo>
                  <a:lnTo>
                    <a:pt x="25" y="74"/>
                  </a:lnTo>
                  <a:lnTo>
                    <a:pt x="22" y="73"/>
                  </a:lnTo>
                  <a:lnTo>
                    <a:pt x="20" y="72"/>
                  </a:lnTo>
                  <a:lnTo>
                    <a:pt x="18" y="71"/>
                  </a:lnTo>
                  <a:lnTo>
                    <a:pt x="13" y="69"/>
                  </a:lnTo>
                  <a:lnTo>
                    <a:pt x="10" y="66"/>
                  </a:lnTo>
                  <a:lnTo>
                    <a:pt x="7" y="62"/>
                  </a:lnTo>
                  <a:lnTo>
                    <a:pt x="4" y="58"/>
                  </a:lnTo>
                  <a:lnTo>
                    <a:pt x="3" y="56"/>
                  </a:lnTo>
                  <a:lnTo>
                    <a:pt x="2" y="53"/>
                  </a:lnTo>
                  <a:lnTo>
                    <a:pt x="2" y="52"/>
                  </a:lnTo>
                  <a:lnTo>
                    <a:pt x="1" y="49"/>
                  </a:lnTo>
                  <a:lnTo>
                    <a:pt x="0" y="46"/>
                  </a:lnTo>
                  <a:lnTo>
                    <a:pt x="0" y="43"/>
                  </a:lnTo>
                  <a:lnTo>
                    <a:pt x="0" y="41"/>
                  </a:lnTo>
                  <a:lnTo>
                    <a:pt x="0" y="38"/>
                  </a:lnTo>
                  <a:lnTo>
                    <a:pt x="0" y="36"/>
                  </a:lnTo>
                  <a:lnTo>
                    <a:pt x="0" y="34"/>
                  </a:lnTo>
                  <a:lnTo>
                    <a:pt x="0" y="31"/>
                  </a:lnTo>
                  <a:lnTo>
                    <a:pt x="1" y="28"/>
                  </a:lnTo>
                  <a:lnTo>
                    <a:pt x="2" y="25"/>
                  </a:lnTo>
                  <a:lnTo>
                    <a:pt x="2" y="23"/>
                  </a:lnTo>
                  <a:lnTo>
                    <a:pt x="3" y="21"/>
                  </a:lnTo>
                  <a:lnTo>
                    <a:pt x="4" y="19"/>
                  </a:lnTo>
                  <a:lnTo>
                    <a:pt x="7" y="14"/>
                  </a:lnTo>
                  <a:lnTo>
                    <a:pt x="10" y="10"/>
                  </a:lnTo>
                  <a:lnTo>
                    <a:pt x="12" y="8"/>
                  </a:lnTo>
                  <a:lnTo>
                    <a:pt x="17" y="5"/>
                  </a:lnTo>
                  <a:lnTo>
                    <a:pt x="21" y="3"/>
                  </a:lnTo>
                  <a:lnTo>
                    <a:pt x="26" y="2"/>
                  </a:lnTo>
                  <a:lnTo>
                    <a:pt x="31" y="1"/>
                  </a:lnTo>
                  <a:lnTo>
                    <a:pt x="36" y="0"/>
                  </a:lnTo>
                  <a:lnTo>
                    <a:pt x="40" y="0"/>
                  </a:lnTo>
                  <a:lnTo>
                    <a:pt x="45" y="1"/>
                  </a:lnTo>
                  <a:lnTo>
                    <a:pt x="47" y="2"/>
                  </a:lnTo>
                  <a:lnTo>
                    <a:pt x="50" y="3"/>
                  </a:lnTo>
                  <a:lnTo>
                    <a:pt x="54" y="4"/>
                  </a:lnTo>
                  <a:lnTo>
                    <a:pt x="57" y="6"/>
                  </a:lnTo>
                  <a:lnTo>
                    <a:pt x="58" y="8"/>
                  </a:lnTo>
                  <a:lnTo>
                    <a:pt x="60" y="10"/>
                  </a:lnTo>
                  <a:lnTo>
                    <a:pt x="62" y="13"/>
                  </a:lnTo>
                  <a:lnTo>
                    <a:pt x="64" y="15"/>
                  </a:lnTo>
                  <a:lnTo>
                    <a:pt x="65" y="19"/>
                  </a:lnTo>
                  <a:lnTo>
                    <a:pt x="66" y="23"/>
                  </a:lnTo>
                  <a:lnTo>
                    <a:pt x="58" y="24"/>
                  </a:lnTo>
                  <a:lnTo>
                    <a:pt x="57" y="23"/>
                  </a:lnTo>
                  <a:lnTo>
                    <a:pt x="55" y="21"/>
                  </a:lnTo>
                  <a:lnTo>
                    <a:pt x="55" y="18"/>
                  </a:lnTo>
                  <a:lnTo>
                    <a:pt x="54" y="16"/>
                  </a:lnTo>
                  <a:lnTo>
                    <a:pt x="52" y="14"/>
                  </a:lnTo>
                  <a:lnTo>
                    <a:pt x="50" y="13"/>
                  </a:lnTo>
                  <a:lnTo>
                    <a:pt x="49" y="12"/>
                  </a:lnTo>
                  <a:lnTo>
                    <a:pt x="46" y="11"/>
                  </a:lnTo>
                  <a:lnTo>
                    <a:pt x="45" y="10"/>
                  </a:lnTo>
                  <a:lnTo>
                    <a:pt x="41" y="10"/>
                  </a:lnTo>
                  <a:lnTo>
                    <a:pt x="38" y="9"/>
                  </a:lnTo>
                  <a:lnTo>
                    <a:pt x="36" y="9"/>
                  </a:lnTo>
                  <a:lnTo>
                    <a:pt x="33" y="9"/>
                  </a:lnTo>
                  <a:lnTo>
                    <a:pt x="30" y="10"/>
                  </a:lnTo>
                  <a:lnTo>
                    <a:pt x="28" y="10"/>
                  </a:lnTo>
                  <a:lnTo>
                    <a:pt x="25" y="11"/>
                  </a:lnTo>
                  <a:lnTo>
                    <a:pt x="22" y="12"/>
                  </a:lnTo>
                  <a:lnTo>
                    <a:pt x="20" y="13"/>
                  </a:lnTo>
                  <a:lnTo>
                    <a:pt x="19" y="15"/>
                  </a:lnTo>
                  <a:lnTo>
                    <a:pt x="17" y="17"/>
                  </a:lnTo>
                  <a:lnTo>
                    <a:pt x="16" y="18"/>
                  </a:lnTo>
                  <a:lnTo>
                    <a:pt x="14" y="21"/>
                  </a:lnTo>
                  <a:lnTo>
                    <a:pt x="13" y="23"/>
                  </a:lnTo>
                  <a:lnTo>
                    <a:pt x="12" y="24"/>
                  </a:lnTo>
                  <a:lnTo>
                    <a:pt x="11" y="27"/>
                  </a:lnTo>
                  <a:lnTo>
                    <a:pt x="10" y="31"/>
                  </a:lnTo>
                  <a:lnTo>
                    <a:pt x="10" y="35"/>
                  </a:lnTo>
                  <a:lnTo>
                    <a:pt x="10" y="38"/>
                  </a:lnTo>
                  <a:lnTo>
                    <a:pt x="10" y="43"/>
                  </a:lnTo>
                  <a:lnTo>
                    <a:pt x="10" y="47"/>
                  </a:lnTo>
                  <a:lnTo>
                    <a:pt x="11" y="52"/>
                  </a:lnTo>
                  <a:lnTo>
                    <a:pt x="12" y="54"/>
                  </a:lnTo>
                  <a:lnTo>
                    <a:pt x="14" y="57"/>
                  </a:lnTo>
                  <a:lnTo>
                    <a:pt x="17" y="60"/>
                  </a:lnTo>
                  <a:lnTo>
                    <a:pt x="20" y="62"/>
                  </a:lnTo>
                  <a:lnTo>
                    <a:pt x="23" y="64"/>
                  </a:lnTo>
                  <a:lnTo>
                    <a:pt x="26" y="65"/>
                  </a:lnTo>
                  <a:lnTo>
                    <a:pt x="29" y="67"/>
                  </a:lnTo>
                  <a:lnTo>
                    <a:pt x="32" y="67"/>
                  </a:lnTo>
                  <a:lnTo>
                    <a:pt x="36" y="67"/>
                  </a:lnTo>
                  <a:lnTo>
                    <a:pt x="39" y="67"/>
                  </a:lnTo>
                  <a:lnTo>
                    <a:pt x="42" y="67"/>
                  </a:lnTo>
                  <a:lnTo>
                    <a:pt x="46" y="65"/>
                  </a:lnTo>
                  <a:lnTo>
                    <a:pt x="49" y="65"/>
                  </a:lnTo>
                  <a:lnTo>
                    <a:pt x="51" y="64"/>
                  </a:lnTo>
                  <a:lnTo>
                    <a:pt x="54" y="63"/>
                  </a:lnTo>
                  <a:lnTo>
                    <a:pt x="57" y="61"/>
                  </a:lnTo>
                  <a:lnTo>
                    <a:pt x="58" y="60"/>
                  </a:lnTo>
                  <a:lnTo>
                    <a:pt x="58" y="46"/>
                  </a:lnTo>
                  <a:lnTo>
                    <a:pt x="37" y="46"/>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85" name="Freeform 377"/>
            <p:cNvSpPr>
              <a:spLocks/>
            </p:cNvSpPr>
            <p:nvPr/>
          </p:nvSpPr>
          <p:spPr bwMode="auto">
            <a:xfrm>
              <a:off x="5427" y="1513"/>
              <a:ext cx="51" cy="73"/>
            </a:xfrm>
            <a:custGeom>
              <a:avLst/>
              <a:gdLst>
                <a:gd name="T0" fmla="*/ 0 w 51"/>
                <a:gd name="T1" fmla="*/ 72 h 73"/>
                <a:gd name="T2" fmla="*/ 0 w 51"/>
                <a:gd name="T3" fmla="*/ 0 h 73"/>
                <a:gd name="T4" fmla="*/ 48 w 51"/>
                <a:gd name="T5" fmla="*/ 0 h 73"/>
                <a:gd name="T6" fmla="*/ 48 w 51"/>
                <a:gd name="T7" fmla="*/ 8 h 73"/>
                <a:gd name="T8" fmla="*/ 9 w 51"/>
                <a:gd name="T9" fmla="*/ 8 h 73"/>
                <a:gd name="T10" fmla="*/ 9 w 51"/>
                <a:gd name="T11" fmla="*/ 30 h 73"/>
                <a:gd name="T12" fmla="*/ 46 w 51"/>
                <a:gd name="T13" fmla="*/ 30 h 73"/>
                <a:gd name="T14" fmla="*/ 46 w 51"/>
                <a:gd name="T15" fmla="*/ 39 h 73"/>
                <a:gd name="T16" fmla="*/ 9 w 51"/>
                <a:gd name="T17" fmla="*/ 39 h 73"/>
                <a:gd name="T18" fmla="*/ 9 w 51"/>
                <a:gd name="T19" fmla="*/ 64 h 73"/>
                <a:gd name="T20" fmla="*/ 50 w 51"/>
                <a:gd name="T21" fmla="*/ 64 h 73"/>
                <a:gd name="T22" fmla="*/ 50 w 51"/>
                <a:gd name="T23" fmla="*/ 72 h 73"/>
                <a:gd name="T24" fmla="*/ 0 w 51"/>
                <a:gd name="T25"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73">
                  <a:moveTo>
                    <a:pt x="0" y="72"/>
                  </a:moveTo>
                  <a:lnTo>
                    <a:pt x="0" y="0"/>
                  </a:lnTo>
                  <a:lnTo>
                    <a:pt x="48" y="0"/>
                  </a:lnTo>
                  <a:lnTo>
                    <a:pt x="48" y="8"/>
                  </a:lnTo>
                  <a:lnTo>
                    <a:pt x="9" y="8"/>
                  </a:lnTo>
                  <a:lnTo>
                    <a:pt x="9" y="30"/>
                  </a:lnTo>
                  <a:lnTo>
                    <a:pt x="46" y="30"/>
                  </a:lnTo>
                  <a:lnTo>
                    <a:pt x="46" y="39"/>
                  </a:lnTo>
                  <a:lnTo>
                    <a:pt x="9" y="39"/>
                  </a:lnTo>
                  <a:lnTo>
                    <a:pt x="9" y="64"/>
                  </a:lnTo>
                  <a:lnTo>
                    <a:pt x="50" y="64"/>
                  </a:lnTo>
                  <a:lnTo>
                    <a:pt x="50" y="72"/>
                  </a:lnTo>
                  <a:lnTo>
                    <a:pt x="0" y="72"/>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86" name="Freeform 378"/>
            <p:cNvSpPr>
              <a:spLocks/>
            </p:cNvSpPr>
            <p:nvPr/>
          </p:nvSpPr>
          <p:spPr bwMode="auto">
            <a:xfrm>
              <a:off x="5000" y="1634"/>
              <a:ext cx="55" cy="75"/>
            </a:xfrm>
            <a:custGeom>
              <a:avLst/>
              <a:gdLst>
                <a:gd name="T0" fmla="*/ 22 w 55"/>
                <a:gd name="T1" fmla="*/ 74 h 75"/>
                <a:gd name="T2" fmla="*/ 22 w 55"/>
                <a:gd name="T3" fmla="*/ 9 h 75"/>
                <a:gd name="T4" fmla="*/ 0 w 55"/>
                <a:gd name="T5" fmla="*/ 9 h 75"/>
                <a:gd name="T6" fmla="*/ 0 w 55"/>
                <a:gd name="T7" fmla="*/ 0 h 75"/>
                <a:gd name="T8" fmla="*/ 54 w 55"/>
                <a:gd name="T9" fmla="*/ 0 h 75"/>
                <a:gd name="T10" fmla="*/ 54 w 55"/>
                <a:gd name="T11" fmla="*/ 9 h 75"/>
                <a:gd name="T12" fmla="*/ 31 w 55"/>
                <a:gd name="T13" fmla="*/ 9 h 75"/>
                <a:gd name="T14" fmla="*/ 31 w 55"/>
                <a:gd name="T15" fmla="*/ 74 h 75"/>
                <a:gd name="T16" fmla="*/ 22 w 55"/>
                <a:gd name="T17" fmla="*/ 7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75">
                  <a:moveTo>
                    <a:pt x="22" y="74"/>
                  </a:moveTo>
                  <a:lnTo>
                    <a:pt x="22" y="9"/>
                  </a:lnTo>
                  <a:lnTo>
                    <a:pt x="0" y="9"/>
                  </a:lnTo>
                  <a:lnTo>
                    <a:pt x="0" y="0"/>
                  </a:lnTo>
                  <a:lnTo>
                    <a:pt x="54" y="0"/>
                  </a:lnTo>
                  <a:lnTo>
                    <a:pt x="54" y="9"/>
                  </a:lnTo>
                  <a:lnTo>
                    <a:pt x="31" y="9"/>
                  </a:lnTo>
                  <a:lnTo>
                    <a:pt x="31" y="74"/>
                  </a:lnTo>
                  <a:lnTo>
                    <a:pt x="22" y="74"/>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87" name="Freeform 379"/>
            <p:cNvSpPr>
              <a:spLocks/>
            </p:cNvSpPr>
            <p:nvPr/>
          </p:nvSpPr>
          <p:spPr bwMode="auto">
            <a:xfrm>
              <a:off x="5072" y="1634"/>
              <a:ext cx="56" cy="76"/>
            </a:xfrm>
            <a:custGeom>
              <a:avLst/>
              <a:gdLst>
                <a:gd name="T0" fmla="*/ 45 w 56"/>
                <a:gd name="T1" fmla="*/ 0 h 76"/>
                <a:gd name="T2" fmla="*/ 55 w 56"/>
                <a:gd name="T3" fmla="*/ 0 h 76"/>
                <a:gd name="T4" fmla="*/ 55 w 56"/>
                <a:gd name="T5" fmla="*/ 43 h 76"/>
                <a:gd name="T6" fmla="*/ 55 w 56"/>
                <a:gd name="T7" fmla="*/ 46 h 76"/>
                <a:gd name="T8" fmla="*/ 55 w 56"/>
                <a:gd name="T9" fmla="*/ 48 h 76"/>
                <a:gd name="T10" fmla="*/ 55 w 56"/>
                <a:gd name="T11" fmla="*/ 50 h 76"/>
                <a:gd name="T12" fmla="*/ 54 w 56"/>
                <a:gd name="T13" fmla="*/ 53 h 76"/>
                <a:gd name="T14" fmla="*/ 54 w 56"/>
                <a:gd name="T15" fmla="*/ 56 h 76"/>
                <a:gd name="T16" fmla="*/ 54 w 56"/>
                <a:gd name="T17" fmla="*/ 57 h 76"/>
                <a:gd name="T18" fmla="*/ 54 w 56"/>
                <a:gd name="T19" fmla="*/ 60 h 76"/>
                <a:gd name="T20" fmla="*/ 53 w 56"/>
                <a:gd name="T21" fmla="*/ 61 h 76"/>
                <a:gd name="T22" fmla="*/ 51 w 56"/>
                <a:gd name="T23" fmla="*/ 65 h 76"/>
                <a:gd name="T24" fmla="*/ 49 w 56"/>
                <a:gd name="T25" fmla="*/ 67 h 76"/>
                <a:gd name="T26" fmla="*/ 47 w 56"/>
                <a:gd name="T27" fmla="*/ 69 h 76"/>
                <a:gd name="T28" fmla="*/ 43 w 56"/>
                <a:gd name="T29" fmla="*/ 71 h 76"/>
                <a:gd name="T30" fmla="*/ 40 w 56"/>
                <a:gd name="T31" fmla="*/ 73 h 76"/>
                <a:gd name="T32" fmla="*/ 36 w 56"/>
                <a:gd name="T33" fmla="*/ 74 h 76"/>
                <a:gd name="T34" fmla="*/ 32 w 56"/>
                <a:gd name="T35" fmla="*/ 75 h 76"/>
                <a:gd name="T36" fmla="*/ 28 w 56"/>
                <a:gd name="T37" fmla="*/ 75 h 76"/>
                <a:gd name="T38" fmla="*/ 23 w 56"/>
                <a:gd name="T39" fmla="*/ 75 h 76"/>
                <a:gd name="T40" fmla="*/ 19 w 56"/>
                <a:gd name="T41" fmla="*/ 74 h 76"/>
                <a:gd name="T42" fmla="*/ 15 w 56"/>
                <a:gd name="T43" fmla="*/ 73 h 76"/>
                <a:gd name="T44" fmla="*/ 12 w 56"/>
                <a:gd name="T45" fmla="*/ 72 h 76"/>
                <a:gd name="T46" fmla="*/ 8 w 56"/>
                <a:gd name="T47" fmla="*/ 70 h 76"/>
                <a:gd name="T48" fmla="*/ 6 w 56"/>
                <a:gd name="T49" fmla="*/ 67 h 76"/>
                <a:gd name="T50" fmla="*/ 4 w 56"/>
                <a:gd name="T51" fmla="*/ 65 h 76"/>
                <a:gd name="T52" fmla="*/ 3 w 56"/>
                <a:gd name="T53" fmla="*/ 62 h 76"/>
                <a:gd name="T54" fmla="*/ 2 w 56"/>
                <a:gd name="T55" fmla="*/ 60 h 76"/>
                <a:gd name="T56" fmla="*/ 2 w 56"/>
                <a:gd name="T57" fmla="*/ 58 h 76"/>
                <a:gd name="T58" fmla="*/ 2 w 56"/>
                <a:gd name="T59" fmla="*/ 56 h 76"/>
                <a:gd name="T60" fmla="*/ 1 w 56"/>
                <a:gd name="T61" fmla="*/ 53 h 76"/>
                <a:gd name="T62" fmla="*/ 1 w 56"/>
                <a:gd name="T63" fmla="*/ 51 h 76"/>
                <a:gd name="T64" fmla="*/ 0 w 56"/>
                <a:gd name="T65" fmla="*/ 48 h 76"/>
                <a:gd name="T66" fmla="*/ 0 w 56"/>
                <a:gd name="T67" fmla="*/ 46 h 76"/>
                <a:gd name="T68" fmla="*/ 0 w 56"/>
                <a:gd name="T69" fmla="*/ 43 h 76"/>
                <a:gd name="T70" fmla="*/ 0 w 56"/>
                <a:gd name="T71" fmla="*/ 0 h 76"/>
                <a:gd name="T72" fmla="*/ 10 w 56"/>
                <a:gd name="T73" fmla="*/ 0 h 76"/>
                <a:gd name="T74" fmla="*/ 10 w 56"/>
                <a:gd name="T75" fmla="*/ 43 h 76"/>
                <a:gd name="T76" fmla="*/ 10 w 56"/>
                <a:gd name="T77" fmla="*/ 47 h 76"/>
                <a:gd name="T78" fmla="*/ 11 w 56"/>
                <a:gd name="T79" fmla="*/ 51 h 76"/>
                <a:gd name="T80" fmla="*/ 11 w 56"/>
                <a:gd name="T81" fmla="*/ 54 h 76"/>
                <a:gd name="T82" fmla="*/ 12 w 56"/>
                <a:gd name="T83" fmla="*/ 57 h 76"/>
                <a:gd name="T84" fmla="*/ 12 w 56"/>
                <a:gd name="T85" fmla="*/ 59 h 76"/>
                <a:gd name="T86" fmla="*/ 14 w 56"/>
                <a:gd name="T87" fmla="*/ 61 h 76"/>
                <a:gd name="T88" fmla="*/ 15 w 56"/>
                <a:gd name="T89" fmla="*/ 63 h 76"/>
                <a:gd name="T90" fmla="*/ 17 w 56"/>
                <a:gd name="T91" fmla="*/ 64 h 76"/>
                <a:gd name="T92" fmla="*/ 19 w 56"/>
                <a:gd name="T93" fmla="*/ 65 h 76"/>
                <a:gd name="T94" fmla="*/ 22 w 56"/>
                <a:gd name="T95" fmla="*/ 65 h 76"/>
                <a:gd name="T96" fmla="*/ 24 w 56"/>
                <a:gd name="T97" fmla="*/ 66 h 76"/>
                <a:gd name="T98" fmla="*/ 26 w 56"/>
                <a:gd name="T99" fmla="*/ 66 h 76"/>
                <a:gd name="T100" fmla="*/ 32 w 56"/>
                <a:gd name="T101" fmla="*/ 66 h 76"/>
                <a:gd name="T102" fmla="*/ 36 w 56"/>
                <a:gd name="T103" fmla="*/ 65 h 76"/>
                <a:gd name="T104" fmla="*/ 39 w 56"/>
                <a:gd name="T105" fmla="*/ 64 h 76"/>
                <a:gd name="T106" fmla="*/ 40 w 56"/>
                <a:gd name="T107" fmla="*/ 62 h 76"/>
                <a:gd name="T108" fmla="*/ 42 w 56"/>
                <a:gd name="T109" fmla="*/ 61 h 76"/>
                <a:gd name="T110" fmla="*/ 43 w 56"/>
                <a:gd name="T111" fmla="*/ 59 h 76"/>
                <a:gd name="T112" fmla="*/ 43 w 56"/>
                <a:gd name="T113" fmla="*/ 57 h 76"/>
                <a:gd name="T114" fmla="*/ 44 w 56"/>
                <a:gd name="T115" fmla="*/ 54 h 76"/>
                <a:gd name="T116" fmla="*/ 44 w 56"/>
                <a:gd name="T117" fmla="*/ 52 h 76"/>
                <a:gd name="T118" fmla="*/ 45 w 56"/>
                <a:gd name="T119" fmla="*/ 49 h 76"/>
                <a:gd name="T120" fmla="*/ 45 w 56"/>
                <a:gd name="T121" fmla="*/ 47 h 76"/>
                <a:gd name="T122" fmla="*/ 45 w 56"/>
                <a:gd name="T123" fmla="*/ 43 h 76"/>
                <a:gd name="T124" fmla="*/ 45 w 56"/>
                <a:gd name="T12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6" h="76">
                  <a:moveTo>
                    <a:pt x="45" y="0"/>
                  </a:moveTo>
                  <a:lnTo>
                    <a:pt x="55" y="0"/>
                  </a:lnTo>
                  <a:lnTo>
                    <a:pt x="55" y="43"/>
                  </a:lnTo>
                  <a:lnTo>
                    <a:pt x="55" y="46"/>
                  </a:lnTo>
                  <a:lnTo>
                    <a:pt x="55" y="48"/>
                  </a:lnTo>
                  <a:lnTo>
                    <a:pt x="55" y="50"/>
                  </a:lnTo>
                  <a:lnTo>
                    <a:pt x="54" y="53"/>
                  </a:lnTo>
                  <a:lnTo>
                    <a:pt x="54" y="56"/>
                  </a:lnTo>
                  <a:lnTo>
                    <a:pt x="54" y="57"/>
                  </a:lnTo>
                  <a:lnTo>
                    <a:pt x="54" y="60"/>
                  </a:lnTo>
                  <a:lnTo>
                    <a:pt x="53" y="61"/>
                  </a:lnTo>
                  <a:lnTo>
                    <a:pt x="51" y="65"/>
                  </a:lnTo>
                  <a:lnTo>
                    <a:pt x="49" y="67"/>
                  </a:lnTo>
                  <a:lnTo>
                    <a:pt x="47" y="69"/>
                  </a:lnTo>
                  <a:lnTo>
                    <a:pt x="43" y="71"/>
                  </a:lnTo>
                  <a:lnTo>
                    <a:pt x="40" y="73"/>
                  </a:lnTo>
                  <a:lnTo>
                    <a:pt x="36" y="74"/>
                  </a:lnTo>
                  <a:lnTo>
                    <a:pt x="32" y="75"/>
                  </a:lnTo>
                  <a:lnTo>
                    <a:pt x="28" y="75"/>
                  </a:lnTo>
                  <a:lnTo>
                    <a:pt x="23" y="75"/>
                  </a:lnTo>
                  <a:lnTo>
                    <a:pt x="19" y="74"/>
                  </a:lnTo>
                  <a:lnTo>
                    <a:pt x="15" y="73"/>
                  </a:lnTo>
                  <a:lnTo>
                    <a:pt x="12" y="72"/>
                  </a:lnTo>
                  <a:lnTo>
                    <a:pt x="8" y="70"/>
                  </a:lnTo>
                  <a:lnTo>
                    <a:pt x="6" y="67"/>
                  </a:lnTo>
                  <a:lnTo>
                    <a:pt x="4" y="65"/>
                  </a:lnTo>
                  <a:lnTo>
                    <a:pt x="3" y="62"/>
                  </a:lnTo>
                  <a:lnTo>
                    <a:pt x="2" y="60"/>
                  </a:lnTo>
                  <a:lnTo>
                    <a:pt x="2" y="58"/>
                  </a:lnTo>
                  <a:lnTo>
                    <a:pt x="2" y="56"/>
                  </a:lnTo>
                  <a:lnTo>
                    <a:pt x="1" y="53"/>
                  </a:lnTo>
                  <a:lnTo>
                    <a:pt x="1" y="51"/>
                  </a:lnTo>
                  <a:lnTo>
                    <a:pt x="0" y="48"/>
                  </a:lnTo>
                  <a:lnTo>
                    <a:pt x="0" y="46"/>
                  </a:lnTo>
                  <a:lnTo>
                    <a:pt x="0" y="43"/>
                  </a:lnTo>
                  <a:lnTo>
                    <a:pt x="0" y="0"/>
                  </a:lnTo>
                  <a:lnTo>
                    <a:pt x="10" y="0"/>
                  </a:lnTo>
                  <a:lnTo>
                    <a:pt x="10" y="43"/>
                  </a:lnTo>
                  <a:lnTo>
                    <a:pt x="10" y="47"/>
                  </a:lnTo>
                  <a:lnTo>
                    <a:pt x="11" y="51"/>
                  </a:lnTo>
                  <a:lnTo>
                    <a:pt x="11" y="54"/>
                  </a:lnTo>
                  <a:lnTo>
                    <a:pt x="12" y="57"/>
                  </a:lnTo>
                  <a:lnTo>
                    <a:pt x="12" y="59"/>
                  </a:lnTo>
                  <a:lnTo>
                    <a:pt x="14" y="61"/>
                  </a:lnTo>
                  <a:lnTo>
                    <a:pt x="15" y="63"/>
                  </a:lnTo>
                  <a:lnTo>
                    <a:pt x="17" y="64"/>
                  </a:lnTo>
                  <a:lnTo>
                    <a:pt x="19" y="65"/>
                  </a:lnTo>
                  <a:lnTo>
                    <a:pt x="22" y="65"/>
                  </a:lnTo>
                  <a:lnTo>
                    <a:pt x="24" y="66"/>
                  </a:lnTo>
                  <a:lnTo>
                    <a:pt x="26" y="66"/>
                  </a:lnTo>
                  <a:lnTo>
                    <a:pt x="32" y="66"/>
                  </a:lnTo>
                  <a:lnTo>
                    <a:pt x="36" y="65"/>
                  </a:lnTo>
                  <a:lnTo>
                    <a:pt x="39" y="64"/>
                  </a:lnTo>
                  <a:lnTo>
                    <a:pt x="40" y="62"/>
                  </a:lnTo>
                  <a:lnTo>
                    <a:pt x="42" y="61"/>
                  </a:lnTo>
                  <a:lnTo>
                    <a:pt x="43" y="59"/>
                  </a:lnTo>
                  <a:lnTo>
                    <a:pt x="43" y="57"/>
                  </a:lnTo>
                  <a:lnTo>
                    <a:pt x="44" y="54"/>
                  </a:lnTo>
                  <a:lnTo>
                    <a:pt x="44" y="52"/>
                  </a:lnTo>
                  <a:lnTo>
                    <a:pt x="45" y="49"/>
                  </a:lnTo>
                  <a:lnTo>
                    <a:pt x="45" y="47"/>
                  </a:lnTo>
                  <a:lnTo>
                    <a:pt x="45" y="43"/>
                  </a:lnTo>
                  <a:lnTo>
                    <a:pt x="45"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88" name="Freeform 380"/>
            <p:cNvSpPr>
              <a:spLocks/>
            </p:cNvSpPr>
            <p:nvPr/>
          </p:nvSpPr>
          <p:spPr bwMode="auto">
            <a:xfrm>
              <a:off x="5152" y="1634"/>
              <a:ext cx="54" cy="75"/>
            </a:xfrm>
            <a:custGeom>
              <a:avLst/>
              <a:gdLst>
                <a:gd name="T0" fmla="*/ 0 w 54"/>
                <a:gd name="T1" fmla="*/ 0 h 75"/>
                <a:gd name="T2" fmla="*/ 30 w 54"/>
                <a:gd name="T3" fmla="*/ 0 h 75"/>
                <a:gd name="T4" fmla="*/ 36 w 54"/>
                <a:gd name="T5" fmla="*/ 2 h 75"/>
                <a:gd name="T6" fmla="*/ 40 w 54"/>
                <a:gd name="T7" fmla="*/ 4 h 75"/>
                <a:gd name="T8" fmla="*/ 45 w 54"/>
                <a:gd name="T9" fmla="*/ 8 h 75"/>
                <a:gd name="T10" fmla="*/ 48 w 54"/>
                <a:gd name="T11" fmla="*/ 12 h 75"/>
                <a:gd name="T12" fmla="*/ 50 w 54"/>
                <a:gd name="T13" fmla="*/ 17 h 75"/>
                <a:gd name="T14" fmla="*/ 50 w 54"/>
                <a:gd name="T15" fmla="*/ 23 h 75"/>
                <a:gd name="T16" fmla="*/ 48 w 54"/>
                <a:gd name="T17" fmla="*/ 27 h 75"/>
                <a:gd name="T18" fmla="*/ 46 w 54"/>
                <a:gd name="T19" fmla="*/ 30 h 75"/>
                <a:gd name="T20" fmla="*/ 41 w 54"/>
                <a:gd name="T21" fmla="*/ 34 h 75"/>
                <a:gd name="T22" fmla="*/ 42 w 54"/>
                <a:gd name="T23" fmla="*/ 36 h 75"/>
                <a:gd name="T24" fmla="*/ 48 w 54"/>
                <a:gd name="T25" fmla="*/ 39 h 75"/>
                <a:gd name="T26" fmla="*/ 51 w 54"/>
                <a:gd name="T27" fmla="*/ 45 h 75"/>
                <a:gd name="T28" fmla="*/ 53 w 54"/>
                <a:gd name="T29" fmla="*/ 49 h 75"/>
                <a:gd name="T30" fmla="*/ 53 w 54"/>
                <a:gd name="T31" fmla="*/ 56 h 75"/>
                <a:gd name="T32" fmla="*/ 51 w 54"/>
                <a:gd name="T33" fmla="*/ 61 h 75"/>
                <a:gd name="T34" fmla="*/ 50 w 54"/>
                <a:gd name="T35" fmla="*/ 65 h 75"/>
                <a:gd name="T36" fmla="*/ 47 w 54"/>
                <a:gd name="T37" fmla="*/ 68 h 75"/>
                <a:gd name="T38" fmla="*/ 45 w 54"/>
                <a:gd name="T39" fmla="*/ 71 h 75"/>
                <a:gd name="T40" fmla="*/ 40 w 54"/>
                <a:gd name="T41" fmla="*/ 73 h 75"/>
                <a:gd name="T42" fmla="*/ 35 w 54"/>
                <a:gd name="T43" fmla="*/ 74 h 75"/>
                <a:gd name="T44" fmla="*/ 30 w 54"/>
                <a:gd name="T45" fmla="*/ 74 h 75"/>
                <a:gd name="T46" fmla="*/ 0 w 54"/>
                <a:gd name="T47" fmla="*/ 74 h 75"/>
                <a:gd name="T48" fmla="*/ 24 w 54"/>
                <a:gd name="T49" fmla="*/ 31 h 75"/>
                <a:gd name="T50" fmla="*/ 30 w 54"/>
                <a:gd name="T51" fmla="*/ 31 h 75"/>
                <a:gd name="T52" fmla="*/ 33 w 54"/>
                <a:gd name="T53" fmla="*/ 31 h 75"/>
                <a:gd name="T54" fmla="*/ 35 w 54"/>
                <a:gd name="T55" fmla="*/ 29 h 75"/>
                <a:gd name="T56" fmla="*/ 38 w 54"/>
                <a:gd name="T57" fmla="*/ 27 h 75"/>
                <a:gd name="T58" fmla="*/ 39 w 54"/>
                <a:gd name="T59" fmla="*/ 25 h 75"/>
                <a:gd name="T60" fmla="*/ 40 w 54"/>
                <a:gd name="T61" fmla="*/ 21 h 75"/>
                <a:gd name="T62" fmla="*/ 39 w 54"/>
                <a:gd name="T63" fmla="*/ 17 h 75"/>
                <a:gd name="T64" fmla="*/ 38 w 54"/>
                <a:gd name="T65" fmla="*/ 14 h 75"/>
                <a:gd name="T66" fmla="*/ 37 w 54"/>
                <a:gd name="T67" fmla="*/ 12 h 75"/>
                <a:gd name="T68" fmla="*/ 34 w 54"/>
                <a:gd name="T69" fmla="*/ 10 h 75"/>
                <a:gd name="T70" fmla="*/ 29 w 54"/>
                <a:gd name="T71" fmla="*/ 9 h 75"/>
                <a:gd name="T72" fmla="*/ 23 w 54"/>
                <a:gd name="T73" fmla="*/ 9 h 75"/>
                <a:gd name="T74" fmla="*/ 10 w 54"/>
                <a:gd name="T75" fmla="*/ 31 h 75"/>
                <a:gd name="T76" fmla="*/ 27 w 54"/>
                <a:gd name="T77" fmla="*/ 65 h 75"/>
                <a:gd name="T78" fmla="*/ 31 w 54"/>
                <a:gd name="T79" fmla="*/ 65 h 75"/>
                <a:gd name="T80" fmla="*/ 34 w 54"/>
                <a:gd name="T81" fmla="*/ 65 h 75"/>
                <a:gd name="T82" fmla="*/ 37 w 54"/>
                <a:gd name="T83" fmla="*/ 65 h 75"/>
                <a:gd name="T84" fmla="*/ 38 w 54"/>
                <a:gd name="T85" fmla="*/ 64 h 75"/>
                <a:gd name="T86" fmla="*/ 40 w 54"/>
                <a:gd name="T87" fmla="*/ 62 h 75"/>
                <a:gd name="T88" fmla="*/ 41 w 54"/>
                <a:gd name="T89" fmla="*/ 60 h 75"/>
                <a:gd name="T90" fmla="*/ 43 w 54"/>
                <a:gd name="T91" fmla="*/ 56 h 75"/>
                <a:gd name="T92" fmla="*/ 43 w 54"/>
                <a:gd name="T93" fmla="*/ 53 h 75"/>
                <a:gd name="T94" fmla="*/ 42 w 54"/>
                <a:gd name="T95" fmla="*/ 49 h 75"/>
                <a:gd name="T96" fmla="*/ 41 w 54"/>
                <a:gd name="T97" fmla="*/ 46 h 75"/>
                <a:gd name="T98" fmla="*/ 38 w 54"/>
                <a:gd name="T99" fmla="*/ 44 h 75"/>
                <a:gd name="T100" fmla="*/ 35 w 54"/>
                <a:gd name="T101" fmla="*/ 42 h 75"/>
                <a:gd name="T102" fmla="*/ 31 w 54"/>
                <a:gd name="T103" fmla="*/ 41 h 75"/>
                <a:gd name="T104" fmla="*/ 25 w 54"/>
                <a:gd name="T105" fmla="*/ 41 h 75"/>
                <a:gd name="T106" fmla="*/ 10 w 54"/>
                <a:gd name="T107" fmla="*/ 6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4" h="75">
                  <a:moveTo>
                    <a:pt x="0" y="74"/>
                  </a:moveTo>
                  <a:lnTo>
                    <a:pt x="0" y="0"/>
                  </a:lnTo>
                  <a:lnTo>
                    <a:pt x="25" y="0"/>
                  </a:lnTo>
                  <a:lnTo>
                    <a:pt x="30" y="0"/>
                  </a:lnTo>
                  <a:lnTo>
                    <a:pt x="33" y="1"/>
                  </a:lnTo>
                  <a:lnTo>
                    <a:pt x="36" y="2"/>
                  </a:lnTo>
                  <a:lnTo>
                    <a:pt x="38" y="3"/>
                  </a:lnTo>
                  <a:lnTo>
                    <a:pt x="40" y="4"/>
                  </a:lnTo>
                  <a:lnTo>
                    <a:pt x="42" y="6"/>
                  </a:lnTo>
                  <a:lnTo>
                    <a:pt x="45" y="8"/>
                  </a:lnTo>
                  <a:lnTo>
                    <a:pt x="46" y="9"/>
                  </a:lnTo>
                  <a:lnTo>
                    <a:pt x="48" y="12"/>
                  </a:lnTo>
                  <a:lnTo>
                    <a:pt x="49" y="14"/>
                  </a:lnTo>
                  <a:lnTo>
                    <a:pt x="50" y="17"/>
                  </a:lnTo>
                  <a:lnTo>
                    <a:pt x="50" y="20"/>
                  </a:lnTo>
                  <a:lnTo>
                    <a:pt x="50" y="23"/>
                  </a:lnTo>
                  <a:lnTo>
                    <a:pt x="49" y="25"/>
                  </a:lnTo>
                  <a:lnTo>
                    <a:pt x="48" y="27"/>
                  </a:lnTo>
                  <a:lnTo>
                    <a:pt x="47" y="28"/>
                  </a:lnTo>
                  <a:lnTo>
                    <a:pt x="46" y="30"/>
                  </a:lnTo>
                  <a:lnTo>
                    <a:pt x="43" y="32"/>
                  </a:lnTo>
                  <a:lnTo>
                    <a:pt x="41" y="34"/>
                  </a:lnTo>
                  <a:lnTo>
                    <a:pt x="39" y="35"/>
                  </a:lnTo>
                  <a:lnTo>
                    <a:pt x="42" y="36"/>
                  </a:lnTo>
                  <a:lnTo>
                    <a:pt x="46" y="38"/>
                  </a:lnTo>
                  <a:lnTo>
                    <a:pt x="48" y="39"/>
                  </a:lnTo>
                  <a:lnTo>
                    <a:pt x="50" y="42"/>
                  </a:lnTo>
                  <a:lnTo>
                    <a:pt x="51" y="45"/>
                  </a:lnTo>
                  <a:lnTo>
                    <a:pt x="52" y="46"/>
                  </a:lnTo>
                  <a:lnTo>
                    <a:pt x="53" y="49"/>
                  </a:lnTo>
                  <a:lnTo>
                    <a:pt x="53" y="53"/>
                  </a:lnTo>
                  <a:lnTo>
                    <a:pt x="53" y="56"/>
                  </a:lnTo>
                  <a:lnTo>
                    <a:pt x="53" y="59"/>
                  </a:lnTo>
                  <a:lnTo>
                    <a:pt x="51" y="61"/>
                  </a:lnTo>
                  <a:lnTo>
                    <a:pt x="51" y="63"/>
                  </a:lnTo>
                  <a:lnTo>
                    <a:pt x="50" y="65"/>
                  </a:lnTo>
                  <a:lnTo>
                    <a:pt x="49" y="66"/>
                  </a:lnTo>
                  <a:lnTo>
                    <a:pt x="47" y="68"/>
                  </a:lnTo>
                  <a:lnTo>
                    <a:pt x="46" y="69"/>
                  </a:lnTo>
                  <a:lnTo>
                    <a:pt x="45" y="71"/>
                  </a:lnTo>
                  <a:lnTo>
                    <a:pt x="42" y="72"/>
                  </a:lnTo>
                  <a:lnTo>
                    <a:pt x="40" y="73"/>
                  </a:lnTo>
                  <a:lnTo>
                    <a:pt x="38" y="74"/>
                  </a:lnTo>
                  <a:lnTo>
                    <a:pt x="35" y="74"/>
                  </a:lnTo>
                  <a:lnTo>
                    <a:pt x="33" y="74"/>
                  </a:lnTo>
                  <a:lnTo>
                    <a:pt x="30" y="74"/>
                  </a:lnTo>
                  <a:lnTo>
                    <a:pt x="27" y="74"/>
                  </a:lnTo>
                  <a:lnTo>
                    <a:pt x="0" y="74"/>
                  </a:lnTo>
                  <a:lnTo>
                    <a:pt x="10" y="31"/>
                  </a:lnTo>
                  <a:lnTo>
                    <a:pt x="24" y="31"/>
                  </a:lnTo>
                  <a:lnTo>
                    <a:pt x="27" y="31"/>
                  </a:lnTo>
                  <a:lnTo>
                    <a:pt x="30" y="31"/>
                  </a:lnTo>
                  <a:lnTo>
                    <a:pt x="31" y="31"/>
                  </a:lnTo>
                  <a:lnTo>
                    <a:pt x="33" y="31"/>
                  </a:lnTo>
                  <a:lnTo>
                    <a:pt x="34" y="30"/>
                  </a:lnTo>
                  <a:lnTo>
                    <a:pt x="35" y="29"/>
                  </a:lnTo>
                  <a:lnTo>
                    <a:pt x="37" y="28"/>
                  </a:lnTo>
                  <a:lnTo>
                    <a:pt x="38" y="27"/>
                  </a:lnTo>
                  <a:lnTo>
                    <a:pt x="38" y="26"/>
                  </a:lnTo>
                  <a:lnTo>
                    <a:pt x="39" y="25"/>
                  </a:lnTo>
                  <a:lnTo>
                    <a:pt x="40" y="23"/>
                  </a:lnTo>
                  <a:lnTo>
                    <a:pt x="40" y="21"/>
                  </a:lnTo>
                  <a:lnTo>
                    <a:pt x="40" y="19"/>
                  </a:lnTo>
                  <a:lnTo>
                    <a:pt x="39" y="17"/>
                  </a:lnTo>
                  <a:lnTo>
                    <a:pt x="39" y="16"/>
                  </a:lnTo>
                  <a:lnTo>
                    <a:pt x="38" y="14"/>
                  </a:lnTo>
                  <a:lnTo>
                    <a:pt x="38" y="13"/>
                  </a:lnTo>
                  <a:lnTo>
                    <a:pt x="37" y="12"/>
                  </a:lnTo>
                  <a:lnTo>
                    <a:pt x="35" y="11"/>
                  </a:lnTo>
                  <a:lnTo>
                    <a:pt x="34" y="10"/>
                  </a:lnTo>
                  <a:lnTo>
                    <a:pt x="32" y="10"/>
                  </a:lnTo>
                  <a:lnTo>
                    <a:pt x="29" y="9"/>
                  </a:lnTo>
                  <a:lnTo>
                    <a:pt x="27" y="9"/>
                  </a:lnTo>
                  <a:lnTo>
                    <a:pt x="23" y="9"/>
                  </a:lnTo>
                  <a:lnTo>
                    <a:pt x="10" y="9"/>
                  </a:lnTo>
                  <a:lnTo>
                    <a:pt x="10" y="31"/>
                  </a:lnTo>
                  <a:lnTo>
                    <a:pt x="10" y="65"/>
                  </a:lnTo>
                  <a:lnTo>
                    <a:pt x="27" y="65"/>
                  </a:lnTo>
                  <a:lnTo>
                    <a:pt x="29" y="65"/>
                  </a:lnTo>
                  <a:lnTo>
                    <a:pt x="31" y="65"/>
                  </a:lnTo>
                  <a:lnTo>
                    <a:pt x="33" y="65"/>
                  </a:lnTo>
                  <a:lnTo>
                    <a:pt x="34" y="65"/>
                  </a:lnTo>
                  <a:lnTo>
                    <a:pt x="35" y="65"/>
                  </a:lnTo>
                  <a:lnTo>
                    <a:pt x="37" y="65"/>
                  </a:lnTo>
                  <a:lnTo>
                    <a:pt x="38" y="65"/>
                  </a:lnTo>
                  <a:lnTo>
                    <a:pt x="38" y="64"/>
                  </a:lnTo>
                  <a:lnTo>
                    <a:pt x="39" y="63"/>
                  </a:lnTo>
                  <a:lnTo>
                    <a:pt x="40" y="62"/>
                  </a:lnTo>
                  <a:lnTo>
                    <a:pt x="41" y="61"/>
                  </a:lnTo>
                  <a:lnTo>
                    <a:pt x="41" y="60"/>
                  </a:lnTo>
                  <a:lnTo>
                    <a:pt x="42" y="58"/>
                  </a:lnTo>
                  <a:lnTo>
                    <a:pt x="43" y="56"/>
                  </a:lnTo>
                  <a:lnTo>
                    <a:pt x="43" y="54"/>
                  </a:lnTo>
                  <a:lnTo>
                    <a:pt x="43" y="53"/>
                  </a:lnTo>
                  <a:lnTo>
                    <a:pt x="43" y="51"/>
                  </a:lnTo>
                  <a:lnTo>
                    <a:pt x="42" y="49"/>
                  </a:lnTo>
                  <a:lnTo>
                    <a:pt x="42" y="48"/>
                  </a:lnTo>
                  <a:lnTo>
                    <a:pt x="41" y="46"/>
                  </a:lnTo>
                  <a:lnTo>
                    <a:pt x="40" y="45"/>
                  </a:lnTo>
                  <a:lnTo>
                    <a:pt x="38" y="44"/>
                  </a:lnTo>
                  <a:lnTo>
                    <a:pt x="37" y="43"/>
                  </a:lnTo>
                  <a:lnTo>
                    <a:pt x="35" y="42"/>
                  </a:lnTo>
                  <a:lnTo>
                    <a:pt x="34" y="41"/>
                  </a:lnTo>
                  <a:lnTo>
                    <a:pt x="31" y="41"/>
                  </a:lnTo>
                  <a:lnTo>
                    <a:pt x="29" y="41"/>
                  </a:lnTo>
                  <a:lnTo>
                    <a:pt x="25" y="41"/>
                  </a:lnTo>
                  <a:lnTo>
                    <a:pt x="10" y="41"/>
                  </a:lnTo>
                  <a:lnTo>
                    <a:pt x="10" y="65"/>
                  </a:lnTo>
                  <a:lnTo>
                    <a:pt x="0" y="74"/>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89" name="Freeform 381"/>
            <p:cNvSpPr>
              <a:spLocks/>
            </p:cNvSpPr>
            <p:nvPr/>
          </p:nvSpPr>
          <p:spPr bwMode="auto">
            <a:xfrm>
              <a:off x="5228" y="1634"/>
              <a:ext cx="52" cy="75"/>
            </a:xfrm>
            <a:custGeom>
              <a:avLst/>
              <a:gdLst>
                <a:gd name="T0" fmla="*/ 0 w 52"/>
                <a:gd name="T1" fmla="*/ 74 h 75"/>
                <a:gd name="T2" fmla="*/ 0 w 52"/>
                <a:gd name="T3" fmla="*/ 0 h 75"/>
                <a:gd name="T4" fmla="*/ 50 w 52"/>
                <a:gd name="T5" fmla="*/ 0 h 75"/>
                <a:gd name="T6" fmla="*/ 50 w 52"/>
                <a:gd name="T7" fmla="*/ 9 h 75"/>
                <a:gd name="T8" fmla="*/ 9 w 52"/>
                <a:gd name="T9" fmla="*/ 9 h 75"/>
                <a:gd name="T10" fmla="*/ 9 w 52"/>
                <a:gd name="T11" fmla="*/ 31 h 75"/>
                <a:gd name="T12" fmla="*/ 47 w 52"/>
                <a:gd name="T13" fmla="*/ 31 h 75"/>
                <a:gd name="T14" fmla="*/ 47 w 52"/>
                <a:gd name="T15" fmla="*/ 41 h 75"/>
                <a:gd name="T16" fmla="*/ 9 w 52"/>
                <a:gd name="T17" fmla="*/ 41 h 75"/>
                <a:gd name="T18" fmla="*/ 9 w 52"/>
                <a:gd name="T19" fmla="*/ 65 h 75"/>
                <a:gd name="T20" fmla="*/ 51 w 52"/>
                <a:gd name="T21" fmla="*/ 65 h 75"/>
                <a:gd name="T22" fmla="*/ 51 w 52"/>
                <a:gd name="T23" fmla="*/ 74 h 75"/>
                <a:gd name="T24" fmla="*/ 0 w 52"/>
                <a:gd name="T25" fmla="*/ 7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75">
                  <a:moveTo>
                    <a:pt x="0" y="74"/>
                  </a:moveTo>
                  <a:lnTo>
                    <a:pt x="0" y="0"/>
                  </a:lnTo>
                  <a:lnTo>
                    <a:pt x="50" y="0"/>
                  </a:lnTo>
                  <a:lnTo>
                    <a:pt x="50" y="9"/>
                  </a:lnTo>
                  <a:lnTo>
                    <a:pt x="9" y="9"/>
                  </a:lnTo>
                  <a:lnTo>
                    <a:pt x="9" y="31"/>
                  </a:lnTo>
                  <a:lnTo>
                    <a:pt x="47" y="31"/>
                  </a:lnTo>
                  <a:lnTo>
                    <a:pt x="47" y="41"/>
                  </a:lnTo>
                  <a:lnTo>
                    <a:pt x="9" y="41"/>
                  </a:lnTo>
                  <a:lnTo>
                    <a:pt x="9" y="65"/>
                  </a:lnTo>
                  <a:lnTo>
                    <a:pt x="51" y="65"/>
                  </a:lnTo>
                  <a:lnTo>
                    <a:pt x="51" y="74"/>
                  </a:lnTo>
                  <a:lnTo>
                    <a:pt x="0" y="74"/>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90" name="Freeform 382"/>
            <p:cNvSpPr>
              <a:spLocks/>
            </p:cNvSpPr>
            <p:nvPr/>
          </p:nvSpPr>
          <p:spPr bwMode="auto">
            <a:xfrm>
              <a:off x="5295" y="1633"/>
              <a:ext cx="58" cy="77"/>
            </a:xfrm>
            <a:custGeom>
              <a:avLst/>
              <a:gdLst>
                <a:gd name="T0" fmla="*/ 10 w 58"/>
                <a:gd name="T1" fmla="*/ 53 h 77"/>
                <a:gd name="T2" fmla="*/ 13 w 58"/>
                <a:gd name="T3" fmla="*/ 60 h 77"/>
                <a:gd name="T4" fmla="*/ 16 w 58"/>
                <a:gd name="T5" fmla="*/ 65 h 77"/>
                <a:gd name="T6" fmla="*/ 25 w 58"/>
                <a:gd name="T7" fmla="*/ 67 h 77"/>
                <a:gd name="T8" fmla="*/ 33 w 58"/>
                <a:gd name="T9" fmla="*/ 67 h 77"/>
                <a:gd name="T10" fmla="*/ 39 w 58"/>
                <a:gd name="T11" fmla="*/ 66 h 77"/>
                <a:gd name="T12" fmla="*/ 44 w 58"/>
                <a:gd name="T13" fmla="*/ 64 h 77"/>
                <a:gd name="T14" fmla="*/ 47 w 58"/>
                <a:gd name="T15" fmla="*/ 59 h 77"/>
                <a:gd name="T16" fmla="*/ 48 w 58"/>
                <a:gd name="T17" fmla="*/ 53 h 77"/>
                <a:gd name="T18" fmla="*/ 45 w 58"/>
                <a:gd name="T19" fmla="*/ 49 h 77"/>
                <a:gd name="T20" fmla="*/ 42 w 58"/>
                <a:gd name="T21" fmla="*/ 47 h 77"/>
                <a:gd name="T22" fmla="*/ 35 w 58"/>
                <a:gd name="T23" fmla="*/ 44 h 77"/>
                <a:gd name="T24" fmla="*/ 23 w 58"/>
                <a:gd name="T25" fmla="*/ 41 h 77"/>
                <a:gd name="T26" fmla="*/ 13 w 58"/>
                <a:gd name="T27" fmla="*/ 37 h 77"/>
                <a:gd name="T28" fmla="*/ 7 w 58"/>
                <a:gd name="T29" fmla="*/ 32 h 77"/>
                <a:gd name="T30" fmla="*/ 3 w 58"/>
                <a:gd name="T31" fmla="*/ 26 h 77"/>
                <a:gd name="T32" fmla="*/ 3 w 58"/>
                <a:gd name="T33" fmla="*/ 18 h 77"/>
                <a:gd name="T34" fmla="*/ 5 w 58"/>
                <a:gd name="T35" fmla="*/ 10 h 77"/>
                <a:gd name="T36" fmla="*/ 12 w 58"/>
                <a:gd name="T37" fmla="*/ 4 h 77"/>
                <a:gd name="T38" fmla="*/ 21 w 58"/>
                <a:gd name="T39" fmla="*/ 1 h 77"/>
                <a:gd name="T40" fmla="*/ 32 w 58"/>
                <a:gd name="T41" fmla="*/ 0 h 77"/>
                <a:gd name="T42" fmla="*/ 42 w 58"/>
                <a:gd name="T43" fmla="*/ 3 h 77"/>
                <a:gd name="T44" fmla="*/ 50 w 58"/>
                <a:gd name="T45" fmla="*/ 8 h 77"/>
                <a:gd name="T46" fmla="*/ 55 w 58"/>
                <a:gd name="T47" fmla="*/ 16 h 77"/>
                <a:gd name="T48" fmla="*/ 45 w 58"/>
                <a:gd name="T49" fmla="*/ 23 h 77"/>
                <a:gd name="T50" fmla="*/ 43 w 58"/>
                <a:gd name="T51" fmla="*/ 14 h 77"/>
                <a:gd name="T52" fmla="*/ 36 w 58"/>
                <a:gd name="T53" fmla="*/ 10 h 77"/>
                <a:gd name="T54" fmla="*/ 25 w 58"/>
                <a:gd name="T55" fmla="*/ 10 h 77"/>
                <a:gd name="T56" fmla="*/ 16 w 58"/>
                <a:gd name="T57" fmla="*/ 12 h 77"/>
                <a:gd name="T58" fmla="*/ 13 w 58"/>
                <a:gd name="T59" fmla="*/ 18 h 77"/>
                <a:gd name="T60" fmla="*/ 14 w 58"/>
                <a:gd name="T61" fmla="*/ 24 h 77"/>
                <a:gd name="T62" fmla="*/ 18 w 58"/>
                <a:gd name="T63" fmla="*/ 28 h 77"/>
                <a:gd name="T64" fmla="*/ 30 w 58"/>
                <a:gd name="T65" fmla="*/ 32 h 77"/>
                <a:gd name="T66" fmla="*/ 42 w 58"/>
                <a:gd name="T67" fmla="*/ 36 h 77"/>
                <a:gd name="T68" fmla="*/ 50 w 58"/>
                <a:gd name="T69" fmla="*/ 40 h 77"/>
                <a:gd name="T70" fmla="*/ 56 w 58"/>
                <a:gd name="T71" fmla="*/ 47 h 77"/>
                <a:gd name="T72" fmla="*/ 57 w 58"/>
                <a:gd name="T73" fmla="*/ 54 h 77"/>
                <a:gd name="T74" fmla="*/ 56 w 58"/>
                <a:gd name="T75" fmla="*/ 63 h 77"/>
                <a:gd name="T76" fmla="*/ 49 w 58"/>
                <a:gd name="T77" fmla="*/ 70 h 77"/>
                <a:gd name="T78" fmla="*/ 41 w 58"/>
                <a:gd name="T79" fmla="*/ 75 h 77"/>
                <a:gd name="T80" fmla="*/ 31 w 58"/>
                <a:gd name="T81" fmla="*/ 76 h 77"/>
                <a:gd name="T82" fmla="*/ 18 w 58"/>
                <a:gd name="T83" fmla="*/ 75 h 77"/>
                <a:gd name="T84" fmla="*/ 9 w 58"/>
                <a:gd name="T85" fmla="*/ 70 h 77"/>
                <a:gd name="T86" fmla="*/ 3 w 58"/>
                <a:gd name="T87" fmla="*/ 62 h 77"/>
                <a:gd name="T88" fmla="*/ 0 w 58"/>
                <a:gd name="T89" fmla="*/ 5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8" h="77">
                  <a:moveTo>
                    <a:pt x="0" y="50"/>
                  </a:moveTo>
                  <a:lnTo>
                    <a:pt x="10" y="50"/>
                  </a:lnTo>
                  <a:lnTo>
                    <a:pt x="10" y="53"/>
                  </a:lnTo>
                  <a:lnTo>
                    <a:pt x="11" y="55"/>
                  </a:lnTo>
                  <a:lnTo>
                    <a:pt x="12" y="58"/>
                  </a:lnTo>
                  <a:lnTo>
                    <a:pt x="13" y="60"/>
                  </a:lnTo>
                  <a:lnTo>
                    <a:pt x="14" y="62"/>
                  </a:lnTo>
                  <a:lnTo>
                    <a:pt x="15" y="64"/>
                  </a:lnTo>
                  <a:lnTo>
                    <a:pt x="16" y="65"/>
                  </a:lnTo>
                  <a:lnTo>
                    <a:pt x="20" y="66"/>
                  </a:lnTo>
                  <a:lnTo>
                    <a:pt x="22" y="66"/>
                  </a:lnTo>
                  <a:lnTo>
                    <a:pt x="25" y="67"/>
                  </a:lnTo>
                  <a:lnTo>
                    <a:pt x="27" y="67"/>
                  </a:lnTo>
                  <a:lnTo>
                    <a:pt x="31" y="67"/>
                  </a:lnTo>
                  <a:lnTo>
                    <a:pt x="33" y="67"/>
                  </a:lnTo>
                  <a:lnTo>
                    <a:pt x="35" y="67"/>
                  </a:lnTo>
                  <a:lnTo>
                    <a:pt x="37" y="67"/>
                  </a:lnTo>
                  <a:lnTo>
                    <a:pt x="39" y="66"/>
                  </a:lnTo>
                  <a:lnTo>
                    <a:pt x="41" y="65"/>
                  </a:lnTo>
                  <a:lnTo>
                    <a:pt x="43" y="64"/>
                  </a:lnTo>
                  <a:lnTo>
                    <a:pt x="44" y="64"/>
                  </a:lnTo>
                  <a:lnTo>
                    <a:pt x="45" y="62"/>
                  </a:lnTo>
                  <a:lnTo>
                    <a:pt x="46" y="61"/>
                  </a:lnTo>
                  <a:lnTo>
                    <a:pt x="47" y="59"/>
                  </a:lnTo>
                  <a:lnTo>
                    <a:pt x="48" y="57"/>
                  </a:lnTo>
                  <a:lnTo>
                    <a:pt x="48" y="55"/>
                  </a:lnTo>
                  <a:lnTo>
                    <a:pt x="48" y="53"/>
                  </a:lnTo>
                  <a:lnTo>
                    <a:pt x="47" y="51"/>
                  </a:lnTo>
                  <a:lnTo>
                    <a:pt x="47" y="50"/>
                  </a:lnTo>
                  <a:lnTo>
                    <a:pt x="45" y="49"/>
                  </a:lnTo>
                  <a:lnTo>
                    <a:pt x="45" y="48"/>
                  </a:lnTo>
                  <a:lnTo>
                    <a:pt x="44" y="48"/>
                  </a:lnTo>
                  <a:lnTo>
                    <a:pt x="42" y="47"/>
                  </a:lnTo>
                  <a:lnTo>
                    <a:pt x="39" y="46"/>
                  </a:lnTo>
                  <a:lnTo>
                    <a:pt x="37" y="45"/>
                  </a:lnTo>
                  <a:lnTo>
                    <a:pt x="35" y="44"/>
                  </a:lnTo>
                  <a:lnTo>
                    <a:pt x="32" y="43"/>
                  </a:lnTo>
                  <a:lnTo>
                    <a:pt x="27" y="42"/>
                  </a:lnTo>
                  <a:lnTo>
                    <a:pt x="23" y="41"/>
                  </a:lnTo>
                  <a:lnTo>
                    <a:pt x="19" y="39"/>
                  </a:lnTo>
                  <a:lnTo>
                    <a:pt x="15" y="38"/>
                  </a:lnTo>
                  <a:lnTo>
                    <a:pt x="13" y="37"/>
                  </a:lnTo>
                  <a:lnTo>
                    <a:pt x="11" y="35"/>
                  </a:lnTo>
                  <a:lnTo>
                    <a:pt x="9" y="33"/>
                  </a:lnTo>
                  <a:lnTo>
                    <a:pt x="7" y="32"/>
                  </a:lnTo>
                  <a:lnTo>
                    <a:pt x="5" y="29"/>
                  </a:lnTo>
                  <a:lnTo>
                    <a:pt x="4" y="29"/>
                  </a:lnTo>
                  <a:lnTo>
                    <a:pt x="3" y="26"/>
                  </a:lnTo>
                  <a:lnTo>
                    <a:pt x="3" y="24"/>
                  </a:lnTo>
                  <a:lnTo>
                    <a:pt x="3" y="21"/>
                  </a:lnTo>
                  <a:lnTo>
                    <a:pt x="3" y="18"/>
                  </a:lnTo>
                  <a:lnTo>
                    <a:pt x="3" y="15"/>
                  </a:lnTo>
                  <a:lnTo>
                    <a:pt x="4" y="13"/>
                  </a:lnTo>
                  <a:lnTo>
                    <a:pt x="5" y="10"/>
                  </a:lnTo>
                  <a:lnTo>
                    <a:pt x="8" y="8"/>
                  </a:lnTo>
                  <a:lnTo>
                    <a:pt x="10" y="6"/>
                  </a:lnTo>
                  <a:lnTo>
                    <a:pt x="12" y="4"/>
                  </a:lnTo>
                  <a:lnTo>
                    <a:pt x="15" y="3"/>
                  </a:lnTo>
                  <a:lnTo>
                    <a:pt x="19" y="2"/>
                  </a:lnTo>
                  <a:lnTo>
                    <a:pt x="21" y="1"/>
                  </a:lnTo>
                  <a:lnTo>
                    <a:pt x="24" y="0"/>
                  </a:lnTo>
                  <a:lnTo>
                    <a:pt x="29" y="0"/>
                  </a:lnTo>
                  <a:lnTo>
                    <a:pt x="32" y="0"/>
                  </a:lnTo>
                  <a:lnTo>
                    <a:pt x="36" y="1"/>
                  </a:lnTo>
                  <a:lnTo>
                    <a:pt x="39" y="2"/>
                  </a:lnTo>
                  <a:lnTo>
                    <a:pt x="42" y="3"/>
                  </a:lnTo>
                  <a:lnTo>
                    <a:pt x="45" y="4"/>
                  </a:lnTo>
                  <a:lnTo>
                    <a:pt x="48" y="6"/>
                  </a:lnTo>
                  <a:lnTo>
                    <a:pt x="50" y="8"/>
                  </a:lnTo>
                  <a:lnTo>
                    <a:pt x="53" y="10"/>
                  </a:lnTo>
                  <a:lnTo>
                    <a:pt x="54" y="13"/>
                  </a:lnTo>
                  <a:lnTo>
                    <a:pt x="55" y="16"/>
                  </a:lnTo>
                  <a:lnTo>
                    <a:pt x="56" y="19"/>
                  </a:lnTo>
                  <a:lnTo>
                    <a:pt x="56" y="22"/>
                  </a:lnTo>
                  <a:lnTo>
                    <a:pt x="45" y="23"/>
                  </a:lnTo>
                  <a:lnTo>
                    <a:pt x="45" y="19"/>
                  </a:lnTo>
                  <a:lnTo>
                    <a:pt x="44" y="17"/>
                  </a:lnTo>
                  <a:lnTo>
                    <a:pt x="43" y="14"/>
                  </a:lnTo>
                  <a:lnTo>
                    <a:pt x="41" y="13"/>
                  </a:lnTo>
                  <a:lnTo>
                    <a:pt x="38" y="11"/>
                  </a:lnTo>
                  <a:lnTo>
                    <a:pt x="36" y="10"/>
                  </a:lnTo>
                  <a:lnTo>
                    <a:pt x="33" y="10"/>
                  </a:lnTo>
                  <a:lnTo>
                    <a:pt x="29" y="10"/>
                  </a:lnTo>
                  <a:lnTo>
                    <a:pt x="25" y="10"/>
                  </a:lnTo>
                  <a:lnTo>
                    <a:pt x="21" y="10"/>
                  </a:lnTo>
                  <a:lnTo>
                    <a:pt x="19" y="11"/>
                  </a:lnTo>
                  <a:lnTo>
                    <a:pt x="16" y="12"/>
                  </a:lnTo>
                  <a:lnTo>
                    <a:pt x="15" y="14"/>
                  </a:lnTo>
                  <a:lnTo>
                    <a:pt x="14" y="16"/>
                  </a:lnTo>
                  <a:lnTo>
                    <a:pt x="13" y="18"/>
                  </a:lnTo>
                  <a:lnTo>
                    <a:pt x="13" y="21"/>
                  </a:lnTo>
                  <a:lnTo>
                    <a:pt x="13" y="22"/>
                  </a:lnTo>
                  <a:lnTo>
                    <a:pt x="14" y="24"/>
                  </a:lnTo>
                  <a:lnTo>
                    <a:pt x="14" y="26"/>
                  </a:lnTo>
                  <a:lnTo>
                    <a:pt x="15" y="27"/>
                  </a:lnTo>
                  <a:lnTo>
                    <a:pt x="18" y="28"/>
                  </a:lnTo>
                  <a:lnTo>
                    <a:pt x="21" y="29"/>
                  </a:lnTo>
                  <a:lnTo>
                    <a:pt x="24" y="30"/>
                  </a:lnTo>
                  <a:lnTo>
                    <a:pt x="30" y="32"/>
                  </a:lnTo>
                  <a:lnTo>
                    <a:pt x="35" y="33"/>
                  </a:lnTo>
                  <a:lnTo>
                    <a:pt x="39" y="35"/>
                  </a:lnTo>
                  <a:lnTo>
                    <a:pt x="42" y="36"/>
                  </a:lnTo>
                  <a:lnTo>
                    <a:pt x="45" y="37"/>
                  </a:lnTo>
                  <a:lnTo>
                    <a:pt x="47" y="39"/>
                  </a:lnTo>
                  <a:lnTo>
                    <a:pt x="50" y="40"/>
                  </a:lnTo>
                  <a:lnTo>
                    <a:pt x="53" y="42"/>
                  </a:lnTo>
                  <a:lnTo>
                    <a:pt x="54" y="44"/>
                  </a:lnTo>
                  <a:lnTo>
                    <a:pt x="56" y="47"/>
                  </a:lnTo>
                  <a:lnTo>
                    <a:pt x="56" y="49"/>
                  </a:lnTo>
                  <a:lnTo>
                    <a:pt x="57" y="51"/>
                  </a:lnTo>
                  <a:lnTo>
                    <a:pt x="57" y="54"/>
                  </a:lnTo>
                  <a:lnTo>
                    <a:pt x="57" y="57"/>
                  </a:lnTo>
                  <a:lnTo>
                    <a:pt x="56" y="60"/>
                  </a:lnTo>
                  <a:lnTo>
                    <a:pt x="56" y="63"/>
                  </a:lnTo>
                  <a:lnTo>
                    <a:pt x="54" y="66"/>
                  </a:lnTo>
                  <a:lnTo>
                    <a:pt x="53" y="68"/>
                  </a:lnTo>
                  <a:lnTo>
                    <a:pt x="49" y="70"/>
                  </a:lnTo>
                  <a:lnTo>
                    <a:pt x="47" y="72"/>
                  </a:lnTo>
                  <a:lnTo>
                    <a:pt x="44" y="74"/>
                  </a:lnTo>
                  <a:lnTo>
                    <a:pt x="41" y="75"/>
                  </a:lnTo>
                  <a:lnTo>
                    <a:pt x="37" y="75"/>
                  </a:lnTo>
                  <a:lnTo>
                    <a:pt x="34" y="76"/>
                  </a:lnTo>
                  <a:lnTo>
                    <a:pt x="31" y="76"/>
                  </a:lnTo>
                  <a:lnTo>
                    <a:pt x="25" y="76"/>
                  </a:lnTo>
                  <a:lnTo>
                    <a:pt x="21" y="75"/>
                  </a:lnTo>
                  <a:lnTo>
                    <a:pt x="18" y="75"/>
                  </a:lnTo>
                  <a:lnTo>
                    <a:pt x="14" y="74"/>
                  </a:lnTo>
                  <a:lnTo>
                    <a:pt x="11" y="72"/>
                  </a:lnTo>
                  <a:lnTo>
                    <a:pt x="9" y="70"/>
                  </a:lnTo>
                  <a:lnTo>
                    <a:pt x="7" y="67"/>
                  </a:lnTo>
                  <a:lnTo>
                    <a:pt x="4" y="65"/>
                  </a:lnTo>
                  <a:lnTo>
                    <a:pt x="3" y="62"/>
                  </a:lnTo>
                  <a:lnTo>
                    <a:pt x="2" y="58"/>
                  </a:lnTo>
                  <a:lnTo>
                    <a:pt x="1" y="54"/>
                  </a:lnTo>
                  <a:lnTo>
                    <a:pt x="0" y="5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91" name="Freeform 383"/>
            <p:cNvSpPr>
              <a:spLocks/>
            </p:cNvSpPr>
            <p:nvPr/>
          </p:nvSpPr>
          <p:spPr bwMode="auto">
            <a:xfrm>
              <a:off x="4876" y="4114"/>
              <a:ext cx="55" cy="76"/>
            </a:xfrm>
            <a:custGeom>
              <a:avLst/>
              <a:gdLst>
                <a:gd name="T0" fmla="*/ 8 w 55"/>
                <a:gd name="T1" fmla="*/ 52 h 76"/>
                <a:gd name="T2" fmla="*/ 12 w 55"/>
                <a:gd name="T3" fmla="*/ 59 h 76"/>
                <a:gd name="T4" fmla="*/ 16 w 55"/>
                <a:gd name="T5" fmla="*/ 64 h 76"/>
                <a:gd name="T6" fmla="*/ 23 w 55"/>
                <a:gd name="T7" fmla="*/ 66 h 76"/>
                <a:gd name="T8" fmla="*/ 31 w 55"/>
                <a:gd name="T9" fmla="*/ 67 h 76"/>
                <a:gd name="T10" fmla="*/ 37 w 55"/>
                <a:gd name="T11" fmla="*/ 65 h 76"/>
                <a:gd name="T12" fmla="*/ 42 w 55"/>
                <a:gd name="T13" fmla="*/ 62 h 76"/>
                <a:gd name="T14" fmla="*/ 44 w 55"/>
                <a:gd name="T15" fmla="*/ 58 h 76"/>
                <a:gd name="T16" fmla="*/ 44 w 55"/>
                <a:gd name="T17" fmla="*/ 53 h 76"/>
                <a:gd name="T18" fmla="*/ 43 w 55"/>
                <a:gd name="T19" fmla="*/ 49 h 76"/>
                <a:gd name="T20" fmla="*/ 39 w 55"/>
                <a:gd name="T21" fmla="*/ 45 h 76"/>
                <a:gd name="T22" fmla="*/ 33 w 55"/>
                <a:gd name="T23" fmla="*/ 43 h 76"/>
                <a:gd name="T24" fmla="*/ 21 w 55"/>
                <a:gd name="T25" fmla="*/ 40 h 76"/>
                <a:gd name="T26" fmla="*/ 12 w 55"/>
                <a:gd name="T27" fmla="*/ 37 h 76"/>
                <a:gd name="T28" fmla="*/ 6 w 55"/>
                <a:gd name="T29" fmla="*/ 31 h 76"/>
                <a:gd name="T30" fmla="*/ 3 w 55"/>
                <a:gd name="T31" fmla="*/ 25 h 76"/>
                <a:gd name="T32" fmla="*/ 2 w 55"/>
                <a:gd name="T33" fmla="*/ 18 h 76"/>
                <a:gd name="T34" fmla="*/ 4 w 55"/>
                <a:gd name="T35" fmla="*/ 10 h 76"/>
                <a:gd name="T36" fmla="*/ 11 w 55"/>
                <a:gd name="T37" fmla="*/ 5 h 76"/>
                <a:gd name="T38" fmla="*/ 19 w 55"/>
                <a:gd name="T39" fmla="*/ 1 h 76"/>
                <a:gd name="T40" fmla="*/ 31 w 55"/>
                <a:gd name="T41" fmla="*/ 0 h 76"/>
                <a:gd name="T42" fmla="*/ 39 w 55"/>
                <a:gd name="T43" fmla="*/ 2 h 76"/>
                <a:gd name="T44" fmla="*/ 48 w 55"/>
                <a:gd name="T45" fmla="*/ 8 h 76"/>
                <a:gd name="T46" fmla="*/ 52 w 55"/>
                <a:gd name="T47" fmla="*/ 16 h 76"/>
                <a:gd name="T48" fmla="*/ 43 w 55"/>
                <a:gd name="T49" fmla="*/ 23 h 76"/>
                <a:gd name="T50" fmla="*/ 40 w 55"/>
                <a:gd name="T51" fmla="*/ 14 h 76"/>
                <a:gd name="T52" fmla="*/ 34 w 55"/>
                <a:gd name="T53" fmla="*/ 10 h 76"/>
                <a:gd name="T54" fmla="*/ 23 w 55"/>
                <a:gd name="T55" fmla="*/ 9 h 76"/>
                <a:gd name="T56" fmla="*/ 15 w 55"/>
                <a:gd name="T57" fmla="*/ 12 h 76"/>
                <a:gd name="T58" fmla="*/ 12 w 55"/>
                <a:gd name="T59" fmla="*/ 18 h 76"/>
                <a:gd name="T60" fmla="*/ 12 w 55"/>
                <a:gd name="T61" fmla="*/ 23 h 76"/>
                <a:gd name="T62" fmla="*/ 16 w 55"/>
                <a:gd name="T63" fmla="*/ 27 h 76"/>
                <a:gd name="T64" fmla="*/ 28 w 55"/>
                <a:gd name="T65" fmla="*/ 32 h 76"/>
                <a:gd name="T66" fmla="*/ 40 w 55"/>
                <a:gd name="T67" fmla="*/ 35 h 76"/>
                <a:gd name="T68" fmla="*/ 48 w 55"/>
                <a:gd name="T69" fmla="*/ 39 h 76"/>
                <a:gd name="T70" fmla="*/ 52 w 55"/>
                <a:gd name="T71" fmla="*/ 46 h 76"/>
                <a:gd name="T72" fmla="*/ 54 w 55"/>
                <a:gd name="T73" fmla="*/ 53 h 76"/>
                <a:gd name="T74" fmla="*/ 52 w 55"/>
                <a:gd name="T75" fmla="*/ 62 h 76"/>
                <a:gd name="T76" fmla="*/ 47 w 55"/>
                <a:gd name="T77" fmla="*/ 69 h 76"/>
                <a:gd name="T78" fmla="*/ 39 w 55"/>
                <a:gd name="T79" fmla="*/ 73 h 76"/>
                <a:gd name="T80" fmla="*/ 29 w 55"/>
                <a:gd name="T81" fmla="*/ 75 h 76"/>
                <a:gd name="T82" fmla="*/ 16 w 55"/>
                <a:gd name="T83" fmla="*/ 73 h 76"/>
                <a:gd name="T84" fmla="*/ 7 w 55"/>
                <a:gd name="T85" fmla="*/ 69 h 76"/>
                <a:gd name="T86" fmla="*/ 2 w 55"/>
                <a:gd name="T87" fmla="*/ 61 h 76"/>
                <a:gd name="T88" fmla="*/ 0 w 55"/>
                <a:gd name="T89" fmla="*/ 5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5" h="76">
                  <a:moveTo>
                    <a:pt x="0" y="50"/>
                  </a:moveTo>
                  <a:lnTo>
                    <a:pt x="8" y="49"/>
                  </a:lnTo>
                  <a:lnTo>
                    <a:pt x="8" y="52"/>
                  </a:lnTo>
                  <a:lnTo>
                    <a:pt x="10" y="54"/>
                  </a:lnTo>
                  <a:lnTo>
                    <a:pt x="11" y="56"/>
                  </a:lnTo>
                  <a:lnTo>
                    <a:pt x="12" y="59"/>
                  </a:lnTo>
                  <a:lnTo>
                    <a:pt x="13" y="61"/>
                  </a:lnTo>
                  <a:lnTo>
                    <a:pt x="14" y="62"/>
                  </a:lnTo>
                  <a:lnTo>
                    <a:pt x="16" y="64"/>
                  </a:lnTo>
                  <a:lnTo>
                    <a:pt x="18" y="65"/>
                  </a:lnTo>
                  <a:lnTo>
                    <a:pt x="20" y="66"/>
                  </a:lnTo>
                  <a:lnTo>
                    <a:pt x="23" y="66"/>
                  </a:lnTo>
                  <a:lnTo>
                    <a:pt x="26" y="67"/>
                  </a:lnTo>
                  <a:lnTo>
                    <a:pt x="29" y="67"/>
                  </a:lnTo>
                  <a:lnTo>
                    <a:pt x="31" y="67"/>
                  </a:lnTo>
                  <a:lnTo>
                    <a:pt x="33" y="67"/>
                  </a:lnTo>
                  <a:lnTo>
                    <a:pt x="35" y="66"/>
                  </a:lnTo>
                  <a:lnTo>
                    <a:pt x="37" y="65"/>
                  </a:lnTo>
                  <a:lnTo>
                    <a:pt x="39" y="64"/>
                  </a:lnTo>
                  <a:lnTo>
                    <a:pt x="40" y="63"/>
                  </a:lnTo>
                  <a:lnTo>
                    <a:pt x="42" y="62"/>
                  </a:lnTo>
                  <a:lnTo>
                    <a:pt x="43" y="61"/>
                  </a:lnTo>
                  <a:lnTo>
                    <a:pt x="43" y="59"/>
                  </a:lnTo>
                  <a:lnTo>
                    <a:pt x="44" y="58"/>
                  </a:lnTo>
                  <a:lnTo>
                    <a:pt x="44" y="56"/>
                  </a:lnTo>
                  <a:lnTo>
                    <a:pt x="44" y="54"/>
                  </a:lnTo>
                  <a:lnTo>
                    <a:pt x="44" y="53"/>
                  </a:lnTo>
                  <a:lnTo>
                    <a:pt x="44" y="52"/>
                  </a:lnTo>
                  <a:lnTo>
                    <a:pt x="43" y="50"/>
                  </a:lnTo>
                  <a:lnTo>
                    <a:pt x="43" y="49"/>
                  </a:lnTo>
                  <a:lnTo>
                    <a:pt x="42" y="48"/>
                  </a:lnTo>
                  <a:lnTo>
                    <a:pt x="40" y="47"/>
                  </a:lnTo>
                  <a:lnTo>
                    <a:pt x="39" y="45"/>
                  </a:lnTo>
                  <a:lnTo>
                    <a:pt x="38" y="44"/>
                  </a:lnTo>
                  <a:lnTo>
                    <a:pt x="36" y="44"/>
                  </a:lnTo>
                  <a:lnTo>
                    <a:pt x="33" y="43"/>
                  </a:lnTo>
                  <a:lnTo>
                    <a:pt x="30" y="42"/>
                  </a:lnTo>
                  <a:lnTo>
                    <a:pt x="25" y="41"/>
                  </a:lnTo>
                  <a:lnTo>
                    <a:pt x="21" y="40"/>
                  </a:lnTo>
                  <a:lnTo>
                    <a:pt x="18" y="38"/>
                  </a:lnTo>
                  <a:lnTo>
                    <a:pt x="14" y="38"/>
                  </a:lnTo>
                  <a:lnTo>
                    <a:pt x="12" y="37"/>
                  </a:lnTo>
                  <a:lnTo>
                    <a:pt x="10" y="35"/>
                  </a:lnTo>
                  <a:lnTo>
                    <a:pt x="7" y="33"/>
                  </a:lnTo>
                  <a:lnTo>
                    <a:pt x="6" y="31"/>
                  </a:lnTo>
                  <a:lnTo>
                    <a:pt x="4" y="30"/>
                  </a:lnTo>
                  <a:lnTo>
                    <a:pt x="3" y="28"/>
                  </a:lnTo>
                  <a:lnTo>
                    <a:pt x="3" y="25"/>
                  </a:lnTo>
                  <a:lnTo>
                    <a:pt x="2" y="23"/>
                  </a:lnTo>
                  <a:lnTo>
                    <a:pt x="2" y="21"/>
                  </a:lnTo>
                  <a:lnTo>
                    <a:pt x="2" y="18"/>
                  </a:lnTo>
                  <a:lnTo>
                    <a:pt x="3" y="16"/>
                  </a:lnTo>
                  <a:lnTo>
                    <a:pt x="3" y="13"/>
                  </a:lnTo>
                  <a:lnTo>
                    <a:pt x="4" y="10"/>
                  </a:lnTo>
                  <a:lnTo>
                    <a:pt x="6" y="8"/>
                  </a:lnTo>
                  <a:lnTo>
                    <a:pt x="8" y="6"/>
                  </a:lnTo>
                  <a:lnTo>
                    <a:pt x="11" y="5"/>
                  </a:lnTo>
                  <a:lnTo>
                    <a:pt x="14" y="2"/>
                  </a:lnTo>
                  <a:lnTo>
                    <a:pt x="17" y="2"/>
                  </a:lnTo>
                  <a:lnTo>
                    <a:pt x="19" y="1"/>
                  </a:lnTo>
                  <a:lnTo>
                    <a:pt x="23" y="0"/>
                  </a:lnTo>
                  <a:lnTo>
                    <a:pt x="26" y="0"/>
                  </a:lnTo>
                  <a:lnTo>
                    <a:pt x="31" y="0"/>
                  </a:lnTo>
                  <a:lnTo>
                    <a:pt x="34" y="1"/>
                  </a:lnTo>
                  <a:lnTo>
                    <a:pt x="37" y="2"/>
                  </a:lnTo>
                  <a:lnTo>
                    <a:pt x="39" y="2"/>
                  </a:lnTo>
                  <a:lnTo>
                    <a:pt x="42" y="5"/>
                  </a:lnTo>
                  <a:lnTo>
                    <a:pt x="46" y="6"/>
                  </a:lnTo>
                  <a:lnTo>
                    <a:pt x="48" y="8"/>
                  </a:lnTo>
                  <a:lnTo>
                    <a:pt x="49" y="10"/>
                  </a:lnTo>
                  <a:lnTo>
                    <a:pt x="51" y="13"/>
                  </a:lnTo>
                  <a:lnTo>
                    <a:pt x="52" y="16"/>
                  </a:lnTo>
                  <a:lnTo>
                    <a:pt x="53" y="19"/>
                  </a:lnTo>
                  <a:lnTo>
                    <a:pt x="53" y="22"/>
                  </a:lnTo>
                  <a:lnTo>
                    <a:pt x="43" y="23"/>
                  </a:lnTo>
                  <a:lnTo>
                    <a:pt x="42" y="19"/>
                  </a:lnTo>
                  <a:lnTo>
                    <a:pt x="42" y="17"/>
                  </a:lnTo>
                  <a:lnTo>
                    <a:pt x="40" y="14"/>
                  </a:lnTo>
                  <a:lnTo>
                    <a:pt x="39" y="12"/>
                  </a:lnTo>
                  <a:lnTo>
                    <a:pt x="36" y="11"/>
                  </a:lnTo>
                  <a:lnTo>
                    <a:pt x="34" y="10"/>
                  </a:lnTo>
                  <a:lnTo>
                    <a:pt x="31" y="9"/>
                  </a:lnTo>
                  <a:lnTo>
                    <a:pt x="28" y="9"/>
                  </a:lnTo>
                  <a:lnTo>
                    <a:pt x="23" y="9"/>
                  </a:lnTo>
                  <a:lnTo>
                    <a:pt x="20" y="9"/>
                  </a:lnTo>
                  <a:lnTo>
                    <a:pt x="17" y="11"/>
                  </a:lnTo>
                  <a:lnTo>
                    <a:pt x="15" y="12"/>
                  </a:lnTo>
                  <a:lnTo>
                    <a:pt x="14" y="13"/>
                  </a:lnTo>
                  <a:lnTo>
                    <a:pt x="13" y="16"/>
                  </a:lnTo>
                  <a:lnTo>
                    <a:pt x="12" y="18"/>
                  </a:lnTo>
                  <a:lnTo>
                    <a:pt x="12" y="20"/>
                  </a:lnTo>
                  <a:lnTo>
                    <a:pt x="12" y="22"/>
                  </a:lnTo>
                  <a:lnTo>
                    <a:pt x="12" y="23"/>
                  </a:lnTo>
                  <a:lnTo>
                    <a:pt x="13" y="25"/>
                  </a:lnTo>
                  <a:lnTo>
                    <a:pt x="14" y="26"/>
                  </a:lnTo>
                  <a:lnTo>
                    <a:pt x="16" y="27"/>
                  </a:lnTo>
                  <a:lnTo>
                    <a:pt x="19" y="29"/>
                  </a:lnTo>
                  <a:lnTo>
                    <a:pt x="22" y="30"/>
                  </a:lnTo>
                  <a:lnTo>
                    <a:pt x="28" y="32"/>
                  </a:lnTo>
                  <a:lnTo>
                    <a:pt x="33" y="33"/>
                  </a:lnTo>
                  <a:lnTo>
                    <a:pt x="36" y="34"/>
                  </a:lnTo>
                  <a:lnTo>
                    <a:pt x="40" y="35"/>
                  </a:lnTo>
                  <a:lnTo>
                    <a:pt x="42" y="37"/>
                  </a:lnTo>
                  <a:lnTo>
                    <a:pt x="44" y="38"/>
                  </a:lnTo>
                  <a:lnTo>
                    <a:pt x="48" y="39"/>
                  </a:lnTo>
                  <a:lnTo>
                    <a:pt x="50" y="41"/>
                  </a:lnTo>
                  <a:lnTo>
                    <a:pt x="52" y="43"/>
                  </a:lnTo>
                  <a:lnTo>
                    <a:pt x="52" y="46"/>
                  </a:lnTo>
                  <a:lnTo>
                    <a:pt x="54" y="48"/>
                  </a:lnTo>
                  <a:lnTo>
                    <a:pt x="54" y="51"/>
                  </a:lnTo>
                  <a:lnTo>
                    <a:pt x="54" y="53"/>
                  </a:lnTo>
                  <a:lnTo>
                    <a:pt x="54" y="56"/>
                  </a:lnTo>
                  <a:lnTo>
                    <a:pt x="54" y="59"/>
                  </a:lnTo>
                  <a:lnTo>
                    <a:pt x="52" y="62"/>
                  </a:lnTo>
                  <a:lnTo>
                    <a:pt x="52" y="65"/>
                  </a:lnTo>
                  <a:lnTo>
                    <a:pt x="50" y="67"/>
                  </a:lnTo>
                  <a:lnTo>
                    <a:pt x="47" y="69"/>
                  </a:lnTo>
                  <a:lnTo>
                    <a:pt x="44" y="71"/>
                  </a:lnTo>
                  <a:lnTo>
                    <a:pt x="42" y="72"/>
                  </a:lnTo>
                  <a:lnTo>
                    <a:pt x="39" y="73"/>
                  </a:lnTo>
                  <a:lnTo>
                    <a:pt x="36" y="74"/>
                  </a:lnTo>
                  <a:lnTo>
                    <a:pt x="32" y="75"/>
                  </a:lnTo>
                  <a:lnTo>
                    <a:pt x="29" y="75"/>
                  </a:lnTo>
                  <a:lnTo>
                    <a:pt x="24" y="75"/>
                  </a:lnTo>
                  <a:lnTo>
                    <a:pt x="20" y="74"/>
                  </a:lnTo>
                  <a:lnTo>
                    <a:pt x="16" y="73"/>
                  </a:lnTo>
                  <a:lnTo>
                    <a:pt x="13" y="72"/>
                  </a:lnTo>
                  <a:lnTo>
                    <a:pt x="11" y="71"/>
                  </a:lnTo>
                  <a:lnTo>
                    <a:pt x="7" y="69"/>
                  </a:lnTo>
                  <a:lnTo>
                    <a:pt x="5" y="67"/>
                  </a:lnTo>
                  <a:lnTo>
                    <a:pt x="3" y="64"/>
                  </a:lnTo>
                  <a:lnTo>
                    <a:pt x="2" y="61"/>
                  </a:lnTo>
                  <a:lnTo>
                    <a:pt x="1" y="56"/>
                  </a:lnTo>
                  <a:lnTo>
                    <a:pt x="0" y="53"/>
                  </a:lnTo>
                  <a:lnTo>
                    <a:pt x="0" y="5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92" name="Freeform 384"/>
            <p:cNvSpPr>
              <a:spLocks/>
            </p:cNvSpPr>
            <p:nvPr/>
          </p:nvSpPr>
          <p:spPr bwMode="auto">
            <a:xfrm>
              <a:off x="4953" y="4115"/>
              <a:ext cx="56" cy="74"/>
            </a:xfrm>
            <a:custGeom>
              <a:avLst/>
              <a:gdLst>
                <a:gd name="T0" fmla="*/ 0 w 56"/>
                <a:gd name="T1" fmla="*/ 73 h 74"/>
                <a:gd name="T2" fmla="*/ 0 w 56"/>
                <a:gd name="T3" fmla="*/ 0 h 74"/>
                <a:gd name="T4" fmla="*/ 8 w 56"/>
                <a:gd name="T5" fmla="*/ 0 h 74"/>
                <a:gd name="T6" fmla="*/ 8 w 56"/>
                <a:gd name="T7" fmla="*/ 30 h 74"/>
                <a:gd name="T8" fmla="*/ 45 w 56"/>
                <a:gd name="T9" fmla="*/ 30 h 74"/>
                <a:gd name="T10" fmla="*/ 45 w 56"/>
                <a:gd name="T11" fmla="*/ 0 h 74"/>
                <a:gd name="T12" fmla="*/ 55 w 56"/>
                <a:gd name="T13" fmla="*/ 0 h 74"/>
                <a:gd name="T14" fmla="*/ 55 w 56"/>
                <a:gd name="T15" fmla="*/ 73 h 74"/>
                <a:gd name="T16" fmla="*/ 45 w 56"/>
                <a:gd name="T17" fmla="*/ 73 h 74"/>
                <a:gd name="T18" fmla="*/ 45 w 56"/>
                <a:gd name="T19" fmla="*/ 39 h 74"/>
                <a:gd name="T20" fmla="*/ 8 w 56"/>
                <a:gd name="T21" fmla="*/ 39 h 74"/>
                <a:gd name="T22" fmla="*/ 8 w 56"/>
                <a:gd name="T23" fmla="*/ 73 h 74"/>
                <a:gd name="T24" fmla="*/ 0 w 56"/>
                <a:gd name="T25" fmla="*/ 7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74">
                  <a:moveTo>
                    <a:pt x="0" y="73"/>
                  </a:moveTo>
                  <a:lnTo>
                    <a:pt x="0" y="0"/>
                  </a:lnTo>
                  <a:lnTo>
                    <a:pt x="8" y="0"/>
                  </a:lnTo>
                  <a:lnTo>
                    <a:pt x="8" y="30"/>
                  </a:lnTo>
                  <a:lnTo>
                    <a:pt x="45" y="30"/>
                  </a:lnTo>
                  <a:lnTo>
                    <a:pt x="45" y="0"/>
                  </a:lnTo>
                  <a:lnTo>
                    <a:pt x="55" y="0"/>
                  </a:lnTo>
                  <a:lnTo>
                    <a:pt x="55" y="73"/>
                  </a:lnTo>
                  <a:lnTo>
                    <a:pt x="45" y="73"/>
                  </a:lnTo>
                  <a:lnTo>
                    <a:pt x="45" y="39"/>
                  </a:lnTo>
                  <a:lnTo>
                    <a:pt x="8" y="39"/>
                  </a:lnTo>
                  <a:lnTo>
                    <a:pt x="8" y="73"/>
                  </a:lnTo>
                  <a:lnTo>
                    <a:pt x="0" y="73"/>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93" name="Freeform 385"/>
            <p:cNvSpPr>
              <a:spLocks/>
            </p:cNvSpPr>
            <p:nvPr/>
          </p:nvSpPr>
          <p:spPr bwMode="auto">
            <a:xfrm>
              <a:off x="5033" y="4115"/>
              <a:ext cx="52" cy="74"/>
            </a:xfrm>
            <a:custGeom>
              <a:avLst/>
              <a:gdLst>
                <a:gd name="T0" fmla="*/ 0 w 52"/>
                <a:gd name="T1" fmla="*/ 73 h 74"/>
                <a:gd name="T2" fmla="*/ 0 w 52"/>
                <a:gd name="T3" fmla="*/ 0 h 74"/>
                <a:gd name="T4" fmla="*/ 50 w 52"/>
                <a:gd name="T5" fmla="*/ 0 h 74"/>
                <a:gd name="T6" fmla="*/ 50 w 52"/>
                <a:gd name="T7" fmla="*/ 8 h 74"/>
                <a:gd name="T8" fmla="*/ 9 w 52"/>
                <a:gd name="T9" fmla="*/ 8 h 74"/>
                <a:gd name="T10" fmla="*/ 9 w 52"/>
                <a:gd name="T11" fmla="*/ 31 h 74"/>
                <a:gd name="T12" fmla="*/ 47 w 52"/>
                <a:gd name="T13" fmla="*/ 31 h 74"/>
                <a:gd name="T14" fmla="*/ 47 w 52"/>
                <a:gd name="T15" fmla="*/ 39 h 74"/>
                <a:gd name="T16" fmla="*/ 9 w 52"/>
                <a:gd name="T17" fmla="*/ 39 h 74"/>
                <a:gd name="T18" fmla="*/ 9 w 52"/>
                <a:gd name="T19" fmla="*/ 65 h 74"/>
                <a:gd name="T20" fmla="*/ 51 w 52"/>
                <a:gd name="T21" fmla="*/ 65 h 74"/>
                <a:gd name="T22" fmla="*/ 51 w 52"/>
                <a:gd name="T23" fmla="*/ 73 h 74"/>
                <a:gd name="T24" fmla="*/ 0 w 52"/>
                <a:gd name="T25" fmla="*/ 7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74">
                  <a:moveTo>
                    <a:pt x="0" y="73"/>
                  </a:moveTo>
                  <a:lnTo>
                    <a:pt x="0" y="0"/>
                  </a:lnTo>
                  <a:lnTo>
                    <a:pt x="50" y="0"/>
                  </a:lnTo>
                  <a:lnTo>
                    <a:pt x="50" y="8"/>
                  </a:lnTo>
                  <a:lnTo>
                    <a:pt x="9" y="8"/>
                  </a:lnTo>
                  <a:lnTo>
                    <a:pt x="9" y="31"/>
                  </a:lnTo>
                  <a:lnTo>
                    <a:pt x="47" y="31"/>
                  </a:lnTo>
                  <a:lnTo>
                    <a:pt x="47" y="39"/>
                  </a:lnTo>
                  <a:lnTo>
                    <a:pt x="9" y="39"/>
                  </a:lnTo>
                  <a:lnTo>
                    <a:pt x="9" y="65"/>
                  </a:lnTo>
                  <a:lnTo>
                    <a:pt x="51" y="65"/>
                  </a:lnTo>
                  <a:lnTo>
                    <a:pt x="51" y="73"/>
                  </a:lnTo>
                  <a:lnTo>
                    <a:pt x="0" y="73"/>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94" name="Freeform 386"/>
            <p:cNvSpPr>
              <a:spLocks/>
            </p:cNvSpPr>
            <p:nvPr/>
          </p:nvSpPr>
          <p:spPr bwMode="auto">
            <a:xfrm>
              <a:off x="5104" y="4115"/>
              <a:ext cx="46" cy="74"/>
            </a:xfrm>
            <a:custGeom>
              <a:avLst/>
              <a:gdLst>
                <a:gd name="T0" fmla="*/ 0 w 46"/>
                <a:gd name="T1" fmla="*/ 73 h 74"/>
                <a:gd name="T2" fmla="*/ 0 w 46"/>
                <a:gd name="T3" fmla="*/ 0 h 74"/>
                <a:gd name="T4" fmla="*/ 10 w 46"/>
                <a:gd name="T5" fmla="*/ 0 h 74"/>
                <a:gd name="T6" fmla="*/ 10 w 46"/>
                <a:gd name="T7" fmla="*/ 65 h 74"/>
                <a:gd name="T8" fmla="*/ 45 w 46"/>
                <a:gd name="T9" fmla="*/ 65 h 74"/>
                <a:gd name="T10" fmla="*/ 45 w 46"/>
                <a:gd name="T11" fmla="*/ 73 h 74"/>
                <a:gd name="T12" fmla="*/ 0 w 46"/>
                <a:gd name="T13" fmla="*/ 73 h 74"/>
              </a:gdLst>
              <a:ahLst/>
              <a:cxnLst>
                <a:cxn ang="0">
                  <a:pos x="T0" y="T1"/>
                </a:cxn>
                <a:cxn ang="0">
                  <a:pos x="T2" y="T3"/>
                </a:cxn>
                <a:cxn ang="0">
                  <a:pos x="T4" y="T5"/>
                </a:cxn>
                <a:cxn ang="0">
                  <a:pos x="T6" y="T7"/>
                </a:cxn>
                <a:cxn ang="0">
                  <a:pos x="T8" y="T9"/>
                </a:cxn>
                <a:cxn ang="0">
                  <a:pos x="T10" y="T11"/>
                </a:cxn>
                <a:cxn ang="0">
                  <a:pos x="T12" y="T13"/>
                </a:cxn>
              </a:cxnLst>
              <a:rect l="0" t="0" r="r" b="b"/>
              <a:pathLst>
                <a:path w="46" h="74">
                  <a:moveTo>
                    <a:pt x="0" y="73"/>
                  </a:moveTo>
                  <a:lnTo>
                    <a:pt x="0" y="0"/>
                  </a:lnTo>
                  <a:lnTo>
                    <a:pt x="10" y="0"/>
                  </a:lnTo>
                  <a:lnTo>
                    <a:pt x="10" y="65"/>
                  </a:lnTo>
                  <a:lnTo>
                    <a:pt x="45" y="65"/>
                  </a:lnTo>
                  <a:lnTo>
                    <a:pt x="45" y="73"/>
                  </a:lnTo>
                  <a:lnTo>
                    <a:pt x="0" y="73"/>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95" name="Freeform 387"/>
            <p:cNvSpPr>
              <a:spLocks/>
            </p:cNvSpPr>
            <p:nvPr/>
          </p:nvSpPr>
          <p:spPr bwMode="auto">
            <a:xfrm>
              <a:off x="5166" y="4115"/>
              <a:ext cx="45" cy="74"/>
            </a:xfrm>
            <a:custGeom>
              <a:avLst/>
              <a:gdLst>
                <a:gd name="T0" fmla="*/ 0 w 45"/>
                <a:gd name="T1" fmla="*/ 73 h 74"/>
                <a:gd name="T2" fmla="*/ 0 w 45"/>
                <a:gd name="T3" fmla="*/ 0 h 74"/>
                <a:gd name="T4" fmla="*/ 9 w 45"/>
                <a:gd name="T5" fmla="*/ 0 h 74"/>
                <a:gd name="T6" fmla="*/ 9 w 45"/>
                <a:gd name="T7" fmla="*/ 65 h 74"/>
                <a:gd name="T8" fmla="*/ 44 w 45"/>
                <a:gd name="T9" fmla="*/ 65 h 74"/>
                <a:gd name="T10" fmla="*/ 44 w 45"/>
                <a:gd name="T11" fmla="*/ 73 h 74"/>
                <a:gd name="T12" fmla="*/ 0 w 45"/>
                <a:gd name="T13" fmla="*/ 73 h 74"/>
              </a:gdLst>
              <a:ahLst/>
              <a:cxnLst>
                <a:cxn ang="0">
                  <a:pos x="T0" y="T1"/>
                </a:cxn>
                <a:cxn ang="0">
                  <a:pos x="T2" y="T3"/>
                </a:cxn>
                <a:cxn ang="0">
                  <a:pos x="T4" y="T5"/>
                </a:cxn>
                <a:cxn ang="0">
                  <a:pos x="T6" y="T7"/>
                </a:cxn>
                <a:cxn ang="0">
                  <a:pos x="T8" y="T9"/>
                </a:cxn>
                <a:cxn ang="0">
                  <a:pos x="T10" y="T11"/>
                </a:cxn>
                <a:cxn ang="0">
                  <a:pos x="T12" y="T13"/>
                </a:cxn>
              </a:cxnLst>
              <a:rect l="0" t="0" r="r" b="b"/>
              <a:pathLst>
                <a:path w="45" h="74">
                  <a:moveTo>
                    <a:pt x="0" y="73"/>
                  </a:moveTo>
                  <a:lnTo>
                    <a:pt x="0" y="0"/>
                  </a:lnTo>
                  <a:lnTo>
                    <a:pt x="9" y="0"/>
                  </a:lnTo>
                  <a:lnTo>
                    <a:pt x="9" y="65"/>
                  </a:lnTo>
                  <a:lnTo>
                    <a:pt x="44" y="65"/>
                  </a:lnTo>
                  <a:lnTo>
                    <a:pt x="44" y="73"/>
                  </a:lnTo>
                  <a:lnTo>
                    <a:pt x="0" y="73"/>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96" name="Freeform 388"/>
            <p:cNvSpPr>
              <a:spLocks/>
            </p:cNvSpPr>
            <p:nvPr/>
          </p:nvSpPr>
          <p:spPr bwMode="auto">
            <a:xfrm>
              <a:off x="751" y="89"/>
              <a:ext cx="53" cy="75"/>
            </a:xfrm>
            <a:custGeom>
              <a:avLst/>
              <a:gdLst>
                <a:gd name="T0" fmla="*/ 0 w 53"/>
                <a:gd name="T1" fmla="*/ 74 h 75"/>
                <a:gd name="T2" fmla="*/ 0 w 53"/>
                <a:gd name="T3" fmla="*/ 0 h 75"/>
                <a:gd name="T4" fmla="*/ 50 w 53"/>
                <a:gd name="T5" fmla="*/ 0 h 75"/>
                <a:gd name="T6" fmla="*/ 50 w 53"/>
                <a:gd name="T7" fmla="*/ 9 h 75"/>
                <a:gd name="T8" fmla="*/ 10 w 53"/>
                <a:gd name="T9" fmla="*/ 9 h 75"/>
                <a:gd name="T10" fmla="*/ 10 w 53"/>
                <a:gd name="T11" fmla="*/ 31 h 75"/>
                <a:gd name="T12" fmla="*/ 48 w 53"/>
                <a:gd name="T13" fmla="*/ 31 h 75"/>
                <a:gd name="T14" fmla="*/ 48 w 53"/>
                <a:gd name="T15" fmla="*/ 39 h 75"/>
                <a:gd name="T16" fmla="*/ 10 w 53"/>
                <a:gd name="T17" fmla="*/ 39 h 75"/>
                <a:gd name="T18" fmla="*/ 10 w 53"/>
                <a:gd name="T19" fmla="*/ 65 h 75"/>
                <a:gd name="T20" fmla="*/ 52 w 53"/>
                <a:gd name="T21" fmla="*/ 65 h 75"/>
                <a:gd name="T22" fmla="*/ 52 w 53"/>
                <a:gd name="T23" fmla="*/ 74 h 75"/>
                <a:gd name="T24" fmla="*/ 0 w 53"/>
                <a:gd name="T25" fmla="*/ 7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3" h="75">
                  <a:moveTo>
                    <a:pt x="0" y="74"/>
                  </a:moveTo>
                  <a:lnTo>
                    <a:pt x="0" y="0"/>
                  </a:lnTo>
                  <a:lnTo>
                    <a:pt x="50" y="0"/>
                  </a:lnTo>
                  <a:lnTo>
                    <a:pt x="50" y="9"/>
                  </a:lnTo>
                  <a:lnTo>
                    <a:pt x="10" y="9"/>
                  </a:lnTo>
                  <a:lnTo>
                    <a:pt x="10" y="31"/>
                  </a:lnTo>
                  <a:lnTo>
                    <a:pt x="48" y="31"/>
                  </a:lnTo>
                  <a:lnTo>
                    <a:pt x="48" y="39"/>
                  </a:lnTo>
                  <a:lnTo>
                    <a:pt x="10" y="39"/>
                  </a:lnTo>
                  <a:lnTo>
                    <a:pt x="10" y="65"/>
                  </a:lnTo>
                  <a:lnTo>
                    <a:pt x="52" y="65"/>
                  </a:lnTo>
                  <a:lnTo>
                    <a:pt x="52" y="74"/>
                  </a:lnTo>
                  <a:lnTo>
                    <a:pt x="0" y="74"/>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97" name="Freeform 389"/>
            <p:cNvSpPr>
              <a:spLocks/>
            </p:cNvSpPr>
            <p:nvPr/>
          </p:nvSpPr>
          <p:spPr bwMode="auto">
            <a:xfrm>
              <a:off x="816" y="89"/>
              <a:ext cx="67" cy="75"/>
            </a:xfrm>
            <a:custGeom>
              <a:avLst/>
              <a:gdLst>
                <a:gd name="T0" fmla="*/ 0 w 67"/>
                <a:gd name="T1" fmla="*/ 74 h 75"/>
                <a:gd name="T2" fmla="*/ 28 w 67"/>
                <a:gd name="T3" fmla="*/ 36 h 75"/>
                <a:gd name="T4" fmla="*/ 3 w 67"/>
                <a:gd name="T5" fmla="*/ 0 h 75"/>
                <a:gd name="T6" fmla="*/ 15 w 67"/>
                <a:gd name="T7" fmla="*/ 0 h 75"/>
                <a:gd name="T8" fmla="*/ 28 w 67"/>
                <a:gd name="T9" fmla="*/ 20 h 75"/>
                <a:gd name="T10" fmla="*/ 30 w 67"/>
                <a:gd name="T11" fmla="*/ 22 h 75"/>
                <a:gd name="T12" fmla="*/ 32 w 67"/>
                <a:gd name="T13" fmla="*/ 24 h 75"/>
                <a:gd name="T14" fmla="*/ 34 w 67"/>
                <a:gd name="T15" fmla="*/ 26 h 75"/>
                <a:gd name="T16" fmla="*/ 35 w 67"/>
                <a:gd name="T17" fmla="*/ 27 h 75"/>
                <a:gd name="T18" fmla="*/ 35 w 67"/>
                <a:gd name="T19" fmla="*/ 25 h 75"/>
                <a:gd name="T20" fmla="*/ 36 w 67"/>
                <a:gd name="T21" fmla="*/ 24 h 75"/>
                <a:gd name="T22" fmla="*/ 38 w 67"/>
                <a:gd name="T23" fmla="*/ 22 h 75"/>
                <a:gd name="T24" fmla="*/ 39 w 67"/>
                <a:gd name="T25" fmla="*/ 21 h 75"/>
                <a:gd name="T26" fmla="*/ 54 w 67"/>
                <a:gd name="T27" fmla="*/ 0 h 75"/>
                <a:gd name="T28" fmla="*/ 65 w 67"/>
                <a:gd name="T29" fmla="*/ 0 h 75"/>
                <a:gd name="T30" fmla="*/ 40 w 67"/>
                <a:gd name="T31" fmla="*/ 36 h 75"/>
                <a:gd name="T32" fmla="*/ 66 w 67"/>
                <a:gd name="T33" fmla="*/ 74 h 75"/>
                <a:gd name="T34" fmla="*/ 55 w 67"/>
                <a:gd name="T35" fmla="*/ 74 h 75"/>
                <a:gd name="T36" fmla="*/ 36 w 67"/>
                <a:gd name="T37" fmla="*/ 48 h 75"/>
                <a:gd name="T38" fmla="*/ 36 w 67"/>
                <a:gd name="T39" fmla="*/ 47 h 75"/>
                <a:gd name="T40" fmla="*/ 35 w 67"/>
                <a:gd name="T41" fmla="*/ 46 h 75"/>
                <a:gd name="T42" fmla="*/ 35 w 67"/>
                <a:gd name="T43" fmla="*/ 45 h 75"/>
                <a:gd name="T44" fmla="*/ 35 w 67"/>
                <a:gd name="T45" fmla="*/ 43 h 75"/>
                <a:gd name="T46" fmla="*/ 32 w 67"/>
                <a:gd name="T47" fmla="*/ 45 h 75"/>
                <a:gd name="T48" fmla="*/ 31 w 67"/>
                <a:gd name="T49" fmla="*/ 47 h 75"/>
                <a:gd name="T50" fmla="*/ 30 w 67"/>
                <a:gd name="T51" fmla="*/ 48 h 75"/>
                <a:gd name="T52" fmla="*/ 30 w 67"/>
                <a:gd name="T53" fmla="*/ 49 h 75"/>
                <a:gd name="T54" fmla="*/ 12 w 67"/>
                <a:gd name="T55" fmla="*/ 74 h 75"/>
                <a:gd name="T56" fmla="*/ 0 w 67"/>
                <a:gd name="T57" fmla="*/ 7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7" h="75">
                  <a:moveTo>
                    <a:pt x="0" y="74"/>
                  </a:moveTo>
                  <a:lnTo>
                    <a:pt x="28" y="36"/>
                  </a:lnTo>
                  <a:lnTo>
                    <a:pt x="3" y="0"/>
                  </a:lnTo>
                  <a:lnTo>
                    <a:pt x="15" y="0"/>
                  </a:lnTo>
                  <a:lnTo>
                    <a:pt x="28" y="20"/>
                  </a:lnTo>
                  <a:lnTo>
                    <a:pt x="30" y="22"/>
                  </a:lnTo>
                  <a:lnTo>
                    <a:pt x="32" y="24"/>
                  </a:lnTo>
                  <a:lnTo>
                    <a:pt x="34" y="26"/>
                  </a:lnTo>
                  <a:lnTo>
                    <a:pt x="35" y="27"/>
                  </a:lnTo>
                  <a:lnTo>
                    <a:pt x="35" y="25"/>
                  </a:lnTo>
                  <a:lnTo>
                    <a:pt x="36" y="24"/>
                  </a:lnTo>
                  <a:lnTo>
                    <a:pt x="38" y="22"/>
                  </a:lnTo>
                  <a:lnTo>
                    <a:pt x="39" y="21"/>
                  </a:lnTo>
                  <a:lnTo>
                    <a:pt x="54" y="0"/>
                  </a:lnTo>
                  <a:lnTo>
                    <a:pt x="65" y="0"/>
                  </a:lnTo>
                  <a:lnTo>
                    <a:pt x="40" y="36"/>
                  </a:lnTo>
                  <a:lnTo>
                    <a:pt x="66" y="74"/>
                  </a:lnTo>
                  <a:lnTo>
                    <a:pt x="55" y="74"/>
                  </a:lnTo>
                  <a:lnTo>
                    <a:pt x="36" y="48"/>
                  </a:lnTo>
                  <a:lnTo>
                    <a:pt x="36" y="47"/>
                  </a:lnTo>
                  <a:lnTo>
                    <a:pt x="35" y="46"/>
                  </a:lnTo>
                  <a:lnTo>
                    <a:pt x="35" y="45"/>
                  </a:lnTo>
                  <a:lnTo>
                    <a:pt x="35" y="43"/>
                  </a:lnTo>
                  <a:lnTo>
                    <a:pt x="32" y="45"/>
                  </a:lnTo>
                  <a:lnTo>
                    <a:pt x="31" y="47"/>
                  </a:lnTo>
                  <a:lnTo>
                    <a:pt x="30" y="48"/>
                  </a:lnTo>
                  <a:lnTo>
                    <a:pt x="30" y="49"/>
                  </a:lnTo>
                  <a:lnTo>
                    <a:pt x="12" y="74"/>
                  </a:lnTo>
                  <a:lnTo>
                    <a:pt x="0" y="74"/>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98" name="Freeform 390"/>
            <p:cNvSpPr>
              <a:spLocks/>
            </p:cNvSpPr>
            <p:nvPr/>
          </p:nvSpPr>
          <p:spPr bwMode="auto">
            <a:xfrm>
              <a:off x="899" y="89"/>
              <a:ext cx="55" cy="75"/>
            </a:xfrm>
            <a:custGeom>
              <a:avLst/>
              <a:gdLst>
                <a:gd name="T0" fmla="*/ 0 w 55"/>
                <a:gd name="T1" fmla="*/ 74 h 75"/>
                <a:gd name="T2" fmla="*/ 0 w 55"/>
                <a:gd name="T3" fmla="*/ 0 h 75"/>
                <a:gd name="T4" fmla="*/ 8 w 55"/>
                <a:gd name="T5" fmla="*/ 0 h 75"/>
                <a:gd name="T6" fmla="*/ 8 w 55"/>
                <a:gd name="T7" fmla="*/ 31 h 75"/>
                <a:gd name="T8" fmla="*/ 44 w 55"/>
                <a:gd name="T9" fmla="*/ 31 h 75"/>
                <a:gd name="T10" fmla="*/ 44 w 55"/>
                <a:gd name="T11" fmla="*/ 0 h 75"/>
                <a:gd name="T12" fmla="*/ 54 w 55"/>
                <a:gd name="T13" fmla="*/ 0 h 75"/>
                <a:gd name="T14" fmla="*/ 54 w 55"/>
                <a:gd name="T15" fmla="*/ 74 h 75"/>
                <a:gd name="T16" fmla="*/ 44 w 55"/>
                <a:gd name="T17" fmla="*/ 74 h 75"/>
                <a:gd name="T18" fmla="*/ 44 w 55"/>
                <a:gd name="T19" fmla="*/ 39 h 75"/>
                <a:gd name="T20" fmla="*/ 8 w 55"/>
                <a:gd name="T21" fmla="*/ 39 h 75"/>
                <a:gd name="T22" fmla="*/ 8 w 55"/>
                <a:gd name="T23" fmla="*/ 74 h 75"/>
                <a:gd name="T24" fmla="*/ 0 w 55"/>
                <a:gd name="T25" fmla="*/ 7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 h="75">
                  <a:moveTo>
                    <a:pt x="0" y="74"/>
                  </a:moveTo>
                  <a:lnTo>
                    <a:pt x="0" y="0"/>
                  </a:lnTo>
                  <a:lnTo>
                    <a:pt x="8" y="0"/>
                  </a:lnTo>
                  <a:lnTo>
                    <a:pt x="8" y="31"/>
                  </a:lnTo>
                  <a:lnTo>
                    <a:pt x="44" y="31"/>
                  </a:lnTo>
                  <a:lnTo>
                    <a:pt x="44" y="0"/>
                  </a:lnTo>
                  <a:lnTo>
                    <a:pt x="54" y="0"/>
                  </a:lnTo>
                  <a:lnTo>
                    <a:pt x="54" y="74"/>
                  </a:lnTo>
                  <a:lnTo>
                    <a:pt x="44" y="74"/>
                  </a:lnTo>
                  <a:lnTo>
                    <a:pt x="44" y="39"/>
                  </a:lnTo>
                  <a:lnTo>
                    <a:pt x="8" y="39"/>
                  </a:lnTo>
                  <a:lnTo>
                    <a:pt x="8" y="74"/>
                  </a:lnTo>
                  <a:lnTo>
                    <a:pt x="0" y="74"/>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399" name="Freeform 391"/>
            <p:cNvSpPr>
              <a:spLocks/>
            </p:cNvSpPr>
            <p:nvPr/>
          </p:nvSpPr>
          <p:spPr bwMode="auto">
            <a:xfrm>
              <a:off x="970" y="89"/>
              <a:ext cx="65" cy="75"/>
            </a:xfrm>
            <a:custGeom>
              <a:avLst/>
              <a:gdLst>
                <a:gd name="T0" fmla="*/ 0 w 65"/>
                <a:gd name="T1" fmla="*/ 74 h 75"/>
                <a:gd name="T2" fmla="*/ 26 w 65"/>
                <a:gd name="T3" fmla="*/ 0 h 75"/>
                <a:gd name="T4" fmla="*/ 37 w 65"/>
                <a:gd name="T5" fmla="*/ 0 h 75"/>
                <a:gd name="T6" fmla="*/ 64 w 65"/>
                <a:gd name="T7" fmla="*/ 74 h 75"/>
                <a:gd name="T8" fmla="*/ 55 w 65"/>
                <a:gd name="T9" fmla="*/ 74 h 75"/>
                <a:gd name="T10" fmla="*/ 46 w 65"/>
                <a:gd name="T11" fmla="*/ 52 h 75"/>
                <a:gd name="T12" fmla="*/ 18 w 65"/>
                <a:gd name="T13" fmla="*/ 52 h 75"/>
                <a:gd name="T14" fmla="*/ 10 w 65"/>
                <a:gd name="T15" fmla="*/ 74 h 75"/>
                <a:gd name="T16" fmla="*/ 0 w 65"/>
                <a:gd name="T17" fmla="*/ 74 h 75"/>
                <a:gd name="T18" fmla="*/ 20 w 65"/>
                <a:gd name="T19" fmla="*/ 43 h 75"/>
                <a:gd name="T20" fmla="*/ 43 w 65"/>
                <a:gd name="T21" fmla="*/ 43 h 75"/>
                <a:gd name="T22" fmla="*/ 37 w 65"/>
                <a:gd name="T23" fmla="*/ 24 h 75"/>
                <a:gd name="T24" fmla="*/ 35 w 65"/>
                <a:gd name="T25" fmla="*/ 20 h 75"/>
                <a:gd name="T26" fmla="*/ 34 w 65"/>
                <a:gd name="T27" fmla="*/ 16 h 75"/>
                <a:gd name="T28" fmla="*/ 33 w 65"/>
                <a:gd name="T29" fmla="*/ 11 h 75"/>
                <a:gd name="T30" fmla="*/ 31 w 65"/>
                <a:gd name="T31" fmla="*/ 8 h 75"/>
                <a:gd name="T32" fmla="*/ 30 w 65"/>
                <a:gd name="T33" fmla="*/ 11 h 75"/>
                <a:gd name="T34" fmla="*/ 29 w 65"/>
                <a:gd name="T35" fmla="*/ 16 h 75"/>
                <a:gd name="T36" fmla="*/ 28 w 65"/>
                <a:gd name="T37" fmla="*/ 20 h 75"/>
                <a:gd name="T38" fmla="*/ 27 w 65"/>
                <a:gd name="T39" fmla="*/ 23 h 75"/>
                <a:gd name="T40" fmla="*/ 20 w 65"/>
                <a:gd name="T41" fmla="*/ 43 h 75"/>
                <a:gd name="T42" fmla="*/ 0 w 65"/>
                <a:gd name="T43" fmla="*/ 7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5" h="75">
                  <a:moveTo>
                    <a:pt x="0" y="74"/>
                  </a:moveTo>
                  <a:lnTo>
                    <a:pt x="26" y="0"/>
                  </a:lnTo>
                  <a:lnTo>
                    <a:pt x="37" y="0"/>
                  </a:lnTo>
                  <a:lnTo>
                    <a:pt x="64" y="74"/>
                  </a:lnTo>
                  <a:lnTo>
                    <a:pt x="55" y="74"/>
                  </a:lnTo>
                  <a:lnTo>
                    <a:pt x="46" y="52"/>
                  </a:lnTo>
                  <a:lnTo>
                    <a:pt x="18" y="52"/>
                  </a:lnTo>
                  <a:lnTo>
                    <a:pt x="10" y="74"/>
                  </a:lnTo>
                  <a:lnTo>
                    <a:pt x="0" y="74"/>
                  </a:lnTo>
                  <a:lnTo>
                    <a:pt x="20" y="43"/>
                  </a:lnTo>
                  <a:lnTo>
                    <a:pt x="43" y="43"/>
                  </a:lnTo>
                  <a:lnTo>
                    <a:pt x="37" y="24"/>
                  </a:lnTo>
                  <a:lnTo>
                    <a:pt x="35" y="20"/>
                  </a:lnTo>
                  <a:lnTo>
                    <a:pt x="34" y="16"/>
                  </a:lnTo>
                  <a:lnTo>
                    <a:pt x="33" y="11"/>
                  </a:lnTo>
                  <a:lnTo>
                    <a:pt x="31" y="8"/>
                  </a:lnTo>
                  <a:lnTo>
                    <a:pt x="30" y="11"/>
                  </a:lnTo>
                  <a:lnTo>
                    <a:pt x="29" y="16"/>
                  </a:lnTo>
                  <a:lnTo>
                    <a:pt x="28" y="20"/>
                  </a:lnTo>
                  <a:lnTo>
                    <a:pt x="27" y="23"/>
                  </a:lnTo>
                  <a:lnTo>
                    <a:pt x="20" y="43"/>
                  </a:lnTo>
                  <a:lnTo>
                    <a:pt x="0" y="74"/>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00" name="Freeform 392"/>
            <p:cNvSpPr>
              <a:spLocks/>
            </p:cNvSpPr>
            <p:nvPr/>
          </p:nvSpPr>
          <p:spPr bwMode="auto">
            <a:xfrm>
              <a:off x="1053" y="89"/>
              <a:ext cx="55" cy="75"/>
            </a:xfrm>
            <a:custGeom>
              <a:avLst/>
              <a:gdLst>
                <a:gd name="T0" fmla="*/ 46 w 55"/>
                <a:gd name="T1" fmla="*/ 0 h 75"/>
                <a:gd name="T2" fmla="*/ 54 w 55"/>
                <a:gd name="T3" fmla="*/ 0 h 75"/>
                <a:gd name="T4" fmla="*/ 54 w 55"/>
                <a:gd name="T5" fmla="*/ 43 h 75"/>
                <a:gd name="T6" fmla="*/ 54 w 55"/>
                <a:gd name="T7" fmla="*/ 46 h 75"/>
                <a:gd name="T8" fmla="*/ 54 w 55"/>
                <a:gd name="T9" fmla="*/ 48 h 75"/>
                <a:gd name="T10" fmla="*/ 54 w 55"/>
                <a:gd name="T11" fmla="*/ 51 h 75"/>
                <a:gd name="T12" fmla="*/ 54 w 55"/>
                <a:gd name="T13" fmla="*/ 52 h 75"/>
                <a:gd name="T14" fmla="*/ 54 w 55"/>
                <a:gd name="T15" fmla="*/ 55 h 75"/>
                <a:gd name="T16" fmla="*/ 53 w 55"/>
                <a:gd name="T17" fmla="*/ 56 h 75"/>
                <a:gd name="T18" fmla="*/ 53 w 55"/>
                <a:gd name="T19" fmla="*/ 59 h 75"/>
                <a:gd name="T20" fmla="*/ 52 w 55"/>
                <a:gd name="T21" fmla="*/ 60 h 75"/>
                <a:gd name="T22" fmla="*/ 51 w 55"/>
                <a:gd name="T23" fmla="*/ 64 h 75"/>
                <a:gd name="T24" fmla="*/ 49 w 55"/>
                <a:gd name="T25" fmla="*/ 67 h 75"/>
                <a:gd name="T26" fmla="*/ 47 w 55"/>
                <a:gd name="T27" fmla="*/ 68 h 75"/>
                <a:gd name="T28" fmla="*/ 43 w 55"/>
                <a:gd name="T29" fmla="*/ 70 h 75"/>
                <a:gd name="T30" fmla="*/ 39 w 55"/>
                <a:gd name="T31" fmla="*/ 72 h 75"/>
                <a:gd name="T32" fmla="*/ 36 w 55"/>
                <a:gd name="T33" fmla="*/ 73 h 75"/>
                <a:gd name="T34" fmla="*/ 32 w 55"/>
                <a:gd name="T35" fmla="*/ 74 h 75"/>
                <a:gd name="T36" fmla="*/ 26 w 55"/>
                <a:gd name="T37" fmla="*/ 74 h 75"/>
                <a:gd name="T38" fmla="*/ 22 w 55"/>
                <a:gd name="T39" fmla="*/ 74 h 75"/>
                <a:gd name="T40" fmla="*/ 18 w 55"/>
                <a:gd name="T41" fmla="*/ 74 h 75"/>
                <a:gd name="T42" fmla="*/ 15 w 55"/>
                <a:gd name="T43" fmla="*/ 73 h 75"/>
                <a:gd name="T44" fmla="*/ 11 w 55"/>
                <a:gd name="T45" fmla="*/ 71 h 75"/>
                <a:gd name="T46" fmla="*/ 7 w 55"/>
                <a:gd name="T47" fmla="*/ 69 h 75"/>
                <a:gd name="T48" fmla="*/ 6 w 55"/>
                <a:gd name="T49" fmla="*/ 67 h 75"/>
                <a:gd name="T50" fmla="*/ 3 w 55"/>
                <a:gd name="T51" fmla="*/ 65 h 75"/>
                <a:gd name="T52" fmla="*/ 2 w 55"/>
                <a:gd name="T53" fmla="*/ 61 h 75"/>
                <a:gd name="T54" fmla="*/ 2 w 55"/>
                <a:gd name="T55" fmla="*/ 59 h 75"/>
                <a:gd name="T56" fmla="*/ 2 w 55"/>
                <a:gd name="T57" fmla="*/ 57 h 75"/>
                <a:gd name="T58" fmla="*/ 1 w 55"/>
                <a:gd name="T59" fmla="*/ 55 h 75"/>
                <a:gd name="T60" fmla="*/ 1 w 55"/>
                <a:gd name="T61" fmla="*/ 53 h 75"/>
                <a:gd name="T62" fmla="*/ 1 w 55"/>
                <a:gd name="T63" fmla="*/ 51 h 75"/>
                <a:gd name="T64" fmla="*/ 0 w 55"/>
                <a:gd name="T65" fmla="*/ 49 h 75"/>
                <a:gd name="T66" fmla="*/ 0 w 55"/>
                <a:gd name="T67" fmla="*/ 46 h 75"/>
                <a:gd name="T68" fmla="*/ 0 w 55"/>
                <a:gd name="T69" fmla="*/ 43 h 75"/>
                <a:gd name="T70" fmla="*/ 0 w 55"/>
                <a:gd name="T71" fmla="*/ 0 h 75"/>
                <a:gd name="T72" fmla="*/ 10 w 55"/>
                <a:gd name="T73" fmla="*/ 0 h 75"/>
                <a:gd name="T74" fmla="*/ 10 w 55"/>
                <a:gd name="T75" fmla="*/ 43 h 75"/>
                <a:gd name="T76" fmla="*/ 10 w 55"/>
                <a:gd name="T77" fmla="*/ 47 h 75"/>
                <a:gd name="T78" fmla="*/ 10 w 55"/>
                <a:gd name="T79" fmla="*/ 52 h 75"/>
                <a:gd name="T80" fmla="*/ 11 w 55"/>
                <a:gd name="T81" fmla="*/ 53 h 75"/>
                <a:gd name="T82" fmla="*/ 11 w 55"/>
                <a:gd name="T83" fmla="*/ 56 h 75"/>
                <a:gd name="T84" fmla="*/ 12 w 55"/>
                <a:gd name="T85" fmla="*/ 59 h 75"/>
                <a:gd name="T86" fmla="*/ 13 w 55"/>
                <a:gd name="T87" fmla="*/ 61 h 75"/>
                <a:gd name="T88" fmla="*/ 15 w 55"/>
                <a:gd name="T89" fmla="*/ 63 h 75"/>
                <a:gd name="T90" fmla="*/ 16 w 55"/>
                <a:gd name="T91" fmla="*/ 64 h 75"/>
                <a:gd name="T92" fmla="*/ 18 w 55"/>
                <a:gd name="T93" fmla="*/ 64 h 75"/>
                <a:gd name="T94" fmla="*/ 21 w 55"/>
                <a:gd name="T95" fmla="*/ 65 h 75"/>
                <a:gd name="T96" fmla="*/ 23 w 55"/>
                <a:gd name="T97" fmla="*/ 66 h 75"/>
                <a:gd name="T98" fmla="*/ 26 w 55"/>
                <a:gd name="T99" fmla="*/ 66 h 75"/>
                <a:gd name="T100" fmla="*/ 31 w 55"/>
                <a:gd name="T101" fmla="*/ 65 h 75"/>
                <a:gd name="T102" fmla="*/ 35 w 55"/>
                <a:gd name="T103" fmla="*/ 65 h 75"/>
                <a:gd name="T104" fmla="*/ 38 w 55"/>
                <a:gd name="T105" fmla="*/ 63 h 75"/>
                <a:gd name="T106" fmla="*/ 40 w 55"/>
                <a:gd name="T107" fmla="*/ 61 h 75"/>
                <a:gd name="T108" fmla="*/ 41 w 55"/>
                <a:gd name="T109" fmla="*/ 60 h 75"/>
                <a:gd name="T110" fmla="*/ 42 w 55"/>
                <a:gd name="T111" fmla="*/ 58 h 75"/>
                <a:gd name="T112" fmla="*/ 43 w 55"/>
                <a:gd name="T113" fmla="*/ 56 h 75"/>
                <a:gd name="T114" fmla="*/ 43 w 55"/>
                <a:gd name="T115" fmla="*/ 54 h 75"/>
                <a:gd name="T116" fmla="*/ 44 w 55"/>
                <a:gd name="T117" fmla="*/ 52 h 75"/>
                <a:gd name="T118" fmla="*/ 46 w 55"/>
                <a:gd name="T119" fmla="*/ 49 h 75"/>
                <a:gd name="T120" fmla="*/ 46 w 55"/>
                <a:gd name="T121" fmla="*/ 46 h 75"/>
                <a:gd name="T122" fmla="*/ 46 w 55"/>
                <a:gd name="T123" fmla="*/ 43 h 75"/>
                <a:gd name="T124" fmla="*/ 46 w 55"/>
                <a:gd name="T125"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 h="75">
                  <a:moveTo>
                    <a:pt x="46" y="0"/>
                  </a:moveTo>
                  <a:lnTo>
                    <a:pt x="54" y="0"/>
                  </a:lnTo>
                  <a:lnTo>
                    <a:pt x="54" y="43"/>
                  </a:lnTo>
                  <a:lnTo>
                    <a:pt x="54" y="46"/>
                  </a:lnTo>
                  <a:lnTo>
                    <a:pt x="54" y="48"/>
                  </a:lnTo>
                  <a:lnTo>
                    <a:pt x="54" y="51"/>
                  </a:lnTo>
                  <a:lnTo>
                    <a:pt x="54" y="52"/>
                  </a:lnTo>
                  <a:lnTo>
                    <a:pt x="54" y="55"/>
                  </a:lnTo>
                  <a:lnTo>
                    <a:pt x="53" y="56"/>
                  </a:lnTo>
                  <a:lnTo>
                    <a:pt x="53" y="59"/>
                  </a:lnTo>
                  <a:lnTo>
                    <a:pt x="52" y="60"/>
                  </a:lnTo>
                  <a:lnTo>
                    <a:pt x="51" y="64"/>
                  </a:lnTo>
                  <a:lnTo>
                    <a:pt x="49" y="67"/>
                  </a:lnTo>
                  <a:lnTo>
                    <a:pt x="47" y="68"/>
                  </a:lnTo>
                  <a:lnTo>
                    <a:pt x="43" y="70"/>
                  </a:lnTo>
                  <a:lnTo>
                    <a:pt x="39" y="72"/>
                  </a:lnTo>
                  <a:lnTo>
                    <a:pt x="36" y="73"/>
                  </a:lnTo>
                  <a:lnTo>
                    <a:pt x="32" y="74"/>
                  </a:lnTo>
                  <a:lnTo>
                    <a:pt x="26" y="74"/>
                  </a:lnTo>
                  <a:lnTo>
                    <a:pt x="22" y="74"/>
                  </a:lnTo>
                  <a:lnTo>
                    <a:pt x="18" y="74"/>
                  </a:lnTo>
                  <a:lnTo>
                    <a:pt x="15" y="73"/>
                  </a:lnTo>
                  <a:lnTo>
                    <a:pt x="11" y="71"/>
                  </a:lnTo>
                  <a:lnTo>
                    <a:pt x="7" y="69"/>
                  </a:lnTo>
                  <a:lnTo>
                    <a:pt x="6" y="67"/>
                  </a:lnTo>
                  <a:lnTo>
                    <a:pt x="3" y="65"/>
                  </a:lnTo>
                  <a:lnTo>
                    <a:pt x="2" y="61"/>
                  </a:lnTo>
                  <a:lnTo>
                    <a:pt x="2" y="59"/>
                  </a:lnTo>
                  <a:lnTo>
                    <a:pt x="2" y="57"/>
                  </a:lnTo>
                  <a:lnTo>
                    <a:pt x="1" y="55"/>
                  </a:lnTo>
                  <a:lnTo>
                    <a:pt x="1" y="53"/>
                  </a:lnTo>
                  <a:lnTo>
                    <a:pt x="1" y="51"/>
                  </a:lnTo>
                  <a:lnTo>
                    <a:pt x="0" y="49"/>
                  </a:lnTo>
                  <a:lnTo>
                    <a:pt x="0" y="46"/>
                  </a:lnTo>
                  <a:lnTo>
                    <a:pt x="0" y="43"/>
                  </a:lnTo>
                  <a:lnTo>
                    <a:pt x="0" y="0"/>
                  </a:lnTo>
                  <a:lnTo>
                    <a:pt x="10" y="0"/>
                  </a:lnTo>
                  <a:lnTo>
                    <a:pt x="10" y="43"/>
                  </a:lnTo>
                  <a:lnTo>
                    <a:pt x="10" y="47"/>
                  </a:lnTo>
                  <a:lnTo>
                    <a:pt x="10" y="52"/>
                  </a:lnTo>
                  <a:lnTo>
                    <a:pt x="11" y="53"/>
                  </a:lnTo>
                  <a:lnTo>
                    <a:pt x="11" y="56"/>
                  </a:lnTo>
                  <a:lnTo>
                    <a:pt x="12" y="59"/>
                  </a:lnTo>
                  <a:lnTo>
                    <a:pt x="13" y="61"/>
                  </a:lnTo>
                  <a:lnTo>
                    <a:pt x="15" y="63"/>
                  </a:lnTo>
                  <a:lnTo>
                    <a:pt x="16" y="64"/>
                  </a:lnTo>
                  <a:lnTo>
                    <a:pt x="18" y="64"/>
                  </a:lnTo>
                  <a:lnTo>
                    <a:pt x="21" y="65"/>
                  </a:lnTo>
                  <a:lnTo>
                    <a:pt x="23" y="66"/>
                  </a:lnTo>
                  <a:lnTo>
                    <a:pt x="26" y="66"/>
                  </a:lnTo>
                  <a:lnTo>
                    <a:pt x="31" y="65"/>
                  </a:lnTo>
                  <a:lnTo>
                    <a:pt x="35" y="65"/>
                  </a:lnTo>
                  <a:lnTo>
                    <a:pt x="38" y="63"/>
                  </a:lnTo>
                  <a:lnTo>
                    <a:pt x="40" y="61"/>
                  </a:lnTo>
                  <a:lnTo>
                    <a:pt x="41" y="60"/>
                  </a:lnTo>
                  <a:lnTo>
                    <a:pt x="42" y="58"/>
                  </a:lnTo>
                  <a:lnTo>
                    <a:pt x="43" y="56"/>
                  </a:lnTo>
                  <a:lnTo>
                    <a:pt x="43" y="54"/>
                  </a:lnTo>
                  <a:lnTo>
                    <a:pt x="44" y="52"/>
                  </a:lnTo>
                  <a:lnTo>
                    <a:pt x="46" y="49"/>
                  </a:lnTo>
                  <a:lnTo>
                    <a:pt x="46" y="46"/>
                  </a:lnTo>
                  <a:lnTo>
                    <a:pt x="46" y="43"/>
                  </a:lnTo>
                  <a:lnTo>
                    <a:pt x="46"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01" name="Freeform 393"/>
            <p:cNvSpPr>
              <a:spLocks/>
            </p:cNvSpPr>
            <p:nvPr/>
          </p:nvSpPr>
          <p:spPr bwMode="auto">
            <a:xfrm>
              <a:off x="1128" y="89"/>
              <a:ext cx="57" cy="75"/>
            </a:xfrm>
            <a:custGeom>
              <a:avLst/>
              <a:gdLst>
                <a:gd name="T0" fmla="*/ 10 w 57"/>
                <a:gd name="T1" fmla="*/ 52 h 75"/>
                <a:gd name="T2" fmla="*/ 13 w 57"/>
                <a:gd name="T3" fmla="*/ 58 h 75"/>
                <a:gd name="T4" fmla="*/ 16 w 57"/>
                <a:gd name="T5" fmla="*/ 63 h 75"/>
                <a:gd name="T6" fmla="*/ 25 w 57"/>
                <a:gd name="T7" fmla="*/ 65 h 75"/>
                <a:gd name="T8" fmla="*/ 32 w 57"/>
                <a:gd name="T9" fmla="*/ 67 h 75"/>
                <a:gd name="T10" fmla="*/ 38 w 57"/>
                <a:gd name="T11" fmla="*/ 64 h 75"/>
                <a:gd name="T12" fmla="*/ 43 w 57"/>
                <a:gd name="T13" fmla="*/ 61 h 75"/>
                <a:gd name="T14" fmla="*/ 45 w 57"/>
                <a:gd name="T15" fmla="*/ 57 h 75"/>
                <a:gd name="T16" fmla="*/ 47 w 57"/>
                <a:gd name="T17" fmla="*/ 52 h 75"/>
                <a:gd name="T18" fmla="*/ 44 w 57"/>
                <a:gd name="T19" fmla="*/ 48 h 75"/>
                <a:gd name="T20" fmla="*/ 41 w 57"/>
                <a:gd name="T21" fmla="*/ 45 h 75"/>
                <a:gd name="T22" fmla="*/ 34 w 57"/>
                <a:gd name="T23" fmla="*/ 42 h 75"/>
                <a:gd name="T24" fmla="*/ 22 w 57"/>
                <a:gd name="T25" fmla="*/ 39 h 75"/>
                <a:gd name="T26" fmla="*/ 13 w 57"/>
                <a:gd name="T27" fmla="*/ 36 h 75"/>
                <a:gd name="T28" fmla="*/ 6 w 57"/>
                <a:gd name="T29" fmla="*/ 31 h 75"/>
                <a:gd name="T30" fmla="*/ 3 w 57"/>
                <a:gd name="T31" fmla="*/ 24 h 75"/>
                <a:gd name="T32" fmla="*/ 3 w 57"/>
                <a:gd name="T33" fmla="*/ 18 h 75"/>
                <a:gd name="T34" fmla="*/ 5 w 57"/>
                <a:gd name="T35" fmla="*/ 10 h 75"/>
                <a:gd name="T36" fmla="*/ 12 w 57"/>
                <a:gd name="T37" fmla="*/ 4 h 75"/>
                <a:gd name="T38" fmla="*/ 20 w 57"/>
                <a:gd name="T39" fmla="*/ 0 h 75"/>
                <a:gd name="T40" fmla="*/ 31 w 57"/>
                <a:gd name="T41" fmla="*/ 0 h 75"/>
                <a:gd name="T42" fmla="*/ 41 w 57"/>
                <a:gd name="T43" fmla="*/ 2 h 75"/>
                <a:gd name="T44" fmla="*/ 50 w 57"/>
                <a:gd name="T45" fmla="*/ 7 h 75"/>
                <a:gd name="T46" fmla="*/ 54 w 57"/>
                <a:gd name="T47" fmla="*/ 15 h 75"/>
                <a:gd name="T48" fmla="*/ 44 w 57"/>
                <a:gd name="T49" fmla="*/ 22 h 75"/>
                <a:gd name="T50" fmla="*/ 42 w 57"/>
                <a:gd name="T51" fmla="*/ 14 h 75"/>
                <a:gd name="T52" fmla="*/ 36 w 57"/>
                <a:gd name="T53" fmla="*/ 9 h 75"/>
                <a:gd name="T54" fmla="*/ 25 w 57"/>
                <a:gd name="T55" fmla="*/ 8 h 75"/>
                <a:gd name="T56" fmla="*/ 16 w 57"/>
                <a:gd name="T57" fmla="*/ 11 h 75"/>
                <a:gd name="T58" fmla="*/ 13 w 57"/>
                <a:gd name="T59" fmla="*/ 17 h 75"/>
                <a:gd name="T60" fmla="*/ 13 w 57"/>
                <a:gd name="T61" fmla="*/ 23 h 75"/>
                <a:gd name="T62" fmla="*/ 16 w 57"/>
                <a:gd name="T63" fmla="*/ 26 h 75"/>
                <a:gd name="T64" fmla="*/ 29 w 57"/>
                <a:gd name="T65" fmla="*/ 31 h 75"/>
                <a:gd name="T66" fmla="*/ 41 w 57"/>
                <a:gd name="T67" fmla="*/ 35 h 75"/>
                <a:gd name="T68" fmla="*/ 50 w 57"/>
                <a:gd name="T69" fmla="*/ 38 h 75"/>
                <a:gd name="T70" fmla="*/ 54 w 57"/>
                <a:gd name="T71" fmla="*/ 45 h 75"/>
                <a:gd name="T72" fmla="*/ 56 w 57"/>
                <a:gd name="T73" fmla="*/ 53 h 75"/>
                <a:gd name="T74" fmla="*/ 54 w 57"/>
                <a:gd name="T75" fmla="*/ 61 h 75"/>
                <a:gd name="T76" fmla="*/ 48 w 57"/>
                <a:gd name="T77" fmla="*/ 68 h 75"/>
                <a:gd name="T78" fmla="*/ 40 w 57"/>
                <a:gd name="T79" fmla="*/ 73 h 75"/>
                <a:gd name="T80" fmla="*/ 29 w 57"/>
                <a:gd name="T81" fmla="*/ 74 h 75"/>
                <a:gd name="T82" fmla="*/ 17 w 57"/>
                <a:gd name="T83" fmla="*/ 73 h 75"/>
                <a:gd name="T84" fmla="*/ 9 w 57"/>
                <a:gd name="T85" fmla="*/ 68 h 75"/>
                <a:gd name="T86" fmla="*/ 2 w 57"/>
                <a:gd name="T87" fmla="*/ 60 h 75"/>
                <a:gd name="T88" fmla="*/ 0 w 57"/>
                <a:gd name="T89" fmla="*/ 5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7" h="75">
                  <a:moveTo>
                    <a:pt x="0" y="50"/>
                  </a:moveTo>
                  <a:lnTo>
                    <a:pt x="10" y="49"/>
                  </a:lnTo>
                  <a:lnTo>
                    <a:pt x="10" y="52"/>
                  </a:lnTo>
                  <a:lnTo>
                    <a:pt x="11" y="53"/>
                  </a:lnTo>
                  <a:lnTo>
                    <a:pt x="12" y="56"/>
                  </a:lnTo>
                  <a:lnTo>
                    <a:pt x="13" y="58"/>
                  </a:lnTo>
                  <a:lnTo>
                    <a:pt x="13" y="60"/>
                  </a:lnTo>
                  <a:lnTo>
                    <a:pt x="15" y="61"/>
                  </a:lnTo>
                  <a:lnTo>
                    <a:pt x="16" y="63"/>
                  </a:lnTo>
                  <a:lnTo>
                    <a:pt x="19" y="64"/>
                  </a:lnTo>
                  <a:lnTo>
                    <a:pt x="22" y="65"/>
                  </a:lnTo>
                  <a:lnTo>
                    <a:pt x="25" y="65"/>
                  </a:lnTo>
                  <a:lnTo>
                    <a:pt x="27" y="67"/>
                  </a:lnTo>
                  <a:lnTo>
                    <a:pt x="29" y="67"/>
                  </a:lnTo>
                  <a:lnTo>
                    <a:pt x="32" y="67"/>
                  </a:lnTo>
                  <a:lnTo>
                    <a:pt x="34" y="66"/>
                  </a:lnTo>
                  <a:lnTo>
                    <a:pt x="37" y="65"/>
                  </a:lnTo>
                  <a:lnTo>
                    <a:pt x="38" y="64"/>
                  </a:lnTo>
                  <a:lnTo>
                    <a:pt x="40" y="64"/>
                  </a:lnTo>
                  <a:lnTo>
                    <a:pt x="42" y="63"/>
                  </a:lnTo>
                  <a:lnTo>
                    <a:pt x="43" y="61"/>
                  </a:lnTo>
                  <a:lnTo>
                    <a:pt x="44" y="60"/>
                  </a:lnTo>
                  <a:lnTo>
                    <a:pt x="45" y="59"/>
                  </a:lnTo>
                  <a:lnTo>
                    <a:pt x="45" y="57"/>
                  </a:lnTo>
                  <a:lnTo>
                    <a:pt x="47" y="55"/>
                  </a:lnTo>
                  <a:lnTo>
                    <a:pt x="47" y="53"/>
                  </a:lnTo>
                  <a:lnTo>
                    <a:pt x="47" y="52"/>
                  </a:lnTo>
                  <a:lnTo>
                    <a:pt x="46" y="51"/>
                  </a:lnTo>
                  <a:lnTo>
                    <a:pt x="45" y="49"/>
                  </a:lnTo>
                  <a:lnTo>
                    <a:pt x="44" y="48"/>
                  </a:lnTo>
                  <a:lnTo>
                    <a:pt x="44" y="47"/>
                  </a:lnTo>
                  <a:lnTo>
                    <a:pt x="42" y="46"/>
                  </a:lnTo>
                  <a:lnTo>
                    <a:pt x="41" y="45"/>
                  </a:lnTo>
                  <a:lnTo>
                    <a:pt x="39" y="43"/>
                  </a:lnTo>
                  <a:lnTo>
                    <a:pt x="37" y="43"/>
                  </a:lnTo>
                  <a:lnTo>
                    <a:pt x="34" y="42"/>
                  </a:lnTo>
                  <a:lnTo>
                    <a:pt x="31" y="41"/>
                  </a:lnTo>
                  <a:lnTo>
                    <a:pt x="27" y="41"/>
                  </a:lnTo>
                  <a:lnTo>
                    <a:pt x="22" y="39"/>
                  </a:lnTo>
                  <a:lnTo>
                    <a:pt x="18" y="38"/>
                  </a:lnTo>
                  <a:lnTo>
                    <a:pt x="15" y="37"/>
                  </a:lnTo>
                  <a:lnTo>
                    <a:pt x="13" y="36"/>
                  </a:lnTo>
                  <a:lnTo>
                    <a:pt x="11" y="34"/>
                  </a:lnTo>
                  <a:lnTo>
                    <a:pt x="9" y="32"/>
                  </a:lnTo>
                  <a:lnTo>
                    <a:pt x="6" y="31"/>
                  </a:lnTo>
                  <a:lnTo>
                    <a:pt x="5" y="29"/>
                  </a:lnTo>
                  <a:lnTo>
                    <a:pt x="4" y="27"/>
                  </a:lnTo>
                  <a:lnTo>
                    <a:pt x="3" y="24"/>
                  </a:lnTo>
                  <a:lnTo>
                    <a:pt x="3" y="22"/>
                  </a:lnTo>
                  <a:lnTo>
                    <a:pt x="3" y="21"/>
                  </a:lnTo>
                  <a:lnTo>
                    <a:pt x="3" y="18"/>
                  </a:lnTo>
                  <a:lnTo>
                    <a:pt x="3" y="15"/>
                  </a:lnTo>
                  <a:lnTo>
                    <a:pt x="4" y="12"/>
                  </a:lnTo>
                  <a:lnTo>
                    <a:pt x="5" y="10"/>
                  </a:lnTo>
                  <a:lnTo>
                    <a:pt x="8" y="7"/>
                  </a:lnTo>
                  <a:lnTo>
                    <a:pt x="9" y="6"/>
                  </a:lnTo>
                  <a:lnTo>
                    <a:pt x="12" y="4"/>
                  </a:lnTo>
                  <a:lnTo>
                    <a:pt x="15" y="2"/>
                  </a:lnTo>
                  <a:lnTo>
                    <a:pt x="17" y="1"/>
                  </a:lnTo>
                  <a:lnTo>
                    <a:pt x="20" y="0"/>
                  </a:lnTo>
                  <a:lnTo>
                    <a:pt x="24" y="0"/>
                  </a:lnTo>
                  <a:lnTo>
                    <a:pt x="28" y="0"/>
                  </a:lnTo>
                  <a:lnTo>
                    <a:pt x="31" y="0"/>
                  </a:lnTo>
                  <a:lnTo>
                    <a:pt x="36" y="0"/>
                  </a:lnTo>
                  <a:lnTo>
                    <a:pt x="38" y="1"/>
                  </a:lnTo>
                  <a:lnTo>
                    <a:pt x="41" y="2"/>
                  </a:lnTo>
                  <a:lnTo>
                    <a:pt x="44" y="4"/>
                  </a:lnTo>
                  <a:lnTo>
                    <a:pt x="47" y="6"/>
                  </a:lnTo>
                  <a:lnTo>
                    <a:pt x="50" y="7"/>
                  </a:lnTo>
                  <a:lnTo>
                    <a:pt x="52" y="10"/>
                  </a:lnTo>
                  <a:lnTo>
                    <a:pt x="53" y="12"/>
                  </a:lnTo>
                  <a:lnTo>
                    <a:pt x="54" y="15"/>
                  </a:lnTo>
                  <a:lnTo>
                    <a:pt x="54" y="18"/>
                  </a:lnTo>
                  <a:lnTo>
                    <a:pt x="54" y="21"/>
                  </a:lnTo>
                  <a:lnTo>
                    <a:pt x="44" y="22"/>
                  </a:lnTo>
                  <a:lnTo>
                    <a:pt x="44" y="19"/>
                  </a:lnTo>
                  <a:lnTo>
                    <a:pt x="43" y="16"/>
                  </a:lnTo>
                  <a:lnTo>
                    <a:pt x="42" y="14"/>
                  </a:lnTo>
                  <a:lnTo>
                    <a:pt x="40" y="12"/>
                  </a:lnTo>
                  <a:lnTo>
                    <a:pt x="38" y="10"/>
                  </a:lnTo>
                  <a:lnTo>
                    <a:pt x="36" y="9"/>
                  </a:lnTo>
                  <a:lnTo>
                    <a:pt x="32" y="9"/>
                  </a:lnTo>
                  <a:lnTo>
                    <a:pt x="28" y="8"/>
                  </a:lnTo>
                  <a:lnTo>
                    <a:pt x="25" y="8"/>
                  </a:lnTo>
                  <a:lnTo>
                    <a:pt x="20" y="9"/>
                  </a:lnTo>
                  <a:lnTo>
                    <a:pt x="18" y="10"/>
                  </a:lnTo>
                  <a:lnTo>
                    <a:pt x="16" y="11"/>
                  </a:lnTo>
                  <a:lnTo>
                    <a:pt x="15" y="13"/>
                  </a:lnTo>
                  <a:lnTo>
                    <a:pt x="13" y="16"/>
                  </a:lnTo>
                  <a:lnTo>
                    <a:pt x="13" y="17"/>
                  </a:lnTo>
                  <a:lnTo>
                    <a:pt x="13" y="20"/>
                  </a:lnTo>
                  <a:lnTo>
                    <a:pt x="13" y="21"/>
                  </a:lnTo>
                  <a:lnTo>
                    <a:pt x="13" y="23"/>
                  </a:lnTo>
                  <a:lnTo>
                    <a:pt x="14" y="24"/>
                  </a:lnTo>
                  <a:lnTo>
                    <a:pt x="15" y="25"/>
                  </a:lnTo>
                  <a:lnTo>
                    <a:pt x="16" y="26"/>
                  </a:lnTo>
                  <a:lnTo>
                    <a:pt x="19" y="28"/>
                  </a:lnTo>
                  <a:lnTo>
                    <a:pt x="24" y="29"/>
                  </a:lnTo>
                  <a:lnTo>
                    <a:pt x="29" y="31"/>
                  </a:lnTo>
                  <a:lnTo>
                    <a:pt x="33" y="32"/>
                  </a:lnTo>
                  <a:lnTo>
                    <a:pt x="38" y="34"/>
                  </a:lnTo>
                  <a:lnTo>
                    <a:pt x="41" y="35"/>
                  </a:lnTo>
                  <a:lnTo>
                    <a:pt x="44" y="36"/>
                  </a:lnTo>
                  <a:lnTo>
                    <a:pt x="46" y="37"/>
                  </a:lnTo>
                  <a:lnTo>
                    <a:pt x="50" y="38"/>
                  </a:lnTo>
                  <a:lnTo>
                    <a:pt x="52" y="41"/>
                  </a:lnTo>
                  <a:lnTo>
                    <a:pt x="53" y="43"/>
                  </a:lnTo>
                  <a:lnTo>
                    <a:pt x="54" y="45"/>
                  </a:lnTo>
                  <a:lnTo>
                    <a:pt x="55" y="48"/>
                  </a:lnTo>
                  <a:lnTo>
                    <a:pt x="56" y="51"/>
                  </a:lnTo>
                  <a:lnTo>
                    <a:pt x="56" y="53"/>
                  </a:lnTo>
                  <a:lnTo>
                    <a:pt x="56" y="56"/>
                  </a:lnTo>
                  <a:lnTo>
                    <a:pt x="55" y="59"/>
                  </a:lnTo>
                  <a:lnTo>
                    <a:pt x="54" y="61"/>
                  </a:lnTo>
                  <a:lnTo>
                    <a:pt x="53" y="64"/>
                  </a:lnTo>
                  <a:lnTo>
                    <a:pt x="52" y="67"/>
                  </a:lnTo>
                  <a:lnTo>
                    <a:pt x="48" y="68"/>
                  </a:lnTo>
                  <a:lnTo>
                    <a:pt x="46" y="70"/>
                  </a:lnTo>
                  <a:lnTo>
                    <a:pt x="43" y="72"/>
                  </a:lnTo>
                  <a:lnTo>
                    <a:pt x="40" y="73"/>
                  </a:lnTo>
                  <a:lnTo>
                    <a:pt x="37" y="74"/>
                  </a:lnTo>
                  <a:lnTo>
                    <a:pt x="33" y="74"/>
                  </a:lnTo>
                  <a:lnTo>
                    <a:pt x="29" y="74"/>
                  </a:lnTo>
                  <a:lnTo>
                    <a:pt x="25" y="74"/>
                  </a:lnTo>
                  <a:lnTo>
                    <a:pt x="20" y="74"/>
                  </a:lnTo>
                  <a:lnTo>
                    <a:pt x="17" y="73"/>
                  </a:lnTo>
                  <a:lnTo>
                    <a:pt x="14" y="72"/>
                  </a:lnTo>
                  <a:lnTo>
                    <a:pt x="11" y="70"/>
                  </a:lnTo>
                  <a:lnTo>
                    <a:pt x="9" y="68"/>
                  </a:lnTo>
                  <a:lnTo>
                    <a:pt x="5" y="67"/>
                  </a:lnTo>
                  <a:lnTo>
                    <a:pt x="4" y="64"/>
                  </a:lnTo>
                  <a:lnTo>
                    <a:pt x="2" y="60"/>
                  </a:lnTo>
                  <a:lnTo>
                    <a:pt x="1" y="56"/>
                  </a:lnTo>
                  <a:lnTo>
                    <a:pt x="0" y="52"/>
                  </a:lnTo>
                  <a:lnTo>
                    <a:pt x="0" y="5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02" name="Freeform 394"/>
            <p:cNvSpPr>
              <a:spLocks/>
            </p:cNvSpPr>
            <p:nvPr/>
          </p:nvSpPr>
          <p:spPr bwMode="auto">
            <a:xfrm>
              <a:off x="1202" y="89"/>
              <a:ext cx="54" cy="75"/>
            </a:xfrm>
            <a:custGeom>
              <a:avLst/>
              <a:gdLst>
                <a:gd name="T0" fmla="*/ 22 w 54"/>
                <a:gd name="T1" fmla="*/ 74 h 75"/>
                <a:gd name="T2" fmla="*/ 22 w 54"/>
                <a:gd name="T3" fmla="*/ 9 h 75"/>
                <a:gd name="T4" fmla="*/ 0 w 54"/>
                <a:gd name="T5" fmla="*/ 9 h 75"/>
                <a:gd name="T6" fmla="*/ 0 w 54"/>
                <a:gd name="T7" fmla="*/ 0 h 75"/>
                <a:gd name="T8" fmla="*/ 53 w 54"/>
                <a:gd name="T9" fmla="*/ 0 h 75"/>
                <a:gd name="T10" fmla="*/ 53 w 54"/>
                <a:gd name="T11" fmla="*/ 9 h 75"/>
                <a:gd name="T12" fmla="*/ 31 w 54"/>
                <a:gd name="T13" fmla="*/ 9 h 75"/>
                <a:gd name="T14" fmla="*/ 31 w 54"/>
                <a:gd name="T15" fmla="*/ 74 h 75"/>
                <a:gd name="T16" fmla="*/ 22 w 54"/>
                <a:gd name="T17" fmla="*/ 7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22" y="74"/>
                  </a:moveTo>
                  <a:lnTo>
                    <a:pt x="22" y="9"/>
                  </a:lnTo>
                  <a:lnTo>
                    <a:pt x="0" y="9"/>
                  </a:lnTo>
                  <a:lnTo>
                    <a:pt x="0" y="0"/>
                  </a:lnTo>
                  <a:lnTo>
                    <a:pt x="53" y="0"/>
                  </a:lnTo>
                  <a:lnTo>
                    <a:pt x="53" y="9"/>
                  </a:lnTo>
                  <a:lnTo>
                    <a:pt x="31" y="9"/>
                  </a:lnTo>
                  <a:lnTo>
                    <a:pt x="31" y="74"/>
                  </a:lnTo>
                  <a:lnTo>
                    <a:pt x="22" y="74"/>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03" name="Freeform 395"/>
            <p:cNvSpPr>
              <a:spLocks/>
            </p:cNvSpPr>
            <p:nvPr/>
          </p:nvSpPr>
          <p:spPr bwMode="auto">
            <a:xfrm>
              <a:off x="819" y="212"/>
              <a:ext cx="68" cy="75"/>
            </a:xfrm>
            <a:custGeom>
              <a:avLst/>
              <a:gdLst>
                <a:gd name="T0" fmla="*/ 36 w 68"/>
                <a:gd name="T1" fmla="*/ 37 h 75"/>
                <a:gd name="T2" fmla="*/ 67 w 68"/>
                <a:gd name="T3" fmla="*/ 64 h 75"/>
                <a:gd name="T4" fmla="*/ 59 w 68"/>
                <a:gd name="T5" fmla="*/ 68 h 75"/>
                <a:gd name="T6" fmla="*/ 52 w 68"/>
                <a:gd name="T7" fmla="*/ 72 h 75"/>
                <a:gd name="T8" fmla="*/ 45 w 68"/>
                <a:gd name="T9" fmla="*/ 74 h 75"/>
                <a:gd name="T10" fmla="*/ 37 w 68"/>
                <a:gd name="T11" fmla="*/ 74 h 75"/>
                <a:gd name="T12" fmla="*/ 32 w 68"/>
                <a:gd name="T13" fmla="*/ 74 h 75"/>
                <a:gd name="T14" fmla="*/ 26 w 68"/>
                <a:gd name="T15" fmla="*/ 73 h 75"/>
                <a:gd name="T16" fmla="*/ 22 w 68"/>
                <a:gd name="T17" fmla="*/ 72 h 75"/>
                <a:gd name="T18" fmla="*/ 18 w 68"/>
                <a:gd name="T19" fmla="*/ 70 h 75"/>
                <a:gd name="T20" fmla="*/ 9 w 68"/>
                <a:gd name="T21" fmla="*/ 65 h 75"/>
                <a:gd name="T22" fmla="*/ 4 w 68"/>
                <a:gd name="T23" fmla="*/ 57 h 75"/>
                <a:gd name="T24" fmla="*/ 2 w 68"/>
                <a:gd name="T25" fmla="*/ 52 h 75"/>
                <a:gd name="T26" fmla="*/ 1 w 68"/>
                <a:gd name="T27" fmla="*/ 48 h 75"/>
                <a:gd name="T28" fmla="*/ 0 w 68"/>
                <a:gd name="T29" fmla="*/ 42 h 75"/>
                <a:gd name="T30" fmla="*/ 0 w 68"/>
                <a:gd name="T31" fmla="*/ 37 h 75"/>
                <a:gd name="T32" fmla="*/ 0 w 68"/>
                <a:gd name="T33" fmla="*/ 33 h 75"/>
                <a:gd name="T34" fmla="*/ 1 w 68"/>
                <a:gd name="T35" fmla="*/ 28 h 75"/>
                <a:gd name="T36" fmla="*/ 2 w 68"/>
                <a:gd name="T37" fmla="*/ 23 h 75"/>
                <a:gd name="T38" fmla="*/ 4 w 68"/>
                <a:gd name="T39" fmla="*/ 18 h 75"/>
                <a:gd name="T40" fmla="*/ 9 w 68"/>
                <a:gd name="T41" fmla="*/ 10 h 75"/>
                <a:gd name="T42" fmla="*/ 16 w 68"/>
                <a:gd name="T43" fmla="*/ 4 h 75"/>
                <a:gd name="T44" fmla="*/ 25 w 68"/>
                <a:gd name="T45" fmla="*/ 1 h 75"/>
                <a:gd name="T46" fmla="*/ 35 w 68"/>
                <a:gd name="T47" fmla="*/ 0 h 75"/>
                <a:gd name="T48" fmla="*/ 44 w 68"/>
                <a:gd name="T49" fmla="*/ 0 h 75"/>
                <a:gd name="T50" fmla="*/ 49 w 68"/>
                <a:gd name="T51" fmla="*/ 2 h 75"/>
                <a:gd name="T52" fmla="*/ 56 w 68"/>
                <a:gd name="T53" fmla="*/ 6 h 75"/>
                <a:gd name="T54" fmla="*/ 59 w 68"/>
                <a:gd name="T55" fmla="*/ 9 h 75"/>
                <a:gd name="T56" fmla="*/ 63 w 68"/>
                <a:gd name="T57" fmla="*/ 15 h 75"/>
                <a:gd name="T58" fmla="*/ 65 w 68"/>
                <a:gd name="T59" fmla="*/ 22 h 75"/>
                <a:gd name="T60" fmla="*/ 56 w 68"/>
                <a:gd name="T61" fmla="*/ 22 h 75"/>
                <a:gd name="T62" fmla="*/ 54 w 68"/>
                <a:gd name="T63" fmla="*/ 17 h 75"/>
                <a:gd name="T64" fmla="*/ 52 w 68"/>
                <a:gd name="T65" fmla="*/ 13 h 75"/>
                <a:gd name="T66" fmla="*/ 48 w 68"/>
                <a:gd name="T67" fmla="*/ 11 h 75"/>
                <a:gd name="T68" fmla="*/ 44 w 68"/>
                <a:gd name="T69" fmla="*/ 9 h 75"/>
                <a:gd name="T70" fmla="*/ 37 w 68"/>
                <a:gd name="T71" fmla="*/ 8 h 75"/>
                <a:gd name="T72" fmla="*/ 32 w 68"/>
                <a:gd name="T73" fmla="*/ 8 h 75"/>
                <a:gd name="T74" fmla="*/ 27 w 68"/>
                <a:gd name="T75" fmla="*/ 9 h 75"/>
                <a:gd name="T76" fmla="*/ 22 w 68"/>
                <a:gd name="T77" fmla="*/ 11 h 75"/>
                <a:gd name="T78" fmla="*/ 19 w 68"/>
                <a:gd name="T79" fmla="*/ 14 h 75"/>
                <a:gd name="T80" fmla="*/ 15 w 68"/>
                <a:gd name="T81" fmla="*/ 18 h 75"/>
                <a:gd name="T82" fmla="*/ 13 w 68"/>
                <a:gd name="T83" fmla="*/ 22 h 75"/>
                <a:gd name="T84" fmla="*/ 11 w 68"/>
                <a:gd name="T85" fmla="*/ 26 h 75"/>
                <a:gd name="T86" fmla="*/ 9 w 68"/>
                <a:gd name="T87" fmla="*/ 33 h 75"/>
                <a:gd name="T88" fmla="*/ 9 w 68"/>
                <a:gd name="T89" fmla="*/ 39 h 75"/>
                <a:gd name="T90" fmla="*/ 10 w 68"/>
                <a:gd name="T91" fmla="*/ 44 h 75"/>
                <a:gd name="T92" fmla="*/ 11 w 68"/>
                <a:gd name="T93" fmla="*/ 49 h 75"/>
                <a:gd name="T94" fmla="*/ 12 w 68"/>
                <a:gd name="T95" fmla="*/ 52 h 75"/>
                <a:gd name="T96" fmla="*/ 14 w 68"/>
                <a:gd name="T97" fmla="*/ 57 h 75"/>
                <a:gd name="T98" fmla="*/ 20 w 68"/>
                <a:gd name="T99" fmla="*/ 61 h 75"/>
                <a:gd name="T100" fmla="*/ 25 w 68"/>
                <a:gd name="T101" fmla="*/ 64 h 75"/>
                <a:gd name="T102" fmla="*/ 32 w 68"/>
                <a:gd name="T103" fmla="*/ 66 h 75"/>
                <a:gd name="T104" fmla="*/ 38 w 68"/>
                <a:gd name="T105" fmla="*/ 67 h 75"/>
                <a:gd name="T106" fmla="*/ 45 w 68"/>
                <a:gd name="T107" fmla="*/ 65 h 75"/>
                <a:gd name="T108" fmla="*/ 51 w 68"/>
                <a:gd name="T109" fmla="*/ 63 h 75"/>
                <a:gd name="T110" fmla="*/ 56 w 68"/>
                <a:gd name="T111" fmla="*/ 60 h 75"/>
                <a:gd name="T112" fmla="*/ 57 w 68"/>
                <a:gd name="T113" fmla="*/ 4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 h="75">
                  <a:moveTo>
                    <a:pt x="36" y="45"/>
                  </a:moveTo>
                  <a:lnTo>
                    <a:pt x="36" y="37"/>
                  </a:lnTo>
                  <a:lnTo>
                    <a:pt x="67" y="37"/>
                  </a:lnTo>
                  <a:lnTo>
                    <a:pt x="67" y="64"/>
                  </a:lnTo>
                  <a:lnTo>
                    <a:pt x="63" y="67"/>
                  </a:lnTo>
                  <a:lnTo>
                    <a:pt x="59" y="68"/>
                  </a:lnTo>
                  <a:lnTo>
                    <a:pt x="56" y="70"/>
                  </a:lnTo>
                  <a:lnTo>
                    <a:pt x="52" y="72"/>
                  </a:lnTo>
                  <a:lnTo>
                    <a:pt x="48" y="73"/>
                  </a:lnTo>
                  <a:lnTo>
                    <a:pt x="45" y="74"/>
                  </a:lnTo>
                  <a:lnTo>
                    <a:pt x="41" y="74"/>
                  </a:lnTo>
                  <a:lnTo>
                    <a:pt x="37" y="74"/>
                  </a:lnTo>
                  <a:lnTo>
                    <a:pt x="35" y="74"/>
                  </a:lnTo>
                  <a:lnTo>
                    <a:pt x="32" y="74"/>
                  </a:lnTo>
                  <a:lnTo>
                    <a:pt x="29" y="74"/>
                  </a:lnTo>
                  <a:lnTo>
                    <a:pt x="26" y="73"/>
                  </a:lnTo>
                  <a:lnTo>
                    <a:pt x="24" y="73"/>
                  </a:lnTo>
                  <a:lnTo>
                    <a:pt x="22" y="72"/>
                  </a:lnTo>
                  <a:lnTo>
                    <a:pt x="20" y="71"/>
                  </a:lnTo>
                  <a:lnTo>
                    <a:pt x="18" y="70"/>
                  </a:lnTo>
                  <a:lnTo>
                    <a:pt x="13" y="67"/>
                  </a:lnTo>
                  <a:lnTo>
                    <a:pt x="9" y="65"/>
                  </a:lnTo>
                  <a:lnTo>
                    <a:pt x="7" y="61"/>
                  </a:lnTo>
                  <a:lnTo>
                    <a:pt x="4" y="57"/>
                  </a:lnTo>
                  <a:lnTo>
                    <a:pt x="3" y="55"/>
                  </a:lnTo>
                  <a:lnTo>
                    <a:pt x="2" y="52"/>
                  </a:lnTo>
                  <a:lnTo>
                    <a:pt x="2" y="51"/>
                  </a:lnTo>
                  <a:lnTo>
                    <a:pt x="1" y="48"/>
                  </a:lnTo>
                  <a:lnTo>
                    <a:pt x="0" y="45"/>
                  </a:lnTo>
                  <a:lnTo>
                    <a:pt x="0" y="42"/>
                  </a:lnTo>
                  <a:lnTo>
                    <a:pt x="0" y="40"/>
                  </a:lnTo>
                  <a:lnTo>
                    <a:pt x="0" y="37"/>
                  </a:lnTo>
                  <a:lnTo>
                    <a:pt x="0" y="35"/>
                  </a:lnTo>
                  <a:lnTo>
                    <a:pt x="0" y="33"/>
                  </a:lnTo>
                  <a:lnTo>
                    <a:pt x="0" y="30"/>
                  </a:lnTo>
                  <a:lnTo>
                    <a:pt x="1" y="28"/>
                  </a:lnTo>
                  <a:lnTo>
                    <a:pt x="2" y="25"/>
                  </a:lnTo>
                  <a:lnTo>
                    <a:pt x="2" y="23"/>
                  </a:lnTo>
                  <a:lnTo>
                    <a:pt x="3" y="21"/>
                  </a:lnTo>
                  <a:lnTo>
                    <a:pt x="4" y="18"/>
                  </a:lnTo>
                  <a:lnTo>
                    <a:pt x="7" y="14"/>
                  </a:lnTo>
                  <a:lnTo>
                    <a:pt x="9" y="10"/>
                  </a:lnTo>
                  <a:lnTo>
                    <a:pt x="12" y="7"/>
                  </a:lnTo>
                  <a:lnTo>
                    <a:pt x="16" y="4"/>
                  </a:lnTo>
                  <a:lnTo>
                    <a:pt x="21" y="3"/>
                  </a:lnTo>
                  <a:lnTo>
                    <a:pt x="25" y="1"/>
                  </a:lnTo>
                  <a:lnTo>
                    <a:pt x="30" y="0"/>
                  </a:lnTo>
                  <a:lnTo>
                    <a:pt x="35" y="0"/>
                  </a:lnTo>
                  <a:lnTo>
                    <a:pt x="40" y="0"/>
                  </a:lnTo>
                  <a:lnTo>
                    <a:pt x="44" y="0"/>
                  </a:lnTo>
                  <a:lnTo>
                    <a:pt x="46" y="1"/>
                  </a:lnTo>
                  <a:lnTo>
                    <a:pt x="49" y="2"/>
                  </a:lnTo>
                  <a:lnTo>
                    <a:pt x="53" y="4"/>
                  </a:lnTo>
                  <a:lnTo>
                    <a:pt x="56" y="6"/>
                  </a:lnTo>
                  <a:lnTo>
                    <a:pt x="57" y="7"/>
                  </a:lnTo>
                  <a:lnTo>
                    <a:pt x="59" y="9"/>
                  </a:lnTo>
                  <a:lnTo>
                    <a:pt x="62" y="11"/>
                  </a:lnTo>
                  <a:lnTo>
                    <a:pt x="63" y="15"/>
                  </a:lnTo>
                  <a:lnTo>
                    <a:pt x="64" y="18"/>
                  </a:lnTo>
                  <a:lnTo>
                    <a:pt x="65" y="22"/>
                  </a:lnTo>
                  <a:lnTo>
                    <a:pt x="57" y="24"/>
                  </a:lnTo>
                  <a:lnTo>
                    <a:pt x="56" y="22"/>
                  </a:lnTo>
                  <a:lnTo>
                    <a:pt x="54" y="19"/>
                  </a:lnTo>
                  <a:lnTo>
                    <a:pt x="54" y="17"/>
                  </a:lnTo>
                  <a:lnTo>
                    <a:pt x="53" y="15"/>
                  </a:lnTo>
                  <a:lnTo>
                    <a:pt x="52" y="13"/>
                  </a:lnTo>
                  <a:lnTo>
                    <a:pt x="49" y="12"/>
                  </a:lnTo>
                  <a:lnTo>
                    <a:pt x="48" y="11"/>
                  </a:lnTo>
                  <a:lnTo>
                    <a:pt x="45" y="10"/>
                  </a:lnTo>
                  <a:lnTo>
                    <a:pt x="44" y="9"/>
                  </a:lnTo>
                  <a:lnTo>
                    <a:pt x="41" y="9"/>
                  </a:lnTo>
                  <a:lnTo>
                    <a:pt x="37" y="8"/>
                  </a:lnTo>
                  <a:lnTo>
                    <a:pt x="35" y="8"/>
                  </a:lnTo>
                  <a:lnTo>
                    <a:pt x="32" y="8"/>
                  </a:lnTo>
                  <a:lnTo>
                    <a:pt x="30" y="9"/>
                  </a:lnTo>
                  <a:lnTo>
                    <a:pt x="27" y="9"/>
                  </a:lnTo>
                  <a:lnTo>
                    <a:pt x="24" y="10"/>
                  </a:lnTo>
                  <a:lnTo>
                    <a:pt x="22" y="11"/>
                  </a:lnTo>
                  <a:lnTo>
                    <a:pt x="20" y="13"/>
                  </a:lnTo>
                  <a:lnTo>
                    <a:pt x="19" y="14"/>
                  </a:lnTo>
                  <a:lnTo>
                    <a:pt x="16" y="16"/>
                  </a:lnTo>
                  <a:lnTo>
                    <a:pt x="15" y="18"/>
                  </a:lnTo>
                  <a:lnTo>
                    <a:pt x="14" y="20"/>
                  </a:lnTo>
                  <a:lnTo>
                    <a:pt x="13" y="22"/>
                  </a:lnTo>
                  <a:lnTo>
                    <a:pt x="12" y="23"/>
                  </a:lnTo>
                  <a:lnTo>
                    <a:pt x="11" y="26"/>
                  </a:lnTo>
                  <a:lnTo>
                    <a:pt x="10" y="29"/>
                  </a:lnTo>
                  <a:lnTo>
                    <a:pt x="9" y="33"/>
                  </a:lnTo>
                  <a:lnTo>
                    <a:pt x="9" y="37"/>
                  </a:lnTo>
                  <a:lnTo>
                    <a:pt x="9" y="39"/>
                  </a:lnTo>
                  <a:lnTo>
                    <a:pt x="9" y="42"/>
                  </a:lnTo>
                  <a:lnTo>
                    <a:pt x="10" y="44"/>
                  </a:lnTo>
                  <a:lnTo>
                    <a:pt x="10" y="46"/>
                  </a:lnTo>
                  <a:lnTo>
                    <a:pt x="11" y="49"/>
                  </a:lnTo>
                  <a:lnTo>
                    <a:pt x="11" y="50"/>
                  </a:lnTo>
                  <a:lnTo>
                    <a:pt x="12" y="52"/>
                  </a:lnTo>
                  <a:lnTo>
                    <a:pt x="12" y="53"/>
                  </a:lnTo>
                  <a:lnTo>
                    <a:pt x="14" y="57"/>
                  </a:lnTo>
                  <a:lnTo>
                    <a:pt x="16" y="59"/>
                  </a:lnTo>
                  <a:lnTo>
                    <a:pt x="20" y="61"/>
                  </a:lnTo>
                  <a:lnTo>
                    <a:pt x="23" y="63"/>
                  </a:lnTo>
                  <a:lnTo>
                    <a:pt x="25" y="64"/>
                  </a:lnTo>
                  <a:lnTo>
                    <a:pt x="29" y="65"/>
                  </a:lnTo>
                  <a:lnTo>
                    <a:pt x="32" y="66"/>
                  </a:lnTo>
                  <a:lnTo>
                    <a:pt x="35" y="67"/>
                  </a:lnTo>
                  <a:lnTo>
                    <a:pt x="38" y="67"/>
                  </a:lnTo>
                  <a:lnTo>
                    <a:pt x="42" y="65"/>
                  </a:lnTo>
                  <a:lnTo>
                    <a:pt x="45" y="65"/>
                  </a:lnTo>
                  <a:lnTo>
                    <a:pt x="48" y="64"/>
                  </a:lnTo>
                  <a:lnTo>
                    <a:pt x="51" y="63"/>
                  </a:lnTo>
                  <a:lnTo>
                    <a:pt x="53" y="61"/>
                  </a:lnTo>
                  <a:lnTo>
                    <a:pt x="56" y="60"/>
                  </a:lnTo>
                  <a:lnTo>
                    <a:pt x="57" y="59"/>
                  </a:lnTo>
                  <a:lnTo>
                    <a:pt x="57" y="45"/>
                  </a:lnTo>
                  <a:lnTo>
                    <a:pt x="36" y="45"/>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04" name="Freeform 396"/>
            <p:cNvSpPr>
              <a:spLocks/>
            </p:cNvSpPr>
            <p:nvPr/>
          </p:nvSpPr>
          <p:spPr bwMode="auto">
            <a:xfrm>
              <a:off x="899" y="212"/>
              <a:ext cx="69" cy="75"/>
            </a:xfrm>
            <a:custGeom>
              <a:avLst/>
              <a:gdLst>
                <a:gd name="T0" fmla="*/ 0 w 69"/>
                <a:gd name="T1" fmla="*/ 74 h 75"/>
                <a:gd name="T2" fmla="*/ 27 w 69"/>
                <a:gd name="T3" fmla="*/ 0 h 75"/>
                <a:gd name="T4" fmla="*/ 38 w 69"/>
                <a:gd name="T5" fmla="*/ 0 h 75"/>
                <a:gd name="T6" fmla="*/ 68 w 69"/>
                <a:gd name="T7" fmla="*/ 74 h 75"/>
                <a:gd name="T8" fmla="*/ 57 w 69"/>
                <a:gd name="T9" fmla="*/ 74 h 75"/>
                <a:gd name="T10" fmla="*/ 48 w 69"/>
                <a:gd name="T11" fmla="*/ 51 h 75"/>
                <a:gd name="T12" fmla="*/ 18 w 69"/>
                <a:gd name="T13" fmla="*/ 51 h 75"/>
                <a:gd name="T14" fmla="*/ 10 w 69"/>
                <a:gd name="T15" fmla="*/ 74 h 75"/>
                <a:gd name="T16" fmla="*/ 0 w 69"/>
                <a:gd name="T17" fmla="*/ 74 h 75"/>
                <a:gd name="T18" fmla="*/ 21 w 69"/>
                <a:gd name="T19" fmla="*/ 43 h 75"/>
                <a:gd name="T20" fmla="*/ 46 w 69"/>
                <a:gd name="T21" fmla="*/ 43 h 75"/>
                <a:gd name="T22" fmla="*/ 38 w 69"/>
                <a:gd name="T23" fmla="*/ 24 h 75"/>
                <a:gd name="T24" fmla="*/ 36 w 69"/>
                <a:gd name="T25" fmla="*/ 20 h 75"/>
                <a:gd name="T26" fmla="*/ 35 w 69"/>
                <a:gd name="T27" fmla="*/ 15 h 75"/>
                <a:gd name="T28" fmla="*/ 33 w 69"/>
                <a:gd name="T29" fmla="*/ 11 h 75"/>
                <a:gd name="T30" fmla="*/ 32 w 69"/>
                <a:gd name="T31" fmla="*/ 8 h 75"/>
                <a:gd name="T32" fmla="*/ 31 w 69"/>
                <a:gd name="T33" fmla="*/ 11 h 75"/>
                <a:gd name="T34" fmla="*/ 30 w 69"/>
                <a:gd name="T35" fmla="*/ 16 h 75"/>
                <a:gd name="T36" fmla="*/ 29 w 69"/>
                <a:gd name="T37" fmla="*/ 20 h 75"/>
                <a:gd name="T38" fmla="*/ 28 w 69"/>
                <a:gd name="T39" fmla="*/ 23 h 75"/>
                <a:gd name="T40" fmla="*/ 21 w 69"/>
                <a:gd name="T41" fmla="*/ 43 h 75"/>
                <a:gd name="T42" fmla="*/ 0 w 69"/>
                <a:gd name="T43" fmla="*/ 7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75">
                  <a:moveTo>
                    <a:pt x="0" y="74"/>
                  </a:moveTo>
                  <a:lnTo>
                    <a:pt x="27" y="0"/>
                  </a:lnTo>
                  <a:lnTo>
                    <a:pt x="38" y="0"/>
                  </a:lnTo>
                  <a:lnTo>
                    <a:pt x="68" y="74"/>
                  </a:lnTo>
                  <a:lnTo>
                    <a:pt x="57" y="74"/>
                  </a:lnTo>
                  <a:lnTo>
                    <a:pt x="48" y="51"/>
                  </a:lnTo>
                  <a:lnTo>
                    <a:pt x="18" y="51"/>
                  </a:lnTo>
                  <a:lnTo>
                    <a:pt x="10" y="74"/>
                  </a:lnTo>
                  <a:lnTo>
                    <a:pt x="0" y="74"/>
                  </a:lnTo>
                  <a:lnTo>
                    <a:pt x="21" y="43"/>
                  </a:lnTo>
                  <a:lnTo>
                    <a:pt x="46" y="43"/>
                  </a:lnTo>
                  <a:lnTo>
                    <a:pt x="38" y="24"/>
                  </a:lnTo>
                  <a:lnTo>
                    <a:pt x="36" y="20"/>
                  </a:lnTo>
                  <a:lnTo>
                    <a:pt x="35" y="15"/>
                  </a:lnTo>
                  <a:lnTo>
                    <a:pt x="33" y="11"/>
                  </a:lnTo>
                  <a:lnTo>
                    <a:pt x="32" y="8"/>
                  </a:lnTo>
                  <a:lnTo>
                    <a:pt x="31" y="11"/>
                  </a:lnTo>
                  <a:lnTo>
                    <a:pt x="30" y="16"/>
                  </a:lnTo>
                  <a:lnTo>
                    <a:pt x="29" y="20"/>
                  </a:lnTo>
                  <a:lnTo>
                    <a:pt x="28" y="23"/>
                  </a:lnTo>
                  <a:lnTo>
                    <a:pt x="21" y="43"/>
                  </a:lnTo>
                  <a:lnTo>
                    <a:pt x="0" y="74"/>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05" name="Freeform 397"/>
            <p:cNvSpPr>
              <a:spLocks/>
            </p:cNvSpPr>
            <p:nvPr/>
          </p:nvSpPr>
          <p:spPr bwMode="auto">
            <a:xfrm>
              <a:off x="979" y="212"/>
              <a:ext cx="54" cy="75"/>
            </a:xfrm>
            <a:custGeom>
              <a:avLst/>
              <a:gdLst>
                <a:gd name="T0" fmla="*/ 9 w 54"/>
                <a:gd name="T1" fmla="*/ 52 h 75"/>
                <a:gd name="T2" fmla="*/ 12 w 54"/>
                <a:gd name="T3" fmla="*/ 58 h 75"/>
                <a:gd name="T4" fmla="*/ 15 w 54"/>
                <a:gd name="T5" fmla="*/ 63 h 75"/>
                <a:gd name="T6" fmla="*/ 23 w 54"/>
                <a:gd name="T7" fmla="*/ 65 h 75"/>
                <a:gd name="T8" fmla="*/ 31 w 54"/>
                <a:gd name="T9" fmla="*/ 67 h 75"/>
                <a:gd name="T10" fmla="*/ 36 w 54"/>
                <a:gd name="T11" fmla="*/ 64 h 75"/>
                <a:gd name="T12" fmla="*/ 41 w 54"/>
                <a:gd name="T13" fmla="*/ 61 h 75"/>
                <a:gd name="T14" fmla="*/ 43 w 54"/>
                <a:gd name="T15" fmla="*/ 57 h 75"/>
                <a:gd name="T16" fmla="*/ 45 w 54"/>
                <a:gd name="T17" fmla="*/ 52 h 75"/>
                <a:gd name="T18" fmla="*/ 42 w 54"/>
                <a:gd name="T19" fmla="*/ 48 h 75"/>
                <a:gd name="T20" fmla="*/ 39 w 54"/>
                <a:gd name="T21" fmla="*/ 45 h 75"/>
                <a:gd name="T22" fmla="*/ 33 w 54"/>
                <a:gd name="T23" fmla="*/ 42 h 75"/>
                <a:gd name="T24" fmla="*/ 20 w 54"/>
                <a:gd name="T25" fmla="*/ 39 h 75"/>
                <a:gd name="T26" fmla="*/ 12 w 54"/>
                <a:gd name="T27" fmla="*/ 36 h 75"/>
                <a:gd name="T28" fmla="*/ 6 w 54"/>
                <a:gd name="T29" fmla="*/ 31 h 75"/>
                <a:gd name="T30" fmla="*/ 3 w 54"/>
                <a:gd name="T31" fmla="*/ 24 h 75"/>
                <a:gd name="T32" fmla="*/ 3 w 54"/>
                <a:gd name="T33" fmla="*/ 18 h 75"/>
                <a:gd name="T34" fmla="*/ 5 w 54"/>
                <a:gd name="T35" fmla="*/ 10 h 75"/>
                <a:gd name="T36" fmla="*/ 11 w 54"/>
                <a:gd name="T37" fmla="*/ 4 h 75"/>
                <a:gd name="T38" fmla="*/ 19 w 54"/>
                <a:gd name="T39" fmla="*/ 0 h 75"/>
                <a:gd name="T40" fmla="*/ 30 w 54"/>
                <a:gd name="T41" fmla="*/ 0 h 75"/>
                <a:gd name="T42" fmla="*/ 39 w 54"/>
                <a:gd name="T43" fmla="*/ 2 h 75"/>
                <a:gd name="T44" fmla="*/ 47 w 54"/>
                <a:gd name="T45" fmla="*/ 7 h 75"/>
                <a:gd name="T46" fmla="*/ 51 w 54"/>
                <a:gd name="T47" fmla="*/ 15 h 75"/>
                <a:gd name="T48" fmla="*/ 42 w 54"/>
                <a:gd name="T49" fmla="*/ 22 h 75"/>
                <a:gd name="T50" fmla="*/ 40 w 54"/>
                <a:gd name="T51" fmla="*/ 14 h 75"/>
                <a:gd name="T52" fmla="*/ 34 w 54"/>
                <a:gd name="T53" fmla="*/ 9 h 75"/>
                <a:gd name="T54" fmla="*/ 23 w 54"/>
                <a:gd name="T55" fmla="*/ 8 h 75"/>
                <a:gd name="T56" fmla="*/ 15 w 54"/>
                <a:gd name="T57" fmla="*/ 11 h 75"/>
                <a:gd name="T58" fmla="*/ 12 w 54"/>
                <a:gd name="T59" fmla="*/ 17 h 75"/>
                <a:gd name="T60" fmla="*/ 12 w 54"/>
                <a:gd name="T61" fmla="*/ 23 h 75"/>
                <a:gd name="T62" fmla="*/ 15 w 54"/>
                <a:gd name="T63" fmla="*/ 26 h 75"/>
                <a:gd name="T64" fmla="*/ 28 w 54"/>
                <a:gd name="T65" fmla="*/ 31 h 75"/>
                <a:gd name="T66" fmla="*/ 39 w 54"/>
                <a:gd name="T67" fmla="*/ 35 h 75"/>
                <a:gd name="T68" fmla="*/ 47 w 54"/>
                <a:gd name="T69" fmla="*/ 38 h 75"/>
                <a:gd name="T70" fmla="*/ 51 w 54"/>
                <a:gd name="T71" fmla="*/ 45 h 75"/>
                <a:gd name="T72" fmla="*/ 53 w 54"/>
                <a:gd name="T73" fmla="*/ 53 h 75"/>
                <a:gd name="T74" fmla="*/ 51 w 54"/>
                <a:gd name="T75" fmla="*/ 61 h 75"/>
                <a:gd name="T76" fmla="*/ 46 w 54"/>
                <a:gd name="T77" fmla="*/ 68 h 75"/>
                <a:gd name="T78" fmla="*/ 38 w 54"/>
                <a:gd name="T79" fmla="*/ 73 h 75"/>
                <a:gd name="T80" fmla="*/ 28 w 54"/>
                <a:gd name="T81" fmla="*/ 74 h 75"/>
                <a:gd name="T82" fmla="*/ 16 w 54"/>
                <a:gd name="T83" fmla="*/ 73 h 75"/>
                <a:gd name="T84" fmla="*/ 8 w 54"/>
                <a:gd name="T85" fmla="*/ 68 h 75"/>
                <a:gd name="T86" fmla="*/ 2 w 54"/>
                <a:gd name="T87" fmla="*/ 60 h 75"/>
                <a:gd name="T88" fmla="*/ 0 w 54"/>
                <a:gd name="T89" fmla="*/ 5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4" h="75">
                  <a:moveTo>
                    <a:pt x="0" y="50"/>
                  </a:moveTo>
                  <a:lnTo>
                    <a:pt x="9" y="49"/>
                  </a:lnTo>
                  <a:lnTo>
                    <a:pt x="9" y="52"/>
                  </a:lnTo>
                  <a:lnTo>
                    <a:pt x="10" y="53"/>
                  </a:lnTo>
                  <a:lnTo>
                    <a:pt x="11" y="56"/>
                  </a:lnTo>
                  <a:lnTo>
                    <a:pt x="12" y="58"/>
                  </a:lnTo>
                  <a:lnTo>
                    <a:pt x="12" y="60"/>
                  </a:lnTo>
                  <a:lnTo>
                    <a:pt x="14" y="61"/>
                  </a:lnTo>
                  <a:lnTo>
                    <a:pt x="15" y="63"/>
                  </a:lnTo>
                  <a:lnTo>
                    <a:pt x="18" y="64"/>
                  </a:lnTo>
                  <a:lnTo>
                    <a:pt x="20" y="65"/>
                  </a:lnTo>
                  <a:lnTo>
                    <a:pt x="23" y="65"/>
                  </a:lnTo>
                  <a:lnTo>
                    <a:pt x="25" y="67"/>
                  </a:lnTo>
                  <a:lnTo>
                    <a:pt x="28" y="67"/>
                  </a:lnTo>
                  <a:lnTo>
                    <a:pt x="31" y="67"/>
                  </a:lnTo>
                  <a:lnTo>
                    <a:pt x="33" y="66"/>
                  </a:lnTo>
                  <a:lnTo>
                    <a:pt x="35" y="65"/>
                  </a:lnTo>
                  <a:lnTo>
                    <a:pt x="36" y="64"/>
                  </a:lnTo>
                  <a:lnTo>
                    <a:pt x="38" y="64"/>
                  </a:lnTo>
                  <a:lnTo>
                    <a:pt x="40" y="63"/>
                  </a:lnTo>
                  <a:lnTo>
                    <a:pt x="41" y="61"/>
                  </a:lnTo>
                  <a:lnTo>
                    <a:pt x="42" y="60"/>
                  </a:lnTo>
                  <a:lnTo>
                    <a:pt x="43" y="59"/>
                  </a:lnTo>
                  <a:lnTo>
                    <a:pt x="43" y="57"/>
                  </a:lnTo>
                  <a:lnTo>
                    <a:pt x="45" y="55"/>
                  </a:lnTo>
                  <a:lnTo>
                    <a:pt x="45" y="53"/>
                  </a:lnTo>
                  <a:lnTo>
                    <a:pt x="45" y="52"/>
                  </a:lnTo>
                  <a:lnTo>
                    <a:pt x="44" y="51"/>
                  </a:lnTo>
                  <a:lnTo>
                    <a:pt x="43" y="49"/>
                  </a:lnTo>
                  <a:lnTo>
                    <a:pt x="42" y="48"/>
                  </a:lnTo>
                  <a:lnTo>
                    <a:pt x="42" y="47"/>
                  </a:lnTo>
                  <a:lnTo>
                    <a:pt x="40" y="46"/>
                  </a:lnTo>
                  <a:lnTo>
                    <a:pt x="39" y="45"/>
                  </a:lnTo>
                  <a:lnTo>
                    <a:pt x="37" y="43"/>
                  </a:lnTo>
                  <a:lnTo>
                    <a:pt x="35" y="43"/>
                  </a:lnTo>
                  <a:lnTo>
                    <a:pt x="33" y="42"/>
                  </a:lnTo>
                  <a:lnTo>
                    <a:pt x="30" y="41"/>
                  </a:lnTo>
                  <a:lnTo>
                    <a:pt x="25" y="41"/>
                  </a:lnTo>
                  <a:lnTo>
                    <a:pt x="20" y="39"/>
                  </a:lnTo>
                  <a:lnTo>
                    <a:pt x="17" y="38"/>
                  </a:lnTo>
                  <a:lnTo>
                    <a:pt x="14" y="37"/>
                  </a:lnTo>
                  <a:lnTo>
                    <a:pt x="12" y="36"/>
                  </a:lnTo>
                  <a:lnTo>
                    <a:pt x="10" y="34"/>
                  </a:lnTo>
                  <a:lnTo>
                    <a:pt x="8" y="32"/>
                  </a:lnTo>
                  <a:lnTo>
                    <a:pt x="6" y="31"/>
                  </a:lnTo>
                  <a:lnTo>
                    <a:pt x="5" y="29"/>
                  </a:lnTo>
                  <a:lnTo>
                    <a:pt x="4" y="27"/>
                  </a:lnTo>
                  <a:lnTo>
                    <a:pt x="3" y="24"/>
                  </a:lnTo>
                  <a:lnTo>
                    <a:pt x="3" y="22"/>
                  </a:lnTo>
                  <a:lnTo>
                    <a:pt x="3" y="21"/>
                  </a:lnTo>
                  <a:lnTo>
                    <a:pt x="3" y="18"/>
                  </a:lnTo>
                  <a:lnTo>
                    <a:pt x="3" y="15"/>
                  </a:lnTo>
                  <a:lnTo>
                    <a:pt x="4" y="12"/>
                  </a:lnTo>
                  <a:lnTo>
                    <a:pt x="5" y="10"/>
                  </a:lnTo>
                  <a:lnTo>
                    <a:pt x="7" y="7"/>
                  </a:lnTo>
                  <a:lnTo>
                    <a:pt x="8" y="6"/>
                  </a:lnTo>
                  <a:lnTo>
                    <a:pt x="11" y="4"/>
                  </a:lnTo>
                  <a:lnTo>
                    <a:pt x="14" y="2"/>
                  </a:lnTo>
                  <a:lnTo>
                    <a:pt x="16" y="1"/>
                  </a:lnTo>
                  <a:lnTo>
                    <a:pt x="19" y="0"/>
                  </a:lnTo>
                  <a:lnTo>
                    <a:pt x="22" y="0"/>
                  </a:lnTo>
                  <a:lnTo>
                    <a:pt x="27" y="0"/>
                  </a:lnTo>
                  <a:lnTo>
                    <a:pt x="30" y="0"/>
                  </a:lnTo>
                  <a:lnTo>
                    <a:pt x="34" y="0"/>
                  </a:lnTo>
                  <a:lnTo>
                    <a:pt x="36" y="1"/>
                  </a:lnTo>
                  <a:lnTo>
                    <a:pt x="39" y="2"/>
                  </a:lnTo>
                  <a:lnTo>
                    <a:pt x="42" y="4"/>
                  </a:lnTo>
                  <a:lnTo>
                    <a:pt x="45" y="6"/>
                  </a:lnTo>
                  <a:lnTo>
                    <a:pt x="47" y="7"/>
                  </a:lnTo>
                  <a:lnTo>
                    <a:pt x="49" y="10"/>
                  </a:lnTo>
                  <a:lnTo>
                    <a:pt x="50" y="12"/>
                  </a:lnTo>
                  <a:lnTo>
                    <a:pt x="51" y="15"/>
                  </a:lnTo>
                  <a:lnTo>
                    <a:pt x="51" y="18"/>
                  </a:lnTo>
                  <a:lnTo>
                    <a:pt x="51" y="21"/>
                  </a:lnTo>
                  <a:lnTo>
                    <a:pt x="42" y="22"/>
                  </a:lnTo>
                  <a:lnTo>
                    <a:pt x="42" y="19"/>
                  </a:lnTo>
                  <a:lnTo>
                    <a:pt x="41" y="16"/>
                  </a:lnTo>
                  <a:lnTo>
                    <a:pt x="40" y="14"/>
                  </a:lnTo>
                  <a:lnTo>
                    <a:pt x="38" y="12"/>
                  </a:lnTo>
                  <a:lnTo>
                    <a:pt x="36" y="10"/>
                  </a:lnTo>
                  <a:lnTo>
                    <a:pt x="34" y="9"/>
                  </a:lnTo>
                  <a:lnTo>
                    <a:pt x="31" y="9"/>
                  </a:lnTo>
                  <a:lnTo>
                    <a:pt x="27" y="8"/>
                  </a:lnTo>
                  <a:lnTo>
                    <a:pt x="23" y="8"/>
                  </a:lnTo>
                  <a:lnTo>
                    <a:pt x="19" y="9"/>
                  </a:lnTo>
                  <a:lnTo>
                    <a:pt x="17" y="10"/>
                  </a:lnTo>
                  <a:lnTo>
                    <a:pt x="15" y="11"/>
                  </a:lnTo>
                  <a:lnTo>
                    <a:pt x="14" y="13"/>
                  </a:lnTo>
                  <a:lnTo>
                    <a:pt x="12" y="15"/>
                  </a:lnTo>
                  <a:lnTo>
                    <a:pt x="12" y="17"/>
                  </a:lnTo>
                  <a:lnTo>
                    <a:pt x="12" y="19"/>
                  </a:lnTo>
                  <a:lnTo>
                    <a:pt x="12" y="21"/>
                  </a:lnTo>
                  <a:lnTo>
                    <a:pt x="12" y="23"/>
                  </a:lnTo>
                  <a:lnTo>
                    <a:pt x="13" y="24"/>
                  </a:lnTo>
                  <a:lnTo>
                    <a:pt x="14" y="25"/>
                  </a:lnTo>
                  <a:lnTo>
                    <a:pt x="15" y="26"/>
                  </a:lnTo>
                  <a:lnTo>
                    <a:pt x="18" y="28"/>
                  </a:lnTo>
                  <a:lnTo>
                    <a:pt x="22" y="29"/>
                  </a:lnTo>
                  <a:lnTo>
                    <a:pt x="28" y="31"/>
                  </a:lnTo>
                  <a:lnTo>
                    <a:pt x="32" y="32"/>
                  </a:lnTo>
                  <a:lnTo>
                    <a:pt x="36" y="34"/>
                  </a:lnTo>
                  <a:lnTo>
                    <a:pt x="39" y="35"/>
                  </a:lnTo>
                  <a:lnTo>
                    <a:pt x="42" y="36"/>
                  </a:lnTo>
                  <a:lnTo>
                    <a:pt x="44" y="37"/>
                  </a:lnTo>
                  <a:lnTo>
                    <a:pt x="47" y="38"/>
                  </a:lnTo>
                  <a:lnTo>
                    <a:pt x="49" y="41"/>
                  </a:lnTo>
                  <a:lnTo>
                    <a:pt x="50" y="43"/>
                  </a:lnTo>
                  <a:lnTo>
                    <a:pt x="51" y="45"/>
                  </a:lnTo>
                  <a:lnTo>
                    <a:pt x="52" y="48"/>
                  </a:lnTo>
                  <a:lnTo>
                    <a:pt x="53" y="51"/>
                  </a:lnTo>
                  <a:lnTo>
                    <a:pt x="53" y="53"/>
                  </a:lnTo>
                  <a:lnTo>
                    <a:pt x="53" y="56"/>
                  </a:lnTo>
                  <a:lnTo>
                    <a:pt x="52" y="59"/>
                  </a:lnTo>
                  <a:lnTo>
                    <a:pt x="51" y="61"/>
                  </a:lnTo>
                  <a:lnTo>
                    <a:pt x="50" y="64"/>
                  </a:lnTo>
                  <a:lnTo>
                    <a:pt x="49" y="67"/>
                  </a:lnTo>
                  <a:lnTo>
                    <a:pt x="46" y="68"/>
                  </a:lnTo>
                  <a:lnTo>
                    <a:pt x="44" y="70"/>
                  </a:lnTo>
                  <a:lnTo>
                    <a:pt x="41" y="72"/>
                  </a:lnTo>
                  <a:lnTo>
                    <a:pt x="38" y="73"/>
                  </a:lnTo>
                  <a:lnTo>
                    <a:pt x="35" y="74"/>
                  </a:lnTo>
                  <a:lnTo>
                    <a:pt x="32" y="74"/>
                  </a:lnTo>
                  <a:lnTo>
                    <a:pt x="28" y="74"/>
                  </a:lnTo>
                  <a:lnTo>
                    <a:pt x="23" y="74"/>
                  </a:lnTo>
                  <a:lnTo>
                    <a:pt x="19" y="74"/>
                  </a:lnTo>
                  <a:lnTo>
                    <a:pt x="16" y="73"/>
                  </a:lnTo>
                  <a:lnTo>
                    <a:pt x="13" y="72"/>
                  </a:lnTo>
                  <a:lnTo>
                    <a:pt x="10" y="70"/>
                  </a:lnTo>
                  <a:lnTo>
                    <a:pt x="8" y="68"/>
                  </a:lnTo>
                  <a:lnTo>
                    <a:pt x="5" y="67"/>
                  </a:lnTo>
                  <a:lnTo>
                    <a:pt x="4" y="64"/>
                  </a:lnTo>
                  <a:lnTo>
                    <a:pt x="2" y="60"/>
                  </a:lnTo>
                  <a:lnTo>
                    <a:pt x="1" y="56"/>
                  </a:lnTo>
                  <a:lnTo>
                    <a:pt x="0" y="52"/>
                  </a:lnTo>
                  <a:lnTo>
                    <a:pt x="0" y="5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06" name="Freeform 398"/>
            <p:cNvSpPr>
              <a:spLocks/>
            </p:cNvSpPr>
            <p:nvPr/>
          </p:nvSpPr>
          <p:spPr bwMode="auto">
            <a:xfrm>
              <a:off x="1056" y="212"/>
              <a:ext cx="53" cy="75"/>
            </a:xfrm>
            <a:custGeom>
              <a:avLst/>
              <a:gdLst>
                <a:gd name="T0" fmla="*/ 0 w 53"/>
                <a:gd name="T1" fmla="*/ 74 h 75"/>
                <a:gd name="T2" fmla="*/ 0 w 53"/>
                <a:gd name="T3" fmla="*/ 0 h 75"/>
                <a:gd name="T4" fmla="*/ 50 w 53"/>
                <a:gd name="T5" fmla="*/ 0 h 75"/>
                <a:gd name="T6" fmla="*/ 50 w 53"/>
                <a:gd name="T7" fmla="*/ 9 h 75"/>
                <a:gd name="T8" fmla="*/ 8 w 53"/>
                <a:gd name="T9" fmla="*/ 9 h 75"/>
                <a:gd name="T10" fmla="*/ 8 w 53"/>
                <a:gd name="T11" fmla="*/ 31 h 75"/>
                <a:gd name="T12" fmla="*/ 48 w 53"/>
                <a:gd name="T13" fmla="*/ 31 h 75"/>
                <a:gd name="T14" fmla="*/ 48 w 53"/>
                <a:gd name="T15" fmla="*/ 39 h 75"/>
                <a:gd name="T16" fmla="*/ 8 w 53"/>
                <a:gd name="T17" fmla="*/ 39 h 75"/>
                <a:gd name="T18" fmla="*/ 8 w 53"/>
                <a:gd name="T19" fmla="*/ 65 h 75"/>
                <a:gd name="T20" fmla="*/ 52 w 53"/>
                <a:gd name="T21" fmla="*/ 65 h 75"/>
                <a:gd name="T22" fmla="*/ 52 w 53"/>
                <a:gd name="T23" fmla="*/ 74 h 75"/>
                <a:gd name="T24" fmla="*/ 0 w 53"/>
                <a:gd name="T25" fmla="*/ 7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3" h="75">
                  <a:moveTo>
                    <a:pt x="0" y="74"/>
                  </a:moveTo>
                  <a:lnTo>
                    <a:pt x="0" y="0"/>
                  </a:lnTo>
                  <a:lnTo>
                    <a:pt x="50" y="0"/>
                  </a:lnTo>
                  <a:lnTo>
                    <a:pt x="50" y="9"/>
                  </a:lnTo>
                  <a:lnTo>
                    <a:pt x="8" y="9"/>
                  </a:lnTo>
                  <a:lnTo>
                    <a:pt x="8" y="31"/>
                  </a:lnTo>
                  <a:lnTo>
                    <a:pt x="48" y="31"/>
                  </a:lnTo>
                  <a:lnTo>
                    <a:pt x="48" y="39"/>
                  </a:lnTo>
                  <a:lnTo>
                    <a:pt x="8" y="39"/>
                  </a:lnTo>
                  <a:lnTo>
                    <a:pt x="8" y="65"/>
                  </a:lnTo>
                  <a:lnTo>
                    <a:pt x="52" y="65"/>
                  </a:lnTo>
                  <a:lnTo>
                    <a:pt x="52" y="74"/>
                  </a:lnTo>
                  <a:lnTo>
                    <a:pt x="0" y="74"/>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07" name="Freeform 399"/>
            <p:cNvSpPr>
              <a:spLocks/>
            </p:cNvSpPr>
            <p:nvPr/>
          </p:nvSpPr>
          <p:spPr bwMode="auto">
            <a:xfrm>
              <a:off x="1127" y="212"/>
              <a:ext cx="56" cy="75"/>
            </a:xfrm>
            <a:custGeom>
              <a:avLst/>
              <a:gdLst>
                <a:gd name="T0" fmla="*/ 9 w 56"/>
                <a:gd name="T1" fmla="*/ 52 h 75"/>
                <a:gd name="T2" fmla="*/ 12 w 56"/>
                <a:gd name="T3" fmla="*/ 58 h 75"/>
                <a:gd name="T4" fmla="*/ 16 w 56"/>
                <a:gd name="T5" fmla="*/ 63 h 75"/>
                <a:gd name="T6" fmla="*/ 24 w 56"/>
                <a:gd name="T7" fmla="*/ 65 h 75"/>
                <a:gd name="T8" fmla="*/ 31 w 56"/>
                <a:gd name="T9" fmla="*/ 67 h 75"/>
                <a:gd name="T10" fmla="*/ 38 w 56"/>
                <a:gd name="T11" fmla="*/ 64 h 75"/>
                <a:gd name="T12" fmla="*/ 42 w 56"/>
                <a:gd name="T13" fmla="*/ 61 h 75"/>
                <a:gd name="T14" fmla="*/ 45 w 56"/>
                <a:gd name="T15" fmla="*/ 57 h 75"/>
                <a:gd name="T16" fmla="*/ 46 w 56"/>
                <a:gd name="T17" fmla="*/ 52 h 75"/>
                <a:gd name="T18" fmla="*/ 43 w 56"/>
                <a:gd name="T19" fmla="*/ 48 h 75"/>
                <a:gd name="T20" fmla="*/ 40 w 56"/>
                <a:gd name="T21" fmla="*/ 45 h 75"/>
                <a:gd name="T22" fmla="*/ 33 w 56"/>
                <a:gd name="T23" fmla="*/ 42 h 75"/>
                <a:gd name="T24" fmla="*/ 22 w 56"/>
                <a:gd name="T25" fmla="*/ 39 h 75"/>
                <a:gd name="T26" fmla="*/ 12 w 56"/>
                <a:gd name="T27" fmla="*/ 36 h 75"/>
                <a:gd name="T28" fmla="*/ 5 w 56"/>
                <a:gd name="T29" fmla="*/ 31 h 75"/>
                <a:gd name="T30" fmla="*/ 2 w 56"/>
                <a:gd name="T31" fmla="*/ 24 h 75"/>
                <a:gd name="T32" fmla="*/ 2 w 56"/>
                <a:gd name="T33" fmla="*/ 18 h 75"/>
                <a:gd name="T34" fmla="*/ 4 w 56"/>
                <a:gd name="T35" fmla="*/ 10 h 75"/>
                <a:gd name="T36" fmla="*/ 11 w 56"/>
                <a:gd name="T37" fmla="*/ 4 h 75"/>
                <a:gd name="T38" fmla="*/ 20 w 56"/>
                <a:gd name="T39" fmla="*/ 0 h 75"/>
                <a:gd name="T40" fmla="*/ 30 w 56"/>
                <a:gd name="T41" fmla="*/ 0 h 75"/>
                <a:gd name="T42" fmla="*/ 41 w 56"/>
                <a:gd name="T43" fmla="*/ 2 h 75"/>
                <a:gd name="T44" fmla="*/ 49 w 56"/>
                <a:gd name="T45" fmla="*/ 7 h 75"/>
                <a:gd name="T46" fmla="*/ 53 w 56"/>
                <a:gd name="T47" fmla="*/ 15 h 75"/>
                <a:gd name="T48" fmla="*/ 43 w 56"/>
                <a:gd name="T49" fmla="*/ 22 h 75"/>
                <a:gd name="T50" fmla="*/ 41 w 56"/>
                <a:gd name="T51" fmla="*/ 14 h 75"/>
                <a:gd name="T52" fmla="*/ 35 w 56"/>
                <a:gd name="T53" fmla="*/ 9 h 75"/>
                <a:gd name="T54" fmla="*/ 24 w 56"/>
                <a:gd name="T55" fmla="*/ 8 h 75"/>
                <a:gd name="T56" fmla="*/ 15 w 56"/>
                <a:gd name="T57" fmla="*/ 11 h 75"/>
                <a:gd name="T58" fmla="*/ 12 w 56"/>
                <a:gd name="T59" fmla="*/ 17 h 75"/>
                <a:gd name="T60" fmla="*/ 13 w 56"/>
                <a:gd name="T61" fmla="*/ 23 h 75"/>
                <a:gd name="T62" fmla="*/ 16 w 56"/>
                <a:gd name="T63" fmla="*/ 26 h 75"/>
                <a:gd name="T64" fmla="*/ 28 w 56"/>
                <a:gd name="T65" fmla="*/ 31 h 75"/>
                <a:gd name="T66" fmla="*/ 41 w 56"/>
                <a:gd name="T67" fmla="*/ 35 h 75"/>
                <a:gd name="T68" fmla="*/ 49 w 56"/>
                <a:gd name="T69" fmla="*/ 38 h 75"/>
                <a:gd name="T70" fmla="*/ 54 w 56"/>
                <a:gd name="T71" fmla="*/ 45 h 75"/>
                <a:gd name="T72" fmla="*/ 55 w 56"/>
                <a:gd name="T73" fmla="*/ 53 h 75"/>
                <a:gd name="T74" fmla="*/ 54 w 56"/>
                <a:gd name="T75" fmla="*/ 61 h 75"/>
                <a:gd name="T76" fmla="*/ 49 w 56"/>
                <a:gd name="T77" fmla="*/ 68 h 75"/>
                <a:gd name="T78" fmla="*/ 39 w 56"/>
                <a:gd name="T79" fmla="*/ 73 h 75"/>
                <a:gd name="T80" fmla="*/ 29 w 56"/>
                <a:gd name="T81" fmla="*/ 74 h 75"/>
                <a:gd name="T82" fmla="*/ 16 w 56"/>
                <a:gd name="T83" fmla="*/ 73 h 75"/>
                <a:gd name="T84" fmla="*/ 8 w 56"/>
                <a:gd name="T85" fmla="*/ 68 h 75"/>
                <a:gd name="T86" fmla="*/ 1 w 56"/>
                <a:gd name="T87" fmla="*/ 60 h 75"/>
                <a:gd name="T88" fmla="*/ 0 w 56"/>
                <a:gd name="T89" fmla="*/ 5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6" h="75">
                  <a:moveTo>
                    <a:pt x="0" y="50"/>
                  </a:moveTo>
                  <a:lnTo>
                    <a:pt x="9" y="49"/>
                  </a:lnTo>
                  <a:lnTo>
                    <a:pt x="9" y="52"/>
                  </a:lnTo>
                  <a:lnTo>
                    <a:pt x="10" y="53"/>
                  </a:lnTo>
                  <a:lnTo>
                    <a:pt x="11" y="56"/>
                  </a:lnTo>
                  <a:lnTo>
                    <a:pt x="12" y="58"/>
                  </a:lnTo>
                  <a:lnTo>
                    <a:pt x="13" y="60"/>
                  </a:lnTo>
                  <a:lnTo>
                    <a:pt x="14" y="61"/>
                  </a:lnTo>
                  <a:lnTo>
                    <a:pt x="16" y="63"/>
                  </a:lnTo>
                  <a:lnTo>
                    <a:pt x="18" y="64"/>
                  </a:lnTo>
                  <a:lnTo>
                    <a:pt x="20" y="65"/>
                  </a:lnTo>
                  <a:lnTo>
                    <a:pt x="24" y="65"/>
                  </a:lnTo>
                  <a:lnTo>
                    <a:pt x="26" y="67"/>
                  </a:lnTo>
                  <a:lnTo>
                    <a:pt x="29" y="67"/>
                  </a:lnTo>
                  <a:lnTo>
                    <a:pt x="31" y="67"/>
                  </a:lnTo>
                  <a:lnTo>
                    <a:pt x="33" y="66"/>
                  </a:lnTo>
                  <a:lnTo>
                    <a:pt x="36" y="65"/>
                  </a:lnTo>
                  <a:lnTo>
                    <a:pt x="38" y="64"/>
                  </a:lnTo>
                  <a:lnTo>
                    <a:pt x="39" y="64"/>
                  </a:lnTo>
                  <a:lnTo>
                    <a:pt x="41" y="63"/>
                  </a:lnTo>
                  <a:lnTo>
                    <a:pt x="42" y="61"/>
                  </a:lnTo>
                  <a:lnTo>
                    <a:pt x="43" y="60"/>
                  </a:lnTo>
                  <a:lnTo>
                    <a:pt x="44" y="59"/>
                  </a:lnTo>
                  <a:lnTo>
                    <a:pt x="45" y="57"/>
                  </a:lnTo>
                  <a:lnTo>
                    <a:pt x="46" y="55"/>
                  </a:lnTo>
                  <a:lnTo>
                    <a:pt x="46" y="53"/>
                  </a:lnTo>
                  <a:lnTo>
                    <a:pt x="46" y="52"/>
                  </a:lnTo>
                  <a:lnTo>
                    <a:pt x="45" y="51"/>
                  </a:lnTo>
                  <a:lnTo>
                    <a:pt x="45" y="49"/>
                  </a:lnTo>
                  <a:lnTo>
                    <a:pt x="43" y="48"/>
                  </a:lnTo>
                  <a:lnTo>
                    <a:pt x="43" y="47"/>
                  </a:lnTo>
                  <a:lnTo>
                    <a:pt x="42" y="46"/>
                  </a:lnTo>
                  <a:lnTo>
                    <a:pt x="40" y="45"/>
                  </a:lnTo>
                  <a:lnTo>
                    <a:pt x="38" y="43"/>
                  </a:lnTo>
                  <a:lnTo>
                    <a:pt x="37" y="43"/>
                  </a:lnTo>
                  <a:lnTo>
                    <a:pt x="33" y="42"/>
                  </a:lnTo>
                  <a:lnTo>
                    <a:pt x="30" y="41"/>
                  </a:lnTo>
                  <a:lnTo>
                    <a:pt x="26" y="41"/>
                  </a:lnTo>
                  <a:lnTo>
                    <a:pt x="22" y="39"/>
                  </a:lnTo>
                  <a:lnTo>
                    <a:pt x="17" y="38"/>
                  </a:lnTo>
                  <a:lnTo>
                    <a:pt x="14" y="37"/>
                  </a:lnTo>
                  <a:lnTo>
                    <a:pt x="12" y="36"/>
                  </a:lnTo>
                  <a:lnTo>
                    <a:pt x="10" y="34"/>
                  </a:lnTo>
                  <a:lnTo>
                    <a:pt x="8" y="32"/>
                  </a:lnTo>
                  <a:lnTo>
                    <a:pt x="5" y="31"/>
                  </a:lnTo>
                  <a:lnTo>
                    <a:pt x="4" y="29"/>
                  </a:lnTo>
                  <a:lnTo>
                    <a:pt x="4" y="27"/>
                  </a:lnTo>
                  <a:lnTo>
                    <a:pt x="2" y="24"/>
                  </a:lnTo>
                  <a:lnTo>
                    <a:pt x="2" y="22"/>
                  </a:lnTo>
                  <a:lnTo>
                    <a:pt x="2" y="21"/>
                  </a:lnTo>
                  <a:lnTo>
                    <a:pt x="2" y="18"/>
                  </a:lnTo>
                  <a:lnTo>
                    <a:pt x="2" y="15"/>
                  </a:lnTo>
                  <a:lnTo>
                    <a:pt x="4" y="12"/>
                  </a:lnTo>
                  <a:lnTo>
                    <a:pt x="4" y="10"/>
                  </a:lnTo>
                  <a:lnTo>
                    <a:pt x="6" y="7"/>
                  </a:lnTo>
                  <a:lnTo>
                    <a:pt x="9" y="6"/>
                  </a:lnTo>
                  <a:lnTo>
                    <a:pt x="11" y="4"/>
                  </a:lnTo>
                  <a:lnTo>
                    <a:pt x="14" y="2"/>
                  </a:lnTo>
                  <a:lnTo>
                    <a:pt x="17" y="1"/>
                  </a:lnTo>
                  <a:lnTo>
                    <a:pt x="20" y="0"/>
                  </a:lnTo>
                  <a:lnTo>
                    <a:pt x="23" y="0"/>
                  </a:lnTo>
                  <a:lnTo>
                    <a:pt x="27" y="0"/>
                  </a:lnTo>
                  <a:lnTo>
                    <a:pt x="30" y="0"/>
                  </a:lnTo>
                  <a:lnTo>
                    <a:pt x="35" y="0"/>
                  </a:lnTo>
                  <a:lnTo>
                    <a:pt x="38" y="1"/>
                  </a:lnTo>
                  <a:lnTo>
                    <a:pt x="41" y="2"/>
                  </a:lnTo>
                  <a:lnTo>
                    <a:pt x="43" y="4"/>
                  </a:lnTo>
                  <a:lnTo>
                    <a:pt x="46" y="6"/>
                  </a:lnTo>
                  <a:lnTo>
                    <a:pt x="49" y="7"/>
                  </a:lnTo>
                  <a:lnTo>
                    <a:pt x="51" y="10"/>
                  </a:lnTo>
                  <a:lnTo>
                    <a:pt x="52" y="12"/>
                  </a:lnTo>
                  <a:lnTo>
                    <a:pt x="53" y="15"/>
                  </a:lnTo>
                  <a:lnTo>
                    <a:pt x="54" y="18"/>
                  </a:lnTo>
                  <a:lnTo>
                    <a:pt x="54" y="21"/>
                  </a:lnTo>
                  <a:lnTo>
                    <a:pt x="43" y="22"/>
                  </a:lnTo>
                  <a:lnTo>
                    <a:pt x="43" y="19"/>
                  </a:lnTo>
                  <a:lnTo>
                    <a:pt x="42" y="16"/>
                  </a:lnTo>
                  <a:lnTo>
                    <a:pt x="41" y="14"/>
                  </a:lnTo>
                  <a:lnTo>
                    <a:pt x="39" y="12"/>
                  </a:lnTo>
                  <a:lnTo>
                    <a:pt x="37" y="10"/>
                  </a:lnTo>
                  <a:lnTo>
                    <a:pt x="35" y="9"/>
                  </a:lnTo>
                  <a:lnTo>
                    <a:pt x="31" y="9"/>
                  </a:lnTo>
                  <a:lnTo>
                    <a:pt x="27" y="8"/>
                  </a:lnTo>
                  <a:lnTo>
                    <a:pt x="24" y="8"/>
                  </a:lnTo>
                  <a:lnTo>
                    <a:pt x="20" y="9"/>
                  </a:lnTo>
                  <a:lnTo>
                    <a:pt x="17" y="10"/>
                  </a:lnTo>
                  <a:lnTo>
                    <a:pt x="15" y="11"/>
                  </a:lnTo>
                  <a:lnTo>
                    <a:pt x="14" y="13"/>
                  </a:lnTo>
                  <a:lnTo>
                    <a:pt x="13" y="15"/>
                  </a:lnTo>
                  <a:lnTo>
                    <a:pt x="12" y="17"/>
                  </a:lnTo>
                  <a:lnTo>
                    <a:pt x="12" y="19"/>
                  </a:lnTo>
                  <a:lnTo>
                    <a:pt x="12" y="21"/>
                  </a:lnTo>
                  <a:lnTo>
                    <a:pt x="13" y="23"/>
                  </a:lnTo>
                  <a:lnTo>
                    <a:pt x="13" y="24"/>
                  </a:lnTo>
                  <a:lnTo>
                    <a:pt x="14" y="25"/>
                  </a:lnTo>
                  <a:lnTo>
                    <a:pt x="16" y="26"/>
                  </a:lnTo>
                  <a:lnTo>
                    <a:pt x="18" y="28"/>
                  </a:lnTo>
                  <a:lnTo>
                    <a:pt x="23" y="29"/>
                  </a:lnTo>
                  <a:lnTo>
                    <a:pt x="28" y="31"/>
                  </a:lnTo>
                  <a:lnTo>
                    <a:pt x="33" y="32"/>
                  </a:lnTo>
                  <a:lnTo>
                    <a:pt x="38" y="34"/>
                  </a:lnTo>
                  <a:lnTo>
                    <a:pt x="41" y="35"/>
                  </a:lnTo>
                  <a:lnTo>
                    <a:pt x="43" y="36"/>
                  </a:lnTo>
                  <a:lnTo>
                    <a:pt x="45" y="37"/>
                  </a:lnTo>
                  <a:lnTo>
                    <a:pt x="49" y="38"/>
                  </a:lnTo>
                  <a:lnTo>
                    <a:pt x="51" y="41"/>
                  </a:lnTo>
                  <a:lnTo>
                    <a:pt x="53" y="43"/>
                  </a:lnTo>
                  <a:lnTo>
                    <a:pt x="54" y="45"/>
                  </a:lnTo>
                  <a:lnTo>
                    <a:pt x="54" y="48"/>
                  </a:lnTo>
                  <a:lnTo>
                    <a:pt x="55" y="51"/>
                  </a:lnTo>
                  <a:lnTo>
                    <a:pt x="55" y="53"/>
                  </a:lnTo>
                  <a:lnTo>
                    <a:pt x="55" y="56"/>
                  </a:lnTo>
                  <a:lnTo>
                    <a:pt x="54" y="59"/>
                  </a:lnTo>
                  <a:lnTo>
                    <a:pt x="54" y="61"/>
                  </a:lnTo>
                  <a:lnTo>
                    <a:pt x="53" y="64"/>
                  </a:lnTo>
                  <a:lnTo>
                    <a:pt x="51" y="67"/>
                  </a:lnTo>
                  <a:lnTo>
                    <a:pt x="49" y="68"/>
                  </a:lnTo>
                  <a:lnTo>
                    <a:pt x="45" y="70"/>
                  </a:lnTo>
                  <a:lnTo>
                    <a:pt x="42" y="72"/>
                  </a:lnTo>
                  <a:lnTo>
                    <a:pt x="39" y="73"/>
                  </a:lnTo>
                  <a:lnTo>
                    <a:pt x="37" y="74"/>
                  </a:lnTo>
                  <a:lnTo>
                    <a:pt x="32" y="74"/>
                  </a:lnTo>
                  <a:lnTo>
                    <a:pt x="29" y="74"/>
                  </a:lnTo>
                  <a:lnTo>
                    <a:pt x="25" y="74"/>
                  </a:lnTo>
                  <a:lnTo>
                    <a:pt x="20" y="74"/>
                  </a:lnTo>
                  <a:lnTo>
                    <a:pt x="16" y="73"/>
                  </a:lnTo>
                  <a:lnTo>
                    <a:pt x="13" y="72"/>
                  </a:lnTo>
                  <a:lnTo>
                    <a:pt x="10" y="70"/>
                  </a:lnTo>
                  <a:lnTo>
                    <a:pt x="8" y="68"/>
                  </a:lnTo>
                  <a:lnTo>
                    <a:pt x="5" y="67"/>
                  </a:lnTo>
                  <a:lnTo>
                    <a:pt x="3" y="64"/>
                  </a:lnTo>
                  <a:lnTo>
                    <a:pt x="1" y="60"/>
                  </a:lnTo>
                  <a:lnTo>
                    <a:pt x="1" y="56"/>
                  </a:lnTo>
                  <a:lnTo>
                    <a:pt x="0" y="52"/>
                  </a:lnTo>
                  <a:lnTo>
                    <a:pt x="0" y="5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08" name="Freeform 400"/>
            <p:cNvSpPr>
              <a:spLocks/>
            </p:cNvSpPr>
            <p:nvPr/>
          </p:nvSpPr>
          <p:spPr bwMode="auto">
            <a:xfrm>
              <a:off x="1203" y="760"/>
              <a:ext cx="55" cy="75"/>
            </a:xfrm>
            <a:custGeom>
              <a:avLst/>
              <a:gdLst>
                <a:gd name="T0" fmla="*/ 9 w 55"/>
                <a:gd name="T1" fmla="*/ 52 h 75"/>
                <a:gd name="T2" fmla="*/ 11 w 55"/>
                <a:gd name="T3" fmla="*/ 58 h 75"/>
                <a:gd name="T4" fmla="*/ 16 w 55"/>
                <a:gd name="T5" fmla="*/ 63 h 75"/>
                <a:gd name="T6" fmla="*/ 23 w 55"/>
                <a:gd name="T7" fmla="*/ 66 h 75"/>
                <a:gd name="T8" fmla="*/ 31 w 55"/>
                <a:gd name="T9" fmla="*/ 66 h 75"/>
                <a:gd name="T10" fmla="*/ 36 w 55"/>
                <a:gd name="T11" fmla="*/ 64 h 75"/>
                <a:gd name="T12" fmla="*/ 42 w 55"/>
                <a:gd name="T13" fmla="*/ 61 h 75"/>
                <a:gd name="T14" fmla="*/ 44 w 55"/>
                <a:gd name="T15" fmla="*/ 57 h 75"/>
                <a:gd name="T16" fmla="*/ 45 w 55"/>
                <a:gd name="T17" fmla="*/ 52 h 75"/>
                <a:gd name="T18" fmla="*/ 43 w 55"/>
                <a:gd name="T19" fmla="*/ 48 h 75"/>
                <a:gd name="T20" fmla="*/ 39 w 55"/>
                <a:gd name="T21" fmla="*/ 44 h 75"/>
                <a:gd name="T22" fmla="*/ 32 w 55"/>
                <a:gd name="T23" fmla="*/ 42 h 75"/>
                <a:gd name="T24" fmla="*/ 22 w 55"/>
                <a:gd name="T25" fmla="*/ 39 h 75"/>
                <a:gd name="T26" fmla="*/ 11 w 55"/>
                <a:gd name="T27" fmla="*/ 36 h 75"/>
                <a:gd name="T28" fmla="*/ 6 w 55"/>
                <a:gd name="T29" fmla="*/ 30 h 75"/>
                <a:gd name="T30" fmla="*/ 3 w 55"/>
                <a:gd name="T31" fmla="*/ 24 h 75"/>
                <a:gd name="T32" fmla="*/ 3 w 55"/>
                <a:gd name="T33" fmla="*/ 18 h 75"/>
                <a:gd name="T34" fmla="*/ 5 w 55"/>
                <a:gd name="T35" fmla="*/ 10 h 75"/>
                <a:gd name="T36" fmla="*/ 11 w 55"/>
                <a:gd name="T37" fmla="*/ 4 h 75"/>
                <a:gd name="T38" fmla="*/ 20 w 55"/>
                <a:gd name="T39" fmla="*/ 0 h 75"/>
                <a:gd name="T40" fmla="*/ 30 w 55"/>
                <a:gd name="T41" fmla="*/ 0 h 75"/>
                <a:gd name="T42" fmla="*/ 39 w 55"/>
                <a:gd name="T43" fmla="*/ 2 h 75"/>
                <a:gd name="T44" fmla="*/ 47 w 55"/>
                <a:gd name="T45" fmla="*/ 7 h 75"/>
                <a:gd name="T46" fmla="*/ 52 w 55"/>
                <a:gd name="T47" fmla="*/ 15 h 75"/>
                <a:gd name="T48" fmla="*/ 43 w 55"/>
                <a:gd name="T49" fmla="*/ 22 h 75"/>
                <a:gd name="T50" fmla="*/ 41 w 55"/>
                <a:gd name="T51" fmla="*/ 14 h 75"/>
                <a:gd name="T52" fmla="*/ 34 w 55"/>
                <a:gd name="T53" fmla="*/ 9 h 75"/>
                <a:gd name="T54" fmla="*/ 23 w 55"/>
                <a:gd name="T55" fmla="*/ 8 h 75"/>
                <a:gd name="T56" fmla="*/ 16 w 55"/>
                <a:gd name="T57" fmla="*/ 11 h 75"/>
                <a:gd name="T58" fmla="*/ 12 w 55"/>
                <a:gd name="T59" fmla="*/ 18 h 75"/>
                <a:gd name="T60" fmla="*/ 12 w 55"/>
                <a:gd name="T61" fmla="*/ 22 h 75"/>
                <a:gd name="T62" fmla="*/ 16 w 55"/>
                <a:gd name="T63" fmla="*/ 26 h 75"/>
                <a:gd name="T64" fmla="*/ 28 w 55"/>
                <a:gd name="T65" fmla="*/ 31 h 75"/>
                <a:gd name="T66" fmla="*/ 39 w 55"/>
                <a:gd name="T67" fmla="*/ 35 h 75"/>
                <a:gd name="T68" fmla="*/ 47 w 55"/>
                <a:gd name="T69" fmla="*/ 39 h 75"/>
                <a:gd name="T70" fmla="*/ 52 w 55"/>
                <a:gd name="T71" fmla="*/ 45 h 75"/>
                <a:gd name="T72" fmla="*/ 54 w 55"/>
                <a:gd name="T73" fmla="*/ 53 h 75"/>
                <a:gd name="T74" fmla="*/ 52 w 55"/>
                <a:gd name="T75" fmla="*/ 61 h 75"/>
                <a:gd name="T76" fmla="*/ 47 w 55"/>
                <a:gd name="T77" fmla="*/ 68 h 75"/>
                <a:gd name="T78" fmla="*/ 38 w 55"/>
                <a:gd name="T79" fmla="*/ 73 h 75"/>
                <a:gd name="T80" fmla="*/ 28 w 55"/>
                <a:gd name="T81" fmla="*/ 74 h 75"/>
                <a:gd name="T82" fmla="*/ 17 w 55"/>
                <a:gd name="T83" fmla="*/ 73 h 75"/>
                <a:gd name="T84" fmla="*/ 8 w 55"/>
                <a:gd name="T85" fmla="*/ 68 h 75"/>
                <a:gd name="T86" fmla="*/ 2 w 55"/>
                <a:gd name="T87" fmla="*/ 60 h 75"/>
                <a:gd name="T88" fmla="*/ 0 w 55"/>
                <a:gd name="T89" fmla="*/ 5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5" h="75">
                  <a:moveTo>
                    <a:pt x="0" y="50"/>
                  </a:moveTo>
                  <a:lnTo>
                    <a:pt x="9" y="49"/>
                  </a:lnTo>
                  <a:lnTo>
                    <a:pt x="9" y="52"/>
                  </a:lnTo>
                  <a:lnTo>
                    <a:pt x="10" y="54"/>
                  </a:lnTo>
                  <a:lnTo>
                    <a:pt x="11" y="56"/>
                  </a:lnTo>
                  <a:lnTo>
                    <a:pt x="11" y="58"/>
                  </a:lnTo>
                  <a:lnTo>
                    <a:pt x="12" y="60"/>
                  </a:lnTo>
                  <a:lnTo>
                    <a:pt x="15" y="61"/>
                  </a:lnTo>
                  <a:lnTo>
                    <a:pt x="16" y="63"/>
                  </a:lnTo>
                  <a:lnTo>
                    <a:pt x="19" y="64"/>
                  </a:lnTo>
                  <a:lnTo>
                    <a:pt x="21" y="65"/>
                  </a:lnTo>
                  <a:lnTo>
                    <a:pt x="23" y="66"/>
                  </a:lnTo>
                  <a:lnTo>
                    <a:pt x="26" y="66"/>
                  </a:lnTo>
                  <a:lnTo>
                    <a:pt x="28" y="66"/>
                  </a:lnTo>
                  <a:lnTo>
                    <a:pt x="31" y="66"/>
                  </a:lnTo>
                  <a:lnTo>
                    <a:pt x="32" y="66"/>
                  </a:lnTo>
                  <a:lnTo>
                    <a:pt x="35" y="65"/>
                  </a:lnTo>
                  <a:lnTo>
                    <a:pt x="36" y="64"/>
                  </a:lnTo>
                  <a:lnTo>
                    <a:pt x="38" y="64"/>
                  </a:lnTo>
                  <a:lnTo>
                    <a:pt x="41" y="62"/>
                  </a:lnTo>
                  <a:lnTo>
                    <a:pt x="42" y="61"/>
                  </a:lnTo>
                  <a:lnTo>
                    <a:pt x="43" y="60"/>
                  </a:lnTo>
                  <a:lnTo>
                    <a:pt x="44" y="58"/>
                  </a:lnTo>
                  <a:lnTo>
                    <a:pt x="44" y="57"/>
                  </a:lnTo>
                  <a:lnTo>
                    <a:pt x="45" y="55"/>
                  </a:lnTo>
                  <a:lnTo>
                    <a:pt x="45" y="53"/>
                  </a:lnTo>
                  <a:lnTo>
                    <a:pt x="45" y="52"/>
                  </a:lnTo>
                  <a:lnTo>
                    <a:pt x="44" y="51"/>
                  </a:lnTo>
                  <a:lnTo>
                    <a:pt x="44" y="49"/>
                  </a:lnTo>
                  <a:lnTo>
                    <a:pt x="43" y="48"/>
                  </a:lnTo>
                  <a:lnTo>
                    <a:pt x="43" y="47"/>
                  </a:lnTo>
                  <a:lnTo>
                    <a:pt x="41" y="46"/>
                  </a:lnTo>
                  <a:lnTo>
                    <a:pt x="39" y="44"/>
                  </a:lnTo>
                  <a:lnTo>
                    <a:pt x="37" y="43"/>
                  </a:lnTo>
                  <a:lnTo>
                    <a:pt x="35" y="43"/>
                  </a:lnTo>
                  <a:lnTo>
                    <a:pt x="32" y="42"/>
                  </a:lnTo>
                  <a:lnTo>
                    <a:pt x="30" y="41"/>
                  </a:lnTo>
                  <a:lnTo>
                    <a:pt x="26" y="40"/>
                  </a:lnTo>
                  <a:lnTo>
                    <a:pt x="22" y="39"/>
                  </a:lnTo>
                  <a:lnTo>
                    <a:pt x="18" y="38"/>
                  </a:lnTo>
                  <a:lnTo>
                    <a:pt x="15" y="37"/>
                  </a:lnTo>
                  <a:lnTo>
                    <a:pt x="11" y="36"/>
                  </a:lnTo>
                  <a:lnTo>
                    <a:pt x="10" y="34"/>
                  </a:lnTo>
                  <a:lnTo>
                    <a:pt x="8" y="33"/>
                  </a:lnTo>
                  <a:lnTo>
                    <a:pt x="6" y="30"/>
                  </a:lnTo>
                  <a:lnTo>
                    <a:pt x="5" y="29"/>
                  </a:lnTo>
                  <a:lnTo>
                    <a:pt x="4" y="27"/>
                  </a:lnTo>
                  <a:lnTo>
                    <a:pt x="3" y="24"/>
                  </a:lnTo>
                  <a:lnTo>
                    <a:pt x="3" y="22"/>
                  </a:lnTo>
                  <a:lnTo>
                    <a:pt x="2" y="21"/>
                  </a:lnTo>
                  <a:lnTo>
                    <a:pt x="3" y="18"/>
                  </a:lnTo>
                  <a:lnTo>
                    <a:pt x="3" y="15"/>
                  </a:lnTo>
                  <a:lnTo>
                    <a:pt x="4" y="12"/>
                  </a:lnTo>
                  <a:lnTo>
                    <a:pt x="5" y="10"/>
                  </a:lnTo>
                  <a:lnTo>
                    <a:pt x="7" y="7"/>
                  </a:lnTo>
                  <a:lnTo>
                    <a:pt x="8" y="5"/>
                  </a:lnTo>
                  <a:lnTo>
                    <a:pt x="11" y="4"/>
                  </a:lnTo>
                  <a:lnTo>
                    <a:pt x="15" y="2"/>
                  </a:lnTo>
                  <a:lnTo>
                    <a:pt x="17" y="1"/>
                  </a:lnTo>
                  <a:lnTo>
                    <a:pt x="20" y="0"/>
                  </a:lnTo>
                  <a:lnTo>
                    <a:pt x="23" y="0"/>
                  </a:lnTo>
                  <a:lnTo>
                    <a:pt x="27" y="0"/>
                  </a:lnTo>
                  <a:lnTo>
                    <a:pt x="30" y="0"/>
                  </a:lnTo>
                  <a:lnTo>
                    <a:pt x="34" y="0"/>
                  </a:lnTo>
                  <a:lnTo>
                    <a:pt x="36" y="1"/>
                  </a:lnTo>
                  <a:lnTo>
                    <a:pt x="39" y="2"/>
                  </a:lnTo>
                  <a:lnTo>
                    <a:pt x="43" y="4"/>
                  </a:lnTo>
                  <a:lnTo>
                    <a:pt x="46" y="5"/>
                  </a:lnTo>
                  <a:lnTo>
                    <a:pt x="47" y="7"/>
                  </a:lnTo>
                  <a:lnTo>
                    <a:pt x="49" y="10"/>
                  </a:lnTo>
                  <a:lnTo>
                    <a:pt x="51" y="12"/>
                  </a:lnTo>
                  <a:lnTo>
                    <a:pt x="52" y="15"/>
                  </a:lnTo>
                  <a:lnTo>
                    <a:pt x="52" y="18"/>
                  </a:lnTo>
                  <a:lnTo>
                    <a:pt x="52" y="21"/>
                  </a:lnTo>
                  <a:lnTo>
                    <a:pt x="43" y="22"/>
                  </a:lnTo>
                  <a:lnTo>
                    <a:pt x="43" y="19"/>
                  </a:lnTo>
                  <a:lnTo>
                    <a:pt x="42" y="16"/>
                  </a:lnTo>
                  <a:lnTo>
                    <a:pt x="41" y="14"/>
                  </a:lnTo>
                  <a:lnTo>
                    <a:pt x="38" y="12"/>
                  </a:lnTo>
                  <a:lnTo>
                    <a:pt x="36" y="10"/>
                  </a:lnTo>
                  <a:lnTo>
                    <a:pt x="34" y="9"/>
                  </a:lnTo>
                  <a:lnTo>
                    <a:pt x="31" y="8"/>
                  </a:lnTo>
                  <a:lnTo>
                    <a:pt x="27" y="8"/>
                  </a:lnTo>
                  <a:lnTo>
                    <a:pt x="23" y="8"/>
                  </a:lnTo>
                  <a:lnTo>
                    <a:pt x="20" y="9"/>
                  </a:lnTo>
                  <a:lnTo>
                    <a:pt x="17" y="10"/>
                  </a:lnTo>
                  <a:lnTo>
                    <a:pt x="16" y="11"/>
                  </a:lnTo>
                  <a:lnTo>
                    <a:pt x="15" y="13"/>
                  </a:lnTo>
                  <a:lnTo>
                    <a:pt x="12" y="15"/>
                  </a:lnTo>
                  <a:lnTo>
                    <a:pt x="12" y="18"/>
                  </a:lnTo>
                  <a:lnTo>
                    <a:pt x="11" y="20"/>
                  </a:lnTo>
                  <a:lnTo>
                    <a:pt x="11" y="22"/>
                  </a:lnTo>
                  <a:lnTo>
                    <a:pt x="12" y="22"/>
                  </a:lnTo>
                  <a:lnTo>
                    <a:pt x="14" y="24"/>
                  </a:lnTo>
                  <a:lnTo>
                    <a:pt x="15" y="25"/>
                  </a:lnTo>
                  <a:lnTo>
                    <a:pt x="16" y="26"/>
                  </a:lnTo>
                  <a:lnTo>
                    <a:pt x="19" y="28"/>
                  </a:lnTo>
                  <a:lnTo>
                    <a:pt x="23" y="29"/>
                  </a:lnTo>
                  <a:lnTo>
                    <a:pt x="28" y="31"/>
                  </a:lnTo>
                  <a:lnTo>
                    <a:pt x="32" y="32"/>
                  </a:lnTo>
                  <a:lnTo>
                    <a:pt x="36" y="34"/>
                  </a:lnTo>
                  <a:lnTo>
                    <a:pt x="39" y="35"/>
                  </a:lnTo>
                  <a:lnTo>
                    <a:pt x="43" y="36"/>
                  </a:lnTo>
                  <a:lnTo>
                    <a:pt x="45" y="37"/>
                  </a:lnTo>
                  <a:lnTo>
                    <a:pt x="47" y="39"/>
                  </a:lnTo>
                  <a:lnTo>
                    <a:pt x="50" y="40"/>
                  </a:lnTo>
                  <a:lnTo>
                    <a:pt x="51" y="43"/>
                  </a:lnTo>
                  <a:lnTo>
                    <a:pt x="52" y="45"/>
                  </a:lnTo>
                  <a:lnTo>
                    <a:pt x="53" y="48"/>
                  </a:lnTo>
                  <a:lnTo>
                    <a:pt x="54" y="51"/>
                  </a:lnTo>
                  <a:lnTo>
                    <a:pt x="54" y="53"/>
                  </a:lnTo>
                  <a:lnTo>
                    <a:pt x="54" y="56"/>
                  </a:lnTo>
                  <a:lnTo>
                    <a:pt x="53" y="58"/>
                  </a:lnTo>
                  <a:lnTo>
                    <a:pt x="52" y="61"/>
                  </a:lnTo>
                  <a:lnTo>
                    <a:pt x="51" y="64"/>
                  </a:lnTo>
                  <a:lnTo>
                    <a:pt x="50" y="66"/>
                  </a:lnTo>
                  <a:lnTo>
                    <a:pt x="47" y="68"/>
                  </a:lnTo>
                  <a:lnTo>
                    <a:pt x="44" y="70"/>
                  </a:lnTo>
                  <a:lnTo>
                    <a:pt x="42" y="72"/>
                  </a:lnTo>
                  <a:lnTo>
                    <a:pt x="38" y="73"/>
                  </a:lnTo>
                  <a:lnTo>
                    <a:pt x="35" y="74"/>
                  </a:lnTo>
                  <a:lnTo>
                    <a:pt x="32" y="74"/>
                  </a:lnTo>
                  <a:lnTo>
                    <a:pt x="28" y="74"/>
                  </a:lnTo>
                  <a:lnTo>
                    <a:pt x="24" y="74"/>
                  </a:lnTo>
                  <a:lnTo>
                    <a:pt x="20" y="74"/>
                  </a:lnTo>
                  <a:lnTo>
                    <a:pt x="17" y="73"/>
                  </a:lnTo>
                  <a:lnTo>
                    <a:pt x="14" y="72"/>
                  </a:lnTo>
                  <a:lnTo>
                    <a:pt x="10" y="70"/>
                  </a:lnTo>
                  <a:lnTo>
                    <a:pt x="8" y="68"/>
                  </a:lnTo>
                  <a:lnTo>
                    <a:pt x="6" y="66"/>
                  </a:lnTo>
                  <a:lnTo>
                    <a:pt x="4" y="64"/>
                  </a:lnTo>
                  <a:lnTo>
                    <a:pt x="2" y="60"/>
                  </a:lnTo>
                  <a:lnTo>
                    <a:pt x="2" y="56"/>
                  </a:lnTo>
                  <a:lnTo>
                    <a:pt x="0" y="52"/>
                  </a:lnTo>
                  <a:lnTo>
                    <a:pt x="0" y="5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09" name="Freeform 401"/>
            <p:cNvSpPr>
              <a:spLocks/>
            </p:cNvSpPr>
            <p:nvPr/>
          </p:nvSpPr>
          <p:spPr bwMode="auto">
            <a:xfrm>
              <a:off x="1273" y="760"/>
              <a:ext cx="58" cy="75"/>
            </a:xfrm>
            <a:custGeom>
              <a:avLst/>
              <a:gdLst>
                <a:gd name="T0" fmla="*/ 23 w 58"/>
                <a:gd name="T1" fmla="*/ 74 h 75"/>
                <a:gd name="T2" fmla="*/ 23 w 58"/>
                <a:gd name="T3" fmla="*/ 9 h 75"/>
                <a:gd name="T4" fmla="*/ 0 w 58"/>
                <a:gd name="T5" fmla="*/ 9 h 75"/>
                <a:gd name="T6" fmla="*/ 0 w 58"/>
                <a:gd name="T7" fmla="*/ 0 h 75"/>
                <a:gd name="T8" fmla="*/ 57 w 58"/>
                <a:gd name="T9" fmla="*/ 0 h 75"/>
                <a:gd name="T10" fmla="*/ 57 w 58"/>
                <a:gd name="T11" fmla="*/ 9 h 75"/>
                <a:gd name="T12" fmla="*/ 33 w 58"/>
                <a:gd name="T13" fmla="*/ 9 h 75"/>
                <a:gd name="T14" fmla="*/ 33 w 58"/>
                <a:gd name="T15" fmla="*/ 74 h 75"/>
                <a:gd name="T16" fmla="*/ 23 w 58"/>
                <a:gd name="T17" fmla="*/ 7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75">
                  <a:moveTo>
                    <a:pt x="23" y="74"/>
                  </a:moveTo>
                  <a:lnTo>
                    <a:pt x="23" y="9"/>
                  </a:lnTo>
                  <a:lnTo>
                    <a:pt x="0" y="9"/>
                  </a:lnTo>
                  <a:lnTo>
                    <a:pt x="0" y="0"/>
                  </a:lnTo>
                  <a:lnTo>
                    <a:pt x="57" y="0"/>
                  </a:lnTo>
                  <a:lnTo>
                    <a:pt x="57" y="9"/>
                  </a:lnTo>
                  <a:lnTo>
                    <a:pt x="33" y="9"/>
                  </a:lnTo>
                  <a:lnTo>
                    <a:pt x="33" y="74"/>
                  </a:lnTo>
                  <a:lnTo>
                    <a:pt x="23" y="74"/>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10" name="Freeform 402"/>
            <p:cNvSpPr>
              <a:spLocks/>
            </p:cNvSpPr>
            <p:nvPr/>
          </p:nvSpPr>
          <p:spPr bwMode="auto">
            <a:xfrm>
              <a:off x="1331" y="760"/>
              <a:ext cx="66" cy="75"/>
            </a:xfrm>
            <a:custGeom>
              <a:avLst/>
              <a:gdLst>
                <a:gd name="T0" fmla="*/ 0 w 66"/>
                <a:gd name="T1" fmla="*/ 74 h 75"/>
                <a:gd name="T2" fmla="*/ 27 w 66"/>
                <a:gd name="T3" fmla="*/ 0 h 75"/>
                <a:gd name="T4" fmla="*/ 37 w 66"/>
                <a:gd name="T5" fmla="*/ 0 h 75"/>
                <a:gd name="T6" fmla="*/ 65 w 66"/>
                <a:gd name="T7" fmla="*/ 74 h 75"/>
                <a:gd name="T8" fmla="*/ 55 w 66"/>
                <a:gd name="T9" fmla="*/ 74 h 75"/>
                <a:gd name="T10" fmla="*/ 47 w 66"/>
                <a:gd name="T11" fmla="*/ 51 h 75"/>
                <a:gd name="T12" fmla="*/ 17 w 66"/>
                <a:gd name="T13" fmla="*/ 51 h 75"/>
                <a:gd name="T14" fmla="*/ 11 w 66"/>
                <a:gd name="T15" fmla="*/ 74 h 75"/>
                <a:gd name="T16" fmla="*/ 0 w 66"/>
                <a:gd name="T17" fmla="*/ 74 h 75"/>
                <a:gd name="T18" fmla="*/ 20 w 66"/>
                <a:gd name="T19" fmla="*/ 43 h 75"/>
                <a:gd name="T20" fmla="*/ 44 w 66"/>
                <a:gd name="T21" fmla="*/ 43 h 75"/>
                <a:gd name="T22" fmla="*/ 37 w 66"/>
                <a:gd name="T23" fmla="*/ 24 h 75"/>
                <a:gd name="T24" fmla="*/ 35 w 66"/>
                <a:gd name="T25" fmla="*/ 20 h 75"/>
                <a:gd name="T26" fmla="*/ 34 w 66"/>
                <a:gd name="T27" fmla="*/ 15 h 75"/>
                <a:gd name="T28" fmla="*/ 32 w 66"/>
                <a:gd name="T29" fmla="*/ 11 h 75"/>
                <a:gd name="T30" fmla="*/ 31 w 66"/>
                <a:gd name="T31" fmla="*/ 8 h 75"/>
                <a:gd name="T32" fmla="*/ 31 w 66"/>
                <a:gd name="T33" fmla="*/ 11 h 75"/>
                <a:gd name="T34" fmla="*/ 30 w 66"/>
                <a:gd name="T35" fmla="*/ 16 h 75"/>
                <a:gd name="T36" fmla="*/ 29 w 66"/>
                <a:gd name="T37" fmla="*/ 20 h 75"/>
                <a:gd name="T38" fmla="*/ 27 w 66"/>
                <a:gd name="T39" fmla="*/ 22 h 75"/>
                <a:gd name="T40" fmla="*/ 20 w 66"/>
                <a:gd name="T41" fmla="*/ 43 h 75"/>
                <a:gd name="T42" fmla="*/ 0 w 66"/>
                <a:gd name="T43" fmla="*/ 7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6" h="75">
                  <a:moveTo>
                    <a:pt x="0" y="74"/>
                  </a:moveTo>
                  <a:lnTo>
                    <a:pt x="27" y="0"/>
                  </a:lnTo>
                  <a:lnTo>
                    <a:pt x="37" y="0"/>
                  </a:lnTo>
                  <a:lnTo>
                    <a:pt x="65" y="74"/>
                  </a:lnTo>
                  <a:lnTo>
                    <a:pt x="55" y="74"/>
                  </a:lnTo>
                  <a:lnTo>
                    <a:pt x="47" y="51"/>
                  </a:lnTo>
                  <a:lnTo>
                    <a:pt x="17" y="51"/>
                  </a:lnTo>
                  <a:lnTo>
                    <a:pt x="11" y="74"/>
                  </a:lnTo>
                  <a:lnTo>
                    <a:pt x="0" y="74"/>
                  </a:lnTo>
                  <a:lnTo>
                    <a:pt x="20" y="43"/>
                  </a:lnTo>
                  <a:lnTo>
                    <a:pt x="44" y="43"/>
                  </a:lnTo>
                  <a:lnTo>
                    <a:pt x="37" y="24"/>
                  </a:lnTo>
                  <a:lnTo>
                    <a:pt x="35" y="20"/>
                  </a:lnTo>
                  <a:lnTo>
                    <a:pt x="34" y="15"/>
                  </a:lnTo>
                  <a:lnTo>
                    <a:pt x="32" y="11"/>
                  </a:lnTo>
                  <a:lnTo>
                    <a:pt x="31" y="8"/>
                  </a:lnTo>
                  <a:lnTo>
                    <a:pt x="31" y="11"/>
                  </a:lnTo>
                  <a:lnTo>
                    <a:pt x="30" y="16"/>
                  </a:lnTo>
                  <a:lnTo>
                    <a:pt x="29" y="20"/>
                  </a:lnTo>
                  <a:lnTo>
                    <a:pt x="27" y="22"/>
                  </a:lnTo>
                  <a:lnTo>
                    <a:pt x="20" y="43"/>
                  </a:lnTo>
                  <a:lnTo>
                    <a:pt x="0" y="74"/>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11" name="Freeform 403"/>
            <p:cNvSpPr>
              <a:spLocks/>
            </p:cNvSpPr>
            <p:nvPr/>
          </p:nvSpPr>
          <p:spPr bwMode="auto">
            <a:xfrm>
              <a:off x="1412" y="760"/>
              <a:ext cx="62" cy="75"/>
            </a:xfrm>
            <a:custGeom>
              <a:avLst/>
              <a:gdLst>
                <a:gd name="T0" fmla="*/ 61 w 62"/>
                <a:gd name="T1" fmla="*/ 51 h 75"/>
                <a:gd name="T2" fmla="*/ 59 w 62"/>
                <a:gd name="T3" fmla="*/ 56 h 75"/>
                <a:gd name="T4" fmla="*/ 57 w 62"/>
                <a:gd name="T5" fmla="*/ 61 h 75"/>
                <a:gd name="T6" fmla="*/ 54 w 62"/>
                <a:gd name="T7" fmla="*/ 65 h 75"/>
                <a:gd name="T8" fmla="*/ 52 w 62"/>
                <a:gd name="T9" fmla="*/ 68 h 75"/>
                <a:gd name="T10" fmla="*/ 47 w 62"/>
                <a:gd name="T11" fmla="*/ 71 h 75"/>
                <a:gd name="T12" fmla="*/ 42 w 62"/>
                <a:gd name="T13" fmla="*/ 73 h 75"/>
                <a:gd name="T14" fmla="*/ 37 w 62"/>
                <a:gd name="T15" fmla="*/ 74 h 75"/>
                <a:gd name="T16" fmla="*/ 32 w 62"/>
                <a:gd name="T17" fmla="*/ 74 h 75"/>
                <a:gd name="T18" fmla="*/ 26 w 62"/>
                <a:gd name="T19" fmla="*/ 74 h 75"/>
                <a:gd name="T20" fmla="*/ 21 w 62"/>
                <a:gd name="T21" fmla="*/ 73 h 75"/>
                <a:gd name="T22" fmla="*/ 17 w 62"/>
                <a:gd name="T23" fmla="*/ 72 h 75"/>
                <a:gd name="T24" fmla="*/ 14 w 62"/>
                <a:gd name="T25" fmla="*/ 70 h 75"/>
                <a:gd name="T26" fmla="*/ 7 w 62"/>
                <a:gd name="T27" fmla="*/ 64 h 75"/>
                <a:gd name="T28" fmla="*/ 3 w 62"/>
                <a:gd name="T29" fmla="*/ 56 h 75"/>
                <a:gd name="T30" fmla="*/ 1 w 62"/>
                <a:gd name="T31" fmla="*/ 52 h 75"/>
                <a:gd name="T32" fmla="*/ 1 w 62"/>
                <a:gd name="T33" fmla="*/ 47 h 75"/>
                <a:gd name="T34" fmla="*/ 0 w 62"/>
                <a:gd name="T35" fmla="*/ 42 h 75"/>
                <a:gd name="T36" fmla="*/ 0 w 62"/>
                <a:gd name="T37" fmla="*/ 37 h 75"/>
                <a:gd name="T38" fmla="*/ 0 w 62"/>
                <a:gd name="T39" fmla="*/ 31 h 75"/>
                <a:gd name="T40" fmla="*/ 1 w 62"/>
                <a:gd name="T41" fmla="*/ 26 h 75"/>
                <a:gd name="T42" fmla="*/ 2 w 62"/>
                <a:gd name="T43" fmla="*/ 22 h 75"/>
                <a:gd name="T44" fmla="*/ 4 w 62"/>
                <a:gd name="T45" fmla="*/ 18 h 75"/>
                <a:gd name="T46" fmla="*/ 8 w 62"/>
                <a:gd name="T47" fmla="*/ 10 h 75"/>
                <a:gd name="T48" fmla="*/ 15 w 62"/>
                <a:gd name="T49" fmla="*/ 4 h 75"/>
                <a:gd name="T50" fmla="*/ 22 w 62"/>
                <a:gd name="T51" fmla="*/ 1 h 75"/>
                <a:gd name="T52" fmla="*/ 32 w 62"/>
                <a:gd name="T53" fmla="*/ 0 h 75"/>
                <a:gd name="T54" fmla="*/ 41 w 62"/>
                <a:gd name="T55" fmla="*/ 1 h 75"/>
                <a:gd name="T56" fmla="*/ 48 w 62"/>
                <a:gd name="T57" fmla="*/ 5 h 75"/>
                <a:gd name="T58" fmla="*/ 56 w 62"/>
                <a:gd name="T59" fmla="*/ 11 h 75"/>
                <a:gd name="T60" fmla="*/ 60 w 62"/>
                <a:gd name="T61" fmla="*/ 21 h 75"/>
                <a:gd name="T62" fmla="*/ 49 w 62"/>
                <a:gd name="T63" fmla="*/ 20 h 75"/>
                <a:gd name="T64" fmla="*/ 45 w 62"/>
                <a:gd name="T65" fmla="*/ 14 h 75"/>
                <a:gd name="T66" fmla="*/ 40 w 62"/>
                <a:gd name="T67" fmla="*/ 10 h 75"/>
                <a:gd name="T68" fmla="*/ 35 w 62"/>
                <a:gd name="T69" fmla="*/ 8 h 75"/>
                <a:gd name="T70" fmla="*/ 27 w 62"/>
                <a:gd name="T71" fmla="*/ 8 h 75"/>
                <a:gd name="T72" fmla="*/ 21 w 62"/>
                <a:gd name="T73" fmla="*/ 10 h 75"/>
                <a:gd name="T74" fmla="*/ 16 w 62"/>
                <a:gd name="T75" fmla="*/ 14 h 75"/>
                <a:gd name="T76" fmla="*/ 12 w 62"/>
                <a:gd name="T77" fmla="*/ 20 h 75"/>
                <a:gd name="T78" fmla="*/ 9 w 62"/>
                <a:gd name="T79" fmla="*/ 26 h 75"/>
                <a:gd name="T80" fmla="*/ 8 w 62"/>
                <a:gd name="T81" fmla="*/ 34 h 75"/>
                <a:gd name="T82" fmla="*/ 8 w 62"/>
                <a:gd name="T83" fmla="*/ 41 h 75"/>
                <a:gd name="T84" fmla="*/ 9 w 62"/>
                <a:gd name="T85" fmla="*/ 49 h 75"/>
                <a:gd name="T86" fmla="*/ 13 w 62"/>
                <a:gd name="T87" fmla="*/ 56 h 75"/>
                <a:gd name="T88" fmla="*/ 17 w 62"/>
                <a:gd name="T89" fmla="*/ 61 h 75"/>
                <a:gd name="T90" fmla="*/ 22 w 62"/>
                <a:gd name="T91" fmla="*/ 65 h 75"/>
                <a:gd name="T92" fmla="*/ 28 w 62"/>
                <a:gd name="T93" fmla="*/ 66 h 75"/>
                <a:gd name="T94" fmla="*/ 35 w 62"/>
                <a:gd name="T95" fmla="*/ 66 h 75"/>
                <a:gd name="T96" fmla="*/ 41 w 62"/>
                <a:gd name="T97" fmla="*/ 64 h 75"/>
                <a:gd name="T98" fmla="*/ 46 w 62"/>
                <a:gd name="T99" fmla="*/ 59 h 75"/>
                <a:gd name="T100" fmla="*/ 50 w 62"/>
                <a:gd name="T101" fmla="*/ 5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 h="75">
                  <a:moveTo>
                    <a:pt x="52" y="48"/>
                  </a:moveTo>
                  <a:lnTo>
                    <a:pt x="61" y="51"/>
                  </a:lnTo>
                  <a:lnTo>
                    <a:pt x="60" y="53"/>
                  </a:lnTo>
                  <a:lnTo>
                    <a:pt x="59" y="56"/>
                  </a:lnTo>
                  <a:lnTo>
                    <a:pt x="58" y="58"/>
                  </a:lnTo>
                  <a:lnTo>
                    <a:pt x="57" y="61"/>
                  </a:lnTo>
                  <a:lnTo>
                    <a:pt x="56" y="63"/>
                  </a:lnTo>
                  <a:lnTo>
                    <a:pt x="54" y="65"/>
                  </a:lnTo>
                  <a:lnTo>
                    <a:pt x="53" y="67"/>
                  </a:lnTo>
                  <a:lnTo>
                    <a:pt x="52" y="68"/>
                  </a:lnTo>
                  <a:lnTo>
                    <a:pt x="49" y="70"/>
                  </a:lnTo>
                  <a:lnTo>
                    <a:pt x="47" y="71"/>
                  </a:lnTo>
                  <a:lnTo>
                    <a:pt x="44" y="72"/>
                  </a:lnTo>
                  <a:lnTo>
                    <a:pt x="42" y="73"/>
                  </a:lnTo>
                  <a:lnTo>
                    <a:pt x="40" y="74"/>
                  </a:lnTo>
                  <a:lnTo>
                    <a:pt x="37" y="74"/>
                  </a:lnTo>
                  <a:lnTo>
                    <a:pt x="34" y="74"/>
                  </a:lnTo>
                  <a:lnTo>
                    <a:pt x="32" y="74"/>
                  </a:lnTo>
                  <a:lnTo>
                    <a:pt x="29" y="74"/>
                  </a:lnTo>
                  <a:lnTo>
                    <a:pt x="26" y="74"/>
                  </a:lnTo>
                  <a:lnTo>
                    <a:pt x="24" y="74"/>
                  </a:lnTo>
                  <a:lnTo>
                    <a:pt x="21" y="73"/>
                  </a:lnTo>
                  <a:lnTo>
                    <a:pt x="19" y="72"/>
                  </a:lnTo>
                  <a:lnTo>
                    <a:pt x="17" y="72"/>
                  </a:lnTo>
                  <a:lnTo>
                    <a:pt x="16" y="71"/>
                  </a:lnTo>
                  <a:lnTo>
                    <a:pt x="14" y="70"/>
                  </a:lnTo>
                  <a:lnTo>
                    <a:pt x="11" y="67"/>
                  </a:lnTo>
                  <a:lnTo>
                    <a:pt x="7" y="64"/>
                  </a:lnTo>
                  <a:lnTo>
                    <a:pt x="5" y="60"/>
                  </a:lnTo>
                  <a:lnTo>
                    <a:pt x="3" y="56"/>
                  </a:lnTo>
                  <a:lnTo>
                    <a:pt x="2" y="53"/>
                  </a:lnTo>
                  <a:lnTo>
                    <a:pt x="1" y="52"/>
                  </a:lnTo>
                  <a:lnTo>
                    <a:pt x="1" y="50"/>
                  </a:lnTo>
                  <a:lnTo>
                    <a:pt x="1" y="47"/>
                  </a:lnTo>
                  <a:lnTo>
                    <a:pt x="0" y="44"/>
                  </a:lnTo>
                  <a:lnTo>
                    <a:pt x="0" y="42"/>
                  </a:lnTo>
                  <a:lnTo>
                    <a:pt x="0" y="39"/>
                  </a:lnTo>
                  <a:lnTo>
                    <a:pt x="0" y="37"/>
                  </a:lnTo>
                  <a:lnTo>
                    <a:pt x="0" y="34"/>
                  </a:lnTo>
                  <a:lnTo>
                    <a:pt x="0" y="31"/>
                  </a:lnTo>
                  <a:lnTo>
                    <a:pt x="0" y="29"/>
                  </a:lnTo>
                  <a:lnTo>
                    <a:pt x="1" y="26"/>
                  </a:lnTo>
                  <a:lnTo>
                    <a:pt x="1" y="24"/>
                  </a:lnTo>
                  <a:lnTo>
                    <a:pt x="2" y="22"/>
                  </a:lnTo>
                  <a:lnTo>
                    <a:pt x="2" y="20"/>
                  </a:lnTo>
                  <a:lnTo>
                    <a:pt x="4" y="18"/>
                  </a:lnTo>
                  <a:lnTo>
                    <a:pt x="5" y="14"/>
                  </a:lnTo>
                  <a:lnTo>
                    <a:pt x="8" y="10"/>
                  </a:lnTo>
                  <a:lnTo>
                    <a:pt x="12" y="7"/>
                  </a:lnTo>
                  <a:lnTo>
                    <a:pt x="15" y="4"/>
                  </a:lnTo>
                  <a:lnTo>
                    <a:pt x="18" y="3"/>
                  </a:lnTo>
                  <a:lnTo>
                    <a:pt x="22" y="1"/>
                  </a:lnTo>
                  <a:lnTo>
                    <a:pt x="27" y="0"/>
                  </a:lnTo>
                  <a:lnTo>
                    <a:pt x="32" y="0"/>
                  </a:lnTo>
                  <a:lnTo>
                    <a:pt x="37" y="0"/>
                  </a:lnTo>
                  <a:lnTo>
                    <a:pt x="41" y="1"/>
                  </a:lnTo>
                  <a:lnTo>
                    <a:pt x="45" y="3"/>
                  </a:lnTo>
                  <a:lnTo>
                    <a:pt x="48" y="5"/>
                  </a:lnTo>
                  <a:lnTo>
                    <a:pt x="53" y="7"/>
                  </a:lnTo>
                  <a:lnTo>
                    <a:pt x="56" y="11"/>
                  </a:lnTo>
                  <a:lnTo>
                    <a:pt x="58" y="16"/>
                  </a:lnTo>
                  <a:lnTo>
                    <a:pt x="60" y="21"/>
                  </a:lnTo>
                  <a:lnTo>
                    <a:pt x="50" y="22"/>
                  </a:lnTo>
                  <a:lnTo>
                    <a:pt x="49" y="20"/>
                  </a:lnTo>
                  <a:lnTo>
                    <a:pt x="47" y="17"/>
                  </a:lnTo>
                  <a:lnTo>
                    <a:pt x="45" y="14"/>
                  </a:lnTo>
                  <a:lnTo>
                    <a:pt x="42" y="12"/>
                  </a:lnTo>
                  <a:lnTo>
                    <a:pt x="40" y="10"/>
                  </a:lnTo>
                  <a:lnTo>
                    <a:pt x="38" y="9"/>
                  </a:lnTo>
                  <a:lnTo>
                    <a:pt x="35" y="8"/>
                  </a:lnTo>
                  <a:lnTo>
                    <a:pt x="32" y="8"/>
                  </a:lnTo>
                  <a:lnTo>
                    <a:pt x="27" y="8"/>
                  </a:lnTo>
                  <a:lnTo>
                    <a:pt x="24" y="9"/>
                  </a:lnTo>
                  <a:lnTo>
                    <a:pt x="21" y="10"/>
                  </a:lnTo>
                  <a:lnTo>
                    <a:pt x="18" y="12"/>
                  </a:lnTo>
                  <a:lnTo>
                    <a:pt x="16" y="14"/>
                  </a:lnTo>
                  <a:lnTo>
                    <a:pt x="14" y="17"/>
                  </a:lnTo>
                  <a:lnTo>
                    <a:pt x="12" y="20"/>
                  </a:lnTo>
                  <a:lnTo>
                    <a:pt x="11" y="22"/>
                  </a:lnTo>
                  <a:lnTo>
                    <a:pt x="9" y="26"/>
                  </a:lnTo>
                  <a:lnTo>
                    <a:pt x="9" y="30"/>
                  </a:lnTo>
                  <a:lnTo>
                    <a:pt x="8" y="34"/>
                  </a:lnTo>
                  <a:lnTo>
                    <a:pt x="8" y="37"/>
                  </a:lnTo>
                  <a:lnTo>
                    <a:pt x="8" y="41"/>
                  </a:lnTo>
                  <a:lnTo>
                    <a:pt x="9" y="45"/>
                  </a:lnTo>
                  <a:lnTo>
                    <a:pt x="9" y="49"/>
                  </a:lnTo>
                  <a:lnTo>
                    <a:pt x="12" y="52"/>
                  </a:lnTo>
                  <a:lnTo>
                    <a:pt x="13" y="56"/>
                  </a:lnTo>
                  <a:lnTo>
                    <a:pt x="14" y="58"/>
                  </a:lnTo>
                  <a:lnTo>
                    <a:pt x="17" y="61"/>
                  </a:lnTo>
                  <a:lnTo>
                    <a:pt x="19" y="63"/>
                  </a:lnTo>
                  <a:lnTo>
                    <a:pt x="22" y="65"/>
                  </a:lnTo>
                  <a:lnTo>
                    <a:pt x="25" y="66"/>
                  </a:lnTo>
                  <a:lnTo>
                    <a:pt x="28" y="66"/>
                  </a:lnTo>
                  <a:lnTo>
                    <a:pt x="32" y="66"/>
                  </a:lnTo>
                  <a:lnTo>
                    <a:pt x="35" y="66"/>
                  </a:lnTo>
                  <a:lnTo>
                    <a:pt x="38" y="65"/>
                  </a:lnTo>
                  <a:lnTo>
                    <a:pt x="41" y="64"/>
                  </a:lnTo>
                  <a:lnTo>
                    <a:pt x="44" y="62"/>
                  </a:lnTo>
                  <a:lnTo>
                    <a:pt x="46" y="59"/>
                  </a:lnTo>
                  <a:lnTo>
                    <a:pt x="48" y="56"/>
                  </a:lnTo>
                  <a:lnTo>
                    <a:pt x="50" y="52"/>
                  </a:lnTo>
                  <a:lnTo>
                    <a:pt x="52" y="48"/>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12" name="Freeform 404"/>
            <p:cNvSpPr>
              <a:spLocks/>
            </p:cNvSpPr>
            <p:nvPr/>
          </p:nvSpPr>
          <p:spPr bwMode="auto">
            <a:xfrm>
              <a:off x="1493" y="760"/>
              <a:ext cx="58" cy="75"/>
            </a:xfrm>
            <a:custGeom>
              <a:avLst/>
              <a:gdLst>
                <a:gd name="T0" fmla="*/ 0 w 58"/>
                <a:gd name="T1" fmla="*/ 74 h 75"/>
                <a:gd name="T2" fmla="*/ 0 w 58"/>
                <a:gd name="T3" fmla="*/ 0 h 75"/>
                <a:gd name="T4" fmla="*/ 10 w 58"/>
                <a:gd name="T5" fmla="*/ 0 h 75"/>
                <a:gd name="T6" fmla="*/ 10 w 58"/>
                <a:gd name="T7" fmla="*/ 36 h 75"/>
                <a:gd name="T8" fmla="*/ 42 w 58"/>
                <a:gd name="T9" fmla="*/ 0 h 75"/>
                <a:gd name="T10" fmla="*/ 56 w 58"/>
                <a:gd name="T11" fmla="*/ 0 h 75"/>
                <a:gd name="T12" fmla="*/ 26 w 58"/>
                <a:gd name="T13" fmla="*/ 30 h 75"/>
                <a:gd name="T14" fmla="*/ 57 w 58"/>
                <a:gd name="T15" fmla="*/ 74 h 75"/>
                <a:gd name="T16" fmla="*/ 45 w 58"/>
                <a:gd name="T17" fmla="*/ 74 h 75"/>
                <a:gd name="T18" fmla="*/ 20 w 58"/>
                <a:gd name="T19" fmla="*/ 37 h 75"/>
                <a:gd name="T20" fmla="*/ 10 w 58"/>
                <a:gd name="T21" fmla="*/ 48 h 75"/>
                <a:gd name="T22" fmla="*/ 10 w 58"/>
                <a:gd name="T23" fmla="*/ 74 h 75"/>
                <a:gd name="T24" fmla="*/ 0 w 58"/>
                <a:gd name="T25" fmla="*/ 7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75">
                  <a:moveTo>
                    <a:pt x="0" y="74"/>
                  </a:moveTo>
                  <a:lnTo>
                    <a:pt x="0" y="0"/>
                  </a:lnTo>
                  <a:lnTo>
                    <a:pt x="10" y="0"/>
                  </a:lnTo>
                  <a:lnTo>
                    <a:pt x="10" y="36"/>
                  </a:lnTo>
                  <a:lnTo>
                    <a:pt x="42" y="0"/>
                  </a:lnTo>
                  <a:lnTo>
                    <a:pt x="56" y="0"/>
                  </a:lnTo>
                  <a:lnTo>
                    <a:pt x="26" y="30"/>
                  </a:lnTo>
                  <a:lnTo>
                    <a:pt x="57" y="74"/>
                  </a:lnTo>
                  <a:lnTo>
                    <a:pt x="45" y="74"/>
                  </a:lnTo>
                  <a:lnTo>
                    <a:pt x="20" y="37"/>
                  </a:lnTo>
                  <a:lnTo>
                    <a:pt x="10" y="48"/>
                  </a:lnTo>
                  <a:lnTo>
                    <a:pt x="10" y="74"/>
                  </a:lnTo>
                  <a:lnTo>
                    <a:pt x="0" y="74"/>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13" name="Line 405"/>
            <p:cNvSpPr>
              <a:spLocks noChangeShapeType="1"/>
            </p:cNvSpPr>
            <p:nvPr/>
          </p:nvSpPr>
          <p:spPr bwMode="auto">
            <a:xfrm flipV="1">
              <a:off x="765" y="3866"/>
              <a:ext cx="153" cy="84"/>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3414" name="Freeform 406"/>
            <p:cNvSpPr>
              <a:spLocks/>
            </p:cNvSpPr>
            <p:nvPr/>
          </p:nvSpPr>
          <p:spPr bwMode="auto">
            <a:xfrm>
              <a:off x="911" y="3846"/>
              <a:ext cx="61" cy="42"/>
            </a:xfrm>
            <a:custGeom>
              <a:avLst/>
              <a:gdLst>
                <a:gd name="T0" fmla="*/ 60 w 61"/>
                <a:gd name="T1" fmla="*/ 0 h 42"/>
                <a:gd name="T2" fmla="*/ 60 w 61"/>
                <a:gd name="T3" fmla="*/ 0 h 42"/>
                <a:gd name="T4" fmla="*/ 0 w 61"/>
                <a:gd name="T5" fmla="*/ 3 h 42"/>
                <a:gd name="T6" fmla="*/ 26 w 61"/>
                <a:gd name="T7" fmla="*/ 41 h 42"/>
                <a:gd name="T8" fmla="*/ 60 w 61"/>
                <a:gd name="T9" fmla="*/ 0 h 42"/>
              </a:gdLst>
              <a:ahLst/>
              <a:cxnLst>
                <a:cxn ang="0">
                  <a:pos x="T0" y="T1"/>
                </a:cxn>
                <a:cxn ang="0">
                  <a:pos x="T2" y="T3"/>
                </a:cxn>
                <a:cxn ang="0">
                  <a:pos x="T4" y="T5"/>
                </a:cxn>
                <a:cxn ang="0">
                  <a:pos x="T6" y="T7"/>
                </a:cxn>
                <a:cxn ang="0">
                  <a:pos x="T8" y="T9"/>
                </a:cxn>
              </a:cxnLst>
              <a:rect l="0" t="0" r="r" b="b"/>
              <a:pathLst>
                <a:path w="61" h="42">
                  <a:moveTo>
                    <a:pt x="60" y="0"/>
                  </a:moveTo>
                  <a:lnTo>
                    <a:pt x="60" y="0"/>
                  </a:lnTo>
                  <a:lnTo>
                    <a:pt x="0" y="3"/>
                  </a:lnTo>
                  <a:lnTo>
                    <a:pt x="26" y="41"/>
                  </a:lnTo>
                  <a:lnTo>
                    <a:pt x="60"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15" name="Line 407"/>
            <p:cNvSpPr>
              <a:spLocks noChangeShapeType="1"/>
            </p:cNvSpPr>
            <p:nvPr/>
          </p:nvSpPr>
          <p:spPr bwMode="auto">
            <a:xfrm flipH="1">
              <a:off x="5618" y="2658"/>
              <a:ext cx="343" cy="303"/>
            </a:xfrm>
            <a:prstGeom prst="line">
              <a:avLst/>
            </a:prstGeom>
            <a:noFill/>
            <a:ln w="1270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43416" name="Freeform 408"/>
            <p:cNvSpPr>
              <a:spLocks/>
            </p:cNvSpPr>
            <p:nvPr/>
          </p:nvSpPr>
          <p:spPr bwMode="auto">
            <a:xfrm>
              <a:off x="5594" y="2947"/>
              <a:ext cx="54" cy="48"/>
            </a:xfrm>
            <a:custGeom>
              <a:avLst/>
              <a:gdLst>
                <a:gd name="T0" fmla="*/ 0 w 54"/>
                <a:gd name="T1" fmla="*/ 47 h 48"/>
                <a:gd name="T2" fmla="*/ 0 w 54"/>
                <a:gd name="T3" fmla="*/ 47 h 48"/>
                <a:gd name="T4" fmla="*/ 53 w 54"/>
                <a:gd name="T5" fmla="*/ 28 h 48"/>
                <a:gd name="T6" fmla="*/ 15 w 54"/>
                <a:gd name="T7" fmla="*/ 0 h 48"/>
                <a:gd name="T8" fmla="*/ 0 w 54"/>
                <a:gd name="T9" fmla="*/ 47 h 48"/>
              </a:gdLst>
              <a:ahLst/>
              <a:cxnLst>
                <a:cxn ang="0">
                  <a:pos x="T0" y="T1"/>
                </a:cxn>
                <a:cxn ang="0">
                  <a:pos x="T2" y="T3"/>
                </a:cxn>
                <a:cxn ang="0">
                  <a:pos x="T4" y="T5"/>
                </a:cxn>
                <a:cxn ang="0">
                  <a:pos x="T6" y="T7"/>
                </a:cxn>
                <a:cxn ang="0">
                  <a:pos x="T8" y="T9"/>
                </a:cxn>
              </a:cxnLst>
              <a:rect l="0" t="0" r="r" b="b"/>
              <a:pathLst>
                <a:path w="54" h="48">
                  <a:moveTo>
                    <a:pt x="0" y="47"/>
                  </a:moveTo>
                  <a:lnTo>
                    <a:pt x="0" y="47"/>
                  </a:lnTo>
                  <a:lnTo>
                    <a:pt x="53" y="28"/>
                  </a:lnTo>
                  <a:lnTo>
                    <a:pt x="15" y="0"/>
                  </a:lnTo>
                  <a:lnTo>
                    <a:pt x="0" y="47"/>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17" name="Freeform 409"/>
            <p:cNvSpPr>
              <a:spLocks/>
            </p:cNvSpPr>
            <p:nvPr/>
          </p:nvSpPr>
          <p:spPr bwMode="auto">
            <a:xfrm>
              <a:off x="4648" y="2014"/>
              <a:ext cx="55" cy="49"/>
            </a:xfrm>
            <a:custGeom>
              <a:avLst/>
              <a:gdLst>
                <a:gd name="T0" fmla="*/ 0 w 55"/>
                <a:gd name="T1" fmla="*/ 48 h 49"/>
                <a:gd name="T2" fmla="*/ 0 w 55"/>
                <a:gd name="T3" fmla="*/ 48 h 49"/>
                <a:gd name="T4" fmla="*/ 15 w 55"/>
                <a:gd name="T5" fmla="*/ 0 h 49"/>
                <a:gd name="T6" fmla="*/ 54 w 55"/>
                <a:gd name="T7" fmla="*/ 28 h 49"/>
                <a:gd name="T8" fmla="*/ 0 w 55"/>
                <a:gd name="T9" fmla="*/ 48 h 49"/>
              </a:gdLst>
              <a:ahLst/>
              <a:cxnLst>
                <a:cxn ang="0">
                  <a:pos x="T0" y="T1"/>
                </a:cxn>
                <a:cxn ang="0">
                  <a:pos x="T2" y="T3"/>
                </a:cxn>
                <a:cxn ang="0">
                  <a:pos x="T4" y="T5"/>
                </a:cxn>
                <a:cxn ang="0">
                  <a:pos x="T6" y="T7"/>
                </a:cxn>
                <a:cxn ang="0">
                  <a:pos x="T8" y="T9"/>
                </a:cxn>
              </a:cxnLst>
              <a:rect l="0" t="0" r="r" b="b"/>
              <a:pathLst>
                <a:path w="55" h="49">
                  <a:moveTo>
                    <a:pt x="0" y="48"/>
                  </a:moveTo>
                  <a:lnTo>
                    <a:pt x="0" y="48"/>
                  </a:lnTo>
                  <a:lnTo>
                    <a:pt x="15" y="0"/>
                  </a:lnTo>
                  <a:lnTo>
                    <a:pt x="54" y="28"/>
                  </a:lnTo>
                  <a:lnTo>
                    <a:pt x="0" y="48"/>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18" name="Freeform 410"/>
            <p:cNvSpPr>
              <a:spLocks/>
            </p:cNvSpPr>
            <p:nvPr/>
          </p:nvSpPr>
          <p:spPr bwMode="auto">
            <a:xfrm>
              <a:off x="4676" y="1750"/>
              <a:ext cx="286" cy="447"/>
            </a:xfrm>
            <a:custGeom>
              <a:avLst/>
              <a:gdLst>
                <a:gd name="T0" fmla="*/ 0 w 286"/>
                <a:gd name="T1" fmla="*/ 282 h 447"/>
                <a:gd name="T2" fmla="*/ 285 w 286"/>
                <a:gd name="T3" fmla="*/ 0 h 447"/>
                <a:gd name="T4" fmla="*/ 72 w 286"/>
                <a:gd name="T5" fmla="*/ 446 h 447"/>
              </a:gdLst>
              <a:ahLst/>
              <a:cxnLst>
                <a:cxn ang="0">
                  <a:pos x="T0" y="T1"/>
                </a:cxn>
                <a:cxn ang="0">
                  <a:pos x="T2" y="T3"/>
                </a:cxn>
                <a:cxn ang="0">
                  <a:pos x="T4" y="T5"/>
                </a:cxn>
              </a:cxnLst>
              <a:rect l="0" t="0" r="r" b="b"/>
              <a:pathLst>
                <a:path w="286" h="447">
                  <a:moveTo>
                    <a:pt x="0" y="282"/>
                  </a:moveTo>
                  <a:lnTo>
                    <a:pt x="285" y="0"/>
                  </a:lnTo>
                  <a:lnTo>
                    <a:pt x="72" y="446"/>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19" name="Freeform 411"/>
            <p:cNvSpPr>
              <a:spLocks/>
            </p:cNvSpPr>
            <p:nvPr/>
          </p:nvSpPr>
          <p:spPr bwMode="auto">
            <a:xfrm>
              <a:off x="4730" y="2184"/>
              <a:ext cx="47" cy="51"/>
            </a:xfrm>
            <a:custGeom>
              <a:avLst/>
              <a:gdLst>
                <a:gd name="T0" fmla="*/ 5 w 47"/>
                <a:gd name="T1" fmla="*/ 50 h 51"/>
                <a:gd name="T2" fmla="*/ 5 w 47"/>
                <a:gd name="T3" fmla="*/ 50 h 51"/>
                <a:gd name="T4" fmla="*/ 46 w 47"/>
                <a:gd name="T5" fmla="*/ 16 h 51"/>
                <a:gd name="T6" fmla="*/ 0 w 47"/>
                <a:gd name="T7" fmla="*/ 0 h 51"/>
                <a:gd name="T8" fmla="*/ 5 w 47"/>
                <a:gd name="T9" fmla="*/ 50 h 51"/>
              </a:gdLst>
              <a:ahLst/>
              <a:cxnLst>
                <a:cxn ang="0">
                  <a:pos x="T0" y="T1"/>
                </a:cxn>
                <a:cxn ang="0">
                  <a:pos x="T2" y="T3"/>
                </a:cxn>
                <a:cxn ang="0">
                  <a:pos x="T4" y="T5"/>
                </a:cxn>
                <a:cxn ang="0">
                  <a:pos x="T6" y="T7"/>
                </a:cxn>
                <a:cxn ang="0">
                  <a:pos x="T8" y="T9"/>
                </a:cxn>
              </a:cxnLst>
              <a:rect l="0" t="0" r="r" b="b"/>
              <a:pathLst>
                <a:path w="47" h="51">
                  <a:moveTo>
                    <a:pt x="5" y="50"/>
                  </a:moveTo>
                  <a:lnTo>
                    <a:pt x="5" y="50"/>
                  </a:lnTo>
                  <a:lnTo>
                    <a:pt x="46" y="16"/>
                  </a:lnTo>
                  <a:lnTo>
                    <a:pt x="0" y="0"/>
                  </a:lnTo>
                  <a:lnTo>
                    <a:pt x="5" y="5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20" name="Freeform 412"/>
            <p:cNvSpPr>
              <a:spLocks/>
            </p:cNvSpPr>
            <p:nvPr/>
          </p:nvSpPr>
          <p:spPr bwMode="auto">
            <a:xfrm>
              <a:off x="2744" y="2514"/>
              <a:ext cx="45" cy="29"/>
            </a:xfrm>
            <a:custGeom>
              <a:avLst/>
              <a:gdLst>
                <a:gd name="T0" fmla="*/ 21 w 45"/>
                <a:gd name="T1" fmla="*/ 0 h 29"/>
                <a:gd name="T2" fmla="*/ 26 w 45"/>
                <a:gd name="T3" fmla="*/ 1 h 29"/>
                <a:gd name="T4" fmla="*/ 30 w 45"/>
                <a:gd name="T5" fmla="*/ 2 h 29"/>
                <a:gd name="T6" fmla="*/ 34 w 45"/>
                <a:gd name="T7" fmla="*/ 2 h 29"/>
                <a:gd name="T8" fmla="*/ 37 w 45"/>
                <a:gd name="T9" fmla="*/ 4 h 29"/>
                <a:gd name="T10" fmla="*/ 40 w 45"/>
                <a:gd name="T11" fmla="*/ 7 h 29"/>
                <a:gd name="T12" fmla="*/ 42 w 45"/>
                <a:gd name="T13" fmla="*/ 8 h 29"/>
                <a:gd name="T14" fmla="*/ 43 w 45"/>
                <a:gd name="T15" fmla="*/ 11 h 29"/>
                <a:gd name="T16" fmla="*/ 44 w 45"/>
                <a:gd name="T17" fmla="*/ 13 h 29"/>
                <a:gd name="T18" fmla="*/ 43 w 45"/>
                <a:gd name="T19" fmla="*/ 16 h 29"/>
                <a:gd name="T20" fmla="*/ 42 w 45"/>
                <a:gd name="T21" fmla="*/ 19 h 29"/>
                <a:gd name="T22" fmla="*/ 40 w 45"/>
                <a:gd name="T23" fmla="*/ 21 h 29"/>
                <a:gd name="T24" fmla="*/ 37 w 45"/>
                <a:gd name="T25" fmla="*/ 24 h 29"/>
                <a:gd name="T26" fmla="*/ 34 w 45"/>
                <a:gd name="T27" fmla="*/ 26 h 29"/>
                <a:gd name="T28" fmla="*/ 30 w 45"/>
                <a:gd name="T29" fmla="*/ 27 h 29"/>
                <a:gd name="T30" fmla="*/ 26 w 45"/>
                <a:gd name="T31" fmla="*/ 27 h 29"/>
                <a:gd name="T32" fmla="*/ 21 w 45"/>
                <a:gd name="T33" fmla="*/ 28 h 29"/>
                <a:gd name="T34" fmla="*/ 17 w 45"/>
                <a:gd name="T35" fmla="*/ 27 h 29"/>
                <a:gd name="T36" fmla="*/ 13 w 45"/>
                <a:gd name="T37" fmla="*/ 27 h 29"/>
                <a:gd name="T38" fmla="*/ 9 w 45"/>
                <a:gd name="T39" fmla="*/ 26 h 29"/>
                <a:gd name="T40" fmla="*/ 6 w 45"/>
                <a:gd name="T41" fmla="*/ 24 h 29"/>
                <a:gd name="T42" fmla="*/ 3 w 45"/>
                <a:gd name="T43" fmla="*/ 21 h 29"/>
                <a:gd name="T44" fmla="*/ 1 w 45"/>
                <a:gd name="T45" fmla="*/ 19 h 29"/>
                <a:gd name="T46" fmla="*/ 0 w 45"/>
                <a:gd name="T47" fmla="*/ 16 h 29"/>
                <a:gd name="T48" fmla="*/ 0 w 45"/>
                <a:gd name="T49" fmla="*/ 13 h 29"/>
                <a:gd name="T50" fmla="*/ 0 w 45"/>
                <a:gd name="T51" fmla="*/ 11 h 29"/>
                <a:gd name="T52" fmla="*/ 1 w 45"/>
                <a:gd name="T53" fmla="*/ 8 h 29"/>
                <a:gd name="T54" fmla="*/ 3 w 45"/>
                <a:gd name="T55" fmla="*/ 7 h 29"/>
                <a:gd name="T56" fmla="*/ 6 w 45"/>
                <a:gd name="T57" fmla="*/ 4 h 29"/>
                <a:gd name="T58" fmla="*/ 9 w 45"/>
                <a:gd name="T59" fmla="*/ 2 h 29"/>
                <a:gd name="T60" fmla="*/ 13 w 45"/>
                <a:gd name="T61" fmla="*/ 2 h 29"/>
                <a:gd name="T62" fmla="*/ 17 w 45"/>
                <a:gd name="T63" fmla="*/ 1 h 29"/>
                <a:gd name="T64" fmla="*/ 21 w 45"/>
                <a:gd name="T65"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5" h="29">
                  <a:moveTo>
                    <a:pt x="21" y="0"/>
                  </a:moveTo>
                  <a:lnTo>
                    <a:pt x="26" y="1"/>
                  </a:lnTo>
                  <a:lnTo>
                    <a:pt x="30" y="2"/>
                  </a:lnTo>
                  <a:lnTo>
                    <a:pt x="34" y="2"/>
                  </a:lnTo>
                  <a:lnTo>
                    <a:pt x="37" y="4"/>
                  </a:lnTo>
                  <a:lnTo>
                    <a:pt x="40" y="7"/>
                  </a:lnTo>
                  <a:lnTo>
                    <a:pt x="42" y="8"/>
                  </a:lnTo>
                  <a:lnTo>
                    <a:pt x="43" y="11"/>
                  </a:lnTo>
                  <a:lnTo>
                    <a:pt x="44" y="13"/>
                  </a:lnTo>
                  <a:lnTo>
                    <a:pt x="43" y="16"/>
                  </a:lnTo>
                  <a:lnTo>
                    <a:pt x="42" y="19"/>
                  </a:lnTo>
                  <a:lnTo>
                    <a:pt x="40" y="21"/>
                  </a:lnTo>
                  <a:lnTo>
                    <a:pt x="37" y="24"/>
                  </a:lnTo>
                  <a:lnTo>
                    <a:pt x="34" y="26"/>
                  </a:lnTo>
                  <a:lnTo>
                    <a:pt x="30" y="27"/>
                  </a:lnTo>
                  <a:lnTo>
                    <a:pt x="26" y="27"/>
                  </a:lnTo>
                  <a:lnTo>
                    <a:pt x="21" y="28"/>
                  </a:lnTo>
                  <a:lnTo>
                    <a:pt x="17" y="27"/>
                  </a:lnTo>
                  <a:lnTo>
                    <a:pt x="13" y="27"/>
                  </a:lnTo>
                  <a:lnTo>
                    <a:pt x="9" y="26"/>
                  </a:lnTo>
                  <a:lnTo>
                    <a:pt x="6" y="24"/>
                  </a:lnTo>
                  <a:lnTo>
                    <a:pt x="3" y="21"/>
                  </a:lnTo>
                  <a:lnTo>
                    <a:pt x="1" y="19"/>
                  </a:lnTo>
                  <a:lnTo>
                    <a:pt x="0" y="16"/>
                  </a:lnTo>
                  <a:lnTo>
                    <a:pt x="0" y="13"/>
                  </a:lnTo>
                  <a:lnTo>
                    <a:pt x="0" y="11"/>
                  </a:lnTo>
                  <a:lnTo>
                    <a:pt x="1" y="8"/>
                  </a:lnTo>
                  <a:lnTo>
                    <a:pt x="3" y="7"/>
                  </a:lnTo>
                  <a:lnTo>
                    <a:pt x="6" y="4"/>
                  </a:lnTo>
                  <a:lnTo>
                    <a:pt x="9" y="2"/>
                  </a:lnTo>
                  <a:lnTo>
                    <a:pt x="13" y="2"/>
                  </a:lnTo>
                  <a:lnTo>
                    <a:pt x="17" y="1"/>
                  </a:lnTo>
                  <a:lnTo>
                    <a:pt x="21" y="0"/>
                  </a:lnTo>
                </a:path>
              </a:pathLst>
            </a:custGeom>
            <a:solidFill>
              <a:srgbClr val="00279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21" name="Freeform 413"/>
            <p:cNvSpPr>
              <a:spLocks/>
            </p:cNvSpPr>
            <p:nvPr/>
          </p:nvSpPr>
          <p:spPr bwMode="auto">
            <a:xfrm>
              <a:off x="2737" y="2514"/>
              <a:ext cx="52" cy="35"/>
            </a:xfrm>
            <a:custGeom>
              <a:avLst/>
              <a:gdLst>
                <a:gd name="T0" fmla="*/ 24 w 52"/>
                <a:gd name="T1" fmla="*/ 0 h 35"/>
                <a:gd name="T2" fmla="*/ 24 w 52"/>
                <a:gd name="T3" fmla="*/ 0 h 35"/>
                <a:gd name="T4" fmla="*/ 30 w 52"/>
                <a:gd name="T5" fmla="*/ 1 h 35"/>
                <a:gd name="T6" fmla="*/ 35 w 52"/>
                <a:gd name="T7" fmla="*/ 2 h 35"/>
                <a:gd name="T8" fmla="*/ 39 w 52"/>
                <a:gd name="T9" fmla="*/ 3 h 35"/>
                <a:gd name="T10" fmla="*/ 43 w 52"/>
                <a:gd name="T11" fmla="*/ 5 h 35"/>
                <a:gd name="T12" fmla="*/ 46 w 52"/>
                <a:gd name="T13" fmla="*/ 8 h 35"/>
                <a:gd name="T14" fmla="*/ 49 w 52"/>
                <a:gd name="T15" fmla="*/ 10 h 35"/>
                <a:gd name="T16" fmla="*/ 50 w 52"/>
                <a:gd name="T17" fmla="*/ 13 h 35"/>
                <a:gd name="T18" fmla="*/ 51 w 52"/>
                <a:gd name="T19" fmla="*/ 16 h 35"/>
                <a:gd name="T20" fmla="*/ 50 w 52"/>
                <a:gd name="T21" fmla="*/ 20 h 35"/>
                <a:gd name="T22" fmla="*/ 49 w 52"/>
                <a:gd name="T23" fmla="*/ 23 h 35"/>
                <a:gd name="T24" fmla="*/ 46 w 52"/>
                <a:gd name="T25" fmla="*/ 26 h 35"/>
                <a:gd name="T26" fmla="*/ 43 w 52"/>
                <a:gd name="T27" fmla="*/ 29 h 35"/>
                <a:gd name="T28" fmla="*/ 39 w 52"/>
                <a:gd name="T29" fmla="*/ 31 h 35"/>
                <a:gd name="T30" fmla="*/ 35 w 52"/>
                <a:gd name="T31" fmla="*/ 33 h 35"/>
                <a:gd name="T32" fmla="*/ 30 w 52"/>
                <a:gd name="T33" fmla="*/ 33 h 35"/>
                <a:gd name="T34" fmla="*/ 24 w 52"/>
                <a:gd name="T35" fmla="*/ 34 h 35"/>
                <a:gd name="T36" fmla="*/ 19 w 52"/>
                <a:gd name="T37" fmla="*/ 33 h 35"/>
                <a:gd name="T38" fmla="*/ 15 w 52"/>
                <a:gd name="T39" fmla="*/ 33 h 35"/>
                <a:gd name="T40" fmla="*/ 11 w 52"/>
                <a:gd name="T41" fmla="*/ 31 h 35"/>
                <a:gd name="T42" fmla="*/ 7 w 52"/>
                <a:gd name="T43" fmla="*/ 29 h 35"/>
                <a:gd name="T44" fmla="*/ 4 w 52"/>
                <a:gd name="T45" fmla="*/ 26 h 35"/>
                <a:gd name="T46" fmla="*/ 1 w 52"/>
                <a:gd name="T47" fmla="*/ 23 h 35"/>
                <a:gd name="T48" fmla="*/ 0 w 52"/>
                <a:gd name="T49" fmla="*/ 20 h 35"/>
                <a:gd name="T50" fmla="*/ 0 w 52"/>
                <a:gd name="T51" fmla="*/ 16 h 35"/>
                <a:gd name="T52" fmla="*/ 0 w 52"/>
                <a:gd name="T53" fmla="*/ 13 h 35"/>
                <a:gd name="T54" fmla="*/ 1 w 52"/>
                <a:gd name="T55" fmla="*/ 10 h 35"/>
                <a:gd name="T56" fmla="*/ 4 w 52"/>
                <a:gd name="T57" fmla="*/ 8 h 35"/>
                <a:gd name="T58" fmla="*/ 7 w 52"/>
                <a:gd name="T59" fmla="*/ 5 h 35"/>
                <a:gd name="T60" fmla="*/ 11 w 52"/>
                <a:gd name="T61" fmla="*/ 3 h 35"/>
                <a:gd name="T62" fmla="*/ 15 w 52"/>
                <a:gd name="T63" fmla="*/ 2 h 35"/>
                <a:gd name="T64" fmla="*/ 19 w 52"/>
                <a:gd name="T65" fmla="*/ 1 h 35"/>
                <a:gd name="T66" fmla="*/ 24 w 52"/>
                <a:gd name="T6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2" h="35">
                  <a:moveTo>
                    <a:pt x="24" y="0"/>
                  </a:moveTo>
                  <a:lnTo>
                    <a:pt x="24" y="0"/>
                  </a:lnTo>
                  <a:lnTo>
                    <a:pt x="30" y="1"/>
                  </a:lnTo>
                  <a:lnTo>
                    <a:pt x="35" y="2"/>
                  </a:lnTo>
                  <a:lnTo>
                    <a:pt x="39" y="3"/>
                  </a:lnTo>
                  <a:lnTo>
                    <a:pt x="43" y="5"/>
                  </a:lnTo>
                  <a:lnTo>
                    <a:pt x="46" y="8"/>
                  </a:lnTo>
                  <a:lnTo>
                    <a:pt x="49" y="10"/>
                  </a:lnTo>
                  <a:lnTo>
                    <a:pt x="50" y="13"/>
                  </a:lnTo>
                  <a:lnTo>
                    <a:pt x="51" y="16"/>
                  </a:lnTo>
                  <a:lnTo>
                    <a:pt x="50" y="20"/>
                  </a:lnTo>
                  <a:lnTo>
                    <a:pt x="49" y="23"/>
                  </a:lnTo>
                  <a:lnTo>
                    <a:pt x="46" y="26"/>
                  </a:lnTo>
                  <a:lnTo>
                    <a:pt x="43" y="29"/>
                  </a:lnTo>
                  <a:lnTo>
                    <a:pt x="39" y="31"/>
                  </a:lnTo>
                  <a:lnTo>
                    <a:pt x="35" y="33"/>
                  </a:lnTo>
                  <a:lnTo>
                    <a:pt x="30" y="33"/>
                  </a:lnTo>
                  <a:lnTo>
                    <a:pt x="24" y="34"/>
                  </a:lnTo>
                  <a:lnTo>
                    <a:pt x="19" y="33"/>
                  </a:lnTo>
                  <a:lnTo>
                    <a:pt x="15" y="33"/>
                  </a:lnTo>
                  <a:lnTo>
                    <a:pt x="11" y="31"/>
                  </a:lnTo>
                  <a:lnTo>
                    <a:pt x="7" y="29"/>
                  </a:lnTo>
                  <a:lnTo>
                    <a:pt x="4" y="26"/>
                  </a:lnTo>
                  <a:lnTo>
                    <a:pt x="1" y="23"/>
                  </a:lnTo>
                  <a:lnTo>
                    <a:pt x="0" y="20"/>
                  </a:lnTo>
                  <a:lnTo>
                    <a:pt x="0" y="16"/>
                  </a:lnTo>
                  <a:lnTo>
                    <a:pt x="0" y="13"/>
                  </a:lnTo>
                  <a:lnTo>
                    <a:pt x="1" y="10"/>
                  </a:lnTo>
                  <a:lnTo>
                    <a:pt x="4" y="8"/>
                  </a:lnTo>
                  <a:lnTo>
                    <a:pt x="7" y="5"/>
                  </a:lnTo>
                  <a:lnTo>
                    <a:pt x="11" y="3"/>
                  </a:lnTo>
                  <a:lnTo>
                    <a:pt x="15" y="2"/>
                  </a:lnTo>
                  <a:lnTo>
                    <a:pt x="19" y="1"/>
                  </a:lnTo>
                  <a:lnTo>
                    <a:pt x="24"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22" name="Freeform 414"/>
            <p:cNvSpPr>
              <a:spLocks/>
            </p:cNvSpPr>
            <p:nvPr/>
          </p:nvSpPr>
          <p:spPr bwMode="auto">
            <a:xfrm>
              <a:off x="2817" y="2487"/>
              <a:ext cx="43" cy="30"/>
            </a:xfrm>
            <a:custGeom>
              <a:avLst/>
              <a:gdLst>
                <a:gd name="T0" fmla="*/ 20 w 43"/>
                <a:gd name="T1" fmla="*/ 0 h 30"/>
                <a:gd name="T2" fmla="*/ 25 w 43"/>
                <a:gd name="T3" fmla="*/ 1 h 30"/>
                <a:gd name="T4" fmla="*/ 29 w 43"/>
                <a:gd name="T5" fmla="*/ 2 h 30"/>
                <a:gd name="T6" fmla="*/ 33 w 43"/>
                <a:gd name="T7" fmla="*/ 3 h 30"/>
                <a:gd name="T8" fmla="*/ 36 w 43"/>
                <a:gd name="T9" fmla="*/ 4 h 30"/>
                <a:gd name="T10" fmla="*/ 39 w 43"/>
                <a:gd name="T11" fmla="*/ 7 h 30"/>
                <a:gd name="T12" fmla="*/ 40 w 43"/>
                <a:gd name="T13" fmla="*/ 9 h 30"/>
                <a:gd name="T14" fmla="*/ 41 w 43"/>
                <a:gd name="T15" fmla="*/ 11 h 30"/>
                <a:gd name="T16" fmla="*/ 42 w 43"/>
                <a:gd name="T17" fmla="*/ 15 h 30"/>
                <a:gd name="T18" fmla="*/ 41 w 43"/>
                <a:gd name="T19" fmla="*/ 17 h 30"/>
                <a:gd name="T20" fmla="*/ 40 w 43"/>
                <a:gd name="T21" fmla="*/ 20 h 30"/>
                <a:gd name="T22" fmla="*/ 39 w 43"/>
                <a:gd name="T23" fmla="*/ 22 h 30"/>
                <a:gd name="T24" fmla="*/ 36 w 43"/>
                <a:gd name="T25" fmla="*/ 25 h 30"/>
                <a:gd name="T26" fmla="*/ 33 w 43"/>
                <a:gd name="T27" fmla="*/ 26 h 30"/>
                <a:gd name="T28" fmla="*/ 29 w 43"/>
                <a:gd name="T29" fmla="*/ 28 h 30"/>
                <a:gd name="T30" fmla="*/ 25 w 43"/>
                <a:gd name="T31" fmla="*/ 28 h 30"/>
                <a:gd name="T32" fmla="*/ 20 w 43"/>
                <a:gd name="T33" fmla="*/ 29 h 30"/>
                <a:gd name="T34" fmla="*/ 16 w 43"/>
                <a:gd name="T35" fmla="*/ 28 h 30"/>
                <a:gd name="T36" fmla="*/ 12 w 43"/>
                <a:gd name="T37" fmla="*/ 28 h 30"/>
                <a:gd name="T38" fmla="*/ 9 w 43"/>
                <a:gd name="T39" fmla="*/ 26 h 30"/>
                <a:gd name="T40" fmla="*/ 6 w 43"/>
                <a:gd name="T41" fmla="*/ 25 h 30"/>
                <a:gd name="T42" fmla="*/ 3 w 43"/>
                <a:gd name="T43" fmla="*/ 22 h 30"/>
                <a:gd name="T44" fmla="*/ 1 w 43"/>
                <a:gd name="T45" fmla="*/ 20 h 30"/>
                <a:gd name="T46" fmla="*/ 0 w 43"/>
                <a:gd name="T47" fmla="*/ 17 h 30"/>
                <a:gd name="T48" fmla="*/ 0 w 43"/>
                <a:gd name="T49" fmla="*/ 15 h 30"/>
                <a:gd name="T50" fmla="*/ 0 w 43"/>
                <a:gd name="T51" fmla="*/ 11 h 30"/>
                <a:gd name="T52" fmla="*/ 1 w 43"/>
                <a:gd name="T53" fmla="*/ 9 h 30"/>
                <a:gd name="T54" fmla="*/ 3 w 43"/>
                <a:gd name="T55" fmla="*/ 7 h 30"/>
                <a:gd name="T56" fmla="*/ 6 w 43"/>
                <a:gd name="T57" fmla="*/ 4 h 30"/>
                <a:gd name="T58" fmla="*/ 9 w 43"/>
                <a:gd name="T59" fmla="*/ 3 h 30"/>
                <a:gd name="T60" fmla="*/ 12 w 43"/>
                <a:gd name="T61" fmla="*/ 2 h 30"/>
                <a:gd name="T62" fmla="*/ 16 w 43"/>
                <a:gd name="T63" fmla="*/ 1 h 30"/>
                <a:gd name="T64" fmla="*/ 20 w 43"/>
                <a:gd name="T65"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 h="30">
                  <a:moveTo>
                    <a:pt x="20" y="0"/>
                  </a:moveTo>
                  <a:lnTo>
                    <a:pt x="25" y="1"/>
                  </a:lnTo>
                  <a:lnTo>
                    <a:pt x="29" y="2"/>
                  </a:lnTo>
                  <a:lnTo>
                    <a:pt x="33" y="3"/>
                  </a:lnTo>
                  <a:lnTo>
                    <a:pt x="36" y="4"/>
                  </a:lnTo>
                  <a:lnTo>
                    <a:pt x="39" y="7"/>
                  </a:lnTo>
                  <a:lnTo>
                    <a:pt x="40" y="9"/>
                  </a:lnTo>
                  <a:lnTo>
                    <a:pt x="41" y="11"/>
                  </a:lnTo>
                  <a:lnTo>
                    <a:pt x="42" y="15"/>
                  </a:lnTo>
                  <a:lnTo>
                    <a:pt x="41" y="17"/>
                  </a:lnTo>
                  <a:lnTo>
                    <a:pt x="40" y="20"/>
                  </a:lnTo>
                  <a:lnTo>
                    <a:pt x="39" y="22"/>
                  </a:lnTo>
                  <a:lnTo>
                    <a:pt x="36" y="25"/>
                  </a:lnTo>
                  <a:lnTo>
                    <a:pt x="33" y="26"/>
                  </a:lnTo>
                  <a:lnTo>
                    <a:pt x="29" y="28"/>
                  </a:lnTo>
                  <a:lnTo>
                    <a:pt x="25" y="28"/>
                  </a:lnTo>
                  <a:lnTo>
                    <a:pt x="20" y="29"/>
                  </a:lnTo>
                  <a:lnTo>
                    <a:pt x="16" y="28"/>
                  </a:lnTo>
                  <a:lnTo>
                    <a:pt x="12" y="28"/>
                  </a:lnTo>
                  <a:lnTo>
                    <a:pt x="9" y="26"/>
                  </a:lnTo>
                  <a:lnTo>
                    <a:pt x="6" y="25"/>
                  </a:lnTo>
                  <a:lnTo>
                    <a:pt x="3" y="22"/>
                  </a:lnTo>
                  <a:lnTo>
                    <a:pt x="1" y="20"/>
                  </a:lnTo>
                  <a:lnTo>
                    <a:pt x="0" y="17"/>
                  </a:lnTo>
                  <a:lnTo>
                    <a:pt x="0" y="15"/>
                  </a:lnTo>
                  <a:lnTo>
                    <a:pt x="0" y="11"/>
                  </a:lnTo>
                  <a:lnTo>
                    <a:pt x="1" y="9"/>
                  </a:lnTo>
                  <a:lnTo>
                    <a:pt x="3" y="7"/>
                  </a:lnTo>
                  <a:lnTo>
                    <a:pt x="6" y="4"/>
                  </a:lnTo>
                  <a:lnTo>
                    <a:pt x="9" y="3"/>
                  </a:lnTo>
                  <a:lnTo>
                    <a:pt x="12" y="2"/>
                  </a:lnTo>
                  <a:lnTo>
                    <a:pt x="16" y="1"/>
                  </a:lnTo>
                  <a:lnTo>
                    <a:pt x="20" y="0"/>
                  </a:lnTo>
                </a:path>
              </a:pathLst>
            </a:custGeom>
            <a:solidFill>
              <a:srgbClr val="00279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23" name="Freeform 415"/>
            <p:cNvSpPr>
              <a:spLocks/>
            </p:cNvSpPr>
            <p:nvPr/>
          </p:nvSpPr>
          <p:spPr bwMode="auto">
            <a:xfrm>
              <a:off x="2810" y="2487"/>
              <a:ext cx="50" cy="36"/>
            </a:xfrm>
            <a:custGeom>
              <a:avLst/>
              <a:gdLst>
                <a:gd name="T0" fmla="*/ 24 w 50"/>
                <a:gd name="T1" fmla="*/ 0 h 36"/>
                <a:gd name="T2" fmla="*/ 24 w 50"/>
                <a:gd name="T3" fmla="*/ 0 h 36"/>
                <a:gd name="T4" fmla="*/ 29 w 50"/>
                <a:gd name="T5" fmla="*/ 1 h 36"/>
                <a:gd name="T6" fmla="*/ 33 w 50"/>
                <a:gd name="T7" fmla="*/ 2 h 36"/>
                <a:gd name="T8" fmla="*/ 38 w 50"/>
                <a:gd name="T9" fmla="*/ 3 h 36"/>
                <a:gd name="T10" fmla="*/ 42 w 50"/>
                <a:gd name="T11" fmla="*/ 5 h 36"/>
                <a:gd name="T12" fmla="*/ 45 w 50"/>
                <a:gd name="T13" fmla="*/ 8 h 36"/>
                <a:gd name="T14" fmla="*/ 47 w 50"/>
                <a:gd name="T15" fmla="*/ 10 h 36"/>
                <a:gd name="T16" fmla="*/ 48 w 50"/>
                <a:gd name="T17" fmla="*/ 13 h 36"/>
                <a:gd name="T18" fmla="*/ 49 w 50"/>
                <a:gd name="T19" fmla="*/ 18 h 36"/>
                <a:gd name="T20" fmla="*/ 48 w 50"/>
                <a:gd name="T21" fmla="*/ 21 h 36"/>
                <a:gd name="T22" fmla="*/ 47 w 50"/>
                <a:gd name="T23" fmla="*/ 24 h 36"/>
                <a:gd name="T24" fmla="*/ 45 w 50"/>
                <a:gd name="T25" fmla="*/ 27 h 36"/>
                <a:gd name="T26" fmla="*/ 42 w 50"/>
                <a:gd name="T27" fmla="*/ 30 h 36"/>
                <a:gd name="T28" fmla="*/ 38 w 50"/>
                <a:gd name="T29" fmla="*/ 32 h 36"/>
                <a:gd name="T30" fmla="*/ 33 w 50"/>
                <a:gd name="T31" fmla="*/ 34 h 36"/>
                <a:gd name="T32" fmla="*/ 29 w 50"/>
                <a:gd name="T33" fmla="*/ 34 h 36"/>
                <a:gd name="T34" fmla="*/ 24 w 50"/>
                <a:gd name="T35" fmla="*/ 35 h 36"/>
                <a:gd name="T36" fmla="*/ 19 w 50"/>
                <a:gd name="T37" fmla="*/ 34 h 36"/>
                <a:gd name="T38" fmla="*/ 14 w 50"/>
                <a:gd name="T39" fmla="*/ 34 h 36"/>
                <a:gd name="T40" fmla="*/ 11 w 50"/>
                <a:gd name="T41" fmla="*/ 32 h 36"/>
                <a:gd name="T42" fmla="*/ 7 w 50"/>
                <a:gd name="T43" fmla="*/ 30 h 36"/>
                <a:gd name="T44" fmla="*/ 4 w 50"/>
                <a:gd name="T45" fmla="*/ 27 h 36"/>
                <a:gd name="T46" fmla="*/ 1 w 50"/>
                <a:gd name="T47" fmla="*/ 24 h 36"/>
                <a:gd name="T48" fmla="*/ 0 w 50"/>
                <a:gd name="T49" fmla="*/ 21 h 36"/>
                <a:gd name="T50" fmla="*/ 0 w 50"/>
                <a:gd name="T51" fmla="*/ 18 h 36"/>
                <a:gd name="T52" fmla="*/ 0 w 50"/>
                <a:gd name="T53" fmla="*/ 13 h 36"/>
                <a:gd name="T54" fmla="*/ 1 w 50"/>
                <a:gd name="T55" fmla="*/ 10 h 36"/>
                <a:gd name="T56" fmla="*/ 4 w 50"/>
                <a:gd name="T57" fmla="*/ 8 h 36"/>
                <a:gd name="T58" fmla="*/ 7 w 50"/>
                <a:gd name="T59" fmla="*/ 5 h 36"/>
                <a:gd name="T60" fmla="*/ 11 w 50"/>
                <a:gd name="T61" fmla="*/ 3 h 36"/>
                <a:gd name="T62" fmla="*/ 14 w 50"/>
                <a:gd name="T63" fmla="*/ 2 h 36"/>
                <a:gd name="T64" fmla="*/ 19 w 50"/>
                <a:gd name="T65" fmla="*/ 1 h 36"/>
                <a:gd name="T66" fmla="*/ 24 w 50"/>
                <a:gd name="T6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0" h="36">
                  <a:moveTo>
                    <a:pt x="24" y="0"/>
                  </a:moveTo>
                  <a:lnTo>
                    <a:pt x="24" y="0"/>
                  </a:lnTo>
                  <a:lnTo>
                    <a:pt x="29" y="1"/>
                  </a:lnTo>
                  <a:lnTo>
                    <a:pt x="33" y="2"/>
                  </a:lnTo>
                  <a:lnTo>
                    <a:pt x="38" y="3"/>
                  </a:lnTo>
                  <a:lnTo>
                    <a:pt x="42" y="5"/>
                  </a:lnTo>
                  <a:lnTo>
                    <a:pt x="45" y="8"/>
                  </a:lnTo>
                  <a:lnTo>
                    <a:pt x="47" y="10"/>
                  </a:lnTo>
                  <a:lnTo>
                    <a:pt x="48" y="13"/>
                  </a:lnTo>
                  <a:lnTo>
                    <a:pt x="49" y="18"/>
                  </a:lnTo>
                  <a:lnTo>
                    <a:pt x="48" y="21"/>
                  </a:lnTo>
                  <a:lnTo>
                    <a:pt x="47" y="24"/>
                  </a:lnTo>
                  <a:lnTo>
                    <a:pt x="45" y="27"/>
                  </a:lnTo>
                  <a:lnTo>
                    <a:pt x="42" y="30"/>
                  </a:lnTo>
                  <a:lnTo>
                    <a:pt x="38" y="32"/>
                  </a:lnTo>
                  <a:lnTo>
                    <a:pt x="33" y="34"/>
                  </a:lnTo>
                  <a:lnTo>
                    <a:pt x="29" y="34"/>
                  </a:lnTo>
                  <a:lnTo>
                    <a:pt x="24" y="35"/>
                  </a:lnTo>
                  <a:lnTo>
                    <a:pt x="19" y="34"/>
                  </a:lnTo>
                  <a:lnTo>
                    <a:pt x="14" y="34"/>
                  </a:lnTo>
                  <a:lnTo>
                    <a:pt x="11" y="32"/>
                  </a:lnTo>
                  <a:lnTo>
                    <a:pt x="7" y="30"/>
                  </a:lnTo>
                  <a:lnTo>
                    <a:pt x="4" y="27"/>
                  </a:lnTo>
                  <a:lnTo>
                    <a:pt x="1" y="24"/>
                  </a:lnTo>
                  <a:lnTo>
                    <a:pt x="0" y="21"/>
                  </a:lnTo>
                  <a:lnTo>
                    <a:pt x="0" y="18"/>
                  </a:lnTo>
                  <a:lnTo>
                    <a:pt x="0" y="13"/>
                  </a:lnTo>
                  <a:lnTo>
                    <a:pt x="1" y="10"/>
                  </a:lnTo>
                  <a:lnTo>
                    <a:pt x="4" y="8"/>
                  </a:lnTo>
                  <a:lnTo>
                    <a:pt x="7" y="5"/>
                  </a:lnTo>
                  <a:lnTo>
                    <a:pt x="11" y="3"/>
                  </a:lnTo>
                  <a:lnTo>
                    <a:pt x="14" y="2"/>
                  </a:lnTo>
                  <a:lnTo>
                    <a:pt x="19" y="1"/>
                  </a:lnTo>
                  <a:lnTo>
                    <a:pt x="24"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24" name="Freeform 416"/>
            <p:cNvSpPr>
              <a:spLocks/>
            </p:cNvSpPr>
            <p:nvPr/>
          </p:nvSpPr>
          <p:spPr bwMode="auto">
            <a:xfrm>
              <a:off x="4000" y="2025"/>
              <a:ext cx="45" cy="28"/>
            </a:xfrm>
            <a:custGeom>
              <a:avLst/>
              <a:gdLst>
                <a:gd name="T0" fmla="*/ 21 w 45"/>
                <a:gd name="T1" fmla="*/ 0 h 28"/>
                <a:gd name="T2" fmla="*/ 26 w 45"/>
                <a:gd name="T3" fmla="*/ 0 h 28"/>
                <a:gd name="T4" fmla="*/ 30 w 45"/>
                <a:gd name="T5" fmla="*/ 1 h 28"/>
                <a:gd name="T6" fmla="*/ 34 w 45"/>
                <a:gd name="T7" fmla="*/ 2 h 28"/>
                <a:gd name="T8" fmla="*/ 38 w 45"/>
                <a:gd name="T9" fmla="*/ 3 h 28"/>
                <a:gd name="T10" fmla="*/ 41 w 45"/>
                <a:gd name="T11" fmla="*/ 6 h 28"/>
                <a:gd name="T12" fmla="*/ 42 w 45"/>
                <a:gd name="T13" fmla="*/ 7 h 28"/>
                <a:gd name="T14" fmla="*/ 44 w 45"/>
                <a:gd name="T15" fmla="*/ 10 h 28"/>
                <a:gd name="T16" fmla="*/ 44 w 45"/>
                <a:gd name="T17" fmla="*/ 13 h 28"/>
                <a:gd name="T18" fmla="*/ 44 w 45"/>
                <a:gd name="T19" fmla="*/ 16 h 28"/>
                <a:gd name="T20" fmla="*/ 42 w 45"/>
                <a:gd name="T21" fmla="*/ 18 h 28"/>
                <a:gd name="T22" fmla="*/ 41 w 45"/>
                <a:gd name="T23" fmla="*/ 21 h 28"/>
                <a:gd name="T24" fmla="*/ 38 w 45"/>
                <a:gd name="T25" fmla="*/ 23 h 28"/>
                <a:gd name="T26" fmla="*/ 34 w 45"/>
                <a:gd name="T27" fmla="*/ 25 h 28"/>
                <a:gd name="T28" fmla="*/ 30 w 45"/>
                <a:gd name="T29" fmla="*/ 26 h 28"/>
                <a:gd name="T30" fmla="*/ 26 w 45"/>
                <a:gd name="T31" fmla="*/ 26 h 28"/>
                <a:gd name="T32" fmla="*/ 21 w 45"/>
                <a:gd name="T33" fmla="*/ 27 h 28"/>
                <a:gd name="T34" fmla="*/ 17 w 45"/>
                <a:gd name="T35" fmla="*/ 26 h 28"/>
                <a:gd name="T36" fmla="*/ 13 w 45"/>
                <a:gd name="T37" fmla="*/ 26 h 28"/>
                <a:gd name="T38" fmla="*/ 10 w 45"/>
                <a:gd name="T39" fmla="*/ 25 h 28"/>
                <a:gd name="T40" fmla="*/ 6 w 45"/>
                <a:gd name="T41" fmla="*/ 23 h 28"/>
                <a:gd name="T42" fmla="*/ 3 w 45"/>
                <a:gd name="T43" fmla="*/ 21 h 28"/>
                <a:gd name="T44" fmla="*/ 1 w 45"/>
                <a:gd name="T45" fmla="*/ 18 h 28"/>
                <a:gd name="T46" fmla="*/ 0 w 45"/>
                <a:gd name="T47" fmla="*/ 16 h 28"/>
                <a:gd name="T48" fmla="*/ 0 w 45"/>
                <a:gd name="T49" fmla="*/ 13 h 28"/>
                <a:gd name="T50" fmla="*/ 0 w 45"/>
                <a:gd name="T51" fmla="*/ 10 h 28"/>
                <a:gd name="T52" fmla="*/ 1 w 45"/>
                <a:gd name="T53" fmla="*/ 7 h 28"/>
                <a:gd name="T54" fmla="*/ 3 w 45"/>
                <a:gd name="T55" fmla="*/ 6 h 28"/>
                <a:gd name="T56" fmla="*/ 6 w 45"/>
                <a:gd name="T57" fmla="*/ 3 h 28"/>
                <a:gd name="T58" fmla="*/ 10 w 45"/>
                <a:gd name="T59" fmla="*/ 2 h 28"/>
                <a:gd name="T60" fmla="*/ 13 w 45"/>
                <a:gd name="T61" fmla="*/ 1 h 28"/>
                <a:gd name="T62" fmla="*/ 17 w 45"/>
                <a:gd name="T63" fmla="*/ 0 h 28"/>
                <a:gd name="T64" fmla="*/ 21 w 45"/>
                <a:gd name="T6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5" h="28">
                  <a:moveTo>
                    <a:pt x="21" y="0"/>
                  </a:moveTo>
                  <a:lnTo>
                    <a:pt x="26" y="0"/>
                  </a:lnTo>
                  <a:lnTo>
                    <a:pt x="30" y="1"/>
                  </a:lnTo>
                  <a:lnTo>
                    <a:pt x="34" y="2"/>
                  </a:lnTo>
                  <a:lnTo>
                    <a:pt x="38" y="3"/>
                  </a:lnTo>
                  <a:lnTo>
                    <a:pt x="41" y="6"/>
                  </a:lnTo>
                  <a:lnTo>
                    <a:pt x="42" y="7"/>
                  </a:lnTo>
                  <a:lnTo>
                    <a:pt x="44" y="10"/>
                  </a:lnTo>
                  <a:lnTo>
                    <a:pt x="44" y="13"/>
                  </a:lnTo>
                  <a:lnTo>
                    <a:pt x="44" y="16"/>
                  </a:lnTo>
                  <a:lnTo>
                    <a:pt x="42" y="18"/>
                  </a:lnTo>
                  <a:lnTo>
                    <a:pt x="41" y="21"/>
                  </a:lnTo>
                  <a:lnTo>
                    <a:pt x="38" y="23"/>
                  </a:lnTo>
                  <a:lnTo>
                    <a:pt x="34" y="25"/>
                  </a:lnTo>
                  <a:lnTo>
                    <a:pt x="30" y="26"/>
                  </a:lnTo>
                  <a:lnTo>
                    <a:pt x="26" y="26"/>
                  </a:lnTo>
                  <a:lnTo>
                    <a:pt x="21" y="27"/>
                  </a:lnTo>
                  <a:lnTo>
                    <a:pt x="17" y="26"/>
                  </a:lnTo>
                  <a:lnTo>
                    <a:pt x="13" y="26"/>
                  </a:lnTo>
                  <a:lnTo>
                    <a:pt x="10" y="25"/>
                  </a:lnTo>
                  <a:lnTo>
                    <a:pt x="6" y="23"/>
                  </a:lnTo>
                  <a:lnTo>
                    <a:pt x="3" y="21"/>
                  </a:lnTo>
                  <a:lnTo>
                    <a:pt x="1" y="18"/>
                  </a:lnTo>
                  <a:lnTo>
                    <a:pt x="0" y="16"/>
                  </a:lnTo>
                  <a:lnTo>
                    <a:pt x="0" y="13"/>
                  </a:lnTo>
                  <a:lnTo>
                    <a:pt x="0" y="10"/>
                  </a:lnTo>
                  <a:lnTo>
                    <a:pt x="1" y="7"/>
                  </a:lnTo>
                  <a:lnTo>
                    <a:pt x="3" y="6"/>
                  </a:lnTo>
                  <a:lnTo>
                    <a:pt x="6" y="3"/>
                  </a:lnTo>
                  <a:lnTo>
                    <a:pt x="10" y="2"/>
                  </a:lnTo>
                  <a:lnTo>
                    <a:pt x="13" y="1"/>
                  </a:lnTo>
                  <a:lnTo>
                    <a:pt x="17" y="0"/>
                  </a:lnTo>
                  <a:lnTo>
                    <a:pt x="21" y="0"/>
                  </a:lnTo>
                </a:path>
              </a:pathLst>
            </a:custGeom>
            <a:solidFill>
              <a:srgbClr val="00279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25" name="Freeform 417"/>
            <p:cNvSpPr>
              <a:spLocks/>
            </p:cNvSpPr>
            <p:nvPr/>
          </p:nvSpPr>
          <p:spPr bwMode="auto">
            <a:xfrm>
              <a:off x="3994" y="2025"/>
              <a:ext cx="51" cy="34"/>
            </a:xfrm>
            <a:custGeom>
              <a:avLst/>
              <a:gdLst>
                <a:gd name="T0" fmla="*/ 24 w 51"/>
                <a:gd name="T1" fmla="*/ 0 h 34"/>
                <a:gd name="T2" fmla="*/ 24 w 51"/>
                <a:gd name="T3" fmla="*/ 0 h 34"/>
                <a:gd name="T4" fmla="*/ 29 w 51"/>
                <a:gd name="T5" fmla="*/ 0 h 34"/>
                <a:gd name="T6" fmla="*/ 34 w 51"/>
                <a:gd name="T7" fmla="*/ 1 h 34"/>
                <a:gd name="T8" fmla="*/ 39 w 51"/>
                <a:gd name="T9" fmla="*/ 3 h 34"/>
                <a:gd name="T10" fmla="*/ 43 w 51"/>
                <a:gd name="T11" fmla="*/ 4 h 34"/>
                <a:gd name="T12" fmla="*/ 46 w 51"/>
                <a:gd name="T13" fmla="*/ 7 h 34"/>
                <a:gd name="T14" fmla="*/ 48 w 51"/>
                <a:gd name="T15" fmla="*/ 9 h 34"/>
                <a:gd name="T16" fmla="*/ 50 w 51"/>
                <a:gd name="T17" fmla="*/ 12 h 34"/>
                <a:gd name="T18" fmla="*/ 50 w 51"/>
                <a:gd name="T19" fmla="*/ 16 h 34"/>
                <a:gd name="T20" fmla="*/ 50 w 51"/>
                <a:gd name="T21" fmla="*/ 19 h 34"/>
                <a:gd name="T22" fmla="*/ 48 w 51"/>
                <a:gd name="T23" fmla="*/ 22 h 34"/>
                <a:gd name="T24" fmla="*/ 46 w 51"/>
                <a:gd name="T25" fmla="*/ 26 h 34"/>
                <a:gd name="T26" fmla="*/ 43 w 51"/>
                <a:gd name="T27" fmla="*/ 28 h 34"/>
                <a:gd name="T28" fmla="*/ 39 w 51"/>
                <a:gd name="T29" fmla="*/ 30 h 34"/>
                <a:gd name="T30" fmla="*/ 34 w 51"/>
                <a:gd name="T31" fmla="*/ 32 h 34"/>
                <a:gd name="T32" fmla="*/ 29 w 51"/>
                <a:gd name="T33" fmla="*/ 32 h 34"/>
                <a:gd name="T34" fmla="*/ 24 w 51"/>
                <a:gd name="T35" fmla="*/ 33 h 34"/>
                <a:gd name="T36" fmla="*/ 20 w 51"/>
                <a:gd name="T37" fmla="*/ 32 h 34"/>
                <a:gd name="T38" fmla="*/ 15 w 51"/>
                <a:gd name="T39" fmla="*/ 32 h 34"/>
                <a:gd name="T40" fmla="*/ 11 w 51"/>
                <a:gd name="T41" fmla="*/ 30 h 34"/>
                <a:gd name="T42" fmla="*/ 7 w 51"/>
                <a:gd name="T43" fmla="*/ 28 h 34"/>
                <a:gd name="T44" fmla="*/ 4 w 51"/>
                <a:gd name="T45" fmla="*/ 26 h 34"/>
                <a:gd name="T46" fmla="*/ 1 w 51"/>
                <a:gd name="T47" fmla="*/ 22 h 34"/>
                <a:gd name="T48" fmla="*/ 0 w 51"/>
                <a:gd name="T49" fmla="*/ 19 h 34"/>
                <a:gd name="T50" fmla="*/ 0 w 51"/>
                <a:gd name="T51" fmla="*/ 16 h 34"/>
                <a:gd name="T52" fmla="*/ 0 w 51"/>
                <a:gd name="T53" fmla="*/ 12 h 34"/>
                <a:gd name="T54" fmla="*/ 1 w 51"/>
                <a:gd name="T55" fmla="*/ 9 h 34"/>
                <a:gd name="T56" fmla="*/ 4 w 51"/>
                <a:gd name="T57" fmla="*/ 7 h 34"/>
                <a:gd name="T58" fmla="*/ 7 w 51"/>
                <a:gd name="T59" fmla="*/ 4 h 34"/>
                <a:gd name="T60" fmla="*/ 11 w 51"/>
                <a:gd name="T61" fmla="*/ 3 h 34"/>
                <a:gd name="T62" fmla="*/ 15 w 51"/>
                <a:gd name="T63" fmla="*/ 1 h 34"/>
                <a:gd name="T64" fmla="*/ 20 w 51"/>
                <a:gd name="T65" fmla="*/ 0 h 34"/>
                <a:gd name="T66" fmla="*/ 24 w 51"/>
                <a:gd name="T6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 h="34">
                  <a:moveTo>
                    <a:pt x="24" y="0"/>
                  </a:moveTo>
                  <a:lnTo>
                    <a:pt x="24" y="0"/>
                  </a:lnTo>
                  <a:lnTo>
                    <a:pt x="29" y="0"/>
                  </a:lnTo>
                  <a:lnTo>
                    <a:pt x="34" y="1"/>
                  </a:lnTo>
                  <a:lnTo>
                    <a:pt x="39" y="3"/>
                  </a:lnTo>
                  <a:lnTo>
                    <a:pt x="43" y="4"/>
                  </a:lnTo>
                  <a:lnTo>
                    <a:pt x="46" y="7"/>
                  </a:lnTo>
                  <a:lnTo>
                    <a:pt x="48" y="9"/>
                  </a:lnTo>
                  <a:lnTo>
                    <a:pt x="50" y="12"/>
                  </a:lnTo>
                  <a:lnTo>
                    <a:pt x="50" y="16"/>
                  </a:lnTo>
                  <a:lnTo>
                    <a:pt x="50" y="19"/>
                  </a:lnTo>
                  <a:lnTo>
                    <a:pt x="48" y="22"/>
                  </a:lnTo>
                  <a:lnTo>
                    <a:pt x="46" y="26"/>
                  </a:lnTo>
                  <a:lnTo>
                    <a:pt x="43" y="28"/>
                  </a:lnTo>
                  <a:lnTo>
                    <a:pt x="39" y="30"/>
                  </a:lnTo>
                  <a:lnTo>
                    <a:pt x="34" y="32"/>
                  </a:lnTo>
                  <a:lnTo>
                    <a:pt x="29" y="32"/>
                  </a:lnTo>
                  <a:lnTo>
                    <a:pt x="24" y="33"/>
                  </a:lnTo>
                  <a:lnTo>
                    <a:pt x="20" y="32"/>
                  </a:lnTo>
                  <a:lnTo>
                    <a:pt x="15" y="32"/>
                  </a:lnTo>
                  <a:lnTo>
                    <a:pt x="11" y="30"/>
                  </a:lnTo>
                  <a:lnTo>
                    <a:pt x="7" y="28"/>
                  </a:lnTo>
                  <a:lnTo>
                    <a:pt x="4" y="26"/>
                  </a:lnTo>
                  <a:lnTo>
                    <a:pt x="1" y="22"/>
                  </a:lnTo>
                  <a:lnTo>
                    <a:pt x="0" y="19"/>
                  </a:lnTo>
                  <a:lnTo>
                    <a:pt x="0" y="16"/>
                  </a:lnTo>
                  <a:lnTo>
                    <a:pt x="0" y="12"/>
                  </a:lnTo>
                  <a:lnTo>
                    <a:pt x="1" y="9"/>
                  </a:lnTo>
                  <a:lnTo>
                    <a:pt x="4" y="7"/>
                  </a:lnTo>
                  <a:lnTo>
                    <a:pt x="7" y="4"/>
                  </a:lnTo>
                  <a:lnTo>
                    <a:pt x="11" y="3"/>
                  </a:lnTo>
                  <a:lnTo>
                    <a:pt x="15" y="1"/>
                  </a:lnTo>
                  <a:lnTo>
                    <a:pt x="20" y="0"/>
                  </a:lnTo>
                  <a:lnTo>
                    <a:pt x="24"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26" name="Freeform 418"/>
            <p:cNvSpPr>
              <a:spLocks/>
            </p:cNvSpPr>
            <p:nvPr/>
          </p:nvSpPr>
          <p:spPr bwMode="auto">
            <a:xfrm>
              <a:off x="3335" y="2028"/>
              <a:ext cx="43" cy="28"/>
            </a:xfrm>
            <a:custGeom>
              <a:avLst/>
              <a:gdLst>
                <a:gd name="T0" fmla="*/ 21 w 43"/>
                <a:gd name="T1" fmla="*/ 0 h 28"/>
                <a:gd name="T2" fmla="*/ 26 w 43"/>
                <a:gd name="T3" fmla="*/ 0 h 28"/>
                <a:gd name="T4" fmla="*/ 30 w 43"/>
                <a:gd name="T5" fmla="*/ 1 h 28"/>
                <a:gd name="T6" fmla="*/ 33 w 43"/>
                <a:gd name="T7" fmla="*/ 2 h 28"/>
                <a:gd name="T8" fmla="*/ 36 w 43"/>
                <a:gd name="T9" fmla="*/ 4 h 28"/>
                <a:gd name="T10" fmla="*/ 39 w 43"/>
                <a:gd name="T11" fmla="*/ 6 h 28"/>
                <a:gd name="T12" fmla="*/ 41 w 43"/>
                <a:gd name="T13" fmla="*/ 8 h 28"/>
                <a:gd name="T14" fmla="*/ 42 w 43"/>
                <a:gd name="T15" fmla="*/ 11 h 28"/>
                <a:gd name="T16" fmla="*/ 42 w 43"/>
                <a:gd name="T17" fmla="*/ 13 h 28"/>
                <a:gd name="T18" fmla="*/ 42 w 43"/>
                <a:gd name="T19" fmla="*/ 16 h 28"/>
                <a:gd name="T20" fmla="*/ 41 w 43"/>
                <a:gd name="T21" fmla="*/ 19 h 28"/>
                <a:gd name="T22" fmla="*/ 39 w 43"/>
                <a:gd name="T23" fmla="*/ 20 h 28"/>
                <a:gd name="T24" fmla="*/ 36 w 43"/>
                <a:gd name="T25" fmla="*/ 23 h 28"/>
                <a:gd name="T26" fmla="*/ 33 w 43"/>
                <a:gd name="T27" fmla="*/ 25 h 28"/>
                <a:gd name="T28" fmla="*/ 30 w 43"/>
                <a:gd name="T29" fmla="*/ 26 h 28"/>
                <a:gd name="T30" fmla="*/ 26 w 43"/>
                <a:gd name="T31" fmla="*/ 26 h 28"/>
                <a:gd name="T32" fmla="*/ 21 w 43"/>
                <a:gd name="T33" fmla="*/ 27 h 28"/>
                <a:gd name="T34" fmla="*/ 17 w 43"/>
                <a:gd name="T35" fmla="*/ 26 h 28"/>
                <a:gd name="T36" fmla="*/ 13 w 43"/>
                <a:gd name="T37" fmla="*/ 26 h 28"/>
                <a:gd name="T38" fmla="*/ 9 w 43"/>
                <a:gd name="T39" fmla="*/ 25 h 28"/>
                <a:gd name="T40" fmla="*/ 7 w 43"/>
                <a:gd name="T41" fmla="*/ 23 h 28"/>
                <a:gd name="T42" fmla="*/ 4 w 43"/>
                <a:gd name="T43" fmla="*/ 20 h 28"/>
                <a:gd name="T44" fmla="*/ 2 w 43"/>
                <a:gd name="T45" fmla="*/ 19 h 28"/>
                <a:gd name="T46" fmla="*/ 1 w 43"/>
                <a:gd name="T47" fmla="*/ 16 h 28"/>
                <a:gd name="T48" fmla="*/ 0 w 43"/>
                <a:gd name="T49" fmla="*/ 13 h 28"/>
                <a:gd name="T50" fmla="*/ 1 w 43"/>
                <a:gd name="T51" fmla="*/ 11 h 28"/>
                <a:gd name="T52" fmla="*/ 2 w 43"/>
                <a:gd name="T53" fmla="*/ 8 h 28"/>
                <a:gd name="T54" fmla="*/ 4 w 43"/>
                <a:gd name="T55" fmla="*/ 6 h 28"/>
                <a:gd name="T56" fmla="*/ 7 w 43"/>
                <a:gd name="T57" fmla="*/ 4 h 28"/>
                <a:gd name="T58" fmla="*/ 9 w 43"/>
                <a:gd name="T59" fmla="*/ 2 h 28"/>
                <a:gd name="T60" fmla="*/ 13 w 43"/>
                <a:gd name="T61" fmla="*/ 1 h 28"/>
                <a:gd name="T62" fmla="*/ 17 w 43"/>
                <a:gd name="T63" fmla="*/ 0 h 28"/>
                <a:gd name="T64" fmla="*/ 21 w 43"/>
                <a:gd name="T6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 h="28">
                  <a:moveTo>
                    <a:pt x="21" y="0"/>
                  </a:moveTo>
                  <a:lnTo>
                    <a:pt x="26" y="0"/>
                  </a:lnTo>
                  <a:lnTo>
                    <a:pt x="30" y="1"/>
                  </a:lnTo>
                  <a:lnTo>
                    <a:pt x="33" y="2"/>
                  </a:lnTo>
                  <a:lnTo>
                    <a:pt x="36" y="4"/>
                  </a:lnTo>
                  <a:lnTo>
                    <a:pt x="39" y="6"/>
                  </a:lnTo>
                  <a:lnTo>
                    <a:pt x="41" y="8"/>
                  </a:lnTo>
                  <a:lnTo>
                    <a:pt x="42" y="11"/>
                  </a:lnTo>
                  <a:lnTo>
                    <a:pt x="42" y="13"/>
                  </a:lnTo>
                  <a:lnTo>
                    <a:pt x="42" y="16"/>
                  </a:lnTo>
                  <a:lnTo>
                    <a:pt x="41" y="19"/>
                  </a:lnTo>
                  <a:lnTo>
                    <a:pt x="39" y="20"/>
                  </a:lnTo>
                  <a:lnTo>
                    <a:pt x="36" y="23"/>
                  </a:lnTo>
                  <a:lnTo>
                    <a:pt x="33" y="25"/>
                  </a:lnTo>
                  <a:lnTo>
                    <a:pt x="30" y="26"/>
                  </a:lnTo>
                  <a:lnTo>
                    <a:pt x="26" y="26"/>
                  </a:lnTo>
                  <a:lnTo>
                    <a:pt x="21" y="27"/>
                  </a:lnTo>
                  <a:lnTo>
                    <a:pt x="17" y="26"/>
                  </a:lnTo>
                  <a:lnTo>
                    <a:pt x="13" y="26"/>
                  </a:lnTo>
                  <a:lnTo>
                    <a:pt x="9" y="25"/>
                  </a:lnTo>
                  <a:lnTo>
                    <a:pt x="7" y="23"/>
                  </a:lnTo>
                  <a:lnTo>
                    <a:pt x="4" y="20"/>
                  </a:lnTo>
                  <a:lnTo>
                    <a:pt x="2" y="19"/>
                  </a:lnTo>
                  <a:lnTo>
                    <a:pt x="1" y="16"/>
                  </a:lnTo>
                  <a:lnTo>
                    <a:pt x="0" y="13"/>
                  </a:lnTo>
                  <a:lnTo>
                    <a:pt x="1" y="11"/>
                  </a:lnTo>
                  <a:lnTo>
                    <a:pt x="2" y="8"/>
                  </a:lnTo>
                  <a:lnTo>
                    <a:pt x="4" y="6"/>
                  </a:lnTo>
                  <a:lnTo>
                    <a:pt x="7" y="4"/>
                  </a:lnTo>
                  <a:lnTo>
                    <a:pt x="9" y="2"/>
                  </a:lnTo>
                  <a:lnTo>
                    <a:pt x="13" y="1"/>
                  </a:lnTo>
                  <a:lnTo>
                    <a:pt x="17" y="0"/>
                  </a:lnTo>
                  <a:lnTo>
                    <a:pt x="21" y="0"/>
                  </a:lnTo>
                </a:path>
              </a:pathLst>
            </a:custGeom>
            <a:solidFill>
              <a:srgbClr val="00279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27" name="Freeform 419"/>
            <p:cNvSpPr>
              <a:spLocks/>
            </p:cNvSpPr>
            <p:nvPr/>
          </p:nvSpPr>
          <p:spPr bwMode="auto">
            <a:xfrm>
              <a:off x="3327" y="2028"/>
              <a:ext cx="51" cy="34"/>
            </a:xfrm>
            <a:custGeom>
              <a:avLst/>
              <a:gdLst>
                <a:gd name="T0" fmla="*/ 25 w 51"/>
                <a:gd name="T1" fmla="*/ 0 h 34"/>
                <a:gd name="T2" fmla="*/ 25 w 51"/>
                <a:gd name="T3" fmla="*/ 0 h 34"/>
                <a:gd name="T4" fmla="*/ 31 w 51"/>
                <a:gd name="T5" fmla="*/ 0 h 34"/>
                <a:gd name="T6" fmla="*/ 36 w 51"/>
                <a:gd name="T7" fmla="*/ 1 h 34"/>
                <a:gd name="T8" fmla="*/ 39 w 51"/>
                <a:gd name="T9" fmla="*/ 2 h 34"/>
                <a:gd name="T10" fmla="*/ 43 w 51"/>
                <a:gd name="T11" fmla="*/ 5 h 34"/>
                <a:gd name="T12" fmla="*/ 46 w 51"/>
                <a:gd name="T13" fmla="*/ 7 h 34"/>
                <a:gd name="T14" fmla="*/ 49 w 51"/>
                <a:gd name="T15" fmla="*/ 10 h 34"/>
                <a:gd name="T16" fmla="*/ 50 w 51"/>
                <a:gd name="T17" fmla="*/ 13 h 34"/>
                <a:gd name="T18" fmla="*/ 50 w 51"/>
                <a:gd name="T19" fmla="*/ 16 h 34"/>
                <a:gd name="T20" fmla="*/ 50 w 51"/>
                <a:gd name="T21" fmla="*/ 19 h 34"/>
                <a:gd name="T22" fmla="*/ 49 w 51"/>
                <a:gd name="T23" fmla="*/ 23 h 34"/>
                <a:gd name="T24" fmla="*/ 46 w 51"/>
                <a:gd name="T25" fmla="*/ 25 h 34"/>
                <a:gd name="T26" fmla="*/ 43 w 51"/>
                <a:gd name="T27" fmla="*/ 28 h 34"/>
                <a:gd name="T28" fmla="*/ 39 w 51"/>
                <a:gd name="T29" fmla="*/ 30 h 34"/>
                <a:gd name="T30" fmla="*/ 36 w 51"/>
                <a:gd name="T31" fmla="*/ 32 h 34"/>
                <a:gd name="T32" fmla="*/ 31 w 51"/>
                <a:gd name="T33" fmla="*/ 32 h 34"/>
                <a:gd name="T34" fmla="*/ 25 w 51"/>
                <a:gd name="T35" fmla="*/ 33 h 34"/>
                <a:gd name="T36" fmla="*/ 20 w 51"/>
                <a:gd name="T37" fmla="*/ 32 h 34"/>
                <a:gd name="T38" fmla="*/ 15 w 51"/>
                <a:gd name="T39" fmla="*/ 32 h 34"/>
                <a:gd name="T40" fmla="*/ 11 w 51"/>
                <a:gd name="T41" fmla="*/ 30 h 34"/>
                <a:gd name="T42" fmla="*/ 8 w 51"/>
                <a:gd name="T43" fmla="*/ 28 h 34"/>
                <a:gd name="T44" fmla="*/ 5 w 51"/>
                <a:gd name="T45" fmla="*/ 25 h 34"/>
                <a:gd name="T46" fmla="*/ 2 w 51"/>
                <a:gd name="T47" fmla="*/ 23 h 34"/>
                <a:gd name="T48" fmla="*/ 1 w 51"/>
                <a:gd name="T49" fmla="*/ 19 h 34"/>
                <a:gd name="T50" fmla="*/ 0 w 51"/>
                <a:gd name="T51" fmla="*/ 16 h 34"/>
                <a:gd name="T52" fmla="*/ 1 w 51"/>
                <a:gd name="T53" fmla="*/ 13 h 34"/>
                <a:gd name="T54" fmla="*/ 2 w 51"/>
                <a:gd name="T55" fmla="*/ 10 h 34"/>
                <a:gd name="T56" fmla="*/ 5 w 51"/>
                <a:gd name="T57" fmla="*/ 7 h 34"/>
                <a:gd name="T58" fmla="*/ 8 w 51"/>
                <a:gd name="T59" fmla="*/ 5 h 34"/>
                <a:gd name="T60" fmla="*/ 11 w 51"/>
                <a:gd name="T61" fmla="*/ 2 h 34"/>
                <a:gd name="T62" fmla="*/ 15 w 51"/>
                <a:gd name="T63" fmla="*/ 1 h 34"/>
                <a:gd name="T64" fmla="*/ 20 w 51"/>
                <a:gd name="T65" fmla="*/ 0 h 34"/>
                <a:gd name="T66" fmla="*/ 25 w 51"/>
                <a:gd name="T6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 h="34">
                  <a:moveTo>
                    <a:pt x="25" y="0"/>
                  </a:moveTo>
                  <a:lnTo>
                    <a:pt x="25" y="0"/>
                  </a:lnTo>
                  <a:lnTo>
                    <a:pt x="31" y="0"/>
                  </a:lnTo>
                  <a:lnTo>
                    <a:pt x="36" y="1"/>
                  </a:lnTo>
                  <a:lnTo>
                    <a:pt x="39" y="2"/>
                  </a:lnTo>
                  <a:lnTo>
                    <a:pt x="43" y="5"/>
                  </a:lnTo>
                  <a:lnTo>
                    <a:pt x="46" y="7"/>
                  </a:lnTo>
                  <a:lnTo>
                    <a:pt x="49" y="10"/>
                  </a:lnTo>
                  <a:lnTo>
                    <a:pt x="50" y="13"/>
                  </a:lnTo>
                  <a:lnTo>
                    <a:pt x="50" y="16"/>
                  </a:lnTo>
                  <a:lnTo>
                    <a:pt x="50" y="19"/>
                  </a:lnTo>
                  <a:lnTo>
                    <a:pt x="49" y="23"/>
                  </a:lnTo>
                  <a:lnTo>
                    <a:pt x="46" y="25"/>
                  </a:lnTo>
                  <a:lnTo>
                    <a:pt x="43" y="28"/>
                  </a:lnTo>
                  <a:lnTo>
                    <a:pt x="39" y="30"/>
                  </a:lnTo>
                  <a:lnTo>
                    <a:pt x="36" y="32"/>
                  </a:lnTo>
                  <a:lnTo>
                    <a:pt x="31" y="32"/>
                  </a:lnTo>
                  <a:lnTo>
                    <a:pt x="25" y="33"/>
                  </a:lnTo>
                  <a:lnTo>
                    <a:pt x="20" y="32"/>
                  </a:lnTo>
                  <a:lnTo>
                    <a:pt x="15" y="32"/>
                  </a:lnTo>
                  <a:lnTo>
                    <a:pt x="11" y="30"/>
                  </a:lnTo>
                  <a:lnTo>
                    <a:pt x="8" y="28"/>
                  </a:lnTo>
                  <a:lnTo>
                    <a:pt x="5" y="25"/>
                  </a:lnTo>
                  <a:lnTo>
                    <a:pt x="2" y="23"/>
                  </a:lnTo>
                  <a:lnTo>
                    <a:pt x="1" y="19"/>
                  </a:lnTo>
                  <a:lnTo>
                    <a:pt x="0" y="16"/>
                  </a:lnTo>
                  <a:lnTo>
                    <a:pt x="1" y="13"/>
                  </a:lnTo>
                  <a:lnTo>
                    <a:pt x="2" y="10"/>
                  </a:lnTo>
                  <a:lnTo>
                    <a:pt x="5" y="7"/>
                  </a:lnTo>
                  <a:lnTo>
                    <a:pt x="8" y="5"/>
                  </a:lnTo>
                  <a:lnTo>
                    <a:pt x="11" y="2"/>
                  </a:lnTo>
                  <a:lnTo>
                    <a:pt x="15" y="1"/>
                  </a:lnTo>
                  <a:lnTo>
                    <a:pt x="20" y="0"/>
                  </a:lnTo>
                  <a:lnTo>
                    <a:pt x="25"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28" name="Freeform 420"/>
            <p:cNvSpPr>
              <a:spLocks/>
            </p:cNvSpPr>
            <p:nvPr/>
          </p:nvSpPr>
          <p:spPr bwMode="auto">
            <a:xfrm>
              <a:off x="3162" y="2028"/>
              <a:ext cx="43" cy="28"/>
            </a:xfrm>
            <a:custGeom>
              <a:avLst/>
              <a:gdLst>
                <a:gd name="T0" fmla="*/ 20 w 43"/>
                <a:gd name="T1" fmla="*/ 0 h 28"/>
                <a:gd name="T2" fmla="*/ 24 w 43"/>
                <a:gd name="T3" fmla="*/ 0 h 28"/>
                <a:gd name="T4" fmla="*/ 28 w 43"/>
                <a:gd name="T5" fmla="*/ 1 h 28"/>
                <a:gd name="T6" fmla="*/ 32 w 43"/>
                <a:gd name="T7" fmla="*/ 2 h 28"/>
                <a:gd name="T8" fmla="*/ 35 w 43"/>
                <a:gd name="T9" fmla="*/ 4 h 28"/>
                <a:gd name="T10" fmla="*/ 38 w 43"/>
                <a:gd name="T11" fmla="*/ 6 h 28"/>
                <a:gd name="T12" fmla="*/ 40 w 43"/>
                <a:gd name="T13" fmla="*/ 8 h 28"/>
                <a:gd name="T14" fmla="*/ 41 w 43"/>
                <a:gd name="T15" fmla="*/ 11 h 28"/>
                <a:gd name="T16" fmla="*/ 42 w 43"/>
                <a:gd name="T17" fmla="*/ 13 h 28"/>
                <a:gd name="T18" fmla="*/ 41 w 43"/>
                <a:gd name="T19" fmla="*/ 16 h 28"/>
                <a:gd name="T20" fmla="*/ 40 w 43"/>
                <a:gd name="T21" fmla="*/ 19 h 28"/>
                <a:gd name="T22" fmla="*/ 38 w 43"/>
                <a:gd name="T23" fmla="*/ 20 h 28"/>
                <a:gd name="T24" fmla="*/ 35 w 43"/>
                <a:gd name="T25" fmla="*/ 23 h 28"/>
                <a:gd name="T26" fmla="*/ 32 w 43"/>
                <a:gd name="T27" fmla="*/ 25 h 28"/>
                <a:gd name="T28" fmla="*/ 28 w 43"/>
                <a:gd name="T29" fmla="*/ 26 h 28"/>
                <a:gd name="T30" fmla="*/ 24 w 43"/>
                <a:gd name="T31" fmla="*/ 26 h 28"/>
                <a:gd name="T32" fmla="*/ 20 w 43"/>
                <a:gd name="T33" fmla="*/ 27 h 28"/>
                <a:gd name="T34" fmla="*/ 16 w 43"/>
                <a:gd name="T35" fmla="*/ 26 h 28"/>
                <a:gd name="T36" fmla="*/ 12 w 43"/>
                <a:gd name="T37" fmla="*/ 26 h 28"/>
                <a:gd name="T38" fmla="*/ 9 w 43"/>
                <a:gd name="T39" fmla="*/ 25 h 28"/>
                <a:gd name="T40" fmla="*/ 6 w 43"/>
                <a:gd name="T41" fmla="*/ 23 h 28"/>
                <a:gd name="T42" fmla="*/ 3 w 43"/>
                <a:gd name="T43" fmla="*/ 20 h 28"/>
                <a:gd name="T44" fmla="*/ 1 w 43"/>
                <a:gd name="T45" fmla="*/ 19 h 28"/>
                <a:gd name="T46" fmla="*/ 0 w 43"/>
                <a:gd name="T47" fmla="*/ 16 h 28"/>
                <a:gd name="T48" fmla="*/ 0 w 43"/>
                <a:gd name="T49" fmla="*/ 13 h 28"/>
                <a:gd name="T50" fmla="*/ 0 w 43"/>
                <a:gd name="T51" fmla="*/ 11 h 28"/>
                <a:gd name="T52" fmla="*/ 1 w 43"/>
                <a:gd name="T53" fmla="*/ 8 h 28"/>
                <a:gd name="T54" fmla="*/ 3 w 43"/>
                <a:gd name="T55" fmla="*/ 6 h 28"/>
                <a:gd name="T56" fmla="*/ 6 w 43"/>
                <a:gd name="T57" fmla="*/ 4 h 28"/>
                <a:gd name="T58" fmla="*/ 9 w 43"/>
                <a:gd name="T59" fmla="*/ 2 h 28"/>
                <a:gd name="T60" fmla="*/ 12 w 43"/>
                <a:gd name="T61" fmla="*/ 1 h 28"/>
                <a:gd name="T62" fmla="*/ 16 w 43"/>
                <a:gd name="T63" fmla="*/ 0 h 28"/>
                <a:gd name="T64" fmla="*/ 20 w 43"/>
                <a:gd name="T6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 h="28">
                  <a:moveTo>
                    <a:pt x="20" y="0"/>
                  </a:moveTo>
                  <a:lnTo>
                    <a:pt x="24" y="0"/>
                  </a:lnTo>
                  <a:lnTo>
                    <a:pt x="28" y="1"/>
                  </a:lnTo>
                  <a:lnTo>
                    <a:pt x="32" y="2"/>
                  </a:lnTo>
                  <a:lnTo>
                    <a:pt x="35" y="4"/>
                  </a:lnTo>
                  <a:lnTo>
                    <a:pt x="38" y="6"/>
                  </a:lnTo>
                  <a:lnTo>
                    <a:pt x="40" y="8"/>
                  </a:lnTo>
                  <a:lnTo>
                    <a:pt x="41" y="11"/>
                  </a:lnTo>
                  <a:lnTo>
                    <a:pt x="42" y="13"/>
                  </a:lnTo>
                  <a:lnTo>
                    <a:pt x="41" y="16"/>
                  </a:lnTo>
                  <a:lnTo>
                    <a:pt x="40" y="19"/>
                  </a:lnTo>
                  <a:lnTo>
                    <a:pt x="38" y="20"/>
                  </a:lnTo>
                  <a:lnTo>
                    <a:pt x="35" y="23"/>
                  </a:lnTo>
                  <a:lnTo>
                    <a:pt x="32" y="25"/>
                  </a:lnTo>
                  <a:lnTo>
                    <a:pt x="28" y="26"/>
                  </a:lnTo>
                  <a:lnTo>
                    <a:pt x="24" y="26"/>
                  </a:lnTo>
                  <a:lnTo>
                    <a:pt x="20" y="27"/>
                  </a:lnTo>
                  <a:lnTo>
                    <a:pt x="16" y="26"/>
                  </a:lnTo>
                  <a:lnTo>
                    <a:pt x="12" y="26"/>
                  </a:lnTo>
                  <a:lnTo>
                    <a:pt x="9" y="25"/>
                  </a:lnTo>
                  <a:lnTo>
                    <a:pt x="6" y="23"/>
                  </a:lnTo>
                  <a:lnTo>
                    <a:pt x="3" y="20"/>
                  </a:lnTo>
                  <a:lnTo>
                    <a:pt x="1" y="19"/>
                  </a:lnTo>
                  <a:lnTo>
                    <a:pt x="0" y="16"/>
                  </a:lnTo>
                  <a:lnTo>
                    <a:pt x="0" y="13"/>
                  </a:lnTo>
                  <a:lnTo>
                    <a:pt x="0" y="11"/>
                  </a:lnTo>
                  <a:lnTo>
                    <a:pt x="1" y="8"/>
                  </a:lnTo>
                  <a:lnTo>
                    <a:pt x="3" y="6"/>
                  </a:lnTo>
                  <a:lnTo>
                    <a:pt x="6" y="4"/>
                  </a:lnTo>
                  <a:lnTo>
                    <a:pt x="9" y="2"/>
                  </a:lnTo>
                  <a:lnTo>
                    <a:pt x="12" y="1"/>
                  </a:lnTo>
                  <a:lnTo>
                    <a:pt x="16" y="0"/>
                  </a:lnTo>
                  <a:lnTo>
                    <a:pt x="20" y="0"/>
                  </a:lnTo>
                </a:path>
              </a:pathLst>
            </a:custGeom>
            <a:solidFill>
              <a:srgbClr val="00279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29" name="Freeform 421"/>
            <p:cNvSpPr>
              <a:spLocks/>
            </p:cNvSpPr>
            <p:nvPr/>
          </p:nvSpPr>
          <p:spPr bwMode="auto">
            <a:xfrm>
              <a:off x="3154" y="2028"/>
              <a:ext cx="51" cy="34"/>
            </a:xfrm>
            <a:custGeom>
              <a:avLst/>
              <a:gdLst>
                <a:gd name="T0" fmla="*/ 24 w 51"/>
                <a:gd name="T1" fmla="*/ 0 h 34"/>
                <a:gd name="T2" fmla="*/ 24 w 51"/>
                <a:gd name="T3" fmla="*/ 0 h 34"/>
                <a:gd name="T4" fmla="*/ 29 w 51"/>
                <a:gd name="T5" fmla="*/ 0 h 34"/>
                <a:gd name="T6" fmla="*/ 33 w 51"/>
                <a:gd name="T7" fmla="*/ 1 h 34"/>
                <a:gd name="T8" fmla="*/ 38 w 51"/>
                <a:gd name="T9" fmla="*/ 2 h 34"/>
                <a:gd name="T10" fmla="*/ 42 w 51"/>
                <a:gd name="T11" fmla="*/ 5 h 34"/>
                <a:gd name="T12" fmla="*/ 45 w 51"/>
                <a:gd name="T13" fmla="*/ 7 h 34"/>
                <a:gd name="T14" fmla="*/ 48 w 51"/>
                <a:gd name="T15" fmla="*/ 10 h 34"/>
                <a:gd name="T16" fmla="*/ 49 w 51"/>
                <a:gd name="T17" fmla="*/ 13 h 34"/>
                <a:gd name="T18" fmla="*/ 50 w 51"/>
                <a:gd name="T19" fmla="*/ 16 h 34"/>
                <a:gd name="T20" fmla="*/ 49 w 51"/>
                <a:gd name="T21" fmla="*/ 19 h 34"/>
                <a:gd name="T22" fmla="*/ 48 w 51"/>
                <a:gd name="T23" fmla="*/ 23 h 34"/>
                <a:gd name="T24" fmla="*/ 45 w 51"/>
                <a:gd name="T25" fmla="*/ 25 h 34"/>
                <a:gd name="T26" fmla="*/ 42 w 51"/>
                <a:gd name="T27" fmla="*/ 28 h 34"/>
                <a:gd name="T28" fmla="*/ 38 w 51"/>
                <a:gd name="T29" fmla="*/ 30 h 34"/>
                <a:gd name="T30" fmla="*/ 33 w 51"/>
                <a:gd name="T31" fmla="*/ 32 h 34"/>
                <a:gd name="T32" fmla="*/ 29 w 51"/>
                <a:gd name="T33" fmla="*/ 32 h 34"/>
                <a:gd name="T34" fmla="*/ 24 w 51"/>
                <a:gd name="T35" fmla="*/ 33 h 34"/>
                <a:gd name="T36" fmla="*/ 19 w 51"/>
                <a:gd name="T37" fmla="*/ 32 h 34"/>
                <a:gd name="T38" fmla="*/ 14 w 51"/>
                <a:gd name="T39" fmla="*/ 32 h 34"/>
                <a:gd name="T40" fmla="*/ 11 w 51"/>
                <a:gd name="T41" fmla="*/ 30 h 34"/>
                <a:gd name="T42" fmla="*/ 7 w 51"/>
                <a:gd name="T43" fmla="*/ 28 h 34"/>
                <a:gd name="T44" fmla="*/ 4 w 51"/>
                <a:gd name="T45" fmla="*/ 25 h 34"/>
                <a:gd name="T46" fmla="*/ 1 w 51"/>
                <a:gd name="T47" fmla="*/ 23 h 34"/>
                <a:gd name="T48" fmla="*/ 0 w 51"/>
                <a:gd name="T49" fmla="*/ 19 h 34"/>
                <a:gd name="T50" fmla="*/ 0 w 51"/>
                <a:gd name="T51" fmla="*/ 16 h 34"/>
                <a:gd name="T52" fmla="*/ 0 w 51"/>
                <a:gd name="T53" fmla="*/ 13 h 34"/>
                <a:gd name="T54" fmla="*/ 1 w 51"/>
                <a:gd name="T55" fmla="*/ 10 h 34"/>
                <a:gd name="T56" fmla="*/ 4 w 51"/>
                <a:gd name="T57" fmla="*/ 7 h 34"/>
                <a:gd name="T58" fmla="*/ 7 w 51"/>
                <a:gd name="T59" fmla="*/ 5 h 34"/>
                <a:gd name="T60" fmla="*/ 11 w 51"/>
                <a:gd name="T61" fmla="*/ 2 h 34"/>
                <a:gd name="T62" fmla="*/ 14 w 51"/>
                <a:gd name="T63" fmla="*/ 1 h 34"/>
                <a:gd name="T64" fmla="*/ 19 w 51"/>
                <a:gd name="T65" fmla="*/ 0 h 34"/>
                <a:gd name="T66" fmla="*/ 24 w 51"/>
                <a:gd name="T6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 h="34">
                  <a:moveTo>
                    <a:pt x="24" y="0"/>
                  </a:moveTo>
                  <a:lnTo>
                    <a:pt x="24" y="0"/>
                  </a:lnTo>
                  <a:lnTo>
                    <a:pt x="29" y="0"/>
                  </a:lnTo>
                  <a:lnTo>
                    <a:pt x="33" y="1"/>
                  </a:lnTo>
                  <a:lnTo>
                    <a:pt x="38" y="2"/>
                  </a:lnTo>
                  <a:lnTo>
                    <a:pt x="42" y="5"/>
                  </a:lnTo>
                  <a:lnTo>
                    <a:pt x="45" y="7"/>
                  </a:lnTo>
                  <a:lnTo>
                    <a:pt x="48" y="10"/>
                  </a:lnTo>
                  <a:lnTo>
                    <a:pt x="49" y="13"/>
                  </a:lnTo>
                  <a:lnTo>
                    <a:pt x="50" y="16"/>
                  </a:lnTo>
                  <a:lnTo>
                    <a:pt x="49" y="19"/>
                  </a:lnTo>
                  <a:lnTo>
                    <a:pt x="48" y="23"/>
                  </a:lnTo>
                  <a:lnTo>
                    <a:pt x="45" y="25"/>
                  </a:lnTo>
                  <a:lnTo>
                    <a:pt x="42" y="28"/>
                  </a:lnTo>
                  <a:lnTo>
                    <a:pt x="38" y="30"/>
                  </a:lnTo>
                  <a:lnTo>
                    <a:pt x="33" y="32"/>
                  </a:lnTo>
                  <a:lnTo>
                    <a:pt x="29" y="32"/>
                  </a:lnTo>
                  <a:lnTo>
                    <a:pt x="24" y="33"/>
                  </a:lnTo>
                  <a:lnTo>
                    <a:pt x="19" y="32"/>
                  </a:lnTo>
                  <a:lnTo>
                    <a:pt x="14" y="32"/>
                  </a:lnTo>
                  <a:lnTo>
                    <a:pt x="11" y="30"/>
                  </a:lnTo>
                  <a:lnTo>
                    <a:pt x="7" y="28"/>
                  </a:lnTo>
                  <a:lnTo>
                    <a:pt x="4" y="25"/>
                  </a:lnTo>
                  <a:lnTo>
                    <a:pt x="1" y="23"/>
                  </a:lnTo>
                  <a:lnTo>
                    <a:pt x="0" y="19"/>
                  </a:lnTo>
                  <a:lnTo>
                    <a:pt x="0" y="16"/>
                  </a:lnTo>
                  <a:lnTo>
                    <a:pt x="0" y="13"/>
                  </a:lnTo>
                  <a:lnTo>
                    <a:pt x="1" y="10"/>
                  </a:lnTo>
                  <a:lnTo>
                    <a:pt x="4" y="7"/>
                  </a:lnTo>
                  <a:lnTo>
                    <a:pt x="7" y="5"/>
                  </a:lnTo>
                  <a:lnTo>
                    <a:pt x="11" y="2"/>
                  </a:lnTo>
                  <a:lnTo>
                    <a:pt x="14" y="1"/>
                  </a:lnTo>
                  <a:lnTo>
                    <a:pt x="19" y="0"/>
                  </a:lnTo>
                  <a:lnTo>
                    <a:pt x="24"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30" name="Freeform 422"/>
            <p:cNvSpPr>
              <a:spLocks/>
            </p:cNvSpPr>
            <p:nvPr/>
          </p:nvSpPr>
          <p:spPr bwMode="auto">
            <a:xfrm>
              <a:off x="1980" y="2348"/>
              <a:ext cx="43" cy="30"/>
            </a:xfrm>
            <a:custGeom>
              <a:avLst/>
              <a:gdLst>
                <a:gd name="T0" fmla="*/ 20 w 43"/>
                <a:gd name="T1" fmla="*/ 0 h 30"/>
                <a:gd name="T2" fmla="*/ 26 w 43"/>
                <a:gd name="T3" fmla="*/ 1 h 30"/>
                <a:gd name="T4" fmla="*/ 30 w 43"/>
                <a:gd name="T5" fmla="*/ 1 h 30"/>
                <a:gd name="T6" fmla="*/ 33 w 43"/>
                <a:gd name="T7" fmla="*/ 3 h 30"/>
                <a:gd name="T8" fmla="*/ 36 w 43"/>
                <a:gd name="T9" fmla="*/ 4 h 30"/>
                <a:gd name="T10" fmla="*/ 39 w 43"/>
                <a:gd name="T11" fmla="*/ 7 h 30"/>
                <a:gd name="T12" fmla="*/ 41 w 43"/>
                <a:gd name="T13" fmla="*/ 9 h 30"/>
                <a:gd name="T14" fmla="*/ 42 w 43"/>
                <a:gd name="T15" fmla="*/ 11 h 30"/>
                <a:gd name="T16" fmla="*/ 42 w 43"/>
                <a:gd name="T17" fmla="*/ 14 h 30"/>
                <a:gd name="T18" fmla="*/ 42 w 43"/>
                <a:gd name="T19" fmla="*/ 17 h 30"/>
                <a:gd name="T20" fmla="*/ 41 w 43"/>
                <a:gd name="T21" fmla="*/ 20 h 30"/>
                <a:gd name="T22" fmla="*/ 39 w 43"/>
                <a:gd name="T23" fmla="*/ 22 h 30"/>
                <a:gd name="T24" fmla="*/ 36 w 43"/>
                <a:gd name="T25" fmla="*/ 25 h 30"/>
                <a:gd name="T26" fmla="*/ 33 w 43"/>
                <a:gd name="T27" fmla="*/ 26 h 30"/>
                <a:gd name="T28" fmla="*/ 30 w 43"/>
                <a:gd name="T29" fmla="*/ 28 h 30"/>
                <a:gd name="T30" fmla="*/ 26 w 43"/>
                <a:gd name="T31" fmla="*/ 28 h 30"/>
                <a:gd name="T32" fmla="*/ 20 w 43"/>
                <a:gd name="T33" fmla="*/ 29 h 30"/>
                <a:gd name="T34" fmla="*/ 16 w 43"/>
                <a:gd name="T35" fmla="*/ 28 h 30"/>
                <a:gd name="T36" fmla="*/ 13 w 43"/>
                <a:gd name="T37" fmla="*/ 28 h 30"/>
                <a:gd name="T38" fmla="*/ 9 w 43"/>
                <a:gd name="T39" fmla="*/ 26 h 30"/>
                <a:gd name="T40" fmla="*/ 6 w 43"/>
                <a:gd name="T41" fmla="*/ 25 h 30"/>
                <a:gd name="T42" fmla="*/ 3 w 43"/>
                <a:gd name="T43" fmla="*/ 22 h 30"/>
                <a:gd name="T44" fmla="*/ 2 w 43"/>
                <a:gd name="T45" fmla="*/ 20 h 30"/>
                <a:gd name="T46" fmla="*/ 0 w 43"/>
                <a:gd name="T47" fmla="*/ 17 h 30"/>
                <a:gd name="T48" fmla="*/ 0 w 43"/>
                <a:gd name="T49" fmla="*/ 14 h 30"/>
                <a:gd name="T50" fmla="*/ 0 w 43"/>
                <a:gd name="T51" fmla="*/ 11 h 30"/>
                <a:gd name="T52" fmla="*/ 2 w 43"/>
                <a:gd name="T53" fmla="*/ 9 h 30"/>
                <a:gd name="T54" fmla="*/ 3 w 43"/>
                <a:gd name="T55" fmla="*/ 7 h 30"/>
                <a:gd name="T56" fmla="*/ 6 w 43"/>
                <a:gd name="T57" fmla="*/ 4 h 30"/>
                <a:gd name="T58" fmla="*/ 9 w 43"/>
                <a:gd name="T59" fmla="*/ 3 h 30"/>
                <a:gd name="T60" fmla="*/ 13 w 43"/>
                <a:gd name="T61" fmla="*/ 1 h 30"/>
                <a:gd name="T62" fmla="*/ 16 w 43"/>
                <a:gd name="T63" fmla="*/ 1 h 30"/>
                <a:gd name="T64" fmla="*/ 20 w 43"/>
                <a:gd name="T65"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 h="30">
                  <a:moveTo>
                    <a:pt x="20" y="0"/>
                  </a:moveTo>
                  <a:lnTo>
                    <a:pt x="26" y="1"/>
                  </a:lnTo>
                  <a:lnTo>
                    <a:pt x="30" y="1"/>
                  </a:lnTo>
                  <a:lnTo>
                    <a:pt x="33" y="3"/>
                  </a:lnTo>
                  <a:lnTo>
                    <a:pt x="36" y="4"/>
                  </a:lnTo>
                  <a:lnTo>
                    <a:pt x="39" y="7"/>
                  </a:lnTo>
                  <a:lnTo>
                    <a:pt x="41" y="9"/>
                  </a:lnTo>
                  <a:lnTo>
                    <a:pt x="42" y="11"/>
                  </a:lnTo>
                  <a:lnTo>
                    <a:pt x="42" y="14"/>
                  </a:lnTo>
                  <a:lnTo>
                    <a:pt x="42" y="17"/>
                  </a:lnTo>
                  <a:lnTo>
                    <a:pt x="41" y="20"/>
                  </a:lnTo>
                  <a:lnTo>
                    <a:pt x="39" y="22"/>
                  </a:lnTo>
                  <a:lnTo>
                    <a:pt x="36" y="25"/>
                  </a:lnTo>
                  <a:lnTo>
                    <a:pt x="33" y="26"/>
                  </a:lnTo>
                  <a:lnTo>
                    <a:pt x="30" y="28"/>
                  </a:lnTo>
                  <a:lnTo>
                    <a:pt x="26" y="28"/>
                  </a:lnTo>
                  <a:lnTo>
                    <a:pt x="20" y="29"/>
                  </a:lnTo>
                  <a:lnTo>
                    <a:pt x="16" y="28"/>
                  </a:lnTo>
                  <a:lnTo>
                    <a:pt x="13" y="28"/>
                  </a:lnTo>
                  <a:lnTo>
                    <a:pt x="9" y="26"/>
                  </a:lnTo>
                  <a:lnTo>
                    <a:pt x="6" y="25"/>
                  </a:lnTo>
                  <a:lnTo>
                    <a:pt x="3" y="22"/>
                  </a:lnTo>
                  <a:lnTo>
                    <a:pt x="2" y="20"/>
                  </a:lnTo>
                  <a:lnTo>
                    <a:pt x="0" y="17"/>
                  </a:lnTo>
                  <a:lnTo>
                    <a:pt x="0" y="14"/>
                  </a:lnTo>
                  <a:lnTo>
                    <a:pt x="0" y="11"/>
                  </a:lnTo>
                  <a:lnTo>
                    <a:pt x="2" y="9"/>
                  </a:lnTo>
                  <a:lnTo>
                    <a:pt x="3" y="7"/>
                  </a:lnTo>
                  <a:lnTo>
                    <a:pt x="6" y="4"/>
                  </a:lnTo>
                  <a:lnTo>
                    <a:pt x="9" y="3"/>
                  </a:lnTo>
                  <a:lnTo>
                    <a:pt x="13" y="1"/>
                  </a:lnTo>
                  <a:lnTo>
                    <a:pt x="16" y="1"/>
                  </a:lnTo>
                  <a:lnTo>
                    <a:pt x="20" y="0"/>
                  </a:lnTo>
                </a:path>
              </a:pathLst>
            </a:custGeom>
            <a:solidFill>
              <a:srgbClr val="00279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31" name="Freeform 423"/>
            <p:cNvSpPr>
              <a:spLocks/>
            </p:cNvSpPr>
            <p:nvPr/>
          </p:nvSpPr>
          <p:spPr bwMode="auto">
            <a:xfrm>
              <a:off x="1973" y="2348"/>
              <a:ext cx="50" cy="36"/>
            </a:xfrm>
            <a:custGeom>
              <a:avLst/>
              <a:gdLst>
                <a:gd name="T0" fmla="*/ 24 w 50"/>
                <a:gd name="T1" fmla="*/ 0 h 36"/>
                <a:gd name="T2" fmla="*/ 24 w 50"/>
                <a:gd name="T3" fmla="*/ 0 h 36"/>
                <a:gd name="T4" fmla="*/ 30 w 50"/>
                <a:gd name="T5" fmla="*/ 1 h 36"/>
                <a:gd name="T6" fmla="*/ 35 w 50"/>
                <a:gd name="T7" fmla="*/ 1 h 36"/>
                <a:gd name="T8" fmla="*/ 38 w 50"/>
                <a:gd name="T9" fmla="*/ 3 h 36"/>
                <a:gd name="T10" fmla="*/ 42 w 50"/>
                <a:gd name="T11" fmla="*/ 5 h 36"/>
                <a:gd name="T12" fmla="*/ 45 w 50"/>
                <a:gd name="T13" fmla="*/ 8 h 36"/>
                <a:gd name="T14" fmla="*/ 48 w 50"/>
                <a:gd name="T15" fmla="*/ 10 h 36"/>
                <a:gd name="T16" fmla="*/ 49 w 50"/>
                <a:gd name="T17" fmla="*/ 13 h 36"/>
                <a:gd name="T18" fmla="*/ 49 w 50"/>
                <a:gd name="T19" fmla="*/ 16 h 36"/>
                <a:gd name="T20" fmla="*/ 49 w 50"/>
                <a:gd name="T21" fmla="*/ 21 h 36"/>
                <a:gd name="T22" fmla="*/ 48 w 50"/>
                <a:gd name="T23" fmla="*/ 24 h 36"/>
                <a:gd name="T24" fmla="*/ 45 w 50"/>
                <a:gd name="T25" fmla="*/ 27 h 36"/>
                <a:gd name="T26" fmla="*/ 42 w 50"/>
                <a:gd name="T27" fmla="*/ 30 h 36"/>
                <a:gd name="T28" fmla="*/ 38 w 50"/>
                <a:gd name="T29" fmla="*/ 32 h 36"/>
                <a:gd name="T30" fmla="*/ 35 w 50"/>
                <a:gd name="T31" fmla="*/ 34 h 36"/>
                <a:gd name="T32" fmla="*/ 30 w 50"/>
                <a:gd name="T33" fmla="*/ 34 h 36"/>
                <a:gd name="T34" fmla="*/ 24 w 50"/>
                <a:gd name="T35" fmla="*/ 35 h 36"/>
                <a:gd name="T36" fmla="*/ 19 w 50"/>
                <a:gd name="T37" fmla="*/ 34 h 36"/>
                <a:gd name="T38" fmla="*/ 16 w 50"/>
                <a:gd name="T39" fmla="*/ 34 h 36"/>
                <a:gd name="T40" fmla="*/ 11 w 50"/>
                <a:gd name="T41" fmla="*/ 32 h 36"/>
                <a:gd name="T42" fmla="*/ 7 w 50"/>
                <a:gd name="T43" fmla="*/ 30 h 36"/>
                <a:gd name="T44" fmla="*/ 4 w 50"/>
                <a:gd name="T45" fmla="*/ 27 h 36"/>
                <a:gd name="T46" fmla="*/ 2 w 50"/>
                <a:gd name="T47" fmla="*/ 24 h 36"/>
                <a:gd name="T48" fmla="*/ 0 w 50"/>
                <a:gd name="T49" fmla="*/ 21 h 36"/>
                <a:gd name="T50" fmla="*/ 0 w 50"/>
                <a:gd name="T51" fmla="*/ 16 h 36"/>
                <a:gd name="T52" fmla="*/ 0 w 50"/>
                <a:gd name="T53" fmla="*/ 13 h 36"/>
                <a:gd name="T54" fmla="*/ 2 w 50"/>
                <a:gd name="T55" fmla="*/ 10 h 36"/>
                <a:gd name="T56" fmla="*/ 4 w 50"/>
                <a:gd name="T57" fmla="*/ 8 h 36"/>
                <a:gd name="T58" fmla="*/ 7 w 50"/>
                <a:gd name="T59" fmla="*/ 5 h 36"/>
                <a:gd name="T60" fmla="*/ 11 w 50"/>
                <a:gd name="T61" fmla="*/ 3 h 36"/>
                <a:gd name="T62" fmla="*/ 16 w 50"/>
                <a:gd name="T63" fmla="*/ 1 h 36"/>
                <a:gd name="T64" fmla="*/ 19 w 50"/>
                <a:gd name="T65" fmla="*/ 1 h 36"/>
                <a:gd name="T66" fmla="*/ 24 w 50"/>
                <a:gd name="T6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0" h="36">
                  <a:moveTo>
                    <a:pt x="24" y="0"/>
                  </a:moveTo>
                  <a:lnTo>
                    <a:pt x="24" y="0"/>
                  </a:lnTo>
                  <a:lnTo>
                    <a:pt x="30" y="1"/>
                  </a:lnTo>
                  <a:lnTo>
                    <a:pt x="35" y="1"/>
                  </a:lnTo>
                  <a:lnTo>
                    <a:pt x="38" y="3"/>
                  </a:lnTo>
                  <a:lnTo>
                    <a:pt x="42" y="5"/>
                  </a:lnTo>
                  <a:lnTo>
                    <a:pt x="45" y="8"/>
                  </a:lnTo>
                  <a:lnTo>
                    <a:pt x="48" y="10"/>
                  </a:lnTo>
                  <a:lnTo>
                    <a:pt x="49" y="13"/>
                  </a:lnTo>
                  <a:lnTo>
                    <a:pt x="49" y="16"/>
                  </a:lnTo>
                  <a:lnTo>
                    <a:pt x="49" y="21"/>
                  </a:lnTo>
                  <a:lnTo>
                    <a:pt x="48" y="24"/>
                  </a:lnTo>
                  <a:lnTo>
                    <a:pt x="45" y="27"/>
                  </a:lnTo>
                  <a:lnTo>
                    <a:pt x="42" y="30"/>
                  </a:lnTo>
                  <a:lnTo>
                    <a:pt x="38" y="32"/>
                  </a:lnTo>
                  <a:lnTo>
                    <a:pt x="35" y="34"/>
                  </a:lnTo>
                  <a:lnTo>
                    <a:pt x="30" y="34"/>
                  </a:lnTo>
                  <a:lnTo>
                    <a:pt x="24" y="35"/>
                  </a:lnTo>
                  <a:lnTo>
                    <a:pt x="19" y="34"/>
                  </a:lnTo>
                  <a:lnTo>
                    <a:pt x="16" y="34"/>
                  </a:lnTo>
                  <a:lnTo>
                    <a:pt x="11" y="32"/>
                  </a:lnTo>
                  <a:lnTo>
                    <a:pt x="7" y="30"/>
                  </a:lnTo>
                  <a:lnTo>
                    <a:pt x="4" y="27"/>
                  </a:lnTo>
                  <a:lnTo>
                    <a:pt x="2" y="24"/>
                  </a:lnTo>
                  <a:lnTo>
                    <a:pt x="0" y="21"/>
                  </a:lnTo>
                  <a:lnTo>
                    <a:pt x="0" y="16"/>
                  </a:lnTo>
                  <a:lnTo>
                    <a:pt x="0" y="13"/>
                  </a:lnTo>
                  <a:lnTo>
                    <a:pt x="2" y="10"/>
                  </a:lnTo>
                  <a:lnTo>
                    <a:pt x="4" y="8"/>
                  </a:lnTo>
                  <a:lnTo>
                    <a:pt x="7" y="5"/>
                  </a:lnTo>
                  <a:lnTo>
                    <a:pt x="11" y="3"/>
                  </a:lnTo>
                  <a:lnTo>
                    <a:pt x="16" y="1"/>
                  </a:lnTo>
                  <a:lnTo>
                    <a:pt x="19" y="1"/>
                  </a:lnTo>
                  <a:lnTo>
                    <a:pt x="24"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32" name="Freeform 424"/>
            <p:cNvSpPr>
              <a:spLocks/>
            </p:cNvSpPr>
            <p:nvPr/>
          </p:nvSpPr>
          <p:spPr bwMode="auto">
            <a:xfrm>
              <a:off x="3192" y="2346"/>
              <a:ext cx="45" cy="29"/>
            </a:xfrm>
            <a:custGeom>
              <a:avLst/>
              <a:gdLst>
                <a:gd name="T0" fmla="*/ 21 w 45"/>
                <a:gd name="T1" fmla="*/ 0 h 29"/>
                <a:gd name="T2" fmla="*/ 26 w 45"/>
                <a:gd name="T3" fmla="*/ 1 h 29"/>
                <a:gd name="T4" fmla="*/ 30 w 45"/>
                <a:gd name="T5" fmla="*/ 1 h 29"/>
                <a:gd name="T6" fmla="*/ 34 w 45"/>
                <a:gd name="T7" fmla="*/ 3 h 29"/>
                <a:gd name="T8" fmla="*/ 38 w 45"/>
                <a:gd name="T9" fmla="*/ 4 h 29"/>
                <a:gd name="T10" fmla="*/ 41 w 45"/>
                <a:gd name="T11" fmla="*/ 7 h 29"/>
                <a:gd name="T12" fmla="*/ 42 w 45"/>
                <a:gd name="T13" fmla="*/ 8 h 29"/>
                <a:gd name="T14" fmla="*/ 43 w 45"/>
                <a:gd name="T15" fmla="*/ 11 h 29"/>
                <a:gd name="T16" fmla="*/ 44 w 45"/>
                <a:gd name="T17" fmla="*/ 14 h 29"/>
                <a:gd name="T18" fmla="*/ 43 w 45"/>
                <a:gd name="T19" fmla="*/ 17 h 29"/>
                <a:gd name="T20" fmla="*/ 42 w 45"/>
                <a:gd name="T21" fmla="*/ 20 h 29"/>
                <a:gd name="T22" fmla="*/ 41 w 45"/>
                <a:gd name="T23" fmla="*/ 22 h 29"/>
                <a:gd name="T24" fmla="*/ 38 w 45"/>
                <a:gd name="T25" fmla="*/ 24 h 29"/>
                <a:gd name="T26" fmla="*/ 34 w 45"/>
                <a:gd name="T27" fmla="*/ 26 h 29"/>
                <a:gd name="T28" fmla="*/ 30 w 45"/>
                <a:gd name="T29" fmla="*/ 27 h 29"/>
                <a:gd name="T30" fmla="*/ 26 w 45"/>
                <a:gd name="T31" fmla="*/ 28 h 29"/>
                <a:gd name="T32" fmla="*/ 21 w 45"/>
                <a:gd name="T33" fmla="*/ 28 h 29"/>
                <a:gd name="T34" fmla="*/ 17 w 45"/>
                <a:gd name="T35" fmla="*/ 28 h 29"/>
                <a:gd name="T36" fmla="*/ 13 w 45"/>
                <a:gd name="T37" fmla="*/ 27 h 29"/>
                <a:gd name="T38" fmla="*/ 10 w 45"/>
                <a:gd name="T39" fmla="*/ 26 h 29"/>
                <a:gd name="T40" fmla="*/ 6 w 45"/>
                <a:gd name="T41" fmla="*/ 24 h 29"/>
                <a:gd name="T42" fmla="*/ 3 w 45"/>
                <a:gd name="T43" fmla="*/ 22 h 29"/>
                <a:gd name="T44" fmla="*/ 1 w 45"/>
                <a:gd name="T45" fmla="*/ 20 h 29"/>
                <a:gd name="T46" fmla="*/ 0 w 45"/>
                <a:gd name="T47" fmla="*/ 17 h 29"/>
                <a:gd name="T48" fmla="*/ 0 w 45"/>
                <a:gd name="T49" fmla="*/ 14 h 29"/>
                <a:gd name="T50" fmla="*/ 0 w 45"/>
                <a:gd name="T51" fmla="*/ 11 h 29"/>
                <a:gd name="T52" fmla="*/ 1 w 45"/>
                <a:gd name="T53" fmla="*/ 8 h 29"/>
                <a:gd name="T54" fmla="*/ 3 w 45"/>
                <a:gd name="T55" fmla="*/ 7 h 29"/>
                <a:gd name="T56" fmla="*/ 6 w 45"/>
                <a:gd name="T57" fmla="*/ 4 h 29"/>
                <a:gd name="T58" fmla="*/ 10 w 45"/>
                <a:gd name="T59" fmla="*/ 3 h 29"/>
                <a:gd name="T60" fmla="*/ 13 w 45"/>
                <a:gd name="T61" fmla="*/ 1 h 29"/>
                <a:gd name="T62" fmla="*/ 17 w 45"/>
                <a:gd name="T63" fmla="*/ 1 h 29"/>
                <a:gd name="T64" fmla="*/ 21 w 45"/>
                <a:gd name="T65"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5" h="29">
                  <a:moveTo>
                    <a:pt x="21" y="0"/>
                  </a:moveTo>
                  <a:lnTo>
                    <a:pt x="26" y="1"/>
                  </a:lnTo>
                  <a:lnTo>
                    <a:pt x="30" y="1"/>
                  </a:lnTo>
                  <a:lnTo>
                    <a:pt x="34" y="3"/>
                  </a:lnTo>
                  <a:lnTo>
                    <a:pt x="38" y="4"/>
                  </a:lnTo>
                  <a:lnTo>
                    <a:pt x="41" y="7"/>
                  </a:lnTo>
                  <a:lnTo>
                    <a:pt x="42" y="8"/>
                  </a:lnTo>
                  <a:lnTo>
                    <a:pt x="43" y="11"/>
                  </a:lnTo>
                  <a:lnTo>
                    <a:pt x="44" y="14"/>
                  </a:lnTo>
                  <a:lnTo>
                    <a:pt x="43" y="17"/>
                  </a:lnTo>
                  <a:lnTo>
                    <a:pt x="42" y="20"/>
                  </a:lnTo>
                  <a:lnTo>
                    <a:pt x="41" y="22"/>
                  </a:lnTo>
                  <a:lnTo>
                    <a:pt x="38" y="24"/>
                  </a:lnTo>
                  <a:lnTo>
                    <a:pt x="34" y="26"/>
                  </a:lnTo>
                  <a:lnTo>
                    <a:pt x="30" y="27"/>
                  </a:lnTo>
                  <a:lnTo>
                    <a:pt x="26" y="28"/>
                  </a:lnTo>
                  <a:lnTo>
                    <a:pt x="21" y="28"/>
                  </a:lnTo>
                  <a:lnTo>
                    <a:pt x="17" y="28"/>
                  </a:lnTo>
                  <a:lnTo>
                    <a:pt x="13" y="27"/>
                  </a:lnTo>
                  <a:lnTo>
                    <a:pt x="10" y="26"/>
                  </a:lnTo>
                  <a:lnTo>
                    <a:pt x="6" y="24"/>
                  </a:lnTo>
                  <a:lnTo>
                    <a:pt x="3" y="22"/>
                  </a:lnTo>
                  <a:lnTo>
                    <a:pt x="1" y="20"/>
                  </a:lnTo>
                  <a:lnTo>
                    <a:pt x="0" y="17"/>
                  </a:lnTo>
                  <a:lnTo>
                    <a:pt x="0" y="14"/>
                  </a:lnTo>
                  <a:lnTo>
                    <a:pt x="0" y="11"/>
                  </a:lnTo>
                  <a:lnTo>
                    <a:pt x="1" y="8"/>
                  </a:lnTo>
                  <a:lnTo>
                    <a:pt x="3" y="7"/>
                  </a:lnTo>
                  <a:lnTo>
                    <a:pt x="6" y="4"/>
                  </a:lnTo>
                  <a:lnTo>
                    <a:pt x="10" y="3"/>
                  </a:lnTo>
                  <a:lnTo>
                    <a:pt x="13" y="1"/>
                  </a:lnTo>
                  <a:lnTo>
                    <a:pt x="17" y="1"/>
                  </a:lnTo>
                  <a:lnTo>
                    <a:pt x="21" y="0"/>
                  </a:lnTo>
                </a:path>
              </a:pathLst>
            </a:custGeom>
            <a:solidFill>
              <a:srgbClr val="00279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33" name="Freeform 425"/>
            <p:cNvSpPr>
              <a:spLocks/>
            </p:cNvSpPr>
            <p:nvPr/>
          </p:nvSpPr>
          <p:spPr bwMode="auto">
            <a:xfrm>
              <a:off x="3186" y="2346"/>
              <a:ext cx="51" cy="35"/>
            </a:xfrm>
            <a:custGeom>
              <a:avLst/>
              <a:gdLst>
                <a:gd name="T0" fmla="*/ 24 w 51"/>
                <a:gd name="T1" fmla="*/ 0 h 35"/>
                <a:gd name="T2" fmla="*/ 24 w 51"/>
                <a:gd name="T3" fmla="*/ 0 h 35"/>
                <a:gd name="T4" fmla="*/ 29 w 51"/>
                <a:gd name="T5" fmla="*/ 1 h 35"/>
                <a:gd name="T6" fmla="*/ 34 w 51"/>
                <a:gd name="T7" fmla="*/ 1 h 35"/>
                <a:gd name="T8" fmla="*/ 39 w 51"/>
                <a:gd name="T9" fmla="*/ 3 h 35"/>
                <a:gd name="T10" fmla="*/ 43 w 51"/>
                <a:gd name="T11" fmla="*/ 5 h 35"/>
                <a:gd name="T12" fmla="*/ 46 w 51"/>
                <a:gd name="T13" fmla="*/ 8 h 35"/>
                <a:gd name="T14" fmla="*/ 48 w 51"/>
                <a:gd name="T15" fmla="*/ 10 h 35"/>
                <a:gd name="T16" fmla="*/ 49 w 51"/>
                <a:gd name="T17" fmla="*/ 13 h 35"/>
                <a:gd name="T18" fmla="*/ 50 w 51"/>
                <a:gd name="T19" fmla="*/ 16 h 35"/>
                <a:gd name="T20" fmla="*/ 49 w 51"/>
                <a:gd name="T21" fmla="*/ 21 h 35"/>
                <a:gd name="T22" fmla="*/ 48 w 51"/>
                <a:gd name="T23" fmla="*/ 24 h 35"/>
                <a:gd name="T24" fmla="*/ 46 w 51"/>
                <a:gd name="T25" fmla="*/ 27 h 35"/>
                <a:gd name="T26" fmla="*/ 43 w 51"/>
                <a:gd name="T27" fmla="*/ 29 h 35"/>
                <a:gd name="T28" fmla="*/ 39 w 51"/>
                <a:gd name="T29" fmla="*/ 32 h 35"/>
                <a:gd name="T30" fmla="*/ 34 w 51"/>
                <a:gd name="T31" fmla="*/ 33 h 35"/>
                <a:gd name="T32" fmla="*/ 29 w 51"/>
                <a:gd name="T33" fmla="*/ 34 h 35"/>
                <a:gd name="T34" fmla="*/ 24 w 51"/>
                <a:gd name="T35" fmla="*/ 34 h 35"/>
                <a:gd name="T36" fmla="*/ 20 w 51"/>
                <a:gd name="T37" fmla="*/ 34 h 35"/>
                <a:gd name="T38" fmla="*/ 15 w 51"/>
                <a:gd name="T39" fmla="*/ 33 h 35"/>
                <a:gd name="T40" fmla="*/ 11 w 51"/>
                <a:gd name="T41" fmla="*/ 32 h 35"/>
                <a:gd name="T42" fmla="*/ 7 w 51"/>
                <a:gd name="T43" fmla="*/ 29 h 35"/>
                <a:gd name="T44" fmla="*/ 4 w 51"/>
                <a:gd name="T45" fmla="*/ 27 h 35"/>
                <a:gd name="T46" fmla="*/ 1 w 51"/>
                <a:gd name="T47" fmla="*/ 24 h 35"/>
                <a:gd name="T48" fmla="*/ 0 w 51"/>
                <a:gd name="T49" fmla="*/ 21 h 35"/>
                <a:gd name="T50" fmla="*/ 0 w 51"/>
                <a:gd name="T51" fmla="*/ 16 h 35"/>
                <a:gd name="T52" fmla="*/ 0 w 51"/>
                <a:gd name="T53" fmla="*/ 13 h 35"/>
                <a:gd name="T54" fmla="*/ 1 w 51"/>
                <a:gd name="T55" fmla="*/ 10 h 35"/>
                <a:gd name="T56" fmla="*/ 4 w 51"/>
                <a:gd name="T57" fmla="*/ 8 h 35"/>
                <a:gd name="T58" fmla="*/ 7 w 51"/>
                <a:gd name="T59" fmla="*/ 5 h 35"/>
                <a:gd name="T60" fmla="*/ 11 w 51"/>
                <a:gd name="T61" fmla="*/ 3 h 35"/>
                <a:gd name="T62" fmla="*/ 15 w 51"/>
                <a:gd name="T63" fmla="*/ 1 h 35"/>
                <a:gd name="T64" fmla="*/ 20 w 51"/>
                <a:gd name="T65" fmla="*/ 1 h 35"/>
                <a:gd name="T66" fmla="*/ 24 w 51"/>
                <a:gd name="T6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 h="35">
                  <a:moveTo>
                    <a:pt x="24" y="0"/>
                  </a:moveTo>
                  <a:lnTo>
                    <a:pt x="24" y="0"/>
                  </a:lnTo>
                  <a:lnTo>
                    <a:pt x="29" y="1"/>
                  </a:lnTo>
                  <a:lnTo>
                    <a:pt x="34" y="1"/>
                  </a:lnTo>
                  <a:lnTo>
                    <a:pt x="39" y="3"/>
                  </a:lnTo>
                  <a:lnTo>
                    <a:pt x="43" y="5"/>
                  </a:lnTo>
                  <a:lnTo>
                    <a:pt x="46" y="8"/>
                  </a:lnTo>
                  <a:lnTo>
                    <a:pt x="48" y="10"/>
                  </a:lnTo>
                  <a:lnTo>
                    <a:pt x="49" y="13"/>
                  </a:lnTo>
                  <a:lnTo>
                    <a:pt x="50" y="16"/>
                  </a:lnTo>
                  <a:lnTo>
                    <a:pt x="49" y="21"/>
                  </a:lnTo>
                  <a:lnTo>
                    <a:pt x="48" y="24"/>
                  </a:lnTo>
                  <a:lnTo>
                    <a:pt x="46" y="27"/>
                  </a:lnTo>
                  <a:lnTo>
                    <a:pt x="43" y="29"/>
                  </a:lnTo>
                  <a:lnTo>
                    <a:pt x="39" y="32"/>
                  </a:lnTo>
                  <a:lnTo>
                    <a:pt x="34" y="33"/>
                  </a:lnTo>
                  <a:lnTo>
                    <a:pt x="29" y="34"/>
                  </a:lnTo>
                  <a:lnTo>
                    <a:pt x="24" y="34"/>
                  </a:lnTo>
                  <a:lnTo>
                    <a:pt x="20" y="34"/>
                  </a:lnTo>
                  <a:lnTo>
                    <a:pt x="15" y="33"/>
                  </a:lnTo>
                  <a:lnTo>
                    <a:pt x="11" y="32"/>
                  </a:lnTo>
                  <a:lnTo>
                    <a:pt x="7" y="29"/>
                  </a:lnTo>
                  <a:lnTo>
                    <a:pt x="4" y="27"/>
                  </a:lnTo>
                  <a:lnTo>
                    <a:pt x="1" y="24"/>
                  </a:lnTo>
                  <a:lnTo>
                    <a:pt x="0" y="21"/>
                  </a:lnTo>
                  <a:lnTo>
                    <a:pt x="0" y="16"/>
                  </a:lnTo>
                  <a:lnTo>
                    <a:pt x="0" y="13"/>
                  </a:lnTo>
                  <a:lnTo>
                    <a:pt x="1" y="10"/>
                  </a:lnTo>
                  <a:lnTo>
                    <a:pt x="4" y="8"/>
                  </a:lnTo>
                  <a:lnTo>
                    <a:pt x="7" y="5"/>
                  </a:lnTo>
                  <a:lnTo>
                    <a:pt x="11" y="3"/>
                  </a:lnTo>
                  <a:lnTo>
                    <a:pt x="15" y="1"/>
                  </a:lnTo>
                  <a:lnTo>
                    <a:pt x="20" y="1"/>
                  </a:lnTo>
                  <a:lnTo>
                    <a:pt x="24"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34" name="Freeform 426"/>
            <p:cNvSpPr>
              <a:spLocks/>
            </p:cNvSpPr>
            <p:nvPr/>
          </p:nvSpPr>
          <p:spPr bwMode="auto">
            <a:xfrm>
              <a:off x="1359" y="2184"/>
              <a:ext cx="46" cy="29"/>
            </a:xfrm>
            <a:custGeom>
              <a:avLst/>
              <a:gdLst>
                <a:gd name="T0" fmla="*/ 21 w 46"/>
                <a:gd name="T1" fmla="*/ 0 h 29"/>
                <a:gd name="T2" fmla="*/ 27 w 46"/>
                <a:gd name="T3" fmla="*/ 0 h 29"/>
                <a:gd name="T4" fmla="*/ 31 w 46"/>
                <a:gd name="T5" fmla="*/ 1 h 29"/>
                <a:gd name="T6" fmla="*/ 34 w 46"/>
                <a:gd name="T7" fmla="*/ 3 h 29"/>
                <a:gd name="T8" fmla="*/ 38 w 46"/>
                <a:gd name="T9" fmla="*/ 4 h 29"/>
                <a:gd name="T10" fmla="*/ 41 w 46"/>
                <a:gd name="T11" fmla="*/ 6 h 29"/>
                <a:gd name="T12" fmla="*/ 43 w 46"/>
                <a:gd name="T13" fmla="*/ 8 h 29"/>
                <a:gd name="T14" fmla="*/ 44 w 46"/>
                <a:gd name="T15" fmla="*/ 11 h 29"/>
                <a:gd name="T16" fmla="*/ 45 w 46"/>
                <a:gd name="T17" fmla="*/ 14 h 29"/>
                <a:gd name="T18" fmla="*/ 44 w 46"/>
                <a:gd name="T19" fmla="*/ 17 h 29"/>
                <a:gd name="T20" fmla="*/ 43 w 46"/>
                <a:gd name="T21" fmla="*/ 20 h 29"/>
                <a:gd name="T22" fmla="*/ 41 w 46"/>
                <a:gd name="T23" fmla="*/ 22 h 29"/>
                <a:gd name="T24" fmla="*/ 38 w 46"/>
                <a:gd name="T25" fmla="*/ 25 h 29"/>
                <a:gd name="T26" fmla="*/ 34 w 46"/>
                <a:gd name="T27" fmla="*/ 25 h 29"/>
                <a:gd name="T28" fmla="*/ 31 w 46"/>
                <a:gd name="T29" fmla="*/ 27 h 29"/>
                <a:gd name="T30" fmla="*/ 27 w 46"/>
                <a:gd name="T31" fmla="*/ 28 h 29"/>
                <a:gd name="T32" fmla="*/ 21 w 46"/>
                <a:gd name="T33" fmla="*/ 28 h 29"/>
                <a:gd name="T34" fmla="*/ 17 w 46"/>
                <a:gd name="T35" fmla="*/ 28 h 29"/>
                <a:gd name="T36" fmla="*/ 14 w 46"/>
                <a:gd name="T37" fmla="*/ 27 h 29"/>
                <a:gd name="T38" fmla="*/ 10 w 46"/>
                <a:gd name="T39" fmla="*/ 25 h 29"/>
                <a:gd name="T40" fmla="*/ 6 w 46"/>
                <a:gd name="T41" fmla="*/ 25 h 29"/>
                <a:gd name="T42" fmla="*/ 4 w 46"/>
                <a:gd name="T43" fmla="*/ 22 h 29"/>
                <a:gd name="T44" fmla="*/ 2 w 46"/>
                <a:gd name="T45" fmla="*/ 20 h 29"/>
                <a:gd name="T46" fmla="*/ 1 w 46"/>
                <a:gd name="T47" fmla="*/ 17 h 29"/>
                <a:gd name="T48" fmla="*/ 0 w 46"/>
                <a:gd name="T49" fmla="*/ 14 h 29"/>
                <a:gd name="T50" fmla="*/ 1 w 46"/>
                <a:gd name="T51" fmla="*/ 11 h 29"/>
                <a:gd name="T52" fmla="*/ 2 w 46"/>
                <a:gd name="T53" fmla="*/ 8 h 29"/>
                <a:gd name="T54" fmla="*/ 4 w 46"/>
                <a:gd name="T55" fmla="*/ 6 h 29"/>
                <a:gd name="T56" fmla="*/ 6 w 46"/>
                <a:gd name="T57" fmla="*/ 4 h 29"/>
                <a:gd name="T58" fmla="*/ 10 w 46"/>
                <a:gd name="T59" fmla="*/ 3 h 29"/>
                <a:gd name="T60" fmla="*/ 14 w 46"/>
                <a:gd name="T61" fmla="*/ 1 h 29"/>
                <a:gd name="T62" fmla="*/ 17 w 46"/>
                <a:gd name="T63" fmla="*/ 0 h 29"/>
                <a:gd name="T64" fmla="*/ 21 w 46"/>
                <a:gd name="T65"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 h="29">
                  <a:moveTo>
                    <a:pt x="21" y="0"/>
                  </a:moveTo>
                  <a:lnTo>
                    <a:pt x="27" y="0"/>
                  </a:lnTo>
                  <a:lnTo>
                    <a:pt x="31" y="1"/>
                  </a:lnTo>
                  <a:lnTo>
                    <a:pt x="34" y="3"/>
                  </a:lnTo>
                  <a:lnTo>
                    <a:pt x="38" y="4"/>
                  </a:lnTo>
                  <a:lnTo>
                    <a:pt x="41" y="6"/>
                  </a:lnTo>
                  <a:lnTo>
                    <a:pt x="43" y="8"/>
                  </a:lnTo>
                  <a:lnTo>
                    <a:pt x="44" y="11"/>
                  </a:lnTo>
                  <a:lnTo>
                    <a:pt x="45" y="14"/>
                  </a:lnTo>
                  <a:lnTo>
                    <a:pt x="44" y="17"/>
                  </a:lnTo>
                  <a:lnTo>
                    <a:pt x="43" y="20"/>
                  </a:lnTo>
                  <a:lnTo>
                    <a:pt x="41" y="22"/>
                  </a:lnTo>
                  <a:lnTo>
                    <a:pt x="38" y="25"/>
                  </a:lnTo>
                  <a:lnTo>
                    <a:pt x="34" y="25"/>
                  </a:lnTo>
                  <a:lnTo>
                    <a:pt x="31" y="27"/>
                  </a:lnTo>
                  <a:lnTo>
                    <a:pt x="27" y="28"/>
                  </a:lnTo>
                  <a:lnTo>
                    <a:pt x="21" y="28"/>
                  </a:lnTo>
                  <a:lnTo>
                    <a:pt x="17" y="28"/>
                  </a:lnTo>
                  <a:lnTo>
                    <a:pt x="14" y="27"/>
                  </a:lnTo>
                  <a:lnTo>
                    <a:pt x="10" y="25"/>
                  </a:lnTo>
                  <a:lnTo>
                    <a:pt x="6" y="25"/>
                  </a:lnTo>
                  <a:lnTo>
                    <a:pt x="4" y="22"/>
                  </a:lnTo>
                  <a:lnTo>
                    <a:pt x="2" y="20"/>
                  </a:lnTo>
                  <a:lnTo>
                    <a:pt x="1" y="17"/>
                  </a:lnTo>
                  <a:lnTo>
                    <a:pt x="0" y="14"/>
                  </a:lnTo>
                  <a:lnTo>
                    <a:pt x="1" y="11"/>
                  </a:lnTo>
                  <a:lnTo>
                    <a:pt x="2" y="8"/>
                  </a:lnTo>
                  <a:lnTo>
                    <a:pt x="4" y="6"/>
                  </a:lnTo>
                  <a:lnTo>
                    <a:pt x="6" y="4"/>
                  </a:lnTo>
                  <a:lnTo>
                    <a:pt x="10" y="3"/>
                  </a:lnTo>
                  <a:lnTo>
                    <a:pt x="14" y="1"/>
                  </a:lnTo>
                  <a:lnTo>
                    <a:pt x="17" y="0"/>
                  </a:lnTo>
                  <a:lnTo>
                    <a:pt x="21" y="0"/>
                  </a:lnTo>
                </a:path>
              </a:pathLst>
            </a:custGeom>
            <a:solidFill>
              <a:srgbClr val="00279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35" name="Freeform 427"/>
            <p:cNvSpPr>
              <a:spLocks/>
            </p:cNvSpPr>
            <p:nvPr/>
          </p:nvSpPr>
          <p:spPr bwMode="auto">
            <a:xfrm>
              <a:off x="1352" y="2184"/>
              <a:ext cx="53" cy="35"/>
            </a:xfrm>
            <a:custGeom>
              <a:avLst/>
              <a:gdLst>
                <a:gd name="T0" fmla="*/ 25 w 53"/>
                <a:gd name="T1" fmla="*/ 0 h 35"/>
                <a:gd name="T2" fmla="*/ 25 w 53"/>
                <a:gd name="T3" fmla="*/ 0 h 35"/>
                <a:gd name="T4" fmla="*/ 31 w 53"/>
                <a:gd name="T5" fmla="*/ 0 h 35"/>
                <a:gd name="T6" fmla="*/ 36 w 53"/>
                <a:gd name="T7" fmla="*/ 1 h 35"/>
                <a:gd name="T8" fmla="*/ 40 w 53"/>
                <a:gd name="T9" fmla="*/ 3 h 35"/>
                <a:gd name="T10" fmla="*/ 43 w 53"/>
                <a:gd name="T11" fmla="*/ 5 h 35"/>
                <a:gd name="T12" fmla="*/ 47 w 53"/>
                <a:gd name="T13" fmla="*/ 7 h 35"/>
                <a:gd name="T14" fmla="*/ 50 w 53"/>
                <a:gd name="T15" fmla="*/ 10 h 35"/>
                <a:gd name="T16" fmla="*/ 51 w 53"/>
                <a:gd name="T17" fmla="*/ 13 h 35"/>
                <a:gd name="T18" fmla="*/ 52 w 53"/>
                <a:gd name="T19" fmla="*/ 18 h 35"/>
                <a:gd name="T20" fmla="*/ 51 w 53"/>
                <a:gd name="T21" fmla="*/ 21 h 35"/>
                <a:gd name="T22" fmla="*/ 50 w 53"/>
                <a:gd name="T23" fmla="*/ 24 h 35"/>
                <a:gd name="T24" fmla="*/ 47 w 53"/>
                <a:gd name="T25" fmla="*/ 27 h 35"/>
                <a:gd name="T26" fmla="*/ 43 w 53"/>
                <a:gd name="T27" fmla="*/ 30 h 35"/>
                <a:gd name="T28" fmla="*/ 40 w 53"/>
                <a:gd name="T29" fmla="*/ 31 h 35"/>
                <a:gd name="T30" fmla="*/ 36 w 53"/>
                <a:gd name="T31" fmla="*/ 33 h 35"/>
                <a:gd name="T32" fmla="*/ 31 w 53"/>
                <a:gd name="T33" fmla="*/ 34 h 35"/>
                <a:gd name="T34" fmla="*/ 25 w 53"/>
                <a:gd name="T35" fmla="*/ 34 h 35"/>
                <a:gd name="T36" fmla="*/ 20 w 53"/>
                <a:gd name="T37" fmla="*/ 34 h 35"/>
                <a:gd name="T38" fmla="*/ 16 w 53"/>
                <a:gd name="T39" fmla="*/ 33 h 35"/>
                <a:gd name="T40" fmla="*/ 11 w 53"/>
                <a:gd name="T41" fmla="*/ 31 h 35"/>
                <a:gd name="T42" fmla="*/ 7 w 53"/>
                <a:gd name="T43" fmla="*/ 30 h 35"/>
                <a:gd name="T44" fmla="*/ 5 w 53"/>
                <a:gd name="T45" fmla="*/ 27 h 35"/>
                <a:gd name="T46" fmla="*/ 2 w 53"/>
                <a:gd name="T47" fmla="*/ 24 h 35"/>
                <a:gd name="T48" fmla="*/ 1 w 53"/>
                <a:gd name="T49" fmla="*/ 21 h 35"/>
                <a:gd name="T50" fmla="*/ 0 w 53"/>
                <a:gd name="T51" fmla="*/ 18 h 35"/>
                <a:gd name="T52" fmla="*/ 1 w 53"/>
                <a:gd name="T53" fmla="*/ 13 h 35"/>
                <a:gd name="T54" fmla="*/ 2 w 53"/>
                <a:gd name="T55" fmla="*/ 10 h 35"/>
                <a:gd name="T56" fmla="*/ 5 w 53"/>
                <a:gd name="T57" fmla="*/ 7 h 35"/>
                <a:gd name="T58" fmla="*/ 7 w 53"/>
                <a:gd name="T59" fmla="*/ 5 h 35"/>
                <a:gd name="T60" fmla="*/ 11 w 53"/>
                <a:gd name="T61" fmla="*/ 3 h 35"/>
                <a:gd name="T62" fmla="*/ 16 w 53"/>
                <a:gd name="T63" fmla="*/ 1 h 35"/>
                <a:gd name="T64" fmla="*/ 20 w 53"/>
                <a:gd name="T65" fmla="*/ 0 h 35"/>
                <a:gd name="T66" fmla="*/ 25 w 53"/>
                <a:gd name="T6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3" h="35">
                  <a:moveTo>
                    <a:pt x="25" y="0"/>
                  </a:moveTo>
                  <a:lnTo>
                    <a:pt x="25" y="0"/>
                  </a:lnTo>
                  <a:lnTo>
                    <a:pt x="31" y="0"/>
                  </a:lnTo>
                  <a:lnTo>
                    <a:pt x="36" y="1"/>
                  </a:lnTo>
                  <a:lnTo>
                    <a:pt x="40" y="3"/>
                  </a:lnTo>
                  <a:lnTo>
                    <a:pt x="43" y="5"/>
                  </a:lnTo>
                  <a:lnTo>
                    <a:pt x="47" y="7"/>
                  </a:lnTo>
                  <a:lnTo>
                    <a:pt x="50" y="10"/>
                  </a:lnTo>
                  <a:lnTo>
                    <a:pt x="51" y="13"/>
                  </a:lnTo>
                  <a:lnTo>
                    <a:pt x="52" y="18"/>
                  </a:lnTo>
                  <a:lnTo>
                    <a:pt x="51" y="21"/>
                  </a:lnTo>
                  <a:lnTo>
                    <a:pt x="50" y="24"/>
                  </a:lnTo>
                  <a:lnTo>
                    <a:pt x="47" y="27"/>
                  </a:lnTo>
                  <a:lnTo>
                    <a:pt x="43" y="30"/>
                  </a:lnTo>
                  <a:lnTo>
                    <a:pt x="40" y="31"/>
                  </a:lnTo>
                  <a:lnTo>
                    <a:pt x="36" y="33"/>
                  </a:lnTo>
                  <a:lnTo>
                    <a:pt x="31" y="34"/>
                  </a:lnTo>
                  <a:lnTo>
                    <a:pt x="25" y="34"/>
                  </a:lnTo>
                  <a:lnTo>
                    <a:pt x="20" y="34"/>
                  </a:lnTo>
                  <a:lnTo>
                    <a:pt x="16" y="33"/>
                  </a:lnTo>
                  <a:lnTo>
                    <a:pt x="11" y="31"/>
                  </a:lnTo>
                  <a:lnTo>
                    <a:pt x="7" y="30"/>
                  </a:lnTo>
                  <a:lnTo>
                    <a:pt x="5" y="27"/>
                  </a:lnTo>
                  <a:lnTo>
                    <a:pt x="2" y="24"/>
                  </a:lnTo>
                  <a:lnTo>
                    <a:pt x="1" y="21"/>
                  </a:lnTo>
                  <a:lnTo>
                    <a:pt x="0" y="18"/>
                  </a:lnTo>
                  <a:lnTo>
                    <a:pt x="1" y="13"/>
                  </a:lnTo>
                  <a:lnTo>
                    <a:pt x="2" y="10"/>
                  </a:lnTo>
                  <a:lnTo>
                    <a:pt x="5" y="7"/>
                  </a:lnTo>
                  <a:lnTo>
                    <a:pt x="7" y="5"/>
                  </a:lnTo>
                  <a:lnTo>
                    <a:pt x="11" y="3"/>
                  </a:lnTo>
                  <a:lnTo>
                    <a:pt x="16" y="1"/>
                  </a:lnTo>
                  <a:lnTo>
                    <a:pt x="20" y="0"/>
                  </a:lnTo>
                  <a:lnTo>
                    <a:pt x="25"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36" name="Freeform 428"/>
            <p:cNvSpPr>
              <a:spLocks/>
            </p:cNvSpPr>
            <p:nvPr/>
          </p:nvSpPr>
          <p:spPr bwMode="auto">
            <a:xfrm>
              <a:off x="4451" y="2018"/>
              <a:ext cx="35" cy="37"/>
            </a:xfrm>
            <a:custGeom>
              <a:avLst/>
              <a:gdLst>
                <a:gd name="T0" fmla="*/ 17 w 35"/>
                <a:gd name="T1" fmla="*/ 0 h 37"/>
                <a:gd name="T2" fmla="*/ 21 w 35"/>
                <a:gd name="T3" fmla="*/ 1 h 37"/>
                <a:gd name="T4" fmla="*/ 24 w 35"/>
                <a:gd name="T5" fmla="*/ 2 h 37"/>
                <a:gd name="T6" fmla="*/ 26 w 35"/>
                <a:gd name="T7" fmla="*/ 3 h 37"/>
                <a:gd name="T8" fmla="*/ 29 w 35"/>
                <a:gd name="T9" fmla="*/ 6 h 37"/>
                <a:gd name="T10" fmla="*/ 31 w 35"/>
                <a:gd name="T11" fmla="*/ 9 h 37"/>
                <a:gd name="T12" fmla="*/ 33 w 35"/>
                <a:gd name="T13" fmla="*/ 11 h 37"/>
                <a:gd name="T14" fmla="*/ 33 w 35"/>
                <a:gd name="T15" fmla="*/ 15 h 37"/>
                <a:gd name="T16" fmla="*/ 34 w 35"/>
                <a:gd name="T17" fmla="*/ 18 h 37"/>
                <a:gd name="T18" fmla="*/ 33 w 35"/>
                <a:gd name="T19" fmla="*/ 21 h 37"/>
                <a:gd name="T20" fmla="*/ 33 w 35"/>
                <a:gd name="T21" fmla="*/ 25 h 37"/>
                <a:gd name="T22" fmla="*/ 31 w 35"/>
                <a:gd name="T23" fmla="*/ 28 h 37"/>
                <a:gd name="T24" fmla="*/ 29 w 35"/>
                <a:gd name="T25" fmla="*/ 30 h 37"/>
                <a:gd name="T26" fmla="*/ 26 w 35"/>
                <a:gd name="T27" fmla="*/ 33 h 37"/>
                <a:gd name="T28" fmla="*/ 24 w 35"/>
                <a:gd name="T29" fmla="*/ 34 h 37"/>
                <a:gd name="T30" fmla="*/ 21 w 35"/>
                <a:gd name="T31" fmla="*/ 35 h 37"/>
                <a:gd name="T32" fmla="*/ 17 w 35"/>
                <a:gd name="T33" fmla="*/ 36 h 37"/>
                <a:gd name="T34" fmla="*/ 15 w 35"/>
                <a:gd name="T35" fmla="*/ 35 h 37"/>
                <a:gd name="T36" fmla="*/ 11 w 35"/>
                <a:gd name="T37" fmla="*/ 34 h 37"/>
                <a:gd name="T38" fmla="*/ 8 w 35"/>
                <a:gd name="T39" fmla="*/ 33 h 37"/>
                <a:gd name="T40" fmla="*/ 5 w 35"/>
                <a:gd name="T41" fmla="*/ 30 h 37"/>
                <a:gd name="T42" fmla="*/ 3 w 35"/>
                <a:gd name="T43" fmla="*/ 28 h 37"/>
                <a:gd name="T44" fmla="*/ 1 w 35"/>
                <a:gd name="T45" fmla="*/ 25 h 37"/>
                <a:gd name="T46" fmla="*/ 1 w 35"/>
                <a:gd name="T47" fmla="*/ 21 h 37"/>
                <a:gd name="T48" fmla="*/ 0 w 35"/>
                <a:gd name="T49" fmla="*/ 18 h 37"/>
                <a:gd name="T50" fmla="*/ 1 w 35"/>
                <a:gd name="T51" fmla="*/ 15 h 37"/>
                <a:gd name="T52" fmla="*/ 1 w 35"/>
                <a:gd name="T53" fmla="*/ 11 h 37"/>
                <a:gd name="T54" fmla="*/ 3 w 35"/>
                <a:gd name="T55" fmla="*/ 9 h 37"/>
                <a:gd name="T56" fmla="*/ 5 w 35"/>
                <a:gd name="T57" fmla="*/ 6 h 37"/>
                <a:gd name="T58" fmla="*/ 8 w 35"/>
                <a:gd name="T59" fmla="*/ 3 h 37"/>
                <a:gd name="T60" fmla="*/ 11 w 35"/>
                <a:gd name="T61" fmla="*/ 2 h 37"/>
                <a:gd name="T62" fmla="*/ 15 w 35"/>
                <a:gd name="T63" fmla="*/ 1 h 37"/>
                <a:gd name="T64" fmla="*/ 17 w 35"/>
                <a:gd name="T65"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37">
                  <a:moveTo>
                    <a:pt x="17" y="0"/>
                  </a:moveTo>
                  <a:lnTo>
                    <a:pt x="21" y="1"/>
                  </a:lnTo>
                  <a:lnTo>
                    <a:pt x="24" y="2"/>
                  </a:lnTo>
                  <a:lnTo>
                    <a:pt x="26" y="3"/>
                  </a:lnTo>
                  <a:lnTo>
                    <a:pt x="29" y="6"/>
                  </a:lnTo>
                  <a:lnTo>
                    <a:pt x="31" y="9"/>
                  </a:lnTo>
                  <a:lnTo>
                    <a:pt x="33" y="11"/>
                  </a:lnTo>
                  <a:lnTo>
                    <a:pt x="33" y="15"/>
                  </a:lnTo>
                  <a:lnTo>
                    <a:pt x="34" y="18"/>
                  </a:lnTo>
                  <a:lnTo>
                    <a:pt x="33" y="21"/>
                  </a:lnTo>
                  <a:lnTo>
                    <a:pt x="33" y="25"/>
                  </a:lnTo>
                  <a:lnTo>
                    <a:pt x="31" y="28"/>
                  </a:lnTo>
                  <a:lnTo>
                    <a:pt x="29" y="30"/>
                  </a:lnTo>
                  <a:lnTo>
                    <a:pt x="26" y="33"/>
                  </a:lnTo>
                  <a:lnTo>
                    <a:pt x="24" y="34"/>
                  </a:lnTo>
                  <a:lnTo>
                    <a:pt x="21" y="35"/>
                  </a:lnTo>
                  <a:lnTo>
                    <a:pt x="17" y="36"/>
                  </a:lnTo>
                  <a:lnTo>
                    <a:pt x="15" y="35"/>
                  </a:lnTo>
                  <a:lnTo>
                    <a:pt x="11" y="34"/>
                  </a:lnTo>
                  <a:lnTo>
                    <a:pt x="8" y="33"/>
                  </a:lnTo>
                  <a:lnTo>
                    <a:pt x="5" y="30"/>
                  </a:lnTo>
                  <a:lnTo>
                    <a:pt x="3" y="28"/>
                  </a:lnTo>
                  <a:lnTo>
                    <a:pt x="1" y="25"/>
                  </a:lnTo>
                  <a:lnTo>
                    <a:pt x="1" y="21"/>
                  </a:lnTo>
                  <a:lnTo>
                    <a:pt x="0" y="18"/>
                  </a:lnTo>
                  <a:lnTo>
                    <a:pt x="1" y="15"/>
                  </a:lnTo>
                  <a:lnTo>
                    <a:pt x="1" y="11"/>
                  </a:lnTo>
                  <a:lnTo>
                    <a:pt x="3" y="9"/>
                  </a:lnTo>
                  <a:lnTo>
                    <a:pt x="5" y="6"/>
                  </a:lnTo>
                  <a:lnTo>
                    <a:pt x="8" y="3"/>
                  </a:lnTo>
                  <a:lnTo>
                    <a:pt x="11" y="2"/>
                  </a:lnTo>
                  <a:lnTo>
                    <a:pt x="15" y="1"/>
                  </a:lnTo>
                  <a:lnTo>
                    <a:pt x="17" y="0"/>
                  </a:lnTo>
                </a:path>
              </a:pathLst>
            </a:custGeom>
            <a:solidFill>
              <a:srgbClr val="00279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37" name="Freeform 429"/>
            <p:cNvSpPr>
              <a:spLocks/>
            </p:cNvSpPr>
            <p:nvPr/>
          </p:nvSpPr>
          <p:spPr bwMode="auto">
            <a:xfrm>
              <a:off x="4443" y="2018"/>
              <a:ext cx="43" cy="43"/>
            </a:xfrm>
            <a:custGeom>
              <a:avLst/>
              <a:gdLst>
                <a:gd name="T0" fmla="*/ 22 w 43"/>
                <a:gd name="T1" fmla="*/ 0 h 43"/>
                <a:gd name="T2" fmla="*/ 22 w 43"/>
                <a:gd name="T3" fmla="*/ 0 h 43"/>
                <a:gd name="T4" fmla="*/ 26 w 43"/>
                <a:gd name="T5" fmla="*/ 1 h 43"/>
                <a:gd name="T6" fmla="*/ 30 w 43"/>
                <a:gd name="T7" fmla="*/ 2 h 43"/>
                <a:gd name="T8" fmla="*/ 32 w 43"/>
                <a:gd name="T9" fmla="*/ 4 h 43"/>
                <a:gd name="T10" fmla="*/ 36 w 43"/>
                <a:gd name="T11" fmla="*/ 7 h 43"/>
                <a:gd name="T12" fmla="*/ 38 w 43"/>
                <a:gd name="T13" fmla="*/ 10 h 43"/>
                <a:gd name="T14" fmla="*/ 41 w 43"/>
                <a:gd name="T15" fmla="*/ 13 h 43"/>
                <a:gd name="T16" fmla="*/ 41 w 43"/>
                <a:gd name="T17" fmla="*/ 17 h 43"/>
                <a:gd name="T18" fmla="*/ 42 w 43"/>
                <a:gd name="T19" fmla="*/ 21 h 43"/>
                <a:gd name="T20" fmla="*/ 41 w 43"/>
                <a:gd name="T21" fmla="*/ 25 h 43"/>
                <a:gd name="T22" fmla="*/ 41 w 43"/>
                <a:gd name="T23" fmla="*/ 29 h 43"/>
                <a:gd name="T24" fmla="*/ 38 w 43"/>
                <a:gd name="T25" fmla="*/ 33 h 43"/>
                <a:gd name="T26" fmla="*/ 36 w 43"/>
                <a:gd name="T27" fmla="*/ 35 h 43"/>
                <a:gd name="T28" fmla="*/ 32 w 43"/>
                <a:gd name="T29" fmla="*/ 38 h 43"/>
                <a:gd name="T30" fmla="*/ 30 w 43"/>
                <a:gd name="T31" fmla="*/ 40 h 43"/>
                <a:gd name="T32" fmla="*/ 26 w 43"/>
                <a:gd name="T33" fmla="*/ 41 h 43"/>
                <a:gd name="T34" fmla="*/ 22 w 43"/>
                <a:gd name="T35" fmla="*/ 42 h 43"/>
                <a:gd name="T36" fmla="*/ 18 w 43"/>
                <a:gd name="T37" fmla="*/ 41 h 43"/>
                <a:gd name="T38" fmla="*/ 13 w 43"/>
                <a:gd name="T39" fmla="*/ 40 h 43"/>
                <a:gd name="T40" fmla="*/ 10 w 43"/>
                <a:gd name="T41" fmla="*/ 38 h 43"/>
                <a:gd name="T42" fmla="*/ 6 w 43"/>
                <a:gd name="T43" fmla="*/ 35 h 43"/>
                <a:gd name="T44" fmla="*/ 4 w 43"/>
                <a:gd name="T45" fmla="*/ 33 h 43"/>
                <a:gd name="T46" fmla="*/ 1 w 43"/>
                <a:gd name="T47" fmla="*/ 29 h 43"/>
                <a:gd name="T48" fmla="*/ 1 w 43"/>
                <a:gd name="T49" fmla="*/ 25 h 43"/>
                <a:gd name="T50" fmla="*/ 0 w 43"/>
                <a:gd name="T51" fmla="*/ 21 h 43"/>
                <a:gd name="T52" fmla="*/ 1 w 43"/>
                <a:gd name="T53" fmla="*/ 17 h 43"/>
                <a:gd name="T54" fmla="*/ 1 w 43"/>
                <a:gd name="T55" fmla="*/ 13 h 43"/>
                <a:gd name="T56" fmla="*/ 4 w 43"/>
                <a:gd name="T57" fmla="*/ 10 h 43"/>
                <a:gd name="T58" fmla="*/ 6 w 43"/>
                <a:gd name="T59" fmla="*/ 7 h 43"/>
                <a:gd name="T60" fmla="*/ 10 w 43"/>
                <a:gd name="T61" fmla="*/ 4 h 43"/>
                <a:gd name="T62" fmla="*/ 13 w 43"/>
                <a:gd name="T63" fmla="*/ 2 h 43"/>
                <a:gd name="T64" fmla="*/ 18 w 43"/>
                <a:gd name="T65" fmla="*/ 1 h 43"/>
                <a:gd name="T66" fmla="*/ 22 w 43"/>
                <a:gd name="T6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3" h="43">
                  <a:moveTo>
                    <a:pt x="22" y="0"/>
                  </a:moveTo>
                  <a:lnTo>
                    <a:pt x="22" y="0"/>
                  </a:lnTo>
                  <a:lnTo>
                    <a:pt x="26" y="1"/>
                  </a:lnTo>
                  <a:lnTo>
                    <a:pt x="30" y="2"/>
                  </a:lnTo>
                  <a:lnTo>
                    <a:pt x="32" y="4"/>
                  </a:lnTo>
                  <a:lnTo>
                    <a:pt x="36" y="7"/>
                  </a:lnTo>
                  <a:lnTo>
                    <a:pt x="38" y="10"/>
                  </a:lnTo>
                  <a:lnTo>
                    <a:pt x="41" y="13"/>
                  </a:lnTo>
                  <a:lnTo>
                    <a:pt x="41" y="17"/>
                  </a:lnTo>
                  <a:lnTo>
                    <a:pt x="42" y="21"/>
                  </a:lnTo>
                  <a:lnTo>
                    <a:pt x="41" y="25"/>
                  </a:lnTo>
                  <a:lnTo>
                    <a:pt x="41" y="29"/>
                  </a:lnTo>
                  <a:lnTo>
                    <a:pt x="38" y="33"/>
                  </a:lnTo>
                  <a:lnTo>
                    <a:pt x="36" y="35"/>
                  </a:lnTo>
                  <a:lnTo>
                    <a:pt x="32" y="38"/>
                  </a:lnTo>
                  <a:lnTo>
                    <a:pt x="30" y="40"/>
                  </a:lnTo>
                  <a:lnTo>
                    <a:pt x="26" y="41"/>
                  </a:lnTo>
                  <a:lnTo>
                    <a:pt x="22" y="42"/>
                  </a:lnTo>
                  <a:lnTo>
                    <a:pt x="18" y="41"/>
                  </a:lnTo>
                  <a:lnTo>
                    <a:pt x="13" y="40"/>
                  </a:lnTo>
                  <a:lnTo>
                    <a:pt x="10" y="38"/>
                  </a:lnTo>
                  <a:lnTo>
                    <a:pt x="6" y="35"/>
                  </a:lnTo>
                  <a:lnTo>
                    <a:pt x="4" y="33"/>
                  </a:lnTo>
                  <a:lnTo>
                    <a:pt x="1" y="29"/>
                  </a:lnTo>
                  <a:lnTo>
                    <a:pt x="1" y="25"/>
                  </a:lnTo>
                  <a:lnTo>
                    <a:pt x="0" y="21"/>
                  </a:lnTo>
                  <a:lnTo>
                    <a:pt x="1" y="17"/>
                  </a:lnTo>
                  <a:lnTo>
                    <a:pt x="1" y="13"/>
                  </a:lnTo>
                  <a:lnTo>
                    <a:pt x="4" y="10"/>
                  </a:lnTo>
                  <a:lnTo>
                    <a:pt x="6" y="7"/>
                  </a:lnTo>
                  <a:lnTo>
                    <a:pt x="10" y="4"/>
                  </a:lnTo>
                  <a:lnTo>
                    <a:pt x="13" y="2"/>
                  </a:lnTo>
                  <a:lnTo>
                    <a:pt x="18" y="1"/>
                  </a:lnTo>
                  <a:lnTo>
                    <a:pt x="22"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38" name="Freeform 430"/>
            <p:cNvSpPr>
              <a:spLocks/>
            </p:cNvSpPr>
            <p:nvPr/>
          </p:nvSpPr>
          <p:spPr bwMode="auto">
            <a:xfrm>
              <a:off x="4107" y="2027"/>
              <a:ext cx="35" cy="36"/>
            </a:xfrm>
            <a:custGeom>
              <a:avLst/>
              <a:gdLst>
                <a:gd name="T0" fmla="*/ 17 w 35"/>
                <a:gd name="T1" fmla="*/ 0 h 36"/>
                <a:gd name="T2" fmla="*/ 21 w 35"/>
                <a:gd name="T3" fmla="*/ 1 h 36"/>
                <a:gd name="T4" fmla="*/ 23 w 35"/>
                <a:gd name="T5" fmla="*/ 2 h 36"/>
                <a:gd name="T6" fmla="*/ 27 w 35"/>
                <a:gd name="T7" fmla="*/ 3 h 36"/>
                <a:gd name="T8" fmla="*/ 29 w 35"/>
                <a:gd name="T9" fmla="*/ 5 h 36"/>
                <a:gd name="T10" fmla="*/ 31 w 35"/>
                <a:gd name="T11" fmla="*/ 8 h 36"/>
                <a:gd name="T12" fmla="*/ 33 w 35"/>
                <a:gd name="T13" fmla="*/ 11 h 36"/>
                <a:gd name="T14" fmla="*/ 34 w 35"/>
                <a:gd name="T15" fmla="*/ 15 h 36"/>
                <a:gd name="T16" fmla="*/ 34 w 35"/>
                <a:gd name="T17" fmla="*/ 18 h 36"/>
                <a:gd name="T18" fmla="*/ 34 w 35"/>
                <a:gd name="T19" fmla="*/ 21 h 36"/>
                <a:gd name="T20" fmla="*/ 33 w 35"/>
                <a:gd name="T21" fmla="*/ 24 h 36"/>
                <a:gd name="T22" fmla="*/ 31 w 35"/>
                <a:gd name="T23" fmla="*/ 27 h 36"/>
                <a:gd name="T24" fmla="*/ 29 w 35"/>
                <a:gd name="T25" fmla="*/ 30 h 36"/>
                <a:gd name="T26" fmla="*/ 27 w 35"/>
                <a:gd name="T27" fmla="*/ 32 h 36"/>
                <a:gd name="T28" fmla="*/ 23 w 35"/>
                <a:gd name="T29" fmla="*/ 33 h 36"/>
                <a:gd name="T30" fmla="*/ 21 w 35"/>
                <a:gd name="T31" fmla="*/ 34 h 36"/>
                <a:gd name="T32" fmla="*/ 17 w 35"/>
                <a:gd name="T33" fmla="*/ 35 h 36"/>
                <a:gd name="T34" fmla="*/ 15 w 35"/>
                <a:gd name="T35" fmla="*/ 34 h 36"/>
                <a:gd name="T36" fmla="*/ 11 w 35"/>
                <a:gd name="T37" fmla="*/ 33 h 36"/>
                <a:gd name="T38" fmla="*/ 8 w 35"/>
                <a:gd name="T39" fmla="*/ 32 h 36"/>
                <a:gd name="T40" fmla="*/ 5 w 35"/>
                <a:gd name="T41" fmla="*/ 30 h 36"/>
                <a:gd name="T42" fmla="*/ 3 w 35"/>
                <a:gd name="T43" fmla="*/ 27 h 36"/>
                <a:gd name="T44" fmla="*/ 1 w 35"/>
                <a:gd name="T45" fmla="*/ 24 h 36"/>
                <a:gd name="T46" fmla="*/ 1 w 35"/>
                <a:gd name="T47" fmla="*/ 21 h 36"/>
                <a:gd name="T48" fmla="*/ 0 w 35"/>
                <a:gd name="T49" fmla="*/ 18 h 36"/>
                <a:gd name="T50" fmla="*/ 1 w 35"/>
                <a:gd name="T51" fmla="*/ 15 h 36"/>
                <a:gd name="T52" fmla="*/ 1 w 35"/>
                <a:gd name="T53" fmla="*/ 11 h 36"/>
                <a:gd name="T54" fmla="*/ 3 w 35"/>
                <a:gd name="T55" fmla="*/ 8 h 36"/>
                <a:gd name="T56" fmla="*/ 5 w 35"/>
                <a:gd name="T57" fmla="*/ 5 h 36"/>
                <a:gd name="T58" fmla="*/ 8 w 35"/>
                <a:gd name="T59" fmla="*/ 3 h 36"/>
                <a:gd name="T60" fmla="*/ 11 w 35"/>
                <a:gd name="T61" fmla="*/ 2 h 36"/>
                <a:gd name="T62" fmla="*/ 15 w 35"/>
                <a:gd name="T63" fmla="*/ 1 h 36"/>
                <a:gd name="T64" fmla="*/ 17 w 35"/>
                <a:gd name="T6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36">
                  <a:moveTo>
                    <a:pt x="17" y="0"/>
                  </a:moveTo>
                  <a:lnTo>
                    <a:pt x="21" y="1"/>
                  </a:lnTo>
                  <a:lnTo>
                    <a:pt x="23" y="2"/>
                  </a:lnTo>
                  <a:lnTo>
                    <a:pt x="27" y="3"/>
                  </a:lnTo>
                  <a:lnTo>
                    <a:pt x="29" y="5"/>
                  </a:lnTo>
                  <a:lnTo>
                    <a:pt x="31" y="8"/>
                  </a:lnTo>
                  <a:lnTo>
                    <a:pt x="33" y="11"/>
                  </a:lnTo>
                  <a:lnTo>
                    <a:pt x="34" y="15"/>
                  </a:lnTo>
                  <a:lnTo>
                    <a:pt x="34" y="18"/>
                  </a:lnTo>
                  <a:lnTo>
                    <a:pt x="34" y="21"/>
                  </a:lnTo>
                  <a:lnTo>
                    <a:pt x="33" y="24"/>
                  </a:lnTo>
                  <a:lnTo>
                    <a:pt x="31" y="27"/>
                  </a:lnTo>
                  <a:lnTo>
                    <a:pt x="29" y="30"/>
                  </a:lnTo>
                  <a:lnTo>
                    <a:pt x="27" y="32"/>
                  </a:lnTo>
                  <a:lnTo>
                    <a:pt x="23" y="33"/>
                  </a:lnTo>
                  <a:lnTo>
                    <a:pt x="21" y="34"/>
                  </a:lnTo>
                  <a:lnTo>
                    <a:pt x="17" y="35"/>
                  </a:lnTo>
                  <a:lnTo>
                    <a:pt x="15" y="34"/>
                  </a:lnTo>
                  <a:lnTo>
                    <a:pt x="11" y="33"/>
                  </a:lnTo>
                  <a:lnTo>
                    <a:pt x="8" y="32"/>
                  </a:lnTo>
                  <a:lnTo>
                    <a:pt x="5" y="30"/>
                  </a:lnTo>
                  <a:lnTo>
                    <a:pt x="3" y="27"/>
                  </a:lnTo>
                  <a:lnTo>
                    <a:pt x="1" y="24"/>
                  </a:lnTo>
                  <a:lnTo>
                    <a:pt x="1" y="21"/>
                  </a:lnTo>
                  <a:lnTo>
                    <a:pt x="0" y="18"/>
                  </a:lnTo>
                  <a:lnTo>
                    <a:pt x="1" y="15"/>
                  </a:lnTo>
                  <a:lnTo>
                    <a:pt x="1" y="11"/>
                  </a:lnTo>
                  <a:lnTo>
                    <a:pt x="3" y="8"/>
                  </a:lnTo>
                  <a:lnTo>
                    <a:pt x="5" y="5"/>
                  </a:lnTo>
                  <a:lnTo>
                    <a:pt x="8" y="3"/>
                  </a:lnTo>
                  <a:lnTo>
                    <a:pt x="11" y="2"/>
                  </a:lnTo>
                  <a:lnTo>
                    <a:pt x="15" y="1"/>
                  </a:lnTo>
                  <a:lnTo>
                    <a:pt x="17" y="0"/>
                  </a:lnTo>
                </a:path>
              </a:pathLst>
            </a:custGeom>
            <a:solidFill>
              <a:srgbClr val="00279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39" name="Freeform 431"/>
            <p:cNvSpPr>
              <a:spLocks/>
            </p:cNvSpPr>
            <p:nvPr/>
          </p:nvSpPr>
          <p:spPr bwMode="auto">
            <a:xfrm>
              <a:off x="4100" y="2027"/>
              <a:ext cx="42" cy="43"/>
            </a:xfrm>
            <a:custGeom>
              <a:avLst/>
              <a:gdLst>
                <a:gd name="T0" fmla="*/ 21 w 42"/>
                <a:gd name="T1" fmla="*/ 0 h 43"/>
                <a:gd name="T2" fmla="*/ 21 w 42"/>
                <a:gd name="T3" fmla="*/ 0 h 43"/>
                <a:gd name="T4" fmla="*/ 26 w 42"/>
                <a:gd name="T5" fmla="*/ 1 h 43"/>
                <a:gd name="T6" fmla="*/ 28 w 42"/>
                <a:gd name="T7" fmla="*/ 2 h 43"/>
                <a:gd name="T8" fmla="*/ 33 w 42"/>
                <a:gd name="T9" fmla="*/ 3 h 43"/>
                <a:gd name="T10" fmla="*/ 35 w 42"/>
                <a:gd name="T11" fmla="*/ 6 h 43"/>
                <a:gd name="T12" fmla="*/ 37 w 42"/>
                <a:gd name="T13" fmla="*/ 9 h 43"/>
                <a:gd name="T14" fmla="*/ 40 w 42"/>
                <a:gd name="T15" fmla="*/ 13 h 43"/>
                <a:gd name="T16" fmla="*/ 41 w 42"/>
                <a:gd name="T17" fmla="*/ 17 h 43"/>
                <a:gd name="T18" fmla="*/ 41 w 42"/>
                <a:gd name="T19" fmla="*/ 22 h 43"/>
                <a:gd name="T20" fmla="*/ 41 w 42"/>
                <a:gd name="T21" fmla="*/ 26 h 43"/>
                <a:gd name="T22" fmla="*/ 40 w 42"/>
                <a:gd name="T23" fmla="*/ 29 h 43"/>
                <a:gd name="T24" fmla="*/ 37 w 42"/>
                <a:gd name="T25" fmla="*/ 33 h 43"/>
                <a:gd name="T26" fmla="*/ 35 w 42"/>
                <a:gd name="T27" fmla="*/ 36 h 43"/>
                <a:gd name="T28" fmla="*/ 33 w 42"/>
                <a:gd name="T29" fmla="*/ 38 h 43"/>
                <a:gd name="T30" fmla="*/ 28 w 42"/>
                <a:gd name="T31" fmla="*/ 40 h 43"/>
                <a:gd name="T32" fmla="*/ 26 w 42"/>
                <a:gd name="T33" fmla="*/ 41 h 43"/>
                <a:gd name="T34" fmla="*/ 21 w 42"/>
                <a:gd name="T35" fmla="*/ 42 h 43"/>
                <a:gd name="T36" fmla="*/ 18 w 42"/>
                <a:gd name="T37" fmla="*/ 41 h 43"/>
                <a:gd name="T38" fmla="*/ 13 w 42"/>
                <a:gd name="T39" fmla="*/ 40 h 43"/>
                <a:gd name="T40" fmla="*/ 9 w 42"/>
                <a:gd name="T41" fmla="*/ 38 h 43"/>
                <a:gd name="T42" fmla="*/ 6 w 42"/>
                <a:gd name="T43" fmla="*/ 36 h 43"/>
                <a:gd name="T44" fmla="*/ 4 w 42"/>
                <a:gd name="T45" fmla="*/ 33 h 43"/>
                <a:gd name="T46" fmla="*/ 1 w 42"/>
                <a:gd name="T47" fmla="*/ 29 h 43"/>
                <a:gd name="T48" fmla="*/ 1 w 42"/>
                <a:gd name="T49" fmla="*/ 26 h 43"/>
                <a:gd name="T50" fmla="*/ 0 w 42"/>
                <a:gd name="T51" fmla="*/ 22 h 43"/>
                <a:gd name="T52" fmla="*/ 1 w 42"/>
                <a:gd name="T53" fmla="*/ 17 h 43"/>
                <a:gd name="T54" fmla="*/ 1 w 42"/>
                <a:gd name="T55" fmla="*/ 13 h 43"/>
                <a:gd name="T56" fmla="*/ 4 w 42"/>
                <a:gd name="T57" fmla="*/ 9 h 43"/>
                <a:gd name="T58" fmla="*/ 6 w 42"/>
                <a:gd name="T59" fmla="*/ 6 h 43"/>
                <a:gd name="T60" fmla="*/ 9 w 42"/>
                <a:gd name="T61" fmla="*/ 3 h 43"/>
                <a:gd name="T62" fmla="*/ 13 w 42"/>
                <a:gd name="T63" fmla="*/ 2 h 43"/>
                <a:gd name="T64" fmla="*/ 18 w 42"/>
                <a:gd name="T65" fmla="*/ 1 h 43"/>
                <a:gd name="T66" fmla="*/ 21 w 42"/>
                <a:gd name="T6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 h="43">
                  <a:moveTo>
                    <a:pt x="21" y="0"/>
                  </a:moveTo>
                  <a:lnTo>
                    <a:pt x="21" y="0"/>
                  </a:lnTo>
                  <a:lnTo>
                    <a:pt x="26" y="1"/>
                  </a:lnTo>
                  <a:lnTo>
                    <a:pt x="28" y="2"/>
                  </a:lnTo>
                  <a:lnTo>
                    <a:pt x="33" y="3"/>
                  </a:lnTo>
                  <a:lnTo>
                    <a:pt x="35" y="6"/>
                  </a:lnTo>
                  <a:lnTo>
                    <a:pt x="37" y="9"/>
                  </a:lnTo>
                  <a:lnTo>
                    <a:pt x="40" y="13"/>
                  </a:lnTo>
                  <a:lnTo>
                    <a:pt x="41" y="17"/>
                  </a:lnTo>
                  <a:lnTo>
                    <a:pt x="41" y="22"/>
                  </a:lnTo>
                  <a:lnTo>
                    <a:pt x="41" y="26"/>
                  </a:lnTo>
                  <a:lnTo>
                    <a:pt x="40" y="29"/>
                  </a:lnTo>
                  <a:lnTo>
                    <a:pt x="37" y="33"/>
                  </a:lnTo>
                  <a:lnTo>
                    <a:pt x="35" y="36"/>
                  </a:lnTo>
                  <a:lnTo>
                    <a:pt x="33" y="38"/>
                  </a:lnTo>
                  <a:lnTo>
                    <a:pt x="28" y="40"/>
                  </a:lnTo>
                  <a:lnTo>
                    <a:pt x="26" y="41"/>
                  </a:lnTo>
                  <a:lnTo>
                    <a:pt x="21" y="42"/>
                  </a:lnTo>
                  <a:lnTo>
                    <a:pt x="18" y="41"/>
                  </a:lnTo>
                  <a:lnTo>
                    <a:pt x="13" y="40"/>
                  </a:lnTo>
                  <a:lnTo>
                    <a:pt x="9" y="38"/>
                  </a:lnTo>
                  <a:lnTo>
                    <a:pt x="6" y="36"/>
                  </a:lnTo>
                  <a:lnTo>
                    <a:pt x="4" y="33"/>
                  </a:lnTo>
                  <a:lnTo>
                    <a:pt x="1" y="29"/>
                  </a:lnTo>
                  <a:lnTo>
                    <a:pt x="1" y="26"/>
                  </a:lnTo>
                  <a:lnTo>
                    <a:pt x="0" y="22"/>
                  </a:lnTo>
                  <a:lnTo>
                    <a:pt x="1" y="17"/>
                  </a:lnTo>
                  <a:lnTo>
                    <a:pt x="1" y="13"/>
                  </a:lnTo>
                  <a:lnTo>
                    <a:pt x="4" y="9"/>
                  </a:lnTo>
                  <a:lnTo>
                    <a:pt x="6" y="6"/>
                  </a:lnTo>
                  <a:lnTo>
                    <a:pt x="9" y="3"/>
                  </a:lnTo>
                  <a:lnTo>
                    <a:pt x="13" y="2"/>
                  </a:lnTo>
                  <a:lnTo>
                    <a:pt x="18" y="1"/>
                  </a:lnTo>
                  <a:lnTo>
                    <a:pt x="21"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40" name="Freeform 432"/>
            <p:cNvSpPr>
              <a:spLocks/>
            </p:cNvSpPr>
            <p:nvPr/>
          </p:nvSpPr>
          <p:spPr bwMode="auto">
            <a:xfrm>
              <a:off x="3111" y="2025"/>
              <a:ext cx="37" cy="37"/>
            </a:xfrm>
            <a:custGeom>
              <a:avLst/>
              <a:gdLst>
                <a:gd name="T0" fmla="*/ 19 w 37"/>
                <a:gd name="T1" fmla="*/ 0 h 37"/>
                <a:gd name="T2" fmla="*/ 22 w 37"/>
                <a:gd name="T3" fmla="*/ 1 h 37"/>
                <a:gd name="T4" fmla="*/ 25 w 37"/>
                <a:gd name="T5" fmla="*/ 2 h 37"/>
                <a:gd name="T6" fmla="*/ 28 w 37"/>
                <a:gd name="T7" fmla="*/ 3 h 37"/>
                <a:gd name="T8" fmla="*/ 31 w 37"/>
                <a:gd name="T9" fmla="*/ 6 h 37"/>
                <a:gd name="T10" fmla="*/ 33 w 37"/>
                <a:gd name="T11" fmla="*/ 8 h 37"/>
                <a:gd name="T12" fmla="*/ 35 w 37"/>
                <a:gd name="T13" fmla="*/ 11 h 37"/>
                <a:gd name="T14" fmla="*/ 35 w 37"/>
                <a:gd name="T15" fmla="*/ 15 h 37"/>
                <a:gd name="T16" fmla="*/ 36 w 37"/>
                <a:gd name="T17" fmla="*/ 19 h 37"/>
                <a:gd name="T18" fmla="*/ 35 w 37"/>
                <a:gd name="T19" fmla="*/ 22 h 37"/>
                <a:gd name="T20" fmla="*/ 35 w 37"/>
                <a:gd name="T21" fmla="*/ 25 h 37"/>
                <a:gd name="T22" fmla="*/ 33 w 37"/>
                <a:gd name="T23" fmla="*/ 27 h 37"/>
                <a:gd name="T24" fmla="*/ 31 w 37"/>
                <a:gd name="T25" fmla="*/ 31 h 37"/>
                <a:gd name="T26" fmla="*/ 28 w 37"/>
                <a:gd name="T27" fmla="*/ 33 h 37"/>
                <a:gd name="T28" fmla="*/ 25 w 37"/>
                <a:gd name="T29" fmla="*/ 34 h 37"/>
                <a:gd name="T30" fmla="*/ 22 w 37"/>
                <a:gd name="T31" fmla="*/ 35 h 37"/>
                <a:gd name="T32" fmla="*/ 19 w 37"/>
                <a:gd name="T33" fmla="*/ 36 h 37"/>
                <a:gd name="T34" fmla="*/ 14 w 37"/>
                <a:gd name="T35" fmla="*/ 35 h 37"/>
                <a:gd name="T36" fmla="*/ 11 w 37"/>
                <a:gd name="T37" fmla="*/ 34 h 37"/>
                <a:gd name="T38" fmla="*/ 8 w 37"/>
                <a:gd name="T39" fmla="*/ 33 h 37"/>
                <a:gd name="T40" fmla="*/ 5 w 37"/>
                <a:gd name="T41" fmla="*/ 31 h 37"/>
                <a:gd name="T42" fmla="*/ 3 w 37"/>
                <a:gd name="T43" fmla="*/ 27 h 37"/>
                <a:gd name="T44" fmla="*/ 1 w 37"/>
                <a:gd name="T45" fmla="*/ 25 h 37"/>
                <a:gd name="T46" fmla="*/ 0 w 37"/>
                <a:gd name="T47" fmla="*/ 22 h 37"/>
                <a:gd name="T48" fmla="*/ 0 w 37"/>
                <a:gd name="T49" fmla="*/ 19 h 37"/>
                <a:gd name="T50" fmla="*/ 0 w 37"/>
                <a:gd name="T51" fmla="*/ 15 h 37"/>
                <a:gd name="T52" fmla="*/ 1 w 37"/>
                <a:gd name="T53" fmla="*/ 11 h 37"/>
                <a:gd name="T54" fmla="*/ 3 w 37"/>
                <a:gd name="T55" fmla="*/ 8 h 37"/>
                <a:gd name="T56" fmla="*/ 5 w 37"/>
                <a:gd name="T57" fmla="*/ 6 h 37"/>
                <a:gd name="T58" fmla="*/ 8 w 37"/>
                <a:gd name="T59" fmla="*/ 3 h 37"/>
                <a:gd name="T60" fmla="*/ 11 w 37"/>
                <a:gd name="T61" fmla="*/ 2 h 37"/>
                <a:gd name="T62" fmla="*/ 14 w 37"/>
                <a:gd name="T63" fmla="*/ 1 h 37"/>
                <a:gd name="T64" fmla="*/ 19 w 37"/>
                <a:gd name="T65"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7" h="37">
                  <a:moveTo>
                    <a:pt x="19" y="0"/>
                  </a:moveTo>
                  <a:lnTo>
                    <a:pt x="22" y="1"/>
                  </a:lnTo>
                  <a:lnTo>
                    <a:pt x="25" y="2"/>
                  </a:lnTo>
                  <a:lnTo>
                    <a:pt x="28" y="3"/>
                  </a:lnTo>
                  <a:lnTo>
                    <a:pt x="31" y="6"/>
                  </a:lnTo>
                  <a:lnTo>
                    <a:pt x="33" y="8"/>
                  </a:lnTo>
                  <a:lnTo>
                    <a:pt x="35" y="11"/>
                  </a:lnTo>
                  <a:lnTo>
                    <a:pt x="35" y="15"/>
                  </a:lnTo>
                  <a:lnTo>
                    <a:pt x="36" y="19"/>
                  </a:lnTo>
                  <a:lnTo>
                    <a:pt x="35" y="22"/>
                  </a:lnTo>
                  <a:lnTo>
                    <a:pt x="35" y="25"/>
                  </a:lnTo>
                  <a:lnTo>
                    <a:pt x="33" y="27"/>
                  </a:lnTo>
                  <a:lnTo>
                    <a:pt x="31" y="31"/>
                  </a:lnTo>
                  <a:lnTo>
                    <a:pt x="28" y="33"/>
                  </a:lnTo>
                  <a:lnTo>
                    <a:pt x="25" y="34"/>
                  </a:lnTo>
                  <a:lnTo>
                    <a:pt x="22" y="35"/>
                  </a:lnTo>
                  <a:lnTo>
                    <a:pt x="19" y="36"/>
                  </a:lnTo>
                  <a:lnTo>
                    <a:pt x="14" y="35"/>
                  </a:lnTo>
                  <a:lnTo>
                    <a:pt x="11" y="34"/>
                  </a:lnTo>
                  <a:lnTo>
                    <a:pt x="8" y="33"/>
                  </a:lnTo>
                  <a:lnTo>
                    <a:pt x="5" y="31"/>
                  </a:lnTo>
                  <a:lnTo>
                    <a:pt x="3" y="27"/>
                  </a:lnTo>
                  <a:lnTo>
                    <a:pt x="1" y="25"/>
                  </a:lnTo>
                  <a:lnTo>
                    <a:pt x="0" y="22"/>
                  </a:lnTo>
                  <a:lnTo>
                    <a:pt x="0" y="19"/>
                  </a:lnTo>
                  <a:lnTo>
                    <a:pt x="0" y="15"/>
                  </a:lnTo>
                  <a:lnTo>
                    <a:pt x="1" y="11"/>
                  </a:lnTo>
                  <a:lnTo>
                    <a:pt x="3" y="8"/>
                  </a:lnTo>
                  <a:lnTo>
                    <a:pt x="5" y="6"/>
                  </a:lnTo>
                  <a:lnTo>
                    <a:pt x="8" y="3"/>
                  </a:lnTo>
                  <a:lnTo>
                    <a:pt x="11" y="2"/>
                  </a:lnTo>
                  <a:lnTo>
                    <a:pt x="14" y="1"/>
                  </a:lnTo>
                  <a:lnTo>
                    <a:pt x="19" y="0"/>
                  </a:lnTo>
                </a:path>
              </a:pathLst>
            </a:custGeom>
            <a:solidFill>
              <a:srgbClr val="00279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41" name="Freeform 433"/>
            <p:cNvSpPr>
              <a:spLocks/>
            </p:cNvSpPr>
            <p:nvPr/>
          </p:nvSpPr>
          <p:spPr bwMode="auto">
            <a:xfrm>
              <a:off x="3104" y="2025"/>
              <a:ext cx="44" cy="44"/>
            </a:xfrm>
            <a:custGeom>
              <a:avLst/>
              <a:gdLst>
                <a:gd name="T0" fmla="*/ 22 w 44"/>
                <a:gd name="T1" fmla="*/ 0 h 44"/>
                <a:gd name="T2" fmla="*/ 22 w 44"/>
                <a:gd name="T3" fmla="*/ 0 h 44"/>
                <a:gd name="T4" fmla="*/ 26 w 44"/>
                <a:gd name="T5" fmla="*/ 1 h 44"/>
                <a:gd name="T6" fmla="*/ 29 w 44"/>
                <a:gd name="T7" fmla="*/ 2 h 44"/>
                <a:gd name="T8" fmla="*/ 33 w 44"/>
                <a:gd name="T9" fmla="*/ 4 h 44"/>
                <a:gd name="T10" fmla="*/ 37 w 44"/>
                <a:gd name="T11" fmla="*/ 7 h 44"/>
                <a:gd name="T12" fmla="*/ 39 w 44"/>
                <a:gd name="T13" fmla="*/ 9 h 44"/>
                <a:gd name="T14" fmla="*/ 42 w 44"/>
                <a:gd name="T15" fmla="*/ 13 h 44"/>
                <a:gd name="T16" fmla="*/ 42 w 44"/>
                <a:gd name="T17" fmla="*/ 17 h 44"/>
                <a:gd name="T18" fmla="*/ 43 w 44"/>
                <a:gd name="T19" fmla="*/ 23 h 44"/>
                <a:gd name="T20" fmla="*/ 42 w 44"/>
                <a:gd name="T21" fmla="*/ 27 h 44"/>
                <a:gd name="T22" fmla="*/ 42 w 44"/>
                <a:gd name="T23" fmla="*/ 30 h 44"/>
                <a:gd name="T24" fmla="*/ 39 w 44"/>
                <a:gd name="T25" fmla="*/ 33 h 44"/>
                <a:gd name="T26" fmla="*/ 37 w 44"/>
                <a:gd name="T27" fmla="*/ 37 h 44"/>
                <a:gd name="T28" fmla="*/ 33 w 44"/>
                <a:gd name="T29" fmla="*/ 39 h 44"/>
                <a:gd name="T30" fmla="*/ 29 w 44"/>
                <a:gd name="T31" fmla="*/ 41 h 44"/>
                <a:gd name="T32" fmla="*/ 26 w 44"/>
                <a:gd name="T33" fmla="*/ 42 h 44"/>
                <a:gd name="T34" fmla="*/ 22 w 44"/>
                <a:gd name="T35" fmla="*/ 43 h 44"/>
                <a:gd name="T36" fmla="*/ 17 w 44"/>
                <a:gd name="T37" fmla="*/ 42 h 44"/>
                <a:gd name="T38" fmla="*/ 14 w 44"/>
                <a:gd name="T39" fmla="*/ 41 h 44"/>
                <a:gd name="T40" fmla="*/ 10 w 44"/>
                <a:gd name="T41" fmla="*/ 39 h 44"/>
                <a:gd name="T42" fmla="*/ 6 w 44"/>
                <a:gd name="T43" fmla="*/ 37 h 44"/>
                <a:gd name="T44" fmla="*/ 4 w 44"/>
                <a:gd name="T45" fmla="*/ 33 h 44"/>
                <a:gd name="T46" fmla="*/ 1 w 44"/>
                <a:gd name="T47" fmla="*/ 30 h 44"/>
                <a:gd name="T48" fmla="*/ 0 w 44"/>
                <a:gd name="T49" fmla="*/ 27 h 44"/>
                <a:gd name="T50" fmla="*/ 0 w 44"/>
                <a:gd name="T51" fmla="*/ 23 h 44"/>
                <a:gd name="T52" fmla="*/ 0 w 44"/>
                <a:gd name="T53" fmla="*/ 17 h 44"/>
                <a:gd name="T54" fmla="*/ 1 w 44"/>
                <a:gd name="T55" fmla="*/ 13 h 44"/>
                <a:gd name="T56" fmla="*/ 4 w 44"/>
                <a:gd name="T57" fmla="*/ 9 h 44"/>
                <a:gd name="T58" fmla="*/ 6 w 44"/>
                <a:gd name="T59" fmla="*/ 7 h 44"/>
                <a:gd name="T60" fmla="*/ 10 w 44"/>
                <a:gd name="T61" fmla="*/ 4 h 44"/>
                <a:gd name="T62" fmla="*/ 14 w 44"/>
                <a:gd name="T63" fmla="*/ 2 h 44"/>
                <a:gd name="T64" fmla="*/ 17 w 44"/>
                <a:gd name="T65" fmla="*/ 1 h 44"/>
                <a:gd name="T66" fmla="*/ 22 w 44"/>
                <a:gd name="T6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44">
                  <a:moveTo>
                    <a:pt x="22" y="0"/>
                  </a:moveTo>
                  <a:lnTo>
                    <a:pt x="22" y="0"/>
                  </a:lnTo>
                  <a:lnTo>
                    <a:pt x="26" y="1"/>
                  </a:lnTo>
                  <a:lnTo>
                    <a:pt x="29" y="2"/>
                  </a:lnTo>
                  <a:lnTo>
                    <a:pt x="33" y="4"/>
                  </a:lnTo>
                  <a:lnTo>
                    <a:pt x="37" y="7"/>
                  </a:lnTo>
                  <a:lnTo>
                    <a:pt x="39" y="9"/>
                  </a:lnTo>
                  <a:lnTo>
                    <a:pt x="42" y="13"/>
                  </a:lnTo>
                  <a:lnTo>
                    <a:pt x="42" y="17"/>
                  </a:lnTo>
                  <a:lnTo>
                    <a:pt x="43" y="23"/>
                  </a:lnTo>
                  <a:lnTo>
                    <a:pt x="42" y="27"/>
                  </a:lnTo>
                  <a:lnTo>
                    <a:pt x="42" y="30"/>
                  </a:lnTo>
                  <a:lnTo>
                    <a:pt x="39" y="33"/>
                  </a:lnTo>
                  <a:lnTo>
                    <a:pt x="37" y="37"/>
                  </a:lnTo>
                  <a:lnTo>
                    <a:pt x="33" y="39"/>
                  </a:lnTo>
                  <a:lnTo>
                    <a:pt x="29" y="41"/>
                  </a:lnTo>
                  <a:lnTo>
                    <a:pt x="26" y="42"/>
                  </a:lnTo>
                  <a:lnTo>
                    <a:pt x="22" y="43"/>
                  </a:lnTo>
                  <a:lnTo>
                    <a:pt x="17" y="42"/>
                  </a:lnTo>
                  <a:lnTo>
                    <a:pt x="14" y="41"/>
                  </a:lnTo>
                  <a:lnTo>
                    <a:pt x="10" y="39"/>
                  </a:lnTo>
                  <a:lnTo>
                    <a:pt x="6" y="37"/>
                  </a:lnTo>
                  <a:lnTo>
                    <a:pt x="4" y="33"/>
                  </a:lnTo>
                  <a:lnTo>
                    <a:pt x="1" y="30"/>
                  </a:lnTo>
                  <a:lnTo>
                    <a:pt x="0" y="27"/>
                  </a:lnTo>
                  <a:lnTo>
                    <a:pt x="0" y="23"/>
                  </a:lnTo>
                  <a:lnTo>
                    <a:pt x="0" y="17"/>
                  </a:lnTo>
                  <a:lnTo>
                    <a:pt x="1" y="13"/>
                  </a:lnTo>
                  <a:lnTo>
                    <a:pt x="4" y="9"/>
                  </a:lnTo>
                  <a:lnTo>
                    <a:pt x="6" y="7"/>
                  </a:lnTo>
                  <a:lnTo>
                    <a:pt x="10" y="4"/>
                  </a:lnTo>
                  <a:lnTo>
                    <a:pt x="14" y="2"/>
                  </a:lnTo>
                  <a:lnTo>
                    <a:pt x="17" y="1"/>
                  </a:lnTo>
                  <a:lnTo>
                    <a:pt x="22"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42" name="Freeform 434"/>
            <p:cNvSpPr>
              <a:spLocks/>
            </p:cNvSpPr>
            <p:nvPr/>
          </p:nvSpPr>
          <p:spPr bwMode="auto">
            <a:xfrm>
              <a:off x="1700" y="2011"/>
              <a:ext cx="36" cy="36"/>
            </a:xfrm>
            <a:custGeom>
              <a:avLst/>
              <a:gdLst>
                <a:gd name="T0" fmla="*/ 18 w 36"/>
                <a:gd name="T1" fmla="*/ 0 h 36"/>
                <a:gd name="T2" fmla="*/ 21 w 36"/>
                <a:gd name="T3" fmla="*/ 1 h 36"/>
                <a:gd name="T4" fmla="*/ 24 w 36"/>
                <a:gd name="T5" fmla="*/ 2 h 36"/>
                <a:gd name="T6" fmla="*/ 27 w 36"/>
                <a:gd name="T7" fmla="*/ 3 h 36"/>
                <a:gd name="T8" fmla="*/ 30 w 36"/>
                <a:gd name="T9" fmla="*/ 6 h 36"/>
                <a:gd name="T10" fmla="*/ 32 w 36"/>
                <a:gd name="T11" fmla="*/ 9 h 36"/>
                <a:gd name="T12" fmla="*/ 34 w 36"/>
                <a:gd name="T13" fmla="*/ 11 h 36"/>
                <a:gd name="T14" fmla="*/ 34 w 36"/>
                <a:gd name="T15" fmla="*/ 15 h 36"/>
                <a:gd name="T16" fmla="*/ 35 w 36"/>
                <a:gd name="T17" fmla="*/ 18 h 36"/>
                <a:gd name="T18" fmla="*/ 34 w 36"/>
                <a:gd name="T19" fmla="*/ 21 h 36"/>
                <a:gd name="T20" fmla="*/ 34 w 36"/>
                <a:gd name="T21" fmla="*/ 25 h 36"/>
                <a:gd name="T22" fmla="*/ 32 w 36"/>
                <a:gd name="T23" fmla="*/ 27 h 36"/>
                <a:gd name="T24" fmla="*/ 30 w 36"/>
                <a:gd name="T25" fmla="*/ 31 h 36"/>
                <a:gd name="T26" fmla="*/ 27 w 36"/>
                <a:gd name="T27" fmla="*/ 32 h 36"/>
                <a:gd name="T28" fmla="*/ 24 w 36"/>
                <a:gd name="T29" fmla="*/ 34 h 36"/>
                <a:gd name="T30" fmla="*/ 21 w 36"/>
                <a:gd name="T31" fmla="*/ 35 h 36"/>
                <a:gd name="T32" fmla="*/ 18 w 36"/>
                <a:gd name="T33" fmla="*/ 35 h 36"/>
                <a:gd name="T34" fmla="*/ 14 w 36"/>
                <a:gd name="T35" fmla="*/ 35 h 36"/>
                <a:gd name="T36" fmla="*/ 11 w 36"/>
                <a:gd name="T37" fmla="*/ 34 h 36"/>
                <a:gd name="T38" fmla="*/ 8 w 36"/>
                <a:gd name="T39" fmla="*/ 32 h 36"/>
                <a:gd name="T40" fmla="*/ 5 w 36"/>
                <a:gd name="T41" fmla="*/ 31 h 36"/>
                <a:gd name="T42" fmla="*/ 3 w 36"/>
                <a:gd name="T43" fmla="*/ 27 h 36"/>
                <a:gd name="T44" fmla="*/ 1 w 36"/>
                <a:gd name="T45" fmla="*/ 25 h 36"/>
                <a:gd name="T46" fmla="*/ 0 w 36"/>
                <a:gd name="T47" fmla="*/ 21 h 36"/>
                <a:gd name="T48" fmla="*/ 0 w 36"/>
                <a:gd name="T49" fmla="*/ 18 h 36"/>
                <a:gd name="T50" fmla="*/ 0 w 36"/>
                <a:gd name="T51" fmla="*/ 15 h 36"/>
                <a:gd name="T52" fmla="*/ 1 w 36"/>
                <a:gd name="T53" fmla="*/ 11 h 36"/>
                <a:gd name="T54" fmla="*/ 3 w 36"/>
                <a:gd name="T55" fmla="*/ 9 h 36"/>
                <a:gd name="T56" fmla="*/ 5 w 36"/>
                <a:gd name="T57" fmla="*/ 6 h 36"/>
                <a:gd name="T58" fmla="*/ 8 w 36"/>
                <a:gd name="T59" fmla="*/ 3 h 36"/>
                <a:gd name="T60" fmla="*/ 11 w 36"/>
                <a:gd name="T61" fmla="*/ 2 h 36"/>
                <a:gd name="T62" fmla="*/ 14 w 36"/>
                <a:gd name="T63" fmla="*/ 1 h 36"/>
                <a:gd name="T64" fmla="*/ 18 w 36"/>
                <a:gd name="T6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 h="36">
                  <a:moveTo>
                    <a:pt x="18" y="0"/>
                  </a:moveTo>
                  <a:lnTo>
                    <a:pt x="21" y="1"/>
                  </a:lnTo>
                  <a:lnTo>
                    <a:pt x="24" y="2"/>
                  </a:lnTo>
                  <a:lnTo>
                    <a:pt x="27" y="3"/>
                  </a:lnTo>
                  <a:lnTo>
                    <a:pt x="30" y="6"/>
                  </a:lnTo>
                  <a:lnTo>
                    <a:pt x="32" y="9"/>
                  </a:lnTo>
                  <a:lnTo>
                    <a:pt x="34" y="11"/>
                  </a:lnTo>
                  <a:lnTo>
                    <a:pt x="34" y="15"/>
                  </a:lnTo>
                  <a:lnTo>
                    <a:pt x="35" y="18"/>
                  </a:lnTo>
                  <a:lnTo>
                    <a:pt x="34" y="21"/>
                  </a:lnTo>
                  <a:lnTo>
                    <a:pt x="34" y="25"/>
                  </a:lnTo>
                  <a:lnTo>
                    <a:pt x="32" y="27"/>
                  </a:lnTo>
                  <a:lnTo>
                    <a:pt x="30" y="31"/>
                  </a:lnTo>
                  <a:lnTo>
                    <a:pt x="27" y="32"/>
                  </a:lnTo>
                  <a:lnTo>
                    <a:pt x="24" y="34"/>
                  </a:lnTo>
                  <a:lnTo>
                    <a:pt x="21" y="35"/>
                  </a:lnTo>
                  <a:lnTo>
                    <a:pt x="18" y="35"/>
                  </a:lnTo>
                  <a:lnTo>
                    <a:pt x="14" y="35"/>
                  </a:lnTo>
                  <a:lnTo>
                    <a:pt x="11" y="34"/>
                  </a:lnTo>
                  <a:lnTo>
                    <a:pt x="8" y="32"/>
                  </a:lnTo>
                  <a:lnTo>
                    <a:pt x="5" y="31"/>
                  </a:lnTo>
                  <a:lnTo>
                    <a:pt x="3" y="27"/>
                  </a:lnTo>
                  <a:lnTo>
                    <a:pt x="1" y="25"/>
                  </a:lnTo>
                  <a:lnTo>
                    <a:pt x="0" y="21"/>
                  </a:lnTo>
                  <a:lnTo>
                    <a:pt x="0" y="18"/>
                  </a:lnTo>
                  <a:lnTo>
                    <a:pt x="0" y="15"/>
                  </a:lnTo>
                  <a:lnTo>
                    <a:pt x="1" y="11"/>
                  </a:lnTo>
                  <a:lnTo>
                    <a:pt x="3" y="9"/>
                  </a:lnTo>
                  <a:lnTo>
                    <a:pt x="5" y="6"/>
                  </a:lnTo>
                  <a:lnTo>
                    <a:pt x="8" y="3"/>
                  </a:lnTo>
                  <a:lnTo>
                    <a:pt x="11" y="2"/>
                  </a:lnTo>
                  <a:lnTo>
                    <a:pt x="14" y="1"/>
                  </a:lnTo>
                  <a:lnTo>
                    <a:pt x="18" y="0"/>
                  </a:lnTo>
                </a:path>
              </a:pathLst>
            </a:custGeom>
            <a:solidFill>
              <a:srgbClr val="00279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43" name="Freeform 435"/>
            <p:cNvSpPr>
              <a:spLocks/>
            </p:cNvSpPr>
            <p:nvPr/>
          </p:nvSpPr>
          <p:spPr bwMode="auto">
            <a:xfrm>
              <a:off x="1693" y="2011"/>
              <a:ext cx="43" cy="42"/>
            </a:xfrm>
            <a:custGeom>
              <a:avLst/>
              <a:gdLst>
                <a:gd name="T0" fmla="*/ 22 w 43"/>
                <a:gd name="T1" fmla="*/ 0 h 42"/>
                <a:gd name="T2" fmla="*/ 22 w 43"/>
                <a:gd name="T3" fmla="*/ 0 h 42"/>
                <a:gd name="T4" fmla="*/ 25 w 43"/>
                <a:gd name="T5" fmla="*/ 1 h 42"/>
                <a:gd name="T6" fmla="*/ 29 w 43"/>
                <a:gd name="T7" fmla="*/ 2 h 42"/>
                <a:gd name="T8" fmla="*/ 32 w 43"/>
                <a:gd name="T9" fmla="*/ 4 h 42"/>
                <a:gd name="T10" fmla="*/ 36 w 43"/>
                <a:gd name="T11" fmla="*/ 7 h 42"/>
                <a:gd name="T12" fmla="*/ 38 w 43"/>
                <a:gd name="T13" fmla="*/ 10 h 42"/>
                <a:gd name="T14" fmla="*/ 41 w 43"/>
                <a:gd name="T15" fmla="*/ 13 h 42"/>
                <a:gd name="T16" fmla="*/ 41 w 43"/>
                <a:gd name="T17" fmla="*/ 17 h 42"/>
                <a:gd name="T18" fmla="*/ 42 w 43"/>
                <a:gd name="T19" fmla="*/ 21 h 42"/>
                <a:gd name="T20" fmla="*/ 41 w 43"/>
                <a:gd name="T21" fmla="*/ 25 h 42"/>
                <a:gd name="T22" fmla="*/ 41 w 43"/>
                <a:gd name="T23" fmla="*/ 29 h 42"/>
                <a:gd name="T24" fmla="*/ 38 w 43"/>
                <a:gd name="T25" fmla="*/ 32 h 42"/>
                <a:gd name="T26" fmla="*/ 36 w 43"/>
                <a:gd name="T27" fmla="*/ 36 h 42"/>
                <a:gd name="T28" fmla="*/ 32 w 43"/>
                <a:gd name="T29" fmla="*/ 38 h 42"/>
                <a:gd name="T30" fmla="*/ 29 w 43"/>
                <a:gd name="T31" fmla="*/ 40 h 42"/>
                <a:gd name="T32" fmla="*/ 25 w 43"/>
                <a:gd name="T33" fmla="*/ 41 h 42"/>
                <a:gd name="T34" fmla="*/ 22 w 43"/>
                <a:gd name="T35" fmla="*/ 41 h 42"/>
                <a:gd name="T36" fmla="*/ 17 w 43"/>
                <a:gd name="T37" fmla="*/ 41 h 42"/>
                <a:gd name="T38" fmla="*/ 13 w 43"/>
                <a:gd name="T39" fmla="*/ 40 h 42"/>
                <a:gd name="T40" fmla="*/ 10 w 43"/>
                <a:gd name="T41" fmla="*/ 38 h 42"/>
                <a:gd name="T42" fmla="*/ 6 w 43"/>
                <a:gd name="T43" fmla="*/ 36 h 42"/>
                <a:gd name="T44" fmla="*/ 4 w 43"/>
                <a:gd name="T45" fmla="*/ 32 h 42"/>
                <a:gd name="T46" fmla="*/ 1 w 43"/>
                <a:gd name="T47" fmla="*/ 29 h 42"/>
                <a:gd name="T48" fmla="*/ 0 w 43"/>
                <a:gd name="T49" fmla="*/ 25 h 42"/>
                <a:gd name="T50" fmla="*/ 0 w 43"/>
                <a:gd name="T51" fmla="*/ 21 h 42"/>
                <a:gd name="T52" fmla="*/ 0 w 43"/>
                <a:gd name="T53" fmla="*/ 17 h 42"/>
                <a:gd name="T54" fmla="*/ 1 w 43"/>
                <a:gd name="T55" fmla="*/ 13 h 42"/>
                <a:gd name="T56" fmla="*/ 4 w 43"/>
                <a:gd name="T57" fmla="*/ 10 h 42"/>
                <a:gd name="T58" fmla="*/ 6 w 43"/>
                <a:gd name="T59" fmla="*/ 7 h 42"/>
                <a:gd name="T60" fmla="*/ 10 w 43"/>
                <a:gd name="T61" fmla="*/ 4 h 42"/>
                <a:gd name="T62" fmla="*/ 13 w 43"/>
                <a:gd name="T63" fmla="*/ 2 h 42"/>
                <a:gd name="T64" fmla="*/ 17 w 43"/>
                <a:gd name="T65" fmla="*/ 1 h 42"/>
                <a:gd name="T66" fmla="*/ 22 w 43"/>
                <a:gd name="T6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3" h="42">
                  <a:moveTo>
                    <a:pt x="22" y="0"/>
                  </a:moveTo>
                  <a:lnTo>
                    <a:pt x="22" y="0"/>
                  </a:lnTo>
                  <a:lnTo>
                    <a:pt x="25" y="1"/>
                  </a:lnTo>
                  <a:lnTo>
                    <a:pt x="29" y="2"/>
                  </a:lnTo>
                  <a:lnTo>
                    <a:pt x="32" y="4"/>
                  </a:lnTo>
                  <a:lnTo>
                    <a:pt x="36" y="7"/>
                  </a:lnTo>
                  <a:lnTo>
                    <a:pt x="38" y="10"/>
                  </a:lnTo>
                  <a:lnTo>
                    <a:pt x="41" y="13"/>
                  </a:lnTo>
                  <a:lnTo>
                    <a:pt x="41" y="17"/>
                  </a:lnTo>
                  <a:lnTo>
                    <a:pt x="42" y="21"/>
                  </a:lnTo>
                  <a:lnTo>
                    <a:pt x="41" y="25"/>
                  </a:lnTo>
                  <a:lnTo>
                    <a:pt x="41" y="29"/>
                  </a:lnTo>
                  <a:lnTo>
                    <a:pt x="38" y="32"/>
                  </a:lnTo>
                  <a:lnTo>
                    <a:pt x="36" y="36"/>
                  </a:lnTo>
                  <a:lnTo>
                    <a:pt x="32" y="38"/>
                  </a:lnTo>
                  <a:lnTo>
                    <a:pt x="29" y="40"/>
                  </a:lnTo>
                  <a:lnTo>
                    <a:pt x="25" y="41"/>
                  </a:lnTo>
                  <a:lnTo>
                    <a:pt x="22" y="41"/>
                  </a:lnTo>
                  <a:lnTo>
                    <a:pt x="17" y="41"/>
                  </a:lnTo>
                  <a:lnTo>
                    <a:pt x="13" y="40"/>
                  </a:lnTo>
                  <a:lnTo>
                    <a:pt x="10" y="38"/>
                  </a:lnTo>
                  <a:lnTo>
                    <a:pt x="6" y="36"/>
                  </a:lnTo>
                  <a:lnTo>
                    <a:pt x="4" y="32"/>
                  </a:lnTo>
                  <a:lnTo>
                    <a:pt x="1" y="29"/>
                  </a:lnTo>
                  <a:lnTo>
                    <a:pt x="0" y="25"/>
                  </a:lnTo>
                  <a:lnTo>
                    <a:pt x="0" y="21"/>
                  </a:lnTo>
                  <a:lnTo>
                    <a:pt x="0" y="17"/>
                  </a:lnTo>
                  <a:lnTo>
                    <a:pt x="1" y="13"/>
                  </a:lnTo>
                  <a:lnTo>
                    <a:pt x="4" y="10"/>
                  </a:lnTo>
                  <a:lnTo>
                    <a:pt x="6" y="7"/>
                  </a:lnTo>
                  <a:lnTo>
                    <a:pt x="10" y="4"/>
                  </a:lnTo>
                  <a:lnTo>
                    <a:pt x="13" y="2"/>
                  </a:lnTo>
                  <a:lnTo>
                    <a:pt x="17" y="1"/>
                  </a:lnTo>
                  <a:lnTo>
                    <a:pt x="22"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44" name="Freeform 436"/>
            <p:cNvSpPr>
              <a:spLocks/>
            </p:cNvSpPr>
            <p:nvPr/>
          </p:nvSpPr>
          <p:spPr bwMode="auto">
            <a:xfrm>
              <a:off x="2505" y="2020"/>
              <a:ext cx="35" cy="36"/>
            </a:xfrm>
            <a:custGeom>
              <a:avLst/>
              <a:gdLst>
                <a:gd name="T0" fmla="*/ 17 w 35"/>
                <a:gd name="T1" fmla="*/ 0 h 36"/>
                <a:gd name="T2" fmla="*/ 21 w 35"/>
                <a:gd name="T3" fmla="*/ 1 h 36"/>
                <a:gd name="T4" fmla="*/ 24 w 35"/>
                <a:gd name="T5" fmla="*/ 2 h 36"/>
                <a:gd name="T6" fmla="*/ 27 w 35"/>
                <a:gd name="T7" fmla="*/ 3 h 36"/>
                <a:gd name="T8" fmla="*/ 29 w 35"/>
                <a:gd name="T9" fmla="*/ 5 h 36"/>
                <a:gd name="T10" fmla="*/ 32 w 35"/>
                <a:gd name="T11" fmla="*/ 8 h 36"/>
                <a:gd name="T12" fmla="*/ 33 w 35"/>
                <a:gd name="T13" fmla="*/ 11 h 36"/>
                <a:gd name="T14" fmla="*/ 34 w 35"/>
                <a:gd name="T15" fmla="*/ 15 h 36"/>
                <a:gd name="T16" fmla="*/ 34 w 35"/>
                <a:gd name="T17" fmla="*/ 18 h 36"/>
                <a:gd name="T18" fmla="*/ 34 w 35"/>
                <a:gd name="T19" fmla="*/ 21 h 36"/>
                <a:gd name="T20" fmla="*/ 33 w 35"/>
                <a:gd name="T21" fmla="*/ 24 h 36"/>
                <a:gd name="T22" fmla="*/ 32 w 35"/>
                <a:gd name="T23" fmla="*/ 27 h 36"/>
                <a:gd name="T24" fmla="*/ 29 w 35"/>
                <a:gd name="T25" fmla="*/ 30 h 36"/>
                <a:gd name="T26" fmla="*/ 27 w 35"/>
                <a:gd name="T27" fmla="*/ 32 h 36"/>
                <a:gd name="T28" fmla="*/ 24 w 35"/>
                <a:gd name="T29" fmla="*/ 33 h 36"/>
                <a:gd name="T30" fmla="*/ 21 w 35"/>
                <a:gd name="T31" fmla="*/ 34 h 36"/>
                <a:gd name="T32" fmla="*/ 17 w 35"/>
                <a:gd name="T33" fmla="*/ 35 h 36"/>
                <a:gd name="T34" fmla="*/ 15 w 35"/>
                <a:gd name="T35" fmla="*/ 34 h 36"/>
                <a:gd name="T36" fmla="*/ 11 w 35"/>
                <a:gd name="T37" fmla="*/ 33 h 36"/>
                <a:gd name="T38" fmla="*/ 8 w 35"/>
                <a:gd name="T39" fmla="*/ 32 h 36"/>
                <a:gd name="T40" fmla="*/ 6 w 35"/>
                <a:gd name="T41" fmla="*/ 30 h 36"/>
                <a:gd name="T42" fmla="*/ 3 w 35"/>
                <a:gd name="T43" fmla="*/ 27 h 36"/>
                <a:gd name="T44" fmla="*/ 2 w 35"/>
                <a:gd name="T45" fmla="*/ 24 h 36"/>
                <a:gd name="T46" fmla="*/ 1 w 35"/>
                <a:gd name="T47" fmla="*/ 21 h 36"/>
                <a:gd name="T48" fmla="*/ 0 w 35"/>
                <a:gd name="T49" fmla="*/ 18 h 36"/>
                <a:gd name="T50" fmla="*/ 1 w 35"/>
                <a:gd name="T51" fmla="*/ 15 h 36"/>
                <a:gd name="T52" fmla="*/ 2 w 35"/>
                <a:gd name="T53" fmla="*/ 11 h 36"/>
                <a:gd name="T54" fmla="*/ 3 w 35"/>
                <a:gd name="T55" fmla="*/ 8 h 36"/>
                <a:gd name="T56" fmla="*/ 6 w 35"/>
                <a:gd name="T57" fmla="*/ 5 h 36"/>
                <a:gd name="T58" fmla="*/ 8 w 35"/>
                <a:gd name="T59" fmla="*/ 3 h 36"/>
                <a:gd name="T60" fmla="*/ 11 w 35"/>
                <a:gd name="T61" fmla="*/ 2 h 36"/>
                <a:gd name="T62" fmla="*/ 15 w 35"/>
                <a:gd name="T63" fmla="*/ 1 h 36"/>
                <a:gd name="T64" fmla="*/ 17 w 35"/>
                <a:gd name="T6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36">
                  <a:moveTo>
                    <a:pt x="17" y="0"/>
                  </a:moveTo>
                  <a:lnTo>
                    <a:pt x="21" y="1"/>
                  </a:lnTo>
                  <a:lnTo>
                    <a:pt x="24" y="2"/>
                  </a:lnTo>
                  <a:lnTo>
                    <a:pt x="27" y="3"/>
                  </a:lnTo>
                  <a:lnTo>
                    <a:pt x="29" y="5"/>
                  </a:lnTo>
                  <a:lnTo>
                    <a:pt x="32" y="8"/>
                  </a:lnTo>
                  <a:lnTo>
                    <a:pt x="33" y="11"/>
                  </a:lnTo>
                  <a:lnTo>
                    <a:pt x="34" y="15"/>
                  </a:lnTo>
                  <a:lnTo>
                    <a:pt x="34" y="18"/>
                  </a:lnTo>
                  <a:lnTo>
                    <a:pt x="34" y="21"/>
                  </a:lnTo>
                  <a:lnTo>
                    <a:pt x="33" y="24"/>
                  </a:lnTo>
                  <a:lnTo>
                    <a:pt x="32" y="27"/>
                  </a:lnTo>
                  <a:lnTo>
                    <a:pt x="29" y="30"/>
                  </a:lnTo>
                  <a:lnTo>
                    <a:pt x="27" y="32"/>
                  </a:lnTo>
                  <a:lnTo>
                    <a:pt x="24" y="33"/>
                  </a:lnTo>
                  <a:lnTo>
                    <a:pt x="21" y="34"/>
                  </a:lnTo>
                  <a:lnTo>
                    <a:pt x="17" y="35"/>
                  </a:lnTo>
                  <a:lnTo>
                    <a:pt x="15" y="34"/>
                  </a:lnTo>
                  <a:lnTo>
                    <a:pt x="11" y="33"/>
                  </a:lnTo>
                  <a:lnTo>
                    <a:pt x="8" y="32"/>
                  </a:lnTo>
                  <a:lnTo>
                    <a:pt x="6" y="30"/>
                  </a:lnTo>
                  <a:lnTo>
                    <a:pt x="3" y="27"/>
                  </a:lnTo>
                  <a:lnTo>
                    <a:pt x="2" y="24"/>
                  </a:lnTo>
                  <a:lnTo>
                    <a:pt x="1" y="21"/>
                  </a:lnTo>
                  <a:lnTo>
                    <a:pt x="0" y="18"/>
                  </a:lnTo>
                  <a:lnTo>
                    <a:pt x="1" y="15"/>
                  </a:lnTo>
                  <a:lnTo>
                    <a:pt x="2" y="11"/>
                  </a:lnTo>
                  <a:lnTo>
                    <a:pt x="3" y="8"/>
                  </a:lnTo>
                  <a:lnTo>
                    <a:pt x="6" y="5"/>
                  </a:lnTo>
                  <a:lnTo>
                    <a:pt x="8" y="3"/>
                  </a:lnTo>
                  <a:lnTo>
                    <a:pt x="11" y="2"/>
                  </a:lnTo>
                  <a:lnTo>
                    <a:pt x="15" y="1"/>
                  </a:lnTo>
                  <a:lnTo>
                    <a:pt x="17" y="0"/>
                  </a:lnTo>
                </a:path>
              </a:pathLst>
            </a:custGeom>
            <a:solidFill>
              <a:srgbClr val="00279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45" name="Freeform 437"/>
            <p:cNvSpPr>
              <a:spLocks/>
            </p:cNvSpPr>
            <p:nvPr/>
          </p:nvSpPr>
          <p:spPr bwMode="auto">
            <a:xfrm>
              <a:off x="2496" y="2020"/>
              <a:ext cx="44" cy="42"/>
            </a:xfrm>
            <a:custGeom>
              <a:avLst/>
              <a:gdLst>
                <a:gd name="T0" fmla="*/ 22 w 44"/>
                <a:gd name="T1" fmla="*/ 0 h 42"/>
                <a:gd name="T2" fmla="*/ 22 w 44"/>
                <a:gd name="T3" fmla="*/ 0 h 42"/>
                <a:gd name="T4" fmla="*/ 27 w 44"/>
                <a:gd name="T5" fmla="*/ 1 h 42"/>
                <a:gd name="T6" fmla="*/ 31 w 44"/>
                <a:gd name="T7" fmla="*/ 2 h 42"/>
                <a:gd name="T8" fmla="*/ 34 w 44"/>
                <a:gd name="T9" fmla="*/ 4 h 42"/>
                <a:gd name="T10" fmla="*/ 37 w 44"/>
                <a:gd name="T11" fmla="*/ 6 h 42"/>
                <a:gd name="T12" fmla="*/ 41 w 44"/>
                <a:gd name="T13" fmla="*/ 9 h 42"/>
                <a:gd name="T14" fmla="*/ 42 w 44"/>
                <a:gd name="T15" fmla="*/ 13 h 42"/>
                <a:gd name="T16" fmla="*/ 43 w 44"/>
                <a:gd name="T17" fmla="*/ 17 h 42"/>
                <a:gd name="T18" fmla="*/ 43 w 44"/>
                <a:gd name="T19" fmla="*/ 21 h 42"/>
                <a:gd name="T20" fmla="*/ 43 w 44"/>
                <a:gd name="T21" fmla="*/ 25 h 42"/>
                <a:gd name="T22" fmla="*/ 42 w 44"/>
                <a:gd name="T23" fmla="*/ 28 h 42"/>
                <a:gd name="T24" fmla="*/ 41 w 44"/>
                <a:gd name="T25" fmla="*/ 32 h 42"/>
                <a:gd name="T26" fmla="*/ 37 w 44"/>
                <a:gd name="T27" fmla="*/ 35 h 42"/>
                <a:gd name="T28" fmla="*/ 34 w 44"/>
                <a:gd name="T29" fmla="*/ 37 h 42"/>
                <a:gd name="T30" fmla="*/ 31 w 44"/>
                <a:gd name="T31" fmla="*/ 39 h 42"/>
                <a:gd name="T32" fmla="*/ 27 w 44"/>
                <a:gd name="T33" fmla="*/ 40 h 42"/>
                <a:gd name="T34" fmla="*/ 22 w 44"/>
                <a:gd name="T35" fmla="*/ 41 h 42"/>
                <a:gd name="T36" fmla="*/ 18 w 44"/>
                <a:gd name="T37" fmla="*/ 40 h 42"/>
                <a:gd name="T38" fmla="*/ 14 w 44"/>
                <a:gd name="T39" fmla="*/ 39 h 42"/>
                <a:gd name="T40" fmla="*/ 10 w 44"/>
                <a:gd name="T41" fmla="*/ 37 h 42"/>
                <a:gd name="T42" fmla="*/ 7 w 44"/>
                <a:gd name="T43" fmla="*/ 35 h 42"/>
                <a:gd name="T44" fmla="*/ 4 w 44"/>
                <a:gd name="T45" fmla="*/ 32 h 42"/>
                <a:gd name="T46" fmla="*/ 2 w 44"/>
                <a:gd name="T47" fmla="*/ 28 h 42"/>
                <a:gd name="T48" fmla="*/ 1 w 44"/>
                <a:gd name="T49" fmla="*/ 25 h 42"/>
                <a:gd name="T50" fmla="*/ 0 w 44"/>
                <a:gd name="T51" fmla="*/ 21 h 42"/>
                <a:gd name="T52" fmla="*/ 1 w 44"/>
                <a:gd name="T53" fmla="*/ 17 h 42"/>
                <a:gd name="T54" fmla="*/ 2 w 44"/>
                <a:gd name="T55" fmla="*/ 13 h 42"/>
                <a:gd name="T56" fmla="*/ 4 w 44"/>
                <a:gd name="T57" fmla="*/ 9 h 42"/>
                <a:gd name="T58" fmla="*/ 7 w 44"/>
                <a:gd name="T59" fmla="*/ 6 h 42"/>
                <a:gd name="T60" fmla="*/ 10 w 44"/>
                <a:gd name="T61" fmla="*/ 4 h 42"/>
                <a:gd name="T62" fmla="*/ 14 w 44"/>
                <a:gd name="T63" fmla="*/ 2 h 42"/>
                <a:gd name="T64" fmla="*/ 18 w 44"/>
                <a:gd name="T65" fmla="*/ 1 h 42"/>
                <a:gd name="T66" fmla="*/ 22 w 44"/>
                <a:gd name="T6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42">
                  <a:moveTo>
                    <a:pt x="22" y="0"/>
                  </a:moveTo>
                  <a:lnTo>
                    <a:pt x="22" y="0"/>
                  </a:lnTo>
                  <a:lnTo>
                    <a:pt x="27" y="1"/>
                  </a:lnTo>
                  <a:lnTo>
                    <a:pt x="31" y="2"/>
                  </a:lnTo>
                  <a:lnTo>
                    <a:pt x="34" y="4"/>
                  </a:lnTo>
                  <a:lnTo>
                    <a:pt x="37" y="6"/>
                  </a:lnTo>
                  <a:lnTo>
                    <a:pt x="41" y="9"/>
                  </a:lnTo>
                  <a:lnTo>
                    <a:pt x="42" y="13"/>
                  </a:lnTo>
                  <a:lnTo>
                    <a:pt x="43" y="17"/>
                  </a:lnTo>
                  <a:lnTo>
                    <a:pt x="43" y="21"/>
                  </a:lnTo>
                  <a:lnTo>
                    <a:pt x="43" y="25"/>
                  </a:lnTo>
                  <a:lnTo>
                    <a:pt x="42" y="28"/>
                  </a:lnTo>
                  <a:lnTo>
                    <a:pt x="41" y="32"/>
                  </a:lnTo>
                  <a:lnTo>
                    <a:pt x="37" y="35"/>
                  </a:lnTo>
                  <a:lnTo>
                    <a:pt x="34" y="37"/>
                  </a:lnTo>
                  <a:lnTo>
                    <a:pt x="31" y="39"/>
                  </a:lnTo>
                  <a:lnTo>
                    <a:pt x="27" y="40"/>
                  </a:lnTo>
                  <a:lnTo>
                    <a:pt x="22" y="41"/>
                  </a:lnTo>
                  <a:lnTo>
                    <a:pt x="18" y="40"/>
                  </a:lnTo>
                  <a:lnTo>
                    <a:pt x="14" y="39"/>
                  </a:lnTo>
                  <a:lnTo>
                    <a:pt x="10" y="37"/>
                  </a:lnTo>
                  <a:lnTo>
                    <a:pt x="7" y="35"/>
                  </a:lnTo>
                  <a:lnTo>
                    <a:pt x="4" y="32"/>
                  </a:lnTo>
                  <a:lnTo>
                    <a:pt x="2" y="28"/>
                  </a:lnTo>
                  <a:lnTo>
                    <a:pt x="1" y="25"/>
                  </a:lnTo>
                  <a:lnTo>
                    <a:pt x="0" y="21"/>
                  </a:lnTo>
                  <a:lnTo>
                    <a:pt x="1" y="17"/>
                  </a:lnTo>
                  <a:lnTo>
                    <a:pt x="2" y="13"/>
                  </a:lnTo>
                  <a:lnTo>
                    <a:pt x="4" y="9"/>
                  </a:lnTo>
                  <a:lnTo>
                    <a:pt x="7" y="6"/>
                  </a:lnTo>
                  <a:lnTo>
                    <a:pt x="10" y="4"/>
                  </a:lnTo>
                  <a:lnTo>
                    <a:pt x="14" y="2"/>
                  </a:lnTo>
                  <a:lnTo>
                    <a:pt x="18" y="1"/>
                  </a:lnTo>
                  <a:lnTo>
                    <a:pt x="22"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46" name="Freeform 438"/>
            <p:cNvSpPr>
              <a:spLocks/>
            </p:cNvSpPr>
            <p:nvPr/>
          </p:nvSpPr>
          <p:spPr bwMode="auto">
            <a:xfrm>
              <a:off x="2900" y="2168"/>
              <a:ext cx="35" cy="36"/>
            </a:xfrm>
            <a:custGeom>
              <a:avLst/>
              <a:gdLst>
                <a:gd name="T0" fmla="*/ 17 w 35"/>
                <a:gd name="T1" fmla="*/ 0 h 36"/>
                <a:gd name="T2" fmla="*/ 20 w 35"/>
                <a:gd name="T3" fmla="*/ 0 h 36"/>
                <a:gd name="T4" fmla="*/ 23 w 35"/>
                <a:gd name="T5" fmla="*/ 2 h 36"/>
                <a:gd name="T6" fmla="*/ 26 w 35"/>
                <a:gd name="T7" fmla="*/ 3 h 36"/>
                <a:gd name="T8" fmla="*/ 28 w 35"/>
                <a:gd name="T9" fmla="*/ 5 h 36"/>
                <a:gd name="T10" fmla="*/ 31 w 35"/>
                <a:gd name="T11" fmla="*/ 8 h 36"/>
                <a:gd name="T12" fmla="*/ 33 w 35"/>
                <a:gd name="T13" fmla="*/ 10 h 36"/>
                <a:gd name="T14" fmla="*/ 33 w 35"/>
                <a:gd name="T15" fmla="*/ 14 h 36"/>
                <a:gd name="T16" fmla="*/ 34 w 35"/>
                <a:gd name="T17" fmla="*/ 18 h 36"/>
                <a:gd name="T18" fmla="*/ 33 w 35"/>
                <a:gd name="T19" fmla="*/ 21 h 36"/>
                <a:gd name="T20" fmla="*/ 33 w 35"/>
                <a:gd name="T21" fmla="*/ 24 h 36"/>
                <a:gd name="T22" fmla="*/ 31 w 35"/>
                <a:gd name="T23" fmla="*/ 26 h 36"/>
                <a:gd name="T24" fmla="*/ 28 w 35"/>
                <a:gd name="T25" fmla="*/ 30 h 36"/>
                <a:gd name="T26" fmla="*/ 26 w 35"/>
                <a:gd name="T27" fmla="*/ 32 h 36"/>
                <a:gd name="T28" fmla="*/ 23 w 35"/>
                <a:gd name="T29" fmla="*/ 33 h 36"/>
                <a:gd name="T30" fmla="*/ 20 w 35"/>
                <a:gd name="T31" fmla="*/ 34 h 36"/>
                <a:gd name="T32" fmla="*/ 17 w 35"/>
                <a:gd name="T33" fmla="*/ 35 h 36"/>
                <a:gd name="T34" fmla="*/ 14 w 35"/>
                <a:gd name="T35" fmla="*/ 34 h 36"/>
                <a:gd name="T36" fmla="*/ 10 w 35"/>
                <a:gd name="T37" fmla="*/ 33 h 36"/>
                <a:gd name="T38" fmla="*/ 8 w 35"/>
                <a:gd name="T39" fmla="*/ 32 h 36"/>
                <a:gd name="T40" fmla="*/ 5 w 35"/>
                <a:gd name="T41" fmla="*/ 30 h 36"/>
                <a:gd name="T42" fmla="*/ 2 w 35"/>
                <a:gd name="T43" fmla="*/ 26 h 36"/>
                <a:gd name="T44" fmla="*/ 1 w 35"/>
                <a:gd name="T45" fmla="*/ 24 h 36"/>
                <a:gd name="T46" fmla="*/ 0 w 35"/>
                <a:gd name="T47" fmla="*/ 21 h 36"/>
                <a:gd name="T48" fmla="*/ 0 w 35"/>
                <a:gd name="T49" fmla="*/ 18 h 36"/>
                <a:gd name="T50" fmla="*/ 0 w 35"/>
                <a:gd name="T51" fmla="*/ 14 h 36"/>
                <a:gd name="T52" fmla="*/ 1 w 35"/>
                <a:gd name="T53" fmla="*/ 10 h 36"/>
                <a:gd name="T54" fmla="*/ 2 w 35"/>
                <a:gd name="T55" fmla="*/ 8 h 36"/>
                <a:gd name="T56" fmla="*/ 5 w 35"/>
                <a:gd name="T57" fmla="*/ 5 h 36"/>
                <a:gd name="T58" fmla="*/ 8 w 35"/>
                <a:gd name="T59" fmla="*/ 3 h 36"/>
                <a:gd name="T60" fmla="*/ 10 w 35"/>
                <a:gd name="T61" fmla="*/ 2 h 36"/>
                <a:gd name="T62" fmla="*/ 14 w 35"/>
                <a:gd name="T63" fmla="*/ 0 h 36"/>
                <a:gd name="T64" fmla="*/ 17 w 35"/>
                <a:gd name="T6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36">
                  <a:moveTo>
                    <a:pt x="17" y="0"/>
                  </a:moveTo>
                  <a:lnTo>
                    <a:pt x="20" y="0"/>
                  </a:lnTo>
                  <a:lnTo>
                    <a:pt x="23" y="2"/>
                  </a:lnTo>
                  <a:lnTo>
                    <a:pt x="26" y="3"/>
                  </a:lnTo>
                  <a:lnTo>
                    <a:pt x="28" y="5"/>
                  </a:lnTo>
                  <a:lnTo>
                    <a:pt x="31" y="8"/>
                  </a:lnTo>
                  <a:lnTo>
                    <a:pt x="33" y="10"/>
                  </a:lnTo>
                  <a:lnTo>
                    <a:pt x="33" y="14"/>
                  </a:lnTo>
                  <a:lnTo>
                    <a:pt x="34" y="18"/>
                  </a:lnTo>
                  <a:lnTo>
                    <a:pt x="33" y="21"/>
                  </a:lnTo>
                  <a:lnTo>
                    <a:pt x="33" y="24"/>
                  </a:lnTo>
                  <a:lnTo>
                    <a:pt x="31" y="26"/>
                  </a:lnTo>
                  <a:lnTo>
                    <a:pt x="28" y="30"/>
                  </a:lnTo>
                  <a:lnTo>
                    <a:pt x="26" y="32"/>
                  </a:lnTo>
                  <a:lnTo>
                    <a:pt x="23" y="33"/>
                  </a:lnTo>
                  <a:lnTo>
                    <a:pt x="20" y="34"/>
                  </a:lnTo>
                  <a:lnTo>
                    <a:pt x="17" y="35"/>
                  </a:lnTo>
                  <a:lnTo>
                    <a:pt x="14" y="34"/>
                  </a:lnTo>
                  <a:lnTo>
                    <a:pt x="10" y="33"/>
                  </a:lnTo>
                  <a:lnTo>
                    <a:pt x="8" y="32"/>
                  </a:lnTo>
                  <a:lnTo>
                    <a:pt x="5" y="30"/>
                  </a:lnTo>
                  <a:lnTo>
                    <a:pt x="2" y="26"/>
                  </a:lnTo>
                  <a:lnTo>
                    <a:pt x="1" y="24"/>
                  </a:lnTo>
                  <a:lnTo>
                    <a:pt x="0" y="21"/>
                  </a:lnTo>
                  <a:lnTo>
                    <a:pt x="0" y="18"/>
                  </a:lnTo>
                  <a:lnTo>
                    <a:pt x="0" y="14"/>
                  </a:lnTo>
                  <a:lnTo>
                    <a:pt x="1" y="10"/>
                  </a:lnTo>
                  <a:lnTo>
                    <a:pt x="2" y="8"/>
                  </a:lnTo>
                  <a:lnTo>
                    <a:pt x="5" y="5"/>
                  </a:lnTo>
                  <a:lnTo>
                    <a:pt x="8" y="3"/>
                  </a:lnTo>
                  <a:lnTo>
                    <a:pt x="10" y="2"/>
                  </a:lnTo>
                  <a:lnTo>
                    <a:pt x="14" y="0"/>
                  </a:lnTo>
                  <a:lnTo>
                    <a:pt x="17" y="0"/>
                  </a:lnTo>
                </a:path>
              </a:pathLst>
            </a:custGeom>
            <a:solidFill>
              <a:srgbClr val="00279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47" name="Freeform 439"/>
            <p:cNvSpPr>
              <a:spLocks/>
            </p:cNvSpPr>
            <p:nvPr/>
          </p:nvSpPr>
          <p:spPr bwMode="auto">
            <a:xfrm>
              <a:off x="2892" y="2168"/>
              <a:ext cx="43" cy="42"/>
            </a:xfrm>
            <a:custGeom>
              <a:avLst/>
              <a:gdLst>
                <a:gd name="T0" fmla="*/ 20 w 43"/>
                <a:gd name="T1" fmla="*/ 0 h 42"/>
                <a:gd name="T2" fmla="*/ 20 w 43"/>
                <a:gd name="T3" fmla="*/ 0 h 42"/>
                <a:gd name="T4" fmla="*/ 25 w 43"/>
                <a:gd name="T5" fmla="*/ 0 h 42"/>
                <a:gd name="T6" fmla="*/ 29 w 43"/>
                <a:gd name="T7" fmla="*/ 2 h 42"/>
                <a:gd name="T8" fmla="*/ 32 w 43"/>
                <a:gd name="T9" fmla="*/ 3 h 42"/>
                <a:gd name="T10" fmla="*/ 35 w 43"/>
                <a:gd name="T11" fmla="*/ 6 h 42"/>
                <a:gd name="T12" fmla="*/ 38 w 43"/>
                <a:gd name="T13" fmla="*/ 9 h 42"/>
                <a:gd name="T14" fmla="*/ 41 w 43"/>
                <a:gd name="T15" fmla="*/ 12 h 42"/>
                <a:gd name="T16" fmla="*/ 41 w 43"/>
                <a:gd name="T17" fmla="*/ 16 h 42"/>
                <a:gd name="T18" fmla="*/ 42 w 43"/>
                <a:gd name="T19" fmla="*/ 21 h 42"/>
                <a:gd name="T20" fmla="*/ 41 w 43"/>
                <a:gd name="T21" fmla="*/ 25 h 42"/>
                <a:gd name="T22" fmla="*/ 41 w 43"/>
                <a:gd name="T23" fmla="*/ 28 h 42"/>
                <a:gd name="T24" fmla="*/ 38 w 43"/>
                <a:gd name="T25" fmla="*/ 31 h 42"/>
                <a:gd name="T26" fmla="*/ 35 w 43"/>
                <a:gd name="T27" fmla="*/ 35 h 42"/>
                <a:gd name="T28" fmla="*/ 32 w 43"/>
                <a:gd name="T29" fmla="*/ 37 h 42"/>
                <a:gd name="T30" fmla="*/ 29 w 43"/>
                <a:gd name="T31" fmla="*/ 39 h 42"/>
                <a:gd name="T32" fmla="*/ 25 w 43"/>
                <a:gd name="T33" fmla="*/ 40 h 42"/>
                <a:gd name="T34" fmla="*/ 20 w 43"/>
                <a:gd name="T35" fmla="*/ 41 h 42"/>
                <a:gd name="T36" fmla="*/ 17 w 43"/>
                <a:gd name="T37" fmla="*/ 40 h 42"/>
                <a:gd name="T38" fmla="*/ 12 w 43"/>
                <a:gd name="T39" fmla="*/ 39 h 42"/>
                <a:gd name="T40" fmla="*/ 10 w 43"/>
                <a:gd name="T41" fmla="*/ 37 h 42"/>
                <a:gd name="T42" fmla="*/ 6 w 43"/>
                <a:gd name="T43" fmla="*/ 35 h 42"/>
                <a:gd name="T44" fmla="*/ 2 w 43"/>
                <a:gd name="T45" fmla="*/ 31 h 42"/>
                <a:gd name="T46" fmla="*/ 1 w 43"/>
                <a:gd name="T47" fmla="*/ 28 h 42"/>
                <a:gd name="T48" fmla="*/ 0 w 43"/>
                <a:gd name="T49" fmla="*/ 25 h 42"/>
                <a:gd name="T50" fmla="*/ 0 w 43"/>
                <a:gd name="T51" fmla="*/ 21 h 42"/>
                <a:gd name="T52" fmla="*/ 0 w 43"/>
                <a:gd name="T53" fmla="*/ 16 h 42"/>
                <a:gd name="T54" fmla="*/ 1 w 43"/>
                <a:gd name="T55" fmla="*/ 12 h 42"/>
                <a:gd name="T56" fmla="*/ 2 w 43"/>
                <a:gd name="T57" fmla="*/ 9 h 42"/>
                <a:gd name="T58" fmla="*/ 6 w 43"/>
                <a:gd name="T59" fmla="*/ 6 h 42"/>
                <a:gd name="T60" fmla="*/ 10 w 43"/>
                <a:gd name="T61" fmla="*/ 3 h 42"/>
                <a:gd name="T62" fmla="*/ 12 w 43"/>
                <a:gd name="T63" fmla="*/ 2 h 42"/>
                <a:gd name="T64" fmla="*/ 17 w 43"/>
                <a:gd name="T65" fmla="*/ 0 h 42"/>
                <a:gd name="T66" fmla="*/ 20 w 43"/>
                <a:gd name="T6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3" h="42">
                  <a:moveTo>
                    <a:pt x="20" y="0"/>
                  </a:moveTo>
                  <a:lnTo>
                    <a:pt x="20" y="0"/>
                  </a:lnTo>
                  <a:lnTo>
                    <a:pt x="25" y="0"/>
                  </a:lnTo>
                  <a:lnTo>
                    <a:pt x="29" y="2"/>
                  </a:lnTo>
                  <a:lnTo>
                    <a:pt x="32" y="3"/>
                  </a:lnTo>
                  <a:lnTo>
                    <a:pt x="35" y="6"/>
                  </a:lnTo>
                  <a:lnTo>
                    <a:pt x="38" y="9"/>
                  </a:lnTo>
                  <a:lnTo>
                    <a:pt x="41" y="12"/>
                  </a:lnTo>
                  <a:lnTo>
                    <a:pt x="41" y="16"/>
                  </a:lnTo>
                  <a:lnTo>
                    <a:pt x="42" y="21"/>
                  </a:lnTo>
                  <a:lnTo>
                    <a:pt x="41" y="25"/>
                  </a:lnTo>
                  <a:lnTo>
                    <a:pt x="41" y="28"/>
                  </a:lnTo>
                  <a:lnTo>
                    <a:pt x="38" y="31"/>
                  </a:lnTo>
                  <a:lnTo>
                    <a:pt x="35" y="35"/>
                  </a:lnTo>
                  <a:lnTo>
                    <a:pt x="32" y="37"/>
                  </a:lnTo>
                  <a:lnTo>
                    <a:pt x="29" y="39"/>
                  </a:lnTo>
                  <a:lnTo>
                    <a:pt x="25" y="40"/>
                  </a:lnTo>
                  <a:lnTo>
                    <a:pt x="20" y="41"/>
                  </a:lnTo>
                  <a:lnTo>
                    <a:pt x="17" y="40"/>
                  </a:lnTo>
                  <a:lnTo>
                    <a:pt x="12" y="39"/>
                  </a:lnTo>
                  <a:lnTo>
                    <a:pt x="10" y="37"/>
                  </a:lnTo>
                  <a:lnTo>
                    <a:pt x="6" y="35"/>
                  </a:lnTo>
                  <a:lnTo>
                    <a:pt x="2" y="31"/>
                  </a:lnTo>
                  <a:lnTo>
                    <a:pt x="1" y="28"/>
                  </a:lnTo>
                  <a:lnTo>
                    <a:pt x="0" y="25"/>
                  </a:lnTo>
                  <a:lnTo>
                    <a:pt x="0" y="21"/>
                  </a:lnTo>
                  <a:lnTo>
                    <a:pt x="0" y="16"/>
                  </a:lnTo>
                  <a:lnTo>
                    <a:pt x="1" y="12"/>
                  </a:lnTo>
                  <a:lnTo>
                    <a:pt x="2" y="9"/>
                  </a:lnTo>
                  <a:lnTo>
                    <a:pt x="6" y="6"/>
                  </a:lnTo>
                  <a:lnTo>
                    <a:pt x="10" y="3"/>
                  </a:lnTo>
                  <a:lnTo>
                    <a:pt x="12" y="2"/>
                  </a:lnTo>
                  <a:lnTo>
                    <a:pt x="17" y="0"/>
                  </a:lnTo>
                  <a:lnTo>
                    <a:pt x="20"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48" name="Freeform 440"/>
            <p:cNvSpPr>
              <a:spLocks/>
            </p:cNvSpPr>
            <p:nvPr/>
          </p:nvSpPr>
          <p:spPr bwMode="auto">
            <a:xfrm>
              <a:off x="3007" y="2179"/>
              <a:ext cx="36" cy="38"/>
            </a:xfrm>
            <a:custGeom>
              <a:avLst/>
              <a:gdLst>
                <a:gd name="T0" fmla="*/ 18 w 36"/>
                <a:gd name="T1" fmla="*/ 0 h 38"/>
                <a:gd name="T2" fmla="*/ 21 w 36"/>
                <a:gd name="T3" fmla="*/ 1 h 38"/>
                <a:gd name="T4" fmla="*/ 24 w 36"/>
                <a:gd name="T5" fmla="*/ 2 h 38"/>
                <a:gd name="T6" fmla="*/ 28 w 36"/>
                <a:gd name="T7" fmla="*/ 4 h 38"/>
                <a:gd name="T8" fmla="*/ 30 w 36"/>
                <a:gd name="T9" fmla="*/ 6 h 38"/>
                <a:gd name="T10" fmla="*/ 32 w 36"/>
                <a:gd name="T11" fmla="*/ 9 h 38"/>
                <a:gd name="T12" fmla="*/ 34 w 36"/>
                <a:gd name="T13" fmla="*/ 11 h 38"/>
                <a:gd name="T14" fmla="*/ 35 w 36"/>
                <a:gd name="T15" fmla="*/ 15 h 38"/>
                <a:gd name="T16" fmla="*/ 35 w 36"/>
                <a:gd name="T17" fmla="*/ 19 h 38"/>
                <a:gd name="T18" fmla="*/ 35 w 36"/>
                <a:gd name="T19" fmla="*/ 23 h 38"/>
                <a:gd name="T20" fmla="*/ 34 w 36"/>
                <a:gd name="T21" fmla="*/ 26 h 38"/>
                <a:gd name="T22" fmla="*/ 32 w 36"/>
                <a:gd name="T23" fmla="*/ 29 h 38"/>
                <a:gd name="T24" fmla="*/ 30 w 36"/>
                <a:gd name="T25" fmla="*/ 31 h 38"/>
                <a:gd name="T26" fmla="*/ 28 w 36"/>
                <a:gd name="T27" fmla="*/ 33 h 38"/>
                <a:gd name="T28" fmla="*/ 24 w 36"/>
                <a:gd name="T29" fmla="*/ 35 h 38"/>
                <a:gd name="T30" fmla="*/ 21 w 36"/>
                <a:gd name="T31" fmla="*/ 36 h 38"/>
                <a:gd name="T32" fmla="*/ 18 w 36"/>
                <a:gd name="T33" fmla="*/ 37 h 38"/>
                <a:gd name="T34" fmla="*/ 14 w 36"/>
                <a:gd name="T35" fmla="*/ 36 h 38"/>
                <a:gd name="T36" fmla="*/ 11 w 36"/>
                <a:gd name="T37" fmla="*/ 35 h 38"/>
                <a:gd name="T38" fmla="*/ 8 w 36"/>
                <a:gd name="T39" fmla="*/ 33 h 38"/>
                <a:gd name="T40" fmla="*/ 5 w 36"/>
                <a:gd name="T41" fmla="*/ 31 h 38"/>
                <a:gd name="T42" fmla="*/ 3 w 36"/>
                <a:gd name="T43" fmla="*/ 29 h 38"/>
                <a:gd name="T44" fmla="*/ 1 w 36"/>
                <a:gd name="T45" fmla="*/ 26 h 38"/>
                <a:gd name="T46" fmla="*/ 1 w 36"/>
                <a:gd name="T47" fmla="*/ 23 h 38"/>
                <a:gd name="T48" fmla="*/ 0 w 36"/>
                <a:gd name="T49" fmla="*/ 19 h 38"/>
                <a:gd name="T50" fmla="*/ 1 w 36"/>
                <a:gd name="T51" fmla="*/ 15 h 38"/>
                <a:gd name="T52" fmla="*/ 1 w 36"/>
                <a:gd name="T53" fmla="*/ 11 h 38"/>
                <a:gd name="T54" fmla="*/ 3 w 36"/>
                <a:gd name="T55" fmla="*/ 9 h 38"/>
                <a:gd name="T56" fmla="*/ 5 w 36"/>
                <a:gd name="T57" fmla="*/ 6 h 38"/>
                <a:gd name="T58" fmla="*/ 8 w 36"/>
                <a:gd name="T59" fmla="*/ 4 h 38"/>
                <a:gd name="T60" fmla="*/ 11 w 36"/>
                <a:gd name="T61" fmla="*/ 2 h 38"/>
                <a:gd name="T62" fmla="*/ 14 w 36"/>
                <a:gd name="T63" fmla="*/ 1 h 38"/>
                <a:gd name="T64" fmla="*/ 18 w 36"/>
                <a:gd name="T6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 h="38">
                  <a:moveTo>
                    <a:pt x="18" y="0"/>
                  </a:moveTo>
                  <a:lnTo>
                    <a:pt x="21" y="1"/>
                  </a:lnTo>
                  <a:lnTo>
                    <a:pt x="24" y="2"/>
                  </a:lnTo>
                  <a:lnTo>
                    <a:pt x="28" y="4"/>
                  </a:lnTo>
                  <a:lnTo>
                    <a:pt x="30" y="6"/>
                  </a:lnTo>
                  <a:lnTo>
                    <a:pt x="32" y="9"/>
                  </a:lnTo>
                  <a:lnTo>
                    <a:pt x="34" y="11"/>
                  </a:lnTo>
                  <a:lnTo>
                    <a:pt x="35" y="15"/>
                  </a:lnTo>
                  <a:lnTo>
                    <a:pt x="35" y="19"/>
                  </a:lnTo>
                  <a:lnTo>
                    <a:pt x="35" y="23"/>
                  </a:lnTo>
                  <a:lnTo>
                    <a:pt x="34" y="26"/>
                  </a:lnTo>
                  <a:lnTo>
                    <a:pt x="32" y="29"/>
                  </a:lnTo>
                  <a:lnTo>
                    <a:pt x="30" y="31"/>
                  </a:lnTo>
                  <a:lnTo>
                    <a:pt x="28" y="33"/>
                  </a:lnTo>
                  <a:lnTo>
                    <a:pt x="24" y="35"/>
                  </a:lnTo>
                  <a:lnTo>
                    <a:pt x="21" y="36"/>
                  </a:lnTo>
                  <a:lnTo>
                    <a:pt x="18" y="37"/>
                  </a:lnTo>
                  <a:lnTo>
                    <a:pt x="14" y="36"/>
                  </a:lnTo>
                  <a:lnTo>
                    <a:pt x="11" y="35"/>
                  </a:lnTo>
                  <a:lnTo>
                    <a:pt x="8" y="33"/>
                  </a:lnTo>
                  <a:lnTo>
                    <a:pt x="5" y="31"/>
                  </a:lnTo>
                  <a:lnTo>
                    <a:pt x="3" y="29"/>
                  </a:lnTo>
                  <a:lnTo>
                    <a:pt x="1" y="26"/>
                  </a:lnTo>
                  <a:lnTo>
                    <a:pt x="1" y="23"/>
                  </a:lnTo>
                  <a:lnTo>
                    <a:pt x="0" y="19"/>
                  </a:lnTo>
                  <a:lnTo>
                    <a:pt x="1" y="15"/>
                  </a:lnTo>
                  <a:lnTo>
                    <a:pt x="1" y="11"/>
                  </a:lnTo>
                  <a:lnTo>
                    <a:pt x="3" y="9"/>
                  </a:lnTo>
                  <a:lnTo>
                    <a:pt x="5" y="6"/>
                  </a:lnTo>
                  <a:lnTo>
                    <a:pt x="8" y="4"/>
                  </a:lnTo>
                  <a:lnTo>
                    <a:pt x="11" y="2"/>
                  </a:lnTo>
                  <a:lnTo>
                    <a:pt x="14" y="1"/>
                  </a:lnTo>
                  <a:lnTo>
                    <a:pt x="18" y="0"/>
                  </a:lnTo>
                </a:path>
              </a:pathLst>
            </a:custGeom>
            <a:solidFill>
              <a:srgbClr val="00279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49" name="Freeform 441"/>
            <p:cNvSpPr>
              <a:spLocks/>
            </p:cNvSpPr>
            <p:nvPr/>
          </p:nvSpPr>
          <p:spPr bwMode="auto">
            <a:xfrm>
              <a:off x="3001" y="2179"/>
              <a:ext cx="42" cy="44"/>
            </a:xfrm>
            <a:custGeom>
              <a:avLst/>
              <a:gdLst>
                <a:gd name="T0" fmla="*/ 21 w 42"/>
                <a:gd name="T1" fmla="*/ 0 h 44"/>
                <a:gd name="T2" fmla="*/ 21 w 42"/>
                <a:gd name="T3" fmla="*/ 0 h 44"/>
                <a:gd name="T4" fmla="*/ 25 w 42"/>
                <a:gd name="T5" fmla="*/ 1 h 44"/>
                <a:gd name="T6" fmla="*/ 28 w 42"/>
                <a:gd name="T7" fmla="*/ 2 h 44"/>
                <a:gd name="T8" fmla="*/ 33 w 42"/>
                <a:gd name="T9" fmla="*/ 4 h 44"/>
                <a:gd name="T10" fmla="*/ 35 w 42"/>
                <a:gd name="T11" fmla="*/ 7 h 44"/>
                <a:gd name="T12" fmla="*/ 37 w 42"/>
                <a:gd name="T13" fmla="*/ 10 h 44"/>
                <a:gd name="T14" fmla="*/ 40 w 42"/>
                <a:gd name="T15" fmla="*/ 13 h 44"/>
                <a:gd name="T16" fmla="*/ 41 w 42"/>
                <a:gd name="T17" fmla="*/ 17 h 44"/>
                <a:gd name="T18" fmla="*/ 41 w 42"/>
                <a:gd name="T19" fmla="*/ 23 h 44"/>
                <a:gd name="T20" fmla="*/ 41 w 42"/>
                <a:gd name="T21" fmla="*/ 27 h 44"/>
                <a:gd name="T22" fmla="*/ 40 w 42"/>
                <a:gd name="T23" fmla="*/ 30 h 44"/>
                <a:gd name="T24" fmla="*/ 37 w 42"/>
                <a:gd name="T25" fmla="*/ 34 h 44"/>
                <a:gd name="T26" fmla="*/ 35 w 42"/>
                <a:gd name="T27" fmla="*/ 36 h 44"/>
                <a:gd name="T28" fmla="*/ 33 w 42"/>
                <a:gd name="T29" fmla="*/ 39 h 44"/>
                <a:gd name="T30" fmla="*/ 28 w 42"/>
                <a:gd name="T31" fmla="*/ 41 h 44"/>
                <a:gd name="T32" fmla="*/ 25 w 42"/>
                <a:gd name="T33" fmla="*/ 42 h 44"/>
                <a:gd name="T34" fmla="*/ 21 w 42"/>
                <a:gd name="T35" fmla="*/ 43 h 44"/>
                <a:gd name="T36" fmla="*/ 16 w 42"/>
                <a:gd name="T37" fmla="*/ 42 h 44"/>
                <a:gd name="T38" fmla="*/ 13 w 42"/>
                <a:gd name="T39" fmla="*/ 41 h 44"/>
                <a:gd name="T40" fmla="*/ 9 w 42"/>
                <a:gd name="T41" fmla="*/ 39 h 44"/>
                <a:gd name="T42" fmla="*/ 6 w 42"/>
                <a:gd name="T43" fmla="*/ 36 h 44"/>
                <a:gd name="T44" fmla="*/ 4 w 42"/>
                <a:gd name="T45" fmla="*/ 34 h 44"/>
                <a:gd name="T46" fmla="*/ 1 w 42"/>
                <a:gd name="T47" fmla="*/ 30 h 44"/>
                <a:gd name="T48" fmla="*/ 1 w 42"/>
                <a:gd name="T49" fmla="*/ 27 h 44"/>
                <a:gd name="T50" fmla="*/ 0 w 42"/>
                <a:gd name="T51" fmla="*/ 23 h 44"/>
                <a:gd name="T52" fmla="*/ 1 w 42"/>
                <a:gd name="T53" fmla="*/ 17 h 44"/>
                <a:gd name="T54" fmla="*/ 1 w 42"/>
                <a:gd name="T55" fmla="*/ 13 h 44"/>
                <a:gd name="T56" fmla="*/ 4 w 42"/>
                <a:gd name="T57" fmla="*/ 10 h 44"/>
                <a:gd name="T58" fmla="*/ 6 w 42"/>
                <a:gd name="T59" fmla="*/ 7 h 44"/>
                <a:gd name="T60" fmla="*/ 9 w 42"/>
                <a:gd name="T61" fmla="*/ 4 h 44"/>
                <a:gd name="T62" fmla="*/ 13 w 42"/>
                <a:gd name="T63" fmla="*/ 2 h 44"/>
                <a:gd name="T64" fmla="*/ 16 w 42"/>
                <a:gd name="T65" fmla="*/ 1 h 44"/>
                <a:gd name="T66" fmla="*/ 21 w 42"/>
                <a:gd name="T6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 h="44">
                  <a:moveTo>
                    <a:pt x="21" y="0"/>
                  </a:moveTo>
                  <a:lnTo>
                    <a:pt x="21" y="0"/>
                  </a:lnTo>
                  <a:lnTo>
                    <a:pt x="25" y="1"/>
                  </a:lnTo>
                  <a:lnTo>
                    <a:pt x="28" y="2"/>
                  </a:lnTo>
                  <a:lnTo>
                    <a:pt x="33" y="4"/>
                  </a:lnTo>
                  <a:lnTo>
                    <a:pt x="35" y="7"/>
                  </a:lnTo>
                  <a:lnTo>
                    <a:pt x="37" y="10"/>
                  </a:lnTo>
                  <a:lnTo>
                    <a:pt x="40" y="13"/>
                  </a:lnTo>
                  <a:lnTo>
                    <a:pt x="41" y="17"/>
                  </a:lnTo>
                  <a:lnTo>
                    <a:pt x="41" y="23"/>
                  </a:lnTo>
                  <a:lnTo>
                    <a:pt x="41" y="27"/>
                  </a:lnTo>
                  <a:lnTo>
                    <a:pt x="40" y="30"/>
                  </a:lnTo>
                  <a:lnTo>
                    <a:pt x="37" y="34"/>
                  </a:lnTo>
                  <a:lnTo>
                    <a:pt x="35" y="36"/>
                  </a:lnTo>
                  <a:lnTo>
                    <a:pt x="33" y="39"/>
                  </a:lnTo>
                  <a:lnTo>
                    <a:pt x="28" y="41"/>
                  </a:lnTo>
                  <a:lnTo>
                    <a:pt x="25" y="42"/>
                  </a:lnTo>
                  <a:lnTo>
                    <a:pt x="21" y="43"/>
                  </a:lnTo>
                  <a:lnTo>
                    <a:pt x="16" y="42"/>
                  </a:lnTo>
                  <a:lnTo>
                    <a:pt x="13" y="41"/>
                  </a:lnTo>
                  <a:lnTo>
                    <a:pt x="9" y="39"/>
                  </a:lnTo>
                  <a:lnTo>
                    <a:pt x="6" y="36"/>
                  </a:lnTo>
                  <a:lnTo>
                    <a:pt x="4" y="34"/>
                  </a:lnTo>
                  <a:lnTo>
                    <a:pt x="1" y="30"/>
                  </a:lnTo>
                  <a:lnTo>
                    <a:pt x="1" y="27"/>
                  </a:lnTo>
                  <a:lnTo>
                    <a:pt x="0" y="23"/>
                  </a:lnTo>
                  <a:lnTo>
                    <a:pt x="1" y="17"/>
                  </a:lnTo>
                  <a:lnTo>
                    <a:pt x="1" y="13"/>
                  </a:lnTo>
                  <a:lnTo>
                    <a:pt x="4" y="10"/>
                  </a:lnTo>
                  <a:lnTo>
                    <a:pt x="6" y="7"/>
                  </a:lnTo>
                  <a:lnTo>
                    <a:pt x="9" y="4"/>
                  </a:lnTo>
                  <a:lnTo>
                    <a:pt x="13" y="2"/>
                  </a:lnTo>
                  <a:lnTo>
                    <a:pt x="16" y="1"/>
                  </a:lnTo>
                  <a:lnTo>
                    <a:pt x="21"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50" name="Freeform 442"/>
            <p:cNvSpPr>
              <a:spLocks/>
            </p:cNvSpPr>
            <p:nvPr/>
          </p:nvSpPr>
          <p:spPr bwMode="auto">
            <a:xfrm>
              <a:off x="4540" y="2508"/>
              <a:ext cx="35" cy="36"/>
            </a:xfrm>
            <a:custGeom>
              <a:avLst/>
              <a:gdLst>
                <a:gd name="T0" fmla="*/ 17 w 35"/>
                <a:gd name="T1" fmla="*/ 0 h 36"/>
                <a:gd name="T2" fmla="*/ 20 w 35"/>
                <a:gd name="T3" fmla="*/ 1 h 36"/>
                <a:gd name="T4" fmla="*/ 23 w 35"/>
                <a:gd name="T5" fmla="*/ 2 h 36"/>
                <a:gd name="T6" fmla="*/ 27 w 35"/>
                <a:gd name="T7" fmla="*/ 3 h 36"/>
                <a:gd name="T8" fmla="*/ 29 w 35"/>
                <a:gd name="T9" fmla="*/ 5 h 36"/>
                <a:gd name="T10" fmla="*/ 31 w 35"/>
                <a:gd name="T11" fmla="*/ 8 h 36"/>
                <a:gd name="T12" fmla="*/ 33 w 35"/>
                <a:gd name="T13" fmla="*/ 11 h 36"/>
                <a:gd name="T14" fmla="*/ 34 w 35"/>
                <a:gd name="T15" fmla="*/ 15 h 36"/>
                <a:gd name="T16" fmla="*/ 34 w 35"/>
                <a:gd name="T17" fmla="*/ 18 h 36"/>
                <a:gd name="T18" fmla="*/ 34 w 35"/>
                <a:gd name="T19" fmla="*/ 21 h 36"/>
                <a:gd name="T20" fmla="*/ 33 w 35"/>
                <a:gd name="T21" fmla="*/ 24 h 36"/>
                <a:gd name="T22" fmla="*/ 31 w 35"/>
                <a:gd name="T23" fmla="*/ 27 h 36"/>
                <a:gd name="T24" fmla="*/ 29 w 35"/>
                <a:gd name="T25" fmla="*/ 30 h 36"/>
                <a:gd name="T26" fmla="*/ 27 w 35"/>
                <a:gd name="T27" fmla="*/ 32 h 36"/>
                <a:gd name="T28" fmla="*/ 23 w 35"/>
                <a:gd name="T29" fmla="*/ 33 h 36"/>
                <a:gd name="T30" fmla="*/ 20 w 35"/>
                <a:gd name="T31" fmla="*/ 34 h 36"/>
                <a:gd name="T32" fmla="*/ 17 w 35"/>
                <a:gd name="T33" fmla="*/ 35 h 36"/>
                <a:gd name="T34" fmla="*/ 14 w 35"/>
                <a:gd name="T35" fmla="*/ 34 h 36"/>
                <a:gd name="T36" fmla="*/ 11 w 35"/>
                <a:gd name="T37" fmla="*/ 33 h 36"/>
                <a:gd name="T38" fmla="*/ 8 w 35"/>
                <a:gd name="T39" fmla="*/ 32 h 36"/>
                <a:gd name="T40" fmla="*/ 5 w 35"/>
                <a:gd name="T41" fmla="*/ 30 h 36"/>
                <a:gd name="T42" fmla="*/ 3 w 35"/>
                <a:gd name="T43" fmla="*/ 27 h 36"/>
                <a:gd name="T44" fmla="*/ 1 w 35"/>
                <a:gd name="T45" fmla="*/ 24 h 36"/>
                <a:gd name="T46" fmla="*/ 1 w 35"/>
                <a:gd name="T47" fmla="*/ 21 h 36"/>
                <a:gd name="T48" fmla="*/ 0 w 35"/>
                <a:gd name="T49" fmla="*/ 18 h 36"/>
                <a:gd name="T50" fmla="*/ 1 w 35"/>
                <a:gd name="T51" fmla="*/ 15 h 36"/>
                <a:gd name="T52" fmla="*/ 1 w 35"/>
                <a:gd name="T53" fmla="*/ 11 h 36"/>
                <a:gd name="T54" fmla="*/ 3 w 35"/>
                <a:gd name="T55" fmla="*/ 8 h 36"/>
                <a:gd name="T56" fmla="*/ 5 w 35"/>
                <a:gd name="T57" fmla="*/ 5 h 36"/>
                <a:gd name="T58" fmla="*/ 8 w 35"/>
                <a:gd name="T59" fmla="*/ 3 h 36"/>
                <a:gd name="T60" fmla="*/ 11 w 35"/>
                <a:gd name="T61" fmla="*/ 2 h 36"/>
                <a:gd name="T62" fmla="*/ 14 w 35"/>
                <a:gd name="T63" fmla="*/ 1 h 36"/>
                <a:gd name="T64" fmla="*/ 17 w 35"/>
                <a:gd name="T6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36">
                  <a:moveTo>
                    <a:pt x="17" y="0"/>
                  </a:moveTo>
                  <a:lnTo>
                    <a:pt x="20" y="1"/>
                  </a:lnTo>
                  <a:lnTo>
                    <a:pt x="23" y="2"/>
                  </a:lnTo>
                  <a:lnTo>
                    <a:pt x="27" y="3"/>
                  </a:lnTo>
                  <a:lnTo>
                    <a:pt x="29" y="5"/>
                  </a:lnTo>
                  <a:lnTo>
                    <a:pt x="31" y="8"/>
                  </a:lnTo>
                  <a:lnTo>
                    <a:pt x="33" y="11"/>
                  </a:lnTo>
                  <a:lnTo>
                    <a:pt x="34" y="15"/>
                  </a:lnTo>
                  <a:lnTo>
                    <a:pt x="34" y="18"/>
                  </a:lnTo>
                  <a:lnTo>
                    <a:pt x="34" y="21"/>
                  </a:lnTo>
                  <a:lnTo>
                    <a:pt x="33" y="24"/>
                  </a:lnTo>
                  <a:lnTo>
                    <a:pt x="31" y="27"/>
                  </a:lnTo>
                  <a:lnTo>
                    <a:pt x="29" y="30"/>
                  </a:lnTo>
                  <a:lnTo>
                    <a:pt x="27" y="32"/>
                  </a:lnTo>
                  <a:lnTo>
                    <a:pt x="23" y="33"/>
                  </a:lnTo>
                  <a:lnTo>
                    <a:pt x="20" y="34"/>
                  </a:lnTo>
                  <a:lnTo>
                    <a:pt x="17" y="35"/>
                  </a:lnTo>
                  <a:lnTo>
                    <a:pt x="14" y="34"/>
                  </a:lnTo>
                  <a:lnTo>
                    <a:pt x="11" y="33"/>
                  </a:lnTo>
                  <a:lnTo>
                    <a:pt x="8" y="32"/>
                  </a:lnTo>
                  <a:lnTo>
                    <a:pt x="5" y="30"/>
                  </a:lnTo>
                  <a:lnTo>
                    <a:pt x="3" y="27"/>
                  </a:lnTo>
                  <a:lnTo>
                    <a:pt x="1" y="24"/>
                  </a:lnTo>
                  <a:lnTo>
                    <a:pt x="1" y="21"/>
                  </a:lnTo>
                  <a:lnTo>
                    <a:pt x="0" y="18"/>
                  </a:lnTo>
                  <a:lnTo>
                    <a:pt x="1" y="15"/>
                  </a:lnTo>
                  <a:lnTo>
                    <a:pt x="1" y="11"/>
                  </a:lnTo>
                  <a:lnTo>
                    <a:pt x="3" y="8"/>
                  </a:lnTo>
                  <a:lnTo>
                    <a:pt x="5" y="5"/>
                  </a:lnTo>
                  <a:lnTo>
                    <a:pt x="8" y="3"/>
                  </a:lnTo>
                  <a:lnTo>
                    <a:pt x="11" y="2"/>
                  </a:lnTo>
                  <a:lnTo>
                    <a:pt x="14" y="1"/>
                  </a:lnTo>
                  <a:lnTo>
                    <a:pt x="17" y="0"/>
                  </a:lnTo>
                </a:path>
              </a:pathLst>
            </a:custGeom>
            <a:solidFill>
              <a:srgbClr val="00279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51" name="Freeform 443"/>
            <p:cNvSpPr>
              <a:spLocks/>
            </p:cNvSpPr>
            <p:nvPr/>
          </p:nvSpPr>
          <p:spPr bwMode="auto">
            <a:xfrm>
              <a:off x="4533" y="2508"/>
              <a:ext cx="42" cy="42"/>
            </a:xfrm>
            <a:custGeom>
              <a:avLst/>
              <a:gdLst>
                <a:gd name="T0" fmla="*/ 21 w 42"/>
                <a:gd name="T1" fmla="*/ 0 h 42"/>
                <a:gd name="T2" fmla="*/ 21 w 42"/>
                <a:gd name="T3" fmla="*/ 0 h 42"/>
                <a:gd name="T4" fmla="*/ 25 w 42"/>
                <a:gd name="T5" fmla="*/ 1 h 42"/>
                <a:gd name="T6" fmla="*/ 28 w 42"/>
                <a:gd name="T7" fmla="*/ 2 h 42"/>
                <a:gd name="T8" fmla="*/ 33 w 42"/>
                <a:gd name="T9" fmla="*/ 3 h 42"/>
                <a:gd name="T10" fmla="*/ 35 w 42"/>
                <a:gd name="T11" fmla="*/ 6 h 42"/>
                <a:gd name="T12" fmla="*/ 37 w 42"/>
                <a:gd name="T13" fmla="*/ 9 h 42"/>
                <a:gd name="T14" fmla="*/ 40 w 42"/>
                <a:gd name="T15" fmla="*/ 13 h 42"/>
                <a:gd name="T16" fmla="*/ 41 w 42"/>
                <a:gd name="T17" fmla="*/ 17 h 42"/>
                <a:gd name="T18" fmla="*/ 41 w 42"/>
                <a:gd name="T19" fmla="*/ 21 h 42"/>
                <a:gd name="T20" fmla="*/ 41 w 42"/>
                <a:gd name="T21" fmla="*/ 25 h 42"/>
                <a:gd name="T22" fmla="*/ 40 w 42"/>
                <a:gd name="T23" fmla="*/ 28 h 42"/>
                <a:gd name="T24" fmla="*/ 37 w 42"/>
                <a:gd name="T25" fmla="*/ 32 h 42"/>
                <a:gd name="T26" fmla="*/ 35 w 42"/>
                <a:gd name="T27" fmla="*/ 35 h 42"/>
                <a:gd name="T28" fmla="*/ 33 w 42"/>
                <a:gd name="T29" fmla="*/ 37 h 42"/>
                <a:gd name="T30" fmla="*/ 28 w 42"/>
                <a:gd name="T31" fmla="*/ 39 h 42"/>
                <a:gd name="T32" fmla="*/ 25 w 42"/>
                <a:gd name="T33" fmla="*/ 40 h 42"/>
                <a:gd name="T34" fmla="*/ 21 w 42"/>
                <a:gd name="T35" fmla="*/ 41 h 42"/>
                <a:gd name="T36" fmla="*/ 16 w 42"/>
                <a:gd name="T37" fmla="*/ 40 h 42"/>
                <a:gd name="T38" fmla="*/ 13 w 42"/>
                <a:gd name="T39" fmla="*/ 39 h 42"/>
                <a:gd name="T40" fmla="*/ 9 w 42"/>
                <a:gd name="T41" fmla="*/ 37 h 42"/>
                <a:gd name="T42" fmla="*/ 6 w 42"/>
                <a:gd name="T43" fmla="*/ 35 h 42"/>
                <a:gd name="T44" fmla="*/ 4 w 42"/>
                <a:gd name="T45" fmla="*/ 32 h 42"/>
                <a:gd name="T46" fmla="*/ 1 w 42"/>
                <a:gd name="T47" fmla="*/ 28 h 42"/>
                <a:gd name="T48" fmla="*/ 1 w 42"/>
                <a:gd name="T49" fmla="*/ 25 h 42"/>
                <a:gd name="T50" fmla="*/ 0 w 42"/>
                <a:gd name="T51" fmla="*/ 21 h 42"/>
                <a:gd name="T52" fmla="*/ 1 w 42"/>
                <a:gd name="T53" fmla="*/ 17 h 42"/>
                <a:gd name="T54" fmla="*/ 1 w 42"/>
                <a:gd name="T55" fmla="*/ 13 h 42"/>
                <a:gd name="T56" fmla="*/ 4 w 42"/>
                <a:gd name="T57" fmla="*/ 9 h 42"/>
                <a:gd name="T58" fmla="*/ 6 w 42"/>
                <a:gd name="T59" fmla="*/ 6 h 42"/>
                <a:gd name="T60" fmla="*/ 9 w 42"/>
                <a:gd name="T61" fmla="*/ 3 h 42"/>
                <a:gd name="T62" fmla="*/ 13 w 42"/>
                <a:gd name="T63" fmla="*/ 2 h 42"/>
                <a:gd name="T64" fmla="*/ 16 w 42"/>
                <a:gd name="T65" fmla="*/ 1 h 42"/>
                <a:gd name="T66" fmla="*/ 21 w 42"/>
                <a:gd name="T6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 h="42">
                  <a:moveTo>
                    <a:pt x="21" y="0"/>
                  </a:moveTo>
                  <a:lnTo>
                    <a:pt x="21" y="0"/>
                  </a:lnTo>
                  <a:lnTo>
                    <a:pt x="25" y="1"/>
                  </a:lnTo>
                  <a:lnTo>
                    <a:pt x="28" y="2"/>
                  </a:lnTo>
                  <a:lnTo>
                    <a:pt x="33" y="3"/>
                  </a:lnTo>
                  <a:lnTo>
                    <a:pt x="35" y="6"/>
                  </a:lnTo>
                  <a:lnTo>
                    <a:pt x="37" y="9"/>
                  </a:lnTo>
                  <a:lnTo>
                    <a:pt x="40" y="13"/>
                  </a:lnTo>
                  <a:lnTo>
                    <a:pt x="41" y="17"/>
                  </a:lnTo>
                  <a:lnTo>
                    <a:pt x="41" y="21"/>
                  </a:lnTo>
                  <a:lnTo>
                    <a:pt x="41" y="25"/>
                  </a:lnTo>
                  <a:lnTo>
                    <a:pt x="40" y="28"/>
                  </a:lnTo>
                  <a:lnTo>
                    <a:pt x="37" y="32"/>
                  </a:lnTo>
                  <a:lnTo>
                    <a:pt x="35" y="35"/>
                  </a:lnTo>
                  <a:lnTo>
                    <a:pt x="33" y="37"/>
                  </a:lnTo>
                  <a:lnTo>
                    <a:pt x="28" y="39"/>
                  </a:lnTo>
                  <a:lnTo>
                    <a:pt x="25" y="40"/>
                  </a:lnTo>
                  <a:lnTo>
                    <a:pt x="21" y="41"/>
                  </a:lnTo>
                  <a:lnTo>
                    <a:pt x="16" y="40"/>
                  </a:lnTo>
                  <a:lnTo>
                    <a:pt x="13" y="39"/>
                  </a:lnTo>
                  <a:lnTo>
                    <a:pt x="9" y="37"/>
                  </a:lnTo>
                  <a:lnTo>
                    <a:pt x="6" y="35"/>
                  </a:lnTo>
                  <a:lnTo>
                    <a:pt x="4" y="32"/>
                  </a:lnTo>
                  <a:lnTo>
                    <a:pt x="1" y="28"/>
                  </a:lnTo>
                  <a:lnTo>
                    <a:pt x="1" y="25"/>
                  </a:lnTo>
                  <a:lnTo>
                    <a:pt x="0" y="21"/>
                  </a:lnTo>
                  <a:lnTo>
                    <a:pt x="1" y="17"/>
                  </a:lnTo>
                  <a:lnTo>
                    <a:pt x="1" y="13"/>
                  </a:lnTo>
                  <a:lnTo>
                    <a:pt x="4" y="9"/>
                  </a:lnTo>
                  <a:lnTo>
                    <a:pt x="6" y="6"/>
                  </a:lnTo>
                  <a:lnTo>
                    <a:pt x="9" y="3"/>
                  </a:lnTo>
                  <a:lnTo>
                    <a:pt x="13" y="2"/>
                  </a:lnTo>
                  <a:lnTo>
                    <a:pt x="16" y="1"/>
                  </a:lnTo>
                  <a:lnTo>
                    <a:pt x="21"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52" name="Freeform 444"/>
            <p:cNvSpPr>
              <a:spLocks/>
            </p:cNvSpPr>
            <p:nvPr/>
          </p:nvSpPr>
          <p:spPr bwMode="auto">
            <a:xfrm>
              <a:off x="3359" y="2520"/>
              <a:ext cx="22" cy="36"/>
            </a:xfrm>
            <a:custGeom>
              <a:avLst/>
              <a:gdLst>
                <a:gd name="T0" fmla="*/ 11 w 22"/>
                <a:gd name="T1" fmla="*/ 0 h 36"/>
                <a:gd name="T2" fmla="*/ 12 w 22"/>
                <a:gd name="T3" fmla="*/ 0 h 36"/>
                <a:gd name="T4" fmla="*/ 15 w 22"/>
                <a:gd name="T5" fmla="*/ 1 h 36"/>
                <a:gd name="T6" fmla="*/ 17 w 22"/>
                <a:gd name="T7" fmla="*/ 3 h 36"/>
                <a:gd name="T8" fmla="*/ 18 w 22"/>
                <a:gd name="T9" fmla="*/ 4 h 36"/>
                <a:gd name="T10" fmla="*/ 19 w 22"/>
                <a:gd name="T11" fmla="*/ 8 h 36"/>
                <a:gd name="T12" fmla="*/ 20 w 22"/>
                <a:gd name="T13" fmla="*/ 10 h 36"/>
                <a:gd name="T14" fmla="*/ 21 w 22"/>
                <a:gd name="T15" fmla="*/ 14 h 36"/>
                <a:gd name="T16" fmla="*/ 21 w 22"/>
                <a:gd name="T17" fmla="*/ 17 h 36"/>
                <a:gd name="T18" fmla="*/ 21 w 22"/>
                <a:gd name="T19" fmla="*/ 20 h 36"/>
                <a:gd name="T20" fmla="*/ 20 w 22"/>
                <a:gd name="T21" fmla="*/ 24 h 36"/>
                <a:gd name="T22" fmla="*/ 19 w 22"/>
                <a:gd name="T23" fmla="*/ 27 h 36"/>
                <a:gd name="T24" fmla="*/ 18 w 22"/>
                <a:gd name="T25" fmla="*/ 30 h 36"/>
                <a:gd name="T26" fmla="*/ 17 w 22"/>
                <a:gd name="T27" fmla="*/ 32 h 36"/>
                <a:gd name="T28" fmla="*/ 15 w 22"/>
                <a:gd name="T29" fmla="*/ 33 h 36"/>
                <a:gd name="T30" fmla="*/ 12 w 22"/>
                <a:gd name="T31" fmla="*/ 34 h 36"/>
                <a:gd name="T32" fmla="*/ 11 w 22"/>
                <a:gd name="T33" fmla="*/ 35 h 36"/>
                <a:gd name="T34" fmla="*/ 9 w 22"/>
                <a:gd name="T35" fmla="*/ 34 h 36"/>
                <a:gd name="T36" fmla="*/ 6 w 22"/>
                <a:gd name="T37" fmla="*/ 33 h 36"/>
                <a:gd name="T38" fmla="*/ 4 w 22"/>
                <a:gd name="T39" fmla="*/ 32 h 36"/>
                <a:gd name="T40" fmla="*/ 3 w 22"/>
                <a:gd name="T41" fmla="*/ 30 h 36"/>
                <a:gd name="T42" fmla="*/ 2 w 22"/>
                <a:gd name="T43" fmla="*/ 27 h 36"/>
                <a:gd name="T44" fmla="*/ 1 w 22"/>
                <a:gd name="T45" fmla="*/ 24 h 36"/>
                <a:gd name="T46" fmla="*/ 0 w 22"/>
                <a:gd name="T47" fmla="*/ 20 h 36"/>
                <a:gd name="T48" fmla="*/ 0 w 22"/>
                <a:gd name="T49" fmla="*/ 17 h 36"/>
                <a:gd name="T50" fmla="*/ 0 w 22"/>
                <a:gd name="T51" fmla="*/ 14 h 36"/>
                <a:gd name="T52" fmla="*/ 1 w 22"/>
                <a:gd name="T53" fmla="*/ 10 h 36"/>
                <a:gd name="T54" fmla="*/ 2 w 22"/>
                <a:gd name="T55" fmla="*/ 8 h 36"/>
                <a:gd name="T56" fmla="*/ 3 w 22"/>
                <a:gd name="T57" fmla="*/ 4 h 36"/>
                <a:gd name="T58" fmla="*/ 4 w 22"/>
                <a:gd name="T59" fmla="*/ 3 h 36"/>
                <a:gd name="T60" fmla="*/ 6 w 22"/>
                <a:gd name="T61" fmla="*/ 1 h 36"/>
                <a:gd name="T62" fmla="*/ 9 w 22"/>
                <a:gd name="T63" fmla="*/ 0 h 36"/>
                <a:gd name="T64" fmla="*/ 11 w 22"/>
                <a:gd name="T6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 h="36">
                  <a:moveTo>
                    <a:pt x="11" y="0"/>
                  </a:moveTo>
                  <a:lnTo>
                    <a:pt x="12" y="0"/>
                  </a:lnTo>
                  <a:lnTo>
                    <a:pt x="15" y="1"/>
                  </a:lnTo>
                  <a:lnTo>
                    <a:pt x="17" y="3"/>
                  </a:lnTo>
                  <a:lnTo>
                    <a:pt x="18" y="4"/>
                  </a:lnTo>
                  <a:lnTo>
                    <a:pt x="19" y="8"/>
                  </a:lnTo>
                  <a:lnTo>
                    <a:pt x="20" y="10"/>
                  </a:lnTo>
                  <a:lnTo>
                    <a:pt x="21" y="14"/>
                  </a:lnTo>
                  <a:lnTo>
                    <a:pt x="21" y="17"/>
                  </a:lnTo>
                  <a:lnTo>
                    <a:pt x="21" y="20"/>
                  </a:lnTo>
                  <a:lnTo>
                    <a:pt x="20" y="24"/>
                  </a:lnTo>
                  <a:lnTo>
                    <a:pt x="19" y="27"/>
                  </a:lnTo>
                  <a:lnTo>
                    <a:pt x="18" y="30"/>
                  </a:lnTo>
                  <a:lnTo>
                    <a:pt x="17" y="32"/>
                  </a:lnTo>
                  <a:lnTo>
                    <a:pt x="15" y="33"/>
                  </a:lnTo>
                  <a:lnTo>
                    <a:pt x="12" y="34"/>
                  </a:lnTo>
                  <a:lnTo>
                    <a:pt x="11" y="35"/>
                  </a:lnTo>
                  <a:lnTo>
                    <a:pt x="9" y="34"/>
                  </a:lnTo>
                  <a:lnTo>
                    <a:pt x="6" y="33"/>
                  </a:lnTo>
                  <a:lnTo>
                    <a:pt x="4" y="32"/>
                  </a:lnTo>
                  <a:lnTo>
                    <a:pt x="3" y="30"/>
                  </a:lnTo>
                  <a:lnTo>
                    <a:pt x="2" y="27"/>
                  </a:lnTo>
                  <a:lnTo>
                    <a:pt x="1" y="24"/>
                  </a:lnTo>
                  <a:lnTo>
                    <a:pt x="0" y="20"/>
                  </a:lnTo>
                  <a:lnTo>
                    <a:pt x="0" y="17"/>
                  </a:lnTo>
                  <a:lnTo>
                    <a:pt x="0" y="14"/>
                  </a:lnTo>
                  <a:lnTo>
                    <a:pt x="1" y="10"/>
                  </a:lnTo>
                  <a:lnTo>
                    <a:pt x="2" y="8"/>
                  </a:lnTo>
                  <a:lnTo>
                    <a:pt x="3" y="4"/>
                  </a:lnTo>
                  <a:lnTo>
                    <a:pt x="4" y="3"/>
                  </a:lnTo>
                  <a:lnTo>
                    <a:pt x="6" y="1"/>
                  </a:lnTo>
                  <a:lnTo>
                    <a:pt x="9" y="0"/>
                  </a:lnTo>
                  <a:lnTo>
                    <a:pt x="11" y="0"/>
                  </a:lnTo>
                </a:path>
              </a:pathLst>
            </a:custGeom>
            <a:solidFill>
              <a:srgbClr val="00279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53" name="Freeform 445"/>
            <p:cNvSpPr>
              <a:spLocks/>
            </p:cNvSpPr>
            <p:nvPr/>
          </p:nvSpPr>
          <p:spPr bwMode="auto">
            <a:xfrm>
              <a:off x="3352" y="2520"/>
              <a:ext cx="29" cy="42"/>
            </a:xfrm>
            <a:custGeom>
              <a:avLst/>
              <a:gdLst>
                <a:gd name="T0" fmla="*/ 14 w 29"/>
                <a:gd name="T1" fmla="*/ 0 h 42"/>
                <a:gd name="T2" fmla="*/ 14 w 29"/>
                <a:gd name="T3" fmla="*/ 0 h 42"/>
                <a:gd name="T4" fmla="*/ 16 w 29"/>
                <a:gd name="T5" fmla="*/ 0 h 42"/>
                <a:gd name="T6" fmla="*/ 20 w 29"/>
                <a:gd name="T7" fmla="*/ 1 h 42"/>
                <a:gd name="T8" fmla="*/ 22 w 29"/>
                <a:gd name="T9" fmla="*/ 3 h 42"/>
                <a:gd name="T10" fmla="*/ 25 w 29"/>
                <a:gd name="T11" fmla="*/ 5 h 42"/>
                <a:gd name="T12" fmla="*/ 26 w 29"/>
                <a:gd name="T13" fmla="*/ 9 h 42"/>
                <a:gd name="T14" fmla="*/ 27 w 29"/>
                <a:gd name="T15" fmla="*/ 12 h 42"/>
                <a:gd name="T16" fmla="*/ 28 w 29"/>
                <a:gd name="T17" fmla="*/ 16 h 42"/>
                <a:gd name="T18" fmla="*/ 28 w 29"/>
                <a:gd name="T19" fmla="*/ 20 h 42"/>
                <a:gd name="T20" fmla="*/ 28 w 29"/>
                <a:gd name="T21" fmla="*/ 24 h 42"/>
                <a:gd name="T22" fmla="*/ 27 w 29"/>
                <a:gd name="T23" fmla="*/ 28 h 42"/>
                <a:gd name="T24" fmla="*/ 26 w 29"/>
                <a:gd name="T25" fmla="*/ 32 h 42"/>
                <a:gd name="T26" fmla="*/ 25 w 29"/>
                <a:gd name="T27" fmla="*/ 35 h 42"/>
                <a:gd name="T28" fmla="*/ 22 w 29"/>
                <a:gd name="T29" fmla="*/ 38 h 42"/>
                <a:gd name="T30" fmla="*/ 20 w 29"/>
                <a:gd name="T31" fmla="*/ 39 h 42"/>
                <a:gd name="T32" fmla="*/ 16 w 29"/>
                <a:gd name="T33" fmla="*/ 40 h 42"/>
                <a:gd name="T34" fmla="*/ 14 w 29"/>
                <a:gd name="T35" fmla="*/ 41 h 42"/>
                <a:gd name="T36" fmla="*/ 12 w 29"/>
                <a:gd name="T37" fmla="*/ 40 h 42"/>
                <a:gd name="T38" fmla="*/ 8 w 29"/>
                <a:gd name="T39" fmla="*/ 39 h 42"/>
                <a:gd name="T40" fmla="*/ 6 w 29"/>
                <a:gd name="T41" fmla="*/ 38 h 42"/>
                <a:gd name="T42" fmla="*/ 4 w 29"/>
                <a:gd name="T43" fmla="*/ 35 h 42"/>
                <a:gd name="T44" fmla="*/ 2 w 29"/>
                <a:gd name="T45" fmla="*/ 32 h 42"/>
                <a:gd name="T46" fmla="*/ 1 w 29"/>
                <a:gd name="T47" fmla="*/ 28 h 42"/>
                <a:gd name="T48" fmla="*/ 0 w 29"/>
                <a:gd name="T49" fmla="*/ 24 h 42"/>
                <a:gd name="T50" fmla="*/ 0 w 29"/>
                <a:gd name="T51" fmla="*/ 20 h 42"/>
                <a:gd name="T52" fmla="*/ 0 w 29"/>
                <a:gd name="T53" fmla="*/ 16 h 42"/>
                <a:gd name="T54" fmla="*/ 1 w 29"/>
                <a:gd name="T55" fmla="*/ 12 h 42"/>
                <a:gd name="T56" fmla="*/ 2 w 29"/>
                <a:gd name="T57" fmla="*/ 9 h 42"/>
                <a:gd name="T58" fmla="*/ 4 w 29"/>
                <a:gd name="T59" fmla="*/ 5 h 42"/>
                <a:gd name="T60" fmla="*/ 6 w 29"/>
                <a:gd name="T61" fmla="*/ 3 h 42"/>
                <a:gd name="T62" fmla="*/ 8 w 29"/>
                <a:gd name="T63" fmla="*/ 1 h 42"/>
                <a:gd name="T64" fmla="*/ 12 w 29"/>
                <a:gd name="T65" fmla="*/ 0 h 42"/>
                <a:gd name="T66" fmla="*/ 14 w 29"/>
                <a:gd name="T6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9" h="42">
                  <a:moveTo>
                    <a:pt x="14" y="0"/>
                  </a:moveTo>
                  <a:lnTo>
                    <a:pt x="14" y="0"/>
                  </a:lnTo>
                  <a:lnTo>
                    <a:pt x="16" y="0"/>
                  </a:lnTo>
                  <a:lnTo>
                    <a:pt x="20" y="1"/>
                  </a:lnTo>
                  <a:lnTo>
                    <a:pt x="22" y="3"/>
                  </a:lnTo>
                  <a:lnTo>
                    <a:pt x="25" y="5"/>
                  </a:lnTo>
                  <a:lnTo>
                    <a:pt x="26" y="9"/>
                  </a:lnTo>
                  <a:lnTo>
                    <a:pt x="27" y="12"/>
                  </a:lnTo>
                  <a:lnTo>
                    <a:pt x="28" y="16"/>
                  </a:lnTo>
                  <a:lnTo>
                    <a:pt x="28" y="20"/>
                  </a:lnTo>
                  <a:lnTo>
                    <a:pt x="28" y="24"/>
                  </a:lnTo>
                  <a:lnTo>
                    <a:pt x="27" y="28"/>
                  </a:lnTo>
                  <a:lnTo>
                    <a:pt x="26" y="32"/>
                  </a:lnTo>
                  <a:lnTo>
                    <a:pt x="25" y="35"/>
                  </a:lnTo>
                  <a:lnTo>
                    <a:pt x="22" y="38"/>
                  </a:lnTo>
                  <a:lnTo>
                    <a:pt x="20" y="39"/>
                  </a:lnTo>
                  <a:lnTo>
                    <a:pt x="16" y="40"/>
                  </a:lnTo>
                  <a:lnTo>
                    <a:pt x="14" y="41"/>
                  </a:lnTo>
                  <a:lnTo>
                    <a:pt x="12" y="40"/>
                  </a:lnTo>
                  <a:lnTo>
                    <a:pt x="8" y="39"/>
                  </a:lnTo>
                  <a:lnTo>
                    <a:pt x="6" y="38"/>
                  </a:lnTo>
                  <a:lnTo>
                    <a:pt x="4" y="35"/>
                  </a:lnTo>
                  <a:lnTo>
                    <a:pt x="2" y="32"/>
                  </a:lnTo>
                  <a:lnTo>
                    <a:pt x="1" y="28"/>
                  </a:lnTo>
                  <a:lnTo>
                    <a:pt x="0" y="24"/>
                  </a:lnTo>
                  <a:lnTo>
                    <a:pt x="0" y="20"/>
                  </a:lnTo>
                  <a:lnTo>
                    <a:pt x="0" y="16"/>
                  </a:lnTo>
                  <a:lnTo>
                    <a:pt x="1" y="12"/>
                  </a:lnTo>
                  <a:lnTo>
                    <a:pt x="2" y="9"/>
                  </a:lnTo>
                  <a:lnTo>
                    <a:pt x="4" y="5"/>
                  </a:lnTo>
                  <a:lnTo>
                    <a:pt x="6" y="3"/>
                  </a:lnTo>
                  <a:lnTo>
                    <a:pt x="8" y="1"/>
                  </a:lnTo>
                  <a:lnTo>
                    <a:pt x="12" y="0"/>
                  </a:lnTo>
                  <a:lnTo>
                    <a:pt x="14"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54" name="Freeform 446"/>
            <p:cNvSpPr>
              <a:spLocks/>
            </p:cNvSpPr>
            <p:nvPr/>
          </p:nvSpPr>
          <p:spPr bwMode="auto">
            <a:xfrm>
              <a:off x="3707" y="2325"/>
              <a:ext cx="34" cy="53"/>
            </a:xfrm>
            <a:custGeom>
              <a:avLst/>
              <a:gdLst>
                <a:gd name="T0" fmla="*/ 17 w 34"/>
                <a:gd name="T1" fmla="*/ 0 h 53"/>
                <a:gd name="T2" fmla="*/ 21 w 34"/>
                <a:gd name="T3" fmla="*/ 0 h 53"/>
                <a:gd name="T4" fmla="*/ 24 w 34"/>
                <a:gd name="T5" fmla="*/ 2 h 53"/>
                <a:gd name="T6" fmla="*/ 26 w 34"/>
                <a:gd name="T7" fmla="*/ 4 h 53"/>
                <a:gd name="T8" fmla="*/ 29 w 34"/>
                <a:gd name="T9" fmla="*/ 7 h 53"/>
                <a:gd name="T10" fmla="*/ 31 w 34"/>
                <a:gd name="T11" fmla="*/ 11 h 53"/>
                <a:gd name="T12" fmla="*/ 32 w 34"/>
                <a:gd name="T13" fmla="*/ 16 h 53"/>
                <a:gd name="T14" fmla="*/ 33 w 34"/>
                <a:gd name="T15" fmla="*/ 21 h 53"/>
                <a:gd name="T16" fmla="*/ 33 w 34"/>
                <a:gd name="T17" fmla="*/ 26 h 53"/>
                <a:gd name="T18" fmla="*/ 33 w 34"/>
                <a:gd name="T19" fmla="*/ 31 h 53"/>
                <a:gd name="T20" fmla="*/ 32 w 34"/>
                <a:gd name="T21" fmla="*/ 36 h 53"/>
                <a:gd name="T22" fmla="*/ 31 w 34"/>
                <a:gd name="T23" fmla="*/ 40 h 53"/>
                <a:gd name="T24" fmla="*/ 29 w 34"/>
                <a:gd name="T25" fmla="*/ 45 h 53"/>
                <a:gd name="T26" fmla="*/ 26 w 34"/>
                <a:gd name="T27" fmla="*/ 47 h 53"/>
                <a:gd name="T28" fmla="*/ 24 w 34"/>
                <a:gd name="T29" fmla="*/ 49 h 53"/>
                <a:gd name="T30" fmla="*/ 21 w 34"/>
                <a:gd name="T31" fmla="*/ 51 h 53"/>
                <a:gd name="T32" fmla="*/ 17 w 34"/>
                <a:gd name="T33" fmla="*/ 52 h 53"/>
                <a:gd name="T34" fmla="*/ 14 w 34"/>
                <a:gd name="T35" fmla="*/ 51 h 53"/>
                <a:gd name="T36" fmla="*/ 11 w 34"/>
                <a:gd name="T37" fmla="*/ 49 h 53"/>
                <a:gd name="T38" fmla="*/ 7 w 34"/>
                <a:gd name="T39" fmla="*/ 47 h 53"/>
                <a:gd name="T40" fmla="*/ 5 w 34"/>
                <a:gd name="T41" fmla="*/ 45 h 53"/>
                <a:gd name="T42" fmla="*/ 3 w 34"/>
                <a:gd name="T43" fmla="*/ 40 h 53"/>
                <a:gd name="T44" fmla="*/ 1 w 34"/>
                <a:gd name="T45" fmla="*/ 36 h 53"/>
                <a:gd name="T46" fmla="*/ 1 w 34"/>
                <a:gd name="T47" fmla="*/ 31 h 53"/>
                <a:gd name="T48" fmla="*/ 0 w 34"/>
                <a:gd name="T49" fmla="*/ 26 h 53"/>
                <a:gd name="T50" fmla="*/ 1 w 34"/>
                <a:gd name="T51" fmla="*/ 21 h 53"/>
                <a:gd name="T52" fmla="*/ 1 w 34"/>
                <a:gd name="T53" fmla="*/ 16 h 53"/>
                <a:gd name="T54" fmla="*/ 3 w 34"/>
                <a:gd name="T55" fmla="*/ 11 h 53"/>
                <a:gd name="T56" fmla="*/ 5 w 34"/>
                <a:gd name="T57" fmla="*/ 7 h 53"/>
                <a:gd name="T58" fmla="*/ 7 w 34"/>
                <a:gd name="T59" fmla="*/ 4 h 53"/>
                <a:gd name="T60" fmla="*/ 11 w 34"/>
                <a:gd name="T61" fmla="*/ 2 h 53"/>
                <a:gd name="T62" fmla="*/ 14 w 34"/>
                <a:gd name="T63" fmla="*/ 0 h 53"/>
                <a:gd name="T64" fmla="*/ 17 w 34"/>
                <a:gd name="T65"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4" h="53">
                  <a:moveTo>
                    <a:pt x="17" y="0"/>
                  </a:moveTo>
                  <a:lnTo>
                    <a:pt x="21" y="0"/>
                  </a:lnTo>
                  <a:lnTo>
                    <a:pt x="24" y="2"/>
                  </a:lnTo>
                  <a:lnTo>
                    <a:pt x="26" y="4"/>
                  </a:lnTo>
                  <a:lnTo>
                    <a:pt x="29" y="7"/>
                  </a:lnTo>
                  <a:lnTo>
                    <a:pt x="31" y="11"/>
                  </a:lnTo>
                  <a:lnTo>
                    <a:pt x="32" y="16"/>
                  </a:lnTo>
                  <a:lnTo>
                    <a:pt x="33" y="21"/>
                  </a:lnTo>
                  <a:lnTo>
                    <a:pt x="33" y="26"/>
                  </a:lnTo>
                  <a:lnTo>
                    <a:pt x="33" y="31"/>
                  </a:lnTo>
                  <a:lnTo>
                    <a:pt x="32" y="36"/>
                  </a:lnTo>
                  <a:lnTo>
                    <a:pt x="31" y="40"/>
                  </a:lnTo>
                  <a:lnTo>
                    <a:pt x="29" y="45"/>
                  </a:lnTo>
                  <a:lnTo>
                    <a:pt x="26" y="47"/>
                  </a:lnTo>
                  <a:lnTo>
                    <a:pt x="24" y="49"/>
                  </a:lnTo>
                  <a:lnTo>
                    <a:pt x="21" y="51"/>
                  </a:lnTo>
                  <a:lnTo>
                    <a:pt x="17" y="52"/>
                  </a:lnTo>
                  <a:lnTo>
                    <a:pt x="14" y="51"/>
                  </a:lnTo>
                  <a:lnTo>
                    <a:pt x="11" y="49"/>
                  </a:lnTo>
                  <a:lnTo>
                    <a:pt x="7" y="47"/>
                  </a:lnTo>
                  <a:lnTo>
                    <a:pt x="5" y="45"/>
                  </a:lnTo>
                  <a:lnTo>
                    <a:pt x="3" y="40"/>
                  </a:lnTo>
                  <a:lnTo>
                    <a:pt x="1" y="36"/>
                  </a:lnTo>
                  <a:lnTo>
                    <a:pt x="1" y="31"/>
                  </a:lnTo>
                  <a:lnTo>
                    <a:pt x="0" y="26"/>
                  </a:lnTo>
                  <a:lnTo>
                    <a:pt x="1" y="21"/>
                  </a:lnTo>
                  <a:lnTo>
                    <a:pt x="1" y="16"/>
                  </a:lnTo>
                  <a:lnTo>
                    <a:pt x="3" y="11"/>
                  </a:lnTo>
                  <a:lnTo>
                    <a:pt x="5" y="7"/>
                  </a:lnTo>
                  <a:lnTo>
                    <a:pt x="7" y="4"/>
                  </a:lnTo>
                  <a:lnTo>
                    <a:pt x="11" y="2"/>
                  </a:lnTo>
                  <a:lnTo>
                    <a:pt x="14" y="0"/>
                  </a:lnTo>
                  <a:lnTo>
                    <a:pt x="17" y="0"/>
                  </a:lnTo>
                </a:path>
              </a:pathLst>
            </a:custGeom>
            <a:solidFill>
              <a:srgbClr val="00279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55" name="Freeform 447"/>
            <p:cNvSpPr>
              <a:spLocks/>
            </p:cNvSpPr>
            <p:nvPr/>
          </p:nvSpPr>
          <p:spPr bwMode="auto">
            <a:xfrm>
              <a:off x="3700" y="2325"/>
              <a:ext cx="41" cy="59"/>
            </a:xfrm>
            <a:custGeom>
              <a:avLst/>
              <a:gdLst>
                <a:gd name="T0" fmla="*/ 21 w 41"/>
                <a:gd name="T1" fmla="*/ 0 h 59"/>
                <a:gd name="T2" fmla="*/ 21 w 41"/>
                <a:gd name="T3" fmla="*/ 0 h 59"/>
                <a:gd name="T4" fmla="*/ 25 w 41"/>
                <a:gd name="T5" fmla="*/ 0 h 59"/>
                <a:gd name="T6" fmla="*/ 29 w 41"/>
                <a:gd name="T7" fmla="*/ 2 h 59"/>
                <a:gd name="T8" fmla="*/ 32 w 41"/>
                <a:gd name="T9" fmla="*/ 4 h 59"/>
                <a:gd name="T10" fmla="*/ 35 w 41"/>
                <a:gd name="T11" fmla="*/ 8 h 59"/>
                <a:gd name="T12" fmla="*/ 38 w 41"/>
                <a:gd name="T13" fmla="*/ 12 h 59"/>
                <a:gd name="T14" fmla="*/ 39 w 41"/>
                <a:gd name="T15" fmla="*/ 17 h 59"/>
                <a:gd name="T16" fmla="*/ 40 w 41"/>
                <a:gd name="T17" fmla="*/ 23 h 59"/>
                <a:gd name="T18" fmla="*/ 40 w 41"/>
                <a:gd name="T19" fmla="*/ 30 h 59"/>
                <a:gd name="T20" fmla="*/ 40 w 41"/>
                <a:gd name="T21" fmla="*/ 35 h 59"/>
                <a:gd name="T22" fmla="*/ 39 w 41"/>
                <a:gd name="T23" fmla="*/ 40 h 59"/>
                <a:gd name="T24" fmla="*/ 38 w 41"/>
                <a:gd name="T25" fmla="*/ 45 h 59"/>
                <a:gd name="T26" fmla="*/ 35 w 41"/>
                <a:gd name="T27" fmla="*/ 50 h 59"/>
                <a:gd name="T28" fmla="*/ 32 w 41"/>
                <a:gd name="T29" fmla="*/ 53 h 59"/>
                <a:gd name="T30" fmla="*/ 29 w 41"/>
                <a:gd name="T31" fmla="*/ 55 h 59"/>
                <a:gd name="T32" fmla="*/ 25 w 41"/>
                <a:gd name="T33" fmla="*/ 57 h 59"/>
                <a:gd name="T34" fmla="*/ 21 w 41"/>
                <a:gd name="T35" fmla="*/ 58 h 59"/>
                <a:gd name="T36" fmla="*/ 17 w 41"/>
                <a:gd name="T37" fmla="*/ 57 h 59"/>
                <a:gd name="T38" fmla="*/ 13 w 41"/>
                <a:gd name="T39" fmla="*/ 55 h 59"/>
                <a:gd name="T40" fmla="*/ 8 w 41"/>
                <a:gd name="T41" fmla="*/ 53 h 59"/>
                <a:gd name="T42" fmla="*/ 6 w 41"/>
                <a:gd name="T43" fmla="*/ 50 h 59"/>
                <a:gd name="T44" fmla="*/ 4 w 41"/>
                <a:gd name="T45" fmla="*/ 45 h 59"/>
                <a:gd name="T46" fmla="*/ 1 w 41"/>
                <a:gd name="T47" fmla="*/ 40 h 59"/>
                <a:gd name="T48" fmla="*/ 1 w 41"/>
                <a:gd name="T49" fmla="*/ 35 h 59"/>
                <a:gd name="T50" fmla="*/ 0 w 41"/>
                <a:gd name="T51" fmla="*/ 30 h 59"/>
                <a:gd name="T52" fmla="*/ 1 w 41"/>
                <a:gd name="T53" fmla="*/ 23 h 59"/>
                <a:gd name="T54" fmla="*/ 1 w 41"/>
                <a:gd name="T55" fmla="*/ 17 h 59"/>
                <a:gd name="T56" fmla="*/ 4 w 41"/>
                <a:gd name="T57" fmla="*/ 12 h 59"/>
                <a:gd name="T58" fmla="*/ 6 w 41"/>
                <a:gd name="T59" fmla="*/ 8 h 59"/>
                <a:gd name="T60" fmla="*/ 8 w 41"/>
                <a:gd name="T61" fmla="*/ 4 h 59"/>
                <a:gd name="T62" fmla="*/ 13 w 41"/>
                <a:gd name="T63" fmla="*/ 2 h 59"/>
                <a:gd name="T64" fmla="*/ 17 w 41"/>
                <a:gd name="T65" fmla="*/ 0 h 59"/>
                <a:gd name="T66" fmla="*/ 21 w 41"/>
                <a:gd name="T67"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 h="59">
                  <a:moveTo>
                    <a:pt x="21" y="0"/>
                  </a:moveTo>
                  <a:lnTo>
                    <a:pt x="21" y="0"/>
                  </a:lnTo>
                  <a:lnTo>
                    <a:pt x="25" y="0"/>
                  </a:lnTo>
                  <a:lnTo>
                    <a:pt x="29" y="2"/>
                  </a:lnTo>
                  <a:lnTo>
                    <a:pt x="32" y="4"/>
                  </a:lnTo>
                  <a:lnTo>
                    <a:pt x="35" y="8"/>
                  </a:lnTo>
                  <a:lnTo>
                    <a:pt x="38" y="12"/>
                  </a:lnTo>
                  <a:lnTo>
                    <a:pt x="39" y="17"/>
                  </a:lnTo>
                  <a:lnTo>
                    <a:pt x="40" y="23"/>
                  </a:lnTo>
                  <a:lnTo>
                    <a:pt x="40" y="30"/>
                  </a:lnTo>
                  <a:lnTo>
                    <a:pt x="40" y="35"/>
                  </a:lnTo>
                  <a:lnTo>
                    <a:pt x="39" y="40"/>
                  </a:lnTo>
                  <a:lnTo>
                    <a:pt x="38" y="45"/>
                  </a:lnTo>
                  <a:lnTo>
                    <a:pt x="35" y="50"/>
                  </a:lnTo>
                  <a:lnTo>
                    <a:pt x="32" y="53"/>
                  </a:lnTo>
                  <a:lnTo>
                    <a:pt x="29" y="55"/>
                  </a:lnTo>
                  <a:lnTo>
                    <a:pt x="25" y="57"/>
                  </a:lnTo>
                  <a:lnTo>
                    <a:pt x="21" y="58"/>
                  </a:lnTo>
                  <a:lnTo>
                    <a:pt x="17" y="57"/>
                  </a:lnTo>
                  <a:lnTo>
                    <a:pt x="13" y="55"/>
                  </a:lnTo>
                  <a:lnTo>
                    <a:pt x="8" y="53"/>
                  </a:lnTo>
                  <a:lnTo>
                    <a:pt x="6" y="50"/>
                  </a:lnTo>
                  <a:lnTo>
                    <a:pt x="4" y="45"/>
                  </a:lnTo>
                  <a:lnTo>
                    <a:pt x="1" y="40"/>
                  </a:lnTo>
                  <a:lnTo>
                    <a:pt x="1" y="35"/>
                  </a:lnTo>
                  <a:lnTo>
                    <a:pt x="0" y="30"/>
                  </a:lnTo>
                  <a:lnTo>
                    <a:pt x="1" y="23"/>
                  </a:lnTo>
                  <a:lnTo>
                    <a:pt x="1" y="17"/>
                  </a:lnTo>
                  <a:lnTo>
                    <a:pt x="4" y="12"/>
                  </a:lnTo>
                  <a:lnTo>
                    <a:pt x="6" y="8"/>
                  </a:lnTo>
                  <a:lnTo>
                    <a:pt x="8" y="4"/>
                  </a:lnTo>
                  <a:lnTo>
                    <a:pt x="13" y="2"/>
                  </a:lnTo>
                  <a:lnTo>
                    <a:pt x="17" y="0"/>
                  </a:lnTo>
                  <a:lnTo>
                    <a:pt x="21"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56" name="Freeform 448"/>
            <p:cNvSpPr>
              <a:spLocks/>
            </p:cNvSpPr>
            <p:nvPr/>
          </p:nvSpPr>
          <p:spPr bwMode="auto">
            <a:xfrm>
              <a:off x="2053" y="2344"/>
              <a:ext cx="28" cy="44"/>
            </a:xfrm>
            <a:custGeom>
              <a:avLst/>
              <a:gdLst>
                <a:gd name="T0" fmla="*/ 14 w 28"/>
                <a:gd name="T1" fmla="*/ 0 h 44"/>
                <a:gd name="T2" fmla="*/ 16 w 28"/>
                <a:gd name="T3" fmla="*/ 0 h 44"/>
                <a:gd name="T4" fmla="*/ 19 w 28"/>
                <a:gd name="T5" fmla="*/ 1 h 44"/>
                <a:gd name="T6" fmla="*/ 20 w 28"/>
                <a:gd name="T7" fmla="*/ 4 h 44"/>
                <a:gd name="T8" fmla="*/ 23 w 28"/>
                <a:gd name="T9" fmla="*/ 6 h 44"/>
                <a:gd name="T10" fmla="*/ 24 w 28"/>
                <a:gd name="T11" fmla="*/ 9 h 44"/>
                <a:gd name="T12" fmla="*/ 26 w 28"/>
                <a:gd name="T13" fmla="*/ 13 h 44"/>
                <a:gd name="T14" fmla="*/ 26 w 28"/>
                <a:gd name="T15" fmla="*/ 17 h 44"/>
                <a:gd name="T16" fmla="*/ 27 w 28"/>
                <a:gd name="T17" fmla="*/ 22 h 44"/>
                <a:gd name="T18" fmla="*/ 26 w 28"/>
                <a:gd name="T19" fmla="*/ 26 h 44"/>
                <a:gd name="T20" fmla="*/ 26 w 28"/>
                <a:gd name="T21" fmla="*/ 30 h 44"/>
                <a:gd name="T22" fmla="*/ 24 w 28"/>
                <a:gd name="T23" fmla="*/ 33 h 44"/>
                <a:gd name="T24" fmla="*/ 23 w 28"/>
                <a:gd name="T25" fmla="*/ 37 h 44"/>
                <a:gd name="T26" fmla="*/ 20 w 28"/>
                <a:gd name="T27" fmla="*/ 39 h 44"/>
                <a:gd name="T28" fmla="*/ 19 w 28"/>
                <a:gd name="T29" fmla="*/ 41 h 44"/>
                <a:gd name="T30" fmla="*/ 16 w 28"/>
                <a:gd name="T31" fmla="*/ 42 h 44"/>
                <a:gd name="T32" fmla="*/ 14 w 28"/>
                <a:gd name="T33" fmla="*/ 43 h 44"/>
                <a:gd name="T34" fmla="*/ 11 w 28"/>
                <a:gd name="T35" fmla="*/ 42 h 44"/>
                <a:gd name="T36" fmla="*/ 8 w 28"/>
                <a:gd name="T37" fmla="*/ 41 h 44"/>
                <a:gd name="T38" fmla="*/ 7 w 28"/>
                <a:gd name="T39" fmla="*/ 39 h 44"/>
                <a:gd name="T40" fmla="*/ 5 w 28"/>
                <a:gd name="T41" fmla="*/ 37 h 44"/>
                <a:gd name="T42" fmla="*/ 3 w 28"/>
                <a:gd name="T43" fmla="*/ 33 h 44"/>
                <a:gd name="T44" fmla="*/ 1 w 28"/>
                <a:gd name="T45" fmla="*/ 30 h 44"/>
                <a:gd name="T46" fmla="*/ 1 w 28"/>
                <a:gd name="T47" fmla="*/ 26 h 44"/>
                <a:gd name="T48" fmla="*/ 0 w 28"/>
                <a:gd name="T49" fmla="*/ 22 h 44"/>
                <a:gd name="T50" fmla="*/ 1 w 28"/>
                <a:gd name="T51" fmla="*/ 17 h 44"/>
                <a:gd name="T52" fmla="*/ 1 w 28"/>
                <a:gd name="T53" fmla="*/ 13 h 44"/>
                <a:gd name="T54" fmla="*/ 3 w 28"/>
                <a:gd name="T55" fmla="*/ 9 h 44"/>
                <a:gd name="T56" fmla="*/ 5 w 28"/>
                <a:gd name="T57" fmla="*/ 6 h 44"/>
                <a:gd name="T58" fmla="*/ 7 w 28"/>
                <a:gd name="T59" fmla="*/ 4 h 44"/>
                <a:gd name="T60" fmla="*/ 8 w 28"/>
                <a:gd name="T61" fmla="*/ 1 h 44"/>
                <a:gd name="T62" fmla="*/ 11 w 28"/>
                <a:gd name="T63" fmla="*/ 0 h 44"/>
                <a:gd name="T64" fmla="*/ 14 w 28"/>
                <a:gd name="T65"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 h="44">
                  <a:moveTo>
                    <a:pt x="14" y="0"/>
                  </a:moveTo>
                  <a:lnTo>
                    <a:pt x="16" y="0"/>
                  </a:lnTo>
                  <a:lnTo>
                    <a:pt x="19" y="1"/>
                  </a:lnTo>
                  <a:lnTo>
                    <a:pt x="20" y="4"/>
                  </a:lnTo>
                  <a:lnTo>
                    <a:pt x="23" y="6"/>
                  </a:lnTo>
                  <a:lnTo>
                    <a:pt x="24" y="9"/>
                  </a:lnTo>
                  <a:lnTo>
                    <a:pt x="26" y="13"/>
                  </a:lnTo>
                  <a:lnTo>
                    <a:pt x="26" y="17"/>
                  </a:lnTo>
                  <a:lnTo>
                    <a:pt x="27" y="22"/>
                  </a:lnTo>
                  <a:lnTo>
                    <a:pt x="26" y="26"/>
                  </a:lnTo>
                  <a:lnTo>
                    <a:pt x="26" y="30"/>
                  </a:lnTo>
                  <a:lnTo>
                    <a:pt x="24" y="33"/>
                  </a:lnTo>
                  <a:lnTo>
                    <a:pt x="23" y="37"/>
                  </a:lnTo>
                  <a:lnTo>
                    <a:pt x="20" y="39"/>
                  </a:lnTo>
                  <a:lnTo>
                    <a:pt x="19" y="41"/>
                  </a:lnTo>
                  <a:lnTo>
                    <a:pt x="16" y="42"/>
                  </a:lnTo>
                  <a:lnTo>
                    <a:pt x="14" y="43"/>
                  </a:lnTo>
                  <a:lnTo>
                    <a:pt x="11" y="42"/>
                  </a:lnTo>
                  <a:lnTo>
                    <a:pt x="8" y="41"/>
                  </a:lnTo>
                  <a:lnTo>
                    <a:pt x="7" y="39"/>
                  </a:lnTo>
                  <a:lnTo>
                    <a:pt x="5" y="37"/>
                  </a:lnTo>
                  <a:lnTo>
                    <a:pt x="3" y="33"/>
                  </a:lnTo>
                  <a:lnTo>
                    <a:pt x="1" y="30"/>
                  </a:lnTo>
                  <a:lnTo>
                    <a:pt x="1" y="26"/>
                  </a:lnTo>
                  <a:lnTo>
                    <a:pt x="0" y="22"/>
                  </a:lnTo>
                  <a:lnTo>
                    <a:pt x="1" y="17"/>
                  </a:lnTo>
                  <a:lnTo>
                    <a:pt x="1" y="13"/>
                  </a:lnTo>
                  <a:lnTo>
                    <a:pt x="3" y="9"/>
                  </a:lnTo>
                  <a:lnTo>
                    <a:pt x="5" y="6"/>
                  </a:lnTo>
                  <a:lnTo>
                    <a:pt x="7" y="4"/>
                  </a:lnTo>
                  <a:lnTo>
                    <a:pt x="8" y="1"/>
                  </a:lnTo>
                  <a:lnTo>
                    <a:pt x="11" y="0"/>
                  </a:lnTo>
                  <a:lnTo>
                    <a:pt x="14" y="0"/>
                  </a:lnTo>
                </a:path>
              </a:pathLst>
            </a:custGeom>
            <a:solidFill>
              <a:srgbClr val="00279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57" name="Freeform 449"/>
            <p:cNvSpPr>
              <a:spLocks/>
            </p:cNvSpPr>
            <p:nvPr/>
          </p:nvSpPr>
          <p:spPr bwMode="auto">
            <a:xfrm>
              <a:off x="2046" y="2344"/>
              <a:ext cx="35" cy="50"/>
            </a:xfrm>
            <a:custGeom>
              <a:avLst/>
              <a:gdLst>
                <a:gd name="T0" fmla="*/ 18 w 35"/>
                <a:gd name="T1" fmla="*/ 0 h 50"/>
                <a:gd name="T2" fmla="*/ 18 w 35"/>
                <a:gd name="T3" fmla="*/ 0 h 50"/>
                <a:gd name="T4" fmla="*/ 20 w 35"/>
                <a:gd name="T5" fmla="*/ 0 h 50"/>
                <a:gd name="T6" fmla="*/ 23 w 35"/>
                <a:gd name="T7" fmla="*/ 1 h 50"/>
                <a:gd name="T8" fmla="*/ 26 w 35"/>
                <a:gd name="T9" fmla="*/ 4 h 50"/>
                <a:gd name="T10" fmla="*/ 29 w 35"/>
                <a:gd name="T11" fmla="*/ 7 h 50"/>
                <a:gd name="T12" fmla="*/ 30 w 35"/>
                <a:gd name="T13" fmla="*/ 10 h 50"/>
                <a:gd name="T14" fmla="*/ 33 w 35"/>
                <a:gd name="T15" fmla="*/ 14 h 50"/>
                <a:gd name="T16" fmla="*/ 33 w 35"/>
                <a:gd name="T17" fmla="*/ 19 h 50"/>
                <a:gd name="T18" fmla="*/ 34 w 35"/>
                <a:gd name="T19" fmla="*/ 25 h 50"/>
                <a:gd name="T20" fmla="*/ 33 w 35"/>
                <a:gd name="T21" fmla="*/ 30 h 50"/>
                <a:gd name="T22" fmla="*/ 33 w 35"/>
                <a:gd name="T23" fmla="*/ 34 h 50"/>
                <a:gd name="T24" fmla="*/ 30 w 35"/>
                <a:gd name="T25" fmla="*/ 38 h 50"/>
                <a:gd name="T26" fmla="*/ 29 w 35"/>
                <a:gd name="T27" fmla="*/ 42 h 50"/>
                <a:gd name="T28" fmla="*/ 26 w 35"/>
                <a:gd name="T29" fmla="*/ 45 h 50"/>
                <a:gd name="T30" fmla="*/ 23 w 35"/>
                <a:gd name="T31" fmla="*/ 47 h 50"/>
                <a:gd name="T32" fmla="*/ 20 w 35"/>
                <a:gd name="T33" fmla="*/ 48 h 50"/>
                <a:gd name="T34" fmla="*/ 18 w 35"/>
                <a:gd name="T35" fmla="*/ 49 h 50"/>
                <a:gd name="T36" fmla="*/ 14 w 35"/>
                <a:gd name="T37" fmla="*/ 48 h 50"/>
                <a:gd name="T38" fmla="*/ 11 w 35"/>
                <a:gd name="T39" fmla="*/ 47 h 50"/>
                <a:gd name="T40" fmla="*/ 8 w 35"/>
                <a:gd name="T41" fmla="*/ 45 h 50"/>
                <a:gd name="T42" fmla="*/ 6 w 35"/>
                <a:gd name="T43" fmla="*/ 42 h 50"/>
                <a:gd name="T44" fmla="*/ 4 w 35"/>
                <a:gd name="T45" fmla="*/ 38 h 50"/>
                <a:gd name="T46" fmla="*/ 1 w 35"/>
                <a:gd name="T47" fmla="*/ 34 h 50"/>
                <a:gd name="T48" fmla="*/ 1 w 35"/>
                <a:gd name="T49" fmla="*/ 30 h 50"/>
                <a:gd name="T50" fmla="*/ 0 w 35"/>
                <a:gd name="T51" fmla="*/ 25 h 50"/>
                <a:gd name="T52" fmla="*/ 1 w 35"/>
                <a:gd name="T53" fmla="*/ 19 h 50"/>
                <a:gd name="T54" fmla="*/ 1 w 35"/>
                <a:gd name="T55" fmla="*/ 14 h 50"/>
                <a:gd name="T56" fmla="*/ 4 w 35"/>
                <a:gd name="T57" fmla="*/ 10 h 50"/>
                <a:gd name="T58" fmla="*/ 6 w 35"/>
                <a:gd name="T59" fmla="*/ 7 h 50"/>
                <a:gd name="T60" fmla="*/ 8 w 35"/>
                <a:gd name="T61" fmla="*/ 4 h 50"/>
                <a:gd name="T62" fmla="*/ 11 w 35"/>
                <a:gd name="T63" fmla="*/ 1 h 50"/>
                <a:gd name="T64" fmla="*/ 14 w 35"/>
                <a:gd name="T65" fmla="*/ 0 h 50"/>
                <a:gd name="T66" fmla="*/ 18 w 35"/>
                <a:gd name="T67"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50">
                  <a:moveTo>
                    <a:pt x="18" y="0"/>
                  </a:moveTo>
                  <a:lnTo>
                    <a:pt x="18" y="0"/>
                  </a:lnTo>
                  <a:lnTo>
                    <a:pt x="20" y="0"/>
                  </a:lnTo>
                  <a:lnTo>
                    <a:pt x="23" y="1"/>
                  </a:lnTo>
                  <a:lnTo>
                    <a:pt x="26" y="4"/>
                  </a:lnTo>
                  <a:lnTo>
                    <a:pt x="29" y="7"/>
                  </a:lnTo>
                  <a:lnTo>
                    <a:pt x="30" y="10"/>
                  </a:lnTo>
                  <a:lnTo>
                    <a:pt x="33" y="14"/>
                  </a:lnTo>
                  <a:lnTo>
                    <a:pt x="33" y="19"/>
                  </a:lnTo>
                  <a:lnTo>
                    <a:pt x="34" y="25"/>
                  </a:lnTo>
                  <a:lnTo>
                    <a:pt x="33" y="30"/>
                  </a:lnTo>
                  <a:lnTo>
                    <a:pt x="33" y="34"/>
                  </a:lnTo>
                  <a:lnTo>
                    <a:pt x="30" y="38"/>
                  </a:lnTo>
                  <a:lnTo>
                    <a:pt x="29" y="42"/>
                  </a:lnTo>
                  <a:lnTo>
                    <a:pt x="26" y="45"/>
                  </a:lnTo>
                  <a:lnTo>
                    <a:pt x="23" y="47"/>
                  </a:lnTo>
                  <a:lnTo>
                    <a:pt x="20" y="48"/>
                  </a:lnTo>
                  <a:lnTo>
                    <a:pt x="18" y="49"/>
                  </a:lnTo>
                  <a:lnTo>
                    <a:pt x="14" y="48"/>
                  </a:lnTo>
                  <a:lnTo>
                    <a:pt x="11" y="47"/>
                  </a:lnTo>
                  <a:lnTo>
                    <a:pt x="8" y="45"/>
                  </a:lnTo>
                  <a:lnTo>
                    <a:pt x="6" y="42"/>
                  </a:lnTo>
                  <a:lnTo>
                    <a:pt x="4" y="38"/>
                  </a:lnTo>
                  <a:lnTo>
                    <a:pt x="1" y="34"/>
                  </a:lnTo>
                  <a:lnTo>
                    <a:pt x="1" y="30"/>
                  </a:lnTo>
                  <a:lnTo>
                    <a:pt x="0" y="25"/>
                  </a:lnTo>
                  <a:lnTo>
                    <a:pt x="1" y="19"/>
                  </a:lnTo>
                  <a:lnTo>
                    <a:pt x="1" y="14"/>
                  </a:lnTo>
                  <a:lnTo>
                    <a:pt x="4" y="10"/>
                  </a:lnTo>
                  <a:lnTo>
                    <a:pt x="6" y="7"/>
                  </a:lnTo>
                  <a:lnTo>
                    <a:pt x="8" y="4"/>
                  </a:lnTo>
                  <a:lnTo>
                    <a:pt x="11" y="1"/>
                  </a:lnTo>
                  <a:lnTo>
                    <a:pt x="14" y="0"/>
                  </a:lnTo>
                  <a:lnTo>
                    <a:pt x="18"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58" name="Freeform 450"/>
            <p:cNvSpPr>
              <a:spLocks/>
            </p:cNvSpPr>
            <p:nvPr/>
          </p:nvSpPr>
          <p:spPr bwMode="auto">
            <a:xfrm>
              <a:off x="4403" y="2158"/>
              <a:ext cx="41" cy="63"/>
            </a:xfrm>
            <a:custGeom>
              <a:avLst/>
              <a:gdLst>
                <a:gd name="T0" fmla="*/ 20 w 41"/>
                <a:gd name="T1" fmla="*/ 0 h 63"/>
                <a:gd name="T2" fmla="*/ 24 w 41"/>
                <a:gd name="T3" fmla="*/ 1 h 63"/>
                <a:gd name="T4" fmla="*/ 27 w 41"/>
                <a:gd name="T5" fmla="*/ 3 h 63"/>
                <a:gd name="T6" fmla="*/ 31 w 41"/>
                <a:gd name="T7" fmla="*/ 6 h 63"/>
                <a:gd name="T8" fmla="*/ 33 w 41"/>
                <a:gd name="T9" fmla="*/ 9 h 63"/>
                <a:gd name="T10" fmla="*/ 36 w 41"/>
                <a:gd name="T11" fmla="*/ 14 h 63"/>
                <a:gd name="T12" fmla="*/ 38 w 41"/>
                <a:gd name="T13" fmla="*/ 19 h 63"/>
                <a:gd name="T14" fmla="*/ 39 w 41"/>
                <a:gd name="T15" fmla="*/ 25 h 63"/>
                <a:gd name="T16" fmla="*/ 40 w 41"/>
                <a:gd name="T17" fmla="*/ 31 h 63"/>
                <a:gd name="T18" fmla="*/ 39 w 41"/>
                <a:gd name="T19" fmla="*/ 38 h 63"/>
                <a:gd name="T20" fmla="*/ 38 w 41"/>
                <a:gd name="T21" fmla="*/ 43 h 63"/>
                <a:gd name="T22" fmla="*/ 36 w 41"/>
                <a:gd name="T23" fmla="*/ 48 h 63"/>
                <a:gd name="T24" fmla="*/ 33 w 41"/>
                <a:gd name="T25" fmla="*/ 54 h 63"/>
                <a:gd name="T26" fmla="*/ 31 w 41"/>
                <a:gd name="T27" fmla="*/ 57 h 63"/>
                <a:gd name="T28" fmla="*/ 27 w 41"/>
                <a:gd name="T29" fmla="*/ 60 h 63"/>
                <a:gd name="T30" fmla="*/ 24 w 41"/>
                <a:gd name="T31" fmla="*/ 62 h 63"/>
                <a:gd name="T32" fmla="*/ 20 w 41"/>
                <a:gd name="T33" fmla="*/ 62 h 63"/>
                <a:gd name="T34" fmla="*/ 16 w 41"/>
                <a:gd name="T35" fmla="*/ 62 h 63"/>
                <a:gd name="T36" fmla="*/ 12 w 41"/>
                <a:gd name="T37" fmla="*/ 60 h 63"/>
                <a:gd name="T38" fmla="*/ 9 w 41"/>
                <a:gd name="T39" fmla="*/ 57 h 63"/>
                <a:gd name="T40" fmla="*/ 6 w 41"/>
                <a:gd name="T41" fmla="*/ 54 h 63"/>
                <a:gd name="T42" fmla="*/ 3 w 41"/>
                <a:gd name="T43" fmla="*/ 48 h 63"/>
                <a:gd name="T44" fmla="*/ 2 w 41"/>
                <a:gd name="T45" fmla="*/ 43 h 63"/>
                <a:gd name="T46" fmla="*/ 1 w 41"/>
                <a:gd name="T47" fmla="*/ 38 h 63"/>
                <a:gd name="T48" fmla="*/ 0 w 41"/>
                <a:gd name="T49" fmla="*/ 31 h 63"/>
                <a:gd name="T50" fmla="*/ 1 w 41"/>
                <a:gd name="T51" fmla="*/ 25 h 63"/>
                <a:gd name="T52" fmla="*/ 2 w 41"/>
                <a:gd name="T53" fmla="*/ 19 h 63"/>
                <a:gd name="T54" fmla="*/ 3 w 41"/>
                <a:gd name="T55" fmla="*/ 14 h 63"/>
                <a:gd name="T56" fmla="*/ 6 w 41"/>
                <a:gd name="T57" fmla="*/ 9 h 63"/>
                <a:gd name="T58" fmla="*/ 9 w 41"/>
                <a:gd name="T59" fmla="*/ 6 h 63"/>
                <a:gd name="T60" fmla="*/ 12 w 41"/>
                <a:gd name="T61" fmla="*/ 3 h 63"/>
                <a:gd name="T62" fmla="*/ 16 w 41"/>
                <a:gd name="T63" fmla="*/ 1 h 63"/>
                <a:gd name="T64" fmla="*/ 20 w 41"/>
                <a:gd name="T65"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1" h="63">
                  <a:moveTo>
                    <a:pt x="20" y="0"/>
                  </a:moveTo>
                  <a:lnTo>
                    <a:pt x="24" y="1"/>
                  </a:lnTo>
                  <a:lnTo>
                    <a:pt x="27" y="3"/>
                  </a:lnTo>
                  <a:lnTo>
                    <a:pt x="31" y="6"/>
                  </a:lnTo>
                  <a:lnTo>
                    <a:pt x="33" y="9"/>
                  </a:lnTo>
                  <a:lnTo>
                    <a:pt x="36" y="14"/>
                  </a:lnTo>
                  <a:lnTo>
                    <a:pt x="38" y="19"/>
                  </a:lnTo>
                  <a:lnTo>
                    <a:pt x="39" y="25"/>
                  </a:lnTo>
                  <a:lnTo>
                    <a:pt x="40" y="31"/>
                  </a:lnTo>
                  <a:lnTo>
                    <a:pt x="39" y="38"/>
                  </a:lnTo>
                  <a:lnTo>
                    <a:pt x="38" y="43"/>
                  </a:lnTo>
                  <a:lnTo>
                    <a:pt x="36" y="48"/>
                  </a:lnTo>
                  <a:lnTo>
                    <a:pt x="33" y="54"/>
                  </a:lnTo>
                  <a:lnTo>
                    <a:pt x="31" y="57"/>
                  </a:lnTo>
                  <a:lnTo>
                    <a:pt x="27" y="60"/>
                  </a:lnTo>
                  <a:lnTo>
                    <a:pt x="24" y="62"/>
                  </a:lnTo>
                  <a:lnTo>
                    <a:pt x="20" y="62"/>
                  </a:lnTo>
                  <a:lnTo>
                    <a:pt x="16" y="62"/>
                  </a:lnTo>
                  <a:lnTo>
                    <a:pt x="12" y="60"/>
                  </a:lnTo>
                  <a:lnTo>
                    <a:pt x="9" y="57"/>
                  </a:lnTo>
                  <a:lnTo>
                    <a:pt x="6" y="54"/>
                  </a:lnTo>
                  <a:lnTo>
                    <a:pt x="3" y="48"/>
                  </a:lnTo>
                  <a:lnTo>
                    <a:pt x="2" y="43"/>
                  </a:lnTo>
                  <a:lnTo>
                    <a:pt x="1" y="38"/>
                  </a:lnTo>
                  <a:lnTo>
                    <a:pt x="0" y="31"/>
                  </a:lnTo>
                  <a:lnTo>
                    <a:pt x="1" y="25"/>
                  </a:lnTo>
                  <a:lnTo>
                    <a:pt x="2" y="19"/>
                  </a:lnTo>
                  <a:lnTo>
                    <a:pt x="3" y="14"/>
                  </a:lnTo>
                  <a:lnTo>
                    <a:pt x="6" y="9"/>
                  </a:lnTo>
                  <a:lnTo>
                    <a:pt x="9" y="6"/>
                  </a:lnTo>
                  <a:lnTo>
                    <a:pt x="12" y="3"/>
                  </a:lnTo>
                  <a:lnTo>
                    <a:pt x="16" y="1"/>
                  </a:lnTo>
                  <a:lnTo>
                    <a:pt x="20" y="0"/>
                  </a:lnTo>
                </a:path>
              </a:pathLst>
            </a:custGeom>
            <a:solidFill>
              <a:srgbClr val="00279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59" name="Freeform 451"/>
            <p:cNvSpPr>
              <a:spLocks/>
            </p:cNvSpPr>
            <p:nvPr/>
          </p:nvSpPr>
          <p:spPr bwMode="auto">
            <a:xfrm>
              <a:off x="4395" y="2158"/>
              <a:ext cx="49" cy="69"/>
            </a:xfrm>
            <a:custGeom>
              <a:avLst/>
              <a:gdLst>
                <a:gd name="T0" fmla="*/ 24 w 49"/>
                <a:gd name="T1" fmla="*/ 0 h 69"/>
                <a:gd name="T2" fmla="*/ 24 w 49"/>
                <a:gd name="T3" fmla="*/ 0 h 69"/>
                <a:gd name="T4" fmla="*/ 29 w 49"/>
                <a:gd name="T5" fmla="*/ 1 h 69"/>
                <a:gd name="T6" fmla="*/ 32 w 49"/>
                <a:gd name="T7" fmla="*/ 3 h 69"/>
                <a:gd name="T8" fmla="*/ 37 w 49"/>
                <a:gd name="T9" fmla="*/ 6 h 69"/>
                <a:gd name="T10" fmla="*/ 40 w 49"/>
                <a:gd name="T11" fmla="*/ 10 h 69"/>
                <a:gd name="T12" fmla="*/ 43 w 49"/>
                <a:gd name="T13" fmla="*/ 15 h 69"/>
                <a:gd name="T14" fmla="*/ 46 w 49"/>
                <a:gd name="T15" fmla="*/ 21 h 69"/>
                <a:gd name="T16" fmla="*/ 47 w 49"/>
                <a:gd name="T17" fmla="*/ 27 h 69"/>
                <a:gd name="T18" fmla="*/ 48 w 49"/>
                <a:gd name="T19" fmla="*/ 35 h 69"/>
                <a:gd name="T20" fmla="*/ 47 w 49"/>
                <a:gd name="T21" fmla="*/ 42 h 69"/>
                <a:gd name="T22" fmla="*/ 46 w 49"/>
                <a:gd name="T23" fmla="*/ 48 h 69"/>
                <a:gd name="T24" fmla="*/ 43 w 49"/>
                <a:gd name="T25" fmla="*/ 53 h 69"/>
                <a:gd name="T26" fmla="*/ 40 w 49"/>
                <a:gd name="T27" fmla="*/ 59 h 69"/>
                <a:gd name="T28" fmla="*/ 37 w 49"/>
                <a:gd name="T29" fmla="*/ 63 h 69"/>
                <a:gd name="T30" fmla="*/ 32 w 49"/>
                <a:gd name="T31" fmla="*/ 66 h 69"/>
                <a:gd name="T32" fmla="*/ 29 w 49"/>
                <a:gd name="T33" fmla="*/ 68 h 69"/>
                <a:gd name="T34" fmla="*/ 24 w 49"/>
                <a:gd name="T35" fmla="*/ 68 h 69"/>
                <a:gd name="T36" fmla="*/ 19 w 49"/>
                <a:gd name="T37" fmla="*/ 68 h 69"/>
                <a:gd name="T38" fmla="*/ 14 w 49"/>
                <a:gd name="T39" fmla="*/ 66 h 69"/>
                <a:gd name="T40" fmla="*/ 11 w 49"/>
                <a:gd name="T41" fmla="*/ 63 h 69"/>
                <a:gd name="T42" fmla="*/ 7 w 49"/>
                <a:gd name="T43" fmla="*/ 59 h 69"/>
                <a:gd name="T44" fmla="*/ 4 w 49"/>
                <a:gd name="T45" fmla="*/ 53 h 69"/>
                <a:gd name="T46" fmla="*/ 2 w 49"/>
                <a:gd name="T47" fmla="*/ 48 h 69"/>
                <a:gd name="T48" fmla="*/ 1 w 49"/>
                <a:gd name="T49" fmla="*/ 42 h 69"/>
                <a:gd name="T50" fmla="*/ 0 w 49"/>
                <a:gd name="T51" fmla="*/ 35 h 69"/>
                <a:gd name="T52" fmla="*/ 1 w 49"/>
                <a:gd name="T53" fmla="*/ 27 h 69"/>
                <a:gd name="T54" fmla="*/ 2 w 49"/>
                <a:gd name="T55" fmla="*/ 21 h 69"/>
                <a:gd name="T56" fmla="*/ 4 w 49"/>
                <a:gd name="T57" fmla="*/ 15 h 69"/>
                <a:gd name="T58" fmla="*/ 7 w 49"/>
                <a:gd name="T59" fmla="*/ 10 h 69"/>
                <a:gd name="T60" fmla="*/ 11 w 49"/>
                <a:gd name="T61" fmla="*/ 6 h 69"/>
                <a:gd name="T62" fmla="*/ 14 w 49"/>
                <a:gd name="T63" fmla="*/ 3 h 69"/>
                <a:gd name="T64" fmla="*/ 19 w 49"/>
                <a:gd name="T65" fmla="*/ 1 h 69"/>
                <a:gd name="T66" fmla="*/ 24 w 49"/>
                <a:gd name="T67"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 h="69">
                  <a:moveTo>
                    <a:pt x="24" y="0"/>
                  </a:moveTo>
                  <a:lnTo>
                    <a:pt x="24" y="0"/>
                  </a:lnTo>
                  <a:lnTo>
                    <a:pt x="29" y="1"/>
                  </a:lnTo>
                  <a:lnTo>
                    <a:pt x="32" y="3"/>
                  </a:lnTo>
                  <a:lnTo>
                    <a:pt x="37" y="6"/>
                  </a:lnTo>
                  <a:lnTo>
                    <a:pt x="40" y="10"/>
                  </a:lnTo>
                  <a:lnTo>
                    <a:pt x="43" y="15"/>
                  </a:lnTo>
                  <a:lnTo>
                    <a:pt x="46" y="21"/>
                  </a:lnTo>
                  <a:lnTo>
                    <a:pt x="47" y="27"/>
                  </a:lnTo>
                  <a:lnTo>
                    <a:pt x="48" y="35"/>
                  </a:lnTo>
                  <a:lnTo>
                    <a:pt x="47" y="42"/>
                  </a:lnTo>
                  <a:lnTo>
                    <a:pt x="46" y="48"/>
                  </a:lnTo>
                  <a:lnTo>
                    <a:pt x="43" y="53"/>
                  </a:lnTo>
                  <a:lnTo>
                    <a:pt x="40" y="59"/>
                  </a:lnTo>
                  <a:lnTo>
                    <a:pt x="37" y="63"/>
                  </a:lnTo>
                  <a:lnTo>
                    <a:pt x="32" y="66"/>
                  </a:lnTo>
                  <a:lnTo>
                    <a:pt x="29" y="68"/>
                  </a:lnTo>
                  <a:lnTo>
                    <a:pt x="24" y="68"/>
                  </a:lnTo>
                  <a:lnTo>
                    <a:pt x="19" y="68"/>
                  </a:lnTo>
                  <a:lnTo>
                    <a:pt x="14" y="66"/>
                  </a:lnTo>
                  <a:lnTo>
                    <a:pt x="11" y="63"/>
                  </a:lnTo>
                  <a:lnTo>
                    <a:pt x="7" y="59"/>
                  </a:lnTo>
                  <a:lnTo>
                    <a:pt x="4" y="53"/>
                  </a:lnTo>
                  <a:lnTo>
                    <a:pt x="2" y="48"/>
                  </a:lnTo>
                  <a:lnTo>
                    <a:pt x="1" y="42"/>
                  </a:lnTo>
                  <a:lnTo>
                    <a:pt x="0" y="35"/>
                  </a:lnTo>
                  <a:lnTo>
                    <a:pt x="1" y="27"/>
                  </a:lnTo>
                  <a:lnTo>
                    <a:pt x="2" y="21"/>
                  </a:lnTo>
                  <a:lnTo>
                    <a:pt x="4" y="15"/>
                  </a:lnTo>
                  <a:lnTo>
                    <a:pt x="7" y="10"/>
                  </a:lnTo>
                  <a:lnTo>
                    <a:pt x="11" y="6"/>
                  </a:lnTo>
                  <a:lnTo>
                    <a:pt x="14" y="3"/>
                  </a:lnTo>
                  <a:lnTo>
                    <a:pt x="19" y="1"/>
                  </a:lnTo>
                  <a:lnTo>
                    <a:pt x="24"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60" name="Freeform 452"/>
            <p:cNvSpPr>
              <a:spLocks/>
            </p:cNvSpPr>
            <p:nvPr/>
          </p:nvSpPr>
          <p:spPr bwMode="auto">
            <a:xfrm>
              <a:off x="4070" y="2968"/>
              <a:ext cx="42" cy="63"/>
            </a:xfrm>
            <a:custGeom>
              <a:avLst/>
              <a:gdLst>
                <a:gd name="T0" fmla="*/ 20 w 42"/>
                <a:gd name="T1" fmla="*/ 0 h 63"/>
                <a:gd name="T2" fmla="*/ 24 w 42"/>
                <a:gd name="T3" fmla="*/ 1 h 63"/>
                <a:gd name="T4" fmla="*/ 28 w 42"/>
                <a:gd name="T5" fmla="*/ 3 h 63"/>
                <a:gd name="T6" fmla="*/ 32 w 42"/>
                <a:gd name="T7" fmla="*/ 6 h 63"/>
                <a:gd name="T8" fmla="*/ 35 w 42"/>
                <a:gd name="T9" fmla="*/ 9 h 63"/>
                <a:gd name="T10" fmla="*/ 37 w 42"/>
                <a:gd name="T11" fmla="*/ 14 h 63"/>
                <a:gd name="T12" fmla="*/ 39 w 42"/>
                <a:gd name="T13" fmla="*/ 19 h 63"/>
                <a:gd name="T14" fmla="*/ 40 w 42"/>
                <a:gd name="T15" fmla="*/ 25 h 63"/>
                <a:gd name="T16" fmla="*/ 41 w 42"/>
                <a:gd name="T17" fmla="*/ 31 h 63"/>
                <a:gd name="T18" fmla="*/ 40 w 42"/>
                <a:gd name="T19" fmla="*/ 38 h 63"/>
                <a:gd name="T20" fmla="*/ 39 w 42"/>
                <a:gd name="T21" fmla="*/ 43 h 63"/>
                <a:gd name="T22" fmla="*/ 37 w 42"/>
                <a:gd name="T23" fmla="*/ 49 h 63"/>
                <a:gd name="T24" fmla="*/ 35 w 42"/>
                <a:gd name="T25" fmla="*/ 54 h 63"/>
                <a:gd name="T26" fmla="*/ 32 w 42"/>
                <a:gd name="T27" fmla="*/ 57 h 63"/>
                <a:gd name="T28" fmla="*/ 28 w 42"/>
                <a:gd name="T29" fmla="*/ 60 h 63"/>
                <a:gd name="T30" fmla="*/ 24 w 42"/>
                <a:gd name="T31" fmla="*/ 62 h 63"/>
                <a:gd name="T32" fmla="*/ 20 w 42"/>
                <a:gd name="T33" fmla="*/ 62 h 63"/>
                <a:gd name="T34" fmla="*/ 16 w 42"/>
                <a:gd name="T35" fmla="*/ 62 h 63"/>
                <a:gd name="T36" fmla="*/ 13 w 42"/>
                <a:gd name="T37" fmla="*/ 60 h 63"/>
                <a:gd name="T38" fmla="*/ 8 w 42"/>
                <a:gd name="T39" fmla="*/ 57 h 63"/>
                <a:gd name="T40" fmla="*/ 5 w 42"/>
                <a:gd name="T41" fmla="*/ 54 h 63"/>
                <a:gd name="T42" fmla="*/ 3 w 42"/>
                <a:gd name="T43" fmla="*/ 49 h 63"/>
                <a:gd name="T44" fmla="*/ 1 w 42"/>
                <a:gd name="T45" fmla="*/ 43 h 63"/>
                <a:gd name="T46" fmla="*/ 0 w 42"/>
                <a:gd name="T47" fmla="*/ 38 h 63"/>
                <a:gd name="T48" fmla="*/ 0 w 42"/>
                <a:gd name="T49" fmla="*/ 31 h 63"/>
                <a:gd name="T50" fmla="*/ 0 w 42"/>
                <a:gd name="T51" fmla="*/ 25 h 63"/>
                <a:gd name="T52" fmla="*/ 1 w 42"/>
                <a:gd name="T53" fmla="*/ 19 h 63"/>
                <a:gd name="T54" fmla="*/ 3 w 42"/>
                <a:gd name="T55" fmla="*/ 14 h 63"/>
                <a:gd name="T56" fmla="*/ 5 w 42"/>
                <a:gd name="T57" fmla="*/ 9 h 63"/>
                <a:gd name="T58" fmla="*/ 8 w 42"/>
                <a:gd name="T59" fmla="*/ 6 h 63"/>
                <a:gd name="T60" fmla="*/ 13 w 42"/>
                <a:gd name="T61" fmla="*/ 3 h 63"/>
                <a:gd name="T62" fmla="*/ 16 w 42"/>
                <a:gd name="T63" fmla="*/ 1 h 63"/>
                <a:gd name="T64" fmla="*/ 20 w 42"/>
                <a:gd name="T65"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2" h="63">
                  <a:moveTo>
                    <a:pt x="20" y="0"/>
                  </a:moveTo>
                  <a:lnTo>
                    <a:pt x="24" y="1"/>
                  </a:lnTo>
                  <a:lnTo>
                    <a:pt x="28" y="3"/>
                  </a:lnTo>
                  <a:lnTo>
                    <a:pt x="32" y="6"/>
                  </a:lnTo>
                  <a:lnTo>
                    <a:pt x="35" y="9"/>
                  </a:lnTo>
                  <a:lnTo>
                    <a:pt x="37" y="14"/>
                  </a:lnTo>
                  <a:lnTo>
                    <a:pt x="39" y="19"/>
                  </a:lnTo>
                  <a:lnTo>
                    <a:pt x="40" y="25"/>
                  </a:lnTo>
                  <a:lnTo>
                    <a:pt x="41" y="31"/>
                  </a:lnTo>
                  <a:lnTo>
                    <a:pt x="40" y="38"/>
                  </a:lnTo>
                  <a:lnTo>
                    <a:pt x="39" y="43"/>
                  </a:lnTo>
                  <a:lnTo>
                    <a:pt x="37" y="49"/>
                  </a:lnTo>
                  <a:lnTo>
                    <a:pt x="35" y="54"/>
                  </a:lnTo>
                  <a:lnTo>
                    <a:pt x="32" y="57"/>
                  </a:lnTo>
                  <a:lnTo>
                    <a:pt x="28" y="60"/>
                  </a:lnTo>
                  <a:lnTo>
                    <a:pt x="24" y="62"/>
                  </a:lnTo>
                  <a:lnTo>
                    <a:pt x="20" y="62"/>
                  </a:lnTo>
                  <a:lnTo>
                    <a:pt x="16" y="62"/>
                  </a:lnTo>
                  <a:lnTo>
                    <a:pt x="13" y="60"/>
                  </a:lnTo>
                  <a:lnTo>
                    <a:pt x="8" y="57"/>
                  </a:lnTo>
                  <a:lnTo>
                    <a:pt x="5" y="54"/>
                  </a:lnTo>
                  <a:lnTo>
                    <a:pt x="3" y="49"/>
                  </a:lnTo>
                  <a:lnTo>
                    <a:pt x="1" y="43"/>
                  </a:lnTo>
                  <a:lnTo>
                    <a:pt x="0" y="38"/>
                  </a:lnTo>
                  <a:lnTo>
                    <a:pt x="0" y="31"/>
                  </a:lnTo>
                  <a:lnTo>
                    <a:pt x="0" y="25"/>
                  </a:lnTo>
                  <a:lnTo>
                    <a:pt x="1" y="19"/>
                  </a:lnTo>
                  <a:lnTo>
                    <a:pt x="3" y="14"/>
                  </a:lnTo>
                  <a:lnTo>
                    <a:pt x="5" y="9"/>
                  </a:lnTo>
                  <a:lnTo>
                    <a:pt x="8" y="6"/>
                  </a:lnTo>
                  <a:lnTo>
                    <a:pt x="13" y="3"/>
                  </a:lnTo>
                  <a:lnTo>
                    <a:pt x="16" y="1"/>
                  </a:lnTo>
                  <a:lnTo>
                    <a:pt x="20" y="0"/>
                  </a:lnTo>
                </a:path>
              </a:pathLst>
            </a:custGeom>
            <a:solidFill>
              <a:srgbClr val="00279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61" name="Freeform 453"/>
            <p:cNvSpPr>
              <a:spLocks/>
            </p:cNvSpPr>
            <p:nvPr/>
          </p:nvSpPr>
          <p:spPr bwMode="auto">
            <a:xfrm>
              <a:off x="4063" y="2968"/>
              <a:ext cx="49" cy="69"/>
            </a:xfrm>
            <a:custGeom>
              <a:avLst/>
              <a:gdLst>
                <a:gd name="T0" fmla="*/ 23 w 49"/>
                <a:gd name="T1" fmla="*/ 0 h 69"/>
                <a:gd name="T2" fmla="*/ 23 w 49"/>
                <a:gd name="T3" fmla="*/ 0 h 69"/>
                <a:gd name="T4" fmla="*/ 28 w 49"/>
                <a:gd name="T5" fmla="*/ 1 h 69"/>
                <a:gd name="T6" fmla="*/ 33 w 49"/>
                <a:gd name="T7" fmla="*/ 3 h 69"/>
                <a:gd name="T8" fmla="*/ 37 w 49"/>
                <a:gd name="T9" fmla="*/ 6 h 69"/>
                <a:gd name="T10" fmla="*/ 41 w 49"/>
                <a:gd name="T11" fmla="*/ 10 h 69"/>
                <a:gd name="T12" fmla="*/ 43 w 49"/>
                <a:gd name="T13" fmla="*/ 15 h 69"/>
                <a:gd name="T14" fmla="*/ 46 w 49"/>
                <a:gd name="T15" fmla="*/ 21 h 69"/>
                <a:gd name="T16" fmla="*/ 47 w 49"/>
                <a:gd name="T17" fmla="*/ 27 h 69"/>
                <a:gd name="T18" fmla="*/ 48 w 49"/>
                <a:gd name="T19" fmla="*/ 35 h 69"/>
                <a:gd name="T20" fmla="*/ 47 w 49"/>
                <a:gd name="T21" fmla="*/ 42 h 69"/>
                <a:gd name="T22" fmla="*/ 46 w 49"/>
                <a:gd name="T23" fmla="*/ 48 h 69"/>
                <a:gd name="T24" fmla="*/ 43 w 49"/>
                <a:gd name="T25" fmla="*/ 54 h 69"/>
                <a:gd name="T26" fmla="*/ 41 w 49"/>
                <a:gd name="T27" fmla="*/ 59 h 69"/>
                <a:gd name="T28" fmla="*/ 37 w 49"/>
                <a:gd name="T29" fmla="*/ 63 h 69"/>
                <a:gd name="T30" fmla="*/ 33 w 49"/>
                <a:gd name="T31" fmla="*/ 66 h 69"/>
                <a:gd name="T32" fmla="*/ 28 w 49"/>
                <a:gd name="T33" fmla="*/ 68 h 69"/>
                <a:gd name="T34" fmla="*/ 23 w 49"/>
                <a:gd name="T35" fmla="*/ 68 h 69"/>
                <a:gd name="T36" fmla="*/ 18 w 49"/>
                <a:gd name="T37" fmla="*/ 68 h 69"/>
                <a:gd name="T38" fmla="*/ 15 w 49"/>
                <a:gd name="T39" fmla="*/ 66 h 69"/>
                <a:gd name="T40" fmla="*/ 10 w 49"/>
                <a:gd name="T41" fmla="*/ 63 h 69"/>
                <a:gd name="T42" fmla="*/ 6 w 49"/>
                <a:gd name="T43" fmla="*/ 59 h 69"/>
                <a:gd name="T44" fmla="*/ 4 w 49"/>
                <a:gd name="T45" fmla="*/ 54 h 69"/>
                <a:gd name="T46" fmla="*/ 1 w 49"/>
                <a:gd name="T47" fmla="*/ 48 h 69"/>
                <a:gd name="T48" fmla="*/ 0 w 49"/>
                <a:gd name="T49" fmla="*/ 42 h 69"/>
                <a:gd name="T50" fmla="*/ 0 w 49"/>
                <a:gd name="T51" fmla="*/ 35 h 69"/>
                <a:gd name="T52" fmla="*/ 0 w 49"/>
                <a:gd name="T53" fmla="*/ 27 h 69"/>
                <a:gd name="T54" fmla="*/ 1 w 49"/>
                <a:gd name="T55" fmla="*/ 21 h 69"/>
                <a:gd name="T56" fmla="*/ 4 w 49"/>
                <a:gd name="T57" fmla="*/ 15 h 69"/>
                <a:gd name="T58" fmla="*/ 6 w 49"/>
                <a:gd name="T59" fmla="*/ 10 h 69"/>
                <a:gd name="T60" fmla="*/ 10 w 49"/>
                <a:gd name="T61" fmla="*/ 6 h 69"/>
                <a:gd name="T62" fmla="*/ 15 w 49"/>
                <a:gd name="T63" fmla="*/ 3 h 69"/>
                <a:gd name="T64" fmla="*/ 18 w 49"/>
                <a:gd name="T65" fmla="*/ 1 h 69"/>
                <a:gd name="T66" fmla="*/ 23 w 49"/>
                <a:gd name="T67"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 h="69">
                  <a:moveTo>
                    <a:pt x="23" y="0"/>
                  </a:moveTo>
                  <a:lnTo>
                    <a:pt x="23" y="0"/>
                  </a:lnTo>
                  <a:lnTo>
                    <a:pt x="28" y="1"/>
                  </a:lnTo>
                  <a:lnTo>
                    <a:pt x="33" y="3"/>
                  </a:lnTo>
                  <a:lnTo>
                    <a:pt x="37" y="6"/>
                  </a:lnTo>
                  <a:lnTo>
                    <a:pt x="41" y="10"/>
                  </a:lnTo>
                  <a:lnTo>
                    <a:pt x="43" y="15"/>
                  </a:lnTo>
                  <a:lnTo>
                    <a:pt x="46" y="21"/>
                  </a:lnTo>
                  <a:lnTo>
                    <a:pt x="47" y="27"/>
                  </a:lnTo>
                  <a:lnTo>
                    <a:pt x="48" y="35"/>
                  </a:lnTo>
                  <a:lnTo>
                    <a:pt x="47" y="42"/>
                  </a:lnTo>
                  <a:lnTo>
                    <a:pt x="46" y="48"/>
                  </a:lnTo>
                  <a:lnTo>
                    <a:pt x="43" y="54"/>
                  </a:lnTo>
                  <a:lnTo>
                    <a:pt x="41" y="59"/>
                  </a:lnTo>
                  <a:lnTo>
                    <a:pt x="37" y="63"/>
                  </a:lnTo>
                  <a:lnTo>
                    <a:pt x="33" y="66"/>
                  </a:lnTo>
                  <a:lnTo>
                    <a:pt x="28" y="68"/>
                  </a:lnTo>
                  <a:lnTo>
                    <a:pt x="23" y="68"/>
                  </a:lnTo>
                  <a:lnTo>
                    <a:pt x="18" y="68"/>
                  </a:lnTo>
                  <a:lnTo>
                    <a:pt x="15" y="66"/>
                  </a:lnTo>
                  <a:lnTo>
                    <a:pt x="10" y="63"/>
                  </a:lnTo>
                  <a:lnTo>
                    <a:pt x="6" y="59"/>
                  </a:lnTo>
                  <a:lnTo>
                    <a:pt x="4" y="54"/>
                  </a:lnTo>
                  <a:lnTo>
                    <a:pt x="1" y="48"/>
                  </a:lnTo>
                  <a:lnTo>
                    <a:pt x="0" y="42"/>
                  </a:lnTo>
                  <a:lnTo>
                    <a:pt x="0" y="35"/>
                  </a:lnTo>
                  <a:lnTo>
                    <a:pt x="0" y="27"/>
                  </a:lnTo>
                  <a:lnTo>
                    <a:pt x="1" y="21"/>
                  </a:lnTo>
                  <a:lnTo>
                    <a:pt x="4" y="15"/>
                  </a:lnTo>
                  <a:lnTo>
                    <a:pt x="6" y="10"/>
                  </a:lnTo>
                  <a:lnTo>
                    <a:pt x="10" y="6"/>
                  </a:lnTo>
                  <a:lnTo>
                    <a:pt x="15" y="3"/>
                  </a:lnTo>
                  <a:lnTo>
                    <a:pt x="18" y="1"/>
                  </a:lnTo>
                  <a:lnTo>
                    <a:pt x="23"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62" name="Freeform 454"/>
            <p:cNvSpPr>
              <a:spLocks/>
            </p:cNvSpPr>
            <p:nvPr/>
          </p:nvSpPr>
          <p:spPr bwMode="auto">
            <a:xfrm>
              <a:off x="3421" y="3431"/>
              <a:ext cx="41" cy="50"/>
            </a:xfrm>
            <a:custGeom>
              <a:avLst/>
              <a:gdLst>
                <a:gd name="T0" fmla="*/ 20 w 41"/>
                <a:gd name="T1" fmla="*/ 0 h 50"/>
                <a:gd name="T2" fmla="*/ 24 w 41"/>
                <a:gd name="T3" fmla="*/ 1 h 50"/>
                <a:gd name="T4" fmla="*/ 27 w 41"/>
                <a:gd name="T5" fmla="*/ 3 h 50"/>
                <a:gd name="T6" fmla="*/ 31 w 41"/>
                <a:gd name="T7" fmla="*/ 5 h 50"/>
                <a:gd name="T8" fmla="*/ 34 w 41"/>
                <a:gd name="T9" fmla="*/ 7 h 50"/>
                <a:gd name="T10" fmla="*/ 36 w 41"/>
                <a:gd name="T11" fmla="*/ 11 h 50"/>
                <a:gd name="T12" fmla="*/ 38 w 41"/>
                <a:gd name="T13" fmla="*/ 15 h 50"/>
                <a:gd name="T14" fmla="*/ 39 w 41"/>
                <a:gd name="T15" fmla="*/ 20 h 50"/>
                <a:gd name="T16" fmla="*/ 40 w 41"/>
                <a:gd name="T17" fmla="*/ 25 h 50"/>
                <a:gd name="T18" fmla="*/ 39 w 41"/>
                <a:gd name="T19" fmla="*/ 30 h 50"/>
                <a:gd name="T20" fmla="*/ 38 w 41"/>
                <a:gd name="T21" fmla="*/ 34 h 50"/>
                <a:gd name="T22" fmla="*/ 36 w 41"/>
                <a:gd name="T23" fmla="*/ 38 h 50"/>
                <a:gd name="T24" fmla="*/ 34 w 41"/>
                <a:gd name="T25" fmla="*/ 42 h 50"/>
                <a:gd name="T26" fmla="*/ 31 w 41"/>
                <a:gd name="T27" fmla="*/ 45 h 50"/>
                <a:gd name="T28" fmla="*/ 27 w 41"/>
                <a:gd name="T29" fmla="*/ 47 h 50"/>
                <a:gd name="T30" fmla="*/ 24 w 41"/>
                <a:gd name="T31" fmla="*/ 49 h 50"/>
                <a:gd name="T32" fmla="*/ 20 w 41"/>
                <a:gd name="T33" fmla="*/ 49 h 50"/>
                <a:gd name="T34" fmla="*/ 16 w 41"/>
                <a:gd name="T35" fmla="*/ 49 h 50"/>
                <a:gd name="T36" fmla="*/ 12 w 41"/>
                <a:gd name="T37" fmla="*/ 47 h 50"/>
                <a:gd name="T38" fmla="*/ 9 w 41"/>
                <a:gd name="T39" fmla="*/ 45 h 50"/>
                <a:gd name="T40" fmla="*/ 6 w 41"/>
                <a:gd name="T41" fmla="*/ 42 h 50"/>
                <a:gd name="T42" fmla="*/ 4 w 41"/>
                <a:gd name="T43" fmla="*/ 38 h 50"/>
                <a:gd name="T44" fmla="*/ 2 w 41"/>
                <a:gd name="T45" fmla="*/ 34 h 50"/>
                <a:gd name="T46" fmla="*/ 1 w 41"/>
                <a:gd name="T47" fmla="*/ 30 h 50"/>
                <a:gd name="T48" fmla="*/ 0 w 41"/>
                <a:gd name="T49" fmla="*/ 25 h 50"/>
                <a:gd name="T50" fmla="*/ 1 w 41"/>
                <a:gd name="T51" fmla="*/ 20 h 50"/>
                <a:gd name="T52" fmla="*/ 2 w 41"/>
                <a:gd name="T53" fmla="*/ 15 h 50"/>
                <a:gd name="T54" fmla="*/ 4 w 41"/>
                <a:gd name="T55" fmla="*/ 11 h 50"/>
                <a:gd name="T56" fmla="*/ 6 w 41"/>
                <a:gd name="T57" fmla="*/ 7 h 50"/>
                <a:gd name="T58" fmla="*/ 9 w 41"/>
                <a:gd name="T59" fmla="*/ 5 h 50"/>
                <a:gd name="T60" fmla="*/ 12 w 41"/>
                <a:gd name="T61" fmla="*/ 3 h 50"/>
                <a:gd name="T62" fmla="*/ 16 w 41"/>
                <a:gd name="T63" fmla="*/ 1 h 50"/>
                <a:gd name="T64" fmla="*/ 20 w 41"/>
                <a:gd name="T65"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1" h="50">
                  <a:moveTo>
                    <a:pt x="20" y="0"/>
                  </a:moveTo>
                  <a:lnTo>
                    <a:pt x="24" y="1"/>
                  </a:lnTo>
                  <a:lnTo>
                    <a:pt x="27" y="3"/>
                  </a:lnTo>
                  <a:lnTo>
                    <a:pt x="31" y="5"/>
                  </a:lnTo>
                  <a:lnTo>
                    <a:pt x="34" y="7"/>
                  </a:lnTo>
                  <a:lnTo>
                    <a:pt x="36" y="11"/>
                  </a:lnTo>
                  <a:lnTo>
                    <a:pt x="38" y="15"/>
                  </a:lnTo>
                  <a:lnTo>
                    <a:pt x="39" y="20"/>
                  </a:lnTo>
                  <a:lnTo>
                    <a:pt x="40" y="25"/>
                  </a:lnTo>
                  <a:lnTo>
                    <a:pt x="39" y="30"/>
                  </a:lnTo>
                  <a:lnTo>
                    <a:pt x="38" y="34"/>
                  </a:lnTo>
                  <a:lnTo>
                    <a:pt x="36" y="38"/>
                  </a:lnTo>
                  <a:lnTo>
                    <a:pt x="34" y="42"/>
                  </a:lnTo>
                  <a:lnTo>
                    <a:pt x="31" y="45"/>
                  </a:lnTo>
                  <a:lnTo>
                    <a:pt x="27" y="47"/>
                  </a:lnTo>
                  <a:lnTo>
                    <a:pt x="24" y="49"/>
                  </a:lnTo>
                  <a:lnTo>
                    <a:pt x="20" y="49"/>
                  </a:lnTo>
                  <a:lnTo>
                    <a:pt x="16" y="49"/>
                  </a:lnTo>
                  <a:lnTo>
                    <a:pt x="12" y="47"/>
                  </a:lnTo>
                  <a:lnTo>
                    <a:pt x="9" y="45"/>
                  </a:lnTo>
                  <a:lnTo>
                    <a:pt x="6" y="42"/>
                  </a:lnTo>
                  <a:lnTo>
                    <a:pt x="4" y="38"/>
                  </a:lnTo>
                  <a:lnTo>
                    <a:pt x="2" y="34"/>
                  </a:lnTo>
                  <a:lnTo>
                    <a:pt x="1" y="30"/>
                  </a:lnTo>
                  <a:lnTo>
                    <a:pt x="0" y="25"/>
                  </a:lnTo>
                  <a:lnTo>
                    <a:pt x="1" y="20"/>
                  </a:lnTo>
                  <a:lnTo>
                    <a:pt x="2" y="15"/>
                  </a:lnTo>
                  <a:lnTo>
                    <a:pt x="4" y="11"/>
                  </a:lnTo>
                  <a:lnTo>
                    <a:pt x="6" y="7"/>
                  </a:lnTo>
                  <a:lnTo>
                    <a:pt x="9" y="5"/>
                  </a:lnTo>
                  <a:lnTo>
                    <a:pt x="12" y="3"/>
                  </a:lnTo>
                  <a:lnTo>
                    <a:pt x="16" y="1"/>
                  </a:lnTo>
                  <a:lnTo>
                    <a:pt x="20" y="0"/>
                  </a:lnTo>
                </a:path>
              </a:pathLst>
            </a:custGeom>
            <a:solidFill>
              <a:srgbClr val="00279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63" name="Freeform 455"/>
            <p:cNvSpPr>
              <a:spLocks/>
            </p:cNvSpPr>
            <p:nvPr/>
          </p:nvSpPr>
          <p:spPr bwMode="auto">
            <a:xfrm>
              <a:off x="3414" y="3431"/>
              <a:ext cx="48" cy="56"/>
            </a:xfrm>
            <a:custGeom>
              <a:avLst/>
              <a:gdLst>
                <a:gd name="T0" fmla="*/ 24 w 48"/>
                <a:gd name="T1" fmla="*/ 0 h 56"/>
                <a:gd name="T2" fmla="*/ 24 w 48"/>
                <a:gd name="T3" fmla="*/ 0 h 56"/>
                <a:gd name="T4" fmla="*/ 28 w 48"/>
                <a:gd name="T5" fmla="*/ 1 h 56"/>
                <a:gd name="T6" fmla="*/ 32 w 48"/>
                <a:gd name="T7" fmla="*/ 3 h 56"/>
                <a:gd name="T8" fmla="*/ 36 w 48"/>
                <a:gd name="T9" fmla="*/ 5 h 56"/>
                <a:gd name="T10" fmla="*/ 40 w 48"/>
                <a:gd name="T11" fmla="*/ 8 h 56"/>
                <a:gd name="T12" fmla="*/ 42 w 48"/>
                <a:gd name="T13" fmla="*/ 12 h 56"/>
                <a:gd name="T14" fmla="*/ 45 w 48"/>
                <a:gd name="T15" fmla="*/ 16 h 56"/>
                <a:gd name="T16" fmla="*/ 46 w 48"/>
                <a:gd name="T17" fmla="*/ 22 h 56"/>
                <a:gd name="T18" fmla="*/ 47 w 48"/>
                <a:gd name="T19" fmla="*/ 28 h 56"/>
                <a:gd name="T20" fmla="*/ 46 w 48"/>
                <a:gd name="T21" fmla="*/ 34 h 56"/>
                <a:gd name="T22" fmla="*/ 45 w 48"/>
                <a:gd name="T23" fmla="*/ 39 h 56"/>
                <a:gd name="T24" fmla="*/ 42 w 48"/>
                <a:gd name="T25" fmla="*/ 43 h 56"/>
                <a:gd name="T26" fmla="*/ 40 w 48"/>
                <a:gd name="T27" fmla="*/ 47 h 56"/>
                <a:gd name="T28" fmla="*/ 36 w 48"/>
                <a:gd name="T29" fmla="*/ 51 h 56"/>
                <a:gd name="T30" fmla="*/ 32 w 48"/>
                <a:gd name="T31" fmla="*/ 53 h 56"/>
                <a:gd name="T32" fmla="*/ 28 w 48"/>
                <a:gd name="T33" fmla="*/ 55 h 56"/>
                <a:gd name="T34" fmla="*/ 24 w 48"/>
                <a:gd name="T35" fmla="*/ 55 h 56"/>
                <a:gd name="T36" fmla="*/ 19 w 48"/>
                <a:gd name="T37" fmla="*/ 55 h 56"/>
                <a:gd name="T38" fmla="*/ 14 w 48"/>
                <a:gd name="T39" fmla="*/ 53 h 56"/>
                <a:gd name="T40" fmla="*/ 11 w 48"/>
                <a:gd name="T41" fmla="*/ 51 h 56"/>
                <a:gd name="T42" fmla="*/ 7 w 48"/>
                <a:gd name="T43" fmla="*/ 47 h 56"/>
                <a:gd name="T44" fmla="*/ 5 w 48"/>
                <a:gd name="T45" fmla="*/ 43 h 56"/>
                <a:gd name="T46" fmla="*/ 2 w 48"/>
                <a:gd name="T47" fmla="*/ 39 h 56"/>
                <a:gd name="T48" fmla="*/ 1 w 48"/>
                <a:gd name="T49" fmla="*/ 34 h 56"/>
                <a:gd name="T50" fmla="*/ 0 w 48"/>
                <a:gd name="T51" fmla="*/ 28 h 56"/>
                <a:gd name="T52" fmla="*/ 1 w 48"/>
                <a:gd name="T53" fmla="*/ 22 h 56"/>
                <a:gd name="T54" fmla="*/ 2 w 48"/>
                <a:gd name="T55" fmla="*/ 16 h 56"/>
                <a:gd name="T56" fmla="*/ 5 w 48"/>
                <a:gd name="T57" fmla="*/ 12 h 56"/>
                <a:gd name="T58" fmla="*/ 7 w 48"/>
                <a:gd name="T59" fmla="*/ 8 h 56"/>
                <a:gd name="T60" fmla="*/ 11 w 48"/>
                <a:gd name="T61" fmla="*/ 5 h 56"/>
                <a:gd name="T62" fmla="*/ 14 w 48"/>
                <a:gd name="T63" fmla="*/ 3 h 56"/>
                <a:gd name="T64" fmla="*/ 19 w 48"/>
                <a:gd name="T65" fmla="*/ 1 h 56"/>
                <a:gd name="T66" fmla="*/ 24 w 48"/>
                <a:gd name="T67"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8" h="56">
                  <a:moveTo>
                    <a:pt x="24" y="0"/>
                  </a:moveTo>
                  <a:lnTo>
                    <a:pt x="24" y="0"/>
                  </a:lnTo>
                  <a:lnTo>
                    <a:pt x="28" y="1"/>
                  </a:lnTo>
                  <a:lnTo>
                    <a:pt x="32" y="3"/>
                  </a:lnTo>
                  <a:lnTo>
                    <a:pt x="36" y="5"/>
                  </a:lnTo>
                  <a:lnTo>
                    <a:pt x="40" y="8"/>
                  </a:lnTo>
                  <a:lnTo>
                    <a:pt x="42" y="12"/>
                  </a:lnTo>
                  <a:lnTo>
                    <a:pt x="45" y="16"/>
                  </a:lnTo>
                  <a:lnTo>
                    <a:pt x="46" y="22"/>
                  </a:lnTo>
                  <a:lnTo>
                    <a:pt x="47" y="28"/>
                  </a:lnTo>
                  <a:lnTo>
                    <a:pt x="46" y="34"/>
                  </a:lnTo>
                  <a:lnTo>
                    <a:pt x="45" y="39"/>
                  </a:lnTo>
                  <a:lnTo>
                    <a:pt x="42" y="43"/>
                  </a:lnTo>
                  <a:lnTo>
                    <a:pt x="40" y="47"/>
                  </a:lnTo>
                  <a:lnTo>
                    <a:pt x="36" y="51"/>
                  </a:lnTo>
                  <a:lnTo>
                    <a:pt x="32" y="53"/>
                  </a:lnTo>
                  <a:lnTo>
                    <a:pt x="28" y="55"/>
                  </a:lnTo>
                  <a:lnTo>
                    <a:pt x="24" y="55"/>
                  </a:lnTo>
                  <a:lnTo>
                    <a:pt x="19" y="55"/>
                  </a:lnTo>
                  <a:lnTo>
                    <a:pt x="14" y="53"/>
                  </a:lnTo>
                  <a:lnTo>
                    <a:pt x="11" y="51"/>
                  </a:lnTo>
                  <a:lnTo>
                    <a:pt x="7" y="47"/>
                  </a:lnTo>
                  <a:lnTo>
                    <a:pt x="5" y="43"/>
                  </a:lnTo>
                  <a:lnTo>
                    <a:pt x="2" y="39"/>
                  </a:lnTo>
                  <a:lnTo>
                    <a:pt x="1" y="34"/>
                  </a:lnTo>
                  <a:lnTo>
                    <a:pt x="0" y="28"/>
                  </a:lnTo>
                  <a:lnTo>
                    <a:pt x="1" y="22"/>
                  </a:lnTo>
                  <a:lnTo>
                    <a:pt x="2" y="16"/>
                  </a:lnTo>
                  <a:lnTo>
                    <a:pt x="5" y="12"/>
                  </a:lnTo>
                  <a:lnTo>
                    <a:pt x="7" y="8"/>
                  </a:lnTo>
                  <a:lnTo>
                    <a:pt x="11" y="5"/>
                  </a:lnTo>
                  <a:lnTo>
                    <a:pt x="14" y="3"/>
                  </a:lnTo>
                  <a:lnTo>
                    <a:pt x="19" y="1"/>
                  </a:lnTo>
                  <a:lnTo>
                    <a:pt x="24"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64" name="Freeform 456"/>
            <p:cNvSpPr>
              <a:spLocks/>
            </p:cNvSpPr>
            <p:nvPr/>
          </p:nvSpPr>
          <p:spPr bwMode="auto">
            <a:xfrm>
              <a:off x="4941" y="2822"/>
              <a:ext cx="41" cy="51"/>
            </a:xfrm>
            <a:custGeom>
              <a:avLst/>
              <a:gdLst>
                <a:gd name="T0" fmla="*/ 20 w 41"/>
                <a:gd name="T1" fmla="*/ 0 h 51"/>
                <a:gd name="T2" fmla="*/ 24 w 41"/>
                <a:gd name="T3" fmla="*/ 1 h 51"/>
                <a:gd name="T4" fmla="*/ 27 w 41"/>
                <a:gd name="T5" fmla="*/ 3 h 51"/>
                <a:gd name="T6" fmla="*/ 30 w 41"/>
                <a:gd name="T7" fmla="*/ 5 h 51"/>
                <a:gd name="T8" fmla="*/ 34 w 41"/>
                <a:gd name="T9" fmla="*/ 7 h 51"/>
                <a:gd name="T10" fmla="*/ 36 w 41"/>
                <a:gd name="T11" fmla="*/ 11 h 51"/>
                <a:gd name="T12" fmla="*/ 38 w 41"/>
                <a:gd name="T13" fmla="*/ 15 h 51"/>
                <a:gd name="T14" fmla="*/ 39 w 41"/>
                <a:gd name="T15" fmla="*/ 20 h 51"/>
                <a:gd name="T16" fmla="*/ 40 w 41"/>
                <a:gd name="T17" fmla="*/ 25 h 51"/>
                <a:gd name="T18" fmla="*/ 39 w 41"/>
                <a:gd name="T19" fmla="*/ 30 h 51"/>
                <a:gd name="T20" fmla="*/ 38 w 41"/>
                <a:gd name="T21" fmla="*/ 35 h 51"/>
                <a:gd name="T22" fmla="*/ 36 w 41"/>
                <a:gd name="T23" fmla="*/ 39 h 51"/>
                <a:gd name="T24" fmla="*/ 34 w 41"/>
                <a:gd name="T25" fmla="*/ 43 h 51"/>
                <a:gd name="T26" fmla="*/ 30 w 41"/>
                <a:gd name="T27" fmla="*/ 45 h 51"/>
                <a:gd name="T28" fmla="*/ 27 w 41"/>
                <a:gd name="T29" fmla="*/ 47 h 51"/>
                <a:gd name="T30" fmla="*/ 24 w 41"/>
                <a:gd name="T31" fmla="*/ 49 h 51"/>
                <a:gd name="T32" fmla="*/ 20 w 41"/>
                <a:gd name="T33" fmla="*/ 50 h 51"/>
                <a:gd name="T34" fmla="*/ 16 w 41"/>
                <a:gd name="T35" fmla="*/ 49 h 51"/>
                <a:gd name="T36" fmla="*/ 12 w 41"/>
                <a:gd name="T37" fmla="*/ 47 h 51"/>
                <a:gd name="T38" fmla="*/ 9 w 41"/>
                <a:gd name="T39" fmla="*/ 45 h 51"/>
                <a:gd name="T40" fmla="*/ 6 w 41"/>
                <a:gd name="T41" fmla="*/ 43 h 51"/>
                <a:gd name="T42" fmla="*/ 3 w 41"/>
                <a:gd name="T43" fmla="*/ 39 h 51"/>
                <a:gd name="T44" fmla="*/ 2 w 41"/>
                <a:gd name="T45" fmla="*/ 35 h 51"/>
                <a:gd name="T46" fmla="*/ 1 w 41"/>
                <a:gd name="T47" fmla="*/ 30 h 51"/>
                <a:gd name="T48" fmla="*/ 0 w 41"/>
                <a:gd name="T49" fmla="*/ 25 h 51"/>
                <a:gd name="T50" fmla="*/ 1 w 41"/>
                <a:gd name="T51" fmla="*/ 20 h 51"/>
                <a:gd name="T52" fmla="*/ 2 w 41"/>
                <a:gd name="T53" fmla="*/ 15 h 51"/>
                <a:gd name="T54" fmla="*/ 3 w 41"/>
                <a:gd name="T55" fmla="*/ 11 h 51"/>
                <a:gd name="T56" fmla="*/ 6 w 41"/>
                <a:gd name="T57" fmla="*/ 7 h 51"/>
                <a:gd name="T58" fmla="*/ 9 w 41"/>
                <a:gd name="T59" fmla="*/ 5 h 51"/>
                <a:gd name="T60" fmla="*/ 12 w 41"/>
                <a:gd name="T61" fmla="*/ 3 h 51"/>
                <a:gd name="T62" fmla="*/ 16 w 41"/>
                <a:gd name="T63" fmla="*/ 1 h 51"/>
                <a:gd name="T64" fmla="*/ 20 w 41"/>
                <a:gd name="T65"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1" h="51">
                  <a:moveTo>
                    <a:pt x="20" y="0"/>
                  </a:moveTo>
                  <a:lnTo>
                    <a:pt x="24" y="1"/>
                  </a:lnTo>
                  <a:lnTo>
                    <a:pt x="27" y="3"/>
                  </a:lnTo>
                  <a:lnTo>
                    <a:pt x="30" y="5"/>
                  </a:lnTo>
                  <a:lnTo>
                    <a:pt x="34" y="7"/>
                  </a:lnTo>
                  <a:lnTo>
                    <a:pt x="36" y="11"/>
                  </a:lnTo>
                  <a:lnTo>
                    <a:pt x="38" y="15"/>
                  </a:lnTo>
                  <a:lnTo>
                    <a:pt x="39" y="20"/>
                  </a:lnTo>
                  <a:lnTo>
                    <a:pt x="40" y="25"/>
                  </a:lnTo>
                  <a:lnTo>
                    <a:pt x="39" y="30"/>
                  </a:lnTo>
                  <a:lnTo>
                    <a:pt x="38" y="35"/>
                  </a:lnTo>
                  <a:lnTo>
                    <a:pt x="36" y="39"/>
                  </a:lnTo>
                  <a:lnTo>
                    <a:pt x="34" y="43"/>
                  </a:lnTo>
                  <a:lnTo>
                    <a:pt x="30" y="45"/>
                  </a:lnTo>
                  <a:lnTo>
                    <a:pt x="27" y="47"/>
                  </a:lnTo>
                  <a:lnTo>
                    <a:pt x="24" y="49"/>
                  </a:lnTo>
                  <a:lnTo>
                    <a:pt x="20" y="50"/>
                  </a:lnTo>
                  <a:lnTo>
                    <a:pt x="16" y="49"/>
                  </a:lnTo>
                  <a:lnTo>
                    <a:pt x="12" y="47"/>
                  </a:lnTo>
                  <a:lnTo>
                    <a:pt x="9" y="45"/>
                  </a:lnTo>
                  <a:lnTo>
                    <a:pt x="6" y="43"/>
                  </a:lnTo>
                  <a:lnTo>
                    <a:pt x="3" y="39"/>
                  </a:lnTo>
                  <a:lnTo>
                    <a:pt x="2" y="35"/>
                  </a:lnTo>
                  <a:lnTo>
                    <a:pt x="1" y="30"/>
                  </a:lnTo>
                  <a:lnTo>
                    <a:pt x="0" y="25"/>
                  </a:lnTo>
                  <a:lnTo>
                    <a:pt x="1" y="20"/>
                  </a:lnTo>
                  <a:lnTo>
                    <a:pt x="2" y="15"/>
                  </a:lnTo>
                  <a:lnTo>
                    <a:pt x="3" y="11"/>
                  </a:lnTo>
                  <a:lnTo>
                    <a:pt x="6" y="7"/>
                  </a:lnTo>
                  <a:lnTo>
                    <a:pt x="9" y="5"/>
                  </a:lnTo>
                  <a:lnTo>
                    <a:pt x="12" y="3"/>
                  </a:lnTo>
                  <a:lnTo>
                    <a:pt x="16" y="1"/>
                  </a:lnTo>
                  <a:lnTo>
                    <a:pt x="20" y="0"/>
                  </a:lnTo>
                </a:path>
              </a:pathLst>
            </a:custGeom>
            <a:solidFill>
              <a:srgbClr val="00279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65" name="Freeform 457"/>
            <p:cNvSpPr>
              <a:spLocks/>
            </p:cNvSpPr>
            <p:nvPr/>
          </p:nvSpPr>
          <p:spPr bwMode="auto">
            <a:xfrm>
              <a:off x="4933" y="2822"/>
              <a:ext cx="49" cy="57"/>
            </a:xfrm>
            <a:custGeom>
              <a:avLst/>
              <a:gdLst>
                <a:gd name="T0" fmla="*/ 24 w 49"/>
                <a:gd name="T1" fmla="*/ 0 h 57"/>
                <a:gd name="T2" fmla="*/ 24 w 49"/>
                <a:gd name="T3" fmla="*/ 0 h 57"/>
                <a:gd name="T4" fmla="*/ 29 w 49"/>
                <a:gd name="T5" fmla="*/ 1 h 57"/>
                <a:gd name="T6" fmla="*/ 32 w 49"/>
                <a:gd name="T7" fmla="*/ 3 h 57"/>
                <a:gd name="T8" fmla="*/ 36 w 49"/>
                <a:gd name="T9" fmla="*/ 5 h 57"/>
                <a:gd name="T10" fmla="*/ 41 w 49"/>
                <a:gd name="T11" fmla="*/ 8 h 57"/>
                <a:gd name="T12" fmla="*/ 43 w 49"/>
                <a:gd name="T13" fmla="*/ 12 h 57"/>
                <a:gd name="T14" fmla="*/ 46 w 49"/>
                <a:gd name="T15" fmla="*/ 17 h 57"/>
                <a:gd name="T16" fmla="*/ 47 w 49"/>
                <a:gd name="T17" fmla="*/ 22 h 57"/>
                <a:gd name="T18" fmla="*/ 48 w 49"/>
                <a:gd name="T19" fmla="*/ 29 h 57"/>
                <a:gd name="T20" fmla="*/ 47 w 49"/>
                <a:gd name="T21" fmla="*/ 34 h 57"/>
                <a:gd name="T22" fmla="*/ 46 w 49"/>
                <a:gd name="T23" fmla="*/ 39 h 57"/>
                <a:gd name="T24" fmla="*/ 43 w 49"/>
                <a:gd name="T25" fmla="*/ 44 h 57"/>
                <a:gd name="T26" fmla="*/ 41 w 49"/>
                <a:gd name="T27" fmla="*/ 48 h 57"/>
                <a:gd name="T28" fmla="*/ 36 w 49"/>
                <a:gd name="T29" fmla="*/ 51 h 57"/>
                <a:gd name="T30" fmla="*/ 32 w 49"/>
                <a:gd name="T31" fmla="*/ 53 h 57"/>
                <a:gd name="T32" fmla="*/ 29 w 49"/>
                <a:gd name="T33" fmla="*/ 55 h 57"/>
                <a:gd name="T34" fmla="*/ 24 w 49"/>
                <a:gd name="T35" fmla="*/ 56 h 57"/>
                <a:gd name="T36" fmla="*/ 19 w 49"/>
                <a:gd name="T37" fmla="*/ 55 h 57"/>
                <a:gd name="T38" fmla="*/ 14 w 49"/>
                <a:gd name="T39" fmla="*/ 53 h 57"/>
                <a:gd name="T40" fmla="*/ 11 w 49"/>
                <a:gd name="T41" fmla="*/ 51 h 57"/>
                <a:gd name="T42" fmla="*/ 7 w 49"/>
                <a:gd name="T43" fmla="*/ 48 h 57"/>
                <a:gd name="T44" fmla="*/ 4 w 49"/>
                <a:gd name="T45" fmla="*/ 44 h 57"/>
                <a:gd name="T46" fmla="*/ 2 w 49"/>
                <a:gd name="T47" fmla="*/ 39 h 57"/>
                <a:gd name="T48" fmla="*/ 1 w 49"/>
                <a:gd name="T49" fmla="*/ 34 h 57"/>
                <a:gd name="T50" fmla="*/ 0 w 49"/>
                <a:gd name="T51" fmla="*/ 29 h 57"/>
                <a:gd name="T52" fmla="*/ 1 w 49"/>
                <a:gd name="T53" fmla="*/ 22 h 57"/>
                <a:gd name="T54" fmla="*/ 2 w 49"/>
                <a:gd name="T55" fmla="*/ 17 h 57"/>
                <a:gd name="T56" fmla="*/ 4 w 49"/>
                <a:gd name="T57" fmla="*/ 12 h 57"/>
                <a:gd name="T58" fmla="*/ 7 w 49"/>
                <a:gd name="T59" fmla="*/ 8 h 57"/>
                <a:gd name="T60" fmla="*/ 11 w 49"/>
                <a:gd name="T61" fmla="*/ 5 h 57"/>
                <a:gd name="T62" fmla="*/ 14 w 49"/>
                <a:gd name="T63" fmla="*/ 3 h 57"/>
                <a:gd name="T64" fmla="*/ 19 w 49"/>
                <a:gd name="T65" fmla="*/ 1 h 57"/>
                <a:gd name="T66" fmla="*/ 24 w 49"/>
                <a:gd name="T6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 h="57">
                  <a:moveTo>
                    <a:pt x="24" y="0"/>
                  </a:moveTo>
                  <a:lnTo>
                    <a:pt x="24" y="0"/>
                  </a:lnTo>
                  <a:lnTo>
                    <a:pt x="29" y="1"/>
                  </a:lnTo>
                  <a:lnTo>
                    <a:pt x="32" y="3"/>
                  </a:lnTo>
                  <a:lnTo>
                    <a:pt x="36" y="5"/>
                  </a:lnTo>
                  <a:lnTo>
                    <a:pt x="41" y="8"/>
                  </a:lnTo>
                  <a:lnTo>
                    <a:pt x="43" y="12"/>
                  </a:lnTo>
                  <a:lnTo>
                    <a:pt x="46" y="17"/>
                  </a:lnTo>
                  <a:lnTo>
                    <a:pt x="47" y="22"/>
                  </a:lnTo>
                  <a:lnTo>
                    <a:pt x="48" y="29"/>
                  </a:lnTo>
                  <a:lnTo>
                    <a:pt x="47" y="34"/>
                  </a:lnTo>
                  <a:lnTo>
                    <a:pt x="46" y="39"/>
                  </a:lnTo>
                  <a:lnTo>
                    <a:pt x="43" y="44"/>
                  </a:lnTo>
                  <a:lnTo>
                    <a:pt x="41" y="48"/>
                  </a:lnTo>
                  <a:lnTo>
                    <a:pt x="36" y="51"/>
                  </a:lnTo>
                  <a:lnTo>
                    <a:pt x="32" y="53"/>
                  </a:lnTo>
                  <a:lnTo>
                    <a:pt x="29" y="55"/>
                  </a:lnTo>
                  <a:lnTo>
                    <a:pt x="24" y="56"/>
                  </a:lnTo>
                  <a:lnTo>
                    <a:pt x="19" y="55"/>
                  </a:lnTo>
                  <a:lnTo>
                    <a:pt x="14" y="53"/>
                  </a:lnTo>
                  <a:lnTo>
                    <a:pt x="11" y="51"/>
                  </a:lnTo>
                  <a:lnTo>
                    <a:pt x="7" y="48"/>
                  </a:lnTo>
                  <a:lnTo>
                    <a:pt x="4" y="44"/>
                  </a:lnTo>
                  <a:lnTo>
                    <a:pt x="2" y="39"/>
                  </a:lnTo>
                  <a:lnTo>
                    <a:pt x="1" y="34"/>
                  </a:lnTo>
                  <a:lnTo>
                    <a:pt x="0" y="29"/>
                  </a:lnTo>
                  <a:lnTo>
                    <a:pt x="1" y="22"/>
                  </a:lnTo>
                  <a:lnTo>
                    <a:pt x="2" y="17"/>
                  </a:lnTo>
                  <a:lnTo>
                    <a:pt x="4" y="12"/>
                  </a:lnTo>
                  <a:lnTo>
                    <a:pt x="7" y="8"/>
                  </a:lnTo>
                  <a:lnTo>
                    <a:pt x="11" y="5"/>
                  </a:lnTo>
                  <a:lnTo>
                    <a:pt x="14" y="3"/>
                  </a:lnTo>
                  <a:lnTo>
                    <a:pt x="19" y="1"/>
                  </a:lnTo>
                  <a:lnTo>
                    <a:pt x="24" y="0"/>
                  </a:lnTo>
                </a:path>
              </a:pathLst>
            </a:custGeom>
            <a:noFill/>
            <a:ln w="12700" cap="rnd" cmpd="sng">
              <a:solidFill>
                <a:srgbClr val="FFFFF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66" name="Freeform 458"/>
            <p:cNvSpPr>
              <a:spLocks/>
            </p:cNvSpPr>
            <p:nvPr/>
          </p:nvSpPr>
          <p:spPr bwMode="auto">
            <a:xfrm>
              <a:off x="2517" y="1531"/>
              <a:ext cx="131" cy="380"/>
            </a:xfrm>
            <a:custGeom>
              <a:avLst/>
              <a:gdLst>
                <a:gd name="T0" fmla="*/ 0 w 131"/>
                <a:gd name="T1" fmla="*/ 0 h 380"/>
                <a:gd name="T2" fmla="*/ 130 w 131"/>
                <a:gd name="T3" fmla="*/ 0 h 380"/>
                <a:gd name="T4" fmla="*/ 130 w 131"/>
                <a:gd name="T5" fmla="*/ 379 h 380"/>
                <a:gd name="T6" fmla="*/ 0 w 131"/>
                <a:gd name="T7" fmla="*/ 379 h 380"/>
                <a:gd name="T8" fmla="*/ 0 w 131"/>
                <a:gd name="T9" fmla="*/ 0 h 380"/>
              </a:gdLst>
              <a:ahLst/>
              <a:cxnLst>
                <a:cxn ang="0">
                  <a:pos x="T0" y="T1"/>
                </a:cxn>
                <a:cxn ang="0">
                  <a:pos x="T2" y="T3"/>
                </a:cxn>
                <a:cxn ang="0">
                  <a:pos x="T4" y="T5"/>
                </a:cxn>
                <a:cxn ang="0">
                  <a:pos x="T6" y="T7"/>
                </a:cxn>
                <a:cxn ang="0">
                  <a:pos x="T8" y="T9"/>
                </a:cxn>
              </a:cxnLst>
              <a:rect l="0" t="0" r="r" b="b"/>
              <a:pathLst>
                <a:path w="131" h="380">
                  <a:moveTo>
                    <a:pt x="0" y="0"/>
                  </a:moveTo>
                  <a:lnTo>
                    <a:pt x="130" y="0"/>
                  </a:lnTo>
                  <a:lnTo>
                    <a:pt x="130" y="379"/>
                  </a:lnTo>
                  <a:lnTo>
                    <a:pt x="0" y="379"/>
                  </a:lnTo>
                  <a:lnTo>
                    <a:pt x="0" y="0"/>
                  </a:lnTo>
                </a:path>
              </a:pathLst>
            </a:custGeom>
            <a:solidFill>
              <a:srgbClr val="00279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67" name="Freeform 459"/>
            <p:cNvSpPr>
              <a:spLocks/>
            </p:cNvSpPr>
            <p:nvPr/>
          </p:nvSpPr>
          <p:spPr bwMode="auto">
            <a:xfrm>
              <a:off x="2511" y="1531"/>
              <a:ext cx="137" cy="386"/>
            </a:xfrm>
            <a:custGeom>
              <a:avLst/>
              <a:gdLst>
                <a:gd name="T0" fmla="*/ 0 w 137"/>
                <a:gd name="T1" fmla="*/ 0 h 386"/>
                <a:gd name="T2" fmla="*/ 136 w 137"/>
                <a:gd name="T3" fmla="*/ 0 h 386"/>
                <a:gd name="T4" fmla="*/ 136 w 137"/>
                <a:gd name="T5" fmla="*/ 385 h 386"/>
                <a:gd name="T6" fmla="*/ 0 w 137"/>
                <a:gd name="T7" fmla="*/ 385 h 386"/>
                <a:gd name="T8" fmla="*/ 0 w 137"/>
                <a:gd name="T9" fmla="*/ 0 h 386"/>
              </a:gdLst>
              <a:ahLst/>
              <a:cxnLst>
                <a:cxn ang="0">
                  <a:pos x="T0" y="T1"/>
                </a:cxn>
                <a:cxn ang="0">
                  <a:pos x="T2" y="T3"/>
                </a:cxn>
                <a:cxn ang="0">
                  <a:pos x="T4" y="T5"/>
                </a:cxn>
                <a:cxn ang="0">
                  <a:pos x="T6" y="T7"/>
                </a:cxn>
                <a:cxn ang="0">
                  <a:pos x="T8" y="T9"/>
                </a:cxn>
              </a:cxnLst>
              <a:rect l="0" t="0" r="r" b="b"/>
              <a:pathLst>
                <a:path w="137" h="386">
                  <a:moveTo>
                    <a:pt x="0" y="0"/>
                  </a:moveTo>
                  <a:lnTo>
                    <a:pt x="136" y="0"/>
                  </a:lnTo>
                  <a:lnTo>
                    <a:pt x="136" y="385"/>
                  </a:lnTo>
                  <a:lnTo>
                    <a:pt x="0" y="385"/>
                  </a:lnTo>
                  <a:lnTo>
                    <a:pt x="0" y="0"/>
                  </a:lnTo>
                </a:path>
              </a:pathLst>
            </a:custGeom>
            <a:noFill/>
            <a:ln w="12700" cap="rnd" cmpd="sng">
              <a:solidFill>
                <a:srgbClr val="00279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68" name="Freeform 460"/>
            <p:cNvSpPr>
              <a:spLocks/>
            </p:cNvSpPr>
            <p:nvPr/>
          </p:nvSpPr>
          <p:spPr bwMode="auto">
            <a:xfrm>
              <a:off x="4190" y="1525"/>
              <a:ext cx="130" cy="380"/>
            </a:xfrm>
            <a:custGeom>
              <a:avLst/>
              <a:gdLst>
                <a:gd name="T0" fmla="*/ 0 w 130"/>
                <a:gd name="T1" fmla="*/ 0 h 380"/>
                <a:gd name="T2" fmla="*/ 129 w 130"/>
                <a:gd name="T3" fmla="*/ 0 h 380"/>
                <a:gd name="T4" fmla="*/ 129 w 130"/>
                <a:gd name="T5" fmla="*/ 379 h 380"/>
                <a:gd name="T6" fmla="*/ 0 w 130"/>
                <a:gd name="T7" fmla="*/ 379 h 380"/>
                <a:gd name="T8" fmla="*/ 0 w 130"/>
                <a:gd name="T9" fmla="*/ 0 h 380"/>
              </a:gdLst>
              <a:ahLst/>
              <a:cxnLst>
                <a:cxn ang="0">
                  <a:pos x="T0" y="T1"/>
                </a:cxn>
                <a:cxn ang="0">
                  <a:pos x="T2" y="T3"/>
                </a:cxn>
                <a:cxn ang="0">
                  <a:pos x="T4" y="T5"/>
                </a:cxn>
                <a:cxn ang="0">
                  <a:pos x="T6" y="T7"/>
                </a:cxn>
                <a:cxn ang="0">
                  <a:pos x="T8" y="T9"/>
                </a:cxn>
              </a:cxnLst>
              <a:rect l="0" t="0" r="r" b="b"/>
              <a:pathLst>
                <a:path w="130" h="380">
                  <a:moveTo>
                    <a:pt x="0" y="0"/>
                  </a:moveTo>
                  <a:lnTo>
                    <a:pt x="129" y="0"/>
                  </a:lnTo>
                  <a:lnTo>
                    <a:pt x="129" y="379"/>
                  </a:lnTo>
                  <a:lnTo>
                    <a:pt x="0" y="379"/>
                  </a:lnTo>
                  <a:lnTo>
                    <a:pt x="0" y="0"/>
                  </a:lnTo>
                </a:path>
              </a:pathLst>
            </a:custGeom>
            <a:solidFill>
              <a:srgbClr val="00279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69" name="Freeform 461"/>
            <p:cNvSpPr>
              <a:spLocks/>
            </p:cNvSpPr>
            <p:nvPr/>
          </p:nvSpPr>
          <p:spPr bwMode="auto">
            <a:xfrm>
              <a:off x="4183" y="1525"/>
              <a:ext cx="137" cy="386"/>
            </a:xfrm>
            <a:custGeom>
              <a:avLst/>
              <a:gdLst>
                <a:gd name="T0" fmla="*/ 0 w 137"/>
                <a:gd name="T1" fmla="*/ 0 h 386"/>
                <a:gd name="T2" fmla="*/ 136 w 137"/>
                <a:gd name="T3" fmla="*/ 0 h 386"/>
                <a:gd name="T4" fmla="*/ 136 w 137"/>
                <a:gd name="T5" fmla="*/ 385 h 386"/>
                <a:gd name="T6" fmla="*/ 0 w 137"/>
                <a:gd name="T7" fmla="*/ 385 h 386"/>
                <a:gd name="T8" fmla="*/ 0 w 137"/>
                <a:gd name="T9" fmla="*/ 0 h 386"/>
              </a:gdLst>
              <a:ahLst/>
              <a:cxnLst>
                <a:cxn ang="0">
                  <a:pos x="T0" y="T1"/>
                </a:cxn>
                <a:cxn ang="0">
                  <a:pos x="T2" y="T3"/>
                </a:cxn>
                <a:cxn ang="0">
                  <a:pos x="T4" y="T5"/>
                </a:cxn>
                <a:cxn ang="0">
                  <a:pos x="T6" y="T7"/>
                </a:cxn>
                <a:cxn ang="0">
                  <a:pos x="T8" y="T9"/>
                </a:cxn>
              </a:cxnLst>
              <a:rect l="0" t="0" r="r" b="b"/>
              <a:pathLst>
                <a:path w="137" h="386">
                  <a:moveTo>
                    <a:pt x="0" y="0"/>
                  </a:moveTo>
                  <a:lnTo>
                    <a:pt x="136" y="0"/>
                  </a:lnTo>
                  <a:lnTo>
                    <a:pt x="136" y="385"/>
                  </a:lnTo>
                  <a:lnTo>
                    <a:pt x="0" y="385"/>
                  </a:lnTo>
                  <a:lnTo>
                    <a:pt x="0" y="0"/>
                  </a:lnTo>
                </a:path>
              </a:pathLst>
            </a:custGeom>
            <a:noFill/>
            <a:ln w="12700" cap="rnd" cmpd="sng">
              <a:solidFill>
                <a:srgbClr val="00279F"/>
              </a:solidFill>
              <a:prstDash val="solid"/>
              <a:round/>
              <a:headEnd type="none" w="med" len="med"/>
              <a:tailEnd type="none" w="med" len="me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70" name="Freeform 462"/>
            <p:cNvSpPr>
              <a:spLocks/>
            </p:cNvSpPr>
            <p:nvPr/>
          </p:nvSpPr>
          <p:spPr bwMode="auto">
            <a:xfrm>
              <a:off x="4247" y="1464"/>
              <a:ext cx="14" cy="185"/>
            </a:xfrm>
            <a:custGeom>
              <a:avLst/>
              <a:gdLst>
                <a:gd name="T0" fmla="*/ 7 w 14"/>
                <a:gd name="T1" fmla="*/ 0 h 185"/>
                <a:gd name="T2" fmla="*/ 0 w 14"/>
                <a:gd name="T3" fmla="*/ 0 h 185"/>
                <a:gd name="T4" fmla="*/ 0 w 14"/>
                <a:gd name="T5" fmla="*/ 184 h 185"/>
                <a:gd name="T6" fmla="*/ 13 w 14"/>
                <a:gd name="T7" fmla="*/ 184 h 185"/>
                <a:gd name="T8" fmla="*/ 13 w 14"/>
                <a:gd name="T9" fmla="*/ 0 h 185"/>
                <a:gd name="T10" fmla="*/ 7 w 14"/>
                <a:gd name="T11" fmla="*/ 0 h 185"/>
              </a:gdLst>
              <a:ahLst/>
              <a:cxnLst>
                <a:cxn ang="0">
                  <a:pos x="T0" y="T1"/>
                </a:cxn>
                <a:cxn ang="0">
                  <a:pos x="T2" y="T3"/>
                </a:cxn>
                <a:cxn ang="0">
                  <a:pos x="T4" y="T5"/>
                </a:cxn>
                <a:cxn ang="0">
                  <a:pos x="T6" y="T7"/>
                </a:cxn>
                <a:cxn ang="0">
                  <a:pos x="T8" y="T9"/>
                </a:cxn>
                <a:cxn ang="0">
                  <a:pos x="T10" y="T11"/>
                </a:cxn>
              </a:cxnLst>
              <a:rect l="0" t="0" r="r" b="b"/>
              <a:pathLst>
                <a:path w="14" h="185">
                  <a:moveTo>
                    <a:pt x="7" y="0"/>
                  </a:moveTo>
                  <a:lnTo>
                    <a:pt x="0" y="0"/>
                  </a:lnTo>
                  <a:lnTo>
                    <a:pt x="0" y="184"/>
                  </a:lnTo>
                  <a:lnTo>
                    <a:pt x="13" y="184"/>
                  </a:lnTo>
                  <a:lnTo>
                    <a:pt x="13" y="0"/>
                  </a:lnTo>
                  <a:lnTo>
                    <a:pt x="7"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71" name="Freeform 463"/>
            <p:cNvSpPr>
              <a:spLocks/>
            </p:cNvSpPr>
            <p:nvPr/>
          </p:nvSpPr>
          <p:spPr bwMode="auto">
            <a:xfrm>
              <a:off x="4224" y="1419"/>
              <a:ext cx="64" cy="86"/>
            </a:xfrm>
            <a:custGeom>
              <a:avLst/>
              <a:gdLst>
                <a:gd name="T0" fmla="*/ 32 w 64"/>
                <a:gd name="T1" fmla="*/ 42 h 86"/>
                <a:gd name="T2" fmla="*/ 0 w 64"/>
                <a:gd name="T3" fmla="*/ 85 h 86"/>
                <a:gd name="T4" fmla="*/ 0 w 64"/>
                <a:gd name="T5" fmla="*/ 42 h 86"/>
                <a:gd name="T6" fmla="*/ 32 w 64"/>
                <a:gd name="T7" fmla="*/ 0 h 86"/>
                <a:gd name="T8" fmla="*/ 63 w 64"/>
                <a:gd name="T9" fmla="*/ 42 h 86"/>
                <a:gd name="T10" fmla="*/ 63 w 64"/>
                <a:gd name="T11" fmla="*/ 85 h 86"/>
                <a:gd name="T12" fmla="*/ 32 w 64"/>
                <a:gd name="T13" fmla="*/ 85 h 86"/>
                <a:gd name="T14" fmla="*/ 0 w 64"/>
                <a:gd name="T15" fmla="*/ 85 h 86"/>
                <a:gd name="T16" fmla="*/ 32 w 64"/>
                <a:gd name="T17" fmla="*/ 4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86">
                  <a:moveTo>
                    <a:pt x="32" y="42"/>
                  </a:moveTo>
                  <a:lnTo>
                    <a:pt x="0" y="85"/>
                  </a:lnTo>
                  <a:lnTo>
                    <a:pt x="0" y="42"/>
                  </a:lnTo>
                  <a:lnTo>
                    <a:pt x="32" y="0"/>
                  </a:lnTo>
                  <a:lnTo>
                    <a:pt x="63" y="42"/>
                  </a:lnTo>
                  <a:lnTo>
                    <a:pt x="63" y="85"/>
                  </a:lnTo>
                  <a:lnTo>
                    <a:pt x="32" y="85"/>
                  </a:lnTo>
                  <a:lnTo>
                    <a:pt x="0" y="85"/>
                  </a:lnTo>
                  <a:lnTo>
                    <a:pt x="32" y="42"/>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72" name="Freeform 464"/>
            <p:cNvSpPr>
              <a:spLocks/>
            </p:cNvSpPr>
            <p:nvPr/>
          </p:nvSpPr>
          <p:spPr bwMode="auto">
            <a:xfrm>
              <a:off x="2580" y="1461"/>
              <a:ext cx="13" cy="188"/>
            </a:xfrm>
            <a:custGeom>
              <a:avLst/>
              <a:gdLst>
                <a:gd name="T0" fmla="*/ 6 w 13"/>
                <a:gd name="T1" fmla="*/ 0 h 188"/>
                <a:gd name="T2" fmla="*/ 1 w 13"/>
                <a:gd name="T3" fmla="*/ 0 h 188"/>
                <a:gd name="T4" fmla="*/ 0 w 13"/>
                <a:gd name="T5" fmla="*/ 187 h 188"/>
                <a:gd name="T6" fmla="*/ 11 w 13"/>
                <a:gd name="T7" fmla="*/ 187 h 188"/>
                <a:gd name="T8" fmla="*/ 12 w 13"/>
                <a:gd name="T9" fmla="*/ 0 h 188"/>
                <a:gd name="T10" fmla="*/ 6 w 13"/>
                <a:gd name="T11" fmla="*/ 0 h 188"/>
              </a:gdLst>
              <a:ahLst/>
              <a:cxnLst>
                <a:cxn ang="0">
                  <a:pos x="T0" y="T1"/>
                </a:cxn>
                <a:cxn ang="0">
                  <a:pos x="T2" y="T3"/>
                </a:cxn>
                <a:cxn ang="0">
                  <a:pos x="T4" y="T5"/>
                </a:cxn>
                <a:cxn ang="0">
                  <a:pos x="T6" y="T7"/>
                </a:cxn>
                <a:cxn ang="0">
                  <a:pos x="T8" y="T9"/>
                </a:cxn>
                <a:cxn ang="0">
                  <a:pos x="T10" y="T11"/>
                </a:cxn>
              </a:cxnLst>
              <a:rect l="0" t="0" r="r" b="b"/>
              <a:pathLst>
                <a:path w="13" h="188">
                  <a:moveTo>
                    <a:pt x="6" y="0"/>
                  </a:moveTo>
                  <a:lnTo>
                    <a:pt x="1" y="0"/>
                  </a:lnTo>
                  <a:lnTo>
                    <a:pt x="0" y="187"/>
                  </a:lnTo>
                  <a:lnTo>
                    <a:pt x="11" y="187"/>
                  </a:lnTo>
                  <a:lnTo>
                    <a:pt x="12" y="0"/>
                  </a:lnTo>
                  <a:lnTo>
                    <a:pt x="6" y="0"/>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73" name="Freeform 465"/>
            <p:cNvSpPr>
              <a:spLocks/>
            </p:cNvSpPr>
            <p:nvPr/>
          </p:nvSpPr>
          <p:spPr bwMode="auto">
            <a:xfrm>
              <a:off x="2557" y="1416"/>
              <a:ext cx="64" cy="86"/>
            </a:xfrm>
            <a:custGeom>
              <a:avLst/>
              <a:gdLst>
                <a:gd name="T0" fmla="*/ 32 w 64"/>
                <a:gd name="T1" fmla="*/ 42 h 86"/>
                <a:gd name="T2" fmla="*/ 0 w 64"/>
                <a:gd name="T3" fmla="*/ 85 h 86"/>
                <a:gd name="T4" fmla="*/ 1 w 64"/>
                <a:gd name="T5" fmla="*/ 42 h 86"/>
                <a:gd name="T6" fmla="*/ 33 w 64"/>
                <a:gd name="T7" fmla="*/ 0 h 86"/>
                <a:gd name="T8" fmla="*/ 63 w 64"/>
                <a:gd name="T9" fmla="*/ 42 h 86"/>
                <a:gd name="T10" fmla="*/ 63 w 64"/>
                <a:gd name="T11" fmla="*/ 85 h 86"/>
                <a:gd name="T12" fmla="*/ 32 w 64"/>
                <a:gd name="T13" fmla="*/ 85 h 86"/>
                <a:gd name="T14" fmla="*/ 0 w 64"/>
                <a:gd name="T15" fmla="*/ 85 h 86"/>
                <a:gd name="T16" fmla="*/ 32 w 64"/>
                <a:gd name="T17" fmla="*/ 4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86">
                  <a:moveTo>
                    <a:pt x="32" y="42"/>
                  </a:moveTo>
                  <a:lnTo>
                    <a:pt x="0" y="85"/>
                  </a:lnTo>
                  <a:lnTo>
                    <a:pt x="1" y="42"/>
                  </a:lnTo>
                  <a:lnTo>
                    <a:pt x="33" y="0"/>
                  </a:lnTo>
                  <a:lnTo>
                    <a:pt x="63" y="42"/>
                  </a:lnTo>
                  <a:lnTo>
                    <a:pt x="63" y="85"/>
                  </a:lnTo>
                  <a:lnTo>
                    <a:pt x="32" y="85"/>
                  </a:lnTo>
                  <a:lnTo>
                    <a:pt x="0" y="85"/>
                  </a:lnTo>
                  <a:lnTo>
                    <a:pt x="32" y="42"/>
                  </a:lnTo>
                </a:path>
              </a:pathLst>
            </a:custGeom>
            <a:solidFill>
              <a:srgbClr val="FFFFFF"/>
            </a:solidFill>
            <a:ln>
              <a:noFill/>
            </a:ln>
            <a:effectLst/>
            <a:extLst>
              <a:ext uri="{91240B29-F687-4F45-9708-019B960494DF}">
                <a14:hiddenLine xmlns:a14="http://schemas.microsoft.com/office/drawing/2010/main" w="12700"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grpSp>
      <p:sp>
        <p:nvSpPr>
          <p:cNvPr id="43476" name="Rectangle 468"/>
          <p:cNvSpPr>
            <a:spLocks noChangeArrowheads="1"/>
          </p:cNvSpPr>
          <p:nvPr/>
        </p:nvSpPr>
        <p:spPr bwMode="auto">
          <a:xfrm>
            <a:off x="1924050" y="5591175"/>
            <a:ext cx="3733800" cy="600075"/>
          </a:xfrm>
          <a:prstGeom prst="rect">
            <a:avLst/>
          </a:prstGeom>
          <a:solidFill>
            <a:srgbClr val="003399"/>
          </a:solidFill>
          <a:ln>
            <a:noFill/>
          </a:ln>
          <a:effectLst/>
          <a:extLst>
            <a:ext uri="{91240B29-F687-4F45-9708-019B960494DF}">
              <a14:hiddenLine xmlns:a14="http://schemas.microsoft.com/office/drawing/2010/main" w="25400">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pic>
        <p:nvPicPr>
          <p:cNvPr id="43475" name="Picture 467"/>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2463" y="5595938"/>
            <a:ext cx="3763962" cy="5524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3477" name="Line 469"/>
          <p:cNvSpPr>
            <a:spLocks noChangeShapeType="1"/>
          </p:cNvSpPr>
          <p:nvPr/>
        </p:nvSpPr>
        <p:spPr bwMode="auto">
          <a:xfrm flipH="1" flipV="1">
            <a:off x="7543800" y="5359400"/>
            <a:ext cx="571500" cy="0"/>
          </a:xfrm>
          <a:prstGeom prst="line">
            <a:avLst/>
          </a:prstGeom>
          <a:noFill/>
          <a:ln w="25400">
            <a:solidFill>
              <a:srgbClr val="FF0000"/>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79" name="Line 471"/>
          <p:cNvSpPr>
            <a:spLocks noChangeShapeType="1"/>
          </p:cNvSpPr>
          <p:nvPr/>
        </p:nvSpPr>
        <p:spPr bwMode="auto">
          <a:xfrm flipH="1" flipV="1">
            <a:off x="7543800" y="5121275"/>
            <a:ext cx="571500" cy="0"/>
          </a:xfrm>
          <a:prstGeom prst="line">
            <a:avLst/>
          </a:prstGeom>
          <a:noFill/>
          <a:ln w="25400">
            <a:solidFill>
              <a:srgbClr val="FF0000"/>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80" name="Line 472"/>
          <p:cNvSpPr>
            <a:spLocks noChangeShapeType="1"/>
          </p:cNvSpPr>
          <p:nvPr/>
        </p:nvSpPr>
        <p:spPr bwMode="auto">
          <a:xfrm flipH="1" flipV="1">
            <a:off x="7553325" y="4883150"/>
            <a:ext cx="571500" cy="0"/>
          </a:xfrm>
          <a:prstGeom prst="line">
            <a:avLst/>
          </a:prstGeom>
          <a:noFill/>
          <a:ln w="25400">
            <a:solidFill>
              <a:srgbClr val="FF0000"/>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81" name="Line 473"/>
          <p:cNvSpPr>
            <a:spLocks noChangeShapeType="1"/>
          </p:cNvSpPr>
          <p:nvPr/>
        </p:nvSpPr>
        <p:spPr bwMode="auto">
          <a:xfrm>
            <a:off x="1895475" y="4648200"/>
            <a:ext cx="390525" cy="0"/>
          </a:xfrm>
          <a:prstGeom prst="line">
            <a:avLst/>
          </a:prstGeom>
          <a:noFill/>
          <a:ln w="25400">
            <a:solidFill>
              <a:srgbClr val="FF0000"/>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82" name="Line 474"/>
          <p:cNvSpPr>
            <a:spLocks noChangeShapeType="1"/>
          </p:cNvSpPr>
          <p:nvPr/>
        </p:nvSpPr>
        <p:spPr bwMode="auto">
          <a:xfrm>
            <a:off x="1885950" y="4410075"/>
            <a:ext cx="390525" cy="0"/>
          </a:xfrm>
          <a:prstGeom prst="line">
            <a:avLst/>
          </a:prstGeom>
          <a:noFill/>
          <a:ln w="25400">
            <a:solidFill>
              <a:srgbClr val="FF0000"/>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83" name="Line 475"/>
          <p:cNvSpPr>
            <a:spLocks noChangeShapeType="1"/>
          </p:cNvSpPr>
          <p:nvPr/>
        </p:nvSpPr>
        <p:spPr bwMode="auto">
          <a:xfrm>
            <a:off x="1885950" y="4143375"/>
            <a:ext cx="390525" cy="0"/>
          </a:xfrm>
          <a:prstGeom prst="line">
            <a:avLst/>
          </a:prstGeom>
          <a:noFill/>
          <a:ln w="25400">
            <a:solidFill>
              <a:srgbClr val="FF0000"/>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84" name="Line 476"/>
          <p:cNvSpPr>
            <a:spLocks noChangeShapeType="1"/>
          </p:cNvSpPr>
          <p:nvPr/>
        </p:nvSpPr>
        <p:spPr bwMode="auto">
          <a:xfrm flipH="1" flipV="1">
            <a:off x="7524750" y="3854450"/>
            <a:ext cx="571500" cy="0"/>
          </a:xfrm>
          <a:prstGeom prst="line">
            <a:avLst/>
          </a:prstGeom>
          <a:noFill/>
          <a:ln w="25400">
            <a:solidFill>
              <a:srgbClr val="FF0000"/>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85" name="Line 477"/>
          <p:cNvSpPr>
            <a:spLocks noChangeShapeType="1"/>
          </p:cNvSpPr>
          <p:nvPr/>
        </p:nvSpPr>
        <p:spPr bwMode="auto">
          <a:xfrm flipH="1" flipV="1">
            <a:off x="7524750" y="3616325"/>
            <a:ext cx="571500" cy="0"/>
          </a:xfrm>
          <a:prstGeom prst="line">
            <a:avLst/>
          </a:prstGeom>
          <a:noFill/>
          <a:ln w="25400">
            <a:solidFill>
              <a:srgbClr val="FF0000"/>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43486" name="Line 478"/>
          <p:cNvSpPr>
            <a:spLocks noChangeShapeType="1"/>
          </p:cNvSpPr>
          <p:nvPr/>
        </p:nvSpPr>
        <p:spPr bwMode="auto">
          <a:xfrm flipH="1" flipV="1">
            <a:off x="7534275" y="3378200"/>
            <a:ext cx="571500" cy="0"/>
          </a:xfrm>
          <a:prstGeom prst="line">
            <a:avLst/>
          </a:prstGeom>
          <a:noFill/>
          <a:ln w="25400">
            <a:solidFill>
              <a:srgbClr val="FF0000"/>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Tree>
    <p:extLst>
      <p:ext uri="{BB962C8B-B14F-4D97-AF65-F5344CB8AC3E}">
        <p14:creationId xmlns:p14="http://schemas.microsoft.com/office/powerpoint/2010/main" val="5808113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8" fill="hold" nodeType="afterEffect">
                                  <p:stCondLst>
                                    <p:cond delay="0"/>
                                  </p:stCondLst>
                                  <p:childTnLst>
                                    <p:set>
                                      <p:cBhvr>
                                        <p:cTn id="6" dur="1" fill="hold">
                                          <p:stCondLst>
                                            <p:cond delay="0"/>
                                          </p:stCondLst>
                                        </p:cTn>
                                        <p:tgtEl>
                                          <p:spTgt spid="43475"/>
                                        </p:tgtEl>
                                        <p:attrNameLst>
                                          <p:attrName>style.visibility</p:attrName>
                                        </p:attrNameLst>
                                      </p:cBhvr>
                                      <p:to>
                                        <p:strVal val="visible"/>
                                      </p:to>
                                    </p:set>
                                    <p:anim calcmode="lin" valueType="num">
                                      <p:cBhvr>
                                        <p:cTn id="7" dur="500" fill="hold"/>
                                        <p:tgtEl>
                                          <p:spTgt spid="43475"/>
                                        </p:tgtEl>
                                        <p:attrNameLst>
                                          <p:attrName>ppt_x</p:attrName>
                                        </p:attrNameLst>
                                      </p:cBhvr>
                                      <p:tavLst>
                                        <p:tav tm="0">
                                          <p:val>
                                            <p:strVal val="#ppt_x-#ppt_w/2"/>
                                          </p:val>
                                        </p:tav>
                                        <p:tav tm="100000">
                                          <p:val>
                                            <p:strVal val="#ppt_x"/>
                                          </p:val>
                                        </p:tav>
                                      </p:tavLst>
                                    </p:anim>
                                    <p:anim calcmode="lin" valueType="num">
                                      <p:cBhvr>
                                        <p:cTn id="8" dur="500" fill="hold"/>
                                        <p:tgtEl>
                                          <p:spTgt spid="43475"/>
                                        </p:tgtEl>
                                        <p:attrNameLst>
                                          <p:attrName>ppt_y</p:attrName>
                                        </p:attrNameLst>
                                      </p:cBhvr>
                                      <p:tavLst>
                                        <p:tav tm="0">
                                          <p:val>
                                            <p:strVal val="#ppt_y"/>
                                          </p:val>
                                        </p:tav>
                                        <p:tav tm="100000">
                                          <p:val>
                                            <p:strVal val="#ppt_y"/>
                                          </p:val>
                                        </p:tav>
                                      </p:tavLst>
                                    </p:anim>
                                    <p:anim calcmode="lin" valueType="num">
                                      <p:cBhvr>
                                        <p:cTn id="9" dur="500" fill="hold"/>
                                        <p:tgtEl>
                                          <p:spTgt spid="43475"/>
                                        </p:tgtEl>
                                        <p:attrNameLst>
                                          <p:attrName>ppt_w</p:attrName>
                                        </p:attrNameLst>
                                      </p:cBhvr>
                                      <p:tavLst>
                                        <p:tav tm="0">
                                          <p:val>
                                            <p:fltVal val="0"/>
                                          </p:val>
                                        </p:tav>
                                        <p:tav tm="100000">
                                          <p:val>
                                            <p:strVal val="#ppt_w"/>
                                          </p:val>
                                        </p:tav>
                                      </p:tavLst>
                                    </p:anim>
                                    <p:anim calcmode="lin" valueType="num">
                                      <p:cBhvr>
                                        <p:cTn id="10" dur="500" fill="hold"/>
                                        <p:tgtEl>
                                          <p:spTgt spid="43475"/>
                                        </p:tgtEl>
                                        <p:attrNameLst>
                                          <p:attrName>ppt_h</p:attrName>
                                        </p:attrNameLst>
                                      </p:cBhvr>
                                      <p:tavLst>
                                        <p:tav tm="0">
                                          <p:val>
                                            <p:strVal val="#ppt_h"/>
                                          </p:val>
                                        </p:tav>
                                        <p:tav tm="100000">
                                          <p:val>
                                            <p:strVal val="#ppt_h"/>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35" presetClass="path" presetSubtype="0" accel="50000" decel="50000" fill="hold" nodeType="clickEffect">
                                  <p:stCondLst>
                                    <p:cond delay="0"/>
                                  </p:stCondLst>
                                  <p:childTnLst>
                                    <p:animMotion origin="layout" path="M 2.96296E-6 2.96296E-6 L -0.58519 -0.00139 " pathEditMode="relative" rAng="0" ptsTypes="AA">
                                      <p:cBhvr>
                                        <p:cTn id="14" dur="2000" fill="hold"/>
                                        <p:tgtEl>
                                          <p:spTgt spid="43480"/>
                                        </p:tgtEl>
                                        <p:attrNameLst>
                                          <p:attrName>ppt_x</p:attrName>
                                          <p:attrName>ppt_y</p:attrName>
                                        </p:attrNameLst>
                                      </p:cBhvr>
                                      <p:rCtr x="-29259" y="-69"/>
                                    </p:animMotion>
                                  </p:childTnLst>
                                </p:cTn>
                              </p:par>
                              <p:par>
                                <p:cTn id="15" presetID="35" presetClass="path" presetSubtype="0" accel="50000" decel="50000" fill="hold" nodeType="withEffect">
                                  <p:stCondLst>
                                    <p:cond delay="0"/>
                                  </p:stCondLst>
                                  <p:childTnLst>
                                    <p:animMotion origin="layout" path="M -1.11111E-6 7.40741E-7 L -0.58426 7.40741E-7 " pathEditMode="relative" rAng="0" ptsTypes="AA">
                                      <p:cBhvr>
                                        <p:cTn id="16" dur="2000" fill="hold"/>
                                        <p:tgtEl>
                                          <p:spTgt spid="43479"/>
                                        </p:tgtEl>
                                        <p:attrNameLst>
                                          <p:attrName>ppt_x</p:attrName>
                                          <p:attrName>ppt_y</p:attrName>
                                        </p:attrNameLst>
                                      </p:cBhvr>
                                      <p:rCtr x="-29213" y="0"/>
                                    </p:animMotion>
                                  </p:childTnLst>
                                </p:cTn>
                              </p:par>
                              <p:par>
                                <p:cTn id="17" presetID="35" presetClass="path" presetSubtype="0" accel="50000" decel="50000" fill="hold" nodeType="withEffect">
                                  <p:stCondLst>
                                    <p:cond delay="0"/>
                                  </p:stCondLst>
                                  <p:childTnLst>
                                    <p:animMotion origin="layout" path="M 4.81481E-6 -2.59259E-6 L -0.58519 -2.59259E-6 " pathEditMode="relative" rAng="0" ptsTypes="AA">
                                      <p:cBhvr>
                                        <p:cTn id="18" dur="2000" fill="hold"/>
                                        <p:tgtEl>
                                          <p:spTgt spid="43477"/>
                                        </p:tgtEl>
                                        <p:attrNameLst>
                                          <p:attrName>ppt_x</p:attrName>
                                          <p:attrName>ppt_y</p:attrName>
                                        </p:attrNameLst>
                                      </p:cBhvr>
                                      <p:rCtr x="-29259" y="0"/>
                                    </p:animMotion>
                                  </p:childTnLst>
                                </p:cTn>
                              </p:par>
                            </p:childTnLst>
                          </p:cTn>
                        </p:par>
                      </p:childTnLst>
                    </p:cTn>
                  </p:par>
                  <p:par>
                    <p:cTn id="19" fill="hold" nodeType="clickPar">
                      <p:stCondLst>
                        <p:cond delay="indefinite"/>
                      </p:stCondLst>
                      <p:childTnLst>
                        <p:par>
                          <p:cTn id="20" fill="hold" nodeType="withGroup">
                            <p:stCondLst>
                              <p:cond delay="0"/>
                            </p:stCondLst>
                            <p:childTnLst>
                              <p:par>
                                <p:cTn id="21" presetID="63" presetClass="path" presetSubtype="0" accel="50000" decel="50000" fill="hold" nodeType="clickEffect">
                                  <p:stCondLst>
                                    <p:cond delay="0"/>
                                  </p:stCondLst>
                                  <p:childTnLst>
                                    <p:animMotion origin="layout" path="M -4.81481E-6 3.33333E-6 L 0.5926 3.33333E-6 " pathEditMode="relative" rAng="0" ptsTypes="AA">
                                      <p:cBhvr>
                                        <p:cTn id="22" dur="2000" fill="hold"/>
                                        <p:tgtEl>
                                          <p:spTgt spid="43483"/>
                                        </p:tgtEl>
                                        <p:attrNameLst>
                                          <p:attrName>ppt_x</p:attrName>
                                          <p:attrName>ppt_y</p:attrName>
                                        </p:attrNameLst>
                                      </p:cBhvr>
                                      <p:rCtr x="29630" y="0"/>
                                    </p:animMotion>
                                  </p:childTnLst>
                                </p:cTn>
                              </p:par>
                              <p:par>
                                <p:cTn id="23" presetID="63" presetClass="path" presetSubtype="0" accel="50000" decel="50000" fill="hold" nodeType="withEffect">
                                  <p:stCondLst>
                                    <p:cond delay="0"/>
                                  </p:stCondLst>
                                  <p:childTnLst>
                                    <p:animMotion origin="layout" path="M -4.81481E-6 4.44444E-6 L 0.59167 -0.00139 " pathEditMode="relative" rAng="0" ptsTypes="AA">
                                      <p:cBhvr>
                                        <p:cTn id="24" dur="2000" fill="hold"/>
                                        <p:tgtEl>
                                          <p:spTgt spid="43482"/>
                                        </p:tgtEl>
                                        <p:attrNameLst>
                                          <p:attrName>ppt_x</p:attrName>
                                          <p:attrName>ppt_y</p:attrName>
                                        </p:attrNameLst>
                                      </p:cBhvr>
                                      <p:rCtr x="29583" y="-69"/>
                                    </p:animMotion>
                                  </p:childTnLst>
                                </p:cTn>
                              </p:par>
                              <p:par>
                                <p:cTn id="25" presetID="63" presetClass="path" presetSubtype="0" accel="50000" decel="50000" fill="hold" nodeType="withEffect">
                                  <p:stCondLst>
                                    <p:cond delay="0"/>
                                  </p:stCondLst>
                                  <p:childTnLst>
                                    <p:animMotion origin="layout" path="M -0.01574 2.22222E-6 L 0.59352 2.22222E-6 " pathEditMode="relative" rAng="0" ptsTypes="AA">
                                      <p:cBhvr>
                                        <p:cTn id="26" dur="2000" fill="hold"/>
                                        <p:tgtEl>
                                          <p:spTgt spid="43481"/>
                                        </p:tgtEl>
                                        <p:attrNameLst>
                                          <p:attrName>ppt_x</p:attrName>
                                          <p:attrName>ppt_y</p:attrName>
                                        </p:attrNameLst>
                                      </p:cBhvr>
                                      <p:rCtr x="30463" y="0"/>
                                    </p:animMotion>
                                  </p:childTnLst>
                                </p:cTn>
                              </p:par>
                            </p:childTnLst>
                          </p:cTn>
                        </p:par>
                      </p:childTnLst>
                    </p:cTn>
                  </p:par>
                  <p:par>
                    <p:cTn id="27" fill="hold" nodeType="clickPar">
                      <p:stCondLst>
                        <p:cond delay="indefinite"/>
                      </p:stCondLst>
                      <p:childTnLst>
                        <p:par>
                          <p:cTn id="28" fill="hold" nodeType="withGroup">
                            <p:stCondLst>
                              <p:cond delay="0"/>
                            </p:stCondLst>
                            <p:childTnLst>
                              <p:par>
                                <p:cTn id="29" presetID="35" presetClass="path" presetSubtype="0" accel="50000" decel="50000" fill="hold" nodeType="clickEffect">
                                  <p:stCondLst>
                                    <p:cond delay="0"/>
                                  </p:stCondLst>
                                  <p:childTnLst>
                                    <p:animMotion origin="layout" path="M 2.96296E-6 2.96296E-6 L -0.58519 -0.00139 " pathEditMode="relative" rAng="0" ptsTypes="AA">
                                      <p:cBhvr>
                                        <p:cTn id="30" dur="2000" fill="hold"/>
                                        <p:tgtEl>
                                          <p:spTgt spid="43486"/>
                                        </p:tgtEl>
                                        <p:attrNameLst>
                                          <p:attrName>ppt_x</p:attrName>
                                          <p:attrName>ppt_y</p:attrName>
                                        </p:attrNameLst>
                                      </p:cBhvr>
                                      <p:rCtr x="-29259" y="-69"/>
                                    </p:animMotion>
                                  </p:childTnLst>
                                </p:cTn>
                              </p:par>
                              <p:par>
                                <p:cTn id="31" presetID="35" presetClass="path" presetSubtype="0" accel="50000" decel="50000" fill="hold" nodeType="withEffect">
                                  <p:stCondLst>
                                    <p:cond delay="0"/>
                                  </p:stCondLst>
                                  <p:childTnLst>
                                    <p:animMotion origin="layout" path="M -1.11111E-6 7.40741E-7 L -0.58426 7.40741E-7 " pathEditMode="relative" rAng="0" ptsTypes="AA">
                                      <p:cBhvr>
                                        <p:cTn id="32" dur="2000" fill="hold"/>
                                        <p:tgtEl>
                                          <p:spTgt spid="43485"/>
                                        </p:tgtEl>
                                        <p:attrNameLst>
                                          <p:attrName>ppt_x</p:attrName>
                                          <p:attrName>ppt_y</p:attrName>
                                        </p:attrNameLst>
                                      </p:cBhvr>
                                      <p:rCtr x="-29213" y="0"/>
                                    </p:animMotion>
                                  </p:childTnLst>
                                </p:cTn>
                              </p:par>
                              <p:par>
                                <p:cTn id="33" presetID="35" presetClass="path" presetSubtype="0" accel="50000" decel="50000" fill="hold" nodeType="withEffect">
                                  <p:stCondLst>
                                    <p:cond delay="0"/>
                                  </p:stCondLst>
                                  <p:childTnLst>
                                    <p:animMotion origin="layout" path="M 4.81481E-6 -2.59259E-6 L -0.58519 -2.59259E-6 " pathEditMode="relative" rAng="0" ptsTypes="AA">
                                      <p:cBhvr>
                                        <p:cTn id="34" dur="2000" fill="hold"/>
                                        <p:tgtEl>
                                          <p:spTgt spid="43484"/>
                                        </p:tgtEl>
                                        <p:attrNameLst>
                                          <p:attrName>ppt_x</p:attrName>
                                          <p:attrName>ppt_y</p:attrName>
                                        </p:attrNameLst>
                                      </p:cBhvr>
                                      <p:rCtr x="-29259"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59842" name="Picture 2" descr="DSCN1062"/>
          <p:cNvPicPr>
            <a:picLocks noChangeAspect="1" noChangeArrowheads="1"/>
          </p:cNvPicPr>
          <p:nvPr/>
        </p:nvPicPr>
        <p:blipFill>
          <a:blip r:embed="rId3"/>
          <a:srcRect/>
          <a:stretch>
            <a:fillRect/>
          </a:stretch>
        </p:blipFill>
        <p:spPr bwMode="auto">
          <a:xfrm>
            <a:off x="0" y="0"/>
            <a:ext cx="10287000" cy="7143750"/>
          </a:xfrm>
          <a:prstGeom prst="rect">
            <a:avLst/>
          </a:prstGeom>
          <a:noFill/>
        </p:spPr>
      </p:pic>
      <p:sp>
        <p:nvSpPr>
          <p:cNvPr id="1059843" name="Rectangle 3"/>
          <p:cNvSpPr>
            <a:spLocks noChangeArrowheads="1"/>
          </p:cNvSpPr>
          <p:nvPr/>
        </p:nvSpPr>
        <p:spPr bwMode="auto">
          <a:xfrm>
            <a:off x="6781800" y="654050"/>
            <a:ext cx="3078163" cy="292735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r>
              <a:rPr lang="en-US" sz="2600">
                <a:solidFill>
                  <a:srgbClr val="CC0000"/>
                </a:solidFill>
                <a:effectLst>
                  <a:outerShdw blurRad="38100" dist="38100" dir="2700000" algn="tl">
                    <a:srgbClr val="000000"/>
                  </a:outerShdw>
                </a:effectLst>
                <a:sym typeface="Symbol" pitchFamily="18" charset="2"/>
              </a:rPr>
              <a:t> </a:t>
            </a:r>
            <a:r>
              <a:rPr lang="en-US" sz="2600">
                <a:solidFill>
                  <a:srgbClr val="CC0000"/>
                </a:solidFill>
                <a:effectLst>
                  <a:outerShdw blurRad="38100" dist="38100" dir="2700000" algn="tl">
                    <a:srgbClr val="000000"/>
                  </a:outerShdw>
                </a:effectLst>
              </a:rPr>
              <a:t>Capture</a:t>
            </a:r>
          </a:p>
          <a:p>
            <a:r>
              <a:rPr lang="en-US" sz="2600">
                <a:solidFill>
                  <a:srgbClr val="CC0000"/>
                </a:solidFill>
                <a:effectLst>
                  <a:outerShdw blurRad="38100" dist="38100" dir="2700000" algn="tl">
                    <a:srgbClr val="000000"/>
                  </a:outerShdw>
                </a:effectLst>
                <a:sym typeface="Symbol" pitchFamily="18" charset="2"/>
              </a:rPr>
              <a:t></a:t>
            </a:r>
            <a:r>
              <a:rPr lang="en-US" sz="2600">
                <a:solidFill>
                  <a:srgbClr val="CC0000"/>
                </a:solidFill>
                <a:effectLst>
                  <a:outerShdw blurRad="38100" dist="38100" dir="2700000" algn="tl">
                    <a:srgbClr val="000000"/>
                  </a:outerShdw>
                </a:effectLst>
              </a:rPr>
              <a:t> Transport</a:t>
            </a:r>
          </a:p>
          <a:p>
            <a:r>
              <a:rPr lang="en-US" sz="2600">
                <a:solidFill>
                  <a:srgbClr val="CC0000"/>
                </a:solidFill>
                <a:effectLst>
                  <a:outerShdw blurRad="38100" dist="38100" dir="2700000" algn="tl">
                    <a:srgbClr val="000000"/>
                  </a:outerShdw>
                </a:effectLst>
                <a:sym typeface="Symbol" pitchFamily="18" charset="2"/>
              </a:rPr>
              <a:t></a:t>
            </a:r>
            <a:r>
              <a:rPr lang="en-US" sz="2600">
                <a:solidFill>
                  <a:srgbClr val="CC0000"/>
                </a:solidFill>
                <a:effectLst>
                  <a:outerShdw blurRad="38100" dist="38100" dir="2700000" algn="tl">
                    <a:srgbClr val="000000"/>
                  </a:outerShdw>
                </a:effectLst>
              </a:rPr>
              <a:t> Air mover</a:t>
            </a:r>
          </a:p>
          <a:p>
            <a:r>
              <a:rPr lang="en-US" sz="2600">
                <a:solidFill>
                  <a:srgbClr val="CC0000"/>
                </a:solidFill>
                <a:effectLst>
                  <a:outerShdw blurRad="38100" dist="38100" dir="2700000" algn="tl">
                    <a:srgbClr val="000000"/>
                  </a:outerShdw>
                </a:effectLst>
                <a:sym typeface="Symbol" pitchFamily="18" charset="2"/>
              </a:rPr>
              <a:t></a:t>
            </a:r>
            <a:r>
              <a:rPr lang="en-US" sz="2600">
                <a:solidFill>
                  <a:srgbClr val="CC0000"/>
                </a:solidFill>
                <a:effectLst>
                  <a:outerShdw blurRad="38100" dist="38100" dir="2700000" algn="tl">
                    <a:srgbClr val="000000"/>
                  </a:outerShdw>
                </a:effectLst>
              </a:rPr>
              <a:t> Control device</a:t>
            </a:r>
          </a:p>
          <a:p>
            <a:r>
              <a:rPr lang="en-US" sz="2600">
                <a:solidFill>
                  <a:srgbClr val="CC0000"/>
                </a:solidFill>
                <a:effectLst>
                  <a:outerShdw blurRad="38100" dist="38100" dir="2700000" algn="tl">
                    <a:srgbClr val="000000"/>
                  </a:outerShdw>
                </a:effectLst>
                <a:sym typeface="Symbol" pitchFamily="18" charset="2"/>
              </a:rPr>
              <a:t></a:t>
            </a:r>
            <a:r>
              <a:rPr lang="en-US" sz="2600">
                <a:solidFill>
                  <a:srgbClr val="CC0000"/>
                </a:solidFill>
                <a:effectLst>
                  <a:outerShdw blurRad="38100" dist="38100" dir="2700000" algn="tl">
                    <a:srgbClr val="000000"/>
                  </a:outerShdw>
                </a:effectLst>
              </a:rPr>
              <a:t> Instrumentation</a:t>
            </a:r>
          </a:p>
          <a:p>
            <a:r>
              <a:rPr lang="en-US" sz="2600">
                <a:solidFill>
                  <a:srgbClr val="CC0000"/>
                </a:solidFill>
                <a:effectLst>
                  <a:outerShdw blurRad="38100" dist="38100" dir="2700000" algn="tl">
                    <a:srgbClr val="000000"/>
                  </a:outerShdw>
                </a:effectLst>
                <a:sym typeface="Symbol" pitchFamily="18" charset="2"/>
              </a:rPr>
              <a:t></a:t>
            </a:r>
            <a:r>
              <a:rPr lang="en-US" sz="2600">
                <a:solidFill>
                  <a:srgbClr val="CC0000"/>
                </a:solidFill>
                <a:effectLst>
                  <a:outerShdw blurRad="38100" dist="38100" dir="2700000" algn="tl">
                    <a:srgbClr val="000000"/>
                  </a:outerShdw>
                </a:effectLst>
              </a:rPr>
              <a:t> Subsystem</a:t>
            </a:r>
          </a:p>
          <a:p>
            <a:r>
              <a:rPr lang="en-US" sz="2600">
                <a:solidFill>
                  <a:srgbClr val="CC0000"/>
                </a:solidFill>
                <a:effectLst>
                  <a:outerShdw blurRad="38100" dist="38100" dir="2700000" algn="tl">
                    <a:srgbClr val="000000"/>
                  </a:outerShdw>
                </a:effectLst>
                <a:sym typeface="Symbol" pitchFamily="18" charset="2"/>
              </a:rPr>
              <a:t></a:t>
            </a:r>
            <a:r>
              <a:rPr lang="en-US" sz="2600">
                <a:solidFill>
                  <a:srgbClr val="CC0000"/>
                </a:solidFill>
                <a:effectLst>
                  <a:outerShdw blurRad="38100" dist="38100" dir="2700000" algn="tl">
                    <a:srgbClr val="000000"/>
                  </a:outerShdw>
                </a:effectLst>
              </a:rPr>
              <a:t> Records</a:t>
            </a:r>
          </a:p>
        </p:txBody>
      </p:sp>
      <p:sp>
        <p:nvSpPr>
          <p:cNvPr id="1059844" name="Rectangle 4"/>
          <p:cNvSpPr>
            <a:spLocks noChangeArrowheads="1"/>
          </p:cNvSpPr>
          <p:nvPr/>
        </p:nvSpPr>
        <p:spPr bwMode="auto">
          <a:xfrm>
            <a:off x="404813" y="484188"/>
            <a:ext cx="2527300" cy="1247775"/>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pPr algn="ctr"/>
            <a:r>
              <a:rPr lang="en-US" sz="3600">
                <a:solidFill>
                  <a:srgbClr val="CC0000"/>
                </a:solidFill>
                <a:effectLst>
                  <a:outerShdw blurRad="38100" dist="38100" dir="2700000" algn="tl">
                    <a:srgbClr val="000000"/>
                  </a:outerShdw>
                </a:effectLst>
              </a:rPr>
              <a:t>Points of</a:t>
            </a:r>
          </a:p>
          <a:p>
            <a:pPr algn="ctr"/>
            <a:r>
              <a:rPr lang="en-US" sz="3600">
                <a:solidFill>
                  <a:srgbClr val="CC0000"/>
                </a:solidFill>
                <a:effectLst>
                  <a:outerShdw blurRad="38100" dist="38100" dir="2700000" algn="tl">
                    <a:srgbClr val="000000"/>
                  </a:outerShdw>
                </a:effectLst>
              </a:rPr>
              <a:t>Inspection</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1059844"/>
                                        </p:tgtEl>
                                        <p:attrNameLst>
                                          <p:attrName>style.visibility</p:attrName>
                                        </p:attrNameLst>
                                      </p:cBhvr>
                                      <p:to>
                                        <p:strVal val="visible"/>
                                      </p:to>
                                    </p:set>
                                    <p:anim calcmode="lin" valueType="num">
                                      <p:cBhvr additive="base">
                                        <p:cTn id="7" dur="500" fill="hold"/>
                                        <p:tgtEl>
                                          <p:spTgt spid="1059844"/>
                                        </p:tgtEl>
                                        <p:attrNameLst>
                                          <p:attrName>ppt_x</p:attrName>
                                        </p:attrNameLst>
                                      </p:cBhvr>
                                      <p:tavLst>
                                        <p:tav tm="0">
                                          <p:val>
                                            <p:strVal val="0-#ppt_w/2"/>
                                          </p:val>
                                        </p:tav>
                                        <p:tav tm="100000">
                                          <p:val>
                                            <p:strVal val="#ppt_x"/>
                                          </p:val>
                                        </p:tav>
                                      </p:tavLst>
                                    </p:anim>
                                    <p:anim calcmode="lin" valueType="num">
                                      <p:cBhvr additive="base">
                                        <p:cTn id="8" dur="500" fill="hold"/>
                                        <p:tgtEl>
                                          <p:spTgt spid="105984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3" fill="hold" grpId="0" nodeType="afterEffect">
                                  <p:stCondLst>
                                    <p:cond delay="1000"/>
                                  </p:stCondLst>
                                  <p:childTnLst>
                                    <p:set>
                                      <p:cBhvr>
                                        <p:cTn id="11" dur="1" fill="hold">
                                          <p:stCondLst>
                                            <p:cond delay="0"/>
                                          </p:stCondLst>
                                        </p:cTn>
                                        <p:tgtEl>
                                          <p:spTgt spid="1059843"/>
                                        </p:tgtEl>
                                        <p:attrNameLst>
                                          <p:attrName>style.visibility</p:attrName>
                                        </p:attrNameLst>
                                      </p:cBhvr>
                                      <p:to>
                                        <p:strVal val="visible"/>
                                      </p:to>
                                    </p:set>
                                    <p:anim calcmode="lin" valueType="num">
                                      <p:cBhvr additive="base">
                                        <p:cTn id="12" dur="500" fill="hold"/>
                                        <p:tgtEl>
                                          <p:spTgt spid="1059843"/>
                                        </p:tgtEl>
                                        <p:attrNameLst>
                                          <p:attrName>ppt_x</p:attrName>
                                        </p:attrNameLst>
                                      </p:cBhvr>
                                      <p:tavLst>
                                        <p:tav tm="0">
                                          <p:val>
                                            <p:strVal val="1+#ppt_w/2"/>
                                          </p:val>
                                        </p:tav>
                                        <p:tav tm="100000">
                                          <p:val>
                                            <p:strVal val="#ppt_x"/>
                                          </p:val>
                                        </p:tav>
                                      </p:tavLst>
                                    </p:anim>
                                    <p:anim calcmode="lin" valueType="num">
                                      <p:cBhvr additive="base">
                                        <p:cTn id="13" dur="500" fill="hold"/>
                                        <p:tgtEl>
                                          <p:spTgt spid="105984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9843" grpId="0" animBg="1" autoUpdateAnimBg="0"/>
      <p:bldP spid="1059844" grpId="0" animBg="1" autoUpdateAnimBg="0"/>
    </p:bldLst>
  </p:timing>
</p:sld>
</file>

<file path=ppt/slides/slide1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482" name="Rectangle 2"/>
          <p:cNvSpPr>
            <a:spLocks noGrp="1" noChangeArrowheads="1"/>
          </p:cNvSpPr>
          <p:nvPr>
            <p:ph type="title"/>
          </p:nvPr>
        </p:nvSpPr>
        <p:spPr>
          <a:xfrm>
            <a:off x="1257300" y="104775"/>
            <a:ext cx="7772400" cy="1143000"/>
          </a:xfrm>
          <a:noFill/>
          <a:ln/>
          <a:effectLst>
            <a:outerShdw dist="71842" dir="2700000" algn="ctr" rotWithShape="0">
              <a:srgbClr val="000000"/>
            </a:outerShdw>
          </a:effectLst>
        </p:spPr>
        <p:txBody>
          <a:bodyPr/>
          <a:lstStyle/>
          <a:p>
            <a:r>
              <a:rPr lang="en-US" i="0"/>
              <a:t>Pre-Inspection</a:t>
            </a:r>
            <a:endParaRPr lang="en-US"/>
          </a:p>
        </p:txBody>
      </p:sp>
      <p:sp>
        <p:nvSpPr>
          <p:cNvPr id="276483" name="Rectangle 3"/>
          <p:cNvSpPr>
            <a:spLocks noGrp="1" noChangeArrowheads="1"/>
          </p:cNvSpPr>
          <p:nvPr>
            <p:ph type="body" idx="1"/>
          </p:nvPr>
        </p:nvSpPr>
        <p:spPr>
          <a:xfrm>
            <a:off x="4000500" y="1771650"/>
            <a:ext cx="6172200" cy="4705350"/>
          </a:xfrm>
          <a:noFill/>
          <a:ln/>
          <a:effectLst>
            <a:outerShdw dist="53882" dir="2700000" algn="ctr" rotWithShape="0">
              <a:schemeClr val="bg2"/>
            </a:outerShdw>
          </a:effectLst>
        </p:spPr>
        <p:txBody>
          <a:bodyPr/>
          <a:lstStyle/>
          <a:p>
            <a:r>
              <a:rPr lang="en-US"/>
              <a:t>Prepare inspection form</a:t>
            </a:r>
          </a:p>
          <a:p>
            <a:r>
              <a:rPr lang="en-US"/>
              <a:t>File review</a:t>
            </a:r>
          </a:p>
          <a:p>
            <a:r>
              <a:rPr lang="en-US"/>
              <a:t>Regulation review</a:t>
            </a:r>
          </a:p>
          <a:p>
            <a:r>
              <a:rPr lang="en-US"/>
              <a:t>Equipment check</a:t>
            </a:r>
          </a:p>
          <a:p>
            <a:r>
              <a:rPr lang="en-US"/>
              <a:t>Pre-entry &amp; entry</a:t>
            </a:r>
          </a:p>
          <a:p>
            <a:r>
              <a:rPr lang="en-US"/>
              <a:t>Pre-inspection meeting</a:t>
            </a:r>
          </a:p>
          <a:p>
            <a:r>
              <a:rPr lang="en-US"/>
              <a:t>Permit check</a:t>
            </a:r>
          </a:p>
        </p:txBody>
      </p:sp>
      <p:graphicFrame>
        <p:nvGraphicFramePr>
          <p:cNvPr id="276484" name="Object 4">
            <a:hlinkClick r:id="" action="ppaction://ole?verb=0"/>
          </p:cNvPr>
          <p:cNvGraphicFramePr>
            <a:graphicFrameLocks/>
          </p:cNvGraphicFramePr>
          <p:nvPr/>
        </p:nvGraphicFramePr>
        <p:xfrm>
          <a:off x="508000" y="2260600"/>
          <a:ext cx="3109913" cy="3344863"/>
        </p:xfrm>
        <a:graphic>
          <a:graphicData uri="http://schemas.openxmlformats.org/presentationml/2006/ole">
            <mc:AlternateContent xmlns:mc="http://schemas.openxmlformats.org/markup-compatibility/2006">
              <mc:Choice xmlns:v="urn:schemas-microsoft-com:vml" Requires="v">
                <p:oleObj name="Clip" r:id="rId3" imgW="3024000" imgH="3251160" progId="">
                  <p:embed/>
                </p:oleObj>
              </mc:Choice>
              <mc:Fallback>
                <p:oleObj name="Clip" r:id="rId3" imgW="3024000" imgH="3251160" progId="">
                  <p:embed/>
                  <p:pic>
                    <p:nvPicPr>
                      <p:cNvPr id="276484" name="Object 4">
                        <a:hlinkClick r:id="" action="ppaction://ole?verb=0"/>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8000" y="2260600"/>
                        <a:ext cx="3109913" cy="334486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sld>
</file>

<file path=ppt/slides/slide1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61890" name="Rectangle 2"/>
          <p:cNvSpPr>
            <a:spLocks noGrp="1" noChangeArrowheads="1"/>
          </p:cNvSpPr>
          <p:nvPr>
            <p:ph type="title"/>
          </p:nvPr>
        </p:nvSpPr>
        <p:spPr>
          <a:noFill/>
          <a:ln/>
          <a:effectLst>
            <a:outerShdw dist="71842" dir="2700000" algn="ctr" rotWithShape="0">
              <a:srgbClr val="000000"/>
            </a:outerShdw>
          </a:effectLst>
        </p:spPr>
        <p:txBody>
          <a:bodyPr/>
          <a:lstStyle/>
          <a:p>
            <a:r>
              <a:rPr lang="en-US" i="0"/>
              <a:t>Reasons for Inspections</a:t>
            </a:r>
            <a:endParaRPr lang="en-US"/>
          </a:p>
        </p:txBody>
      </p:sp>
      <p:sp>
        <p:nvSpPr>
          <p:cNvPr id="1061891" name="Rectangle 3"/>
          <p:cNvSpPr>
            <a:spLocks noGrp="1" noChangeArrowheads="1"/>
          </p:cNvSpPr>
          <p:nvPr>
            <p:ph type="body" idx="1"/>
          </p:nvPr>
        </p:nvSpPr>
        <p:spPr>
          <a:xfrm>
            <a:off x="419100" y="2076450"/>
            <a:ext cx="7772400" cy="4114800"/>
          </a:xfrm>
          <a:noFill/>
          <a:ln/>
          <a:effectLst>
            <a:outerShdw dist="53882" dir="2700000" algn="ctr" rotWithShape="0">
              <a:schemeClr val="bg2"/>
            </a:outerShdw>
          </a:effectLst>
        </p:spPr>
        <p:txBody>
          <a:bodyPr/>
          <a:lstStyle/>
          <a:p>
            <a:r>
              <a:rPr lang="en-US"/>
              <a:t>Compliance determination</a:t>
            </a:r>
          </a:p>
          <a:p>
            <a:r>
              <a:rPr lang="en-US"/>
              <a:t>Complaint investigation</a:t>
            </a:r>
          </a:p>
          <a:p>
            <a:r>
              <a:rPr lang="en-US"/>
              <a:t>Source plan approval</a:t>
            </a:r>
          </a:p>
          <a:p>
            <a:r>
              <a:rPr lang="en-US"/>
              <a:t>Review or renewal of permits</a:t>
            </a:r>
          </a:p>
          <a:p>
            <a:r>
              <a:rPr lang="en-US"/>
              <a:t>Special studies</a:t>
            </a:r>
          </a:p>
        </p:txBody>
      </p:sp>
      <p:grpSp>
        <p:nvGrpSpPr>
          <p:cNvPr id="1061892" name="Group 4"/>
          <p:cNvGrpSpPr>
            <a:grpSpLocks/>
          </p:cNvGrpSpPr>
          <p:nvPr/>
        </p:nvGrpSpPr>
        <p:grpSpPr bwMode="auto">
          <a:xfrm>
            <a:off x="6686550" y="2271713"/>
            <a:ext cx="2876550" cy="3763962"/>
            <a:chOff x="4212" y="1431"/>
            <a:chExt cx="1812" cy="2371"/>
          </a:xfrm>
        </p:grpSpPr>
        <p:graphicFrame>
          <p:nvGraphicFramePr>
            <p:cNvPr id="1061893" name="Object 5">
              <a:hlinkClick r:id="" action="ppaction://ole?verb=0"/>
            </p:cNvPr>
            <p:cNvGraphicFramePr>
              <a:graphicFrameLocks/>
            </p:cNvGraphicFramePr>
            <p:nvPr/>
          </p:nvGraphicFramePr>
          <p:xfrm>
            <a:off x="4212" y="1431"/>
            <a:ext cx="1812" cy="2371"/>
          </p:xfrm>
          <a:graphic>
            <a:graphicData uri="http://schemas.openxmlformats.org/presentationml/2006/ole">
              <mc:AlternateContent xmlns:mc="http://schemas.openxmlformats.org/markup-compatibility/2006">
                <mc:Choice xmlns:v="urn:schemas-microsoft-com:vml" Requires="v">
                  <p:oleObj name="Clip" r:id="rId3" imgW="3792240" imgH="4959000" progId="">
                    <p:embed/>
                  </p:oleObj>
                </mc:Choice>
                <mc:Fallback>
                  <p:oleObj name="Clip" r:id="rId3" imgW="3792240" imgH="4959000" progId="">
                    <p:embed/>
                    <p:pic>
                      <p:nvPicPr>
                        <p:cNvPr id="1061893" name="Object 5">
                          <a:hlinkClick r:id="" action="ppaction://ole?verb=0"/>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12" y="1431"/>
                          <a:ext cx="1812" cy="237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61894" name="Rectangle 6"/>
            <p:cNvSpPr>
              <a:spLocks noChangeArrowheads="1"/>
            </p:cNvSpPr>
            <p:nvPr/>
          </p:nvSpPr>
          <p:spPr bwMode="auto">
            <a:xfrm>
              <a:off x="4991" y="1580"/>
              <a:ext cx="407" cy="171"/>
            </a:xfrm>
            <a:prstGeom prst="rect">
              <a:avLst/>
            </a:prstGeom>
            <a:noFill/>
            <a:ln w="12700">
              <a:noFill/>
              <a:miter lim="800000"/>
              <a:headEnd/>
              <a:tailEnd/>
            </a:ln>
            <a:effectLst/>
          </p:spPr>
          <p:txBody>
            <a:bodyPr wrap="none" lIns="90488" tIns="44450" rIns="90488" bIns="44450">
              <a:spAutoFit/>
            </a:bodyPr>
            <a:lstStyle/>
            <a:p>
              <a:r>
                <a:rPr lang="en-US" sz="1200">
                  <a:effectLst>
                    <a:outerShdw blurRad="38100" dist="38100" dir="2700000" algn="tl">
                      <a:srgbClr val="000000"/>
                    </a:outerShdw>
                  </a:effectLst>
                </a:rPr>
                <a:t>AQMD</a:t>
              </a:r>
            </a:p>
          </p:txBody>
        </p:sp>
      </p:grpSp>
    </p:spTree>
  </p:cSld>
  <p:clrMapOvr>
    <a:masterClrMapping/>
  </p:clrMapOvr>
  <p:transition/>
</p:sld>
</file>

<file path=ppt/slides/slide1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8530" name="Rectangle 2"/>
          <p:cNvSpPr>
            <a:spLocks noGrp="1" noChangeArrowheads="1"/>
          </p:cNvSpPr>
          <p:nvPr>
            <p:ph type="title"/>
          </p:nvPr>
        </p:nvSpPr>
        <p:spPr>
          <a:noFill/>
          <a:ln/>
          <a:effectLst>
            <a:outerShdw dist="71842" dir="2700000" algn="ctr" rotWithShape="0">
              <a:srgbClr val="000000"/>
            </a:outerShdw>
          </a:effectLst>
        </p:spPr>
        <p:txBody>
          <a:bodyPr/>
          <a:lstStyle/>
          <a:p>
            <a:r>
              <a:rPr lang="en-US" i="0"/>
              <a:t>Inspection</a:t>
            </a:r>
            <a:endParaRPr lang="en-US"/>
          </a:p>
        </p:txBody>
      </p:sp>
      <p:sp>
        <p:nvSpPr>
          <p:cNvPr id="278531" name="Rectangle 3"/>
          <p:cNvSpPr>
            <a:spLocks noGrp="1" noChangeArrowheads="1"/>
          </p:cNvSpPr>
          <p:nvPr>
            <p:ph type="body" idx="1"/>
          </p:nvPr>
        </p:nvSpPr>
        <p:spPr>
          <a:xfrm>
            <a:off x="990600" y="1752600"/>
            <a:ext cx="7772400" cy="4114800"/>
          </a:xfrm>
          <a:noFill/>
          <a:ln/>
          <a:effectLst>
            <a:outerShdw dist="53882" dir="2700000" algn="ctr" rotWithShape="0">
              <a:schemeClr val="bg2"/>
            </a:outerShdw>
          </a:effectLst>
        </p:spPr>
        <p:txBody>
          <a:bodyPr/>
          <a:lstStyle/>
          <a:p>
            <a:r>
              <a:rPr lang="en-US"/>
              <a:t>Visible emission evaluation</a:t>
            </a:r>
          </a:p>
          <a:p>
            <a:r>
              <a:rPr lang="en-US"/>
              <a:t>General upkeep &amp; maintenance</a:t>
            </a:r>
          </a:p>
          <a:p>
            <a:r>
              <a:rPr lang="en-US"/>
              <a:t>Monitoring instruments &amp; records</a:t>
            </a:r>
          </a:p>
          <a:p>
            <a:r>
              <a:rPr lang="en-US"/>
              <a:t>Fuel type and quality</a:t>
            </a:r>
          </a:p>
          <a:p>
            <a:r>
              <a:rPr lang="en-US"/>
              <a:t>Maintenance records</a:t>
            </a:r>
          </a:p>
          <a:p>
            <a:r>
              <a:rPr lang="en-US"/>
              <a:t>Operational records</a:t>
            </a:r>
          </a:p>
          <a:p>
            <a:r>
              <a:rPr lang="en-US"/>
              <a:t>Source tests</a:t>
            </a:r>
          </a:p>
        </p:txBody>
      </p:sp>
      <p:graphicFrame>
        <p:nvGraphicFramePr>
          <p:cNvPr id="278532" name="Object 4">
            <a:hlinkClick r:id="" action="ppaction://ole?verb=0"/>
          </p:cNvPr>
          <p:cNvGraphicFramePr>
            <a:graphicFrameLocks/>
          </p:cNvGraphicFramePr>
          <p:nvPr/>
        </p:nvGraphicFramePr>
        <p:xfrm>
          <a:off x="5791200" y="3733800"/>
          <a:ext cx="3849688" cy="2770188"/>
        </p:xfrm>
        <a:graphic>
          <a:graphicData uri="http://schemas.openxmlformats.org/presentationml/2006/ole">
            <mc:AlternateContent xmlns:mc="http://schemas.openxmlformats.org/markup-compatibility/2006">
              <mc:Choice xmlns:v="urn:schemas-microsoft-com:vml" Requires="v">
                <p:oleObj name="Clip" r:id="rId3" imgW="2709720" imgH="2117520" progId="">
                  <p:embed/>
                </p:oleObj>
              </mc:Choice>
              <mc:Fallback>
                <p:oleObj name="Clip" r:id="rId3" imgW="2709720" imgH="2117520" progId="">
                  <p:embed/>
                  <p:pic>
                    <p:nvPicPr>
                      <p:cNvPr id="278532" name="Object 4">
                        <a:hlinkClick r:id="" action="ppaction://ole?verb=0"/>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1200" y="3733800"/>
                        <a:ext cx="3849688" cy="27701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sld>
</file>

<file path=ppt/slides/slide1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12002" name="Picture 2" descr="DSCN0326"/>
          <p:cNvPicPr>
            <a:picLocks noChangeAspect="1" noChangeArrowheads="1"/>
          </p:cNvPicPr>
          <p:nvPr/>
        </p:nvPicPr>
        <p:blipFill>
          <a:blip r:embed="rId3"/>
          <a:srcRect/>
          <a:stretch>
            <a:fillRect/>
          </a:stretch>
        </p:blipFill>
        <p:spPr bwMode="auto">
          <a:xfrm>
            <a:off x="0" y="0"/>
            <a:ext cx="10515600" cy="6934200"/>
          </a:xfrm>
          <a:prstGeom prst="rect">
            <a:avLst/>
          </a:prstGeom>
          <a:noFill/>
        </p:spPr>
      </p:pic>
      <p:sp>
        <p:nvSpPr>
          <p:cNvPr id="512003" name="Rectangle 3"/>
          <p:cNvSpPr>
            <a:spLocks noChangeArrowheads="1"/>
          </p:cNvSpPr>
          <p:nvPr/>
        </p:nvSpPr>
        <p:spPr bwMode="auto">
          <a:xfrm>
            <a:off x="7848600" y="415925"/>
            <a:ext cx="1919288" cy="1489075"/>
          </a:xfrm>
          <a:prstGeom prst="rect">
            <a:avLst/>
          </a:prstGeom>
          <a:solidFill>
            <a:srgbClr val="FF9900"/>
          </a:solidFill>
          <a:ln w="57150">
            <a:solidFill>
              <a:srgbClr val="CC0000"/>
            </a:solidFill>
            <a:miter lim="800000"/>
            <a:headEnd/>
            <a:tailEnd/>
          </a:ln>
          <a:effectLst>
            <a:outerShdw dist="107763" dir="2700000" algn="ctr" rotWithShape="0">
              <a:srgbClr val="000000"/>
            </a:outerShdw>
          </a:effectLst>
        </p:spPr>
        <p:txBody>
          <a:bodyPr wrap="none">
            <a:spAutoFit/>
          </a:bodyPr>
          <a:lstStyle/>
          <a:p>
            <a:pPr algn="ctr"/>
            <a:r>
              <a:rPr lang="en-US" sz="4400">
                <a:solidFill>
                  <a:srgbClr val="CC0000"/>
                </a:solidFill>
                <a:effectLst>
                  <a:outerShdw blurRad="38100" dist="38100" dir="2700000" algn="tl">
                    <a:srgbClr val="000000"/>
                  </a:outerShdw>
                </a:effectLst>
              </a:rPr>
              <a:t>Plant</a:t>
            </a:r>
          </a:p>
          <a:p>
            <a:pPr algn="ctr"/>
            <a:r>
              <a:rPr lang="en-US" sz="4400">
                <a:solidFill>
                  <a:srgbClr val="CC0000"/>
                </a:solidFill>
                <a:effectLst>
                  <a:outerShdw blurRad="38100" dist="38100" dir="2700000" algn="tl">
                    <a:srgbClr val="000000"/>
                  </a:outerShdw>
                </a:effectLst>
              </a:rPr>
              <a:t>Safety</a:t>
            </a:r>
          </a:p>
        </p:txBody>
      </p:sp>
    </p:spTree>
  </p:cSld>
  <p:clrMapOvr>
    <a:masterClrMapping/>
  </p:clrMapOvr>
  <p:transition/>
</p:sld>
</file>

<file path=ppt/slides/slide1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9010" name="Rectangle 2"/>
          <p:cNvSpPr>
            <a:spLocks noGrp="1" noChangeArrowheads="1"/>
          </p:cNvSpPr>
          <p:nvPr>
            <p:ph type="title"/>
          </p:nvPr>
        </p:nvSpPr>
        <p:spPr>
          <a:noFill/>
          <a:ln/>
          <a:effectLst>
            <a:outerShdw dist="71842" dir="2700000" algn="ctr" rotWithShape="0">
              <a:srgbClr val="000000"/>
            </a:outerShdw>
          </a:effectLst>
        </p:spPr>
        <p:txBody>
          <a:bodyPr/>
          <a:lstStyle/>
          <a:p>
            <a:r>
              <a:rPr lang="en-US" i="0"/>
              <a:t>Inspector Safety</a:t>
            </a:r>
            <a:endParaRPr lang="en-US"/>
          </a:p>
        </p:txBody>
      </p:sp>
      <p:sp>
        <p:nvSpPr>
          <p:cNvPr id="299011" name="Rectangle 3"/>
          <p:cNvSpPr>
            <a:spLocks noGrp="1" noChangeArrowheads="1"/>
          </p:cNvSpPr>
          <p:nvPr>
            <p:ph type="body" sz="half" idx="1"/>
          </p:nvPr>
        </p:nvSpPr>
        <p:spPr>
          <a:xfrm>
            <a:off x="844550" y="1608138"/>
            <a:ext cx="3810000" cy="4702175"/>
          </a:xfrm>
          <a:noFill/>
          <a:ln/>
          <a:effectLst>
            <a:outerShdw dist="53882" dir="2700000" algn="ctr" rotWithShape="0">
              <a:schemeClr val="bg2"/>
            </a:outerShdw>
          </a:effectLst>
        </p:spPr>
        <p:txBody>
          <a:bodyPr/>
          <a:lstStyle/>
          <a:p>
            <a:r>
              <a:rPr lang="en-US"/>
              <a:t>Proper equipment</a:t>
            </a:r>
          </a:p>
          <a:p>
            <a:r>
              <a:rPr lang="en-US"/>
              <a:t>Plant warnings</a:t>
            </a:r>
          </a:p>
          <a:p>
            <a:r>
              <a:rPr lang="en-US"/>
              <a:t>Heat</a:t>
            </a:r>
          </a:p>
          <a:p>
            <a:r>
              <a:rPr lang="en-US"/>
              <a:t>High pressure steam</a:t>
            </a:r>
          </a:p>
          <a:p>
            <a:r>
              <a:rPr lang="en-US"/>
              <a:t>Electrical hazards</a:t>
            </a:r>
          </a:p>
        </p:txBody>
      </p:sp>
      <p:sp>
        <p:nvSpPr>
          <p:cNvPr id="299012" name="Rectangle 4"/>
          <p:cNvSpPr>
            <a:spLocks noGrp="1" noChangeArrowheads="1"/>
          </p:cNvSpPr>
          <p:nvPr>
            <p:ph type="body" sz="half" idx="2"/>
          </p:nvPr>
        </p:nvSpPr>
        <p:spPr>
          <a:xfrm>
            <a:off x="5413375" y="1624013"/>
            <a:ext cx="4492625" cy="4702175"/>
          </a:xfrm>
          <a:noFill/>
          <a:ln/>
          <a:effectLst>
            <a:outerShdw dist="53882" dir="2700000" algn="ctr" rotWithShape="0">
              <a:schemeClr val="bg2"/>
            </a:outerShdw>
          </a:effectLst>
        </p:spPr>
        <p:txBody>
          <a:bodyPr/>
          <a:lstStyle/>
          <a:p>
            <a:r>
              <a:rPr lang="en-US"/>
              <a:t>Noise</a:t>
            </a:r>
          </a:p>
          <a:p>
            <a:r>
              <a:rPr lang="en-US"/>
              <a:t>Moving parts</a:t>
            </a:r>
          </a:p>
          <a:p>
            <a:r>
              <a:rPr lang="en-US"/>
              <a:t>Inhalation hazards</a:t>
            </a:r>
          </a:p>
          <a:p>
            <a:r>
              <a:rPr lang="en-US"/>
              <a:t>Hazardous materials</a:t>
            </a:r>
          </a:p>
          <a:p>
            <a:r>
              <a:rPr lang="en-US"/>
              <a:t>Machine disintegration</a:t>
            </a:r>
          </a:p>
          <a:p>
            <a:r>
              <a:rPr lang="en-US"/>
              <a:t>Fires</a:t>
            </a:r>
          </a:p>
          <a:p>
            <a:r>
              <a:rPr lang="en-US"/>
              <a:t>Other hazards &amp; traps</a:t>
            </a:r>
          </a:p>
        </p:txBody>
      </p:sp>
      <p:graphicFrame>
        <p:nvGraphicFramePr>
          <p:cNvPr id="299013" name="Object 5">
            <a:hlinkClick r:id="" action="ppaction://ole?verb=0"/>
          </p:cNvPr>
          <p:cNvGraphicFramePr>
            <a:graphicFrameLocks/>
          </p:cNvGraphicFramePr>
          <p:nvPr/>
        </p:nvGraphicFramePr>
        <p:xfrm>
          <a:off x="1905000" y="4708525"/>
          <a:ext cx="3386138" cy="1997075"/>
        </p:xfrm>
        <a:graphic>
          <a:graphicData uri="http://schemas.openxmlformats.org/presentationml/2006/ole">
            <mc:AlternateContent xmlns:mc="http://schemas.openxmlformats.org/markup-compatibility/2006">
              <mc:Choice xmlns:v="urn:schemas-microsoft-com:vml" Requires="v">
                <p:oleObj name="Clip" r:id="rId3" imgW="5743440" imgH="4143240" progId="">
                  <p:embed/>
                </p:oleObj>
              </mc:Choice>
              <mc:Fallback>
                <p:oleObj name="Clip" r:id="rId3" imgW="5743440" imgH="4143240" progId="">
                  <p:embed/>
                  <p:pic>
                    <p:nvPicPr>
                      <p:cNvPr id="299013" name="Object 5">
                        <a:hlinkClick r:id="" action="ppaction://ole?verb=0"/>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5000" y="4708525"/>
                        <a:ext cx="3386138" cy="19970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99013"/>
                                        </p:tgtEl>
                                        <p:attrNameLst>
                                          <p:attrName>style.visibility</p:attrName>
                                        </p:attrNameLst>
                                      </p:cBhvr>
                                      <p:to>
                                        <p:strVal val="visible"/>
                                      </p:to>
                                    </p:set>
                                    <p:anim calcmode="lin" valueType="num">
                                      <p:cBhvr additive="base">
                                        <p:cTn id="7" dur="500" fill="hold"/>
                                        <p:tgtEl>
                                          <p:spTgt spid="299013"/>
                                        </p:tgtEl>
                                        <p:attrNameLst>
                                          <p:attrName>ppt_x</p:attrName>
                                        </p:attrNameLst>
                                      </p:cBhvr>
                                      <p:tavLst>
                                        <p:tav tm="0">
                                          <p:val>
                                            <p:strVal val="#ppt_x"/>
                                          </p:val>
                                        </p:tav>
                                        <p:tav tm="100000">
                                          <p:val>
                                            <p:strVal val="#ppt_x"/>
                                          </p:val>
                                        </p:tav>
                                      </p:tavLst>
                                    </p:anim>
                                    <p:anim calcmode="lin" valueType="num">
                                      <p:cBhvr additive="base">
                                        <p:cTn id="8" dur="500" fill="hold"/>
                                        <p:tgtEl>
                                          <p:spTgt spid="2990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54658" name="Picture 2" descr="DSCN0298"/>
          <p:cNvPicPr>
            <a:picLocks noChangeAspect="1" noChangeArrowheads="1"/>
          </p:cNvPicPr>
          <p:nvPr/>
        </p:nvPicPr>
        <p:blipFill>
          <a:blip r:embed="rId3"/>
          <a:srcRect/>
          <a:stretch>
            <a:fillRect/>
          </a:stretch>
        </p:blipFill>
        <p:spPr bwMode="auto">
          <a:xfrm>
            <a:off x="0" y="0"/>
            <a:ext cx="10363200" cy="6858000"/>
          </a:xfrm>
          <a:prstGeom prst="rect">
            <a:avLst/>
          </a:prstGeom>
          <a:noFill/>
        </p:spPr>
      </p:pic>
      <p:sp>
        <p:nvSpPr>
          <p:cNvPr id="454659" name="Rectangle 3"/>
          <p:cNvSpPr>
            <a:spLocks noChangeArrowheads="1"/>
          </p:cNvSpPr>
          <p:nvPr/>
        </p:nvSpPr>
        <p:spPr bwMode="auto">
          <a:xfrm>
            <a:off x="3505200" y="5562600"/>
            <a:ext cx="3441700" cy="8191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wrap="none">
            <a:spAutoFit/>
          </a:bodyPr>
          <a:lstStyle/>
          <a:p>
            <a:pPr algn="ctr"/>
            <a:r>
              <a:rPr lang="en-US" sz="4400">
                <a:solidFill>
                  <a:srgbClr val="CC0000"/>
                </a:solidFill>
                <a:effectLst>
                  <a:outerShdw blurRad="38100" dist="38100" dir="2700000" algn="tl">
                    <a:srgbClr val="000000"/>
                  </a:outerShdw>
                </a:effectLst>
              </a:rPr>
              <a:t>Plant Safety</a:t>
            </a:r>
          </a:p>
        </p:txBody>
      </p:sp>
    </p:spTree>
  </p:cSld>
  <p:clrMapOvr>
    <a:masterClrMapping/>
  </p:clrMapOvr>
  <p:transition/>
</p:sld>
</file>

<file path=ppt/slides/slide1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62850" name="Picture 2" descr="DCP02576"/>
          <p:cNvPicPr>
            <a:picLocks noChangeAspect="1" noChangeArrowheads="1"/>
          </p:cNvPicPr>
          <p:nvPr/>
        </p:nvPicPr>
        <p:blipFill>
          <a:blip r:embed="rId3"/>
          <a:srcRect/>
          <a:stretch>
            <a:fillRect/>
          </a:stretch>
        </p:blipFill>
        <p:spPr bwMode="auto">
          <a:xfrm>
            <a:off x="0" y="0"/>
            <a:ext cx="10287000" cy="6934200"/>
          </a:xfrm>
          <a:prstGeom prst="rect">
            <a:avLst/>
          </a:prstGeom>
          <a:noFill/>
        </p:spPr>
      </p:pic>
      <p:sp>
        <p:nvSpPr>
          <p:cNvPr id="462851" name="Rectangle 3"/>
          <p:cNvSpPr>
            <a:spLocks noChangeArrowheads="1"/>
          </p:cNvSpPr>
          <p:nvPr/>
        </p:nvSpPr>
        <p:spPr bwMode="auto">
          <a:xfrm>
            <a:off x="5791200" y="5638800"/>
            <a:ext cx="3938588" cy="8191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wrap="none">
            <a:spAutoFit/>
          </a:bodyPr>
          <a:lstStyle/>
          <a:p>
            <a:pPr algn="ctr"/>
            <a:r>
              <a:rPr lang="en-US" sz="4400">
                <a:solidFill>
                  <a:srgbClr val="CC0000"/>
                </a:solidFill>
                <a:effectLst>
                  <a:outerShdw blurRad="38100" dist="38100" dir="2700000" algn="tl">
                    <a:srgbClr val="000000"/>
                  </a:outerShdw>
                </a:effectLst>
              </a:rPr>
              <a:t>Plant Hazards</a:t>
            </a:r>
          </a:p>
        </p:txBody>
      </p:sp>
      <p:sp>
        <p:nvSpPr>
          <p:cNvPr id="462852" name="Line 4"/>
          <p:cNvSpPr>
            <a:spLocks noChangeShapeType="1"/>
          </p:cNvSpPr>
          <p:nvPr/>
        </p:nvSpPr>
        <p:spPr bwMode="auto">
          <a:xfrm flipH="1" flipV="1">
            <a:off x="3352800" y="3352800"/>
            <a:ext cx="2286000" cy="2057400"/>
          </a:xfrm>
          <a:prstGeom prst="line">
            <a:avLst/>
          </a:prstGeom>
          <a:noFill/>
          <a:ln w="76200">
            <a:solidFill>
              <a:srgbClr val="CC0000"/>
            </a:solidFill>
            <a:round/>
            <a:headEnd/>
            <a:tailEnd type="triangle" w="med" len="med"/>
          </a:ln>
          <a:effectLst>
            <a:outerShdw dist="53882" dir="2700000" algn="ctr" rotWithShape="0">
              <a:srgbClr val="000000"/>
            </a:outerShdw>
          </a:effectLst>
        </p:spPr>
        <p:txBody>
          <a:bodyPr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afterEffect">
                                  <p:stCondLst>
                                    <p:cond delay="0"/>
                                  </p:stCondLst>
                                  <p:childTnLst>
                                    <p:set>
                                      <p:cBhvr>
                                        <p:cTn id="6" dur="1" fill="hold">
                                          <p:stCondLst>
                                            <p:cond delay="0"/>
                                          </p:stCondLst>
                                        </p:cTn>
                                        <p:tgtEl>
                                          <p:spTgt spid="462852"/>
                                        </p:tgtEl>
                                        <p:attrNameLst>
                                          <p:attrName>style.visibility</p:attrName>
                                        </p:attrNameLst>
                                      </p:cBhvr>
                                      <p:to>
                                        <p:strVal val="visible"/>
                                      </p:to>
                                    </p:set>
                                    <p:anim calcmode="lin" valueType="num">
                                      <p:cBhvr additive="base">
                                        <p:cTn id="7" dur="500" fill="hold"/>
                                        <p:tgtEl>
                                          <p:spTgt spid="462852"/>
                                        </p:tgtEl>
                                        <p:attrNameLst>
                                          <p:attrName>ppt_x</p:attrName>
                                        </p:attrNameLst>
                                      </p:cBhvr>
                                      <p:tavLst>
                                        <p:tav tm="0">
                                          <p:val>
                                            <p:strVal val="1+#ppt_w/2"/>
                                          </p:val>
                                        </p:tav>
                                        <p:tav tm="100000">
                                          <p:val>
                                            <p:strVal val="#ppt_x"/>
                                          </p:val>
                                        </p:tav>
                                      </p:tavLst>
                                    </p:anim>
                                    <p:anim calcmode="lin" valueType="num">
                                      <p:cBhvr additive="base">
                                        <p:cTn id="8" dur="500" fill="hold"/>
                                        <p:tgtEl>
                                          <p:spTgt spid="4628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2852" grpId="0" animBg="1"/>
    </p:bldLst>
  </p:timing>
</p:sld>
</file>

<file path=ppt/slides/slide1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60802" name="Picture 2" descr="DCP02559"/>
          <p:cNvPicPr>
            <a:picLocks noChangeAspect="1" noChangeArrowheads="1"/>
          </p:cNvPicPr>
          <p:nvPr/>
        </p:nvPicPr>
        <p:blipFill>
          <a:blip r:embed="rId3"/>
          <a:srcRect/>
          <a:stretch>
            <a:fillRect/>
          </a:stretch>
        </p:blipFill>
        <p:spPr bwMode="auto">
          <a:xfrm>
            <a:off x="0" y="-95250"/>
            <a:ext cx="10287000" cy="7105650"/>
          </a:xfrm>
          <a:prstGeom prst="rect">
            <a:avLst/>
          </a:prstGeom>
          <a:noFill/>
        </p:spPr>
      </p:pic>
      <p:sp>
        <p:nvSpPr>
          <p:cNvPr id="460803" name="Rectangle 3"/>
          <p:cNvSpPr>
            <a:spLocks noChangeArrowheads="1"/>
          </p:cNvSpPr>
          <p:nvPr/>
        </p:nvSpPr>
        <p:spPr bwMode="auto">
          <a:xfrm>
            <a:off x="385763" y="415925"/>
            <a:ext cx="2662237" cy="1489075"/>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wrap="none">
            <a:spAutoFit/>
          </a:bodyPr>
          <a:lstStyle/>
          <a:p>
            <a:pPr algn="ctr"/>
            <a:r>
              <a:rPr lang="en-US" sz="4400">
                <a:solidFill>
                  <a:srgbClr val="CC0000"/>
                </a:solidFill>
                <a:effectLst>
                  <a:outerShdw blurRad="38100" dist="38100" dir="2700000" algn="tl">
                    <a:srgbClr val="000000"/>
                  </a:outerShdw>
                </a:effectLst>
              </a:rPr>
              <a:t>Confined</a:t>
            </a:r>
          </a:p>
          <a:p>
            <a:pPr algn="ctr"/>
            <a:r>
              <a:rPr lang="en-US" sz="4400">
                <a:solidFill>
                  <a:srgbClr val="CC0000"/>
                </a:solidFill>
                <a:effectLst>
                  <a:outerShdw blurRad="38100" dist="38100" dir="2700000" algn="tl">
                    <a:srgbClr val="000000"/>
                  </a:outerShdw>
                </a:effectLst>
              </a:rPr>
              <a:t>Space</a:t>
            </a:r>
          </a:p>
        </p:txBody>
      </p:sp>
    </p:spTree>
  </p:cSld>
  <p:clrMapOvr>
    <a:masterClrMapping/>
  </p:clrMapOvr>
  <p:transition/>
</p:sld>
</file>

<file path=ppt/slides/slide1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35554" name="Picture 2" descr="CONFINED SPACE II"/>
          <p:cNvPicPr>
            <a:picLocks noChangeAspect="1" noChangeArrowheads="1"/>
          </p:cNvPicPr>
          <p:nvPr/>
        </p:nvPicPr>
        <p:blipFill>
          <a:blip r:embed="rId3"/>
          <a:srcRect/>
          <a:stretch>
            <a:fillRect/>
          </a:stretch>
        </p:blipFill>
        <p:spPr bwMode="auto">
          <a:xfrm>
            <a:off x="0" y="0"/>
            <a:ext cx="10287000" cy="6934200"/>
          </a:xfrm>
          <a:prstGeom prst="rect">
            <a:avLst/>
          </a:prstGeom>
          <a:noFill/>
        </p:spPr>
      </p:pic>
      <p:sp>
        <p:nvSpPr>
          <p:cNvPr id="535555" name="Rectangle 3"/>
          <p:cNvSpPr>
            <a:spLocks noChangeArrowheads="1"/>
          </p:cNvSpPr>
          <p:nvPr/>
        </p:nvSpPr>
        <p:spPr bwMode="auto">
          <a:xfrm>
            <a:off x="381000" y="2057400"/>
            <a:ext cx="2662238" cy="1489075"/>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pPr algn="ctr"/>
            <a:r>
              <a:rPr lang="en-US" sz="4400">
                <a:solidFill>
                  <a:srgbClr val="CC0000"/>
                </a:solidFill>
                <a:effectLst>
                  <a:outerShdw blurRad="38100" dist="38100" dir="2700000" algn="tl">
                    <a:srgbClr val="000000"/>
                  </a:outerShdw>
                </a:effectLst>
              </a:rPr>
              <a:t>Confined</a:t>
            </a:r>
          </a:p>
          <a:p>
            <a:pPr algn="ctr"/>
            <a:r>
              <a:rPr lang="en-US" sz="4400">
                <a:solidFill>
                  <a:srgbClr val="CC0000"/>
                </a:solidFill>
                <a:effectLst>
                  <a:outerShdw blurRad="38100" dist="38100" dir="2700000" algn="tl">
                    <a:srgbClr val="000000"/>
                  </a:outerShdw>
                </a:effectLst>
              </a:rPr>
              <a:t>Space</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86468" name="Picture 4" descr="C-B Promethean Cutaway"/>
          <p:cNvPicPr>
            <a:picLocks noChangeAspect="1" noChangeArrowheads="1"/>
          </p:cNvPicPr>
          <p:nvPr/>
        </p:nvPicPr>
        <p:blipFill>
          <a:blip r:embed="rId3"/>
          <a:srcRect/>
          <a:stretch>
            <a:fillRect/>
          </a:stretch>
        </p:blipFill>
        <p:spPr bwMode="auto">
          <a:xfrm>
            <a:off x="419100" y="457200"/>
            <a:ext cx="6515100" cy="5321300"/>
          </a:xfrm>
          <a:prstGeom prst="rect">
            <a:avLst/>
          </a:prstGeom>
          <a:noFill/>
        </p:spPr>
      </p:pic>
      <p:sp>
        <p:nvSpPr>
          <p:cNvPr id="1086470" name="Rectangle 6"/>
          <p:cNvSpPr>
            <a:spLocks noGrp="1" noChangeArrowheads="1"/>
          </p:cNvSpPr>
          <p:nvPr>
            <p:ph type="title"/>
          </p:nvPr>
        </p:nvSpPr>
        <p:spPr>
          <a:xfrm>
            <a:off x="7048500" y="2133600"/>
            <a:ext cx="3441700" cy="1106488"/>
          </a:xfrm>
          <a:noFill/>
          <a:ln/>
          <a:effectLst>
            <a:outerShdw dist="56796" dir="3806097" algn="ctr" rotWithShape="0">
              <a:schemeClr val="bg2"/>
            </a:outerShdw>
          </a:effectLst>
        </p:spPr>
        <p:txBody>
          <a:bodyPr/>
          <a:lstStyle/>
          <a:p>
            <a:r>
              <a:rPr lang="en-US" i="0"/>
              <a:t>Fire-Tube Boiler</a:t>
            </a:r>
          </a:p>
        </p:txBody>
      </p:sp>
    </p:spTree>
  </p:cSld>
  <p:clrMapOvr>
    <a:masterClrMapping/>
  </p:clrMapOvr>
  <p:transition/>
</p:sld>
</file>

<file path=ppt/slides/slide1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23620" name="Picture 4" descr="DSCN1141"/>
          <p:cNvPicPr>
            <a:picLocks noChangeAspect="1" noChangeArrowheads="1"/>
          </p:cNvPicPr>
          <p:nvPr/>
        </p:nvPicPr>
        <p:blipFill>
          <a:blip r:embed="rId3"/>
          <a:srcRect/>
          <a:stretch>
            <a:fillRect/>
          </a:stretch>
        </p:blipFill>
        <p:spPr bwMode="auto">
          <a:xfrm>
            <a:off x="-838200" y="-152400"/>
            <a:ext cx="11277600" cy="8458200"/>
          </a:xfrm>
          <a:prstGeom prst="rect">
            <a:avLst/>
          </a:prstGeom>
          <a:noFill/>
        </p:spPr>
      </p:pic>
    </p:spTree>
  </p:cSld>
  <p:clrMapOvr>
    <a:masterClrMapping/>
  </p:clrMapOvr>
  <p:transition/>
</p:sld>
</file>

<file path=ppt/slides/slide1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33506" name="Picture 2" descr="SAFETY  I"/>
          <p:cNvPicPr>
            <a:picLocks noChangeAspect="1" noChangeArrowheads="1"/>
          </p:cNvPicPr>
          <p:nvPr/>
        </p:nvPicPr>
        <p:blipFill>
          <a:blip r:embed="rId3"/>
          <a:srcRect/>
          <a:stretch>
            <a:fillRect/>
          </a:stretch>
        </p:blipFill>
        <p:spPr bwMode="auto">
          <a:xfrm>
            <a:off x="0" y="0"/>
            <a:ext cx="10287000" cy="6858000"/>
          </a:xfrm>
          <a:prstGeom prst="rect">
            <a:avLst/>
          </a:prstGeom>
          <a:noFill/>
        </p:spPr>
      </p:pic>
      <p:sp>
        <p:nvSpPr>
          <p:cNvPr id="533507" name="Rectangle 3"/>
          <p:cNvSpPr>
            <a:spLocks noChangeArrowheads="1"/>
          </p:cNvSpPr>
          <p:nvPr/>
        </p:nvSpPr>
        <p:spPr bwMode="auto">
          <a:xfrm>
            <a:off x="3200400" y="5657850"/>
            <a:ext cx="4002088" cy="819150"/>
          </a:xfrm>
          <a:prstGeom prst="rect">
            <a:avLst/>
          </a:prstGeom>
          <a:solidFill>
            <a:srgbClr val="FF9900"/>
          </a:solidFill>
          <a:ln w="57150">
            <a:solidFill>
              <a:srgbClr val="CC0000"/>
            </a:solidFill>
            <a:miter lim="800000"/>
            <a:headEnd/>
            <a:tailEnd/>
          </a:ln>
          <a:effectLst>
            <a:outerShdw dist="53882" dir="2700000" algn="ctr" rotWithShape="0">
              <a:srgbClr val="000000"/>
            </a:outerShdw>
          </a:effectLst>
        </p:spPr>
        <p:txBody>
          <a:bodyPr wrap="none">
            <a:spAutoFit/>
          </a:bodyPr>
          <a:lstStyle/>
          <a:p>
            <a:r>
              <a:rPr lang="en-US" sz="4400">
                <a:solidFill>
                  <a:srgbClr val="CC0000"/>
                </a:solidFill>
                <a:effectLst>
                  <a:outerShdw blurRad="38100" dist="38100" dir="2700000" algn="tl">
                    <a:srgbClr val="000000"/>
                  </a:outerShdw>
                </a:effectLst>
              </a:rPr>
              <a:t> HP Gas Lines</a:t>
            </a:r>
          </a:p>
        </p:txBody>
      </p:sp>
    </p:spTree>
  </p:cSld>
  <p:clrMapOvr>
    <a:masterClrMapping/>
  </p:clrMapOvr>
  <p:transition/>
</p:sld>
</file>

<file path=ppt/slides/slide1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01122" name="Picture 2" descr="DSCN3940"/>
          <p:cNvPicPr>
            <a:picLocks noChangeAspect="1" noChangeArrowheads="1"/>
          </p:cNvPicPr>
          <p:nvPr/>
        </p:nvPicPr>
        <p:blipFill>
          <a:blip r:embed="rId3"/>
          <a:srcRect/>
          <a:stretch>
            <a:fillRect/>
          </a:stretch>
        </p:blipFill>
        <p:spPr bwMode="auto">
          <a:xfrm>
            <a:off x="-190500" y="-74613"/>
            <a:ext cx="10629900" cy="7058026"/>
          </a:xfrm>
          <a:prstGeom prst="rect">
            <a:avLst/>
          </a:prstGeom>
          <a:noFill/>
        </p:spPr>
      </p:pic>
      <p:sp>
        <p:nvSpPr>
          <p:cNvPr id="901123" name="Rectangle 3"/>
          <p:cNvSpPr>
            <a:spLocks noChangeArrowheads="1"/>
          </p:cNvSpPr>
          <p:nvPr/>
        </p:nvSpPr>
        <p:spPr bwMode="auto">
          <a:xfrm>
            <a:off x="401638" y="4911725"/>
            <a:ext cx="3332162" cy="1368425"/>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a:spAutoFit/>
          </a:bodyPr>
          <a:lstStyle/>
          <a:p>
            <a:pPr algn="ctr"/>
            <a:r>
              <a:rPr lang="en-US" sz="4000">
                <a:solidFill>
                  <a:srgbClr val="CC0000"/>
                </a:solidFill>
                <a:effectLst>
                  <a:outerShdw blurRad="38100" dist="38100" dir="2700000" algn="tl">
                    <a:srgbClr val="000000"/>
                  </a:outerShdw>
                </a:effectLst>
              </a:rPr>
              <a:t>Ruptured</a:t>
            </a:r>
          </a:p>
          <a:p>
            <a:pPr algn="ctr"/>
            <a:r>
              <a:rPr lang="en-US" sz="4000">
                <a:solidFill>
                  <a:srgbClr val="CC0000"/>
                </a:solidFill>
                <a:effectLst>
                  <a:outerShdw blurRad="38100" dist="38100" dir="2700000" algn="tl">
                    <a:srgbClr val="000000"/>
                  </a:outerShdw>
                </a:effectLst>
              </a:rPr>
              <a:t>Steam Line</a:t>
            </a:r>
            <a:endParaRPr lang="en-US" sz="4400">
              <a:solidFill>
                <a:srgbClr val="CC0000"/>
              </a:solidFill>
              <a:effectLst>
                <a:outerShdw blurRad="38100" dist="38100" dir="2700000" algn="tl">
                  <a:srgbClr val="000000"/>
                </a:outerShdw>
              </a:effectLst>
            </a:endParaRPr>
          </a:p>
        </p:txBody>
      </p:sp>
    </p:spTree>
  </p:cSld>
  <p:clrMapOvr>
    <a:masterClrMapping/>
  </p:clrMapOvr>
  <p:transition/>
</p:sld>
</file>

<file path=ppt/slides/slide1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34530" name="Picture 2" descr="SAFETY  II"/>
          <p:cNvPicPr>
            <a:picLocks noChangeAspect="1" noChangeArrowheads="1"/>
          </p:cNvPicPr>
          <p:nvPr/>
        </p:nvPicPr>
        <p:blipFill>
          <a:blip r:embed="rId3"/>
          <a:srcRect/>
          <a:stretch>
            <a:fillRect/>
          </a:stretch>
        </p:blipFill>
        <p:spPr bwMode="auto">
          <a:xfrm>
            <a:off x="0" y="0"/>
            <a:ext cx="10287000" cy="6934200"/>
          </a:xfrm>
          <a:prstGeom prst="rect">
            <a:avLst/>
          </a:prstGeom>
          <a:noFill/>
        </p:spPr>
      </p:pic>
      <p:sp>
        <p:nvSpPr>
          <p:cNvPr id="534531" name="Rectangle 3"/>
          <p:cNvSpPr>
            <a:spLocks noChangeArrowheads="1"/>
          </p:cNvSpPr>
          <p:nvPr/>
        </p:nvSpPr>
        <p:spPr bwMode="auto">
          <a:xfrm>
            <a:off x="555625" y="4800600"/>
            <a:ext cx="2416175" cy="1489075"/>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pPr algn="ctr"/>
            <a:r>
              <a:rPr lang="en-US" sz="4400">
                <a:solidFill>
                  <a:srgbClr val="CC0000"/>
                </a:solidFill>
                <a:effectLst>
                  <a:outerShdw blurRad="38100" dist="38100" dir="2700000" algn="tl">
                    <a:srgbClr val="000000"/>
                  </a:outerShdw>
                </a:effectLst>
              </a:rPr>
              <a:t>Steam </a:t>
            </a:r>
          </a:p>
          <a:p>
            <a:pPr algn="ctr"/>
            <a:r>
              <a:rPr lang="en-US" sz="4400">
                <a:solidFill>
                  <a:srgbClr val="CC0000"/>
                </a:solidFill>
                <a:effectLst>
                  <a:outerShdw blurRad="38100" dist="38100" dir="2700000" algn="tl">
                    <a:srgbClr val="000000"/>
                  </a:outerShdw>
                </a:effectLst>
              </a:rPr>
              <a:t>Exhaust</a:t>
            </a:r>
          </a:p>
        </p:txBody>
      </p:sp>
    </p:spTree>
  </p:cSld>
  <p:clrMapOvr>
    <a:masterClrMapping/>
  </p:clrMapOvr>
  <p:transition/>
</p:sld>
</file>

<file path=ppt/slides/slide1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61826" name="Picture 2" descr="DCP02578"/>
          <p:cNvPicPr>
            <a:picLocks noChangeAspect="1" noChangeArrowheads="1"/>
          </p:cNvPicPr>
          <p:nvPr/>
        </p:nvPicPr>
        <p:blipFill>
          <a:blip r:embed="rId3"/>
          <a:srcRect/>
          <a:stretch>
            <a:fillRect/>
          </a:stretch>
        </p:blipFill>
        <p:spPr bwMode="auto">
          <a:xfrm>
            <a:off x="0" y="0"/>
            <a:ext cx="10287000" cy="6858000"/>
          </a:xfrm>
          <a:prstGeom prst="rect">
            <a:avLst/>
          </a:prstGeom>
          <a:noFill/>
        </p:spPr>
      </p:pic>
      <p:sp>
        <p:nvSpPr>
          <p:cNvPr id="461827" name="Rectangle 3"/>
          <p:cNvSpPr>
            <a:spLocks noChangeArrowheads="1"/>
          </p:cNvSpPr>
          <p:nvPr/>
        </p:nvSpPr>
        <p:spPr bwMode="auto">
          <a:xfrm>
            <a:off x="7467600" y="552450"/>
            <a:ext cx="2200275" cy="8191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wrap="none">
            <a:spAutoFit/>
          </a:bodyPr>
          <a:lstStyle/>
          <a:p>
            <a:pPr algn="ctr"/>
            <a:r>
              <a:rPr lang="en-US" sz="4400">
                <a:solidFill>
                  <a:srgbClr val="CC0000"/>
                </a:solidFill>
                <a:effectLst>
                  <a:outerShdw blurRad="38100" dist="38100" dir="2700000" algn="tl">
                    <a:srgbClr val="000000"/>
                  </a:outerShdw>
                </a:effectLst>
              </a:rPr>
              <a:t>Access</a:t>
            </a:r>
          </a:p>
        </p:txBody>
      </p:sp>
    </p:spTree>
  </p:cSld>
  <p:clrMapOvr>
    <a:masterClrMapping/>
  </p:clrMapOvr>
  <p:transition/>
</p:sld>
</file>

<file path=ppt/slides/slide1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25666" name="Picture 2" descr="DSCN1173"/>
          <p:cNvPicPr>
            <a:picLocks noChangeAspect="1" noChangeArrowheads="1"/>
          </p:cNvPicPr>
          <p:nvPr/>
        </p:nvPicPr>
        <p:blipFill>
          <a:blip r:embed="rId3"/>
          <a:srcRect/>
          <a:stretch>
            <a:fillRect/>
          </a:stretch>
        </p:blipFill>
        <p:spPr bwMode="auto">
          <a:xfrm>
            <a:off x="38100" y="-76200"/>
            <a:ext cx="10287000" cy="6934200"/>
          </a:xfrm>
          <a:prstGeom prst="rect">
            <a:avLst/>
          </a:prstGeom>
          <a:noFill/>
        </p:spPr>
      </p:pic>
      <p:sp>
        <p:nvSpPr>
          <p:cNvPr id="625667" name="Rectangle 3"/>
          <p:cNvSpPr>
            <a:spLocks noChangeArrowheads="1"/>
          </p:cNvSpPr>
          <p:nvPr/>
        </p:nvSpPr>
        <p:spPr bwMode="auto">
          <a:xfrm>
            <a:off x="762000" y="2609850"/>
            <a:ext cx="2200275" cy="81915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pPr algn="ctr"/>
            <a:r>
              <a:rPr lang="en-US" sz="4400">
                <a:solidFill>
                  <a:srgbClr val="CC0000"/>
                </a:solidFill>
                <a:effectLst>
                  <a:outerShdw blurRad="38100" dist="38100" dir="2700000" algn="tl">
                    <a:srgbClr val="000000"/>
                  </a:outerShdw>
                </a:effectLst>
              </a:rPr>
              <a:t>Access</a:t>
            </a:r>
          </a:p>
        </p:txBody>
      </p:sp>
    </p:spTree>
  </p:cSld>
  <p:clrMapOvr>
    <a:masterClrMapping/>
  </p:clrMapOvr>
  <p:transition/>
</p:sld>
</file>

<file path=ppt/slides/slide1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6658" name="Rectangle 2"/>
          <p:cNvSpPr>
            <a:spLocks noGrp="1" noChangeArrowheads="1"/>
          </p:cNvSpPr>
          <p:nvPr>
            <p:ph type="title"/>
          </p:nvPr>
        </p:nvSpPr>
        <p:spPr>
          <a:xfrm>
            <a:off x="852488" y="255588"/>
            <a:ext cx="8447087" cy="755650"/>
          </a:xfrm>
          <a:noFill/>
          <a:ln/>
        </p:spPr>
        <p:txBody>
          <a:bodyPr/>
          <a:lstStyle/>
          <a:p>
            <a:r>
              <a:rPr lang="en-US"/>
              <a:t>   </a:t>
            </a:r>
          </a:p>
        </p:txBody>
      </p:sp>
      <p:pic>
        <p:nvPicPr>
          <p:cNvPr id="326659" name="Picture 3"/>
          <p:cNvPicPr>
            <a:picLocks noChangeArrowheads="1"/>
          </p:cNvPicPr>
          <p:nvPr/>
        </p:nvPicPr>
        <p:blipFill>
          <a:blip r:embed="rId4"/>
          <a:srcRect/>
          <a:stretch>
            <a:fillRect/>
          </a:stretch>
        </p:blipFill>
        <p:spPr bwMode="auto">
          <a:xfrm>
            <a:off x="0" y="0"/>
            <a:ext cx="10274300" cy="6845300"/>
          </a:xfrm>
          <a:prstGeom prst="rect">
            <a:avLst/>
          </a:prstGeom>
          <a:noFill/>
          <a:ln w="12700">
            <a:noFill/>
            <a:miter lim="800000"/>
            <a:headEnd/>
            <a:tailEnd/>
          </a:ln>
          <a:effectLst/>
        </p:spPr>
      </p:pic>
      <p:sp>
        <p:nvSpPr>
          <p:cNvPr id="326660" name="Rectangle 4"/>
          <p:cNvSpPr>
            <a:spLocks noChangeArrowheads="1"/>
          </p:cNvSpPr>
          <p:nvPr/>
        </p:nvSpPr>
        <p:spPr bwMode="auto">
          <a:xfrm>
            <a:off x="842963" y="952500"/>
            <a:ext cx="5184775" cy="782638"/>
          </a:xfrm>
          <a:prstGeom prst="rect">
            <a:avLst/>
          </a:prstGeom>
          <a:noFill/>
          <a:ln w="12700">
            <a:noFill/>
            <a:miter lim="800000"/>
            <a:headEnd/>
            <a:tailEnd/>
          </a:ln>
          <a:effectLst>
            <a:outerShdw dist="53882" dir="2700000" algn="ctr" rotWithShape="0">
              <a:schemeClr val="bg2"/>
            </a:outerShdw>
          </a:effectLst>
        </p:spPr>
        <p:txBody>
          <a:bodyPr lIns="90488" tIns="44450" rIns="90488" bIns="44450" anchor="ctr"/>
          <a:lstStyle/>
          <a:p>
            <a:pPr algn="ctr"/>
            <a:r>
              <a:rPr lang="en-US" sz="6600">
                <a:solidFill>
                  <a:srgbClr val="FAFD00"/>
                </a:solidFill>
              </a:rPr>
              <a:t>Thank You!</a:t>
            </a:r>
            <a:endParaRPr lang="en-US" sz="6600" i="1">
              <a:solidFill>
                <a:srgbClr val="FAFD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1" fill="hold" grpId="0" nodeType="afterEffect">
                                  <p:stCondLst>
                                    <p:cond delay="0"/>
                                  </p:stCondLst>
                                  <p:childTnLst>
                                    <p:set>
                                      <p:cBhvr>
                                        <p:cTn id="6" dur="1" fill="hold">
                                          <p:stCondLst>
                                            <p:cond delay="0"/>
                                          </p:stCondLst>
                                        </p:cTn>
                                        <p:tgtEl>
                                          <p:spTgt spid="326660"/>
                                        </p:tgtEl>
                                        <p:attrNameLst>
                                          <p:attrName>style.visibility</p:attrName>
                                        </p:attrNameLst>
                                      </p:cBhvr>
                                      <p:to>
                                        <p:strVal val="visible"/>
                                      </p:to>
                                    </p:set>
                                    <p:anim calcmode="lin" valueType="num">
                                      <p:cBhvr additive="base">
                                        <p:cTn id="7" dur="5000" fill="hold"/>
                                        <p:tgtEl>
                                          <p:spTgt spid="326660"/>
                                        </p:tgtEl>
                                        <p:attrNameLst>
                                          <p:attrName>ppt_x</p:attrName>
                                        </p:attrNameLst>
                                      </p:cBhvr>
                                      <p:tavLst>
                                        <p:tav tm="0">
                                          <p:val>
                                            <p:strVal val="#ppt_x"/>
                                          </p:val>
                                        </p:tav>
                                        <p:tav tm="100000">
                                          <p:val>
                                            <p:strVal val="#ppt_x"/>
                                          </p:val>
                                        </p:tav>
                                      </p:tavLst>
                                    </p:anim>
                                    <p:anim calcmode="lin" valueType="num">
                                      <p:cBhvr additive="base">
                                        <p:cTn id="8" dur="5000" fill="hold"/>
                                        <p:tgtEl>
                                          <p:spTgt spid="326660"/>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MELORI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6660"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7467600" y="1828800"/>
            <a:ext cx="1981200" cy="3200400"/>
          </a:xfrm>
          <a:solidFill>
            <a:srgbClr val="FF9900"/>
          </a:solidFill>
          <a:ln w="57150">
            <a:solidFill>
              <a:srgbClr val="CC0000"/>
            </a:solidFill>
          </a:ln>
          <a:effectLst>
            <a:outerShdw dist="107763" dir="2700000" algn="ctr" rotWithShape="0">
              <a:schemeClr val="bg2"/>
            </a:outerShdw>
          </a:effectLst>
        </p:spPr>
        <p:txBody>
          <a:bodyPr/>
          <a:lstStyle/>
          <a:p>
            <a:r>
              <a:rPr lang="en-US" i="0">
                <a:solidFill>
                  <a:srgbClr val="CC0000"/>
                </a:solidFill>
                <a:effectLst>
                  <a:outerShdw blurRad="38100" dist="38100" dir="2700000" algn="tl">
                    <a:srgbClr val="000000"/>
                  </a:outerShdw>
                </a:effectLst>
              </a:rPr>
              <a:t>Small Fire-Tube Boiler</a:t>
            </a:r>
            <a:endParaRPr lang="en-US"/>
          </a:p>
        </p:txBody>
      </p:sp>
      <p:pic>
        <p:nvPicPr>
          <p:cNvPr id="45059" name="Picture 3"/>
          <p:cNvPicPr>
            <a:picLocks noChangeArrowheads="1"/>
          </p:cNvPicPr>
          <p:nvPr/>
        </p:nvPicPr>
        <p:blipFill>
          <a:blip r:embed="rId3"/>
          <a:srcRect/>
          <a:stretch>
            <a:fillRect/>
          </a:stretch>
        </p:blipFill>
        <p:spPr bwMode="auto">
          <a:xfrm>
            <a:off x="95250" y="63500"/>
            <a:ext cx="6253163" cy="6748463"/>
          </a:xfrm>
          <a:prstGeom prst="rect">
            <a:avLst/>
          </a:prstGeom>
          <a:noFill/>
          <a:ln w="12700">
            <a:noFill/>
            <a:miter lim="800000"/>
            <a:headEnd/>
            <a:tailEnd/>
          </a:ln>
          <a:effectLst/>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21597" name="Rectangle 61"/>
          <p:cNvSpPr>
            <a:spLocks noGrp="1" noChangeArrowheads="1"/>
          </p:cNvSpPr>
          <p:nvPr>
            <p:ph type="title"/>
          </p:nvPr>
        </p:nvSpPr>
        <p:spPr>
          <a:effectLst>
            <a:outerShdw dist="81320" dir="3080412" algn="ctr" rotWithShape="0">
              <a:srgbClr val="000000"/>
            </a:outerShdw>
          </a:effectLst>
        </p:spPr>
        <p:txBody>
          <a:bodyPr/>
          <a:lstStyle/>
          <a:p>
            <a:r>
              <a:rPr lang="en-US" i="0"/>
              <a:t>Course Overview</a:t>
            </a:r>
            <a:endParaRPr lang="en-US"/>
          </a:p>
        </p:txBody>
      </p:sp>
      <p:sp>
        <p:nvSpPr>
          <p:cNvPr id="321598" name="Rectangle 62"/>
          <p:cNvSpPr>
            <a:spLocks noGrp="1" noChangeArrowheads="1"/>
          </p:cNvSpPr>
          <p:nvPr>
            <p:ph type="body" idx="1"/>
          </p:nvPr>
        </p:nvSpPr>
        <p:spPr>
          <a:xfrm>
            <a:off x="190500" y="1828800"/>
            <a:ext cx="7772400" cy="4702175"/>
          </a:xfrm>
          <a:effectLst>
            <a:outerShdw dist="53882" dir="2700000" algn="ctr" rotWithShape="0">
              <a:schemeClr val="bg2"/>
            </a:outerShdw>
          </a:effectLst>
        </p:spPr>
        <p:txBody>
          <a:bodyPr/>
          <a:lstStyle/>
          <a:p>
            <a:r>
              <a:rPr lang="en-US"/>
              <a:t>Air Pollution</a:t>
            </a:r>
          </a:p>
          <a:p>
            <a:r>
              <a:rPr lang="en-US"/>
              <a:t>Boiler Uses</a:t>
            </a:r>
          </a:p>
          <a:p>
            <a:r>
              <a:rPr lang="en-US"/>
              <a:t>Boiler Theory and Operation</a:t>
            </a:r>
          </a:p>
          <a:p>
            <a:r>
              <a:rPr lang="en-US"/>
              <a:t>Air Pollution Formation </a:t>
            </a:r>
          </a:p>
          <a:p>
            <a:r>
              <a:rPr lang="en-US"/>
              <a:t>Air Pollution Control Devices</a:t>
            </a:r>
          </a:p>
          <a:p>
            <a:r>
              <a:rPr lang="en-US"/>
              <a:t>Boiler Regulations</a:t>
            </a:r>
          </a:p>
          <a:p>
            <a:r>
              <a:rPr lang="en-US"/>
              <a:t>Typical Permit Conditions</a:t>
            </a:r>
          </a:p>
          <a:p>
            <a:r>
              <a:rPr lang="en-US"/>
              <a:t>Inspection Procedures</a:t>
            </a:r>
          </a:p>
          <a:p>
            <a:endParaRPr lang="en-US" sz="3400"/>
          </a:p>
          <a:p>
            <a:endParaRPr lang="en-US" sz="3400"/>
          </a:p>
        </p:txBody>
      </p:sp>
      <p:pic>
        <p:nvPicPr>
          <p:cNvPr id="321599" name="Picture 63" descr="DSCN2424"/>
          <p:cNvPicPr>
            <a:picLocks noChangeAspect="1" noChangeArrowheads="1"/>
          </p:cNvPicPr>
          <p:nvPr/>
        </p:nvPicPr>
        <p:blipFill>
          <a:blip r:embed="rId3" cstate="print"/>
          <a:srcRect/>
          <a:stretch>
            <a:fillRect/>
          </a:stretch>
        </p:blipFill>
        <p:spPr bwMode="auto">
          <a:xfrm>
            <a:off x="6362700" y="1981200"/>
            <a:ext cx="3924300" cy="3598863"/>
          </a:xfrm>
          <a:prstGeom prst="rect">
            <a:avLst/>
          </a:prstGeom>
          <a:noFill/>
        </p:spPr>
      </p:pic>
      <p:sp>
        <p:nvSpPr>
          <p:cNvPr id="321601" name="Rectangle 65"/>
          <p:cNvSpPr>
            <a:spLocks noChangeArrowheads="1"/>
          </p:cNvSpPr>
          <p:nvPr/>
        </p:nvSpPr>
        <p:spPr bwMode="auto">
          <a:xfrm>
            <a:off x="190500" y="1828800"/>
            <a:ext cx="4419600" cy="609600"/>
          </a:xfrm>
          <a:prstGeom prst="rect">
            <a:avLst/>
          </a:prstGeom>
          <a:noFill/>
          <a:ln w="38100">
            <a:solidFill>
              <a:srgbClr val="FF0000"/>
            </a:solidFill>
            <a:miter lim="800000"/>
            <a:headEnd/>
            <a:tailEnd/>
          </a:ln>
          <a:effectLst/>
        </p:spPr>
        <p:txBody>
          <a:bodyPr wrap="none" anchor="ctr"/>
          <a:lstStyle/>
          <a:p>
            <a:endParaRPr lang="en-US"/>
          </a:p>
        </p:txBody>
      </p:sp>
      <p:sp>
        <p:nvSpPr>
          <p:cNvPr id="321603" name="Rectangle 67"/>
          <p:cNvSpPr>
            <a:spLocks noChangeArrowheads="1"/>
          </p:cNvSpPr>
          <p:nvPr/>
        </p:nvSpPr>
        <p:spPr bwMode="auto">
          <a:xfrm>
            <a:off x="190500" y="2514600"/>
            <a:ext cx="6019800" cy="1676400"/>
          </a:xfrm>
          <a:prstGeom prst="rect">
            <a:avLst/>
          </a:prstGeom>
          <a:noFill/>
          <a:ln w="38100">
            <a:solidFill>
              <a:srgbClr val="FF0000"/>
            </a:solidFill>
            <a:miter lim="800000"/>
            <a:headEnd/>
            <a:tailEnd/>
          </a:ln>
          <a:effectLst/>
        </p:spPr>
        <p:txBody>
          <a:bodyPr wrap="none" anchor="ctr"/>
          <a:lstStyle/>
          <a:p>
            <a:endParaRPr lang="en-US"/>
          </a:p>
        </p:txBody>
      </p:sp>
      <p:sp>
        <p:nvSpPr>
          <p:cNvPr id="321604" name="Rectangle 68"/>
          <p:cNvSpPr>
            <a:spLocks noChangeArrowheads="1"/>
          </p:cNvSpPr>
          <p:nvPr/>
        </p:nvSpPr>
        <p:spPr bwMode="auto">
          <a:xfrm>
            <a:off x="190500" y="4267200"/>
            <a:ext cx="6096000" cy="1676400"/>
          </a:xfrm>
          <a:prstGeom prst="rect">
            <a:avLst/>
          </a:prstGeom>
          <a:noFill/>
          <a:ln w="38100">
            <a:solidFill>
              <a:srgbClr val="FF0000"/>
            </a:solidFill>
            <a:miter lim="800000"/>
            <a:headEnd/>
            <a:tailEnd/>
          </a:ln>
          <a:effectLst/>
        </p:spPr>
        <p:txBody>
          <a:bodyPr wrap="none" anchor="ctr"/>
          <a:lstStyle/>
          <a:p>
            <a:endParaRPr lang="en-US"/>
          </a:p>
        </p:txBody>
      </p:sp>
      <p:sp>
        <p:nvSpPr>
          <p:cNvPr id="321602" name="Text Box 66"/>
          <p:cNvSpPr txBox="1">
            <a:spLocks noChangeArrowheads="1"/>
          </p:cNvSpPr>
          <p:nvPr/>
        </p:nvSpPr>
        <p:spPr bwMode="auto">
          <a:xfrm>
            <a:off x="3238500" y="1752600"/>
            <a:ext cx="1752600" cy="641350"/>
          </a:xfrm>
          <a:prstGeom prst="rect">
            <a:avLst/>
          </a:prstGeom>
          <a:noFill/>
          <a:ln w="12700">
            <a:noFill/>
            <a:miter lim="800000"/>
            <a:headEnd/>
            <a:tailEnd/>
          </a:ln>
          <a:effectLst/>
        </p:spPr>
        <p:txBody>
          <a:bodyPr>
            <a:spAutoFit/>
          </a:bodyPr>
          <a:lstStyle/>
          <a:p>
            <a:pPr>
              <a:spcBef>
                <a:spcPct val="50000"/>
              </a:spcBef>
            </a:pPr>
            <a:r>
              <a:rPr lang="en-US" sz="3600" b="0">
                <a:solidFill>
                  <a:srgbClr val="FF0000"/>
                </a:solidFill>
                <a:effectLst>
                  <a:outerShdw blurRad="38100" dist="38100" dir="2700000" algn="tl">
                    <a:srgbClr val="000000"/>
                  </a:outerShdw>
                </a:effectLst>
              </a:rPr>
              <a:t>Why</a:t>
            </a:r>
          </a:p>
        </p:txBody>
      </p:sp>
      <p:sp>
        <p:nvSpPr>
          <p:cNvPr id="321605" name="Text Box 69"/>
          <p:cNvSpPr txBox="1">
            <a:spLocks noChangeArrowheads="1"/>
          </p:cNvSpPr>
          <p:nvPr/>
        </p:nvSpPr>
        <p:spPr bwMode="auto">
          <a:xfrm>
            <a:off x="3619500" y="2514600"/>
            <a:ext cx="2286000" cy="641350"/>
          </a:xfrm>
          <a:prstGeom prst="rect">
            <a:avLst/>
          </a:prstGeom>
          <a:noFill/>
          <a:ln w="12700">
            <a:noFill/>
            <a:miter lim="800000"/>
            <a:headEnd/>
            <a:tailEnd/>
          </a:ln>
          <a:effectLst/>
        </p:spPr>
        <p:txBody>
          <a:bodyPr>
            <a:spAutoFit/>
          </a:bodyPr>
          <a:lstStyle/>
          <a:p>
            <a:pPr>
              <a:spcBef>
                <a:spcPct val="50000"/>
              </a:spcBef>
            </a:pPr>
            <a:r>
              <a:rPr lang="en-US" sz="3600" b="0">
                <a:solidFill>
                  <a:srgbClr val="FF0000"/>
                </a:solidFill>
                <a:effectLst>
                  <a:outerShdw blurRad="38100" dist="38100" dir="2700000" algn="tl">
                    <a:srgbClr val="000000"/>
                  </a:outerShdw>
                </a:effectLst>
              </a:rPr>
              <a:t>What</a:t>
            </a:r>
          </a:p>
        </p:txBody>
      </p:sp>
      <p:sp>
        <p:nvSpPr>
          <p:cNvPr id="321606" name="Text Box 70"/>
          <p:cNvSpPr txBox="1">
            <a:spLocks noChangeArrowheads="1"/>
          </p:cNvSpPr>
          <p:nvPr/>
        </p:nvSpPr>
        <p:spPr bwMode="auto">
          <a:xfrm>
            <a:off x="4533900" y="4724400"/>
            <a:ext cx="1981200" cy="641350"/>
          </a:xfrm>
          <a:prstGeom prst="rect">
            <a:avLst/>
          </a:prstGeom>
          <a:noFill/>
          <a:ln w="12700">
            <a:noFill/>
            <a:miter lim="800000"/>
            <a:headEnd/>
            <a:tailEnd/>
          </a:ln>
          <a:effectLst/>
        </p:spPr>
        <p:txBody>
          <a:bodyPr>
            <a:spAutoFit/>
          </a:bodyPr>
          <a:lstStyle/>
          <a:p>
            <a:pPr>
              <a:spcBef>
                <a:spcPct val="50000"/>
              </a:spcBef>
            </a:pPr>
            <a:r>
              <a:rPr lang="en-US" sz="3600" b="0">
                <a:solidFill>
                  <a:srgbClr val="FF0000"/>
                </a:solidFill>
                <a:effectLst>
                  <a:outerShdw blurRad="38100" dist="38100" dir="2700000" algn="tl">
                    <a:srgbClr val="000000"/>
                  </a:outerShdw>
                </a:effectLst>
              </a:rPr>
              <a:t>How</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21602"/>
                                        </p:tgtEl>
                                        <p:attrNameLst>
                                          <p:attrName>style.visibility</p:attrName>
                                        </p:attrNameLst>
                                      </p:cBhvr>
                                      <p:to>
                                        <p:strVal val="visible"/>
                                      </p:to>
                                    </p:set>
                                    <p:animEffect transition="in" filter="box(in)">
                                      <p:cBhvr>
                                        <p:cTn id="7" dur="500"/>
                                        <p:tgtEl>
                                          <p:spTgt spid="321602"/>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321601"/>
                                        </p:tgtEl>
                                        <p:attrNameLst>
                                          <p:attrName>style.visibility</p:attrName>
                                        </p:attrNameLst>
                                      </p:cBhvr>
                                      <p:to>
                                        <p:strVal val="visible"/>
                                      </p:to>
                                    </p:set>
                                    <p:animEffect transition="in" filter="box(in)">
                                      <p:cBhvr>
                                        <p:cTn id="10" dur="500"/>
                                        <p:tgtEl>
                                          <p:spTgt spid="321601"/>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321605"/>
                                        </p:tgtEl>
                                        <p:attrNameLst>
                                          <p:attrName>style.visibility</p:attrName>
                                        </p:attrNameLst>
                                      </p:cBhvr>
                                      <p:to>
                                        <p:strVal val="visible"/>
                                      </p:to>
                                    </p:set>
                                    <p:animEffect transition="in" filter="box(in)">
                                      <p:cBhvr>
                                        <p:cTn id="15" dur="500"/>
                                        <p:tgtEl>
                                          <p:spTgt spid="321605"/>
                                        </p:tgtEl>
                                      </p:cBhvr>
                                    </p:animEffect>
                                  </p:childTnLst>
                                </p:cTn>
                              </p:par>
                              <p:par>
                                <p:cTn id="16" presetID="4" presetClass="entr" presetSubtype="16" fill="hold" grpId="0" nodeType="withEffect">
                                  <p:stCondLst>
                                    <p:cond delay="0"/>
                                  </p:stCondLst>
                                  <p:childTnLst>
                                    <p:set>
                                      <p:cBhvr>
                                        <p:cTn id="17" dur="1" fill="hold">
                                          <p:stCondLst>
                                            <p:cond delay="0"/>
                                          </p:stCondLst>
                                        </p:cTn>
                                        <p:tgtEl>
                                          <p:spTgt spid="321603"/>
                                        </p:tgtEl>
                                        <p:attrNameLst>
                                          <p:attrName>style.visibility</p:attrName>
                                        </p:attrNameLst>
                                      </p:cBhvr>
                                      <p:to>
                                        <p:strVal val="visible"/>
                                      </p:to>
                                    </p:set>
                                    <p:animEffect transition="in" filter="box(in)">
                                      <p:cBhvr>
                                        <p:cTn id="18" dur="500"/>
                                        <p:tgtEl>
                                          <p:spTgt spid="321603"/>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321606"/>
                                        </p:tgtEl>
                                        <p:attrNameLst>
                                          <p:attrName>style.visibility</p:attrName>
                                        </p:attrNameLst>
                                      </p:cBhvr>
                                      <p:to>
                                        <p:strVal val="visible"/>
                                      </p:to>
                                    </p:set>
                                    <p:animEffect transition="in" filter="box(in)">
                                      <p:cBhvr>
                                        <p:cTn id="23" dur="500"/>
                                        <p:tgtEl>
                                          <p:spTgt spid="321606"/>
                                        </p:tgtEl>
                                      </p:cBhvr>
                                    </p:animEffect>
                                  </p:childTnLst>
                                </p:cTn>
                              </p:par>
                              <p:par>
                                <p:cTn id="24" presetID="4" presetClass="entr" presetSubtype="16" fill="hold" grpId="0" nodeType="withEffect">
                                  <p:stCondLst>
                                    <p:cond delay="0"/>
                                  </p:stCondLst>
                                  <p:childTnLst>
                                    <p:set>
                                      <p:cBhvr>
                                        <p:cTn id="25" dur="1" fill="hold">
                                          <p:stCondLst>
                                            <p:cond delay="0"/>
                                          </p:stCondLst>
                                        </p:cTn>
                                        <p:tgtEl>
                                          <p:spTgt spid="321604"/>
                                        </p:tgtEl>
                                        <p:attrNameLst>
                                          <p:attrName>style.visibility</p:attrName>
                                        </p:attrNameLst>
                                      </p:cBhvr>
                                      <p:to>
                                        <p:strVal val="visible"/>
                                      </p:to>
                                    </p:set>
                                    <p:animEffect transition="in" filter="box(in)">
                                      <p:cBhvr>
                                        <p:cTn id="26" dur="500"/>
                                        <p:tgtEl>
                                          <p:spTgt spid="3216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1601" grpId="0" animBg="1"/>
      <p:bldP spid="321603" grpId="0" animBg="1"/>
      <p:bldP spid="321604" grpId="0" animBg="1"/>
      <p:bldP spid="321602" grpId="0"/>
      <p:bldP spid="321605" grpId="0"/>
      <p:bldP spid="321606"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52610" name="Picture 2" descr="DSCN0091"/>
          <p:cNvPicPr>
            <a:picLocks noChangeAspect="1" noChangeArrowheads="1"/>
          </p:cNvPicPr>
          <p:nvPr/>
        </p:nvPicPr>
        <p:blipFill>
          <a:blip r:embed="rId3"/>
          <a:srcRect/>
          <a:stretch>
            <a:fillRect/>
          </a:stretch>
        </p:blipFill>
        <p:spPr bwMode="auto">
          <a:xfrm>
            <a:off x="0" y="-228600"/>
            <a:ext cx="10363200" cy="7086600"/>
          </a:xfrm>
          <a:prstGeom prst="rect">
            <a:avLst/>
          </a:prstGeom>
          <a:noFill/>
        </p:spPr>
      </p:pic>
      <p:sp>
        <p:nvSpPr>
          <p:cNvPr id="452611" name="Rectangle 3"/>
          <p:cNvSpPr>
            <a:spLocks noChangeArrowheads="1"/>
          </p:cNvSpPr>
          <p:nvPr/>
        </p:nvSpPr>
        <p:spPr bwMode="auto">
          <a:xfrm>
            <a:off x="5257800" y="5638800"/>
            <a:ext cx="4683125" cy="81915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pPr algn="ctr"/>
            <a:r>
              <a:rPr lang="en-US" sz="4400">
                <a:solidFill>
                  <a:srgbClr val="CC0000"/>
                </a:solidFill>
                <a:effectLst>
                  <a:outerShdw blurRad="38100" dist="38100" dir="2700000" algn="tl">
                    <a:srgbClr val="000000"/>
                  </a:outerShdw>
                </a:effectLst>
              </a:rPr>
              <a:t>Fire-Tube Boiler </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7106" name="Picture 2"/>
          <p:cNvPicPr>
            <a:picLocks noChangeArrowheads="1"/>
          </p:cNvPicPr>
          <p:nvPr/>
        </p:nvPicPr>
        <p:blipFill>
          <a:blip r:embed="rId3"/>
          <a:srcRect/>
          <a:stretch>
            <a:fillRect/>
          </a:stretch>
        </p:blipFill>
        <p:spPr bwMode="auto">
          <a:xfrm>
            <a:off x="1266825" y="0"/>
            <a:ext cx="8174038" cy="6843713"/>
          </a:xfrm>
          <a:prstGeom prst="rect">
            <a:avLst/>
          </a:prstGeom>
          <a:noFill/>
          <a:ln w="12700">
            <a:noFill/>
            <a:miter lim="800000"/>
            <a:headEnd/>
            <a:tailEnd/>
          </a:ln>
          <a:effectLst/>
        </p:spPr>
      </p:pic>
      <p:sp useBgFill="1">
        <p:nvSpPr>
          <p:cNvPr id="47108" name="Rectangle 4"/>
          <p:cNvSpPr>
            <a:spLocks noGrp="1" noChangeArrowheads="1"/>
          </p:cNvSpPr>
          <p:nvPr>
            <p:ph type="title"/>
          </p:nvPr>
        </p:nvSpPr>
        <p:spPr>
          <a:xfrm>
            <a:off x="0" y="0"/>
            <a:ext cx="3749675" cy="2065338"/>
          </a:xfrm>
          <a:ln/>
          <a:effectLst/>
        </p:spPr>
        <p:txBody>
          <a:bodyPr/>
          <a:lstStyle/>
          <a:p>
            <a:r>
              <a:rPr lang="en-US" i="0">
                <a:effectLst>
                  <a:outerShdw blurRad="38100" dist="38100" dir="2700000" algn="tl">
                    <a:srgbClr val="000000"/>
                  </a:outerShdw>
                </a:effectLst>
              </a:rPr>
              <a:t>Water-Tube Boiler</a:t>
            </a:r>
            <a:endParaRPr lang="en-US">
              <a:effectLst>
                <a:outerShdw blurRad="38100" dist="38100" dir="2700000" algn="tl">
                  <a:srgbClr val="000000"/>
                </a:outerShdw>
              </a:effectLst>
            </a:endParaRPr>
          </a:p>
        </p:txBody>
      </p:sp>
      <p:pic>
        <p:nvPicPr>
          <p:cNvPr id="47109" name="Picture 5"/>
          <p:cNvPicPr>
            <a:picLocks noChangeArrowheads="1"/>
          </p:cNvPicPr>
          <p:nvPr/>
        </p:nvPicPr>
        <p:blipFill>
          <a:blip r:embed="rId4"/>
          <a:srcRect/>
          <a:stretch>
            <a:fillRect/>
          </a:stretch>
        </p:blipFill>
        <p:spPr bwMode="auto">
          <a:xfrm>
            <a:off x="3859213" y="4090988"/>
            <a:ext cx="1573212" cy="568325"/>
          </a:xfrm>
          <a:prstGeom prst="rect">
            <a:avLst/>
          </a:prstGeom>
          <a:noFill/>
          <a:ln w="12700">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nodeType="afterEffect">
                                  <p:stCondLst>
                                    <p:cond delay="0"/>
                                  </p:stCondLst>
                                  <p:childTnLst>
                                    <p:set>
                                      <p:cBhvr>
                                        <p:cTn id="6" dur="1" fill="hold">
                                          <p:stCondLst>
                                            <p:cond delay="0"/>
                                          </p:stCondLst>
                                        </p:cTn>
                                        <p:tgtEl>
                                          <p:spTgt spid="47109"/>
                                        </p:tgtEl>
                                        <p:attrNameLst>
                                          <p:attrName>style.visibility</p:attrName>
                                        </p:attrNameLst>
                                      </p:cBhvr>
                                      <p:to>
                                        <p:strVal val="visible"/>
                                      </p:to>
                                    </p:set>
                                    <p:anim calcmode="lin" valueType="num">
                                      <p:cBhvr>
                                        <p:cTn id="7" dur="500" fill="hold"/>
                                        <p:tgtEl>
                                          <p:spTgt spid="47109"/>
                                        </p:tgtEl>
                                        <p:attrNameLst>
                                          <p:attrName>ppt_x</p:attrName>
                                        </p:attrNameLst>
                                      </p:cBhvr>
                                      <p:tavLst>
                                        <p:tav tm="0">
                                          <p:val>
                                            <p:strVal val="#ppt_x-#ppt_w/2"/>
                                          </p:val>
                                        </p:tav>
                                        <p:tav tm="100000">
                                          <p:val>
                                            <p:strVal val="#ppt_x"/>
                                          </p:val>
                                        </p:tav>
                                      </p:tavLst>
                                    </p:anim>
                                    <p:anim calcmode="lin" valueType="num">
                                      <p:cBhvr>
                                        <p:cTn id="8" dur="500" fill="hold"/>
                                        <p:tgtEl>
                                          <p:spTgt spid="47109"/>
                                        </p:tgtEl>
                                        <p:attrNameLst>
                                          <p:attrName>ppt_y</p:attrName>
                                        </p:attrNameLst>
                                      </p:cBhvr>
                                      <p:tavLst>
                                        <p:tav tm="0">
                                          <p:val>
                                            <p:strVal val="#ppt_y"/>
                                          </p:val>
                                        </p:tav>
                                        <p:tav tm="100000">
                                          <p:val>
                                            <p:strVal val="#ppt_y"/>
                                          </p:val>
                                        </p:tav>
                                      </p:tavLst>
                                    </p:anim>
                                    <p:anim calcmode="lin" valueType="num">
                                      <p:cBhvr>
                                        <p:cTn id="9" dur="500" fill="hold"/>
                                        <p:tgtEl>
                                          <p:spTgt spid="47109"/>
                                        </p:tgtEl>
                                        <p:attrNameLst>
                                          <p:attrName>ppt_w</p:attrName>
                                        </p:attrNameLst>
                                      </p:cBhvr>
                                      <p:tavLst>
                                        <p:tav tm="0">
                                          <p:val>
                                            <p:fltVal val="0"/>
                                          </p:val>
                                        </p:tav>
                                        <p:tav tm="100000">
                                          <p:val>
                                            <p:strVal val="#ppt_w"/>
                                          </p:val>
                                        </p:tav>
                                      </p:tavLst>
                                    </p:anim>
                                    <p:anim calcmode="lin" valueType="num">
                                      <p:cBhvr>
                                        <p:cTn id="10" dur="500" fill="hold"/>
                                        <p:tgtEl>
                                          <p:spTgt spid="4710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56066" name="Picture 3074" descr="DSCN2424"/>
          <p:cNvPicPr>
            <a:picLocks noChangeAspect="1" noChangeArrowheads="1"/>
          </p:cNvPicPr>
          <p:nvPr/>
        </p:nvPicPr>
        <p:blipFill>
          <a:blip r:embed="rId3"/>
          <a:srcRect/>
          <a:stretch>
            <a:fillRect/>
          </a:stretch>
        </p:blipFill>
        <p:spPr bwMode="auto">
          <a:xfrm>
            <a:off x="-38100" y="-304800"/>
            <a:ext cx="10477500" cy="7315200"/>
          </a:xfrm>
          <a:prstGeom prst="rect">
            <a:avLst/>
          </a:prstGeom>
          <a:noFill/>
        </p:spPr>
      </p:pic>
      <p:sp>
        <p:nvSpPr>
          <p:cNvPr id="856067" name="Rectangle 3075"/>
          <p:cNvSpPr>
            <a:spLocks noChangeArrowheads="1"/>
          </p:cNvSpPr>
          <p:nvPr/>
        </p:nvSpPr>
        <p:spPr bwMode="auto">
          <a:xfrm>
            <a:off x="914400" y="5794375"/>
            <a:ext cx="4616450" cy="758825"/>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pPr algn="ctr"/>
            <a:r>
              <a:rPr lang="en-US" sz="4000">
                <a:solidFill>
                  <a:srgbClr val="CC0000"/>
                </a:solidFill>
                <a:effectLst>
                  <a:outerShdw blurRad="38100" dist="38100" dir="2700000" algn="tl">
                    <a:srgbClr val="000000"/>
                  </a:outerShdw>
                </a:effectLst>
              </a:rPr>
              <a:t>Water-Tube Boiler</a:t>
            </a:r>
            <a:endParaRPr lang="en-US" sz="4400">
              <a:solidFill>
                <a:srgbClr val="CC0000"/>
              </a:solidFill>
              <a:effectLst>
                <a:outerShdw blurRad="38100" dist="38100" dir="2700000" algn="tl">
                  <a:srgbClr val="000000"/>
                </a:outerShdw>
              </a:effectLst>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1828800" y="228600"/>
            <a:ext cx="6553200" cy="847725"/>
          </a:xfrm>
          <a:solidFill>
            <a:srgbClr val="FF9900"/>
          </a:solidFill>
          <a:ln w="57150">
            <a:solidFill>
              <a:srgbClr val="CC0000"/>
            </a:solidFill>
          </a:ln>
          <a:effectLst>
            <a:outerShdw dist="107763" dir="2700000" algn="ctr" rotWithShape="0">
              <a:schemeClr val="bg2"/>
            </a:outerShdw>
          </a:effectLst>
        </p:spPr>
        <p:txBody>
          <a:bodyPr/>
          <a:lstStyle/>
          <a:p>
            <a:r>
              <a:rPr lang="en-US" i="0">
                <a:solidFill>
                  <a:srgbClr val="CC0000"/>
                </a:solidFill>
                <a:effectLst>
                  <a:outerShdw blurRad="38100" dist="38100" dir="2700000" algn="tl">
                    <a:srgbClr val="000000"/>
                  </a:outerShdw>
                </a:effectLst>
              </a:rPr>
              <a:t>Boiler Construction</a:t>
            </a:r>
            <a:endParaRPr lang="en-US"/>
          </a:p>
        </p:txBody>
      </p:sp>
      <p:sp>
        <p:nvSpPr>
          <p:cNvPr id="49155" name="Rectangle 3"/>
          <p:cNvSpPr>
            <a:spLocks noChangeArrowheads="1"/>
          </p:cNvSpPr>
          <p:nvPr/>
        </p:nvSpPr>
        <p:spPr bwMode="auto">
          <a:xfrm>
            <a:off x="6634163" y="6224588"/>
            <a:ext cx="3255962" cy="433387"/>
          </a:xfrm>
          <a:prstGeom prst="rect">
            <a:avLst/>
          </a:prstGeom>
          <a:solidFill>
            <a:schemeClr val="bg1"/>
          </a:solidFill>
          <a:ln w="12700">
            <a:noFill/>
            <a:miter lim="800000"/>
            <a:headEnd/>
            <a:tailEnd/>
          </a:ln>
          <a:effectLst>
            <a:prstShdw prst="shdw17" dist="17961" dir="2700000">
              <a:schemeClr val="bg1">
                <a:gamma/>
                <a:shade val="60000"/>
                <a:invGamma/>
              </a:schemeClr>
            </a:prstShdw>
          </a:effectLst>
        </p:spPr>
        <p:txBody>
          <a:bodyPr lIns="90488" tIns="44450" rIns="90488" bIns="44450" anchor="ctr"/>
          <a:lstStyle/>
          <a:p>
            <a:pPr algn="ctr"/>
            <a:r>
              <a:rPr lang="en-US" sz="1800">
                <a:solidFill>
                  <a:srgbClr val="FAFD00"/>
                </a:solidFill>
              </a:rPr>
              <a:t>Graphics Courtesy of ERI</a:t>
            </a:r>
            <a:endParaRPr lang="en-US" sz="1800" i="1">
              <a:solidFill>
                <a:srgbClr val="FAFD00"/>
              </a:solidFill>
            </a:endParaRPr>
          </a:p>
        </p:txBody>
      </p:sp>
      <p:pic>
        <p:nvPicPr>
          <p:cNvPr id="49156" name="Picture 4"/>
          <p:cNvPicPr>
            <a:picLocks noChangeArrowheads="1"/>
          </p:cNvPicPr>
          <p:nvPr/>
        </p:nvPicPr>
        <p:blipFill>
          <a:blip r:embed="rId3"/>
          <a:srcRect/>
          <a:stretch>
            <a:fillRect/>
          </a:stretch>
        </p:blipFill>
        <p:spPr bwMode="auto">
          <a:xfrm>
            <a:off x="5392738" y="1236663"/>
            <a:ext cx="4075112" cy="4635500"/>
          </a:xfrm>
          <a:prstGeom prst="rect">
            <a:avLst/>
          </a:prstGeom>
          <a:noFill/>
          <a:ln w="12700">
            <a:noFill/>
            <a:miter lim="800000"/>
            <a:headEnd/>
            <a:tailEnd/>
          </a:ln>
          <a:effectLst/>
        </p:spPr>
      </p:pic>
      <p:pic>
        <p:nvPicPr>
          <p:cNvPr id="49157" name="Picture 5"/>
          <p:cNvPicPr>
            <a:picLocks noChangeArrowheads="1"/>
          </p:cNvPicPr>
          <p:nvPr/>
        </p:nvPicPr>
        <p:blipFill>
          <a:blip r:embed="rId4"/>
          <a:srcRect/>
          <a:stretch>
            <a:fillRect/>
          </a:stretch>
        </p:blipFill>
        <p:spPr bwMode="auto">
          <a:xfrm>
            <a:off x="849313" y="1252538"/>
            <a:ext cx="3625850" cy="4603750"/>
          </a:xfrm>
          <a:prstGeom prst="rect">
            <a:avLst/>
          </a:prstGeom>
          <a:noFill/>
          <a:ln w="12700">
            <a:noFill/>
            <a:miter lim="800000"/>
            <a:headEnd/>
            <a:tailEnd/>
          </a:ln>
          <a:effectLst/>
        </p:spPr>
      </p:pic>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66306" name="Picture 4098" descr="DSCN4025"/>
          <p:cNvPicPr>
            <a:picLocks noChangeAspect="1" noChangeArrowheads="1"/>
          </p:cNvPicPr>
          <p:nvPr/>
        </p:nvPicPr>
        <p:blipFill>
          <a:blip r:embed="rId3"/>
          <a:srcRect/>
          <a:stretch>
            <a:fillRect/>
          </a:stretch>
        </p:blipFill>
        <p:spPr bwMode="auto">
          <a:xfrm>
            <a:off x="540911" y="99811"/>
            <a:ext cx="8877837" cy="6658378"/>
          </a:xfrm>
          <a:prstGeom prst="rect">
            <a:avLst/>
          </a:prstGeom>
          <a:noFill/>
        </p:spPr>
      </p:pic>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39683" name="Picture 3" descr="WATER TUBE 2"/>
          <p:cNvPicPr>
            <a:picLocks noChangeAspect="1" noChangeArrowheads="1"/>
          </p:cNvPicPr>
          <p:nvPr/>
        </p:nvPicPr>
        <p:blipFill>
          <a:blip r:embed="rId3"/>
          <a:srcRect/>
          <a:stretch>
            <a:fillRect/>
          </a:stretch>
        </p:blipFill>
        <p:spPr bwMode="auto">
          <a:xfrm>
            <a:off x="0" y="0"/>
            <a:ext cx="10363200" cy="6881813"/>
          </a:xfrm>
          <a:prstGeom prst="rect">
            <a:avLst/>
          </a:prstGeom>
          <a:noFill/>
        </p:spPr>
      </p:pic>
      <p:sp>
        <p:nvSpPr>
          <p:cNvPr id="839684" name="Rectangle 4"/>
          <p:cNvSpPr>
            <a:spLocks noChangeArrowheads="1"/>
          </p:cNvSpPr>
          <p:nvPr/>
        </p:nvSpPr>
        <p:spPr bwMode="auto">
          <a:xfrm>
            <a:off x="6248400" y="533400"/>
            <a:ext cx="3627438" cy="81915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pPr algn="ctr"/>
            <a:r>
              <a:rPr lang="en-US" sz="4400">
                <a:solidFill>
                  <a:srgbClr val="CC0000"/>
                </a:solidFill>
                <a:effectLst>
                  <a:outerShdw blurRad="38100" dist="38100" dir="2700000" algn="tl">
                    <a:srgbClr val="000000"/>
                  </a:outerShdw>
                </a:effectLst>
              </a:rPr>
              <a:t>Boiler Tubes</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20546" name="Picture 1026" descr="DSCN0857"/>
          <p:cNvPicPr>
            <a:picLocks noChangeAspect="1" noChangeArrowheads="1"/>
          </p:cNvPicPr>
          <p:nvPr/>
        </p:nvPicPr>
        <p:blipFill>
          <a:blip r:embed="rId3"/>
          <a:srcRect/>
          <a:stretch>
            <a:fillRect/>
          </a:stretch>
        </p:blipFill>
        <p:spPr bwMode="auto">
          <a:xfrm>
            <a:off x="0" y="-76200"/>
            <a:ext cx="10287000" cy="7429500"/>
          </a:xfrm>
          <a:prstGeom prst="rect">
            <a:avLst/>
          </a:prstGeom>
          <a:noFill/>
        </p:spPr>
      </p:pic>
      <p:sp>
        <p:nvSpPr>
          <p:cNvPr id="620547" name="Rectangle 1027"/>
          <p:cNvSpPr>
            <a:spLocks noChangeArrowheads="1"/>
          </p:cNvSpPr>
          <p:nvPr/>
        </p:nvSpPr>
        <p:spPr bwMode="auto">
          <a:xfrm>
            <a:off x="1838325" y="5638800"/>
            <a:ext cx="6205538" cy="81915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pPr algn="ctr"/>
            <a:r>
              <a:rPr lang="en-US" sz="4400">
                <a:solidFill>
                  <a:srgbClr val="CC0000"/>
                </a:solidFill>
                <a:effectLst>
                  <a:outerShdw blurRad="38100" dist="38100" dir="2700000" algn="tl">
                    <a:srgbClr val="000000"/>
                  </a:outerShdw>
                </a:effectLst>
              </a:rPr>
              <a:t>Boiler Tubes with Fins</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76226" name="Picture 2" descr="Balanced Rock PPT"/>
          <p:cNvPicPr>
            <a:picLocks noChangeAspect="1" noChangeArrowheads="1"/>
          </p:cNvPicPr>
          <p:nvPr/>
        </p:nvPicPr>
        <p:blipFill>
          <a:blip r:embed="rId3"/>
          <a:srcRect/>
          <a:stretch>
            <a:fillRect/>
          </a:stretch>
        </p:blipFill>
        <p:spPr bwMode="auto">
          <a:xfrm>
            <a:off x="0" y="-858838"/>
            <a:ext cx="10287000" cy="7716838"/>
          </a:xfrm>
          <a:prstGeom prst="rect">
            <a:avLst/>
          </a:prstGeom>
          <a:noFill/>
        </p:spPr>
      </p:pic>
      <p:sp>
        <p:nvSpPr>
          <p:cNvPr id="1076227" name="Rectangle 3"/>
          <p:cNvSpPr>
            <a:spLocks noChangeArrowheads="1"/>
          </p:cNvSpPr>
          <p:nvPr/>
        </p:nvSpPr>
        <p:spPr bwMode="auto">
          <a:xfrm>
            <a:off x="495300" y="2438400"/>
            <a:ext cx="2894013" cy="1368425"/>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pPr algn="ctr"/>
            <a:r>
              <a:rPr lang="en-US" sz="4000">
                <a:solidFill>
                  <a:srgbClr val="CC0000"/>
                </a:solidFill>
                <a:effectLst>
                  <a:outerShdw blurRad="38100" dist="38100" dir="2700000" algn="tl">
                    <a:srgbClr val="000000"/>
                  </a:outerShdw>
                </a:effectLst>
              </a:rPr>
              <a:t>Boiler </a:t>
            </a:r>
          </a:p>
          <a:p>
            <a:pPr algn="ctr"/>
            <a:r>
              <a:rPr lang="en-US" sz="4000">
                <a:solidFill>
                  <a:srgbClr val="CC0000"/>
                </a:solidFill>
                <a:effectLst>
                  <a:outerShdw blurRad="38100" dist="38100" dir="2700000" algn="tl">
                    <a:srgbClr val="000000"/>
                  </a:outerShdw>
                </a:effectLst>
              </a:rPr>
              <a:t>Circulation</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76227"/>
                                        </p:tgtEl>
                                        <p:attrNameLst>
                                          <p:attrName>style.visibility</p:attrName>
                                        </p:attrNameLst>
                                      </p:cBhvr>
                                      <p:to>
                                        <p:strVal val="visible"/>
                                      </p:to>
                                    </p:set>
                                    <p:anim calcmode="lin" valueType="num">
                                      <p:cBhvr additive="base">
                                        <p:cTn id="7" dur="500" fill="hold"/>
                                        <p:tgtEl>
                                          <p:spTgt spid="1076227"/>
                                        </p:tgtEl>
                                        <p:attrNameLst>
                                          <p:attrName>ppt_x</p:attrName>
                                        </p:attrNameLst>
                                      </p:cBhvr>
                                      <p:tavLst>
                                        <p:tav tm="0">
                                          <p:val>
                                            <p:strVal val="0-#ppt_w/2"/>
                                          </p:val>
                                        </p:tav>
                                        <p:tav tm="100000">
                                          <p:val>
                                            <p:strVal val="#ppt_x"/>
                                          </p:val>
                                        </p:tav>
                                      </p:tavLst>
                                    </p:anim>
                                    <p:anim calcmode="lin" valueType="num">
                                      <p:cBhvr additive="base">
                                        <p:cTn id="8" dur="500" fill="hold"/>
                                        <p:tgtEl>
                                          <p:spTgt spid="10762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6227" grpId="0" animBg="1"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46882" name="Rectangle 2"/>
          <p:cNvSpPr>
            <a:spLocks noGrp="1" noChangeArrowheads="1"/>
          </p:cNvSpPr>
          <p:nvPr>
            <p:ph type="title"/>
          </p:nvPr>
        </p:nvSpPr>
        <p:spPr>
          <a:xfrm>
            <a:off x="5815013" y="1408113"/>
            <a:ext cx="4243387" cy="3544887"/>
          </a:xfrm>
          <a:noFill/>
          <a:ln/>
          <a:effectLst>
            <a:outerShdw dist="53882" dir="2700000" algn="ctr" rotWithShape="0">
              <a:schemeClr val="bg2"/>
            </a:outerShdw>
          </a:effectLst>
        </p:spPr>
        <p:txBody>
          <a:bodyPr/>
          <a:lstStyle/>
          <a:p>
            <a:r>
              <a:rPr lang="en-US" i="0"/>
              <a:t>Water </a:t>
            </a:r>
            <a:br>
              <a:rPr lang="en-US" i="0"/>
            </a:br>
            <a:r>
              <a:rPr lang="en-US" i="0"/>
              <a:t>to </a:t>
            </a:r>
            <a:br>
              <a:rPr lang="en-US" i="0"/>
            </a:br>
            <a:r>
              <a:rPr lang="en-US" i="0"/>
              <a:t>Steam Circulation Loop</a:t>
            </a:r>
            <a:endParaRPr lang="en-US"/>
          </a:p>
        </p:txBody>
      </p:sp>
      <p:grpSp>
        <p:nvGrpSpPr>
          <p:cNvPr id="1146883" name="Group 3"/>
          <p:cNvGrpSpPr>
            <a:grpSpLocks/>
          </p:cNvGrpSpPr>
          <p:nvPr/>
        </p:nvGrpSpPr>
        <p:grpSpPr bwMode="auto">
          <a:xfrm>
            <a:off x="396875" y="96838"/>
            <a:ext cx="5684838" cy="6537325"/>
            <a:chOff x="250" y="61"/>
            <a:chExt cx="3581" cy="4118"/>
          </a:xfrm>
        </p:grpSpPr>
        <p:sp>
          <p:nvSpPr>
            <p:cNvPr id="1146884" name="Freeform 4"/>
            <p:cNvSpPr>
              <a:spLocks/>
            </p:cNvSpPr>
            <p:nvPr/>
          </p:nvSpPr>
          <p:spPr bwMode="auto">
            <a:xfrm>
              <a:off x="474" y="3481"/>
              <a:ext cx="3350" cy="88"/>
            </a:xfrm>
            <a:custGeom>
              <a:avLst/>
              <a:gdLst/>
              <a:ahLst/>
              <a:cxnLst>
                <a:cxn ang="0">
                  <a:pos x="0" y="0"/>
                </a:cxn>
                <a:cxn ang="0">
                  <a:pos x="3349" y="0"/>
                </a:cxn>
                <a:cxn ang="0">
                  <a:pos x="3349" y="87"/>
                </a:cxn>
                <a:cxn ang="0">
                  <a:pos x="0" y="87"/>
                </a:cxn>
                <a:cxn ang="0">
                  <a:pos x="0" y="0"/>
                </a:cxn>
              </a:cxnLst>
              <a:rect l="0" t="0" r="r" b="b"/>
              <a:pathLst>
                <a:path w="3350" h="88">
                  <a:moveTo>
                    <a:pt x="0" y="0"/>
                  </a:moveTo>
                  <a:lnTo>
                    <a:pt x="3349" y="0"/>
                  </a:lnTo>
                  <a:lnTo>
                    <a:pt x="3349" y="87"/>
                  </a:lnTo>
                  <a:lnTo>
                    <a:pt x="0" y="87"/>
                  </a:lnTo>
                  <a:lnTo>
                    <a:pt x="0" y="0"/>
                  </a:lnTo>
                </a:path>
              </a:pathLst>
            </a:custGeom>
            <a:solidFill>
              <a:srgbClr val="808080"/>
            </a:solidFill>
            <a:ln w="12700" cap="rnd" cmpd="sng">
              <a:noFill/>
              <a:prstDash val="solid"/>
              <a:round/>
              <a:headEnd type="none" w="med" len="med"/>
              <a:tailEnd type="none" w="med" len="med"/>
            </a:ln>
            <a:effectLst/>
          </p:spPr>
          <p:txBody>
            <a:bodyPr/>
            <a:lstStyle/>
            <a:p>
              <a:endParaRPr lang="en-US"/>
            </a:p>
          </p:txBody>
        </p:sp>
        <p:sp>
          <p:nvSpPr>
            <p:cNvPr id="1146885" name="Freeform 5"/>
            <p:cNvSpPr>
              <a:spLocks/>
            </p:cNvSpPr>
            <p:nvPr/>
          </p:nvSpPr>
          <p:spPr bwMode="auto">
            <a:xfrm>
              <a:off x="474" y="3475"/>
              <a:ext cx="3357" cy="4"/>
            </a:xfrm>
            <a:custGeom>
              <a:avLst/>
              <a:gdLst/>
              <a:ahLst/>
              <a:cxnLst>
                <a:cxn ang="0">
                  <a:pos x="3356" y="2"/>
                </a:cxn>
                <a:cxn ang="0">
                  <a:pos x="3349" y="0"/>
                </a:cxn>
                <a:cxn ang="0">
                  <a:pos x="0" y="0"/>
                </a:cxn>
                <a:cxn ang="0">
                  <a:pos x="0" y="3"/>
                </a:cxn>
                <a:cxn ang="0">
                  <a:pos x="3349" y="3"/>
                </a:cxn>
                <a:cxn ang="0">
                  <a:pos x="3344" y="2"/>
                </a:cxn>
                <a:cxn ang="0">
                  <a:pos x="3356" y="2"/>
                </a:cxn>
                <a:cxn ang="0">
                  <a:pos x="3356" y="0"/>
                </a:cxn>
                <a:cxn ang="0">
                  <a:pos x="3349" y="0"/>
                </a:cxn>
                <a:cxn ang="0">
                  <a:pos x="3356" y="2"/>
                </a:cxn>
              </a:cxnLst>
              <a:rect l="0" t="0" r="r" b="b"/>
              <a:pathLst>
                <a:path w="3357" h="4">
                  <a:moveTo>
                    <a:pt x="3356" y="2"/>
                  </a:moveTo>
                  <a:lnTo>
                    <a:pt x="3349" y="0"/>
                  </a:lnTo>
                  <a:lnTo>
                    <a:pt x="0" y="0"/>
                  </a:lnTo>
                  <a:lnTo>
                    <a:pt x="0" y="3"/>
                  </a:lnTo>
                  <a:lnTo>
                    <a:pt x="3349" y="3"/>
                  </a:lnTo>
                  <a:lnTo>
                    <a:pt x="3344" y="2"/>
                  </a:lnTo>
                  <a:lnTo>
                    <a:pt x="3356" y="2"/>
                  </a:lnTo>
                  <a:lnTo>
                    <a:pt x="3356" y="0"/>
                  </a:lnTo>
                  <a:lnTo>
                    <a:pt x="3349" y="0"/>
                  </a:lnTo>
                  <a:lnTo>
                    <a:pt x="3356" y="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886" name="Freeform 6"/>
            <p:cNvSpPr>
              <a:spLocks/>
            </p:cNvSpPr>
            <p:nvPr/>
          </p:nvSpPr>
          <p:spPr bwMode="auto">
            <a:xfrm>
              <a:off x="3827" y="3481"/>
              <a:ext cx="4" cy="94"/>
            </a:xfrm>
            <a:custGeom>
              <a:avLst/>
              <a:gdLst/>
              <a:ahLst/>
              <a:cxnLst>
                <a:cxn ang="0">
                  <a:pos x="1" y="93"/>
                </a:cxn>
                <a:cxn ang="0">
                  <a:pos x="3" y="87"/>
                </a:cxn>
                <a:cxn ang="0">
                  <a:pos x="3" y="0"/>
                </a:cxn>
                <a:cxn ang="0">
                  <a:pos x="0" y="0"/>
                </a:cxn>
                <a:cxn ang="0">
                  <a:pos x="0" y="87"/>
                </a:cxn>
                <a:cxn ang="0">
                  <a:pos x="1" y="83"/>
                </a:cxn>
                <a:cxn ang="0">
                  <a:pos x="1" y="93"/>
                </a:cxn>
                <a:cxn ang="0">
                  <a:pos x="3" y="93"/>
                </a:cxn>
                <a:cxn ang="0">
                  <a:pos x="3" y="87"/>
                </a:cxn>
                <a:cxn ang="0">
                  <a:pos x="1" y="93"/>
                </a:cxn>
              </a:cxnLst>
              <a:rect l="0" t="0" r="r" b="b"/>
              <a:pathLst>
                <a:path w="4" h="94">
                  <a:moveTo>
                    <a:pt x="1" y="93"/>
                  </a:moveTo>
                  <a:lnTo>
                    <a:pt x="3" y="87"/>
                  </a:lnTo>
                  <a:lnTo>
                    <a:pt x="3" y="0"/>
                  </a:lnTo>
                  <a:lnTo>
                    <a:pt x="0" y="0"/>
                  </a:lnTo>
                  <a:lnTo>
                    <a:pt x="0" y="87"/>
                  </a:lnTo>
                  <a:lnTo>
                    <a:pt x="1" y="83"/>
                  </a:lnTo>
                  <a:lnTo>
                    <a:pt x="1" y="93"/>
                  </a:lnTo>
                  <a:lnTo>
                    <a:pt x="3" y="93"/>
                  </a:lnTo>
                  <a:lnTo>
                    <a:pt x="3" y="87"/>
                  </a:lnTo>
                  <a:lnTo>
                    <a:pt x="1" y="93"/>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887" name="Freeform 7"/>
            <p:cNvSpPr>
              <a:spLocks/>
            </p:cNvSpPr>
            <p:nvPr/>
          </p:nvSpPr>
          <p:spPr bwMode="auto">
            <a:xfrm>
              <a:off x="469" y="3570"/>
              <a:ext cx="3355" cy="5"/>
            </a:xfrm>
            <a:custGeom>
              <a:avLst/>
              <a:gdLst/>
              <a:ahLst/>
              <a:cxnLst>
                <a:cxn ang="0">
                  <a:pos x="0" y="2"/>
                </a:cxn>
                <a:cxn ang="0">
                  <a:pos x="5" y="4"/>
                </a:cxn>
                <a:cxn ang="0">
                  <a:pos x="3354" y="4"/>
                </a:cxn>
                <a:cxn ang="0">
                  <a:pos x="3354" y="0"/>
                </a:cxn>
                <a:cxn ang="0">
                  <a:pos x="5" y="0"/>
                </a:cxn>
                <a:cxn ang="0">
                  <a:pos x="12" y="2"/>
                </a:cxn>
                <a:cxn ang="0">
                  <a:pos x="0" y="2"/>
                </a:cxn>
                <a:cxn ang="0">
                  <a:pos x="0" y="4"/>
                </a:cxn>
                <a:cxn ang="0">
                  <a:pos x="5" y="4"/>
                </a:cxn>
                <a:cxn ang="0">
                  <a:pos x="0" y="2"/>
                </a:cxn>
              </a:cxnLst>
              <a:rect l="0" t="0" r="r" b="b"/>
              <a:pathLst>
                <a:path w="3355" h="5">
                  <a:moveTo>
                    <a:pt x="0" y="2"/>
                  </a:moveTo>
                  <a:lnTo>
                    <a:pt x="5" y="4"/>
                  </a:lnTo>
                  <a:lnTo>
                    <a:pt x="3354" y="4"/>
                  </a:lnTo>
                  <a:lnTo>
                    <a:pt x="3354" y="0"/>
                  </a:lnTo>
                  <a:lnTo>
                    <a:pt x="5" y="0"/>
                  </a:lnTo>
                  <a:lnTo>
                    <a:pt x="12" y="2"/>
                  </a:lnTo>
                  <a:lnTo>
                    <a:pt x="0" y="2"/>
                  </a:lnTo>
                  <a:lnTo>
                    <a:pt x="0" y="4"/>
                  </a:lnTo>
                  <a:lnTo>
                    <a:pt x="5" y="4"/>
                  </a:lnTo>
                  <a:lnTo>
                    <a:pt x="0" y="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888" name="Freeform 8"/>
            <p:cNvSpPr>
              <a:spLocks/>
            </p:cNvSpPr>
            <p:nvPr/>
          </p:nvSpPr>
          <p:spPr bwMode="auto">
            <a:xfrm>
              <a:off x="469" y="3475"/>
              <a:ext cx="5" cy="94"/>
            </a:xfrm>
            <a:custGeom>
              <a:avLst/>
              <a:gdLst/>
              <a:ahLst/>
              <a:cxnLst>
                <a:cxn ang="0">
                  <a:pos x="2" y="0"/>
                </a:cxn>
                <a:cxn ang="0">
                  <a:pos x="0" y="6"/>
                </a:cxn>
                <a:cxn ang="0">
                  <a:pos x="0" y="93"/>
                </a:cxn>
                <a:cxn ang="0">
                  <a:pos x="4" y="93"/>
                </a:cxn>
                <a:cxn ang="0">
                  <a:pos x="4" y="6"/>
                </a:cxn>
                <a:cxn ang="0">
                  <a:pos x="2" y="10"/>
                </a:cxn>
                <a:cxn ang="0">
                  <a:pos x="2" y="0"/>
                </a:cxn>
                <a:cxn ang="0">
                  <a:pos x="0" y="0"/>
                </a:cxn>
                <a:cxn ang="0">
                  <a:pos x="0" y="6"/>
                </a:cxn>
                <a:cxn ang="0">
                  <a:pos x="2" y="0"/>
                </a:cxn>
              </a:cxnLst>
              <a:rect l="0" t="0" r="r" b="b"/>
              <a:pathLst>
                <a:path w="5" h="94">
                  <a:moveTo>
                    <a:pt x="2" y="0"/>
                  </a:moveTo>
                  <a:lnTo>
                    <a:pt x="0" y="6"/>
                  </a:lnTo>
                  <a:lnTo>
                    <a:pt x="0" y="93"/>
                  </a:lnTo>
                  <a:lnTo>
                    <a:pt x="4" y="93"/>
                  </a:lnTo>
                  <a:lnTo>
                    <a:pt x="4" y="6"/>
                  </a:lnTo>
                  <a:lnTo>
                    <a:pt x="2" y="10"/>
                  </a:lnTo>
                  <a:lnTo>
                    <a:pt x="2" y="0"/>
                  </a:lnTo>
                  <a:lnTo>
                    <a:pt x="0" y="0"/>
                  </a:lnTo>
                  <a:lnTo>
                    <a:pt x="0" y="6"/>
                  </a:lnTo>
                  <a:lnTo>
                    <a:pt x="2"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889" name="Freeform 9"/>
            <p:cNvSpPr>
              <a:spLocks/>
            </p:cNvSpPr>
            <p:nvPr/>
          </p:nvSpPr>
          <p:spPr bwMode="auto">
            <a:xfrm>
              <a:off x="3014" y="3451"/>
              <a:ext cx="306" cy="133"/>
            </a:xfrm>
            <a:custGeom>
              <a:avLst/>
              <a:gdLst/>
              <a:ahLst/>
              <a:cxnLst>
                <a:cxn ang="0">
                  <a:pos x="0" y="0"/>
                </a:cxn>
                <a:cxn ang="0">
                  <a:pos x="305" y="0"/>
                </a:cxn>
                <a:cxn ang="0">
                  <a:pos x="305" y="132"/>
                </a:cxn>
                <a:cxn ang="0">
                  <a:pos x="0" y="132"/>
                </a:cxn>
                <a:cxn ang="0">
                  <a:pos x="0" y="0"/>
                </a:cxn>
              </a:cxnLst>
              <a:rect l="0" t="0" r="r" b="b"/>
              <a:pathLst>
                <a:path w="306" h="133">
                  <a:moveTo>
                    <a:pt x="0" y="0"/>
                  </a:moveTo>
                  <a:lnTo>
                    <a:pt x="305" y="0"/>
                  </a:lnTo>
                  <a:lnTo>
                    <a:pt x="305" y="132"/>
                  </a:lnTo>
                  <a:lnTo>
                    <a:pt x="0" y="132"/>
                  </a:lnTo>
                  <a:lnTo>
                    <a:pt x="0"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890" name="Freeform 10"/>
            <p:cNvSpPr>
              <a:spLocks/>
            </p:cNvSpPr>
            <p:nvPr/>
          </p:nvSpPr>
          <p:spPr bwMode="auto">
            <a:xfrm>
              <a:off x="3014" y="3446"/>
              <a:ext cx="311" cy="4"/>
            </a:xfrm>
            <a:custGeom>
              <a:avLst/>
              <a:gdLst/>
              <a:ahLst/>
              <a:cxnLst>
                <a:cxn ang="0">
                  <a:pos x="310" y="2"/>
                </a:cxn>
                <a:cxn ang="0">
                  <a:pos x="305" y="0"/>
                </a:cxn>
                <a:cxn ang="0">
                  <a:pos x="0" y="0"/>
                </a:cxn>
                <a:cxn ang="0">
                  <a:pos x="0" y="3"/>
                </a:cxn>
                <a:cxn ang="0">
                  <a:pos x="305" y="3"/>
                </a:cxn>
                <a:cxn ang="0">
                  <a:pos x="300" y="2"/>
                </a:cxn>
                <a:cxn ang="0">
                  <a:pos x="310" y="2"/>
                </a:cxn>
                <a:cxn ang="0">
                  <a:pos x="310" y="0"/>
                </a:cxn>
                <a:cxn ang="0">
                  <a:pos x="305" y="0"/>
                </a:cxn>
                <a:cxn ang="0">
                  <a:pos x="310" y="2"/>
                </a:cxn>
              </a:cxnLst>
              <a:rect l="0" t="0" r="r" b="b"/>
              <a:pathLst>
                <a:path w="311" h="4">
                  <a:moveTo>
                    <a:pt x="310" y="2"/>
                  </a:moveTo>
                  <a:lnTo>
                    <a:pt x="305" y="0"/>
                  </a:lnTo>
                  <a:lnTo>
                    <a:pt x="0" y="0"/>
                  </a:lnTo>
                  <a:lnTo>
                    <a:pt x="0" y="3"/>
                  </a:lnTo>
                  <a:lnTo>
                    <a:pt x="305" y="3"/>
                  </a:lnTo>
                  <a:lnTo>
                    <a:pt x="300" y="2"/>
                  </a:lnTo>
                  <a:lnTo>
                    <a:pt x="310" y="2"/>
                  </a:lnTo>
                  <a:lnTo>
                    <a:pt x="310" y="0"/>
                  </a:lnTo>
                  <a:lnTo>
                    <a:pt x="305" y="0"/>
                  </a:lnTo>
                  <a:lnTo>
                    <a:pt x="310" y="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891" name="Freeform 11"/>
            <p:cNvSpPr>
              <a:spLocks/>
            </p:cNvSpPr>
            <p:nvPr/>
          </p:nvSpPr>
          <p:spPr bwMode="auto">
            <a:xfrm>
              <a:off x="3320" y="3451"/>
              <a:ext cx="5" cy="138"/>
            </a:xfrm>
            <a:custGeom>
              <a:avLst/>
              <a:gdLst/>
              <a:ahLst/>
              <a:cxnLst>
                <a:cxn ang="0">
                  <a:pos x="2" y="137"/>
                </a:cxn>
                <a:cxn ang="0">
                  <a:pos x="4" y="132"/>
                </a:cxn>
                <a:cxn ang="0">
                  <a:pos x="4" y="0"/>
                </a:cxn>
                <a:cxn ang="0">
                  <a:pos x="0" y="0"/>
                </a:cxn>
                <a:cxn ang="0">
                  <a:pos x="0" y="132"/>
                </a:cxn>
                <a:cxn ang="0">
                  <a:pos x="2" y="128"/>
                </a:cxn>
                <a:cxn ang="0">
                  <a:pos x="2" y="137"/>
                </a:cxn>
                <a:cxn ang="0">
                  <a:pos x="4" y="137"/>
                </a:cxn>
                <a:cxn ang="0">
                  <a:pos x="4" y="132"/>
                </a:cxn>
                <a:cxn ang="0">
                  <a:pos x="2" y="137"/>
                </a:cxn>
              </a:cxnLst>
              <a:rect l="0" t="0" r="r" b="b"/>
              <a:pathLst>
                <a:path w="5" h="138">
                  <a:moveTo>
                    <a:pt x="2" y="137"/>
                  </a:moveTo>
                  <a:lnTo>
                    <a:pt x="4" y="132"/>
                  </a:lnTo>
                  <a:lnTo>
                    <a:pt x="4" y="0"/>
                  </a:lnTo>
                  <a:lnTo>
                    <a:pt x="0" y="0"/>
                  </a:lnTo>
                  <a:lnTo>
                    <a:pt x="0" y="132"/>
                  </a:lnTo>
                  <a:lnTo>
                    <a:pt x="2" y="128"/>
                  </a:lnTo>
                  <a:lnTo>
                    <a:pt x="2" y="137"/>
                  </a:lnTo>
                  <a:lnTo>
                    <a:pt x="4" y="137"/>
                  </a:lnTo>
                  <a:lnTo>
                    <a:pt x="4" y="132"/>
                  </a:lnTo>
                  <a:lnTo>
                    <a:pt x="2" y="137"/>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892" name="Freeform 12"/>
            <p:cNvSpPr>
              <a:spLocks/>
            </p:cNvSpPr>
            <p:nvPr/>
          </p:nvSpPr>
          <p:spPr bwMode="auto">
            <a:xfrm>
              <a:off x="3009" y="3585"/>
              <a:ext cx="311" cy="4"/>
            </a:xfrm>
            <a:custGeom>
              <a:avLst/>
              <a:gdLst/>
              <a:ahLst/>
              <a:cxnLst>
                <a:cxn ang="0">
                  <a:pos x="0" y="2"/>
                </a:cxn>
                <a:cxn ang="0">
                  <a:pos x="5" y="3"/>
                </a:cxn>
                <a:cxn ang="0">
                  <a:pos x="310" y="3"/>
                </a:cxn>
                <a:cxn ang="0">
                  <a:pos x="310" y="0"/>
                </a:cxn>
                <a:cxn ang="0">
                  <a:pos x="5" y="0"/>
                </a:cxn>
                <a:cxn ang="0">
                  <a:pos x="10" y="2"/>
                </a:cxn>
                <a:cxn ang="0">
                  <a:pos x="0" y="2"/>
                </a:cxn>
                <a:cxn ang="0">
                  <a:pos x="0" y="3"/>
                </a:cxn>
                <a:cxn ang="0">
                  <a:pos x="5" y="3"/>
                </a:cxn>
                <a:cxn ang="0">
                  <a:pos x="0" y="2"/>
                </a:cxn>
              </a:cxnLst>
              <a:rect l="0" t="0" r="r" b="b"/>
              <a:pathLst>
                <a:path w="311" h="4">
                  <a:moveTo>
                    <a:pt x="0" y="2"/>
                  </a:moveTo>
                  <a:lnTo>
                    <a:pt x="5" y="3"/>
                  </a:lnTo>
                  <a:lnTo>
                    <a:pt x="310" y="3"/>
                  </a:lnTo>
                  <a:lnTo>
                    <a:pt x="310" y="0"/>
                  </a:lnTo>
                  <a:lnTo>
                    <a:pt x="5" y="0"/>
                  </a:lnTo>
                  <a:lnTo>
                    <a:pt x="10" y="2"/>
                  </a:lnTo>
                  <a:lnTo>
                    <a:pt x="0" y="2"/>
                  </a:lnTo>
                  <a:lnTo>
                    <a:pt x="0" y="3"/>
                  </a:lnTo>
                  <a:lnTo>
                    <a:pt x="5" y="3"/>
                  </a:lnTo>
                  <a:lnTo>
                    <a:pt x="0" y="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893" name="Freeform 13"/>
            <p:cNvSpPr>
              <a:spLocks/>
            </p:cNvSpPr>
            <p:nvPr/>
          </p:nvSpPr>
          <p:spPr bwMode="auto">
            <a:xfrm>
              <a:off x="3009" y="3446"/>
              <a:ext cx="3" cy="138"/>
            </a:xfrm>
            <a:custGeom>
              <a:avLst/>
              <a:gdLst/>
              <a:ahLst/>
              <a:cxnLst>
                <a:cxn ang="0">
                  <a:pos x="1" y="0"/>
                </a:cxn>
                <a:cxn ang="0">
                  <a:pos x="0" y="5"/>
                </a:cxn>
                <a:cxn ang="0">
                  <a:pos x="0" y="137"/>
                </a:cxn>
                <a:cxn ang="0">
                  <a:pos x="2" y="137"/>
                </a:cxn>
                <a:cxn ang="0">
                  <a:pos x="2" y="5"/>
                </a:cxn>
                <a:cxn ang="0">
                  <a:pos x="1" y="9"/>
                </a:cxn>
                <a:cxn ang="0">
                  <a:pos x="1" y="0"/>
                </a:cxn>
                <a:cxn ang="0">
                  <a:pos x="0" y="0"/>
                </a:cxn>
                <a:cxn ang="0">
                  <a:pos x="0" y="5"/>
                </a:cxn>
                <a:cxn ang="0">
                  <a:pos x="1" y="0"/>
                </a:cxn>
              </a:cxnLst>
              <a:rect l="0" t="0" r="r" b="b"/>
              <a:pathLst>
                <a:path w="3" h="138">
                  <a:moveTo>
                    <a:pt x="1" y="0"/>
                  </a:moveTo>
                  <a:lnTo>
                    <a:pt x="0" y="5"/>
                  </a:lnTo>
                  <a:lnTo>
                    <a:pt x="0" y="137"/>
                  </a:lnTo>
                  <a:lnTo>
                    <a:pt x="2" y="137"/>
                  </a:lnTo>
                  <a:lnTo>
                    <a:pt x="2" y="5"/>
                  </a:lnTo>
                  <a:lnTo>
                    <a:pt x="1" y="9"/>
                  </a:lnTo>
                  <a:lnTo>
                    <a:pt x="1" y="0"/>
                  </a:lnTo>
                  <a:lnTo>
                    <a:pt x="0" y="0"/>
                  </a:lnTo>
                  <a:lnTo>
                    <a:pt x="0" y="5"/>
                  </a:lnTo>
                  <a:lnTo>
                    <a:pt x="1"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894" name="Freeform 14"/>
            <p:cNvSpPr>
              <a:spLocks/>
            </p:cNvSpPr>
            <p:nvPr/>
          </p:nvSpPr>
          <p:spPr bwMode="auto">
            <a:xfrm>
              <a:off x="3029" y="2750"/>
              <a:ext cx="73" cy="697"/>
            </a:xfrm>
            <a:custGeom>
              <a:avLst/>
              <a:gdLst/>
              <a:ahLst/>
              <a:cxnLst>
                <a:cxn ang="0">
                  <a:pos x="7" y="0"/>
                </a:cxn>
                <a:cxn ang="0">
                  <a:pos x="7" y="38"/>
                </a:cxn>
                <a:cxn ang="0">
                  <a:pos x="6" y="80"/>
                </a:cxn>
                <a:cxn ang="0">
                  <a:pos x="5" y="123"/>
                </a:cxn>
                <a:cxn ang="0">
                  <a:pos x="2" y="168"/>
                </a:cxn>
                <a:cxn ang="0">
                  <a:pos x="1" y="215"/>
                </a:cxn>
                <a:cxn ang="0">
                  <a:pos x="0" y="263"/>
                </a:cxn>
                <a:cxn ang="0">
                  <a:pos x="0" y="312"/>
                </a:cxn>
                <a:cxn ang="0">
                  <a:pos x="0" y="359"/>
                </a:cxn>
                <a:cxn ang="0">
                  <a:pos x="1" y="407"/>
                </a:cxn>
                <a:cxn ang="0">
                  <a:pos x="3" y="454"/>
                </a:cxn>
                <a:cxn ang="0">
                  <a:pos x="8" y="501"/>
                </a:cxn>
                <a:cxn ang="0">
                  <a:pos x="14" y="545"/>
                </a:cxn>
                <a:cxn ang="0">
                  <a:pos x="23" y="588"/>
                </a:cxn>
                <a:cxn ang="0">
                  <a:pos x="34" y="627"/>
                </a:cxn>
                <a:cxn ang="0">
                  <a:pos x="48" y="664"/>
                </a:cxn>
                <a:cxn ang="0">
                  <a:pos x="64" y="696"/>
                </a:cxn>
                <a:cxn ang="0">
                  <a:pos x="63" y="676"/>
                </a:cxn>
                <a:cxn ang="0">
                  <a:pos x="49" y="642"/>
                </a:cxn>
                <a:cxn ang="0">
                  <a:pos x="37" y="604"/>
                </a:cxn>
                <a:cxn ang="0">
                  <a:pos x="28" y="565"/>
                </a:cxn>
                <a:cxn ang="0">
                  <a:pos x="20" y="521"/>
                </a:cxn>
                <a:cxn ang="0">
                  <a:pos x="15" y="476"/>
                </a:cxn>
                <a:cxn ang="0">
                  <a:pos x="12" y="431"/>
                </a:cxn>
                <a:cxn ang="0">
                  <a:pos x="9" y="383"/>
                </a:cxn>
                <a:cxn ang="0">
                  <a:pos x="9" y="336"/>
                </a:cxn>
                <a:cxn ang="0">
                  <a:pos x="9" y="287"/>
                </a:cxn>
                <a:cxn ang="0">
                  <a:pos x="10" y="239"/>
                </a:cxn>
                <a:cxn ang="0">
                  <a:pos x="12" y="192"/>
                </a:cxn>
                <a:cxn ang="0">
                  <a:pos x="13" y="145"/>
                </a:cxn>
                <a:cxn ang="0">
                  <a:pos x="15" y="101"/>
                </a:cxn>
                <a:cxn ang="0">
                  <a:pos x="16" y="58"/>
                </a:cxn>
                <a:cxn ang="0">
                  <a:pos x="17" y="19"/>
                </a:cxn>
                <a:cxn ang="0">
                  <a:pos x="7" y="0"/>
                </a:cxn>
              </a:cxnLst>
              <a:rect l="0" t="0" r="r" b="b"/>
              <a:pathLst>
                <a:path w="73" h="697">
                  <a:moveTo>
                    <a:pt x="7" y="0"/>
                  </a:moveTo>
                  <a:lnTo>
                    <a:pt x="7" y="0"/>
                  </a:lnTo>
                  <a:lnTo>
                    <a:pt x="7" y="19"/>
                  </a:lnTo>
                  <a:lnTo>
                    <a:pt x="7" y="38"/>
                  </a:lnTo>
                  <a:lnTo>
                    <a:pt x="7" y="58"/>
                  </a:lnTo>
                  <a:lnTo>
                    <a:pt x="6" y="80"/>
                  </a:lnTo>
                  <a:lnTo>
                    <a:pt x="6" y="101"/>
                  </a:lnTo>
                  <a:lnTo>
                    <a:pt x="5" y="123"/>
                  </a:lnTo>
                  <a:lnTo>
                    <a:pt x="3" y="145"/>
                  </a:lnTo>
                  <a:lnTo>
                    <a:pt x="2" y="168"/>
                  </a:lnTo>
                  <a:lnTo>
                    <a:pt x="2" y="192"/>
                  </a:lnTo>
                  <a:lnTo>
                    <a:pt x="1" y="215"/>
                  </a:lnTo>
                  <a:lnTo>
                    <a:pt x="1" y="239"/>
                  </a:lnTo>
                  <a:lnTo>
                    <a:pt x="0" y="263"/>
                  </a:lnTo>
                  <a:lnTo>
                    <a:pt x="0" y="287"/>
                  </a:lnTo>
                  <a:lnTo>
                    <a:pt x="0" y="312"/>
                  </a:lnTo>
                  <a:lnTo>
                    <a:pt x="0" y="336"/>
                  </a:lnTo>
                  <a:lnTo>
                    <a:pt x="0" y="359"/>
                  </a:lnTo>
                  <a:lnTo>
                    <a:pt x="0" y="383"/>
                  </a:lnTo>
                  <a:lnTo>
                    <a:pt x="1" y="407"/>
                  </a:lnTo>
                  <a:lnTo>
                    <a:pt x="2" y="431"/>
                  </a:lnTo>
                  <a:lnTo>
                    <a:pt x="3" y="454"/>
                  </a:lnTo>
                  <a:lnTo>
                    <a:pt x="6" y="478"/>
                  </a:lnTo>
                  <a:lnTo>
                    <a:pt x="8" y="501"/>
                  </a:lnTo>
                  <a:lnTo>
                    <a:pt x="10" y="523"/>
                  </a:lnTo>
                  <a:lnTo>
                    <a:pt x="14" y="545"/>
                  </a:lnTo>
                  <a:lnTo>
                    <a:pt x="19" y="566"/>
                  </a:lnTo>
                  <a:lnTo>
                    <a:pt x="23" y="588"/>
                  </a:lnTo>
                  <a:lnTo>
                    <a:pt x="28" y="607"/>
                  </a:lnTo>
                  <a:lnTo>
                    <a:pt x="34" y="627"/>
                  </a:lnTo>
                  <a:lnTo>
                    <a:pt x="39" y="645"/>
                  </a:lnTo>
                  <a:lnTo>
                    <a:pt x="48" y="664"/>
                  </a:lnTo>
                  <a:lnTo>
                    <a:pt x="55" y="681"/>
                  </a:lnTo>
                  <a:lnTo>
                    <a:pt x="64" y="696"/>
                  </a:lnTo>
                  <a:lnTo>
                    <a:pt x="72" y="691"/>
                  </a:lnTo>
                  <a:lnTo>
                    <a:pt x="63" y="676"/>
                  </a:lnTo>
                  <a:lnTo>
                    <a:pt x="56" y="659"/>
                  </a:lnTo>
                  <a:lnTo>
                    <a:pt x="49" y="642"/>
                  </a:lnTo>
                  <a:lnTo>
                    <a:pt x="43" y="623"/>
                  </a:lnTo>
                  <a:lnTo>
                    <a:pt x="37" y="604"/>
                  </a:lnTo>
                  <a:lnTo>
                    <a:pt x="33" y="584"/>
                  </a:lnTo>
                  <a:lnTo>
                    <a:pt x="28" y="565"/>
                  </a:lnTo>
                  <a:lnTo>
                    <a:pt x="23" y="544"/>
                  </a:lnTo>
                  <a:lnTo>
                    <a:pt x="20" y="521"/>
                  </a:lnTo>
                  <a:lnTo>
                    <a:pt x="17" y="499"/>
                  </a:lnTo>
                  <a:lnTo>
                    <a:pt x="15" y="476"/>
                  </a:lnTo>
                  <a:lnTo>
                    <a:pt x="13" y="454"/>
                  </a:lnTo>
                  <a:lnTo>
                    <a:pt x="12" y="431"/>
                  </a:lnTo>
                  <a:lnTo>
                    <a:pt x="10" y="407"/>
                  </a:lnTo>
                  <a:lnTo>
                    <a:pt x="9" y="383"/>
                  </a:lnTo>
                  <a:lnTo>
                    <a:pt x="9" y="359"/>
                  </a:lnTo>
                  <a:lnTo>
                    <a:pt x="9" y="336"/>
                  </a:lnTo>
                  <a:lnTo>
                    <a:pt x="9" y="312"/>
                  </a:lnTo>
                  <a:lnTo>
                    <a:pt x="9" y="287"/>
                  </a:lnTo>
                  <a:lnTo>
                    <a:pt x="9" y="263"/>
                  </a:lnTo>
                  <a:lnTo>
                    <a:pt x="10" y="239"/>
                  </a:lnTo>
                  <a:lnTo>
                    <a:pt x="10" y="215"/>
                  </a:lnTo>
                  <a:lnTo>
                    <a:pt x="12" y="192"/>
                  </a:lnTo>
                  <a:lnTo>
                    <a:pt x="12" y="168"/>
                  </a:lnTo>
                  <a:lnTo>
                    <a:pt x="13" y="145"/>
                  </a:lnTo>
                  <a:lnTo>
                    <a:pt x="14" y="123"/>
                  </a:lnTo>
                  <a:lnTo>
                    <a:pt x="15" y="101"/>
                  </a:lnTo>
                  <a:lnTo>
                    <a:pt x="15" y="80"/>
                  </a:lnTo>
                  <a:lnTo>
                    <a:pt x="16" y="58"/>
                  </a:lnTo>
                  <a:lnTo>
                    <a:pt x="16" y="38"/>
                  </a:lnTo>
                  <a:lnTo>
                    <a:pt x="17" y="19"/>
                  </a:lnTo>
                  <a:lnTo>
                    <a:pt x="17" y="0"/>
                  </a:lnTo>
                  <a:lnTo>
                    <a:pt x="7"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895" name="Freeform 15"/>
            <p:cNvSpPr>
              <a:spLocks/>
            </p:cNvSpPr>
            <p:nvPr/>
          </p:nvSpPr>
          <p:spPr bwMode="auto">
            <a:xfrm>
              <a:off x="3034" y="2535"/>
              <a:ext cx="9" cy="209"/>
            </a:xfrm>
            <a:custGeom>
              <a:avLst/>
              <a:gdLst/>
              <a:ahLst/>
              <a:cxnLst>
                <a:cxn ang="0">
                  <a:pos x="1" y="0"/>
                </a:cxn>
                <a:cxn ang="0">
                  <a:pos x="1" y="1"/>
                </a:cxn>
                <a:cxn ang="0">
                  <a:pos x="2" y="15"/>
                </a:cxn>
                <a:cxn ang="0">
                  <a:pos x="2" y="28"/>
                </a:cxn>
                <a:cxn ang="0">
                  <a:pos x="2" y="41"/>
                </a:cxn>
                <a:cxn ang="0">
                  <a:pos x="2" y="52"/>
                </a:cxn>
                <a:cxn ang="0">
                  <a:pos x="2" y="65"/>
                </a:cxn>
                <a:cxn ang="0">
                  <a:pos x="2" y="77"/>
                </a:cxn>
                <a:cxn ang="0">
                  <a:pos x="2" y="88"/>
                </a:cxn>
                <a:cxn ang="0">
                  <a:pos x="1" y="100"/>
                </a:cxn>
                <a:cxn ang="0">
                  <a:pos x="1" y="112"/>
                </a:cxn>
                <a:cxn ang="0">
                  <a:pos x="1" y="124"/>
                </a:cxn>
                <a:cxn ang="0">
                  <a:pos x="0" y="136"/>
                </a:cxn>
                <a:cxn ang="0">
                  <a:pos x="0" y="150"/>
                </a:cxn>
                <a:cxn ang="0">
                  <a:pos x="0" y="164"/>
                </a:cxn>
                <a:cxn ang="0">
                  <a:pos x="0" y="178"/>
                </a:cxn>
                <a:cxn ang="0">
                  <a:pos x="1" y="192"/>
                </a:cxn>
                <a:cxn ang="0">
                  <a:pos x="1" y="208"/>
                </a:cxn>
                <a:cxn ang="0">
                  <a:pos x="7" y="208"/>
                </a:cxn>
                <a:cxn ang="0">
                  <a:pos x="7" y="192"/>
                </a:cxn>
                <a:cxn ang="0">
                  <a:pos x="6" y="178"/>
                </a:cxn>
                <a:cxn ang="0">
                  <a:pos x="6" y="164"/>
                </a:cxn>
                <a:cxn ang="0">
                  <a:pos x="6" y="150"/>
                </a:cxn>
                <a:cxn ang="0">
                  <a:pos x="6" y="136"/>
                </a:cxn>
                <a:cxn ang="0">
                  <a:pos x="7" y="124"/>
                </a:cxn>
                <a:cxn ang="0">
                  <a:pos x="7" y="112"/>
                </a:cxn>
                <a:cxn ang="0">
                  <a:pos x="7" y="100"/>
                </a:cxn>
                <a:cxn ang="0">
                  <a:pos x="8" y="88"/>
                </a:cxn>
                <a:cxn ang="0">
                  <a:pos x="8" y="77"/>
                </a:cxn>
                <a:cxn ang="0">
                  <a:pos x="8" y="65"/>
                </a:cxn>
                <a:cxn ang="0">
                  <a:pos x="8" y="52"/>
                </a:cxn>
                <a:cxn ang="0">
                  <a:pos x="8" y="41"/>
                </a:cxn>
                <a:cxn ang="0">
                  <a:pos x="8" y="28"/>
                </a:cxn>
                <a:cxn ang="0">
                  <a:pos x="8" y="14"/>
                </a:cxn>
                <a:cxn ang="0">
                  <a:pos x="7" y="0"/>
                </a:cxn>
                <a:cxn ang="0">
                  <a:pos x="7" y="1"/>
                </a:cxn>
                <a:cxn ang="0">
                  <a:pos x="1" y="0"/>
                </a:cxn>
                <a:cxn ang="0">
                  <a:pos x="1" y="1"/>
                </a:cxn>
                <a:cxn ang="0">
                  <a:pos x="1" y="0"/>
                </a:cxn>
              </a:cxnLst>
              <a:rect l="0" t="0" r="r" b="b"/>
              <a:pathLst>
                <a:path w="9" h="209">
                  <a:moveTo>
                    <a:pt x="1" y="0"/>
                  </a:moveTo>
                  <a:lnTo>
                    <a:pt x="1" y="1"/>
                  </a:lnTo>
                  <a:lnTo>
                    <a:pt x="2" y="15"/>
                  </a:lnTo>
                  <a:lnTo>
                    <a:pt x="2" y="28"/>
                  </a:lnTo>
                  <a:lnTo>
                    <a:pt x="2" y="41"/>
                  </a:lnTo>
                  <a:lnTo>
                    <a:pt x="2" y="52"/>
                  </a:lnTo>
                  <a:lnTo>
                    <a:pt x="2" y="65"/>
                  </a:lnTo>
                  <a:lnTo>
                    <a:pt x="2" y="77"/>
                  </a:lnTo>
                  <a:lnTo>
                    <a:pt x="2" y="88"/>
                  </a:lnTo>
                  <a:lnTo>
                    <a:pt x="1" y="100"/>
                  </a:lnTo>
                  <a:lnTo>
                    <a:pt x="1" y="112"/>
                  </a:lnTo>
                  <a:lnTo>
                    <a:pt x="1" y="124"/>
                  </a:lnTo>
                  <a:lnTo>
                    <a:pt x="0" y="136"/>
                  </a:lnTo>
                  <a:lnTo>
                    <a:pt x="0" y="150"/>
                  </a:lnTo>
                  <a:lnTo>
                    <a:pt x="0" y="164"/>
                  </a:lnTo>
                  <a:lnTo>
                    <a:pt x="0" y="178"/>
                  </a:lnTo>
                  <a:lnTo>
                    <a:pt x="1" y="192"/>
                  </a:lnTo>
                  <a:lnTo>
                    <a:pt x="1" y="208"/>
                  </a:lnTo>
                  <a:lnTo>
                    <a:pt x="7" y="208"/>
                  </a:lnTo>
                  <a:lnTo>
                    <a:pt x="7" y="192"/>
                  </a:lnTo>
                  <a:lnTo>
                    <a:pt x="6" y="178"/>
                  </a:lnTo>
                  <a:lnTo>
                    <a:pt x="6" y="164"/>
                  </a:lnTo>
                  <a:lnTo>
                    <a:pt x="6" y="150"/>
                  </a:lnTo>
                  <a:lnTo>
                    <a:pt x="6" y="136"/>
                  </a:lnTo>
                  <a:lnTo>
                    <a:pt x="7" y="124"/>
                  </a:lnTo>
                  <a:lnTo>
                    <a:pt x="7" y="112"/>
                  </a:lnTo>
                  <a:lnTo>
                    <a:pt x="7" y="100"/>
                  </a:lnTo>
                  <a:lnTo>
                    <a:pt x="8" y="88"/>
                  </a:lnTo>
                  <a:lnTo>
                    <a:pt x="8" y="77"/>
                  </a:lnTo>
                  <a:lnTo>
                    <a:pt x="8" y="65"/>
                  </a:lnTo>
                  <a:lnTo>
                    <a:pt x="8" y="52"/>
                  </a:lnTo>
                  <a:lnTo>
                    <a:pt x="8" y="41"/>
                  </a:lnTo>
                  <a:lnTo>
                    <a:pt x="8" y="28"/>
                  </a:lnTo>
                  <a:lnTo>
                    <a:pt x="8" y="14"/>
                  </a:lnTo>
                  <a:lnTo>
                    <a:pt x="7" y="0"/>
                  </a:lnTo>
                  <a:lnTo>
                    <a:pt x="7" y="1"/>
                  </a:lnTo>
                  <a:lnTo>
                    <a:pt x="1" y="0"/>
                  </a:lnTo>
                  <a:lnTo>
                    <a:pt x="1" y="1"/>
                  </a:lnTo>
                  <a:lnTo>
                    <a:pt x="1"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896" name="Freeform 16"/>
            <p:cNvSpPr>
              <a:spLocks/>
            </p:cNvSpPr>
            <p:nvPr/>
          </p:nvSpPr>
          <p:spPr bwMode="auto">
            <a:xfrm>
              <a:off x="3035" y="2304"/>
              <a:ext cx="42" cy="226"/>
            </a:xfrm>
            <a:custGeom>
              <a:avLst/>
              <a:gdLst/>
              <a:ahLst/>
              <a:cxnLst>
                <a:cxn ang="0">
                  <a:pos x="32" y="0"/>
                </a:cxn>
                <a:cxn ang="0">
                  <a:pos x="32" y="0"/>
                </a:cxn>
                <a:cxn ang="0">
                  <a:pos x="0" y="224"/>
                </a:cxn>
                <a:cxn ang="0">
                  <a:pos x="10" y="225"/>
                </a:cxn>
                <a:cxn ang="0">
                  <a:pos x="41" y="1"/>
                </a:cxn>
                <a:cxn ang="0">
                  <a:pos x="32" y="0"/>
                </a:cxn>
              </a:cxnLst>
              <a:rect l="0" t="0" r="r" b="b"/>
              <a:pathLst>
                <a:path w="42" h="226">
                  <a:moveTo>
                    <a:pt x="32" y="0"/>
                  </a:moveTo>
                  <a:lnTo>
                    <a:pt x="32" y="0"/>
                  </a:lnTo>
                  <a:lnTo>
                    <a:pt x="0" y="224"/>
                  </a:lnTo>
                  <a:lnTo>
                    <a:pt x="10" y="225"/>
                  </a:lnTo>
                  <a:lnTo>
                    <a:pt x="41" y="1"/>
                  </a:lnTo>
                  <a:lnTo>
                    <a:pt x="32"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897" name="Freeform 17"/>
            <p:cNvSpPr>
              <a:spLocks/>
            </p:cNvSpPr>
            <p:nvPr/>
          </p:nvSpPr>
          <p:spPr bwMode="auto">
            <a:xfrm>
              <a:off x="3074" y="1890"/>
              <a:ext cx="102" cy="410"/>
            </a:xfrm>
            <a:custGeom>
              <a:avLst/>
              <a:gdLst/>
              <a:ahLst/>
              <a:cxnLst>
                <a:cxn ang="0">
                  <a:pos x="101" y="9"/>
                </a:cxn>
                <a:cxn ang="0">
                  <a:pos x="92" y="9"/>
                </a:cxn>
                <a:cxn ang="0">
                  <a:pos x="82" y="37"/>
                </a:cxn>
                <a:cxn ang="0">
                  <a:pos x="72" y="63"/>
                </a:cxn>
                <a:cxn ang="0">
                  <a:pos x="62" y="89"/>
                </a:cxn>
                <a:cxn ang="0">
                  <a:pos x="55" y="115"/>
                </a:cxn>
                <a:cxn ang="0">
                  <a:pos x="47" y="141"/>
                </a:cxn>
                <a:cxn ang="0">
                  <a:pos x="41" y="167"/>
                </a:cxn>
                <a:cxn ang="0">
                  <a:pos x="35" y="193"/>
                </a:cxn>
                <a:cxn ang="0">
                  <a:pos x="30" y="216"/>
                </a:cxn>
                <a:cxn ang="0">
                  <a:pos x="27" y="241"/>
                </a:cxn>
                <a:cxn ang="0">
                  <a:pos x="23" y="266"/>
                </a:cxn>
                <a:cxn ang="0">
                  <a:pos x="18" y="291"/>
                </a:cxn>
                <a:cxn ang="0">
                  <a:pos x="15" y="314"/>
                </a:cxn>
                <a:cxn ang="0">
                  <a:pos x="11" y="338"/>
                </a:cxn>
                <a:cxn ang="0">
                  <a:pos x="7" y="361"/>
                </a:cxn>
                <a:cxn ang="0">
                  <a:pos x="4" y="384"/>
                </a:cxn>
                <a:cxn ang="0">
                  <a:pos x="0" y="408"/>
                </a:cxn>
                <a:cxn ang="0">
                  <a:pos x="10" y="409"/>
                </a:cxn>
                <a:cxn ang="0">
                  <a:pos x="13" y="385"/>
                </a:cxn>
                <a:cxn ang="0">
                  <a:pos x="17" y="363"/>
                </a:cxn>
                <a:cxn ang="0">
                  <a:pos x="21" y="339"/>
                </a:cxn>
                <a:cxn ang="0">
                  <a:pos x="24" y="316"/>
                </a:cxn>
                <a:cxn ang="0">
                  <a:pos x="28" y="292"/>
                </a:cxn>
                <a:cxn ang="0">
                  <a:pos x="33" y="267"/>
                </a:cxn>
                <a:cxn ang="0">
                  <a:pos x="37" y="242"/>
                </a:cxn>
                <a:cxn ang="0">
                  <a:pos x="41" y="218"/>
                </a:cxn>
                <a:cxn ang="0">
                  <a:pos x="46" y="194"/>
                </a:cxn>
                <a:cxn ang="0">
                  <a:pos x="51" y="169"/>
                </a:cxn>
                <a:cxn ang="0">
                  <a:pos x="57" y="143"/>
                </a:cxn>
                <a:cxn ang="0">
                  <a:pos x="64" y="118"/>
                </a:cxn>
                <a:cxn ang="0">
                  <a:pos x="72" y="91"/>
                </a:cxn>
                <a:cxn ang="0">
                  <a:pos x="82" y="65"/>
                </a:cxn>
                <a:cxn ang="0">
                  <a:pos x="91" y="39"/>
                </a:cxn>
                <a:cxn ang="0">
                  <a:pos x="101" y="13"/>
                </a:cxn>
                <a:cxn ang="0">
                  <a:pos x="92" y="13"/>
                </a:cxn>
                <a:cxn ang="0">
                  <a:pos x="101" y="9"/>
                </a:cxn>
                <a:cxn ang="0">
                  <a:pos x="97" y="0"/>
                </a:cxn>
                <a:cxn ang="0">
                  <a:pos x="92" y="9"/>
                </a:cxn>
                <a:cxn ang="0">
                  <a:pos x="101" y="9"/>
                </a:cxn>
              </a:cxnLst>
              <a:rect l="0" t="0" r="r" b="b"/>
              <a:pathLst>
                <a:path w="102" h="410">
                  <a:moveTo>
                    <a:pt x="101" y="9"/>
                  </a:moveTo>
                  <a:lnTo>
                    <a:pt x="92" y="9"/>
                  </a:lnTo>
                  <a:lnTo>
                    <a:pt x="82" y="37"/>
                  </a:lnTo>
                  <a:lnTo>
                    <a:pt x="72" y="63"/>
                  </a:lnTo>
                  <a:lnTo>
                    <a:pt x="62" y="89"/>
                  </a:lnTo>
                  <a:lnTo>
                    <a:pt x="55" y="115"/>
                  </a:lnTo>
                  <a:lnTo>
                    <a:pt x="47" y="141"/>
                  </a:lnTo>
                  <a:lnTo>
                    <a:pt x="41" y="167"/>
                  </a:lnTo>
                  <a:lnTo>
                    <a:pt x="35" y="193"/>
                  </a:lnTo>
                  <a:lnTo>
                    <a:pt x="30" y="216"/>
                  </a:lnTo>
                  <a:lnTo>
                    <a:pt x="27" y="241"/>
                  </a:lnTo>
                  <a:lnTo>
                    <a:pt x="23" y="266"/>
                  </a:lnTo>
                  <a:lnTo>
                    <a:pt x="18" y="291"/>
                  </a:lnTo>
                  <a:lnTo>
                    <a:pt x="15" y="314"/>
                  </a:lnTo>
                  <a:lnTo>
                    <a:pt x="11" y="338"/>
                  </a:lnTo>
                  <a:lnTo>
                    <a:pt x="7" y="361"/>
                  </a:lnTo>
                  <a:lnTo>
                    <a:pt x="4" y="384"/>
                  </a:lnTo>
                  <a:lnTo>
                    <a:pt x="0" y="408"/>
                  </a:lnTo>
                  <a:lnTo>
                    <a:pt x="10" y="409"/>
                  </a:lnTo>
                  <a:lnTo>
                    <a:pt x="13" y="385"/>
                  </a:lnTo>
                  <a:lnTo>
                    <a:pt x="17" y="363"/>
                  </a:lnTo>
                  <a:lnTo>
                    <a:pt x="21" y="339"/>
                  </a:lnTo>
                  <a:lnTo>
                    <a:pt x="24" y="316"/>
                  </a:lnTo>
                  <a:lnTo>
                    <a:pt x="28" y="292"/>
                  </a:lnTo>
                  <a:lnTo>
                    <a:pt x="33" y="267"/>
                  </a:lnTo>
                  <a:lnTo>
                    <a:pt x="37" y="242"/>
                  </a:lnTo>
                  <a:lnTo>
                    <a:pt x="41" y="218"/>
                  </a:lnTo>
                  <a:lnTo>
                    <a:pt x="46" y="194"/>
                  </a:lnTo>
                  <a:lnTo>
                    <a:pt x="51" y="169"/>
                  </a:lnTo>
                  <a:lnTo>
                    <a:pt x="57" y="143"/>
                  </a:lnTo>
                  <a:lnTo>
                    <a:pt x="64" y="118"/>
                  </a:lnTo>
                  <a:lnTo>
                    <a:pt x="72" y="91"/>
                  </a:lnTo>
                  <a:lnTo>
                    <a:pt x="82" y="65"/>
                  </a:lnTo>
                  <a:lnTo>
                    <a:pt x="91" y="39"/>
                  </a:lnTo>
                  <a:lnTo>
                    <a:pt x="101" y="13"/>
                  </a:lnTo>
                  <a:lnTo>
                    <a:pt x="92" y="13"/>
                  </a:lnTo>
                  <a:lnTo>
                    <a:pt x="101" y="9"/>
                  </a:lnTo>
                  <a:lnTo>
                    <a:pt x="97" y="0"/>
                  </a:lnTo>
                  <a:lnTo>
                    <a:pt x="92" y="9"/>
                  </a:lnTo>
                  <a:lnTo>
                    <a:pt x="101" y="9"/>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898" name="Freeform 18"/>
            <p:cNvSpPr>
              <a:spLocks/>
            </p:cNvSpPr>
            <p:nvPr/>
          </p:nvSpPr>
          <p:spPr bwMode="auto">
            <a:xfrm>
              <a:off x="3174" y="1900"/>
              <a:ext cx="118" cy="811"/>
            </a:xfrm>
            <a:custGeom>
              <a:avLst/>
              <a:gdLst/>
              <a:ahLst/>
              <a:cxnLst>
                <a:cxn ang="0">
                  <a:pos x="117" y="809"/>
                </a:cxn>
                <a:cxn ang="0">
                  <a:pos x="116" y="784"/>
                </a:cxn>
                <a:cxn ang="0">
                  <a:pos x="115" y="748"/>
                </a:cxn>
                <a:cxn ang="0">
                  <a:pos x="111" y="705"/>
                </a:cxn>
                <a:cxn ang="0">
                  <a:pos x="109" y="655"/>
                </a:cxn>
                <a:cxn ang="0">
                  <a:pos x="105" y="601"/>
                </a:cxn>
                <a:cxn ang="0">
                  <a:pos x="99" y="541"/>
                </a:cxn>
                <a:cxn ang="0">
                  <a:pos x="94" y="479"/>
                </a:cxn>
                <a:cxn ang="0">
                  <a:pos x="88" y="416"/>
                </a:cxn>
                <a:cxn ang="0">
                  <a:pos x="81" y="352"/>
                </a:cxn>
                <a:cxn ang="0">
                  <a:pos x="74" y="290"/>
                </a:cxn>
                <a:cxn ang="0">
                  <a:pos x="64" y="230"/>
                </a:cxn>
                <a:cxn ang="0">
                  <a:pos x="55" y="171"/>
                </a:cxn>
                <a:cxn ang="0">
                  <a:pos x="45" y="119"/>
                </a:cxn>
                <a:cxn ang="0">
                  <a:pos x="34" y="71"/>
                </a:cxn>
                <a:cxn ang="0">
                  <a:pos x="22" y="32"/>
                </a:cxn>
                <a:cxn ang="0">
                  <a:pos x="8" y="0"/>
                </a:cxn>
                <a:cxn ang="0">
                  <a:pos x="6" y="18"/>
                </a:cxn>
                <a:cxn ang="0">
                  <a:pos x="18" y="54"/>
                </a:cxn>
                <a:cxn ang="0">
                  <a:pos x="29" y="96"/>
                </a:cxn>
                <a:cxn ang="0">
                  <a:pos x="40" y="146"/>
                </a:cxn>
                <a:cxn ang="0">
                  <a:pos x="51" y="202"/>
                </a:cxn>
                <a:cxn ang="0">
                  <a:pos x="59" y="260"/>
                </a:cxn>
                <a:cxn ang="0">
                  <a:pos x="66" y="322"/>
                </a:cxn>
                <a:cxn ang="0">
                  <a:pos x="75" y="385"/>
                </a:cxn>
                <a:cxn ang="0">
                  <a:pos x="82" y="448"/>
                </a:cxn>
                <a:cxn ang="0">
                  <a:pos x="87" y="511"/>
                </a:cxn>
                <a:cxn ang="0">
                  <a:pos x="93" y="572"/>
                </a:cxn>
                <a:cxn ang="0">
                  <a:pos x="96" y="629"/>
                </a:cxn>
                <a:cxn ang="0">
                  <a:pos x="100" y="680"/>
                </a:cxn>
                <a:cxn ang="0">
                  <a:pos x="103" y="727"/>
                </a:cxn>
                <a:cxn ang="0">
                  <a:pos x="105" y="767"/>
                </a:cxn>
                <a:cxn ang="0">
                  <a:pos x="106" y="798"/>
                </a:cxn>
                <a:cxn ang="0">
                  <a:pos x="107" y="810"/>
                </a:cxn>
                <a:cxn ang="0">
                  <a:pos x="107" y="810"/>
                </a:cxn>
              </a:cxnLst>
              <a:rect l="0" t="0" r="r" b="b"/>
              <a:pathLst>
                <a:path w="118" h="811">
                  <a:moveTo>
                    <a:pt x="117" y="809"/>
                  </a:moveTo>
                  <a:lnTo>
                    <a:pt x="117" y="809"/>
                  </a:lnTo>
                  <a:lnTo>
                    <a:pt x="116" y="798"/>
                  </a:lnTo>
                  <a:lnTo>
                    <a:pt x="116" y="784"/>
                  </a:lnTo>
                  <a:lnTo>
                    <a:pt x="115" y="767"/>
                  </a:lnTo>
                  <a:lnTo>
                    <a:pt x="115" y="748"/>
                  </a:lnTo>
                  <a:lnTo>
                    <a:pt x="112" y="727"/>
                  </a:lnTo>
                  <a:lnTo>
                    <a:pt x="111" y="705"/>
                  </a:lnTo>
                  <a:lnTo>
                    <a:pt x="110" y="680"/>
                  </a:lnTo>
                  <a:lnTo>
                    <a:pt x="109" y="655"/>
                  </a:lnTo>
                  <a:lnTo>
                    <a:pt x="106" y="628"/>
                  </a:lnTo>
                  <a:lnTo>
                    <a:pt x="105" y="601"/>
                  </a:lnTo>
                  <a:lnTo>
                    <a:pt x="103" y="571"/>
                  </a:lnTo>
                  <a:lnTo>
                    <a:pt x="99" y="541"/>
                  </a:lnTo>
                  <a:lnTo>
                    <a:pt x="96" y="510"/>
                  </a:lnTo>
                  <a:lnTo>
                    <a:pt x="94" y="479"/>
                  </a:lnTo>
                  <a:lnTo>
                    <a:pt x="92" y="447"/>
                  </a:lnTo>
                  <a:lnTo>
                    <a:pt x="88" y="416"/>
                  </a:lnTo>
                  <a:lnTo>
                    <a:pt x="84" y="384"/>
                  </a:lnTo>
                  <a:lnTo>
                    <a:pt x="81" y="352"/>
                  </a:lnTo>
                  <a:lnTo>
                    <a:pt x="76" y="321"/>
                  </a:lnTo>
                  <a:lnTo>
                    <a:pt x="74" y="290"/>
                  </a:lnTo>
                  <a:lnTo>
                    <a:pt x="69" y="259"/>
                  </a:lnTo>
                  <a:lnTo>
                    <a:pt x="64" y="230"/>
                  </a:lnTo>
                  <a:lnTo>
                    <a:pt x="60" y="200"/>
                  </a:lnTo>
                  <a:lnTo>
                    <a:pt x="55" y="171"/>
                  </a:lnTo>
                  <a:lnTo>
                    <a:pt x="49" y="145"/>
                  </a:lnTo>
                  <a:lnTo>
                    <a:pt x="45" y="119"/>
                  </a:lnTo>
                  <a:lnTo>
                    <a:pt x="39" y="94"/>
                  </a:lnTo>
                  <a:lnTo>
                    <a:pt x="34" y="71"/>
                  </a:lnTo>
                  <a:lnTo>
                    <a:pt x="28" y="51"/>
                  </a:lnTo>
                  <a:lnTo>
                    <a:pt x="22" y="32"/>
                  </a:lnTo>
                  <a:lnTo>
                    <a:pt x="16" y="14"/>
                  </a:lnTo>
                  <a:lnTo>
                    <a:pt x="8" y="0"/>
                  </a:lnTo>
                  <a:lnTo>
                    <a:pt x="0" y="4"/>
                  </a:lnTo>
                  <a:lnTo>
                    <a:pt x="6" y="18"/>
                  </a:lnTo>
                  <a:lnTo>
                    <a:pt x="12" y="34"/>
                  </a:lnTo>
                  <a:lnTo>
                    <a:pt x="18" y="54"/>
                  </a:lnTo>
                  <a:lnTo>
                    <a:pt x="24" y="74"/>
                  </a:lnTo>
                  <a:lnTo>
                    <a:pt x="29" y="96"/>
                  </a:lnTo>
                  <a:lnTo>
                    <a:pt x="35" y="121"/>
                  </a:lnTo>
                  <a:lnTo>
                    <a:pt x="40" y="146"/>
                  </a:lnTo>
                  <a:lnTo>
                    <a:pt x="46" y="172"/>
                  </a:lnTo>
                  <a:lnTo>
                    <a:pt x="51" y="202"/>
                  </a:lnTo>
                  <a:lnTo>
                    <a:pt x="54" y="231"/>
                  </a:lnTo>
                  <a:lnTo>
                    <a:pt x="59" y="260"/>
                  </a:lnTo>
                  <a:lnTo>
                    <a:pt x="64" y="291"/>
                  </a:lnTo>
                  <a:lnTo>
                    <a:pt x="66" y="322"/>
                  </a:lnTo>
                  <a:lnTo>
                    <a:pt x="71" y="353"/>
                  </a:lnTo>
                  <a:lnTo>
                    <a:pt x="75" y="385"/>
                  </a:lnTo>
                  <a:lnTo>
                    <a:pt x="78" y="417"/>
                  </a:lnTo>
                  <a:lnTo>
                    <a:pt x="82" y="448"/>
                  </a:lnTo>
                  <a:lnTo>
                    <a:pt x="84" y="481"/>
                  </a:lnTo>
                  <a:lnTo>
                    <a:pt x="87" y="511"/>
                  </a:lnTo>
                  <a:lnTo>
                    <a:pt x="89" y="542"/>
                  </a:lnTo>
                  <a:lnTo>
                    <a:pt x="93" y="572"/>
                  </a:lnTo>
                  <a:lnTo>
                    <a:pt x="94" y="601"/>
                  </a:lnTo>
                  <a:lnTo>
                    <a:pt x="96" y="629"/>
                  </a:lnTo>
                  <a:lnTo>
                    <a:pt x="99" y="655"/>
                  </a:lnTo>
                  <a:lnTo>
                    <a:pt x="100" y="680"/>
                  </a:lnTo>
                  <a:lnTo>
                    <a:pt x="101" y="705"/>
                  </a:lnTo>
                  <a:lnTo>
                    <a:pt x="103" y="727"/>
                  </a:lnTo>
                  <a:lnTo>
                    <a:pt x="105" y="748"/>
                  </a:lnTo>
                  <a:lnTo>
                    <a:pt x="105" y="767"/>
                  </a:lnTo>
                  <a:lnTo>
                    <a:pt x="106" y="784"/>
                  </a:lnTo>
                  <a:lnTo>
                    <a:pt x="106" y="798"/>
                  </a:lnTo>
                  <a:lnTo>
                    <a:pt x="107" y="809"/>
                  </a:lnTo>
                  <a:lnTo>
                    <a:pt x="107" y="810"/>
                  </a:lnTo>
                  <a:lnTo>
                    <a:pt x="107" y="809"/>
                  </a:lnTo>
                  <a:lnTo>
                    <a:pt x="107" y="810"/>
                  </a:lnTo>
                  <a:lnTo>
                    <a:pt x="117" y="809"/>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899" name="Freeform 19"/>
            <p:cNvSpPr>
              <a:spLocks/>
            </p:cNvSpPr>
            <p:nvPr/>
          </p:nvSpPr>
          <p:spPr bwMode="auto">
            <a:xfrm>
              <a:off x="3288" y="2717"/>
              <a:ext cx="34" cy="449"/>
            </a:xfrm>
            <a:custGeom>
              <a:avLst/>
              <a:gdLst/>
              <a:ahLst/>
              <a:cxnLst>
                <a:cxn ang="0">
                  <a:pos x="29" y="448"/>
                </a:cxn>
                <a:cxn ang="0">
                  <a:pos x="31" y="426"/>
                </a:cxn>
                <a:cxn ang="0">
                  <a:pos x="32" y="402"/>
                </a:cxn>
                <a:cxn ang="0">
                  <a:pos x="33" y="376"/>
                </a:cxn>
                <a:cxn ang="0">
                  <a:pos x="32" y="349"/>
                </a:cxn>
                <a:cxn ang="0">
                  <a:pos x="31" y="319"/>
                </a:cxn>
                <a:cxn ang="0">
                  <a:pos x="31" y="288"/>
                </a:cxn>
                <a:cxn ang="0">
                  <a:pos x="29" y="258"/>
                </a:cxn>
                <a:cxn ang="0">
                  <a:pos x="27" y="226"/>
                </a:cxn>
                <a:cxn ang="0">
                  <a:pos x="26" y="194"/>
                </a:cxn>
                <a:cxn ang="0">
                  <a:pos x="23" y="162"/>
                </a:cxn>
                <a:cxn ang="0">
                  <a:pos x="21" y="131"/>
                </a:cxn>
                <a:cxn ang="0">
                  <a:pos x="19" y="102"/>
                </a:cxn>
                <a:cxn ang="0">
                  <a:pos x="15" y="73"/>
                </a:cxn>
                <a:cxn ang="0">
                  <a:pos x="13" y="47"/>
                </a:cxn>
                <a:cxn ang="0">
                  <a:pos x="10" y="22"/>
                </a:cxn>
                <a:cxn ang="0">
                  <a:pos x="8" y="0"/>
                </a:cxn>
                <a:cxn ang="0">
                  <a:pos x="1" y="12"/>
                </a:cxn>
                <a:cxn ang="0">
                  <a:pos x="3" y="35"/>
                </a:cxn>
                <a:cxn ang="0">
                  <a:pos x="6" y="61"/>
                </a:cxn>
                <a:cxn ang="0">
                  <a:pos x="8" y="89"/>
                </a:cxn>
                <a:cxn ang="0">
                  <a:pos x="11" y="118"/>
                </a:cxn>
                <a:cxn ang="0">
                  <a:pos x="13" y="148"/>
                </a:cxn>
                <a:cxn ang="0">
                  <a:pos x="15" y="178"/>
                </a:cxn>
                <a:cxn ang="0">
                  <a:pos x="18" y="210"/>
                </a:cxn>
                <a:cxn ang="0">
                  <a:pos x="20" y="241"/>
                </a:cxn>
                <a:cxn ang="0">
                  <a:pos x="22" y="273"/>
                </a:cxn>
                <a:cxn ang="0">
                  <a:pos x="23" y="304"/>
                </a:cxn>
                <a:cxn ang="0">
                  <a:pos x="24" y="335"/>
                </a:cxn>
                <a:cxn ang="0">
                  <a:pos x="24" y="363"/>
                </a:cxn>
                <a:cxn ang="0">
                  <a:pos x="24" y="389"/>
                </a:cxn>
                <a:cxn ang="0">
                  <a:pos x="23" y="415"/>
                </a:cxn>
                <a:cxn ang="0">
                  <a:pos x="22" y="436"/>
                </a:cxn>
                <a:cxn ang="0">
                  <a:pos x="29" y="447"/>
                </a:cxn>
              </a:cxnLst>
              <a:rect l="0" t="0" r="r" b="b"/>
              <a:pathLst>
                <a:path w="34" h="449">
                  <a:moveTo>
                    <a:pt x="29" y="447"/>
                  </a:moveTo>
                  <a:lnTo>
                    <a:pt x="29" y="448"/>
                  </a:lnTo>
                  <a:lnTo>
                    <a:pt x="30" y="437"/>
                  </a:lnTo>
                  <a:lnTo>
                    <a:pt x="31" y="426"/>
                  </a:lnTo>
                  <a:lnTo>
                    <a:pt x="31" y="415"/>
                  </a:lnTo>
                  <a:lnTo>
                    <a:pt x="32" y="402"/>
                  </a:lnTo>
                  <a:lnTo>
                    <a:pt x="32" y="389"/>
                  </a:lnTo>
                  <a:lnTo>
                    <a:pt x="33" y="376"/>
                  </a:lnTo>
                  <a:lnTo>
                    <a:pt x="33" y="363"/>
                  </a:lnTo>
                  <a:lnTo>
                    <a:pt x="32" y="349"/>
                  </a:lnTo>
                  <a:lnTo>
                    <a:pt x="32" y="335"/>
                  </a:lnTo>
                  <a:lnTo>
                    <a:pt x="31" y="319"/>
                  </a:lnTo>
                  <a:lnTo>
                    <a:pt x="31" y="304"/>
                  </a:lnTo>
                  <a:lnTo>
                    <a:pt x="31" y="288"/>
                  </a:lnTo>
                  <a:lnTo>
                    <a:pt x="30" y="273"/>
                  </a:lnTo>
                  <a:lnTo>
                    <a:pt x="29" y="258"/>
                  </a:lnTo>
                  <a:lnTo>
                    <a:pt x="28" y="241"/>
                  </a:lnTo>
                  <a:lnTo>
                    <a:pt x="27" y="226"/>
                  </a:lnTo>
                  <a:lnTo>
                    <a:pt x="26" y="210"/>
                  </a:lnTo>
                  <a:lnTo>
                    <a:pt x="26" y="194"/>
                  </a:lnTo>
                  <a:lnTo>
                    <a:pt x="24" y="177"/>
                  </a:lnTo>
                  <a:lnTo>
                    <a:pt x="23" y="162"/>
                  </a:lnTo>
                  <a:lnTo>
                    <a:pt x="22" y="147"/>
                  </a:lnTo>
                  <a:lnTo>
                    <a:pt x="21" y="131"/>
                  </a:lnTo>
                  <a:lnTo>
                    <a:pt x="20" y="116"/>
                  </a:lnTo>
                  <a:lnTo>
                    <a:pt x="19" y="102"/>
                  </a:lnTo>
                  <a:lnTo>
                    <a:pt x="17" y="87"/>
                  </a:lnTo>
                  <a:lnTo>
                    <a:pt x="15" y="73"/>
                  </a:lnTo>
                  <a:lnTo>
                    <a:pt x="14" y="60"/>
                  </a:lnTo>
                  <a:lnTo>
                    <a:pt x="13" y="47"/>
                  </a:lnTo>
                  <a:lnTo>
                    <a:pt x="11" y="34"/>
                  </a:lnTo>
                  <a:lnTo>
                    <a:pt x="10" y="22"/>
                  </a:lnTo>
                  <a:lnTo>
                    <a:pt x="9" y="11"/>
                  </a:lnTo>
                  <a:lnTo>
                    <a:pt x="8" y="0"/>
                  </a:lnTo>
                  <a:lnTo>
                    <a:pt x="0" y="1"/>
                  </a:lnTo>
                  <a:lnTo>
                    <a:pt x="1" y="12"/>
                  </a:lnTo>
                  <a:lnTo>
                    <a:pt x="2" y="24"/>
                  </a:lnTo>
                  <a:lnTo>
                    <a:pt x="3" y="35"/>
                  </a:lnTo>
                  <a:lnTo>
                    <a:pt x="4" y="48"/>
                  </a:lnTo>
                  <a:lnTo>
                    <a:pt x="6" y="61"/>
                  </a:lnTo>
                  <a:lnTo>
                    <a:pt x="7" y="74"/>
                  </a:lnTo>
                  <a:lnTo>
                    <a:pt x="8" y="89"/>
                  </a:lnTo>
                  <a:lnTo>
                    <a:pt x="10" y="103"/>
                  </a:lnTo>
                  <a:lnTo>
                    <a:pt x="11" y="118"/>
                  </a:lnTo>
                  <a:lnTo>
                    <a:pt x="12" y="132"/>
                  </a:lnTo>
                  <a:lnTo>
                    <a:pt x="13" y="148"/>
                  </a:lnTo>
                  <a:lnTo>
                    <a:pt x="14" y="163"/>
                  </a:lnTo>
                  <a:lnTo>
                    <a:pt x="15" y="178"/>
                  </a:lnTo>
                  <a:lnTo>
                    <a:pt x="18" y="194"/>
                  </a:lnTo>
                  <a:lnTo>
                    <a:pt x="18" y="210"/>
                  </a:lnTo>
                  <a:lnTo>
                    <a:pt x="19" y="227"/>
                  </a:lnTo>
                  <a:lnTo>
                    <a:pt x="20" y="241"/>
                  </a:lnTo>
                  <a:lnTo>
                    <a:pt x="21" y="258"/>
                  </a:lnTo>
                  <a:lnTo>
                    <a:pt x="22" y="273"/>
                  </a:lnTo>
                  <a:lnTo>
                    <a:pt x="23" y="288"/>
                  </a:lnTo>
                  <a:lnTo>
                    <a:pt x="23" y="304"/>
                  </a:lnTo>
                  <a:lnTo>
                    <a:pt x="23" y="319"/>
                  </a:lnTo>
                  <a:lnTo>
                    <a:pt x="24" y="335"/>
                  </a:lnTo>
                  <a:lnTo>
                    <a:pt x="24" y="349"/>
                  </a:lnTo>
                  <a:lnTo>
                    <a:pt x="24" y="363"/>
                  </a:lnTo>
                  <a:lnTo>
                    <a:pt x="24" y="376"/>
                  </a:lnTo>
                  <a:lnTo>
                    <a:pt x="24" y="389"/>
                  </a:lnTo>
                  <a:lnTo>
                    <a:pt x="24" y="402"/>
                  </a:lnTo>
                  <a:lnTo>
                    <a:pt x="23" y="415"/>
                  </a:lnTo>
                  <a:lnTo>
                    <a:pt x="23" y="426"/>
                  </a:lnTo>
                  <a:lnTo>
                    <a:pt x="22" y="436"/>
                  </a:lnTo>
                  <a:lnTo>
                    <a:pt x="21" y="447"/>
                  </a:lnTo>
                  <a:lnTo>
                    <a:pt x="29" y="447"/>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00" name="Freeform 20"/>
            <p:cNvSpPr>
              <a:spLocks/>
            </p:cNvSpPr>
            <p:nvPr/>
          </p:nvSpPr>
          <p:spPr bwMode="auto">
            <a:xfrm>
              <a:off x="3242" y="3172"/>
              <a:ext cx="77" cy="274"/>
            </a:xfrm>
            <a:custGeom>
              <a:avLst/>
              <a:gdLst/>
              <a:ahLst/>
              <a:cxnLst>
                <a:cxn ang="0">
                  <a:pos x="7" y="273"/>
                </a:cxn>
                <a:cxn ang="0">
                  <a:pos x="15" y="254"/>
                </a:cxn>
                <a:cxn ang="0">
                  <a:pos x="23" y="236"/>
                </a:cxn>
                <a:cxn ang="0">
                  <a:pos x="29" y="219"/>
                </a:cxn>
                <a:cxn ang="0">
                  <a:pos x="34" y="202"/>
                </a:cxn>
                <a:cxn ang="0">
                  <a:pos x="42" y="184"/>
                </a:cxn>
                <a:cxn ang="0">
                  <a:pos x="46" y="168"/>
                </a:cxn>
                <a:cxn ang="0">
                  <a:pos x="51" y="151"/>
                </a:cxn>
                <a:cxn ang="0">
                  <a:pos x="56" y="134"/>
                </a:cxn>
                <a:cxn ang="0">
                  <a:pos x="59" y="118"/>
                </a:cxn>
                <a:cxn ang="0">
                  <a:pos x="63" y="100"/>
                </a:cxn>
                <a:cxn ang="0">
                  <a:pos x="67" y="84"/>
                </a:cxn>
                <a:cxn ang="0">
                  <a:pos x="69" y="68"/>
                </a:cxn>
                <a:cxn ang="0">
                  <a:pos x="71" y="51"/>
                </a:cxn>
                <a:cxn ang="0">
                  <a:pos x="74" y="35"/>
                </a:cxn>
                <a:cxn ang="0">
                  <a:pos x="75" y="18"/>
                </a:cxn>
                <a:cxn ang="0">
                  <a:pos x="76" y="0"/>
                </a:cxn>
                <a:cxn ang="0">
                  <a:pos x="67" y="0"/>
                </a:cxn>
                <a:cxn ang="0">
                  <a:pos x="65" y="16"/>
                </a:cxn>
                <a:cxn ang="0">
                  <a:pos x="64" y="34"/>
                </a:cxn>
                <a:cxn ang="0">
                  <a:pos x="62" y="49"/>
                </a:cxn>
                <a:cxn ang="0">
                  <a:pos x="59" y="67"/>
                </a:cxn>
                <a:cxn ang="0">
                  <a:pos x="57" y="83"/>
                </a:cxn>
                <a:cxn ang="0">
                  <a:pos x="53" y="99"/>
                </a:cxn>
                <a:cxn ang="0">
                  <a:pos x="50" y="116"/>
                </a:cxn>
                <a:cxn ang="0">
                  <a:pos x="46" y="132"/>
                </a:cxn>
                <a:cxn ang="0">
                  <a:pos x="42" y="148"/>
                </a:cxn>
                <a:cxn ang="0">
                  <a:pos x="37" y="165"/>
                </a:cxn>
                <a:cxn ang="0">
                  <a:pos x="32" y="182"/>
                </a:cxn>
                <a:cxn ang="0">
                  <a:pos x="25" y="200"/>
                </a:cxn>
                <a:cxn ang="0">
                  <a:pos x="19" y="216"/>
                </a:cxn>
                <a:cxn ang="0">
                  <a:pos x="13" y="233"/>
                </a:cxn>
                <a:cxn ang="0">
                  <a:pos x="6" y="251"/>
                </a:cxn>
                <a:cxn ang="0">
                  <a:pos x="0" y="268"/>
                </a:cxn>
                <a:cxn ang="0">
                  <a:pos x="7" y="273"/>
                </a:cxn>
              </a:cxnLst>
              <a:rect l="0" t="0" r="r" b="b"/>
              <a:pathLst>
                <a:path w="77" h="274">
                  <a:moveTo>
                    <a:pt x="7" y="273"/>
                  </a:moveTo>
                  <a:lnTo>
                    <a:pt x="15" y="254"/>
                  </a:lnTo>
                  <a:lnTo>
                    <a:pt x="23" y="236"/>
                  </a:lnTo>
                  <a:lnTo>
                    <a:pt x="29" y="219"/>
                  </a:lnTo>
                  <a:lnTo>
                    <a:pt x="34" y="202"/>
                  </a:lnTo>
                  <a:lnTo>
                    <a:pt x="42" y="184"/>
                  </a:lnTo>
                  <a:lnTo>
                    <a:pt x="46" y="168"/>
                  </a:lnTo>
                  <a:lnTo>
                    <a:pt x="51" y="151"/>
                  </a:lnTo>
                  <a:lnTo>
                    <a:pt x="56" y="134"/>
                  </a:lnTo>
                  <a:lnTo>
                    <a:pt x="59" y="118"/>
                  </a:lnTo>
                  <a:lnTo>
                    <a:pt x="63" y="100"/>
                  </a:lnTo>
                  <a:lnTo>
                    <a:pt x="67" y="84"/>
                  </a:lnTo>
                  <a:lnTo>
                    <a:pt x="69" y="68"/>
                  </a:lnTo>
                  <a:lnTo>
                    <a:pt x="71" y="51"/>
                  </a:lnTo>
                  <a:lnTo>
                    <a:pt x="74" y="35"/>
                  </a:lnTo>
                  <a:lnTo>
                    <a:pt x="75" y="18"/>
                  </a:lnTo>
                  <a:lnTo>
                    <a:pt x="76" y="0"/>
                  </a:lnTo>
                  <a:lnTo>
                    <a:pt x="67" y="0"/>
                  </a:lnTo>
                  <a:lnTo>
                    <a:pt x="65" y="16"/>
                  </a:lnTo>
                  <a:lnTo>
                    <a:pt x="64" y="34"/>
                  </a:lnTo>
                  <a:lnTo>
                    <a:pt x="62" y="49"/>
                  </a:lnTo>
                  <a:lnTo>
                    <a:pt x="59" y="67"/>
                  </a:lnTo>
                  <a:lnTo>
                    <a:pt x="57" y="83"/>
                  </a:lnTo>
                  <a:lnTo>
                    <a:pt x="53" y="99"/>
                  </a:lnTo>
                  <a:lnTo>
                    <a:pt x="50" y="116"/>
                  </a:lnTo>
                  <a:lnTo>
                    <a:pt x="46" y="132"/>
                  </a:lnTo>
                  <a:lnTo>
                    <a:pt x="42" y="148"/>
                  </a:lnTo>
                  <a:lnTo>
                    <a:pt x="37" y="165"/>
                  </a:lnTo>
                  <a:lnTo>
                    <a:pt x="32" y="182"/>
                  </a:lnTo>
                  <a:lnTo>
                    <a:pt x="25" y="200"/>
                  </a:lnTo>
                  <a:lnTo>
                    <a:pt x="19" y="216"/>
                  </a:lnTo>
                  <a:lnTo>
                    <a:pt x="13" y="233"/>
                  </a:lnTo>
                  <a:lnTo>
                    <a:pt x="6" y="251"/>
                  </a:lnTo>
                  <a:lnTo>
                    <a:pt x="0" y="268"/>
                  </a:lnTo>
                  <a:lnTo>
                    <a:pt x="7" y="273"/>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01" name="Freeform 21"/>
            <p:cNvSpPr>
              <a:spLocks/>
            </p:cNvSpPr>
            <p:nvPr/>
          </p:nvSpPr>
          <p:spPr bwMode="auto">
            <a:xfrm>
              <a:off x="3100" y="3140"/>
              <a:ext cx="36" cy="304"/>
            </a:xfrm>
            <a:custGeom>
              <a:avLst/>
              <a:gdLst/>
              <a:ahLst/>
              <a:cxnLst>
                <a:cxn ang="0">
                  <a:pos x="0" y="1"/>
                </a:cxn>
                <a:cxn ang="0">
                  <a:pos x="0" y="0"/>
                </a:cxn>
                <a:cxn ang="0">
                  <a:pos x="2" y="20"/>
                </a:cxn>
                <a:cxn ang="0">
                  <a:pos x="2" y="40"/>
                </a:cxn>
                <a:cxn ang="0">
                  <a:pos x="3" y="58"/>
                </a:cxn>
                <a:cxn ang="0">
                  <a:pos x="4" y="75"/>
                </a:cxn>
                <a:cxn ang="0">
                  <a:pos x="5" y="94"/>
                </a:cxn>
                <a:cxn ang="0">
                  <a:pos x="6" y="112"/>
                </a:cxn>
                <a:cxn ang="0">
                  <a:pos x="7" y="129"/>
                </a:cxn>
                <a:cxn ang="0">
                  <a:pos x="10" y="146"/>
                </a:cxn>
                <a:cxn ang="0">
                  <a:pos x="11" y="163"/>
                </a:cxn>
                <a:cxn ang="0">
                  <a:pos x="13" y="181"/>
                </a:cxn>
                <a:cxn ang="0">
                  <a:pos x="15" y="200"/>
                </a:cxn>
                <a:cxn ang="0">
                  <a:pos x="16" y="218"/>
                </a:cxn>
                <a:cxn ang="0">
                  <a:pos x="19" y="238"/>
                </a:cxn>
                <a:cxn ang="0">
                  <a:pos x="21" y="258"/>
                </a:cxn>
                <a:cxn ang="0">
                  <a:pos x="23" y="281"/>
                </a:cxn>
                <a:cxn ang="0">
                  <a:pos x="27" y="303"/>
                </a:cxn>
                <a:cxn ang="0">
                  <a:pos x="35" y="302"/>
                </a:cxn>
                <a:cxn ang="0">
                  <a:pos x="32" y="280"/>
                </a:cxn>
                <a:cxn ang="0">
                  <a:pos x="30" y="257"/>
                </a:cxn>
                <a:cxn ang="0">
                  <a:pos x="28" y="237"/>
                </a:cxn>
                <a:cxn ang="0">
                  <a:pos x="24" y="217"/>
                </a:cxn>
                <a:cxn ang="0">
                  <a:pos x="23" y="198"/>
                </a:cxn>
                <a:cxn ang="0">
                  <a:pos x="21" y="180"/>
                </a:cxn>
                <a:cxn ang="0">
                  <a:pos x="19" y="162"/>
                </a:cxn>
                <a:cxn ang="0">
                  <a:pos x="18" y="144"/>
                </a:cxn>
                <a:cxn ang="0">
                  <a:pos x="16" y="128"/>
                </a:cxn>
                <a:cxn ang="0">
                  <a:pos x="15" y="110"/>
                </a:cxn>
                <a:cxn ang="0">
                  <a:pos x="14" y="93"/>
                </a:cxn>
                <a:cxn ang="0">
                  <a:pos x="13" y="75"/>
                </a:cxn>
                <a:cxn ang="0">
                  <a:pos x="12" y="58"/>
                </a:cxn>
                <a:cxn ang="0">
                  <a:pos x="11" y="40"/>
                </a:cxn>
                <a:cxn ang="0">
                  <a:pos x="11" y="20"/>
                </a:cxn>
                <a:cxn ang="0">
                  <a:pos x="8" y="0"/>
                </a:cxn>
                <a:cxn ang="0">
                  <a:pos x="0" y="1"/>
                </a:cxn>
              </a:cxnLst>
              <a:rect l="0" t="0" r="r" b="b"/>
              <a:pathLst>
                <a:path w="36" h="304">
                  <a:moveTo>
                    <a:pt x="0" y="1"/>
                  </a:moveTo>
                  <a:lnTo>
                    <a:pt x="0" y="0"/>
                  </a:lnTo>
                  <a:lnTo>
                    <a:pt x="2" y="20"/>
                  </a:lnTo>
                  <a:lnTo>
                    <a:pt x="2" y="40"/>
                  </a:lnTo>
                  <a:lnTo>
                    <a:pt x="3" y="58"/>
                  </a:lnTo>
                  <a:lnTo>
                    <a:pt x="4" y="75"/>
                  </a:lnTo>
                  <a:lnTo>
                    <a:pt x="5" y="94"/>
                  </a:lnTo>
                  <a:lnTo>
                    <a:pt x="6" y="112"/>
                  </a:lnTo>
                  <a:lnTo>
                    <a:pt x="7" y="129"/>
                  </a:lnTo>
                  <a:lnTo>
                    <a:pt x="10" y="146"/>
                  </a:lnTo>
                  <a:lnTo>
                    <a:pt x="11" y="163"/>
                  </a:lnTo>
                  <a:lnTo>
                    <a:pt x="13" y="181"/>
                  </a:lnTo>
                  <a:lnTo>
                    <a:pt x="15" y="200"/>
                  </a:lnTo>
                  <a:lnTo>
                    <a:pt x="16" y="218"/>
                  </a:lnTo>
                  <a:lnTo>
                    <a:pt x="19" y="238"/>
                  </a:lnTo>
                  <a:lnTo>
                    <a:pt x="21" y="258"/>
                  </a:lnTo>
                  <a:lnTo>
                    <a:pt x="23" y="281"/>
                  </a:lnTo>
                  <a:lnTo>
                    <a:pt x="27" y="303"/>
                  </a:lnTo>
                  <a:lnTo>
                    <a:pt x="35" y="302"/>
                  </a:lnTo>
                  <a:lnTo>
                    <a:pt x="32" y="280"/>
                  </a:lnTo>
                  <a:lnTo>
                    <a:pt x="30" y="257"/>
                  </a:lnTo>
                  <a:lnTo>
                    <a:pt x="28" y="237"/>
                  </a:lnTo>
                  <a:lnTo>
                    <a:pt x="24" y="217"/>
                  </a:lnTo>
                  <a:lnTo>
                    <a:pt x="23" y="198"/>
                  </a:lnTo>
                  <a:lnTo>
                    <a:pt x="21" y="180"/>
                  </a:lnTo>
                  <a:lnTo>
                    <a:pt x="19" y="162"/>
                  </a:lnTo>
                  <a:lnTo>
                    <a:pt x="18" y="144"/>
                  </a:lnTo>
                  <a:lnTo>
                    <a:pt x="16" y="128"/>
                  </a:lnTo>
                  <a:lnTo>
                    <a:pt x="15" y="110"/>
                  </a:lnTo>
                  <a:lnTo>
                    <a:pt x="14" y="93"/>
                  </a:lnTo>
                  <a:lnTo>
                    <a:pt x="13" y="75"/>
                  </a:lnTo>
                  <a:lnTo>
                    <a:pt x="12" y="58"/>
                  </a:lnTo>
                  <a:lnTo>
                    <a:pt x="11" y="40"/>
                  </a:lnTo>
                  <a:lnTo>
                    <a:pt x="11" y="20"/>
                  </a:lnTo>
                  <a:lnTo>
                    <a:pt x="8" y="0"/>
                  </a:lnTo>
                  <a:lnTo>
                    <a:pt x="0" y="1"/>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02" name="Freeform 22"/>
            <p:cNvSpPr>
              <a:spLocks/>
            </p:cNvSpPr>
            <p:nvPr/>
          </p:nvSpPr>
          <p:spPr bwMode="auto">
            <a:xfrm>
              <a:off x="3098" y="3020"/>
              <a:ext cx="5" cy="115"/>
            </a:xfrm>
            <a:custGeom>
              <a:avLst/>
              <a:gdLst/>
              <a:ahLst/>
              <a:cxnLst>
                <a:cxn ang="0">
                  <a:pos x="1" y="3"/>
                </a:cxn>
                <a:cxn ang="0">
                  <a:pos x="2" y="0"/>
                </a:cxn>
                <a:cxn ang="0">
                  <a:pos x="1" y="5"/>
                </a:cxn>
                <a:cxn ang="0">
                  <a:pos x="0" y="9"/>
                </a:cxn>
                <a:cxn ang="0">
                  <a:pos x="0" y="14"/>
                </a:cxn>
                <a:cxn ang="0">
                  <a:pos x="0" y="21"/>
                </a:cxn>
                <a:cxn ang="0">
                  <a:pos x="0" y="29"/>
                </a:cxn>
                <a:cxn ang="0">
                  <a:pos x="0" y="37"/>
                </a:cxn>
                <a:cxn ang="0">
                  <a:pos x="0" y="46"/>
                </a:cxn>
                <a:cxn ang="0">
                  <a:pos x="0" y="56"/>
                </a:cxn>
                <a:cxn ang="0">
                  <a:pos x="0" y="65"/>
                </a:cxn>
                <a:cxn ang="0">
                  <a:pos x="0" y="74"/>
                </a:cxn>
                <a:cxn ang="0">
                  <a:pos x="0" y="84"/>
                </a:cxn>
                <a:cxn ang="0">
                  <a:pos x="0" y="91"/>
                </a:cxn>
                <a:cxn ang="0">
                  <a:pos x="1" y="99"/>
                </a:cxn>
                <a:cxn ang="0">
                  <a:pos x="1" y="105"/>
                </a:cxn>
                <a:cxn ang="0">
                  <a:pos x="1" y="111"/>
                </a:cxn>
                <a:cxn ang="0">
                  <a:pos x="1" y="114"/>
                </a:cxn>
                <a:cxn ang="0">
                  <a:pos x="4" y="113"/>
                </a:cxn>
                <a:cxn ang="0">
                  <a:pos x="4" y="109"/>
                </a:cxn>
                <a:cxn ang="0">
                  <a:pos x="4" y="105"/>
                </a:cxn>
                <a:cxn ang="0">
                  <a:pos x="4" y="99"/>
                </a:cxn>
                <a:cxn ang="0">
                  <a:pos x="4" y="91"/>
                </a:cxn>
                <a:cxn ang="0">
                  <a:pos x="4" y="84"/>
                </a:cxn>
                <a:cxn ang="0">
                  <a:pos x="4" y="74"/>
                </a:cxn>
                <a:cxn ang="0">
                  <a:pos x="4" y="65"/>
                </a:cxn>
                <a:cxn ang="0">
                  <a:pos x="3" y="56"/>
                </a:cxn>
                <a:cxn ang="0">
                  <a:pos x="3" y="46"/>
                </a:cxn>
                <a:cxn ang="0">
                  <a:pos x="3" y="37"/>
                </a:cxn>
                <a:cxn ang="0">
                  <a:pos x="3" y="29"/>
                </a:cxn>
                <a:cxn ang="0">
                  <a:pos x="3" y="21"/>
                </a:cxn>
                <a:cxn ang="0">
                  <a:pos x="4" y="15"/>
                </a:cxn>
                <a:cxn ang="0">
                  <a:pos x="4" y="10"/>
                </a:cxn>
                <a:cxn ang="0">
                  <a:pos x="4" y="7"/>
                </a:cxn>
                <a:cxn ang="0">
                  <a:pos x="4" y="7"/>
                </a:cxn>
                <a:cxn ang="0">
                  <a:pos x="4" y="3"/>
                </a:cxn>
                <a:cxn ang="0">
                  <a:pos x="4" y="7"/>
                </a:cxn>
                <a:cxn ang="0">
                  <a:pos x="4" y="6"/>
                </a:cxn>
                <a:cxn ang="0">
                  <a:pos x="4" y="3"/>
                </a:cxn>
                <a:cxn ang="0">
                  <a:pos x="1" y="3"/>
                </a:cxn>
              </a:cxnLst>
              <a:rect l="0" t="0" r="r" b="b"/>
              <a:pathLst>
                <a:path w="5" h="115">
                  <a:moveTo>
                    <a:pt x="1" y="3"/>
                  </a:moveTo>
                  <a:lnTo>
                    <a:pt x="2" y="0"/>
                  </a:lnTo>
                  <a:lnTo>
                    <a:pt x="1" y="5"/>
                  </a:lnTo>
                  <a:lnTo>
                    <a:pt x="0" y="9"/>
                  </a:lnTo>
                  <a:lnTo>
                    <a:pt x="0" y="14"/>
                  </a:lnTo>
                  <a:lnTo>
                    <a:pt x="0" y="21"/>
                  </a:lnTo>
                  <a:lnTo>
                    <a:pt x="0" y="29"/>
                  </a:lnTo>
                  <a:lnTo>
                    <a:pt x="0" y="37"/>
                  </a:lnTo>
                  <a:lnTo>
                    <a:pt x="0" y="46"/>
                  </a:lnTo>
                  <a:lnTo>
                    <a:pt x="0" y="56"/>
                  </a:lnTo>
                  <a:lnTo>
                    <a:pt x="0" y="65"/>
                  </a:lnTo>
                  <a:lnTo>
                    <a:pt x="0" y="74"/>
                  </a:lnTo>
                  <a:lnTo>
                    <a:pt x="0" y="84"/>
                  </a:lnTo>
                  <a:lnTo>
                    <a:pt x="0" y="91"/>
                  </a:lnTo>
                  <a:lnTo>
                    <a:pt x="1" y="99"/>
                  </a:lnTo>
                  <a:lnTo>
                    <a:pt x="1" y="105"/>
                  </a:lnTo>
                  <a:lnTo>
                    <a:pt x="1" y="111"/>
                  </a:lnTo>
                  <a:lnTo>
                    <a:pt x="1" y="114"/>
                  </a:lnTo>
                  <a:lnTo>
                    <a:pt x="4" y="113"/>
                  </a:lnTo>
                  <a:lnTo>
                    <a:pt x="4" y="109"/>
                  </a:lnTo>
                  <a:lnTo>
                    <a:pt x="4" y="105"/>
                  </a:lnTo>
                  <a:lnTo>
                    <a:pt x="4" y="99"/>
                  </a:lnTo>
                  <a:lnTo>
                    <a:pt x="4" y="91"/>
                  </a:lnTo>
                  <a:lnTo>
                    <a:pt x="4" y="84"/>
                  </a:lnTo>
                  <a:lnTo>
                    <a:pt x="4" y="74"/>
                  </a:lnTo>
                  <a:lnTo>
                    <a:pt x="4" y="65"/>
                  </a:lnTo>
                  <a:lnTo>
                    <a:pt x="3" y="56"/>
                  </a:lnTo>
                  <a:lnTo>
                    <a:pt x="3" y="46"/>
                  </a:lnTo>
                  <a:lnTo>
                    <a:pt x="3" y="37"/>
                  </a:lnTo>
                  <a:lnTo>
                    <a:pt x="3" y="29"/>
                  </a:lnTo>
                  <a:lnTo>
                    <a:pt x="3" y="21"/>
                  </a:lnTo>
                  <a:lnTo>
                    <a:pt x="4" y="15"/>
                  </a:lnTo>
                  <a:lnTo>
                    <a:pt x="4" y="10"/>
                  </a:lnTo>
                  <a:lnTo>
                    <a:pt x="4" y="7"/>
                  </a:lnTo>
                  <a:lnTo>
                    <a:pt x="4" y="7"/>
                  </a:lnTo>
                  <a:lnTo>
                    <a:pt x="4" y="3"/>
                  </a:lnTo>
                  <a:lnTo>
                    <a:pt x="4" y="7"/>
                  </a:lnTo>
                  <a:lnTo>
                    <a:pt x="4" y="6"/>
                  </a:lnTo>
                  <a:lnTo>
                    <a:pt x="4" y="3"/>
                  </a:lnTo>
                  <a:lnTo>
                    <a:pt x="1" y="3"/>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03" name="Freeform 23"/>
            <p:cNvSpPr>
              <a:spLocks/>
            </p:cNvSpPr>
            <p:nvPr/>
          </p:nvSpPr>
          <p:spPr bwMode="auto">
            <a:xfrm>
              <a:off x="3100" y="2903"/>
              <a:ext cx="18" cy="115"/>
            </a:xfrm>
            <a:custGeom>
              <a:avLst/>
              <a:gdLst/>
              <a:ahLst/>
              <a:cxnLst>
                <a:cxn ang="0">
                  <a:pos x="9" y="0"/>
                </a:cxn>
                <a:cxn ang="0">
                  <a:pos x="9" y="2"/>
                </a:cxn>
                <a:cxn ang="0">
                  <a:pos x="9" y="7"/>
                </a:cxn>
                <a:cxn ang="0">
                  <a:pos x="9" y="13"/>
                </a:cxn>
                <a:cxn ang="0">
                  <a:pos x="9" y="18"/>
                </a:cxn>
                <a:cxn ang="0">
                  <a:pos x="8" y="25"/>
                </a:cxn>
                <a:cxn ang="0">
                  <a:pos x="8" y="33"/>
                </a:cxn>
                <a:cxn ang="0">
                  <a:pos x="7" y="41"/>
                </a:cxn>
                <a:cxn ang="0">
                  <a:pos x="6" y="49"/>
                </a:cxn>
                <a:cxn ang="0">
                  <a:pos x="6" y="58"/>
                </a:cxn>
                <a:cxn ang="0">
                  <a:pos x="4" y="66"/>
                </a:cxn>
                <a:cxn ang="0">
                  <a:pos x="3" y="74"/>
                </a:cxn>
                <a:cxn ang="0">
                  <a:pos x="3" y="82"/>
                </a:cxn>
                <a:cxn ang="0">
                  <a:pos x="2" y="90"/>
                </a:cxn>
                <a:cxn ang="0">
                  <a:pos x="2" y="97"/>
                </a:cxn>
                <a:cxn ang="0">
                  <a:pos x="1" y="103"/>
                </a:cxn>
                <a:cxn ang="0">
                  <a:pos x="0" y="109"/>
                </a:cxn>
                <a:cxn ang="0">
                  <a:pos x="0" y="114"/>
                </a:cxn>
                <a:cxn ang="0">
                  <a:pos x="8" y="114"/>
                </a:cxn>
                <a:cxn ang="0">
                  <a:pos x="8" y="109"/>
                </a:cxn>
                <a:cxn ang="0">
                  <a:pos x="9" y="104"/>
                </a:cxn>
                <a:cxn ang="0">
                  <a:pos x="9" y="98"/>
                </a:cxn>
                <a:cxn ang="0">
                  <a:pos x="9" y="91"/>
                </a:cxn>
                <a:cxn ang="0">
                  <a:pos x="10" y="83"/>
                </a:cxn>
                <a:cxn ang="0">
                  <a:pos x="10" y="75"/>
                </a:cxn>
                <a:cxn ang="0">
                  <a:pos x="12" y="67"/>
                </a:cxn>
                <a:cxn ang="0">
                  <a:pos x="13" y="59"/>
                </a:cxn>
                <a:cxn ang="0">
                  <a:pos x="13" y="50"/>
                </a:cxn>
                <a:cxn ang="0">
                  <a:pos x="14" y="42"/>
                </a:cxn>
                <a:cxn ang="0">
                  <a:pos x="15" y="34"/>
                </a:cxn>
                <a:cxn ang="0">
                  <a:pos x="16" y="26"/>
                </a:cxn>
                <a:cxn ang="0">
                  <a:pos x="16" y="19"/>
                </a:cxn>
                <a:cxn ang="0">
                  <a:pos x="17" y="14"/>
                </a:cxn>
                <a:cxn ang="0">
                  <a:pos x="17" y="7"/>
                </a:cxn>
                <a:cxn ang="0">
                  <a:pos x="17" y="2"/>
                </a:cxn>
                <a:cxn ang="0">
                  <a:pos x="17" y="5"/>
                </a:cxn>
                <a:cxn ang="0">
                  <a:pos x="9" y="0"/>
                </a:cxn>
                <a:cxn ang="0">
                  <a:pos x="9" y="2"/>
                </a:cxn>
                <a:cxn ang="0">
                  <a:pos x="9" y="0"/>
                </a:cxn>
              </a:cxnLst>
              <a:rect l="0" t="0" r="r" b="b"/>
              <a:pathLst>
                <a:path w="18" h="115">
                  <a:moveTo>
                    <a:pt x="9" y="0"/>
                  </a:moveTo>
                  <a:lnTo>
                    <a:pt x="9" y="2"/>
                  </a:lnTo>
                  <a:lnTo>
                    <a:pt x="9" y="7"/>
                  </a:lnTo>
                  <a:lnTo>
                    <a:pt x="9" y="13"/>
                  </a:lnTo>
                  <a:lnTo>
                    <a:pt x="9" y="18"/>
                  </a:lnTo>
                  <a:lnTo>
                    <a:pt x="8" y="25"/>
                  </a:lnTo>
                  <a:lnTo>
                    <a:pt x="8" y="33"/>
                  </a:lnTo>
                  <a:lnTo>
                    <a:pt x="7" y="41"/>
                  </a:lnTo>
                  <a:lnTo>
                    <a:pt x="6" y="49"/>
                  </a:lnTo>
                  <a:lnTo>
                    <a:pt x="6" y="58"/>
                  </a:lnTo>
                  <a:lnTo>
                    <a:pt x="4" y="66"/>
                  </a:lnTo>
                  <a:lnTo>
                    <a:pt x="3" y="74"/>
                  </a:lnTo>
                  <a:lnTo>
                    <a:pt x="3" y="82"/>
                  </a:lnTo>
                  <a:lnTo>
                    <a:pt x="2" y="90"/>
                  </a:lnTo>
                  <a:lnTo>
                    <a:pt x="2" y="97"/>
                  </a:lnTo>
                  <a:lnTo>
                    <a:pt x="1" y="103"/>
                  </a:lnTo>
                  <a:lnTo>
                    <a:pt x="0" y="109"/>
                  </a:lnTo>
                  <a:lnTo>
                    <a:pt x="0" y="114"/>
                  </a:lnTo>
                  <a:lnTo>
                    <a:pt x="8" y="114"/>
                  </a:lnTo>
                  <a:lnTo>
                    <a:pt x="8" y="109"/>
                  </a:lnTo>
                  <a:lnTo>
                    <a:pt x="9" y="104"/>
                  </a:lnTo>
                  <a:lnTo>
                    <a:pt x="9" y="98"/>
                  </a:lnTo>
                  <a:lnTo>
                    <a:pt x="9" y="91"/>
                  </a:lnTo>
                  <a:lnTo>
                    <a:pt x="10" y="83"/>
                  </a:lnTo>
                  <a:lnTo>
                    <a:pt x="10" y="75"/>
                  </a:lnTo>
                  <a:lnTo>
                    <a:pt x="12" y="67"/>
                  </a:lnTo>
                  <a:lnTo>
                    <a:pt x="13" y="59"/>
                  </a:lnTo>
                  <a:lnTo>
                    <a:pt x="13" y="50"/>
                  </a:lnTo>
                  <a:lnTo>
                    <a:pt x="14" y="42"/>
                  </a:lnTo>
                  <a:lnTo>
                    <a:pt x="15" y="34"/>
                  </a:lnTo>
                  <a:lnTo>
                    <a:pt x="16" y="26"/>
                  </a:lnTo>
                  <a:lnTo>
                    <a:pt x="16" y="19"/>
                  </a:lnTo>
                  <a:lnTo>
                    <a:pt x="17" y="14"/>
                  </a:lnTo>
                  <a:lnTo>
                    <a:pt x="17" y="7"/>
                  </a:lnTo>
                  <a:lnTo>
                    <a:pt x="17" y="2"/>
                  </a:lnTo>
                  <a:lnTo>
                    <a:pt x="17" y="5"/>
                  </a:lnTo>
                  <a:lnTo>
                    <a:pt x="9" y="0"/>
                  </a:lnTo>
                  <a:lnTo>
                    <a:pt x="9" y="2"/>
                  </a:lnTo>
                  <a:lnTo>
                    <a:pt x="9"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04" name="Freeform 24"/>
            <p:cNvSpPr>
              <a:spLocks/>
            </p:cNvSpPr>
            <p:nvPr/>
          </p:nvSpPr>
          <p:spPr bwMode="auto">
            <a:xfrm>
              <a:off x="3114" y="2755"/>
              <a:ext cx="61" cy="147"/>
            </a:xfrm>
            <a:custGeom>
              <a:avLst/>
              <a:gdLst/>
              <a:ahLst/>
              <a:cxnLst>
                <a:cxn ang="0">
                  <a:pos x="60" y="14"/>
                </a:cxn>
                <a:cxn ang="0">
                  <a:pos x="51" y="14"/>
                </a:cxn>
                <a:cxn ang="0">
                  <a:pos x="0" y="141"/>
                </a:cxn>
                <a:cxn ang="0">
                  <a:pos x="9" y="146"/>
                </a:cxn>
                <a:cxn ang="0">
                  <a:pos x="60" y="17"/>
                </a:cxn>
                <a:cxn ang="0">
                  <a:pos x="51" y="17"/>
                </a:cxn>
                <a:cxn ang="0">
                  <a:pos x="60" y="14"/>
                </a:cxn>
                <a:cxn ang="0">
                  <a:pos x="58" y="0"/>
                </a:cxn>
                <a:cxn ang="0">
                  <a:pos x="51" y="14"/>
                </a:cxn>
                <a:cxn ang="0">
                  <a:pos x="60" y="14"/>
                </a:cxn>
              </a:cxnLst>
              <a:rect l="0" t="0" r="r" b="b"/>
              <a:pathLst>
                <a:path w="61" h="147">
                  <a:moveTo>
                    <a:pt x="60" y="14"/>
                  </a:moveTo>
                  <a:lnTo>
                    <a:pt x="51" y="14"/>
                  </a:lnTo>
                  <a:lnTo>
                    <a:pt x="0" y="141"/>
                  </a:lnTo>
                  <a:lnTo>
                    <a:pt x="9" y="146"/>
                  </a:lnTo>
                  <a:lnTo>
                    <a:pt x="60" y="17"/>
                  </a:lnTo>
                  <a:lnTo>
                    <a:pt x="51" y="17"/>
                  </a:lnTo>
                  <a:lnTo>
                    <a:pt x="60" y="14"/>
                  </a:lnTo>
                  <a:lnTo>
                    <a:pt x="58" y="0"/>
                  </a:lnTo>
                  <a:lnTo>
                    <a:pt x="51" y="14"/>
                  </a:lnTo>
                  <a:lnTo>
                    <a:pt x="60" y="14"/>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05" name="Freeform 25"/>
            <p:cNvSpPr>
              <a:spLocks/>
            </p:cNvSpPr>
            <p:nvPr/>
          </p:nvSpPr>
          <p:spPr bwMode="auto">
            <a:xfrm>
              <a:off x="3169" y="2770"/>
              <a:ext cx="39" cy="130"/>
            </a:xfrm>
            <a:custGeom>
              <a:avLst/>
              <a:gdLst/>
              <a:ahLst/>
              <a:cxnLst>
                <a:cxn ang="0">
                  <a:pos x="38" y="127"/>
                </a:cxn>
                <a:cxn ang="0">
                  <a:pos x="38" y="127"/>
                </a:cxn>
                <a:cxn ang="0">
                  <a:pos x="9" y="0"/>
                </a:cxn>
                <a:cxn ang="0">
                  <a:pos x="0" y="3"/>
                </a:cxn>
                <a:cxn ang="0">
                  <a:pos x="29" y="129"/>
                </a:cxn>
                <a:cxn ang="0">
                  <a:pos x="38" y="127"/>
                </a:cxn>
              </a:cxnLst>
              <a:rect l="0" t="0" r="r" b="b"/>
              <a:pathLst>
                <a:path w="39" h="130">
                  <a:moveTo>
                    <a:pt x="38" y="127"/>
                  </a:moveTo>
                  <a:lnTo>
                    <a:pt x="38" y="127"/>
                  </a:lnTo>
                  <a:lnTo>
                    <a:pt x="9" y="0"/>
                  </a:lnTo>
                  <a:lnTo>
                    <a:pt x="0" y="3"/>
                  </a:lnTo>
                  <a:lnTo>
                    <a:pt x="29" y="129"/>
                  </a:lnTo>
                  <a:lnTo>
                    <a:pt x="38" y="127"/>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06" name="Freeform 26"/>
            <p:cNvSpPr>
              <a:spLocks/>
            </p:cNvSpPr>
            <p:nvPr/>
          </p:nvSpPr>
          <p:spPr bwMode="auto">
            <a:xfrm>
              <a:off x="3203" y="2904"/>
              <a:ext cx="33" cy="264"/>
            </a:xfrm>
            <a:custGeom>
              <a:avLst/>
              <a:gdLst/>
              <a:ahLst/>
              <a:cxnLst>
                <a:cxn ang="0">
                  <a:pos x="32" y="263"/>
                </a:cxn>
                <a:cxn ang="0">
                  <a:pos x="32" y="263"/>
                </a:cxn>
                <a:cxn ang="0">
                  <a:pos x="32" y="245"/>
                </a:cxn>
                <a:cxn ang="0">
                  <a:pos x="32" y="229"/>
                </a:cxn>
                <a:cxn ang="0">
                  <a:pos x="32" y="214"/>
                </a:cxn>
                <a:cxn ang="0">
                  <a:pos x="32" y="199"/>
                </a:cxn>
                <a:cxn ang="0">
                  <a:pos x="32" y="184"/>
                </a:cxn>
                <a:cxn ang="0">
                  <a:pos x="32" y="169"/>
                </a:cxn>
                <a:cxn ang="0">
                  <a:pos x="32" y="153"/>
                </a:cxn>
                <a:cxn ang="0">
                  <a:pos x="31" y="139"/>
                </a:cxn>
                <a:cxn ang="0">
                  <a:pos x="30" y="123"/>
                </a:cxn>
                <a:cxn ang="0">
                  <a:pos x="29" y="108"/>
                </a:cxn>
                <a:cxn ang="0">
                  <a:pos x="27" y="91"/>
                </a:cxn>
                <a:cxn ang="0">
                  <a:pos x="24" y="75"/>
                </a:cxn>
                <a:cxn ang="0">
                  <a:pos x="21" y="57"/>
                </a:cxn>
                <a:cxn ang="0">
                  <a:pos x="18" y="39"/>
                </a:cxn>
                <a:cxn ang="0">
                  <a:pos x="13" y="20"/>
                </a:cxn>
                <a:cxn ang="0">
                  <a:pos x="8" y="0"/>
                </a:cxn>
                <a:cxn ang="0">
                  <a:pos x="0" y="2"/>
                </a:cxn>
                <a:cxn ang="0">
                  <a:pos x="5" y="23"/>
                </a:cxn>
                <a:cxn ang="0">
                  <a:pos x="9" y="42"/>
                </a:cxn>
                <a:cxn ang="0">
                  <a:pos x="12" y="58"/>
                </a:cxn>
                <a:cxn ang="0">
                  <a:pos x="15" y="76"/>
                </a:cxn>
                <a:cxn ang="0">
                  <a:pos x="19" y="92"/>
                </a:cxn>
                <a:cxn ang="0">
                  <a:pos x="21" y="109"/>
                </a:cxn>
                <a:cxn ang="0">
                  <a:pos x="22" y="124"/>
                </a:cxn>
                <a:cxn ang="0">
                  <a:pos x="23" y="139"/>
                </a:cxn>
                <a:cxn ang="0">
                  <a:pos x="24" y="153"/>
                </a:cxn>
                <a:cxn ang="0">
                  <a:pos x="24" y="169"/>
                </a:cxn>
                <a:cxn ang="0">
                  <a:pos x="24" y="184"/>
                </a:cxn>
                <a:cxn ang="0">
                  <a:pos x="24" y="199"/>
                </a:cxn>
                <a:cxn ang="0">
                  <a:pos x="24" y="214"/>
                </a:cxn>
                <a:cxn ang="0">
                  <a:pos x="24" y="229"/>
                </a:cxn>
                <a:cxn ang="0">
                  <a:pos x="24" y="245"/>
                </a:cxn>
                <a:cxn ang="0">
                  <a:pos x="24" y="263"/>
                </a:cxn>
                <a:cxn ang="0">
                  <a:pos x="32" y="263"/>
                </a:cxn>
              </a:cxnLst>
              <a:rect l="0" t="0" r="r" b="b"/>
              <a:pathLst>
                <a:path w="33" h="264">
                  <a:moveTo>
                    <a:pt x="32" y="263"/>
                  </a:moveTo>
                  <a:lnTo>
                    <a:pt x="32" y="263"/>
                  </a:lnTo>
                  <a:lnTo>
                    <a:pt x="32" y="245"/>
                  </a:lnTo>
                  <a:lnTo>
                    <a:pt x="32" y="229"/>
                  </a:lnTo>
                  <a:lnTo>
                    <a:pt x="32" y="214"/>
                  </a:lnTo>
                  <a:lnTo>
                    <a:pt x="32" y="199"/>
                  </a:lnTo>
                  <a:lnTo>
                    <a:pt x="32" y="184"/>
                  </a:lnTo>
                  <a:lnTo>
                    <a:pt x="32" y="169"/>
                  </a:lnTo>
                  <a:lnTo>
                    <a:pt x="32" y="153"/>
                  </a:lnTo>
                  <a:lnTo>
                    <a:pt x="31" y="139"/>
                  </a:lnTo>
                  <a:lnTo>
                    <a:pt x="30" y="123"/>
                  </a:lnTo>
                  <a:lnTo>
                    <a:pt x="29" y="108"/>
                  </a:lnTo>
                  <a:lnTo>
                    <a:pt x="27" y="91"/>
                  </a:lnTo>
                  <a:lnTo>
                    <a:pt x="24" y="75"/>
                  </a:lnTo>
                  <a:lnTo>
                    <a:pt x="21" y="57"/>
                  </a:lnTo>
                  <a:lnTo>
                    <a:pt x="18" y="39"/>
                  </a:lnTo>
                  <a:lnTo>
                    <a:pt x="13" y="20"/>
                  </a:lnTo>
                  <a:lnTo>
                    <a:pt x="8" y="0"/>
                  </a:lnTo>
                  <a:lnTo>
                    <a:pt x="0" y="2"/>
                  </a:lnTo>
                  <a:lnTo>
                    <a:pt x="5" y="23"/>
                  </a:lnTo>
                  <a:lnTo>
                    <a:pt x="9" y="42"/>
                  </a:lnTo>
                  <a:lnTo>
                    <a:pt x="12" y="58"/>
                  </a:lnTo>
                  <a:lnTo>
                    <a:pt x="15" y="76"/>
                  </a:lnTo>
                  <a:lnTo>
                    <a:pt x="19" y="92"/>
                  </a:lnTo>
                  <a:lnTo>
                    <a:pt x="21" y="109"/>
                  </a:lnTo>
                  <a:lnTo>
                    <a:pt x="22" y="124"/>
                  </a:lnTo>
                  <a:lnTo>
                    <a:pt x="23" y="139"/>
                  </a:lnTo>
                  <a:lnTo>
                    <a:pt x="24" y="153"/>
                  </a:lnTo>
                  <a:lnTo>
                    <a:pt x="24" y="169"/>
                  </a:lnTo>
                  <a:lnTo>
                    <a:pt x="24" y="184"/>
                  </a:lnTo>
                  <a:lnTo>
                    <a:pt x="24" y="199"/>
                  </a:lnTo>
                  <a:lnTo>
                    <a:pt x="24" y="214"/>
                  </a:lnTo>
                  <a:lnTo>
                    <a:pt x="24" y="229"/>
                  </a:lnTo>
                  <a:lnTo>
                    <a:pt x="24" y="245"/>
                  </a:lnTo>
                  <a:lnTo>
                    <a:pt x="24" y="263"/>
                  </a:lnTo>
                  <a:lnTo>
                    <a:pt x="32" y="263"/>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07" name="Freeform 27"/>
            <p:cNvSpPr>
              <a:spLocks/>
            </p:cNvSpPr>
            <p:nvPr/>
          </p:nvSpPr>
          <p:spPr bwMode="auto">
            <a:xfrm>
              <a:off x="3221" y="3175"/>
              <a:ext cx="15" cy="162"/>
            </a:xfrm>
            <a:custGeom>
              <a:avLst/>
              <a:gdLst/>
              <a:ahLst/>
              <a:cxnLst>
                <a:cxn ang="0">
                  <a:pos x="7" y="161"/>
                </a:cxn>
                <a:cxn ang="0">
                  <a:pos x="7" y="161"/>
                </a:cxn>
                <a:cxn ang="0">
                  <a:pos x="7" y="154"/>
                </a:cxn>
                <a:cxn ang="0">
                  <a:pos x="8" y="146"/>
                </a:cxn>
                <a:cxn ang="0">
                  <a:pos x="9" y="139"/>
                </a:cxn>
                <a:cxn ang="0">
                  <a:pos x="10" y="131"/>
                </a:cxn>
                <a:cxn ang="0">
                  <a:pos x="10" y="122"/>
                </a:cxn>
                <a:cxn ang="0">
                  <a:pos x="11" y="114"/>
                </a:cxn>
                <a:cxn ang="0">
                  <a:pos x="12" y="104"/>
                </a:cxn>
                <a:cxn ang="0">
                  <a:pos x="12" y="93"/>
                </a:cxn>
                <a:cxn ang="0">
                  <a:pos x="12" y="84"/>
                </a:cxn>
                <a:cxn ang="0">
                  <a:pos x="13" y="74"/>
                </a:cxn>
                <a:cxn ang="0">
                  <a:pos x="13" y="62"/>
                </a:cxn>
                <a:cxn ang="0">
                  <a:pos x="14" y="51"/>
                </a:cxn>
                <a:cxn ang="0">
                  <a:pos x="14" y="39"/>
                </a:cxn>
                <a:cxn ang="0">
                  <a:pos x="14" y="26"/>
                </a:cxn>
                <a:cxn ang="0">
                  <a:pos x="14" y="13"/>
                </a:cxn>
                <a:cxn ang="0">
                  <a:pos x="14" y="0"/>
                </a:cxn>
                <a:cxn ang="0">
                  <a:pos x="7" y="0"/>
                </a:cxn>
                <a:cxn ang="0">
                  <a:pos x="7" y="13"/>
                </a:cxn>
                <a:cxn ang="0">
                  <a:pos x="7" y="26"/>
                </a:cxn>
                <a:cxn ang="0">
                  <a:pos x="7" y="39"/>
                </a:cxn>
                <a:cxn ang="0">
                  <a:pos x="7" y="51"/>
                </a:cxn>
                <a:cxn ang="0">
                  <a:pos x="7" y="62"/>
                </a:cxn>
                <a:cxn ang="0">
                  <a:pos x="7" y="74"/>
                </a:cxn>
                <a:cxn ang="0">
                  <a:pos x="6" y="84"/>
                </a:cxn>
                <a:cxn ang="0">
                  <a:pos x="5" y="93"/>
                </a:cxn>
                <a:cxn ang="0">
                  <a:pos x="5" y="104"/>
                </a:cxn>
                <a:cxn ang="0">
                  <a:pos x="4" y="113"/>
                </a:cxn>
                <a:cxn ang="0">
                  <a:pos x="3" y="121"/>
                </a:cxn>
                <a:cxn ang="0">
                  <a:pos x="3" y="130"/>
                </a:cxn>
                <a:cxn ang="0">
                  <a:pos x="2" y="137"/>
                </a:cxn>
                <a:cxn ang="0">
                  <a:pos x="2" y="145"/>
                </a:cxn>
                <a:cxn ang="0">
                  <a:pos x="1" y="153"/>
                </a:cxn>
                <a:cxn ang="0">
                  <a:pos x="0" y="160"/>
                </a:cxn>
                <a:cxn ang="0">
                  <a:pos x="0" y="161"/>
                </a:cxn>
                <a:cxn ang="0">
                  <a:pos x="0" y="160"/>
                </a:cxn>
                <a:cxn ang="0">
                  <a:pos x="0" y="161"/>
                </a:cxn>
                <a:cxn ang="0">
                  <a:pos x="7" y="161"/>
                </a:cxn>
              </a:cxnLst>
              <a:rect l="0" t="0" r="r" b="b"/>
              <a:pathLst>
                <a:path w="15" h="162">
                  <a:moveTo>
                    <a:pt x="7" y="161"/>
                  </a:moveTo>
                  <a:lnTo>
                    <a:pt x="7" y="161"/>
                  </a:lnTo>
                  <a:lnTo>
                    <a:pt x="7" y="154"/>
                  </a:lnTo>
                  <a:lnTo>
                    <a:pt x="8" y="146"/>
                  </a:lnTo>
                  <a:lnTo>
                    <a:pt x="9" y="139"/>
                  </a:lnTo>
                  <a:lnTo>
                    <a:pt x="10" y="131"/>
                  </a:lnTo>
                  <a:lnTo>
                    <a:pt x="10" y="122"/>
                  </a:lnTo>
                  <a:lnTo>
                    <a:pt x="11" y="114"/>
                  </a:lnTo>
                  <a:lnTo>
                    <a:pt x="12" y="104"/>
                  </a:lnTo>
                  <a:lnTo>
                    <a:pt x="12" y="93"/>
                  </a:lnTo>
                  <a:lnTo>
                    <a:pt x="12" y="84"/>
                  </a:lnTo>
                  <a:lnTo>
                    <a:pt x="13" y="74"/>
                  </a:lnTo>
                  <a:lnTo>
                    <a:pt x="13" y="62"/>
                  </a:lnTo>
                  <a:lnTo>
                    <a:pt x="14" y="51"/>
                  </a:lnTo>
                  <a:lnTo>
                    <a:pt x="14" y="39"/>
                  </a:lnTo>
                  <a:lnTo>
                    <a:pt x="14" y="26"/>
                  </a:lnTo>
                  <a:lnTo>
                    <a:pt x="14" y="13"/>
                  </a:lnTo>
                  <a:lnTo>
                    <a:pt x="14" y="0"/>
                  </a:lnTo>
                  <a:lnTo>
                    <a:pt x="7" y="0"/>
                  </a:lnTo>
                  <a:lnTo>
                    <a:pt x="7" y="13"/>
                  </a:lnTo>
                  <a:lnTo>
                    <a:pt x="7" y="26"/>
                  </a:lnTo>
                  <a:lnTo>
                    <a:pt x="7" y="39"/>
                  </a:lnTo>
                  <a:lnTo>
                    <a:pt x="7" y="51"/>
                  </a:lnTo>
                  <a:lnTo>
                    <a:pt x="7" y="62"/>
                  </a:lnTo>
                  <a:lnTo>
                    <a:pt x="7" y="74"/>
                  </a:lnTo>
                  <a:lnTo>
                    <a:pt x="6" y="84"/>
                  </a:lnTo>
                  <a:lnTo>
                    <a:pt x="5" y="93"/>
                  </a:lnTo>
                  <a:lnTo>
                    <a:pt x="5" y="104"/>
                  </a:lnTo>
                  <a:lnTo>
                    <a:pt x="4" y="113"/>
                  </a:lnTo>
                  <a:lnTo>
                    <a:pt x="3" y="121"/>
                  </a:lnTo>
                  <a:lnTo>
                    <a:pt x="3" y="130"/>
                  </a:lnTo>
                  <a:lnTo>
                    <a:pt x="2" y="137"/>
                  </a:lnTo>
                  <a:lnTo>
                    <a:pt x="2" y="145"/>
                  </a:lnTo>
                  <a:lnTo>
                    <a:pt x="1" y="153"/>
                  </a:lnTo>
                  <a:lnTo>
                    <a:pt x="0" y="160"/>
                  </a:lnTo>
                  <a:lnTo>
                    <a:pt x="0" y="161"/>
                  </a:lnTo>
                  <a:lnTo>
                    <a:pt x="0" y="160"/>
                  </a:lnTo>
                  <a:lnTo>
                    <a:pt x="0" y="161"/>
                  </a:lnTo>
                  <a:lnTo>
                    <a:pt x="7" y="161"/>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08" name="Freeform 28"/>
            <p:cNvSpPr>
              <a:spLocks/>
            </p:cNvSpPr>
            <p:nvPr/>
          </p:nvSpPr>
          <p:spPr bwMode="auto">
            <a:xfrm>
              <a:off x="3202" y="3343"/>
              <a:ext cx="24" cy="102"/>
            </a:xfrm>
            <a:custGeom>
              <a:avLst/>
              <a:gdLst/>
              <a:ahLst/>
              <a:cxnLst>
                <a:cxn ang="0">
                  <a:pos x="8" y="101"/>
                </a:cxn>
                <a:cxn ang="0">
                  <a:pos x="10" y="89"/>
                </a:cxn>
                <a:cxn ang="0">
                  <a:pos x="12" y="74"/>
                </a:cxn>
                <a:cxn ang="0">
                  <a:pos x="15" y="58"/>
                </a:cxn>
                <a:cxn ang="0">
                  <a:pos x="17" y="43"/>
                </a:cxn>
                <a:cxn ang="0">
                  <a:pos x="20" y="27"/>
                </a:cxn>
                <a:cxn ang="0">
                  <a:pos x="21" y="15"/>
                </a:cxn>
                <a:cxn ang="0">
                  <a:pos x="23" y="4"/>
                </a:cxn>
                <a:cxn ang="0">
                  <a:pos x="23" y="0"/>
                </a:cxn>
                <a:cxn ang="0">
                  <a:pos x="15" y="0"/>
                </a:cxn>
                <a:cxn ang="0">
                  <a:pos x="15" y="3"/>
                </a:cxn>
                <a:cxn ang="0">
                  <a:pos x="13" y="13"/>
                </a:cxn>
                <a:cxn ang="0">
                  <a:pos x="12" y="26"/>
                </a:cxn>
                <a:cxn ang="0">
                  <a:pos x="9" y="40"/>
                </a:cxn>
                <a:cxn ang="0">
                  <a:pos x="7" y="57"/>
                </a:cxn>
                <a:cxn ang="0">
                  <a:pos x="4" y="73"/>
                </a:cxn>
                <a:cxn ang="0">
                  <a:pos x="2" y="88"/>
                </a:cxn>
                <a:cxn ang="0">
                  <a:pos x="0" y="99"/>
                </a:cxn>
                <a:cxn ang="0">
                  <a:pos x="8" y="101"/>
                </a:cxn>
              </a:cxnLst>
              <a:rect l="0" t="0" r="r" b="b"/>
              <a:pathLst>
                <a:path w="24" h="102">
                  <a:moveTo>
                    <a:pt x="8" y="101"/>
                  </a:moveTo>
                  <a:lnTo>
                    <a:pt x="10" y="89"/>
                  </a:lnTo>
                  <a:lnTo>
                    <a:pt x="12" y="74"/>
                  </a:lnTo>
                  <a:lnTo>
                    <a:pt x="15" y="58"/>
                  </a:lnTo>
                  <a:lnTo>
                    <a:pt x="17" y="43"/>
                  </a:lnTo>
                  <a:lnTo>
                    <a:pt x="20" y="27"/>
                  </a:lnTo>
                  <a:lnTo>
                    <a:pt x="21" y="15"/>
                  </a:lnTo>
                  <a:lnTo>
                    <a:pt x="23" y="4"/>
                  </a:lnTo>
                  <a:lnTo>
                    <a:pt x="23" y="0"/>
                  </a:lnTo>
                  <a:lnTo>
                    <a:pt x="15" y="0"/>
                  </a:lnTo>
                  <a:lnTo>
                    <a:pt x="15" y="3"/>
                  </a:lnTo>
                  <a:lnTo>
                    <a:pt x="13" y="13"/>
                  </a:lnTo>
                  <a:lnTo>
                    <a:pt x="12" y="26"/>
                  </a:lnTo>
                  <a:lnTo>
                    <a:pt x="9" y="40"/>
                  </a:lnTo>
                  <a:lnTo>
                    <a:pt x="7" y="57"/>
                  </a:lnTo>
                  <a:lnTo>
                    <a:pt x="4" y="73"/>
                  </a:lnTo>
                  <a:lnTo>
                    <a:pt x="2" y="88"/>
                  </a:lnTo>
                  <a:lnTo>
                    <a:pt x="0" y="99"/>
                  </a:lnTo>
                  <a:lnTo>
                    <a:pt x="8" y="101"/>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09" name="Freeform 29"/>
            <p:cNvSpPr>
              <a:spLocks/>
            </p:cNvSpPr>
            <p:nvPr/>
          </p:nvSpPr>
          <p:spPr bwMode="auto">
            <a:xfrm>
              <a:off x="3103" y="3589"/>
              <a:ext cx="125" cy="171"/>
            </a:xfrm>
            <a:custGeom>
              <a:avLst/>
              <a:gdLst/>
              <a:ahLst/>
              <a:cxnLst>
                <a:cxn ang="0">
                  <a:pos x="0" y="0"/>
                </a:cxn>
                <a:cxn ang="0">
                  <a:pos x="124" y="0"/>
                </a:cxn>
                <a:cxn ang="0">
                  <a:pos x="124" y="170"/>
                </a:cxn>
                <a:cxn ang="0">
                  <a:pos x="0" y="170"/>
                </a:cxn>
                <a:cxn ang="0">
                  <a:pos x="0" y="0"/>
                </a:cxn>
              </a:cxnLst>
              <a:rect l="0" t="0" r="r" b="b"/>
              <a:pathLst>
                <a:path w="125" h="171">
                  <a:moveTo>
                    <a:pt x="0" y="0"/>
                  </a:moveTo>
                  <a:lnTo>
                    <a:pt x="124" y="0"/>
                  </a:lnTo>
                  <a:lnTo>
                    <a:pt x="124" y="170"/>
                  </a:lnTo>
                  <a:lnTo>
                    <a:pt x="0" y="170"/>
                  </a:lnTo>
                  <a:lnTo>
                    <a:pt x="0"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10" name="Freeform 30"/>
            <p:cNvSpPr>
              <a:spLocks/>
            </p:cNvSpPr>
            <p:nvPr/>
          </p:nvSpPr>
          <p:spPr bwMode="auto">
            <a:xfrm>
              <a:off x="3103" y="3584"/>
              <a:ext cx="130" cy="3"/>
            </a:xfrm>
            <a:custGeom>
              <a:avLst/>
              <a:gdLst/>
              <a:ahLst/>
              <a:cxnLst>
                <a:cxn ang="0">
                  <a:pos x="129" y="1"/>
                </a:cxn>
                <a:cxn ang="0">
                  <a:pos x="124" y="0"/>
                </a:cxn>
                <a:cxn ang="0">
                  <a:pos x="0" y="0"/>
                </a:cxn>
                <a:cxn ang="0">
                  <a:pos x="0" y="2"/>
                </a:cxn>
                <a:cxn ang="0">
                  <a:pos x="124" y="2"/>
                </a:cxn>
                <a:cxn ang="0">
                  <a:pos x="119" y="1"/>
                </a:cxn>
                <a:cxn ang="0">
                  <a:pos x="129" y="1"/>
                </a:cxn>
                <a:cxn ang="0">
                  <a:pos x="129" y="0"/>
                </a:cxn>
                <a:cxn ang="0">
                  <a:pos x="124" y="0"/>
                </a:cxn>
                <a:cxn ang="0">
                  <a:pos x="129" y="1"/>
                </a:cxn>
              </a:cxnLst>
              <a:rect l="0" t="0" r="r" b="b"/>
              <a:pathLst>
                <a:path w="130" h="3">
                  <a:moveTo>
                    <a:pt x="129" y="1"/>
                  </a:moveTo>
                  <a:lnTo>
                    <a:pt x="124" y="0"/>
                  </a:lnTo>
                  <a:lnTo>
                    <a:pt x="0" y="0"/>
                  </a:lnTo>
                  <a:lnTo>
                    <a:pt x="0" y="2"/>
                  </a:lnTo>
                  <a:lnTo>
                    <a:pt x="124" y="2"/>
                  </a:lnTo>
                  <a:lnTo>
                    <a:pt x="119" y="1"/>
                  </a:lnTo>
                  <a:lnTo>
                    <a:pt x="129" y="1"/>
                  </a:lnTo>
                  <a:lnTo>
                    <a:pt x="129" y="0"/>
                  </a:lnTo>
                  <a:lnTo>
                    <a:pt x="124" y="0"/>
                  </a:lnTo>
                  <a:lnTo>
                    <a:pt x="129" y="1"/>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11" name="Freeform 31"/>
            <p:cNvSpPr>
              <a:spLocks/>
            </p:cNvSpPr>
            <p:nvPr/>
          </p:nvSpPr>
          <p:spPr bwMode="auto">
            <a:xfrm>
              <a:off x="3229" y="3589"/>
              <a:ext cx="4" cy="176"/>
            </a:xfrm>
            <a:custGeom>
              <a:avLst/>
              <a:gdLst/>
              <a:ahLst/>
              <a:cxnLst>
                <a:cxn ang="0">
                  <a:pos x="2" y="175"/>
                </a:cxn>
                <a:cxn ang="0">
                  <a:pos x="3" y="170"/>
                </a:cxn>
                <a:cxn ang="0">
                  <a:pos x="3" y="0"/>
                </a:cxn>
                <a:cxn ang="0">
                  <a:pos x="0" y="0"/>
                </a:cxn>
                <a:cxn ang="0">
                  <a:pos x="0" y="170"/>
                </a:cxn>
                <a:cxn ang="0">
                  <a:pos x="2" y="166"/>
                </a:cxn>
                <a:cxn ang="0">
                  <a:pos x="2" y="175"/>
                </a:cxn>
                <a:cxn ang="0">
                  <a:pos x="3" y="175"/>
                </a:cxn>
                <a:cxn ang="0">
                  <a:pos x="3" y="170"/>
                </a:cxn>
                <a:cxn ang="0">
                  <a:pos x="2" y="175"/>
                </a:cxn>
              </a:cxnLst>
              <a:rect l="0" t="0" r="r" b="b"/>
              <a:pathLst>
                <a:path w="4" h="176">
                  <a:moveTo>
                    <a:pt x="2" y="175"/>
                  </a:moveTo>
                  <a:lnTo>
                    <a:pt x="3" y="170"/>
                  </a:lnTo>
                  <a:lnTo>
                    <a:pt x="3" y="0"/>
                  </a:lnTo>
                  <a:lnTo>
                    <a:pt x="0" y="0"/>
                  </a:lnTo>
                  <a:lnTo>
                    <a:pt x="0" y="170"/>
                  </a:lnTo>
                  <a:lnTo>
                    <a:pt x="2" y="166"/>
                  </a:lnTo>
                  <a:lnTo>
                    <a:pt x="2" y="175"/>
                  </a:lnTo>
                  <a:lnTo>
                    <a:pt x="3" y="175"/>
                  </a:lnTo>
                  <a:lnTo>
                    <a:pt x="3" y="170"/>
                  </a:lnTo>
                  <a:lnTo>
                    <a:pt x="2" y="175"/>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12" name="Freeform 32"/>
            <p:cNvSpPr>
              <a:spLocks/>
            </p:cNvSpPr>
            <p:nvPr/>
          </p:nvSpPr>
          <p:spPr bwMode="auto">
            <a:xfrm>
              <a:off x="3099" y="3762"/>
              <a:ext cx="129" cy="3"/>
            </a:xfrm>
            <a:custGeom>
              <a:avLst/>
              <a:gdLst/>
              <a:ahLst/>
              <a:cxnLst>
                <a:cxn ang="0">
                  <a:pos x="0" y="1"/>
                </a:cxn>
                <a:cxn ang="0">
                  <a:pos x="5" y="2"/>
                </a:cxn>
                <a:cxn ang="0">
                  <a:pos x="128" y="2"/>
                </a:cxn>
                <a:cxn ang="0">
                  <a:pos x="128" y="0"/>
                </a:cxn>
                <a:cxn ang="0">
                  <a:pos x="5" y="0"/>
                </a:cxn>
                <a:cxn ang="0">
                  <a:pos x="10" y="1"/>
                </a:cxn>
                <a:cxn ang="0">
                  <a:pos x="0" y="1"/>
                </a:cxn>
                <a:cxn ang="0">
                  <a:pos x="0" y="2"/>
                </a:cxn>
                <a:cxn ang="0">
                  <a:pos x="5" y="2"/>
                </a:cxn>
                <a:cxn ang="0">
                  <a:pos x="0" y="1"/>
                </a:cxn>
              </a:cxnLst>
              <a:rect l="0" t="0" r="r" b="b"/>
              <a:pathLst>
                <a:path w="129" h="3">
                  <a:moveTo>
                    <a:pt x="0" y="1"/>
                  </a:moveTo>
                  <a:lnTo>
                    <a:pt x="5" y="2"/>
                  </a:lnTo>
                  <a:lnTo>
                    <a:pt x="128" y="2"/>
                  </a:lnTo>
                  <a:lnTo>
                    <a:pt x="128" y="0"/>
                  </a:lnTo>
                  <a:lnTo>
                    <a:pt x="5" y="0"/>
                  </a:lnTo>
                  <a:lnTo>
                    <a:pt x="10" y="1"/>
                  </a:lnTo>
                  <a:lnTo>
                    <a:pt x="0" y="1"/>
                  </a:lnTo>
                  <a:lnTo>
                    <a:pt x="0" y="2"/>
                  </a:lnTo>
                  <a:lnTo>
                    <a:pt x="5" y="2"/>
                  </a:lnTo>
                  <a:lnTo>
                    <a:pt x="0" y="1"/>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13" name="Freeform 33"/>
            <p:cNvSpPr>
              <a:spLocks/>
            </p:cNvSpPr>
            <p:nvPr/>
          </p:nvSpPr>
          <p:spPr bwMode="auto">
            <a:xfrm>
              <a:off x="3099" y="3584"/>
              <a:ext cx="3" cy="176"/>
            </a:xfrm>
            <a:custGeom>
              <a:avLst/>
              <a:gdLst/>
              <a:ahLst/>
              <a:cxnLst>
                <a:cxn ang="0">
                  <a:pos x="1" y="0"/>
                </a:cxn>
                <a:cxn ang="0">
                  <a:pos x="0" y="5"/>
                </a:cxn>
                <a:cxn ang="0">
                  <a:pos x="0" y="175"/>
                </a:cxn>
                <a:cxn ang="0">
                  <a:pos x="2" y="175"/>
                </a:cxn>
                <a:cxn ang="0">
                  <a:pos x="2" y="5"/>
                </a:cxn>
                <a:cxn ang="0">
                  <a:pos x="1" y="9"/>
                </a:cxn>
                <a:cxn ang="0">
                  <a:pos x="1" y="0"/>
                </a:cxn>
                <a:cxn ang="0">
                  <a:pos x="0" y="0"/>
                </a:cxn>
                <a:cxn ang="0">
                  <a:pos x="0" y="5"/>
                </a:cxn>
                <a:cxn ang="0">
                  <a:pos x="1" y="0"/>
                </a:cxn>
              </a:cxnLst>
              <a:rect l="0" t="0" r="r" b="b"/>
              <a:pathLst>
                <a:path w="3" h="176">
                  <a:moveTo>
                    <a:pt x="1" y="0"/>
                  </a:moveTo>
                  <a:lnTo>
                    <a:pt x="0" y="5"/>
                  </a:lnTo>
                  <a:lnTo>
                    <a:pt x="0" y="175"/>
                  </a:lnTo>
                  <a:lnTo>
                    <a:pt x="2" y="175"/>
                  </a:lnTo>
                  <a:lnTo>
                    <a:pt x="2" y="5"/>
                  </a:lnTo>
                  <a:lnTo>
                    <a:pt x="1" y="9"/>
                  </a:lnTo>
                  <a:lnTo>
                    <a:pt x="1" y="0"/>
                  </a:lnTo>
                  <a:lnTo>
                    <a:pt x="0" y="0"/>
                  </a:lnTo>
                  <a:lnTo>
                    <a:pt x="0" y="5"/>
                  </a:lnTo>
                  <a:lnTo>
                    <a:pt x="1"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14" name="Freeform 34"/>
            <p:cNvSpPr>
              <a:spLocks/>
            </p:cNvSpPr>
            <p:nvPr/>
          </p:nvSpPr>
          <p:spPr bwMode="auto">
            <a:xfrm>
              <a:off x="1359" y="788"/>
              <a:ext cx="869" cy="270"/>
            </a:xfrm>
            <a:custGeom>
              <a:avLst/>
              <a:gdLst/>
              <a:ahLst/>
              <a:cxnLst>
                <a:cxn ang="0">
                  <a:pos x="868" y="236"/>
                </a:cxn>
                <a:cxn ang="0">
                  <a:pos x="841" y="203"/>
                </a:cxn>
                <a:cxn ang="0">
                  <a:pos x="19" y="0"/>
                </a:cxn>
                <a:cxn ang="0">
                  <a:pos x="0" y="65"/>
                </a:cxn>
                <a:cxn ang="0">
                  <a:pos x="821" y="268"/>
                </a:cxn>
                <a:cxn ang="0">
                  <a:pos x="793" y="236"/>
                </a:cxn>
                <a:cxn ang="0">
                  <a:pos x="821" y="268"/>
                </a:cxn>
                <a:cxn ang="0">
                  <a:pos x="837" y="269"/>
                </a:cxn>
                <a:cxn ang="0">
                  <a:pos x="851" y="264"/>
                </a:cxn>
                <a:cxn ang="0">
                  <a:pos x="860" y="256"/>
                </a:cxn>
                <a:cxn ang="0">
                  <a:pos x="867" y="244"/>
                </a:cxn>
                <a:cxn ang="0">
                  <a:pos x="868" y="231"/>
                </a:cxn>
                <a:cxn ang="0">
                  <a:pos x="864" y="220"/>
                </a:cxn>
                <a:cxn ang="0">
                  <a:pos x="855" y="210"/>
                </a:cxn>
                <a:cxn ang="0">
                  <a:pos x="841" y="203"/>
                </a:cxn>
                <a:cxn ang="0">
                  <a:pos x="868" y="236"/>
                </a:cxn>
              </a:cxnLst>
              <a:rect l="0" t="0" r="r" b="b"/>
              <a:pathLst>
                <a:path w="869" h="270">
                  <a:moveTo>
                    <a:pt x="868" y="236"/>
                  </a:moveTo>
                  <a:lnTo>
                    <a:pt x="841" y="203"/>
                  </a:lnTo>
                  <a:lnTo>
                    <a:pt x="19" y="0"/>
                  </a:lnTo>
                  <a:lnTo>
                    <a:pt x="0" y="65"/>
                  </a:lnTo>
                  <a:lnTo>
                    <a:pt x="821" y="268"/>
                  </a:lnTo>
                  <a:lnTo>
                    <a:pt x="793" y="236"/>
                  </a:lnTo>
                  <a:lnTo>
                    <a:pt x="821" y="268"/>
                  </a:lnTo>
                  <a:lnTo>
                    <a:pt x="837" y="269"/>
                  </a:lnTo>
                  <a:lnTo>
                    <a:pt x="851" y="264"/>
                  </a:lnTo>
                  <a:lnTo>
                    <a:pt x="860" y="256"/>
                  </a:lnTo>
                  <a:lnTo>
                    <a:pt x="867" y="244"/>
                  </a:lnTo>
                  <a:lnTo>
                    <a:pt x="868" y="231"/>
                  </a:lnTo>
                  <a:lnTo>
                    <a:pt x="864" y="220"/>
                  </a:lnTo>
                  <a:lnTo>
                    <a:pt x="855" y="210"/>
                  </a:lnTo>
                  <a:lnTo>
                    <a:pt x="841" y="203"/>
                  </a:lnTo>
                  <a:lnTo>
                    <a:pt x="868" y="236"/>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15" name="Freeform 35"/>
            <p:cNvSpPr>
              <a:spLocks/>
            </p:cNvSpPr>
            <p:nvPr/>
          </p:nvSpPr>
          <p:spPr bwMode="auto">
            <a:xfrm>
              <a:off x="2159" y="1029"/>
              <a:ext cx="69" cy="2727"/>
            </a:xfrm>
            <a:custGeom>
              <a:avLst/>
              <a:gdLst/>
              <a:ahLst/>
              <a:cxnLst>
                <a:cxn ang="0">
                  <a:pos x="43" y="2726"/>
                </a:cxn>
                <a:cxn ang="0">
                  <a:pos x="68" y="2692"/>
                </a:cxn>
                <a:cxn ang="0">
                  <a:pos x="68" y="0"/>
                </a:cxn>
                <a:cxn ang="0">
                  <a:pos x="0" y="0"/>
                </a:cxn>
                <a:cxn ang="0">
                  <a:pos x="0" y="2692"/>
                </a:cxn>
                <a:cxn ang="0">
                  <a:pos x="25" y="2659"/>
                </a:cxn>
                <a:cxn ang="0">
                  <a:pos x="0" y="2692"/>
                </a:cxn>
                <a:cxn ang="0">
                  <a:pos x="4" y="2708"/>
                </a:cxn>
                <a:cxn ang="0">
                  <a:pos x="12" y="2718"/>
                </a:cxn>
                <a:cxn ang="0">
                  <a:pos x="22" y="2724"/>
                </a:cxn>
                <a:cxn ang="0">
                  <a:pos x="34" y="2726"/>
                </a:cxn>
                <a:cxn ang="0">
                  <a:pos x="47" y="2724"/>
                </a:cxn>
                <a:cxn ang="0">
                  <a:pos x="57" y="2718"/>
                </a:cxn>
                <a:cxn ang="0">
                  <a:pos x="66" y="2708"/>
                </a:cxn>
                <a:cxn ang="0">
                  <a:pos x="68" y="2692"/>
                </a:cxn>
                <a:cxn ang="0">
                  <a:pos x="43" y="2726"/>
                </a:cxn>
              </a:cxnLst>
              <a:rect l="0" t="0" r="r" b="b"/>
              <a:pathLst>
                <a:path w="69" h="2727">
                  <a:moveTo>
                    <a:pt x="43" y="2726"/>
                  </a:moveTo>
                  <a:lnTo>
                    <a:pt x="68" y="2692"/>
                  </a:lnTo>
                  <a:lnTo>
                    <a:pt x="68" y="0"/>
                  </a:lnTo>
                  <a:lnTo>
                    <a:pt x="0" y="0"/>
                  </a:lnTo>
                  <a:lnTo>
                    <a:pt x="0" y="2692"/>
                  </a:lnTo>
                  <a:lnTo>
                    <a:pt x="25" y="2659"/>
                  </a:lnTo>
                  <a:lnTo>
                    <a:pt x="0" y="2692"/>
                  </a:lnTo>
                  <a:lnTo>
                    <a:pt x="4" y="2708"/>
                  </a:lnTo>
                  <a:lnTo>
                    <a:pt x="12" y="2718"/>
                  </a:lnTo>
                  <a:lnTo>
                    <a:pt x="22" y="2724"/>
                  </a:lnTo>
                  <a:lnTo>
                    <a:pt x="34" y="2726"/>
                  </a:lnTo>
                  <a:lnTo>
                    <a:pt x="47" y="2724"/>
                  </a:lnTo>
                  <a:lnTo>
                    <a:pt x="57" y="2718"/>
                  </a:lnTo>
                  <a:lnTo>
                    <a:pt x="66" y="2708"/>
                  </a:lnTo>
                  <a:lnTo>
                    <a:pt x="68" y="2692"/>
                  </a:lnTo>
                  <a:lnTo>
                    <a:pt x="43" y="2726"/>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16" name="Freeform 36"/>
            <p:cNvSpPr>
              <a:spLocks/>
            </p:cNvSpPr>
            <p:nvPr/>
          </p:nvSpPr>
          <p:spPr bwMode="auto">
            <a:xfrm>
              <a:off x="1321" y="3694"/>
              <a:ext cx="880" cy="304"/>
            </a:xfrm>
            <a:custGeom>
              <a:avLst/>
              <a:gdLst/>
              <a:ahLst/>
              <a:cxnLst>
                <a:cxn ang="0">
                  <a:pos x="10" y="271"/>
                </a:cxn>
                <a:cxn ang="0">
                  <a:pos x="21" y="303"/>
                </a:cxn>
                <a:cxn ang="0">
                  <a:pos x="879" y="66"/>
                </a:cxn>
                <a:cxn ang="0">
                  <a:pos x="858" y="0"/>
                </a:cxn>
                <a:cxn ang="0">
                  <a:pos x="0" y="238"/>
                </a:cxn>
                <a:cxn ang="0">
                  <a:pos x="10" y="271"/>
                </a:cxn>
              </a:cxnLst>
              <a:rect l="0" t="0" r="r" b="b"/>
              <a:pathLst>
                <a:path w="880" h="304">
                  <a:moveTo>
                    <a:pt x="10" y="271"/>
                  </a:moveTo>
                  <a:lnTo>
                    <a:pt x="21" y="303"/>
                  </a:lnTo>
                  <a:lnTo>
                    <a:pt x="879" y="66"/>
                  </a:lnTo>
                  <a:lnTo>
                    <a:pt x="858" y="0"/>
                  </a:lnTo>
                  <a:lnTo>
                    <a:pt x="0" y="238"/>
                  </a:lnTo>
                  <a:lnTo>
                    <a:pt x="10" y="271"/>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17" name="Freeform 37"/>
            <p:cNvSpPr>
              <a:spLocks/>
            </p:cNvSpPr>
            <p:nvPr/>
          </p:nvSpPr>
          <p:spPr bwMode="auto">
            <a:xfrm>
              <a:off x="1326" y="712"/>
              <a:ext cx="68" cy="62"/>
            </a:xfrm>
            <a:custGeom>
              <a:avLst/>
              <a:gdLst/>
              <a:ahLst/>
              <a:cxnLst>
                <a:cxn ang="0">
                  <a:pos x="67" y="31"/>
                </a:cxn>
                <a:cxn ang="0">
                  <a:pos x="34" y="0"/>
                </a:cxn>
                <a:cxn ang="0">
                  <a:pos x="25" y="0"/>
                </a:cxn>
                <a:cxn ang="0">
                  <a:pos x="25" y="61"/>
                </a:cxn>
                <a:cxn ang="0">
                  <a:pos x="34" y="61"/>
                </a:cxn>
                <a:cxn ang="0">
                  <a:pos x="0" y="31"/>
                </a:cxn>
                <a:cxn ang="0">
                  <a:pos x="34" y="61"/>
                </a:cxn>
                <a:cxn ang="0">
                  <a:pos x="48" y="59"/>
                </a:cxn>
                <a:cxn ang="0">
                  <a:pos x="59" y="51"/>
                </a:cxn>
                <a:cxn ang="0">
                  <a:pos x="65" y="42"/>
                </a:cxn>
                <a:cxn ang="0">
                  <a:pos x="67" y="31"/>
                </a:cxn>
                <a:cxn ang="0">
                  <a:pos x="65" y="19"/>
                </a:cxn>
                <a:cxn ang="0">
                  <a:pos x="59" y="10"/>
                </a:cxn>
                <a:cxn ang="0">
                  <a:pos x="48" y="2"/>
                </a:cxn>
                <a:cxn ang="0">
                  <a:pos x="34" y="0"/>
                </a:cxn>
                <a:cxn ang="0">
                  <a:pos x="67" y="31"/>
                </a:cxn>
              </a:cxnLst>
              <a:rect l="0" t="0" r="r" b="b"/>
              <a:pathLst>
                <a:path w="68" h="62">
                  <a:moveTo>
                    <a:pt x="67" y="31"/>
                  </a:moveTo>
                  <a:lnTo>
                    <a:pt x="34" y="0"/>
                  </a:lnTo>
                  <a:lnTo>
                    <a:pt x="25" y="0"/>
                  </a:lnTo>
                  <a:lnTo>
                    <a:pt x="25" y="61"/>
                  </a:lnTo>
                  <a:lnTo>
                    <a:pt x="34" y="61"/>
                  </a:lnTo>
                  <a:lnTo>
                    <a:pt x="0" y="31"/>
                  </a:lnTo>
                  <a:lnTo>
                    <a:pt x="34" y="61"/>
                  </a:lnTo>
                  <a:lnTo>
                    <a:pt x="48" y="59"/>
                  </a:lnTo>
                  <a:lnTo>
                    <a:pt x="59" y="51"/>
                  </a:lnTo>
                  <a:lnTo>
                    <a:pt x="65" y="42"/>
                  </a:lnTo>
                  <a:lnTo>
                    <a:pt x="67" y="31"/>
                  </a:lnTo>
                  <a:lnTo>
                    <a:pt x="65" y="19"/>
                  </a:lnTo>
                  <a:lnTo>
                    <a:pt x="59" y="10"/>
                  </a:lnTo>
                  <a:lnTo>
                    <a:pt x="48" y="2"/>
                  </a:lnTo>
                  <a:lnTo>
                    <a:pt x="34" y="0"/>
                  </a:lnTo>
                  <a:lnTo>
                    <a:pt x="67" y="31"/>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18" name="Freeform 38"/>
            <p:cNvSpPr>
              <a:spLocks/>
            </p:cNvSpPr>
            <p:nvPr/>
          </p:nvSpPr>
          <p:spPr bwMode="auto">
            <a:xfrm>
              <a:off x="1321" y="747"/>
              <a:ext cx="73" cy="487"/>
            </a:xfrm>
            <a:custGeom>
              <a:avLst/>
              <a:gdLst/>
              <a:ahLst/>
              <a:cxnLst>
                <a:cxn ang="0">
                  <a:pos x="42" y="486"/>
                </a:cxn>
                <a:cxn ang="0">
                  <a:pos x="67" y="453"/>
                </a:cxn>
                <a:cxn ang="0">
                  <a:pos x="72" y="0"/>
                </a:cxn>
                <a:cxn ang="0">
                  <a:pos x="5" y="0"/>
                </a:cxn>
                <a:cxn ang="0">
                  <a:pos x="0" y="453"/>
                </a:cxn>
                <a:cxn ang="0">
                  <a:pos x="25" y="420"/>
                </a:cxn>
                <a:cxn ang="0">
                  <a:pos x="0" y="453"/>
                </a:cxn>
                <a:cxn ang="0">
                  <a:pos x="2" y="468"/>
                </a:cxn>
                <a:cxn ang="0">
                  <a:pos x="11" y="478"/>
                </a:cxn>
                <a:cxn ang="0">
                  <a:pos x="21" y="485"/>
                </a:cxn>
                <a:cxn ang="0">
                  <a:pos x="34" y="486"/>
                </a:cxn>
                <a:cxn ang="0">
                  <a:pos x="46" y="485"/>
                </a:cxn>
                <a:cxn ang="0">
                  <a:pos x="57" y="478"/>
                </a:cxn>
                <a:cxn ang="0">
                  <a:pos x="65" y="468"/>
                </a:cxn>
                <a:cxn ang="0">
                  <a:pos x="67" y="453"/>
                </a:cxn>
                <a:cxn ang="0">
                  <a:pos x="42" y="486"/>
                </a:cxn>
              </a:cxnLst>
              <a:rect l="0" t="0" r="r" b="b"/>
              <a:pathLst>
                <a:path w="73" h="487">
                  <a:moveTo>
                    <a:pt x="42" y="486"/>
                  </a:moveTo>
                  <a:lnTo>
                    <a:pt x="67" y="453"/>
                  </a:lnTo>
                  <a:lnTo>
                    <a:pt x="72" y="0"/>
                  </a:lnTo>
                  <a:lnTo>
                    <a:pt x="5" y="0"/>
                  </a:lnTo>
                  <a:lnTo>
                    <a:pt x="0" y="453"/>
                  </a:lnTo>
                  <a:lnTo>
                    <a:pt x="25" y="420"/>
                  </a:lnTo>
                  <a:lnTo>
                    <a:pt x="0" y="453"/>
                  </a:lnTo>
                  <a:lnTo>
                    <a:pt x="2" y="468"/>
                  </a:lnTo>
                  <a:lnTo>
                    <a:pt x="11" y="478"/>
                  </a:lnTo>
                  <a:lnTo>
                    <a:pt x="21" y="485"/>
                  </a:lnTo>
                  <a:lnTo>
                    <a:pt x="34" y="486"/>
                  </a:lnTo>
                  <a:lnTo>
                    <a:pt x="46" y="485"/>
                  </a:lnTo>
                  <a:lnTo>
                    <a:pt x="57" y="478"/>
                  </a:lnTo>
                  <a:lnTo>
                    <a:pt x="65" y="468"/>
                  </a:lnTo>
                  <a:lnTo>
                    <a:pt x="67" y="453"/>
                  </a:lnTo>
                  <a:lnTo>
                    <a:pt x="42" y="486"/>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19" name="Freeform 39"/>
            <p:cNvSpPr>
              <a:spLocks/>
            </p:cNvSpPr>
            <p:nvPr/>
          </p:nvSpPr>
          <p:spPr bwMode="auto">
            <a:xfrm>
              <a:off x="730" y="1172"/>
              <a:ext cx="631" cy="211"/>
            </a:xfrm>
            <a:custGeom>
              <a:avLst/>
              <a:gdLst/>
              <a:ahLst/>
              <a:cxnLst>
                <a:cxn ang="0">
                  <a:pos x="74" y="176"/>
                </a:cxn>
                <a:cxn ang="0">
                  <a:pos x="46" y="209"/>
                </a:cxn>
                <a:cxn ang="0">
                  <a:pos x="630" y="65"/>
                </a:cxn>
                <a:cxn ang="0">
                  <a:pos x="611" y="0"/>
                </a:cxn>
                <a:cxn ang="0">
                  <a:pos x="27" y="145"/>
                </a:cxn>
                <a:cxn ang="0">
                  <a:pos x="0" y="176"/>
                </a:cxn>
                <a:cxn ang="0">
                  <a:pos x="27" y="145"/>
                </a:cxn>
                <a:cxn ang="0">
                  <a:pos x="12" y="151"/>
                </a:cxn>
                <a:cxn ang="0">
                  <a:pos x="3" y="161"/>
                </a:cxn>
                <a:cxn ang="0">
                  <a:pos x="0" y="173"/>
                </a:cxn>
                <a:cxn ang="0">
                  <a:pos x="1" y="186"/>
                </a:cxn>
                <a:cxn ang="0">
                  <a:pos x="6" y="197"/>
                </a:cxn>
                <a:cxn ang="0">
                  <a:pos x="17" y="205"/>
                </a:cxn>
                <a:cxn ang="0">
                  <a:pos x="30" y="210"/>
                </a:cxn>
                <a:cxn ang="0">
                  <a:pos x="46" y="209"/>
                </a:cxn>
                <a:cxn ang="0">
                  <a:pos x="74" y="176"/>
                </a:cxn>
              </a:cxnLst>
              <a:rect l="0" t="0" r="r" b="b"/>
              <a:pathLst>
                <a:path w="631" h="211">
                  <a:moveTo>
                    <a:pt x="74" y="176"/>
                  </a:moveTo>
                  <a:lnTo>
                    <a:pt x="46" y="209"/>
                  </a:lnTo>
                  <a:lnTo>
                    <a:pt x="630" y="65"/>
                  </a:lnTo>
                  <a:lnTo>
                    <a:pt x="611" y="0"/>
                  </a:lnTo>
                  <a:lnTo>
                    <a:pt x="27" y="145"/>
                  </a:lnTo>
                  <a:lnTo>
                    <a:pt x="0" y="176"/>
                  </a:lnTo>
                  <a:lnTo>
                    <a:pt x="27" y="145"/>
                  </a:lnTo>
                  <a:lnTo>
                    <a:pt x="12" y="151"/>
                  </a:lnTo>
                  <a:lnTo>
                    <a:pt x="3" y="161"/>
                  </a:lnTo>
                  <a:lnTo>
                    <a:pt x="0" y="173"/>
                  </a:lnTo>
                  <a:lnTo>
                    <a:pt x="1" y="186"/>
                  </a:lnTo>
                  <a:lnTo>
                    <a:pt x="6" y="197"/>
                  </a:lnTo>
                  <a:lnTo>
                    <a:pt x="17" y="205"/>
                  </a:lnTo>
                  <a:lnTo>
                    <a:pt x="30" y="210"/>
                  </a:lnTo>
                  <a:lnTo>
                    <a:pt x="46" y="209"/>
                  </a:lnTo>
                  <a:lnTo>
                    <a:pt x="74" y="176"/>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20" name="Freeform 40"/>
            <p:cNvSpPr>
              <a:spLocks/>
            </p:cNvSpPr>
            <p:nvPr/>
          </p:nvSpPr>
          <p:spPr bwMode="auto">
            <a:xfrm>
              <a:off x="730" y="1354"/>
              <a:ext cx="67" cy="2274"/>
            </a:xfrm>
            <a:custGeom>
              <a:avLst/>
              <a:gdLst/>
              <a:ahLst/>
              <a:cxnLst>
                <a:cxn ang="0">
                  <a:pos x="50" y="2209"/>
                </a:cxn>
                <a:cxn ang="0">
                  <a:pos x="66" y="2239"/>
                </a:cxn>
                <a:cxn ang="0">
                  <a:pos x="66" y="0"/>
                </a:cxn>
                <a:cxn ang="0">
                  <a:pos x="0" y="0"/>
                </a:cxn>
                <a:cxn ang="0">
                  <a:pos x="0" y="2239"/>
                </a:cxn>
                <a:cxn ang="0">
                  <a:pos x="16" y="2269"/>
                </a:cxn>
                <a:cxn ang="0">
                  <a:pos x="0" y="2239"/>
                </a:cxn>
                <a:cxn ang="0">
                  <a:pos x="2" y="2255"/>
                </a:cxn>
                <a:cxn ang="0">
                  <a:pos x="10" y="2265"/>
                </a:cxn>
                <a:cxn ang="0">
                  <a:pos x="21" y="2271"/>
                </a:cxn>
                <a:cxn ang="0">
                  <a:pos x="32" y="2273"/>
                </a:cxn>
                <a:cxn ang="0">
                  <a:pos x="45" y="2271"/>
                </a:cxn>
                <a:cxn ang="0">
                  <a:pos x="56" y="2265"/>
                </a:cxn>
                <a:cxn ang="0">
                  <a:pos x="64" y="2255"/>
                </a:cxn>
                <a:cxn ang="0">
                  <a:pos x="66" y="2239"/>
                </a:cxn>
                <a:cxn ang="0">
                  <a:pos x="50" y="2209"/>
                </a:cxn>
              </a:cxnLst>
              <a:rect l="0" t="0" r="r" b="b"/>
              <a:pathLst>
                <a:path w="67" h="2274">
                  <a:moveTo>
                    <a:pt x="50" y="2209"/>
                  </a:moveTo>
                  <a:lnTo>
                    <a:pt x="66" y="2239"/>
                  </a:lnTo>
                  <a:lnTo>
                    <a:pt x="66" y="0"/>
                  </a:lnTo>
                  <a:lnTo>
                    <a:pt x="0" y="0"/>
                  </a:lnTo>
                  <a:lnTo>
                    <a:pt x="0" y="2239"/>
                  </a:lnTo>
                  <a:lnTo>
                    <a:pt x="16" y="2269"/>
                  </a:lnTo>
                  <a:lnTo>
                    <a:pt x="0" y="2239"/>
                  </a:lnTo>
                  <a:lnTo>
                    <a:pt x="2" y="2255"/>
                  </a:lnTo>
                  <a:lnTo>
                    <a:pt x="10" y="2265"/>
                  </a:lnTo>
                  <a:lnTo>
                    <a:pt x="21" y="2271"/>
                  </a:lnTo>
                  <a:lnTo>
                    <a:pt x="32" y="2273"/>
                  </a:lnTo>
                  <a:lnTo>
                    <a:pt x="45" y="2271"/>
                  </a:lnTo>
                  <a:lnTo>
                    <a:pt x="56" y="2265"/>
                  </a:lnTo>
                  <a:lnTo>
                    <a:pt x="64" y="2255"/>
                  </a:lnTo>
                  <a:lnTo>
                    <a:pt x="66" y="2239"/>
                  </a:lnTo>
                  <a:lnTo>
                    <a:pt x="50" y="2209"/>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21" name="Freeform 41"/>
            <p:cNvSpPr>
              <a:spLocks/>
            </p:cNvSpPr>
            <p:nvPr/>
          </p:nvSpPr>
          <p:spPr bwMode="auto">
            <a:xfrm>
              <a:off x="748" y="3570"/>
              <a:ext cx="622" cy="364"/>
            </a:xfrm>
            <a:custGeom>
              <a:avLst/>
              <a:gdLst/>
              <a:ahLst/>
              <a:cxnLst>
                <a:cxn ang="0">
                  <a:pos x="603" y="334"/>
                </a:cxn>
                <a:cxn ang="0">
                  <a:pos x="621" y="305"/>
                </a:cxn>
                <a:cxn ang="0">
                  <a:pos x="37" y="0"/>
                </a:cxn>
                <a:cxn ang="0">
                  <a:pos x="0" y="59"/>
                </a:cxn>
                <a:cxn ang="0">
                  <a:pos x="584" y="363"/>
                </a:cxn>
                <a:cxn ang="0">
                  <a:pos x="603" y="334"/>
                </a:cxn>
              </a:cxnLst>
              <a:rect l="0" t="0" r="r" b="b"/>
              <a:pathLst>
                <a:path w="622" h="364">
                  <a:moveTo>
                    <a:pt x="603" y="334"/>
                  </a:moveTo>
                  <a:lnTo>
                    <a:pt x="621" y="305"/>
                  </a:lnTo>
                  <a:lnTo>
                    <a:pt x="37" y="0"/>
                  </a:lnTo>
                  <a:lnTo>
                    <a:pt x="0" y="59"/>
                  </a:lnTo>
                  <a:lnTo>
                    <a:pt x="584" y="363"/>
                  </a:lnTo>
                  <a:lnTo>
                    <a:pt x="603" y="334"/>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22" name="Freeform 42"/>
            <p:cNvSpPr>
              <a:spLocks/>
            </p:cNvSpPr>
            <p:nvPr/>
          </p:nvSpPr>
          <p:spPr bwMode="auto">
            <a:xfrm>
              <a:off x="993" y="407"/>
              <a:ext cx="745" cy="339"/>
            </a:xfrm>
            <a:custGeom>
              <a:avLst/>
              <a:gdLst/>
              <a:ahLst/>
              <a:cxnLst>
                <a:cxn ang="0">
                  <a:pos x="372" y="338"/>
                </a:cxn>
                <a:cxn ang="0">
                  <a:pos x="0" y="338"/>
                </a:cxn>
                <a:cxn ang="0">
                  <a:pos x="1" y="304"/>
                </a:cxn>
                <a:cxn ang="0">
                  <a:pos x="6" y="271"/>
                </a:cxn>
                <a:cxn ang="0">
                  <a:pos x="17" y="238"/>
                </a:cxn>
                <a:cxn ang="0">
                  <a:pos x="28" y="207"/>
                </a:cxn>
                <a:cxn ang="0">
                  <a:pos x="45" y="177"/>
                </a:cxn>
                <a:cxn ang="0">
                  <a:pos x="63" y="149"/>
                </a:cxn>
                <a:cxn ang="0">
                  <a:pos x="85" y="123"/>
                </a:cxn>
                <a:cxn ang="0">
                  <a:pos x="109" y="100"/>
                </a:cxn>
                <a:cxn ang="0">
                  <a:pos x="134" y="77"/>
                </a:cxn>
                <a:cxn ang="0">
                  <a:pos x="164" y="59"/>
                </a:cxn>
                <a:cxn ang="0">
                  <a:pos x="195" y="41"/>
                </a:cxn>
                <a:cxn ang="0">
                  <a:pos x="227" y="27"/>
                </a:cxn>
                <a:cxn ang="0">
                  <a:pos x="261" y="15"/>
                </a:cxn>
                <a:cxn ang="0">
                  <a:pos x="297" y="7"/>
                </a:cxn>
                <a:cxn ang="0">
                  <a:pos x="333" y="2"/>
                </a:cxn>
                <a:cxn ang="0">
                  <a:pos x="372" y="0"/>
                </a:cxn>
                <a:cxn ang="0">
                  <a:pos x="409" y="2"/>
                </a:cxn>
                <a:cxn ang="0">
                  <a:pos x="446" y="7"/>
                </a:cxn>
                <a:cxn ang="0">
                  <a:pos x="482" y="15"/>
                </a:cxn>
                <a:cxn ang="0">
                  <a:pos x="515" y="27"/>
                </a:cxn>
                <a:cxn ang="0">
                  <a:pos x="549" y="41"/>
                </a:cxn>
                <a:cxn ang="0">
                  <a:pos x="579" y="59"/>
                </a:cxn>
                <a:cxn ang="0">
                  <a:pos x="608" y="77"/>
                </a:cxn>
                <a:cxn ang="0">
                  <a:pos x="634" y="100"/>
                </a:cxn>
                <a:cxn ang="0">
                  <a:pos x="657" y="123"/>
                </a:cxn>
                <a:cxn ang="0">
                  <a:pos x="679" y="149"/>
                </a:cxn>
                <a:cxn ang="0">
                  <a:pos x="698" y="177"/>
                </a:cxn>
                <a:cxn ang="0">
                  <a:pos x="714" y="207"/>
                </a:cxn>
                <a:cxn ang="0">
                  <a:pos x="726" y="238"/>
                </a:cxn>
                <a:cxn ang="0">
                  <a:pos x="736" y="271"/>
                </a:cxn>
                <a:cxn ang="0">
                  <a:pos x="741" y="304"/>
                </a:cxn>
                <a:cxn ang="0">
                  <a:pos x="744" y="338"/>
                </a:cxn>
                <a:cxn ang="0">
                  <a:pos x="372" y="338"/>
                </a:cxn>
              </a:cxnLst>
              <a:rect l="0" t="0" r="r" b="b"/>
              <a:pathLst>
                <a:path w="745" h="339">
                  <a:moveTo>
                    <a:pt x="372" y="338"/>
                  </a:moveTo>
                  <a:lnTo>
                    <a:pt x="0" y="338"/>
                  </a:lnTo>
                  <a:lnTo>
                    <a:pt x="1" y="304"/>
                  </a:lnTo>
                  <a:lnTo>
                    <a:pt x="6" y="271"/>
                  </a:lnTo>
                  <a:lnTo>
                    <a:pt x="17" y="238"/>
                  </a:lnTo>
                  <a:lnTo>
                    <a:pt x="28" y="207"/>
                  </a:lnTo>
                  <a:lnTo>
                    <a:pt x="45" y="177"/>
                  </a:lnTo>
                  <a:lnTo>
                    <a:pt x="63" y="149"/>
                  </a:lnTo>
                  <a:lnTo>
                    <a:pt x="85" y="123"/>
                  </a:lnTo>
                  <a:lnTo>
                    <a:pt x="109" y="100"/>
                  </a:lnTo>
                  <a:lnTo>
                    <a:pt x="134" y="77"/>
                  </a:lnTo>
                  <a:lnTo>
                    <a:pt x="164" y="59"/>
                  </a:lnTo>
                  <a:lnTo>
                    <a:pt x="195" y="41"/>
                  </a:lnTo>
                  <a:lnTo>
                    <a:pt x="227" y="27"/>
                  </a:lnTo>
                  <a:lnTo>
                    <a:pt x="261" y="15"/>
                  </a:lnTo>
                  <a:lnTo>
                    <a:pt x="297" y="7"/>
                  </a:lnTo>
                  <a:lnTo>
                    <a:pt x="333" y="2"/>
                  </a:lnTo>
                  <a:lnTo>
                    <a:pt x="372" y="0"/>
                  </a:lnTo>
                  <a:lnTo>
                    <a:pt x="409" y="2"/>
                  </a:lnTo>
                  <a:lnTo>
                    <a:pt x="446" y="7"/>
                  </a:lnTo>
                  <a:lnTo>
                    <a:pt x="482" y="15"/>
                  </a:lnTo>
                  <a:lnTo>
                    <a:pt x="515" y="27"/>
                  </a:lnTo>
                  <a:lnTo>
                    <a:pt x="549" y="41"/>
                  </a:lnTo>
                  <a:lnTo>
                    <a:pt x="579" y="59"/>
                  </a:lnTo>
                  <a:lnTo>
                    <a:pt x="608" y="77"/>
                  </a:lnTo>
                  <a:lnTo>
                    <a:pt x="634" y="100"/>
                  </a:lnTo>
                  <a:lnTo>
                    <a:pt x="657" y="123"/>
                  </a:lnTo>
                  <a:lnTo>
                    <a:pt x="679" y="149"/>
                  </a:lnTo>
                  <a:lnTo>
                    <a:pt x="698" y="177"/>
                  </a:lnTo>
                  <a:lnTo>
                    <a:pt x="714" y="207"/>
                  </a:lnTo>
                  <a:lnTo>
                    <a:pt x="726" y="238"/>
                  </a:lnTo>
                  <a:lnTo>
                    <a:pt x="736" y="271"/>
                  </a:lnTo>
                  <a:lnTo>
                    <a:pt x="741" y="304"/>
                  </a:lnTo>
                  <a:lnTo>
                    <a:pt x="744" y="338"/>
                  </a:lnTo>
                  <a:lnTo>
                    <a:pt x="372" y="338"/>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23" name="Freeform 43"/>
            <p:cNvSpPr>
              <a:spLocks/>
            </p:cNvSpPr>
            <p:nvPr/>
          </p:nvSpPr>
          <p:spPr bwMode="auto">
            <a:xfrm>
              <a:off x="985" y="745"/>
              <a:ext cx="378" cy="7"/>
            </a:xfrm>
            <a:custGeom>
              <a:avLst/>
              <a:gdLst/>
              <a:ahLst/>
              <a:cxnLst>
                <a:cxn ang="0">
                  <a:pos x="0" y="3"/>
                </a:cxn>
                <a:cxn ang="0">
                  <a:pos x="8" y="6"/>
                </a:cxn>
                <a:cxn ang="0">
                  <a:pos x="377" y="6"/>
                </a:cxn>
                <a:cxn ang="0">
                  <a:pos x="377" y="0"/>
                </a:cxn>
                <a:cxn ang="0">
                  <a:pos x="8" y="0"/>
                </a:cxn>
                <a:cxn ang="0">
                  <a:pos x="14" y="3"/>
                </a:cxn>
                <a:cxn ang="0">
                  <a:pos x="0" y="3"/>
                </a:cxn>
                <a:cxn ang="0">
                  <a:pos x="0" y="6"/>
                </a:cxn>
                <a:cxn ang="0">
                  <a:pos x="8" y="6"/>
                </a:cxn>
                <a:cxn ang="0">
                  <a:pos x="0" y="3"/>
                </a:cxn>
              </a:cxnLst>
              <a:rect l="0" t="0" r="r" b="b"/>
              <a:pathLst>
                <a:path w="378" h="7">
                  <a:moveTo>
                    <a:pt x="0" y="3"/>
                  </a:moveTo>
                  <a:lnTo>
                    <a:pt x="8" y="6"/>
                  </a:lnTo>
                  <a:lnTo>
                    <a:pt x="377" y="6"/>
                  </a:lnTo>
                  <a:lnTo>
                    <a:pt x="377" y="0"/>
                  </a:lnTo>
                  <a:lnTo>
                    <a:pt x="8" y="0"/>
                  </a:lnTo>
                  <a:lnTo>
                    <a:pt x="14" y="3"/>
                  </a:lnTo>
                  <a:lnTo>
                    <a:pt x="0" y="3"/>
                  </a:lnTo>
                  <a:lnTo>
                    <a:pt x="0" y="6"/>
                  </a:lnTo>
                  <a:lnTo>
                    <a:pt x="8" y="6"/>
                  </a:lnTo>
                  <a:lnTo>
                    <a:pt x="0" y="3"/>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24" name="Freeform 44"/>
            <p:cNvSpPr>
              <a:spLocks/>
            </p:cNvSpPr>
            <p:nvPr/>
          </p:nvSpPr>
          <p:spPr bwMode="auto">
            <a:xfrm>
              <a:off x="985" y="399"/>
              <a:ext cx="378" cy="347"/>
            </a:xfrm>
            <a:custGeom>
              <a:avLst/>
              <a:gdLst/>
              <a:ahLst/>
              <a:cxnLst>
                <a:cxn ang="0">
                  <a:pos x="377" y="0"/>
                </a:cxn>
                <a:cxn ang="0">
                  <a:pos x="377" y="0"/>
                </a:cxn>
                <a:cxn ang="0">
                  <a:pos x="339" y="2"/>
                </a:cxn>
                <a:cxn ang="0">
                  <a:pos x="301" y="7"/>
                </a:cxn>
                <a:cxn ang="0">
                  <a:pos x="265" y="16"/>
                </a:cxn>
                <a:cxn ang="0">
                  <a:pos x="231" y="27"/>
                </a:cxn>
                <a:cxn ang="0">
                  <a:pos x="197" y="42"/>
                </a:cxn>
                <a:cxn ang="0">
                  <a:pos x="165" y="60"/>
                </a:cxn>
                <a:cxn ang="0">
                  <a:pos x="137" y="80"/>
                </a:cxn>
                <a:cxn ang="0">
                  <a:pos x="110" y="102"/>
                </a:cxn>
                <a:cxn ang="0">
                  <a:pos x="86" y="127"/>
                </a:cxn>
                <a:cxn ang="0">
                  <a:pos x="65" y="153"/>
                </a:cxn>
                <a:cxn ang="0">
                  <a:pos x="46" y="181"/>
                </a:cxn>
                <a:cxn ang="0">
                  <a:pos x="29" y="212"/>
                </a:cxn>
                <a:cxn ang="0">
                  <a:pos x="17" y="244"/>
                </a:cxn>
                <a:cxn ang="0">
                  <a:pos x="8" y="277"/>
                </a:cxn>
                <a:cxn ang="0">
                  <a:pos x="3" y="311"/>
                </a:cxn>
                <a:cxn ang="0">
                  <a:pos x="0" y="346"/>
                </a:cxn>
                <a:cxn ang="0">
                  <a:pos x="14" y="346"/>
                </a:cxn>
                <a:cxn ang="0">
                  <a:pos x="17" y="312"/>
                </a:cxn>
                <a:cxn ang="0">
                  <a:pos x="22" y="280"/>
                </a:cxn>
                <a:cxn ang="0">
                  <a:pos x="32" y="248"/>
                </a:cxn>
                <a:cxn ang="0">
                  <a:pos x="42" y="218"/>
                </a:cxn>
                <a:cxn ang="0">
                  <a:pos x="59" y="188"/>
                </a:cxn>
                <a:cxn ang="0">
                  <a:pos x="77" y="161"/>
                </a:cxn>
                <a:cxn ang="0">
                  <a:pos x="97" y="134"/>
                </a:cxn>
                <a:cxn ang="0">
                  <a:pos x="121" y="112"/>
                </a:cxn>
                <a:cxn ang="0">
                  <a:pos x="146" y="91"/>
                </a:cxn>
                <a:cxn ang="0">
                  <a:pos x="174" y="71"/>
                </a:cxn>
                <a:cxn ang="0">
                  <a:pos x="204" y="55"/>
                </a:cxn>
                <a:cxn ang="0">
                  <a:pos x="236" y="40"/>
                </a:cxn>
                <a:cxn ang="0">
                  <a:pos x="269" y="29"/>
                </a:cxn>
                <a:cxn ang="0">
                  <a:pos x="304" y="21"/>
                </a:cxn>
                <a:cxn ang="0">
                  <a:pos x="340" y="16"/>
                </a:cxn>
                <a:cxn ang="0">
                  <a:pos x="377" y="14"/>
                </a:cxn>
                <a:cxn ang="0">
                  <a:pos x="377" y="0"/>
                </a:cxn>
              </a:cxnLst>
              <a:rect l="0" t="0" r="r" b="b"/>
              <a:pathLst>
                <a:path w="378" h="347">
                  <a:moveTo>
                    <a:pt x="377" y="0"/>
                  </a:moveTo>
                  <a:lnTo>
                    <a:pt x="377" y="0"/>
                  </a:lnTo>
                  <a:lnTo>
                    <a:pt x="339" y="2"/>
                  </a:lnTo>
                  <a:lnTo>
                    <a:pt x="301" y="7"/>
                  </a:lnTo>
                  <a:lnTo>
                    <a:pt x="265" y="16"/>
                  </a:lnTo>
                  <a:lnTo>
                    <a:pt x="231" y="27"/>
                  </a:lnTo>
                  <a:lnTo>
                    <a:pt x="197" y="42"/>
                  </a:lnTo>
                  <a:lnTo>
                    <a:pt x="165" y="60"/>
                  </a:lnTo>
                  <a:lnTo>
                    <a:pt x="137" y="80"/>
                  </a:lnTo>
                  <a:lnTo>
                    <a:pt x="110" y="102"/>
                  </a:lnTo>
                  <a:lnTo>
                    <a:pt x="86" y="127"/>
                  </a:lnTo>
                  <a:lnTo>
                    <a:pt x="65" y="153"/>
                  </a:lnTo>
                  <a:lnTo>
                    <a:pt x="46" y="181"/>
                  </a:lnTo>
                  <a:lnTo>
                    <a:pt x="29" y="212"/>
                  </a:lnTo>
                  <a:lnTo>
                    <a:pt x="17" y="244"/>
                  </a:lnTo>
                  <a:lnTo>
                    <a:pt x="8" y="277"/>
                  </a:lnTo>
                  <a:lnTo>
                    <a:pt x="3" y="311"/>
                  </a:lnTo>
                  <a:lnTo>
                    <a:pt x="0" y="346"/>
                  </a:lnTo>
                  <a:lnTo>
                    <a:pt x="14" y="346"/>
                  </a:lnTo>
                  <a:lnTo>
                    <a:pt x="17" y="312"/>
                  </a:lnTo>
                  <a:lnTo>
                    <a:pt x="22" y="280"/>
                  </a:lnTo>
                  <a:lnTo>
                    <a:pt x="32" y="248"/>
                  </a:lnTo>
                  <a:lnTo>
                    <a:pt x="42" y="218"/>
                  </a:lnTo>
                  <a:lnTo>
                    <a:pt x="59" y="188"/>
                  </a:lnTo>
                  <a:lnTo>
                    <a:pt x="77" y="161"/>
                  </a:lnTo>
                  <a:lnTo>
                    <a:pt x="97" y="134"/>
                  </a:lnTo>
                  <a:lnTo>
                    <a:pt x="121" y="112"/>
                  </a:lnTo>
                  <a:lnTo>
                    <a:pt x="146" y="91"/>
                  </a:lnTo>
                  <a:lnTo>
                    <a:pt x="174" y="71"/>
                  </a:lnTo>
                  <a:lnTo>
                    <a:pt x="204" y="55"/>
                  </a:lnTo>
                  <a:lnTo>
                    <a:pt x="236" y="40"/>
                  </a:lnTo>
                  <a:lnTo>
                    <a:pt x="269" y="29"/>
                  </a:lnTo>
                  <a:lnTo>
                    <a:pt x="304" y="21"/>
                  </a:lnTo>
                  <a:lnTo>
                    <a:pt x="340" y="16"/>
                  </a:lnTo>
                  <a:lnTo>
                    <a:pt x="377" y="14"/>
                  </a:lnTo>
                  <a:lnTo>
                    <a:pt x="377"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25" name="Freeform 45"/>
            <p:cNvSpPr>
              <a:spLocks/>
            </p:cNvSpPr>
            <p:nvPr/>
          </p:nvSpPr>
          <p:spPr bwMode="auto">
            <a:xfrm>
              <a:off x="1369" y="399"/>
              <a:ext cx="377" cy="353"/>
            </a:xfrm>
            <a:custGeom>
              <a:avLst/>
              <a:gdLst/>
              <a:ahLst/>
              <a:cxnLst>
                <a:cxn ang="0">
                  <a:pos x="370" y="352"/>
                </a:cxn>
                <a:cxn ang="0">
                  <a:pos x="376" y="345"/>
                </a:cxn>
                <a:cxn ang="0">
                  <a:pos x="375" y="310"/>
                </a:cxn>
                <a:cxn ang="0">
                  <a:pos x="370" y="276"/>
                </a:cxn>
                <a:cxn ang="0">
                  <a:pos x="359" y="243"/>
                </a:cxn>
                <a:cxn ang="0">
                  <a:pos x="346" y="211"/>
                </a:cxn>
                <a:cxn ang="0">
                  <a:pos x="331" y="181"/>
                </a:cxn>
                <a:cxn ang="0">
                  <a:pos x="312" y="153"/>
                </a:cxn>
                <a:cxn ang="0">
                  <a:pos x="290" y="127"/>
                </a:cxn>
                <a:cxn ang="0">
                  <a:pos x="266" y="102"/>
                </a:cxn>
                <a:cxn ang="0">
                  <a:pos x="239" y="80"/>
                </a:cxn>
                <a:cxn ang="0">
                  <a:pos x="210" y="60"/>
                </a:cxn>
                <a:cxn ang="0">
                  <a:pos x="180" y="42"/>
                </a:cxn>
                <a:cxn ang="0">
                  <a:pos x="146" y="27"/>
                </a:cxn>
                <a:cxn ang="0">
                  <a:pos x="112" y="16"/>
                </a:cxn>
                <a:cxn ang="0">
                  <a:pos x="74" y="7"/>
                </a:cxn>
                <a:cxn ang="0">
                  <a:pos x="38" y="2"/>
                </a:cxn>
                <a:cxn ang="0">
                  <a:pos x="0" y="0"/>
                </a:cxn>
                <a:cxn ang="0">
                  <a:pos x="0" y="14"/>
                </a:cxn>
                <a:cxn ang="0">
                  <a:pos x="36" y="16"/>
                </a:cxn>
                <a:cxn ang="0">
                  <a:pos x="72" y="21"/>
                </a:cxn>
                <a:cxn ang="0">
                  <a:pos x="107" y="29"/>
                </a:cxn>
                <a:cxn ang="0">
                  <a:pos x="140" y="40"/>
                </a:cxn>
                <a:cxn ang="0">
                  <a:pos x="172" y="55"/>
                </a:cxn>
                <a:cxn ang="0">
                  <a:pos x="201" y="70"/>
                </a:cxn>
                <a:cxn ang="0">
                  <a:pos x="230" y="90"/>
                </a:cxn>
                <a:cxn ang="0">
                  <a:pos x="255" y="111"/>
                </a:cxn>
                <a:cxn ang="0">
                  <a:pos x="278" y="134"/>
                </a:cxn>
                <a:cxn ang="0">
                  <a:pos x="299" y="161"/>
                </a:cxn>
                <a:cxn ang="0">
                  <a:pos x="317" y="188"/>
                </a:cxn>
                <a:cxn ang="0">
                  <a:pos x="334" y="217"/>
                </a:cxn>
                <a:cxn ang="0">
                  <a:pos x="345" y="248"/>
                </a:cxn>
                <a:cxn ang="0">
                  <a:pos x="354" y="279"/>
                </a:cxn>
                <a:cxn ang="0">
                  <a:pos x="359" y="311"/>
                </a:cxn>
                <a:cxn ang="0">
                  <a:pos x="362" y="345"/>
                </a:cxn>
                <a:cxn ang="0">
                  <a:pos x="370" y="338"/>
                </a:cxn>
                <a:cxn ang="0">
                  <a:pos x="370" y="352"/>
                </a:cxn>
                <a:cxn ang="0">
                  <a:pos x="376" y="352"/>
                </a:cxn>
                <a:cxn ang="0">
                  <a:pos x="376" y="345"/>
                </a:cxn>
                <a:cxn ang="0">
                  <a:pos x="370" y="352"/>
                </a:cxn>
              </a:cxnLst>
              <a:rect l="0" t="0" r="r" b="b"/>
              <a:pathLst>
                <a:path w="377" h="353">
                  <a:moveTo>
                    <a:pt x="370" y="352"/>
                  </a:moveTo>
                  <a:lnTo>
                    <a:pt x="376" y="345"/>
                  </a:lnTo>
                  <a:lnTo>
                    <a:pt x="375" y="310"/>
                  </a:lnTo>
                  <a:lnTo>
                    <a:pt x="370" y="276"/>
                  </a:lnTo>
                  <a:lnTo>
                    <a:pt x="359" y="243"/>
                  </a:lnTo>
                  <a:lnTo>
                    <a:pt x="346" y="211"/>
                  </a:lnTo>
                  <a:lnTo>
                    <a:pt x="331" y="181"/>
                  </a:lnTo>
                  <a:lnTo>
                    <a:pt x="312" y="153"/>
                  </a:lnTo>
                  <a:lnTo>
                    <a:pt x="290" y="127"/>
                  </a:lnTo>
                  <a:lnTo>
                    <a:pt x="266" y="102"/>
                  </a:lnTo>
                  <a:lnTo>
                    <a:pt x="239" y="80"/>
                  </a:lnTo>
                  <a:lnTo>
                    <a:pt x="210" y="60"/>
                  </a:lnTo>
                  <a:lnTo>
                    <a:pt x="180" y="42"/>
                  </a:lnTo>
                  <a:lnTo>
                    <a:pt x="146" y="27"/>
                  </a:lnTo>
                  <a:lnTo>
                    <a:pt x="112" y="16"/>
                  </a:lnTo>
                  <a:lnTo>
                    <a:pt x="74" y="7"/>
                  </a:lnTo>
                  <a:lnTo>
                    <a:pt x="38" y="2"/>
                  </a:lnTo>
                  <a:lnTo>
                    <a:pt x="0" y="0"/>
                  </a:lnTo>
                  <a:lnTo>
                    <a:pt x="0" y="14"/>
                  </a:lnTo>
                  <a:lnTo>
                    <a:pt x="36" y="16"/>
                  </a:lnTo>
                  <a:lnTo>
                    <a:pt x="72" y="21"/>
                  </a:lnTo>
                  <a:lnTo>
                    <a:pt x="107" y="29"/>
                  </a:lnTo>
                  <a:lnTo>
                    <a:pt x="140" y="40"/>
                  </a:lnTo>
                  <a:lnTo>
                    <a:pt x="172" y="55"/>
                  </a:lnTo>
                  <a:lnTo>
                    <a:pt x="201" y="70"/>
                  </a:lnTo>
                  <a:lnTo>
                    <a:pt x="230" y="90"/>
                  </a:lnTo>
                  <a:lnTo>
                    <a:pt x="255" y="111"/>
                  </a:lnTo>
                  <a:lnTo>
                    <a:pt x="278" y="134"/>
                  </a:lnTo>
                  <a:lnTo>
                    <a:pt x="299" y="161"/>
                  </a:lnTo>
                  <a:lnTo>
                    <a:pt x="317" y="188"/>
                  </a:lnTo>
                  <a:lnTo>
                    <a:pt x="334" y="217"/>
                  </a:lnTo>
                  <a:lnTo>
                    <a:pt x="345" y="248"/>
                  </a:lnTo>
                  <a:lnTo>
                    <a:pt x="354" y="279"/>
                  </a:lnTo>
                  <a:lnTo>
                    <a:pt x="359" y="311"/>
                  </a:lnTo>
                  <a:lnTo>
                    <a:pt x="362" y="345"/>
                  </a:lnTo>
                  <a:lnTo>
                    <a:pt x="370" y="338"/>
                  </a:lnTo>
                  <a:lnTo>
                    <a:pt x="370" y="352"/>
                  </a:lnTo>
                  <a:lnTo>
                    <a:pt x="376" y="352"/>
                  </a:lnTo>
                  <a:lnTo>
                    <a:pt x="376" y="345"/>
                  </a:lnTo>
                  <a:lnTo>
                    <a:pt x="370" y="35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26" name="Freeform 46"/>
            <p:cNvSpPr>
              <a:spLocks/>
            </p:cNvSpPr>
            <p:nvPr/>
          </p:nvSpPr>
          <p:spPr bwMode="auto">
            <a:xfrm>
              <a:off x="1369" y="745"/>
              <a:ext cx="369" cy="7"/>
            </a:xfrm>
            <a:custGeom>
              <a:avLst/>
              <a:gdLst/>
              <a:ahLst/>
              <a:cxnLst>
                <a:cxn ang="0">
                  <a:pos x="0" y="6"/>
                </a:cxn>
                <a:cxn ang="0">
                  <a:pos x="0" y="6"/>
                </a:cxn>
                <a:cxn ang="0">
                  <a:pos x="368" y="6"/>
                </a:cxn>
                <a:cxn ang="0">
                  <a:pos x="368" y="0"/>
                </a:cxn>
                <a:cxn ang="0">
                  <a:pos x="0" y="0"/>
                </a:cxn>
                <a:cxn ang="0">
                  <a:pos x="0" y="6"/>
                </a:cxn>
              </a:cxnLst>
              <a:rect l="0" t="0" r="r" b="b"/>
              <a:pathLst>
                <a:path w="369" h="7">
                  <a:moveTo>
                    <a:pt x="0" y="6"/>
                  </a:moveTo>
                  <a:lnTo>
                    <a:pt x="0" y="6"/>
                  </a:lnTo>
                  <a:lnTo>
                    <a:pt x="368" y="6"/>
                  </a:lnTo>
                  <a:lnTo>
                    <a:pt x="368" y="0"/>
                  </a:lnTo>
                  <a:lnTo>
                    <a:pt x="0" y="0"/>
                  </a:lnTo>
                  <a:lnTo>
                    <a:pt x="0" y="6"/>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27" name="Freeform 47"/>
            <p:cNvSpPr>
              <a:spLocks/>
            </p:cNvSpPr>
            <p:nvPr/>
          </p:nvSpPr>
          <p:spPr bwMode="auto">
            <a:xfrm>
              <a:off x="1082" y="3659"/>
              <a:ext cx="558" cy="513"/>
            </a:xfrm>
            <a:custGeom>
              <a:avLst/>
              <a:gdLst/>
              <a:ahLst/>
              <a:cxnLst>
                <a:cxn ang="0">
                  <a:pos x="307" y="2"/>
                </a:cxn>
                <a:cxn ang="0">
                  <a:pos x="361" y="12"/>
                </a:cxn>
                <a:cxn ang="0">
                  <a:pos x="410" y="31"/>
                </a:cxn>
                <a:cxn ang="0">
                  <a:pos x="455" y="59"/>
                </a:cxn>
                <a:cxn ang="0">
                  <a:pos x="493" y="94"/>
                </a:cxn>
                <a:cxn ang="0">
                  <a:pos x="523" y="135"/>
                </a:cxn>
                <a:cxn ang="0">
                  <a:pos x="544" y="180"/>
                </a:cxn>
                <a:cxn ang="0">
                  <a:pos x="556" y="231"/>
                </a:cxn>
                <a:cxn ang="0">
                  <a:pos x="556" y="282"/>
                </a:cxn>
                <a:cxn ang="0">
                  <a:pos x="544" y="332"/>
                </a:cxn>
                <a:cxn ang="0">
                  <a:pos x="523" y="378"/>
                </a:cxn>
                <a:cxn ang="0">
                  <a:pos x="493" y="418"/>
                </a:cxn>
                <a:cxn ang="0">
                  <a:pos x="455" y="454"/>
                </a:cxn>
                <a:cxn ang="0">
                  <a:pos x="410" y="481"/>
                </a:cxn>
                <a:cxn ang="0">
                  <a:pos x="361" y="501"/>
                </a:cxn>
                <a:cxn ang="0">
                  <a:pos x="307" y="511"/>
                </a:cxn>
                <a:cxn ang="0">
                  <a:pos x="250" y="511"/>
                </a:cxn>
                <a:cxn ang="0">
                  <a:pos x="196" y="501"/>
                </a:cxn>
                <a:cxn ang="0">
                  <a:pos x="146" y="481"/>
                </a:cxn>
                <a:cxn ang="0">
                  <a:pos x="102" y="454"/>
                </a:cxn>
                <a:cxn ang="0">
                  <a:pos x="63" y="418"/>
                </a:cxn>
                <a:cxn ang="0">
                  <a:pos x="34" y="378"/>
                </a:cxn>
                <a:cxn ang="0">
                  <a:pos x="13" y="332"/>
                </a:cxn>
                <a:cxn ang="0">
                  <a:pos x="1" y="282"/>
                </a:cxn>
                <a:cxn ang="0">
                  <a:pos x="1" y="231"/>
                </a:cxn>
                <a:cxn ang="0">
                  <a:pos x="13" y="180"/>
                </a:cxn>
                <a:cxn ang="0">
                  <a:pos x="34" y="135"/>
                </a:cxn>
                <a:cxn ang="0">
                  <a:pos x="63" y="94"/>
                </a:cxn>
                <a:cxn ang="0">
                  <a:pos x="102" y="59"/>
                </a:cxn>
                <a:cxn ang="0">
                  <a:pos x="146" y="31"/>
                </a:cxn>
                <a:cxn ang="0">
                  <a:pos x="196" y="12"/>
                </a:cxn>
                <a:cxn ang="0">
                  <a:pos x="250" y="2"/>
                </a:cxn>
              </a:cxnLst>
              <a:rect l="0" t="0" r="r" b="b"/>
              <a:pathLst>
                <a:path w="558" h="513">
                  <a:moveTo>
                    <a:pt x="279" y="0"/>
                  </a:moveTo>
                  <a:lnTo>
                    <a:pt x="307" y="2"/>
                  </a:lnTo>
                  <a:lnTo>
                    <a:pt x="334" y="6"/>
                  </a:lnTo>
                  <a:lnTo>
                    <a:pt x="361" y="12"/>
                  </a:lnTo>
                  <a:lnTo>
                    <a:pt x="387" y="21"/>
                  </a:lnTo>
                  <a:lnTo>
                    <a:pt x="410" y="31"/>
                  </a:lnTo>
                  <a:lnTo>
                    <a:pt x="433" y="44"/>
                  </a:lnTo>
                  <a:lnTo>
                    <a:pt x="455" y="59"/>
                  </a:lnTo>
                  <a:lnTo>
                    <a:pt x="474" y="76"/>
                  </a:lnTo>
                  <a:lnTo>
                    <a:pt x="493" y="94"/>
                  </a:lnTo>
                  <a:lnTo>
                    <a:pt x="509" y="114"/>
                  </a:lnTo>
                  <a:lnTo>
                    <a:pt x="523" y="135"/>
                  </a:lnTo>
                  <a:lnTo>
                    <a:pt x="534" y="156"/>
                  </a:lnTo>
                  <a:lnTo>
                    <a:pt x="544" y="180"/>
                  </a:lnTo>
                  <a:lnTo>
                    <a:pt x="551" y="205"/>
                  </a:lnTo>
                  <a:lnTo>
                    <a:pt x="556" y="231"/>
                  </a:lnTo>
                  <a:lnTo>
                    <a:pt x="557" y="256"/>
                  </a:lnTo>
                  <a:lnTo>
                    <a:pt x="556" y="282"/>
                  </a:lnTo>
                  <a:lnTo>
                    <a:pt x="551" y="308"/>
                  </a:lnTo>
                  <a:lnTo>
                    <a:pt x="544" y="332"/>
                  </a:lnTo>
                  <a:lnTo>
                    <a:pt x="534" y="356"/>
                  </a:lnTo>
                  <a:lnTo>
                    <a:pt x="523" y="378"/>
                  </a:lnTo>
                  <a:lnTo>
                    <a:pt x="509" y="399"/>
                  </a:lnTo>
                  <a:lnTo>
                    <a:pt x="493" y="418"/>
                  </a:lnTo>
                  <a:lnTo>
                    <a:pt x="474" y="437"/>
                  </a:lnTo>
                  <a:lnTo>
                    <a:pt x="455" y="454"/>
                  </a:lnTo>
                  <a:lnTo>
                    <a:pt x="433" y="469"/>
                  </a:lnTo>
                  <a:lnTo>
                    <a:pt x="410" y="481"/>
                  </a:lnTo>
                  <a:lnTo>
                    <a:pt x="387" y="492"/>
                  </a:lnTo>
                  <a:lnTo>
                    <a:pt x="361" y="501"/>
                  </a:lnTo>
                  <a:lnTo>
                    <a:pt x="334" y="507"/>
                  </a:lnTo>
                  <a:lnTo>
                    <a:pt x="307" y="511"/>
                  </a:lnTo>
                  <a:lnTo>
                    <a:pt x="279" y="512"/>
                  </a:lnTo>
                  <a:lnTo>
                    <a:pt x="250" y="511"/>
                  </a:lnTo>
                  <a:lnTo>
                    <a:pt x="223" y="507"/>
                  </a:lnTo>
                  <a:lnTo>
                    <a:pt x="196" y="501"/>
                  </a:lnTo>
                  <a:lnTo>
                    <a:pt x="170" y="492"/>
                  </a:lnTo>
                  <a:lnTo>
                    <a:pt x="146" y="481"/>
                  </a:lnTo>
                  <a:lnTo>
                    <a:pt x="122" y="469"/>
                  </a:lnTo>
                  <a:lnTo>
                    <a:pt x="102" y="454"/>
                  </a:lnTo>
                  <a:lnTo>
                    <a:pt x="81" y="437"/>
                  </a:lnTo>
                  <a:lnTo>
                    <a:pt x="63" y="418"/>
                  </a:lnTo>
                  <a:lnTo>
                    <a:pt x="48" y="399"/>
                  </a:lnTo>
                  <a:lnTo>
                    <a:pt x="34" y="378"/>
                  </a:lnTo>
                  <a:lnTo>
                    <a:pt x="22" y="356"/>
                  </a:lnTo>
                  <a:lnTo>
                    <a:pt x="13" y="332"/>
                  </a:lnTo>
                  <a:lnTo>
                    <a:pt x="5" y="308"/>
                  </a:lnTo>
                  <a:lnTo>
                    <a:pt x="1" y="282"/>
                  </a:lnTo>
                  <a:lnTo>
                    <a:pt x="0" y="256"/>
                  </a:lnTo>
                  <a:lnTo>
                    <a:pt x="1" y="231"/>
                  </a:lnTo>
                  <a:lnTo>
                    <a:pt x="5" y="205"/>
                  </a:lnTo>
                  <a:lnTo>
                    <a:pt x="13" y="180"/>
                  </a:lnTo>
                  <a:lnTo>
                    <a:pt x="22" y="156"/>
                  </a:lnTo>
                  <a:lnTo>
                    <a:pt x="34" y="135"/>
                  </a:lnTo>
                  <a:lnTo>
                    <a:pt x="48" y="114"/>
                  </a:lnTo>
                  <a:lnTo>
                    <a:pt x="63" y="94"/>
                  </a:lnTo>
                  <a:lnTo>
                    <a:pt x="81" y="76"/>
                  </a:lnTo>
                  <a:lnTo>
                    <a:pt x="102" y="59"/>
                  </a:lnTo>
                  <a:lnTo>
                    <a:pt x="122" y="44"/>
                  </a:lnTo>
                  <a:lnTo>
                    <a:pt x="146" y="31"/>
                  </a:lnTo>
                  <a:lnTo>
                    <a:pt x="170" y="21"/>
                  </a:lnTo>
                  <a:lnTo>
                    <a:pt x="196" y="12"/>
                  </a:lnTo>
                  <a:lnTo>
                    <a:pt x="223" y="6"/>
                  </a:lnTo>
                  <a:lnTo>
                    <a:pt x="250" y="2"/>
                  </a:lnTo>
                  <a:lnTo>
                    <a:pt x="279" y="0"/>
                  </a:lnTo>
                </a:path>
              </a:pathLst>
            </a:custGeom>
            <a:solidFill>
              <a:srgbClr val="B2B2B2"/>
            </a:solidFill>
            <a:ln w="12700" cap="rnd" cmpd="sng">
              <a:noFill/>
              <a:prstDash val="solid"/>
              <a:round/>
              <a:headEnd type="none" w="med" len="med"/>
              <a:tailEnd type="none" w="med" len="med"/>
            </a:ln>
            <a:effectLst/>
          </p:spPr>
          <p:txBody>
            <a:bodyPr/>
            <a:lstStyle/>
            <a:p>
              <a:endParaRPr lang="en-US"/>
            </a:p>
          </p:txBody>
        </p:sp>
        <p:sp>
          <p:nvSpPr>
            <p:cNvPr id="1146928" name="Freeform 48"/>
            <p:cNvSpPr>
              <a:spLocks/>
            </p:cNvSpPr>
            <p:nvPr/>
          </p:nvSpPr>
          <p:spPr bwMode="auto">
            <a:xfrm>
              <a:off x="1366" y="3652"/>
              <a:ext cx="282" cy="259"/>
            </a:xfrm>
            <a:custGeom>
              <a:avLst/>
              <a:gdLst/>
              <a:ahLst/>
              <a:cxnLst>
                <a:cxn ang="0">
                  <a:pos x="281" y="258"/>
                </a:cxn>
                <a:cxn ang="0">
                  <a:pos x="281" y="258"/>
                </a:cxn>
                <a:cxn ang="0">
                  <a:pos x="280" y="232"/>
                </a:cxn>
                <a:cxn ang="0">
                  <a:pos x="276" y="207"/>
                </a:cxn>
                <a:cxn ang="0">
                  <a:pos x="270" y="182"/>
                </a:cxn>
                <a:cxn ang="0">
                  <a:pos x="259" y="158"/>
                </a:cxn>
                <a:cxn ang="0">
                  <a:pos x="248" y="135"/>
                </a:cxn>
                <a:cxn ang="0">
                  <a:pos x="233" y="114"/>
                </a:cxn>
                <a:cxn ang="0">
                  <a:pos x="217" y="95"/>
                </a:cxn>
                <a:cxn ang="0">
                  <a:pos x="198" y="76"/>
                </a:cxn>
                <a:cxn ang="0">
                  <a:pos x="178" y="58"/>
                </a:cxn>
                <a:cxn ang="0">
                  <a:pos x="158" y="44"/>
                </a:cxn>
                <a:cxn ang="0">
                  <a:pos x="134" y="30"/>
                </a:cxn>
                <a:cxn ang="0">
                  <a:pos x="109" y="20"/>
                </a:cxn>
                <a:cxn ang="0">
                  <a:pos x="83" y="11"/>
                </a:cxn>
                <a:cxn ang="0">
                  <a:pos x="56" y="5"/>
                </a:cxn>
                <a:cxn ang="0">
                  <a:pos x="28" y="1"/>
                </a:cxn>
                <a:cxn ang="0">
                  <a:pos x="0" y="0"/>
                </a:cxn>
                <a:cxn ang="0">
                  <a:pos x="0" y="13"/>
                </a:cxn>
                <a:cxn ang="0">
                  <a:pos x="27" y="14"/>
                </a:cxn>
                <a:cxn ang="0">
                  <a:pos x="53" y="19"/>
                </a:cxn>
                <a:cxn ang="0">
                  <a:pos x="79" y="25"/>
                </a:cxn>
                <a:cxn ang="0">
                  <a:pos x="104" y="33"/>
                </a:cxn>
                <a:cxn ang="0">
                  <a:pos x="126" y="43"/>
                </a:cxn>
                <a:cxn ang="0">
                  <a:pos x="149" y="55"/>
                </a:cxn>
                <a:cxn ang="0">
                  <a:pos x="169" y="70"/>
                </a:cxn>
                <a:cxn ang="0">
                  <a:pos x="188" y="85"/>
                </a:cxn>
                <a:cxn ang="0">
                  <a:pos x="206" y="103"/>
                </a:cxn>
                <a:cxn ang="0">
                  <a:pos x="221" y="121"/>
                </a:cxn>
                <a:cxn ang="0">
                  <a:pos x="235" y="142"/>
                </a:cxn>
                <a:cxn ang="0">
                  <a:pos x="245" y="163"/>
                </a:cxn>
                <a:cxn ang="0">
                  <a:pos x="254" y="186"/>
                </a:cxn>
                <a:cxn ang="0">
                  <a:pos x="261" y="209"/>
                </a:cxn>
                <a:cxn ang="0">
                  <a:pos x="266" y="233"/>
                </a:cxn>
                <a:cxn ang="0">
                  <a:pos x="267" y="258"/>
                </a:cxn>
                <a:cxn ang="0">
                  <a:pos x="281" y="258"/>
                </a:cxn>
              </a:cxnLst>
              <a:rect l="0" t="0" r="r" b="b"/>
              <a:pathLst>
                <a:path w="282" h="259">
                  <a:moveTo>
                    <a:pt x="281" y="258"/>
                  </a:moveTo>
                  <a:lnTo>
                    <a:pt x="281" y="258"/>
                  </a:lnTo>
                  <a:lnTo>
                    <a:pt x="280" y="232"/>
                  </a:lnTo>
                  <a:lnTo>
                    <a:pt x="276" y="207"/>
                  </a:lnTo>
                  <a:lnTo>
                    <a:pt x="270" y="182"/>
                  </a:lnTo>
                  <a:lnTo>
                    <a:pt x="259" y="158"/>
                  </a:lnTo>
                  <a:lnTo>
                    <a:pt x="248" y="135"/>
                  </a:lnTo>
                  <a:lnTo>
                    <a:pt x="233" y="114"/>
                  </a:lnTo>
                  <a:lnTo>
                    <a:pt x="217" y="95"/>
                  </a:lnTo>
                  <a:lnTo>
                    <a:pt x="198" y="76"/>
                  </a:lnTo>
                  <a:lnTo>
                    <a:pt x="178" y="58"/>
                  </a:lnTo>
                  <a:lnTo>
                    <a:pt x="158" y="44"/>
                  </a:lnTo>
                  <a:lnTo>
                    <a:pt x="134" y="30"/>
                  </a:lnTo>
                  <a:lnTo>
                    <a:pt x="109" y="20"/>
                  </a:lnTo>
                  <a:lnTo>
                    <a:pt x="83" y="11"/>
                  </a:lnTo>
                  <a:lnTo>
                    <a:pt x="56" y="5"/>
                  </a:lnTo>
                  <a:lnTo>
                    <a:pt x="28" y="1"/>
                  </a:lnTo>
                  <a:lnTo>
                    <a:pt x="0" y="0"/>
                  </a:lnTo>
                  <a:lnTo>
                    <a:pt x="0" y="13"/>
                  </a:lnTo>
                  <a:lnTo>
                    <a:pt x="27" y="14"/>
                  </a:lnTo>
                  <a:lnTo>
                    <a:pt x="53" y="19"/>
                  </a:lnTo>
                  <a:lnTo>
                    <a:pt x="79" y="25"/>
                  </a:lnTo>
                  <a:lnTo>
                    <a:pt x="104" y="33"/>
                  </a:lnTo>
                  <a:lnTo>
                    <a:pt x="126" y="43"/>
                  </a:lnTo>
                  <a:lnTo>
                    <a:pt x="149" y="55"/>
                  </a:lnTo>
                  <a:lnTo>
                    <a:pt x="169" y="70"/>
                  </a:lnTo>
                  <a:lnTo>
                    <a:pt x="188" y="85"/>
                  </a:lnTo>
                  <a:lnTo>
                    <a:pt x="206" y="103"/>
                  </a:lnTo>
                  <a:lnTo>
                    <a:pt x="221" y="121"/>
                  </a:lnTo>
                  <a:lnTo>
                    <a:pt x="235" y="142"/>
                  </a:lnTo>
                  <a:lnTo>
                    <a:pt x="245" y="163"/>
                  </a:lnTo>
                  <a:lnTo>
                    <a:pt x="254" y="186"/>
                  </a:lnTo>
                  <a:lnTo>
                    <a:pt x="261" y="209"/>
                  </a:lnTo>
                  <a:lnTo>
                    <a:pt x="266" y="233"/>
                  </a:lnTo>
                  <a:lnTo>
                    <a:pt x="267" y="258"/>
                  </a:lnTo>
                  <a:lnTo>
                    <a:pt x="281" y="258"/>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29" name="Freeform 49"/>
            <p:cNvSpPr>
              <a:spLocks/>
            </p:cNvSpPr>
            <p:nvPr/>
          </p:nvSpPr>
          <p:spPr bwMode="auto">
            <a:xfrm>
              <a:off x="1366" y="3918"/>
              <a:ext cx="282" cy="261"/>
            </a:xfrm>
            <a:custGeom>
              <a:avLst/>
              <a:gdLst/>
              <a:ahLst/>
              <a:cxnLst>
                <a:cxn ang="0">
                  <a:pos x="0" y="260"/>
                </a:cxn>
                <a:cxn ang="0">
                  <a:pos x="0" y="260"/>
                </a:cxn>
                <a:cxn ang="0">
                  <a:pos x="28" y="259"/>
                </a:cxn>
                <a:cxn ang="0">
                  <a:pos x="56" y="255"/>
                </a:cxn>
                <a:cxn ang="0">
                  <a:pos x="83" y="248"/>
                </a:cxn>
                <a:cxn ang="0">
                  <a:pos x="109" y="239"/>
                </a:cxn>
                <a:cxn ang="0">
                  <a:pos x="134" y="230"/>
                </a:cxn>
                <a:cxn ang="0">
                  <a:pos x="158" y="215"/>
                </a:cxn>
                <a:cxn ang="0">
                  <a:pos x="178" y="200"/>
                </a:cxn>
                <a:cxn ang="0">
                  <a:pos x="198" y="184"/>
                </a:cxn>
                <a:cxn ang="0">
                  <a:pos x="217" y="165"/>
                </a:cxn>
                <a:cxn ang="0">
                  <a:pos x="233" y="145"/>
                </a:cxn>
                <a:cxn ang="0">
                  <a:pos x="248" y="124"/>
                </a:cxn>
                <a:cxn ang="0">
                  <a:pos x="259" y="101"/>
                </a:cxn>
                <a:cxn ang="0">
                  <a:pos x="270" y="77"/>
                </a:cxn>
                <a:cxn ang="0">
                  <a:pos x="276" y="53"/>
                </a:cxn>
                <a:cxn ang="0">
                  <a:pos x="280" y="27"/>
                </a:cxn>
                <a:cxn ang="0">
                  <a:pos x="281" y="0"/>
                </a:cxn>
                <a:cxn ang="0">
                  <a:pos x="267" y="0"/>
                </a:cxn>
                <a:cxn ang="0">
                  <a:pos x="266" y="26"/>
                </a:cxn>
                <a:cxn ang="0">
                  <a:pos x="261" y="49"/>
                </a:cxn>
                <a:cxn ang="0">
                  <a:pos x="254" y="74"/>
                </a:cxn>
                <a:cxn ang="0">
                  <a:pos x="245" y="96"/>
                </a:cxn>
                <a:cxn ang="0">
                  <a:pos x="235" y="117"/>
                </a:cxn>
                <a:cxn ang="0">
                  <a:pos x="221" y="137"/>
                </a:cxn>
                <a:cxn ang="0">
                  <a:pos x="206" y="157"/>
                </a:cxn>
                <a:cxn ang="0">
                  <a:pos x="188" y="175"/>
                </a:cxn>
                <a:cxn ang="0">
                  <a:pos x="169" y="190"/>
                </a:cxn>
                <a:cxn ang="0">
                  <a:pos x="149" y="205"/>
                </a:cxn>
                <a:cxn ang="0">
                  <a:pos x="126" y="217"/>
                </a:cxn>
                <a:cxn ang="0">
                  <a:pos x="104" y="227"/>
                </a:cxn>
                <a:cxn ang="0">
                  <a:pos x="79" y="235"/>
                </a:cxn>
                <a:cxn ang="0">
                  <a:pos x="53" y="241"/>
                </a:cxn>
                <a:cxn ang="0">
                  <a:pos x="27" y="245"/>
                </a:cxn>
                <a:cxn ang="0">
                  <a:pos x="0" y="247"/>
                </a:cxn>
                <a:cxn ang="0">
                  <a:pos x="0" y="260"/>
                </a:cxn>
              </a:cxnLst>
              <a:rect l="0" t="0" r="r" b="b"/>
              <a:pathLst>
                <a:path w="282" h="261">
                  <a:moveTo>
                    <a:pt x="0" y="260"/>
                  </a:moveTo>
                  <a:lnTo>
                    <a:pt x="0" y="260"/>
                  </a:lnTo>
                  <a:lnTo>
                    <a:pt x="28" y="259"/>
                  </a:lnTo>
                  <a:lnTo>
                    <a:pt x="56" y="255"/>
                  </a:lnTo>
                  <a:lnTo>
                    <a:pt x="83" y="248"/>
                  </a:lnTo>
                  <a:lnTo>
                    <a:pt x="109" y="239"/>
                  </a:lnTo>
                  <a:lnTo>
                    <a:pt x="134" y="230"/>
                  </a:lnTo>
                  <a:lnTo>
                    <a:pt x="158" y="215"/>
                  </a:lnTo>
                  <a:lnTo>
                    <a:pt x="178" y="200"/>
                  </a:lnTo>
                  <a:lnTo>
                    <a:pt x="198" y="184"/>
                  </a:lnTo>
                  <a:lnTo>
                    <a:pt x="217" y="165"/>
                  </a:lnTo>
                  <a:lnTo>
                    <a:pt x="233" y="145"/>
                  </a:lnTo>
                  <a:lnTo>
                    <a:pt x="248" y="124"/>
                  </a:lnTo>
                  <a:lnTo>
                    <a:pt x="259" y="101"/>
                  </a:lnTo>
                  <a:lnTo>
                    <a:pt x="270" y="77"/>
                  </a:lnTo>
                  <a:lnTo>
                    <a:pt x="276" y="53"/>
                  </a:lnTo>
                  <a:lnTo>
                    <a:pt x="280" y="27"/>
                  </a:lnTo>
                  <a:lnTo>
                    <a:pt x="281" y="0"/>
                  </a:lnTo>
                  <a:lnTo>
                    <a:pt x="267" y="0"/>
                  </a:lnTo>
                  <a:lnTo>
                    <a:pt x="266" y="26"/>
                  </a:lnTo>
                  <a:lnTo>
                    <a:pt x="261" y="49"/>
                  </a:lnTo>
                  <a:lnTo>
                    <a:pt x="254" y="74"/>
                  </a:lnTo>
                  <a:lnTo>
                    <a:pt x="245" y="96"/>
                  </a:lnTo>
                  <a:lnTo>
                    <a:pt x="235" y="117"/>
                  </a:lnTo>
                  <a:lnTo>
                    <a:pt x="221" y="137"/>
                  </a:lnTo>
                  <a:lnTo>
                    <a:pt x="206" y="157"/>
                  </a:lnTo>
                  <a:lnTo>
                    <a:pt x="188" y="175"/>
                  </a:lnTo>
                  <a:lnTo>
                    <a:pt x="169" y="190"/>
                  </a:lnTo>
                  <a:lnTo>
                    <a:pt x="149" y="205"/>
                  </a:lnTo>
                  <a:lnTo>
                    <a:pt x="126" y="217"/>
                  </a:lnTo>
                  <a:lnTo>
                    <a:pt x="104" y="227"/>
                  </a:lnTo>
                  <a:lnTo>
                    <a:pt x="79" y="235"/>
                  </a:lnTo>
                  <a:lnTo>
                    <a:pt x="53" y="241"/>
                  </a:lnTo>
                  <a:lnTo>
                    <a:pt x="27" y="245"/>
                  </a:lnTo>
                  <a:lnTo>
                    <a:pt x="0" y="247"/>
                  </a:lnTo>
                  <a:lnTo>
                    <a:pt x="0" y="26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30" name="Freeform 50"/>
            <p:cNvSpPr>
              <a:spLocks/>
            </p:cNvSpPr>
            <p:nvPr/>
          </p:nvSpPr>
          <p:spPr bwMode="auto">
            <a:xfrm>
              <a:off x="1075" y="3918"/>
              <a:ext cx="284" cy="261"/>
            </a:xfrm>
            <a:custGeom>
              <a:avLst/>
              <a:gdLst/>
              <a:ahLst/>
              <a:cxnLst>
                <a:cxn ang="0">
                  <a:pos x="0" y="0"/>
                </a:cxn>
                <a:cxn ang="0">
                  <a:pos x="0" y="0"/>
                </a:cxn>
                <a:cxn ang="0">
                  <a:pos x="1" y="27"/>
                </a:cxn>
                <a:cxn ang="0">
                  <a:pos x="6" y="53"/>
                </a:cxn>
                <a:cxn ang="0">
                  <a:pos x="13" y="77"/>
                </a:cxn>
                <a:cxn ang="0">
                  <a:pos x="23" y="101"/>
                </a:cxn>
                <a:cxn ang="0">
                  <a:pos x="33" y="124"/>
                </a:cxn>
                <a:cxn ang="0">
                  <a:pos x="48" y="145"/>
                </a:cxn>
                <a:cxn ang="0">
                  <a:pos x="65" y="165"/>
                </a:cxn>
                <a:cxn ang="0">
                  <a:pos x="83" y="184"/>
                </a:cxn>
                <a:cxn ang="0">
                  <a:pos x="103" y="200"/>
                </a:cxn>
                <a:cxn ang="0">
                  <a:pos x="125" y="215"/>
                </a:cxn>
                <a:cxn ang="0">
                  <a:pos x="148" y="230"/>
                </a:cxn>
                <a:cxn ang="0">
                  <a:pos x="173" y="239"/>
                </a:cxn>
                <a:cxn ang="0">
                  <a:pos x="199" y="248"/>
                </a:cxn>
                <a:cxn ang="0">
                  <a:pos x="226" y="255"/>
                </a:cxn>
                <a:cxn ang="0">
                  <a:pos x="254" y="259"/>
                </a:cxn>
                <a:cxn ang="0">
                  <a:pos x="283" y="260"/>
                </a:cxn>
                <a:cxn ang="0">
                  <a:pos x="283" y="247"/>
                </a:cxn>
                <a:cxn ang="0">
                  <a:pos x="255" y="245"/>
                </a:cxn>
                <a:cxn ang="0">
                  <a:pos x="229" y="241"/>
                </a:cxn>
                <a:cxn ang="0">
                  <a:pos x="204" y="235"/>
                </a:cxn>
                <a:cxn ang="0">
                  <a:pos x="180" y="227"/>
                </a:cxn>
                <a:cxn ang="0">
                  <a:pos x="156" y="217"/>
                </a:cxn>
                <a:cxn ang="0">
                  <a:pos x="134" y="205"/>
                </a:cxn>
                <a:cxn ang="0">
                  <a:pos x="112" y="190"/>
                </a:cxn>
                <a:cxn ang="0">
                  <a:pos x="93" y="175"/>
                </a:cxn>
                <a:cxn ang="0">
                  <a:pos x="76" y="157"/>
                </a:cxn>
                <a:cxn ang="0">
                  <a:pos x="60" y="137"/>
                </a:cxn>
                <a:cxn ang="0">
                  <a:pos x="47" y="117"/>
                </a:cxn>
                <a:cxn ang="0">
                  <a:pos x="36" y="96"/>
                </a:cxn>
                <a:cxn ang="0">
                  <a:pos x="27" y="74"/>
                </a:cxn>
                <a:cxn ang="0">
                  <a:pos x="20" y="49"/>
                </a:cxn>
                <a:cxn ang="0">
                  <a:pos x="17" y="26"/>
                </a:cxn>
                <a:cxn ang="0">
                  <a:pos x="14" y="0"/>
                </a:cxn>
                <a:cxn ang="0">
                  <a:pos x="0" y="0"/>
                </a:cxn>
              </a:cxnLst>
              <a:rect l="0" t="0" r="r" b="b"/>
              <a:pathLst>
                <a:path w="284" h="261">
                  <a:moveTo>
                    <a:pt x="0" y="0"/>
                  </a:moveTo>
                  <a:lnTo>
                    <a:pt x="0" y="0"/>
                  </a:lnTo>
                  <a:lnTo>
                    <a:pt x="1" y="27"/>
                  </a:lnTo>
                  <a:lnTo>
                    <a:pt x="6" y="53"/>
                  </a:lnTo>
                  <a:lnTo>
                    <a:pt x="13" y="77"/>
                  </a:lnTo>
                  <a:lnTo>
                    <a:pt x="23" y="101"/>
                  </a:lnTo>
                  <a:lnTo>
                    <a:pt x="33" y="124"/>
                  </a:lnTo>
                  <a:lnTo>
                    <a:pt x="48" y="145"/>
                  </a:lnTo>
                  <a:lnTo>
                    <a:pt x="65" y="165"/>
                  </a:lnTo>
                  <a:lnTo>
                    <a:pt x="83" y="184"/>
                  </a:lnTo>
                  <a:lnTo>
                    <a:pt x="103" y="200"/>
                  </a:lnTo>
                  <a:lnTo>
                    <a:pt x="125" y="215"/>
                  </a:lnTo>
                  <a:lnTo>
                    <a:pt x="148" y="230"/>
                  </a:lnTo>
                  <a:lnTo>
                    <a:pt x="173" y="239"/>
                  </a:lnTo>
                  <a:lnTo>
                    <a:pt x="199" y="248"/>
                  </a:lnTo>
                  <a:lnTo>
                    <a:pt x="226" y="255"/>
                  </a:lnTo>
                  <a:lnTo>
                    <a:pt x="254" y="259"/>
                  </a:lnTo>
                  <a:lnTo>
                    <a:pt x="283" y="260"/>
                  </a:lnTo>
                  <a:lnTo>
                    <a:pt x="283" y="247"/>
                  </a:lnTo>
                  <a:lnTo>
                    <a:pt x="255" y="245"/>
                  </a:lnTo>
                  <a:lnTo>
                    <a:pt x="229" y="241"/>
                  </a:lnTo>
                  <a:lnTo>
                    <a:pt x="204" y="235"/>
                  </a:lnTo>
                  <a:lnTo>
                    <a:pt x="180" y="227"/>
                  </a:lnTo>
                  <a:lnTo>
                    <a:pt x="156" y="217"/>
                  </a:lnTo>
                  <a:lnTo>
                    <a:pt x="134" y="205"/>
                  </a:lnTo>
                  <a:lnTo>
                    <a:pt x="112" y="190"/>
                  </a:lnTo>
                  <a:lnTo>
                    <a:pt x="93" y="175"/>
                  </a:lnTo>
                  <a:lnTo>
                    <a:pt x="76" y="157"/>
                  </a:lnTo>
                  <a:lnTo>
                    <a:pt x="60" y="137"/>
                  </a:lnTo>
                  <a:lnTo>
                    <a:pt x="47" y="117"/>
                  </a:lnTo>
                  <a:lnTo>
                    <a:pt x="36" y="96"/>
                  </a:lnTo>
                  <a:lnTo>
                    <a:pt x="27" y="74"/>
                  </a:lnTo>
                  <a:lnTo>
                    <a:pt x="20" y="49"/>
                  </a:lnTo>
                  <a:lnTo>
                    <a:pt x="17" y="26"/>
                  </a:lnTo>
                  <a:lnTo>
                    <a:pt x="14" y="0"/>
                  </a:lnTo>
                  <a:lnTo>
                    <a:pt x="0"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31" name="Freeform 51"/>
            <p:cNvSpPr>
              <a:spLocks/>
            </p:cNvSpPr>
            <p:nvPr/>
          </p:nvSpPr>
          <p:spPr bwMode="auto">
            <a:xfrm>
              <a:off x="1075" y="3652"/>
              <a:ext cx="284" cy="259"/>
            </a:xfrm>
            <a:custGeom>
              <a:avLst/>
              <a:gdLst/>
              <a:ahLst/>
              <a:cxnLst>
                <a:cxn ang="0">
                  <a:pos x="283" y="0"/>
                </a:cxn>
                <a:cxn ang="0">
                  <a:pos x="283" y="0"/>
                </a:cxn>
                <a:cxn ang="0">
                  <a:pos x="254" y="1"/>
                </a:cxn>
                <a:cxn ang="0">
                  <a:pos x="226" y="5"/>
                </a:cxn>
                <a:cxn ang="0">
                  <a:pos x="199" y="11"/>
                </a:cxn>
                <a:cxn ang="0">
                  <a:pos x="173" y="20"/>
                </a:cxn>
                <a:cxn ang="0">
                  <a:pos x="148" y="30"/>
                </a:cxn>
                <a:cxn ang="0">
                  <a:pos x="125" y="44"/>
                </a:cxn>
                <a:cxn ang="0">
                  <a:pos x="103" y="58"/>
                </a:cxn>
                <a:cxn ang="0">
                  <a:pos x="83" y="76"/>
                </a:cxn>
                <a:cxn ang="0">
                  <a:pos x="65" y="95"/>
                </a:cxn>
                <a:cxn ang="0">
                  <a:pos x="48" y="114"/>
                </a:cxn>
                <a:cxn ang="0">
                  <a:pos x="33" y="135"/>
                </a:cxn>
                <a:cxn ang="0">
                  <a:pos x="23" y="158"/>
                </a:cxn>
                <a:cxn ang="0">
                  <a:pos x="13" y="182"/>
                </a:cxn>
                <a:cxn ang="0">
                  <a:pos x="6" y="207"/>
                </a:cxn>
                <a:cxn ang="0">
                  <a:pos x="1" y="232"/>
                </a:cxn>
                <a:cxn ang="0">
                  <a:pos x="0" y="258"/>
                </a:cxn>
                <a:cxn ang="0">
                  <a:pos x="14" y="258"/>
                </a:cxn>
                <a:cxn ang="0">
                  <a:pos x="17" y="233"/>
                </a:cxn>
                <a:cxn ang="0">
                  <a:pos x="20" y="209"/>
                </a:cxn>
                <a:cxn ang="0">
                  <a:pos x="27" y="186"/>
                </a:cxn>
                <a:cxn ang="0">
                  <a:pos x="36" y="163"/>
                </a:cxn>
                <a:cxn ang="0">
                  <a:pos x="47" y="142"/>
                </a:cxn>
                <a:cxn ang="0">
                  <a:pos x="60" y="121"/>
                </a:cxn>
                <a:cxn ang="0">
                  <a:pos x="76" y="103"/>
                </a:cxn>
                <a:cxn ang="0">
                  <a:pos x="93" y="85"/>
                </a:cxn>
                <a:cxn ang="0">
                  <a:pos x="112" y="70"/>
                </a:cxn>
                <a:cxn ang="0">
                  <a:pos x="134" y="55"/>
                </a:cxn>
                <a:cxn ang="0">
                  <a:pos x="156" y="43"/>
                </a:cxn>
                <a:cxn ang="0">
                  <a:pos x="180" y="33"/>
                </a:cxn>
                <a:cxn ang="0">
                  <a:pos x="204" y="25"/>
                </a:cxn>
                <a:cxn ang="0">
                  <a:pos x="229" y="19"/>
                </a:cxn>
                <a:cxn ang="0">
                  <a:pos x="255" y="14"/>
                </a:cxn>
                <a:cxn ang="0">
                  <a:pos x="283" y="13"/>
                </a:cxn>
                <a:cxn ang="0">
                  <a:pos x="283" y="0"/>
                </a:cxn>
              </a:cxnLst>
              <a:rect l="0" t="0" r="r" b="b"/>
              <a:pathLst>
                <a:path w="284" h="259">
                  <a:moveTo>
                    <a:pt x="283" y="0"/>
                  </a:moveTo>
                  <a:lnTo>
                    <a:pt x="283" y="0"/>
                  </a:lnTo>
                  <a:lnTo>
                    <a:pt x="254" y="1"/>
                  </a:lnTo>
                  <a:lnTo>
                    <a:pt x="226" y="5"/>
                  </a:lnTo>
                  <a:lnTo>
                    <a:pt x="199" y="11"/>
                  </a:lnTo>
                  <a:lnTo>
                    <a:pt x="173" y="20"/>
                  </a:lnTo>
                  <a:lnTo>
                    <a:pt x="148" y="30"/>
                  </a:lnTo>
                  <a:lnTo>
                    <a:pt x="125" y="44"/>
                  </a:lnTo>
                  <a:lnTo>
                    <a:pt x="103" y="58"/>
                  </a:lnTo>
                  <a:lnTo>
                    <a:pt x="83" y="76"/>
                  </a:lnTo>
                  <a:lnTo>
                    <a:pt x="65" y="95"/>
                  </a:lnTo>
                  <a:lnTo>
                    <a:pt x="48" y="114"/>
                  </a:lnTo>
                  <a:lnTo>
                    <a:pt x="33" y="135"/>
                  </a:lnTo>
                  <a:lnTo>
                    <a:pt x="23" y="158"/>
                  </a:lnTo>
                  <a:lnTo>
                    <a:pt x="13" y="182"/>
                  </a:lnTo>
                  <a:lnTo>
                    <a:pt x="6" y="207"/>
                  </a:lnTo>
                  <a:lnTo>
                    <a:pt x="1" y="232"/>
                  </a:lnTo>
                  <a:lnTo>
                    <a:pt x="0" y="258"/>
                  </a:lnTo>
                  <a:lnTo>
                    <a:pt x="14" y="258"/>
                  </a:lnTo>
                  <a:lnTo>
                    <a:pt x="17" y="233"/>
                  </a:lnTo>
                  <a:lnTo>
                    <a:pt x="20" y="209"/>
                  </a:lnTo>
                  <a:lnTo>
                    <a:pt x="27" y="186"/>
                  </a:lnTo>
                  <a:lnTo>
                    <a:pt x="36" y="163"/>
                  </a:lnTo>
                  <a:lnTo>
                    <a:pt x="47" y="142"/>
                  </a:lnTo>
                  <a:lnTo>
                    <a:pt x="60" y="121"/>
                  </a:lnTo>
                  <a:lnTo>
                    <a:pt x="76" y="103"/>
                  </a:lnTo>
                  <a:lnTo>
                    <a:pt x="93" y="85"/>
                  </a:lnTo>
                  <a:lnTo>
                    <a:pt x="112" y="70"/>
                  </a:lnTo>
                  <a:lnTo>
                    <a:pt x="134" y="55"/>
                  </a:lnTo>
                  <a:lnTo>
                    <a:pt x="156" y="43"/>
                  </a:lnTo>
                  <a:lnTo>
                    <a:pt x="180" y="33"/>
                  </a:lnTo>
                  <a:lnTo>
                    <a:pt x="204" y="25"/>
                  </a:lnTo>
                  <a:lnTo>
                    <a:pt x="229" y="19"/>
                  </a:lnTo>
                  <a:lnTo>
                    <a:pt x="255" y="14"/>
                  </a:lnTo>
                  <a:lnTo>
                    <a:pt x="283" y="13"/>
                  </a:lnTo>
                  <a:lnTo>
                    <a:pt x="283"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32" name="Freeform 52"/>
            <p:cNvSpPr>
              <a:spLocks/>
            </p:cNvSpPr>
            <p:nvPr/>
          </p:nvSpPr>
          <p:spPr bwMode="auto">
            <a:xfrm>
              <a:off x="993" y="751"/>
              <a:ext cx="745" cy="341"/>
            </a:xfrm>
            <a:custGeom>
              <a:avLst/>
              <a:gdLst/>
              <a:ahLst/>
              <a:cxnLst>
                <a:cxn ang="0">
                  <a:pos x="372" y="0"/>
                </a:cxn>
                <a:cxn ang="0">
                  <a:pos x="744" y="0"/>
                </a:cxn>
                <a:cxn ang="0">
                  <a:pos x="741" y="35"/>
                </a:cxn>
                <a:cxn ang="0">
                  <a:pos x="736" y="68"/>
                </a:cxn>
                <a:cxn ang="0">
                  <a:pos x="726" y="100"/>
                </a:cxn>
                <a:cxn ang="0">
                  <a:pos x="714" y="132"/>
                </a:cxn>
                <a:cxn ang="0">
                  <a:pos x="698" y="162"/>
                </a:cxn>
                <a:cxn ang="0">
                  <a:pos x="679" y="190"/>
                </a:cxn>
                <a:cxn ang="0">
                  <a:pos x="657" y="216"/>
                </a:cxn>
                <a:cxn ang="0">
                  <a:pos x="634" y="241"/>
                </a:cxn>
                <a:cxn ang="0">
                  <a:pos x="608" y="262"/>
                </a:cxn>
                <a:cxn ang="0">
                  <a:pos x="579" y="282"/>
                </a:cxn>
                <a:cxn ang="0">
                  <a:pos x="549" y="299"/>
                </a:cxn>
                <a:cxn ang="0">
                  <a:pos x="515" y="314"/>
                </a:cxn>
                <a:cxn ang="0">
                  <a:pos x="482" y="325"/>
                </a:cxn>
                <a:cxn ang="0">
                  <a:pos x="446" y="333"/>
                </a:cxn>
                <a:cxn ang="0">
                  <a:pos x="409" y="338"/>
                </a:cxn>
                <a:cxn ang="0">
                  <a:pos x="372" y="340"/>
                </a:cxn>
                <a:cxn ang="0">
                  <a:pos x="333" y="338"/>
                </a:cxn>
                <a:cxn ang="0">
                  <a:pos x="297" y="333"/>
                </a:cxn>
                <a:cxn ang="0">
                  <a:pos x="261" y="325"/>
                </a:cxn>
                <a:cxn ang="0">
                  <a:pos x="227" y="314"/>
                </a:cxn>
                <a:cxn ang="0">
                  <a:pos x="195" y="299"/>
                </a:cxn>
                <a:cxn ang="0">
                  <a:pos x="164" y="282"/>
                </a:cxn>
                <a:cxn ang="0">
                  <a:pos x="134" y="262"/>
                </a:cxn>
                <a:cxn ang="0">
                  <a:pos x="109" y="241"/>
                </a:cxn>
                <a:cxn ang="0">
                  <a:pos x="85" y="216"/>
                </a:cxn>
                <a:cxn ang="0">
                  <a:pos x="63" y="190"/>
                </a:cxn>
                <a:cxn ang="0">
                  <a:pos x="45" y="162"/>
                </a:cxn>
                <a:cxn ang="0">
                  <a:pos x="28" y="132"/>
                </a:cxn>
                <a:cxn ang="0">
                  <a:pos x="17" y="100"/>
                </a:cxn>
                <a:cxn ang="0">
                  <a:pos x="6" y="68"/>
                </a:cxn>
                <a:cxn ang="0">
                  <a:pos x="1" y="35"/>
                </a:cxn>
                <a:cxn ang="0">
                  <a:pos x="0" y="0"/>
                </a:cxn>
                <a:cxn ang="0">
                  <a:pos x="372" y="0"/>
                </a:cxn>
              </a:cxnLst>
              <a:rect l="0" t="0" r="r" b="b"/>
              <a:pathLst>
                <a:path w="745" h="341">
                  <a:moveTo>
                    <a:pt x="372" y="0"/>
                  </a:moveTo>
                  <a:lnTo>
                    <a:pt x="744" y="0"/>
                  </a:lnTo>
                  <a:lnTo>
                    <a:pt x="741" y="35"/>
                  </a:lnTo>
                  <a:lnTo>
                    <a:pt x="736" y="68"/>
                  </a:lnTo>
                  <a:lnTo>
                    <a:pt x="726" y="100"/>
                  </a:lnTo>
                  <a:lnTo>
                    <a:pt x="714" y="132"/>
                  </a:lnTo>
                  <a:lnTo>
                    <a:pt x="698" y="162"/>
                  </a:lnTo>
                  <a:lnTo>
                    <a:pt x="679" y="190"/>
                  </a:lnTo>
                  <a:lnTo>
                    <a:pt x="657" y="216"/>
                  </a:lnTo>
                  <a:lnTo>
                    <a:pt x="634" y="241"/>
                  </a:lnTo>
                  <a:lnTo>
                    <a:pt x="608" y="262"/>
                  </a:lnTo>
                  <a:lnTo>
                    <a:pt x="579" y="282"/>
                  </a:lnTo>
                  <a:lnTo>
                    <a:pt x="549" y="299"/>
                  </a:lnTo>
                  <a:lnTo>
                    <a:pt x="515" y="314"/>
                  </a:lnTo>
                  <a:lnTo>
                    <a:pt x="482" y="325"/>
                  </a:lnTo>
                  <a:lnTo>
                    <a:pt x="446" y="333"/>
                  </a:lnTo>
                  <a:lnTo>
                    <a:pt x="409" y="338"/>
                  </a:lnTo>
                  <a:lnTo>
                    <a:pt x="372" y="340"/>
                  </a:lnTo>
                  <a:lnTo>
                    <a:pt x="333" y="338"/>
                  </a:lnTo>
                  <a:lnTo>
                    <a:pt x="297" y="333"/>
                  </a:lnTo>
                  <a:lnTo>
                    <a:pt x="261" y="325"/>
                  </a:lnTo>
                  <a:lnTo>
                    <a:pt x="227" y="314"/>
                  </a:lnTo>
                  <a:lnTo>
                    <a:pt x="195" y="299"/>
                  </a:lnTo>
                  <a:lnTo>
                    <a:pt x="164" y="282"/>
                  </a:lnTo>
                  <a:lnTo>
                    <a:pt x="134" y="262"/>
                  </a:lnTo>
                  <a:lnTo>
                    <a:pt x="109" y="241"/>
                  </a:lnTo>
                  <a:lnTo>
                    <a:pt x="85" y="216"/>
                  </a:lnTo>
                  <a:lnTo>
                    <a:pt x="63" y="190"/>
                  </a:lnTo>
                  <a:lnTo>
                    <a:pt x="45" y="162"/>
                  </a:lnTo>
                  <a:lnTo>
                    <a:pt x="28" y="132"/>
                  </a:lnTo>
                  <a:lnTo>
                    <a:pt x="17" y="100"/>
                  </a:lnTo>
                  <a:lnTo>
                    <a:pt x="6" y="68"/>
                  </a:lnTo>
                  <a:lnTo>
                    <a:pt x="1" y="35"/>
                  </a:lnTo>
                  <a:lnTo>
                    <a:pt x="0" y="0"/>
                  </a:lnTo>
                  <a:lnTo>
                    <a:pt x="372" y="0"/>
                  </a:lnTo>
                </a:path>
              </a:pathLst>
            </a:custGeom>
            <a:solidFill>
              <a:srgbClr val="B2B2B2"/>
            </a:solidFill>
            <a:ln w="12700" cap="rnd" cmpd="sng">
              <a:noFill/>
              <a:prstDash val="solid"/>
              <a:round/>
              <a:headEnd type="none" w="med" len="med"/>
              <a:tailEnd type="none" w="med" len="med"/>
            </a:ln>
            <a:effectLst/>
          </p:spPr>
          <p:txBody>
            <a:bodyPr/>
            <a:lstStyle/>
            <a:p>
              <a:endParaRPr lang="en-US"/>
            </a:p>
          </p:txBody>
        </p:sp>
        <p:sp>
          <p:nvSpPr>
            <p:cNvPr id="1146933" name="Freeform 53"/>
            <p:cNvSpPr>
              <a:spLocks/>
            </p:cNvSpPr>
            <p:nvPr/>
          </p:nvSpPr>
          <p:spPr bwMode="auto">
            <a:xfrm>
              <a:off x="1369" y="745"/>
              <a:ext cx="377" cy="7"/>
            </a:xfrm>
            <a:custGeom>
              <a:avLst/>
              <a:gdLst/>
              <a:ahLst/>
              <a:cxnLst>
                <a:cxn ang="0">
                  <a:pos x="376" y="3"/>
                </a:cxn>
                <a:cxn ang="0">
                  <a:pos x="370" y="0"/>
                </a:cxn>
                <a:cxn ang="0">
                  <a:pos x="0" y="0"/>
                </a:cxn>
                <a:cxn ang="0">
                  <a:pos x="0" y="6"/>
                </a:cxn>
                <a:cxn ang="0">
                  <a:pos x="370" y="6"/>
                </a:cxn>
                <a:cxn ang="0">
                  <a:pos x="362" y="3"/>
                </a:cxn>
                <a:cxn ang="0">
                  <a:pos x="376" y="3"/>
                </a:cxn>
                <a:cxn ang="0">
                  <a:pos x="376" y="0"/>
                </a:cxn>
                <a:cxn ang="0">
                  <a:pos x="370" y="0"/>
                </a:cxn>
                <a:cxn ang="0">
                  <a:pos x="376" y="3"/>
                </a:cxn>
              </a:cxnLst>
              <a:rect l="0" t="0" r="r" b="b"/>
              <a:pathLst>
                <a:path w="377" h="7">
                  <a:moveTo>
                    <a:pt x="376" y="3"/>
                  </a:moveTo>
                  <a:lnTo>
                    <a:pt x="370" y="0"/>
                  </a:lnTo>
                  <a:lnTo>
                    <a:pt x="0" y="0"/>
                  </a:lnTo>
                  <a:lnTo>
                    <a:pt x="0" y="6"/>
                  </a:lnTo>
                  <a:lnTo>
                    <a:pt x="370" y="6"/>
                  </a:lnTo>
                  <a:lnTo>
                    <a:pt x="362" y="3"/>
                  </a:lnTo>
                  <a:lnTo>
                    <a:pt x="376" y="3"/>
                  </a:lnTo>
                  <a:lnTo>
                    <a:pt x="376" y="0"/>
                  </a:lnTo>
                  <a:lnTo>
                    <a:pt x="370" y="0"/>
                  </a:lnTo>
                  <a:lnTo>
                    <a:pt x="376" y="3"/>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34" name="Freeform 54"/>
            <p:cNvSpPr>
              <a:spLocks/>
            </p:cNvSpPr>
            <p:nvPr/>
          </p:nvSpPr>
          <p:spPr bwMode="auto">
            <a:xfrm>
              <a:off x="1369" y="751"/>
              <a:ext cx="377" cy="348"/>
            </a:xfrm>
            <a:custGeom>
              <a:avLst/>
              <a:gdLst/>
              <a:ahLst/>
              <a:cxnLst>
                <a:cxn ang="0">
                  <a:pos x="0" y="347"/>
                </a:cxn>
                <a:cxn ang="0">
                  <a:pos x="0" y="347"/>
                </a:cxn>
                <a:cxn ang="0">
                  <a:pos x="38" y="345"/>
                </a:cxn>
                <a:cxn ang="0">
                  <a:pos x="74" y="340"/>
                </a:cxn>
                <a:cxn ang="0">
                  <a:pos x="112" y="332"/>
                </a:cxn>
                <a:cxn ang="0">
                  <a:pos x="146" y="320"/>
                </a:cxn>
                <a:cxn ang="0">
                  <a:pos x="180" y="305"/>
                </a:cxn>
                <a:cxn ang="0">
                  <a:pos x="210" y="287"/>
                </a:cxn>
                <a:cxn ang="0">
                  <a:pos x="239" y="268"/>
                </a:cxn>
                <a:cxn ang="0">
                  <a:pos x="266" y="245"/>
                </a:cxn>
                <a:cxn ang="0">
                  <a:pos x="290" y="221"/>
                </a:cxn>
                <a:cxn ang="0">
                  <a:pos x="312" y="194"/>
                </a:cxn>
                <a:cxn ang="0">
                  <a:pos x="331" y="165"/>
                </a:cxn>
                <a:cxn ang="0">
                  <a:pos x="346" y="135"/>
                </a:cxn>
                <a:cxn ang="0">
                  <a:pos x="359" y="103"/>
                </a:cxn>
                <a:cxn ang="0">
                  <a:pos x="370" y="70"/>
                </a:cxn>
                <a:cxn ang="0">
                  <a:pos x="375" y="35"/>
                </a:cxn>
                <a:cxn ang="0">
                  <a:pos x="376" y="0"/>
                </a:cxn>
                <a:cxn ang="0">
                  <a:pos x="362" y="0"/>
                </a:cxn>
                <a:cxn ang="0">
                  <a:pos x="359" y="34"/>
                </a:cxn>
                <a:cxn ang="0">
                  <a:pos x="354" y="67"/>
                </a:cxn>
                <a:cxn ang="0">
                  <a:pos x="345" y="99"/>
                </a:cxn>
                <a:cxn ang="0">
                  <a:pos x="334" y="130"/>
                </a:cxn>
                <a:cxn ang="0">
                  <a:pos x="317" y="158"/>
                </a:cxn>
                <a:cxn ang="0">
                  <a:pos x="299" y="185"/>
                </a:cxn>
                <a:cxn ang="0">
                  <a:pos x="278" y="212"/>
                </a:cxn>
                <a:cxn ang="0">
                  <a:pos x="255" y="235"/>
                </a:cxn>
                <a:cxn ang="0">
                  <a:pos x="230" y="256"/>
                </a:cxn>
                <a:cxn ang="0">
                  <a:pos x="201" y="276"/>
                </a:cxn>
                <a:cxn ang="0">
                  <a:pos x="172" y="293"/>
                </a:cxn>
                <a:cxn ang="0">
                  <a:pos x="140" y="308"/>
                </a:cxn>
                <a:cxn ang="0">
                  <a:pos x="107" y="317"/>
                </a:cxn>
                <a:cxn ang="0">
                  <a:pos x="72" y="327"/>
                </a:cxn>
                <a:cxn ang="0">
                  <a:pos x="36" y="332"/>
                </a:cxn>
                <a:cxn ang="0">
                  <a:pos x="0" y="333"/>
                </a:cxn>
                <a:cxn ang="0">
                  <a:pos x="0" y="347"/>
                </a:cxn>
              </a:cxnLst>
              <a:rect l="0" t="0" r="r" b="b"/>
              <a:pathLst>
                <a:path w="377" h="348">
                  <a:moveTo>
                    <a:pt x="0" y="347"/>
                  </a:moveTo>
                  <a:lnTo>
                    <a:pt x="0" y="347"/>
                  </a:lnTo>
                  <a:lnTo>
                    <a:pt x="38" y="345"/>
                  </a:lnTo>
                  <a:lnTo>
                    <a:pt x="74" y="340"/>
                  </a:lnTo>
                  <a:lnTo>
                    <a:pt x="112" y="332"/>
                  </a:lnTo>
                  <a:lnTo>
                    <a:pt x="146" y="320"/>
                  </a:lnTo>
                  <a:lnTo>
                    <a:pt x="180" y="305"/>
                  </a:lnTo>
                  <a:lnTo>
                    <a:pt x="210" y="287"/>
                  </a:lnTo>
                  <a:lnTo>
                    <a:pt x="239" y="268"/>
                  </a:lnTo>
                  <a:lnTo>
                    <a:pt x="266" y="245"/>
                  </a:lnTo>
                  <a:lnTo>
                    <a:pt x="290" y="221"/>
                  </a:lnTo>
                  <a:lnTo>
                    <a:pt x="312" y="194"/>
                  </a:lnTo>
                  <a:lnTo>
                    <a:pt x="331" y="165"/>
                  </a:lnTo>
                  <a:lnTo>
                    <a:pt x="346" y="135"/>
                  </a:lnTo>
                  <a:lnTo>
                    <a:pt x="359" y="103"/>
                  </a:lnTo>
                  <a:lnTo>
                    <a:pt x="370" y="70"/>
                  </a:lnTo>
                  <a:lnTo>
                    <a:pt x="375" y="35"/>
                  </a:lnTo>
                  <a:lnTo>
                    <a:pt x="376" y="0"/>
                  </a:lnTo>
                  <a:lnTo>
                    <a:pt x="362" y="0"/>
                  </a:lnTo>
                  <a:lnTo>
                    <a:pt x="359" y="34"/>
                  </a:lnTo>
                  <a:lnTo>
                    <a:pt x="354" y="67"/>
                  </a:lnTo>
                  <a:lnTo>
                    <a:pt x="345" y="99"/>
                  </a:lnTo>
                  <a:lnTo>
                    <a:pt x="334" y="130"/>
                  </a:lnTo>
                  <a:lnTo>
                    <a:pt x="317" y="158"/>
                  </a:lnTo>
                  <a:lnTo>
                    <a:pt x="299" y="185"/>
                  </a:lnTo>
                  <a:lnTo>
                    <a:pt x="278" y="212"/>
                  </a:lnTo>
                  <a:lnTo>
                    <a:pt x="255" y="235"/>
                  </a:lnTo>
                  <a:lnTo>
                    <a:pt x="230" y="256"/>
                  </a:lnTo>
                  <a:lnTo>
                    <a:pt x="201" y="276"/>
                  </a:lnTo>
                  <a:lnTo>
                    <a:pt x="172" y="293"/>
                  </a:lnTo>
                  <a:lnTo>
                    <a:pt x="140" y="308"/>
                  </a:lnTo>
                  <a:lnTo>
                    <a:pt x="107" y="317"/>
                  </a:lnTo>
                  <a:lnTo>
                    <a:pt x="72" y="327"/>
                  </a:lnTo>
                  <a:lnTo>
                    <a:pt x="36" y="332"/>
                  </a:lnTo>
                  <a:lnTo>
                    <a:pt x="0" y="333"/>
                  </a:lnTo>
                  <a:lnTo>
                    <a:pt x="0" y="347"/>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35" name="Freeform 55"/>
            <p:cNvSpPr>
              <a:spLocks/>
            </p:cNvSpPr>
            <p:nvPr/>
          </p:nvSpPr>
          <p:spPr bwMode="auto">
            <a:xfrm>
              <a:off x="985" y="745"/>
              <a:ext cx="378" cy="354"/>
            </a:xfrm>
            <a:custGeom>
              <a:avLst/>
              <a:gdLst/>
              <a:ahLst/>
              <a:cxnLst>
                <a:cxn ang="0">
                  <a:pos x="8" y="0"/>
                </a:cxn>
                <a:cxn ang="0">
                  <a:pos x="0" y="7"/>
                </a:cxn>
                <a:cxn ang="0">
                  <a:pos x="3" y="42"/>
                </a:cxn>
                <a:cxn ang="0">
                  <a:pos x="8" y="76"/>
                </a:cxn>
                <a:cxn ang="0">
                  <a:pos x="17" y="109"/>
                </a:cxn>
                <a:cxn ang="0">
                  <a:pos x="29" y="141"/>
                </a:cxn>
                <a:cxn ang="0">
                  <a:pos x="46" y="172"/>
                </a:cxn>
                <a:cxn ang="0">
                  <a:pos x="65" y="200"/>
                </a:cxn>
                <a:cxn ang="0">
                  <a:pos x="86" y="227"/>
                </a:cxn>
                <a:cxn ang="0">
                  <a:pos x="110" y="252"/>
                </a:cxn>
                <a:cxn ang="0">
                  <a:pos x="137" y="274"/>
                </a:cxn>
                <a:cxn ang="0">
                  <a:pos x="165" y="293"/>
                </a:cxn>
                <a:cxn ang="0">
                  <a:pos x="197" y="311"/>
                </a:cxn>
                <a:cxn ang="0">
                  <a:pos x="231" y="326"/>
                </a:cxn>
                <a:cxn ang="0">
                  <a:pos x="265" y="338"/>
                </a:cxn>
                <a:cxn ang="0">
                  <a:pos x="301" y="346"/>
                </a:cxn>
                <a:cxn ang="0">
                  <a:pos x="339" y="351"/>
                </a:cxn>
                <a:cxn ang="0">
                  <a:pos x="377" y="353"/>
                </a:cxn>
                <a:cxn ang="0">
                  <a:pos x="377" y="339"/>
                </a:cxn>
                <a:cxn ang="0">
                  <a:pos x="340" y="338"/>
                </a:cxn>
                <a:cxn ang="0">
                  <a:pos x="304" y="333"/>
                </a:cxn>
                <a:cxn ang="0">
                  <a:pos x="269" y="324"/>
                </a:cxn>
                <a:cxn ang="0">
                  <a:pos x="236" y="314"/>
                </a:cxn>
                <a:cxn ang="0">
                  <a:pos x="204" y="299"/>
                </a:cxn>
                <a:cxn ang="0">
                  <a:pos x="174" y="282"/>
                </a:cxn>
                <a:cxn ang="0">
                  <a:pos x="146" y="262"/>
                </a:cxn>
                <a:cxn ang="0">
                  <a:pos x="121" y="241"/>
                </a:cxn>
                <a:cxn ang="0">
                  <a:pos x="97" y="219"/>
                </a:cxn>
                <a:cxn ang="0">
                  <a:pos x="77" y="192"/>
                </a:cxn>
                <a:cxn ang="0">
                  <a:pos x="59" y="165"/>
                </a:cxn>
                <a:cxn ang="0">
                  <a:pos x="42" y="136"/>
                </a:cxn>
                <a:cxn ang="0">
                  <a:pos x="32" y="106"/>
                </a:cxn>
                <a:cxn ang="0">
                  <a:pos x="22" y="74"/>
                </a:cxn>
                <a:cxn ang="0">
                  <a:pos x="17" y="41"/>
                </a:cxn>
                <a:cxn ang="0">
                  <a:pos x="14" y="7"/>
                </a:cxn>
                <a:cxn ang="0">
                  <a:pos x="8" y="14"/>
                </a:cxn>
                <a:cxn ang="0">
                  <a:pos x="8" y="0"/>
                </a:cxn>
                <a:cxn ang="0">
                  <a:pos x="0" y="0"/>
                </a:cxn>
                <a:cxn ang="0">
                  <a:pos x="0" y="7"/>
                </a:cxn>
                <a:cxn ang="0">
                  <a:pos x="8" y="0"/>
                </a:cxn>
              </a:cxnLst>
              <a:rect l="0" t="0" r="r" b="b"/>
              <a:pathLst>
                <a:path w="378" h="354">
                  <a:moveTo>
                    <a:pt x="8" y="0"/>
                  </a:moveTo>
                  <a:lnTo>
                    <a:pt x="0" y="7"/>
                  </a:lnTo>
                  <a:lnTo>
                    <a:pt x="3" y="42"/>
                  </a:lnTo>
                  <a:lnTo>
                    <a:pt x="8" y="76"/>
                  </a:lnTo>
                  <a:lnTo>
                    <a:pt x="17" y="109"/>
                  </a:lnTo>
                  <a:lnTo>
                    <a:pt x="29" y="141"/>
                  </a:lnTo>
                  <a:lnTo>
                    <a:pt x="46" y="172"/>
                  </a:lnTo>
                  <a:lnTo>
                    <a:pt x="65" y="200"/>
                  </a:lnTo>
                  <a:lnTo>
                    <a:pt x="86" y="227"/>
                  </a:lnTo>
                  <a:lnTo>
                    <a:pt x="110" y="252"/>
                  </a:lnTo>
                  <a:lnTo>
                    <a:pt x="137" y="274"/>
                  </a:lnTo>
                  <a:lnTo>
                    <a:pt x="165" y="293"/>
                  </a:lnTo>
                  <a:lnTo>
                    <a:pt x="197" y="311"/>
                  </a:lnTo>
                  <a:lnTo>
                    <a:pt x="231" y="326"/>
                  </a:lnTo>
                  <a:lnTo>
                    <a:pt x="265" y="338"/>
                  </a:lnTo>
                  <a:lnTo>
                    <a:pt x="301" y="346"/>
                  </a:lnTo>
                  <a:lnTo>
                    <a:pt x="339" y="351"/>
                  </a:lnTo>
                  <a:lnTo>
                    <a:pt x="377" y="353"/>
                  </a:lnTo>
                  <a:lnTo>
                    <a:pt x="377" y="339"/>
                  </a:lnTo>
                  <a:lnTo>
                    <a:pt x="340" y="338"/>
                  </a:lnTo>
                  <a:lnTo>
                    <a:pt x="304" y="333"/>
                  </a:lnTo>
                  <a:lnTo>
                    <a:pt x="269" y="324"/>
                  </a:lnTo>
                  <a:lnTo>
                    <a:pt x="236" y="314"/>
                  </a:lnTo>
                  <a:lnTo>
                    <a:pt x="204" y="299"/>
                  </a:lnTo>
                  <a:lnTo>
                    <a:pt x="174" y="282"/>
                  </a:lnTo>
                  <a:lnTo>
                    <a:pt x="146" y="262"/>
                  </a:lnTo>
                  <a:lnTo>
                    <a:pt x="121" y="241"/>
                  </a:lnTo>
                  <a:lnTo>
                    <a:pt x="97" y="219"/>
                  </a:lnTo>
                  <a:lnTo>
                    <a:pt x="77" y="192"/>
                  </a:lnTo>
                  <a:lnTo>
                    <a:pt x="59" y="165"/>
                  </a:lnTo>
                  <a:lnTo>
                    <a:pt x="42" y="136"/>
                  </a:lnTo>
                  <a:lnTo>
                    <a:pt x="32" y="106"/>
                  </a:lnTo>
                  <a:lnTo>
                    <a:pt x="22" y="74"/>
                  </a:lnTo>
                  <a:lnTo>
                    <a:pt x="17" y="41"/>
                  </a:lnTo>
                  <a:lnTo>
                    <a:pt x="14" y="7"/>
                  </a:lnTo>
                  <a:lnTo>
                    <a:pt x="8" y="14"/>
                  </a:lnTo>
                  <a:lnTo>
                    <a:pt x="8" y="0"/>
                  </a:lnTo>
                  <a:lnTo>
                    <a:pt x="0" y="0"/>
                  </a:lnTo>
                  <a:lnTo>
                    <a:pt x="0" y="7"/>
                  </a:lnTo>
                  <a:lnTo>
                    <a:pt x="8"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36" name="Freeform 56"/>
            <p:cNvSpPr>
              <a:spLocks/>
            </p:cNvSpPr>
            <p:nvPr/>
          </p:nvSpPr>
          <p:spPr bwMode="auto">
            <a:xfrm>
              <a:off x="993" y="745"/>
              <a:ext cx="370" cy="7"/>
            </a:xfrm>
            <a:custGeom>
              <a:avLst/>
              <a:gdLst/>
              <a:ahLst/>
              <a:cxnLst>
                <a:cxn ang="0">
                  <a:pos x="369" y="0"/>
                </a:cxn>
                <a:cxn ang="0">
                  <a:pos x="369" y="0"/>
                </a:cxn>
                <a:cxn ang="0">
                  <a:pos x="0" y="0"/>
                </a:cxn>
                <a:cxn ang="0">
                  <a:pos x="0" y="6"/>
                </a:cxn>
                <a:cxn ang="0">
                  <a:pos x="369" y="6"/>
                </a:cxn>
                <a:cxn ang="0">
                  <a:pos x="369" y="0"/>
                </a:cxn>
              </a:cxnLst>
              <a:rect l="0" t="0" r="r" b="b"/>
              <a:pathLst>
                <a:path w="370" h="7">
                  <a:moveTo>
                    <a:pt x="369" y="0"/>
                  </a:moveTo>
                  <a:lnTo>
                    <a:pt x="369" y="0"/>
                  </a:lnTo>
                  <a:lnTo>
                    <a:pt x="0" y="0"/>
                  </a:lnTo>
                  <a:lnTo>
                    <a:pt x="0" y="6"/>
                  </a:lnTo>
                  <a:lnTo>
                    <a:pt x="369" y="6"/>
                  </a:lnTo>
                  <a:lnTo>
                    <a:pt x="369"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37" name="Freeform 57"/>
            <p:cNvSpPr>
              <a:spLocks/>
            </p:cNvSpPr>
            <p:nvPr/>
          </p:nvSpPr>
          <p:spPr bwMode="auto">
            <a:xfrm>
              <a:off x="1335" y="757"/>
              <a:ext cx="38" cy="458"/>
            </a:xfrm>
            <a:custGeom>
              <a:avLst/>
              <a:gdLst/>
              <a:ahLst/>
              <a:cxnLst>
                <a:cxn ang="0">
                  <a:pos x="23" y="457"/>
                </a:cxn>
                <a:cxn ang="0">
                  <a:pos x="37" y="437"/>
                </a:cxn>
                <a:cxn ang="0">
                  <a:pos x="37" y="0"/>
                </a:cxn>
                <a:cxn ang="0">
                  <a:pos x="0" y="0"/>
                </a:cxn>
                <a:cxn ang="0">
                  <a:pos x="0" y="437"/>
                </a:cxn>
                <a:cxn ang="0">
                  <a:pos x="14" y="417"/>
                </a:cxn>
                <a:cxn ang="0">
                  <a:pos x="0" y="437"/>
                </a:cxn>
                <a:cxn ang="0">
                  <a:pos x="2" y="446"/>
                </a:cxn>
                <a:cxn ang="0">
                  <a:pos x="5" y="452"/>
                </a:cxn>
                <a:cxn ang="0">
                  <a:pos x="12" y="456"/>
                </a:cxn>
                <a:cxn ang="0">
                  <a:pos x="19" y="457"/>
                </a:cxn>
                <a:cxn ang="0">
                  <a:pos x="25" y="456"/>
                </a:cxn>
                <a:cxn ang="0">
                  <a:pos x="32" y="452"/>
                </a:cxn>
                <a:cxn ang="0">
                  <a:pos x="35" y="446"/>
                </a:cxn>
                <a:cxn ang="0">
                  <a:pos x="37" y="437"/>
                </a:cxn>
                <a:cxn ang="0">
                  <a:pos x="23" y="457"/>
                </a:cxn>
              </a:cxnLst>
              <a:rect l="0" t="0" r="r" b="b"/>
              <a:pathLst>
                <a:path w="38" h="458">
                  <a:moveTo>
                    <a:pt x="23" y="457"/>
                  </a:moveTo>
                  <a:lnTo>
                    <a:pt x="37" y="437"/>
                  </a:lnTo>
                  <a:lnTo>
                    <a:pt x="37" y="0"/>
                  </a:lnTo>
                  <a:lnTo>
                    <a:pt x="0" y="0"/>
                  </a:lnTo>
                  <a:lnTo>
                    <a:pt x="0" y="437"/>
                  </a:lnTo>
                  <a:lnTo>
                    <a:pt x="14" y="417"/>
                  </a:lnTo>
                  <a:lnTo>
                    <a:pt x="0" y="437"/>
                  </a:lnTo>
                  <a:lnTo>
                    <a:pt x="2" y="446"/>
                  </a:lnTo>
                  <a:lnTo>
                    <a:pt x="5" y="452"/>
                  </a:lnTo>
                  <a:lnTo>
                    <a:pt x="12" y="456"/>
                  </a:lnTo>
                  <a:lnTo>
                    <a:pt x="19" y="457"/>
                  </a:lnTo>
                  <a:lnTo>
                    <a:pt x="25" y="456"/>
                  </a:lnTo>
                  <a:lnTo>
                    <a:pt x="32" y="452"/>
                  </a:lnTo>
                  <a:lnTo>
                    <a:pt x="35" y="446"/>
                  </a:lnTo>
                  <a:lnTo>
                    <a:pt x="37" y="437"/>
                  </a:lnTo>
                  <a:lnTo>
                    <a:pt x="23" y="457"/>
                  </a:lnTo>
                </a:path>
              </a:pathLst>
            </a:custGeom>
            <a:solidFill>
              <a:srgbClr val="B2B2B2"/>
            </a:solidFill>
            <a:ln w="12700" cap="rnd" cmpd="sng">
              <a:noFill/>
              <a:prstDash val="solid"/>
              <a:round/>
              <a:headEnd type="none" w="med" len="med"/>
              <a:tailEnd type="none" w="med" len="med"/>
            </a:ln>
            <a:effectLst/>
          </p:spPr>
          <p:txBody>
            <a:bodyPr/>
            <a:lstStyle/>
            <a:p>
              <a:endParaRPr lang="en-US"/>
            </a:p>
          </p:txBody>
        </p:sp>
        <p:sp>
          <p:nvSpPr>
            <p:cNvPr id="1146938" name="Freeform 58"/>
            <p:cNvSpPr>
              <a:spLocks/>
            </p:cNvSpPr>
            <p:nvPr/>
          </p:nvSpPr>
          <p:spPr bwMode="auto">
            <a:xfrm>
              <a:off x="745" y="1181"/>
              <a:ext cx="612" cy="188"/>
            </a:xfrm>
            <a:custGeom>
              <a:avLst/>
              <a:gdLst/>
              <a:ahLst/>
              <a:cxnLst>
                <a:cxn ang="0">
                  <a:pos x="45" y="166"/>
                </a:cxn>
                <a:cxn ang="0">
                  <a:pos x="28" y="186"/>
                </a:cxn>
                <a:cxn ang="0">
                  <a:pos x="611" y="39"/>
                </a:cxn>
                <a:cxn ang="0">
                  <a:pos x="599" y="0"/>
                </a:cxn>
                <a:cxn ang="0">
                  <a:pos x="17" y="148"/>
                </a:cxn>
                <a:cxn ang="0">
                  <a:pos x="0" y="166"/>
                </a:cxn>
                <a:cxn ang="0">
                  <a:pos x="17" y="148"/>
                </a:cxn>
                <a:cxn ang="0">
                  <a:pos x="8" y="151"/>
                </a:cxn>
                <a:cxn ang="0">
                  <a:pos x="3" y="157"/>
                </a:cxn>
                <a:cxn ang="0">
                  <a:pos x="0" y="164"/>
                </a:cxn>
                <a:cxn ang="0">
                  <a:pos x="1" y="171"/>
                </a:cxn>
                <a:cxn ang="0">
                  <a:pos x="5" y="179"/>
                </a:cxn>
                <a:cxn ang="0">
                  <a:pos x="10" y="184"/>
                </a:cxn>
                <a:cxn ang="0">
                  <a:pos x="19" y="187"/>
                </a:cxn>
                <a:cxn ang="0">
                  <a:pos x="28" y="186"/>
                </a:cxn>
                <a:cxn ang="0">
                  <a:pos x="45" y="166"/>
                </a:cxn>
              </a:cxnLst>
              <a:rect l="0" t="0" r="r" b="b"/>
              <a:pathLst>
                <a:path w="612" h="188">
                  <a:moveTo>
                    <a:pt x="45" y="166"/>
                  </a:moveTo>
                  <a:lnTo>
                    <a:pt x="28" y="186"/>
                  </a:lnTo>
                  <a:lnTo>
                    <a:pt x="611" y="39"/>
                  </a:lnTo>
                  <a:lnTo>
                    <a:pt x="599" y="0"/>
                  </a:lnTo>
                  <a:lnTo>
                    <a:pt x="17" y="148"/>
                  </a:lnTo>
                  <a:lnTo>
                    <a:pt x="0" y="166"/>
                  </a:lnTo>
                  <a:lnTo>
                    <a:pt x="17" y="148"/>
                  </a:lnTo>
                  <a:lnTo>
                    <a:pt x="8" y="151"/>
                  </a:lnTo>
                  <a:lnTo>
                    <a:pt x="3" y="157"/>
                  </a:lnTo>
                  <a:lnTo>
                    <a:pt x="0" y="164"/>
                  </a:lnTo>
                  <a:lnTo>
                    <a:pt x="1" y="171"/>
                  </a:lnTo>
                  <a:lnTo>
                    <a:pt x="5" y="179"/>
                  </a:lnTo>
                  <a:lnTo>
                    <a:pt x="10" y="184"/>
                  </a:lnTo>
                  <a:lnTo>
                    <a:pt x="19" y="187"/>
                  </a:lnTo>
                  <a:lnTo>
                    <a:pt x="28" y="186"/>
                  </a:lnTo>
                  <a:lnTo>
                    <a:pt x="45" y="166"/>
                  </a:lnTo>
                </a:path>
              </a:pathLst>
            </a:custGeom>
            <a:solidFill>
              <a:srgbClr val="B2B2B2"/>
            </a:solidFill>
            <a:ln w="12700" cap="rnd" cmpd="sng">
              <a:noFill/>
              <a:prstDash val="solid"/>
              <a:round/>
              <a:headEnd type="none" w="med" len="med"/>
              <a:tailEnd type="none" w="med" len="med"/>
            </a:ln>
            <a:effectLst/>
          </p:spPr>
          <p:txBody>
            <a:bodyPr/>
            <a:lstStyle/>
            <a:p>
              <a:endParaRPr lang="en-US"/>
            </a:p>
          </p:txBody>
        </p:sp>
        <p:sp>
          <p:nvSpPr>
            <p:cNvPr id="1146939" name="Freeform 59"/>
            <p:cNvSpPr>
              <a:spLocks/>
            </p:cNvSpPr>
            <p:nvPr/>
          </p:nvSpPr>
          <p:spPr bwMode="auto">
            <a:xfrm>
              <a:off x="745" y="1354"/>
              <a:ext cx="38" cy="2260"/>
            </a:xfrm>
            <a:custGeom>
              <a:avLst/>
              <a:gdLst/>
              <a:ahLst/>
              <a:cxnLst>
                <a:cxn ang="0">
                  <a:pos x="27" y="2221"/>
                </a:cxn>
                <a:cxn ang="0">
                  <a:pos x="37" y="2239"/>
                </a:cxn>
                <a:cxn ang="0">
                  <a:pos x="37" y="0"/>
                </a:cxn>
                <a:cxn ang="0">
                  <a:pos x="0" y="0"/>
                </a:cxn>
                <a:cxn ang="0">
                  <a:pos x="0" y="2239"/>
                </a:cxn>
                <a:cxn ang="0">
                  <a:pos x="10" y="2257"/>
                </a:cxn>
                <a:cxn ang="0">
                  <a:pos x="0" y="2239"/>
                </a:cxn>
                <a:cxn ang="0">
                  <a:pos x="2" y="2247"/>
                </a:cxn>
                <a:cxn ang="0">
                  <a:pos x="5" y="2254"/>
                </a:cxn>
                <a:cxn ang="0">
                  <a:pos x="12" y="2258"/>
                </a:cxn>
                <a:cxn ang="0">
                  <a:pos x="18" y="2259"/>
                </a:cxn>
                <a:cxn ang="0">
                  <a:pos x="25" y="2258"/>
                </a:cxn>
                <a:cxn ang="0">
                  <a:pos x="31" y="2254"/>
                </a:cxn>
                <a:cxn ang="0">
                  <a:pos x="35" y="2247"/>
                </a:cxn>
                <a:cxn ang="0">
                  <a:pos x="37" y="2239"/>
                </a:cxn>
                <a:cxn ang="0">
                  <a:pos x="27" y="2221"/>
                </a:cxn>
              </a:cxnLst>
              <a:rect l="0" t="0" r="r" b="b"/>
              <a:pathLst>
                <a:path w="38" h="2260">
                  <a:moveTo>
                    <a:pt x="27" y="2221"/>
                  </a:moveTo>
                  <a:lnTo>
                    <a:pt x="37" y="2239"/>
                  </a:lnTo>
                  <a:lnTo>
                    <a:pt x="37" y="0"/>
                  </a:lnTo>
                  <a:lnTo>
                    <a:pt x="0" y="0"/>
                  </a:lnTo>
                  <a:lnTo>
                    <a:pt x="0" y="2239"/>
                  </a:lnTo>
                  <a:lnTo>
                    <a:pt x="10" y="2257"/>
                  </a:lnTo>
                  <a:lnTo>
                    <a:pt x="0" y="2239"/>
                  </a:lnTo>
                  <a:lnTo>
                    <a:pt x="2" y="2247"/>
                  </a:lnTo>
                  <a:lnTo>
                    <a:pt x="5" y="2254"/>
                  </a:lnTo>
                  <a:lnTo>
                    <a:pt x="12" y="2258"/>
                  </a:lnTo>
                  <a:lnTo>
                    <a:pt x="18" y="2259"/>
                  </a:lnTo>
                  <a:lnTo>
                    <a:pt x="25" y="2258"/>
                  </a:lnTo>
                  <a:lnTo>
                    <a:pt x="31" y="2254"/>
                  </a:lnTo>
                  <a:lnTo>
                    <a:pt x="35" y="2247"/>
                  </a:lnTo>
                  <a:lnTo>
                    <a:pt x="37" y="2239"/>
                  </a:lnTo>
                  <a:lnTo>
                    <a:pt x="27" y="2221"/>
                  </a:lnTo>
                </a:path>
              </a:pathLst>
            </a:custGeom>
            <a:solidFill>
              <a:srgbClr val="B2B2B2"/>
            </a:solidFill>
            <a:ln w="12700" cap="rnd" cmpd="sng">
              <a:noFill/>
              <a:prstDash val="solid"/>
              <a:round/>
              <a:headEnd type="none" w="med" len="med"/>
              <a:tailEnd type="none" w="med" len="med"/>
            </a:ln>
            <a:effectLst/>
          </p:spPr>
          <p:txBody>
            <a:bodyPr/>
            <a:lstStyle/>
            <a:p>
              <a:endParaRPr lang="en-US"/>
            </a:p>
          </p:txBody>
        </p:sp>
        <p:sp>
          <p:nvSpPr>
            <p:cNvPr id="1146940" name="Freeform 60"/>
            <p:cNvSpPr>
              <a:spLocks/>
            </p:cNvSpPr>
            <p:nvPr/>
          </p:nvSpPr>
          <p:spPr bwMode="auto">
            <a:xfrm>
              <a:off x="756" y="3582"/>
              <a:ext cx="595" cy="329"/>
            </a:xfrm>
            <a:custGeom>
              <a:avLst/>
              <a:gdLst/>
              <a:ahLst/>
              <a:cxnLst>
                <a:cxn ang="0">
                  <a:pos x="582" y="310"/>
                </a:cxn>
                <a:cxn ang="0">
                  <a:pos x="594" y="293"/>
                </a:cxn>
                <a:cxn ang="0">
                  <a:pos x="22" y="0"/>
                </a:cxn>
                <a:cxn ang="0">
                  <a:pos x="0" y="35"/>
                </a:cxn>
                <a:cxn ang="0">
                  <a:pos x="572" y="328"/>
                </a:cxn>
                <a:cxn ang="0">
                  <a:pos x="582" y="310"/>
                </a:cxn>
              </a:cxnLst>
              <a:rect l="0" t="0" r="r" b="b"/>
              <a:pathLst>
                <a:path w="595" h="329">
                  <a:moveTo>
                    <a:pt x="582" y="310"/>
                  </a:moveTo>
                  <a:lnTo>
                    <a:pt x="594" y="293"/>
                  </a:lnTo>
                  <a:lnTo>
                    <a:pt x="22" y="0"/>
                  </a:lnTo>
                  <a:lnTo>
                    <a:pt x="0" y="35"/>
                  </a:lnTo>
                  <a:lnTo>
                    <a:pt x="572" y="328"/>
                  </a:lnTo>
                  <a:lnTo>
                    <a:pt x="582" y="310"/>
                  </a:lnTo>
                </a:path>
              </a:pathLst>
            </a:custGeom>
            <a:solidFill>
              <a:srgbClr val="B2B2B2"/>
            </a:solidFill>
            <a:ln w="12700" cap="rnd" cmpd="sng">
              <a:noFill/>
              <a:prstDash val="solid"/>
              <a:round/>
              <a:headEnd type="none" w="med" len="med"/>
              <a:tailEnd type="none" w="med" len="med"/>
            </a:ln>
            <a:effectLst/>
          </p:spPr>
          <p:txBody>
            <a:bodyPr/>
            <a:lstStyle/>
            <a:p>
              <a:endParaRPr lang="en-US"/>
            </a:p>
          </p:txBody>
        </p:sp>
        <p:sp>
          <p:nvSpPr>
            <p:cNvPr id="1146941" name="Freeform 61"/>
            <p:cNvSpPr>
              <a:spLocks/>
            </p:cNvSpPr>
            <p:nvPr/>
          </p:nvSpPr>
          <p:spPr bwMode="auto">
            <a:xfrm>
              <a:off x="1362" y="803"/>
              <a:ext cx="851" cy="241"/>
            </a:xfrm>
            <a:custGeom>
              <a:avLst/>
              <a:gdLst/>
              <a:ahLst/>
              <a:cxnLst>
                <a:cxn ang="0">
                  <a:pos x="850" y="220"/>
                </a:cxn>
                <a:cxn ang="0">
                  <a:pos x="833" y="200"/>
                </a:cxn>
                <a:cxn ang="0">
                  <a:pos x="13" y="0"/>
                </a:cxn>
                <a:cxn ang="0">
                  <a:pos x="0" y="38"/>
                </a:cxn>
                <a:cxn ang="0">
                  <a:pos x="821" y="240"/>
                </a:cxn>
                <a:cxn ang="0">
                  <a:pos x="805" y="220"/>
                </a:cxn>
                <a:cxn ang="0">
                  <a:pos x="821" y="240"/>
                </a:cxn>
                <a:cxn ang="0">
                  <a:pos x="832" y="240"/>
                </a:cxn>
                <a:cxn ang="0">
                  <a:pos x="840" y="238"/>
                </a:cxn>
                <a:cxn ang="0">
                  <a:pos x="845" y="233"/>
                </a:cxn>
                <a:cxn ang="0">
                  <a:pos x="849" y="225"/>
                </a:cxn>
                <a:cxn ang="0">
                  <a:pos x="850" y="218"/>
                </a:cxn>
                <a:cxn ang="0">
                  <a:pos x="847" y="211"/>
                </a:cxn>
                <a:cxn ang="0">
                  <a:pos x="842" y="205"/>
                </a:cxn>
                <a:cxn ang="0">
                  <a:pos x="833" y="200"/>
                </a:cxn>
                <a:cxn ang="0">
                  <a:pos x="850" y="220"/>
                </a:cxn>
              </a:cxnLst>
              <a:rect l="0" t="0" r="r" b="b"/>
              <a:pathLst>
                <a:path w="851" h="241">
                  <a:moveTo>
                    <a:pt x="850" y="220"/>
                  </a:moveTo>
                  <a:lnTo>
                    <a:pt x="833" y="200"/>
                  </a:lnTo>
                  <a:lnTo>
                    <a:pt x="13" y="0"/>
                  </a:lnTo>
                  <a:lnTo>
                    <a:pt x="0" y="38"/>
                  </a:lnTo>
                  <a:lnTo>
                    <a:pt x="821" y="240"/>
                  </a:lnTo>
                  <a:lnTo>
                    <a:pt x="805" y="220"/>
                  </a:lnTo>
                  <a:lnTo>
                    <a:pt x="821" y="240"/>
                  </a:lnTo>
                  <a:lnTo>
                    <a:pt x="832" y="240"/>
                  </a:lnTo>
                  <a:lnTo>
                    <a:pt x="840" y="238"/>
                  </a:lnTo>
                  <a:lnTo>
                    <a:pt x="845" y="233"/>
                  </a:lnTo>
                  <a:lnTo>
                    <a:pt x="849" y="225"/>
                  </a:lnTo>
                  <a:lnTo>
                    <a:pt x="850" y="218"/>
                  </a:lnTo>
                  <a:lnTo>
                    <a:pt x="847" y="211"/>
                  </a:lnTo>
                  <a:lnTo>
                    <a:pt x="842" y="205"/>
                  </a:lnTo>
                  <a:lnTo>
                    <a:pt x="833" y="200"/>
                  </a:lnTo>
                  <a:lnTo>
                    <a:pt x="850" y="220"/>
                  </a:lnTo>
                </a:path>
              </a:pathLst>
            </a:custGeom>
            <a:solidFill>
              <a:srgbClr val="B2B2B2"/>
            </a:solidFill>
            <a:ln w="12700" cap="rnd" cmpd="sng">
              <a:noFill/>
              <a:prstDash val="solid"/>
              <a:round/>
              <a:headEnd type="none" w="med" len="med"/>
              <a:tailEnd type="none" w="med" len="med"/>
            </a:ln>
            <a:effectLst/>
          </p:spPr>
          <p:txBody>
            <a:bodyPr/>
            <a:lstStyle/>
            <a:p>
              <a:endParaRPr lang="en-US"/>
            </a:p>
          </p:txBody>
        </p:sp>
        <p:sp>
          <p:nvSpPr>
            <p:cNvPr id="1146942" name="Freeform 62"/>
            <p:cNvSpPr>
              <a:spLocks/>
            </p:cNvSpPr>
            <p:nvPr/>
          </p:nvSpPr>
          <p:spPr bwMode="auto">
            <a:xfrm>
              <a:off x="2172" y="1029"/>
              <a:ext cx="41" cy="2715"/>
            </a:xfrm>
            <a:custGeom>
              <a:avLst/>
              <a:gdLst/>
              <a:ahLst/>
              <a:cxnLst>
                <a:cxn ang="0">
                  <a:pos x="26" y="2713"/>
                </a:cxn>
                <a:cxn ang="0">
                  <a:pos x="40" y="2694"/>
                </a:cxn>
                <a:cxn ang="0">
                  <a:pos x="40" y="0"/>
                </a:cxn>
                <a:cxn ang="0">
                  <a:pos x="0" y="0"/>
                </a:cxn>
                <a:cxn ang="0">
                  <a:pos x="0" y="2694"/>
                </a:cxn>
                <a:cxn ang="0">
                  <a:pos x="14" y="2673"/>
                </a:cxn>
                <a:cxn ang="0">
                  <a:pos x="0" y="2694"/>
                </a:cxn>
                <a:cxn ang="0">
                  <a:pos x="2" y="2702"/>
                </a:cxn>
                <a:cxn ang="0">
                  <a:pos x="7" y="2708"/>
                </a:cxn>
                <a:cxn ang="0">
                  <a:pos x="13" y="2713"/>
                </a:cxn>
                <a:cxn ang="0">
                  <a:pos x="21" y="2714"/>
                </a:cxn>
                <a:cxn ang="0">
                  <a:pos x="27" y="2713"/>
                </a:cxn>
                <a:cxn ang="0">
                  <a:pos x="34" y="2708"/>
                </a:cxn>
                <a:cxn ang="0">
                  <a:pos x="38" y="2702"/>
                </a:cxn>
                <a:cxn ang="0">
                  <a:pos x="40" y="2694"/>
                </a:cxn>
                <a:cxn ang="0">
                  <a:pos x="26" y="2713"/>
                </a:cxn>
              </a:cxnLst>
              <a:rect l="0" t="0" r="r" b="b"/>
              <a:pathLst>
                <a:path w="41" h="2715">
                  <a:moveTo>
                    <a:pt x="26" y="2713"/>
                  </a:moveTo>
                  <a:lnTo>
                    <a:pt x="40" y="2694"/>
                  </a:lnTo>
                  <a:lnTo>
                    <a:pt x="40" y="0"/>
                  </a:lnTo>
                  <a:lnTo>
                    <a:pt x="0" y="0"/>
                  </a:lnTo>
                  <a:lnTo>
                    <a:pt x="0" y="2694"/>
                  </a:lnTo>
                  <a:lnTo>
                    <a:pt x="14" y="2673"/>
                  </a:lnTo>
                  <a:lnTo>
                    <a:pt x="0" y="2694"/>
                  </a:lnTo>
                  <a:lnTo>
                    <a:pt x="2" y="2702"/>
                  </a:lnTo>
                  <a:lnTo>
                    <a:pt x="7" y="2708"/>
                  </a:lnTo>
                  <a:lnTo>
                    <a:pt x="13" y="2713"/>
                  </a:lnTo>
                  <a:lnTo>
                    <a:pt x="21" y="2714"/>
                  </a:lnTo>
                  <a:lnTo>
                    <a:pt x="27" y="2713"/>
                  </a:lnTo>
                  <a:lnTo>
                    <a:pt x="34" y="2708"/>
                  </a:lnTo>
                  <a:lnTo>
                    <a:pt x="38" y="2702"/>
                  </a:lnTo>
                  <a:lnTo>
                    <a:pt x="40" y="2694"/>
                  </a:lnTo>
                  <a:lnTo>
                    <a:pt x="26" y="2713"/>
                  </a:lnTo>
                </a:path>
              </a:pathLst>
            </a:custGeom>
            <a:solidFill>
              <a:srgbClr val="B2B2B2"/>
            </a:solidFill>
            <a:ln w="12700" cap="rnd" cmpd="sng">
              <a:noFill/>
              <a:prstDash val="solid"/>
              <a:round/>
              <a:headEnd type="none" w="med" len="med"/>
              <a:tailEnd type="none" w="med" len="med"/>
            </a:ln>
            <a:effectLst/>
          </p:spPr>
          <p:txBody>
            <a:bodyPr/>
            <a:lstStyle/>
            <a:p>
              <a:endParaRPr lang="en-US"/>
            </a:p>
          </p:txBody>
        </p:sp>
        <p:sp>
          <p:nvSpPr>
            <p:cNvPr id="1146943" name="Freeform 63"/>
            <p:cNvSpPr>
              <a:spLocks/>
            </p:cNvSpPr>
            <p:nvPr/>
          </p:nvSpPr>
          <p:spPr bwMode="auto">
            <a:xfrm>
              <a:off x="1323" y="3709"/>
              <a:ext cx="874" cy="276"/>
            </a:xfrm>
            <a:custGeom>
              <a:avLst/>
              <a:gdLst/>
              <a:ahLst/>
              <a:cxnLst>
                <a:cxn ang="0">
                  <a:pos x="6" y="255"/>
                </a:cxn>
                <a:cxn ang="0">
                  <a:pos x="13" y="275"/>
                </a:cxn>
                <a:cxn ang="0">
                  <a:pos x="873" y="39"/>
                </a:cxn>
                <a:cxn ang="0">
                  <a:pos x="859" y="0"/>
                </a:cxn>
                <a:cxn ang="0">
                  <a:pos x="0" y="235"/>
                </a:cxn>
                <a:cxn ang="0">
                  <a:pos x="6" y="255"/>
                </a:cxn>
              </a:cxnLst>
              <a:rect l="0" t="0" r="r" b="b"/>
              <a:pathLst>
                <a:path w="874" h="276">
                  <a:moveTo>
                    <a:pt x="6" y="255"/>
                  </a:moveTo>
                  <a:lnTo>
                    <a:pt x="13" y="275"/>
                  </a:lnTo>
                  <a:lnTo>
                    <a:pt x="873" y="39"/>
                  </a:lnTo>
                  <a:lnTo>
                    <a:pt x="859" y="0"/>
                  </a:lnTo>
                  <a:lnTo>
                    <a:pt x="0" y="235"/>
                  </a:lnTo>
                  <a:lnTo>
                    <a:pt x="6" y="255"/>
                  </a:lnTo>
                </a:path>
              </a:pathLst>
            </a:custGeom>
            <a:solidFill>
              <a:srgbClr val="B2B2B2"/>
            </a:solidFill>
            <a:ln w="12700" cap="rnd" cmpd="sng">
              <a:noFill/>
              <a:prstDash val="solid"/>
              <a:round/>
              <a:headEnd type="none" w="med" len="med"/>
              <a:tailEnd type="none" w="med" len="med"/>
            </a:ln>
            <a:effectLst/>
          </p:spPr>
          <p:txBody>
            <a:bodyPr/>
            <a:lstStyle/>
            <a:p>
              <a:endParaRPr lang="en-US"/>
            </a:p>
          </p:txBody>
        </p:sp>
        <p:sp>
          <p:nvSpPr>
            <p:cNvPr id="1146944" name="Freeform 64"/>
            <p:cNvSpPr>
              <a:spLocks/>
            </p:cNvSpPr>
            <p:nvPr/>
          </p:nvSpPr>
          <p:spPr bwMode="auto">
            <a:xfrm>
              <a:off x="1535" y="715"/>
              <a:ext cx="105" cy="83"/>
            </a:xfrm>
            <a:custGeom>
              <a:avLst/>
              <a:gdLst/>
              <a:ahLst/>
              <a:cxnLst>
                <a:cxn ang="0">
                  <a:pos x="52" y="0"/>
                </a:cxn>
                <a:cxn ang="0">
                  <a:pos x="63" y="0"/>
                </a:cxn>
                <a:cxn ang="0">
                  <a:pos x="73" y="2"/>
                </a:cxn>
                <a:cxn ang="0">
                  <a:pos x="81" y="7"/>
                </a:cxn>
                <a:cxn ang="0">
                  <a:pos x="89" y="11"/>
                </a:cxn>
                <a:cxn ang="0">
                  <a:pos x="96" y="17"/>
                </a:cxn>
                <a:cxn ang="0">
                  <a:pos x="100" y="25"/>
                </a:cxn>
                <a:cxn ang="0">
                  <a:pos x="103" y="33"/>
                </a:cxn>
                <a:cxn ang="0">
                  <a:pos x="104" y="42"/>
                </a:cxn>
                <a:cxn ang="0">
                  <a:pos x="103" y="49"/>
                </a:cxn>
                <a:cxn ang="0">
                  <a:pos x="100" y="57"/>
                </a:cxn>
                <a:cxn ang="0">
                  <a:pos x="96" y="63"/>
                </a:cxn>
                <a:cxn ang="0">
                  <a:pos x="89" y="70"/>
                </a:cxn>
                <a:cxn ang="0">
                  <a:pos x="81" y="75"/>
                </a:cxn>
                <a:cxn ang="0">
                  <a:pos x="73" y="79"/>
                </a:cxn>
                <a:cxn ang="0">
                  <a:pos x="63" y="81"/>
                </a:cxn>
                <a:cxn ang="0">
                  <a:pos x="52" y="82"/>
                </a:cxn>
                <a:cxn ang="0">
                  <a:pos x="41" y="81"/>
                </a:cxn>
                <a:cxn ang="0">
                  <a:pos x="31" y="79"/>
                </a:cxn>
                <a:cxn ang="0">
                  <a:pos x="23" y="75"/>
                </a:cxn>
                <a:cxn ang="0">
                  <a:pos x="16" y="70"/>
                </a:cxn>
                <a:cxn ang="0">
                  <a:pos x="8" y="63"/>
                </a:cxn>
                <a:cxn ang="0">
                  <a:pos x="4" y="57"/>
                </a:cxn>
                <a:cxn ang="0">
                  <a:pos x="1" y="49"/>
                </a:cxn>
                <a:cxn ang="0">
                  <a:pos x="0" y="42"/>
                </a:cxn>
                <a:cxn ang="0">
                  <a:pos x="1" y="33"/>
                </a:cxn>
                <a:cxn ang="0">
                  <a:pos x="4" y="25"/>
                </a:cxn>
                <a:cxn ang="0">
                  <a:pos x="8" y="17"/>
                </a:cxn>
                <a:cxn ang="0">
                  <a:pos x="16" y="11"/>
                </a:cxn>
                <a:cxn ang="0">
                  <a:pos x="23" y="7"/>
                </a:cxn>
                <a:cxn ang="0">
                  <a:pos x="31" y="2"/>
                </a:cxn>
                <a:cxn ang="0">
                  <a:pos x="41" y="0"/>
                </a:cxn>
                <a:cxn ang="0">
                  <a:pos x="52" y="0"/>
                </a:cxn>
              </a:cxnLst>
              <a:rect l="0" t="0" r="r" b="b"/>
              <a:pathLst>
                <a:path w="105" h="83">
                  <a:moveTo>
                    <a:pt x="52" y="0"/>
                  </a:moveTo>
                  <a:lnTo>
                    <a:pt x="63" y="0"/>
                  </a:lnTo>
                  <a:lnTo>
                    <a:pt x="73" y="2"/>
                  </a:lnTo>
                  <a:lnTo>
                    <a:pt x="81" y="7"/>
                  </a:lnTo>
                  <a:lnTo>
                    <a:pt x="89" y="11"/>
                  </a:lnTo>
                  <a:lnTo>
                    <a:pt x="96" y="17"/>
                  </a:lnTo>
                  <a:lnTo>
                    <a:pt x="100" y="25"/>
                  </a:lnTo>
                  <a:lnTo>
                    <a:pt x="103" y="33"/>
                  </a:lnTo>
                  <a:lnTo>
                    <a:pt x="104" y="42"/>
                  </a:lnTo>
                  <a:lnTo>
                    <a:pt x="103" y="49"/>
                  </a:lnTo>
                  <a:lnTo>
                    <a:pt x="100" y="57"/>
                  </a:lnTo>
                  <a:lnTo>
                    <a:pt x="96" y="63"/>
                  </a:lnTo>
                  <a:lnTo>
                    <a:pt x="89" y="70"/>
                  </a:lnTo>
                  <a:lnTo>
                    <a:pt x="81" y="75"/>
                  </a:lnTo>
                  <a:lnTo>
                    <a:pt x="73" y="79"/>
                  </a:lnTo>
                  <a:lnTo>
                    <a:pt x="63" y="81"/>
                  </a:lnTo>
                  <a:lnTo>
                    <a:pt x="52" y="82"/>
                  </a:lnTo>
                  <a:lnTo>
                    <a:pt x="41" y="81"/>
                  </a:lnTo>
                  <a:lnTo>
                    <a:pt x="31" y="79"/>
                  </a:lnTo>
                  <a:lnTo>
                    <a:pt x="23" y="75"/>
                  </a:lnTo>
                  <a:lnTo>
                    <a:pt x="16" y="70"/>
                  </a:lnTo>
                  <a:lnTo>
                    <a:pt x="8" y="63"/>
                  </a:lnTo>
                  <a:lnTo>
                    <a:pt x="4" y="57"/>
                  </a:lnTo>
                  <a:lnTo>
                    <a:pt x="1" y="49"/>
                  </a:lnTo>
                  <a:lnTo>
                    <a:pt x="0" y="42"/>
                  </a:lnTo>
                  <a:lnTo>
                    <a:pt x="1" y="33"/>
                  </a:lnTo>
                  <a:lnTo>
                    <a:pt x="4" y="25"/>
                  </a:lnTo>
                  <a:lnTo>
                    <a:pt x="8" y="17"/>
                  </a:lnTo>
                  <a:lnTo>
                    <a:pt x="16" y="11"/>
                  </a:lnTo>
                  <a:lnTo>
                    <a:pt x="23" y="7"/>
                  </a:lnTo>
                  <a:lnTo>
                    <a:pt x="31" y="2"/>
                  </a:lnTo>
                  <a:lnTo>
                    <a:pt x="41" y="0"/>
                  </a:lnTo>
                  <a:lnTo>
                    <a:pt x="52"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45" name="Freeform 65"/>
            <p:cNvSpPr>
              <a:spLocks/>
            </p:cNvSpPr>
            <p:nvPr/>
          </p:nvSpPr>
          <p:spPr bwMode="auto">
            <a:xfrm>
              <a:off x="1592" y="709"/>
              <a:ext cx="56" cy="46"/>
            </a:xfrm>
            <a:custGeom>
              <a:avLst/>
              <a:gdLst/>
              <a:ahLst/>
              <a:cxnLst>
                <a:cxn ang="0">
                  <a:pos x="55" y="45"/>
                </a:cxn>
                <a:cxn ang="0">
                  <a:pos x="55" y="45"/>
                </a:cxn>
                <a:cxn ang="0">
                  <a:pos x="53" y="36"/>
                </a:cxn>
                <a:cxn ang="0">
                  <a:pos x="50" y="27"/>
                </a:cxn>
                <a:cxn ang="0">
                  <a:pos x="45" y="19"/>
                </a:cxn>
                <a:cxn ang="0">
                  <a:pos x="39" y="13"/>
                </a:cxn>
                <a:cxn ang="0">
                  <a:pos x="31" y="7"/>
                </a:cxn>
                <a:cxn ang="0">
                  <a:pos x="22" y="3"/>
                </a:cxn>
                <a:cxn ang="0">
                  <a:pos x="10" y="1"/>
                </a:cxn>
                <a:cxn ang="0">
                  <a:pos x="0" y="0"/>
                </a:cxn>
                <a:cxn ang="0">
                  <a:pos x="0" y="9"/>
                </a:cxn>
                <a:cxn ang="0">
                  <a:pos x="9" y="9"/>
                </a:cxn>
                <a:cxn ang="0">
                  <a:pos x="17" y="12"/>
                </a:cxn>
                <a:cxn ang="0">
                  <a:pos x="25" y="15"/>
                </a:cxn>
                <a:cxn ang="0">
                  <a:pos x="32" y="20"/>
                </a:cxn>
                <a:cxn ang="0">
                  <a:pos x="37" y="25"/>
                </a:cxn>
                <a:cxn ang="0">
                  <a:pos x="41" y="30"/>
                </a:cxn>
                <a:cxn ang="0">
                  <a:pos x="44" y="38"/>
                </a:cxn>
                <a:cxn ang="0">
                  <a:pos x="45" y="45"/>
                </a:cxn>
                <a:cxn ang="0">
                  <a:pos x="55" y="45"/>
                </a:cxn>
              </a:cxnLst>
              <a:rect l="0" t="0" r="r" b="b"/>
              <a:pathLst>
                <a:path w="56" h="46">
                  <a:moveTo>
                    <a:pt x="55" y="45"/>
                  </a:moveTo>
                  <a:lnTo>
                    <a:pt x="55" y="45"/>
                  </a:lnTo>
                  <a:lnTo>
                    <a:pt x="53" y="36"/>
                  </a:lnTo>
                  <a:lnTo>
                    <a:pt x="50" y="27"/>
                  </a:lnTo>
                  <a:lnTo>
                    <a:pt x="45" y="19"/>
                  </a:lnTo>
                  <a:lnTo>
                    <a:pt x="39" y="13"/>
                  </a:lnTo>
                  <a:lnTo>
                    <a:pt x="31" y="7"/>
                  </a:lnTo>
                  <a:lnTo>
                    <a:pt x="22" y="3"/>
                  </a:lnTo>
                  <a:lnTo>
                    <a:pt x="10" y="1"/>
                  </a:lnTo>
                  <a:lnTo>
                    <a:pt x="0" y="0"/>
                  </a:lnTo>
                  <a:lnTo>
                    <a:pt x="0" y="9"/>
                  </a:lnTo>
                  <a:lnTo>
                    <a:pt x="9" y="9"/>
                  </a:lnTo>
                  <a:lnTo>
                    <a:pt x="17" y="12"/>
                  </a:lnTo>
                  <a:lnTo>
                    <a:pt x="25" y="15"/>
                  </a:lnTo>
                  <a:lnTo>
                    <a:pt x="32" y="20"/>
                  </a:lnTo>
                  <a:lnTo>
                    <a:pt x="37" y="25"/>
                  </a:lnTo>
                  <a:lnTo>
                    <a:pt x="41" y="30"/>
                  </a:lnTo>
                  <a:lnTo>
                    <a:pt x="44" y="38"/>
                  </a:lnTo>
                  <a:lnTo>
                    <a:pt x="45" y="45"/>
                  </a:lnTo>
                  <a:lnTo>
                    <a:pt x="55" y="45"/>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46" name="Freeform 66"/>
            <p:cNvSpPr>
              <a:spLocks/>
            </p:cNvSpPr>
            <p:nvPr/>
          </p:nvSpPr>
          <p:spPr bwMode="auto">
            <a:xfrm>
              <a:off x="1592" y="761"/>
              <a:ext cx="56" cy="44"/>
            </a:xfrm>
            <a:custGeom>
              <a:avLst/>
              <a:gdLst/>
              <a:ahLst/>
              <a:cxnLst>
                <a:cxn ang="0">
                  <a:pos x="0" y="43"/>
                </a:cxn>
                <a:cxn ang="0">
                  <a:pos x="0" y="43"/>
                </a:cxn>
                <a:cxn ang="0">
                  <a:pos x="10" y="41"/>
                </a:cxn>
                <a:cxn ang="0">
                  <a:pos x="22" y="39"/>
                </a:cxn>
                <a:cxn ang="0">
                  <a:pos x="31" y="35"/>
                </a:cxn>
                <a:cxn ang="0">
                  <a:pos x="39" y="30"/>
                </a:cxn>
                <a:cxn ang="0">
                  <a:pos x="45" y="24"/>
                </a:cxn>
                <a:cxn ang="0">
                  <a:pos x="50" y="16"/>
                </a:cxn>
                <a:cxn ang="0">
                  <a:pos x="53" y="8"/>
                </a:cxn>
                <a:cxn ang="0">
                  <a:pos x="55" y="0"/>
                </a:cxn>
                <a:cxn ang="0">
                  <a:pos x="45" y="0"/>
                </a:cxn>
                <a:cxn ang="0">
                  <a:pos x="44" y="6"/>
                </a:cxn>
                <a:cxn ang="0">
                  <a:pos x="41" y="12"/>
                </a:cxn>
                <a:cxn ang="0">
                  <a:pos x="37" y="17"/>
                </a:cxn>
                <a:cxn ang="0">
                  <a:pos x="32" y="24"/>
                </a:cxn>
                <a:cxn ang="0">
                  <a:pos x="25" y="28"/>
                </a:cxn>
                <a:cxn ang="0">
                  <a:pos x="17" y="31"/>
                </a:cxn>
                <a:cxn ang="0">
                  <a:pos x="9" y="33"/>
                </a:cxn>
                <a:cxn ang="0">
                  <a:pos x="0" y="33"/>
                </a:cxn>
                <a:cxn ang="0">
                  <a:pos x="0" y="43"/>
                </a:cxn>
              </a:cxnLst>
              <a:rect l="0" t="0" r="r" b="b"/>
              <a:pathLst>
                <a:path w="56" h="44">
                  <a:moveTo>
                    <a:pt x="0" y="43"/>
                  </a:moveTo>
                  <a:lnTo>
                    <a:pt x="0" y="43"/>
                  </a:lnTo>
                  <a:lnTo>
                    <a:pt x="10" y="41"/>
                  </a:lnTo>
                  <a:lnTo>
                    <a:pt x="22" y="39"/>
                  </a:lnTo>
                  <a:lnTo>
                    <a:pt x="31" y="35"/>
                  </a:lnTo>
                  <a:lnTo>
                    <a:pt x="39" y="30"/>
                  </a:lnTo>
                  <a:lnTo>
                    <a:pt x="45" y="24"/>
                  </a:lnTo>
                  <a:lnTo>
                    <a:pt x="50" y="16"/>
                  </a:lnTo>
                  <a:lnTo>
                    <a:pt x="53" y="8"/>
                  </a:lnTo>
                  <a:lnTo>
                    <a:pt x="55" y="0"/>
                  </a:lnTo>
                  <a:lnTo>
                    <a:pt x="45" y="0"/>
                  </a:lnTo>
                  <a:lnTo>
                    <a:pt x="44" y="6"/>
                  </a:lnTo>
                  <a:lnTo>
                    <a:pt x="41" y="12"/>
                  </a:lnTo>
                  <a:lnTo>
                    <a:pt x="37" y="17"/>
                  </a:lnTo>
                  <a:lnTo>
                    <a:pt x="32" y="24"/>
                  </a:lnTo>
                  <a:lnTo>
                    <a:pt x="25" y="28"/>
                  </a:lnTo>
                  <a:lnTo>
                    <a:pt x="17" y="31"/>
                  </a:lnTo>
                  <a:lnTo>
                    <a:pt x="9" y="33"/>
                  </a:lnTo>
                  <a:lnTo>
                    <a:pt x="0" y="33"/>
                  </a:lnTo>
                  <a:lnTo>
                    <a:pt x="0" y="43"/>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47" name="Freeform 67"/>
            <p:cNvSpPr>
              <a:spLocks/>
            </p:cNvSpPr>
            <p:nvPr/>
          </p:nvSpPr>
          <p:spPr bwMode="auto">
            <a:xfrm>
              <a:off x="1529" y="761"/>
              <a:ext cx="55" cy="44"/>
            </a:xfrm>
            <a:custGeom>
              <a:avLst/>
              <a:gdLst/>
              <a:ahLst/>
              <a:cxnLst>
                <a:cxn ang="0">
                  <a:pos x="0" y="0"/>
                </a:cxn>
                <a:cxn ang="0">
                  <a:pos x="0" y="0"/>
                </a:cxn>
                <a:cxn ang="0">
                  <a:pos x="2" y="8"/>
                </a:cxn>
                <a:cxn ang="0">
                  <a:pos x="5" y="16"/>
                </a:cxn>
                <a:cxn ang="0">
                  <a:pos x="10" y="24"/>
                </a:cxn>
                <a:cxn ang="0">
                  <a:pos x="17" y="30"/>
                </a:cxn>
                <a:cxn ang="0">
                  <a:pos x="25" y="35"/>
                </a:cxn>
                <a:cxn ang="0">
                  <a:pos x="34" y="39"/>
                </a:cxn>
                <a:cxn ang="0">
                  <a:pos x="44" y="41"/>
                </a:cxn>
                <a:cxn ang="0">
                  <a:pos x="54" y="43"/>
                </a:cxn>
                <a:cxn ang="0">
                  <a:pos x="54" y="33"/>
                </a:cxn>
                <a:cxn ang="0">
                  <a:pos x="45" y="33"/>
                </a:cxn>
                <a:cxn ang="0">
                  <a:pos x="37" y="31"/>
                </a:cxn>
                <a:cxn ang="0">
                  <a:pos x="29" y="28"/>
                </a:cxn>
                <a:cxn ang="0">
                  <a:pos x="23" y="24"/>
                </a:cxn>
                <a:cxn ang="0">
                  <a:pos x="18" y="17"/>
                </a:cxn>
                <a:cxn ang="0">
                  <a:pos x="14" y="12"/>
                </a:cxn>
                <a:cxn ang="0">
                  <a:pos x="11" y="6"/>
                </a:cxn>
                <a:cxn ang="0">
                  <a:pos x="11" y="0"/>
                </a:cxn>
                <a:cxn ang="0">
                  <a:pos x="0" y="0"/>
                </a:cxn>
              </a:cxnLst>
              <a:rect l="0" t="0" r="r" b="b"/>
              <a:pathLst>
                <a:path w="55" h="44">
                  <a:moveTo>
                    <a:pt x="0" y="0"/>
                  </a:moveTo>
                  <a:lnTo>
                    <a:pt x="0" y="0"/>
                  </a:lnTo>
                  <a:lnTo>
                    <a:pt x="2" y="8"/>
                  </a:lnTo>
                  <a:lnTo>
                    <a:pt x="5" y="16"/>
                  </a:lnTo>
                  <a:lnTo>
                    <a:pt x="10" y="24"/>
                  </a:lnTo>
                  <a:lnTo>
                    <a:pt x="17" y="30"/>
                  </a:lnTo>
                  <a:lnTo>
                    <a:pt x="25" y="35"/>
                  </a:lnTo>
                  <a:lnTo>
                    <a:pt x="34" y="39"/>
                  </a:lnTo>
                  <a:lnTo>
                    <a:pt x="44" y="41"/>
                  </a:lnTo>
                  <a:lnTo>
                    <a:pt x="54" y="43"/>
                  </a:lnTo>
                  <a:lnTo>
                    <a:pt x="54" y="33"/>
                  </a:lnTo>
                  <a:lnTo>
                    <a:pt x="45" y="33"/>
                  </a:lnTo>
                  <a:lnTo>
                    <a:pt x="37" y="31"/>
                  </a:lnTo>
                  <a:lnTo>
                    <a:pt x="29" y="28"/>
                  </a:lnTo>
                  <a:lnTo>
                    <a:pt x="23" y="24"/>
                  </a:lnTo>
                  <a:lnTo>
                    <a:pt x="18" y="17"/>
                  </a:lnTo>
                  <a:lnTo>
                    <a:pt x="14" y="12"/>
                  </a:lnTo>
                  <a:lnTo>
                    <a:pt x="11" y="6"/>
                  </a:lnTo>
                  <a:lnTo>
                    <a:pt x="11" y="0"/>
                  </a:lnTo>
                  <a:lnTo>
                    <a:pt x="0"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48" name="Freeform 68"/>
            <p:cNvSpPr>
              <a:spLocks/>
            </p:cNvSpPr>
            <p:nvPr/>
          </p:nvSpPr>
          <p:spPr bwMode="auto">
            <a:xfrm>
              <a:off x="1529" y="709"/>
              <a:ext cx="55" cy="46"/>
            </a:xfrm>
            <a:custGeom>
              <a:avLst/>
              <a:gdLst/>
              <a:ahLst/>
              <a:cxnLst>
                <a:cxn ang="0">
                  <a:pos x="54" y="0"/>
                </a:cxn>
                <a:cxn ang="0">
                  <a:pos x="54" y="0"/>
                </a:cxn>
                <a:cxn ang="0">
                  <a:pos x="44" y="1"/>
                </a:cxn>
                <a:cxn ang="0">
                  <a:pos x="34" y="3"/>
                </a:cxn>
                <a:cxn ang="0">
                  <a:pos x="25" y="7"/>
                </a:cxn>
                <a:cxn ang="0">
                  <a:pos x="17" y="13"/>
                </a:cxn>
                <a:cxn ang="0">
                  <a:pos x="10" y="19"/>
                </a:cxn>
                <a:cxn ang="0">
                  <a:pos x="5" y="27"/>
                </a:cxn>
                <a:cxn ang="0">
                  <a:pos x="2" y="36"/>
                </a:cxn>
                <a:cxn ang="0">
                  <a:pos x="0" y="45"/>
                </a:cxn>
                <a:cxn ang="0">
                  <a:pos x="11" y="45"/>
                </a:cxn>
                <a:cxn ang="0">
                  <a:pos x="11" y="38"/>
                </a:cxn>
                <a:cxn ang="0">
                  <a:pos x="14" y="30"/>
                </a:cxn>
                <a:cxn ang="0">
                  <a:pos x="18" y="25"/>
                </a:cxn>
                <a:cxn ang="0">
                  <a:pos x="23" y="20"/>
                </a:cxn>
                <a:cxn ang="0">
                  <a:pos x="29" y="15"/>
                </a:cxn>
                <a:cxn ang="0">
                  <a:pos x="37" y="12"/>
                </a:cxn>
                <a:cxn ang="0">
                  <a:pos x="45" y="9"/>
                </a:cxn>
                <a:cxn ang="0">
                  <a:pos x="54" y="9"/>
                </a:cxn>
                <a:cxn ang="0">
                  <a:pos x="54" y="0"/>
                </a:cxn>
              </a:cxnLst>
              <a:rect l="0" t="0" r="r" b="b"/>
              <a:pathLst>
                <a:path w="55" h="46">
                  <a:moveTo>
                    <a:pt x="54" y="0"/>
                  </a:moveTo>
                  <a:lnTo>
                    <a:pt x="54" y="0"/>
                  </a:lnTo>
                  <a:lnTo>
                    <a:pt x="44" y="1"/>
                  </a:lnTo>
                  <a:lnTo>
                    <a:pt x="34" y="3"/>
                  </a:lnTo>
                  <a:lnTo>
                    <a:pt x="25" y="7"/>
                  </a:lnTo>
                  <a:lnTo>
                    <a:pt x="17" y="13"/>
                  </a:lnTo>
                  <a:lnTo>
                    <a:pt x="10" y="19"/>
                  </a:lnTo>
                  <a:lnTo>
                    <a:pt x="5" y="27"/>
                  </a:lnTo>
                  <a:lnTo>
                    <a:pt x="2" y="36"/>
                  </a:lnTo>
                  <a:lnTo>
                    <a:pt x="0" y="45"/>
                  </a:lnTo>
                  <a:lnTo>
                    <a:pt x="11" y="45"/>
                  </a:lnTo>
                  <a:lnTo>
                    <a:pt x="11" y="38"/>
                  </a:lnTo>
                  <a:lnTo>
                    <a:pt x="14" y="30"/>
                  </a:lnTo>
                  <a:lnTo>
                    <a:pt x="18" y="25"/>
                  </a:lnTo>
                  <a:lnTo>
                    <a:pt x="23" y="20"/>
                  </a:lnTo>
                  <a:lnTo>
                    <a:pt x="29" y="15"/>
                  </a:lnTo>
                  <a:lnTo>
                    <a:pt x="37" y="12"/>
                  </a:lnTo>
                  <a:lnTo>
                    <a:pt x="45" y="9"/>
                  </a:lnTo>
                  <a:lnTo>
                    <a:pt x="54" y="9"/>
                  </a:lnTo>
                  <a:lnTo>
                    <a:pt x="54"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49" name="Freeform 69"/>
            <p:cNvSpPr>
              <a:spLocks/>
            </p:cNvSpPr>
            <p:nvPr/>
          </p:nvSpPr>
          <p:spPr bwMode="auto">
            <a:xfrm>
              <a:off x="2196" y="1938"/>
              <a:ext cx="23" cy="24"/>
            </a:xfrm>
            <a:custGeom>
              <a:avLst/>
              <a:gdLst/>
              <a:ahLst/>
              <a:cxnLst>
                <a:cxn ang="0">
                  <a:pos x="0" y="12"/>
                </a:cxn>
                <a:cxn ang="0">
                  <a:pos x="1" y="7"/>
                </a:cxn>
                <a:cxn ang="0">
                  <a:pos x="4" y="4"/>
                </a:cxn>
                <a:cxn ang="0">
                  <a:pos x="7" y="1"/>
                </a:cxn>
                <a:cxn ang="0">
                  <a:pos x="11" y="0"/>
                </a:cxn>
                <a:cxn ang="0">
                  <a:pos x="15" y="1"/>
                </a:cxn>
                <a:cxn ang="0">
                  <a:pos x="18" y="4"/>
                </a:cxn>
                <a:cxn ang="0">
                  <a:pos x="20" y="7"/>
                </a:cxn>
                <a:cxn ang="0">
                  <a:pos x="22" y="12"/>
                </a:cxn>
                <a:cxn ang="0">
                  <a:pos x="20" y="16"/>
                </a:cxn>
                <a:cxn ang="0">
                  <a:pos x="18" y="19"/>
                </a:cxn>
                <a:cxn ang="0">
                  <a:pos x="15" y="22"/>
                </a:cxn>
                <a:cxn ang="0">
                  <a:pos x="11" y="23"/>
                </a:cxn>
                <a:cxn ang="0">
                  <a:pos x="7" y="22"/>
                </a:cxn>
                <a:cxn ang="0">
                  <a:pos x="4" y="19"/>
                </a:cxn>
                <a:cxn ang="0">
                  <a:pos x="1" y="16"/>
                </a:cxn>
                <a:cxn ang="0">
                  <a:pos x="0" y="12"/>
                </a:cxn>
              </a:cxnLst>
              <a:rect l="0" t="0" r="r" b="b"/>
              <a:pathLst>
                <a:path w="23" h="24">
                  <a:moveTo>
                    <a:pt x="0" y="12"/>
                  </a:moveTo>
                  <a:lnTo>
                    <a:pt x="1" y="7"/>
                  </a:lnTo>
                  <a:lnTo>
                    <a:pt x="4" y="4"/>
                  </a:lnTo>
                  <a:lnTo>
                    <a:pt x="7" y="1"/>
                  </a:lnTo>
                  <a:lnTo>
                    <a:pt x="11" y="0"/>
                  </a:lnTo>
                  <a:lnTo>
                    <a:pt x="15" y="1"/>
                  </a:lnTo>
                  <a:lnTo>
                    <a:pt x="18" y="4"/>
                  </a:lnTo>
                  <a:lnTo>
                    <a:pt x="20" y="7"/>
                  </a:lnTo>
                  <a:lnTo>
                    <a:pt x="22" y="12"/>
                  </a:lnTo>
                  <a:lnTo>
                    <a:pt x="20" y="16"/>
                  </a:lnTo>
                  <a:lnTo>
                    <a:pt x="18" y="19"/>
                  </a:lnTo>
                  <a:lnTo>
                    <a:pt x="15" y="22"/>
                  </a:lnTo>
                  <a:lnTo>
                    <a:pt x="11" y="23"/>
                  </a:lnTo>
                  <a:lnTo>
                    <a:pt x="7" y="22"/>
                  </a:lnTo>
                  <a:lnTo>
                    <a:pt x="4" y="19"/>
                  </a:lnTo>
                  <a:lnTo>
                    <a:pt x="1" y="16"/>
                  </a:lnTo>
                  <a:lnTo>
                    <a:pt x="0" y="1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50" name="Freeform 70"/>
            <p:cNvSpPr>
              <a:spLocks/>
            </p:cNvSpPr>
            <p:nvPr/>
          </p:nvSpPr>
          <p:spPr bwMode="auto">
            <a:xfrm>
              <a:off x="2188" y="1931"/>
              <a:ext cx="16" cy="15"/>
            </a:xfrm>
            <a:custGeom>
              <a:avLst/>
              <a:gdLst/>
              <a:ahLst/>
              <a:cxnLst>
                <a:cxn ang="0">
                  <a:pos x="15" y="0"/>
                </a:cxn>
                <a:cxn ang="0">
                  <a:pos x="15" y="0"/>
                </a:cxn>
                <a:cxn ang="0">
                  <a:pos x="9" y="2"/>
                </a:cxn>
                <a:cxn ang="0">
                  <a:pos x="4" y="5"/>
                </a:cxn>
                <a:cxn ang="0">
                  <a:pos x="2" y="9"/>
                </a:cxn>
                <a:cxn ang="0">
                  <a:pos x="0" y="14"/>
                </a:cxn>
                <a:cxn ang="0">
                  <a:pos x="9" y="14"/>
                </a:cxn>
                <a:cxn ang="0">
                  <a:pos x="9" y="12"/>
                </a:cxn>
                <a:cxn ang="0">
                  <a:pos x="11" y="9"/>
                </a:cxn>
                <a:cxn ang="0">
                  <a:pos x="12" y="8"/>
                </a:cxn>
                <a:cxn ang="0">
                  <a:pos x="15" y="7"/>
                </a:cxn>
                <a:cxn ang="0">
                  <a:pos x="15" y="0"/>
                </a:cxn>
              </a:cxnLst>
              <a:rect l="0" t="0" r="r" b="b"/>
              <a:pathLst>
                <a:path w="16" h="15">
                  <a:moveTo>
                    <a:pt x="15" y="0"/>
                  </a:moveTo>
                  <a:lnTo>
                    <a:pt x="15" y="0"/>
                  </a:lnTo>
                  <a:lnTo>
                    <a:pt x="9" y="2"/>
                  </a:lnTo>
                  <a:lnTo>
                    <a:pt x="4" y="5"/>
                  </a:lnTo>
                  <a:lnTo>
                    <a:pt x="2" y="9"/>
                  </a:lnTo>
                  <a:lnTo>
                    <a:pt x="0" y="14"/>
                  </a:lnTo>
                  <a:lnTo>
                    <a:pt x="9" y="14"/>
                  </a:lnTo>
                  <a:lnTo>
                    <a:pt x="9" y="12"/>
                  </a:lnTo>
                  <a:lnTo>
                    <a:pt x="11" y="9"/>
                  </a:lnTo>
                  <a:lnTo>
                    <a:pt x="12" y="8"/>
                  </a:lnTo>
                  <a:lnTo>
                    <a:pt x="15" y="7"/>
                  </a:lnTo>
                  <a:lnTo>
                    <a:pt x="15"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51" name="Freeform 71"/>
            <p:cNvSpPr>
              <a:spLocks/>
            </p:cNvSpPr>
            <p:nvPr/>
          </p:nvSpPr>
          <p:spPr bwMode="auto">
            <a:xfrm>
              <a:off x="2212" y="1931"/>
              <a:ext cx="11" cy="15"/>
            </a:xfrm>
            <a:custGeom>
              <a:avLst/>
              <a:gdLst/>
              <a:ahLst/>
              <a:cxnLst>
                <a:cxn ang="0">
                  <a:pos x="10" y="14"/>
                </a:cxn>
                <a:cxn ang="0">
                  <a:pos x="10" y="14"/>
                </a:cxn>
                <a:cxn ang="0">
                  <a:pos x="9" y="9"/>
                </a:cxn>
                <a:cxn ang="0">
                  <a:pos x="7" y="5"/>
                </a:cxn>
                <a:cxn ang="0">
                  <a:pos x="4" y="2"/>
                </a:cxn>
                <a:cxn ang="0">
                  <a:pos x="0" y="0"/>
                </a:cxn>
                <a:cxn ang="0">
                  <a:pos x="0" y="7"/>
                </a:cxn>
                <a:cxn ang="0">
                  <a:pos x="1" y="8"/>
                </a:cxn>
                <a:cxn ang="0">
                  <a:pos x="3" y="9"/>
                </a:cxn>
                <a:cxn ang="0">
                  <a:pos x="3" y="12"/>
                </a:cxn>
                <a:cxn ang="0">
                  <a:pos x="4" y="14"/>
                </a:cxn>
                <a:cxn ang="0">
                  <a:pos x="10" y="14"/>
                </a:cxn>
              </a:cxnLst>
              <a:rect l="0" t="0" r="r" b="b"/>
              <a:pathLst>
                <a:path w="11" h="15">
                  <a:moveTo>
                    <a:pt x="10" y="14"/>
                  </a:moveTo>
                  <a:lnTo>
                    <a:pt x="10" y="14"/>
                  </a:lnTo>
                  <a:lnTo>
                    <a:pt x="9" y="9"/>
                  </a:lnTo>
                  <a:lnTo>
                    <a:pt x="7" y="5"/>
                  </a:lnTo>
                  <a:lnTo>
                    <a:pt x="4" y="2"/>
                  </a:lnTo>
                  <a:lnTo>
                    <a:pt x="0" y="0"/>
                  </a:lnTo>
                  <a:lnTo>
                    <a:pt x="0" y="7"/>
                  </a:lnTo>
                  <a:lnTo>
                    <a:pt x="1" y="8"/>
                  </a:lnTo>
                  <a:lnTo>
                    <a:pt x="3" y="9"/>
                  </a:lnTo>
                  <a:lnTo>
                    <a:pt x="3" y="12"/>
                  </a:lnTo>
                  <a:lnTo>
                    <a:pt x="4" y="14"/>
                  </a:lnTo>
                  <a:lnTo>
                    <a:pt x="10" y="14"/>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52" name="Freeform 72"/>
            <p:cNvSpPr>
              <a:spLocks/>
            </p:cNvSpPr>
            <p:nvPr/>
          </p:nvSpPr>
          <p:spPr bwMode="auto">
            <a:xfrm>
              <a:off x="2212" y="1953"/>
              <a:ext cx="11" cy="14"/>
            </a:xfrm>
            <a:custGeom>
              <a:avLst/>
              <a:gdLst/>
              <a:ahLst/>
              <a:cxnLst>
                <a:cxn ang="0">
                  <a:pos x="0" y="13"/>
                </a:cxn>
                <a:cxn ang="0">
                  <a:pos x="0" y="13"/>
                </a:cxn>
                <a:cxn ang="0">
                  <a:pos x="4" y="12"/>
                </a:cxn>
                <a:cxn ang="0">
                  <a:pos x="7" y="9"/>
                </a:cxn>
                <a:cxn ang="0">
                  <a:pos x="9" y="5"/>
                </a:cxn>
                <a:cxn ang="0">
                  <a:pos x="10" y="0"/>
                </a:cxn>
                <a:cxn ang="0">
                  <a:pos x="4" y="0"/>
                </a:cxn>
                <a:cxn ang="0">
                  <a:pos x="3" y="2"/>
                </a:cxn>
                <a:cxn ang="0">
                  <a:pos x="3" y="5"/>
                </a:cxn>
                <a:cxn ang="0">
                  <a:pos x="1" y="5"/>
                </a:cxn>
                <a:cxn ang="0">
                  <a:pos x="0" y="6"/>
                </a:cxn>
                <a:cxn ang="0">
                  <a:pos x="0" y="13"/>
                </a:cxn>
              </a:cxnLst>
              <a:rect l="0" t="0" r="r" b="b"/>
              <a:pathLst>
                <a:path w="11" h="14">
                  <a:moveTo>
                    <a:pt x="0" y="13"/>
                  </a:moveTo>
                  <a:lnTo>
                    <a:pt x="0" y="13"/>
                  </a:lnTo>
                  <a:lnTo>
                    <a:pt x="4" y="12"/>
                  </a:lnTo>
                  <a:lnTo>
                    <a:pt x="7" y="9"/>
                  </a:lnTo>
                  <a:lnTo>
                    <a:pt x="9" y="5"/>
                  </a:lnTo>
                  <a:lnTo>
                    <a:pt x="10" y="0"/>
                  </a:lnTo>
                  <a:lnTo>
                    <a:pt x="4" y="0"/>
                  </a:lnTo>
                  <a:lnTo>
                    <a:pt x="3" y="2"/>
                  </a:lnTo>
                  <a:lnTo>
                    <a:pt x="3" y="5"/>
                  </a:lnTo>
                  <a:lnTo>
                    <a:pt x="1" y="5"/>
                  </a:lnTo>
                  <a:lnTo>
                    <a:pt x="0" y="6"/>
                  </a:lnTo>
                  <a:lnTo>
                    <a:pt x="0" y="13"/>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53" name="Freeform 73"/>
            <p:cNvSpPr>
              <a:spLocks/>
            </p:cNvSpPr>
            <p:nvPr/>
          </p:nvSpPr>
          <p:spPr bwMode="auto">
            <a:xfrm>
              <a:off x="2188" y="1953"/>
              <a:ext cx="16" cy="14"/>
            </a:xfrm>
            <a:custGeom>
              <a:avLst/>
              <a:gdLst/>
              <a:ahLst/>
              <a:cxnLst>
                <a:cxn ang="0">
                  <a:pos x="0" y="0"/>
                </a:cxn>
                <a:cxn ang="0">
                  <a:pos x="0" y="0"/>
                </a:cxn>
                <a:cxn ang="0">
                  <a:pos x="2" y="5"/>
                </a:cxn>
                <a:cxn ang="0">
                  <a:pos x="4" y="9"/>
                </a:cxn>
                <a:cxn ang="0">
                  <a:pos x="9" y="12"/>
                </a:cxn>
                <a:cxn ang="0">
                  <a:pos x="15" y="13"/>
                </a:cxn>
                <a:cxn ang="0">
                  <a:pos x="15" y="6"/>
                </a:cxn>
                <a:cxn ang="0">
                  <a:pos x="12" y="5"/>
                </a:cxn>
                <a:cxn ang="0">
                  <a:pos x="11" y="5"/>
                </a:cxn>
                <a:cxn ang="0">
                  <a:pos x="9" y="2"/>
                </a:cxn>
                <a:cxn ang="0">
                  <a:pos x="9" y="0"/>
                </a:cxn>
                <a:cxn ang="0">
                  <a:pos x="0" y="0"/>
                </a:cxn>
              </a:cxnLst>
              <a:rect l="0" t="0" r="r" b="b"/>
              <a:pathLst>
                <a:path w="16" h="14">
                  <a:moveTo>
                    <a:pt x="0" y="0"/>
                  </a:moveTo>
                  <a:lnTo>
                    <a:pt x="0" y="0"/>
                  </a:lnTo>
                  <a:lnTo>
                    <a:pt x="2" y="5"/>
                  </a:lnTo>
                  <a:lnTo>
                    <a:pt x="4" y="9"/>
                  </a:lnTo>
                  <a:lnTo>
                    <a:pt x="9" y="12"/>
                  </a:lnTo>
                  <a:lnTo>
                    <a:pt x="15" y="13"/>
                  </a:lnTo>
                  <a:lnTo>
                    <a:pt x="15" y="6"/>
                  </a:lnTo>
                  <a:lnTo>
                    <a:pt x="12" y="5"/>
                  </a:lnTo>
                  <a:lnTo>
                    <a:pt x="11" y="5"/>
                  </a:lnTo>
                  <a:lnTo>
                    <a:pt x="9" y="2"/>
                  </a:lnTo>
                  <a:lnTo>
                    <a:pt x="9" y="0"/>
                  </a:lnTo>
                  <a:lnTo>
                    <a:pt x="0"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54" name="Freeform 74"/>
            <p:cNvSpPr>
              <a:spLocks/>
            </p:cNvSpPr>
            <p:nvPr/>
          </p:nvSpPr>
          <p:spPr bwMode="auto">
            <a:xfrm>
              <a:off x="2176" y="1992"/>
              <a:ext cx="21" cy="25"/>
            </a:xfrm>
            <a:custGeom>
              <a:avLst/>
              <a:gdLst/>
              <a:ahLst/>
              <a:cxnLst>
                <a:cxn ang="0">
                  <a:pos x="0" y="13"/>
                </a:cxn>
                <a:cxn ang="0">
                  <a:pos x="1" y="7"/>
                </a:cxn>
                <a:cxn ang="0">
                  <a:pos x="3" y="4"/>
                </a:cxn>
                <a:cxn ang="0">
                  <a:pos x="6" y="2"/>
                </a:cxn>
                <a:cxn ang="0">
                  <a:pos x="10" y="0"/>
                </a:cxn>
                <a:cxn ang="0">
                  <a:pos x="14" y="2"/>
                </a:cxn>
                <a:cxn ang="0">
                  <a:pos x="17" y="4"/>
                </a:cxn>
                <a:cxn ang="0">
                  <a:pos x="19" y="7"/>
                </a:cxn>
                <a:cxn ang="0">
                  <a:pos x="20" y="13"/>
                </a:cxn>
                <a:cxn ang="0">
                  <a:pos x="19" y="17"/>
                </a:cxn>
                <a:cxn ang="0">
                  <a:pos x="17" y="20"/>
                </a:cxn>
                <a:cxn ang="0">
                  <a:pos x="14" y="23"/>
                </a:cxn>
                <a:cxn ang="0">
                  <a:pos x="10" y="24"/>
                </a:cxn>
                <a:cxn ang="0">
                  <a:pos x="6" y="23"/>
                </a:cxn>
                <a:cxn ang="0">
                  <a:pos x="3" y="20"/>
                </a:cxn>
                <a:cxn ang="0">
                  <a:pos x="1" y="17"/>
                </a:cxn>
                <a:cxn ang="0">
                  <a:pos x="0" y="13"/>
                </a:cxn>
              </a:cxnLst>
              <a:rect l="0" t="0" r="r" b="b"/>
              <a:pathLst>
                <a:path w="21" h="25">
                  <a:moveTo>
                    <a:pt x="0" y="13"/>
                  </a:moveTo>
                  <a:lnTo>
                    <a:pt x="1" y="7"/>
                  </a:lnTo>
                  <a:lnTo>
                    <a:pt x="3" y="4"/>
                  </a:lnTo>
                  <a:lnTo>
                    <a:pt x="6" y="2"/>
                  </a:lnTo>
                  <a:lnTo>
                    <a:pt x="10" y="0"/>
                  </a:lnTo>
                  <a:lnTo>
                    <a:pt x="14" y="2"/>
                  </a:lnTo>
                  <a:lnTo>
                    <a:pt x="17" y="4"/>
                  </a:lnTo>
                  <a:lnTo>
                    <a:pt x="19" y="7"/>
                  </a:lnTo>
                  <a:lnTo>
                    <a:pt x="20" y="13"/>
                  </a:lnTo>
                  <a:lnTo>
                    <a:pt x="19" y="17"/>
                  </a:lnTo>
                  <a:lnTo>
                    <a:pt x="17" y="20"/>
                  </a:lnTo>
                  <a:lnTo>
                    <a:pt x="14" y="23"/>
                  </a:lnTo>
                  <a:lnTo>
                    <a:pt x="10" y="24"/>
                  </a:lnTo>
                  <a:lnTo>
                    <a:pt x="6" y="23"/>
                  </a:lnTo>
                  <a:lnTo>
                    <a:pt x="3" y="20"/>
                  </a:lnTo>
                  <a:lnTo>
                    <a:pt x="1" y="17"/>
                  </a:lnTo>
                  <a:lnTo>
                    <a:pt x="0" y="13"/>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55" name="Freeform 75"/>
            <p:cNvSpPr>
              <a:spLocks/>
            </p:cNvSpPr>
            <p:nvPr/>
          </p:nvSpPr>
          <p:spPr bwMode="auto">
            <a:xfrm>
              <a:off x="2168" y="1987"/>
              <a:ext cx="14" cy="16"/>
            </a:xfrm>
            <a:custGeom>
              <a:avLst/>
              <a:gdLst/>
              <a:ahLst/>
              <a:cxnLst>
                <a:cxn ang="0">
                  <a:pos x="13" y="0"/>
                </a:cxn>
                <a:cxn ang="0">
                  <a:pos x="13" y="0"/>
                </a:cxn>
                <a:cxn ang="0">
                  <a:pos x="8" y="2"/>
                </a:cxn>
                <a:cxn ang="0">
                  <a:pos x="4" y="5"/>
                </a:cxn>
                <a:cxn ang="0">
                  <a:pos x="2" y="9"/>
                </a:cxn>
                <a:cxn ang="0">
                  <a:pos x="0" y="15"/>
                </a:cxn>
                <a:cxn ang="0">
                  <a:pos x="8" y="15"/>
                </a:cxn>
                <a:cxn ang="0">
                  <a:pos x="8" y="12"/>
                </a:cxn>
                <a:cxn ang="0">
                  <a:pos x="10" y="9"/>
                </a:cxn>
                <a:cxn ang="0">
                  <a:pos x="11" y="8"/>
                </a:cxn>
                <a:cxn ang="0">
                  <a:pos x="13" y="8"/>
                </a:cxn>
                <a:cxn ang="0">
                  <a:pos x="13" y="0"/>
                </a:cxn>
              </a:cxnLst>
              <a:rect l="0" t="0" r="r" b="b"/>
              <a:pathLst>
                <a:path w="14" h="16">
                  <a:moveTo>
                    <a:pt x="13" y="0"/>
                  </a:moveTo>
                  <a:lnTo>
                    <a:pt x="13" y="0"/>
                  </a:lnTo>
                  <a:lnTo>
                    <a:pt x="8" y="2"/>
                  </a:lnTo>
                  <a:lnTo>
                    <a:pt x="4" y="5"/>
                  </a:lnTo>
                  <a:lnTo>
                    <a:pt x="2" y="9"/>
                  </a:lnTo>
                  <a:lnTo>
                    <a:pt x="0" y="15"/>
                  </a:lnTo>
                  <a:lnTo>
                    <a:pt x="8" y="15"/>
                  </a:lnTo>
                  <a:lnTo>
                    <a:pt x="8" y="12"/>
                  </a:lnTo>
                  <a:lnTo>
                    <a:pt x="10" y="9"/>
                  </a:lnTo>
                  <a:lnTo>
                    <a:pt x="11" y="8"/>
                  </a:lnTo>
                  <a:lnTo>
                    <a:pt x="13" y="8"/>
                  </a:lnTo>
                  <a:lnTo>
                    <a:pt x="13"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56" name="Freeform 76"/>
            <p:cNvSpPr>
              <a:spLocks/>
            </p:cNvSpPr>
            <p:nvPr/>
          </p:nvSpPr>
          <p:spPr bwMode="auto">
            <a:xfrm>
              <a:off x="2188" y="1987"/>
              <a:ext cx="15" cy="16"/>
            </a:xfrm>
            <a:custGeom>
              <a:avLst/>
              <a:gdLst/>
              <a:ahLst/>
              <a:cxnLst>
                <a:cxn ang="0">
                  <a:pos x="14" y="15"/>
                </a:cxn>
                <a:cxn ang="0">
                  <a:pos x="14" y="15"/>
                </a:cxn>
                <a:cxn ang="0">
                  <a:pos x="12" y="9"/>
                </a:cxn>
                <a:cxn ang="0">
                  <a:pos x="10" y="5"/>
                </a:cxn>
                <a:cxn ang="0">
                  <a:pos x="6" y="2"/>
                </a:cxn>
                <a:cxn ang="0">
                  <a:pos x="0" y="0"/>
                </a:cxn>
                <a:cxn ang="0">
                  <a:pos x="0" y="8"/>
                </a:cxn>
                <a:cxn ang="0">
                  <a:pos x="2" y="8"/>
                </a:cxn>
                <a:cxn ang="0">
                  <a:pos x="4" y="9"/>
                </a:cxn>
                <a:cxn ang="0">
                  <a:pos x="5" y="12"/>
                </a:cxn>
                <a:cxn ang="0">
                  <a:pos x="6" y="15"/>
                </a:cxn>
                <a:cxn ang="0">
                  <a:pos x="14" y="15"/>
                </a:cxn>
              </a:cxnLst>
              <a:rect l="0" t="0" r="r" b="b"/>
              <a:pathLst>
                <a:path w="15" h="16">
                  <a:moveTo>
                    <a:pt x="14" y="15"/>
                  </a:moveTo>
                  <a:lnTo>
                    <a:pt x="14" y="15"/>
                  </a:lnTo>
                  <a:lnTo>
                    <a:pt x="12" y="9"/>
                  </a:lnTo>
                  <a:lnTo>
                    <a:pt x="10" y="5"/>
                  </a:lnTo>
                  <a:lnTo>
                    <a:pt x="6" y="2"/>
                  </a:lnTo>
                  <a:lnTo>
                    <a:pt x="0" y="0"/>
                  </a:lnTo>
                  <a:lnTo>
                    <a:pt x="0" y="8"/>
                  </a:lnTo>
                  <a:lnTo>
                    <a:pt x="2" y="8"/>
                  </a:lnTo>
                  <a:lnTo>
                    <a:pt x="4" y="9"/>
                  </a:lnTo>
                  <a:lnTo>
                    <a:pt x="5" y="12"/>
                  </a:lnTo>
                  <a:lnTo>
                    <a:pt x="6" y="15"/>
                  </a:lnTo>
                  <a:lnTo>
                    <a:pt x="14" y="15"/>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57" name="Freeform 77"/>
            <p:cNvSpPr>
              <a:spLocks/>
            </p:cNvSpPr>
            <p:nvPr/>
          </p:nvSpPr>
          <p:spPr bwMode="auto">
            <a:xfrm>
              <a:off x="2188" y="2009"/>
              <a:ext cx="15" cy="14"/>
            </a:xfrm>
            <a:custGeom>
              <a:avLst/>
              <a:gdLst/>
              <a:ahLst/>
              <a:cxnLst>
                <a:cxn ang="0">
                  <a:pos x="0" y="13"/>
                </a:cxn>
                <a:cxn ang="0">
                  <a:pos x="0" y="13"/>
                </a:cxn>
                <a:cxn ang="0">
                  <a:pos x="6" y="11"/>
                </a:cxn>
                <a:cxn ang="0">
                  <a:pos x="10" y="8"/>
                </a:cxn>
                <a:cxn ang="0">
                  <a:pos x="12" y="5"/>
                </a:cxn>
                <a:cxn ang="0">
                  <a:pos x="14" y="0"/>
                </a:cxn>
                <a:cxn ang="0">
                  <a:pos x="6" y="0"/>
                </a:cxn>
                <a:cxn ang="0">
                  <a:pos x="5" y="2"/>
                </a:cxn>
                <a:cxn ang="0">
                  <a:pos x="4" y="4"/>
                </a:cxn>
                <a:cxn ang="0">
                  <a:pos x="2" y="5"/>
                </a:cxn>
                <a:cxn ang="0">
                  <a:pos x="0" y="6"/>
                </a:cxn>
                <a:cxn ang="0">
                  <a:pos x="0" y="13"/>
                </a:cxn>
              </a:cxnLst>
              <a:rect l="0" t="0" r="r" b="b"/>
              <a:pathLst>
                <a:path w="15" h="14">
                  <a:moveTo>
                    <a:pt x="0" y="13"/>
                  </a:moveTo>
                  <a:lnTo>
                    <a:pt x="0" y="13"/>
                  </a:lnTo>
                  <a:lnTo>
                    <a:pt x="6" y="11"/>
                  </a:lnTo>
                  <a:lnTo>
                    <a:pt x="10" y="8"/>
                  </a:lnTo>
                  <a:lnTo>
                    <a:pt x="12" y="5"/>
                  </a:lnTo>
                  <a:lnTo>
                    <a:pt x="14" y="0"/>
                  </a:lnTo>
                  <a:lnTo>
                    <a:pt x="6" y="0"/>
                  </a:lnTo>
                  <a:lnTo>
                    <a:pt x="5" y="2"/>
                  </a:lnTo>
                  <a:lnTo>
                    <a:pt x="4" y="4"/>
                  </a:lnTo>
                  <a:lnTo>
                    <a:pt x="2" y="5"/>
                  </a:lnTo>
                  <a:lnTo>
                    <a:pt x="0" y="6"/>
                  </a:lnTo>
                  <a:lnTo>
                    <a:pt x="0" y="13"/>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58" name="Freeform 78"/>
            <p:cNvSpPr>
              <a:spLocks/>
            </p:cNvSpPr>
            <p:nvPr/>
          </p:nvSpPr>
          <p:spPr bwMode="auto">
            <a:xfrm>
              <a:off x="2168" y="2009"/>
              <a:ext cx="14" cy="14"/>
            </a:xfrm>
            <a:custGeom>
              <a:avLst/>
              <a:gdLst/>
              <a:ahLst/>
              <a:cxnLst>
                <a:cxn ang="0">
                  <a:pos x="0" y="0"/>
                </a:cxn>
                <a:cxn ang="0">
                  <a:pos x="0" y="0"/>
                </a:cxn>
                <a:cxn ang="0">
                  <a:pos x="2" y="5"/>
                </a:cxn>
                <a:cxn ang="0">
                  <a:pos x="4" y="8"/>
                </a:cxn>
                <a:cxn ang="0">
                  <a:pos x="8" y="11"/>
                </a:cxn>
                <a:cxn ang="0">
                  <a:pos x="13" y="13"/>
                </a:cxn>
                <a:cxn ang="0">
                  <a:pos x="13" y="6"/>
                </a:cxn>
                <a:cxn ang="0">
                  <a:pos x="11" y="5"/>
                </a:cxn>
                <a:cxn ang="0">
                  <a:pos x="10" y="4"/>
                </a:cxn>
                <a:cxn ang="0">
                  <a:pos x="8" y="2"/>
                </a:cxn>
                <a:cxn ang="0">
                  <a:pos x="8" y="0"/>
                </a:cxn>
                <a:cxn ang="0">
                  <a:pos x="0" y="0"/>
                </a:cxn>
              </a:cxnLst>
              <a:rect l="0" t="0" r="r" b="b"/>
              <a:pathLst>
                <a:path w="14" h="14">
                  <a:moveTo>
                    <a:pt x="0" y="0"/>
                  </a:moveTo>
                  <a:lnTo>
                    <a:pt x="0" y="0"/>
                  </a:lnTo>
                  <a:lnTo>
                    <a:pt x="2" y="5"/>
                  </a:lnTo>
                  <a:lnTo>
                    <a:pt x="4" y="8"/>
                  </a:lnTo>
                  <a:lnTo>
                    <a:pt x="8" y="11"/>
                  </a:lnTo>
                  <a:lnTo>
                    <a:pt x="13" y="13"/>
                  </a:lnTo>
                  <a:lnTo>
                    <a:pt x="13" y="6"/>
                  </a:lnTo>
                  <a:lnTo>
                    <a:pt x="11" y="5"/>
                  </a:lnTo>
                  <a:lnTo>
                    <a:pt x="10" y="4"/>
                  </a:lnTo>
                  <a:lnTo>
                    <a:pt x="8" y="2"/>
                  </a:lnTo>
                  <a:lnTo>
                    <a:pt x="8" y="0"/>
                  </a:lnTo>
                  <a:lnTo>
                    <a:pt x="0"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59" name="Freeform 79"/>
            <p:cNvSpPr>
              <a:spLocks/>
            </p:cNvSpPr>
            <p:nvPr/>
          </p:nvSpPr>
          <p:spPr bwMode="auto">
            <a:xfrm>
              <a:off x="2181" y="1217"/>
              <a:ext cx="22" cy="26"/>
            </a:xfrm>
            <a:custGeom>
              <a:avLst/>
              <a:gdLst/>
              <a:ahLst/>
              <a:cxnLst>
                <a:cxn ang="0">
                  <a:pos x="0" y="13"/>
                </a:cxn>
                <a:cxn ang="0">
                  <a:pos x="1" y="8"/>
                </a:cxn>
                <a:cxn ang="0">
                  <a:pos x="3" y="4"/>
                </a:cxn>
                <a:cxn ang="0">
                  <a:pos x="6" y="1"/>
                </a:cxn>
                <a:cxn ang="0">
                  <a:pos x="11" y="0"/>
                </a:cxn>
                <a:cxn ang="0">
                  <a:pos x="14" y="1"/>
                </a:cxn>
                <a:cxn ang="0">
                  <a:pos x="18" y="4"/>
                </a:cxn>
                <a:cxn ang="0">
                  <a:pos x="20" y="8"/>
                </a:cxn>
                <a:cxn ang="0">
                  <a:pos x="21" y="13"/>
                </a:cxn>
                <a:cxn ang="0">
                  <a:pos x="20" y="17"/>
                </a:cxn>
                <a:cxn ang="0">
                  <a:pos x="18" y="21"/>
                </a:cxn>
                <a:cxn ang="0">
                  <a:pos x="14" y="23"/>
                </a:cxn>
                <a:cxn ang="0">
                  <a:pos x="11" y="25"/>
                </a:cxn>
                <a:cxn ang="0">
                  <a:pos x="6" y="23"/>
                </a:cxn>
                <a:cxn ang="0">
                  <a:pos x="3" y="21"/>
                </a:cxn>
                <a:cxn ang="0">
                  <a:pos x="1" y="17"/>
                </a:cxn>
                <a:cxn ang="0">
                  <a:pos x="0" y="13"/>
                </a:cxn>
              </a:cxnLst>
              <a:rect l="0" t="0" r="r" b="b"/>
              <a:pathLst>
                <a:path w="22" h="26">
                  <a:moveTo>
                    <a:pt x="0" y="13"/>
                  </a:moveTo>
                  <a:lnTo>
                    <a:pt x="1" y="8"/>
                  </a:lnTo>
                  <a:lnTo>
                    <a:pt x="3" y="4"/>
                  </a:lnTo>
                  <a:lnTo>
                    <a:pt x="6" y="1"/>
                  </a:lnTo>
                  <a:lnTo>
                    <a:pt x="11" y="0"/>
                  </a:lnTo>
                  <a:lnTo>
                    <a:pt x="14" y="1"/>
                  </a:lnTo>
                  <a:lnTo>
                    <a:pt x="18" y="4"/>
                  </a:lnTo>
                  <a:lnTo>
                    <a:pt x="20" y="8"/>
                  </a:lnTo>
                  <a:lnTo>
                    <a:pt x="21" y="13"/>
                  </a:lnTo>
                  <a:lnTo>
                    <a:pt x="20" y="17"/>
                  </a:lnTo>
                  <a:lnTo>
                    <a:pt x="18" y="21"/>
                  </a:lnTo>
                  <a:lnTo>
                    <a:pt x="14" y="23"/>
                  </a:lnTo>
                  <a:lnTo>
                    <a:pt x="11" y="25"/>
                  </a:lnTo>
                  <a:lnTo>
                    <a:pt x="6" y="23"/>
                  </a:lnTo>
                  <a:lnTo>
                    <a:pt x="3" y="21"/>
                  </a:lnTo>
                  <a:lnTo>
                    <a:pt x="1" y="17"/>
                  </a:lnTo>
                  <a:lnTo>
                    <a:pt x="0" y="13"/>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60" name="Freeform 80"/>
            <p:cNvSpPr>
              <a:spLocks/>
            </p:cNvSpPr>
            <p:nvPr/>
          </p:nvSpPr>
          <p:spPr bwMode="auto">
            <a:xfrm>
              <a:off x="2176" y="1211"/>
              <a:ext cx="12" cy="16"/>
            </a:xfrm>
            <a:custGeom>
              <a:avLst/>
              <a:gdLst/>
              <a:ahLst/>
              <a:cxnLst>
                <a:cxn ang="0">
                  <a:pos x="11" y="0"/>
                </a:cxn>
                <a:cxn ang="0">
                  <a:pos x="11" y="0"/>
                </a:cxn>
                <a:cxn ang="0">
                  <a:pos x="7" y="2"/>
                </a:cxn>
                <a:cxn ang="0">
                  <a:pos x="3" y="5"/>
                </a:cxn>
                <a:cxn ang="0">
                  <a:pos x="1" y="9"/>
                </a:cxn>
                <a:cxn ang="0">
                  <a:pos x="0" y="15"/>
                </a:cxn>
                <a:cxn ang="0">
                  <a:pos x="6" y="15"/>
                </a:cxn>
                <a:cxn ang="0">
                  <a:pos x="7" y="12"/>
                </a:cxn>
                <a:cxn ang="0">
                  <a:pos x="8" y="10"/>
                </a:cxn>
                <a:cxn ang="0">
                  <a:pos x="9" y="8"/>
                </a:cxn>
                <a:cxn ang="0">
                  <a:pos x="11" y="8"/>
                </a:cxn>
                <a:cxn ang="0">
                  <a:pos x="11" y="0"/>
                </a:cxn>
              </a:cxnLst>
              <a:rect l="0" t="0" r="r" b="b"/>
              <a:pathLst>
                <a:path w="12" h="16">
                  <a:moveTo>
                    <a:pt x="11" y="0"/>
                  </a:moveTo>
                  <a:lnTo>
                    <a:pt x="11" y="0"/>
                  </a:lnTo>
                  <a:lnTo>
                    <a:pt x="7" y="2"/>
                  </a:lnTo>
                  <a:lnTo>
                    <a:pt x="3" y="5"/>
                  </a:lnTo>
                  <a:lnTo>
                    <a:pt x="1" y="9"/>
                  </a:lnTo>
                  <a:lnTo>
                    <a:pt x="0" y="15"/>
                  </a:lnTo>
                  <a:lnTo>
                    <a:pt x="6" y="15"/>
                  </a:lnTo>
                  <a:lnTo>
                    <a:pt x="7" y="12"/>
                  </a:lnTo>
                  <a:lnTo>
                    <a:pt x="8" y="10"/>
                  </a:lnTo>
                  <a:lnTo>
                    <a:pt x="9" y="8"/>
                  </a:lnTo>
                  <a:lnTo>
                    <a:pt x="11" y="8"/>
                  </a:lnTo>
                  <a:lnTo>
                    <a:pt x="11"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61" name="Freeform 81"/>
            <p:cNvSpPr>
              <a:spLocks/>
            </p:cNvSpPr>
            <p:nvPr/>
          </p:nvSpPr>
          <p:spPr bwMode="auto">
            <a:xfrm>
              <a:off x="2196" y="1211"/>
              <a:ext cx="15" cy="16"/>
            </a:xfrm>
            <a:custGeom>
              <a:avLst/>
              <a:gdLst/>
              <a:ahLst/>
              <a:cxnLst>
                <a:cxn ang="0">
                  <a:pos x="14" y="15"/>
                </a:cxn>
                <a:cxn ang="0">
                  <a:pos x="14" y="15"/>
                </a:cxn>
                <a:cxn ang="0">
                  <a:pos x="12" y="9"/>
                </a:cxn>
                <a:cxn ang="0">
                  <a:pos x="10" y="5"/>
                </a:cxn>
                <a:cxn ang="0">
                  <a:pos x="5" y="2"/>
                </a:cxn>
                <a:cxn ang="0">
                  <a:pos x="0" y="0"/>
                </a:cxn>
                <a:cxn ang="0">
                  <a:pos x="0" y="8"/>
                </a:cxn>
                <a:cxn ang="0">
                  <a:pos x="2" y="8"/>
                </a:cxn>
                <a:cxn ang="0">
                  <a:pos x="4" y="10"/>
                </a:cxn>
                <a:cxn ang="0">
                  <a:pos x="5" y="12"/>
                </a:cxn>
                <a:cxn ang="0">
                  <a:pos x="5" y="15"/>
                </a:cxn>
                <a:cxn ang="0">
                  <a:pos x="14" y="15"/>
                </a:cxn>
              </a:cxnLst>
              <a:rect l="0" t="0" r="r" b="b"/>
              <a:pathLst>
                <a:path w="15" h="16">
                  <a:moveTo>
                    <a:pt x="14" y="15"/>
                  </a:moveTo>
                  <a:lnTo>
                    <a:pt x="14" y="15"/>
                  </a:lnTo>
                  <a:lnTo>
                    <a:pt x="12" y="9"/>
                  </a:lnTo>
                  <a:lnTo>
                    <a:pt x="10" y="5"/>
                  </a:lnTo>
                  <a:lnTo>
                    <a:pt x="5" y="2"/>
                  </a:lnTo>
                  <a:lnTo>
                    <a:pt x="0" y="0"/>
                  </a:lnTo>
                  <a:lnTo>
                    <a:pt x="0" y="8"/>
                  </a:lnTo>
                  <a:lnTo>
                    <a:pt x="2" y="8"/>
                  </a:lnTo>
                  <a:lnTo>
                    <a:pt x="4" y="10"/>
                  </a:lnTo>
                  <a:lnTo>
                    <a:pt x="5" y="12"/>
                  </a:lnTo>
                  <a:lnTo>
                    <a:pt x="5" y="15"/>
                  </a:lnTo>
                  <a:lnTo>
                    <a:pt x="14" y="15"/>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62" name="Freeform 82"/>
            <p:cNvSpPr>
              <a:spLocks/>
            </p:cNvSpPr>
            <p:nvPr/>
          </p:nvSpPr>
          <p:spPr bwMode="auto">
            <a:xfrm>
              <a:off x="2196" y="1233"/>
              <a:ext cx="15" cy="13"/>
            </a:xfrm>
            <a:custGeom>
              <a:avLst/>
              <a:gdLst/>
              <a:ahLst/>
              <a:cxnLst>
                <a:cxn ang="0">
                  <a:pos x="0" y="12"/>
                </a:cxn>
                <a:cxn ang="0">
                  <a:pos x="0" y="12"/>
                </a:cxn>
                <a:cxn ang="0">
                  <a:pos x="5" y="11"/>
                </a:cxn>
                <a:cxn ang="0">
                  <a:pos x="10" y="8"/>
                </a:cxn>
                <a:cxn ang="0">
                  <a:pos x="12" y="4"/>
                </a:cxn>
                <a:cxn ang="0">
                  <a:pos x="14" y="0"/>
                </a:cxn>
                <a:cxn ang="0">
                  <a:pos x="5" y="0"/>
                </a:cxn>
                <a:cxn ang="0">
                  <a:pos x="5" y="2"/>
                </a:cxn>
                <a:cxn ang="0">
                  <a:pos x="4" y="4"/>
                </a:cxn>
                <a:cxn ang="0">
                  <a:pos x="2" y="5"/>
                </a:cxn>
                <a:cxn ang="0">
                  <a:pos x="0" y="6"/>
                </a:cxn>
                <a:cxn ang="0">
                  <a:pos x="0" y="12"/>
                </a:cxn>
              </a:cxnLst>
              <a:rect l="0" t="0" r="r" b="b"/>
              <a:pathLst>
                <a:path w="15" h="13">
                  <a:moveTo>
                    <a:pt x="0" y="12"/>
                  </a:moveTo>
                  <a:lnTo>
                    <a:pt x="0" y="12"/>
                  </a:lnTo>
                  <a:lnTo>
                    <a:pt x="5" y="11"/>
                  </a:lnTo>
                  <a:lnTo>
                    <a:pt x="10" y="8"/>
                  </a:lnTo>
                  <a:lnTo>
                    <a:pt x="12" y="4"/>
                  </a:lnTo>
                  <a:lnTo>
                    <a:pt x="14" y="0"/>
                  </a:lnTo>
                  <a:lnTo>
                    <a:pt x="5" y="0"/>
                  </a:lnTo>
                  <a:lnTo>
                    <a:pt x="5" y="2"/>
                  </a:lnTo>
                  <a:lnTo>
                    <a:pt x="4" y="4"/>
                  </a:lnTo>
                  <a:lnTo>
                    <a:pt x="2" y="5"/>
                  </a:lnTo>
                  <a:lnTo>
                    <a:pt x="0" y="6"/>
                  </a:lnTo>
                  <a:lnTo>
                    <a:pt x="0" y="1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63" name="Freeform 83"/>
            <p:cNvSpPr>
              <a:spLocks/>
            </p:cNvSpPr>
            <p:nvPr/>
          </p:nvSpPr>
          <p:spPr bwMode="auto">
            <a:xfrm>
              <a:off x="2176" y="1233"/>
              <a:ext cx="12" cy="13"/>
            </a:xfrm>
            <a:custGeom>
              <a:avLst/>
              <a:gdLst/>
              <a:ahLst/>
              <a:cxnLst>
                <a:cxn ang="0">
                  <a:pos x="0" y="0"/>
                </a:cxn>
                <a:cxn ang="0">
                  <a:pos x="0" y="0"/>
                </a:cxn>
                <a:cxn ang="0">
                  <a:pos x="1" y="4"/>
                </a:cxn>
                <a:cxn ang="0">
                  <a:pos x="3" y="8"/>
                </a:cxn>
                <a:cxn ang="0">
                  <a:pos x="7" y="11"/>
                </a:cxn>
                <a:cxn ang="0">
                  <a:pos x="11" y="12"/>
                </a:cxn>
                <a:cxn ang="0">
                  <a:pos x="11" y="6"/>
                </a:cxn>
                <a:cxn ang="0">
                  <a:pos x="9" y="5"/>
                </a:cxn>
                <a:cxn ang="0">
                  <a:pos x="8" y="4"/>
                </a:cxn>
                <a:cxn ang="0">
                  <a:pos x="7" y="2"/>
                </a:cxn>
                <a:cxn ang="0">
                  <a:pos x="6" y="0"/>
                </a:cxn>
                <a:cxn ang="0">
                  <a:pos x="0" y="0"/>
                </a:cxn>
              </a:cxnLst>
              <a:rect l="0" t="0" r="r" b="b"/>
              <a:pathLst>
                <a:path w="12" h="13">
                  <a:moveTo>
                    <a:pt x="0" y="0"/>
                  </a:moveTo>
                  <a:lnTo>
                    <a:pt x="0" y="0"/>
                  </a:lnTo>
                  <a:lnTo>
                    <a:pt x="1" y="4"/>
                  </a:lnTo>
                  <a:lnTo>
                    <a:pt x="3" y="8"/>
                  </a:lnTo>
                  <a:lnTo>
                    <a:pt x="7" y="11"/>
                  </a:lnTo>
                  <a:lnTo>
                    <a:pt x="11" y="12"/>
                  </a:lnTo>
                  <a:lnTo>
                    <a:pt x="11" y="6"/>
                  </a:lnTo>
                  <a:lnTo>
                    <a:pt x="9" y="5"/>
                  </a:lnTo>
                  <a:lnTo>
                    <a:pt x="8" y="4"/>
                  </a:lnTo>
                  <a:lnTo>
                    <a:pt x="7" y="2"/>
                  </a:lnTo>
                  <a:lnTo>
                    <a:pt x="6" y="0"/>
                  </a:lnTo>
                  <a:lnTo>
                    <a:pt x="0"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64" name="Freeform 84"/>
            <p:cNvSpPr>
              <a:spLocks/>
            </p:cNvSpPr>
            <p:nvPr/>
          </p:nvSpPr>
          <p:spPr bwMode="auto">
            <a:xfrm>
              <a:off x="2186" y="1019"/>
              <a:ext cx="23" cy="25"/>
            </a:xfrm>
            <a:custGeom>
              <a:avLst/>
              <a:gdLst/>
              <a:ahLst/>
              <a:cxnLst>
                <a:cxn ang="0">
                  <a:pos x="0" y="12"/>
                </a:cxn>
                <a:cxn ang="0">
                  <a:pos x="1" y="7"/>
                </a:cxn>
                <a:cxn ang="0">
                  <a:pos x="3" y="4"/>
                </a:cxn>
                <a:cxn ang="0">
                  <a:pos x="6" y="1"/>
                </a:cxn>
                <a:cxn ang="0">
                  <a:pos x="11" y="0"/>
                </a:cxn>
                <a:cxn ang="0">
                  <a:pos x="15" y="1"/>
                </a:cxn>
                <a:cxn ang="0">
                  <a:pos x="19" y="4"/>
                </a:cxn>
                <a:cxn ang="0">
                  <a:pos x="21" y="7"/>
                </a:cxn>
                <a:cxn ang="0">
                  <a:pos x="22" y="12"/>
                </a:cxn>
                <a:cxn ang="0">
                  <a:pos x="21" y="17"/>
                </a:cxn>
                <a:cxn ang="0">
                  <a:pos x="19" y="20"/>
                </a:cxn>
                <a:cxn ang="0">
                  <a:pos x="15" y="23"/>
                </a:cxn>
                <a:cxn ang="0">
                  <a:pos x="11" y="24"/>
                </a:cxn>
                <a:cxn ang="0">
                  <a:pos x="6" y="23"/>
                </a:cxn>
                <a:cxn ang="0">
                  <a:pos x="3" y="20"/>
                </a:cxn>
                <a:cxn ang="0">
                  <a:pos x="1" y="17"/>
                </a:cxn>
                <a:cxn ang="0">
                  <a:pos x="0" y="12"/>
                </a:cxn>
              </a:cxnLst>
              <a:rect l="0" t="0" r="r" b="b"/>
              <a:pathLst>
                <a:path w="23" h="25">
                  <a:moveTo>
                    <a:pt x="0" y="12"/>
                  </a:moveTo>
                  <a:lnTo>
                    <a:pt x="1" y="7"/>
                  </a:lnTo>
                  <a:lnTo>
                    <a:pt x="3" y="4"/>
                  </a:lnTo>
                  <a:lnTo>
                    <a:pt x="6" y="1"/>
                  </a:lnTo>
                  <a:lnTo>
                    <a:pt x="11" y="0"/>
                  </a:lnTo>
                  <a:lnTo>
                    <a:pt x="15" y="1"/>
                  </a:lnTo>
                  <a:lnTo>
                    <a:pt x="19" y="4"/>
                  </a:lnTo>
                  <a:lnTo>
                    <a:pt x="21" y="7"/>
                  </a:lnTo>
                  <a:lnTo>
                    <a:pt x="22" y="12"/>
                  </a:lnTo>
                  <a:lnTo>
                    <a:pt x="21" y="17"/>
                  </a:lnTo>
                  <a:lnTo>
                    <a:pt x="19" y="20"/>
                  </a:lnTo>
                  <a:lnTo>
                    <a:pt x="15" y="23"/>
                  </a:lnTo>
                  <a:lnTo>
                    <a:pt x="11" y="24"/>
                  </a:lnTo>
                  <a:lnTo>
                    <a:pt x="6" y="23"/>
                  </a:lnTo>
                  <a:lnTo>
                    <a:pt x="3" y="20"/>
                  </a:lnTo>
                  <a:lnTo>
                    <a:pt x="1" y="17"/>
                  </a:lnTo>
                  <a:lnTo>
                    <a:pt x="0" y="1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65" name="Freeform 85"/>
            <p:cNvSpPr>
              <a:spLocks/>
            </p:cNvSpPr>
            <p:nvPr/>
          </p:nvSpPr>
          <p:spPr bwMode="auto">
            <a:xfrm>
              <a:off x="2180" y="1013"/>
              <a:ext cx="14" cy="15"/>
            </a:xfrm>
            <a:custGeom>
              <a:avLst/>
              <a:gdLst/>
              <a:ahLst/>
              <a:cxnLst>
                <a:cxn ang="0">
                  <a:pos x="13" y="0"/>
                </a:cxn>
                <a:cxn ang="0">
                  <a:pos x="13" y="0"/>
                </a:cxn>
                <a:cxn ang="0">
                  <a:pos x="8" y="2"/>
                </a:cxn>
                <a:cxn ang="0">
                  <a:pos x="4" y="5"/>
                </a:cxn>
                <a:cxn ang="0">
                  <a:pos x="2" y="9"/>
                </a:cxn>
                <a:cxn ang="0">
                  <a:pos x="0" y="14"/>
                </a:cxn>
                <a:cxn ang="0">
                  <a:pos x="7" y="14"/>
                </a:cxn>
                <a:cxn ang="0">
                  <a:pos x="8" y="12"/>
                </a:cxn>
                <a:cxn ang="0">
                  <a:pos x="9" y="9"/>
                </a:cxn>
                <a:cxn ang="0">
                  <a:pos x="11" y="8"/>
                </a:cxn>
                <a:cxn ang="0">
                  <a:pos x="13" y="8"/>
                </a:cxn>
                <a:cxn ang="0">
                  <a:pos x="13" y="0"/>
                </a:cxn>
              </a:cxnLst>
              <a:rect l="0" t="0" r="r" b="b"/>
              <a:pathLst>
                <a:path w="14" h="15">
                  <a:moveTo>
                    <a:pt x="13" y="0"/>
                  </a:moveTo>
                  <a:lnTo>
                    <a:pt x="13" y="0"/>
                  </a:lnTo>
                  <a:lnTo>
                    <a:pt x="8" y="2"/>
                  </a:lnTo>
                  <a:lnTo>
                    <a:pt x="4" y="5"/>
                  </a:lnTo>
                  <a:lnTo>
                    <a:pt x="2" y="9"/>
                  </a:lnTo>
                  <a:lnTo>
                    <a:pt x="0" y="14"/>
                  </a:lnTo>
                  <a:lnTo>
                    <a:pt x="7" y="14"/>
                  </a:lnTo>
                  <a:lnTo>
                    <a:pt x="8" y="12"/>
                  </a:lnTo>
                  <a:lnTo>
                    <a:pt x="9" y="9"/>
                  </a:lnTo>
                  <a:lnTo>
                    <a:pt x="11" y="8"/>
                  </a:lnTo>
                  <a:lnTo>
                    <a:pt x="13" y="8"/>
                  </a:lnTo>
                  <a:lnTo>
                    <a:pt x="13"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66" name="Freeform 86"/>
            <p:cNvSpPr>
              <a:spLocks/>
            </p:cNvSpPr>
            <p:nvPr/>
          </p:nvSpPr>
          <p:spPr bwMode="auto">
            <a:xfrm>
              <a:off x="2201" y="1013"/>
              <a:ext cx="14" cy="15"/>
            </a:xfrm>
            <a:custGeom>
              <a:avLst/>
              <a:gdLst/>
              <a:ahLst/>
              <a:cxnLst>
                <a:cxn ang="0">
                  <a:pos x="13" y="14"/>
                </a:cxn>
                <a:cxn ang="0">
                  <a:pos x="13" y="14"/>
                </a:cxn>
                <a:cxn ang="0">
                  <a:pos x="11" y="9"/>
                </a:cxn>
                <a:cxn ang="0">
                  <a:pos x="9" y="5"/>
                </a:cxn>
                <a:cxn ang="0">
                  <a:pos x="5" y="2"/>
                </a:cxn>
                <a:cxn ang="0">
                  <a:pos x="0" y="0"/>
                </a:cxn>
                <a:cxn ang="0">
                  <a:pos x="0" y="8"/>
                </a:cxn>
                <a:cxn ang="0">
                  <a:pos x="2" y="8"/>
                </a:cxn>
                <a:cxn ang="0">
                  <a:pos x="3" y="9"/>
                </a:cxn>
                <a:cxn ang="0">
                  <a:pos x="5" y="12"/>
                </a:cxn>
                <a:cxn ang="0">
                  <a:pos x="5" y="14"/>
                </a:cxn>
                <a:cxn ang="0">
                  <a:pos x="13" y="14"/>
                </a:cxn>
              </a:cxnLst>
              <a:rect l="0" t="0" r="r" b="b"/>
              <a:pathLst>
                <a:path w="14" h="15">
                  <a:moveTo>
                    <a:pt x="13" y="14"/>
                  </a:moveTo>
                  <a:lnTo>
                    <a:pt x="13" y="14"/>
                  </a:lnTo>
                  <a:lnTo>
                    <a:pt x="11" y="9"/>
                  </a:lnTo>
                  <a:lnTo>
                    <a:pt x="9" y="5"/>
                  </a:lnTo>
                  <a:lnTo>
                    <a:pt x="5" y="2"/>
                  </a:lnTo>
                  <a:lnTo>
                    <a:pt x="0" y="0"/>
                  </a:lnTo>
                  <a:lnTo>
                    <a:pt x="0" y="8"/>
                  </a:lnTo>
                  <a:lnTo>
                    <a:pt x="2" y="8"/>
                  </a:lnTo>
                  <a:lnTo>
                    <a:pt x="3" y="9"/>
                  </a:lnTo>
                  <a:lnTo>
                    <a:pt x="5" y="12"/>
                  </a:lnTo>
                  <a:lnTo>
                    <a:pt x="5" y="14"/>
                  </a:lnTo>
                  <a:lnTo>
                    <a:pt x="13" y="14"/>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67" name="Freeform 87"/>
            <p:cNvSpPr>
              <a:spLocks/>
            </p:cNvSpPr>
            <p:nvPr/>
          </p:nvSpPr>
          <p:spPr bwMode="auto">
            <a:xfrm>
              <a:off x="2201" y="1034"/>
              <a:ext cx="14" cy="15"/>
            </a:xfrm>
            <a:custGeom>
              <a:avLst/>
              <a:gdLst/>
              <a:ahLst/>
              <a:cxnLst>
                <a:cxn ang="0">
                  <a:pos x="0" y="14"/>
                </a:cxn>
                <a:cxn ang="0">
                  <a:pos x="0" y="14"/>
                </a:cxn>
                <a:cxn ang="0">
                  <a:pos x="5" y="13"/>
                </a:cxn>
                <a:cxn ang="0">
                  <a:pos x="9" y="10"/>
                </a:cxn>
                <a:cxn ang="0">
                  <a:pos x="11" y="6"/>
                </a:cxn>
                <a:cxn ang="0">
                  <a:pos x="13" y="0"/>
                </a:cxn>
                <a:cxn ang="0">
                  <a:pos x="5" y="0"/>
                </a:cxn>
                <a:cxn ang="0">
                  <a:pos x="5" y="2"/>
                </a:cxn>
                <a:cxn ang="0">
                  <a:pos x="3" y="5"/>
                </a:cxn>
                <a:cxn ang="0">
                  <a:pos x="2" y="7"/>
                </a:cxn>
                <a:cxn ang="0">
                  <a:pos x="0" y="7"/>
                </a:cxn>
                <a:cxn ang="0">
                  <a:pos x="0" y="14"/>
                </a:cxn>
              </a:cxnLst>
              <a:rect l="0" t="0" r="r" b="b"/>
              <a:pathLst>
                <a:path w="14" h="15">
                  <a:moveTo>
                    <a:pt x="0" y="14"/>
                  </a:moveTo>
                  <a:lnTo>
                    <a:pt x="0" y="14"/>
                  </a:lnTo>
                  <a:lnTo>
                    <a:pt x="5" y="13"/>
                  </a:lnTo>
                  <a:lnTo>
                    <a:pt x="9" y="10"/>
                  </a:lnTo>
                  <a:lnTo>
                    <a:pt x="11" y="6"/>
                  </a:lnTo>
                  <a:lnTo>
                    <a:pt x="13" y="0"/>
                  </a:lnTo>
                  <a:lnTo>
                    <a:pt x="5" y="0"/>
                  </a:lnTo>
                  <a:lnTo>
                    <a:pt x="5" y="2"/>
                  </a:lnTo>
                  <a:lnTo>
                    <a:pt x="3" y="5"/>
                  </a:lnTo>
                  <a:lnTo>
                    <a:pt x="2" y="7"/>
                  </a:lnTo>
                  <a:lnTo>
                    <a:pt x="0" y="7"/>
                  </a:lnTo>
                  <a:lnTo>
                    <a:pt x="0" y="14"/>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68" name="Freeform 88"/>
            <p:cNvSpPr>
              <a:spLocks/>
            </p:cNvSpPr>
            <p:nvPr/>
          </p:nvSpPr>
          <p:spPr bwMode="auto">
            <a:xfrm>
              <a:off x="2180" y="1034"/>
              <a:ext cx="14" cy="15"/>
            </a:xfrm>
            <a:custGeom>
              <a:avLst/>
              <a:gdLst/>
              <a:ahLst/>
              <a:cxnLst>
                <a:cxn ang="0">
                  <a:pos x="0" y="0"/>
                </a:cxn>
                <a:cxn ang="0">
                  <a:pos x="0" y="0"/>
                </a:cxn>
                <a:cxn ang="0">
                  <a:pos x="2" y="6"/>
                </a:cxn>
                <a:cxn ang="0">
                  <a:pos x="4" y="10"/>
                </a:cxn>
                <a:cxn ang="0">
                  <a:pos x="8" y="13"/>
                </a:cxn>
                <a:cxn ang="0">
                  <a:pos x="13" y="14"/>
                </a:cxn>
                <a:cxn ang="0">
                  <a:pos x="13" y="7"/>
                </a:cxn>
                <a:cxn ang="0">
                  <a:pos x="11" y="7"/>
                </a:cxn>
                <a:cxn ang="0">
                  <a:pos x="9" y="5"/>
                </a:cxn>
                <a:cxn ang="0">
                  <a:pos x="8" y="2"/>
                </a:cxn>
                <a:cxn ang="0">
                  <a:pos x="7" y="0"/>
                </a:cxn>
                <a:cxn ang="0">
                  <a:pos x="0" y="0"/>
                </a:cxn>
              </a:cxnLst>
              <a:rect l="0" t="0" r="r" b="b"/>
              <a:pathLst>
                <a:path w="14" h="15">
                  <a:moveTo>
                    <a:pt x="0" y="0"/>
                  </a:moveTo>
                  <a:lnTo>
                    <a:pt x="0" y="0"/>
                  </a:lnTo>
                  <a:lnTo>
                    <a:pt x="2" y="6"/>
                  </a:lnTo>
                  <a:lnTo>
                    <a:pt x="4" y="10"/>
                  </a:lnTo>
                  <a:lnTo>
                    <a:pt x="8" y="13"/>
                  </a:lnTo>
                  <a:lnTo>
                    <a:pt x="13" y="14"/>
                  </a:lnTo>
                  <a:lnTo>
                    <a:pt x="13" y="7"/>
                  </a:lnTo>
                  <a:lnTo>
                    <a:pt x="11" y="7"/>
                  </a:lnTo>
                  <a:lnTo>
                    <a:pt x="9" y="5"/>
                  </a:lnTo>
                  <a:lnTo>
                    <a:pt x="8" y="2"/>
                  </a:lnTo>
                  <a:lnTo>
                    <a:pt x="7" y="0"/>
                  </a:lnTo>
                  <a:lnTo>
                    <a:pt x="0"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69" name="Freeform 89"/>
            <p:cNvSpPr>
              <a:spLocks/>
            </p:cNvSpPr>
            <p:nvPr/>
          </p:nvSpPr>
          <p:spPr bwMode="auto">
            <a:xfrm>
              <a:off x="1501" y="804"/>
              <a:ext cx="46" cy="47"/>
            </a:xfrm>
            <a:custGeom>
              <a:avLst/>
              <a:gdLst/>
              <a:ahLst/>
              <a:cxnLst>
                <a:cxn ang="0">
                  <a:pos x="0" y="24"/>
                </a:cxn>
                <a:cxn ang="0">
                  <a:pos x="1" y="18"/>
                </a:cxn>
                <a:cxn ang="0">
                  <a:pos x="2" y="14"/>
                </a:cxn>
                <a:cxn ang="0">
                  <a:pos x="3" y="10"/>
                </a:cxn>
                <a:cxn ang="0">
                  <a:pos x="7" y="7"/>
                </a:cxn>
                <a:cxn ang="0">
                  <a:pos x="10" y="4"/>
                </a:cxn>
                <a:cxn ang="0">
                  <a:pos x="14" y="2"/>
                </a:cxn>
                <a:cxn ang="0">
                  <a:pos x="18" y="0"/>
                </a:cxn>
                <a:cxn ang="0">
                  <a:pos x="23" y="0"/>
                </a:cxn>
                <a:cxn ang="0">
                  <a:pos x="27" y="0"/>
                </a:cxn>
                <a:cxn ang="0">
                  <a:pos x="30" y="2"/>
                </a:cxn>
                <a:cxn ang="0">
                  <a:pos x="35" y="4"/>
                </a:cxn>
                <a:cxn ang="0">
                  <a:pos x="38" y="7"/>
                </a:cxn>
                <a:cxn ang="0">
                  <a:pos x="41" y="10"/>
                </a:cxn>
                <a:cxn ang="0">
                  <a:pos x="43" y="14"/>
                </a:cxn>
                <a:cxn ang="0">
                  <a:pos x="44" y="18"/>
                </a:cxn>
                <a:cxn ang="0">
                  <a:pos x="45" y="24"/>
                </a:cxn>
                <a:cxn ang="0">
                  <a:pos x="44" y="28"/>
                </a:cxn>
                <a:cxn ang="0">
                  <a:pos x="43" y="33"/>
                </a:cxn>
                <a:cxn ang="0">
                  <a:pos x="41" y="37"/>
                </a:cxn>
                <a:cxn ang="0">
                  <a:pos x="38" y="39"/>
                </a:cxn>
                <a:cxn ang="0">
                  <a:pos x="35" y="42"/>
                </a:cxn>
                <a:cxn ang="0">
                  <a:pos x="30" y="45"/>
                </a:cxn>
                <a:cxn ang="0">
                  <a:pos x="27" y="46"/>
                </a:cxn>
                <a:cxn ang="0">
                  <a:pos x="23" y="46"/>
                </a:cxn>
                <a:cxn ang="0">
                  <a:pos x="18" y="46"/>
                </a:cxn>
                <a:cxn ang="0">
                  <a:pos x="14" y="45"/>
                </a:cxn>
                <a:cxn ang="0">
                  <a:pos x="10" y="42"/>
                </a:cxn>
                <a:cxn ang="0">
                  <a:pos x="7" y="39"/>
                </a:cxn>
                <a:cxn ang="0">
                  <a:pos x="3" y="37"/>
                </a:cxn>
                <a:cxn ang="0">
                  <a:pos x="2" y="33"/>
                </a:cxn>
                <a:cxn ang="0">
                  <a:pos x="1" y="28"/>
                </a:cxn>
                <a:cxn ang="0">
                  <a:pos x="0" y="24"/>
                </a:cxn>
              </a:cxnLst>
              <a:rect l="0" t="0" r="r" b="b"/>
              <a:pathLst>
                <a:path w="46" h="47">
                  <a:moveTo>
                    <a:pt x="0" y="24"/>
                  </a:moveTo>
                  <a:lnTo>
                    <a:pt x="1" y="18"/>
                  </a:lnTo>
                  <a:lnTo>
                    <a:pt x="2" y="14"/>
                  </a:lnTo>
                  <a:lnTo>
                    <a:pt x="3" y="10"/>
                  </a:lnTo>
                  <a:lnTo>
                    <a:pt x="7" y="7"/>
                  </a:lnTo>
                  <a:lnTo>
                    <a:pt x="10" y="4"/>
                  </a:lnTo>
                  <a:lnTo>
                    <a:pt x="14" y="2"/>
                  </a:lnTo>
                  <a:lnTo>
                    <a:pt x="18" y="0"/>
                  </a:lnTo>
                  <a:lnTo>
                    <a:pt x="23" y="0"/>
                  </a:lnTo>
                  <a:lnTo>
                    <a:pt x="27" y="0"/>
                  </a:lnTo>
                  <a:lnTo>
                    <a:pt x="30" y="2"/>
                  </a:lnTo>
                  <a:lnTo>
                    <a:pt x="35" y="4"/>
                  </a:lnTo>
                  <a:lnTo>
                    <a:pt x="38" y="7"/>
                  </a:lnTo>
                  <a:lnTo>
                    <a:pt x="41" y="10"/>
                  </a:lnTo>
                  <a:lnTo>
                    <a:pt x="43" y="14"/>
                  </a:lnTo>
                  <a:lnTo>
                    <a:pt x="44" y="18"/>
                  </a:lnTo>
                  <a:lnTo>
                    <a:pt x="45" y="24"/>
                  </a:lnTo>
                  <a:lnTo>
                    <a:pt x="44" y="28"/>
                  </a:lnTo>
                  <a:lnTo>
                    <a:pt x="43" y="33"/>
                  </a:lnTo>
                  <a:lnTo>
                    <a:pt x="41" y="37"/>
                  </a:lnTo>
                  <a:lnTo>
                    <a:pt x="38" y="39"/>
                  </a:lnTo>
                  <a:lnTo>
                    <a:pt x="35" y="42"/>
                  </a:lnTo>
                  <a:lnTo>
                    <a:pt x="30" y="45"/>
                  </a:lnTo>
                  <a:lnTo>
                    <a:pt x="27" y="46"/>
                  </a:lnTo>
                  <a:lnTo>
                    <a:pt x="23" y="46"/>
                  </a:lnTo>
                  <a:lnTo>
                    <a:pt x="18" y="46"/>
                  </a:lnTo>
                  <a:lnTo>
                    <a:pt x="14" y="45"/>
                  </a:lnTo>
                  <a:lnTo>
                    <a:pt x="10" y="42"/>
                  </a:lnTo>
                  <a:lnTo>
                    <a:pt x="7" y="39"/>
                  </a:lnTo>
                  <a:lnTo>
                    <a:pt x="3" y="37"/>
                  </a:lnTo>
                  <a:lnTo>
                    <a:pt x="2" y="33"/>
                  </a:lnTo>
                  <a:lnTo>
                    <a:pt x="1" y="28"/>
                  </a:lnTo>
                  <a:lnTo>
                    <a:pt x="0" y="24"/>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70" name="Freeform 90"/>
            <p:cNvSpPr>
              <a:spLocks/>
            </p:cNvSpPr>
            <p:nvPr/>
          </p:nvSpPr>
          <p:spPr bwMode="auto">
            <a:xfrm>
              <a:off x="1494" y="797"/>
              <a:ext cx="25" cy="28"/>
            </a:xfrm>
            <a:custGeom>
              <a:avLst/>
              <a:gdLst/>
              <a:ahLst/>
              <a:cxnLst>
                <a:cxn ang="0">
                  <a:pos x="24" y="0"/>
                </a:cxn>
                <a:cxn ang="0">
                  <a:pos x="24" y="0"/>
                </a:cxn>
                <a:cxn ang="0">
                  <a:pos x="18" y="1"/>
                </a:cxn>
                <a:cxn ang="0">
                  <a:pos x="14" y="3"/>
                </a:cxn>
                <a:cxn ang="0">
                  <a:pos x="11" y="5"/>
                </a:cxn>
                <a:cxn ang="0">
                  <a:pos x="7" y="9"/>
                </a:cxn>
                <a:cxn ang="0">
                  <a:pos x="5" y="13"/>
                </a:cxn>
                <a:cxn ang="0">
                  <a:pos x="3" y="16"/>
                </a:cxn>
                <a:cxn ang="0">
                  <a:pos x="2" y="22"/>
                </a:cxn>
                <a:cxn ang="0">
                  <a:pos x="0" y="27"/>
                </a:cxn>
                <a:cxn ang="0">
                  <a:pos x="10" y="27"/>
                </a:cxn>
                <a:cxn ang="0">
                  <a:pos x="10" y="23"/>
                </a:cxn>
                <a:cxn ang="0">
                  <a:pos x="11" y="19"/>
                </a:cxn>
                <a:cxn ang="0">
                  <a:pos x="12" y="16"/>
                </a:cxn>
                <a:cxn ang="0">
                  <a:pos x="13" y="14"/>
                </a:cxn>
                <a:cxn ang="0">
                  <a:pos x="16" y="12"/>
                </a:cxn>
                <a:cxn ang="0">
                  <a:pos x="18" y="11"/>
                </a:cxn>
                <a:cxn ang="0">
                  <a:pos x="21" y="9"/>
                </a:cxn>
                <a:cxn ang="0">
                  <a:pos x="24" y="9"/>
                </a:cxn>
                <a:cxn ang="0">
                  <a:pos x="24" y="0"/>
                </a:cxn>
              </a:cxnLst>
              <a:rect l="0" t="0" r="r" b="b"/>
              <a:pathLst>
                <a:path w="25" h="28">
                  <a:moveTo>
                    <a:pt x="24" y="0"/>
                  </a:moveTo>
                  <a:lnTo>
                    <a:pt x="24" y="0"/>
                  </a:lnTo>
                  <a:lnTo>
                    <a:pt x="18" y="1"/>
                  </a:lnTo>
                  <a:lnTo>
                    <a:pt x="14" y="3"/>
                  </a:lnTo>
                  <a:lnTo>
                    <a:pt x="11" y="5"/>
                  </a:lnTo>
                  <a:lnTo>
                    <a:pt x="7" y="9"/>
                  </a:lnTo>
                  <a:lnTo>
                    <a:pt x="5" y="13"/>
                  </a:lnTo>
                  <a:lnTo>
                    <a:pt x="3" y="16"/>
                  </a:lnTo>
                  <a:lnTo>
                    <a:pt x="2" y="22"/>
                  </a:lnTo>
                  <a:lnTo>
                    <a:pt x="0" y="27"/>
                  </a:lnTo>
                  <a:lnTo>
                    <a:pt x="10" y="27"/>
                  </a:lnTo>
                  <a:lnTo>
                    <a:pt x="10" y="23"/>
                  </a:lnTo>
                  <a:lnTo>
                    <a:pt x="11" y="19"/>
                  </a:lnTo>
                  <a:lnTo>
                    <a:pt x="12" y="16"/>
                  </a:lnTo>
                  <a:lnTo>
                    <a:pt x="13" y="14"/>
                  </a:lnTo>
                  <a:lnTo>
                    <a:pt x="16" y="12"/>
                  </a:lnTo>
                  <a:lnTo>
                    <a:pt x="18" y="11"/>
                  </a:lnTo>
                  <a:lnTo>
                    <a:pt x="21" y="9"/>
                  </a:lnTo>
                  <a:lnTo>
                    <a:pt x="24" y="9"/>
                  </a:lnTo>
                  <a:lnTo>
                    <a:pt x="24"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71" name="Freeform 91"/>
            <p:cNvSpPr>
              <a:spLocks/>
            </p:cNvSpPr>
            <p:nvPr/>
          </p:nvSpPr>
          <p:spPr bwMode="auto">
            <a:xfrm>
              <a:off x="1527" y="797"/>
              <a:ext cx="24" cy="28"/>
            </a:xfrm>
            <a:custGeom>
              <a:avLst/>
              <a:gdLst/>
              <a:ahLst/>
              <a:cxnLst>
                <a:cxn ang="0">
                  <a:pos x="23" y="27"/>
                </a:cxn>
                <a:cxn ang="0">
                  <a:pos x="23" y="27"/>
                </a:cxn>
                <a:cxn ang="0">
                  <a:pos x="22" y="22"/>
                </a:cxn>
                <a:cxn ang="0">
                  <a:pos x="21" y="16"/>
                </a:cxn>
                <a:cxn ang="0">
                  <a:pos x="19" y="13"/>
                </a:cxn>
                <a:cxn ang="0">
                  <a:pos x="16" y="9"/>
                </a:cxn>
                <a:cxn ang="0">
                  <a:pos x="12" y="5"/>
                </a:cxn>
                <a:cxn ang="0">
                  <a:pos x="9" y="3"/>
                </a:cxn>
                <a:cxn ang="0">
                  <a:pos x="5" y="1"/>
                </a:cxn>
                <a:cxn ang="0">
                  <a:pos x="0" y="0"/>
                </a:cxn>
                <a:cxn ang="0">
                  <a:pos x="0" y="9"/>
                </a:cxn>
                <a:cxn ang="0">
                  <a:pos x="2" y="9"/>
                </a:cxn>
                <a:cxn ang="0">
                  <a:pos x="5" y="11"/>
                </a:cxn>
                <a:cxn ang="0">
                  <a:pos x="8" y="12"/>
                </a:cxn>
                <a:cxn ang="0">
                  <a:pos x="11" y="14"/>
                </a:cxn>
                <a:cxn ang="0">
                  <a:pos x="12" y="16"/>
                </a:cxn>
                <a:cxn ang="0">
                  <a:pos x="13" y="19"/>
                </a:cxn>
                <a:cxn ang="0">
                  <a:pos x="14" y="23"/>
                </a:cxn>
                <a:cxn ang="0">
                  <a:pos x="14" y="27"/>
                </a:cxn>
                <a:cxn ang="0">
                  <a:pos x="23" y="27"/>
                </a:cxn>
              </a:cxnLst>
              <a:rect l="0" t="0" r="r" b="b"/>
              <a:pathLst>
                <a:path w="24" h="28">
                  <a:moveTo>
                    <a:pt x="23" y="27"/>
                  </a:moveTo>
                  <a:lnTo>
                    <a:pt x="23" y="27"/>
                  </a:lnTo>
                  <a:lnTo>
                    <a:pt x="22" y="22"/>
                  </a:lnTo>
                  <a:lnTo>
                    <a:pt x="21" y="16"/>
                  </a:lnTo>
                  <a:lnTo>
                    <a:pt x="19" y="13"/>
                  </a:lnTo>
                  <a:lnTo>
                    <a:pt x="16" y="9"/>
                  </a:lnTo>
                  <a:lnTo>
                    <a:pt x="12" y="5"/>
                  </a:lnTo>
                  <a:lnTo>
                    <a:pt x="9" y="3"/>
                  </a:lnTo>
                  <a:lnTo>
                    <a:pt x="5" y="1"/>
                  </a:lnTo>
                  <a:lnTo>
                    <a:pt x="0" y="0"/>
                  </a:lnTo>
                  <a:lnTo>
                    <a:pt x="0" y="9"/>
                  </a:lnTo>
                  <a:lnTo>
                    <a:pt x="2" y="9"/>
                  </a:lnTo>
                  <a:lnTo>
                    <a:pt x="5" y="11"/>
                  </a:lnTo>
                  <a:lnTo>
                    <a:pt x="8" y="12"/>
                  </a:lnTo>
                  <a:lnTo>
                    <a:pt x="11" y="14"/>
                  </a:lnTo>
                  <a:lnTo>
                    <a:pt x="12" y="16"/>
                  </a:lnTo>
                  <a:lnTo>
                    <a:pt x="13" y="19"/>
                  </a:lnTo>
                  <a:lnTo>
                    <a:pt x="14" y="23"/>
                  </a:lnTo>
                  <a:lnTo>
                    <a:pt x="14" y="27"/>
                  </a:lnTo>
                  <a:lnTo>
                    <a:pt x="23" y="27"/>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72" name="Freeform 92"/>
            <p:cNvSpPr>
              <a:spLocks/>
            </p:cNvSpPr>
            <p:nvPr/>
          </p:nvSpPr>
          <p:spPr bwMode="auto">
            <a:xfrm>
              <a:off x="1527" y="832"/>
              <a:ext cx="24" cy="25"/>
            </a:xfrm>
            <a:custGeom>
              <a:avLst/>
              <a:gdLst/>
              <a:ahLst/>
              <a:cxnLst>
                <a:cxn ang="0">
                  <a:pos x="0" y="24"/>
                </a:cxn>
                <a:cxn ang="0">
                  <a:pos x="0" y="24"/>
                </a:cxn>
                <a:cxn ang="0">
                  <a:pos x="5" y="23"/>
                </a:cxn>
                <a:cxn ang="0">
                  <a:pos x="9" y="22"/>
                </a:cxn>
                <a:cxn ang="0">
                  <a:pos x="12" y="20"/>
                </a:cxn>
                <a:cxn ang="0">
                  <a:pos x="16" y="16"/>
                </a:cxn>
                <a:cxn ang="0">
                  <a:pos x="19" y="13"/>
                </a:cxn>
                <a:cxn ang="0">
                  <a:pos x="21" y="9"/>
                </a:cxn>
                <a:cxn ang="0">
                  <a:pos x="22" y="4"/>
                </a:cxn>
                <a:cxn ang="0">
                  <a:pos x="23" y="0"/>
                </a:cxn>
                <a:cxn ang="0">
                  <a:pos x="14" y="0"/>
                </a:cxn>
                <a:cxn ang="0">
                  <a:pos x="14" y="4"/>
                </a:cxn>
                <a:cxn ang="0">
                  <a:pos x="13" y="6"/>
                </a:cxn>
                <a:cxn ang="0">
                  <a:pos x="12" y="9"/>
                </a:cxn>
                <a:cxn ang="0">
                  <a:pos x="11" y="12"/>
                </a:cxn>
                <a:cxn ang="0">
                  <a:pos x="8" y="13"/>
                </a:cxn>
                <a:cxn ang="0">
                  <a:pos x="5" y="15"/>
                </a:cxn>
                <a:cxn ang="0">
                  <a:pos x="2" y="16"/>
                </a:cxn>
                <a:cxn ang="0">
                  <a:pos x="0" y="16"/>
                </a:cxn>
                <a:cxn ang="0">
                  <a:pos x="0" y="24"/>
                </a:cxn>
              </a:cxnLst>
              <a:rect l="0" t="0" r="r" b="b"/>
              <a:pathLst>
                <a:path w="24" h="25">
                  <a:moveTo>
                    <a:pt x="0" y="24"/>
                  </a:moveTo>
                  <a:lnTo>
                    <a:pt x="0" y="24"/>
                  </a:lnTo>
                  <a:lnTo>
                    <a:pt x="5" y="23"/>
                  </a:lnTo>
                  <a:lnTo>
                    <a:pt x="9" y="22"/>
                  </a:lnTo>
                  <a:lnTo>
                    <a:pt x="12" y="20"/>
                  </a:lnTo>
                  <a:lnTo>
                    <a:pt x="16" y="16"/>
                  </a:lnTo>
                  <a:lnTo>
                    <a:pt x="19" y="13"/>
                  </a:lnTo>
                  <a:lnTo>
                    <a:pt x="21" y="9"/>
                  </a:lnTo>
                  <a:lnTo>
                    <a:pt x="22" y="4"/>
                  </a:lnTo>
                  <a:lnTo>
                    <a:pt x="23" y="0"/>
                  </a:lnTo>
                  <a:lnTo>
                    <a:pt x="14" y="0"/>
                  </a:lnTo>
                  <a:lnTo>
                    <a:pt x="14" y="4"/>
                  </a:lnTo>
                  <a:lnTo>
                    <a:pt x="13" y="6"/>
                  </a:lnTo>
                  <a:lnTo>
                    <a:pt x="12" y="9"/>
                  </a:lnTo>
                  <a:lnTo>
                    <a:pt x="11" y="12"/>
                  </a:lnTo>
                  <a:lnTo>
                    <a:pt x="8" y="13"/>
                  </a:lnTo>
                  <a:lnTo>
                    <a:pt x="5" y="15"/>
                  </a:lnTo>
                  <a:lnTo>
                    <a:pt x="2" y="16"/>
                  </a:lnTo>
                  <a:lnTo>
                    <a:pt x="0" y="16"/>
                  </a:lnTo>
                  <a:lnTo>
                    <a:pt x="0" y="24"/>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73" name="Freeform 93"/>
            <p:cNvSpPr>
              <a:spLocks/>
            </p:cNvSpPr>
            <p:nvPr/>
          </p:nvSpPr>
          <p:spPr bwMode="auto">
            <a:xfrm>
              <a:off x="1494" y="832"/>
              <a:ext cx="25" cy="25"/>
            </a:xfrm>
            <a:custGeom>
              <a:avLst/>
              <a:gdLst/>
              <a:ahLst/>
              <a:cxnLst>
                <a:cxn ang="0">
                  <a:pos x="0" y="0"/>
                </a:cxn>
                <a:cxn ang="0">
                  <a:pos x="0" y="0"/>
                </a:cxn>
                <a:cxn ang="0">
                  <a:pos x="2" y="4"/>
                </a:cxn>
                <a:cxn ang="0">
                  <a:pos x="3" y="9"/>
                </a:cxn>
                <a:cxn ang="0">
                  <a:pos x="5" y="13"/>
                </a:cxn>
                <a:cxn ang="0">
                  <a:pos x="7" y="16"/>
                </a:cxn>
                <a:cxn ang="0">
                  <a:pos x="11" y="20"/>
                </a:cxn>
                <a:cxn ang="0">
                  <a:pos x="14" y="22"/>
                </a:cxn>
                <a:cxn ang="0">
                  <a:pos x="18" y="23"/>
                </a:cxn>
                <a:cxn ang="0">
                  <a:pos x="24" y="24"/>
                </a:cxn>
                <a:cxn ang="0">
                  <a:pos x="24" y="16"/>
                </a:cxn>
                <a:cxn ang="0">
                  <a:pos x="21" y="16"/>
                </a:cxn>
                <a:cxn ang="0">
                  <a:pos x="18" y="15"/>
                </a:cxn>
                <a:cxn ang="0">
                  <a:pos x="16" y="13"/>
                </a:cxn>
                <a:cxn ang="0">
                  <a:pos x="13" y="12"/>
                </a:cxn>
                <a:cxn ang="0">
                  <a:pos x="12" y="9"/>
                </a:cxn>
                <a:cxn ang="0">
                  <a:pos x="11" y="6"/>
                </a:cxn>
                <a:cxn ang="0">
                  <a:pos x="10" y="4"/>
                </a:cxn>
                <a:cxn ang="0">
                  <a:pos x="10" y="0"/>
                </a:cxn>
                <a:cxn ang="0">
                  <a:pos x="0" y="0"/>
                </a:cxn>
              </a:cxnLst>
              <a:rect l="0" t="0" r="r" b="b"/>
              <a:pathLst>
                <a:path w="25" h="25">
                  <a:moveTo>
                    <a:pt x="0" y="0"/>
                  </a:moveTo>
                  <a:lnTo>
                    <a:pt x="0" y="0"/>
                  </a:lnTo>
                  <a:lnTo>
                    <a:pt x="2" y="4"/>
                  </a:lnTo>
                  <a:lnTo>
                    <a:pt x="3" y="9"/>
                  </a:lnTo>
                  <a:lnTo>
                    <a:pt x="5" y="13"/>
                  </a:lnTo>
                  <a:lnTo>
                    <a:pt x="7" y="16"/>
                  </a:lnTo>
                  <a:lnTo>
                    <a:pt x="11" y="20"/>
                  </a:lnTo>
                  <a:lnTo>
                    <a:pt x="14" y="22"/>
                  </a:lnTo>
                  <a:lnTo>
                    <a:pt x="18" y="23"/>
                  </a:lnTo>
                  <a:lnTo>
                    <a:pt x="24" y="24"/>
                  </a:lnTo>
                  <a:lnTo>
                    <a:pt x="24" y="16"/>
                  </a:lnTo>
                  <a:lnTo>
                    <a:pt x="21" y="16"/>
                  </a:lnTo>
                  <a:lnTo>
                    <a:pt x="18" y="15"/>
                  </a:lnTo>
                  <a:lnTo>
                    <a:pt x="16" y="13"/>
                  </a:lnTo>
                  <a:lnTo>
                    <a:pt x="13" y="12"/>
                  </a:lnTo>
                  <a:lnTo>
                    <a:pt x="12" y="9"/>
                  </a:lnTo>
                  <a:lnTo>
                    <a:pt x="11" y="6"/>
                  </a:lnTo>
                  <a:lnTo>
                    <a:pt x="10" y="4"/>
                  </a:lnTo>
                  <a:lnTo>
                    <a:pt x="10" y="0"/>
                  </a:lnTo>
                  <a:lnTo>
                    <a:pt x="0"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74" name="Freeform 94"/>
            <p:cNvSpPr>
              <a:spLocks/>
            </p:cNvSpPr>
            <p:nvPr/>
          </p:nvSpPr>
          <p:spPr bwMode="auto">
            <a:xfrm>
              <a:off x="2186" y="1076"/>
              <a:ext cx="31" cy="34"/>
            </a:xfrm>
            <a:custGeom>
              <a:avLst/>
              <a:gdLst/>
              <a:ahLst/>
              <a:cxnLst>
                <a:cxn ang="0">
                  <a:pos x="0" y="16"/>
                </a:cxn>
                <a:cxn ang="0">
                  <a:pos x="1" y="10"/>
                </a:cxn>
                <a:cxn ang="0">
                  <a:pos x="4" y="4"/>
                </a:cxn>
                <a:cxn ang="0">
                  <a:pos x="8" y="1"/>
                </a:cxn>
                <a:cxn ang="0">
                  <a:pos x="14" y="0"/>
                </a:cxn>
                <a:cxn ang="0">
                  <a:pos x="21" y="1"/>
                </a:cxn>
                <a:cxn ang="0">
                  <a:pos x="25" y="4"/>
                </a:cxn>
                <a:cxn ang="0">
                  <a:pos x="29" y="10"/>
                </a:cxn>
                <a:cxn ang="0">
                  <a:pos x="30" y="16"/>
                </a:cxn>
                <a:cxn ang="0">
                  <a:pos x="29" y="23"/>
                </a:cxn>
                <a:cxn ang="0">
                  <a:pos x="25" y="28"/>
                </a:cxn>
                <a:cxn ang="0">
                  <a:pos x="21" y="32"/>
                </a:cxn>
                <a:cxn ang="0">
                  <a:pos x="14" y="33"/>
                </a:cxn>
                <a:cxn ang="0">
                  <a:pos x="8" y="32"/>
                </a:cxn>
                <a:cxn ang="0">
                  <a:pos x="4" y="28"/>
                </a:cxn>
                <a:cxn ang="0">
                  <a:pos x="1" y="23"/>
                </a:cxn>
                <a:cxn ang="0">
                  <a:pos x="0" y="16"/>
                </a:cxn>
              </a:cxnLst>
              <a:rect l="0" t="0" r="r" b="b"/>
              <a:pathLst>
                <a:path w="31" h="34">
                  <a:moveTo>
                    <a:pt x="0" y="16"/>
                  </a:moveTo>
                  <a:lnTo>
                    <a:pt x="1" y="10"/>
                  </a:lnTo>
                  <a:lnTo>
                    <a:pt x="4" y="4"/>
                  </a:lnTo>
                  <a:lnTo>
                    <a:pt x="8" y="1"/>
                  </a:lnTo>
                  <a:lnTo>
                    <a:pt x="14" y="0"/>
                  </a:lnTo>
                  <a:lnTo>
                    <a:pt x="21" y="1"/>
                  </a:lnTo>
                  <a:lnTo>
                    <a:pt x="25" y="4"/>
                  </a:lnTo>
                  <a:lnTo>
                    <a:pt x="29" y="10"/>
                  </a:lnTo>
                  <a:lnTo>
                    <a:pt x="30" y="16"/>
                  </a:lnTo>
                  <a:lnTo>
                    <a:pt x="29" y="23"/>
                  </a:lnTo>
                  <a:lnTo>
                    <a:pt x="25" y="28"/>
                  </a:lnTo>
                  <a:lnTo>
                    <a:pt x="21" y="32"/>
                  </a:lnTo>
                  <a:lnTo>
                    <a:pt x="14" y="33"/>
                  </a:lnTo>
                  <a:lnTo>
                    <a:pt x="8" y="32"/>
                  </a:lnTo>
                  <a:lnTo>
                    <a:pt x="4" y="28"/>
                  </a:lnTo>
                  <a:lnTo>
                    <a:pt x="1" y="23"/>
                  </a:lnTo>
                  <a:lnTo>
                    <a:pt x="0" y="16"/>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75" name="Freeform 95"/>
            <p:cNvSpPr>
              <a:spLocks/>
            </p:cNvSpPr>
            <p:nvPr/>
          </p:nvSpPr>
          <p:spPr bwMode="auto">
            <a:xfrm>
              <a:off x="2180" y="1070"/>
              <a:ext cx="18" cy="20"/>
            </a:xfrm>
            <a:custGeom>
              <a:avLst/>
              <a:gdLst/>
              <a:ahLst/>
              <a:cxnLst>
                <a:cxn ang="0">
                  <a:pos x="17" y="0"/>
                </a:cxn>
                <a:cxn ang="0">
                  <a:pos x="17" y="0"/>
                </a:cxn>
                <a:cxn ang="0">
                  <a:pos x="10" y="2"/>
                </a:cxn>
                <a:cxn ang="0">
                  <a:pos x="4" y="5"/>
                </a:cxn>
                <a:cxn ang="0">
                  <a:pos x="2" y="13"/>
                </a:cxn>
                <a:cxn ang="0">
                  <a:pos x="0" y="19"/>
                </a:cxn>
                <a:cxn ang="0">
                  <a:pos x="8" y="19"/>
                </a:cxn>
                <a:cxn ang="0">
                  <a:pos x="9" y="14"/>
                </a:cxn>
                <a:cxn ang="0">
                  <a:pos x="11" y="11"/>
                </a:cxn>
                <a:cxn ang="0">
                  <a:pos x="13" y="9"/>
                </a:cxn>
                <a:cxn ang="0">
                  <a:pos x="17" y="8"/>
                </a:cxn>
                <a:cxn ang="0">
                  <a:pos x="17" y="0"/>
                </a:cxn>
              </a:cxnLst>
              <a:rect l="0" t="0" r="r" b="b"/>
              <a:pathLst>
                <a:path w="18" h="20">
                  <a:moveTo>
                    <a:pt x="17" y="0"/>
                  </a:moveTo>
                  <a:lnTo>
                    <a:pt x="17" y="0"/>
                  </a:lnTo>
                  <a:lnTo>
                    <a:pt x="10" y="2"/>
                  </a:lnTo>
                  <a:lnTo>
                    <a:pt x="4" y="5"/>
                  </a:lnTo>
                  <a:lnTo>
                    <a:pt x="2" y="13"/>
                  </a:lnTo>
                  <a:lnTo>
                    <a:pt x="0" y="19"/>
                  </a:lnTo>
                  <a:lnTo>
                    <a:pt x="8" y="19"/>
                  </a:lnTo>
                  <a:lnTo>
                    <a:pt x="9" y="14"/>
                  </a:lnTo>
                  <a:lnTo>
                    <a:pt x="11" y="11"/>
                  </a:lnTo>
                  <a:lnTo>
                    <a:pt x="13" y="9"/>
                  </a:lnTo>
                  <a:lnTo>
                    <a:pt x="17" y="8"/>
                  </a:lnTo>
                  <a:lnTo>
                    <a:pt x="17"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76" name="Freeform 96"/>
            <p:cNvSpPr>
              <a:spLocks/>
            </p:cNvSpPr>
            <p:nvPr/>
          </p:nvSpPr>
          <p:spPr bwMode="auto">
            <a:xfrm>
              <a:off x="2204" y="1070"/>
              <a:ext cx="19" cy="20"/>
            </a:xfrm>
            <a:custGeom>
              <a:avLst/>
              <a:gdLst/>
              <a:ahLst/>
              <a:cxnLst>
                <a:cxn ang="0">
                  <a:pos x="18" y="19"/>
                </a:cxn>
                <a:cxn ang="0">
                  <a:pos x="18" y="19"/>
                </a:cxn>
                <a:cxn ang="0">
                  <a:pos x="16" y="12"/>
                </a:cxn>
                <a:cxn ang="0">
                  <a:pos x="13" y="5"/>
                </a:cxn>
                <a:cxn ang="0">
                  <a:pos x="6" y="2"/>
                </a:cxn>
                <a:cxn ang="0">
                  <a:pos x="0" y="0"/>
                </a:cxn>
                <a:cxn ang="0">
                  <a:pos x="0" y="8"/>
                </a:cxn>
                <a:cxn ang="0">
                  <a:pos x="4" y="9"/>
                </a:cxn>
                <a:cxn ang="0">
                  <a:pos x="6" y="11"/>
                </a:cxn>
                <a:cxn ang="0">
                  <a:pos x="9" y="15"/>
                </a:cxn>
                <a:cxn ang="0">
                  <a:pos x="9" y="19"/>
                </a:cxn>
                <a:cxn ang="0">
                  <a:pos x="18" y="19"/>
                </a:cxn>
              </a:cxnLst>
              <a:rect l="0" t="0" r="r" b="b"/>
              <a:pathLst>
                <a:path w="19" h="20">
                  <a:moveTo>
                    <a:pt x="18" y="19"/>
                  </a:moveTo>
                  <a:lnTo>
                    <a:pt x="18" y="19"/>
                  </a:lnTo>
                  <a:lnTo>
                    <a:pt x="16" y="12"/>
                  </a:lnTo>
                  <a:lnTo>
                    <a:pt x="13" y="5"/>
                  </a:lnTo>
                  <a:lnTo>
                    <a:pt x="6" y="2"/>
                  </a:lnTo>
                  <a:lnTo>
                    <a:pt x="0" y="0"/>
                  </a:lnTo>
                  <a:lnTo>
                    <a:pt x="0" y="8"/>
                  </a:lnTo>
                  <a:lnTo>
                    <a:pt x="4" y="9"/>
                  </a:lnTo>
                  <a:lnTo>
                    <a:pt x="6" y="11"/>
                  </a:lnTo>
                  <a:lnTo>
                    <a:pt x="9" y="15"/>
                  </a:lnTo>
                  <a:lnTo>
                    <a:pt x="9" y="19"/>
                  </a:lnTo>
                  <a:lnTo>
                    <a:pt x="18" y="19"/>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77" name="Freeform 97"/>
            <p:cNvSpPr>
              <a:spLocks/>
            </p:cNvSpPr>
            <p:nvPr/>
          </p:nvSpPr>
          <p:spPr bwMode="auto">
            <a:xfrm>
              <a:off x="2204" y="1096"/>
              <a:ext cx="19" cy="19"/>
            </a:xfrm>
            <a:custGeom>
              <a:avLst/>
              <a:gdLst/>
              <a:ahLst/>
              <a:cxnLst>
                <a:cxn ang="0">
                  <a:pos x="0" y="18"/>
                </a:cxn>
                <a:cxn ang="0">
                  <a:pos x="0" y="18"/>
                </a:cxn>
                <a:cxn ang="0">
                  <a:pos x="6" y="16"/>
                </a:cxn>
                <a:cxn ang="0">
                  <a:pos x="13" y="12"/>
                </a:cxn>
                <a:cxn ang="0">
                  <a:pos x="16" y="7"/>
                </a:cxn>
                <a:cxn ang="0">
                  <a:pos x="18" y="0"/>
                </a:cxn>
                <a:cxn ang="0">
                  <a:pos x="9" y="0"/>
                </a:cxn>
                <a:cxn ang="0">
                  <a:pos x="9" y="4"/>
                </a:cxn>
                <a:cxn ang="0">
                  <a:pos x="6" y="7"/>
                </a:cxn>
                <a:cxn ang="0">
                  <a:pos x="4" y="10"/>
                </a:cxn>
                <a:cxn ang="0">
                  <a:pos x="0" y="11"/>
                </a:cxn>
                <a:cxn ang="0">
                  <a:pos x="0" y="18"/>
                </a:cxn>
              </a:cxnLst>
              <a:rect l="0" t="0" r="r" b="b"/>
              <a:pathLst>
                <a:path w="19" h="19">
                  <a:moveTo>
                    <a:pt x="0" y="18"/>
                  </a:moveTo>
                  <a:lnTo>
                    <a:pt x="0" y="18"/>
                  </a:lnTo>
                  <a:lnTo>
                    <a:pt x="6" y="16"/>
                  </a:lnTo>
                  <a:lnTo>
                    <a:pt x="13" y="12"/>
                  </a:lnTo>
                  <a:lnTo>
                    <a:pt x="16" y="7"/>
                  </a:lnTo>
                  <a:lnTo>
                    <a:pt x="18" y="0"/>
                  </a:lnTo>
                  <a:lnTo>
                    <a:pt x="9" y="0"/>
                  </a:lnTo>
                  <a:lnTo>
                    <a:pt x="9" y="4"/>
                  </a:lnTo>
                  <a:lnTo>
                    <a:pt x="6" y="7"/>
                  </a:lnTo>
                  <a:lnTo>
                    <a:pt x="4" y="10"/>
                  </a:lnTo>
                  <a:lnTo>
                    <a:pt x="0" y="11"/>
                  </a:lnTo>
                  <a:lnTo>
                    <a:pt x="0" y="18"/>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78" name="Freeform 98"/>
            <p:cNvSpPr>
              <a:spLocks/>
            </p:cNvSpPr>
            <p:nvPr/>
          </p:nvSpPr>
          <p:spPr bwMode="auto">
            <a:xfrm>
              <a:off x="2180" y="1096"/>
              <a:ext cx="18" cy="19"/>
            </a:xfrm>
            <a:custGeom>
              <a:avLst/>
              <a:gdLst/>
              <a:ahLst/>
              <a:cxnLst>
                <a:cxn ang="0">
                  <a:pos x="0" y="0"/>
                </a:cxn>
                <a:cxn ang="0">
                  <a:pos x="0" y="0"/>
                </a:cxn>
                <a:cxn ang="0">
                  <a:pos x="2" y="7"/>
                </a:cxn>
                <a:cxn ang="0">
                  <a:pos x="4" y="12"/>
                </a:cxn>
                <a:cxn ang="0">
                  <a:pos x="10" y="16"/>
                </a:cxn>
                <a:cxn ang="0">
                  <a:pos x="17" y="18"/>
                </a:cxn>
                <a:cxn ang="0">
                  <a:pos x="17" y="11"/>
                </a:cxn>
                <a:cxn ang="0">
                  <a:pos x="13" y="10"/>
                </a:cxn>
                <a:cxn ang="0">
                  <a:pos x="11" y="7"/>
                </a:cxn>
                <a:cxn ang="0">
                  <a:pos x="9" y="5"/>
                </a:cxn>
                <a:cxn ang="0">
                  <a:pos x="8" y="0"/>
                </a:cxn>
                <a:cxn ang="0">
                  <a:pos x="0" y="0"/>
                </a:cxn>
              </a:cxnLst>
              <a:rect l="0" t="0" r="r" b="b"/>
              <a:pathLst>
                <a:path w="18" h="19">
                  <a:moveTo>
                    <a:pt x="0" y="0"/>
                  </a:moveTo>
                  <a:lnTo>
                    <a:pt x="0" y="0"/>
                  </a:lnTo>
                  <a:lnTo>
                    <a:pt x="2" y="7"/>
                  </a:lnTo>
                  <a:lnTo>
                    <a:pt x="4" y="12"/>
                  </a:lnTo>
                  <a:lnTo>
                    <a:pt x="10" y="16"/>
                  </a:lnTo>
                  <a:lnTo>
                    <a:pt x="17" y="18"/>
                  </a:lnTo>
                  <a:lnTo>
                    <a:pt x="17" y="11"/>
                  </a:lnTo>
                  <a:lnTo>
                    <a:pt x="13" y="10"/>
                  </a:lnTo>
                  <a:lnTo>
                    <a:pt x="11" y="7"/>
                  </a:lnTo>
                  <a:lnTo>
                    <a:pt x="9" y="5"/>
                  </a:lnTo>
                  <a:lnTo>
                    <a:pt x="8" y="0"/>
                  </a:lnTo>
                  <a:lnTo>
                    <a:pt x="0"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79" name="Freeform 99"/>
            <p:cNvSpPr>
              <a:spLocks/>
            </p:cNvSpPr>
            <p:nvPr/>
          </p:nvSpPr>
          <p:spPr bwMode="auto">
            <a:xfrm>
              <a:off x="1683" y="789"/>
              <a:ext cx="45" cy="50"/>
            </a:xfrm>
            <a:custGeom>
              <a:avLst/>
              <a:gdLst/>
              <a:ahLst/>
              <a:cxnLst>
                <a:cxn ang="0">
                  <a:pos x="0" y="25"/>
                </a:cxn>
                <a:cxn ang="0">
                  <a:pos x="1" y="20"/>
                </a:cxn>
                <a:cxn ang="0">
                  <a:pos x="2" y="15"/>
                </a:cxn>
                <a:cxn ang="0">
                  <a:pos x="4" y="12"/>
                </a:cxn>
                <a:cxn ang="0">
                  <a:pos x="7" y="7"/>
                </a:cxn>
                <a:cxn ang="0">
                  <a:pos x="10" y="4"/>
                </a:cxn>
                <a:cxn ang="0">
                  <a:pos x="13" y="2"/>
                </a:cxn>
                <a:cxn ang="0">
                  <a:pos x="18" y="1"/>
                </a:cxn>
                <a:cxn ang="0">
                  <a:pos x="22" y="0"/>
                </a:cxn>
                <a:cxn ang="0">
                  <a:pos x="26" y="1"/>
                </a:cxn>
                <a:cxn ang="0">
                  <a:pos x="30" y="2"/>
                </a:cxn>
                <a:cxn ang="0">
                  <a:pos x="34" y="4"/>
                </a:cxn>
                <a:cxn ang="0">
                  <a:pos x="37" y="7"/>
                </a:cxn>
                <a:cxn ang="0">
                  <a:pos x="41" y="12"/>
                </a:cxn>
                <a:cxn ang="0">
                  <a:pos x="42" y="15"/>
                </a:cxn>
                <a:cxn ang="0">
                  <a:pos x="44" y="20"/>
                </a:cxn>
                <a:cxn ang="0">
                  <a:pos x="44" y="25"/>
                </a:cxn>
                <a:cxn ang="0">
                  <a:pos x="44" y="30"/>
                </a:cxn>
                <a:cxn ang="0">
                  <a:pos x="42" y="34"/>
                </a:cxn>
                <a:cxn ang="0">
                  <a:pos x="41" y="38"/>
                </a:cxn>
                <a:cxn ang="0">
                  <a:pos x="37" y="42"/>
                </a:cxn>
                <a:cxn ang="0">
                  <a:pos x="34" y="45"/>
                </a:cxn>
                <a:cxn ang="0">
                  <a:pos x="30" y="47"/>
                </a:cxn>
                <a:cxn ang="0">
                  <a:pos x="26" y="48"/>
                </a:cxn>
                <a:cxn ang="0">
                  <a:pos x="22" y="49"/>
                </a:cxn>
                <a:cxn ang="0">
                  <a:pos x="18" y="48"/>
                </a:cxn>
                <a:cxn ang="0">
                  <a:pos x="13" y="47"/>
                </a:cxn>
                <a:cxn ang="0">
                  <a:pos x="10" y="45"/>
                </a:cxn>
                <a:cxn ang="0">
                  <a:pos x="7" y="42"/>
                </a:cxn>
                <a:cxn ang="0">
                  <a:pos x="4" y="38"/>
                </a:cxn>
                <a:cxn ang="0">
                  <a:pos x="2" y="34"/>
                </a:cxn>
                <a:cxn ang="0">
                  <a:pos x="1" y="30"/>
                </a:cxn>
                <a:cxn ang="0">
                  <a:pos x="0" y="25"/>
                </a:cxn>
              </a:cxnLst>
              <a:rect l="0" t="0" r="r" b="b"/>
              <a:pathLst>
                <a:path w="45" h="50">
                  <a:moveTo>
                    <a:pt x="0" y="25"/>
                  </a:moveTo>
                  <a:lnTo>
                    <a:pt x="1" y="20"/>
                  </a:lnTo>
                  <a:lnTo>
                    <a:pt x="2" y="15"/>
                  </a:lnTo>
                  <a:lnTo>
                    <a:pt x="4" y="12"/>
                  </a:lnTo>
                  <a:lnTo>
                    <a:pt x="7" y="7"/>
                  </a:lnTo>
                  <a:lnTo>
                    <a:pt x="10" y="4"/>
                  </a:lnTo>
                  <a:lnTo>
                    <a:pt x="13" y="2"/>
                  </a:lnTo>
                  <a:lnTo>
                    <a:pt x="18" y="1"/>
                  </a:lnTo>
                  <a:lnTo>
                    <a:pt x="22" y="0"/>
                  </a:lnTo>
                  <a:lnTo>
                    <a:pt x="26" y="1"/>
                  </a:lnTo>
                  <a:lnTo>
                    <a:pt x="30" y="2"/>
                  </a:lnTo>
                  <a:lnTo>
                    <a:pt x="34" y="4"/>
                  </a:lnTo>
                  <a:lnTo>
                    <a:pt x="37" y="7"/>
                  </a:lnTo>
                  <a:lnTo>
                    <a:pt x="41" y="12"/>
                  </a:lnTo>
                  <a:lnTo>
                    <a:pt x="42" y="15"/>
                  </a:lnTo>
                  <a:lnTo>
                    <a:pt x="44" y="20"/>
                  </a:lnTo>
                  <a:lnTo>
                    <a:pt x="44" y="25"/>
                  </a:lnTo>
                  <a:lnTo>
                    <a:pt x="44" y="30"/>
                  </a:lnTo>
                  <a:lnTo>
                    <a:pt x="42" y="34"/>
                  </a:lnTo>
                  <a:lnTo>
                    <a:pt x="41" y="38"/>
                  </a:lnTo>
                  <a:lnTo>
                    <a:pt x="37" y="42"/>
                  </a:lnTo>
                  <a:lnTo>
                    <a:pt x="34" y="45"/>
                  </a:lnTo>
                  <a:lnTo>
                    <a:pt x="30" y="47"/>
                  </a:lnTo>
                  <a:lnTo>
                    <a:pt x="26" y="48"/>
                  </a:lnTo>
                  <a:lnTo>
                    <a:pt x="22" y="49"/>
                  </a:lnTo>
                  <a:lnTo>
                    <a:pt x="18" y="48"/>
                  </a:lnTo>
                  <a:lnTo>
                    <a:pt x="13" y="47"/>
                  </a:lnTo>
                  <a:lnTo>
                    <a:pt x="10" y="45"/>
                  </a:lnTo>
                  <a:lnTo>
                    <a:pt x="7" y="42"/>
                  </a:lnTo>
                  <a:lnTo>
                    <a:pt x="4" y="38"/>
                  </a:lnTo>
                  <a:lnTo>
                    <a:pt x="2" y="34"/>
                  </a:lnTo>
                  <a:lnTo>
                    <a:pt x="1" y="30"/>
                  </a:lnTo>
                  <a:lnTo>
                    <a:pt x="0" y="25"/>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80" name="Freeform 100"/>
            <p:cNvSpPr>
              <a:spLocks/>
            </p:cNvSpPr>
            <p:nvPr/>
          </p:nvSpPr>
          <p:spPr bwMode="auto">
            <a:xfrm>
              <a:off x="1678" y="785"/>
              <a:ext cx="24" cy="25"/>
            </a:xfrm>
            <a:custGeom>
              <a:avLst/>
              <a:gdLst/>
              <a:ahLst/>
              <a:cxnLst>
                <a:cxn ang="0">
                  <a:pos x="23" y="0"/>
                </a:cxn>
                <a:cxn ang="0">
                  <a:pos x="23" y="0"/>
                </a:cxn>
                <a:cxn ang="0">
                  <a:pos x="18" y="1"/>
                </a:cxn>
                <a:cxn ang="0">
                  <a:pos x="14" y="2"/>
                </a:cxn>
                <a:cxn ang="0">
                  <a:pos x="10" y="4"/>
                </a:cxn>
                <a:cxn ang="0">
                  <a:pos x="7" y="7"/>
                </a:cxn>
                <a:cxn ang="0">
                  <a:pos x="4" y="11"/>
                </a:cxn>
                <a:cxn ang="0">
                  <a:pos x="2" y="14"/>
                </a:cxn>
                <a:cxn ang="0">
                  <a:pos x="1" y="20"/>
                </a:cxn>
                <a:cxn ang="0">
                  <a:pos x="0" y="24"/>
                </a:cxn>
                <a:cxn ang="0">
                  <a:pos x="9" y="24"/>
                </a:cxn>
                <a:cxn ang="0">
                  <a:pos x="9" y="20"/>
                </a:cxn>
                <a:cxn ang="0">
                  <a:pos x="10" y="18"/>
                </a:cxn>
                <a:cxn ang="0">
                  <a:pos x="11" y="15"/>
                </a:cxn>
                <a:cxn ang="0">
                  <a:pos x="13" y="12"/>
                </a:cxn>
                <a:cxn ang="0">
                  <a:pos x="15" y="11"/>
                </a:cxn>
                <a:cxn ang="0">
                  <a:pos x="17" y="9"/>
                </a:cxn>
                <a:cxn ang="0">
                  <a:pos x="20" y="8"/>
                </a:cxn>
                <a:cxn ang="0">
                  <a:pos x="23" y="8"/>
                </a:cxn>
                <a:cxn ang="0">
                  <a:pos x="23" y="0"/>
                </a:cxn>
              </a:cxnLst>
              <a:rect l="0" t="0" r="r" b="b"/>
              <a:pathLst>
                <a:path w="24" h="25">
                  <a:moveTo>
                    <a:pt x="23" y="0"/>
                  </a:moveTo>
                  <a:lnTo>
                    <a:pt x="23" y="0"/>
                  </a:lnTo>
                  <a:lnTo>
                    <a:pt x="18" y="1"/>
                  </a:lnTo>
                  <a:lnTo>
                    <a:pt x="14" y="2"/>
                  </a:lnTo>
                  <a:lnTo>
                    <a:pt x="10" y="4"/>
                  </a:lnTo>
                  <a:lnTo>
                    <a:pt x="7" y="7"/>
                  </a:lnTo>
                  <a:lnTo>
                    <a:pt x="4" y="11"/>
                  </a:lnTo>
                  <a:lnTo>
                    <a:pt x="2" y="14"/>
                  </a:lnTo>
                  <a:lnTo>
                    <a:pt x="1" y="20"/>
                  </a:lnTo>
                  <a:lnTo>
                    <a:pt x="0" y="24"/>
                  </a:lnTo>
                  <a:lnTo>
                    <a:pt x="9" y="24"/>
                  </a:lnTo>
                  <a:lnTo>
                    <a:pt x="9" y="20"/>
                  </a:lnTo>
                  <a:lnTo>
                    <a:pt x="10" y="18"/>
                  </a:lnTo>
                  <a:lnTo>
                    <a:pt x="11" y="15"/>
                  </a:lnTo>
                  <a:lnTo>
                    <a:pt x="13" y="12"/>
                  </a:lnTo>
                  <a:lnTo>
                    <a:pt x="15" y="11"/>
                  </a:lnTo>
                  <a:lnTo>
                    <a:pt x="17" y="9"/>
                  </a:lnTo>
                  <a:lnTo>
                    <a:pt x="20" y="8"/>
                  </a:lnTo>
                  <a:lnTo>
                    <a:pt x="23" y="8"/>
                  </a:lnTo>
                  <a:lnTo>
                    <a:pt x="23"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81" name="Freeform 101"/>
            <p:cNvSpPr>
              <a:spLocks/>
            </p:cNvSpPr>
            <p:nvPr/>
          </p:nvSpPr>
          <p:spPr bwMode="auto">
            <a:xfrm>
              <a:off x="1710" y="785"/>
              <a:ext cx="25" cy="25"/>
            </a:xfrm>
            <a:custGeom>
              <a:avLst/>
              <a:gdLst/>
              <a:ahLst/>
              <a:cxnLst>
                <a:cxn ang="0">
                  <a:pos x="24" y="24"/>
                </a:cxn>
                <a:cxn ang="0">
                  <a:pos x="24" y="24"/>
                </a:cxn>
                <a:cxn ang="0">
                  <a:pos x="23" y="20"/>
                </a:cxn>
                <a:cxn ang="0">
                  <a:pos x="21" y="14"/>
                </a:cxn>
                <a:cxn ang="0">
                  <a:pos x="19" y="11"/>
                </a:cxn>
                <a:cxn ang="0">
                  <a:pos x="17" y="7"/>
                </a:cxn>
                <a:cxn ang="0">
                  <a:pos x="12" y="4"/>
                </a:cxn>
                <a:cxn ang="0">
                  <a:pos x="9" y="2"/>
                </a:cxn>
                <a:cxn ang="0">
                  <a:pos x="5" y="1"/>
                </a:cxn>
                <a:cxn ang="0">
                  <a:pos x="0" y="0"/>
                </a:cxn>
                <a:cxn ang="0">
                  <a:pos x="0" y="8"/>
                </a:cxn>
                <a:cxn ang="0">
                  <a:pos x="3" y="8"/>
                </a:cxn>
                <a:cxn ang="0">
                  <a:pos x="6" y="9"/>
                </a:cxn>
                <a:cxn ang="0">
                  <a:pos x="9" y="11"/>
                </a:cxn>
                <a:cxn ang="0">
                  <a:pos x="11" y="12"/>
                </a:cxn>
                <a:cxn ang="0">
                  <a:pos x="12" y="15"/>
                </a:cxn>
                <a:cxn ang="0">
                  <a:pos x="13" y="18"/>
                </a:cxn>
                <a:cxn ang="0">
                  <a:pos x="15" y="20"/>
                </a:cxn>
                <a:cxn ang="0">
                  <a:pos x="15" y="24"/>
                </a:cxn>
                <a:cxn ang="0">
                  <a:pos x="24" y="24"/>
                </a:cxn>
              </a:cxnLst>
              <a:rect l="0" t="0" r="r" b="b"/>
              <a:pathLst>
                <a:path w="25" h="25">
                  <a:moveTo>
                    <a:pt x="24" y="24"/>
                  </a:moveTo>
                  <a:lnTo>
                    <a:pt x="24" y="24"/>
                  </a:lnTo>
                  <a:lnTo>
                    <a:pt x="23" y="20"/>
                  </a:lnTo>
                  <a:lnTo>
                    <a:pt x="21" y="14"/>
                  </a:lnTo>
                  <a:lnTo>
                    <a:pt x="19" y="11"/>
                  </a:lnTo>
                  <a:lnTo>
                    <a:pt x="17" y="7"/>
                  </a:lnTo>
                  <a:lnTo>
                    <a:pt x="12" y="4"/>
                  </a:lnTo>
                  <a:lnTo>
                    <a:pt x="9" y="2"/>
                  </a:lnTo>
                  <a:lnTo>
                    <a:pt x="5" y="1"/>
                  </a:lnTo>
                  <a:lnTo>
                    <a:pt x="0" y="0"/>
                  </a:lnTo>
                  <a:lnTo>
                    <a:pt x="0" y="8"/>
                  </a:lnTo>
                  <a:lnTo>
                    <a:pt x="3" y="8"/>
                  </a:lnTo>
                  <a:lnTo>
                    <a:pt x="6" y="9"/>
                  </a:lnTo>
                  <a:lnTo>
                    <a:pt x="9" y="11"/>
                  </a:lnTo>
                  <a:lnTo>
                    <a:pt x="11" y="12"/>
                  </a:lnTo>
                  <a:lnTo>
                    <a:pt x="12" y="15"/>
                  </a:lnTo>
                  <a:lnTo>
                    <a:pt x="13" y="18"/>
                  </a:lnTo>
                  <a:lnTo>
                    <a:pt x="15" y="20"/>
                  </a:lnTo>
                  <a:lnTo>
                    <a:pt x="15" y="24"/>
                  </a:lnTo>
                  <a:lnTo>
                    <a:pt x="24" y="24"/>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82" name="Freeform 102"/>
            <p:cNvSpPr>
              <a:spLocks/>
            </p:cNvSpPr>
            <p:nvPr/>
          </p:nvSpPr>
          <p:spPr bwMode="auto">
            <a:xfrm>
              <a:off x="1710" y="817"/>
              <a:ext cx="25" cy="26"/>
            </a:xfrm>
            <a:custGeom>
              <a:avLst/>
              <a:gdLst/>
              <a:ahLst/>
              <a:cxnLst>
                <a:cxn ang="0">
                  <a:pos x="0" y="25"/>
                </a:cxn>
                <a:cxn ang="0">
                  <a:pos x="0" y="25"/>
                </a:cxn>
                <a:cxn ang="0">
                  <a:pos x="5" y="24"/>
                </a:cxn>
                <a:cxn ang="0">
                  <a:pos x="9" y="23"/>
                </a:cxn>
                <a:cxn ang="0">
                  <a:pos x="12" y="20"/>
                </a:cxn>
                <a:cxn ang="0">
                  <a:pos x="16" y="18"/>
                </a:cxn>
                <a:cxn ang="0">
                  <a:pos x="19" y="14"/>
                </a:cxn>
                <a:cxn ang="0">
                  <a:pos x="21" y="10"/>
                </a:cxn>
                <a:cxn ang="0">
                  <a:pos x="23" y="6"/>
                </a:cxn>
                <a:cxn ang="0">
                  <a:pos x="24" y="0"/>
                </a:cxn>
                <a:cxn ang="0">
                  <a:pos x="15" y="0"/>
                </a:cxn>
                <a:cxn ang="0">
                  <a:pos x="15" y="4"/>
                </a:cxn>
                <a:cxn ang="0">
                  <a:pos x="13" y="6"/>
                </a:cxn>
                <a:cxn ang="0">
                  <a:pos x="12" y="10"/>
                </a:cxn>
                <a:cxn ang="0">
                  <a:pos x="11" y="12"/>
                </a:cxn>
                <a:cxn ang="0">
                  <a:pos x="9" y="14"/>
                </a:cxn>
                <a:cxn ang="0">
                  <a:pos x="6" y="16"/>
                </a:cxn>
                <a:cxn ang="0">
                  <a:pos x="3" y="17"/>
                </a:cxn>
                <a:cxn ang="0">
                  <a:pos x="0" y="17"/>
                </a:cxn>
                <a:cxn ang="0">
                  <a:pos x="0" y="25"/>
                </a:cxn>
              </a:cxnLst>
              <a:rect l="0" t="0" r="r" b="b"/>
              <a:pathLst>
                <a:path w="25" h="26">
                  <a:moveTo>
                    <a:pt x="0" y="25"/>
                  </a:moveTo>
                  <a:lnTo>
                    <a:pt x="0" y="25"/>
                  </a:lnTo>
                  <a:lnTo>
                    <a:pt x="5" y="24"/>
                  </a:lnTo>
                  <a:lnTo>
                    <a:pt x="9" y="23"/>
                  </a:lnTo>
                  <a:lnTo>
                    <a:pt x="12" y="20"/>
                  </a:lnTo>
                  <a:lnTo>
                    <a:pt x="16" y="18"/>
                  </a:lnTo>
                  <a:lnTo>
                    <a:pt x="19" y="14"/>
                  </a:lnTo>
                  <a:lnTo>
                    <a:pt x="21" y="10"/>
                  </a:lnTo>
                  <a:lnTo>
                    <a:pt x="23" y="6"/>
                  </a:lnTo>
                  <a:lnTo>
                    <a:pt x="24" y="0"/>
                  </a:lnTo>
                  <a:lnTo>
                    <a:pt x="15" y="0"/>
                  </a:lnTo>
                  <a:lnTo>
                    <a:pt x="15" y="4"/>
                  </a:lnTo>
                  <a:lnTo>
                    <a:pt x="13" y="6"/>
                  </a:lnTo>
                  <a:lnTo>
                    <a:pt x="12" y="10"/>
                  </a:lnTo>
                  <a:lnTo>
                    <a:pt x="11" y="12"/>
                  </a:lnTo>
                  <a:lnTo>
                    <a:pt x="9" y="14"/>
                  </a:lnTo>
                  <a:lnTo>
                    <a:pt x="6" y="16"/>
                  </a:lnTo>
                  <a:lnTo>
                    <a:pt x="3" y="17"/>
                  </a:lnTo>
                  <a:lnTo>
                    <a:pt x="0" y="17"/>
                  </a:lnTo>
                  <a:lnTo>
                    <a:pt x="0" y="25"/>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83" name="Freeform 103"/>
            <p:cNvSpPr>
              <a:spLocks/>
            </p:cNvSpPr>
            <p:nvPr/>
          </p:nvSpPr>
          <p:spPr bwMode="auto">
            <a:xfrm>
              <a:off x="1678" y="817"/>
              <a:ext cx="24" cy="26"/>
            </a:xfrm>
            <a:custGeom>
              <a:avLst/>
              <a:gdLst/>
              <a:ahLst/>
              <a:cxnLst>
                <a:cxn ang="0">
                  <a:pos x="0" y="0"/>
                </a:cxn>
                <a:cxn ang="0">
                  <a:pos x="0" y="0"/>
                </a:cxn>
                <a:cxn ang="0">
                  <a:pos x="1" y="6"/>
                </a:cxn>
                <a:cxn ang="0">
                  <a:pos x="2" y="10"/>
                </a:cxn>
                <a:cxn ang="0">
                  <a:pos x="4" y="14"/>
                </a:cxn>
                <a:cxn ang="0">
                  <a:pos x="7" y="18"/>
                </a:cxn>
                <a:cxn ang="0">
                  <a:pos x="10" y="20"/>
                </a:cxn>
                <a:cxn ang="0">
                  <a:pos x="14" y="23"/>
                </a:cxn>
                <a:cxn ang="0">
                  <a:pos x="18" y="24"/>
                </a:cxn>
                <a:cxn ang="0">
                  <a:pos x="23" y="25"/>
                </a:cxn>
                <a:cxn ang="0">
                  <a:pos x="23" y="17"/>
                </a:cxn>
                <a:cxn ang="0">
                  <a:pos x="20" y="17"/>
                </a:cxn>
                <a:cxn ang="0">
                  <a:pos x="17" y="16"/>
                </a:cxn>
                <a:cxn ang="0">
                  <a:pos x="15" y="14"/>
                </a:cxn>
                <a:cxn ang="0">
                  <a:pos x="13" y="12"/>
                </a:cxn>
                <a:cxn ang="0">
                  <a:pos x="11" y="10"/>
                </a:cxn>
                <a:cxn ang="0">
                  <a:pos x="10" y="6"/>
                </a:cxn>
                <a:cxn ang="0">
                  <a:pos x="9" y="4"/>
                </a:cxn>
                <a:cxn ang="0">
                  <a:pos x="9" y="0"/>
                </a:cxn>
                <a:cxn ang="0">
                  <a:pos x="0" y="0"/>
                </a:cxn>
              </a:cxnLst>
              <a:rect l="0" t="0" r="r" b="b"/>
              <a:pathLst>
                <a:path w="24" h="26">
                  <a:moveTo>
                    <a:pt x="0" y="0"/>
                  </a:moveTo>
                  <a:lnTo>
                    <a:pt x="0" y="0"/>
                  </a:lnTo>
                  <a:lnTo>
                    <a:pt x="1" y="6"/>
                  </a:lnTo>
                  <a:lnTo>
                    <a:pt x="2" y="10"/>
                  </a:lnTo>
                  <a:lnTo>
                    <a:pt x="4" y="14"/>
                  </a:lnTo>
                  <a:lnTo>
                    <a:pt x="7" y="18"/>
                  </a:lnTo>
                  <a:lnTo>
                    <a:pt x="10" y="20"/>
                  </a:lnTo>
                  <a:lnTo>
                    <a:pt x="14" y="23"/>
                  </a:lnTo>
                  <a:lnTo>
                    <a:pt x="18" y="24"/>
                  </a:lnTo>
                  <a:lnTo>
                    <a:pt x="23" y="25"/>
                  </a:lnTo>
                  <a:lnTo>
                    <a:pt x="23" y="17"/>
                  </a:lnTo>
                  <a:lnTo>
                    <a:pt x="20" y="17"/>
                  </a:lnTo>
                  <a:lnTo>
                    <a:pt x="17" y="16"/>
                  </a:lnTo>
                  <a:lnTo>
                    <a:pt x="15" y="14"/>
                  </a:lnTo>
                  <a:lnTo>
                    <a:pt x="13" y="12"/>
                  </a:lnTo>
                  <a:lnTo>
                    <a:pt x="11" y="10"/>
                  </a:lnTo>
                  <a:lnTo>
                    <a:pt x="10" y="6"/>
                  </a:lnTo>
                  <a:lnTo>
                    <a:pt x="9" y="4"/>
                  </a:lnTo>
                  <a:lnTo>
                    <a:pt x="9" y="0"/>
                  </a:lnTo>
                  <a:lnTo>
                    <a:pt x="0"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84" name="Freeform 104"/>
            <p:cNvSpPr>
              <a:spLocks/>
            </p:cNvSpPr>
            <p:nvPr/>
          </p:nvSpPr>
          <p:spPr bwMode="auto">
            <a:xfrm>
              <a:off x="2172" y="1531"/>
              <a:ext cx="32" cy="35"/>
            </a:xfrm>
            <a:custGeom>
              <a:avLst/>
              <a:gdLst/>
              <a:ahLst/>
              <a:cxnLst>
                <a:cxn ang="0">
                  <a:pos x="0" y="17"/>
                </a:cxn>
                <a:cxn ang="0">
                  <a:pos x="1" y="11"/>
                </a:cxn>
                <a:cxn ang="0">
                  <a:pos x="4" y="5"/>
                </a:cxn>
                <a:cxn ang="0">
                  <a:pos x="9" y="1"/>
                </a:cxn>
                <a:cxn ang="0">
                  <a:pos x="15" y="0"/>
                </a:cxn>
                <a:cxn ang="0">
                  <a:pos x="21" y="1"/>
                </a:cxn>
                <a:cxn ang="0">
                  <a:pos x="27" y="5"/>
                </a:cxn>
                <a:cxn ang="0">
                  <a:pos x="30" y="11"/>
                </a:cxn>
                <a:cxn ang="0">
                  <a:pos x="31" y="17"/>
                </a:cxn>
                <a:cxn ang="0">
                  <a:pos x="30" y="23"/>
                </a:cxn>
                <a:cxn ang="0">
                  <a:pos x="27" y="28"/>
                </a:cxn>
                <a:cxn ang="0">
                  <a:pos x="21" y="32"/>
                </a:cxn>
                <a:cxn ang="0">
                  <a:pos x="15" y="34"/>
                </a:cxn>
                <a:cxn ang="0">
                  <a:pos x="9" y="32"/>
                </a:cxn>
                <a:cxn ang="0">
                  <a:pos x="4" y="28"/>
                </a:cxn>
                <a:cxn ang="0">
                  <a:pos x="1" y="23"/>
                </a:cxn>
                <a:cxn ang="0">
                  <a:pos x="0" y="17"/>
                </a:cxn>
              </a:cxnLst>
              <a:rect l="0" t="0" r="r" b="b"/>
              <a:pathLst>
                <a:path w="32" h="35">
                  <a:moveTo>
                    <a:pt x="0" y="17"/>
                  </a:moveTo>
                  <a:lnTo>
                    <a:pt x="1" y="11"/>
                  </a:lnTo>
                  <a:lnTo>
                    <a:pt x="4" y="5"/>
                  </a:lnTo>
                  <a:lnTo>
                    <a:pt x="9" y="1"/>
                  </a:lnTo>
                  <a:lnTo>
                    <a:pt x="15" y="0"/>
                  </a:lnTo>
                  <a:lnTo>
                    <a:pt x="21" y="1"/>
                  </a:lnTo>
                  <a:lnTo>
                    <a:pt x="27" y="5"/>
                  </a:lnTo>
                  <a:lnTo>
                    <a:pt x="30" y="11"/>
                  </a:lnTo>
                  <a:lnTo>
                    <a:pt x="31" y="17"/>
                  </a:lnTo>
                  <a:lnTo>
                    <a:pt x="30" y="23"/>
                  </a:lnTo>
                  <a:lnTo>
                    <a:pt x="27" y="28"/>
                  </a:lnTo>
                  <a:lnTo>
                    <a:pt x="21" y="32"/>
                  </a:lnTo>
                  <a:lnTo>
                    <a:pt x="15" y="34"/>
                  </a:lnTo>
                  <a:lnTo>
                    <a:pt x="9" y="32"/>
                  </a:lnTo>
                  <a:lnTo>
                    <a:pt x="4" y="28"/>
                  </a:lnTo>
                  <a:lnTo>
                    <a:pt x="1" y="23"/>
                  </a:lnTo>
                  <a:lnTo>
                    <a:pt x="0" y="17"/>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85" name="Freeform 105"/>
            <p:cNvSpPr>
              <a:spLocks/>
            </p:cNvSpPr>
            <p:nvPr/>
          </p:nvSpPr>
          <p:spPr bwMode="auto">
            <a:xfrm>
              <a:off x="2167" y="1526"/>
              <a:ext cx="19" cy="19"/>
            </a:xfrm>
            <a:custGeom>
              <a:avLst/>
              <a:gdLst/>
              <a:ahLst/>
              <a:cxnLst>
                <a:cxn ang="0">
                  <a:pos x="18" y="0"/>
                </a:cxn>
                <a:cxn ang="0">
                  <a:pos x="18" y="0"/>
                </a:cxn>
                <a:cxn ang="0">
                  <a:pos x="11" y="1"/>
                </a:cxn>
                <a:cxn ang="0">
                  <a:pos x="5" y="5"/>
                </a:cxn>
                <a:cxn ang="0">
                  <a:pos x="2" y="11"/>
                </a:cxn>
                <a:cxn ang="0">
                  <a:pos x="0" y="18"/>
                </a:cxn>
                <a:cxn ang="0">
                  <a:pos x="9" y="18"/>
                </a:cxn>
                <a:cxn ang="0">
                  <a:pos x="9" y="14"/>
                </a:cxn>
                <a:cxn ang="0">
                  <a:pos x="11" y="10"/>
                </a:cxn>
                <a:cxn ang="0">
                  <a:pos x="14" y="8"/>
                </a:cxn>
                <a:cxn ang="0">
                  <a:pos x="18" y="8"/>
                </a:cxn>
                <a:cxn ang="0">
                  <a:pos x="18" y="0"/>
                </a:cxn>
              </a:cxnLst>
              <a:rect l="0" t="0" r="r" b="b"/>
              <a:pathLst>
                <a:path w="19" h="19">
                  <a:moveTo>
                    <a:pt x="18" y="0"/>
                  </a:moveTo>
                  <a:lnTo>
                    <a:pt x="18" y="0"/>
                  </a:lnTo>
                  <a:lnTo>
                    <a:pt x="11" y="1"/>
                  </a:lnTo>
                  <a:lnTo>
                    <a:pt x="5" y="5"/>
                  </a:lnTo>
                  <a:lnTo>
                    <a:pt x="2" y="11"/>
                  </a:lnTo>
                  <a:lnTo>
                    <a:pt x="0" y="18"/>
                  </a:lnTo>
                  <a:lnTo>
                    <a:pt x="9" y="18"/>
                  </a:lnTo>
                  <a:lnTo>
                    <a:pt x="9" y="14"/>
                  </a:lnTo>
                  <a:lnTo>
                    <a:pt x="11" y="10"/>
                  </a:lnTo>
                  <a:lnTo>
                    <a:pt x="14" y="8"/>
                  </a:lnTo>
                  <a:lnTo>
                    <a:pt x="18" y="8"/>
                  </a:lnTo>
                  <a:lnTo>
                    <a:pt x="18"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86" name="Freeform 106"/>
            <p:cNvSpPr>
              <a:spLocks/>
            </p:cNvSpPr>
            <p:nvPr/>
          </p:nvSpPr>
          <p:spPr bwMode="auto">
            <a:xfrm>
              <a:off x="2192" y="1526"/>
              <a:ext cx="20" cy="19"/>
            </a:xfrm>
            <a:custGeom>
              <a:avLst/>
              <a:gdLst/>
              <a:ahLst/>
              <a:cxnLst>
                <a:cxn ang="0">
                  <a:pos x="19" y="18"/>
                </a:cxn>
                <a:cxn ang="0">
                  <a:pos x="19" y="18"/>
                </a:cxn>
                <a:cxn ang="0">
                  <a:pos x="17" y="11"/>
                </a:cxn>
                <a:cxn ang="0">
                  <a:pos x="13" y="5"/>
                </a:cxn>
                <a:cxn ang="0">
                  <a:pos x="8" y="1"/>
                </a:cxn>
                <a:cxn ang="0">
                  <a:pos x="0" y="0"/>
                </a:cxn>
                <a:cxn ang="0">
                  <a:pos x="0" y="8"/>
                </a:cxn>
                <a:cxn ang="0">
                  <a:pos x="4" y="8"/>
                </a:cxn>
                <a:cxn ang="0">
                  <a:pos x="7" y="10"/>
                </a:cxn>
                <a:cxn ang="0">
                  <a:pos x="10" y="14"/>
                </a:cxn>
                <a:cxn ang="0">
                  <a:pos x="10" y="18"/>
                </a:cxn>
                <a:cxn ang="0">
                  <a:pos x="19" y="18"/>
                </a:cxn>
              </a:cxnLst>
              <a:rect l="0" t="0" r="r" b="b"/>
              <a:pathLst>
                <a:path w="20" h="19">
                  <a:moveTo>
                    <a:pt x="19" y="18"/>
                  </a:moveTo>
                  <a:lnTo>
                    <a:pt x="19" y="18"/>
                  </a:lnTo>
                  <a:lnTo>
                    <a:pt x="17" y="11"/>
                  </a:lnTo>
                  <a:lnTo>
                    <a:pt x="13" y="5"/>
                  </a:lnTo>
                  <a:lnTo>
                    <a:pt x="8" y="1"/>
                  </a:lnTo>
                  <a:lnTo>
                    <a:pt x="0" y="0"/>
                  </a:lnTo>
                  <a:lnTo>
                    <a:pt x="0" y="8"/>
                  </a:lnTo>
                  <a:lnTo>
                    <a:pt x="4" y="8"/>
                  </a:lnTo>
                  <a:lnTo>
                    <a:pt x="7" y="10"/>
                  </a:lnTo>
                  <a:lnTo>
                    <a:pt x="10" y="14"/>
                  </a:lnTo>
                  <a:lnTo>
                    <a:pt x="10" y="18"/>
                  </a:lnTo>
                  <a:lnTo>
                    <a:pt x="19" y="18"/>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87" name="Freeform 107"/>
            <p:cNvSpPr>
              <a:spLocks/>
            </p:cNvSpPr>
            <p:nvPr/>
          </p:nvSpPr>
          <p:spPr bwMode="auto">
            <a:xfrm>
              <a:off x="2192" y="1551"/>
              <a:ext cx="20" cy="19"/>
            </a:xfrm>
            <a:custGeom>
              <a:avLst/>
              <a:gdLst/>
              <a:ahLst/>
              <a:cxnLst>
                <a:cxn ang="0">
                  <a:pos x="0" y="18"/>
                </a:cxn>
                <a:cxn ang="0">
                  <a:pos x="0" y="18"/>
                </a:cxn>
                <a:cxn ang="0">
                  <a:pos x="8" y="16"/>
                </a:cxn>
                <a:cxn ang="0">
                  <a:pos x="13" y="12"/>
                </a:cxn>
                <a:cxn ang="0">
                  <a:pos x="17" y="7"/>
                </a:cxn>
                <a:cxn ang="0">
                  <a:pos x="19" y="0"/>
                </a:cxn>
                <a:cxn ang="0">
                  <a:pos x="10" y="0"/>
                </a:cxn>
                <a:cxn ang="0">
                  <a:pos x="10" y="4"/>
                </a:cxn>
                <a:cxn ang="0">
                  <a:pos x="7" y="8"/>
                </a:cxn>
                <a:cxn ang="0">
                  <a:pos x="4" y="9"/>
                </a:cxn>
                <a:cxn ang="0">
                  <a:pos x="0" y="10"/>
                </a:cxn>
                <a:cxn ang="0">
                  <a:pos x="0" y="18"/>
                </a:cxn>
              </a:cxnLst>
              <a:rect l="0" t="0" r="r" b="b"/>
              <a:pathLst>
                <a:path w="20" h="19">
                  <a:moveTo>
                    <a:pt x="0" y="18"/>
                  </a:moveTo>
                  <a:lnTo>
                    <a:pt x="0" y="18"/>
                  </a:lnTo>
                  <a:lnTo>
                    <a:pt x="8" y="16"/>
                  </a:lnTo>
                  <a:lnTo>
                    <a:pt x="13" y="12"/>
                  </a:lnTo>
                  <a:lnTo>
                    <a:pt x="17" y="7"/>
                  </a:lnTo>
                  <a:lnTo>
                    <a:pt x="19" y="0"/>
                  </a:lnTo>
                  <a:lnTo>
                    <a:pt x="10" y="0"/>
                  </a:lnTo>
                  <a:lnTo>
                    <a:pt x="10" y="4"/>
                  </a:lnTo>
                  <a:lnTo>
                    <a:pt x="7" y="8"/>
                  </a:lnTo>
                  <a:lnTo>
                    <a:pt x="4" y="9"/>
                  </a:lnTo>
                  <a:lnTo>
                    <a:pt x="0" y="10"/>
                  </a:lnTo>
                  <a:lnTo>
                    <a:pt x="0" y="18"/>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88" name="Freeform 108"/>
            <p:cNvSpPr>
              <a:spLocks/>
            </p:cNvSpPr>
            <p:nvPr/>
          </p:nvSpPr>
          <p:spPr bwMode="auto">
            <a:xfrm>
              <a:off x="2167" y="1551"/>
              <a:ext cx="19" cy="19"/>
            </a:xfrm>
            <a:custGeom>
              <a:avLst/>
              <a:gdLst/>
              <a:ahLst/>
              <a:cxnLst>
                <a:cxn ang="0">
                  <a:pos x="0" y="0"/>
                </a:cxn>
                <a:cxn ang="0">
                  <a:pos x="0" y="0"/>
                </a:cxn>
                <a:cxn ang="0">
                  <a:pos x="2" y="6"/>
                </a:cxn>
                <a:cxn ang="0">
                  <a:pos x="5" y="12"/>
                </a:cxn>
                <a:cxn ang="0">
                  <a:pos x="11" y="16"/>
                </a:cxn>
                <a:cxn ang="0">
                  <a:pos x="18" y="18"/>
                </a:cxn>
                <a:cxn ang="0">
                  <a:pos x="18" y="10"/>
                </a:cxn>
                <a:cxn ang="0">
                  <a:pos x="14" y="9"/>
                </a:cxn>
                <a:cxn ang="0">
                  <a:pos x="11" y="8"/>
                </a:cxn>
                <a:cxn ang="0">
                  <a:pos x="9" y="4"/>
                </a:cxn>
                <a:cxn ang="0">
                  <a:pos x="9" y="0"/>
                </a:cxn>
                <a:cxn ang="0">
                  <a:pos x="0" y="0"/>
                </a:cxn>
              </a:cxnLst>
              <a:rect l="0" t="0" r="r" b="b"/>
              <a:pathLst>
                <a:path w="19" h="19">
                  <a:moveTo>
                    <a:pt x="0" y="0"/>
                  </a:moveTo>
                  <a:lnTo>
                    <a:pt x="0" y="0"/>
                  </a:lnTo>
                  <a:lnTo>
                    <a:pt x="2" y="6"/>
                  </a:lnTo>
                  <a:lnTo>
                    <a:pt x="5" y="12"/>
                  </a:lnTo>
                  <a:lnTo>
                    <a:pt x="11" y="16"/>
                  </a:lnTo>
                  <a:lnTo>
                    <a:pt x="18" y="18"/>
                  </a:lnTo>
                  <a:lnTo>
                    <a:pt x="18" y="10"/>
                  </a:lnTo>
                  <a:lnTo>
                    <a:pt x="14" y="9"/>
                  </a:lnTo>
                  <a:lnTo>
                    <a:pt x="11" y="8"/>
                  </a:lnTo>
                  <a:lnTo>
                    <a:pt x="9" y="4"/>
                  </a:lnTo>
                  <a:lnTo>
                    <a:pt x="9" y="0"/>
                  </a:lnTo>
                  <a:lnTo>
                    <a:pt x="0"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89" name="Freeform 109"/>
            <p:cNvSpPr>
              <a:spLocks/>
            </p:cNvSpPr>
            <p:nvPr/>
          </p:nvSpPr>
          <p:spPr bwMode="auto">
            <a:xfrm>
              <a:off x="1862" y="920"/>
              <a:ext cx="33" cy="35"/>
            </a:xfrm>
            <a:custGeom>
              <a:avLst/>
              <a:gdLst/>
              <a:ahLst/>
              <a:cxnLst>
                <a:cxn ang="0">
                  <a:pos x="0" y="17"/>
                </a:cxn>
                <a:cxn ang="0">
                  <a:pos x="2" y="11"/>
                </a:cxn>
                <a:cxn ang="0">
                  <a:pos x="4" y="5"/>
                </a:cxn>
                <a:cxn ang="0">
                  <a:pos x="10" y="1"/>
                </a:cxn>
                <a:cxn ang="0">
                  <a:pos x="16" y="0"/>
                </a:cxn>
                <a:cxn ang="0">
                  <a:pos x="22" y="1"/>
                </a:cxn>
                <a:cxn ang="0">
                  <a:pos x="27" y="5"/>
                </a:cxn>
                <a:cxn ang="0">
                  <a:pos x="31" y="11"/>
                </a:cxn>
                <a:cxn ang="0">
                  <a:pos x="32" y="17"/>
                </a:cxn>
                <a:cxn ang="0">
                  <a:pos x="31" y="23"/>
                </a:cxn>
                <a:cxn ang="0">
                  <a:pos x="27" y="28"/>
                </a:cxn>
                <a:cxn ang="0">
                  <a:pos x="22" y="32"/>
                </a:cxn>
                <a:cxn ang="0">
                  <a:pos x="16" y="34"/>
                </a:cxn>
                <a:cxn ang="0">
                  <a:pos x="10" y="32"/>
                </a:cxn>
                <a:cxn ang="0">
                  <a:pos x="4" y="28"/>
                </a:cxn>
                <a:cxn ang="0">
                  <a:pos x="2" y="23"/>
                </a:cxn>
                <a:cxn ang="0">
                  <a:pos x="0" y="17"/>
                </a:cxn>
              </a:cxnLst>
              <a:rect l="0" t="0" r="r" b="b"/>
              <a:pathLst>
                <a:path w="33" h="35">
                  <a:moveTo>
                    <a:pt x="0" y="17"/>
                  </a:moveTo>
                  <a:lnTo>
                    <a:pt x="2" y="11"/>
                  </a:lnTo>
                  <a:lnTo>
                    <a:pt x="4" y="5"/>
                  </a:lnTo>
                  <a:lnTo>
                    <a:pt x="10" y="1"/>
                  </a:lnTo>
                  <a:lnTo>
                    <a:pt x="16" y="0"/>
                  </a:lnTo>
                  <a:lnTo>
                    <a:pt x="22" y="1"/>
                  </a:lnTo>
                  <a:lnTo>
                    <a:pt x="27" y="5"/>
                  </a:lnTo>
                  <a:lnTo>
                    <a:pt x="31" y="11"/>
                  </a:lnTo>
                  <a:lnTo>
                    <a:pt x="32" y="17"/>
                  </a:lnTo>
                  <a:lnTo>
                    <a:pt x="31" y="23"/>
                  </a:lnTo>
                  <a:lnTo>
                    <a:pt x="27" y="28"/>
                  </a:lnTo>
                  <a:lnTo>
                    <a:pt x="22" y="32"/>
                  </a:lnTo>
                  <a:lnTo>
                    <a:pt x="16" y="34"/>
                  </a:lnTo>
                  <a:lnTo>
                    <a:pt x="10" y="32"/>
                  </a:lnTo>
                  <a:lnTo>
                    <a:pt x="4" y="28"/>
                  </a:lnTo>
                  <a:lnTo>
                    <a:pt x="2" y="23"/>
                  </a:lnTo>
                  <a:lnTo>
                    <a:pt x="0" y="17"/>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90" name="Freeform 110"/>
            <p:cNvSpPr>
              <a:spLocks/>
            </p:cNvSpPr>
            <p:nvPr/>
          </p:nvSpPr>
          <p:spPr bwMode="auto">
            <a:xfrm>
              <a:off x="1858" y="916"/>
              <a:ext cx="18" cy="18"/>
            </a:xfrm>
            <a:custGeom>
              <a:avLst/>
              <a:gdLst/>
              <a:ahLst/>
              <a:cxnLst>
                <a:cxn ang="0">
                  <a:pos x="17" y="0"/>
                </a:cxn>
                <a:cxn ang="0">
                  <a:pos x="17" y="0"/>
                </a:cxn>
                <a:cxn ang="0">
                  <a:pos x="10" y="1"/>
                </a:cxn>
                <a:cxn ang="0">
                  <a:pos x="4" y="5"/>
                </a:cxn>
                <a:cxn ang="0">
                  <a:pos x="2" y="11"/>
                </a:cxn>
                <a:cxn ang="0">
                  <a:pos x="0" y="17"/>
                </a:cxn>
                <a:cxn ang="0">
                  <a:pos x="8" y="17"/>
                </a:cxn>
                <a:cxn ang="0">
                  <a:pos x="9" y="13"/>
                </a:cxn>
                <a:cxn ang="0">
                  <a:pos x="11" y="10"/>
                </a:cxn>
                <a:cxn ang="0">
                  <a:pos x="13" y="7"/>
                </a:cxn>
                <a:cxn ang="0">
                  <a:pos x="17" y="7"/>
                </a:cxn>
                <a:cxn ang="0">
                  <a:pos x="17" y="0"/>
                </a:cxn>
              </a:cxnLst>
              <a:rect l="0" t="0" r="r" b="b"/>
              <a:pathLst>
                <a:path w="18" h="18">
                  <a:moveTo>
                    <a:pt x="17" y="0"/>
                  </a:moveTo>
                  <a:lnTo>
                    <a:pt x="17" y="0"/>
                  </a:lnTo>
                  <a:lnTo>
                    <a:pt x="10" y="1"/>
                  </a:lnTo>
                  <a:lnTo>
                    <a:pt x="4" y="5"/>
                  </a:lnTo>
                  <a:lnTo>
                    <a:pt x="2" y="11"/>
                  </a:lnTo>
                  <a:lnTo>
                    <a:pt x="0" y="17"/>
                  </a:lnTo>
                  <a:lnTo>
                    <a:pt x="8" y="17"/>
                  </a:lnTo>
                  <a:lnTo>
                    <a:pt x="9" y="13"/>
                  </a:lnTo>
                  <a:lnTo>
                    <a:pt x="11" y="10"/>
                  </a:lnTo>
                  <a:lnTo>
                    <a:pt x="13" y="7"/>
                  </a:lnTo>
                  <a:lnTo>
                    <a:pt x="17" y="7"/>
                  </a:lnTo>
                  <a:lnTo>
                    <a:pt x="17"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91" name="Freeform 111"/>
            <p:cNvSpPr>
              <a:spLocks/>
            </p:cNvSpPr>
            <p:nvPr/>
          </p:nvSpPr>
          <p:spPr bwMode="auto">
            <a:xfrm>
              <a:off x="1882" y="916"/>
              <a:ext cx="18" cy="18"/>
            </a:xfrm>
            <a:custGeom>
              <a:avLst/>
              <a:gdLst/>
              <a:ahLst/>
              <a:cxnLst>
                <a:cxn ang="0">
                  <a:pos x="17" y="17"/>
                </a:cxn>
                <a:cxn ang="0">
                  <a:pos x="17" y="17"/>
                </a:cxn>
                <a:cxn ang="0">
                  <a:pos x="16" y="11"/>
                </a:cxn>
                <a:cxn ang="0">
                  <a:pos x="13" y="5"/>
                </a:cxn>
                <a:cxn ang="0">
                  <a:pos x="6" y="1"/>
                </a:cxn>
                <a:cxn ang="0">
                  <a:pos x="0" y="0"/>
                </a:cxn>
                <a:cxn ang="0">
                  <a:pos x="0" y="7"/>
                </a:cxn>
                <a:cxn ang="0">
                  <a:pos x="4" y="7"/>
                </a:cxn>
                <a:cxn ang="0">
                  <a:pos x="6" y="10"/>
                </a:cxn>
                <a:cxn ang="0">
                  <a:pos x="9" y="13"/>
                </a:cxn>
                <a:cxn ang="0">
                  <a:pos x="9" y="17"/>
                </a:cxn>
                <a:cxn ang="0">
                  <a:pos x="17" y="17"/>
                </a:cxn>
              </a:cxnLst>
              <a:rect l="0" t="0" r="r" b="b"/>
              <a:pathLst>
                <a:path w="18" h="18">
                  <a:moveTo>
                    <a:pt x="17" y="17"/>
                  </a:moveTo>
                  <a:lnTo>
                    <a:pt x="17" y="17"/>
                  </a:lnTo>
                  <a:lnTo>
                    <a:pt x="16" y="11"/>
                  </a:lnTo>
                  <a:lnTo>
                    <a:pt x="13" y="5"/>
                  </a:lnTo>
                  <a:lnTo>
                    <a:pt x="6" y="1"/>
                  </a:lnTo>
                  <a:lnTo>
                    <a:pt x="0" y="0"/>
                  </a:lnTo>
                  <a:lnTo>
                    <a:pt x="0" y="7"/>
                  </a:lnTo>
                  <a:lnTo>
                    <a:pt x="4" y="7"/>
                  </a:lnTo>
                  <a:lnTo>
                    <a:pt x="6" y="10"/>
                  </a:lnTo>
                  <a:lnTo>
                    <a:pt x="9" y="13"/>
                  </a:lnTo>
                  <a:lnTo>
                    <a:pt x="9" y="17"/>
                  </a:lnTo>
                  <a:lnTo>
                    <a:pt x="17" y="17"/>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92" name="Freeform 112"/>
            <p:cNvSpPr>
              <a:spLocks/>
            </p:cNvSpPr>
            <p:nvPr/>
          </p:nvSpPr>
          <p:spPr bwMode="auto">
            <a:xfrm>
              <a:off x="1882" y="941"/>
              <a:ext cx="18" cy="18"/>
            </a:xfrm>
            <a:custGeom>
              <a:avLst/>
              <a:gdLst/>
              <a:ahLst/>
              <a:cxnLst>
                <a:cxn ang="0">
                  <a:pos x="0" y="17"/>
                </a:cxn>
                <a:cxn ang="0">
                  <a:pos x="0" y="17"/>
                </a:cxn>
                <a:cxn ang="0">
                  <a:pos x="6" y="15"/>
                </a:cxn>
                <a:cxn ang="0">
                  <a:pos x="13" y="11"/>
                </a:cxn>
                <a:cxn ang="0">
                  <a:pos x="16" y="6"/>
                </a:cxn>
                <a:cxn ang="0">
                  <a:pos x="17" y="0"/>
                </a:cxn>
                <a:cxn ang="0">
                  <a:pos x="9" y="0"/>
                </a:cxn>
                <a:cxn ang="0">
                  <a:pos x="9" y="3"/>
                </a:cxn>
                <a:cxn ang="0">
                  <a:pos x="6" y="7"/>
                </a:cxn>
                <a:cxn ang="0">
                  <a:pos x="4" y="9"/>
                </a:cxn>
                <a:cxn ang="0">
                  <a:pos x="0" y="10"/>
                </a:cxn>
                <a:cxn ang="0">
                  <a:pos x="0" y="17"/>
                </a:cxn>
              </a:cxnLst>
              <a:rect l="0" t="0" r="r" b="b"/>
              <a:pathLst>
                <a:path w="18" h="18">
                  <a:moveTo>
                    <a:pt x="0" y="17"/>
                  </a:moveTo>
                  <a:lnTo>
                    <a:pt x="0" y="17"/>
                  </a:lnTo>
                  <a:lnTo>
                    <a:pt x="6" y="15"/>
                  </a:lnTo>
                  <a:lnTo>
                    <a:pt x="13" y="11"/>
                  </a:lnTo>
                  <a:lnTo>
                    <a:pt x="16" y="6"/>
                  </a:lnTo>
                  <a:lnTo>
                    <a:pt x="17" y="0"/>
                  </a:lnTo>
                  <a:lnTo>
                    <a:pt x="9" y="0"/>
                  </a:lnTo>
                  <a:lnTo>
                    <a:pt x="9" y="3"/>
                  </a:lnTo>
                  <a:lnTo>
                    <a:pt x="6" y="7"/>
                  </a:lnTo>
                  <a:lnTo>
                    <a:pt x="4" y="9"/>
                  </a:lnTo>
                  <a:lnTo>
                    <a:pt x="0" y="10"/>
                  </a:lnTo>
                  <a:lnTo>
                    <a:pt x="0" y="17"/>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93" name="Freeform 113"/>
            <p:cNvSpPr>
              <a:spLocks/>
            </p:cNvSpPr>
            <p:nvPr/>
          </p:nvSpPr>
          <p:spPr bwMode="auto">
            <a:xfrm>
              <a:off x="1858" y="941"/>
              <a:ext cx="18" cy="18"/>
            </a:xfrm>
            <a:custGeom>
              <a:avLst/>
              <a:gdLst/>
              <a:ahLst/>
              <a:cxnLst>
                <a:cxn ang="0">
                  <a:pos x="0" y="0"/>
                </a:cxn>
                <a:cxn ang="0">
                  <a:pos x="0" y="0"/>
                </a:cxn>
                <a:cxn ang="0">
                  <a:pos x="2" y="6"/>
                </a:cxn>
                <a:cxn ang="0">
                  <a:pos x="4" y="11"/>
                </a:cxn>
                <a:cxn ang="0">
                  <a:pos x="10" y="15"/>
                </a:cxn>
                <a:cxn ang="0">
                  <a:pos x="17" y="17"/>
                </a:cxn>
                <a:cxn ang="0">
                  <a:pos x="17" y="10"/>
                </a:cxn>
                <a:cxn ang="0">
                  <a:pos x="13" y="9"/>
                </a:cxn>
                <a:cxn ang="0">
                  <a:pos x="11" y="7"/>
                </a:cxn>
                <a:cxn ang="0">
                  <a:pos x="9" y="4"/>
                </a:cxn>
                <a:cxn ang="0">
                  <a:pos x="8" y="0"/>
                </a:cxn>
                <a:cxn ang="0">
                  <a:pos x="0" y="0"/>
                </a:cxn>
              </a:cxnLst>
              <a:rect l="0" t="0" r="r" b="b"/>
              <a:pathLst>
                <a:path w="18" h="18">
                  <a:moveTo>
                    <a:pt x="0" y="0"/>
                  </a:moveTo>
                  <a:lnTo>
                    <a:pt x="0" y="0"/>
                  </a:lnTo>
                  <a:lnTo>
                    <a:pt x="2" y="6"/>
                  </a:lnTo>
                  <a:lnTo>
                    <a:pt x="4" y="11"/>
                  </a:lnTo>
                  <a:lnTo>
                    <a:pt x="10" y="15"/>
                  </a:lnTo>
                  <a:lnTo>
                    <a:pt x="17" y="17"/>
                  </a:lnTo>
                  <a:lnTo>
                    <a:pt x="17" y="10"/>
                  </a:lnTo>
                  <a:lnTo>
                    <a:pt x="13" y="9"/>
                  </a:lnTo>
                  <a:lnTo>
                    <a:pt x="11" y="7"/>
                  </a:lnTo>
                  <a:lnTo>
                    <a:pt x="9" y="4"/>
                  </a:lnTo>
                  <a:lnTo>
                    <a:pt x="8" y="0"/>
                  </a:lnTo>
                  <a:lnTo>
                    <a:pt x="0"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94" name="Freeform 114"/>
            <p:cNvSpPr>
              <a:spLocks/>
            </p:cNvSpPr>
            <p:nvPr/>
          </p:nvSpPr>
          <p:spPr bwMode="auto">
            <a:xfrm>
              <a:off x="2092" y="986"/>
              <a:ext cx="30" cy="33"/>
            </a:xfrm>
            <a:custGeom>
              <a:avLst/>
              <a:gdLst/>
              <a:ahLst/>
              <a:cxnLst>
                <a:cxn ang="0">
                  <a:pos x="0" y="16"/>
                </a:cxn>
                <a:cxn ang="0">
                  <a:pos x="1" y="10"/>
                </a:cxn>
                <a:cxn ang="0">
                  <a:pos x="4" y="4"/>
                </a:cxn>
                <a:cxn ang="0">
                  <a:pos x="9" y="1"/>
                </a:cxn>
                <a:cxn ang="0">
                  <a:pos x="14" y="0"/>
                </a:cxn>
                <a:cxn ang="0">
                  <a:pos x="20" y="1"/>
                </a:cxn>
                <a:cxn ang="0">
                  <a:pos x="25" y="4"/>
                </a:cxn>
                <a:cxn ang="0">
                  <a:pos x="28" y="10"/>
                </a:cxn>
                <a:cxn ang="0">
                  <a:pos x="29" y="16"/>
                </a:cxn>
                <a:cxn ang="0">
                  <a:pos x="28" y="22"/>
                </a:cxn>
                <a:cxn ang="0">
                  <a:pos x="25" y="27"/>
                </a:cxn>
                <a:cxn ang="0">
                  <a:pos x="20" y="31"/>
                </a:cxn>
                <a:cxn ang="0">
                  <a:pos x="14" y="32"/>
                </a:cxn>
                <a:cxn ang="0">
                  <a:pos x="9" y="31"/>
                </a:cxn>
                <a:cxn ang="0">
                  <a:pos x="4" y="27"/>
                </a:cxn>
                <a:cxn ang="0">
                  <a:pos x="1" y="22"/>
                </a:cxn>
                <a:cxn ang="0">
                  <a:pos x="0" y="16"/>
                </a:cxn>
              </a:cxnLst>
              <a:rect l="0" t="0" r="r" b="b"/>
              <a:pathLst>
                <a:path w="30" h="33">
                  <a:moveTo>
                    <a:pt x="0" y="16"/>
                  </a:moveTo>
                  <a:lnTo>
                    <a:pt x="1" y="10"/>
                  </a:lnTo>
                  <a:lnTo>
                    <a:pt x="4" y="4"/>
                  </a:lnTo>
                  <a:lnTo>
                    <a:pt x="9" y="1"/>
                  </a:lnTo>
                  <a:lnTo>
                    <a:pt x="14" y="0"/>
                  </a:lnTo>
                  <a:lnTo>
                    <a:pt x="20" y="1"/>
                  </a:lnTo>
                  <a:lnTo>
                    <a:pt x="25" y="4"/>
                  </a:lnTo>
                  <a:lnTo>
                    <a:pt x="28" y="10"/>
                  </a:lnTo>
                  <a:lnTo>
                    <a:pt x="29" y="16"/>
                  </a:lnTo>
                  <a:lnTo>
                    <a:pt x="28" y="22"/>
                  </a:lnTo>
                  <a:lnTo>
                    <a:pt x="25" y="27"/>
                  </a:lnTo>
                  <a:lnTo>
                    <a:pt x="20" y="31"/>
                  </a:lnTo>
                  <a:lnTo>
                    <a:pt x="14" y="32"/>
                  </a:lnTo>
                  <a:lnTo>
                    <a:pt x="9" y="31"/>
                  </a:lnTo>
                  <a:lnTo>
                    <a:pt x="4" y="27"/>
                  </a:lnTo>
                  <a:lnTo>
                    <a:pt x="1" y="22"/>
                  </a:lnTo>
                  <a:lnTo>
                    <a:pt x="0" y="16"/>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95" name="Freeform 115"/>
            <p:cNvSpPr>
              <a:spLocks/>
            </p:cNvSpPr>
            <p:nvPr/>
          </p:nvSpPr>
          <p:spPr bwMode="auto">
            <a:xfrm>
              <a:off x="2085" y="979"/>
              <a:ext cx="17" cy="19"/>
            </a:xfrm>
            <a:custGeom>
              <a:avLst/>
              <a:gdLst/>
              <a:ahLst/>
              <a:cxnLst>
                <a:cxn ang="0">
                  <a:pos x="16" y="0"/>
                </a:cxn>
                <a:cxn ang="0">
                  <a:pos x="16" y="0"/>
                </a:cxn>
                <a:cxn ang="0">
                  <a:pos x="10" y="2"/>
                </a:cxn>
                <a:cxn ang="0">
                  <a:pos x="5" y="5"/>
                </a:cxn>
                <a:cxn ang="0">
                  <a:pos x="2" y="12"/>
                </a:cxn>
                <a:cxn ang="0">
                  <a:pos x="0" y="18"/>
                </a:cxn>
                <a:cxn ang="0">
                  <a:pos x="8" y="18"/>
                </a:cxn>
                <a:cxn ang="0">
                  <a:pos x="8" y="14"/>
                </a:cxn>
                <a:cxn ang="0">
                  <a:pos x="10" y="10"/>
                </a:cxn>
                <a:cxn ang="0">
                  <a:pos x="13" y="9"/>
                </a:cxn>
                <a:cxn ang="0">
                  <a:pos x="16" y="8"/>
                </a:cxn>
                <a:cxn ang="0">
                  <a:pos x="16" y="0"/>
                </a:cxn>
              </a:cxnLst>
              <a:rect l="0" t="0" r="r" b="b"/>
              <a:pathLst>
                <a:path w="17" h="19">
                  <a:moveTo>
                    <a:pt x="16" y="0"/>
                  </a:moveTo>
                  <a:lnTo>
                    <a:pt x="16" y="0"/>
                  </a:lnTo>
                  <a:lnTo>
                    <a:pt x="10" y="2"/>
                  </a:lnTo>
                  <a:lnTo>
                    <a:pt x="5" y="5"/>
                  </a:lnTo>
                  <a:lnTo>
                    <a:pt x="2" y="12"/>
                  </a:lnTo>
                  <a:lnTo>
                    <a:pt x="0" y="18"/>
                  </a:lnTo>
                  <a:lnTo>
                    <a:pt x="8" y="18"/>
                  </a:lnTo>
                  <a:lnTo>
                    <a:pt x="8" y="14"/>
                  </a:lnTo>
                  <a:lnTo>
                    <a:pt x="10" y="10"/>
                  </a:lnTo>
                  <a:lnTo>
                    <a:pt x="13" y="9"/>
                  </a:lnTo>
                  <a:lnTo>
                    <a:pt x="16" y="8"/>
                  </a:lnTo>
                  <a:lnTo>
                    <a:pt x="16"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96" name="Freeform 116"/>
            <p:cNvSpPr>
              <a:spLocks/>
            </p:cNvSpPr>
            <p:nvPr/>
          </p:nvSpPr>
          <p:spPr bwMode="auto">
            <a:xfrm>
              <a:off x="2110" y="979"/>
              <a:ext cx="18" cy="19"/>
            </a:xfrm>
            <a:custGeom>
              <a:avLst/>
              <a:gdLst/>
              <a:ahLst/>
              <a:cxnLst>
                <a:cxn ang="0">
                  <a:pos x="17" y="18"/>
                </a:cxn>
                <a:cxn ang="0">
                  <a:pos x="17" y="18"/>
                </a:cxn>
                <a:cxn ang="0">
                  <a:pos x="15" y="11"/>
                </a:cxn>
                <a:cxn ang="0">
                  <a:pos x="12" y="5"/>
                </a:cxn>
                <a:cxn ang="0">
                  <a:pos x="7" y="2"/>
                </a:cxn>
                <a:cxn ang="0">
                  <a:pos x="0" y="0"/>
                </a:cxn>
                <a:cxn ang="0">
                  <a:pos x="0" y="8"/>
                </a:cxn>
                <a:cxn ang="0">
                  <a:pos x="3" y="9"/>
                </a:cxn>
                <a:cxn ang="0">
                  <a:pos x="6" y="10"/>
                </a:cxn>
                <a:cxn ang="0">
                  <a:pos x="9" y="15"/>
                </a:cxn>
                <a:cxn ang="0">
                  <a:pos x="9" y="18"/>
                </a:cxn>
                <a:cxn ang="0">
                  <a:pos x="17" y="18"/>
                </a:cxn>
              </a:cxnLst>
              <a:rect l="0" t="0" r="r" b="b"/>
              <a:pathLst>
                <a:path w="18" h="19">
                  <a:moveTo>
                    <a:pt x="17" y="18"/>
                  </a:moveTo>
                  <a:lnTo>
                    <a:pt x="17" y="18"/>
                  </a:lnTo>
                  <a:lnTo>
                    <a:pt x="15" y="11"/>
                  </a:lnTo>
                  <a:lnTo>
                    <a:pt x="12" y="5"/>
                  </a:lnTo>
                  <a:lnTo>
                    <a:pt x="7" y="2"/>
                  </a:lnTo>
                  <a:lnTo>
                    <a:pt x="0" y="0"/>
                  </a:lnTo>
                  <a:lnTo>
                    <a:pt x="0" y="8"/>
                  </a:lnTo>
                  <a:lnTo>
                    <a:pt x="3" y="9"/>
                  </a:lnTo>
                  <a:lnTo>
                    <a:pt x="6" y="10"/>
                  </a:lnTo>
                  <a:lnTo>
                    <a:pt x="9" y="15"/>
                  </a:lnTo>
                  <a:lnTo>
                    <a:pt x="9" y="18"/>
                  </a:lnTo>
                  <a:lnTo>
                    <a:pt x="17" y="18"/>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97" name="Freeform 117"/>
            <p:cNvSpPr>
              <a:spLocks/>
            </p:cNvSpPr>
            <p:nvPr/>
          </p:nvSpPr>
          <p:spPr bwMode="auto">
            <a:xfrm>
              <a:off x="2110" y="1004"/>
              <a:ext cx="18" cy="21"/>
            </a:xfrm>
            <a:custGeom>
              <a:avLst/>
              <a:gdLst/>
              <a:ahLst/>
              <a:cxnLst>
                <a:cxn ang="0">
                  <a:pos x="0" y="20"/>
                </a:cxn>
                <a:cxn ang="0">
                  <a:pos x="0" y="20"/>
                </a:cxn>
                <a:cxn ang="0">
                  <a:pos x="7" y="18"/>
                </a:cxn>
                <a:cxn ang="0">
                  <a:pos x="12" y="14"/>
                </a:cxn>
                <a:cxn ang="0">
                  <a:pos x="15" y="8"/>
                </a:cxn>
                <a:cxn ang="0">
                  <a:pos x="17" y="0"/>
                </a:cxn>
                <a:cxn ang="0">
                  <a:pos x="9" y="0"/>
                </a:cxn>
                <a:cxn ang="0">
                  <a:pos x="9" y="5"/>
                </a:cxn>
                <a:cxn ang="0">
                  <a:pos x="6" y="8"/>
                </a:cxn>
                <a:cxn ang="0">
                  <a:pos x="3" y="11"/>
                </a:cxn>
                <a:cxn ang="0">
                  <a:pos x="0" y="12"/>
                </a:cxn>
                <a:cxn ang="0">
                  <a:pos x="0" y="20"/>
                </a:cxn>
              </a:cxnLst>
              <a:rect l="0" t="0" r="r" b="b"/>
              <a:pathLst>
                <a:path w="18" h="21">
                  <a:moveTo>
                    <a:pt x="0" y="20"/>
                  </a:moveTo>
                  <a:lnTo>
                    <a:pt x="0" y="20"/>
                  </a:lnTo>
                  <a:lnTo>
                    <a:pt x="7" y="18"/>
                  </a:lnTo>
                  <a:lnTo>
                    <a:pt x="12" y="14"/>
                  </a:lnTo>
                  <a:lnTo>
                    <a:pt x="15" y="8"/>
                  </a:lnTo>
                  <a:lnTo>
                    <a:pt x="17" y="0"/>
                  </a:lnTo>
                  <a:lnTo>
                    <a:pt x="9" y="0"/>
                  </a:lnTo>
                  <a:lnTo>
                    <a:pt x="9" y="5"/>
                  </a:lnTo>
                  <a:lnTo>
                    <a:pt x="6" y="8"/>
                  </a:lnTo>
                  <a:lnTo>
                    <a:pt x="3" y="11"/>
                  </a:lnTo>
                  <a:lnTo>
                    <a:pt x="0" y="12"/>
                  </a:lnTo>
                  <a:lnTo>
                    <a:pt x="0" y="2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98" name="Freeform 118"/>
            <p:cNvSpPr>
              <a:spLocks/>
            </p:cNvSpPr>
            <p:nvPr/>
          </p:nvSpPr>
          <p:spPr bwMode="auto">
            <a:xfrm>
              <a:off x="2085" y="1004"/>
              <a:ext cx="17" cy="21"/>
            </a:xfrm>
            <a:custGeom>
              <a:avLst/>
              <a:gdLst/>
              <a:ahLst/>
              <a:cxnLst>
                <a:cxn ang="0">
                  <a:pos x="0" y="0"/>
                </a:cxn>
                <a:cxn ang="0">
                  <a:pos x="0" y="0"/>
                </a:cxn>
                <a:cxn ang="0">
                  <a:pos x="2" y="7"/>
                </a:cxn>
                <a:cxn ang="0">
                  <a:pos x="5" y="14"/>
                </a:cxn>
                <a:cxn ang="0">
                  <a:pos x="10" y="18"/>
                </a:cxn>
                <a:cxn ang="0">
                  <a:pos x="16" y="20"/>
                </a:cxn>
                <a:cxn ang="0">
                  <a:pos x="16" y="12"/>
                </a:cxn>
                <a:cxn ang="0">
                  <a:pos x="13" y="11"/>
                </a:cxn>
                <a:cxn ang="0">
                  <a:pos x="10" y="8"/>
                </a:cxn>
                <a:cxn ang="0">
                  <a:pos x="8" y="5"/>
                </a:cxn>
                <a:cxn ang="0">
                  <a:pos x="8" y="0"/>
                </a:cxn>
                <a:cxn ang="0">
                  <a:pos x="0" y="0"/>
                </a:cxn>
              </a:cxnLst>
              <a:rect l="0" t="0" r="r" b="b"/>
              <a:pathLst>
                <a:path w="17" h="21">
                  <a:moveTo>
                    <a:pt x="0" y="0"/>
                  </a:moveTo>
                  <a:lnTo>
                    <a:pt x="0" y="0"/>
                  </a:lnTo>
                  <a:lnTo>
                    <a:pt x="2" y="7"/>
                  </a:lnTo>
                  <a:lnTo>
                    <a:pt x="5" y="14"/>
                  </a:lnTo>
                  <a:lnTo>
                    <a:pt x="10" y="18"/>
                  </a:lnTo>
                  <a:lnTo>
                    <a:pt x="16" y="20"/>
                  </a:lnTo>
                  <a:lnTo>
                    <a:pt x="16" y="12"/>
                  </a:lnTo>
                  <a:lnTo>
                    <a:pt x="13" y="11"/>
                  </a:lnTo>
                  <a:lnTo>
                    <a:pt x="10" y="8"/>
                  </a:lnTo>
                  <a:lnTo>
                    <a:pt x="8" y="5"/>
                  </a:lnTo>
                  <a:lnTo>
                    <a:pt x="8" y="0"/>
                  </a:lnTo>
                  <a:lnTo>
                    <a:pt x="0"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6999" name="Freeform 119"/>
            <p:cNvSpPr>
              <a:spLocks/>
            </p:cNvSpPr>
            <p:nvPr/>
          </p:nvSpPr>
          <p:spPr bwMode="auto">
            <a:xfrm>
              <a:off x="1661" y="875"/>
              <a:ext cx="43" cy="47"/>
            </a:xfrm>
            <a:custGeom>
              <a:avLst/>
              <a:gdLst/>
              <a:ahLst/>
              <a:cxnLst>
                <a:cxn ang="0">
                  <a:pos x="0" y="24"/>
                </a:cxn>
                <a:cxn ang="0">
                  <a:pos x="0" y="18"/>
                </a:cxn>
                <a:cxn ang="0">
                  <a:pos x="1" y="13"/>
                </a:cxn>
                <a:cxn ang="0">
                  <a:pos x="3" y="10"/>
                </a:cxn>
                <a:cxn ang="0">
                  <a:pos x="5" y="6"/>
                </a:cxn>
                <a:cxn ang="0">
                  <a:pos x="9" y="4"/>
                </a:cxn>
                <a:cxn ang="0">
                  <a:pos x="13" y="1"/>
                </a:cxn>
                <a:cxn ang="0">
                  <a:pos x="16" y="0"/>
                </a:cxn>
                <a:cxn ang="0">
                  <a:pos x="20" y="0"/>
                </a:cxn>
                <a:cxn ang="0">
                  <a:pos x="25" y="0"/>
                </a:cxn>
                <a:cxn ang="0">
                  <a:pos x="29" y="1"/>
                </a:cxn>
                <a:cxn ang="0">
                  <a:pos x="32" y="4"/>
                </a:cxn>
                <a:cxn ang="0">
                  <a:pos x="37" y="6"/>
                </a:cxn>
                <a:cxn ang="0">
                  <a:pos x="39" y="10"/>
                </a:cxn>
                <a:cxn ang="0">
                  <a:pos x="41" y="13"/>
                </a:cxn>
                <a:cxn ang="0">
                  <a:pos x="42" y="18"/>
                </a:cxn>
                <a:cxn ang="0">
                  <a:pos x="42" y="24"/>
                </a:cxn>
                <a:cxn ang="0">
                  <a:pos x="42" y="28"/>
                </a:cxn>
                <a:cxn ang="0">
                  <a:pos x="41" y="32"/>
                </a:cxn>
                <a:cxn ang="0">
                  <a:pos x="39" y="36"/>
                </a:cxn>
                <a:cxn ang="0">
                  <a:pos x="37" y="39"/>
                </a:cxn>
                <a:cxn ang="0">
                  <a:pos x="32" y="42"/>
                </a:cxn>
                <a:cxn ang="0">
                  <a:pos x="29" y="44"/>
                </a:cxn>
                <a:cxn ang="0">
                  <a:pos x="25" y="46"/>
                </a:cxn>
                <a:cxn ang="0">
                  <a:pos x="20" y="46"/>
                </a:cxn>
                <a:cxn ang="0">
                  <a:pos x="16" y="46"/>
                </a:cxn>
                <a:cxn ang="0">
                  <a:pos x="13" y="44"/>
                </a:cxn>
                <a:cxn ang="0">
                  <a:pos x="9" y="42"/>
                </a:cxn>
                <a:cxn ang="0">
                  <a:pos x="5" y="39"/>
                </a:cxn>
                <a:cxn ang="0">
                  <a:pos x="3" y="36"/>
                </a:cxn>
                <a:cxn ang="0">
                  <a:pos x="1" y="32"/>
                </a:cxn>
                <a:cxn ang="0">
                  <a:pos x="0" y="28"/>
                </a:cxn>
                <a:cxn ang="0">
                  <a:pos x="0" y="24"/>
                </a:cxn>
              </a:cxnLst>
              <a:rect l="0" t="0" r="r" b="b"/>
              <a:pathLst>
                <a:path w="43" h="47">
                  <a:moveTo>
                    <a:pt x="0" y="24"/>
                  </a:moveTo>
                  <a:lnTo>
                    <a:pt x="0" y="18"/>
                  </a:lnTo>
                  <a:lnTo>
                    <a:pt x="1" y="13"/>
                  </a:lnTo>
                  <a:lnTo>
                    <a:pt x="3" y="10"/>
                  </a:lnTo>
                  <a:lnTo>
                    <a:pt x="5" y="6"/>
                  </a:lnTo>
                  <a:lnTo>
                    <a:pt x="9" y="4"/>
                  </a:lnTo>
                  <a:lnTo>
                    <a:pt x="13" y="1"/>
                  </a:lnTo>
                  <a:lnTo>
                    <a:pt x="16" y="0"/>
                  </a:lnTo>
                  <a:lnTo>
                    <a:pt x="20" y="0"/>
                  </a:lnTo>
                  <a:lnTo>
                    <a:pt x="25" y="0"/>
                  </a:lnTo>
                  <a:lnTo>
                    <a:pt x="29" y="1"/>
                  </a:lnTo>
                  <a:lnTo>
                    <a:pt x="32" y="4"/>
                  </a:lnTo>
                  <a:lnTo>
                    <a:pt x="37" y="6"/>
                  </a:lnTo>
                  <a:lnTo>
                    <a:pt x="39" y="10"/>
                  </a:lnTo>
                  <a:lnTo>
                    <a:pt x="41" y="13"/>
                  </a:lnTo>
                  <a:lnTo>
                    <a:pt x="42" y="18"/>
                  </a:lnTo>
                  <a:lnTo>
                    <a:pt x="42" y="24"/>
                  </a:lnTo>
                  <a:lnTo>
                    <a:pt x="42" y="28"/>
                  </a:lnTo>
                  <a:lnTo>
                    <a:pt x="41" y="32"/>
                  </a:lnTo>
                  <a:lnTo>
                    <a:pt x="39" y="36"/>
                  </a:lnTo>
                  <a:lnTo>
                    <a:pt x="37" y="39"/>
                  </a:lnTo>
                  <a:lnTo>
                    <a:pt x="32" y="42"/>
                  </a:lnTo>
                  <a:lnTo>
                    <a:pt x="29" y="44"/>
                  </a:lnTo>
                  <a:lnTo>
                    <a:pt x="25" y="46"/>
                  </a:lnTo>
                  <a:lnTo>
                    <a:pt x="20" y="46"/>
                  </a:lnTo>
                  <a:lnTo>
                    <a:pt x="16" y="46"/>
                  </a:lnTo>
                  <a:lnTo>
                    <a:pt x="13" y="44"/>
                  </a:lnTo>
                  <a:lnTo>
                    <a:pt x="9" y="42"/>
                  </a:lnTo>
                  <a:lnTo>
                    <a:pt x="5" y="39"/>
                  </a:lnTo>
                  <a:lnTo>
                    <a:pt x="3" y="36"/>
                  </a:lnTo>
                  <a:lnTo>
                    <a:pt x="1" y="32"/>
                  </a:lnTo>
                  <a:lnTo>
                    <a:pt x="0" y="28"/>
                  </a:lnTo>
                  <a:lnTo>
                    <a:pt x="0" y="24"/>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00" name="Freeform 120"/>
            <p:cNvSpPr>
              <a:spLocks/>
            </p:cNvSpPr>
            <p:nvPr/>
          </p:nvSpPr>
          <p:spPr bwMode="auto">
            <a:xfrm>
              <a:off x="1654" y="869"/>
              <a:ext cx="25" cy="27"/>
            </a:xfrm>
            <a:custGeom>
              <a:avLst/>
              <a:gdLst/>
              <a:ahLst/>
              <a:cxnLst>
                <a:cxn ang="0">
                  <a:pos x="24" y="0"/>
                </a:cxn>
                <a:cxn ang="0">
                  <a:pos x="24" y="0"/>
                </a:cxn>
                <a:cxn ang="0">
                  <a:pos x="19" y="1"/>
                </a:cxn>
                <a:cxn ang="0">
                  <a:pos x="15" y="2"/>
                </a:cxn>
                <a:cxn ang="0">
                  <a:pos x="10" y="5"/>
                </a:cxn>
                <a:cxn ang="0">
                  <a:pos x="7" y="8"/>
                </a:cxn>
                <a:cxn ang="0">
                  <a:pos x="5" y="12"/>
                </a:cxn>
                <a:cxn ang="0">
                  <a:pos x="2" y="16"/>
                </a:cxn>
                <a:cxn ang="0">
                  <a:pos x="1" y="20"/>
                </a:cxn>
                <a:cxn ang="0">
                  <a:pos x="0" y="26"/>
                </a:cxn>
                <a:cxn ang="0">
                  <a:pos x="9" y="26"/>
                </a:cxn>
                <a:cxn ang="0">
                  <a:pos x="9" y="22"/>
                </a:cxn>
                <a:cxn ang="0">
                  <a:pos x="10" y="19"/>
                </a:cxn>
                <a:cxn ang="0">
                  <a:pos x="11" y="16"/>
                </a:cxn>
                <a:cxn ang="0">
                  <a:pos x="14" y="13"/>
                </a:cxn>
                <a:cxn ang="0">
                  <a:pos x="16" y="11"/>
                </a:cxn>
                <a:cxn ang="0">
                  <a:pos x="18" y="9"/>
                </a:cxn>
                <a:cxn ang="0">
                  <a:pos x="21" y="8"/>
                </a:cxn>
                <a:cxn ang="0">
                  <a:pos x="24" y="8"/>
                </a:cxn>
                <a:cxn ang="0">
                  <a:pos x="24" y="0"/>
                </a:cxn>
              </a:cxnLst>
              <a:rect l="0" t="0" r="r" b="b"/>
              <a:pathLst>
                <a:path w="25" h="27">
                  <a:moveTo>
                    <a:pt x="24" y="0"/>
                  </a:moveTo>
                  <a:lnTo>
                    <a:pt x="24" y="0"/>
                  </a:lnTo>
                  <a:lnTo>
                    <a:pt x="19" y="1"/>
                  </a:lnTo>
                  <a:lnTo>
                    <a:pt x="15" y="2"/>
                  </a:lnTo>
                  <a:lnTo>
                    <a:pt x="10" y="5"/>
                  </a:lnTo>
                  <a:lnTo>
                    <a:pt x="7" y="8"/>
                  </a:lnTo>
                  <a:lnTo>
                    <a:pt x="5" y="12"/>
                  </a:lnTo>
                  <a:lnTo>
                    <a:pt x="2" y="16"/>
                  </a:lnTo>
                  <a:lnTo>
                    <a:pt x="1" y="20"/>
                  </a:lnTo>
                  <a:lnTo>
                    <a:pt x="0" y="26"/>
                  </a:lnTo>
                  <a:lnTo>
                    <a:pt x="9" y="26"/>
                  </a:lnTo>
                  <a:lnTo>
                    <a:pt x="9" y="22"/>
                  </a:lnTo>
                  <a:lnTo>
                    <a:pt x="10" y="19"/>
                  </a:lnTo>
                  <a:lnTo>
                    <a:pt x="11" y="16"/>
                  </a:lnTo>
                  <a:lnTo>
                    <a:pt x="14" y="13"/>
                  </a:lnTo>
                  <a:lnTo>
                    <a:pt x="16" y="11"/>
                  </a:lnTo>
                  <a:lnTo>
                    <a:pt x="18" y="9"/>
                  </a:lnTo>
                  <a:lnTo>
                    <a:pt x="21" y="8"/>
                  </a:lnTo>
                  <a:lnTo>
                    <a:pt x="24" y="8"/>
                  </a:lnTo>
                  <a:lnTo>
                    <a:pt x="24"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01" name="Freeform 121"/>
            <p:cNvSpPr>
              <a:spLocks/>
            </p:cNvSpPr>
            <p:nvPr/>
          </p:nvSpPr>
          <p:spPr bwMode="auto">
            <a:xfrm>
              <a:off x="1686" y="869"/>
              <a:ext cx="26" cy="27"/>
            </a:xfrm>
            <a:custGeom>
              <a:avLst/>
              <a:gdLst/>
              <a:ahLst/>
              <a:cxnLst>
                <a:cxn ang="0">
                  <a:pos x="25" y="26"/>
                </a:cxn>
                <a:cxn ang="0">
                  <a:pos x="25" y="26"/>
                </a:cxn>
                <a:cxn ang="0">
                  <a:pos x="24" y="20"/>
                </a:cxn>
                <a:cxn ang="0">
                  <a:pos x="23" y="16"/>
                </a:cxn>
                <a:cxn ang="0">
                  <a:pos x="20" y="12"/>
                </a:cxn>
                <a:cxn ang="0">
                  <a:pos x="18" y="8"/>
                </a:cxn>
                <a:cxn ang="0">
                  <a:pos x="13" y="5"/>
                </a:cxn>
                <a:cxn ang="0">
                  <a:pos x="9" y="2"/>
                </a:cxn>
                <a:cxn ang="0">
                  <a:pos x="5" y="1"/>
                </a:cxn>
                <a:cxn ang="0">
                  <a:pos x="0" y="0"/>
                </a:cxn>
                <a:cxn ang="0">
                  <a:pos x="0" y="8"/>
                </a:cxn>
                <a:cxn ang="0">
                  <a:pos x="3" y="8"/>
                </a:cxn>
                <a:cxn ang="0">
                  <a:pos x="6" y="9"/>
                </a:cxn>
                <a:cxn ang="0">
                  <a:pos x="9" y="11"/>
                </a:cxn>
                <a:cxn ang="0">
                  <a:pos x="11" y="13"/>
                </a:cxn>
                <a:cxn ang="0">
                  <a:pos x="13" y="16"/>
                </a:cxn>
                <a:cxn ang="0">
                  <a:pos x="15" y="19"/>
                </a:cxn>
                <a:cxn ang="0">
                  <a:pos x="16" y="22"/>
                </a:cxn>
                <a:cxn ang="0">
                  <a:pos x="16" y="26"/>
                </a:cxn>
                <a:cxn ang="0">
                  <a:pos x="25" y="26"/>
                </a:cxn>
              </a:cxnLst>
              <a:rect l="0" t="0" r="r" b="b"/>
              <a:pathLst>
                <a:path w="26" h="27">
                  <a:moveTo>
                    <a:pt x="25" y="26"/>
                  </a:moveTo>
                  <a:lnTo>
                    <a:pt x="25" y="26"/>
                  </a:lnTo>
                  <a:lnTo>
                    <a:pt x="24" y="20"/>
                  </a:lnTo>
                  <a:lnTo>
                    <a:pt x="23" y="16"/>
                  </a:lnTo>
                  <a:lnTo>
                    <a:pt x="20" y="12"/>
                  </a:lnTo>
                  <a:lnTo>
                    <a:pt x="18" y="8"/>
                  </a:lnTo>
                  <a:lnTo>
                    <a:pt x="13" y="5"/>
                  </a:lnTo>
                  <a:lnTo>
                    <a:pt x="9" y="2"/>
                  </a:lnTo>
                  <a:lnTo>
                    <a:pt x="5" y="1"/>
                  </a:lnTo>
                  <a:lnTo>
                    <a:pt x="0" y="0"/>
                  </a:lnTo>
                  <a:lnTo>
                    <a:pt x="0" y="8"/>
                  </a:lnTo>
                  <a:lnTo>
                    <a:pt x="3" y="8"/>
                  </a:lnTo>
                  <a:lnTo>
                    <a:pt x="6" y="9"/>
                  </a:lnTo>
                  <a:lnTo>
                    <a:pt x="9" y="11"/>
                  </a:lnTo>
                  <a:lnTo>
                    <a:pt x="11" y="13"/>
                  </a:lnTo>
                  <a:lnTo>
                    <a:pt x="13" y="16"/>
                  </a:lnTo>
                  <a:lnTo>
                    <a:pt x="15" y="19"/>
                  </a:lnTo>
                  <a:lnTo>
                    <a:pt x="16" y="22"/>
                  </a:lnTo>
                  <a:lnTo>
                    <a:pt x="16" y="26"/>
                  </a:lnTo>
                  <a:lnTo>
                    <a:pt x="25" y="26"/>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02" name="Freeform 122"/>
            <p:cNvSpPr>
              <a:spLocks/>
            </p:cNvSpPr>
            <p:nvPr/>
          </p:nvSpPr>
          <p:spPr bwMode="auto">
            <a:xfrm>
              <a:off x="1686" y="902"/>
              <a:ext cx="26" cy="26"/>
            </a:xfrm>
            <a:custGeom>
              <a:avLst/>
              <a:gdLst/>
              <a:ahLst/>
              <a:cxnLst>
                <a:cxn ang="0">
                  <a:pos x="0" y="25"/>
                </a:cxn>
                <a:cxn ang="0">
                  <a:pos x="0" y="25"/>
                </a:cxn>
                <a:cxn ang="0">
                  <a:pos x="5" y="24"/>
                </a:cxn>
                <a:cxn ang="0">
                  <a:pos x="9" y="22"/>
                </a:cxn>
                <a:cxn ang="0">
                  <a:pos x="13" y="20"/>
                </a:cxn>
                <a:cxn ang="0">
                  <a:pos x="17" y="17"/>
                </a:cxn>
                <a:cxn ang="0">
                  <a:pos x="20" y="14"/>
                </a:cxn>
                <a:cxn ang="0">
                  <a:pos x="23" y="9"/>
                </a:cxn>
                <a:cxn ang="0">
                  <a:pos x="24" y="5"/>
                </a:cxn>
                <a:cxn ang="0">
                  <a:pos x="25" y="0"/>
                </a:cxn>
                <a:cxn ang="0">
                  <a:pos x="16" y="0"/>
                </a:cxn>
                <a:cxn ang="0">
                  <a:pos x="16" y="4"/>
                </a:cxn>
                <a:cxn ang="0">
                  <a:pos x="15" y="6"/>
                </a:cxn>
                <a:cxn ang="0">
                  <a:pos x="13" y="9"/>
                </a:cxn>
                <a:cxn ang="0">
                  <a:pos x="12" y="11"/>
                </a:cxn>
                <a:cxn ang="0">
                  <a:pos x="9" y="14"/>
                </a:cxn>
                <a:cxn ang="0">
                  <a:pos x="6" y="15"/>
                </a:cxn>
                <a:cxn ang="0">
                  <a:pos x="3" y="16"/>
                </a:cxn>
                <a:cxn ang="0">
                  <a:pos x="0" y="16"/>
                </a:cxn>
                <a:cxn ang="0">
                  <a:pos x="0" y="25"/>
                </a:cxn>
              </a:cxnLst>
              <a:rect l="0" t="0" r="r" b="b"/>
              <a:pathLst>
                <a:path w="26" h="26">
                  <a:moveTo>
                    <a:pt x="0" y="25"/>
                  </a:moveTo>
                  <a:lnTo>
                    <a:pt x="0" y="25"/>
                  </a:lnTo>
                  <a:lnTo>
                    <a:pt x="5" y="24"/>
                  </a:lnTo>
                  <a:lnTo>
                    <a:pt x="9" y="22"/>
                  </a:lnTo>
                  <a:lnTo>
                    <a:pt x="13" y="20"/>
                  </a:lnTo>
                  <a:lnTo>
                    <a:pt x="17" y="17"/>
                  </a:lnTo>
                  <a:lnTo>
                    <a:pt x="20" y="14"/>
                  </a:lnTo>
                  <a:lnTo>
                    <a:pt x="23" y="9"/>
                  </a:lnTo>
                  <a:lnTo>
                    <a:pt x="24" y="5"/>
                  </a:lnTo>
                  <a:lnTo>
                    <a:pt x="25" y="0"/>
                  </a:lnTo>
                  <a:lnTo>
                    <a:pt x="16" y="0"/>
                  </a:lnTo>
                  <a:lnTo>
                    <a:pt x="16" y="4"/>
                  </a:lnTo>
                  <a:lnTo>
                    <a:pt x="15" y="6"/>
                  </a:lnTo>
                  <a:lnTo>
                    <a:pt x="13" y="9"/>
                  </a:lnTo>
                  <a:lnTo>
                    <a:pt x="12" y="11"/>
                  </a:lnTo>
                  <a:lnTo>
                    <a:pt x="9" y="14"/>
                  </a:lnTo>
                  <a:lnTo>
                    <a:pt x="6" y="15"/>
                  </a:lnTo>
                  <a:lnTo>
                    <a:pt x="3" y="16"/>
                  </a:lnTo>
                  <a:lnTo>
                    <a:pt x="0" y="16"/>
                  </a:lnTo>
                  <a:lnTo>
                    <a:pt x="0" y="25"/>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03" name="Freeform 123"/>
            <p:cNvSpPr>
              <a:spLocks/>
            </p:cNvSpPr>
            <p:nvPr/>
          </p:nvSpPr>
          <p:spPr bwMode="auto">
            <a:xfrm>
              <a:off x="1654" y="902"/>
              <a:ext cx="25" cy="26"/>
            </a:xfrm>
            <a:custGeom>
              <a:avLst/>
              <a:gdLst/>
              <a:ahLst/>
              <a:cxnLst>
                <a:cxn ang="0">
                  <a:pos x="0" y="0"/>
                </a:cxn>
                <a:cxn ang="0">
                  <a:pos x="0" y="0"/>
                </a:cxn>
                <a:cxn ang="0">
                  <a:pos x="1" y="5"/>
                </a:cxn>
                <a:cxn ang="0">
                  <a:pos x="2" y="9"/>
                </a:cxn>
                <a:cxn ang="0">
                  <a:pos x="5" y="14"/>
                </a:cxn>
                <a:cxn ang="0">
                  <a:pos x="7" y="17"/>
                </a:cxn>
                <a:cxn ang="0">
                  <a:pos x="10" y="20"/>
                </a:cxn>
                <a:cxn ang="0">
                  <a:pos x="15" y="22"/>
                </a:cxn>
                <a:cxn ang="0">
                  <a:pos x="19" y="24"/>
                </a:cxn>
                <a:cxn ang="0">
                  <a:pos x="24" y="25"/>
                </a:cxn>
                <a:cxn ang="0">
                  <a:pos x="24" y="16"/>
                </a:cxn>
                <a:cxn ang="0">
                  <a:pos x="21" y="16"/>
                </a:cxn>
                <a:cxn ang="0">
                  <a:pos x="18" y="15"/>
                </a:cxn>
                <a:cxn ang="0">
                  <a:pos x="16" y="14"/>
                </a:cxn>
                <a:cxn ang="0">
                  <a:pos x="14" y="11"/>
                </a:cxn>
                <a:cxn ang="0">
                  <a:pos x="11" y="9"/>
                </a:cxn>
                <a:cxn ang="0">
                  <a:pos x="10" y="6"/>
                </a:cxn>
                <a:cxn ang="0">
                  <a:pos x="9" y="4"/>
                </a:cxn>
                <a:cxn ang="0">
                  <a:pos x="9" y="0"/>
                </a:cxn>
                <a:cxn ang="0">
                  <a:pos x="0" y="0"/>
                </a:cxn>
              </a:cxnLst>
              <a:rect l="0" t="0" r="r" b="b"/>
              <a:pathLst>
                <a:path w="25" h="26">
                  <a:moveTo>
                    <a:pt x="0" y="0"/>
                  </a:moveTo>
                  <a:lnTo>
                    <a:pt x="0" y="0"/>
                  </a:lnTo>
                  <a:lnTo>
                    <a:pt x="1" y="5"/>
                  </a:lnTo>
                  <a:lnTo>
                    <a:pt x="2" y="9"/>
                  </a:lnTo>
                  <a:lnTo>
                    <a:pt x="5" y="14"/>
                  </a:lnTo>
                  <a:lnTo>
                    <a:pt x="7" y="17"/>
                  </a:lnTo>
                  <a:lnTo>
                    <a:pt x="10" y="20"/>
                  </a:lnTo>
                  <a:lnTo>
                    <a:pt x="15" y="22"/>
                  </a:lnTo>
                  <a:lnTo>
                    <a:pt x="19" y="24"/>
                  </a:lnTo>
                  <a:lnTo>
                    <a:pt x="24" y="25"/>
                  </a:lnTo>
                  <a:lnTo>
                    <a:pt x="24" y="16"/>
                  </a:lnTo>
                  <a:lnTo>
                    <a:pt x="21" y="16"/>
                  </a:lnTo>
                  <a:lnTo>
                    <a:pt x="18" y="15"/>
                  </a:lnTo>
                  <a:lnTo>
                    <a:pt x="16" y="14"/>
                  </a:lnTo>
                  <a:lnTo>
                    <a:pt x="14" y="11"/>
                  </a:lnTo>
                  <a:lnTo>
                    <a:pt x="11" y="9"/>
                  </a:lnTo>
                  <a:lnTo>
                    <a:pt x="10" y="6"/>
                  </a:lnTo>
                  <a:lnTo>
                    <a:pt x="9" y="4"/>
                  </a:lnTo>
                  <a:lnTo>
                    <a:pt x="9" y="0"/>
                  </a:lnTo>
                  <a:lnTo>
                    <a:pt x="0"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04" name="Freeform 124"/>
            <p:cNvSpPr>
              <a:spLocks/>
            </p:cNvSpPr>
            <p:nvPr/>
          </p:nvSpPr>
          <p:spPr bwMode="auto">
            <a:xfrm>
              <a:off x="2188" y="2401"/>
              <a:ext cx="16" cy="16"/>
            </a:xfrm>
            <a:custGeom>
              <a:avLst/>
              <a:gdLst/>
              <a:ahLst/>
              <a:cxnLst>
                <a:cxn ang="0">
                  <a:pos x="0" y="8"/>
                </a:cxn>
                <a:cxn ang="0">
                  <a:pos x="0" y="6"/>
                </a:cxn>
                <a:cxn ang="0">
                  <a:pos x="2" y="2"/>
                </a:cxn>
                <a:cxn ang="0">
                  <a:pos x="4" y="1"/>
                </a:cxn>
                <a:cxn ang="0">
                  <a:pos x="7" y="0"/>
                </a:cxn>
                <a:cxn ang="0">
                  <a:pos x="10" y="1"/>
                </a:cxn>
                <a:cxn ang="0">
                  <a:pos x="12" y="2"/>
                </a:cxn>
                <a:cxn ang="0">
                  <a:pos x="14" y="6"/>
                </a:cxn>
                <a:cxn ang="0">
                  <a:pos x="15" y="8"/>
                </a:cxn>
                <a:cxn ang="0">
                  <a:pos x="14" y="10"/>
                </a:cxn>
                <a:cxn ang="0">
                  <a:pos x="12" y="13"/>
                </a:cxn>
                <a:cxn ang="0">
                  <a:pos x="10" y="15"/>
                </a:cxn>
                <a:cxn ang="0">
                  <a:pos x="7" y="15"/>
                </a:cxn>
                <a:cxn ang="0">
                  <a:pos x="4" y="15"/>
                </a:cxn>
                <a:cxn ang="0">
                  <a:pos x="2" y="13"/>
                </a:cxn>
                <a:cxn ang="0">
                  <a:pos x="0" y="10"/>
                </a:cxn>
                <a:cxn ang="0">
                  <a:pos x="0" y="8"/>
                </a:cxn>
              </a:cxnLst>
              <a:rect l="0" t="0" r="r" b="b"/>
              <a:pathLst>
                <a:path w="16" h="16">
                  <a:moveTo>
                    <a:pt x="0" y="8"/>
                  </a:moveTo>
                  <a:lnTo>
                    <a:pt x="0" y="6"/>
                  </a:lnTo>
                  <a:lnTo>
                    <a:pt x="2" y="2"/>
                  </a:lnTo>
                  <a:lnTo>
                    <a:pt x="4" y="1"/>
                  </a:lnTo>
                  <a:lnTo>
                    <a:pt x="7" y="0"/>
                  </a:lnTo>
                  <a:lnTo>
                    <a:pt x="10" y="1"/>
                  </a:lnTo>
                  <a:lnTo>
                    <a:pt x="12" y="2"/>
                  </a:lnTo>
                  <a:lnTo>
                    <a:pt x="14" y="6"/>
                  </a:lnTo>
                  <a:lnTo>
                    <a:pt x="15" y="8"/>
                  </a:lnTo>
                  <a:lnTo>
                    <a:pt x="14" y="10"/>
                  </a:lnTo>
                  <a:lnTo>
                    <a:pt x="12" y="13"/>
                  </a:lnTo>
                  <a:lnTo>
                    <a:pt x="10" y="15"/>
                  </a:lnTo>
                  <a:lnTo>
                    <a:pt x="7" y="15"/>
                  </a:lnTo>
                  <a:lnTo>
                    <a:pt x="4" y="15"/>
                  </a:lnTo>
                  <a:lnTo>
                    <a:pt x="2" y="13"/>
                  </a:lnTo>
                  <a:lnTo>
                    <a:pt x="0" y="10"/>
                  </a:lnTo>
                  <a:lnTo>
                    <a:pt x="0" y="8"/>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05" name="Freeform 125"/>
            <p:cNvSpPr>
              <a:spLocks/>
            </p:cNvSpPr>
            <p:nvPr/>
          </p:nvSpPr>
          <p:spPr bwMode="auto">
            <a:xfrm>
              <a:off x="2182" y="2396"/>
              <a:ext cx="11" cy="11"/>
            </a:xfrm>
            <a:custGeom>
              <a:avLst/>
              <a:gdLst/>
              <a:ahLst/>
              <a:cxnLst>
                <a:cxn ang="0">
                  <a:pos x="10" y="0"/>
                </a:cxn>
                <a:cxn ang="0">
                  <a:pos x="10" y="0"/>
                </a:cxn>
                <a:cxn ang="0">
                  <a:pos x="6" y="1"/>
                </a:cxn>
                <a:cxn ang="0">
                  <a:pos x="3" y="4"/>
                </a:cxn>
                <a:cxn ang="0">
                  <a:pos x="1" y="6"/>
                </a:cxn>
                <a:cxn ang="0">
                  <a:pos x="0" y="10"/>
                </a:cxn>
                <a:cxn ang="0">
                  <a:pos x="7" y="10"/>
                </a:cxn>
                <a:cxn ang="0">
                  <a:pos x="7" y="9"/>
                </a:cxn>
                <a:cxn ang="0">
                  <a:pos x="8" y="6"/>
                </a:cxn>
                <a:cxn ang="0">
                  <a:pos x="10" y="6"/>
                </a:cxn>
                <a:cxn ang="0">
                  <a:pos x="10" y="0"/>
                </a:cxn>
              </a:cxnLst>
              <a:rect l="0" t="0" r="r" b="b"/>
              <a:pathLst>
                <a:path w="11" h="11">
                  <a:moveTo>
                    <a:pt x="10" y="0"/>
                  </a:moveTo>
                  <a:lnTo>
                    <a:pt x="10" y="0"/>
                  </a:lnTo>
                  <a:lnTo>
                    <a:pt x="6" y="1"/>
                  </a:lnTo>
                  <a:lnTo>
                    <a:pt x="3" y="4"/>
                  </a:lnTo>
                  <a:lnTo>
                    <a:pt x="1" y="6"/>
                  </a:lnTo>
                  <a:lnTo>
                    <a:pt x="0" y="10"/>
                  </a:lnTo>
                  <a:lnTo>
                    <a:pt x="7" y="10"/>
                  </a:lnTo>
                  <a:lnTo>
                    <a:pt x="7" y="9"/>
                  </a:lnTo>
                  <a:lnTo>
                    <a:pt x="8" y="6"/>
                  </a:lnTo>
                  <a:lnTo>
                    <a:pt x="10" y="6"/>
                  </a:lnTo>
                  <a:lnTo>
                    <a:pt x="10"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06" name="Freeform 126"/>
            <p:cNvSpPr>
              <a:spLocks/>
            </p:cNvSpPr>
            <p:nvPr/>
          </p:nvSpPr>
          <p:spPr bwMode="auto">
            <a:xfrm>
              <a:off x="2200" y="2396"/>
              <a:ext cx="11" cy="11"/>
            </a:xfrm>
            <a:custGeom>
              <a:avLst/>
              <a:gdLst/>
              <a:ahLst/>
              <a:cxnLst>
                <a:cxn ang="0">
                  <a:pos x="10" y="10"/>
                </a:cxn>
                <a:cxn ang="0">
                  <a:pos x="10" y="10"/>
                </a:cxn>
                <a:cxn ang="0">
                  <a:pos x="9" y="6"/>
                </a:cxn>
                <a:cxn ang="0">
                  <a:pos x="8" y="3"/>
                </a:cxn>
                <a:cxn ang="0">
                  <a:pos x="4" y="1"/>
                </a:cxn>
                <a:cxn ang="0">
                  <a:pos x="0" y="0"/>
                </a:cxn>
                <a:cxn ang="0">
                  <a:pos x="0" y="6"/>
                </a:cxn>
                <a:cxn ang="0">
                  <a:pos x="2" y="6"/>
                </a:cxn>
                <a:cxn ang="0">
                  <a:pos x="2" y="7"/>
                </a:cxn>
                <a:cxn ang="0">
                  <a:pos x="3" y="9"/>
                </a:cxn>
                <a:cxn ang="0">
                  <a:pos x="3" y="10"/>
                </a:cxn>
                <a:cxn ang="0">
                  <a:pos x="10" y="10"/>
                </a:cxn>
              </a:cxnLst>
              <a:rect l="0" t="0" r="r" b="b"/>
              <a:pathLst>
                <a:path w="11" h="11">
                  <a:moveTo>
                    <a:pt x="10" y="10"/>
                  </a:moveTo>
                  <a:lnTo>
                    <a:pt x="10" y="10"/>
                  </a:lnTo>
                  <a:lnTo>
                    <a:pt x="9" y="6"/>
                  </a:lnTo>
                  <a:lnTo>
                    <a:pt x="8" y="3"/>
                  </a:lnTo>
                  <a:lnTo>
                    <a:pt x="4" y="1"/>
                  </a:lnTo>
                  <a:lnTo>
                    <a:pt x="0" y="0"/>
                  </a:lnTo>
                  <a:lnTo>
                    <a:pt x="0" y="6"/>
                  </a:lnTo>
                  <a:lnTo>
                    <a:pt x="2" y="6"/>
                  </a:lnTo>
                  <a:lnTo>
                    <a:pt x="2" y="7"/>
                  </a:lnTo>
                  <a:lnTo>
                    <a:pt x="3" y="9"/>
                  </a:lnTo>
                  <a:lnTo>
                    <a:pt x="3" y="10"/>
                  </a:lnTo>
                  <a:lnTo>
                    <a:pt x="10" y="1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07" name="Freeform 127"/>
            <p:cNvSpPr>
              <a:spLocks/>
            </p:cNvSpPr>
            <p:nvPr/>
          </p:nvSpPr>
          <p:spPr bwMode="auto">
            <a:xfrm>
              <a:off x="2200" y="2412"/>
              <a:ext cx="11" cy="11"/>
            </a:xfrm>
            <a:custGeom>
              <a:avLst/>
              <a:gdLst/>
              <a:ahLst/>
              <a:cxnLst>
                <a:cxn ang="0">
                  <a:pos x="0" y="10"/>
                </a:cxn>
                <a:cxn ang="0">
                  <a:pos x="0" y="10"/>
                </a:cxn>
                <a:cxn ang="0">
                  <a:pos x="4" y="9"/>
                </a:cxn>
                <a:cxn ang="0">
                  <a:pos x="8" y="6"/>
                </a:cxn>
                <a:cxn ang="0">
                  <a:pos x="9" y="4"/>
                </a:cxn>
                <a:cxn ang="0">
                  <a:pos x="10" y="0"/>
                </a:cxn>
                <a:cxn ang="0">
                  <a:pos x="3" y="0"/>
                </a:cxn>
                <a:cxn ang="0">
                  <a:pos x="3" y="1"/>
                </a:cxn>
                <a:cxn ang="0">
                  <a:pos x="2" y="2"/>
                </a:cxn>
                <a:cxn ang="0">
                  <a:pos x="2" y="4"/>
                </a:cxn>
                <a:cxn ang="0">
                  <a:pos x="0" y="4"/>
                </a:cxn>
                <a:cxn ang="0">
                  <a:pos x="0" y="10"/>
                </a:cxn>
              </a:cxnLst>
              <a:rect l="0" t="0" r="r" b="b"/>
              <a:pathLst>
                <a:path w="11" h="11">
                  <a:moveTo>
                    <a:pt x="0" y="10"/>
                  </a:moveTo>
                  <a:lnTo>
                    <a:pt x="0" y="10"/>
                  </a:lnTo>
                  <a:lnTo>
                    <a:pt x="4" y="9"/>
                  </a:lnTo>
                  <a:lnTo>
                    <a:pt x="8" y="6"/>
                  </a:lnTo>
                  <a:lnTo>
                    <a:pt x="9" y="4"/>
                  </a:lnTo>
                  <a:lnTo>
                    <a:pt x="10" y="0"/>
                  </a:lnTo>
                  <a:lnTo>
                    <a:pt x="3" y="0"/>
                  </a:lnTo>
                  <a:lnTo>
                    <a:pt x="3" y="1"/>
                  </a:lnTo>
                  <a:lnTo>
                    <a:pt x="2" y="2"/>
                  </a:lnTo>
                  <a:lnTo>
                    <a:pt x="2" y="4"/>
                  </a:lnTo>
                  <a:lnTo>
                    <a:pt x="0" y="4"/>
                  </a:lnTo>
                  <a:lnTo>
                    <a:pt x="0" y="1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08" name="Freeform 128"/>
            <p:cNvSpPr>
              <a:spLocks/>
            </p:cNvSpPr>
            <p:nvPr/>
          </p:nvSpPr>
          <p:spPr bwMode="auto">
            <a:xfrm>
              <a:off x="2182" y="2412"/>
              <a:ext cx="11" cy="11"/>
            </a:xfrm>
            <a:custGeom>
              <a:avLst/>
              <a:gdLst/>
              <a:ahLst/>
              <a:cxnLst>
                <a:cxn ang="0">
                  <a:pos x="0" y="0"/>
                </a:cxn>
                <a:cxn ang="0">
                  <a:pos x="0" y="0"/>
                </a:cxn>
                <a:cxn ang="0">
                  <a:pos x="1" y="4"/>
                </a:cxn>
                <a:cxn ang="0">
                  <a:pos x="3" y="6"/>
                </a:cxn>
                <a:cxn ang="0">
                  <a:pos x="6" y="9"/>
                </a:cxn>
                <a:cxn ang="0">
                  <a:pos x="10" y="10"/>
                </a:cxn>
                <a:cxn ang="0">
                  <a:pos x="10" y="4"/>
                </a:cxn>
                <a:cxn ang="0">
                  <a:pos x="8" y="4"/>
                </a:cxn>
                <a:cxn ang="0">
                  <a:pos x="8" y="2"/>
                </a:cxn>
                <a:cxn ang="0">
                  <a:pos x="7" y="1"/>
                </a:cxn>
                <a:cxn ang="0">
                  <a:pos x="7" y="0"/>
                </a:cxn>
                <a:cxn ang="0">
                  <a:pos x="0" y="0"/>
                </a:cxn>
              </a:cxnLst>
              <a:rect l="0" t="0" r="r" b="b"/>
              <a:pathLst>
                <a:path w="11" h="11">
                  <a:moveTo>
                    <a:pt x="0" y="0"/>
                  </a:moveTo>
                  <a:lnTo>
                    <a:pt x="0" y="0"/>
                  </a:lnTo>
                  <a:lnTo>
                    <a:pt x="1" y="4"/>
                  </a:lnTo>
                  <a:lnTo>
                    <a:pt x="3" y="6"/>
                  </a:lnTo>
                  <a:lnTo>
                    <a:pt x="6" y="9"/>
                  </a:lnTo>
                  <a:lnTo>
                    <a:pt x="10" y="10"/>
                  </a:lnTo>
                  <a:lnTo>
                    <a:pt x="10" y="4"/>
                  </a:lnTo>
                  <a:lnTo>
                    <a:pt x="8" y="4"/>
                  </a:lnTo>
                  <a:lnTo>
                    <a:pt x="8" y="2"/>
                  </a:lnTo>
                  <a:lnTo>
                    <a:pt x="7" y="1"/>
                  </a:lnTo>
                  <a:lnTo>
                    <a:pt x="7" y="0"/>
                  </a:lnTo>
                  <a:lnTo>
                    <a:pt x="0"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09" name="Freeform 129"/>
            <p:cNvSpPr>
              <a:spLocks/>
            </p:cNvSpPr>
            <p:nvPr/>
          </p:nvSpPr>
          <p:spPr bwMode="auto">
            <a:xfrm>
              <a:off x="2188" y="3197"/>
              <a:ext cx="16" cy="16"/>
            </a:xfrm>
            <a:custGeom>
              <a:avLst/>
              <a:gdLst/>
              <a:ahLst/>
              <a:cxnLst>
                <a:cxn ang="0">
                  <a:pos x="0" y="7"/>
                </a:cxn>
                <a:cxn ang="0">
                  <a:pos x="0" y="5"/>
                </a:cxn>
                <a:cxn ang="0">
                  <a:pos x="2" y="2"/>
                </a:cxn>
                <a:cxn ang="0">
                  <a:pos x="4" y="0"/>
                </a:cxn>
                <a:cxn ang="0">
                  <a:pos x="7" y="0"/>
                </a:cxn>
                <a:cxn ang="0">
                  <a:pos x="10" y="0"/>
                </a:cxn>
                <a:cxn ang="0">
                  <a:pos x="12" y="2"/>
                </a:cxn>
                <a:cxn ang="0">
                  <a:pos x="14" y="5"/>
                </a:cxn>
                <a:cxn ang="0">
                  <a:pos x="15" y="7"/>
                </a:cxn>
                <a:cxn ang="0">
                  <a:pos x="14" y="10"/>
                </a:cxn>
                <a:cxn ang="0">
                  <a:pos x="12" y="13"/>
                </a:cxn>
                <a:cxn ang="0">
                  <a:pos x="10" y="14"/>
                </a:cxn>
                <a:cxn ang="0">
                  <a:pos x="7" y="15"/>
                </a:cxn>
                <a:cxn ang="0">
                  <a:pos x="4" y="14"/>
                </a:cxn>
                <a:cxn ang="0">
                  <a:pos x="2" y="13"/>
                </a:cxn>
                <a:cxn ang="0">
                  <a:pos x="0" y="10"/>
                </a:cxn>
                <a:cxn ang="0">
                  <a:pos x="0" y="7"/>
                </a:cxn>
              </a:cxnLst>
              <a:rect l="0" t="0" r="r" b="b"/>
              <a:pathLst>
                <a:path w="16" h="16">
                  <a:moveTo>
                    <a:pt x="0" y="7"/>
                  </a:moveTo>
                  <a:lnTo>
                    <a:pt x="0" y="5"/>
                  </a:lnTo>
                  <a:lnTo>
                    <a:pt x="2" y="2"/>
                  </a:lnTo>
                  <a:lnTo>
                    <a:pt x="4" y="0"/>
                  </a:lnTo>
                  <a:lnTo>
                    <a:pt x="7" y="0"/>
                  </a:lnTo>
                  <a:lnTo>
                    <a:pt x="10" y="0"/>
                  </a:lnTo>
                  <a:lnTo>
                    <a:pt x="12" y="2"/>
                  </a:lnTo>
                  <a:lnTo>
                    <a:pt x="14" y="5"/>
                  </a:lnTo>
                  <a:lnTo>
                    <a:pt x="15" y="7"/>
                  </a:lnTo>
                  <a:lnTo>
                    <a:pt x="14" y="10"/>
                  </a:lnTo>
                  <a:lnTo>
                    <a:pt x="12" y="13"/>
                  </a:lnTo>
                  <a:lnTo>
                    <a:pt x="10" y="14"/>
                  </a:lnTo>
                  <a:lnTo>
                    <a:pt x="7" y="15"/>
                  </a:lnTo>
                  <a:lnTo>
                    <a:pt x="4" y="14"/>
                  </a:lnTo>
                  <a:lnTo>
                    <a:pt x="2" y="13"/>
                  </a:lnTo>
                  <a:lnTo>
                    <a:pt x="0" y="10"/>
                  </a:lnTo>
                  <a:lnTo>
                    <a:pt x="0" y="7"/>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10" name="Freeform 130"/>
            <p:cNvSpPr>
              <a:spLocks/>
            </p:cNvSpPr>
            <p:nvPr/>
          </p:nvSpPr>
          <p:spPr bwMode="auto">
            <a:xfrm>
              <a:off x="2182" y="3191"/>
              <a:ext cx="11" cy="12"/>
            </a:xfrm>
            <a:custGeom>
              <a:avLst/>
              <a:gdLst/>
              <a:ahLst/>
              <a:cxnLst>
                <a:cxn ang="0">
                  <a:pos x="10" y="0"/>
                </a:cxn>
                <a:cxn ang="0">
                  <a:pos x="10" y="0"/>
                </a:cxn>
                <a:cxn ang="0">
                  <a:pos x="6" y="1"/>
                </a:cxn>
                <a:cxn ang="0">
                  <a:pos x="3" y="4"/>
                </a:cxn>
                <a:cxn ang="0">
                  <a:pos x="1" y="8"/>
                </a:cxn>
                <a:cxn ang="0">
                  <a:pos x="0" y="11"/>
                </a:cxn>
                <a:cxn ang="0">
                  <a:pos x="7" y="11"/>
                </a:cxn>
                <a:cxn ang="0">
                  <a:pos x="7" y="9"/>
                </a:cxn>
                <a:cxn ang="0">
                  <a:pos x="8" y="8"/>
                </a:cxn>
                <a:cxn ang="0">
                  <a:pos x="8" y="7"/>
                </a:cxn>
                <a:cxn ang="0">
                  <a:pos x="10" y="7"/>
                </a:cxn>
                <a:cxn ang="0">
                  <a:pos x="10" y="0"/>
                </a:cxn>
              </a:cxnLst>
              <a:rect l="0" t="0" r="r" b="b"/>
              <a:pathLst>
                <a:path w="11" h="12">
                  <a:moveTo>
                    <a:pt x="10" y="0"/>
                  </a:moveTo>
                  <a:lnTo>
                    <a:pt x="10" y="0"/>
                  </a:lnTo>
                  <a:lnTo>
                    <a:pt x="6" y="1"/>
                  </a:lnTo>
                  <a:lnTo>
                    <a:pt x="3" y="4"/>
                  </a:lnTo>
                  <a:lnTo>
                    <a:pt x="1" y="8"/>
                  </a:lnTo>
                  <a:lnTo>
                    <a:pt x="0" y="11"/>
                  </a:lnTo>
                  <a:lnTo>
                    <a:pt x="7" y="11"/>
                  </a:lnTo>
                  <a:lnTo>
                    <a:pt x="7" y="9"/>
                  </a:lnTo>
                  <a:lnTo>
                    <a:pt x="8" y="8"/>
                  </a:lnTo>
                  <a:lnTo>
                    <a:pt x="8" y="7"/>
                  </a:lnTo>
                  <a:lnTo>
                    <a:pt x="10" y="7"/>
                  </a:lnTo>
                  <a:lnTo>
                    <a:pt x="10"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11" name="Freeform 131"/>
            <p:cNvSpPr>
              <a:spLocks/>
            </p:cNvSpPr>
            <p:nvPr/>
          </p:nvSpPr>
          <p:spPr bwMode="auto">
            <a:xfrm>
              <a:off x="2200" y="3191"/>
              <a:ext cx="11" cy="12"/>
            </a:xfrm>
            <a:custGeom>
              <a:avLst/>
              <a:gdLst/>
              <a:ahLst/>
              <a:cxnLst>
                <a:cxn ang="0">
                  <a:pos x="10" y="11"/>
                </a:cxn>
                <a:cxn ang="0">
                  <a:pos x="10" y="11"/>
                </a:cxn>
                <a:cxn ang="0">
                  <a:pos x="9" y="8"/>
                </a:cxn>
                <a:cxn ang="0">
                  <a:pos x="8" y="4"/>
                </a:cxn>
                <a:cxn ang="0">
                  <a:pos x="4" y="1"/>
                </a:cxn>
                <a:cxn ang="0">
                  <a:pos x="0" y="0"/>
                </a:cxn>
                <a:cxn ang="0">
                  <a:pos x="0" y="7"/>
                </a:cxn>
                <a:cxn ang="0">
                  <a:pos x="2" y="7"/>
                </a:cxn>
                <a:cxn ang="0">
                  <a:pos x="2" y="8"/>
                </a:cxn>
                <a:cxn ang="0">
                  <a:pos x="3" y="9"/>
                </a:cxn>
                <a:cxn ang="0">
                  <a:pos x="3" y="11"/>
                </a:cxn>
                <a:cxn ang="0">
                  <a:pos x="10" y="11"/>
                </a:cxn>
              </a:cxnLst>
              <a:rect l="0" t="0" r="r" b="b"/>
              <a:pathLst>
                <a:path w="11" h="12">
                  <a:moveTo>
                    <a:pt x="10" y="11"/>
                  </a:moveTo>
                  <a:lnTo>
                    <a:pt x="10" y="11"/>
                  </a:lnTo>
                  <a:lnTo>
                    <a:pt x="9" y="8"/>
                  </a:lnTo>
                  <a:lnTo>
                    <a:pt x="8" y="4"/>
                  </a:lnTo>
                  <a:lnTo>
                    <a:pt x="4" y="1"/>
                  </a:lnTo>
                  <a:lnTo>
                    <a:pt x="0" y="0"/>
                  </a:lnTo>
                  <a:lnTo>
                    <a:pt x="0" y="7"/>
                  </a:lnTo>
                  <a:lnTo>
                    <a:pt x="2" y="7"/>
                  </a:lnTo>
                  <a:lnTo>
                    <a:pt x="2" y="8"/>
                  </a:lnTo>
                  <a:lnTo>
                    <a:pt x="3" y="9"/>
                  </a:lnTo>
                  <a:lnTo>
                    <a:pt x="3" y="11"/>
                  </a:lnTo>
                  <a:lnTo>
                    <a:pt x="10" y="11"/>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12" name="Freeform 132"/>
            <p:cNvSpPr>
              <a:spLocks/>
            </p:cNvSpPr>
            <p:nvPr/>
          </p:nvSpPr>
          <p:spPr bwMode="auto">
            <a:xfrm>
              <a:off x="2200" y="3208"/>
              <a:ext cx="11" cy="11"/>
            </a:xfrm>
            <a:custGeom>
              <a:avLst/>
              <a:gdLst/>
              <a:ahLst/>
              <a:cxnLst>
                <a:cxn ang="0">
                  <a:pos x="0" y="10"/>
                </a:cxn>
                <a:cxn ang="0">
                  <a:pos x="0" y="10"/>
                </a:cxn>
                <a:cxn ang="0">
                  <a:pos x="4" y="9"/>
                </a:cxn>
                <a:cxn ang="0">
                  <a:pos x="8" y="7"/>
                </a:cxn>
                <a:cxn ang="0">
                  <a:pos x="9" y="4"/>
                </a:cxn>
                <a:cxn ang="0">
                  <a:pos x="10" y="0"/>
                </a:cxn>
                <a:cxn ang="0">
                  <a:pos x="3" y="0"/>
                </a:cxn>
                <a:cxn ang="0">
                  <a:pos x="3" y="1"/>
                </a:cxn>
                <a:cxn ang="0">
                  <a:pos x="2" y="3"/>
                </a:cxn>
                <a:cxn ang="0">
                  <a:pos x="2" y="4"/>
                </a:cxn>
                <a:cxn ang="0">
                  <a:pos x="0" y="4"/>
                </a:cxn>
                <a:cxn ang="0">
                  <a:pos x="0" y="10"/>
                </a:cxn>
              </a:cxnLst>
              <a:rect l="0" t="0" r="r" b="b"/>
              <a:pathLst>
                <a:path w="11" h="11">
                  <a:moveTo>
                    <a:pt x="0" y="10"/>
                  </a:moveTo>
                  <a:lnTo>
                    <a:pt x="0" y="10"/>
                  </a:lnTo>
                  <a:lnTo>
                    <a:pt x="4" y="9"/>
                  </a:lnTo>
                  <a:lnTo>
                    <a:pt x="8" y="7"/>
                  </a:lnTo>
                  <a:lnTo>
                    <a:pt x="9" y="4"/>
                  </a:lnTo>
                  <a:lnTo>
                    <a:pt x="10" y="0"/>
                  </a:lnTo>
                  <a:lnTo>
                    <a:pt x="3" y="0"/>
                  </a:lnTo>
                  <a:lnTo>
                    <a:pt x="3" y="1"/>
                  </a:lnTo>
                  <a:lnTo>
                    <a:pt x="2" y="3"/>
                  </a:lnTo>
                  <a:lnTo>
                    <a:pt x="2" y="4"/>
                  </a:lnTo>
                  <a:lnTo>
                    <a:pt x="0" y="4"/>
                  </a:lnTo>
                  <a:lnTo>
                    <a:pt x="0" y="1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13" name="Freeform 133"/>
            <p:cNvSpPr>
              <a:spLocks/>
            </p:cNvSpPr>
            <p:nvPr/>
          </p:nvSpPr>
          <p:spPr bwMode="auto">
            <a:xfrm>
              <a:off x="2182" y="3208"/>
              <a:ext cx="11" cy="11"/>
            </a:xfrm>
            <a:custGeom>
              <a:avLst/>
              <a:gdLst/>
              <a:ahLst/>
              <a:cxnLst>
                <a:cxn ang="0">
                  <a:pos x="0" y="0"/>
                </a:cxn>
                <a:cxn ang="0">
                  <a:pos x="0" y="0"/>
                </a:cxn>
                <a:cxn ang="0">
                  <a:pos x="1" y="4"/>
                </a:cxn>
                <a:cxn ang="0">
                  <a:pos x="3" y="7"/>
                </a:cxn>
                <a:cxn ang="0">
                  <a:pos x="6" y="9"/>
                </a:cxn>
                <a:cxn ang="0">
                  <a:pos x="10" y="10"/>
                </a:cxn>
                <a:cxn ang="0">
                  <a:pos x="10" y="4"/>
                </a:cxn>
                <a:cxn ang="0">
                  <a:pos x="8" y="4"/>
                </a:cxn>
                <a:cxn ang="0">
                  <a:pos x="8" y="3"/>
                </a:cxn>
                <a:cxn ang="0">
                  <a:pos x="7" y="1"/>
                </a:cxn>
                <a:cxn ang="0">
                  <a:pos x="7" y="0"/>
                </a:cxn>
                <a:cxn ang="0">
                  <a:pos x="0" y="0"/>
                </a:cxn>
              </a:cxnLst>
              <a:rect l="0" t="0" r="r" b="b"/>
              <a:pathLst>
                <a:path w="11" h="11">
                  <a:moveTo>
                    <a:pt x="0" y="0"/>
                  </a:moveTo>
                  <a:lnTo>
                    <a:pt x="0" y="0"/>
                  </a:lnTo>
                  <a:lnTo>
                    <a:pt x="1" y="4"/>
                  </a:lnTo>
                  <a:lnTo>
                    <a:pt x="3" y="7"/>
                  </a:lnTo>
                  <a:lnTo>
                    <a:pt x="6" y="9"/>
                  </a:lnTo>
                  <a:lnTo>
                    <a:pt x="10" y="10"/>
                  </a:lnTo>
                  <a:lnTo>
                    <a:pt x="10" y="4"/>
                  </a:lnTo>
                  <a:lnTo>
                    <a:pt x="8" y="4"/>
                  </a:lnTo>
                  <a:lnTo>
                    <a:pt x="8" y="3"/>
                  </a:lnTo>
                  <a:lnTo>
                    <a:pt x="7" y="1"/>
                  </a:lnTo>
                  <a:lnTo>
                    <a:pt x="7" y="0"/>
                  </a:lnTo>
                  <a:lnTo>
                    <a:pt x="0"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14" name="Freeform 134"/>
            <p:cNvSpPr>
              <a:spLocks/>
            </p:cNvSpPr>
            <p:nvPr/>
          </p:nvSpPr>
          <p:spPr bwMode="auto">
            <a:xfrm>
              <a:off x="2188" y="1145"/>
              <a:ext cx="16" cy="19"/>
            </a:xfrm>
            <a:custGeom>
              <a:avLst/>
              <a:gdLst/>
              <a:ahLst/>
              <a:cxnLst>
                <a:cxn ang="0">
                  <a:pos x="0" y="9"/>
                </a:cxn>
                <a:cxn ang="0">
                  <a:pos x="1" y="6"/>
                </a:cxn>
                <a:cxn ang="0">
                  <a:pos x="3" y="3"/>
                </a:cxn>
                <a:cxn ang="0">
                  <a:pos x="4" y="1"/>
                </a:cxn>
                <a:cxn ang="0">
                  <a:pos x="8" y="0"/>
                </a:cxn>
                <a:cxn ang="0">
                  <a:pos x="11" y="1"/>
                </a:cxn>
                <a:cxn ang="0">
                  <a:pos x="13" y="3"/>
                </a:cxn>
                <a:cxn ang="0">
                  <a:pos x="15" y="6"/>
                </a:cxn>
                <a:cxn ang="0">
                  <a:pos x="15" y="9"/>
                </a:cxn>
                <a:cxn ang="0">
                  <a:pos x="15" y="12"/>
                </a:cxn>
                <a:cxn ang="0">
                  <a:pos x="13" y="15"/>
                </a:cxn>
                <a:cxn ang="0">
                  <a:pos x="11" y="17"/>
                </a:cxn>
                <a:cxn ang="0">
                  <a:pos x="8" y="18"/>
                </a:cxn>
                <a:cxn ang="0">
                  <a:pos x="4" y="17"/>
                </a:cxn>
                <a:cxn ang="0">
                  <a:pos x="3" y="15"/>
                </a:cxn>
                <a:cxn ang="0">
                  <a:pos x="1" y="12"/>
                </a:cxn>
                <a:cxn ang="0">
                  <a:pos x="0" y="9"/>
                </a:cxn>
              </a:cxnLst>
              <a:rect l="0" t="0" r="r" b="b"/>
              <a:pathLst>
                <a:path w="16" h="19">
                  <a:moveTo>
                    <a:pt x="0" y="9"/>
                  </a:moveTo>
                  <a:lnTo>
                    <a:pt x="1" y="6"/>
                  </a:lnTo>
                  <a:lnTo>
                    <a:pt x="3" y="3"/>
                  </a:lnTo>
                  <a:lnTo>
                    <a:pt x="4" y="1"/>
                  </a:lnTo>
                  <a:lnTo>
                    <a:pt x="8" y="0"/>
                  </a:lnTo>
                  <a:lnTo>
                    <a:pt x="11" y="1"/>
                  </a:lnTo>
                  <a:lnTo>
                    <a:pt x="13" y="3"/>
                  </a:lnTo>
                  <a:lnTo>
                    <a:pt x="15" y="6"/>
                  </a:lnTo>
                  <a:lnTo>
                    <a:pt x="15" y="9"/>
                  </a:lnTo>
                  <a:lnTo>
                    <a:pt x="15" y="12"/>
                  </a:lnTo>
                  <a:lnTo>
                    <a:pt x="13" y="15"/>
                  </a:lnTo>
                  <a:lnTo>
                    <a:pt x="11" y="17"/>
                  </a:lnTo>
                  <a:lnTo>
                    <a:pt x="8" y="18"/>
                  </a:lnTo>
                  <a:lnTo>
                    <a:pt x="4" y="17"/>
                  </a:lnTo>
                  <a:lnTo>
                    <a:pt x="3" y="15"/>
                  </a:lnTo>
                  <a:lnTo>
                    <a:pt x="1" y="12"/>
                  </a:lnTo>
                  <a:lnTo>
                    <a:pt x="0" y="9"/>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15" name="Freeform 135"/>
            <p:cNvSpPr>
              <a:spLocks/>
            </p:cNvSpPr>
            <p:nvPr/>
          </p:nvSpPr>
          <p:spPr bwMode="auto">
            <a:xfrm>
              <a:off x="2185" y="1140"/>
              <a:ext cx="9" cy="12"/>
            </a:xfrm>
            <a:custGeom>
              <a:avLst/>
              <a:gdLst/>
              <a:ahLst/>
              <a:cxnLst>
                <a:cxn ang="0">
                  <a:pos x="8" y="0"/>
                </a:cxn>
                <a:cxn ang="0">
                  <a:pos x="8" y="0"/>
                </a:cxn>
                <a:cxn ang="0">
                  <a:pos x="4" y="1"/>
                </a:cxn>
                <a:cxn ang="0">
                  <a:pos x="2" y="4"/>
                </a:cxn>
                <a:cxn ang="0">
                  <a:pos x="1" y="7"/>
                </a:cxn>
                <a:cxn ang="0">
                  <a:pos x="0" y="11"/>
                </a:cxn>
                <a:cxn ang="0">
                  <a:pos x="6" y="11"/>
                </a:cxn>
                <a:cxn ang="0">
                  <a:pos x="6" y="9"/>
                </a:cxn>
                <a:cxn ang="0">
                  <a:pos x="6" y="7"/>
                </a:cxn>
                <a:cxn ang="0">
                  <a:pos x="7" y="7"/>
                </a:cxn>
                <a:cxn ang="0">
                  <a:pos x="8" y="7"/>
                </a:cxn>
                <a:cxn ang="0">
                  <a:pos x="8" y="0"/>
                </a:cxn>
              </a:cxnLst>
              <a:rect l="0" t="0" r="r" b="b"/>
              <a:pathLst>
                <a:path w="9" h="12">
                  <a:moveTo>
                    <a:pt x="8" y="0"/>
                  </a:moveTo>
                  <a:lnTo>
                    <a:pt x="8" y="0"/>
                  </a:lnTo>
                  <a:lnTo>
                    <a:pt x="4" y="1"/>
                  </a:lnTo>
                  <a:lnTo>
                    <a:pt x="2" y="4"/>
                  </a:lnTo>
                  <a:lnTo>
                    <a:pt x="1" y="7"/>
                  </a:lnTo>
                  <a:lnTo>
                    <a:pt x="0" y="11"/>
                  </a:lnTo>
                  <a:lnTo>
                    <a:pt x="6" y="11"/>
                  </a:lnTo>
                  <a:lnTo>
                    <a:pt x="6" y="9"/>
                  </a:lnTo>
                  <a:lnTo>
                    <a:pt x="6" y="7"/>
                  </a:lnTo>
                  <a:lnTo>
                    <a:pt x="7" y="7"/>
                  </a:lnTo>
                  <a:lnTo>
                    <a:pt x="8" y="7"/>
                  </a:lnTo>
                  <a:lnTo>
                    <a:pt x="8"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16" name="Freeform 136"/>
            <p:cNvSpPr>
              <a:spLocks/>
            </p:cNvSpPr>
            <p:nvPr/>
          </p:nvSpPr>
          <p:spPr bwMode="auto">
            <a:xfrm>
              <a:off x="2201" y="1140"/>
              <a:ext cx="11" cy="12"/>
            </a:xfrm>
            <a:custGeom>
              <a:avLst/>
              <a:gdLst/>
              <a:ahLst/>
              <a:cxnLst>
                <a:cxn ang="0">
                  <a:pos x="10" y="11"/>
                </a:cxn>
                <a:cxn ang="0">
                  <a:pos x="10" y="11"/>
                </a:cxn>
                <a:cxn ang="0">
                  <a:pos x="9" y="7"/>
                </a:cxn>
                <a:cxn ang="0">
                  <a:pos x="7" y="4"/>
                </a:cxn>
                <a:cxn ang="0">
                  <a:pos x="4" y="1"/>
                </a:cxn>
                <a:cxn ang="0">
                  <a:pos x="0" y="0"/>
                </a:cxn>
                <a:cxn ang="0">
                  <a:pos x="0" y="7"/>
                </a:cxn>
                <a:cxn ang="0">
                  <a:pos x="1" y="7"/>
                </a:cxn>
                <a:cxn ang="0">
                  <a:pos x="2" y="8"/>
                </a:cxn>
                <a:cxn ang="0">
                  <a:pos x="3" y="9"/>
                </a:cxn>
                <a:cxn ang="0">
                  <a:pos x="3" y="11"/>
                </a:cxn>
                <a:cxn ang="0">
                  <a:pos x="10" y="11"/>
                </a:cxn>
              </a:cxnLst>
              <a:rect l="0" t="0" r="r" b="b"/>
              <a:pathLst>
                <a:path w="11" h="12">
                  <a:moveTo>
                    <a:pt x="10" y="11"/>
                  </a:moveTo>
                  <a:lnTo>
                    <a:pt x="10" y="11"/>
                  </a:lnTo>
                  <a:lnTo>
                    <a:pt x="9" y="7"/>
                  </a:lnTo>
                  <a:lnTo>
                    <a:pt x="7" y="4"/>
                  </a:lnTo>
                  <a:lnTo>
                    <a:pt x="4" y="1"/>
                  </a:lnTo>
                  <a:lnTo>
                    <a:pt x="0" y="0"/>
                  </a:lnTo>
                  <a:lnTo>
                    <a:pt x="0" y="7"/>
                  </a:lnTo>
                  <a:lnTo>
                    <a:pt x="1" y="7"/>
                  </a:lnTo>
                  <a:lnTo>
                    <a:pt x="2" y="8"/>
                  </a:lnTo>
                  <a:lnTo>
                    <a:pt x="3" y="9"/>
                  </a:lnTo>
                  <a:lnTo>
                    <a:pt x="3" y="11"/>
                  </a:lnTo>
                  <a:lnTo>
                    <a:pt x="10" y="11"/>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17" name="Freeform 137"/>
            <p:cNvSpPr>
              <a:spLocks/>
            </p:cNvSpPr>
            <p:nvPr/>
          </p:nvSpPr>
          <p:spPr bwMode="auto">
            <a:xfrm>
              <a:off x="2201" y="1158"/>
              <a:ext cx="11" cy="11"/>
            </a:xfrm>
            <a:custGeom>
              <a:avLst/>
              <a:gdLst/>
              <a:ahLst/>
              <a:cxnLst>
                <a:cxn ang="0">
                  <a:pos x="0" y="10"/>
                </a:cxn>
                <a:cxn ang="0">
                  <a:pos x="0" y="10"/>
                </a:cxn>
                <a:cxn ang="0">
                  <a:pos x="4" y="9"/>
                </a:cxn>
                <a:cxn ang="0">
                  <a:pos x="7" y="6"/>
                </a:cxn>
                <a:cxn ang="0">
                  <a:pos x="9" y="4"/>
                </a:cxn>
                <a:cxn ang="0">
                  <a:pos x="10" y="0"/>
                </a:cxn>
                <a:cxn ang="0">
                  <a:pos x="3" y="0"/>
                </a:cxn>
                <a:cxn ang="0">
                  <a:pos x="3" y="1"/>
                </a:cxn>
                <a:cxn ang="0">
                  <a:pos x="2" y="2"/>
                </a:cxn>
                <a:cxn ang="0">
                  <a:pos x="1" y="3"/>
                </a:cxn>
                <a:cxn ang="0">
                  <a:pos x="0" y="3"/>
                </a:cxn>
                <a:cxn ang="0">
                  <a:pos x="0" y="10"/>
                </a:cxn>
              </a:cxnLst>
              <a:rect l="0" t="0" r="r" b="b"/>
              <a:pathLst>
                <a:path w="11" h="11">
                  <a:moveTo>
                    <a:pt x="0" y="10"/>
                  </a:moveTo>
                  <a:lnTo>
                    <a:pt x="0" y="10"/>
                  </a:lnTo>
                  <a:lnTo>
                    <a:pt x="4" y="9"/>
                  </a:lnTo>
                  <a:lnTo>
                    <a:pt x="7" y="6"/>
                  </a:lnTo>
                  <a:lnTo>
                    <a:pt x="9" y="4"/>
                  </a:lnTo>
                  <a:lnTo>
                    <a:pt x="10" y="0"/>
                  </a:lnTo>
                  <a:lnTo>
                    <a:pt x="3" y="0"/>
                  </a:lnTo>
                  <a:lnTo>
                    <a:pt x="3" y="1"/>
                  </a:lnTo>
                  <a:lnTo>
                    <a:pt x="2" y="2"/>
                  </a:lnTo>
                  <a:lnTo>
                    <a:pt x="1" y="3"/>
                  </a:lnTo>
                  <a:lnTo>
                    <a:pt x="0" y="3"/>
                  </a:lnTo>
                  <a:lnTo>
                    <a:pt x="0" y="1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18" name="Freeform 138"/>
            <p:cNvSpPr>
              <a:spLocks/>
            </p:cNvSpPr>
            <p:nvPr/>
          </p:nvSpPr>
          <p:spPr bwMode="auto">
            <a:xfrm>
              <a:off x="2185" y="1158"/>
              <a:ext cx="9" cy="11"/>
            </a:xfrm>
            <a:custGeom>
              <a:avLst/>
              <a:gdLst/>
              <a:ahLst/>
              <a:cxnLst>
                <a:cxn ang="0">
                  <a:pos x="0" y="0"/>
                </a:cxn>
                <a:cxn ang="0">
                  <a:pos x="0" y="0"/>
                </a:cxn>
                <a:cxn ang="0">
                  <a:pos x="1" y="4"/>
                </a:cxn>
                <a:cxn ang="0">
                  <a:pos x="2" y="6"/>
                </a:cxn>
                <a:cxn ang="0">
                  <a:pos x="4" y="9"/>
                </a:cxn>
                <a:cxn ang="0">
                  <a:pos x="8" y="10"/>
                </a:cxn>
                <a:cxn ang="0">
                  <a:pos x="8" y="3"/>
                </a:cxn>
                <a:cxn ang="0">
                  <a:pos x="7" y="3"/>
                </a:cxn>
                <a:cxn ang="0">
                  <a:pos x="6" y="2"/>
                </a:cxn>
                <a:cxn ang="0">
                  <a:pos x="6" y="1"/>
                </a:cxn>
                <a:cxn ang="0">
                  <a:pos x="6" y="0"/>
                </a:cxn>
                <a:cxn ang="0">
                  <a:pos x="0" y="0"/>
                </a:cxn>
              </a:cxnLst>
              <a:rect l="0" t="0" r="r" b="b"/>
              <a:pathLst>
                <a:path w="9" h="11">
                  <a:moveTo>
                    <a:pt x="0" y="0"/>
                  </a:moveTo>
                  <a:lnTo>
                    <a:pt x="0" y="0"/>
                  </a:lnTo>
                  <a:lnTo>
                    <a:pt x="1" y="4"/>
                  </a:lnTo>
                  <a:lnTo>
                    <a:pt x="2" y="6"/>
                  </a:lnTo>
                  <a:lnTo>
                    <a:pt x="4" y="9"/>
                  </a:lnTo>
                  <a:lnTo>
                    <a:pt x="8" y="10"/>
                  </a:lnTo>
                  <a:lnTo>
                    <a:pt x="8" y="3"/>
                  </a:lnTo>
                  <a:lnTo>
                    <a:pt x="7" y="3"/>
                  </a:lnTo>
                  <a:lnTo>
                    <a:pt x="6" y="2"/>
                  </a:lnTo>
                  <a:lnTo>
                    <a:pt x="6" y="1"/>
                  </a:lnTo>
                  <a:lnTo>
                    <a:pt x="6" y="0"/>
                  </a:lnTo>
                  <a:lnTo>
                    <a:pt x="0"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19" name="Freeform 139"/>
            <p:cNvSpPr>
              <a:spLocks/>
            </p:cNvSpPr>
            <p:nvPr/>
          </p:nvSpPr>
          <p:spPr bwMode="auto">
            <a:xfrm>
              <a:off x="2172" y="2855"/>
              <a:ext cx="16" cy="17"/>
            </a:xfrm>
            <a:custGeom>
              <a:avLst/>
              <a:gdLst/>
              <a:ahLst/>
              <a:cxnLst>
                <a:cxn ang="0">
                  <a:pos x="0" y="8"/>
                </a:cxn>
                <a:cxn ang="0">
                  <a:pos x="1" y="5"/>
                </a:cxn>
                <a:cxn ang="0">
                  <a:pos x="3" y="2"/>
                </a:cxn>
                <a:cxn ang="0">
                  <a:pos x="4" y="0"/>
                </a:cxn>
                <a:cxn ang="0">
                  <a:pos x="7" y="0"/>
                </a:cxn>
                <a:cxn ang="0">
                  <a:pos x="11" y="0"/>
                </a:cxn>
                <a:cxn ang="0">
                  <a:pos x="13" y="2"/>
                </a:cxn>
                <a:cxn ang="0">
                  <a:pos x="14" y="5"/>
                </a:cxn>
                <a:cxn ang="0">
                  <a:pos x="15" y="8"/>
                </a:cxn>
                <a:cxn ang="0">
                  <a:pos x="14" y="11"/>
                </a:cxn>
                <a:cxn ang="0">
                  <a:pos x="13" y="13"/>
                </a:cxn>
                <a:cxn ang="0">
                  <a:pos x="11" y="15"/>
                </a:cxn>
                <a:cxn ang="0">
                  <a:pos x="7" y="16"/>
                </a:cxn>
                <a:cxn ang="0">
                  <a:pos x="4" y="15"/>
                </a:cxn>
                <a:cxn ang="0">
                  <a:pos x="3" y="13"/>
                </a:cxn>
                <a:cxn ang="0">
                  <a:pos x="1" y="11"/>
                </a:cxn>
                <a:cxn ang="0">
                  <a:pos x="0" y="8"/>
                </a:cxn>
              </a:cxnLst>
              <a:rect l="0" t="0" r="r" b="b"/>
              <a:pathLst>
                <a:path w="16" h="17">
                  <a:moveTo>
                    <a:pt x="0" y="8"/>
                  </a:moveTo>
                  <a:lnTo>
                    <a:pt x="1" y="5"/>
                  </a:lnTo>
                  <a:lnTo>
                    <a:pt x="3" y="2"/>
                  </a:lnTo>
                  <a:lnTo>
                    <a:pt x="4" y="0"/>
                  </a:lnTo>
                  <a:lnTo>
                    <a:pt x="7" y="0"/>
                  </a:lnTo>
                  <a:lnTo>
                    <a:pt x="11" y="0"/>
                  </a:lnTo>
                  <a:lnTo>
                    <a:pt x="13" y="2"/>
                  </a:lnTo>
                  <a:lnTo>
                    <a:pt x="14" y="5"/>
                  </a:lnTo>
                  <a:lnTo>
                    <a:pt x="15" y="8"/>
                  </a:lnTo>
                  <a:lnTo>
                    <a:pt x="14" y="11"/>
                  </a:lnTo>
                  <a:lnTo>
                    <a:pt x="13" y="13"/>
                  </a:lnTo>
                  <a:lnTo>
                    <a:pt x="11" y="15"/>
                  </a:lnTo>
                  <a:lnTo>
                    <a:pt x="7" y="16"/>
                  </a:lnTo>
                  <a:lnTo>
                    <a:pt x="4" y="15"/>
                  </a:lnTo>
                  <a:lnTo>
                    <a:pt x="3" y="13"/>
                  </a:lnTo>
                  <a:lnTo>
                    <a:pt x="1" y="11"/>
                  </a:lnTo>
                  <a:lnTo>
                    <a:pt x="0" y="8"/>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20" name="Freeform 140"/>
            <p:cNvSpPr>
              <a:spLocks/>
            </p:cNvSpPr>
            <p:nvPr/>
          </p:nvSpPr>
          <p:spPr bwMode="auto">
            <a:xfrm>
              <a:off x="2168" y="2848"/>
              <a:ext cx="10" cy="11"/>
            </a:xfrm>
            <a:custGeom>
              <a:avLst/>
              <a:gdLst/>
              <a:ahLst/>
              <a:cxnLst>
                <a:cxn ang="0">
                  <a:pos x="9" y="0"/>
                </a:cxn>
                <a:cxn ang="0">
                  <a:pos x="9" y="0"/>
                </a:cxn>
                <a:cxn ang="0">
                  <a:pos x="5" y="1"/>
                </a:cxn>
                <a:cxn ang="0">
                  <a:pos x="2" y="4"/>
                </a:cxn>
                <a:cxn ang="0">
                  <a:pos x="1" y="7"/>
                </a:cxn>
                <a:cxn ang="0">
                  <a:pos x="0" y="10"/>
                </a:cxn>
                <a:cxn ang="0">
                  <a:pos x="7" y="10"/>
                </a:cxn>
                <a:cxn ang="0">
                  <a:pos x="7" y="9"/>
                </a:cxn>
                <a:cxn ang="0">
                  <a:pos x="8" y="7"/>
                </a:cxn>
                <a:cxn ang="0">
                  <a:pos x="8" y="6"/>
                </a:cxn>
                <a:cxn ang="0">
                  <a:pos x="9" y="6"/>
                </a:cxn>
                <a:cxn ang="0">
                  <a:pos x="9" y="0"/>
                </a:cxn>
              </a:cxnLst>
              <a:rect l="0" t="0" r="r" b="b"/>
              <a:pathLst>
                <a:path w="10" h="11">
                  <a:moveTo>
                    <a:pt x="9" y="0"/>
                  </a:moveTo>
                  <a:lnTo>
                    <a:pt x="9" y="0"/>
                  </a:lnTo>
                  <a:lnTo>
                    <a:pt x="5" y="1"/>
                  </a:lnTo>
                  <a:lnTo>
                    <a:pt x="2" y="4"/>
                  </a:lnTo>
                  <a:lnTo>
                    <a:pt x="1" y="7"/>
                  </a:lnTo>
                  <a:lnTo>
                    <a:pt x="0" y="10"/>
                  </a:lnTo>
                  <a:lnTo>
                    <a:pt x="7" y="10"/>
                  </a:lnTo>
                  <a:lnTo>
                    <a:pt x="7" y="9"/>
                  </a:lnTo>
                  <a:lnTo>
                    <a:pt x="8" y="7"/>
                  </a:lnTo>
                  <a:lnTo>
                    <a:pt x="8" y="6"/>
                  </a:lnTo>
                  <a:lnTo>
                    <a:pt x="9" y="6"/>
                  </a:lnTo>
                  <a:lnTo>
                    <a:pt x="9"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21" name="Freeform 141"/>
            <p:cNvSpPr>
              <a:spLocks/>
            </p:cNvSpPr>
            <p:nvPr/>
          </p:nvSpPr>
          <p:spPr bwMode="auto">
            <a:xfrm>
              <a:off x="2185" y="2848"/>
              <a:ext cx="10" cy="11"/>
            </a:xfrm>
            <a:custGeom>
              <a:avLst/>
              <a:gdLst/>
              <a:ahLst/>
              <a:cxnLst>
                <a:cxn ang="0">
                  <a:pos x="9" y="10"/>
                </a:cxn>
                <a:cxn ang="0">
                  <a:pos x="9" y="10"/>
                </a:cxn>
                <a:cxn ang="0">
                  <a:pos x="8" y="7"/>
                </a:cxn>
                <a:cxn ang="0">
                  <a:pos x="6" y="4"/>
                </a:cxn>
                <a:cxn ang="0">
                  <a:pos x="4" y="1"/>
                </a:cxn>
                <a:cxn ang="0">
                  <a:pos x="0" y="0"/>
                </a:cxn>
                <a:cxn ang="0">
                  <a:pos x="0" y="6"/>
                </a:cxn>
                <a:cxn ang="0">
                  <a:pos x="1" y="6"/>
                </a:cxn>
                <a:cxn ang="0">
                  <a:pos x="2" y="7"/>
                </a:cxn>
                <a:cxn ang="0">
                  <a:pos x="3" y="9"/>
                </a:cxn>
                <a:cxn ang="0">
                  <a:pos x="3" y="10"/>
                </a:cxn>
                <a:cxn ang="0">
                  <a:pos x="9" y="10"/>
                </a:cxn>
              </a:cxnLst>
              <a:rect l="0" t="0" r="r" b="b"/>
              <a:pathLst>
                <a:path w="10" h="11">
                  <a:moveTo>
                    <a:pt x="9" y="10"/>
                  </a:moveTo>
                  <a:lnTo>
                    <a:pt x="9" y="10"/>
                  </a:lnTo>
                  <a:lnTo>
                    <a:pt x="8" y="7"/>
                  </a:lnTo>
                  <a:lnTo>
                    <a:pt x="6" y="4"/>
                  </a:lnTo>
                  <a:lnTo>
                    <a:pt x="4" y="1"/>
                  </a:lnTo>
                  <a:lnTo>
                    <a:pt x="0" y="0"/>
                  </a:lnTo>
                  <a:lnTo>
                    <a:pt x="0" y="6"/>
                  </a:lnTo>
                  <a:lnTo>
                    <a:pt x="1" y="6"/>
                  </a:lnTo>
                  <a:lnTo>
                    <a:pt x="2" y="7"/>
                  </a:lnTo>
                  <a:lnTo>
                    <a:pt x="3" y="9"/>
                  </a:lnTo>
                  <a:lnTo>
                    <a:pt x="3" y="10"/>
                  </a:lnTo>
                  <a:lnTo>
                    <a:pt x="9" y="1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22" name="Freeform 142"/>
            <p:cNvSpPr>
              <a:spLocks/>
            </p:cNvSpPr>
            <p:nvPr/>
          </p:nvSpPr>
          <p:spPr bwMode="auto">
            <a:xfrm>
              <a:off x="2185" y="2866"/>
              <a:ext cx="10" cy="10"/>
            </a:xfrm>
            <a:custGeom>
              <a:avLst/>
              <a:gdLst/>
              <a:ahLst/>
              <a:cxnLst>
                <a:cxn ang="0">
                  <a:pos x="0" y="9"/>
                </a:cxn>
                <a:cxn ang="0">
                  <a:pos x="0" y="9"/>
                </a:cxn>
                <a:cxn ang="0">
                  <a:pos x="4" y="8"/>
                </a:cxn>
                <a:cxn ang="0">
                  <a:pos x="6" y="6"/>
                </a:cxn>
                <a:cxn ang="0">
                  <a:pos x="8" y="3"/>
                </a:cxn>
                <a:cxn ang="0">
                  <a:pos x="9" y="0"/>
                </a:cxn>
                <a:cxn ang="0">
                  <a:pos x="3" y="0"/>
                </a:cxn>
                <a:cxn ang="0">
                  <a:pos x="3" y="1"/>
                </a:cxn>
                <a:cxn ang="0">
                  <a:pos x="2" y="3"/>
                </a:cxn>
                <a:cxn ang="0">
                  <a:pos x="1" y="3"/>
                </a:cxn>
                <a:cxn ang="0">
                  <a:pos x="0" y="3"/>
                </a:cxn>
                <a:cxn ang="0">
                  <a:pos x="0" y="9"/>
                </a:cxn>
              </a:cxnLst>
              <a:rect l="0" t="0" r="r" b="b"/>
              <a:pathLst>
                <a:path w="10" h="10">
                  <a:moveTo>
                    <a:pt x="0" y="9"/>
                  </a:moveTo>
                  <a:lnTo>
                    <a:pt x="0" y="9"/>
                  </a:lnTo>
                  <a:lnTo>
                    <a:pt x="4" y="8"/>
                  </a:lnTo>
                  <a:lnTo>
                    <a:pt x="6" y="6"/>
                  </a:lnTo>
                  <a:lnTo>
                    <a:pt x="8" y="3"/>
                  </a:lnTo>
                  <a:lnTo>
                    <a:pt x="9" y="0"/>
                  </a:lnTo>
                  <a:lnTo>
                    <a:pt x="3" y="0"/>
                  </a:lnTo>
                  <a:lnTo>
                    <a:pt x="3" y="1"/>
                  </a:lnTo>
                  <a:lnTo>
                    <a:pt x="2" y="3"/>
                  </a:lnTo>
                  <a:lnTo>
                    <a:pt x="1" y="3"/>
                  </a:lnTo>
                  <a:lnTo>
                    <a:pt x="0" y="3"/>
                  </a:lnTo>
                  <a:lnTo>
                    <a:pt x="0" y="9"/>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23" name="Freeform 143"/>
            <p:cNvSpPr>
              <a:spLocks/>
            </p:cNvSpPr>
            <p:nvPr/>
          </p:nvSpPr>
          <p:spPr bwMode="auto">
            <a:xfrm>
              <a:off x="2168" y="2866"/>
              <a:ext cx="10" cy="10"/>
            </a:xfrm>
            <a:custGeom>
              <a:avLst/>
              <a:gdLst/>
              <a:ahLst/>
              <a:cxnLst>
                <a:cxn ang="0">
                  <a:pos x="0" y="0"/>
                </a:cxn>
                <a:cxn ang="0">
                  <a:pos x="0" y="0"/>
                </a:cxn>
                <a:cxn ang="0">
                  <a:pos x="1" y="3"/>
                </a:cxn>
                <a:cxn ang="0">
                  <a:pos x="2" y="6"/>
                </a:cxn>
                <a:cxn ang="0">
                  <a:pos x="5" y="8"/>
                </a:cxn>
                <a:cxn ang="0">
                  <a:pos x="9" y="9"/>
                </a:cxn>
                <a:cxn ang="0">
                  <a:pos x="9" y="3"/>
                </a:cxn>
                <a:cxn ang="0">
                  <a:pos x="8" y="3"/>
                </a:cxn>
                <a:cxn ang="0">
                  <a:pos x="8" y="3"/>
                </a:cxn>
                <a:cxn ang="0">
                  <a:pos x="7" y="1"/>
                </a:cxn>
                <a:cxn ang="0">
                  <a:pos x="7" y="0"/>
                </a:cxn>
                <a:cxn ang="0">
                  <a:pos x="0" y="0"/>
                </a:cxn>
              </a:cxnLst>
              <a:rect l="0" t="0" r="r" b="b"/>
              <a:pathLst>
                <a:path w="10" h="10">
                  <a:moveTo>
                    <a:pt x="0" y="0"/>
                  </a:moveTo>
                  <a:lnTo>
                    <a:pt x="0" y="0"/>
                  </a:lnTo>
                  <a:lnTo>
                    <a:pt x="1" y="3"/>
                  </a:lnTo>
                  <a:lnTo>
                    <a:pt x="2" y="6"/>
                  </a:lnTo>
                  <a:lnTo>
                    <a:pt x="5" y="8"/>
                  </a:lnTo>
                  <a:lnTo>
                    <a:pt x="9" y="9"/>
                  </a:lnTo>
                  <a:lnTo>
                    <a:pt x="9" y="3"/>
                  </a:lnTo>
                  <a:lnTo>
                    <a:pt x="8" y="3"/>
                  </a:lnTo>
                  <a:lnTo>
                    <a:pt x="8" y="3"/>
                  </a:lnTo>
                  <a:lnTo>
                    <a:pt x="7" y="1"/>
                  </a:lnTo>
                  <a:lnTo>
                    <a:pt x="7" y="0"/>
                  </a:lnTo>
                  <a:lnTo>
                    <a:pt x="0"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24" name="Freeform 144"/>
            <p:cNvSpPr>
              <a:spLocks/>
            </p:cNvSpPr>
            <p:nvPr/>
          </p:nvSpPr>
          <p:spPr bwMode="auto">
            <a:xfrm>
              <a:off x="2185" y="2183"/>
              <a:ext cx="14" cy="16"/>
            </a:xfrm>
            <a:custGeom>
              <a:avLst/>
              <a:gdLst/>
              <a:ahLst/>
              <a:cxnLst>
                <a:cxn ang="0">
                  <a:pos x="0" y="7"/>
                </a:cxn>
                <a:cxn ang="0">
                  <a:pos x="0" y="5"/>
                </a:cxn>
                <a:cxn ang="0">
                  <a:pos x="2" y="2"/>
                </a:cxn>
                <a:cxn ang="0">
                  <a:pos x="3" y="0"/>
                </a:cxn>
                <a:cxn ang="0">
                  <a:pos x="6" y="0"/>
                </a:cxn>
                <a:cxn ang="0">
                  <a:pos x="8" y="0"/>
                </a:cxn>
                <a:cxn ang="0">
                  <a:pos x="11" y="2"/>
                </a:cxn>
                <a:cxn ang="0">
                  <a:pos x="12" y="5"/>
                </a:cxn>
                <a:cxn ang="0">
                  <a:pos x="13" y="7"/>
                </a:cxn>
                <a:cxn ang="0">
                  <a:pos x="12" y="10"/>
                </a:cxn>
                <a:cxn ang="0">
                  <a:pos x="11" y="13"/>
                </a:cxn>
                <a:cxn ang="0">
                  <a:pos x="8" y="14"/>
                </a:cxn>
                <a:cxn ang="0">
                  <a:pos x="6" y="15"/>
                </a:cxn>
                <a:cxn ang="0">
                  <a:pos x="3" y="14"/>
                </a:cxn>
                <a:cxn ang="0">
                  <a:pos x="2" y="13"/>
                </a:cxn>
                <a:cxn ang="0">
                  <a:pos x="0" y="10"/>
                </a:cxn>
                <a:cxn ang="0">
                  <a:pos x="0" y="7"/>
                </a:cxn>
              </a:cxnLst>
              <a:rect l="0" t="0" r="r" b="b"/>
              <a:pathLst>
                <a:path w="14" h="16">
                  <a:moveTo>
                    <a:pt x="0" y="7"/>
                  </a:moveTo>
                  <a:lnTo>
                    <a:pt x="0" y="5"/>
                  </a:lnTo>
                  <a:lnTo>
                    <a:pt x="2" y="2"/>
                  </a:lnTo>
                  <a:lnTo>
                    <a:pt x="3" y="0"/>
                  </a:lnTo>
                  <a:lnTo>
                    <a:pt x="6" y="0"/>
                  </a:lnTo>
                  <a:lnTo>
                    <a:pt x="8" y="0"/>
                  </a:lnTo>
                  <a:lnTo>
                    <a:pt x="11" y="2"/>
                  </a:lnTo>
                  <a:lnTo>
                    <a:pt x="12" y="5"/>
                  </a:lnTo>
                  <a:lnTo>
                    <a:pt x="13" y="7"/>
                  </a:lnTo>
                  <a:lnTo>
                    <a:pt x="12" y="10"/>
                  </a:lnTo>
                  <a:lnTo>
                    <a:pt x="11" y="13"/>
                  </a:lnTo>
                  <a:lnTo>
                    <a:pt x="8" y="14"/>
                  </a:lnTo>
                  <a:lnTo>
                    <a:pt x="6" y="15"/>
                  </a:lnTo>
                  <a:lnTo>
                    <a:pt x="3" y="14"/>
                  </a:lnTo>
                  <a:lnTo>
                    <a:pt x="2" y="13"/>
                  </a:lnTo>
                  <a:lnTo>
                    <a:pt x="0" y="10"/>
                  </a:lnTo>
                  <a:lnTo>
                    <a:pt x="0" y="7"/>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25" name="Freeform 145"/>
            <p:cNvSpPr>
              <a:spLocks/>
            </p:cNvSpPr>
            <p:nvPr/>
          </p:nvSpPr>
          <p:spPr bwMode="auto">
            <a:xfrm>
              <a:off x="2178" y="2176"/>
              <a:ext cx="9" cy="11"/>
            </a:xfrm>
            <a:custGeom>
              <a:avLst/>
              <a:gdLst/>
              <a:ahLst/>
              <a:cxnLst>
                <a:cxn ang="0">
                  <a:pos x="8" y="0"/>
                </a:cxn>
                <a:cxn ang="0">
                  <a:pos x="8" y="0"/>
                </a:cxn>
                <a:cxn ang="0">
                  <a:pos x="5" y="1"/>
                </a:cxn>
                <a:cxn ang="0">
                  <a:pos x="2" y="4"/>
                </a:cxn>
                <a:cxn ang="0">
                  <a:pos x="1" y="7"/>
                </a:cxn>
                <a:cxn ang="0">
                  <a:pos x="0" y="10"/>
                </a:cxn>
                <a:cxn ang="0">
                  <a:pos x="6" y="10"/>
                </a:cxn>
                <a:cxn ang="0">
                  <a:pos x="6" y="9"/>
                </a:cxn>
                <a:cxn ang="0">
                  <a:pos x="7" y="7"/>
                </a:cxn>
                <a:cxn ang="0">
                  <a:pos x="7" y="6"/>
                </a:cxn>
                <a:cxn ang="0">
                  <a:pos x="8" y="6"/>
                </a:cxn>
                <a:cxn ang="0">
                  <a:pos x="8" y="0"/>
                </a:cxn>
              </a:cxnLst>
              <a:rect l="0" t="0" r="r" b="b"/>
              <a:pathLst>
                <a:path w="9" h="11">
                  <a:moveTo>
                    <a:pt x="8" y="0"/>
                  </a:moveTo>
                  <a:lnTo>
                    <a:pt x="8" y="0"/>
                  </a:lnTo>
                  <a:lnTo>
                    <a:pt x="5" y="1"/>
                  </a:lnTo>
                  <a:lnTo>
                    <a:pt x="2" y="4"/>
                  </a:lnTo>
                  <a:lnTo>
                    <a:pt x="1" y="7"/>
                  </a:lnTo>
                  <a:lnTo>
                    <a:pt x="0" y="10"/>
                  </a:lnTo>
                  <a:lnTo>
                    <a:pt x="6" y="10"/>
                  </a:lnTo>
                  <a:lnTo>
                    <a:pt x="6" y="9"/>
                  </a:lnTo>
                  <a:lnTo>
                    <a:pt x="7" y="7"/>
                  </a:lnTo>
                  <a:lnTo>
                    <a:pt x="7" y="6"/>
                  </a:lnTo>
                  <a:lnTo>
                    <a:pt x="8" y="6"/>
                  </a:lnTo>
                  <a:lnTo>
                    <a:pt x="8"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26" name="Freeform 146"/>
            <p:cNvSpPr>
              <a:spLocks/>
            </p:cNvSpPr>
            <p:nvPr/>
          </p:nvSpPr>
          <p:spPr bwMode="auto">
            <a:xfrm>
              <a:off x="2194" y="2176"/>
              <a:ext cx="10" cy="11"/>
            </a:xfrm>
            <a:custGeom>
              <a:avLst/>
              <a:gdLst/>
              <a:ahLst/>
              <a:cxnLst>
                <a:cxn ang="0">
                  <a:pos x="9" y="10"/>
                </a:cxn>
                <a:cxn ang="0">
                  <a:pos x="9" y="10"/>
                </a:cxn>
                <a:cxn ang="0">
                  <a:pos x="8" y="7"/>
                </a:cxn>
                <a:cxn ang="0">
                  <a:pos x="7" y="4"/>
                </a:cxn>
                <a:cxn ang="0">
                  <a:pos x="3" y="1"/>
                </a:cxn>
                <a:cxn ang="0">
                  <a:pos x="0" y="0"/>
                </a:cxn>
                <a:cxn ang="0">
                  <a:pos x="0" y="6"/>
                </a:cxn>
                <a:cxn ang="0">
                  <a:pos x="1" y="6"/>
                </a:cxn>
                <a:cxn ang="0">
                  <a:pos x="2" y="7"/>
                </a:cxn>
                <a:cxn ang="0">
                  <a:pos x="3" y="9"/>
                </a:cxn>
                <a:cxn ang="0">
                  <a:pos x="3" y="10"/>
                </a:cxn>
                <a:cxn ang="0">
                  <a:pos x="9" y="10"/>
                </a:cxn>
              </a:cxnLst>
              <a:rect l="0" t="0" r="r" b="b"/>
              <a:pathLst>
                <a:path w="10" h="11">
                  <a:moveTo>
                    <a:pt x="9" y="10"/>
                  </a:moveTo>
                  <a:lnTo>
                    <a:pt x="9" y="10"/>
                  </a:lnTo>
                  <a:lnTo>
                    <a:pt x="8" y="7"/>
                  </a:lnTo>
                  <a:lnTo>
                    <a:pt x="7" y="4"/>
                  </a:lnTo>
                  <a:lnTo>
                    <a:pt x="3" y="1"/>
                  </a:lnTo>
                  <a:lnTo>
                    <a:pt x="0" y="0"/>
                  </a:lnTo>
                  <a:lnTo>
                    <a:pt x="0" y="6"/>
                  </a:lnTo>
                  <a:lnTo>
                    <a:pt x="1" y="6"/>
                  </a:lnTo>
                  <a:lnTo>
                    <a:pt x="2" y="7"/>
                  </a:lnTo>
                  <a:lnTo>
                    <a:pt x="3" y="9"/>
                  </a:lnTo>
                  <a:lnTo>
                    <a:pt x="3" y="10"/>
                  </a:lnTo>
                  <a:lnTo>
                    <a:pt x="9" y="1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27" name="Freeform 147"/>
            <p:cNvSpPr>
              <a:spLocks/>
            </p:cNvSpPr>
            <p:nvPr/>
          </p:nvSpPr>
          <p:spPr bwMode="auto">
            <a:xfrm>
              <a:off x="2194" y="2192"/>
              <a:ext cx="10" cy="11"/>
            </a:xfrm>
            <a:custGeom>
              <a:avLst/>
              <a:gdLst/>
              <a:ahLst/>
              <a:cxnLst>
                <a:cxn ang="0">
                  <a:pos x="0" y="10"/>
                </a:cxn>
                <a:cxn ang="0">
                  <a:pos x="0" y="10"/>
                </a:cxn>
                <a:cxn ang="0">
                  <a:pos x="3" y="9"/>
                </a:cxn>
                <a:cxn ang="0">
                  <a:pos x="7" y="7"/>
                </a:cxn>
                <a:cxn ang="0">
                  <a:pos x="8" y="4"/>
                </a:cxn>
                <a:cxn ang="0">
                  <a:pos x="9" y="0"/>
                </a:cxn>
                <a:cxn ang="0">
                  <a:pos x="3" y="0"/>
                </a:cxn>
                <a:cxn ang="0">
                  <a:pos x="3" y="1"/>
                </a:cxn>
                <a:cxn ang="0">
                  <a:pos x="2" y="3"/>
                </a:cxn>
                <a:cxn ang="0">
                  <a:pos x="1" y="4"/>
                </a:cxn>
                <a:cxn ang="0">
                  <a:pos x="0" y="4"/>
                </a:cxn>
                <a:cxn ang="0">
                  <a:pos x="0" y="10"/>
                </a:cxn>
              </a:cxnLst>
              <a:rect l="0" t="0" r="r" b="b"/>
              <a:pathLst>
                <a:path w="10" h="11">
                  <a:moveTo>
                    <a:pt x="0" y="10"/>
                  </a:moveTo>
                  <a:lnTo>
                    <a:pt x="0" y="10"/>
                  </a:lnTo>
                  <a:lnTo>
                    <a:pt x="3" y="9"/>
                  </a:lnTo>
                  <a:lnTo>
                    <a:pt x="7" y="7"/>
                  </a:lnTo>
                  <a:lnTo>
                    <a:pt x="8" y="4"/>
                  </a:lnTo>
                  <a:lnTo>
                    <a:pt x="9" y="0"/>
                  </a:lnTo>
                  <a:lnTo>
                    <a:pt x="3" y="0"/>
                  </a:lnTo>
                  <a:lnTo>
                    <a:pt x="3" y="1"/>
                  </a:lnTo>
                  <a:lnTo>
                    <a:pt x="2" y="3"/>
                  </a:lnTo>
                  <a:lnTo>
                    <a:pt x="1" y="4"/>
                  </a:lnTo>
                  <a:lnTo>
                    <a:pt x="0" y="4"/>
                  </a:lnTo>
                  <a:lnTo>
                    <a:pt x="0" y="1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28" name="Freeform 148"/>
            <p:cNvSpPr>
              <a:spLocks/>
            </p:cNvSpPr>
            <p:nvPr/>
          </p:nvSpPr>
          <p:spPr bwMode="auto">
            <a:xfrm>
              <a:off x="2178" y="2192"/>
              <a:ext cx="9" cy="11"/>
            </a:xfrm>
            <a:custGeom>
              <a:avLst/>
              <a:gdLst/>
              <a:ahLst/>
              <a:cxnLst>
                <a:cxn ang="0">
                  <a:pos x="0" y="0"/>
                </a:cxn>
                <a:cxn ang="0">
                  <a:pos x="0" y="0"/>
                </a:cxn>
                <a:cxn ang="0">
                  <a:pos x="1" y="4"/>
                </a:cxn>
                <a:cxn ang="0">
                  <a:pos x="2" y="7"/>
                </a:cxn>
                <a:cxn ang="0">
                  <a:pos x="5" y="9"/>
                </a:cxn>
                <a:cxn ang="0">
                  <a:pos x="8" y="10"/>
                </a:cxn>
                <a:cxn ang="0">
                  <a:pos x="8" y="4"/>
                </a:cxn>
                <a:cxn ang="0">
                  <a:pos x="7" y="4"/>
                </a:cxn>
                <a:cxn ang="0">
                  <a:pos x="7" y="3"/>
                </a:cxn>
                <a:cxn ang="0">
                  <a:pos x="6" y="1"/>
                </a:cxn>
                <a:cxn ang="0">
                  <a:pos x="6" y="0"/>
                </a:cxn>
                <a:cxn ang="0">
                  <a:pos x="0" y="0"/>
                </a:cxn>
              </a:cxnLst>
              <a:rect l="0" t="0" r="r" b="b"/>
              <a:pathLst>
                <a:path w="9" h="11">
                  <a:moveTo>
                    <a:pt x="0" y="0"/>
                  </a:moveTo>
                  <a:lnTo>
                    <a:pt x="0" y="0"/>
                  </a:lnTo>
                  <a:lnTo>
                    <a:pt x="1" y="4"/>
                  </a:lnTo>
                  <a:lnTo>
                    <a:pt x="2" y="7"/>
                  </a:lnTo>
                  <a:lnTo>
                    <a:pt x="5" y="9"/>
                  </a:lnTo>
                  <a:lnTo>
                    <a:pt x="8" y="10"/>
                  </a:lnTo>
                  <a:lnTo>
                    <a:pt x="8" y="4"/>
                  </a:lnTo>
                  <a:lnTo>
                    <a:pt x="7" y="4"/>
                  </a:lnTo>
                  <a:lnTo>
                    <a:pt x="7" y="3"/>
                  </a:lnTo>
                  <a:lnTo>
                    <a:pt x="6" y="1"/>
                  </a:lnTo>
                  <a:lnTo>
                    <a:pt x="6" y="0"/>
                  </a:lnTo>
                  <a:lnTo>
                    <a:pt x="0"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29" name="Freeform 149"/>
            <p:cNvSpPr>
              <a:spLocks/>
            </p:cNvSpPr>
            <p:nvPr/>
          </p:nvSpPr>
          <p:spPr bwMode="auto">
            <a:xfrm>
              <a:off x="2182" y="1448"/>
              <a:ext cx="32" cy="33"/>
            </a:xfrm>
            <a:custGeom>
              <a:avLst/>
              <a:gdLst/>
              <a:ahLst/>
              <a:cxnLst>
                <a:cxn ang="0">
                  <a:pos x="0" y="16"/>
                </a:cxn>
                <a:cxn ang="0">
                  <a:pos x="1" y="10"/>
                </a:cxn>
                <a:cxn ang="0">
                  <a:pos x="4" y="5"/>
                </a:cxn>
                <a:cxn ang="0">
                  <a:pos x="9" y="1"/>
                </a:cxn>
                <a:cxn ang="0">
                  <a:pos x="15" y="0"/>
                </a:cxn>
                <a:cxn ang="0">
                  <a:pos x="21" y="1"/>
                </a:cxn>
                <a:cxn ang="0">
                  <a:pos x="26" y="5"/>
                </a:cxn>
                <a:cxn ang="0">
                  <a:pos x="30" y="10"/>
                </a:cxn>
                <a:cxn ang="0">
                  <a:pos x="31" y="16"/>
                </a:cxn>
                <a:cxn ang="0">
                  <a:pos x="30" y="22"/>
                </a:cxn>
                <a:cxn ang="0">
                  <a:pos x="26" y="27"/>
                </a:cxn>
                <a:cxn ang="0">
                  <a:pos x="21" y="31"/>
                </a:cxn>
                <a:cxn ang="0">
                  <a:pos x="15" y="32"/>
                </a:cxn>
                <a:cxn ang="0">
                  <a:pos x="9" y="31"/>
                </a:cxn>
                <a:cxn ang="0">
                  <a:pos x="4" y="27"/>
                </a:cxn>
                <a:cxn ang="0">
                  <a:pos x="1" y="22"/>
                </a:cxn>
                <a:cxn ang="0">
                  <a:pos x="0" y="16"/>
                </a:cxn>
              </a:cxnLst>
              <a:rect l="0" t="0" r="r" b="b"/>
              <a:pathLst>
                <a:path w="32" h="33">
                  <a:moveTo>
                    <a:pt x="0" y="16"/>
                  </a:moveTo>
                  <a:lnTo>
                    <a:pt x="1" y="10"/>
                  </a:lnTo>
                  <a:lnTo>
                    <a:pt x="4" y="5"/>
                  </a:lnTo>
                  <a:lnTo>
                    <a:pt x="9" y="1"/>
                  </a:lnTo>
                  <a:lnTo>
                    <a:pt x="15" y="0"/>
                  </a:lnTo>
                  <a:lnTo>
                    <a:pt x="21" y="1"/>
                  </a:lnTo>
                  <a:lnTo>
                    <a:pt x="26" y="5"/>
                  </a:lnTo>
                  <a:lnTo>
                    <a:pt x="30" y="10"/>
                  </a:lnTo>
                  <a:lnTo>
                    <a:pt x="31" y="16"/>
                  </a:lnTo>
                  <a:lnTo>
                    <a:pt x="30" y="22"/>
                  </a:lnTo>
                  <a:lnTo>
                    <a:pt x="26" y="27"/>
                  </a:lnTo>
                  <a:lnTo>
                    <a:pt x="21" y="31"/>
                  </a:lnTo>
                  <a:lnTo>
                    <a:pt x="15" y="32"/>
                  </a:lnTo>
                  <a:lnTo>
                    <a:pt x="9" y="31"/>
                  </a:lnTo>
                  <a:lnTo>
                    <a:pt x="4" y="27"/>
                  </a:lnTo>
                  <a:lnTo>
                    <a:pt x="1" y="22"/>
                  </a:lnTo>
                  <a:lnTo>
                    <a:pt x="0" y="16"/>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30" name="Freeform 150"/>
            <p:cNvSpPr>
              <a:spLocks/>
            </p:cNvSpPr>
            <p:nvPr/>
          </p:nvSpPr>
          <p:spPr bwMode="auto">
            <a:xfrm>
              <a:off x="2177" y="1442"/>
              <a:ext cx="17" cy="20"/>
            </a:xfrm>
            <a:custGeom>
              <a:avLst/>
              <a:gdLst/>
              <a:ahLst/>
              <a:cxnLst>
                <a:cxn ang="0">
                  <a:pos x="16" y="0"/>
                </a:cxn>
                <a:cxn ang="0">
                  <a:pos x="16" y="0"/>
                </a:cxn>
                <a:cxn ang="0">
                  <a:pos x="10" y="2"/>
                </a:cxn>
                <a:cxn ang="0">
                  <a:pos x="4" y="6"/>
                </a:cxn>
                <a:cxn ang="0">
                  <a:pos x="2" y="12"/>
                </a:cxn>
                <a:cxn ang="0">
                  <a:pos x="0" y="19"/>
                </a:cxn>
                <a:cxn ang="0">
                  <a:pos x="8" y="19"/>
                </a:cxn>
                <a:cxn ang="0">
                  <a:pos x="8" y="15"/>
                </a:cxn>
                <a:cxn ang="0">
                  <a:pos x="10" y="11"/>
                </a:cxn>
                <a:cxn ang="0">
                  <a:pos x="13" y="9"/>
                </a:cxn>
                <a:cxn ang="0">
                  <a:pos x="16" y="9"/>
                </a:cxn>
                <a:cxn ang="0">
                  <a:pos x="16" y="0"/>
                </a:cxn>
              </a:cxnLst>
              <a:rect l="0" t="0" r="r" b="b"/>
              <a:pathLst>
                <a:path w="17" h="20">
                  <a:moveTo>
                    <a:pt x="16" y="0"/>
                  </a:moveTo>
                  <a:lnTo>
                    <a:pt x="16" y="0"/>
                  </a:lnTo>
                  <a:lnTo>
                    <a:pt x="10" y="2"/>
                  </a:lnTo>
                  <a:lnTo>
                    <a:pt x="4" y="6"/>
                  </a:lnTo>
                  <a:lnTo>
                    <a:pt x="2" y="12"/>
                  </a:lnTo>
                  <a:lnTo>
                    <a:pt x="0" y="19"/>
                  </a:lnTo>
                  <a:lnTo>
                    <a:pt x="8" y="19"/>
                  </a:lnTo>
                  <a:lnTo>
                    <a:pt x="8" y="15"/>
                  </a:lnTo>
                  <a:lnTo>
                    <a:pt x="10" y="11"/>
                  </a:lnTo>
                  <a:lnTo>
                    <a:pt x="13" y="9"/>
                  </a:lnTo>
                  <a:lnTo>
                    <a:pt x="16" y="9"/>
                  </a:lnTo>
                  <a:lnTo>
                    <a:pt x="16"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31" name="Freeform 151"/>
            <p:cNvSpPr>
              <a:spLocks/>
            </p:cNvSpPr>
            <p:nvPr/>
          </p:nvSpPr>
          <p:spPr bwMode="auto">
            <a:xfrm>
              <a:off x="2201" y="1442"/>
              <a:ext cx="19" cy="20"/>
            </a:xfrm>
            <a:custGeom>
              <a:avLst/>
              <a:gdLst/>
              <a:ahLst/>
              <a:cxnLst>
                <a:cxn ang="0">
                  <a:pos x="18" y="19"/>
                </a:cxn>
                <a:cxn ang="0">
                  <a:pos x="18" y="19"/>
                </a:cxn>
                <a:cxn ang="0">
                  <a:pos x="16" y="12"/>
                </a:cxn>
                <a:cxn ang="0">
                  <a:pos x="13" y="6"/>
                </a:cxn>
                <a:cxn ang="0">
                  <a:pos x="7" y="2"/>
                </a:cxn>
                <a:cxn ang="0">
                  <a:pos x="0" y="0"/>
                </a:cxn>
                <a:cxn ang="0">
                  <a:pos x="0" y="9"/>
                </a:cxn>
                <a:cxn ang="0">
                  <a:pos x="4" y="9"/>
                </a:cxn>
                <a:cxn ang="0">
                  <a:pos x="6" y="11"/>
                </a:cxn>
                <a:cxn ang="0">
                  <a:pos x="9" y="15"/>
                </a:cxn>
                <a:cxn ang="0">
                  <a:pos x="9" y="19"/>
                </a:cxn>
                <a:cxn ang="0">
                  <a:pos x="18" y="19"/>
                </a:cxn>
              </a:cxnLst>
              <a:rect l="0" t="0" r="r" b="b"/>
              <a:pathLst>
                <a:path w="19" h="20">
                  <a:moveTo>
                    <a:pt x="18" y="19"/>
                  </a:moveTo>
                  <a:lnTo>
                    <a:pt x="18" y="19"/>
                  </a:lnTo>
                  <a:lnTo>
                    <a:pt x="16" y="12"/>
                  </a:lnTo>
                  <a:lnTo>
                    <a:pt x="13" y="6"/>
                  </a:lnTo>
                  <a:lnTo>
                    <a:pt x="7" y="2"/>
                  </a:lnTo>
                  <a:lnTo>
                    <a:pt x="0" y="0"/>
                  </a:lnTo>
                  <a:lnTo>
                    <a:pt x="0" y="9"/>
                  </a:lnTo>
                  <a:lnTo>
                    <a:pt x="4" y="9"/>
                  </a:lnTo>
                  <a:lnTo>
                    <a:pt x="6" y="11"/>
                  </a:lnTo>
                  <a:lnTo>
                    <a:pt x="9" y="15"/>
                  </a:lnTo>
                  <a:lnTo>
                    <a:pt x="9" y="19"/>
                  </a:lnTo>
                  <a:lnTo>
                    <a:pt x="18" y="19"/>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32" name="Freeform 152"/>
            <p:cNvSpPr>
              <a:spLocks/>
            </p:cNvSpPr>
            <p:nvPr/>
          </p:nvSpPr>
          <p:spPr bwMode="auto">
            <a:xfrm>
              <a:off x="2201" y="1468"/>
              <a:ext cx="19" cy="20"/>
            </a:xfrm>
            <a:custGeom>
              <a:avLst/>
              <a:gdLst/>
              <a:ahLst/>
              <a:cxnLst>
                <a:cxn ang="0">
                  <a:pos x="0" y="19"/>
                </a:cxn>
                <a:cxn ang="0">
                  <a:pos x="0" y="19"/>
                </a:cxn>
                <a:cxn ang="0">
                  <a:pos x="7" y="17"/>
                </a:cxn>
                <a:cxn ang="0">
                  <a:pos x="13" y="13"/>
                </a:cxn>
                <a:cxn ang="0">
                  <a:pos x="16" y="7"/>
                </a:cxn>
                <a:cxn ang="0">
                  <a:pos x="18" y="0"/>
                </a:cxn>
                <a:cxn ang="0">
                  <a:pos x="9" y="0"/>
                </a:cxn>
                <a:cxn ang="0">
                  <a:pos x="9" y="4"/>
                </a:cxn>
                <a:cxn ang="0">
                  <a:pos x="6" y="7"/>
                </a:cxn>
                <a:cxn ang="0">
                  <a:pos x="4" y="10"/>
                </a:cxn>
                <a:cxn ang="0">
                  <a:pos x="0" y="11"/>
                </a:cxn>
                <a:cxn ang="0">
                  <a:pos x="0" y="19"/>
                </a:cxn>
              </a:cxnLst>
              <a:rect l="0" t="0" r="r" b="b"/>
              <a:pathLst>
                <a:path w="19" h="20">
                  <a:moveTo>
                    <a:pt x="0" y="19"/>
                  </a:moveTo>
                  <a:lnTo>
                    <a:pt x="0" y="19"/>
                  </a:lnTo>
                  <a:lnTo>
                    <a:pt x="7" y="17"/>
                  </a:lnTo>
                  <a:lnTo>
                    <a:pt x="13" y="13"/>
                  </a:lnTo>
                  <a:lnTo>
                    <a:pt x="16" y="7"/>
                  </a:lnTo>
                  <a:lnTo>
                    <a:pt x="18" y="0"/>
                  </a:lnTo>
                  <a:lnTo>
                    <a:pt x="9" y="0"/>
                  </a:lnTo>
                  <a:lnTo>
                    <a:pt x="9" y="4"/>
                  </a:lnTo>
                  <a:lnTo>
                    <a:pt x="6" y="7"/>
                  </a:lnTo>
                  <a:lnTo>
                    <a:pt x="4" y="10"/>
                  </a:lnTo>
                  <a:lnTo>
                    <a:pt x="0" y="11"/>
                  </a:lnTo>
                  <a:lnTo>
                    <a:pt x="0" y="19"/>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33" name="Freeform 153"/>
            <p:cNvSpPr>
              <a:spLocks/>
            </p:cNvSpPr>
            <p:nvPr/>
          </p:nvSpPr>
          <p:spPr bwMode="auto">
            <a:xfrm>
              <a:off x="2177" y="1468"/>
              <a:ext cx="17" cy="20"/>
            </a:xfrm>
            <a:custGeom>
              <a:avLst/>
              <a:gdLst/>
              <a:ahLst/>
              <a:cxnLst>
                <a:cxn ang="0">
                  <a:pos x="0" y="0"/>
                </a:cxn>
                <a:cxn ang="0">
                  <a:pos x="0" y="0"/>
                </a:cxn>
                <a:cxn ang="0">
                  <a:pos x="2" y="6"/>
                </a:cxn>
                <a:cxn ang="0">
                  <a:pos x="4" y="13"/>
                </a:cxn>
                <a:cxn ang="0">
                  <a:pos x="10" y="17"/>
                </a:cxn>
                <a:cxn ang="0">
                  <a:pos x="16" y="19"/>
                </a:cxn>
                <a:cxn ang="0">
                  <a:pos x="16" y="11"/>
                </a:cxn>
                <a:cxn ang="0">
                  <a:pos x="13" y="10"/>
                </a:cxn>
                <a:cxn ang="0">
                  <a:pos x="10" y="7"/>
                </a:cxn>
                <a:cxn ang="0">
                  <a:pos x="8" y="5"/>
                </a:cxn>
                <a:cxn ang="0">
                  <a:pos x="8" y="0"/>
                </a:cxn>
                <a:cxn ang="0">
                  <a:pos x="0" y="0"/>
                </a:cxn>
              </a:cxnLst>
              <a:rect l="0" t="0" r="r" b="b"/>
              <a:pathLst>
                <a:path w="17" h="20">
                  <a:moveTo>
                    <a:pt x="0" y="0"/>
                  </a:moveTo>
                  <a:lnTo>
                    <a:pt x="0" y="0"/>
                  </a:lnTo>
                  <a:lnTo>
                    <a:pt x="2" y="6"/>
                  </a:lnTo>
                  <a:lnTo>
                    <a:pt x="4" y="13"/>
                  </a:lnTo>
                  <a:lnTo>
                    <a:pt x="10" y="17"/>
                  </a:lnTo>
                  <a:lnTo>
                    <a:pt x="16" y="19"/>
                  </a:lnTo>
                  <a:lnTo>
                    <a:pt x="16" y="11"/>
                  </a:lnTo>
                  <a:lnTo>
                    <a:pt x="13" y="10"/>
                  </a:lnTo>
                  <a:lnTo>
                    <a:pt x="10" y="7"/>
                  </a:lnTo>
                  <a:lnTo>
                    <a:pt x="8" y="5"/>
                  </a:lnTo>
                  <a:lnTo>
                    <a:pt x="8" y="0"/>
                  </a:lnTo>
                  <a:lnTo>
                    <a:pt x="0"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34" name="Freeform 154"/>
            <p:cNvSpPr>
              <a:spLocks/>
            </p:cNvSpPr>
            <p:nvPr/>
          </p:nvSpPr>
          <p:spPr bwMode="auto">
            <a:xfrm>
              <a:off x="2186" y="1315"/>
              <a:ext cx="15" cy="15"/>
            </a:xfrm>
            <a:custGeom>
              <a:avLst/>
              <a:gdLst/>
              <a:ahLst/>
              <a:cxnLst>
                <a:cxn ang="0">
                  <a:pos x="0" y="7"/>
                </a:cxn>
                <a:cxn ang="0">
                  <a:pos x="0" y="5"/>
                </a:cxn>
                <a:cxn ang="0">
                  <a:pos x="2" y="2"/>
                </a:cxn>
                <a:cxn ang="0">
                  <a:pos x="4" y="1"/>
                </a:cxn>
                <a:cxn ang="0">
                  <a:pos x="7" y="0"/>
                </a:cxn>
                <a:cxn ang="0">
                  <a:pos x="10" y="1"/>
                </a:cxn>
                <a:cxn ang="0">
                  <a:pos x="12" y="2"/>
                </a:cxn>
                <a:cxn ang="0">
                  <a:pos x="14" y="5"/>
                </a:cxn>
                <a:cxn ang="0">
                  <a:pos x="14" y="7"/>
                </a:cxn>
                <a:cxn ang="0">
                  <a:pos x="14" y="10"/>
                </a:cxn>
                <a:cxn ang="0">
                  <a:pos x="12" y="13"/>
                </a:cxn>
                <a:cxn ang="0">
                  <a:pos x="10" y="14"/>
                </a:cxn>
                <a:cxn ang="0">
                  <a:pos x="7" y="14"/>
                </a:cxn>
                <a:cxn ang="0">
                  <a:pos x="4" y="14"/>
                </a:cxn>
                <a:cxn ang="0">
                  <a:pos x="2" y="13"/>
                </a:cxn>
                <a:cxn ang="0">
                  <a:pos x="0" y="10"/>
                </a:cxn>
                <a:cxn ang="0">
                  <a:pos x="0" y="7"/>
                </a:cxn>
              </a:cxnLst>
              <a:rect l="0" t="0" r="r" b="b"/>
              <a:pathLst>
                <a:path w="15" h="15">
                  <a:moveTo>
                    <a:pt x="0" y="7"/>
                  </a:moveTo>
                  <a:lnTo>
                    <a:pt x="0" y="5"/>
                  </a:lnTo>
                  <a:lnTo>
                    <a:pt x="2" y="2"/>
                  </a:lnTo>
                  <a:lnTo>
                    <a:pt x="4" y="1"/>
                  </a:lnTo>
                  <a:lnTo>
                    <a:pt x="7" y="0"/>
                  </a:lnTo>
                  <a:lnTo>
                    <a:pt x="10" y="1"/>
                  </a:lnTo>
                  <a:lnTo>
                    <a:pt x="12" y="2"/>
                  </a:lnTo>
                  <a:lnTo>
                    <a:pt x="14" y="5"/>
                  </a:lnTo>
                  <a:lnTo>
                    <a:pt x="14" y="7"/>
                  </a:lnTo>
                  <a:lnTo>
                    <a:pt x="14" y="10"/>
                  </a:lnTo>
                  <a:lnTo>
                    <a:pt x="12" y="13"/>
                  </a:lnTo>
                  <a:lnTo>
                    <a:pt x="10" y="14"/>
                  </a:lnTo>
                  <a:lnTo>
                    <a:pt x="7" y="14"/>
                  </a:lnTo>
                  <a:lnTo>
                    <a:pt x="4" y="14"/>
                  </a:lnTo>
                  <a:lnTo>
                    <a:pt x="2" y="13"/>
                  </a:lnTo>
                  <a:lnTo>
                    <a:pt x="0" y="10"/>
                  </a:lnTo>
                  <a:lnTo>
                    <a:pt x="0" y="7"/>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35" name="Freeform 155"/>
            <p:cNvSpPr>
              <a:spLocks/>
            </p:cNvSpPr>
            <p:nvPr/>
          </p:nvSpPr>
          <p:spPr bwMode="auto">
            <a:xfrm>
              <a:off x="2180" y="1310"/>
              <a:ext cx="9" cy="10"/>
            </a:xfrm>
            <a:custGeom>
              <a:avLst/>
              <a:gdLst/>
              <a:ahLst/>
              <a:cxnLst>
                <a:cxn ang="0">
                  <a:pos x="8" y="0"/>
                </a:cxn>
                <a:cxn ang="0">
                  <a:pos x="8" y="0"/>
                </a:cxn>
                <a:cxn ang="0">
                  <a:pos x="4" y="1"/>
                </a:cxn>
                <a:cxn ang="0">
                  <a:pos x="2" y="3"/>
                </a:cxn>
                <a:cxn ang="0">
                  <a:pos x="1" y="6"/>
                </a:cxn>
                <a:cxn ang="0">
                  <a:pos x="0" y="9"/>
                </a:cxn>
                <a:cxn ang="0">
                  <a:pos x="6" y="9"/>
                </a:cxn>
                <a:cxn ang="0">
                  <a:pos x="6" y="8"/>
                </a:cxn>
                <a:cxn ang="0">
                  <a:pos x="6" y="6"/>
                </a:cxn>
                <a:cxn ang="0">
                  <a:pos x="7" y="6"/>
                </a:cxn>
                <a:cxn ang="0">
                  <a:pos x="8" y="6"/>
                </a:cxn>
                <a:cxn ang="0">
                  <a:pos x="8" y="0"/>
                </a:cxn>
              </a:cxnLst>
              <a:rect l="0" t="0" r="r" b="b"/>
              <a:pathLst>
                <a:path w="9" h="10">
                  <a:moveTo>
                    <a:pt x="8" y="0"/>
                  </a:moveTo>
                  <a:lnTo>
                    <a:pt x="8" y="0"/>
                  </a:lnTo>
                  <a:lnTo>
                    <a:pt x="4" y="1"/>
                  </a:lnTo>
                  <a:lnTo>
                    <a:pt x="2" y="3"/>
                  </a:lnTo>
                  <a:lnTo>
                    <a:pt x="1" y="6"/>
                  </a:lnTo>
                  <a:lnTo>
                    <a:pt x="0" y="9"/>
                  </a:lnTo>
                  <a:lnTo>
                    <a:pt x="6" y="9"/>
                  </a:lnTo>
                  <a:lnTo>
                    <a:pt x="6" y="8"/>
                  </a:lnTo>
                  <a:lnTo>
                    <a:pt x="6" y="6"/>
                  </a:lnTo>
                  <a:lnTo>
                    <a:pt x="7" y="6"/>
                  </a:lnTo>
                  <a:lnTo>
                    <a:pt x="8" y="6"/>
                  </a:lnTo>
                  <a:lnTo>
                    <a:pt x="8"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36" name="Freeform 156"/>
            <p:cNvSpPr>
              <a:spLocks/>
            </p:cNvSpPr>
            <p:nvPr/>
          </p:nvSpPr>
          <p:spPr bwMode="auto">
            <a:xfrm>
              <a:off x="2197" y="1310"/>
              <a:ext cx="9" cy="10"/>
            </a:xfrm>
            <a:custGeom>
              <a:avLst/>
              <a:gdLst/>
              <a:ahLst/>
              <a:cxnLst>
                <a:cxn ang="0">
                  <a:pos x="8" y="9"/>
                </a:cxn>
                <a:cxn ang="0">
                  <a:pos x="8" y="9"/>
                </a:cxn>
                <a:cxn ang="0">
                  <a:pos x="7" y="6"/>
                </a:cxn>
                <a:cxn ang="0">
                  <a:pos x="6" y="3"/>
                </a:cxn>
                <a:cxn ang="0">
                  <a:pos x="3" y="1"/>
                </a:cxn>
                <a:cxn ang="0">
                  <a:pos x="0" y="0"/>
                </a:cxn>
                <a:cxn ang="0">
                  <a:pos x="0" y="6"/>
                </a:cxn>
                <a:cxn ang="0">
                  <a:pos x="1" y="6"/>
                </a:cxn>
                <a:cxn ang="0">
                  <a:pos x="2" y="6"/>
                </a:cxn>
                <a:cxn ang="0">
                  <a:pos x="2" y="8"/>
                </a:cxn>
                <a:cxn ang="0">
                  <a:pos x="2" y="9"/>
                </a:cxn>
                <a:cxn ang="0">
                  <a:pos x="8" y="9"/>
                </a:cxn>
              </a:cxnLst>
              <a:rect l="0" t="0" r="r" b="b"/>
              <a:pathLst>
                <a:path w="9" h="10">
                  <a:moveTo>
                    <a:pt x="8" y="9"/>
                  </a:moveTo>
                  <a:lnTo>
                    <a:pt x="8" y="9"/>
                  </a:lnTo>
                  <a:lnTo>
                    <a:pt x="7" y="6"/>
                  </a:lnTo>
                  <a:lnTo>
                    <a:pt x="6" y="3"/>
                  </a:lnTo>
                  <a:lnTo>
                    <a:pt x="3" y="1"/>
                  </a:lnTo>
                  <a:lnTo>
                    <a:pt x="0" y="0"/>
                  </a:lnTo>
                  <a:lnTo>
                    <a:pt x="0" y="6"/>
                  </a:lnTo>
                  <a:lnTo>
                    <a:pt x="1" y="6"/>
                  </a:lnTo>
                  <a:lnTo>
                    <a:pt x="2" y="6"/>
                  </a:lnTo>
                  <a:lnTo>
                    <a:pt x="2" y="8"/>
                  </a:lnTo>
                  <a:lnTo>
                    <a:pt x="2" y="9"/>
                  </a:lnTo>
                  <a:lnTo>
                    <a:pt x="8" y="9"/>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37" name="Freeform 157"/>
            <p:cNvSpPr>
              <a:spLocks/>
            </p:cNvSpPr>
            <p:nvPr/>
          </p:nvSpPr>
          <p:spPr bwMode="auto">
            <a:xfrm>
              <a:off x="2197" y="1326"/>
              <a:ext cx="9" cy="11"/>
            </a:xfrm>
            <a:custGeom>
              <a:avLst/>
              <a:gdLst/>
              <a:ahLst/>
              <a:cxnLst>
                <a:cxn ang="0">
                  <a:pos x="0" y="10"/>
                </a:cxn>
                <a:cxn ang="0">
                  <a:pos x="0" y="10"/>
                </a:cxn>
                <a:cxn ang="0">
                  <a:pos x="3" y="9"/>
                </a:cxn>
                <a:cxn ang="0">
                  <a:pos x="6" y="6"/>
                </a:cxn>
                <a:cxn ang="0">
                  <a:pos x="7" y="4"/>
                </a:cxn>
                <a:cxn ang="0">
                  <a:pos x="8" y="0"/>
                </a:cxn>
                <a:cxn ang="0">
                  <a:pos x="2" y="0"/>
                </a:cxn>
                <a:cxn ang="0">
                  <a:pos x="2" y="1"/>
                </a:cxn>
                <a:cxn ang="0">
                  <a:pos x="2" y="3"/>
                </a:cxn>
                <a:cxn ang="0">
                  <a:pos x="1" y="4"/>
                </a:cxn>
                <a:cxn ang="0">
                  <a:pos x="0" y="4"/>
                </a:cxn>
                <a:cxn ang="0">
                  <a:pos x="0" y="10"/>
                </a:cxn>
              </a:cxnLst>
              <a:rect l="0" t="0" r="r" b="b"/>
              <a:pathLst>
                <a:path w="9" h="11">
                  <a:moveTo>
                    <a:pt x="0" y="10"/>
                  </a:moveTo>
                  <a:lnTo>
                    <a:pt x="0" y="10"/>
                  </a:lnTo>
                  <a:lnTo>
                    <a:pt x="3" y="9"/>
                  </a:lnTo>
                  <a:lnTo>
                    <a:pt x="6" y="6"/>
                  </a:lnTo>
                  <a:lnTo>
                    <a:pt x="7" y="4"/>
                  </a:lnTo>
                  <a:lnTo>
                    <a:pt x="8" y="0"/>
                  </a:lnTo>
                  <a:lnTo>
                    <a:pt x="2" y="0"/>
                  </a:lnTo>
                  <a:lnTo>
                    <a:pt x="2" y="1"/>
                  </a:lnTo>
                  <a:lnTo>
                    <a:pt x="2" y="3"/>
                  </a:lnTo>
                  <a:lnTo>
                    <a:pt x="1" y="4"/>
                  </a:lnTo>
                  <a:lnTo>
                    <a:pt x="0" y="4"/>
                  </a:lnTo>
                  <a:lnTo>
                    <a:pt x="0" y="1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38" name="Freeform 158"/>
            <p:cNvSpPr>
              <a:spLocks/>
            </p:cNvSpPr>
            <p:nvPr/>
          </p:nvSpPr>
          <p:spPr bwMode="auto">
            <a:xfrm>
              <a:off x="2180" y="1326"/>
              <a:ext cx="9" cy="11"/>
            </a:xfrm>
            <a:custGeom>
              <a:avLst/>
              <a:gdLst/>
              <a:ahLst/>
              <a:cxnLst>
                <a:cxn ang="0">
                  <a:pos x="0" y="0"/>
                </a:cxn>
                <a:cxn ang="0">
                  <a:pos x="0" y="0"/>
                </a:cxn>
                <a:cxn ang="0">
                  <a:pos x="1" y="4"/>
                </a:cxn>
                <a:cxn ang="0">
                  <a:pos x="2" y="6"/>
                </a:cxn>
                <a:cxn ang="0">
                  <a:pos x="4" y="9"/>
                </a:cxn>
                <a:cxn ang="0">
                  <a:pos x="8" y="10"/>
                </a:cxn>
                <a:cxn ang="0">
                  <a:pos x="8" y="4"/>
                </a:cxn>
                <a:cxn ang="0">
                  <a:pos x="7" y="4"/>
                </a:cxn>
                <a:cxn ang="0">
                  <a:pos x="6" y="3"/>
                </a:cxn>
                <a:cxn ang="0">
                  <a:pos x="6" y="1"/>
                </a:cxn>
                <a:cxn ang="0">
                  <a:pos x="6" y="0"/>
                </a:cxn>
                <a:cxn ang="0">
                  <a:pos x="0" y="0"/>
                </a:cxn>
              </a:cxnLst>
              <a:rect l="0" t="0" r="r" b="b"/>
              <a:pathLst>
                <a:path w="9" h="11">
                  <a:moveTo>
                    <a:pt x="0" y="0"/>
                  </a:moveTo>
                  <a:lnTo>
                    <a:pt x="0" y="0"/>
                  </a:lnTo>
                  <a:lnTo>
                    <a:pt x="1" y="4"/>
                  </a:lnTo>
                  <a:lnTo>
                    <a:pt x="2" y="6"/>
                  </a:lnTo>
                  <a:lnTo>
                    <a:pt x="4" y="9"/>
                  </a:lnTo>
                  <a:lnTo>
                    <a:pt x="8" y="10"/>
                  </a:lnTo>
                  <a:lnTo>
                    <a:pt x="8" y="4"/>
                  </a:lnTo>
                  <a:lnTo>
                    <a:pt x="7" y="4"/>
                  </a:lnTo>
                  <a:lnTo>
                    <a:pt x="6" y="3"/>
                  </a:lnTo>
                  <a:lnTo>
                    <a:pt x="6" y="1"/>
                  </a:lnTo>
                  <a:lnTo>
                    <a:pt x="6" y="0"/>
                  </a:lnTo>
                  <a:lnTo>
                    <a:pt x="0"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39" name="Freeform 159"/>
            <p:cNvSpPr>
              <a:spLocks/>
            </p:cNvSpPr>
            <p:nvPr/>
          </p:nvSpPr>
          <p:spPr bwMode="auto">
            <a:xfrm>
              <a:off x="2187" y="1621"/>
              <a:ext cx="15" cy="17"/>
            </a:xfrm>
            <a:custGeom>
              <a:avLst/>
              <a:gdLst/>
              <a:ahLst/>
              <a:cxnLst>
                <a:cxn ang="0">
                  <a:pos x="0" y="8"/>
                </a:cxn>
                <a:cxn ang="0">
                  <a:pos x="0" y="5"/>
                </a:cxn>
                <a:cxn ang="0">
                  <a:pos x="2" y="3"/>
                </a:cxn>
                <a:cxn ang="0">
                  <a:pos x="4" y="1"/>
                </a:cxn>
                <a:cxn ang="0">
                  <a:pos x="7" y="0"/>
                </a:cxn>
                <a:cxn ang="0">
                  <a:pos x="10" y="1"/>
                </a:cxn>
                <a:cxn ang="0">
                  <a:pos x="12" y="3"/>
                </a:cxn>
                <a:cxn ang="0">
                  <a:pos x="14" y="5"/>
                </a:cxn>
                <a:cxn ang="0">
                  <a:pos x="14" y="8"/>
                </a:cxn>
                <a:cxn ang="0">
                  <a:pos x="14" y="11"/>
                </a:cxn>
                <a:cxn ang="0">
                  <a:pos x="12" y="13"/>
                </a:cxn>
                <a:cxn ang="0">
                  <a:pos x="10" y="16"/>
                </a:cxn>
                <a:cxn ang="0">
                  <a:pos x="7" y="16"/>
                </a:cxn>
                <a:cxn ang="0">
                  <a:pos x="4" y="16"/>
                </a:cxn>
                <a:cxn ang="0">
                  <a:pos x="2" y="13"/>
                </a:cxn>
                <a:cxn ang="0">
                  <a:pos x="0" y="11"/>
                </a:cxn>
                <a:cxn ang="0">
                  <a:pos x="0" y="8"/>
                </a:cxn>
              </a:cxnLst>
              <a:rect l="0" t="0" r="r" b="b"/>
              <a:pathLst>
                <a:path w="15" h="17">
                  <a:moveTo>
                    <a:pt x="0" y="8"/>
                  </a:moveTo>
                  <a:lnTo>
                    <a:pt x="0" y="5"/>
                  </a:lnTo>
                  <a:lnTo>
                    <a:pt x="2" y="3"/>
                  </a:lnTo>
                  <a:lnTo>
                    <a:pt x="4" y="1"/>
                  </a:lnTo>
                  <a:lnTo>
                    <a:pt x="7" y="0"/>
                  </a:lnTo>
                  <a:lnTo>
                    <a:pt x="10" y="1"/>
                  </a:lnTo>
                  <a:lnTo>
                    <a:pt x="12" y="3"/>
                  </a:lnTo>
                  <a:lnTo>
                    <a:pt x="14" y="5"/>
                  </a:lnTo>
                  <a:lnTo>
                    <a:pt x="14" y="8"/>
                  </a:lnTo>
                  <a:lnTo>
                    <a:pt x="14" y="11"/>
                  </a:lnTo>
                  <a:lnTo>
                    <a:pt x="12" y="13"/>
                  </a:lnTo>
                  <a:lnTo>
                    <a:pt x="10" y="16"/>
                  </a:lnTo>
                  <a:lnTo>
                    <a:pt x="7" y="16"/>
                  </a:lnTo>
                  <a:lnTo>
                    <a:pt x="4" y="16"/>
                  </a:lnTo>
                  <a:lnTo>
                    <a:pt x="2" y="13"/>
                  </a:lnTo>
                  <a:lnTo>
                    <a:pt x="0" y="11"/>
                  </a:lnTo>
                  <a:lnTo>
                    <a:pt x="0" y="8"/>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40" name="Freeform 160"/>
            <p:cNvSpPr>
              <a:spLocks/>
            </p:cNvSpPr>
            <p:nvPr/>
          </p:nvSpPr>
          <p:spPr bwMode="auto">
            <a:xfrm>
              <a:off x="2181" y="1614"/>
              <a:ext cx="9" cy="13"/>
            </a:xfrm>
            <a:custGeom>
              <a:avLst/>
              <a:gdLst/>
              <a:ahLst/>
              <a:cxnLst>
                <a:cxn ang="0">
                  <a:pos x="8" y="0"/>
                </a:cxn>
                <a:cxn ang="0">
                  <a:pos x="8" y="0"/>
                </a:cxn>
                <a:cxn ang="0">
                  <a:pos x="5" y="2"/>
                </a:cxn>
                <a:cxn ang="0">
                  <a:pos x="2" y="5"/>
                </a:cxn>
                <a:cxn ang="0">
                  <a:pos x="1" y="8"/>
                </a:cxn>
                <a:cxn ang="0">
                  <a:pos x="0" y="12"/>
                </a:cxn>
                <a:cxn ang="0">
                  <a:pos x="6" y="12"/>
                </a:cxn>
                <a:cxn ang="0">
                  <a:pos x="6" y="10"/>
                </a:cxn>
                <a:cxn ang="0">
                  <a:pos x="6" y="8"/>
                </a:cxn>
                <a:cxn ang="0">
                  <a:pos x="7" y="8"/>
                </a:cxn>
                <a:cxn ang="0">
                  <a:pos x="8" y="8"/>
                </a:cxn>
                <a:cxn ang="0">
                  <a:pos x="8" y="0"/>
                </a:cxn>
              </a:cxnLst>
              <a:rect l="0" t="0" r="r" b="b"/>
              <a:pathLst>
                <a:path w="9" h="13">
                  <a:moveTo>
                    <a:pt x="8" y="0"/>
                  </a:moveTo>
                  <a:lnTo>
                    <a:pt x="8" y="0"/>
                  </a:lnTo>
                  <a:lnTo>
                    <a:pt x="5" y="2"/>
                  </a:lnTo>
                  <a:lnTo>
                    <a:pt x="2" y="5"/>
                  </a:lnTo>
                  <a:lnTo>
                    <a:pt x="1" y="8"/>
                  </a:lnTo>
                  <a:lnTo>
                    <a:pt x="0" y="12"/>
                  </a:lnTo>
                  <a:lnTo>
                    <a:pt x="6" y="12"/>
                  </a:lnTo>
                  <a:lnTo>
                    <a:pt x="6" y="10"/>
                  </a:lnTo>
                  <a:lnTo>
                    <a:pt x="6" y="8"/>
                  </a:lnTo>
                  <a:lnTo>
                    <a:pt x="7" y="8"/>
                  </a:lnTo>
                  <a:lnTo>
                    <a:pt x="8" y="8"/>
                  </a:lnTo>
                  <a:lnTo>
                    <a:pt x="8"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41" name="Freeform 161"/>
            <p:cNvSpPr>
              <a:spLocks/>
            </p:cNvSpPr>
            <p:nvPr/>
          </p:nvSpPr>
          <p:spPr bwMode="auto">
            <a:xfrm>
              <a:off x="2198" y="1614"/>
              <a:ext cx="11" cy="13"/>
            </a:xfrm>
            <a:custGeom>
              <a:avLst/>
              <a:gdLst/>
              <a:ahLst/>
              <a:cxnLst>
                <a:cxn ang="0">
                  <a:pos x="10" y="12"/>
                </a:cxn>
                <a:cxn ang="0">
                  <a:pos x="10" y="12"/>
                </a:cxn>
                <a:cxn ang="0">
                  <a:pos x="9" y="8"/>
                </a:cxn>
                <a:cxn ang="0">
                  <a:pos x="8" y="4"/>
                </a:cxn>
                <a:cxn ang="0">
                  <a:pos x="4" y="2"/>
                </a:cxn>
                <a:cxn ang="0">
                  <a:pos x="0" y="0"/>
                </a:cxn>
                <a:cxn ang="0">
                  <a:pos x="0" y="8"/>
                </a:cxn>
                <a:cxn ang="0">
                  <a:pos x="2" y="8"/>
                </a:cxn>
                <a:cxn ang="0">
                  <a:pos x="2" y="9"/>
                </a:cxn>
                <a:cxn ang="0">
                  <a:pos x="3" y="10"/>
                </a:cxn>
                <a:cxn ang="0">
                  <a:pos x="3" y="12"/>
                </a:cxn>
                <a:cxn ang="0">
                  <a:pos x="10" y="12"/>
                </a:cxn>
              </a:cxnLst>
              <a:rect l="0" t="0" r="r" b="b"/>
              <a:pathLst>
                <a:path w="11" h="13">
                  <a:moveTo>
                    <a:pt x="10" y="12"/>
                  </a:moveTo>
                  <a:lnTo>
                    <a:pt x="10" y="12"/>
                  </a:lnTo>
                  <a:lnTo>
                    <a:pt x="9" y="8"/>
                  </a:lnTo>
                  <a:lnTo>
                    <a:pt x="8" y="4"/>
                  </a:lnTo>
                  <a:lnTo>
                    <a:pt x="4" y="2"/>
                  </a:lnTo>
                  <a:lnTo>
                    <a:pt x="0" y="0"/>
                  </a:lnTo>
                  <a:lnTo>
                    <a:pt x="0" y="8"/>
                  </a:lnTo>
                  <a:lnTo>
                    <a:pt x="2" y="8"/>
                  </a:lnTo>
                  <a:lnTo>
                    <a:pt x="2" y="9"/>
                  </a:lnTo>
                  <a:lnTo>
                    <a:pt x="3" y="10"/>
                  </a:lnTo>
                  <a:lnTo>
                    <a:pt x="3" y="12"/>
                  </a:lnTo>
                  <a:lnTo>
                    <a:pt x="10" y="1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42" name="Freeform 162"/>
            <p:cNvSpPr>
              <a:spLocks/>
            </p:cNvSpPr>
            <p:nvPr/>
          </p:nvSpPr>
          <p:spPr bwMode="auto">
            <a:xfrm>
              <a:off x="2198" y="1632"/>
              <a:ext cx="11" cy="12"/>
            </a:xfrm>
            <a:custGeom>
              <a:avLst/>
              <a:gdLst/>
              <a:ahLst/>
              <a:cxnLst>
                <a:cxn ang="0">
                  <a:pos x="0" y="11"/>
                </a:cxn>
                <a:cxn ang="0">
                  <a:pos x="0" y="11"/>
                </a:cxn>
                <a:cxn ang="0">
                  <a:pos x="4" y="10"/>
                </a:cxn>
                <a:cxn ang="0">
                  <a:pos x="8" y="7"/>
                </a:cxn>
                <a:cxn ang="0">
                  <a:pos x="9" y="4"/>
                </a:cxn>
                <a:cxn ang="0">
                  <a:pos x="10" y="0"/>
                </a:cxn>
                <a:cxn ang="0">
                  <a:pos x="3" y="0"/>
                </a:cxn>
                <a:cxn ang="0">
                  <a:pos x="3" y="2"/>
                </a:cxn>
                <a:cxn ang="0">
                  <a:pos x="2" y="2"/>
                </a:cxn>
                <a:cxn ang="0">
                  <a:pos x="2" y="3"/>
                </a:cxn>
                <a:cxn ang="0">
                  <a:pos x="0" y="3"/>
                </a:cxn>
                <a:cxn ang="0">
                  <a:pos x="0" y="11"/>
                </a:cxn>
              </a:cxnLst>
              <a:rect l="0" t="0" r="r" b="b"/>
              <a:pathLst>
                <a:path w="11" h="12">
                  <a:moveTo>
                    <a:pt x="0" y="11"/>
                  </a:moveTo>
                  <a:lnTo>
                    <a:pt x="0" y="11"/>
                  </a:lnTo>
                  <a:lnTo>
                    <a:pt x="4" y="10"/>
                  </a:lnTo>
                  <a:lnTo>
                    <a:pt x="8" y="7"/>
                  </a:lnTo>
                  <a:lnTo>
                    <a:pt x="9" y="4"/>
                  </a:lnTo>
                  <a:lnTo>
                    <a:pt x="10" y="0"/>
                  </a:lnTo>
                  <a:lnTo>
                    <a:pt x="3" y="0"/>
                  </a:lnTo>
                  <a:lnTo>
                    <a:pt x="3" y="2"/>
                  </a:lnTo>
                  <a:lnTo>
                    <a:pt x="2" y="2"/>
                  </a:lnTo>
                  <a:lnTo>
                    <a:pt x="2" y="3"/>
                  </a:lnTo>
                  <a:lnTo>
                    <a:pt x="0" y="3"/>
                  </a:lnTo>
                  <a:lnTo>
                    <a:pt x="0" y="11"/>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43" name="Freeform 163"/>
            <p:cNvSpPr>
              <a:spLocks/>
            </p:cNvSpPr>
            <p:nvPr/>
          </p:nvSpPr>
          <p:spPr bwMode="auto">
            <a:xfrm>
              <a:off x="2181" y="1632"/>
              <a:ext cx="9" cy="12"/>
            </a:xfrm>
            <a:custGeom>
              <a:avLst/>
              <a:gdLst/>
              <a:ahLst/>
              <a:cxnLst>
                <a:cxn ang="0">
                  <a:pos x="0" y="0"/>
                </a:cxn>
                <a:cxn ang="0">
                  <a:pos x="0" y="0"/>
                </a:cxn>
                <a:cxn ang="0">
                  <a:pos x="1" y="4"/>
                </a:cxn>
                <a:cxn ang="0">
                  <a:pos x="2" y="7"/>
                </a:cxn>
                <a:cxn ang="0">
                  <a:pos x="5" y="10"/>
                </a:cxn>
                <a:cxn ang="0">
                  <a:pos x="8" y="11"/>
                </a:cxn>
                <a:cxn ang="0">
                  <a:pos x="8" y="3"/>
                </a:cxn>
                <a:cxn ang="0">
                  <a:pos x="7" y="3"/>
                </a:cxn>
                <a:cxn ang="0">
                  <a:pos x="6" y="2"/>
                </a:cxn>
                <a:cxn ang="0">
                  <a:pos x="6" y="2"/>
                </a:cxn>
                <a:cxn ang="0">
                  <a:pos x="6" y="0"/>
                </a:cxn>
                <a:cxn ang="0">
                  <a:pos x="0" y="0"/>
                </a:cxn>
              </a:cxnLst>
              <a:rect l="0" t="0" r="r" b="b"/>
              <a:pathLst>
                <a:path w="9" h="12">
                  <a:moveTo>
                    <a:pt x="0" y="0"/>
                  </a:moveTo>
                  <a:lnTo>
                    <a:pt x="0" y="0"/>
                  </a:lnTo>
                  <a:lnTo>
                    <a:pt x="1" y="4"/>
                  </a:lnTo>
                  <a:lnTo>
                    <a:pt x="2" y="7"/>
                  </a:lnTo>
                  <a:lnTo>
                    <a:pt x="5" y="10"/>
                  </a:lnTo>
                  <a:lnTo>
                    <a:pt x="8" y="11"/>
                  </a:lnTo>
                  <a:lnTo>
                    <a:pt x="8" y="3"/>
                  </a:lnTo>
                  <a:lnTo>
                    <a:pt x="7" y="3"/>
                  </a:lnTo>
                  <a:lnTo>
                    <a:pt x="6" y="2"/>
                  </a:lnTo>
                  <a:lnTo>
                    <a:pt x="6" y="2"/>
                  </a:lnTo>
                  <a:lnTo>
                    <a:pt x="6" y="0"/>
                  </a:lnTo>
                  <a:lnTo>
                    <a:pt x="0"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44" name="Freeform 164"/>
            <p:cNvSpPr>
              <a:spLocks/>
            </p:cNvSpPr>
            <p:nvPr/>
          </p:nvSpPr>
          <p:spPr bwMode="auto">
            <a:xfrm>
              <a:off x="2028" y="984"/>
              <a:ext cx="22" cy="25"/>
            </a:xfrm>
            <a:custGeom>
              <a:avLst/>
              <a:gdLst/>
              <a:ahLst/>
              <a:cxnLst>
                <a:cxn ang="0">
                  <a:pos x="0" y="12"/>
                </a:cxn>
                <a:cxn ang="0">
                  <a:pos x="1" y="7"/>
                </a:cxn>
                <a:cxn ang="0">
                  <a:pos x="3" y="4"/>
                </a:cxn>
                <a:cxn ang="0">
                  <a:pos x="7" y="1"/>
                </a:cxn>
                <a:cxn ang="0">
                  <a:pos x="11" y="0"/>
                </a:cxn>
                <a:cxn ang="0">
                  <a:pos x="14" y="1"/>
                </a:cxn>
                <a:cxn ang="0">
                  <a:pos x="18" y="4"/>
                </a:cxn>
                <a:cxn ang="0">
                  <a:pos x="20" y="7"/>
                </a:cxn>
                <a:cxn ang="0">
                  <a:pos x="21" y="12"/>
                </a:cxn>
                <a:cxn ang="0">
                  <a:pos x="20" y="17"/>
                </a:cxn>
                <a:cxn ang="0">
                  <a:pos x="18" y="20"/>
                </a:cxn>
                <a:cxn ang="0">
                  <a:pos x="14" y="23"/>
                </a:cxn>
                <a:cxn ang="0">
                  <a:pos x="11" y="24"/>
                </a:cxn>
                <a:cxn ang="0">
                  <a:pos x="7" y="23"/>
                </a:cxn>
                <a:cxn ang="0">
                  <a:pos x="3" y="20"/>
                </a:cxn>
                <a:cxn ang="0">
                  <a:pos x="1" y="17"/>
                </a:cxn>
                <a:cxn ang="0">
                  <a:pos x="0" y="12"/>
                </a:cxn>
              </a:cxnLst>
              <a:rect l="0" t="0" r="r" b="b"/>
              <a:pathLst>
                <a:path w="22" h="25">
                  <a:moveTo>
                    <a:pt x="0" y="12"/>
                  </a:moveTo>
                  <a:lnTo>
                    <a:pt x="1" y="7"/>
                  </a:lnTo>
                  <a:lnTo>
                    <a:pt x="3" y="4"/>
                  </a:lnTo>
                  <a:lnTo>
                    <a:pt x="7" y="1"/>
                  </a:lnTo>
                  <a:lnTo>
                    <a:pt x="11" y="0"/>
                  </a:lnTo>
                  <a:lnTo>
                    <a:pt x="14" y="1"/>
                  </a:lnTo>
                  <a:lnTo>
                    <a:pt x="18" y="4"/>
                  </a:lnTo>
                  <a:lnTo>
                    <a:pt x="20" y="7"/>
                  </a:lnTo>
                  <a:lnTo>
                    <a:pt x="21" y="12"/>
                  </a:lnTo>
                  <a:lnTo>
                    <a:pt x="20" y="17"/>
                  </a:lnTo>
                  <a:lnTo>
                    <a:pt x="18" y="20"/>
                  </a:lnTo>
                  <a:lnTo>
                    <a:pt x="14" y="23"/>
                  </a:lnTo>
                  <a:lnTo>
                    <a:pt x="11" y="24"/>
                  </a:lnTo>
                  <a:lnTo>
                    <a:pt x="7" y="23"/>
                  </a:lnTo>
                  <a:lnTo>
                    <a:pt x="3" y="20"/>
                  </a:lnTo>
                  <a:lnTo>
                    <a:pt x="1" y="17"/>
                  </a:lnTo>
                  <a:lnTo>
                    <a:pt x="0" y="1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45" name="Freeform 165"/>
            <p:cNvSpPr>
              <a:spLocks/>
            </p:cNvSpPr>
            <p:nvPr/>
          </p:nvSpPr>
          <p:spPr bwMode="auto">
            <a:xfrm>
              <a:off x="2021" y="979"/>
              <a:ext cx="15" cy="14"/>
            </a:xfrm>
            <a:custGeom>
              <a:avLst/>
              <a:gdLst/>
              <a:ahLst/>
              <a:cxnLst>
                <a:cxn ang="0">
                  <a:pos x="14" y="0"/>
                </a:cxn>
                <a:cxn ang="0">
                  <a:pos x="14" y="0"/>
                </a:cxn>
                <a:cxn ang="0">
                  <a:pos x="9" y="1"/>
                </a:cxn>
                <a:cxn ang="0">
                  <a:pos x="4" y="4"/>
                </a:cxn>
                <a:cxn ang="0">
                  <a:pos x="2" y="8"/>
                </a:cxn>
                <a:cxn ang="0">
                  <a:pos x="0" y="13"/>
                </a:cxn>
                <a:cxn ang="0">
                  <a:pos x="8" y="13"/>
                </a:cxn>
                <a:cxn ang="0">
                  <a:pos x="9" y="11"/>
                </a:cxn>
                <a:cxn ang="0">
                  <a:pos x="11" y="8"/>
                </a:cxn>
                <a:cxn ang="0">
                  <a:pos x="11" y="7"/>
                </a:cxn>
                <a:cxn ang="0">
                  <a:pos x="14" y="7"/>
                </a:cxn>
                <a:cxn ang="0">
                  <a:pos x="14" y="0"/>
                </a:cxn>
              </a:cxnLst>
              <a:rect l="0" t="0" r="r" b="b"/>
              <a:pathLst>
                <a:path w="15" h="14">
                  <a:moveTo>
                    <a:pt x="14" y="0"/>
                  </a:moveTo>
                  <a:lnTo>
                    <a:pt x="14" y="0"/>
                  </a:lnTo>
                  <a:lnTo>
                    <a:pt x="9" y="1"/>
                  </a:lnTo>
                  <a:lnTo>
                    <a:pt x="4" y="4"/>
                  </a:lnTo>
                  <a:lnTo>
                    <a:pt x="2" y="8"/>
                  </a:lnTo>
                  <a:lnTo>
                    <a:pt x="0" y="13"/>
                  </a:lnTo>
                  <a:lnTo>
                    <a:pt x="8" y="13"/>
                  </a:lnTo>
                  <a:lnTo>
                    <a:pt x="9" y="11"/>
                  </a:lnTo>
                  <a:lnTo>
                    <a:pt x="11" y="8"/>
                  </a:lnTo>
                  <a:lnTo>
                    <a:pt x="11" y="7"/>
                  </a:lnTo>
                  <a:lnTo>
                    <a:pt x="14" y="7"/>
                  </a:lnTo>
                  <a:lnTo>
                    <a:pt x="14"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46" name="Freeform 166"/>
            <p:cNvSpPr>
              <a:spLocks/>
            </p:cNvSpPr>
            <p:nvPr/>
          </p:nvSpPr>
          <p:spPr bwMode="auto">
            <a:xfrm>
              <a:off x="2043" y="979"/>
              <a:ext cx="13" cy="14"/>
            </a:xfrm>
            <a:custGeom>
              <a:avLst/>
              <a:gdLst/>
              <a:ahLst/>
              <a:cxnLst>
                <a:cxn ang="0">
                  <a:pos x="12" y="13"/>
                </a:cxn>
                <a:cxn ang="0">
                  <a:pos x="12" y="13"/>
                </a:cxn>
                <a:cxn ang="0">
                  <a:pos x="11" y="8"/>
                </a:cxn>
                <a:cxn ang="0">
                  <a:pos x="8" y="4"/>
                </a:cxn>
                <a:cxn ang="0">
                  <a:pos x="5" y="1"/>
                </a:cxn>
                <a:cxn ang="0">
                  <a:pos x="0" y="0"/>
                </a:cxn>
                <a:cxn ang="0">
                  <a:pos x="0" y="7"/>
                </a:cxn>
                <a:cxn ang="0">
                  <a:pos x="2" y="7"/>
                </a:cxn>
                <a:cxn ang="0">
                  <a:pos x="3" y="8"/>
                </a:cxn>
                <a:cxn ang="0">
                  <a:pos x="5" y="11"/>
                </a:cxn>
                <a:cxn ang="0">
                  <a:pos x="5" y="13"/>
                </a:cxn>
                <a:cxn ang="0">
                  <a:pos x="12" y="13"/>
                </a:cxn>
              </a:cxnLst>
              <a:rect l="0" t="0" r="r" b="b"/>
              <a:pathLst>
                <a:path w="13" h="14">
                  <a:moveTo>
                    <a:pt x="12" y="13"/>
                  </a:moveTo>
                  <a:lnTo>
                    <a:pt x="12" y="13"/>
                  </a:lnTo>
                  <a:lnTo>
                    <a:pt x="11" y="8"/>
                  </a:lnTo>
                  <a:lnTo>
                    <a:pt x="8" y="4"/>
                  </a:lnTo>
                  <a:lnTo>
                    <a:pt x="5" y="1"/>
                  </a:lnTo>
                  <a:lnTo>
                    <a:pt x="0" y="0"/>
                  </a:lnTo>
                  <a:lnTo>
                    <a:pt x="0" y="7"/>
                  </a:lnTo>
                  <a:lnTo>
                    <a:pt x="2" y="7"/>
                  </a:lnTo>
                  <a:lnTo>
                    <a:pt x="3" y="8"/>
                  </a:lnTo>
                  <a:lnTo>
                    <a:pt x="5" y="11"/>
                  </a:lnTo>
                  <a:lnTo>
                    <a:pt x="5" y="13"/>
                  </a:lnTo>
                  <a:lnTo>
                    <a:pt x="12" y="13"/>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47" name="Freeform 167"/>
            <p:cNvSpPr>
              <a:spLocks/>
            </p:cNvSpPr>
            <p:nvPr/>
          </p:nvSpPr>
          <p:spPr bwMode="auto">
            <a:xfrm>
              <a:off x="2043" y="1000"/>
              <a:ext cx="13" cy="15"/>
            </a:xfrm>
            <a:custGeom>
              <a:avLst/>
              <a:gdLst/>
              <a:ahLst/>
              <a:cxnLst>
                <a:cxn ang="0">
                  <a:pos x="0" y="14"/>
                </a:cxn>
                <a:cxn ang="0">
                  <a:pos x="0" y="14"/>
                </a:cxn>
                <a:cxn ang="0">
                  <a:pos x="5" y="12"/>
                </a:cxn>
                <a:cxn ang="0">
                  <a:pos x="8" y="9"/>
                </a:cxn>
                <a:cxn ang="0">
                  <a:pos x="11" y="5"/>
                </a:cxn>
                <a:cxn ang="0">
                  <a:pos x="12" y="0"/>
                </a:cxn>
                <a:cxn ang="0">
                  <a:pos x="5" y="0"/>
                </a:cxn>
                <a:cxn ang="0">
                  <a:pos x="5" y="2"/>
                </a:cxn>
                <a:cxn ang="0">
                  <a:pos x="3" y="5"/>
                </a:cxn>
                <a:cxn ang="0">
                  <a:pos x="2" y="6"/>
                </a:cxn>
                <a:cxn ang="0">
                  <a:pos x="0" y="6"/>
                </a:cxn>
                <a:cxn ang="0">
                  <a:pos x="0" y="14"/>
                </a:cxn>
              </a:cxnLst>
              <a:rect l="0" t="0" r="r" b="b"/>
              <a:pathLst>
                <a:path w="13" h="15">
                  <a:moveTo>
                    <a:pt x="0" y="14"/>
                  </a:moveTo>
                  <a:lnTo>
                    <a:pt x="0" y="14"/>
                  </a:lnTo>
                  <a:lnTo>
                    <a:pt x="5" y="12"/>
                  </a:lnTo>
                  <a:lnTo>
                    <a:pt x="8" y="9"/>
                  </a:lnTo>
                  <a:lnTo>
                    <a:pt x="11" y="5"/>
                  </a:lnTo>
                  <a:lnTo>
                    <a:pt x="12" y="0"/>
                  </a:lnTo>
                  <a:lnTo>
                    <a:pt x="5" y="0"/>
                  </a:lnTo>
                  <a:lnTo>
                    <a:pt x="5" y="2"/>
                  </a:lnTo>
                  <a:lnTo>
                    <a:pt x="3" y="5"/>
                  </a:lnTo>
                  <a:lnTo>
                    <a:pt x="2" y="6"/>
                  </a:lnTo>
                  <a:lnTo>
                    <a:pt x="0" y="6"/>
                  </a:lnTo>
                  <a:lnTo>
                    <a:pt x="0" y="14"/>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48" name="Freeform 168"/>
            <p:cNvSpPr>
              <a:spLocks/>
            </p:cNvSpPr>
            <p:nvPr/>
          </p:nvSpPr>
          <p:spPr bwMode="auto">
            <a:xfrm>
              <a:off x="2021" y="1000"/>
              <a:ext cx="15" cy="15"/>
            </a:xfrm>
            <a:custGeom>
              <a:avLst/>
              <a:gdLst/>
              <a:ahLst/>
              <a:cxnLst>
                <a:cxn ang="0">
                  <a:pos x="0" y="0"/>
                </a:cxn>
                <a:cxn ang="0">
                  <a:pos x="0" y="0"/>
                </a:cxn>
                <a:cxn ang="0">
                  <a:pos x="2" y="5"/>
                </a:cxn>
                <a:cxn ang="0">
                  <a:pos x="4" y="9"/>
                </a:cxn>
                <a:cxn ang="0">
                  <a:pos x="9" y="12"/>
                </a:cxn>
                <a:cxn ang="0">
                  <a:pos x="14" y="14"/>
                </a:cxn>
                <a:cxn ang="0">
                  <a:pos x="14" y="6"/>
                </a:cxn>
                <a:cxn ang="0">
                  <a:pos x="11" y="6"/>
                </a:cxn>
                <a:cxn ang="0">
                  <a:pos x="11" y="5"/>
                </a:cxn>
                <a:cxn ang="0">
                  <a:pos x="9" y="2"/>
                </a:cxn>
                <a:cxn ang="0">
                  <a:pos x="8" y="0"/>
                </a:cxn>
                <a:cxn ang="0">
                  <a:pos x="0" y="0"/>
                </a:cxn>
              </a:cxnLst>
              <a:rect l="0" t="0" r="r" b="b"/>
              <a:pathLst>
                <a:path w="15" h="15">
                  <a:moveTo>
                    <a:pt x="0" y="0"/>
                  </a:moveTo>
                  <a:lnTo>
                    <a:pt x="0" y="0"/>
                  </a:lnTo>
                  <a:lnTo>
                    <a:pt x="2" y="5"/>
                  </a:lnTo>
                  <a:lnTo>
                    <a:pt x="4" y="9"/>
                  </a:lnTo>
                  <a:lnTo>
                    <a:pt x="9" y="12"/>
                  </a:lnTo>
                  <a:lnTo>
                    <a:pt x="14" y="14"/>
                  </a:lnTo>
                  <a:lnTo>
                    <a:pt x="14" y="6"/>
                  </a:lnTo>
                  <a:lnTo>
                    <a:pt x="11" y="6"/>
                  </a:lnTo>
                  <a:lnTo>
                    <a:pt x="11" y="5"/>
                  </a:lnTo>
                  <a:lnTo>
                    <a:pt x="9" y="2"/>
                  </a:lnTo>
                  <a:lnTo>
                    <a:pt x="8" y="0"/>
                  </a:lnTo>
                  <a:lnTo>
                    <a:pt x="0"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49" name="Freeform 169"/>
            <p:cNvSpPr>
              <a:spLocks/>
            </p:cNvSpPr>
            <p:nvPr/>
          </p:nvSpPr>
          <p:spPr bwMode="auto">
            <a:xfrm>
              <a:off x="2189" y="3558"/>
              <a:ext cx="16" cy="17"/>
            </a:xfrm>
            <a:custGeom>
              <a:avLst/>
              <a:gdLst/>
              <a:ahLst/>
              <a:cxnLst>
                <a:cxn ang="0">
                  <a:pos x="0" y="8"/>
                </a:cxn>
                <a:cxn ang="0">
                  <a:pos x="1" y="6"/>
                </a:cxn>
                <a:cxn ang="0">
                  <a:pos x="2" y="3"/>
                </a:cxn>
                <a:cxn ang="0">
                  <a:pos x="4" y="1"/>
                </a:cxn>
                <a:cxn ang="0">
                  <a:pos x="7" y="0"/>
                </a:cxn>
                <a:cxn ang="0">
                  <a:pos x="11" y="1"/>
                </a:cxn>
                <a:cxn ang="0">
                  <a:pos x="12" y="3"/>
                </a:cxn>
                <a:cxn ang="0">
                  <a:pos x="14" y="6"/>
                </a:cxn>
                <a:cxn ang="0">
                  <a:pos x="15" y="8"/>
                </a:cxn>
                <a:cxn ang="0">
                  <a:pos x="14" y="12"/>
                </a:cxn>
                <a:cxn ang="0">
                  <a:pos x="12" y="13"/>
                </a:cxn>
                <a:cxn ang="0">
                  <a:pos x="11" y="16"/>
                </a:cxn>
                <a:cxn ang="0">
                  <a:pos x="7" y="16"/>
                </a:cxn>
                <a:cxn ang="0">
                  <a:pos x="4" y="16"/>
                </a:cxn>
                <a:cxn ang="0">
                  <a:pos x="2" y="13"/>
                </a:cxn>
                <a:cxn ang="0">
                  <a:pos x="1" y="12"/>
                </a:cxn>
                <a:cxn ang="0">
                  <a:pos x="0" y="8"/>
                </a:cxn>
              </a:cxnLst>
              <a:rect l="0" t="0" r="r" b="b"/>
              <a:pathLst>
                <a:path w="16" h="17">
                  <a:moveTo>
                    <a:pt x="0" y="8"/>
                  </a:moveTo>
                  <a:lnTo>
                    <a:pt x="1" y="6"/>
                  </a:lnTo>
                  <a:lnTo>
                    <a:pt x="2" y="3"/>
                  </a:lnTo>
                  <a:lnTo>
                    <a:pt x="4" y="1"/>
                  </a:lnTo>
                  <a:lnTo>
                    <a:pt x="7" y="0"/>
                  </a:lnTo>
                  <a:lnTo>
                    <a:pt x="11" y="1"/>
                  </a:lnTo>
                  <a:lnTo>
                    <a:pt x="12" y="3"/>
                  </a:lnTo>
                  <a:lnTo>
                    <a:pt x="14" y="6"/>
                  </a:lnTo>
                  <a:lnTo>
                    <a:pt x="15" y="8"/>
                  </a:lnTo>
                  <a:lnTo>
                    <a:pt x="14" y="12"/>
                  </a:lnTo>
                  <a:lnTo>
                    <a:pt x="12" y="13"/>
                  </a:lnTo>
                  <a:lnTo>
                    <a:pt x="11" y="16"/>
                  </a:lnTo>
                  <a:lnTo>
                    <a:pt x="7" y="16"/>
                  </a:lnTo>
                  <a:lnTo>
                    <a:pt x="4" y="16"/>
                  </a:lnTo>
                  <a:lnTo>
                    <a:pt x="2" y="13"/>
                  </a:lnTo>
                  <a:lnTo>
                    <a:pt x="1" y="12"/>
                  </a:lnTo>
                  <a:lnTo>
                    <a:pt x="0" y="8"/>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50" name="Freeform 170"/>
            <p:cNvSpPr>
              <a:spLocks/>
            </p:cNvSpPr>
            <p:nvPr/>
          </p:nvSpPr>
          <p:spPr bwMode="auto">
            <a:xfrm>
              <a:off x="2185" y="3553"/>
              <a:ext cx="9" cy="10"/>
            </a:xfrm>
            <a:custGeom>
              <a:avLst/>
              <a:gdLst/>
              <a:ahLst/>
              <a:cxnLst>
                <a:cxn ang="0">
                  <a:pos x="8" y="0"/>
                </a:cxn>
                <a:cxn ang="0">
                  <a:pos x="8" y="0"/>
                </a:cxn>
                <a:cxn ang="0">
                  <a:pos x="5" y="1"/>
                </a:cxn>
                <a:cxn ang="0">
                  <a:pos x="2" y="3"/>
                </a:cxn>
                <a:cxn ang="0">
                  <a:pos x="1" y="6"/>
                </a:cxn>
                <a:cxn ang="0">
                  <a:pos x="0" y="9"/>
                </a:cxn>
                <a:cxn ang="0">
                  <a:pos x="6" y="9"/>
                </a:cxn>
                <a:cxn ang="0">
                  <a:pos x="6" y="8"/>
                </a:cxn>
                <a:cxn ang="0">
                  <a:pos x="7" y="6"/>
                </a:cxn>
                <a:cxn ang="0">
                  <a:pos x="8" y="6"/>
                </a:cxn>
                <a:cxn ang="0">
                  <a:pos x="8" y="0"/>
                </a:cxn>
              </a:cxnLst>
              <a:rect l="0" t="0" r="r" b="b"/>
              <a:pathLst>
                <a:path w="9" h="10">
                  <a:moveTo>
                    <a:pt x="8" y="0"/>
                  </a:moveTo>
                  <a:lnTo>
                    <a:pt x="8" y="0"/>
                  </a:lnTo>
                  <a:lnTo>
                    <a:pt x="5" y="1"/>
                  </a:lnTo>
                  <a:lnTo>
                    <a:pt x="2" y="3"/>
                  </a:lnTo>
                  <a:lnTo>
                    <a:pt x="1" y="6"/>
                  </a:lnTo>
                  <a:lnTo>
                    <a:pt x="0" y="9"/>
                  </a:lnTo>
                  <a:lnTo>
                    <a:pt x="6" y="9"/>
                  </a:lnTo>
                  <a:lnTo>
                    <a:pt x="6" y="8"/>
                  </a:lnTo>
                  <a:lnTo>
                    <a:pt x="7" y="6"/>
                  </a:lnTo>
                  <a:lnTo>
                    <a:pt x="8" y="6"/>
                  </a:lnTo>
                  <a:lnTo>
                    <a:pt x="8"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51" name="Freeform 171"/>
            <p:cNvSpPr>
              <a:spLocks/>
            </p:cNvSpPr>
            <p:nvPr/>
          </p:nvSpPr>
          <p:spPr bwMode="auto">
            <a:xfrm>
              <a:off x="2201" y="3553"/>
              <a:ext cx="11" cy="10"/>
            </a:xfrm>
            <a:custGeom>
              <a:avLst/>
              <a:gdLst/>
              <a:ahLst/>
              <a:cxnLst>
                <a:cxn ang="0">
                  <a:pos x="10" y="9"/>
                </a:cxn>
                <a:cxn ang="0">
                  <a:pos x="10" y="9"/>
                </a:cxn>
                <a:cxn ang="0">
                  <a:pos x="9" y="6"/>
                </a:cxn>
                <a:cxn ang="0">
                  <a:pos x="8" y="3"/>
                </a:cxn>
                <a:cxn ang="0">
                  <a:pos x="4" y="1"/>
                </a:cxn>
                <a:cxn ang="0">
                  <a:pos x="0" y="0"/>
                </a:cxn>
                <a:cxn ang="0">
                  <a:pos x="0" y="6"/>
                </a:cxn>
                <a:cxn ang="0">
                  <a:pos x="2" y="6"/>
                </a:cxn>
                <a:cxn ang="0">
                  <a:pos x="2" y="6"/>
                </a:cxn>
                <a:cxn ang="0">
                  <a:pos x="3" y="8"/>
                </a:cxn>
                <a:cxn ang="0">
                  <a:pos x="3" y="9"/>
                </a:cxn>
                <a:cxn ang="0">
                  <a:pos x="10" y="9"/>
                </a:cxn>
              </a:cxnLst>
              <a:rect l="0" t="0" r="r" b="b"/>
              <a:pathLst>
                <a:path w="11" h="10">
                  <a:moveTo>
                    <a:pt x="10" y="9"/>
                  </a:moveTo>
                  <a:lnTo>
                    <a:pt x="10" y="9"/>
                  </a:lnTo>
                  <a:lnTo>
                    <a:pt x="9" y="6"/>
                  </a:lnTo>
                  <a:lnTo>
                    <a:pt x="8" y="3"/>
                  </a:lnTo>
                  <a:lnTo>
                    <a:pt x="4" y="1"/>
                  </a:lnTo>
                  <a:lnTo>
                    <a:pt x="0" y="0"/>
                  </a:lnTo>
                  <a:lnTo>
                    <a:pt x="0" y="6"/>
                  </a:lnTo>
                  <a:lnTo>
                    <a:pt x="2" y="6"/>
                  </a:lnTo>
                  <a:lnTo>
                    <a:pt x="2" y="6"/>
                  </a:lnTo>
                  <a:lnTo>
                    <a:pt x="3" y="8"/>
                  </a:lnTo>
                  <a:lnTo>
                    <a:pt x="3" y="9"/>
                  </a:lnTo>
                  <a:lnTo>
                    <a:pt x="10" y="9"/>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52" name="Freeform 172"/>
            <p:cNvSpPr>
              <a:spLocks/>
            </p:cNvSpPr>
            <p:nvPr/>
          </p:nvSpPr>
          <p:spPr bwMode="auto">
            <a:xfrm>
              <a:off x="2201" y="3570"/>
              <a:ext cx="11" cy="11"/>
            </a:xfrm>
            <a:custGeom>
              <a:avLst/>
              <a:gdLst/>
              <a:ahLst/>
              <a:cxnLst>
                <a:cxn ang="0">
                  <a:pos x="0" y="10"/>
                </a:cxn>
                <a:cxn ang="0">
                  <a:pos x="0" y="10"/>
                </a:cxn>
                <a:cxn ang="0">
                  <a:pos x="4" y="9"/>
                </a:cxn>
                <a:cxn ang="0">
                  <a:pos x="8" y="6"/>
                </a:cxn>
                <a:cxn ang="0">
                  <a:pos x="9" y="4"/>
                </a:cxn>
                <a:cxn ang="0">
                  <a:pos x="10" y="0"/>
                </a:cxn>
                <a:cxn ang="0">
                  <a:pos x="3" y="0"/>
                </a:cxn>
                <a:cxn ang="0">
                  <a:pos x="3" y="1"/>
                </a:cxn>
                <a:cxn ang="0">
                  <a:pos x="2" y="3"/>
                </a:cxn>
                <a:cxn ang="0">
                  <a:pos x="2" y="4"/>
                </a:cxn>
                <a:cxn ang="0">
                  <a:pos x="0" y="4"/>
                </a:cxn>
                <a:cxn ang="0">
                  <a:pos x="0" y="10"/>
                </a:cxn>
              </a:cxnLst>
              <a:rect l="0" t="0" r="r" b="b"/>
              <a:pathLst>
                <a:path w="11" h="11">
                  <a:moveTo>
                    <a:pt x="0" y="10"/>
                  </a:moveTo>
                  <a:lnTo>
                    <a:pt x="0" y="10"/>
                  </a:lnTo>
                  <a:lnTo>
                    <a:pt x="4" y="9"/>
                  </a:lnTo>
                  <a:lnTo>
                    <a:pt x="8" y="6"/>
                  </a:lnTo>
                  <a:lnTo>
                    <a:pt x="9" y="4"/>
                  </a:lnTo>
                  <a:lnTo>
                    <a:pt x="10" y="0"/>
                  </a:lnTo>
                  <a:lnTo>
                    <a:pt x="3" y="0"/>
                  </a:lnTo>
                  <a:lnTo>
                    <a:pt x="3" y="1"/>
                  </a:lnTo>
                  <a:lnTo>
                    <a:pt x="2" y="3"/>
                  </a:lnTo>
                  <a:lnTo>
                    <a:pt x="2" y="4"/>
                  </a:lnTo>
                  <a:lnTo>
                    <a:pt x="0" y="4"/>
                  </a:lnTo>
                  <a:lnTo>
                    <a:pt x="0" y="1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53" name="Freeform 173"/>
            <p:cNvSpPr>
              <a:spLocks/>
            </p:cNvSpPr>
            <p:nvPr/>
          </p:nvSpPr>
          <p:spPr bwMode="auto">
            <a:xfrm>
              <a:off x="2185" y="3570"/>
              <a:ext cx="9" cy="11"/>
            </a:xfrm>
            <a:custGeom>
              <a:avLst/>
              <a:gdLst/>
              <a:ahLst/>
              <a:cxnLst>
                <a:cxn ang="0">
                  <a:pos x="0" y="0"/>
                </a:cxn>
                <a:cxn ang="0">
                  <a:pos x="0" y="0"/>
                </a:cxn>
                <a:cxn ang="0">
                  <a:pos x="1" y="4"/>
                </a:cxn>
                <a:cxn ang="0">
                  <a:pos x="2" y="6"/>
                </a:cxn>
                <a:cxn ang="0">
                  <a:pos x="5" y="9"/>
                </a:cxn>
                <a:cxn ang="0">
                  <a:pos x="8" y="10"/>
                </a:cxn>
                <a:cxn ang="0">
                  <a:pos x="8" y="4"/>
                </a:cxn>
                <a:cxn ang="0">
                  <a:pos x="7" y="4"/>
                </a:cxn>
                <a:cxn ang="0">
                  <a:pos x="7" y="3"/>
                </a:cxn>
                <a:cxn ang="0">
                  <a:pos x="6" y="1"/>
                </a:cxn>
                <a:cxn ang="0">
                  <a:pos x="6" y="0"/>
                </a:cxn>
                <a:cxn ang="0">
                  <a:pos x="0" y="0"/>
                </a:cxn>
              </a:cxnLst>
              <a:rect l="0" t="0" r="r" b="b"/>
              <a:pathLst>
                <a:path w="9" h="11">
                  <a:moveTo>
                    <a:pt x="0" y="0"/>
                  </a:moveTo>
                  <a:lnTo>
                    <a:pt x="0" y="0"/>
                  </a:lnTo>
                  <a:lnTo>
                    <a:pt x="1" y="4"/>
                  </a:lnTo>
                  <a:lnTo>
                    <a:pt x="2" y="6"/>
                  </a:lnTo>
                  <a:lnTo>
                    <a:pt x="5" y="9"/>
                  </a:lnTo>
                  <a:lnTo>
                    <a:pt x="8" y="10"/>
                  </a:lnTo>
                  <a:lnTo>
                    <a:pt x="8" y="4"/>
                  </a:lnTo>
                  <a:lnTo>
                    <a:pt x="7" y="4"/>
                  </a:lnTo>
                  <a:lnTo>
                    <a:pt x="7" y="3"/>
                  </a:lnTo>
                  <a:lnTo>
                    <a:pt x="6" y="1"/>
                  </a:lnTo>
                  <a:lnTo>
                    <a:pt x="6" y="0"/>
                  </a:lnTo>
                  <a:lnTo>
                    <a:pt x="0"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54" name="Freeform 174"/>
            <p:cNvSpPr>
              <a:spLocks/>
            </p:cNvSpPr>
            <p:nvPr/>
          </p:nvSpPr>
          <p:spPr bwMode="auto">
            <a:xfrm>
              <a:off x="2185" y="1748"/>
              <a:ext cx="14" cy="16"/>
            </a:xfrm>
            <a:custGeom>
              <a:avLst/>
              <a:gdLst/>
              <a:ahLst/>
              <a:cxnLst>
                <a:cxn ang="0">
                  <a:pos x="0" y="8"/>
                </a:cxn>
                <a:cxn ang="0">
                  <a:pos x="0" y="5"/>
                </a:cxn>
                <a:cxn ang="0">
                  <a:pos x="2" y="2"/>
                </a:cxn>
                <a:cxn ang="0">
                  <a:pos x="3" y="1"/>
                </a:cxn>
                <a:cxn ang="0">
                  <a:pos x="6" y="0"/>
                </a:cxn>
                <a:cxn ang="0">
                  <a:pos x="8" y="1"/>
                </a:cxn>
                <a:cxn ang="0">
                  <a:pos x="11" y="2"/>
                </a:cxn>
                <a:cxn ang="0">
                  <a:pos x="12" y="5"/>
                </a:cxn>
                <a:cxn ang="0">
                  <a:pos x="13" y="8"/>
                </a:cxn>
                <a:cxn ang="0">
                  <a:pos x="12" y="10"/>
                </a:cxn>
                <a:cxn ang="0">
                  <a:pos x="11" y="13"/>
                </a:cxn>
                <a:cxn ang="0">
                  <a:pos x="8" y="14"/>
                </a:cxn>
                <a:cxn ang="0">
                  <a:pos x="6" y="15"/>
                </a:cxn>
                <a:cxn ang="0">
                  <a:pos x="3" y="14"/>
                </a:cxn>
                <a:cxn ang="0">
                  <a:pos x="2" y="13"/>
                </a:cxn>
                <a:cxn ang="0">
                  <a:pos x="0" y="10"/>
                </a:cxn>
                <a:cxn ang="0">
                  <a:pos x="0" y="8"/>
                </a:cxn>
              </a:cxnLst>
              <a:rect l="0" t="0" r="r" b="b"/>
              <a:pathLst>
                <a:path w="14" h="16">
                  <a:moveTo>
                    <a:pt x="0" y="8"/>
                  </a:moveTo>
                  <a:lnTo>
                    <a:pt x="0" y="5"/>
                  </a:lnTo>
                  <a:lnTo>
                    <a:pt x="2" y="2"/>
                  </a:lnTo>
                  <a:lnTo>
                    <a:pt x="3" y="1"/>
                  </a:lnTo>
                  <a:lnTo>
                    <a:pt x="6" y="0"/>
                  </a:lnTo>
                  <a:lnTo>
                    <a:pt x="8" y="1"/>
                  </a:lnTo>
                  <a:lnTo>
                    <a:pt x="11" y="2"/>
                  </a:lnTo>
                  <a:lnTo>
                    <a:pt x="12" y="5"/>
                  </a:lnTo>
                  <a:lnTo>
                    <a:pt x="13" y="8"/>
                  </a:lnTo>
                  <a:lnTo>
                    <a:pt x="12" y="10"/>
                  </a:lnTo>
                  <a:lnTo>
                    <a:pt x="11" y="13"/>
                  </a:lnTo>
                  <a:lnTo>
                    <a:pt x="8" y="14"/>
                  </a:lnTo>
                  <a:lnTo>
                    <a:pt x="6" y="15"/>
                  </a:lnTo>
                  <a:lnTo>
                    <a:pt x="3" y="14"/>
                  </a:lnTo>
                  <a:lnTo>
                    <a:pt x="2" y="13"/>
                  </a:lnTo>
                  <a:lnTo>
                    <a:pt x="0" y="10"/>
                  </a:lnTo>
                  <a:lnTo>
                    <a:pt x="0" y="8"/>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55" name="Freeform 175"/>
            <p:cNvSpPr>
              <a:spLocks/>
            </p:cNvSpPr>
            <p:nvPr/>
          </p:nvSpPr>
          <p:spPr bwMode="auto">
            <a:xfrm>
              <a:off x="2178" y="1743"/>
              <a:ext cx="9" cy="11"/>
            </a:xfrm>
            <a:custGeom>
              <a:avLst/>
              <a:gdLst/>
              <a:ahLst/>
              <a:cxnLst>
                <a:cxn ang="0">
                  <a:pos x="8" y="0"/>
                </a:cxn>
                <a:cxn ang="0">
                  <a:pos x="8" y="0"/>
                </a:cxn>
                <a:cxn ang="0">
                  <a:pos x="5" y="1"/>
                </a:cxn>
                <a:cxn ang="0">
                  <a:pos x="2" y="4"/>
                </a:cxn>
                <a:cxn ang="0">
                  <a:pos x="1" y="7"/>
                </a:cxn>
                <a:cxn ang="0">
                  <a:pos x="0" y="10"/>
                </a:cxn>
                <a:cxn ang="0">
                  <a:pos x="6" y="10"/>
                </a:cxn>
                <a:cxn ang="0">
                  <a:pos x="6" y="9"/>
                </a:cxn>
                <a:cxn ang="0">
                  <a:pos x="7" y="7"/>
                </a:cxn>
                <a:cxn ang="0">
                  <a:pos x="8" y="7"/>
                </a:cxn>
                <a:cxn ang="0">
                  <a:pos x="8" y="0"/>
                </a:cxn>
              </a:cxnLst>
              <a:rect l="0" t="0" r="r" b="b"/>
              <a:pathLst>
                <a:path w="9" h="11">
                  <a:moveTo>
                    <a:pt x="8" y="0"/>
                  </a:moveTo>
                  <a:lnTo>
                    <a:pt x="8" y="0"/>
                  </a:lnTo>
                  <a:lnTo>
                    <a:pt x="5" y="1"/>
                  </a:lnTo>
                  <a:lnTo>
                    <a:pt x="2" y="4"/>
                  </a:lnTo>
                  <a:lnTo>
                    <a:pt x="1" y="7"/>
                  </a:lnTo>
                  <a:lnTo>
                    <a:pt x="0" y="10"/>
                  </a:lnTo>
                  <a:lnTo>
                    <a:pt x="6" y="10"/>
                  </a:lnTo>
                  <a:lnTo>
                    <a:pt x="6" y="9"/>
                  </a:lnTo>
                  <a:lnTo>
                    <a:pt x="7" y="7"/>
                  </a:lnTo>
                  <a:lnTo>
                    <a:pt x="8" y="7"/>
                  </a:lnTo>
                  <a:lnTo>
                    <a:pt x="8"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56" name="Freeform 176"/>
            <p:cNvSpPr>
              <a:spLocks/>
            </p:cNvSpPr>
            <p:nvPr/>
          </p:nvSpPr>
          <p:spPr bwMode="auto">
            <a:xfrm>
              <a:off x="2194" y="1743"/>
              <a:ext cx="10" cy="11"/>
            </a:xfrm>
            <a:custGeom>
              <a:avLst/>
              <a:gdLst/>
              <a:ahLst/>
              <a:cxnLst>
                <a:cxn ang="0">
                  <a:pos x="9" y="10"/>
                </a:cxn>
                <a:cxn ang="0">
                  <a:pos x="9" y="10"/>
                </a:cxn>
                <a:cxn ang="0">
                  <a:pos x="8" y="7"/>
                </a:cxn>
                <a:cxn ang="0">
                  <a:pos x="7" y="3"/>
                </a:cxn>
                <a:cxn ang="0">
                  <a:pos x="3" y="1"/>
                </a:cxn>
                <a:cxn ang="0">
                  <a:pos x="0" y="0"/>
                </a:cxn>
                <a:cxn ang="0">
                  <a:pos x="0" y="7"/>
                </a:cxn>
                <a:cxn ang="0">
                  <a:pos x="1" y="7"/>
                </a:cxn>
                <a:cxn ang="0">
                  <a:pos x="2" y="7"/>
                </a:cxn>
                <a:cxn ang="0">
                  <a:pos x="3" y="9"/>
                </a:cxn>
                <a:cxn ang="0">
                  <a:pos x="3" y="10"/>
                </a:cxn>
                <a:cxn ang="0">
                  <a:pos x="9" y="10"/>
                </a:cxn>
              </a:cxnLst>
              <a:rect l="0" t="0" r="r" b="b"/>
              <a:pathLst>
                <a:path w="10" h="11">
                  <a:moveTo>
                    <a:pt x="9" y="10"/>
                  </a:moveTo>
                  <a:lnTo>
                    <a:pt x="9" y="10"/>
                  </a:lnTo>
                  <a:lnTo>
                    <a:pt x="8" y="7"/>
                  </a:lnTo>
                  <a:lnTo>
                    <a:pt x="7" y="3"/>
                  </a:lnTo>
                  <a:lnTo>
                    <a:pt x="3" y="1"/>
                  </a:lnTo>
                  <a:lnTo>
                    <a:pt x="0" y="0"/>
                  </a:lnTo>
                  <a:lnTo>
                    <a:pt x="0" y="7"/>
                  </a:lnTo>
                  <a:lnTo>
                    <a:pt x="1" y="7"/>
                  </a:lnTo>
                  <a:lnTo>
                    <a:pt x="2" y="7"/>
                  </a:lnTo>
                  <a:lnTo>
                    <a:pt x="3" y="9"/>
                  </a:lnTo>
                  <a:lnTo>
                    <a:pt x="3" y="10"/>
                  </a:lnTo>
                  <a:lnTo>
                    <a:pt x="9" y="1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57" name="Freeform 177"/>
            <p:cNvSpPr>
              <a:spLocks/>
            </p:cNvSpPr>
            <p:nvPr/>
          </p:nvSpPr>
          <p:spPr bwMode="auto">
            <a:xfrm>
              <a:off x="2194" y="1760"/>
              <a:ext cx="10" cy="10"/>
            </a:xfrm>
            <a:custGeom>
              <a:avLst/>
              <a:gdLst/>
              <a:ahLst/>
              <a:cxnLst>
                <a:cxn ang="0">
                  <a:pos x="0" y="9"/>
                </a:cxn>
                <a:cxn ang="0">
                  <a:pos x="0" y="9"/>
                </a:cxn>
                <a:cxn ang="0">
                  <a:pos x="3" y="8"/>
                </a:cxn>
                <a:cxn ang="0">
                  <a:pos x="7" y="6"/>
                </a:cxn>
                <a:cxn ang="0">
                  <a:pos x="8" y="3"/>
                </a:cxn>
                <a:cxn ang="0">
                  <a:pos x="9" y="0"/>
                </a:cxn>
                <a:cxn ang="0">
                  <a:pos x="3" y="0"/>
                </a:cxn>
                <a:cxn ang="0">
                  <a:pos x="3" y="1"/>
                </a:cxn>
                <a:cxn ang="0">
                  <a:pos x="2" y="2"/>
                </a:cxn>
                <a:cxn ang="0">
                  <a:pos x="1" y="3"/>
                </a:cxn>
                <a:cxn ang="0">
                  <a:pos x="0" y="3"/>
                </a:cxn>
                <a:cxn ang="0">
                  <a:pos x="0" y="9"/>
                </a:cxn>
              </a:cxnLst>
              <a:rect l="0" t="0" r="r" b="b"/>
              <a:pathLst>
                <a:path w="10" h="10">
                  <a:moveTo>
                    <a:pt x="0" y="9"/>
                  </a:moveTo>
                  <a:lnTo>
                    <a:pt x="0" y="9"/>
                  </a:lnTo>
                  <a:lnTo>
                    <a:pt x="3" y="8"/>
                  </a:lnTo>
                  <a:lnTo>
                    <a:pt x="7" y="6"/>
                  </a:lnTo>
                  <a:lnTo>
                    <a:pt x="8" y="3"/>
                  </a:lnTo>
                  <a:lnTo>
                    <a:pt x="9" y="0"/>
                  </a:lnTo>
                  <a:lnTo>
                    <a:pt x="3" y="0"/>
                  </a:lnTo>
                  <a:lnTo>
                    <a:pt x="3" y="1"/>
                  </a:lnTo>
                  <a:lnTo>
                    <a:pt x="2" y="2"/>
                  </a:lnTo>
                  <a:lnTo>
                    <a:pt x="1" y="3"/>
                  </a:lnTo>
                  <a:lnTo>
                    <a:pt x="0" y="3"/>
                  </a:lnTo>
                  <a:lnTo>
                    <a:pt x="0" y="9"/>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58" name="Freeform 178"/>
            <p:cNvSpPr>
              <a:spLocks/>
            </p:cNvSpPr>
            <p:nvPr/>
          </p:nvSpPr>
          <p:spPr bwMode="auto">
            <a:xfrm>
              <a:off x="2178" y="1760"/>
              <a:ext cx="9" cy="10"/>
            </a:xfrm>
            <a:custGeom>
              <a:avLst/>
              <a:gdLst/>
              <a:ahLst/>
              <a:cxnLst>
                <a:cxn ang="0">
                  <a:pos x="0" y="0"/>
                </a:cxn>
                <a:cxn ang="0">
                  <a:pos x="0" y="0"/>
                </a:cxn>
                <a:cxn ang="0">
                  <a:pos x="1" y="3"/>
                </a:cxn>
                <a:cxn ang="0">
                  <a:pos x="2" y="6"/>
                </a:cxn>
                <a:cxn ang="0">
                  <a:pos x="5" y="8"/>
                </a:cxn>
                <a:cxn ang="0">
                  <a:pos x="8" y="9"/>
                </a:cxn>
                <a:cxn ang="0">
                  <a:pos x="8" y="3"/>
                </a:cxn>
                <a:cxn ang="0">
                  <a:pos x="7" y="3"/>
                </a:cxn>
                <a:cxn ang="0">
                  <a:pos x="7" y="2"/>
                </a:cxn>
                <a:cxn ang="0">
                  <a:pos x="6" y="1"/>
                </a:cxn>
                <a:cxn ang="0">
                  <a:pos x="6" y="0"/>
                </a:cxn>
                <a:cxn ang="0">
                  <a:pos x="0" y="0"/>
                </a:cxn>
              </a:cxnLst>
              <a:rect l="0" t="0" r="r" b="b"/>
              <a:pathLst>
                <a:path w="9" h="10">
                  <a:moveTo>
                    <a:pt x="0" y="0"/>
                  </a:moveTo>
                  <a:lnTo>
                    <a:pt x="0" y="0"/>
                  </a:lnTo>
                  <a:lnTo>
                    <a:pt x="1" y="3"/>
                  </a:lnTo>
                  <a:lnTo>
                    <a:pt x="2" y="6"/>
                  </a:lnTo>
                  <a:lnTo>
                    <a:pt x="5" y="8"/>
                  </a:lnTo>
                  <a:lnTo>
                    <a:pt x="8" y="9"/>
                  </a:lnTo>
                  <a:lnTo>
                    <a:pt x="8" y="3"/>
                  </a:lnTo>
                  <a:lnTo>
                    <a:pt x="7" y="3"/>
                  </a:lnTo>
                  <a:lnTo>
                    <a:pt x="7" y="2"/>
                  </a:lnTo>
                  <a:lnTo>
                    <a:pt x="6" y="1"/>
                  </a:lnTo>
                  <a:lnTo>
                    <a:pt x="6" y="0"/>
                  </a:lnTo>
                  <a:lnTo>
                    <a:pt x="0"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59" name="Freeform 179"/>
            <p:cNvSpPr>
              <a:spLocks/>
            </p:cNvSpPr>
            <p:nvPr/>
          </p:nvSpPr>
          <p:spPr bwMode="auto">
            <a:xfrm>
              <a:off x="1934" y="941"/>
              <a:ext cx="33" cy="34"/>
            </a:xfrm>
            <a:custGeom>
              <a:avLst/>
              <a:gdLst/>
              <a:ahLst/>
              <a:cxnLst>
                <a:cxn ang="0">
                  <a:pos x="0" y="17"/>
                </a:cxn>
                <a:cxn ang="0">
                  <a:pos x="1" y="11"/>
                </a:cxn>
                <a:cxn ang="0">
                  <a:pos x="4" y="5"/>
                </a:cxn>
                <a:cxn ang="0">
                  <a:pos x="10" y="2"/>
                </a:cxn>
                <a:cxn ang="0">
                  <a:pos x="16" y="0"/>
                </a:cxn>
                <a:cxn ang="0">
                  <a:pos x="21" y="2"/>
                </a:cxn>
                <a:cxn ang="0">
                  <a:pos x="27" y="5"/>
                </a:cxn>
                <a:cxn ang="0">
                  <a:pos x="30" y="11"/>
                </a:cxn>
                <a:cxn ang="0">
                  <a:pos x="32" y="17"/>
                </a:cxn>
                <a:cxn ang="0">
                  <a:pos x="30" y="22"/>
                </a:cxn>
                <a:cxn ang="0">
                  <a:pos x="27" y="28"/>
                </a:cxn>
                <a:cxn ang="0">
                  <a:pos x="21" y="32"/>
                </a:cxn>
                <a:cxn ang="0">
                  <a:pos x="16" y="33"/>
                </a:cxn>
                <a:cxn ang="0">
                  <a:pos x="10" y="32"/>
                </a:cxn>
                <a:cxn ang="0">
                  <a:pos x="4" y="28"/>
                </a:cxn>
                <a:cxn ang="0">
                  <a:pos x="1" y="22"/>
                </a:cxn>
                <a:cxn ang="0">
                  <a:pos x="0" y="17"/>
                </a:cxn>
              </a:cxnLst>
              <a:rect l="0" t="0" r="r" b="b"/>
              <a:pathLst>
                <a:path w="33" h="34">
                  <a:moveTo>
                    <a:pt x="0" y="17"/>
                  </a:moveTo>
                  <a:lnTo>
                    <a:pt x="1" y="11"/>
                  </a:lnTo>
                  <a:lnTo>
                    <a:pt x="4" y="5"/>
                  </a:lnTo>
                  <a:lnTo>
                    <a:pt x="10" y="2"/>
                  </a:lnTo>
                  <a:lnTo>
                    <a:pt x="16" y="0"/>
                  </a:lnTo>
                  <a:lnTo>
                    <a:pt x="21" y="2"/>
                  </a:lnTo>
                  <a:lnTo>
                    <a:pt x="27" y="5"/>
                  </a:lnTo>
                  <a:lnTo>
                    <a:pt x="30" y="11"/>
                  </a:lnTo>
                  <a:lnTo>
                    <a:pt x="32" y="17"/>
                  </a:lnTo>
                  <a:lnTo>
                    <a:pt x="30" y="22"/>
                  </a:lnTo>
                  <a:lnTo>
                    <a:pt x="27" y="28"/>
                  </a:lnTo>
                  <a:lnTo>
                    <a:pt x="21" y="32"/>
                  </a:lnTo>
                  <a:lnTo>
                    <a:pt x="16" y="33"/>
                  </a:lnTo>
                  <a:lnTo>
                    <a:pt x="10" y="32"/>
                  </a:lnTo>
                  <a:lnTo>
                    <a:pt x="4" y="28"/>
                  </a:lnTo>
                  <a:lnTo>
                    <a:pt x="1" y="22"/>
                  </a:lnTo>
                  <a:lnTo>
                    <a:pt x="0" y="17"/>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60" name="Freeform 180"/>
            <p:cNvSpPr>
              <a:spLocks/>
            </p:cNvSpPr>
            <p:nvPr/>
          </p:nvSpPr>
          <p:spPr bwMode="auto">
            <a:xfrm>
              <a:off x="1928" y="936"/>
              <a:ext cx="19" cy="19"/>
            </a:xfrm>
            <a:custGeom>
              <a:avLst/>
              <a:gdLst/>
              <a:ahLst/>
              <a:cxnLst>
                <a:cxn ang="0">
                  <a:pos x="18" y="0"/>
                </a:cxn>
                <a:cxn ang="0">
                  <a:pos x="18" y="0"/>
                </a:cxn>
                <a:cxn ang="0">
                  <a:pos x="10" y="2"/>
                </a:cxn>
                <a:cxn ang="0">
                  <a:pos x="5" y="5"/>
                </a:cxn>
                <a:cxn ang="0">
                  <a:pos x="1" y="12"/>
                </a:cxn>
                <a:cxn ang="0">
                  <a:pos x="0" y="18"/>
                </a:cxn>
                <a:cxn ang="0">
                  <a:pos x="9" y="18"/>
                </a:cxn>
                <a:cxn ang="0">
                  <a:pos x="9" y="14"/>
                </a:cxn>
                <a:cxn ang="0">
                  <a:pos x="11" y="10"/>
                </a:cxn>
                <a:cxn ang="0">
                  <a:pos x="14" y="9"/>
                </a:cxn>
                <a:cxn ang="0">
                  <a:pos x="18" y="8"/>
                </a:cxn>
                <a:cxn ang="0">
                  <a:pos x="18" y="0"/>
                </a:cxn>
              </a:cxnLst>
              <a:rect l="0" t="0" r="r" b="b"/>
              <a:pathLst>
                <a:path w="19" h="19">
                  <a:moveTo>
                    <a:pt x="18" y="0"/>
                  </a:moveTo>
                  <a:lnTo>
                    <a:pt x="18" y="0"/>
                  </a:lnTo>
                  <a:lnTo>
                    <a:pt x="10" y="2"/>
                  </a:lnTo>
                  <a:lnTo>
                    <a:pt x="5" y="5"/>
                  </a:lnTo>
                  <a:lnTo>
                    <a:pt x="1" y="12"/>
                  </a:lnTo>
                  <a:lnTo>
                    <a:pt x="0" y="18"/>
                  </a:lnTo>
                  <a:lnTo>
                    <a:pt x="9" y="18"/>
                  </a:lnTo>
                  <a:lnTo>
                    <a:pt x="9" y="14"/>
                  </a:lnTo>
                  <a:lnTo>
                    <a:pt x="11" y="10"/>
                  </a:lnTo>
                  <a:lnTo>
                    <a:pt x="14" y="9"/>
                  </a:lnTo>
                  <a:lnTo>
                    <a:pt x="18" y="8"/>
                  </a:lnTo>
                  <a:lnTo>
                    <a:pt x="18"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61" name="Freeform 181"/>
            <p:cNvSpPr>
              <a:spLocks/>
            </p:cNvSpPr>
            <p:nvPr/>
          </p:nvSpPr>
          <p:spPr bwMode="auto">
            <a:xfrm>
              <a:off x="1953" y="936"/>
              <a:ext cx="18" cy="19"/>
            </a:xfrm>
            <a:custGeom>
              <a:avLst/>
              <a:gdLst/>
              <a:ahLst/>
              <a:cxnLst>
                <a:cxn ang="0">
                  <a:pos x="17" y="18"/>
                </a:cxn>
                <a:cxn ang="0">
                  <a:pos x="17" y="18"/>
                </a:cxn>
                <a:cxn ang="0">
                  <a:pos x="15" y="11"/>
                </a:cxn>
                <a:cxn ang="0">
                  <a:pos x="12" y="5"/>
                </a:cxn>
                <a:cxn ang="0">
                  <a:pos x="6" y="2"/>
                </a:cxn>
                <a:cxn ang="0">
                  <a:pos x="0" y="0"/>
                </a:cxn>
                <a:cxn ang="0">
                  <a:pos x="0" y="8"/>
                </a:cxn>
                <a:cxn ang="0">
                  <a:pos x="4" y="9"/>
                </a:cxn>
                <a:cxn ang="0">
                  <a:pos x="5" y="10"/>
                </a:cxn>
                <a:cxn ang="0">
                  <a:pos x="8" y="15"/>
                </a:cxn>
                <a:cxn ang="0">
                  <a:pos x="9" y="18"/>
                </a:cxn>
                <a:cxn ang="0">
                  <a:pos x="17" y="18"/>
                </a:cxn>
              </a:cxnLst>
              <a:rect l="0" t="0" r="r" b="b"/>
              <a:pathLst>
                <a:path w="18" h="19">
                  <a:moveTo>
                    <a:pt x="17" y="18"/>
                  </a:moveTo>
                  <a:lnTo>
                    <a:pt x="17" y="18"/>
                  </a:lnTo>
                  <a:lnTo>
                    <a:pt x="15" y="11"/>
                  </a:lnTo>
                  <a:lnTo>
                    <a:pt x="12" y="5"/>
                  </a:lnTo>
                  <a:lnTo>
                    <a:pt x="6" y="2"/>
                  </a:lnTo>
                  <a:lnTo>
                    <a:pt x="0" y="0"/>
                  </a:lnTo>
                  <a:lnTo>
                    <a:pt x="0" y="8"/>
                  </a:lnTo>
                  <a:lnTo>
                    <a:pt x="4" y="9"/>
                  </a:lnTo>
                  <a:lnTo>
                    <a:pt x="5" y="10"/>
                  </a:lnTo>
                  <a:lnTo>
                    <a:pt x="8" y="15"/>
                  </a:lnTo>
                  <a:lnTo>
                    <a:pt x="9" y="18"/>
                  </a:lnTo>
                  <a:lnTo>
                    <a:pt x="17" y="18"/>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62" name="Freeform 182"/>
            <p:cNvSpPr>
              <a:spLocks/>
            </p:cNvSpPr>
            <p:nvPr/>
          </p:nvSpPr>
          <p:spPr bwMode="auto">
            <a:xfrm>
              <a:off x="1953" y="961"/>
              <a:ext cx="18" cy="19"/>
            </a:xfrm>
            <a:custGeom>
              <a:avLst/>
              <a:gdLst/>
              <a:ahLst/>
              <a:cxnLst>
                <a:cxn ang="0">
                  <a:pos x="0" y="18"/>
                </a:cxn>
                <a:cxn ang="0">
                  <a:pos x="0" y="18"/>
                </a:cxn>
                <a:cxn ang="0">
                  <a:pos x="6" y="17"/>
                </a:cxn>
                <a:cxn ang="0">
                  <a:pos x="12" y="13"/>
                </a:cxn>
                <a:cxn ang="0">
                  <a:pos x="15" y="7"/>
                </a:cxn>
                <a:cxn ang="0">
                  <a:pos x="17" y="0"/>
                </a:cxn>
                <a:cxn ang="0">
                  <a:pos x="9" y="0"/>
                </a:cxn>
                <a:cxn ang="0">
                  <a:pos x="8" y="4"/>
                </a:cxn>
                <a:cxn ang="0">
                  <a:pos x="5" y="8"/>
                </a:cxn>
                <a:cxn ang="0">
                  <a:pos x="4" y="10"/>
                </a:cxn>
                <a:cxn ang="0">
                  <a:pos x="0" y="10"/>
                </a:cxn>
                <a:cxn ang="0">
                  <a:pos x="0" y="18"/>
                </a:cxn>
              </a:cxnLst>
              <a:rect l="0" t="0" r="r" b="b"/>
              <a:pathLst>
                <a:path w="18" h="19">
                  <a:moveTo>
                    <a:pt x="0" y="18"/>
                  </a:moveTo>
                  <a:lnTo>
                    <a:pt x="0" y="18"/>
                  </a:lnTo>
                  <a:lnTo>
                    <a:pt x="6" y="17"/>
                  </a:lnTo>
                  <a:lnTo>
                    <a:pt x="12" y="13"/>
                  </a:lnTo>
                  <a:lnTo>
                    <a:pt x="15" y="7"/>
                  </a:lnTo>
                  <a:lnTo>
                    <a:pt x="17" y="0"/>
                  </a:lnTo>
                  <a:lnTo>
                    <a:pt x="9" y="0"/>
                  </a:lnTo>
                  <a:lnTo>
                    <a:pt x="8" y="4"/>
                  </a:lnTo>
                  <a:lnTo>
                    <a:pt x="5" y="8"/>
                  </a:lnTo>
                  <a:lnTo>
                    <a:pt x="4" y="10"/>
                  </a:lnTo>
                  <a:lnTo>
                    <a:pt x="0" y="10"/>
                  </a:lnTo>
                  <a:lnTo>
                    <a:pt x="0" y="18"/>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63" name="Freeform 183"/>
            <p:cNvSpPr>
              <a:spLocks/>
            </p:cNvSpPr>
            <p:nvPr/>
          </p:nvSpPr>
          <p:spPr bwMode="auto">
            <a:xfrm>
              <a:off x="1928" y="961"/>
              <a:ext cx="19" cy="19"/>
            </a:xfrm>
            <a:custGeom>
              <a:avLst/>
              <a:gdLst/>
              <a:ahLst/>
              <a:cxnLst>
                <a:cxn ang="0">
                  <a:pos x="0" y="0"/>
                </a:cxn>
                <a:cxn ang="0">
                  <a:pos x="0" y="0"/>
                </a:cxn>
                <a:cxn ang="0">
                  <a:pos x="1" y="7"/>
                </a:cxn>
                <a:cxn ang="0">
                  <a:pos x="5" y="13"/>
                </a:cxn>
                <a:cxn ang="0">
                  <a:pos x="10" y="17"/>
                </a:cxn>
                <a:cxn ang="0">
                  <a:pos x="18" y="18"/>
                </a:cxn>
                <a:cxn ang="0">
                  <a:pos x="18" y="10"/>
                </a:cxn>
                <a:cxn ang="0">
                  <a:pos x="14" y="10"/>
                </a:cxn>
                <a:cxn ang="0">
                  <a:pos x="11" y="8"/>
                </a:cxn>
                <a:cxn ang="0">
                  <a:pos x="9" y="4"/>
                </a:cxn>
                <a:cxn ang="0">
                  <a:pos x="9" y="0"/>
                </a:cxn>
                <a:cxn ang="0">
                  <a:pos x="0" y="0"/>
                </a:cxn>
              </a:cxnLst>
              <a:rect l="0" t="0" r="r" b="b"/>
              <a:pathLst>
                <a:path w="19" h="19">
                  <a:moveTo>
                    <a:pt x="0" y="0"/>
                  </a:moveTo>
                  <a:lnTo>
                    <a:pt x="0" y="0"/>
                  </a:lnTo>
                  <a:lnTo>
                    <a:pt x="1" y="7"/>
                  </a:lnTo>
                  <a:lnTo>
                    <a:pt x="5" y="13"/>
                  </a:lnTo>
                  <a:lnTo>
                    <a:pt x="10" y="17"/>
                  </a:lnTo>
                  <a:lnTo>
                    <a:pt x="18" y="18"/>
                  </a:lnTo>
                  <a:lnTo>
                    <a:pt x="18" y="10"/>
                  </a:lnTo>
                  <a:lnTo>
                    <a:pt x="14" y="10"/>
                  </a:lnTo>
                  <a:lnTo>
                    <a:pt x="11" y="8"/>
                  </a:lnTo>
                  <a:lnTo>
                    <a:pt x="9" y="4"/>
                  </a:lnTo>
                  <a:lnTo>
                    <a:pt x="9" y="0"/>
                  </a:lnTo>
                  <a:lnTo>
                    <a:pt x="0"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64" name="Freeform 184"/>
            <p:cNvSpPr>
              <a:spLocks/>
            </p:cNvSpPr>
            <p:nvPr/>
          </p:nvSpPr>
          <p:spPr bwMode="auto">
            <a:xfrm>
              <a:off x="2163" y="1337"/>
              <a:ext cx="31" cy="35"/>
            </a:xfrm>
            <a:custGeom>
              <a:avLst/>
              <a:gdLst/>
              <a:ahLst/>
              <a:cxnLst>
                <a:cxn ang="0">
                  <a:pos x="0" y="17"/>
                </a:cxn>
                <a:cxn ang="0">
                  <a:pos x="1" y="11"/>
                </a:cxn>
                <a:cxn ang="0">
                  <a:pos x="4" y="5"/>
                </a:cxn>
                <a:cxn ang="0">
                  <a:pos x="8" y="2"/>
                </a:cxn>
                <a:cxn ang="0">
                  <a:pos x="14" y="0"/>
                </a:cxn>
                <a:cxn ang="0">
                  <a:pos x="21" y="2"/>
                </a:cxn>
                <a:cxn ang="0">
                  <a:pos x="25" y="5"/>
                </a:cxn>
                <a:cxn ang="0">
                  <a:pos x="29" y="11"/>
                </a:cxn>
                <a:cxn ang="0">
                  <a:pos x="30" y="17"/>
                </a:cxn>
                <a:cxn ang="0">
                  <a:pos x="29" y="24"/>
                </a:cxn>
                <a:cxn ang="0">
                  <a:pos x="25" y="29"/>
                </a:cxn>
                <a:cxn ang="0">
                  <a:pos x="21" y="33"/>
                </a:cxn>
                <a:cxn ang="0">
                  <a:pos x="14" y="34"/>
                </a:cxn>
                <a:cxn ang="0">
                  <a:pos x="8" y="33"/>
                </a:cxn>
                <a:cxn ang="0">
                  <a:pos x="4" y="29"/>
                </a:cxn>
                <a:cxn ang="0">
                  <a:pos x="1" y="24"/>
                </a:cxn>
                <a:cxn ang="0">
                  <a:pos x="0" y="17"/>
                </a:cxn>
              </a:cxnLst>
              <a:rect l="0" t="0" r="r" b="b"/>
              <a:pathLst>
                <a:path w="31" h="35">
                  <a:moveTo>
                    <a:pt x="0" y="17"/>
                  </a:moveTo>
                  <a:lnTo>
                    <a:pt x="1" y="11"/>
                  </a:lnTo>
                  <a:lnTo>
                    <a:pt x="4" y="5"/>
                  </a:lnTo>
                  <a:lnTo>
                    <a:pt x="8" y="2"/>
                  </a:lnTo>
                  <a:lnTo>
                    <a:pt x="14" y="0"/>
                  </a:lnTo>
                  <a:lnTo>
                    <a:pt x="21" y="2"/>
                  </a:lnTo>
                  <a:lnTo>
                    <a:pt x="25" y="5"/>
                  </a:lnTo>
                  <a:lnTo>
                    <a:pt x="29" y="11"/>
                  </a:lnTo>
                  <a:lnTo>
                    <a:pt x="30" y="17"/>
                  </a:lnTo>
                  <a:lnTo>
                    <a:pt x="29" y="24"/>
                  </a:lnTo>
                  <a:lnTo>
                    <a:pt x="25" y="29"/>
                  </a:lnTo>
                  <a:lnTo>
                    <a:pt x="21" y="33"/>
                  </a:lnTo>
                  <a:lnTo>
                    <a:pt x="14" y="34"/>
                  </a:lnTo>
                  <a:lnTo>
                    <a:pt x="8" y="33"/>
                  </a:lnTo>
                  <a:lnTo>
                    <a:pt x="4" y="29"/>
                  </a:lnTo>
                  <a:lnTo>
                    <a:pt x="1" y="24"/>
                  </a:lnTo>
                  <a:lnTo>
                    <a:pt x="0" y="17"/>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65" name="Freeform 185"/>
            <p:cNvSpPr>
              <a:spLocks/>
            </p:cNvSpPr>
            <p:nvPr/>
          </p:nvSpPr>
          <p:spPr bwMode="auto">
            <a:xfrm>
              <a:off x="2156" y="1333"/>
              <a:ext cx="17" cy="19"/>
            </a:xfrm>
            <a:custGeom>
              <a:avLst/>
              <a:gdLst/>
              <a:ahLst/>
              <a:cxnLst>
                <a:cxn ang="0">
                  <a:pos x="16" y="0"/>
                </a:cxn>
                <a:cxn ang="0">
                  <a:pos x="16" y="0"/>
                </a:cxn>
                <a:cxn ang="0">
                  <a:pos x="10" y="2"/>
                </a:cxn>
                <a:cxn ang="0">
                  <a:pos x="4" y="5"/>
                </a:cxn>
                <a:cxn ang="0">
                  <a:pos x="2" y="12"/>
                </a:cxn>
                <a:cxn ang="0">
                  <a:pos x="0" y="18"/>
                </a:cxn>
                <a:cxn ang="0">
                  <a:pos x="8" y="18"/>
                </a:cxn>
                <a:cxn ang="0">
                  <a:pos x="8" y="14"/>
                </a:cxn>
                <a:cxn ang="0">
                  <a:pos x="10" y="10"/>
                </a:cxn>
                <a:cxn ang="0">
                  <a:pos x="13" y="9"/>
                </a:cxn>
                <a:cxn ang="0">
                  <a:pos x="16" y="8"/>
                </a:cxn>
                <a:cxn ang="0">
                  <a:pos x="16" y="0"/>
                </a:cxn>
              </a:cxnLst>
              <a:rect l="0" t="0" r="r" b="b"/>
              <a:pathLst>
                <a:path w="17" h="19">
                  <a:moveTo>
                    <a:pt x="16" y="0"/>
                  </a:moveTo>
                  <a:lnTo>
                    <a:pt x="16" y="0"/>
                  </a:lnTo>
                  <a:lnTo>
                    <a:pt x="10" y="2"/>
                  </a:lnTo>
                  <a:lnTo>
                    <a:pt x="4" y="5"/>
                  </a:lnTo>
                  <a:lnTo>
                    <a:pt x="2" y="12"/>
                  </a:lnTo>
                  <a:lnTo>
                    <a:pt x="0" y="18"/>
                  </a:lnTo>
                  <a:lnTo>
                    <a:pt x="8" y="18"/>
                  </a:lnTo>
                  <a:lnTo>
                    <a:pt x="8" y="14"/>
                  </a:lnTo>
                  <a:lnTo>
                    <a:pt x="10" y="10"/>
                  </a:lnTo>
                  <a:lnTo>
                    <a:pt x="13" y="9"/>
                  </a:lnTo>
                  <a:lnTo>
                    <a:pt x="16" y="8"/>
                  </a:lnTo>
                  <a:lnTo>
                    <a:pt x="16"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66" name="Freeform 186"/>
            <p:cNvSpPr>
              <a:spLocks/>
            </p:cNvSpPr>
            <p:nvPr/>
          </p:nvSpPr>
          <p:spPr bwMode="auto">
            <a:xfrm>
              <a:off x="2181" y="1333"/>
              <a:ext cx="20" cy="19"/>
            </a:xfrm>
            <a:custGeom>
              <a:avLst/>
              <a:gdLst/>
              <a:ahLst/>
              <a:cxnLst>
                <a:cxn ang="0">
                  <a:pos x="19" y="18"/>
                </a:cxn>
                <a:cxn ang="0">
                  <a:pos x="19" y="18"/>
                </a:cxn>
                <a:cxn ang="0">
                  <a:pos x="17" y="11"/>
                </a:cxn>
                <a:cxn ang="0">
                  <a:pos x="13" y="5"/>
                </a:cxn>
                <a:cxn ang="0">
                  <a:pos x="8" y="2"/>
                </a:cxn>
                <a:cxn ang="0">
                  <a:pos x="0" y="0"/>
                </a:cxn>
                <a:cxn ang="0">
                  <a:pos x="0" y="8"/>
                </a:cxn>
                <a:cxn ang="0">
                  <a:pos x="4" y="9"/>
                </a:cxn>
                <a:cxn ang="0">
                  <a:pos x="7" y="10"/>
                </a:cxn>
                <a:cxn ang="0">
                  <a:pos x="10" y="15"/>
                </a:cxn>
                <a:cxn ang="0">
                  <a:pos x="10" y="18"/>
                </a:cxn>
                <a:cxn ang="0">
                  <a:pos x="19" y="18"/>
                </a:cxn>
              </a:cxnLst>
              <a:rect l="0" t="0" r="r" b="b"/>
              <a:pathLst>
                <a:path w="20" h="19">
                  <a:moveTo>
                    <a:pt x="19" y="18"/>
                  </a:moveTo>
                  <a:lnTo>
                    <a:pt x="19" y="18"/>
                  </a:lnTo>
                  <a:lnTo>
                    <a:pt x="17" y="11"/>
                  </a:lnTo>
                  <a:lnTo>
                    <a:pt x="13" y="5"/>
                  </a:lnTo>
                  <a:lnTo>
                    <a:pt x="8" y="2"/>
                  </a:lnTo>
                  <a:lnTo>
                    <a:pt x="0" y="0"/>
                  </a:lnTo>
                  <a:lnTo>
                    <a:pt x="0" y="8"/>
                  </a:lnTo>
                  <a:lnTo>
                    <a:pt x="4" y="9"/>
                  </a:lnTo>
                  <a:lnTo>
                    <a:pt x="7" y="10"/>
                  </a:lnTo>
                  <a:lnTo>
                    <a:pt x="10" y="15"/>
                  </a:lnTo>
                  <a:lnTo>
                    <a:pt x="10" y="18"/>
                  </a:lnTo>
                  <a:lnTo>
                    <a:pt x="19" y="18"/>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67" name="Freeform 187"/>
            <p:cNvSpPr>
              <a:spLocks/>
            </p:cNvSpPr>
            <p:nvPr/>
          </p:nvSpPr>
          <p:spPr bwMode="auto">
            <a:xfrm>
              <a:off x="2181" y="1357"/>
              <a:ext cx="20" cy="21"/>
            </a:xfrm>
            <a:custGeom>
              <a:avLst/>
              <a:gdLst/>
              <a:ahLst/>
              <a:cxnLst>
                <a:cxn ang="0">
                  <a:pos x="0" y="20"/>
                </a:cxn>
                <a:cxn ang="0">
                  <a:pos x="0" y="20"/>
                </a:cxn>
                <a:cxn ang="0">
                  <a:pos x="8" y="18"/>
                </a:cxn>
                <a:cxn ang="0">
                  <a:pos x="13" y="14"/>
                </a:cxn>
                <a:cxn ang="0">
                  <a:pos x="17" y="7"/>
                </a:cxn>
                <a:cxn ang="0">
                  <a:pos x="19" y="0"/>
                </a:cxn>
                <a:cxn ang="0">
                  <a:pos x="10" y="0"/>
                </a:cxn>
                <a:cxn ang="0">
                  <a:pos x="10" y="5"/>
                </a:cxn>
                <a:cxn ang="0">
                  <a:pos x="7" y="8"/>
                </a:cxn>
                <a:cxn ang="0">
                  <a:pos x="4" y="11"/>
                </a:cxn>
                <a:cxn ang="0">
                  <a:pos x="0" y="11"/>
                </a:cxn>
                <a:cxn ang="0">
                  <a:pos x="0" y="20"/>
                </a:cxn>
              </a:cxnLst>
              <a:rect l="0" t="0" r="r" b="b"/>
              <a:pathLst>
                <a:path w="20" h="21">
                  <a:moveTo>
                    <a:pt x="0" y="20"/>
                  </a:moveTo>
                  <a:lnTo>
                    <a:pt x="0" y="20"/>
                  </a:lnTo>
                  <a:lnTo>
                    <a:pt x="8" y="18"/>
                  </a:lnTo>
                  <a:lnTo>
                    <a:pt x="13" y="14"/>
                  </a:lnTo>
                  <a:lnTo>
                    <a:pt x="17" y="7"/>
                  </a:lnTo>
                  <a:lnTo>
                    <a:pt x="19" y="0"/>
                  </a:lnTo>
                  <a:lnTo>
                    <a:pt x="10" y="0"/>
                  </a:lnTo>
                  <a:lnTo>
                    <a:pt x="10" y="5"/>
                  </a:lnTo>
                  <a:lnTo>
                    <a:pt x="7" y="8"/>
                  </a:lnTo>
                  <a:lnTo>
                    <a:pt x="4" y="11"/>
                  </a:lnTo>
                  <a:lnTo>
                    <a:pt x="0" y="11"/>
                  </a:lnTo>
                  <a:lnTo>
                    <a:pt x="0" y="2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68" name="Freeform 188"/>
            <p:cNvSpPr>
              <a:spLocks/>
            </p:cNvSpPr>
            <p:nvPr/>
          </p:nvSpPr>
          <p:spPr bwMode="auto">
            <a:xfrm>
              <a:off x="2156" y="1357"/>
              <a:ext cx="17" cy="21"/>
            </a:xfrm>
            <a:custGeom>
              <a:avLst/>
              <a:gdLst/>
              <a:ahLst/>
              <a:cxnLst>
                <a:cxn ang="0">
                  <a:pos x="0" y="0"/>
                </a:cxn>
                <a:cxn ang="0">
                  <a:pos x="0" y="0"/>
                </a:cxn>
                <a:cxn ang="0">
                  <a:pos x="2" y="7"/>
                </a:cxn>
                <a:cxn ang="0">
                  <a:pos x="4" y="14"/>
                </a:cxn>
                <a:cxn ang="0">
                  <a:pos x="10" y="18"/>
                </a:cxn>
                <a:cxn ang="0">
                  <a:pos x="16" y="20"/>
                </a:cxn>
                <a:cxn ang="0">
                  <a:pos x="16" y="11"/>
                </a:cxn>
                <a:cxn ang="0">
                  <a:pos x="13" y="11"/>
                </a:cxn>
                <a:cxn ang="0">
                  <a:pos x="10" y="8"/>
                </a:cxn>
                <a:cxn ang="0">
                  <a:pos x="8" y="5"/>
                </a:cxn>
                <a:cxn ang="0">
                  <a:pos x="8" y="0"/>
                </a:cxn>
                <a:cxn ang="0">
                  <a:pos x="0" y="0"/>
                </a:cxn>
              </a:cxnLst>
              <a:rect l="0" t="0" r="r" b="b"/>
              <a:pathLst>
                <a:path w="17" h="21">
                  <a:moveTo>
                    <a:pt x="0" y="0"/>
                  </a:moveTo>
                  <a:lnTo>
                    <a:pt x="0" y="0"/>
                  </a:lnTo>
                  <a:lnTo>
                    <a:pt x="2" y="7"/>
                  </a:lnTo>
                  <a:lnTo>
                    <a:pt x="4" y="14"/>
                  </a:lnTo>
                  <a:lnTo>
                    <a:pt x="10" y="18"/>
                  </a:lnTo>
                  <a:lnTo>
                    <a:pt x="16" y="20"/>
                  </a:lnTo>
                  <a:lnTo>
                    <a:pt x="16" y="11"/>
                  </a:lnTo>
                  <a:lnTo>
                    <a:pt x="13" y="11"/>
                  </a:lnTo>
                  <a:lnTo>
                    <a:pt x="10" y="8"/>
                  </a:lnTo>
                  <a:lnTo>
                    <a:pt x="8" y="5"/>
                  </a:lnTo>
                  <a:lnTo>
                    <a:pt x="8" y="0"/>
                  </a:lnTo>
                  <a:lnTo>
                    <a:pt x="0"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69" name="Freeform 189"/>
            <p:cNvSpPr>
              <a:spLocks/>
            </p:cNvSpPr>
            <p:nvPr/>
          </p:nvSpPr>
          <p:spPr bwMode="auto">
            <a:xfrm>
              <a:off x="1603" y="854"/>
              <a:ext cx="46" cy="49"/>
            </a:xfrm>
            <a:custGeom>
              <a:avLst/>
              <a:gdLst/>
              <a:ahLst/>
              <a:cxnLst>
                <a:cxn ang="0">
                  <a:pos x="0" y="24"/>
                </a:cxn>
                <a:cxn ang="0">
                  <a:pos x="1" y="20"/>
                </a:cxn>
                <a:cxn ang="0">
                  <a:pos x="2" y="15"/>
                </a:cxn>
                <a:cxn ang="0">
                  <a:pos x="5" y="11"/>
                </a:cxn>
                <a:cxn ang="0">
                  <a:pos x="7" y="7"/>
                </a:cxn>
                <a:cxn ang="0">
                  <a:pos x="10" y="4"/>
                </a:cxn>
                <a:cxn ang="0">
                  <a:pos x="14" y="2"/>
                </a:cxn>
                <a:cxn ang="0">
                  <a:pos x="18" y="1"/>
                </a:cxn>
                <a:cxn ang="0">
                  <a:pos x="23" y="0"/>
                </a:cxn>
                <a:cxn ang="0">
                  <a:pos x="27" y="1"/>
                </a:cxn>
                <a:cxn ang="0">
                  <a:pos x="30" y="2"/>
                </a:cxn>
                <a:cxn ang="0">
                  <a:pos x="35" y="4"/>
                </a:cxn>
                <a:cxn ang="0">
                  <a:pos x="38" y="7"/>
                </a:cxn>
                <a:cxn ang="0">
                  <a:pos x="42" y="11"/>
                </a:cxn>
                <a:cxn ang="0">
                  <a:pos x="43" y="15"/>
                </a:cxn>
                <a:cxn ang="0">
                  <a:pos x="44" y="20"/>
                </a:cxn>
                <a:cxn ang="0">
                  <a:pos x="45" y="24"/>
                </a:cxn>
                <a:cxn ang="0">
                  <a:pos x="44" y="29"/>
                </a:cxn>
                <a:cxn ang="0">
                  <a:pos x="43" y="33"/>
                </a:cxn>
                <a:cxn ang="0">
                  <a:pos x="42" y="38"/>
                </a:cxn>
                <a:cxn ang="0">
                  <a:pos x="38" y="41"/>
                </a:cxn>
                <a:cxn ang="0">
                  <a:pos x="35" y="44"/>
                </a:cxn>
                <a:cxn ang="0">
                  <a:pos x="30" y="46"/>
                </a:cxn>
                <a:cxn ang="0">
                  <a:pos x="27" y="47"/>
                </a:cxn>
                <a:cxn ang="0">
                  <a:pos x="23" y="48"/>
                </a:cxn>
                <a:cxn ang="0">
                  <a:pos x="18" y="47"/>
                </a:cxn>
                <a:cxn ang="0">
                  <a:pos x="14" y="46"/>
                </a:cxn>
                <a:cxn ang="0">
                  <a:pos x="10" y="44"/>
                </a:cxn>
                <a:cxn ang="0">
                  <a:pos x="7" y="41"/>
                </a:cxn>
                <a:cxn ang="0">
                  <a:pos x="5" y="38"/>
                </a:cxn>
                <a:cxn ang="0">
                  <a:pos x="2" y="33"/>
                </a:cxn>
                <a:cxn ang="0">
                  <a:pos x="1" y="29"/>
                </a:cxn>
                <a:cxn ang="0">
                  <a:pos x="0" y="24"/>
                </a:cxn>
              </a:cxnLst>
              <a:rect l="0" t="0" r="r" b="b"/>
              <a:pathLst>
                <a:path w="46" h="49">
                  <a:moveTo>
                    <a:pt x="0" y="24"/>
                  </a:moveTo>
                  <a:lnTo>
                    <a:pt x="1" y="20"/>
                  </a:lnTo>
                  <a:lnTo>
                    <a:pt x="2" y="15"/>
                  </a:lnTo>
                  <a:lnTo>
                    <a:pt x="5" y="11"/>
                  </a:lnTo>
                  <a:lnTo>
                    <a:pt x="7" y="7"/>
                  </a:lnTo>
                  <a:lnTo>
                    <a:pt x="10" y="4"/>
                  </a:lnTo>
                  <a:lnTo>
                    <a:pt x="14" y="2"/>
                  </a:lnTo>
                  <a:lnTo>
                    <a:pt x="18" y="1"/>
                  </a:lnTo>
                  <a:lnTo>
                    <a:pt x="23" y="0"/>
                  </a:lnTo>
                  <a:lnTo>
                    <a:pt x="27" y="1"/>
                  </a:lnTo>
                  <a:lnTo>
                    <a:pt x="30" y="2"/>
                  </a:lnTo>
                  <a:lnTo>
                    <a:pt x="35" y="4"/>
                  </a:lnTo>
                  <a:lnTo>
                    <a:pt x="38" y="7"/>
                  </a:lnTo>
                  <a:lnTo>
                    <a:pt x="42" y="11"/>
                  </a:lnTo>
                  <a:lnTo>
                    <a:pt x="43" y="15"/>
                  </a:lnTo>
                  <a:lnTo>
                    <a:pt x="44" y="20"/>
                  </a:lnTo>
                  <a:lnTo>
                    <a:pt x="45" y="24"/>
                  </a:lnTo>
                  <a:lnTo>
                    <a:pt x="44" y="29"/>
                  </a:lnTo>
                  <a:lnTo>
                    <a:pt x="43" y="33"/>
                  </a:lnTo>
                  <a:lnTo>
                    <a:pt x="42" y="38"/>
                  </a:lnTo>
                  <a:lnTo>
                    <a:pt x="38" y="41"/>
                  </a:lnTo>
                  <a:lnTo>
                    <a:pt x="35" y="44"/>
                  </a:lnTo>
                  <a:lnTo>
                    <a:pt x="30" y="46"/>
                  </a:lnTo>
                  <a:lnTo>
                    <a:pt x="27" y="47"/>
                  </a:lnTo>
                  <a:lnTo>
                    <a:pt x="23" y="48"/>
                  </a:lnTo>
                  <a:lnTo>
                    <a:pt x="18" y="47"/>
                  </a:lnTo>
                  <a:lnTo>
                    <a:pt x="14" y="46"/>
                  </a:lnTo>
                  <a:lnTo>
                    <a:pt x="10" y="44"/>
                  </a:lnTo>
                  <a:lnTo>
                    <a:pt x="7" y="41"/>
                  </a:lnTo>
                  <a:lnTo>
                    <a:pt x="5" y="38"/>
                  </a:lnTo>
                  <a:lnTo>
                    <a:pt x="2" y="33"/>
                  </a:lnTo>
                  <a:lnTo>
                    <a:pt x="1" y="29"/>
                  </a:lnTo>
                  <a:lnTo>
                    <a:pt x="0" y="24"/>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70" name="Freeform 190"/>
            <p:cNvSpPr>
              <a:spLocks/>
            </p:cNvSpPr>
            <p:nvPr/>
          </p:nvSpPr>
          <p:spPr bwMode="auto">
            <a:xfrm>
              <a:off x="1599" y="849"/>
              <a:ext cx="24" cy="27"/>
            </a:xfrm>
            <a:custGeom>
              <a:avLst/>
              <a:gdLst/>
              <a:ahLst/>
              <a:cxnLst>
                <a:cxn ang="0">
                  <a:pos x="23" y="0"/>
                </a:cxn>
                <a:cxn ang="0">
                  <a:pos x="23" y="0"/>
                </a:cxn>
                <a:cxn ang="0">
                  <a:pos x="18" y="1"/>
                </a:cxn>
                <a:cxn ang="0">
                  <a:pos x="14" y="2"/>
                </a:cxn>
                <a:cxn ang="0">
                  <a:pos x="10" y="5"/>
                </a:cxn>
                <a:cxn ang="0">
                  <a:pos x="7" y="8"/>
                </a:cxn>
                <a:cxn ang="0">
                  <a:pos x="4" y="13"/>
                </a:cxn>
                <a:cxn ang="0">
                  <a:pos x="2" y="16"/>
                </a:cxn>
                <a:cxn ang="0">
                  <a:pos x="1" y="21"/>
                </a:cxn>
                <a:cxn ang="0">
                  <a:pos x="0" y="26"/>
                </a:cxn>
                <a:cxn ang="0">
                  <a:pos x="9" y="26"/>
                </a:cxn>
                <a:cxn ang="0">
                  <a:pos x="9" y="22"/>
                </a:cxn>
                <a:cxn ang="0">
                  <a:pos x="10" y="19"/>
                </a:cxn>
                <a:cxn ang="0">
                  <a:pos x="11" y="16"/>
                </a:cxn>
                <a:cxn ang="0">
                  <a:pos x="13" y="13"/>
                </a:cxn>
                <a:cxn ang="0">
                  <a:pos x="15" y="12"/>
                </a:cxn>
                <a:cxn ang="0">
                  <a:pos x="17" y="10"/>
                </a:cxn>
                <a:cxn ang="0">
                  <a:pos x="20" y="9"/>
                </a:cxn>
                <a:cxn ang="0">
                  <a:pos x="23" y="9"/>
                </a:cxn>
                <a:cxn ang="0">
                  <a:pos x="23" y="0"/>
                </a:cxn>
              </a:cxnLst>
              <a:rect l="0" t="0" r="r" b="b"/>
              <a:pathLst>
                <a:path w="24" h="27">
                  <a:moveTo>
                    <a:pt x="23" y="0"/>
                  </a:moveTo>
                  <a:lnTo>
                    <a:pt x="23" y="0"/>
                  </a:lnTo>
                  <a:lnTo>
                    <a:pt x="18" y="1"/>
                  </a:lnTo>
                  <a:lnTo>
                    <a:pt x="14" y="2"/>
                  </a:lnTo>
                  <a:lnTo>
                    <a:pt x="10" y="5"/>
                  </a:lnTo>
                  <a:lnTo>
                    <a:pt x="7" y="8"/>
                  </a:lnTo>
                  <a:lnTo>
                    <a:pt x="4" y="13"/>
                  </a:lnTo>
                  <a:lnTo>
                    <a:pt x="2" y="16"/>
                  </a:lnTo>
                  <a:lnTo>
                    <a:pt x="1" y="21"/>
                  </a:lnTo>
                  <a:lnTo>
                    <a:pt x="0" y="26"/>
                  </a:lnTo>
                  <a:lnTo>
                    <a:pt x="9" y="26"/>
                  </a:lnTo>
                  <a:lnTo>
                    <a:pt x="9" y="22"/>
                  </a:lnTo>
                  <a:lnTo>
                    <a:pt x="10" y="19"/>
                  </a:lnTo>
                  <a:lnTo>
                    <a:pt x="11" y="16"/>
                  </a:lnTo>
                  <a:lnTo>
                    <a:pt x="13" y="13"/>
                  </a:lnTo>
                  <a:lnTo>
                    <a:pt x="15" y="12"/>
                  </a:lnTo>
                  <a:lnTo>
                    <a:pt x="17" y="10"/>
                  </a:lnTo>
                  <a:lnTo>
                    <a:pt x="20" y="9"/>
                  </a:lnTo>
                  <a:lnTo>
                    <a:pt x="23" y="9"/>
                  </a:lnTo>
                  <a:lnTo>
                    <a:pt x="23"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71" name="Freeform 191"/>
            <p:cNvSpPr>
              <a:spLocks/>
            </p:cNvSpPr>
            <p:nvPr/>
          </p:nvSpPr>
          <p:spPr bwMode="auto">
            <a:xfrm>
              <a:off x="1631" y="849"/>
              <a:ext cx="24" cy="27"/>
            </a:xfrm>
            <a:custGeom>
              <a:avLst/>
              <a:gdLst/>
              <a:ahLst/>
              <a:cxnLst>
                <a:cxn ang="0">
                  <a:pos x="23" y="26"/>
                </a:cxn>
                <a:cxn ang="0">
                  <a:pos x="23" y="26"/>
                </a:cxn>
                <a:cxn ang="0">
                  <a:pos x="22" y="21"/>
                </a:cxn>
                <a:cxn ang="0">
                  <a:pos x="20" y="16"/>
                </a:cxn>
                <a:cxn ang="0">
                  <a:pos x="18" y="13"/>
                </a:cxn>
                <a:cxn ang="0">
                  <a:pos x="17" y="8"/>
                </a:cxn>
                <a:cxn ang="0">
                  <a:pos x="12" y="5"/>
                </a:cxn>
                <a:cxn ang="0">
                  <a:pos x="8" y="2"/>
                </a:cxn>
                <a:cxn ang="0">
                  <a:pos x="5" y="1"/>
                </a:cxn>
                <a:cxn ang="0">
                  <a:pos x="0" y="0"/>
                </a:cxn>
                <a:cxn ang="0">
                  <a:pos x="0" y="9"/>
                </a:cxn>
                <a:cxn ang="0">
                  <a:pos x="3" y="9"/>
                </a:cxn>
                <a:cxn ang="0">
                  <a:pos x="6" y="10"/>
                </a:cxn>
                <a:cxn ang="0">
                  <a:pos x="8" y="12"/>
                </a:cxn>
                <a:cxn ang="0">
                  <a:pos x="10" y="13"/>
                </a:cxn>
                <a:cxn ang="0">
                  <a:pos x="12" y="16"/>
                </a:cxn>
                <a:cxn ang="0">
                  <a:pos x="13" y="19"/>
                </a:cxn>
                <a:cxn ang="0">
                  <a:pos x="14" y="22"/>
                </a:cxn>
                <a:cxn ang="0">
                  <a:pos x="14" y="26"/>
                </a:cxn>
                <a:cxn ang="0">
                  <a:pos x="23" y="26"/>
                </a:cxn>
              </a:cxnLst>
              <a:rect l="0" t="0" r="r" b="b"/>
              <a:pathLst>
                <a:path w="24" h="27">
                  <a:moveTo>
                    <a:pt x="23" y="26"/>
                  </a:moveTo>
                  <a:lnTo>
                    <a:pt x="23" y="26"/>
                  </a:lnTo>
                  <a:lnTo>
                    <a:pt x="22" y="21"/>
                  </a:lnTo>
                  <a:lnTo>
                    <a:pt x="20" y="16"/>
                  </a:lnTo>
                  <a:lnTo>
                    <a:pt x="18" y="13"/>
                  </a:lnTo>
                  <a:lnTo>
                    <a:pt x="17" y="8"/>
                  </a:lnTo>
                  <a:lnTo>
                    <a:pt x="12" y="5"/>
                  </a:lnTo>
                  <a:lnTo>
                    <a:pt x="8" y="2"/>
                  </a:lnTo>
                  <a:lnTo>
                    <a:pt x="5" y="1"/>
                  </a:lnTo>
                  <a:lnTo>
                    <a:pt x="0" y="0"/>
                  </a:lnTo>
                  <a:lnTo>
                    <a:pt x="0" y="9"/>
                  </a:lnTo>
                  <a:lnTo>
                    <a:pt x="3" y="9"/>
                  </a:lnTo>
                  <a:lnTo>
                    <a:pt x="6" y="10"/>
                  </a:lnTo>
                  <a:lnTo>
                    <a:pt x="8" y="12"/>
                  </a:lnTo>
                  <a:lnTo>
                    <a:pt x="10" y="13"/>
                  </a:lnTo>
                  <a:lnTo>
                    <a:pt x="12" y="16"/>
                  </a:lnTo>
                  <a:lnTo>
                    <a:pt x="13" y="19"/>
                  </a:lnTo>
                  <a:lnTo>
                    <a:pt x="14" y="22"/>
                  </a:lnTo>
                  <a:lnTo>
                    <a:pt x="14" y="26"/>
                  </a:lnTo>
                  <a:lnTo>
                    <a:pt x="23" y="26"/>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72" name="Freeform 192"/>
            <p:cNvSpPr>
              <a:spLocks/>
            </p:cNvSpPr>
            <p:nvPr/>
          </p:nvSpPr>
          <p:spPr bwMode="auto">
            <a:xfrm>
              <a:off x="1631" y="881"/>
              <a:ext cx="24" cy="29"/>
            </a:xfrm>
            <a:custGeom>
              <a:avLst/>
              <a:gdLst/>
              <a:ahLst/>
              <a:cxnLst>
                <a:cxn ang="0">
                  <a:pos x="0" y="28"/>
                </a:cxn>
                <a:cxn ang="0">
                  <a:pos x="0" y="28"/>
                </a:cxn>
                <a:cxn ang="0">
                  <a:pos x="5" y="26"/>
                </a:cxn>
                <a:cxn ang="0">
                  <a:pos x="8" y="25"/>
                </a:cxn>
                <a:cxn ang="0">
                  <a:pos x="12" y="22"/>
                </a:cxn>
                <a:cxn ang="0">
                  <a:pos x="16" y="19"/>
                </a:cxn>
                <a:cxn ang="0">
                  <a:pos x="18" y="15"/>
                </a:cxn>
                <a:cxn ang="0">
                  <a:pos x="20" y="11"/>
                </a:cxn>
                <a:cxn ang="0">
                  <a:pos x="22" y="6"/>
                </a:cxn>
                <a:cxn ang="0">
                  <a:pos x="23" y="0"/>
                </a:cxn>
                <a:cxn ang="0">
                  <a:pos x="14" y="0"/>
                </a:cxn>
                <a:cxn ang="0">
                  <a:pos x="14" y="5"/>
                </a:cxn>
                <a:cxn ang="0">
                  <a:pos x="13" y="7"/>
                </a:cxn>
                <a:cxn ang="0">
                  <a:pos x="12" y="11"/>
                </a:cxn>
                <a:cxn ang="0">
                  <a:pos x="10" y="13"/>
                </a:cxn>
                <a:cxn ang="0">
                  <a:pos x="8" y="15"/>
                </a:cxn>
                <a:cxn ang="0">
                  <a:pos x="6" y="17"/>
                </a:cxn>
                <a:cxn ang="0">
                  <a:pos x="3" y="18"/>
                </a:cxn>
                <a:cxn ang="0">
                  <a:pos x="0" y="18"/>
                </a:cxn>
                <a:cxn ang="0">
                  <a:pos x="0" y="28"/>
                </a:cxn>
              </a:cxnLst>
              <a:rect l="0" t="0" r="r" b="b"/>
              <a:pathLst>
                <a:path w="24" h="29">
                  <a:moveTo>
                    <a:pt x="0" y="28"/>
                  </a:moveTo>
                  <a:lnTo>
                    <a:pt x="0" y="28"/>
                  </a:lnTo>
                  <a:lnTo>
                    <a:pt x="5" y="26"/>
                  </a:lnTo>
                  <a:lnTo>
                    <a:pt x="8" y="25"/>
                  </a:lnTo>
                  <a:lnTo>
                    <a:pt x="12" y="22"/>
                  </a:lnTo>
                  <a:lnTo>
                    <a:pt x="16" y="19"/>
                  </a:lnTo>
                  <a:lnTo>
                    <a:pt x="18" y="15"/>
                  </a:lnTo>
                  <a:lnTo>
                    <a:pt x="20" y="11"/>
                  </a:lnTo>
                  <a:lnTo>
                    <a:pt x="22" y="6"/>
                  </a:lnTo>
                  <a:lnTo>
                    <a:pt x="23" y="0"/>
                  </a:lnTo>
                  <a:lnTo>
                    <a:pt x="14" y="0"/>
                  </a:lnTo>
                  <a:lnTo>
                    <a:pt x="14" y="5"/>
                  </a:lnTo>
                  <a:lnTo>
                    <a:pt x="13" y="7"/>
                  </a:lnTo>
                  <a:lnTo>
                    <a:pt x="12" y="11"/>
                  </a:lnTo>
                  <a:lnTo>
                    <a:pt x="10" y="13"/>
                  </a:lnTo>
                  <a:lnTo>
                    <a:pt x="8" y="15"/>
                  </a:lnTo>
                  <a:lnTo>
                    <a:pt x="6" y="17"/>
                  </a:lnTo>
                  <a:lnTo>
                    <a:pt x="3" y="18"/>
                  </a:lnTo>
                  <a:lnTo>
                    <a:pt x="0" y="18"/>
                  </a:lnTo>
                  <a:lnTo>
                    <a:pt x="0" y="28"/>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73" name="Freeform 193"/>
            <p:cNvSpPr>
              <a:spLocks/>
            </p:cNvSpPr>
            <p:nvPr/>
          </p:nvSpPr>
          <p:spPr bwMode="auto">
            <a:xfrm>
              <a:off x="1599" y="881"/>
              <a:ext cx="24" cy="29"/>
            </a:xfrm>
            <a:custGeom>
              <a:avLst/>
              <a:gdLst/>
              <a:ahLst/>
              <a:cxnLst>
                <a:cxn ang="0">
                  <a:pos x="0" y="0"/>
                </a:cxn>
                <a:cxn ang="0">
                  <a:pos x="0" y="0"/>
                </a:cxn>
                <a:cxn ang="0">
                  <a:pos x="1" y="6"/>
                </a:cxn>
                <a:cxn ang="0">
                  <a:pos x="2" y="11"/>
                </a:cxn>
                <a:cxn ang="0">
                  <a:pos x="4" y="15"/>
                </a:cxn>
                <a:cxn ang="0">
                  <a:pos x="7" y="19"/>
                </a:cxn>
                <a:cxn ang="0">
                  <a:pos x="10" y="22"/>
                </a:cxn>
                <a:cxn ang="0">
                  <a:pos x="14" y="25"/>
                </a:cxn>
                <a:cxn ang="0">
                  <a:pos x="18" y="26"/>
                </a:cxn>
                <a:cxn ang="0">
                  <a:pos x="23" y="28"/>
                </a:cxn>
                <a:cxn ang="0">
                  <a:pos x="23" y="18"/>
                </a:cxn>
                <a:cxn ang="0">
                  <a:pos x="20" y="18"/>
                </a:cxn>
                <a:cxn ang="0">
                  <a:pos x="17" y="17"/>
                </a:cxn>
                <a:cxn ang="0">
                  <a:pos x="15" y="15"/>
                </a:cxn>
                <a:cxn ang="0">
                  <a:pos x="13" y="13"/>
                </a:cxn>
                <a:cxn ang="0">
                  <a:pos x="11" y="11"/>
                </a:cxn>
                <a:cxn ang="0">
                  <a:pos x="10" y="7"/>
                </a:cxn>
                <a:cxn ang="0">
                  <a:pos x="9" y="5"/>
                </a:cxn>
                <a:cxn ang="0">
                  <a:pos x="9" y="0"/>
                </a:cxn>
                <a:cxn ang="0">
                  <a:pos x="0" y="0"/>
                </a:cxn>
              </a:cxnLst>
              <a:rect l="0" t="0" r="r" b="b"/>
              <a:pathLst>
                <a:path w="24" h="29">
                  <a:moveTo>
                    <a:pt x="0" y="0"/>
                  </a:moveTo>
                  <a:lnTo>
                    <a:pt x="0" y="0"/>
                  </a:lnTo>
                  <a:lnTo>
                    <a:pt x="1" y="6"/>
                  </a:lnTo>
                  <a:lnTo>
                    <a:pt x="2" y="11"/>
                  </a:lnTo>
                  <a:lnTo>
                    <a:pt x="4" y="15"/>
                  </a:lnTo>
                  <a:lnTo>
                    <a:pt x="7" y="19"/>
                  </a:lnTo>
                  <a:lnTo>
                    <a:pt x="10" y="22"/>
                  </a:lnTo>
                  <a:lnTo>
                    <a:pt x="14" y="25"/>
                  </a:lnTo>
                  <a:lnTo>
                    <a:pt x="18" y="26"/>
                  </a:lnTo>
                  <a:lnTo>
                    <a:pt x="23" y="28"/>
                  </a:lnTo>
                  <a:lnTo>
                    <a:pt x="23" y="18"/>
                  </a:lnTo>
                  <a:lnTo>
                    <a:pt x="20" y="18"/>
                  </a:lnTo>
                  <a:lnTo>
                    <a:pt x="17" y="17"/>
                  </a:lnTo>
                  <a:lnTo>
                    <a:pt x="15" y="15"/>
                  </a:lnTo>
                  <a:lnTo>
                    <a:pt x="13" y="13"/>
                  </a:lnTo>
                  <a:lnTo>
                    <a:pt x="11" y="11"/>
                  </a:lnTo>
                  <a:lnTo>
                    <a:pt x="10" y="7"/>
                  </a:lnTo>
                  <a:lnTo>
                    <a:pt x="9" y="5"/>
                  </a:lnTo>
                  <a:lnTo>
                    <a:pt x="9" y="0"/>
                  </a:lnTo>
                  <a:lnTo>
                    <a:pt x="0"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74" name="Freeform 194"/>
            <p:cNvSpPr>
              <a:spLocks/>
            </p:cNvSpPr>
            <p:nvPr/>
          </p:nvSpPr>
          <p:spPr bwMode="auto">
            <a:xfrm>
              <a:off x="2185" y="1869"/>
              <a:ext cx="21" cy="26"/>
            </a:xfrm>
            <a:custGeom>
              <a:avLst/>
              <a:gdLst/>
              <a:ahLst/>
              <a:cxnLst>
                <a:cxn ang="0">
                  <a:pos x="0" y="13"/>
                </a:cxn>
                <a:cxn ang="0">
                  <a:pos x="2" y="9"/>
                </a:cxn>
                <a:cxn ang="0">
                  <a:pos x="3" y="4"/>
                </a:cxn>
                <a:cxn ang="0">
                  <a:pos x="6" y="2"/>
                </a:cxn>
                <a:cxn ang="0">
                  <a:pos x="10" y="0"/>
                </a:cxn>
                <a:cxn ang="0">
                  <a:pos x="14" y="2"/>
                </a:cxn>
                <a:cxn ang="0">
                  <a:pos x="17" y="4"/>
                </a:cxn>
                <a:cxn ang="0">
                  <a:pos x="19" y="9"/>
                </a:cxn>
                <a:cxn ang="0">
                  <a:pos x="20" y="13"/>
                </a:cxn>
                <a:cxn ang="0">
                  <a:pos x="19" y="17"/>
                </a:cxn>
                <a:cxn ang="0">
                  <a:pos x="17" y="21"/>
                </a:cxn>
                <a:cxn ang="0">
                  <a:pos x="14" y="24"/>
                </a:cxn>
                <a:cxn ang="0">
                  <a:pos x="10" y="25"/>
                </a:cxn>
                <a:cxn ang="0">
                  <a:pos x="6" y="24"/>
                </a:cxn>
                <a:cxn ang="0">
                  <a:pos x="3" y="21"/>
                </a:cxn>
                <a:cxn ang="0">
                  <a:pos x="2" y="17"/>
                </a:cxn>
                <a:cxn ang="0">
                  <a:pos x="0" y="13"/>
                </a:cxn>
              </a:cxnLst>
              <a:rect l="0" t="0" r="r" b="b"/>
              <a:pathLst>
                <a:path w="21" h="26">
                  <a:moveTo>
                    <a:pt x="0" y="13"/>
                  </a:moveTo>
                  <a:lnTo>
                    <a:pt x="2" y="9"/>
                  </a:lnTo>
                  <a:lnTo>
                    <a:pt x="3" y="4"/>
                  </a:lnTo>
                  <a:lnTo>
                    <a:pt x="6" y="2"/>
                  </a:lnTo>
                  <a:lnTo>
                    <a:pt x="10" y="0"/>
                  </a:lnTo>
                  <a:lnTo>
                    <a:pt x="14" y="2"/>
                  </a:lnTo>
                  <a:lnTo>
                    <a:pt x="17" y="4"/>
                  </a:lnTo>
                  <a:lnTo>
                    <a:pt x="19" y="9"/>
                  </a:lnTo>
                  <a:lnTo>
                    <a:pt x="20" y="13"/>
                  </a:lnTo>
                  <a:lnTo>
                    <a:pt x="19" y="17"/>
                  </a:lnTo>
                  <a:lnTo>
                    <a:pt x="17" y="21"/>
                  </a:lnTo>
                  <a:lnTo>
                    <a:pt x="14" y="24"/>
                  </a:lnTo>
                  <a:lnTo>
                    <a:pt x="10" y="25"/>
                  </a:lnTo>
                  <a:lnTo>
                    <a:pt x="6" y="24"/>
                  </a:lnTo>
                  <a:lnTo>
                    <a:pt x="3" y="21"/>
                  </a:lnTo>
                  <a:lnTo>
                    <a:pt x="2" y="17"/>
                  </a:lnTo>
                  <a:lnTo>
                    <a:pt x="0" y="13"/>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75" name="Freeform 195"/>
            <p:cNvSpPr>
              <a:spLocks/>
            </p:cNvSpPr>
            <p:nvPr/>
          </p:nvSpPr>
          <p:spPr bwMode="auto">
            <a:xfrm>
              <a:off x="2179" y="1865"/>
              <a:ext cx="14" cy="15"/>
            </a:xfrm>
            <a:custGeom>
              <a:avLst/>
              <a:gdLst/>
              <a:ahLst/>
              <a:cxnLst>
                <a:cxn ang="0">
                  <a:pos x="13" y="0"/>
                </a:cxn>
                <a:cxn ang="0">
                  <a:pos x="13" y="0"/>
                </a:cxn>
                <a:cxn ang="0">
                  <a:pos x="8" y="2"/>
                </a:cxn>
                <a:cxn ang="0">
                  <a:pos x="3" y="5"/>
                </a:cxn>
                <a:cxn ang="0">
                  <a:pos x="2" y="9"/>
                </a:cxn>
                <a:cxn ang="0">
                  <a:pos x="0" y="14"/>
                </a:cxn>
                <a:cxn ang="0">
                  <a:pos x="7" y="14"/>
                </a:cxn>
                <a:cxn ang="0">
                  <a:pos x="8" y="11"/>
                </a:cxn>
                <a:cxn ang="0">
                  <a:pos x="9" y="9"/>
                </a:cxn>
                <a:cxn ang="0">
                  <a:pos x="11" y="8"/>
                </a:cxn>
                <a:cxn ang="0">
                  <a:pos x="13" y="7"/>
                </a:cxn>
                <a:cxn ang="0">
                  <a:pos x="13" y="0"/>
                </a:cxn>
              </a:cxnLst>
              <a:rect l="0" t="0" r="r" b="b"/>
              <a:pathLst>
                <a:path w="14" h="15">
                  <a:moveTo>
                    <a:pt x="13" y="0"/>
                  </a:moveTo>
                  <a:lnTo>
                    <a:pt x="13" y="0"/>
                  </a:lnTo>
                  <a:lnTo>
                    <a:pt x="8" y="2"/>
                  </a:lnTo>
                  <a:lnTo>
                    <a:pt x="3" y="5"/>
                  </a:lnTo>
                  <a:lnTo>
                    <a:pt x="2" y="9"/>
                  </a:lnTo>
                  <a:lnTo>
                    <a:pt x="0" y="14"/>
                  </a:lnTo>
                  <a:lnTo>
                    <a:pt x="7" y="14"/>
                  </a:lnTo>
                  <a:lnTo>
                    <a:pt x="8" y="11"/>
                  </a:lnTo>
                  <a:lnTo>
                    <a:pt x="9" y="9"/>
                  </a:lnTo>
                  <a:lnTo>
                    <a:pt x="11" y="8"/>
                  </a:lnTo>
                  <a:lnTo>
                    <a:pt x="13" y="7"/>
                  </a:lnTo>
                  <a:lnTo>
                    <a:pt x="13"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76" name="Freeform 196"/>
            <p:cNvSpPr>
              <a:spLocks/>
            </p:cNvSpPr>
            <p:nvPr/>
          </p:nvSpPr>
          <p:spPr bwMode="auto">
            <a:xfrm>
              <a:off x="2200" y="1865"/>
              <a:ext cx="13" cy="15"/>
            </a:xfrm>
            <a:custGeom>
              <a:avLst/>
              <a:gdLst/>
              <a:ahLst/>
              <a:cxnLst>
                <a:cxn ang="0">
                  <a:pos x="12" y="14"/>
                </a:cxn>
                <a:cxn ang="0">
                  <a:pos x="12" y="14"/>
                </a:cxn>
                <a:cxn ang="0">
                  <a:pos x="11" y="9"/>
                </a:cxn>
                <a:cxn ang="0">
                  <a:pos x="9" y="5"/>
                </a:cxn>
                <a:cxn ang="0">
                  <a:pos x="5" y="2"/>
                </a:cxn>
                <a:cxn ang="0">
                  <a:pos x="0" y="0"/>
                </a:cxn>
                <a:cxn ang="0">
                  <a:pos x="0" y="7"/>
                </a:cxn>
                <a:cxn ang="0">
                  <a:pos x="2" y="8"/>
                </a:cxn>
                <a:cxn ang="0">
                  <a:pos x="3" y="9"/>
                </a:cxn>
                <a:cxn ang="0">
                  <a:pos x="5" y="11"/>
                </a:cxn>
                <a:cxn ang="0">
                  <a:pos x="5" y="14"/>
                </a:cxn>
                <a:cxn ang="0">
                  <a:pos x="12" y="14"/>
                </a:cxn>
              </a:cxnLst>
              <a:rect l="0" t="0" r="r" b="b"/>
              <a:pathLst>
                <a:path w="13" h="15">
                  <a:moveTo>
                    <a:pt x="12" y="14"/>
                  </a:moveTo>
                  <a:lnTo>
                    <a:pt x="12" y="14"/>
                  </a:lnTo>
                  <a:lnTo>
                    <a:pt x="11" y="9"/>
                  </a:lnTo>
                  <a:lnTo>
                    <a:pt x="9" y="5"/>
                  </a:lnTo>
                  <a:lnTo>
                    <a:pt x="5" y="2"/>
                  </a:lnTo>
                  <a:lnTo>
                    <a:pt x="0" y="0"/>
                  </a:lnTo>
                  <a:lnTo>
                    <a:pt x="0" y="7"/>
                  </a:lnTo>
                  <a:lnTo>
                    <a:pt x="2" y="8"/>
                  </a:lnTo>
                  <a:lnTo>
                    <a:pt x="3" y="9"/>
                  </a:lnTo>
                  <a:lnTo>
                    <a:pt x="5" y="11"/>
                  </a:lnTo>
                  <a:lnTo>
                    <a:pt x="5" y="14"/>
                  </a:lnTo>
                  <a:lnTo>
                    <a:pt x="12" y="14"/>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77" name="Freeform 197"/>
            <p:cNvSpPr>
              <a:spLocks/>
            </p:cNvSpPr>
            <p:nvPr/>
          </p:nvSpPr>
          <p:spPr bwMode="auto">
            <a:xfrm>
              <a:off x="2200" y="1886"/>
              <a:ext cx="13" cy="15"/>
            </a:xfrm>
            <a:custGeom>
              <a:avLst/>
              <a:gdLst/>
              <a:ahLst/>
              <a:cxnLst>
                <a:cxn ang="0">
                  <a:pos x="0" y="14"/>
                </a:cxn>
                <a:cxn ang="0">
                  <a:pos x="0" y="14"/>
                </a:cxn>
                <a:cxn ang="0">
                  <a:pos x="5" y="12"/>
                </a:cxn>
                <a:cxn ang="0">
                  <a:pos x="9" y="9"/>
                </a:cxn>
                <a:cxn ang="0">
                  <a:pos x="11" y="5"/>
                </a:cxn>
                <a:cxn ang="0">
                  <a:pos x="12" y="0"/>
                </a:cxn>
                <a:cxn ang="0">
                  <a:pos x="5" y="0"/>
                </a:cxn>
                <a:cxn ang="0">
                  <a:pos x="5" y="2"/>
                </a:cxn>
                <a:cxn ang="0">
                  <a:pos x="3" y="4"/>
                </a:cxn>
                <a:cxn ang="0">
                  <a:pos x="2" y="6"/>
                </a:cxn>
                <a:cxn ang="0">
                  <a:pos x="0" y="7"/>
                </a:cxn>
                <a:cxn ang="0">
                  <a:pos x="0" y="14"/>
                </a:cxn>
              </a:cxnLst>
              <a:rect l="0" t="0" r="r" b="b"/>
              <a:pathLst>
                <a:path w="13" h="15">
                  <a:moveTo>
                    <a:pt x="0" y="14"/>
                  </a:moveTo>
                  <a:lnTo>
                    <a:pt x="0" y="14"/>
                  </a:lnTo>
                  <a:lnTo>
                    <a:pt x="5" y="12"/>
                  </a:lnTo>
                  <a:lnTo>
                    <a:pt x="9" y="9"/>
                  </a:lnTo>
                  <a:lnTo>
                    <a:pt x="11" y="5"/>
                  </a:lnTo>
                  <a:lnTo>
                    <a:pt x="12" y="0"/>
                  </a:lnTo>
                  <a:lnTo>
                    <a:pt x="5" y="0"/>
                  </a:lnTo>
                  <a:lnTo>
                    <a:pt x="5" y="2"/>
                  </a:lnTo>
                  <a:lnTo>
                    <a:pt x="3" y="4"/>
                  </a:lnTo>
                  <a:lnTo>
                    <a:pt x="2" y="6"/>
                  </a:lnTo>
                  <a:lnTo>
                    <a:pt x="0" y="7"/>
                  </a:lnTo>
                  <a:lnTo>
                    <a:pt x="0" y="14"/>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78" name="Freeform 198"/>
            <p:cNvSpPr>
              <a:spLocks/>
            </p:cNvSpPr>
            <p:nvPr/>
          </p:nvSpPr>
          <p:spPr bwMode="auto">
            <a:xfrm>
              <a:off x="2179" y="1886"/>
              <a:ext cx="14" cy="15"/>
            </a:xfrm>
            <a:custGeom>
              <a:avLst/>
              <a:gdLst/>
              <a:ahLst/>
              <a:cxnLst>
                <a:cxn ang="0">
                  <a:pos x="0" y="0"/>
                </a:cxn>
                <a:cxn ang="0">
                  <a:pos x="0" y="0"/>
                </a:cxn>
                <a:cxn ang="0">
                  <a:pos x="2" y="5"/>
                </a:cxn>
                <a:cxn ang="0">
                  <a:pos x="3" y="9"/>
                </a:cxn>
                <a:cxn ang="0">
                  <a:pos x="8" y="12"/>
                </a:cxn>
                <a:cxn ang="0">
                  <a:pos x="13" y="14"/>
                </a:cxn>
                <a:cxn ang="0">
                  <a:pos x="13" y="7"/>
                </a:cxn>
                <a:cxn ang="0">
                  <a:pos x="11" y="6"/>
                </a:cxn>
                <a:cxn ang="0">
                  <a:pos x="9" y="4"/>
                </a:cxn>
                <a:cxn ang="0">
                  <a:pos x="8" y="2"/>
                </a:cxn>
                <a:cxn ang="0">
                  <a:pos x="7" y="0"/>
                </a:cxn>
                <a:cxn ang="0">
                  <a:pos x="0" y="0"/>
                </a:cxn>
              </a:cxnLst>
              <a:rect l="0" t="0" r="r" b="b"/>
              <a:pathLst>
                <a:path w="14" h="15">
                  <a:moveTo>
                    <a:pt x="0" y="0"/>
                  </a:moveTo>
                  <a:lnTo>
                    <a:pt x="0" y="0"/>
                  </a:lnTo>
                  <a:lnTo>
                    <a:pt x="2" y="5"/>
                  </a:lnTo>
                  <a:lnTo>
                    <a:pt x="3" y="9"/>
                  </a:lnTo>
                  <a:lnTo>
                    <a:pt x="8" y="12"/>
                  </a:lnTo>
                  <a:lnTo>
                    <a:pt x="13" y="14"/>
                  </a:lnTo>
                  <a:lnTo>
                    <a:pt x="13" y="7"/>
                  </a:lnTo>
                  <a:lnTo>
                    <a:pt x="11" y="6"/>
                  </a:lnTo>
                  <a:lnTo>
                    <a:pt x="9" y="4"/>
                  </a:lnTo>
                  <a:lnTo>
                    <a:pt x="8" y="2"/>
                  </a:lnTo>
                  <a:lnTo>
                    <a:pt x="7" y="0"/>
                  </a:lnTo>
                  <a:lnTo>
                    <a:pt x="0"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79" name="Freeform 199"/>
            <p:cNvSpPr>
              <a:spLocks/>
            </p:cNvSpPr>
            <p:nvPr/>
          </p:nvSpPr>
          <p:spPr bwMode="auto">
            <a:xfrm>
              <a:off x="1736" y="903"/>
              <a:ext cx="24" cy="25"/>
            </a:xfrm>
            <a:custGeom>
              <a:avLst/>
              <a:gdLst/>
              <a:ahLst/>
              <a:cxnLst>
                <a:cxn ang="0">
                  <a:pos x="0" y="13"/>
                </a:cxn>
                <a:cxn ang="0">
                  <a:pos x="1" y="7"/>
                </a:cxn>
                <a:cxn ang="0">
                  <a:pos x="4" y="4"/>
                </a:cxn>
                <a:cxn ang="0">
                  <a:pos x="7" y="1"/>
                </a:cxn>
                <a:cxn ang="0">
                  <a:pos x="12" y="0"/>
                </a:cxn>
                <a:cxn ang="0">
                  <a:pos x="16" y="1"/>
                </a:cxn>
                <a:cxn ang="0">
                  <a:pos x="19" y="4"/>
                </a:cxn>
                <a:cxn ang="0">
                  <a:pos x="22" y="7"/>
                </a:cxn>
                <a:cxn ang="0">
                  <a:pos x="23" y="13"/>
                </a:cxn>
                <a:cxn ang="0">
                  <a:pos x="22" y="17"/>
                </a:cxn>
                <a:cxn ang="0">
                  <a:pos x="19" y="20"/>
                </a:cxn>
                <a:cxn ang="0">
                  <a:pos x="16" y="23"/>
                </a:cxn>
                <a:cxn ang="0">
                  <a:pos x="12" y="24"/>
                </a:cxn>
                <a:cxn ang="0">
                  <a:pos x="7" y="23"/>
                </a:cxn>
                <a:cxn ang="0">
                  <a:pos x="4" y="20"/>
                </a:cxn>
                <a:cxn ang="0">
                  <a:pos x="1" y="17"/>
                </a:cxn>
                <a:cxn ang="0">
                  <a:pos x="0" y="13"/>
                </a:cxn>
              </a:cxnLst>
              <a:rect l="0" t="0" r="r" b="b"/>
              <a:pathLst>
                <a:path w="24" h="25">
                  <a:moveTo>
                    <a:pt x="0" y="13"/>
                  </a:moveTo>
                  <a:lnTo>
                    <a:pt x="1" y="7"/>
                  </a:lnTo>
                  <a:lnTo>
                    <a:pt x="4" y="4"/>
                  </a:lnTo>
                  <a:lnTo>
                    <a:pt x="7" y="1"/>
                  </a:lnTo>
                  <a:lnTo>
                    <a:pt x="12" y="0"/>
                  </a:lnTo>
                  <a:lnTo>
                    <a:pt x="16" y="1"/>
                  </a:lnTo>
                  <a:lnTo>
                    <a:pt x="19" y="4"/>
                  </a:lnTo>
                  <a:lnTo>
                    <a:pt x="22" y="7"/>
                  </a:lnTo>
                  <a:lnTo>
                    <a:pt x="23" y="13"/>
                  </a:lnTo>
                  <a:lnTo>
                    <a:pt x="22" y="17"/>
                  </a:lnTo>
                  <a:lnTo>
                    <a:pt x="19" y="20"/>
                  </a:lnTo>
                  <a:lnTo>
                    <a:pt x="16" y="23"/>
                  </a:lnTo>
                  <a:lnTo>
                    <a:pt x="12" y="24"/>
                  </a:lnTo>
                  <a:lnTo>
                    <a:pt x="7" y="23"/>
                  </a:lnTo>
                  <a:lnTo>
                    <a:pt x="4" y="20"/>
                  </a:lnTo>
                  <a:lnTo>
                    <a:pt x="1" y="17"/>
                  </a:lnTo>
                  <a:lnTo>
                    <a:pt x="0" y="13"/>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80" name="Freeform 200"/>
            <p:cNvSpPr>
              <a:spLocks/>
            </p:cNvSpPr>
            <p:nvPr/>
          </p:nvSpPr>
          <p:spPr bwMode="auto">
            <a:xfrm>
              <a:off x="1732" y="898"/>
              <a:ext cx="14" cy="16"/>
            </a:xfrm>
            <a:custGeom>
              <a:avLst/>
              <a:gdLst/>
              <a:ahLst/>
              <a:cxnLst>
                <a:cxn ang="0">
                  <a:pos x="13" y="0"/>
                </a:cxn>
                <a:cxn ang="0">
                  <a:pos x="13" y="0"/>
                </a:cxn>
                <a:cxn ang="0">
                  <a:pos x="7" y="1"/>
                </a:cxn>
                <a:cxn ang="0">
                  <a:pos x="3" y="4"/>
                </a:cxn>
                <a:cxn ang="0">
                  <a:pos x="1" y="9"/>
                </a:cxn>
                <a:cxn ang="0">
                  <a:pos x="0" y="15"/>
                </a:cxn>
                <a:cxn ang="0">
                  <a:pos x="7" y="15"/>
                </a:cxn>
                <a:cxn ang="0">
                  <a:pos x="7" y="12"/>
                </a:cxn>
                <a:cxn ang="0">
                  <a:pos x="9" y="9"/>
                </a:cxn>
                <a:cxn ang="0">
                  <a:pos x="11" y="8"/>
                </a:cxn>
                <a:cxn ang="0">
                  <a:pos x="13" y="8"/>
                </a:cxn>
                <a:cxn ang="0">
                  <a:pos x="13" y="0"/>
                </a:cxn>
              </a:cxnLst>
              <a:rect l="0" t="0" r="r" b="b"/>
              <a:pathLst>
                <a:path w="14" h="16">
                  <a:moveTo>
                    <a:pt x="13" y="0"/>
                  </a:moveTo>
                  <a:lnTo>
                    <a:pt x="13" y="0"/>
                  </a:lnTo>
                  <a:lnTo>
                    <a:pt x="7" y="1"/>
                  </a:lnTo>
                  <a:lnTo>
                    <a:pt x="3" y="4"/>
                  </a:lnTo>
                  <a:lnTo>
                    <a:pt x="1" y="9"/>
                  </a:lnTo>
                  <a:lnTo>
                    <a:pt x="0" y="15"/>
                  </a:lnTo>
                  <a:lnTo>
                    <a:pt x="7" y="15"/>
                  </a:lnTo>
                  <a:lnTo>
                    <a:pt x="7" y="12"/>
                  </a:lnTo>
                  <a:lnTo>
                    <a:pt x="9" y="9"/>
                  </a:lnTo>
                  <a:lnTo>
                    <a:pt x="11" y="8"/>
                  </a:lnTo>
                  <a:lnTo>
                    <a:pt x="13" y="8"/>
                  </a:lnTo>
                  <a:lnTo>
                    <a:pt x="13"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81" name="Freeform 201"/>
            <p:cNvSpPr>
              <a:spLocks/>
            </p:cNvSpPr>
            <p:nvPr/>
          </p:nvSpPr>
          <p:spPr bwMode="auto">
            <a:xfrm>
              <a:off x="1751" y="898"/>
              <a:ext cx="15" cy="16"/>
            </a:xfrm>
            <a:custGeom>
              <a:avLst/>
              <a:gdLst/>
              <a:ahLst/>
              <a:cxnLst>
                <a:cxn ang="0">
                  <a:pos x="14" y="15"/>
                </a:cxn>
                <a:cxn ang="0">
                  <a:pos x="14" y="15"/>
                </a:cxn>
                <a:cxn ang="0">
                  <a:pos x="13" y="9"/>
                </a:cxn>
                <a:cxn ang="0">
                  <a:pos x="10" y="4"/>
                </a:cxn>
                <a:cxn ang="0">
                  <a:pos x="6" y="1"/>
                </a:cxn>
                <a:cxn ang="0">
                  <a:pos x="0" y="0"/>
                </a:cxn>
                <a:cxn ang="0">
                  <a:pos x="0" y="8"/>
                </a:cxn>
                <a:cxn ang="0">
                  <a:pos x="2" y="8"/>
                </a:cxn>
                <a:cxn ang="0">
                  <a:pos x="4" y="9"/>
                </a:cxn>
                <a:cxn ang="0">
                  <a:pos x="6" y="12"/>
                </a:cxn>
                <a:cxn ang="0">
                  <a:pos x="6" y="15"/>
                </a:cxn>
                <a:cxn ang="0">
                  <a:pos x="14" y="15"/>
                </a:cxn>
              </a:cxnLst>
              <a:rect l="0" t="0" r="r" b="b"/>
              <a:pathLst>
                <a:path w="15" h="16">
                  <a:moveTo>
                    <a:pt x="14" y="15"/>
                  </a:moveTo>
                  <a:lnTo>
                    <a:pt x="14" y="15"/>
                  </a:lnTo>
                  <a:lnTo>
                    <a:pt x="13" y="9"/>
                  </a:lnTo>
                  <a:lnTo>
                    <a:pt x="10" y="4"/>
                  </a:lnTo>
                  <a:lnTo>
                    <a:pt x="6" y="1"/>
                  </a:lnTo>
                  <a:lnTo>
                    <a:pt x="0" y="0"/>
                  </a:lnTo>
                  <a:lnTo>
                    <a:pt x="0" y="8"/>
                  </a:lnTo>
                  <a:lnTo>
                    <a:pt x="2" y="8"/>
                  </a:lnTo>
                  <a:lnTo>
                    <a:pt x="4" y="9"/>
                  </a:lnTo>
                  <a:lnTo>
                    <a:pt x="6" y="12"/>
                  </a:lnTo>
                  <a:lnTo>
                    <a:pt x="6" y="15"/>
                  </a:lnTo>
                  <a:lnTo>
                    <a:pt x="14" y="15"/>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82" name="Freeform 202"/>
            <p:cNvSpPr>
              <a:spLocks/>
            </p:cNvSpPr>
            <p:nvPr/>
          </p:nvSpPr>
          <p:spPr bwMode="auto">
            <a:xfrm>
              <a:off x="1751" y="920"/>
              <a:ext cx="15" cy="14"/>
            </a:xfrm>
            <a:custGeom>
              <a:avLst/>
              <a:gdLst/>
              <a:ahLst/>
              <a:cxnLst>
                <a:cxn ang="0">
                  <a:pos x="0" y="13"/>
                </a:cxn>
                <a:cxn ang="0">
                  <a:pos x="0" y="13"/>
                </a:cxn>
                <a:cxn ang="0">
                  <a:pos x="6" y="11"/>
                </a:cxn>
                <a:cxn ang="0">
                  <a:pos x="10" y="8"/>
                </a:cxn>
                <a:cxn ang="0">
                  <a:pos x="13" y="5"/>
                </a:cxn>
                <a:cxn ang="0">
                  <a:pos x="14" y="0"/>
                </a:cxn>
                <a:cxn ang="0">
                  <a:pos x="6" y="0"/>
                </a:cxn>
                <a:cxn ang="0">
                  <a:pos x="6" y="2"/>
                </a:cxn>
                <a:cxn ang="0">
                  <a:pos x="4" y="4"/>
                </a:cxn>
                <a:cxn ang="0">
                  <a:pos x="2" y="5"/>
                </a:cxn>
                <a:cxn ang="0">
                  <a:pos x="0" y="6"/>
                </a:cxn>
                <a:cxn ang="0">
                  <a:pos x="0" y="13"/>
                </a:cxn>
              </a:cxnLst>
              <a:rect l="0" t="0" r="r" b="b"/>
              <a:pathLst>
                <a:path w="15" h="14">
                  <a:moveTo>
                    <a:pt x="0" y="13"/>
                  </a:moveTo>
                  <a:lnTo>
                    <a:pt x="0" y="13"/>
                  </a:lnTo>
                  <a:lnTo>
                    <a:pt x="6" y="11"/>
                  </a:lnTo>
                  <a:lnTo>
                    <a:pt x="10" y="8"/>
                  </a:lnTo>
                  <a:lnTo>
                    <a:pt x="13" y="5"/>
                  </a:lnTo>
                  <a:lnTo>
                    <a:pt x="14" y="0"/>
                  </a:lnTo>
                  <a:lnTo>
                    <a:pt x="6" y="0"/>
                  </a:lnTo>
                  <a:lnTo>
                    <a:pt x="6" y="2"/>
                  </a:lnTo>
                  <a:lnTo>
                    <a:pt x="4" y="4"/>
                  </a:lnTo>
                  <a:lnTo>
                    <a:pt x="2" y="5"/>
                  </a:lnTo>
                  <a:lnTo>
                    <a:pt x="0" y="6"/>
                  </a:lnTo>
                  <a:lnTo>
                    <a:pt x="0" y="13"/>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83" name="Freeform 203"/>
            <p:cNvSpPr>
              <a:spLocks/>
            </p:cNvSpPr>
            <p:nvPr/>
          </p:nvSpPr>
          <p:spPr bwMode="auto">
            <a:xfrm>
              <a:off x="1732" y="920"/>
              <a:ext cx="14" cy="14"/>
            </a:xfrm>
            <a:custGeom>
              <a:avLst/>
              <a:gdLst/>
              <a:ahLst/>
              <a:cxnLst>
                <a:cxn ang="0">
                  <a:pos x="0" y="0"/>
                </a:cxn>
                <a:cxn ang="0">
                  <a:pos x="0" y="0"/>
                </a:cxn>
                <a:cxn ang="0">
                  <a:pos x="1" y="5"/>
                </a:cxn>
                <a:cxn ang="0">
                  <a:pos x="3" y="8"/>
                </a:cxn>
                <a:cxn ang="0">
                  <a:pos x="7" y="11"/>
                </a:cxn>
                <a:cxn ang="0">
                  <a:pos x="13" y="13"/>
                </a:cxn>
                <a:cxn ang="0">
                  <a:pos x="13" y="6"/>
                </a:cxn>
                <a:cxn ang="0">
                  <a:pos x="11" y="5"/>
                </a:cxn>
                <a:cxn ang="0">
                  <a:pos x="9" y="4"/>
                </a:cxn>
                <a:cxn ang="0">
                  <a:pos x="7" y="2"/>
                </a:cxn>
                <a:cxn ang="0">
                  <a:pos x="7" y="0"/>
                </a:cxn>
                <a:cxn ang="0">
                  <a:pos x="0" y="0"/>
                </a:cxn>
              </a:cxnLst>
              <a:rect l="0" t="0" r="r" b="b"/>
              <a:pathLst>
                <a:path w="14" h="14">
                  <a:moveTo>
                    <a:pt x="0" y="0"/>
                  </a:moveTo>
                  <a:lnTo>
                    <a:pt x="0" y="0"/>
                  </a:lnTo>
                  <a:lnTo>
                    <a:pt x="1" y="5"/>
                  </a:lnTo>
                  <a:lnTo>
                    <a:pt x="3" y="8"/>
                  </a:lnTo>
                  <a:lnTo>
                    <a:pt x="7" y="11"/>
                  </a:lnTo>
                  <a:lnTo>
                    <a:pt x="13" y="13"/>
                  </a:lnTo>
                  <a:lnTo>
                    <a:pt x="13" y="6"/>
                  </a:lnTo>
                  <a:lnTo>
                    <a:pt x="11" y="5"/>
                  </a:lnTo>
                  <a:lnTo>
                    <a:pt x="9" y="4"/>
                  </a:lnTo>
                  <a:lnTo>
                    <a:pt x="7" y="2"/>
                  </a:lnTo>
                  <a:lnTo>
                    <a:pt x="7" y="0"/>
                  </a:lnTo>
                  <a:lnTo>
                    <a:pt x="0"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84" name="Freeform 204"/>
            <p:cNvSpPr>
              <a:spLocks/>
            </p:cNvSpPr>
            <p:nvPr/>
          </p:nvSpPr>
          <p:spPr bwMode="auto">
            <a:xfrm>
              <a:off x="2197" y="1275"/>
              <a:ext cx="22" cy="24"/>
            </a:xfrm>
            <a:custGeom>
              <a:avLst/>
              <a:gdLst/>
              <a:ahLst/>
              <a:cxnLst>
                <a:cxn ang="0">
                  <a:pos x="0" y="12"/>
                </a:cxn>
                <a:cxn ang="0">
                  <a:pos x="1" y="7"/>
                </a:cxn>
                <a:cxn ang="0">
                  <a:pos x="3" y="4"/>
                </a:cxn>
                <a:cxn ang="0">
                  <a:pos x="7" y="1"/>
                </a:cxn>
                <a:cxn ang="0">
                  <a:pos x="11" y="0"/>
                </a:cxn>
                <a:cxn ang="0">
                  <a:pos x="14" y="1"/>
                </a:cxn>
                <a:cxn ang="0">
                  <a:pos x="18" y="4"/>
                </a:cxn>
                <a:cxn ang="0">
                  <a:pos x="20" y="7"/>
                </a:cxn>
                <a:cxn ang="0">
                  <a:pos x="21" y="12"/>
                </a:cxn>
                <a:cxn ang="0">
                  <a:pos x="20" y="16"/>
                </a:cxn>
                <a:cxn ang="0">
                  <a:pos x="18" y="19"/>
                </a:cxn>
                <a:cxn ang="0">
                  <a:pos x="14" y="22"/>
                </a:cxn>
                <a:cxn ang="0">
                  <a:pos x="11" y="23"/>
                </a:cxn>
                <a:cxn ang="0">
                  <a:pos x="7" y="22"/>
                </a:cxn>
                <a:cxn ang="0">
                  <a:pos x="3" y="19"/>
                </a:cxn>
                <a:cxn ang="0">
                  <a:pos x="1" y="16"/>
                </a:cxn>
                <a:cxn ang="0">
                  <a:pos x="0" y="12"/>
                </a:cxn>
              </a:cxnLst>
              <a:rect l="0" t="0" r="r" b="b"/>
              <a:pathLst>
                <a:path w="22" h="24">
                  <a:moveTo>
                    <a:pt x="0" y="12"/>
                  </a:moveTo>
                  <a:lnTo>
                    <a:pt x="1" y="7"/>
                  </a:lnTo>
                  <a:lnTo>
                    <a:pt x="3" y="4"/>
                  </a:lnTo>
                  <a:lnTo>
                    <a:pt x="7" y="1"/>
                  </a:lnTo>
                  <a:lnTo>
                    <a:pt x="11" y="0"/>
                  </a:lnTo>
                  <a:lnTo>
                    <a:pt x="14" y="1"/>
                  </a:lnTo>
                  <a:lnTo>
                    <a:pt x="18" y="4"/>
                  </a:lnTo>
                  <a:lnTo>
                    <a:pt x="20" y="7"/>
                  </a:lnTo>
                  <a:lnTo>
                    <a:pt x="21" y="12"/>
                  </a:lnTo>
                  <a:lnTo>
                    <a:pt x="20" y="16"/>
                  </a:lnTo>
                  <a:lnTo>
                    <a:pt x="18" y="19"/>
                  </a:lnTo>
                  <a:lnTo>
                    <a:pt x="14" y="22"/>
                  </a:lnTo>
                  <a:lnTo>
                    <a:pt x="11" y="23"/>
                  </a:lnTo>
                  <a:lnTo>
                    <a:pt x="7" y="22"/>
                  </a:lnTo>
                  <a:lnTo>
                    <a:pt x="3" y="19"/>
                  </a:lnTo>
                  <a:lnTo>
                    <a:pt x="1" y="16"/>
                  </a:lnTo>
                  <a:lnTo>
                    <a:pt x="0" y="1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85" name="Freeform 205"/>
            <p:cNvSpPr>
              <a:spLocks/>
            </p:cNvSpPr>
            <p:nvPr/>
          </p:nvSpPr>
          <p:spPr bwMode="auto">
            <a:xfrm>
              <a:off x="2189" y="1268"/>
              <a:ext cx="15" cy="15"/>
            </a:xfrm>
            <a:custGeom>
              <a:avLst/>
              <a:gdLst/>
              <a:ahLst/>
              <a:cxnLst>
                <a:cxn ang="0">
                  <a:pos x="14" y="0"/>
                </a:cxn>
                <a:cxn ang="0">
                  <a:pos x="14" y="0"/>
                </a:cxn>
                <a:cxn ang="0">
                  <a:pos x="9" y="2"/>
                </a:cxn>
                <a:cxn ang="0">
                  <a:pos x="4" y="5"/>
                </a:cxn>
                <a:cxn ang="0">
                  <a:pos x="2" y="9"/>
                </a:cxn>
                <a:cxn ang="0">
                  <a:pos x="0" y="14"/>
                </a:cxn>
                <a:cxn ang="0">
                  <a:pos x="8" y="14"/>
                </a:cxn>
                <a:cxn ang="0">
                  <a:pos x="9" y="12"/>
                </a:cxn>
                <a:cxn ang="0">
                  <a:pos x="11" y="9"/>
                </a:cxn>
                <a:cxn ang="0">
                  <a:pos x="11" y="8"/>
                </a:cxn>
                <a:cxn ang="0">
                  <a:pos x="14" y="8"/>
                </a:cxn>
                <a:cxn ang="0">
                  <a:pos x="14" y="0"/>
                </a:cxn>
              </a:cxnLst>
              <a:rect l="0" t="0" r="r" b="b"/>
              <a:pathLst>
                <a:path w="15" h="15">
                  <a:moveTo>
                    <a:pt x="14" y="0"/>
                  </a:moveTo>
                  <a:lnTo>
                    <a:pt x="14" y="0"/>
                  </a:lnTo>
                  <a:lnTo>
                    <a:pt x="9" y="2"/>
                  </a:lnTo>
                  <a:lnTo>
                    <a:pt x="4" y="5"/>
                  </a:lnTo>
                  <a:lnTo>
                    <a:pt x="2" y="9"/>
                  </a:lnTo>
                  <a:lnTo>
                    <a:pt x="0" y="14"/>
                  </a:lnTo>
                  <a:lnTo>
                    <a:pt x="8" y="14"/>
                  </a:lnTo>
                  <a:lnTo>
                    <a:pt x="9" y="12"/>
                  </a:lnTo>
                  <a:lnTo>
                    <a:pt x="11" y="9"/>
                  </a:lnTo>
                  <a:lnTo>
                    <a:pt x="11" y="8"/>
                  </a:lnTo>
                  <a:lnTo>
                    <a:pt x="14" y="8"/>
                  </a:lnTo>
                  <a:lnTo>
                    <a:pt x="14"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86" name="Freeform 206"/>
            <p:cNvSpPr>
              <a:spLocks/>
            </p:cNvSpPr>
            <p:nvPr/>
          </p:nvSpPr>
          <p:spPr bwMode="auto">
            <a:xfrm>
              <a:off x="2212" y="1268"/>
              <a:ext cx="13" cy="15"/>
            </a:xfrm>
            <a:custGeom>
              <a:avLst/>
              <a:gdLst/>
              <a:ahLst/>
              <a:cxnLst>
                <a:cxn ang="0">
                  <a:pos x="12" y="14"/>
                </a:cxn>
                <a:cxn ang="0">
                  <a:pos x="12" y="14"/>
                </a:cxn>
                <a:cxn ang="0">
                  <a:pos x="11" y="9"/>
                </a:cxn>
                <a:cxn ang="0">
                  <a:pos x="8" y="5"/>
                </a:cxn>
                <a:cxn ang="0">
                  <a:pos x="5" y="2"/>
                </a:cxn>
                <a:cxn ang="0">
                  <a:pos x="0" y="0"/>
                </a:cxn>
                <a:cxn ang="0">
                  <a:pos x="0" y="8"/>
                </a:cxn>
                <a:cxn ang="0">
                  <a:pos x="2" y="8"/>
                </a:cxn>
                <a:cxn ang="0">
                  <a:pos x="3" y="9"/>
                </a:cxn>
                <a:cxn ang="0">
                  <a:pos x="5" y="12"/>
                </a:cxn>
                <a:cxn ang="0">
                  <a:pos x="5" y="14"/>
                </a:cxn>
                <a:cxn ang="0">
                  <a:pos x="12" y="14"/>
                </a:cxn>
              </a:cxnLst>
              <a:rect l="0" t="0" r="r" b="b"/>
              <a:pathLst>
                <a:path w="13" h="15">
                  <a:moveTo>
                    <a:pt x="12" y="14"/>
                  </a:moveTo>
                  <a:lnTo>
                    <a:pt x="12" y="14"/>
                  </a:lnTo>
                  <a:lnTo>
                    <a:pt x="11" y="9"/>
                  </a:lnTo>
                  <a:lnTo>
                    <a:pt x="8" y="5"/>
                  </a:lnTo>
                  <a:lnTo>
                    <a:pt x="5" y="2"/>
                  </a:lnTo>
                  <a:lnTo>
                    <a:pt x="0" y="0"/>
                  </a:lnTo>
                  <a:lnTo>
                    <a:pt x="0" y="8"/>
                  </a:lnTo>
                  <a:lnTo>
                    <a:pt x="2" y="8"/>
                  </a:lnTo>
                  <a:lnTo>
                    <a:pt x="3" y="9"/>
                  </a:lnTo>
                  <a:lnTo>
                    <a:pt x="5" y="12"/>
                  </a:lnTo>
                  <a:lnTo>
                    <a:pt x="5" y="14"/>
                  </a:lnTo>
                  <a:lnTo>
                    <a:pt x="12" y="14"/>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87" name="Freeform 207"/>
            <p:cNvSpPr>
              <a:spLocks/>
            </p:cNvSpPr>
            <p:nvPr/>
          </p:nvSpPr>
          <p:spPr bwMode="auto">
            <a:xfrm>
              <a:off x="2212" y="1290"/>
              <a:ext cx="13" cy="16"/>
            </a:xfrm>
            <a:custGeom>
              <a:avLst/>
              <a:gdLst/>
              <a:ahLst/>
              <a:cxnLst>
                <a:cxn ang="0">
                  <a:pos x="0" y="15"/>
                </a:cxn>
                <a:cxn ang="0">
                  <a:pos x="0" y="15"/>
                </a:cxn>
                <a:cxn ang="0">
                  <a:pos x="5" y="13"/>
                </a:cxn>
                <a:cxn ang="0">
                  <a:pos x="8" y="10"/>
                </a:cxn>
                <a:cxn ang="0">
                  <a:pos x="11" y="6"/>
                </a:cxn>
                <a:cxn ang="0">
                  <a:pos x="12" y="0"/>
                </a:cxn>
                <a:cxn ang="0">
                  <a:pos x="5" y="0"/>
                </a:cxn>
                <a:cxn ang="0">
                  <a:pos x="5" y="3"/>
                </a:cxn>
                <a:cxn ang="0">
                  <a:pos x="3" y="5"/>
                </a:cxn>
                <a:cxn ang="0">
                  <a:pos x="2" y="7"/>
                </a:cxn>
                <a:cxn ang="0">
                  <a:pos x="0" y="7"/>
                </a:cxn>
                <a:cxn ang="0">
                  <a:pos x="0" y="15"/>
                </a:cxn>
              </a:cxnLst>
              <a:rect l="0" t="0" r="r" b="b"/>
              <a:pathLst>
                <a:path w="13" h="16">
                  <a:moveTo>
                    <a:pt x="0" y="15"/>
                  </a:moveTo>
                  <a:lnTo>
                    <a:pt x="0" y="15"/>
                  </a:lnTo>
                  <a:lnTo>
                    <a:pt x="5" y="13"/>
                  </a:lnTo>
                  <a:lnTo>
                    <a:pt x="8" y="10"/>
                  </a:lnTo>
                  <a:lnTo>
                    <a:pt x="11" y="6"/>
                  </a:lnTo>
                  <a:lnTo>
                    <a:pt x="12" y="0"/>
                  </a:lnTo>
                  <a:lnTo>
                    <a:pt x="5" y="0"/>
                  </a:lnTo>
                  <a:lnTo>
                    <a:pt x="5" y="3"/>
                  </a:lnTo>
                  <a:lnTo>
                    <a:pt x="3" y="5"/>
                  </a:lnTo>
                  <a:lnTo>
                    <a:pt x="2" y="7"/>
                  </a:lnTo>
                  <a:lnTo>
                    <a:pt x="0" y="7"/>
                  </a:lnTo>
                  <a:lnTo>
                    <a:pt x="0" y="15"/>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88" name="Freeform 208"/>
            <p:cNvSpPr>
              <a:spLocks/>
            </p:cNvSpPr>
            <p:nvPr/>
          </p:nvSpPr>
          <p:spPr bwMode="auto">
            <a:xfrm>
              <a:off x="2189" y="1290"/>
              <a:ext cx="15" cy="16"/>
            </a:xfrm>
            <a:custGeom>
              <a:avLst/>
              <a:gdLst/>
              <a:ahLst/>
              <a:cxnLst>
                <a:cxn ang="0">
                  <a:pos x="0" y="0"/>
                </a:cxn>
                <a:cxn ang="0">
                  <a:pos x="0" y="0"/>
                </a:cxn>
                <a:cxn ang="0">
                  <a:pos x="2" y="6"/>
                </a:cxn>
                <a:cxn ang="0">
                  <a:pos x="4" y="10"/>
                </a:cxn>
                <a:cxn ang="0">
                  <a:pos x="9" y="13"/>
                </a:cxn>
                <a:cxn ang="0">
                  <a:pos x="14" y="15"/>
                </a:cxn>
                <a:cxn ang="0">
                  <a:pos x="14" y="7"/>
                </a:cxn>
                <a:cxn ang="0">
                  <a:pos x="11" y="7"/>
                </a:cxn>
                <a:cxn ang="0">
                  <a:pos x="11" y="5"/>
                </a:cxn>
                <a:cxn ang="0">
                  <a:pos x="9" y="3"/>
                </a:cxn>
                <a:cxn ang="0">
                  <a:pos x="8" y="0"/>
                </a:cxn>
                <a:cxn ang="0">
                  <a:pos x="0" y="0"/>
                </a:cxn>
              </a:cxnLst>
              <a:rect l="0" t="0" r="r" b="b"/>
              <a:pathLst>
                <a:path w="15" h="16">
                  <a:moveTo>
                    <a:pt x="0" y="0"/>
                  </a:moveTo>
                  <a:lnTo>
                    <a:pt x="0" y="0"/>
                  </a:lnTo>
                  <a:lnTo>
                    <a:pt x="2" y="6"/>
                  </a:lnTo>
                  <a:lnTo>
                    <a:pt x="4" y="10"/>
                  </a:lnTo>
                  <a:lnTo>
                    <a:pt x="9" y="13"/>
                  </a:lnTo>
                  <a:lnTo>
                    <a:pt x="14" y="15"/>
                  </a:lnTo>
                  <a:lnTo>
                    <a:pt x="14" y="7"/>
                  </a:lnTo>
                  <a:lnTo>
                    <a:pt x="11" y="7"/>
                  </a:lnTo>
                  <a:lnTo>
                    <a:pt x="11" y="5"/>
                  </a:lnTo>
                  <a:lnTo>
                    <a:pt x="9" y="3"/>
                  </a:lnTo>
                  <a:lnTo>
                    <a:pt x="8" y="0"/>
                  </a:lnTo>
                  <a:lnTo>
                    <a:pt x="0"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89" name="Freeform 209"/>
            <p:cNvSpPr>
              <a:spLocks/>
            </p:cNvSpPr>
            <p:nvPr/>
          </p:nvSpPr>
          <p:spPr bwMode="auto">
            <a:xfrm>
              <a:off x="2187" y="2478"/>
              <a:ext cx="24" cy="25"/>
            </a:xfrm>
            <a:custGeom>
              <a:avLst/>
              <a:gdLst/>
              <a:ahLst/>
              <a:cxnLst>
                <a:cxn ang="0">
                  <a:pos x="0" y="12"/>
                </a:cxn>
                <a:cxn ang="0">
                  <a:pos x="1" y="7"/>
                </a:cxn>
                <a:cxn ang="0">
                  <a:pos x="3" y="4"/>
                </a:cxn>
                <a:cxn ang="0">
                  <a:pos x="7" y="1"/>
                </a:cxn>
                <a:cxn ang="0">
                  <a:pos x="12" y="0"/>
                </a:cxn>
                <a:cxn ang="0">
                  <a:pos x="16" y="1"/>
                </a:cxn>
                <a:cxn ang="0">
                  <a:pos x="20" y="4"/>
                </a:cxn>
                <a:cxn ang="0">
                  <a:pos x="22" y="7"/>
                </a:cxn>
                <a:cxn ang="0">
                  <a:pos x="23" y="12"/>
                </a:cxn>
                <a:cxn ang="0">
                  <a:pos x="22" y="17"/>
                </a:cxn>
                <a:cxn ang="0">
                  <a:pos x="20" y="20"/>
                </a:cxn>
                <a:cxn ang="0">
                  <a:pos x="16" y="23"/>
                </a:cxn>
                <a:cxn ang="0">
                  <a:pos x="12" y="24"/>
                </a:cxn>
                <a:cxn ang="0">
                  <a:pos x="7" y="23"/>
                </a:cxn>
                <a:cxn ang="0">
                  <a:pos x="3" y="20"/>
                </a:cxn>
                <a:cxn ang="0">
                  <a:pos x="1" y="17"/>
                </a:cxn>
                <a:cxn ang="0">
                  <a:pos x="0" y="12"/>
                </a:cxn>
              </a:cxnLst>
              <a:rect l="0" t="0" r="r" b="b"/>
              <a:pathLst>
                <a:path w="24" h="25">
                  <a:moveTo>
                    <a:pt x="0" y="12"/>
                  </a:moveTo>
                  <a:lnTo>
                    <a:pt x="1" y="7"/>
                  </a:lnTo>
                  <a:lnTo>
                    <a:pt x="3" y="4"/>
                  </a:lnTo>
                  <a:lnTo>
                    <a:pt x="7" y="1"/>
                  </a:lnTo>
                  <a:lnTo>
                    <a:pt x="12" y="0"/>
                  </a:lnTo>
                  <a:lnTo>
                    <a:pt x="16" y="1"/>
                  </a:lnTo>
                  <a:lnTo>
                    <a:pt x="20" y="4"/>
                  </a:lnTo>
                  <a:lnTo>
                    <a:pt x="22" y="7"/>
                  </a:lnTo>
                  <a:lnTo>
                    <a:pt x="23" y="12"/>
                  </a:lnTo>
                  <a:lnTo>
                    <a:pt x="22" y="17"/>
                  </a:lnTo>
                  <a:lnTo>
                    <a:pt x="20" y="20"/>
                  </a:lnTo>
                  <a:lnTo>
                    <a:pt x="16" y="23"/>
                  </a:lnTo>
                  <a:lnTo>
                    <a:pt x="12" y="24"/>
                  </a:lnTo>
                  <a:lnTo>
                    <a:pt x="7" y="23"/>
                  </a:lnTo>
                  <a:lnTo>
                    <a:pt x="3" y="20"/>
                  </a:lnTo>
                  <a:lnTo>
                    <a:pt x="1" y="17"/>
                  </a:lnTo>
                  <a:lnTo>
                    <a:pt x="0" y="1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90" name="Freeform 210"/>
            <p:cNvSpPr>
              <a:spLocks/>
            </p:cNvSpPr>
            <p:nvPr/>
          </p:nvSpPr>
          <p:spPr bwMode="auto">
            <a:xfrm>
              <a:off x="2181" y="2473"/>
              <a:ext cx="14" cy="14"/>
            </a:xfrm>
            <a:custGeom>
              <a:avLst/>
              <a:gdLst/>
              <a:ahLst/>
              <a:cxnLst>
                <a:cxn ang="0">
                  <a:pos x="13" y="0"/>
                </a:cxn>
                <a:cxn ang="0">
                  <a:pos x="13" y="0"/>
                </a:cxn>
                <a:cxn ang="0">
                  <a:pos x="8" y="1"/>
                </a:cxn>
                <a:cxn ang="0">
                  <a:pos x="4" y="4"/>
                </a:cxn>
                <a:cxn ang="0">
                  <a:pos x="2" y="8"/>
                </a:cxn>
                <a:cxn ang="0">
                  <a:pos x="0" y="13"/>
                </a:cxn>
                <a:cxn ang="0">
                  <a:pos x="7" y="13"/>
                </a:cxn>
                <a:cxn ang="0">
                  <a:pos x="8" y="11"/>
                </a:cxn>
                <a:cxn ang="0">
                  <a:pos x="10" y="8"/>
                </a:cxn>
                <a:cxn ang="0">
                  <a:pos x="11" y="7"/>
                </a:cxn>
                <a:cxn ang="0">
                  <a:pos x="13" y="7"/>
                </a:cxn>
                <a:cxn ang="0">
                  <a:pos x="13" y="0"/>
                </a:cxn>
              </a:cxnLst>
              <a:rect l="0" t="0" r="r" b="b"/>
              <a:pathLst>
                <a:path w="14" h="14">
                  <a:moveTo>
                    <a:pt x="13" y="0"/>
                  </a:moveTo>
                  <a:lnTo>
                    <a:pt x="13" y="0"/>
                  </a:lnTo>
                  <a:lnTo>
                    <a:pt x="8" y="1"/>
                  </a:lnTo>
                  <a:lnTo>
                    <a:pt x="4" y="4"/>
                  </a:lnTo>
                  <a:lnTo>
                    <a:pt x="2" y="8"/>
                  </a:lnTo>
                  <a:lnTo>
                    <a:pt x="0" y="13"/>
                  </a:lnTo>
                  <a:lnTo>
                    <a:pt x="7" y="13"/>
                  </a:lnTo>
                  <a:lnTo>
                    <a:pt x="8" y="11"/>
                  </a:lnTo>
                  <a:lnTo>
                    <a:pt x="10" y="8"/>
                  </a:lnTo>
                  <a:lnTo>
                    <a:pt x="11" y="7"/>
                  </a:lnTo>
                  <a:lnTo>
                    <a:pt x="13" y="7"/>
                  </a:lnTo>
                  <a:lnTo>
                    <a:pt x="13"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91" name="Freeform 211"/>
            <p:cNvSpPr>
              <a:spLocks/>
            </p:cNvSpPr>
            <p:nvPr/>
          </p:nvSpPr>
          <p:spPr bwMode="auto">
            <a:xfrm>
              <a:off x="2202" y="2473"/>
              <a:ext cx="13" cy="14"/>
            </a:xfrm>
            <a:custGeom>
              <a:avLst/>
              <a:gdLst/>
              <a:ahLst/>
              <a:cxnLst>
                <a:cxn ang="0">
                  <a:pos x="12" y="13"/>
                </a:cxn>
                <a:cxn ang="0">
                  <a:pos x="12" y="13"/>
                </a:cxn>
                <a:cxn ang="0">
                  <a:pos x="11" y="8"/>
                </a:cxn>
                <a:cxn ang="0">
                  <a:pos x="8" y="4"/>
                </a:cxn>
                <a:cxn ang="0">
                  <a:pos x="5" y="1"/>
                </a:cxn>
                <a:cxn ang="0">
                  <a:pos x="0" y="0"/>
                </a:cxn>
                <a:cxn ang="0">
                  <a:pos x="0" y="7"/>
                </a:cxn>
                <a:cxn ang="0">
                  <a:pos x="2" y="7"/>
                </a:cxn>
                <a:cxn ang="0">
                  <a:pos x="3" y="8"/>
                </a:cxn>
                <a:cxn ang="0">
                  <a:pos x="5" y="11"/>
                </a:cxn>
                <a:cxn ang="0">
                  <a:pos x="5" y="13"/>
                </a:cxn>
                <a:cxn ang="0">
                  <a:pos x="12" y="13"/>
                </a:cxn>
              </a:cxnLst>
              <a:rect l="0" t="0" r="r" b="b"/>
              <a:pathLst>
                <a:path w="13" h="14">
                  <a:moveTo>
                    <a:pt x="12" y="13"/>
                  </a:moveTo>
                  <a:lnTo>
                    <a:pt x="12" y="13"/>
                  </a:lnTo>
                  <a:lnTo>
                    <a:pt x="11" y="8"/>
                  </a:lnTo>
                  <a:lnTo>
                    <a:pt x="8" y="4"/>
                  </a:lnTo>
                  <a:lnTo>
                    <a:pt x="5" y="1"/>
                  </a:lnTo>
                  <a:lnTo>
                    <a:pt x="0" y="0"/>
                  </a:lnTo>
                  <a:lnTo>
                    <a:pt x="0" y="7"/>
                  </a:lnTo>
                  <a:lnTo>
                    <a:pt x="2" y="7"/>
                  </a:lnTo>
                  <a:lnTo>
                    <a:pt x="3" y="8"/>
                  </a:lnTo>
                  <a:lnTo>
                    <a:pt x="5" y="11"/>
                  </a:lnTo>
                  <a:lnTo>
                    <a:pt x="5" y="13"/>
                  </a:lnTo>
                  <a:lnTo>
                    <a:pt x="12" y="13"/>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92" name="Freeform 212"/>
            <p:cNvSpPr>
              <a:spLocks/>
            </p:cNvSpPr>
            <p:nvPr/>
          </p:nvSpPr>
          <p:spPr bwMode="auto">
            <a:xfrm>
              <a:off x="2202" y="2493"/>
              <a:ext cx="13" cy="16"/>
            </a:xfrm>
            <a:custGeom>
              <a:avLst/>
              <a:gdLst/>
              <a:ahLst/>
              <a:cxnLst>
                <a:cxn ang="0">
                  <a:pos x="0" y="15"/>
                </a:cxn>
                <a:cxn ang="0">
                  <a:pos x="0" y="15"/>
                </a:cxn>
                <a:cxn ang="0">
                  <a:pos x="5" y="13"/>
                </a:cxn>
                <a:cxn ang="0">
                  <a:pos x="8" y="10"/>
                </a:cxn>
                <a:cxn ang="0">
                  <a:pos x="11" y="6"/>
                </a:cxn>
                <a:cxn ang="0">
                  <a:pos x="12" y="0"/>
                </a:cxn>
                <a:cxn ang="0">
                  <a:pos x="5" y="0"/>
                </a:cxn>
                <a:cxn ang="0">
                  <a:pos x="5" y="3"/>
                </a:cxn>
                <a:cxn ang="0">
                  <a:pos x="3" y="5"/>
                </a:cxn>
                <a:cxn ang="0">
                  <a:pos x="2" y="7"/>
                </a:cxn>
                <a:cxn ang="0">
                  <a:pos x="0" y="7"/>
                </a:cxn>
                <a:cxn ang="0">
                  <a:pos x="0" y="15"/>
                </a:cxn>
              </a:cxnLst>
              <a:rect l="0" t="0" r="r" b="b"/>
              <a:pathLst>
                <a:path w="13" h="16">
                  <a:moveTo>
                    <a:pt x="0" y="15"/>
                  </a:moveTo>
                  <a:lnTo>
                    <a:pt x="0" y="15"/>
                  </a:lnTo>
                  <a:lnTo>
                    <a:pt x="5" y="13"/>
                  </a:lnTo>
                  <a:lnTo>
                    <a:pt x="8" y="10"/>
                  </a:lnTo>
                  <a:lnTo>
                    <a:pt x="11" y="6"/>
                  </a:lnTo>
                  <a:lnTo>
                    <a:pt x="12" y="0"/>
                  </a:lnTo>
                  <a:lnTo>
                    <a:pt x="5" y="0"/>
                  </a:lnTo>
                  <a:lnTo>
                    <a:pt x="5" y="3"/>
                  </a:lnTo>
                  <a:lnTo>
                    <a:pt x="3" y="5"/>
                  </a:lnTo>
                  <a:lnTo>
                    <a:pt x="2" y="7"/>
                  </a:lnTo>
                  <a:lnTo>
                    <a:pt x="0" y="7"/>
                  </a:lnTo>
                  <a:lnTo>
                    <a:pt x="0" y="15"/>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93" name="Freeform 213"/>
            <p:cNvSpPr>
              <a:spLocks/>
            </p:cNvSpPr>
            <p:nvPr/>
          </p:nvSpPr>
          <p:spPr bwMode="auto">
            <a:xfrm>
              <a:off x="2181" y="2493"/>
              <a:ext cx="14" cy="16"/>
            </a:xfrm>
            <a:custGeom>
              <a:avLst/>
              <a:gdLst/>
              <a:ahLst/>
              <a:cxnLst>
                <a:cxn ang="0">
                  <a:pos x="0" y="0"/>
                </a:cxn>
                <a:cxn ang="0">
                  <a:pos x="0" y="0"/>
                </a:cxn>
                <a:cxn ang="0">
                  <a:pos x="2" y="6"/>
                </a:cxn>
                <a:cxn ang="0">
                  <a:pos x="4" y="10"/>
                </a:cxn>
                <a:cxn ang="0">
                  <a:pos x="8" y="13"/>
                </a:cxn>
                <a:cxn ang="0">
                  <a:pos x="13" y="15"/>
                </a:cxn>
                <a:cxn ang="0">
                  <a:pos x="13" y="7"/>
                </a:cxn>
                <a:cxn ang="0">
                  <a:pos x="11" y="7"/>
                </a:cxn>
                <a:cxn ang="0">
                  <a:pos x="10" y="5"/>
                </a:cxn>
                <a:cxn ang="0">
                  <a:pos x="8" y="3"/>
                </a:cxn>
                <a:cxn ang="0">
                  <a:pos x="7" y="0"/>
                </a:cxn>
                <a:cxn ang="0">
                  <a:pos x="0" y="0"/>
                </a:cxn>
              </a:cxnLst>
              <a:rect l="0" t="0" r="r" b="b"/>
              <a:pathLst>
                <a:path w="14" h="16">
                  <a:moveTo>
                    <a:pt x="0" y="0"/>
                  </a:moveTo>
                  <a:lnTo>
                    <a:pt x="0" y="0"/>
                  </a:lnTo>
                  <a:lnTo>
                    <a:pt x="2" y="6"/>
                  </a:lnTo>
                  <a:lnTo>
                    <a:pt x="4" y="10"/>
                  </a:lnTo>
                  <a:lnTo>
                    <a:pt x="8" y="13"/>
                  </a:lnTo>
                  <a:lnTo>
                    <a:pt x="13" y="15"/>
                  </a:lnTo>
                  <a:lnTo>
                    <a:pt x="13" y="7"/>
                  </a:lnTo>
                  <a:lnTo>
                    <a:pt x="11" y="7"/>
                  </a:lnTo>
                  <a:lnTo>
                    <a:pt x="10" y="5"/>
                  </a:lnTo>
                  <a:lnTo>
                    <a:pt x="8" y="3"/>
                  </a:lnTo>
                  <a:lnTo>
                    <a:pt x="7" y="0"/>
                  </a:lnTo>
                  <a:lnTo>
                    <a:pt x="0"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94" name="Freeform 214"/>
            <p:cNvSpPr>
              <a:spLocks/>
            </p:cNvSpPr>
            <p:nvPr/>
          </p:nvSpPr>
          <p:spPr bwMode="auto">
            <a:xfrm>
              <a:off x="2177" y="1660"/>
              <a:ext cx="29" cy="34"/>
            </a:xfrm>
            <a:custGeom>
              <a:avLst/>
              <a:gdLst/>
              <a:ahLst/>
              <a:cxnLst>
                <a:cxn ang="0">
                  <a:pos x="0" y="17"/>
                </a:cxn>
                <a:cxn ang="0">
                  <a:pos x="1" y="11"/>
                </a:cxn>
                <a:cxn ang="0">
                  <a:pos x="4" y="5"/>
                </a:cxn>
                <a:cxn ang="0">
                  <a:pos x="9" y="2"/>
                </a:cxn>
                <a:cxn ang="0">
                  <a:pos x="14" y="0"/>
                </a:cxn>
                <a:cxn ang="0">
                  <a:pos x="19" y="2"/>
                </a:cxn>
                <a:cxn ang="0">
                  <a:pos x="24" y="5"/>
                </a:cxn>
                <a:cxn ang="0">
                  <a:pos x="27" y="11"/>
                </a:cxn>
                <a:cxn ang="0">
                  <a:pos x="28" y="17"/>
                </a:cxn>
                <a:cxn ang="0">
                  <a:pos x="27" y="23"/>
                </a:cxn>
                <a:cxn ang="0">
                  <a:pos x="24" y="28"/>
                </a:cxn>
                <a:cxn ang="0">
                  <a:pos x="19" y="32"/>
                </a:cxn>
                <a:cxn ang="0">
                  <a:pos x="14" y="33"/>
                </a:cxn>
                <a:cxn ang="0">
                  <a:pos x="9" y="32"/>
                </a:cxn>
                <a:cxn ang="0">
                  <a:pos x="4" y="28"/>
                </a:cxn>
                <a:cxn ang="0">
                  <a:pos x="1" y="23"/>
                </a:cxn>
                <a:cxn ang="0">
                  <a:pos x="0" y="17"/>
                </a:cxn>
              </a:cxnLst>
              <a:rect l="0" t="0" r="r" b="b"/>
              <a:pathLst>
                <a:path w="29" h="34">
                  <a:moveTo>
                    <a:pt x="0" y="17"/>
                  </a:moveTo>
                  <a:lnTo>
                    <a:pt x="1" y="11"/>
                  </a:lnTo>
                  <a:lnTo>
                    <a:pt x="4" y="5"/>
                  </a:lnTo>
                  <a:lnTo>
                    <a:pt x="9" y="2"/>
                  </a:lnTo>
                  <a:lnTo>
                    <a:pt x="14" y="0"/>
                  </a:lnTo>
                  <a:lnTo>
                    <a:pt x="19" y="2"/>
                  </a:lnTo>
                  <a:lnTo>
                    <a:pt x="24" y="5"/>
                  </a:lnTo>
                  <a:lnTo>
                    <a:pt x="27" y="11"/>
                  </a:lnTo>
                  <a:lnTo>
                    <a:pt x="28" y="17"/>
                  </a:lnTo>
                  <a:lnTo>
                    <a:pt x="27" y="23"/>
                  </a:lnTo>
                  <a:lnTo>
                    <a:pt x="24" y="28"/>
                  </a:lnTo>
                  <a:lnTo>
                    <a:pt x="19" y="32"/>
                  </a:lnTo>
                  <a:lnTo>
                    <a:pt x="14" y="33"/>
                  </a:lnTo>
                  <a:lnTo>
                    <a:pt x="9" y="32"/>
                  </a:lnTo>
                  <a:lnTo>
                    <a:pt x="4" y="28"/>
                  </a:lnTo>
                  <a:lnTo>
                    <a:pt x="1" y="23"/>
                  </a:lnTo>
                  <a:lnTo>
                    <a:pt x="0" y="17"/>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95" name="Freeform 215"/>
            <p:cNvSpPr>
              <a:spLocks/>
            </p:cNvSpPr>
            <p:nvPr/>
          </p:nvSpPr>
          <p:spPr bwMode="auto">
            <a:xfrm>
              <a:off x="2169" y="1655"/>
              <a:ext cx="18" cy="20"/>
            </a:xfrm>
            <a:custGeom>
              <a:avLst/>
              <a:gdLst/>
              <a:ahLst/>
              <a:cxnLst>
                <a:cxn ang="0">
                  <a:pos x="17" y="0"/>
                </a:cxn>
                <a:cxn ang="0">
                  <a:pos x="17" y="0"/>
                </a:cxn>
                <a:cxn ang="0">
                  <a:pos x="11" y="2"/>
                </a:cxn>
                <a:cxn ang="0">
                  <a:pos x="5" y="5"/>
                </a:cxn>
                <a:cxn ang="0">
                  <a:pos x="2" y="13"/>
                </a:cxn>
                <a:cxn ang="0">
                  <a:pos x="0" y="19"/>
                </a:cxn>
                <a:cxn ang="0">
                  <a:pos x="9" y="19"/>
                </a:cxn>
                <a:cxn ang="0">
                  <a:pos x="9" y="14"/>
                </a:cxn>
                <a:cxn ang="0">
                  <a:pos x="12" y="11"/>
                </a:cxn>
                <a:cxn ang="0">
                  <a:pos x="13" y="9"/>
                </a:cxn>
                <a:cxn ang="0">
                  <a:pos x="17" y="8"/>
                </a:cxn>
                <a:cxn ang="0">
                  <a:pos x="17" y="0"/>
                </a:cxn>
              </a:cxnLst>
              <a:rect l="0" t="0" r="r" b="b"/>
              <a:pathLst>
                <a:path w="18" h="20">
                  <a:moveTo>
                    <a:pt x="17" y="0"/>
                  </a:moveTo>
                  <a:lnTo>
                    <a:pt x="17" y="0"/>
                  </a:lnTo>
                  <a:lnTo>
                    <a:pt x="11" y="2"/>
                  </a:lnTo>
                  <a:lnTo>
                    <a:pt x="5" y="5"/>
                  </a:lnTo>
                  <a:lnTo>
                    <a:pt x="2" y="13"/>
                  </a:lnTo>
                  <a:lnTo>
                    <a:pt x="0" y="19"/>
                  </a:lnTo>
                  <a:lnTo>
                    <a:pt x="9" y="19"/>
                  </a:lnTo>
                  <a:lnTo>
                    <a:pt x="9" y="14"/>
                  </a:lnTo>
                  <a:lnTo>
                    <a:pt x="12" y="11"/>
                  </a:lnTo>
                  <a:lnTo>
                    <a:pt x="13" y="9"/>
                  </a:lnTo>
                  <a:lnTo>
                    <a:pt x="17" y="8"/>
                  </a:lnTo>
                  <a:lnTo>
                    <a:pt x="17"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96" name="Freeform 216"/>
            <p:cNvSpPr>
              <a:spLocks/>
            </p:cNvSpPr>
            <p:nvPr/>
          </p:nvSpPr>
          <p:spPr bwMode="auto">
            <a:xfrm>
              <a:off x="2194" y="1655"/>
              <a:ext cx="20" cy="20"/>
            </a:xfrm>
            <a:custGeom>
              <a:avLst/>
              <a:gdLst/>
              <a:ahLst/>
              <a:cxnLst>
                <a:cxn ang="0">
                  <a:pos x="19" y="19"/>
                </a:cxn>
                <a:cxn ang="0">
                  <a:pos x="19" y="19"/>
                </a:cxn>
                <a:cxn ang="0">
                  <a:pos x="17" y="12"/>
                </a:cxn>
                <a:cxn ang="0">
                  <a:pos x="13" y="5"/>
                </a:cxn>
                <a:cxn ang="0">
                  <a:pos x="8" y="2"/>
                </a:cxn>
                <a:cxn ang="0">
                  <a:pos x="0" y="0"/>
                </a:cxn>
                <a:cxn ang="0">
                  <a:pos x="0" y="8"/>
                </a:cxn>
                <a:cxn ang="0">
                  <a:pos x="5" y="9"/>
                </a:cxn>
                <a:cxn ang="0">
                  <a:pos x="7" y="11"/>
                </a:cxn>
                <a:cxn ang="0">
                  <a:pos x="10" y="15"/>
                </a:cxn>
                <a:cxn ang="0">
                  <a:pos x="10" y="19"/>
                </a:cxn>
                <a:cxn ang="0">
                  <a:pos x="19" y="19"/>
                </a:cxn>
              </a:cxnLst>
              <a:rect l="0" t="0" r="r" b="b"/>
              <a:pathLst>
                <a:path w="20" h="20">
                  <a:moveTo>
                    <a:pt x="19" y="19"/>
                  </a:moveTo>
                  <a:lnTo>
                    <a:pt x="19" y="19"/>
                  </a:lnTo>
                  <a:lnTo>
                    <a:pt x="17" y="12"/>
                  </a:lnTo>
                  <a:lnTo>
                    <a:pt x="13" y="5"/>
                  </a:lnTo>
                  <a:lnTo>
                    <a:pt x="8" y="2"/>
                  </a:lnTo>
                  <a:lnTo>
                    <a:pt x="0" y="0"/>
                  </a:lnTo>
                  <a:lnTo>
                    <a:pt x="0" y="8"/>
                  </a:lnTo>
                  <a:lnTo>
                    <a:pt x="5" y="9"/>
                  </a:lnTo>
                  <a:lnTo>
                    <a:pt x="7" y="11"/>
                  </a:lnTo>
                  <a:lnTo>
                    <a:pt x="10" y="15"/>
                  </a:lnTo>
                  <a:lnTo>
                    <a:pt x="10" y="19"/>
                  </a:lnTo>
                  <a:lnTo>
                    <a:pt x="19" y="19"/>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97" name="Freeform 217"/>
            <p:cNvSpPr>
              <a:spLocks/>
            </p:cNvSpPr>
            <p:nvPr/>
          </p:nvSpPr>
          <p:spPr bwMode="auto">
            <a:xfrm>
              <a:off x="2194" y="1682"/>
              <a:ext cx="20" cy="19"/>
            </a:xfrm>
            <a:custGeom>
              <a:avLst/>
              <a:gdLst/>
              <a:ahLst/>
              <a:cxnLst>
                <a:cxn ang="0">
                  <a:pos x="0" y="18"/>
                </a:cxn>
                <a:cxn ang="0">
                  <a:pos x="0" y="18"/>
                </a:cxn>
                <a:cxn ang="0">
                  <a:pos x="8" y="16"/>
                </a:cxn>
                <a:cxn ang="0">
                  <a:pos x="13" y="12"/>
                </a:cxn>
                <a:cxn ang="0">
                  <a:pos x="17" y="7"/>
                </a:cxn>
                <a:cxn ang="0">
                  <a:pos x="19" y="0"/>
                </a:cxn>
                <a:cxn ang="0">
                  <a:pos x="10" y="0"/>
                </a:cxn>
                <a:cxn ang="0">
                  <a:pos x="10" y="4"/>
                </a:cxn>
                <a:cxn ang="0">
                  <a:pos x="7" y="7"/>
                </a:cxn>
                <a:cxn ang="0">
                  <a:pos x="5" y="10"/>
                </a:cxn>
                <a:cxn ang="0">
                  <a:pos x="0" y="10"/>
                </a:cxn>
                <a:cxn ang="0">
                  <a:pos x="0" y="18"/>
                </a:cxn>
              </a:cxnLst>
              <a:rect l="0" t="0" r="r" b="b"/>
              <a:pathLst>
                <a:path w="20" h="19">
                  <a:moveTo>
                    <a:pt x="0" y="18"/>
                  </a:moveTo>
                  <a:lnTo>
                    <a:pt x="0" y="18"/>
                  </a:lnTo>
                  <a:lnTo>
                    <a:pt x="8" y="16"/>
                  </a:lnTo>
                  <a:lnTo>
                    <a:pt x="13" y="12"/>
                  </a:lnTo>
                  <a:lnTo>
                    <a:pt x="17" y="7"/>
                  </a:lnTo>
                  <a:lnTo>
                    <a:pt x="19" y="0"/>
                  </a:lnTo>
                  <a:lnTo>
                    <a:pt x="10" y="0"/>
                  </a:lnTo>
                  <a:lnTo>
                    <a:pt x="10" y="4"/>
                  </a:lnTo>
                  <a:lnTo>
                    <a:pt x="7" y="7"/>
                  </a:lnTo>
                  <a:lnTo>
                    <a:pt x="5" y="10"/>
                  </a:lnTo>
                  <a:lnTo>
                    <a:pt x="0" y="10"/>
                  </a:lnTo>
                  <a:lnTo>
                    <a:pt x="0" y="18"/>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98" name="Freeform 218"/>
            <p:cNvSpPr>
              <a:spLocks/>
            </p:cNvSpPr>
            <p:nvPr/>
          </p:nvSpPr>
          <p:spPr bwMode="auto">
            <a:xfrm>
              <a:off x="2169" y="1682"/>
              <a:ext cx="18" cy="19"/>
            </a:xfrm>
            <a:custGeom>
              <a:avLst/>
              <a:gdLst/>
              <a:ahLst/>
              <a:cxnLst>
                <a:cxn ang="0">
                  <a:pos x="0" y="0"/>
                </a:cxn>
                <a:cxn ang="0">
                  <a:pos x="0" y="0"/>
                </a:cxn>
                <a:cxn ang="0">
                  <a:pos x="2" y="7"/>
                </a:cxn>
                <a:cxn ang="0">
                  <a:pos x="5" y="12"/>
                </a:cxn>
                <a:cxn ang="0">
                  <a:pos x="11" y="16"/>
                </a:cxn>
                <a:cxn ang="0">
                  <a:pos x="17" y="18"/>
                </a:cxn>
                <a:cxn ang="0">
                  <a:pos x="17" y="10"/>
                </a:cxn>
                <a:cxn ang="0">
                  <a:pos x="13" y="10"/>
                </a:cxn>
                <a:cxn ang="0">
                  <a:pos x="12" y="7"/>
                </a:cxn>
                <a:cxn ang="0">
                  <a:pos x="9" y="4"/>
                </a:cxn>
                <a:cxn ang="0">
                  <a:pos x="9" y="0"/>
                </a:cxn>
                <a:cxn ang="0">
                  <a:pos x="0" y="0"/>
                </a:cxn>
              </a:cxnLst>
              <a:rect l="0" t="0" r="r" b="b"/>
              <a:pathLst>
                <a:path w="18" h="19">
                  <a:moveTo>
                    <a:pt x="0" y="0"/>
                  </a:moveTo>
                  <a:lnTo>
                    <a:pt x="0" y="0"/>
                  </a:lnTo>
                  <a:lnTo>
                    <a:pt x="2" y="7"/>
                  </a:lnTo>
                  <a:lnTo>
                    <a:pt x="5" y="12"/>
                  </a:lnTo>
                  <a:lnTo>
                    <a:pt x="11" y="16"/>
                  </a:lnTo>
                  <a:lnTo>
                    <a:pt x="17" y="18"/>
                  </a:lnTo>
                  <a:lnTo>
                    <a:pt x="17" y="10"/>
                  </a:lnTo>
                  <a:lnTo>
                    <a:pt x="13" y="10"/>
                  </a:lnTo>
                  <a:lnTo>
                    <a:pt x="12" y="7"/>
                  </a:lnTo>
                  <a:lnTo>
                    <a:pt x="9" y="4"/>
                  </a:lnTo>
                  <a:lnTo>
                    <a:pt x="9" y="0"/>
                  </a:lnTo>
                  <a:lnTo>
                    <a:pt x="0"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099" name="Freeform 219"/>
            <p:cNvSpPr>
              <a:spLocks/>
            </p:cNvSpPr>
            <p:nvPr/>
          </p:nvSpPr>
          <p:spPr bwMode="auto">
            <a:xfrm>
              <a:off x="1603" y="709"/>
              <a:ext cx="31" cy="23"/>
            </a:xfrm>
            <a:custGeom>
              <a:avLst/>
              <a:gdLst/>
              <a:ahLst/>
              <a:cxnLst>
                <a:cxn ang="0">
                  <a:pos x="0" y="10"/>
                </a:cxn>
                <a:cxn ang="0">
                  <a:pos x="0" y="10"/>
                </a:cxn>
                <a:cxn ang="0">
                  <a:pos x="5" y="12"/>
                </a:cxn>
                <a:cxn ang="0">
                  <a:pos x="9" y="12"/>
                </a:cxn>
                <a:cxn ang="0">
                  <a:pos x="13" y="14"/>
                </a:cxn>
                <a:cxn ang="0">
                  <a:pos x="16" y="16"/>
                </a:cxn>
                <a:cxn ang="0">
                  <a:pos x="17" y="17"/>
                </a:cxn>
                <a:cxn ang="0">
                  <a:pos x="20" y="19"/>
                </a:cxn>
                <a:cxn ang="0">
                  <a:pos x="21" y="20"/>
                </a:cxn>
                <a:cxn ang="0">
                  <a:pos x="27" y="22"/>
                </a:cxn>
                <a:cxn ang="0">
                  <a:pos x="27" y="12"/>
                </a:cxn>
                <a:cxn ang="0">
                  <a:pos x="30" y="13"/>
                </a:cxn>
                <a:cxn ang="0">
                  <a:pos x="28" y="11"/>
                </a:cxn>
                <a:cxn ang="0">
                  <a:pos x="27" y="9"/>
                </a:cxn>
                <a:cxn ang="0">
                  <a:pos x="24" y="7"/>
                </a:cxn>
                <a:cxn ang="0">
                  <a:pos x="19" y="5"/>
                </a:cxn>
                <a:cxn ang="0">
                  <a:pos x="14" y="3"/>
                </a:cxn>
                <a:cxn ang="0">
                  <a:pos x="8" y="1"/>
                </a:cxn>
                <a:cxn ang="0">
                  <a:pos x="1" y="0"/>
                </a:cxn>
                <a:cxn ang="0">
                  <a:pos x="0" y="0"/>
                </a:cxn>
                <a:cxn ang="0">
                  <a:pos x="1" y="0"/>
                </a:cxn>
                <a:cxn ang="0">
                  <a:pos x="0" y="0"/>
                </a:cxn>
                <a:cxn ang="0">
                  <a:pos x="0" y="10"/>
                </a:cxn>
              </a:cxnLst>
              <a:rect l="0" t="0" r="r" b="b"/>
              <a:pathLst>
                <a:path w="31" h="23">
                  <a:moveTo>
                    <a:pt x="0" y="10"/>
                  </a:moveTo>
                  <a:lnTo>
                    <a:pt x="0" y="10"/>
                  </a:lnTo>
                  <a:lnTo>
                    <a:pt x="5" y="12"/>
                  </a:lnTo>
                  <a:lnTo>
                    <a:pt x="9" y="12"/>
                  </a:lnTo>
                  <a:lnTo>
                    <a:pt x="13" y="14"/>
                  </a:lnTo>
                  <a:lnTo>
                    <a:pt x="16" y="16"/>
                  </a:lnTo>
                  <a:lnTo>
                    <a:pt x="17" y="17"/>
                  </a:lnTo>
                  <a:lnTo>
                    <a:pt x="20" y="19"/>
                  </a:lnTo>
                  <a:lnTo>
                    <a:pt x="21" y="20"/>
                  </a:lnTo>
                  <a:lnTo>
                    <a:pt x="27" y="22"/>
                  </a:lnTo>
                  <a:lnTo>
                    <a:pt x="27" y="12"/>
                  </a:lnTo>
                  <a:lnTo>
                    <a:pt x="30" y="13"/>
                  </a:lnTo>
                  <a:lnTo>
                    <a:pt x="28" y="11"/>
                  </a:lnTo>
                  <a:lnTo>
                    <a:pt x="27" y="9"/>
                  </a:lnTo>
                  <a:lnTo>
                    <a:pt x="24" y="7"/>
                  </a:lnTo>
                  <a:lnTo>
                    <a:pt x="19" y="5"/>
                  </a:lnTo>
                  <a:lnTo>
                    <a:pt x="14" y="3"/>
                  </a:lnTo>
                  <a:lnTo>
                    <a:pt x="8" y="1"/>
                  </a:lnTo>
                  <a:lnTo>
                    <a:pt x="1" y="0"/>
                  </a:lnTo>
                  <a:lnTo>
                    <a:pt x="0" y="0"/>
                  </a:lnTo>
                  <a:lnTo>
                    <a:pt x="1" y="0"/>
                  </a:lnTo>
                  <a:lnTo>
                    <a:pt x="0" y="0"/>
                  </a:lnTo>
                  <a:lnTo>
                    <a:pt x="0" y="1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00" name="Freeform 220"/>
            <p:cNvSpPr>
              <a:spLocks/>
            </p:cNvSpPr>
            <p:nvPr/>
          </p:nvSpPr>
          <p:spPr bwMode="auto">
            <a:xfrm>
              <a:off x="1594" y="709"/>
              <a:ext cx="9" cy="7"/>
            </a:xfrm>
            <a:custGeom>
              <a:avLst/>
              <a:gdLst/>
              <a:ahLst/>
              <a:cxnLst>
                <a:cxn ang="0">
                  <a:pos x="0" y="3"/>
                </a:cxn>
                <a:cxn ang="0">
                  <a:pos x="4" y="6"/>
                </a:cxn>
                <a:cxn ang="0">
                  <a:pos x="5" y="6"/>
                </a:cxn>
                <a:cxn ang="0">
                  <a:pos x="5" y="0"/>
                </a:cxn>
                <a:cxn ang="0">
                  <a:pos x="4" y="0"/>
                </a:cxn>
                <a:cxn ang="0">
                  <a:pos x="8" y="3"/>
                </a:cxn>
                <a:cxn ang="0">
                  <a:pos x="0" y="3"/>
                </a:cxn>
                <a:cxn ang="0">
                  <a:pos x="0" y="6"/>
                </a:cxn>
                <a:cxn ang="0">
                  <a:pos x="4" y="6"/>
                </a:cxn>
                <a:cxn ang="0">
                  <a:pos x="0" y="3"/>
                </a:cxn>
              </a:cxnLst>
              <a:rect l="0" t="0" r="r" b="b"/>
              <a:pathLst>
                <a:path w="9" h="7">
                  <a:moveTo>
                    <a:pt x="0" y="3"/>
                  </a:moveTo>
                  <a:lnTo>
                    <a:pt x="4" y="6"/>
                  </a:lnTo>
                  <a:lnTo>
                    <a:pt x="5" y="6"/>
                  </a:lnTo>
                  <a:lnTo>
                    <a:pt x="5" y="0"/>
                  </a:lnTo>
                  <a:lnTo>
                    <a:pt x="4" y="0"/>
                  </a:lnTo>
                  <a:lnTo>
                    <a:pt x="8" y="3"/>
                  </a:lnTo>
                  <a:lnTo>
                    <a:pt x="0" y="3"/>
                  </a:lnTo>
                  <a:lnTo>
                    <a:pt x="0" y="6"/>
                  </a:lnTo>
                  <a:lnTo>
                    <a:pt x="4" y="6"/>
                  </a:lnTo>
                  <a:lnTo>
                    <a:pt x="0" y="3"/>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01" name="Freeform 221"/>
            <p:cNvSpPr>
              <a:spLocks/>
            </p:cNvSpPr>
            <p:nvPr/>
          </p:nvSpPr>
          <p:spPr bwMode="auto">
            <a:xfrm>
              <a:off x="1594" y="709"/>
              <a:ext cx="9" cy="5"/>
            </a:xfrm>
            <a:custGeom>
              <a:avLst/>
              <a:gdLst/>
              <a:ahLst/>
              <a:cxnLst>
                <a:cxn ang="0">
                  <a:pos x="2" y="4"/>
                </a:cxn>
                <a:cxn ang="0">
                  <a:pos x="0" y="2"/>
                </a:cxn>
                <a:cxn ang="0">
                  <a:pos x="0" y="2"/>
                </a:cxn>
                <a:cxn ang="0">
                  <a:pos x="8" y="2"/>
                </a:cxn>
                <a:cxn ang="0">
                  <a:pos x="8" y="2"/>
                </a:cxn>
                <a:cxn ang="0">
                  <a:pos x="7" y="0"/>
                </a:cxn>
                <a:cxn ang="0">
                  <a:pos x="8" y="2"/>
                </a:cxn>
                <a:cxn ang="0">
                  <a:pos x="8" y="1"/>
                </a:cxn>
                <a:cxn ang="0">
                  <a:pos x="7" y="0"/>
                </a:cxn>
                <a:cxn ang="0">
                  <a:pos x="2" y="4"/>
                </a:cxn>
              </a:cxnLst>
              <a:rect l="0" t="0" r="r" b="b"/>
              <a:pathLst>
                <a:path w="9" h="5">
                  <a:moveTo>
                    <a:pt x="2" y="4"/>
                  </a:moveTo>
                  <a:lnTo>
                    <a:pt x="0" y="2"/>
                  </a:lnTo>
                  <a:lnTo>
                    <a:pt x="0" y="2"/>
                  </a:lnTo>
                  <a:lnTo>
                    <a:pt x="8" y="2"/>
                  </a:lnTo>
                  <a:lnTo>
                    <a:pt x="8" y="2"/>
                  </a:lnTo>
                  <a:lnTo>
                    <a:pt x="7" y="0"/>
                  </a:lnTo>
                  <a:lnTo>
                    <a:pt x="8" y="2"/>
                  </a:lnTo>
                  <a:lnTo>
                    <a:pt x="8" y="1"/>
                  </a:lnTo>
                  <a:lnTo>
                    <a:pt x="7" y="0"/>
                  </a:lnTo>
                  <a:lnTo>
                    <a:pt x="2" y="4"/>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02" name="Freeform 222"/>
            <p:cNvSpPr>
              <a:spLocks/>
            </p:cNvSpPr>
            <p:nvPr/>
          </p:nvSpPr>
          <p:spPr bwMode="auto">
            <a:xfrm>
              <a:off x="1585" y="708"/>
              <a:ext cx="16" cy="8"/>
            </a:xfrm>
            <a:custGeom>
              <a:avLst/>
              <a:gdLst/>
              <a:ahLst/>
              <a:cxnLst>
                <a:cxn ang="0">
                  <a:pos x="0" y="7"/>
                </a:cxn>
                <a:cxn ang="0">
                  <a:pos x="0" y="7"/>
                </a:cxn>
                <a:cxn ang="0">
                  <a:pos x="4" y="7"/>
                </a:cxn>
                <a:cxn ang="0">
                  <a:pos x="7" y="6"/>
                </a:cxn>
                <a:cxn ang="0">
                  <a:pos x="8" y="6"/>
                </a:cxn>
                <a:cxn ang="0">
                  <a:pos x="15" y="1"/>
                </a:cxn>
                <a:cxn ang="0">
                  <a:pos x="9" y="0"/>
                </a:cxn>
                <a:cxn ang="0">
                  <a:pos x="6" y="0"/>
                </a:cxn>
                <a:cxn ang="0">
                  <a:pos x="2" y="0"/>
                </a:cxn>
                <a:cxn ang="0">
                  <a:pos x="0" y="0"/>
                </a:cxn>
                <a:cxn ang="0">
                  <a:pos x="0" y="7"/>
                </a:cxn>
              </a:cxnLst>
              <a:rect l="0" t="0" r="r" b="b"/>
              <a:pathLst>
                <a:path w="16" h="8">
                  <a:moveTo>
                    <a:pt x="0" y="7"/>
                  </a:moveTo>
                  <a:lnTo>
                    <a:pt x="0" y="7"/>
                  </a:lnTo>
                  <a:lnTo>
                    <a:pt x="4" y="7"/>
                  </a:lnTo>
                  <a:lnTo>
                    <a:pt x="7" y="6"/>
                  </a:lnTo>
                  <a:lnTo>
                    <a:pt x="8" y="6"/>
                  </a:lnTo>
                  <a:lnTo>
                    <a:pt x="15" y="1"/>
                  </a:lnTo>
                  <a:lnTo>
                    <a:pt x="9" y="0"/>
                  </a:lnTo>
                  <a:lnTo>
                    <a:pt x="6" y="0"/>
                  </a:lnTo>
                  <a:lnTo>
                    <a:pt x="2" y="0"/>
                  </a:lnTo>
                  <a:lnTo>
                    <a:pt x="0" y="0"/>
                  </a:lnTo>
                  <a:lnTo>
                    <a:pt x="0" y="7"/>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03" name="Freeform 223"/>
            <p:cNvSpPr>
              <a:spLocks/>
            </p:cNvSpPr>
            <p:nvPr/>
          </p:nvSpPr>
          <p:spPr bwMode="auto">
            <a:xfrm>
              <a:off x="1569" y="708"/>
              <a:ext cx="10" cy="8"/>
            </a:xfrm>
            <a:custGeom>
              <a:avLst/>
              <a:gdLst/>
              <a:ahLst/>
              <a:cxnLst>
                <a:cxn ang="0">
                  <a:pos x="8" y="4"/>
                </a:cxn>
                <a:cxn ang="0">
                  <a:pos x="6" y="6"/>
                </a:cxn>
                <a:cxn ang="0">
                  <a:pos x="5" y="7"/>
                </a:cxn>
                <a:cxn ang="0">
                  <a:pos x="7" y="7"/>
                </a:cxn>
                <a:cxn ang="0">
                  <a:pos x="8" y="7"/>
                </a:cxn>
                <a:cxn ang="0">
                  <a:pos x="9" y="7"/>
                </a:cxn>
                <a:cxn ang="0">
                  <a:pos x="9" y="0"/>
                </a:cxn>
                <a:cxn ang="0">
                  <a:pos x="8" y="0"/>
                </a:cxn>
                <a:cxn ang="0">
                  <a:pos x="7" y="0"/>
                </a:cxn>
                <a:cxn ang="0">
                  <a:pos x="5" y="0"/>
                </a:cxn>
                <a:cxn ang="0">
                  <a:pos x="3" y="1"/>
                </a:cxn>
                <a:cxn ang="0">
                  <a:pos x="0" y="4"/>
                </a:cxn>
                <a:cxn ang="0">
                  <a:pos x="3" y="1"/>
                </a:cxn>
                <a:cxn ang="0">
                  <a:pos x="0" y="2"/>
                </a:cxn>
                <a:cxn ang="0">
                  <a:pos x="0" y="4"/>
                </a:cxn>
                <a:cxn ang="0">
                  <a:pos x="8" y="4"/>
                </a:cxn>
              </a:cxnLst>
              <a:rect l="0" t="0" r="r" b="b"/>
              <a:pathLst>
                <a:path w="10" h="8">
                  <a:moveTo>
                    <a:pt x="8" y="4"/>
                  </a:moveTo>
                  <a:lnTo>
                    <a:pt x="6" y="6"/>
                  </a:lnTo>
                  <a:lnTo>
                    <a:pt x="5" y="7"/>
                  </a:lnTo>
                  <a:lnTo>
                    <a:pt x="7" y="7"/>
                  </a:lnTo>
                  <a:lnTo>
                    <a:pt x="8" y="7"/>
                  </a:lnTo>
                  <a:lnTo>
                    <a:pt x="9" y="7"/>
                  </a:lnTo>
                  <a:lnTo>
                    <a:pt x="9" y="0"/>
                  </a:lnTo>
                  <a:lnTo>
                    <a:pt x="8" y="0"/>
                  </a:lnTo>
                  <a:lnTo>
                    <a:pt x="7" y="0"/>
                  </a:lnTo>
                  <a:lnTo>
                    <a:pt x="5" y="0"/>
                  </a:lnTo>
                  <a:lnTo>
                    <a:pt x="3" y="1"/>
                  </a:lnTo>
                  <a:lnTo>
                    <a:pt x="0" y="4"/>
                  </a:lnTo>
                  <a:lnTo>
                    <a:pt x="3" y="1"/>
                  </a:lnTo>
                  <a:lnTo>
                    <a:pt x="0" y="2"/>
                  </a:lnTo>
                  <a:lnTo>
                    <a:pt x="0" y="4"/>
                  </a:lnTo>
                  <a:lnTo>
                    <a:pt x="8" y="4"/>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04" name="Freeform 224"/>
            <p:cNvSpPr>
              <a:spLocks/>
            </p:cNvSpPr>
            <p:nvPr/>
          </p:nvSpPr>
          <p:spPr bwMode="auto">
            <a:xfrm>
              <a:off x="1569" y="709"/>
              <a:ext cx="9" cy="7"/>
            </a:xfrm>
            <a:custGeom>
              <a:avLst/>
              <a:gdLst/>
              <a:ahLst/>
              <a:cxnLst>
                <a:cxn ang="0">
                  <a:pos x="4" y="6"/>
                </a:cxn>
                <a:cxn ang="0">
                  <a:pos x="8" y="3"/>
                </a:cxn>
                <a:cxn ang="0">
                  <a:pos x="8" y="3"/>
                </a:cxn>
                <a:cxn ang="0">
                  <a:pos x="0" y="3"/>
                </a:cxn>
                <a:cxn ang="0">
                  <a:pos x="0" y="3"/>
                </a:cxn>
                <a:cxn ang="0">
                  <a:pos x="4" y="0"/>
                </a:cxn>
                <a:cxn ang="0">
                  <a:pos x="4" y="6"/>
                </a:cxn>
                <a:cxn ang="0">
                  <a:pos x="8" y="6"/>
                </a:cxn>
                <a:cxn ang="0">
                  <a:pos x="8" y="3"/>
                </a:cxn>
                <a:cxn ang="0">
                  <a:pos x="4" y="6"/>
                </a:cxn>
              </a:cxnLst>
              <a:rect l="0" t="0" r="r" b="b"/>
              <a:pathLst>
                <a:path w="9" h="7">
                  <a:moveTo>
                    <a:pt x="4" y="6"/>
                  </a:moveTo>
                  <a:lnTo>
                    <a:pt x="8" y="3"/>
                  </a:lnTo>
                  <a:lnTo>
                    <a:pt x="8" y="3"/>
                  </a:lnTo>
                  <a:lnTo>
                    <a:pt x="0" y="3"/>
                  </a:lnTo>
                  <a:lnTo>
                    <a:pt x="0" y="3"/>
                  </a:lnTo>
                  <a:lnTo>
                    <a:pt x="4" y="0"/>
                  </a:lnTo>
                  <a:lnTo>
                    <a:pt x="4" y="6"/>
                  </a:lnTo>
                  <a:lnTo>
                    <a:pt x="8" y="6"/>
                  </a:lnTo>
                  <a:lnTo>
                    <a:pt x="8" y="3"/>
                  </a:lnTo>
                  <a:lnTo>
                    <a:pt x="4" y="6"/>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05" name="Freeform 225"/>
            <p:cNvSpPr>
              <a:spLocks/>
            </p:cNvSpPr>
            <p:nvPr/>
          </p:nvSpPr>
          <p:spPr bwMode="auto">
            <a:xfrm>
              <a:off x="1567" y="709"/>
              <a:ext cx="9" cy="7"/>
            </a:xfrm>
            <a:custGeom>
              <a:avLst/>
              <a:gdLst/>
              <a:ahLst/>
              <a:cxnLst>
                <a:cxn ang="0">
                  <a:pos x="8" y="3"/>
                </a:cxn>
                <a:cxn ang="0">
                  <a:pos x="4" y="6"/>
                </a:cxn>
                <a:cxn ang="0">
                  <a:pos x="5" y="6"/>
                </a:cxn>
                <a:cxn ang="0">
                  <a:pos x="5" y="0"/>
                </a:cxn>
                <a:cxn ang="0">
                  <a:pos x="4" y="0"/>
                </a:cxn>
                <a:cxn ang="0">
                  <a:pos x="0" y="3"/>
                </a:cxn>
                <a:cxn ang="0">
                  <a:pos x="4" y="0"/>
                </a:cxn>
                <a:cxn ang="0">
                  <a:pos x="0" y="0"/>
                </a:cxn>
                <a:cxn ang="0">
                  <a:pos x="0" y="3"/>
                </a:cxn>
                <a:cxn ang="0">
                  <a:pos x="8" y="3"/>
                </a:cxn>
              </a:cxnLst>
              <a:rect l="0" t="0" r="r" b="b"/>
              <a:pathLst>
                <a:path w="9" h="7">
                  <a:moveTo>
                    <a:pt x="8" y="3"/>
                  </a:moveTo>
                  <a:lnTo>
                    <a:pt x="4" y="6"/>
                  </a:lnTo>
                  <a:lnTo>
                    <a:pt x="5" y="6"/>
                  </a:lnTo>
                  <a:lnTo>
                    <a:pt x="5" y="0"/>
                  </a:lnTo>
                  <a:lnTo>
                    <a:pt x="4" y="0"/>
                  </a:lnTo>
                  <a:lnTo>
                    <a:pt x="0" y="3"/>
                  </a:lnTo>
                  <a:lnTo>
                    <a:pt x="4" y="0"/>
                  </a:lnTo>
                  <a:lnTo>
                    <a:pt x="0" y="0"/>
                  </a:lnTo>
                  <a:lnTo>
                    <a:pt x="0" y="3"/>
                  </a:lnTo>
                  <a:lnTo>
                    <a:pt x="8" y="3"/>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06" name="Freeform 226"/>
            <p:cNvSpPr>
              <a:spLocks/>
            </p:cNvSpPr>
            <p:nvPr/>
          </p:nvSpPr>
          <p:spPr bwMode="auto">
            <a:xfrm>
              <a:off x="1567" y="709"/>
              <a:ext cx="9" cy="8"/>
            </a:xfrm>
            <a:custGeom>
              <a:avLst/>
              <a:gdLst/>
              <a:ahLst/>
              <a:cxnLst>
                <a:cxn ang="0">
                  <a:pos x="4" y="7"/>
                </a:cxn>
                <a:cxn ang="0">
                  <a:pos x="8" y="4"/>
                </a:cxn>
                <a:cxn ang="0">
                  <a:pos x="0" y="4"/>
                </a:cxn>
                <a:cxn ang="0">
                  <a:pos x="4" y="0"/>
                </a:cxn>
                <a:cxn ang="0">
                  <a:pos x="4" y="7"/>
                </a:cxn>
                <a:cxn ang="0">
                  <a:pos x="8" y="7"/>
                </a:cxn>
                <a:cxn ang="0">
                  <a:pos x="8" y="4"/>
                </a:cxn>
                <a:cxn ang="0">
                  <a:pos x="4" y="7"/>
                </a:cxn>
              </a:cxnLst>
              <a:rect l="0" t="0" r="r" b="b"/>
              <a:pathLst>
                <a:path w="9" h="8">
                  <a:moveTo>
                    <a:pt x="4" y="7"/>
                  </a:moveTo>
                  <a:lnTo>
                    <a:pt x="8" y="4"/>
                  </a:lnTo>
                  <a:lnTo>
                    <a:pt x="0" y="4"/>
                  </a:lnTo>
                  <a:lnTo>
                    <a:pt x="4" y="0"/>
                  </a:lnTo>
                  <a:lnTo>
                    <a:pt x="4" y="7"/>
                  </a:lnTo>
                  <a:lnTo>
                    <a:pt x="8" y="7"/>
                  </a:lnTo>
                  <a:lnTo>
                    <a:pt x="8" y="4"/>
                  </a:lnTo>
                  <a:lnTo>
                    <a:pt x="4" y="7"/>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07" name="Freeform 227"/>
            <p:cNvSpPr>
              <a:spLocks/>
            </p:cNvSpPr>
            <p:nvPr/>
          </p:nvSpPr>
          <p:spPr bwMode="auto">
            <a:xfrm>
              <a:off x="1564" y="709"/>
              <a:ext cx="6" cy="8"/>
            </a:xfrm>
            <a:custGeom>
              <a:avLst/>
              <a:gdLst/>
              <a:ahLst/>
              <a:cxnLst>
                <a:cxn ang="0">
                  <a:pos x="5" y="4"/>
                </a:cxn>
                <a:cxn ang="0">
                  <a:pos x="2" y="7"/>
                </a:cxn>
                <a:cxn ang="0">
                  <a:pos x="4" y="7"/>
                </a:cxn>
                <a:cxn ang="0">
                  <a:pos x="4" y="0"/>
                </a:cxn>
                <a:cxn ang="0">
                  <a:pos x="2" y="0"/>
                </a:cxn>
                <a:cxn ang="0">
                  <a:pos x="0" y="4"/>
                </a:cxn>
                <a:cxn ang="0">
                  <a:pos x="2" y="0"/>
                </a:cxn>
                <a:cxn ang="0">
                  <a:pos x="0" y="0"/>
                </a:cxn>
                <a:cxn ang="0">
                  <a:pos x="0" y="4"/>
                </a:cxn>
                <a:cxn ang="0">
                  <a:pos x="5" y="4"/>
                </a:cxn>
              </a:cxnLst>
              <a:rect l="0" t="0" r="r" b="b"/>
              <a:pathLst>
                <a:path w="6" h="8">
                  <a:moveTo>
                    <a:pt x="5" y="4"/>
                  </a:moveTo>
                  <a:lnTo>
                    <a:pt x="2" y="7"/>
                  </a:lnTo>
                  <a:lnTo>
                    <a:pt x="4" y="7"/>
                  </a:lnTo>
                  <a:lnTo>
                    <a:pt x="4" y="0"/>
                  </a:lnTo>
                  <a:lnTo>
                    <a:pt x="2" y="0"/>
                  </a:lnTo>
                  <a:lnTo>
                    <a:pt x="0" y="4"/>
                  </a:lnTo>
                  <a:lnTo>
                    <a:pt x="2" y="0"/>
                  </a:lnTo>
                  <a:lnTo>
                    <a:pt x="0" y="0"/>
                  </a:lnTo>
                  <a:lnTo>
                    <a:pt x="0" y="4"/>
                  </a:lnTo>
                  <a:lnTo>
                    <a:pt x="5" y="4"/>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08" name="Freeform 228"/>
            <p:cNvSpPr>
              <a:spLocks/>
            </p:cNvSpPr>
            <p:nvPr/>
          </p:nvSpPr>
          <p:spPr bwMode="auto">
            <a:xfrm>
              <a:off x="1564" y="710"/>
              <a:ext cx="6" cy="8"/>
            </a:xfrm>
            <a:custGeom>
              <a:avLst/>
              <a:gdLst/>
              <a:ahLst/>
              <a:cxnLst>
                <a:cxn ang="0">
                  <a:pos x="3" y="7"/>
                </a:cxn>
                <a:cxn ang="0">
                  <a:pos x="5" y="4"/>
                </a:cxn>
                <a:cxn ang="0">
                  <a:pos x="5" y="3"/>
                </a:cxn>
                <a:cxn ang="0">
                  <a:pos x="0" y="3"/>
                </a:cxn>
                <a:cxn ang="0">
                  <a:pos x="0" y="4"/>
                </a:cxn>
                <a:cxn ang="0">
                  <a:pos x="2" y="0"/>
                </a:cxn>
                <a:cxn ang="0">
                  <a:pos x="3" y="7"/>
                </a:cxn>
                <a:cxn ang="0">
                  <a:pos x="5" y="6"/>
                </a:cxn>
                <a:cxn ang="0">
                  <a:pos x="5" y="4"/>
                </a:cxn>
                <a:cxn ang="0">
                  <a:pos x="3" y="7"/>
                </a:cxn>
              </a:cxnLst>
              <a:rect l="0" t="0" r="r" b="b"/>
              <a:pathLst>
                <a:path w="6" h="8">
                  <a:moveTo>
                    <a:pt x="3" y="7"/>
                  </a:moveTo>
                  <a:lnTo>
                    <a:pt x="5" y="4"/>
                  </a:lnTo>
                  <a:lnTo>
                    <a:pt x="5" y="3"/>
                  </a:lnTo>
                  <a:lnTo>
                    <a:pt x="0" y="3"/>
                  </a:lnTo>
                  <a:lnTo>
                    <a:pt x="0" y="4"/>
                  </a:lnTo>
                  <a:lnTo>
                    <a:pt x="2" y="0"/>
                  </a:lnTo>
                  <a:lnTo>
                    <a:pt x="3" y="7"/>
                  </a:lnTo>
                  <a:lnTo>
                    <a:pt x="5" y="6"/>
                  </a:lnTo>
                  <a:lnTo>
                    <a:pt x="5" y="4"/>
                  </a:lnTo>
                  <a:lnTo>
                    <a:pt x="3" y="7"/>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09" name="Freeform 229"/>
            <p:cNvSpPr>
              <a:spLocks/>
            </p:cNvSpPr>
            <p:nvPr/>
          </p:nvSpPr>
          <p:spPr bwMode="auto">
            <a:xfrm>
              <a:off x="1561" y="710"/>
              <a:ext cx="5" cy="8"/>
            </a:xfrm>
            <a:custGeom>
              <a:avLst/>
              <a:gdLst/>
              <a:ahLst/>
              <a:cxnLst>
                <a:cxn ang="0">
                  <a:pos x="4" y="6"/>
                </a:cxn>
                <a:cxn ang="0">
                  <a:pos x="3" y="7"/>
                </a:cxn>
                <a:cxn ang="0">
                  <a:pos x="4" y="7"/>
                </a:cxn>
                <a:cxn ang="0">
                  <a:pos x="3" y="0"/>
                </a:cxn>
                <a:cxn ang="0">
                  <a:pos x="2" y="1"/>
                </a:cxn>
                <a:cxn ang="0">
                  <a:pos x="0" y="1"/>
                </a:cxn>
                <a:cxn ang="0">
                  <a:pos x="2" y="1"/>
                </a:cxn>
                <a:cxn ang="0">
                  <a:pos x="1" y="1"/>
                </a:cxn>
                <a:cxn ang="0">
                  <a:pos x="0" y="1"/>
                </a:cxn>
                <a:cxn ang="0">
                  <a:pos x="4" y="6"/>
                </a:cxn>
              </a:cxnLst>
              <a:rect l="0" t="0" r="r" b="b"/>
              <a:pathLst>
                <a:path w="5" h="8">
                  <a:moveTo>
                    <a:pt x="4" y="6"/>
                  </a:moveTo>
                  <a:lnTo>
                    <a:pt x="3" y="7"/>
                  </a:lnTo>
                  <a:lnTo>
                    <a:pt x="4" y="7"/>
                  </a:lnTo>
                  <a:lnTo>
                    <a:pt x="3" y="0"/>
                  </a:lnTo>
                  <a:lnTo>
                    <a:pt x="2" y="1"/>
                  </a:lnTo>
                  <a:lnTo>
                    <a:pt x="0" y="1"/>
                  </a:lnTo>
                  <a:lnTo>
                    <a:pt x="2" y="1"/>
                  </a:lnTo>
                  <a:lnTo>
                    <a:pt x="1" y="1"/>
                  </a:lnTo>
                  <a:lnTo>
                    <a:pt x="0" y="1"/>
                  </a:lnTo>
                  <a:lnTo>
                    <a:pt x="4" y="6"/>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10" name="Freeform 230"/>
            <p:cNvSpPr>
              <a:spLocks/>
            </p:cNvSpPr>
            <p:nvPr/>
          </p:nvSpPr>
          <p:spPr bwMode="auto">
            <a:xfrm>
              <a:off x="1559" y="712"/>
              <a:ext cx="8" cy="5"/>
            </a:xfrm>
            <a:custGeom>
              <a:avLst/>
              <a:gdLst/>
              <a:ahLst/>
              <a:cxnLst>
                <a:cxn ang="0">
                  <a:pos x="7" y="2"/>
                </a:cxn>
                <a:cxn ang="0">
                  <a:pos x="6" y="4"/>
                </a:cxn>
                <a:cxn ang="0">
                  <a:pos x="6" y="4"/>
                </a:cxn>
                <a:cxn ang="0">
                  <a:pos x="1" y="0"/>
                </a:cxn>
                <a:cxn ang="0">
                  <a:pos x="1" y="0"/>
                </a:cxn>
                <a:cxn ang="0">
                  <a:pos x="0" y="2"/>
                </a:cxn>
                <a:cxn ang="0">
                  <a:pos x="1" y="0"/>
                </a:cxn>
                <a:cxn ang="0">
                  <a:pos x="0" y="1"/>
                </a:cxn>
                <a:cxn ang="0">
                  <a:pos x="0" y="2"/>
                </a:cxn>
                <a:cxn ang="0">
                  <a:pos x="7" y="2"/>
                </a:cxn>
              </a:cxnLst>
              <a:rect l="0" t="0" r="r" b="b"/>
              <a:pathLst>
                <a:path w="8" h="5">
                  <a:moveTo>
                    <a:pt x="7" y="2"/>
                  </a:moveTo>
                  <a:lnTo>
                    <a:pt x="6" y="4"/>
                  </a:lnTo>
                  <a:lnTo>
                    <a:pt x="6" y="4"/>
                  </a:lnTo>
                  <a:lnTo>
                    <a:pt x="1" y="0"/>
                  </a:lnTo>
                  <a:lnTo>
                    <a:pt x="1" y="0"/>
                  </a:lnTo>
                  <a:lnTo>
                    <a:pt x="0" y="2"/>
                  </a:lnTo>
                  <a:lnTo>
                    <a:pt x="1" y="0"/>
                  </a:lnTo>
                  <a:lnTo>
                    <a:pt x="0" y="1"/>
                  </a:lnTo>
                  <a:lnTo>
                    <a:pt x="0" y="2"/>
                  </a:lnTo>
                  <a:lnTo>
                    <a:pt x="7" y="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11" name="Freeform 231"/>
            <p:cNvSpPr>
              <a:spLocks/>
            </p:cNvSpPr>
            <p:nvPr/>
          </p:nvSpPr>
          <p:spPr bwMode="auto">
            <a:xfrm>
              <a:off x="1559" y="712"/>
              <a:ext cx="8" cy="7"/>
            </a:xfrm>
            <a:custGeom>
              <a:avLst/>
              <a:gdLst/>
              <a:ahLst/>
              <a:cxnLst>
                <a:cxn ang="0">
                  <a:pos x="4" y="6"/>
                </a:cxn>
                <a:cxn ang="0">
                  <a:pos x="7" y="3"/>
                </a:cxn>
                <a:cxn ang="0">
                  <a:pos x="7" y="3"/>
                </a:cxn>
                <a:cxn ang="0">
                  <a:pos x="0" y="3"/>
                </a:cxn>
                <a:cxn ang="0">
                  <a:pos x="0" y="3"/>
                </a:cxn>
                <a:cxn ang="0">
                  <a:pos x="4" y="0"/>
                </a:cxn>
                <a:cxn ang="0">
                  <a:pos x="4" y="6"/>
                </a:cxn>
                <a:cxn ang="0">
                  <a:pos x="7" y="6"/>
                </a:cxn>
                <a:cxn ang="0">
                  <a:pos x="7" y="3"/>
                </a:cxn>
                <a:cxn ang="0">
                  <a:pos x="4" y="6"/>
                </a:cxn>
              </a:cxnLst>
              <a:rect l="0" t="0" r="r" b="b"/>
              <a:pathLst>
                <a:path w="8" h="7">
                  <a:moveTo>
                    <a:pt x="4" y="6"/>
                  </a:moveTo>
                  <a:lnTo>
                    <a:pt x="7" y="3"/>
                  </a:lnTo>
                  <a:lnTo>
                    <a:pt x="7" y="3"/>
                  </a:lnTo>
                  <a:lnTo>
                    <a:pt x="0" y="3"/>
                  </a:lnTo>
                  <a:lnTo>
                    <a:pt x="0" y="3"/>
                  </a:lnTo>
                  <a:lnTo>
                    <a:pt x="4" y="0"/>
                  </a:lnTo>
                  <a:lnTo>
                    <a:pt x="4" y="6"/>
                  </a:lnTo>
                  <a:lnTo>
                    <a:pt x="7" y="6"/>
                  </a:lnTo>
                  <a:lnTo>
                    <a:pt x="7" y="3"/>
                  </a:lnTo>
                  <a:lnTo>
                    <a:pt x="4" y="6"/>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12" name="Freeform 232"/>
            <p:cNvSpPr>
              <a:spLocks/>
            </p:cNvSpPr>
            <p:nvPr/>
          </p:nvSpPr>
          <p:spPr bwMode="auto">
            <a:xfrm>
              <a:off x="1558" y="712"/>
              <a:ext cx="9" cy="7"/>
            </a:xfrm>
            <a:custGeom>
              <a:avLst/>
              <a:gdLst/>
              <a:ahLst/>
              <a:cxnLst>
                <a:cxn ang="0">
                  <a:pos x="8" y="3"/>
                </a:cxn>
                <a:cxn ang="0">
                  <a:pos x="4" y="6"/>
                </a:cxn>
                <a:cxn ang="0">
                  <a:pos x="5" y="6"/>
                </a:cxn>
                <a:cxn ang="0">
                  <a:pos x="5" y="0"/>
                </a:cxn>
                <a:cxn ang="0">
                  <a:pos x="4" y="0"/>
                </a:cxn>
                <a:cxn ang="0">
                  <a:pos x="0" y="3"/>
                </a:cxn>
                <a:cxn ang="0">
                  <a:pos x="4" y="0"/>
                </a:cxn>
                <a:cxn ang="0">
                  <a:pos x="0" y="0"/>
                </a:cxn>
                <a:cxn ang="0">
                  <a:pos x="0" y="3"/>
                </a:cxn>
                <a:cxn ang="0">
                  <a:pos x="8" y="3"/>
                </a:cxn>
              </a:cxnLst>
              <a:rect l="0" t="0" r="r" b="b"/>
              <a:pathLst>
                <a:path w="9" h="7">
                  <a:moveTo>
                    <a:pt x="8" y="3"/>
                  </a:moveTo>
                  <a:lnTo>
                    <a:pt x="4" y="6"/>
                  </a:lnTo>
                  <a:lnTo>
                    <a:pt x="5" y="6"/>
                  </a:lnTo>
                  <a:lnTo>
                    <a:pt x="5" y="0"/>
                  </a:lnTo>
                  <a:lnTo>
                    <a:pt x="4" y="0"/>
                  </a:lnTo>
                  <a:lnTo>
                    <a:pt x="0" y="3"/>
                  </a:lnTo>
                  <a:lnTo>
                    <a:pt x="4" y="0"/>
                  </a:lnTo>
                  <a:lnTo>
                    <a:pt x="0" y="0"/>
                  </a:lnTo>
                  <a:lnTo>
                    <a:pt x="0" y="3"/>
                  </a:lnTo>
                  <a:lnTo>
                    <a:pt x="8" y="3"/>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13" name="Freeform 233"/>
            <p:cNvSpPr>
              <a:spLocks/>
            </p:cNvSpPr>
            <p:nvPr/>
          </p:nvSpPr>
          <p:spPr bwMode="auto">
            <a:xfrm>
              <a:off x="1558" y="715"/>
              <a:ext cx="9" cy="3"/>
            </a:xfrm>
            <a:custGeom>
              <a:avLst/>
              <a:gdLst/>
              <a:ahLst/>
              <a:cxnLst>
                <a:cxn ang="0">
                  <a:pos x="7" y="2"/>
                </a:cxn>
                <a:cxn ang="0">
                  <a:pos x="8" y="1"/>
                </a:cxn>
                <a:cxn ang="0">
                  <a:pos x="0" y="1"/>
                </a:cxn>
                <a:cxn ang="0">
                  <a:pos x="1" y="0"/>
                </a:cxn>
                <a:cxn ang="0">
                  <a:pos x="7" y="2"/>
                </a:cxn>
                <a:cxn ang="0">
                  <a:pos x="8" y="2"/>
                </a:cxn>
                <a:cxn ang="0">
                  <a:pos x="8" y="1"/>
                </a:cxn>
                <a:cxn ang="0">
                  <a:pos x="7" y="2"/>
                </a:cxn>
              </a:cxnLst>
              <a:rect l="0" t="0" r="r" b="b"/>
              <a:pathLst>
                <a:path w="9" h="3">
                  <a:moveTo>
                    <a:pt x="7" y="2"/>
                  </a:moveTo>
                  <a:lnTo>
                    <a:pt x="8" y="1"/>
                  </a:lnTo>
                  <a:lnTo>
                    <a:pt x="0" y="1"/>
                  </a:lnTo>
                  <a:lnTo>
                    <a:pt x="1" y="0"/>
                  </a:lnTo>
                  <a:lnTo>
                    <a:pt x="7" y="2"/>
                  </a:lnTo>
                  <a:lnTo>
                    <a:pt x="8" y="2"/>
                  </a:lnTo>
                  <a:lnTo>
                    <a:pt x="8" y="1"/>
                  </a:lnTo>
                  <a:lnTo>
                    <a:pt x="7" y="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14" name="Freeform 234"/>
            <p:cNvSpPr>
              <a:spLocks/>
            </p:cNvSpPr>
            <p:nvPr/>
          </p:nvSpPr>
          <p:spPr bwMode="auto">
            <a:xfrm>
              <a:off x="1559" y="713"/>
              <a:ext cx="6" cy="7"/>
            </a:xfrm>
            <a:custGeom>
              <a:avLst/>
              <a:gdLst/>
              <a:ahLst/>
              <a:cxnLst>
                <a:cxn ang="0">
                  <a:pos x="2" y="6"/>
                </a:cxn>
                <a:cxn ang="0">
                  <a:pos x="4" y="5"/>
                </a:cxn>
                <a:cxn ang="0">
                  <a:pos x="5" y="5"/>
                </a:cxn>
                <a:cxn ang="0">
                  <a:pos x="1" y="1"/>
                </a:cxn>
                <a:cxn ang="0">
                  <a:pos x="0" y="1"/>
                </a:cxn>
                <a:cxn ang="0">
                  <a:pos x="2" y="0"/>
                </a:cxn>
                <a:cxn ang="0">
                  <a:pos x="2" y="6"/>
                </a:cxn>
                <a:cxn ang="0">
                  <a:pos x="4" y="6"/>
                </a:cxn>
                <a:cxn ang="0">
                  <a:pos x="4" y="5"/>
                </a:cxn>
                <a:cxn ang="0">
                  <a:pos x="2" y="6"/>
                </a:cxn>
              </a:cxnLst>
              <a:rect l="0" t="0" r="r" b="b"/>
              <a:pathLst>
                <a:path w="6" h="7">
                  <a:moveTo>
                    <a:pt x="2" y="6"/>
                  </a:moveTo>
                  <a:lnTo>
                    <a:pt x="4" y="5"/>
                  </a:lnTo>
                  <a:lnTo>
                    <a:pt x="5" y="5"/>
                  </a:lnTo>
                  <a:lnTo>
                    <a:pt x="1" y="1"/>
                  </a:lnTo>
                  <a:lnTo>
                    <a:pt x="0" y="1"/>
                  </a:lnTo>
                  <a:lnTo>
                    <a:pt x="2" y="0"/>
                  </a:lnTo>
                  <a:lnTo>
                    <a:pt x="2" y="6"/>
                  </a:lnTo>
                  <a:lnTo>
                    <a:pt x="4" y="6"/>
                  </a:lnTo>
                  <a:lnTo>
                    <a:pt x="4" y="5"/>
                  </a:lnTo>
                  <a:lnTo>
                    <a:pt x="2" y="6"/>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15" name="Freeform 235"/>
            <p:cNvSpPr>
              <a:spLocks/>
            </p:cNvSpPr>
            <p:nvPr/>
          </p:nvSpPr>
          <p:spPr bwMode="auto">
            <a:xfrm>
              <a:off x="1558" y="713"/>
              <a:ext cx="3" cy="7"/>
            </a:xfrm>
            <a:custGeom>
              <a:avLst/>
              <a:gdLst/>
              <a:ahLst/>
              <a:cxnLst>
                <a:cxn ang="0">
                  <a:pos x="2" y="5"/>
                </a:cxn>
                <a:cxn ang="0">
                  <a:pos x="1" y="6"/>
                </a:cxn>
                <a:cxn ang="0">
                  <a:pos x="1" y="6"/>
                </a:cxn>
                <a:cxn ang="0">
                  <a:pos x="1" y="0"/>
                </a:cxn>
                <a:cxn ang="0">
                  <a:pos x="1" y="0"/>
                </a:cxn>
                <a:cxn ang="0">
                  <a:pos x="0" y="1"/>
                </a:cxn>
                <a:cxn ang="0">
                  <a:pos x="1" y="0"/>
                </a:cxn>
                <a:cxn ang="0">
                  <a:pos x="0" y="0"/>
                </a:cxn>
                <a:cxn ang="0">
                  <a:pos x="0" y="1"/>
                </a:cxn>
                <a:cxn ang="0">
                  <a:pos x="2" y="5"/>
                </a:cxn>
              </a:cxnLst>
              <a:rect l="0" t="0" r="r" b="b"/>
              <a:pathLst>
                <a:path w="3" h="7">
                  <a:moveTo>
                    <a:pt x="2" y="5"/>
                  </a:moveTo>
                  <a:lnTo>
                    <a:pt x="1" y="6"/>
                  </a:lnTo>
                  <a:lnTo>
                    <a:pt x="1" y="6"/>
                  </a:lnTo>
                  <a:lnTo>
                    <a:pt x="1" y="0"/>
                  </a:lnTo>
                  <a:lnTo>
                    <a:pt x="1" y="0"/>
                  </a:lnTo>
                  <a:lnTo>
                    <a:pt x="0" y="1"/>
                  </a:lnTo>
                  <a:lnTo>
                    <a:pt x="1" y="0"/>
                  </a:lnTo>
                  <a:lnTo>
                    <a:pt x="0" y="0"/>
                  </a:lnTo>
                  <a:lnTo>
                    <a:pt x="0" y="1"/>
                  </a:lnTo>
                  <a:lnTo>
                    <a:pt x="2" y="5"/>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16" name="Freeform 236"/>
            <p:cNvSpPr>
              <a:spLocks/>
            </p:cNvSpPr>
            <p:nvPr/>
          </p:nvSpPr>
          <p:spPr bwMode="auto">
            <a:xfrm>
              <a:off x="1556" y="716"/>
              <a:ext cx="5" cy="3"/>
            </a:xfrm>
            <a:custGeom>
              <a:avLst/>
              <a:gdLst/>
              <a:ahLst/>
              <a:cxnLst>
                <a:cxn ang="0">
                  <a:pos x="4" y="2"/>
                </a:cxn>
                <a:cxn ang="0">
                  <a:pos x="4" y="2"/>
                </a:cxn>
                <a:cxn ang="0">
                  <a:pos x="4" y="2"/>
                </a:cxn>
                <a:cxn ang="0">
                  <a:pos x="0" y="0"/>
                </a:cxn>
                <a:cxn ang="0">
                  <a:pos x="0" y="0"/>
                </a:cxn>
                <a:cxn ang="0">
                  <a:pos x="4" y="2"/>
                </a:cxn>
              </a:cxnLst>
              <a:rect l="0" t="0" r="r" b="b"/>
              <a:pathLst>
                <a:path w="5" h="3">
                  <a:moveTo>
                    <a:pt x="4" y="2"/>
                  </a:moveTo>
                  <a:lnTo>
                    <a:pt x="4" y="2"/>
                  </a:lnTo>
                  <a:lnTo>
                    <a:pt x="4" y="2"/>
                  </a:lnTo>
                  <a:lnTo>
                    <a:pt x="0" y="0"/>
                  </a:lnTo>
                  <a:lnTo>
                    <a:pt x="0" y="0"/>
                  </a:lnTo>
                  <a:lnTo>
                    <a:pt x="4" y="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17" name="Freeform 237"/>
            <p:cNvSpPr>
              <a:spLocks/>
            </p:cNvSpPr>
            <p:nvPr/>
          </p:nvSpPr>
          <p:spPr bwMode="auto">
            <a:xfrm>
              <a:off x="1555" y="716"/>
              <a:ext cx="5" cy="4"/>
            </a:xfrm>
            <a:custGeom>
              <a:avLst/>
              <a:gdLst/>
              <a:ahLst/>
              <a:cxnLst>
                <a:cxn ang="0">
                  <a:pos x="2" y="2"/>
                </a:cxn>
                <a:cxn ang="0">
                  <a:pos x="4" y="3"/>
                </a:cxn>
                <a:cxn ang="0">
                  <a:pos x="4" y="3"/>
                </a:cxn>
                <a:cxn ang="0">
                  <a:pos x="0" y="0"/>
                </a:cxn>
                <a:cxn ang="0">
                  <a:pos x="0" y="0"/>
                </a:cxn>
                <a:cxn ang="0">
                  <a:pos x="2" y="2"/>
                </a:cxn>
              </a:cxnLst>
              <a:rect l="0" t="0" r="r" b="b"/>
              <a:pathLst>
                <a:path w="5" h="4">
                  <a:moveTo>
                    <a:pt x="2" y="2"/>
                  </a:moveTo>
                  <a:lnTo>
                    <a:pt x="4" y="3"/>
                  </a:lnTo>
                  <a:lnTo>
                    <a:pt x="4" y="3"/>
                  </a:lnTo>
                  <a:lnTo>
                    <a:pt x="0" y="0"/>
                  </a:lnTo>
                  <a:lnTo>
                    <a:pt x="0" y="0"/>
                  </a:lnTo>
                  <a:lnTo>
                    <a:pt x="2" y="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18" name="Freeform 238"/>
            <p:cNvSpPr>
              <a:spLocks/>
            </p:cNvSpPr>
            <p:nvPr/>
          </p:nvSpPr>
          <p:spPr bwMode="auto">
            <a:xfrm>
              <a:off x="1560" y="682"/>
              <a:ext cx="18" cy="27"/>
            </a:xfrm>
            <a:custGeom>
              <a:avLst/>
              <a:gdLst/>
              <a:ahLst/>
              <a:cxnLst>
                <a:cxn ang="0">
                  <a:pos x="4" y="2"/>
                </a:cxn>
                <a:cxn ang="0">
                  <a:pos x="0" y="3"/>
                </a:cxn>
                <a:cxn ang="0">
                  <a:pos x="10" y="26"/>
                </a:cxn>
                <a:cxn ang="0">
                  <a:pos x="17" y="22"/>
                </a:cxn>
                <a:cxn ang="0">
                  <a:pos x="8" y="0"/>
                </a:cxn>
                <a:cxn ang="0">
                  <a:pos x="4" y="2"/>
                </a:cxn>
              </a:cxnLst>
              <a:rect l="0" t="0" r="r" b="b"/>
              <a:pathLst>
                <a:path w="18" h="27">
                  <a:moveTo>
                    <a:pt x="4" y="2"/>
                  </a:moveTo>
                  <a:lnTo>
                    <a:pt x="0" y="3"/>
                  </a:lnTo>
                  <a:lnTo>
                    <a:pt x="10" y="26"/>
                  </a:lnTo>
                  <a:lnTo>
                    <a:pt x="17" y="22"/>
                  </a:lnTo>
                  <a:lnTo>
                    <a:pt x="8" y="0"/>
                  </a:lnTo>
                  <a:lnTo>
                    <a:pt x="4" y="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19" name="Freeform 239"/>
            <p:cNvSpPr>
              <a:spLocks/>
            </p:cNvSpPr>
            <p:nvPr/>
          </p:nvSpPr>
          <p:spPr bwMode="auto">
            <a:xfrm>
              <a:off x="1609" y="671"/>
              <a:ext cx="10" cy="33"/>
            </a:xfrm>
            <a:custGeom>
              <a:avLst/>
              <a:gdLst/>
              <a:ahLst/>
              <a:cxnLst>
                <a:cxn ang="0">
                  <a:pos x="6" y="0"/>
                </a:cxn>
                <a:cxn ang="0">
                  <a:pos x="4" y="0"/>
                </a:cxn>
                <a:cxn ang="0">
                  <a:pos x="0" y="31"/>
                </a:cxn>
                <a:cxn ang="0">
                  <a:pos x="5" y="32"/>
                </a:cxn>
                <a:cxn ang="0">
                  <a:pos x="9" y="1"/>
                </a:cxn>
                <a:cxn ang="0">
                  <a:pos x="6" y="0"/>
                </a:cxn>
              </a:cxnLst>
              <a:rect l="0" t="0" r="r" b="b"/>
              <a:pathLst>
                <a:path w="10" h="33">
                  <a:moveTo>
                    <a:pt x="6" y="0"/>
                  </a:moveTo>
                  <a:lnTo>
                    <a:pt x="4" y="0"/>
                  </a:lnTo>
                  <a:lnTo>
                    <a:pt x="0" y="31"/>
                  </a:lnTo>
                  <a:lnTo>
                    <a:pt x="5" y="32"/>
                  </a:lnTo>
                  <a:lnTo>
                    <a:pt x="9" y="1"/>
                  </a:lnTo>
                  <a:lnTo>
                    <a:pt x="6"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20" name="Freeform 240"/>
            <p:cNvSpPr>
              <a:spLocks/>
            </p:cNvSpPr>
            <p:nvPr/>
          </p:nvSpPr>
          <p:spPr bwMode="auto">
            <a:xfrm>
              <a:off x="1722" y="472"/>
              <a:ext cx="55" cy="64"/>
            </a:xfrm>
            <a:custGeom>
              <a:avLst/>
              <a:gdLst/>
              <a:ahLst/>
              <a:cxnLst>
                <a:cxn ang="0">
                  <a:pos x="8" y="44"/>
                </a:cxn>
                <a:cxn ang="0">
                  <a:pos x="11" y="49"/>
                </a:cxn>
                <a:cxn ang="0">
                  <a:pos x="15" y="52"/>
                </a:cxn>
                <a:cxn ang="0">
                  <a:pos x="22" y="56"/>
                </a:cxn>
                <a:cxn ang="0">
                  <a:pos x="31" y="56"/>
                </a:cxn>
                <a:cxn ang="0">
                  <a:pos x="36" y="54"/>
                </a:cxn>
                <a:cxn ang="0">
                  <a:pos x="41" y="52"/>
                </a:cxn>
                <a:cxn ang="0">
                  <a:pos x="45" y="48"/>
                </a:cxn>
                <a:cxn ang="0">
                  <a:pos x="45" y="44"/>
                </a:cxn>
                <a:cxn ang="0">
                  <a:pos x="42" y="40"/>
                </a:cxn>
                <a:cxn ang="0">
                  <a:pos x="38" y="37"/>
                </a:cxn>
                <a:cxn ang="0">
                  <a:pos x="29" y="35"/>
                </a:cxn>
                <a:cxn ang="0">
                  <a:pos x="18" y="32"/>
                </a:cxn>
                <a:cxn ang="0">
                  <a:pos x="9" y="30"/>
                </a:cxn>
                <a:cxn ang="0">
                  <a:pos x="5" y="26"/>
                </a:cxn>
                <a:cxn ang="0">
                  <a:pos x="2" y="19"/>
                </a:cxn>
                <a:cxn ang="0">
                  <a:pos x="4" y="13"/>
                </a:cxn>
                <a:cxn ang="0">
                  <a:pos x="7" y="6"/>
                </a:cxn>
                <a:cxn ang="0">
                  <a:pos x="13" y="2"/>
                </a:cxn>
                <a:cxn ang="0">
                  <a:pos x="22" y="0"/>
                </a:cxn>
                <a:cxn ang="0">
                  <a:pos x="34" y="0"/>
                </a:cxn>
                <a:cxn ang="0">
                  <a:pos x="42" y="3"/>
                </a:cxn>
                <a:cxn ang="0">
                  <a:pos x="48" y="10"/>
                </a:cxn>
                <a:cxn ang="0">
                  <a:pos x="52" y="16"/>
                </a:cxn>
                <a:cxn ang="0">
                  <a:pos x="43" y="16"/>
                </a:cxn>
                <a:cxn ang="0">
                  <a:pos x="39" y="11"/>
                </a:cxn>
                <a:cxn ang="0">
                  <a:pos x="31" y="7"/>
                </a:cxn>
                <a:cxn ang="0">
                  <a:pos x="20" y="7"/>
                </a:cxn>
                <a:cxn ang="0">
                  <a:pos x="13" y="11"/>
                </a:cxn>
                <a:cxn ang="0">
                  <a:pos x="12" y="16"/>
                </a:cxn>
                <a:cxn ang="0">
                  <a:pos x="13" y="21"/>
                </a:cxn>
                <a:cxn ang="0">
                  <a:pos x="18" y="23"/>
                </a:cxn>
                <a:cxn ang="0">
                  <a:pos x="32" y="28"/>
                </a:cxn>
                <a:cxn ang="0">
                  <a:pos x="42" y="30"/>
                </a:cxn>
                <a:cxn ang="0">
                  <a:pos x="49" y="34"/>
                </a:cxn>
                <a:cxn ang="0">
                  <a:pos x="53" y="41"/>
                </a:cxn>
                <a:cxn ang="0">
                  <a:pos x="54" y="48"/>
                </a:cxn>
                <a:cxn ang="0">
                  <a:pos x="50" y="54"/>
                </a:cxn>
                <a:cxn ang="0">
                  <a:pos x="45" y="60"/>
                </a:cxn>
                <a:cxn ang="0">
                  <a:pos x="35" y="63"/>
                </a:cxn>
                <a:cxn ang="0">
                  <a:pos x="23" y="63"/>
                </a:cxn>
                <a:cxn ang="0">
                  <a:pos x="13" y="61"/>
                </a:cxn>
                <a:cxn ang="0">
                  <a:pos x="5" y="56"/>
                </a:cxn>
                <a:cxn ang="0">
                  <a:pos x="0" y="47"/>
                </a:cxn>
              </a:cxnLst>
              <a:rect l="0" t="0" r="r" b="b"/>
              <a:pathLst>
                <a:path w="55" h="64">
                  <a:moveTo>
                    <a:pt x="0" y="42"/>
                  </a:moveTo>
                  <a:lnTo>
                    <a:pt x="8" y="42"/>
                  </a:lnTo>
                  <a:lnTo>
                    <a:pt x="8" y="44"/>
                  </a:lnTo>
                  <a:lnTo>
                    <a:pt x="9" y="46"/>
                  </a:lnTo>
                  <a:lnTo>
                    <a:pt x="9" y="47"/>
                  </a:lnTo>
                  <a:lnTo>
                    <a:pt x="11" y="49"/>
                  </a:lnTo>
                  <a:lnTo>
                    <a:pt x="12" y="50"/>
                  </a:lnTo>
                  <a:lnTo>
                    <a:pt x="13" y="51"/>
                  </a:lnTo>
                  <a:lnTo>
                    <a:pt x="15" y="52"/>
                  </a:lnTo>
                  <a:lnTo>
                    <a:pt x="18" y="54"/>
                  </a:lnTo>
                  <a:lnTo>
                    <a:pt x="19" y="54"/>
                  </a:lnTo>
                  <a:lnTo>
                    <a:pt x="22" y="56"/>
                  </a:lnTo>
                  <a:lnTo>
                    <a:pt x="26" y="56"/>
                  </a:lnTo>
                  <a:lnTo>
                    <a:pt x="28" y="56"/>
                  </a:lnTo>
                  <a:lnTo>
                    <a:pt x="31" y="56"/>
                  </a:lnTo>
                  <a:lnTo>
                    <a:pt x="33" y="56"/>
                  </a:lnTo>
                  <a:lnTo>
                    <a:pt x="35" y="56"/>
                  </a:lnTo>
                  <a:lnTo>
                    <a:pt x="36" y="54"/>
                  </a:lnTo>
                  <a:lnTo>
                    <a:pt x="39" y="54"/>
                  </a:lnTo>
                  <a:lnTo>
                    <a:pt x="40" y="52"/>
                  </a:lnTo>
                  <a:lnTo>
                    <a:pt x="41" y="52"/>
                  </a:lnTo>
                  <a:lnTo>
                    <a:pt x="43" y="51"/>
                  </a:lnTo>
                  <a:lnTo>
                    <a:pt x="43" y="50"/>
                  </a:lnTo>
                  <a:lnTo>
                    <a:pt x="45" y="48"/>
                  </a:lnTo>
                  <a:lnTo>
                    <a:pt x="45" y="47"/>
                  </a:lnTo>
                  <a:lnTo>
                    <a:pt x="45" y="46"/>
                  </a:lnTo>
                  <a:lnTo>
                    <a:pt x="45" y="44"/>
                  </a:lnTo>
                  <a:lnTo>
                    <a:pt x="45" y="43"/>
                  </a:lnTo>
                  <a:lnTo>
                    <a:pt x="43" y="42"/>
                  </a:lnTo>
                  <a:lnTo>
                    <a:pt x="42" y="40"/>
                  </a:lnTo>
                  <a:lnTo>
                    <a:pt x="41" y="40"/>
                  </a:lnTo>
                  <a:lnTo>
                    <a:pt x="40" y="38"/>
                  </a:lnTo>
                  <a:lnTo>
                    <a:pt x="38" y="37"/>
                  </a:lnTo>
                  <a:lnTo>
                    <a:pt x="36" y="36"/>
                  </a:lnTo>
                  <a:lnTo>
                    <a:pt x="34" y="36"/>
                  </a:lnTo>
                  <a:lnTo>
                    <a:pt x="29" y="35"/>
                  </a:lnTo>
                  <a:lnTo>
                    <a:pt x="26" y="34"/>
                  </a:lnTo>
                  <a:lnTo>
                    <a:pt x="21" y="33"/>
                  </a:lnTo>
                  <a:lnTo>
                    <a:pt x="18" y="32"/>
                  </a:lnTo>
                  <a:lnTo>
                    <a:pt x="14" y="31"/>
                  </a:lnTo>
                  <a:lnTo>
                    <a:pt x="12" y="31"/>
                  </a:lnTo>
                  <a:lnTo>
                    <a:pt x="9" y="30"/>
                  </a:lnTo>
                  <a:lnTo>
                    <a:pt x="8" y="28"/>
                  </a:lnTo>
                  <a:lnTo>
                    <a:pt x="7" y="27"/>
                  </a:lnTo>
                  <a:lnTo>
                    <a:pt x="5" y="26"/>
                  </a:lnTo>
                  <a:lnTo>
                    <a:pt x="5" y="23"/>
                  </a:lnTo>
                  <a:lnTo>
                    <a:pt x="4" y="21"/>
                  </a:lnTo>
                  <a:lnTo>
                    <a:pt x="2" y="19"/>
                  </a:lnTo>
                  <a:lnTo>
                    <a:pt x="2" y="17"/>
                  </a:lnTo>
                  <a:lnTo>
                    <a:pt x="2" y="15"/>
                  </a:lnTo>
                  <a:lnTo>
                    <a:pt x="4" y="13"/>
                  </a:lnTo>
                  <a:lnTo>
                    <a:pt x="5" y="11"/>
                  </a:lnTo>
                  <a:lnTo>
                    <a:pt x="5" y="9"/>
                  </a:lnTo>
                  <a:lnTo>
                    <a:pt x="7" y="6"/>
                  </a:lnTo>
                  <a:lnTo>
                    <a:pt x="8" y="5"/>
                  </a:lnTo>
                  <a:lnTo>
                    <a:pt x="11" y="3"/>
                  </a:lnTo>
                  <a:lnTo>
                    <a:pt x="13" y="2"/>
                  </a:lnTo>
                  <a:lnTo>
                    <a:pt x="16" y="2"/>
                  </a:lnTo>
                  <a:lnTo>
                    <a:pt x="20" y="0"/>
                  </a:lnTo>
                  <a:lnTo>
                    <a:pt x="22" y="0"/>
                  </a:lnTo>
                  <a:lnTo>
                    <a:pt x="26" y="0"/>
                  </a:lnTo>
                  <a:lnTo>
                    <a:pt x="31" y="0"/>
                  </a:lnTo>
                  <a:lnTo>
                    <a:pt x="34" y="0"/>
                  </a:lnTo>
                  <a:lnTo>
                    <a:pt x="36" y="2"/>
                  </a:lnTo>
                  <a:lnTo>
                    <a:pt x="40" y="2"/>
                  </a:lnTo>
                  <a:lnTo>
                    <a:pt x="42" y="3"/>
                  </a:lnTo>
                  <a:lnTo>
                    <a:pt x="45" y="5"/>
                  </a:lnTo>
                  <a:lnTo>
                    <a:pt x="47" y="7"/>
                  </a:lnTo>
                  <a:lnTo>
                    <a:pt x="48" y="10"/>
                  </a:lnTo>
                  <a:lnTo>
                    <a:pt x="49" y="11"/>
                  </a:lnTo>
                  <a:lnTo>
                    <a:pt x="52" y="14"/>
                  </a:lnTo>
                  <a:lnTo>
                    <a:pt x="52" y="16"/>
                  </a:lnTo>
                  <a:lnTo>
                    <a:pt x="53" y="18"/>
                  </a:lnTo>
                  <a:lnTo>
                    <a:pt x="43" y="18"/>
                  </a:lnTo>
                  <a:lnTo>
                    <a:pt x="43" y="16"/>
                  </a:lnTo>
                  <a:lnTo>
                    <a:pt x="41" y="14"/>
                  </a:lnTo>
                  <a:lnTo>
                    <a:pt x="40" y="12"/>
                  </a:lnTo>
                  <a:lnTo>
                    <a:pt x="39" y="11"/>
                  </a:lnTo>
                  <a:lnTo>
                    <a:pt x="36" y="10"/>
                  </a:lnTo>
                  <a:lnTo>
                    <a:pt x="34" y="7"/>
                  </a:lnTo>
                  <a:lnTo>
                    <a:pt x="31" y="7"/>
                  </a:lnTo>
                  <a:lnTo>
                    <a:pt x="27" y="7"/>
                  </a:lnTo>
                  <a:lnTo>
                    <a:pt x="22" y="7"/>
                  </a:lnTo>
                  <a:lnTo>
                    <a:pt x="20" y="7"/>
                  </a:lnTo>
                  <a:lnTo>
                    <a:pt x="18" y="10"/>
                  </a:lnTo>
                  <a:lnTo>
                    <a:pt x="15" y="10"/>
                  </a:lnTo>
                  <a:lnTo>
                    <a:pt x="13" y="11"/>
                  </a:lnTo>
                  <a:lnTo>
                    <a:pt x="13" y="13"/>
                  </a:lnTo>
                  <a:lnTo>
                    <a:pt x="12" y="15"/>
                  </a:lnTo>
                  <a:lnTo>
                    <a:pt x="12" y="16"/>
                  </a:lnTo>
                  <a:lnTo>
                    <a:pt x="12" y="18"/>
                  </a:lnTo>
                  <a:lnTo>
                    <a:pt x="12" y="19"/>
                  </a:lnTo>
                  <a:lnTo>
                    <a:pt x="13" y="21"/>
                  </a:lnTo>
                  <a:lnTo>
                    <a:pt x="13" y="22"/>
                  </a:lnTo>
                  <a:lnTo>
                    <a:pt x="15" y="23"/>
                  </a:lnTo>
                  <a:lnTo>
                    <a:pt x="18" y="23"/>
                  </a:lnTo>
                  <a:lnTo>
                    <a:pt x="22" y="26"/>
                  </a:lnTo>
                  <a:lnTo>
                    <a:pt x="27" y="27"/>
                  </a:lnTo>
                  <a:lnTo>
                    <a:pt x="32" y="28"/>
                  </a:lnTo>
                  <a:lnTo>
                    <a:pt x="36" y="28"/>
                  </a:lnTo>
                  <a:lnTo>
                    <a:pt x="40" y="30"/>
                  </a:lnTo>
                  <a:lnTo>
                    <a:pt x="42" y="30"/>
                  </a:lnTo>
                  <a:lnTo>
                    <a:pt x="45" y="31"/>
                  </a:lnTo>
                  <a:lnTo>
                    <a:pt x="47" y="32"/>
                  </a:lnTo>
                  <a:lnTo>
                    <a:pt x="49" y="34"/>
                  </a:lnTo>
                  <a:lnTo>
                    <a:pt x="50" y="36"/>
                  </a:lnTo>
                  <a:lnTo>
                    <a:pt x="52" y="38"/>
                  </a:lnTo>
                  <a:lnTo>
                    <a:pt x="53" y="41"/>
                  </a:lnTo>
                  <a:lnTo>
                    <a:pt x="54" y="43"/>
                  </a:lnTo>
                  <a:lnTo>
                    <a:pt x="54" y="46"/>
                  </a:lnTo>
                  <a:lnTo>
                    <a:pt x="54" y="48"/>
                  </a:lnTo>
                  <a:lnTo>
                    <a:pt x="53" y="50"/>
                  </a:lnTo>
                  <a:lnTo>
                    <a:pt x="52" y="52"/>
                  </a:lnTo>
                  <a:lnTo>
                    <a:pt x="50" y="54"/>
                  </a:lnTo>
                  <a:lnTo>
                    <a:pt x="48" y="57"/>
                  </a:lnTo>
                  <a:lnTo>
                    <a:pt x="46" y="59"/>
                  </a:lnTo>
                  <a:lnTo>
                    <a:pt x="45" y="60"/>
                  </a:lnTo>
                  <a:lnTo>
                    <a:pt x="41" y="61"/>
                  </a:lnTo>
                  <a:lnTo>
                    <a:pt x="39" y="62"/>
                  </a:lnTo>
                  <a:lnTo>
                    <a:pt x="35" y="63"/>
                  </a:lnTo>
                  <a:lnTo>
                    <a:pt x="32" y="63"/>
                  </a:lnTo>
                  <a:lnTo>
                    <a:pt x="28" y="63"/>
                  </a:lnTo>
                  <a:lnTo>
                    <a:pt x="23" y="63"/>
                  </a:lnTo>
                  <a:lnTo>
                    <a:pt x="20" y="63"/>
                  </a:lnTo>
                  <a:lnTo>
                    <a:pt x="16" y="62"/>
                  </a:lnTo>
                  <a:lnTo>
                    <a:pt x="13" y="61"/>
                  </a:lnTo>
                  <a:lnTo>
                    <a:pt x="11" y="60"/>
                  </a:lnTo>
                  <a:lnTo>
                    <a:pt x="7" y="58"/>
                  </a:lnTo>
                  <a:lnTo>
                    <a:pt x="5" y="56"/>
                  </a:lnTo>
                  <a:lnTo>
                    <a:pt x="4" y="53"/>
                  </a:lnTo>
                  <a:lnTo>
                    <a:pt x="1" y="50"/>
                  </a:lnTo>
                  <a:lnTo>
                    <a:pt x="0" y="47"/>
                  </a:lnTo>
                  <a:lnTo>
                    <a:pt x="0" y="44"/>
                  </a:lnTo>
                  <a:lnTo>
                    <a:pt x="0" y="4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21" name="Freeform 241"/>
            <p:cNvSpPr>
              <a:spLocks/>
            </p:cNvSpPr>
            <p:nvPr/>
          </p:nvSpPr>
          <p:spPr bwMode="auto">
            <a:xfrm>
              <a:off x="1791" y="473"/>
              <a:ext cx="52" cy="63"/>
            </a:xfrm>
            <a:custGeom>
              <a:avLst/>
              <a:gdLst/>
              <a:ahLst/>
              <a:cxnLst>
                <a:cxn ang="0">
                  <a:pos x="22" y="62"/>
                </a:cxn>
                <a:cxn ang="0">
                  <a:pos x="22" y="7"/>
                </a:cxn>
                <a:cxn ang="0">
                  <a:pos x="0" y="7"/>
                </a:cxn>
                <a:cxn ang="0">
                  <a:pos x="0" y="0"/>
                </a:cxn>
                <a:cxn ang="0">
                  <a:pos x="51" y="0"/>
                </a:cxn>
                <a:cxn ang="0">
                  <a:pos x="51" y="7"/>
                </a:cxn>
                <a:cxn ang="0">
                  <a:pos x="29" y="7"/>
                </a:cxn>
                <a:cxn ang="0">
                  <a:pos x="29" y="62"/>
                </a:cxn>
                <a:cxn ang="0">
                  <a:pos x="22" y="62"/>
                </a:cxn>
              </a:cxnLst>
              <a:rect l="0" t="0" r="r" b="b"/>
              <a:pathLst>
                <a:path w="52" h="63">
                  <a:moveTo>
                    <a:pt x="22" y="62"/>
                  </a:moveTo>
                  <a:lnTo>
                    <a:pt x="22" y="7"/>
                  </a:lnTo>
                  <a:lnTo>
                    <a:pt x="0" y="7"/>
                  </a:lnTo>
                  <a:lnTo>
                    <a:pt x="0" y="0"/>
                  </a:lnTo>
                  <a:lnTo>
                    <a:pt x="51" y="0"/>
                  </a:lnTo>
                  <a:lnTo>
                    <a:pt x="51" y="7"/>
                  </a:lnTo>
                  <a:lnTo>
                    <a:pt x="29" y="7"/>
                  </a:lnTo>
                  <a:lnTo>
                    <a:pt x="29" y="62"/>
                  </a:lnTo>
                  <a:lnTo>
                    <a:pt x="22" y="6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22" name="Freeform 242"/>
            <p:cNvSpPr>
              <a:spLocks/>
            </p:cNvSpPr>
            <p:nvPr/>
          </p:nvSpPr>
          <p:spPr bwMode="auto">
            <a:xfrm>
              <a:off x="1860" y="473"/>
              <a:ext cx="50" cy="63"/>
            </a:xfrm>
            <a:custGeom>
              <a:avLst/>
              <a:gdLst/>
              <a:ahLst/>
              <a:cxnLst>
                <a:cxn ang="0">
                  <a:pos x="0" y="62"/>
                </a:cxn>
                <a:cxn ang="0">
                  <a:pos x="0" y="0"/>
                </a:cxn>
                <a:cxn ang="0">
                  <a:pos x="48" y="0"/>
                </a:cxn>
                <a:cxn ang="0">
                  <a:pos x="48" y="7"/>
                </a:cxn>
                <a:cxn ang="0">
                  <a:pos x="9" y="7"/>
                </a:cxn>
                <a:cxn ang="0">
                  <a:pos x="9" y="26"/>
                </a:cxn>
                <a:cxn ang="0">
                  <a:pos x="46" y="26"/>
                </a:cxn>
                <a:cxn ang="0">
                  <a:pos x="46" y="33"/>
                </a:cxn>
                <a:cxn ang="0">
                  <a:pos x="9" y="33"/>
                </a:cxn>
                <a:cxn ang="0">
                  <a:pos x="9" y="55"/>
                </a:cxn>
                <a:cxn ang="0">
                  <a:pos x="49" y="55"/>
                </a:cxn>
                <a:cxn ang="0">
                  <a:pos x="49" y="62"/>
                </a:cxn>
                <a:cxn ang="0">
                  <a:pos x="0" y="62"/>
                </a:cxn>
              </a:cxnLst>
              <a:rect l="0" t="0" r="r" b="b"/>
              <a:pathLst>
                <a:path w="50" h="63">
                  <a:moveTo>
                    <a:pt x="0" y="62"/>
                  </a:moveTo>
                  <a:lnTo>
                    <a:pt x="0" y="0"/>
                  </a:lnTo>
                  <a:lnTo>
                    <a:pt x="48" y="0"/>
                  </a:lnTo>
                  <a:lnTo>
                    <a:pt x="48" y="7"/>
                  </a:lnTo>
                  <a:lnTo>
                    <a:pt x="9" y="7"/>
                  </a:lnTo>
                  <a:lnTo>
                    <a:pt x="9" y="26"/>
                  </a:lnTo>
                  <a:lnTo>
                    <a:pt x="46" y="26"/>
                  </a:lnTo>
                  <a:lnTo>
                    <a:pt x="46" y="33"/>
                  </a:lnTo>
                  <a:lnTo>
                    <a:pt x="9" y="33"/>
                  </a:lnTo>
                  <a:lnTo>
                    <a:pt x="9" y="55"/>
                  </a:lnTo>
                  <a:lnTo>
                    <a:pt x="49" y="55"/>
                  </a:lnTo>
                  <a:lnTo>
                    <a:pt x="49" y="62"/>
                  </a:lnTo>
                  <a:lnTo>
                    <a:pt x="0" y="6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23" name="Freeform 243"/>
            <p:cNvSpPr>
              <a:spLocks/>
            </p:cNvSpPr>
            <p:nvPr/>
          </p:nvSpPr>
          <p:spPr bwMode="auto">
            <a:xfrm>
              <a:off x="1920" y="473"/>
              <a:ext cx="62" cy="63"/>
            </a:xfrm>
            <a:custGeom>
              <a:avLst/>
              <a:gdLst/>
              <a:ahLst/>
              <a:cxnLst>
                <a:cxn ang="0">
                  <a:pos x="0" y="62"/>
                </a:cxn>
                <a:cxn ang="0">
                  <a:pos x="26" y="0"/>
                </a:cxn>
                <a:cxn ang="0">
                  <a:pos x="35" y="0"/>
                </a:cxn>
                <a:cxn ang="0">
                  <a:pos x="61" y="62"/>
                </a:cxn>
                <a:cxn ang="0">
                  <a:pos x="53" y="62"/>
                </a:cxn>
                <a:cxn ang="0">
                  <a:pos x="45" y="43"/>
                </a:cxn>
                <a:cxn ang="0">
                  <a:pos x="17" y="43"/>
                </a:cxn>
                <a:cxn ang="0">
                  <a:pos x="9" y="62"/>
                </a:cxn>
                <a:cxn ang="0">
                  <a:pos x="0" y="62"/>
                </a:cxn>
                <a:cxn ang="0">
                  <a:pos x="21" y="35"/>
                </a:cxn>
                <a:cxn ang="0">
                  <a:pos x="43" y="35"/>
                </a:cxn>
                <a:cxn ang="0">
                  <a:pos x="36" y="20"/>
                </a:cxn>
                <a:cxn ang="0">
                  <a:pos x="35" y="16"/>
                </a:cxn>
                <a:cxn ang="0">
                  <a:pos x="32" y="13"/>
                </a:cxn>
                <a:cxn ang="0">
                  <a:pos x="31" y="10"/>
                </a:cxn>
                <a:cxn ang="0">
                  <a:pos x="31" y="7"/>
                </a:cxn>
                <a:cxn ang="0">
                  <a:pos x="30" y="11"/>
                </a:cxn>
                <a:cxn ang="0">
                  <a:pos x="29" y="13"/>
                </a:cxn>
                <a:cxn ang="0">
                  <a:pos x="28" y="16"/>
                </a:cxn>
                <a:cxn ang="0">
                  <a:pos x="26" y="19"/>
                </a:cxn>
                <a:cxn ang="0">
                  <a:pos x="21" y="35"/>
                </a:cxn>
                <a:cxn ang="0">
                  <a:pos x="0" y="62"/>
                </a:cxn>
              </a:cxnLst>
              <a:rect l="0" t="0" r="r" b="b"/>
              <a:pathLst>
                <a:path w="62" h="63">
                  <a:moveTo>
                    <a:pt x="0" y="62"/>
                  </a:moveTo>
                  <a:lnTo>
                    <a:pt x="26" y="0"/>
                  </a:lnTo>
                  <a:lnTo>
                    <a:pt x="35" y="0"/>
                  </a:lnTo>
                  <a:lnTo>
                    <a:pt x="61" y="62"/>
                  </a:lnTo>
                  <a:lnTo>
                    <a:pt x="53" y="62"/>
                  </a:lnTo>
                  <a:lnTo>
                    <a:pt x="45" y="43"/>
                  </a:lnTo>
                  <a:lnTo>
                    <a:pt x="17" y="43"/>
                  </a:lnTo>
                  <a:lnTo>
                    <a:pt x="9" y="62"/>
                  </a:lnTo>
                  <a:lnTo>
                    <a:pt x="0" y="62"/>
                  </a:lnTo>
                  <a:lnTo>
                    <a:pt x="21" y="35"/>
                  </a:lnTo>
                  <a:lnTo>
                    <a:pt x="43" y="35"/>
                  </a:lnTo>
                  <a:lnTo>
                    <a:pt x="36" y="20"/>
                  </a:lnTo>
                  <a:lnTo>
                    <a:pt x="35" y="16"/>
                  </a:lnTo>
                  <a:lnTo>
                    <a:pt x="32" y="13"/>
                  </a:lnTo>
                  <a:lnTo>
                    <a:pt x="31" y="10"/>
                  </a:lnTo>
                  <a:lnTo>
                    <a:pt x="31" y="7"/>
                  </a:lnTo>
                  <a:lnTo>
                    <a:pt x="30" y="11"/>
                  </a:lnTo>
                  <a:lnTo>
                    <a:pt x="29" y="13"/>
                  </a:lnTo>
                  <a:lnTo>
                    <a:pt x="28" y="16"/>
                  </a:lnTo>
                  <a:lnTo>
                    <a:pt x="26" y="19"/>
                  </a:lnTo>
                  <a:lnTo>
                    <a:pt x="21" y="35"/>
                  </a:lnTo>
                  <a:lnTo>
                    <a:pt x="0" y="6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24" name="Freeform 244"/>
            <p:cNvSpPr>
              <a:spLocks/>
            </p:cNvSpPr>
            <p:nvPr/>
          </p:nvSpPr>
          <p:spPr bwMode="auto">
            <a:xfrm>
              <a:off x="1999" y="473"/>
              <a:ext cx="65" cy="63"/>
            </a:xfrm>
            <a:custGeom>
              <a:avLst/>
              <a:gdLst/>
              <a:ahLst/>
              <a:cxnLst>
                <a:cxn ang="0">
                  <a:pos x="0" y="62"/>
                </a:cxn>
                <a:cxn ang="0">
                  <a:pos x="0" y="0"/>
                </a:cxn>
                <a:cxn ang="0">
                  <a:pos x="14" y="0"/>
                </a:cxn>
                <a:cxn ang="0">
                  <a:pos x="28" y="44"/>
                </a:cxn>
                <a:cxn ang="0">
                  <a:pos x="29" y="46"/>
                </a:cxn>
                <a:cxn ang="0">
                  <a:pos x="30" y="49"/>
                </a:cxn>
                <a:cxn ang="0">
                  <a:pos x="31" y="51"/>
                </a:cxn>
                <a:cxn ang="0">
                  <a:pos x="31" y="53"/>
                </a:cxn>
                <a:cxn ang="0">
                  <a:pos x="33" y="51"/>
                </a:cxn>
                <a:cxn ang="0">
                  <a:pos x="33" y="49"/>
                </a:cxn>
                <a:cxn ang="0">
                  <a:pos x="35" y="46"/>
                </a:cxn>
                <a:cxn ang="0">
                  <a:pos x="35" y="43"/>
                </a:cxn>
                <a:cxn ang="0">
                  <a:pos x="50" y="0"/>
                </a:cxn>
                <a:cxn ang="0">
                  <a:pos x="64" y="0"/>
                </a:cxn>
                <a:cxn ang="0">
                  <a:pos x="64" y="62"/>
                </a:cxn>
                <a:cxn ang="0">
                  <a:pos x="55" y="62"/>
                </a:cxn>
                <a:cxn ang="0">
                  <a:pos x="55" y="10"/>
                </a:cxn>
                <a:cxn ang="0">
                  <a:pos x="37" y="62"/>
                </a:cxn>
                <a:cxn ang="0">
                  <a:pos x="27" y="62"/>
                </a:cxn>
                <a:cxn ang="0">
                  <a:pos x="9" y="10"/>
                </a:cxn>
                <a:cxn ang="0">
                  <a:pos x="9" y="62"/>
                </a:cxn>
                <a:cxn ang="0">
                  <a:pos x="0" y="62"/>
                </a:cxn>
              </a:cxnLst>
              <a:rect l="0" t="0" r="r" b="b"/>
              <a:pathLst>
                <a:path w="65" h="63">
                  <a:moveTo>
                    <a:pt x="0" y="62"/>
                  </a:moveTo>
                  <a:lnTo>
                    <a:pt x="0" y="0"/>
                  </a:lnTo>
                  <a:lnTo>
                    <a:pt x="14" y="0"/>
                  </a:lnTo>
                  <a:lnTo>
                    <a:pt x="28" y="44"/>
                  </a:lnTo>
                  <a:lnTo>
                    <a:pt x="29" y="46"/>
                  </a:lnTo>
                  <a:lnTo>
                    <a:pt x="30" y="49"/>
                  </a:lnTo>
                  <a:lnTo>
                    <a:pt x="31" y="51"/>
                  </a:lnTo>
                  <a:lnTo>
                    <a:pt x="31" y="53"/>
                  </a:lnTo>
                  <a:lnTo>
                    <a:pt x="33" y="51"/>
                  </a:lnTo>
                  <a:lnTo>
                    <a:pt x="33" y="49"/>
                  </a:lnTo>
                  <a:lnTo>
                    <a:pt x="35" y="46"/>
                  </a:lnTo>
                  <a:lnTo>
                    <a:pt x="35" y="43"/>
                  </a:lnTo>
                  <a:lnTo>
                    <a:pt x="50" y="0"/>
                  </a:lnTo>
                  <a:lnTo>
                    <a:pt x="64" y="0"/>
                  </a:lnTo>
                  <a:lnTo>
                    <a:pt x="64" y="62"/>
                  </a:lnTo>
                  <a:lnTo>
                    <a:pt x="55" y="62"/>
                  </a:lnTo>
                  <a:lnTo>
                    <a:pt x="55" y="10"/>
                  </a:lnTo>
                  <a:lnTo>
                    <a:pt x="37" y="62"/>
                  </a:lnTo>
                  <a:lnTo>
                    <a:pt x="27" y="62"/>
                  </a:lnTo>
                  <a:lnTo>
                    <a:pt x="9" y="10"/>
                  </a:lnTo>
                  <a:lnTo>
                    <a:pt x="9" y="62"/>
                  </a:lnTo>
                  <a:lnTo>
                    <a:pt x="0" y="6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25" name="Freeform 245"/>
            <p:cNvSpPr>
              <a:spLocks/>
            </p:cNvSpPr>
            <p:nvPr/>
          </p:nvSpPr>
          <p:spPr bwMode="auto">
            <a:xfrm>
              <a:off x="1749" y="569"/>
              <a:ext cx="55" cy="64"/>
            </a:xfrm>
            <a:custGeom>
              <a:avLst/>
              <a:gdLst/>
              <a:ahLst/>
              <a:cxnLst>
                <a:cxn ang="0">
                  <a:pos x="0" y="0"/>
                </a:cxn>
                <a:cxn ang="0">
                  <a:pos x="26" y="0"/>
                </a:cxn>
                <a:cxn ang="0">
                  <a:pos x="32" y="1"/>
                </a:cxn>
                <a:cxn ang="0">
                  <a:pos x="36" y="2"/>
                </a:cxn>
                <a:cxn ang="0">
                  <a:pos x="42" y="4"/>
                </a:cxn>
                <a:cxn ang="0">
                  <a:pos x="46" y="8"/>
                </a:cxn>
                <a:cxn ang="0">
                  <a:pos x="50" y="13"/>
                </a:cxn>
                <a:cxn ang="0">
                  <a:pos x="52" y="21"/>
                </a:cxn>
                <a:cxn ang="0">
                  <a:pos x="54" y="27"/>
                </a:cxn>
                <a:cxn ang="0">
                  <a:pos x="54" y="35"/>
                </a:cxn>
                <a:cxn ang="0">
                  <a:pos x="53" y="41"/>
                </a:cxn>
                <a:cxn ang="0">
                  <a:pos x="51" y="47"/>
                </a:cxn>
                <a:cxn ang="0">
                  <a:pos x="48" y="51"/>
                </a:cxn>
                <a:cxn ang="0">
                  <a:pos x="46" y="54"/>
                </a:cxn>
                <a:cxn ang="0">
                  <a:pos x="43" y="58"/>
                </a:cxn>
                <a:cxn ang="0">
                  <a:pos x="39" y="60"/>
                </a:cxn>
                <a:cxn ang="0">
                  <a:pos x="36" y="61"/>
                </a:cxn>
                <a:cxn ang="0">
                  <a:pos x="32" y="62"/>
                </a:cxn>
                <a:cxn ang="0">
                  <a:pos x="26" y="63"/>
                </a:cxn>
                <a:cxn ang="0">
                  <a:pos x="0" y="63"/>
                </a:cxn>
                <a:cxn ang="0">
                  <a:pos x="23" y="55"/>
                </a:cxn>
                <a:cxn ang="0">
                  <a:pos x="28" y="54"/>
                </a:cxn>
                <a:cxn ang="0">
                  <a:pos x="33" y="54"/>
                </a:cxn>
                <a:cxn ang="0">
                  <a:pos x="36" y="53"/>
                </a:cxn>
                <a:cxn ang="0">
                  <a:pos x="38" y="51"/>
                </a:cxn>
                <a:cxn ang="0">
                  <a:pos x="42" y="48"/>
                </a:cxn>
                <a:cxn ang="0">
                  <a:pos x="44" y="43"/>
                </a:cxn>
                <a:cxn ang="0">
                  <a:pos x="45" y="38"/>
                </a:cxn>
                <a:cxn ang="0">
                  <a:pos x="45" y="32"/>
                </a:cxn>
                <a:cxn ang="0">
                  <a:pos x="45" y="23"/>
                </a:cxn>
                <a:cxn ang="0">
                  <a:pos x="42" y="16"/>
                </a:cxn>
                <a:cxn ang="0">
                  <a:pos x="38" y="12"/>
                </a:cxn>
                <a:cxn ang="0">
                  <a:pos x="34" y="10"/>
                </a:cxn>
                <a:cxn ang="0">
                  <a:pos x="29" y="9"/>
                </a:cxn>
                <a:cxn ang="0">
                  <a:pos x="23" y="8"/>
                </a:cxn>
                <a:cxn ang="0">
                  <a:pos x="9" y="55"/>
                </a:cxn>
              </a:cxnLst>
              <a:rect l="0" t="0" r="r" b="b"/>
              <a:pathLst>
                <a:path w="55" h="64">
                  <a:moveTo>
                    <a:pt x="0" y="63"/>
                  </a:moveTo>
                  <a:lnTo>
                    <a:pt x="0" y="0"/>
                  </a:lnTo>
                  <a:lnTo>
                    <a:pt x="23" y="0"/>
                  </a:lnTo>
                  <a:lnTo>
                    <a:pt x="26" y="0"/>
                  </a:lnTo>
                  <a:lnTo>
                    <a:pt x="29" y="1"/>
                  </a:lnTo>
                  <a:lnTo>
                    <a:pt x="32" y="1"/>
                  </a:lnTo>
                  <a:lnTo>
                    <a:pt x="34" y="1"/>
                  </a:lnTo>
                  <a:lnTo>
                    <a:pt x="36" y="2"/>
                  </a:lnTo>
                  <a:lnTo>
                    <a:pt x="38" y="3"/>
                  </a:lnTo>
                  <a:lnTo>
                    <a:pt x="42" y="4"/>
                  </a:lnTo>
                  <a:lnTo>
                    <a:pt x="44" y="5"/>
                  </a:lnTo>
                  <a:lnTo>
                    <a:pt x="46" y="8"/>
                  </a:lnTo>
                  <a:lnTo>
                    <a:pt x="48" y="11"/>
                  </a:lnTo>
                  <a:lnTo>
                    <a:pt x="50" y="13"/>
                  </a:lnTo>
                  <a:lnTo>
                    <a:pt x="51" y="16"/>
                  </a:lnTo>
                  <a:lnTo>
                    <a:pt x="52" y="21"/>
                  </a:lnTo>
                  <a:lnTo>
                    <a:pt x="53" y="24"/>
                  </a:lnTo>
                  <a:lnTo>
                    <a:pt x="54" y="27"/>
                  </a:lnTo>
                  <a:lnTo>
                    <a:pt x="54" y="32"/>
                  </a:lnTo>
                  <a:lnTo>
                    <a:pt x="54" y="35"/>
                  </a:lnTo>
                  <a:lnTo>
                    <a:pt x="53" y="38"/>
                  </a:lnTo>
                  <a:lnTo>
                    <a:pt x="53" y="41"/>
                  </a:lnTo>
                  <a:lnTo>
                    <a:pt x="52" y="43"/>
                  </a:lnTo>
                  <a:lnTo>
                    <a:pt x="51" y="47"/>
                  </a:lnTo>
                  <a:lnTo>
                    <a:pt x="50" y="49"/>
                  </a:lnTo>
                  <a:lnTo>
                    <a:pt x="48" y="51"/>
                  </a:lnTo>
                  <a:lnTo>
                    <a:pt x="47" y="53"/>
                  </a:lnTo>
                  <a:lnTo>
                    <a:pt x="46" y="54"/>
                  </a:lnTo>
                  <a:lnTo>
                    <a:pt x="45" y="55"/>
                  </a:lnTo>
                  <a:lnTo>
                    <a:pt x="43" y="58"/>
                  </a:lnTo>
                  <a:lnTo>
                    <a:pt x="42" y="59"/>
                  </a:lnTo>
                  <a:lnTo>
                    <a:pt x="39" y="60"/>
                  </a:lnTo>
                  <a:lnTo>
                    <a:pt x="37" y="60"/>
                  </a:lnTo>
                  <a:lnTo>
                    <a:pt x="36" y="61"/>
                  </a:lnTo>
                  <a:lnTo>
                    <a:pt x="34" y="62"/>
                  </a:lnTo>
                  <a:lnTo>
                    <a:pt x="32" y="62"/>
                  </a:lnTo>
                  <a:lnTo>
                    <a:pt x="29" y="62"/>
                  </a:lnTo>
                  <a:lnTo>
                    <a:pt x="26" y="63"/>
                  </a:lnTo>
                  <a:lnTo>
                    <a:pt x="24" y="63"/>
                  </a:lnTo>
                  <a:lnTo>
                    <a:pt x="0" y="63"/>
                  </a:lnTo>
                  <a:lnTo>
                    <a:pt x="9" y="55"/>
                  </a:lnTo>
                  <a:lnTo>
                    <a:pt x="23" y="55"/>
                  </a:lnTo>
                  <a:lnTo>
                    <a:pt x="25" y="55"/>
                  </a:lnTo>
                  <a:lnTo>
                    <a:pt x="28" y="54"/>
                  </a:lnTo>
                  <a:lnTo>
                    <a:pt x="30" y="54"/>
                  </a:lnTo>
                  <a:lnTo>
                    <a:pt x="33" y="54"/>
                  </a:lnTo>
                  <a:lnTo>
                    <a:pt x="34" y="54"/>
                  </a:lnTo>
                  <a:lnTo>
                    <a:pt x="36" y="53"/>
                  </a:lnTo>
                  <a:lnTo>
                    <a:pt x="37" y="52"/>
                  </a:lnTo>
                  <a:lnTo>
                    <a:pt x="38" y="51"/>
                  </a:lnTo>
                  <a:lnTo>
                    <a:pt x="41" y="50"/>
                  </a:lnTo>
                  <a:lnTo>
                    <a:pt x="42" y="48"/>
                  </a:lnTo>
                  <a:lnTo>
                    <a:pt x="42" y="46"/>
                  </a:lnTo>
                  <a:lnTo>
                    <a:pt x="44" y="43"/>
                  </a:lnTo>
                  <a:lnTo>
                    <a:pt x="44" y="41"/>
                  </a:lnTo>
                  <a:lnTo>
                    <a:pt x="45" y="38"/>
                  </a:lnTo>
                  <a:lnTo>
                    <a:pt x="45" y="35"/>
                  </a:lnTo>
                  <a:lnTo>
                    <a:pt x="45" y="32"/>
                  </a:lnTo>
                  <a:lnTo>
                    <a:pt x="45" y="27"/>
                  </a:lnTo>
                  <a:lnTo>
                    <a:pt x="45" y="23"/>
                  </a:lnTo>
                  <a:lnTo>
                    <a:pt x="44" y="18"/>
                  </a:lnTo>
                  <a:lnTo>
                    <a:pt x="42" y="16"/>
                  </a:lnTo>
                  <a:lnTo>
                    <a:pt x="41" y="14"/>
                  </a:lnTo>
                  <a:lnTo>
                    <a:pt x="38" y="12"/>
                  </a:lnTo>
                  <a:lnTo>
                    <a:pt x="36" y="10"/>
                  </a:lnTo>
                  <a:lnTo>
                    <a:pt x="34" y="10"/>
                  </a:lnTo>
                  <a:lnTo>
                    <a:pt x="32" y="9"/>
                  </a:lnTo>
                  <a:lnTo>
                    <a:pt x="29" y="9"/>
                  </a:lnTo>
                  <a:lnTo>
                    <a:pt x="26" y="8"/>
                  </a:lnTo>
                  <a:lnTo>
                    <a:pt x="23" y="8"/>
                  </a:lnTo>
                  <a:lnTo>
                    <a:pt x="9" y="8"/>
                  </a:lnTo>
                  <a:lnTo>
                    <a:pt x="9" y="55"/>
                  </a:lnTo>
                  <a:lnTo>
                    <a:pt x="0" y="63"/>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26" name="Freeform 246"/>
            <p:cNvSpPr>
              <a:spLocks/>
            </p:cNvSpPr>
            <p:nvPr/>
          </p:nvSpPr>
          <p:spPr bwMode="auto">
            <a:xfrm>
              <a:off x="1826" y="569"/>
              <a:ext cx="55" cy="64"/>
            </a:xfrm>
            <a:custGeom>
              <a:avLst/>
              <a:gdLst/>
              <a:ahLst/>
              <a:cxnLst>
                <a:cxn ang="0">
                  <a:pos x="0" y="0"/>
                </a:cxn>
                <a:cxn ang="0">
                  <a:pos x="32" y="0"/>
                </a:cxn>
                <a:cxn ang="0">
                  <a:pos x="37" y="1"/>
                </a:cxn>
                <a:cxn ang="0">
                  <a:pos x="42" y="3"/>
                </a:cxn>
                <a:cxn ang="0">
                  <a:pos x="46" y="7"/>
                </a:cxn>
                <a:cxn ang="0">
                  <a:pos x="48" y="10"/>
                </a:cxn>
                <a:cxn ang="0">
                  <a:pos x="51" y="15"/>
                </a:cxn>
                <a:cxn ang="0">
                  <a:pos x="50" y="21"/>
                </a:cxn>
                <a:cxn ang="0">
                  <a:pos x="47" y="26"/>
                </a:cxn>
                <a:cxn ang="0">
                  <a:pos x="43" y="30"/>
                </a:cxn>
                <a:cxn ang="0">
                  <a:pos x="36" y="34"/>
                </a:cxn>
                <a:cxn ang="0">
                  <a:pos x="34" y="35"/>
                </a:cxn>
                <a:cxn ang="0">
                  <a:pos x="36" y="37"/>
                </a:cxn>
                <a:cxn ang="0">
                  <a:pos x="38" y="40"/>
                </a:cxn>
                <a:cxn ang="0">
                  <a:pos x="43" y="43"/>
                </a:cxn>
                <a:cxn ang="0">
                  <a:pos x="54" y="63"/>
                </a:cxn>
                <a:cxn ang="0">
                  <a:pos x="36" y="50"/>
                </a:cxn>
                <a:cxn ang="0">
                  <a:pos x="33" y="46"/>
                </a:cxn>
                <a:cxn ang="0">
                  <a:pos x="30" y="42"/>
                </a:cxn>
                <a:cxn ang="0">
                  <a:pos x="28" y="39"/>
                </a:cxn>
                <a:cxn ang="0">
                  <a:pos x="26" y="38"/>
                </a:cxn>
                <a:cxn ang="0">
                  <a:pos x="25" y="37"/>
                </a:cxn>
                <a:cxn ang="0">
                  <a:pos x="23" y="36"/>
                </a:cxn>
                <a:cxn ang="0">
                  <a:pos x="20" y="35"/>
                </a:cxn>
                <a:cxn ang="0">
                  <a:pos x="17" y="35"/>
                </a:cxn>
                <a:cxn ang="0">
                  <a:pos x="8" y="63"/>
                </a:cxn>
                <a:cxn ang="0">
                  <a:pos x="8" y="27"/>
                </a:cxn>
                <a:cxn ang="0">
                  <a:pos x="28" y="27"/>
                </a:cxn>
                <a:cxn ang="0">
                  <a:pos x="33" y="27"/>
                </a:cxn>
                <a:cxn ang="0">
                  <a:pos x="36" y="26"/>
                </a:cxn>
                <a:cxn ang="0">
                  <a:pos x="38" y="25"/>
                </a:cxn>
                <a:cxn ang="0">
                  <a:pos x="41" y="22"/>
                </a:cxn>
                <a:cxn ang="0">
                  <a:pos x="42" y="18"/>
                </a:cxn>
                <a:cxn ang="0">
                  <a:pos x="42" y="16"/>
                </a:cxn>
                <a:cxn ang="0">
                  <a:pos x="39" y="12"/>
                </a:cxn>
                <a:cxn ang="0">
                  <a:pos x="36" y="10"/>
                </a:cxn>
                <a:cxn ang="0">
                  <a:pos x="30" y="8"/>
                </a:cxn>
                <a:cxn ang="0">
                  <a:pos x="8" y="8"/>
                </a:cxn>
                <a:cxn ang="0">
                  <a:pos x="0" y="63"/>
                </a:cxn>
              </a:cxnLst>
              <a:rect l="0" t="0" r="r" b="b"/>
              <a:pathLst>
                <a:path w="55" h="64">
                  <a:moveTo>
                    <a:pt x="0" y="63"/>
                  </a:moveTo>
                  <a:lnTo>
                    <a:pt x="0" y="0"/>
                  </a:lnTo>
                  <a:lnTo>
                    <a:pt x="27" y="0"/>
                  </a:lnTo>
                  <a:lnTo>
                    <a:pt x="32" y="0"/>
                  </a:lnTo>
                  <a:lnTo>
                    <a:pt x="35" y="1"/>
                  </a:lnTo>
                  <a:lnTo>
                    <a:pt x="37" y="1"/>
                  </a:lnTo>
                  <a:lnTo>
                    <a:pt x="39" y="2"/>
                  </a:lnTo>
                  <a:lnTo>
                    <a:pt x="42" y="3"/>
                  </a:lnTo>
                  <a:lnTo>
                    <a:pt x="44" y="4"/>
                  </a:lnTo>
                  <a:lnTo>
                    <a:pt x="46" y="7"/>
                  </a:lnTo>
                  <a:lnTo>
                    <a:pt x="47" y="9"/>
                  </a:lnTo>
                  <a:lnTo>
                    <a:pt x="48" y="10"/>
                  </a:lnTo>
                  <a:lnTo>
                    <a:pt x="50" y="13"/>
                  </a:lnTo>
                  <a:lnTo>
                    <a:pt x="51" y="15"/>
                  </a:lnTo>
                  <a:lnTo>
                    <a:pt x="51" y="17"/>
                  </a:lnTo>
                  <a:lnTo>
                    <a:pt x="50" y="21"/>
                  </a:lnTo>
                  <a:lnTo>
                    <a:pt x="48" y="24"/>
                  </a:lnTo>
                  <a:lnTo>
                    <a:pt x="47" y="26"/>
                  </a:lnTo>
                  <a:lnTo>
                    <a:pt x="46" y="29"/>
                  </a:lnTo>
                  <a:lnTo>
                    <a:pt x="43" y="30"/>
                  </a:lnTo>
                  <a:lnTo>
                    <a:pt x="39" y="33"/>
                  </a:lnTo>
                  <a:lnTo>
                    <a:pt x="36" y="34"/>
                  </a:lnTo>
                  <a:lnTo>
                    <a:pt x="32" y="35"/>
                  </a:lnTo>
                  <a:lnTo>
                    <a:pt x="34" y="35"/>
                  </a:lnTo>
                  <a:lnTo>
                    <a:pt x="35" y="37"/>
                  </a:lnTo>
                  <a:lnTo>
                    <a:pt x="36" y="37"/>
                  </a:lnTo>
                  <a:lnTo>
                    <a:pt x="36" y="38"/>
                  </a:lnTo>
                  <a:lnTo>
                    <a:pt x="38" y="40"/>
                  </a:lnTo>
                  <a:lnTo>
                    <a:pt x="41" y="42"/>
                  </a:lnTo>
                  <a:lnTo>
                    <a:pt x="43" y="43"/>
                  </a:lnTo>
                  <a:lnTo>
                    <a:pt x="44" y="47"/>
                  </a:lnTo>
                  <a:lnTo>
                    <a:pt x="54" y="63"/>
                  </a:lnTo>
                  <a:lnTo>
                    <a:pt x="44" y="63"/>
                  </a:lnTo>
                  <a:lnTo>
                    <a:pt x="36" y="50"/>
                  </a:lnTo>
                  <a:lnTo>
                    <a:pt x="35" y="48"/>
                  </a:lnTo>
                  <a:lnTo>
                    <a:pt x="33" y="46"/>
                  </a:lnTo>
                  <a:lnTo>
                    <a:pt x="32" y="43"/>
                  </a:lnTo>
                  <a:lnTo>
                    <a:pt x="30" y="42"/>
                  </a:lnTo>
                  <a:lnTo>
                    <a:pt x="29" y="41"/>
                  </a:lnTo>
                  <a:lnTo>
                    <a:pt x="28" y="39"/>
                  </a:lnTo>
                  <a:lnTo>
                    <a:pt x="27" y="38"/>
                  </a:lnTo>
                  <a:lnTo>
                    <a:pt x="26" y="38"/>
                  </a:lnTo>
                  <a:lnTo>
                    <a:pt x="26" y="37"/>
                  </a:lnTo>
                  <a:lnTo>
                    <a:pt x="25" y="37"/>
                  </a:lnTo>
                  <a:lnTo>
                    <a:pt x="24" y="36"/>
                  </a:lnTo>
                  <a:lnTo>
                    <a:pt x="23" y="36"/>
                  </a:lnTo>
                  <a:lnTo>
                    <a:pt x="21" y="36"/>
                  </a:lnTo>
                  <a:lnTo>
                    <a:pt x="20" y="35"/>
                  </a:lnTo>
                  <a:lnTo>
                    <a:pt x="18" y="35"/>
                  </a:lnTo>
                  <a:lnTo>
                    <a:pt x="17" y="35"/>
                  </a:lnTo>
                  <a:lnTo>
                    <a:pt x="8" y="35"/>
                  </a:lnTo>
                  <a:lnTo>
                    <a:pt x="8" y="63"/>
                  </a:lnTo>
                  <a:lnTo>
                    <a:pt x="0" y="63"/>
                  </a:lnTo>
                  <a:lnTo>
                    <a:pt x="8" y="27"/>
                  </a:lnTo>
                  <a:lnTo>
                    <a:pt x="26" y="27"/>
                  </a:lnTo>
                  <a:lnTo>
                    <a:pt x="28" y="27"/>
                  </a:lnTo>
                  <a:lnTo>
                    <a:pt x="30" y="27"/>
                  </a:lnTo>
                  <a:lnTo>
                    <a:pt x="33" y="27"/>
                  </a:lnTo>
                  <a:lnTo>
                    <a:pt x="35" y="27"/>
                  </a:lnTo>
                  <a:lnTo>
                    <a:pt x="36" y="26"/>
                  </a:lnTo>
                  <a:lnTo>
                    <a:pt x="37" y="25"/>
                  </a:lnTo>
                  <a:lnTo>
                    <a:pt x="38" y="25"/>
                  </a:lnTo>
                  <a:lnTo>
                    <a:pt x="39" y="23"/>
                  </a:lnTo>
                  <a:lnTo>
                    <a:pt x="41" y="22"/>
                  </a:lnTo>
                  <a:lnTo>
                    <a:pt x="42" y="21"/>
                  </a:lnTo>
                  <a:lnTo>
                    <a:pt x="42" y="18"/>
                  </a:lnTo>
                  <a:lnTo>
                    <a:pt x="42" y="17"/>
                  </a:lnTo>
                  <a:lnTo>
                    <a:pt x="42" y="16"/>
                  </a:lnTo>
                  <a:lnTo>
                    <a:pt x="42" y="14"/>
                  </a:lnTo>
                  <a:lnTo>
                    <a:pt x="39" y="12"/>
                  </a:lnTo>
                  <a:lnTo>
                    <a:pt x="38" y="11"/>
                  </a:lnTo>
                  <a:lnTo>
                    <a:pt x="36" y="10"/>
                  </a:lnTo>
                  <a:lnTo>
                    <a:pt x="34" y="9"/>
                  </a:lnTo>
                  <a:lnTo>
                    <a:pt x="30" y="8"/>
                  </a:lnTo>
                  <a:lnTo>
                    <a:pt x="27" y="8"/>
                  </a:lnTo>
                  <a:lnTo>
                    <a:pt x="8" y="8"/>
                  </a:lnTo>
                  <a:lnTo>
                    <a:pt x="8" y="27"/>
                  </a:lnTo>
                  <a:lnTo>
                    <a:pt x="0" y="63"/>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27" name="Freeform 247"/>
            <p:cNvSpPr>
              <a:spLocks/>
            </p:cNvSpPr>
            <p:nvPr/>
          </p:nvSpPr>
          <p:spPr bwMode="auto">
            <a:xfrm>
              <a:off x="1900" y="569"/>
              <a:ext cx="53" cy="64"/>
            </a:xfrm>
            <a:custGeom>
              <a:avLst/>
              <a:gdLst/>
              <a:ahLst/>
              <a:cxnLst>
                <a:cxn ang="0">
                  <a:pos x="44" y="0"/>
                </a:cxn>
                <a:cxn ang="0">
                  <a:pos x="52" y="0"/>
                </a:cxn>
                <a:cxn ang="0">
                  <a:pos x="52" y="37"/>
                </a:cxn>
                <a:cxn ang="0">
                  <a:pos x="52" y="41"/>
                </a:cxn>
                <a:cxn ang="0">
                  <a:pos x="52" y="45"/>
                </a:cxn>
                <a:cxn ang="0">
                  <a:pos x="51" y="48"/>
                </a:cxn>
                <a:cxn ang="0">
                  <a:pos x="50" y="51"/>
                </a:cxn>
                <a:cxn ang="0">
                  <a:pos x="49" y="53"/>
                </a:cxn>
                <a:cxn ang="0">
                  <a:pos x="47" y="55"/>
                </a:cxn>
                <a:cxn ang="0">
                  <a:pos x="44" y="58"/>
                </a:cxn>
                <a:cxn ang="0">
                  <a:pos x="42" y="60"/>
                </a:cxn>
                <a:cxn ang="0">
                  <a:pos x="38" y="62"/>
                </a:cxn>
                <a:cxn ang="0">
                  <a:pos x="35" y="62"/>
                </a:cxn>
                <a:cxn ang="0">
                  <a:pos x="31" y="63"/>
                </a:cxn>
                <a:cxn ang="0">
                  <a:pos x="27" y="63"/>
                </a:cxn>
                <a:cxn ang="0">
                  <a:pos x="22" y="63"/>
                </a:cxn>
                <a:cxn ang="0">
                  <a:pos x="17" y="63"/>
                </a:cxn>
                <a:cxn ang="0">
                  <a:pos x="14" y="62"/>
                </a:cxn>
                <a:cxn ang="0">
                  <a:pos x="10" y="61"/>
                </a:cxn>
                <a:cxn ang="0">
                  <a:pos x="8" y="59"/>
                </a:cxn>
                <a:cxn ang="0">
                  <a:pos x="6" y="58"/>
                </a:cxn>
                <a:cxn ang="0">
                  <a:pos x="5" y="54"/>
                </a:cxn>
                <a:cxn ang="0">
                  <a:pos x="3" y="52"/>
                </a:cxn>
                <a:cxn ang="0">
                  <a:pos x="2" y="49"/>
                </a:cxn>
                <a:cxn ang="0">
                  <a:pos x="1" y="46"/>
                </a:cxn>
                <a:cxn ang="0">
                  <a:pos x="0" y="41"/>
                </a:cxn>
                <a:cxn ang="0">
                  <a:pos x="0" y="37"/>
                </a:cxn>
                <a:cxn ang="0">
                  <a:pos x="0" y="0"/>
                </a:cxn>
                <a:cxn ang="0">
                  <a:pos x="9" y="0"/>
                </a:cxn>
                <a:cxn ang="0">
                  <a:pos x="9" y="37"/>
                </a:cxn>
                <a:cxn ang="0">
                  <a:pos x="9" y="40"/>
                </a:cxn>
                <a:cxn ang="0">
                  <a:pos x="9" y="43"/>
                </a:cxn>
                <a:cxn ang="0">
                  <a:pos x="9" y="46"/>
                </a:cxn>
                <a:cxn ang="0">
                  <a:pos x="10" y="48"/>
                </a:cxn>
                <a:cxn ang="0">
                  <a:pos x="10" y="50"/>
                </a:cxn>
                <a:cxn ang="0">
                  <a:pos x="13" y="51"/>
                </a:cxn>
                <a:cxn ang="0">
                  <a:pos x="14" y="53"/>
                </a:cxn>
                <a:cxn ang="0">
                  <a:pos x="16" y="54"/>
                </a:cxn>
                <a:cxn ang="0">
                  <a:pos x="17" y="54"/>
                </a:cxn>
                <a:cxn ang="0">
                  <a:pos x="21" y="55"/>
                </a:cxn>
                <a:cxn ang="0">
                  <a:pos x="23" y="55"/>
                </a:cxn>
                <a:cxn ang="0">
                  <a:pos x="25" y="55"/>
                </a:cxn>
                <a:cxn ang="0">
                  <a:pos x="30" y="55"/>
                </a:cxn>
                <a:cxn ang="0">
                  <a:pos x="34" y="54"/>
                </a:cxn>
                <a:cxn ang="0">
                  <a:pos x="36" y="54"/>
                </a:cxn>
                <a:cxn ang="0">
                  <a:pos x="39" y="52"/>
                </a:cxn>
                <a:cxn ang="0">
                  <a:pos x="40" y="50"/>
                </a:cxn>
                <a:cxn ang="0">
                  <a:pos x="43" y="46"/>
                </a:cxn>
                <a:cxn ang="0">
                  <a:pos x="43" y="41"/>
                </a:cxn>
                <a:cxn ang="0">
                  <a:pos x="44" y="37"/>
                </a:cxn>
                <a:cxn ang="0">
                  <a:pos x="44" y="0"/>
                </a:cxn>
              </a:cxnLst>
              <a:rect l="0" t="0" r="r" b="b"/>
              <a:pathLst>
                <a:path w="53" h="64">
                  <a:moveTo>
                    <a:pt x="44" y="0"/>
                  </a:moveTo>
                  <a:lnTo>
                    <a:pt x="52" y="0"/>
                  </a:lnTo>
                  <a:lnTo>
                    <a:pt x="52" y="37"/>
                  </a:lnTo>
                  <a:lnTo>
                    <a:pt x="52" y="41"/>
                  </a:lnTo>
                  <a:lnTo>
                    <a:pt x="52" y="45"/>
                  </a:lnTo>
                  <a:lnTo>
                    <a:pt x="51" y="48"/>
                  </a:lnTo>
                  <a:lnTo>
                    <a:pt x="50" y="51"/>
                  </a:lnTo>
                  <a:lnTo>
                    <a:pt x="49" y="53"/>
                  </a:lnTo>
                  <a:lnTo>
                    <a:pt x="47" y="55"/>
                  </a:lnTo>
                  <a:lnTo>
                    <a:pt x="44" y="58"/>
                  </a:lnTo>
                  <a:lnTo>
                    <a:pt x="42" y="60"/>
                  </a:lnTo>
                  <a:lnTo>
                    <a:pt x="38" y="62"/>
                  </a:lnTo>
                  <a:lnTo>
                    <a:pt x="35" y="62"/>
                  </a:lnTo>
                  <a:lnTo>
                    <a:pt x="31" y="63"/>
                  </a:lnTo>
                  <a:lnTo>
                    <a:pt x="27" y="63"/>
                  </a:lnTo>
                  <a:lnTo>
                    <a:pt x="22" y="63"/>
                  </a:lnTo>
                  <a:lnTo>
                    <a:pt x="17" y="63"/>
                  </a:lnTo>
                  <a:lnTo>
                    <a:pt x="14" y="62"/>
                  </a:lnTo>
                  <a:lnTo>
                    <a:pt x="10" y="61"/>
                  </a:lnTo>
                  <a:lnTo>
                    <a:pt x="8" y="59"/>
                  </a:lnTo>
                  <a:lnTo>
                    <a:pt x="6" y="58"/>
                  </a:lnTo>
                  <a:lnTo>
                    <a:pt x="5" y="54"/>
                  </a:lnTo>
                  <a:lnTo>
                    <a:pt x="3" y="52"/>
                  </a:lnTo>
                  <a:lnTo>
                    <a:pt x="2" y="49"/>
                  </a:lnTo>
                  <a:lnTo>
                    <a:pt x="1" y="46"/>
                  </a:lnTo>
                  <a:lnTo>
                    <a:pt x="0" y="41"/>
                  </a:lnTo>
                  <a:lnTo>
                    <a:pt x="0" y="37"/>
                  </a:lnTo>
                  <a:lnTo>
                    <a:pt x="0" y="0"/>
                  </a:lnTo>
                  <a:lnTo>
                    <a:pt x="9" y="0"/>
                  </a:lnTo>
                  <a:lnTo>
                    <a:pt x="9" y="37"/>
                  </a:lnTo>
                  <a:lnTo>
                    <a:pt x="9" y="40"/>
                  </a:lnTo>
                  <a:lnTo>
                    <a:pt x="9" y="43"/>
                  </a:lnTo>
                  <a:lnTo>
                    <a:pt x="9" y="46"/>
                  </a:lnTo>
                  <a:lnTo>
                    <a:pt x="10" y="48"/>
                  </a:lnTo>
                  <a:lnTo>
                    <a:pt x="10" y="50"/>
                  </a:lnTo>
                  <a:lnTo>
                    <a:pt x="13" y="51"/>
                  </a:lnTo>
                  <a:lnTo>
                    <a:pt x="14" y="53"/>
                  </a:lnTo>
                  <a:lnTo>
                    <a:pt x="16" y="54"/>
                  </a:lnTo>
                  <a:lnTo>
                    <a:pt x="17" y="54"/>
                  </a:lnTo>
                  <a:lnTo>
                    <a:pt x="21" y="55"/>
                  </a:lnTo>
                  <a:lnTo>
                    <a:pt x="23" y="55"/>
                  </a:lnTo>
                  <a:lnTo>
                    <a:pt x="25" y="55"/>
                  </a:lnTo>
                  <a:lnTo>
                    <a:pt x="30" y="55"/>
                  </a:lnTo>
                  <a:lnTo>
                    <a:pt x="34" y="54"/>
                  </a:lnTo>
                  <a:lnTo>
                    <a:pt x="36" y="54"/>
                  </a:lnTo>
                  <a:lnTo>
                    <a:pt x="39" y="52"/>
                  </a:lnTo>
                  <a:lnTo>
                    <a:pt x="40" y="50"/>
                  </a:lnTo>
                  <a:lnTo>
                    <a:pt x="43" y="46"/>
                  </a:lnTo>
                  <a:lnTo>
                    <a:pt x="43" y="41"/>
                  </a:lnTo>
                  <a:lnTo>
                    <a:pt x="44" y="37"/>
                  </a:lnTo>
                  <a:lnTo>
                    <a:pt x="44"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28" name="Freeform 248"/>
            <p:cNvSpPr>
              <a:spLocks/>
            </p:cNvSpPr>
            <p:nvPr/>
          </p:nvSpPr>
          <p:spPr bwMode="auto">
            <a:xfrm>
              <a:off x="1976" y="569"/>
              <a:ext cx="63" cy="64"/>
            </a:xfrm>
            <a:custGeom>
              <a:avLst/>
              <a:gdLst/>
              <a:ahLst/>
              <a:cxnLst>
                <a:cxn ang="0">
                  <a:pos x="0" y="63"/>
                </a:cxn>
                <a:cxn ang="0">
                  <a:pos x="0" y="0"/>
                </a:cxn>
                <a:cxn ang="0">
                  <a:pos x="14" y="0"/>
                </a:cxn>
                <a:cxn ang="0">
                  <a:pos x="27" y="45"/>
                </a:cxn>
                <a:cxn ang="0">
                  <a:pos x="29" y="47"/>
                </a:cxn>
                <a:cxn ang="0">
                  <a:pos x="29" y="50"/>
                </a:cxn>
                <a:cxn ang="0">
                  <a:pos x="30" y="52"/>
                </a:cxn>
                <a:cxn ang="0">
                  <a:pos x="30" y="54"/>
                </a:cxn>
                <a:cxn ang="0">
                  <a:pos x="32" y="52"/>
                </a:cxn>
                <a:cxn ang="0">
                  <a:pos x="33" y="50"/>
                </a:cxn>
                <a:cxn ang="0">
                  <a:pos x="34" y="47"/>
                </a:cxn>
                <a:cxn ang="0">
                  <a:pos x="34" y="43"/>
                </a:cxn>
                <a:cxn ang="0">
                  <a:pos x="48" y="0"/>
                </a:cxn>
                <a:cxn ang="0">
                  <a:pos x="62" y="0"/>
                </a:cxn>
                <a:cxn ang="0">
                  <a:pos x="62" y="63"/>
                </a:cxn>
                <a:cxn ang="0">
                  <a:pos x="54" y="63"/>
                </a:cxn>
                <a:cxn ang="0">
                  <a:pos x="54" y="10"/>
                </a:cxn>
                <a:cxn ang="0">
                  <a:pos x="36" y="63"/>
                </a:cxn>
                <a:cxn ang="0">
                  <a:pos x="26" y="63"/>
                </a:cxn>
                <a:cxn ang="0">
                  <a:pos x="9" y="10"/>
                </a:cxn>
                <a:cxn ang="0">
                  <a:pos x="9" y="63"/>
                </a:cxn>
                <a:cxn ang="0">
                  <a:pos x="0" y="63"/>
                </a:cxn>
              </a:cxnLst>
              <a:rect l="0" t="0" r="r" b="b"/>
              <a:pathLst>
                <a:path w="63" h="64">
                  <a:moveTo>
                    <a:pt x="0" y="63"/>
                  </a:moveTo>
                  <a:lnTo>
                    <a:pt x="0" y="0"/>
                  </a:lnTo>
                  <a:lnTo>
                    <a:pt x="14" y="0"/>
                  </a:lnTo>
                  <a:lnTo>
                    <a:pt x="27" y="45"/>
                  </a:lnTo>
                  <a:lnTo>
                    <a:pt x="29" y="47"/>
                  </a:lnTo>
                  <a:lnTo>
                    <a:pt x="29" y="50"/>
                  </a:lnTo>
                  <a:lnTo>
                    <a:pt x="30" y="52"/>
                  </a:lnTo>
                  <a:lnTo>
                    <a:pt x="30" y="54"/>
                  </a:lnTo>
                  <a:lnTo>
                    <a:pt x="32" y="52"/>
                  </a:lnTo>
                  <a:lnTo>
                    <a:pt x="33" y="50"/>
                  </a:lnTo>
                  <a:lnTo>
                    <a:pt x="34" y="47"/>
                  </a:lnTo>
                  <a:lnTo>
                    <a:pt x="34" y="43"/>
                  </a:lnTo>
                  <a:lnTo>
                    <a:pt x="48" y="0"/>
                  </a:lnTo>
                  <a:lnTo>
                    <a:pt x="62" y="0"/>
                  </a:lnTo>
                  <a:lnTo>
                    <a:pt x="62" y="63"/>
                  </a:lnTo>
                  <a:lnTo>
                    <a:pt x="54" y="63"/>
                  </a:lnTo>
                  <a:lnTo>
                    <a:pt x="54" y="10"/>
                  </a:lnTo>
                  <a:lnTo>
                    <a:pt x="36" y="63"/>
                  </a:lnTo>
                  <a:lnTo>
                    <a:pt x="26" y="63"/>
                  </a:lnTo>
                  <a:lnTo>
                    <a:pt x="9" y="10"/>
                  </a:lnTo>
                  <a:lnTo>
                    <a:pt x="9" y="63"/>
                  </a:lnTo>
                  <a:lnTo>
                    <a:pt x="0" y="63"/>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29" name="Freeform 249"/>
            <p:cNvSpPr>
              <a:spLocks/>
            </p:cNvSpPr>
            <p:nvPr/>
          </p:nvSpPr>
          <p:spPr bwMode="auto">
            <a:xfrm>
              <a:off x="1189" y="61"/>
              <a:ext cx="53" cy="64"/>
            </a:xfrm>
            <a:custGeom>
              <a:avLst/>
              <a:gdLst/>
              <a:ahLst/>
              <a:cxnLst>
                <a:cxn ang="0">
                  <a:pos x="8" y="44"/>
                </a:cxn>
                <a:cxn ang="0">
                  <a:pos x="10" y="49"/>
                </a:cxn>
                <a:cxn ang="0">
                  <a:pos x="15" y="52"/>
                </a:cxn>
                <a:cxn ang="0">
                  <a:pos x="21" y="56"/>
                </a:cxn>
                <a:cxn ang="0">
                  <a:pos x="29" y="56"/>
                </a:cxn>
                <a:cxn ang="0">
                  <a:pos x="36" y="54"/>
                </a:cxn>
                <a:cxn ang="0">
                  <a:pos x="41" y="52"/>
                </a:cxn>
                <a:cxn ang="0">
                  <a:pos x="43" y="48"/>
                </a:cxn>
                <a:cxn ang="0">
                  <a:pos x="44" y="44"/>
                </a:cxn>
                <a:cxn ang="0">
                  <a:pos x="41" y="40"/>
                </a:cxn>
                <a:cxn ang="0">
                  <a:pos x="36" y="37"/>
                </a:cxn>
                <a:cxn ang="0">
                  <a:pos x="28" y="35"/>
                </a:cxn>
                <a:cxn ang="0">
                  <a:pos x="17" y="32"/>
                </a:cxn>
                <a:cxn ang="0">
                  <a:pos x="10" y="29"/>
                </a:cxn>
                <a:cxn ang="0">
                  <a:pos x="6" y="25"/>
                </a:cxn>
                <a:cxn ang="0">
                  <a:pos x="2" y="19"/>
                </a:cxn>
                <a:cxn ang="0">
                  <a:pos x="3" y="13"/>
                </a:cxn>
                <a:cxn ang="0">
                  <a:pos x="7" y="6"/>
                </a:cxn>
                <a:cxn ang="0">
                  <a:pos x="12" y="2"/>
                </a:cxn>
                <a:cxn ang="0">
                  <a:pos x="23" y="0"/>
                </a:cxn>
                <a:cxn ang="0">
                  <a:pos x="33" y="0"/>
                </a:cxn>
                <a:cxn ang="0">
                  <a:pos x="41" y="3"/>
                </a:cxn>
                <a:cxn ang="0">
                  <a:pos x="46" y="9"/>
                </a:cxn>
                <a:cxn ang="0">
                  <a:pos x="50" y="16"/>
                </a:cxn>
                <a:cxn ang="0">
                  <a:pos x="42" y="16"/>
                </a:cxn>
                <a:cxn ang="0">
                  <a:pos x="37" y="11"/>
                </a:cxn>
                <a:cxn ang="0">
                  <a:pos x="29" y="7"/>
                </a:cxn>
                <a:cxn ang="0">
                  <a:pos x="19" y="7"/>
                </a:cxn>
                <a:cxn ang="0">
                  <a:pos x="12" y="11"/>
                </a:cxn>
                <a:cxn ang="0">
                  <a:pos x="11" y="16"/>
                </a:cxn>
                <a:cxn ang="0">
                  <a:pos x="12" y="20"/>
                </a:cxn>
                <a:cxn ang="0">
                  <a:pos x="17" y="23"/>
                </a:cxn>
                <a:cxn ang="0">
                  <a:pos x="32" y="28"/>
                </a:cxn>
                <a:cxn ang="0">
                  <a:pos x="41" y="30"/>
                </a:cxn>
                <a:cxn ang="0">
                  <a:pos x="47" y="34"/>
                </a:cxn>
                <a:cxn ang="0">
                  <a:pos x="51" y="41"/>
                </a:cxn>
                <a:cxn ang="0">
                  <a:pos x="52" y="48"/>
                </a:cxn>
                <a:cxn ang="0">
                  <a:pos x="49" y="54"/>
                </a:cxn>
                <a:cxn ang="0">
                  <a:pos x="43" y="60"/>
                </a:cxn>
                <a:cxn ang="0">
                  <a:pos x="34" y="63"/>
                </a:cxn>
                <a:cxn ang="0">
                  <a:pos x="24" y="63"/>
                </a:cxn>
                <a:cxn ang="0">
                  <a:pos x="12" y="61"/>
                </a:cxn>
                <a:cxn ang="0">
                  <a:pos x="6" y="56"/>
                </a:cxn>
                <a:cxn ang="0">
                  <a:pos x="1" y="47"/>
                </a:cxn>
              </a:cxnLst>
              <a:rect l="0" t="0" r="r" b="b"/>
              <a:pathLst>
                <a:path w="53" h="64">
                  <a:moveTo>
                    <a:pt x="0" y="41"/>
                  </a:moveTo>
                  <a:lnTo>
                    <a:pt x="8" y="41"/>
                  </a:lnTo>
                  <a:lnTo>
                    <a:pt x="8" y="44"/>
                  </a:lnTo>
                  <a:lnTo>
                    <a:pt x="9" y="45"/>
                  </a:lnTo>
                  <a:lnTo>
                    <a:pt x="10" y="47"/>
                  </a:lnTo>
                  <a:lnTo>
                    <a:pt x="10" y="49"/>
                  </a:lnTo>
                  <a:lnTo>
                    <a:pt x="11" y="50"/>
                  </a:lnTo>
                  <a:lnTo>
                    <a:pt x="12" y="51"/>
                  </a:lnTo>
                  <a:lnTo>
                    <a:pt x="15" y="52"/>
                  </a:lnTo>
                  <a:lnTo>
                    <a:pt x="17" y="53"/>
                  </a:lnTo>
                  <a:lnTo>
                    <a:pt x="19" y="54"/>
                  </a:lnTo>
                  <a:lnTo>
                    <a:pt x="21" y="56"/>
                  </a:lnTo>
                  <a:lnTo>
                    <a:pt x="25" y="56"/>
                  </a:lnTo>
                  <a:lnTo>
                    <a:pt x="27" y="56"/>
                  </a:lnTo>
                  <a:lnTo>
                    <a:pt x="29" y="56"/>
                  </a:lnTo>
                  <a:lnTo>
                    <a:pt x="32" y="56"/>
                  </a:lnTo>
                  <a:lnTo>
                    <a:pt x="34" y="56"/>
                  </a:lnTo>
                  <a:lnTo>
                    <a:pt x="36" y="54"/>
                  </a:lnTo>
                  <a:lnTo>
                    <a:pt x="37" y="53"/>
                  </a:lnTo>
                  <a:lnTo>
                    <a:pt x="40" y="52"/>
                  </a:lnTo>
                  <a:lnTo>
                    <a:pt x="41" y="52"/>
                  </a:lnTo>
                  <a:lnTo>
                    <a:pt x="42" y="51"/>
                  </a:lnTo>
                  <a:lnTo>
                    <a:pt x="42" y="49"/>
                  </a:lnTo>
                  <a:lnTo>
                    <a:pt x="43" y="48"/>
                  </a:lnTo>
                  <a:lnTo>
                    <a:pt x="44" y="47"/>
                  </a:lnTo>
                  <a:lnTo>
                    <a:pt x="44" y="45"/>
                  </a:lnTo>
                  <a:lnTo>
                    <a:pt x="44" y="44"/>
                  </a:lnTo>
                  <a:lnTo>
                    <a:pt x="43" y="43"/>
                  </a:lnTo>
                  <a:lnTo>
                    <a:pt x="42" y="41"/>
                  </a:lnTo>
                  <a:lnTo>
                    <a:pt x="41" y="40"/>
                  </a:lnTo>
                  <a:lnTo>
                    <a:pt x="40" y="40"/>
                  </a:lnTo>
                  <a:lnTo>
                    <a:pt x="38" y="37"/>
                  </a:lnTo>
                  <a:lnTo>
                    <a:pt x="36" y="37"/>
                  </a:lnTo>
                  <a:lnTo>
                    <a:pt x="35" y="36"/>
                  </a:lnTo>
                  <a:lnTo>
                    <a:pt x="33" y="36"/>
                  </a:lnTo>
                  <a:lnTo>
                    <a:pt x="28" y="35"/>
                  </a:lnTo>
                  <a:lnTo>
                    <a:pt x="25" y="34"/>
                  </a:lnTo>
                  <a:lnTo>
                    <a:pt x="20" y="33"/>
                  </a:lnTo>
                  <a:lnTo>
                    <a:pt x="17" y="32"/>
                  </a:lnTo>
                  <a:lnTo>
                    <a:pt x="15" y="31"/>
                  </a:lnTo>
                  <a:lnTo>
                    <a:pt x="11" y="31"/>
                  </a:lnTo>
                  <a:lnTo>
                    <a:pt x="10" y="29"/>
                  </a:lnTo>
                  <a:lnTo>
                    <a:pt x="8" y="28"/>
                  </a:lnTo>
                  <a:lnTo>
                    <a:pt x="7" y="27"/>
                  </a:lnTo>
                  <a:lnTo>
                    <a:pt x="6" y="25"/>
                  </a:lnTo>
                  <a:lnTo>
                    <a:pt x="5" y="23"/>
                  </a:lnTo>
                  <a:lnTo>
                    <a:pt x="3" y="20"/>
                  </a:lnTo>
                  <a:lnTo>
                    <a:pt x="2" y="19"/>
                  </a:lnTo>
                  <a:lnTo>
                    <a:pt x="2" y="17"/>
                  </a:lnTo>
                  <a:lnTo>
                    <a:pt x="2" y="15"/>
                  </a:lnTo>
                  <a:lnTo>
                    <a:pt x="3" y="13"/>
                  </a:lnTo>
                  <a:lnTo>
                    <a:pt x="5" y="11"/>
                  </a:lnTo>
                  <a:lnTo>
                    <a:pt x="6" y="9"/>
                  </a:lnTo>
                  <a:lnTo>
                    <a:pt x="7" y="6"/>
                  </a:lnTo>
                  <a:lnTo>
                    <a:pt x="8" y="4"/>
                  </a:lnTo>
                  <a:lnTo>
                    <a:pt x="10" y="3"/>
                  </a:lnTo>
                  <a:lnTo>
                    <a:pt x="12" y="2"/>
                  </a:lnTo>
                  <a:lnTo>
                    <a:pt x="16" y="2"/>
                  </a:lnTo>
                  <a:lnTo>
                    <a:pt x="19" y="0"/>
                  </a:lnTo>
                  <a:lnTo>
                    <a:pt x="23" y="0"/>
                  </a:lnTo>
                  <a:lnTo>
                    <a:pt x="25" y="0"/>
                  </a:lnTo>
                  <a:lnTo>
                    <a:pt x="29" y="0"/>
                  </a:lnTo>
                  <a:lnTo>
                    <a:pt x="33" y="0"/>
                  </a:lnTo>
                  <a:lnTo>
                    <a:pt x="36" y="2"/>
                  </a:lnTo>
                  <a:lnTo>
                    <a:pt x="38" y="2"/>
                  </a:lnTo>
                  <a:lnTo>
                    <a:pt x="41" y="3"/>
                  </a:lnTo>
                  <a:lnTo>
                    <a:pt x="44" y="5"/>
                  </a:lnTo>
                  <a:lnTo>
                    <a:pt x="45" y="7"/>
                  </a:lnTo>
                  <a:lnTo>
                    <a:pt x="46" y="9"/>
                  </a:lnTo>
                  <a:lnTo>
                    <a:pt x="49" y="11"/>
                  </a:lnTo>
                  <a:lnTo>
                    <a:pt x="50" y="13"/>
                  </a:lnTo>
                  <a:lnTo>
                    <a:pt x="50" y="16"/>
                  </a:lnTo>
                  <a:lnTo>
                    <a:pt x="51" y="18"/>
                  </a:lnTo>
                  <a:lnTo>
                    <a:pt x="42" y="18"/>
                  </a:lnTo>
                  <a:lnTo>
                    <a:pt x="42" y="16"/>
                  </a:lnTo>
                  <a:lnTo>
                    <a:pt x="41" y="14"/>
                  </a:lnTo>
                  <a:lnTo>
                    <a:pt x="40" y="12"/>
                  </a:lnTo>
                  <a:lnTo>
                    <a:pt x="37" y="11"/>
                  </a:lnTo>
                  <a:lnTo>
                    <a:pt x="36" y="9"/>
                  </a:lnTo>
                  <a:lnTo>
                    <a:pt x="33" y="7"/>
                  </a:lnTo>
                  <a:lnTo>
                    <a:pt x="29" y="7"/>
                  </a:lnTo>
                  <a:lnTo>
                    <a:pt x="26" y="7"/>
                  </a:lnTo>
                  <a:lnTo>
                    <a:pt x="23" y="7"/>
                  </a:lnTo>
                  <a:lnTo>
                    <a:pt x="19" y="7"/>
                  </a:lnTo>
                  <a:lnTo>
                    <a:pt x="17" y="9"/>
                  </a:lnTo>
                  <a:lnTo>
                    <a:pt x="15" y="10"/>
                  </a:lnTo>
                  <a:lnTo>
                    <a:pt x="12" y="11"/>
                  </a:lnTo>
                  <a:lnTo>
                    <a:pt x="12" y="13"/>
                  </a:lnTo>
                  <a:lnTo>
                    <a:pt x="11" y="15"/>
                  </a:lnTo>
                  <a:lnTo>
                    <a:pt x="11" y="16"/>
                  </a:lnTo>
                  <a:lnTo>
                    <a:pt x="11" y="18"/>
                  </a:lnTo>
                  <a:lnTo>
                    <a:pt x="11" y="19"/>
                  </a:lnTo>
                  <a:lnTo>
                    <a:pt x="12" y="20"/>
                  </a:lnTo>
                  <a:lnTo>
                    <a:pt x="12" y="22"/>
                  </a:lnTo>
                  <a:lnTo>
                    <a:pt x="15" y="23"/>
                  </a:lnTo>
                  <a:lnTo>
                    <a:pt x="17" y="23"/>
                  </a:lnTo>
                  <a:lnTo>
                    <a:pt x="21" y="25"/>
                  </a:lnTo>
                  <a:lnTo>
                    <a:pt x="26" y="27"/>
                  </a:lnTo>
                  <a:lnTo>
                    <a:pt x="32" y="28"/>
                  </a:lnTo>
                  <a:lnTo>
                    <a:pt x="35" y="28"/>
                  </a:lnTo>
                  <a:lnTo>
                    <a:pt x="38" y="29"/>
                  </a:lnTo>
                  <a:lnTo>
                    <a:pt x="41" y="30"/>
                  </a:lnTo>
                  <a:lnTo>
                    <a:pt x="44" y="31"/>
                  </a:lnTo>
                  <a:lnTo>
                    <a:pt x="45" y="32"/>
                  </a:lnTo>
                  <a:lnTo>
                    <a:pt x="47" y="34"/>
                  </a:lnTo>
                  <a:lnTo>
                    <a:pt x="49" y="36"/>
                  </a:lnTo>
                  <a:lnTo>
                    <a:pt x="50" y="37"/>
                  </a:lnTo>
                  <a:lnTo>
                    <a:pt x="51" y="41"/>
                  </a:lnTo>
                  <a:lnTo>
                    <a:pt x="52" y="43"/>
                  </a:lnTo>
                  <a:lnTo>
                    <a:pt x="52" y="45"/>
                  </a:lnTo>
                  <a:lnTo>
                    <a:pt x="52" y="48"/>
                  </a:lnTo>
                  <a:lnTo>
                    <a:pt x="51" y="50"/>
                  </a:lnTo>
                  <a:lnTo>
                    <a:pt x="50" y="52"/>
                  </a:lnTo>
                  <a:lnTo>
                    <a:pt x="49" y="54"/>
                  </a:lnTo>
                  <a:lnTo>
                    <a:pt x="46" y="57"/>
                  </a:lnTo>
                  <a:lnTo>
                    <a:pt x="45" y="58"/>
                  </a:lnTo>
                  <a:lnTo>
                    <a:pt x="43" y="60"/>
                  </a:lnTo>
                  <a:lnTo>
                    <a:pt x="41" y="61"/>
                  </a:lnTo>
                  <a:lnTo>
                    <a:pt x="37" y="61"/>
                  </a:lnTo>
                  <a:lnTo>
                    <a:pt x="34" y="63"/>
                  </a:lnTo>
                  <a:lnTo>
                    <a:pt x="31" y="63"/>
                  </a:lnTo>
                  <a:lnTo>
                    <a:pt x="27" y="63"/>
                  </a:lnTo>
                  <a:lnTo>
                    <a:pt x="24" y="63"/>
                  </a:lnTo>
                  <a:lnTo>
                    <a:pt x="19" y="63"/>
                  </a:lnTo>
                  <a:lnTo>
                    <a:pt x="16" y="61"/>
                  </a:lnTo>
                  <a:lnTo>
                    <a:pt x="12" y="61"/>
                  </a:lnTo>
                  <a:lnTo>
                    <a:pt x="10" y="60"/>
                  </a:lnTo>
                  <a:lnTo>
                    <a:pt x="7" y="58"/>
                  </a:lnTo>
                  <a:lnTo>
                    <a:pt x="6" y="56"/>
                  </a:lnTo>
                  <a:lnTo>
                    <a:pt x="3" y="53"/>
                  </a:lnTo>
                  <a:lnTo>
                    <a:pt x="2" y="50"/>
                  </a:lnTo>
                  <a:lnTo>
                    <a:pt x="1" y="47"/>
                  </a:lnTo>
                  <a:lnTo>
                    <a:pt x="0" y="44"/>
                  </a:lnTo>
                  <a:lnTo>
                    <a:pt x="0" y="41"/>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30" name="Freeform 250"/>
            <p:cNvSpPr>
              <a:spLocks/>
            </p:cNvSpPr>
            <p:nvPr/>
          </p:nvSpPr>
          <p:spPr bwMode="auto">
            <a:xfrm>
              <a:off x="1256" y="62"/>
              <a:ext cx="54" cy="63"/>
            </a:xfrm>
            <a:custGeom>
              <a:avLst/>
              <a:gdLst/>
              <a:ahLst/>
              <a:cxnLst>
                <a:cxn ang="0">
                  <a:pos x="22" y="62"/>
                </a:cxn>
                <a:cxn ang="0">
                  <a:pos x="22" y="7"/>
                </a:cxn>
                <a:cxn ang="0">
                  <a:pos x="0" y="7"/>
                </a:cxn>
                <a:cxn ang="0">
                  <a:pos x="0" y="0"/>
                </a:cxn>
                <a:cxn ang="0">
                  <a:pos x="53" y="0"/>
                </a:cxn>
                <a:cxn ang="0">
                  <a:pos x="53" y="7"/>
                </a:cxn>
                <a:cxn ang="0">
                  <a:pos x="31" y="7"/>
                </a:cxn>
                <a:cxn ang="0">
                  <a:pos x="31" y="62"/>
                </a:cxn>
                <a:cxn ang="0">
                  <a:pos x="22" y="62"/>
                </a:cxn>
              </a:cxnLst>
              <a:rect l="0" t="0" r="r" b="b"/>
              <a:pathLst>
                <a:path w="54" h="63">
                  <a:moveTo>
                    <a:pt x="22" y="62"/>
                  </a:moveTo>
                  <a:lnTo>
                    <a:pt x="22" y="7"/>
                  </a:lnTo>
                  <a:lnTo>
                    <a:pt x="0" y="7"/>
                  </a:lnTo>
                  <a:lnTo>
                    <a:pt x="0" y="0"/>
                  </a:lnTo>
                  <a:lnTo>
                    <a:pt x="53" y="0"/>
                  </a:lnTo>
                  <a:lnTo>
                    <a:pt x="53" y="7"/>
                  </a:lnTo>
                  <a:lnTo>
                    <a:pt x="31" y="7"/>
                  </a:lnTo>
                  <a:lnTo>
                    <a:pt x="31" y="62"/>
                  </a:lnTo>
                  <a:lnTo>
                    <a:pt x="22" y="6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31" name="Freeform 251"/>
            <p:cNvSpPr>
              <a:spLocks/>
            </p:cNvSpPr>
            <p:nvPr/>
          </p:nvSpPr>
          <p:spPr bwMode="auto">
            <a:xfrm>
              <a:off x="1326" y="62"/>
              <a:ext cx="51" cy="63"/>
            </a:xfrm>
            <a:custGeom>
              <a:avLst/>
              <a:gdLst/>
              <a:ahLst/>
              <a:cxnLst>
                <a:cxn ang="0">
                  <a:pos x="0" y="62"/>
                </a:cxn>
                <a:cxn ang="0">
                  <a:pos x="0" y="0"/>
                </a:cxn>
                <a:cxn ang="0">
                  <a:pos x="48" y="0"/>
                </a:cxn>
                <a:cxn ang="0">
                  <a:pos x="48" y="7"/>
                </a:cxn>
                <a:cxn ang="0">
                  <a:pos x="9" y="7"/>
                </a:cxn>
                <a:cxn ang="0">
                  <a:pos x="9" y="26"/>
                </a:cxn>
                <a:cxn ang="0">
                  <a:pos x="45" y="26"/>
                </a:cxn>
                <a:cxn ang="0">
                  <a:pos x="45" y="33"/>
                </a:cxn>
                <a:cxn ang="0">
                  <a:pos x="9" y="33"/>
                </a:cxn>
                <a:cxn ang="0">
                  <a:pos x="9" y="55"/>
                </a:cxn>
                <a:cxn ang="0">
                  <a:pos x="50" y="55"/>
                </a:cxn>
                <a:cxn ang="0">
                  <a:pos x="50" y="62"/>
                </a:cxn>
                <a:cxn ang="0">
                  <a:pos x="0" y="62"/>
                </a:cxn>
              </a:cxnLst>
              <a:rect l="0" t="0" r="r" b="b"/>
              <a:pathLst>
                <a:path w="51" h="63">
                  <a:moveTo>
                    <a:pt x="0" y="62"/>
                  </a:moveTo>
                  <a:lnTo>
                    <a:pt x="0" y="0"/>
                  </a:lnTo>
                  <a:lnTo>
                    <a:pt x="48" y="0"/>
                  </a:lnTo>
                  <a:lnTo>
                    <a:pt x="48" y="7"/>
                  </a:lnTo>
                  <a:lnTo>
                    <a:pt x="9" y="7"/>
                  </a:lnTo>
                  <a:lnTo>
                    <a:pt x="9" y="26"/>
                  </a:lnTo>
                  <a:lnTo>
                    <a:pt x="45" y="26"/>
                  </a:lnTo>
                  <a:lnTo>
                    <a:pt x="45" y="33"/>
                  </a:lnTo>
                  <a:lnTo>
                    <a:pt x="9" y="33"/>
                  </a:lnTo>
                  <a:lnTo>
                    <a:pt x="9" y="55"/>
                  </a:lnTo>
                  <a:lnTo>
                    <a:pt x="50" y="55"/>
                  </a:lnTo>
                  <a:lnTo>
                    <a:pt x="50" y="62"/>
                  </a:lnTo>
                  <a:lnTo>
                    <a:pt x="0" y="6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32" name="Freeform 252"/>
            <p:cNvSpPr>
              <a:spLocks/>
            </p:cNvSpPr>
            <p:nvPr/>
          </p:nvSpPr>
          <p:spPr bwMode="auto">
            <a:xfrm>
              <a:off x="1387" y="62"/>
              <a:ext cx="62" cy="63"/>
            </a:xfrm>
            <a:custGeom>
              <a:avLst/>
              <a:gdLst/>
              <a:ahLst/>
              <a:cxnLst>
                <a:cxn ang="0">
                  <a:pos x="0" y="62"/>
                </a:cxn>
                <a:cxn ang="0">
                  <a:pos x="26" y="0"/>
                </a:cxn>
                <a:cxn ang="0">
                  <a:pos x="35" y="0"/>
                </a:cxn>
                <a:cxn ang="0">
                  <a:pos x="61" y="62"/>
                </a:cxn>
                <a:cxn ang="0">
                  <a:pos x="53" y="62"/>
                </a:cxn>
                <a:cxn ang="0">
                  <a:pos x="45" y="43"/>
                </a:cxn>
                <a:cxn ang="0">
                  <a:pos x="17" y="43"/>
                </a:cxn>
                <a:cxn ang="0">
                  <a:pos x="9" y="62"/>
                </a:cxn>
                <a:cxn ang="0">
                  <a:pos x="0" y="62"/>
                </a:cxn>
                <a:cxn ang="0">
                  <a:pos x="21" y="35"/>
                </a:cxn>
                <a:cxn ang="0">
                  <a:pos x="43" y="35"/>
                </a:cxn>
                <a:cxn ang="0">
                  <a:pos x="36" y="19"/>
                </a:cxn>
                <a:cxn ang="0">
                  <a:pos x="35" y="16"/>
                </a:cxn>
                <a:cxn ang="0">
                  <a:pos x="33" y="12"/>
                </a:cxn>
                <a:cxn ang="0">
                  <a:pos x="32" y="10"/>
                </a:cxn>
                <a:cxn ang="0">
                  <a:pos x="31" y="7"/>
                </a:cxn>
                <a:cxn ang="0">
                  <a:pos x="30" y="11"/>
                </a:cxn>
                <a:cxn ang="0">
                  <a:pos x="29" y="13"/>
                </a:cxn>
                <a:cxn ang="0">
                  <a:pos x="29" y="16"/>
                </a:cxn>
                <a:cxn ang="0">
                  <a:pos x="26" y="19"/>
                </a:cxn>
                <a:cxn ang="0">
                  <a:pos x="21" y="35"/>
                </a:cxn>
                <a:cxn ang="0">
                  <a:pos x="0" y="62"/>
                </a:cxn>
              </a:cxnLst>
              <a:rect l="0" t="0" r="r" b="b"/>
              <a:pathLst>
                <a:path w="62" h="63">
                  <a:moveTo>
                    <a:pt x="0" y="62"/>
                  </a:moveTo>
                  <a:lnTo>
                    <a:pt x="26" y="0"/>
                  </a:lnTo>
                  <a:lnTo>
                    <a:pt x="35" y="0"/>
                  </a:lnTo>
                  <a:lnTo>
                    <a:pt x="61" y="62"/>
                  </a:lnTo>
                  <a:lnTo>
                    <a:pt x="53" y="62"/>
                  </a:lnTo>
                  <a:lnTo>
                    <a:pt x="45" y="43"/>
                  </a:lnTo>
                  <a:lnTo>
                    <a:pt x="17" y="43"/>
                  </a:lnTo>
                  <a:lnTo>
                    <a:pt x="9" y="62"/>
                  </a:lnTo>
                  <a:lnTo>
                    <a:pt x="0" y="62"/>
                  </a:lnTo>
                  <a:lnTo>
                    <a:pt x="21" y="35"/>
                  </a:lnTo>
                  <a:lnTo>
                    <a:pt x="43" y="35"/>
                  </a:lnTo>
                  <a:lnTo>
                    <a:pt x="36" y="19"/>
                  </a:lnTo>
                  <a:lnTo>
                    <a:pt x="35" y="16"/>
                  </a:lnTo>
                  <a:lnTo>
                    <a:pt x="33" y="12"/>
                  </a:lnTo>
                  <a:lnTo>
                    <a:pt x="32" y="10"/>
                  </a:lnTo>
                  <a:lnTo>
                    <a:pt x="31" y="7"/>
                  </a:lnTo>
                  <a:lnTo>
                    <a:pt x="30" y="11"/>
                  </a:lnTo>
                  <a:lnTo>
                    <a:pt x="29" y="13"/>
                  </a:lnTo>
                  <a:lnTo>
                    <a:pt x="29" y="16"/>
                  </a:lnTo>
                  <a:lnTo>
                    <a:pt x="26" y="19"/>
                  </a:lnTo>
                  <a:lnTo>
                    <a:pt x="21" y="35"/>
                  </a:lnTo>
                  <a:lnTo>
                    <a:pt x="0" y="6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33" name="Freeform 253"/>
            <p:cNvSpPr>
              <a:spLocks/>
            </p:cNvSpPr>
            <p:nvPr/>
          </p:nvSpPr>
          <p:spPr bwMode="auto">
            <a:xfrm>
              <a:off x="1465" y="62"/>
              <a:ext cx="65" cy="63"/>
            </a:xfrm>
            <a:custGeom>
              <a:avLst/>
              <a:gdLst/>
              <a:ahLst/>
              <a:cxnLst>
                <a:cxn ang="0">
                  <a:pos x="0" y="62"/>
                </a:cxn>
                <a:cxn ang="0">
                  <a:pos x="0" y="0"/>
                </a:cxn>
                <a:cxn ang="0">
                  <a:pos x="14" y="0"/>
                </a:cxn>
                <a:cxn ang="0">
                  <a:pos x="29" y="44"/>
                </a:cxn>
                <a:cxn ang="0">
                  <a:pos x="30" y="46"/>
                </a:cxn>
                <a:cxn ang="0">
                  <a:pos x="30" y="49"/>
                </a:cxn>
                <a:cxn ang="0">
                  <a:pos x="31" y="51"/>
                </a:cxn>
                <a:cxn ang="0">
                  <a:pos x="31" y="52"/>
                </a:cxn>
                <a:cxn ang="0">
                  <a:pos x="33" y="51"/>
                </a:cxn>
                <a:cxn ang="0">
                  <a:pos x="34" y="48"/>
                </a:cxn>
                <a:cxn ang="0">
                  <a:pos x="35" y="46"/>
                </a:cxn>
                <a:cxn ang="0">
                  <a:pos x="35" y="43"/>
                </a:cxn>
                <a:cxn ang="0">
                  <a:pos x="50" y="0"/>
                </a:cxn>
                <a:cxn ang="0">
                  <a:pos x="64" y="0"/>
                </a:cxn>
                <a:cxn ang="0">
                  <a:pos x="64" y="62"/>
                </a:cxn>
                <a:cxn ang="0">
                  <a:pos x="56" y="62"/>
                </a:cxn>
                <a:cxn ang="0">
                  <a:pos x="56" y="10"/>
                </a:cxn>
                <a:cxn ang="0">
                  <a:pos x="37" y="62"/>
                </a:cxn>
                <a:cxn ang="0">
                  <a:pos x="27" y="62"/>
                </a:cxn>
                <a:cxn ang="0">
                  <a:pos x="9" y="10"/>
                </a:cxn>
                <a:cxn ang="0">
                  <a:pos x="9" y="62"/>
                </a:cxn>
                <a:cxn ang="0">
                  <a:pos x="0" y="62"/>
                </a:cxn>
              </a:cxnLst>
              <a:rect l="0" t="0" r="r" b="b"/>
              <a:pathLst>
                <a:path w="65" h="63">
                  <a:moveTo>
                    <a:pt x="0" y="62"/>
                  </a:moveTo>
                  <a:lnTo>
                    <a:pt x="0" y="0"/>
                  </a:lnTo>
                  <a:lnTo>
                    <a:pt x="14" y="0"/>
                  </a:lnTo>
                  <a:lnTo>
                    <a:pt x="29" y="44"/>
                  </a:lnTo>
                  <a:lnTo>
                    <a:pt x="30" y="46"/>
                  </a:lnTo>
                  <a:lnTo>
                    <a:pt x="30" y="49"/>
                  </a:lnTo>
                  <a:lnTo>
                    <a:pt x="31" y="51"/>
                  </a:lnTo>
                  <a:lnTo>
                    <a:pt x="31" y="52"/>
                  </a:lnTo>
                  <a:lnTo>
                    <a:pt x="33" y="51"/>
                  </a:lnTo>
                  <a:lnTo>
                    <a:pt x="34" y="48"/>
                  </a:lnTo>
                  <a:lnTo>
                    <a:pt x="35" y="46"/>
                  </a:lnTo>
                  <a:lnTo>
                    <a:pt x="35" y="43"/>
                  </a:lnTo>
                  <a:lnTo>
                    <a:pt x="50" y="0"/>
                  </a:lnTo>
                  <a:lnTo>
                    <a:pt x="64" y="0"/>
                  </a:lnTo>
                  <a:lnTo>
                    <a:pt x="64" y="62"/>
                  </a:lnTo>
                  <a:lnTo>
                    <a:pt x="56" y="62"/>
                  </a:lnTo>
                  <a:lnTo>
                    <a:pt x="56" y="10"/>
                  </a:lnTo>
                  <a:lnTo>
                    <a:pt x="37" y="62"/>
                  </a:lnTo>
                  <a:lnTo>
                    <a:pt x="27" y="62"/>
                  </a:lnTo>
                  <a:lnTo>
                    <a:pt x="9" y="10"/>
                  </a:lnTo>
                  <a:lnTo>
                    <a:pt x="9" y="62"/>
                  </a:lnTo>
                  <a:lnTo>
                    <a:pt x="0" y="6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34" name="Freeform 254"/>
            <p:cNvSpPr>
              <a:spLocks/>
            </p:cNvSpPr>
            <p:nvPr/>
          </p:nvSpPr>
          <p:spPr bwMode="auto">
            <a:xfrm>
              <a:off x="2378" y="1893"/>
              <a:ext cx="49" cy="62"/>
            </a:xfrm>
            <a:custGeom>
              <a:avLst/>
              <a:gdLst/>
              <a:ahLst/>
              <a:cxnLst>
                <a:cxn ang="0">
                  <a:pos x="0" y="0"/>
                </a:cxn>
                <a:cxn ang="0">
                  <a:pos x="28" y="0"/>
                </a:cxn>
                <a:cxn ang="0">
                  <a:pos x="33" y="1"/>
                </a:cxn>
                <a:cxn ang="0">
                  <a:pos x="38" y="3"/>
                </a:cxn>
                <a:cxn ang="0">
                  <a:pos x="41" y="6"/>
                </a:cxn>
                <a:cxn ang="0">
                  <a:pos x="44" y="10"/>
                </a:cxn>
                <a:cxn ang="0">
                  <a:pos x="46" y="14"/>
                </a:cxn>
                <a:cxn ang="0">
                  <a:pos x="46" y="18"/>
                </a:cxn>
                <a:cxn ang="0">
                  <a:pos x="45" y="21"/>
                </a:cxn>
                <a:cxn ang="0">
                  <a:pos x="42" y="25"/>
                </a:cxn>
                <a:cxn ang="0">
                  <a:pos x="38" y="28"/>
                </a:cxn>
                <a:cxn ang="0">
                  <a:pos x="39" y="30"/>
                </a:cxn>
                <a:cxn ang="0">
                  <a:pos x="42" y="32"/>
                </a:cxn>
                <a:cxn ang="0">
                  <a:pos x="46" y="36"/>
                </a:cxn>
                <a:cxn ang="0">
                  <a:pos x="48" y="42"/>
                </a:cxn>
                <a:cxn ang="0">
                  <a:pos x="48" y="46"/>
                </a:cxn>
                <a:cxn ang="0">
                  <a:pos x="47" y="50"/>
                </a:cxn>
                <a:cxn ang="0">
                  <a:pos x="45" y="55"/>
                </a:cxn>
                <a:cxn ang="0">
                  <a:pos x="42" y="57"/>
                </a:cxn>
                <a:cxn ang="0">
                  <a:pos x="40" y="59"/>
                </a:cxn>
                <a:cxn ang="0">
                  <a:pos x="37" y="60"/>
                </a:cxn>
                <a:cxn ang="0">
                  <a:pos x="32" y="61"/>
                </a:cxn>
                <a:cxn ang="0">
                  <a:pos x="27" y="61"/>
                </a:cxn>
                <a:cxn ang="0">
                  <a:pos x="0" y="61"/>
                </a:cxn>
                <a:cxn ang="0">
                  <a:pos x="21" y="26"/>
                </a:cxn>
                <a:cxn ang="0">
                  <a:pos x="27" y="25"/>
                </a:cxn>
                <a:cxn ang="0">
                  <a:pos x="30" y="25"/>
                </a:cxn>
                <a:cxn ang="0">
                  <a:pos x="32" y="25"/>
                </a:cxn>
                <a:cxn ang="0">
                  <a:pos x="36" y="22"/>
                </a:cxn>
                <a:cxn ang="0">
                  <a:pos x="37" y="20"/>
                </a:cxn>
                <a:cxn ang="0">
                  <a:pos x="37" y="17"/>
                </a:cxn>
                <a:cxn ang="0">
                  <a:pos x="37" y="14"/>
                </a:cxn>
                <a:cxn ang="0">
                  <a:pos x="36" y="12"/>
                </a:cxn>
                <a:cxn ang="0">
                  <a:pos x="33" y="10"/>
                </a:cxn>
                <a:cxn ang="0">
                  <a:pos x="31" y="9"/>
                </a:cxn>
                <a:cxn ang="0">
                  <a:pos x="28" y="7"/>
                </a:cxn>
                <a:cxn ang="0">
                  <a:pos x="21" y="7"/>
                </a:cxn>
                <a:cxn ang="0">
                  <a:pos x="8" y="26"/>
                </a:cxn>
                <a:cxn ang="0">
                  <a:pos x="25" y="55"/>
                </a:cxn>
                <a:cxn ang="0">
                  <a:pos x="28" y="55"/>
                </a:cxn>
                <a:cxn ang="0">
                  <a:pos x="30" y="55"/>
                </a:cxn>
                <a:cxn ang="0">
                  <a:pos x="32" y="54"/>
                </a:cxn>
                <a:cxn ang="0">
                  <a:pos x="35" y="52"/>
                </a:cxn>
                <a:cxn ang="0">
                  <a:pos x="37" y="51"/>
                </a:cxn>
                <a:cxn ang="0">
                  <a:pos x="38" y="49"/>
                </a:cxn>
                <a:cxn ang="0">
                  <a:pos x="39" y="47"/>
                </a:cxn>
                <a:cxn ang="0">
                  <a:pos x="40" y="44"/>
                </a:cxn>
                <a:cxn ang="0">
                  <a:pos x="39" y="41"/>
                </a:cxn>
                <a:cxn ang="0">
                  <a:pos x="38" y="39"/>
                </a:cxn>
                <a:cxn ang="0">
                  <a:pos x="36" y="36"/>
                </a:cxn>
                <a:cxn ang="0">
                  <a:pos x="32" y="34"/>
                </a:cxn>
                <a:cxn ang="0">
                  <a:pos x="29" y="34"/>
                </a:cxn>
                <a:cxn ang="0">
                  <a:pos x="23" y="33"/>
                </a:cxn>
                <a:cxn ang="0">
                  <a:pos x="8" y="55"/>
                </a:cxn>
              </a:cxnLst>
              <a:rect l="0" t="0" r="r" b="b"/>
              <a:pathLst>
                <a:path w="49" h="62">
                  <a:moveTo>
                    <a:pt x="0" y="61"/>
                  </a:moveTo>
                  <a:lnTo>
                    <a:pt x="0" y="0"/>
                  </a:lnTo>
                  <a:lnTo>
                    <a:pt x="23" y="0"/>
                  </a:lnTo>
                  <a:lnTo>
                    <a:pt x="28" y="0"/>
                  </a:lnTo>
                  <a:lnTo>
                    <a:pt x="31" y="0"/>
                  </a:lnTo>
                  <a:lnTo>
                    <a:pt x="33" y="1"/>
                  </a:lnTo>
                  <a:lnTo>
                    <a:pt x="36" y="2"/>
                  </a:lnTo>
                  <a:lnTo>
                    <a:pt x="38" y="3"/>
                  </a:lnTo>
                  <a:lnTo>
                    <a:pt x="40" y="4"/>
                  </a:lnTo>
                  <a:lnTo>
                    <a:pt x="41" y="6"/>
                  </a:lnTo>
                  <a:lnTo>
                    <a:pt x="42" y="7"/>
                  </a:lnTo>
                  <a:lnTo>
                    <a:pt x="44" y="10"/>
                  </a:lnTo>
                  <a:lnTo>
                    <a:pt x="45" y="12"/>
                  </a:lnTo>
                  <a:lnTo>
                    <a:pt x="46" y="14"/>
                  </a:lnTo>
                  <a:lnTo>
                    <a:pt x="46" y="16"/>
                  </a:lnTo>
                  <a:lnTo>
                    <a:pt x="46" y="18"/>
                  </a:lnTo>
                  <a:lnTo>
                    <a:pt x="45" y="19"/>
                  </a:lnTo>
                  <a:lnTo>
                    <a:pt x="45" y="21"/>
                  </a:lnTo>
                  <a:lnTo>
                    <a:pt x="44" y="24"/>
                  </a:lnTo>
                  <a:lnTo>
                    <a:pt x="42" y="25"/>
                  </a:lnTo>
                  <a:lnTo>
                    <a:pt x="40" y="27"/>
                  </a:lnTo>
                  <a:lnTo>
                    <a:pt x="38" y="28"/>
                  </a:lnTo>
                  <a:lnTo>
                    <a:pt x="37" y="29"/>
                  </a:lnTo>
                  <a:lnTo>
                    <a:pt x="39" y="30"/>
                  </a:lnTo>
                  <a:lnTo>
                    <a:pt x="41" y="31"/>
                  </a:lnTo>
                  <a:lnTo>
                    <a:pt x="42" y="32"/>
                  </a:lnTo>
                  <a:lnTo>
                    <a:pt x="45" y="34"/>
                  </a:lnTo>
                  <a:lnTo>
                    <a:pt x="46" y="36"/>
                  </a:lnTo>
                  <a:lnTo>
                    <a:pt x="47" y="39"/>
                  </a:lnTo>
                  <a:lnTo>
                    <a:pt x="48" y="42"/>
                  </a:lnTo>
                  <a:lnTo>
                    <a:pt x="48" y="44"/>
                  </a:lnTo>
                  <a:lnTo>
                    <a:pt x="48" y="46"/>
                  </a:lnTo>
                  <a:lnTo>
                    <a:pt x="47" y="48"/>
                  </a:lnTo>
                  <a:lnTo>
                    <a:pt x="47" y="50"/>
                  </a:lnTo>
                  <a:lnTo>
                    <a:pt x="46" y="52"/>
                  </a:lnTo>
                  <a:lnTo>
                    <a:pt x="45" y="55"/>
                  </a:lnTo>
                  <a:lnTo>
                    <a:pt x="45" y="56"/>
                  </a:lnTo>
                  <a:lnTo>
                    <a:pt x="42" y="57"/>
                  </a:lnTo>
                  <a:lnTo>
                    <a:pt x="41" y="58"/>
                  </a:lnTo>
                  <a:lnTo>
                    <a:pt x="40" y="59"/>
                  </a:lnTo>
                  <a:lnTo>
                    <a:pt x="38" y="60"/>
                  </a:lnTo>
                  <a:lnTo>
                    <a:pt x="37" y="60"/>
                  </a:lnTo>
                  <a:lnTo>
                    <a:pt x="35" y="60"/>
                  </a:lnTo>
                  <a:lnTo>
                    <a:pt x="32" y="61"/>
                  </a:lnTo>
                  <a:lnTo>
                    <a:pt x="29" y="61"/>
                  </a:lnTo>
                  <a:lnTo>
                    <a:pt x="27" y="61"/>
                  </a:lnTo>
                  <a:lnTo>
                    <a:pt x="23" y="61"/>
                  </a:lnTo>
                  <a:lnTo>
                    <a:pt x="0" y="61"/>
                  </a:lnTo>
                  <a:lnTo>
                    <a:pt x="8" y="26"/>
                  </a:lnTo>
                  <a:lnTo>
                    <a:pt x="21" y="26"/>
                  </a:lnTo>
                  <a:lnTo>
                    <a:pt x="25" y="26"/>
                  </a:lnTo>
                  <a:lnTo>
                    <a:pt x="27" y="25"/>
                  </a:lnTo>
                  <a:lnTo>
                    <a:pt x="29" y="25"/>
                  </a:lnTo>
                  <a:lnTo>
                    <a:pt x="30" y="25"/>
                  </a:lnTo>
                  <a:lnTo>
                    <a:pt x="31" y="25"/>
                  </a:lnTo>
                  <a:lnTo>
                    <a:pt x="32" y="25"/>
                  </a:lnTo>
                  <a:lnTo>
                    <a:pt x="33" y="24"/>
                  </a:lnTo>
                  <a:lnTo>
                    <a:pt x="36" y="22"/>
                  </a:lnTo>
                  <a:lnTo>
                    <a:pt x="36" y="21"/>
                  </a:lnTo>
                  <a:lnTo>
                    <a:pt x="37" y="20"/>
                  </a:lnTo>
                  <a:lnTo>
                    <a:pt x="37" y="18"/>
                  </a:lnTo>
                  <a:lnTo>
                    <a:pt x="37" y="17"/>
                  </a:lnTo>
                  <a:lnTo>
                    <a:pt x="37" y="16"/>
                  </a:lnTo>
                  <a:lnTo>
                    <a:pt x="37" y="14"/>
                  </a:lnTo>
                  <a:lnTo>
                    <a:pt x="37" y="13"/>
                  </a:lnTo>
                  <a:lnTo>
                    <a:pt x="36" y="12"/>
                  </a:lnTo>
                  <a:lnTo>
                    <a:pt x="35" y="11"/>
                  </a:lnTo>
                  <a:lnTo>
                    <a:pt x="33" y="10"/>
                  </a:lnTo>
                  <a:lnTo>
                    <a:pt x="32" y="9"/>
                  </a:lnTo>
                  <a:lnTo>
                    <a:pt x="31" y="9"/>
                  </a:lnTo>
                  <a:lnTo>
                    <a:pt x="29" y="7"/>
                  </a:lnTo>
                  <a:lnTo>
                    <a:pt x="28" y="7"/>
                  </a:lnTo>
                  <a:lnTo>
                    <a:pt x="25" y="7"/>
                  </a:lnTo>
                  <a:lnTo>
                    <a:pt x="21" y="7"/>
                  </a:lnTo>
                  <a:lnTo>
                    <a:pt x="8" y="7"/>
                  </a:lnTo>
                  <a:lnTo>
                    <a:pt x="8" y="26"/>
                  </a:lnTo>
                  <a:lnTo>
                    <a:pt x="8" y="55"/>
                  </a:lnTo>
                  <a:lnTo>
                    <a:pt x="25" y="55"/>
                  </a:lnTo>
                  <a:lnTo>
                    <a:pt x="26" y="55"/>
                  </a:lnTo>
                  <a:lnTo>
                    <a:pt x="28" y="55"/>
                  </a:lnTo>
                  <a:lnTo>
                    <a:pt x="29" y="55"/>
                  </a:lnTo>
                  <a:lnTo>
                    <a:pt x="30" y="55"/>
                  </a:lnTo>
                  <a:lnTo>
                    <a:pt x="31" y="55"/>
                  </a:lnTo>
                  <a:lnTo>
                    <a:pt x="32" y="54"/>
                  </a:lnTo>
                  <a:lnTo>
                    <a:pt x="33" y="52"/>
                  </a:lnTo>
                  <a:lnTo>
                    <a:pt x="35" y="52"/>
                  </a:lnTo>
                  <a:lnTo>
                    <a:pt x="36" y="51"/>
                  </a:lnTo>
                  <a:lnTo>
                    <a:pt x="37" y="51"/>
                  </a:lnTo>
                  <a:lnTo>
                    <a:pt x="38" y="50"/>
                  </a:lnTo>
                  <a:lnTo>
                    <a:pt x="38" y="49"/>
                  </a:lnTo>
                  <a:lnTo>
                    <a:pt x="39" y="48"/>
                  </a:lnTo>
                  <a:lnTo>
                    <a:pt x="39" y="47"/>
                  </a:lnTo>
                  <a:lnTo>
                    <a:pt x="40" y="45"/>
                  </a:lnTo>
                  <a:lnTo>
                    <a:pt x="40" y="44"/>
                  </a:lnTo>
                  <a:lnTo>
                    <a:pt x="40" y="43"/>
                  </a:lnTo>
                  <a:lnTo>
                    <a:pt x="39" y="41"/>
                  </a:lnTo>
                  <a:lnTo>
                    <a:pt x="38" y="40"/>
                  </a:lnTo>
                  <a:lnTo>
                    <a:pt x="38" y="39"/>
                  </a:lnTo>
                  <a:lnTo>
                    <a:pt x="37" y="36"/>
                  </a:lnTo>
                  <a:lnTo>
                    <a:pt x="36" y="36"/>
                  </a:lnTo>
                  <a:lnTo>
                    <a:pt x="33" y="35"/>
                  </a:lnTo>
                  <a:lnTo>
                    <a:pt x="32" y="34"/>
                  </a:lnTo>
                  <a:lnTo>
                    <a:pt x="31" y="34"/>
                  </a:lnTo>
                  <a:lnTo>
                    <a:pt x="29" y="34"/>
                  </a:lnTo>
                  <a:lnTo>
                    <a:pt x="26" y="33"/>
                  </a:lnTo>
                  <a:lnTo>
                    <a:pt x="23" y="33"/>
                  </a:lnTo>
                  <a:lnTo>
                    <a:pt x="8" y="33"/>
                  </a:lnTo>
                  <a:lnTo>
                    <a:pt x="8" y="55"/>
                  </a:lnTo>
                  <a:lnTo>
                    <a:pt x="0" y="61"/>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35" name="Freeform 255"/>
            <p:cNvSpPr>
              <a:spLocks/>
            </p:cNvSpPr>
            <p:nvPr/>
          </p:nvSpPr>
          <p:spPr bwMode="auto">
            <a:xfrm>
              <a:off x="2445" y="1891"/>
              <a:ext cx="61" cy="65"/>
            </a:xfrm>
            <a:custGeom>
              <a:avLst/>
              <a:gdLst/>
              <a:ahLst/>
              <a:cxnLst>
                <a:cxn ang="0">
                  <a:pos x="0" y="29"/>
                </a:cxn>
                <a:cxn ang="0">
                  <a:pos x="1" y="22"/>
                </a:cxn>
                <a:cxn ang="0">
                  <a:pos x="2" y="16"/>
                </a:cxn>
                <a:cxn ang="0">
                  <a:pos x="6" y="12"/>
                </a:cxn>
                <a:cxn ang="0">
                  <a:pos x="10" y="7"/>
                </a:cxn>
                <a:cxn ang="0">
                  <a:pos x="14" y="3"/>
                </a:cxn>
                <a:cxn ang="0">
                  <a:pos x="20" y="1"/>
                </a:cxn>
                <a:cxn ang="0">
                  <a:pos x="27" y="0"/>
                </a:cxn>
                <a:cxn ang="0">
                  <a:pos x="34" y="0"/>
                </a:cxn>
                <a:cxn ang="0">
                  <a:pos x="42" y="2"/>
                </a:cxn>
                <a:cxn ang="0">
                  <a:pos x="49" y="7"/>
                </a:cxn>
                <a:cxn ang="0">
                  <a:pos x="54" y="12"/>
                </a:cxn>
                <a:cxn ang="0">
                  <a:pos x="59" y="20"/>
                </a:cxn>
                <a:cxn ang="0">
                  <a:pos x="60" y="28"/>
                </a:cxn>
                <a:cxn ang="0">
                  <a:pos x="60" y="37"/>
                </a:cxn>
                <a:cxn ang="0">
                  <a:pos x="59" y="46"/>
                </a:cxn>
                <a:cxn ang="0">
                  <a:pos x="54" y="53"/>
                </a:cxn>
                <a:cxn ang="0">
                  <a:pos x="48" y="59"/>
                </a:cxn>
                <a:cxn ang="0">
                  <a:pos x="41" y="62"/>
                </a:cxn>
                <a:cxn ang="0">
                  <a:pos x="33" y="64"/>
                </a:cxn>
                <a:cxn ang="0">
                  <a:pos x="26" y="64"/>
                </a:cxn>
                <a:cxn ang="0">
                  <a:pos x="18" y="62"/>
                </a:cxn>
                <a:cxn ang="0">
                  <a:pos x="10" y="57"/>
                </a:cxn>
                <a:cxn ang="0">
                  <a:pos x="6" y="52"/>
                </a:cxn>
                <a:cxn ang="0">
                  <a:pos x="1" y="44"/>
                </a:cxn>
                <a:cxn ang="0">
                  <a:pos x="0" y="37"/>
                </a:cxn>
                <a:cxn ang="0">
                  <a:pos x="8" y="33"/>
                </a:cxn>
                <a:cxn ang="0">
                  <a:pos x="9" y="42"/>
                </a:cxn>
                <a:cxn ang="0">
                  <a:pos x="13" y="50"/>
                </a:cxn>
                <a:cxn ang="0">
                  <a:pos x="21" y="54"/>
                </a:cxn>
                <a:cxn ang="0">
                  <a:pos x="30" y="56"/>
                </a:cxn>
                <a:cxn ang="0">
                  <a:pos x="39" y="54"/>
                </a:cxn>
                <a:cxn ang="0">
                  <a:pos x="46" y="50"/>
                </a:cxn>
                <a:cxn ang="0">
                  <a:pos x="50" y="42"/>
                </a:cxn>
                <a:cxn ang="0">
                  <a:pos x="52" y="33"/>
                </a:cxn>
                <a:cxn ang="0">
                  <a:pos x="51" y="25"/>
                </a:cxn>
                <a:cxn ang="0">
                  <a:pos x="49" y="20"/>
                </a:cxn>
                <a:cxn ang="0">
                  <a:pos x="46" y="14"/>
                </a:cxn>
                <a:cxn ang="0">
                  <a:pos x="41" y="11"/>
                </a:cxn>
                <a:cxn ang="0">
                  <a:pos x="36" y="8"/>
                </a:cxn>
                <a:cxn ang="0">
                  <a:pos x="30" y="8"/>
                </a:cxn>
                <a:cxn ang="0">
                  <a:pos x="21" y="9"/>
                </a:cxn>
                <a:cxn ang="0">
                  <a:pos x="14" y="13"/>
                </a:cxn>
                <a:cxn ang="0">
                  <a:pos x="12" y="16"/>
                </a:cxn>
                <a:cxn ang="0">
                  <a:pos x="10" y="21"/>
                </a:cxn>
                <a:cxn ang="0">
                  <a:pos x="9" y="26"/>
                </a:cxn>
                <a:cxn ang="0">
                  <a:pos x="8" y="33"/>
                </a:cxn>
              </a:cxnLst>
              <a:rect l="0" t="0" r="r" b="b"/>
              <a:pathLst>
                <a:path w="61" h="65">
                  <a:moveTo>
                    <a:pt x="0" y="33"/>
                  </a:moveTo>
                  <a:lnTo>
                    <a:pt x="0" y="29"/>
                  </a:lnTo>
                  <a:lnTo>
                    <a:pt x="0" y="26"/>
                  </a:lnTo>
                  <a:lnTo>
                    <a:pt x="1" y="22"/>
                  </a:lnTo>
                  <a:lnTo>
                    <a:pt x="2" y="20"/>
                  </a:lnTo>
                  <a:lnTo>
                    <a:pt x="2" y="16"/>
                  </a:lnTo>
                  <a:lnTo>
                    <a:pt x="4" y="13"/>
                  </a:lnTo>
                  <a:lnTo>
                    <a:pt x="6" y="12"/>
                  </a:lnTo>
                  <a:lnTo>
                    <a:pt x="8" y="9"/>
                  </a:lnTo>
                  <a:lnTo>
                    <a:pt x="10" y="7"/>
                  </a:lnTo>
                  <a:lnTo>
                    <a:pt x="12" y="4"/>
                  </a:lnTo>
                  <a:lnTo>
                    <a:pt x="14" y="3"/>
                  </a:lnTo>
                  <a:lnTo>
                    <a:pt x="18" y="2"/>
                  </a:lnTo>
                  <a:lnTo>
                    <a:pt x="20" y="1"/>
                  </a:lnTo>
                  <a:lnTo>
                    <a:pt x="23" y="0"/>
                  </a:lnTo>
                  <a:lnTo>
                    <a:pt x="27" y="0"/>
                  </a:lnTo>
                  <a:lnTo>
                    <a:pt x="30" y="0"/>
                  </a:lnTo>
                  <a:lnTo>
                    <a:pt x="34" y="0"/>
                  </a:lnTo>
                  <a:lnTo>
                    <a:pt x="38" y="1"/>
                  </a:lnTo>
                  <a:lnTo>
                    <a:pt x="42" y="2"/>
                  </a:lnTo>
                  <a:lnTo>
                    <a:pt x="46" y="4"/>
                  </a:lnTo>
                  <a:lnTo>
                    <a:pt x="49" y="7"/>
                  </a:lnTo>
                  <a:lnTo>
                    <a:pt x="52" y="9"/>
                  </a:lnTo>
                  <a:lnTo>
                    <a:pt x="54" y="12"/>
                  </a:lnTo>
                  <a:lnTo>
                    <a:pt x="57" y="15"/>
                  </a:lnTo>
                  <a:lnTo>
                    <a:pt x="59" y="20"/>
                  </a:lnTo>
                  <a:lnTo>
                    <a:pt x="60" y="24"/>
                  </a:lnTo>
                  <a:lnTo>
                    <a:pt x="60" y="28"/>
                  </a:lnTo>
                  <a:lnTo>
                    <a:pt x="60" y="33"/>
                  </a:lnTo>
                  <a:lnTo>
                    <a:pt x="60" y="37"/>
                  </a:lnTo>
                  <a:lnTo>
                    <a:pt x="60" y="41"/>
                  </a:lnTo>
                  <a:lnTo>
                    <a:pt x="59" y="46"/>
                  </a:lnTo>
                  <a:lnTo>
                    <a:pt x="57" y="49"/>
                  </a:lnTo>
                  <a:lnTo>
                    <a:pt x="54" y="53"/>
                  </a:lnTo>
                  <a:lnTo>
                    <a:pt x="51" y="55"/>
                  </a:lnTo>
                  <a:lnTo>
                    <a:pt x="48" y="59"/>
                  </a:lnTo>
                  <a:lnTo>
                    <a:pt x="44" y="61"/>
                  </a:lnTo>
                  <a:lnTo>
                    <a:pt x="41" y="62"/>
                  </a:lnTo>
                  <a:lnTo>
                    <a:pt x="38" y="63"/>
                  </a:lnTo>
                  <a:lnTo>
                    <a:pt x="33" y="64"/>
                  </a:lnTo>
                  <a:lnTo>
                    <a:pt x="30" y="64"/>
                  </a:lnTo>
                  <a:lnTo>
                    <a:pt x="26" y="64"/>
                  </a:lnTo>
                  <a:lnTo>
                    <a:pt x="21" y="63"/>
                  </a:lnTo>
                  <a:lnTo>
                    <a:pt x="18" y="62"/>
                  </a:lnTo>
                  <a:lnTo>
                    <a:pt x="13" y="61"/>
                  </a:lnTo>
                  <a:lnTo>
                    <a:pt x="10" y="57"/>
                  </a:lnTo>
                  <a:lnTo>
                    <a:pt x="8" y="55"/>
                  </a:lnTo>
                  <a:lnTo>
                    <a:pt x="6" y="52"/>
                  </a:lnTo>
                  <a:lnTo>
                    <a:pt x="3" y="49"/>
                  </a:lnTo>
                  <a:lnTo>
                    <a:pt x="1" y="44"/>
                  </a:lnTo>
                  <a:lnTo>
                    <a:pt x="1" y="40"/>
                  </a:lnTo>
                  <a:lnTo>
                    <a:pt x="0" y="37"/>
                  </a:lnTo>
                  <a:lnTo>
                    <a:pt x="0" y="33"/>
                  </a:lnTo>
                  <a:lnTo>
                    <a:pt x="8" y="33"/>
                  </a:lnTo>
                  <a:lnTo>
                    <a:pt x="9" y="38"/>
                  </a:lnTo>
                  <a:lnTo>
                    <a:pt x="9" y="42"/>
                  </a:lnTo>
                  <a:lnTo>
                    <a:pt x="11" y="47"/>
                  </a:lnTo>
                  <a:lnTo>
                    <a:pt x="13" y="50"/>
                  </a:lnTo>
                  <a:lnTo>
                    <a:pt x="17" y="53"/>
                  </a:lnTo>
                  <a:lnTo>
                    <a:pt x="21" y="54"/>
                  </a:lnTo>
                  <a:lnTo>
                    <a:pt x="26" y="56"/>
                  </a:lnTo>
                  <a:lnTo>
                    <a:pt x="30" y="56"/>
                  </a:lnTo>
                  <a:lnTo>
                    <a:pt x="34" y="56"/>
                  </a:lnTo>
                  <a:lnTo>
                    <a:pt x="39" y="54"/>
                  </a:lnTo>
                  <a:lnTo>
                    <a:pt x="42" y="53"/>
                  </a:lnTo>
                  <a:lnTo>
                    <a:pt x="46" y="50"/>
                  </a:lnTo>
                  <a:lnTo>
                    <a:pt x="48" y="47"/>
                  </a:lnTo>
                  <a:lnTo>
                    <a:pt x="50" y="42"/>
                  </a:lnTo>
                  <a:lnTo>
                    <a:pt x="51" y="38"/>
                  </a:lnTo>
                  <a:lnTo>
                    <a:pt x="52" y="33"/>
                  </a:lnTo>
                  <a:lnTo>
                    <a:pt x="52" y="28"/>
                  </a:lnTo>
                  <a:lnTo>
                    <a:pt x="51" y="25"/>
                  </a:lnTo>
                  <a:lnTo>
                    <a:pt x="50" y="22"/>
                  </a:lnTo>
                  <a:lnTo>
                    <a:pt x="49" y="20"/>
                  </a:lnTo>
                  <a:lnTo>
                    <a:pt x="48" y="16"/>
                  </a:lnTo>
                  <a:lnTo>
                    <a:pt x="46" y="14"/>
                  </a:lnTo>
                  <a:lnTo>
                    <a:pt x="43" y="12"/>
                  </a:lnTo>
                  <a:lnTo>
                    <a:pt x="41" y="11"/>
                  </a:lnTo>
                  <a:lnTo>
                    <a:pt x="39" y="9"/>
                  </a:lnTo>
                  <a:lnTo>
                    <a:pt x="36" y="8"/>
                  </a:lnTo>
                  <a:lnTo>
                    <a:pt x="33" y="8"/>
                  </a:lnTo>
                  <a:lnTo>
                    <a:pt x="30" y="8"/>
                  </a:lnTo>
                  <a:lnTo>
                    <a:pt x="26" y="8"/>
                  </a:lnTo>
                  <a:lnTo>
                    <a:pt x="21" y="9"/>
                  </a:lnTo>
                  <a:lnTo>
                    <a:pt x="18" y="11"/>
                  </a:lnTo>
                  <a:lnTo>
                    <a:pt x="14" y="13"/>
                  </a:lnTo>
                  <a:lnTo>
                    <a:pt x="13" y="15"/>
                  </a:lnTo>
                  <a:lnTo>
                    <a:pt x="12" y="16"/>
                  </a:lnTo>
                  <a:lnTo>
                    <a:pt x="10" y="18"/>
                  </a:lnTo>
                  <a:lnTo>
                    <a:pt x="10" y="21"/>
                  </a:lnTo>
                  <a:lnTo>
                    <a:pt x="9" y="24"/>
                  </a:lnTo>
                  <a:lnTo>
                    <a:pt x="9" y="26"/>
                  </a:lnTo>
                  <a:lnTo>
                    <a:pt x="8" y="29"/>
                  </a:lnTo>
                  <a:lnTo>
                    <a:pt x="8" y="33"/>
                  </a:lnTo>
                  <a:lnTo>
                    <a:pt x="0" y="33"/>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36" name="Freeform 256"/>
            <p:cNvSpPr>
              <a:spLocks/>
            </p:cNvSpPr>
            <p:nvPr/>
          </p:nvSpPr>
          <p:spPr bwMode="auto">
            <a:xfrm>
              <a:off x="2530" y="1893"/>
              <a:ext cx="3" cy="62"/>
            </a:xfrm>
            <a:custGeom>
              <a:avLst/>
              <a:gdLst/>
              <a:ahLst/>
              <a:cxnLst>
                <a:cxn ang="0">
                  <a:pos x="0" y="61"/>
                </a:cxn>
                <a:cxn ang="0">
                  <a:pos x="0" y="0"/>
                </a:cxn>
                <a:cxn ang="0">
                  <a:pos x="2" y="0"/>
                </a:cxn>
                <a:cxn ang="0">
                  <a:pos x="2" y="61"/>
                </a:cxn>
                <a:cxn ang="0">
                  <a:pos x="0" y="61"/>
                </a:cxn>
              </a:cxnLst>
              <a:rect l="0" t="0" r="r" b="b"/>
              <a:pathLst>
                <a:path w="3" h="62">
                  <a:moveTo>
                    <a:pt x="0" y="61"/>
                  </a:moveTo>
                  <a:lnTo>
                    <a:pt x="0" y="0"/>
                  </a:lnTo>
                  <a:lnTo>
                    <a:pt x="2" y="0"/>
                  </a:lnTo>
                  <a:lnTo>
                    <a:pt x="2" y="61"/>
                  </a:lnTo>
                  <a:lnTo>
                    <a:pt x="0" y="61"/>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37" name="Freeform 257"/>
            <p:cNvSpPr>
              <a:spLocks/>
            </p:cNvSpPr>
            <p:nvPr/>
          </p:nvSpPr>
          <p:spPr bwMode="auto">
            <a:xfrm>
              <a:off x="2558" y="1893"/>
              <a:ext cx="39" cy="62"/>
            </a:xfrm>
            <a:custGeom>
              <a:avLst/>
              <a:gdLst/>
              <a:ahLst/>
              <a:cxnLst>
                <a:cxn ang="0">
                  <a:pos x="0" y="61"/>
                </a:cxn>
                <a:cxn ang="0">
                  <a:pos x="0" y="0"/>
                </a:cxn>
                <a:cxn ang="0">
                  <a:pos x="8" y="0"/>
                </a:cxn>
                <a:cxn ang="0">
                  <a:pos x="8" y="55"/>
                </a:cxn>
                <a:cxn ang="0">
                  <a:pos x="38" y="55"/>
                </a:cxn>
                <a:cxn ang="0">
                  <a:pos x="38" y="61"/>
                </a:cxn>
                <a:cxn ang="0">
                  <a:pos x="0" y="61"/>
                </a:cxn>
              </a:cxnLst>
              <a:rect l="0" t="0" r="r" b="b"/>
              <a:pathLst>
                <a:path w="39" h="62">
                  <a:moveTo>
                    <a:pt x="0" y="61"/>
                  </a:moveTo>
                  <a:lnTo>
                    <a:pt x="0" y="0"/>
                  </a:lnTo>
                  <a:lnTo>
                    <a:pt x="8" y="0"/>
                  </a:lnTo>
                  <a:lnTo>
                    <a:pt x="8" y="55"/>
                  </a:lnTo>
                  <a:lnTo>
                    <a:pt x="38" y="55"/>
                  </a:lnTo>
                  <a:lnTo>
                    <a:pt x="38" y="61"/>
                  </a:lnTo>
                  <a:lnTo>
                    <a:pt x="0" y="61"/>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38" name="Freeform 258"/>
            <p:cNvSpPr>
              <a:spLocks/>
            </p:cNvSpPr>
            <p:nvPr/>
          </p:nvSpPr>
          <p:spPr bwMode="auto">
            <a:xfrm>
              <a:off x="2615" y="1893"/>
              <a:ext cx="4" cy="62"/>
            </a:xfrm>
            <a:custGeom>
              <a:avLst/>
              <a:gdLst/>
              <a:ahLst/>
              <a:cxnLst>
                <a:cxn ang="0">
                  <a:pos x="0" y="61"/>
                </a:cxn>
                <a:cxn ang="0">
                  <a:pos x="0" y="0"/>
                </a:cxn>
                <a:cxn ang="0">
                  <a:pos x="3" y="0"/>
                </a:cxn>
                <a:cxn ang="0">
                  <a:pos x="3" y="61"/>
                </a:cxn>
                <a:cxn ang="0">
                  <a:pos x="0" y="61"/>
                </a:cxn>
              </a:cxnLst>
              <a:rect l="0" t="0" r="r" b="b"/>
              <a:pathLst>
                <a:path w="4" h="62">
                  <a:moveTo>
                    <a:pt x="0" y="61"/>
                  </a:moveTo>
                  <a:lnTo>
                    <a:pt x="0" y="0"/>
                  </a:lnTo>
                  <a:lnTo>
                    <a:pt x="3" y="0"/>
                  </a:lnTo>
                  <a:lnTo>
                    <a:pt x="3" y="61"/>
                  </a:lnTo>
                  <a:lnTo>
                    <a:pt x="0" y="61"/>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39" name="Freeform 259"/>
            <p:cNvSpPr>
              <a:spLocks/>
            </p:cNvSpPr>
            <p:nvPr/>
          </p:nvSpPr>
          <p:spPr bwMode="auto">
            <a:xfrm>
              <a:off x="2645" y="1893"/>
              <a:ext cx="52" cy="62"/>
            </a:xfrm>
            <a:custGeom>
              <a:avLst/>
              <a:gdLst/>
              <a:ahLst/>
              <a:cxnLst>
                <a:cxn ang="0">
                  <a:pos x="0" y="61"/>
                </a:cxn>
                <a:cxn ang="0">
                  <a:pos x="0" y="0"/>
                </a:cxn>
                <a:cxn ang="0">
                  <a:pos x="9" y="0"/>
                </a:cxn>
                <a:cxn ang="0">
                  <a:pos x="43" y="48"/>
                </a:cxn>
                <a:cxn ang="0">
                  <a:pos x="43" y="0"/>
                </a:cxn>
                <a:cxn ang="0">
                  <a:pos x="51" y="0"/>
                </a:cxn>
                <a:cxn ang="0">
                  <a:pos x="51" y="61"/>
                </a:cxn>
                <a:cxn ang="0">
                  <a:pos x="42" y="61"/>
                </a:cxn>
                <a:cxn ang="0">
                  <a:pos x="9" y="14"/>
                </a:cxn>
                <a:cxn ang="0">
                  <a:pos x="9" y="61"/>
                </a:cxn>
                <a:cxn ang="0">
                  <a:pos x="0" y="61"/>
                </a:cxn>
              </a:cxnLst>
              <a:rect l="0" t="0" r="r" b="b"/>
              <a:pathLst>
                <a:path w="52" h="62">
                  <a:moveTo>
                    <a:pt x="0" y="61"/>
                  </a:moveTo>
                  <a:lnTo>
                    <a:pt x="0" y="0"/>
                  </a:lnTo>
                  <a:lnTo>
                    <a:pt x="9" y="0"/>
                  </a:lnTo>
                  <a:lnTo>
                    <a:pt x="43" y="48"/>
                  </a:lnTo>
                  <a:lnTo>
                    <a:pt x="43" y="0"/>
                  </a:lnTo>
                  <a:lnTo>
                    <a:pt x="51" y="0"/>
                  </a:lnTo>
                  <a:lnTo>
                    <a:pt x="51" y="61"/>
                  </a:lnTo>
                  <a:lnTo>
                    <a:pt x="42" y="61"/>
                  </a:lnTo>
                  <a:lnTo>
                    <a:pt x="9" y="14"/>
                  </a:lnTo>
                  <a:lnTo>
                    <a:pt x="9" y="61"/>
                  </a:lnTo>
                  <a:lnTo>
                    <a:pt x="0" y="61"/>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40" name="Freeform 260"/>
            <p:cNvSpPr>
              <a:spLocks/>
            </p:cNvSpPr>
            <p:nvPr/>
          </p:nvSpPr>
          <p:spPr bwMode="auto">
            <a:xfrm>
              <a:off x="2715" y="1891"/>
              <a:ext cx="65" cy="65"/>
            </a:xfrm>
            <a:custGeom>
              <a:avLst/>
              <a:gdLst/>
              <a:ahLst/>
              <a:cxnLst>
                <a:cxn ang="0">
                  <a:pos x="34" y="31"/>
                </a:cxn>
                <a:cxn ang="0">
                  <a:pos x="64" y="54"/>
                </a:cxn>
                <a:cxn ang="0">
                  <a:pos x="57" y="59"/>
                </a:cxn>
                <a:cxn ang="0">
                  <a:pos x="50" y="62"/>
                </a:cxn>
                <a:cxn ang="0">
                  <a:pos x="43" y="63"/>
                </a:cxn>
                <a:cxn ang="0">
                  <a:pos x="34" y="64"/>
                </a:cxn>
                <a:cxn ang="0">
                  <a:pos x="25" y="63"/>
                </a:cxn>
                <a:cxn ang="0">
                  <a:pos x="17" y="61"/>
                </a:cxn>
                <a:cxn ang="0">
                  <a:pos x="9" y="55"/>
                </a:cxn>
                <a:cxn ang="0">
                  <a:pos x="5" y="49"/>
                </a:cxn>
                <a:cxn ang="0">
                  <a:pos x="1" y="41"/>
                </a:cxn>
                <a:cxn ang="0">
                  <a:pos x="0" y="33"/>
                </a:cxn>
                <a:cxn ang="0">
                  <a:pos x="1" y="24"/>
                </a:cxn>
                <a:cxn ang="0">
                  <a:pos x="5" y="16"/>
                </a:cxn>
                <a:cxn ang="0">
                  <a:pos x="9" y="9"/>
                </a:cxn>
                <a:cxn ang="0">
                  <a:pos x="15" y="4"/>
                </a:cxn>
                <a:cxn ang="0">
                  <a:pos x="25" y="1"/>
                </a:cxn>
                <a:cxn ang="0">
                  <a:pos x="34" y="0"/>
                </a:cxn>
                <a:cxn ang="0">
                  <a:pos x="41" y="0"/>
                </a:cxn>
                <a:cxn ang="0">
                  <a:pos x="47" y="2"/>
                </a:cxn>
                <a:cxn ang="0">
                  <a:pos x="52" y="4"/>
                </a:cxn>
                <a:cxn ang="0">
                  <a:pos x="57" y="9"/>
                </a:cxn>
                <a:cxn ang="0">
                  <a:pos x="59" y="13"/>
                </a:cxn>
                <a:cxn ang="0">
                  <a:pos x="62" y="20"/>
                </a:cxn>
                <a:cxn ang="0">
                  <a:pos x="53" y="18"/>
                </a:cxn>
                <a:cxn ang="0">
                  <a:pos x="51" y="15"/>
                </a:cxn>
                <a:cxn ang="0">
                  <a:pos x="50" y="12"/>
                </a:cxn>
                <a:cxn ang="0">
                  <a:pos x="46" y="11"/>
                </a:cxn>
                <a:cxn ang="0">
                  <a:pos x="41" y="9"/>
                </a:cxn>
                <a:cxn ang="0">
                  <a:pos x="37" y="8"/>
                </a:cxn>
                <a:cxn ang="0">
                  <a:pos x="32" y="8"/>
                </a:cxn>
                <a:cxn ang="0">
                  <a:pos x="25" y="9"/>
                </a:cxn>
                <a:cxn ang="0">
                  <a:pos x="21" y="11"/>
                </a:cxn>
                <a:cxn ang="0">
                  <a:pos x="17" y="12"/>
                </a:cxn>
                <a:cxn ang="0">
                  <a:pos x="14" y="15"/>
                </a:cxn>
                <a:cxn ang="0">
                  <a:pos x="12" y="18"/>
                </a:cxn>
                <a:cxn ang="0">
                  <a:pos x="11" y="23"/>
                </a:cxn>
                <a:cxn ang="0">
                  <a:pos x="9" y="29"/>
                </a:cxn>
                <a:cxn ang="0">
                  <a:pos x="9" y="36"/>
                </a:cxn>
                <a:cxn ang="0">
                  <a:pos x="11" y="42"/>
                </a:cxn>
                <a:cxn ang="0">
                  <a:pos x="14" y="49"/>
                </a:cxn>
                <a:cxn ang="0">
                  <a:pos x="19" y="53"/>
                </a:cxn>
                <a:cxn ang="0">
                  <a:pos x="25" y="54"/>
                </a:cxn>
                <a:cxn ang="0">
                  <a:pos x="31" y="56"/>
                </a:cxn>
                <a:cxn ang="0">
                  <a:pos x="37" y="56"/>
                </a:cxn>
                <a:cxn ang="0">
                  <a:pos x="43" y="55"/>
                </a:cxn>
                <a:cxn ang="0">
                  <a:pos x="49" y="53"/>
                </a:cxn>
                <a:cxn ang="0">
                  <a:pos x="52" y="52"/>
                </a:cxn>
                <a:cxn ang="0">
                  <a:pos x="55" y="39"/>
                </a:cxn>
              </a:cxnLst>
              <a:rect l="0" t="0" r="r" b="b"/>
              <a:pathLst>
                <a:path w="65" h="65">
                  <a:moveTo>
                    <a:pt x="34" y="39"/>
                  </a:moveTo>
                  <a:lnTo>
                    <a:pt x="34" y="31"/>
                  </a:lnTo>
                  <a:lnTo>
                    <a:pt x="64" y="31"/>
                  </a:lnTo>
                  <a:lnTo>
                    <a:pt x="64" y="54"/>
                  </a:lnTo>
                  <a:lnTo>
                    <a:pt x="60" y="57"/>
                  </a:lnTo>
                  <a:lnTo>
                    <a:pt x="57" y="59"/>
                  </a:lnTo>
                  <a:lnTo>
                    <a:pt x="53" y="61"/>
                  </a:lnTo>
                  <a:lnTo>
                    <a:pt x="50" y="62"/>
                  </a:lnTo>
                  <a:lnTo>
                    <a:pt x="46" y="62"/>
                  </a:lnTo>
                  <a:lnTo>
                    <a:pt x="43" y="63"/>
                  </a:lnTo>
                  <a:lnTo>
                    <a:pt x="38" y="64"/>
                  </a:lnTo>
                  <a:lnTo>
                    <a:pt x="34" y="64"/>
                  </a:lnTo>
                  <a:lnTo>
                    <a:pt x="30" y="64"/>
                  </a:lnTo>
                  <a:lnTo>
                    <a:pt x="25" y="63"/>
                  </a:lnTo>
                  <a:lnTo>
                    <a:pt x="20" y="62"/>
                  </a:lnTo>
                  <a:lnTo>
                    <a:pt x="17" y="61"/>
                  </a:lnTo>
                  <a:lnTo>
                    <a:pt x="12" y="59"/>
                  </a:lnTo>
                  <a:lnTo>
                    <a:pt x="9" y="55"/>
                  </a:lnTo>
                  <a:lnTo>
                    <a:pt x="6" y="53"/>
                  </a:lnTo>
                  <a:lnTo>
                    <a:pt x="5" y="49"/>
                  </a:lnTo>
                  <a:lnTo>
                    <a:pt x="2" y="46"/>
                  </a:lnTo>
                  <a:lnTo>
                    <a:pt x="1" y="41"/>
                  </a:lnTo>
                  <a:lnTo>
                    <a:pt x="0" y="37"/>
                  </a:lnTo>
                  <a:lnTo>
                    <a:pt x="0" y="33"/>
                  </a:lnTo>
                  <a:lnTo>
                    <a:pt x="0" y="28"/>
                  </a:lnTo>
                  <a:lnTo>
                    <a:pt x="1" y="24"/>
                  </a:lnTo>
                  <a:lnTo>
                    <a:pt x="2" y="20"/>
                  </a:lnTo>
                  <a:lnTo>
                    <a:pt x="5" y="16"/>
                  </a:lnTo>
                  <a:lnTo>
                    <a:pt x="6" y="12"/>
                  </a:lnTo>
                  <a:lnTo>
                    <a:pt x="9" y="9"/>
                  </a:lnTo>
                  <a:lnTo>
                    <a:pt x="12" y="7"/>
                  </a:lnTo>
                  <a:lnTo>
                    <a:pt x="15" y="4"/>
                  </a:lnTo>
                  <a:lnTo>
                    <a:pt x="20" y="2"/>
                  </a:lnTo>
                  <a:lnTo>
                    <a:pt x="25" y="1"/>
                  </a:lnTo>
                  <a:lnTo>
                    <a:pt x="30" y="0"/>
                  </a:lnTo>
                  <a:lnTo>
                    <a:pt x="34" y="0"/>
                  </a:lnTo>
                  <a:lnTo>
                    <a:pt x="38" y="0"/>
                  </a:lnTo>
                  <a:lnTo>
                    <a:pt x="41" y="0"/>
                  </a:lnTo>
                  <a:lnTo>
                    <a:pt x="45" y="1"/>
                  </a:lnTo>
                  <a:lnTo>
                    <a:pt x="47" y="2"/>
                  </a:lnTo>
                  <a:lnTo>
                    <a:pt x="50" y="3"/>
                  </a:lnTo>
                  <a:lnTo>
                    <a:pt x="52" y="4"/>
                  </a:lnTo>
                  <a:lnTo>
                    <a:pt x="55" y="7"/>
                  </a:lnTo>
                  <a:lnTo>
                    <a:pt x="57" y="9"/>
                  </a:lnTo>
                  <a:lnTo>
                    <a:pt x="58" y="11"/>
                  </a:lnTo>
                  <a:lnTo>
                    <a:pt x="59" y="13"/>
                  </a:lnTo>
                  <a:lnTo>
                    <a:pt x="60" y="16"/>
                  </a:lnTo>
                  <a:lnTo>
                    <a:pt x="62" y="20"/>
                  </a:lnTo>
                  <a:lnTo>
                    <a:pt x="55" y="21"/>
                  </a:lnTo>
                  <a:lnTo>
                    <a:pt x="53" y="18"/>
                  </a:lnTo>
                  <a:lnTo>
                    <a:pt x="52" y="16"/>
                  </a:lnTo>
                  <a:lnTo>
                    <a:pt x="51" y="15"/>
                  </a:lnTo>
                  <a:lnTo>
                    <a:pt x="51" y="13"/>
                  </a:lnTo>
                  <a:lnTo>
                    <a:pt x="50" y="12"/>
                  </a:lnTo>
                  <a:lnTo>
                    <a:pt x="47" y="11"/>
                  </a:lnTo>
                  <a:lnTo>
                    <a:pt x="46" y="11"/>
                  </a:lnTo>
                  <a:lnTo>
                    <a:pt x="44" y="9"/>
                  </a:lnTo>
                  <a:lnTo>
                    <a:pt x="41" y="9"/>
                  </a:lnTo>
                  <a:lnTo>
                    <a:pt x="39" y="8"/>
                  </a:lnTo>
                  <a:lnTo>
                    <a:pt x="37" y="8"/>
                  </a:lnTo>
                  <a:lnTo>
                    <a:pt x="34" y="8"/>
                  </a:lnTo>
                  <a:lnTo>
                    <a:pt x="32" y="8"/>
                  </a:lnTo>
                  <a:lnTo>
                    <a:pt x="28" y="8"/>
                  </a:lnTo>
                  <a:lnTo>
                    <a:pt x="25" y="9"/>
                  </a:lnTo>
                  <a:lnTo>
                    <a:pt x="24" y="9"/>
                  </a:lnTo>
                  <a:lnTo>
                    <a:pt x="21" y="11"/>
                  </a:lnTo>
                  <a:lnTo>
                    <a:pt x="19" y="11"/>
                  </a:lnTo>
                  <a:lnTo>
                    <a:pt x="17" y="12"/>
                  </a:lnTo>
                  <a:lnTo>
                    <a:pt x="15" y="13"/>
                  </a:lnTo>
                  <a:lnTo>
                    <a:pt x="14" y="15"/>
                  </a:lnTo>
                  <a:lnTo>
                    <a:pt x="14" y="16"/>
                  </a:lnTo>
                  <a:lnTo>
                    <a:pt x="12" y="18"/>
                  </a:lnTo>
                  <a:lnTo>
                    <a:pt x="11" y="20"/>
                  </a:lnTo>
                  <a:lnTo>
                    <a:pt x="11" y="23"/>
                  </a:lnTo>
                  <a:lnTo>
                    <a:pt x="9" y="26"/>
                  </a:lnTo>
                  <a:lnTo>
                    <a:pt x="9" y="29"/>
                  </a:lnTo>
                  <a:lnTo>
                    <a:pt x="9" y="33"/>
                  </a:lnTo>
                  <a:lnTo>
                    <a:pt x="9" y="36"/>
                  </a:lnTo>
                  <a:lnTo>
                    <a:pt x="9" y="40"/>
                  </a:lnTo>
                  <a:lnTo>
                    <a:pt x="11" y="42"/>
                  </a:lnTo>
                  <a:lnTo>
                    <a:pt x="12" y="46"/>
                  </a:lnTo>
                  <a:lnTo>
                    <a:pt x="14" y="49"/>
                  </a:lnTo>
                  <a:lnTo>
                    <a:pt x="15" y="51"/>
                  </a:lnTo>
                  <a:lnTo>
                    <a:pt x="19" y="53"/>
                  </a:lnTo>
                  <a:lnTo>
                    <a:pt x="21" y="54"/>
                  </a:lnTo>
                  <a:lnTo>
                    <a:pt x="25" y="54"/>
                  </a:lnTo>
                  <a:lnTo>
                    <a:pt x="28" y="56"/>
                  </a:lnTo>
                  <a:lnTo>
                    <a:pt x="31" y="56"/>
                  </a:lnTo>
                  <a:lnTo>
                    <a:pt x="34" y="56"/>
                  </a:lnTo>
                  <a:lnTo>
                    <a:pt x="37" y="56"/>
                  </a:lnTo>
                  <a:lnTo>
                    <a:pt x="40" y="56"/>
                  </a:lnTo>
                  <a:lnTo>
                    <a:pt x="43" y="55"/>
                  </a:lnTo>
                  <a:lnTo>
                    <a:pt x="46" y="54"/>
                  </a:lnTo>
                  <a:lnTo>
                    <a:pt x="49" y="53"/>
                  </a:lnTo>
                  <a:lnTo>
                    <a:pt x="51" y="52"/>
                  </a:lnTo>
                  <a:lnTo>
                    <a:pt x="52" y="52"/>
                  </a:lnTo>
                  <a:lnTo>
                    <a:pt x="55" y="50"/>
                  </a:lnTo>
                  <a:lnTo>
                    <a:pt x="55" y="39"/>
                  </a:lnTo>
                  <a:lnTo>
                    <a:pt x="34" y="39"/>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41" name="Freeform 261"/>
            <p:cNvSpPr>
              <a:spLocks/>
            </p:cNvSpPr>
            <p:nvPr/>
          </p:nvSpPr>
          <p:spPr bwMode="auto">
            <a:xfrm>
              <a:off x="2399" y="1989"/>
              <a:ext cx="90" cy="63"/>
            </a:xfrm>
            <a:custGeom>
              <a:avLst/>
              <a:gdLst/>
              <a:ahLst/>
              <a:cxnLst>
                <a:cxn ang="0">
                  <a:pos x="18" y="62"/>
                </a:cxn>
                <a:cxn ang="0">
                  <a:pos x="0" y="0"/>
                </a:cxn>
                <a:cxn ang="0">
                  <a:pos x="10" y="0"/>
                </a:cxn>
                <a:cxn ang="0">
                  <a:pos x="19" y="41"/>
                </a:cxn>
                <a:cxn ang="0">
                  <a:pos x="20" y="44"/>
                </a:cxn>
                <a:cxn ang="0">
                  <a:pos x="22" y="47"/>
                </a:cxn>
                <a:cxn ang="0">
                  <a:pos x="23" y="50"/>
                </a:cxn>
                <a:cxn ang="0">
                  <a:pos x="23" y="53"/>
                </a:cxn>
                <a:cxn ang="0">
                  <a:pos x="24" y="49"/>
                </a:cxn>
                <a:cxn ang="0">
                  <a:pos x="25" y="46"/>
                </a:cxn>
                <a:cxn ang="0">
                  <a:pos x="26" y="43"/>
                </a:cxn>
                <a:cxn ang="0">
                  <a:pos x="26" y="42"/>
                </a:cxn>
                <a:cxn ang="0">
                  <a:pos x="38" y="0"/>
                </a:cxn>
                <a:cxn ang="0">
                  <a:pos x="51" y="0"/>
                </a:cxn>
                <a:cxn ang="0">
                  <a:pos x="60" y="31"/>
                </a:cxn>
                <a:cxn ang="0">
                  <a:pos x="60" y="34"/>
                </a:cxn>
                <a:cxn ang="0">
                  <a:pos x="61" y="36"/>
                </a:cxn>
                <a:cxn ang="0">
                  <a:pos x="61" y="40"/>
                </a:cxn>
                <a:cxn ang="0">
                  <a:pos x="63" y="43"/>
                </a:cxn>
                <a:cxn ang="0">
                  <a:pos x="64" y="46"/>
                </a:cxn>
                <a:cxn ang="0">
                  <a:pos x="64" y="48"/>
                </a:cxn>
                <a:cxn ang="0">
                  <a:pos x="65" y="51"/>
                </a:cxn>
                <a:cxn ang="0">
                  <a:pos x="65" y="53"/>
                </a:cxn>
                <a:cxn ang="0">
                  <a:pos x="66" y="50"/>
                </a:cxn>
                <a:cxn ang="0">
                  <a:pos x="66" y="47"/>
                </a:cxn>
                <a:cxn ang="0">
                  <a:pos x="69" y="44"/>
                </a:cxn>
                <a:cxn ang="0">
                  <a:pos x="69" y="40"/>
                </a:cxn>
                <a:cxn ang="0">
                  <a:pos x="79" y="0"/>
                </a:cxn>
                <a:cxn ang="0">
                  <a:pos x="89" y="0"/>
                </a:cxn>
                <a:cxn ang="0">
                  <a:pos x="70" y="62"/>
                </a:cxn>
                <a:cxn ang="0">
                  <a:pos x="60" y="62"/>
                </a:cxn>
                <a:cxn ang="0">
                  <a:pos x="47" y="15"/>
                </a:cxn>
                <a:cxn ang="0">
                  <a:pos x="46" y="12"/>
                </a:cxn>
                <a:cxn ang="0">
                  <a:pos x="46" y="11"/>
                </a:cxn>
                <a:cxn ang="0">
                  <a:pos x="45" y="9"/>
                </a:cxn>
                <a:cxn ang="0">
                  <a:pos x="45" y="7"/>
                </a:cxn>
                <a:cxn ang="0">
                  <a:pos x="43" y="10"/>
                </a:cxn>
                <a:cxn ang="0">
                  <a:pos x="43" y="12"/>
                </a:cxn>
                <a:cxn ang="0">
                  <a:pos x="42" y="14"/>
                </a:cxn>
                <a:cxn ang="0">
                  <a:pos x="42" y="15"/>
                </a:cxn>
                <a:cxn ang="0">
                  <a:pos x="29" y="62"/>
                </a:cxn>
                <a:cxn ang="0">
                  <a:pos x="18" y="62"/>
                </a:cxn>
              </a:cxnLst>
              <a:rect l="0" t="0" r="r" b="b"/>
              <a:pathLst>
                <a:path w="90" h="63">
                  <a:moveTo>
                    <a:pt x="18" y="62"/>
                  </a:moveTo>
                  <a:lnTo>
                    <a:pt x="0" y="0"/>
                  </a:lnTo>
                  <a:lnTo>
                    <a:pt x="10" y="0"/>
                  </a:lnTo>
                  <a:lnTo>
                    <a:pt x="19" y="41"/>
                  </a:lnTo>
                  <a:lnTo>
                    <a:pt x="20" y="44"/>
                  </a:lnTo>
                  <a:lnTo>
                    <a:pt x="22" y="47"/>
                  </a:lnTo>
                  <a:lnTo>
                    <a:pt x="23" y="50"/>
                  </a:lnTo>
                  <a:lnTo>
                    <a:pt x="23" y="53"/>
                  </a:lnTo>
                  <a:lnTo>
                    <a:pt x="24" y="49"/>
                  </a:lnTo>
                  <a:lnTo>
                    <a:pt x="25" y="46"/>
                  </a:lnTo>
                  <a:lnTo>
                    <a:pt x="26" y="43"/>
                  </a:lnTo>
                  <a:lnTo>
                    <a:pt x="26" y="42"/>
                  </a:lnTo>
                  <a:lnTo>
                    <a:pt x="38" y="0"/>
                  </a:lnTo>
                  <a:lnTo>
                    <a:pt x="51" y="0"/>
                  </a:lnTo>
                  <a:lnTo>
                    <a:pt x="60" y="31"/>
                  </a:lnTo>
                  <a:lnTo>
                    <a:pt x="60" y="34"/>
                  </a:lnTo>
                  <a:lnTo>
                    <a:pt x="61" y="36"/>
                  </a:lnTo>
                  <a:lnTo>
                    <a:pt x="61" y="40"/>
                  </a:lnTo>
                  <a:lnTo>
                    <a:pt x="63" y="43"/>
                  </a:lnTo>
                  <a:lnTo>
                    <a:pt x="64" y="46"/>
                  </a:lnTo>
                  <a:lnTo>
                    <a:pt x="64" y="48"/>
                  </a:lnTo>
                  <a:lnTo>
                    <a:pt x="65" y="51"/>
                  </a:lnTo>
                  <a:lnTo>
                    <a:pt x="65" y="53"/>
                  </a:lnTo>
                  <a:lnTo>
                    <a:pt x="66" y="50"/>
                  </a:lnTo>
                  <a:lnTo>
                    <a:pt x="66" y="47"/>
                  </a:lnTo>
                  <a:lnTo>
                    <a:pt x="69" y="44"/>
                  </a:lnTo>
                  <a:lnTo>
                    <a:pt x="69" y="40"/>
                  </a:lnTo>
                  <a:lnTo>
                    <a:pt x="79" y="0"/>
                  </a:lnTo>
                  <a:lnTo>
                    <a:pt x="89" y="0"/>
                  </a:lnTo>
                  <a:lnTo>
                    <a:pt x="70" y="62"/>
                  </a:lnTo>
                  <a:lnTo>
                    <a:pt x="60" y="62"/>
                  </a:lnTo>
                  <a:lnTo>
                    <a:pt x="47" y="15"/>
                  </a:lnTo>
                  <a:lnTo>
                    <a:pt x="46" y="12"/>
                  </a:lnTo>
                  <a:lnTo>
                    <a:pt x="46" y="11"/>
                  </a:lnTo>
                  <a:lnTo>
                    <a:pt x="45" y="9"/>
                  </a:lnTo>
                  <a:lnTo>
                    <a:pt x="45" y="7"/>
                  </a:lnTo>
                  <a:lnTo>
                    <a:pt x="43" y="10"/>
                  </a:lnTo>
                  <a:lnTo>
                    <a:pt x="43" y="12"/>
                  </a:lnTo>
                  <a:lnTo>
                    <a:pt x="42" y="14"/>
                  </a:lnTo>
                  <a:lnTo>
                    <a:pt x="42" y="15"/>
                  </a:lnTo>
                  <a:lnTo>
                    <a:pt x="29" y="62"/>
                  </a:lnTo>
                  <a:lnTo>
                    <a:pt x="18" y="6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42" name="Freeform 262"/>
            <p:cNvSpPr>
              <a:spLocks/>
            </p:cNvSpPr>
            <p:nvPr/>
          </p:nvSpPr>
          <p:spPr bwMode="auto">
            <a:xfrm>
              <a:off x="2491" y="1989"/>
              <a:ext cx="64" cy="63"/>
            </a:xfrm>
            <a:custGeom>
              <a:avLst/>
              <a:gdLst/>
              <a:ahLst/>
              <a:cxnLst>
                <a:cxn ang="0">
                  <a:pos x="0" y="62"/>
                </a:cxn>
                <a:cxn ang="0">
                  <a:pos x="28" y="0"/>
                </a:cxn>
                <a:cxn ang="0">
                  <a:pos x="36" y="0"/>
                </a:cxn>
                <a:cxn ang="0">
                  <a:pos x="63" y="62"/>
                </a:cxn>
                <a:cxn ang="0">
                  <a:pos x="55" y="62"/>
                </a:cxn>
                <a:cxn ang="0">
                  <a:pos x="47" y="43"/>
                </a:cxn>
                <a:cxn ang="0">
                  <a:pos x="18" y="43"/>
                </a:cxn>
                <a:cxn ang="0">
                  <a:pos x="11" y="62"/>
                </a:cxn>
                <a:cxn ang="0">
                  <a:pos x="0" y="62"/>
                </a:cxn>
                <a:cxn ang="0">
                  <a:pos x="21" y="35"/>
                </a:cxn>
                <a:cxn ang="0">
                  <a:pos x="43" y="35"/>
                </a:cxn>
                <a:cxn ang="0">
                  <a:pos x="37" y="19"/>
                </a:cxn>
                <a:cxn ang="0">
                  <a:pos x="35" y="16"/>
                </a:cxn>
                <a:cxn ang="0">
                  <a:pos x="34" y="12"/>
                </a:cxn>
                <a:cxn ang="0">
                  <a:pos x="33" y="10"/>
                </a:cxn>
                <a:cxn ang="0">
                  <a:pos x="32" y="7"/>
                </a:cxn>
                <a:cxn ang="0">
                  <a:pos x="32" y="11"/>
                </a:cxn>
                <a:cxn ang="0">
                  <a:pos x="30" y="13"/>
                </a:cxn>
                <a:cxn ang="0">
                  <a:pos x="29" y="16"/>
                </a:cxn>
                <a:cxn ang="0">
                  <a:pos x="28" y="19"/>
                </a:cxn>
                <a:cxn ang="0">
                  <a:pos x="21" y="35"/>
                </a:cxn>
                <a:cxn ang="0">
                  <a:pos x="0" y="62"/>
                </a:cxn>
              </a:cxnLst>
              <a:rect l="0" t="0" r="r" b="b"/>
              <a:pathLst>
                <a:path w="64" h="63">
                  <a:moveTo>
                    <a:pt x="0" y="62"/>
                  </a:moveTo>
                  <a:lnTo>
                    <a:pt x="28" y="0"/>
                  </a:lnTo>
                  <a:lnTo>
                    <a:pt x="36" y="0"/>
                  </a:lnTo>
                  <a:lnTo>
                    <a:pt x="63" y="62"/>
                  </a:lnTo>
                  <a:lnTo>
                    <a:pt x="55" y="62"/>
                  </a:lnTo>
                  <a:lnTo>
                    <a:pt x="47" y="43"/>
                  </a:lnTo>
                  <a:lnTo>
                    <a:pt x="18" y="43"/>
                  </a:lnTo>
                  <a:lnTo>
                    <a:pt x="11" y="62"/>
                  </a:lnTo>
                  <a:lnTo>
                    <a:pt x="0" y="62"/>
                  </a:lnTo>
                  <a:lnTo>
                    <a:pt x="21" y="35"/>
                  </a:lnTo>
                  <a:lnTo>
                    <a:pt x="43" y="35"/>
                  </a:lnTo>
                  <a:lnTo>
                    <a:pt x="37" y="19"/>
                  </a:lnTo>
                  <a:lnTo>
                    <a:pt x="35" y="16"/>
                  </a:lnTo>
                  <a:lnTo>
                    <a:pt x="34" y="12"/>
                  </a:lnTo>
                  <a:lnTo>
                    <a:pt x="33" y="10"/>
                  </a:lnTo>
                  <a:lnTo>
                    <a:pt x="32" y="7"/>
                  </a:lnTo>
                  <a:lnTo>
                    <a:pt x="32" y="11"/>
                  </a:lnTo>
                  <a:lnTo>
                    <a:pt x="30" y="13"/>
                  </a:lnTo>
                  <a:lnTo>
                    <a:pt x="29" y="16"/>
                  </a:lnTo>
                  <a:lnTo>
                    <a:pt x="28" y="19"/>
                  </a:lnTo>
                  <a:lnTo>
                    <a:pt x="21" y="35"/>
                  </a:lnTo>
                  <a:lnTo>
                    <a:pt x="0" y="6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43" name="Freeform 263"/>
            <p:cNvSpPr>
              <a:spLocks/>
            </p:cNvSpPr>
            <p:nvPr/>
          </p:nvSpPr>
          <p:spPr bwMode="auto">
            <a:xfrm>
              <a:off x="2558" y="1989"/>
              <a:ext cx="53" cy="63"/>
            </a:xfrm>
            <a:custGeom>
              <a:avLst/>
              <a:gdLst/>
              <a:ahLst/>
              <a:cxnLst>
                <a:cxn ang="0">
                  <a:pos x="21" y="62"/>
                </a:cxn>
                <a:cxn ang="0">
                  <a:pos x="21" y="7"/>
                </a:cxn>
                <a:cxn ang="0">
                  <a:pos x="0" y="7"/>
                </a:cxn>
                <a:cxn ang="0">
                  <a:pos x="0" y="0"/>
                </a:cxn>
                <a:cxn ang="0">
                  <a:pos x="52" y="0"/>
                </a:cxn>
                <a:cxn ang="0">
                  <a:pos x="52" y="7"/>
                </a:cxn>
                <a:cxn ang="0">
                  <a:pos x="31" y="7"/>
                </a:cxn>
                <a:cxn ang="0">
                  <a:pos x="31" y="62"/>
                </a:cxn>
                <a:cxn ang="0">
                  <a:pos x="21" y="62"/>
                </a:cxn>
              </a:cxnLst>
              <a:rect l="0" t="0" r="r" b="b"/>
              <a:pathLst>
                <a:path w="53" h="63">
                  <a:moveTo>
                    <a:pt x="21" y="62"/>
                  </a:moveTo>
                  <a:lnTo>
                    <a:pt x="21" y="7"/>
                  </a:lnTo>
                  <a:lnTo>
                    <a:pt x="0" y="7"/>
                  </a:lnTo>
                  <a:lnTo>
                    <a:pt x="0" y="0"/>
                  </a:lnTo>
                  <a:lnTo>
                    <a:pt x="52" y="0"/>
                  </a:lnTo>
                  <a:lnTo>
                    <a:pt x="52" y="7"/>
                  </a:lnTo>
                  <a:lnTo>
                    <a:pt x="31" y="7"/>
                  </a:lnTo>
                  <a:lnTo>
                    <a:pt x="31" y="62"/>
                  </a:lnTo>
                  <a:lnTo>
                    <a:pt x="21" y="6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44" name="Freeform 264"/>
            <p:cNvSpPr>
              <a:spLocks/>
            </p:cNvSpPr>
            <p:nvPr/>
          </p:nvSpPr>
          <p:spPr bwMode="auto">
            <a:xfrm>
              <a:off x="2628" y="1989"/>
              <a:ext cx="49" cy="63"/>
            </a:xfrm>
            <a:custGeom>
              <a:avLst/>
              <a:gdLst/>
              <a:ahLst/>
              <a:cxnLst>
                <a:cxn ang="0">
                  <a:pos x="0" y="62"/>
                </a:cxn>
                <a:cxn ang="0">
                  <a:pos x="0" y="0"/>
                </a:cxn>
                <a:cxn ang="0">
                  <a:pos x="47" y="0"/>
                </a:cxn>
                <a:cxn ang="0">
                  <a:pos x="47" y="7"/>
                </a:cxn>
                <a:cxn ang="0">
                  <a:pos x="9" y="7"/>
                </a:cxn>
                <a:cxn ang="0">
                  <a:pos x="9" y="26"/>
                </a:cxn>
                <a:cxn ang="0">
                  <a:pos x="45" y="26"/>
                </a:cxn>
                <a:cxn ang="0">
                  <a:pos x="45" y="33"/>
                </a:cxn>
                <a:cxn ang="0">
                  <a:pos x="9" y="33"/>
                </a:cxn>
                <a:cxn ang="0">
                  <a:pos x="9" y="55"/>
                </a:cxn>
                <a:cxn ang="0">
                  <a:pos x="48" y="55"/>
                </a:cxn>
                <a:cxn ang="0">
                  <a:pos x="48" y="62"/>
                </a:cxn>
                <a:cxn ang="0">
                  <a:pos x="0" y="62"/>
                </a:cxn>
              </a:cxnLst>
              <a:rect l="0" t="0" r="r" b="b"/>
              <a:pathLst>
                <a:path w="49" h="63">
                  <a:moveTo>
                    <a:pt x="0" y="62"/>
                  </a:moveTo>
                  <a:lnTo>
                    <a:pt x="0" y="0"/>
                  </a:lnTo>
                  <a:lnTo>
                    <a:pt x="47" y="0"/>
                  </a:lnTo>
                  <a:lnTo>
                    <a:pt x="47" y="7"/>
                  </a:lnTo>
                  <a:lnTo>
                    <a:pt x="9" y="7"/>
                  </a:lnTo>
                  <a:lnTo>
                    <a:pt x="9" y="26"/>
                  </a:lnTo>
                  <a:lnTo>
                    <a:pt x="45" y="26"/>
                  </a:lnTo>
                  <a:lnTo>
                    <a:pt x="45" y="33"/>
                  </a:lnTo>
                  <a:lnTo>
                    <a:pt x="9" y="33"/>
                  </a:lnTo>
                  <a:lnTo>
                    <a:pt x="9" y="55"/>
                  </a:lnTo>
                  <a:lnTo>
                    <a:pt x="48" y="55"/>
                  </a:lnTo>
                  <a:lnTo>
                    <a:pt x="48" y="62"/>
                  </a:lnTo>
                  <a:lnTo>
                    <a:pt x="0" y="6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45" name="Freeform 265"/>
            <p:cNvSpPr>
              <a:spLocks/>
            </p:cNvSpPr>
            <p:nvPr/>
          </p:nvSpPr>
          <p:spPr bwMode="auto">
            <a:xfrm>
              <a:off x="2698" y="1989"/>
              <a:ext cx="55" cy="63"/>
            </a:xfrm>
            <a:custGeom>
              <a:avLst/>
              <a:gdLst/>
              <a:ahLst/>
              <a:cxnLst>
                <a:cxn ang="0">
                  <a:pos x="0" y="0"/>
                </a:cxn>
                <a:cxn ang="0">
                  <a:pos x="32" y="0"/>
                </a:cxn>
                <a:cxn ang="0">
                  <a:pos x="37" y="1"/>
                </a:cxn>
                <a:cxn ang="0">
                  <a:pos x="42" y="3"/>
                </a:cxn>
                <a:cxn ang="0">
                  <a:pos x="46" y="6"/>
                </a:cxn>
                <a:cxn ang="0">
                  <a:pos x="48" y="10"/>
                </a:cxn>
                <a:cxn ang="0">
                  <a:pos x="51" y="15"/>
                </a:cxn>
                <a:cxn ang="0">
                  <a:pos x="50" y="20"/>
                </a:cxn>
                <a:cxn ang="0">
                  <a:pos x="47" y="26"/>
                </a:cxn>
                <a:cxn ang="0">
                  <a:pos x="43" y="30"/>
                </a:cxn>
                <a:cxn ang="0">
                  <a:pos x="37" y="33"/>
                </a:cxn>
                <a:cxn ang="0">
                  <a:pos x="34" y="34"/>
                </a:cxn>
                <a:cxn ang="0">
                  <a:pos x="36" y="36"/>
                </a:cxn>
                <a:cxn ang="0">
                  <a:pos x="38" y="40"/>
                </a:cxn>
                <a:cxn ang="0">
                  <a:pos x="43" y="43"/>
                </a:cxn>
                <a:cxn ang="0">
                  <a:pos x="54" y="62"/>
                </a:cxn>
                <a:cxn ang="0">
                  <a:pos x="36" y="49"/>
                </a:cxn>
                <a:cxn ang="0">
                  <a:pos x="33" y="44"/>
                </a:cxn>
                <a:cxn ang="0">
                  <a:pos x="30" y="42"/>
                </a:cxn>
                <a:cxn ang="0">
                  <a:pos x="28" y="38"/>
                </a:cxn>
                <a:cxn ang="0">
                  <a:pos x="26" y="36"/>
                </a:cxn>
                <a:cxn ang="0">
                  <a:pos x="24" y="35"/>
                </a:cxn>
                <a:cxn ang="0">
                  <a:pos x="21" y="35"/>
                </a:cxn>
                <a:cxn ang="0">
                  <a:pos x="18" y="34"/>
                </a:cxn>
                <a:cxn ang="0">
                  <a:pos x="8" y="34"/>
                </a:cxn>
                <a:cxn ang="0">
                  <a:pos x="0" y="62"/>
                </a:cxn>
                <a:cxn ang="0">
                  <a:pos x="26" y="27"/>
                </a:cxn>
                <a:cxn ang="0">
                  <a:pos x="30" y="27"/>
                </a:cxn>
                <a:cxn ang="0">
                  <a:pos x="35" y="27"/>
                </a:cxn>
                <a:cxn ang="0">
                  <a:pos x="37" y="25"/>
                </a:cxn>
                <a:cxn ang="0">
                  <a:pos x="39" y="22"/>
                </a:cxn>
                <a:cxn ang="0">
                  <a:pos x="42" y="20"/>
                </a:cxn>
                <a:cxn ang="0">
                  <a:pos x="42" y="17"/>
                </a:cxn>
                <a:cxn ang="0">
                  <a:pos x="42" y="14"/>
                </a:cxn>
                <a:cxn ang="0">
                  <a:pos x="38" y="11"/>
                </a:cxn>
                <a:cxn ang="0">
                  <a:pos x="34" y="7"/>
                </a:cxn>
                <a:cxn ang="0">
                  <a:pos x="27" y="7"/>
                </a:cxn>
                <a:cxn ang="0">
                  <a:pos x="8" y="27"/>
                </a:cxn>
              </a:cxnLst>
              <a:rect l="0" t="0" r="r" b="b"/>
              <a:pathLst>
                <a:path w="55" h="63">
                  <a:moveTo>
                    <a:pt x="0" y="62"/>
                  </a:moveTo>
                  <a:lnTo>
                    <a:pt x="0" y="0"/>
                  </a:lnTo>
                  <a:lnTo>
                    <a:pt x="27" y="0"/>
                  </a:lnTo>
                  <a:lnTo>
                    <a:pt x="32" y="0"/>
                  </a:lnTo>
                  <a:lnTo>
                    <a:pt x="35" y="1"/>
                  </a:lnTo>
                  <a:lnTo>
                    <a:pt x="37" y="1"/>
                  </a:lnTo>
                  <a:lnTo>
                    <a:pt x="39" y="2"/>
                  </a:lnTo>
                  <a:lnTo>
                    <a:pt x="42" y="3"/>
                  </a:lnTo>
                  <a:lnTo>
                    <a:pt x="44" y="4"/>
                  </a:lnTo>
                  <a:lnTo>
                    <a:pt x="46" y="6"/>
                  </a:lnTo>
                  <a:lnTo>
                    <a:pt x="47" y="7"/>
                  </a:lnTo>
                  <a:lnTo>
                    <a:pt x="48" y="10"/>
                  </a:lnTo>
                  <a:lnTo>
                    <a:pt x="50" y="12"/>
                  </a:lnTo>
                  <a:lnTo>
                    <a:pt x="51" y="15"/>
                  </a:lnTo>
                  <a:lnTo>
                    <a:pt x="51" y="17"/>
                  </a:lnTo>
                  <a:lnTo>
                    <a:pt x="50" y="20"/>
                  </a:lnTo>
                  <a:lnTo>
                    <a:pt x="48" y="24"/>
                  </a:lnTo>
                  <a:lnTo>
                    <a:pt x="47" y="26"/>
                  </a:lnTo>
                  <a:lnTo>
                    <a:pt x="46" y="28"/>
                  </a:lnTo>
                  <a:lnTo>
                    <a:pt x="43" y="30"/>
                  </a:lnTo>
                  <a:lnTo>
                    <a:pt x="39" y="32"/>
                  </a:lnTo>
                  <a:lnTo>
                    <a:pt x="37" y="33"/>
                  </a:lnTo>
                  <a:lnTo>
                    <a:pt x="32" y="34"/>
                  </a:lnTo>
                  <a:lnTo>
                    <a:pt x="34" y="34"/>
                  </a:lnTo>
                  <a:lnTo>
                    <a:pt x="35" y="35"/>
                  </a:lnTo>
                  <a:lnTo>
                    <a:pt x="36" y="36"/>
                  </a:lnTo>
                  <a:lnTo>
                    <a:pt x="37" y="37"/>
                  </a:lnTo>
                  <a:lnTo>
                    <a:pt x="38" y="40"/>
                  </a:lnTo>
                  <a:lnTo>
                    <a:pt x="41" y="42"/>
                  </a:lnTo>
                  <a:lnTo>
                    <a:pt x="43" y="43"/>
                  </a:lnTo>
                  <a:lnTo>
                    <a:pt x="44" y="46"/>
                  </a:lnTo>
                  <a:lnTo>
                    <a:pt x="54" y="62"/>
                  </a:lnTo>
                  <a:lnTo>
                    <a:pt x="44" y="62"/>
                  </a:lnTo>
                  <a:lnTo>
                    <a:pt x="36" y="49"/>
                  </a:lnTo>
                  <a:lnTo>
                    <a:pt x="35" y="47"/>
                  </a:lnTo>
                  <a:lnTo>
                    <a:pt x="33" y="44"/>
                  </a:lnTo>
                  <a:lnTo>
                    <a:pt x="32" y="43"/>
                  </a:lnTo>
                  <a:lnTo>
                    <a:pt x="30" y="42"/>
                  </a:lnTo>
                  <a:lnTo>
                    <a:pt x="29" y="40"/>
                  </a:lnTo>
                  <a:lnTo>
                    <a:pt x="28" y="38"/>
                  </a:lnTo>
                  <a:lnTo>
                    <a:pt x="27" y="37"/>
                  </a:lnTo>
                  <a:lnTo>
                    <a:pt x="26" y="36"/>
                  </a:lnTo>
                  <a:lnTo>
                    <a:pt x="25" y="35"/>
                  </a:lnTo>
                  <a:lnTo>
                    <a:pt x="24" y="35"/>
                  </a:lnTo>
                  <a:lnTo>
                    <a:pt x="23" y="35"/>
                  </a:lnTo>
                  <a:lnTo>
                    <a:pt x="21" y="35"/>
                  </a:lnTo>
                  <a:lnTo>
                    <a:pt x="20" y="34"/>
                  </a:lnTo>
                  <a:lnTo>
                    <a:pt x="18" y="34"/>
                  </a:lnTo>
                  <a:lnTo>
                    <a:pt x="17" y="34"/>
                  </a:lnTo>
                  <a:lnTo>
                    <a:pt x="8" y="34"/>
                  </a:lnTo>
                  <a:lnTo>
                    <a:pt x="8" y="62"/>
                  </a:lnTo>
                  <a:lnTo>
                    <a:pt x="0" y="62"/>
                  </a:lnTo>
                  <a:lnTo>
                    <a:pt x="8" y="27"/>
                  </a:lnTo>
                  <a:lnTo>
                    <a:pt x="26" y="27"/>
                  </a:lnTo>
                  <a:lnTo>
                    <a:pt x="28" y="27"/>
                  </a:lnTo>
                  <a:lnTo>
                    <a:pt x="30" y="27"/>
                  </a:lnTo>
                  <a:lnTo>
                    <a:pt x="33" y="27"/>
                  </a:lnTo>
                  <a:lnTo>
                    <a:pt x="35" y="27"/>
                  </a:lnTo>
                  <a:lnTo>
                    <a:pt x="36" y="26"/>
                  </a:lnTo>
                  <a:lnTo>
                    <a:pt x="37" y="25"/>
                  </a:lnTo>
                  <a:lnTo>
                    <a:pt x="38" y="24"/>
                  </a:lnTo>
                  <a:lnTo>
                    <a:pt x="39" y="22"/>
                  </a:lnTo>
                  <a:lnTo>
                    <a:pt x="41" y="21"/>
                  </a:lnTo>
                  <a:lnTo>
                    <a:pt x="42" y="20"/>
                  </a:lnTo>
                  <a:lnTo>
                    <a:pt x="42" y="18"/>
                  </a:lnTo>
                  <a:lnTo>
                    <a:pt x="42" y="17"/>
                  </a:lnTo>
                  <a:lnTo>
                    <a:pt x="42" y="15"/>
                  </a:lnTo>
                  <a:lnTo>
                    <a:pt x="42" y="14"/>
                  </a:lnTo>
                  <a:lnTo>
                    <a:pt x="39" y="12"/>
                  </a:lnTo>
                  <a:lnTo>
                    <a:pt x="38" y="11"/>
                  </a:lnTo>
                  <a:lnTo>
                    <a:pt x="37" y="10"/>
                  </a:lnTo>
                  <a:lnTo>
                    <a:pt x="34" y="7"/>
                  </a:lnTo>
                  <a:lnTo>
                    <a:pt x="30" y="7"/>
                  </a:lnTo>
                  <a:lnTo>
                    <a:pt x="27" y="7"/>
                  </a:lnTo>
                  <a:lnTo>
                    <a:pt x="8" y="7"/>
                  </a:lnTo>
                  <a:lnTo>
                    <a:pt x="8" y="27"/>
                  </a:lnTo>
                  <a:lnTo>
                    <a:pt x="0" y="6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46" name="Freeform 266"/>
            <p:cNvSpPr>
              <a:spLocks/>
            </p:cNvSpPr>
            <p:nvPr/>
          </p:nvSpPr>
          <p:spPr bwMode="auto">
            <a:xfrm>
              <a:off x="2432" y="2084"/>
              <a:ext cx="56" cy="64"/>
            </a:xfrm>
            <a:custGeom>
              <a:avLst/>
              <a:gdLst/>
              <a:ahLst/>
              <a:cxnLst>
                <a:cxn ang="0">
                  <a:pos x="0" y="0"/>
                </a:cxn>
                <a:cxn ang="0">
                  <a:pos x="32" y="0"/>
                </a:cxn>
                <a:cxn ang="0">
                  <a:pos x="38" y="1"/>
                </a:cxn>
                <a:cxn ang="0">
                  <a:pos x="42" y="3"/>
                </a:cxn>
                <a:cxn ang="0">
                  <a:pos x="47" y="7"/>
                </a:cxn>
                <a:cxn ang="0">
                  <a:pos x="49" y="10"/>
                </a:cxn>
                <a:cxn ang="0">
                  <a:pos x="52" y="15"/>
                </a:cxn>
                <a:cxn ang="0">
                  <a:pos x="50" y="21"/>
                </a:cxn>
                <a:cxn ang="0">
                  <a:pos x="49" y="26"/>
                </a:cxn>
                <a:cxn ang="0">
                  <a:pos x="45" y="30"/>
                </a:cxn>
                <a:cxn ang="0">
                  <a:pos x="38" y="34"/>
                </a:cxn>
                <a:cxn ang="0">
                  <a:pos x="34" y="35"/>
                </a:cxn>
                <a:cxn ang="0">
                  <a:pos x="37" y="37"/>
                </a:cxn>
                <a:cxn ang="0">
                  <a:pos x="39" y="40"/>
                </a:cxn>
                <a:cxn ang="0">
                  <a:pos x="44" y="43"/>
                </a:cxn>
                <a:cxn ang="0">
                  <a:pos x="55" y="63"/>
                </a:cxn>
                <a:cxn ang="0">
                  <a:pos x="37" y="50"/>
                </a:cxn>
                <a:cxn ang="0">
                  <a:pos x="33" y="45"/>
                </a:cxn>
                <a:cxn ang="0">
                  <a:pos x="31" y="42"/>
                </a:cxn>
                <a:cxn ang="0">
                  <a:pos x="29" y="39"/>
                </a:cxn>
                <a:cxn ang="0">
                  <a:pos x="26" y="37"/>
                </a:cxn>
                <a:cxn ang="0">
                  <a:pos x="24" y="36"/>
                </a:cxn>
                <a:cxn ang="0">
                  <a:pos x="22" y="36"/>
                </a:cxn>
                <a:cxn ang="0">
                  <a:pos x="19" y="35"/>
                </a:cxn>
                <a:cxn ang="0">
                  <a:pos x="8" y="35"/>
                </a:cxn>
                <a:cxn ang="0">
                  <a:pos x="0" y="63"/>
                </a:cxn>
                <a:cxn ang="0">
                  <a:pos x="26" y="27"/>
                </a:cxn>
                <a:cxn ang="0">
                  <a:pos x="32" y="27"/>
                </a:cxn>
                <a:cxn ang="0">
                  <a:pos x="36" y="27"/>
                </a:cxn>
                <a:cxn ang="0">
                  <a:pos x="38" y="25"/>
                </a:cxn>
                <a:cxn ang="0">
                  <a:pos x="41" y="23"/>
                </a:cxn>
                <a:cxn ang="0">
                  <a:pos x="42" y="21"/>
                </a:cxn>
                <a:cxn ang="0">
                  <a:pos x="42" y="17"/>
                </a:cxn>
                <a:cxn ang="0">
                  <a:pos x="42" y="14"/>
                </a:cxn>
                <a:cxn ang="0">
                  <a:pos x="39" y="11"/>
                </a:cxn>
                <a:cxn ang="0">
                  <a:pos x="34" y="8"/>
                </a:cxn>
                <a:cxn ang="0">
                  <a:pos x="29" y="8"/>
                </a:cxn>
                <a:cxn ang="0">
                  <a:pos x="8" y="27"/>
                </a:cxn>
              </a:cxnLst>
              <a:rect l="0" t="0" r="r" b="b"/>
              <a:pathLst>
                <a:path w="56" h="64">
                  <a:moveTo>
                    <a:pt x="0" y="63"/>
                  </a:moveTo>
                  <a:lnTo>
                    <a:pt x="0" y="0"/>
                  </a:lnTo>
                  <a:lnTo>
                    <a:pt x="29" y="0"/>
                  </a:lnTo>
                  <a:lnTo>
                    <a:pt x="32" y="0"/>
                  </a:lnTo>
                  <a:lnTo>
                    <a:pt x="36" y="1"/>
                  </a:lnTo>
                  <a:lnTo>
                    <a:pt x="38" y="1"/>
                  </a:lnTo>
                  <a:lnTo>
                    <a:pt x="41" y="2"/>
                  </a:lnTo>
                  <a:lnTo>
                    <a:pt x="42" y="3"/>
                  </a:lnTo>
                  <a:lnTo>
                    <a:pt x="45" y="4"/>
                  </a:lnTo>
                  <a:lnTo>
                    <a:pt x="47" y="7"/>
                  </a:lnTo>
                  <a:lnTo>
                    <a:pt x="48" y="8"/>
                  </a:lnTo>
                  <a:lnTo>
                    <a:pt x="49" y="10"/>
                  </a:lnTo>
                  <a:lnTo>
                    <a:pt x="50" y="13"/>
                  </a:lnTo>
                  <a:lnTo>
                    <a:pt x="52" y="15"/>
                  </a:lnTo>
                  <a:lnTo>
                    <a:pt x="52" y="17"/>
                  </a:lnTo>
                  <a:lnTo>
                    <a:pt x="50" y="21"/>
                  </a:lnTo>
                  <a:lnTo>
                    <a:pt x="50" y="24"/>
                  </a:lnTo>
                  <a:lnTo>
                    <a:pt x="49" y="26"/>
                  </a:lnTo>
                  <a:lnTo>
                    <a:pt x="47" y="28"/>
                  </a:lnTo>
                  <a:lnTo>
                    <a:pt x="45" y="30"/>
                  </a:lnTo>
                  <a:lnTo>
                    <a:pt x="41" y="33"/>
                  </a:lnTo>
                  <a:lnTo>
                    <a:pt x="38" y="34"/>
                  </a:lnTo>
                  <a:lnTo>
                    <a:pt x="33" y="35"/>
                  </a:lnTo>
                  <a:lnTo>
                    <a:pt x="34" y="35"/>
                  </a:lnTo>
                  <a:lnTo>
                    <a:pt x="36" y="36"/>
                  </a:lnTo>
                  <a:lnTo>
                    <a:pt x="37" y="37"/>
                  </a:lnTo>
                  <a:lnTo>
                    <a:pt x="38" y="38"/>
                  </a:lnTo>
                  <a:lnTo>
                    <a:pt x="39" y="40"/>
                  </a:lnTo>
                  <a:lnTo>
                    <a:pt x="41" y="42"/>
                  </a:lnTo>
                  <a:lnTo>
                    <a:pt x="44" y="43"/>
                  </a:lnTo>
                  <a:lnTo>
                    <a:pt x="45" y="47"/>
                  </a:lnTo>
                  <a:lnTo>
                    <a:pt x="55" y="63"/>
                  </a:lnTo>
                  <a:lnTo>
                    <a:pt x="46" y="63"/>
                  </a:lnTo>
                  <a:lnTo>
                    <a:pt x="37" y="50"/>
                  </a:lnTo>
                  <a:lnTo>
                    <a:pt x="36" y="48"/>
                  </a:lnTo>
                  <a:lnTo>
                    <a:pt x="33" y="45"/>
                  </a:lnTo>
                  <a:lnTo>
                    <a:pt x="32" y="43"/>
                  </a:lnTo>
                  <a:lnTo>
                    <a:pt x="31" y="42"/>
                  </a:lnTo>
                  <a:lnTo>
                    <a:pt x="30" y="40"/>
                  </a:lnTo>
                  <a:lnTo>
                    <a:pt x="29" y="39"/>
                  </a:lnTo>
                  <a:lnTo>
                    <a:pt x="28" y="38"/>
                  </a:lnTo>
                  <a:lnTo>
                    <a:pt x="26" y="37"/>
                  </a:lnTo>
                  <a:lnTo>
                    <a:pt x="25" y="36"/>
                  </a:lnTo>
                  <a:lnTo>
                    <a:pt x="24" y="36"/>
                  </a:lnTo>
                  <a:lnTo>
                    <a:pt x="23" y="36"/>
                  </a:lnTo>
                  <a:lnTo>
                    <a:pt x="22" y="36"/>
                  </a:lnTo>
                  <a:lnTo>
                    <a:pt x="21" y="35"/>
                  </a:lnTo>
                  <a:lnTo>
                    <a:pt x="19" y="35"/>
                  </a:lnTo>
                  <a:lnTo>
                    <a:pt x="17" y="35"/>
                  </a:lnTo>
                  <a:lnTo>
                    <a:pt x="8" y="35"/>
                  </a:lnTo>
                  <a:lnTo>
                    <a:pt x="8" y="63"/>
                  </a:lnTo>
                  <a:lnTo>
                    <a:pt x="0" y="63"/>
                  </a:lnTo>
                  <a:lnTo>
                    <a:pt x="8" y="27"/>
                  </a:lnTo>
                  <a:lnTo>
                    <a:pt x="26" y="27"/>
                  </a:lnTo>
                  <a:lnTo>
                    <a:pt x="29" y="27"/>
                  </a:lnTo>
                  <a:lnTo>
                    <a:pt x="32" y="27"/>
                  </a:lnTo>
                  <a:lnTo>
                    <a:pt x="33" y="27"/>
                  </a:lnTo>
                  <a:lnTo>
                    <a:pt x="36" y="27"/>
                  </a:lnTo>
                  <a:lnTo>
                    <a:pt x="37" y="26"/>
                  </a:lnTo>
                  <a:lnTo>
                    <a:pt x="38" y="25"/>
                  </a:lnTo>
                  <a:lnTo>
                    <a:pt x="39" y="24"/>
                  </a:lnTo>
                  <a:lnTo>
                    <a:pt x="41" y="23"/>
                  </a:lnTo>
                  <a:lnTo>
                    <a:pt x="41" y="22"/>
                  </a:lnTo>
                  <a:lnTo>
                    <a:pt x="42" y="21"/>
                  </a:lnTo>
                  <a:lnTo>
                    <a:pt x="42" y="18"/>
                  </a:lnTo>
                  <a:lnTo>
                    <a:pt x="42" y="17"/>
                  </a:lnTo>
                  <a:lnTo>
                    <a:pt x="42" y="15"/>
                  </a:lnTo>
                  <a:lnTo>
                    <a:pt x="42" y="14"/>
                  </a:lnTo>
                  <a:lnTo>
                    <a:pt x="41" y="12"/>
                  </a:lnTo>
                  <a:lnTo>
                    <a:pt x="39" y="11"/>
                  </a:lnTo>
                  <a:lnTo>
                    <a:pt x="38" y="10"/>
                  </a:lnTo>
                  <a:lnTo>
                    <a:pt x="34" y="8"/>
                  </a:lnTo>
                  <a:lnTo>
                    <a:pt x="32" y="8"/>
                  </a:lnTo>
                  <a:lnTo>
                    <a:pt x="29" y="8"/>
                  </a:lnTo>
                  <a:lnTo>
                    <a:pt x="8" y="8"/>
                  </a:lnTo>
                  <a:lnTo>
                    <a:pt x="8" y="27"/>
                  </a:lnTo>
                  <a:lnTo>
                    <a:pt x="0" y="63"/>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47" name="Freeform 267"/>
            <p:cNvSpPr>
              <a:spLocks/>
            </p:cNvSpPr>
            <p:nvPr/>
          </p:nvSpPr>
          <p:spPr bwMode="auto">
            <a:xfrm>
              <a:off x="2509" y="2084"/>
              <a:ext cx="3" cy="64"/>
            </a:xfrm>
            <a:custGeom>
              <a:avLst/>
              <a:gdLst/>
              <a:ahLst/>
              <a:cxnLst>
                <a:cxn ang="0">
                  <a:pos x="0" y="63"/>
                </a:cxn>
                <a:cxn ang="0">
                  <a:pos x="0" y="0"/>
                </a:cxn>
                <a:cxn ang="0">
                  <a:pos x="2" y="0"/>
                </a:cxn>
                <a:cxn ang="0">
                  <a:pos x="2" y="63"/>
                </a:cxn>
                <a:cxn ang="0">
                  <a:pos x="0" y="63"/>
                </a:cxn>
              </a:cxnLst>
              <a:rect l="0" t="0" r="r" b="b"/>
              <a:pathLst>
                <a:path w="3" h="64">
                  <a:moveTo>
                    <a:pt x="0" y="63"/>
                  </a:moveTo>
                  <a:lnTo>
                    <a:pt x="0" y="0"/>
                  </a:lnTo>
                  <a:lnTo>
                    <a:pt x="2" y="0"/>
                  </a:lnTo>
                  <a:lnTo>
                    <a:pt x="2" y="63"/>
                  </a:lnTo>
                  <a:lnTo>
                    <a:pt x="0" y="63"/>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48" name="Freeform 268"/>
            <p:cNvSpPr>
              <a:spLocks/>
            </p:cNvSpPr>
            <p:nvPr/>
          </p:nvSpPr>
          <p:spPr bwMode="auto">
            <a:xfrm>
              <a:off x="2533" y="2083"/>
              <a:ext cx="54" cy="65"/>
            </a:xfrm>
            <a:custGeom>
              <a:avLst/>
              <a:gdLst/>
              <a:ahLst/>
              <a:cxnLst>
                <a:cxn ang="0">
                  <a:pos x="9" y="44"/>
                </a:cxn>
                <a:cxn ang="0">
                  <a:pos x="10" y="50"/>
                </a:cxn>
                <a:cxn ang="0">
                  <a:pos x="15" y="53"/>
                </a:cxn>
                <a:cxn ang="0">
                  <a:pos x="22" y="56"/>
                </a:cxn>
                <a:cxn ang="0">
                  <a:pos x="30" y="56"/>
                </a:cxn>
                <a:cxn ang="0">
                  <a:pos x="37" y="55"/>
                </a:cxn>
                <a:cxn ang="0">
                  <a:pos x="41" y="53"/>
                </a:cxn>
                <a:cxn ang="0">
                  <a:pos x="44" y="49"/>
                </a:cxn>
                <a:cxn ang="0">
                  <a:pos x="45" y="44"/>
                </a:cxn>
                <a:cxn ang="0">
                  <a:pos x="41" y="40"/>
                </a:cxn>
                <a:cxn ang="0">
                  <a:pos x="37" y="38"/>
                </a:cxn>
                <a:cxn ang="0">
                  <a:pos x="29" y="36"/>
                </a:cxn>
                <a:cxn ang="0">
                  <a:pos x="17" y="33"/>
                </a:cxn>
                <a:cxn ang="0">
                  <a:pos x="10" y="29"/>
                </a:cxn>
                <a:cxn ang="0">
                  <a:pos x="6" y="25"/>
                </a:cxn>
                <a:cxn ang="0">
                  <a:pos x="2" y="20"/>
                </a:cxn>
                <a:cxn ang="0">
                  <a:pos x="3" y="13"/>
                </a:cxn>
                <a:cxn ang="0">
                  <a:pos x="7" y="7"/>
                </a:cxn>
                <a:cxn ang="0">
                  <a:pos x="14" y="2"/>
                </a:cxn>
                <a:cxn ang="0">
                  <a:pos x="23" y="0"/>
                </a:cxn>
                <a:cxn ang="0">
                  <a:pos x="33" y="0"/>
                </a:cxn>
                <a:cxn ang="0">
                  <a:pos x="41" y="3"/>
                </a:cxn>
                <a:cxn ang="0">
                  <a:pos x="48" y="9"/>
                </a:cxn>
                <a:cxn ang="0">
                  <a:pos x="51" y="16"/>
                </a:cxn>
                <a:cxn ang="0">
                  <a:pos x="43" y="16"/>
                </a:cxn>
                <a:cxn ang="0">
                  <a:pos x="39" y="11"/>
                </a:cxn>
                <a:cxn ang="0">
                  <a:pos x="31" y="8"/>
                </a:cxn>
                <a:cxn ang="0">
                  <a:pos x="20" y="8"/>
                </a:cxn>
                <a:cxn ang="0">
                  <a:pos x="14" y="11"/>
                </a:cxn>
                <a:cxn ang="0">
                  <a:pos x="12" y="16"/>
                </a:cxn>
                <a:cxn ang="0">
                  <a:pos x="13" y="21"/>
                </a:cxn>
                <a:cxn ang="0">
                  <a:pos x="18" y="24"/>
                </a:cxn>
                <a:cxn ang="0">
                  <a:pos x="32" y="28"/>
                </a:cxn>
                <a:cxn ang="0">
                  <a:pos x="41" y="30"/>
                </a:cxn>
                <a:cxn ang="0">
                  <a:pos x="48" y="35"/>
                </a:cxn>
                <a:cxn ang="0">
                  <a:pos x="53" y="41"/>
                </a:cxn>
                <a:cxn ang="0">
                  <a:pos x="53" y="49"/>
                </a:cxn>
                <a:cxn ang="0">
                  <a:pos x="50" y="55"/>
                </a:cxn>
                <a:cxn ang="0">
                  <a:pos x="44" y="61"/>
                </a:cxn>
                <a:cxn ang="0">
                  <a:pos x="35" y="64"/>
                </a:cxn>
                <a:cxn ang="0">
                  <a:pos x="24" y="64"/>
                </a:cxn>
                <a:cxn ang="0">
                  <a:pos x="14" y="62"/>
                </a:cxn>
                <a:cxn ang="0">
                  <a:pos x="6" y="56"/>
                </a:cxn>
                <a:cxn ang="0">
                  <a:pos x="1" y="48"/>
                </a:cxn>
              </a:cxnLst>
              <a:rect l="0" t="0" r="r" b="b"/>
              <a:pathLst>
                <a:path w="54" h="65">
                  <a:moveTo>
                    <a:pt x="0" y="41"/>
                  </a:moveTo>
                  <a:lnTo>
                    <a:pt x="9" y="41"/>
                  </a:lnTo>
                  <a:lnTo>
                    <a:pt x="9" y="44"/>
                  </a:lnTo>
                  <a:lnTo>
                    <a:pt x="9" y="46"/>
                  </a:lnTo>
                  <a:lnTo>
                    <a:pt x="10" y="48"/>
                  </a:lnTo>
                  <a:lnTo>
                    <a:pt x="10" y="50"/>
                  </a:lnTo>
                  <a:lnTo>
                    <a:pt x="12" y="51"/>
                  </a:lnTo>
                  <a:lnTo>
                    <a:pt x="14" y="52"/>
                  </a:lnTo>
                  <a:lnTo>
                    <a:pt x="15" y="53"/>
                  </a:lnTo>
                  <a:lnTo>
                    <a:pt x="17" y="55"/>
                  </a:lnTo>
                  <a:lnTo>
                    <a:pt x="20" y="55"/>
                  </a:lnTo>
                  <a:lnTo>
                    <a:pt x="22" y="56"/>
                  </a:lnTo>
                  <a:lnTo>
                    <a:pt x="25" y="56"/>
                  </a:lnTo>
                  <a:lnTo>
                    <a:pt x="28" y="56"/>
                  </a:lnTo>
                  <a:lnTo>
                    <a:pt x="30" y="56"/>
                  </a:lnTo>
                  <a:lnTo>
                    <a:pt x="32" y="56"/>
                  </a:lnTo>
                  <a:lnTo>
                    <a:pt x="35" y="56"/>
                  </a:lnTo>
                  <a:lnTo>
                    <a:pt x="37" y="55"/>
                  </a:lnTo>
                  <a:lnTo>
                    <a:pt x="39" y="55"/>
                  </a:lnTo>
                  <a:lnTo>
                    <a:pt x="40" y="53"/>
                  </a:lnTo>
                  <a:lnTo>
                    <a:pt x="41" y="53"/>
                  </a:lnTo>
                  <a:lnTo>
                    <a:pt x="43" y="52"/>
                  </a:lnTo>
                  <a:lnTo>
                    <a:pt x="44" y="51"/>
                  </a:lnTo>
                  <a:lnTo>
                    <a:pt x="44" y="49"/>
                  </a:lnTo>
                  <a:lnTo>
                    <a:pt x="45" y="48"/>
                  </a:lnTo>
                  <a:lnTo>
                    <a:pt x="45" y="46"/>
                  </a:lnTo>
                  <a:lnTo>
                    <a:pt x="45" y="44"/>
                  </a:lnTo>
                  <a:lnTo>
                    <a:pt x="44" y="43"/>
                  </a:lnTo>
                  <a:lnTo>
                    <a:pt x="44" y="41"/>
                  </a:lnTo>
                  <a:lnTo>
                    <a:pt x="41" y="40"/>
                  </a:lnTo>
                  <a:lnTo>
                    <a:pt x="40" y="40"/>
                  </a:lnTo>
                  <a:lnTo>
                    <a:pt x="39" y="39"/>
                  </a:lnTo>
                  <a:lnTo>
                    <a:pt x="37" y="38"/>
                  </a:lnTo>
                  <a:lnTo>
                    <a:pt x="36" y="37"/>
                  </a:lnTo>
                  <a:lnTo>
                    <a:pt x="33" y="37"/>
                  </a:lnTo>
                  <a:lnTo>
                    <a:pt x="29" y="36"/>
                  </a:lnTo>
                  <a:lnTo>
                    <a:pt x="25" y="35"/>
                  </a:lnTo>
                  <a:lnTo>
                    <a:pt x="22" y="34"/>
                  </a:lnTo>
                  <a:lnTo>
                    <a:pt x="17" y="33"/>
                  </a:lnTo>
                  <a:lnTo>
                    <a:pt x="15" y="31"/>
                  </a:lnTo>
                  <a:lnTo>
                    <a:pt x="12" y="31"/>
                  </a:lnTo>
                  <a:lnTo>
                    <a:pt x="10" y="29"/>
                  </a:lnTo>
                  <a:lnTo>
                    <a:pt x="8" y="28"/>
                  </a:lnTo>
                  <a:lnTo>
                    <a:pt x="7" y="27"/>
                  </a:lnTo>
                  <a:lnTo>
                    <a:pt x="6" y="25"/>
                  </a:lnTo>
                  <a:lnTo>
                    <a:pt x="5" y="24"/>
                  </a:lnTo>
                  <a:lnTo>
                    <a:pt x="3" y="21"/>
                  </a:lnTo>
                  <a:lnTo>
                    <a:pt x="2" y="20"/>
                  </a:lnTo>
                  <a:lnTo>
                    <a:pt x="2" y="17"/>
                  </a:lnTo>
                  <a:lnTo>
                    <a:pt x="2" y="15"/>
                  </a:lnTo>
                  <a:lnTo>
                    <a:pt x="3" y="13"/>
                  </a:lnTo>
                  <a:lnTo>
                    <a:pt x="5" y="11"/>
                  </a:lnTo>
                  <a:lnTo>
                    <a:pt x="6" y="9"/>
                  </a:lnTo>
                  <a:lnTo>
                    <a:pt x="7" y="7"/>
                  </a:lnTo>
                  <a:lnTo>
                    <a:pt x="9" y="4"/>
                  </a:lnTo>
                  <a:lnTo>
                    <a:pt x="10" y="3"/>
                  </a:lnTo>
                  <a:lnTo>
                    <a:pt x="14" y="2"/>
                  </a:lnTo>
                  <a:lnTo>
                    <a:pt x="17" y="2"/>
                  </a:lnTo>
                  <a:lnTo>
                    <a:pt x="20" y="0"/>
                  </a:lnTo>
                  <a:lnTo>
                    <a:pt x="23" y="0"/>
                  </a:lnTo>
                  <a:lnTo>
                    <a:pt x="27" y="0"/>
                  </a:lnTo>
                  <a:lnTo>
                    <a:pt x="30" y="0"/>
                  </a:lnTo>
                  <a:lnTo>
                    <a:pt x="33" y="0"/>
                  </a:lnTo>
                  <a:lnTo>
                    <a:pt x="37" y="2"/>
                  </a:lnTo>
                  <a:lnTo>
                    <a:pt x="39" y="2"/>
                  </a:lnTo>
                  <a:lnTo>
                    <a:pt x="41" y="3"/>
                  </a:lnTo>
                  <a:lnTo>
                    <a:pt x="45" y="5"/>
                  </a:lnTo>
                  <a:lnTo>
                    <a:pt x="46" y="8"/>
                  </a:lnTo>
                  <a:lnTo>
                    <a:pt x="48" y="9"/>
                  </a:lnTo>
                  <a:lnTo>
                    <a:pt x="50" y="11"/>
                  </a:lnTo>
                  <a:lnTo>
                    <a:pt x="51" y="14"/>
                  </a:lnTo>
                  <a:lnTo>
                    <a:pt x="51" y="16"/>
                  </a:lnTo>
                  <a:lnTo>
                    <a:pt x="52" y="18"/>
                  </a:lnTo>
                  <a:lnTo>
                    <a:pt x="44" y="18"/>
                  </a:lnTo>
                  <a:lnTo>
                    <a:pt x="43" y="16"/>
                  </a:lnTo>
                  <a:lnTo>
                    <a:pt x="41" y="14"/>
                  </a:lnTo>
                  <a:lnTo>
                    <a:pt x="40" y="12"/>
                  </a:lnTo>
                  <a:lnTo>
                    <a:pt x="39" y="11"/>
                  </a:lnTo>
                  <a:lnTo>
                    <a:pt x="37" y="9"/>
                  </a:lnTo>
                  <a:lnTo>
                    <a:pt x="33" y="8"/>
                  </a:lnTo>
                  <a:lnTo>
                    <a:pt x="31" y="8"/>
                  </a:lnTo>
                  <a:lnTo>
                    <a:pt x="27" y="8"/>
                  </a:lnTo>
                  <a:lnTo>
                    <a:pt x="23" y="8"/>
                  </a:lnTo>
                  <a:lnTo>
                    <a:pt x="20" y="8"/>
                  </a:lnTo>
                  <a:lnTo>
                    <a:pt x="17" y="9"/>
                  </a:lnTo>
                  <a:lnTo>
                    <a:pt x="15" y="10"/>
                  </a:lnTo>
                  <a:lnTo>
                    <a:pt x="14" y="11"/>
                  </a:lnTo>
                  <a:lnTo>
                    <a:pt x="13" y="13"/>
                  </a:lnTo>
                  <a:lnTo>
                    <a:pt x="12" y="15"/>
                  </a:lnTo>
                  <a:lnTo>
                    <a:pt x="12" y="16"/>
                  </a:lnTo>
                  <a:lnTo>
                    <a:pt x="12" y="18"/>
                  </a:lnTo>
                  <a:lnTo>
                    <a:pt x="12" y="20"/>
                  </a:lnTo>
                  <a:lnTo>
                    <a:pt x="13" y="21"/>
                  </a:lnTo>
                  <a:lnTo>
                    <a:pt x="14" y="23"/>
                  </a:lnTo>
                  <a:lnTo>
                    <a:pt x="15" y="24"/>
                  </a:lnTo>
                  <a:lnTo>
                    <a:pt x="18" y="24"/>
                  </a:lnTo>
                  <a:lnTo>
                    <a:pt x="22" y="25"/>
                  </a:lnTo>
                  <a:lnTo>
                    <a:pt x="27" y="27"/>
                  </a:lnTo>
                  <a:lnTo>
                    <a:pt x="32" y="28"/>
                  </a:lnTo>
                  <a:lnTo>
                    <a:pt x="36" y="28"/>
                  </a:lnTo>
                  <a:lnTo>
                    <a:pt x="39" y="29"/>
                  </a:lnTo>
                  <a:lnTo>
                    <a:pt x="41" y="30"/>
                  </a:lnTo>
                  <a:lnTo>
                    <a:pt x="45" y="31"/>
                  </a:lnTo>
                  <a:lnTo>
                    <a:pt x="46" y="33"/>
                  </a:lnTo>
                  <a:lnTo>
                    <a:pt x="48" y="35"/>
                  </a:lnTo>
                  <a:lnTo>
                    <a:pt x="50" y="37"/>
                  </a:lnTo>
                  <a:lnTo>
                    <a:pt x="51" y="39"/>
                  </a:lnTo>
                  <a:lnTo>
                    <a:pt x="53" y="41"/>
                  </a:lnTo>
                  <a:lnTo>
                    <a:pt x="53" y="43"/>
                  </a:lnTo>
                  <a:lnTo>
                    <a:pt x="53" y="46"/>
                  </a:lnTo>
                  <a:lnTo>
                    <a:pt x="53" y="49"/>
                  </a:lnTo>
                  <a:lnTo>
                    <a:pt x="53" y="51"/>
                  </a:lnTo>
                  <a:lnTo>
                    <a:pt x="51" y="53"/>
                  </a:lnTo>
                  <a:lnTo>
                    <a:pt x="50" y="55"/>
                  </a:lnTo>
                  <a:lnTo>
                    <a:pt x="48" y="57"/>
                  </a:lnTo>
                  <a:lnTo>
                    <a:pt x="46" y="60"/>
                  </a:lnTo>
                  <a:lnTo>
                    <a:pt x="44" y="61"/>
                  </a:lnTo>
                  <a:lnTo>
                    <a:pt x="41" y="62"/>
                  </a:lnTo>
                  <a:lnTo>
                    <a:pt x="38" y="62"/>
                  </a:lnTo>
                  <a:lnTo>
                    <a:pt x="35" y="64"/>
                  </a:lnTo>
                  <a:lnTo>
                    <a:pt x="31" y="64"/>
                  </a:lnTo>
                  <a:lnTo>
                    <a:pt x="28" y="64"/>
                  </a:lnTo>
                  <a:lnTo>
                    <a:pt x="24" y="64"/>
                  </a:lnTo>
                  <a:lnTo>
                    <a:pt x="20" y="64"/>
                  </a:lnTo>
                  <a:lnTo>
                    <a:pt x="17" y="62"/>
                  </a:lnTo>
                  <a:lnTo>
                    <a:pt x="14" y="62"/>
                  </a:lnTo>
                  <a:lnTo>
                    <a:pt x="10" y="61"/>
                  </a:lnTo>
                  <a:lnTo>
                    <a:pt x="7" y="59"/>
                  </a:lnTo>
                  <a:lnTo>
                    <a:pt x="6" y="56"/>
                  </a:lnTo>
                  <a:lnTo>
                    <a:pt x="3" y="54"/>
                  </a:lnTo>
                  <a:lnTo>
                    <a:pt x="2" y="51"/>
                  </a:lnTo>
                  <a:lnTo>
                    <a:pt x="1" y="48"/>
                  </a:lnTo>
                  <a:lnTo>
                    <a:pt x="0" y="44"/>
                  </a:lnTo>
                  <a:lnTo>
                    <a:pt x="0" y="41"/>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49" name="Freeform 269"/>
            <p:cNvSpPr>
              <a:spLocks/>
            </p:cNvSpPr>
            <p:nvPr/>
          </p:nvSpPr>
          <p:spPr bwMode="auto">
            <a:xfrm>
              <a:off x="2608" y="2084"/>
              <a:ext cx="48" cy="64"/>
            </a:xfrm>
            <a:custGeom>
              <a:avLst/>
              <a:gdLst/>
              <a:ahLst/>
              <a:cxnLst>
                <a:cxn ang="0">
                  <a:pos x="0" y="63"/>
                </a:cxn>
                <a:cxn ang="0">
                  <a:pos x="0" y="0"/>
                </a:cxn>
                <a:cxn ang="0">
                  <a:pos x="46" y="0"/>
                </a:cxn>
                <a:cxn ang="0">
                  <a:pos x="46" y="8"/>
                </a:cxn>
                <a:cxn ang="0">
                  <a:pos x="8" y="8"/>
                </a:cxn>
                <a:cxn ang="0">
                  <a:pos x="8" y="26"/>
                </a:cxn>
                <a:cxn ang="0">
                  <a:pos x="43" y="26"/>
                </a:cxn>
                <a:cxn ang="0">
                  <a:pos x="43" y="34"/>
                </a:cxn>
                <a:cxn ang="0">
                  <a:pos x="8" y="34"/>
                </a:cxn>
                <a:cxn ang="0">
                  <a:pos x="8" y="55"/>
                </a:cxn>
                <a:cxn ang="0">
                  <a:pos x="47" y="55"/>
                </a:cxn>
                <a:cxn ang="0">
                  <a:pos x="47" y="63"/>
                </a:cxn>
                <a:cxn ang="0">
                  <a:pos x="0" y="63"/>
                </a:cxn>
              </a:cxnLst>
              <a:rect l="0" t="0" r="r" b="b"/>
              <a:pathLst>
                <a:path w="48" h="64">
                  <a:moveTo>
                    <a:pt x="0" y="63"/>
                  </a:moveTo>
                  <a:lnTo>
                    <a:pt x="0" y="0"/>
                  </a:lnTo>
                  <a:lnTo>
                    <a:pt x="46" y="0"/>
                  </a:lnTo>
                  <a:lnTo>
                    <a:pt x="46" y="8"/>
                  </a:lnTo>
                  <a:lnTo>
                    <a:pt x="8" y="8"/>
                  </a:lnTo>
                  <a:lnTo>
                    <a:pt x="8" y="26"/>
                  </a:lnTo>
                  <a:lnTo>
                    <a:pt x="43" y="26"/>
                  </a:lnTo>
                  <a:lnTo>
                    <a:pt x="43" y="34"/>
                  </a:lnTo>
                  <a:lnTo>
                    <a:pt x="8" y="34"/>
                  </a:lnTo>
                  <a:lnTo>
                    <a:pt x="8" y="55"/>
                  </a:lnTo>
                  <a:lnTo>
                    <a:pt x="47" y="55"/>
                  </a:lnTo>
                  <a:lnTo>
                    <a:pt x="47" y="63"/>
                  </a:lnTo>
                  <a:lnTo>
                    <a:pt x="0" y="63"/>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50" name="Freeform 270"/>
            <p:cNvSpPr>
              <a:spLocks/>
            </p:cNvSpPr>
            <p:nvPr/>
          </p:nvSpPr>
          <p:spPr bwMode="auto">
            <a:xfrm>
              <a:off x="2674" y="2083"/>
              <a:ext cx="52" cy="65"/>
            </a:xfrm>
            <a:custGeom>
              <a:avLst/>
              <a:gdLst/>
              <a:ahLst/>
              <a:cxnLst>
                <a:cxn ang="0">
                  <a:pos x="9" y="44"/>
                </a:cxn>
                <a:cxn ang="0">
                  <a:pos x="10" y="50"/>
                </a:cxn>
                <a:cxn ang="0">
                  <a:pos x="14" y="53"/>
                </a:cxn>
                <a:cxn ang="0">
                  <a:pos x="21" y="56"/>
                </a:cxn>
                <a:cxn ang="0">
                  <a:pos x="29" y="56"/>
                </a:cxn>
                <a:cxn ang="0">
                  <a:pos x="35" y="55"/>
                </a:cxn>
                <a:cxn ang="0">
                  <a:pos x="40" y="53"/>
                </a:cxn>
                <a:cxn ang="0">
                  <a:pos x="42" y="49"/>
                </a:cxn>
                <a:cxn ang="0">
                  <a:pos x="43" y="44"/>
                </a:cxn>
                <a:cxn ang="0">
                  <a:pos x="41" y="40"/>
                </a:cxn>
                <a:cxn ang="0">
                  <a:pos x="35" y="38"/>
                </a:cxn>
                <a:cxn ang="0">
                  <a:pos x="29" y="36"/>
                </a:cxn>
                <a:cxn ang="0">
                  <a:pos x="17" y="33"/>
                </a:cxn>
                <a:cxn ang="0">
                  <a:pos x="10" y="29"/>
                </a:cxn>
                <a:cxn ang="0">
                  <a:pos x="6" y="25"/>
                </a:cxn>
                <a:cxn ang="0">
                  <a:pos x="3" y="20"/>
                </a:cxn>
                <a:cxn ang="0">
                  <a:pos x="3" y="13"/>
                </a:cxn>
                <a:cxn ang="0">
                  <a:pos x="7" y="7"/>
                </a:cxn>
                <a:cxn ang="0">
                  <a:pos x="13" y="2"/>
                </a:cxn>
                <a:cxn ang="0">
                  <a:pos x="22" y="0"/>
                </a:cxn>
                <a:cxn ang="0">
                  <a:pos x="32" y="0"/>
                </a:cxn>
                <a:cxn ang="0">
                  <a:pos x="41" y="3"/>
                </a:cxn>
                <a:cxn ang="0">
                  <a:pos x="47" y="9"/>
                </a:cxn>
                <a:cxn ang="0">
                  <a:pos x="50" y="16"/>
                </a:cxn>
                <a:cxn ang="0">
                  <a:pos x="41" y="16"/>
                </a:cxn>
                <a:cxn ang="0">
                  <a:pos x="38" y="11"/>
                </a:cxn>
                <a:cxn ang="0">
                  <a:pos x="30" y="8"/>
                </a:cxn>
                <a:cxn ang="0">
                  <a:pos x="20" y="8"/>
                </a:cxn>
                <a:cxn ang="0">
                  <a:pos x="13" y="11"/>
                </a:cxn>
                <a:cxn ang="0">
                  <a:pos x="11" y="16"/>
                </a:cxn>
                <a:cxn ang="0">
                  <a:pos x="12" y="21"/>
                </a:cxn>
                <a:cxn ang="0">
                  <a:pos x="18" y="24"/>
                </a:cxn>
                <a:cxn ang="0">
                  <a:pos x="31" y="28"/>
                </a:cxn>
                <a:cxn ang="0">
                  <a:pos x="41" y="30"/>
                </a:cxn>
                <a:cxn ang="0">
                  <a:pos x="47" y="35"/>
                </a:cxn>
                <a:cxn ang="0">
                  <a:pos x="51" y="41"/>
                </a:cxn>
                <a:cxn ang="0">
                  <a:pos x="51" y="49"/>
                </a:cxn>
                <a:cxn ang="0">
                  <a:pos x="48" y="55"/>
                </a:cxn>
                <a:cxn ang="0">
                  <a:pos x="42" y="61"/>
                </a:cxn>
                <a:cxn ang="0">
                  <a:pos x="33" y="64"/>
                </a:cxn>
                <a:cxn ang="0">
                  <a:pos x="23" y="64"/>
                </a:cxn>
                <a:cxn ang="0">
                  <a:pos x="13" y="62"/>
                </a:cxn>
                <a:cxn ang="0">
                  <a:pos x="6" y="56"/>
                </a:cxn>
                <a:cxn ang="0">
                  <a:pos x="1" y="48"/>
                </a:cxn>
              </a:cxnLst>
              <a:rect l="0" t="0" r="r" b="b"/>
              <a:pathLst>
                <a:path w="52" h="65">
                  <a:moveTo>
                    <a:pt x="0" y="41"/>
                  </a:moveTo>
                  <a:lnTo>
                    <a:pt x="9" y="41"/>
                  </a:lnTo>
                  <a:lnTo>
                    <a:pt x="9" y="44"/>
                  </a:lnTo>
                  <a:lnTo>
                    <a:pt x="9" y="46"/>
                  </a:lnTo>
                  <a:lnTo>
                    <a:pt x="10" y="48"/>
                  </a:lnTo>
                  <a:lnTo>
                    <a:pt x="10" y="50"/>
                  </a:lnTo>
                  <a:lnTo>
                    <a:pt x="12" y="51"/>
                  </a:lnTo>
                  <a:lnTo>
                    <a:pt x="13" y="52"/>
                  </a:lnTo>
                  <a:lnTo>
                    <a:pt x="14" y="53"/>
                  </a:lnTo>
                  <a:lnTo>
                    <a:pt x="17" y="55"/>
                  </a:lnTo>
                  <a:lnTo>
                    <a:pt x="19" y="55"/>
                  </a:lnTo>
                  <a:lnTo>
                    <a:pt x="21" y="56"/>
                  </a:lnTo>
                  <a:lnTo>
                    <a:pt x="24" y="56"/>
                  </a:lnTo>
                  <a:lnTo>
                    <a:pt x="27" y="56"/>
                  </a:lnTo>
                  <a:lnTo>
                    <a:pt x="29" y="56"/>
                  </a:lnTo>
                  <a:lnTo>
                    <a:pt x="31" y="56"/>
                  </a:lnTo>
                  <a:lnTo>
                    <a:pt x="33" y="56"/>
                  </a:lnTo>
                  <a:lnTo>
                    <a:pt x="35" y="55"/>
                  </a:lnTo>
                  <a:lnTo>
                    <a:pt x="38" y="55"/>
                  </a:lnTo>
                  <a:lnTo>
                    <a:pt x="39" y="53"/>
                  </a:lnTo>
                  <a:lnTo>
                    <a:pt x="40" y="53"/>
                  </a:lnTo>
                  <a:lnTo>
                    <a:pt x="41" y="52"/>
                  </a:lnTo>
                  <a:lnTo>
                    <a:pt x="42" y="51"/>
                  </a:lnTo>
                  <a:lnTo>
                    <a:pt x="42" y="49"/>
                  </a:lnTo>
                  <a:lnTo>
                    <a:pt x="43" y="48"/>
                  </a:lnTo>
                  <a:lnTo>
                    <a:pt x="43" y="46"/>
                  </a:lnTo>
                  <a:lnTo>
                    <a:pt x="43" y="44"/>
                  </a:lnTo>
                  <a:lnTo>
                    <a:pt x="42" y="43"/>
                  </a:lnTo>
                  <a:lnTo>
                    <a:pt x="42" y="41"/>
                  </a:lnTo>
                  <a:lnTo>
                    <a:pt x="41" y="40"/>
                  </a:lnTo>
                  <a:lnTo>
                    <a:pt x="39" y="40"/>
                  </a:lnTo>
                  <a:lnTo>
                    <a:pt x="38" y="39"/>
                  </a:lnTo>
                  <a:lnTo>
                    <a:pt x="35" y="38"/>
                  </a:lnTo>
                  <a:lnTo>
                    <a:pt x="34" y="37"/>
                  </a:lnTo>
                  <a:lnTo>
                    <a:pt x="32" y="37"/>
                  </a:lnTo>
                  <a:lnTo>
                    <a:pt x="29" y="36"/>
                  </a:lnTo>
                  <a:lnTo>
                    <a:pt x="24" y="35"/>
                  </a:lnTo>
                  <a:lnTo>
                    <a:pt x="21" y="34"/>
                  </a:lnTo>
                  <a:lnTo>
                    <a:pt x="17" y="33"/>
                  </a:lnTo>
                  <a:lnTo>
                    <a:pt x="14" y="31"/>
                  </a:lnTo>
                  <a:lnTo>
                    <a:pt x="12" y="31"/>
                  </a:lnTo>
                  <a:lnTo>
                    <a:pt x="10" y="29"/>
                  </a:lnTo>
                  <a:lnTo>
                    <a:pt x="8" y="28"/>
                  </a:lnTo>
                  <a:lnTo>
                    <a:pt x="7" y="27"/>
                  </a:lnTo>
                  <a:lnTo>
                    <a:pt x="6" y="25"/>
                  </a:lnTo>
                  <a:lnTo>
                    <a:pt x="4" y="24"/>
                  </a:lnTo>
                  <a:lnTo>
                    <a:pt x="3" y="21"/>
                  </a:lnTo>
                  <a:lnTo>
                    <a:pt x="3" y="20"/>
                  </a:lnTo>
                  <a:lnTo>
                    <a:pt x="3" y="17"/>
                  </a:lnTo>
                  <a:lnTo>
                    <a:pt x="3" y="15"/>
                  </a:lnTo>
                  <a:lnTo>
                    <a:pt x="3" y="13"/>
                  </a:lnTo>
                  <a:lnTo>
                    <a:pt x="4" y="11"/>
                  </a:lnTo>
                  <a:lnTo>
                    <a:pt x="6" y="9"/>
                  </a:lnTo>
                  <a:lnTo>
                    <a:pt x="7" y="7"/>
                  </a:lnTo>
                  <a:lnTo>
                    <a:pt x="9" y="4"/>
                  </a:lnTo>
                  <a:lnTo>
                    <a:pt x="10" y="3"/>
                  </a:lnTo>
                  <a:lnTo>
                    <a:pt x="13" y="2"/>
                  </a:lnTo>
                  <a:lnTo>
                    <a:pt x="17" y="2"/>
                  </a:lnTo>
                  <a:lnTo>
                    <a:pt x="20" y="0"/>
                  </a:lnTo>
                  <a:lnTo>
                    <a:pt x="22" y="0"/>
                  </a:lnTo>
                  <a:lnTo>
                    <a:pt x="26" y="0"/>
                  </a:lnTo>
                  <a:lnTo>
                    <a:pt x="29" y="0"/>
                  </a:lnTo>
                  <a:lnTo>
                    <a:pt x="32" y="0"/>
                  </a:lnTo>
                  <a:lnTo>
                    <a:pt x="35" y="2"/>
                  </a:lnTo>
                  <a:lnTo>
                    <a:pt x="38" y="2"/>
                  </a:lnTo>
                  <a:lnTo>
                    <a:pt x="41" y="3"/>
                  </a:lnTo>
                  <a:lnTo>
                    <a:pt x="43" y="5"/>
                  </a:lnTo>
                  <a:lnTo>
                    <a:pt x="45" y="8"/>
                  </a:lnTo>
                  <a:lnTo>
                    <a:pt x="47" y="9"/>
                  </a:lnTo>
                  <a:lnTo>
                    <a:pt x="48" y="11"/>
                  </a:lnTo>
                  <a:lnTo>
                    <a:pt x="49" y="14"/>
                  </a:lnTo>
                  <a:lnTo>
                    <a:pt x="50" y="16"/>
                  </a:lnTo>
                  <a:lnTo>
                    <a:pt x="50" y="18"/>
                  </a:lnTo>
                  <a:lnTo>
                    <a:pt x="42" y="18"/>
                  </a:lnTo>
                  <a:lnTo>
                    <a:pt x="41" y="16"/>
                  </a:lnTo>
                  <a:lnTo>
                    <a:pt x="40" y="14"/>
                  </a:lnTo>
                  <a:lnTo>
                    <a:pt x="39" y="12"/>
                  </a:lnTo>
                  <a:lnTo>
                    <a:pt x="38" y="11"/>
                  </a:lnTo>
                  <a:lnTo>
                    <a:pt x="35" y="9"/>
                  </a:lnTo>
                  <a:lnTo>
                    <a:pt x="33" y="8"/>
                  </a:lnTo>
                  <a:lnTo>
                    <a:pt x="30" y="8"/>
                  </a:lnTo>
                  <a:lnTo>
                    <a:pt x="26" y="8"/>
                  </a:lnTo>
                  <a:lnTo>
                    <a:pt x="22" y="8"/>
                  </a:lnTo>
                  <a:lnTo>
                    <a:pt x="20" y="8"/>
                  </a:lnTo>
                  <a:lnTo>
                    <a:pt x="17" y="9"/>
                  </a:lnTo>
                  <a:lnTo>
                    <a:pt x="14" y="10"/>
                  </a:lnTo>
                  <a:lnTo>
                    <a:pt x="13" y="11"/>
                  </a:lnTo>
                  <a:lnTo>
                    <a:pt x="12" y="13"/>
                  </a:lnTo>
                  <a:lnTo>
                    <a:pt x="11" y="15"/>
                  </a:lnTo>
                  <a:lnTo>
                    <a:pt x="11" y="16"/>
                  </a:lnTo>
                  <a:lnTo>
                    <a:pt x="11" y="18"/>
                  </a:lnTo>
                  <a:lnTo>
                    <a:pt x="12" y="20"/>
                  </a:lnTo>
                  <a:lnTo>
                    <a:pt x="12" y="21"/>
                  </a:lnTo>
                  <a:lnTo>
                    <a:pt x="13" y="23"/>
                  </a:lnTo>
                  <a:lnTo>
                    <a:pt x="14" y="24"/>
                  </a:lnTo>
                  <a:lnTo>
                    <a:pt x="18" y="24"/>
                  </a:lnTo>
                  <a:lnTo>
                    <a:pt x="21" y="25"/>
                  </a:lnTo>
                  <a:lnTo>
                    <a:pt x="26" y="27"/>
                  </a:lnTo>
                  <a:lnTo>
                    <a:pt x="31" y="28"/>
                  </a:lnTo>
                  <a:lnTo>
                    <a:pt x="34" y="28"/>
                  </a:lnTo>
                  <a:lnTo>
                    <a:pt x="38" y="29"/>
                  </a:lnTo>
                  <a:lnTo>
                    <a:pt x="41" y="30"/>
                  </a:lnTo>
                  <a:lnTo>
                    <a:pt x="43" y="31"/>
                  </a:lnTo>
                  <a:lnTo>
                    <a:pt x="45" y="33"/>
                  </a:lnTo>
                  <a:lnTo>
                    <a:pt x="47" y="35"/>
                  </a:lnTo>
                  <a:lnTo>
                    <a:pt x="48" y="37"/>
                  </a:lnTo>
                  <a:lnTo>
                    <a:pt x="50" y="39"/>
                  </a:lnTo>
                  <a:lnTo>
                    <a:pt x="51" y="41"/>
                  </a:lnTo>
                  <a:lnTo>
                    <a:pt x="51" y="43"/>
                  </a:lnTo>
                  <a:lnTo>
                    <a:pt x="51" y="46"/>
                  </a:lnTo>
                  <a:lnTo>
                    <a:pt x="51" y="49"/>
                  </a:lnTo>
                  <a:lnTo>
                    <a:pt x="51" y="51"/>
                  </a:lnTo>
                  <a:lnTo>
                    <a:pt x="50" y="53"/>
                  </a:lnTo>
                  <a:lnTo>
                    <a:pt x="48" y="55"/>
                  </a:lnTo>
                  <a:lnTo>
                    <a:pt x="47" y="57"/>
                  </a:lnTo>
                  <a:lnTo>
                    <a:pt x="44" y="60"/>
                  </a:lnTo>
                  <a:lnTo>
                    <a:pt x="42" y="61"/>
                  </a:lnTo>
                  <a:lnTo>
                    <a:pt x="40" y="62"/>
                  </a:lnTo>
                  <a:lnTo>
                    <a:pt x="37" y="62"/>
                  </a:lnTo>
                  <a:lnTo>
                    <a:pt x="33" y="64"/>
                  </a:lnTo>
                  <a:lnTo>
                    <a:pt x="30" y="64"/>
                  </a:lnTo>
                  <a:lnTo>
                    <a:pt x="27" y="64"/>
                  </a:lnTo>
                  <a:lnTo>
                    <a:pt x="23" y="64"/>
                  </a:lnTo>
                  <a:lnTo>
                    <a:pt x="20" y="64"/>
                  </a:lnTo>
                  <a:lnTo>
                    <a:pt x="17" y="62"/>
                  </a:lnTo>
                  <a:lnTo>
                    <a:pt x="13" y="62"/>
                  </a:lnTo>
                  <a:lnTo>
                    <a:pt x="10" y="61"/>
                  </a:lnTo>
                  <a:lnTo>
                    <a:pt x="8" y="59"/>
                  </a:lnTo>
                  <a:lnTo>
                    <a:pt x="6" y="56"/>
                  </a:lnTo>
                  <a:lnTo>
                    <a:pt x="3" y="54"/>
                  </a:lnTo>
                  <a:lnTo>
                    <a:pt x="2" y="51"/>
                  </a:lnTo>
                  <a:lnTo>
                    <a:pt x="1" y="48"/>
                  </a:lnTo>
                  <a:lnTo>
                    <a:pt x="0" y="44"/>
                  </a:lnTo>
                  <a:lnTo>
                    <a:pt x="0" y="41"/>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51" name="Freeform 271"/>
            <p:cNvSpPr>
              <a:spLocks/>
            </p:cNvSpPr>
            <p:nvPr/>
          </p:nvSpPr>
          <p:spPr bwMode="auto">
            <a:xfrm>
              <a:off x="863" y="1584"/>
              <a:ext cx="55" cy="63"/>
            </a:xfrm>
            <a:custGeom>
              <a:avLst/>
              <a:gdLst/>
              <a:ahLst/>
              <a:cxnLst>
                <a:cxn ang="0">
                  <a:pos x="0" y="0"/>
                </a:cxn>
                <a:cxn ang="0">
                  <a:pos x="26" y="0"/>
                </a:cxn>
                <a:cxn ang="0">
                  <a:pos x="32" y="1"/>
                </a:cxn>
                <a:cxn ang="0">
                  <a:pos x="37" y="2"/>
                </a:cxn>
                <a:cxn ang="0">
                  <a:pos x="41" y="4"/>
                </a:cxn>
                <a:cxn ang="0">
                  <a:pos x="46" y="7"/>
                </a:cxn>
                <a:cxn ang="0">
                  <a:pos x="51" y="13"/>
                </a:cxn>
                <a:cxn ang="0">
                  <a:pos x="53" y="20"/>
                </a:cxn>
                <a:cxn ang="0">
                  <a:pos x="54" y="27"/>
                </a:cxn>
                <a:cxn ang="0">
                  <a:pos x="54" y="34"/>
                </a:cxn>
                <a:cxn ang="0">
                  <a:pos x="53" y="41"/>
                </a:cxn>
                <a:cxn ang="0">
                  <a:pos x="51" y="46"/>
                </a:cxn>
                <a:cxn ang="0">
                  <a:pos x="49" y="50"/>
                </a:cxn>
                <a:cxn ang="0">
                  <a:pos x="46" y="53"/>
                </a:cxn>
                <a:cxn ang="0">
                  <a:pos x="44" y="57"/>
                </a:cxn>
                <a:cxn ang="0">
                  <a:pos x="40" y="59"/>
                </a:cxn>
                <a:cxn ang="0">
                  <a:pos x="36" y="60"/>
                </a:cxn>
                <a:cxn ang="0">
                  <a:pos x="32" y="61"/>
                </a:cxn>
                <a:cxn ang="0">
                  <a:pos x="26" y="62"/>
                </a:cxn>
                <a:cxn ang="0">
                  <a:pos x="0" y="62"/>
                </a:cxn>
                <a:cxn ang="0">
                  <a:pos x="23" y="55"/>
                </a:cxn>
                <a:cxn ang="0">
                  <a:pos x="29" y="53"/>
                </a:cxn>
                <a:cxn ang="0">
                  <a:pos x="32" y="53"/>
                </a:cxn>
                <a:cxn ang="0">
                  <a:pos x="37" y="52"/>
                </a:cxn>
                <a:cxn ang="0">
                  <a:pos x="39" y="50"/>
                </a:cxn>
                <a:cxn ang="0">
                  <a:pos x="41" y="47"/>
                </a:cxn>
                <a:cxn ang="0">
                  <a:pos x="44" y="43"/>
                </a:cxn>
                <a:cxn ang="0">
                  <a:pos x="45" y="37"/>
                </a:cxn>
                <a:cxn ang="0">
                  <a:pos x="46" y="31"/>
                </a:cxn>
                <a:cxn ang="0">
                  <a:pos x="45" y="22"/>
                </a:cxn>
                <a:cxn ang="0">
                  <a:pos x="43" y="16"/>
                </a:cxn>
                <a:cxn ang="0">
                  <a:pos x="39" y="12"/>
                </a:cxn>
                <a:cxn ang="0">
                  <a:pos x="33" y="10"/>
                </a:cxn>
                <a:cxn ang="0">
                  <a:pos x="29" y="9"/>
                </a:cxn>
                <a:cxn ang="0">
                  <a:pos x="23" y="7"/>
                </a:cxn>
                <a:cxn ang="0">
                  <a:pos x="9" y="55"/>
                </a:cxn>
              </a:cxnLst>
              <a:rect l="0" t="0" r="r" b="b"/>
              <a:pathLst>
                <a:path w="55" h="63">
                  <a:moveTo>
                    <a:pt x="0" y="62"/>
                  </a:moveTo>
                  <a:lnTo>
                    <a:pt x="0" y="0"/>
                  </a:lnTo>
                  <a:lnTo>
                    <a:pt x="23" y="0"/>
                  </a:lnTo>
                  <a:lnTo>
                    <a:pt x="26" y="0"/>
                  </a:lnTo>
                  <a:lnTo>
                    <a:pt x="29" y="1"/>
                  </a:lnTo>
                  <a:lnTo>
                    <a:pt x="32" y="1"/>
                  </a:lnTo>
                  <a:lnTo>
                    <a:pt x="33" y="1"/>
                  </a:lnTo>
                  <a:lnTo>
                    <a:pt x="37" y="2"/>
                  </a:lnTo>
                  <a:lnTo>
                    <a:pt x="39" y="3"/>
                  </a:lnTo>
                  <a:lnTo>
                    <a:pt x="41" y="4"/>
                  </a:lnTo>
                  <a:lnTo>
                    <a:pt x="44" y="5"/>
                  </a:lnTo>
                  <a:lnTo>
                    <a:pt x="46" y="7"/>
                  </a:lnTo>
                  <a:lnTo>
                    <a:pt x="48" y="11"/>
                  </a:lnTo>
                  <a:lnTo>
                    <a:pt x="51" y="13"/>
                  </a:lnTo>
                  <a:lnTo>
                    <a:pt x="52" y="16"/>
                  </a:lnTo>
                  <a:lnTo>
                    <a:pt x="53" y="20"/>
                  </a:lnTo>
                  <a:lnTo>
                    <a:pt x="54" y="24"/>
                  </a:lnTo>
                  <a:lnTo>
                    <a:pt x="54" y="27"/>
                  </a:lnTo>
                  <a:lnTo>
                    <a:pt x="54" y="31"/>
                  </a:lnTo>
                  <a:lnTo>
                    <a:pt x="54" y="34"/>
                  </a:lnTo>
                  <a:lnTo>
                    <a:pt x="54" y="37"/>
                  </a:lnTo>
                  <a:lnTo>
                    <a:pt x="53" y="41"/>
                  </a:lnTo>
                  <a:lnTo>
                    <a:pt x="53" y="43"/>
                  </a:lnTo>
                  <a:lnTo>
                    <a:pt x="51" y="46"/>
                  </a:lnTo>
                  <a:lnTo>
                    <a:pt x="51" y="48"/>
                  </a:lnTo>
                  <a:lnTo>
                    <a:pt x="49" y="50"/>
                  </a:lnTo>
                  <a:lnTo>
                    <a:pt x="48" y="52"/>
                  </a:lnTo>
                  <a:lnTo>
                    <a:pt x="46" y="53"/>
                  </a:lnTo>
                  <a:lnTo>
                    <a:pt x="45" y="55"/>
                  </a:lnTo>
                  <a:lnTo>
                    <a:pt x="44" y="57"/>
                  </a:lnTo>
                  <a:lnTo>
                    <a:pt x="41" y="58"/>
                  </a:lnTo>
                  <a:lnTo>
                    <a:pt x="40" y="59"/>
                  </a:lnTo>
                  <a:lnTo>
                    <a:pt x="38" y="59"/>
                  </a:lnTo>
                  <a:lnTo>
                    <a:pt x="36" y="60"/>
                  </a:lnTo>
                  <a:lnTo>
                    <a:pt x="33" y="61"/>
                  </a:lnTo>
                  <a:lnTo>
                    <a:pt x="32" y="61"/>
                  </a:lnTo>
                  <a:lnTo>
                    <a:pt x="29" y="61"/>
                  </a:lnTo>
                  <a:lnTo>
                    <a:pt x="26" y="62"/>
                  </a:lnTo>
                  <a:lnTo>
                    <a:pt x="23" y="62"/>
                  </a:lnTo>
                  <a:lnTo>
                    <a:pt x="0" y="62"/>
                  </a:lnTo>
                  <a:lnTo>
                    <a:pt x="9" y="55"/>
                  </a:lnTo>
                  <a:lnTo>
                    <a:pt x="23" y="55"/>
                  </a:lnTo>
                  <a:lnTo>
                    <a:pt x="25" y="55"/>
                  </a:lnTo>
                  <a:lnTo>
                    <a:pt x="29" y="53"/>
                  </a:lnTo>
                  <a:lnTo>
                    <a:pt x="31" y="53"/>
                  </a:lnTo>
                  <a:lnTo>
                    <a:pt x="32" y="53"/>
                  </a:lnTo>
                  <a:lnTo>
                    <a:pt x="34" y="53"/>
                  </a:lnTo>
                  <a:lnTo>
                    <a:pt x="37" y="52"/>
                  </a:lnTo>
                  <a:lnTo>
                    <a:pt x="38" y="51"/>
                  </a:lnTo>
                  <a:lnTo>
                    <a:pt x="39" y="50"/>
                  </a:lnTo>
                  <a:lnTo>
                    <a:pt x="40" y="49"/>
                  </a:lnTo>
                  <a:lnTo>
                    <a:pt x="41" y="47"/>
                  </a:lnTo>
                  <a:lnTo>
                    <a:pt x="43" y="45"/>
                  </a:lnTo>
                  <a:lnTo>
                    <a:pt x="44" y="43"/>
                  </a:lnTo>
                  <a:lnTo>
                    <a:pt x="45" y="41"/>
                  </a:lnTo>
                  <a:lnTo>
                    <a:pt x="45" y="37"/>
                  </a:lnTo>
                  <a:lnTo>
                    <a:pt x="46" y="34"/>
                  </a:lnTo>
                  <a:lnTo>
                    <a:pt x="46" y="31"/>
                  </a:lnTo>
                  <a:lnTo>
                    <a:pt x="46" y="27"/>
                  </a:lnTo>
                  <a:lnTo>
                    <a:pt x="45" y="22"/>
                  </a:lnTo>
                  <a:lnTo>
                    <a:pt x="44" y="18"/>
                  </a:lnTo>
                  <a:lnTo>
                    <a:pt x="43" y="16"/>
                  </a:lnTo>
                  <a:lnTo>
                    <a:pt x="40" y="14"/>
                  </a:lnTo>
                  <a:lnTo>
                    <a:pt x="39" y="12"/>
                  </a:lnTo>
                  <a:lnTo>
                    <a:pt x="36" y="10"/>
                  </a:lnTo>
                  <a:lnTo>
                    <a:pt x="33" y="10"/>
                  </a:lnTo>
                  <a:lnTo>
                    <a:pt x="32" y="9"/>
                  </a:lnTo>
                  <a:lnTo>
                    <a:pt x="29" y="9"/>
                  </a:lnTo>
                  <a:lnTo>
                    <a:pt x="26" y="7"/>
                  </a:lnTo>
                  <a:lnTo>
                    <a:pt x="23" y="7"/>
                  </a:lnTo>
                  <a:lnTo>
                    <a:pt x="9" y="7"/>
                  </a:lnTo>
                  <a:lnTo>
                    <a:pt x="9" y="55"/>
                  </a:lnTo>
                  <a:lnTo>
                    <a:pt x="0" y="6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52" name="Freeform 272"/>
            <p:cNvSpPr>
              <a:spLocks/>
            </p:cNvSpPr>
            <p:nvPr/>
          </p:nvSpPr>
          <p:spPr bwMode="auto">
            <a:xfrm>
              <a:off x="935" y="1583"/>
              <a:ext cx="65" cy="64"/>
            </a:xfrm>
            <a:custGeom>
              <a:avLst/>
              <a:gdLst/>
              <a:ahLst/>
              <a:cxnLst>
                <a:cxn ang="0">
                  <a:pos x="0" y="29"/>
                </a:cxn>
                <a:cxn ang="0">
                  <a:pos x="1" y="22"/>
                </a:cxn>
                <a:cxn ang="0">
                  <a:pos x="3" y="17"/>
                </a:cxn>
                <a:cxn ang="0">
                  <a:pos x="7" y="12"/>
                </a:cxn>
                <a:cxn ang="0">
                  <a:pos x="10" y="6"/>
                </a:cxn>
                <a:cxn ang="0">
                  <a:pos x="16" y="3"/>
                </a:cxn>
                <a:cxn ang="0">
                  <a:pos x="21" y="1"/>
                </a:cxn>
                <a:cxn ang="0">
                  <a:pos x="28" y="0"/>
                </a:cxn>
                <a:cxn ang="0">
                  <a:pos x="36" y="1"/>
                </a:cxn>
                <a:cxn ang="0">
                  <a:pos x="44" y="2"/>
                </a:cxn>
                <a:cxn ang="0">
                  <a:pos x="51" y="6"/>
                </a:cxn>
                <a:cxn ang="0">
                  <a:pos x="57" y="12"/>
                </a:cxn>
                <a:cxn ang="0">
                  <a:pos x="62" y="19"/>
                </a:cxn>
                <a:cxn ang="0">
                  <a:pos x="64" y="28"/>
                </a:cxn>
                <a:cxn ang="0">
                  <a:pos x="64" y="36"/>
                </a:cxn>
                <a:cxn ang="0">
                  <a:pos x="62" y="45"/>
                </a:cxn>
                <a:cxn ang="0">
                  <a:pos x="57" y="52"/>
                </a:cxn>
                <a:cxn ang="0">
                  <a:pos x="51" y="58"/>
                </a:cxn>
                <a:cxn ang="0">
                  <a:pos x="43" y="62"/>
                </a:cxn>
                <a:cxn ang="0">
                  <a:pos x="35" y="63"/>
                </a:cxn>
                <a:cxn ang="0">
                  <a:pos x="27" y="63"/>
                </a:cxn>
                <a:cxn ang="0">
                  <a:pos x="19" y="62"/>
                </a:cxn>
                <a:cxn ang="0">
                  <a:pos x="12" y="58"/>
                </a:cxn>
                <a:cxn ang="0">
                  <a:pos x="6" y="51"/>
                </a:cxn>
                <a:cxn ang="0">
                  <a:pos x="2" y="44"/>
                </a:cxn>
                <a:cxn ang="0">
                  <a:pos x="0" y="36"/>
                </a:cxn>
                <a:cxn ang="0">
                  <a:pos x="8" y="33"/>
                </a:cxn>
                <a:cxn ang="0">
                  <a:pos x="9" y="43"/>
                </a:cxn>
                <a:cxn ang="0">
                  <a:pos x="15" y="50"/>
                </a:cxn>
                <a:cxn ang="0">
                  <a:pos x="22" y="54"/>
                </a:cxn>
                <a:cxn ang="0">
                  <a:pos x="31" y="56"/>
                </a:cxn>
                <a:cxn ang="0">
                  <a:pos x="41" y="54"/>
                </a:cxn>
                <a:cxn ang="0">
                  <a:pos x="48" y="50"/>
                </a:cxn>
                <a:cxn ang="0">
                  <a:pos x="52" y="43"/>
                </a:cxn>
                <a:cxn ang="0">
                  <a:pos x="55" y="32"/>
                </a:cxn>
                <a:cxn ang="0">
                  <a:pos x="54" y="26"/>
                </a:cxn>
                <a:cxn ang="0">
                  <a:pos x="52" y="19"/>
                </a:cxn>
                <a:cxn ang="0">
                  <a:pos x="48" y="14"/>
                </a:cxn>
                <a:cxn ang="0">
                  <a:pos x="43" y="11"/>
                </a:cxn>
                <a:cxn ang="0">
                  <a:pos x="37" y="7"/>
                </a:cxn>
                <a:cxn ang="0">
                  <a:pos x="31" y="7"/>
                </a:cxn>
                <a:cxn ang="0">
                  <a:pos x="22" y="9"/>
                </a:cxn>
                <a:cxn ang="0">
                  <a:pos x="15" y="13"/>
                </a:cxn>
                <a:cxn ang="0">
                  <a:pos x="13" y="17"/>
                </a:cxn>
                <a:cxn ang="0">
                  <a:pos x="10" y="21"/>
                </a:cxn>
                <a:cxn ang="0">
                  <a:pos x="9" y="27"/>
                </a:cxn>
                <a:cxn ang="0">
                  <a:pos x="8" y="33"/>
                </a:cxn>
              </a:cxnLst>
              <a:rect l="0" t="0" r="r" b="b"/>
              <a:pathLst>
                <a:path w="65" h="64">
                  <a:moveTo>
                    <a:pt x="0" y="33"/>
                  </a:moveTo>
                  <a:lnTo>
                    <a:pt x="0" y="29"/>
                  </a:lnTo>
                  <a:lnTo>
                    <a:pt x="0" y="26"/>
                  </a:lnTo>
                  <a:lnTo>
                    <a:pt x="1" y="22"/>
                  </a:lnTo>
                  <a:lnTo>
                    <a:pt x="2" y="19"/>
                  </a:lnTo>
                  <a:lnTo>
                    <a:pt x="3" y="17"/>
                  </a:lnTo>
                  <a:lnTo>
                    <a:pt x="5" y="14"/>
                  </a:lnTo>
                  <a:lnTo>
                    <a:pt x="7" y="12"/>
                  </a:lnTo>
                  <a:lnTo>
                    <a:pt x="8" y="10"/>
                  </a:lnTo>
                  <a:lnTo>
                    <a:pt x="10" y="6"/>
                  </a:lnTo>
                  <a:lnTo>
                    <a:pt x="13" y="5"/>
                  </a:lnTo>
                  <a:lnTo>
                    <a:pt x="16" y="3"/>
                  </a:lnTo>
                  <a:lnTo>
                    <a:pt x="19" y="2"/>
                  </a:lnTo>
                  <a:lnTo>
                    <a:pt x="21" y="1"/>
                  </a:lnTo>
                  <a:lnTo>
                    <a:pt x="24" y="1"/>
                  </a:lnTo>
                  <a:lnTo>
                    <a:pt x="28" y="0"/>
                  </a:lnTo>
                  <a:lnTo>
                    <a:pt x="31" y="0"/>
                  </a:lnTo>
                  <a:lnTo>
                    <a:pt x="36" y="1"/>
                  </a:lnTo>
                  <a:lnTo>
                    <a:pt x="40" y="1"/>
                  </a:lnTo>
                  <a:lnTo>
                    <a:pt x="44" y="2"/>
                  </a:lnTo>
                  <a:lnTo>
                    <a:pt x="48" y="4"/>
                  </a:lnTo>
                  <a:lnTo>
                    <a:pt x="51" y="6"/>
                  </a:lnTo>
                  <a:lnTo>
                    <a:pt x="55" y="10"/>
                  </a:lnTo>
                  <a:lnTo>
                    <a:pt x="57" y="12"/>
                  </a:lnTo>
                  <a:lnTo>
                    <a:pt x="59" y="15"/>
                  </a:lnTo>
                  <a:lnTo>
                    <a:pt x="62" y="19"/>
                  </a:lnTo>
                  <a:lnTo>
                    <a:pt x="63" y="23"/>
                  </a:lnTo>
                  <a:lnTo>
                    <a:pt x="64" y="28"/>
                  </a:lnTo>
                  <a:lnTo>
                    <a:pt x="64" y="32"/>
                  </a:lnTo>
                  <a:lnTo>
                    <a:pt x="64" y="36"/>
                  </a:lnTo>
                  <a:lnTo>
                    <a:pt x="63" y="41"/>
                  </a:lnTo>
                  <a:lnTo>
                    <a:pt x="62" y="45"/>
                  </a:lnTo>
                  <a:lnTo>
                    <a:pt x="59" y="48"/>
                  </a:lnTo>
                  <a:lnTo>
                    <a:pt x="57" y="52"/>
                  </a:lnTo>
                  <a:lnTo>
                    <a:pt x="54" y="54"/>
                  </a:lnTo>
                  <a:lnTo>
                    <a:pt x="51" y="58"/>
                  </a:lnTo>
                  <a:lnTo>
                    <a:pt x="48" y="60"/>
                  </a:lnTo>
                  <a:lnTo>
                    <a:pt x="43" y="62"/>
                  </a:lnTo>
                  <a:lnTo>
                    <a:pt x="40" y="62"/>
                  </a:lnTo>
                  <a:lnTo>
                    <a:pt x="35" y="63"/>
                  </a:lnTo>
                  <a:lnTo>
                    <a:pt x="31" y="63"/>
                  </a:lnTo>
                  <a:lnTo>
                    <a:pt x="27" y="63"/>
                  </a:lnTo>
                  <a:lnTo>
                    <a:pt x="22" y="62"/>
                  </a:lnTo>
                  <a:lnTo>
                    <a:pt x="19" y="62"/>
                  </a:lnTo>
                  <a:lnTo>
                    <a:pt x="15" y="60"/>
                  </a:lnTo>
                  <a:lnTo>
                    <a:pt x="12" y="58"/>
                  </a:lnTo>
                  <a:lnTo>
                    <a:pt x="8" y="54"/>
                  </a:lnTo>
                  <a:lnTo>
                    <a:pt x="6" y="51"/>
                  </a:lnTo>
                  <a:lnTo>
                    <a:pt x="3" y="48"/>
                  </a:lnTo>
                  <a:lnTo>
                    <a:pt x="2" y="44"/>
                  </a:lnTo>
                  <a:lnTo>
                    <a:pt x="1" y="40"/>
                  </a:lnTo>
                  <a:lnTo>
                    <a:pt x="0" y="36"/>
                  </a:lnTo>
                  <a:lnTo>
                    <a:pt x="0" y="33"/>
                  </a:lnTo>
                  <a:lnTo>
                    <a:pt x="8" y="33"/>
                  </a:lnTo>
                  <a:lnTo>
                    <a:pt x="9" y="38"/>
                  </a:lnTo>
                  <a:lnTo>
                    <a:pt x="9" y="43"/>
                  </a:lnTo>
                  <a:lnTo>
                    <a:pt x="12" y="47"/>
                  </a:lnTo>
                  <a:lnTo>
                    <a:pt x="15" y="50"/>
                  </a:lnTo>
                  <a:lnTo>
                    <a:pt x="17" y="52"/>
                  </a:lnTo>
                  <a:lnTo>
                    <a:pt x="22" y="54"/>
                  </a:lnTo>
                  <a:lnTo>
                    <a:pt x="27" y="56"/>
                  </a:lnTo>
                  <a:lnTo>
                    <a:pt x="31" y="56"/>
                  </a:lnTo>
                  <a:lnTo>
                    <a:pt x="36" y="56"/>
                  </a:lnTo>
                  <a:lnTo>
                    <a:pt x="41" y="54"/>
                  </a:lnTo>
                  <a:lnTo>
                    <a:pt x="44" y="52"/>
                  </a:lnTo>
                  <a:lnTo>
                    <a:pt x="48" y="50"/>
                  </a:lnTo>
                  <a:lnTo>
                    <a:pt x="51" y="47"/>
                  </a:lnTo>
                  <a:lnTo>
                    <a:pt x="52" y="43"/>
                  </a:lnTo>
                  <a:lnTo>
                    <a:pt x="54" y="37"/>
                  </a:lnTo>
                  <a:lnTo>
                    <a:pt x="55" y="32"/>
                  </a:lnTo>
                  <a:lnTo>
                    <a:pt x="55" y="28"/>
                  </a:lnTo>
                  <a:lnTo>
                    <a:pt x="54" y="26"/>
                  </a:lnTo>
                  <a:lnTo>
                    <a:pt x="52" y="22"/>
                  </a:lnTo>
                  <a:lnTo>
                    <a:pt x="52" y="19"/>
                  </a:lnTo>
                  <a:lnTo>
                    <a:pt x="50" y="17"/>
                  </a:lnTo>
                  <a:lnTo>
                    <a:pt x="48" y="14"/>
                  </a:lnTo>
                  <a:lnTo>
                    <a:pt x="47" y="12"/>
                  </a:lnTo>
                  <a:lnTo>
                    <a:pt x="43" y="11"/>
                  </a:lnTo>
                  <a:lnTo>
                    <a:pt x="41" y="10"/>
                  </a:lnTo>
                  <a:lnTo>
                    <a:pt x="37" y="7"/>
                  </a:lnTo>
                  <a:lnTo>
                    <a:pt x="35" y="7"/>
                  </a:lnTo>
                  <a:lnTo>
                    <a:pt x="31" y="7"/>
                  </a:lnTo>
                  <a:lnTo>
                    <a:pt x="27" y="7"/>
                  </a:lnTo>
                  <a:lnTo>
                    <a:pt x="22" y="9"/>
                  </a:lnTo>
                  <a:lnTo>
                    <a:pt x="19" y="11"/>
                  </a:lnTo>
                  <a:lnTo>
                    <a:pt x="15" y="13"/>
                  </a:lnTo>
                  <a:lnTo>
                    <a:pt x="14" y="15"/>
                  </a:lnTo>
                  <a:lnTo>
                    <a:pt x="13" y="17"/>
                  </a:lnTo>
                  <a:lnTo>
                    <a:pt x="12" y="18"/>
                  </a:lnTo>
                  <a:lnTo>
                    <a:pt x="10" y="21"/>
                  </a:lnTo>
                  <a:lnTo>
                    <a:pt x="9" y="23"/>
                  </a:lnTo>
                  <a:lnTo>
                    <a:pt x="9" y="27"/>
                  </a:lnTo>
                  <a:lnTo>
                    <a:pt x="8" y="30"/>
                  </a:lnTo>
                  <a:lnTo>
                    <a:pt x="8" y="33"/>
                  </a:lnTo>
                  <a:lnTo>
                    <a:pt x="0" y="33"/>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53" name="Freeform 273"/>
            <p:cNvSpPr>
              <a:spLocks/>
            </p:cNvSpPr>
            <p:nvPr/>
          </p:nvSpPr>
          <p:spPr bwMode="auto">
            <a:xfrm>
              <a:off x="1014" y="1584"/>
              <a:ext cx="89" cy="63"/>
            </a:xfrm>
            <a:custGeom>
              <a:avLst/>
              <a:gdLst/>
              <a:ahLst/>
              <a:cxnLst>
                <a:cxn ang="0">
                  <a:pos x="18" y="62"/>
                </a:cxn>
                <a:cxn ang="0">
                  <a:pos x="0" y="0"/>
                </a:cxn>
                <a:cxn ang="0">
                  <a:pos x="8" y="0"/>
                </a:cxn>
                <a:cxn ang="0">
                  <a:pos x="19" y="41"/>
                </a:cxn>
                <a:cxn ang="0">
                  <a:pos x="19" y="44"/>
                </a:cxn>
                <a:cxn ang="0">
                  <a:pos x="22" y="47"/>
                </a:cxn>
                <a:cxn ang="0">
                  <a:pos x="22" y="50"/>
                </a:cxn>
                <a:cxn ang="0">
                  <a:pos x="23" y="53"/>
                </a:cxn>
                <a:cxn ang="0">
                  <a:pos x="24" y="49"/>
                </a:cxn>
                <a:cxn ang="0">
                  <a:pos x="24" y="46"/>
                </a:cxn>
                <a:cxn ang="0">
                  <a:pos x="27" y="43"/>
                </a:cxn>
                <a:cxn ang="0">
                  <a:pos x="27" y="42"/>
                </a:cxn>
                <a:cxn ang="0">
                  <a:pos x="37" y="0"/>
                </a:cxn>
                <a:cxn ang="0">
                  <a:pos x="51" y="0"/>
                </a:cxn>
                <a:cxn ang="0">
                  <a:pos x="59" y="32"/>
                </a:cxn>
                <a:cxn ang="0">
                  <a:pos x="60" y="34"/>
                </a:cxn>
                <a:cxn ang="0">
                  <a:pos x="60" y="37"/>
                </a:cxn>
                <a:cxn ang="0">
                  <a:pos x="61" y="41"/>
                </a:cxn>
                <a:cxn ang="0">
                  <a:pos x="63" y="43"/>
                </a:cxn>
                <a:cxn ang="0">
                  <a:pos x="63" y="46"/>
                </a:cxn>
                <a:cxn ang="0">
                  <a:pos x="64" y="48"/>
                </a:cxn>
                <a:cxn ang="0">
                  <a:pos x="64" y="51"/>
                </a:cxn>
                <a:cxn ang="0">
                  <a:pos x="65" y="53"/>
                </a:cxn>
                <a:cxn ang="0">
                  <a:pos x="65" y="50"/>
                </a:cxn>
                <a:cxn ang="0">
                  <a:pos x="66" y="47"/>
                </a:cxn>
                <a:cxn ang="0">
                  <a:pos x="68" y="44"/>
                </a:cxn>
                <a:cxn ang="0">
                  <a:pos x="69" y="41"/>
                </a:cxn>
                <a:cxn ang="0">
                  <a:pos x="78" y="0"/>
                </a:cxn>
                <a:cxn ang="0">
                  <a:pos x="88" y="0"/>
                </a:cxn>
                <a:cxn ang="0">
                  <a:pos x="70" y="62"/>
                </a:cxn>
                <a:cxn ang="0">
                  <a:pos x="59" y="62"/>
                </a:cxn>
                <a:cxn ang="0">
                  <a:pos x="46" y="15"/>
                </a:cxn>
                <a:cxn ang="0">
                  <a:pos x="46" y="13"/>
                </a:cxn>
                <a:cxn ang="0">
                  <a:pos x="45" y="11"/>
                </a:cxn>
                <a:cxn ang="0">
                  <a:pos x="45" y="9"/>
                </a:cxn>
                <a:cxn ang="0">
                  <a:pos x="43" y="10"/>
                </a:cxn>
                <a:cxn ang="0">
                  <a:pos x="42" y="12"/>
                </a:cxn>
                <a:cxn ang="0">
                  <a:pos x="42" y="14"/>
                </a:cxn>
                <a:cxn ang="0">
                  <a:pos x="42" y="16"/>
                </a:cxn>
                <a:cxn ang="0">
                  <a:pos x="29" y="62"/>
                </a:cxn>
                <a:cxn ang="0">
                  <a:pos x="18" y="62"/>
                </a:cxn>
              </a:cxnLst>
              <a:rect l="0" t="0" r="r" b="b"/>
              <a:pathLst>
                <a:path w="89" h="63">
                  <a:moveTo>
                    <a:pt x="18" y="62"/>
                  </a:moveTo>
                  <a:lnTo>
                    <a:pt x="0" y="0"/>
                  </a:lnTo>
                  <a:lnTo>
                    <a:pt x="8" y="0"/>
                  </a:lnTo>
                  <a:lnTo>
                    <a:pt x="19" y="41"/>
                  </a:lnTo>
                  <a:lnTo>
                    <a:pt x="19" y="44"/>
                  </a:lnTo>
                  <a:lnTo>
                    <a:pt x="22" y="47"/>
                  </a:lnTo>
                  <a:lnTo>
                    <a:pt x="22" y="50"/>
                  </a:lnTo>
                  <a:lnTo>
                    <a:pt x="23" y="53"/>
                  </a:lnTo>
                  <a:lnTo>
                    <a:pt x="24" y="49"/>
                  </a:lnTo>
                  <a:lnTo>
                    <a:pt x="24" y="46"/>
                  </a:lnTo>
                  <a:lnTo>
                    <a:pt x="27" y="43"/>
                  </a:lnTo>
                  <a:lnTo>
                    <a:pt x="27" y="42"/>
                  </a:lnTo>
                  <a:lnTo>
                    <a:pt x="37" y="0"/>
                  </a:lnTo>
                  <a:lnTo>
                    <a:pt x="51" y="0"/>
                  </a:lnTo>
                  <a:lnTo>
                    <a:pt x="59" y="32"/>
                  </a:lnTo>
                  <a:lnTo>
                    <a:pt x="60" y="34"/>
                  </a:lnTo>
                  <a:lnTo>
                    <a:pt x="60" y="37"/>
                  </a:lnTo>
                  <a:lnTo>
                    <a:pt x="61" y="41"/>
                  </a:lnTo>
                  <a:lnTo>
                    <a:pt x="63" y="43"/>
                  </a:lnTo>
                  <a:lnTo>
                    <a:pt x="63" y="46"/>
                  </a:lnTo>
                  <a:lnTo>
                    <a:pt x="64" y="48"/>
                  </a:lnTo>
                  <a:lnTo>
                    <a:pt x="64" y="51"/>
                  </a:lnTo>
                  <a:lnTo>
                    <a:pt x="65" y="53"/>
                  </a:lnTo>
                  <a:lnTo>
                    <a:pt x="65" y="50"/>
                  </a:lnTo>
                  <a:lnTo>
                    <a:pt x="66" y="47"/>
                  </a:lnTo>
                  <a:lnTo>
                    <a:pt x="68" y="44"/>
                  </a:lnTo>
                  <a:lnTo>
                    <a:pt x="69" y="41"/>
                  </a:lnTo>
                  <a:lnTo>
                    <a:pt x="78" y="0"/>
                  </a:lnTo>
                  <a:lnTo>
                    <a:pt x="88" y="0"/>
                  </a:lnTo>
                  <a:lnTo>
                    <a:pt x="70" y="62"/>
                  </a:lnTo>
                  <a:lnTo>
                    <a:pt x="59" y="62"/>
                  </a:lnTo>
                  <a:lnTo>
                    <a:pt x="46" y="15"/>
                  </a:lnTo>
                  <a:lnTo>
                    <a:pt x="46" y="13"/>
                  </a:lnTo>
                  <a:lnTo>
                    <a:pt x="45" y="11"/>
                  </a:lnTo>
                  <a:lnTo>
                    <a:pt x="45" y="9"/>
                  </a:lnTo>
                  <a:lnTo>
                    <a:pt x="43" y="10"/>
                  </a:lnTo>
                  <a:lnTo>
                    <a:pt x="42" y="12"/>
                  </a:lnTo>
                  <a:lnTo>
                    <a:pt x="42" y="14"/>
                  </a:lnTo>
                  <a:lnTo>
                    <a:pt x="42" y="16"/>
                  </a:lnTo>
                  <a:lnTo>
                    <a:pt x="29" y="62"/>
                  </a:lnTo>
                  <a:lnTo>
                    <a:pt x="18" y="6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54" name="Freeform 274"/>
            <p:cNvSpPr>
              <a:spLocks/>
            </p:cNvSpPr>
            <p:nvPr/>
          </p:nvSpPr>
          <p:spPr bwMode="auto">
            <a:xfrm>
              <a:off x="1118" y="1584"/>
              <a:ext cx="52" cy="63"/>
            </a:xfrm>
            <a:custGeom>
              <a:avLst/>
              <a:gdLst/>
              <a:ahLst/>
              <a:cxnLst>
                <a:cxn ang="0">
                  <a:pos x="0" y="62"/>
                </a:cxn>
                <a:cxn ang="0">
                  <a:pos x="0" y="0"/>
                </a:cxn>
                <a:cxn ang="0">
                  <a:pos x="9" y="0"/>
                </a:cxn>
                <a:cxn ang="0">
                  <a:pos x="43" y="48"/>
                </a:cxn>
                <a:cxn ang="0">
                  <a:pos x="43" y="0"/>
                </a:cxn>
                <a:cxn ang="0">
                  <a:pos x="51" y="0"/>
                </a:cxn>
                <a:cxn ang="0">
                  <a:pos x="51" y="62"/>
                </a:cxn>
                <a:cxn ang="0">
                  <a:pos x="42" y="62"/>
                </a:cxn>
                <a:cxn ang="0">
                  <a:pos x="9" y="14"/>
                </a:cxn>
                <a:cxn ang="0">
                  <a:pos x="9" y="62"/>
                </a:cxn>
                <a:cxn ang="0">
                  <a:pos x="0" y="62"/>
                </a:cxn>
              </a:cxnLst>
              <a:rect l="0" t="0" r="r" b="b"/>
              <a:pathLst>
                <a:path w="52" h="63">
                  <a:moveTo>
                    <a:pt x="0" y="62"/>
                  </a:moveTo>
                  <a:lnTo>
                    <a:pt x="0" y="0"/>
                  </a:lnTo>
                  <a:lnTo>
                    <a:pt x="9" y="0"/>
                  </a:lnTo>
                  <a:lnTo>
                    <a:pt x="43" y="48"/>
                  </a:lnTo>
                  <a:lnTo>
                    <a:pt x="43" y="0"/>
                  </a:lnTo>
                  <a:lnTo>
                    <a:pt x="51" y="0"/>
                  </a:lnTo>
                  <a:lnTo>
                    <a:pt x="51" y="62"/>
                  </a:lnTo>
                  <a:lnTo>
                    <a:pt x="42" y="62"/>
                  </a:lnTo>
                  <a:lnTo>
                    <a:pt x="9" y="14"/>
                  </a:lnTo>
                  <a:lnTo>
                    <a:pt x="9" y="62"/>
                  </a:lnTo>
                  <a:lnTo>
                    <a:pt x="0" y="6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55" name="Freeform 275"/>
            <p:cNvSpPr>
              <a:spLocks/>
            </p:cNvSpPr>
            <p:nvPr/>
          </p:nvSpPr>
          <p:spPr bwMode="auto">
            <a:xfrm>
              <a:off x="1190" y="1583"/>
              <a:ext cx="59" cy="64"/>
            </a:xfrm>
            <a:custGeom>
              <a:avLst/>
              <a:gdLst/>
              <a:ahLst/>
              <a:cxnLst>
                <a:cxn ang="0">
                  <a:pos x="58" y="43"/>
                </a:cxn>
                <a:cxn ang="0">
                  <a:pos x="55" y="51"/>
                </a:cxn>
                <a:cxn ang="0">
                  <a:pos x="49" y="58"/>
                </a:cxn>
                <a:cxn ang="0">
                  <a:pos x="41" y="62"/>
                </a:cxn>
                <a:cxn ang="0">
                  <a:pos x="31" y="63"/>
                </a:cxn>
                <a:cxn ang="0">
                  <a:pos x="22" y="62"/>
                </a:cxn>
                <a:cxn ang="0">
                  <a:pos x="14" y="60"/>
                </a:cxn>
                <a:cxn ang="0">
                  <a:pos x="7" y="54"/>
                </a:cxn>
                <a:cxn ang="0">
                  <a:pos x="3" y="48"/>
                </a:cxn>
                <a:cxn ang="0">
                  <a:pos x="1" y="40"/>
                </a:cxn>
                <a:cxn ang="0">
                  <a:pos x="0" y="31"/>
                </a:cxn>
                <a:cxn ang="0">
                  <a:pos x="1" y="22"/>
                </a:cxn>
                <a:cxn ang="0">
                  <a:pos x="3" y="15"/>
                </a:cxn>
                <a:cxn ang="0">
                  <a:pos x="8" y="9"/>
                </a:cxn>
                <a:cxn ang="0">
                  <a:pos x="15" y="4"/>
                </a:cxn>
                <a:cxn ang="0">
                  <a:pos x="23" y="1"/>
                </a:cxn>
                <a:cxn ang="0">
                  <a:pos x="31" y="0"/>
                </a:cxn>
                <a:cxn ang="0">
                  <a:pos x="39" y="1"/>
                </a:cxn>
                <a:cxn ang="0">
                  <a:pos x="46" y="5"/>
                </a:cxn>
                <a:cxn ang="0">
                  <a:pos x="53" y="11"/>
                </a:cxn>
                <a:cxn ang="0">
                  <a:pos x="57" y="18"/>
                </a:cxn>
                <a:cxn ang="0">
                  <a:pos x="46" y="17"/>
                </a:cxn>
                <a:cxn ang="0">
                  <a:pos x="44" y="12"/>
                </a:cxn>
                <a:cxn ang="0">
                  <a:pos x="39" y="10"/>
                </a:cxn>
                <a:cxn ang="0">
                  <a:pos x="34" y="7"/>
                </a:cxn>
                <a:cxn ang="0">
                  <a:pos x="27" y="7"/>
                </a:cxn>
                <a:cxn ang="0">
                  <a:pos x="21" y="10"/>
                </a:cxn>
                <a:cxn ang="0">
                  <a:pos x="15" y="12"/>
                </a:cxn>
                <a:cxn ang="0">
                  <a:pos x="12" y="17"/>
                </a:cxn>
                <a:cxn ang="0">
                  <a:pos x="10" y="22"/>
                </a:cxn>
                <a:cxn ang="0">
                  <a:pos x="9" y="28"/>
                </a:cxn>
                <a:cxn ang="0">
                  <a:pos x="9" y="35"/>
                </a:cxn>
                <a:cxn ang="0">
                  <a:pos x="10" y="42"/>
                </a:cxn>
                <a:cxn ang="0">
                  <a:pos x="12" y="47"/>
                </a:cxn>
                <a:cxn ang="0">
                  <a:pos x="16" y="51"/>
                </a:cxn>
                <a:cxn ang="0">
                  <a:pos x="21" y="54"/>
                </a:cxn>
                <a:cxn ang="0">
                  <a:pos x="27" y="56"/>
                </a:cxn>
                <a:cxn ang="0">
                  <a:pos x="34" y="56"/>
                </a:cxn>
                <a:cxn ang="0">
                  <a:pos x="39" y="54"/>
                </a:cxn>
                <a:cxn ang="0">
                  <a:pos x="45" y="50"/>
                </a:cxn>
                <a:cxn ang="0">
                  <a:pos x="49" y="45"/>
                </a:cxn>
                <a:cxn ang="0">
                  <a:pos x="50" y="41"/>
                </a:cxn>
              </a:cxnLst>
              <a:rect l="0" t="0" r="r" b="b"/>
              <a:pathLst>
                <a:path w="59" h="64">
                  <a:moveTo>
                    <a:pt x="50" y="41"/>
                  </a:moveTo>
                  <a:lnTo>
                    <a:pt x="58" y="43"/>
                  </a:lnTo>
                  <a:lnTo>
                    <a:pt x="56" y="47"/>
                  </a:lnTo>
                  <a:lnTo>
                    <a:pt x="55" y="51"/>
                  </a:lnTo>
                  <a:lnTo>
                    <a:pt x="51" y="56"/>
                  </a:lnTo>
                  <a:lnTo>
                    <a:pt x="49" y="58"/>
                  </a:lnTo>
                  <a:lnTo>
                    <a:pt x="44" y="60"/>
                  </a:lnTo>
                  <a:lnTo>
                    <a:pt x="41" y="62"/>
                  </a:lnTo>
                  <a:lnTo>
                    <a:pt x="36" y="63"/>
                  </a:lnTo>
                  <a:lnTo>
                    <a:pt x="31" y="63"/>
                  </a:lnTo>
                  <a:lnTo>
                    <a:pt x="27" y="63"/>
                  </a:lnTo>
                  <a:lnTo>
                    <a:pt x="22" y="62"/>
                  </a:lnTo>
                  <a:lnTo>
                    <a:pt x="16" y="62"/>
                  </a:lnTo>
                  <a:lnTo>
                    <a:pt x="14" y="60"/>
                  </a:lnTo>
                  <a:lnTo>
                    <a:pt x="10" y="58"/>
                  </a:lnTo>
                  <a:lnTo>
                    <a:pt x="7" y="54"/>
                  </a:lnTo>
                  <a:lnTo>
                    <a:pt x="6" y="51"/>
                  </a:lnTo>
                  <a:lnTo>
                    <a:pt x="3" y="48"/>
                  </a:lnTo>
                  <a:lnTo>
                    <a:pt x="2" y="44"/>
                  </a:lnTo>
                  <a:lnTo>
                    <a:pt x="1" y="40"/>
                  </a:lnTo>
                  <a:lnTo>
                    <a:pt x="0" y="35"/>
                  </a:lnTo>
                  <a:lnTo>
                    <a:pt x="0" y="31"/>
                  </a:lnTo>
                  <a:lnTo>
                    <a:pt x="0" y="27"/>
                  </a:lnTo>
                  <a:lnTo>
                    <a:pt x="1" y="22"/>
                  </a:lnTo>
                  <a:lnTo>
                    <a:pt x="2" y="19"/>
                  </a:lnTo>
                  <a:lnTo>
                    <a:pt x="3" y="15"/>
                  </a:lnTo>
                  <a:lnTo>
                    <a:pt x="6" y="12"/>
                  </a:lnTo>
                  <a:lnTo>
                    <a:pt x="8" y="9"/>
                  </a:lnTo>
                  <a:lnTo>
                    <a:pt x="12" y="6"/>
                  </a:lnTo>
                  <a:lnTo>
                    <a:pt x="15" y="4"/>
                  </a:lnTo>
                  <a:lnTo>
                    <a:pt x="19" y="2"/>
                  </a:lnTo>
                  <a:lnTo>
                    <a:pt x="23" y="1"/>
                  </a:lnTo>
                  <a:lnTo>
                    <a:pt x="27" y="1"/>
                  </a:lnTo>
                  <a:lnTo>
                    <a:pt x="31" y="0"/>
                  </a:lnTo>
                  <a:lnTo>
                    <a:pt x="36" y="1"/>
                  </a:lnTo>
                  <a:lnTo>
                    <a:pt x="39" y="1"/>
                  </a:lnTo>
                  <a:lnTo>
                    <a:pt x="44" y="3"/>
                  </a:lnTo>
                  <a:lnTo>
                    <a:pt x="46" y="5"/>
                  </a:lnTo>
                  <a:lnTo>
                    <a:pt x="50" y="7"/>
                  </a:lnTo>
                  <a:lnTo>
                    <a:pt x="53" y="11"/>
                  </a:lnTo>
                  <a:lnTo>
                    <a:pt x="56" y="14"/>
                  </a:lnTo>
                  <a:lnTo>
                    <a:pt x="57" y="18"/>
                  </a:lnTo>
                  <a:lnTo>
                    <a:pt x="49" y="20"/>
                  </a:lnTo>
                  <a:lnTo>
                    <a:pt x="46" y="17"/>
                  </a:lnTo>
                  <a:lnTo>
                    <a:pt x="45" y="14"/>
                  </a:lnTo>
                  <a:lnTo>
                    <a:pt x="44" y="12"/>
                  </a:lnTo>
                  <a:lnTo>
                    <a:pt x="42" y="11"/>
                  </a:lnTo>
                  <a:lnTo>
                    <a:pt x="39" y="10"/>
                  </a:lnTo>
                  <a:lnTo>
                    <a:pt x="36" y="7"/>
                  </a:lnTo>
                  <a:lnTo>
                    <a:pt x="34" y="7"/>
                  </a:lnTo>
                  <a:lnTo>
                    <a:pt x="30" y="7"/>
                  </a:lnTo>
                  <a:lnTo>
                    <a:pt x="27" y="7"/>
                  </a:lnTo>
                  <a:lnTo>
                    <a:pt x="23" y="7"/>
                  </a:lnTo>
                  <a:lnTo>
                    <a:pt x="21" y="10"/>
                  </a:lnTo>
                  <a:lnTo>
                    <a:pt x="19" y="11"/>
                  </a:lnTo>
                  <a:lnTo>
                    <a:pt x="15" y="12"/>
                  </a:lnTo>
                  <a:lnTo>
                    <a:pt x="14" y="15"/>
                  </a:lnTo>
                  <a:lnTo>
                    <a:pt x="12" y="17"/>
                  </a:lnTo>
                  <a:lnTo>
                    <a:pt x="10" y="19"/>
                  </a:lnTo>
                  <a:lnTo>
                    <a:pt x="10" y="22"/>
                  </a:lnTo>
                  <a:lnTo>
                    <a:pt x="9" y="26"/>
                  </a:lnTo>
                  <a:lnTo>
                    <a:pt x="9" y="28"/>
                  </a:lnTo>
                  <a:lnTo>
                    <a:pt x="9" y="31"/>
                  </a:lnTo>
                  <a:lnTo>
                    <a:pt x="9" y="35"/>
                  </a:lnTo>
                  <a:lnTo>
                    <a:pt x="9" y="38"/>
                  </a:lnTo>
                  <a:lnTo>
                    <a:pt x="10" y="42"/>
                  </a:lnTo>
                  <a:lnTo>
                    <a:pt x="10" y="45"/>
                  </a:lnTo>
                  <a:lnTo>
                    <a:pt x="12" y="47"/>
                  </a:lnTo>
                  <a:lnTo>
                    <a:pt x="14" y="50"/>
                  </a:lnTo>
                  <a:lnTo>
                    <a:pt x="16" y="51"/>
                  </a:lnTo>
                  <a:lnTo>
                    <a:pt x="19" y="53"/>
                  </a:lnTo>
                  <a:lnTo>
                    <a:pt x="21" y="54"/>
                  </a:lnTo>
                  <a:lnTo>
                    <a:pt x="23" y="56"/>
                  </a:lnTo>
                  <a:lnTo>
                    <a:pt x="27" y="56"/>
                  </a:lnTo>
                  <a:lnTo>
                    <a:pt x="29" y="56"/>
                  </a:lnTo>
                  <a:lnTo>
                    <a:pt x="34" y="56"/>
                  </a:lnTo>
                  <a:lnTo>
                    <a:pt x="37" y="54"/>
                  </a:lnTo>
                  <a:lnTo>
                    <a:pt x="39" y="54"/>
                  </a:lnTo>
                  <a:lnTo>
                    <a:pt x="42" y="52"/>
                  </a:lnTo>
                  <a:lnTo>
                    <a:pt x="45" y="50"/>
                  </a:lnTo>
                  <a:lnTo>
                    <a:pt x="46" y="47"/>
                  </a:lnTo>
                  <a:lnTo>
                    <a:pt x="49" y="45"/>
                  </a:lnTo>
                  <a:lnTo>
                    <a:pt x="50" y="42"/>
                  </a:lnTo>
                  <a:lnTo>
                    <a:pt x="50" y="41"/>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56" name="Freeform 276"/>
            <p:cNvSpPr>
              <a:spLocks/>
            </p:cNvSpPr>
            <p:nvPr/>
          </p:nvSpPr>
          <p:spPr bwMode="auto">
            <a:xfrm>
              <a:off x="1266" y="1583"/>
              <a:ext cx="65" cy="64"/>
            </a:xfrm>
            <a:custGeom>
              <a:avLst/>
              <a:gdLst/>
              <a:ahLst/>
              <a:cxnLst>
                <a:cxn ang="0">
                  <a:pos x="0" y="29"/>
                </a:cxn>
                <a:cxn ang="0">
                  <a:pos x="1" y="22"/>
                </a:cxn>
                <a:cxn ang="0">
                  <a:pos x="3" y="17"/>
                </a:cxn>
                <a:cxn ang="0">
                  <a:pos x="7" y="12"/>
                </a:cxn>
                <a:cxn ang="0">
                  <a:pos x="10" y="6"/>
                </a:cxn>
                <a:cxn ang="0">
                  <a:pos x="16" y="3"/>
                </a:cxn>
                <a:cxn ang="0">
                  <a:pos x="22" y="1"/>
                </a:cxn>
                <a:cxn ang="0">
                  <a:pos x="28" y="0"/>
                </a:cxn>
                <a:cxn ang="0">
                  <a:pos x="36" y="1"/>
                </a:cxn>
                <a:cxn ang="0">
                  <a:pos x="44" y="2"/>
                </a:cxn>
                <a:cxn ang="0">
                  <a:pos x="52" y="6"/>
                </a:cxn>
                <a:cxn ang="0">
                  <a:pos x="58" y="12"/>
                </a:cxn>
                <a:cxn ang="0">
                  <a:pos x="62" y="19"/>
                </a:cxn>
                <a:cxn ang="0">
                  <a:pos x="64" y="28"/>
                </a:cxn>
                <a:cxn ang="0">
                  <a:pos x="64" y="36"/>
                </a:cxn>
                <a:cxn ang="0">
                  <a:pos x="62" y="45"/>
                </a:cxn>
                <a:cxn ang="0">
                  <a:pos x="57" y="52"/>
                </a:cxn>
                <a:cxn ang="0">
                  <a:pos x="51" y="58"/>
                </a:cxn>
                <a:cxn ang="0">
                  <a:pos x="44" y="62"/>
                </a:cxn>
                <a:cxn ang="0">
                  <a:pos x="36" y="63"/>
                </a:cxn>
                <a:cxn ang="0">
                  <a:pos x="27" y="63"/>
                </a:cxn>
                <a:cxn ang="0">
                  <a:pos x="19" y="62"/>
                </a:cxn>
                <a:cxn ang="0">
                  <a:pos x="12" y="58"/>
                </a:cxn>
                <a:cxn ang="0">
                  <a:pos x="6" y="51"/>
                </a:cxn>
                <a:cxn ang="0">
                  <a:pos x="2" y="44"/>
                </a:cxn>
                <a:cxn ang="0">
                  <a:pos x="0" y="36"/>
                </a:cxn>
                <a:cxn ang="0">
                  <a:pos x="9" y="33"/>
                </a:cxn>
                <a:cxn ang="0">
                  <a:pos x="10" y="43"/>
                </a:cxn>
                <a:cxn ang="0">
                  <a:pos x="15" y="50"/>
                </a:cxn>
                <a:cxn ang="0">
                  <a:pos x="22" y="54"/>
                </a:cxn>
                <a:cxn ang="0">
                  <a:pos x="31" y="56"/>
                </a:cxn>
                <a:cxn ang="0">
                  <a:pos x="41" y="54"/>
                </a:cxn>
                <a:cxn ang="0">
                  <a:pos x="49" y="50"/>
                </a:cxn>
                <a:cxn ang="0">
                  <a:pos x="54" y="43"/>
                </a:cxn>
                <a:cxn ang="0">
                  <a:pos x="56" y="32"/>
                </a:cxn>
                <a:cxn ang="0">
                  <a:pos x="55" y="26"/>
                </a:cxn>
                <a:cxn ang="0">
                  <a:pos x="52" y="19"/>
                </a:cxn>
                <a:cxn ang="0">
                  <a:pos x="49" y="14"/>
                </a:cxn>
                <a:cxn ang="0">
                  <a:pos x="44" y="11"/>
                </a:cxn>
                <a:cxn ang="0">
                  <a:pos x="38" y="7"/>
                </a:cxn>
                <a:cxn ang="0">
                  <a:pos x="31" y="7"/>
                </a:cxn>
                <a:cxn ang="0">
                  <a:pos x="23" y="9"/>
                </a:cxn>
                <a:cxn ang="0">
                  <a:pos x="16" y="13"/>
                </a:cxn>
                <a:cxn ang="0">
                  <a:pos x="13" y="17"/>
                </a:cxn>
                <a:cxn ang="0">
                  <a:pos x="10" y="21"/>
                </a:cxn>
                <a:cxn ang="0">
                  <a:pos x="9" y="27"/>
                </a:cxn>
                <a:cxn ang="0">
                  <a:pos x="9" y="33"/>
                </a:cxn>
              </a:cxnLst>
              <a:rect l="0" t="0" r="r" b="b"/>
              <a:pathLst>
                <a:path w="65" h="64">
                  <a:moveTo>
                    <a:pt x="0" y="33"/>
                  </a:moveTo>
                  <a:lnTo>
                    <a:pt x="0" y="29"/>
                  </a:lnTo>
                  <a:lnTo>
                    <a:pt x="1" y="26"/>
                  </a:lnTo>
                  <a:lnTo>
                    <a:pt x="1" y="22"/>
                  </a:lnTo>
                  <a:lnTo>
                    <a:pt x="3" y="19"/>
                  </a:lnTo>
                  <a:lnTo>
                    <a:pt x="3" y="17"/>
                  </a:lnTo>
                  <a:lnTo>
                    <a:pt x="6" y="14"/>
                  </a:lnTo>
                  <a:lnTo>
                    <a:pt x="7" y="12"/>
                  </a:lnTo>
                  <a:lnTo>
                    <a:pt x="9" y="10"/>
                  </a:lnTo>
                  <a:lnTo>
                    <a:pt x="10" y="6"/>
                  </a:lnTo>
                  <a:lnTo>
                    <a:pt x="14" y="5"/>
                  </a:lnTo>
                  <a:lnTo>
                    <a:pt x="16" y="3"/>
                  </a:lnTo>
                  <a:lnTo>
                    <a:pt x="19" y="2"/>
                  </a:lnTo>
                  <a:lnTo>
                    <a:pt x="22" y="1"/>
                  </a:lnTo>
                  <a:lnTo>
                    <a:pt x="26" y="1"/>
                  </a:lnTo>
                  <a:lnTo>
                    <a:pt x="28" y="0"/>
                  </a:lnTo>
                  <a:lnTo>
                    <a:pt x="31" y="0"/>
                  </a:lnTo>
                  <a:lnTo>
                    <a:pt x="36" y="1"/>
                  </a:lnTo>
                  <a:lnTo>
                    <a:pt x="41" y="1"/>
                  </a:lnTo>
                  <a:lnTo>
                    <a:pt x="44" y="2"/>
                  </a:lnTo>
                  <a:lnTo>
                    <a:pt x="49" y="4"/>
                  </a:lnTo>
                  <a:lnTo>
                    <a:pt x="52" y="6"/>
                  </a:lnTo>
                  <a:lnTo>
                    <a:pt x="56" y="10"/>
                  </a:lnTo>
                  <a:lnTo>
                    <a:pt x="58" y="12"/>
                  </a:lnTo>
                  <a:lnTo>
                    <a:pt x="61" y="15"/>
                  </a:lnTo>
                  <a:lnTo>
                    <a:pt x="62" y="19"/>
                  </a:lnTo>
                  <a:lnTo>
                    <a:pt x="63" y="23"/>
                  </a:lnTo>
                  <a:lnTo>
                    <a:pt x="64" y="28"/>
                  </a:lnTo>
                  <a:lnTo>
                    <a:pt x="64" y="32"/>
                  </a:lnTo>
                  <a:lnTo>
                    <a:pt x="64" y="36"/>
                  </a:lnTo>
                  <a:lnTo>
                    <a:pt x="63" y="41"/>
                  </a:lnTo>
                  <a:lnTo>
                    <a:pt x="62" y="45"/>
                  </a:lnTo>
                  <a:lnTo>
                    <a:pt x="61" y="48"/>
                  </a:lnTo>
                  <a:lnTo>
                    <a:pt x="57" y="52"/>
                  </a:lnTo>
                  <a:lnTo>
                    <a:pt x="55" y="54"/>
                  </a:lnTo>
                  <a:lnTo>
                    <a:pt x="51" y="58"/>
                  </a:lnTo>
                  <a:lnTo>
                    <a:pt x="48" y="60"/>
                  </a:lnTo>
                  <a:lnTo>
                    <a:pt x="44" y="62"/>
                  </a:lnTo>
                  <a:lnTo>
                    <a:pt x="40" y="62"/>
                  </a:lnTo>
                  <a:lnTo>
                    <a:pt x="36" y="63"/>
                  </a:lnTo>
                  <a:lnTo>
                    <a:pt x="31" y="63"/>
                  </a:lnTo>
                  <a:lnTo>
                    <a:pt x="27" y="63"/>
                  </a:lnTo>
                  <a:lnTo>
                    <a:pt x="23" y="62"/>
                  </a:lnTo>
                  <a:lnTo>
                    <a:pt x="19" y="62"/>
                  </a:lnTo>
                  <a:lnTo>
                    <a:pt x="15" y="60"/>
                  </a:lnTo>
                  <a:lnTo>
                    <a:pt x="12" y="58"/>
                  </a:lnTo>
                  <a:lnTo>
                    <a:pt x="9" y="54"/>
                  </a:lnTo>
                  <a:lnTo>
                    <a:pt x="6" y="51"/>
                  </a:lnTo>
                  <a:lnTo>
                    <a:pt x="5" y="48"/>
                  </a:lnTo>
                  <a:lnTo>
                    <a:pt x="2" y="44"/>
                  </a:lnTo>
                  <a:lnTo>
                    <a:pt x="1" y="40"/>
                  </a:lnTo>
                  <a:lnTo>
                    <a:pt x="0" y="36"/>
                  </a:lnTo>
                  <a:lnTo>
                    <a:pt x="0" y="33"/>
                  </a:lnTo>
                  <a:lnTo>
                    <a:pt x="9" y="33"/>
                  </a:lnTo>
                  <a:lnTo>
                    <a:pt x="9" y="38"/>
                  </a:lnTo>
                  <a:lnTo>
                    <a:pt x="10" y="43"/>
                  </a:lnTo>
                  <a:lnTo>
                    <a:pt x="13" y="47"/>
                  </a:lnTo>
                  <a:lnTo>
                    <a:pt x="15" y="50"/>
                  </a:lnTo>
                  <a:lnTo>
                    <a:pt x="19" y="52"/>
                  </a:lnTo>
                  <a:lnTo>
                    <a:pt x="22" y="54"/>
                  </a:lnTo>
                  <a:lnTo>
                    <a:pt x="27" y="56"/>
                  </a:lnTo>
                  <a:lnTo>
                    <a:pt x="31" y="56"/>
                  </a:lnTo>
                  <a:lnTo>
                    <a:pt x="36" y="56"/>
                  </a:lnTo>
                  <a:lnTo>
                    <a:pt x="41" y="54"/>
                  </a:lnTo>
                  <a:lnTo>
                    <a:pt x="45" y="52"/>
                  </a:lnTo>
                  <a:lnTo>
                    <a:pt x="49" y="50"/>
                  </a:lnTo>
                  <a:lnTo>
                    <a:pt x="51" y="47"/>
                  </a:lnTo>
                  <a:lnTo>
                    <a:pt x="54" y="43"/>
                  </a:lnTo>
                  <a:lnTo>
                    <a:pt x="55" y="37"/>
                  </a:lnTo>
                  <a:lnTo>
                    <a:pt x="56" y="32"/>
                  </a:lnTo>
                  <a:lnTo>
                    <a:pt x="56" y="28"/>
                  </a:lnTo>
                  <a:lnTo>
                    <a:pt x="55" y="26"/>
                  </a:lnTo>
                  <a:lnTo>
                    <a:pt x="54" y="22"/>
                  </a:lnTo>
                  <a:lnTo>
                    <a:pt x="52" y="19"/>
                  </a:lnTo>
                  <a:lnTo>
                    <a:pt x="50" y="17"/>
                  </a:lnTo>
                  <a:lnTo>
                    <a:pt x="49" y="14"/>
                  </a:lnTo>
                  <a:lnTo>
                    <a:pt x="47" y="12"/>
                  </a:lnTo>
                  <a:lnTo>
                    <a:pt x="44" y="11"/>
                  </a:lnTo>
                  <a:lnTo>
                    <a:pt x="41" y="10"/>
                  </a:lnTo>
                  <a:lnTo>
                    <a:pt x="38" y="7"/>
                  </a:lnTo>
                  <a:lnTo>
                    <a:pt x="35" y="7"/>
                  </a:lnTo>
                  <a:lnTo>
                    <a:pt x="31" y="7"/>
                  </a:lnTo>
                  <a:lnTo>
                    <a:pt x="27" y="7"/>
                  </a:lnTo>
                  <a:lnTo>
                    <a:pt x="23" y="9"/>
                  </a:lnTo>
                  <a:lnTo>
                    <a:pt x="19" y="11"/>
                  </a:lnTo>
                  <a:lnTo>
                    <a:pt x="16" y="13"/>
                  </a:lnTo>
                  <a:lnTo>
                    <a:pt x="14" y="15"/>
                  </a:lnTo>
                  <a:lnTo>
                    <a:pt x="13" y="17"/>
                  </a:lnTo>
                  <a:lnTo>
                    <a:pt x="12" y="18"/>
                  </a:lnTo>
                  <a:lnTo>
                    <a:pt x="10" y="21"/>
                  </a:lnTo>
                  <a:lnTo>
                    <a:pt x="10" y="23"/>
                  </a:lnTo>
                  <a:lnTo>
                    <a:pt x="9" y="27"/>
                  </a:lnTo>
                  <a:lnTo>
                    <a:pt x="9" y="30"/>
                  </a:lnTo>
                  <a:lnTo>
                    <a:pt x="9" y="33"/>
                  </a:lnTo>
                  <a:lnTo>
                    <a:pt x="0" y="33"/>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57" name="Freeform 277"/>
            <p:cNvSpPr>
              <a:spLocks/>
            </p:cNvSpPr>
            <p:nvPr/>
          </p:nvSpPr>
          <p:spPr bwMode="auto">
            <a:xfrm>
              <a:off x="1349" y="1584"/>
              <a:ext cx="66" cy="63"/>
            </a:xfrm>
            <a:custGeom>
              <a:avLst/>
              <a:gdLst/>
              <a:ahLst/>
              <a:cxnLst>
                <a:cxn ang="0">
                  <a:pos x="0" y="62"/>
                </a:cxn>
                <a:cxn ang="0">
                  <a:pos x="0" y="0"/>
                </a:cxn>
                <a:cxn ang="0">
                  <a:pos x="14" y="0"/>
                </a:cxn>
                <a:cxn ang="0">
                  <a:pos x="28" y="44"/>
                </a:cxn>
                <a:cxn ang="0">
                  <a:pos x="31" y="46"/>
                </a:cxn>
                <a:cxn ang="0">
                  <a:pos x="31" y="49"/>
                </a:cxn>
                <a:cxn ang="0">
                  <a:pos x="32" y="51"/>
                </a:cxn>
                <a:cxn ang="0">
                  <a:pos x="32" y="53"/>
                </a:cxn>
                <a:cxn ang="0">
                  <a:pos x="33" y="51"/>
                </a:cxn>
                <a:cxn ang="0">
                  <a:pos x="33" y="49"/>
                </a:cxn>
                <a:cxn ang="0">
                  <a:pos x="35" y="46"/>
                </a:cxn>
                <a:cxn ang="0">
                  <a:pos x="35" y="43"/>
                </a:cxn>
                <a:cxn ang="0">
                  <a:pos x="51" y="0"/>
                </a:cxn>
                <a:cxn ang="0">
                  <a:pos x="65" y="0"/>
                </a:cxn>
                <a:cxn ang="0">
                  <a:pos x="65" y="62"/>
                </a:cxn>
                <a:cxn ang="0">
                  <a:pos x="56" y="62"/>
                </a:cxn>
                <a:cxn ang="0">
                  <a:pos x="56" y="10"/>
                </a:cxn>
                <a:cxn ang="0">
                  <a:pos x="38" y="62"/>
                </a:cxn>
                <a:cxn ang="0">
                  <a:pos x="27" y="62"/>
                </a:cxn>
                <a:cxn ang="0">
                  <a:pos x="9" y="10"/>
                </a:cxn>
                <a:cxn ang="0">
                  <a:pos x="9" y="62"/>
                </a:cxn>
                <a:cxn ang="0">
                  <a:pos x="0" y="62"/>
                </a:cxn>
              </a:cxnLst>
              <a:rect l="0" t="0" r="r" b="b"/>
              <a:pathLst>
                <a:path w="66" h="63">
                  <a:moveTo>
                    <a:pt x="0" y="62"/>
                  </a:moveTo>
                  <a:lnTo>
                    <a:pt x="0" y="0"/>
                  </a:lnTo>
                  <a:lnTo>
                    <a:pt x="14" y="0"/>
                  </a:lnTo>
                  <a:lnTo>
                    <a:pt x="28" y="44"/>
                  </a:lnTo>
                  <a:lnTo>
                    <a:pt x="31" y="46"/>
                  </a:lnTo>
                  <a:lnTo>
                    <a:pt x="31" y="49"/>
                  </a:lnTo>
                  <a:lnTo>
                    <a:pt x="32" y="51"/>
                  </a:lnTo>
                  <a:lnTo>
                    <a:pt x="32" y="53"/>
                  </a:lnTo>
                  <a:lnTo>
                    <a:pt x="33" y="51"/>
                  </a:lnTo>
                  <a:lnTo>
                    <a:pt x="33" y="49"/>
                  </a:lnTo>
                  <a:lnTo>
                    <a:pt x="35" y="46"/>
                  </a:lnTo>
                  <a:lnTo>
                    <a:pt x="35" y="43"/>
                  </a:lnTo>
                  <a:lnTo>
                    <a:pt x="51" y="0"/>
                  </a:lnTo>
                  <a:lnTo>
                    <a:pt x="65" y="0"/>
                  </a:lnTo>
                  <a:lnTo>
                    <a:pt x="65" y="62"/>
                  </a:lnTo>
                  <a:lnTo>
                    <a:pt x="56" y="62"/>
                  </a:lnTo>
                  <a:lnTo>
                    <a:pt x="56" y="10"/>
                  </a:lnTo>
                  <a:lnTo>
                    <a:pt x="38" y="62"/>
                  </a:lnTo>
                  <a:lnTo>
                    <a:pt x="27" y="62"/>
                  </a:lnTo>
                  <a:lnTo>
                    <a:pt x="9" y="10"/>
                  </a:lnTo>
                  <a:lnTo>
                    <a:pt x="9" y="62"/>
                  </a:lnTo>
                  <a:lnTo>
                    <a:pt x="0" y="6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58" name="Freeform 278"/>
            <p:cNvSpPr>
              <a:spLocks/>
            </p:cNvSpPr>
            <p:nvPr/>
          </p:nvSpPr>
          <p:spPr bwMode="auto">
            <a:xfrm>
              <a:off x="1438" y="1584"/>
              <a:ext cx="50" cy="63"/>
            </a:xfrm>
            <a:custGeom>
              <a:avLst/>
              <a:gdLst/>
              <a:ahLst/>
              <a:cxnLst>
                <a:cxn ang="0">
                  <a:pos x="0" y="62"/>
                </a:cxn>
                <a:cxn ang="0">
                  <a:pos x="0" y="0"/>
                </a:cxn>
                <a:cxn ang="0">
                  <a:pos x="48" y="0"/>
                </a:cxn>
                <a:cxn ang="0">
                  <a:pos x="48" y="7"/>
                </a:cxn>
                <a:cxn ang="0">
                  <a:pos x="8" y="7"/>
                </a:cxn>
                <a:cxn ang="0">
                  <a:pos x="8" y="26"/>
                </a:cxn>
                <a:cxn ang="0">
                  <a:pos x="44" y="26"/>
                </a:cxn>
                <a:cxn ang="0">
                  <a:pos x="44" y="33"/>
                </a:cxn>
                <a:cxn ang="0">
                  <a:pos x="8" y="33"/>
                </a:cxn>
                <a:cxn ang="0">
                  <a:pos x="8" y="55"/>
                </a:cxn>
                <a:cxn ang="0">
                  <a:pos x="49" y="55"/>
                </a:cxn>
                <a:cxn ang="0">
                  <a:pos x="49" y="62"/>
                </a:cxn>
                <a:cxn ang="0">
                  <a:pos x="0" y="62"/>
                </a:cxn>
              </a:cxnLst>
              <a:rect l="0" t="0" r="r" b="b"/>
              <a:pathLst>
                <a:path w="50" h="63">
                  <a:moveTo>
                    <a:pt x="0" y="62"/>
                  </a:moveTo>
                  <a:lnTo>
                    <a:pt x="0" y="0"/>
                  </a:lnTo>
                  <a:lnTo>
                    <a:pt x="48" y="0"/>
                  </a:lnTo>
                  <a:lnTo>
                    <a:pt x="48" y="7"/>
                  </a:lnTo>
                  <a:lnTo>
                    <a:pt x="8" y="7"/>
                  </a:lnTo>
                  <a:lnTo>
                    <a:pt x="8" y="26"/>
                  </a:lnTo>
                  <a:lnTo>
                    <a:pt x="44" y="26"/>
                  </a:lnTo>
                  <a:lnTo>
                    <a:pt x="44" y="33"/>
                  </a:lnTo>
                  <a:lnTo>
                    <a:pt x="8" y="33"/>
                  </a:lnTo>
                  <a:lnTo>
                    <a:pt x="8" y="55"/>
                  </a:lnTo>
                  <a:lnTo>
                    <a:pt x="49" y="55"/>
                  </a:lnTo>
                  <a:lnTo>
                    <a:pt x="49" y="62"/>
                  </a:lnTo>
                  <a:lnTo>
                    <a:pt x="0" y="6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59" name="Freeform 279"/>
            <p:cNvSpPr>
              <a:spLocks/>
            </p:cNvSpPr>
            <p:nvPr/>
          </p:nvSpPr>
          <p:spPr bwMode="auto">
            <a:xfrm>
              <a:off x="1509" y="1584"/>
              <a:ext cx="57" cy="63"/>
            </a:xfrm>
            <a:custGeom>
              <a:avLst/>
              <a:gdLst/>
              <a:ahLst/>
              <a:cxnLst>
                <a:cxn ang="0">
                  <a:pos x="0" y="0"/>
                </a:cxn>
                <a:cxn ang="0">
                  <a:pos x="32" y="0"/>
                </a:cxn>
                <a:cxn ang="0">
                  <a:pos x="39" y="1"/>
                </a:cxn>
                <a:cxn ang="0">
                  <a:pos x="43" y="3"/>
                </a:cxn>
                <a:cxn ang="0">
                  <a:pos x="47" y="6"/>
                </a:cxn>
                <a:cxn ang="0">
                  <a:pos x="49" y="10"/>
                </a:cxn>
                <a:cxn ang="0">
                  <a:pos x="51" y="15"/>
                </a:cxn>
                <a:cxn ang="0">
                  <a:pos x="51" y="20"/>
                </a:cxn>
                <a:cxn ang="0">
                  <a:pos x="49" y="26"/>
                </a:cxn>
                <a:cxn ang="0">
                  <a:pos x="45" y="30"/>
                </a:cxn>
                <a:cxn ang="0">
                  <a:pos x="38" y="33"/>
                </a:cxn>
                <a:cxn ang="0">
                  <a:pos x="34" y="34"/>
                </a:cxn>
                <a:cxn ang="0">
                  <a:pos x="37" y="36"/>
                </a:cxn>
                <a:cxn ang="0">
                  <a:pos x="40" y="40"/>
                </a:cxn>
                <a:cxn ang="0">
                  <a:pos x="43" y="43"/>
                </a:cxn>
                <a:cxn ang="0">
                  <a:pos x="56" y="62"/>
                </a:cxn>
                <a:cxn ang="0">
                  <a:pos x="37" y="49"/>
                </a:cxn>
                <a:cxn ang="0">
                  <a:pos x="34" y="45"/>
                </a:cxn>
                <a:cxn ang="0">
                  <a:pos x="31" y="42"/>
                </a:cxn>
                <a:cxn ang="0">
                  <a:pos x="30" y="38"/>
                </a:cxn>
                <a:cxn ang="0">
                  <a:pos x="26" y="36"/>
                </a:cxn>
                <a:cxn ang="0">
                  <a:pos x="24" y="35"/>
                </a:cxn>
                <a:cxn ang="0">
                  <a:pos x="22" y="35"/>
                </a:cxn>
                <a:cxn ang="0">
                  <a:pos x="19" y="34"/>
                </a:cxn>
                <a:cxn ang="0">
                  <a:pos x="9" y="34"/>
                </a:cxn>
                <a:cxn ang="0">
                  <a:pos x="0" y="62"/>
                </a:cxn>
                <a:cxn ang="0">
                  <a:pos x="26" y="27"/>
                </a:cxn>
                <a:cxn ang="0">
                  <a:pos x="32" y="27"/>
                </a:cxn>
                <a:cxn ang="0">
                  <a:pos x="35" y="27"/>
                </a:cxn>
                <a:cxn ang="0">
                  <a:pos x="39" y="25"/>
                </a:cxn>
                <a:cxn ang="0">
                  <a:pos x="41" y="22"/>
                </a:cxn>
                <a:cxn ang="0">
                  <a:pos x="42" y="20"/>
                </a:cxn>
                <a:cxn ang="0">
                  <a:pos x="43" y="17"/>
                </a:cxn>
                <a:cxn ang="0">
                  <a:pos x="42" y="14"/>
                </a:cxn>
                <a:cxn ang="0">
                  <a:pos x="40" y="11"/>
                </a:cxn>
                <a:cxn ang="0">
                  <a:pos x="35" y="9"/>
                </a:cxn>
                <a:cxn ang="0">
                  <a:pos x="29" y="7"/>
                </a:cxn>
                <a:cxn ang="0">
                  <a:pos x="9" y="27"/>
                </a:cxn>
              </a:cxnLst>
              <a:rect l="0" t="0" r="r" b="b"/>
              <a:pathLst>
                <a:path w="57" h="63">
                  <a:moveTo>
                    <a:pt x="0" y="62"/>
                  </a:moveTo>
                  <a:lnTo>
                    <a:pt x="0" y="0"/>
                  </a:lnTo>
                  <a:lnTo>
                    <a:pt x="29" y="0"/>
                  </a:lnTo>
                  <a:lnTo>
                    <a:pt x="32" y="0"/>
                  </a:lnTo>
                  <a:lnTo>
                    <a:pt x="35" y="1"/>
                  </a:lnTo>
                  <a:lnTo>
                    <a:pt x="39" y="1"/>
                  </a:lnTo>
                  <a:lnTo>
                    <a:pt x="41" y="2"/>
                  </a:lnTo>
                  <a:lnTo>
                    <a:pt x="43" y="3"/>
                  </a:lnTo>
                  <a:lnTo>
                    <a:pt x="45" y="4"/>
                  </a:lnTo>
                  <a:lnTo>
                    <a:pt x="47" y="6"/>
                  </a:lnTo>
                  <a:lnTo>
                    <a:pt x="48" y="9"/>
                  </a:lnTo>
                  <a:lnTo>
                    <a:pt x="49" y="10"/>
                  </a:lnTo>
                  <a:lnTo>
                    <a:pt x="51" y="13"/>
                  </a:lnTo>
                  <a:lnTo>
                    <a:pt x="51" y="15"/>
                  </a:lnTo>
                  <a:lnTo>
                    <a:pt x="51" y="17"/>
                  </a:lnTo>
                  <a:lnTo>
                    <a:pt x="51" y="20"/>
                  </a:lnTo>
                  <a:lnTo>
                    <a:pt x="50" y="24"/>
                  </a:lnTo>
                  <a:lnTo>
                    <a:pt x="49" y="26"/>
                  </a:lnTo>
                  <a:lnTo>
                    <a:pt x="47" y="29"/>
                  </a:lnTo>
                  <a:lnTo>
                    <a:pt x="45" y="30"/>
                  </a:lnTo>
                  <a:lnTo>
                    <a:pt x="41" y="32"/>
                  </a:lnTo>
                  <a:lnTo>
                    <a:pt x="38" y="33"/>
                  </a:lnTo>
                  <a:lnTo>
                    <a:pt x="33" y="34"/>
                  </a:lnTo>
                  <a:lnTo>
                    <a:pt x="34" y="34"/>
                  </a:lnTo>
                  <a:lnTo>
                    <a:pt x="35" y="36"/>
                  </a:lnTo>
                  <a:lnTo>
                    <a:pt x="37" y="36"/>
                  </a:lnTo>
                  <a:lnTo>
                    <a:pt x="38" y="37"/>
                  </a:lnTo>
                  <a:lnTo>
                    <a:pt x="40" y="40"/>
                  </a:lnTo>
                  <a:lnTo>
                    <a:pt x="41" y="42"/>
                  </a:lnTo>
                  <a:lnTo>
                    <a:pt x="43" y="43"/>
                  </a:lnTo>
                  <a:lnTo>
                    <a:pt x="45" y="46"/>
                  </a:lnTo>
                  <a:lnTo>
                    <a:pt x="56" y="62"/>
                  </a:lnTo>
                  <a:lnTo>
                    <a:pt x="46" y="62"/>
                  </a:lnTo>
                  <a:lnTo>
                    <a:pt x="37" y="49"/>
                  </a:lnTo>
                  <a:lnTo>
                    <a:pt x="35" y="47"/>
                  </a:lnTo>
                  <a:lnTo>
                    <a:pt x="34" y="45"/>
                  </a:lnTo>
                  <a:lnTo>
                    <a:pt x="32" y="43"/>
                  </a:lnTo>
                  <a:lnTo>
                    <a:pt x="31" y="42"/>
                  </a:lnTo>
                  <a:lnTo>
                    <a:pt x="30" y="41"/>
                  </a:lnTo>
                  <a:lnTo>
                    <a:pt x="30" y="38"/>
                  </a:lnTo>
                  <a:lnTo>
                    <a:pt x="27" y="37"/>
                  </a:lnTo>
                  <a:lnTo>
                    <a:pt x="26" y="36"/>
                  </a:lnTo>
                  <a:lnTo>
                    <a:pt x="25" y="36"/>
                  </a:lnTo>
                  <a:lnTo>
                    <a:pt x="24" y="35"/>
                  </a:lnTo>
                  <a:lnTo>
                    <a:pt x="23" y="35"/>
                  </a:lnTo>
                  <a:lnTo>
                    <a:pt x="22" y="35"/>
                  </a:lnTo>
                  <a:lnTo>
                    <a:pt x="21" y="34"/>
                  </a:lnTo>
                  <a:lnTo>
                    <a:pt x="19" y="34"/>
                  </a:lnTo>
                  <a:lnTo>
                    <a:pt x="18" y="34"/>
                  </a:lnTo>
                  <a:lnTo>
                    <a:pt x="9" y="34"/>
                  </a:lnTo>
                  <a:lnTo>
                    <a:pt x="9" y="62"/>
                  </a:lnTo>
                  <a:lnTo>
                    <a:pt x="0" y="62"/>
                  </a:lnTo>
                  <a:lnTo>
                    <a:pt x="9" y="27"/>
                  </a:lnTo>
                  <a:lnTo>
                    <a:pt x="26" y="27"/>
                  </a:lnTo>
                  <a:lnTo>
                    <a:pt x="30" y="27"/>
                  </a:lnTo>
                  <a:lnTo>
                    <a:pt x="32" y="27"/>
                  </a:lnTo>
                  <a:lnTo>
                    <a:pt x="34" y="27"/>
                  </a:lnTo>
                  <a:lnTo>
                    <a:pt x="35" y="27"/>
                  </a:lnTo>
                  <a:lnTo>
                    <a:pt x="37" y="26"/>
                  </a:lnTo>
                  <a:lnTo>
                    <a:pt x="39" y="25"/>
                  </a:lnTo>
                  <a:lnTo>
                    <a:pt x="40" y="25"/>
                  </a:lnTo>
                  <a:lnTo>
                    <a:pt x="41" y="22"/>
                  </a:lnTo>
                  <a:lnTo>
                    <a:pt x="41" y="21"/>
                  </a:lnTo>
                  <a:lnTo>
                    <a:pt x="42" y="20"/>
                  </a:lnTo>
                  <a:lnTo>
                    <a:pt x="43" y="18"/>
                  </a:lnTo>
                  <a:lnTo>
                    <a:pt x="43" y="17"/>
                  </a:lnTo>
                  <a:lnTo>
                    <a:pt x="43" y="16"/>
                  </a:lnTo>
                  <a:lnTo>
                    <a:pt x="42" y="14"/>
                  </a:lnTo>
                  <a:lnTo>
                    <a:pt x="41" y="12"/>
                  </a:lnTo>
                  <a:lnTo>
                    <a:pt x="40" y="11"/>
                  </a:lnTo>
                  <a:lnTo>
                    <a:pt x="38" y="10"/>
                  </a:lnTo>
                  <a:lnTo>
                    <a:pt x="35" y="9"/>
                  </a:lnTo>
                  <a:lnTo>
                    <a:pt x="32" y="7"/>
                  </a:lnTo>
                  <a:lnTo>
                    <a:pt x="29" y="7"/>
                  </a:lnTo>
                  <a:lnTo>
                    <a:pt x="9" y="7"/>
                  </a:lnTo>
                  <a:lnTo>
                    <a:pt x="9" y="27"/>
                  </a:lnTo>
                  <a:lnTo>
                    <a:pt x="0" y="6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60" name="Freeform 280"/>
            <p:cNvSpPr>
              <a:spLocks/>
            </p:cNvSpPr>
            <p:nvPr/>
          </p:nvSpPr>
          <p:spPr bwMode="auto">
            <a:xfrm>
              <a:off x="856" y="1682"/>
              <a:ext cx="18" cy="81"/>
            </a:xfrm>
            <a:custGeom>
              <a:avLst/>
              <a:gdLst/>
              <a:ahLst/>
              <a:cxnLst>
                <a:cxn ang="0">
                  <a:pos x="13" y="80"/>
                </a:cxn>
                <a:cxn ang="0">
                  <a:pos x="11" y="79"/>
                </a:cxn>
                <a:cxn ang="0">
                  <a:pos x="10" y="76"/>
                </a:cxn>
                <a:cxn ang="0">
                  <a:pos x="9" y="75"/>
                </a:cxn>
                <a:cxn ang="0">
                  <a:pos x="7" y="71"/>
                </a:cxn>
                <a:cxn ang="0">
                  <a:pos x="6" y="69"/>
                </a:cxn>
                <a:cxn ang="0">
                  <a:pos x="5" y="67"/>
                </a:cxn>
                <a:cxn ang="0">
                  <a:pos x="4" y="65"/>
                </a:cxn>
                <a:cxn ang="0">
                  <a:pos x="4" y="62"/>
                </a:cxn>
                <a:cxn ang="0">
                  <a:pos x="3" y="59"/>
                </a:cxn>
                <a:cxn ang="0">
                  <a:pos x="2" y="57"/>
                </a:cxn>
                <a:cxn ang="0">
                  <a:pos x="2" y="54"/>
                </a:cxn>
                <a:cxn ang="0">
                  <a:pos x="1" y="51"/>
                </a:cxn>
                <a:cxn ang="0">
                  <a:pos x="1" y="49"/>
                </a:cxn>
                <a:cxn ang="0">
                  <a:pos x="1" y="45"/>
                </a:cxn>
                <a:cxn ang="0">
                  <a:pos x="0" y="42"/>
                </a:cxn>
                <a:cxn ang="0">
                  <a:pos x="0" y="40"/>
                </a:cxn>
                <a:cxn ang="0">
                  <a:pos x="0" y="38"/>
                </a:cxn>
                <a:cxn ang="0">
                  <a:pos x="0" y="35"/>
                </a:cxn>
                <a:cxn ang="0">
                  <a:pos x="1" y="34"/>
                </a:cxn>
                <a:cxn ang="0">
                  <a:pos x="1" y="30"/>
                </a:cxn>
                <a:cxn ang="0">
                  <a:pos x="1" y="28"/>
                </a:cxn>
                <a:cxn ang="0">
                  <a:pos x="2" y="26"/>
                </a:cxn>
                <a:cxn ang="0">
                  <a:pos x="2" y="24"/>
                </a:cxn>
                <a:cxn ang="0">
                  <a:pos x="3" y="22"/>
                </a:cxn>
                <a:cxn ang="0">
                  <a:pos x="4" y="18"/>
                </a:cxn>
                <a:cxn ang="0">
                  <a:pos x="4" y="16"/>
                </a:cxn>
                <a:cxn ang="0">
                  <a:pos x="5" y="13"/>
                </a:cxn>
                <a:cxn ang="0">
                  <a:pos x="6" y="11"/>
                </a:cxn>
                <a:cxn ang="0">
                  <a:pos x="8" y="9"/>
                </a:cxn>
                <a:cxn ang="0">
                  <a:pos x="9" y="5"/>
                </a:cxn>
                <a:cxn ang="0">
                  <a:pos x="11" y="2"/>
                </a:cxn>
                <a:cxn ang="0">
                  <a:pos x="13" y="0"/>
                </a:cxn>
                <a:cxn ang="0">
                  <a:pos x="17" y="0"/>
                </a:cxn>
                <a:cxn ang="0">
                  <a:pos x="15" y="4"/>
                </a:cxn>
                <a:cxn ang="0">
                  <a:pos x="13" y="8"/>
                </a:cxn>
                <a:cxn ang="0">
                  <a:pos x="12" y="10"/>
                </a:cxn>
                <a:cxn ang="0">
                  <a:pos x="11" y="13"/>
                </a:cxn>
                <a:cxn ang="0">
                  <a:pos x="10" y="16"/>
                </a:cxn>
                <a:cxn ang="0">
                  <a:pos x="9" y="18"/>
                </a:cxn>
                <a:cxn ang="0">
                  <a:pos x="8" y="22"/>
                </a:cxn>
                <a:cxn ang="0">
                  <a:pos x="8" y="25"/>
                </a:cxn>
                <a:cxn ang="0">
                  <a:pos x="7" y="28"/>
                </a:cxn>
                <a:cxn ang="0">
                  <a:pos x="6" y="32"/>
                </a:cxn>
                <a:cxn ang="0">
                  <a:pos x="6" y="37"/>
                </a:cxn>
                <a:cxn ang="0">
                  <a:pos x="6" y="40"/>
                </a:cxn>
                <a:cxn ang="0">
                  <a:pos x="6" y="45"/>
                </a:cxn>
                <a:cxn ang="0">
                  <a:pos x="6" y="50"/>
                </a:cxn>
                <a:cxn ang="0">
                  <a:pos x="8" y="55"/>
                </a:cxn>
                <a:cxn ang="0">
                  <a:pos x="9" y="61"/>
                </a:cxn>
                <a:cxn ang="0">
                  <a:pos x="10" y="66"/>
                </a:cxn>
                <a:cxn ang="0">
                  <a:pos x="13" y="70"/>
                </a:cxn>
                <a:cxn ang="0">
                  <a:pos x="14" y="75"/>
                </a:cxn>
                <a:cxn ang="0">
                  <a:pos x="17" y="80"/>
                </a:cxn>
                <a:cxn ang="0">
                  <a:pos x="13" y="80"/>
                </a:cxn>
              </a:cxnLst>
              <a:rect l="0" t="0" r="r" b="b"/>
              <a:pathLst>
                <a:path w="18" h="81">
                  <a:moveTo>
                    <a:pt x="13" y="80"/>
                  </a:moveTo>
                  <a:lnTo>
                    <a:pt x="11" y="79"/>
                  </a:lnTo>
                  <a:lnTo>
                    <a:pt x="10" y="76"/>
                  </a:lnTo>
                  <a:lnTo>
                    <a:pt x="9" y="75"/>
                  </a:lnTo>
                  <a:lnTo>
                    <a:pt x="7" y="71"/>
                  </a:lnTo>
                  <a:lnTo>
                    <a:pt x="6" y="69"/>
                  </a:lnTo>
                  <a:lnTo>
                    <a:pt x="5" y="67"/>
                  </a:lnTo>
                  <a:lnTo>
                    <a:pt x="4" y="65"/>
                  </a:lnTo>
                  <a:lnTo>
                    <a:pt x="4" y="62"/>
                  </a:lnTo>
                  <a:lnTo>
                    <a:pt x="3" y="59"/>
                  </a:lnTo>
                  <a:lnTo>
                    <a:pt x="2" y="57"/>
                  </a:lnTo>
                  <a:lnTo>
                    <a:pt x="2" y="54"/>
                  </a:lnTo>
                  <a:lnTo>
                    <a:pt x="1" y="51"/>
                  </a:lnTo>
                  <a:lnTo>
                    <a:pt x="1" y="49"/>
                  </a:lnTo>
                  <a:lnTo>
                    <a:pt x="1" y="45"/>
                  </a:lnTo>
                  <a:lnTo>
                    <a:pt x="0" y="42"/>
                  </a:lnTo>
                  <a:lnTo>
                    <a:pt x="0" y="40"/>
                  </a:lnTo>
                  <a:lnTo>
                    <a:pt x="0" y="38"/>
                  </a:lnTo>
                  <a:lnTo>
                    <a:pt x="0" y="35"/>
                  </a:lnTo>
                  <a:lnTo>
                    <a:pt x="1" y="34"/>
                  </a:lnTo>
                  <a:lnTo>
                    <a:pt x="1" y="30"/>
                  </a:lnTo>
                  <a:lnTo>
                    <a:pt x="1" y="28"/>
                  </a:lnTo>
                  <a:lnTo>
                    <a:pt x="2" y="26"/>
                  </a:lnTo>
                  <a:lnTo>
                    <a:pt x="2" y="24"/>
                  </a:lnTo>
                  <a:lnTo>
                    <a:pt x="3" y="22"/>
                  </a:lnTo>
                  <a:lnTo>
                    <a:pt x="4" y="18"/>
                  </a:lnTo>
                  <a:lnTo>
                    <a:pt x="4" y="16"/>
                  </a:lnTo>
                  <a:lnTo>
                    <a:pt x="5" y="13"/>
                  </a:lnTo>
                  <a:lnTo>
                    <a:pt x="6" y="11"/>
                  </a:lnTo>
                  <a:lnTo>
                    <a:pt x="8" y="9"/>
                  </a:lnTo>
                  <a:lnTo>
                    <a:pt x="9" y="5"/>
                  </a:lnTo>
                  <a:lnTo>
                    <a:pt x="11" y="2"/>
                  </a:lnTo>
                  <a:lnTo>
                    <a:pt x="13" y="0"/>
                  </a:lnTo>
                  <a:lnTo>
                    <a:pt x="17" y="0"/>
                  </a:lnTo>
                  <a:lnTo>
                    <a:pt x="15" y="4"/>
                  </a:lnTo>
                  <a:lnTo>
                    <a:pt x="13" y="8"/>
                  </a:lnTo>
                  <a:lnTo>
                    <a:pt x="12" y="10"/>
                  </a:lnTo>
                  <a:lnTo>
                    <a:pt x="11" y="13"/>
                  </a:lnTo>
                  <a:lnTo>
                    <a:pt x="10" y="16"/>
                  </a:lnTo>
                  <a:lnTo>
                    <a:pt x="9" y="18"/>
                  </a:lnTo>
                  <a:lnTo>
                    <a:pt x="8" y="22"/>
                  </a:lnTo>
                  <a:lnTo>
                    <a:pt x="8" y="25"/>
                  </a:lnTo>
                  <a:lnTo>
                    <a:pt x="7" y="28"/>
                  </a:lnTo>
                  <a:lnTo>
                    <a:pt x="6" y="32"/>
                  </a:lnTo>
                  <a:lnTo>
                    <a:pt x="6" y="37"/>
                  </a:lnTo>
                  <a:lnTo>
                    <a:pt x="6" y="40"/>
                  </a:lnTo>
                  <a:lnTo>
                    <a:pt x="6" y="45"/>
                  </a:lnTo>
                  <a:lnTo>
                    <a:pt x="6" y="50"/>
                  </a:lnTo>
                  <a:lnTo>
                    <a:pt x="8" y="55"/>
                  </a:lnTo>
                  <a:lnTo>
                    <a:pt x="9" y="61"/>
                  </a:lnTo>
                  <a:lnTo>
                    <a:pt x="10" y="66"/>
                  </a:lnTo>
                  <a:lnTo>
                    <a:pt x="13" y="70"/>
                  </a:lnTo>
                  <a:lnTo>
                    <a:pt x="14" y="75"/>
                  </a:lnTo>
                  <a:lnTo>
                    <a:pt x="17" y="80"/>
                  </a:lnTo>
                  <a:lnTo>
                    <a:pt x="13" y="8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61" name="Freeform 281"/>
            <p:cNvSpPr>
              <a:spLocks/>
            </p:cNvSpPr>
            <p:nvPr/>
          </p:nvSpPr>
          <p:spPr bwMode="auto">
            <a:xfrm>
              <a:off x="894" y="1682"/>
              <a:ext cx="52" cy="63"/>
            </a:xfrm>
            <a:custGeom>
              <a:avLst/>
              <a:gdLst/>
              <a:ahLst/>
              <a:cxnLst>
                <a:cxn ang="0">
                  <a:pos x="0" y="62"/>
                </a:cxn>
                <a:cxn ang="0">
                  <a:pos x="0" y="0"/>
                </a:cxn>
                <a:cxn ang="0">
                  <a:pos x="8" y="0"/>
                </a:cxn>
                <a:cxn ang="0">
                  <a:pos x="42" y="48"/>
                </a:cxn>
                <a:cxn ang="0">
                  <a:pos x="42" y="0"/>
                </a:cxn>
                <a:cxn ang="0">
                  <a:pos x="51" y="0"/>
                </a:cxn>
                <a:cxn ang="0">
                  <a:pos x="51" y="62"/>
                </a:cxn>
                <a:cxn ang="0">
                  <a:pos x="41" y="62"/>
                </a:cxn>
                <a:cxn ang="0">
                  <a:pos x="8" y="14"/>
                </a:cxn>
                <a:cxn ang="0">
                  <a:pos x="8" y="62"/>
                </a:cxn>
                <a:cxn ang="0">
                  <a:pos x="0" y="62"/>
                </a:cxn>
              </a:cxnLst>
              <a:rect l="0" t="0" r="r" b="b"/>
              <a:pathLst>
                <a:path w="52" h="63">
                  <a:moveTo>
                    <a:pt x="0" y="62"/>
                  </a:moveTo>
                  <a:lnTo>
                    <a:pt x="0" y="0"/>
                  </a:lnTo>
                  <a:lnTo>
                    <a:pt x="8" y="0"/>
                  </a:lnTo>
                  <a:lnTo>
                    <a:pt x="42" y="48"/>
                  </a:lnTo>
                  <a:lnTo>
                    <a:pt x="42" y="0"/>
                  </a:lnTo>
                  <a:lnTo>
                    <a:pt x="51" y="0"/>
                  </a:lnTo>
                  <a:lnTo>
                    <a:pt x="51" y="62"/>
                  </a:lnTo>
                  <a:lnTo>
                    <a:pt x="41" y="62"/>
                  </a:lnTo>
                  <a:lnTo>
                    <a:pt x="8" y="14"/>
                  </a:lnTo>
                  <a:lnTo>
                    <a:pt x="8" y="62"/>
                  </a:lnTo>
                  <a:lnTo>
                    <a:pt x="0" y="6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62" name="Freeform 282"/>
            <p:cNvSpPr>
              <a:spLocks/>
            </p:cNvSpPr>
            <p:nvPr/>
          </p:nvSpPr>
          <p:spPr bwMode="auto">
            <a:xfrm>
              <a:off x="964" y="1681"/>
              <a:ext cx="66" cy="64"/>
            </a:xfrm>
            <a:custGeom>
              <a:avLst/>
              <a:gdLst/>
              <a:ahLst/>
              <a:cxnLst>
                <a:cxn ang="0">
                  <a:pos x="0" y="29"/>
                </a:cxn>
                <a:cxn ang="0">
                  <a:pos x="1" y="22"/>
                </a:cxn>
                <a:cxn ang="0">
                  <a:pos x="4" y="17"/>
                </a:cxn>
                <a:cxn ang="0">
                  <a:pos x="7" y="12"/>
                </a:cxn>
                <a:cxn ang="0">
                  <a:pos x="11" y="6"/>
                </a:cxn>
                <a:cxn ang="0">
                  <a:pos x="17" y="3"/>
                </a:cxn>
                <a:cxn ang="0">
                  <a:pos x="21" y="1"/>
                </a:cxn>
                <a:cxn ang="0">
                  <a:pos x="28" y="0"/>
                </a:cxn>
                <a:cxn ang="0">
                  <a:pos x="37" y="1"/>
                </a:cxn>
                <a:cxn ang="0">
                  <a:pos x="45" y="2"/>
                </a:cxn>
                <a:cxn ang="0">
                  <a:pos x="52" y="6"/>
                </a:cxn>
                <a:cxn ang="0">
                  <a:pos x="58" y="13"/>
                </a:cxn>
                <a:cxn ang="0">
                  <a:pos x="63" y="19"/>
                </a:cxn>
                <a:cxn ang="0">
                  <a:pos x="65" y="28"/>
                </a:cxn>
                <a:cxn ang="0">
                  <a:pos x="65" y="36"/>
                </a:cxn>
                <a:cxn ang="0">
                  <a:pos x="63" y="45"/>
                </a:cxn>
                <a:cxn ang="0">
                  <a:pos x="58" y="52"/>
                </a:cxn>
                <a:cxn ang="0">
                  <a:pos x="52" y="58"/>
                </a:cxn>
                <a:cxn ang="0">
                  <a:pos x="44" y="62"/>
                </a:cxn>
                <a:cxn ang="0">
                  <a:pos x="35" y="63"/>
                </a:cxn>
                <a:cxn ang="0">
                  <a:pos x="27" y="63"/>
                </a:cxn>
                <a:cxn ang="0">
                  <a:pos x="19" y="62"/>
                </a:cxn>
                <a:cxn ang="0">
                  <a:pos x="12" y="58"/>
                </a:cxn>
                <a:cxn ang="0">
                  <a:pos x="6" y="51"/>
                </a:cxn>
                <a:cxn ang="0">
                  <a:pos x="2" y="45"/>
                </a:cxn>
                <a:cxn ang="0">
                  <a:pos x="0" y="36"/>
                </a:cxn>
                <a:cxn ang="0">
                  <a:pos x="8" y="33"/>
                </a:cxn>
                <a:cxn ang="0">
                  <a:pos x="11" y="43"/>
                </a:cxn>
                <a:cxn ang="0">
                  <a:pos x="15" y="50"/>
                </a:cxn>
                <a:cxn ang="0">
                  <a:pos x="22" y="54"/>
                </a:cxn>
                <a:cxn ang="0">
                  <a:pos x="32" y="56"/>
                </a:cxn>
                <a:cxn ang="0">
                  <a:pos x="41" y="54"/>
                </a:cxn>
                <a:cxn ang="0">
                  <a:pos x="48" y="50"/>
                </a:cxn>
                <a:cxn ang="0">
                  <a:pos x="53" y="43"/>
                </a:cxn>
                <a:cxn ang="0">
                  <a:pos x="56" y="32"/>
                </a:cxn>
                <a:cxn ang="0">
                  <a:pos x="56" y="26"/>
                </a:cxn>
                <a:cxn ang="0">
                  <a:pos x="53" y="19"/>
                </a:cxn>
                <a:cxn ang="0">
                  <a:pos x="48" y="14"/>
                </a:cxn>
                <a:cxn ang="0">
                  <a:pos x="44" y="11"/>
                </a:cxn>
                <a:cxn ang="0">
                  <a:pos x="38" y="9"/>
                </a:cxn>
                <a:cxn ang="0">
                  <a:pos x="32" y="7"/>
                </a:cxn>
                <a:cxn ang="0">
                  <a:pos x="22" y="9"/>
                </a:cxn>
                <a:cxn ang="0">
                  <a:pos x="15" y="13"/>
                </a:cxn>
                <a:cxn ang="0">
                  <a:pos x="13" y="17"/>
                </a:cxn>
                <a:cxn ang="0">
                  <a:pos x="11" y="21"/>
                </a:cxn>
                <a:cxn ang="0">
                  <a:pos x="9" y="27"/>
                </a:cxn>
                <a:cxn ang="0">
                  <a:pos x="8" y="33"/>
                </a:cxn>
              </a:cxnLst>
              <a:rect l="0" t="0" r="r" b="b"/>
              <a:pathLst>
                <a:path w="66" h="64">
                  <a:moveTo>
                    <a:pt x="0" y="33"/>
                  </a:moveTo>
                  <a:lnTo>
                    <a:pt x="0" y="29"/>
                  </a:lnTo>
                  <a:lnTo>
                    <a:pt x="0" y="26"/>
                  </a:lnTo>
                  <a:lnTo>
                    <a:pt x="1" y="22"/>
                  </a:lnTo>
                  <a:lnTo>
                    <a:pt x="2" y="19"/>
                  </a:lnTo>
                  <a:lnTo>
                    <a:pt x="4" y="17"/>
                  </a:lnTo>
                  <a:lnTo>
                    <a:pt x="5" y="14"/>
                  </a:lnTo>
                  <a:lnTo>
                    <a:pt x="7" y="12"/>
                  </a:lnTo>
                  <a:lnTo>
                    <a:pt x="8" y="10"/>
                  </a:lnTo>
                  <a:lnTo>
                    <a:pt x="11" y="6"/>
                  </a:lnTo>
                  <a:lnTo>
                    <a:pt x="13" y="5"/>
                  </a:lnTo>
                  <a:lnTo>
                    <a:pt x="17" y="3"/>
                  </a:lnTo>
                  <a:lnTo>
                    <a:pt x="19" y="2"/>
                  </a:lnTo>
                  <a:lnTo>
                    <a:pt x="21" y="1"/>
                  </a:lnTo>
                  <a:lnTo>
                    <a:pt x="25" y="1"/>
                  </a:lnTo>
                  <a:lnTo>
                    <a:pt x="28" y="0"/>
                  </a:lnTo>
                  <a:lnTo>
                    <a:pt x="32" y="0"/>
                  </a:lnTo>
                  <a:lnTo>
                    <a:pt x="37" y="1"/>
                  </a:lnTo>
                  <a:lnTo>
                    <a:pt x="40" y="1"/>
                  </a:lnTo>
                  <a:lnTo>
                    <a:pt x="45" y="2"/>
                  </a:lnTo>
                  <a:lnTo>
                    <a:pt x="48" y="4"/>
                  </a:lnTo>
                  <a:lnTo>
                    <a:pt x="52" y="6"/>
                  </a:lnTo>
                  <a:lnTo>
                    <a:pt x="56" y="10"/>
                  </a:lnTo>
                  <a:lnTo>
                    <a:pt x="58" y="13"/>
                  </a:lnTo>
                  <a:lnTo>
                    <a:pt x="60" y="15"/>
                  </a:lnTo>
                  <a:lnTo>
                    <a:pt x="63" y="19"/>
                  </a:lnTo>
                  <a:lnTo>
                    <a:pt x="64" y="23"/>
                  </a:lnTo>
                  <a:lnTo>
                    <a:pt x="65" y="28"/>
                  </a:lnTo>
                  <a:lnTo>
                    <a:pt x="65" y="32"/>
                  </a:lnTo>
                  <a:lnTo>
                    <a:pt x="65" y="36"/>
                  </a:lnTo>
                  <a:lnTo>
                    <a:pt x="64" y="41"/>
                  </a:lnTo>
                  <a:lnTo>
                    <a:pt x="63" y="45"/>
                  </a:lnTo>
                  <a:lnTo>
                    <a:pt x="60" y="49"/>
                  </a:lnTo>
                  <a:lnTo>
                    <a:pt x="58" y="52"/>
                  </a:lnTo>
                  <a:lnTo>
                    <a:pt x="56" y="54"/>
                  </a:lnTo>
                  <a:lnTo>
                    <a:pt x="52" y="58"/>
                  </a:lnTo>
                  <a:lnTo>
                    <a:pt x="48" y="60"/>
                  </a:lnTo>
                  <a:lnTo>
                    <a:pt x="44" y="62"/>
                  </a:lnTo>
                  <a:lnTo>
                    <a:pt x="40" y="62"/>
                  </a:lnTo>
                  <a:lnTo>
                    <a:pt x="35" y="63"/>
                  </a:lnTo>
                  <a:lnTo>
                    <a:pt x="32" y="63"/>
                  </a:lnTo>
                  <a:lnTo>
                    <a:pt x="27" y="63"/>
                  </a:lnTo>
                  <a:lnTo>
                    <a:pt x="22" y="62"/>
                  </a:lnTo>
                  <a:lnTo>
                    <a:pt x="19" y="62"/>
                  </a:lnTo>
                  <a:lnTo>
                    <a:pt x="15" y="60"/>
                  </a:lnTo>
                  <a:lnTo>
                    <a:pt x="12" y="58"/>
                  </a:lnTo>
                  <a:lnTo>
                    <a:pt x="8" y="54"/>
                  </a:lnTo>
                  <a:lnTo>
                    <a:pt x="6" y="51"/>
                  </a:lnTo>
                  <a:lnTo>
                    <a:pt x="4" y="48"/>
                  </a:lnTo>
                  <a:lnTo>
                    <a:pt x="2" y="45"/>
                  </a:lnTo>
                  <a:lnTo>
                    <a:pt x="1" y="40"/>
                  </a:lnTo>
                  <a:lnTo>
                    <a:pt x="0" y="36"/>
                  </a:lnTo>
                  <a:lnTo>
                    <a:pt x="0" y="33"/>
                  </a:lnTo>
                  <a:lnTo>
                    <a:pt x="8" y="33"/>
                  </a:lnTo>
                  <a:lnTo>
                    <a:pt x="9" y="38"/>
                  </a:lnTo>
                  <a:lnTo>
                    <a:pt x="11" y="43"/>
                  </a:lnTo>
                  <a:lnTo>
                    <a:pt x="12" y="47"/>
                  </a:lnTo>
                  <a:lnTo>
                    <a:pt x="15" y="50"/>
                  </a:lnTo>
                  <a:lnTo>
                    <a:pt x="18" y="52"/>
                  </a:lnTo>
                  <a:lnTo>
                    <a:pt x="22" y="54"/>
                  </a:lnTo>
                  <a:lnTo>
                    <a:pt x="27" y="56"/>
                  </a:lnTo>
                  <a:lnTo>
                    <a:pt x="32" y="56"/>
                  </a:lnTo>
                  <a:lnTo>
                    <a:pt x="37" y="56"/>
                  </a:lnTo>
                  <a:lnTo>
                    <a:pt x="41" y="54"/>
                  </a:lnTo>
                  <a:lnTo>
                    <a:pt x="45" y="52"/>
                  </a:lnTo>
                  <a:lnTo>
                    <a:pt x="48" y="50"/>
                  </a:lnTo>
                  <a:lnTo>
                    <a:pt x="52" y="47"/>
                  </a:lnTo>
                  <a:lnTo>
                    <a:pt x="53" y="43"/>
                  </a:lnTo>
                  <a:lnTo>
                    <a:pt x="56" y="37"/>
                  </a:lnTo>
                  <a:lnTo>
                    <a:pt x="56" y="32"/>
                  </a:lnTo>
                  <a:lnTo>
                    <a:pt x="56" y="29"/>
                  </a:lnTo>
                  <a:lnTo>
                    <a:pt x="56" y="26"/>
                  </a:lnTo>
                  <a:lnTo>
                    <a:pt x="53" y="22"/>
                  </a:lnTo>
                  <a:lnTo>
                    <a:pt x="53" y="19"/>
                  </a:lnTo>
                  <a:lnTo>
                    <a:pt x="51" y="17"/>
                  </a:lnTo>
                  <a:lnTo>
                    <a:pt x="48" y="14"/>
                  </a:lnTo>
                  <a:lnTo>
                    <a:pt x="47" y="13"/>
                  </a:lnTo>
                  <a:lnTo>
                    <a:pt x="44" y="11"/>
                  </a:lnTo>
                  <a:lnTo>
                    <a:pt x="41" y="10"/>
                  </a:lnTo>
                  <a:lnTo>
                    <a:pt x="38" y="9"/>
                  </a:lnTo>
                  <a:lnTo>
                    <a:pt x="35" y="7"/>
                  </a:lnTo>
                  <a:lnTo>
                    <a:pt x="32" y="7"/>
                  </a:lnTo>
                  <a:lnTo>
                    <a:pt x="27" y="9"/>
                  </a:lnTo>
                  <a:lnTo>
                    <a:pt x="22" y="9"/>
                  </a:lnTo>
                  <a:lnTo>
                    <a:pt x="19" y="11"/>
                  </a:lnTo>
                  <a:lnTo>
                    <a:pt x="15" y="13"/>
                  </a:lnTo>
                  <a:lnTo>
                    <a:pt x="14" y="15"/>
                  </a:lnTo>
                  <a:lnTo>
                    <a:pt x="13" y="17"/>
                  </a:lnTo>
                  <a:lnTo>
                    <a:pt x="12" y="18"/>
                  </a:lnTo>
                  <a:lnTo>
                    <a:pt x="11" y="21"/>
                  </a:lnTo>
                  <a:lnTo>
                    <a:pt x="11" y="23"/>
                  </a:lnTo>
                  <a:lnTo>
                    <a:pt x="9" y="27"/>
                  </a:lnTo>
                  <a:lnTo>
                    <a:pt x="8" y="30"/>
                  </a:lnTo>
                  <a:lnTo>
                    <a:pt x="8" y="33"/>
                  </a:lnTo>
                  <a:lnTo>
                    <a:pt x="0" y="33"/>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63" name="Freeform 283"/>
            <p:cNvSpPr>
              <a:spLocks/>
            </p:cNvSpPr>
            <p:nvPr/>
          </p:nvSpPr>
          <p:spPr bwMode="auto">
            <a:xfrm>
              <a:off x="1045" y="1682"/>
              <a:ext cx="51" cy="63"/>
            </a:xfrm>
            <a:custGeom>
              <a:avLst/>
              <a:gdLst/>
              <a:ahLst/>
              <a:cxnLst>
                <a:cxn ang="0">
                  <a:pos x="21" y="62"/>
                </a:cxn>
                <a:cxn ang="0">
                  <a:pos x="21" y="7"/>
                </a:cxn>
                <a:cxn ang="0">
                  <a:pos x="0" y="7"/>
                </a:cxn>
                <a:cxn ang="0">
                  <a:pos x="0" y="0"/>
                </a:cxn>
                <a:cxn ang="0">
                  <a:pos x="50" y="0"/>
                </a:cxn>
                <a:cxn ang="0">
                  <a:pos x="50" y="7"/>
                </a:cxn>
                <a:cxn ang="0">
                  <a:pos x="29" y="7"/>
                </a:cxn>
                <a:cxn ang="0">
                  <a:pos x="29" y="62"/>
                </a:cxn>
                <a:cxn ang="0">
                  <a:pos x="21" y="62"/>
                </a:cxn>
              </a:cxnLst>
              <a:rect l="0" t="0" r="r" b="b"/>
              <a:pathLst>
                <a:path w="51" h="63">
                  <a:moveTo>
                    <a:pt x="21" y="62"/>
                  </a:moveTo>
                  <a:lnTo>
                    <a:pt x="21" y="7"/>
                  </a:lnTo>
                  <a:lnTo>
                    <a:pt x="0" y="7"/>
                  </a:lnTo>
                  <a:lnTo>
                    <a:pt x="0" y="0"/>
                  </a:lnTo>
                  <a:lnTo>
                    <a:pt x="50" y="0"/>
                  </a:lnTo>
                  <a:lnTo>
                    <a:pt x="50" y="7"/>
                  </a:lnTo>
                  <a:lnTo>
                    <a:pt x="29" y="7"/>
                  </a:lnTo>
                  <a:lnTo>
                    <a:pt x="29" y="62"/>
                  </a:lnTo>
                  <a:lnTo>
                    <a:pt x="21" y="6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64" name="Freeform 284"/>
            <p:cNvSpPr>
              <a:spLocks/>
            </p:cNvSpPr>
            <p:nvPr/>
          </p:nvSpPr>
          <p:spPr bwMode="auto">
            <a:xfrm>
              <a:off x="1137" y="1682"/>
              <a:ext cx="52" cy="63"/>
            </a:xfrm>
            <a:custGeom>
              <a:avLst/>
              <a:gdLst/>
              <a:ahLst/>
              <a:cxnLst>
                <a:cxn ang="0">
                  <a:pos x="0" y="62"/>
                </a:cxn>
                <a:cxn ang="0">
                  <a:pos x="0" y="0"/>
                </a:cxn>
                <a:cxn ang="0">
                  <a:pos x="9" y="0"/>
                </a:cxn>
                <a:cxn ang="0">
                  <a:pos x="9" y="26"/>
                </a:cxn>
                <a:cxn ang="0">
                  <a:pos x="43" y="26"/>
                </a:cxn>
                <a:cxn ang="0">
                  <a:pos x="43" y="0"/>
                </a:cxn>
                <a:cxn ang="0">
                  <a:pos x="51" y="0"/>
                </a:cxn>
                <a:cxn ang="0">
                  <a:pos x="51" y="62"/>
                </a:cxn>
                <a:cxn ang="0">
                  <a:pos x="43" y="62"/>
                </a:cxn>
                <a:cxn ang="0">
                  <a:pos x="43" y="33"/>
                </a:cxn>
                <a:cxn ang="0">
                  <a:pos x="9" y="33"/>
                </a:cxn>
                <a:cxn ang="0">
                  <a:pos x="9" y="62"/>
                </a:cxn>
                <a:cxn ang="0">
                  <a:pos x="0" y="62"/>
                </a:cxn>
              </a:cxnLst>
              <a:rect l="0" t="0" r="r" b="b"/>
              <a:pathLst>
                <a:path w="52" h="63">
                  <a:moveTo>
                    <a:pt x="0" y="62"/>
                  </a:moveTo>
                  <a:lnTo>
                    <a:pt x="0" y="0"/>
                  </a:lnTo>
                  <a:lnTo>
                    <a:pt x="9" y="0"/>
                  </a:lnTo>
                  <a:lnTo>
                    <a:pt x="9" y="26"/>
                  </a:lnTo>
                  <a:lnTo>
                    <a:pt x="43" y="26"/>
                  </a:lnTo>
                  <a:lnTo>
                    <a:pt x="43" y="0"/>
                  </a:lnTo>
                  <a:lnTo>
                    <a:pt x="51" y="0"/>
                  </a:lnTo>
                  <a:lnTo>
                    <a:pt x="51" y="62"/>
                  </a:lnTo>
                  <a:lnTo>
                    <a:pt x="43" y="62"/>
                  </a:lnTo>
                  <a:lnTo>
                    <a:pt x="43" y="33"/>
                  </a:lnTo>
                  <a:lnTo>
                    <a:pt x="9" y="33"/>
                  </a:lnTo>
                  <a:lnTo>
                    <a:pt x="9" y="62"/>
                  </a:lnTo>
                  <a:lnTo>
                    <a:pt x="0" y="6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65" name="Freeform 285"/>
            <p:cNvSpPr>
              <a:spLocks/>
            </p:cNvSpPr>
            <p:nvPr/>
          </p:nvSpPr>
          <p:spPr bwMode="auto">
            <a:xfrm>
              <a:off x="1213" y="1682"/>
              <a:ext cx="49" cy="63"/>
            </a:xfrm>
            <a:custGeom>
              <a:avLst/>
              <a:gdLst/>
              <a:ahLst/>
              <a:cxnLst>
                <a:cxn ang="0">
                  <a:pos x="0" y="62"/>
                </a:cxn>
                <a:cxn ang="0">
                  <a:pos x="0" y="0"/>
                </a:cxn>
                <a:cxn ang="0">
                  <a:pos x="47" y="0"/>
                </a:cxn>
                <a:cxn ang="0">
                  <a:pos x="47" y="7"/>
                </a:cxn>
                <a:cxn ang="0">
                  <a:pos x="8" y="7"/>
                </a:cxn>
                <a:cxn ang="0">
                  <a:pos x="8" y="26"/>
                </a:cxn>
                <a:cxn ang="0">
                  <a:pos x="45" y="26"/>
                </a:cxn>
                <a:cxn ang="0">
                  <a:pos x="45" y="33"/>
                </a:cxn>
                <a:cxn ang="0">
                  <a:pos x="8" y="33"/>
                </a:cxn>
                <a:cxn ang="0">
                  <a:pos x="8" y="55"/>
                </a:cxn>
                <a:cxn ang="0">
                  <a:pos x="48" y="55"/>
                </a:cxn>
                <a:cxn ang="0">
                  <a:pos x="48" y="62"/>
                </a:cxn>
                <a:cxn ang="0">
                  <a:pos x="0" y="62"/>
                </a:cxn>
              </a:cxnLst>
              <a:rect l="0" t="0" r="r" b="b"/>
              <a:pathLst>
                <a:path w="49" h="63">
                  <a:moveTo>
                    <a:pt x="0" y="62"/>
                  </a:moveTo>
                  <a:lnTo>
                    <a:pt x="0" y="0"/>
                  </a:lnTo>
                  <a:lnTo>
                    <a:pt x="47" y="0"/>
                  </a:lnTo>
                  <a:lnTo>
                    <a:pt x="47" y="7"/>
                  </a:lnTo>
                  <a:lnTo>
                    <a:pt x="8" y="7"/>
                  </a:lnTo>
                  <a:lnTo>
                    <a:pt x="8" y="26"/>
                  </a:lnTo>
                  <a:lnTo>
                    <a:pt x="45" y="26"/>
                  </a:lnTo>
                  <a:lnTo>
                    <a:pt x="45" y="33"/>
                  </a:lnTo>
                  <a:lnTo>
                    <a:pt x="8" y="33"/>
                  </a:lnTo>
                  <a:lnTo>
                    <a:pt x="8" y="55"/>
                  </a:lnTo>
                  <a:lnTo>
                    <a:pt x="48" y="55"/>
                  </a:lnTo>
                  <a:lnTo>
                    <a:pt x="48" y="62"/>
                  </a:lnTo>
                  <a:lnTo>
                    <a:pt x="0" y="6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66" name="Freeform 286"/>
            <p:cNvSpPr>
              <a:spLocks/>
            </p:cNvSpPr>
            <p:nvPr/>
          </p:nvSpPr>
          <p:spPr bwMode="auto">
            <a:xfrm>
              <a:off x="1272" y="1682"/>
              <a:ext cx="63" cy="63"/>
            </a:xfrm>
            <a:custGeom>
              <a:avLst/>
              <a:gdLst/>
              <a:ahLst/>
              <a:cxnLst>
                <a:cxn ang="0">
                  <a:pos x="0" y="62"/>
                </a:cxn>
                <a:cxn ang="0">
                  <a:pos x="27" y="0"/>
                </a:cxn>
                <a:cxn ang="0">
                  <a:pos x="35" y="0"/>
                </a:cxn>
                <a:cxn ang="0">
                  <a:pos x="62" y="62"/>
                </a:cxn>
                <a:cxn ang="0">
                  <a:pos x="54" y="62"/>
                </a:cxn>
                <a:cxn ang="0">
                  <a:pos x="46" y="43"/>
                </a:cxn>
                <a:cxn ang="0">
                  <a:pos x="18" y="43"/>
                </a:cxn>
                <a:cxn ang="0">
                  <a:pos x="11" y="62"/>
                </a:cxn>
                <a:cxn ang="0">
                  <a:pos x="0" y="62"/>
                </a:cxn>
                <a:cxn ang="0">
                  <a:pos x="21" y="35"/>
                </a:cxn>
                <a:cxn ang="0">
                  <a:pos x="43" y="35"/>
                </a:cxn>
                <a:cxn ang="0">
                  <a:pos x="36" y="20"/>
                </a:cxn>
                <a:cxn ang="0">
                  <a:pos x="35" y="16"/>
                </a:cxn>
                <a:cxn ang="0">
                  <a:pos x="34" y="13"/>
                </a:cxn>
                <a:cxn ang="0">
                  <a:pos x="33" y="10"/>
                </a:cxn>
                <a:cxn ang="0">
                  <a:pos x="32" y="7"/>
                </a:cxn>
                <a:cxn ang="0">
                  <a:pos x="30" y="11"/>
                </a:cxn>
                <a:cxn ang="0">
                  <a:pos x="29" y="13"/>
                </a:cxn>
                <a:cxn ang="0">
                  <a:pos x="29" y="16"/>
                </a:cxn>
                <a:cxn ang="0">
                  <a:pos x="27" y="19"/>
                </a:cxn>
                <a:cxn ang="0">
                  <a:pos x="21" y="35"/>
                </a:cxn>
                <a:cxn ang="0">
                  <a:pos x="0" y="62"/>
                </a:cxn>
              </a:cxnLst>
              <a:rect l="0" t="0" r="r" b="b"/>
              <a:pathLst>
                <a:path w="63" h="63">
                  <a:moveTo>
                    <a:pt x="0" y="62"/>
                  </a:moveTo>
                  <a:lnTo>
                    <a:pt x="27" y="0"/>
                  </a:lnTo>
                  <a:lnTo>
                    <a:pt x="35" y="0"/>
                  </a:lnTo>
                  <a:lnTo>
                    <a:pt x="62" y="62"/>
                  </a:lnTo>
                  <a:lnTo>
                    <a:pt x="54" y="62"/>
                  </a:lnTo>
                  <a:lnTo>
                    <a:pt x="46" y="43"/>
                  </a:lnTo>
                  <a:lnTo>
                    <a:pt x="18" y="43"/>
                  </a:lnTo>
                  <a:lnTo>
                    <a:pt x="11" y="62"/>
                  </a:lnTo>
                  <a:lnTo>
                    <a:pt x="0" y="62"/>
                  </a:lnTo>
                  <a:lnTo>
                    <a:pt x="21" y="35"/>
                  </a:lnTo>
                  <a:lnTo>
                    <a:pt x="43" y="35"/>
                  </a:lnTo>
                  <a:lnTo>
                    <a:pt x="36" y="20"/>
                  </a:lnTo>
                  <a:lnTo>
                    <a:pt x="35" y="16"/>
                  </a:lnTo>
                  <a:lnTo>
                    <a:pt x="34" y="13"/>
                  </a:lnTo>
                  <a:lnTo>
                    <a:pt x="33" y="10"/>
                  </a:lnTo>
                  <a:lnTo>
                    <a:pt x="32" y="7"/>
                  </a:lnTo>
                  <a:lnTo>
                    <a:pt x="30" y="11"/>
                  </a:lnTo>
                  <a:lnTo>
                    <a:pt x="29" y="13"/>
                  </a:lnTo>
                  <a:lnTo>
                    <a:pt x="29" y="16"/>
                  </a:lnTo>
                  <a:lnTo>
                    <a:pt x="27" y="19"/>
                  </a:lnTo>
                  <a:lnTo>
                    <a:pt x="21" y="35"/>
                  </a:lnTo>
                  <a:lnTo>
                    <a:pt x="0" y="6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67" name="Freeform 287"/>
            <p:cNvSpPr>
              <a:spLocks/>
            </p:cNvSpPr>
            <p:nvPr/>
          </p:nvSpPr>
          <p:spPr bwMode="auto">
            <a:xfrm>
              <a:off x="1338" y="1682"/>
              <a:ext cx="52" cy="63"/>
            </a:xfrm>
            <a:custGeom>
              <a:avLst/>
              <a:gdLst/>
              <a:ahLst/>
              <a:cxnLst>
                <a:cxn ang="0">
                  <a:pos x="22" y="62"/>
                </a:cxn>
                <a:cxn ang="0">
                  <a:pos x="22" y="7"/>
                </a:cxn>
                <a:cxn ang="0">
                  <a:pos x="0" y="7"/>
                </a:cxn>
                <a:cxn ang="0">
                  <a:pos x="0" y="0"/>
                </a:cxn>
                <a:cxn ang="0">
                  <a:pos x="51" y="0"/>
                </a:cxn>
                <a:cxn ang="0">
                  <a:pos x="51" y="7"/>
                </a:cxn>
                <a:cxn ang="0">
                  <a:pos x="29" y="7"/>
                </a:cxn>
                <a:cxn ang="0">
                  <a:pos x="29" y="62"/>
                </a:cxn>
                <a:cxn ang="0">
                  <a:pos x="22" y="62"/>
                </a:cxn>
              </a:cxnLst>
              <a:rect l="0" t="0" r="r" b="b"/>
              <a:pathLst>
                <a:path w="52" h="63">
                  <a:moveTo>
                    <a:pt x="22" y="62"/>
                  </a:moveTo>
                  <a:lnTo>
                    <a:pt x="22" y="7"/>
                  </a:lnTo>
                  <a:lnTo>
                    <a:pt x="0" y="7"/>
                  </a:lnTo>
                  <a:lnTo>
                    <a:pt x="0" y="0"/>
                  </a:lnTo>
                  <a:lnTo>
                    <a:pt x="51" y="0"/>
                  </a:lnTo>
                  <a:lnTo>
                    <a:pt x="51" y="7"/>
                  </a:lnTo>
                  <a:lnTo>
                    <a:pt x="29" y="7"/>
                  </a:lnTo>
                  <a:lnTo>
                    <a:pt x="29" y="62"/>
                  </a:lnTo>
                  <a:lnTo>
                    <a:pt x="22" y="6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68" name="Freeform 288"/>
            <p:cNvSpPr>
              <a:spLocks/>
            </p:cNvSpPr>
            <p:nvPr/>
          </p:nvSpPr>
          <p:spPr bwMode="auto">
            <a:xfrm>
              <a:off x="1409" y="1682"/>
              <a:ext cx="50" cy="63"/>
            </a:xfrm>
            <a:custGeom>
              <a:avLst/>
              <a:gdLst/>
              <a:ahLst/>
              <a:cxnLst>
                <a:cxn ang="0">
                  <a:pos x="0" y="62"/>
                </a:cxn>
                <a:cxn ang="0">
                  <a:pos x="0" y="0"/>
                </a:cxn>
                <a:cxn ang="0">
                  <a:pos x="48" y="0"/>
                </a:cxn>
                <a:cxn ang="0">
                  <a:pos x="48" y="7"/>
                </a:cxn>
                <a:cxn ang="0">
                  <a:pos x="8" y="7"/>
                </a:cxn>
                <a:cxn ang="0">
                  <a:pos x="8" y="26"/>
                </a:cxn>
                <a:cxn ang="0">
                  <a:pos x="44" y="26"/>
                </a:cxn>
                <a:cxn ang="0">
                  <a:pos x="44" y="33"/>
                </a:cxn>
                <a:cxn ang="0">
                  <a:pos x="8" y="33"/>
                </a:cxn>
                <a:cxn ang="0">
                  <a:pos x="8" y="55"/>
                </a:cxn>
                <a:cxn ang="0">
                  <a:pos x="49" y="55"/>
                </a:cxn>
                <a:cxn ang="0">
                  <a:pos x="49" y="62"/>
                </a:cxn>
                <a:cxn ang="0">
                  <a:pos x="0" y="62"/>
                </a:cxn>
              </a:cxnLst>
              <a:rect l="0" t="0" r="r" b="b"/>
              <a:pathLst>
                <a:path w="50" h="63">
                  <a:moveTo>
                    <a:pt x="0" y="62"/>
                  </a:moveTo>
                  <a:lnTo>
                    <a:pt x="0" y="0"/>
                  </a:lnTo>
                  <a:lnTo>
                    <a:pt x="48" y="0"/>
                  </a:lnTo>
                  <a:lnTo>
                    <a:pt x="48" y="7"/>
                  </a:lnTo>
                  <a:lnTo>
                    <a:pt x="8" y="7"/>
                  </a:lnTo>
                  <a:lnTo>
                    <a:pt x="8" y="26"/>
                  </a:lnTo>
                  <a:lnTo>
                    <a:pt x="44" y="26"/>
                  </a:lnTo>
                  <a:lnTo>
                    <a:pt x="44" y="33"/>
                  </a:lnTo>
                  <a:lnTo>
                    <a:pt x="8" y="33"/>
                  </a:lnTo>
                  <a:lnTo>
                    <a:pt x="8" y="55"/>
                  </a:lnTo>
                  <a:lnTo>
                    <a:pt x="49" y="55"/>
                  </a:lnTo>
                  <a:lnTo>
                    <a:pt x="49" y="62"/>
                  </a:lnTo>
                  <a:lnTo>
                    <a:pt x="0" y="6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69" name="Freeform 289"/>
            <p:cNvSpPr>
              <a:spLocks/>
            </p:cNvSpPr>
            <p:nvPr/>
          </p:nvSpPr>
          <p:spPr bwMode="auto">
            <a:xfrm>
              <a:off x="1478" y="1682"/>
              <a:ext cx="55" cy="63"/>
            </a:xfrm>
            <a:custGeom>
              <a:avLst/>
              <a:gdLst/>
              <a:ahLst/>
              <a:cxnLst>
                <a:cxn ang="0">
                  <a:pos x="0" y="0"/>
                </a:cxn>
                <a:cxn ang="0">
                  <a:pos x="26" y="0"/>
                </a:cxn>
                <a:cxn ang="0">
                  <a:pos x="32" y="1"/>
                </a:cxn>
                <a:cxn ang="0">
                  <a:pos x="37" y="2"/>
                </a:cxn>
                <a:cxn ang="0">
                  <a:pos x="41" y="4"/>
                </a:cxn>
                <a:cxn ang="0">
                  <a:pos x="46" y="7"/>
                </a:cxn>
                <a:cxn ang="0">
                  <a:pos x="51" y="13"/>
                </a:cxn>
                <a:cxn ang="0">
                  <a:pos x="53" y="20"/>
                </a:cxn>
                <a:cxn ang="0">
                  <a:pos x="54" y="28"/>
                </a:cxn>
                <a:cxn ang="0">
                  <a:pos x="54" y="34"/>
                </a:cxn>
                <a:cxn ang="0">
                  <a:pos x="53" y="41"/>
                </a:cxn>
                <a:cxn ang="0">
                  <a:pos x="51" y="46"/>
                </a:cxn>
                <a:cxn ang="0">
                  <a:pos x="49" y="50"/>
                </a:cxn>
                <a:cxn ang="0">
                  <a:pos x="46" y="53"/>
                </a:cxn>
                <a:cxn ang="0">
                  <a:pos x="44" y="57"/>
                </a:cxn>
                <a:cxn ang="0">
                  <a:pos x="40" y="59"/>
                </a:cxn>
                <a:cxn ang="0">
                  <a:pos x="36" y="60"/>
                </a:cxn>
                <a:cxn ang="0">
                  <a:pos x="32" y="61"/>
                </a:cxn>
                <a:cxn ang="0">
                  <a:pos x="26" y="62"/>
                </a:cxn>
                <a:cxn ang="0">
                  <a:pos x="0" y="62"/>
                </a:cxn>
                <a:cxn ang="0">
                  <a:pos x="23" y="55"/>
                </a:cxn>
                <a:cxn ang="0">
                  <a:pos x="29" y="53"/>
                </a:cxn>
                <a:cxn ang="0">
                  <a:pos x="32" y="53"/>
                </a:cxn>
                <a:cxn ang="0">
                  <a:pos x="37" y="52"/>
                </a:cxn>
                <a:cxn ang="0">
                  <a:pos x="39" y="50"/>
                </a:cxn>
                <a:cxn ang="0">
                  <a:pos x="41" y="47"/>
                </a:cxn>
                <a:cxn ang="0">
                  <a:pos x="44" y="43"/>
                </a:cxn>
                <a:cxn ang="0">
                  <a:pos x="45" y="37"/>
                </a:cxn>
                <a:cxn ang="0">
                  <a:pos x="46" y="31"/>
                </a:cxn>
                <a:cxn ang="0">
                  <a:pos x="45" y="22"/>
                </a:cxn>
                <a:cxn ang="0">
                  <a:pos x="43" y="16"/>
                </a:cxn>
                <a:cxn ang="0">
                  <a:pos x="39" y="12"/>
                </a:cxn>
                <a:cxn ang="0">
                  <a:pos x="34" y="10"/>
                </a:cxn>
                <a:cxn ang="0">
                  <a:pos x="29" y="9"/>
                </a:cxn>
                <a:cxn ang="0">
                  <a:pos x="23" y="7"/>
                </a:cxn>
                <a:cxn ang="0">
                  <a:pos x="9" y="55"/>
                </a:cxn>
              </a:cxnLst>
              <a:rect l="0" t="0" r="r" b="b"/>
              <a:pathLst>
                <a:path w="55" h="63">
                  <a:moveTo>
                    <a:pt x="0" y="62"/>
                  </a:moveTo>
                  <a:lnTo>
                    <a:pt x="0" y="0"/>
                  </a:lnTo>
                  <a:lnTo>
                    <a:pt x="23" y="0"/>
                  </a:lnTo>
                  <a:lnTo>
                    <a:pt x="26" y="0"/>
                  </a:lnTo>
                  <a:lnTo>
                    <a:pt x="29" y="1"/>
                  </a:lnTo>
                  <a:lnTo>
                    <a:pt x="32" y="1"/>
                  </a:lnTo>
                  <a:lnTo>
                    <a:pt x="34" y="1"/>
                  </a:lnTo>
                  <a:lnTo>
                    <a:pt x="37" y="2"/>
                  </a:lnTo>
                  <a:lnTo>
                    <a:pt x="39" y="3"/>
                  </a:lnTo>
                  <a:lnTo>
                    <a:pt x="41" y="4"/>
                  </a:lnTo>
                  <a:lnTo>
                    <a:pt x="44" y="5"/>
                  </a:lnTo>
                  <a:lnTo>
                    <a:pt x="46" y="7"/>
                  </a:lnTo>
                  <a:lnTo>
                    <a:pt x="48" y="11"/>
                  </a:lnTo>
                  <a:lnTo>
                    <a:pt x="51" y="13"/>
                  </a:lnTo>
                  <a:lnTo>
                    <a:pt x="52" y="16"/>
                  </a:lnTo>
                  <a:lnTo>
                    <a:pt x="53" y="20"/>
                  </a:lnTo>
                  <a:lnTo>
                    <a:pt x="54" y="24"/>
                  </a:lnTo>
                  <a:lnTo>
                    <a:pt x="54" y="28"/>
                  </a:lnTo>
                  <a:lnTo>
                    <a:pt x="54" y="31"/>
                  </a:lnTo>
                  <a:lnTo>
                    <a:pt x="54" y="34"/>
                  </a:lnTo>
                  <a:lnTo>
                    <a:pt x="54" y="37"/>
                  </a:lnTo>
                  <a:lnTo>
                    <a:pt x="53" y="41"/>
                  </a:lnTo>
                  <a:lnTo>
                    <a:pt x="53" y="44"/>
                  </a:lnTo>
                  <a:lnTo>
                    <a:pt x="51" y="46"/>
                  </a:lnTo>
                  <a:lnTo>
                    <a:pt x="51" y="48"/>
                  </a:lnTo>
                  <a:lnTo>
                    <a:pt x="49" y="50"/>
                  </a:lnTo>
                  <a:lnTo>
                    <a:pt x="48" y="52"/>
                  </a:lnTo>
                  <a:lnTo>
                    <a:pt x="46" y="53"/>
                  </a:lnTo>
                  <a:lnTo>
                    <a:pt x="45" y="55"/>
                  </a:lnTo>
                  <a:lnTo>
                    <a:pt x="44" y="57"/>
                  </a:lnTo>
                  <a:lnTo>
                    <a:pt x="41" y="58"/>
                  </a:lnTo>
                  <a:lnTo>
                    <a:pt x="40" y="59"/>
                  </a:lnTo>
                  <a:lnTo>
                    <a:pt x="38" y="59"/>
                  </a:lnTo>
                  <a:lnTo>
                    <a:pt x="36" y="60"/>
                  </a:lnTo>
                  <a:lnTo>
                    <a:pt x="34" y="61"/>
                  </a:lnTo>
                  <a:lnTo>
                    <a:pt x="32" y="61"/>
                  </a:lnTo>
                  <a:lnTo>
                    <a:pt x="29" y="61"/>
                  </a:lnTo>
                  <a:lnTo>
                    <a:pt x="26" y="62"/>
                  </a:lnTo>
                  <a:lnTo>
                    <a:pt x="23" y="62"/>
                  </a:lnTo>
                  <a:lnTo>
                    <a:pt x="0" y="62"/>
                  </a:lnTo>
                  <a:lnTo>
                    <a:pt x="9" y="55"/>
                  </a:lnTo>
                  <a:lnTo>
                    <a:pt x="23" y="55"/>
                  </a:lnTo>
                  <a:lnTo>
                    <a:pt x="25" y="55"/>
                  </a:lnTo>
                  <a:lnTo>
                    <a:pt x="29" y="53"/>
                  </a:lnTo>
                  <a:lnTo>
                    <a:pt x="31" y="53"/>
                  </a:lnTo>
                  <a:lnTo>
                    <a:pt x="32" y="53"/>
                  </a:lnTo>
                  <a:lnTo>
                    <a:pt x="34" y="53"/>
                  </a:lnTo>
                  <a:lnTo>
                    <a:pt x="37" y="52"/>
                  </a:lnTo>
                  <a:lnTo>
                    <a:pt x="38" y="51"/>
                  </a:lnTo>
                  <a:lnTo>
                    <a:pt x="39" y="50"/>
                  </a:lnTo>
                  <a:lnTo>
                    <a:pt x="40" y="49"/>
                  </a:lnTo>
                  <a:lnTo>
                    <a:pt x="41" y="47"/>
                  </a:lnTo>
                  <a:lnTo>
                    <a:pt x="43" y="45"/>
                  </a:lnTo>
                  <a:lnTo>
                    <a:pt x="44" y="43"/>
                  </a:lnTo>
                  <a:lnTo>
                    <a:pt x="45" y="41"/>
                  </a:lnTo>
                  <a:lnTo>
                    <a:pt x="45" y="37"/>
                  </a:lnTo>
                  <a:lnTo>
                    <a:pt x="46" y="34"/>
                  </a:lnTo>
                  <a:lnTo>
                    <a:pt x="46" y="31"/>
                  </a:lnTo>
                  <a:lnTo>
                    <a:pt x="46" y="27"/>
                  </a:lnTo>
                  <a:lnTo>
                    <a:pt x="45" y="22"/>
                  </a:lnTo>
                  <a:lnTo>
                    <a:pt x="44" y="18"/>
                  </a:lnTo>
                  <a:lnTo>
                    <a:pt x="43" y="16"/>
                  </a:lnTo>
                  <a:lnTo>
                    <a:pt x="40" y="14"/>
                  </a:lnTo>
                  <a:lnTo>
                    <a:pt x="39" y="12"/>
                  </a:lnTo>
                  <a:lnTo>
                    <a:pt x="36" y="10"/>
                  </a:lnTo>
                  <a:lnTo>
                    <a:pt x="34" y="10"/>
                  </a:lnTo>
                  <a:lnTo>
                    <a:pt x="32" y="9"/>
                  </a:lnTo>
                  <a:lnTo>
                    <a:pt x="29" y="9"/>
                  </a:lnTo>
                  <a:lnTo>
                    <a:pt x="26" y="7"/>
                  </a:lnTo>
                  <a:lnTo>
                    <a:pt x="23" y="7"/>
                  </a:lnTo>
                  <a:lnTo>
                    <a:pt x="9" y="7"/>
                  </a:lnTo>
                  <a:lnTo>
                    <a:pt x="9" y="55"/>
                  </a:lnTo>
                  <a:lnTo>
                    <a:pt x="0" y="6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70" name="Freeform 290"/>
            <p:cNvSpPr>
              <a:spLocks/>
            </p:cNvSpPr>
            <p:nvPr/>
          </p:nvSpPr>
          <p:spPr bwMode="auto">
            <a:xfrm>
              <a:off x="1550" y="1682"/>
              <a:ext cx="19" cy="81"/>
            </a:xfrm>
            <a:custGeom>
              <a:avLst/>
              <a:gdLst/>
              <a:ahLst/>
              <a:cxnLst>
                <a:cxn ang="0">
                  <a:pos x="5" y="80"/>
                </a:cxn>
                <a:cxn ang="0">
                  <a:pos x="0" y="80"/>
                </a:cxn>
                <a:cxn ang="0">
                  <a:pos x="3" y="75"/>
                </a:cxn>
                <a:cxn ang="0">
                  <a:pos x="5" y="70"/>
                </a:cxn>
                <a:cxn ang="0">
                  <a:pos x="7" y="66"/>
                </a:cxn>
                <a:cxn ang="0">
                  <a:pos x="9" y="61"/>
                </a:cxn>
                <a:cxn ang="0">
                  <a:pos x="9" y="55"/>
                </a:cxn>
                <a:cxn ang="0">
                  <a:pos x="11" y="50"/>
                </a:cxn>
                <a:cxn ang="0">
                  <a:pos x="11" y="45"/>
                </a:cxn>
                <a:cxn ang="0">
                  <a:pos x="11" y="40"/>
                </a:cxn>
                <a:cxn ang="0">
                  <a:pos x="11" y="37"/>
                </a:cxn>
                <a:cxn ang="0">
                  <a:pos x="11" y="32"/>
                </a:cxn>
                <a:cxn ang="0">
                  <a:pos x="9" y="29"/>
                </a:cxn>
                <a:cxn ang="0">
                  <a:pos x="9" y="25"/>
                </a:cxn>
                <a:cxn ang="0">
                  <a:pos x="9" y="22"/>
                </a:cxn>
                <a:cxn ang="0">
                  <a:pos x="8" y="18"/>
                </a:cxn>
                <a:cxn ang="0">
                  <a:pos x="7" y="16"/>
                </a:cxn>
                <a:cxn ang="0">
                  <a:pos x="6" y="13"/>
                </a:cxn>
                <a:cxn ang="0">
                  <a:pos x="5" y="10"/>
                </a:cxn>
                <a:cxn ang="0">
                  <a:pos x="4" y="8"/>
                </a:cxn>
                <a:cxn ang="0">
                  <a:pos x="2" y="4"/>
                </a:cxn>
                <a:cxn ang="0">
                  <a:pos x="0" y="0"/>
                </a:cxn>
                <a:cxn ang="0">
                  <a:pos x="5" y="0"/>
                </a:cxn>
                <a:cxn ang="0">
                  <a:pos x="7" y="2"/>
                </a:cxn>
                <a:cxn ang="0">
                  <a:pos x="9" y="5"/>
                </a:cxn>
                <a:cxn ang="0">
                  <a:pos x="9" y="9"/>
                </a:cxn>
                <a:cxn ang="0">
                  <a:pos x="11" y="11"/>
                </a:cxn>
                <a:cxn ang="0">
                  <a:pos x="12" y="13"/>
                </a:cxn>
                <a:cxn ang="0">
                  <a:pos x="13" y="16"/>
                </a:cxn>
                <a:cxn ang="0">
                  <a:pos x="13" y="18"/>
                </a:cxn>
                <a:cxn ang="0">
                  <a:pos x="15" y="22"/>
                </a:cxn>
                <a:cxn ang="0">
                  <a:pos x="15" y="24"/>
                </a:cxn>
                <a:cxn ang="0">
                  <a:pos x="16" y="26"/>
                </a:cxn>
                <a:cxn ang="0">
                  <a:pos x="17" y="28"/>
                </a:cxn>
                <a:cxn ang="0">
                  <a:pos x="17" y="30"/>
                </a:cxn>
                <a:cxn ang="0">
                  <a:pos x="17" y="34"/>
                </a:cxn>
                <a:cxn ang="0">
                  <a:pos x="18" y="35"/>
                </a:cxn>
                <a:cxn ang="0">
                  <a:pos x="18" y="38"/>
                </a:cxn>
                <a:cxn ang="0">
                  <a:pos x="18" y="40"/>
                </a:cxn>
                <a:cxn ang="0">
                  <a:pos x="18" y="42"/>
                </a:cxn>
                <a:cxn ang="0">
                  <a:pos x="17" y="45"/>
                </a:cxn>
                <a:cxn ang="0">
                  <a:pos x="17" y="49"/>
                </a:cxn>
                <a:cxn ang="0">
                  <a:pos x="17" y="51"/>
                </a:cxn>
                <a:cxn ang="0">
                  <a:pos x="16" y="54"/>
                </a:cxn>
                <a:cxn ang="0">
                  <a:pos x="16" y="57"/>
                </a:cxn>
                <a:cxn ang="0">
                  <a:pos x="15" y="59"/>
                </a:cxn>
                <a:cxn ang="0">
                  <a:pos x="14" y="62"/>
                </a:cxn>
                <a:cxn ang="0">
                  <a:pos x="12" y="67"/>
                </a:cxn>
                <a:cxn ang="0">
                  <a:pos x="9" y="71"/>
                </a:cxn>
                <a:cxn ang="0">
                  <a:pos x="8" y="76"/>
                </a:cxn>
                <a:cxn ang="0">
                  <a:pos x="5" y="80"/>
                </a:cxn>
              </a:cxnLst>
              <a:rect l="0" t="0" r="r" b="b"/>
              <a:pathLst>
                <a:path w="19" h="81">
                  <a:moveTo>
                    <a:pt x="5" y="80"/>
                  </a:moveTo>
                  <a:lnTo>
                    <a:pt x="0" y="80"/>
                  </a:lnTo>
                  <a:lnTo>
                    <a:pt x="3" y="75"/>
                  </a:lnTo>
                  <a:lnTo>
                    <a:pt x="5" y="70"/>
                  </a:lnTo>
                  <a:lnTo>
                    <a:pt x="7" y="66"/>
                  </a:lnTo>
                  <a:lnTo>
                    <a:pt x="9" y="61"/>
                  </a:lnTo>
                  <a:lnTo>
                    <a:pt x="9" y="55"/>
                  </a:lnTo>
                  <a:lnTo>
                    <a:pt x="11" y="50"/>
                  </a:lnTo>
                  <a:lnTo>
                    <a:pt x="11" y="45"/>
                  </a:lnTo>
                  <a:lnTo>
                    <a:pt x="11" y="40"/>
                  </a:lnTo>
                  <a:lnTo>
                    <a:pt x="11" y="37"/>
                  </a:lnTo>
                  <a:lnTo>
                    <a:pt x="11" y="32"/>
                  </a:lnTo>
                  <a:lnTo>
                    <a:pt x="9" y="29"/>
                  </a:lnTo>
                  <a:lnTo>
                    <a:pt x="9" y="25"/>
                  </a:lnTo>
                  <a:lnTo>
                    <a:pt x="9" y="22"/>
                  </a:lnTo>
                  <a:lnTo>
                    <a:pt x="8" y="18"/>
                  </a:lnTo>
                  <a:lnTo>
                    <a:pt x="7" y="16"/>
                  </a:lnTo>
                  <a:lnTo>
                    <a:pt x="6" y="13"/>
                  </a:lnTo>
                  <a:lnTo>
                    <a:pt x="5" y="10"/>
                  </a:lnTo>
                  <a:lnTo>
                    <a:pt x="4" y="8"/>
                  </a:lnTo>
                  <a:lnTo>
                    <a:pt x="2" y="4"/>
                  </a:lnTo>
                  <a:lnTo>
                    <a:pt x="0" y="0"/>
                  </a:lnTo>
                  <a:lnTo>
                    <a:pt x="5" y="0"/>
                  </a:lnTo>
                  <a:lnTo>
                    <a:pt x="7" y="2"/>
                  </a:lnTo>
                  <a:lnTo>
                    <a:pt x="9" y="5"/>
                  </a:lnTo>
                  <a:lnTo>
                    <a:pt x="9" y="9"/>
                  </a:lnTo>
                  <a:lnTo>
                    <a:pt x="11" y="11"/>
                  </a:lnTo>
                  <a:lnTo>
                    <a:pt x="12" y="13"/>
                  </a:lnTo>
                  <a:lnTo>
                    <a:pt x="13" y="16"/>
                  </a:lnTo>
                  <a:lnTo>
                    <a:pt x="13" y="18"/>
                  </a:lnTo>
                  <a:lnTo>
                    <a:pt x="15" y="22"/>
                  </a:lnTo>
                  <a:lnTo>
                    <a:pt x="15" y="24"/>
                  </a:lnTo>
                  <a:lnTo>
                    <a:pt x="16" y="26"/>
                  </a:lnTo>
                  <a:lnTo>
                    <a:pt x="17" y="28"/>
                  </a:lnTo>
                  <a:lnTo>
                    <a:pt x="17" y="30"/>
                  </a:lnTo>
                  <a:lnTo>
                    <a:pt x="17" y="34"/>
                  </a:lnTo>
                  <a:lnTo>
                    <a:pt x="18" y="35"/>
                  </a:lnTo>
                  <a:lnTo>
                    <a:pt x="18" y="38"/>
                  </a:lnTo>
                  <a:lnTo>
                    <a:pt x="18" y="40"/>
                  </a:lnTo>
                  <a:lnTo>
                    <a:pt x="18" y="42"/>
                  </a:lnTo>
                  <a:lnTo>
                    <a:pt x="17" y="45"/>
                  </a:lnTo>
                  <a:lnTo>
                    <a:pt x="17" y="49"/>
                  </a:lnTo>
                  <a:lnTo>
                    <a:pt x="17" y="51"/>
                  </a:lnTo>
                  <a:lnTo>
                    <a:pt x="16" y="54"/>
                  </a:lnTo>
                  <a:lnTo>
                    <a:pt x="16" y="57"/>
                  </a:lnTo>
                  <a:lnTo>
                    <a:pt x="15" y="59"/>
                  </a:lnTo>
                  <a:lnTo>
                    <a:pt x="14" y="62"/>
                  </a:lnTo>
                  <a:lnTo>
                    <a:pt x="12" y="67"/>
                  </a:lnTo>
                  <a:lnTo>
                    <a:pt x="9" y="71"/>
                  </a:lnTo>
                  <a:lnTo>
                    <a:pt x="8" y="76"/>
                  </a:lnTo>
                  <a:lnTo>
                    <a:pt x="5" y="8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71" name="Freeform 291"/>
            <p:cNvSpPr>
              <a:spLocks/>
            </p:cNvSpPr>
            <p:nvPr/>
          </p:nvSpPr>
          <p:spPr bwMode="auto">
            <a:xfrm>
              <a:off x="381" y="653"/>
              <a:ext cx="49" cy="63"/>
            </a:xfrm>
            <a:custGeom>
              <a:avLst/>
              <a:gdLst/>
              <a:ahLst/>
              <a:cxnLst>
                <a:cxn ang="0">
                  <a:pos x="0" y="0"/>
                </a:cxn>
                <a:cxn ang="0">
                  <a:pos x="28" y="0"/>
                </a:cxn>
                <a:cxn ang="0">
                  <a:pos x="33" y="1"/>
                </a:cxn>
                <a:cxn ang="0">
                  <a:pos x="38" y="3"/>
                </a:cxn>
                <a:cxn ang="0">
                  <a:pos x="41" y="6"/>
                </a:cxn>
                <a:cxn ang="0">
                  <a:pos x="44" y="10"/>
                </a:cxn>
                <a:cxn ang="0">
                  <a:pos x="46" y="15"/>
                </a:cxn>
                <a:cxn ang="0">
                  <a:pos x="46" y="18"/>
                </a:cxn>
                <a:cxn ang="0">
                  <a:pos x="45" y="21"/>
                </a:cxn>
                <a:cxn ang="0">
                  <a:pos x="42" y="26"/>
                </a:cxn>
                <a:cxn ang="0">
                  <a:pos x="38" y="28"/>
                </a:cxn>
                <a:cxn ang="0">
                  <a:pos x="39" y="30"/>
                </a:cxn>
                <a:cxn ang="0">
                  <a:pos x="42" y="33"/>
                </a:cxn>
                <a:cxn ang="0">
                  <a:pos x="46" y="36"/>
                </a:cxn>
                <a:cxn ang="0">
                  <a:pos x="48" y="42"/>
                </a:cxn>
                <a:cxn ang="0">
                  <a:pos x="48" y="46"/>
                </a:cxn>
                <a:cxn ang="0">
                  <a:pos x="47" y="50"/>
                </a:cxn>
                <a:cxn ang="0">
                  <a:pos x="45" y="55"/>
                </a:cxn>
                <a:cxn ang="0">
                  <a:pos x="42" y="57"/>
                </a:cxn>
                <a:cxn ang="0">
                  <a:pos x="40" y="59"/>
                </a:cxn>
                <a:cxn ang="0">
                  <a:pos x="37" y="61"/>
                </a:cxn>
                <a:cxn ang="0">
                  <a:pos x="32" y="61"/>
                </a:cxn>
                <a:cxn ang="0">
                  <a:pos x="27" y="62"/>
                </a:cxn>
                <a:cxn ang="0">
                  <a:pos x="0" y="62"/>
                </a:cxn>
                <a:cxn ang="0">
                  <a:pos x="21" y="26"/>
                </a:cxn>
                <a:cxn ang="0">
                  <a:pos x="27" y="26"/>
                </a:cxn>
                <a:cxn ang="0">
                  <a:pos x="30" y="26"/>
                </a:cxn>
                <a:cxn ang="0">
                  <a:pos x="32" y="25"/>
                </a:cxn>
                <a:cxn ang="0">
                  <a:pos x="36" y="24"/>
                </a:cxn>
                <a:cxn ang="0">
                  <a:pos x="37" y="20"/>
                </a:cxn>
                <a:cxn ang="0">
                  <a:pos x="37" y="17"/>
                </a:cxn>
                <a:cxn ang="0">
                  <a:pos x="37" y="15"/>
                </a:cxn>
                <a:cxn ang="0">
                  <a:pos x="36" y="12"/>
                </a:cxn>
                <a:cxn ang="0">
                  <a:pos x="33" y="10"/>
                </a:cxn>
                <a:cxn ang="0">
                  <a:pos x="31" y="9"/>
                </a:cxn>
                <a:cxn ang="0">
                  <a:pos x="28" y="9"/>
                </a:cxn>
                <a:cxn ang="0">
                  <a:pos x="21" y="7"/>
                </a:cxn>
                <a:cxn ang="0">
                  <a:pos x="8" y="26"/>
                </a:cxn>
                <a:cxn ang="0">
                  <a:pos x="25" y="55"/>
                </a:cxn>
                <a:cxn ang="0">
                  <a:pos x="28" y="55"/>
                </a:cxn>
                <a:cxn ang="0">
                  <a:pos x="30" y="55"/>
                </a:cxn>
                <a:cxn ang="0">
                  <a:pos x="32" y="53"/>
                </a:cxn>
                <a:cxn ang="0">
                  <a:pos x="35" y="52"/>
                </a:cxn>
                <a:cxn ang="0">
                  <a:pos x="37" y="51"/>
                </a:cxn>
                <a:cxn ang="0">
                  <a:pos x="38" y="49"/>
                </a:cxn>
                <a:cxn ang="0">
                  <a:pos x="39" y="47"/>
                </a:cxn>
                <a:cxn ang="0">
                  <a:pos x="40" y="44"/>
                </a:cxn>
                <a:cxn ang="0">
                  <a:pos x="39" y="41"/>
                </a:cxn>
                <a:cxn ang="0">
                  <a:pos x="38" y="38"/>
                </a:cxn>
                <a:cxn ang="0">
                  <a:pos x="36" y="36"/>
                </a:cxn>
                <a:cxn ang="0">
                  <a:pos x="32" y="35"/>
                </a:cxn>
                <a:cxn ang="0">
                  <a:pos x="29" y="34"/>
                </a:cxn>
                <a:cxn ang="0">
                  <a:pos x="23" y="33"/>
                </a:cxn>
                <a:cxn ang="0">
                  <a:pos x="8" y="55"/>
                </a:cxn>
              </a:cxnLst>
              <a:rect l="0" t="0" r="r" b="b"/>
              <a:pathLst>
                <a:path w="49" h="63">
                  <a:moveTo>
                    <a:pt x="0" y="62"/>
                  </a:moveTo>
                  <a:lnTo>
                    <a:pt x="0" y="0"/>
                  </a:lnTo>
                  <a:lnTo>
                    <a:pt x="23" y="0"/>
                  </a:lnTo>
                  <a:lnTo>
                    <a:pt x="28" y="0"/>
                  </a:lnTo>
                  <a:lnTo>
                    <a:pt x="31" y="1"/>
                  </a:lnTo>
                  <a:lnTo>
                    <a:pt x="33" y="1"/>
                  </a:lnTo>
                  <a:lnTo>
                    <a:pt x="36" y="2"/>
                  </a:lnTo>
                  <a:lnTo>
                    <a:pt x="38" y="3"/>
                  </a:lnTo>
                  <a:lnTo>
                    <a:pt x="40" y="4"/>
                  </a:lnTo>
                  <a:lnTo>
                    <a:pt x="41" y="6"/>
                  </a:lnTo>
                  <a:lnTo>
                    <a:pt x="42" y="9"/>
                  </a:lnTo>
                  <a:lnTo>
                    <a:pt x="44" y="10"/>
                  </a:lnTo>
                  <a:lnTo>
                    <a:pt x="45" y="12"/>
                  </a:lnTo>
                  <a:lnTo>
                    <a:pt x="46" y="15"/>
                  </a:lnTo>
                  <a:lnTo>
                    <a:pt x="46" y="16"/>
                  </a:lnTo>
                  <a:lnTo>
                    <a:pt x="46" y="18"/>
                  </a:lnTo>
                  <a:lnTo>
                    <a:pt x="45" y="20"/>
                  </a:lnTo>
                  <a:lnTo>
                    <a:pt x="45" y="21"/>
                  </a:lnTo>
                  <a:lnTo>
                    <a:pt x="44" y="24"/>
                  </a:lnTo>
                  <a:lnTo>
                    <a:pt x="42" y="26"/>
                  </a:lnTo>
                  <a:lnTo>
                    <a:pt x="40" y="27"/>
                  </a:lnTo>
                  <a:lnTo>
                    <a:pt x="38" y="28"/>
                  </a:lnTo>
                  <a:lnTo>
                    <a:pt x="37" y="29"/>
                  </a:lnTo>
                  <a:lnTo>
                    <a:pt x="39" y="30"/>
                  </a:lnTo>
                  <a:lnTo>
                    <a:pt x="41" y="32"/>
                  </a:lnTo>
                  <a:lnTo>
                    <a:pt x="42" y="33"/>
                  </a:lnTo>
                  <a:lnTo>
                    <a:pt x="45" y="35"/>
                  </a:lnTo>
                  <a:lnTo>
                    <a:pt x="46" y="36"/>
                  </a:lnTo>
                  <a:lnTo>
                    <a:pt x="48" y="40"/>
                  </a:lnTo>
                  <a:lnTo>
                    <a:pt x="48" y="42"/>
                  </a:lnTo>
                  <a:lnTo>
                    <a:pt x="48" y="45"/>
                  </a:lnTo>
                  <a:lnTo>
                    <a:pt x="48" y="46"/>
                  </a:lnTo>
                  <a:lnTo>
                    <a:pt x="48" y="48"/>
                  </a:lnTo>
                  <a:lnTo>
                    <a:pt x="47" y="50"/>
                  </a:lnTo>
                  <a:lnTo>
                    <a:pt x="46" y="52"/>
                  </a:lnTo>
                  <a:lnTo>
                    <a:pt x="45" y="55"/>
                  </a:lnTo>
                  <a:lnTo>
                    <a:pt x="45" y="56"/>
                  </a:lnTo>
                  <a:lnTo>
                    <a:pt x="42" y="57"/>
                  </a:lnTo>
                  <a:lnTo>
                    <a:pt x="41" y="58"/>
                  </a:lnTo>
                  <a:lnTo>
                    <a:pt x="40" y="59"/>
                  </a:lnTo>
                  <a:lnTo>
                    <a:pt x="38" y="60"/>
                  </a:lnTo>
                  <a:lnTo>
                    <a:pt x="37" y="61"/>
                  </a:lnTo>
                  <a:lnTo>
                    <a:pt x="35" y="61"/>
                  </a:lnTo>
                  <a:lnTo>
                    <a:pt x="32" y="61"/>
                  </a:lnTo>
                  <a:lnTo>
                    <a:pt x="29" y="61"/>
                  </a:lnTo>
                  <a:lnTo>
                    <a:pt x="27" y="62"/>
                  </a:lnTo>
                  <a:lnTo>
                    <a:pt x="23" y="62"/>
                  </a:lnTo>
                  <a:lnTo>
                    <a:pt x="0" y="62"/>
                  </a:lnTo>
                  <a:lnTo>
                    <a:pt x="8" y="26"/>
                  </a:lnTo>
                  <a:lnTo>
                    <a:pt x="21" y="26"/>
                  </a:lnTo>
                  <a:lnTo>
                    <a:pt x="25" y="26"/>
                  </a:lnTo>
                  <a:lnTo>
                    <a:pt x="27" y="26"/>
                  </a:lnTo>
                  <a:lnTo>
                    <a:pt x="29" y="26"/>
                  </a:lnTo>
                  <a:lnTo>
                    <a:pt x="30" y="26"/>
                  </a:lnTo>
                  <a:lnTo>
                    <a:pt x="31" y="26"/>
                  </a:lnTo>
                  <a:lnTo>
                    <a:pt x="32" y="25"/>
                  </a:lnTo>
                  <a:lnTo>
                    <a:pt x="33" y="24"/>
                  </a:lnTo>
                  <a:lnTo>
                    <a:pt x="36" y="24"/>
                  </a:lnTo>
                  <a:lnTo>
                    <a:pt x="36" y="21"/>
                  </a:lnTo>
                  <a:lnTo>
                    <a:pt x="37" y="20"/>
                  </a:lnTo>
                  <a:lnTo>
                    <a:pt x="37" y="19"/>
                  </a:lnTo>
                  <a:lnTo>
                    <a:pt x="37" y="17"/>
                  </a:lnTo>
                  <a:lnTo>
                    <a:pt x="37" y="16"/>
                  </a:lnTo>
                  <a:lnTo>
                    <a:pt x="37" y="15"/>
                  </a:lnTo>
                  <a:lnTo>
                    <a:pt x="37" y="13"/>
                  </a:lnTo>
                  <a:lnTo>
                    <a:pt x="36" y="12"/>
                  </a:lnTo>
                  <a:lnTo>
                    <a:pt x="35" y="11"/>
                  </a:lnTo>
                  <a:lnTo>
                    <a:pt x="33" y="10"/>
                  </a:lnTo>
                  <a:lnTo>
                    <a:pt x="32" y="9"/>
                  </a:lnTo>
                  <a:lnTo>
                    <a:pt x="31" y="9"/>
                  </a:lnTo>
                  <a:lnTo>
                    <a:pt x="29" y="9"/>
                  </a:lnTo>
                  <a:lnTo>
                    <a:pt x="28" y="9"/>
                  </a:lnTo>
                  <a:lnTo>
                    <a:pt x="25" y="7"/>
                  </a:lnTo>
                  <a:lnTo>
                    <a:pt x="21" y="7"/>
                  </a:lnTo>
                  <a:lnTo>
                    <a:pt x="8" y="7"/>
                  </a:lnTo>
                  <a:lnTo>
                    <a:pt x="8" y="26"/>
                  </a:lnTo>
                  <a:lnTo>
                    <a:pt x="8" y="55"/>
                  </a:lnTo>
                  <a:lnTo>
                    <a:pt x="25" y="55"/>
                  </a:lnTo>
                  <a:lnTo>
                    <a:pt x="27" y="55"/>
                  </a:lnTo>
                  <a:lnTo>
                    <a:pt x="28" y="55"/>
                  </a:lnTo>
                  <a:lnTo>
                    <a:pt x="29" y="55"/>
                  </a:lnTo>
                  <a:lnTo>
                    <a:pt x="30" y="55"/>
                  </a:lnTo>
                  <a:lnTo>
                    <a:pt x="31" y="55"/>
                  </a:lnTo>
                  <a:lnTo>
                    <a:pt x="32" y="53"/>
                  </a:lnTo>
                  <a:lnTo>
                    <a:pt x="33" y="53"/>
                  </a:lnTo>
                  <a:lnTo>
                    <a:pt x="35" y="52"/>
                  </a:lnTo>
                  <a:lnTo>
                    <a:pt x="36" y="52"/>
                  </a:lnTo>
                  <a:lnTo>
                    <a:pt x="37" y="51"/>
                  </a:lnTo>
                  <a:lnTo>
                    <a:pt x="38" y="50"/>
                  </a:lnTo>
                  <a:lnTo>
                    <a:pt x="38" y="49"/>
                  </a:lnTo>
                  <a:lnTo>
                    <a:pt x="39" y="48"/>
                  </a:lnTo>
                  <a:lnTo>
                    <a:pt x="39" y="47"/>
                  </a:lnTo>
                  <a:lnTo>
                    <a:pt x="40" y="45"/>
                  </a:lnTo>
                  <a:lnTo>
                    <a:pt x="40" y="44"/>
                  </a:lnTo>
                  <a:lnTo>
                    <a:pt x="40" y="43"/>
                  </a:lnTo>
                  <a:lnTo>
                    <a:pt x="39" y="41"/>
                  </a:lnTo>
                  <a:lnTo>
                    <a:pt x="38" y="40"/>
                  </a:lnTo>
                  <a:lnTo>
                    <a:pt x="38" y="38"/>
                  </a:lnTo>
                  <a:lnTo>
                    <a:pt x="37" y="37"/>
                  </a:lnTo>
                  <a:lnTo>
                    <a:pt x="36" y="36"/>
                  </a:lnTo>
                  <a:lnTo>
                    <a:pt x="33" y="35"/>
                  </a:lnTo>
                  <a:lnTo>
                    <a:pt x="32" y="35"/>
                  </a:lnTo>
                  <a:lnTo>
                    <a:pt x="31" y="34"/>
                  </a:lnTo>
                  <a:lnTo>
                    <a:pt x="29" y="34"/>
                  </a:lnTo>
                  <a:lnTo>
                    <a:pt x="26" y="33"/>
                  </a:lnTo>
                  <a:lnTo>
                    <a:pt x="23" y="33"/>
                  </a:lnTo>
                  <a:lnTo>
                    <a:pt x="8" y="33"/>
                  </a:lnTo>
                  <a:lnTo>
                    <a:pt x="8" y="55"/>
                  </a:lnTo>
                  <a:lnTo>
                    <a:pt x="0" y="6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72" name="Freeform 292"/>
            <p:cNvSpPr>
              <a:spLocks/>
            </p:cNvSpPr>
            <p:nvPr/>
          </p:nvSpPr>
          <p:spPr bwMode="auto">
            <a:xfrm>
              <a:off x="448" y="651"/>
              <a:ext cx="64" cy="65"/>
            </a:xfrm>
            <a:custGeom>
              <a:avLst/>
              <a:gdLst/>
              <a:ahLst/>
              <a:cxnLst>
                <a:cxn ang="0">
                  <a:pos x="0" y="29"/>
                </a:cxn>
                <a:cxn ang="0">
                  <a:pos x="1" y="23"/>
                </a:cxn>
                <a:cxn ang="0">
                  <a:pos x="2" y="17"/>
                </a:cxn>
                <a:cxn ang="0">
                  <a:pos x="6" y="12"/>
                </a:cxn>
                <a:cxn ang="0">
                  <a:pos x="11" y="7"/>
                </a:cxn>
                <a:cxn ang="0">
                  <a:pos x="15" y="4"/>
                </a:cxn>
                <a:cxn ang="0">
                  <a:pos x="21" y="1"/>
                </a:cxn>
                <a:cxn ang="0">
                  <a:pos x="28" y="0"/>
                </a:cxn>
                <a:cxn ang="0">
                  <a:pos x="36" y="1"/>
                </a:cxn>
                <a:cxn ang="0">
                  <a:pos x="44" y="2"/>
                </a:cxn>
                <a:cxn ang="0">
                  <a:pos x="51" y="7"/>
                </a:cxn>
                <a:cxn ang="0">
                  <a:pos x="57" y="13"/>
                </a:cxn>
                <a:cxn ang="0">
                  <a:pos x="62" y="20"/>
                </a:cxn>
                <a:cxn ang="0">
                  <a:pos x="63" y="28"/>
                </a:cxn>
                <a:cxn ang="0">
                  <a:pos x="63" y="37"/>
                </a:cxn>
                <a:cxn ang="0">
                  <a:pos x="62" y="46"/>
                </a:cxn>
                <a:cxn ang="0">
                  <a:pos x="57" y="53"/>
                </a:cxn>
                <a:cxn ang="0">
                  <a:pos x="50" y="59"/>
                </a:cxn>
                <a:cxn ang="0">
                  <a:pos x="43" y="63"/>
                </a:cxn>
                <a:cxn ang="0">
                  <a:pos x="35" y="64"/>
                </a:cxn>
                <a:cxn ang="0">
                  <a:pos x="27" y="64"/>
                </a:cxn>
                <a:cxn ang="0">
                  <a:pos x="19" y="63"/>
                </a:cxn>
                <a:cxn ang="0">
                  <a:pos x="11" y="59"/>
                </a:cxn>
                <a:cxn ang="0">
                  <a:pos x="6" y="52"/>
                </a:cxn>
                <a:cxn ang="0">
                  <a:pos x="1" y="46"/>
                </a:cxn>
                <a:cxn ang="0">
                  <a:pos x="0" y="37"/>
                </a:cxn>
                <a:cxn ang="0">
                  <a:pos x="8" y="34"/>
                </a:cxn>
                <a:cxn ang="0">
                  <a:pos x="9" y="43"/>
                </a:cxn>
                <a:cxn ang="0">
                  <a:pos x="14" y="51"/>
                </a:cxn>
                <a:cxn ang="0">
                  <a:pos x="22" y="55"/>
                </a:cxn>
                <a:cxn ang="0">
                  <a:pos x="32" y="57"/>
                </a:cxn>
                <a:cxn ang="0">
                  <a:pos x="41" y="55"/>
                </a:cxn>
                <a:cxn ang="0">
                  <a:pos x="48" y="51"/>
                </a:cxn>
                <a:cxn ang="0">
                  <a:pos x="53" y="43"/>
                </a:cxn>
                <a:cxn ang="0">
                  <a:pos x="55" y="33"/>
                </a:cxn>
                <a:cxn ang="0">
                  <a:pos x="54" y="26"/>
                </a:cxn>
                <a:cxn ang="0">
                  <a:pos x="53" y="20"/>
                </a:cxn>
                <a:cxn ang="0">
                  <a:pos x="48" y="14"/>
                </a:cxn>
                <a:cxn ang="0">
                  <a:pos x="43" y="11"/>
                </a:cxn>
                <a:cxn ang="0">
                  <a:pos x="37" y="9"/>
                </a:cxn>
                <a:cxn ang="0">
                  <a:pos x="32" y="8"/>
                </a:cxn>
                <a:cxn ang="0">
                  <a:pos x="22" y="9"/>
                </a:cxn>
                <a:cxn ang="0">
                  <a:pos x="15" y="13"/>
                </a:cxn>
                <a:cxn ang="0">
                  <a:pos x="13" y="17"/>
                </a:cxn>
                <a:cxn ang="0">
                  <a:pos x="11" y="22"/>
                </a:cxn>
                <a:cxn ang="0">
                  <a:pos x="9" y="27"/>
                </a:cxn>
                <a:cxn ang="0">
                  <a:pos x="8" y="34"/>
                </a:cxn>
              </a:cxnLst>
              <a:rect l="0" t="0" r="r" b="b"/>
              <a:pathLst>
                <a:path w="64" h="65">
                  <a:moveTo>
                    <a:pt x="0" y="34"/>
                  </a:moveTo>
                  <a:lnTo>
                    <a:pt x="0" y="29"/>
                  </a:lnTo>
                  <a:lnTo>
                    <a:pt x="0" y="26"/>
                  </a:lnTo>
                  <a:lnTo>
                    <a:pt x="1" y="23"/>
                  </a:lnTo>
                  <a:lnTo>
                    <a:pt x="2" y="20"/>
                  </a:lnTo>
                  <a:lnTo>
                    <a:pt x="2" y="17"/>
                  </a:lnTo>
                  <a:lnTo>
                    <a:pt x="5" y="14"/>
                  </a:lnTo>
                  <a:lnTo>
                    <a:pt x="6" y="12"/>
                  </a:lnTo>
                  <a:lnTo>
                    <a:pt x="8" y="10"/>
                  </a:lnTo>
                  <a:lnTo>
                    <a:pt x="11" y="7"/>
                  </a:lnTo>
                  <a:lnTo>
                    <a:pt x="13" y="5"/>
                  </a:lnTo>
                  <a:lnTo>
                    <a:pt x="15" y="4"/>
                  </a:lnTo>
                  <a:lnTo>
                    <a:pt x="19" y="2"/>
                  </a:lnTo>
                  <a:lnTo>
                    <a:pt x="21" y="1"/>
                  </a:lnTo>
                  <a:lnTo>
                    <a:pt x="25" y="1"/>
                  </a:lnTo>
                  <a:lnTo>
                    <a:pt x="28" y="0"/>
                  </a:lnTo>
                  <a:lnTo>
                    <a:pt x="32" y="0"/>
                  </a:lnTo>
                  <a:lnTo>
                    <a:pt x="36" y="1"/>
                  </a:lnTo>
                  <a:lnTo>
                    <a:pt x="40" y="1"/>
                  </a:lnTo>
                  <a:lnTo>
                    <a:pt x="44" y="2"/>
                  </a:lnTo>
                  <a:lnTo>
                    <a:pt x="48" y="4"/>
                  </a:lnTo>
                  <a:lnTo>
                    <a:pt x="51" y="7"/>
                  </a:lnTo>
                  <a:lnTo>
                    <a:pt x="55" y="10"/>
                  </a:lnTo>
                  <a:lnTo>
                    <a:pt x="57" y="13"/>
                  </a:lnTo>
                  <a:lnTo>
                    <a:pt x="60" y="16"/>
                  </a:lnTo>
                  <a:lnTo>
                    <a:pt x="62" y="20"/>
                  </a:lnTo>
                  <a:lnTo>
                    <a:pt x="63" y="24"/>
                  </a:lnTo>
                  <a:lnTo>
                    <a:pt x="63" y="28"/>
                  </a:lnTo>
                  <a:lnTo>
                    <a:pt x="63" y="33"/>
                  </a:lnTo>
                  <a:lnTo>
                    <a:pt x="63" y="37"/>
                  </a:lnTo>
                  <a:lnTo>
                    <a:pt x="63" y="41"/>
                  </a:lnTo>
                  <a:lnTo>
                    <a:pt x="62" y="46"/>
                  </a:lnTo>
                  <a:lnTo>
                    <a:pt x="60" y="50"/>
                  </a:lnTo>
                  <a:lnTo>
                    <a:pt x="57" y="53"/>
                  </a:lnTo>
                  <a:lnTo>
                    <a:pt x="54" y="55"/>
                  </a:lnTo>
                  <a:lnTo>
                    <a:pt x="50" y="59"/>
                  </a:lnTo>
                  <a:lnTo>
                    <a:pt x="47" y="61"/>
                  </a:lnTo>
                  <a:lnTo>
                    <a:pt x="43" y="63"/>
                  </a:lnTo>
                  <a:lnTo>
                    <a:pt x="40" y="63"/>
                  </a:lnTo>
                  <a:lnTo>
                    <a:pt x="35" y="64"/>
                  </a:lnTo>
                  <a:lnTo>
                    <a:pt x="32" y="64"/>
                  </a:lnTo>
                  <a:lnTo>
                    <a:pt x="27" y="64"/>
                  </a:lnTo>
                  <a:lnTo>
                    <a:pt x="22" y="63"/>
                  </a:lnTo>
                  <a:lnTo>
                    <a:pt x="19" y="63"/>
                  </a:lnTo>
                  <a:lnTo>
                    <a:pt x="14" y="61"/>
                  </a:lnTo>
                  <a:lnTo>
                    <a:pt x="11" y="59"/>
                  </a:lnTo>
                  <a:lnTo>
                    <a:pt x="8" y="55"/>
                  </a:lnTo>
                  <a:lnTo>
                    <a:pt x="6" y="52"/>
                  </a:lnTo>
                  <a:lnTo>
                    <a:pt x="4" y="49"/>
                  </a:lnTo>
                  <a:lnTo>
                    <a:pt x="1" y="46"/>
                  </a:lnTo>
                  <a:lnTo>
                    <a:pt x="1" y="41"/>
                  </a:lnTo>
                  <a:lnTo>
                    <a:pt x="0" y="37"/>
                  </a:lnTo>
                  <a:lnTo>
                    <a:pt x="0" y="34"/>
                  </a:lnTo>
                  <a:lnTo>
                    <a:pt x="8" y="34"/>
                  </a:lnTo>
                  <a:lnTo>
                    <a:pt x="9" y="39"/>
                  </a:lnTo>
                  <a:lnTo>
                    <a:pt x="9" y="43"/>
                  </a:lnTo>
                  <a:lnTo>
                    <a:pt x="12" y="48"/>
                  </a:lnTo>
                  <a:lnTo>
                    <a:pt x="14" y="51"/>
                  </a:lnTo>
                  <a:lnTo>
                    <a:pt x="18" y="53"/>
                  </a:lnTo>
                  <a:lnTo>
                    <a:pt x="22" y="55"/>
                  </a:lnTo>
                  <a:lnTo>
                    <a:pt x="27" y="56"/>
                  </a:lnTo>
                  <a:lnTo>
                    <a:pt x="32" y="57"/>
                  </a:lnTo>
                  <a:lnTo>
                    <a:pt x="36" y="56"/>
                  </a:lnTo>
                  <a:lnTo>
                    <a:pt x="41" y="55"/>
                  </a:lnTo>
                  <a:lnTo>
                    <a:pt x="44" y="53"/>
                  </a:lnTo>
                  <a:lnTo>
                    <a:pt x="48" y="51"/>
                  </a:lnTo>
                  <a:lnTo>
                    <a:pt x="50" y="48"/>
                  </a:lnTo>
                  <a:lnTo>
                    <a:pt x="53" y="43"/>
                  </a:lnTo>
                  <a:lnTo>
                    <a:pt x="54" y="38"/>
                  </a:lnTo>
                  <a:lnTo>
                    <a:pt x="55" y="33"/>
                  </a:lnTo>
                  <a:lnTo>
                    <a:pt x="55" y="29"/>
                  </a:lnTo>
                  <a:lnTo>
                    <a:pt x="54" y="26"/>
                  </a:lnTo>
                  <a:lnTo>
                    <a:pt x="53" y="23"/>
                  </a:lnTo>
                  <a:lnTo>
                    <a:pt x="53" y="20"/>
                  </a:lnTo>
                  <a:lnTo>
                    <a:pt x="50" y="17"/>
                  </a:lnTo>
                  <a:lnTo>
                    <a:pt x="48" y="14"/>
                  </a:lnTo>
                  <a:lnTo>
                    <a:pt x="46" y="13"/>
                  </a:lnTo>
                  <a:lnTo>
                    <a:pt x="43" y="11"/>
                  </a:lnTo>
                  <a:lnTo>
                    <a:pt x="41" y="10"/>
                  </a:lnTo>
                  <a:lnTo>
                    <a:pt x="37" y="9"/>
                  </a:lnTo>
                  <a:lnTo>
                    <a:pt x="35" y="8"/>
                  </a:lnTo>
                  <a:lnTo>
                    <a:pt x="32" y="8"/>
                  </a:lnTo>
                  <a:lnTo>
                    <a:pt x="27" y="9"/>
                  </a:lnTo>
                  <a:lnTo>
                    <a:pt x="22" y="9"/>
                  </a:lnTo>
                  <a:lnTo>
                    <a:pt x="19" y="11"/>
                  </a:lnTo>
                  <a:lnTo>
                    <a:pt x="15" y="13"/>
                  </a:lnTo>
                  <a:lnTo>
                    <a:pt x="14" y="15"/>
                  </a:lnTo>
                  <a:lnTo>
                    <a:pt x="13" y="17"/>
                  </a:lnTo>
                  <a:lnTo>
                    <a:pt x="11" y="18"/>
                  </a:lnTo>
                  <a:lnTo>
                    <a:pt x="11" y="22"/>
                  </a:lnTo>
                  <a:lnTo>
                    <a:pt x="9" y="24"/>
                  </a:lnTo>
                  <a:lnTo>
                    <a:pt x="9" y="27"/>
                  </a:lnTo>
                  <a:lnTo>
                    <a:pt x="8" y="30"/>
                  </a:lnTo>
                  <a:lnTo>
                    <a:pt x="8" y="34"/>
                  </a:lnTo>
                  <a:lnTo>
                    <a:pt x="0" y="34"/>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73" name="Freeform 293"/>
            <p:cNvSpPr>
              <a:spLocks/>
            </p:cNvSpPr>
            <p:nvPr/>
          </p:nvSpPr>
          <p:spPr bwMode="auto">
            <a:xfrm>
              <a:off x="532" y="653"/>
              <a:ext cx="4" cy="63"/>
            </a:xfrm>
            <a:custGeom>
              <a:avLst/>
              <a:gdLst/>
              <a:ahLst/>
              <a:cxnLst>
                <a:cxn ang="0">
                  <a:pos x="0" y="62"/>
                </a:cxn>
                <a:cxn ang="0">
                  <a:pos x="0" y="0"/>
                </a:cxn>
                <a:cxn ang="0">
                  <a:pos x="3" y="0"/>
                </a:cxn>
                <a:cxn ang="0">
                  <a:pos x="3" y="62"/>
                </a:cxn>
                <a:cxn ang="0">
                  <a:pos x="0" y="62"/>
                </a:cxn>
              </a:cxnLst>
              <a:rect l="0" t="0" r="r" b="b"/>
              <a:pathLst>
                <a:path w="4" h="63">
                  <a:moveTo>
                    <a:pt x="0" y="62"/>
                  </a:moveTo>
                  <a:lnTo>
                    <a:pt x="0" y="0"/>
                  </a:lnTo>
                  <a:lnTo>
                    <a:pt x="3" y="0"/>
                  </a:lnTo>
                  <a:lnTo>
                    <a:pt x="3" y="62"/>
                  </a:lnTo>
                  <a:lnTo>
                    <a:pt x="0" y="6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74" name="Freeform 294"/>
            <p:cNvSpPr>
              <a:spLocks/>
            </p:cNvSpPr>
            <p:nvPr/>
          </p:nvSpPr>
          <p:spPr bwMode="auto">
            <a:xfrm>
              <a:off x="561" y="653"/>
              <a:ext cx="40" cy="63"/>
            </a:xfrm>
            <a:custGeom>
              <a:avLst/>
              <a:gdLst/>
              <a:ahLst/>
              <a:cxnLst>
                <a:cxn ang="0">
                  <a:pos x="0" y="62"/>
                </a:cxn>
                <a:cxn ang="0">
                  <a:pos x="0" y="0"/>
                </a:cxn>
                <a:cxn ang="0">
                  <a:pos x="8" y="0"/>
                </a:cxn>
                <a:cxn ang="0">
                  <a:pos x="8" y="55"/>
                </a:cxn>
                <a:cxn ang="0">
                  <a:pos x="39" y="55"/>
                </a:cxn>
                <a:cxn ang="0">
                  <a:pos x="39" y="62"/>
                </a:cxn>
                <a:cxn ang="0">
                  <a:pos x="0" y="62"/>
                </a:cxn>
              </a:cxnLst>
              <a:rect l="0" t="0" r="r" b="b"/>
              <a:pathLst>
                <a:path w="40" h="63">
                  <a:moveTo>
                    <a:pt x="0" y="62"/>
                  </a:moveTo>
                  <a:lnTo>
                    <a:pt x="0" y="0"/>
                  </a:lnTo>
                  <a:lnTo>
                    <a:pt x="8" y="0"/>
                  </a:lnTo>
                  <a:lnTo>
                    <a:pt x="8" y="55"/>
                  </a:lnTo>
                  <a:lnTo>
                    <a:pt x="39" y="55"/>
                  </a:lnTo>
                  <a:lnTo>
                    <a:pt x="39" y="62"/>
                  </a:lnTo>
                  <a:lnTo>
                    <a:pt x="0" y="6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75" name="Freeform 295"/>
            <p:cNvSpPr>
              <a:spLocks/>
            </p:cNvSpPr>
            <p:nvPr/>
          </p:nvSpPr>
          <p:spPr bwMode="auto">
            <a:xfrm>
              <a:off x="618" y="653"/>
              <a:ext cx="52" cy="63"/>
            </a:xfrm>
            <a:custGeom>
              <a:avLst/>
              <a:gdLst/>
              <a:ahLst/>
              <a:cxnLst>
                <a:cxn ang="0">
                  <a:pos x="0" y="62"/>
                </a:cxn>
                <a:cxn ang="0">
                  <a:pos x="0" y="0"/>
                </a:cxn>
                <a:cxn ang="0">
                  <a:pos x="50" y="0"/>
                </a:cxn>
                <a:cxn ang="0">
                  <a:pos x="50" y="7"/>
                </a:cxn>
                <a:cxn ang="0">
                  <a:pos x="9" y="7"/>
                </a:cxn>
                <a:cxn ang="0">
                  <a:pos x="9" y="26"/>
                </a:cxn>
                <a:cxn ang="0">
                  <a:pos x="46" y="26"/>
                </a:cxn>
                <a:cxn ang="0">
                  <a:pos x="46" y="33"/>
                </a:cxn>
                <a:cxn ang="0">
                  <a:pos x="9" y="33"/>
                </a:cxn>
                <a:cxn ang="0">
                  <a:pos x="9" y="55"/>
                </a:cxn>
                <a:cxn ang="0">
                  <a:pos x="51" y="55"/>
                </a:cxn>
                <a:cxn ang="0">
                  <a:pos x="51" y="62"/>
                </a:cxn>
                <a:cxn ang="0">
                  <a:pos x="0" y="62"/>
                </a:cxn>
              </a:cxnLst>
              <a:rect l="0" t="0" r="r" b="b"/>
              <a:pathLst>
                <a:path w="52" h="63">
                  <a:moveTo>
                    <a:pt x="0" y="62"/>
                  </a:moveTo>
                  <a:lnTo>
                    <a:pt x="0" y="0"/>
                  </a:lnTo>
                  <a:lnTo>
                    <a:pt x="50" y="0"/>
                  </a:lnTo>
                  <a:lnTo>
                    <a:pt x="50" y="7"/>
                  </a:lnTo>
                  <a:lnTo>
                    <a:pt x="9" y="7"/>
                  </a:lnTo>
                  <a:lnTo>
                    <a:pt x="9" y="26"/>
                  </a:lnTo>
                  <a:lnTo>
                    <a:pt x="46" y="26"/>
                  </a:lnTo>
                  <a:lnTo>
                    <a:pt x="46" y="33"/>
                  </a:lnTo>
                  <a:lnTo>
                    <a:pt x="9" y="33"/>
                  </a:lnTo>
                  <a:lnTo>
                    <a:pt x="9" y="55"/>
                  </a:lnTo>
                  <a:lnTo>
                    <a:pt x="51" y="55"/>
                  </a:lnTo>
                  <a:lnTo>
                    <a:pt x="51" y="62"/>
                  </a:lnTo>
                  <a:lnTo>
                    <a:pt x="0" y="6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76" name="Freeform 296"/>
            <p:cNvSpPr>
              <a:spLocks/>
            </p:cNvSpPr>
            <p:nvPr/>
          </p:nvSpPr>
          <p:spPr bwMode="auto">
            <a:xfrm>
              <a:off x="687" y="653"/>
              <a:ext cx="59" cy="63"/>
            </a:xfrm>
            <a:custGeom>
              <a:avLst/>
              <a:gdLst/>
              <a:ahLst/>
              <a:cxnLst>
                <a:cxn ang="0">
                  <a:pos x="0" y="0"/>
                </a:cxn>
                <a:cxn ang="0">
                  <a:pos x="34" y="0"/>
                </a:cxn>
                <a:cxn ang="0">
                  <a:pos x="40" y="1"/>
                </a:cxn>
                <a:cxn ang="0">
                  <a:pos x="45" y="3"/>
                </a:cxn>
                <a:cxn ang="0">
                  <a:pos x="49" y="6"/>
                </a:cxn>
                <a:cxn ang="0">
                  <a:pos x="52" y="10"/>
                </a:cxn>
                <a:cxn ang="0">
                  <a:pos x="53" y="15"/>
                </a:cxn>
                <a:cxn ang="0">
                  <a:pos x="53" y="20"/>
                </a:cxn>
                <a:cxn ang="0">
                  <a:pos x="51" y="26"/>
                </a:cxn>
                <a:cxn ang="0">
                  <a:pos x="46" y="30"/>
                </a:cxn>
                <a:cxn ang="0">
                  <a:pos x="39" y="33"/>
                </a:cxn>
                <a:cxn ang="0">
                  <a:pos x="36" y="35"/>
                </a:cxn>
                <a:cxn ang="0">
                  <a:pos x="39" y="36"/>
                </a:cxn>
                <a:cxn ang="0">
                  <a:pos x="41" y="40"/>
                </a:cxn>
                <a:cxn ang="0">
                  <a:pos x="45" y="44"/>
                </a:cxn>
                <a:cxn ang="0">
                  <a:pos x="58" y="62"/>
                </a:cxn>
                <a:cxn ang="0">
                  <a:pos x="39" y="49"/>
                </a:cxn>
                <a:cxn ang="0">
                  <a:pos x="36" y="45"/>
                </a:cxn>
                <a:cxn ang="0">
                  <a:pos x="33" y="42"/>
                </a:cxn>
                <a:cxn ang="0">
                  <a:pos x="31" y="40"/>
                </a:cxn>
                <a:cxn ang="0">
                  <a:pos x="28" y="37"/>
                </a:cxn>
                <a:cxn ang="0">
                  <a:pos x="26" y="36"/>
                </a:cxn>
                <a:cxn ang="0">
                  <a:pos x="25" y="35"/>
                </a:cxn>
                <a:cxn ang="0">
                  <a:pos x="21" y="35"/>
                </a:cxn>
                <a:cxn ang="0">
                  <a:pos x="19" y="35"/>
                </a:cxn>
                <a:cxn ang="0">
                  <a:pos x="9" y="62"/>
                </a:cxn>
                <a:cxn ang="0">
                  <a:pos x="9" y="28"/>
                </a:cxn>
                <a:cxn ang="0">
                  <a:pos x="31" y="28"/>
                </a:cxn>
                <a:cxn ang="0">
                  <a:pos x="36" y="27"/>
                </a:cxn>
                <a:cxn ang="0">
                  <a:pos x="39" y="26"/>
                </a:cxn>
                <a:cxn ang="0">
                  <a:pos x="41" y="25"/>
                </a:cxn>
                <a:cxn ang="0">
                  <a:pos x="44" y="21"/>
                </a:cxn>
                <a:cxn ang="0">
                  <a:pos x="45" y="19"/>
                </a:cxn>
                <a:cxn ang="0">
                  <a:pos x="45" y="16"/>
                </a:cxn>
                <a:cxn ang="0">
                  <a:pos x="43" y="12"/>
                </a:cxn>
                <a:cxn ang="0">
                  <a:pos x="39" y="10"/>
                </a:cxn>
                <a:cxn ang="0">
                  <a:pos x="33" y="7"/>
                </a:cxn>
                <a:cxn ang="0">
                  <a:pos x="9" y="7"/>
                </a:cxn>
                <a:cxn ang="0">
                  <a:pos x="0" y="62"/>
                </a:cxn>
              </a:cxnLst>
              <a:rect l="0" t="0" r="r" b="b"/>
              <a:pathLst>
                <a:path w="59" h="63">
                  <a:moveTo>
                    <a:pt x="0" y="62"/>
                  </a:moveTo>
                  <a:lnTo>
                    <a:pt x="0" y="0"/>
                  </a:lnTo>
                  <a:lnTo>
                    <a:pt x="30" y="0"/>
                  </a:lnTo>
                  <a:lnTo>
                    <a:pt x="34" y="0"/>
                  </a:lnTo>
                  <a:lnTo>
                    <a:pt x="38" y="1"/>
                  </a:lnTo>
                  <a:lnTo>
                    <a:pt x="40" y="1"/>
                  </a:lnTo>
                  <a:lnTo>
                    <a:pt x="43" y="2"/>
                  </a:lnTo>
                  <a:lnTo>
                    <a:pt x="45" y="3"/>
                  </a:lnTo>
                  <a:lnTo>
                    <a:pt x="47" y="4"/>
                  </a:lnTo>
                  <a:lnTo>
                    <a:pt x="49" y="6"/>
                  </a:lnTo>
                  <a:lnTo>
                    <a:pt x="51" y="9"/>
                  </a:lnTo>
                  <a:lnTo>
                    <a:pt x="52" y="10"/>
                  </a:lnTo>
                  <a:lnTo>
                    <a:pt x="53" y="13"/>
                  </a:lnTo>
                  <a:lnTo>
                    <a:pt x="53" y="15"/>
                  </a:lnTo>
                  <a:lnTo>
                    <a:pt x="53" y="17"/>
                  </a:lnTo>
                  <a:lnTo>
                    <a:pt x="53" y="20"/>
                  </a:lnTo>
                  <a:lnTo>
                    <a:pt x="52" y="24"/>
                  </a:lnTo>
                  <a:lnTo>
                    <a:pt x="51" y="26"/>
                  </a:lnTo>
                  <a:lnTo>
                    <a:pt x="49" y="29"/>
                  </a:lnTo>
                  <a:lnTo>
                    <a:pt x="46" y="30"/>
                  </a:lnTo>
                  <a:lnTo>
                    <a:pt x="43" y="32"/>
                  </a:lnTo>
                  <a:lnTo>
                    <a:pt x="39" y="33"/>
                  </a:lnTo>
                  <a:lnTo>
                    <a:pt x="34" y="34"/>
                  </a:lnTo>
                  <a:lnTo>
                    <a:pt x="36" y="35"/>
                  </a:lnTo>
                  <a:lnTo>
                    <a:pt x="38" y="36"/>
                  </a:lnTo>
                  <a:lnTo>
                    <a:pt x="39" y="36"/>
                  </a:lnTo>
                  <a:lnTo>
                    <a:pt x="39" y="37"/>
                  </a:lnTo>
                  <a:lnTo>
                    <a:pt x="41" y="40"/>
                  </a:lnTo>
                  <a:lnTo>
                    <a:pt x="44" y="42"/>
                  </a:lnTo>
                  <a:lnTo>
                    <a:pt x="45" y="44"/>
                  </a:lnTo>
                  <a:lnTo>
                    <a:pt x="47" y="46"/>
                  </a:lnTo>
                  <a:lnTo>
                    <a:pt x="58" y="62"/>
                  </a:lnTo>
                  <a:lnTo>
                    <a:pt x="47" y="62"/>
                  </a:lnTo>
                  <a:lnTo>
                    <a:pt x="39" y="49"/>
                  </a:lnTo>
                  <a:lnTo>
                    <a:pt x="38" y="47"/>
                  </a:lnTo>
                  <a:lnTo>
                    <a:pt x="36" y="45"/>
                  </a:lnTo>
                  <a:lnTo>
                    <a:pt x="34" y="43"/>
                  </a:lnTo>
                  <a:lnTo>
                    <a:pt x="33" y="42"/>
                  </a:lnTo>
                  <a:lnTo>
                    <a:pt x="31" y="41"/>
                  </a:lnTo>
                  <a:lnTo>
                    <a:pt x="31" y="40"/>
                  </a:lnTo>
                  <a:lnTo>
                    <a:pt x="30" y="37"/>
                  </a:lnTo>
                  <a:lnTo>
                    <a:pt x="28" y="37"/>
                  </a:lnTo>
                  <a:lnTo>
                    <a:pt x="28" y="36"/>
                  </a:lnTo>
                  <a:lnTo>
                    <a:pt x="26" y="36"/>
                  </a:lnTo>
                  <a:lnTo>
                    <a:pt x="26" y="35"/>
                  </a:lnTo>
                  <a:lnTo>
                    <a:pt x="25" y="35"/>
                  </a:lnTo>
                  <a:lnTo>
                    <a:pt x="22" y="35"/>
                  </a:lnTo>
                  <a:lnTo>
                    <a:pt x="21" y="35"/>
                  </a:lnTo>
                  <a:lnTo>
                    <a:pt x="20" y="35"/>
                  </a:lnTo>
                  <a:lnTo>
                    <a:pt x="19" y="35"/>
                  </a:lnTo>
                  <a:lnTo>
                    <a:pt x="9" y="35"/>
                  </a:lnTo>
                  <a:lnTo>
                    <a:pt x="9" y="62"/>
                  </a:lnTo>
                  <a:lnTo>
                    <a:pt x="0" y="62"/>
                  </a:lnTo>
                  <a:lnTo>
                    <a:pt x="9" y="28"/>
                  </a:lnTo>
                  <a:lnTo>
                    <a:pt x="28" y="28"/>
                  </a:lnTo>
                  <a:lnTo>
                    <a:pt x="31" y="28"/>
                  </a:lnTo>
                  <a:lnTo>
                    <a:pt x="33" y="27"/>
                  </a:lnTo>
                  <a:lnTo>
                    <a:pt x="36" y="27"/>
                  </a:lnTo>
                  <a:lnTo>
                    <a:pt x="38" y="27"/>
                  </a:lnTo>
                  <a:lnTo>
                    <a:pt x="39" y="26"/>
                  </a:lnTo>
                  <a:lnTo>
                    <a:pt x="40" y="25"/>
                  </a:lnTo>
                  <a:lnTo>
                    <a:pt x="41" y="25"/>
                  </a:lnTo>
                  <a:lnTo>
                    <a:pt x="43" y="24"/>
                  </a:lnTo>
                  <a:lnTo>
                    <a:pt x="44" y="21"/>
                  </a:lnTo>
                  <a:lnTo>
                    <a:pt x="44" y="20"/>
                  </a:lnTo>
                  <a:lnTo>
                    <a:pt x="45" y="19"/>
                  </a:lnTo>
                  <a:lnTo>
                    <a:pt x="45" y="17"/>
                  </a:lnTo>
                  <a:lnTo>
                    <a:pt x="45" y="16"/>
                  </a:lnTo>
                  <a:lnTo>
                    <a:pt x="44" y="14"/>
                  </a:lnTo>
                  <a:lnTo>
                    <a:pt x="43" y="12"/>
                  </a:lnTo>
                  <a:lnTo>
                    <a:pt x="41" y="11"/>
                  </a:lnTo>
                  <a:lnTo>
                    <a:pt x="39" y="10"/>
                  </a:lnTo>
                  <a:lnTo>
                    <a:pt x="37" y="9"/>
                  </a:lnTo>
                  <a:lnTo>
                    <a:pt x="33" y="7"/>
                  </a:lnTo>
                  <a:lnTo>
                    <a:pt x="30" y="7"/>
                  </a:lnTo>
                  <a:lnTo>
                    <a:pt x="9" y="7"/>
                  </a:lnTo>
                  <a:lnTo>
                    <a:pt x="9" y="28"/>
                  </a:lnTo>
                  <a:lnTo>
                    <a:pt x="0" y="6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77" name="Freeform 297"/>
            <p:cNvSpPr>
              <a:spLocks/>
            </p:cNvSpPr>
            <p:nvPr/>
          </p:nvSpPr>
          <p:spPr bwMode="auto">
            <a:xfrm>
              <a:off x="250" y="748"/>
              <a:ext cx="44" cy="63"/>
            </a:xfrm>
            <a:custGeom>
              <a:avLst/>
              <a:gdLst/>
              <a:ahLst/>
              <a:cxnLst>
                <a:cxn ang="0">
                  <a:pos x="0" y="62"/>
                </a:cxn>
                <a:cxn ang="0">
                  <a:pos x="0" y="0"/>
                </a:cxn>
                <a:cxn ang="0">
                  <a:pos x="43" y="0"/>
                </a:cxn>
                <a:cxn ang="0">
                  <a:pos x="43" y="7"/>
                </a:cxn>
                <a:cxn ang="0">
                  <a:pos x="8" y="7"/>
                </a:cxn>
                <a:cxn ang="0">
                  <a:pos x="8" y="27"/>
                </a:cxn>
                <a:cxn ang="0">
                  <a:pos x="38" y="27"/>
                </a:cxn>
                <a:cxn ang="0">
                  <a:pos x="38" y="34"/>
                </a:cxn>
                <a:cxn ang="0">
                  <a:pos x="8" y="34"/>
                </a:cxn>
                <a:cxn ang="0">
                  <a:pos x="8" y="62"/>
                </a:cxn>
                <a:cxn ang="0">
                  <a:pos x="0" y="62"/>
                </a:cxn>
              </a:cxnLst>
              <a:rect l="0" t="0" r="r" b="b"/>
              <a:pathLst>
                <a:path w="44" h="63">
                  <a:moveTo>
                    <a:pt x="0" y="62"/>
                  </a:moveTo>
                  <a:lnTo>
                    <a:pt x="0" y="0"/>
                  </a:lnTo>
                  <a:lnTo>
                    <a:pt x="43" y="0"/>
                  </a:lnTo>
                  <a:lnTo>
                    <a:pt x="43" y="7"/>
                  </a:lnTo>
                  <a:lnTo>
                    <a:pt x="8" y="7"/>
                  </a:lnTo>
                  <a:lnTo>
                    <a:pt x="8" y="27"/>
                  </a:lnTo>
                  <a:lnTo>
                    <a:pt x="38" y="27"/>
                  </a:lnTo>
                  <a:lnTo>
                    <a:pt x="38" y="34"/>
                  </a:lnTo>
                  <a:lnTo>
                    <a:pt x="8" y="34"/>
                  </a:lnTo>
                  <a:lnTo>
                    <a:pt x="8" y="62"/>
                  </a:lnTo>
                  <a:lnTo>
                    <a:pt x="0" y="6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78" name="Freeform 298"/>
            <p:cNvSpPr>
              <a:spLocks/>
            </p:cNvSpPr>
            <p:nvPr/>
          </p:nvSpPr>
          <p:spPr bwMode="auto">
            <a:xfrm>
              <a:off x="315" y="748"/>
              <a:ext cx="48" cy="63"/>
            </a:xfrm>
            <a:custGeom>
              <a:avLst/>
              <a:gdLst/>
              <a:ahLst/>
              <a:cxnLst>
                <a:cxn ang="0">
                  <a:pos x="0" y="62"/>
                </a:cxn>
                <a:cxn ang="0">
                  <a:pos x="0" y="0"/>
                </a:cxn>
                <a:cxn ang="0">
                  <a:pos x="46" y="0"/>
                </a:cxn>
                <a:cxn ang="0">
                  <a:pos x="46" y="7"/>
                </a:cxn>
                <a:cxn ang="0">
                  <a:pos x="8" y="7"/>
                </a:cxn>
                <a:cxn ang="0">
                  <a:pos x="8" y="27"/>
                </a:cxn>
                <a:cxn ang="0">
                  <a:pos x="43" y="27"/>
                </a:cxn>
                <a:cxn ang="0">
                  <a:pos x="43" y="33"/>
                </a:cxn>
                <a:cxn ang="0">
                  <a:pos x="8" y="33"/>
                </a:cxn>
                <a:cxn ang="0">
                  <a:pos x="8" y="55"/>
                </a:cxn>
                <a:cxn ang="0">
                  <a:pos x="47" y="55"/>
                </a:cxn>
                <a:cxn ang="0">
                  <a:pos x="47" y="62"/>
                </a:cxn>
                <a:cxn ang="0">
                  <a:pos x="0" y="62"/>
                </a:cxn>
              </a:cxnLst>
              <a:rect l="0" t="0" r="r" b="b"/>
              <a:pathLst>
                <a:path w="48" h="63">
                  <a:moveTo>
                    <a:pt x="0" y="62"/>
                  </a:moveTo>
                  <a:lnTo>
                    <a:pt x="0" y="0"/>
                  </a:lnTo>
                  <a:lnTo>
                    <a:pt x="46" y="0"/>
                  </a:lnTo>
                  <a:lnTo>
                    <a:pt x="46" y="7"/>
                  </a:lnTo>
                  <a:lnTo>
                    <a:pt x="8" y="7"/>
                  </a:lnTo>
                  <a:lnTo>
                    <a:pt x="8" y="27"/>
                  </a:lnTo>
                  <a:lnTo>
                    <a:pt x="43" y="27"/>
                  </a:lnTo>
                  <a:lnTo>
                    <a:pt x="43" y="33"/>
                  </a:lnTo>
                  <a:lnTo>
                    <a:pt x="8" y="33"/>
                  </a:lnTo>
                  <a:lnTo>
                    <a:pt x="8" y="55"/>
                  </a:lnTo>
                  <a:lnTo>
                    <a:pt x="47" y="55"/>
                  </a:lnTo>
                  <a:lnTo>
                    <a:pt x="47" y="62"/>
                  </a:lnTo>
                  <a:lnTo>
                    <a:pt x="0" y="6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79" name="Freeform 299"/>
            <p:cNvSpPr>
              <a:spLocks/>
            </p:cNvSpPr>
            <p:nvPr/>
          </p:nvSpPr>
          <p:spPr bwMode="auto">
            <a:xfrm>
              <a:off x="383" y="748"/>
              <a:ext cx="50" cy="63"/>
            </a:xfrm>
            <a:custGeom>
              <a:avLst/>
              <a:gdLst/>
              <a:ahLst/>
              <a:cxnLst>
                <a:cxn ang="0">
                  <a:pos x="0" y="62"/>
                </a:cxn>
                <a:cxn ang="0">
                  <a:pos x="0" y="0"/>
                </a:cxn>
                <a:cxn ang="0">
                  <a:pos x="48" y="0"/>
                </a:cxn>
                <a:cxn ang="0">
                  <a:pos x="48" y="7"/>
                </a:cxn>
                <a:cxn ang="0">
                  <a:pos x="9" y="7"/>
                </a:cxn>
                <a:cxn ang="0">
                  <a:pos x="9" y="27"/>
                </a:cxn>
                <a:cxn ang="0">
                  <a:pos x="46" y="27"/>
                </a:cxn>
                <a:cxn ang="0">
                  <a:pos x="46" y="33"/>
                </a:cxn>
                <a:cxn ang="0">
                  <a:pos x="9" y="33"/>
                </a:cxn>
                <a:cxn ang="0">
                  <a:pos x="9" y="55"/>
                </a:cxn>
                <a:cxn ang="0">
                  <a:pos x="49" y="55"/>
                </a:cxn>
                <a:cxn ang="0">
                  <a:pos x="49" y="62"/>
                </a:cxn>
                <a:cxn ang="0">
                  <a:pos x="0" y="62"/>
                </a:cxn>
              </a:cxnLst>
              <a:rect l="0" t="0" r="r" b="b"/>
              <a:pathLst>
                <a:path w="50" h="63">
                  <a:moveTo>
                    <a:pt x="0" y="62"/>
                  </a:moveTo>
                  <a:lnTo>
                    <a:pt x="0" y="0"/>
                  </a:lnTo>
                  <a:lnTo>
                    <a:pt x="48" y="0"/>
                  </a:lnTo>
                  <a:lnTo>
                    <a:pt x="48" y="7"/>
                  </a:lnTo>
                  <a:lnTo>
                    <a:pt x="9" y="7"/>
                  </a:lnTo>
                  <a:lnTo>
                    <a:pt x="9" y="27"/>
                  </a:lnTo>
                  <a:lnTo>
                    <a:pt x="46" y="27"/>
                  </a:lnTo>
                  <a:lnTo>
                    <a:pt x="46" y="33"/>
                  </a:lnTo>
                  <a:lnTo>
                    <a:pt x="9" y="33"/>
                  </a:lnTo>
                  <a:lnTo>
                    <a:pt x="9" y="55"/>
                  </a:lnTo>
                  <a:lnTo>
                    <a:pt x="49" y="55"/>
                  </a:lnTo>
                  <a:lnTo>
                    <a:pt x="49" y="62"/>
                  </a:lnTo>
                  <a:lnTo>
                    <a:pt x="0" y="6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80" name="Freeform 300"/>
            <p:cNvSpPr>
              <a:spLocks/>
            </p:cNvSpPr>
            <p:nvPr/>
          </p:nvSpPr>
          <p:spPr bwMode="auto">
            <a:xfrm>
              <a:off x="452" y="748"/>
              <a:ext cx="55" cy="63"/>
            </a:xfrm>
            <a:custGeom>
              <a:avLst/>
              <a:gdLst/>
              <a:ahLst/>
              <a:cxnLst>
                <a:cxn ang="0">
                  <a:pos x="0" y="0"/>
                </a:cxn>
                <a:cxn ang="0">
                  <a:pos x="26" y="0"/>
                </a:cxn>
                <a:cxn ang="0">
                  <a:pos x="32" y="1"/>
                </a:cxn>
                <a:cxn ang="0">
                  <a:pos x="37" y="2"/>
                </a:cxn>
                <a:cxn ang="0">
                  <a:pos x="41" y="4"/>
                </a:cxn>
                <a:cxn ang="0">
                  <a:pos x="47" y="7"/>
                </a:cxn>
                <a:cxn ang="0">
                  <a:pos x="51" y="13"/>
                </a:cxn>
                <a:cxn ang="0">
                  <a:pos x="53" y="20"/>
                </a:cxn>
                <a:cxn ang="0">
                  <a:pos x="54" y="28"/>
                </a:cxn>
                <a:cxn ang="0">
                  <a:pos x="54" y="34"/>
                </a:cxn>
                <a:cxn ang="0">
                  <a:pos x="53" y="41"/>
                </a:cxn>
                <a:cxn ang="0">
                  <a:pos x="52" y="46"/>
                </a:cxn>
                <a:cxn ang="0">
                  <a:pos x="49" y="50"/>
                </a:cxn>
                <a:cxn ang="0">
                  <a:pos x="47" y="53"/>
                </a:cxn>
                <a:cxn ang="0">
                  <a:pos x="44" y="57"/>
                </a:cxn>
                <a:cxn ang="0">
                  <a:pos x="40" y="59"/>
                </a:cxn>
                <a:cxn ang="0">
                  <a:pos x="36" y="60"/>
                </a:cxn>
                <a:cxn ang="0">
                  <a:pos x="32" y="61"/>
                </a:cxn>
                <a:cxn ang="0">
                  <a:pos x="26" y="62"/>
                </a:cxn>
                <a:cxn ang="0">
                  <a:pos x="0" y="62"/>
                </a:cxn>
                <a:cxn ang="0">
                  <a:pos x="23" y="55"/>
                </a:cxn>
                <a:cxn ang="0">
                  <a:pos x="29" y="53"/>
                </a:cxn>
                <a:cxn ang="0">
                  <a:pos x="32" y="53"/>
                </a:cxn>
                <a:cxn ang="0">
                  <a:pos x="37" y="52"/>
                </a:cxn>
                <a:cxn ang="0">
                  <a:pos x="39" y="51"/>
                </a:cxn>
                <a:cxn ang="0">
                  <a:pos x="41" y="47"/>
                </a:cxn>
                <a:cxn ang="0">
                  <a:pos x="44" y="43"/>
                </a:cxn>
                <a:cxn ang="0">
                  <a:pos x="45" y="37"/>
                </a:cxn>
                <a:cxn ang="0">
                  <a:pos x="46" y="31"/>
                </a:cxn>
                <a:cxn ang="0">
                  <a:pos x="45" y="22"/>
                </a:cxn>
                <a:cxn ang="0">
                  <a:pos x="43" y="16"/>
                </a:cxn>
                <a:cxn ang="0">
                  <a:pos x="39" y="12"/>
                </a:cxn>
                <a:cxn ang="0">
                  <a:pos x="34" y="10"/>
                </a:cxn>
                <a:cxn ang="0">
                  <a:pos x="30" y="9"/>
                </a:cxn>
                <a:cxn ang="0">
                  <a:pos x="23" y="7"/>
                </a:cxn>
                <a:cxn ang="0">
                  <a:pos x="9" y="55"/>
                </a:cxn>
              </a:cxnLst>
              <a:rect l="0" t="0" r="r" b="b"/>
              <a:pathLst>
                <a:path w="55" h="63">
                  <a:moveTo>
                    <a:pt x="0" y="62"/>
                  </a:moveTo>
                  <a:lnTo>
                    <a:pt x="0" y="0"/>
                  </a:lnTo>
                  <a:lnTo>
                    <a:pt x="23" y="0"/>
                  </a:lnTo>
                  <a:lnTo>
                    <a:pt x="26" y="0"/>
                  </a:lnTo>
                  <a:lnTo>
                    <a:pt x="30" y="1"/>
                  </a:lnTo>
                  <a:lnTo>
                    <a:pt x="32" y="1"/>
                  </a:lnTo>
                  <a:lnTo>
                    <a:pt x="34" y="1"/>
                  </a:lnTo>
                  <a:lnTo>
                    <a:pt x="37" y="2"/>
                  </a:lnTo>
                  <a:lnTo>
                    <a:pt x="39" y="3"/>
                  </a:lnTo>
                  <a:lnTo>
                    <a:pt x="41" y="4"/>
                  </a:lnTo>
                  <a:lnTo>
                    <a:pt x="44" y="6"/>
                  </a:lnTo>
                  <a:lnTo>
                    <a:pt x="47" y="7"/>
                  </a:lnTo>
                  <a:lnTo>
                    <a:pt x="48" y="11"/>
                  </a:lnTo>
                  <a:lnTo>
                    <a:pt x="51" y="13"/>
                  </a:lnTo>
                  <a:lnTo>
                    <a:pt x="52" y="16"/>
                  </a:lnTo>
                  <a:lnTo>
                    <a:pt x="53" y="20"/>
                  </a:lnTo>
                  <a:lnTo>
                    <a:pt x="54" y="24"/>
                  </a:lnTo>
                  <a:lnTo>
                    <a:pt x="54" y="28"/>
                  </a:lnTo>
                  <a:lnTo>
                    <a:pt x="54" y="31"/>
                  </a:lnTo>
                  <a:lnTo>
                    <a:pt x="54" y="34"/>
                  </a:lnTo>
                  <a:lnTo>
                    <a:pt x="54" y="37"/>
                  </a:lnTo>
                  <a:lnTo>
                    <a:pt x="53" y="41"/>
                  </a:lnTo>
                  <a:lnTo>
                    <a:pt x="53" y="44"/>
                  </a:lnTo>
                  <a:lnTo>
                    <a:pt x="52" y="46"/>
                  </a:lnTo>
                  <a:lnTo>
                    <a:pt x="51" y="48"/>
                  </a:lnTo>
                  <a:lnTo>
                    <a:pt x="49" y="50"/>
                  </a:lnTo>
                  <a:lnTo>
                    <a:pt x="48" y="52"/>
                  </a:lnTo>
                  <a:lnTo>
                    <a:pt x="47" y="53"/>
                  </a:lnTo>
                  <a:lnTo>
                    <a:pt x="45" y="56"/>
                  </a:lnTo>
                  <a:lnTo>
                    <a:pt x="44" y="57"/>
                  </a:lnTo>
                  <a:lnTo>
                    <a:pt x="41" y="58"/>
                  </a:lnTo>
                  <a:lnTo>
                    <a:pt x="40" y="59"/>
                  </a:lnTo>
                  <a:lnTo>
                    <a:pt x="38" y="60"/>
                  </a:lnTo>
                  <a:lnTo>
                    <a:pt x="36" y="60"/>
                  </a:lnTo>
                  <a:lnTo>
                    <a:pt x="34" y="61"/>
                  </a:lnTo>
                  <a:lnTo>
                    <a:pt x="32" y="61"/>
                  </a:lnTo>
                  <a:lnTo>
                    <a:pt x="30" y="61"/>
                  </a:lnTo>
                  <a:lnTo>
                    <a:pt x="26" y="62"/>
                  </a:lnTo>
                  <a:lnTo>
                    <a:pt x="23" y="62"/>
                  </a:lnTo>
                  <a:lnTo>
                    <a:pt x="0" y="62"/>
                  </a:lnTo>
                  <a:lnTo>
                    <a:pt x="9" y="55"/>
                  </a:lnTo>
                  <a:lnTo>
                    <a:pt x="23" y="55"/>
                  </a:lnTo>
                  <a:lnTo>
                    <a:pt x="25" y="55"/>
                  </a:lnTo>
                  <a:lnTo>
                    <a:pt x="29" y="53"/>
                  </a:lnTo>
                  <a:lnTo>
                    <a:pt x="31" y="53"/>
                  </a:lnTo>
                  <a:lnTo>
                    <a:pt x="32" y="53"/>
                  </a:lnTo>
                  <a:lnTo>
                    <a:pt x="34" y="53"/>
                  </a:lnTo>
                  <a:lnTo>
                    <a:pt x="37" y="52"/>
                  </a:lnTo>
                  <a:lnTo>
                    <a:pt x="38" y="51"/>
                  </a:lnTo>
                  <a:lnTo>
                    <a:pt x="39" y="51"/>
                  </a:lnTo>
                  <a:lnTo>
                    <a:pt x="40" y="49"/>
                  </a:lnTo>
                  <a:lnTo>
                    <a:pt x="41" y="47"/>
                  </a:lnTo>
                  <a:lnTo>
                    <a:pt x="43" y="45"/>
                  </a:lnTo>
                  <a:lnTo>
                    <a:pt x="44" y="43"/>
                  </a:lnTo>
                  <a:lnTo>
                    <a:pt x="45" y="41"/>
                  </a:lnTo>
                  <a:lnTo>
                    <a:pt x="45" y="37"/>
                  </a:lnTo>
                  <a:lnTo>
                    <a:pt x="46" y="34"/>
                  </a:lnTo>
                  <a:lnTo>
                    <a:pt x="46" y="31"/>
                  </a:lnTo>
                  <a:lnTo>
                    <a:pt x="46" y="27"/>
                  </a:lnTo>
                  <a:lnTo>
                    <a:pt x="45" y="22"/>
                  </a:lnTo>
                  <a:lnTo>
                    <a:pt x="44" y="19"/>
                  </a:lnTo>
                  <a:lnTo>
                    <a:pt x="43" y="16"/>
                  </a:lnTo>
                  <a:lnTo>
                    <a:pt x="40" y="14"/>
                  </a:lnTo>
                  <a:lnTo>
                    <a:pt x="39" y="12"/>
                  </a:lnTo>
                  <a:lnTo>
                    <a:pt x="36" y="11"/>
                  </a:lnTo>
                  <a:lnTo>
                    <a:pt x="34" y="10"/>
                  </a:lnTo>
                  <a:lnTo>
                    <a:pt x="32" y="9"/>
                  </a:lnTo>
                  <a:lnTo>
                    <a:pt x="30" y="9"/>
                  </a:lnTo>
                  <a:lnTo>
                    <a:pt x="26" y="7"/>
                  </a:lnTo>
                  <a:lnTo>
                    <a:pt x="23" y="7"/>
                  </a:lnTo>
                  <a:lnTo>
                    <a:pt x="9" y="7"/>
                  </a:lnTo>
                  <a:lnTo>
                    <a:pt x="9" y="55"/>
                  </a:lnTo>
                  <a:lnTo>
                    <a:pt x="0" y="6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81" name="Freeform 301"/>
            <p:cNvSpPr>
              <a:spLocks/>
            </p:cNvSpPr>
            <p:nvPr/>
          </p:nvSpPr>
          <p:spPr bwMode="auto">
            <a:xfrm>
              <a:off x="521" y="748"/>
              <a:ext cx="92" cy="63"/>
            </a:xfrm>
            <a:custGeom>
              <a:avLst/>
              <a:gdLst/>
              <a:ahLst/>
              <a:cxnLst>
                <a:cxn ang="0">
                  <a:pos x="18" y="62"/>
                </a:cxn>
                <a:cxn ang="0">
                  <a:pos x="0" y="0"/>
                </a:cxn>
                <a:cxn ang="0">
                  <a:pos x="10" y="0"/>
                </a:cxn>
                <a:cxn ang="0">
                  <a:pos x="20" y="41"/>
                </a:cxn>
                <a:cxn ang="0">
                  <a:pos x="21" y="44"/>
                </a:cxn>
                <a:cxn ang="0">
                  <a:pos x="22" y="47"/>
                </a:cxn>
                <a:cxn ang="0">
                  <a:pos x="23" y="51"/>
                </a:cxn>
                <a:cxn ang="0">
                  <a:pos x="23" y="53"/>
                </a:cxn>
                <a:cxn ang="0">
                  <a:pos x="25" y="49"/>
                </a:cxn>
                <a:cxn ang="0">
                  <a:pos x="26" y="46"/>
                </a:cxn>
                <a:cxn ang="0">
                  <a:pos x="27" y="44"/>
                </a:cxn>
                <a:cxn ang="0">
                  <a:pos x="27" y="42"/>
                </a:cxn>
                <a:cxn ang="0">
                  <a:pos x="39" y="0"/>
                </a:cxn>
                <a:cxn ang="0">
                  <a:pos x="52" y="0"/>
                </a:cxn>
                <a:cxn ang="0">
                  <a:pos x="61" y="32"/>
                </a:cxn>
                <a:cxn ang="0">
                  <a:pos x="61" y="35"/>
                </a:cxn>
                <a:cxn ang="0">
                  <a:pos x="63" y="37"/>
                </a:cxn>
                <a:cxn ang="0">
                  <a:pos x="63" y="41"/>
                </a:cxn>
                <a:cxn ang="0">
                  <a:pos x="64" y="43"/>
                </a:cxn>
                <a:cxn ang="0">
                  <a:pos x="65" y="46"/>
                </a:cxn>
                <a:cxn ang="0">
                  <a:pos x="65" y="48"/>
                </a:cxn>
                <a:cxn ang="0">
                  <a:pos x="66" y="51"/>
                </a:cxn>
                <a:cxn ang="0">
                  <a:pos x="66" y="53"/>
                </a:cxn>
                <a:cxn ang="0">
                  <a:pos x="68" y="51"/>
                </a:cxn>
                <a:cxn ang="0">
                  <a:pos x="68" y="48"/>
                </a:cxn>
                <a:cxn ang="0">
                  <a:pos x="70" y="44"/>
                </a:cxn>
                <a:cxn ang="0">
                  <a:pos x="70" y="41"/>
                </a:cxn>
                <a:cxn ang="0">
                  <a:pos x="81" y="0"/>
                </a:cxn>
                <a:cxn ang="0">
                  <a:pos x="91" y="0"/>
                </a:cxn>
                <a:cxn ang="0">
                  <a:pos x="71" y="62"/>
                </a:cxn>
                <a:cxn ang="0">
                  <a:pos x="61" y="62"/>
                </a:cxn>
                <a:cxn ang="0">
                  <a:pos x="48" y="15"/>
                </a:cxn>
                <a:cxn ang="0">
                  <a:pos x="47" y="13"/>
                </a:cxn>
                <a:cxn ang="0">
                  <a:pos x="47" y="11"/>
                </a:cxn>
                <a:cxn ang="0">
                  <a:pos x="46" y="9"/>
                </a:cxn>
                <a:cxn ang="0">
                  <a:pos x="44" y="11"/>
                </a:cxn>
                <a:cxn ang="0">
                  <a:pos x="44" y="12"/>
                </a:cxn>
                <a:cxn ang="0">
                  <a:pos x="43" y="14"/>
                </a:cxn>
                <a:cxn ang="0">
                  <a:pos x="43" y="16"/>
                </a:cxn>
                <a:cxn ang="0">
                  <a:pos x="30" y="62"/>
                </a:cxn>
                <a:cxn ang="0">
                  <a:pos x="18" y="62"/>
                </a:cxn>
              </a:cxnLst>
              <a:rect l="0" t="0" r="r" b="b"/>
              <a:pathLst>
                <a:path w="92" h="63">
                  <a:moveTo>
                    <a:pt x="18" y="62"/>
                  </a:moveTo>
                  <a:lnTo>
                    <a:pt x="0" y="0"/>
                  </a:lnTo>
                  <a:lnTo>
                    <a:pt x="10" y="0"/>
                  </a:lnTo>
                  <a:lnTo>
                    <a:pt x="20" y="41"/>
                  </a:lnTo>
                  <a:lnTo>
                    <a:pt x="21" y="44"/>
                  </a:lnTo>
                  <a:lnTo>
                    <a:pt x="22" y="47"/>
                  </a:lnTo>
                  <a:lnTo>
                    <a:pt x="23" y="51"/>
                  </a:lnTo>
                  <a:lnTo>
                    <a:pt x="23" y="53"/>
                  </a:lnTo>
                  <a:lnTo>
                    <a:pt x="25" y="49"/>
                  </a:lnTo>
                  <a:lnTo>
                    <a:pt x="26" y="46"/>
                  </a:lnTo>
                  <a:lnTo>
                    <a:pt x="27" y="44"/>
                  </a:lnTo>
                  <a:lnTo>
                    <a:pt x="27" y="42"/>
                  </a:lnTo>
                  <a:lnTo>
                    <a:pt x="39" y="0"/>
                  </a:lnTo>
                  <a:lnTo>
                    <a:pt x="52" y="0"/>
                  </a:lnTo>
                  <a:lnTo>
                    <a:pt x="61" y="32"/>
                  </a:lnTo>
                  <a:lnTo>
                    <a:pt x="61" y="35"/>
                  </a:lnTo>
                  <a:lnTo>
                    <a:pt x="63" y="37"/>
                  </a:lnTo>
                  <a:lnTo>
                    <a:pt x="63" y="41"/>
                  </a:lnTo>
                  <a:lnTo>
                    <a:pt x="64" y="43"/>
                  </a:lnTo>
                  <a:lnTo>
                    <a:pt x="65" y="46"/>
                  </a:lnTo>
                  <a:lnTo>
                    <a:pt x="65" y="48"/>
                  </a:lnTo>
                  <a:lnTo>
                    <a:pt x="66" y="51"/>
                  </a:lnTo>
                  <a:lnTo>
                    <a:pt x="66" y="53"/>
                  </a:lnTo>
                  <a:lnTo>
                    <a:pt x="68" y="51"/>
                  </a:lnTo>
                  <a:lnTo>
                    <a:pt x="68" y="48"/>
                  </a:lnTo>
                  <a:lnTo>
                    <a:pt x="70" y="44"/>
                  </a:lnTo>
                  <a:lnTo>
                    <a:pt x="70" y="41"/>
                  </a:lnTo>
                  <a:lnTo>
                    <a:pt x="81" y="0"/>
                  </a:lnTo>
                  <a:lnTo>
                    <a:pt x="91" y="0"/>
                  </a:lnTo>
                  <a:lnTo>
                    <a:pt x="71" y="62"/>
                  </a:lnTo>
                  <a:lnTo>
                    <a:pt x="61" y="62"/>
                  </a:lnTo>
                  <a:lnTo>
                    <a:pt x="48" y="15"/>
                  </a:lnTo>
                  <a:lnTo>
                    <a:pt x="47" y="13"/>
                  </a:lnTo>
                  <a:lnTo>
                    <a:pt x="47" y="11"/>
                  </a:lnTo>
                  <a:lnTo>
                    <a:pt x="46" y="9"/>
                  </a:lnTo>
                  <a:lnTo>
                    <a:pt x="44" y="11"/>
                  </a:lnTo>
                  <a:lnTo>
                    <a:pt x="44" y="12"/>
                  </a:lnTo>
                  <a:lnTo>
                    <a:pt x="43" y="14"/>
                  </a:lnTo>
                  <a:lnTo>
                    <a:pt x="43" y="16"/>
                  </a:lnTo>
                  <a:lnTo>
                    <a:pt x="30" y="62"/>
                  </a:lnTo>
                  <a:lnTo>
                    <a:pt x="18" y="6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82" name="Freeform 302"/>
            <p:cNvSpPr>
              <a:spLocks/>
            </p:cNvSpPr>
            <p:nvPr/>
          </p:nvSpPr>
          <p:spPr bwMode="auto">
            <a:xfrm>
              <a:off x="614" y="748"/>
              <a:ext cx="63" cy="63"/>
            </a:xfrm>
            <a:custGeom>
              <a:avLst/>
              <a:gdLst/>
              <a:ahLst/>
              <a:cxnLst>
                <a:cxn ang="0">
                  <a:pos x="0" y="62"/>
                </a:cxn>
                <a:cxn ang="0">
                  <a:pos x="28" y="0"/>
                </a:cxn>
                <a:cxn ang="0">
                  <a:pos x="36" y="0"/>
                </a:cxn>
                <a:cxn ang="0">
                  <a:pos x="62" y="62"/>
                </a:cxn>
                <a:cxn ang="0">
                  <a:pos x="54" y="62"/>
                </a:cxn>
                <a:cxn ang="0">
                  <a:pos x="46" y="43"/>
                </a:cxn>
                <a:cxn ang="0">
                  <a:pos x="17" y="43"/>
                </a:cxn>
                <a:cxn ang="0">
                  <a:pos x="10" y="62"/>
                </a:cxn>
                <a:cxn ang="0">
                  <a:pos x="0" y="62"/>
                </a:cxn>
                <a:cxn ang="0">
                  <a:pos x="21" y="35"/>
                </a:cxn>
                <a:cxn ang="0">
                  <a:pos x="42" y="35"/>
                </a:cxn>
                <a:cxn ang="0">
                  <a:pos x="37" y="20"/>
                </a:cxn>
                <a:cxn ang="0">
                  <a:pos x="34" y="16"/>
                </a:cxn>
                <a:cxn ang="0">
                  <a:pos x="33" y="13"/>
                </a:cxn>
                <a:cxn ang="0">
                  <a:pos x="32" y="11"/>
                </a:cxn>
                <a:cxn ang="0">
                  <a:pos x="32" y="7"/>
                </a:cxn>
                <a:cxn ang="0">
                  <a:pos x="31" y="11"/>
                </a:cxn>
                <a:cxn ang="0">
                  <a:pos x="30" y="13"/>
                </a:cxn>
                <a:cxn ang="0">
                  <a:pos x="29" y="16"/>
                </a:cxn>
                <a:cxn ang="0">
                  <a:pos x="28" y="19"/>
                </a:cxn>
                <a:cxn ang="0">
                  <a:pos x="21" y="35"/>
                </a:cxn>
                <a:cxn ang="0">
                  <a:pos x="0" y="62"/>
                </a:cxn>
              </a:cxnLst>
              <a:rect l="0" t="0" r="r" b="b"/>
              <a:pathLst>
                <a:path w="63" h="63">
                  <a:moveTo>
                    <a:pt x="0" y="62"/>
                  </a:moveTo>
                  <a:lnTo>
                    <a:pt x="28" y="0"/>
                  </a:lnTo>
                  <a:lnTo>
                    <a:pt x="36" y="0"/>
                  </a:lnTo>
                  <a:lnTo>
                    <a:pt x="62" y="62"/>
                  </a:lnTo>
                  <a:lnTo>
                    <a:pt x="54" y="62"/>
                  </a:lnTo>
                  <a:lnTo>
                    <a:pt x="46" y="43"/>
                  </a:lnTo>
                  <a:lnTo>
                    <a:pt x="17" y="43"/>
                  </a:lnTo>
                  <a:lnTo>
                    <a:pt x="10" y="62"/>
                  </a:lnTo>
                  <a:lnTo>
                    <a:pt x="0" y="62"/>
                  </a:lnTo>
                  <a:lnTo>
                    <a:pt x="21" y="35"/>
                  </a:lnTo>
                  <a:lnTo>
                    <a:pt x="42" y="35"/>
                  </a:lnTo>
                  <a:lnTo>
                    <a:pt x="37" y="20"/>
                  </a:lnTo>
                  <a:lnTo>
                    <a:pt x="34" y="16"/>
                  </a:lnTo>
                  <a:lnTo>
                    <a:pt x="33" y="13"/>
                  </a:lnTo>
                  <a:lnTo>
                    <a:pt x="32" y="11"/>
                  </a:lnTo>
                  <a:lnTo>
                    <a:pt x="32" y="7"/>
                  </a:lnTo>
                  <a:lnTo>
                    <a:pt x="31" y="11"/>
                  </a:lnTo>
                  <a:lnTo>
                    <a:pt x="30" y="13"/>
                  </a:lnTo>
                  <a:lnTo>
                    <a:pt x="29" y="16"/>
                  </a:lnTo>
                  <a:lnTo>
                    <a:pt x="28" y="19"/>
                  </a:lnTo>
                  <a:lnTo>
                    <a:pt x="21" y="35"/>
                  </a:lnTo>
                  <a:lnTo>
                    <a:pt x="0" y="6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83" name="Freeform 303"/>
            <p:cNvSpPr>
              <a:spLocks/>
            </p:cNvSpPr>
            <p:nvPr/>
          </p:nvSpPr>
          <p:spPr bwMode="auto">
            <a:xfrm>
              <a:off x="680" y="748"/>
              <a:ext cx="51" cy="63"/>
            </a:xfrm>
            <a:custGeom>
              <a:avLst/>
              <a:gdLst/>
              <a:ahLst/>
              <a:cxnLst>
                <a:cxn ang="0">
                  <a:pos x="21" y="62"/>
                </a:cxn>
                <a:cxn ang="0">
                  <a:pos x="21" y="7"/>
                </a:cxn>
                <a:cxn ang="0">
                  <a:pos x="0" y="7"/>
                </a:cxn>
                <a:cxn ang="0">
                  <a:pos x="0" y="0"/>
                </a:cxn>
                <a:cxn ang="0">
                  <a:pos x="50" y="0"/>
                </a:cxn>
                <a:cxn ang="0">
                  <a:pos x="50" y="7"/>
                </a:cxn>
                <a:cxn ang="0">
                  <a:pos x="29" y="7"/>
                </a:cxn>
                <a:cxn ang="0">
                  <a:pos x="29" y="62"/>
                </a:cxn>
                <a:cxn ang="0">
                  <a:pos x="21" y="62"/>
                </a:cxn>
              </a:cxnLst>
              <a:rect l="0" t="0" r="r" b="b"/>
              <a:pathLst>
                <a:path w="51" h="63">
                  <a:moveTo>
                    <a:pt x="21" y="62"/>
                  </a:moveTo>
                  <a:lnTo>
                    <a:pt x="21" y="7"/>
                  </a:lnTo>
                  <a:lnTo>
                    <a:pt x="0" y="7"/>
                  </a:lnTo>
                  <a:lnTo>
                    <a:pt x="0" y="0"/>
                  </a:lnTo>
                  <a:lnTo>
                    <a:pt x="50" y="0"/>
                  </a:lnTo>
                  <a:lnTo>
                    <a:pt x="50" y="7"/>
                  </a:lnTo>
                  <a:lnTo>
                    <a:pt x="29" y="7"/>
                  </a:lnTo>
                  <a:lnTo>
                    <a:pt x="29" y="62"/>
                  </a:lnTo>
                  <a:lnTo>
                    <a:pt x="21" y="6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84" name="Freeform 304"/>
            <p:cNvSpPr>
              <a:spLocks/>
            </p:cNvSpPr>
            <p:nvPr/>
          </p:nvSpPr>
          <p:spPr bwMode="auto">
            <a:xfrm>
              <a:off x="750" y="748"/>
              <a:ext cx="48" cy="63"/>
            </a:xfrm>
            <a:custGeom>
              <a:avLst/>
              <a:gdLst/>
              <a:ahLst/>
              <a:cxnLst>
                <a:cxn ang="0">
                  <a:pos x="0" y="62"/>
                </a:cxn>
                <a:cxn ang="0">
                  <a:pos x="0" y="0"/>
                </a:cxn>
                <a:cxn ang="0">
                  <a:pos x="46" y="0"/>
                </a:cxn>
                <a:cxn ang="0">
                  <a:pos x="46" y="7"/>
                </a:cxn>
                <a:cxn ang="0">
                  <a:pos x="9" y="7"/>
                </a:cxn>
                <a:cxn ang="0">
                  <a:pos x="9" y="27"/>
                </a:cxn>
                <a:cxn ang="0">
                  <a:pos x="44" y="27"/>
                </a:cxn>
                <a:cxn ang="0">
                  <a:pos x="44" y="33"/>
                </a:cxn>
                <a:cxn ang="0">
                  <a:pos x="9" y="33"/>
                </a:cxn>
                <a:cxn ang="0">
                  <a:pos x="9" y="55"/>
                </a:cxn>
                <a:cxn ang="0">
                  <a:pos x="47" y="55"/>
                </a:cxn>
                <a:cxn ang="0">
                  <a:pos x="47" y="62"/>
                </a:cxn>
                <a:cxn ang="0">
                  <a:pos x="0" y="62"/>
                </a:cxn>
              </a:cxnLst>
              <a:rect l="0" t="0" r="r" b="b"/>
              <a:pathLst>
                <a:path w="48" h="63">
                  <a:moveTo>
                    <a:pt x="0" y="62"/>
                  </a:moveTo>
                  <a:lnTo>
                    <a:pt x="0" y="0"/>
                  </a:lnTo>
                  <a:lnTo>
                    <a:pt x="46" y="0"/>
                  </a:lnTo>
                  <a:lnTo>
                    <a:pt x="46" y="7"/>
                  </a:lnTo>
                  <a:lnTo>
                    <a:pt x="9" y="7"/>
                  </a:lnTo>
                  <a:lnTo>
                    <a:pt x="9" y="27"/>
                  </a:lnTo>
                  <a:lnTo>
                    <a:pt x="44" y="27"/>
                  </a:lnTo>
                  <a:lnTo>
                    <a:pt x="44" y="33"/>
                  </a:lnTo>
                  <a:lnTo>
                    <a:pt x="9" y="33"/>
                  </a:lnTo>
                  <a:lnTo>
                    <a:pt x="9" y="55"/>
                  </a:lnTo>
                  <a:lnTo>
                    <a:pt x="47" y="55"/>
                  </a:lnTo>
                  <a:lnTo>
                    <a:pt x="47" y="62"/>
                  </a:lnTo>
                  <a:lnTo>
                    <a:pt x="0" y="6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85" name="Freeform 305"/>
            <p:cNvSpPr>
              <a:spLocks/>
            </p:cNvSpPr>
            <p:nvPr/>
          </p:nvSpPr>
          <p:spPr bwMode="auto">
            <a:xfrm>
              <a:off x="819" y="748"/>
              <a:ext cx="59" cy="63"/>
            </a:xfrm>
            <a:custGeom>
              <a:avLst/>
              <a:gdLst/>
              <a:ahLst/>
              <a:cxnLst>
                <a:cxn ang="0">
                  <a:pos x="0" y="0"/>
                </a:cxn>
                <a:cxn ang="0">
                  <a:pos x="34" y="0"/>
                </a:cxn>
                <a:cxn ang="0">
                  <a:pos x="40" y="1"/>
                </a:cxn>
                <a:cxn ang="0">
                  <a:pos x="45" y="3"/>
                </a:cxn>
                <a:cxn ang="0">
                  <a:pos x="50" y="6"/>
                </a:cxn>
                <a:cxn ang="0">
                  <a:pos x="52" y="11"/>
                </a:cxn>
                <a:cxn ang="0">
                  <a:pos x="54" y="15"/>
                </a:cxn>
                <a:cxn ang="0">
                  <a:pos x="53" y="20"/>
                </a:cxn>
                <a:cxn ang="0">
                  <a:pos x="51" y="27"/>
                </a:cxn>
                <a:cxn ang="0">
                  <a:pos x="46" y="31"/>
                </a:cxn>
                <a:cxn ang="0">
                  <a:pos x="40" y="33"/>
                </a:cxn>
                <a:cxn ang="0">
                  <a:pos x="36" y="35"/>
                </a:cxn>
                <a:cxn ang="0">
                  <a:pos x="39" y="36"/>
                </a:cxn>
                <a:cxn ang="0">
                  <a:pos x="41" y="40"/>
                </a:cxn>
                <a:cxn ang="0">
                  <a:pos x="46" y="44"/>
                </a:cxn>
                <a:cxn ang="0">
                  <a:pos x="58" y="62"/>
                </a:cxn>
                <a:cxn ang="0">
                  <a:pos x="39" y="49"/>
                </a:cxn>
                <a:cxn ang="0">
                  <a:pos x="35" y="45"/>
                </a:cxn>
                <a:cxn ang="0">
                  <a:pos x="33" y="42"/>
                </a:cxn>
                <a:cxn ang="0">
                  <a:pos x="30" y="40"/>
                </a:cxn>
                <a:cxn ang="0">
                  <a:pos x="28" y="37"/>
                </a:cxn>
                <a:cxn ang="0">
                  <a:pos x="27" y="36"/>
                </a:cxn>
                <a:cxn ang="0">
                  <a:pos x="24" y="35"/>
                </a:cxn>
                <a:cxn ang="0">
                  <a:pos x="22" y="35"/>
                </a:cxn>
                <a:cxn ang="0">
                  <a:pos x="18" y="35"/>
                </a:cxn>
                <a:cxn ang="0">
                  <a:pos x="8" y="62"/>
                </a:cxn>
                <a:cxn ang="0">
                  <a:pos x="8" y="28"/>
                </a:cxn>
                <a:cxn ang="0">
                  <a:pos x="30" y="28"/>
                </a:cxn>
                <a:cxn ang="0">
                  <a:pos x="35" y="27"/>
                </a:cxn>
                <a:cxn ang="0">
                  <a:pos x="39" y="27"/>
                </a:cxn>
                <a:cxn ang="0">
                  <a:pos x="41" y="25"/>
                </a:cxn>
                <a:cxn ang="0">
                  <a:pos x="44" y="21"/>
                </a:cxn>
                <a:cxn ang="0">
                  <a:pos x="45" y="19"/>
                </a:cxn>
                <a:cxn ang="0">
                  <a:pos x="45" y="16"/>
                </a:cxn>
                <a:cxn ang="0">
                  <a:pos x="42" y="12"/>
                </a:cxn>
                <a:cxn ang="0">
                  <a:pos x="40" y="10"/>
                </a:cxn>
                <a:cxn ang="0">
                  <a:pos x="33" y="7"/>
                </a:cxn>
                <a:cxn ang="0">
                  <a:pos x="8" y="7"/>
                </a:cxn>
                <a:cxn ang="0">
                  <a:pos x="0" y="62"/>
                </a:cxn>
              </a:cxnLst>
              <a:rect l="0" t="0" r="r" b="b"/>
              <a:pathLst>
                <a:path w="59" h="63">
                  <a:moveTo>
                    <a:pt x="0" y="62"/>
                  </a:moveTo>
                  <a:lnTo>
                    <a:pt x="0" y="0"/>
                  </a:lnTo>
                  <a:lnTo>
                    <a:pt x="29" y="0"/>
                  </a:lnTo>
                  <a:lnTo>
                    <a:pt x="34" y="0"/>
                  </a:lnTo>
                  <a:lnTo>
                    <a:pt x="37" y="1"/>
                  </a:lnTo>
                  <a:lnTo>
                    <a:pt x="40" y="1"/>
                  </a:lnTo>
                  <a:lnTo>
                    <a:pt x="42" y="2"/>
                  </a:lnTo>
                  <a:lnTo>
                    <a:pt x="45" y="3"/>
                  </a:lnTo>
                  <a:lnTo>
                    <a:pt x="47" y="4"/>
                  </a:lnTo>
                  <a:lnTo>
                    <a:pt x="50" y="6"/>
                  </a:lnTo>
                  <a:lnTo>
                    <a:pt x="51" y="9"/>
                  </a:lnTo>
                  <a:lnTo>
                    <a:pt x="52" y="11"/>
                  </a:lnTo>
                  <a:lnTo>
                    <a:pt x="53" y="13"/>
                  </a:lnTo>
                  <a:lnTo>
                    <a:pt x="54" y="15"/>
                  </a:lnTo>
                  <a:lnTo>
                    <a:pt x="54" y="17"/>
                  </a:lnTo>
                  <a:lnTo>
                    <a:pt x="53" y="20"/>
                  </a:lnTo>
                  <a:lnTo>
                    <a:pt x="52" y="24"/>
                  </a:lnTo>
                  <a:lnTo>
                    <a:pt x="51" y="27"/>
                  </a:lnTo>
                  <a:lnTo>
                    <a:pt x="50" y="29"/>
                  </a:lnTo>
                  <a:lnTo>
                    <a:pt x="46" y="31"/>
                  </a:lnTo>
                  <a:lnTo>
                    <a:pt x="42" y="32"/>
                  </a:lnTo>
                  <a:lnTo>
                    <a:pt x="40" y="33"/>
                  </a:lnTo>
                  <a:lnTo>
                    <a:pt x="35" y="34"/>
                  </a:lnTo>
                  <a:lnTo>
                    <a:pt x="36" y="35"/>
                  </a:lnTo>
                  <a:lnTo>
                    <a:pt x="37" y="36"/>
                  </a:lnTo>
                  <a:lnTo>
                    <a:pt x="39" y="36"/>
                  </a:lnTo>
                  <a:lnTo>
                    <a:pt x="40" y="37"/>
                  </a:lnTo>
                  <a:lnTo>
                    <a:pt x="41" y="40"/>
                  </a:lnTo>
                  <a:lnTo>
                    <a:pt x="44" y="42"/>
                  </a:lnTo>
                  <a:lnTo>
                    <a:pt x="46" y="44"/>
                  </a:lnTo>
                  <a:lnTo>
                    <a:pt x="47" y="46"/>
                  </a:lnTo>
                  <a:lnTo>
                    <a:pt x="58" y="62"/>
                  </a:lnTo>
                  <a:lnTo>
                    <a:pt x="47" y="62"/>
                  </a:lnTo>
                  <a:lnTo>
                    <a:pt x="39" y="49"/>
                  </a:lnTo>
                  <a:lnTo>
                    <a:pt x="37" y="47"/>
                  </a:lnTo>
                  <a:lnTo>
                    <a:pt x="35" y="45"/>
                  </a:lnTo>
                  <a:lnTo>
                    <a:pt x="34" y="43"/>
                  </a:lnTo>
                  <a:lnTo>
                    <a:pt x="33" y="42"/>
                  </a:lnTo>
                  <a:lnTo>
                    <a:pt x="31" y="41"/>
                  </a:lnTo>
                  <a:lnTo>
                    <a:pt x="30" y="40"/>
                  </a:lnTo>
                  <a:lnTo>
                    <a:pt x="29" y="37"/>
                  </a:lnTo>
                  <a:lnTo>
                    <a:pt x="28" y="37"/>
                  </a:lnTo>
                  <a:lnTo>
                    <a:pt x="28" y="36"/>
                  </a:lnTo>
                  <a:lnTo>
                    <a:pt x="27" y="36"/>
                  </a:lnTo>
                  <a:lnTo>
                    <a:pt x="25" y="35"/>
                  </a:lnTo>
                  <a:lnTo>
                    <a:pt x="24" y="35"/>
                  </a:lnTo>
                  <a:lnTo>
                    <a:pt x="23" y="35"/>
                  </a:lnTo>
                  <a:lnTo>
                    <a:pt x="22" y="35"/>
                  </a:lnTo>
                  <a:lnTo>
                    <a:pt x="19" y="35"/>
                  </a:lnTo>
                  <a:lnTo>
                    <a:pt x="18" y="35"/>
                  </a:lnTo>
                  <a:lnTo>
                    <a:pt x="8" y="35"/>
                  </a:lnTo>
                  <a:lnTo>
                    <a:pt x="8" y="62"/>
                  </a:lnTo>
                  <a:lnTo>
                    <a:pt x="0" y="62"/>
                  </a:lnTo>
                  <a:lnTo>
                    <a:pt x="8" y="28"/>
                  </a:lnTo>
                  <a:lnTo>
                    <a:pt x="28" y="28"/>
                  </a:lnTo>
                  <a:lnTo>
                    <a:pt x="30" y="28"/>
                  </a:lnTo>
                  <a:lnTo>
                    <a:pt x="33" y="27"/>
                  </a:lnTo>
                  <a:lnTo>
                    <a:pt x="35" y="27"/>
                  </a:lnTo>
                  <a:lnTo>
                    <a:pt x="37" y="27"/>
                  </a:lnTo>
                  <a:lnTo>
                    <a:pt x="39" y="27"/>
                  </a:lnTo>
                  <a:lnTo>
                    <a:pt x="40" y="25"/>
                  </a:lnTo>
                  <a:lnTo>
                    <a:pt x="41" y="25"/>
                  </a:lnTo>
                  <a:lnTo>
                    <a:pt x="42" y="24"/>
                  </a:lnTo>
                  <a:lnTo>
                    <a:pt x="44" y="21"/>
                  </a:lnTo>
                  <a:lnTo>
                    <a:pt x="45" y="20"/>
                  </a:lnTo>
                  <a:lnTo>
                    <a:pt x="45" y="19"/>
                  </a:lnTo>
                  <a:lnTo>
                    <a:pt x="45" y="17"/>
                  </a:lnTo>
                  <a:lnTo>
                    <a:pt x="45" y="16"/>
                  </a:lnTo>
                  <a:lnTo>
                    <a:pt x="45" y="14"/>
                  </a:lnTo>
                  <a:lnTo>
                    <a:pt x="42" y="12"/>
                  </a:lnTo>
                  <a:lnTo>
                    <a:pt x="41" y="11"/>
                  </a:lnTo>
                  <a:lnTo>
                    <a:pt x="40" y="10"/>
                  </a:lnTo>
                  <a:lnTo>
                    <a:pt x="36" y="9"/>
                  </a:lnTo>
                  <a:lnTo>
                    <a:pt x="33" y="7"/>
                  </a:lnTo>
                  <a:lnTo>
                    <a:pt x="29" y="7"/>
                  </a:lnTo>
                  <a:lnTo>
                    <a:pt x="8" y="7"/>
                  </a:lnTo>
                  <a:lnTo>
                    <a:pt x="8" y="28"/>
                  </a:lnTo>
                  <a:lnTo>
                    <a:pt x="0" y="6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86" name="Freeform 306"/>
            <p:cNvSpPr>
              <a:spLocks/>
            </p:cNvSpPr>
            <p:nvPr/>
          </p:nvSpPr>
          <p:spPr bwMode="auto">
            <a:xfrm>
              <a:off x="901" y="2400"/>
              <a:ext cx="88" cy="62"/>
            </a:xfrm>
            <a:custGeom>
              <a:avLst/>
              <a:gdLst/>
              <a:ahLst/>
              <a:cxnLst>
                <a:cxn ang="0">
                  <a:pos x="18" y="61"/>
                </a:cxn>
                <a:cxn ang="0">
                  <a:pos x="0" y="0"/>
                </a:cxn>
                <a:cxn ang="0">
                  <a:pos x="8" y="0"/>
                </a:cxn>
                <a:cxn ang="0">
                  <a:pos x="19" y="41"/>
                </a:cxn>
                <a:cxn ang="0">
                  <a:pos x="19" y="43"/>
                </a:cxn>
                <a:cxn ang="0">
                  <a:pos x="21" y="46"/>
                </a:cxn>
                <a:cxn ang="0">
                  <a:pos x="21" y="50"/>
                </a:cxn>
                <a:cxn ang="0">
                  <a:pos x="23" y="54"/>
                </a:cxn>
                <a:cxn ang="0">
                  <a:pos x="24" y="49"/>
                </a:cxn>
                <a:cxn ang="0">
                  <a:pos x="24" y="45"/>
                </a:cxn>
                <a:cxn ang="0">
                  <a:pos x="26" y="43"/>
                </a:cxn>
                <a:cxn ang="0">
                  <a:pos x="26" y="42"/>
                </a:cxn>
                <a:cxn ang="0">
                  <a:pos x="37" y="0"/>
                </a:cxn>
                <a:cxn ang="0">
                  <a:pos x="50" y="0"/>
                </a:cxn>
                <a:cxn ang="0">
                  <a:pos x="58" y="31"/>
                </a:cxn>
                <a:cxn ang="0">
                  <a:pos x="60" y="34"/>
                </a:cxn>
                <a:cxn ang="0">
                  <a:pos x="60" y="36"/>
                </a:cxn>
                <a:cxn ang="0">
                  <a:pos x="61" y="40"/>
                </a:cxn>
                <a:cxn ang="0">
                  <a:pos x="62" y="42"/>
                </a:cxn>
                <a:cxn ang="0">
                  <a:pos x="62" y="45"/>
                </a:cxn>
                <a:cxn ang="0">
                  <a:pos x="63" y="47"/>
                </a:cxn>
                <a:cxn ang="0">
                  <a:pos x="63" y="50"/>
                </a:cxn>
                <a:cxn ang="0">
                  <a:pos x="64" y="54"/>
                </a:cxn>
                <a:cxn ang="0">
                  <a:pos x="64" y="50"/>
                </a:cxn>
                <a:cxn ang="0">
                  <a:pos x="66" y="47"/>
                </a:cxn>
                <a:cxn ang="0">
                  <a:pos x="67" y="43"/>
                </a:cxn>
                <a:cxn ang="0">
                  <a:pos x="68" y="40"/>
                </a:cxn>
                <a:cxn ang="0">
                  <a:pos x="77" y="0"/>
                </a:cxn>
                <a:cxn ang="0">
                  <a:pos x="87" y="0"/>
                </a:cxn>
                <a:cxn ang="0">
                  <a:pos x="69" y="61"/>
                </a:cxn>
                <a:cxn ang="0">
                  <a:pos x="58" y="61"/>
                </a:cxn>
                <a:cxn ang="0">
                  <a:pos x="45" y="14"/>
                </a:cxn>
                <a:cxn ang="0">
                  <a:pos x="45" y="12"/>
                </a:cxn>
                <a:cxn ang="0">
                  <a:pos x="44" y="10"/>
                </a:cxn>
                <a:cxn ang="0">
                  <a:pos x="44" y="9"/>
                </a:cxn>
                <a:cxn ang="0">
                  <a:pos x="44" y="7"/>
                </a:cxn>
                <a:cxn ang="0">
                  <a:pos x="43" y="10"/>
                </a:cxn>
                <a:cxn ang="0">
                  <a:pos x="42" y="11"/>
                </a:cxn>
                <a:cxn ang="0">
                  <a:pos x="42" y="13"/>
                </a:cxn>
                <a:cxn ang="0">
                  <a:pos x="42" y="15"/>
                </a:cxn>
                <a:cxn ang="0">
                  <a:pos x="29" y="61"/>
                </a:cxn>
                <a:cxn ang="0">
                  <a:pos x="18" y="61"/>
                </a:cxn>
              </a:cxnLst>
              <a:rect l="0" t="0" r="r" b="b"/>
              <a:pathLst>
                <a:path w="88" h="62">
                  <a:moveTo>
                    <a:pt x="18" y="61"/>
                  </a:moveTo>
                  <a:lnTo>
                    <a:pt x="0" y="0"/>
                  </a:lnTo>
                  <a:lnTo>
                    <a:pt x="8" y="0"/>
                  </a:lnTo>
                  <a:lnTo>
                    <a:pt x="19" y="41"/>
                  </a:lnTo>
                  <a:lnTo>
                    <a:pt x="19" y="43"/>
                  </a:lnTo>
                  <a:lnTo>
                    <a:pt x="21" y="46"/>
                  </a:lnTo>
                  <a:lnTo>
                    <a:pt x="21" y="50"/>
                  </a:lnTo>
                  <a:lnTo>
                    <a:pt x="23" y="54"/>
                  </a:lnTo>
                  <a:lnTo>
                    <a:pt x="24" y="49"/>
                  </a:lnTo>
                  <a:lnTo>
                    <a:pt x="24" y="45"/>
                  </a:lnTo>
                  <a:lnTo>
                    <a:pt x="26" y="43"/>
                  </a:lnTo>
                  <a:lnTo>
                    <a:pt x="26" y="42"/>
                  </a:lnTo>
                  <a:lnTo>
                    <a:pt x="37" y="0"/>
                  </a:lnTo>
                  <a:lnTo>
                    <a:pt x="50" y="0"/>
                  </a:lnTo>
                  <a:lnTo>
                    <a:pt x="58" y="31"/>
                  </a:lnTo>
                  <a:lnTo>
                    <a:pt x="60" y="34"/>
                  </a:lnTo>
                  <a:lnTo>
                    <a:pt x="60" y="36"/>
                  </a:lnTo>
                  <a:lnTo>
                    <a:pt x="61" y="40"/>
                  </a:lnTo>
                  <a:lnTo>
                    <a:pt x="62" y="42"/>
                  </a:lnTo>
                  <a:lnTo>
                    <a:pt x="62" y="45"/>
                  </a:lnTo>
                  <a:lnTo>
                    <a:pt x="63" y="47"/>
                  </a:lnTo>
                  <a:lnTo>
                    <a:pt x="63" y="50"/>
                  </a:lnTo>
                  <a:lnTo>
                    <a:pt x="64" y="54"/>
                  </a:lnTo>
                  <a:lnTo>
                    <a:pt x="64" y="50"/>
                  </a:lnTo>
                  <a:lnTo>
                    <a:pt x="66" y="47"/>
                  </a:lnTo>
                  <a:lnTo>
                    <a:pt x="67" y="43"/>
                  </a:lnTo>
                  <a:lnTo>
                    <a:pt x="68" y="40"/>
                  </a:lnTo>
                  <a:lnTo>
                    <a:pt x="77" y="0"/>
                  </a:lnTo>
                  <a:lnTo>
                    <a:pt x="87" y="0"/>
                  </a:lnTo>
                  <a:lnTo>
                    <a:pt x="69" y="61"/>
                  </a:lnTo>
                  <a:lnTo>
                    <a:pt x="58" y="61"/>
                  </a:lnTo>
                  <a:lnTo>
                    <a:pt x="45" y="14"/>
                  </a:lnTo>
                  <a:lnTo>
                    <a:pt x="45" y="12"/>
                  </a:lnTo>
                  <a:lnTo>
                    <a:pt x="44" y="10"/>
                  </a:lnTo>
                  <a:lnTo>
                    <a:pt x="44" y="9"/>
                  </a:lnTo>
                  <a:lnTo>
                    <a:pt x="44" y="7"/>
                  </a:lnTo>
                  <a:lnTo>
                    <a:pt x="43" y="10"/>
                  </a:lnTo>
                  <a:lnTo>
                    <a:pt x="42" y="11"/>
                  </a:lnTo>
                  <a:lnTo>
                    <a:pt x="42" y="13"/>
                  </a:lnTo>
                  <a:lnTo>
                    <a:pt x="42" y="15"/>
                  </a:lnTo>
                  <a:lnTo>
                    <a:pt x="29" y="61"/>
                  </a:lnTo>
                  <a:lnTo>
                    <a:pt x="18" y="61"/>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87" name="Freeform 307"/>
            <p:cNvSpPr>
              <a:spLocks/>
            </p:cNvSpPr>
            <p:nvPr/>
          </p:nvSpPr>
          <p:spPr bwMode="auto">
            <a:xfrm>
              <a:off x="992" y="2400"/>
              <a:ext cx="62" cy="62"/>
            </a:xfrm>
            <a:custGeom>
              <a:avLst/>
              <a:gdLst/>
              <a:ahLst/>
              <a:cxnLst>
                <a:cxn ang="0">
                  <a:pos x="0" y="61"/>
                </a:cxn>
                <a:cxn ang="0">
                  <a:pos x="27" y="0"/>
                </a:cxn>
                <a:cxn ang="0">
                  <a:pos x="35" y="0"/>
                </a:cxn>
                <a:cxn ang="0">
                  <a:pos x="61" y="61"/>
                </a:cxn>
                <a:cxn ang="0">
                  <a:pos x="52" y="61"/>
                </a:cxn>
                <a:cxn ang="0">
                  <a:pos x="44" y="42"/>
                </a:cxn>
                <a:cxn ang="0">
                  <a:pos x="17" y="42"/>
                </a:cxn>
                <a:cxn ang="0">
                  <a:pos x="10" y="61"/>
                </a:cxn>
                <a:cxn ang="0">
                  <a:pos x="0" y="61"/>
                </a:cxn>
                <a:cxn ang="0">
                  <a:pos x="20" y="34"/>
                </a:cxn>
                <a:cxn ang="0">
                  <a:pos x="42" y="34"/>
                </a:cxn>
                <a:cxn ang="0">
                  <a:pos x="35" y="19"/>
                </a:cxn>
                <a:cxn ang="0">
                  <a:pos x="34" y="15"/>
                </a:cxn>
                <a:cxn ang="0">
                  <a:pos x="33" y="12"/>
                </a:cxn>
                <a:cxn ang="0">
                  <a:pos x="32" y="10"/>
                </a:cxn>
                <a:cxn ang="0">
                  <a:pos x="31" y="6"/>
                </a:cxn>
                <a:cxn ang="0">
                  <a:pos x="31" y="10"/>
                </a:cxn>
                <a:cxn ang="0">
                  <a:pos x="28" y="13"/>
                </a:cxn>
                <a:cxn ang="0">
                  <a:pos x="28" y="15"/>
                </a:cxn>
                <a:cxn ang="0">
                  <a:pos x="27" y="18"/>
                </a:cxn>
                <a:cxn ang="0">
                  <a:pos x="20" y="34"/>
                </a:cxn>
                <a:cxn ang="0">
                  <a:pos x="0" y="61"/>
                </a:cxn>
              </a:cxnLst>
              <a:rect l="0" t="0" r="r" b="b"/>
              <a:pathLst>
                <a:path w="62" h="62">
                  <a:moveTo>
                    <a:pt x="0" y="61"/>
                  </a:moveTo>
                  <a:lnTo>
                    <a:pt x="27" y="0"/>
                  </a:lnTo>
                  <a:lnTo>
                    <a:pt x="35" y="0"/>
                  </a:lnTo>
                  <a:lnTo>
                    <a:pt x="61" y="61"/>
                  </a:lnTo>
                  <a:lnTo>
                    <a:pt x="52" y="61"/>
                  </a:lnTo>
                  <a:lnTo>
                    <a:pt x="44" y="42"/>
                  </a:lnTo>
                  <a:lnTo>
                    <a:pt x="17" y="42"/>
                  </a:lnTo>
                  <a:lnTo>
                    <a:pt x="10" y="61"/>
                  </a:lnTo>
                  <a:lnTo>
                    <a:pt x="0" y="61"/>
                  </a:lnTo>
                  <a:lnTo>
                    <a:pt x="20" y="34"/>
                  </a:lnTo>
                  <a:lnTo>
                    <a:pt x="42" y="34"/>
                  </a:lnTo>
                  <a:lnTo>
                    <a:pt x="35" y="19"/>
                  </a:lnTo>
                  <a:lnTo>
                    <a:pt x="34" y="15"/>
                  </a:lnTo>
                  <a:lnTo>
                    <a:pt x="33" y="12"/>
                  </a:lnTo>
                  <a:lnTo>
                    <a:pt x="32" y="10"/>
                  </a:lnTo>
                  <a:lnTo>
                    <a:pt x="31" y="6"/>
                  </a:lnTo>
                  <a:lnTo>
                    <a:pt x="31" y="10"/>
                  </a:lnTo>
                  <a:lnTo>
                    <a:pt x="28" y="13"/>
                  </a:lnTo>
                  <a:lnTo>
                    <a:pt x="28" y="15"/>
                  </a:lnTo>
                  <a:lnTo>
                    <a:pt x="27" y="18"/>
                  </a:lnTo>
                  <a:lnTo>
                    <a:pt x="20" y="34"/>
                  </a:lnTo>
                  <a:lnTo>
                    <a:pt x="0" y="61"/>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88" name="Freeform 308"/>
            <p:cNvSpPr>
              <a:spLocks/>
            </p:cNvSpPr>
            <p:nvPr/>
          </p:nvSpPr>
          <p:spPr bwMode="auto">
            <a:xfrm>
              <a:off x="1057" y="2400"/>
              <a:ext cx="54" cy="62"/>
            </a:xfrm>
            <a:custGeom>
              <a:avLst/>
              <a:gdLst/>
              <a:ahLst/>
              <a:cxnLst>
                <a:cxn ang="0">
                  <a:pos x="22" y="61"/>
                </a:cxn>
                <a:cxn ang="0">
                  <a:pos x="22" y="6"/>
                </a:cxn>
                <a:cxn ang="0">
                  <a:pos x="0" y="6"/>
                </a:cxn>
                <a:cxn ang="0">
                  <a:pos x="0" y="0"/>
                </a:cxn>
                <a:cxn ang="0">
                  <a:pos x="53" y="0"/>
                </a:cxn>
                <a:cxn ang="0">
                  <a:pos x="53" y="6"/>
                </a:cxn>
                <a:cxn ang="0">
                  <a:pos x="31" y="6"/>
                </a:cxn>
                <a:cxn ang="0">
                  <a:pos x="31" y="61"/>
                </a:cxn>
                <a:cxn ang="0">
                  <a:pos x="22" y="61"/>
                </a:cxn>
              </a:cxnLst>
              <a:rect l="0" t="0" r="r" b="b"/>
              <a:pathLst>
                <a:path w="54" h="62">
                  <a:moveTo>
                    <a:pt x="22" y="61"/>
                  </a:moveTo>
                  <a:lnTo>
                    <a:pt x="22" y="6"/>
                  </a:lnTo>
                  <a:lnTo>
                    <a:pt x="0" y="6"/>
                  </a:lnTo>
                  <a:lnTo>
                    <a:pt x="0" y="0"/>
                  </a:lnTo>
                  <a:lnTo>
                    <a:pt x="53" y="0"/>
                  </a:lnTo>
                  <a:lnTo>
                    <a:pt x="53" y="6"/>
                  </a:lnTo>
                  <a:lnTo>
                    <a:pt x="31" y="6"/>
                  </a:lnTo>
                  <a:lnTo>
                    <a:pt x="31" y="61"/>
                  </a:lnTo>
                  <a:lnTo>
                    <a:pt x="22" y="61"/>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89" name="Freeform 309"/>
            <p:cNvSpPr>
              <a:spLocks/>
            </p:cNvSpPr>
            <p:nvPr/>
          </p:nvSpPr>
          <p:spPr bwMode="auto">
            <a:xfrm>
              <a:off x="1128" y="2400"/>
              <a:ext cx="49" cy="62"/>
            </a:xfrm>
            <a:custGeom>
              <a:avLst/>
              <a:gdLst/>
              <a:ahLst/>
              <a:cxnLst>
                <a:cxn ang="0">
                  <a:pos x="0" y="61"/>
                </a:cxn>
                <a:cxn ang="0">
                  <a:pos x="0" y="0"/>
                </a:cxn>
                <a:cxn ang="0">
                  <a:pos x="47" y="0"/>
                </a:cxn>
                <a:cxn ang="0">
                  <a:pos x="47" y="6"/>
                </a:cxn>
                <a:cxn ang="0">
                  <a:pos x="8" y="6"/>
                </a:cxn>
                <a:cxn ang="0">
                  <a:pos x="8" y="26"/>
                </a:cxn>
                <a:cxn ang="0">
                  <a:pos x="44" y="26"/>
                </a:cxn>
                <a:cxn ang="0">
                  <a:pos x="44" y="33"/>
                </a:cxn>
                <a:cxn ang="0">
                  <a:pos x="8" y="33"/>
                </a:cxn>
                <a:cxn ang="0">
                  <a:pos x="8" y="54"/>
                </a:cxn>
                <a:cxn ang="0">
                  <a:pos x="48" y="54"/>
                </a:cxn>
                <a:cxn ang="0">
                  <a:pos x="48" y="61"/>
                </a:cxn>
                <a:cxn ang="0">
                  <a:pos x="0" y="61"/>
                </a:cxn>
              </a:cxnLst>
              <a:rect l="0" t="0" r="r" b="b"/>
              <a:pathLst>
                <a:path w="49" h="62">
                  <a:moveTo>
                    <a:pt x="0" y="61"/>
                  </a:moveTo>
                  <a:lnTo>
                    <a:pt x="0" y="0"/>
                  </a:lnTo>
                  <a:lnTo>
                    <a:pt x="47" y="0"/>
                  </a:lnTo>
                  <a:lnTo>
                    <a:pt x="47" y="6"/>
                  </a:lnTo>
                  <a:lnTo>
                    <a:pt x="8" y="6"/>
                  </a:lnTo>
                  <a:lnTo>
                    <a:pt x="8" y="26"/>
                  </a:lnTo>
                  <a:lnTo>
                    <a:pt x="44" y="26"/>
                  </a:lnTo>
                  <a:lnTo>
                    <a:pt x="44" y="33"/>
                  </a:lnTo>
                  <a:lnTo>
                    <a:pt x="8" y="33"/>
                  </a:lnTo>
                  <a:lnTo>
                    <a:pt x="8" y="54"/>
                  </a:lnTo>
                  <a:lnTo>
                    <a:pt x="48" y="54"/>
                  </a:lnTo>
                  <a:lnTo>
                    <a:pt x="48" y="61"/>
                  </a:lnTo>
                  <a:lnTo>
                    <a:pt x="0" y="61"/>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90" name="Freeform 310"/>
            <p:cNvSpPr>
              <a:spLocks/>
            </p:cNvSpPr>
            <p:nvPr/>
          </p:nvSpPr>
          <p:spPr bwMode="auto">
            <a:xfrm>
              <a:off x="1196" y="2400"/>
              <a:ext cx="59" cy="62"/>
            </a:xfrm>
            <a:custGeom>
              <a:avLst/>
              <a:gdLst/>
              <a:ahLst/>
              <a:cxnLst>
                <a:cxn ang="0">
                  <a:pos x="0" y="0"/>
                </a:cxn>
                <a:cxn ang="0">
                  <a:pos x="34" y="0"/>
                </a:cxn>
                <a:cxn ang="0">
                  <a:pos x="40" y="1"/>
                </a:cxn>
                <a:cxn ang="0">
                  <a:pos x="45" y="2"/>
                </a:cxn>
                <a:cxn ang="0">
                  <a:pos x="49" y="5"/>
                </a:cxn>
                <a:cxn ang="0">
                  <a:pos x="51" y="10"/>
                </a:cxn>
                <a:cxn ang="0">
                  <a:pos x="53" y="14"/>
                </a:cxn>
                <a:cxn ang="0">
                  <a:pos x="53" y="20"/>
                </a:cxn>
                <a:cxn ang="0">
                  <a:pos x="51" y="26"/>
                </a:cxn>
                <a:cxn ang="0">
                  <a:pos x="46" y="30"/>
                </a:cxn>
                <a:cxn ang="0">
                  <a:pos x="39" y="33"/>
                </a:cxn>
                <a:cxn ang="0">
                  <a:pos x="36" y="34"/>
                </a:cxn>
                <a:cxn ang="0">
                  <a:pos x="39" y="35"/>
                </a:cxn>
                <a:cxn ang="0">
                  <a:pos x="41" y="39"/>
                </a:cxn>
                <a:cxn ang="0">
                  <a:pos x="45" y="43"/>
                </a:cxn>
                <a:cxn ang="0">
                  <a:pos x="58" y="61"/>
                </a:cxn>
                <a:cxn ang="0">
                  <a:pos x="39" y="49"/>
                </a:cxn>
                <a:cxn ang="0">
                  <a:pos x="36" y="44"/>
                </a:cxn>
                <a:cxn ang="0">
                  <a:pos x="32" y="41"/>
                </a:cxn>
                <a:cxn ang="0">
                  <a:pos x="31" y="39"/>
                </a:cxn>
                <a:cxn ang="0">
                  <a:pos x="28" y="36"/>
                </a:cxn>
                <a:cxn ang="0">
                  <a:pos x="26" y="35"/>
                </a:cxn>
                <a:cxn ang="0">
                  <a:pos x="24" y="34"/>
                </a:cxn>
                <a:cxn ang="0">
                  <a:pos x="21" y="34"/>
                </a:cxn>
                <a:cxn ang="0">
                  <a:pos x="19" y="34"/>
                </a:cxn>
                <a:cxn ang="0">
                  <a:pos x="9" y="61"/>
                </a:cxn>
                <a:cxn ang="0">
                  <a:pos x="9" y="27"/>
                </a:cxn>
                <a:cxn ang="0">
                  <a:pos x="31" y="27"/>
                </a:cxn>
                <a:cxn ang="0">
                  <a:pos x="36" y="26"/>
                </a:cxn>
                <a:cxn ang="0">
                  <a:pos x="39" y="26"/>
                </a:cxn>
                <a:cxn ang="0">
                  <a:pos x="41" y="24"/>
                </a:cxn>
                <a:cxn ang="0">
                  <a:pos x="44" y="21"/>
                </a:cxn>
                <a:cxn ang="0">
                  <a:pos x="45" y="18"/>
                </a:cxn>
                <a:cxn ang="0">
                  <a:pos x="45" y="15"/>
                </a:cxn>
                <a:cxn ang="0">
                  <a:pos x="43" y="11"/>
                </a:cxn>
                <a:cxn ang="0">
                  <a:pos x="39" y="9"/>
                </a:cxn>
                <a:cxn ang="0">
                  <a:pos x="33" y="6"/>
                </a:cxn>
                <a:cxn ang="0">
                  <a:pos x="9" y="6"/>
                </a:cxn>
                <a:cxn ang="0">
                  <a:pos x="0" y="61"/>
                </a:cxn>
              </a:cxnLst>
              <a:rect l="0" t="0" r="r" b="b"/>
              <a:pathLst>
                <a:path w="59" h="62">
                  <a:moveTo>
                    <a:pt x="0" y="61"/>
                  </a:moveTo>
                  <a:lnTo>
                    <a:pt x="0" y="0"/>
                  </a:lnTo>
                  <a:lnTo>
                    <a:pt x="30" y="0"/>
                  </a:lnTo>
                  <a:lnTo>
                    <a:pt x="34" y="0"/>
                  </a:lnTo>
                  <a:lnTo>
                    <a:pt x="37" y="0"/>
                  </a:lnTo>
                  <a:lnTo>
                    <a:pt x="40" y="1"/>
                  </a:lnTo>
                  <a:lnTo>
                    <a:pt x="43" y="1"/>
                  </a:lnTo>
                  <a:lnTo>
                    <a:pt x="45" y="2"/>
                  </a:lnTo>
                  <a:lnTo>
                    <a:pt x="46" y="4"/>
                  </a:lnTo>
                  <a:lnTo>
                    <a:pt x="49" y="5"/>
                  </a:lnTo>
                  <a:lnTo>
                    <a:pt x="50" y="7"/>
                  </a:lnTo>
                  <a:lnTo>
                    <a:pt x="51" y="10"/>
                  </a:lnTo>
                  <a:lnTo>
                    <a:pt x="53" y="12"/>
                  </a:lnTo>
                  <a:lnTo>
                    <a:pt x="53" y="14"/>
                  </a:lnTo>
                  <a:lnTo>
                    <a:pt x="53" y="17"/>
                  </a:lnTo>
                  <a:lnTo>
                    <a:pt x="53" y="20"/>
                  </a:lnTo>
                  <a:lnTo>
                    <a:pt x="52" y="22"/>
                  </a:lnTo>
                  <a:lnTo>
                    <a:pt x="51" y="26"/>
                  </a:lnTo>
                  <a:lnTo>
                    <a:pt x="49" y="28"/>
                  </a:lnTo>
                  <a:lnTo>
                    <a:pt x="46" y="30"/>
                  </a:lnTo>
                  <a:lnTo>
                    <a:pt x="43" y="31"/>
                  </a:lnTo>
                  <a:lnTo>
                    <a:pt x="39" y="33"/>
                  </a:lnTo>
                  <a:lnTo>
                    <a:pt x="34" y="33"/>
                  </a:lnTo>
                  <a:lnTo>
                    <a:pt x="36" y="34"/>
                  </a:lnTo>
                  <a:lnTo>
                    <a:pt x="37" y="35"/>
                  </a:lnTo>
                  <a:lnTo>
                    <a:pt x="39" y="35"/>
                  </a:lnTo>
                  <a:lnTo>
                    <a:pt x="39" y="37"/>
                  </a:lnTo>
                  <a:lnTo>
                    <a:pt x="41" y="39"/>
                  </a:lnTo>
                  <a:lnTo>
                    <a:pt x="44" y="41"/>
                  </a:lnTo>
                  <a:lnTo>
                    <a:pt x="45" y="43"/>
                  </a:lnTo>
                  <a:lnTo>
                    <a:pt x="46" y="45"/>
                  </a:lnTo>
                  <a:lnTo>
                    <a:pt x="58" y="61"/>
                  </a:lnTo>
                  <a:lnTo>
                    <a:pt x="47" y="61"/>
                  </a:lnTo>
                  <a:lnTo>
                    <a:pt x="39" y="49"/>
                  </a:lnTo>
                  <a:lnTo>
                    <a:pt x="37" y="46"/>
                  </a:lnTo>
                  <a:lnTo>
                    <a:pt x="36" y="44"/>
                  </a:lnTo>
                  <a:lnTo>
                    <a:pt x="34" y="42"/>
                  </a:lnTo>
                  <a:lnTo>
                    <a:pt x="32" y="41"/>
                  </a:lnTo>
                  <a:lnTo>
                    <a:pt x="31" y="40"/>
                  </a:lnTo>
                  <a:lnTo>
                    <a:pt x="31" y="39"/>
                  </a:lnTo>
                  <a:lnTo>
                    <a:pt x="28" y="37"/>
                  </a:lnTo>
                  <a:lnTo>
                    <a:pt x="28" y="36"/>
                  </a:lnTo>
                  <a:lnTo>
                    <a:pt x="27" y="35"/>
                  </a:lnTo>
                  <a:lnTo>
                    <a:pt x="26" y="35"/>
                  </a:lnTo>
                  <a:lnTo>
                    <a:pt x="26" y="34"/>
                  </a:lnTo>
                  <a:lnTo>
                    <a:pt x="24" y="34"/>
                  </a:lnTo>
                  <a:lnTo>
                    <a:pt x="22" y="34"/>
                  </a:lnTo>
                  <a:lnTo>
                    <a:pt x="21" y="34"/>
                  </a:lnTo>
                  <a:lnTo>
                    <a:pt x="20" y="34"/>
                  </a:lnTo>
                  <a:lnTo>
                    <a:pt x="19" y="34"/>
                  </a:lnTo>
                  <a:lnTo>
                    <a:pt x="9" y="34"/>
                  </a:lnTo>
                  <a:lnTo>
                    <a:pt x="9" y="61"/>
                  </a:lnTo>
                  <a:lnTo>
                    <a:pt x="0" y="61"/>
                  </a:lnTo>
                  <a:lnTo>
                    <a:pt x="9" y="27"/>
                  </a:lnTo>
                  <a:lnTo>
                    <a:pt x="27" y="27"/>
                  </a:lnTo>
                  <a:lnTo>
                    <a:pt x="31" y="27"/>
                  </a:lnTo>
                  <a:lnTo>
                    <a:pt x="33" y="26"/>
                  </a:lnTo>
                  <a:lnTo>
                    <a:pt x="36" y="26"/>
                  </a:lnTo>
                  <a:lnTo>
                    <a:pt x="37" y="26"/>
                  </a:lnTo>
                  <a:lnTo>
                    <a:pt x="39" y="26"/>
                  </a:lnTo>
                  <a:lnTo>
                    <a:pt x="40" y="25"/>
                  </a:lnTo>
                  <a:lnTo>
                    <a:pt x="41" y="24"/>
                  </a:lnTo>
                  <a:lnTo>
                    <a:pt x="43" y="22"/>
                  </a:lnTo>
                  <a:lnTo>
                    <a:pt x="44" y="21"/>
                  </a:lnTo>
                  <a:lnTo>
                    <a:pt x="44" y="20"/>
                  </a:lnTo>
                  <a:lnTo>
                    <a:pt x="45" y="18"/>
                  </a:lnTo>
                  <a:lnTo>
                    <a:pt x="45" y="17"/>
                  </a:lnTo>
                  <a:lnTo>
                    <a:pt x="45" y="15"/>
                  </a:lnTo>
                  <a:lnTo>
                    <a:pt x="44" y="13"/>
                  </a:lnTo>
                  <a:lnTo>
                    <a:pt x="43" y="11"/>
                  </a:lnTo>
                  <a:lnTo>
                    <a:pt x="41" y="10"/>
                  </a:lnTo>
                  <a:lnTo>
                    <a:pt x="39" y="9"/>
                  </a:lnTo>
                  <a:lnTo>
                    <a:pt x="37" y="7"/>
                  </a:lnTo>
                  <a:lnTo>
                    <a:pt x="33" y="6"/>
                  </a:lnTo>
                  <a:lnTo>
                    <a:pt x="30" y="6"/>
                  </a:lnTo>
                  <a:lnTo>
                    <a:pt x="9" y="6"/>
                  </a:lnTo>
                  <a:lnTo>
                    <a:pt x="9" y="27"/>
                  </a:lnTo>
                  <a:lnTo>
                    <a:pt x="0" y="61"/>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91" name="Freeform 311"/>
            <p:cNvSpPr>
              <a:spLocks/>
            </p:cNvSpPr>
            <p:nvPr/>
          </p:nvSpPr>
          <p:spPr bwMode="auto">
            <a:xfrm>
              <a:off x="938" y="2495"/>
              <a:ext cx="44" cy="62"/>
            </a:xfrm>
            <a:custGeom>
              <a:avLst/>
              <a:gdLst/>
              <a:ahLst/>
              <a:cxnLst>
                <a:cxn ang="0">
                  <a:pos x="0" y="61"/>
                </a:cxn>
                <a:cxn ang="0">
                  <a:pos x="0" y="0"/>
                </a:cxn>
                <a:cxn ang="0">
                  <a:pos x="43" y="0"/>
                </a:cxn>
                <a:cxn ang="0">
                  <a:pos x="43" y="6"/>
                </a:cxn>
                <a:cxn ang="0">
                  <a:pos x="8" y="6"/>
                </a:cxn>
                <a:cxn ang="0">
                  <a:pos x="8" y="26"/>
                </a:cxn>
                <a:cxn ang="0">
                  <a:pos x="38" y="26"/>
                </a:cxn>
                <a:cxn ang="0">
                  <a:pos x="38" y="33"/>
                </a:cxn>
                <a:cxn ang="0">
                  <a:pos x="8" y="33"/>
                </a:cxn>
                <a:cxn ang="0">
                  <a:pos x="8" y="61"/>
                </a:cxn>
                <a:cxn ang="0">
                  <a:pos x="0" y="61"/>
                </a:cxn>
              </a:cxnLst>
              <a:rect l="0" t="0" r="r" b="b"/>
              <a:pathLst>
                <a:path w="44" h="62">
                  <a:moveTo>
                    <a:pt x="0" y="61"/>
                  </a:moveTo>
                  <a:lnTo>
                    <a:pt x="0" y="0"/>
                  </a:lnTo>
                  <a:lnTo>
                    <a:pt x="43" y="0"/>
                  </a:lnTo>
                  <a:lnTo>
                    <a:pt x="43" y="6"/>
                  </a:lnTo>
                  <a:lnTo>
                    <a:pt x="8" y="6"/>
                  </a:lnTo>
                  <a:lnTo>
                    <a:pt x="8" y="26"/>
                  </a:lnTo>
                  <a:lnTo>
                    <a:pt x="38" y="26"/>
                  </a:lnTo>
                  <a:lnTo>
                    <a:pt x="38" y="33"/>
                  </a:lnTo>
                  <a:lnTo>
                    <a:pt x="8" y="33"/>
                  </a:lnTo>
                  <a:lnTo>
                    <a:pt x="8" y="61"/>
                  </a:lnTo>
                  <a:lnTo>
                    <a:pt x="0" y="61"/>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92" name="Freeform 312"/>
            <p:cNvSpPr>
              <a:spLocks/>
            </p:cNvSpPr>
            <p:nvPr/>
          </p:nvSpPr>
          <p:spPr bwMode="auto">
            <a:xfrm>
              <a:off x="1002" y="2495"/>
              <a:ext cx="39" cy="62"/>
            </a:xfrm>
            <a:custGeom>
              <a:avLst/>
              <a:gdLst/>
              <a:ahLst/>
              <a:cxnLst>
                <a:cxn ang="0">
                  <a:pos x="0" y="61"/>
                </a:cxn>
                <a:cxn ang="0">
                  <a:pos x="0" y="0"/>
                </a:cxn>
                <a:cxn ang="0">
                  <a:pos x="8" y="0"/>
                </a:cxn>
                <a:cxn ang="0">
                  <a:pos x="8" y="54"/>
                </a:cxn>
                <a:cxn ang="0">
                  <a:pos x="38" y="54"/>
                </a:cxn>
                <a:cxn ang="0">
                  <a:pos x="38" y="61"/>
                </a:cxn>
                <a:cxn ang="0">
                  <a:pos x="0" y="61"/>
                </a:cxn>
              </a:cxnLst>
              <a:rect l="0" t="0" r="r" b="b"/>
              <a:pathLst>
                <a:path w="39" h="62">
                  <a:moveTo>
                    <a:pt x="0" y="61"/>
                  </a:moveTo>
                  <a:lnTo>
                    <a:pt x="0" y="0"/>
                  </a:lnTo>
                  <a:lnTo>
                    <a:pt x="8" y="0"/>
                  </a:lnTo>
                  <a:lnTo>
                    <a:pt x="8" y="54"/>
                  </a:lnTo>
                  <a:lnTo>
                    <a:pt x="38" y="54"/>
                  </a:lnTo>
                  <a:lnTo>
                    <a:pt x="38" y="61"/>
                  </a:lnTo>
                  <a:lnTo>
                    <a:pt x="0" y="61"/>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93" name="Freeform 313"/>
            <p:cNvSpPr>
              <a:spLocks/>
            </p:cNvSpPr>
            <p:nvPr/>
          </p:nvSpPr>
          <p:spPr bwMode="auto">
            <a:xfrm>
              <a:off x="1056" y="2493"/>
              <a:ext cx="64" cy="65"/>
            </a:xfrm>
            <a:custGeom>
              <a:avLst/>
              <a:gdLst/>
              <a:ahLst/>
              <a:cxnLst>
                <a:cxn ang="0">
                  <a:pos x="0" y="29"/>
                </a:cxn>
                <a:cxn ang="0">
                  <a:pos x="1" y="22"/>
                </a:cxn>
                <a:cxn ang="0">
                  <a:pos x="2" y="17"/>
                </a:cxn>
                <a:cxn ang="0">
                  <a:pos x="6" y="12"/>
                </a:cxn>
                <a:cxn ang="0">
                  <a:pos x="11" y="7"/>
                </a:cxn>
                <a:cxn ang="0">
                  <a:pos x="15" y="4"/>
                </a:cxn>
                <a:cxn ang="0">
                  <a:pos x="21" y="2"/>
                </a:cxn>
                <a:cxn ang="0">
                  <a:pos x="28" y="0"/>
                </a:cxn>
                <a:cxn ang="0">
                  <a:pos x="36" y="1"/>
                </a:cxn>
                <a:cxn ang="0">
                  <a:pos x="44" y="3"/>
                </a:cxn>
                <a:cxn ang="0">
                  <a:pos x="51" y="7"/>
                </a:cxn>
                <a:cxn ang="0">
                  <a:pos x="57" y="13"/>
                </a:cxn>
                <a:cxn ang="0">
                  <a:pos x="62" y="19"/>
                </a:cxn>
                <a:cxn ang="0">
                  <a:pos x="63" y="28"/>
                </a:cxn>
                <a:cxn ang="0">
                  <a:pos x="63" y="36"/>
                </a:cxn>
                <a:cxn ang="0">
                  <a:pos x="62" y="45"/>
                </a:cxn>
                <a:cxn ang="0">
                  <a:pos x="57" y="52"/>
                </a:cxn>
                <a:cxn ang="0">
                  <a:pos x="50" y="59"/>
                </a:cxn>
                <a:cxn ang="0">
                  <a:pos x="43" y="62"/>
                </a:cxn>
                <a:cxn ang="0">
                  <a:pos x="35" y="64"/>
                </a:cxn>
                <a:cxn ang="0">
                  <a:pos x="27" y="64"/>
                </a:cxn>
                <a:cxn ang="0">
                  <a:pos x="19" y="62"/>
                </a:cxn>
                <a:cxn ang="0">
                  <a:pos x="11" y="58"/>
                </a:cxn>
                <a:cxn ang="0">
                  <a:pos x="6" y="52"/>
                </a:cxn>
                <a:cxn ang="0">
                  <a:pos x="1" y="45"/>
                </a:cxn>
                <a:cxn ang="0">
                  <a:pos x="0" y="36"/>
                </a:cxn>
                <a:cxn ang="0">
                  <a:pos x="8" y="33"/>
                </a:cxn>
                <a:cxn ang="0">
                  <a:pos x="9" y="43"/>
                </a:cxn>
                <a:cxn ang="0">
                  <a:pos x="14" y="50"/>
                </a:cxn>
                <a:cxn ang="0">
                  <a:pos x="22" y="54"/>
                </a:cxn>
                <a:cxn ang="0">
                  <a:pos x="32" y="57"/>
                </a:cxn>
                <a:cxn ang="0">
                  <a:pos x="41" y="54"/>
                </a:cxn>
                <a:cxn ang="0">
                  <a:pos x="48" y="50"/>
                </a:cxn>
                <a:cxn ang="0">
                  <a:pos x="53" y="43"/>
                </a:cxn>
                <a:cxn ang="0">
                  <a:pos x="55" y="32"/>
                </a:cxn>
                <a:cxn ang="0">
                  <a:pos x="54" y="26"/>
                </a:cxn>
                <a:cxn ang="0">
                  <a:pos x="51" y="19"/>
                </a:cxn>
                <a:cxn ang="0">
                  <a:pos x="48" y="15"/>
                </a:cxn>
                <a:cxn ang="0">
                  <a:pos x="43" y="11"/>
                </a:cxn>
                <a:cxn ang="0">
                  <a:pos x="37" y="9"/>
                </a:cxn>
                <a:cxn ang="0">
                  <a:pos x="32" y="7"/>
                </a:cxn>
                <a:cxn ang="0">
                  <a:pos x="22" y="9"/>
                </a:cxn>
                <a:cxn ang="0">
                  <a:pos x="15" y="14"/>
                </a:cxn>
                <a:cxn ang="0">
                  <a:pos x="13" y="17"/>
                </a:cxn>
                <a:cxn ang="0">
                  <a:pos x="11" y="21"/>
                </a:cxn>
                <a:cxn ang="0">
                  <a:pos x="9" y="27"/>
                </a:cxn>
                <a:cxn ang="0">
                  <a:pos x="8" y="33"/>
                </a:cxn>
              </a:cxnLst>
              <a:rect l="0" t="0" r="r" b="b"/>
              <a:pathLst>
                <a:path w="64" h="65">
                  <a:moveTo>
                    <a:pt x="0" y="33"/>
                  </a:moveTo>
                  <a:lnTo>
                    <a:pt x="0" y="29"/>
                  </a:lnTo>
                  <a:lnTo>
                    <a:pt x="0" y="27"/>
                  </a:lnTo>
                  <a:lnTo>
                    <a:pt x="1" y="22"/>
                  </a:lnTo>
                  <a:lnTo>
                    <a:pt x="2" y="19"/>
                  </a:lnTo>
                  <a:lnTo>
                    <a:pt x="2" y="17"/>
                  </a:lnTo>
                  <a:lnTo>
                    <a:pt x="5" y="14"/>
                  </a:lnTo>
                  <a:lnTo>
                    <a:pt x="6" y="12"/>
                  </a:lnTo>
                  <a:lnTo>
                    <a:pt x="8" y="10"/>
                  </a:lnTo>
                  <a:lnTo>
                    <a:pt x="11" y="7"/>
                  </a:lnTo>
                  <a:lnTo>
                    <a:pt x="13" y="5"/>
                  </a:lnTo>
                  <a:lnTo>
                    <a:pt x="15" y="4"/>
                  </a:lnTo>
                  <a:lnTo>
                    <a:pt x="19" y="3"/>
                  </a:lnTo>
                  <a:lnTo>
                    <a:pt x="21" y="2"/>
                  </a:lnTo>
                  <a:lnTo>
                    <a:pt x="25" y="1"/>
                  </a:lnTo>
                  <a:lnTo>
                    <a:pt x="28" y="0"/>
                  </a:lnTo>
                  <a:lnTo>
                    <a:pt x="32" y="0"/>
                  </a:lnTo>
                  <a:lnTo>
                    <a:pt x="36" y="1"/>
                  </a:lnTo>
                  <a:lnTo>
                    <a:pt x="40" y="2"/>
                  </a:lnTo>
                  <a:lnTo>
                    <a:pt x="44" y="3"/>
                  </a:lnTo>
                  <a:lnTo>
                    <a:pt x="48" y="4"/>
                  </a:lnTo>
                  <a:lnTo>
                    <a:pt x="51" y="7"/>
                  </a:lnTo>
                  <a:lnTo>
                    <a:pt x="55" y="10"/>
                  </a:lnTo>
                  <a:lnTo>
                    <a:pt x="57" y="13"/>
                  </a:lnTo>
                  <a:lnTo>
                    <a:pt x="60" y="16"/>
                  </a:lnTo>
                  <a:lnTo>
                    <a:pt x="62" y="19"/>
                  </a:lnTo>
                  <a:lnTo>
                    <a:pt x="63" y="23"/>
                  </a:lnTo>
                  <a:lnTo>
                    <a:pt x="63" y="28"/>
                  </a:lnTo>
                  <a:lnTo>
                    <a:pt x="63" y="32"/>
                  </a:lnTo>
                  <a:lnTo>
                    <a:pt x="63" y="36"/>
                  </a:lnTo>
                  <a:lnTo>
                    <a:pt x="63" y="41"/>
                  </a:lnTo>
                  <a:lnTo>
                    <a:pt x="62" y="45"/>
                  </a:lnTo>
                  <a:lnTo>
                    <a:pt x="60" y="49"/>
                  </a:lnTo>
                  <a:lnTo>
                    <a:pt x="57" y="52"/>
                  </a:lnTo>
                  <a:lnTo>
                    <a:pt x="54" y="55"/>
                  </a:lnTo>
                  <a:lnTo>
                    <a:pt x="50" y="59"/>
                  </a:lnTo>
                  <a:lnTo>
                    <a:pt x="47" y="60"/>
                  </a:lnTo>
                  <a:lnTo>
                    <a:pt x="43" y="62"/>
                  </a:lnTo>
                  <a:lnTo>
                    <a:pt x="40" y="63"/>
                  </a:lnTo>
                  <a:lnTo>
                    <a:pt x="35" y="64"/>
                  </a:lnTo>
                  <a:lnTo>
                    <a:pt x="32" y="64"/>
                  </a:lnTo>
                  <a:lnTo>
                    <a:pt x="27" y="64"/>
                  </a:lnTo>
                  <a:lnTo>
                    <a:pt x="22" y="63"/>
                  </a:lnTo>
                  <a:lnTo>
                    <a:pt x="19" y="62"/>
                  </a:lnTo>
                  <a:lnTo>
                    <a:pt x="14" y="60"/>
                  </a:lnTo>
                  <a:lnTo>
                    <a:pt x="11" y="58"/>
                  </a:lnTo>
                  <a:lnTo>
                    <a:pt x="8" y="55"/>
                  </a:lnTo>
                  <a:lnTo>
                    <a:pt x="6" y="52"/>
                  </a:lnTo>
                  <a:lnTo>
                    <a:pt x="4" y="48"/>
                  </a:lnTo>
                  <a:lnTo>
                    <a:pt x="1" y="45"/>
                  </a:lnTo>
                  <a:lnTo>
                    <a:pt x="1" y="41"/>
                  </a:lnTo>
                  <a:lnTo>
                    <a:pt x="0" y="36"/>
                  </a:lnTo>
                  <a:lnTo>
                    <a:pt x="0" y="33"/>
                  </a:lnTo>
                  <a:lnTo>
                    <a:pt x="8" y="33"/>
                  </a:lnTo>
                  <a:lnTo>
                    <a:pt x="9" y="38"/>
                  </a:lnTo>
                  <a:lnTo>
                    <a:pt x="9" y="43"/>
                  </a:lnTo>
                  <a:lnTo>
                    <a:pt x="12" y="47"/>
                  </a:lnTo>
                  <a:lnTo>
                    <a:pt x="14" y="50"/>
                  </a:lnTo>
                  <a:lnTo>
                    <a:pt x="18" y="52"/>
                  </a:lnTo>
                  <a:lnTo>
                    <a:pt x="22" y="54"/>
                  </a:lnTo>
                  <a:lnTo>
                    <a:pt x="27" y="55"/>
                  </a:lnTo>
                  <a:lnTo>
                    <a:pt x="32" y="57"/>
                  </a:lnTo>
                  <a:lnTo>
                    <a:pt x="36" y="55"/>
                  </a:lnTo>
                  <a:lnTo>
                    <a:pt x="41" y="54"/>
                  </a:lnTo>
                  <a:lnTo>
                    <a:pt x="44" y="52"/>
                  </a:lnTo>
                  <a:lnTo>
                    <a:pt x="48" y="50"/>
                  </a:lnTo>
                  <a:lnTo>
                    <a:pt x="50" y="47"/>
                  </a:lnTo>
                  <a:lnTo>
                    <a:pt x="53" y="43"/>
                  </a:lnTo>
                  <a:lnTo>
                    <a:pt x="54" y="38"/>
                  </a:lnTo>
                  <a:lnTo>
                    <a:pt x="55" y="32"/>
                  </a:lnTo>
                  <a:lnTo>
                    <a:pt x="55" y="29"/>
                  </a:lnTo>
                  <a:lnTo>
                    <a:pt x="54" y="26"/>
                  </a:lnTo>
                  <a:lnTo>
                    <a:pt x="53" y="22"/>
                  </a:lnTo>
                  <a:lnTo>
                    <a:pt x="51" y="19"/>
                  </a:lnTo>
                  <a:lnTo>
                    <a:pt x="50" y="17"/>
                  </a:lnTo>
                  <a:lnTo>
                    <a:pt x="48" y="15"/>
                  </a:lnTo>
                  <a:lnTo>
                    <a:pt x="46" y="13"/>
                  </a:lnTo>
                  <a:lnTo>
                    <a:pt x="43" y="11"/>
                  </a:lnTo>
                  <a:lnTo>
                    <a:pt x="41" y="10"/>
                  </a:lnTo>
                  <a:lnTo>
                    <a:pt x="37" y="9"/>
                  </a:lnTo>
                  <a:lnTo>
                    <a:pt x="35" y="7"/>
                  </a:lnTo>
                  <a:lnTo>
                    <a:pt x="32" y="7"/>
                  </a:lnTo>
                  <a:lnTo>
                    <a:pt x="27" y="9"/>
                  </a:lnTo>
                  <a:lnTo>
                    <a:pt x="22" y="9"/>
                  </a:lnTo>
                  <a:lnTo>
                    <a:pt x="19" y="11"/>
                  </a:lnTo>
                  <a:lnTo>
                    <a:pt x="15" y="14"/>
                  </a:lnTo>
                  <a:lnTo>
                    <a:pt x="14" y="15"/>
                  </a:lnTo>
                  <a:lnTo>
                    <a:pt x="13" y="17"/>
                  </a:lnTo>
                  <a:lnTo>
                    <a:pt x="11" y="19"/>
                  </a:lnTo>
                  <a:lnTo>
                    <a:pt x="11" y="21"/>
                  </a:lnTo>
                  <a:lnTo>
                    <a:pt x="9" y="23"/>
                  </a:lnTo>
                  <a:lnTo>
                    <a:pt x="9" y="27"/>
                  </a:lnTo>
                  <a:lnTo>
                    <a:pt x="8" y="30"/>
                  </a:lnTo>
                  <a:lnTo>
                    <a:pt x="8" y="33"/>
                  </a:lnTo>
                  <a:lnTo>
                    <a:pt x="0" y="33"/>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94" name="Freeform 314"/>
            <p:cNvSpPr>
              <a:spLocks/>
            </p:cNvSpPr>
            <p:nvPr/>
          </p:nvSpPr>
          <p:spPr bwMode="auto">
            <a:xfrm>
              <a:off x="1134" y="2495"/>
              <a:ext cx="90" cy="62"/>
            </a:xfrm>
            <a:custGeom>
              <a:avLst/>
              <a:gdLst/>
              <a:ahLst/>
              <a:cxnLst>
                <a:cxn ang="0">
                  <a:pos x="18" y="61"/>
                </a:cxn>
                <a:cxn ang="0">
                  <a:pos x="0" y="0"/>
                </a:cxn>
                <a:cxn ang="0">
                  <a:pos x="10" y="0"/>
                </a:cxn>
                <a:cxn ang="0">
                  <a:pos x="20" y="41"/>
                </a:cxn>
                <a:cxn ang="0">
                  <a:pos x="20" y="43"/>
                </a:cxn>
                <a:cxn ang="0">
                  <a:pos x="22" y="46"/>
                </a:cxn>
                <a:cxn ang="0">
                  <a:pos x="23" y="50"/>
                </a:cxn>
                <a:cxn ang="0">
                  <a:pos x="23" y="54"/>
                </a:cxn>
                <a:cxn ang="0">
                  <a:pos x="25" y="49"/>
                </a:cxn>
                <a:cxn ang="0">
                  <a:pos x="25" y="45"/>
                </a:cxn>
                <a:cxn ang="0">
                  <a:pos x="26" y="43"/>
                </a:cxn>
                <a:cxn ang="0">
                  <a:pos x="26" y="42"/>
                </a:cxn>
                <a:cxn ang="0">
                  <a:pos x="38" y="0"/>
                </a:cxn>
                <a:cxn ang="0">
                  <a:pos x="52" y="0"/>
                </a:cxn>
                <a:cxn ang="0">
                  <a:pos x="60" y="31"/>
                </a:cxn>
                <a:cxn ang="0">
                  <a:pos x="61" y="34"/>
                </a:cxn>
                <a:cxn ang="0">
                  <a:pos x="61" y="36"/>
                </a:cxn>
                <a:cxn ang="0">
                  <a:pos x="63" y="40"/>
                </a:cxn>
                <a:cxn ang="0">
                  <a:pos x="63" y="42"/>
                </a:cxn>
                <a:cxn ang="0">
                  <a:pos x="64" y="45"/>
                </a:cxn>
                <a:cxn ang="0">
                  <a:pos x="64" y="47"/>
                </a:cxn>
                <a:cxn ang="0">
                  <a:pos x="65" y="50"/>
                </a:cxn>
                <a:cxn ang="0">
                  <a:pos x="66" y="54"/>
                </a:cxn>
                <a:cxn ang="0">
                  <a:pos x="66" y="50"/>
                </a:cxn>
                <a:cxn ang="0">
                  <a:pos x="67" y="47"/>
                </a:cxn>
                <a:cxn ang="0">
                  <a:pos x="69" y="43"/>
                </a:cxn>
                <a:cxn ang="0">
                  <a:pos x="69" y="40"/>
                </a:cxn>
                <a:cxn ang="0">
                  <a:pos x="79" y="0"/>
                </a:cxn>
                <a:cxn ang="0">
                  <a:pos x="89" y="0"/>
                </a:cxn>
                <a:cxn ang="0">
                  <a:pos x="71" y="61"/>
                </a:cxn>
                <a:cxn ang="0">
                  <a:pos x="60" y="61"/>
                </a:cxn>
                <a:cxn ang="0">
                  <a:pos x="47" y="14"/>
                </a:cxn>
                <a:cxn ang="0">
                  <a:pos x="46" y="12"/>
                </a:cxn>
                <a:cxn ang="0">
                  <a:pos x="46" y="10"/>
                </a:cxn>
                <a:cxn ang="0">
                  <a:pos x="45" y="9"/>
                </a:cxn>
                <a:cxn ang="0">
                  <a:pos x="45" y="7"/>
                </a:cxn>
                <a:cxn ang="0">
                  <a:pos x="45" y="10"/>
                </a:cxn>
                <a:cxn ang="0">
                  <a:pos x="43" y="12"/>
                </a:cxn>
                <a:cxn ang="0">
                  <a:pos x="43" y="13"/>
                </a:cxn>
                <a:cxn ang="0">
                  <a:pos x="43" y="15"/>
                </a:cxn>
                <a:cxn ang="0">
                  <a:pos x="30" y="61"/>
                </a:cxn>
                <a:cxn ang="0">
                  <a:pos x="18" y="61"/>
                </a:cxn>
              </a:cxnLst>
              <a:rect l="0" t="0" r="r" b="b"/>
              <a:pathLst>
                <a:path w="90" h="62">
                  <a:moveTo>
                    <a:pt x="18" y="61"/>
                  </a:moveTo>
                  <a:lnTo>
                    <a:pt x="0" y="0"/>
                  </a:lnTo>
                  <a:lnTo>
                    <a:pt x="10" y="0"/>
                  </a:lnTo>
                  <a:lnTo>
                    <a:pt x="20" y="41"/>
                  </a:lnTo>
                  <a:lnTo>
                    <a:pt x="20" y="43"/>
                  </a:lnTo>
                  <a:lnTo>
                    <a:pt x="22" y="46"/>
                  </a:lnTo>
                  <a:lnTo>
                    <a:pt x="23" y="50"/>
                  </a:lnTo>
                  <a:lnTo>
                    <a:pt x="23" y="54"/>
                  </a:lnTo>
                  <a:lnTo>
                    <a:pt x="25" y="49"/>
                  </a:lnTo>
                  <a:lnTo>
                    <a:pt x="25" y="45"/>
                  </a:lnTo>
                  <a:lnTo>
                    <a:pt x="26" y="43"/>
                  </a:lnTo>
                  <a:lnTo>
                    <a:pt x="26" y="42"/>
                  </a:lnTo>
                  <a:lnTo>
                    <a:pt x="38" y="0"/>
                  </a:lnTo>
                  <a:lnTo>
                    <a:pt x="52" y="0"/>
                  </a:lnTo>
                  <a:lnTo>
                    <a:pt x="60" y="31"/>
                  </a:lnTo>
                  <a:lnTo>
                    <a:pt x="61" y="34"/>
                  </a:lnTo>
                  <a:lnTo>
                    <a:pt x="61" y="36"/>
                  </a:lnTo>
                  <a:lnTo>
                    <a:pt x="63" y="40"/>
                  </a:lnTo>
                  <a:lnTo>
                    <a:pt x="63" y="42"/>
                  </a:lnTo>
                  <a:lnTo>
                    <a:pt x="64" y="45"/>
                  </a:lnTo>
                  <a:lnTo>
                    <a:pt x="64" y="47"/>
                  </a:lnTo>
                  <a:lnTo>
                    <a:pt x="65" y="50"/>
                  </a:lnTo>
                  <a:lnTo>
                    <a:pt x="66" y="54"/>
                  </a:lnTo>
                  <a:lnTo>
                    <a:pt x="66" y="50"/>
                  </a:lnTo>
                  <a:lnTo>
                    <a:pt x="67" y="47"/>
                  </a:lnTo>
                  <a:lnTo>
                    <a:pt x="69" y="43"/>
                  </a:lnTo>
                  <a:lnTo>
                    <a:pt x="69" y="40"/>
                  </a:lnTo>
                  <a:lnTo>
                    <a:pt x="79" y="0"/>
                  </a:lnTo>
                  <a:lnTo>
                    <a:pt x="89" y="0"/>
                  </a:lnTo>
                  <a:lnTo>
                    <a:pt x="71" y="61"/>
                  </a:lnTo>
                  <a:lnTo>
                    <a:pt x="60" y="61"/>
                  </a:lnTo>
                  <a:lnTo>
                    <a:pt x="47" y="14"/>
                  </a:lnTo>
                  <a:lnTo>
                    <a:pt x="46" y="12"/>
                  </a:lnTo>
                  <a:lnTo>
                    <a:pt x="46" y="10"/>
                  </a:lnTo>
                  <a:lnTo>
                    <a:pt x="45" y="9"/>
                  </a:lnTo>
                  <a:lnTo>
                    <a:pt x="45" y="7"/>
                  </a:lnTo>
                  <a:lnTo>
                    <a:pt x="45" y="10"/>
                  </a:lnTo>
                  <a:lnTo>
                    <a:pt x="43" y="12"/>
                  </a:lnTo>
                  <a:lnTo>
                    <a:pt x="43" y="13"/>
                  </a:lnTo>
                  <a:lnTo>
                    <a:pt x="43" y="15"/>
                  </a:lnTo>
                  <a:lnTo>
                    <a:pt x="30" y="61"/>
                  </a:lnTo>
                  <a:lnTo>
                    <a:pt x="18" y="61"/>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95" name="Freeform 315"/>
            <p:cNvSpPr>
              <a:spLocks/>
            </p:cNvSpPr>
            <p:nvPr/>
          </p:nvSpPr>
          <p:spPr bwMode="auto">
            <a:xfrm>
              <a:off x="1691" y="3959"/>
              <a:ext cx="63" cy="63"/>
            </a:xfrm>
            <a:custGeom>
              <a:avLst/>
              <a:gdLst/>
              <a:ahLst/>
              <a:cxnLst>
                <a:cxn ang="0">
                  <a:pos x="0" y="62"/>
                </a:cxn>
                <a:cxn ang="0">
                  <a:pos x="0" y="0"/>
                </a:cxn>
                <a:cxn ang="0">
                  <a:pos x="14" y="0"/>
                </a:cxn>
                <a:cxn ang="0">
                  <a:pos x="27" y="44"/>
                </a:cxn>
                <a:cxn ang="0">
                  <a:pos x="28" y="46"/>
                </a:cxn>
                <a:cxn ang="0">
                  <a:pos x="29" y="49"/>
                </a:cxn>
                <a:cxn ang="0">
                  <a:pos x="30" y="51"/>
                </a:cxn>
                <a:cxn ang="0">
                  <a:pos x="30" y="53"/>
                </a:cxn>
                <a:cxn ang="0">
                  <a:pos x="32" y="51"/>
                </a:cxn>
                <a:cxn ang="0">
                  <a:pos x="32" y="49"/>
                </a:cxn>
                <a:cxn ang="0">
                  <a:pos x="33" y="46"/>
                </a:cxn>
                <a:cxn ang="0">
                  <a:pos x="34" y="44"/>
                </a:cxn>
                <a:cxn ang="0">
                  <a:pos x="48" y="0"/>
                </a:cxn>
                <a:cxn ang="0">
                  <a:pos x="62" y="0"/>
                </a:cxn>
                <a:cxn ang="0">
                  <a:pos x="62" y="62"/>
                </a:cxn>
                <a:cxn ang="0">
                  <a:pos x="53" y="62"/>
                </a:cxn>
                <a:cxn ang="0">
                  <a:pos x="53" y="10"/>
                </a:cxn>
                <a:cxn ang="0">
                  <a:pos x="36" y="62"/>
                </a:cxn>
                <a:cxn ang="0">
                  <a:pos x="25" y="62"/>
                </a:cxn>
                <a:cxn ang="0">
                  <a:pos x="8" y="10"/>
                </a:cxn>
                <a:cxn ang="0">
                  <a:pos x="8" y="62"/>
                </a:cxn>
                <a:cxn ang="0">
                  <a:pos x="0" y="62"/>
                </a:cxn>
              </a:cxnLst>
              <a:rect l="0" t="0" r="r" b="b"/>
              <a:pathLst>
                <a:path w="63" h="63">
                  <a:moveTo>
                    <a:pt x="0" y="62"/>
                  </a:moveTo>
                  <a:lnTo>
                    <a:pt x="0" y="0"/>
                  </a:lnTo>
                  <a:lnTo>
                    <a:pt x="14" y="0"/>
                  </a:lnTo>
                  <a:lnTo>
                    <a:pt x="27" y="44"/>
                  </a:lnTo>
                  <a:lnTo>
                    <a:pt x="28" y="46"/>
                  </a:lnTo>
                  <a:lnTo>
                    <a:pt x="29" y="49"/>
                  </a:lnTo>
                  <a:lnTo>
                    <a:pt x="30" y="51"/>
                  </a:lnTo>
                  <a:lnTo>
                    <a:pt x="30" y="53"/>
                  </a:lnTo>
                  <a:lnTo>
                    <a:pt x="32" y="51"/>
                  </a:lnTo>
                  <a:lnTo>
                    <a:pt x="32" y="49"/>
                  </a:lnTo>
                  <a:lnTo>
                    <a:pt x="33" y="46"/>
                  </a:lnTo>
                  <a:lnTo>
                    <a:pt x="34" y="44"/>
                  </a:lnTo>
                  <a:lnTo>
                    <a:pt x="48" y="0"/>
                  </a:lnTo>
                  <a:lnTo>
                    <a:pt x="62" y="0"/>
                  </a:lnTo>
                  <a:lnTo>
                    <a:pt x="62" y="62"/>
                  </a:lnTo>
                  <a:lnTo>
                    <a:pt x="53" y="62"/>
                  </a:lnTo>
                  <a:lnTo>
                    <a:pt x="53" y="10"/>
                  </a:lnTo>
                  <a:lnTo>
                    <a:pt x="36" y="62"/>
                  </a:lnTo>
                  <a:lnTo>
                    <a:pt x="25" y="62"/>
                  </a:lnTo>
                  <a:lnTo>
                    <a:pt x="8" y="10"/>
                  </a:lnTo>
                  <a:lnTo>
                    <a:pt x="8" y="62"/>
                  </a:lnTo>
                  <a:lnTo>
                    <a:pt x="0" y="6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96" name="Freeform 316"/>
            <p:cNvSpPr>
              <a:spLocks/>
            </p:cNvSpPr>
            <p:nvPr/>
          </p:nvSpPr>
          <p:spPr bwMode="auto">
            <a:xfrm>
              <a:off x="1778" y="3959"/>
              <a:ext cx="51" cy="63"/>
            </a:xfrm>
            <a:custGeom>
              <a:avLst/>
              <a:gdLst/>
              <a:ahLst/>
              <a:cxnLst>
                <a:cxn ang="0">
                  <a:pos x="42" y="0"/>
                </a:cxn>
                <a:cxn ang="0">
                  <a:pos x="50" y="0"/>
                </a:cxn>
                <a:cxn ang="0">
                  <a:pos x="50" y="36"/>
                </a:cxn>
                <a:cxn ang="0">
                  <a:pos x="50" y="41"/>
                </a:cxn>
                <a:cxn ang="0">
                  <a:pos x="50" y="44"/>
                </a:cxn>
                <a:cxn ang="0">
                  <a:pos x="49" y="48"/>
                </a:cxn>
                <a:cxn ang="0">
                  <a:pos x="49" y="50"/>
                </a:cxn>
                <a:cxn ang="0">
                  <a:pos x="47" y="52"/>
                </a:cxn>
                <a:cxn ang="0">
                  <a:pos x="46" y="55"/>
                </a:cxn>
                <a:cxn ang="0">
                  <a:pos x="42" y="57"/>
                </a:cxn>
                <a:cxn ang="0">
                  <a:pos x="40" y="59"/>
                </a:cxn>
                <a:cxn ang="0">
                  <a:pos x="37" y="61"/>
                </a:cxn>
                <a:cxn ang="0">
                  <a:pos x="33" y="61"/>
                </a:cxn>
                <a:cxn ang="0">
                  <a:pos x="30" y="62"/>
                </a:cxn>
                <a:cxn ang="0">
                  <a:pos x="26" y="62"/>
                </a:cxn>
                <a:cxn ang="0">
                  <a:pos x="21" y="62"/>
                </a:cxn>
                <a:cxn ang="0">
                  <a:pos x="17" y="62"/>
                </a:cxn>
                <a:cxn ang="0">
                  <a:pos x="13" y="61"/>
                </a:cxn>
                <a:cxn ang="0">
                  <a:pos x="11" y="60"/>
                </a:cxn>
                <a:cxn ang="0">
                  <a:pos x="8" y="58"/>
                </a:cxn>
                <a:cxn ang="0">
                  <a:pos x="7" y="57"/>
                </a:cxn>
                <a:cxn ang="0">
                  <a:pos x="4" y="53"/>
                </a:cxn>
                <a:cxn ang="0">
                  <a:pos x="3" y="51"/>
                </a:cxn>
                <a:cxn ang="0">
                  <a:pos x="2" y="48"/>
                </a:cxn>
                <a:cxn ang="0">
                  <a:pos x="1" y="45"/>
                </a:cxn>
                <a:cxn ang="0">
                  <a:pos x="0" y="41"/>
                </a:cxn>
                <a:cxn ang="0">
                  <a:pos x="0" y="36"/>
                </a:cxn>
                <a:cxn ang="0">
                  <a:pos x="0" y="0"/>
                </a:cxn>
                <a:cxn ang="0">
                  <a:pos x="9" y="0"/>
                </a:cxn>
                <a:cxn ang="0">
                  <a:pos x="9" y="36"/>
                </a:cxn>
                <a:cxn ang="0">
                  <a:pos x="9" y="40"/>
                </a:cxn>
                <a:cxn ang="0">
                  <a:pos x="9" y="43"/>
                </a:cxn>
                <a:cxn ang="0">
                  <a:pos x="9" y="45"/>
                </a:cxn>
                <a:cxn ang="0">
                  <a:pos x="10" y="48"/>
                </a:cxn>
                <a:cxn ang="0">
                  <a:pos x="11" y="49"/>
                </a:cxn>
                <a:cxn ang="0">
                  <a:pos x="12" y="50"/>
                </a:cxn>
                <a:cxn ang="0">
                  <a:pos x="13" y="52"/>
                </a:cxn>
                <a:cxn ang="0">
                  <a:pos x="16" y="53"/>
                </a:cxn>
                <a:cxn ang="0">
                  <a:pos x="17" y="53"/>
                </a:cxn>
                <a:cxn ang="0">
                  <a:pos x="20" y="55"/>
                </a:cxn>
                <a:cxn ang="0">
                  <a:pos x="22" y="55"/>
                </a:cxn>
                <a:cxn ang="0">
                  <a:pos x="24" y="55"/>
                </a:cxn>
                <a:cxn ang="0">
                  <a:pos x="29" y="55"/>
                </a:cxn>
                <a:cxn ang="0">
                  <a:pos x="32" y="53"/>
                </a:cxn>
                <a:cxn ang="0">
                  <a:pos x="34" y="53"/>
                </a:cxn>
                <a:cxn ang="0">
                  <a:pos x="38" y="51"/>
                </a:cxn>
                <a:cxn ang="0">
                  <a:pos x="40" y="49"/>
                </a:cxn>
                <a:cxn ang="0">
                  <a:pos x="41" y="45"/>
                </a:cxn>
                <a:cxn ang="0">
                  <a:pos x="41" y="41"/>
                </a:cxn>
                <a:cxn ang="0">
                  <a:pos x="42" y="36"/>
                </a:cxn>
                <a:cxn ang="0">
                  <a:pos x="42" y="0"/>
                </a:cxn>
              </a:cxnLst>
              <a:rect l="0" t="0" r="r" b="b"/>
              <a:pathLst>
                <a:path w="51" h="63">
                  <a:moveTo>
                    <a:pt x="42" y="0"/>
                  </a:moveTo>
                  <a:lnTo>
                    <a:pt x="50" y="0"/>
                  </a:lnTo>
                  <a:lnTo>
                    <a:pt x="50" y="36"/>
                  </a:lnTo>
                  <a:lnTo>
                    <a:pt x="50" y="41"/>
                  </a:lnTo>
                  <a:lnTo>
                    <a:pt x="50" y="44"/>
                  </a:lnTo>
                  <a:lnTo>
                    <a:pt x="49" y="48"/>
                  </a:lnTo>
                  <a:lnTo>
                    <a:pt x="49" y="50"/>
                  </a:lnTo>
                  <a:lnTo>
                    <a:pt x="47" y="52"/>
                  </a:lnTo>
                  <a:lnTo>
                    <a:pt x="46" y="55"/>
                  </a:lnTo>
                  <a:lnTo>
                    <a:pt x="42" y="57"/>
                  </a:lnTo>
                  <a:lnTo>
                    <a:pt x="40" y="59"/>
                  </a:lnTo>
                  <a:lnTo>
                    <a:pt x="37" y="61"/>
                  </a:lnTo>
                  <a:lnTo>
                    <a:pt x="33" y="61"/>
                  </a:lnTo>
                  <a:lnTo>
                    <a:pt x="30" y="62"/>
                  </a:lnTo>
                  <a:lnTo>
                    <a:pt x="26" y="62"/>
                  </a:lnTo>
                  <a:lnTo>
                    <a:pt x="21" y="62"/>
                  </a:lnTo>
                  <a:lnTo>
                    <a:pt x="17" y="62"/>
                  </a:lnTo>
                  <a:lnTo>
                    <a:pt x="13" y="61"/>
                  </a:lnTo>
                  <a:lnTo>
                    <a:pt x="11" y="60"/>
                  </a:lnTo>
                  <a:lnTo>
                    <a:pt x="8" y="58"/>
                  </a:lnTo>
                  <a:lnTo>
                    <a:pt x="7" y="57"/>
                  </a:lnTo>
                  <a:lnTo>
                    <a:pt x="4" y="53"/>
                  </a:lnTo>
                  <a:lnTo>
                    <a:pt x="3" y="51"/>
                  </a:lnTo>
                  <a:lnTo>
                    <a:pt x="2" y="48"/>
                  </a:lnTo>
                  <a:lnTo>
                    <a:pt x="1" y="45"/>
                  </a:lnTo>
                  <a:lnTo>
                    <a:pt x="0" y="41"/>
                  </a:lnTo>
                  <a:lnTo>
                    <a:pt x="0" y="36"/>
                  </a:lnTo>
                  <a:lnTo>
                    <a:pt x="0" y="0"/>
                  </a:lnTo>
                  <a:lnTo>
                    <a:pt x="9" y="0"/>
                  </a:lnTo>
                  <a:lnTo>
                    <a:pt x="9" y="36"/>
                  </a:lnTo>
                  <a:lnTo>
                    <a:pt x="9" y="40"/>
                  </a:lnTo>
                  <a:lnTo>
                    <a:pt x="9" y="43"/>
                  </a:lnTo>
                  <a:lnTo>
                    <a:pt x="9" y="45"/>
                  </a:lnTo>
                  <a:lnTo>
                    <a:pt x="10" y="48"/>
                  </a:lnTo>
                  <a:lnTo>
                    <a:pt x="11" y="49"/>
                  </a:lnTo>
                  <a:lnTo>
                    <a:pt x="12" y="50"/>
                  </a:lnTo>
                  <a:lnTo>
                    <a:pt x="13" y="52"/>
                  </a:lnTo>
                  <a:lnTo>
                    <a:pt x="16" y="53"/>
                  </a:lnTo>
                  <a:lnTo>
                    <a:pt x="17" y="53"/>
                  </a:lnTo>
                  <a:lnTo>
                    <a:pt x="20" y="55"/>
                  </a:lnTo>
                  <a:lnTo>
                    <a:pt x="22" y="55"/>
                  </a:lnTo>
                  <a:lnTo>
                    <a:pt x="24" y="55"/>
                  </a:lnTo>
                  <a:lnTo>
                    <a:pt x="29" y="55"/>
                  </a:lnTo>
                  <a:lnTo>
                    <a:pt x="32" y="53"/>
                  </a:lnTo>
                  <a:lnTo>
                    <a:pt x="34" y="53"/>
                  </a:lnTo>
                  <a:lnTo>
                    <a:pt x="38" y="51"/>
                  </a:lnTo>
                  <a:lnTo>
                    <a:pt x="40" y="49"/>
                  </a:lnTo>
                  <a:lnTo>
                    <a:pt x="41" y="45"/>
                  </a:lnTo>
                  <a:lnTo>
                    <a:pt x="41" y="41"/>
                  </a:lnTo>
                  <a:lnTo>
                    <a:pt x="42" y="36"/>
                  </a:lnTo>
                  <a:lnTo>
                    <a:pt x="42"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97" name="Freeform 317"/>
            <p:cNvSpPr>
              <a:spLocks/>
            </p:cNvSpPr>
            <p:nvPr/>
          </p:nvSpPr>
          <p:spPr bwMode="auto">
            <a:xfrm>
              <a:off x="1853" y="3959"/>
              <a:ext cx="56" cy="63"/>
            </a:xfrm>
            <a:custGeom>
              <a:avLst/>
              <a:gdLst/>
              <a:ahLst/>
              <a:cxnLst>
                <a:cxn ang="0">
                  <a:pos x="0" y="0"/>
                </a:cxn>
                <a:cxn ang="0">
                  <a:pos x="26" y="0"/>
                </a:cxn>
                <a:cxn ang="0">
                  <a:pos x="33" y="1"/>
                </a:cxn>
                <a:cxn ang="0">
                  <a:pos x="37" y="2"/>
                </a:cxn>
                <a:cxn ang="0">
                  <a:pos x="42" y="4"/>
                </a:cxn>
                <a:cxn ang="0">
                  <a:pos x="47" y="7"/>
                </a:cxn>
                <a:cxn ang="0">
                  <a:pos x="51" y="13"/>
                </a:cxn>
                <a:cxn ang="0">
                  <a:pos x="53" y="20"/>
                </a:cxn>
                <a:cxn ang="0">
                  <a:pos x="55" y="28"/>
                </a:cxn>
                <a:cxn ang="0">
                  <a:pos x="55" y="34"/>
                </a:cxn>
                <a:cxn ang="0">
                  <a:pos x="54" y="41"/>
                </a:cxn>
                <a:cxn ang="0">
                  <a:pos x="51" y="46"/>
                </a:cxn>
                <a:cxn ang="0">
                  <a:pos x="50" y="50"/>
                </a:cxn>
                <a:cxn ang="0">
                  <a:pos x="47" y="53"/>
                </a:cxn>
                <a:cxn ang="0">
                  <a:pos x="43" y="57"/>
                </a:cxn>
                <a:cxn ang="0">
                  <a:pos x="41" y="59"/>
                </a:cxn>
                <a:cxn ang="0">
                  <a:pos x="36" y="60"/>
                </a:cxn>
                <a:cxn ang="0">
                  <a:pos x="33" y="61"/>
                </a:cxn>
                <a:cxn ang="0">
                  <a:pos x="26" y="62"/>
                </a:cxn>
                <a:cxn ang="0">
                  <a:pos x="0" y="62"/>
                </a:cxn>
                <a:cxn ang="0">
                  <a:pos x="23" y="55"/>
                </a:cxn>
                <a:cxn ang="0">
                  <a:pos x="29" y="53"/>
                </a:cxn>
                <a:cxn ang="0">
                  <a:pos x="33" y="53"/>
                </a:cxn>
                <a:cxn ang="0">
                  <a:pos x="37" y="52"/>
                </a:cxn>
                <a:cxn ang="0">
                  <a:pos x="40" y="50"/>
                </a:cxn>
                <a:cxn ang="0">
                  <a:pos x="42" y="47"/>
                </a:cxn>
                <a:cxn ang="0">
                  <a:pos x="44" y="43"/>
                </a:cxn>
                <a:cxn ang="0">
                  <a:pos x="46" y="37"/>
                </a:cxn>
                <a:cxn ang="0">
                  <a:pos x="47" y="31"/>
                </a:cxn>
                <a:cxn ang="0">
                  <a:pos x="46" y="22"/>
                </a:cxn>
                <a:cxn ang="0">
                  <a:pos x="43" y="16"/>
                </a:cxn>
                <a:cxn ang="0">
                  <a:pos x="39" y="12"/>
                </a:cxn>
                <a:cxn ang="0">
                  <a:pos x="34" y="10"/>
                </a:cxn>
                <a:cxn ang="0">
                  <a:pos x="29" y="9"/>
                </a:cxn>
                <a:cxn ang="0">
                  <a:pos x="23" y="7"/>
                </a:cxn>
                <a:cxn ang="0">
                  <a:pos x="8" y="55"/>
                </a:cxn>
              </a:cxnLst>
              <a:rect l="0" t="0" r="r" b="b"/>
              <a:pathLst>
                <a:path w="56" h="63">
                  <a:moveTo>
                    <a:pt x="0" y="62"/>
                  </a:moveTo>
                  <a:lnTo>
                    <a:pt x="0" y="0"/>
                  </a:lnTo>
                  <a:lnTo>
                    <a:pt x="23" y="0"/>
                  </a:lnTo>
                  <a:lnTo>
                    <a:pt x="26" y="0"/>
                  </a:lnTo>
                  <a:lnTo>
                    <a:pt x="29" y="1"/>
                  </a:lnTo>
                  <a:lnTo>
                    <a:pt x="33" y="1"/>
                  </a:lnTo>
                  <a:lnTo>
                    <a:pt x="34" y="1"/>
                  </a:lnTo>
                  <a:lnTo>
                    <a:pt x="37" y="2"/>
                  </a:lnTo>
                  <a:lnTo>
                    <a:pt x="40" y="3"/>
                  </a:lnTo>
                  <a:lnTo>
                    <a:pt x="42" y="4"/>
                  </a:lnTo>
                  <a:lnTo>
                    <a:pt x="44" y="5"/>
                  </a:lnTo>
                  <a:lnTo>
                    <a:pt x="47" y="7"/>
                  </a:lnTo>
                  <a:lnTo>
                    <a:pt x="49" y="11"/>
                  </a:lnTo>
                  <a:lnTo>
                    <a:pt x="51" y="13"/>
                  </a:lnTo>
                  <a:lnTo>
                    <a:pt x="53" y="16"/>
                  </a:lnTo>
                  <a:lnTo>
                    <a:pt x="53" y="20"/>
                  </a:lnTo>
                  <a:lnTo>
                    <a:pt x="55" y="24"/>
                  </a:lnTo>
                  <a:lnTo>
                    <a:pt x="55" y="28"/>
                  </a:lnTo>
                  <a:lnTo>
                    <a:pt x="55" y="31"/>
                  </a:lnTo>
                  <a:lnTo>
                    <a:pt x="55" y="34"/>
                  </a:lnTo>
                  <a:lnTo>
                    <a:pt x="55" y="37"/>
                  </a:lnTo>
                  <a:lnTo>
                    <a:pt x="54" y="41"/>
                  </a:lnTo>
                  <a:lnTo>
                    <a:pt x="53" y="44"/>
                  </a:lnTo>
                  <a:lnTo>
                    <a:pt x="51" y="46"/>
                  </a:lnTo>
                  <a:lnTo>
                    <a:pt x="51" y="48"/>
                  </a:lnTo>
                  <a:lnTo>
                    <a:pt x="50" y="50"/>
                  </a:lnTo>
                  <a:lnTo>
                    <a:pt x="48" y="52"/>
                  </a:lnTo>
                  <a:lnTo>
                    <a:pt x="47" y="53"/>
                  </a:lnTo>
                  <a:lnTo>
                    <a:pt x="46" y="55"/>
                  </a:lnTo>
                  <a:lnTo>
                    <a:pt x="43" y="57"/>
                  </a:lnTo>
                  <a:lnTo>
                    <a:pt x="42" y="58"/>
                  </a:lnTo>
                  <a:lnTo>
                    <a:pt x="41" y="59"/>
                  </a:lnTo>
                  <a:lnTo>
                    <a:pt x="39" y="60"/>
                  </a:lnTo>
                  <a:lnTo>
                    <a:pt x="36" y="60"/>
                  </a:lnTo>
                  <a:lnTo>
                    <a:pt x="34" y="61"/>
                  </a:lnTo>
                  <a:lnTo>
                    <a:pt x="33" y="61"/>
                  </a:lnTo>
                  <a:lnTo>
                    <a:pt x="29" y="61"/>
                  </a:lnTo>
                  <a:lnTo>
                    <a:pt x="26" y="62"/>
                  </a:lnTo>
                  <a:lnTo>
                    <a:pt x="23" y="62"/>
                  </a:lnTo>
                  <a:lnTo>
                    <a:pt x="0" y="62"/>
                  </a:lnTo>
                  <a:lnTo>
                    <a:pt x="8" y="55"/>
                  </a:lnTo>
                  <a:lnTo>
                    <a:pt x="23" y="55"/>
                  </a:lnTo>
                  <a:lnTo>
                    <a:pt x="26" y="55"/>
                  </a:lnTo>
                  <a:lnTo>
                    <a:pt x="29" y="53"/>
                  </a:lnTo>
                  <a:lnTo>
                    <a:pt x="30" y="53"/>
                  </a:lnTo>
                  <a:lnTo>
                    <a:pt x="33" y="53"/>
                  </a:lnTo>
                  <a:lnTo>
                    <a:pt x="35" y="53"/>
                  </a:lnTo>
                  <a:lnTo>
                    <a:pt x="37" y="52"/>
                  </a:lnTo>
                  <a:lnTo>
                    <a:pt x="39" y="51"/>
                  </a:lnTo>
                  <a:lnTo>
                    <a:pt x="40" y="50"/>
                  </a:lnTo>
                  <a:lnTo>
                    <a:pt x="41" y="49"/>
                  </a:lnTo>
                  <a:lnTo>
                    <a:pt x="42" y="47"/>
                  </a:lnTo>
                  <a:lnTo>
                    <a:pt x="43" y="45"/>
                  </a:lnTo>
                  <a:lnTo>
                    <a:pt x="44" y="43"/>
                  </a:lnTo>
                  <a:lnTo>
                    <a:pt x="46" y="41"/>
                  </a:lnTo>
                  <a:lnTo>
                    <a:pt x="46" y="37"/>
                  </a:lnTo>
                  <a:lnTo>
                    <a:pt x="47" y="34"/>
                  </a:lnTo>
                  <a:lnTo>
                    <a:pt x="47" y="31"/>
                  </a:lnTo>
                  <a:lnTo>
                    <a:pt x="47" y="27"/>
                  </a:lnTo>
                  <a:lnTo>
                    <a:pt x="46" y="22"/>
                  </a:lnTo>
                  <a:lnTo>
                    <a:pt x="44" y="19"/>
                  </a:lnTo>
                  <a:lnTo>
                    <a:pt x="43" y="16"/>
                  </a:lnTo>
                  <a:lnTo>
                    <a:pt x="41" y="14"/>
                  </a:lnTo>
                  <a:lnTo>
                    <a:pt x="39" y="12"/>
                  </a:lnTo>
                  <a:lnTo>
                    <a:pt x="36" y="10"/>
                  </a:lnTo>
                  <a:lnTo>
                    <a:pt x="34" y="10"/>
                  </a:lnTo>
                  <a:lnTo>
                    <a:pt x="33" y="9"/>
                  </a:lnTo>
                  <a:lnTo>
                    <a:pt x="29" y="9"/>
                  </a:lnTo>
                  <a:lnTo>
                    <a:pt x="26" y="7"/>
                  </a:lnTo>
                  <a:lnTo>
                    <a:pt x="23" y="7"/>
                  </a:lnTo>
                  <a:lnTo>
                    <a:pt x="8" y="7"/>
                  </a:lnTo>
                  <a:lnTo>
                    <a:pt x="8" y="55"/>
                  </a:lnTo>
                  <a:lnTo>
                    <a:pt x="0" y="6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98" name="Freeform 318"/>
            <p:cNvSpPr>
              <a:spLocks/>
            </p:cNvSpPr>
            <p:nvPr/>
          </p:nvSpPr>
          <p:spPr bwMode="auto">
            <a:xfrm>
              <a:off x="1653" y="4054"/>
              <a:ext cx="54" cy="64"/>
            </a:xfrm>
            <a:custGeom>
              <a:avLst/>
              <a:gdLst/>
              <a:ahLst/>
              <a:cxnLst>
                <a:cxn ang="0">
                  <a:pos x="0" y="0"/>
                </a:cxn>
                <a:cxn ang="0">
                  <a:pos x="25" y="0"/>
                </a:cxn>
                <a:cxn ang="0">
                  <a:pos x="30" y="1"/>
                </a:cxn>
                <a:cxn ang="0">
                  <a:pos x="35" y="2"/>
                </a:cxn>
                <a:cxn ang="0">
                  <a:pos x="41" y="4"/>
                </a:cxn>
                <a:cxn ang="0">
                  <a:pos x="45" y="8"/>
                </a:cxn>
                <a:cxn ang="0">
                  <a:pos x="50" y="13"/>
                </a:cxn>
                <a:cxn ang="0">
                  <a:pos x="51" y="21"/>
                </a:cxn>
                <a:cxn ang="0">
                  <a:pos x="53" y="28"/>
                </a:cxn>
                <a:cxn ang="0">
                  <a:pos x="53" y="35"/>
                </a:cxn>
                <a:cxn ang="0">
                  <a:pos x="52" y="41"/>
                </a:cxn>
                <a:cxn ang="0">
                  <a:pos x="50" y="47"/>
                </a:cxn>
                <a:cxn ang="0">
                  <a:pos x="47" y="51"/>
                </a:cxn>
                <a:cxn ang="0">
                  <a:pos x="45" y="54"/>
                </a:cxn>
                <a:cxn ang="0">
                  <a:pos x="42" y="58"/>
                </a:cxn>
                <a:cxn ang="0">
                  <a:pos x="38" y="60"/>
                </a:cxn>
                <a:cxn ang="0">
                  <a:pos x="35" y="61"/>
                </a:cxn>
                <a:cxn ang="0">
                  <a:pos x="30" y="62"/>
                </a:cxn>
                <a:cxn ang="0">
                  <a:pos x="25" y="63"/>
                </a:cxn>
                <a:cxn ang="0">
                  <a:pos x="0" y="63"/>
                </a:cxn>
                <a:cxn ang="0">
                  <a:pos x="21" y="55"/>
                </a:cxn>
                <a:cxn ang="0">
                  <a:pos x="28" y="54"/>
                </a:cxn>
                <a:cxn ang="0">
                  <a:pos x="32" y="54"/>
                </a:cxn>
                <a:cxn ang="0">
                  <a:pos x="35" y="53"/>
                </a:cxn>
                <a:cxn ang="0">
                  <a:pos x="38" y="52"/>
                </a:cxn>
                <a:cxn ang="0">
                  <a:pos x="41" y="48"/>
                </a:cxn>
                <a:cxn ang="0">
                  <a:pos x="43" y="43"/>
                </a:cxn>
                <a:cxn ang="0">
                  <a:pos x="44" y="38"/>
                </a:cxn>
                <a:cxn ang="0">
                  <a:pos x="45" y="32"/>
                </a:cxn>
                <a:cxn ang="0">
                  <a:pos x="44" y="23"/>
                </a:cxn>
                <a:cxn ang="0">
                  <a:pos x="42" y="16"/>
                </a:cxn>
                <a:cxn ang="0">
                  <a:pos x="37" y="12"/>
                </a:cxn>
                <a:cxn ang="0">
                  <a:pos x="33" y="10"/>
                </a:cxn>
                <a:cxn ang="0">
                  <a:pos x="28" y="9"/>
                </a:cxn>
                <a:cxn ang="0">
                  <a:pos x="21" y="8"/>
                </a:cxn>
                <a:cxn ang="0">
                  <a:pos x="8" y="55"/>
                </a:cxn>
              </a:cxnLst>
              <a:rect l="0" t="0" r="r" b="b"/>
              <a:pathLst>
                <a:path w="54" h="64">
                  <a:moveTo>
                    <a:pt x="0" y="63"/>
                  </a:moveTo>
                  <a:lnTo>
                    <a:pt x="0" y="0"/>
                  </a:lnTo>
                  <a:lnTo>
                    <a:pt x="21" y="0"/>
                  </a:lnTo>
                  <a:lnTo>
                    <a:pt x="25" y="0"/>
                  </a:lnTo>
                  <a:lnTo>
                    <a:pt x="28" y="1"/>
                  </a:lnTo>
                  <a:lnTo>
                    <a:pt x="30" y="1"/>
                  </a:lnTo>
                  <a:lnTo>
                    <a:pt x="33" y="1"/>
                  </a:lnTo>
                  <a:lnTo>
                    <a:pt x="35" y="2"/>
                  </a:lnTo>
                  <a:lnTo>
                    <a:pt x="38" y="3"/>
                  </a:lnTo>
                  <a:lnTo>
                    <a:pt x="41" y="4"/>
                  </a:lnTo>
                  <a:lnTo>
                    <a:pt x="43" y="5"/>
                  </a:lnTo>
                  <a:lnTo>
                    <a:pt x="45" y="8"/>
                  </a:lnTo>
                  <a:lnTo>
                    <a:pt x="47" y="11"/>
                  </a:lnTo>
                  <a:lnTo>
                    <a:pt x="50" y="13"/>
                  </a:lnTo>
                  <a:lnTo>
                    <a:pt x="51" y="16"/>
                  </a:lnTo>
                  <a:lnTo>
                    <a:pt x="51" y="21"/>
                  </a:lnTo>
                  <a:lnTo>
                    <a:pt x="52" y="24"/>
                  </a:lnTo>
                  <a:lnTo>
                    <a:pt x="53" y="28"/>
                  </a:lnTo>
                  <a:lnTo>
                    <a:pt x="53" y="32"/>
                  </a:lnTo>
                  <a:lnTo>
                    <a:pt x="53" y="35"/>
                  </a:lnTo>
                  <a:lnTo>
                    <a:pt x="52" y="38"/>
                  </a:lnTo>
                  <a:lnTo>
                    <a:pt x="52" y="41"/>
                  </a:lnTo>
                  <a:lnTo>
                    <a:pt x="51" y="45"/>
                  </a:lnTo>
                  <a:lnTo>
                    <a:pt x="50" y="47"/>
                  </a:lnTo>
                  <a:lnTo>
                    <a:pt x="50" y="49"/>
                  </a:lnTo>
                  <a:lnTo>
                    <a:pt x="47" y="51"/>
                  </a:lnTo>
                  <a:lnTo>
                    <a:pt x="46" y="53"/>
                  </a:lnTo>
                  <a:lnTo>
                    <a:pt x="45" y="54"/>
                  </a:lnTo>
                  <a:lnTo>
                    <a:pt x="44" y="56"/>
                  </a:lnTo>
                  <a:lnTo>
                    <a:pt x="42" y="58"/>
                  </a:lnTo>
                  <a:lnTo>
                    <a:pt x="41" y="59"/>
                  </a:lnTo>
                  <a:lnTo>
                    <a:pt x="38" y="60"/>
                  </a:lnTo>
                  <a:lnTo>
                    <a:pt x="37" y="61"/>
                  </a:lnTo>
                  <a:lnTo>
                    <a:pt x="35" y="61"/>
                  </a:lnTo>
                  <a:lnTo>
                    <a:pt x="33" y="62"/>
                  </a:lnTo>
                  <a:lnTo>
                    <a:pt x="30" y="62"/>
                  </a:lnTo>
                  <a:lnTo>
                    <a:pt x="28" y="62"/>
                  </a:lnTo>
                  <a:lnTo>
                    <a:pt x="25" y="63"/>
                  </a:lnTo>
                  <a:lnTo>
                    <a:pt x="23" y="63"/>
                  </a:lnTo>
                  <a:lnTo>
                    <a:pt x="0" y="63"/>
                  </a:lnTo>
                  <a:lnTo>
                    <a:pt x="8" y="55"/>
                  </a:lnTo>
                  <a:lnTo>
                    <a:pt x="21" y="55"/>
                  </a:lnTo>
                  <a:lnTo>
                    <a:pt x="25" y="55"/>
                  </a:lnTo>
                  <a:lnTo>
                    <a:pt x="28" y="54"/>
                  </a:lnTo>
                  <a:lnTo>
                    <a:pt x="29" y="54"/>
                  </a:lnTo>
                  <a:lnTo>
                    <a:pt x="32" y="54"/>
                  </a:lnTo>
                  <a:lnTo>
                    <a:pt x="34" y="54"/>
                  </a:lnTo>
                  <a:lnTo>
                    <a:pt x="35" y="53"/>
                  </a:lnTo>
                  <a:lnTo>
                    <a:pt x="37" y="52"/>
                  </a:lnTo>
                  <a:lnTo>
                    <a:pt x="38" y="52"/>
                  </a:lnTo>
                  <a:lnTo>
                    <a:pt x="39" y="50"/>
                  </a:lnTo>
                  <a:lnTo>
                    <a:pt x="41" y="48"/>
                  </a:lnTo>
                  <a:lnTo>
                    <a:pt x="42" y="46"/>
                  </a:lnTo>
                  <a:lnTo>
                    <a:pt x="43" y="43"/>
                  </a:lnTo>
                  <a:lnTo>
                    <a:pt x="43" y="41"/>
                  </a:lnTo>
                  <a:lnTo>
                    <a:pt x="44" y="38"/>
                  </a:lnTo>
                  <a:lnTo>
                    <a:pt x="45" y="35"/>
                  </a:lnTo>
                  <a:lnTo>
                    <a:pt x="45" y="32"/>
                  </a:lnTo>
                  <a:lnTo>
                    <a:pt x="45" y="27"/>
                  </a:lnTo>
                  <a:lnTo>
                    <a:pt x="44" y="23"/>
                  </a:lnTo>
                  <a:lnTo>
                    <a:pt x="43" y="20"/>
                  </a:lnTo>
                  <a:lnTo>
                    <a:pt x="42" y="16"/>
                  </a:lnTo>
                  <a:lnTo>
                    <a:pt x="39" y="14"/>
                  </a:lnTo>
                  <a:lnTo>
                    <a:pt x="37" y="12"/>
                  </a:lnTo>
                  <a:lnTo>
                    <a:pt x="35" y="11"/>
                  </a:lnTo>
                  <a:lnTo>
                    <a:pt x="33" y="10"/>
                  </a:lnTo>
                  <a:lnTo>
                    <a:pt x="30" y="9"/>
                  </a:lnTo>
                  <a:lnTo>
                    <a:pt x="28" y="9"/>
                  </a:lnTo>
                  <a:lnTo>
                    <a:pt x="25" y="8"/>
                  </a:lnTo>
                  <a:lnTo>
                    <a:pt x="21" y="8"/>
                  </a:lnTo>
                  <a:lnTo>
                    <a:pt x="8" y="8"/>
                  </a:lnTo>
                  <a:lnTo>
                    <a:pt x="8" y="55"/>
                  </a:lnTo>
                  <a:lnTo>
                    <a:pt x="0" y="63"/>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199" name="Freeform 319"/>
            <p:cNvSpPr>
              <a:spLocks/>
            </p:cNvSpPr>
            <p:nvPr/>
          </p:nvSpPr>
          <p:spPr bwMode="auto">
            <a:xfrm>
              <a:off x="1728" y="4054"/>
              <a:ext cx="56" cy="64"/>
            </a:xfrm>
            <a:custGeom>
              <a:avLst/>
              <a:gdLst/>
              <a:ahLst/>
              <a:cxnLst>
                <a:cxn ang="0">
                  <a:pos x="0" y="0"/>
                </a:cxn>
                <a:cxn ang="0">
                  <a:pos x="32" y="0"/>
                </a:cxn>
                <a:cxn ang="0">
                  <a:pos x="38" y="1"/>
                </a:cxn>
                <a:cxn ang="0">
                  <a:pos x="42" y="3"/>
                </a:cxn>
                <a:cxn ang="0">
                  <a:pos x="47" y="7"/>
                </a:cxn>
                <a:cxn ang="0">
                  <a:pos x="49" y="11"/>
                </a:cxn>
                <a:cxn ang="0">
                  <a:pos x="52" y="15"/>
                </a:cxn>
                <a:cxn ang="0">
                  <a:pos x="50" y="21"/>
                </a:cxn>
                <a:cxn ang="0">
                  <a:pos x="49" y="26"/>
                </a:cxn>
                <a:cxn ang="0">
                  <a:pos x="45" y="32"/>
                </a:cxn>
                <a:cxn ang="0">
                  <a:pos x="38" y="34"/>
                </a:cxn>
                <a:cxn ang="0">
                  <a:pos x="34" y="36"/>
                </a:cxn>
                <a:cxn ang="0">
                  <a:pos x="37" y="37"/>
                </a:cxn>
                <a:cxn ang="0">
                  <a:pos x="39" y="40"/>
                </a:cxn>
                <a:cxn ang="0">
                  <a:pos x="44" y="45"/>
                </a:cxn>
                <a:cxn ang="0">
                  <a:pos x="55" y="63"/>
                </a:cxn>
                <a:cxn ang="0">
                  <a:pos x="37" y="50"/>
                </a:cxn>
                <a:cxn ang="0">
                  <a:pos x="33" y="46"/>
                </a:cxn>
                <a:cxn ang="0">
                  <a:pos x="31" y="42"/>
                </a:cxn>
                <a:cxn ang="0">
                  <a:pos x="29" y="40"/>
                </a:cxn>
                <a:cxn ang="0">
                  <a:pos x="26" y="37"/>
                </a:cxn>
                <a:cxn ang="0">
                  <a:pos x="24" y="36"/>
                </a:cxn>
                <a:cxn ang="0">
                  <a:pos x="22" y="36"/>
                </a:cxn>
                <a:cxn ang="0">
                  <a:pos x="19" y="36"/>
                </a:cxn>
                <a:cxn ang="0">
                  <a:pos x="8" y="36"/>
                </a:cxn>
                <a:cxn ang="0">
                  <a:pos x="0" y="63"/>
                </a:cxn>
                <a:cxn ang="0">
                  <a:pos x="26" y="28"/>
                </a:cxn>
                <a:cxn ang="0">
                  <a:pos x="32" y="27"/>
                </a:cxn>
                <a:cxn ang="0">
                  <a:pos x="36" y="27"/>
                </a:cxn>
                <a:cxn ang="0">
                  <a:pos x="38" y="25"/>
                </a:cxn>
                <a:cxn ang="0">
                  <a:pos x="41" y="24"/>
                </a:cxn>
                <a:cxn ang="0">
                  <a:pos x="42" y="21"/>
                </a:cxn>
                <a:cxn ang="0">
                  <a:pos x="42" y="17"/>
                </a:cxn>
                <a:cxn ang="0">
                  <a:pos x="42" y="14"/>
                </a:cxn>
                <a:cxn ang="0">
                  <a:pos x="39" y="11"/>
                </a:cxn>
                <a:cxn ang="0">
                  <a:pos x="34" y="9"/>
                </a:cxn>
                <a:cxn ang="0">
                  <a:pos x="29" y="8"/>
                </a:cxn>
                <a:cxn ang="0">
                  <a:pos x="8" y="28"/>
                </a:cxn>
              </a:cxnLst>
              <a:rect l="0" t="0" r="r" b="b"/>
              <a:pathLst>
                <a:path w="56" h="64">
                  <a:moveTo>
                    <a:pt x="0" y="63"/>
                  </a:moveTo>
                  <a:lnTo>
                    <a:pt x="0" y="0"/>
                  </a:lnTo>
                  <a:lnTo>
                    <a:pt x="29" y="0"/>
                  </a:lnTo>
                  <a:lnTo>
                    <a:pt x="32" y="0"/>
                  </a:lnTo>
                  <a:lnTo>
                    <a:pt x="36" y="1"/>
                  </a:lnTo>
                  <a:lnTo>
                    <a:pt x="38" y="1"/>
                  </a:lnTo>
                  <a:lnTo>
                    <a:pt x="41" y="2"/>
                  </a:lnTo>
                  <a:lnTo>
                    <a:pt x="42" y="3"/>
                  </a:lnTo>
                  <a:lnTo>
                    <a:pt x="45" y="4"/>
                  </a:lnTo>
                  <a:lnTo>
                    <a:pt x="47" y="7"/>
                  </a:lnTo>
                  <a:lnTo>
                    <a:pt x="48" y="9"/>
                  </a:lnTo>
                  <a:lnTo>
                    <a:pt x="49" y="11"/>
                  </a:lnTo>
                  <a:lnTo>
                    <a:pt x="50" y="13"/>
                  </a:lnTo>
                  <a:lnTo>
                    <a:pt x="52" y="15"/>
                  </a:lnTo>
                  <a:lnTo>
                    <a:pt x="52" y="17"/>
                  </a:lnTo>
                  <a:lnTo>
                    <a:pt x="50" y="21"/>
                  </a:lnTo>
                  <a:lnTo>
                    <a:pt x="50" y="24"/>
                  </a:lnTo>
                  <a:lnTo>
                    <a:pt x="49" y="26"/>
                  </a:lnTo>
                  <a:lnTo>
                    <a:pt x="47" y="29"/>
                  </a:lnTo>
                  <a:lnTo>
                    <a:pt x="45" y="32"/>
                  </a:lnTo>
                  <a:lnTo>
                    <a:pt x="41" y="33"/>
                  </a:lnTo>
                  <a:lnTo>
                    <a:pt x="38" y="34"/>
                  </a:lnTo>
                  <a:lnTo>
                    <a:pt x="33" y="35"/>
                  </a:lnTo>
                  <a:lnTo>
                    <a:pt x="34" y="36"/>
                  </a:lnTo>
                  <a:lnTo>
                    <a:pt x="36" y="37"/>
                  </a:lnTo>
                  <a:lnTo>
                    <a:pt x="37" y="37"/>
                  </a:lnTo>
                  <a:lnTo>
                    <a:pt x="38" y="38"/>
                  </a:lnTo>
                  <a:lnTo>
                    <a:pt x="39" y="40"/>
                  </a:lnTo>
                  <a:lnTo>
                    <a:pt x="41" y="42"/>
                  </a:lnTo>
                  <a:lnTo>
                    <a:pt x="44" y="45"/>
                  </a:lnTo>
                  <a:lnTo>
                    <a:pt x="45" y="47"/>
                  </a:lnTo>
                  <a:lnTo>
                    <a:pt x="55" y="63"/>
                  </a:lnTo>
                  <a:lnTo>
                    <a:pt x="46" y="63"/>
                  </a:lnTo>
                  <a:lnTo>
                    <a:pt x="37" y="50"/>
                  </a:lnTo>
                  <a:lnTo>
                    <a:pt x="36" y="48"/>
                  </a:lnTo>
                  <a:lnTo>
                    <a:pt x="33" y="46"/>
                  </a:lnTo>
                  <a:lnTo>
                    <a:pt x="32" y="43"/>
                  </a:lnTo>
                  <a:lnTo>
                    <a:pt x="31" y="42"/>
                  </a:lnTo>
                  <a:lnTo>
                    <a:pt x="30" y="41"/>
                  </a:lnTo>
                  <a:lnTo>
                    <a:pt x="29" y="40"/>
                  </a:lnTo>
                  <a:lnTo>
                    <a:pt x="28" y="38"/>
                  </a:lnTo>
                  <a:lnTo>
                    <a:pt x="26" y="37"/>
                  </a:lnTo>
                  <a:lnTo>
                    <a:pt x="25" y="37"/>
                  </a:lnTo>
                  <a:lnTo>
                    <a:pt x="24" y="36"/>
                  </a:lnTo>
                  <a:lnTo>
                    <a:pt x="23" y="36"/>
                  </a:lnTo>
                  <a:lnTo>
                    <a:pt x="22" y="36"/>
                  </a:lnTo>
                  <a:lnTo>
                    <a:pt x="21" y="36"/>
                  </a:lnTo>
                  <a:lnTo>
                    <a:pt x="19" y="36"/>
                  </a:lnTo>
                  <a:lnTo>
                    <a:pt x="17" y="36"/>
                  </a:lnTo>
                  <a:lnTo>
                    <a:pt x="8" y="36"/>
                  </a:lnTo>
                  <a:lnTo>
                    <a:pt x="8" y="63"/>
                  </a:lnTo>
                  <a:lnTo>
                    <a:pt x="0" y="63"/>
                  </a:lnTo>
                  <a:lnTo>
                    <a:pt x="8" y="28"/>
                  </a:lnTo>
                  <a:lnTo>
                    <a:pt x="26" y="28"/>
                  </a:lnTo>
                  <a:lnTo>
                    <a:pt x="29" y="28"/>
                  </a:lnTo>
                  <a:lnTo>
                    <a:pt x="32" y="27"/>
                  </a:lnTo>
                  <a:lnTo>
                    <a:pt x="33" y="27"/>
                  </a:lnTo>
                  <a:lnTo>
                    <a:pt x="36" y="27"/>
                  </a:lnTo>
                  <a:lnTo>
                    <a:pt x="37" y="26"/>
                  </a:lnTo>
                  <a:lnTo>
                    <a:pt x="38" y="25"/>
                  </a:lnTo>
                  <a:lnTo>
                    <a:pt x="39" y="25"/>
                  </a:lnTo>
                  <a:lnTo>
                    <a:pt x="41" y="24"/>
                  </a:lnTo>
                  <a:lnTo>
                    <a:pt x="41" y="22"/>
                  </a:lnTo>
                  <a:lnTo>
                    <a:pt x="42" y="21"/>
                  </a:lnTo>
                  <a:lnTo>
                    <a:pt x="42" y="20"/>
                  </a:lnTo>
                  <a:lnTo>
                    <a:pt x="42" y="17"/>
                  </a:lnTo>
                  <a:lnTo>
                    <a:pt x="42" y="16"/>
                  </a:lnTo>
                  <a:lnTo>
                    <a:pt x="42" y="14"/>
                  </a:lnTo>
                  <a:lnTo>
                    <a:pt x="41" y="12"/>
                  </a:lnTo>
                  <a:lnTo>
                    <a:pt x="39" y="11"/>
                  </a:lnTo>
                  <a:lnTo>
                    <a:pt x="38" y="10"/>
                  </a:lnTo>
                  <a:lnTo>
                    <a:pt x="34" y="9"/>
                  </a:lnTo>
                  <a:lnTo>
                    <a:pt x="32" y="8"/>
                  </a:lnTo>
                  <a:lnTo>
                    <a:pt x="29" y="8"/>
                  </a:lnTo>
                  <a:lnTo>
                    <a:pt x="8" y="8"/>
                  </a:lnTo>
                  <a:lnTo>
                    <a:pt x="8" y="28"/>
                  </a:lnTo>
                  <a:lnTo>
                    <a:pt x="0" y="63"/>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00" name="Freeform 320"/>
            <p:cNvSpPr>
              <a:spLocks/>
            </p:cNvSpPr>
            <p:nvPr/>
          </p:nvSpPr>
          <p:spPr bwMode="auto">
            <a:xfrm>
              <a:off x="1804" y="4054"/>
              <a:ext cx="51" cy="64"/>
            </a:xfrm>
            <a:custGeom>
              <a:avLst/>
              <a:gdLst/>
              <a:ahLst/>
              <a:cxnLst>
                <a:cxn ang="0">
                  <a:pos x="42" y="0"/>
                </a:cxn>
                <a:cxn ang="0">
                  <a:pos x="50" y="0"/>
                </a:cxn>
                <a:cxn ang="0">
                  <a:pos x="50" y="37"/>
                </a:cxn>
                <a:cxn ang="0">
                  <a:pos x="50" y="41"/>
                </a:cxn>
                <a:cxn ang="0">
                  <a:pos x="50" y="45"/>
                </a:cxn>
                <a:cxn ang="0">
                  <a:pos x="49" y="49"/>
                </a:cxn>
                <a:cxn ang="0">
                  <a:pos x="49" y="51"/>
                </a:cxn>
                <a:cxn ang="0">
                  <a:pos x="48" y="53"/>
                </a:cxn>
                <a:cxn ang="0">
                  <a:pos x="45" y="56"/>
                </a:cxn>
                <a:cxn ang="0">
                  <a:pos x="43" y="58"/>
                </a:cxn>
                <a:cxn ang="0">
                  <a:pos x="40" y="60"/>
                </a:cxn>
                <a:cxn ang="0">
                  <a:pos x="36" y="62"/>
                </a:cxn>
                <a:cxn ang="0">
                  <a:pos x="33" y="62"/>
                </a:cxn>
                <a:cxn ang="0">
                  <a:pos x="30" y="63"/>
                </a:cxn>
                <a:cxn ang="0">
                  <a:pos x="25" y="63"/>
                </a:cxn>
                <a:cxn ang="0">
                  <a:pos x="20" y="63"/>
                </a:cxn>
                <a:cxn ang="0">
                  <a:pos x="17" y="63"/>
                </a:cxn>
                <a:cxn ang="0">
                  <a:pos x="14" y="62"/>
                </a:cxn>
                <a:cxn ang="0">
                  <a:pos x="10" y="61"/>
                </a:cxn>
                <a:cxn ang="0">
                  <a:pos x="7" y="59"/>
                </a:cxn>
                <a:cxn ang="0">
                  <a:pos x="6" y="58"/>
                </a:cxn>
                <a:cxn ang="0">
                  <a:pos x="3" y="54"/>
                </a:cxn>
                <a:cxn ang="0">
                  <a:pos x="2" y="52"/>
                </a:cxn>
                <a:cxn ang="0">
                  <a:pos x="1" y="49"/>
                </a:cxn>
                <a:cxn ang="0">
                  <a:pos x="0" y="46"/>
                </a:cxn>
                <a:cxn ang="0">
                  <a:pos x="0" y="41"/>
                </a:cxn>
                <a:cxn ang="0">
                  <a:pos x="0" y="37"/>
                </a:cxn>
                <a:cxn ang="0">
                  <a:pos x="0" y="0"/>
                </a:cxn>
                <a:cxn ang="0">
                  <a:pos x="8" y="0"/>
                </a:cxn>
                <a:cxn ang="0">
                  <a:pos x="8" y="37"/>
                </a:cxn>
                <a:cxn ang="0">
                  <a:pos x="8" y="40"/>
                </a:cxn>
                <a:cxn ang="0">
                  <a:pos x="9" y="43"/>
                </a:cxn>
                <a:cxn ang="0">
                  <a:pos x="9" y="46"/>
                </a:cxn>
                <a:cxn ang="0">
                  <a:pos x="9" y="49"/>
                </a:cxn>
                <a:cxn ang="0">
                  <a:pos x="10" y="50"/>
                </a:cxn>
                <a:cxn ang="0">
                  <a:pos x="11" y="52"/>
                </a:cxn>
                <a:cxn ang="0">
                  <a:pos x="13" y="53"/>
                </a:cxn>
                <a:cxn ang="0">
                  <a:pos x="15" y="54"/>
                </a:cxn>
                <a:cxn ang="0">
                  <a:pos x="17" y="54"/>
                </a:cxn>
                <a:cxn ang="0">
                  <a:pos x="19" y="55"/>
                </a:cxn>
                <a:cxn ang="0">
                  <a:pos x="22" y="56"/>
                </a:cxn>
                <a:cxn ang="0">
                  <a:pos x="24" y="56"/>
                </a:cxn>
                <a:cxn ang="0">
                  <a:pos x="28" y="56"/>
                </a:cxn>
                <a:cxn ang="0">
                  <a:pos x="32" y="54"/>
                </a:cxn>
                <a:cxn ang="0">
                  <a:pos x="35" y="54"/>
                </a:cxn>
                <a:cxn ang="0">
                  <a:pos x="38" y="52"/>
                </a:cxn>
                <a:cxn ang="0">
                  <a:pos x="40" y="50"/>
                </a:cxn>
                <a:cxn ang="0">
                  <a:pos x="41" y="46"/>
                </a:cxn>
                <a:cxn ang="0">
                  <a:pos x="41" y="41"/>
                </a:cxn>
                <a:cxn ang="0">
                  <a:pos x="42" y="37"/>
                </a:cxn>
                <a:cxn ang="0">
                  <a:pos x="42" y="0"/>
                </a:cxn>
              </a:cxnLst>
              <a:rect l="0" t="0" r="r" b="b"/>
              <a:pathLst>
                <a:path w="51" h="64">
                  <a:moveTo>
                    <a:pt x="42" y="0"/>
                  </a:moveTo>
                  <a:lnTo>
                    <a:pt x="50" y="0"/>
                  </a:lnTo>
                  <a:lnTo>
                    <a:pt x="50" y="37"/>
                  </a:lnTo>
                  <a:lnTo>
                    <a:pt x="50" y="41"/>
                  </a:lnTo>
                  <a:lnTo>
                    <a:pt x="50" y="45"/>
                  </a:lnTo>
                  <a:lnTo>
                    <a:pt x="49" y="49"/>
                  </a:lnTo>
                  <a:lnTo>
                    <a:pt x="49" y="51"/>
                  </a:lnTo>
                  <a:lnTo>
                    <a:pt x="48" y="53"/>
                  </a:lnTo>
                  <a:lnTo>
                    <a:pt x="45" y="56"/>
                  </a:lnTo>
                  <a:lnTo>
                    <a:pt x="43" y="58"/>
                  </a:lnTo>
                  <a:lnTo>
                    <a:pt x="40" y="60"/>
                  </a:lnTo>
                  <a:lnTo>
                    <a:pt x="36" y="62"/>
                  </a:lnTo>
                  <a:lnTo>
                    <a:pt x="33" y="62"/>
                  </a:lnTo>
                  <a:lnTo>
                    <a:pt x="30" y="63"/>
                  </a:lnTo>
                  <a:lnTo>
                    <a:pt x="25" y="63"/>
                  </a:lnTo>
                  <a:lnTo>
                    <a:pt x="20" y="63"/>
                  </a:lnTo>
                  <a:lnTo>
                    <a:pt x="17" y="63"/>
                  </a:lnTo>
                  <a:lnTo>
                    <a:pt x="14" y="62"/>
                  </a:lnTo>
                  <a:lnTo>
                    <a:pt x="10" y="61"/>
                  </a:lnTo>
                  <a:lnTo>
                    <a:pt x="7" y="59"/>
                  </a:lnTo>
                  <a:lnTo>
                    <a:pt x="6" y="58"/>
                  </a:lnTo>
                  <a:lnTo>
                    <a:pt x="3" y="54"/>
                  </a:lnTo>
                  <a:lnTo>
                    <a:pt x="2" y="52"/>
                  </a:lnTo>
                  <a:lnTo>
                    <a:pt x="1" y="49"/>
                  </a:lnTo>
                  <a:lnTo>
                    <a:pt x="0" y="46"/>
                  </a:lnTo>
                  <a:lnTo>
                    <a:pt x="0" y="41"/>
                  </a:lnTo>
                  <a:lnTo>
                    <a:pt x="0" y="37"/>
                  </a:lnTo>
                  <a:lnTo>
                    <a:pt x="0" y="0"/>
                  </a:lnTo>
                  <a:lnTo>
                    <a:pt x="8" y="0"/>
                  </a:lnTo>
                  <a:lnTo>
                    <a:pt x="8" y="37"/>
                  </a:lnTo>
                  <a:lnTo>
                    <a:pt x="8" y="40"/>
                  </a:lnTo>
                  <a:lnTo>
                    <a:pt x="9" y="43"/>
                  </a:lnTo>
                  <a:lnTo>
                    <a:pt x="9" y="46"/>
                  </a:lnTo>
                  <a:lnTo>
                    <a:pt x="9" y="49"/>
                  </a:lnTo>
                  <a:lnTo>
                    <a:pt x="10" y="50"/>
                  </a:lnTo>
                  <a:lnTo>
                    <a:pt x="11" y="52"/>
                  </a:lnTo>
                  <a:lnTo>
                    <a:pt x="13" y="53"/>
                  </a:lnTo>
                  <a:lnTo>
                    <a:pt x="15" y="54"/>
                  </a:lnTo>
                  <a:lnTo>
                    <a:pt x="17" y="54"/>
                  </a:lnTo>
                  <a:lnTo>
                    <a:pt x="19" y="55"/>
                  </a:lnTo>
                  <a:lnTo>
                    <a:pt x="22" y="56"/>
                  </a:lnTo>
                  <a:lnTo>
                    <a:pt x="24" y="56"/>
                  </a:lnTo>
                  <a:lnTo>
                    <a:pt x="28" y="56"/>
                  </a:lnTo>
                  <a:lnTo>
                    <a:pt x="32" y="54"/>
                  </a:lnTo>
                  <a:lnTo>
                    <a:pt x="35" y="54"/>
                  </a:lnTo>
                  <a:lnTo>
                    <a:pt x="38" y="52"/>
                  </a:lnTo>
                  <a:lnTo>
                    <a:pt x="40" y="50"/>
                  </a:lnTo>
                  <a:lnTo>
                    <a:pt x="41" y="46"/>
                  </a:lnTo>
                  <a:lnTo>
                    <a:pt x="41" y="41"/>
                  </a:lnTo>
                  <a:lnTo>
                    <a:pt x="42" y="37"/>
                  </a:lnTo>
                  <a:lnTo>
                    <a:pt x="42"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01" name="Freeform 321"/>
            <p:cNvSpPr>
              <a:spLocks/>
            </p:cNvSpPr>
            <p:nvPr/>
          </p:nvSpPr>
          <p:spPr bwMode="auto">
            <a:xfrm>
              <a:off x="1879" y="4054"/>
              <a:ext cx="65" cy="64"/>
            </a:xfrm>
            <a:custGeom>
              <a:avLst/>
              <a:gdLst/>
              <a:ahLst/>
              <a:cxnLst>
                <a:cxn ang="0">
                  <a:pos x="0" y="63"/>
                </a:cxn>
                <a:cxn ang="0">
                  <a:pos x="0" y="0"/>
                </a:cxn>
                <a:cxn ang="0">
                  <a:pos x="13" y="0"/>
                </a:cxn>
                <a:cxn ang="0">
                  <a:pos x="28" y="45"/>
                </a:cxn>
                <a:cxn ang="0">
                  <a:pos x="30" y="47"/>
                </a:cxn>
                <a:cxn ang="0">
                  <a:pos x="30" y="50"/>
                </a:cxn>
                <a:cxn ang="0">
                  <a:pos x="32" y="52"/>
                </a:cxn>
                <a:cxn ang="0">
                  <a:pos x="32" y="54"/>
                </a:cxn>
                <a:cxn ang="0">
                  <a:pos x="32" y="52"/>
                </a:cxn>
                <a:cxn ang="0">
                  <a:pos x="33" y="50"/>
                </a:cxn>
                <a:cxn ang="0">
                  <a:pos x="34" y="47"/>
                </a:cxn>
                <a:cxn ang="0">
                  <a:pos x="36" y="45"/>
                </a:cxn>
                <a:cxn ang="0">
                  <a:pos x="50" y="0"/>
                </a:cxn>
                <a:cxn ang="0">
                  <a:pos x="64" y="0"/>
                </a:cxn>
                <a:cxn ang="0">
                  <a:pos x="64" y="63"/>
                </a:cxn>
                <a:cxn ang="0">
                  <a:pos x="56" y="63"/>
                </a:cxn>
                <a:cxn ang="0">
                  <a:pos x="56" y="10"/>
                </a:cxn>
                <a:cxn ang="0">
                  <a:pos x="37" y="63"/>
                </a:cxn>
                <a:cxn ang="0">
                  <a:pos x="26" y="63"/>
                </a:cxn>
                <a:cxn ang="0">
                  <a:pos x="8" y="10"/>
                </a:cxn>
                <a:cxn ang="0">
                  <a:pos x="8" y="63"/>
                </a:cxn>
                <a:cxn ang="0">
                  <a:pos x="0" y="63"/>
                </a:cxn>
              </a:cxnLst>
              <a:rect l="0" t="0" r="r" b="b"/>
              <a:pathLst>
                <a:path w="65" h="64">
                  <a:moveTo>
                    <a:pt x="0" y="63"/>
                  </a:moveTo>
                  <a:lnTo>
                    <a:pt x="0" y="0"/>
                  </a:lnTo>
                  <a:lnTo>
                    <a:pt x="13" y="0"/>
                  </a:lnTo>
                  <a:lnTo>
                    <a:pt x="28" y="45"/>
                  </a:lnTo>
                  <a:lnTo>
                    <a:pt x="30" y="47"/>
                  </a:lnTo>
                  <a:lnTo>
                    <a:pt x="30" y="50"/>
                  </a:lnTo>
                  <a:lnTo>
                    <a:pt x="32" y="52"/>
                  </a:lnTo>
                  <a:lnTo>
                    <a:pt x="32" y="54"/>
                  </a:lnTo>
                  <a:lnTo>
                    <a:pt x="32" y="52"/>
                  </a:lnTo>
                  <a:lnTo>
                    <a:pt x="33" y="50"/>
                  </a:lnTo>
                  <a:lnTo>
                    <a:pt x="34" y="47"/>
                  </a:lnTo>
                  <a:lnTo>
                    <a:pt x="36" y="45"/>
                  </a:lnTo>
                  <a:lnTo>
                    <a:pt x="50" y="0"/>
                  </a:lnTo>
                  <a:lnTo>
                    <a:pt x="64" y="0"/>
                  </a:lnTo>
                  <a:lnTo>
                    <a:pt x="64" y="63"/>
                  </a:lnTo>
                  <a:lnTo>
                    <a:pt x="56" y="63"/>
                  </a:lnTo>
                  <a:lnTo>
                    <a:pt x="56" y="10"/>
                  </a:lnTo>
                  <a:lnTo>
                    <a:pt x="37" y="63"/>
                  </a:lnTo>
                  <a:lnTo>
                    <a:pt x="26" y="63"/>
                  </a:lnTo>
                  <a:lnTo>
                    <a:pt x="8" y="10"/>
                  </a:lnTo>
                  <a:lnTo>
                    <a:pt x="8" y="63"/>
                  </a:lnTo>
                  <a:lnTo>
                    <a:pt x="0" y="63"/>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02" name="Freeform 322"/>
            <p:cNvSpPr>
              <a:spLocks/>
            </p:cNvSpPr>
            <p:nvPr/>
          </p:nvSpPr>
          <p:spPr bwMode="auto">
            <a:xfrm>
              <a:off x="1627" y="1941"/>
              <a:ext cx="42" cy="63"/>
            </a:xfrm>
            <a:custGeom>
              <a:avLst/>
              <a:gdLst/>
              <a:ahLst/>
              <a:cxnLst>
                <a:cxn ang="0">
                  <a:pos x="0" y="62"/>
                </a:cxn>
                <a:cxn ang="0">
                  <a:pos x="0" y="0"/>
                </a:cxn>
                <a:cxn ang="0">
                  <a:pos x="41" y="0"/>
                </a:cxn>
                <a:cxn ang="0">
                  <a:pos x="41" y="8"/>
                </a:cxn>
                <a:cxn ang="0">
                  <a:pos x="8" y="8"/>
                </a:cxn>
                <a:cxn ang="0">
                  <a:pos x="8" y="27"/>
                </a:cxn>
                <a:cxn ang="0">
                  <a:pos x="37" y="27"/>
                </a:cxn>
                <a:cxn ang="0">
                  <a:pos x="37" y="34"/>
                </a:cxn>
                <a:cxn ang="0">
                  <a:pos x="8" y="34"/>
                </a:cxn>
                <a:cxn ang="0">
                  <a:pos x="8" y="62"/>
                </a:cxn>
                <a:cxn ang="0">
                  <a:pos x="0" y="62"/>
                </a:cxn>
              </a:cxnLst>
              <a:rect l="0" t="0" r="r" b="b"/>
              <a:pathLst>
                <a:path w="42" h="63">
                  <a:moveTo>
                    <a:pt x="0" y="62"/>
                  </a:moveTo>
                  <a:lnTo>
                    <a:pt x="0" y="0"/>
                  </a:lnTo>
                  <a:lnTo>
                    <a:pt x="41" y="0"/>
                  </a:lnTo>
                  <a:lnTo>
                    <a:pt x="41" y="8"/>
                  </a:lnTo>
                  <a:lnTo>
                    <a:pt x="8" y="8"/>
                  </a:lnTo>
                  <a:lnTo>
                    <a:pt x="8" y="27"/>
                  </a:lnTo>
                  <a:lnTo>
                    <a:pt x="37" y="27"/>
                  </a:lnTo>
                  <a:lnTo>
                    <a:pt x="37" y="34"/>
                  </a:lnTo>
                  <a:lnTo>
                    <a:pt x="8" y="34"/>
                  </a:lnTo>
                  <a:lnTo>
                    <a:pt x="8" y="62"/>
                  </a:lnTo>
                  <a:lnTo>
                    <a:pt x="0" y="6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03" name="Freeform 323"/>
            <p:cNvSpPr>
              <a:spLocks/>
            </p:cNvSpPr>
            <p:nvPr/>
          </p:nvSpPr>
          <p:spPr bwMode="auto">
            <a:xfrm>
              <a:off x="1691" y="1941"/>
              <a:ext cx="52" cy="65"/>
            </a:xfrm>
            <a:custGeom>
              <a:avLst/>
              <a:gdLst/>
              <a:ahLst/>
              <a:cxnLst>
                <a:cxn ang="0">
                  <a:pos x="43" y="0"/>
                </a:cxn>
                <a:cxn ang="0">
                  <a:pos x="51" y="0"/>
                </a:cxn>
                <a:cxn ang="0">
                  <a:pos x="51" y="36"/>
                </a:cxn>
                <a:cxn ang="0">
                  <a:pos x="51" y="41"/>
                </a:cxn>
                <a:cxn ang="0">
                  <a:pos x="51" y="45"/>
                </a:cxn>
                <a:cxn ang="0">
                  <a:pos x="50" y="49"/>
                </a:cxn>
                <a:cxn ang="0">
                  <a:pos x="50" y="51"/>
                </a:cxn>
                <a:cxn ang="0">
                  <a:pos x="49" y="54"/>
                </a:cxn>
                <a:cxn ang="0">
                  <a:pos x="46" y="56"/>
                </a:cxn>
                <a:cxn ang="0">
                  <a:pos x="44" y="58"/>
                </a:cxn>
                <a:cxn ang="0">
                  <a:pos x="41" y="60"/>
                </a:cxn>
                <a:cxn ang="0">
                  <a:pos x="37" y="62"/>
                </a:cxn>
                <a:cxn ang="0">
                  <a:pos x="35" y="63"/>
                </a:cxn>
                <a:cxn ang="0">
                  <a:pos x="30" y="64"/>
                </a:cxn>
                <a:cxn ang="0">
                  <a:pos x="26" y="64"/>
                </a:cxn>
                <a:cxn ang="0">
                  <a:pos x="21" y="64"/>
                </a:cxn>
                <a:cxn ang="0">
                  <a:pos x="17" y="63"/>
                </a:cxn>
                <a:cxn ang="0">
                  <a:pos x="14" y="62"/>
                </a:cxn>
                <a:cxn ang="0">
                  <a:pos x="10" y="62"/>
                </a:cxn>
                <a:cxn ang="0">
                  <a:pos x="7" y="60"/>
                </a:cxn>
                <a:cxn ang="0">
                  <a:pos x="6" y="57"/>
                </a:cxn>
                <a:cxn ang="0">
                  <a:pos x="3" y="55"/>
                </a:cxn>
                <a:cxn ang="0">
                  <a:pos x="2" y="53"/>
                </a:cxn>
                <a:cxn ang="0">
                  <a:pos x="1" y="50"/>
                </a:cxn>
                <a:cxn ang="0">
                  <a:pos x="0" y="45"/>
                </a:cxn>
                <a:cxn ang="0">
                  <a:pos x="0" y="41"/>
                </a:cxn>
                <a:cxn ang="0">
                  <a:pos x="0" y="36"/>
                </a:cxn>
                <a:cxn ang="0">
                  <a:pos x="0" y="0"/>
                </a:cxn>
                <a:cxn ang="0">
                  <a:pos x="8" y="0"/>
                </a:cxn>
                <a:cxn ang="0">
                  <a:pos x="8" y="36"/>
                </a:cxn>
                <a:cxn ang="0">
                  <a:pos x="8" y="41"/>
                </a:cxn>
                <a:cxn ang="0">
                  <a:pos x="9" y="44"/>
                </a:cxn>
                <a:cxn ang="0">
                  <a:pos x="9" y="46"/>
                </a:cxn>
                <a:cxn ang="0">
                  <a:pos x="9" y="49"/>
                </a:cxn>
                <a:cxn ang="0">
                  <a:pos x="10" y="51"/>
                </a:cxn>
                <a:cxn ang="0">
                  <a:pos x="12" y="52"/>
                </a:cxn>
                <a:cxn ang="0">
                  <a:pos x="13" y="53"/>
                </a:cxn>
                <a:cxn ang="0">
                  <a:pos x="15" y="54"/>
                </a:cxn>
                <a:cxn ang="0">
                  <a:pos x="17" y="55"/>
                </a:cxn>
                <a:cxn ang="0">
                  <a:pos x="20" y="55"/>
                </a:cxn>
                <a:cxn ang="0">
                  <a:pos x="22" y="56"/>
                </a:cxn>
                <a:cxn ang="0">
                  <a:pos x="24" y="56"/>
                </a:cxn>
                <a:cxn ang="0">
                  <a:pos x="29" y="56"/>
                </a:cxn>
                <a:cxn ang="0">
                  <a:pos x="32" y="55"/>
                </a:cxn>
                <a:cxn ang="0">
                  <a:pos x="36" y="54"/>
                </a:cxn>
                <a:cxn ang="0">
                  <a:pos x="38" y="53"/>
                </a:cxn>
                <a:cxn ang="0">
                  <a:pos x="41" y="50"/>
                </a:cxn>
                <a:cxn ang="0">
                  <a:pos x="42" y="46"/>
                </a:cxn>
                <a:cxn ang="0">
                  <a:pos x="42" y="42"/>
                </a:cxn>
                <a:cxn ang="0">
                  <a:pos x="43" y="36"/>
                </a:cxn>
                <a:cxn ang="0">
                  <a:pos x="43" y="0"/>
                </a:cxn>
              </a:cxnLst>
              <a:rect l="0" t="0" r="r" b="b"/>
              <a:pathLst>
                <a:path w="52" h="65">
                  <a:moveTo>
                    <a:pt x="43" y="0"/>
                  </a:moveTo>
                  <a:lnTo>
                    <a:pt x="51" y="0"/>
                  </a:lnTo>
                  <a:lnTo>
                    <a:pt x="51" y="36"/>
                  </a:lnTo>
                  <a:lnTo>
                    <a:pt x="51" y="41"/>
                  </a:lnTo>
                  <a:lnTo>
                    <a:pt x="51" y="45"/>
                  </a:lnTo>
                  <a:lnTo>
                    <a:pt x="50" y="49"/>
                  </a:lnTo>
                  <a:lnTo>
                    <a:pt x="50" y="51"/>
                  </a:lnTo>
                  <a:lnTo>
                    <a:pt x="49" y="54"/>
                  </a:lnTo>
                  <a:lnTo>
                    <a:pt x="46" y="56"/>
                  </a:lnTo>
                  <a:lnTo>
                    <a:pt x="44" y="58"/>
                  </a:lnTo>
                  <a:lnTo>
                    <a:pt x="41" y="60"/>
                  </a:lnTo>
                  <a:lnTo>
                    <a:pt x="37" y="62"/>
                  </a:lnTo>
                  <a:lnTo>
                    <a:pt x="35" y="63"/>
                  </a:lnTo>
                  <a:lnTo>
                    <a:pt x="30" y="64"/>
                  </a:lnTo>
                  <a:lnTo>
                    <a:pt x="26" y="64"/>
                  </a:lnTo>
                  <a:lnTo>
                    <a:pt x="21" y="64"/>
                  </a:lnTo>
                  <a:lnTo>
                    <a:pt x="17" y="63"/>
                  </a:lnTo>
                  <a:lnTo>
                    <a:pt x="14" y="62"/>
                  </a:lnTo>
                  <a:lnTo>
                    <a:pt x="10" y="62"/>
                  </a:lnTo>
                  <a:lnTo>
                    <a:pt x="7" y="60"/>
                  </a:lnTo>
                  <a:lnTo>
                    <a:pt x="6" y="57"/>
                  </a:lnTo>
                  <a:lnTo>
                    <a:pt x="3" y="55"/>
                  </a:lnTo>
                  <a:lnTo>
                    <a:pt x="2" y="53"/>
                  </a:lnTo>
                  <a:lnTo>
                    <a:pt x="1" y="50"/>
                  </a:lnTo>
                  <a:lnTo>
                    <a:pt x="0" y="45"/>
                  </a:lnTo>
                  <a:lnTo>
                    <a:pt x="0" y="41"/>
                  </a:lnTo>
                  <a:lnTo>
                    <a:pt x="0" y="36"/>
                  </a:lnTo>
                  <a:lnTo>
                    <a:pt x="0" y="0"/>
                  </a:lnTo>
                  <a:lnTo>
                    <a:pt x="8" y="0"/>
                  </a:lnTo>
                  <a:lnTo>
                    <a:pt x="8" y="36"/>
                  </a:lnTo>
                  <a:lnTo>
                    <a:pt x="8" y="41"/>
                  </a:lnTo>
                  <a:lnTo>
                    <a:pt x="9" y="44"/>
                  </a:lnTo>
                  <a:lnTo>
                    <a:pt x="9" y="46"/>
                  </a:lnTo>
                  <a:lnTo>
                    <a:pt x="9" y="49"/>
                  </a:lnTo>
                  <a:lnTo>
                    <a:pt x="10" y="51"/>
                  </a:lnTo>
                  <a:lnTo>
                    <a:pt x="12" y="52"/>
                  </a:lnTo>
                  <a:lnTo>
                    <a:pt x="13" y="53"/>
                  </a:lnTo>
                  <a:lnTo>
                    <a:pt x="15" y="54"/>
                  </a:lnTo>
                  <a:lnTo>
                    <a:pt x="17" y="55"/>
                  </a:lnTo>
                  <a:lnTo>
                    <a:pt x="20" y="55"/>
                  </a:lnTo>
                  <a:lnTo>
                    <a:pt x="22" y="56"/>
                  </a:lnTo>
                  <a:lnTo>
                    <a:pt x="24" y="56"/>
                  </a:lnTo>
                  <a:lnTo>
                    <a:pt x="29" y="56"/>
                  </a:lnTo>
                  <a:lnTo>
                    <a:pt x="32" y="55"/>
                  </a:lnTo>
                  <a:lnTo>
                    <a:pt x="36" y="54"/>
                  </a:lnTo>
                  <a:lnTo>
                    <a:pt x="38" y="53"/>
                  </a:lnTo>
                  <a:lnTo>
                    <a:pt x="41" y="50"/>
                  </a:lnTo>
                  <a:lnTo>
                    <a:pt x="42" y="46"/>
                  </a:lnTo>
                  <a:lnTo>
                    <a:pt x="42" y="42"/>
                  </a:lnTo>
                  <a:lnTo>
                    <a:pt x="43" y="36"/>
                  </a:lnTo>
                  <a:lnTo>
                    <a:pt x="43"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04" name="Freeform 324"/>
            <p:cNvSpPr>
              <a:spLocks/>
            </p:cNvSpPr>
            <p:nvPr/>
          </p:nvSpPr>
          <p:spPr bwMode="auto">
            <a:xfrm>
              <a:off x="1766" y="1941"/>
              <a:ext cx="56" cy="63"/>
            </a:xfrm>
            <a:custGeom>
              <a:avLst/>
              <a:gdLst/>
              <a:ahLst/>
              <a:cxnLst>
                <a:cxn ang="0">
                  <a:pos x="0" y="0"/>
                </a:cxn>
                <a:cxn ang="0">
                  <a:pos x="31" y="0"/>
                </a:cxn>
                <a:cxn ang="0">
                  <a:pos x="38" y="1"/>
                </a:cxn>
                <a:cxn ang="0">
                  <a:pos x="43" y="3"/>
                </a:cxn>
                <a:cxn ang="0">
                  <a:pos x="46" y="7"/>
                </a:cxn>
                <a:cxn ang="0">
                  <a:pos x="48" y="10"/>
                </a:cxn>
                <a:cxn ang="0">
                  <a:pos x="51" y="15"/>
                </a:cxn>
                <a:cxn ang="0">
                  <a:pos x="51" y="21"/>
                </a:cxn>
                <a:cxn ang="0">
                  <a:pos x="48" y="26"/>
                </a:cxn>
                <a:cxn ang="0">
                  <a:pos x="44" y="30"/>
                </a:cxn>
                <a:cxn ang="0">
                  <a:pos x="37" y="34"/>
                </a:cxn>
                <a:cxn ang="0">
                  <a:pos x="34" y="35"/>
                </a:cxn>
                <a:cxn ang="0">
                  <a:pos x="36" y="37"/>
                </a:cxn>
                <a:cxn ang="0">
                  <a:pos x="39" y="40"/>
                </a:cxn>
                <a:cxn ang="0">
                  <a:pos x="43" y="44"/>
                </a:cxn>
                <a:cxn ang="0">
                  <a:pos x="55" y="62"/>
                </a:cxn>
                <a:cxn ang="0">
                  <a:pos x="36" y="50"/>
                </a:cxn>
                <a:cxn ang="0">
                  <a:pos x="34" y="45"/>
                </a:cxn>
                <a:cxn ang="0">
                  <a:pos x="30" y="41"/>
                </a:cxn>
                <a:cxn ang="0">
                  <a:pos x="29" y="39"/>
                </a:cxn>
                <a:cxn ang="0">
                  <a:pos x="27" y="37"/>
                </a:cxn>
                <a:cxn ang="0">
                  <a:pos x="25" y="36"/>
                </a:cxn>
                <a:cxn ang="0">
                  <a:pos x="22" y="36"/>
                </a:cxn>
                <a:cxn ang="0">
                  <a:pos x="20" y="35"/>
                </a:cxn>
                <a:cxn ang="0">
                  <a:pos x="18" y="35"/>
                </a:cxn>
                <a:cxn ang="0">
                  <a:pos x="9" y="62"/>
                </a:cxn>
                <a:cxn ang="0">
                  <a:pos x="9" y="27"/>
                </a:cxn>
                <a:cxn ang="0">
                  <a:pos x="29" y="27"/>
                </a:cxn>
                <a:cxn ang="0">
                  <a:pos x="34" y="27"/>
                </a:cxn>
                <a:cxn ang="0">
                  <a:pos x="36" y="26"/>
                </a:cxn>
                <a:cxn ang="0">
                  <a:pos x="39" y="24"/>
                </a:cxn>
                <a:cxn ang="0">
                  <a:pos x="40" y="22"/>
                </a:cxn>
                <a:cxn ang="0">
                  <a:pos x="43" y="18"/>
                </a:cxn>
                <a:cxn ang="0">
                  <a:pos x="43" y="15"/>
                </a:cxn>
                <a:cxn ang="0">
                  <a:pos x="40" y="12"/>
                </a:cxn>
                <a:cxn ang="0">
                  <a:pos x="37" y="9"/>
                </a:cxn>
                <a:cxn ang="0">
                  <a:pos x="31" y="8"/>
                </a:cxn>
                <a:cxn ang="0">
                  <a:pos x="9" y="8"/>
                </a:cxn>
                <a:cxn ang="0">
                  <a:pos x="0" y="62"/>
                </a:cxn>
              </a:cxnLst>
              <a:rect l="0" t="0" r="r" b="b"/>
              <a:pathLst>
                <a:path w="56" h="63">
                  <a:moveTo>
                    <a:pt x="0" y="62"/>
                  </a:moveTo>
                  <a:lnTo>
                    <a:pt x="0" y="0"/>
                  </a:lnTo>
                  <a:lnTo>
                    <a:pt x="28" y="0"/>
                  </a:lnTo>
                  <a:lnTo>
                    <a:pt x="31" y="0"/>
                  </a:lnTo>
                  <a:lnTo>
                    <a:pt x="35" y="0"/>
                  </a:lnTo>
                  <a:lnTo>
                    <a:pt x="38" y="1"/>
                  </a:lnTo>
                  <a:lnTo>
                    <a:pt x="40" y="1"/>
                  </a:lnTo>
                  <a:lnTo>
                    <a:pt x="43" y="3"/>
                  </a:lnTo>
                  <a:lnTo>
                    <a:pt x="44" y="4"/>
                  </a:lnTo>
                  <a:lnTo>
                    <a:pt x="46" y="7"/>
                  </a:lnTo>
                  <a:lnTo>
                    <a:pt x="47" y="8"/>
                  </a:lnTo>
                  <a:lnTo>
                    <a:pt x="48" y="10"/>
                  </a:lnTo>
                  <a:lnTo>
                    <a:pt x="51" y="12"/>
                  </a:lnTo>
                  <a:lnTo>
                    <a:pt x="51" y="15"/>
                  </a:lnTo>
                  <a:lnTo>
                    <a:pt x="51" y="17"/>
                  </a:lnTo>
                  <a:lnTo>
                    <a:pt x="51" y="21"/>
                  </a:lnTo>
                  <a:lnTo>
                    <a:pt x="49" y="24"/>
                  </a:lnTo>
                  <a:lnTo>
                    <a:pt x="48" y="26"/>
                  </a:lnTo>
                  <a:lnTo>
                    <a:pt x="46" y="28"/>
                  </a:lnTo>
                  <a:lnTo>
                    <a:pt x="44" y="30"/>
                  </a:lnTo>
                  <a:lnTo>
                    <a:pt x="40" y="33"/>
                  </a:lnTo>
                  <a:lnTo>
                    <a:pt x="37" y="34"/>
                  </a:lnTo>
                  <a:lnTo>
                    <a:pt x="33" y="34"/>
                  </a:lnTo>
                  <a:lnTo>
                    <a:pt x="34" y="35"/>
                  </a:lnTo>
                  <a:lnTo>
                    <a:pt x="35" y="36"/>
                  </a:lnTo>
                  <a:lnTo>
                    <a:pt x="36" y="37"/>
                  </a:lnTo>
                  <a:lnTo>
                    <a:pt x="37" y="38"/>
                  </a:lnTo>
                  <a:lnTo>
                    <a:pt x="39" y="40"/>
                  </a:lnTo>
                  <a:lnTo>
                    <a:pt x="40" y="41"/>
                  </a:lnTo>
                  <a:lnTo>
                    <a:pt x="43" y="44"/>
                  </a:lnTo>
                  <a:lnTo>
                    <a:pt x="44" y="46"/>
                  </a:lnTo>
                  <a:lnTo>
                    <a:pt x="55" y="62"/>
                  </a:lnTo>
                  <a:lnTo>
                    <a:pt x="45" y="62"/>
                  </a:lnTo>
                  <a:lnTo>
                    <a:pt x="36" y="50"/>
                  </a:lnTo>
                  <a:lnTo>
                    <a:pt x="35" y="48"/>
                  </a:lnTo>
                  <a:lnTo>
                    <a:pt x="34" y="45"/>
                  </a:lnTo>
                  <a:lnTo>
                    <a:pt x="31" y="44"/>
                  </a:lnTo>
                  <a:lnTo>
                    <a:pt x="30" y="41"/>
                  </a:lnTo>
                  <a:lnTo>
                    <a:pt x="29" y="40"/>
                  </a:lnTo>
                  <a:lnTo>
                    <a:pt x="29" y="39"/>
                  </a:lnTo>
                  <a:lnTo>
                    <a:pt x="27" y="38"/>
                  </a:lnTo>
                  <a:lnTo>
                    <a:pt x="27" y="37"/>
                  </a:lnTo>
                  <a:lnTo>
                    <a:pt x="26" y="37"/>
                  </a:lnTo>
                  <a:lnTo>
                    <a:pt x="25" y="36"/>
                  </a:lnTo>
                  <a:lnTo>
                    <a:pt x="24" y="36"/>
                  </a:lnTo>
                  <a:lnTo>
                    <a:pt x="22" y="36"/>
                  </a:lnTo>
                  <a:lnTo>
                    <a:pt x="21" y="36"/>
                  </a:lnTo>
                  <a:lnTo>
                    <a:pt x="20" y="35"/>
                  </a:lnTo>
                  <a:lnTo>
                    <a:pt x="19" y="35"/>
                  </a:lnTo>
                  <a:lnTo>
                    <a:pt x="18" y="35"/>
                  </a:lnTo>
                  <a:lnTo>
                    <a:pt x="9" y="35"/>
                  </a:lnTo>
                  <a:lnTo>
                    <a:pt x="9" y="62"/>
                  </a:lnTo>
                  <a:lnTo>
                    <a:pt x="0" y="62"/>
                  </a:lnTo>
                  <a:lnTo>
                    <a:pt x="9" y="27"/>
                  </a:lnTo>
                  <a:lnTo>
                    <a:pt x="26" y="27"/>
                  </a:lnTo>
                  <a:lnTo>
                    <a:pt x="29" y="27"/>
                  </a:lnTo>
                  <a:lnTo>
                    <a:pt x="31" y="27"/>
                  </a:lnTo>
                  <a:lnTo>
                    <a:pt x="34" y="27"/>
                  </a:lnTo>
                  <a:lnTo>
                    <a:pt x="35" y="27"/>
                  </a:lnTo>
                  <a:lnTo>
                    <a:pt x="36" y="26"/>
                  </a:lnTo>
                  <a:lnTo>
                    <a:pt x="38" y="25"/>
                  </a:lnTo>
                  <a:lnTo>
                    <a:pt x="39" y="24"/>
                  </a:lnTo>
                  <a:lnTo>
                    <a:pt x="40" y="23"/>
                  </a:lnTo>
                  <a:lnTo>
                    <a:pt x="40" y="22"/>
                  </a:lnTo>
                  <a:lnTo>
                    <a:pt x="42" y="21"/>
                  </a:lnTo>
                  <a:lnTo>
                    <a:pt x="43" y="18"/>
                  </a:lnTo>
                  <a:lnTo>
                    <a:pt x="43" y="17"/>
                  </a:lnTo>
                  <a:lnTo>
                    <a:pt x="43" y="15"/>
                  </a:lnTo>
                  <a:lnTo>
                    <a:pt x="42" y="13"/>
                  </a:lnTo>
                  <a:lnTo>
                    <a:pt x="40" y="12"/>
                  </a:lnTo>
                  <a:lnTo>
                    <a:pt x="39" y="11"/>
                  </a:lnTo>
                  <a:lnTo>
                    <a:pt x="37" y="9"/>
                  </a:lnTo>
                  <a:lnTo>
                    <a:pt x="35" y="8"/>
                  </a:lnTo>
                  <a:lnTo>
                    <a:pt x="31" y="8"/>
                  </a:lnTo>
                  <a:lnTo>
                    <a:pt x="28" y="8"/>
                  </a:lnTo>
                  <a:lnTo>
                    <a:pt x="9" y="8"/>
                  </a:lnTo>
                  <a:lnTo>
                    <a:pt x="9" y="27"/>
                  </a:lnTo>
                  <a:lnTo>
                    <a:pt x="0" y="6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05" name="Freeform 325"/>
            <p:cNvSpPr>
              <a:spLocks/>
            </p:cNvSpPr>
            <p:nvPr/>
          </p:nvSpPr>
          <p:spPr bwMode="auto">
            <a:xfrm>
              <a:off x="1842" y="1941"/>
              <a:ext cx="52" cy="63"/>
            </a:xfrm>
            <a:custGeom>
              <a:avLst/>
              <a:gdLst/>
              <a:ahLst/>
              <a:cxnLst>
                <a:cxn ang="0">
                  <a:pos x="0" y="62"/>
                </a:cxn>
                <a:cxn ang="0">
                  <a:pos x="0" y="0"/>
                </a:cxn>
                <a:cxn ang="0">
                  <a:pos x="8" y="0"/>
                </a:cxn>
                <a:cxn ang="0">
                  <a:pos x="42" y="49"/>
                </a:cxn>
                <a:cxn ang="0">
                  <a:pos x="42" y="0"/>
                </a:cxn>
                <a:cxn ang="0">
                  <a:pos x="51" y="0"/>
                </a:cxn>
                <a:cxn ang="0">
                  <a:pos x="51" y="62"/>
                </a:cxn>
                <a:cxn ang="0">
                  <a:pos x="42" y="62"/>
                </a:cxn>
                <a:cxn ang="0">
                  <a:pos x="8" y="14"/>
                </a:cxn>
                <a:cxn ang="0">
                  <a:pos x="8" y="62"/>
                </a:cxn>
                <a:cxn ang="0">
                  <a:pos x="0" y="62"/>
                </a:cxn>
              </a:cxnLst>
              <a:rect l="0" t="0" r="r" b="b"/>
              <a:pathLst>
                <a:path w="52" h="63">
                  <a:moveTo>
                    <a:pt x="0" y="62"/>
                  </a:moveTo>
                  <a:lnTo>
                    <a:pt x="0" y="0"/>
                  </a:lnTo>
                  <a:lnTo>
                    <a:pt x="8" y="0"/>
                  </a:lnTo>
                  <a:lnTo>
                    <a:pt x="42" y="49"/>
                  </a:lnTo>
                  <a:lnTo>
                    <a:pt x="42" y="0"/>
                  </a:lnTo>
                  <a:lnTo>
                    <a:pt x="51" y="0"/>
                  </a:lnTo>
                  <a:lnTo>
                    <a:pt x="51" y="62"/>
                  </a:lnTo>
                  <a:lnTo>
                    <a:pt x="42" y="62"/>
                  </a:lnTo>
                  <a:lnTo>
                    <a:pt x="8" y="14"/>
                  </a:lnTo>
                  <a:lnTo>
                    <a:pt x="8" y="62"/>
                  </a:lnTo>
                  <a:lnTo>
                    <a:pt x="0" y="6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06" name="Freeform 326"/>
            <p:cNvSpPr>
              <a:spLocks/>
            </p:cNvSpPr>
            <p:nvPr/>
          </p:nvSpPr>
          <p:spPr bwMode="auto">
            <a:xfrm>
              <a:off x="1908" y="1941"/>
              <a:ext cx="61" cy="63"/>
            </a:xfrm>
            <a:custGeom>
              <a:avLst/>
              <a:gdLst/>
              <a:ahLst/>
              <a:cxnLst>
                <a:cxn ang="0">
                  <a:pos x="0" y="62"/>
                </a:cxn>
                <a:cxn ang="0">
                  <a:pos x="26" y="0"/>
                </a:cxn>
                <a:cxn ang="0">
                  <a:pos x="34" y="0"/>
                </a:cxn>
                <a:cxn ang="0">
                  <a:pos x="60" y="62"/>
                </a:cxn>
                <a:cxn ang="0">
                  <a:pos x="52" y="62"/>
                </a:cxn>
                <a:cxn ang="0">
                  <a:pos x="44" y="44"/>
                </a:cxn>
                <a:cxn ang="0">
                  <a:pos x="17" y="44"/>
                </a:cxn>
                <a:cxn ang="0">
                  <a:pos x="10" y="62"/>
                </a:cxn>
                <a:cxn ang="0">
                  <a:pos x="0" y="62"/>
                </a:cxn>
                <a:cxn ang="0">
                  <a:pos x="20" y="36"/>
                </a:cxn>
                <a:cxn ang="0">
                  <a:pos x="42" y="36"/>
                </a:cxn>
                <a:cxn ang="0">
                  <a:pos x="35" y="20"/>
                </a:cxn>
                <a:cxn ang="0">
                  <a:pos x="34" y="16"/>
                </a:cxn>
                <a:cxn ang="0">
                  <a:pos x="33" y="12"/>
                </a:cxn>
                <a:cxn ang="0">
                  <a:pos x="32" y="10"/>
                </a:cxn>
                <a:cxn ang="0">
                  <a:pos x="31" y="8"/>
                </a:cxn>
                <a:cxn ang="0">
                  <a:pos x="29" y="11"/>
                </a:cxn>
                <a:cxn ang="0">
                  <a:pos x="28" y="13"/>
                </a:cxn>
                <a:cxn ang="0">
                  <a:pos x="28" y="16"/>
                </a:cxn>
                <a:cxn ang="0">
                  <a:pos x="26" y="20"/>
                </a:cxn>
                <a:cxn ang="0">
                  <a:pos x="20" y="36"/>
                </a:cxn>
                <a:cxn ang="0">
                  <a:pos x="0" y="62"/>
                </a:cxn>
              </a:cxnLst>
              <a:rect l="0" t="0" r="r" b="b"/>
              <a:pathLst>
                <a:path w="61" h="63">
                  <a:moveTo>
                    <a:pt x="0" y="62"/>
                  </a:moveTo>
                  <a:lnTo>
                    <a:pt x="26" y="0"/>
                  </a:lnTo>
                  <a:lnTo>
                    <a:pt x="34" y="0"/>
                  </a:lnTo>
                  <a:lnTo>
                    <a:pt x="60" y="62"/>
                  </a:lnTo>
                  <a:lnTo>
                    <a:pt x="52" y="62"/>
                  </a:lnTo>
                  <a:lnTo>
                    <a:pt x="44" y="44"/>
                  </a:lnTo>
                  <a:lnTo>
                    <a:pt x="17" y="44"/>
                  </a:lnTo>
                  <a:lnTo>
                    <a:pt x="10" y="62"/>
                  </a:lnTo>
                  <a:lnTo>
                    <a:pt x="0" y="62"/>
                  </a:lnTo>
                  <a:lnTo>
                    <a:pt x="20" y="36"/>
                  </a:lnTo>
                  <a:lnTo>
                    <a:pt x="42" y="36"/>
                  </a:lnTo>
                  <a:lnTo>
                    <a:pt x="35" y="20"/>
                  </a:lnTo>
                  <a:lnTo>
                    <a:pt x="34" y="16"/>
                  </a:lnTo>
                  <a:lnTo>
                    <a:pt x="33" y="12"/>
                  </a:lnTo>
                  <a:lnTo>
                    <a:pt x="32" y="10"/>
                  </a:lnTo>
                  <a:lnTo>
                    <a:pt x="31" y="8"/>
                  </a:lnTo>
                  <a:lnTo>
                    <a:pt x="29" y="11"/>
                  </a:lnTo>
                  <a:lnTo>
                    <a:pt x="28" y="13"/>
                  </a:lnTo>
                  <a:lnTo>
                    <a:pt x="28" y="16"/>
                  </a:lnTo>
                  <a:lnTo>
                    <a:pt x="26" y="20"/>
                  </a:lnTo>
                  <a:lnTo>
                    <a:pt x="20" y="36"/>
                  </a:lnTo>
                  <a:lnTo>
                    <a:pt x="0" y="6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07" name="Freeform 327"/>
            <p:cNvSpPr>
              <a:spLocks/>
            </p:cNvSpPr>
            <p:nvPr/>
          </p:nvSpPr>
          <p:spPr bwMode="auto">
            <a:xfrm>
              <a:off x="1982" y="1940"/>
              <a:ext cx="60" cy="66"/>
            </a:xfrm>
            <a:custGeom>
              <a:avLst/>
              <a:gdLst/>
              <a:ahLst/>
              <a:cxnLst>
                <a:cxn ang="0">
                  <a:pos x="59" y="44"/>
                </a:cxn>
                <a:cxn ang="0">
                  <a:pos x="55" y="53"/>
                </a:cxn>
                <a:cxn ang="0">
                  <a:pos x="50" y="59"/>
                </a:cxn>
                <a:cxn ang="0">
                  <a:pos x="41" y="64"/>
                </a:cxn>
                <a:cxn ang="0">
                  <a:pos x="32" y="65"/>
                </a:cxn>
                <a:cxn ang="0">
                  <a:pos x="21" y="64"/>
                </a:cxn>
                <a:cxn ang="0">
                  <a:pos x="14" y="61"/>
                </a:cxn>
                <a:cxn ang="0">
                  <a:pos x="7" y="56"/>
                </a:cxn>
                <a:cxn ang="0">
                  <a:pos x="4" y="50"/>
                </a:cxn>
                <a:cxn ang="0">
                  <a:pos x="1" y="41"/>
                </a:cxn>
                <a:cxn ang="0">
                  <a:pos x="0" y="32"/>
                </a:cxn>
                <a:cxn ang="0">
                  <a:pos x="1" y="23"/>
                </a:cxn>
                <a:cxn ang="0">
                  <a:pos x="4" y="15"/>
                </a:cxn>
                <a:cxn ang="0">
                  <a:pos x="8" y="9"/>
                </a:cxn>
                <a:cxn ang="0">
                  <a:pos x="15" y="4"/>
                </a:cxn>
                <a:cxn ang="0">
                  <a:pos x="24" y="1"/>
                </a:cxn>
                <a:cxn ang="0">
                  <a:pos x="32" y="0"/>
                </a:cxn>
                <a:cxn ang="0">
                  <a:pos x="40" y="1"/>
                </a:cxn>
                <a:cxn ang="0">
                  <a:pos x="47" y="4"/>
                </a:cxn>
                <a:cxn ang="0">
                  <a:pos x="54" y="10"/>
                </a:cxn>
                <a:cxn ang="0">
                  <a:pos x="58" y="19"/>
                </a:cxn>
                <a:cxn ang="0">
                  <a:pos x="47" y="18"/>
                </a:cxn>
                <a:cxn ang="0">
                  <a:pos x="44" y="12"/>
                </a:cxn>
                <a:cxn ang="0">
                  <a:pos x="40" y="9"/>
                </a:cxn>
                <a:cxn ang="0">
                  <a:pos x="34" y="8"/>
                </a:cxn>
                <a:cxn ang="0">
                  <a:pos x="27" y="8"/>
                </a:cxn>
                <a:cxn ang="0">
                  <a:pos x="21" y="9"/>
                </a:cxn>
                <a:cxn ang="0">
                  <a:pos x="15" y="12"/>
                </a:cxn>
                <a:cxn ang="0">
                  <a:pos x="12" y="18"/>
                </a:cxn>
                <a:cxn ang="0">
                  <a:pos x="11" y="23"/>
                </a:cxn>
                <a:cxn ang="0">
                  <a:pos x="9" y="29"/>
                </a:cxn>
                <a:cxn ang="0">
                  <a:pos x="9" y="35"/>
                </a:cxn>
                <a:cxn ang="0">
                  <a:pos x="11" y="43"/>
                </a:cxn>
                <a:cxn ang="0">
                  <a:pos x="12" y="48"/>
                </a:cxn>
                <a:cxn ang="0">
                  <a:pos x="17" y="53"/>
                </a:cxn>
                <a:cxn ang="0">
                  <a:pos x="21" y="55"/>
                </a:cxn>
                <a:cxn ang="0">
                  <a:pos x="27" y="57"/>
                </a:cxn>
                <a:cxn ang="0">
                  <a:pos x="34" y="57"/>
                </a:cxn>
                <a:cxn ang="0">
                  <a:pos x="40" y="55"/>
                </a:cxn>
                <a:cxn ang="0">
                  <a:pos x="46" y="52"/>
                </a:cxn>
                <a:cxn ang="0">
                  <a:pos x="50" y="46"/>
                </a:cxn>
              </a:cxnLst>
              <a:rect l="0" t="0" r="r" b="b"/>
              <a:pathLst>
                <a:path w="60" h="66">
                  <a:moveTo>
                    <a:pt x="51" y="42"/>
                  </a:moveTo>
                  <a:lnTo>
                    <a:pt x="59" y="44"/>
                  </a:lnTo>
                  <a:lnTo>
                    <a:pt x="57" y="48"/>
                  </a:lnTo>
                  <a:lnTo>
                    <a:pt x="55" y="53"/>
                  </a:lnTo>
                  <a:lnTo>
                    <a:pt x="52" y="56"/>
                  </a:lnTo>
                  <a:lnTo>
                    <a:pt x="50" y="59"/>
                  </a:lnTo>
                  <a:lnTo>
                    <a:pt x="45" y="62"/>
                  </a:lnTo>
                  <a:lnTo>
                    <a:pt x="41" y="64"/>
                  </a:lnTo>
                  <a:lnTo>
                    <a:pt x="37" y="64"/>
                  </a:lnTo>
                  <a:lnTo>
                    <a:pt x="32" y="65"/>
                  </a:lnTo>
                  <a:lnTo>
                    <a:pt x="27" y="65"/>
                  </a:lnTo>
                  <a:lnTo>
                    <a:pt x="21" y="64"/>
                  </a:lnTo>
                  <a:lnTo>
                    <a:pt x="17" y="63"/>
                  </a:lnTo>
                  <a:lnTo>
                    <a:pt x="14" y="61"/>
                  </a:lnTo>
                  <a:lnTo>
                    <a:pt x="11" y="58"/>
                  </a:lnTo>
                  <a:lnTo>
                    <a:pt x="7" y="56"/>
                  </a:lnTo>
                  <a:lnTo>
                    <a:pt x="6" y="53"/>
                  </a:lnTo>
                  <a:lnTo>
                    <a:pt x="4" y="50"/>
                  </a:lnTo>
                  <a:lnTo>
                    <a:pt x="2" y="45"/>
                  </a:lnTo>
                  <a:lnTo>
                    <a:pt x="1" y="41"/>
                  </a:lnTo>
                  <a:lnTo>
                    <a:pt x="0" y="36"/>
                  </a:lnTo>
                  <a:lnTo>
                    <a:pt x="0" y="32"/>
                  </a:lnTo>
                  <a:lnTo>
                    <a:pt x="0" y="28"/>
                  </a:lnTo>
                  <a:lnTo>
                    <a:pt x="1" y="23"/>
                  </a:lnTo>
                  <a:lnTo>
                    <a:pt x="2" y="19"/>
                  </a:lnTo>
                  <a:lnTo>
                    <a:pt x="4" y="15"/>
                  </a:lnTo>
                  <a:lnTo>
                    <a:pt x="6" y="12"/>
                  </a:lnTo>
                  <a:lnTo>
                    <a:pt x="8" y="9"/>
                  </a:lnTo>
                  <a:lnTo>
                    <a:pt x="12" y="6"/>
                  </a:lnTo>
                  <a:lnTo>
                    <a:pt x="15" y="4"/>
                  </a:lnTo>
                  <a:lnTo>
                    <a:pt x="19" y="2"/>
                  </a:lnTo>
                  <a:lnTo>
                    <a:pt x="24" y="1"/>
                  </a:lnTo>
                  <a:lnTo>
                    <a:pt x="27" y="0"/>
                  </a:lnTo>
                  <a:lnTo>
                    <a:pt x="32" y="0"/>
                  </a:lnTo>
                  <a:lnTo>
                    <a:pt x="37" y="0"/>
                  </a:lnTo>
                  <a:lnTo>
                    <a:pt x="40" y="1"/>
                  </a:lnTo>
                  <a:lnTo>
                    <a:pt x="44" y="2"/>
                  </a:lnTo>
                  <a:lnTo>
                    <a:pt x="47" y="4"/>
                  </a:lnTo>
                  <a:lnTo>
                    <a:pt x="51" y="8"/>
                  </a:lnTo>
                  <a:lnTo>
                    <a:pt x="54" y="10"/>
                  </a:lnTo>
                  <a:lnTo>
                    <a:pt x="57" y="14"/>
                  </a:lnTo>
                  <a:lnTo>
                    <a:pt x="58" y="19"/>
                  </a:lnTo>
                  <a:lnTo>
                    <a:pt x="50" y="21"/>
                  </a:lnTo>
                  <a:lnTo>
                    <a:pt x="47" y="18"/>
                  </a:lnTo>
                  <a:lnTo>
                    <a:pt x="46" y="14"/>
                  </a:lnTo>
                  <a:lnTo>
                    <a:pt x="44" y="12"/>
                  </a:lnTo>
                  <a:lnTo>
                    <a:pt x="42" y="10"/>
                  </a:lnTo>
                  <a:lnTo>
                    <a:pt x="40" y="9"/>
                  </a:lnTo>
                  <a:lnTo>
                    <a:pt x="37" y="8"/>
                  </a:lnTo>
                  <a:lnTo>
                    <a:pt x="34" y="8"/>
                  </a:lnTo>
                  <a:lnTo>
                    <a:pt x="31" y="8"/>
                  </a:lnTo>
                  <a:lnTo>
                    <a:pt x="27" y="8"/>
                  </a:lnTo>
                  <a:lnTo>
                    <a:pt x="24" y="8"/>
                  </a:lnTo>
                  <a:lnTo>
                    <a:pt x="21" y="9"/>
                  </a:lnTo>
                  <a:lnTo>
                    <a:pt x="19" y="10"/>
                  </a:lnTo>
                  <a:lnTo>
                    <a:pt x="15" y="12"/>
                  </a:lnTo>
                  <a:lnTo>
                    <a:pt x="14" y="14"/>
                  </a:lnTo>
                  <a:lnTo>
                    <a:pt x="12" y="18"/>
                  </a:lnTo>
                  <a:lnTo>
                    <a:pt x="11" y="20"/>
                  </a:lnTo>
                  <a:lnTo>
                    <a:pt x="11" y="23"/>
                  </a:lnTo>
                  <a:lnTo>
                    <a:pt x="9" y="25"/>
                  </a:lnTo>
                  <a:lnTo>
                    <a:pt x="9" y="29"/>
                  </a:lnTo>
                  <a:lnTo>
                    <a:pt x="9" y="32"/>
                  </a:lnTo>
                  <a:lnTo>
                    <a:pt x="9" y="35"/>
                  </a:lnTo>
                  <a:lnTo>
                    <a:pt x="9" y="40"/>
                  </a:lnTo>
                  <a:lnTo>
                    <a:pt x="11" y="43"/>
                  </a:lnTo>
                  <a:lnTo>
                    <a:pt x="11" y="46"/>
                  </a:lnTo>
                  <a:lnTo>
                    <a:pt x="12" y="48"/>
                  </a:lnTo>
                  <a:lnTo>
                    <a:pt x="14" y="51"/>
                  </a:lnTo>
                  <a:lnTo>
                    <a:pt x="17" y="53"/>
                  </a:lnTo>
                  <a:lnTo>
                    <a:pt x="19" y="54"/>
                  </a:lnTo>
                  <a:lnTo>
                    <a:pt x="21" y="55"/>
                  </a:lnTo>
                  <a:lnTo>
                    <a:pt x="24" y="56"/>
                  </a:lnTo>
                  <a:lnTo>
                    <a:pt x="27" y="57"/>
                  </a:lnTo>
                  <a:lnTo>
                    <a:pt x="30" y="57"/>
                  </a:lnTo>
                  <a:lnTo>
                    <a:pt x="34" y="57"/>
                  </a:lnTo>
                  <a:lnTo>
                    <a:pt x="38" y="56"/>
                  </a:lnTo>
                  <a:lnTo>
                    <a:pt x="40" y="55"/>
                  </a:lnTo>
                  <a:lnTo>
                    <a:pt x="42" y="54"/>
                  </a:lnTo>
                  <a:lnTo>
                    <a:pt x="46" y="52"/>
                  </a:lnTo>
                  <a:lnTo>
                    <a:pt x="47" y="48"/>
                  </a:lnTo>
                  <a:lnTo>
                    <a:pt x="50" y="46"/>
                  </a:lnTo>
                  <a:lnTo>
                    <a:pt x="51" y="4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08" name="Freeform 328"/>
            <p:cNvSpPr>
              <a:spLocks/>
            </p:cNvSpPr>
            <p:nvPr/>
          </p:nvSpPr>
          <p:spPr bwMode="auto">
            <a:xfrm>
              <a:off x="2063" y="1941"/>
              <a:ext cx="49" cy="63"/>
            </a:xfrm>
            <a:custGeom>
              <a:avLst/>
              <a:gdLst/>
              <a:ahLst/>
              <a:cxnLst>
                <a:cxn ang="0">
                  <a:pos x="0" y="62"/>
                </a:cxn>
                <a:cxn ang="0">
                  <a:pos x="0" y="0"/>
                </a:cxn>
                <a:cxn ang="0">
                  <a:pos x="47" y="0"/>
                </a:cxn>
                <a:cxn ang="0">
                  <a:pos x="47" y="8"/>
                </a:cxn>
                <a:cxn ang="0">
                  <a:pos x="8" y="8"/>
                </a:cxn>
                <a:cxn ang="0">
                  <a:pos x="8" y="26"/>
                </a:cxn>
                <a:cxn ang="0">
                  <a:pos x="44" y="26"/>
                </a:cxn>
                <a:cxn ang="0">
                  <a:pos x="44" y="34"/>
                </a:cxn>
                <a:cxn ang="0">
                  <a:pos x="8" y="34"/>
                </a:cxn>
                <a:cxn ang="0">
                  <a:pos x="8" y="54"/>
                </a:cxn>
                <a:cxn ang="0">
                  <a:pos x="48" y="54"/>
                </a:cxn>
                <a:cxn ang="0">
                  <a:pos x="48" y="62"/>
                </a:cxn>
                <a:cxn ang="0">
                  <a:pos x="0" y="62"/>
                </a:cxn>
              </a:cxnLst>
              <a:rect l="0" t="0" r="r" b="b"/>
              <a:pathLst>
                <a:path w="49" h="63">
                  <a:moveTo>
                    <a:pt x="0" y="62"/>
                  </a:moveTo>
                  <a:lnTo>
                    <a:pt x="0" y="0"/>
                  </a:lnTo>
                  <a:lnTo>
                    <a:pt x="47" y="0"/>
                  </a:lnTo>
                  <a:lnTo>
                    <a:pt x="47" y="8"/>
                  </a:lnTo>
                  <a:lnTo>
                    <a:pt x="8" y="8"/>
                  </a:lnTo>
                  <a:lnTo>
                    <a:pt x="8" y="26"/>
                  </a:lnTo>
                  <a:lnTo>
                    <a:pt x="44" y="26"/>
                  </a:lnTo>
                  <a:lnTo>
                    <a:pt x="44" y="34"/>
                  </a:lnTo>
                  <a:lnTo>
                    <a:pt x="8" y="34"/>
                  </a:lnTo>
                  <a:lnTo>
                    <a:pt x="8" y="54"/>
                  </a:lnTo>
                  <a:lnTo>
                    <a:pt x="48" y="54"/>
                  </a:lnTo>
                  <a:lnTo>
                    <a:pt x="48" y="62"/>
                  </a:lnTo>
                  <a:lnTo>
                    <a:pt x="0" y="6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09" name="Freeform 329"/>
            <p:cNvSpPr>
              <a:spLocks/>
            </p:cNvSpPr>
            <p:nvPr/>
          </p:nvSpPr>
          <p:spPr bwMode="auto">
            <a:xfrm>
              <a:off x="1733" y="2038"/>
              <a:ext cx="52" cy="62"/>
            </a:xfrm>
            <a:custGeom>
              <a:avLst/>
              <a:gdLst/>
              <a:ahLst/>
              <a:cxnLst>
                <a:cxn ang="0">
                  <a:pos x="21" y="61"/>
                </a:cxn>
                <a:cxn ang="0">
                  <a:pos x="21" y="7"/>
                </a:cxn>
                <a:cxn ang="0">
                  <a:pos x="0" y="7"/>
                </a:cxn>
                <a:cxn ang="0">
                  <a:pos x="0" y="0"/>
                </a:cxn>
                <a:cxn ang="0">
                  <a:pos x="51" y="0"/>
                </a:cxn>
                <a:cxn ang="0">
                  <a:pos x="51" y="7"/>
                </a:cxn>
                <a:cxn ang="0">
                  <a:pos x="30" y="7"/>
                </a:cxn>
                <a:cxn ang="0">
                  <a:pos x="30" y="61"/>
                </a:cxn>
                <a:cxn ang="0">
                  <a:pos x="21" y="61"/>
                </a:cxn>
              </a:cxnLst>
              <a:rect l="0" t="0" r="r" b="b"/>
              <a:pathLst>
                <a:path w="52" h="62">
                  <a:moveTo>
                    <a:pt x="21" y="61"/>
                  </a:moveTo>
                  <a:lnTo>
                    <a:pt x="21" y="7"/>
                  </a:lnTo>
                  <a:lnTo>
                    <a:pt x="0" y="7"/>
                  </a:lnTo>
                  <a:lnTo>
                    <a:pt x="0" y="0"/>
                  </a:lnTo>
                  <a:lnTo>
                    <a:pt x="51" y="0"/>
                  </a:lnTo>
                  <a:lnTo>
                    <a:pt x="51" y="7"/>
                  </a:lnTo>
                  <a:lnTo>
                    <a:pt x="30" y="7"/>
                  </a:lnTo>
                  <a:lnTo>
                    <a:pt x="30" y="61"/>
                  </a:lnTo>
                  <a:lnTo>
                    <a:pt x="21" y="61"/>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10" name="Freeform 330"/>
            <p:cNvSpPr>
              <a:spLocks/>
            </p:cNvSpPr>
            <p:nvPr/>
          </p:nvSpPr>
          <p:spPr bwMode="auto">
            <a:xfrm>
              <a:off x="1803" y="2038"/>
              <a:ext cx="52" cy="63"/>
            </a:xfrm>
            <a:custGeom>
              <a:avLst/>
              <a:gdLst/>
              <a:ahLst/>
              <a:cxnLst>
                <a:cxn ang="0">
                  <a:pos x="42" y="0"/>
                </a:cxn>
                <a:cxn ang="0">
                  <a:pos x="51" y="0"/>
                </a:cxn>
                <a:cxn ang="0">
                  <a:pos x="51" y="35"/>
                </a:cxn>
                <a:cxn ang="0">
                  <a:pos x="51" y="40"/>
                </a:cxn>
                <a:cxn ang="0">
                  <a:pos x="50" y="44"/>
                </a:cxn>
                <a:cxn ang="0">
                  <a:pos x="50" y="47"/>
                </a:cxn>
                <a:cxn ang="0">
                  <a:pos x="49" y="49"/>
                </a:cxn>
                <a:cxn ang="0">
                  <a:pos x="48" y="52"/>
                </a:cxn>
                <a:cxn ang="0">
                  <a:pos x="45" y="55"/>
                </a:cxn>
                <a:cxn ang="0">
                  <a:pos x="43" y="57"/>
                </a:cxn>
                <a:cxn ang="0">
                  <a:pos x="41" y="59"/>
                </a:cxn>
                <a:cxn ang="0">
                  <a:pos x="37" y="60"/>
                </a:cxn>
                <a:cxn ang="0">
                  <a:pos x="34" y="61"/>
                </a:cxn>
                <a:cxn ang="0">
                  <a:pos x="29" y="62"/>
                </a:cxn>
                <a:cxn ang="0">
                  <a:pos x="25" y="62"/>
                </a:cxn>
                <a:cxn ang="0">
                  <a:pos x="20" y="62"/>
                </a:cxn>
                <a:cxn ang="0">
                  <a:pos x="17" y="61"/>
                </a:cxn>
                <a:cxn ang="0">
                  <a:pos x="14" y="60"/>
                </a:cxn>
                <a:cxn ang="0">
                  <a:pos x="10" y="60"/>
                </a:cxn>
                <a:cxn ang="0">
                  <a:pos x="8" y="58"/>
                </a:cxn>
                <a:cxn ang="0">
                  <a:pos x="6" y="56"/>
                </a:cxn>
                <a:cxn ang="0">
                  <a:pos x="3" y="53"/>
                </a:cxn>
                <a:cxn ang="0">
                  <a:pos x="2" y="51"/>
                </a:cxn>
                <a:cxn ang="0">
                  <a:pos x="2" y="48"/>
                </a:cxn>
                <a:cxn ang="0">
                  <a:pos x="1" y="44"/>
                </a:cxn>
                <a:cxn ang="0">
                  <a:pos x="0" y="40"/>
                </a:cxn>
                <a:cxn ang="0">
                  <a:pos x="0" y="35"/>
                </a:cxn>
                <a:cxn ang="0">
                  <a:pos x="0" y="0"/>
                </a:cxn>
                <a:cxn ang="0">
                  <a:pos x="8" y="0"/>
                </a:cxn>
                <a:cxn ang="0">
                  <a:pos x="8" y="35"/>
                </a:cxn>
                <a:cxn ang="0">
                  <a:pos x="8" y="40"/>
                </a:cxn>
                <a:cxn ang="0">
                  <a:pos x="9" y="43"/>
                </a:cxn>
                <a:cxn ang="0">
                  <a:pos x="9" y="45"/>
                </a:cxn>
                <a:cxn ang="0">
                  <a:pos x="10" y="47"/>
                </a:cxn>
                <a:cxn ang="0">
                  <a:pos x="10" y="49"/>
                </a:cxn>
                <a:cxn ang="0">
                  <a:pos x="11" y="50"/>
                </a:cxn>
                <a:cxn ang="0">
                  <a:pos x="12" y="51"/>
                </a:cxn>
                <a:cxn ang="0">
                  <a:pos x="15" y="52"/>
                </a:cxn>
                <a:cxn ang="0">
                  <a:pos x="17" y="53"/>
                </a:cxn>
                <a:cxn ang="0">
                  <a:pos x="19" y="55"/>
                </a:cxn>
                <a:cxn ang="0">
                  <a:pos x="23" y="55"/>
                </a:cxn>
                <a:cxn ang="0">
                  <a:pos x="25" y="55"/>
                </a:cxn>
                <a:cxn ang="0">
                  <a:pos x="28" y="55"/>
                </a:cxn>
                <a:cxn ang="0">
                  <a:pos x="33" y="53"/>
                </a:cxn>
                <a:cxn ang="0">
                  <a:pos x="35" y="52"/>
                </a:cxn>
                <a:cxn ang="0">
                  <a:pos x="37" y="51"/>
                </a:cxn>
                <a:cxn ang="0">
                  <a:pos x="40" y="48"/>
                </a:cxn>
                <a:cxn ang="0">
                  <a:pos x="41" y="45"/>
                </a:cxn>
                <a:cxn ang="0">
                  <a:pos x="42" y="41"/>
                </a:cxn>
                <a:cxn ang="0">
                  <a:pos x="42" y="35"/>
                </a:cxn>
                <a:cxn ang="0">
                  <a:pos x="42" y="0"/>
                </a:cxn>
              </a:cxnLst>
              <a:rect l="0" t="0" r="r" b="b"/>
              <a:pathLst>
                <a:path w="52" h="63">
                  <a:moveTo>
                    <a:pt x="42" y="0"/>
                  </a:moveTo>
                  <a:lnTo>
                    <a:pt x="51" y="0"/>
                  </a:lnTo>
                  <a:lnTo>
                    <a:pt x="51" y="35"/>
                  </a:lnTo>
                  <a:lnTo>
                    <a:pt x="51" y="40"/>
                  </a:lnTo>
                  <a:lnTo>
                    <a:pt x="50" y="44"/>
                  </a:lnTo>
                  <a:lnTo>
                    <a:pt x="50" y="47"/>
                  </a:lnTo>
                  <a:lnTo>
                    <a:pt x="49" y="49"/>
                  </a:lnTo>
                  <a:lnTo>
                    <a:pt x="48" y="52"/>
                  </a:lnTo>
                  <a:lnTo>
                    <a:pt x="45" y="55"/>
                  </a:lnTo>
                  <a:lnTo>
                    <a:pt x="43" y="57"/>
                  </a:lnTo>
                  <a:lnTo>
                    <a:pt x="41" y="59"/>
                  </a:lnTo>
                  <a:lnTo>
                    <a:pt x="37" y="60"/>
                  </a:lnTo>
                  <a:lnTo>
                    <a:pt x="34" y="61"/>
                  </a:lnTo>
                  <a:lnTo>
                    <a:pt x="29" y="62"/>
                  </a:lnTo>
                  <a:lnTo>
                    <a:pt x="25" y="62"/>
                  </a:lnTo>
                  <a:lnTo>
                    <a:pt x="20" y="62"/>
                  </a:lnTo>
                  <a:lnTo>
                    <a:pt x="17" y="61"/>
                  </a:lnTo>
                  <a:lnTo>
                    <a:pt x="14" y="60"/>
                  </a:lnTo>
                  <a:lnTo>
                    <a:pt x="10" y="60"/>
                  </a:lnTo>
                  <a:lnTo>
                    <a:pt x="8" y="58"/>
                  </a:lnTo>
                  <a:lnTo>
                    <a:pt x="6" y="56"/>
                  </a:lnTo>
                  <a:lnTo>
                    <a:pt x="3" y="53"/>
                  </a:lnTo>
                  <a:lnTo>
                    <a:pt x="2" y="51"/>
                  </a:lnTo>
                  <a:lnTo>
                    <a:pt x="2" y="48"/>
                  </a:lnTo>
                  <a:lnTo>
                    <a:pt x="1" y="44"/>
                  </a:lnTo>
                  <a:lnTo>
                    <a:pt x="0" y="40"/>
                  </a:lnTo>
                  <a:lnTo>
                    <a:pt x="0" y="35"/>
                  </a:lnTo>
                  <a:lnTo>
                    <a:pt x="0" y="0"/>
                  </a:lnTo>
                  <a:lnTo>
                    <a:pt x="8" y="0"/>
                  </a:lnTo>
                  <a:lnTo>
                    <a:pt x="8" y="35"/>
                  </a:lnTo>
                  <a:lnTo>
                    <a:pt x="8" y="40"/>
                  </a:lnTo>
                  <a:lnTo>
                    <a:pt x="9" y="43"/>
                  </a:lnTo>
                  <a:lnTo>
                    <a:pt x="9" y="45"/>
                  </a:lnTo>
                  <a:lnTo>
                    <a:pt x="10" y="47"/>
                  </a:lnTo>
                  <a:lnTo>
                    <a:pt x="10" y="49"/>
                  </a:lnTo>
                  <a:lnTo>
                    <a:pt x="11" y="50"/>
                  </a:lnTo>
                  <a:lnTo>
                    <a:pt x="12" y="51"/>
                  </a:lnTo>
                  <a:lnTo>
                    <a:pt x="15" y="52"/>
                  </a:lnTo>
                  <a:lnTo>
                    <a:pt x="17" y="53"/>
                  </a:lnTo>
                  <a:lnTo>
                    <a:pt x="19" y="55"/>
                  </a:lnTo>
                  <a:lnTo>
                    <a:pt x="23" y="55"/>
                  </a:lnTo>
                  <a:lnTo>
                    <a:pt x="25" y="55"/>
                  </a:lnTo>
                  <a:lnTo>
                    <a:pt x="28" y="55"/>
                  </a:lnTo>
                  <a:lnTo>
                    <a:pt x="33" y="53"/>
                  </a:lnTo>
                  <a:lnTo>
                    <a:pt x="35" y="52"/>
                  </a:lnTo>
                  <a:lnTo>
                    <a:pt x="37" y="51"/>
                  </a:lnTo>
                  <a:lnTo>
                    <a:pt x="40" y="48"/>
                  </a:lnTo>
                  <a:lnTo>
                    <a:pt x="41" y="45"/>
                  </a:lnTo>
                  <a:lnTo>
                    <a:pt x="42" y="41"/>
                  </a:lnTo>
                  <a:lnTo>
                    <a:pt x="42" y="35"/>
                  </a:lnTo>
                  <a:lnTo>
                    <a:pt x="42"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11" name="Freeform 331"/>
            <p:cNvSpPr>
              <a:spLocks/>
            </p:cNvSpPr>
            <p:nvPr/>
          </p:nvSpPr>
          <p:spPr bwMode="auto">
            <a:xfrm>
              <a:off x="1879" y="2038"/>
              <a:ext cx="49" cy="62"/>
            </a:xfrm>
            <a:custGeom>
              <a:avLst/>
              <a:gdLst/>
              <a:ahLst/>
              <a:cxnLst>
                <a:cxn ang="0">
                  <a:pos x="0" y="0"/>
                </a:cxn>
                <a:cxn ang="0">
                  <a:pos x="27" y="0"/>
                </a:cxn>
                <a:cxn ang="0">
                  <a:pos x="33" y="1"/>
                </a:cxn>
                <a:cxn ang="0">
                  <a:pos x="38" y="3"/>
                </a:cxn>
                <a:cxn ang="0">
                  <a:pos x="41" y="6"/>
                </a:cxn>
                <a:cxn ang="0">
                  <a:pos x="44" y="10"/>
                </a:cxn>
                <a:cxn ang="0">
                  <a:pos x="45" y="14"/>
                </a:cxn>
                <a:cxn ang="0">
                  <a:pos x="45" y="18"/>
                </a:cxn>
                <a:cxn ang="0">
                  <a:pos x="44" y="21"/>
                </a:cxn>
                <a:cxn ang="0">
                  <a:pos x="42" y="25"/>
                </a:cxn>
                <a:cxn ang="0">
                  <a:pos x="38" y="28"/>
                </a:cxn>
                <a:cxn ang="0">
                  <a:pos x="39" y="30"/>
                </a:cxn>
                <a:cxn ang="0">
                  <a:pos x="42" y="32"/>
                </a:cxn>
                <a:cxn ang="0">
                  <a:pos x="46" y="36"/>
                </a:cxn>
                <a:cxn ang="0">
                  <a:pos x="48" y="42"/>
                </a:cxn>
                <a:cxn ang="0">
                  <a:pos x="48" y="46"/>
                </a:cxn>
                <a:cxn ang="0">
                  <a:pos x="47" y="50"/>
                </a:cxn>
                <a:cxn ang="0">
                  <a:pos x="45" y="55"/>
                </a:cxn>
                <a:cxn ang="0">
                  <a:pos x="42" y="57"/>
                </a:cxn>
                <a:cxn ang="0">
                  <a:pos x="40" y="59"/>
                </a:cxn>
                <a:cxn ang="0">
                  <a:pos x="36" y="60"/>
                </a:cxn>
                <a:cxn ang="0">
                  <a:pos x="32" y="61"/>
                </a:cxn>
                <a:cxn ang="0">
                  <a:pos x="27" y="61"/>
                </a:cxn>
                <a:cxn ang="0">
                  <a:pos x="0" y="61"/>
                </a:cxn>
                <a:cxn ang="0">
                  <a:pos x="21" y="26"/>
                </a:cxn>
                <a:cxn ang="0">
                  <a:pos x="27" y="25"/>
                </a:cxn>
                <a:cxn ang="0">
                  <a:pos x="30" y="25"/>
                </a:cxn>
                <a:cxn ang="0">
                  <a:pos x="32" y="25"/>
                </a:cxn>
                <a:cxn ang="0">
                  <a:pos x="35" y="22"/>
                </a:cxn>
                <a:cxn ang="0">
                  <a:pos x="36" y="20"/>
                </a:cxn>
                <a:cxn ang="0">
                  <a:pos x="37" y="17"/>
                </a:cxn>
                <a:cxn ang="0">
                  <a:pos x="36" y="14"/>
                </a:cxn>
                <a:cxn ang="0">
                  <a:pos x="36" y="12"/>
                </a:cxn>
                <a:cxn ang="0">
                  <a:pos x="33" y="10"/>
                </a:cxn>
                <a:cxn ang="0">
                  <a:pos x="31" y="9"/>
                </a:cxn>
                <a:cxn ang="0">
                  <a:pos x="27" y="7"/>
                </a:cxn>
                <a:cxn ang="0">
                  <a:pos x="21" y="7"/>
                </a:cxn>
                <a:cxn ang="0">
                  <a:pos x="8" y="26"/>
                </a:cxn>
                <a:cxn ang="0">
                  <a:pos x="23" y="55"/>
                </a:cxn>
                <a:cxn ang="0">
                  <a:pos x="27" y="55"/>
                </a:cxn>
                <a:cxn ang="0">
                  <a:pos x="30" y="55"/>
                </a:cxn>
                <a:cxn ang="0">
                  <a:pos x="32" y="54"/>
                </a:cxn>
                <a:cxn ang="0">
                  <a:pos x="35" y="52"/>
                </a:cxn>
                <a:cxn ang="0">
                  <a:pos x="38" y="49"/>
                </a:cxn>
                <a:cxn ang="0">
                  <a:pos x="39" y="47"/>
                </a:cxn>
                <a:cxn ang="0">
                  <a:pos x="39" y="44"/>
                </a:cxn>
                <a:cxn ang="0">
                  <a:pos x="39" y="41"/>
                </a:cxn>
                <a:cxn ang="0">
                  <a:pos x="38" y="39"/>
                </a:cxn>
                <a:cxn ang="0">
                  <a:pos x="35" y="36"/>
                </a:cxn>
                <a:cxn ang="0">
                  <a:pos x="32" y="34"/>
                </a:cxn>
                <a:cxn ang="0">
                  <a:pos x="28" y="34"/>
                </a:cxn>
                <a:cxn ang="0">
                  <a:pos x="22" y="33"/>
                </a:cxn>
                <a:cxn ang="0">
                  <a:pos x="8" y="55"/>
                </a:cxn>
              </a:cxnLst>
              <a:rect l="0" t="0" r="r" b="b"/>
              <a:pathLst>
                <a:path w="49" h="62">
                  <a:moveTo>
                    <a:pt x="0" y="61"/>
                  </a:moveTo>
                  <a:lnTo>
                    <a:pt x="0" y="0"/>
                  </a:lnTo>
                  <a:lnTo>
                    <a:pt x="23" y="0"/>
                  </a:lnTo>
                  <a:lnTo>
                    <a:pt x="27" y="0"/>
                  </a:lnTo>
                  <a:lnTo>
                    <a:pt x="30" y="0"/>
                  </a:lnTo>
                  <a:lnTo>
                    <a:pt x="33" y="1"/>
                  </a:lnTo>
                  <a:lnTo>
                    <a:pt x="36" y="2"/>
                  </a:lnTo>
                  <a:lnTo>
                    <a:pt x="38" y="3"/>
                  </a:lnTo>
                  <a:lnTo>
                    <a:pt x="39" y="4"/>
                  </a:lnTo>
                  <a:lnTo>
                    <a:pt x="41" y="6"/>
                  </a:lnTo>
                  <a:lnTo>
                    <a:pt x="42" y="7"/>
                  </a:lnTo>
                  <a:lnTo>
                    <a:pt x="44" y="10"/>
                  </a:lnTo>
                  <a:lnTo>
                    <a:pt x="45" y="12"/>
                  </a:lnTo>
                  <a:lnTo>
                    <a:pt x="45" y="14"/>
                  </a:lnTo>
                  <a:lnTo>
                    <a:pt x="45" y="16"/>
                  </a:lnTo>
                  <a:lnTo>
                    <a:pt x="45" y="18"/>
                  </a:lnTo>
                  <a:lnTo>
                    <a:pt x="45" y="19"/>
                  </a:lnTo>
                  <a:lnTo>
                    <a:pt x="44" y="21"/>
                  </a:lnTo>
                  <a:lnTo>
                    <a:pt x="44" y="24"/>
                  </a:lnTo>
                  <a:lnTo>
                    <a:pt x="42" y="25"/>
                  </a:lnTo>
                  <a:lnTo>
                    <a:pt x="40" y="27"/>
                  </a:lnTo>
                  <a:lnTo>
                    <a:pt x="38" y="28"/>
                  </a:lnTo>
                  <a:lnTo>
                    <a:pt x="36" y="29"/>
                  </a:lnTo>
                  <a:lnTo>
                    <a:pt x="39" y="30"/>
                  </a:lnTo>
                  <a:lnTo>
                    <a:pt x="40" y="31"/>
                  </a:lnTo>
                  <a:lnTo>
                    <a:pt x="42" y="32"/>
                  </a:lnTo>
                  <a:lnTo>
                    <a:pt x="45" y="34"/>
                  </a:lnTo>
                  <a:lnTo>
                    <a:pt x="46" y="36"/>
                  </a:lnTo>
                  <a:lnTo>
                    <a:pt x="47" y="39"/>
                  </a:lnTo>
                  <a:lnTo>
                    <a:pt x="48" y="42"/>
                  </a:lnTo>
                  <a:lnTo>
                    <a:pt x="48" y="44"/>
                  </a:lnTo>
                  <a:lnTo>
                    <a:pt x="48" y="46"/>
                  </a:lnTo>
                  <a:lnTo>
                    <a:pt x="47" y="48"/>
                  </a:lnTo>
                  <a:lnTo>
                    <a:pt x="47" y="50"/>
                  </a:lnTo>
                  <a:lnTo>
                    <a:pt x="46" y="52"/>
                  </a:lnTo>
                  <a:lnTo>
                    <a:pt x="45" y="55"/>
                  </a:lnTo>
                  <a:lnTo>
                    <a:pt x="44" y="56"/>
                  </a:lnTo>
                  <a:lnTo>
                    <a:pt x="42" y="57"/>
                  </a:lnTo>
                  <a:lnTo>
                    <a:pt x="41" y="58"/>
                  </a:lnTo>
                  <a:lnTo>
                    <a:pt x="40" y="59"/>
                  </a:lnTo>
                  <a:lnTo>
                    <a:pt x="38" y="60"/>
                  </a:lnTo>
                  <a:lnTo>
                    <a:pt x="36" y="60"/>
                  </a:lnTo>
                  <a:lnTo>
                    <a:pt x="35" y="60"/>
                  </a:lnTo>
                  <a:lnTo>
                    <a:pt x="32" y="61"/>
                  </a:lnTo>
                  <a:lnTo>
                    <a:pt x="29" y="61"/>
                  </a:lnTo>
                  <a:lnTo>
                    <a:pt x="27" y="61"/>
                  </a:lnTo>
                  <a:lnTo>
                    <a:pt x="23" y="61"/>
                  </a:lnTo>
                  <a:lnTo>
                    <a:pt x="0" y="61"/>
                  </a:lnTo>
                  <a:lnTo>
                    <a:pt x="8" y="26"/>
                  </a:lnTo>
                  <a:lnTo>
                    <a:pt x="21" y="26"/>
                  </a:lnTo>
                  <a:lnTo>
                    <a:pt x="23" y="26"/>
                  </a:lnTo>
                  <a:lnTo>
                    <a:pt x="27" y="25"/>
                  </a:lnTo>
                  <a:lnTo>
                    <a:pt x="28" y="25"/>
                  </a:lnTo>
                  <a:lnTo>
                    <a:pt x="30" y="25"/>
                  </a:lnTo>
                  <a:lnTo>
                    <a:pt x="31" y="25"/>
                  </a:lnTo>
                  <a:lnTo>
                    <a:pt x="32" y="25"/>
                  </a:lnTo>
                  <a:lnTo>
                    <a:pt x="33" y="24"/>
                  </a:lnTo>
                  <a:lnTo>
                    <a:pt x="35" y="22"/>
                  </a:lnTo>
                  <a:lnTo>
                    <a:pt x="36" y="21"/>
                  </a:lnTo>
                  <a:lnTo>
                    <a:pt x="36" y="20"/>
                  </a:lnTo>
                  <a:lnTo>
                    <a:pt x="37" y="18"/>
                  </a:lnTo>
                  <a:lnTo>
                    <a:pt x="37" y="17"/>
                  </a:lnTo>
                  <a:lnTo>
                    <a:pt x="37" y="16"/>
                  </a:lnTo>
                  <a:lnTo>
                    <a:pt x="36" y="14"/>
                  </a:lnTo>
                  <a:lnTo>
                    <a:pt x="36" y="13"/>
                  </a:lnTo>
                  <a:lnTo>
                    <a:pt x="36" y="12"/>
                  </a:lnTo>
                  <a:lnTo>
                    <a:pt x="35" y="11"/>
                  </a:lnTo>
                  <a:lnTo>
                    <a:pt x="33" y="10"/>
                  </a:lnTo>
                  <a:lnTo>
                    <a:pt x="32" y="9"/>
                  </a:lnTo>
                  <a:lnTo>
                    <a:pt x="31" y="9"/>
                  </a:lnTo>
                  <a:lnTo>
                    <a:pt x="29" y="7"/>
                  </a:lnTo>
                  <a:lnTo>
                    <a:pt x="27" y="7"/>
                  </a:lnTo>
                  <a:lnTo>
                    <a:pt x="23" y="7"/>
                  </a:lnTo>
                  <a:lnTo>
                    <a:pt x="21" y="7"/>
                  </a:lnTo>
                  <a:lnTo>
                    <a:pt x="8" y="7"/>
                  </a:lnTo>
                  <a:lnTo>
                    <a:pt x="8" y="26"/>
                  </a:lnTo>
                  <a:lnTo>
                    <a:pt x="8" y="55"/>
                  </a:lnTo>
                  <a:lnTo>
                    <a:pt x="23" y="55"/>
                  </a:lnTo>
                  <a:lnTo>
                    <a:pt x="26" y="55"/>
                  </a:lnTo>
                  <a:lnTo>
                    <a:pt x="27" y="55"/>
                  </a:lnTo>
                  <a:lnTo>
                    <a:pt x="28" y="55"/>
                  </a:lnTo>
                  <a:lnTo>
                    <a:pt x="30" y="55"/>
                  </a:lnTo>
                  <a:lnTo>
                    <a:pt x="31" y="55"/>
                  </a:lnTo>
                  <a:lnTo>
                    <a:pt x="32" y="54"/>
                  </a:lnTo>
                  <a:lnTo>
                    <a:pt x="33" y="52"/>
                  </a:lnTo>
                  <a:lnTo>
                    <a:pt x="35" y="52"/>
                  </a:lnTo>
                  <a:lnTo>
                    <a:pt x="36" y="51"/>
                  </a:lnTo>
                  <a:lnTo>
                    <a:pt x="38" y="49"/>
                  </a:lnTo>
                  <a:lnTo>
                    <a:pt x="39" y="48"/>
                  </a:lnTo>
                  <a:lnTo>
                    <a:pt x="39" y="47"/>
                  </a:lnTo>
                  <a:lnTo>
                    <a:pt x="39" y="45"/>
                  </a:lnTo>
                  <a:lnTo>
                    <a:pt x="39" y="44"/>
                  </a:lnTo>
                  <a:lnTo>
                    <a:pt x="39" y="43"/>
                  </a:lnTo>
                  <a:lnTo>
                    <a:pt x="39" y="41"/>
                  </a:lnTo>
                  <a:lnTo>
                    <a:pt x="38" y="40"/>
                  </a:lnTo>
                  <a:lnTo>
                    <a:pt x="38" y="39"/>
                  </a:lnTo>
                  <a:lnTo>
                    <a:pt x="36" y="36"/>
                  </a:lnTo>
                  <a:lnTo>
                    <a:pt x="35" y="36"/>
                  </a:lnTo>
                  <a:lnTo>
                    <a:pt x="33" y="35"/>
                  </a:lnTo>
                  <a:lnTo>
                    <a:pt x="32" y="34"/>
                  </a:lnTo>
                  <a:lnTo>
                    <a:pt x="30" y="34"/>
                  </a:lnTo>
                  <a:lnTo>
                    <a:pt x="28" y="34"/>
                  </a:lnTo>
                  <a:lnTo>
                    <a:pt x="26" y="33"/>
                  </a:lnTo>
                  <a:lnTo>
                    <a:pt x="22" y="33"/>
                  </a:lnTo>
                  <a:lnTo>
                    <a:pt x="8" y="33"/>
                  </a:lnTo>
                  <a:lnTo>
                    <a:pt x="8" y="55"/>
                  </a:lnTo>
                  <a:lnTo>
                    <a:pt x="0" y="61"/>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12" name="Freeform 332"/>
            <p:cNvSpPr>
              <a:spLocks/>
            </p:cNvSpPr>
            <p:nvPr/>
          </p:nvSpPr>
          <p:spPr bwMode="auto">
            <a:xfrm>
              <a:off x="1949" y="2038"/>
              <a:ext cx="49" cy="62"/>
            </a:xfrm>
            <a:custGeom>
              <a:avLst/>
              <a:gdLst/>
              <a:ahLst/>
              <a:cxnLst>
                <a:cxn ang="0">
                  <a:pos x="0" y="61"/>
                </a:cxn>
                <a:cxn ang="0">
                  <a:pos x="0" y="0"/>
                </a:cxn>
                <a:cxn ang="0">
                  <a:pos x="47" y="0"/>
                </a:cxn>
                <a:cxn ang="0">
                  <a:pos x="47" y="7"/>
                </a:cxn>
                <a:cxn ang="0">
                  <a:pos x="9" y="7"/>
                </a:cxn>
                <a:cxn ang="0">
                  <a:pos x="9" y="26"/>
                </a:cxn>
                <a:cxn ang="0">
                  <a:pos x="45" y="26"/>
                </a:cxn>
                <a:cxn ang="0">
                  <a:pos x="45" y="33"/>
                </a:cxn>
                <a:cxn ang="0">
                  <a:pos x="9" y="33"/>
                </a:cxn>
                <a:cxn ang="0">
                  <a:pos x="9" y="55"/>
                </a:cxn>
                <a:cxn ang="0">
                  <a:pos x="48" y="55"/>
                </a:cxn>
                <a:cxn ang="0">
                  <a:pos x="48" y="61"/>
                </a:cxn>
                <a:cxn ang="0">
                  <a:pos x="0" y="61"/>
                </a:cxn>
              </a:cxnLst>
              <a:rect l="0" t="0" r="r" b="b"/>
              <a:pathLst>
                <a:path w="49" h="62">
                  <a:moveTo>
                    <a:pt x="0" y="61"/>
                  </a:moveTo>
                  <a:lnTo>
                    <a:pt x="0" y="0"/>
                  </a:lnTo>
                  <a:lnTo>
                    <a:pt x="47" y="0"/>
                  </a:lnTo>
                  <a:lnTo>
                    <a:pt x="47" y="7"/>
                  </a:lnTo>
                  <a:lnTo>
                    <a:pt x="9" y="7"/>
                  </a:lnTo>
                  <a:lnTo>
                    <a:pt x="9" y="26"/>
                  </a:lnTo>
                  <a:lnTo>
                    <a:pt x="45" y="26"/>
                  </a:lnTo>
                  <a:lnTo>
                    <a:pt x="45" y="33"/>
                  </a:lnTo>
                  <a:lnTo>
                    <a:pt x="9" y="33"/>
                  </a:lnTo>
                  <a:lnTo>
                    <a:pt x="9" y="55"/>
                  </a:lnTo>
                  <a:lnTo>
                    <a:pt x="48" y="55"/>
                  </a:lnTo>
                  <a:lnTo>
                    <a:pt x="48" y="61"/>
                  </a:lnTo>
                  <a:lnTo>
                    <a:pt x="0" y="61"/>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13" name="Freeform 333"/>
            <p:cNvSpPr>
              <a:spLocks/>
            </p:cNvSpPr>
            <p:nvPr/>
          </p:nvSpPr>
          <p:spPr bwMode="auto">
            <a:xfrm>
              <a:off x="2314" y="1836"/>
              <a:ext cx="16" cy="394"/>
            </a:xfrm>
            <a:custGeom>
              <a:avLst/>
              <a:gdLst/>
              <a:ahLst/>
              <a:cxnLst>
                <a:cxn ang="0">
                  <a:pos x="8" y="0"/>
                </a:cxn>
                <a:cxn ang="0">
                  <a:pos x="0" y="0"/>
                </a:cxn>
                <a:cxn ang="0">
                  <a:pos x="0" y="393"/>
                </a:cxn>
                <a:cxn ang="0">
                  <a:pos x="15" y="393"/>
                </a:cxn>
                <a:cxn ang="0">
                  <a:pos x="15" y="0"/>
                </a:cxn>
                <a:cxn ang="0">
                  <a:pos x="8" y="0"/>
                </a:cxn>
              </a:cxnLst>
              <a:rect l="0" t="0" r="r" b="b"/>
              <a:pathLst>
                <a:path w="16" h="394">
                  <a:moveTo>
                    <a:pt x="8" y="0"/>
                  </a:moveTo>
                  <a:lnTo>
                    <a:pt x="0" y="0"/>
                  </a:lnTo>
                  <a:lnTo>
                    <a:pt x="0" y="393"/>
                  </a:lnTo>
                  <a:lnTo>
                    <a:pt x="15" y="393"/>
                  </a:lnTo>
                  <a:lnTo>
                    <a:pt x="15" y="0"/>
                  </a:lnTo>
                  <a:lnTo>
                    <a:pt x="8"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14" name="Freeform 334"/>
            <p:cNvSpPr>
              <a:spLocks/>
            </p:cNvSpPr>
            <p:nvPr/>
          </p:nvSpPr>
          <p:spPr bwMode="auto">
            <a:xfrm>
              <a:off x="2261" y="1723"/>
              <a:ext cx="122" cy="113"/>
            </a:xfrm>
            <a:custGeom>
              <a:avLst/>
              <a:gdLst/>
              <a:ahLst/>
              <a:cxnLst>
                <a:cxn ang="0">
                  <a:pos x="60" y="0"/>
                </a:cxn>
                <a:cxn ang="0">
                  <a:pos x="60" y="0"/>
                </a:cxn>
                <a:cxn ang="0">
                  <a:pos x="0" y="112"/>
                </a:cxn>
                <a:cxn ang="0">
                  <a:pos x="121" y="112"/>
                </a:cxn>
                <a:cxn ang="0">
                  <a:pos x="60" y="0"/>
                </a:cxn>
              </a:cxnLst>
              <a:rect l="0" t="0" r="r" b="b"/>
              <a:pathLst>
                <a:path w="122" h="113">
                  <a:moveTo>
                    <a:pt x="60" y="0"/>
                  </a:moveTo>
                  <a:lnTo>
                    <a:pt x="60" y="0"/>
                  </a:lnTo>
                  <a:lnTo>
                    <a:pt x="0" y="112"/>
                  </a:lnTo>
                  <a:lnTo>
                    <a:pt x="121" y="112"/>
                  </a:lnTo>
                  <a:lnTo>
                    <a:pt x="60"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15" name="Freeform 335"/>
            <p:cNvSpPr>
              <a:spLocks/>
            </p:cNvSpPr>
            <p:nvPr/>
          </p:nvSpPr>
          <p:spPr bwMode="auto">
            <a:xfrm>
              <a:off x="587" y="845"/>
              <a:ext cx="313" cy="12"/>
            </a:xfrm>
            <a:custGeom>
              <a:avLst/>
              <a:gdLst/>
              <a:ahLst/>
              <a:cxnLst>
                <a:cxn ang="0">
                  <a:pos x="312" y="6"/>
                </a:cxn>
                <a:cxn ang="0">
                  <a:pos x="312" y="0"/>
                </a:cxn>
                <a:cxn ang="0">
                  <a:pos x="0" y="0"/>
                </a:cxn>
                <a:cxn ang="0">
                  <a:pos x="0" y="11"/>
                </a:cxn>
                <a:cxn ang="0">
                  <a:pos x="312" y="11"/>
                </a:cxn>
                <a:cxn ang="0">
                  <a:pos x="312" y="6"/>
                </a:cxn>
              </a:cxnLst>
              <a:rect l="0" t="0" r="r" b="b"/>
              <a:pathLst>
                <a:path w="313" h="12">
                  <a:moveTo>
                    <a:pt x="312" y="6"/>
                  </a:moveTo>
                  <a:lnTo>
                    <a:pt x="312" y="0"/>
                  </a:lnTo>
                  <a:lnTo>
                    <a:pt x="0" y="0"/>
                  </a:lnTo>
                  <a:lnTo>
                    <a:pt x="0" y="11"/>
                  </a:lnTo>
                  <a:lnTo>
                    <a:pt x="312" y="11"/>
                  </a:lnTo>
                  <a:lnTo>
                    <a:pt x="312" y="6"/>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16" name="Freeform 336"/>
            <p:cNvSpPr>
              <a:spLocks/>
            </p:cNvSpPr>
            <p:nvPr/>
          </p:nvSpPr>
          <p:spPr bwMode="auto">
            <a:xfrm>
              <a:off x="901" y="794"/>
              <a:ext cx="121" cy="113"/>
            </a:xfrm>
            <a:custGeom>
              <a:avLst/>
              <a:gdLst/>
              <a:ahLst/>
              <a:cxnLst>
                <a:cxn ang="0">
                  <a:pos x="120" y="57"/>
                </a:cxn>
                <a:cxn ang="0">
                  <a:pos x="120" y="57"/>
                </a:cxn>
                <a:cxn ang="0">
                  <a:pos x="0" y="0"/>
                </a:cxn>
                <a:cxn ang="0">
                  <a:pos x="0" y="112"/>
                </a:cxn>
                <a:cxn ang="0">
                  <a:pos x="120" y="57"/>
                </a:cxn>
              </a:cxnLst>
              <a:rect l="0" t="0" r="r" b="b"/>
              <a:pathLst>
                <a:path w="121" h="113">
                  <a:moveTo>
                    <a:pt x="120" y="57"/>
                  </a:moveTo>
                  <a:lnTo>
                    <a:pt x="120" y="57"/>
                  </a:lnTo>
                  <a:lnTo>
                    <a:pt x="0" y="0"/>
                  </a:lnTo>
                  <a:lnTo>
                    <a:pt x="0" y="112"/>
                  </a:lnTo>
                  <a:lnTo>
                    <a:pt x="120" y="57"/>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17" name="Freeform 337"/>
            <p:cNvSpPr>
              <a:spLocks/>
            </p:cNvSpPr>
            <p:nvPr/>
          </p:nvSpPr>
          <p:spPr bwMode="auto">
            <a:xfrm>
              <a:off x="859" y="2280"/>
              <a:ext cx="13" cy="393"/>
            </a:xfrm>
            <a:custGeom>
              <a:avLst/>
              <a:gdLst/>
              <a:ahLst/>
              <a:cxnLst>
                <a:cxn ang="0">
                  <a:pos x="6" y="392"/>
                </a:cxn>
                <a:cxn ang="0">
                  <a:pos x="12" y="392"/>
                </a:cxn>
                <a:cxn ang="0">
                  <a:pos x="12" y="0"/>
                </a:cxn>
                <a:cxn ang="0">
                  <a:pos x="0" y="0"/>
                </a:cxn>
                <a:cxn ang="0">
                  <a:pos x="0" y="392"/>
                </a:cxn>
                <a:cxn ang="0">
                  <a:pos x="6" y="392"/>
                </a:cxn>
              </a:cxnLst>
              <a:rect l="0" t="0" r="r" b="b"/>
              <a:pathLst>
                <a:path w="13" h="393">
                  <a:moveTo>
                    <a:pt x="6" y="392"/>
                  </a:moveTo>
                  <a:lnTo>
                    <a:pt x="12" y="392"/>
                  </a:lnTo>
                  <a:lnTo>
                    <a:pt x="12" y="0"/>
                  </a:lnTo>
                  <a:lnTo>
                    <a:pt x="0" y="0"/>
                  </a:lnTo>
                  <a:lnTo>
                    <a:pt x="0" y="392"/>
                  </a:lnTo>
                  <a:lnTo>
                    <a:pt x="6" y="39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18" name="Freeform 338"/>
            <p:cNvSpPr>
              <a:spLocks/>
            </p:cNvSpPr>
            <p:nvPr/>
          </p:nvSpPr>
          <p:spPr bwMode="auto">
            <a:xfrm>
              <a:off x="803" y="2673"/>
              <a:ext cx="122" cy="113"/>
            </a:xfrm>
            <a:custGeom>
              <a:avLst/>
              <a:gdLst/>
              <a:ahLst/>
              <a:cxnLst>
                <a:cxn ang="0">
                  <a:pos x="61" y="112"/>
                </a:cxn>
                <a:cxn ang="0">
                  <a:pos x="61" y="112"/>
                </a:cxn>
                <a:cxn ang="0">
                  <a:pos x="121" y="0"/>
                </a:cxn>
                <a:cxn ang="0">
                  <a:pos x="0" y="0"/>
                </a:cxn>
                <a:cxn ang="0">
                  <a:pos x="61" y="112"/>
                </a:cxn>
              </a:cxnLst>
              <a:rect l="0" t="0" r="r" b="b"/>
              <a:pathLst>
                <a:path w="122" h="113">
                  <a:moveTo>
                    <a:pt x="61" y="112"/>
                  </a:moveTo>
                  <a:lnTo>
                    <a:pt x="61" y="112"/>
                  </a:lnTo>
                  <a:lnTo>
                    <a:pt x="121" y="0"/>
                  </a:lnTo>
                  <a:lnTo>
                    <a:pt x="0" y="0"/>
                  </a:lnTo>
                  <a:lnTo>
                    <a:pt x="61" y="11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19" name="Freeform 339"/>
            <p:cNvSpPr>
              <a:spLocks/>
            </p:cNvSpPr>
            <p:nvPr/>
          </p:nvSpPr>
          <p:spPr bwMode="auto">
            <a:xfrm>
              <a:off x="1746" y="2131"/>
              <a:ext cx="354" cy="6"/>
            </a:xfrm>
            <a:custGeom>
              <a:avLst/>
              <a:gdLst/>
              <a:ahLst/>
              <a:cxnLst>
                <a:cxn ang="0">
                  <a:pos x="353" y="2"/>
                </a:cxn>
                <a:cxn ang="0">
                  <a:pos x="353" y="0"/>
                </a:cxn>
                <a:cxn ang="0">
                  <a:pos x="0" y="0"/>
                </a:cxn>
                <a:cxn ang="0">
                  <a:pos x="0" y="5"/>
                </a:cxn>
                <a:cxn ang="0">
                  <a:pos x="353" y="5"/>
                </a:cxn>
                <a:cxn ang="0">
                  <a:pos x="353" y="2"/>
                </a:cxn>
              </a:cxnLst>
              <a:rect l="0" t="0" r="r" b="b"/>
              <a:pathLst>
                <a:path w="354" h="6">
                  <a:moveTo>
                    <a:pt x="353" y="2"/>
                  </a:moveTo>
                  <a:lnTo>
                    <a:pt x="353" y="0"/>
                  </a:lnTo>
                  <a:lnTo>
                    <a:pt x="0" y="0"/>
                  </a:lnTo>
                  <a:lnTo>
                    <a:pt x="0" y="5"/>
                  </a:lnTo>
                  <a:lnTo>
                    <a:pt x="353" y="5"/>
                  </a:lnTo>
                  <a:lnTo>
                    <a:pt x="353" y="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20" name="Freeform 340"/>
            <p:cNvSpPr>
              <a:spLocks/>
            </p:cNvSpPr>
            <p:nvPr/>
          </p:nvSpPr>
          <p:spPr bwMode="auto">
            <a:xfrm>
              <a:off x="2064" y="2103"/>
              <a:ext cx="48" cy="31"/>
            </a:xfrm>
            <a:custGeom>
              <a:avLst/>
              <a:gdLst/>
              <a:ahLst/>
              <a:cxnLst>
                <a:cxn ang="0">
                  <a:pos x="47" y="30"/>
                </a:cxn>
                <a:cxn ang="0">
                  <a:pos x="47" y="22"/>
                </a:cxn>
                <a:cxn ang="0">
                  <a:pos x="6" y="0"/>
                </a:cxn>
                <a:cxn ang="0">
                  <a:pos x="0" y="8"/>
                </a:cxn>
                <a:cxn ang="0">
                  <a:pos x="41" y="30"/>
                </a:cxn>
                <a:cxn ang="0">
                  <a:pos x="41" y="22"/>
                </a:cxn>
                <a:cxn ang="0">
                  <a:pos x="47" y="30"/>
                </a:cxn>
              </a:cxnLst>
              <a:rect l="0" t="0" r="r" b="b"/>
              <a:pathLst>
                <a:path w="48" h="31">
                  <a:moveTo>
                    <a:pt x="47" y="30"/>
                  </a:moveTo>
                  <a:lnTo>
                    <a:pt x="47" y="22"/>
                  </a:lnTo>
                  <a:lnTo>
                    <a:pt x="6" y="0"/>
                  </a:lnTo>
                  <a:lnTo>
                    <a:pt x="0" y="8"/>
                  </a:lnTo>
                  <a:lnTo>
                    <a:pt x="41" y="30"/>
                  </a:lnTo>
                  <a:lnTo>
                    <a:pt x="41" y="22"/>
                  </a:lnTo>
                  <a:lnTo>
                    <a:pt x="47" y="3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21" name="Freeform 341"/>
            <p:cNvSpPr>
              <a:spLocks/>
            </p:cNvSpPr>
            <p:nvPr/>
          </p:nvSpPr>
          <p:spPr bwMode="auto">
            <a:xfrm>
              <a:off x="2117" y="2131"/>
              <a:ext cx="3" cy="3"/>
            </a:xfrm>
            <a:custGeom>
              <a:avLst/>
              <a:gdLst/>
              <a:ahLst/>
              <a:cxnLst>
                <a:cxn ang="0">
                  <a:pos x="2" y="2"/>
                </a:cxn>
                <a:cxn ang="0">
                  <a:pos x="0" y="1"/>
                </a:cxn>
                <a:cxn ang="0">
                  <a:pos x="2" y="0"/>
                </a:cxn>
                <a:cxn ang="0">
                  <a:pos x="2" y="2"/>
                </a:cxn>
              </a:cxnLst>
              <a:rect l="0" t="0" r="r" b="b"/>
              <a:pathLst>
                <a:path w="3" h="3">
                  <a:moveTo>
                    <a:pt x="2" y="2"/>
                  </a:moveTo>
                  <a:lnTo>
                    <a:pt x="0" y="1"/>
                  </a:lnTo>
                  <a:lnTo>
                    <a:pt x="2" y="0"/>
                  </a:lnTo>
                  <a:lnTo>
                    <a:pt x="2" y="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22" name="Freeform 342"/>
            <p:cNvSpPr>
              <a:spLocks/>
            </p:cNvSpPr>
            <p:nvPr/>
          </p:nvSpPr>
          <p:spPr bwMode="auto">
            <a:xfrm>
              <a:off x="2064" y="2131"/>
              <a:ext cx="48" cy="32"/>
            </a:xfrm>
            <a:custGeom>
              <a:avLst/>
              <a:gdLst/>
              <a:ahLst/>
              <a:cxnLst>
                <a:cxn ang="0">
                  <a:pos x="3" y="27"/>
                </a:cxn>
                <a:cxn ang="0">
                  <a:pos x="6" y="31"/>
                </a:cxn>
                <a:cxn ang="0">
                  <a:pos x="47" y="8"/>
                </a:cxn>
                <a:cxn ang="0">
                  <a:pos x="41" y="0"/>
                </a:cxn>
                <a:cxn ang="0">
                  <a:pos x="0" y="23"/>
                </a:cxn>
                <a:cxn ang="0">
                  <a:pos x="3" y="27"/>
                </a:cxn>
              </a:cxnLst>
              <a:rect l="0" t="0" r="r" b="b"/>
              <a:pathLst>
                <a:path w="48" h="32">
                  <a:moveTo>
                    <a:pt x="3" y="27"/>
                  </a:moveTo>
                  <a:lnTo>
                    <a:pt x="6" y="31"/>
                  </a:lnTo>
                  <a:lnTo>
                    <a:pt x="47" y="8"/>
                  </a:lnTo>
                  <a:lnTo>
                    <a:pt x="41" y="0"/>
                  </a:lnTo>
                  <a:lnTo>
                    <a:pt x="0" y="23"/>
                  </a:lnTo>
                  <a:lnTo>
                    <a:pt x="3" y="27"/>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23" name="Freeform 343"/>
            <p:cNvSpPr>
              <a:spLocks/>
            </p:cNvSpPr>
            <p:nvPr/>
          </p:nvSpPr>
          <p:spPr bwMode="auto">
            <a:xfrm>
              <a:off x="847" y="1813"/>
              <a:ext cx="353" cy="5"/>
            </a:xfrm>
            <a:custGeom>
              <a:avLst/>
              <a:gdLst/>
              <a:ahLst/>
              <a:cxnLst>
                <a:cxn ang="0">
                  <a:pos x="0" y="2"/>
                </a:cxn>
                <a:cxn ang="0">
                  <a:pos x="0" y="4"/>
                </a:cxn>
                <a:cxn ang="0">
                  <a:pos x="352" y="4"/>
                </a:cxn>
                <a:cxn ang="0">
                  <a:pos x="352" y="0"/>
                </a:cxn>
                <a:cxn ang="0">
                  <a:pos x="0" y="0"/>
                </a:cxn>
                <a:cxn ang="0">
                  <a:pos x="0" y="2"/>
                </a:cxn>
              </a:cxnLst>
              <a:rect l="0" t="0" r="r" b="b"/>
              <a:pathLst>
                <a:path w="353" h="5">
                  <a:moveTo>
                    <a:pt x="0" y="2"/>
                  </a:moveTo>
                  <a:lnTo>
                    <a:pt x="0" y="4"/>
                  </a:lnTo>
                  <a:lnTo>
                    <a:pt x="352" y="4"/>
                  </a:lnTo>
                  <a:lnTo>
                    <a:pt x="352" y="0"/>
                  </a:lnTo>
                  <a:lnTo>
                    <a:pt x="0" y="0"/>
                  </a:lnTo>
                  <a:lnTo>
                    <a:pt x="0" y="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24" name="Freeform 344"/>
            <p:cNvSpPr>
              <a:spLocks/>
            </p:cNvSpPr>
            <p:nvPr/>
          </p:nvSpPr>
          <p:spPr bwMode="auto">
            <a:xfrm>
              <a:off x="835" y="1814"/>
              <a:ext cx="46" cy="31"/>
            </a:xfrm>
            <a:custGeom>
              <a:avLst/>
              <a:gdLst/>
              <a:ahLst/>
              <a:cxnLst>
                <a:cxn ang="0">
                  <a:pos x="0" y="0"/>
                </a:cxn>
                <a:cxn ang="0">
                  <a:pos x="0" y="8"/>
                </a:cxn>
                <a:cxn ang="0">
                  <a:pos x="40" y="30"/>
                </a:cxn>
                <a:cxn ang="0">
                  <a:pos x="45" y="22"/>
                </a:cxn>
                <a:cxn ang="0">
                  <a:pos x="5" y="0"/>
                </a:cxn>
                <a:cxn ang="0">
                  <a:pos x="5" y="8"/>
                </a:cxn>
                <a:cxn ang="0">
                  <a:pos x="0" y="0"/>
                </a:cxn>
              </a:cxnLst>
              <a:rect l="0" t="0" r="r" b="b"/>
              <a:pathLst>
                <a:path w="46" h="31">
                  <a:moveTo>
                    <a:pt x="0" y="0"/>
                  </a:moveTo>
                  <a:lnTo>
                    <a:pt x="0" y="8"/>
                  </a:lnTo>
                  <a:lnTo>
                    <a:pt x="40" y="30"/>
                  </a:lnTo>
                  <a:lnTo>
                    <a:pt x="45" y="22"/>
                  </a:lnTo>
                  <a:lnTo>
                    <a:pt x="5" y="0"/>
                  </a:lnTo>
                  <a:lnTo>
                    <a:pt x="5" y="8"/>
                  </a:lnTo>
                  <a:lnTo>
                    <a:pt x="0"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25" name="Freeform 345"/>
            <p:cNvSpPr>
              <a:spLocks/>
            </p:cNvSpPr>
            <p:nvPr/>
          </p:nvSpPr>
          <p:spPr bwMode="auto">
            <a:xfrm>
              <a:off x="827" y="1814"/>
              <a:ext cx="1" cy="4"/>
            </a:xfrm>
            <a:custGeom>
              <a:avLst/>
              <a:gdLst/>
              <a:ahLst/>
              <a:cxnLst>
                <a:cxn ang="0">
                  <a:pos x="0" y="0"/>
                </a:cxn>
                <a:cxn ang="0">
                  <a:pos x="0" y="2"/>
                </a:cxn>
                <a:cxn ang="0">
                  <a:pos x="0" y="3"/>
                </a:cxn>
                <a:cxn ang="0">
                  <a:pos x="0" y="0"/>
                </a:cxn>
              </a:cxnLst>
              <a:rect l="0" t="0" r="r" b="b"/>
              <a:pathLst>
                <a:path w="1" h="4">
                  <a:moveTo>
                    <a:pt x="0" y="0"/>
                  </a:moveTo>
                  <a:lnTo>
                    <a:pt x="0" y="2"/>
                  </a:lnTo>
                  <a:lnTo>
                    <a:pt x="0" y="3"/>
                  </a:lnTo>
                  <a:lnTo>
                    <a:pt x="0"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26" name="Freeform 346"/>
            <p:cNvSpPr>
              <a:spLocks/>
            </p:cNvSpPr>
            <p:nvPr/>
          </p:nvSpPr>
          <p:spPr bwMode="auto">
            <a:xfrm>
              <a:off x="835" y="1786"/>
              <a:ext cx="46" cy="32"/>
            </a:xfrm>
            <a:custGeom>
              <a:avLst/>
              <a:gdLst/>
              <a:ahLst/>
              <a:cxnLst>
                <a:cxn ang="0">
                  <a:pos x="43" y="4"/>
                </a:cxn>
                <a:cxn ang="0">
                  <a:pos x="40" y="0"/>
                </a:cxn>
                <a:cxn ang="0">
                  <a:pos x="0" y="23"/>
                </a:cxn>
                <a:cxn ang="0">
                  <a:pos x="5" y="31"/>
                </a:cxn>
                <a:cxn ang="0">
                  <a:pos x="45" y="8"/>
                </a:cxn>
                <a:cxn ang="0">
                  <a:pos x="43" y="4"/>
                </a:cxn>
              </a:cxnLst>
              <a:rect l="0" t="0" r="r" b="b"/>
              <a:pathLst>
                <a:path w="46" h="32">
                  <a:moveTo>
                    <a:pt x="43" y="4"/>
                  </a:moveTo>
                  <a:lnTo>
                    <a:pt x="40" y="0"/>
                  </a:lnTo>
                  <a:lnTo>
                    <a:pt x="0" y="23"/>
                  </a:lnTo>
                  <a:lnTo>
                    <a:pt x="5" y="31"/>
                  </a:lnTo>
                  <a:lnTo>
                    <a:pt x="45" y="8"/>
                  </a:lnTo>
                  <a:lnTo>
                    <a:pt x="43" y="4"/>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27" name="Freeform 347"/>
            <p:cNvSpPr>
              <a:spLocks/>
            </p:cNvSpPr>
            <p:nvPr/>
          </p:nvSpPr>
          <p:spPr bwMode="auto">
            <a:xfrm>
              <a:off x="2530" y="2548"/>
              <a:ext cx="51" cy="62"/>
            </a:xfrm>
            <a:custGeom>
              <a:avLst/>
              <a:gdLst/>
              <a:ahLst/>
              <a:cxnLst>
                <a:cxn ang="0">
                  <a:pos x="0" y="61"/>
                </a:cxn>
                <a:cxn ang="0">
                  <a:pos x="0" y="0"/>
                </a:cxn>
                <a:cxn ang="0">
                  <a:pos x="8" y="0"/>
                </a:cxn>
                <a:cxn ang="0">
                  <a:pos x="8" y="25"/>
                </a:cxn>
                <a:cxn ang="0">
                  <a:pos x="41" y="25"/>
                </a:cxn>
                <a:cxn ang="0">
                  <a:pos x="41" y="0"/>
                </a:cxn>
                <a:cxn ang="0">
                  <a:pos x="50" y="0"/>
                </a:cxn>
                <a:cxn ang="0">
                  <a:pos x="50" y="61"/>
                </a:cxn>
                <a:cxn ang="0">
                  <a:pos x="41" y="61"/>
                </a:cxn>
                <a:cxn ang="0">
                  <a:pos x="41" y="32"/>
                </a:cxn>
                <a:cxn ang="0">
                  <a:pos x="8" y="32"/>
                </a:cxn>
                <a:cxn ang="0">
                  <a:pos x="8" y="61"/>
                </a:cxn>
                <a:cxn ang="0">
                  <a:pos x="0" y="61"/>
                </a:cxn>
              </a:cxnLst>
              <a:rect l="0" t="0" r="r" b="b"/>
              <a:pathLst>
                <a:path w="51" h="62">
                  <a:moveTo>
                    <a:pt x="0" y="61"/>
                  </a:moveTo>
                  <a:lnTo>
                    <a:pt x="0" y="0"/>
                  </a:lnTo>
                  <a:lnTo>
                    <a:pt x="8" y="0"/>
                  </a:lnTo>
                  <a:lnTo>
                    <a:pt x="8" y="25"/>
                  </a:lnTo>
                  <a:lnTo>
                    <a:pt x="41" y="25"/>
                  </a:lnTo>
                  <a:lnTo>
                    <a:pt x="41" y="0"/>
                  </a:lnTo>
                  <a:lnTo>
                    <a:pt x="50" y="0"/>
                  </a:lnTo>
                  <a:lnTo>
                    <a:pt x="50" y="61"/>
                  </a:lnTo>
                  <a:lnTo>
                    <a:pt x="41" y="61"/>
                  </a:lnTo>
                  <a:lnTo>
                    <a:pt x="41" y="32"/>
                  </a:lnTo>
                  <a:lnTo>
                    <a:pt x="8" y="32"/>
                  </a:lnTo>
                  <a:lnTo>
                    <a:pt x="8" y="61"/>
                  </a:lnTo>
                  <a:lnTo>
                    <a:pt x="0" y="61"/>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28" name="Freeform 348"/>
            <p:cNvSpPr>
              <a:spLocks/>
            </p:cNvSpPr>
            <p:nvPr/>
          </p:nvSpPr>
          <p:spPr bwMode="auto">
            <a:xfrm>
              <a:off x="2603" y="2548"/>
              <a:ext cx="49" cy="62"/>
            </a:xfrm>
            <a:custGeom>
              <a:avLst/>
              <a:gdLst/>
              <a:ahLst/>
              <a:cxnLst>
                <a:cxn ang="0">
                  <a:pos x="0" y="61"/>
                </a:cxn>
                <a:cxn ang="0">
                  <a:pos x="0" y="0"/>
                </a:cxn>
                <a:cxn ang="0">
                  <a:pos x="47" y="0"/>
                </a:cxn>
                <a:cxn ang="0">
                  <a:pos x="47" y="7"/>
                </a:cxn>
                <a:cxn ang="0">
                  <a:pos x="9" y="7"/>
                </a:cxn>
                <a:cxn ang="0">
                  <a:pos x="9" y="26"/>
                </a:cxn>
                <a:cxn ang="0">
                  <a:pos x="45" y="26"/>
                </a:cxn>
                <a:cxn ang="0">
                  <a:pos x="45" y="33"/>
                </a:cxn>
                <a:cxn ang="0">
                  <a:pos x="9" y="33"/>
                </a:cxn>
                <a:cxn ang="0">
                  <a:pos x="9" y="54"/>
                </a:cxn>
                <a:cxn ang="0">
                  <a:pos x="48" y="54"/>
                </a:cxn>
                <a:cxn ang="0">
                  <a:pos x="48" y="61"/>
                </a:cxn>
                <a:cxn ang="0">
                  <a:pos x="0" y="61"/>
                </a:cxn>
              </a:cxnLst>
              <a:rect l="0" t="0" r="r" b="b"/>
              <a:pathLst>
                <a:path w="49" h="62">
                  <a:moveTo>
                    <a:pt x="0" y="61"/>
                  </a:moveTo>
                  <a:lnTo>
                    <a:pt x="0" y="0"/>
                  </a:lnTo>
                  <a:lnTo>
                    <a:pt x="47" y="0"/>
                  </a:lnTo>
                  <a:lnTo>
                    <a:pt x="47" y="7"/>
                  </a:lnTo>
                  <a:lnTo>
                    <a:pt x="9" y="7"/>
                  </a:lnTo>
                  <a:lnTo>
                    <a:pt x="9" y="26"/>
                  </a:lnTo>
                  <a:lnTo>
                    <a:pt x="45" y="26"/>
                  </a:lnTo>
                  <a:lnTo>
                    <a:pt x="45" y="33"/>
                  </a:lnTo>
                  <a:lnTo>
                    <a:pt x="9" y="33"/>
                  </a:lnTo>
                  <a:lnTo>
                    <a:pt x="9" y="54"/>
                  </a:lnTo>
                  <a:lnTo>
                    <a:pt x="48" y="54"/>
                  </a:lnTo>
                  <a:lnTo>
                    <a:pt x="48" y="61"/>
                  </a:lnTo>
                  <a:lnTo>
                    <a:pt x="0" y="61"/>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29" name="Freeform 349"/>
            <p:cNvSpPr>
              <a:spLocks/>
            </p:cNvSpPr>
            <p:nvPr/>
          </p:nvSpPr>
          <p:spPr bwMode="auto">
            <a:xfrm>
              <a:off x="2664" y="2548"/>
              <a:ext cx="63" cy="62"/>
            </a:xfrm>
            <a:custGeom>
              <a:avLst/>
              <a:gdLst/>
              <a:ahLst/>
              <a:cxnLst>
                <a:cxn ang="0">
                  <a:pos x="0" y="61"/>
                </a:cxn>
                <a:cxn ang="0">
                  <a:pos x="28" y="0"/>
                </a:cxn>
                <a:cxn ang="0">
                  <a:pos x="36" y="0"/>
                </a:cxn>
                <a:cxn ang="0">
                  <a:pos x="62" y="61"/>
                </a:cxn>
                <a:cxn ang="0">
                  <a:pos x="53" y="61"/>
                </a:cxn>
                <a:cxn ang="0">
                  <a:pos x="45" y="43"/>
                </a:cxn>
                <a:cxn ang="0">
                  <a:pos x="17" y="43"/>
                </a:cxn>
                <a:cxn ang="0">
                  <a:pos x="10" y="61"/>
                </a:cxn>
                <a:cxn ang="0">
                  <a:pos x="0" y="61"/>
                </a:cxn>
                <a:cxn ang="0">
                  <a:pos x="21" y="35"/>
                </a:cxn>
                <a:cxn ang="0">
                  <a:pos x="42" y="35"/>
                </a:cxn>
                <a:cxn ang="0">
                  <a:pos x="36" y="19"/>
                </a:cxn>
                <a:cxn ang="0">
                  <a:pos x="34" y="16"/>
                </a:cxn>
                <a:cxn ang="0">
                  <a:pos x="33" y="12"/>
                </a:cxn>
                <a:cxn ang="0">
                  <a:pos x="32" y="10"/>
                </a:cxn>
                <a:cxn ang="0">
                  <a:pos x="31" y="7"/>
                </a:cxn>
                <a:cxn ang="0">
                  <a:pos x="31" y="11"/>
                </a:cxn>
                <a:cxn ang="0">
                  <a:pos x="30" y="13"/>
                </a:cxn>
                <a:cxn ang="0">
                  <a:pos x="29" y="16"/>
                </a:cxn>
                <a:cxn ang="0">
                  <a:pos x="28" y="19"/>
                </a:cxn>
                <a:cxn ang="0">
                  <a:pos x="21" y="35"/>
                </a:cxn>
                <a:cxn ang="0">
                  <a:pos x="0" y="61"/>
                </a:cxn>
              </a:cxnLst>
              <a:rect l="0" t="0" r="r" b="b"/>
              <a:pathLst>
                <a:path w="63" h="62">
                  <a:moveTo>
                    <a:pt x="0" y="61"/>
                  </a:moveTo>
                  <a:lnTo>
                    <a:pt x="28" y="0"/>
                  </a:lnTo>
                  <a:lnTo>
                    <a:pt x="36" y="0"/>
                  </a:lnTo>
                  <a:lnTo>
                    <a:pt x="62" y="61"/>
                  </a:lnTo>
                  <a:lnTo>
                    <a:pt x="53" y="61"/>
                  </a:lnTo>
                  <a:lnTo>
                    <a:pt x="45" y="43"/>
                  </a:lnTo>
                  <a:lnTo>
                    <a:pt x="17" y="43"/>
                  </a:lnTo>
                  <a:lnTo>
                    <a:pt x="10" y="61"/>
                  </a:lnTo>
                  <a:lnTo>
                    <a:pt x="0" y="61"/>
                  </a:lnTo>
                  <a:lnTo>
                    <a:pt x="21" y="35"/>
                  </a:lnTo>
                  <a:lnTo>
                    <a:pt x="42" y="35"/>
                  </a:lnTo>
                  <a:lnTo>
                    <a:pt x="36" y="19"/>
                  </a:lnTo>
                  <a:lnTo>
                    <a:pt x="34" y="16"/>
                  </a:lnTo>
                  <a:lnTo>
                    <a:pt x="33" y="12"/>
                  </a:lnTo>
                  <a:lnTo>
                    <a:pt x="32" y="10"/>
                  </a:lnTo>
                  <a:lnTo>
                    <a:pt x="31" y="7"/>
                  </a:lnTo>
                  <a:lnTo>
                    <a:pt x="31" y="11"/>
                  </a:lnTo>
                  <a:lnTo>
                    <a:pt x="30" y="13"/>
                  </a:lnTo>
                  <a:lnTo>
                    <a:pt x="29" y="16"/>
                  </a:lnTo>
                  <a:lnTo>
                    <a:pt x="28" y="19"/>
                  </a:lnTo>
                  <a:lnTo>
                    <a:pt x="21" y="35"/>
                  </a:lnTo>
                  <a:lnTo>
                    <a:pt x="0" y="61"/>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30" name="Freeform 350"/>
            <p:cNvSpPr>
              <a:spLocks/>
            </p:cNvSpPr>
            <p:nvPr/>
          </p:nvSpPr>
          <p:spPr bwMode="auto">
            <a:xfrm>
              <a:off x="2730" y="2548"/>
              <a:ext cx="52" cy="62"/>
            </a:xfrm>
            <a:custGeom>
              <a:avLst/>
              <a:gdLst/>
              <a:ahLst/>
              <a:cxnLst>
                <a:cxn ang="0">
                  <a:pos x="21" y="61"/>
                </a:cxn>
                <a:cxn ang="0">
                  <a:pos x="21" y="7"/>
                </a:cxn>
                <a:cxn ang="0">
                  <a:pos x="0" y="7"/>
                </a:cxn>
                <a:cxn ang="0">
                  <a:pos x="0" y="0"/>
                </a:cxn>
                <a:cxn ang="0">
                  <a:pos x="51" y="0"/>
                </a:cxn>
                <a:cxn ang="0">
                  <a:pos x="51" y="7"/>
                </a:cxn>
                <a:cxn ang="0">
                  <a:pos x="30" y="7"/>
                </a:cxn>
                <a:cxn ang="0">
                  <a:pos x="30" y="61"/>
                </a:cxn>
                <a:cxn ang="0">
                  <a:pos x="21" y="61"/>
                </a:cxn>
              </a:cxnLst>
              <a:rect l="0" t="0" r="r" b="b"/>
              <a:pathLst>
                <a:path w="52" h="62">
                  <a:moveTo>
                    <a:pt x="21" y="61"/>
                  </a:moveTo>
                  <a:lnTo>
                    <a:pt x="21" y="7"/>
                  </a:lnTo>
                  <a:lnTo>
                    <a:pt x="0" y="7"/>
                  </a:lnTo>
                  <a:lnTo>
                    <a:pt x="0" y="0"/>
                  </a:lnTo>
                  <a:lnTo>
                    <a:pt x="51" y="0"/>
                  </a:lnTo>
                  <a:lnTo>
                    <a:pt x="51" y="7"/>
                  </a:lnTo>
                  <a:lnTo>
                    <a:pt x="30" y="7"/>
                  </a:lnTo>
                  <a:lnTo>
                    <a:pt x="30" y="61"/>
                  </a:lnTo>
                  <a:lnTo>
                    <a:pt x="21" y="61"/>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31" name="Freeform 351"/>
            <p:cNvSpPr>
              <a:spLocks/>
            </p:cNvSpPr>
            <p:nvPr/>
          </p:nvSpPr>
          <p:spPr bwMode="auto">
            <a:xfrm>
              <a:off x="2241" y="2543"/>
              <a:ext cx="78" cy="61"/>
            </a:xfrm>
            <a:custGeom>
              <a:avLst/>
              <a:gdLst/>
              <a:ahLst/>
              <a:cxnLst>
                <a:cxn ang="0">
                  <a:pos x="0" y="30"/>
                </a:cxn>
                <a:cxn ang="0">
                  <a:pos x="0" y="30"/>
                </a:cxn>
                <a:cxn ang="0">
                  <a:pos x="77" y="0"/>
                </a:cxn>
                <a:cxn ang="0">
                  <a:pos x="76" y="2"/>
                </a:cxn>
                <a:cxn ang="0">
                  <a:pos x="75" y="4"/>
                </a:cxn>
                <a:cxn ang="0">
                  <a:pos x="73" y="6"/>
                </a:cxn>
                <a:cxn ang="0">
                  <a:pos x="73" y="8"/>
                </a:cxn>
                <a:cxn ang="0">
                  <a:pos x="72" y="10"/>
                </a:cxn>
                <a:cxn ang="0">
                  <a:pos x="72" y="12"/>
                </a:cxn>
                <a:cxn ang="0">
                  <a:pos x="71" y="14"/>
                </a:cxn>
                <a:cxn ang="0">
                  <a:pos x="70" y="15"/>
                </a:cxn>
                <a:cxn ang="0">
                  <a:pos x="70" y="17"/>
                </a:cxn>
                <a:cxn ang="0">
                  <a:pos x="70" y="19"/>
                </a:cxn>
                <a:cxn ang="0">
                  <a:pos x="69" y="20"/>
                </a:cxn>
                <a:cxn ang="0">
                  <a:pos x="69" y="23"/>
                </a:cxn>
                <a:cxn ang="0">
                  <a:pos x="69" y="25"/>
                </a:cxn>
                <a:cxn ang="0">
                  <a:pos x="69" y="27"/>
                </a:cxn>
                <a:cxn ang="0">
                  <a:pos x="69" y="28"/>
                </a:cxn>
                <a:cxn ang="0">
                  <a:pos x="69" y="30"/>
                </a:cxn>
                <a:cxn ang="0">
                  <a:pos x="69" y="32"/>
                </a:cxn>
                <a:cxn ang="0">
                  <a:pos x="69" y="34"/>
                </a:cxn>
                <a:cxn ang="0">
                  <a:pos x="69" y="35"/>
                </a:cxn>
                <a:cxn ang="0">
                  <a:pos x="69" y="38"/>
                </a:cxn>
                <a:cxn ang="0">
                  <a:pos x="69" y="40"/>
                </a:cxn>
                <a:cxn ang="0">
                  <a:pos x="70" y="41"/>
                </a:cxn>
                <a:cxn ang="0">
                  <a:pos x="70" y="43"/>
                </a:cxn>
                <a:cxn ang="0">
                  <a:pos x="70" y="45"/>
                </a:cxn>
                <a:cxn ang="0">
                  <a:pos x="71" y="47"/>
                </a:cxn>
                <a:cxn ang="0">
                  <a:pos x="72" y="48"/>
                </a:cxn>
                <a:cxn ang="0">
                  <a:pos x="72" y="50"/>
                </a:cxn>
                <a:cxn ang="0">
                  <a:pos x="73" y="53"/>
                </a:cxn>
                <a:cxn ang="0">
                  <a:pos x="73" y="55"/>
                </a:cxn>
                <a:cxn ang="0">
                  <a:pos x="75" y="56"/>
                </a:cxn>
                <a:cxn ang="0">
                  <a:pos x="76" y="58"/>
                </a:cxn>
                <a:cxn ang="0">
                  <a:pos x="77" y="60"/>
                </a:cxn>
                <a:cxn ang="0">
                  <a:pos x="0" y="30"/>
                </a:cxn>
              </a:cxnLst>
              <a:rect l="0" t="0" r="r" b="b"/>
              <a:pathLst>
                <a:path w="78" h="61">
                  <a:moveTo>
                    <a:pt x="0" y="30"/>
                  </a:moveTo>
                  <a:lnTo>
                    <a:pt x="0" y="30"/>
                  </a:lnTo>
                  <a:lnTo>
                    <a:pt x="77" y="0"/>
                  </a:lnTo>
                  <a:lnTo>
                    <a:pt x="76" y="2"/>
                  </a:lnTo>
                  <a:lnTo>
                    <a:pt x="75" y="4"/>
                  </a:lnTo>
                  <a:lnTo>
                    <a:pt x="73" y="6"/>
                  </a:lnTo>
                  <a:lnTo>
                    <a:pt x="73" y="8"/>
                  </a:lnTo>
                  <a:lnTo>
                    <a:pt x="72" y="10"/>
                  </a:lnTo>
                  <a:lnTo>
                    <a:pt x="72" y="12"/>
                  </a:lnTo>
                  <a:lnTo>
                    <a:pt x="71" y="14"/>
                  </a:lnTo>
                  <a:lnTo>
                    <a:pt x="70" y="15"/>
                  </a:lnTo>
                  <a:lnTo>
                    <a:pt x="70" y="17"/>
                  </a:lnTo>
                  <a:lnTo>
                    <a:pt x="70" y="19"/>
                  </a:lnTo>
                  <a:lnTo>
                    <a:pt x="69" y="20"/>
                  </a:lnTo>
                  <a:lnTo>
                    <a:pt x="69" y="23"/>
                  </a:lnTo>
                  <a:lnTo>
                    <a:pt x="69" y="25"/>
                  </a:lnTo>
                  <a:lnTo>
                    <a:pt x="69" y="27"/>
                  </a:lnTo>
                  <a:lnTo>
                    <a:pt x="69" y="28"/>
                  </a:lnTo>
                  <a:lnTo>
                    <a:pt x="69" y="30"/>
                  </a:lnTo>
                  <a:lnTo>
                    <a:pt x="69" y="32"/>
                  </a:lnTo>
                  <a:lnTo>
                    <a:pt x="69" y="34"/>
                  </a:lnTo>
                  <a:lnTo>
                    <a:pt x="69" y="35"/>
                  </a:lnTo>
                  <a:lnTo>
                    <a:pt x="69" y="38"/>
                  </a:lnTo>
                  <a:lnTo>
                    <a:pt x="69" y="40"/>
                  </a:lnTo>
                  <a:lnTo>
                    <a:pt x="70" y="41"/>
                  </a:lnTo>
                  <a:lnTo>
                    <a:pt x="70" y="43"/>
                  </a:lnTo>
                  <a:lnTo>
                    <a:pt x="70" y="45"/>
                  </a:lnTo>
                  <a:lnTo>
                    <a:pt x="71" y="47"/>
                  </a:lnTo>
                  <a:lnTo>
                    <a:pt x="72" y="48"/>
                  </a:lnTo>
                  <a:lnTo>
                    <a:pt x="72" y="50"/>
                  </a:lnTo>
                  <a:lnTo>
                    <a:pt x="73" y="53"/>
                  </a:lnTo>
                  <a:lnTo>
                    <a:pt x="73" y="55"/>
                  </a:lnTo>
                  <a:lnTo>
                    <a:pt x="75" y="56"/>
                  </a:lnTo>
                  <a:lnTo>
                    <a:pt x="76" y="58"/>
                  </a:lnTo>
                  <a:lnTo>
                    <a:pt x="77" y="60"/>
                  </a:lnTo>
                  <a:lnTo>
                    <a:pt x="0" y="3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32" name="Freeform 352"/>
            <p:cNvSpPr>
              <a:spLocks/>
            </p:cNvSpPr>
            <p:nvPr/>
          </p:nvSpPr>
          <p:spPr bwMode="auto">
            <a:xfrm>
              <a:off x="2281" y="2572"/>
              <a:ext cx="39" cy="6"/>
            </a:xfrm>
            <a:custGeom>
              <a:avLst/>
              <a:gdLst/>
              <a:ahLst/>
              <a:cxnLst>
                <a:cxn ang="0">
                  <a:pos x="37" y="0"/>
                </a:cxn>
                <a:cxn ang="0">
                  <a:pos x="37" y="0"/>
                </a:cxn>
                <a:cxn ang="0">
                  <a:pos x="32" y="1"/>
                </a:cxn>
                <a:cxn ang="0">
                  <a:pos x="29" y="0"/>
                </a:cxn>
                <a:cxn ang="0">
                  <a:pos x="25" y="0"/>
                </a:cxn>
                <a:cxn ang="0">
                  <a:pos x="20" y="0"/>
                </a:cxn>
                <a:cxn ang="0">
                  <a:pos x="16" y="1"/>
                </a:cxn>
                <a:cxn ang="0">
                  <a:pos x="11" y="0"/>
                </a:cxn>
                <a:cxn ang="0">
                  <a:pos x="6" y="0"/>
                </a:cxn>
                <a:cxn ang="0">
                  <a:pos x="0" y="0"/>
                </a:cxn>
                <a:cxn ang="0">
                  <a:pos x="0" y="5"/>
                </a:cxn>
                <a:cxn ang="0">
                  <a:pos x="6" y="5"/>
                </a:cxn>
                <a:cxn ang="0">
                  <a:pos x="11" y="4"/>
                </a:cxn>
                <a:cxn ang="0">
                  <a:pos x="16" y="5"/>
                </a:cxn>
                <a:cxn ang="0">
                  <a:pos x="20" y="5"/>
                </a:cxn>
                <a:cxn ang="0">
                  <a:pos x="25" y="5"/>
                </a:cxn>
                <a:cxn ang="0">
                  <a:pos x="29" y="5"/>
                </a:cxn>
                <a:cxn ang="0">
                  <a:pos x="34" y="5"/>
                </a:cxn>
                <a:cxn ang="0">
                  <a:pos x="38" y="4"/>
                </a:cxn>
                <a:cxn ang="0">
                  <a:pos x="37" y="0"/>
                </a:cxn>
              </a:cxnLst>
              <a:rect l="0" t="0" r="r" b="b"/>
              <a:pathLst>
                <a:path w="39" h="6">
                  <a:moveTo>
                    <a:pt x="37" y="0"/>
                  </a:moveTo>
                  <a:lnTo>
                    <a:pt x="37" y="0"/>
                  </a:lnTo>
                  <a:lnTo>
                    <a:pt x="32" y="1"/>
                  </a:lnTo>
                  <a:lnTo>
                    <a:pt x="29" y="0"/>
                  </a:lnTo>
                  <a:lnTo>
                    <a:pt x="25" y="0"/>
                  </a:lnTo>
                  <a:lnTo>
                    <a:pt x="20" y="0"/>
                  </a:lnTo>
                  <a:lnTo>
                    <a:pt x="16" y="1"/>
                  </a:lnTo>
                  <a:lnTo>
                    <a:pt x="11" y="0"/>
                  </a:lnTo>
                  <a:lnTo>
                    <a:pt x="6" y="0"/>
                  </a:lnTo>
                  <a:lnTo>
                    <a:pt x="0" y="0"/>
                  </a:lnTo>
                  <a:lnTo>
                    <a:pt x="0" y="5"/>
                  </a:lnTo>
                  <a:lnTo>
                    <a:pt x="6" y="5"/>
                  </a:lnTo>
                  <a:lnTo>
                    <a:pt x="11" y="4"/>
                  </a:lnTo>
                  <a:lnTo>
                    <a:pt x="16" y="5"/>
                  </a:lnTo>
                  <a:lnTo>
                    <a:pt x="20" y="5"/>
                  </a:lnTo>
                  <a:lnTo>
                    <a:pt x="25" y="5"/>
                  </a:lnTo>
                  <a:lnTo>
                    <a:pt x="29" y="5"/>
                  </a:lnTo>
                  <a:lnTo>
                    <a:pt x="34" y="5"/>
                  </a:lnTo>
                  <a:lnTo>
                    <a:pt x="38" y="4"/>
                  </a:lnTo>
                  <a:lnTo>
                    <a:pt x="37"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33" name="Freeform 353"/>
            <p:cNvSpPr>
              <a:spLocks/>
            </p:cNvSpPr>
            <p:nvPr/>
          </p:nvSpPr>
          <p:spPr bwMode="auto">
            <a:xfrm>
              <a:off x="2325" y="2553"/>
              <a:ext cx="39" cy="22"/>
            </a:xfrm>
            <a:custGeom>
              <a:avLst/>
              <a:gdLst/>
              <a:ahLst/>
              <a:cxnLst>
                <a:cxn ang="0">
                  <a:pos x="38" y="0"/>
                </a:cxn>
                <a:cxn ang="0">
                  <a:pos x="38" y="0"/>
                </a:cxn>
                <a:cxn ang="0">
                  <a:pos x="30" y="1"/>
                </a:cxn>
                <a:cxn ang="0">
                  <a:pos x="25" y="3"/>
                </a:cxn>
                <a:cxn ang="0">
                  <a:pos x="21" y="5"/>
                </a:cxn>
                <a:cxn ang="0">
                  <a:pos x="15" y="7"/>
                </a:cxn>
                <a:cxn ang="0">
                  <a:pos x="11" y="10"/>
                </a:cxn>
                <a:cxn ang="0">
                  <a:pos x="8" y="12"/>
                </a:cxn>
                <a:cxn ang="0">
                  <a:pos x="4" y="13"/>
                </a:cxn>
                <a:cxn ang="0">
                  <a:pos x="0" y="14"/>
                </a:cxn>
                <a:cxn ang="0">
                  <a:pos x="1" y="21"/>
                </a:cxn>
                <a:cxn ang="0">
                  <a:pos x="8" y="20"/>
                </a:cxn>
                <a:cxn ang="0">
                  <a:pos x="13" y="18"/>
                </a:cxn>
                <a:cxn ang="0">
                  <a:pos x="17" y="16"/>
                </a:cxn>
                <a:cxn ang="0">
                  <a:pos x="22" y="13"/>
                </a:cxn>
                <a:cxn ang="0">
                  <a:pos x="25" y="10"/>
                </a:cxn>
                <a:cxn ang="0">
                  <a:pos x="29" y="9"/>
                </a:cxn>
                <a:cxn ang="0">
                  <a:pos x="34" y="8"/>
                </a:cxn>
                <a:cxn ang="0">
                  <a:pos x="38" y="7"/>
                </a:cxn>
                <a:cxn ang="0">
                  <a:pos x="38" y="0"/>
                </a:cxn>
              </a:cxnLst>
              <a:rect l="0" t="0" r="r" b="b"/>
              <a:pathLst>
                <a:path w="39" h="22">
                  <a:moveTo>
                    <a:pt x="38" y="0"/>
                  </a:moveTo>
                  <a:lnTo>
                    <a:pt x="38" y="0"/>
                  </a:lnTo>
                  <a:lnTo>
                    <a:pt x="30" y="1"/>
                  </a:lnTo>
                  <a:lnTo>
                    <a:pt x="25" y="3"/>
                  </a:lnTo>
                  <a:lnTo>
                    <a:pt x="21" y="5"/>
                  </a:lnTo>
                  <a:lnTo>
                    <a:pt x="15" y="7"/>
                  </a:lnTo>
                  <a:lnTo>
                    <a:pt x="11" y="10"/>
                  </a:lnTo>
                  <a:lnTo>
                    <a:pt x="8" y="12"/>
                  </a:lnTo>
                  <a:lnTo>
                    <a:pt x="4" y="13"/>
                  </a:lnTo>
                  <a:lnTo>
                    <a:pt x="0" y="14"/>
                  </a:lnTo>
                  <a:lnTo>
                    <a:pt x="1" y="21"/>
                  </a:lnTo>
                  <a:lnTo>
                    <a:pt x="8" y="20"/>
                  </a:lnTo>
                  <a:lnTo>
                    <a:pt x="13" y="18"/>
                  </a:lnTo>
                  <a:lnTo>
                    <a:pt x="17" y="16"/>
                  </a:lnTo>
                  <a:lnTo>
                    <a:pt x="22" y="13"/>
                  </a:lnTo>
                  <a:lnTo>
                    <a:pt x="25" y="10"/>
                  </a:lnTo>
                  <a:lnTo>
                    <a:pt x="29" y="9"/>
                  </a:lnTo>
                  <a:lnTo>
                    <a:pt x="34" y="8"/>
                  </a:lnTo>
                  <a:lnTo>
                    <a:pt x="38" y="7"/>
                  </a:lnTo>
                  <a:lnTo>
                    <a:pt x="38"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34" name="Freeform 354"/>
            <p:cNvSpPr>
              <a:spLocks/>
            </p:cNvSpPr>
            <p:nvPr/>
          </p:nvSpPr>
          <p:spPr bwMode="auto">
            <a:xfrm>
              <a:off x="2370" y="2553"/>
              <a:ext cx="43" cy="20"/>
            </a:xfrm>
            <a:custGeom>
              <a:avLst/>
              <a:gdLst/>
              <a:ahLst/>
              <a:cxnLst>
                <a:cxn ang="0">
                  <a:pos x="42" y="15"/>
                </a:cxn>
                <a:cxn ang="0">
                  <a:pos x="42" y="15"/>
                </a:cxn>
                <a:cxn ang="0">
                  <a:pos x="39" y="12"/>
                </a:cxn>
                <a:cxn ang="0">
                  <a:pos x="35" y="10"/>
                </a:cxn>
                <a:cxn ang="0">
                  <a:pos x="31" y="7"/>
                </a:cxn>
                <a:cxn ang="0">
                  <a:pos x="26" y="5"/>
                </a:cxn>
                <a:cxn ang="0">
                  <a:pos x="20" y="3"/>
                </a:cxn>
                <a:cxn ang="0">
                  <a:pos x="14" y="2"/>
                </a:cxn>
                <a:cxn ang="0">
                  <a:pos x="7" y="1"/>
                </a:cxn>
                <a:cxn ang="0">
                  <a:pos x="0" y="0"/>
                </a:cxn>
                <a:cxn ang="0">
                  <a:pos x="0" y="7"/>
                </a:cxn>
                <a:cxn ang="0">
                  <a:pos x="6" y="7"/>
                </a:cxn>
                <a:cxn ang="0">
                  <a:pos x="10" y="8"/>
                </a:cxn>
                <a:cxn ang="0">
                  <a:pos x="16" y="10"/>
                </a:cxn>
                <a:cxn ang="0">
                  <a:pos x="20" y="12"/>
                </a:cxn>
                <a:cxn ang="0">
                  <a:pos x="25" y="13"/>
                </a:cxn>
                <a:cxn ang="0">
                  <a:pos x="28" y="16"/>
                </a:cxn>
                <a:cxn ang="0">
                  <a:pos x="32" y="17"/>
                </a:cxn>
                <a:cxn ang="0">
                  <a:pos x="34" y="19"/>
                </a:cxn>
                <a:cxn ang="0">
                  <a:pos x="42" y="15"/>
                </a:cxn>
              </a:cxnLst>
              <a:rect l="0" t="0" r="r" b="b"/>
              <a:pathLst>
                <a:path w="43" h="20">
                  <a:moveTo>
                    <a:pt x="42" y="15"/>
                  </a:moveTo>
                  <a:lnTo>
                    <a:pt x="42" y="15"/>
                  </a:lnTo>
                  <a:lnTo>
                    <a:pt x="39" y="12"/>
                  </a:lnTo>
                  <a:lnTo>
                    <a:pt x="35" y="10"/>
                  </a:lnTo>
                  <a:lnTo>
                    <a:pt x="31" y="7"/>
                  </a:lnTo>
                  <a:lnTo>
                    <a:pt x="26" y="5"/>
                  </a:lnTo>
                  <a:lnTo>
                    <a:pt x="20" y="3"/>
                  </a:lnTo>
                  <a:lnTo>
                    <a:pt x="14" y="2"/>
                  </a:lnTo>
                  <a:lnTo>
                    <a:pt x="7" y="1"/>
                  </a:lnTo>
                  <a:lnTo>
                    <a:pt x="0" y="0"/>
                  </a:lnTo>
                  <a:lnTo>
                    <a:pt x="0" y="7"/>
                  </a:lnTo>
                  <a:lnTo>
                    <a:pt x="6" y="7"/>
                  </a:lnTo>
                  <a:lnTo>
                    <a:pt x="10" y="8"/>
                  </a:lnTo>
                  <a:lnTo>
                    <a:pt x="16" y="10"/>
                  </a:lnTo>
                  <a:lnTo>
                    <a:pt x="20" y="12"/>
                  </a:lnTo>
                  <a:lnTo>
                    <a:pt x="25" y="13"/>
                  </a:lnTo>
                  <a:lnTo>
                    <a:pt x="28" y="16"/>
                  </a:lnTo>
                  <a:lnTo>
                    <a:pt x="32" y="17"/>
                  </a:lnTo>
                  <a:lnTo>
                    <a:pt x="34" y="19"/>
                  </a:lnTo>
                  <a:lnTo>
                    <a:pt x="42" y="15"/>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35" name="Freeform 355"/>
            <p:cNvSpPr>
              <a:spLocks/>
            </p:cNvSpPr>
            <p:nvPr/>
          </p:nvSpPr>
          <p:spPr bwMode="auto">
            <a:xfrm>
              <a:off x="2411" y="2573"/>
              <a:ext cx="39" cy="23"/>
            </a:xfrm>
            <a:custGeom>
              <a:avLst/>
              <a:gdLst/>
              <a:ahLst/>
              <a:cxnLst>
                <a:cxn ang="0">
                  <a:pos x="37" y="14"/>
                </a:cxn>
                <a:cxn ang="0">
                  <a:pos x="38" y="14"/>
                </a:cxn>
                <a:cxn ang="0">
                  <a:pos x="33" y="14"/>
                </a:cxn>
                <a:cxn ang="0">
                  <a:pos x="28" y="12"/>
                </a:cxn>
                <a:cxn ang="0">
                  <a:pos x="24" y="10"/>
                </a:cxn>
                <a:cxn ang="0">
                  <a:pos x="20" y="8"/>
                </a:cxn>
                <a:cxn ang="0">
                  <a:pos x="15" y="6"/>
                </a:cxn>
                <a:cxn ang="0">
                  <a:pos x="11" y="4"/>
                </a:cxn>
                <a:cxn ang="0">
                  <a:pos x="8" y="2"/>
                </a:cxn>
                <a:cxn ang="0">
                  <a:pos x="7" y="0"/>
                </a:cxn>
                <a:cxn ang="0">
                  <a:pos x="0" y="5"/>
                </a:cxn>
                <a:cxn ang="0">
                  <a:pos x="3" y="7"/>
                </a:cxn>
                <a:cxn ang="0">
                  <a:pos x="6" y="10"/>
                </a:cxn>
                <a:cxn ang="0">
                  <a:pos x="10" y="12"/>
                </a:cxn>
                <a:cxn ang="0">
                  <a:pos x="14" y="15"/>
                </a:cxn>
                <a:cxn ang="0">
                  <a:pos x="20" y="17"/>
                </a:cxn>
                <a:cxn ang="0">
                  <a:pos x="25" y="19"/>
                </a:cxn>
                <a:cxn ang="0">
                  <a:pos x="31" y="21"/>
                </a:cxn>
                <a:cxn ang="0">
                  <a:pos x="36" y="21"/>
                </a:cxn>
                <a:cxn ang="0">
                  <a:pos x="37" y="22"/>
                </a:cxn>
                <a:cxn ang="0">
                  <a:pos x="36" y="21"/>
                </a:cxn>
                <a:cxn ang="0">
                  <a:pos x="37" y="21"/>
                </a:cxn>
                <a:cxn ang="0">
                  <a:pos x="37" y="22"/>
                </a:cxn>
                <a:cxn ang="0">
                  <a:pos x="37" y="14"/>
                </a:cxn>
              </a:cxnLst>
              <a:rect l="0" t="0" r="r" b="b"/>
              <a:pathLst>
                <a:path w="39" h="23">
                  <a:moveTo>
                    <a:pt x="37" y="14"/>
                  </a:moveTo>
                  <a:lnTo>
                    <a:pt x="38" y="14"/>
                  </a:lnTo>
                  <a:lnTo>
                    <a:pt x="33" y="14"/>
                  </a:lnTo>
                  <a:lnTo>
                    <a:pt x="28" y="12"/>
                  </a:lnTo>
                  <a:lnTo>
                    <a:pt x="24" y="10"/>
                  </a:lnTo>
                  <a:lnTo>
                    <a:pt x="20" y="8"/>
                  </a:lnTo>
                  <a:lnTo>
                    <a:pt x="15" y="6"/>
                  </a:lnTo>
                  <a:lnTo>
                    <a:pt x="11" y="4"/>
                  </a:lnTo>
                  <a:lnTo>
                    <a:pt x="8" y="2"/>
                  </a:lnTo>
                  <a:lnTo>
                    <a:pt x="7" y="0"/>
                  </a:lnTo>
                  <a:lnTo>
                    <a:pt x="0" y="5"/>
                  </a:lnTo>
                  <a:lnTo>
                    <a:pt x="3" y="7"/>
                  </a:lnTo>
                  <a:lnTo>
                    <a:pt x="6" y="10"/>
                  </a:lnTo>
                  <a:lnTo>
                    <a:pt x="10" y="12"/>
                  </a:lnTo>
                  <a:lnTo>
                    <a:pt x="14" y="15"/>
                  </a:lnTo>
                  <a:lnTo>
                    <a:pt x="20" y="17"/>
                  </a:lnTo>
                  <a:lnTo>
                    <a:pt x="25" y="19"/>
                  </a:lnTo>
                  <a:lnTo>
                    <a:pt x="31" y="21"/>
                  </a:lnTo>
                  <a:lnTo>
                    <a:pt x="36" y="21"/>
                  </a:lnTo>
                  <a:lnTo>
                    <a:pt x="37" y="22"/>
                  </a:lnTo>
                  <a:lnTo>
                    <a:pt x="36" y="21"/>
                  </a:lnTo>
                  <a:lnTo>
                    <a:pt x="37" y="21"/>
                  </a:lnTo>
                  <a:lnTo>
                    <a:pt x="37" y="22"/>
                  </a:lnTo>
                  <a:lnTo>
                    <a:pt x="37" y="14"/>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36" name="Freeform 356"/>
            <p:cNvSpPr>
              <a:spLocks/>
            </p:cNvSpPr>
            <p:nvPr/>
          </p:nvSpPr>
          <p:spPr bwMode="auto">
            <a:xfrm>
              <a:off x="2457" y="2573"/>
              <a:ext cx="42" cy="23"/>
            </a:xfrm>
            <a:custGeom>
              <a:avLst/>
              <a:gdLst/>
              <a:ahLst/>
              <a:cxnLst>
                <a:cxn ang="0">
                  <a:pos x="33" y="0"/>
                </a:cxn>
                <a:cxn ang="0">
                  <a:pos x="31" y="3"/>
                </a:cxn>
                <a:cxn ang="0">
                  <a:pos x="28" y="5"/>
                </a:cxn>
                <a:cxn ang="0">
                  <a:pos x="23" y="7"/>
                </a:cxn>
                <a:cxn ang="0">
                  <a:pos x="19" y="9"/>
                </a:cxn>
                <a:cxn ang="0">
                  <a:pos x="13" y="11"/>
                </a:cxn>
                <a:cxn ang="0">
                  <a:pos x="9" y="13"/>
                </a:cxn>
                <a:cxn ang="0">
                  <a:pos x="4" y="14"/>
                </a:cxn>
                <a:cxn ang="0">
                  <a:pos x="0" y="14"/>
                </a:cxn>
                <a:cxn ang="0">
                  <a:pos x="0" y="22"/>
                </a:cxn>
                <a:cxn ang="0">
                  <a:pos x="6" y="21"/>
                </a:cxn>
                <a:cxn ang="0">
                  <a:pos x="11" y="20"/>
                </a:cxn>
                <a:cxn ang="0">
                  <a:pos x="17" y="18"/>
                </a:cxn>
                <a:cxn ang="0">
                  <a:pos x="23" y="17"/>
                </a:cxn>
                <a:cxn ang="0">
                  <a:pos x="28" y="14"/>
                </a:cxn>
                <a:cxn ang="0">
                  <a:pos x="32" y="11"/>
                </a:cxn>
                <a:cxn ang="0">
                  <a:pos x="38" y="8"/>
                </a:cxn>
                <a:cxn ang="0">
                  <a:pos x="41" y="5"/>
                </a:cxn>
                <a:cxn ang="0">
                  <a:pos x="33" y="0"/>
                </a:cxn>
              </a:cxnLst>
              <a:rect l="0" t="0" r="r" b="b"/>
              <a:pathLst>
                <a:path w="42" h="23">
                  <a:moveTo>
                    <a:pt x="33" y="0"/>
                  </a:moveTo>
                  <a:lnTo>
                    <a:pt x="31" y="3"/>
                  </a:lnTo>
                  <a:lnTo>
                    <a:pt x="28" y="5"/>
                  </a:lnTo>
                  <a:lnTo>
                    <a:pt x="23" y="7"/>
                  </a:lnTo>
                  <a:lnTo>
                    <a:pt x="19" y="9"/>
                  </a:lnTo>
                  <a:lnTo>
                    <a:pt x="13" y="11"/>
                  </a:lnTo>
                  <a:lnTo>
                    <a:pt x="9" y="13"/>
                  </a:lnTo>
                  <a:lnTo>
                    <a:pt x="4" y="14"/>
                  </a:lnTo>
                  <a:lnTo>
                    <a:pt x="0" y="14"/>
                  </a:lnTo>
                  <a:lnTo>
                    <a:pt x="0" y="22"/>
                  </a:lnTo>
                  <a:lnTo>
                    <a:pt x="6" y="21"/>
                  </a:lnTo>
                  <a:lnTo>
                    <a:pt x="11" y="20"/>
                  </a:lnTo>
                  <a:lnTo>
                    <a:pt x="17" y="18"/>
                  </a:lnTo>
                  <a:lnTo>
                    <a:pt x="23" y="17"/>
                  </a:lnTo>
                  <a:lnTo>
                    <a:pt x="28" y="14"/>
                  </a:lnTo>
                  <a:lnTo>
                    <a:pt x="32" y="11"/>
                  </a:lnTo>
                  <a:lnTo>
                    <a:pt x="38" y="8"/>
                  </a:lnTo>
                  <a:lnTo>
                    <a:pt x="41" y="5"/>
                  </a:lnTo>
                  <a:lnTo>
                    <a:pt x="33"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37" name="Freeform 357"/>
            <p:cNvSpPr>
              <a:spLocks/>
            </p:cNvSpPr>
            <p:nvPr/>
          </p:nvSpPr>
          <p:spPr bwMode="auto">
            <a:xfrm>
              <a:off x="2530" y="3297"/>
              <a:ext cx="51" cy="63"/>
            </a:xfrm>
            <a:custGeom>
              <a:avLst/>
              <a:gdLst/>
              <a:ahLst/>
              <a:cxnLst>
                <a:cxn ang="0">
                  <a:pos x="0" y="62"/>
                </a:cxn>
                <a:cxn ang="0">
                  <a:pos x="0" y="0"/>
                </a:cxn>
                <a:cxn ang="0">
                  <a:pos x="8" y="0"/>
                </a:cxn>
                <a:cxn ang="0">
                  <a:pos x="8" y="26"/>
                </a:cxn>
                <a:cxn ang="0">
                  <a:pos x="41" y="26"/>
                </a:cxn>
                <a:cxn ang="0">
                  <a:pos x="41" y="0"/>
                </a:cxn>
                <a:cxn ang="0">
                  <a:pos x="50" y="0"/>
                </a:cxn>
                <a:cxn ang="0">
                  <a:pos x="50" y="62"/>
                </a:cxn>
                <a:cxn ang="0">
                  <a:pos x="41" y="62"/>
                </a:cxn>
                <a:cxn ang="0">
                  <a:pos x="41" y="33"/>
                </a:cxn>
                <a:cxn ang="0">
                  <a:pos x="8" y="33"/>
                </a:cxn>
                <a:cxn ang="0">
                  <a:pos x="8" y="62"/>
                </a:cxn>
                <a:cxn ang="0">
                  <a:pos x="0" y="62"/>
                </a:cxn>
              </a:cxnLst>
              <a:rect l="0" t="0" r="r" b="b"/>
              <a:pathLst>
                <a:path w="51" h="63">
                  <a:moveTo>
                    <a:pt x="0" y="62"/>
                  </a:moveTo>
                  <a:lnTo>
                    <a:pt x="0" y="0"/>
                  </a:lnTo>
                  <a:lnTo>
                    <a:pt x="8" y="0"/>
                  </a:lnTo>
                  <a:lnTo>
                    <a:pt x="8" y="26"/>
                  </a:lnTo>
                  <a:lnTo>
                    <a:pt x="41" y="26"/>
                  </a:lnTo>
                  <a:lnTo>
                    <a:pt x="41" y="0"/>
                  </a:lnTo>
                  <a:lnTo>
                    <a:pt x="50" y="0"/>
                  </a:lnTo>
                  <a:lnTo>
                    <a:pt x="50" y="62"/>
                  </a:lnTo>
                  <a:lnTo>
                    <a:pt x="41" y="62"/>
                  </a:lnTo>
                  <a:lnTo>
                    <a:pt x="41" y="33"/>
                  </a:lnTo>
                  <a:lnTo>
                    <a:pt x="8" y="33"/>
                  </a:lnTo>
                  <a:lnTo>
                    <a:pt x="8" y="62"/>
                  </a:lnTo>
                  <a:lnTo>
                    <a:pt x="0" y="6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38" name="Freeform 358"/>
            <p:cNvSpPr>
              <a:spLocks/>
            </p:cNvSpPr>
            <p:nvPr/>
          </p:nvSpPr>
          <p:spPr bwMode="auto">
            <a:xfrm>
              <a:off x="2603" y="3297"/>
              <a:ext cx="49" cy="63"/>
            </a:xfrm>
            <a:custGeom>
              <a:avLst/>
              <a:gdLst/>
              <a:ahLst/>
              <a:cxnLst>
                <a:cxn ang="0">
                  <a:pos x="0" y="62"/>
                </a:cxn>
                <a:cxn ang="0">
                  <a:pos x="0" y="0"/>
                </a:cxn>
                <a:cxn ang="0">
                  <a:pos x="47" y="0"/>
                </a:cxn>
                <a:cxn ang="0">
                  <a:pos x="47" y="7"/>
                </a:cxn>
                <a:cxn ang="0">
                  <a:pos x="9" y="7"/>
                </a:cxn>
                <a:cxn ang="0">
                  <a:pos x="9" y="26"/>
                </a:cxn>
                <a:cxn ang="0">
                  <a:pos x="45" y="26"/>
                </a:cxn>
                <a:cxn ang="0">
                  <a:pos x="45" y="33"/>
                </a:cxn>
                <a:cxn ang="0">
                  <a:pos x="9" y="33"/>
                </a:cxn>
                <a:cxn ang="0">
                  <a:pos x="9" y="55"/>
                </a:cxn>
                <a:cxn ang="0">
                  <a:pos x="48" y="55"/>
                </a:cxn>
                <a:cxn ang="0">
                  <a:pos x="48" y="62"/>
                </a:cxn>
                <a:cxn ang="0">
                  <a:pos x="0" y="62"/>
                </a:cxn>
              </a:cxnLst>
              <a:rect l="0" t="0" r="r" b="b"/>
              <a:pathLst>
                <a:path w="49" h="63">
                  <a:moveTo>
                    <a:pt x="0" y="62"/>
                  </a:moveTo>
                  <a:lnTo>
                    <a:pt x="0" y="0"/>
                  </a:lnTo>
                  <a:lnTo>
                    <a:pt x="47" y="0"/>
                  </a:lnTo>
                  <a:lnTo>
                    <a:pt x="47" y="7"/>
                  </a:lnTo>
                  <a:lnTo>
                    <a:pt x="9" y="7"/>
                  </a:lnTo>
                  <a:lnTo>
                    <a:pt x="9" y="26"/>
                  </a:lnTo>
                  <a:lnTo>
                    <a:pt x="45" y="26"/>
                  </a:lnTo>
                  <a:lnTo>
                    <a:pt x="45" y="33"/>
                  </a:lnTo>
                  <a:lnTo>
                    <a:pt x="9" y="33"/>
                  </a:lnTo>
                  <a:lnTo>
                    <a:pt x="9" y="55"/>
                  </a:lnTo>
                  <a:lnTo>
                    <a:pt x="48" y="55"/>
                  </a:lnTo>
                  <a:lnTo>
                    <a:pt x="48" y="62"/>
                  </a:lnTo>
                  <a:lnTo>
                    <a:pt x="0" y="6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39" name="Freeform 359"/>
            <p:cNvSpPr>
              <a:spLocks/>
            </p:cNvSpPr>
            <p:nvPr/>
          </p:nvSpPr>
          <p:spPr bwMode="auto">
            <a:xfrm>
              <a:off x="2664" y="3297"/>
              <a:ext cx="63" cy="63"/>
            </a:xfrm>
            <a:custGeom>
              <a:avLst/>
              <a:gdLst/>
              <a:ahLst/>
              <a:cxnLst>
                <a:cxn ang="0">
                  <a:pos x="0" y="62"/>
                </a:cxn>
                <a:cxn ang="0">
                  <a:pos x="28" y="0"/>
                </a:cxn>
                <a:cxn ang="0">
                  <a:pos x="36" y="0"/>
                </a:cxn>
                <a:cxn ang="0">
                  <a:pos x="62" y="62"/>
                </a:cxn>
                <a:cxn ang="0">
                  <a:pos x="53" y="62"/>
                </a:cxn>
                <a:cxn ang="0">
                  <a:pos x="45" y="43"/>
                </a:cxn>
                <a:cxn ang="0">
                  <a:pos x="17" y="43"/>
                </a:cxn>
                <a:cxn ang="0">
                  <a:pos x="10" y="62"/>
                </a:cxn>
                <a:cxn ang="0">
                  <a:pos x="0" y="62"/>
                </a:cxn>
                <a:cxn ang="0">
                  <a:pos x="21" y="35"/>
                </a:cxn>
                <a:cxn ang="0">
                  <a:pos x="42" y="35"/>
                </a:cxn>
                <a:cxn ang="0">
                  <a:pos x="36" y="20"/>
                </a:cxn>
                <a:cxn ang="0">
                  <a:pos x="34" y="16"/>
                </a:cxn>
                <a:cxn ang="0">
                  <a:pos x="33" y="13"/>
                </a:cxn>
                <a:cxn ang="0">
                  <a:pos x="32" y="10"/>
                </a:cxn>
                <a:cxn ang="0">
                  <a:pos x="31" y="7"/>
                </a:cxn>
                <a:cxn ang="0">
                  <a:pos x="31" y="11"/>
                </a:cxn>
                <a:cxn ang="0">
                  <a:pos x="30" y="13"/>
                </a:cxn>
                <a:cxn ang="0">
                  <a:pos x="29" y="16"/>
                </a:cxn>
                <a:cxn ang="0">
                  <a:pos x="28" y="19"/>
                </a:cxn>
                <a:cxn ang="0">
                  <a:pos x="21" y="35"/>
                </a:cxn>
                <a:cxn ang="0">
                  <a:pos x="0" y="62"/>
                </a:cxn>
              </a:cxnLst>
              <a:rect l="0" t="0" r="r" b="b"/>
              <a:pathLst>
                <a:path w="63" h="63">
                  <a:moveTo>
                    <a:pt x="0" y="62"/>
                  </a:moveTo>
                  <a:lnTo>
                    <a:pt x="28" y="0"/>
                  </a:lnTo>
                  <a:lnTo>
                    <a:pt x="36" y="0"/>
                  </a:lnTo>
                  <a:lnTo>
                    <a:pt x="62" y="62"/>
                  </a:lnTo>
                  <a:lnTo>
                    <a:pt x="53" y="62"/>
                  </a:lnTo>
                  <a:lnTo>
                    <a:pt x="45" y="43"/>
                  </a:lnTo>
                  <a:lnTo>
                    <a:pt x="17" y="43"/>
                  </a:lnTo>
                  <a:lnTo>
                    <a:pt x="10" y="62"/>
                  </a:lnTo>
                  <a:lnTo>
                    <a:pt x="0" y="62"/>
                  </a:lnTo>
                  <a:lnTo>
                    <a:pt x="21" y="35"/>
                  </a:lnTo>
                  <a:lnTo>
                    <a:pt x="42" y="35"/>
                  </a:lnTo>
                  <a:lnTo>
                    <a:pt x="36" y="20"/>
                  </a:lnTo>
                  <a:lnTo>
                    <a:pt x="34" y="16"/>
                  </a:lnTo>
                  <a:lnTo>
                    <a:pt x="33" y="13"/>
                  </a:lnTo>
                  <a:lnTo>
                    <a:pt x="32" y="10"/>
                  </a:lnTo>
                  <a:lnTo>
                    <a:pt x="31" y="7"/>
                  </a:lnTo>
                  <a:lnTo>
                    <a:pt x="31" y="11"/>
                  </a:lnTo>
                  <a:lnTo>
                    <a:pt x="30" y="13"/>
                  </a:lnTo>
                  <a:lnTo>
                    <a:pt x="29" y="16"/>
                  </a:lnTo>
                  <a:lnTo>
                    <a:pt x="28" y="19"/>
                  </a:lnTo>
                  <a:lnTo>
                    <a:pt x="21" y="35"/>
                  </a:lnTo>
                  <a:lnTo>
                    <a:pt x="0" y="6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40" name="Freeform 360"/>
            <p:cNvSpPr>
              <a:spLocks/>
            </p:cNvSpPr>
            <p:nvPr/>
          </p:nvSpPr>
          <p:spPr bwMode="auto">
            <a:xfrm>
              <a:off x="2730" y="3297"/>
              <a:ext cx="52" cy="63"/>
            </a:xfrm>
            <a:custGeom>
              <a:avLst/>
              <a:gdLst/>
              <a:ahLst/>
              <a:cxnLst>
                <a:cxn ang="0">
                  <a:pos x="21" y="62"/>
                </a:cxn>
                <a:cxn ang="0">
                  <a:pos x="21" y="7"/>
                </a:cxn>
                <a:cxn ang="0">
                  <a:pos x="0" y="7"/>
                </a:cxn>
                <a:cxn ang="0">
                  <a:pos x="0" y="0"/>
                </a:cxn>
                <a:cxn ang="0">
                  <a:pos x="51" y="0"/>
                </a:cxn>
                <a:cxn ang="0">
                  <a:pos x="51" y="7"/>
                </a:cxn>
                <a:cxn ang="0">
                  <a:pos x="30" y="7"/>
                </a:cxn>
                <a:cxn ang="0">
                  <a:pos x="30" y="62"/>
                </a:cxn>
                <a:cxn ang="0">
                  <a:pos x="21" y="62"/>
                </a:cxn>
              </a:cxnLst>
              <a:rect l="0" t="0" r="r" b="b"/>
              <a:pathLst>
                <a:path w="52" h="63">
                  <a:moveTo>
                    <a:pt x="21" y="62"/>
                  </a:moveTo>
                  <a:lnTo>
                    <a:pt x="21" y="7"/>
                  </a:lnTo>
                  <a:lnTo>
                    <a:pt x="0" y="7"/>
                  </a:lnTo>
                  <a:lnTo>
                    <a:pt x="0" y="0"/>
                  </a:lnTo>
                  <a:lnTo>
                    <a:pt x="51" y="0"/>
                  </a:lnTo>
                  <a:lnTo>
                    <a:pt x="51" y="7"/>
                  </a:lnTo>
                  <a:lnTo>
                    <a:pt x="30" y="7"/>
                  </a:lnTo>
                  <a:lnTo>
                    <a:pt x="30" y="62"/>
                  </a:lnTo>
                  <a:lnTo>
                    <a:pt x="21" y="6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41" name="Freeform 361"/>
            <p:cNvSpPr>
              <a:spLocks/>
            </p:cNvSpPr>
            <p:nvPr/>
          </p:nvSpPr>
          <p:spPr bwMode="auto">
            <a:xfrm>
              <a:off x="2241" y="3295"/>
              <a:ext cx="78" cy="60"/>
            </a:xfrm>
            <a:custGeom>
              <a:avLst/>
              <a:gdLst/>
              <a:ahLst/>
              <a:cxnLst>
                <a:cxn ang="0">
                  <a:pos x="0" y="29"/>
                </a:cxn>
                <a:cxn ang="0">
                  <a:pos x="0" y="29"/>
                </a:cxn>
                <a:cxn ang="0">
                  <a:pos x="77" y="0"/>
                </a:cxn>
                <a:cxn ang="0">
                  <a:pos x="76" y="2"/>
                </a:cxn>
                <a:cxn ang="0">
                  <a:pos x="75" y="3"/>
                </a:cxn>
                <a:cxn ang="0">
                  <a:pos x="73" y="5"/>
                </a:cxn>
                <a:cxn ang="0">
                  <a:pos x="73" y="8"/>
                </a:cxn>
                <a:cxn ang="0">
                  <a:pos x="72" y="9"/>
                </a:cxn>
                <a:cxn ang="0">
                  <a:pos x="72" y="11"/>
                </a:cxn>
                <a:cxn ang="0">
                  <a:pos x="71" y="13"/>
                </a:cxn>
                <a:cxn ang="0">
                  <a:pos x="70" y="15"/>
                </a:cxn>
                <a:cxn ang="0">
                  <a:pos x="70" y="16"/>
                </a:cxn>
                <a:cxn ang="0">
                  <a:pos x="70" y="18"/>
                </a:cxn>
                <a:cxn ang="0">
                  <a:pos x="69" y="20"/>
                </a:cxn>
                <a:cxn ang="0">
                  <a:pos x="69" y="23"/>
                </a:cxn>
                <a:cxn ang="0">
                  <a:pos x="69" y="24"/>
                </a:cxn>
                <a:cxn ang="0">
                  <a:pos x="69" y="26"/>
                </a:cxn>
                <a:cxn ang="0">
                  <a:pos x="69" y="28"/>
                </a:cxn>
                <a:cxn ang="0">
                  <a:pos x="69" y="29"/>
                </a:cxn>
                <a:cxn ang="0">
                  <a:pos x="69" y="31"/>
                </a:cxn>
                <a:cxn ang="0">
                  <a:pos x="69" y="33"/>
                </a:cxn>
                <a:cxn ang="0">
                  <a:pos x="69" y="35"/>
                </a:cxn>
                <a:cxn ang="0">
                  <a:pos x="69" y="36"/>
                </a:cxn>
                <a:cxn ang="0">
                  <a:pos x="69" y="39"/>
                </a:cxn>
                <a:cxn ang="0">
                  <a:pos x="70" y="41"/>
                </a:cxn>
                <a:cxn ang="0">
                  <a:pos x="70" y="43"/>
                </a:cxn>
                <a:cxn ang="0">
                  <a:pos x="70" y="44"/>
                </a:cxn>
                <a:cxn ang="0">
                  <a:pos x="71" y="46"/>
                </a:cxn>
                <a:cxn ang="0">
                  <a:pos x="72" y="48"/>
                </a:cxn>
                <a:cxn ang="0">
                  <a:pos x="72" y="50"/>
                </a:cxn>
                <a:cxn ang="0">
                  <a:pos x="73" y="51"/>
                </a:cxn>
                <a:cxn ang="0">
                  <a:pos x="73" y="54"/>
                </a:cxn>
                <a:cxn ang="0">
                  <a:pos x="75" y="56"/>
                </a:cxn>
                <a:cxn ang="0">
                  <a:pos x="76" y="57"/>
                </a:cxn>
                <a:cxn ang="0">
                  <a:pos x="77" y="59"/>
                </a:cxn>
                <a:cxn ang="0">
                  <a:pos x="0" y="29"/>
                </a:cxn>
              </a:cxnLst>
              <a:rect l="0" t="0" r="r" b="b"/>
              <a:pathLst>
                <a:path w="78" h="60">
                  <a:moveTo>
                    <a:pt x="0" y="29"/>
                  </a:moveTo>
                  <a:lnTo>
                    <a:pt x="0" y="29"/>
                  </a:lnTo>
                  <a:lnTo>
                    <a:pt x="77" y="0"/>
                  </a:lnTo>
                  <a:lnTo>
                    <a:pt x="76" y="2"/>
                  </a:lnTo>
                  <a:lnTo>
                    <a:pt x="75" y="3"/>
                  </a:lnTo>
                  <a:lnTo>
                    <a:pt x="73" y="5"/>
                  </a:lnTo>
                  <a:lnTo>
                    <a:pt x="73" y="8"/>
                  </a:lnTo>
                  <a:lnTo>
                    <a:pt x="72" y="9"/>
                  </a:lnTo>
                  <a:lnTo>
                    <a:pt x="72" y="11"/>
                  </a:lnTo>
                  <a:lnTo>
                    <a:pt x="71" y="13"/>
                  </a:lnTo>
                  <a:lnTo>
                    <a:pt x="70" y="15"/>
                  </a:lnTo>
                  <a:lnTo>
                    <a:pt x="70" y="16"/>
                  </a:lnTo>
                  <a:lnTo>
                    <a:pt x="70" y="18"/>
                  </a:lnTo>
                  <a:lnTo>
                    <a:pt x="69" y="20"/>
                  </a:lnTo>
                  <a:lnTo>
                    <a:pt x="69" y="23"/>
                  </a:lnTo>
                  <a:lnTo>
                    <a:pt x="69" y="24"/>
                  </a:lnTo>
                  <a:lnTo>
                    <a:pt x="69" y="26"/>
                  </a:lnTo>
                  <a:lnTo>
                    <a:pt x="69" y="28"/>
                  </a:lnTo>
                  <a:lnTo>
                    <a:pt x="69" y="29"/>
                  </a:lnTo>
                  <a:lnTo>
                    <a:pt x="69" y="31"/>
                  </a:lnTo>
                  <a:lnTo>
                    <a:pt x="69" y="33"/>
                  </a:lnTo>
                  <a:lnTo>
                    <a:pt x="69" y="35"/>
                  </a:lnTo>
                  <a:lnTo>
                    <a:pt x="69" y="36"/>
                  </a:lnTo>
                  <a:lnTo>
                    <a:pt x="69" y="39"/>
                  </a:lnTo>
                  <a:lnTo>
                    <a:pt x="70" y="41"/>
                  </a:lnTo>
                  <a:lnTo>
                    <a:pt x="70" y="43"/>
                  </a:lnTo>
                  <a:lnTo>
                    <a:pt x="70" y="44"/>
                  </a:lnTo>
                  <a:lnTo>
                    <a:pt x="71" y="46"/>
                  </a:lnTo>
                  <a:lnTo>
                    <a:pt x="72" y="48"/>
                  </a:lnTo>
                  <a:lnTo>
                    <a:pt x="72" y="50"/>
                  </a:lnTo>
                  <a:lnTo>
                    <a:pt x="73" y="51"/>
                  </a:lnTo>
                  <a:lnTo>
                    <a:pt x="73" y="54"/>
                  </a:lnTo>
                  <a:lnTo>
                    <a:pt x="75" y="56"/>
                  </a:lnTo>
                  <a:lnTo>
                    <a:pt x="76" y="57"/>
                  </a:lnTo>
                  <a:lnTo>
                    <a:pt x="77" y="59"/>
                  </a:lnTo>
                  <a:lnTo>
                    <a:pt x="0" y="29"/>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42" name="Freeform 362"/>
            <p:cNvSpPr>
              <a:spLocks/>
            </p:cNvSpPr>
            <p:nvPr/>
          </p:nvSpPr>
          <p:spPr bwMode="auto">
            <a:xfrm>
              <a:off x="2281" y="3322"/>
              <a:ext cx="39" cy="6"/>
            </a:xfrm>
            <a:custGeom>
              <a:avLst/>
              <a:gdLst/>
              <a:ahLst/>
              <a:cxnLst>
                <a:cxn ang="0">
                  <a:pos x="37" y="0"/>
                </a:cxn>
                <a:cxn ang="0">
                  <a:pos x="37" y="0"/>
                </a:cxn>
                <a:cxn ang="0">
                  <a:pos x="32" y="1"/>
                </a:cxn>
                <a:cxn ang="0">
                  <a:pos x="29" y="0"/>
                </a:cxn>
                <a:cxn ang="0">
                  <a:pos x="25" y="0"/>
                </a:cxn>
                <a:cxn ang="0">
                  <a:pos x="20" y="0"/>
                </a:cxn>
                <a:cxn ang="0">
                  <a:pos x="16" y="1"/>
                </a:cxn>
                <a:cxn ang="0">
                  <a:pos x="11" y="0"/>
                </a:cxn>
                <a:cxn ang="0">
                  <a:pos x="6" y="0"/>
                </a:cxn>
                <a:cxn ang="0">
                  <a:pos x="0" y="0"/>
                </a:cxn>
                <a:cxn ang="0">
                  <a:pos x="0" y="5"/>
                </a:cxn>
                <a:cxn ang="0">
                  <a:pos x="6" y="5"/>
                </a:cxn>
                <a:cxn ang="0">
                  <a:pos x="11" y="5"/>
                </a:cxn>
                <a:cxn ang="0">
                  <a:pos x="16" y="5"/>
                </a:cxn>
                <a:cxn ang="0">
                  <a:pos x="20" y="5"/>
                </a:cxn>
                <a:cxn ang="0">
                  <a:pos x="25" y="5"/>
                </a:cxn>
                <a:cxn ang="0">
                  <a:pos x="29" y="5"/>
                </a:cxn>
                <a:cxn ang="0">
                  <a:pos x="34" y="5"/>
                </a:cxn>
                <a:cxn ang="0">
                  <a:pos x="38" y="5"/>
                </a:cxn>
                <a:cxn ang="0">
                  <a:pos x="37" y="0"/>
                </a:cxn>
              </a:cxnLst>
              <a:rect l="0" t="0" r="r" b="b"/>
              <a:pathLst>
                <a:path w="39" h="6">
                  <a:moveTo>
                    <a:pt x="37" y="0"/>
                  </a:moveTo>
                  <a:lnTo>
                    <a:pt x="37" y="0"/>
                  </a:lnTo>
                  <a:lnTo>
                    <a:pt x="32" y="1"/>
                  </a:lnTo>
                  <a:lnTo>
                    <a:pt x="29" y="0"/>
                  </a:lnTo>
                  <a:lnTo>
                    <a:pt x="25" y="0"/>
                  </a:lnTo>
                  <a:lnTo>
                    <a:pt x="20" y="0"/>
                  </a:lnTo>
                  <a:lnTo>
                    <a:pt x="16" y="1"/>
                  </a:lnTo>
                  <a:lnTo>
                    <a:pt x="11" y="0"/>
                  </a:lnTo>
                  <a:lnTo>
                    <a:pt x="6" y="0"/>
                  </a:lnTo>
                  <a:lnTo>
                    <a:pt x="0" y="0"/>
                  </a:lnTo>
                  <a:lnTo>
                    <a:pt x="0" y="5"/>
                  </a:lnTo>
                  <a:lnTo>
                    <a:pt x="6" y="5"/>
                  </a:lnTo>
                  <a:lnTo>
                    <a:pt x="11" y="5"/>
                  </a:lnTo>
                  <a:lnTo>
                    <a:pt x="16" y="5"/>
                  </a:lnTo>
                  <a:lnTo>
                    <a:pt x="20" y="5"/>
                  </a:lnTo>
                  <a:lnTo>
                    <a:pt x="25" y="5"/>
                  </a:lnTo>
                  <a:lnTo>
                    <a:pt x="29" y="5"/>
                  </a:lnTo>
                  <a:lnTo>
                    <a:pt x="34" y="5"/>
                  </a:lnTo>
                  <a:lnTo>
                    <a:pt x="38" y="5"/>
                  </a:lnTo>
                  <a:lnTo>
                    <a:pt x="37"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43" name="Freeform 363"/>
            <p:cNvSpPr>
              <a:spLocks/>
            </p:cNvSpPr>
            <p:nvPr/>
          </p:nvSpPr>
          <p:spPr bwMode="auto">
            <a:xfrm>
              <a:off x="2325" y="3303"/>
              <a:ext cx="39" cy="24"/>
            </a:xfrm>
            <a:custGeom>
              <a:avLst/>
              <a:gdLst/>
              <a:ahLst/>
              <a:cxnLst>
                <a:cxn ang="0">
                  <a:pos x="38" y="0"/>
                </a:cxn>
                <a:cxn ang="0">
                  <a:pos x="38" y="0"/>
                </a:cxn>
                <a:cxn ang="0">
                  <a:pos x="30" y="0"/>
                </a:cxn>
                <a:cxn ang="0">
                  <a:pos x="25" y="2"/>
                </a:cxn>
                <a:cxn ang="0">
                  <a:pos x="21" y="5"/>
                </a:cxn>
                <a:cxn ang="0">
                  <a:pos x="15" y="7"/>
                </a:cxn>
                <a:cxn ang="0">
                  <a:pos x="11" y="10"/>
                </a:cxn>
                <a:cxn ang="0">
                  <a:pos x="8" y="13"/>
                </a:cxn>
                <a:cxn ang="0">
                  <a:pos x="4" y="14"/>
                </a:cxn>
                <a:cxn ang="0">
                  <a:pos x="0" y="15"/>
                </a:cxn>
                <a:cxn ang="0">
                  <a:pos x="1" y="23"/>
                </a:cxn>
                <a:cxn ang="0">
                  <a:pos x="8" y="21"/>
                </a:cxn>
                <a:cxn ang="0">
                  <a:pos x="13" y="18"/>
                </a:cxn>
                <a:cxn ang="0">
                  <a:pos x="17" y="17"/>
                </a:cxn>
                <a:cxn ang="0">
                  <a:pos x="22" y="14"/>
                </a:cxn>
                <a:cxn ang="0">
                  <a:pos x="25" y="11"/>
                </a:cxn>
                <a:cxn ang="0">
                  <a:pos x="29" y="9"/>
                </a:cxn>
                <a:cxn ang="0">
                  <a:pos x="34" y="7"/>
                </a:cxn>
                <a:cxn ang="0">
                  <a:pos x="38" y="7"/>
                </a:cxn>
                <a:cxn ang="0">
                  <a:pos x="38" y="0"/>
                </a:cxn>
              </a:cxnLst>
              <a:rect l="0" t="0" r="r" b="b"/>
              <a:pathLst>
                <a:path w="39" h="24">
                  <a:moveTo>
                    <a:pt x="38" y="0"/>
                  </a:moveTo>
                  <a:lnTo>
                    <a:pt x="38" y="0"/>
                  </a:lnTo>
                  <a:lnTo>
                    <a:pt x="30" y="0"/>
                  </a:lnTo>
                  <a:lnTo>
                    <a:pt x="25" y="2"/>
                  </a:lnTo>
                  <a:lnTo>
                    <a:pt x="21" y="5"/>
                  </a:lnTo>
                  <a:lnTo>
                    <a:pt x="15" y="7"/>
                  </a:lnTo>
                  <a:lnTo>
                    <a:pt x="11" y="10"/>
                  </a:lnTo>
                  <a:lnTo>
                    <a:pt x="8" y="13"/>
                  </a:lnTo>
                  <a:lnTo>
                    <a:pt x="4" y="14"/>
                  </a:lnTo>
                  <a:lnTo>
                    <a:pt x="0" y="15"/>
                  </a:lnTo>
                  <a:lnTo>
                    <a:pt x="1" y="23"/>
                  </a:lnTo>
                  <a:lnTo>
                    <a:pt x="8" y="21"/>
                  </a:lnTo>
                  <a:lnTo>
                    <a:pt x="13" y="18"/>
                  </a:lnTo>
                  <a:lnTo>
                    <a:pt x="17" y="17"/>
                  </a:lnTo>
                  <a:lnTo>
                    <a:pt x="22" y="14"/>
                  </a:lnTo>
                  <a:lnTo>
                    <a:pt x="25" y="11"/>
                  </a:lnTo>
                  <a:lnTo>
                    <a:pt x="29" y="9"/>
                  </a:lnTo>
                  <a:lnTo>
                    <a:pt x="34" y="7"/>
                  </a:lnTo>
                  <a:lnTo>
                    <a:pt x="38" y="7"/>
                  </a:lnTo>
                  <a:lnTo>
                    <a:pt x="38"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44" name="Freeform 364"/>
            <p:cNvSpPr>
              <a:spLocks/>
            </p:cNvSpPr>
            <p:nvPr/>
          </p:nvSpPr>
          <p:spPr bwMode="auto">
            <a:xfrm>
              <a:off x="2370" y="3303"/>
              <a:ext cx="43" cy="21"/>
            </a:xfrm>
            <a:custGeom>
              <a:avLst/>
              <a:gdLst/>
              <a:ahLst/>
              <a:cxnLst>
                <a:cxn ang="0">
                  <a:pos x="42" y="15"/>
                </a:cxn>
                <a:cxn ang="0">
                  <a:pos x="42" y="16"/>
                </a:cxn>
                <a:cxn ang="0">
                  <a:pos x="39" y="12"/>
                </a:cxn>
                <a:cxn ang="0">
                  <a:pos x="35" y="10"/>
                </a:cxn>
                <a:cxn ang="0">
                  <a:pos x="31" y="7"/>
                </a:cxn>
                <a:cxn ang="0">
                  <a:pos x="26" y="5"/>
                </a:cxn>
                <a:cxn ang="0">
                  <a:pos x="20" y="3"/>
                </a:cxn>
                <a:cxn ang="0">
                  <a:pos x="14" y="1"/>
                </a:cxn>
                <a:cxn ang="0">
                  <a:pos x="7" y="0"/>
                </a:cxn>
                <a:cxn ang="0">
                  <a:pos x="0" y="0"/>
                </a:cxn>
                <a:cxn ang="0">
                  <a:pos x="0" y="7"/>
                </a:cxn>
                <a:cxn ang="0">
                  <a:pos x="6" y="7"/>
                </a:cxn>
                <a:cxn ang="0">
                  <a:pos x="10" y="9"/>
                </a:cxn>
                <a:cxn ang="0">
                  <a:pos x="16" y="10"/>
                </a:cxn>
                <a:cxn ang="0">
                  <a:pos x="20" y="12"/>
                </a:cxn>
                <a:cxn ang="0">
                  <a:pos x="25" y="13"/>
                </a:cxn>
                <a:cxn ang="0">
                  <a:pos x="28" y="16"/>
                </a:cxn>
                <a:cxn ang="0">
                  <a:pos x="32" y="17"/>
                </a:cxn>
                <a:cxn ang="0">
                  <a:pos x="34" y="19"/>
                </a:cxn>
                <a:cxn ang="0">
                  <a:pos x="34" y="20"/>
                </a:cxn>
                <a:cxn ang="0">
                  <a:pos x="34" y="19"/>
                </a:cxn>
                <a:cxn ang="0">
                  <a:pos x="34" y="20"/>
                </a:cxn>
                <a:cxn ang="0">
                  <a:pos x="42" y="15"/>
                </a:cxn>
              </a:cxnLst>
              <a:rect l="0" t="0" r="r" b="b"/>
              <a:pathLst>
                <a:path w="43" h="21">
                  <a:moveTo>
                    <a:pt x="42" y="15"/>
                  </a:moveTo>
                  <a:lnTo>
                    <a:pt x="42" y="16"/>
                  </a:lnTo>
                  <a:lnTo>
                    <a:pt x="39" y="12"/>
                  </a:lnTo>
                  <a:lnTo>
                    <a:pt x="35" y="10"/>
                  </a:lnTo>
                  <a:lnTo>
                    <a:pt x="31" y="7"/>
                  </a:lnTo>
                  <a:lnTo>
                    <a:pt x="26" y="5"/>
                  </a:lnTo>
                  <a:lnTo>
                    <a:pt x="20" y="3"/>
                  </a:lnTo>
                  <a:lnTo>
                    <a:pt x="14" y="1"/>
                  </a:lnTo>
                  <a:lnTo>
                    <a:pt x="7" y="0"/>
                  </a:lnTo>
                  <a:lnTo>
                    <a:pt x="0" y="0"/>
                  </a:lnTo>
                  <a:lnTo>
                    <a:pt x="0" y="7"/>
                  </a:lnTo>
                  <a:lnTo>
                    <a:pt x="6" y="7"/>
                  </a:lnTo>
                  <a:lnTo>
                    <a:pt x="10" y="9"/>
                  </a:lnTo>
                  <a:lnTo>
                    <a:pt x="16" y="10"/>
                  </a:lnTo>
                  <a:lnTo>
                    <a:pt x="20" y="12"/>
                  </a:lnTo>
                  <a:lnTo>
                    <a:pt x="25" y="13"/>
                  </a:lnTo>
                  <a:lnTo>
                    <a:pt x="28" y="16"/>
                  </a:lnTo>
                  <a:lnTo>
                    <a:pt x="32" y="17"/>
                  </a:lnTo>
                  <a:lnTo>
                    <a:pt x="34" y="19"/>
                  </a:lnTo>
                  <a:lnTo>
                    <a:pt x="34" y="20"/>
                  </a:lnTo>
                  <a:lnTo>
                    <a:pt x="34" y="19"/>
                  </a:lnTo>
                  <a:lnTo>
                    <a:pt x="34" y="20"/>
                  </a:lnTo>
                  <a:lnTo>
                    <a:pt x="42" y="15"/>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45" name="Freeform 365"/>
            <p:cNvSpPr>
              <a:spLocks/>
            </p:cNvSpPr>
            <p:nvPr/>
          </p:nvSpPr>
          <p:spPr bwMode="auto">
            <a:xfrm>
              <a:off x="2411" y="3323"/>
              <a:ext cx="39" cy="23"/>
            </a:xfrm>
            <a:custGeom>
              <a:avLst/>
              <a:gdLst/>
              <a:ahLst/>
              <a:cxnLst>
                <a:cxn ang="0">
                  <a:pos x="37" y="14"/>
                </a:cxn>
                <a:cxn ang="0">
                  <a:pos x="38" y="15"/>
                </a:cxn>
                <a:cxn ang="0">
                  <a:pos x="33" y="14"/>
                </a:cxn>
                <a:cxn ang="0">
                  <a:pos x="28" y="12"/>
                </a:cxn>
                <a:cxn ang="0">
                  <a:pos x="24" y="11"/>
                </a:cxn>
                <a:cxn ang="0">
                  <a:pos x="20" y="9"/>
                </a:cxn>
                <a:cxn ang="0">
                  <a:pos x="15" y="6"/>
                </a:cxn>
                <a:cxn ang="0">
                  <a:pos x="11" y="5"/>
                </a:cxn>
                <a:cxn ang="0">
                  <a:pos x="8" y="2"/>
                </a:cxn>
                <a:cxn ang="0">
                  <a:pos x="7" y="0"/>
                </a:cxn>
                <a:cxn ang="0">
                  <a:pos x="0" y="6"/>
                </a:cxn>
                <a:cxn ang="0">
                  <a:pos x="3" y="7"/>
                </a:cxn>
                <a:cxn ang="0">
                  <a:pos x="6" y="11"/>
                </a:cxn>
                <a:cxn ang="0">
                  <a:pos x="10" y="13"/>
                </a:cxn>
                <a:cxn ang="0">
                  <a:pos x="14" y="16"/>
                </a:cxn>
                <a:cxn ang="0">
                  <a:pos x="20" y="18"/>
                </a:cxn>
                <a:cxn ang="0">
                  <a:pos x="25" y="19"/>
                </a:cxn>
                <a:cxn ang="0">
                  <a:pos x="31" y="21"/>
                </a:cxn>
                <a:cxn ang="0">
                  <a:pos x="36" y="22"/>
                </a:cxn>
                <a:cxn ang="0">
                  <a:pos x="37" y="22"/>
                </a:cxn>
                <a:cxn ang="0">
                  <a:pos x="36" y="22"/>
                </a:cxn>
                <a:cxn ang="0">
                  <a:pos x="37" y="22"/>
                </a:cxn>
                <a:cxn ang="0">
                  <a:pos x="37" y="14"/>
                </a:cxn>
              </a:cxnLst>
              <a:rect l="0" t="0" r="r" b="b"/>
              <a:pathLst>
                <a:path w="39" h="23">
                  <a:moveTo>
                    <a:pt x="37" y="14"/>
                  </a:moveTo>
                  <a:lnTo>
                    <a:pt x="38" y="15"/>
                  </a:lnTo>
                  <a:lnTo>
                    <a:pt x="33" y="14"/>
                  </a:lnTo>
                  <a:lnTo>
                    <a:pt x="28" y="12"/>
                  </a:lnTo>
                  <a:lnTo>
                    <a:pt x="24" y="11"/>
                  </a:lnTo>
                  <a:lnTo>
                    <a:pt x="20" y="9"/>
                  </a:lnTo>
                  <a:lnTo>
                    <a:pt x="15" y="6"/>
                  </a:lnTo>
                  <a:lnTo>
                    <a:pt x="11" y="5"/>
                  </a:lnTo>
                  <a:lnTo>
                    <a:pt x="8" y="2"/>
                  </a:lnTo>
                  <a:lnTo>
                    <a:pt x="7" y="0"/>
                  </a:lnTo>
                  <a:lnTo>
                    <a:pt x="0" y="6"/>
                  </a:lnTo>
                  <a:lnTo>
                    <a:pt x="3" y="7"/>
                  </a:lnTo>
                  <a:lnTo>
                    <a:pt x="6" y="11"/>
                  </a:lnTo>
                  <a:lnTo>
                    <a:pt x="10" y="13"/>
                  </a:lnTo>
                  <a:lnTo>
                    <a:pt x="14" y="16"/>
                  </a:lnTo>
                  <a:lnTo>
                    <a:pt x="20" y="18"/>
                  </a:lnTo>
                  <a:lnTo>
                    <a:pt x="25" y="19"/>
                  </a:lnTo>
                  <a:lnTo>
                    <a:pt x="31" y="21"/>
                  </a:lnTo>
                  <a:lnTo>
                    <a:pt x="36" y="22"/>
                  </a:lnTo>
                  <a:lnTo>
                    <a:pt x="37" y="22"/>
                  </a:lnTo>
                  <a:lnTo>
                    <a:pt x="36" y="22"/>
                  </a:lnTo>
                  <a:lnTo>
                    <a:pt x="37" y="22"/>
                  </a:lnTo>
                  <a:lnTo>
                    <a:pt x="37" y="14"/>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46" name="Freeform 366"/>
            <p:cNvSpPr>
              <a:spLocks/>
            </p:cNvSpPr>
            <p:nvPr/>
          </p:nvSpPr>
          <p:spPr bwMode="auto">
            <a:xfrm>
              <a:off x="2457" y="3323"/>
              <a:ext cx="42" cy="23"/>
            </a:xfrm>
            <a:custGeom>
              <a:avLst/>
              <a:gdLst/>
              <a:ahLst/>
              <a:cxnLst>
                <a:cxn ang="0">
                  <a:pos x="33" y="0"/>
                </a:cxn>
                <a:cxn ang="0">
                  <a:pos x="31" y="3"/>
                </a:cxn>
                <a:cxn ang="0">
                  <a:pos x="28" y="6"/>
                </a:cxn>
                <a:cxn ang="0">
                  <a:pos x="23" y="8"/>
                </a:cxn>
                <a:cxn ang="0">
                  <a:pos x="19" y="9"/>
                </a:cxn>
                <a:cxn ang="0">
                  <a:pos x="13" y="12"/>
                </a:cxn>
                <a:cxn ang="0">
                  <a:pos x="9" y="13"/>
                </a:cxn>
                <a:cxn ang="0">
                  <a:pos x="4" y="14"/>
                </a:cxn>
                <a:cxn ang="0">
                  <a:pos x="0" y="14"/>
                </a:cxn>
                <a:cxn ang="0">
                  <a:pos x="0" y="22"/>
                </a:cxn>
                <a:cxn ang="0">
                  <a:pos x="6" y="21"/>
                </a:cxn>
                <a:cxn ang="0">
                  <a:pos x="11" y="21"/>
                </a:cxn>
                <a:cxn ang="0">
                  <a:pos x="17" y="19"/>
                </a:cxn>
                <a:cxn ang="0">
                  <a:pos x="23" y="17"/>
                </a:cxn>
                <a:cxn ang="0">
                  <a:pos x="28" y="15"/>
                </a:cxn>
                <a:cxn ang="0">
                  <a:pos x="32" y="12"/>
                </a:cxn>
                <a:cxn ang="0">
                  <a:pos x="38" y="9"/>
                </a:cxn>
                <a:cxn ang="0">
                  <a:pos x="41" y="6"/>
                </a:cxn>
                <a:cxn ang="0">
                  <a:pos x="33" y="0"/>
                </a:cxn>
              </a:cxnLst>
              <a:rect l="0" t="0" r="r" b="b"/>
              <a:pathLst>
                <a:path w="42" h="23">
                  <a:moveTo>
                    <a:pt x="33" y="0"/>
                  </a:moveTo>
                  <a:lnTo>
                    <a:pt x="31" y="3"/>
                  </a:lnTo>
                  <a:lnTo>
                    <a:pt x="28" y="6"/>
                  </a:lnTo>
                  <a:lnTo>
                    <a:pt x="23" y="8"/>
                  </a:lnTo>
                  <a:lnTo>
                    <a:pt x="19" y="9"/>
                  </a:lnTo>
                  <a:lnTo>
                    <a:pt x="13" y="12"/>
                  </a:lnTo>
                  <a:lnTo>
                    <a:pt x="9" y="13"/>
                  </a:lnTo>
                  <a:lnTo>
                    <a:pt x="4" y="14"/>
                  </a:lnTo>
                  <a:lnTo>
                    <a:pt x="0" y="14"/>
                  </a:lnTo>
                  <a:lnTo>
                    <a:pt x="0" y="22"/>
                  </a:lnTo>
                  <a:lnTo>
                    <a:pt x="6" y="21"/>
                  </a:lnTo>
                  <a:lnTo>
                    <a:pt x="11" y="21"/>
                  </a:lnTo>
                  <a:lnTo>
                    <a:pt x="17" y="19"/>
                  </a:lnTo>
                  <a:lnTo>
                    <a:pt x="23" y="17"/>
                  </a:lnTo>
                  <a:lnTo>
                    <a:pt x="28" y="15"/>
                  </a:lnTo>
                  <a:lnTo>
                    <a:pt x="32" y="12"/>
                  </a:lnTo>
                  <a:lnTo>
                    <a:pt x="38" y="9"/>
                  </a:lnTo>
                  <a:lnTo>
                    <a:pt x="41" y="6"/>
                  </a:lnTo>
                  <a:lnTo>
                    <a:pt x="33"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47" name="Freeform 367"/>
            <p:cNvSpPr>
              <a:spLocks/>
            </p:cNvSpPr>
            <p:nvPr/>
          </p:nvSpPr>
          <p:spPr bwMode="auto">
            <a:xfrm>
              <a:off x="2530" y="1407"/>
              <a:ext cx="51" cy="62"/>
            </a:xfrm>
            <a:custGeom>
              <a:avLst/>
              <a:gdLst/>
              <a:ahLst/>
              <a:cxnLst>
                <a:cxn ang="0">
                  <a:pos x="0" y="61"/>
                </a:cxn>
                <a:cxn ang="0">
                  <a:pos x="0" y="0"/>
                </a:cxn>
                <a:cxn ang="0">
                  <a:pos x="8" y="0"/>
                </a:cxn>
                <a:cxn ang="0">
                  <a:pos x="8" y="25"/>
                </a:cxn>
                <a:cxn ang="0">
                  <a:pos x="41" y="25"/>
                </a:cxn>
                <a:cxn ang="0">
                  <a:pos x="41" y="0"/>
                </a:cxn>
                <a:cxn ang="0">
                  <a:pos x="50" y="0"/>
                </a:cxn>
                <a:cxn ang="0">
                  <a:pos x="50" y="61"/>
                </a:cxn>
                <a:cxn ang="0">
                  <a:pos x="41" y="61"/>
                </a:cxn>
                <a:cxn ang="0">
                  <a:pos x="41" y="32"/>
                </a:cxn>
                <a:cxn ang="0">
                  <a:pos x="8" y="32"/>
                </a:cxn>
                <a:cxn ang="0">
                  <a:pos x="8" y="61"/>
                </a:cxn>
                <a:cxn ang="0">
                  <a:pos x="0" y="61"/>
                </a:cxn>
              </a:cxnLst>
              <a:rect l="0" t="0" r="r" b="b"/>
              <a:pathLst>
                <a:path w="51" h="62">
                  <a:moveTo>
                    <a:pt x="0" y="61"/>
                  </a:moveTo>
                  <a:lnTo>
                    <a:pt x="0" y="0"/>
                  </a:lnTo>
                  <a:lnTo>
                    <a:pt x="8" y="0"/>
                  </a:lnTo>
                  <a:lnTo>
                    <a:pt x="8" y="25"/>
                  </a:lnTo>
                  <a:lnTo>
                    <a:pt x="41" y="25"/>
                  </a:lnTo>
                  <a:lnTo>
                    <a:pt x="41" y="0"/>
                  </a:lnTo>
                  <a:lnTo>
                    <a:pt x="50" y="0"/>
                  </a:lnTo>
                  <a:lnTo>
                    <a:pt x="50" y="61"/>
                  </a:lnTo>
                  <a:lnTo>
                    <a:pt x="41" y="61"/>
                  </a:lnTo>
                  <a:lnTo>
                    <a:pt x="41" y="32"/>
                  </a:lnTo>
                  <a:lnTo>
                    <a:pt x="8" y="32"/>
                  </a:lnTo>
                  <a:lnTo>
                    <a:pt x="8" y="61"/>
                  </a:lnTo>
                  <a:lnTo>
                    <a:pt x="0" y="61"/>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48" name="Freeform 368"/>
            <p:cNvSpPr>
              <a:spLocks/>
            </p:cNvSpPr>
            <p:nvPr/>
          </p:nvSpPr>
          <p:spPr bwMode="auto">
            <a:xfrm>
              <a:off x="2603" y="1407"/>
              <a:ext cx="49" cy="62"/>
            </a:xfrm>
            <a:custGeom>
              <a:avLst/>
              <a:gdLst/>
              <a:ahLst/>
              <a:cxnLst>
                <a:cxn ang="0">
                  <a:pos x="0" y="61"/>
                </a:cxn>
                <a:cxn ang="0">
                  <a:pos x="0" y="0"/>
                </a:cxn>
                <a:cxn ang="0">
                  <a:pos x="47" y="0"/>
                </a:cxn>
                <a:cxn ang="0">
                  <a:pos x="47" y="6"/>
                </a:cxn>
                <a:cxn ang="0">
                  <a:pos x="9" y="6"/>
                </a:cxn>
                <a:cxn ang="0">
                  <a:pos x="9" y="26"/>
                </a:cxn>
                <a:cxn ang="0">
                  <a:pos x="45" y="26"/>
                </a:cxn>
                <a:cxn ang="0">
                  <a:pos x="45" y="33"/>
                </a:cxn>
                <a:cxn ang="0">
                  <a:pos x="9" y="33"/>
                </a:cxn>
                <a:cxn ang="0">
                  <a:pos x="9" y="54"/>
                </a:cxn>
                <a:cxn ang="0">
                  <a:pos x="48" y="54"/>
                </a:cxn>
                <a:cxn ang="0">
                  <a:pos x="48" y="61"/>
                </a:cxn>
                <a:cxn ang="0">
                  <a:pos x="0" y="61"/>
                </a:cxn>
              </a:cxnLst>
              <a:rect l="0" t="0" r="r" b="b"/>
              <a:pathLst>
                <a:path w="49" h="62">
                  <a:moveTo>
                    <a:pt x="0" y="61"/>
                  </a:moveTo>
                  <a:lnTo>
                    <a:pt x="0" y="0"/>
                  </a:lnTo>
                  <a:lnTo>
                    <a:pt x="47" y="0"/>
                  </a:lnTo>
                  <a:lnTo>
                    <a:pt x="47" y="6"/>
                  </a:lnTo>
                  <a:lnTo>
                    <a:pt x="9" y="6"/>
                  </a:lnTo>
                  <a:lnTo>
                    <a:pt x="9" y="26"/>
                  </a:lnTo>
                  <a:lnTo>
                    <a:pt x="45" y="26"/>
                  </a:lnTo>
                  <a:lnTo>
                    <a:pt x="45" y="33"/>
                  </a:lnTo>
                  <a:lnTo>
                    <a:pt x="9" y="33"/>
                  </a:lnTo>
                  <a:lnTo>
                    <a:pt x="9" y="54"/>
                  </a:lnTo>
                  <a:lnTo>
                    <a:pt x="48" y="54"/>
                  </a:lnTo>
                  <a:lnTo>
                    <a:pt x="48" y="61"/>
                  </a:lnTo>
                  <a:lnTo>
                    <a:pt x="0" y="61"/>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49" name="Freeform 369"/>
            <p:cNvSpPr>
              <a:spLocks/>
            </p:cNvSpPr>
            <p:nvPr/>
          </p:nvSpPr>
          <p:spPr bwMode="auto">
            <a:xfrm>
              <a:off x="2664" y="1407"/>
              <a:ext cx="63" cy="62"/>
            </a:xfrm>
            <a:custGeom>
              <a:avLst/>
              <a:gdLst/>
              <a:ahLst/>
              <a:cxnLst>
                <a:cxn ang="0">
                  <a:pos x="0" y="61"/>
                </a:cxn>
                <a:cxn ang="0">
                  <a:pos x="28" y="0"/>
                </a:cxn>
                <a:cxn ang="0">
                  <a:pos x="36" y="0"/>
                </a:cxn>
                <a:cxn ang="0">
                  <a:pos x="62" y="61"/>
                </a:cxn>
                <a:cxn ang="0">
                  <a:pos x="53" y="61"/>
                </a:cxn>
                <a:cxn ang="0">
                  <a:pos x="45" y="42"/>
                </a:cxn>
                <a:cxn ang="0">
                  <a:pos x="17" y="42"/>
                </a:cxn>
                <a:cxn ang="0">
                  <a:pos x="10" y="61"/>
                </a:cxn>
                <a:cxn ang="0">
                  <a:pos x="0" y="61"/>
                </a:cxn>
                <a:cxn ang="0">
                  <a:pos x="21" y="34"/>
                </a:cxn>
                <a:cxn ang="0">
                  <a:pos x="42" y="34"/>
                </a:cxn>
                <a:cxn ang="0">
                  <a:pos x="36" y="19"/>
                </a:cxn>
                <a:cxn ang="0">
                  <a:pos x="34" y="15"/>
                </a:cxn>
                <a:cxn ang="0">
                  <a:pos x="33" y="12"/>
                </a:cxn>
                <a:cxn ang="0">
                  <a:pos x="32" y="10"/>
                </a:cxn>
                <a:cxn ang="0">
                  <a:pos x="31" y="6"/>
                </a:cxn>
                <a:cxn ang="0">
                  <a:pos x="31" y="10"/>
                </a:cxn>
                <a:cxn ang="0">
                  <a:pos x="30" y="13"/>
                </a:cxn>
                <a:cxn ang="0">
                  <a:pos x="29" y="15"/>
                </a:cxn>
                <a:cxn ang="0">
                  <a:pos x="28" y="18"/>
                </a:cxn>
                <a:cxn ang="0">
                  <a:pos x="21" y="34"/>
                </a:cxn>
                <a:cxn ang="0">
                  <a:pos x="0" y="61"/>
                </a:cxn>
              </a:cxnLst>
              <a:rect l="0" t="0" r="r" b="b"/>
              <a:pathLst>
                <a:path w="63" h="62">
                  <a:moveTo>
                    <a:pt x="0" y="61"/>
                  </a:moveTo>
                  <a:lnTo>
                    <a:pt x="28" y="0"/>
                  </a:lnTo>
                  <a:lnTo>
                    <a:pt x="36" y="0"/>
                  </a:lnTo>
                  <a:lnTo>
                    <a:pt x="62" y="61"/>
                  </a:lnTo>
                  <a:lnTo>
                    <a:pt x="53" y="61"/>
                  </a:lnTo>
                  <a:lnTo>
                    <a:pt x="45" y="42"/>
                  </a:lnTo>
                  <a:lnTo>
                    <a:pt x="17" y="42"/>
                  </a:lnTo>
                  <a:lnTo>
                    <a:pt x="10" y="61"/>
                  </a:lnTo>
                  <a:lnTo>
                    <a:pt x="0" y="61"/>
                  </a:lnTo>
                  <a:lnTo>
                    <a:pt x="21" y="34"/>
                  </a:lnTo>
                  <a:lnTo>
                    <a:pt x="42" y="34"/>
                  </a:lnTo>
                  <a:lnTo>
                    <a:pt x="36" y="19"/>
                  </a:lnTo>
                  <a:lnTo>
                    <a:pt x="34" y="15"/>
                  </a:lnTo>
                  <a:lnTo>
                    <a:pt x="33" y="12"/>
                  </a:lnTo>
                  <a:lnTo>
                    <a:pt x="32" y="10"/>
                  </a:lnTo>
                  <a:lnTo>
                    <a:pt x="31" y="6"/>
                  </a:lnTo>
                  <a:lnTo>
                    <a:pt x="31" y="10"/>
                  </a:lnTo>
                  <a:lnTo>
                    <a:pt x="30" y="13"/>
                  </a:lnTo>
                  <a:lnTo>
                    <a:pt x="29" y="15"/>
                  </a:lnTo>
                  <a:lnTo>
                    <a:pt x="28" y="18"/>
                  </a:lnTo>
                  <a:lnTo>
                    <a:pt x="21" y="34"/>
                  </a:lnTo>
                  <a:lnTo>
                    <a:pt x="0" y="61"/>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50" name="Freeform 370"/>
            <p:cNvSpPr>
              <a:spLocks/>
            </p:cNvSpPr>
            <p:nvPr/>
          </p:nvSpPr>
          <p:spPr bwMode="auto">
            <a:xfrm>
              <a:off x="2730" y="1407"/>
              <a:ext cx="52" cy="62"/>
            </a:xfrm>
            <a:custGeom>
              <a:avLst/>
              <a:gdLst/>
              <a:ahLst/>
              <a:cxnLst>
                <a:cxn ang="0">
                  <a:pos x="21" y="61"/>
                </a:cxn>
                <a:cxn ang="0">
                  <a:pos x="21" y="6"/>
                </a:cxn>
                <a:cxn ang="0">
                  <a:pos x="0" y="6"/>
                </a:cxn>
                <a:cxn ang="0">
                  <a:pos x="0" y="0"/>
                </a:cxn>
                <a:cxn ang="0">
                  <a:pos x="51" y="0"/>
                </a:cxn>
                <a:cxn ang="0">
                  <a:pos x="51" y="6"/>
                </a:cxn>
                <a:cxn ang="0">
                  <a:pos x="30" y="6"/>
                </a:cxn>
                <a:cxn ang="0">
                  <a:pos x="30" y="61"/>
                </a:cxn>
                <a:cxn ang="0">
                  <a:pos x="21" y="61"/>
                </a:cxn>
              </a:cxnLst>
              <a:rect l="0" t="0" r="r" b="b"/>
              <a:pathLst>
                <a:path w="52" h="62">
                  <a:moveTo>
                    <a:pt x="21" y="61"/>
                  </a:moveTo>
                  <a:lnTo>
                    <a:pt x="21" y="6"/>
                  </a:lnTo>
                  <a:lnTo>
                    <a:pt x="0" y="6"/>
                  </a:lnTo>
                  <a:lnTo>
                    <a:pt x="0" y="0"/>
                  </a:lnTo>
                  <a:lnTo>
                    <a:pt x="51" y="0"/>
                  </a:lnTo>
                  <a:lnTo>
                    <a:pt x="51" y="6"/>
                  </a:lnTo>
                  <a:lnTo>
                    <a:pt x="30" y="6"/>
                  </a:lnTo>
                  <a:lnTo>
                    <a:pt x="30" y="61"/>
                  </a:lnTo>
                  <a:lnTo>
                    <a:pt x="21" y="61"/>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51" name="Freeform 371"/>
            <p:cNvSpPr>
              <a:spLocks/>
            </p:cNvSpPr>
            <p:nvPr/>
          </p:nvSpPr>
          <p:spPr bwMode="auto">
            <a:xfrm>
              <a:off x="2241" y="1403"/>
              <a:ext cx="78" cy="61"/>
            </a:xfrm>
            <a:custGeom>
              <a:avLst/>
              <a:gdLst/>
              <a:ahLst/>
              <a:cxnLst>
                <a:cxn ang="0">
                  <a:pos x="0" y="30"/>
                </a:cxn>
                <a:cxn ang="0">
                  <a:pos x="0" y="30"/>
                </a:cxn>
                <a:cxn ang="0">
                  <a:pos x="77" y="0"/>
                </a:cxn>
                <a:cxn ang="0">
                  <a:pos x="76" y="2"/>
                </a:cxn>
                <a:cxn ang="0">
                  <a:pos x="75" y="4"/>
                </a:cxn>
                <a:cxn ang="0">
                  <a:pos x="73" y="5"/>
                </a:cxn>
                <a:cxn ang="0">
                  <a:pos x="73" y="8"/>
                </a:cxn>
                <a:cxn ang="0">
                  <a:pos x="72" y="10"/>
                </a:cxn>
                <a:cxn ang="0">
                  <a:pos x="72" y="12"/>
                </a:cxn>
                <a:cxn ang="0">
                  <a:pos x="71" y="13"/>
                </a:cxn>
                <a:cxn ang="0">
                  <a:pos x="70" y="15"/>
                </a:cxn>
                <a:cxn ang="0">
                  <a:pos x="70" y="17"/>
                </a:cxn>
                <a:cxn ang="0">
                  <a:pos x="70" y="18"/>
                </a:cxn>
                <a:cxn ang="0">
                  <a:pos x="69" y="20"/>
                </a:cxn>
                <a:cxn ang="0">
                  <a:pos x="69" y="23"/>
                </a:cxn>
                <a:cxn ang="0">
                  <a:pos x="69" y="25"/>
                </a:cxn>
                <a:cxn ang="0">
                  <a:pos x="69" y="26"/>
                </a:cxn>
                <a:cxn ang="0">
                  <a:pos x="69" y="28"/>
                </a:cxn>
                <a:cxn ang="0">
                  <a:pos x="69" y="30"/>
                </a:cxn>
                <a:cxn ang="0">
                  <a:pos x="69" y="32"/>
                </a:cxn>
                <a:cxn ang="0">
                  <a:pos x="69" y="33"/>
                </a:cxn>
                <a:cxn ang="0">
                  <a:pos x="69" y="35"/>
                </a:cxn>
                <a:cxn ang="0">
                  <a:pos x="69" y="38"/>
                </a:cxn>
                <a:cxn ang="0">
                  <a:pos x="69" y="40"/>
                </a:cxn>
                <a:cxn ang="0">
                  <a:pos x="70" y="41"/>
                </a:cxn>
                <a:cxn ang="0">
                  <a:pos x="70" y="43"/>
                </a:cxn>
                <a:cxn ang="0">
                  <a:pos x="70" y="45"/>
                </a:cxn>
                <a:cxn ang="0">
                  <a:pos x="71" y="46"/>
                </a:cxn>
                <a:cxn ang="0">
                  <a:pos x="72" y="48"/>
                </a:cxn>
                <a:cxn ang="0">
                  <a:pos x="72" y="50"/>
                </a:cxn>
                <a:cxn ang="0">
                  <a:pos x="73" y="53"/>
                </a:cxn>
                <a:cxn ang="0">
                  <a:pos x="73" y="54"/>
                </a:cxn>
                <a:cxn ang="0">
                  <a:pos x="75" y="56"/>
                </a:cxn>
                <a:cxn ang="0">
                  <a:pos x="76" y="58"/>
                </a:cxn>
                <a:cxn ang="0">
                  <a:pos x="77" y="60"/>
                </a:cxn>
                <a:cxn ang="0">
                  <a:pos x="0" y="30"/>
                </a:cxn>
              </a:cxnLst>
              <a:rect l="0" t="0" r="r" b="b"/>
              <a:pathLst>
                <a:path w="78" h="61">
                  <a:moveTo>
                    <a:pt x="0" y="30"/>
                  </a:moveTo>
                  <a:lnTo>
                    <a:pt x="0" y="30"/>
                  </a:lnTo>
                  <a:lnTo>
                    <a:pt x="77" y="0"/>
                  </a:lnTo>
                  <a:lnTo>
                    <a:pt x="76" y="2"/>
                  </a:lnTo>
                  <a:lnTo>
                    <a:pt x="75" y="4"/>
                  </a:lnTo>
                  <a:lnTo>
                    <a:pt x="73" y="5"/>
                  </a:lnTo>
                  <a:lnTo>
                    <a:pt x="73" y="8"/>
                  </a:lnTo>
                  <a:lnTo>
                    <a:pt x="72" y="10"/>
                  </a:lnTo>
                  <a:lnTo>
                    <a:pt x="72" y="12"/>
                  </a:lnTo>
                  <a:lnTo>
                    <a:pt x="71" y="13"/>
                  </a:lnTo>
                  <a:lnTo>
                    <a:pt x="70" y="15"/>
                  </a:lnTo>
                  <a:lnTo>
                    <a:pt x="70" y="17"/>
                  </a:lnTo>
                  <a:lnTo>
                    <a:pt x="70" y="18"/>
                  </a:lnTo>
                  <a:lnTo>
                    <a:pt x="69" y="20"/>
                  </a:lnTo>
                  <a:lnTo>
                    <a:pt x="69" y="23"/>
                  </a:lnTo>
                  <a:lnTo>
                    <a:pt x="69" y="25"/>
                  </a:lnTo>
                  <a:lnTo>
                    <a:pt x="69" y="26"/>
                  </a:lnTo>
                  <a:lnTo>
                    <a:pt x="69" y="28"/>
                  </a:lnTo>
                  <a:lnTo>
                    <a:pt x="69" y="30"/>
                  </a:lnTo>
                  <a:lnTo>
                    <a:pt x="69" y="32"/>
                  </a:lnTo>
                  <a:lnTo>
                    <a:pt x="69" y="33"/>
                  </a:lnTo>
                  <a:lnTo>
                    <a:pt x="69" y="35"/>
                  </a:lnTo>
                  <a:lnTo>
                    <a:pt x="69" y="38"/>
                  </a:lnTo>
                  <a:lnTo>
                    <a:pt x="69" y="40"/>
                  </a:lnTo>
                  <a:lnTo>
                    <a:pt x="70" y="41"/>
                  </a:lnTo>
                  <a:lnTo>
                    <a:pt x="70" y="43"/>
                  </a:lnTo>
                  <a:lnTo>
                    <a:pt x="70" y="45"/>
                  </a:lnTo>
                  <a:lnTo>
                    <a:pt x="71" y="46"/>
                  </a:lnTo>
                  <a:lnTo>
                    <a:pt x="72" y="48"/>
                  </a:lnTo>
                  <a:lnTo>
                    <a:pt x="72" y="50"/>
                  </a:lnTo>
                  <a:lnTo>
                    <a:pt x="73" y="53"/>
                  </a:lnTo>
                  <a:lnTo>
                    <a:pt x="73" y="54"/>
                  </a:lnTo>
                  <a:lnTo>
                    <a:pt x="75" y="56"/>
                  </a:lnTo>
                  <a:lnTo>
                    <a:pt x="76" y="58"/>
                  </a:lnTo>
                  <a:lnTo>
                    <a:pt x="77" y="60"/>
                  </a:lnTo>
                  <a:lnTo>
                    <a:pt x="0" y="3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52" name="Freeform 372"/>
            <p:cNvSpPr>
              <a:spLocks/>
            </p:cNvSpPr>
            <p:nvPr/>
          </p:nvSpPr>
          <p:spPr bwMode="auto">
            <a:xfrm>
              <a:off x="2281" y="1430"/>
              <a:ext cx="39" cy="6"/>
            </a:xfrm>
            <a:custGeom>
              <a:avLst/>
              <a:gdLst/>
              <a:ahLst/>
              <a:cxnLst>
                <a:cxn ang="0">
                  <a:pos x="37" y="1"/>
                </a:cxn>
                <a:cxn ang="0">
                  <a:pos x="37" y="1"/>
                </a:cxn>
                <a:cxn ang="0">
                  <a:pos x="32" y="1"/>
                </a:cxn>
                <a:cxn ang="0">
                  <a:pos x="29" y="1"/>
                </a:cxn>
                <a:cxn ang="0">
                  <a:pos x="25" y="1"/>
                </a:cxn>
                <a:cxn ang="0">
                  <a:pos x="20" y="1"/>
                </a:cxn>
                <a:cxn ang="0">
                  <a:pos x="16" y="1"/>
                </a:cxn>
                <a:cxn ang="0">
                  <a:pos x="11" y="1"/>
                </a:cxn>
                <a:cxn ang="0">
                  <a:pos x="6" y="0"/>
                </a:cxn>
                <a:cxn ang="0">
                  <a:pos x="0" y="0"/>
                </a:cxn>
                <a:cxn ang="0">
                  <a:pos x="0" y="5"/>
                </a:cxn>
                <a:cxn ang="0">
                  <a:pos x="6" y="5"/>
                </a:cxn>
                <a:cxn ang="0">
                  <a:pos x="11" y="5"/>
                </a:cxn>
                <a:cxn ang="0">
                  <a:pos x="16" y="5"/>
                </a:cxn>
                <a:cxn ang="0">
                  <a:pos x="20" y="5"/>
                </a:cxn>
                <a:cxn ang="0">
                  <a:pos x="25" y="5"/>
                </a:cxn>
                <a:cxn ang="0">
                  <a:pos x="29" y="5"/>
                </a:cxn>
                <a:cxn ang="0">
                  <a:pos x="34" y="5"/>
                </a:cxn>
                <a:cxn ang="0">
                  <a:pos x="38" y="5"/>
                </a:cxn>
                <a:cxn ang="0">
                  <a:pos x="37" y="1"/>
                </a:cxn>
              </a:cxnLst>
              <a:rect l="0" t="0" r="r" b="b"/>
              <a:pathLst>
                <a:path w="39" h="6">
                  <a:moveTo>
                    <a:pt x="37" y="1"/>
                  </a:moveTo>
                  <a:lnTo>
                    <a:pt x="37" y="1"/>
                  </a:lnTo>
                  <a:lnTo>
                    <a:pt x="32" y="1"/>
                  </a:lnTo>
                  <a:lnTo>
                    <a:pt x="29" y="1"/>
                  </a:lnTo>
                  <a:lnTo>
                    <a:pt x="25" y="1"/>
                  </a:lnTo>
                  <a:lnTo>
                    <a:pt x="20" y="1"/>
                  </a:lnTo>
                  <a:lnTo>
                    <a:pt x="16" y="1"/>
                  </a:lnTo>
                  <a:lnTo>
                    <a:pt x="11" y="1"/>
                  </a:lnTo>
                  <a:lnTo>
                    <a:pt x="6" y="0"/>
                  </a:lnTo>
                  <a:lnTo>
                    <a:pt x="0" y="0"/>
                  </a:lnTo>
                  <a:lnTo>
                    <a:pt x="0" y="5"/>
                  </a:lnTo>
                  <a:lnTo>
                    <a:pt x="6" y="5"/>
                  </a:lnTo>
                  <a:lnTo>
                    <a:pt x="11" y="5"/>
                  </a:lnTo>
                  <a:lnTo>
                    <a:pt x="16" y="5"/>
                  </a:lnTo>
                  <a:lnTo>
                    <a:pt x="20" y="5"/>
                  </a:lnTo>
                  <a:lnTo>
                    <a:pt x="25" y="5"/>
                  </a:lnTo>
                  <a:lnTo>
                    <a:pt x="29" y="5"/>
                  </a:lnTo>
                  <a:lnTo>
                    <a:pt x="34" y="5"/>
                  </a:lnTo>
                  <a:lnTo>
                    <a:pt x="38" y="5"/>
                  </a:lnTo>
                  <a:lnTo>
                    <a:pt x="37" y="1"/>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53" name="Freeform 373"/>
            <p:cNvSpPr>
              <a:spLocks/>
            </p:cNvSpPr>
            <p:nvPr/>
          </p:nvSpPr>
          <p:spPr bwMode="auto">
            <a:xfrm>
              <a:off x="2325" y="1412"/>
              <a:ext cx="39" cy="23"/>
            </a:xfrm>
            <a:custGeom>
              <a:avLst/>
              <a:gdLst/>
              <a:ahLst/>
              <a:cxnLst>
                <a:cxn ang="0">
                  <a:pos x="38" y="0"/>
                </a:cxn>
                <a:cxn ang="0">
                  <a:pos x="38" y="0"/>
                </a:cxn>
                <a:cxn ang="0">
                  <a:pos x="30" y="1"/>
                </a:cxn>
                <a:cxn ang="0">
                  <a:pos x="25" y="2"/>
                </a:cxn>
                <a:cxn ang="0">
                  <a:pos x="21" y="4"/>
                </a:cxn>
                <a:cxn ang="0">
                  <a:pos x="15" y="7"/>
                </a:cxn>
                <a:cxn ang="0">
                  <a:pos x="11" y="11"/>
                </a:cxn>
                <a:cxn ang="0">
                  <a:pos x="8" y="12"/>
                </a:cxn>
                <a:cxn ang="0">
                  <a:pos x="4" y="14"/>
                </a:cxn>
                <a:cxn ang="0">
                  <a:pos x="0" y="15"/>
                </a:cxn>
                <a:cxn ang="0">
                  <a:pos x="1" y="22"/>
                </a:cxn>
                <a:cxn ang="0">
                  <a:pos x="8" y="21"/>
                </a:cxn>
                <a:cxn ang="0">
                  <a:pos x="13" y="18"/>
                </a:cxn>
                <a:cxn ang="0">
                  <a:pos x="17" y="17"/>
                </a:cxn>
                <a:cxn ang="0">
                  <a:pos x="22" y="13"/>
                </a:cxn>
                <a:cxn ang="0">
                  <a:pos x="25" y="11"/>
                </a:cxn>
                <a:cxn ang="0">
                  <a:pos x="29" y="9"/>
                </a:cxn>
                <a:cxn ang="0">
                  <a:pos x="34" y="8"/>
                </a:cxn>
                <a:cxn ang="0">
                  <a:pos x="38" y="7"/>
                </a:cxn>
                <a:cxn ang="0">
                  <a:pos x="38" y="0"/>
                </a:cxn>
              </a:cxnLst>
              <a:rect l="0" t="0" r="r" b="b"/>
              <a:pathLst>
                <a:path w="39" h="23">
                  <a:moveTo>
                    <a:pt x="38" y="0"/>
                  </a:moveTo>
                  <a:lnTo>
                    <a:pt x="38" y="0"/>
                  </a:lnTo>
                  <a:lnTo>
                    <a:pt x="30" y="1"/>
                  </a:lnTo>
                  <a:lnTo>
                    <a:pt x="25" y="2"/>
                  </a:lnTo>
                  <a:lnTo>
                    <a:pt x="21" y="4"/>
                  </a:lnTo>
                  <a:lnTo>
                    <a:pt x="15" y="7"/>
                  </a:lnTo>
                  <a:lnTo>
                    <a:pt x="11" y="11"/>
                  </a:lnTo>
                  <a:lnTo>
                    <a:pt x="8" y="12"/>
                  </a:lnTo>
                  <a:lnTo>
                    <a:pt x="4" y="14"/>
                  </a:lnTo>
                  <a:lnTo>
                    <a:pt x="0" y="15"/>
                  </a:lnTo>
                  <a:lnTo>
                    <a:pt x="1" y="22"/>
                  </a:lnTo>
                  <a:lnTo>
                    <a:pt x="8" y="21"/>
                  </a:lnTo>
                  <a:lnTo>
                    <a:pt x="13" y="18"/>
                  </a:lnTo>
                  <a:lnTo>
                    <a:pt x="17" y="17"/>
                  </a:lnTo>
                  <a:lnTo>
                    <a:pt x="22" y="13"/>
                  </a:lnTo>
                  <a:lnTo>
                    <a:pt x="25" y="11"/>
                  </a:lnTo>
                  <a:lnTo>
                    <a:pt x="29" y="9"/>
                  </a:lnTo>
                  <a:lnTo>
                    <a:pt x="34" y="8"/>
                  </a:lnTo>
                  <a:lnTo>
                    <a:pt x="38" y="7"/>
                  </a:lnTo>
                  <a:lnTo>
                    <a:pt x="38"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54" name="Freeform 374"/>
            <p:cNvSpPr>
              <a:spLocks/>
            </p:cNvSpPr>
            <p:nvPr/>
          </p:nvSpPr>
          <p:spPr bwMode="auto">
            <a:xfrm>
              <a:off x="2370" y="1412"/>
              <a:ext cx="43" cy="21"/>
            </a:xfrm>
            <a:custGeom>
              <a:avLst/>
              <a:gdLst/>
              <a:ahLst/>
              <a:cxnLst>
                <a:cxn ang="0">
                  <a:pos x="42" y="15"/>
                </a:cxn>
                <a:cxn ang="0">
                  <a:pos x="42" y="16"/>
                </a:cxn>
                <a:cxn ang="0">
                  <a:pos x="39" y="13"/>
                </a:cxn>
                <a:cxn ang="0">
                  <a:pos x="35" y="10"/>
                </a:cxn>
                <a:cxn ang="0">
                  <a:pos x="31" y="8"/>
                </a:cxn>
                <a:cxn ang="0">
                  <a:pos x="26" y="5"/>
                </a:cxn>
                <a:cxn ang="0">
                  <a:pos x="20" y="3"/>
                </a:cxn>
                <a:cxn ang="0">
                  <a:pos x="14" y="2"/>
                </a:cxn>
                <a:cxn ang="0">
                  <a:pos x="7" y="1"/>
                </a:cxn>
                <a:cxn ang="0">
                  <a:pos x="0" y="0"/>
                </a:cxn>
                <a:cxn ang="0">
                  <a:pos x="0" y="7"/>
                </a:cxn>
                <a:cxn ang="0">
                  <a:pos x="6" y="8"/>
                </a:cxn>
                <a:cxn ang="0">
                  <a:pos x="10" y="9"/>
                </a:cxn>
                <a:cxn ang="0">
                  <a:pos x="16" y="10"/>
                </a:cxn>
                <a:cxn ang="0">
                  <a:pos x="20" y="12"/>
                </a:cxn>
                <a:cxn ang="0">
                  <a:pos x="25" y="14"/>
                </a:cxn>
                <a:cxn ang="0">
                  <a:pos x="28" y="17"/>
                </a:cxn>
                <a:cxn ang="0">
                  <a:pos x="32" y="17"/>
                </a:cxn>
                <a:cxn ang="0">
                  <a:pos x="34" y="20"/>
                </a:cxn>
                <a:cxn ang="0">
                  <a:pos x="42" y="15"/>
                </a:cxn>
              </a:cxnLst>
              <a:rect l="0" t="0" r="r" b="b"/>
              <a:pathLst>
                <a:path w="43" h="21">
                  <a:moveTo>
                    <a:pt x="42" y="15"/>
                  </a:moveTo>
                  <a:lnTo>
                    <a:pt x="42" y="16"/>
                  </a:lnTo>
                  <a:lnTo>
                    <a:pt x="39" y="13"/>
                  </a:lnTo>
                  <a:lnTo>
                    <a:pt x="35" y="10"/>
                  </a:lnTo>
                  <a:lnTo>
                    <a:pt x="31" y="8"/>
                  </a:lnTo>
                  <a:lnTo>
                    <a:pt x="26" y="5"/>
                  </a:lnTo>
                  <a:lnTo>
                    <a:pt x="20" y="3"/>
                  </a:lnTo>
                  <a:lnTo>
                    <a:pt x="14" y="2"/>
                  </a:lnTo>
                  <a:lnTo>
                    <a:pt x="7" y="1"/>
                  </a:lnTo>
                  <a:lnTo>
                    <a:pt x="0" y="0"/>
                  </a:lnTo>
                  <a:lnTo>
                    <a:pt x="0" y="7"/>
                  </a:lnTo>
                  <a:lnTo>
                    <a:pt x="6" y="8"/>
                  </a:lnTo>
                  <a:lnTo>
                    <a:pt x="10" y="9"/>
                  </a:lnTo>
                  <a:lnTo>
                    <a:pt x="16" y="10"/>
                  </a:lnTo>
                  <a:lnTo>
                    <a:pt x="20" y="12"/>
                  </a:lnTo>
                  <a:lnTo>
                    <a:pt x="25" y="14"/>
                  </a:lnTo>
                  <a:lnTo>
                    <a:pt x="28" y="17"/>
                  </a:lnTo>
                  <a:lnTo>
                    <a:pt x="32" y="17"/>
                  </a:lnTo>
                  <a:lnTo>
                    <a:pt x="34" y="20"/>
                  </a:lnTo>
                  <a:lnTo>
                    <a:pt x="42" y="15"/>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55" name="Freeform 375"/>
            <p:cNvSpPr>
              <a:spLocks/>
            </p:cNvSpPr>
            <p:nvPr/>
          </p:nvSpPr>
          <p:spPr bwMode="auto">
            <a:xfrm>
              <a:off x="2411" y="1432"/>
              <a:ext cx="39" cy="24"/>
            </a:xfrm>
            <a:custGeom>
              <a:avLst/>
              <a:gdLst/>
              <a:ahLst/>
              <a:cxnLst>
                <a:cxn ang="0">
                  <a:pos x="37" y="14"/>
                </a:cxn>
                <a:cxn ang="0">
                  <a:pos x="38" y="15"/>
                </a:cxn>
                <a:cxn ang="0">
                  <a:pos x="33" y="14"/>
                </a:cxn>
                <a:cxn ang="0">
                  <a:pos x="28" y="13"/>
                </a:cxn>
                <a:cxn ang="0">
                  <a:pos x="24" y="11"/>
                </a:cxn>
                <a:cxn ang="0">
                  <a:pos x="20" y="9"/>
                </a:cxn>
                <a:cxn ang="0">
                  <a:pos x="15" y="6"/>
                </a:cxn>
                <a:cxn ang="0">
                  <a:pos x="11" y="5"/>
                </a:cxn>
                <a:cxn ang="0">
                  <a:pos x="8" y="3"/>
                </a:cxn>
                <a:cxn ang="0">
                  <a:pos x="7" y="0"/>
                </a:cxn>
                <a:cxn ang="0">
                  <a:pos x="0" y="6"/>
                </a:cxn>
                <a:cxn ang="0">
                  <a:pos x="3" y="7"/>
                </a:cxn>
                <a:cxn ang="0">
                  <a:pos x="6" y="11"/>
                </a:cxn>
                <a:cxn ang="0">
                  <a:pos x="10" y="13"/>
                </a:cxn>
                <a:cxn ang="0">
                  <a:pos x="14" y="16"/>
                </a:cxn>
                <a:cxn ang="0">
                  <a:pos x="20" y="18"/>
                </a:cxn>
                <a:cxn ang="0">
                  <a:pos x="25" y="20"/>
                </a:cxn>
                <a:cxn ang="0">
                  <a:pos x="31" y="21"/>
                </a:cxn>
                <a:cxn ang="0">
                  <a:pos x="36" y="22"/>
                </a:cxn>
                <a:cxn ang="0">
                  <a:pos x="37" y="23"/>
                </a:cxn>
                <a:cxn ang="0">
                  <a:pos x="36" y="22"/>
                </a:cxn>
                <a:cxn ang="0">
                  <a:pos x="37" y="22"/>
                </a:cxn>
                <a:cxn ang="0">
                  <a:pos x="37" y="23"/>
                </a:cxn>
                <a:cxn ang="0">
                  <a:pos x="37" y="14"/>
                </a:cxn>
              </a:cxnLst>
              <a:rect l="0" t="0" r="r" b="b"/>
              <a:pathLst>
                <a:path w="39" h="24">
                  <a:moveTo>
                    <a:pt x="37" y="14"/>
                  </a:moveTo>
                  <a:lnTo>
                    <a:pt x="38" y="15"/>
                  </a:lnTo>
                  <a:lnTo>
                    <a:pt x="33" y="14"/>
                  </a:lnTo>
                  <a:lnTo>
                    <a:pt x="28" y="13"/>
                  </a:lnTo>
                  <a:lnTo>
                    <a:pt x="24" y="11"/>
                  </a:lnTo>
                  <a:lnTo>
                    <a:pt x="20" y="9"/>
                  </a:lnTo>
                  <a:lnTo>
                    <a:pt x="15" y="6"/>
                  </a:lnTo>
                  <a:lnTo>
                    <a:pt x="11" y="5"/>
                  </a:lnTo>
                  <a:lnTo>
                    <a:pt x="8" y="3"/>
                  </a:lnTo>
                  <a:lnTo>
                    <a:pt x="7" y="0"/>
                  </a:lnTo>
                  <a:lnTo>
                    <a:pt x="0" y="6"/>
                  </a:lnTo>
                  <a:lnTo>
                    <a:pt x="3" y="7"/>
                  </a:lnTo>
                  <a:lnTo>
                    <a:pt x="6" y="11"/>
                  </a:lnTo>
                  <a:lnTo>
                    <a:pt x="10" y="13"/>
                  </a:lnTo>
                  <a:lnTo>
                    <a:pt x="14" y="16"/>
                  </a:lnTo>
                  <a:lnTo>
                    <a:pt x="20" y="18"/>
                  </a:lnTo>
                  <a:lnTo>
                    <a:pt x="25" y="20"/>
                  </a:lnTo>
                  <a:lnTo>
                    <a:pt x="31" y="21"/>
                  </a:lnTo>
                  <a:lnTo>
                    <a:pt x="36" y="22"/>
                  </a:lnTo>
                  <a:lnTo>
                    <a:pt x="37" y="23"/>
                  </a:lnTo>
                  <a:lnTo>
                    <a:pt x="36" y="22"/>
                  </a:lnTo>
                  <a:lnTo>
                    <a:pt x="37" y="22"/>
                  </a:lnTo>
                  <a:lnTo>
                    <a:pt x="37" y="23"/>
                  </a:lnTo>
                  <a:lnTo>
                    <a:pt x="37" y="14"/>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56" name="Freeform 376"/>
            <p:cNvSpPr>
              <a:spLocks/>
            </p:cNvSpPr>
            <p:nvPr/>
          </p:nvSpPr>
          <p:spPr bwMode="auto">
            <a:xfrm>
              <a:off x="2457" y="1432"/>
              <a:ext cx="42" cy="24"/>
            </a:xfrm>
            <a:custGeom>
              <a:avLst/>
              <a:gdLst/>
              <a:ahLst/>
              <a:cxnLst>
                <a:cxn ang="0">
                  <a:pos x="33" y="0"/>
                </a:cxn>
                <a:cxn ang="0">
                  <a:pos x="31" y="3"/>
                </a:cxn>
                <a:cxn ang="0">
                  <a:pos x="28" y="6"/>
                </a:cxn>
                <a:cxn ang="0">
                  <a:pos x="23" y="8"/>
                </a:cxn>
                <a:cxn ang="0">
                  <a:pos x="19" y="10"/>
                </a:cxn>
                <a:cxn ang="0">
                  <a:pos x="13" y="12"/>
                </a:cxn>
                <a:cxn ang="0">
                  <a:pos x="9" y="14"/>
                </a:cxn>
                <a:cxn ang="0">
                  <a:pos x="4" y="14"/>
                </a:cxn>
                <a:cxn ang="0">
                  <a:pos x="0" y="14"/>
                </a:cxn>
                <a:cxn ang="0">
                  <a:pos x="0" y="23"/>
                </a:cxn>
                <a:cxn ang="0">
                  <a:pos x="6" y="21"/>
                </a:cxn>
                <a:cxn ang="0">
                  <a:pos x="11" y="21"/>
                </a:cxn>
                <a:cxn ang="0">
                  <a:pos x="17" y="19"/>
                </a:cxn>
                <a:cxn ang="0">
                  <a:pos x="23" y="17"/>
                </a:cxn>
                <a:cxn ang="0">
                  <a:pos x="28" y="15"/>
                </a:cxn>
                <a:cxn ang="0">
                  <a:pos x="32" y="12"/>
                </a:cxn>
                <a:cxn ang="0">
                  <a:pos x="38" y="9"/>
                </a:cxn>
                <a:cxn ang="0">
                  <a:pos x="41" y="6"/>
                </a:cxn>
                <a:cxn ang="0">
                  <a:pos x="33" y="0"/>
                </a:cxn>
              </a:cxnLst>
              <a:rect l="0" t="0" r="r" b="b"/>
              <a:pathLst>
                <a:path w="42" h="24">
                  <a:moveTo>
                    <a:pt x="33" y="0"/>
                  </a:moveTo>
                  <a:lnTo>
                    <a:pt x="31" y="3"/>
                  </a:lnTo>
                  <a:lnTo>
                    <a:pt x="28" y="6"/>
                  </a:lnTo>
                  <a:lnTo>
                    <a:pt x="23" y="8"/>
                  </a:lnTo>
                  <a:lnTo>
                    <a:pt x="19" y="10"/>
                  </a:lnTo>
                  <a:lnTo>
                    <a:pt x="13" y="12"/>
                  </a:lnTo>
                  <a:lnTo>
                    <a:pt x="9" y="14"/>
                  </a:lnTo>
                  <a:lnTo>
                    <a:pt x="4" y="14"/>
                  </a:lnTo>
                  <a:lnTo>
                    <a:pt x="0" y="14"/>
                  </a:lnTo>
                  <a:lnTo>
                    <a:pt x="0" y="23"/>
                  </a:lnTo>
                  <a:lnTo>
                    <a:pt x="6" y="21"/>
                  </a:lnTo>
                  <a:lnTo>
                    <a:pt x="11" y="21"/>
                  </a:lnTo>
                  <a:lnTo>
                    <a:pt x="17" y="19"/>
                  </a:lnTo>
                  <a:lnTo>
                    <a:pt x="23" y="17"/>
                  </a:lnTo>
                  <a:lnTo>
                    <a:pt x="28" y="15"/>
                  </a:lnTo>
                  <a:lnTo>
                    <a:pt x="32" y="12"/>
                  </a:lnTo>
                  <a:lnTo>
                    <a:pt x="38" y="9"/>
                  </a:lnTo>
                  <a:lnTo>
                    <a:pt x="41" y="6"/>
                  </a:lnTo>
                  <a:lnTo>
                    <a:pt x="33"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57" name="Freeform 377"/>
            <p:cNvSpPr>
              <a:spLocks/>
            </p:cNvSpPr>
            <p:nvPr/>
          </p:nvSpPr>
          <p:spPr bwMode="auto">
            <a:xfrm>
              <a:off x="1314" y="338"/>
              <a:ext cx="96" cy="72"/>
            </a:xfrm>
            <a:custGeom>
              <a:avLst/>
              <a:gdLst/>
              <a:ahLst/>
              <a:cxnLst>
                <a:cxn ang="0">
                  <a:pos x="0" y="0"/>
                </a:cxn>
                <a:cxn ang="0">
                  <a:pos x="95" y="0"/>
                </a:cxn>
                <a:cxn ang="0">
                  <a:pos x="95" y="71"/>
                </a:cxn>
                <a:cxn ang="0">
                  <a:pos x="0" y="71"/>
                </a:cxn>
                <a:cxn ang="0">
                  <a:pos x="0" y="0"/>
                </a:cxn>
              </a:cxnLst>
              <a:rect l="0" t="0" r="r" b="b"/>
              <a:pathLst>
                <a:path w="96" h="72">
                  <a:moveTo>
                    <a:pt x="0" y="0"/>
                  </a:moveTo>
                  <a:lnTo>
                    <a:pt x="95" y="0"/>
                  </a:lnTo>
                  <a:lnTo>
                    <a:pt x="95" y="71"/>
                  </a:lnTo>
                  <a:lnTo>
                    <a:pt x="0" y="71"/>
                  </a:lnTo>
                  <a:lnTo>
                    <a:pt x="0"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58" name="Freeform 378"/>
            <p:cNvSpPr>
              <a:spLocks/>
            </p:cNvSpPr>
            <p:nvPr/>
          </p:nvSpPr>
          <p:spPr bwMode="auto">
            <a:xfrm>
              <a:off x="1314" y="333"/>
              <a:ext cx="102" cy="4"/>
            </a:xfrm>
            <a:custGeom>
              <a:avLst/>
              <a:gdLst/>
              <a:ahLst/>
              <a:cxnLst>
                <a:cxn ang="0">
                  <a:pos x="101" y="2"/>
                </a:cxn>
                <a:cxn ang="0">
                  <a:pos x="95" y="0"/>
                </a:cxn>
                <a:cxn ang="0">
                  <a:pos x="0" y="0"/>
                </a:cxn>
                <a:cxn ang="0">
                  <a:pos x="0" y="3"/>
                </a:cxn>
                <a:cxn ang="0">
                  <a:pos x="95" y="3"/>
                </a:cxn>
                <a:cxn ang="0">
                  <a:pos x="89" y="2"/>
                </a:cxn>
                <a:cxn ang="0">
                  <a:pos x="101" y="2"/>
                </a:cxn>
                <a:cxn ang="0">
                  <a:pos x="101" y="0"/>
                </a:cxn>
                <a:cxn ang="0">
                  <a:pos x="95" y="0"/>
                </a:cxn>
                <a:cxn ang="0">
                  <a:pos x="101" y="2"/>
                </a:cxn>
              </a:cxnLst>
              <a:rect l="0" t="0" r="r" b="b"/>
              <a:pathLst>
                <a:path w="102" h="4">
                  <a:moveTo>
                    <a:pt x="101" y="2"/>
                  </a:moveTo>
                  <a:lnTo>
                    <a:pt x="95" y="0"/>
                  </a:lnTo>
                  <a:lnTo>
                    <a:pt x="0" y="0"/>
                  </a:lnTo>
                  <a:lnTo>
                    <a:pt x="0" y="3"/>
                  </a:lnTo>
                  <a:lnTo>
                    <a:pt x="95" y="3"/>
                  </a:lnTo>
                  <a:lnTo>
                    <a:pt x="89" y="2"/>
                  </a:lnTo>
                  <a:lnTo>
                    <a:pt x="101" y="2"/>
                  </a:lnTo>
                  <a:lnTo>
                    <a:pt x="101" y="0"/>
                  </a:lnTo>
                  <a:lnTo>
                    <a:pt x="95" y="0"/>
                  </a:lnTo>
                  <a:lnTo>
                    <a:pt x="101" y="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59" name="Freeform 379"/>
            <p:cNvSpPr>
              <a:spLocks/>
            </p:cNvSpPr>
            <p:nvPr/>
          </p:nvSpPr>
          <p:spPr bwMode="auto">
            <a:xfrm>
              <a:off x="1410" y="338"/>
              <a:ext cx="6" cy="78"/>
            </a:xfrm>
            <a:custGeom>
              <a:avLst/>
              <a:gdLst/>
              <a:ahLst/>
              <a:cxnLst>
                <a:cxn ang="0">
                  <a:pos x="3" y="77"/>
                </a:cxn>
                <a:cxn ang="0">
                  <a:pos x="5" y="72"/>
                </a:cxn>
                <a:cxn ang="0">
                  <a:pos x="5" y="0"/>
                </a:cxn>
                <a:cxn ang="0">
                  <a:pos x="0" y="0"/>
                </a:cxn>
                <a:cxn ang="0">
                  <a:pos x="0" y="72"/>
                </a:cxn>
                <a:cxn ang="0">
                  <a:pos x="3" y="67"/>
                </a:cxn>
                <a:cxn ang="0">
                  <a:pos x="3" y="77"/>
                </a:cxn>
                <a:cxn ang="0">
                  <a:pos x="5" y="77"/>
                </a:cxn>
                <a:cxn ang="0">
                  <a:pos x="5" y="72"/>
                </a:cxn>
                <a:cxn ang="0">
                  <a:pos x="3" y="77"/>
                </a:cxn>
              </a:cxnLst>
              <a:rect l="0" t="0" r="r" b="b"/>
              <a:pathLst>
                <a:path w="6" h="78">
                  <a:moveTo>
                    <a:pt x="3" y="77"/>
                  </a:moveTo>
                  <a:lnTo>
                    <a:pt x="5" y="72"/>
                  </a:lnTo>
                  <a:lnTo>
                    <a:pt x="5" y="0"/>
                  </a:lnTo>
                  <a:lnTo>
                    <a:pt x="0" y="0"/>
                  </a:lnTo>
                  <a:lnTo>
                    <a:pt x="0" y="72"/>
                  </a:lnTo>
                  <a:lnTo>
                    <a:pt x="3" y="67"/>
                  </a:lnTo>
                  <a:lnTo>
                    <a:pt x="3" y="77"/>
                  </a:lnTo>
                  <a:lnTo>
                    <a:pt x="5" y="77"/>
                  </a:lnTo>
                  <a:lnTo>
                    <a:pt x="5" y="72"/>
                  </a:lnTo>
                  <a:lnTo>
                    <a:pt x="3" y="77"/>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60" name="Freeform 380"/>
            <p:cNvSpPr>
              <a:spLocks/>
            </p:cNvSpPr>
            <p:nvPr/>
          </p:nvSpPr>
          <p:spPr bwMode="auto">
            <a:xfrm>
              <a:off x="1310" y="411"/>
              <a:ext cx="100" cy="5"/>
            </a:xfrm>
            <a:custGeom>
              <a:avLst/>
              <a:gdLst/>
              <a:ahLst/>
              <a:cxnLst>
                <a:cxn ang="0">
                  <a:pos x="0" y="2"/>
                </a:cxn>
                <a:cxn ang="0">
                  <a:pos x="5" y="4"/>
                </a:cxn>
                <a:cxn ang="0">
                  <a:pos x="99" y="4"/>
                </a:cxn>
                <a:cxn ang="0">
                  <a:pos x="99" y="0"/>
                </a:cxn>
                <a:cxn ang="0">
                  <a:pos x="5" y="0"/>
                </a:cxn>
                <a:cxn ang="0">
                  <a:pos x="11" y="2"/>
                </a:cxn>
                <a:cxn ang="0">
                  <a:pos x="0" y="2"/>
                </a:cxn>
                <a:cxn ang="0">
                  <a:pos x="0" y="4"/>
                </a:cxn>
                <a:cxn ang="0">
                  <a:pos x="5" y="4"/>
                </a:cxn>
                <a:cxn ang="0">
                  <a:pos x="0" y="2"/>
                </a:cxn>
              </a:cxnLst>
              <a:rect l="0" t="0" r="r" b="b"/>
              <a:pathLst>
                <a:path w="100" h="5">
                  <a:moveTo>
                    <a:pt x="0" y="2"/>
                  </a:moveTo>
                  <a:lnTo>
                    <a:pt x="5" y="4"/>
                  </a:lnTo>
                  <a:lnTo>
                    <a:pt x="99" y="4"/>
                  </a:lnTo>
                  <a:lnTo>
                    <a:pt x="99" y="0"/>
                  </a:lnTo>
                  <a:lnTo>
                    <a:pt x="5" y="0"/>
                  </a:lnTo>
                  <a:lnTo>
                    <a:pt x="11" y="2"/>
                  </a:lnTo>
                  <a:lnTo>
                    <a:pt x="0" y="2"/>
                  </a:lnTo>
                  <a:lnTo>
                    <a:pt x="0" y="4"/>
                  </a:lnTo>
                  <a:lnTo>
                    <a:pt x="5" y="4"/>
                  </a:lnTo>
                  <a:lnTo>
                    <a:pt x="0" y="2"/>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61" name="Freeform 381"/>
            <p:cNvSpPr>
              <a:spLocks/>
            </p:cNvSpPr>
            <p:nvPr/>
          </p:nvSpPr>
          <p:spPr bwMode="auto">
            <a:xfrm>
              <a:off x="1310" y="333"/>
              <a:ext cx="4" cy="77"/>
            </a:xfrm>
            <a:custGeom>
              <a:avLst/>
              <a:gdLst/>
              <a:ahLst/>
              <a:cxnLst>
                <a:cxn ang="0">
                  <a:pos x="1" y="0"/>
                </a:cxn>
                <a:cxn ang="0">
                  <a:pos x="0" y="5"/>
                </a:cxn>
                <a:cxn ang="0">
                  <a:pos x="0" y="76"/>
                </a:cxn>
                <a:cxn ang="0">
                  <a:pos x="3" y="76"/>
                </a:cxn>
                <a:cxn ang="0">
                  <a:pos x="3" y="5"/>
                </a:cxn>
                <a:cxn ang="0">
                  <a:pos x="1" y="10"/>
                </a:cxn>
                <a:cxn ang="0">
                  <a:pos x="1" y="0"/>
                </a:cxn>
                <a:cxn ang="0">
                  <a:pos x="0" y="0"/>
                </a:cxn>
                <a:cxn ang="0">
                  <a:pos x="0" y="5"/>
                </a:cxn>
                <a:cxn ang="0">
                  <a:pos x="1" y="0"/>
                </a:cxn>
              </a:cxnLst>
              <a:rect l="0" t="0" r="r" b="b"/>
              <a:pathLst>
                <a:path w="4" h="77">
                  <a:moveTo>
                    <a:pt x="1" y="0"/>
                  </a:moveTo>
                  <a:lnTo>
                    <a:pt x="0" y="5"/>
                  </a:lnTo>
                  <a:lnTo>
                    <a:pt x="0" y="76"/>
                  </a:lnTo>
                  <a:lnTo>
                    <a:pt x="3" y="76"/>
                  </a:lnTo>
                  <a:lnTo>
                    <a:pt x="3" y="5"/>
                  </a:lnTo>
                  <a:lnTo>
                    <a:pt x="1" y="10"/>
                  </a:lnTo>
                  <a:lnTo>
                    <a:pt x="1" y="0"/>
                  </a:lnTo>
                  <a:lnTo>
                    <a:pt x="0" y="0"/>
                  </a:lnTo>
                  <a:lnTo>
                    <a:pt x="0" y="5"/>
                  </a:lnTo>
                  <a:lnTo>
                    <a:pt x="1"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62" name="Freeform 382"/>
            <p:cNvSpPr>
              <a:spLocks/>
            </p:cNvSpPr>
            <p:nvPr/>
          </p:nvSpPr>
          <p:spPr bwMode="auto">
            <a:xfrm>
              <a:off x="1319" y="409"/>
              <a:ext cx="85" cy="11"/>
            </a:xfrm>
            <a:custGeom>
              <a:avLst/>
              <a:gdLst/>
              <a:ahLst/>
              <a:cxnLst>
                <a:cxn ang="0">
                  <a:pos x="84" y="5"/>
                </a:cxn>
                <a:cxn ang="0">
                  <a:pos x="84" y="0"/>
                </a:cxn>
                <a:cxn ang="0">
                  <a:pos x="0" y="0"/>
                </a:cxn>
                <a:cxn ang="0">
                  <a:pos x="0" y="10"/>
                </a:cxn>
                <a:cxn ang="0">
                  <a:pos x="84" y="10"/>
                </a:cxn>
                <a:cxn ang="0">
                  <a:pos x="84" y="5"/>
                </a:cxn>
              </a:cxnLst>
              <a:rect l="0" t="0" r="r" b="b"/>
              <a:pathLst>
                <a:path w="85" h="11">
                  <a:moveTo>
                    <a:pt x="84" y="5"/>
                  </a:moveTo>
                  <a:lnTo>
                    <a:pt x="84" y="0"/>
                  </a:lnTo>
                  <a:lnTo>
                    <a:pt x="0" y="0"/>
                  </a:lnTo>
                  <a:lnTo>
                    <a:pt x="0" y="10"/>
                  </a:lnTo>
                  <a:lnTo>
                    <a:pt x="84" y="10"/>
                  </a:lnTo>
                  <a:lnTo>
                    <a:pt x="84" y="5"/>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63" name="Freeform 383"/>
            <p:cNvSpPr>
              <a:spLocks/>
            </p:cNvSpPr>
            <p:nvPr/>
          </p:nvSpPr>
          <p:spPr bwMode="auto">
            <a:xfrm>
              <a:off x="1292" y="329"/>
              <a:ext cx="135" cy="10"/>
            </a:xfrm>
            <a:custGeom>
              <a:avLst/>
              <a:gdLst/>
              <a:ahLst/>
              <a:cxnLst>
                <a:cxn ang="0">
                  <a:pos x="134" y="5"/>
                </a:cxn>
                <a:cxn ang="0">
                  <a:pos x="134" y="0"/>
                </a:cxn>
                <a:cxn ang="0">
                  <a:pos x="0" y="0"/>
                </a:cxn>
                <a:cxn ang="0">
                  <a:pos x="0" y="9"/>
                </a:cxn>
                <a:cxn ang="0">
                  <a:pos x="134" y="9"/>
                </a:cxn>
                <a:cxn ang="0">
                  <a:pos x="134" y="5"/>
                </a:cxn>
              </a:cxnLst>
              <a:rect l="0" t="0" r="r" b="b"/>
              <a:pathLst>
                <a:path w="135" h="10">
                  <a:moveTo>
                    <a:pt x="134" y="5"/>
                  </a:moveTo>
                  <a:lnTo>
                    <a:pt x="134" y="0"/>
                  </a:lnTo>
                  <a:lnTo>
                    <a:pt x="0" y="0"/>
                  </a:lnTo>
                  <a:lnTo>
                    <a:pt x="0" y="9"/>
                  </a:lnTo>
                  <a:lnTo>
                    <a:pt x="134" y="9"/>
                  </a:lnTo>
                  <a:lnTo>
                    <a:pt x="134" y="5"/>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64" name="Freeform 384"/>
            <p:cNvSpPr>
              <a:spLocks/>
            </p:cNvSpPr>
            <p:nvPr/>
          </p:nvSpPr>
          <p:spPr bwMode="auto">
            <a:xfrm>
              <a:off x="1358" y="262"/>
              <a:ext cx="13" cy="119"/>
            </a:xfrm>
            <a:custGeom>
              <a:avLst/>
              <a:gdLst/>
              <a:ahLst/>
              <a:cxnLst>
                <a:cxn ang="0">
                  <a:pos x="6" y="0"/>
                </a:cxn>
                <a:cxn ang="0">
                  <a:pos x="0" y="0"/>
                </a:cxn>
                <a:cxn ang="0">
                  <a:pos x="0" y="118"/>
                </a:cxn>
                <a:cxn ang="0">
                  <a:pos x="12" y="118"/>
                </a:cxn>
                <a:cxn ang="0">
                  <a:pos x="12" y="0"/>
                </a:cxn>
                <a:cxn ang="0">
                  <a:pos x="6" y="0"/>
                </a:cxn>
              </a:cxnLst>
              <a:rect l="0" t="0" r="r" b="b"/>
              <a:pathLst>
                <a:path w="13" h="119">
                  <a:moveTo>
                    <a:pt x="6" y="0"/>
                  </a:moveTo>
                  <a:lnTo>
                    <a:pt x="0" y="0"/>
                  </a:lnTo>
                  <a:lnTo>
                    <a:pt x="0" y="118"/>
                  </a:lnTo>
                  <a:lnTo>
                    <a:pt x="12" y="118"/>
                  </a:lnTo>
                  <a:lnTo>
                    <a:pt x="12" y="0"/>
                  </a:lnTo>
                  <a:lnTo>
                    <a:pt x="6"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sp>
          <p:nvSpPr>
            <p:cNvPr id="1147265" name="Freeform 385"/>
            <p:cNvSpPr>
              <a:spLocks/>
            </p:cNvSpPr>
            <p:nvPr/>
          </p:nvSpPr>
          <p:spPr bwMode="auto">
            <a:xfrm>
              <a:off x="1303" y="152"/>
              <a:ext cx="124" cy="110"/>
            </a:xfrm>
            <a:custGeom>
              <a:avLst/>
              <a:gdLst/>
              <a:ahLst/>
              <a:cxnLst>
                <a:cxn ang="0">
                  <a:pos x="62" y="0"/>
                </a:cxn>
                <a:cxn ang="0">
                  <a:pos x="62" y="0"/>
                </a:cxn>
                <a:cxn ang="0">
                  <a:pos x="0" y="109"/>
                </a:cxn>
                <a:cxn ang="0">
                  <a:pos x="123" y="109"/>
                </a:cxn>
                <a:cxn ang="0">
                  <a:pos x="62" y="0"/>
                </a:cxn>
              </a:cxnLst>
              <a:rect l="0" t="0" r="r" b="b"/>
              <a:pathLst>
                <a:path w="124" h="110">
                  <a:moveTo>
                    <a:pt x="62" y="0"/>
                  </a:moveTo>
                  <a:lnTo>
                    <a:pt x="62" y="0"/>
                  </a:lnTo>
                  <a:lnTo>
                    <a:pt x="0" y="109"/>
                  </a:lnTo>
                  <a:lnTo>
                    <a:pt x="123" y="109"/>
                  </a:lnTo>
                  <a:lnTo>
                    <a:pt x="62" y="0"/>
                  </a:lnTo>
                </a:path>
              </a:pathLst>
            </a:custGeom>
            <a:solidFill>
              <a:srgbClr val="FFFFFF"/>
            </a:solidFill>
            <a:ln w="12700" cap="rnd" cmpd="sng">
              <a:noFill/>
              <a:prstDash val="solid"/>
              <a:round/>
              <a:headEnd type="none" w="med" len="med"/>
              <a:tailEnd type="none" w="med" len="med"/>
            </a:ln>
            <a:effectLst/>
          </p:spPr>
          <p:txBody>
            <a:bodyPr/>
            <a:lstStyle/>
            <a:p>
              <a:endParaRPr lang="en-US"/>
            </a:p>
          </p:txBody>
        </p:sp>
      </p:grpSp>
      <p:pic>
        <p:nvPicPr>
          <p:cNvPr id="1147266" name="Picture 386"/>
          <p:cNvPicPr>
            <a:picLocks noChangeArrowheads="1"/>
          </p:cNvPicPr>
          <p:nvPr/>
        </p:nvPicPr>
        <p:blipFill>
          <a:blip r:embed="rId3"/>
          <a:srcRect/>
          <a:stretch>
            <a:fillRect/>
          </a:stretch>
        </p:blipFill>
        <p:spPr bwMode="auto">
          <a:xfrm>
            <a:off x="4454525" y="2476500"/>
            <a:ext cx="1087438" cy="3024188"/>
          </a:xfrm>
          <a:prstGeom prst="rect">
            <a:avLst/>
          </a:prstGeom>
          <a:noFill/>
          <a:ln w="12700">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4" fill="hold" nodeType="afterEffect">
                                  <p:stCondLst>
                                    <p:cond delay="0"/>
                                  </p:stCondLst>
                                  <p:childTnLst>
                                    <p:set>
                                      <p:cBhvr>
                                        <p:cTn id="6" dur="1" fill="hold">
                                          <p:stCondLst>
                                            <p:cond delay="0"/>
                                          </p:stCondLst>
                                        </p:cTn>
                                        <p:tgtEl>
                                          <p:spTgt spid="1147266"/>
                                        </p:tgtEl>
                                        <p:attrNameLst>
                                          <p:attrName>style.visibility</p:attrName>
                                        </p:attrNameLst>
                                      </p:cBhvr>
                                      <p:to>
                                        <p:strVal val="visible"/>
                                      </p:to>
                                    </p:set>
                                    <p:anim calcmode="lin" valueType="num">
                                      <p:cBhvr>
                                        <p:cTn id="7" dur="500" fill="hold"/>
                                        <p:tgtEl>
                                          <p:spTgt spid="1147266"/>
                                        </p:tgtEl>
                                        <p:attrNameLst>
                                          <p:attrName>ppt_x</p:attrName>
                                        </p:attrNameLst>
                                      </p:cBhvr>
                                      <p:tavLst>
                                        <p:tav tm="0">
                                          <p:val>
                                            <p:strVal val="#ppt_x"/>
                                          </p:val>
                                        </p:tav>
                                        <p:tav tm="100000">
                                          <p:val>
                                            <p:strVal val="#ppt_x"/>
                                          </p:val>
                                        </p:tav>
                                      </p:tavLst>
                                    </p:anim>
                                    <p:anim calcmode="lin" valueType="num">
                                      <p:cBhvr>
                                        <p:cTn id="8" dur="500" fill="hold"/>
                                        <p:tgtEl>
                                          <p:spTgt spid="1147266"/>
                                        </p:tgtEl>
                                        <p:attrNameLst>
                                          <p:attrName>ppt_y</p:attrName>
                                        </p:attrNameLst>
                                      </p:cBhvr>
                                      <p:tavLst>
                                        <p:tav tm="0">
                                          <p:val>
                                            <p:strVal val="#ppt_y+#ppt_h/2"/>
                                          </p:val>
                                        </p:tav>
                                        <p:tav tm="100000">
                                          <p:val>
                                            <p:strVal val="#ppt_y"/>
                                          </p:val>
                                        </p:tav>
                                      </p:tavLst>
                                    </p:anim>
                                    <p:anim calcmode="lin" valueType="num">
                                      <p:cBhvr>
                                        <p:cTn id="9" dur="500" fill="hold"/>
                                        <p:tgtEl>
                                          <p:spTgt spid="1147266"/>
                                        </p:tgtEl>
                                        <p:attrNameLst>
                                          <p:attrName>ppt_w</p:attrName>
                                        </p:attrNameLst>
                                      </p:cBhvr>
                                      <p:tavLst>
                                        <p:tav tm="0">
                                          <p:val>
                                            <p:strVal val="#ppt_w"/>
                                          </p:val>
                                        </p:tav>
                                        <p:tav tm="100000">
                                          <p:val>
                                            <p:strVal val="#ppt_w"/>
                                          </p:val>
                                        </p:tav>
                                      </p:tavLst>
                                    </p:anim>
                                    <p:anim calcmode="lin" valueType="num">
                                      <p:cBhvr>
                                        <p:cTn id="10" dur="500" fill="hold"/>
                                        <p:tgtEl>
                                          <p:spTgt spid="114726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graphicFrame>
        <p:nvGraphicFramePr>
          <p:cNvPr id="1078274" name="Object 2">
            <a:hlinkClick r:id="" action="ppaction://ole?verb=0"/>
          </p:cNvPr>
          <p:cNvGraphicFramePr>
            <a:graphicFrameLocks/>
          </p:cNvGraphicFramePr>
          <p:nvPr/>
        </p:nvGraphicFramePr>
        <p:xfrm>
          <a:off x="1152525" y="1027113"/>
          <a:ext cx="8001000" cy="5037137"/>
        </p:xfrm>
        <a:graphic>
          <a:graphicData uri="http://schemas.openxmlformats.org/presentationml/2006/ole">
            <mc:AlternateContent xmlns:mc="http://schemas.openxmlformats.org/markup-compatibility/2006">
              <mc:Choice xmlns:v="urn:schemas-microsoft-com:vml" Requires="v">
                <p:oleObj name="Document" r:id="rId3" imgW="7465680" imgH="5371920" progId="Word.Document.8">
                  <p:embed/>
                </p:oleObj>
              </mc:Choice>
              <mc:Fallback>
                <p:oleObj name="Document" r:id="rId3" imgW="7465680" imgH="5371920" progId="Word.Document.8">
                  <p:embed/>
                  <p:pic>
                    <p:nvPicPr>
                      <p:cNvPr id="1078274" name="Object 2">
                        <a:hlinkClick r:id="" action="ppaction://ole?verb=0"/>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52525" y="1027113"/>
                        <a:ext cx="8001000" cy="5037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78275" name="Rectangle 3"/>
          <p:cNvSpPr>
            <a:spLocks noChangeArrowheads="1"/>
          </p:cNvSpPr>
          <p:nvPr/>
        </p:nvSpPr>
        <p:spPr bwMode="auto">
          <a:xfrm>
            <a:off x="1047750" y="609600"/>
            <a:ext cx="1963738" cy="758825"/>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pPr algn="ctr"/>
            <a:r>
              <a:rPr lang="en-US" sz="4000">
                <a:solidFill>
                  <a:srgbClr val="CC0000"/>
                </a:solidFill>
                <a:effectLst>
                  <a:outerShdw blurRad="38100" dist="38100" dir="2700000" algn="tl">
                    <a:srgbClr val="000000"/>
                  </a:outerShdw>
                </a:effectLst>
              </a:rPr>
              <a:t>Boilers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78275"/>
                                        </p:tgtEl>
                                        <p:attrNameLst>
                                          <p:attrName>style.visibility</p:attrName>
                                        </p:attrNameLst>
                                      </p:cBhvr>
                                      <p:to>
                                        <p:strVal val="visible"/>
                                      </p:to>
                                    </p:set>
                                    <p:anim calcmode="lin" valueType="num">
                                      <p:cBhvr additive="base">
                                        <p:cTn id="7" dur="500" fill="hold"/>
                                        <p:tgtEl>
                                          <p:spTgt spid="1078275"/>
                                        </p:tgtEl>
                                        <p:attrNameLst>
                                          <p:attrName>ppt_x</p:attrName>
                                        </p:attrNameLst>
                                      </p:cBhvr>
                                      <p:tavLst>
                                        <p:tav tm="0">
                                          <p:val>
                                            <p:strVal val="0-#ppt_w/2"/>
                                          </p:val>
                                        </p:tav>
                                        <p:tav tm="100000">
                                          <p:val>
                                            <p:strVal val="#ppt_x"/>
                                          </p:val>
                                        </p:tav>
                                      </p:tavLst>
                                    </p:anim>
                                    <p:anim calcmode="lin" valueType="num">
                                      <p:cBhvr additive="base">
                                        <p:cTn id="8" dur="500" fill="hold"/>
                                        <p:tgtEl>
                                          <p:spTgt spid="10782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8275" grpId="0" animBg="1" autoUpdateAnimBg="0"/>
    </p:bldLst>
  </p:timing>
</p:sld>
</file>

<file path=ppt/slides/slide3.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064962" name="Rectangle 2"/>
          <p:cNvSpPr>
            <a:spLocks noGrp="1" noChangeArrowheads="1"/>
          </p:cNvSpPr>
          <p:nvPr>
            <p:ph type="title"/>
          </p:nvPr>
        </p:nvSpPr>
        <p:spPr>
          <a:xfrm>
            <a:off x="1257300" y="53975"/>
            <a:ext cx="7772400" cy="1143000"/>
          </a:xfrm>
          <a:noFill/>
          <a:ln/>
          <a:effectLst>
            <a:outerShdw dist="89803" dir="2700000" algn="ctr" rotWithShape="0">
              <a:srgbClr val="000000"/>
            </a:outerShdw>
          </a:effectLst>
        </p:spPr>
        <p:txBody>
          <a:bodyPr/>
          <a:lstStyle/>
          <a:p>
            <a:r>
              <a:rPr lang="en-US" sz="4000" i="0"/>
              <a:t>Uses of Boilers</a:t>
            </a:r>
            <a:r>
              <a:rPr lang="en-US" sz="4000"/>
              <a:t> </a:t>
            </a:r>
          </a:p>
        </p:txBody>
      </p:sp>
      <p:sp>
        <p:nvSpPr>
          <p:cNvPr id="1064963" name="Rectangle 3"/>
          <p:cNvSpPr>
            <a:spLocks noGrp="1" noChangeArrowheads="1"/>
          </p:cNvSpPr>
          <p:nvPr>
            <p:ph type="body" idx="1"/>
          </p:nvPr>
        </p:nvSpPr>
        <p:spPr>
          <a:xfrm>
            <a:off x="190500" y="1447800"/>
            <a:ext cx="8839200" cy="5059363"/>
          </a:xfrm>
          <a:noFill/>
          <a:ln/>
          <a:effectLst>
            <a:outerShdw dist="53882" dir="2700000" algn="ctr" rotWithShape="0">
              <a:schemeClr val="bg2"/>
            </a:outerShdw>
          </a:effectLst>
        </p:spPr>
        <p:txBody>
          <a:bodyPr/>
          <a:lstStyle/>
          <a:p>
            <a:r>
              <a:rPr lang="en-US"/>
              <a:t>Electrical generation </a:t>
            </a:r>
          </a:p>
          <a:p>
            <a:r>
              <a:rPr lang="en-US"/>
              <a:t>Space heating</a:t>
            </a:r>
          </a:p>
          <a:p>
            <a:r>
              <a:rPr lang="en-US"/>
              <a:t>Food preparation</a:t>
            </a:r>
          </a:p>
          <a:p>
            <a:r>
              <a:rPr lang="en-US"/>
              <a:t>Commercial laundries</a:t>
            </a:r>
          </a:p>
          <a:p>
            <a:r>
              <a:rPr lang="en-US"/>
              <a:t>Pulp &amp; paper industry</a:t>
            </a:r>
          </a:p>
          <a:p>
            <a:r>
              <a:rPr lang="en-US"/>
              <a:t>Petroleum industry</a:t>
            </a:r>
          </a:p>
          <a:p>
            <a:r>
              <a:rPr lang="en-US"/>
              <a:t>Chemical industry</a:t>
            </a:r>
          </a:p>
          <a:p>
            <a:r>
              <a:rPr lang="en-US"/>
              <a:t>Municipalities :  Water, Sewage &amp; Garbage</a:t>
            </a:r>
          </a:p>
        </p:txBody>
      </p:sp>
      <p:sp>
        <p:nvSpPr>
          <p:cNvPr id="1064966" name="Line 6"/>
          <p:cNvSpPr>
            <a:spLocks noChangeShapeType="1"/>
          </p:cNvSpPr>
          <p:nvPr/>
        </p:nvSpPr>
        <p:spPr bwMode="auto">
          <a:xfrm flipH="1">
            <a:off x="647700" y="2057400"/>
            <a:ext cx="7467600" cy="0"/>
          </a:xfrm>
          <a:prstGeom prst="line">
            <a:avLst/>
          </a:prstGeom>
          <a:noFill/>
          <a:ln w="38100">
            <a:solidFill>
              <a:srgbClr val="FF0000"/>
            </a:solidFill>
            <a:round/>
            <a:headEnd/>
            <a:tailEnd/>
          </a:ln>
          <a:effectLst/>
        </p:spPr>
        <p:txBody>
          <a:bodyPr/>
          <a:lstStyle/>
          <a:p>
            <a:endParaRPr lang="en-US"/>
          </a:p>
        </p:txBody>
      </p:sp>
      <p:sp>
        <p:nvSpPr>
          <p:cNvPr id="1064965" name="Text Box 5"/>
          <p:cNvSpPr txBox="1">
            <a:spLocks noChangeArrowheads="1"/>
          </p:cNvSpPr>
          <p:nvPr/>
        </p:nvSpPr>
        <p:spPr bwMode="auto">
          <a:xfrm>
            <a:off x="5219700" y="1524000"/>
            <a:ext cx="4624388" cy="1004888"/>
          </a:xfrm>
          <a:prstGeom prst="rect">
            <a:avLst/>
          </a:prstGeom>
          <a:noFill/>
          <a:ln w="12700">
            <a:noFill/>
            <a:miter lim="800000"/>
            <a:headEnd/>
            <a:tailEnd/>
          </a:ln>
          <a:effectLst/>
        </p:spPr>
        <p:txBody>
          <a:bodyPr>
            <a:spAutoFit/>
          </a:bodyPr>
          <a:lstStyle/>
          <a:p>
            <a:pPr algn="r">
              <a:spcBef>
                <a:spcPct val="50000"/>
              </a:spcBef>
            </a:pPr>
            <a:r>
              <a:rPr lang="en-US" b="0">
                <a:solidFill>
                  <a:srgbClr val="FF0000"/>
                </a:solidFill>
                <a:effectLst>
                  <a:outerShdw blurRad="38100" dist="38100" dir="2700000" algn="tl">
                    <a:srgbClr val="000000"/>
                  </a:outerShdw>
                </a:effectLst>
              </a:rPr>
              <a:t>High Pressure (2,000 -3,800 psi)</a:t>
            </a:r>
          </a:p>
          <a:p>
            <a:pPr algn="r">
              <a:spcBef>
                <a:spcPct val="50000"/>
              </a:spcBef>
            </a:pPr>
            <a:r>
              <a:rPr lang="en-US" b="0">
                <a:solidFill>
                  <a:srgbClr val="FF0000"/>
                </a:solidFill>
                <a:effectLst>
                  <a:outerShdw blurRad="38100" dist="38100" dir="2700000" algn="tl">
                    <a:srgbClr val="000000"/>
                  </a:outerShdw>
                </a:effectLst>
              </a:rPr>
              <a:t>Low Pressure (150 – 1,600 psi)</a:t>
            </a:r>
          </a:p>
        </p:txBody>
      </p:sp>
      <p:pic>
        <p:nvPicPr>
          <p:cNvPr id="1064967" name="Picture 7"/>
          <p:cNvPicPr>
            <a:picLocks noChangeAspect="1" noChangeArrowheads="1"/>
          </p:cNvPicPr>
          <p:nvPr/>
        </p:nvPicPr>
        <p:blipFill>
          <a:blip r:embed="rId3"/>
          <a:srcRect/>
          <a:stretch>
            <a:fillRect/>
          </a:stretch>
        </p:blipFill>
        <p:spPr bwMode="auto">
          <a:xfrm>
            <a:off x="5067300" y="2590800"/>
            <a:ext cx="5029200" cy="2971800"/>
          </a:xfrm>
          <a:prstGeom prst="rect">
            <a:avLst/>
          </a:prstGeom>
          <a:noFill/>
          <a:ln w="12700">
            <a:noFill/>
            <a:miter lim="800000"/>
            <a:headEnd/>
            <a:tailEnd/>
          </a:ln>
          <a:effectLst/>
        </p:spPr>
      </p:pic>
      <p:sp>
        <p:nvSpPr>
          <p:cNvPr id="1064968" name="Text Box 8"/>
          <p:cNvSpPr txBox="1">
            <a:spLocks noChangeArrowheads="1"/>
          </p:cNvSpPr>
          <p:nvPr/>
        </p:nvSpPr>
        <p:spPr bwMode="auto">
          <a:xfrm>
            <a:off x="6515100" y="4267200"/>
            <a:ext cx="1193800" cy="274638"/>
          </a:xfrm>
          <a:prstGeom prst="rect">
            <a:avLst/>
          </a:prstGeom>
          <a:noFill/>
          <a:ln w="12700">
            <a:noFill/>
            <a:miter lim="800000"/>
            <a:headEnd/>
            <a:tailEnd/>
          </a:ln>
          <a:effectLst/>
        </p:spPr>
        <p:txBody>
          <a:bodyPr>
            <a:spAutoFit/>
          </a:bodyPr>
          <a:lstStyle/>
          <a:p>
            <a:pPr>
              <a:spcBef>
                <a:spcPct val="50000"/>
              </a:spcBef>
            </a:pPr>
            <a:r>
              <a:rPr lang="en-US" sz="1200">
                <a:solidFill>
                  <a:schemeClr val="bg1"/>
                </a:solidFill>
              </a:rPr>
              <a:t>Liquid water</a:t>
            </a:r>
          </a:p>
        </p:txBody>
      </p:sp>
      <p:sp>
        <p:nvSpPr>
          <p:cNvPr id="1064969" name="Freeform 9"/>
          <p:cNvSpPr>
            <a:spLocks/>
          </p:cNvSpPr>
          <p:nvPr/>
        </p:nvSpPr>
        <p:spPr bwMode="auto">
          <a:xfrm>
            <a:off x="6324600" y="3016250"/>
            <a:ext cx="190500" cy="1403350"/>
          </a:xfrm>
          <a:custGeom>
            <a:avLst/>
            <a:gdLst/>
            <a:ahLst/>
            <a:cxnLst>
              <a:cxn ang="0">
                <a:pos x="0" y="0"/>
              </a:cxn>
              <a:cxn ang="0">
                <a:pos x="120" y="884"/>
              </a:cxn>
            </a:cxnLst>
            <a:rect l="0" t="0" r="r" b="b"/>
            <a:pathLst>
              <a:path w="120" h="884">
                <a:moveTo>
                  <a:pt x="0" y="0"/>
                </a:moveTo>
                <a:lnTo>
                  <a:pt x="120" y="884"/>
                </a:lnTo>
              </a:path>
            </a:pathLst>
          </a:custGeom>
          <a:noFill/>
          <a:ln w="12700" cap="flat" cmpd="sng">
            <a:solidFill>
              <a:schemeClr val="bg1"/>
            </a:solidFill>
            <a:prstDash val="solid"/>
            <a:round/>
            <a:headEnd type="none" w="med" len="med"/>
            <a:tailEnd type="none" w="med" len="med"/>
          </a:ln>
          <a:effectLst/>
        </p:spPr>
        <p:txBody>
          <a:bodyPr/>
          <a:lstStyle/>
          <a:p>
            <a:endParaRPr lang="en-US"/>
          </a:p>
        </p:txBody>
      </p:sp>
      <p:sp>
        <p:nvSpPr>
          <p:cNvPr id="1064970" name="Freeform 10"/>
          <p:cNvSpPr>
            <a:spLocks/>
          </p:cNvSpPr>
          <p:nvPr/>
        </p:nvSpPr>
        <p:spPr bwMode="auto">
          <a:xfrm>
            <a:off x="5803900" y="4419600"/>
            <a:ext cx="711200" cy="457200"/>
          </a:xfrm>
          <a:custGeom>
            <a:avLst/>
            <a:gdLst/>
            <a:ahLst/>
            <a:cxnLst>
              <a:cxn ang="0">
                <a:pos x="448" y="0"/>
              </a:cxn>
              <a:cxn ang="0">
                <a:pos x="0" y="288"/>
              </a:cxn>
            </a:cxnLst>
            <a:rect l="0" t="0" r="r" b="b"/>
            <a:pathLst>
              <a:path w="448" h="288">
                <a:moveTo>
                  <a:pt x="448" y="0"/>
                </a:moveTo>
                <a:lnTo>
                  <a:pt x="0" y="288"/>
                </a:lnTo>
              </a:path>
            </a:pathLst>
          </a:custGeom>
          <a:noFill/>
          <a:ln w="12700" cap="flat" cmpd="sng">
            <a:solidFill>
              <a:schemeClr val="bg1"/>
            </a:solidFill>
            <a:prstDash val="solid"/>
            <a:round/>
            <a:headEnd type="none" w="med" len="med"/>
            <a:tailEnd type="none" w="med" len="med"/>
          </a:ln>
          <a:effectLst/>
        </p:spPr>
        <p:txBody>
          <a:bodyPr/>
          <a:lstStyle/>
          <a:p>
            <a:endParaRPr lang="en-US"/>
          </a:p>
        </p:txBody>
      </p:sp>
      <p:sp>
        <p:nvSpPr>
          <p:cNvPr id="1064971" name="Freeform 11"/>
          <p:cNvSpPr>
            <a:spLocks/>
          </p:cNvSpPr>
          <p:nvPr/>
        </p:nvSpPr>
        <p:spPr bwMode="auto">
          <a:xfrm>
            <a:off x="6324600" y="2997200"/>
            <a:ext cx="1479550" cy="438150"/>
          </a:xfrm>
          <a:custGeom>
            <a:avLst/>
            <a:gdLst/>
            <a:ahLst/>
            <a:cxnLst>
              <a:cxn ang="0">
                <a:pos x="0" y="0"/>
              </a:cxn>
              <a:cxn ang="0">
                <a:pos x="932" y="276"/>
              </a:cxn>
            </a:cxnLst>
            <a:rect l="0" t="0" r="r" b="b"/>
            <a:pathLst>
              <a:path w="932" h="276">
                <a:moveTo>
                  <a:pt x="0" y="0"/>
                </a:moveTo>
                <a:lnTo>
                  <a:pt x="932" y="276"/>
                </a:lnTo>
              </a:path>
            </a:pathLst>
          </a:custGeom>
          <a:noFill/>
          <a:ln w="12700" cap="flat" cmpd="sng">
            <a:solidFill>
              <a:srgbClr val="0000FF"/>
            </a:solidFill>
            <a:prstDash val="solid"/>
            <a:round/>
            <a:headEnd type="none" w="med" len="med"/>
            <a:tailEnd type="none" w="med" len="med"/>
          </a:ln>
          <a:effectLst/>
        </p:spPr>
        <p:txBody>
          <a:bodyPr/>
          <a:lstStyle/>
          <a:p>
            <a:endParaRPr lang="en-US"/>
          </a:p>
        </p:txBody>
      </p:sp>
      <p:sp>
        <p:nvSpPr>
          <p:cNvPr id="1064972" name="Freeform 12"/>
          <p:cNvSpPr>
            <a:spLocks/>
          </p:cNvSpPr>
          <p:nvPr/>
        </p:nvSpPr>
        <p:spPr bwMode="auto">
          <a:xfrm>
            <a:off x="7797800" y="2990850"/>
            <a:ext cx="1422400" cy="438150"/>
          </a:xfrm>
          <a:custGeom>
            <a:avLst/>
            <a:gdLst/>
            <a:ahLst/>
            <a:cxnLst>
              <a:cxn ang="0">
                <a:pos x="896" y="0"/>
              </a:cxn>
              <a:cxn ang="0">
                <a:pos x="0" y="276"/>
              </a:cxn>
            </a:cxnLst>
            <a:rect l="0" t="0" r="r" b="b"/>
            <a:pathLst>
              <a:path w="896" h="276">
                <a:moveTo>
                  <a:pt x="896" y="0"/>
                </a:moveTo>
                <a:lnTo>
                  <a:pt x="0" y="276"/>
                </a:lnTo>
              </a:path>
            </a:pathLst>
          </a:custGeom>
          <a:noFill/>
          <a:ln w="12700" cap="flat" cmpd="sng">
            <a:solidFill>
              <a:schemeClr val="bg1"/>
            </a:solidFill>
            <a:prstDash val="solid"/>
            <a:round/>
            <a:headEnd type="none" w="med" len="med"/>
            <a:tailEnd type="none" w="med" len="med"/>
          </a:ln>
          <a:effectLst/>
        </p:spPr>
        <p:txBody>
          <a:bodyPr/>
          <a:lstStyle/>
          <a:p>
            <a:endParaRPr lang="en-US"/>
          </a:p>
        </p:txBody>
      </p:sp>
      <p:sp>
        <p:nvSpPr>
          <p:cNvPr id="1064973" name="Text Box 13"/>
          <p:cNvSpPr txBox="1">
            <a:spLocks noChangeArrowheads="1"/>
          </p:cNvSpPr>
          <p:nvPr/>
        </p:nvSpPr>
        <p:spPr bwMode="auto">
          <a:xfrm>
            <a:off x="6883400" y="3403600"/>
            <a:ext cx="1295400" cy="457200"/>
          </a:xfrm>
          <a:prstGeom prst="rect">
            <a:avLst/>
          </a:prstGeom>
          <a:noFill/>
          <a:ln w="12700">
            <a:noFill/>
            <a:miter lim="800000"/>
            <a:headEnd/>
            <a:tailEnd/>
          </a:ln>
          <a:effectLst/>
        </p:spPr>
        <p:txBody>
          <a:bodyPr>
            <a:spAutoFit/>
          </a:bodyPr>
          <a:lstStyle/>
          <a:p>
            <a:pPr>
              <a:spcBef>
                <a:spcPct val="50000"/>
              </a:spcBef>
            </a:pPr>
            <a:r>
              <a:rPr lang="en-US" sz="1200">
                <a:solidFill>
                  <a:schemeClr val="bg1"/>
                </a:solidFill>
              </a:rPr>
              <a:t>Liquid water and steam</a:t>
            </a:r>
          </a:p>
        </p:txBody>
      </p:sp>
      <p:sp>
        <p:nvSpPr>
          <p:cNvPr id="1064975" name="Line 15"/>
          <p:cNvSpPr>
            <a:spLocks noChangeShapeType="1"/>
          </p:cNvSpPr>
          <p:nvPr/>
        </p:nvSpPr>
        <p:spPr bwMode="auto">
          <a:xfrm flipV="1">
            <a:off x="8750300" y="2984500"/>
            <a:ext cx="469900" cy="901700"/>
          </a:xfrm>
          <a:prstGeom prst="line">
            <a:avLst/>
          </a:prstGeom>
          <a:noFill/>
          <a:ln w="12700">
            <a:solidFill>
              <a:srgbClr val="FF0000"/>
            </a:solidFill>
            <a:round/>
            <a:headEnd/>
            <a:tailEnd type="triangle" w="med" len="med"/>
          </a:ln>
          <a:effectLst/>
        </p:spPr>
        <p:txBody>
          <a:bodyPr/>
          <a:lstStyle/>
          <a:p>
            <a:endParaRPr lang="en-US"/>
          </a:p>
        </p:txBody>
      </p:sp>
      <p:sp>
        <p:nvSpPr>
          <p:cNvPr id="1064976" name="Text Box 16"/>
          <p:cNvSpPr txBox="1">
            <a:spLocks noChangeArrowheads="1"/>
          </p:cNvSpPr>
          <p:nvPr/>
        </p:nvSpPr>
        <p:spPr bwMode="auto">
          <a:xfrm>
            <a:off x="7772400" y="3784600"/>
            <a:ext cx="1435100" cy="457200"/>
          </a:xfrm>
          <a:prstGeom prst="rect">
            <a:avLst/>
          </a:prstGeom>
          <a:noFill/>
          <a:ln w="12700">
            <a:noFill/>
            <a:miter lim="800000"/>
            <a:headEnd/>
            <a:tailEnd/>
          </a:ln>
          <a:effectLst/>
        </p:spPr>
        <p:txBody>
          <a:bodyPr>
            <a:spAutoFit/>
          </a:bodyPr>
          <a:lstStyle/>
          <a:p>
            <a:pPr>
              <a:spcBef>
                <a:spcPct val="50000"/>
              </a:spcBef>
            </a:pPr>
            <a:r>
              <a:rPr lang="en-US" sz="1200">
                <a:solidFill>
                  <a:srgbClr val="FF0000"/>
                </a:solidFill>
              </a:rPr>
              <a:t>Saturated</a:t>
            </a:r>
            <a:r>
              <a:rPr lang="en-US">
                <a:solidFill>
                  <a:srgbClr val="FF0000"/>
                </a:solidFill>
              </a:rPr>
              <a:t> </a:t>
            </a:r>
            <a:r>
              <a:rPr lang="en-US" sz="1200">
                <a:solidFill>
                  <a:srgbClr val="FF0000"/>
                </a:solidFill>
              </a:rPr>
              <a:t>Steam</a:t>
            </a:r>
          </a:p>
        </p:txBody>
      </p:sp>
      <p:sp>
        <p:nvSpPr>
          <p:cNvPr id="1064977" name="Line 17"/>
          <p:cNvSpPr>
            <a:spLocks noChangeShapeType="1"/>
          </p:cNvSpPr>
          <p:nvPr/>
        </p:nvSpPr>
        <p:spPr bwMode="auto">
          <a:xfrm flipV="1">
            <a:off x="9226550" y="2873375"/>
            <a:ext cx="387350" cy="111125"/>
          </a:xfrm>
          <a:prstGeom prst="line">
            <a:avLst/>
          </a:prstGeom>
          <a:noFill/>
          <a:ln w="12700">
            <a:solidFill>
              <a:srgbClr val="FF0000"/>
            </a:solidFill>
            <a:round/>
            <a:headEnd/>
            <a:tailEnd/>
          </a:ln>
          <a:effectLst/>
        </p:spPr>
        <p:txBody>
          <a:bodyPr/>
          <a:lstStyle/>
          <a:p>
            <a:endParaRPr lang="en-US"/>
          </a:p>
        </p:txBody>
      </p:sp>
      <p:sp>
        <p:nvSpPr>
          <p:cNvPr id="1064978" name="Line 18"/>
          <p:cNvSpPr>
            <a:spLocks noChangeShapeType="1"/>
          </p:cNvSpPr>
          <p:nvPr/>
        </p:nvSpPr>
        <p:spPr bwMode="auto">
          <a:xfrm flipH="1" flipV="1">
            <a:off x="9258300" y="2628900"/>
            <a:ext cx="355600" cy="241300"/>
          </a:xfrm>
          <a:prstGeom prst="line">
            <a:avLst/>
          </a:prstGeom>
          <a:noFill/>
          <a:ln w="12700">
            <a:solidFill>
              <a:srgbClr val="FF0000"/>
            </a:solidFill>
            <a:round/>
            <a:headEnd/>
            <a:tailEnd/>
          </a:ln>
          <a:effectLst/>
        </p:spPr>
        <p:txBody>
          <a:bodyPr/>
          <a:lstStyle/>
          <a:p>
            <a:endParaRPr lang="en-US"/>
          </a:p>
        </p:txBody>
      </p:sp>
      <p:sp>
        <p:nvSpPr>
          <p:cNvPr id="1064979" name="Line 19"/>
          <p:cNvSpPr>
            <a:spLocks noChangeShapeType="1"/>
          </p:cNvSpPr>
          <p:nvPr/>
        </p:nvSpPr>
        <p:spPr bwMode="auto">
          <a:xfrm flipH="1">
            <a:off x="9321800" y="2857500"/>
            <a:ext cx="292100" cy="1562100"/>
          </a:xfrm>
          <a:prstGeom prst="line">
            <a:avLst/>
          </a:prstGeom>
          <a:noFill/>
          <a:ln w="12700">
            <a:solidFill>
              <a:srgbClr val="FF0000"/>
            </a:solidFill>
            <a:round/>
            <a:headEnd/>
            <a:tailEnd/>
          </a:ln>
          <a:effectLst/>
        </p:spPr>
        <p:txBody>
          <a:bodyPr/>
          <a:lstStyle/>
          <a:p>
            <a:endParaRPr lang="en-US"/>
          </a:p>
        </p:txBody>
      </p:sp>
      <p:sp>
        <p:nvSpPr>
          <p:cNvPr id="1064980" name="Text Box 20"/>
          <p:cNvSpPr txBox="1">
            <a:spLocks noChangeArrowheads="1"/>
          </p:cNvSpPr>
          <p:nvPr/>
        </p:nvSpPr>
        <p:spPr bwMode="auto">
          <a:xfrm>
            <a:off x="8029575" y="4387850"/>
            <a:ext cx="1854200" cy="274638"/>
          </a:xfrm>
          <a:prstGeom prst="rect">
            <a:avLst/>
          </a:prstGeom>
          <a:noFill/>
          <a:ln w="12700">
            <a:noFill/>
            <a:miter lim="800000"/>
            <a:headEnd/>
            <a:tailEnd/>
          </a:ln>
          <a:effectLst/>
        </p:spPr>
        <p:txBody>
          <a:bodyPr>
            <a:spAutoFit/>
          </a:bodyPr>
          <a:lstStyle/>
          <a:p>
            <a:pPr>
              <a:spcBef>
                <a:spcPct val="50000"/>
              </a:spcBef>
            </a:pPr>
            <a:r>
              <a:rPr lang="en-US" sz="1200">
                <a:solidFill>
                  <a:srgbClr val="FF0000"/>
                </a:solidFill>
              </a:rPr>
              <a:t>Superheated Steam</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64966"/>
                                        </p:tgtEl>
                                        <p:attrNameLst>
                                          <p:attrName>style.visibility</p:attrName>
                                        </p:attrNameLst>
                                      </p:cBhvr>
                                      <p:to>
                                        <p:strVal val="visible"/>
                                      </p:to>
                                    </p:set>
                                    <p:anim calcmode="lin" valueType="num">
                                      <p:cBhvr additive="base">
                                        <p:cTn id="7" dur="500" fill="hold"/>
                                        <p:tgtEl>
                                          <p:spTgt spid="1064966"/>
                                        </p:tgtEl>
                                        <p:attrNameLst>
                                          <p:attrName>ppt_x</p:attrName>
                                        </p:attrNameLst>
                                      </p:cBhvr>
                                      <p:tavLst>
                                        <p:tav tm="0">
                                          <p:val>
                                            <p:strVal val="#ppt_x"/>
                                          </p:val>
                                        </p:tav>
                                        <p:tav tm="100000">
                                          <p:val>
                                            <p:strVal val="#ppt_x"/>
                                          </p:val>
                                        </p:tav>
                                      </p:tavLst>
                                    </p:anim>
                                    <p:anim calcmode="lin" valueType="num">
                                      <p:cBhvr additive="base">
                                        <p:cTn id="8" dur="500" fill="hold"/>
                                        <p:tgtEl>
                                          <p:spTgt spid="106496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064965"/>
                                        </p:tgtEl>
                                        <p:attrNameLst>
                                          <p:attrName>style.visibility</p:attrName>
                                        </p:attrNameLst>
                                      </p:cBhvr>
                                      <p:to>
                                        <p:strVal val="visible"/>
                                      </p:to>
                                    </p:set>
                                    <p:animEffect transition="in" filter="blinds(horizontal)">
                                      <p:cBhvr>
                                        <p:cTn id="13" dur="500"/>
                                        <p:tgtEl>
                                          <p:spTgt spid="1064965"/>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1064967"/>
                                        </p:tgtEl>
                                        <p:attrNameLst>
                                          <p:attrName>style.visibility</p:attrName>
                                        </p:attrNameLst>
                                      </p:cBhvr>
                                      <p:to>
                                        <p:strVal val="visible"/>
                                      </p:to>
                                    </p:set>
                                    <p:animEffect transition="in" filter="randombar(horizontal)">
                                      <p:cBhvr>
                                        <p:cTn id="18" dur="500"/>
                                        <p:tgtEl>
                                          <p:spTgt spid="1064967"/>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064969"/>
                                        </p:tgtEl>
                                        <p:attrNameLst>
                                          <p:attrName>style.visibility</p:attrName>
                                        </p:attrNameLst>
                                      </p:cBhvr>
                                      <p:to>
                                        <p:strVal val="visible"/>
                                      </p:to>
                                    </p:set>
                                    <p:anim calcmode="lin" valueType="num">
                                      <p:cBhvr additive="base">
                                        <p:cTn id="23" dur="500" fill="hold"/>
                                        <p:tgtEl>
                                          <p:spTgt spid="1064969"/>
                                        </p:tgtEl>
                                        <p:attrNameLst>
                                          <p:attrName>ppt_x</p:attrName>
                                        </p:attrNameLst>
                                      </p:cBhvr>
                                      <p:tavLst>
                                        <p:tav tm="0">
                                          <p:val>
                                            <p:strVal val="#ppt_x"/>
                                          </p:val>
                                        </p:tav>
                                        <p:tav tm="100000">
                                          <p:val>
                                            <p:strVal val="#ppt_x"/>
                                          </p:val>
                                        </p:tav>
                                      </p:tavLst>
                                    </p:anim>
                                    <p:anim calcmode="lin" valueType="num">
                                      <p:cBhvr additive="base">
                                        <p:cTn id="24" dur="500" fill="hold"/>
                                        <p:tgtEl>
                                          <p:spTgt spid="106496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064970"/>
                                        </p:tgtEl>
                                        <p:attrNameLst>
                                          <p:attrName>style.visibility</p:attrName>
                                        </p:attrNameLst>
                                      </p:cBhvr>
                                      <p:to>
                                        <p:strVal val="visible"/>
                                      </p:to>
                                    </p:set>
                                    <p:anim calcmode="lin" valueType="num">
                                      <p:cBhvr additive="base">
                                        <p:cTn id="27" dur="500" fill="hold"/>
                                        <p:tgtEl>
                                          <p:spTgt spid="1064970"/>
                                        </p:tgtEl>
                                        <p:attrNameLst>
                                          <p:attrName>ppt_x</p:attrName>
                                        </p:attrNameLst>
                                      </p:cBhvr>
                                      <p:tavLst>
                                        <p:tav tm="0">
                                          <p:val>
                                            <p:strVal val="#ppt_x"/>
                                          </p:val>
                                        </p:tav>
                                        <p:tav tm="100000">
                                          <p:val>
                                            <p:strVal val="#ppt_x"/>
                                          </p:val>
                                        </p:tav>
                                      </p:tavLst>
                                    </p:anim>
                                    <p:anim calcmode="lin" valueType="num">
                                      <p:cBhvr additive="base">
                                        <p:cTn id="28" dur="500" fill="hold"/>
                                        <p:tgtEl>
                                          <p:spTgt spid="1064970"/>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064968"/>
                                        </p:tgtEl>
                                        <p:attrNameLst>
                                          <p:attrName>style.visibility</p:attrName>
                                        </p:attrNameLst>
                                      </p:cBhvr>
                                      <p:to>
                                        <p:strVal val="visible"/>
                                      </p:to>
                                    </p:set>
                                    <p:anim calcmode="lin" valueType="num">
                                      <p:cBhvr additive="base">
                                        <p:cTn id="31" dur="500" fill="hold"/>
                                        <p:tgtEl>
                                          <p:spTgt spid="1064968"/>
                                        </p:tgtEl>
                                        <p:attrNameLst>
                                          <p:attrName>ppt_x</p:attrName>
                                        </p:attrNameLst>
                                      </p:cBhvr>
                                      <p:tavLst>
                                        <p:tav tm="0">
                                          <p:val>
                                            <p:strVal val="#ppt_x"/>
                                          </p:val>
                                        </p:tav>
                                        <p:tav tm="100000">
                                          <p:val>
                                            <p:strVal val="#ppt_x"/>
                                          </p:val>
                                        </p:tav>
                                      </p:tavLst>
                                    </p:anim>
                                    <p:anim calcmode="lin" valueType="num">
                                      <p:cBhvr additive="base">
                                        <p:cTn id="32" dur="500" fill="hold"/>
                                        <p:tgtEl>
                                          <p:spTgt spid="106496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64971"/>
                                        </p:tgtEl>
                                        <p:attrNameLst>
                                          <p:attrName>style.visibility</p:attrName>
                                        </p:attrNameLst>
                                      </p:cBhvr>
                                      <p:to>
                                        <p:strVal val="visible"/>
                                      </p:to>
                                    </p:set>
                                    <p:anim calcmode="lin" valueType="num">
                                      <p:cBhvr additive="base">
                                        <p:cTn id="37" dur="500" fill="hold"/>
                                        <p:tgtEl>
                                          <p:spTgt spid="1064971"/>
                                        </p:tgtEl>
                                        <p:attrNameLst>
                                          <p:attrName>ppt_x</p:attrName>
                                        </p:attrNameLst>
                                      </p:cBhvr>
                                      <p:tavLst>
                                        <p:tav tm="0">
                                          <p:val>
                                            <p:strVal val="#ppt_x"/>
                                          </p:val>
                                        </p:tav>
                                        <p:tav tm="100000">
                                          <p:val>
                                            <p:strVal val="#ppt_x"/>
                                          </p:val>
                                        </p:tav>
                                      </p:tavLst>
                                    </p:anim>
                                    <p:anim calcmode="lin" valueType="num">
                                      <p:cBhvr additive="base">
                                        <p:cTn id="38" dur="500" fill="hold"/>
                                        <p:tgtEl>
                                          <p:spTgt spid="106497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064972"/>
                                        </p:tgtEl>
                                        <p:attrNameLst>
                                          <p:attrName>style.visibility</p:attrName>
                                        </p:attrNameLst>
                                      </p:cBhvr>
                                      <p:to>
                                        <p:strVal val="visible"/>
                                      </p:to>
                                    </p:set>
                                    <p:anim calcmode="lin" valueType="num">
                                      <p:cBhvr additive="base">
                                        <p:cTn id="41" dur="500" fill="hold"/>
                                        <p:tgtEl>
                                          <p:spTgt spid="1064972"/>
                                        </p:tgtEl>
                                        <p:attrNameLst>
                                          <p:attrName>ppt_x</p:attrName>
                                        </p:attrNameLst>
                                      </p:cBhvr>
                                      <p:tavLst>
                                        <p:tav tm="0">
                                          <p:val>
                                            <p:strVal val="#ppt_x"/>
                                          </p:val>
                                        </p:tav>
                                        <p:tav tm="100000">
                                          <p:val>
                                            <p:strVal val="#ppt_x"/>
                                          </p:val>
                                        </p:tav>
                                      </p:tavLst>
                                    </p:anim>
                                    <p:anim calcmode="lin" valueType="num">
                                      <p:cBhvr additive="base">
                                        <p:cTn id="42" dur="500" fill="hold"/>
                                        <p:tgtEl>
                                          <p:spTgt spid="1064972"/>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064973"/>
                                        </p:tgtEl>
                                        <p:attrNameLst>
                                          <p:attrName>style.visibility</p:attrName>
                                        </p:attrNameLst>
                                      </p:cBhvr>
                                      <p:to>
                                        <p:strVal val="visible"/>
                                      </p:to>
                                    </p:set>
                                    <p:anim calcmode="lin" valueType="num">
                                      <p:cBhvr additive="base">
                                        <p:cTn id="45" dur="500" fill="hold"/>
                                        <p:tgtEl>
                                          <p:spTgt spid="1064973"/>
                                        </p:tgtEl>
                                        <p:attrNameLst>
                                          <p:attrName>ppt_x</p:attrName>
                                        </p:attrNameLst>
                                      </p:cBhvr>
                                      <p:tavLst>
                                        <p:tav tm="0">
                                          <p:val>
                                            <p:strVal val="#ppt_x"/>
                                          </p:val>
                                        </p:tav>
                                        <p:tav tm="100000">
                                          <p:val>
                                            <p:strVal val="#ppt_x"/>
                                          </p:val>
                                        </p:tav>
                                      </p:tavLst>
                                    </p:anim>
                                    <p:anim calcmode="lin" valueType="num">
                                      <p:cBhvr additive="base">
                                        <p:cTn id="46" dur="500" fill="hold"/>
                                        <p:tgtEl>
                                          <p:spTgt spid="1064973"/>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 presetClass="entr" presetSubtype="16" fill="hold" grpId="0" nodeType="clickEffect">
                                  <p:stCondLst>
                                    <p:cond delay="0"/>
                                  </p:stCondLst>
                                  <p:childTnLst>
                                    <p:set>
                                      <p:cBhvr>
                                        <p:cTn id="50" dur="1" fill="hold">
                                          <p:stCondLst>
                                            <p:cond delay="0"/>
                                          </p:stCondLst>
                                        </p:cTn>
                                        <p:tgtEl>
                                          <p:spTgt spid="1064976"/>
                                        </p:tgtEl>
                                        <p:attrNameLst>
                                          <p:attrName>style.visibility</p:attrName>
                                        </p:attrNameLst>
                                      </p:cBhvr>
                                      <p:to>
                                        <p:strVal val="visible"/>
                                      </p:to>
                                    </p:set>
                                    <p:animEffect transition="in" filter="box(in)">
                                      <p:cBhvr>
                                        <p:cTn id="51" dur="500"/>
                                        <p:tgtEl>
                                          <p:spTgt spid="1064976"/>
                                        </p:tgtEl>
                                      </p:cBhvr>
                                    </p:animEffect>
                                  </p:childTnLst>
                                </p:cTn>
                              </p:par>
                              <p:par>
                                <p:cTn id="52" presetID="4" presetClass="entr" presetSubtype="16" fill="hold" grpId="0" nodeType="withEffect">
                                  <p:stCondLst>
                                    <p:cond delay="0"/>
                                  </p:stCondLst>
                                  <p:childTnLst>
                                    <p:set>
                                      <p:cBhvr>
                                        <p:cTn id="53" dur="1" fill="hold">
                                          <p:stCondLst>
                                            <p:cond delay="0"/>
                                          </p:stCondLst>
                                        </p:cTn>
                                        <p:tgtEl>
                                          <p:spTgt spid="1064975"/>
                                        </p:tgtEl>
                                        <p:attrNameLst>
                                          <p:attrName>style.visibility</p:attrName>
                                        </p:attrNameLst>
                                      </p:cBhvr>
                                      <p:to>
                                        <p:strVal val="visible"/>
                                      </p:to>
                                    </p:set>
                                    <p:animEffect transition="in" filter="box(in)">
                                      <p:cBhvr>
                                        <p:cTn id="54" dur="500"/>
                                        <p:tgtEl>
                                          <p:spTgt spid="1064975"/>
                                        </p:tgtEl>
                                      </p:cBhvr>
                                    </p:animEffect>
                                  </p:childTnLst>
                                </p:cTn>
                              </p:par>
                            </p:childTnLst>
                          </p:cTn>
                        </p:par>
                      </p:childTnLst>
                    </p:cTn>
                  </p:par>
                  <p:par>
                    <p:cTn id="55" fill="hold">
                      <p:stCondLst>
                        <p:cond delay="indefinite"/>
                      </p:stCondLst>
                      <p:childTnLst>
                        <p:par>
                          <p:cTn id="56" fill="hold">
                            <p:stCondLst>
                              <p:cond delay="0"/>
                            </p:stCondLst>
                            <p:childTnLst>
                              <p:par>
                                <p:cTn id="57" presetID="9" presetClass="entr" presetSubtype="0" fill="hold" grpId="0" nodeType="clickEffect">
                                  <p:stCondLst>
                                    <p:cond delay="0"/>
                                  </p:stCondLst>
                                  <p:childTnLst>
                                    <p:set>
                                      <p:cBhvr>
                                        <p:cTn id="58" dur="1" fill="hold">
                                          <p:stCondLst>
                                            <p:cond delay="0"/>
                                          </p:stCondLst>
                                        </p:cTn>
                                        <p:tgtEl>
                                          <p:spTgt spid="1064980"/>
                                        </p:tgtEl>
                                        <p:attrNameLst>
                                          <p:attrName>style.visibility</p:attrName>
                                        </p:attrNameLst>
                                      </p:cBhvr>
                                      <p:to>
                                        <p:strVal val="visible"/>
                                      </p:to>
                                    </p:set>
                                    <p:animEffect transition="in" filter="dissolve">
                                      <p:cBhvr>
                                        <p:cTn id="59" dur="500"/>
                                        <p:tgtEl>
                                          <p:spTgt spid="106498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64979"/>
                                        </p:tgtEl>
                                        <p:attrNameLst>
                                          <p:attrName>style.visibility</p:attrName>
                                        </p:attrNameLst>
                                      </p:cBhvr>
                                      <p:to>
                                        <p:strVal val="visible"/>
                                      </p:to>
                                    </p:set>
                                    <p:animEffect transition="in" filter="fade">
                                      <p:cBhvr>
                                        <p:cTn id="62" dur="2000"/>
                                        <p:tgtEl>
                                          <p:spTgt spid="1064979"/>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64977"/>
                                        </p:tgtEl>
                                        <p:attrNameLst>
                                          <p:attrName>style.visibility</p:attrName>
                                        </p:attrNameLst>
                                      </p:cBhvr>
                                      <p:to>
                                        <p:strVal val="visible"/>
                                      </p:to>
                                    </p:set>
                                    <p:animEffect transition="in" filter="fade">
                                      <p:cBhvr>
                                        <p:cTn id="65" dur="2000"/>
                                        <p:tgtEl>
                                          <p:spTgt spid="1064977"/>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1064978"/>
                                        </p:tgtEl>
                                        <p:attrNameLst>
                                          <p:attrName>style.visibility</p:attrName>
                                        </p:attrNameLst>
                                      </p:cBhvr>
                                      <p:to>
                                        <p:strVal val="visible"/>
                                      </p:to>
                                    </p:set>
                                    <p:animEffect transition="in" filter="fade">
                                      <p:cBhvr>
                                        <p:cTn id="68" dur="2000"/>
                                        <p:tgtEl>
                                          <p:spTgt spid="10649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4966" grpId="0" animBg="1"/>
      <p:bldP spid="1064965" grpId="0"/>
      <p:bldP spid="1064968" grpId="0"/>
      <p:bldP spid="1064969" grpId="0" animBg="1"/>
      <p:bldP spid="1064970" grpId="0" animBg="1"/>
      <p:bldP spid="1064971" grpId="0" animBg="1"/>
      <p:bldP spid="1064972" grpId="0" animBg="1"/>
      <p:bldP spid="1064973" grpId="0"/>
      <p:bldP spid="1064975" grpId="0" animBg="1"/>
      <p:bldP spid="1064976" grpId="0"/>
      <p:bldP spid="1064977" grpId="0" animBg="1"/>
      <p:bldP spid="1064978" grpId="0" animBg="1"/>
      <p:bldP spid="1064979" grpId="0" animBg="1"/>
      <p:bldP spid="1064980"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graphicFrame>
        <p:nvGraphicFramePr>
          <p:cNvPr id="1080322" name="Object 2">
            <a:hlinkClick r:id="" action="ppaction://ole?verb=0"/>
          </p:cNvPr>
          <p:cNvGraphicFramePr>
            <a:graphicFrameLocks/>
          </p:cNvGraphicFramePr>
          <p:nvPr/>
        </p:nvGraphicFramePr>
        <p:xfrm>
          <a:off x="1123950" y="977900"/>
          <a:ext cx="9177338" cy="5172075"/>
        </p:xfrm>
        <a:graphic>
          <a:graphicData uri="http://schemas.openxmlformats.org/presentationml/2006/ole">
            <mc:AlternateContent xmlns:mc="http://schemas.openxmlformats.org/markup-compatibility/2006">
              <mc:Choice xmlns:v="urn:schemas-microsoft-com:vml" Requires="v">
                <p:oleObj name="Document" r:id="rId3" imgW="8562960" imgH="5514840" progId="Word.Document.8">
                  <p:embed/>
                </p:oleObj>
              </mc:Choice>
              <mc:Fallback>
                <p:oleObj name="Document" r:id="rId3" imgW="8562960" imgH="5514840" progId="Word.Document.8">
                  <p:embed/>
                  <p:pic>
                    <p:nvPicPr>
                      <p:cNvPr id="1080322" name="Object 2">
                        <a:hlinkClick r:id="" action="ppaction://ole?verb=0"/>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23950" y="977900"/>
                        <a:ext cx="9177338" cy="517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80323" name="Rectangle 3"/>
          <p:cNvSpPr>
            <a:spLocks noChangeArrowheads="1"/>
          </p:cNvSpPr>
          <p:nvPr/>
        </p:nvSpPr>
        <p:spPr bwMode="auto">
          <a:xfrm>
            <a:off x="571500" y="685800"/>
            <a:ext cx="2894013" cy="1368425"/>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pPr algn="ctr"/>
            <a:r>
              <a:rPr lang="en-US" sz="4000">
                <a:solidFill>
                  <a:srgbClr val="CC0000"/>
                </a:solidFill>
                <a:effectLst>
                  <a:outerShdw blurRad="38100" dist="38100" dir="2700000" algn="tl">
                    <a:srgbClr val="000000"/>
                  </a:outerShdw>
                </a:effectLst>
              </a:rPr>
              <a:t>Natural </a:t>
            </a:r>
          </a:p>
          <a:p>
            <a:pPr algn="ctr"/>
            <a:r>
              <a:rPr lang="en-US" sz="4000">
                <a:solidFill>
                  <a:srgbClr val="CC0000"/>
                </a:solidFill>
                <a:effectLst>
                  <a:outerShdw blurRad="38100" dist="38100" dir="2700000" algn="tl">
                    <a:srgbClr val="000000"/>
                  </a:outerShdw>
                </a:effectLst>
              </a:rPr>
              <a:t>Circulation</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80323"/>
                                        </p:tgtEl>
                                        <p:attrNameLst>
                                          <p:attrName>style.visibility</p:attrName>
                                        </p:attrNameLst>
                                      </p:cBhvr>
                                      <p:to>
                                        <p:strVal val="visible"/>
                                      </p:to>
                                    </p:set>
                                    <p:anim calcmode="lin" valueType="num">
                                      <p:cBhvr additive="base">
                                        <p:cTn id="7" dur="500" fill="hold"/>
                                        <p:tgtEl>
                                          <p:spTgt spid="1080323"/>
                                        </p:tgtEl>
                                        <p:attrNameLst>
                                          <p:attrName>ppt_x</p:attrName>
                                        </p:attrNameLst>
                                      </p:cBhvr>
                                      <p:tavLst>
                                        <p:tav tm="0">
                                          <p:val>
                                            <p:strVal val="0-#ppt_w/2"/>
                                          </p:val>
                                        </p:tav>
                                        <p:tav tm="100000">
                                          <p:val>
                                            <p:strVal val="#ppt_x"/>
                                          </p:val>
                                        </p:tav>
                                      </p:tavLst>
                                    </p:anim>
                                    <p:anim calcmode="lin" valueType="num">
                                      <p:cBhvr additive="base">
                                        <p:cTn id="8" dur="500" fill="hold"/>
                                        <p:tgtEl>
                                          <p:spTgt spid="10803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0323" grpId="0" animBg="1"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1082370" name="Rectangle 2"/>
          <p:cNvSpPr>
            <a:spLocks noChangeArrowheads="1"/>
          </p:cNvSpPr>
          <p:nvPr/>
        </p:nvSpPr>
        <p:spPr bwMode="auto">
          <a:xfrm>
            <a:off x="6183313" y="5410200"/>
            <a:ext cx="1747837" cy="436563"/>
          </a:xfrm>
          <a:prstGeom prst="rect">
            <a:avLst/>
          </a:prstGeom>
          <a:noFill/>
          <a:ln w="12700">
            <a:noFill/>
            <a:miter lim="800000"/>
            <a:headEnd/>
            <a:tailEnd/>
          </a:ln>
          <a:effectLst/>
        </p:spPr>
        <p:txBody>
          <a:bodyPr wrap="none" lIns="90488" tIns="44450" rIns="90488" bIns="44450">
            <a:spAutoFit/>
          </a:bodyPr>
          <a:lstStyle/>
          <a:p>
            <a:r>
              <a:rPr lang="en-US" b="0"/>
              <a:t>TEG  Flow</a:t>
            </a:r>
          </a:p>
        </p:txBody>
      </p:sp>
      <p:sp>
        <p:nvSpPr>
          <p:cNvPr id="1082371" name="Rectangle 3"/>
          <p:cNvSpPr>
            <a:spLocks noChangeArrowheads="1"/>
          </p:cNvSpPr>
          <p:nvPr/>
        </p:nvSpPr>
        <p:spPr bwMode="auto">
          <a:xfrm>
            <a:off x="496888" y="2441575"/>
            <a:ext cx="2894012" cy="1368425"/>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pPr algn="ctr"/>
            <a:r>
              <a:rPr lang="en-US" sz="4000">
                <a:solidFill>
                  <a:srgbClr val="CC0000"/>
                </a:solidFill>
                <a:effectLst>
                  <a:outerShdw blurRad="38100" dist="38100" dir="2700000" algn="tl">
                    <a:srgbClr val="000000"/>
                  </a:outerShdw>
                </a:effectLst>
              </a:rPr>
              <a:t>Forced </a:t>
            </a:r>
          </a:p>
          <a:p>
            <a:pPr algn="ctr"/>
            <a:r>
              <a:rPr lang="en-US" sz="4000">
                <a:solidFill>
                  <a:srgbClr val="CC0000"/>
                </a:solidFill>
                <a:effectLst>
                  <a:outerShdw blurRad="38100" dist="38100" dir="2700000" algn="tl">
                    <a:srgbClr val="000000"/>
                  </a:outerShdw>
                </a:effectLst>
              </a:rPr>
              <a:t>Circulation</a:t>
            </a:r>
          </a:p>
        </p:txBody>
      </p:sp>
      <p:graphicFrame>
        <p:nvGraphicFramePr>
          <p:cNvPr id="1082372" name="Object 4">
            <a:hlinkClick r:id="" action="ppaction://ole?verb=0"/>
          </p:cNvPr>
          <p:cNvGraphicFramePr>
            <a:graphicFrameLocks noGrp="1"/>
          </p:cNvGraphicFramePr>
          <p:nvPr>
            <p:ph idx="1"/>
          </p:nvPr>
        </p:nvGraphicFramePr>
        <p:xfrm>
          <a:off x="3492500" y="1089025"/>
          <a:ext cx="6146800" cy="4702175"/>
        </p:xfrm>
        <a:graphic>
          <a:graphicData uri="http://schemas.openxmlformats.org/presentationml/2006/ole">
            <mc:AlternateContent xmlns:mc="http://schemas.openxmlformats.org/markup-compatibility/2006">
              <mc:Choice xmlns:v="urn:schemas-microsoft-com:vml" Requires="v">
                <p:oleObj name="Document" r:id="rId3" imgW="7135560" imgH="5459400" progId="Word.Document.8">
                  <p:embed/>
                </p:oleObj>
              </mc:Choice>
              <mc:Fallback>
                <p:oleObj name="Document" r:id="rId3" imgW="7135560" imgH="5459400" progId="Word.Document.8">
                  <p:embed/>
                  <p:pic>
                    <p:nvPicPr>
                      <p:cNvPr id="1082372" name="Object 4">
                        <a:hlinkClick r:id="" action="ppaction://ole?verb=0"/>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92500" y="1089025"/>
                        <a:ext cx="6146800" cy="4702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82371"/>
                                        </p:tgtEl>
                                        <p:attrNameLst>
                                          <p:attrName>style.visibility</p:attrName>
                                        </p:attrNameLst>
                                      </p:cBhvr>
                                      <p:to>
                                        <p:strVal val="visible"/>
                                      </p:to>
                                    </p:set>
                                    <p:anim calcmode="lin" valueType="num">
                                      <p:cBhvr additive="base">
                                        <p:cTn id="7" dur="500" fill="hold"/>
                                        <p:tgtEl>
                                          <p:spTgt spid="1082371"/>
                                        </p:tgtEl>
                                        <p:attrNameLst>
                                          <p:attrName>ppt_x</p:attrName>
                                        </p:attrNameLst>
                                      </p:cBhvr>
                                      <p:tavLst>
                                        <p:tav tm="0">
                                          <p:val>
                                            <p:strVal val="0-#ppt_w/2"/>
                                          </p:val>
                                        </p:tav>
                                        <p:tav tm="100000">
                                          <p:val>
                                            <p:strVal val="#ppt_x"/>
                                          </p:val>
                                        </p:tav>
                                      </p:tavLst>
                                    </p:anim>
                                    <p:anim calcmode="lin" valueType="num">
                                      <p:cBhvr additive="base">
                                        <p:cTn id="8" dur="500" fill="hold"/>
                                        <p:tgtEl>
                                          <p:spTgt spid="10823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2371" grpId="0" animBg="1"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40706" name="Picture 2" descr="Rockies"/>
          <p:cNvPicPr>
            <a:picLocks noChangeAspect="1" noChangeArrowheads="1"/>
          </p:cNvPicPr>
          <p:nvPr/>
        </p:nvPicPr>
        <p:blipFill>
          <a:blip r:embed="rId3"/>
          <a:srcRect/>
          <a:stretch>
            <a:fillRect/>
          </a:stretch>
        </p:blipFill>
        <p:spPr bwMode="auto">
          <a:xfrm>
            <a:off x="-76200" y="-76200"/>
            <a:ext cx="10668000" cy="7046913"/>
          </a:xfrm>
          <a:prstGeom prst="rect">
            <a:avLst/>
          </a:prstGeom>
          <a:noFill/>
        </p:spPr>
      </p:pic>
      <p:sp>
        <p:nvSpPr>
          <p:cNvPr id="840708" name="Rectangle 4"/>
          <p:cNvSpPr>
            <a:spLocks noChangeArrowheads="1"/>
          </p:cNvSpPr>
          <p:nvPr/>
        </p:nvSpPr>
        <p:spPr bwMode="auto">
          <a:xfrm>
            <a:off x="838200" y="5257800"/>
            <a:ext cx="4737100" cy="1247775"/>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pPr algn="ctr"/>
            <a:r>
              <a:rPr lang="en-US" sz="3600">
                <a:solidFill>
                  <a:srgbClr val="CC0000"/>
                </a:solidFill>
                <a:effectLst>
                  <a:outerShdw blurRad="38100" dist="38100" dir="2700000" algn="tl">
                    <a:srgbClr val="000000"/>
                  </a:outerShdw>
                </a:effectLst>
              </a:rPr>
              <a:t>Let’s Discuss Boiler </a:t>
            </a:r>
          </a:p>
          <a:p>
            <a:pPr algn="ctr"/>
            <a:r>
              <a:rPr lang="en-US" sz="3600">
                <a:solidFill>
                  <a:srgbClr val="CC0000"/>
                </a:solidFill>
                <a:effectLst>
                  <a:outerShdw blurRad="38100" dist="38100" dir="2700000" algn="tl">
                    <a:srgbClr val="000000"/>
                  </a:outerShdw>
                </a:effectLst>
              </a:rPr>
              <a:t>Air Requirements</a:t>
            </a:r>
            <a:endParaRPr lang="en-US" sz="4400">
              <a:solidFill>
                <a:srgbClr val="CC0000"/>
              </a:solidFill>
              <a:effectLst>
                <a:outerShdw blurRad="38100" dist="38100" dir="2700000" algn="tl">
                  <a:srgbClr val="000000"/>
                </a:outerShdw>
              </a:effectLst>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noFill/>
          <a:ln/>
          <a:effectLst>
            <a:outerShdw dist="71842" dir="2700000" algn="ctr" rotWithShape="0">
              <a:srgbClr val="000000"/>
            </a:outerShdw>
          </a:effectLst>
        </p:spPr>
        <p:txBody>
          <a:bodyPr/>
          <a:lstStyle/>
          <a:p>
            <a:r>
              <a:rPr lang="en-US" i="0"/>
              <a:t>Boiler Air Requirements</a:t>
            </a:r>
            <a:endParaRPr lang="en-US"/>
          </a:p>
        </p:txBody>
      </p:sp>
      <p:sp>
        <p:nvSpPr>
          <p:cNvPr id="53251" name="Rectangle 3"/>
          <p:cNvSpPr>
            <a:spLocks noGrp="1" noChangeArrowheads="1"/>
          </p:cNvSpPr>
          <p:nvPr>
            <p:ph type="body" idx="1"/>
          </p:nvPr>
        </p:nvSpPr>
        <p:spPr>
          <a:xfrm>
            <a:off x="266700" y="1743075"/>
            <a:ext cx="3581400" cy="4702175"/>
          </a:xfrm>
          <a:noFill/>
          <a:ln/>
          <a:effectLst>
            <a:outerShdw dist="53882" dir="2700000" algn="ctr" rotWithShape="0">
              <a:schemeClr val="bg2"/>
            </a:outerShdw>
          </a:effectLst>
        </p:spPr>
        <p:txBody>
          <a:bodyPr/>
          <a:lstStyle/>
          <a:p>
            <a:r>
              <a:rPr lang="en-US"/>
              <a:t>Draft</a:t>
            </a:r>
          </a:p>
          <a:p>
            <a:pPr lvl="1"/>
            <a:r>
              <a:rPr lang="en-US"/>
              <a:t>Natural</a:t>
            </a:r>
          </a:p>
          <a:p>
            <a:pPr lvl="1"/>
            <a:r>
              <a:rPr lang="en-US"/>
              <a:t>Forced</a:t>
            </a:r>
          </a:p>
          <a:p>
            <a:pPr lvl="1"/>
            <a:r>
              <a:rPr lang="en-US"/>
              <a:t>Induced</a:t>
            </a:r>
          </a:p>
          <a:p>
            <a:r>
              <a:rPr lang="en-US"/>
              <a:t>Combustion air</a:t>
            </a:r>
          </a:p>
          <a:p>
            <a:pPr lvl="1"/>
            <a:r>
              <a:rPr lang="en-US"/>
              <a:t>Primary</a:t>
            </a:r>
          </a:p>
          <a:p>
            <a:pPr lvl="1"/>
            <a:r>
              <a:rPr lang="en-US"/>
              <a:t>Secondary</a:t>
            </a:r>
          </a:p>
          <a:p>
            <a:pPr lvl="1"/>
            <a:r>
              <a:rPr lang="en-US"/>
              <a:t>Excess</a:t>
            </a:r>
          </a:p>
        </p:txBody>
      </p:sp>
      <p:pic>
        <p:nvPicPr>
          <p:cNvPr id="53253" name="Picture 5" descr="FD Fan I"/>
          <p:cNvPicPr>
            <a:picLocks noChangeAspect="1" noChangeArrowheads="1"/>
          </p:cNvPicPr>
          <p:nvPr/>
        </p:nvPicPr>
        <p:blipFill>
          <a:blip r:embed="rId3" cstate="print"/>
          <a:srcRect/>
          <a:stretch>
            <a:fillRect/>
          </a:stretch>
        </p:blipFill>
        <p:spPr bwMode="auto">
          <a:xfrm>
            <a:off x="3930650" y="1795463"/>
            <a:ext cx="6242050" cy="4681537"/>
          </a:xfrm>
          <a:prstGeom prst="rect">
            <a:avLst/>
          </a:prstGeom>
          <a:noFill/>
        </p:spPr>
      </p:pic>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38626" name="Picture 1026" descr="FAN II"/>
          <p:cNvPicPr>
            <a:picLocks noChangeAspect="1" noChangeArrowheads="1"/>
          </p:cNvPicPr>
          <p:nvPr/>
        </p:nvPicPr>
        <p:blipFill>
          <a:blip r:embed="rId3"/>
          <a:srcRect/>
          <a:stretch>
            <a:fillRect/>
          </a:stretch>
        </p:blipFill>
        <p:spPr bwMode="auto">
          <a:xfrm>
            <a:off x="0" y="0"/>
            <a:ext cx="10287000" cy="6886575"/>
          </a:xfrm>
          <a:prstGeom prst="rect">
            <a:avLst/>
          </a:prstGeom>
          <a:noFill/>
        </p:spPr>
      </p:pic>
      <p:sp>
        <p:nvSpPr>
          <p:cNvPr id="538627" name="Rectangle 1027"/>
          <p:cNvSpPr>
            <a:spLocks noChangeArrowheads="1"/>
          </p:cNvSpPr>
          <p:nvPr/>
        </p:nvSpPr>
        <p:spPr bwMode="auto">
          <a:xfrm>
            <a:off x="4876800" y="5505450"/>
            <a:ext cx="5024438" cy="81915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r>
              <a:rPr lang="en-US" sz="4400">
                <a:solidFill>
                  <a:srgbClr val="CC0000"/>
                </a:solidFill>
                <a:effectLst>
                  <a:outerShdw blurRad="38100" dist="38100" dir="2700000" algn="tl">
                    <a:srgbClr val="000000"/>
                  </a:outerShdw>
                </a:effectLst>
              </a:rPr>
              <a:t>Forced Draft Fans</a:t>
            </a:r>
          </a:p>
        </p:txBody>
      </p:sp>
      <p:sp>
        <p:nvSpPr>
          <p:cNvPr id="538628" name="Line 1028"/>
          <p:cNvSpPr>
            <a:spLocks noChangeShapeType="1"/>
          </p:cNvSpPr>
          <p:nvPr/>
        </p:nvSpPr>
        <p:spPr bwMode="auto">
          <a:xfrm flipH="1" flipV="1">
            <a:off x="7086600" y="1981200"/>
            <a:ext cx="381000" cy="3352800"/>
          </a:xfrm>
          <a:prstGeom prst="line">
            <a:avLst/>
          </a:prstGeom>
          <a:noFill/>
          <a:ln w="76200">
            <a:solidFill>
              <a:srgbClr val="CC0000"/>
            </a:solidFill>
            <a:round/>
            <a:headEnd/>
            <a:tailEnd type="triangle" w="med" len="med"/>
          </a:ln>
          <a:effectLst>
            <a:outerShdw dist="53882" dir="8100000" algn="ctr" rotWithShape="0">
              <a:srgbClr val="000000"/>
            </a:outerShdw>
          </a:effectLst>
        </p:spPr>
        <p:txBody>
          <a:bodyPr wrap="none" anchor="ctr"/>
          <a:lstStyle/>
          <a:p>
            <a:endParaRPr lang="en-US"/>
          </a:p>
        </p:txBody>
      </p:sp>
      <p:sp>
        <p:nvSpPr>
          <p:cNvPr id="538629" name="Line 1029"/>
          <p:cNvSpPr>
            <a:spLocks noChangeShapeType="1"/>
          </p:cNvSpPr>
          <p:nvPr/>
        </p:nvSpPr>
        <p:spPr bwMode="auto">
          <a:xfrm flipH="1" flipV="1">
            <a:off x="4876800" y="1600200"/>
            <a:ext cx="2590800" cy="3733800"/>
          </a:xfrm>
          <a:prstGeom prst="line">
            <a:avLst/>
          </a:prstGeom>
          <a:noFill/>
          <a:ln w="76200">
            <a:solidFill>
              <a:srgbClr val="CC0000"/>
            </a:solidFill>
            <a:round/>
            <a:headEnd/>
            <a:tailEnd type="triangle" w="med" len="med"/>
          </a:ln>
          <a:effectLst>
            <a:outerShdw dist="53882" dir="8100000" algn="ctr" rotWithShape="0">
              <a:srgbClr val="000000"/>
            </a:outerShdw>
          </a:effectLst>
        </p:spPr>
        <p:txBody>
          <a:bodyPr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38628"/>
                                        </p:tgtEl>
                                        <p:attrNameLst>
                                          <p:attrName>style.visibility</p:attrName>
                                        </p:attrNameLst>
                                      </p:cBhvr>
                                      <p:to>
                                        <p:strVal val="visible"/>
                                      </p:to>
                                    </p:set>
                                    <p:animEffect transition="in" filter="slide(fromBottom)">
                                      <p:cBhvr>
                                        <p:cTn id="7" dur="500"/>
                                        <p:tgtEl>
                                          <p:spTgt spid="538628"/>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538629"/>
                                        </p:tgtEl>
                                        <p:attrNameLst>
                                          <p:attrName>style.visibility</p:attrName>
                                        </p:attrNameLst>
                                      </p:cBhvr>
                                      <p:to>
                                        <p:strVal val="visible"/>
                                      </p:to>
                                    </p:set>
                                    <p:animEffect transition="in" filter="slide(fromBottom)">
                                      <p:cBhvr>
                                        <p:cTn id="11" dur="500"/>
                                        <p:tgtEl>
                                          <p:spTgt spid="5386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8628" grpId="0" animBg="1"/>
      <p:bldP spid="538629" grpId="0" animBg="1"/>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00452" name="Picture 4" descr="ID FAN"/>
          <p:cNvPicPr>
            <a:picLocks noChangeAspect="1" noChangeArrowheads="1"/>
          </p:cNvPicPr>
          <p:nvPr/>
        </p:nvPicPr>
        <p:blipFill>
          <a:blip r:embed="rId3"/>
          <a:srcRect/>
          <a:stretch>
            <a:fillRect/>
          </a:stretch>
        </p:blipFill>
        <p:spPr bwMode="auto">
          <a:xfrm>
            <a:off x="38100" y="26988"/>
            <a:ext cx="10287000" cy="6831012"/>
          </a:xfrm>
          <a:prstGeom prst="rect">
            <a:avLst/>
          </a:prstGeom>
          <a:noFill/>
        </p:spPr>
      </p:pic>
      <p:sp>
        <p:nvSpPr>
          <p:cNvPr id="1000453" name="Rectangle 5"/>
          <p:cNvSpPr>
            <a:spLocks noChangeArrowheads="1"/>
          </p:cNvSpPr>
          <p:nvPr/>
        </p:nvSpPr>
        <p:spPr bwMode="auto">
          <a:xfrm>
            <a:off x="266700" y="5734050"/>
            <a:ext cx="4992688" cy="81915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r>
              <a:rPr lang="en-US" sz="4400">
                <a:solidFill>
                  <a:srgbClr val="CC0000"/>
                </a:solidFill>
                <a:effectLst>
                  <a:outerShdw blurRad="38100" dist="38100" dir="2700000" algn="tl">
                    <a:srgbClr val="000000"/>
                  </a:outerShdw>
                </a:effectLst>
              </a:rPr>
              <a:t>Induced Draft Fan</a:t>
            </a:r>
          </a:p>
        </p:txBody>
      </p:sp>
      <p:sp>
        <p:nvSpPr>
          <p:cNvPr id="1000454" name="Line 6"/>
          <p:cNvSpPr>
            <a:spLocks noChangeShapeType="1"/>
          </p:cNvSpPr>
          <p:nvPr/>
        </p:nvSpPr>
        <p:spPr bwMode="auto">
          <a:xfrm flipV="1">
            <a:off x="5448300" y="4800600"/>
            <a:ext cx="838200" cy="838200"/>
          </a:xfrm>
          <a:prstGeom prst="line">
            <a:avLst/>
          </a:prstGeom>
          <a:noFill/>
          <a:ln w="76200">
            <a:solidFill>
              <a:srgbClr val="CC0000"/>
            </a:solidFill>
            <a:round/>
            <a:headEnd/>
            <a:tailEnd type="triangle" w="med" len="med"/>
          </a:ln>
          <a:effectLst>
            <a:outerShdw dist="53882" dir="8100000" algn="ctr" rotWithShape="0">
              <a:srgbClr val="000000"/>
            </a:outerShdw>
          </a:effectLst>
        </p:spPr>
        <p:txBody>
          <a:bodyPr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000454"/>
                                        </p:tgtEl>
                                        <p:attrNameLst>
                                          <p:attrName>style.visibility</p:attrName>
                                        </p:attrNameLst>
                                      </p:cBhvr>
                                      <p:to>
                                        <p:strVal val="visible"/>
                                      </p:to>
                                    </p:set>
                                    <p:animEffect transition="in" filter="slide(fromBottom)">
                                      <p:cBhvr>
                                        <p:cTn id="7" dur="500"/>
                                        <p:tgtEl>
                                          <p:spTgt spid="10004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0454" grpId="0" animBg="1"/>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36930" name="Picture 2" descr="DSCN1193"/>
          <p:cNvPicPr>
            <a:picLocks noChangeAspect="1" noChangeArrowheads="1"/>
          </p:cNvPicPr>
          <p:nvPr/>
        </p:nvPicPr>
        <p:blipFill>
          <a:blip r:embed="rId3"/>
          <a:srcRect/>
          <a:stretch>
            <a:fillRect/>
          </a:stretch>
        </p:blipFill>
        <p:spPr bwMode="auto">
          <a:xfrm>
            <a:off x="0" y="-76200"/>
            <a:ext cx="10363200" cy="7391400"/>
          </a:xfrm>
          <a:prstGeom prst="rect">
            <a:avLst/>
          </a:prstGeom>
          <a:noFill/>
        </p:spPr>
      </p:pic>
      <p:sp>
        <p:nvSpPr>
          <p:cNvPr id="636931" name="Rectangle 3"/>
          <p:cNvSpPr>
            <a:spLocks noChangeArrowheads="1"/>
          </p:cNvSpPr>
          <p:nvPr/>
        </p:nvSpPr>
        <p:spPr bwMode="auto">
          <a:xfrm>
            <a:off x="411163" y="552450"/>
            <a:ext cx="5303837" cy="81915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pPr algn="ctr"/>
            <a:r>
              <a:rPr lang="en-US" sz="4400">
                <a:solidFill>
                  <a:srgbClr val="CC0000"/>
                </a:solidFill>
                <a:effectLst>
                  <a:outerShdw blurRad="38100" dist="38100" dir="2700000" algn="tl">
                    <a:srgbClr val="000000"/>
                  </a:outerShdw>
                </a:effectLst>
              </a:rPr>
              <a:t>Induced Draft Fans</a:t>
            </a:r>
          </a:p>
        </p:txBody>
      </p:sp>
      <p:sp>
        <p:nvSpPr>
          <p:cNvPr id="636932" name="Line 4"/>
          <p:cNvSpPr>
            <a:spLocks noChangeShapeType="1"/>
          </p:cNvSpPr>
          <p:nvPr/>
        </p:nvSpPr>
        <p:spPr bwMode="auto">
          <a:xfrm flipH="1">
            <a:off x="1600200" y="1600200"/>
            <a:ext cx="1447800" cy="2057400"/>
          </a:xfrm>
          <a:prstGeom prst="line">
            <a:avLst/>
          </a:prstGeom>
          <a:noFill/>
          <a:ln w="76200">
            <a:solidFill>
              <a:srgbClr val="CC0000"/>
            </a:solidFill>
            <a:round/>
            <a:headEnd/>
            <a:tailEnd type="triangle" w="med" len="med"/>
          </a:ln>
          <a:effectLst>
            <a:outerShdw dist="56796" dir="3806097" algn="ctr" rotWithShape="0">
              <a:srgbClr val="000000"/>
            </a:outerShdw>
          </a:effectLst>
        </p:spPr>
        <p:txBody>
          <a:bodyPr wrap="none" anchor="ctr"/>
          <a:lstStyle/>
          <a:p>
            <a:endParaRPr lang="en-US"/>
          </a:p>
        </p:txBody>
      </p:sp>
      <p:sp>
        <p:nvSpPr>
          <p:cNvPr id="636933" name="Line 5"/>
          <p:cNvSpPr>
            <a:spLocks noChangeShapeType="1"/>
          </p:cNvSpPr>
          <p:nvPr/>
        </p:nvSpPr>
        <p:spPr bwMode="auto">
          <a:xfrm>
            <a:off x="3048000" y="1600200"/>
            <a:ext cx="304800" cy="1752600"/>
          </a:xfrm>
          <a:prstGeom prst="line">
            <a:avLst/>
          </a:prstGeom>
          <a:noFill/>
          <a:ln w="76200">
            <a:solidFill>
              <a:srgbClr val="CC0000"/>
            </a:solidFill>
            <a:round/>
            <a:headEnd/>
            <a:tailEnd type="triangle" w="med" len="med"/>
          </a:ln>
          <a:effectLst>
            <a:outerShdw dist="56796" dir="3806097" algn="ctr" rotWithShape="0">
              <a:srgbClr val="000000"/>
            </a:outerShdw>
          </a:effectLst>
        </p:spPr>
        <p:txBody>
          <a:bodyPr wrap="none" anchor="ctr"/>
          <a:lstStyle/>
          <a:p>
            <a:endParaRPr lang="en-US"/>
          </a:p>
        </p:txBody>
      </p:sp>
      <p:sp>
        <p:nvSpPr>
          <p:cNvPr id="636934" name="Line 6"/>
          <p:cNvSpPr>
            <a:spLocks noChangeShapeType="1"/>
          </p:cNvSpPr>
          <p:nvPr/>
        </p:nvSpPr>
        <p:spPr bwMode="auto">
          <a:xfrm>
            <a:off x="3048000" y="1600200"/>
            <a:ext cx="1676400" cy="1524000"/>
          </a:xfrm>
          <a:prstGeom prst="line">
            <a:avLst/>
          </a:prstGeom>
          <a:noFill/>
          <a:ln w="76200">
            <a:solidFill>
              <a:srgbClr val="CC0000"/>
            </a:solidFill>
            <a:round/>
            <a:headEnd/>
            <a:tailEnd type="triangle" w="med" len="med"/>
          </a:ln>
          <a:effectLst>
            <a:outerShdw dist="56796" dir="3806097" algn="ctr" rotWithShape="0">
              <a:srgbClr val="000000"/>
            </a:outerShdw>
          </a:effectLst>
        </p:spPr>
        <p:txBody>
          <a:bodyPr wrap="none" anchor="ctr"/>
          <a:lstStyle/>
          <a:p>
            <a:endParaRPr lang="en-US"/>
          </a:p>
        </p:txBody>
      </p:sp>
      <p:sp>
        <p:nvSpPr>
          <p:cNvPr id="636935" name="Line 7"/>
          <p:cNvSpPr>
            <a:spLocks noChangeShapeType="1"/>
          </p:cNvSpPr>
          <p:nvPr/>
        </p:nvSpPr>
        <p:spPr bwMode="auto">
          <a:xfrm>
            <a:off x="3048000" y="1600200"/>
            <a:ext cx="5943600" cy="838200"/>
          </a:xfrm>
          <a:prstGeom prst="line">
            <a:avLst/>
          </a:prstGeom>
          <a:noFill/>
          <a:ln w="76200">
            <a:solidFill>
              <a:srgbClr val="CC0000"/>
            </a:solidFill>
            <a:round/>
            <a:headEnd/>
            <a:tailEnd type="triangle" w="med" len="med"/>
          </a:ln>
          <a:effectLst>
            <a:outerShdw dist="56796" dir="3806097" algn="ctr" rotWithShape="0">
              <a:srgbClr val="000000"/>
            </a:outerShdw>
          </a:effectLst>
        </p:spPr>
        <p:txBody>
          <a:bodyPr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636932"/>
                                        </p:tgtEl>
                                        <p:attrNameLst>
                                          <p:attrName>style.visibility</p:attrName>
                                        </p:attrNameLst>
                                      </p:cBhvr>
                                      <p:to>
                                        <p:strVal val="visible"/>
                                      </p:to>
                                    </p:set>
                                    <p:anim calcmode="lin" valueType="num">
                                      <p:cBhvr additive="base">
                                        <p:cTn id="7" dur="500" fill="hold"/>
                                        <p:tgtEl>
                                          <p:spTgt spid="636932"/>
                                        </p:tgtEl>
                                        <p:attrNameLst>
                                          <p:attrName>ppt_x</p:attrName>
                                        </p:attrNameLst>
                                      </p:cBhvr>
                                      <p:tavLst>
                                        <p:tav tm="0">
                                          <p:val>
                                            <p:strVal val="#ppt_x"/>
                                          </p:val>
                                        </p:tav>
                                        <p:tav tm="100000">
                                          <p:val>
                                            <p:strVal val="#ppt_x"/>
                                          </p:val>
                                        </p:tav>
                                      </p:tavLst>
                                    </p:anim>
                                    <p:anim calcmode="lin" valueType="num">
                                      <p:cBhvr additive="base">
                                        <p:cTn id="8" dur="500" fill="hold"/>
                                        <p:tgtEl>
                                          <p:spTgt spid="63693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636933"/>
                                        </p:tgtEl>
                                        <p:attrNameLst>
                                          <p:attrName>style.visibility</p:attrName>
                                        </p:attrNameLst>
                                      </p:cBhvr>
                                      <p:to>
                                        <p:strVal val="visible"/>
                                      </p:to>
                                    </p:set>
                                    <p:anim calcmode="lin" valueType="num">
                                      <p:cBhvr additive="base">
                                        <p:cTn id="12" dur="500" fill="hold"/>
                                        <p:tgtEl>
                                          <p:spTgt spid="636933"/>
                                        </p:tgtEl>
                                        <p:attrNameLst>
                                          <p:attrName>ppt_x</p:attrName>
                                        </p:attrNameLst>
                                      </p:cBhvr>
                                      <p:tavLst>
                                        <p:tav tm="0">
                                          <p:val>
                                            <p:strVal val="#ppt_x"/>
                                          </p:val>
                                        </p:tav>
                                        <p:tav tm="100000">
                                          <p:val>
                                            <p:strVal val="#ppt_x"/>
                                          </p:val>
                                        </p:tav>
                                      </p:tavLst>
                                    </p:anim>
                                    <p:anim calcmode="lin" valueType="num">
                                      <p:cBhvr additive="base">
                                        <p:cTn id="13" dur="500" fill="hold"/>
                                        <p:tgtEl>
                                          <p:spTgt spid="636933"/>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636934"/>
                                        </p:tgtEl>
                                        <p:attrNameLst>
                                          <p:attrName>style.visibility</p:attrName>
                                        </p:attrNameLst>
                                      </p:cBhvr>
                                      <p:to>
                                        <p:strVal val="visible"/>
                                      </p:to>
                                    </p:set>
                                    <p:anim calcmode="lin" valueType="num">
                                      <p:cBhvr additive="base">
                                        <p:cTn id="17" dur="500" fill="hold"/>
                                        <p:tgtEl>
                                          <p:spTgt spid="636934"/>
                                        </p:tgtEl>
                                        <p:attrNameLst>
                                          <p:attrName>ppt_x</p:attrName>
                                        </p:attrNameLst>
                                      </p:cBhvr>
                                      <p:tavLst>
                                        <p:tav tm="0">
                                          <p:val>
                                            <p:strVal val="#ppt_x"/>
                                          </p:val>
                                        </p:tav>
                                        <p:tav tm="100000">
                                          <p:val>
                                            <p:strVal val="#ppt_x"/>
                                          </p:val>
                                        </p:tav>
                                      </p:tavLst>
                                    </p:anim>
                                    <p:anim calcmode="lin" valueType="num">
                                      <p:cBhvr additive="base">
                                        <p:cTn id="18" dur="500" fill="hold"/>
                                        <p:tgtEl>
                                          <p:spTgt spid="636934"/>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grpId="0" nodeType="afterEffect">
                                  <p:stCondLst>
                                    <p:cond delay="0"/>
                                  </p:stCondLst>
                                  <p:childTnLst>
                                    <p:set>
                                      <p:cBhvr>
                                        <p:cTn id="21" dur="1" fill="hold">
                                          <p:stCondLst>
                                            <p:cond delay="0"/>
                                          </p:stCondLst>
                                        </p:cTn>
                                        <p:tgtEl>
                                          <p:spTgt spid="636935"/>
                                        </p:tgtEl>
                                        <p:attrNameLst>
                                          <p:attrName>style.visibility</p:attrName>
                                        </p:attrNameLst>
                                      </p:cBhvr>
                                      <p:to>
                                        <p:strVal val="visible"/>
                                      </p:to>
                                    </p:set>
                                    <p:anim calcmode="lin" valueType="num">
                                      <p:cBhvr additive="base">
                                        <p:cTn id="22" dur="500" fill="hold"/>
                                        <p:tgtEl>
                                          <p:spTgt spid="636935"/>
                                        </p:tgtEl>
                                        <p:attrNameLst>
                                          <p:attrName>ppt_x</p:attrName>
                                        </p:attrNameLst>
                                      </p:cBhvr>
                                      <p:tavLst>
                                        <p:tav tm="0">
                                          <p:val>
                                            <p:strVal val="#ppt_x"/>
                                          </p:val>
                                        </p:tav>
                                        <p:tav tm="100000">
                                          <p:val>
                                            <p:strVal val="#ppt_x"/>
                                          </p:val>
                                        </p:tav>
                                      </p:tavLst>
                                    </p:anim>
                                    <p:anim calcmode="lin" valueType="num">
                                      <p:cBhvr additive="base">
                                        <p:cTn id="23" dur="500" fill="hold"/>
                                        <p:tgtEl>
                                          <p:spTgt spid="63693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6932" grpId="0" animBg="1"/>
      <p:bldP spid="636933" grpId="0" animBg="1"/>
      <p:bldP spid="636934" grpId="0" animBg="1"/>
      <p:bldP spid="636935" grpId="0" animBg="1"/>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1778" name="Picture 2"/>
          <p:cNvPicPr>
            <a:picLocks noChangeArrowheads="1"/>
          </p:cNvPicPr>
          <p:nvPr/>
        </p:nvPicPr>
        <p:blipFill>
          <a:blip r:embed="rId3"/>
          <a:srcRect/>
          <a:stretch>
            <a:fillRect/>
          </a:stretch>
        </p:blipFill>
        <p:spPr bwMode="auto">
          <a:xfrm>
            <a:off x="400050" y="0"/>
            <a:ext cx="6811963" cy="6845300"/>
          </a:xfrm>
          <a:prstGeom prst="rect">
            <a:avLst/>
          </a:prstGeom>
          <a:noFill/>
          <a:ln w="12700">
            <a:noFill/>
            <a:miter lim="800000"/>
            <a:headEnd/>
            <a:tailEnd/>
          </a:ln>
          <a:effectLst/>
        </p:spPr>
      </p:pic>
      <p:sp>
        <p:nvSpPr>
          <p:cNvPr id="331780" name="Rectangle 4"/>
          <p:cNvSpPr>
            <a:spLocks noGrp="1" noChangeArrowheads="1"/>
          </p:cNvSpPr>
          <p:nvPr>
            <p:ph type="title"/>
          </p:nvPr>
        </p:nvSpPr>
        <p:spPr>
          <a:xfrm>
            <a:off x="7162800" y="1617663"/>
            <a:ext cx="2703513" cy="3563937"/>
          </a:xfrm>
          <a:noFill/>
          <a:ln/>
          <a:effectLst>
            <a:outerShdw dist="63500" dir="3187806" algn="ctr" rotWithShape="0">
              <a:schemeClr val="bg2"/>
            </a:outerShdw>
          </a:effectLst>
        </p:spPr>
        <p:txBody>
          <a:bodyPr/>
          <a:lstStyle/>
          <a:p>
            <a:r>
              <a:rPr lang="en-US" i="0"/>
              <a:t>Gas Fired Water Tube Boiler</a:t>
            </a:r>
            <a:endParaRPr lang="en-US"/>
          </a:p>
        </p:txBody>
      </p:sp>
      <p:pic>
        <p:nvPicPr>
          <p:cNvPr id="331781" name="Picture 5"/>
          <p:cNvPicPr>
            <a:picLocks noChangeArrowheads="1"/>
          </p:cNvPicPr>
          <p:nvPr/>
        </p:nvPicPr>
        <p:blipFill>
          <a:blip r:embed="rId4"/>
          <a:srcRect/>
          <a:stretch>
            <a:fillRect/>
          </a:stretch>
        </p:blipFill>
        <p:spPr bwMode="auto">
          <a:xfrm>
            <a:off x="1512888" y="4946650"/>
            <a:ext cx="1573212" cy="198438"/>
          </a:xfrm>
          <a:prstGeom prst="rect">
            <a:avLst/>
          </a:prstGeom>
          <a:noFill/>
          <a:ln w="12700">
            <a:noFill/>
            <a:miter lim="800000"/>
            <a:headEnd/>
            <a:tailEnd/>
          </a:ln>
          <a:effectLst/>
        </p:spPr>
      </p:pic>
      <p:pic>
        <p:nvPicPr>
          <p:cNvPr id="331782" name="Picture 6"/>
          <p:cNvPicPr>
            <a:picLocks noChangeArrowheads="1"/>
          </p:cNvPicPr>
          <p:nvPr/>
        </p:nvPicPr>
        <p:blipFill>
          <a:blip r:embed="rId4"/>
          <a:srcRect/>
          <a:stretch>
            <a:fillRect/>
          </a:stretch>
        </p:blipFill>
        <p:spPr bwMode="auto">
          <a:xfrm>
            <a:off x="1511300" y="5499100"/>
            <a:ext cx="1573213" cy="198438"/>
          </a:xfrm>
          <a:prstGeom prst="rect">
            <a:avLst/>
          </a:prstGeom>
          <a:noFill/>
          <a:ln w="12700">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nodeType="afterEffect">
                                  <p:stCondLst>
                                    <p:cond delay="0"/>
                                  </p:stCondLst>
                                  <p:childTnLst>
                                    <p:set>
                                      <p:cBhvr>
                                        <p:cTn id="6" dur="1" fill="hold">
                                          <p:stCondLst>
                                            <p:cond delay="0"/>
                                          </p:stCondLst>
                                        </p:cTn>
                                        <p:tgtEl>
                                          <p:spTgt spid="331781"/>
                                        </p:tgtEl>
                                        <p:attrNameLst>
                                          <p:attrName>style.visibility</p:attrName>
                                        </p:attrNameLst>
                                      </p:cBhvr>
                                      <p:to>
                                        <p:strVal val="visible"/>
                                      </p:to>
                                    </p:set>
                                    <p:anim calcmode="lin" valueType="num">
                                      <p:cBhvr>
                                        <p:cTn id="7" dur="500" fill="hold"/>
                                        <p:tgtEl>
                                          <p:spTgt spid="331781"/>
                                        </p:tgtEl>
                                        <p:attrNameLst>
                                          <p:attrName>ppt_x</p:attrName>
                                        </p:attrNameLst>
                                      </p:cBhvr>
                                      <p:tavLst>
                                        <p:tav tm="0">
                                          <p:val>
                                            <p:strVal val="#ppt_x-#ppt_w/2"/>
                                          </p:val>
                                        </p:tav>
                                        <p:tav tm="100000">
                                          <p:val>
                                            <p:strVal val="#ppt_x"/>
                                          </p:val>
                                        </p:tav>
                                      </p:tavLst>
                                    </p:anim>
                                    <p:anim calcmode="lin" valueType="num">
                                      <p:cBhvr>
                                        <p:cTn id="8" dur="500" fill="hold"/>
                                        <p:tgtEl>
                                          <p:spTgt spid="331781"/>
                                        </p:tgtEl>
                                        <p:attrNameLst>
                                          <p:attrName>ppt_y</p:attrName>
                                        </p:attrNameLst>
                                      </p:cBhvr>
                                      <p:tavLst>
                                        <p:tav tm="0">
                                          <p:val>
                                            <p:strVal val="#ppt_y"/>
                                          </p:val>
                                        </p:tav>
                                        <p:tav tm="100000">
                                          <p:val>
                                            <p:strVal val="#ppt_y"/>
                                          </p:val>
                                        </p:tav>
                                      </p:tavLst>
                                    </p:anim>
                                    <p:anim calcmode="lin" valueType="num">
                                      <p:cBhvr>
                                        <p:cTn id="9" dur="500" fill="hold"/>
                                        <p:tgtEl>
                                          <p:spTgt spid="331781"/>
                                        </p:tgtEl>
                                        <p:attrNameLst>
                                          <p:attrName>ppt_w</p:attrName>
                                        </p:attrNameLst>
                                      </p:cBhvr>
                                      <p:tavLst>
                                        <p:tav tm="0">
                                          <p:val>
                                            <p:fltVal val="0"/>
                                          </p:val>
                                        </p:tav>
                                        <p:tav tm="100000">
                                          <p:val>
                                            <p:strVal val="#ppt_w"/>
                                          </p:val>
                                        </p:tav>
                                      </p:tavLst>
                                    </p:anim>
                                    <p:anim calcmode="lin" valueType="num">
                                      <p:cBhvr>
                                        <p:cTn id="10" dur="500" fill="hold"/>
                                        <p:tgtEl>
                                          <p:spTgt spid="331781"/>
                                        </p:tgtEl>
                                        <p:attrNameLst>
                                          <p:attrName>ppt_h</p:attrName>
                                        </p:attrNameLst>
                                      </p:cBhvr>
                                      <p:tavLst>
                                        <p:tav tm="0">
                                          <p:val>
                                            <p:strVal val="#ppt_h"/>
                                          </p:val>
                                        </p:tav>
                                        <p:tav tm="100000">
                                          <p:val>
                                            <p:strVal val="#ppt_h"/>
                                          </p:val>
                                        </p:tav>
                                      </p:tavLst>
                                    </p:anim>
                                  </p:childTnLst>
                                </p:cTn>
                              </p:par>
                            </p:childTnLst>
                          </p:cTn>
                        </p:par>
                        <p:par>
                          <p:cTn id="11" fill="hold">
                            <p:stCondLst>
                              <p:cond delay="500"/>
                            </p:stCondLst>
                            <p:childTnLst>
                              <p:par>
                                <p:cTn id="12" presetID="17" presetClass="entr" presetSubtype="8" fill="hold" nodeType="afterEffect">
                                  <p:stCondLst>
                                    <p:cond delay="0"/>
                                  </p:stCondLst>
                                  <p:childTnLst>
                                    <p:set>
                                      <p:cBhvr>
                                        <p:cTn id="13" dur="1" fill="hold">
                                          <p:stCondLst>
                                            <p:cond delay="0"/>
                                          </p:stCondLst>
                                        </p:cTn>
                                        <p:tgtEl>
                                          <p:spTgt spid="331782"/>
                                        </p:tgtEl>
                                        <p:attrNameLst>
                                          <p:attrName>style.visibility</p:attrName>
                                        </p:attrNameLst>
                                      </p:cBhvr>
                                      <p:to>
                                        <p:strVal val="visible"/>
                                      </p:to>
                                    </p:set>
                                    <p:anim calcmode="lin" valueType="num">
                                      <p:cBhvr>
                                        <p:cTn id="14" dur="500" fill="hold"/>
                                        <p:tgtEl>
                                          <p:spTgt spid="331782"/>
                                        </p:tgtEl>
                                        <p:attrNameLst>
                                          <p:attrName>ppt_x</p:attrName>
                                        </p:attrNameLst>
                                      </p:cBhvr>
                                      <p:tavLst>
                                        <p:tav tm="0">
                                          <p:val>
                                            <p:strVal val="#ppt_x-#ppt_w/2"/>
                                          </p:val>
                                        </p:tav>
                                        <p:tav tm="100000">
                                          <p:val>
                                            <p:strVal val="#ppt_x"/>
                                          </p:val>
                                        </p:tav>
                                      </p:tavLst>
                                    </p:anim>
                                    <p:anim calcmode="lin" valueType="num">
                                      <p:cBhvr>
                                        <p:cTn id="15" dur="500" fill="hold"/>
                                        <p:tgtEl>
                                          <p:spTgt spid="331782"/>
                                        </p:tgtEl>
                                        <p:attrNameLst>
                                          <p:attrName>ppt_y</p:attrName>
                                        </p:attrNameLst>
                                      </p:cBhvr>
                                      <p:tavLst>
                                        <p:tav tm="0">
                                          <p:val>
                                            <p:strVal val="#ppt_y"/>
                                          </p:val>
                                        </p:tav>
                                        <p:tav tm="100000">
                                          <p:val>
                                            <p:strVal val="#ppt_y"/>
                                          </p:val>
                                        </p:tav>
                                      </p:tavLst>
                                    </p:anim>
                                    <p:anim calcmode="lin" valueType="num">
                                      <p:cBhvr>
                                        <p:cTn id="16" dur="500" fill="hold"/>
                                        <p:tgtEl>
                                          <p:spTgt spid="331782"/>
                                        </p:tgtEl>
                                        <p:attrNameLst>
                                          <p:attrName>ppt_w</p:attrName>
                                        </p:attrNameLst>
                                      </p:cBhvr>
                                      <p:tavLst>
                                        <p:tav tm="0">
                                          <p:val>
                                            <p:fltVal val="0"/>
                                          </p:val>
                                        </p:tav>
                                        <p:tav tm="100000">
                                          <p:val>
                                            <p:strVal val="#ppt_w"/>
                                          </p:val>
                                        </p:tav>
                                      </p:tavLst>
                                    </p:anim>
                                    <p:anim calcmode="lin" valueType="num">
                                      <p:cBhvr>
                                        <p:cTn id="17" dur="500" fill="hold"/>
                                        <p:tgtEl>
                                          <p:spTgt spid="33178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58818" name="Picture 2" descr="WATERTON"/>
          <p:cNvPicPr>
            <a:picLocks noChangeAspect="1" noChangeArrowheads="1"/>
          </p:cNvPicPr>
          <p:nvPr/>
        </p:nvPicPr>
        <p:blipFill>
          <a:blip r:embed="rId3"/>
          <a:srcRect/>
          <a:stretch>
            <a:fillRect/>
          </a:stretch>
        </p:blipFill>
        <p:spPr bwMode="auto">
          <a:xfrm>
            <a:off x="0" y="0"/>
            <a:ext cx="10287000" cy="6858000"/>
          </a:xfrm>
          <a:prstGeom prst="rect">
            <a:avLst/>
          </a:prstGeom>
          <a:noFill/>
        </p:spPr>
      </p:pic>
      <p:sp>
        <p:nvSpPr>
          <p:cNvPr id="1058819" name="Rectangle 3"/>
          <p:cNvSpPr>
            <a:spLocks noChangeArrowheads="1"/>
          </p:cNvSpPr>
          <p:nvPr/>
        </p:nvSpPr>
        <p:spPr bwMode="auto">
          <a:xfrm>
            <a:off x="1760538" y="5132388"/>
            <a:ext cx="6959600" cy="1368425"/>
          </a:xfrm>
          <a:prstGeom prst="rect">
            <a:avLst/>
          </a:prstGeom>
          <a:solidFill>
            <a:schemeClr val="accent2"/>
          </a:solidFill>
          <a:ln w="57150">
            <a:solidFill>
              <a:srgbClr val="BE0000"/>
            </a:solidFill>
            <a:miter lim="800000"/>
            <a:headEnd/>
            <a:tailEnd/>
          </a:ln>
          <a:effectLst>
            <a:outerShdw dist="71842" dir="2700000" algn="ctr" rotWithShape="0">
              <a:srgbClr val="000000"/>
            </a:outerShdw>
          </a:effectLst>
        </p:spPr>
        <p:txBody>
          <a:bodyPr wrap="none">
            <a:spAutoFit/>
          </a:bodyPr>
          <a:lstStyle/>
          <a:p>
            <a:pPr algn="ctr"/>
            <a:r>
              <a:rPr lang="en-US" sz="4000">
                <a:solidFill>
                  <a:srgbClr val="BE0000"/>
                </a:solidFill>
                <a:effectLst>
                  <a:outerShdw blurRad="38100" dist="38100" dir="2700000" algn="tl">
                    <a:srgbClr val="000000"/>
                  </a:outerShdw>
                </a:effectLst>
              </a:rPr>
              <a:t>Let’s Discuss Economizers </a:t>
            </a:r>
          </a:p>
          <a:p>
            <a:pPr algn="ctr"/>
            <a:r>
              <a:rPr lang="en-US" sz="4000">
                <a:solidFill>
                  <a:srgbClr val="BE0000"/>
                </a:solidFill>
                <a:effectLst>
                  <a:outerShdw blurRad="38100" dist="38100" dir="2700000" algn="tl">
                    <a:srgbClr val="000000"/>
                  </a:outerShdw>
                </a:effectLst>
              </a:rPr>
              <a:t>&amp; Air-Preheaters</a:t>
            </a: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05570" name="Picture 2" descr="Economizer H2O Inside Tubes I"/>
          <p:cNvPicPr>
            <a:picLocks noChangeAspect="1" noChangeArrowheads="1"/>
          </p:cNvPicPr>
          <p:nvPr/>
        </p:nvPicPr>
        <p:blipFill>
          <a:blip r:embed="rId3"/>
          <a:srcRect/>
          <a:stretch>
            <a:fillRect/>
          </a:stretch>
        </p:blipFill>
        <p:spPr bwMode="auto">
          <a:xfrm>
            <a:off x="0" y="-58738"/>
            <a:ext cx="10287000" cy="6973888"/>
          </a:xfrm>
          <a:prstGeom prst="rect">
            <a:avLst/>
          </a:prstGeom>
          <a:noFill/>
        </p:spPr>
      </p:pic>
      <p:sp>
        <p:nvSpPr>
          <p:cNvPr id="1005571" name="Rectangle 3"/>
          <p:cNvSpPr>
            <a:spLocks noChangeArrowheads="1"/>
          </p:cNvSpPr>
          <p:nvPr/>
        </p:nvSpPr>
        <p:spPr bwMode="auto">
          <a:xfrm>
            <a:off x="914400" y="323850"/>
            <a:ext cx="8648700" cy="81915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r>
              <a:rPr lang="en-US" sz="4400">
                <a:solidFill>
                  <a:srgbClr val="CC0000"/>
                </a:solidFill>
                <a:effectLst>
                  <a:outerShdw blurRad="38100" dist="38100" dir="2700000" algn="tl">
                    <a:srgbClr val="000000"/>
                  </a:outerShdw>
                </a:effectLst>
              </a:rPr>
              <a:t>Economizer – H</a:t>
            </a:r>
            <a:r>
              <a:rPr lang="en-US" sz="4400" baseline="-25000">
                <a:solidFill>
                  <a:srgbClr val="CC0000"/>
                </a:solidFill>
                <a:effectLst>
                  <a:outerShdw blurRad="38100" dist="38100" dir="2700000" algn="tl">
                    <a:srgbClr val="000000"/>
                  </a:outerShdw>
                </a:effectLst>
              </a:rPr>
              <a:t>2</a:t>
            </a:r>
            <a:r>
              <a:rPr lang="en-US" sz="4400">
                <a:solidFill>
                  <a:srgbClr val="CC0000"/>
                </a:solidFill>
                <a:effectLst>
                  <a:outerShdw blurRad="38100" dist="38100" dir="2700000" algn="tl">
                    <a:srgbClr val="000000"/>
                  </a:outerShdw>
                </a:effectLst>
              </a:rPr>
              <a:t>O Inside Tubes</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7620000" y="1863725"/>
            <a:ext cx="2495550" cy="2327275"/>
          </a:xfrm>
          <a:solidFill>
            <a:srgbClr val="FF9900"/>
          </a:solidFill>
          <a:ln w="57150">
            <a:solidFill>
              <a:srgbClr val="CC0000"/>
            </a:solidFill>
          </a:ln>
        </p:spPr>
        <p:txBody>
          <a:bodyPr/>
          <a:lstStyle/>
          <a:p>
            <a:r>
              <a:rPr lang="en-US" i="0">
                <a:solidFill>
                  <a:srgbClr val="CC0000"/>
                </a:solidFill>
                <a:effectLst>
                  <a:outerShdw blurRad="38100" dist="38100" dir="2700000" algn="tl">
                    <a:srgbClr val="000000"/>
                  </a:outerShdw>
                </a:effectLst>
              </a:rPr>
              <a:t>Small Firetube Boiler</a:t>
            </a:r>
            <a:endParaRPr lang="en-US"/>
          </a:p>
        </p:txBody>
      </p:sp>
      <p:pic>
        <p:nvPicPr>
          <p:cNvPr id="20483" name="Picture 3"/>
          <p:cNvPicPr>
            <a:picLocks noChangeArrowheads="1"/>
          </p:cNvPicPr>
          <p:nvPr/>
        </p:nvPicPr>
        <p:blipFill>
          <a:blip r:embed="rId3"/>
          <a:srcRect/>
          <a:stretch>
            <a:fillRect/>
          </a:stretch>
        </p:blipFill>
        <p:spPr bwMode="auto">
          <a:xfrm>
            <a:off x="125413" y="388938"/>
            <a:ext cx="7400925" cy="6175375"/>
          </a:xfrm>
          <a:prstGeom prst="rect">
            <a:avLst/>
          </a:prstGeom>
          <a:noFill/>
          <a:ln w="12700">
            <a:noFill/>
            <a:miter lim="800000"/>
            <a:headEnd/>
            <a:tailEnd/>
          </a:ln>
          <a:effectLst/>
        </p:spPr>
      </p:pic>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3826" name="Picture 2"/>
          <p:cNvPicPr>
            <a:picLocks noChangeArrowheads="1"/>
          </p:cNvPicPr>
          <p:nvPr/>
        </p:nvPicPr>
        <p:blipFill>
          <a:blip r:embed="rId3"/>
          <a:srcRect/>
          <a:stretch>
            <a:fillRect/>
          </a:stretch>
        </p:blipFill>
        <p:spPr bwMode="auto">
          <a:xfrm>
            <a:off x="-1104900" y="841375"/>
            <a:ext cx="6935788" cy="6016625"/>
          </a:xfrm>
          <a:prstGeom prst="rect">
            <a:avLst/>
          </a:prstGeom>
          <a:noFill/>
          <a:ln w="12700">
            <a:noFill/>
            <a:miter lim="800000"/>
            <a:headEnd/>
            <a:tailEnd/>
          </a:ln>
          <a:effectLst/>
        </p:spPr>
      </p:pic>
      <p:pic>
        <p:nvPicPr>
          <p:cNvPr id="333829" name="Picture 5"/>
          <p:cNvPicPr>
            <a:picLocks noChangeArrowheads="1"/>
          </p:cNvPicPr>
          <p:nvPr/>
        </p:nvPicPr>
        <p:blipFill>
          <a:blip r:embed="rId4"/>
          <a:srcRect/>
          <a:stretch>
            <a:fillRect/>
          </a:stretch>
        </p:blipFill>
        <p:spPr bwMode="auto">
          <a:xfrm>
            <a:off x="1284288" y="4800600"/>
            <a:ext cx="1573212" cy="230188"/>
          </a:xfrm>
          <a:prstGeom prst="rect">
            <a:avLst/>
          </a:prstGeom>
          <a:noFill/>
          <a:ln w="12700">
            <a:noFill/>
            <a:miter lim="800000"/>
            <a:headEnd/>
            <a:tailEnd/>
          </a:ln>
          <a:effectLst/>
        </p:spPr>
      </p:pic>
      <p:pic>
        <p:nvPicPr>
          <p:cNvPr id="333830" name="Picture 6"/>
          <p:cNvPicPr>
            <a:picLocks noChangeArrowheads="1"/>
          </p:cNvPicPr>
          <p:nvPr/>
        </p:nvPicPr>
        <p:blipFill>
          <a:blip r:embed="rId4"/>
          <a:srcRect/>
          <a:stretch>
            <a:fillRect/>
          </a:stretch>
        </p:blipFill>
        <p:spPr bwMode="auto">
          <a:xfrm>
            <a:off x="1257300" y="5319713"/>
            <a:ext cx="1573213" cy="166687"/>
          </a:xfrm>
          <a:prstGeom prst="rect">
            <a:avLst/>
          </a:prstGeom>
          <a:noFill/>
          <a:ln w="12700">
            <a:noFill/>
            <a:miter lim="800000"/>
            <a:headEnd/>
            <a:tailEnd/>
          </a:ln>
          <a:effectLst/>
        </p:spPr>
      </p:pic>
      <p:pic>
        <p:nvPicPr>
          <p:cNvPr id="333831" name="Picture 7" descr="Picture 251"/>
          <p:cNvPicPr>
            <a:picLocks noChangeAspect="1" noChangeArrowheads="1"/>
          </p:cNvPicPr>
          <p:nvPr/>
        </p:nvPicPr>
        <p:blipFill>
          <a:blip r:embed="rId5"/>
          <a:srcRect/>
          <a:stretch>
            <a:fillRect/>
          </a:stretch>
        </p:blipFill>
        <p:spPr bwMode="auto">
          <a:xfrm>
            <a:off x="5830888" y="561749"/>
            <a:ext cx="5105400" cy="6916737"/>
          </a:xfrm>
          <a:prstGeom prst="rect">
            <a:avLst/>
          </a:prstGeom>
          <a:noFill/>
        </p:spPr>
      </p:pic>
      <p:sp>
        <p:nvSpPr>
          <p:cNvPr id="333833" name="Rectangle 9"/>
          <p:cNvSpPr>
            <a:spLocks noChangeArrowheads="1"/>
          </p:cNvSpPr>
          <p:nvPr/>
        </p:nvSpPr>
        <p:spPr bwMode="auto">
          <a:xfrm>
            <a:off x="266700" y="914400"/>
            <a:ext cx="4000500" cy="81915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r>
              <a:rPr lang="en-US" sz="4400">
                <a:solidFill>
                  <a:srgbClr val="CC0000"/>
                </a:solidFill>
                <a:effectLst>
                  <a:outerShdw blurRad="38100" dist="38100" dir="2700000" algn="tl">
                    <a:srgbClr val="000000"/>
                  </a:outerShdw>
                </a:effectLst>
              </a:rPr>
              <a:t>Air Pre-Heater</a:t>
            </a:r>
          </a:p>
        </p:txBody>
      </p:sp>
      <p:sp>
        <p:nvSpPr>
          <p:cNvPr id="333834" name="Line 10"/>
          <p:cNvSpPr>
            <a:spLocks noChangeShapeType="1"/>
          </p:cNvSpPr>
          <p:nvPr/>
        </p:nvSpPr>
        <p:spPr bwMode="auto">
          <a:xfrm>
            <a:off x="3238500" y="1828800"/>
            <a:ext cx="685800" cy="1219200"/>
          </a:xfrm>
          <a:prstGeom prst="line">
            <a:avLst/>
          </a:prstGeom>
          <a:noFill/>
          <a:ln w="76200">
            <a:solidFill>
              <a:srgbClr val="CC0000"/>
            </a:solidFill>
            <a:round/>
            <a:headEnd/>
            <a:tailEnd type="triangle" w="med" len="med"/>
          </a:ln>
          <a:effectLst>
            <a:outerShdw dist="50800" dir="5400000" algn="ctr" rotWithShape="0">
              <a:srgbClr val="000000"/>
            </a:outerShdw>
          </a:effectLst>
        </p:spPr>
        <p:txBody>
          <a:bodyPr wrap="none" anchor="ctr"/>
          <a:lstStyle/>
          <a:p>
            <a:endParaRPr lang="en-US"/>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07618" name="Picture 2" descr="Air Preheater 60 F to 225 F; Rust Line = FGR "/>
          <p:cNvPicPr>
            <a:picLocks noChangeAspect="1" noChangeArrowheads="1"/>
          </p:cNvPicPr>
          <p:nvPr/>
        </p:nvPicPr>
        <p:blipFill>
          <a:blip r:embed="rId3"/>
          <a:srcRect/>
          <a:stretch>
            <a:fillRect/>
          </a:stretch>
        </p:blipFill>
        <p:spPr bwMode="auto">
          <a:xfrm>
            <a:off x="0" y="-58738"/>
            <a:ext cx="10287000" cy="7088188"/>
          </a:xfrm>
          <a:prstGeom prst="rect">
            <a:avLst/>
          </a:prstGeom>
          <a:noFill/>
        </p:spPr>
      </p:pic>
      <p:sp>
        <p:nvSpPr>
          <p:cNvPr id="1007619" name="Rectangle 3"/>
          <p:cNvSpPr>
            <a:spLocks noChangeArrowheads="1"/>
          </p:cNvSpPr>
          <p:nvPr/>
        </p:nvSpPr>
        <p:spPr bwMode="auto">
          <a:xfrm>
            <a:off x="647700" y="323850"/>
            <a:ext cx="9328150" cy="81915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r>
              <a:rPr lang="en-US" sz="4400">
                <a:solidFill>
                  <a:srgbClr val="CC0000"/>
                </a:solidFill>
                <a:effectLst>
                  <a:outerShdw blurRad="38100" dist="38100" dir="2700000" algn="tl">
                    <a:srgbClr val="000000"/>
                  </a:outerShdw>
                </a:effectLst>
              </a:rPr>
              <a:t>Air Pre-Heater : Ambient to 400F +</a:t>
            </a:r>
          </a:p>
        </p:txBody>
      </p:sp>
      <p:sp>
        <p:nvSpPr>
          <p:cNvPr id="1007620" name="Line 4"/>
          <p:cNvSpPr>
            <a:spLocks noChangeShapeType="1"/>
          </p:cNvSpPr>
          <p:nvPr/>
        </p:nvSpPr>
        <p:spPr bwMode="auto">
          <a:xfrm>
            <a:off x="5257800" y="1295400"/>
            <a:ext cx="2628900" cy="2819400"/>
          </a:xfrm>
          <a:prstGeom prst="line">
            <a:avLst/>
          </a:prstGeom>
          <a:noFill/>
          <a:ln w="76200">
            <a:solidFill>
              <a:srgbClr val="CC0000"/>
            </a:solidFill>
            <a:round/>
            <a:headEnd/>
            <a:tailEnd type="triangle" w="med" len="med"/>
          </a:ln>
          <a:effectLst>
            <a:outerShdw dist="50800" dir="5400000" algn="ctr" rotWithShape="0">
              <a:srgbClr val="000000"/>
            </a:outerShdw>
          </a:effectLst>
        </p:spPr>
        <p:txBody>
          <a:bodyPr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0"/>
                                  </p:stCondLst>
                                  <p:childTnLst>
                                    <p:set>
                                      <p:cBhvr>
                                        <p:cTn id="6" dur="1" fill="hold">
                                          <p:stCondLst>
                                            <p:cond delay="0"/>
                                          </p:stCondLst>
                                        </p:cTn>
                                        <p:tgtEl>
                                          <p:spTgt spid="1007620"/>
                                        </p:tgtEl>
                                        <p:attrNameLst>
                                          <p:attrName>style.visibility</p:attrName>
                                        </p:attrNameLst>
                                      </p:cBhvr>
                                      <p:to>
                                        <p:strVal val="visible"/>
                                      </p:to>
                                    </p:set>
                                    <p:anim calcmode="lin" valueType="num">
                                      <p:cBhvr>
                                        <p:cTn id="7" dur="500" fill="hold"/>
                                        <p:tgtEl>
                                          <p:spTgt spid="1007620"/>
                                        </p:tgtEl>
                                        <p:attrNameLst>
                                          <p:attrName>ppt_x</p:attrName>
                                        </p:attrNameLst>
                                      </p:cBhvr>
                                      <p:tavLst>
                                        <p:tav tm="0">
                                          <p:val>
                                            <p:strVal val="#ppt_x"/>
                                          </p:val>
                                        </p:tav>
                                        <p:tav tm="100000">
                                          <p:val>
                                            <p:strVal val="#ppt_x"/>
                                          </p:val>
                                        </p:tav>
                                      </p:tavLst>
                                    </p:anim>
                                    <p:anim calcmode="lin" valueType="num">
                                      <p:cBhvr>
                                        <p:cTn id="8" dur="500" fill="hold"/>
                                        <p:tgtEl>
                                          <p:spTgt spid="1007620"/>
                                        </p:tgtEl>
                                        <p:attrNameLst>
                                          <p:attrName>ppt_y</p:attrName>
                                        </p:attrNameLst>
                                      </p:cBhvr>
                                      <p:tavLst>
                                        <p:tav tm="0">
                                          <p:val>
                                            <p:strVal val="#ppt_y-#ppt_h/2"/>
                                          </p:val>
                                        </p:tav>
                                        <p:tav tm="100000">
                                          <p:val>
                                            <p:strVal val="#ppt_y"/>
                                          </p:val>
                                        </p:tav>
                                      </p:tavLst>
                                    </p:anim>
                                    <p:anim calcmode="lin" valueType="num">
                                      <p:cBhvr>
                                        <p:cTn id="9" dur="500" fill="hold"/>
                                        <p:tgtEl>
                                          <p:spTgt spid="1007620"/>
                                        </p:tgtEl>
                                        <p:attrNameLst>
                                          <p:attrName>ppt_w</p:attrName>
                                        </p:attrNameLst>
                                      </p:cBhvr>
                                      <p:tavLst>
                                        <p:tav tm="0">
                                          <p:val>
                                            <p:strVal val="#ppt_w"/>
                                          </p:val>
                                        </p:tav>
                                        <p:tav tm="100000">
                                          <p:val>
                                            <p:strVal val="#ppt_w"/>
                                          </p:val>
                                        </p:tav>
                                      </p:tavLst>
                                    </p:anim>
                                    <p:anim calcmode="lin" valueType="num">
                                      <p:cBhvr>
                                        <p:cTn id="10" dur="500" fill="hold"/>
                                        <p:tgtEl>
                                          <p:spTgt spid="100762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7620" grpId="0" animBg="1"/>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51586" name="Picture 2" descr="DSCN0143"/>
          <p:cNvPicPr>
            <a:picLocks noChangeAspect="1" noChangeArrowheads="1"/>
          </p:cNvPicPr>
          <p:nvPr/>
        </p:nvPicPr>
        <p:blipFill>
          <a:blip r:embed="rId3"/>
          <a:srcRect/>
          <a:stretch>
            <a:fillRect/>
          </a:stretch>
        </p:blipFill>
        <p:spPr bwMode="auto">
          <a:xfrm>
            <a:off x="0" y="0"/>
            <a:ext cx="10439400" cy="6858000"/>
          </a:xfrm>
          <a:prstGeom prst="rect">
            <a:avLst/>
          </a:prstGeom>
          <a:noFill/>
        </p:spPr>
      </p:pic>
      <p:sp>
        <p:nvSpPr>
          <p:cNvPr id="451587" name="Rectangle 3"/>
          <p:cNvSpPr>
            <a:spLocks noChangeArrowheads="1"/>
          </p:cNvSpPr>
          <p:nvPr/>
        </p:nvSpPr>
        <p:spPr bwMode="auto">
          <a:xfrm>
            <a:off x="7315200" y="5638800"/>
            <a:ext cx="2571750" cy="81915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r>
              <a:rPr lang="en-US" sz="4400">
                <a:solidFill>
                  <a:srgbClr val="CC0000"/>
                </a:solidFill>
                <a:effectLst>
                  <a:outerShdw blurRad="38100" dist="38100" dir="2700000" algn="tl">
                    <a:srgbClr val="000000"/>
                  </a:outerShdw>
                </a:effectLst>
              </a:rPr>
              <a:t>Fire Wall</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451587"/>
                                        </p:tgtEl>
                                        <p:attrNameLst>
                                          <p:attrName>style.visibility</p:attrName>
                                        </p:attrNameLst>
                                      </p:cBhvr>
                                      <p:to>
                                        <p:strVal val="visible"/>
                                      </p:to>
                                    </p:set>
                                    <p:anim calcmode="lin" valueType="num">
                                      <p:cBhvr>
                                        <p:cTn id="7" dur="500" fill="hold"/>
                                        <p:tgtEl>
                                          <p:spTgt spid="451587"/>
                                        </p:tgtEl>
                                        <p:attrNameLst>
                                          <p:attrName>ppt_w</p:attrName>
                                        </p:attrNameLst>
                                      </p:cBhvr>
                                      <p:tavLst>
                                        <p:tav tm="0">
                                          <p:val>
                                            <p:strVal val="(6*min(max(#ppt_w*#ppt_h,.3),1)-7.4)/-.7*#ppt_w"/>
                                          </p:val>
                                        </p:tav>
                                        <p:tav tm="100000">
                                          <p:val>
                                            <p:strVal val="#ppt_w"/>
                                          </p:val>
                                        </p:tav>
                                      </p:tavLst>
                                    </p:anim>
                                    <p:anim calcmode="lin" valueType="num">
                                      <p:cBhvr>
                                        <p:cTn id="8" dur="500" fill="hold"/>
                                        <p:tgtEl>
                                          <p:spTgt spid="451587"/>
                                        </p:tgtEl>
                                        <p:attrNameLst>
                                          <p:attrName>ppt_h</p:attrName>
                                        </p:attrNameLst>
                                      </p:cBhvr>
                                      <p:tavLst>
                                        <p:tav tm="0">
                                          <p:val>
                                            <p:strVal val="(6*min(max(#ppt_w*#ppt_h,.3),1)-7.4)/-.7*#ppt_h"/>
                                          </p:val>
                                        </p:tav>
                                        <p:tav tm="100000">
                                          <p:val>
                                            <p:strVal val="#ppt_h"/>
                                          </p:val>
                                        </p:tav>
                                      </p:tavLst>
                                    </p:anim>
                                    <p:anim calcmode="lin" valueType="num">
                                      <p:cBhvr>
                                        <p:cTn id="9" dur="500" fill="hold"/>
                                        <p:tgtEl>
                                          <p:spTgt spid="451587"/>
                                        </p:tgtEl>
                                        <p:attrNameLst>
                                          <p:attrName>ppt_x</p:attrName>
                                        </p:attrNameLst>
                                      </p:cBhvr>
                                      <p:tavLst>
                                        <p:tav tm="0">
                                          <p:val>
                                            <p:fltVal val="0.5"/>
                                          </p:val>
                                        </p:tav>
                                        <p:tav tm="100000">
                                          <p:val>
                                            <p:strVal val="#ppt_x"/>
                                          </p:val>
                                        </p:tav>
                                      </p:tavLst>
                                    </p:anim>
                                    <p:anim calcmode="lin" valueType="num">
                                      <p:cBhvr>
                                        <p:cTn id="10" dur="500" fill="hold"/>
                                        <p:tgtEl>
                                          <p:spTgt spid="451587"/>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1587" grpId="0" animBg="1"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64898" name="Picture 2" descr="DCP02550"/>
          <p:cNvPicPr>
            <a:picLocks noChangeAspect="1" noChangeArrowheads="1"/>
          </p:cNvPicPr>
          <p:nvPr/>
        </p:nvPicPr>
        <p:blipFill>
          <a:blip r:embed="rId3"/>
          <a:srcRect/>
          <a:stretch>
            <a:fillRect/>
          </a:stretch>
        </p:blipFill>
        <p:spPr bwMode="auto">
          <a:xfrm>
            <a:off x="0" y="0"/>
            <a:ext cx="10287000" cy="6943725"/>
          </a:xfrm>
          <a:prstGeom prst="rect">
            <a:avLst/>
          </a:prstGeom>
          <a:noFill/>
        </p:spPr>
      </p:pic>
      <p:sp>
        <p:nvSpPr>
          <p:cNvPr id="464899" name="Rectangle 3"/>
          <p:cNvSpPr>
            <a:spLocks noChangeArrowheads="1"/>
          </p:cNvSpPr>
          <p:nvPr/>
        </p:nvSpPr>
        <p:spPr bwMode="auto">
          <a:xfrm>
            <a:off x="533400" y="5334000"/>
            <a:ext cx="4868863" cy="81915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r>
              <a:rPr lang="en-US" sz="4400">
                <a:solidFill>
                  <a:srgbClr val="CC0000"/>
                </a:solidFill>
                <a:effectLst>
                  <a:outerShdw blurRad="38100" dist="38100" dir="2700000" algn="tl">
                    <a:srgbClr val="000000"/>
                  </a:outerShdw>
                </a:effectLst>
              </a:rPr>
              <a:t>Refractory Lining</a:t>
            </a:r>
          </a:p>
        </p:txBody>
      </p:sp>
      <p:sp>
        <p:nvSpPr>
          <p:cNvPr id="464900" name="Line 4"/>
          <p:cNvSpPr>
            <a:spLocks noChangeShapeType="1"/>
          </p:cNvSpPr>
          <p:nvPr/>
        </p:nvSpPr>
        <p:spPr bwMode="auto">
          <a:xfrm flipH="1" flipV="1">
            <a:off x="914400" y="1219200"/>
            <a:ext cx="1676400" cy="3886200"/>
          </a:xfrm>
          <a:prstGeom prst="line">
            <a:avLst/>
          </a:prstGeom>
          <a:noFill/>
          <a:ln w="76200">
            <a:solidFill>
              <a:srgbClr val="CC0000"/>
            </a:solidFill>
            <a:round/>
            <a:headEnd/>
            <a:tailEnd type="triangle" w="med" len="med"/>
          </a:ln>
          <a:effectLst>
            <a:outerShdw dist="40161" dir="6506097" algn="ctr" rotWithShape="0">
              <a:srgbClr val="000000"/>
            </a:outerShdw>
          </a:effectLst>
        </p:spPr>
        <p:txBody>
          <a:bodyPr wrap="none" anchor="ctr"/>
          <a:lstStyle/>
          <a:p>
            <a:endParaRPr lang="en-US"/>
          </a:p>
        </p:txBody>
      </p:sp>
      <p:sp>
        <p:nvSpPr>
          <p:cNvPr id="464901" name="Rectangle 5"/>
          <p:cNvSpPr>
            <a:spLocks noChangeArrowheads="1"/>
          </p:cNvSpPr>
          <p:nvPr/>
        </p:nvSpPr>
        <p:spPr bwMode="auto">
          <a:xfrm>
            <a:off x="6126163" y="5334000"/>
            <a:ext cx="3627437" cy="81915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r>
              <a:rPr lang="en-US" sz="4400">
                <a:solidFill>
                  <a:srgbClr val="CC0000"/>
                </a:solidFill>
                <a:effectLst>
                  <a:outerShdw blurRad="38100" dist="38100" dir="2700000" algn="tl">
                    <a:srgbClr val="000000"/>
                  </a:outerShdw>
                </a:effectLst>
              </a:rPr>
              <a:t>Boiler Tubes</a:t>
            </a:r>
          </a:p>
        </p:txBody>
      </p:sp>
      <p:sp>
        <p:nvSpPr>
          <p:cNvPr id="464902" name="Line 6"/>
          <p:cNvSpPr>
            <a:spLocks noChangeShapeType="1"/>
          </p:cNvSpPr>
          <p:nvPr/>
        </p:nvSpPr>
        <p:spPr bwMode="auto">
          <a:xfrm flipV="1">
            <a:off x="7772400" y="3886200"/>
            <a:ext cx="990600" cy="1219200"/>
          </a:xfrm>
          <a:prstGeom prst="line">
            <a:avLst/>
          </a:prstGeom>
          <a:noFill/>
          <a:ln w="76200">
            <a:solidFill>
              <a:srgbClr val="CC0000"/>
            </a:solidFill>
            <a:round/>
            <a:headEnd/>
            <a:tailEnd type="triangle" w="med" len="med"/>
          </a:ln>
          <a:effectLst>
            <a:outerShdw dist="45791" dir="3378596" algn="ctr" rotWithShape="0">
              <a:srgbClr val="000000"/>
            </a:outerShdw>
          </a:effectLst>
        </p:spPr>
        <p:txBody>
          <a:bodyPr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1000"/>
                                  </p:stCondLst>
                                  <p:childTnLst>
                                    <p:set>
                                      <p:cBhvr>
                                        <p:cTn id="6" dur="1" fill="hold">
                                          <p:stCondLst>
                                            <p:cond delay="0"/>
                                          </p:stCondLst>
                                        </p:cTn>
                                        <p:tgtEl>
                                          <p:spTgt spid="464899"/>
                                        </p:tgtEl>
                                        <p:attrNameLst>
                                          <p:attrName>style.visibility</p:attrName>
                                        </p:attrNameLst>
                                      </p:cBhvr>
                                      <p:to>
                                        <p:strVal val="visible"/>
                                      </p:to>
                                    </p:set>
                                    <p:anim calcmode="lin" valueType="num">
                                      <p:cBhvr additive="base">
                                        <p:cTn id="7" dur="500" fill="hold"/>
                                        <p:tgtEl>
                                          <p:spTgt spid="464899"/>
                                        </p:tgtEl>
                                        <p:attrNameLst>
                                          <p:attrName>ppt_x</p:attrName>
                                        </p:attrNameLst>
                                      </p:cBhvr>
                                      <p:tavLst>
                                        <p:tav tm="0">
                                          <p:val>
                                            <p:strVal val="0-#ppt_w/2"/>
                                          </p:val>
                                        </p:tav>
                                        <p:tav tm="100000">
                                          <p:val>
                                            <p:strVal val="#ppt_x"/>
                                          </p:val>
                                        </p:tav>
                                      </p:tavLst>
                                    </p:anim>
                                    <p:anim calcmode="lin" valueType="num">
                                      <p:cBhvr additive="base">
                                        <p:cTn id="8" dur="500" fill="hold"/>
                                        <p:tgtEl>
                                          <p:spTgt spid="464899"/>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1" presetClass="entr" presetSubtype="0" fill="hold" grpId="0" nodeType="afterEffect">
                                  <p:stCondLst>
                                    <p:cond delay="1000"/>
                                  </p:stCondLst>
                                  <p:childTnLst>
                                    <p:set>
                                      <p:cBhvr>
                                        <p:cTn id="11" dur="1" fill="hold">
                                          <p:stCondLst>
                                            <p:cond delay="499"/>
                                          </p:stCondLst>
                                        </p:cTn>
                                        <p:tgtEl>
                                          <p:spTgt spid="464900"/>
                                        </p:tgtEl>
                                        <p:attrNameLst>
                                          <p:attrName>style.visibility</p:attrName>
                                        </p:attrNameLst>
                                      </p:cBhvr>
                                      <p:to>
                                        <p:strVal val="visible"/>
                                      </p:to>
                                    </p:set>
                                  </p:childTnLst>
                                </p:cTn>
                              </p:par>
                            </p:childTnLst>
                          </p:cTn>
                        </p:par>
                        <p:par>
                          <p:cTn id="12" fill="hold">
                            <p:stCondLst>
                              <p:cond delay="3000"/>
                            </p:stCondLst>
                            <p:childTnLst>
                              <p:par>
                                <p:cTn id="13" presetID="2" presetClass="entr" presetSubtype="6" fill="hold" grpId="0" nodeType="afterEffect">
                                  <p:stCondLst>
                                    <p:cond delay="1000"/>
                                  </p:stCondLst>
                                  <p:childTnLst>
                                    <p:set>
                                      <p:cBhvr>
                                        <p:cTn id="14" dur="1" fill="hold">
                                          <p:stCondLst>
                                            <p:cond delay="0"/>
                                          </p:stCondLst>
                                        </p:cTn>
                                        <p:tgtEl>
                                          <p:spTgt spid="464901"/>
                                        </p:tgtEl>
                                        <p:attrNameLst>
                                          <p:attrName>style.visibility</p:attrName>
                                        </p:attrNameLst>
                                      </p:cBhvr>
                                      <p:to>
                                        <p:strVal val="visible"/>
                                      </p:to>
                                    </p:set>
                                    <p:anim calcmode="lin" valueType="num">
                                      <p:cBhvr additive="base">
                                        <p:cTn id="15" dur="500" fill="hold"/>
                                        <p:tgtEl>
                                          <p:spTgt spid="464901"/>
                                        </p:tgtEl>
                                        <p:attrNameLst>
                                          <p:attrName>ppt_x</p:attrName>
                                        </p:attrNameLst>
                                      </p:cBhvr>
                                      <p:tavLst>
                                        <p:tav tm="0">
                                          <p:val>
                                            <p:strVal val="1+#ppt_w/2"/>
                                          </p:val>
                                        </p:tav>
                                        <p:tav tm="100000">
                                          <p:val>
                                            <p:strVal val="#ppt_x"/>
                                          </p:val>
                                        </p:tav>
                                      </p:tavLst>
                                    </p:anim>
                                    <p:anim calcmode="lin" valueType="num">
                                      <p:cBhvr additive="base">
                                        <p:cTn id="16" dur="500" fill="hold"/>
                                        <p:tgtEl>
                                          <p:spTgt spid="464901"/>
                                        </p:tgtEl>
                                        <p:attrNameLst>
                                          <p:attrName>ppt_y</p:attrName>
                                        </p:attrNameLst>
                                      </p:cBhvr>
                                      <p:tavLst>
                                        <p:tav tm="0">
                                          <p:val>
                                            <p:strVal val="1+#ppt_h/2"/>
                                          </p:val>
                                        </p:tav>
                                        <p:tav tm="100000">
                                          <p:val>
                                            <p:strVal val="#ppt_y"/>
                                          </p:val>
                                        </p:tav>
                                      </p:tavLst>
                                    </p:anim>
                                  </p:childTnLst>
                                </p:cTn>
                              </p:par>
                            </p:childTnLst>
                          </p:cTn>
                        </p:par>
                        <p:par>
                          <p:cTn id="17" fill="hold">
                            <p:stCondLst>
                              <p:cond delay="4500"/>
                            </p:stCondLst>
                            <p:childTnLst>
                              <p:par>
                                <p:cTn id="18" presetID="1" presetClass="entr" presetSubtype="0" fill="hold" grpId="0" nodeType="afterEffect">
                                  <p:stCondLst>
                                    <p:cond delay="1000"/>
                                  </p:stCondLst>
                                  <p:childTnLst>
                                    <p:set>
                                      <p:cBhvr>
                                        <p:cTn id="19" dur="1" fill="hold">
                                          <p:stCondLst>
                                            <p:cond delay="499"/>
                                          </p:stCondLst>
                                        </p:cTn>
                                        <p:tgtEl>
                                          <p:spTgt spid="4649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4899" grpId="0" animBg="1" autoUpdateAnimBg="0"/>
      <p:bldP spid="464900" grpId="0" animBg="1"/>
      <p:bldP spid="464901" grpId="0" animBg="1" autoUpdateAnimBg="0"/>
      <p:bldP spid="464902" grpId="0" animBg="1"/>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15426" name="Picture 2" descr="107-0798_IMG"/>
          <p:cNvPicPr>
            <a:picLocks noChangeAspect="1" noChangeArrowheads="1"/>
          </p:cNvPicPr>
          <p:nvPr/>
        </p:nvPicPr>
        <p:blipFill>
          <a:blip r:embed="rId3"/>
          <a:srcRect/>
          <a:stretch>
            <a:fillRect/>
          </a:stretch>
        </p:blipFill>
        <p:spPr bwMode="auto">
          <a:xfrm>
            <a:off x="-152400" y="-76200"/>
            <a:ext cx="10668000" cy="8001000"/>
          </a:xfrm>
          <a:prstGeom prst="rect">
            <a:avLst/>
          </a:prstGeom>
          <a:noFill/>
        </p:spPr>
      </p:pic>
      <p:sp>
        <p:nvSpPr>
          <p:cNvPr id="615427" name="Rectangle 3"/>
          <p:cNvSpPr>
            <a:spLocks noChangeArrowheads="1"/>
          </p:cNvSpPr>
          <p:nvPr/>
        </p:nvSpPr>
        <p:spPr bwMode="auto">
          <a:xfrm>
            <a:off x="1066800" y="5257800"/>
            <a:ext cx="3627438" cy="81915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pPr algn="ctr"/>
            <a:r>
              <a:rPr lang="en-US" sz="4400">
                <a:solidFill>
                  <a:srgbClr val="CC0000"/>
                </a:solidFill>
                <a:effectLst>
                  <a:outerShdw blurRad="38100" dist="38100" dir="2700000" algn="tl">
                    <a:srgbClr val="000000"/>
                  </a:outerShdw>
                </a:effectLst>
              </a:rPr>
              <a:t>Boiler Tubes</a:t>
            </a: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49218" name="Picture 2" descr="GLC PARK 37"/>
          <p:cNvPicPr>
            <a:picLocks noChangeAspect="1" noChangeArrowheads="1"/>
          </p:cNvPicPr>
          <p:nvPr/>
        </p:nvPicPr>
        <p:blipFill>
          <a:blip r:embed="rId3"/>
          <a:srcRect/>
          <a:stretch>
            <a:fillRect/>
          </a:stretch>
        </p:blipFill>
        <p:spPr bwMode="auto">
          <a:xfrm>
            <a:off x="0" y="0"/>
            <a:ext cx="10363200" cy="6881813"/>
          </a:xfrm>
          <a:prstGeom prst="rect">
            <a:avLst/>
          </a:prstGeom>
          <a:noFill/>
        </p:spPr>
      </p:pic>
      <p:sp>
        <p:nvSpPr>
          <p:cNvPr id="649220" name="Rectangle 4"/>
          <p:cNvSpPr>
            <a:spLocks noChangeArrowheads="1"/>
          </p:cNvSpPr>
          <p:nvPr/>
        </p:nvSpPr>
        <p:spPr bwMode="auto">
          <a:xfrm>
            <a:off x="5257800" y="1524000"/>
            <a:ext cx="4725988" cy="112395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pPr algn="ctr"/>
            <a:r>
              <a:rPr lang="en-US" sz="3200">
                <a:solidFill>
                  <a:srgbClr val="CC0000"/>
                </a:solidFill>
                <a:effectLst>
                  <a:outerShdw blurRad="38100" dist="38100" dir="2700000" algn="tl">
                    <a:srgbClr val="000000"/>
                  </a:outerShdw>
                </a:effectLst>
              </a:rPr>
              <a:t>Let’s Discuss Fluidized</a:t>
            </a:r>
          </a:p>
          <a:p>
            <a:pPr algn="ctr"/>
            <a:r>
              <a:rPr lang="en-US" sz="3200">
                <a:solidFill>
                  <a:srgbClr val="CC0000"/>
                </a:solidFill>
                <a:effectLst>
                  <a:outerShdw blurRad="38100" dist="38100" dir="2700000" algn="tl">
                    <a:srgbClr val="000000"/>
                  </a:outerShdw>
                </a:effectLst>
              </a:rPr>
              <a:t>Bed Boilers</a:t>
            </a:r>
            <a:endParaRPr lang="en-US" sz="3600">
              <a:solidFill>
                <a:srgbClr val="CC0000"/>
              </a:solidFill>
              <a:effectLst>
                <a:outerShdw blurRad="38100" dist="38100" dir="2700000" algn="tl">
                  <a:srgbClr val="000000"/>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649220"/>
                                        </p:tgtEl>
                                        <p:attrNameLst>
                                          <p:attrName>style.visibility</p:attrName>
                                        </p:attrNameLst>
                                      </p:cBhvr>
                                      <p:to>
                                        <p:strVal val="visible"/>
                                      </p:to>
                                    </p:set>
                                    <p:anim calcmode="lin" valueType="num">
                                      <p:cBhvr additive="base">
                                        <p:cTn id="7" dur="500" fill="hold"/>
                                        <p:tgtEl>
                                          <p:spTgt spid="649220"/>
                                        </p:tgtEl>
                                        <p:attrNameLst>
                                          <p:attrName>ppt_x</p:attrName>
                                        </p:attrNameLst>
                                      </p:cBhvr>
                                      <p:tavLst>
                                        <p:tav tm="0">
                                          <p:val>
                                            <p:strVal val="#ppt_x"/>
                                          </p:val>
                                        </p:tav>
                                        <p:tav tm="100000">
                                          <p:val>
                                            <p:strVal val="#ppt_x"/>
                                          </p:val>
                                        </p:tav>
                                      </p:tavLst>
                                    </p:anim>
                                    <p:anim calcmode="lin" valueType="num">
                                      <p:cBhvr additive="base">
                                        <p:cTn id="8" dur="500" fill="hold"/>
                                        <p:tgtEl>
                                          <p:spTgt spid="64922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9220" grpId="0" animBg="1"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72834" name="Rectangle 2"/>
          <p:cNvSpPr>
            <a:spLocks noGrp="1" noChangeArrowheads="1"/>
          </p:cNvSpPr>
          <p:nvPr>
            <p:ph type="title"/>
          </p:nvPr>
        </p:nvSpPr>
        <p:spPr>
          <a:xfrm>
            <a:off x="822325" y="130175"/>
            <a:ext cx="8718550" cy="763588"/>
          </a:xfrm>
          <a:noFill/>
          <a:ln/>
          <a:effectLst>
            <a:outerShdw dist="63500" dir="3187806" algn="ctr" rotWithShape="0">
              <a:schemeClr val="bg2"/>
            </a:outerShdw>
          </a:effectLst>
        </p:spPr>
        <p:txBody>
          <a:bodyPr/>
          <a:lstStyle/>
          <a:p>
            <a:r>
              <a:rPr lang="en-US" i="0"/>
              <a:t>Fluidized Bed Modes</a:t>
            </a:r>
            <a:endParaRPr lang="en-US"/>
          </a:p>
        </p:txBody>
      </p:sp>
      <p:pic>
        <p:nvPicPr>
          <p:cNvPr id="1272836" name="Picture 4"/>
          <p:cNvPicPr>
            <a:picLocks noChangeArrowheads="1"/>
          </p:cNvPicPr>
          <p:nvPr/>
        </p:nvPicPr>
        <p:blipFill>
          <a:blip r:embed="rId3"/>
          <a:srcRect/>
          <a:stretch>
            <a:fillRect/>
          </a:stretch>
        </p:blipFill>
        <p:spPr bwMode="auto">
          <a:xfrm>
            <a:off x="439738" y="1327150"/>
            <a:ext cx="4851400" cy="3538538"/>
          </a:xfrm>
          <a:prstGeom prst="rect">
            <a:avLst/>
          </a:prstGeom>
          <a:noFill/>
          <a:ln w="12700">
            <a:noFill/>
            <a:miter lim="800000"/>
            <a:headEnd/>
            <a:tailEnd/>
          </a:ln>
          <a:effectLst/>
        </p:spPr>
      </p:pic>
      <p:pic>
        <p:nvPicPr>
          <p:cNvPr id="1272837" name="Picture 5"/>
          <p:cNvPicPr>
            <a:picLocks noChangeArrowheads="1"/>
          </p:cNvPicPr>
          <p:nvPr/>
        </p:nvPicPr>
        <p:blipFill>
          <a:blip r:embed="rId4"/>
          <a:srcRect/>
          <a:stretch>
            <a:fillRect/>
          </a:stretch>
        </p:blipFill>
        <p:spPr bwMode="auto">
          <a:xfrm>
            <a:off x="5540375" y="1055688"/>
            <a:ext cx="4189413" cy="3886200"/>
          </a:xfrm>
          <a:prstGeom prst="rect">
            <a:avLst/>
          </a:prstGeom>
          <a:noFill/>
          <a:ln w="12700">
            <a:noFill/>
            <a:miter lim="800000"/>
            <a:headEnd/>
            <a:tailEnd/>
          </a:ln>
          <a:effectLst/>
        </p:spPr>
      </p:pic>
      <p:sp>
        <p:nvSpPr>
          <p:cNvPr id="1272838" name="Rectangle 6"/>
          <p:cNvSpPr>
            <a:spLocks noChangeArrowheads="1"/>
          </p:cNvSpPr>
          <p:nvPr/>
        </p:nvSpPr>
        <p:spPr bwMode="auto">
          <a:xfrm>
            <a:off x="2354263" y="5046663"/>
            <a:ext cx="927100" cy="819150"/>
          </a:xfrm>
          <a:prstGeom prst="rect">
            <a:avLst/>
          </a:prstGeom>
          <a:noFill/>
          <a:ln w="12700">
            <a:noFill/>
            <a:miter lim="800000"/>
            <a:headEnd/>
            <a:tailEnd/>
          </a:ln>
          <a:effectLst/>
        </p:spPr>
        <p:txBody>
          <a:bodyPr wrap="none" lIns="90488" tIns="44450" rIns="90488" bIns="44450">
            <a:spAutoFit/>
          </a:bodyPr>
          <a:lstStyle/>
          <a:p>
            <a:pPr algn="ctr"/>
            <a:r>
              <a:rPr lang="en-US" b="0">
                <a:solidFill>
                  <a:srgbClr val="FFFFFF"/>
                </a:solidFill>
              </a:rPr>
              <a:t>Fixed</a:t>
            </a:r>
          </a:p>
          <a:p>
            <a:pPr algn="ctr"/>
            <a:r>
              <a:rPr lang="en-US" b="0">
                <a:solidFill>
                  <a:srgbClr val="FFFFFF"/>
                </a:solidFill>
              </a:rPr>
              <a:t>Bed</a:t>
            </a:r>
          </a:p>
        </p:txBody>
      </p:sp>
      <p:sp>
        <p:nvSpPr>
          <p:cNvPr id="1272839" name="Rectangle 7"/>
          <p:cNvSpPr>
            <a:spLocks noChangeArrowheads="1"/>
          </p:cNvSpPr>
          <p:nvPr/>
        </p:nvSpPr>
        <p:spPr bwMode="auto">
          <a:xfrm>
            <a:off x="3752850" y="5046663"/>
            <a:ext cx="1725613" cy="819150"/>
          </a:xfrm>
          <a:prstGeom prst="rect">
            <a:avLst/>
          </a:prstGeom>
          <a:noFill/>
          <a:ln w="12700">
            <a:noFill/>
            <a:miter lim="800000"/>
            <a:headEnd/>
            <a:tailEnd/>
          </a:ln>
          <a:effectLst/>
        </p:spPr>
        <p:txBody>
          <a:bodyPr wrap="none" lIns="90488" tIns="44450" rIns="90488" bIns="44450">
            <a:spAutoFit/>
          </a:bodyPr>
          <a:lstStyle/>
          <a:p>
            <a:pPr algn="ctr"/>
            <a:r>
              <a:rPr lang="en-US" b="0">
                <a:solidFill>
                  <a:srgbClr val="FFFFFF"/>
                </a:solidFill>
              </a:rPr>
              <a:t>Minimum</a:t>
            </a:r>
          </a:p>
          <a:p>
            <a:pPr algn="ctr"/>
            <a:r>
              <a:rPr lang="en-US" b="0">
                <a:solidFill>
                  <a:srgbClr val="FFFFFF"/>
                </a:solidFill>
              </a:rPr>
              <a:t>Fluidization</a:t>
            </a:r>
          </a:p>
        </p:txBody>
      </p:sp>
      <p:sp>
        <p:nvSpPr>
          <p:cNvPr id="1272840" name="Rectangle 8"/>
          <p:cNvSpPr>
            <a:spLocks noChangeArrowheads="1"/>
          </p:cNvSpPr>
          <p:nvPr/>
        </p:nvSpPr>
        <p:spPr bwMode="auto">
          <a:xfrm>
            <a:off x="5607050" y="5046663"/>
            <a:ext cx="1370013" cy="819150"/>
          </a:xfrm>
          <a:prstGeom prst="rect">
            <a:avLst/>
          </a:prstGeom>
          <a:noFill/>
          <a:ln w="12700">
            <a:noFill/>
            <a:miter lim="800000"/>
            <a:headEnd/>
            <a:tailEnd/>
          </a:ln>
          <a:effectLst/>
        </p:spPr>
        <p:txBody>
          <a:bodyPr wrap="none" lIns="90488" tIns="44450" rIns="90488" bIns="44450">
            <a:spAutoFit/>
          </a:bodyPr>
          <a:lstStyle/>
          <a:p>
            <a:pPr algn="ctr"/>
            <a:r>
              <a:rPr lang="en-US" b="0">
                <a:solidFill>
                  <a:srgbClr val="FFFFFF"/>
                </a:solidFill>
              </a:rPr>
              <a:t>Bubbling</a:t>
            </a:r>
          </a:p>
          <a:p>
            <a:pPr algn="ctr"/>
            <a:r>
              <a:rPr lang="en-US" b="0">
                <a:solidFill>
                  <a:srgbClr val="FFFFFF"/>
                </a:solidFill>
              </a:rPr>
              <a:t>Bed</a:t>
            </a:r>
          </a:p>
        </p:txBody>
      </p:sp>
      <p:sp>
        <p:nvSpPr>
          <p:cNvPr id="1272841" name="Rectangle 9"/>
          <p:cNvSpPr>
            <a:spLocks noChangeArrowheads="1"/>
          </p:cNvSpPr>
          <p:nvPr/>
        </p:nvSpPr>
        <p:spPr bwMode="auto">
          <a:xfrm>
            <a:off x="7248525" y="5046663"/>
            <a:ext cx="1624013" cy="819150"/>
          </a:xfrm>
          <a:prstGeom prst="rect">
            <a:avLst/>
          </a:prstGeom>
          <a:noFill/>
          <a:ln w="12700">
            <a:noFill/>
            <a:miter lim="800000"/>
            <a:headEnd/>
            <a:tailEnd/>
          </a:ln>
          <a:effectLst/>
        </p:spPr>
        <p:txBody>
          <a:bodyPr wrap="none" lIns="90488" tIns="44450" rIns="90488" bIns="44450">
            <a:spAutoFit/>
          </a:bodyPr>
          <a:lstStyle/>
          <a:p>
            <a:pPr algn="ctr"/>
            <a:r>
              <a:rPr lang="en-US" b="0">
                <a:solidFill>
                  <a:srgbClr val="FFFFFF"/>
                </a:solidFill>
              </a:rPr>
              <a:t>Circulating</a:t>
            </a:r>
          </a:p>
          <a:p>
            <a:pPr algn="ctr"/>
            <a:r>
              <a:rPr lang="en-US" b="0">
                <a:solidFill>
                  <a:srgbClr val="FFFFFF"/>
                </a:solidFill>
              </a:rPr>
              <a:t>Bed</a:t>
            </a:r>
          </a:p>
        </p:txBody>
      </p:sp>
      <p:sp>
        <p:nvSpPr>
          <p:cNvPr id="1272842" name="Rectangle 10"/>
          <p:cNvSpPr>
            <a:spLocks noChangeArrowheads="1"/>
          </p:cNvSpPr>
          <p:nvPr/>
        </p:nvSpPr>
        <p:spPr bwMode="auto">
          <a:xfrm>
            <a:off x="312738" y="4995863"/>
            <a:ext cx="1757362" cy="819150"/>
          </a:xfrm>
          <a:prstGeom prst="rect">
            <a:avLst/>
          </a:prstGeom>
          <a:noFill/>
          <a:ln w="12700">
            <a:noFill/>
            <a:miter lim="800000"/>
            <a:headEnd/>
            <a:tailEnd/>
          </a:ln>
          <a:effectLst/>
        </p:spPr>
        <p:txBody>
          <a:bodyPr wrap="none" lIns="90488" tIns="44450" rIns="90488" bIns="44450">
            <a:spAutoFit/>
          </a:bodyPr>
          <a:lstStyle/>
          <a:p>
            <a:pPr algn="ctr"/>
            <a:r>
              <a:rPr lang="en-US" b="0">
                <a:solidFill>
                  <a:srgbClr val="FFFFFF"/>
                </a:solidFill>
              </a:rPr>
              <a:t>Start</a:t>
            </a:r>
          </a:p>
          <a:p>
            <a:pPr algn="ctr"/>
            <a:r>
              <a:rPr lang="en-US" b="0">
                <a:solidFill>
                  <a:srgbClr val="FFFFFF"/>
                </a:solidFill>
              </a:rPr>
              <a:t>No Air Flow</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72842"/>
                                        </p:tgtEl>
                                        <p:attrNameLst>
                                          <p:attrName>style.visibility</p:attrName>
                                        </p:attrNameLst>
                                      </p:cBhvr>
                                      <p:to>
                                        <p:strVal val="visible"/>
                                      </p:to>
                                    </p:set>
                                    <p:anim calcmode="lin" valueType="num">
                                      <p:cBhvr additive="base">
                                        <p:cTn id="7" dur="500" fill="hold"/>
                                        <p:tgtEl>
                                          <p:spTgt spid="1272842"/>
                                        </p:tgtEl>
                                        <p:attrNameLst>
                                          <p:attrName>ppt_x</p:attrName>
                                        </p:attrNameLst>
                                      </p:cBhvr>
                                      <p:tavLst>
                                        <p:tav tm="0">
                                          <p:val>
                                            <p:strVal val="#ppt_x"/>
                                          </p:val>
                                        </p:tav>
                                        <p:tav tm="100000">
                                          <p:val>
                                            <p:strVal val="#ppt_x"/>
                                          </p:val>
                                        </p:tav>
                                      </p:tavLst>
                                    </p:anim>
                                    <p:anim calcmode="lin" valueType="num">
                                      <p:cBhvr additive="base">
                                        <p:cTn id="8" dur="500" fill="hold"/>
                                        <p:tgtEl>
                                          <p:spTgt spid="127284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72838"/>
                                        </p:tgtEl>
                                        <p:attrNameLst>
                                          <p:attrName>style.visibility</p:attrName>
                                        </p:attrNameLst>
                                      </p:cBhvr>
                                      <p:to>
                                        <p:strVal val="visible"/>
                                      </p:to>
                                    </p:set>
                                    <p:anim calcmode="lin" valueType="num">
                                      <p:cBhvr additive="base">
                                        <p:cTn id="13" dur="500" fill="hold"/>
                                        <p:tgtEl>
                                          <p:spTgt spid="1272838"/>
                                        </p:tgtEl>
                                        <p:attrNameLst>
                                          <p:attrName>ppt_x</p:attrName>
                                        </p:attrNameLst>
                                      </p:cBhvr>
                                      <p:tavLst>
                                        <p:tav tm="0">
                                          <p:val>
                                            <p:strVal val="#ppt_x"/>
                                          </p:val>
                                        </p:tav>
                                        <p:tav tm="100000">
                                          <p:val>
                                            <p:strVal val="#ppt_x"/>
                                          </p:val>
                                        </p:tav>
                                      </p:tavLst>
                                    </p:anim>
                                    <p:anim calcmode="lin" valueType="num">
                                      <p:cBhvr additive="base">
                                        <p:cTn id="14" dur="500" fill="hold"/>
                                        <p:tgtEl>
                                          <p:spTgt spid="127283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72839"/>
                                        </p:tgtEl>
                                        <p:attrNameLst>
                                          <p:attrName>style.visibility</p:attrName>
                                        </p:attrNameLst>
                                      </p:cBhvr>
                                      <p:to>
                                        <p:strVal val="visible"/>
                                      </p:to>
                                    </p:set>
                                    <p:anim calcmode="lin" valueType="num">
                                      <p:cBhvr additive="base">
                                        <p:cTn id="19" dur="500" fill="hold"/>
                                        <p:tgtEl>
                                          <p:spTgt spid="1272839"/>
                                        </p:tgtEl>
                                        <p:attrNameLst>
                                          <p:attrName>ppt_x</p:attrName>
                                        </p:attrNameLst>
                                      </p:cBhvr>
                                      <p:tavLst>
                                        <p:tav tm="0">
                                          <p:val>
                                            <p:strVal val="#ppt_x"/>
                                          </p:val>
                                        </p:tav>
                                        <p:tav tm="100000">
                                          <p:val>
                                            <p:strVal val="#ppt_x"/>
                                          </p:val>
                                        </p:tav>
                                      </p:tavLst>
                                    </p:anim>
                                    <p:anim calcmode="lin" valueType="num">
                                      <p:cBhvr additive="base">
                                        <p:cTn id="20" dur="500" fill="hold"/>
                                        <p:tgtEl>
                                          <p:spTgt spid="127283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72840"/>
                                        </p:tgtEl>
                                        <p:attrNameLst>
                                          <p:attrName>style.visibility</p:attrName>
                                        </p:attrNameLst>
                                      </p:cBhvr>
                                      <p:to>
                                        <p:strVal val="visible"/>
                                      </p:to>
                                    </p:set>
                                    <p:anim calcmode="lin" valueType="num">
                                      <p:cBhvr additive="base">
                                        <p:cTn id="25" dur="500" fill="hold"/>
                                        <p:tgtEl>
                                          <p:spTgt spid="1272840"/>
                                        </p:tgtEl>
                                        <p:attrNameLst>
                                          <p:attrName>ppt_x</p:attrName>
                                        </p:attrNameLst>
                                      </p:cBhvr>
                                      <p:tavLst>
                                        <p:tav tm="0">
                                          <p:val>
                                            <p:strVal val="#ppt_x"/>
                                          </p:val>
                                        </p:tav>
                                        <p:tav tm="100000">
                                          <p:val>
                                            <p:strVal val="#ppt_x"/>
                                          </p:val>
                                        </p:tav>
                                      </p:tavLst>
                                    </p:anim>
                                    <p:anim calcmode="lin" valueType="num">
                                      <p:cBhvr additive="base">
                                        <p:cTn id="26" dur="500" fill="hold"/>
                                        <p:tgtEl>
                                          <p:spTgt spid="127284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72841"/>
                                        </p:tgtEl>
                                        <p:attrNameLst>
                                          <p:attrName>style.visibility</p:attrName>
                                        </p:attrNameLst>
                                      </p:cBhvr>
                                      <p:to>
                                        <p:strVal val="visible"/>
                                      </p:to>
                                    </p:set>
                                    <p:anim calcmode="lin" valueType="num">
                                      <p:cBhvr additive="base">
                                        <p:cTn id="31" dur="500" fill="hold"/>
                                        <p:tgtEl>
                                          <p:spTgt spid="1272841"/>
                                        </p:tgtEl>
                                        <p:attrNameLst>
                                          <p:attrName>ppt_x</p:attrName>
                                        </p:attrNameLst>
                                      </p:cBhvr>
                                      <p:tavLst>
                                        <p:tav tm="0">
                                          <p:val>
                                            <p:strVal val="#ppt_x"/>
                                          </p:val>
                                        </p:tav>
                                        <p:tav tm="100000">
                                          <p:val>
                                            <p:strVal val="#ppt_x"/>
                                          </p:val>
                                        </p:tav>
                                      </p:tavLst>
                                    </p:anim>
                                    <p:anim calcmode="lin" valueType="num">
                                      <p:cBhvr additive="base">
                                        <p:cTn id="32" dur="500" fill="hold"/>
                                        <p:tgtEl>
                                          <p:spTgt spid="12728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2838" grpId="0"/>
      <p:bldP spid="1272839" grpId="0"/>
      <p:bldP spid="1272840" grpId="0"/>
      <p:bldP spid="1272841" grpId="0"/>
      <p:bldP spid="1272842"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8469" name="Group 645"/>
          <p:cNvGrpSpPr>
            <a:grpSpLocks/>
          </p:cNvGrpSpPr>
          <p:nvPr/>
        </p:nvGrpSpPr>
        <p:grpSpPr bwMode="auto">
          <a:xfrm>
            <a:off x="38100" y="212725"/>
            <a:ext cx="7043738" cy="6518275"/>
            <a:chOff x="147" y="134"/>
            <a:chExt cx="4437" cy="4106"/>
          </a:xfrm>
        </p:grpSpPr>
        <p:sp>
          <p:nvSpPr>
            <p:cNvPr id="77828" name="Freeform 4"/>
            <p:cNvSpPr>
              <a:spLocks/>
            </p:cNvSpPr>
            <p:nvPr/>
          </p:nvSpPr>
          <p:spPr bwMode="auto">
            <a:xfrm>
              <a:off x="716" y="702"/>
              <a:ext cx="508" cy="293"/>
            </a:xfrm>
            <a:custGeom>
              <a:avLst/>
              <a:gdLst/>
              <a:ahLst/>
              <a:cxnLst>
                <a:cxn ang="0">
                  <a:pos x="0" y="0"/>
                </a:cxn>
                <a:cxn ang="0">
                  <a:pos x="507" y="0"/>
                </a:cxn>
                <a:cxn ang="0">
                  <a:pos x="507" y="292"/>
                </a:cxn>
                <a:cxn ang="0">
                  <a:pos x="0" y="292"/>
                </a:cxn>
                <a:cxn ang="0">
                  <a:pos x="0" y="0"/>
                </a:cxn>
              </a:cxnLst>
              <a:rect l="0" t="0" r="r" b="b"/>
              <a:pathLst>
                <a:path w="508" h="293">
                  <a:moveTo>
                    <a:pt x="0" y="0"/>
                  </a:moveTo>
                  <a:lnTo>
                    <a:pt x="507" y="0"/>
                  </a:lnTo>
                  <a:lnTo>
                    <a:pt x="507" y="292"/>
                  </a:lnTo>
                  <a:lnTo>
                    <a:pt x="0" y="292"/>
                  </a:lnTo>
                  <a:lnTo>
                    <a:pt x="0" y="0"/>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7829" name="Freeform 5"/>
            <p:cNvSpPr>
              <a:spLocks/>
            </p:cNvSpPr>
            <p:nvPr/>
          </p:nvSpPr>
          <p:spPr bwMode="auto">
            <a:xfrm>
              <a:off x="716" y="848"/>
              <a:ext cx="508" cy="298"/>
            </a:xfrm>
            <a:custGeom>
              <a:avLst/>
              <a:gdLst/>
              <a:ahLst/>
              <a:cxnLst>
                <a:cxn ang="0">
                  <a:pos x="507" y="297"/>
                </a:cxn>
                <a:cxn ang="0">
                  <a:pos x="507" y="0"/>
                </a:cxn>
                <a:cxn ang="0">
                  <a:pos x="0" y="0"/>
                </a:cxn>
                <a:cxn ang="0">
                  <a:pos x="0" y="297"/>
                </a:cxn>
                <a:cxn ang="0">
                  <a:pos x="507" y="297"/>
                </a:cxn>
              </a:cxnLst>
              <a:rect l="0" t="0" r="r" b="b"/>
              <a:pathLst>
                <a:path w="508" h="298">
                  <a:moveTo>
                    <a:pt x="507" y="297"/>
                  </a:moveTo>
                  <a:lnTo>
                    <a:pt x="507" y="0"/>
                  </a:lnTo>
                  <a:lnTo>
                    <a:pt x="0" y="0"/>
                  </a:lnTo>
                  <a:lnTo>
                    <a:pt x="0" y="297"/>
                  </a:lnTo>
                  <a:lnTo>
                    <a:pt x="507" y="297"/>
                  </a:lnTo>
                </a:path>
              </a:pathLst>
            </a:custGeom>
            <a:solidFill>
              <a:srgbClr val="FAFAFA"/>
            </a:solidFill>
            <a:ln w="12700" cap="rnd" cmpd="sng">
              <a:noFill/>
              <a:prstDash val="solid"/>
              <a:round/>
              <a:headEnd type="none" w="med" len="med"/>
              <a:tailEnd type="none" w="med" len="med"/>
            </a:ln>
            <a:effectLst/>
          </p:spPr>
          <p:txBody>
            <a:bodyPr/>
            <a:lstStyle/>
            <a:p>
              <a:endParaRPr lang="en-US"/>
            </a:p>
          </p:txBody>
        </p:sp>
        <p:sp>
          <p:nvSpPr>
            <p:cNvPr id="77830" name="Freeform 6"/>
            <p:cNvSpPr>
              <a:spLocks/>
            </p:cNvSpPr>
            <p:nvPr/>
          </p:nvSpPr>
          <p:spPr bwMode="auto">
            <a:xfrm>
              <a:off x="716" y="999"/>
              <a:ext cx="508" cy="299"/>
            </a:xfrm>
            <a:custGeom>
              <a:avLst/>
              <a:gdLst/>
              <a:ahLst/>
              <a:cxnLst>
                <a:cxn ang="0">
                  <a:pos x="507" y="298"/>
                </a:cxn>
                <a:cxn ang="0">
                  <a:pos x="507" y="0"/>
                </a:cxn>
                <a:cxn ang="0">
                  <a:pos x="0" y="0"/>
                </a:cxn>
                <a:cxn ang="0">
                  <a:pos x="0" y="298"/>
                </a:cxn>
                <a:cxn ang="0">
                  <a:pos x="507" y="298"/>
                </a:cxn>
              </a:cxnLst>
              <a:rect l="0" t="0" r="r" b="b"/>
              <a:pathLst>
                <a:path w="508" h="299">
                  <a:moveTo>
                    <a:pt x="507" y="298"/>
                  </a:moveTo>
                  <a:lnTo>
                    <a:pt x="507" y="0"/>
                  </a:lnTo>
                  <a:lnTo>
                    <a:pt x="0" y="0"/>
                  </a:lnTo>
                  <a:lnTo>
                    <a:pt x="0" y="298"/>
                  </a:lnTo>
                  <a:lnTo>
                    <a:pt x="507" y="298"/>
                  </a:lnTo>
                </a:path>
              </a:pathLst>
            </a:custGeom>
            <a:solidFill>
              <a:srgbClr val="F7F7F7"/>
            </a:solidFill>
            <a:ln w="12700" cap="rnd" cmpd="sng">
              <a:noFill/>
              <a:prstDash val="solid"/>
              <a:round/>
              <a:headEnd type="none" w="med" len="med"/>
              <a:tailEnd type="none" w="med" len="med"/>
            </a:ln>
            <a:effectLst/>
          </p:spPr>
          <p:txBody>
            <a:bodyPr/>
            <a:lstStyle/>
            <a:p>
              <a:endParaRPr lang="en-US"/>
            </a:p>
          </p:txBody>
        </p:sp>
        <p:sp>
          <p:nvSpPr>
            <p:cNvPr id="77831" name="Freeform 7"/>
            <p:cNvSpPr>
              <a:spLocks/>
            </p:cNvSpPr>
            <p:nvPr/>
          </p:nvSpPr>
          <p:spPr bwMode="auto">
            <a:xfrm>
              <a:off x="716" y="1150"/>
              <a:ext cx="508" cy="298"/>
            </a:xfrm>
            <a:custGeom>
              <a:avLst/>
              <a:gdLst/>
              <a:ahLst/>
              <a:cxnLst>
                <a:cxn ang="0">
                  <a:pos x="507" y="297"/>
                </a:cxn>
                <a:cxn ang="0">
                  <a:pos x="507" y="0"/>
                </a:cxn>
                <a:cxn ang="0">
                  <a:pos x="0" y="0"/>
                </a:cxn>
                <a:cxn ang="0">
                  <a:pos x="0" y="297"/>
                </a:cxn>
                <a:cxn ang="0">
                  <a:pos x="507" y="297"/>
                </a:cxn>
              </a:cxnLst>
              <a:rect l="0" t="0" r="r" b="b"/>
              <a:pathLst>
                <a:path w="508" h="298">
                  <a:moveTo>
                    <a:pt x="507" y="297"/>
                  </a:moveTo>
                  <a:lnTo>
                    <a:pt x="507" y="0"/>
                  </a:lnTo>
                  <a:lnTo>
                    <a:pt x="0" y="0"/>
                  </a:lnTo>
                  <a:lnTo>
                    <a:pt x="0" y="297"/>
                  </a:lnTo>
                  <a:lnTo>
                    <a:pt x="507" y="297"/>
                  </a:lnTo>
                </a:path>
              </a:pathLst>
            </a:custGeom>
            <a:solidFill>
              <a:srgbClr val="F2F2F2"/>
            </a:solidFill>
            <a:ln w="12700" cap="rnd" cmpd="sng">
              <a:noFill/>
              <a:prstDash val="solid"/>
              <a:round/>
              <a:headEnd type="none" w="med" len="med"/>
              <a:tailEnd type="none" w="med" len="med"/>
            </a:ln>
            <a:effectLst/>
          </p:spPr>
          <p:txBody>
            <a:bodyPr/>
            <a:lstStyle/>
            <a:p>
              <a:endParaRPr lang="en-US"/>
            </a:p>
          </p:txBody>
        </p:sp>
        <p:sp>
          <p:nvSpPr>
            <p:cNvPr id="77832" name="Freeform 8"/>
            <p:cNvSpPr>
              <a:spLocks/>
            </p:cNvSpPr>
            <p:nvPr/>
          </p:nvSpPr>
          <p:spPr bwMode="auto">
            <a:xfrm>
              <a:off x="716" y="1301"/>
              <a:ext cx="508" cy="297"/>
            </a:xfrm>
            <a:custGeom>
              <a:avLst/>
              <a:gdLst/>
              <a:ahLst/>
              <a:cxnLst>
                <a:cxn ang="0">
                  <a:pos x="507" y="296"/>
                </a:cxn>
                <a:cxn ang="0">
                  <a:pos x="507" y="0"/>
                </a:cxn>
                <a:cxn ang="0">
                  <a:pos x="0" y="0"/>
                </a:cxn>
                <a:cxn ang="0">
                  <a:pos x="0" y="296"/>
                </a:cxn>
                <a:cxn ang="0">
                  <a:pos x="507" y="296"/>
                </a:cxn>
              </a:cxnLst>
              <a:rect l="0" t="0" r="r" b="b"/>
              <a:pathLst>
                <a:path w="508" h="297">
                  <a:moveTo>
                    <a:pt x="507" y="296"/>
                  </a:moveTo>
                  <a:lnTo>
                    <a:pt x="507" y="0"/>
                  </a:lnTo>
                  <a:lnTo>
                    <a:pt x="0" y="0"/>
                  </a:lnTo>
                  <a:lnTo>
                    <a:pt x="0" y="296"/>
                  </a:lnTo>
                  <a:lnTo>
                    <a:pt x="507" y="296"/>
                  </a:lnTo>
                </a:path>
              </a:pathLst>
            </a:custGeom>
            <a:solidFill>
              <a:srgbClr val="F0F0F0"/>
            </a:solidFill>
            <a:ln w="12700" cap="rnd" cmpd="sng">
              <a:noFill/>
              <a:prstDash val="solid"/>
              <a:round/>
              <a:headEnd type="none" w="med" len="med"/>
              <a:tailEnd type="none" w="med" len="med"/>
            </a:ln>
            <a:effectLst/>
          </p:spPr>
          <p:txBody>
            <a:bodyPr/>
            <a:lstStyle/>
            <a:p>
              <a:endParaRPr lang="en-US"/>
            </a:p>
          </p:txBody>
        </p:sp>
        <p:sp>
          <p:nvSpPr>
            <p:cNvPr id="77833" name="Freeform 9"/>
            <p:cNvSpPr>
              <a:spLocks/>
            </p:cNvSpPr>
            <p:nvPr/>
          </p:nvSpPr>
          <p:spPr bwMode="auto">
            <a:xfrm>
              <a:off x="716" y="1452"/>
              <a:ext cx="508" cy="298"/>
            </a:xfrm>
            <a:custGeom>
              <a:avLst/>
              <a:gdLst/>
              <a:ahLst/>
              <a:cxnLst>
                <a:cxn ang="0">
                  <a:pos x="507" y="297"/>
                </a:cxn>
                <a:cxn ang="0">
                  <a:pos x="507" y="0"/>
                </a:cxn>
                <a:cxn ang="0">
                  <a:pos x="0" y="0"/>
                </a:cxn>
                <a:cxn ang="0">
                  <a:pos x="0" y="297"/>
                </a:cxn>
                <a:cxn ang="0">
                  <a:pos x="507" y="297"/>
                </a:cxn>
              </a:cxnLst>
              <a:rect l="0" t="0" r="r" b="b"/>
              <a:pathLst>
                <a:path w="508" h="298">
                  <a:moveTo>
                    <a:pt x="507" y="297"/>
                  </a:moveTo>
                  <a:lnTo>
                    <a:pt x="507" y="0"/>
                  </a:lnTo>
                  <a:lnTo>
                    <a:pt x="0" y="0"/>
                  </a:lnTo>
                  <a:lnTo>
                    <a:pt x="0" y="297"/>
                  </a:lnTo>
                  <a:lnTo>
                    <a:pt x="507" y="297"/>
                  </a:lnTo>
                </a:path>
              </a:pathLst>
            </a:custGeom>
            <a:solidFill>
              <a:srgbClr val="EBEBEB"/>
            </a:solidFill>
            <a:ln w="12700" cap="rnd" cmpd="sng">
              <a:noFill/>
              <a:prstDash val="solid"/>
              <a:round/>
              <a:headEnd type="none" w="med" len="med"/>
              <a:tailEnd type="none" w="med" len="med"/>
            </a:ln>
            <a:effectLst/>
          </p:spPr>
          <p:txBody>
            <a:bodyPr/>
            <a:lstStyle/>
            <a:p>
              <a:endParaRPr lang="en-US"/>
            </a:p>
          </p:txBody>
        </p:sp>
        <p:sp>
          <p:nvSpPr>
            <p:cNvPr id="77834" name="Freeform 10"/>
            <p:cNvSpPr>
              <a:spLocks/>
            </p:cNvSpPr>
            <p:nvPr/>
          </p:nvSpPr>
          <p:spPr bwMode="auto">
            <a:xfrm>
              <a:off x="716" y="1602"/>
              <a:ext cx="508" cy="299"/>
            </a:xfrm>
            <a:custGeom>
              <a:avLst/>
              <a:gdLst/>
              <a:ahLst/>
              <a:cxnLst>
                <a:cxn ang="0">
                  <a:pos x="507" y="298"/>
                </a:cxn>
                <a:cxn ang="0">
                  <a:pos x="507" y="0"/>
                </a:cxn>
                <a:cxn ang="0">
                  <a:pos x="0" y="0"/>
                </a:cxn>
                <a:cxn ang="0">
                  <a:pos x="0" y="298"/>
                </a:cxn>
                <a:cxn ang="0">
                  <a:pos x="507" y="298"/>
                </a:cxn>
              </a:cxnLst>
              <a:rect l="0" t="0" r="r" b="b"/>
              <a:pathLst>
                <a:path w="508" h="299">
                  <a:moveTo>
                    <a:pt x="507" y="298"/>
                  </a:moveTo>
                  <a:lnTo>
                    <a:pt x="507" y="0"/>
                  </a:lnTo>
                  <a:lnTo>
                    <a:pt x="0" y="0"/>
                  </a:lnTo>
                  <a:lnTo>
                    <a:pt x="0" y="298"/>
                  </a:lnTo>
                  <a:lnTo>
                    <a:pt x="507" y="298"/>
                  </a:lnTo>
                </a:path>
              </a:pathLst>
            </a:custGeom>
            <a:solidFill>
              <a:srgbClr val="E8E8E8"/>
            </a:solidFill>
            <a:ln w="12700" cap="rnd" cmpd="sng">
              <a:noFill/>
              <a:prstDash val="solid"/>
              <a:round/>
              <a:headEnd type="none" w="med" len="med"/>
              <a:tailEnd type="none" w="med" len="med"/>
            </a:ln>
            <a:effectLst/>
          </p:spPr>
          <p:txBody>
            <a:bodyPr/>
            <a:lstStyle/>
            <a:p>
              <a:endParaRPr lang="en-US"/>
            </a:p>
          </p:txBody>
        </p:sp>
        <p:sp>
          <p:nvSpPr>
            <p:cNvPr id="77835" name="Freeform 11"/>
            <p:cNvSpPr>
              <a:spLocks/>
            </p:cNvSpPr>
            <p:nvPr/>
          </p:nvSpPr>
          <p:spPr bwMode="auto">
            <a:xfrm>
              <a:off x="716" y="1754"/>
              <a:ext cx="508" cy="298"/>
            </a:xfrm>
            <a:custGeom>
              <a:avLst/>
              <a:gdLst/>
              <a:ahLst/>
              <a:cxnLst>
                <a:cxn ang="0">
                  <a:pos x="507" y="297"/>
                </a:cxn>
                <a:cxn ang="0">
                  <a:pos x="507" y="0"/>
                </a:cxn>
                <a:cxn ang="0">
                  <a:pos x="0" y="0"/>
                </a:cxn>
                <a:cxn ang="0">
                  <a:pos x="0" y="297"/>
                </a:cxn>
                <a:cxn ang="0">
                  <a:pos x="507" y="297"/>
                </a:cxn>
              </a:cxnLst>
              <a:rect l="0" t="0" r="r" b="b"/>
              <a:pathLst>
                <a:path w="508" h="298">
                  <a:moveTo>
                    <a:pt x="507" y="297"/>
                  </a:moveTo>
                  <a:lnTo>
                    <a:pt x="507" y="0"/>
                  </a:lnTo>
                  <a:lnTo>
                    <a:pt x="0" y="0"/>
                  </a:lnTo>
                  <a:lnTo>
                    <a:pt x="0" y="297"/>
                  </a:lnTo>
                  <a:lnTo>
                    <a:pt x="507" y="297"/>
                  </a:lnTo>
                </a:path>
              </a:pathLst>
            </a:custGeom>
            <a:solidFill>
              <a:srgbClr val="E3E3E3"/>
            </a:solidFill>
            <a:ln w="12700" cap="rnd" cmpd="sng">
              <a:noFill/>
              <a:prstDash val="solid"/>
              <a:round/>
              <a:headEnd type="none" w="med" len="med"/>
              <a:tailEnd type="none" w="med" len="med"/>
            </a:ln>
            <a:effectLst/>
          </p:spPr>
          <p:txBody>
            <a:bodyPr/>
            <a:lstStyle/>
            <a:p>
              <a:endParaRPr lang="en-US"/>
            </a:p>
          </p:txBody>
        </p:sp>
        <p:sp>
          <p:nvSpPr>
            <p:cNvPr id="77836" name="Freeform 12"/>
            <p:cNvSpPr>
              <a:spLocks/>
            </p:cNvSpPr>
            <p:nvPr/>
          </p:nvSpPr>
          <p:spPr bwMode="auto">
            <a:xfrm>
              <a:off x="716" y="1905"/>
              <a:ext cx="508" cy="298"/>
            </a:xfrm>
            <a:custGeom>
              <a:avLst/>
              <a:gdLst/>
              <a:ahLst/>
              <a:cxnLst>
                <a:cxn ang="0">
                  <a:pos x="507" y="297"/>
                </a:cxn>
                <a:cxn ang="0">
                  <a:pos x="507" y="0"/>
                </a:cxn>
                <a:cxn ang="0">
                  <a:pos x="0" y="0"/>
                </a:cxn>
                <a:cxn ang="0">
                  <a:pos x="0" y="297"/>
                </a:cxn>
                <a:cxn ang="0">
                  <a:pos x="507" y="297"/>
                </a:cxn>
              </a:cxnLst>
              <a:rect l="0" t="0" r="r" b="b"/>
              <a:pathLst>
                <a:path w="508" h="298">
                  <a:moveTo>
                    <a:pt x="507" y="297"/>
                  </a:moveTo>
                  <a:lnTo>
                    <a:pt x="507" y="0"/>
                  </a:lnTo>
                  <a:lnTo>
                    <a:pt x="0" y="0"/>
                  </a:lnTo>
                  <a:lnTo>
                    <a:pt x="0" y="297"/>
                  </a:lnTo>
                  <a:lnTo>
                    <a:pt x="507" y="297"/>
                  </a:lnTo>
                </a:path>
              </a:pathLst>
            </a:custGeom>
            <a:solidFill>
              <a:srgbClr val="DEDEDE"/>
            </a:solidFill>
            <a:ln w="12700" cap="rnd" cmpd="sng">
              <a:noFill/>
              <a:prstDash val="solid"/>
              <a:round/>
              <a:headEnd type="none" w="med" len="med"/>
              <a:tailEnd type="none" w="med" len="med"/>
            </a:ln>
            <a:effectLst/>
          </p:spPr>
          <p:txBody>
            <a:bodyPr/>
            <a:lstStyle/>
            <a:p>
              <a:endParaRPr lang="en-US"/>
            </a:p>
          </p:txBody>
        </p:sp>
        <p:sp>
          <p:nvSpPr>
            <p:cNvPr id="77837" name="Freeform 13"/>
            <p:cNvSpPr>
              <a:spLocks/>
            </p:cNvSpPr>
            <p:nvPr/>
          </p:nvSpPr>
          <p:spPr bwMode="auto">
            <a:xfrm>
              <a:off x="716" y="2056"/>
              <a:ext cx="508" cy="297"/>
            </a:xfrm>
            <a:custGeom>
              <a:avLst/>
              <a:gdLst/>
              <a:ahLst/>
              <a:cxnLst>
                <a:cxn ang="0">
                  <a:pos x="507" y="296"/>
                </a:cxn>
                <a:cxn ang="0">
                  <a:pos x="507" y="0"/>
                </a:cxn>
                <a:cxn ang="0">
                  <a:pos x="0" y="0"/>
                </a:cxn>
                <a:cxn ang="0">
                  <a:pos x="0" y="296"/>
                </a:cxn>
                <a:cxn ang="0">
                  <a:pos x="507" y="296"/>
                </a:cxn>
              </a:cxnLst>
              <a:rect l="0" t="0" r="r" b="b"/>
              <a:pathLst>
                <a:path w="508" h="297">
                  <a:moveTo>
                    <a:pt x="507" y="296"/>
                  </a:moveTo>
                  <a:lnTo>
                    <a:pt x="507" y="0"/>
                  </a:lnTo>
                  <a:lnTo>
                    <a:pt x="0" y="0"/>
                  </a:lnTo>
                  <a:lnTo>
                    <a:pt x="0" y="296"/>
                  </a:lnTo>
                  <a:lnTo>
                    <a:pt x="507" y="296"/>
                  </a:lnTo>
                </a:path>
              </a:pathLst>
            </a:custGeom>
            <a:solidFill>
              <a:srgbClr val="DBDBDB"/>
            </a:solidFill>
            <a:ln w="12700" cap="rnd" cmpd="sng">
              <a:noFill/>
              <a:prstDash val="solid"/>
              <a:round/>
              <a:headEnd type="none" w="med" len="med"/>
              <a:tailEnd type="none" w="med" len="med"/>
            </a:ln>
            <a:effectLst/>
          </p:spPr>
          <p:txBody>
            <a:bodyPr/>
            <a:lstStyle/>
            <a:p>
              <a:endParaRPr lang="en-US"/>
            </a:p>
          </p:txBody>
        </p:sp>
        <p:sp>
          <p:nvSpPr>
            <p:cNvPr id="77838" name="Freeform 14"/>
            <p:cNvSpPr>
              <a:spLocks/>
            </p:cNvSpPr>
            <p:nvPr/>
          </p:nvSpPr>
          <p:spPr bwMode="auto">
            <a:xfrm>
              <a:off x="716" y="2206"/>
              <a:ext cx="508" cy="298"/>
            </a:xfrm>
            <a:custGeom>
              <a:avLst/>
              <a:gdLst/>
              <a:ahLst/>
              <a:cxnLst>
                <a:cxn ang="0">
                  <a:pos x="507" y="297"/>
                </a:cxn>
                <a:cxn ang="0">
                  <a:pos x="507" y="0"/>
                </a:cxn>
                <a:cxn ang="0">
                  <a:pos x="0" y="0"/>
                </a:cxn>
                <a:cxn ang="0">
                  <a:pos x="0" y="297"/>
                </a:cxn>
                <a:cxn ang="0">
                  <a:pos x="507" y="297"/>
                </a:cxn>
              </a:cxnLst>
              <a:rect l="0" t="0" r="r" b="b"/>
              <a:pathLst>
                <a:path w="508" h="298">
                  <a:moveTo>
                    <a:pt x="507" y="297"/>
                  </a:moveTo>
                  <a:lnTo>
                    <a:pt x="507" y="0"/>
                  </a:lnTo>
                  <a:lnTo>
                    <a:pt x="0" y="0"/>
                  </a:lnTo>
                  <a:lnTo>
                    <a:pt x="0" y="297"/>
                  </a:lnTo>
                  <a:lnTo>
                    <a:pt x="507" y="297"/>
                  </a:lnTo>
                </a:path>
              </a:pathLst>
            </a:custGeom>
            <a:solidFill>
              <a:srgbClr val="D6D6D6"/>
            </a:solidFill>
            <a:ln w="12700" cap="rnd" cmpd="sng">
              <a:noFill/>
              <a:prstDash val="solid"/>
              <a:round/>
              <a:headEnd type="none" w="med" len="med"/>
              <a:tailEnd type="none" w="med" len="med"/>
            </a:ln>
            <a:effectLst/>
          </p:spPr>
          <p:txBody>
            <a:bodyPr/>
            <a:lstStyle/>
            <a:p>
              <a:endParaRPr lang="en-US"/>
            </a:p>
          </p:txBody>
        </p:sp>
        <p:sp>
          <p:nvSpPr>
            <p:cNvPr id="77839" name="Freeform 15"/>
            <p:cNvSpPr>
              <a:spLocks/>
            </p:cNvSpPr>
            <p:nvPr/>
          </p:nvSpPr>
          <p:spPr bwMode="auto">
            <a:xfrm>
              <a:off x="716" y="2357"/>
              <a:ext cx="508" cy="298"/>
            </a:xfrm>
            <a:custGeom>
              <a:avLst/>
              <a:gdLst/>
              <a:ahLst/>
              <a:cxnLst>
                <a:cxn ang="0">
                  <a:pos x="507" y="297"/>
                </a:cxn>
                <a:cxn ang="0">
                  <a:pos x="507" y="0"/>
                </a:cxn>
                <a:cxn ang="0">
                  <a:pos x="0" y="0"/>
                </a:cxn>
                <a:cxn ang="0">
                  <a:pos x="0" y="297"/>
                </a:cxn>
                <a:cxn ang="0">
                  <a:pos x="507" y="297"/>
                </a:cxn>
              </a:cxnLst>
              <a:rect l="0" t="0" r="r" b="b"/>
              <a:pathLst>
                <a:path w="508" h="298">
                  <a:moveTo>
                    <a:pt x="507" y="297"/>
                  </a:moveTo>
                  <a:lnTo>
                    <a:pt x="507" y="0"/>
                  </a:lnTo>
                  <a:lnTo>
                    <a:pt x="0" y="0"/>
                  </a:lnTo>
                  <a:lnTo>
                    <a:pt x="0" y="297"/>
                  </a:lnTo>
                  <a:lnTo>
                    <a:pt x="507" y="297"/>
                  </a:lnTo>
                </a:path>
              </a:pathLst>
            </a:custGeom>
            <a:solidFill>
              <a:srgbClr val="D4D4D4"/>
            </a:solidFill>
            <a:ln w="12700" cap="rnd" cmpd="sng">
              <a:noFill/>
              <a:prstDash val="solid"/>
              <a:round/>
              <a:headEnd type="none" w="med" len="med"/>
              <a:tailEnd type="none" w="med" len="med"/>
            </a:ln>
            <a:effectLst/>
          </p:spPr>
          <p:txBody>
            <a:bodyPr/>
            <a:lstStyle/>
            <a:p>
              <a:endParaRPr lang="en-US"/>
            </a:p>
          </p:txBody>
        </p:sp>
        <p:sp>
          <p:nvSpPr>
            <p:cNvPr id="77840" name="Freeform 16"/>
            <p:cNvSpPr>
              <a:spLocks/>
            </p:cNvSpPr>
            <p:nvPr/>
          </p:nvSpPr>
          <p:spPr bwMode="auto">
            <a:xfrm>
              <a:off x="716" y="2508"/>
              <a:ext cx="508" cy="298"/>
            </a:xfrm>
            <a:custGeom>
              <a:avLst/>
              <a:gdLst/>
              <a:ahLst/>
              <a:cxnLst>
                <a:cxn ang="0">
                  <a:pos x="507" y="297"/>
                </a:cxn>
                <a:cxn ang="0">
                  <a:pos x="507" y="0"/>
                </a:cxn>
                <a:cxn ang="0">
                  <a:pos x="0" y="0"/>
                </a:cxn>
                <a:cxn ang="0">
                  <a:pos x="0" y="297"/>
                </a:cxn>
                <a:cxn ang="0">
                  <a:pos x="507" y="297"/>
                </a:cxn>
              </a:cxnLst>
              <a:rect l="0" t="0" r="r" b="b"/>
              <a:pathLst>
                <a:path w="508" h="298">
                  <a:moveTo>
                    <a:pt x="507" y="297"/>
                  </a:moveTo>
                  <a:lnTo>
                    <a:pt x="507" y="0"/>
                  </a:lnTo>
                  <a:lnTo>
                    <a:pt x="0" y="0"/>
                  </a:lnTo>
                  <a:lnTo>
                    <a:pt x="0" y="297"/>
                  </a:lnTo>
                  <a:lnTo>
                    <a:pt x="507" y="297"/>
                  </a:lnTo>
                </a:path>
              </a:pathLst>
            </a:custGeom>
            <a:solidFill>
              <a:srgbClr val="CFCFCF"/>
            </a:solidFill>
            <a:ln w="12700" cap="rnd" cmpd="sng">
              <a:noFill/>
              <a:prstDash val="solid"/>
              <a:round/>
              <a:headEnd type="none" w="med" len="med"/>
              <a:tailEnd type="none" w="med" len="med"/>
            </a:ln>
            <a:effectLst/>
          </p:spPr>
          <p:txBody>
            <a:bodyPr/>
            <a:lstStyle/>
            <a:p>
              <a:endParaRPr lang="en-US"/>
            </a:p>
          </p:txBody>
        </p:sp>
        <p:sp>
          <p:nvSpPr>
            <p:cNvPr id="77841" name="Freeform 17"/>
            <p:cNvSpPr>
              <a:spLocks/>
            </p:cNvSpPr>
            <p:nvPr/>
          </p:nvSpPr>
          <p:spPr bwMode="auto">
            <a:xfrm>
              <a:off x="716" y="2659"/>
              <a:ext cx="508" cy="298"/>
            </a:xfrm>
            <a:custGeom>
              <a:avLst/>
              <a:gdLst/>
              <a:ahLst/>
              <a:cxnLst>
                <a:cxn ang="0">
                  <a:pos x="507" y="297"/>
                </a:cxn>
                <a:cxn ang="0">
                  <a:pos x="507" y="0"/>
                </a:cxn>
                <a:cxn ang="0">
                  <a:pos x="0" y="0"/>
                </a:cxn>
                <a:cxn ang="0">
                  <a:pos x="0" y="297"/>
                </a:cxn>
                <a:cxn ang="0">
                  <a:pos x="507" y="297"/>
                </a:cxn>
              </a:cxnLst>
              <a:rect l="0" t="0" r="r" b="b"/>
              <a:pathLst>
                <a:path w="508" h="298">
                  <a:moveTo>
                    <a:pt x="507" y="297"/>
                  </a:moveTo>
                  <a:lnTo>
                    <a:pt x="507" y="0"/>
                  </a:lnTo>
                  <a:lnTo>
                    <a:pt x="0" y="0"/>
                  </a:lnTo>
                  <a:lnTo>
                    <a:pt x="0" y="297"/>
                  </a:lnTo>
                  <a:lnTo>
                    <a:pt x="507" y="297"/>
                  </a:lnTo>
                </a:path>
              </a:pathLst>
            </a:custGeom>
            <a:solidFill>
              <a:srgbClr val="CCCCCC"/>
            </a:solidFill>
            <a:ln w="12700" cap="rnd" cmpd="sng">
              <a:noFill/>
              <a:prstDash val="solid"/>
              <a:round/>
              <a:headEnd type="none" w="med" len="med"/>
              <a:tailEnd type="none" w="med" len="med"/>
            </a:ln>
            <a:effectLst/>
          </p:spPr>
          <p:txBody>
            <a:bodyPr/>
            <a:lstStyle/>
            <a:p>
              <a:endParaRPr lang="en-US"/>
            </a:p>
          </p:txBody>
        </p:sp>
        <p:sp>
          <p:nvSpPr>
            <p:cNvPr id="77842" name="Freeform 18"/>
            <p:cNvSpPr>
              <a:spLocks/>
            </p:cNvSpPr>
            <p:nvPr/>
          </p:nvSpPr>
          <p:spPr bwMode="auto">
            <a:xfrm>
              <a:off x="716" y="2810"/>
              <a:ext cx="508" cy="298"/>
            </a:xfrm>
            <a:custGeom>
              <a:avLst/>
              <a:gdLst/>
              <a:ahLst/>
              <a:cxnLst>
                <a:cxn ang="0">
                  <a:pos x="507" y="297"/>
                </a:cxn>
                <a:cxn ang="0">
                  <a:pos x="507" y="0"/>
                </a:cxn>
                <a:cxn ang="0">
                  <a:pos x="0" y="0"/>
                </a:cxn>
                <a:cxn ang="0">
                  <a:pos x="0" y="297"/>
                </a:cxn>
                <a:cxn ang="0">
                  <a:pos x="507" y="297"/>
                </a:cxn>
              </a:cxnLst>
              <a:rect l="0" t="0" r="r" b="b"/>
              <a:pathLst>
                <a:path w="508" h="298">
                  <a:moveTo>
                    <a:pt x="507" y="297"/>
                  </a:moveTo>
                  <a:lnTo>
                    <a:pt x="507" y="0"/>
                  </a:lnTo>
                  <a:lnTo>
                    <a:pt x="0" y="0"/>
                  </a:lnTo>
                  <a:lnTo>
                    <a:pt x="0" y="297"/>
                  </a:lnTo>
                  <a:lnTo>
                    <a:pt x="507" y="297"/>
                  </a:lnTo>
                </a:path>
              </a:pathLst>
            </a:custGeom>
            <a:solidFill>
              <a:srgbClr val="C7C7C7"/>
            </a:solidFill>
            <a:ln w="12700" cap="rnd" cmpd="sng">
              <a:noFill/>
              <a:prstDash val="solid"/>
              <a:round/>
              <a:headEnd type="none" w="med" len="med"/>
              <a:tailEnd type="none" w="med" len="med"/>
            </a:ln>
            <a:effectLst/>
          </p:spPr>
          <p:txBody>
            <a:bodyPr/>
            <a:lstStyle/>
            <a:p>
              <a:endParaRPr lang="en-US"/>
            </a:p>
          </p:txBody>
        </p:sp>
        <p:sp>
          <p:nvSpPr>
            <p:cNvPr id="77843" name="Freeform 19"/>
            <p:cNvSpPr>
              <a:spLocks/>
            </p:cNvSpPr>
            <p:nvPr/>
          </p:nvSpPr>
          <p:spPr bwMode="auto">
            <a:xfrm>
              <a:off x="716" y="2961"/>
              <a:ext cx="508" cy="298"/>
            </a:xfrm>
            <a:custGeom>
              <a:avLst/>
              <a:gdLst/>
              <a:ahLst/>
              <a:cxnLst>
                <a:cxn ang="0">
                  <a:pos x="507" y="297"/>
                </a:cxn>
                <a:cxn ang="0">
                  <a:pos x="507" y="0"/>
                </a:cxn>
                <a:cxn ang="0">
                  <a:pos x="0" y="0"/>
                </a:cxn>
                <a:cxn ang="0">
                  <a:pos x="0" y="297"/>
                </a:cxn>
                <a:cxn ang="0">
                  <a:pos x="507" y="297"/>
                </a:cxn>
              </a:cxnLst>
              <a:rect l="0" t="0" r="r" b="b"/>
              <a:pathLst>
                <a:path w="508" h="298">
                  <a:moveTo>
                    <a:pt x="507" y="297"/>
                  </a:moveTo>
                  <a:lnTo>
                    <a:pt x="507" y="0"/>
                  </a:lnTo>
                  <a:lnTo>
                    <a:pt x="0" y="0"/>
                  </a:lnTo>
                  <a:lnTo>
                    <a:pt x="0" y="297"/>
                  </a:lnTo>
                  <a:lnTo>
                    <a:pt x="507" y="297"/>
                  </a:lnTo>
                </a:path>
              </a:pathLst>
            </a:custGeom>
            <a:solidFill>
              <a:srgbClr val="C2C2C2"/>
            </a:solidFill>
            <a:ln w="12700" cap="rnd" cmpd="sng">
              <a:noFill/>
              <a:prstDash val="solid"/>
              <a:round/>
              <a:headEnd type="none" w="med" len="med"/>
              <a:tailEnd type="none" w="med" len="med"/>
            </a:ln>
            <a:effectLst/>
          </p:spPr>
          <p:txBody>
            <a:bodyPr/>
            <a:lstStyle/>
            <a:p>
              <a:endParaRPr lang="en-US"/>
            </a:p>
          </p:txBody>
        </p:sp>
        <p:sp>
          <p:nvSpPr>
            <p:cNvPr id="77844" name="Freeform 20"/>
            <p:cNvSpPr>
              <a:spLocks/>
            </p:cNvSpPr>
            <p:nvPr/>
          </p:nvSpPr>
          <p:spPr bwMode="auto">
            <a:xfrm>
              <a:off x="716" y="3111"/>
              <a:ext cx="508" cy="299"/>
            </a:xfrm>
            <a:custGeom>
              <a:avLst/>
              <a:gdLst/>
              <a:ahLst/>
              <a:cxnLst>
                <a:cxn ang="0">
                  <a:pos x="507" y="298"/>
                </a:cxn>
                <a:cxn ang="0">
                  <a:pos x="507" y="0"/>
                </a:cxn>
                <a:cxn ang="0">
                  <a:pos x="0" y="0"/>
                </a:cxn>
                <a:cxn ang="0">
                  <a:pos x="0" y="298"/>
                </a:cxn>
                <a:cxn ang="0">
                  <a:pos x="507" y="298"/>
                </a:cxn>
              </a:cxnLst>
              <a:rect l="0" t="0" r="r" b="b"/>
              <a:pathLst>
                <a:path w="508" h="299">
                  <a:moveTo>
                    <a:pt x="507" y="298"/>
                  </a:moveTo>
                  <a:lnTo>
                    <a:pt x="507" y="0"/>
                  </a:lnTo>
                  <a:lnTo>
                    <a:pt x="0" y="0"/>
                  </a:lnTo>
                  <a:lnTo>
                    <a:pt x="0" y="298"/>
                  </a:lnTo>
                  <a:lnTo>
                    <a:pt x="507" y="298"/>
                  </a:lnTo>
                </a:path>
              </a:pathLst>
            </a:custGeom>
            <a:solidFill>
              <a:srgbClr val="BFBFBF"/>
            </a:solidFill>
            <a:ln w="12700" cap="rnd" cmpd="sng">
              <a:noFill/>
              <a:prstDash val="solid"/>
              <a:round/>
              <a:headEnd type="none" w="med" len="med"/>
              <a:tailEnd type="none" w="med" len="med"/>
            </a:ln>
            <a:effectLst/>
          </p:spPr>
          <p:txBody>
            <a:bodyPr/>
            <a:lstStyle/>
            <a:p>
              <a:endParaRPr lang="en-US"/>
            </a:p>
          </p:txBody>
        </p:sp>
        <p:sp>
          <p:nvSpPr>
            <p:cNvPr id="77845" name="Freeform 21"/>
            <p:cNvSpPr>
              <a:spLocks/>
            </p:cNvSpPr>
            <p:nvPr/>
          </p:nvSpPr>
          <p:spPr bwMode="auto">
            <a:xfrm>
              <a:off x="716" y="3263"/>
              <a:ext cx="508" cy="297"/>
            </a:xfrm>
            <a:custGeom>
              <a:avLst/>
              <a:gdLst/>
              <a:ahLst/>
              <a:cxnLst>
                <a:cxn ang="0">
                  <a:pos x="507" y="296"/>
                </a:cxn>
                <a:cxn ang="0">
                  <a:pos x="507" y="0"/>
                </a:cxn>
                <a:cxn ang="0">
                  <a:pos x="0" y="0"/>
                </a:cxn>
                <a:cxn ang="0">
                  <a:pos x="0" y="296"/>
                </a:cxn>
                <a:cxn ang="0">
                  <a:pos x="507" y="296"/>
                </a:cxn>
              </a:cxnLst>
              <a:rect l="0" t="0" r="r" b="b"/>
              <a:pathLst>
                <a:path w="508" h="297">
                  <a:moveTo>
                    <a:pt x="507" y="296"/>
                  </a:moveTo>
                  <a:lnTo>
                    <a:pt x="507" y="0"/>
                  </a:lnTo>
                  <a:lnTo>
                    <a:pt x="0" y="0"/>
                  </a:lnTo>
                  <a:lnTo>
                    <a:pt x="0" y="296"/>
                  </a:lnTo>
                  <a:lnTo>
                    <a:pt x="507" y="296"/>
                  </a:lnTo>
                </a:path>
              </a:pathLst>
            </a:custGeom>
            <a:solidFill>
              <a:srgbClr val="BABABA"/>
            </a:solidFill>
            <a:ln w="12700" cap="rnd" cmpd="sng">
              <a:noFill/>
              <a:prstDash val="solid"/>
              <a:round/>
              <a:headEnd type="none" w="med" len="med"/>
              <a:tailEnd type="none" w="med" len="med"/>
            </a:ln>
            <a:effectLst/>
          </p:spPr>
          <p:txBody>
            <a:bodyPr/>
            <a:lstStyle/>
            <a:p>
              <a:endParaRPr lang="en-US"/>
            </a:p>
          </p:txBody>
        </p:sp>
        <p:sp>
          <p:nvSpPr>
            <p:cNvPr id="77846" name="Freeform 22"/>
            <p:cNvSpPr>
              <a:spLocks/>
            </p:cNvSpPr>
            <p:nvPr/>
          </p:nvSpPr>
          <p:spPr bwMode="auto">
            <a:xfrm>
              <a:off x="716" y="3414"/>
              <a:ext cx="508" cy="293"/>
            </a:xfrm>
            <a:custGeom>
              <a:avLst/>
              <a:gdLst/>
              <a:ahLst/>
              <a:cxnLst>
                <a:cxn ang="0">
                  <a:pos x="507" y="0"/>
                </a:cxn>
                <a:cxn ang="0">
                  <a:pos x="507" y="292"/>
                </a:cxn>
                <a:cxn ang="0">
                  <a:pos x="0" y="292"/>
                </a:cxn>
                <a:cxn ang="0">
                  <a:pos x="0" y="0"/>
                </a:cxn>
                <a:cxn ang="0">
                  <a:pos x="507" y="0"/>
                </a:cxn>
              </a:cxnLst>
              <a:rect l="0" t="0" r="r" b="b"/>
              <a:pathLst>
                <a:path w="508" h="293">
                  <a:moveTo>
                    <a:pt x="507" y="0"/>
                  </a:moveTo>
                  <a:lnTo>
                    <a:pt x="507" y="292"/>
                  </a:lnTo>
                  <a:lnTo>
                    <a:pt x="0" y="292"/>
                  </a:lnTo>
                  <a:lnTo>
                    <a:pt x="0" y="0"/>
                  </a:lnTo>
                  <a:lnTo>
                    <a:pt x="507" y="0"/>
                  </a:lnTo>
                </a:path>
              </a:pathLst>
            </a:custGeom>
            <a:solidFill>
              <a:srgbClr val="B8B8B8"/>
            </a:solidFill>
            <a:ln w="12700" cap="rnd" cmpd="sng">
              <a:noFill/>
              <a:prstDash val="solid"/>
              <a:round/>
              <a:headEnd type="none" w="med" len="med"/>
              <a:tailEnd type="none" w="med" len="med"/>
            </a:ln>
            <a:effectLst/>
          </p:spPr>
          <p:txBody>
            <a:bodyPr/>
            <a:lstStyle/>
            <a:p>
              <a:endParaRPr lang="en-US"/>
            </a:p>
          </p:txBody>
        </p:sp>
        <p:sp>
          <p:nvSpPr>
            <p:cNvPr id="77847" name="Freeform 23"/>
            <p:cNvSpPr>
              <a:spLocks/>
            </p:cNvSpPr>
            <p:nvPr/>
          </p:nvSpPr>
          <p:spPr bwMode="auto">
            <a:xfrm>
              <a:off x="716" y="3564"/>
              <a:ext cx="508" cy="143"/>
            </a:xfrm>
            <a:custGeom>
              <a:avLst/>
              <a:gdLst/>
              <a:ahLst/>
              <a:cxnLst>
                <a:cxn ang="0">
                  <a:pos x="507" y="0"/>
                </a:cxn>
                <a:cxn ang="0">
                  <a:pos x="507" y="142"/>
                </a:cxn>
                <a:cxn ang="0">
                  <a:pos x="0" y="142"/>
                </a:cxn>
                <a:cxn ang="0">
                  <a:pos x="0" y="0"/>
                </a:cxn>
                <a:cxn ang="0">
                  <a:pos x="507" y="0"/>
                </a:cxn>
              </a:cxnLst>
              <a:rect l="0" t="0" r="r" b="b"/>
              <a:pathLst>
                <a:path w="508" h="143">
                  <a:moveTo>
                    <a:pt x="507" y="0"/>
                  </a:moveTo>
                  <a:lnTo>
                    <a:pt x="507" y="142"/>
                  </a:lnTo>
                  <a:lnTo>
                    <a:pt x="0" y="142"/>
                  </a:lnTo>
                  <a:lnTo>
                    <a:pt x="0" y="0"/>
                  </a:lnTo>
                  <a:lnTo>
                    <a:pt x="507" y="0"/>
                  </a:lnTo>
                </a:path>
              </a:pathLst>
            </a:custGeom>
            <a:solidFill>
              <a:srgbClr val="B2B2B2"/>
            </a:solidFill>
            <a:ln w="12700" cap="rnd" cmpd="sng">
              <a:noFill/>
              <a:prstDash val="solid"/>
              <a:round/>
              <a:headEnd type="none" w="med" len="med"/>
              <a:tailEnd type="none" w="med" len="med"/>
            </a:ln>
            <a:effectLst/>
          </p:spPr>
          <p:txBody>
            <a:bodyPr/>
            <a:lstStyle/>
            <a:p>
              <a:endParaRPr lang="en-US"/>
            </a:p>
          </p:txBody>
        </p:sp>
        <p:sp>
          <p:nvSpPr>
            <p:cNvPr id="77848" name="Freeform 24"/>
            <p:cNvSpPr>
              <a:spLocks/>
            </p:cNvSpPr>
            <p:nvPr/>
          </p:nvSpPr>
          <p:spPr bwMode="auto">
            <a:xfrm>
              <a:off x="712" y="471"/>
              <a:ext cx="524" cy="3244"/>
            </a:xfrm>
            <a:custGeom>
              <a:avLst/>
              <a:gdLst/>
              <a:ahLst/>
              <a:cxnLst>
                <a:cxn ang="0">
                  <a:pos x="0" y="3243"/>
                </a:cxn>
                <a:cxn ang="0">
                  <a:pos x="523" y="3243"/>
                </a:cxn>
                <a:cxn ang="0">
                  <a:pos x="523" y="0"/>
                </a:cxn>
                <a:cxn ang="0">
                  <a:pos x="0" y="0"/>
                </a:cxn>
                <a:cxn ang="0">
                  <a:pos x="0" y="3243"/>
                </a:cxn>
              </a:cxnLst>
              <a:rect l="0" t="0" r="r" b="b"/>
              <a:pathLst>
                <a:path w="524" h="3244">
                  <a:moveTo>
                    <a:pt x="0" y="3243"/>
                  </a:moveTo>
                  <a:lnTo>
                    <a:pt x="523" y="3243"/>
                  </a:lnTo>
                  <a:lnTo>
                    <a:pt x="523" y="0"/>
                  </a:lnTo>
                  <a:lnTo>
                    <a:pt x="0" y="0"/>
                  </a:lnTo>
                  <a:lnTo>
                    <a:pt x="0" y="3243"/>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7849" name="Freeform 25"/>
            <p:cNvSpPr>
              <a:spLocks/>
            </p:cNvSpPr>
            <p:nvPr/>
          </p:nvSpPr>
          <p:spPr bwMode="auto">
            <a:xfrm>
              <a:off x="1235" y="1241"/>
              <a:ext cx="248" cy="36"/>
            </a:xfrm>
            <a:custGeom>
              <a:avLst/>
              <a:gdLst/>
              <a:ahLst/>
              <a:cxnLst>
                <a:cxn ang="0">
                  <a:pos x="247" y="0"/>
                </a:cxn>
                <a:cxn ang="0">
                  <a:pos x="247" y="35"/>
                </a:cxn>
                <a:cxn ang="0">
                  <a:pos x="0" y="35"/>
                </a:cxn>
                <a:cxn ang="0">
                  <a:pos x="0" y="0"/>
                </a:cxn>
                <a:cxn ang="0">
                  <a:pos x="247" y="0"/>
                </a:cxn>
              </a:cxnLst>
              <a:rect l="0" t="0" r="r" b="b"/>
              <a:pathLst>
                <a:path w="248" h="36">
                  <a:moveTo>
                    <a:pt x="247" y="0"/>
                  </a:moveTo>
                  <a:lnTo>
                    <a:pt x="247" y="35"/>
                  </a:lnTo>
                  <a:lnTo>
                    <a:pt x="0" y="35"/>
                  </a:lnTo>
                  <a:lnTo>
                    <a:pt x="0" y="0"/>
                  </a:lnTo>
                  <a:lnTo>
                    <a:pt x="247" y="0"/>
                  </a:lnTo>
                </a:path>
              </a:pathLst>
            </a:custGeom>
            <a:solidFill>
              <a:srgbClr val="E5E5E5"/>
            </a:solidFill>
            <a:ln w="12700" cap="rnd" cmpd="sng">
              <a:noFill/>
              <a:prstDash val="solid"/>
              <a:round/>
              <a:headEnd type="none" w="med" len="med"/>
              <a:tailEnd type="none" w="med" len="med"/>
            </a:ln>
            <a:effectLst/>
          </p:spPr>
          <p:txBody>
            <a:bodyPr/>
            <a:lstStyle/>
            <a:p>
              <a:endParaRPr lang="en-US"/>
            </a:p>
          </p:txBody>
        </p:sp>
        <p:sp>
          <p:nvSpPr>
            <p:cNvPr id="77850" name="Freeform 26"/>
            <p:cNvSpPr>
              <a:spLocks/>
            </p:cNvSpPr>
            <p:nvPr/>
          </p:nvSpPr>
          <p:spPr bwMode="auto">
            <a:xfrm>
              <a:off x="1235" y="1218"/>
              <a:ext cx="248" cy="42"/>
            </a:xfrm>
            <a:custGeom>
              <a:avLst/>
              <a:gdLst/>
              <a:ahLst/>
              <a:cxnLst>
                <a:cxn ang="0">
                  <a:pos x="247" y="41"/>
                </a:cxn>
                <a:cxn ang="0">
                  <a:pos x="247" y="0"/>
                </a:cxn>
                <a:cxn ang="0">
                  <a:pos x="0" y="0"/>
                </a:cxn>
                <a:cxn ang="0">
                  <a:pos x="0" y="41"/>
                </a:cxn>
                <a:cxn ang="0">
                  <a:pos x="247" y="41"/>
                </a:cxn>
              </a:cxnLst>
              <a:rect l="0" t="0" r="r" b="b"/>
              <a:pathLst>
                <a:path w="248" h="42">
                  <a:moveTo>
                    <a:pt x="247" y="41"/>
                  </a:moveTo>
                  <a:lnTo>
                    <a:pt x="247" y="0"/>
                  </a:lnTo>
                  <a:lnTo>
                    <a:pt x="0" y="0"/>
                  </a:lnTo>
                  <a:lnTo>
                    <a:pt x="0" y="41"/>
                  </a:lnTo>
                  <a:lnTo>
                    <a:pt x="247" y="41"/>
                  </a:lnTo>
                </a:path>
              </a:pathLst>
            </a:custGeom>
            <a:solidFill>
              <a:srgbClr val="E5E5E5"/>
            </a:solidFill>
            <a:ln w="12700" cap="rnd" cmpd="sng">
              <a:noFill/>
              <a:prstDash val="solid"/>
              <a:round/>
              <a:headEnd type="none" w="med" len="med"/>
              <a:tailEnd type="none" w="med" len="med"/>
            </a:ln>
            <a:effectLst/>
          </p:spPr>
          <p:txBody>
            <a:bodyPr/>
            <a:lstStyle/>
            <a:p>
              <a:endParaRPr lang="en-US"/>
            </a:p>
          </p:txBody>
        </p:sp>
        <p:sp>
          <p:nvSpPr>
            <p:cNvPr id="77851" name="Freeform 27"/>
            <p:cNvSpPr>
              <a:spLocks/>
            </p:cNvSpPr>
            <p:nvPr/>
          </p:nvSpPr>
          <p:spPr bwMode="auto">
            <a:xfrm>
              <a:off x="1235" y="1196"/>
              <a:ext cx="248" cy="41"/>
            </a:xfrm>
            <a:custGeom>
              <a:avLst/>
              <a:gdLst/>
              <a:ahLst/>
              <a:cxnLst>
                <a:cxn ang="0">
                  <a:pos x="247" y="40"/>
                </a:cxn>
                <a:cxn ang="0">
                  <a:pos x="247" y="0"/>
                </a:cxn>
                <a:cxn ang="0">
                  <a:pos x="0" y="0"/>
                </a:cxn>
                <a:cxn ang="0">
                  <a:pos x="0" y="40"/>
                </a:cxn>
                <a:cxn ang="0">
                  <a:pos x="247" y="40"/>
                </a:cxn>
              </a:cxnLst>
              <a:rect l="0" t="0" r="r" b="b"/>
              <a:pathLst>
                <a:path w="248" h="41">
                  <a:moveTo>
                    <a:pt x="247" y="40"/>
                  </a:moveTo>
                  <a:lnTo>
                    <a:pt x="247" y="0"/>
                  </a:lnTo>
                  <a:lnTo>
                    <a:pt x="0" y="0"/>
                  </a:lnTo>
                  <a:lnTo>
                    <a:pt x="0" y="40"/>
                  </a:lnTo>
                  <a:lnTo>
                    <a:pt x="247" y="40"/>
                  </a:lnTo>
                </a:path>
              </a:pathLst>
            </a:custGeom>
            <a:solidFill>
              <a:srgbClr val="E8E8E8"/>
            </a:solidFill>
            <a:ln w="12700" cap="rnd" cmpd="sng">
              <a:noFill/>
              <a:prstDash val="solid"/>
              <a:round/>
              <a:headEnd type="none" w="med" len="med"/>
              <a:tailEnd type="none" w="med" len="med"/>
            </a:ln>
            <a:effectLst/>
          </p:spPr>
          <p:txBody>
            <a:bodyPr/>
            <a:lstStyle/>
            <a:p>
              <a:endParaRPr lang="en-US"/>
            </a:p>
          </p:txBody>
        </p:sp>
        <p:sp>
          <p:nvSpPr>
            <p:cNvPr id="77852" name="Freeform 28"/>
            <p:cNvSpPr>
              <a:spLocks/>
            </p:cNvSpPr>
            <p:nvPr/>
          </p:nvSpPr>
          <p:spPr bwMode="auto">
            <a:xfrm>
              <a:off x="1235" y="1173"/>
              <a:ext cx="248" cy="41"/>
            </a:xfrm>
            <a:custGeom>
              <a:avLst/>
              <a:gdLst/>
              <a:ahLst/>
              <a:cxnLst>
                <a:cxn ang="0">
                  <a:pos x="247" y="40"/>
                </a:cxn>
                <a:cxn ang="0">
                  <a:pos x="247" y="0"/>
                </a:cxn>
                <a:cxn ang="0">
                  <a:pos x="0" y="0"/>
                </a:cxn>
                <a:cxn ang="0">
                  <a:pos x="0" y="40"/>
                </a:cxn>
                <a:cxn ang="0">
                  <a:pos x="247" y="40"/>
                </a:cxn>
              </a:cxnLst>
              <a:rect l="0" t="0" r="r" b="b"/>
              <a:pathLst>
                <a:path w="248" h="41">
                  <a:moveTo>
                    <a:pt x="247" y="40"/>
                  </a:moveTo>
                  <a:lnTo>
                    <a:pt x="247" y="0"/>
                  </a:lnTo>
                  <a:lnTo>
                    <a:pt x="0" y="0"/>
                  </a:lnTo>
                  <a:lnTo>
                    <a:pt x="0" y="40"/>
                  </a:lnTo>
                  <a:lnTo>
                    <a:pt x="247" y="40"/>
                  </a:lnTo>
                </a:path>
              </a:pathLst>
            </a:custGeom>
            <a:solidFill>
              <a:srgbClr val="E8E8E8"/>
            </a:solidFill>
            <a:ln w="12700" cap="rnd" cmpd="sng">
              <a:noFill/>
              <a:prstDash val="solid"/>
              <a:round/>
              <a:headEnd type="none" w="med" len="med"/>
              <a:tailEnd type="none" w="med" len="med"/>
            </a:ln>
            <a:effectLst/>
          </p:spPr>
          <p:txBody>
            <a:bodyPr/>
            <a:lstStyle/>
            <a:p>
              <a:endParaRPr lang="en-US"/>
            </a:p>
          </p:txBody>
        </p:sp>
        <p:sp>
          <p:nvSpPr>
            <p:cNvPr id="77853" name="Freeform 29"/>
            <p:cNvSpPr>
              <a:spLocks/>
            </p:cNvSpPr>
            <p:nvPr/>
          </p:nvSpPr>
          <p:spPr bwMode="auto">
            <a:xfrm>
              <a:off x="1235" y="1151"/>
              <a:ext cx="248" cy="41"/>
            </a:xfrm>
            <a:custGeom>
              <a:avLst/>
              <a:gdLst/>
              <a:ahLst/>
              <a:cxnLst>
                <a:cxn ang="0">
                  <a:pos x="247" y="40"/>
                </a:cxn>
                <a:cxn ang="0">
                  <a:pos x="247" y="0"/>
                </a:cxn>
                <a:cxn ang="0">
                  <a:pos x="0" y="0"/>
                </a:cxn>
                <a:cxn ang="0">
                  <a:pos x="0" y="40"/>
                </a:cxn>
                <a:cxn ang="0">
                  <a:pos x="247" y="40"/>
                </a:cxn>
              </a:cxnLst>
              <a:rect l="0" t="0" r="r" b="b"/>
              <a:pathLst>
                <a:path w="248" h="41">
                  <a:moveTo>
                    <a:pt x="247" y="40"/>
                  </a:moveTo>
                  <a:lnTo>
                    <a:pt x="247" y="0"/>
                  </a:lnTo>
                  <a:lnTo>
                    <a:pt x="0" y="0"/>
                  </a:lnTo>
                  <a:lnTo>
                    <a:pt x="0" y="40"/>
                  </a:lnTo>
                  <a:lnTo>
                    <a:pt x="247" y="40"/>
                  </a:lnTo>
                </a:path>
              </a:pathLst>
            </a:custGeom>
            <a:solidFill>
              <a:srgbClr val="EBEBEB"/>
            </a:solidFill>
            <a:ln w="12700" cap="rnd" cmpd="sng">
              <a:noFill/>
              <a:prstDash val="solid"/>
              <a:round/>
              <a:headEnd type="none" w="med" len="med"/>
              <a:tailEnd type="none" w="med" len="med"/>
            </a:ln>
            <a:effectLst/>
          </p:spPr>
          <p:txBody>
            <a:bodyPr/>
            <a:lstStyle/>
            <a:p>
              <a:endParaRPr lang="en-US"/>
            </a:p>
          </p:txBody>
        </p:sp>
        <p:sp>
          <p:nvSpPr>
            <p:cNvPr id="77854" name="Freeform 30"/>
            <p:cNvSpPr>
              <a:spLocks/>
            </p:cNvSpPr>
            <p:nvPr/>
          </p:nvSpPr>
          <p:spPr bwMode="auto">
            <a:xfrm>
              <a:off x="1235" y="1128"/>
              <a:ext cx="248" cy="41"/>
            </a:xfrm>
            <a:custGeom>
              <a:avLst/>
              <a:gdLst/>
              <a:ahLst/>
              <a:cxnLst>
                <a:cxn ang="0">
                  <a:pos x="247" y="40"/>
                </a:cxn>
                <a:cxn ang="0">
                  <a:pos x="247" y="0"/>
                </a:cxn>
                <a:cxn ang="0">
                  <a:pos x="0" y="0"/>
                </a:cxn>
                <a:cxn ang="0">
                  <a:pos x="0" y="40"/>
                </a:cxn>
                <a:cxn ang="0">
                  <a:pos x="247" y="40"/>
                </a:cxn>
              </a:cxnLst>
              <a:rect l="0" t="0" r="r" b="b"/>
              <a:pathLst>
                <a:path w="248" h="41">
                  <a:moveTo>
                    <a:pt x="247" y="40"/>
                  </a:moveTo>
                  <a:lnTo>
                    <a:pt x="247" y="0"/>
                  </a:lnTo>
                  <a:lnTo>
                    <a:pt x="0" y="0"/>
                  </a:lnTo>
                  <a:lnTo>
                    <a:pt x="0" y="40"/>
                  </a:lnTo>
                  <a:lnTo>
                    <a:pt x="247" y="40"/>
                  </a:lnTo>
                </a:path>
              </a:pathLst>
            </a:custGeom>
            <a:solidFill>
              <a:srgbClr val="EBEBEB"/>
            </a:solidFill>
            <a:ln w="12700" cap="rnd" cmpd="sng">
              <a:noFill/>
              <a:prstDash val="solid"/>
              <a:round/>
              <a:headEnd type="none" w="med" len="med"/>
              <a:tailEnd type="none" w="med" len="med"/>
            </a:ln>
            <a:effectLst/>
          </p:spPr>
          <p:txBody>
            <a:bodyPr/>
            <a:lstStyle/>
            <a:p>
              <a:endParaRPr lang="en-US"/>
            </a:p>
          </p:txBody>
        </p:sp>
        <p:sp>
          <p:nvSpPr>
            <p:cNvPr id="77855" name="Freeform 31"/>
            <p:cNvSpPr>
              <a:spLocks/>
            </p:cNvSpPr>
            <p:nvPr/>
          </p:nvSpPr>
          <p:spPr bwMode="auto">
            <a:xfrm>
              <a:off x="1235" y="1105"/>
              <a:ext cx="248" cy="42"/>
            </a:xfrm>
            <a:custGeom>
              <a:avLst/>
              <a:gdLst/>
              <a:ahLst/>
              <a:cxnLst>
                <a:cxn ang="0">
                  <a:pos x="247" y="41"/>
                </a:cxn>
                <a:cxn ang="0">
                  <a:pos x="247" y="0"/>
                </a:cxn>
                <a:cxn ang="0">
                  <a:pos x="0" y="0"/>
                </a:cxn>
                <a:cxn ang="0">
                  <a:pos x="0" y="41"/>
                </a:cxn>
                <a:cxn ang="0">
                  <a:pos x="247" y="41"/>
                </a:cxn>
              </a:cxnLst>
              <a:rect l="0" t="0" r="r" b="b"/>
              <a:pathLst>
                <a:path w="248" h="42">
                  <a:moveTo>
                    <a:pt x="247" y="41"/>
                  </a:moveTo>
                  <a:lnTo>
                    <a:pt x="247" y="0"/>
                  </a:lnTo>
                  <a:lnTo>
                    <a:pt x="0" y="0"/>
                  </a:lnTo>
                  <a:lnTo>
                    <a:pt x="0" y="41"/>
                  </a:lnTo>
                  <a:lnTo>
                    <a:pt x="247" y="41"/>
                  </a:lnTo>
                </a:path>
              </a:pathLst>
            </a:custGeom>
            <a:solidFill>
              <a:srgbClr val="EDEDED"/>
            </a:solidFill>
            <a:ln w="12700" cap="rnd" cmpd="sng">
              <a:noFill/>
              <a:prstDash val="solid"/>
              <a:round/>
              <a:headEnd type="none" w="med" len="med"/>
              <a:tailEnd type="none" w="med" len="med"/>
            </a:ln>
            <a:effectLst/>
          </p:spPr>
          <p:txBody>
            <a:bodyPr/>
            <a:lstStyle/>
            <a:p>
              <a:endParaRPr lang="en-US"/>
            </a:p>
          </p:txBody>
        </p:sp>
        <p:sp>
          <p:nvSpPr>
            <p:cNvPr id="77856" name="Freeform 32"/>
            <p:cNvSpPr>
              <a:spLocks/>
            </p:cNvSpPr>
            <p:nvPr/>
          </p:nvSpPr>
          <p:spPr bwMode="auto">
            <a:xfrm>
              <a:off x="1235" y="1082"/>
              <a:ext cx="248" cy="42"/>
            </a:xfrm>
            <a:custGeom>
              <a:avLst/>
              <a:gdLst/>
              <a:ahLst/>
              <a:cxnLst>
                <a:cxn ang="0">
                  <a:pos x="247" y="41"/>
                </a:cxn>
                <a:cxn ang="0">
                  <a:pos x="247" y="0"/>
                </a:cxn>
                <a:cxn ang="0">
                  <a:pos x="0" y="0"/>
                </a:cxn>
                <a:cxn ang="0">
                  <a:pos x="0" y="41"/>
                </a:cxn>
                <a:cxn ang="0">
                  <a:pos x="247" y="41"/>
                </a:cxn>
              </a:cxnLst>
              <a:rect l="0" t="0" r="r" b="b"/>
              <a:pathLst>
                <a:path w="248" h="42">
                  <a:moveTo>
                    <a:pt x="247" y="41"/>
                  </a:moveTo>
                  <a:lnTo>
                    <a:pt x="247" y="0"/>
                  </a:lnTo>
                  <a:lnTo>
                    <a:pt x="0" y="0"/>
                  </a:lnTo>
                  <a:lnTo>
                    <a:pt x="0" y="41"/>
                  </a:lnTo>
                  <a:lnTo>
                    <a:pt x="247" y="41"/>
                  </a:lnTo>
                </a:path>
              </a:pathLst>
            </a:custGeom>
            <a:solidFill>
              <a:srgbClr val="EDEDED"/>
            </a:solidFill>
            <a:ln w="12700" cap="rnd" cmpd="sng">
              <a:noFill/>
              <a:prstDash val="solid"/>
              <a:round/>
              <a:headEnd type="none" w="med" len="med"/>
              <a:tailEnd type="none" w="med" len="med"/>
            </a:ln>
            <a:effectLst/>
          </p:spPr>
          <p:txBody>
            <a:bodyPr/>
            <a:lstStyle/>
            <a:p>
              <a:endParaRPr lang="en-US"/>
            </a:p>
          </p:txBody>
        </p:sp>
        <p:sp>
          <p:nvSpPr>
            <p:cNvPr id="77857" name="Freeform 33"/>
            <p:cNvSpPr>
              <a:spLocks/>
            </p:cNvSpPr>
            <p:nvPr/>
          </p:nvSpPr>
          <p:spPr bwMode="auto">
            <a:xfrm>
              <a:off x="1235" y="1060"/>
              <a:ext cx="248" cy="41"/>
            </a:xfrm>
            <a:custGeom>
              <a:avLst/>
              <a:gdLst/>
              <a:ahLst/>
              <a:cxnLst>
                <a:cxn ang="0">
                  <a:pos x="247" y="40"/>
                </a:cxn>
                <a:cxn ang="0">
                  <a:pos x="247" y="0"/>
                </a:cxn>
                <a:cxn ang="0">
                  <a:pos x="0" y="0"/>
                </a:cxn>
                <a:cxn ang="0">
                  <a:pos x="0" y="40"/>
                </a:cxn>
                <a:cxn ang="0">
                  <a:pos x="247" y="40"/>
                </a:cxn>
              </a:cxnLst>
              <a:rect l="0" t="0" r="r" b="b"/>
              <a:pathLst>
                <a:path w="248" h="41">
                  <a:moveTo>
                    <a:pt x="247" y="40"/>
                  </a:moveTo>
                  <a:lnTo>
                    <a:pt x="247" y="0"/>
                  </a:lnTo>
                  <a:lnTo>
                    <a:pt x="0" y="0"/>
                  </a:lnTo>
                  <a:lnTo>
                    <a:pt x="0" y="40"/>
                  </a:lnTo>
                  <a:lnTo>
                    <a:pt x="247" y="40"/>
                  </a:lnTo>
                </a:path>
              </a:pathLst>
            </a:custGeom>
            <a:solidFill>
              <a:srgbClr val="F0F0F0"/>
            </a:solidFill>
            <a:ln w="12700" cap="rnd" cmpd="sng">
              <a:noFill/>
              <a:prstDash val="solid"/>
              <a:round/>
              <a:headEnd type="none" w="med" len="med"/>
              <a:tailEnd type="none" w="med" len="med"/>
            </a:ln>
            <a:effectLst/>
          </p:spPr>
          <p:txBody>
            <a:bodyPr/>
            <a:lstStyle/>
            <a:p>
              <a:endParaRPr lang="en-US"/>
            </a:p>
          </p:txBody>
        </p:sp>
        <p:sp>
          <p:nvSpPr>
            <p:cNvPr id="77858" name="Freeform 34"/>
            <p:cNvSpPr>
              <a:spLocks/>
            </p:cNvSpPr>
            <p:nvPr/>
          </p:nvSpPr>
          <p:spPr bwMode="auto">
            <a:xfrm>
              <a:off x="1235" y="1037"/>
              <a:ext cx="248" cy="41"/>
            </a:xfrm>
            <a:custGeom>
              <a:avLst/>
              <a:gdLst/>
              <a:ahLst/>
              <a:cxnLst>
                <a:cxn ang="0">
                  <a:pos x="247" y="40"/>
                </a:cxn>
                <a:cxn ang="0">
                  <a:pos x="247" y="0"/>
                </a:cxn>
                <a:cxn ang="0">
                  <a:pos x="0" y="0"/>
                </a:cxn>
                <a:cxn ang="0">
                  <a:pos x="0" y="40"/>
                </a:cxn>
                <a:cxn ang="0">
                  <a:pos x="247" y="40"/>
                </a:cxn>
              </a:cxnLst>
              <a:rect l="0" t="0" r="r" b="b"/>
              <a:pathLst>
                <a:path w="248" h="41">
                  <a:moveTo>
                    <a:pt x="247" y="40"/>
                  </a:moveTo>
                  <a:lnTo>
                    <a:pt x="247" y="0"/>
                  </a:lnTo>
                  <a:lnTo>
                    <a:pt x="0" y="0"/>
                  </a:lnTo>
                  <a:lnTo>
                    <a:pt x="0" y="40"/>
                  </a:lnTo>
                  <a:lnTo>
                    <a:pt x="247" y="40"/>
                  </a:lnTo>
                </a:path>
              </a:pathLst>
            </a:custGeom>
            <a:solidFill>
              <a:srgbClr val="F2F2F2"/>
            </a:solidFill>
            <a:ln w="12700" cap="rnd" cmpd="sng">
              <a:noFill/>
              <a:prstDash val="solid"/>
              <a:round/>
              <a:headEnd type="none" w="med" len="med"/>
              <a:tailEnd type="none" w="med" len="med"/>
            </a:ln>
            <a:effectLst/>
          </p:spPr>
          <p:txBody>
            <a:bodyPr/>
            <a:lstStyle/>
            <a:p>
              <a:endParaRPr lang="en-US"/>
            </a:p>
          </p:txBody>
        </p:sp>
        <p:sp>
          <p:nvSpPr>
            <p:cNvPr id="77859" name="Freeform 35"/>
            <p:cNvSpPr>
              <a:spLocks/>
            </p:cNvSpPr>
            <p:nvPr/>
          </p:nvSpPr>
          <p:spPr bwMode="auto">
            <a:xfrm>
              <a:off x="1235" y="1015"/>
              <a:ext cx="248" cy="41"/>
            </a:xfrm>
            <a:custGeom>
              <a:avLst/>
              <a:gdLst/>
              <a:ahLst/>
              <a:cxnLst>
                <a:cxn ang="0">
                  <a:pos x="247" y="40"/>
                </a:cxn>
                <a:cxn ang="0">
                  <a:pos x="247" y="0"/>
                </a:cxn>
                <a:cxn ang="0">
                  <a:pos x="0" y="0"/>
                </a:cxn>
                <a:cxn ang="0">
                  <a:pos x="0" y="40"/>
                </a:cxn>
                <a:cxn ang="0">
                  <a:pos x="247" y="40"/>
                </a:cxn>
              </a:cxnLst>
              <a:rect l="0" t="0" r="r" b="b"/>
              <a:pathLst>
                <a:path w="248" h="41">
                  <a:moveTo>
                    <a:pt x="247" y="40"/>
                  </a:moveTo>
                  <a:lnTo>
                    <a:pt x="247" y="0"/>
                  </a:lnTo>
                  <a:lnTo>
                    <a:pt x="0" y="0"/>
                  </a:lnTo>
                  <a:lnTo>
                    <a:pt x="0" y="40"/>
                  </a:lnTo>
                  <a:lnTo>
                    <a:pt x="247" y="40"/>
                  </a:lnTo>
                </a:path>
              </a:pathLst>
            </a:custGeom>
            <a:solidFill>
              <a:srgbClr val="F2F2F2"/>
            </a:solidFill>
            <a:ln w="12700" cap="rnd" cmpd="sng">
              <a:noFill/>
              <a:prstDash val="solid"/>
              <a:round/>
              <a:headEnd type="none" w="med" len="med"/>
              <a:tailEnd type="none" w="med" len="med"/>
            </a:ln>
            <a:effectLst/>
          </p:spPr>
          <p:txBody>
            <a:bodyPr/>
            <a:lstStyle/>
            <a:p>
              <a:endParaRPr lang="en-US"/>
            </a:p>
          </p:txBody>
        </p:sp>
        <p:sp>
          <p:nvSpPr>
            <p:cNvPr id="77860" name="Freeform 36"/>
            <p:cNvSpPr>
              <a:spLocks/>
            </p:cNvSpPr>
            <p:nvPr/>
          </p:nvSpPr>
          <p:spPr bwMode="auto">
            <a:xfrm>
              <a:off x="1235" y="992"/>
              <a:ext cx="248" cy="41"/>
            </a:xfrm>
            <a:custGeom>
              <a:avLst/>
              <a:gdLst/>
              <a:ahLst/>
              <a:cxnLst>
                <a:cxn ang="0">
                  <a:pos x="247" y="40"/>
                </a:cxn>
                <a:cxn ang="0">
                  <a:pos x="247" y="0"/>
                </a:cxn>
                <a:cxn ang="0">
                  <a:pos x="0" y="0"/>
                </a:cxn>
                <a:cxn ang="0">
                  <a:pos x="0" y="40"/>
                </a:cxn>
                <a:cxn ang="0">
                  <a:pos x="247" y="40"/>
                </a:cxn>
              </a:cxnLst>
              <a:rect l="0" t="0" r="r" b="b"/>
              <a:pathLst>
                <a:path w="248" h="41">
                  <a:moveTo>
                    <a:pt x="247" y="40"/>
                  </a:moveTo>
                  <a:lnTo>
                    <a:pt x="247" y="0"/>
                  </a:lnTo>
                  <a:lnTo>
                    <a:pt x="0" y="0"/>
                  </a:lnTo>
                  <a:lnTo>
                    <a:pt x="0" y="40"/>
                  </a:lnTo>
                  <a:lnTo>
                    <a:pt x="247" y="40"/>
                  </a:lnTo>
                </a:path>
              </a:pathLst>
            </a:custGeom>
            <a:solidFill>
              <a:srgbClr val="F5F5F5"/>
            </a:solidFill>
            <a:ln w="12700" cap="rnd" cmpd="sng">
              <a:noFill/>
              <a:prstDash val="solid"/>
              <a:round/>
              <a:headEnd type="none" w="med" len="med"/>
              <a:tailEnd type="none" w="med" len="med"/>
            </a:ln>
            <a:effectLst/>
          </p:spPr>
          <p:txBody>
            <a:bodyPr/>
            <a:lstStyle/>
            <a:p>
              <a:endParaRPr lang="en-US"/>
            </a:p>
          </p:txBody>
        </p:sp>
        <p:sp>
          <p:nvSpPr>
            <p:cNvPr id="77861" name="Freeform 37"/>
            <p:cNvSpPr>
              <a:spLocks/>
            </p:cNvSpPr>
            <p:nvPr/>
          </p:nvSpPr>
          <p:spPr bwMode="auto">
            <a:xfrm>
              <a:off x="1235" y="969"/>
              <a:ext cx="248" cy="42"/>
            </a:xfrm>
            <a:custGeom>
              <a:avLst/>
              <a:gdLst/>
              <a:ahLst/>
              <a:cxnLst>
                <a:cxn ang="0">
                  <a:pos x="247" y="41"/>
                </a:cxn>
                <a:cxn ang="0">
                  <a:pos x="247" y="0"/>
                </a:cxn>
                <a:cxn ang="0">
                  <a:pos x="0" y="0"/>
                </a:cxn>
                <a:cxn ang="0">
                  <a:pos x="0" y="41"/>
                </a:cxn>
                <a:cxn ang="0">
                  <a:pos x="247" y="41"/>
                </a:cxn>
              </a:cxnLst>
              <a:rect l="0" t="0" r="r" b="b"/>
              <a:pathLst>
                <a:path w="248" h="42">
                  <a:moveTo>
                    <a:pt x="247" y="41"/>
                  </a:moveTo>
                  <a:lnTo>
                    <a:pt x="247" y="0"/>
                  </a:lnTo>
                  <a:lnTo>
                    <a:pt x="0" y="0"/>
                  </a:lnTo>
                  <a:lnTo>
                    <a:pt x="0" y="41"/>
                  </a:lnTo>
                  <a:lnTo>
                    <a:pt x="247" y="41"/>
                  </a:lnTo>
                </a:path>
              </a:pathLst>
            </a:custGeom>
            <a:solidFill>
              <a:srgbClr val="F5F5F5"/>
            </a:solidFill>
            <a:ln w="12700" cap="rnd" cmpd="sng">
              <a:noFill/>
              <a:prstDash val="solid"/>
              <a:round/>
              <a:headEnd type="none" w="med" len="med"/>
              <a:tailEnd type="none" w="med" len="med"/>
            </a:ln>
            <a:effectLst/>
          </p:spPr>
          <p:txBody>
            <a:bodyPr/>
            <a:lstStyle/>
            <a:p>
              <a:endParaRPr lang="en-US"/>
            </a:p>
          </p:txBody>
        </p:sp>
        <p:sp>
          <p:nvSpPr>
            <p:cNvPr id="77862" name="Freeform 38"/>
            <p:cNvSpPr>
              <a:spLocks/>
            </p:cNvSpPr>
            <p:nvPr/>
          </p:nvSpPr>
          <p:spPr bwMode="auto">
            <a:xfrm>
              <a:off x="1235" y="947"/>
              <a:ext cx="248" cy="41"/>
            </a:xfrm>
            <a:custGeom>
              <a:avLst/>
              <a:gdLst/>
              <a:ahLst/>
              <a:cxnLst>
                <a:cxn ang="0">
                  <a:pos x="247" y="40"/>
                </a:cxn>
                <a:cxn ang="0">
                  <a:pos x="247" y="0"/>
                </a:cxn>
                <a:cxn ang="0">
                  <a:pos x="0" y="0"/>
                </a:cxn>
                <a:cxn ang="0">
                  <a:pos x="0" y="40"/>
                </a:cxn>
                <a:cxn ang="0">
                  <a:pos x="247" y="40"/>
                </a:cxn>
              </a:cxnLst>
              <a:rect l="0" t="0" r="r" b="b"/>
              <a:pathLst>
                <a:path w="248" h="41">
                  <a:moveTo>
                    <a:pt x="247" y="40"/>
                  </a:moveTo>
                  <a:lnTo>
                    <a:pt x="247" y="0"/>
                  </a:lnTo>
                  <a:lnTo>
                    <a:pt x="0" y="0"/>
                  </a:lnTo>
                  <a:lnTo>
                    <a:pt x="0" y="40"/>
                  </a:lnTo>
                  <a:lnTo>
                    <a:pt x="247" y="40"/>
                  </a:lnTo>
                </a:path>
              </a:pathLst>
            </a:custGeom>
            <a:solidFill>
              <a:srgbClr val="F5F5F5"/>
            </a:solidFill>
            <a:ln w="12700" cap="rnd" cmpd="sng">
              <a:noFill/>
              <a:prstDash val="solid"/>
              <a:round/>
              <a:headEnd type="none" w="med" len="med"/>
              <a:tailEnd type="none" w="med" len="med"/>
            </a:ln>
            <a:effectLst/>
          </p:spPr>
          <p:txBody>
            <a:bodyPr/>
            <a:lstStyle/>
            <a:p>
              <a:endParaRPr lang="en-US"/>
            </a:p>
          </p:txBody>
        </p:sp>
        <p:sp>
          <p:nvSpPr>
            <p:cNvPr id="77863" name="Freeform 39"/>
            <p:cNvSpPr>
              <a:spLocks/>
            </p:cNvSpPr>
            <p:nvPr/>
          </p:nvSpPr>
          <p:spPr bwMode="auto">
            <a:xfrm>
              <a:off x="1235" y="924"/>
              <a:ext cx="248" cy="41"/>
            </a:xfrm>
            <a:custGeom>
              <a:avLst/>
              <a:gdLst/>
              <a:ahLst/>
              <a:cxnLst>
                <a:cxn ang="0">
                  <a:pos x="247" y="40"/>
                </a:cxn>
                <a:cxn ang="0">
                  <a:pos x="247" y="0"/>
                </a:cxn>
                <a:cxn ang="0">
                  <a:pos x="0" y="0"/>
                </a:cxn>
                <a:cxn ang="0">
                  <a:pos x="0" y="40"/>
                </a:cxn>
                <a:cxn ang="0">
                  <a:pos x="247" y="40"/>
                </a:cxn>
              </a:cxnLst>
              <a:rect l="0" t="0" r="r" b="b"/>
              <a:pathLst>
                <a:path w="248" h="41">
                  <a:moveTo>
                    <a:pt x="247" y="40"/>
                  </a:moveTo>
                  <a:lnTo>
                    <a:pt x="247" y="0"/>
                  </a:lnTo>
                  <a:lnTo>
                    <a:pt x="0" y="0"/>
                  </a:lnTo>
                  <a:lnTo>
                    <a:pt x="0" y="40"/>
                  </a:lnTo>
                  <a:lnTo>
                    <a:pt x="247" y="40"/>
                  </a:lnTo>
                </a:path>
              </a:pathLst>
            </a:custGeom>
            <a:solidFill>
              <a:srgbClr val="F7F7F7"/>
            </a:solidFill>
            <a:ln w="12700" cap="rnd" cmpd="sng">
              <a:noFill/>
              <a:prstDash val="solid"/>
              <a:round/>
              <a:headEnd type="none" w="med" len="med"/>
              <a:tailEnd type="none" w="med" len="med"/>
            </a:ln>
            <a:effectLst/>
          </p:spPr>
          <p:txBody>
            <a:bodyPr/>
            <a:lstStyle/>
            <a:p>
              <a:endParaRPr lang="en-US"/>
            </a:p>
          </p:txBody>
        </p:sp>
        <p:sp>
          <p:nvSpPr>
            <p:cNvPr id="77864" name="Freeform 40"/>
            <p:cNvSpPr>
              <a:spLocks/>
            </p:cNvSpPr>
            <p:nvPr/>
          </p:nvSpPr>
          <p:spPr bwMode="auto">
            <a:xfrm>
              <a:off x="1235" y="901"/>
              <a:ext cx="248" cy="42"/>
            </a:xfrm>
            <a:custGeom>
              <a:avLst/>
              <a:gdLst/>
              <a:ahLst/>
              <a:cxnLst>
                <a:cxn ang="0">
                  <a:pos x="247" y="41"/>
                </a:cxn>
                <a:cxn ang="0">
                  <a:pos x="247" y="0"/>
                </a:cxn>
                <a:cxn ang="0">
                  <a:pos x="0" y="0"/>
                </a:cxn>
                <a:cxn ang="0">
                  <a:pos x="0" y="41"/>
                </a:cxn>
                <a:cxn ang="0">
                  <a:pos x="247" y="41"/>
                </a:cxn>
              </a:cxnLst>
              <a:rect l="0" t="0" r="r" b="b"/>
              <a:pathLst>
                <a:path w="248" h="42">
                  <a:moveTo>
                    <a:pt x="247" y="41"/>
                  </a:moveTo>
                  <a:lnTo>
                    <a:pt x="247" y="0"/>
                  </a:lnTo>
                  <a:lnTo>
                    <a:pt x="0" y="0"/>
                  </a:lnTo>
                  <a:lnTo>
                    <a:pt x="0" y="41"/>
                  </a:lnTo>
                  <a:lnTo>
                    <a:pt x="247" y="41"/>
                  </a:lnTo>
                </a:path>
              </a:pathLst>
            </a:custGeom>
            <a:solidFill>
              <a:srgbClr val="FAFAFA"/>
            </a:solidFill>
            <a:ln w="12700" cap="rnd" cmpd="sng">
              <a:noFill/>
              <a:prstDash val="solid"/>
              <a:round/>
              <a:headEnd type="none" w="med" len="med"/>
              <a:tailEnd type="none" w="med" len="med"/>
            </a:ln>
            <a:effectLst/>
          </p:spPr>
          <p:txBody>
            <a:bodyPr/>
            <a:lstStyle/>
            <a:p>
              <a:endParaRPr lang="en-US"/>
            </a:p>
          </p:txBody>
        </p:sp>
        <p:sp>
          <p:nvSpPr>
            <p:cNvPr id="77865" name="Freeform 41"/>
            <p:cNvSpPr>
              <a:spLocks/>
            </p:cNvSpPr>
            <p:nvPr/>
          </p:nvSpPr>
          <p:spPr bwMode="auto">
            <a:xfrm>
              <a:off x="1235" y="878"/>
              <a:ext cx="248" cy="42"/>
            </a:xfrm>
            <a:custGeom>
              <a:avLst/>
              <a:gdLst/>
              <a:ahLst/>
              <a:cxnLst>
                <a:cxn ang="0">
                  <a:pos x="247" y="41"/>
                </a:cxn>
                <a:cxn ang="0">
                  <a:pos x="247" y="0"/>
                </a:cxn>
                <a:cxn ang="0">
                  <a:pos x="0" y="0"/>
                </a:cxn>
                <a:cxn ang="0">
                  <a:pos x="0" y="41"/>
                </a:cxn>
                <a:cxn ang="0">
                  <a:pos x="247" y="41"/>
                </a:cxn>
              </a:cxnLst>
              <a:rect l="0" t="0" r="r" b="b"/>
              <a:pathLst>
                <a:path w="248" h="42">
                  <a:moveTo>
                    <a:pt x="247" y="41"/>
                  </a:moveTo>
                  <a:lnTo>
                    <a:pt x="247" y="0"/>
                  </a:lnTo>
                  <a:lnTo>
                    <a:pt x="0" y="0"/>
                  </a:lnTo>
                  <a:lnTo>
                    <a:pt x="0" y="41"/>
                  </a:lnTo>
                  <a:lnTo>
                    <a:pt x="247" y="41"/>
                  </a:lnTo>
                </a:path>
              </a:pathLst>
            </a:custGeom>
            <a:solidFill>
              <a:srgbClr val="FAFAFA"/>
            </a:solidFill>
            <a:ln w="12700" cap="rnd" cmpd="sng">
              <a:noFill/>
              <a:prstDash val="solid"/>
              <a:round/>
              <a:headEnd type="none" w="med" len="med"/>
              <a:tailEnd type="none" w="med" len="med"/>
            </a:ln>
            <a:effectLst/>
          </p:spPr>
          <p:txBody>
            <a:bodyPr/>
            <a:lstStyle/>
            <a:p>
              <a:endParaRPr lang="en-US"/>
            </a:p>
          </p:txBody>
        </p:sp>
        <p:sp>
          <p:nvSpPr>
            <p:cNvPr id="77866" name="Freeform 42"/>
            <p:cNvSpPr>
              <a:spLocks/>
            </p:cNvSpPr>
            <p:nvPr/>
          </p:nvSpPr>
          <p:spPr bwMode="auto">
            <a:xfrm>
              <a:off x="1235" y="856"/>
              <a:ext cx="248" cy="41"/>
            </a:xfrm>
            <a:custGeom>
              <a:avLst/>
              <a:gdLst/>
              <a:ahLst/>
              <a:cxnLst>
                <a:cxn ang="0">
                  <a:pos x="247" y="40"/>
                </a:cxn>
                <a:cxn ang="0">
                  <a:pos x="247" y="0"/>
                </a:cxn>
                <a:cxn ang="0">
                  <a:pos x="0" y="0"/>
                </a:cxn>
                <a:cxn ang="0">
                  <a:pos x="0" y="40"/>
                </a:cxn>
                <a:cxn ang="0">
                  <a:pos x="247" y="40"/>
                </a:cxn>
              </a:cxnLst>
              <a:rect l="0" t="0" r="r" b="b"/>
              <a:pathLst>
                <a:path w="248" h="41">
                  <a:moveTo>
                    <a:pt x="247" y="40"/>
                  </a:moveTo>
                  <a:lnTo>
                    <a:pt x="247" y="0"/>
                  </a:lnTo>
                  <a:lnTo>
                    <a:pt x="0" y="0"/>
                  </a:lnTo>
                  <a:lnTo>
                    <a:pt x="0" y="40"/>
                  </a:lnTo>
                  <a:lnTo>
                    <a:pt x="247" y="40"/>
                  </a:lnTo>
                </a:path>
              </a:pathLst>
            </a:custGeom>
            <a:solidFill>
              <a:srgbClr val="FCFCFC"/>
            </a:solidFill>
            <a:ln w="12700" cap="rnd" cmpd="sng">
              <a:noFill/>
              <a:prstDash val="solid"/>
              <a:round/>
              <a:headEnd type="none" w="med" len="med"/>
              <a:tailEnd type="none" w="med" len="med"/>
            </a:ln>
            <a:effectLst/>
          </p:spPr>
          <p:txBody>
            <a:bodyPr/>
            <a:lstStyle/>
            <a:p>
              <a:endParaRPr lang="en-US"/>
            </a:p>
          </p:txBody>
        </p:sp>
        <p:sp>
          <p:nvSpPr>
            <p:cNvPr id="77867" name="Freeform 43"/>
            <p:cNvSpPr>
              <a:spLocks/>
            </p:cNvSpPr>
            <p:nvPr/>
          </p:nvSpPr>
          <p:spPr bwMode="auto">
            <a:xfrm>
              <a:off x="1235" y="838"/>
              <a:ext cx="248" cy="36"/>
            </a:xfrm>
            <a:custGeom>
              <a:avLst/>
              <a:gdLst/>
              <a:ahLst/>
              <a:cxnLst>
                <a:cxn ang="0">
                  <a:pos x="0" y="0"/>
                </a:cxn>
                <a:cxn ang="0">
                  <a:pos x="247" y="0"/>
                </a:cxn>
                <a:cxn ang="0">
                  <a:pos x="247" y="35"/>
                </a:cxn>
                <a:cxn ang="0">
                  <a:pos x="0" y="35"/>
                </a:cxn>
                <a:cxn ang="0">
                  <a:pos x="0" y="0"/>
                </a:cxn>
              </a:cxnLst>
              <a:rect l="0" t="0" r="r" b="b"/>
              <a:pathLst>
                <a:path w="248" h="36">
                  <a:moveTo>
                    <a:pt x="0" y="0"/>
                  </a:moveTo>
                  <a:lnTo>
                    <a:pt x="247" y="0"/>
                  </a:lnTo>
                  <a:lnTo>
                    <a:pt x="247" y="35"/>
                  </a:lnTo>
                  <a:lnTo>
                    <a:pt x="0" y="35"/>
                  </a:lnTo>
                  <a:lnTo>
                    <a:pt x="0" y="0"/>
                  </a:lnTo>
                </a:path>
              </a:pathLst>
            </a:custGeom>
            <a:solidFill>
              <a:srgbClr val="FCFCFC"/>
            </a:solidFill>
            <a:ln w="12700" cap="rnd" cmpd="sng">
              <a:noFill/>
              <a:prstDash val="solid"/>
              <a:round/>
              <a:headEnd type="none" w="med" len="med"/>
              <a:tailEnd type="none" w="med" len="med"/>
            </a:ln>
            <a:effectLst/>
          </p:spPr>
          <p:txBody>
            <a:bodyPr/>
            <a:lstStyle/>
            <a:p>
              <a:endParaRPr lang="en-US"/>
            </a:p>
          </p:txBody>
        </p:sp>
        <p:sp>
          <p:nvSpPr>
            <p:cNvPr id="77868" name="Freeform 44"/>
            <p:cNvSpPr>
              <a:spLocks/>
            </p:cNvSpPr>
            <p:nvPr/>
          </p:nvSpPr>
          <p:spPr bwMode="auto">
            <a:xfrm>
              <a:off x="1235" y="838"/>
              <a:ext cx="248" cy="14"/>
            </a:xfrm>
            <a:custGeom>
              <a:avLst/>
              <a:gdLst/>
              <a:ahLst/>
              <a:cxnLst>
                <a:cxn ang="0">
                  <a:pos x="0" y="0"/>
                </a:cxn>
                <a:cxn ang="0">
                  <a:pos x="247" y="0"/>
                </a:cxn>
                <a:cxn ang="0">
                  <a:pos x="247" y="13"/>
                </a:cxn>
                <a:cxn ang="0">
                  <a:pos x="0" y="13"/>
                </a:cxn>
                <a:cxn ang="0">
                  <a:pos x="0" y="0"/>
                </a:cxn>
              </a:cxnLst>
              <a:rect l="0" t="0" r="r" b="b"/>
              <a:pathLst>
                <a:path w="248" h="14">
                  <a:moveTo>
                    <a:pt x="0" y="0"/>
                  </a:moveTo>
                  <a:lnTo>
                    <a:pt x="247" y="0"/>
                  </a:lnTo>
                  <a:lnTo>
                    <a:pt x="247" y="13"/>
                  </a:lnTo>
                  <a:lnTo>
                    <a:pt x="0" y="13"/>
                  </a:lnTo>
                  <a:lnTo>
                    <a:pt x="0" y="0"/>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7869" name="Freeform 45"/>
            <p:cNvSpPr>
              <a:spLocks/>
            </p:cNvSpPr>
            <p:nvPr/>
          </p:nvSpPr>
          <p:spPr bwMode="auto">
            <a:xfrm>
              <a:off x="1235" y="838"/>
              <a:ext cx="255" cy="444"/>
            </a:xfrm>
            <a:custGeom>
              <a:avLst/>
              <a:gdLst/>
              <a:ahLst/>
              <a:cxnLst>
                <a:cxn ang="0">
                  <a:pos x="0" y="0"/>
                </a:cxn>
                <a:cxn ang="0">
                  <a:pos x="254" y="0"/>
                </a:cxn>
                <a:cxn ang="0">
                  <a:pos x="254" y="443"/>
                </a:cxn>
                <a:cxn ang="0">
                  <a:pos x="0" y="443"/>
                </a:cxn>
                <a:cxn ang="0">
                  <a:pos x="0" y="0"/>
                </a:cxn>
              </a:cxnLst>
              <a:rect l="0" t="0" r="r" b="b"/>
              <a:pathLst>
                <a:path w="255" h="444">
                  <a:moveTo>
                    <a:pt x="0" y="0"/>
                  </a:moveTo>
                  <a:lnTo>
                    <a:pt x="254" y="0"/>
                  </a:lnTo>
                  <a:lnTo>
                    <a:pt x="254" y="443"/>
                  </a:lnTo>
                  <a:lnTo>
                    <a:pt x="0" y="443"/>
                  </a:lnTo>
                  <a:lnTo>
                    <a:pt x="0" y="0"/>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7870" name="Freeform 46"/>
            <p:cNvSpPr>
              <a:spLocks/>
            </p:cNvSpPr>
            <p:nvPr/>
          </p:nvSpPr>
          <p:spPr bwMode="auto">
            <a:xfrm>
              <a:off x="1489" y="1678"/>
              <a:ext cx="673" cy="104"/>
            </a:xfrm>
            <a:custGeom>
              <a:avLst/>
              <a:gdLst/>
              <a:ahLst/>
              <a:cxnLst>
                <a:cxn ang="0">
                  <a:pos x="672" y="0"/>
                </a:cxn>
                <a:cxn ang="0">
                  <a:pos x="672" y="103"/>
                </a:cxn>
                <a:cxn ang="0">
                  <a:pos x="0" y="103"/>
                </a:cxn>
                <a:cxn ang="0">
                  <a:pos x="0" y="0"/>
                </a:cxn>
                <a:cxn ang="0">
                  <a:pos x="672" y="0"/>
                </a:cxn>
              </a:cxnLst>
              <a:rect l="0" t="0" r="r" b="b"/>
              <a:pathLst>
                <a:path w="673" h="104">
                  <a:moveTo>
                    <a:pt x="672" y="0"/>
                  </a:moveTo>
                  <a:lnTo>
                    <a:pt x="672" y="103"/>
                  </a:lnTo>
                  <a:lnTo>
                    <a:pt x="0" y="103"/>
                  </a:lnTo>
                  <a:lnTo>
                    <a:pt x="0" y="0"/>
                  </a:lnTo>
                  <a:lnTo>
                    <a:pt x="672" y="0"/>
                  </a:lnTo>
                </a:path>
              </a:pathLst>
            </a:custGeom>
            <a:solidFill>
              <a:srgbClr val="B2B2B2"/>
            </a:solidFill>
            <a:ln w="12700" cap="rnd" cmpd="sng">
              <a:noFill/>
              <a:prstDash val="solid"/>
              <a:round/>
              <a:headEnd type="none" w="med" len="med"/>
              <a:tailEnd type="none" w="med" len="med"/>
            </a:ln>
            <a:effectLst/>
          </p:spPr>
          <p:txBody>
            <a:bodyPr/>
            <a:lstStyle/>
            <a:p>
              <a:endParaRPr lang="en-US"/>
            </a:p>
          </p:txBody>
        </p:sp>
        <p:sp>
          <p:nvSpPr>
            <p:cNvPr id="77871" name="Freeform 47"/>
            <p:cNvSpPr>
              <a:spLocks/>
            </p:cNvSpPr>
            <p:nvPr/>
          </p:nvSpPr>
          <p:spPr bwMode="auto">
            <a:xfrm>
              <a:off x="1489" y="1622"/>
              <a:ext cx="673" cy="109"/>
            </a:xfrm>
            <a:custGeom>
              <a:avLst/>
              <a:gdLst/>
              <a:ahLst/>
              <a:cxnLst>
                <a:cxn ang="0">
                  <a:pos x="672" y="108"/>
                </a:cxn>
                <a:cxn ang="0">
                  <a:pos x="672" y="0"/>
                </a:cxn>
                <a:cxn ang="0">
                  <a:pos x="0" y="0"/>
                </a:cxn>
                <a:cxn ang="0">
                  <a:pos x="0" y="108"/>
                </a:cxn>
                <a:cxn ang="0">
                  <a:pos x="672" y="108"/>
                </a:cxn>
              </a:cxnLst>
              <a:rect l="0" t="0" r="r" b="b"/>
              <a:pathLst>
                <a:path w="673" h="109">
                  <a:moveTo>
                    <a:pt x="672" y="108"/>
                  </a:moveTo>
                  <a:lnTo>
                    <a:pt x="672" y="0"/>
                  </a:lnTo>
                  <a:lnTo>
                    <a:pt x="0" y="0"/>
                  </a:lnTo>
                  <a:lnTo>
                    <a:pt x="0" y="108"/>
                  </a:lnTo>
                  <a:lnTo>
                    <a:pt x="672" y="108"/>
                  </a:lnTo>
                </a:path>
              </a:pathLst>
            </a:custGeom>
            <a:solidFill>
              <a:srgbClr val="B5B5B5"/>
            </a:solidFill>
            <a:ln w="12700" cap="rnd" cmpd="sng">
              <a:noFill/>
              <a:prstDash val="solid"/>
              <a:round/>
              <a:headEnd type="none" w="med" len="med"/>
              <a:tailEnd type="none" w="med" len="med"/>
            </a:ln>
            <a:effectLst/>
          </p:spPr>
          <p:txBody>
            <a:bodyPr/>
            <a:lstStyle/>
            <a:p>
              <a:endParaRPr lang="en-US"/>
            </a:p>
          </p:txBody>
        </p:sp>
        <p:sp>
          <p:nvSpPr>
            <p:cNvPr id="77872" name="Freeform 48"/>
            <p:cNvSpPr>
              <a:spLocks/>
            </p:cNvSpPr>
            <p:nvPr/>
          </p:nvSpPr>
          <p:spPr bwMode="auto">
            <a:xfrm>
              <a:off x="1489" y="1566"/>
              <a:ext cx="673" cy="108"/>
            </a:xfrm>
            <a:custGeom>
              <a:avLst/>
              <a:gdLst/>
              <a:ahLst/>
              <a:cxnLst>
                <a:cxn ang="0">
                  <a:pos x="672" y="107"/>
                </a:cxn>
                <a:cxn ang="0">
                  <a:pos x="672" y="0"/>
                </a:cxn>
                <a:cxn ang="0">
                  <a:pos x="0" y="0"/>
                </a:cxn>
                <a:cxn ang="0">
                  <a:pos x="0" y="107"/>
                </a:cxn>
                <a:cxn ang="0">
                  <a:pos x="672" y="107"/>
                </a:cxn>
              </a:cxnLst>
              <a:rect l="0" t="0" r="r" b="b"/>
              <a:pathLst>
                <a:path w="673" h="108">
                  <a:moveTo>
                    <a:pt x="672" y="107"/>
                  </a:moveTo>
                  <a:lnTo>
                    <a:pt x="672" y="0"/>
                  </a:lnTo>
                  <a:lnTo>
                    <a:pt x="0" y="0"/>
                  </a:lnTo>
                  <a:lnTo>
                    <a:pt x="0" y="107"/>
                  </a:lnTo>
                  <a:lnTo>
                    <a:pt x="672" y="107"/>
                  </a:lnTo>
                </a:path>
              </a:pathLst>
            </a:custGeom>
            <a:solidFill>
              <a:srgbClr val="BABABA"/>
            </a:solidFill>
            <a:ln w="12700" cap="rnd" cmpd="sng">
              <a:noFill/>
              <a:prstDash val="solid"/>
              <a:round/>
              <a:headEnd type="none" w="med" len="med"/>
              <a:tailEnd type="none" w="med" len="med"/>
            </a:ln>
            <a:effectLst/>
          </p:spPr>
          <p:txBody>
            <a:bodyPr/>
            <a:lstStyle/>
            <a:p>
              <a:endParaRPr lang="en-US"/>
            </a:p>
          </p:txBody>
        </p:sp>
        <p:sp>
          <p:nvSpPr>
            <p:cNvPr id="77873" name="Freeform 49"/>
            <p:cNvSpPr>
              <a:spLocks/>
            </p:cNvSpPr>
            <p:nvPr/>
          </p:nvSpPr>
          <p:spPr bwMode="auto">
            <a:xfrm>
              <a:off x="1489" y="1509"/>
              <a:ext cx="673" cy="109"/>
            </a:xfrm>
            <a:custGeom>
              <a:avLst/>
              <a:gdLst/>
              <a:ahLst/>
              <a:cxnLst>
                <a:cxn ang="0">
                  <a:pos x="672" y="108"/>
                </a:cxn>
                <a:cxn ang="0">
                  <a:pos x="672" y="0"/>
                </a:cxn>
                <a:cxn ang="0">
                  <a:pos x="0" y="0"/>
                </a:cxn>
                <a:cxn ang="0">
                  <a:pos x="0" y="108"/>
                </a:cxn>
                <a:cxn ang="0">
                  <a:pos x="672" y="108"/>
                </a:cxn>
              </a:cxnLst>
              <a:rect l="0" t="0" r="r" b="b"/>
              <a:pathLst>
                <a:path w="673" h="109">
                  <a:moveTo>
                    <a:pt x="672" y="108"/>
                  </a:moveTo>
                  <a:lnTo>
                    <a:pt x="672" y="0"/>
                  </a:lnTo>
                  <a:lnTo>
                    <a:pt x="0" y="0"/>
                  </a:lnTo>
                  <a:lnTo>
                    <a:pt x="0" y="108"/>
                  </a:lnTo>
                  <a:lnTo>
                    <a:pt x="672" y="108"/>
                  </a:lnTo>
                </a:path>
              </a:pathLst>
            </a:custGeom>
            <a:solidFill>
              <a:srgbClr val="BFBFBF"/>
            </a:solidFill>
            <a:ln w="12700" cap="rnd" cmpd="sng">
              <a:noFill/>
              <a:prstDash val="solid"/>
              <a:round/>
              <a:headEnd type="none" w="med" len="med"/>
              <a:tailEnd type="none" w="med" len="med"/>
            </a:ln>
            <a:effectLst/>
          </p:spPr>
          <p:txBody>
            <a:bodyPr/>
            <a:lstStyle/>
            <a:p>
              <a:endParaRPr lang="en-US"/>
            </a:p>
          </p:txBody>
        </p:sp>
        <p:sp>
          <p:nvSpPr>
            <p:cNvPr id="77874" name="Freeform 50"/>
            <p:cNvSpPr>
              <a:spLocks/>
            </p:cNvSpPr>
            <p:nvPr/>
          </p:nvSpPr>
          <p:spPr bwMode="auto">
            <a:xfrm>
              <a:off x="1489" y="1453"/>
              <a:ext cx="673" cy="109"/>
            </a:xfrm>
            <a:custGeom>
              <a:avLst/>
              <a:gdLst/>
              <a:ahLst/>
              <a:cxnLst>
                <a:cxn ang="0">
                  <a:pos x="672" y="108"/>
                </a:cxn>
                <a:cxn ang="0">
                  <a:pos x="672" y="0"/>
                </a:cxn>
                <a:cxn ang="0">
                  <a:pos x="0" y="0"/>
                </a:cxn>
                <a:cxn ang="0">
                  <a:pos x="0" y="108"/>
                </a:cxn>
                <a:cxn ang="0">
                  <a:pos x="672" y="108"/>
                </a:cxn>
              </a:cxnLst>
              <a:rect l="0" t="0" r="r" b="b"/>
              <a:pathLst>
                <a:path w="673" h="109">
                  <a:moveTo>
                    <a:pt x="672" y="108"/>
                  </a:moveTo>
                  <a:lnTo>
                    <a:pt x="672" y="0"/>
                  </a:lnTo>
                  <a:lnTo>
                    <a:pt x="0" y="0"/>
                  </a:lnTo>
                  <a:lnTo>
                    <a:pt x="0" y="108"/>
                  </a:lnTo>
                  <a:lnTo>
                    <a:pt x="672" y="108"/>
                  </a:lnTo>
                </a:path>
              </a:pathLst>
            </a:custGeom>
            <a:solidFill>
              <a:srgbClr val="C2C2C2"/>
            </a:solidFill>
            <a:ln w="12700" cap="rnd" cmpd="sng">
              <a:noFill/>
              <a:prstDash val="solid"/>
              <a:round/>
              <a:headEnd type="none" w="med" len="med"/>
              <a:tailEnd type="none" w="med" len="med"/>
            </a:ln>
            <a:effectLst/>
          </p:spPr>
          <p:txBody>
            <a:bodyPr/>
            <a:lstStyle/>
            <a:p>
              <a:endParaRPr lang="en-US"/>
            </a:p>
          </p:txBody>
        </p:sp>
        <p:sp>
          <p:nvSpPr>
            <p:cNvPr id="77875" name="Freeform 51"/>
            <p:cNvSpPr>
              <a:spLocks/>
            </p:cNvSpPr>
            <p:nvPr/>
          </p:nvSpPr>
          <p:spPr bwMode="auto">
            <a:xfrm>
              <a:off x="1489" y="1397"/>
              <a:ext cx="673" cy="109"/>
            </a:xfrm>
            <a:custGeom>
              <a:avLst/>
              <a:gdLst/>
              <a:ahLst/>
              <a:cxnLst>
                <a:cxn ang="0">
                  <a:pos x="672" y="108"/>
                </a:cxn>
                <a:cxn ang="0">
                  <a:pos x="672" y="0"/>
                </a:cxn>
                <a:cxn ang="0">
                  <a:pos x="0" y="0"/>
                </a:cxn>
                <a:cxn ang="0">
                  <a:pos x="0" y="108"/>
                </a:cxn>
                <a:cxn ang="0">
                  <a:pos x="672" y="108"/>
                </a:cxn>
              </a:cxnLst>
              <a:rect l="0" t="0" r="r" b="b"/>
              <a:pathLst>
                <a:path w="673" h="109">
                  <a:moveTo>
                    <a:pt x="672" y="108"/>
                  </a:moveTo>
                  <a:lnTo>
                    <a:pt x="672" y="0"/>
                  </a:lnTo>
                  <a:lnTo>
                    <a:pt x="0" y="0"/>
                  </a:lnTo>
                  <a:lnTo>
                    <a:pt x="0" y="108"/>
                  </a:lnTo>
                  <a:lnTo>
                    <a:pt x="672" y="108"/>
                  </a:lnTo>
                </a:path>
              </a:pathLst>
            </a:custGeom>
            <a:solidFill>
              <a:srgbClr val="C7C7C7"/>
            </a:solidFill>
            <a:ln w="12700" cap="rnd" cmpd="sng">
              <a:noFill/>
              <a:prstDash val="solid"/>
              <a:round/>
              <a:headEnd type="none" w="med" len="med"/>
              <a:tailEnd type="none" w="med" len="med"/>
            </a:ln>
            <a:effectLst/>
          </p:spPr>
          <p:txBody>
            <a:bodyPr/>
            <a:lstStyle/>
            <a:p>
              <a:endParaRPr lang="en-US"/>
            </a:p>
          </p:txBody>
        </p:sp>
        <p:sp>
          <p:nvSpPr>
            <p:cNvPr id="77876" name="Freeform 52"/>
            <p:cNvSpPr>
              <a:spLocks/>
            </p:cNvSpPr>
            <p:nvPr/>
          </p:nvSpPr>
          <p:spPr bwMode="auto">
            <a:xfrm>
              <a:off x="1489" y="1341"/>
              <a:ext cx="673" cy="108"/>
            </a:xfrm>
            <a:custGeom>
              <a:avLst/>
              <a:gdLst/>
              <a:ahLst/>
              <a:cxnLst>
                <a:cxn ang="0">
                  <a:pos x="672" y="107"/>
                </a:cxn>
                <a:cxn ang="0">
                  <a:pos x="672" y="0"/>
                </a:cxn>
                <a:cxn ang="0">
                  <a:pos x="0" y="0"/>
                </a:cxn>
                <a:cxn ang="0">
                  <a:pos x="0" y="107"/>
                </a:cxn>
                <a:cxn ang="0">
                  <a:pos x="672" y="107"/>
                </a:cxn>
              </a:cxnLst>
              <a:rect l="0" t="0" r="r" b="b"/>
              <a:pathLst>
                <a:path w="673" h="108">
                  <a:moveTo>
                    <a:pt x="672" y="107"/>
                  </a:moveTo>
                  <a:lnTo>
                    <a:pt x="672" y="0"/>
                  </a:lnTo>
                  <a:lnTo>
                    <a:pt x="0" y="0"/>
                  </a:lnTo>
                  <a:lnTo>
                    <a:pt x="0" y="107"/>
                  </a:lnTo>
                  <a:lnTo>
                    <a:pt x="672" y="107"/>
                  </a:lnTo>
                </a:path>
              </a:pathLst>
            </a:custGeom>
            <a:solidFill>
              <a:srgbClr val="C9C9C9"/>
            </a:solidFill>
            <a:ln w="12700" cap="rnd" cmpd="sng">
              <a:noFill/>
              <a:prstDash val="solid"/>
              <a:round/>
              <a:headEnd type="none" w="med" len="med"/>
              <a:tailEnd type="none" w="med" len="med"/>
            </a:ln>
            <a:effectLst/>
          </p:spPr>
          <p:txBody>
            <a:bodyPr/>
            <a:lstStyle/>
            <a:p>
              <a:endParaRPr lang="en-US"/>
            </a:p>
          </p:txBody>
        </p:sp>
        <p:sp>
          <p:nvSpPr>
            <p:cNvPr id="77877" name="Freeform 53"/>
            <p:cNvSpPr>
              <a:spLocks/>
            </p:cNvSpPr>
            <p:nvPr/>
          </p:nvSpPr>
          <p:spPr bwMode="auto">
            <a:xfrm>
              <a:off x="1489" y="1284"/>
              <a:ext cx="673" cy="109"/>
            </a:xfrm>
            <a:custGeom>
              <a:avLst/>
              <a:gdLst/>
              <a:ahLst/>
              <a:cxnLst>
                <a:cxn ang="0">
                  <a:pos x="672" y="108"/>
                </a:cxn>
                <a:cxn ang="0">
                  <a:pos x="672" y="0"/>
                </a:cxn>
                <a:cxn ang="0">
                  <a:pos x="0" y="0"/>
                </a:cxn>
                <a:cxn ang="0">
                  <a:pos x="0" y="108"/>
                </a:cxn>
                <a:cxn ang="0">
                  <a:pos x="672" y="108"/>
                </a:cxn>
              </a:cxnLst>
              <a:rect l="0" t="0" r="r" b="b"/>
              <a:pathLst>
                <a:path w="673" h="109">
                  <a:moveTo>
                    <a:pt x="672" y="108"/>
                  </a:moveTo>
                  <a:lnTo>
                    <a:pt x="672" y="0"/>
                  </a:lnTo>
                  <a:lnTo>
                    <a:pt x="0" y="0"/>
                  </a:lnTo>
                  <a:lnTo>
                    <a:pt x="0" y="108"/>
                  </a:lnTo>
                  <a:lnTo>
                    <a:pt x="672" y="108"/>
                  </a:lnTo>
                </a:path>
              </a:pathLst>
            </a:custGeom>
            <a:solidFill>
              <a:srgbClr val="CFCFCF"/>
            </a:solidFill>
            <a:ln w="12700" cap="rnd" cmpd="sng">
              <a:noFill/>
              <a:prstDash val="solid"/>
              <a:round/>
              <a:headEnd type="none" w="med" len="med"/>
              <a:tailEnd type="none" w="med" len="med"/>
            </a:ln>
            <a:effectLst/>
          </p:spPr>
          <p:txBody>
            <a:bodyPr/>
            <a:lstStyle/>
            <a:p>
              <a:endParaRPr lang="en-US"/>
            </a:p>
          </p:txBody>
        </p:sp>
        <p:sp>
          <p:nvSpPr>
            <p:cNvPr id="77878" name="Freeform 54"/>
            <p:cNvSpPr>
              <a:spLocks/>
            </p:cNvSpPr>
            <p:nvPr/>
          </p:nvSpPr>
          <p:spPr bwMode="auto">
            <a:xfrm>
              <a:off x="1489" y="1228"/>
              <a:ext cx="673" cy="109"/>
            </a:xfrm>
            <a:custGeom>
              <a:avLst/>
              <a:gdLst/>
              <a:ahLst/>
              <a:cxnLst>
                <a:cxn ang="0">
                  <a:pos x="672" y="108"/>
                </a:cxn>
                <a:cxn ang="0">
                  <a:pos x="672" y="0"/>
                </a:cxn>
                <a:cxn ang="0">
                  <a:pos x="0" y="0"/>
                </a:cxn>
                <a:cxn ang="0">
                  <a:pos x="0" y="108"/>
                </a:cxn>
                <a:cxn ang="0">
                  <a:pos x="672" y="108"/>
                </a:cxn>
              </a:cxnLst>
              <a:rect l="0" t="0" r="r" b="b"/>
              <a:pathLst>
                <a:path w="673" h="109">
                  <a:moveTo>
                    <a:pt x="672" y="108"/>
                  </a:moveTo>
                  <a:lnTo>
                    <a:pt x="672" y="0"/>
                  </a:lnTo>
                  <a:lnTo>
                    <a:pt x="0" y="0"/>
                  </a:lnTo>
                  <a:lnTo>
                    <a:pt x="0" y="108"/>
                  </a:lnTo>
                  <a:lnTo>
                    <a:pt x="672" y="108"/>
                  </a:lnTo>
                </a:path>
              </a:pathLst>
            </a:custGeom>
            <a:solidFill>
              <a:srgbClr val="D1D1D1"/>
            </a:solidFill>
            <a:ln w="12700" cap="rnd" cmpd="sng">
              <a:noFill/>
              <a:prstDash val="solid"/>
              <a:round/>
              <a:headEnd type="none" w="med" len="med"/>
              <a:tailEnd type="none" w="med" len="med"/>
            </a:ln>
            <a:effectLst/>
          </p:spPr>
          <p:txBody>
            <a:bodyPr/>
            <a:lstStyle/>
            <a:p>
              <a:endParaRPr lang="en-US"/>
            </a:p>
          </p:txBody>
        </p:sp>
        <p:sp>
          <p:nvSpPr>
            <p:cNvPr id="77879" name="Freeform 55"/>
            <p:cNvSpPr>
              <a:spLocks/>
            </p:cNvSpPr>
            <p:nvPr/>
          </p:nvSpPr>
          <p:spPr bwMode="auto">
            <a:xfrm>
              <a:off x="1489" y="1172"/>
              <a:ext cx="673" cy="108"/>
            </a:xfrm>
            <a:custGeom>
              <a:avLst/>
              <a:gdLst/>
              <a:ahLst/>
              <a:cxnLst>
                <a:cxn ang="0">
                  <a:pos x="672" y="107"/>
                </a:cxn>
                <a:cxn ang="0">
                  <a:pos x="672" y="0"/>
                </a:cxn>
                <a:cxn ang="0">
                  <a:pos x="0" y="0"/>
                </a:cxn>
                <a:cxn ang="0">
                  <a:pos x="0" y="107"/>
                </a:cxn>
                <a:cxn ang="0">
                  <a:pos x="672" y="107"/>
                </a:cxn>
              </a:cxnLst>
              <a:rect l="0" t="0" r="r" b="b"/>
              <a:pathLst>
                <a:path w="673" h="108">
                  <a:moveTo>
                    <a:pt x="672" y="107"/>
                  </a:moveTo>
                  <a:lnTo>
                    <a:pt x="672" y="0"/>
                  </a:lnTo>
                  <a:lnTo>
                    <a:pt x="0" y="0"/>
                  </a:lnTo>
                  <a:lnTo>
                    <a:pt x="0" y="107"/>
                  </a:lnTo>
                  <a:lnTo>
                    <a:pt x="672" y="107"/>
                  </a:lnTo>
                </a:path>
              </a:pathLst>
            </a:custGeom>
            <a:solidFill>
              <a:srgbClr val="D6D6D6"/>
            </a:solidFill>
            <a:ln w="12700" cap="rnd" cmpd="sng">
              <a:noFill/>
              <a:prstDash val="solid"/>
              <a:round/>
              <a:headEnd type="none" w="med" len="med"/>
              <a:tailEnd type="none" w="med" len="med"/>
            </a:ln>
            <a:effectLst/>
          </p:spPr>
          <p:txBody>
            <a:bodyPr/>
            <a:lstStyle/>
            <a:p>
              <a:endParaRPr lang="en-US"/>
            </a:p>
          </p:txBody>
        </p:sp>
        <p:sp>
          <p:nvSpPr>
            <p:cNvPr id="77880" name="Freeform 56"/>
            <p:cNvSpPr>
              <a:spLocks/>
            </p:cNvSpPr>
            <p:nvPr/>
          </p:nvSpPr>
          <p:spPr bwMode="auto">
            <a:xfrm>
              <a:off x="1489" y="1116"/>
              <a:ext cx="673" cy="108"/>
            </a:xfrm>
            <a:custGeom>
              <a:avLst/>
              <a:gdLst/>
              <a:ahLst/>
              <a:cxnLst>
                <a:cxn ang="0">
                  <a:pos x="672" y="107"/>
                </a:cxn>
                <a:cxn ang="0">
                  <a:pos x="672" y="0"/>
                </a:cxn>
                <a:cxn ang="0">
                  <a:pos x="0" y="0"/>
                </a:cxn>
                <a:cxn ang="0">
                  <a:pos x="0" y="107"/>
                </a:cxn>
                <a:cxn ang="0">
                  <a:pos x="672" y="107"/>
                </a:cxn>
              </a:cxnLst>
              <a:rect l="0" t="0" r="r" b="b"/>
              <a:pathLst>
                <a:path w="673" h="108">
                  <a:moveTo>
                    <a:pt x="672" y="107"/>
                  </a:moveTo>
                  <a:lnTo>
                    <a:pt x="672" y="0"/>
                  </a:lnTo>
                  <a:lnTo>
                    <a:pt x="0" y="0"/>
                  </a:lnTo>
                  <a:lnTo>
                    <a:pt x="0" y="107"/>
                  </a:lnTo>
                  <a:lnTo>
                    <a:pt x="672" y="107"/>
                  </a:lnTo>
                </a:path>
              </a:pathLst>
            </a:custGeom>
            <a:solidFill>
              <a:srgbClr val="D9D9D9"/>
            </a:solidFill>
            <a:ln w="12700" cap="rnd" cmpd="sng">
              <a:noFill/>
              <a:prstDash val="solid"/>
              <a:round/>
              <a:headEnd type="none" w="med" len="med"/>
              <a:tailEnd type="none" w="med" len="med"/>
            </a:ln>
            <a:effectLst/>
          </p:spPr>
          <p:txBody>
            <a:bodyPr/>
            <a:lstStyle/>
            <a:p>
              <a:endParaRPr lang="en-US"/>
            </a:p>
          </p:txBody>
        </p:sp>
        <p:sp>
          <p:nvSpPr>
            <p:cNvPr id="77881" name="Freeform 57"/>
            <p:cNvSpPr>
              <a:spLocks/>
            </p:cNvSpPr>
            <p:nvPr/>
          </p:nvSpPr>
          <p:spPr bwMode="auto">
            <a:xfrm>
              <a:off x="1489" y="1059"/>
              <a:ext cx="673" cy="109"/>
            </a:xfrm>
            <a:custGeom>
              <a:avLst/>
              <a:gdLst/>
              <a:ahLst/>
              <a:cxnLst>
                <a:cxn ang="0">
                  <a:pos x="672" y="108"/>
                </a:cxn>
                <a:cxn ang="0">
                  <a:pos x="672" y="0"/>
                </a:cxn>
                <a:cxn ang="0">
                  <a:pos x="0" y="0"/>
                </a:cxn>
                <a:cxn ang="0">
                  <a:pos x="0" y="108"/>
                </a:cxn>
                <a:cxn ang="0">
                  <a:pos x="672" y="108"/>
                </a:cxn>
              </a:cxnLst>
              <a:rect l="0" t="0" r="r" b="b"/>
              <a:pathLst>
                <a:path w="673" h="109">
                  <a:moveTo>
                    <a:pt x="672" y="108"/>
                  </a:moveTo>
                  <a:lnTo>
                    <a:pt x="672" y="0"/>
                  </a:lnTo>
                  <a:lnTo>
                    <a:pt x="0" y="0"/>
                  </a:lnTo>
                  <a:lnTo>
                    <a:pt x="0" y="108"/>
                  </a:lnTo>
                  <a:lnTo>
                    <a:pt x="672" y="108"/>
                  </a:lnTo>
                </a:path>
              </a:pathLst>
            </a:custGeom>
            <a:solidFill>
              <a:srgbClr val="DEDEDE"/>
            </a:solidFill>
            <a:ln w="12700" cap="rnd" cmpd="sng">
              <a:noFill/>
              <a:prstDash val="solid"/>
              <a:round/>
              <a:headEnd type="none" w="med" len="med"/>
              <a:tailEnd type="none" w="med" len="med"/>
            </a:ln>
            <a:effectLst/>
          </p:spPr>
          <p:txBody>
            <a:bodyPr/>
            <a:lstStyle/>
            <a:p>
              <a:endParaRPr lang="en-US"/>
            </a:p>
          </p:txBody>
        </p:sp>
        <p:sp>
          <p:nvSpPr>
            <p:cNvPr id="77882" name="Freeform 58"/>
            <p:cNvSpPr>
              <a:spLocks/>
            </p:cNvSpPr>
            <p:nvPr/>
          </p:nvSpPr>
          <p:spPr bwMode="auto">
            <a:xfrm>
              <a:off x="1489" y="1003"/>
              <a:ext cx="673" cy="109"/>
            </a:xfrm>
            <a:custGeom>
              <a:avLst/>
              <a:gdLst/>
              <a:ahLst/>
              <a:cxnLst>
                <a:cxn ang="0">
                  <a:pos x="672" y="108"/>
                </a:cxn>
                <a:cxn ang="0">
                  <a:pos x="672" y="0"/>
                </a:cxn>
                <a:cxn ang="0">
                  <a:pos x="0" y="0"/>
                </a:cxn>
                <a:cxn ang="0">
                  <a:pos x="0" y="108"/>
                </a:cxn>
                <a:cxn ang="0">
                  <a:pos x="672" y="108"/>
                </a:cxn>
              </a:cxnLst>
              <a:rect l="0" t="0" r="r" b="b"/>
              <a:pathLst>
                <a:path w="673" h="109">
                  <a:moveTo>
                    <a:pt x="672" y="108"/>
                  </a:moveTo>
                  <a:lnTo>
                    <a:pt x="672" y="0"/>
                  </a:lnTo>
                  <a:lnTo>
                    <a:pt x="0" y="0"/>
                  </a:lnTo>
                  <a:lnTo>
                    <a:pt x="0" y="108"/>
                  </a:lnTo>
                  <a:lnTo>
                    <a:pt x="672" y="108"/>
                  </a:lnTo>
                </a:path>
              </a:pathLst>
            </a:custGeom>
            <a:solidFill>
              <a:srgbClr val="E3E3E3"/>
            </a:solidFill>
            <a:ln w="12700" cap="rnd" cmpd="sng">
              <a:noFill/>
              <a:prstDash val="solid"/>
              <a:round/>
              <a:headEnd type="none" w="med" len="med"/>
              <a:tailEnd type="none" w="med" len="med"/>
            </a:ln>
            <a:effectLst/>
          </p:spPr>
          <p:txBody>
            <a:bodyPr/>
            <a:lstStyle/>
            <a:p>
              <a:endParaRPr lang="en-US"/>
            </a:p>
          </p:txBody>
        </p:sp>
        <p:sp>
          <p:nvSpPr>
            <p:cNvPr id="77883" name="Freeform 59"/>
            <p:cNvSpPr>
              <a:spLocks/>
            </p:cNvSpPr>
            <p:nvPr/>
          </p:nvSpPr>
          <p:spPr bwMode="auto">
            <a:xfrm>
              <a:off x="1489" y="947"/>
              <a:ext cx="673" cy="108"/>
            </a:xfrm>
            <a:custGeom>
              <a:avLst/>
              <a:gdLst/>
              <a:ahLst/>
              <a:cxnLst>
                <a:cxn ang="0">
                  <a:pos x="672" y="107"/>
                </a:cxn>
                <a:cxn ang="0">
                  <a:pos x="672" y="0"/>
                </a:cxn>
                <a:cxn ang="0">
                  <a:pos x="0" y="0"/>
                </a:cxn>
                <a:cxn ang="0">
                  <a:pos x="0" y="107"/>
                </a:cxn>
                <a:cxn ang="0">
                  <a:pos x="672" y="107"/>
                </a:cxn>
              </a:cxnLst>
              <a:rect l="0" t="0" r="r" b="b"/>
              <a:pathLst>
                <a:path w="673" h="108">
                  <a:moveTo>
                    <a:pt x="672" y="107"/>
                  </a:moveTo>
                  <a:lnTo>
                    <a:pt x="672" y="0"/>
                  </a:lnTo>
                  <a:lnTo>
                    <a:pt x="0" y="0"/>
                  </a:lnTo>
                  <a:lnTo>
                    <a:pt x="0" y="107"/>
                  </a:lnTo>
                  <a:lnTo>
                    <a:pt x="672" y="107"/>
                  </a:lnTo>
                </a:path>
              </a:pathLst>
            </a:custGeom>
            <a:solidFill>
              <a:srgbClr val="E5E5E5"/>
            </a:solidFill>
            <a:ln w="12700" cap="rnd" cmpd="sng">
              <a:noFill/>
              <a:prstDash val="solid"/>
              <a:round/>
              <a:headEnd type="none" w="med" len="med"/>
              <a:tailEnd type="none" w="med" len="med"/>
            </a:ln>
            <a:effectLst/>
          </p:spPr>
          <p:txBody>
            <a:bodyPr/>
            <a:lstStyle/>
            <a:p>
              <a:endParaRPr lang="en-US"/>
            </a:p>
          </p:txBody>
        </p:sp>
        <p:sp>
          <p:nvSpPr>
            <p:cNvPr id="77884" name="Freeform 60"/>
            <p:cNvSpPr>
              <a:spLocks/>
            </p:cNvSpPr>
            <p:nvPr/>
          </p:nvSpPr>
          <p:spPr bwMode="auto">
            <a:xfrm>
              <a:off x="1489" y="891"/>
              <a:ext cx="673" cy="108"/>
            </a:xfrm>
            <a:custGeom>
              <a:avLst/>
              <a:gdLst/>
              <a:ahLst/>
              <a:cxnLst>
                <a:cxn ang="0">
                  <a:pos x="672" y="107"/>
                </a:cxn>
                <a:cxn ang="0">
                  <a:pos x="672" y="0"/>
                </a:cxn>
                <a:cxn ang="0">
                  <a:pos x="0" y="0"/>
                </a:cxn>
                <a:cxn ang="0">
                  <a:pos x="0" y="107"/>
                </a:cxn>
                <a:cxn ang="0">
                  <a:pos x="672" y="107"/>
                </a:cxn>
              </a:cxnLst>
              <a:rect l="0" t="0" r="r" b="b"/>
              <a:pathLst>
                <a:path w="673" h="108">
                  <a:moveTo>
                    <a:pt x="672" y="107"/>
                  </a:moveTo>
                  <a:lnTo>
                    <a:pt x="672" y="0"/>
                  </a:lnTo>
                  <a:lnTo>
                    <a:pt x="0" y="0"/>
                  </a:lnTo>
                  <a:lnTo>
                    <a:pt x="0" y="107"/>
                  </a:lnTo>
                  <a:lnTo>
                    <a:pt x="672" y="107"/>
                  </a:lnTo>
                </a:path>
              </a:pathLst>
            </a:custGeom>
            <a:solidFill>
              <a:srgbClr val="EBEBEB"/>
            </a:solidFill>
            <a:ln w="12700" cap="rnd" cmpd="sng">
              <a:noFill/>
              <a:prstDash val="solid"/>
              <a:round/>
              <a:headEnd type="none" w="med" len="med"/>
              <a:tailEnd type="none" w="med" len="med"/>
            </a:ln>
            <a:effectLst/>
          </p:spPr>
          <p:txBody>
            <a:bodyPr/>
            <a:lstStyle/>
            <a:p>
              <a:endParaRPr lang="en-US"/>
            </a:p>
          </p:txBody>
        </p:sp>
        <p:sp>
          <p:nvSpPr>
            <p:cNvPr id="77885" name="Freeform 61"/>
            <p:cNvSpPr>
              <a:spLocks/>
            </p:cNvSpPr>
            <p:nvPr/>
          </p:nvSpPr>
          <p:spPr bwMode="auto">
            <a:xfrm>
              <a:off x="1489" y="834"/>
              <a:ext cx="673" cy="109"/>
            </a:xfrm>
            <a:custGeom>
              <a:avLst/>
              <a:gdLst/>
              <a:ahLst/>
              <a:cxnLst>
                <a:cxn ang="0">
                  <a:pos x="672" y="108"/>
                </a:cxn>
                <a:cxn ang="0">
                  <a:pos x="672" y="0"/>
                </a:cxn>
                <a:cxn ang="0">
                  <a:pos x="0" y="0"/>
                </a:cxn>
                <a:cxn ang="0">
                  <a:pos x="0" y="108"/>
                </a:cxn>
                <a:cxn ang="0">
                  <a:pos x="672" y="108"/>
                </a:cxn>
              </a:cxnLst>
              <a:rect l="0" t="0" r="r" b="b"/>
              <a:pathLst>
                <a:path w="673" h="109">
                  <a:moveTo>
                    <a:pt x="672" y="108"/>
                  </a:moveTo>
                  <a:lnTo>
                    <a:pt x="672" y="0"/>
                  </a:lnTo>
                  <a:lnTo>
                    <a:pt x="0" y="0"/>
                  </a:lnTo>
                  <a:lnTo>
                    <a:pt x="0" y="108"/>
                  </a:lnTo>
                  <a:lnTo>
                    <a:pt x="672" y="108"/>
                  </a:lnTo>
                </a:path>
              </a:pathLst>
            </a:custGeom>
            <a:solidFill>
              <a:srgbClr val="EDEDED"/>
            </a:solidFill>
            <a:ln w="12700" cap="rnd" cmpd="sng">
              <a:noFill/>
              <a:prstDash val="solid"/>
              <a:round/>
              <a:headEnd type="none" w="med" len="med"/>
              <a:tailEnd type="none" w="med" len="med"/>
            </a:ln>
            <a:effectLst/>
          </p:spPr>
          <p:txBody>
            <a:bodyPr/>
            <a:lstStyle/>
            <a:p>
              <a:endParaRPr lang="en-US"/>
            </a:p>
          </p:txBody>
        </p:sp>
        <p:sp>
          <p:nvSpPr>
            <p:cNvPr id="77886" name="Freeform 62"/>
            <p:cNvSpPr>
              <a:spLocks/>
            </p:cNvSpPr>
            <p:nvPr/>
          </p:nvSpPr>
          <p:spPr bwMode="auto">
            <a:xfrm>
              <a:off x="1489" y="777"/>
              <a:ext cx="673" cy="110"/>
            </a:xfrm>
            <a:custGeom>
              <a:avLst/>
              <a:gdLst/>
              <a:ahLst/>
              <a:cxnLst>
                <a:cxn ang="0">
                  <a:pos x="672" y="109"/>
                </a:cxn>
                <a:cxn ang="0">
                  <a:pos x="672" y="0"/>
                </a:cxn>
                <a:cxn ang="0">
                  <a:pos x="0" y="0"/>
                </a:cxn>
                <a:cxn ang="0">
                  <a:pos x="0" y="109"/>
                </a:cxn>
                <a:cxn ang="0">
                  <a:pos x="672" y="109"/>
                </a:cxn>
              </a:cxnLst>
              <a:rect l="0" t="0" r="r" b="b"/>
              <a:pathLst>
                <a:path w="673" h="110">
                  <a:moveTo>
                    <a:pt x="672" y="109"/>
                  </a:moveTo>
                  <a:lnTo>
                    <a:pt x="672" y="0"/>
                  </a:lnTo>
                  <a:lnTo>
                    <a:pt x="0" y="0"/>
                  </a:lnTo>
                  <a:lnTo>
                    <a:pt x="0" y="109"/>
                  </a:lnTo>
                  <a:lnTo>
                    <a:pt x="672" y="109"/>
                  </a:lnTo>
                </a:path>
              </a:pathLst>
            </a:custGeom>
            <a:solidFill>
              <a:srgbClr val="F2F2F2"/>
            </a:solidFill>
            <a:ln w="12700" cap="rnd" cmpd="sng">
              <a:noFill/>
              <a:prstDash val="solid"/>
              <a:round/>
              <a:headEnd type="none" w="med" len="med"/>
              <a:tailEnd type="none" w="med" len="med"/>
            </a:ln>
            <a:effectLst/>
          </p:spPr>
          <p:txBody>
            <a:bodyPr/>
            <a:lstStyle/>
            <a:p>
              <a:endParaRPr lang="en-US"/>
            </a:p>
          </p:txBody>
        </p:sp>
        <p:sp>
          <p:nvSpPr>
            <p:cNvPr id="77887" name="Freeform 63"/>
            <p:cNvSpPr>
              <a:spLocks/>
            </p:cNvSpPr>
            <p:nvPr/>
          </p:nvSpPr>
          <p:spPr bwMode="auto">
            <a:xfrm>
              <a:off x="1489" y="721"/>
              <a:ext cx="673" cy="109"/>
            </a:xfrm>
            <a:custGeom>
              <a:avLst/>
              <a:gdLst/>
              <a:ahLst/>
              <a:cxnLst>
                <a:cxn ang="0">
                  <a:pos x="672" y="108"/>
                </a:cxn>
                <a:cxn ang="0">
                  <a:pos x="672" y="0"/>
                </a:cxn>
                <a:cxn ang="0">
                  <a:pos x="0" y="0"/>
                </a:cxn>
                <a:cxn ang="0">
                  <a:pos x="0" y="108"/>
                </a:cxn>
                <a:cxn ang="0">
                  <a:pos x="672" y="108"/>
                </a:cxn>
              </a:cxnLst>
              <a:rect l="0" t="0" r="r" b="b"/>
              <a:pathLst>
                <a:path w="673" h="109">
                  <a:moveTo>
                    <a:pt x="672" y="108"/>
                  </a:moveTo>
                  <a:lnTo>
                    <a:pt x="672" y="0"/>
                  </a:lnTo>
                  <a:lnTo>
                    <a:pt x="0" y="0"/>
                  </a:lnTo>
                  <a:lnTo>
                    <a:pt x="0" y="108"/>
                  </a:lnTo>
                  <a:lnTo>
                    <a:pt x="672" y="108"/>
                  </a:lnTo>
                </a:path>
              </a:pathLst>
            </a:custGeom>
            <a:solidFill>
              <a:srgbClr val="F5F5F5"/>
            </a:solidFill>
            <a:ln w="12700" cap="rnd" cmpd="sng">
              <a:noFill/>
              <a:prstDash val="solid"/>
              <a:round/>
              <a:headEnd type="none" w="med" len="med"/>
              <a:tailEnd type="none" w="med" len="med"/>
            </a:ln>
            <a:effectLst/>
          </p:spPr>
          <p:txBody>
            <a:bodyPr/>
            <a:lstStyle/>
            <a:p>
              <a:endParaRPr lang="en-US"/>
            </a:p>
          </p:txBody>
        </p:sp>
        <p:sp>
          <p:nvSpPr>
            <p:cNvPr id="77888" name="Freeform 64"/>
            <p:cNvSpPr>
              <a:spLocks/>
            </p:cNvSpPr>
            <p:nvPr/>
          </p:nvSpPr>
          <p:spPr bwMode="auto">
            <a:xfrm>
              <a:off x="1489" y="669"/>
              <a:ext cx="673" cy="104"/>
            </a:xfrm>
            <a:custGeom>
              <a:avLst/>
              <a:gdLst/>
              <a:ahLst/>
              <a:cxnLst>
                <a:cxn ang="0">
                  <a:pos x="0" y="0"/>
                </a:cxn>
                <a:cxn ang="0">
                  <a:pos x="672" y="0"/>
                </a:cxn>
                <a:cxn ang="0">
                  <a:pos x="672" y="103"/>
                </a:cxn>
                <a:cxn ang="0">
                  <a:pos x="0" y="103"/>
                </a:cxn>
                <a:cxn ang="0">
                  <a:pos x="0" y="0"/>
                </a:cxn>
              </a:cxnLst>
              <a:rect l="0" t="0" r="r" b="b"/>
              <a:pathLst>
                <a:path w="673" h="104">
                  <a:moveTo>
                    <a:pt x="0" y="0"/>
                  </a:moveTo>
                  <a:lnTo>
                    <a:pt x="672" y="0"/>
                  </a:lnTo>
                  <a:lnTo>
                    <a:pt x="672" y="103"/>
                  </a:lnTo>
                  <a:lnTo>
                    <a:pt x="0" y="103"/>
                  </a:lnTo>
                  <a:lnTo>
                    <a:pt x="0" y="0"/>
                  </a:lnTo>
                </a:path>
              </a:pathLst>
            </a:custGeom>
            <a:solidFill>
              <a:srgbClr val="FAFAFA"/>
            </a:solidFill>
            <a:ln w="12700" cap="rnd" cmpd="sng">
              <a:noFill/>
              <a:prstDash val="solid"/>
              <a:round/>
              <a:headEnd type="none" w="med" len="med"/>
              <a:tailEnd type="none" w="med" len="med"/>
            </a:ln>
            <a:effectLst/>
          </p:spPr>
          <p:txBody>
            <a:bodyPr/>
            <a:lstStyle/>
            <a:p>
              <a:endParaRPr lang="en-US"/>
            </a:p>
          </p:txBody>
        </p:sp>
        <p:sp>
          <p:nvSpPr>
            <p:cNvPr id="77889" name="Freeform 65"/>
            <p:cNvSpPr>
              <a:spLocks/>
            </p:cNvSpPr>
            <p:nvPr/>
          </p:nvSpPr>
          <p:spPr bwMode="auto">
            <a:xfrm>
              <a:off x="1489" y="669"/>
              <a:ext cx="673" cy="48"/>
            </a:xfrm>
            <a:custGeom>
              <a:avLst/>
              <a:gdLst/>
              <a:ahLst/>
              <a:cxnLst>
                <a:cxn ang="0">
                  <a:pos x="0" y="0"/>
                </a:cxn>
                <a:cxn ang="0">
                  <a:pos x="672" y="0"/>
                </a:cxn>
                <a:cxn ang="0">
                  <a:pos x="672" y="47"/>
                </a:cxn>
                <a:cxn ang="0">
                  <a:pos x="0" y="47"/>
                </a:cxn>
                <a:cxn ang="0">
                  <a:pos x="0" y="0"/>
                </a:cxn>
              </a:cxnLst>
              <a:rect l="0" t="0" r="r" b="b"/>
              <a:pathLst>
                <a:path w="673" h="48">
                  <a:moveTo>
                    <a:pt x="0" y="0"/>
                  </a:moveTo>
                  <a:lnTo>
                    <a:pt x="672" y="0"/>
                  </a:lnTo>
                  <a:lnTo>
                    <a:pt x="672" y="47"/>
                  </a:lnTo>
                  <a:lnTo>
                    <a:pt x="0" y="47"/>
                  </a:lnTo>
                  <a:lnTo>
                    <a:pt x="0" y="0"/>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7890" name="Freeform 66"/>
            <p:cNvSpPr>
              <a:spLocks/>
            </p:cNvSpPr>
            <p:nvPr/>
          </p:nvSpPr>
          <p:spPr bwMode="auto">
            <a:xfrm>
              <a:off x="1489" y="670"/>
              <a:ext cx="679" cy="1117"/>
            </a:xfrm>
            <a:custGeom>
              <a:avLst/>
              <a:gdLst/>
              <a:ahLst/>
              <a:cxnLst>
                <a:cxn ang="0">
                  <a:pos x="0" y="0"/>
                </a:cxn>
                <a:cxn ang="0">
                  <a:pos x="678" y="0"/>
                </a:cxn>
                <a:cxn ang="0">
                  <a:pos x="678" y="1116"/>
                </a:cxn>
                <a:cxn ang="0">
                  <a:pos x="0" y="1116"/>
                </a:cxn>
                <a:cxn ang="0">
                  <a:pos x="0" y="0"/>
                </a:cxn>
              </a:cxnLst>
              <a:rect l="0" t="0" r="r" b="b"/>
              <a:pathLst>
                <a:path w="679" h="1117">
                  <a:moveTo>
                    <a:pt x="0" y="0"/>
                  </a:moveTo>
                  <a:lnTo>
                    <a:pt x="678" y="0"/>
                  </a:lnTo>
                  <a:lnTo>
                    <a:pt x="678" y="1116"/>
                  </a:lnTo>
                  <a:lnTo>
                    <a:pt x="0" y="1116"/>
                  </a:lnTo>
                  <a:lnTo>
                    <a:pt x="0" y="0"/>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7891" name="Freeform 67"/>
            <p:cNvSpPr>
              <a:spLocks/>
            </p:cNvSpPr>
            <p:nvPr/>
          </p:nvSpPr>
          <p:spPr bwMode="auto">
            <a:xfrm>
              <a:off x="1487" y="1786"/>
              <a:ext cx="681" cy="776"/>
            </a:xfrm>
            <a:custGeom>
              <a:avLst/>
              <a:gdLst/>
              <a:ahLst/>
              <a:cxnLst>
                <a:cxn ang="0">
                  <a:pos x="0" y="0"/>
                </a:cxn>
                <a:cxn ang="0">
                  <a:pos x="326" y="775"/>
                </a:cxn>
                <a:cxn ang="0">
                  <a:pos x="680" y="0"/>
                </a:cxn>
                <a:cxn ang="0">
                  <a:pos x="0" y="0"/>
                </a:cxn>
              </a:cxnLst>
              <a:rect l="0" t="0" r="r" b="b"/>
              <a:pathLst>
                <a:path w="681" h="776">
                  <a:moveTo>
                    <a:pt x="0" y="0"/>
                  </a:moveTo>
                  <a:lnTo>
                    <a:pt x="326" y="775"/>
                  </a:lnTo>
                  <a:lnTo>
                    <a:pt x="680" y="0"/>
                  </a:lnTo>
                  <a:lnTo>
                    <a:pt x="0" y="0"/>
                  </a:lnTo>
                </a:path>
              </a:pathLst>
            </a:custGeom>
            <a:solidFill>
              <a:srgbClr val="B2B2B2"/>
            </a:solidFill>
            <a:ln w="12700" cap="rnd" cmpd="sng">
              <a:noFill/>
              <a:prstDash val="solid"/>
              <a:round/>
              <a:headEnd type="none" w="med" len="med"/>
              <a:tailEnd type="none" w="med" len="med"/>
            </a:ln>
            <a:effectLst/>
          </p:spPr>
          <p:txBody>
            <a:bodyPr/>
            <a:lstStyle/>
            <a:p>
              <a:endParaRPr lang="en-US"/>
            </a:p>
          </p:txBody>
        </p:sp>
        <p:sp>
          <p:nvSpPr>
            <p:cNvPr id="77892" name="Freeform 68"/>
            <p:cNvSpPr>
              <a:spLocks/>
            </p:cNvSpPr>
            <p:nvPr/>
          </p:nvSpPr>
          <p:spPr bwMode="auto">
            <a:xfrm>
              <a:off x="1487" y="1786"/>
              <a:ext cx="689" cy="781"/>
            </a:xfrm>
            <a:custGeom>
              <a:avLst/>
              <a:gdLst/>
              <a:ahLst/>
              <a:cxnLst>
                <a:cxn ang="0">
                  <a:pos x="0" y="0"/>
                </a:cxn>
                <a:cxn ang="0">
                  <a:pos x="330" y="780"/>
                </a:cxn>
                <a:cxn ang="0">
                  <a:pos x="688" y="0"/>
                </a:cxn>
                <a:cxn ang="0">
                  <a:pos x="0" y="0"/>
                </a:cxn>
              </a:cxnLst>
              <a:rect l="0" t="0" r="r" b="b"/>
              <a:pathLst>
                <a:path w="689" h="781">
                  <a:moveTo>
                    <a:pt x="0" y="0"/>
                  </a:moveTo>
                  <a:lnTo>
                    <a:pt x="330" y="780"/>
                  </a:lnTo>
                  <a:lnTo>
                    <a:pt x="688" y="0"/>
                  </a:lnTo>
                  <a:lnTo>
                    <a:pt x="0" y="0"/>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7893" name="Freeform 69"/>
            <p:cNvSpPr>
              <a:spLocks/>
            </p:cNvSpPr>
            <p:nvPr/>
          </p:nvSpPr>
          <p:spPr bwMode="auto">
            <a:xfrm>
              <a:off x="1759" y="2429"/>
              <a:ext cx="111" cy="286"/>
            </a:xfrm>
            <a:custGeom>
              <a:avLst/>
              <a:gdLst/>
              <a:ahLst/>
              <a:cxnLst>
                <a:cxn ang="0">
                  <a:pos x="0" y="0"/>
                </a:cxn>
                <a:cxn ang="0">
                  <a:pos x="110" y="0"/>
                </a:cxn>
                <a:cxn ang="0">
                  <a:pos x="110" y="285"/>
                </a:cxn>
                <a:cxn ang="0">
                  <a:pos x="0" y="285"/>
                </a:cxn>
                <a:cxn ang="0">
                  <a:pos x="0" y="0"/>
                </a:cxn>
              </a:cxnLst>
              <a:rect l="0" t="0" r="r" b="b"/>
              <a:pathLst>
                <a:path w="111" h="286">
                  <a:moveTo>
                    <a:pt x="0" y="0"/>
                  </a:moveTo>
                  <a:lnTo>
                    <a:pt x="110" y="0"/>
                  </a:lnTo>
                  <a:lnTo>
                    <a:pt x="110" y="285"/>
                  </a:lnTo>
                  <a:lnTo>
                    <a:pt x="0" y="285"/>
                  </a:lnTo>
                  <a:lnTo>
                    <a:pt x="0" y="0"/>
                  </a:lnTo>
                </a:path>
              </a:pathLst>
            </a:custGeom>
            <a:solidFill>
              <a:srgbClr val="B2B2B2"/>
            </a:solidFill>
            <a:ln w="12700" cap="rnd" cmpd="sng">
              <a:noFill/>
              <a:prstDash val="solid"/>
              <a:round/>
              <a:headEnd type="none" w="med" len="med"/>
              <a:tailEnd type="none" w="med" len="med"/>
            </a:ln>
            <a:effectLst/>
          </p:spPr>
          <p:txBody>
            <a:bodyPr/>
            <a:lstStyle/>
            <a:p>
              <a:endParaRPr lang="en-US"/>
            </a:p>
          </p:txBody>
        </p:sp>
        <p:sp>
          <p:nvSpPr>
            <p:cNvPr id="77894" name="Freeform 70"/>
            <p:cNvSpPr>
              <a:spLocks/>
            </p:cNvSpPr>
            <p:nvPr/>
          </p:nvSpPr>
          <p:spPr bwMode="auto">
            <a:xfrm>
              <a:off x="1759" y="2429"/>
              <a:ext cx="118" cy="291"/>
            </a:xfrm>
            <a:custGeom>
              <a:avLst/>
              <a:gdLst/>
              <a:ahLst/>
              <a:cxnLst>
                <a:cxn ang="0">
                  <a:pos x="0" y="0"/>
                </a:cxn>
                <a:cxn ang="0">
                  <a:pos x="117" y="0"/>
                </a:cxn>
                <a:cxn ang="0">
                  <a:pos x="117" y="290"/>
                </a:cxn>
                <a:cxn ang="0">
                  <a:pos x="0" y="290"/>
                </a:cxn>
                <a:cxn ang="0">
                  <a:pos x="0" y="0"/>
                </a:cxn>
              </a:cxnLst>
              <a:rect l="0" t="0" r="r" b="b"/>
              <a:pathLst>
                <a:path w="118" h="291">
                  <a:moveTo>
                    <a:pt x="0" y="0"/>
                  </a:moveTo>
                  <a:lnTo>
                    <a:pt x="117" y="0"/>
                  </a:lnTo>
                  <a:lnTo>
                    <a:pt x="117" y="290"/>
                  </a:lnTo>
                  <a:lnTo>
                    <a:pt x="0" y="290"/>
                  </a:lnTo>
                  <a:lnTo>
                    <a:pt x="0" y="0"/>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7895" name="Freeform 71"/>
            <p:cNvSpPr>
              <a:spLocks/>
            </p:cNvSpPr>
            <p:nvPr/>
          </p:nvSpPr>
          <p:spPr bwMode="auto">
            <a:xfrm>
              <a:off x="1223" y="2719"/>
              <a:ext cx="649" cy="433"/>
            </a:xfrm>
            <a:custGeom>
              <a:avLst/>
              <a:gdLst/>
              <a:ahLst/>
              <a:cxnLst>
                <a:cxn ang="0">
                  <a:pos x="530" y="0"/>
                </a:cxn>
                <a:cxn ang="0">
                  <a:pos x="1" y="350"/>
                </a:cxn>
                <a:cxn ang="0">
                  <a:pos x="0" y="432"/>
                </a:cxn>
                <a:cxn ang="0">
                  <a:pos x="648" y="0"/>
                </a:cxn>
                <a:cxn ang="0">
                  <a:pos x="530" y="0"/>
                </a:cxn>
              </a:cxnLst>
              <a:rect l="0" t="0" r="r" b="b"/>
              <a:pathLst>
                <a:path w="649" h="433">
                  <a:moveTo>
                    <a:pt x="530" y="0"/>
                  </a:moveTo>
                  <a:lnTo>
                    <a:pt x="1" y="350"/>
                  </a:lnTo>
                  <a:lnTo>
                    <a:pt x="0" y="432"/>
                  </a:lnTo>
                  <a:lnTo>
                    <a:pt x="648" y="0"/>
                  </a:lnTo>
                  <a:lnTo>
                    <a:pt x="530" y="0"/>
                  </a:lnTo>
                </a:path>
              </a:pathLst>
            </a:custGeom>
            <a:solidFill>
              <a:srgbClr val="B2B2B2"/>
            </a:solidFill>
            <a:ln w="12700" cap="rnd" cmpd="sng">
              <a:noFill/>
              <a:prstDash val="solid"/>
              <a:round/>
              <a:headEnd type="none" w="med" len="med"/>
              <a:tailEnd type="none" w="med" len="med"/>
            </a:ln>
            <a:effectLst/>
          </p:spPr>
          <p:txBody>
            <a:bodyPr/>
            <a:lstStyle/>
            <a:p>
              <a:endParaRPr lang="en-US"/>
            </a:p>
          </p:txBody>
        </p:sp>
        <p:sp>
          <p:nvSpPr>
            <p:cNvPr id="77896" name="Freeform 72"/>
            <p:cNvSpPr>
              <a:spLocks/>
            </p:cNvSpPr>
            <p:nvPr/>
          </p:nvSpPr>
          <p:spPr bwMode="auto">
            <a:xfrm>
              <a:off x="1223" y="2719"/>
              <a:ext cx="657" cy="437"/>
            </a:xfrm>
            <a:custGeom>
              <a:avLst/>
              <a:gdLst/>
              <a:ahLst/>
              <a:cxnLst>
                <a:cxn ang="0">
                  <a:pos x="537" y="0"/>
                </a:cxn>
                <a:cxn ang="0">
                  <a:pos x="1" y="353"/>
                </a:cxn>
                <a:cxn ang="0">
                  <a:pos x="0" y="436"/>
                </a:cxn>
                <a:cxn ang="0">
                  <a:pos x="656" y="0"/>
                </a:cxn>
                <a:cxn ang="0">
                  <a:pos x="537" y="0"/>
                </a:cxn>
              </a:cxnLst>
              <a:rect l="0" t="0" r="r" b="b"/>
              <a:pathLst>
                <a:path w="657" h="437">
                  <a:moveTo>
                    <a:pt x="537" y="0"/>
                  </a:moveTo>
                  <a:lnTo>
                    <a:pt x="1" y="353"/>
                  </a:lnTo>
                  <a:lnTo>
                    <a:pt x="0" y="436"/>
                  </a:lnTo>
                  <a:lnTo>
                    <a:pt x="656" y="0"/>
                  </a:lnTo>
                  <a:lnTo>
                    <a:pt x="537" y="0"/>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7897" name="Freeform 73"/>
            <p:cNvSpPr>
              <a:spLocks/>
            </p:cNvSpPr>
            <p:nvPr/>
          </p:nvSpPr>
          <p:spPr bwMode="auto">
            <a:xfrm>
              <a:off x="2633" y="134"/>
              <a:ext cx="917" cy="2709"/>
            </a:xfrm>
            <a:custGeom>
              <a:avLst/>
              <a:gdLst/>
              <a:ahLst/>
              <a:cxnLst>
                <a:cxn ang="0">
                  <a:pos x="0" y="0"/>
                </a:cxn>
                <a:cxn ang="0">
                  <a:pos x="916" y="0"/>
                </a:cxn>
                <a:cxn ang="0">
                  <a:pos x="916" y="2708"/>
                </a:cxn>
                <a:cxn ang="0">
                  <a:pos x="0" y="2708"/>
                </a:cxn>
                <a:cxn ang="0">
                  <a:pos x="0" y="0"/>
                </a:cxn>
              </a:cxnLst>
              <a:rect l="0" t="0" r="r" b="b"/>
              <a:pathLst>
                <a:path w="917" h="2709">
                  <a:moveTo>
                    <a:pt x="0" y="0"/>
                  </a:moveTo>
                  <a:lnTo>
                    <a:pt x="916" y="0"/>
                  </a:lnTo>
                  <a:lnTo>
                    <a:pt x="916" y="2708"/>
                  </a:lnTo>
                  <a:lnTo>
                    <a:pt x="0" y="2708"/>
                  </a:lnTo>
                  <a:lnTo>
                    <a:pt x="0" y="0"/>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7898" name="Freeform 74"/>
            <p:cNvSpPr>
              <a:spLocks/>
            </p:cNvSpPr>
            <p:nvPr/>
          </p:nvSpPr>
          <p:spPr bwMode="auto">
            <a:xfrm>
              <a:off x="2637" y="2842"/>
              <a:ext cx="916" cy="735"/>
            </a:xfrm>
            <a:custGeom>
              <a:avLst/>
              <a:gdLst/>
              <a:ahLst/>
              <a:cxnLst>
                <a:cxn ang="0">
                  <a:pos x="0" y="0"/>
                </a:cxn>
                <a:cxn ang="0">
                  <a:pos x="467" y="734"/>
                </a:cxn>
                <a:cxn ang="0">
                  <a:pos x="915" y="0"/>
                </a:cxn>
                <a:cxn ang="0">
                  <a:pos x="0" y="0"/>
                </a:cxn>
              </a:cxnLst>
              <a:rect l="0" t="0" r="r" b="b"/>
              <a:pathLst>
                <a:path w="916" h="735">
                  <a:moveTo>
                    <a:pt x="0" y="0"/>
                  </a:moveTo>
                  <a:lnTo>
                    <a:pt x="467" y="734"/>
                  </a:lnTo>
                  <a:lnTo>
                    <a:pt x="915" y="0"/>
                  </a:lnTo>
                  <a:lnTo>
                    <a:pt x="0" y="0"/>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7899" name="Freeform 75"/>
            <p:cNvSpPr>
              <a:spLocks/>
            </p:cNvSpPr>
            <p:nvPr/>
          </p:nvSpPr>
          <p:spPr bwMode="auto">
            <a:xfrm>
              <a:off x="3073" y="3517"/>
              <a:ext cx="63" cy="82"/>
            </a:xfrm>
            <a:custGeom>
              <a:avLst/>
              <a:gdLst/>
              <a:ahLst/>
              <a:cxnLst>
                <a:cxn ang="0">
                  <a:pos x="0" y="0"/>
                </a:cxn>
                <a:cxn ang="0">
                  <a:pos x="62" y="0"/>
                </a:cxn>
                <a:cxn ang="0">
                  <a:pos x="62" y="81"/>
                </a:cxn>
                <a:cxn ang="0">
                  <a:pos x="0" y="81"/>
                </a:cxn>
                <a:cxn ang="0">
                  <a:pos x="0" y="0"/>
                </a:cxn>
              </a:cxnLst>
              <a:rect l="0" t="0" r="r" b="b"/>
              <a:pathLst>
                <a:path w="63" h="82">
                  <a:moveTo>
                    <a:pt x="0" y="0"/>
                  </a:moveTo>
                  <a:lnTo>
                    <a:pt x="62" y="0"/>
                  </a:lnTo>
                  <a:lnTo>
                    <a:pt x="62" y="81"/>
                  </a:lnTo>
                  <a:lnTo>
                    <a:pt x="0" y="81"/>
                  </a:lnTo>
                  <a:lnTo>
                    <a:pt x="0" y="0"/>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7900" name="Freeform 76"/>
            <p:cNvSpPr>
              <a:spLocks/>
            </p:cNvSpPr>
            <p:nvPr/>
          </p:nvSpPr>
          <p:spPr bwMode="auto">
            <a:xfrm>
              <a:off x="3073" y="3517"/>
              <a:ext cx="70" cy="87"/>
            </a:xfrm>
            <a:custGeom>
              <a:avLst/>
              <a:gdLst/>
              <a:ahLst/>
              <a:cxnLst>
                <a:cxn ang="0">
                  <a:pos x="0" y="0"/>
                </a:cxn>
                <a:cxn ang="0">
                  <a:pos x="69" y="0"/>
                </a:cxn>
                <a:cxn ang="0">
                  <a:pos x="69" y="86"/>
                </a:cxn>
                <a:cxn ang="0">
                  <a:pos x="0" y="86"/>
                </a:cxn>
                <a:cxn ang="0">
                  <a:pos x="0" y="0"/>
                </a:cxn>
              </a:cxnLst>
              <a:rect l="0" t="0" r="r" b="b"/>
              <a:pathLst>
                <a:path w="70" h="87">
                  <a:moveTo>
                    <a:pt x="0" y="0"/>
                  </a:moveTo>
                  <a:lnTo>
                    <a:pt x="69" y="0"/>
                  </a:lnTo>
                  <a:lnTo>
                    <a:pt x="69" y="86"/>
                  </a:lnTo>
                  <a:lnTo>
                    <a:pt x="0" y="86"/>
                  </a:lnTo>
                  <a:lnTo>
                    <a:pt x="0" y="0"/>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7901" name="Freeform 77"/>
            <p:cNvSpPr>
              <a:spLocks/>
            </p:cNvSpPr>
            <p:nvPr/>
          </p:nvSpPr>
          <p:spPr bwMode="auto">
            <a:xfrm>
              <a:off x="3549" y="2643"/>
              <a:ext cx="444" cy="185"/>
            </a:xfrm>
            <a:custGeom>
              <a:avLst/>
              <a:gdLst/>
              <a:ahLst/>
              <a:cxnLst>
                <a:cxn ang="0">
                  <a:pos x="0" y="0"/>
                </a:cxn>
                <a:cxn ang="0">
                  <a:pos x="443" y="0"/>
                </a:cxn>
                <a:cxn ang="0">
                  <a:pos x="443" y="184"/>
                </a:cxn>
                <a:cxn ang="0">
                  <a:pos x="0" y="184"/>
                </a:cxn>
                <a:cxn ang="0">
                  <a:pos x="0" y="0"/>
                </a:cxn>
              </a:cxnLst>
              <a:rect l="0" t="0" r="r" b="b"/>
              <a:pathLst>
                <a:path w="444" h="185">
                  <a:moveTo>
                    <a:pt x="0" y="0"/>
                  </a:moveTo>
                  <a:lnTo>
                    <a:pt x="443" y="0"/>
                  </a:lnTo>
                  <a:lnTo>
                    <a:pt x="443" y="184"/>
                  </a:lnTo>
                  <a:lnTo>
                    <a:pt x="0" y="184"/>
                  </a:lnTo>
                  <a:lnTo>
                    <a:pt x="0" y="0"/>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7902" name="Line 78"/>
            <p:cNvSpPr>
              <a:spLocks noChangeShapeType="1"/>
            </p:cNvSpPr>
            <p:nvPr/>
          </p:nvSpPr>
          <p:spPr bwMode="auto">
            <a:xfrm>
              <a:off x="721" y="757"/>
              <a:ext cx="0" cy="2677"/>
            </a:xfrm>
            <a:prstGeom prst="line">
              <a:avLst/>
            </a:prstGeom>
            <a:noFill/>
            <a:ln w="12700">
              <a:solidFill>
                <a:srgbClr val="C4C4C4"/>
              </a:solidFill>
              <a:round/>
              <a:headEnd/>
              <a:tailEnd/>
            </a:ln>
            <a:effectLst/>
          </p:spPr>
          <p:txBody>
            <a:bodyPr wrap="none" anchor="ctr"/>
            <a:lstStyle/>
            <a:p>
              <a:endParaRPr lang="en-US"/>
            </a:p>
          </p:txBody>
        </p:sp>
        <p:sp>
          <p:nvSpPr>
            <p:cNvPr id="77903" name="Line 79"/>
            <p:cNvSpPr>
              <a:spLocks noChangeShapeType="1"/>
            </p:cNvSpPr>
            <p:nvPr/>
          </p:nvSpPr>
          <p:spPr bwMode="auto">
            <a:xfrm>
              <a:off x="747" y="757"/>
              <a:ext cx="0" cy="2677"/>
            </a:xfrm>
            <a:prstGeom prst="line">
              <a:avLst/>
            </a:prstGeom>
            <a:noFill/>
            <a:ln w="12700">
              <a:solidFill>
                <a:srgbClr val="C4C4C4"/>
              </a:solidFill>
              <a:round/>
              <a:headEnd/>
              <a:tailEnd/>
            </a:ln>
            <a:effectLst/>
          </p:spPr>
          <p:txBody>
            <a:bodyPr wrap="none" anchor="ctr"/>
            <a:lstStyle/>
            <a:p>
              <a:endParaRPr lang="en-US"/>
            </a:p>
          </p:txBody>
        </p:sp>
        <p:sp>
          <p:nvSpPr>
            <p:cNvPr id="77904" name="Line 80"/>
            <p:cNvSpPr>
              <a:spLocks noChangeShapeType="1"/>
            </p:cNvSpPr>
            <p:nvPr/>
          </p:nvSpPr>
          <p:spPr bwMode="auto">
            <a:xfrm>
              <a:off x="770" y="757"/>
              <a:ext cx="0" cy="2677"/>
            </a:xfrm>
            <a:prstGeom prst="line">
              <a:avLst/>
            </a:prstGeom>
            <a:noFill/>
            <a:ln w="12700">
              <a:solidFill>
                <a:srgbClr val="C4C4C4"/>
              </a:solidFill>
              <a:round/>
              <a:headEnd/>
              <a:tailEnd/>
            </a:ln>
            <a:effectLst/>
          </p:spPr>
          <p:txBody>
            <a:bodyPr wrap="none" anchor="ctr"/>
            <a:lstStyle/>
            <a:p>
              <a:endParaRPr lang="en-US"/>
            </a:p>
          </p:txBody>
        </p:sp>
        <p:sp>
          <p:nvSpPr>
            <p:cNvPr id="77905" name="Line 81"/>
            <p:cNvSpPr>
              <a:spLocks noChangeShapeType="1"/>
            </p:cNvSpPr>
            <p:nvPr/>
          </p:nvSpPr>
          <p:spPr bwMode="auto">
            <a:xfrm>
              <a:off x="793" y="757"/>
              <a:ext cx="0" cy="2677"/>
            </a:xfrm>
            <a:prstGeom prst="line">
              <a:avLst/>
            </a:prstGeom>
            <a:noFill/>
            <a:ln w="12700">
              <a:solidFill>
                <a:srgbClr val="C4C4C4"/>
              </a:solidFill>
              <a:round/>
              <a:headEnd/>
              <a:tailEnd/>
            </a:ln>
            <a:effectLst/>
          </p:spPr>
          <p:txBody>
            <a:bodyPr wrap="none" anchor="ctr"/>
            <a:lstStyle/>
            <a:p>
              <a:endParaRPr lang="en-US"/>
            </a:p>
          </p:txBody>
        </p:sp>
        <p:sp>
          <p:nvSpPr>
            <p:cNvPr id="77906" name="Line 82"/>
            <p:cNvSpPr>
              <a:spLocks noChangeShapeType="1"/>
            </p:cNvSpPr>
            <p:nvPr/>
          </p:nvSpPr>
          <p:spPr bwMode="auto">
            <a:xfrm>
              <a:off x="818" y="757"/>
              <a:ext cx="0" cy="2677"/>
            </a:xfrm>
            <a:prstGeom prst="line">
              <a:avLst/>
            </a:prstGeom>
            <a:noFill/>
            <a:ln w="12700">
              <a:solidFill>
                <a:srgbClr val="C4C4C4"/>
              </a:solidFill>
              <a:round/>
              <a:headEnd/>
              <a:tailEnd/>
            </a:ln>
            <a:effectLst/>
          </p:spPr>
          <p:txBody>
            <a:bodyPr wrap="none" anchor="ctr"/>
            <a:lstStyle/>
            <a:p>
              <a:endParaRPr lang="en-US"/>
            </a:p>
          </p:txBody>
        </p:sp>
        <p:sp>
          <p:nvSpPr>
            <p:cNvPr id="77907" name="Line 83"/>
            <p:cNvSpPr>
              <a:spLocks noChangeShapeType="1"/>
            </p:cNvSpPr>
            <p:nvPr/>
          </p:nvSpPr>
          <p:spPr bwMode="auto">
            <a:xfrm>
              <a:off x="1500" y="672"/>
              <a:ext cx="0" cy="1109"/>
            </a:xfrm>
            <a:prstGeom prst="line">
              <a:avLst/>
            </a:prstGeom>
            <a:noFill/>
            <a:ln w="12700">
              <a:solidFill>
                <a:srgbClr val="C4C4C4"/>
              </a:solidFill>
              <a:round/>
              <a:headEnd/>
              <a:tailEnd/>
            </a:ln>
            <a:effectLst/>
          </p:spPr>
          <p:txBody>
            <a:bodyPr wrap="none" anchor="ctr"/>
            <a:lstStyle/>
            <a:p>
              <a:endParaRPr lang="en-US"/>
            </a:p>
          </p:txBody>
        </p:sp>
        <p:sp>
          <p:nvSpPr>
            <p:cNvPr id="77908" name="Line 84"/>
            <p:cNvSpPr>
              <a:spLocks noChangeShapeType="1"/>
            </p:cNvSpPr>
            <p:nvPr/>
          </p:nvSpPr>
          <p:spPr bwMode="auto">
            <a:xfrm>
              <a:off x="1521" y="672"/>
              <a:ext cx="0" cy="1109"/>
            </a:xfrm>
            <a:prstGeom prst="line">
              <a:avLst/>
            </a:prstGeom>
            <a:noFill/>
            <a:ln w="12700">
              <a:solidFill>
                <a:srgbClr val="C4C4C4"/>
              </a:solidFill>
              <a:round/>
              <a:headEnd/>
              <a:tailEnd/>
            </a:ln>
            <a:effectLst/>
          </p:spPr>
          <p:txBody>
            <a:bodyPr wrap="none" anchor="ctr"/>
            <a:lstStyle/>
            <a:p>
              <a:endParaRPr lang="en-US"/>
            </a:p>
          </p:txBody>
        </p:sp>
        <p:sp>
          <p:nvSpPr>
            <p:cNvPr id="77909" name="Line 85"/>
            <p:cNvSpPr>
              <a:spLocks noChangeShapeType="1"/>
            </p:cNvSpPr>
            <p:nvPr/>
          </p:nvSpPr>
          <p:spPr bwMode="auto">
            <a:xfrm>
              <a:off x="1545" y="672"/>
              <a:ext cx="0" cy="1109"/>
            </a:xfrm>
            <a:prstGeom prst="line">
              <a:avLst/>
            </a:prstGeom>
            <a:noFill/>
            <a:ln w="12700">
              <a:solidFill>
                <a:srgbClr val="C4C4C4"/>
              </a:solidFill>
              <a:round/>
              <a:headEnd/>
              <a:tailEnd/>
            </a:ln>
            <a:effectLst/>
          </p:spPr>
          <p:txBody>
            <a:bodyPr wrap="none" anchor="ctr"/>
            <a:lstStyle/>
            <a:p>
              <a:endParaRPr lang="en-US"/>
            </a:p>
          </p:txBody>
        </p:sp>
        <p:sp>
          <p:nvSpPr>
            <p:cNvPr id="77910" name="Line 86"/>
            <p:cNvSpPr>
              <a:spLocks noChangeShapeType="1"/>
            </p:cNvSpPr>
            <p:nvPr/>
          </p:nvSpPr>
          <p:spPr bwMode="auto">
            <a:xfrm>
              <a:off x="1567" y="672"/>
              <a:ext cx="0" cy="1109"/>
            </a:xfrm>
            <a:prstGeom prst="line">
              <a:avLst/>
            </a:prstGeom>
            <a:noFill/>
            <a:ln w="12700">
              <a:solidFill>
                <a:srgbClr val="C4C4C4"/>
              </a:solidFill>
              <a:round/>
              <a:headEnd/>
              <a:tailEnd/>
            </a:ln>
            <a:effectLst/>
          </p:spPr>
          <p:txBody>
            <a:bodyPr wrap="none" anchor="ctr"/>
            <a:lstStyle/>
            <a:p>
              <a:endParaRPr lang="en-US"/>
            </a:p>
          </p:txBody>
        </p:sp>
        <p:sp>
          <p:nvSpPr>
            <p:cNvPr id="77911" name="Line 87"/>
            <p:cNvSpPr>
              <a:spLocks noChangeShapeType="1"/>
            </p:cNvSpPr>
            <p:nvPr/>
          </p:nvSpPr>
          <p:spPr bwMode="auto">
            <a:xfrm>
              <a:off x="1589" y="672"/>
              <a:ext cx="0" cy="1109"/>
            </a:xfrm>
            <a:prstGeom prst="line">
              <a:avLst/>
            </a:prstGeom>
            <a:noFill/>
            <a:ln w="12700">
              <a:solidFill>
                <a:srgbClr val="C4C4C4"/>
              </a:solidFill>
              <a:round/>
              <a:headEnd/>
              <a:tailEnd/>
            </a:ln>
            <a:effectLst/>
          </p:spPr>
          <p:txBody>
            <a:bodyPr wrap="none" anchor="ctr"/>
            <a:lstStyle/>
            <a:p>
              <a:endParaRPr lang="en-US"/>
            </a:p>
          </p:txBody>
        </p:sp>
        <p:sp>
          <p:nvSpPr>
            <p:cNvPr id="77912" name="Line 88"/>
            <p:cNvSpPr>
              <a:spLocks noChangeShapeType="1"/>
            </p:cNvSpPr>
            <p:nvPr/>
          </p:nvSpPr>
          <p:spPr bwMode="auto">
            <a:xfrm>
              <a:off x="1612" y="672"/>
              <a:ext cx="0" cy="1109"/>
            </a:xfrm>
            <a:prstGeom prst="line">
              <a:avLst/>
            </a:prstGeom>
            <a:noFill/>
            <a:ln w="12700">
              <a:solidFill>
                <a:srgbClr val="C4C4C4"/>
              </a:solidFill>
              <a:round/>
              <a:headEnd/>
              <a:tailEnd/>
            </a:ln>
            <a:effectLst/>
          </p:spPr>
          <p:txBody>
            <a:bodyPr wrap="none" anchor="ctr"/>
            <a:lstStyle/>
            <a:p>
              <a:endParaRPr lang="en-US"/>
            </a:p>
          </p:txBody>
        </p:sp>
        <p:sp>
          <p:nvSpPr>
            <p:cNvPr id="77913" name="Line 89"/>
            <p:cNvSpPr>
              <a:spLocks noChangeShapeType="1"/>
            </p:cNvSpPr>
            <p:nvPr/>
          </p:nvSpPr>
          <p:spPr bwMode="auto">
            <a:xfrm>
              <a:off x="1634" y="672"/>
              <a:ext cx="0" cy="1109"/>
            </a:xfrm>
            <a:prstGeom prst="line">
              <a:avLst/>
            </a:prstGeom>
            <a:noFill/>
            <a:ln w="12700">
              <a:solidFill>
                <a:srgbClr val="C4C4C4"/>
              </a:solidFill>
              <a:round/>
              <a:headEnd/>
              <a:tailEnd/>
            </a:ln>
            <a:effectLst/>
          </p:spPr>
          <p:txBody>
            <a:bodyPr wrap="none" anchor="ctr"/>
            <a:lstStyle/>
            <a:p>
              <a:endParaRPr lang="en-US"/>
            </a:p>
          </p:txBody>
        </p:sp>
        <p:sp>
          <p:nvSpPr>
            <p:cNvPr id="77914" name="Line 90"/>
            <p:cNvSpPr>
              <a:spLocks noChangeShapeType="1"/>
            </p:cNvSpPr>
            <p:nvPr/>
          </p:nvSpPr>
          <p:spPr bwMode="auto">
            <a:xfrm>
              <a:off x="1657" y="672"/>
              <a:ext cx="0" cy="1109"/>
            </a:xfrm>
            <a:prstGeom prst="line">
              <a:avLst/>
            </a:prstGeom>
            <a:noFill/>
            <a:ln w="12700">
              <a:solidFill>
                <a:srgbClr val="C4C4C4"/>
              </a:solidFill>
              <a:round/>
              <a:headEnd/>
              <a:tailEnd/>
            </a:ln>
            <a:effectLst/>
          </p:spPr>
          <p:txBody>
            <a:bodyPr wrap="none" anchor="ctr"/>
            <a:lstStyle/>
            <a:p>
              <a:endParaRPr lang="en-US"/>
            </a:p>
          </p:txBody>
        </p:sp>
        <p:sp>
          <p:nvSpPr>
            <p:cNvPr id="77915" name="Line 91"/>
            <p:cNvSpPr>
              <a:spLocks noChangeShapeType="1"/>
            </p:cNvSpPr>
            <p:nvPr/>
          </p:nvSpPr>
          <p:spPr bwMode="auto">
            <a:xfrm>
              <a:off x="1682" y="672"/>
              <a:ext cx="0" cy="1109"/>
            </a:xfrm>
            <a:prstGeom prst="line">
              <a:avLst/>
            </a:prstGeom>
            <a:noFill/>
            <a:ln w="12700">
              <a:solidFill>
                <a:srgbClr val="C4C4C4"/>
              </a:solidFill>
              <a:round/>
              <a:headEnd/>
              <a:tailEnd/>
            </a:ln>
            <a:effectLst/>
          </p:spPr>
          <p:txBody>
            <a:bodyPr wrap="none" anchor="ctr"/>
            <a:lstStyle/>
            <a:p>
              <a:endParaRPr lang="en-US"/>
            </a:p>
          </p:txBody>
        </p:sp>
        <p:sp>
          <p:nvSpPr>
            <p:cNvPr id="77916" name="Line 92"/>
            <p:cNvSpPr>
              <a:spLocks noChangeShapeType="1"/>
            </p:cNvSpPr>
            <p:nvPr/>
          </p:nvSpPr>
          <p:spPr bwMode="auto">
            <a:xfrm>
              <a:off x="1701" y="672"/>
              <a:ext cx="0" cy="1109"/>
            </a:xfrm>
            <a:prstGeom prst="line">
              <a:avLst/>
            </a:prstGeom>
            <a:noFill/>
            <a:ln w="12700">
              <a:solidFill>
                <a:srgbClr val="C4C4C4"/>
              </a:solidFill>
              <a:round/>
              <a:headEnd/>
              <a:tailEnd/>
            </a:ln>
            <a:effectLst/>
          </p:spPr>
          <p:txBody>
            <a:bodyPr wrap="none" anchor="ctr"/>
            <a:lstStyle/>
            <a:p>
              <a:endParaRPr lang="en-US"/>
            </a:p>
          </p:txBody>
        </p:sp>
        <p:sp>
          <p:nvSpPr>
            <p:cNvPr id="77917" name="Line 93"/>
            <p:cNvSpPr>
              <a:spLocks noChangeShapeType="1"/>
            </p:cNvSpPr>
            <p:nvPr/>
          </p:nvSpPr>
          <p:spPr bwMode="auto">
            <a:xfrm>
              <a:off x="1726" y="672"/>
              <a:ext cx="0" cy="1109"/>
            </a:xfrm>
            <a:prstGeom prst="line">
              <a:avLst/>
            </a:prstGeom>
            <a:noFill/>
            <a:ln w="12700">
              <a:solidFill>
                <a:srgbClr val="C4C4C4"/>
              </a:solidFill>
              <a:round/>
              <a:headEnd/>
              <a:tailEnd/>
            </a:ln>
            <a:effectLst/>
          </p:spPr>
          <p:txBody>
            <a:bodyPr wrap="none" anchor="ctr"/>
            <a:lstStyle/>
            <a:p>
              <a:endParaRPr lang="en-US"/>
            </a:p>
          </p:txBody>
        </p:sp>
        <p:sp>
          <p:nvSpPr>
            <p:cNvPr id="77918" name="Line 94"/>
            <p:cNvSpPr>
              <a:spLocks noChangeShapeType="1"/>
            </p:cNvSpPr>
            <p:nvPr/>
          </p:nvSpPr>
          <p:spPr bwMode="auto">
            <a:xfrm>
              <a:off x="1747" y="672"/>
              <a:ext cx="0" cy="1109"/>
            </a:xfrm>
            <a:prstGeom prst="line">
              <a:avLst/>
            </a:prstGeom>
            <a:noFill/>
            <a:ln w="12700">
              <a:solidFill>
                <a:srgbClr val="C4C4C4"/>
              </a:solidFill>
              <a:round/>
              <a:headEnd/>
              <a:tailEnd/>
            </a:ln>
            <a:effectLst/>
          </p:spPr>
          <p:txBody>
            <a:bodyPr wrap="none" anchor="ctr"/>
            <a:lstStyle/>
            <a:p>
              <a:endParaRPr lang="en-US"/>
            </a:p>
          </p:txBody>
        </p:sp>
        <p:sp>
          <p:nvSpPr>
            <p:cNvPr id="77919" name="Line 95"/>
            <p:cNvSpPr>
              <a:spLocks noChangeShapeType="1"/>
            </p:cNvSpPr>
            <p:nvPr/>
          </p:nvSpPr>
          <p:spPr bwMode="auto">
            <a:xfrm>
              <a:off x="1770" y="672"/>
              <a:ext cx="0" cy="1109"/>
            </a:xfrm>
            <a:prstGeom prst="line">
              <a:avLst/>
            </a:prstGeom>
            <a:noFill/>
            <a:ln w="12700">
              <a:solidFill>
                <a:srgbClr val="C4C4C4"/>
              </a:solidFill>
              <a:round/>
              <a:headEnd/>
              <a:tailEnd/>
            </a:ln>
            <a:effectLst/>
          </p:spPr>
          <p:txBody>
            <a:bodyPr wrap="none" anchor="ctr"/>
            <a:lstStyle/>
            <a:p>
              <a:endParaRPr lang="en-US"/>
            </a:p>
          </p:txBody>
        </p:sp>
        <p:sp>
          <p:nvSpPr>
            <p:cNvPr id="77920" name="Line 96"/>
            <p:cNvSpPr>
              <a:spLocks noChangeShapeType="1"/>
            </p:cNvSpPr>
            <p:nvPr/>
          </p:nvSpPr>
          <p:spPr bwMode="auto">
            <a:xfrm>
              <a:off x="1792" y="672"/>
              <a:ext cx="0" cy="1109"/>
            </a:xfrm>
            <a:prstGeom prst="line">
              <a:avLst/>
            </a:prstGeom>
            <a:noFill/>
            <a:ln w="12700">
              <a:solidFill>
                <a:srgbClr val="C4C4C4"/>
              </a:solidFill>
              <a:round/>
              <a:headEnd/>
              <a:tailEnd/>
            </a:ln>
            <a:effectLst/>
          </p:spPr>
          <p:txBody>
            <a:bodyPr wrap="none" anchor="ctr"/>
            <a:lstStyle/>
            <a:p>
              <a:endParaRPr lang="en-US"/>
            </a:p>
          </p:txBody>
        </p:sp>
        <p:sp>
          <p:nvSpPr>
            <p:cNvPr id="77921" name="Line 97"/>
            <p:cNvSpPr>
              <a:spLocks noChangeShapeType="1"/>
            </p:cNvSpPr>
            <p:nvPr/>
          </p:nvSpPr>
          <p:spPr bwMode="auto">
            <a:xfrm>
              <a:off x="1815" y="672"/>
              <a:ext cx="0" cy="1109"/>
            </a:xfrm>
            <a:prstGeom prst="line">
              <a:avLst/>
            </a:prstGeom>
            <a:noFill/>
            <a:ln w="12700">
              <a:solidFill>
                <a:srgbClr val="C4C4C4"/>
              </a:solidFill>
              <a:round/>
              <a:headEnd/>
              <a:tailEnd/>
            </a:ln>
            <a:effectLst/>
          </p:spPr>
          <p:txBody>
            <a:bodyPr wrap="none" anchor="ctr"/>
            <a:lstStyle/>
            <a:p>
              <a:endParaRPr lang="en-US"/>
            </a:p>
          </p:txBody>
        </p:sp>
        <p:sp>
          <p:nvSpPr>
            <p:cNvPr id="77922" name="Line 98"/>
            <p:cNvSpPr>
              <a:spLocks noChangeShapeType="1"/>
            </p:cNvSpPr>
            <p:nvPr/>
          </p:nvSpPr>
          <p:spPr bwMode="auto">
            <a:xfrm>
              <a:off x="1837" y="672"/>
              <a:ext cx="0" cy="1109"/>
            </a:xfrm>
            <a:prstGeom prst="line">
              <a:avLst/>
            </a:prstGeom>
            <a:noFill/>
            <a:ln w="12700">
              <a:solidFill>
                <a:srgbClr val="C4C4C4"/>
              </a:solidFill>
              <a:round/>
              <a:headEnd/>
              <a:tailEnd/>
            </a:ln>
            <a:effectLst/>
          </p:spPr>
          <p:txBody>
            <a:bodyPr wrap="none" anchor="ctr"/>
            <a:lstStyle/>
            <a:p>
              <a:endParaRPr lang="en-US"/>
            </a:p>
          </p:txBody>
        </p:sp>
        <p:sp>
          <p:nvSpPr>
            <p:cNvPr id="77923" name="Line 99"/>
            <p:cNvSpPr>
              <a:spLocks noChangeShapeType="1"/>
            </p:cNvSpPr>
            <p:nvPr/>
          </p:nvSpPr>
          <p:spPr bwMode="auto">
            <a:xfrm>
              <a:off x="1859" y="672"/>
              <a:ext cx="0" cy="1109"/>
            </a:xfrm>
            <a:prstGeom prst="line">
              <a:avLst/>
            </a:prstGeom>
            <a:noFill/>
            <a:ln w="12700">
              <a:solidFill>
                <a:srgbClr val="C4C4C4"/>
              </a:solidFill>
              <a:round/>
              <a:headEnd/>
              <a:tailEnd/>
            </a:ln>
            <a:effectLst/>
          </p:spPr>
          <p:txBody>
            <a:bodyPr wrap="none" anchor="ctr"/>
            <a:lstStyle/>
            <a:p>
              <a:endParaRPr lang="en-US"/>
            </a:p>
          </p:txBody>
        </p:sp>
        <p:sp>
          <p:nvSpPr>
            <p:cNvPr id="77924" name="Line 100"/>
            <p:cNvSpPr>
              <a:spLocks noChangeShapeType="1"/>
            </p:cNvSpPr>
            <p:nvPr/>
          </p:nvSpPr>
          <p:spPr bwMode="auto">
            <a:xfrm>
              <a:off x="1884" y="672"/>
              <a:ext cx="0" cy="1109"/>
            </a:xfrm>
            <a:prstGeom prst="line">
              <a:avLst/>
            </a:prstGeom>
            <a:noFill/>
            <a:ln w="12700">
              <a:solidFill>
                <a:srgbClr val="C4C4C4"/>
              </a:solidFill>
              <a:round/>
              <a:headEnd/>
              <a:tailEnd/>
            </a:ln>
            <a:effectLst/>
          </p:spPr>
          <p:txBody>
            <a:bodyPr wrap="none" anchor="ctr"/>
            <a:lstStyle/>
            <a:p>
              <a:endParaRPr lang="en-US"/>
            </a:p>
          </p:txBody>
        </p:sp>
        <p:sp>
          <p:nvSpPr>
            <p:cNvPr id="77925" name="Line 101"/>
            <p:cNvSpPr>
              <a:spLocks noChangeShapeType="1"/>
            </p:cNvSpPr>
            <p:nvPr/>
          </p:nvSpPr>
          <p:spPr bwMode="auto">
            <a:xfrm>
              <a:off x="1904" y="672"/>
              <a:ext cx="0" cy="1109"/>
            </a:xfrm>
            <a:prstGeom prst="line">
              <a:avLst/>
            </a:prstGeom>
            <a:noFill/>
            <a:ln w="12700">
              <a:solidFill>
                <a:srgbClr val="C4C4C4"/>
              </a:solidFill>
              <a:round/>
              <a:headEnd/>
              <a:tailEnd/>
            </a:ln>
            <a:effectLst/>
          </p:spPr>
          <p:txBody>
            <a:bodyPr wrap="none" anchor="ctr"/>
            <a:lstStyle/>
            <a:p>
              <a:endParaRPr lang="en-US"/>
            </a:p>
          </p:txBody>
        </p:sp>
        <p:sp>
          <p:nvSpPr>
            <p:cNvPr id="77926" name="Line 102"/>
            <p:cNvSpPr>
              <a:spLocks noChangeShapeType="1"/>
            </p:cNvSpPr>
            <p:nvPr/>
          </p:nvSpPr>
          <p:spPr bwMode="auto">
            <a:xfrm>
              <a:off x="1929" y="672"/>
              <a:ext cx="0" cy="1109"/>
            </a:xfrm>
            <a:prstGeom prst="line">
              <a:avLst/>
            </a:prstGeom>
            <a:noFill/>
            <a:ln w="12700">
              <a:solidFill>
                <a:srgbClr val="C4C4C4"/>
              </a:solidFill>
              <a:round/>
              <a:headEnd/>
              <a:tailEnd/>
            </a:ln>
            <a:effectLst/>
          </p:spPr>
          <p:txBody>
            <a:bodyPr wrap="none" anchor="ctr"/>
            <a:lstStyle/>
            <a:p>
              <a:endParaRPr lang="en-US"/>
            </a:p>
          </p:txBody>
        </p:sp>
        <p:sp>
          <p:nvSpPr>
            <p:cNvPr id="77927" name="Line 103"/>
            <p:cNvSpPr>
              <a:spLocks noChangeShapeType="1"/>
            </p:cNvSpPr>
            <p:nvPr/>
          </p:nvSpPr>
          <p:spPr bwMode="auto">
            <a:xfrm>
              <a:off x="1951" y="672"/>
              <a:ext cx="0" cy="1109"/>
            </a:xfrm>
            <a:prstGeom prst="line">
              <a:avLst/>
            </a:prstGeom>
            <a:noFill/>
            <a:ln w="12700">
              <a:solidFill>
                <a:srgbClr val="C4C4C4"/>
              </a:solidFill>
              <a:round/>
              <a:headEnd/>
              <a:tailEnd/>
            </a:ln>
            <a:effectLst/>
          </p:spPr>
          <p:txBody>
            <a:bodyPr wrap="none" anchor="ctr"/>
            <a:lstStyle/>
            <a:p>
              <a:endParaRPr lang="en-US"/>
            </a:p>
          </p:txBody>
        </p:sp>
        <p:sp>
          <p:nvSpPr>
            <p:cNvPr id="77928" name="Line 104"/>
            <p:cNvSpPr>
              <a:spLocks noChangeShapeType="1"/>
            </p:cNvSpPr>
            <p:nvPr/>
          </p:nvSpPr>
          <p:spPr bwMode="auto">
            <a:xfrm>
              <a:off x="1972" y="672"/>
              <a:ext cx="0" cy="1109"/>
            </a:xfrm>
            <a:prstGeom prst="line">
              <a:avLst/>
            </a:prstGeom>
            <a:noFill/>
            <a:ln w="12700">
              <a:solidFill>
                <a:srgbClr val="C4C4C4"/>
              </a:solidFill>
              <a:round/>
              <a:headEnd/>
              <a:tailEnd/>
            </a:ln>
            <a:effectLst/>
          </p:spPr>
          <p:txBody>
            <a:bodyPr wrap="none" anchor="ctr"/>
            <a:lstStyle/>
            <a:p>
              <a:endParaRPr lang="en-US"/>
            </a:p>
          </p:txBody>
        </p:sp>
        <p:sp>
          <p:nvSpPr>
            <p:cNvPr id="77929" name="Line 105"/>
            <p:cNvSpPr>
              <a:spLocks noChangeShapeType="1"/>
            </p:cNvSpPr>
            <p:nvPr/>
          </p:nvSpPr>
          <p:spPr bwMode="auto">
            <a:xfrm>
              <a:off x="1995" y="672"/>
              <a:ext cx="0" cy="1109"/>
            </a:xfrm>
            <a:prstGeom prst="line">
              <a:avLst/>
            </a:prstGeom>
            <a:noFill/>
            <a:ln w="12700">
              <a:solidFill>
                <a:srgbClr val="C4C4C4"/>
              </a:solidFill>
              <a:round/>
              <a:headEnd/>
              <a:tailEnd/>
            </a:ln>
            <a:effectLst/>
          </p:spPr>
          <p:txBody>
            <a:bodyPr wrap="none" anchor="ctr"/>
            <a:lstStyle/>
            <a:p>
              <a:endParaRPr lang="en-US"/>
            </a:p>
          </p:txBody>
        </p:sp>
        <p:sp>
          <p:nvSpPr>
            <p:cNvPr id="77930" name="Line 106"/>
            <p:cNvSpPr>
              <a:spLocks noChangeShapeType="1"/>
            </p:cNvSpPr>
            <p:nvPr/>
          </p:nvSpPr>
          <p:spPr bwMode="auto">
            <a:xfrm>
              <a:off x="2016" y="672"/>
              <a:ext cx="0" cy="1109"/>
            </a:xfrm>
            <a:prstGeom prst="line">
              <a:avLst/>
            </a:prstGeom>
            <a:noFill/>
            <a:ln w="12700">
              <a:solidFill>
                <a:srgbClr val="C4C4C4"/>
              </a:solidFill>
              <a:round/>
              <a:headEnd/>
              <a:tailEnd/>
            </a:ln>
            <a:effectLst/>
          </p:spPr>
          <p:txBody>
            <a:bodyPr wrap="none" anchor="ctr"/>
            <a:lstStyle/>
            <a:p>
              <a:endParaRPr lang="en-US"/>
            </a:p>
          </p:txBody>
        </p:sp>
        <p:sp>
          <p:nvSpPr>
            <p:cNvPr id="77931" name="Line 107"/>
            <p:cNvSpPr>
              <a:spLocks noChangeShapeType="1"/>
            </p:cNvSpPr>
            <p:nvPr/>
          </p:nvSpPr>
          <p:spPr bwMode="auto">
            <a:xfrm>
              <a:off x="2040" y="672"/>
              <a:ext cx="0" cy="1109"/>
            </a:xfrm>
            <a:prstGeom prst="line">
              <a:avLst/>
            </a:prstGeom>
            <a:noFill/>
            <a:ln w="12700">
              <a:solidFill>
                <a:srgbClr val="C4C4C4"/>
              </a:solidFill>
              <a:round/>
              <a:headEnd/>
              <a:tailEnd/>
            </a:ln>
            <a:effectLst/>
          </p:spPr>
          <p:txBody>
            <a:bodyPr wrap="none" anchor="ctr"/>
            <a:lstStyle/>
            <a:p>
              <a:endParaRPr lang="en-US"/>
            </a:p>
          </p:txBody>
        </p:sp>
        <p:sp>
          <p:nvSpPr>
            <p:cNvPr id="77932" name="Line 108"/>
            <p:cNvSpPr>
              <a:spLocks noChangeShapeType="1"/>
            </p:cNvSpPr>
            <p:nvPr/>
          </p:nvSpPr>
          <p:spPr bwMode="auto">
            <a:xfrm>
              <a:off x="2061" y="672"/>
              <a:ext cx="0" cy="1109"/>
            </a:xfrm>
            <a:prstGeom prst="line">
              <a:avLst/>
            </a:prstGeom>
            <a:noFill/>
            <a:ln w="12700">
              <a:solidFill>
                <a:srgbClr val="C4C4C4"/>
              </a:solidFill>
              <a:round/>
              <a:headEnd/>
              <a:tailEnd/>
            </a:ln>
            <a:effectLst/>
          </p:spPr>
          <p:txBody>
            <a:bodyPr wrap="none" anchor="ctr"/>
            <a:lstStyle/>
            <a:p>
              <a:endParaRPr lang="en-US"/>
            </a:p>
          </p:txBody>
        </p:sp>
        <p:sp>
          <p:nvSpPr>
            <p:cNvPr id="77933" name="Line 109"/>
            <p:cNvSpPr>
              <a:spLocks noChangeShapeType="1"/>
            </p:cNvSpPr>
            <p:nvPr/>
          </p:nvSpPr>
          <p:spPr bwMode="auto">
            <a:xfrm>
              <a:off x="2087" y="672"/>
              <a:ext cx="0" cy="1109"/>
            </a:xfrm>
            <a:prstGeom prst="line">
              <a:avLst/>
            </a:prstGeom>
            <a:noFill/>
            <a:ln w="12700">
              <a:solidFill>
                <a:srgbClr val="C4C4C4"/>
              </a:solidFill>
              <a:round/>
              <a:headEnd/>
              <a:tailEnd/>
            </a:ln>
            <a:effectLst/>
          </p:spPr>
          <p:txBody>
            <a:bodyPr wrap="none" anchor="ctr"/>
            <a:lstStyle/>
            <a:p>
              <a:endParaRPr lang="en-US"/>
            </a:p>
          </p:txBody>
        </p:sp>
        <p:sp>
          <p:nvSpPr>
            <p:cNvPr id="77934" name="Line 110"/>
            <p:cNvSpPr>
              <a:spLocks noChangeShapeType="1"/>
            </p:cNvSpPr>
            <p:nvPr/>
          </p:nvSpPr>
          <p:spPr bwMode="auto">
            <a:xfrm>
              <a:off x="2106" y="672"/>
              <a:ext cx="0" cy="1109"/>
            </a:xfrm>
            <a:prstGeom prst="line">
              <a:avLst/>
            </a:prstGeom>
            <a:noFill/>
            <a:ln w="12700">
              <a:solidFill>
                <a:srgbClr val="C4C4C4"/>
              </a:solidFill>
              <a:round/>
              <a:headEnd/>
              <a:tailEnd/>
            </a:ln>
            <a:effectLst/>
          </p:spPr>
          <p:txBody>
            <a:bodyPr wrap="none" anchor="ctr"/>
            <a:lstStyle/>
            <a:p>
              <a:endParaRPr lang="en-US"/>
            </a:p>
          </p:txBody>
        </p:sp>
        <p:sp>
          <p:nvSpPr>
            <p:cNvPr id="77935" name="Line 111"/>
            <p:cNvSpPr>
              <a:spLocks noChangeShapeType="1"/>
            </p:cNvSpPr>
            <p:nvPr/>
          </p:nvSpPr>
          <p:spPr bwMode="auto">
            <a:xfrm>
              <a:off x="2131" y="672"/>
              <a:ext cx="0" cy="1109"/>
            </a:xfrm>
            <a:prstGeom prst="line">
              <a:avLst/>
            </a:prstGeom>
            <a:noFill/>
            <a:ln w="12700">
              <a:solidFill>
                <a:srgbClr val="C4C4C4"/>
              </a:solidFill>
              <a:round/>
              <a:headEnd/>
              <a:tailEnd/>
            </a:ln>
            <a:effectLst/>
          </p:spPr>
          <p:txBody>
            <a:bodyPr wrap="none" anchor="ctr"/>
            <a:lstStyle/>
            <a:p>
              <a:endParaRPr lang="en-US"/>
            </a:p>
          </p:txBody>
        </p:sp>
        <p:sp>
          <p:nvSpPr>
            <p:cNvPr id="77936" name="Line 112"/>
            <p:cNvSpPr>
              <a:spLocks noChangeShapeType="1"/>
            </p:cNvSpPr>
            <p:nvPr/>
          </p:nvSpPr>
          <p:spPr bwMode="auto">
            <a:xfrm>
              <a:off x="2152" y="672"/>
              <a:ext cx="0" cy="1109"/>
            </a:xfrm>
            <a:prstGeom prst="line">
              <a:avLst/>
            </a:prstGeom>
            <a:noFill/>
            <a:ln w="12700">
              <a:solidFill>
                <a:srgbClr val="C4C4C4"/>
              </a:solidFill>
              <a:round/>
              <a:headEnd/>
              <a:tailEnd/>
            </a:ln>
            <a:effectLst/>
          </p:spPr>
          <p:txBody>
            <a:bodyPr wrap="none" anchor="ctr"/>
            <a:lstStyle/>
            <a:p>
              <a:endParaRPr lang="en-US"/>
            </a:p>
          </p:txBody>
        </p:sp>
        <p:sp>
          <p:nvSpPr>
            <p:cNvPr id="77937" name="Line 113"/>
            <p:cNvSpPr>
              <a:spLocks noChangeShapeType="1"/>
            </p:cNvSpPr>
            <p:nvPr/>
          </p:nvSpPr>
          <p:spPr bwMode="auto">
            <a:xfrm>
              <a:off x="865" y="757"/>
              <a:ext cx="0" cy="2677"/>
            </a:xfrm>
            <a:prstGeom prst="line">
              <a:avLst/>
            </a:prstGeom>
            <a:noFill/>
            <a:ln w="12700">
              <a:solidFill>
                <a:srgbClr val="C4C4C4"/>
              </a:solidFill>
              <a:round/>
              <a:headEnd/>
              <a:tailEnd/>
            </a:ln>
            <a:effectLst/>
          </p:spPr>
          <p:txBody>
            <a:bodyPr wrap="none" anchor="ctr"/>
            <a:lstStyle/>
            <a:p>
              <a:endParaRPr lang="en-US"/>
            </a:p>
          </p:txBody>
        </p:sp>
        <p:sp>
          <p:nvSpPr>
            <p:cNvPr id="77938" name="Line 114"/>
            <p:cNvSpPr>
              <a:spLocks noChangeShapeType="1"/>
            </p:cNvSpPr>
            <p:nvPr/>
          </p:nvSpPr>
          <p:spPr bwMode="auto">
            <a:xfrm>
              <a:off x="889" y="757"/>
              <a:ext cx="0" cy="2677"/>
            </a:xfrm>
            <a:prstGeom prst="line">
              <a:avLst/>
            </a:prstGeom>
            <a:noFill/>
            <a:ln w="12700">
              <a:solidFill>
                <a:srgbClr val="C4C4C4"/>
              </a:solidFill>
              <a:round/>
              <a:headEnd/>
              <a:tailEnd/>
            </a:ln>
            <a:effectLst/>
          </p:spPr>
          <p:txBody>
            <a:bodyPr wrap="none" anchor="ctr"/>
            <a:lstStyle/>
            <a:p>
              <a:endParaRPr lang="en-US"/>
            </a:p>
          </p:txBody>
        </p:sp>
        <p:sp>
          <p:nvSpPr>
            <p:cNvPr id="77939" name="Line 115"/>
            <p:cNvSpPr>
              <a:spLocks noChangeShapeType="1"/>
            </p:cNvSpPr>
            <p:nvPr/>
          </p:nvSpPr>
          <p:spPr bwMode="auto">
            <a:xfrm>
              <a:off x="914" y="757"/>
              <a:ext cx="0" cy="2677"/>
            </a:xfrm>
            <a:prstGeom prst="line">
              <a:avLst/>
            </a:prstGeom>
            <a:noFill/>
            <a:ln w="12700">
              <a:solidFill>
                <a:srgbClr val="C4C4C4"/>
              </a:solidFill>
              <a:round/>
              <a:headEnd/>
              <a:tailEnd/>
            </a:ln>
            <a:effectLst/>
          </p:spPr>
          <p:txBody>
            <a:bodyPr wrap="none" anchor="ctr"/>
            <a:lstStyle/>
            <a:p>
              <a:endParaRPr lang="en-US"/>
            </a:p>
          </p:txBody>
        </p:sp>
        <p:sp>
          <p:nvSpPr>
            <p:cNvPr id="77940" name="Line 116"/>
            <p:cNvSpPr>
              <a:spLocks noChangeShapeType="1"/>
            </p:cNvSpPr>
            <p:nvPr/>
          </p:nvSpPr>
          <p:spPr bwMode="auto">
            <a:xfrm>
              <a:off x="939" y="757"/>
              <a:ext cx="0" cy="2677"/>
            </a:xfrm>
            <a:prstGeom prst="line">
              <a:avLst/>
            </a:prstGeom>
            <a:noFill/>
            <a:ln w="12700">
              <a:solidFill>
                <a:srgbClr val="C4C4C4"/>
              </a:solidFill>
              <a:round/>
              <a:headEnd/>
              <a:tailEnd/>
            </a:ln>
            <a:effectLst/>
          </p:spPr>
          <p:txBody>
            <a:bodyPr wrap="none" anchor="ctr"/>
            <a:lstStyle/>
            <a:p>
              <a:endParaRPr lang="en-US"/>
            </a:p>
          </p:txBody>
        </p:sp>
        <p:sp>
          <p:nvSpPr>
            <p:cNvPr id="77941" name="Line 117"/>
            <p:cNvSpPr>
              <a:spLocks noChangeShapeType="1"/>
            </p:cNvSpPr>
            <p:nvPr/>
          </p:nvSpPr>
          <p:spPr bwMode="auto">
            <a:xfrm>
              <a:off x="961" y="757"/>
              <a:ext cx="0" cy="2677"/>
            </a:xfrm>
            <a:prstGeom prst="line">
              <a:avLst/>
            </a:prstGeom>
            <a:noFill/>
            <a:ln w="12700">
              <a:solidFill>
                <a:srgbClr val="C4C4C4"/>
              </a:solidFill>
              <a:round/>
              <a:headEnd/>
              <a:tailEnd/>
            </a:ln>
            <a:effectLst/>
          </p:spPr>
          <p:txBody>
            <a:bodyPr wrap="none" anchor="ctr"/>
            <a:lstStyle/>
            <a:p>
              <a:endParaRPr lang="en-US"/>
            </a:p>
          </p:txBody>
        </p:sp>
        <p:sp>
          <p:nvSpPr>
            <p:cNvPr id="77942" name="Line 118"/>
            <p:cNvSpPr>
              <a:spLocks noChangeShapeType="1"/>
            </p:cNvSpPr>
            <p:nvPr/>
          </p:nvSpPr>
          <p:spPr bwMode="auto">
            <a:xfrm>
              <a:off x="840" y="755"/>
              <a:ext cx="0" cy="2678"/>
            </a:xfrm>
            <a:prstGeom prst="line">
              <a:avLst/>
            </a:prstGeom>
            <a:noFill/>
            <a:ln w="12700">
              <a:solidFill>
                <a:srgbClr val="C4C4C4"/>
              </a:solidFill>
              <a:round/>
              <a:headEnd/>
              <a:tailEnd/>
            </a:ln>
            <a:effectLst/>
          </p:spPr>
          <p:txBody>
            <a:bodyPr wrap="none" anchor="ctr"/>
            <a:lstStyle/>
            <a:p>
              <a:endParaRPr lang="en-US"/>
            </a:p>
          </p:txBody>
        </p:sp>
        <p:sp>
          <p:nvSpPr>
            <p:cNvPr id="77943" name="Line 119"/>
            <p:cNvSpPr>
              <a:spLocks noChangeShapeType="1"/>
            </p:cNvSpPr>
            <p:nvPr/>
          </p:nvSpPr>
          <p:spPr bwMode="auto">
            <a:xfrm>
              <a:off x="986" y="757"/>
              <a:ext cx="0" cy="2677"/>
            </a:xfrm>
            <a:prstGeom prst="line">
              <a:avLst/>
            </a:prstGeom>
            <a:noFill/>
            <a:ln w="12700">
              <a:solidFill>
                <a:srgbClr val="C4C4C4"/>
              </a:solidFill>
              <a:round/>
              <a:headEnd/>
              <a:tailEnd/>
            </a:ln>
            <a:effectLst/>
          </p:spPr>
          <p:txBody>
            <a:bodyPr wrap="none" anchor="ctr"/>
            <a:lstStyle/>
            <a:p>
              <a:endParaRPr lang="en-US"/>
            </a:p>
          </p:txBody>
        </p:sp>
        <p:sp>
          <p:nvSpPr>
            <p:cNvPr id="77944" name="Line 120"/>
            <p:cNvSpPr>
              <a:spLocks noChangeShapeType="1"/>
            </p:cNvSpPr>
            <p:nvPr/>
          </p:nvSpPr>
          <p:spPr bwMode="auto">
            <a:xfrm>
              <a:off x="1008" y="757"/>
              <a:ext cx="0" cy="2677"/>
            </a:xfrm>
            <a:prstGeom prst="line">
              <a:avLst/>
            </a:prstGeom>
            <a:noFill/>
            <a:ln w="12700">
              <a:solidFill>
                <a:srgbClr val="C4C4C4"/>
              </a:solidFill>
              <a:round/>
              <a:headEnd/>
              <a:tailEnd/>
            </a:ln>
            <a:effectLst/>
          </p:spPr>
          <p:txBody>
            <a:bodyPr wrap="none" anchor="ctr"/>
            <a:lstStyle/>
            <a:p>
              <a:endParaRPr lang="en-US"/>
            </a:p>
          </p:txBody>
        </p:sp>
        <p:sp>
          <p:nvSpPr>
            <p:cNvPr id="77945" name="Line 121"/>
            <p:cNvSpPr>
              <a:spLocks noChangeShapeType="1"/>
            </p:cNvSpPr>
            <p:nvPr/>
          </p:nvSpPr>
          <p:spPr bwMode="auto">
            <a:xfrm>
              <a:off x="1034" y="757"/>
              <a:ext cx="0" cy="2677"/>
            </a:xfrm>
            <a:prstGeom prst="line">
              <a:avLst/>
            </a:prstGeom>
            <a:noFill/>
            <a:ln w="12700">
              <a:solidFill>
                <a:srgbClr val="C4C4C4"/>
              </a:solidFill>
              <a:round/>
              <a:headEnd/>
              <a:tailEnd/>
            </a:ln>
            <a:effectLst/>
          </p:spPr>
          <p:txBody>
            <a:bodyPr wrap="none" anchor="ctr"/>
            <a:lstStyle/>
            <a:p>
              <a:endParaRPr lang="en-US"/>
            </a:p>
          </p:txBody>
        </p:sp>
        <p:sp>
          <p:nvSpPr>
            <p:cNvPr id="77946" name="Line 122"/>
            <p:cNvSpPr>
              <a:spLocks noChangeShapeType="1"/>
            </p:cNvSpPr>
            <p:nvPr/>
          </p:nvSpPr>
          <p:spPr bwMode="auto">
            <a:xfrm>
              <a:off x="1058" y="757"/>
              <a:ext cx="0" cy="2677"/>
            </a:xfrm>
            <a:prstGeom prst="line">
              <a:avLst/>
            </a:prstGeom>
            <a:noFill/>
            <a:ln w="12700">
              <a:solidFill>
                <a:srgbClr val="C4C4C4"/>
              </a:solidFill>
              <a:round/>
              <a:headEnd/>
              <a:tailEnd/>
            </a:ln>
            <a:effectLst/>
          </p:spPr>
          <p:txBody>
            <a:bodyPr wrap="none" anchor="ctr"/>
            <a:lstStyle/>
            <a:p>
              <a:endParaRPr lang="en-US"/>
            </a:p>
          </p:txBody>
        </p:sp>
        <p:sp>
          <p:nvSpPr>
            <p:cNvPr id="77947" name="Line 123"/>
            <p:cNvSpPr>
              <a:spLocks noChangeShapeType="1"/>
            </p:cNvSpPr>
            <p:nvPr/>
          </p:nvSpPr>
          <p:spPr bwMode="auto">
            <a:xfrm>
              <a:off x="1083" y="757"/>
              <a:ext cx="0" cy="2677"/>
            </a:xfrm>
            <a:prstGeom prst="line">
              <a:avLst/>
            </a:prstGeom>
            <a:noFill/>
            <a:ln w="12700">
              <a:solidFill>
                <a:srgbClr val="C4C4C4"/>
              </a:solidFill>
              <a:round/>
              <a:headEnd/>
              <a:tailEnd/>
            </a:ln>
            <a:effectLst/>
          </p:spPr>
          <p:txBody>
            <a:bodyPr wrap="none" anchor="ctr"/>
            <a:lstStyle/>
            <a:p>
              <a:endParaRPr lang="en-US"/>
            </a:p>
          </p:txBody>
        </p:sp>
        <p:sp>
          <p:nvSpPr>
            <p:cNvPr id="77948" name="Line 124"/>
            <p:cNvSpPr>
              <a:spLocks noChangeShapeType="1"/>
            </p:cNvSpPr>
            <p:nvPr/>
          </p:nvSpPr>
          <p:spPr bwMode="auto">
            <a:xfrm>
              <a:off x="1104" y="757"/>
              <a:ext cx="0" cy="2677"/>
            </a:xfrm>
            <a:prstGeom prst="line">
              <a:avLst/>
            </a:prstGeom>
            <a:noFill/>
            <a:ln w="12700">
              <a:solidFill>
                <a:srgbClr val="C4C4C4"/>
              </a:solidFill>
              <a:round/>
              <a:headEnd/>
              <a:tailEnd/>
            </a:ln>
            <a:effectLst/>
          </p:spPr>
          <p:txBody>
            <a:bodyPr wrap="none" anchor="ctr"/>
            <a:lstStyle/>
            <a:p>
              <a:endParaRPr lang="en-US"/>
            </a:p>
          </p:txBody>
        </p:sp>
        <p:sp>
          <p:nvSpPr>
            <p:cNvPr id="77949" name="Line 125"/>
            <p:cNvSpPr>
              <a:spLocks noChangeShapeType="1"/>
            </p:cNvSpPr>
            <p:nvPr/>
          </p:nvSpPr>
          <p:spPr bwMode="auto">
            <a:xfrm>
              <a:off x="1129" y="757"/>
              <a:ext cx="0" cy="2677"/>
            </a:xfrm>
            <a:prstGeom prst="line">
              <a:avLst/>
            </a:prstGeom>
            <a:noFill/>
            <a:ln w="12700">
              <a:solidFill>
                <a:srgbClr val="C4C4C4"/>
              </a:solidFill>
              <a:round/>
              <a:headEnd/>
              <a:tailEnd/>
            </a:ln>
            <a:effectLst/>
          </p:spPr>
          <p:txBody>
            <a:bodyPr wrap="none" anchor="ctr"/>
            <a:lstStyle/>
            <a:p>
              <a:endParaRPr lang="en-US"/>
            </a:p>
          </p:txBody>
        </p:sp>
        <p:sp>
          <p:nvSpPr>
            <p:cNvPr id="77950" name="Line 126"/>
            <p:cNvSpPr>
              <a:spLocks noChangeShapeType="1"/>
            </p:cNvSpPr>
            <p:nvPr/>
          </p:nvSpPr>
          <p:spPr bwMode="auto">
            <a:xfrm>
              <a:off x="1153" y="757"/>
              <a:ext cx="0" cy="2677"/>
            </a:xfrm>
            <a:prstGeom prst="line">
              <a:avLst/>
            </a:prstGeom>
            <a:noFill/>
            <a:ln w="12700">
              <a:solidFill>
                <a:srgbClr val="C4C4C4"/>
              </a:solidFill>
              <a:round/>
              <a:headEnd/>
              <a:tailEnd/>
            </a:ln>
            <a:effectLst/>
          </p:spPr>
          <p:txBody>
            <a:bodyPr wrap="none" anchor="ctr"/>
            <a:lstStyle/>
            <a:p>
              <a:endParaRPr lang="en-US"/>
            </a:p>
          </p:txBody>
        </p:sp>
        <p:sp>
          <p:nvSpPr>
            <p:cNvPr id="77951" name="Line 127"/>
            <p:cNvSpPr>
              <a:spLocks noChangeShapeType="1"/>
            </p:cNvSpPr>
            <p:nvPr/>
          </p:nvSpPr>
          <p:spPr bwMode="auto">
            <a:xfrm>
              <a:off x="1175" y="757"/>
              <a:ext cx="0" cy="2677"/>
            </a:xfrm>
            <a:prstGeom prst="line">
              <a:avLst/>
            </a:prstGeom>
            <a:noFill/>
            <a:ln w="12700">
              <a:solidFill>
                <a:srgbClr val="C4C4C4"/>
              </a:solidFill>
              <a:round/>
              <a:headEnd/>
              <a:tailEnd/>
            </a:ln>
            <a:effectLst/>
          </p:spPr>
          <p:txBody>
            <a:bodyPr wrap="none" anchor="ctr"/>
            <a:lstStyle/>
            <a:p>
              <a:endParaRPr lang="en-US"/>
            </a:p>
          </p:txBody>
        </p:sp>
        <p:sp>
          <p:nvSpPr>
            <p:cNvPr id="77952" name="Line 128"/>
            <p:cNvSpPr>
              <a:spLocks noChangeShapeType="1"/>
            </p:cNvSpPr>
            <p:nvPr/>
          </p:nvSpPr>
          <p:spPr bwMode="auto">
            <a:xfrm>
              <a:off x="1200" y="757"/>
              <a:ext cx="0" cy="2677"/>
            </a:xfrm>
            <a:prstGeom prst="line">
              <a:avLst/>
            </a:prstGeom>
            <a:noFill/>
            <a:ln w="12700">
              <a:solidFill>
                <a:srgbClr val="C4C4C4"/>
              </a:solidFill>
              <a:round/>
              <a:headEnd/>
              <a:tailEnd/>
            </a:ln>
            <a:effectLst/>
          </p:spPr>
          <p:txBody>
            <a:bodyPr wrap="none" anchor="ctr"/>
            <a:lstStyle/>
            <a:p>
              <a:endParaRPr lang="en-US"/>
            </a:p>
          </p:txBody>
        </p:sp>
        <p:sp>
          <p:nvSpPr>
            <p:cNvPr id="77953" name="Line 129"/>
            <p:cNvSpPr>
              <a:spLocks noChangeShapeType="1"/>
            </p:cNvSpPr>
            <p:nvPr/>
          </p:nvSpPr>
          <p:spPr bwMode="auto">
            <a:xfrm>
              <a:off x="1225" y="757"/>
              <a:ext cx="0" cy="2677"/>
            </a:xfrm>
            <a:prstGeom prst="line">
              <a:avLst/>
            </a:prstGeom>
            <a:noFill/>
            <a:ln w="12700">
              <a:solidFill>
                <a:srgbClr val="C4C4C4"/>
              </a:solidFill>
              <a:round/>
              <a:headEnd/>
              <a:tailEnd/>
            </a:ln>
            <a:effectLst/>
          </p:spPr>
          <p:txBody>
            <a:bodyPr wrap="none" anchor="ctr"/>
            <a:lstStyle/>
            <a:p>
              <a:endParaRPr lang="en-US"/>
            </a:p>
          </p:txBody>
        </p:sp>
        <p:sp>
          <p:nvSpPr>
            <p:cNvPr id="77954" name="Freeform 130"/>
            <p:cNvSpPr>
              <a:spLocks/>
            </p:cNvSpPr>
            <p:nvPr/>
          </p:nvSpPr>
          <p:spPr bwMode="auto">
            <a:xfrm>
              <a:off x="696" y="472"/>
              <a:ext cx="548" cy="17"/>
            </a:xfrm>
            <a:custGeom>
              <a:avLst/>
              <a:gdLst/>
              <a:ahLst/>
              <a:cxnLst>
                <a:cxn ang="0">
                  <a:pos x="0" y="0"/>
                </a:cxn>
                <a:cxn ang="0">
                  <a:pos x="547" y="0"/>
                </a:cxn>
                <a:cxn ang="0">
                  <a:pos x="547" y="16"/>
                </a:cxn>
                <a:cxn ang="0">
                  <a:pos x="0" y="16"/>
                </a:cxn>
                <a:cxn ang="0">
                  <a:pos x="0" y="0"/>
                </a:cxn>
              </a:cxnLst>
              <a:rect l="0" t="0" r="r" b="b"/>
              <a:pathLst>
                <a:path w="548" h="17">
                  <a:moveTo>
                    <a:pt x="0" y="0"/>
                  </a:moveTo>
                  <a:lnTo>
                    <a:pt x="547" y="0"/>
                  </a:lnTo>
                  <a:lnTo>
                    <a:pt x="547" y="16"/>
                  </a:lnTo>
                  <a:lnTo>
                    <a:pt x="0" y="16"/>
                  </a:lnTo>
                  <a:lnTo>
                    <a:pt x="0" y="0"/>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7955" name="Freeform 131"/>
            <p:cNvSpPr>
              <a:spLocks/>
            </p:cNvSpPr>
            <p:nvPr/>
          </p:nvSpPr>
          <p:spPr bwMode="auto">
            <a:xfrm>
              <a:off x="696" y="472"/>
              <a:ext cx="558" cy="22"/>
            </a:xfrm>
            <a:custGeom>
              <a:avLst/>
              <a:gdLst/>
              <a:ahLst/>
              <a:cxnLst>
                <a:cxn ang="0">
                  <a:pos x="0" y="0"/>
                </a:cxn>
                <a:cxn ang="0">
                  <a:pos x="557" y="0"/>
                </a:cxn>
                <a:cxn ang="0">
                  <a:pos x="557" y="21"/>
                </a:cxn>
                <a:cxn ang="0">
                  <a:pos x="0" y="21"/>
                </a:cxn>
                <a:cxn ang="0">
                  <a:pos x="0" y="0"/>
                </a:cxn>
              </a:cxnLst>
              <a:rect l="0" t="0" r="r" b="b"/>
              <a:pathLst>
                <a:path w="558" h="22">
                  <a:moveTo>
                    <a:pt x="0" y="0"/>
                  </a:moveTo>
                  <a:lnTo>
                    <a:pt x="557" y="0"/>
                  </a:lnTo>
                  <a:lnTo>
                    <a:pt x="557" y="21"/>
                  </a:lnTo>
                  <a:lnTo>
                    <a:pt x="0" y="21"/>
                  </a:lnTo>
                  <a:lnTo>
                    <a:pt x="0" y="0"/>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7956" name="Freeform 132"/>
            <p:cNvSpPr>
              <a:spLocks/>
            </p:cNvSpPr>
            <p:nvPr/>
          </p:nvSpPr>
          <p:spPr bwMode="auto">
            <a:xfrm>
              <a:off x="716" y="413"/>
              <a:ext cx="510" cy="341"/>
            </a:xfrm>
            <a:custGeom>
              <a:avLst/>
              <a:gdLst/>
              <a:ahLst/>
              <a:cxnLst>
                <a:cxn ang="0">
                  <a:pos x="250" y="0"/>
                </a:cxn>
                <a:cxn ang="0">
                  <a:pos x="206" y="15"/>
                </a:cxn>
                <a:cxn ang="0">
                  <a:pos x="166" y="31"/>
                </a:cxn>
                <a:cxn ang="0">
                  <a:pos x="132" y="48"/>
                </a:cxn>
                <a:cxn ang="0">
                  <a:pos x="104" y="67"/>
                </a:cxn>
                <a:cxn ang="0">
                  <a:pos x="79" y="85"/>
                </a:cxn>
                <a:cxn ang="0">
                  <a:pos x="59" y="104"/>
                </a:cxn>
                <a:cxn ang="0">
                  <a:pos x="43" y="125"/>
                </a:cxn>
                <a:cxn ang="0">
                  <a:pos x="31" y="146"/>
                </a:cxn>
                <a:cxn ang="0">
                  <a:pos x="22" y="168"/>
                </a:cxn>
                <a:cxn ang="0">
                  <a:pos x="13" y="190"/>
                </a:cxn>
                <a:cxn ang="0">
                  <a:pos x="9" y="214"/>
                </a:cxn>
                <a:cxn ang="0">
                  <a:pos x="7" y="237"/>
                </a:cxn>
                <a:cxn ang="0">
                  <a:pos x="4" y="262"/>
                </a:cxn>
                <a:cxn ang="0">
                  <a:pos x="3" y="287"/>
                </a:cxn>
                <a:cxn ang="0">
                  <a:pos x="1" y="313"/>
                </a:cxn>
                <a:cxn ang="0">
                  <a:pos x="0" y="340"/>
                </a:cxn>
                <a:cxn ang="0">
                  <a:pos x="509" y="326"/>
                </a:cxn>
                <a:cxn ang="0">
                  <a:pos x="509" y="299"/>
                </a:cxn>
                <a:cxn ang="0">
                  <a:pos x="508" y="273"/>
                </a:cxn>
                <a:cxn ang="0">
                  <a:pos x="506" y="247"/>
                </a:cxn>
                <a:cxn ang="0">
                  <a:pos x="504" y="223"/>
                </a:cxn>
                <a:cxn ang="0">
                  <a:pos x="500" y="200"/>
                </a:cxn>
                <a:cxn ang="0">
                  <a:pos x="494" y="176"/>
                </a:cxn>
                <a:cxn ang="0">
                  <a:pos x="485" y="154"/>
                </a:cxn>
                <a:cxn ang="0">
                  <a:pos x="474" y="133"/>
                </a:cxn>
                <a:cxn ang="0">
                  <a:pos x="459" y="113"/>
                </a:cxn>
                <a:cxn ang="0">
                  <a:pos x="440" y="94"/>
                </a:cxn>
                <a:cxn ang="0">
                  <a:pos x="417" y="74"/>
                </a:cxn>
                <a:cxn ang="0">
                  <a:pos x="391" y="57"/>
                </a:cxn>
                <a:cxn ang="0">
                  <a:pos x="357" y="39"/>
                </a:cxn>
                <a:cxn ang="0">
                  <a:pos x="319" y="23"/>
                </a:cxn>
                <a:cxn ang="0">
                  <a:pos x="275" y="7"/>
                </a:cxn>
              </a:cxnLst>
              <a:rect l="0" t="0" r="r" b="b"/>
              <a:pathLst>
                <a:path w="510" h="341">
                  <a:moveTo>
                    <a:pt x="250" y="0"/>
                  </a:moveTo>
                  <a:lnTo>
                    <a:pt x="250" y="0"/>
                  </a:lnTo>
                  <a:lnTo>
                    <a:pt x="228" y="7"/>
                  </a:lnTo>
                  <a:lnTo>
                    <a:pt x="206" y="15"/>
                  </a:lnTo>
                  <a:lnTo>
                    <a:pt x="186" y="24"/>
                  </a:lnTo>
                  <a:lnTo>
                    <a:pt x="166" y="31"/>
                  </a:lnTo>
                  <a:lnTo>
                    <a:pt x="148" y="40"/>
                  </a:lnTo>
                  <a:lnTo>
                    <a:pt x="132" y="48"/>
                  </a:lnTo>
                  <a:lnTo>
                    <a:pt x="117" y="57"/>
                  </a:lnTo>
                  <a:lnTo>
                    <a:pt x="104" y="67"/>
                  </a:lnTo>
                  <a:lnTo>
                    <a:pt x="90" y="76"/>
                  </a:lnTo>
                  <a:lnTo>
                    <a:pt x="79" y="85"/>
                  </a:lnTo>
                  <a:lnTo>
                    <a:pt x="69" y="95"/>
                  </a:lnTo>
                  <a:lnTo>
                    <a:pt x="59" y="104"/>
                  </a:lnTo>
                  <a:lnTo>
                    <a:pt x="51" y="114"/>
                  </a:lnTo>
                  <a:lnTo>
                    <a:pt x="43" y="125"/>
                  </a:lnTo>
                  <a:lnTo>
                    <a:pt x="38" y="135"/>
                  </a:lnTo>
                  <a:lnTo>
                    <a:pt x="31" y="146"/>
                  </a:lnTo>
                  <a:lnTo>
                    <a:pt x="26" y="157"/>
                  </a:lnTo>
                  <a:lnTo>
                    <a:pt x="22" y="168"/>
                  </a:lnTo>
                  <a:lnTo>
                    <a:pt x="18" y="179"/>
                  </a:lnTo>
                  <a:lnTo>
                    <a:pt x="13" y="190"/>
                  </a:lnTo>
                  <a:lnTo>
                    <a:pt x="12" y="202"/>
                  </a:lnTo>
                  <a:lnTo>
                    <a:pt x="9" y="214"/>
                  </a:lnTo>
                  <a:lnTo>
                    <a:pt x="8" y="225"/>
                  </a:lnTo>
                  <a:lnTo>
                    <a:pt x="7" y="237"/>
                  </a:lnTo>
                  <a:lnTo>
                    <a:pt x="4" y="249"/>
                  </a:lnTo>
                  <a:lnTo>
                    <a:pt x="4" y="262"/>
                  </a:lnTo>
                  <a:lnTo>
                    <a:pt x="3" y="275"/>
                  </a:lnTo>
                  <a:lnTo>
                    <a:pt x="3" y="287"/>
                  </a:lnTo>
                  <a:lnTo>
                    <a:pt x="3" y="301"/>
                  </a:lnTo>
                  <a:lnTo>
                    <a:pt x="1" y="313"/>
                  </a:lnTo>
                  <a:lnTo>
                    <a:pt x="1" y="327"/>
                  </a:lnTo>
                  <a:lnTo>
                    <a:pt x="0" y="340"/>
                  </a:lnTo>
                  <a:lnTo>
                    <a:pt x="509" y="340"/>
                  </a:lnTo>
                  <a:lnTo>
                    <a:pt x="509" y="326"/>
                  </a:lnTo>
                  <a:lnTo>
                    <a:pt x="509" y="312"/>
                  </a:lnTo>
                  <a:lnTo>
                    <a:pt x="509" y="299"/>
                  </a:lnTo>
                  <a:lnTo>
                    <a:pt x="508" y="286"/>
                  </a:lnTo>
                  <a:lnTo>
                    <a:pt x="508" y="273"/>
                  </a:lnTo>
                  <a:lnTo>
                    <a:pt x="508" y="260"/>
                  </a:lnTo>
                  <a:lnTo>
                    <a:pt x="506" y="247"/>
                  </a:lnTo>
                  <a:lnTo>
                    <a:pt x="505" y="235"/>
                  </a:lnTo>
                  <a:lnTo>
                    <a:pt x="504" y="223"/>
                  </a:lnTo>
                  <a:lnTo>
                    <a:pt x="502" y="211"/>
                  </a:lnTo>
                  <a:lnTo>
                    <a:pt x="500" y="200"/>
                  </a:lnTo>
                  <a:lnTo>
                    <a:pt x="497" y="188"/>
                  </a:lnTo>
                  <a:lnTo>
                    <a:pt x="494" y="176"/>
                  </a:lnTo>
                  <a:lnTo>
                    <a:pt x="490" y="166"/>
                  </a:lnTo>
                  <a:lnTo>
                    <a:pt x="485" y="154"/>
                  </a:lnTo>
                  <a:lnTo>
                    <a:pt x="479" y="144"/>
                  </a:lnTo>
                  <a:lnTo>
                    <a:pt x="474" y="133"/>
                  </a:lnTo>
                  <a:lnTo>
                    <a:pt x="467" y="123"/>
                  </a:lnTo>
                  <a:lnTo>
                    <a:pt x="459" y="113"/>
                  </a:lnTo>
                  <a:lnTo>
                    <a:pt x="450" y="104"/>
                  </a:lnTo>
                  <a:lnTo>
                    <a:pt x="440" y="94"/>
                  </a:lnTo>
                  <a:lnTo>
                    <a:pt x="430" y="84"/>
                  </a:lnTo>
                  <a:lnTo>
                    <a:pt x="417" y="74"/>
                  </a:lnTo>
                  <a:lnTo>
                    <a:pt x="404" y="66"/>
                  </a:lnTo>
                  <a:lnTo>
                    <a:pt x="391" y="57"/>
                  </a:lnTo>
                  <a:lnTo>
                    <a:pt x="374" y="48"/>
                  </a:lnTo>
                  <a:lnTo>
                    <a:pt x="357" y="39"/>
                  </a:lnTo>
                  <a:lnTo>
                    <a:pt x="339" y="31"/>
                  </a:lnTo>
                  <a:lnTo>
                    <a:pt x="319" y="23"/>
                  </a:lnTo>
                  <a:lnTo>
                    <a:pt x="298" y="15"/>
                  </a:lnTo>
                  <a:lnTo>
                    <a:pt x="275" y="7"/>
                  </a:lnTo>
                  <a:lnTo>
                    <a:pt x="250" y="0"/>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7957" name="Freeform 133"/>
            <p:cNvSpPr>
              <a:spLocks/>
            </p:cNvSpPr>
            <p:nvPr/>
          </p:nvSpPr>
          <p:spPr bwMode="auto">
            <a:xfrm>
              <a:off x="838" y="333"/>
              <a:ext cx="265" cy="197"/>
            </a:xfrm>
            <a:custGeom>
              <a:avLst/>
              <a:gdLst/>
              <a:ahLst/>
              <a:cxnLst>
                <a:cxn ang="0">
                  <a:pos x="145" y="1"/>
                </a:cxn>
                <a:cxn ang="0">
                  <a:pos x="172" y="5"/>
                </a:cxn>
                <a:cxn ang="0">
                  <a:pos x="195" y="12"/>
                </a:cxn>
                <a:cxn ang="0">
                  <a:pos x="216" y="22"/>
                </a:cxn>
                <a:cxn ang="0">
                  <a:pos x="234" y="36"/>
                </a:cxn>
                <a:cxn ang="0">
                  <a:pos x="248" y="52"/>
                </a:cxn>
                <a:cxn ang="0">
                  <a:pos x="258" y="69"/>
                </a:cxn>
                <a:cxn ang="0">
                  <a:pos x="264" y="88"/>
                </a:cxn>
                <a:cxn ang="0">
                  <a:pos x="264" y="108"/>
                </a:cxn>
                <a:cxn ang="0">
                  <a:pos x="258" y="127"/>
                </a:cxn>
                <a:cxn ang="0">
                  <a:pos x="248" y="144"/>
                </a:cxn>
                <a:cxn ang="0">
                  <a:pos x="234" y="160"/>
                </a:cxn>
                <a:cxn ang="0">
                  <a:pos x="216" y="173"/>
                </a:cxn>
                <a:cxn ang="0">
                  <a:pos x="195" y="184"/>
                </a:cxn>
                <a:cxn ang="0">
                  <a:pos x="172" y="191"/>
                </a:cxn>
                <a:cxn ang="0">
                  <a:pos x="145" y="195"/>
                </a:cxn>
                <a:cxn ang="0">
                  <a:pos x="119" y="195"/>
                </a:cxn>
                <a:cxn ang="0">
                  <a:pos x="93" y="191"/>
                </a:cxn>
                <a:cxn ang="0">
                  <a:pos x="70" y="184"/>
                </a:cxn>
                <a:cxn ang="0">
                  <a:pos x="49" y="173"/>
                </a:cxn>
                <a:cxn ang="0">
                  <a:pos x="31" y="160"/>
                </a:cxn>
                <a:cxn ang="0">
                  <a:pos x="17" y="144"/>
                </a:cxn>
                <a:cxn ang="0">
                  <a:pos x="6" y="127"/>
                </a:cxn>
                <a:cxn ang="0">
                  <a:pos x="1" y="108"/>
                </a:cxn>
                <a:cxn ang="0">
                  <a:pos x="1" y="88"/>
                </a:cxn>
                <a:cxn ang="0">
                  <a:pos x="6" y="69"/>
                </a:cxn>
                <a:cxn ang="0">
                  <a:pos x="17" y="52"/>
                </a:cxn>
                <a:cxn ang="0">
                  <a:pos x="31" y="36"/>
                </a:cxn>
                <a:cxn ang="0">
                  <a:pos x="49" y="22"/>
                </a:cxn>
                <a:cxn ang="0">
                  <a:pos x="70" y="12"/>
                </a:cxn>
                <a:cxn ang="0">
                  <a:pos x="93" y="5"/>
                </a:cxn>
                <a:cxn ang="0">
                  <a:pos x="119" y="1"/>
                </a:cxn>
              </a:cxnLst>
              <a:rect l="0" t="0" r="r" b="b"/>
              <a:pathLst>
                <a:path w="265" h="197">
                  <a:moveTo>
                    <a:pt x="132" y="0"/>
                  </a:moveTo>
                  <a:lnTo>
                    <a:pt x="145" y="1"/>
                  </a:lnTo>
                  <a:lnTo>
                    <a:pt x="159" y="2"/>
                  </a:lnTo>
                  <a:lnTo>
                    <a:pt x="172" y="5"/>
                  </a:lnTo>
                  <a:lnTo>
                    <a:pt x="184" y="8"/>
                  </a:lnTo>
                  <a:lnTo>
                    <a:pt x="195" y="12"/>
                  </a:lnTo>
                  <a:lnTo>
                    <a:pt x="206" y="17"/>
                  </a:lnTo>
                  <a:lnTo>
                    <a:pt x="216" y="22"/>
                  </a:lnTo>
                  <a:lnTo>
                    <a:pt x="225" y="29"/>
                  </a:lnTo>
                  <a:lnTo>
                    <a:pt x="234" y="36"/>
                  </a:lnTo>
                  <a:lnTo>
                    <a:pt x="242" y="44"/>
                  </a:lnTo>
                  <a:lnTo>
                    <a:pt x="248" y="52"/>
                  </a:lnTo>
                  <a:lnTo>
                    <a:pt x="254" y="60"/>
                  </a:lnTo>
                  <a:lnTo>
                    <a:pt x="258" y="69"/>
                  </a:lnTo>
                  <a:lnTo>
                    <a:pt x="261" y="79"/>
                  </a:lnTo>
                  <a:lnTo>
                    <a:pt x="264" y="88"/>
                  </a:lnTo>
                  <a:lnTo>
                    <a:pt x="264" y="98"/>
                  </a:lnTo>
                  <a:lnTo>
                    <a:pt x="264" y="108"/>
                  </a:lnTo>
                  <a:lnTo>
                    <a:pt x="261" y="118"/>
                  </a:lnTo>
                  <a:lnTo>
                    <a:pt x="258" y="127"/>
                  </a:lnTo>
                  <a:lnTo>
                    <a:pt x="254" y="136"/>
                  </a:lnTo>
                  <a:lnTo>
                    <a:pt x="248" y="144"/>
                  </a:lnTo>
                  <a:lnTo>
                    <a:pt x="242" y="152"/>
                  </a:lnTo>
                  <a:lnTo>
                    <a:pt x="234" y="160"/>
                  </a:lnTo>
                  <a:lnTo>
                    <a:pt x="225" y="167"/>
                  </a:lnTo>
                  <a:lnTo>
                    <a:pt x="216" y="173"/>
                  </a:lnTo>
                  <a:lnTo>
                    <a:pt x="206" y="179"/>
                  </a:lnTo>
                  <a:lnTo>
                    <a:pt x="195" y="184"/>
                  </a:lnTo>
                  <a:lnTo>
                    <a:pt x="184" y="188"/>
                  </a:lnTo>
                  <a:lnTo>
                    <a:pt x="172" y="191"/>
                  </a:lnTo>
                  <a:lnTo>
                    <a:pt x="159" y="194"/>
                  </a:lnTo>
                  <a:lnTo>
                    <a:pt x="145" y="195"/>
                  </a:lnTo>
                  <a:lnTo>
                    <a:pt x="132" y="196"/>
                  </a:lnTo>
                  <a:lnTo>
                    <a:pt x="119" y="195"/>
                  </a:lnTo>
                  <a:lnTo>
                    <a:pt x="106" y="194"/>
                  </a:lnTo>
                  <a:lnTo>
                    <a:pt x="93" y="191"/>
                  </a:lnTo>
                  <a:lnTo>
                    <a:pt x="80" y="188"/>
                  </a:lnTo>
                  <a:lnTo>
                    <a:pt x="70" y="184"/>
                  </a:lnTo>
                  <a:lnTo>
                    <a:pt x="58" y="179"/>
                  </a:lnTo>
                  <a:lnTo>
                    <a:pt x="49" y="173"/>
                  </a:lnTo>
                  <a:lnTo>
                    <a:pt x="39" y="167"/>
                  </a:lnTo>
                  <a:lnTo>
                    <a:pt x="31" y="160"/>
                  </a:lnTo>
                  <a:lnTo>
                    <a:pt x="22" y="152"/>
                  </a:lnTo>
                  <a:lnTo>
                    <a:pt x="17" y="144"/>
                  </a:lnTo>
                  <a:lnTo>
                    <a:pt x="10" y="136"/>
                  </a:lnTo>
                  <a:lnTo>
                    <a:pt x="6" y="127"/>
                  </a:lnTo>
                  <a:lnTo>
                    <a:pt x="3" y="118"/>
                  </a:lnTo>
                  <a:lnTo>
                    <a:pt x="1" y="108"/>
                  </a:lnTo>
                  <a:lnTo>
                    <a:pt x="0" y="98"/>
                  </a:lnTo>
                  <a:lnTo>
                    <a:pt x="1" y="88"/>
                  </a:lnTo>
                  <a:lnTo>
                    <a:pt x="3" y="79"/>
                  </a:lnTo>
                  <a:lnTo>
                    <a:pt x="6" y="69"/>
                  </a:lnTo>
                  <a:lnTo>
                    <a:pt x="10" y="60"/>
                  </a:lnTo>
                  <a:lnTo>
                    <a:pt x="17" y="52"/>
                  </a:lnTo>
                  <a:lnTo>
                    <a:pt x="22" y="44"/>
                  </a:lnTo>
                  <a:lnTo>
                    <a:pt x="31" y="36"/>
                  </a:lnTo>
                  <a:lnTo>
                    <a:pt x="39" y="29"/>
                  </a:lnTo>
                  <a:lnTo>
                    <a:pt x="49" y="22"/>
                  </a:lnTo>
                  <a:lnTo>
                    <a:pt x="58" y="17"/>
                  </a:lnTo>
                  <a:lnTo>
                    <a:pt x="70" y="12"/>
                  </a:lnTo>
                  <a:lnTo>
                    <a:pt x="80" y="8"/>
                  </a:lnTo>
                  <a:lnTo>
                    <a:pt x="93" y="5"/>
                  </a:lnTo>
                  <a:lnTo>
                    <a:pt x="106" y="2"/>
                  </a:lnTo>
                  <a:lnTo>
                    <a:pt x="119" y="1"/>
                  </a:lnTo>
                  <a:lnTo>
                    <a:pt x="132" y="0"/>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7958" name="Freeform 134"/>
            <p:cNvSpPr>
              <a:spLocks/>
            </p:cNvSpPr>
            <p:nvPr/>
          </p:nvSpPr>
          <p:spPr bwMode="auto">
            <a:xfrm>
              <a:off x="838" y="333"/>
              <a:ext cx="274" cy="202"/>
            </a:xfrm>
            <a:custGeom>
              <a:avLst/>
              <a:gdLst/>
              <a:ahLst/>
              <a:cxnLst>
                <a:cxn ang="0">
                  <a:pos x="137" y="0"/>
                </a:cxn>
                <a:cxn ang="0">
                  <a:pos x="165" y="2"/>
                </a:cxn>
                <a:cxn ang="0">
                  <a:pos x="190" y="8"/>
                </a:cxn>
                <a:cxn ang="0">
                  <a:pos x="213" y="17"/>
                </a:cxn>
                <a:cxn ang="0">
                  <a:pos x="233" y="29"/>
                </a:cxn>
                <a:cxn ang="0">
                  <a:pos x="250" y="45"/>
                </a:cxn>
                <a:cxn ang="0">
                  <a:pos x="262" y="62"/>
                </a:cxn>
                <a:cxn ang="0">
                  <a:pos x="270" y="81"/>
                </a:cxn>
                <a:cxn ang="0">
                  <a:pos x="273" y="101"/>
                </a:cxn>
                <a:cxn ang="0">
                  <a:pos x="270" y="121"/>
                </a:cxn>
                <a:cxn ang="0">
                  <a:pos x="262" y="140"/>
                </a:cxn>
                <a:cxn ang="0">
                  <a:pos x="250" y="156"/>
                </a:cxn>
                <a:cxn ang="0">
                  <a:pos x="233" y="171"/>
                </a:cxn>
                <a:cxn ang="0">
                  <a:pos x="213" y="183"/>
                </a:cxn>
                <a:cxn ang="0">
                  <a:pos x="190" y="193"/>
                </a:cxn>
                <a:cxn ang="0">
                  <a:pos x="165" y="199"/>
                </a:cxn>
                <a:cxn ang="0">
                  <a:pos x="137" y="201"/>
                </a:cxn>
                <a:cxn ang="0">
                  <a:pos x="110" y="199"/>
                </a:cxn>
                <a:cxn ang="0">
                  <a:pos x="83" y="193"/>
                </a:cxn>
                <a:cxn ang="0">
                  <a:pos x="60" y="183"/>
                </a:cxn>
                <a:cxn ang="0">
                  <a:pos x="40" y="171"/>
                </a:cxn>
                <a:cxn ang="0">
                  <a:pos x="23" y="156"/>
                </a:cxn>
                <a:cxn ang="0">
                  <a:pos x="11" y="140"/>
                </a:cxn>
                <a:cxn ang="0">
                  <a:pos x="3" y="121"/>
                </a:cxn>
                <a:cxn ang="0">
                  <a:pos x="0" y="101"/>
                </a:cxn>
                <a:cxn ang="0">
                  <a:pos x="3" y="81"/>
                </a:cxn>
                <a:cxn ang="0">
                  <a:pos x="11" y="62"/>
                </a:cxn>
                <a:cxn ang="0">
                  <a:pos x="23" y="45"/>
                </a:cxn>
                <a:cxn ang="0">
                  <a:pos x="40" y="29"/>
                </a:cxn>
                <a:cxn ang="0">
                  <a:pos x="60" y="17"/>
                </a:cxn>
                <a:cxn ang="0">
                  <a:pos x="83" y="8"/>
                </a:cxn>
                <a:cxn ang="0">
                  <a:pos x="110" y="2"/>
                </a:cxn>
                <a:cxn ang="0">
                  <a:pos x="137" y="0"/>
                </a:cxn>
              </a:cxnLst>
              <a:rect l="0" t="0" r="r" b="b"/>
              <a:pathLst>
                <a:path w="274" h="202">
                  <a:moveTo>
                    <a:pt x="137" y="0"/>
                  </a:moveTo>
                  <a:lnTo>
                    <a:pt x="137" y="0"/>
                  </a:lnTo>
                  <a:lnTo>
                    <a:pt x="150" y="1"/>
                  </a:lnTo>
                  <a:lnTo>
                    <a:pt x="165" y="2"/>
                  </a:lnTo>
                  <a:lnTo>
                    <a:pt x="178" y="5"/>
                  </a:lnTo>
                  <a:lnTo>
                    <a:pt x="190" y="8"/>
                  </a:lnTo>
                  <a:lnTo>
                    <a:pt x="202" y="12"/>
                  </a:lnTo>
                  <a:lnTo>
                    <a:pt x="213" y="17"/>
                  </a:lnTo>
                  <a:lnTo>
                    <a:pt x="223" y="23"/>
                  </a:lnTo>
                  <a:lnTo>
                    <a:pt x="233" y="29"/>
                  </a:lnTo>
                  <a:lnTo>
                    <a:pt x="242" y="37"/>
                  </a:lnTo>
                  <a:lnTo>
                    <a:pt x="250" y="45"/>
                  </a:lnTo>
                  <a:lnTo>
                    <a:pt x="257" y="53"/>
                  </a:lnTo>
                  <a:lnTo>
                    <a:pt x="262" y="62"/>
                  </a:lnTo>
                  <a:lnTo>
                    <a:pt x="266" y="71"/>
                  </a:lnTo>
                  <a:lnTo>
                    <a:pt x="270" y="81"/>
                  </a:lnTo>
                  <a:lnTo>
                    <a:pt x="273" y="90"/>
                  </a:lnTo>
                  <a:lnTo>
                    <a:pt x="273" y="101"/>
                  </a:lnTo>
                  <a:lnTo>
                    <a:pt x="273" y="111"/>
                  </a:lnTo>
                  <a:lnTo>
                    <a:pt x="270" y="121"/>
                  </a:lnTo>
                  <a:lnTo>
                    <a:pt x="266" y="130"/>
                  </a:lnTo>
                  <a:lnTo>
                    <a:pt x="262" y="140"/>
                  </a:lnTo>
                  <a:lnTo>
                    <a:pt x="257" y="148"/>
                  </a:lnTo>
                  <a:lnTo>
                    <a:pt x="250" y="156"/>
                  </a:lnTo>
                  <a:lnTo>
                    <a:pt x="242" y="164"/>
                  </a:lnTo>
                  <a:lnTo>
                    <a:pt x="233" y="171"/>
                  </a:lnTo>
                  <a:lnTo>
                    <a:pt x="223" y="177"/>
                  </a:lnTo>
                  <a:lnTo>
                    <a:pt x="213" y="183"/>
                  </a:lnTo>
                  <a:lnTo>
                    <a:pt x="202" y="189"/>
                  </a:lnTo>
                  <a:lnTo>
                    <a:pt x="190" y="193"/>
                  </a:lnTo>
                  <a:lnTo>
                    <a:pt x="178" y="196"/>
                  </a:lnTo>
                  <a:lnTo>
                    <a:pt x="165" y="199"/>
                  </a:lnTo>
                  <a:lnTo>
                    <a:pt x="150" y="200"/>
                  </a:lnTo>
                  <a:lnTo>
                    <a:pt x="137" y="201"/>
                  </a:lnTo>
                  <a:lnTo>
                    <a:pt x="123" y="200"/>
                  </a:lnTo>
                  <a:lnTo>
                    <a:pt x="110" y="199"/>
                  </a:lnTo>
                  <a:lnTo>
                    <a:pt x="96" y="196"/>
                  </a:lnTo>
                  <a:lnTo>
                    <a:pt x="83" y="193"/>
                  </a:lnTo>
                  <a:lnTo>
                    <a:pt x="72" y="189"/>
                  </a:lnTo>
                  <a:lnTo>
                    <a:pt x="60" y="183"/>
                  </a:lnTo>
                  <a:lnTo>
                    <a:pt x="51" y="177"/>
                  </a:lnTo>
                  <a:lnTo>
                    <a:pt x="40" y="171"/>
                  </a:lnTo>
                  <a:lnTo>
                    <a:pt x="32" y="164"/>
                  </a:lnTo>
                  <a:lnTo>
                    <a:pt x="23" y="156"/>
                  </a:lnTo>
                  <a:lnTo>
                    <a:pt x="17" y="148"/>
                  </a:lnTo>
                  <a:lnTo>
                    <a:pt x="11" y="140"/>
                  </a:lnTo>
                  <a:lnTo>
                    <a:pt x="7" y="130"/>
                  </a:lnTo>
                  <a:lnTo>
                    <a:pt x="3" y="121"/>
                  </a:lnTo>
                  <a:lnTo>
                    <a:pt x="1" y="111"/>
                  </a:lnTo>
                  <a:lnTo>
                    <a:pt x="0" y="101"/>
                  </a:lnTo>
                  <a:lnTo>
                    <a:pt x="1" y="90"/>
                  </a:lnTo>
                  <a:lnTo>
                    <a:pt x="3" y="81"/>
                  </a:lnTo>
                  <a:lnTo>
                    <a:pt x="7" y="71"/>
                  </a:lnTo>
                  <a:lnTo>
                    <a:pt x="11" y="62"/>
                  </a:lnTo>
                  <a:lnTo>
                    <a:pt x="17" y="53"/>
                  </a:lnTo>
                  <a:lnTo>
                    <a:pt x="23" y="45"/>
                  </a:lnTo>
                  <a:lnTo>
                    <a:pt x="32" y="37"/>
                  </a:lnTo>
                  <a:lnTo>
                    <a:pt x="40" y="29"/>
                  </a:lnTo>
                  <a:lnTo>
                    <a:pt x="51" y="23"/>
                  </a:lnTo>
                  <a:lnTo>
                    <a:pt x="60" y="17"/>
                  </a:lnTo>
                  <a:lnTo>
                    <a:pt x="72" y="12"/>
                  </a:lnTo>
                  <a:lnTo>
                    <a:pt x="83" y="8"/>
                  </a:lnTo>
                  <a:lnTo>
                    <a:pt x="96" y="5"/>
                  </a:lnTo>
                  <a:lnTo>
                    <a:pt x="110" y="2"/>
                  </a:lnTo>
                  <a:lnTo>
                    <a:pt x="123" y="1"/>
                  </a:lnTo>
                  <a:lnTo>
                    <a:pt x="137" y="0"/>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7959" name="Freeform 135"/>
            <p:cNvSpPr>
              <a:spLocks/>
            </p:cNvSpPr>
            <p:nvPr/>
          </p:nvSpPr>
          <p:spPr bwMode="auto">
            <a:xfrm>
              <a:off x="1470" y="648"/>
              <a:ext cx="715" cy="17"/>
            </a:xfrm>
            <a:custGeom>
              <a:avLst/>
              <a:gdLst/>
              <a:ahLst/>
              <a:cxnLst>
                <a:cxn ang="0">
                  <a:pos x="0" y="0"/>
                </a:cxn>
                <a:cxn ang="0">
                  <a:pos x="714" y="0"/>
                </a:cxn>
                <a:cxn ang="0">
                  <a:pos x="714" y="16"/>
                </a:cxn>
                <a:cxn ang="0">
                  <a:pos x="0" y="16"/>
                </a:cxn>
                <a:cxn ang="0">
                  <a:pos x="0" y="0"/>
                </a:cxn>
              </a:cxnLst>
              <a:rect l="0" t="0" r="r" b="b"/>
              <a:pathLst>
                <a:path w="715" h="17">
                  <a:moveTo>
                    <a:pt x="0" y="0"/>
                  </a:moveTo>
                  <a:lnTo>
                    <a:pt x="714" y="0"/>
                  </a:lnTo>
                  <a:lnTo>
                    <a:pt x="714" y="16"/>
                  </a:lnTo>
                  <a:lnTo>
                    <a:pt x="0" y="16"/>
                  </a:lnTo>
                  <a:lnTo>
                    <a:pt x="0" y="0"/>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7960" name="Freeform 136"/>
            <p:cNvSpPr>
              <a:spLocks/>
            </p:cNvSpPr>
            <p:nvPr/>
          </p:nvSpPr>
          <p:spPr bwMode="auto">
            <a:xfrm>
              <a:off x="1470" y="648"/>
              <a:ext cx="723" cy="22"/>
            </a:xfrm>
            <a:custGeom>
              <a:avLst/>
              <a:gdLst/>
              <a:ahLst/>
              <a:cxnLst>
                <a:cxn ang="0">
                  <a:pos x="0" y="0"/>
                </a:cxn>
                <a:cxn ang="0">
                  <a:pos x="722" y="0"/>
                </a:cxn>
                <a:cxn ang="0">
                  <a:pos x="722" y="21"/>
                </a:cxn>
                <a:cxn ang="0">
                  <a:pos x="0" y="21"/>
                </a:cxn>
                <a:cxn ang="0">
                  <a:pos x="0" y="0"/>
                </a:cxn>
              </a:cxnLst>
              <a:rect l="0" t="0" r="r" b="b"/>
              <a:pathLst>
                <a:path w="723" h="22">
                  <a:moveTo>
                    <a:pt x="0" y="0"/>
                  </a:moveTo>
                  <a:lnTo>
                    <a:pt x="722" y="0"/>
                  </a:lnTo>
                  <a:lnTo>
                    <a:pt x="722" y="21"/>
                  </a:lnTo>
                  <a:lnTo>
                    <a:pt x="0" y="21"/>
                  </a:lnTo>
                  <a:lnTo>
                    <a:pt x="0" y="0"/>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7961" name="Freeform 137"/>
            <p:cNvSpPr>
              <a:spLocks/>
            </p:cNvSpPr>
            <p:nvPr/>
          </p:nvSpPr>
          <p:spPr bwMode="auto">
            <a:xfrm>
              <a:off x="1606" y="182"/>
              <a:ext cx="1022" cy="464"/>
            </a:xfrm>
            <a:custGeom>
              <a:avLst/>
              <a:gdLst/>
              <a:ahLst/>
              <a:cxnLst>
                <a:cxn ang="0">
                  <a:pos x="0" y="463"/>
                </a:cxn>
                <a:cxn ang="0">
                  <a:pos x="0" y="194"/>
                </a:cxn>
                <a:cxn ang="0">
                  <a:pos x="1" y="184"/>
                </a:cxn>
                <a:cxn ang="0">
                  <a:pos x="7" y="173"/>
                </a:cxn>
                <a:cxn ang="0">
                  <a:pos x="15" y="160"/>
                </a:cxn>
                <a:cxn ang="0">
                  <a:pos x="24" y="145"/>
                </a:cxn>
                <a:cxn ang="0">
                  <a:pos x="36" y="130"/>
                </a:cxn>
                <a:cxn ang="0">
                  <a:pos x="51" y="114"/>
                </a:cxn>
                <a:cxn ang="0">
                  <a:pos x="65" y="97"/>
                </a:cxn>
                <a:cxn ang="0">
                  <a:pos x="81" y="81"/>
                </a:cxn>
                <a:cxn ang="0">
                  <a:pos x="98" y="65"/>
                </a:cxn>
                <a:cxn ang="0">
                  <a:pos x="116" y="50"/>
                </a:cxn>
                <a:cxn ang="0">
                  <a:pos x="133" y="36"/>
                </a:cxn>
                <a:cxn ang="0">
                  <a:pos x="152" y="24"/>
                </a:cxn>
                <a:cxn ang="0">
                  <a:pos x="168" y="14"/>
                </a:cxn>
                <a:cxn ang="0">
                  <a:pos x="183" y="6"/>
                </a:cxn>
                <a:cxn ang="0">
                  <a:pos x="198" y="2"/>
                </a:cxn>
                <a:cxn ang="0">
                  <a:pos x="211" y="0"/>
                </a:cxn>
                <a:cxn ang="0">
                  <a:pos x="1021" y="0"/>
                </a:cxn>
                <a:cxn ang="0">
                  <a:pos x="1021" y="269"/>
                </a:cxn>
                <a:cxn ang="0">
                  <a:pos x="483" y="269"/>
                </a:cxn>
                <a:cxn ang="0">
                  <a:pos x="467" y="270"/>
                </a:cxn>
                <a:cxn ang="0">
                  <a:pos x="453" y="273"/>
                </a:cxn>
                <a:cxn ang="0">
                  <a:pos x="443" y="276"/>
                </a:cxn>
                <a:cxn ang="0">
                  <a:pos x="435" y="282"/>
                </a:cxn>
                <a:cxn ang="0">
                  <a:pos x="429" y="289"/>
                </a:cxn>
                <a:cxn ang="0">
                  <a:pos x="425" y="298"/>
                </a:cxn>
                <a:cxn ang="0">
                  <a:pos x="423" y="311"/>
                </a:cxn>
                <a:cxn ang="0">
                  <a:pos x="421" y="325"/>
                </a:cxn>
                <a:cxn ang="0">
                  <a:pos x="421" y="463"/>
                </a:cxn>
                <a:cxn ang="0">
                  <a:pos x="0" y="463"/>
                </a:cxn>
              </a:cxnLst>
              <a:rect l="0" t="0" r="r" b="b"/>
              <a:pathLst>
                <a:path w="1022" h="464">
                  <a:moveTo>
                    <a:pt x="0" y="463"/>
                  </a:moveTo>
                  <a:lnTo>
                    <a:pt x="0" y="194"/>
                  </a:lnTo>
                  <a:lnTo>
                    <a:pt x="1" y="184"/>
                  </a:lnTo>
                  <a:lnTo>
                    <a:pt x="7" y="173"/>
                  </a:lnTo>
                  <a:lnTo>
                    <a:pt x="15" y="160"/>
                  </a:lnTo>
                  <a:lnTo>
                    <a:pt x="24" y="145"/>
                  </a:lnTo>
                  <a:lnTo>
                    <a:pt x="36" y="130"/>
                  </a:lnTo>
                  <a:lnTo>
                    <a:pt x="51" y="114"/>
                  </a:lnTo>
                  <a:lnTo>
                    <a:pt x="65" y="97"/>
                  </a:lnTo>
                  <a:lnTo>
                    <a:pt x="81" y="81"/>
                  </a:lnTo>
                  <a:lnTo>
                    <a:pt x="98" y="65"/>
                  </a:lnTo>
                  <a:lnTo>
                    <a:pt x="116" y="50"/>
                  </a:lnTo>
                  <a:lnTo>
                    <a:pt x="133" y="36"/>
                  </a:lnTo>
                  <a:lnTo>
                    <a:pt x="152" y="24"/>
                  </a:lnTo>
                  <a:lnTo>
                    <a:pt x="168" y="14"/>
                  </a:lnTo>
                  <a:lnTo>
                    <a:pt x="183" y="6"/>
                  </a:lnTo>
                  <a:lnTo>
                    <a:pt x="198" y="2"/>
                  </a:lnTo>
                  <a:lnTo>
                    <a:pt x="211" y="0"/>
                  </a:lnTo>
                  <a:lnTo>
                    <a:pt x="1021" y="0"/>
                  </a:lnTo>
                  <a:lnTo>
                    <a:pt x="1021" y="269"/>
                  </a:lnTo>
                  <a:lnTo>
                    <a:pt x="483" y="269"/>
                  </a:lnTo>
                  <a:lnTo>
                    <a:pt x="467" y="270"/>
                  </a:lnTo>
                  <a:lnTo>
                    <a:pt x="453" y="273"/>
                  </a:lnTo>
                  <a:lnTo>
                    <a:pt x="443" y="276"/>
                  </a:lnTo>
                  <a:lnTo>
                    <a:pt x="435" y="282"/>
                  </a:lnTo>
                  <a:lnTo>
                    <a:pt x="429" y="289"/>
                  </a:lnTo>
                  <a:lnTo>
                    <a:pt x="425" y="298"/>
                  </a:lnTo>
                  <a:lnTo>
                    <a:pt x="423" y="311"/>
                  </a:lnTo>
                  <a:lnTo>
                    <a:pt x="421" y="325"/>
                  </a:lnTo>
                  <a:lnTo>
                    <a:pt x="421" y="463"/>
                  </a:lnTo>
                  <a:lnTo>
                    <a:pt x="0" y="463"/>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7962" name="Freeform 138"/>
            <p:cNvSpPr>
              <a:spLocks/>
            </p:cNvSpPr>
            <p:nvPr/>
          </p:nvSpPr>
          <p:spPr bwMode="auto">
            <a:xfrm>
              <a:off x="1606" y="182"/>
              <a:ext cx="1028" cy="469"/>
            </a:xfrm>
            <a:custGeom>
              <a:avLst/>
              <a:gdLst/>
              <a:ahLst/>
              <a:cxnLst>
                <a:cxn ang="0">
                  <a:pos x="0" y="468"/>
                </a:cxn>
                <a:cxn ang="0">
                  <a:pos x="0" y="196"/>
                </a:cxn>
                <a:cxn ang="0">
                  <a:pos x="1" y="186"/>
                </a:cxn>
                <a:cxn ang="0">
                  <a:pos x="7" y="174"/>
                </a:cxn>
                <a:cxn ang="0">
                  <a:pos x="15" y="161"/>
                </a:cxn>
                <a:cxn ang="0">
                  <a:pos x="24" y="147"/>
                </a:cxn>
                <a:cxn ang="0">
                  <a:pos x="36" y="131"/>
                </a:cxn>
                <a:cxn ang="0">
                  <a:pos x="51" y="115"/>
                </a:cxn>
                <a:cxn ang="0">
                  <a:pos x="66" y="98"/>
                </a:cxn>
                <a:cxn ang="0">
                  <a:pos x="82" y="82"/>
                </a:cxn>
                <a:cxn ang="0">
                  <a:pos x="99" y="65"/>
                </a:cxn>
                <a:cxn ang="0">
                  <a:pos x="116" y="51"/>
                </a:cxn>
                <a:cxn ang="0">
                  <a:pos x="134" y="37"/>
                </a:cxn>
                <a:cxn ang="0">
                  <a:pos x="152" y="24"/>
                </a:cxn>
                <a:cxn ang="0">
                  <a:pos x="168" y="14"/>
                </a:cxn>
                <a:cxn ang="0">
                  <a:pos x="185" y="7"/>
                </a:cxn>
                <a:cxn ang="0">
                  <a:pos x="199" y="2"/>
                </a:cxn>
                <a:cxn ang="0">
                  <a:pos x="213" y="0"/>
                </a:cxn>
                <a:cxn ang="0">
                  <a:pos x="1027" y="0"/>
                </a:cxn>
                <a:cxn ang="0">
                  <a:pos x="1027" y="272"/>
                </a:cxn>
                <a:cxn ang="0">
                  <a:pos x="485" y="272"/>
                </a:cxn>
                <a:cxn ang="0">
                  <a:pos x="469" y="273"/>
                </a:cxn>
                <a:cxn ang="0">
                  <a:pos x="456" y="276"/>
                </a:cxn>
                <a:cxn ang="0">
                  <a:pos x="445" y="279"/>
                </a:cxn>
                <a:cxn ang="0">
                  <a:pos x="437" y="285"/>
                </a:cxn>
                <a:cxn ang="0">
                  <a:pos x="432" y="292"/>
                </a:cxn>
                <a:cxn ang="0">
                  <a:pos x="428" y="302"/>
                </a:cxn>
                <a:cxn ang="0">
                  <a:pos x="425" y="314"/>
                </a:cxn>
                <a:cxn ang="0">
                  <a:pos x="424" y="329"/>
                </a:cxn>
                <a:cxn ang="0">
                  <a:pos x="424" y="468"/>
                </a:cxn>
                <a:cxn ang="0">
                  <a:pos x="0" y="468"/>
                </a:cxn>
              </a:cxnLst>
              <a:rect l="0" t="0" r="r" b="b"/>
              <a:pathLst>
                <a:path w="1028" h="469">
                  <a:moveTo>
                    <a:pt x="0" y="468"/>
                  </a:moveTo>
                  <a:lnTo>
                    <a:pt x="0" y="196"/>
                  </a:lnTo>
                  <a:lnTo>
                    <a:pt x="1" y="186"/>
                  </a:lnTo>
                  <a:lnTo>
                    <a:pt x="7" y="174"/>
                  </a:lnTo>
                  <a:lnTo>
                    <a:pt x="15" y="161"/>
                  </a:lnTo>
                  <a:lnTo>
                    <a:pt x="24" y="147"/>
                  </a:lnTo>
                  <a:lnTo>
                    <a:pt x="36" y="131"/>
                  </a:lnTo>
                  <a:lnTo>
                    <a:pt x="51" y="115"/>
                  </a:lnTo>
                  <a:lnTo>
                    <a:pt x="66" y="98"/>
                  </a:lnTo>
                  <a:lnTo>
                    <a:pt x="82" y="82"/>
                  </a:lnTo>
                  <a:lnTo>
                    <a:pt x="99" y="65"/>
                  </a:lnTo>
                  <a:lnTo>
                    <a:pt x="116" y="51"/>
                  </a:lnTo>
                  <a:lnTo>
                    <a:pt x="134" y="37"/>
                  </a:lnTo>
                  <a:lnTo>
                    <a:pt x="152" y="24"/>
                  </a:lnTo>
                  <a:lnTo>
                    <a:pt x="168" y="14"/>
                  </a:lnTo>
                  <a:lnTo>
                    <a:pt x="185" y="7"/>
                  </a:lnTo>
                  <a:lnTo>
                    <a:pt x="199" y="2"/>
                  </a:lnTo>
                  <a:lnTo>
                    <a:pt x="213" y="0"/>
                  </a:lnTo>
                  <a:lnTo>
                    <a:pt x="1027" y="0"/>
                  </a:lnTo>
                  <a:lnTo>
                    <a:pt x="1027" y="272"/>
                  </a:lnTo>
                  <a:lnTo>
                    <a:pt x="485" y="272"/>
                  </a:lnTo>
                  <a:lnTo>
                    <a:pt x="469" y="273"/>
                  </a:lnTo>
                  <a:lnTo>
                    <a:pt x="456" y="276"/>
                  </a:lnTo>
                  <a:lnTo>
                    <a:pt x="445" y="279"/>
                  </a:lnTo>
                  <a:lnTo>
                    <a:pt x="437" y="285"/>
                  </a:lnTo>
                  <a:lnTo>
                    <a:pt x="432" y="292"/>
                  </a:lnTo>
                  <a:lnTo>
                    <a:pt x="428" y="302"/>
                  </a:lnTo>
                  <a:lnTo>
                    <a:pt x="425" y="314"/>
                  </a:lnTo>
                  <a:lnTo>
                    <a:pt x="424" y="329"/>
                  </a:lnTo>
                  <a:lnTo>
                    <a:pt x="424" y="468"/>
                  </a:lnTo>
                  <a:lnTo>
                    <a:pt x="0" y="468"/>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7963" name="Freeform 139"/>
            <p:cNvSpPr>
              <a:spLocks/>
            </p:cNvSpPr>
            <p:nvPr/>
          </p:nvSpPr>
          <p:spPr bwMode="auto">
            <a:xfrm>
              <a:off x="2662" y="1131"/>
              <a:ext cx="853" cy="43"/>
            </a:xfrm>
            <a:custGeom>
              <a:avLst/>
              <a:gdLst/>
              <a:ahLst/>
              <a:cxnLst>
                <a:cxn ang="0">
                  <a:pos x="387" y="0"/>
                </a:cxn>
                <a:cxn ang="0">
                  <a:pos x="813" y="0"/>
                </a:cxn>
                <a:cxn ang="0">
                  <a:pos x="829" y="1"/>
                </a:cxn>
                <a:cxn ang="0">
                  <a:pos x="841" y="3"/>
                </a:cxn>
                <a:cxn ang="0">
                  <a:pos x="848" y="7"/>
                </a:cxn>
                <a:cxn ang="0">
                  <a:pos x="852" y="11"/>
                </a:cxn>
                <a:cxn ang="0">
                  <a:pos x="849" y="15"/>
                </a:cxn>
                <a:cxn ang="0">
                  <a:pos x="843" y="18"/>
                </a:cxn>
                <a:cxn ang="0">
                  <a:pos x="831" y="21"/>
                </a:cxn>
                <a:cxn ang="0">
                  <a:pos x="815" y="21"/>
                </a:cxn>
                <a:cxn ang="0">
                  <a:pos x="39" y="21"/>
                </a:cxn>
                <a:cxn ang="0">
                  <a:pos x="23" y="22"/>
                </a:cxn>
                <a:cxn ang="0">
                  <a:pos x="11" y="25"/>
                </a:cxn>
                <a:cxn ang="0">
                  <a:pos x="3" y="28"/>
                </a:cxn>
                <a:cxn ang="0">
                  <a:pos x="0" y="31"/>
                </a:cxn>
                <a:cxn ang="0">
                  <a:pos x="1" y="35"/>
                </a:cxn>
                <a:cxn ang="0">
                  <a:pos x="8" y="38"/>
                </a:cxn>
                <a:cxn ang="0">
                  <a:pos x="20" y="41"/>
                </a:cxn>
                <a:cxn ang="0">
                  <a:pos x="36" y="42"/>
                </a:cxn>
                <a:cxn ang="0">
                  <a:pos x="395" y="42"/>
                </a:cxn>
              </a:cxnLst>
              <a:rect l="0" t="0" r="r" b="b"/>
              <a:pathLst>
                <a:path w="853" h="43">
                  <a:moveTo>
                    <a:pt x="387" y="0"/>
                  </a:moveTo>
                  <a:lnTo>
                    <a:pt x="813" y="0"/>
                  </a:lnTo>
                  <a:lnTo>
                    <a:pt x="829" y="1"/>
                  </a:lnTo>
                  <a:lnTo>
                    <a:pt x="841" y="3"/>
                  </a:lnTo>
                  <a:lnTo>
                    <a:pt x="848" y="7"/>
                  </a:lnTo>
                  <a:lnTo>
                    <a:pt x="852" y="11"/>
                  </a:lnTo>
                  <a:lnTo>
                    <a:pt x="849" y="15"/>
                  </a:lnTo>
                  <a:lnTo>
                    <a:pt x="843" y="18"/>
                  </a:lnTo>
                  <a:lnTo>
                    <a:pt x="831" y="21"/>
                  </a:lnTo>
                  <a:lnTo>
                    <a:pt x="815" y="21"/>
                  </a:lnTo>
                  <a:lnTo>
                    <a:pt x="39" y="21"/>
                  </a:lnTo>
                  <a:lnTo>
                    <a:pt x="23" y="22"/>
                  </a:lnTo>
                  <a:lnTo>
                    <a:pt x="11" y="25"/>
                  </a:lnTo>
                  <a:lnTo>
                    <a:pt x="3" y="28"/>
                  </a:lnTo>
                  <a:lnTo>
                    <a:pt x="0" y="31"/>
                  </a:lnTo>
                  <a:lnTo>
                    <a:pt x="1" y="35"/>
                  </a:lnTo>
                  <a:lnTo>
                    <a:pt x="8" y="38"/>
                  </a:lnTo>
                  <a:lnTo>
                    <a:pt x="20" y="41"/>
                  </a:lnTo>
                  <a:lnTo>
                    <a:pt x="36" y="42"/>
                  </a:lnTo>
                  <a:lnTo>
                    <a:pt x="395" y="42"/>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7964" name="Freeform 140"/>
            <p:cNvSpPr>
              <a:spLocks/>
            </p:cNvSpPr>
            <p:nvPr/>
          </p:nvSpPr>
          <p:spPr bwMode="auto">
            <a:xfrm>
              <a:off x="2662" y="1090"/>
              <a:ext cx="853" cy="42"/>
            </a:xfrm>
            <a:custGeom>
              <a:avLst/>
              <a:gdLst/>
              <a:ahLst/>
              <a:cxnLst>
                <a:cxn ang="0">
                  <a:pos x="387" y="0"/>
                </a:cxn>
                <a:cxn ang="0">
                  <a:pos x="813" y="0"/>
                </a:cxn>
                <a:cxn ang="0">
                  <a:pos x="829" y="2"/>
                </a:cxn>
                <a:cxn ang="0">
                  <a:pos x="841" y="4"/>
                </a:cxn>
                <a:cxn ang="0">
                  <a:pos x="848" y="7"/>
                </a:cxn>
                <a:cxn ang="0">
                  <a:pos x="852" y="10"/>
                </a:cxn>
                <a:cxn ang="0">
                  <a:pos x="849" y="14"/>
                </a:cxn>
                <a:cxn ang="0">
                  <a:pos x="843" y="18"/>
                </a:cxn>
                <a:cxn ang="0">
                  <a:pos x="831" y="20"/>
                </a:cxn>
                <a:cxn ang="0">
                  <a:pos x="815" y="21"/>
                </a:cxn>
                <a:cxn ang="0">
                  <a:pos x="39" y="21"/>
                </a:cxn>
                <a:cxn ang="0">
                  <a:pos x="23" y="23"/>
                </a:cxn>
                <a:cxn ang="0">
                  <a:pos x="11" y="24"/>
                </a:cxn>
                <a:cxn ang="0">
                  <a:pos x="3" y="27"/>
                </a:cxn>
                <a:cxn ang="0">
                  <a:pos x="0" y="31"/>
                </a:cxn>
                <a:cxn ang="0">
                  <a:pos x="1" y="35"/>
                </a:cxn>
                <a:cxn ang="0">
                  <a:pos x="8" y="38"/>
                </a:cxn>
                <a:cxn ang="0">
                  <a:pos x="20" y="40"/>
                </a:cxn>
                <a:cxn ang="0">
                  <a:pos x="36" y="41"/>
                </a:cxn>
                <a:cxn ang="0">
                  <a:pos x="395" y="41"/>
                </a:cxn>
              </a:cxnLst>
              <a:rect l="0" t="0" r="r" b="b"/>
              <a:pathLst>
                <a:path w="853" h="42">
                  <a:moveTo>
                    <a:pt x="387" y="0"/>
                  </a:moveTo>
                  <a:lnTo>
                    <a:pt x="813" y="0"/>
                  </a:lnTo>
                  <a:lnTo>
                    <a:pt x="829" y="2"/>
                  </a:lnTo>
                  <a:lnTo>
                    <a:pt x="841" y="4"/>
                  </a:lnTo>
                  <a:lnTo>
                    <a:pt x="848" y="7"/>
                  </a:lnTo>
                  <a:lnTo>
                    <a:pt x="852" y="10"/>
                  </a:lnTo>
                  <a:lnTo>
                    <a:pt x="849" y="14"/>
                  </a:lnTo>
                  <a:lnTo>
                    <a:pt x="843" y="18"/>
                  </a:lnTo>
                  <a:lnTo>
                    <a:pt x="831" y="20"/>
                  </a:lnTo>
                  <a:lnTo>
                    <a:pt x="815" y="21"/>
                  </a:lnTo>
                  <a:lnTo>
                    <a:pt x="39" y="21"/>
                  </a:lnTo>
                  <a:lnTo>
                    <a:pt x="23" y="23"/>
                  </a:lnTo>
                  <a:lnTo>
                    <a:pt x="11" y="24"/>
                  </a:lnTo>
                  <a:lnTo>
                    <a:pt x="3" y="27"/>
                  </a:lnTo>
                  <a:lnTo>
                    <a:pt x="0" y="31"/>
                  </a:lnTo>
                  <a:lnTo>
                    <a:pt x="1" y="35"/>
                  </a:lnTo>
                  <a:lnTo>
                    <a:pt x="8" y="38"/>
                  </a:lnTo>
                  <a:lnTo>
                    <a:pt x="20" y="40"/>
                  </a:lnTo>
                  <a:lnTo>
                    <a:pt x="36" y="41"/>
                  </a:lnTo>
                  <a:lnTo>
                    <a:pt x="395" y="41"/>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7965" name="Freeform 141"/>
            <p:cNvSpPr>
              <a:spLocks/>
            </p:cNvSpPr>
            <p:nvPr/>
          </p:nvSpPr>
          <p:spPr bwMode="auto">
            <a:xfrm>
              <a:off x="2662" y="1049"/>
              <a:ext cx="853" cy="42"/>
            </a:xfrm>
            <a:custGeom>
              <a:avLst/>
              <a:gdLst/>
              <a:ahLst/>
              <a:cxnLst>
                <a:cxn ang="0">
                  <a:pos x="387" y="0"/>
                </a:cxn>
                <a:cxn ang="0">
                  <a:pos x="813" y="0"/>
                </a:cxn>
                <a:cxn ang="0">
                  <a:pos x="829" y="2"/>
                </a:cxn>
                <a:cxn ang="0">
                  <a:pos x="841" y="3"/>
                </a:cxn>
                <a:cxn ang="0">
                  <a:pos x="848" y="7"/>
                </a:cxn>
                <a:cxn ang="0">
                  <a:pos x="852" y="11"/>
                </a:cxn>
                <a:cxn ang="0">
                  <a:pos x="849" y="15"/>
                </a:cxn>
                <a:cxn ang="0">
                  <a:pos x="843" y="18"/>
                </a:cxn>
                <a:cxn ang="0">
                  <a:pos x="831" y="21"/>
                </a:cxn>
                <a:cxn ang="0">
                  <a:pos x="815" y="21"/>
                </a:cxn>
                <a:cxn ang="0">
                  <a:pos x="39" y="21"/>
                </a:cxn>
                <a:cxn ang="0">
                  <a:pos x="23" y="22"/>
                </a:cxn>
                <a:cxn ang="0">
                  <a:pos x="11" y="25"/>
                </a:cxn>
                <a:cxn ang="0">
                  <a:pos x="3" y="28"/>
                </a:cxn>
                <a:cxn ang="0">
                  <a:pos x="0" y="31"/>
                </a:cxn>
                <a:cxn ang="0">
                  <a:pos x="1" y="34"/>
                </a:cxn>
                <a:cxn ang="0">
                  <a:pos x="8" y="38"/>
                </a:cxn>
                <a:cxn ang="0">
                  <a:pos x="20" y="40"/>
                </a:cxn>
                <a:cxn ang="0">
                  <a:pos x="36" y="41"/>
                </a:cxn>
                <a:cxn ang="0">
                  <a:pos x="395" y="41"/>
                </a:cxn>
              </a:cxnLst>
              <a:rect l="0" t="0" r="r" b="b"/>
              <a:pathLst>
                <a:path w="853" h="42">
                  <a:moveTo>
                    <a:pt x="387" y="0"/>
                  </a:moveTo>
                  <a:lnTo>
                    <a:pt x="813" y="0"/>
                  </a:lnTo>
                  <a:lnTo>
                    <a:pt x="829" y="2"/>
                  </a:lnTo>
                  <a:lnTo>
                    <a:pt x="841" y="3"/>
                  </a:lnTo>
                  <a:lnTo>
                    <a:pt x="848" y="7"/>
                  </a:lnTo>
                  <a:lnTo>
                    <a:pt x="852" y="11"/>
                  </a:lnTo>
                  <a:lnTo>
                    <a:pt x="849" y="15"/>
                  </a:lnTo>
                  <a:lnTo>
                    <a:pt x="843" y="18"/>
                  </a:lnTo>
                  <a:lnTo>
                    <a:pt x="831" y="21"/>
                  </a:lnTo>
                  <a:lnTo>
                    <a:pt x="815" y="21"/>
                  </a:lnTo>
                  <a:lnTo>
                    <a:pt x="39" y="21"/>
                  </a:lnTo>
                  <a:lnTo>
                    <a:pt x="23" y="22"/>
                  </a:lnTo>
                  <a:lnTo>
                    <a:pt x="11" y="25"/>
                  </a:lnTo>
                  <a:lnTo>
                    <a:pt x="3" y="28"/>
                  </a:lnTo>
                  <a:lnTo>
                    <a:pt x="0" y="31"/>
                  </a:lnTo>
                  <a:lnTo>
                    <a:pt x="1" y="34"/>
                  </a:lnTo>
                  <a:lnTo>
                    <a:pt x="8" y="38"/>
                  </a:lnTo>
                  <a:lnTo>
                    <a:pt x="20" y="40"/>
                  </a:lnTo>
                  <a:lnTo>
                    <a:pt x="36" y="41"/>
                  </a:lnTo>
                  <a:lnTo>
                    <a:pt x="395" y="41"/>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7966" name="Freeform 142"/>
            <p:cNvSpPr>
              <a:spLocks/>
            </p:cNvSpPr>
            <p:nvPr/>
          </p:nvSpPr>
          <p:spPr bwMode="auto">
            <a:xfrm>
              <a:off x="2662" y="1007"/>
              <a:ext cx="853" cy="43"/>
            </a:xfrm>
            <a:custGeom>
              <a:avLst/>
              <a:gdLst/>
              <a:ahLst/>
              <a:cxnLst>
                <a:cxn ang="0">
                  <a:pos x="387" y="0"/>
                </a:cxn>
                <a:cxn ang="0">
                  <a:pos x="813" y="0"/>
                </a:cxn>
                <a:cxn ang="0">
                  <a:pos x="829" y="1"/>
                </a:cxn>
                <a:cxn ang="0">
                  <a:pos x="841" y="3"/>
                </a:cxn>
                <a:cxn ang="0">
                  <a:pos x="848" y="7"/>
                </a:cxn>
                <a:cxn ang="0">
                  <a:pos x="852" y="11"/>
                </a:cxn>
                <a:cxn ang="0">
                  <a:pos x="849" y="15"/>
                </a:cxn>
                <a:cxn ang="0">
                  <a:pos x="843" y="18"/>
                </a:cxn>
                <a:cxn ang="0">
                  <a:pos x="831" y="21"/>
                </a:cxn>
                <a:cxn ang="0">
                  <a:pos x="815" y="21"/>
                </a:cxn>
                <a:cxn ang="0">
                  <a:pos x="39" y="21"/>
                </a:cxn>
                <a:cxn ang="0">
                  <a:pos x="23" y="22"/>
                </a:cxn>
                <a:cxn ang="0">
                  <a:pos x="11" y="24"/>
                </a:cxn>
                <a:cxn ang="0">
                  <a:pos x="3" y="28"/>
                </a:cxn>
                <a:cxn ang="0">
                  <a:pos x="0" y="31"/>
                </a:cxn>
                <a:cxn ang="0">
                  <a:pos x="1" y="35"/>
                </a:cxn>
                <a:cxn ang="0">
                  <a:pos x="8" y="39"/>
                </a:cxn>
                <a:cxn ang="0">
                  <a:pos x="20" y="41"/>
                </a:cxn>
                <a:cxn ang="0">
                  <a:pos x="36" y="42"/>
                </a:cxn>
                <a:cxn ang="0">
                  <a:pos x="395" y="42"/>
                </a:cxn>
              </a:cxnLst>
              <a:rect l="0" t="0" r="r" b="b"/>
              <a:pathLst>
                <a:path w="853" h="43">
                  <a:moveTo>
                    <a:pt x="387" y="0"/>
                  </a:moveTo>
                  <a:lnTo>
                    <a:pt x="813" y="0"/>
                  </a:lnTo>
                  <a:lnTo>
                    <a:pt x="829" y="1"/>
                  </a:lnTo>
                  <a:lnTo>
                    <a:pt x="841" y="3"/>
                  </a:lnTo>
                  <a:lnTo>
                    <a:pt x="848" y="7"/>
                  </a:lnTo>
                  <a:lnTo>
                    <a:pt x="852" y="11"/>
                  </a:lnTo>
                  <a:lnTo>
                    <a:pt x="849" y="15"/>
                  </a:lnTo>
                  <a:lnTo>
                    <a:pt x="843" y="18"/>
                  </a:lnTo>
                  <a:lnTo>
                    <a:pt x="831" y="21"/>
                  </a:lnTo>
                  <a:lnTo>
                    <a:pt x="815" y="21"/>
                  </a:lnTo>
                  <a:lnTo>
                    <a:pt x="39" y="21"/>
                  </a:lnTo>
                  <a:lnTo>
                    <a:pt x="23" y="22"/>
                  </a:lnTo>
                  <a:lnTo>
                    <a:pt x="11" y="24"/>
                  </a:lnTo>
                  <a:lnTo>
                    <a:pt x="3" y="28"/>
                  </a:lnTo>
                  <a:lnTo>
                    <a:pt x="0" y="31"/>
                  </a:lnTo>
                  <a:lnTo>
                    <a:pt x="1" y="35"/>
                  </a:lnTo>
                  <a:lnTo>
                    <a:pt x="8" y="39"/>
                  </a:lnTo>
                  <a:lnTo>
                    <a:pt x="20" y="41"/>
                  </a:lnTo>
                  <a:lnTo>
                    <a:pt x="36" y="42"/>
                  </a:lnTo>
                  <a:lnTo>
                    <a:pt x="395" y="42"/>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7967" name="Freeform 143"/>
            <p:cNvSpPr>
              <a:spLocks/>
            </p:cNvSpPr>
            <p:nvPr/>
          </p:nvSpPr>
          <p:spPr bwMode="auto">
            <a:xfrm>
              <a:off x="2662" y="966"/>
              <a:ext cx="853" cy="42"/>
            </a:xfrm>
            <a:custGeom>
              <a:avLst/>
              <a:gdLst/>
              <a:ahLst/>
              <a:cxnLst>
                <a:cxn ang="0">
                  <a:pos x="387" y="0"/>
                </a:cxn>
                <a:cxn ang="0">
                  <a:pos x="813" y="0"/>
                </a:cxn>
                <a:cxn ang="0">
                  <a:pos x="829" y="1"/>
                </a:cxn>
                <a:cxn ang="0">
                  <a:pos x="841" y="3"/>
                </a:cxn>
                <a:cxn ang="0">
                  <a:pos x="848" y="7"/>
                </a:cxn>
                <a:cxn ang="0">
                  <a:pos x="852" y="11"/>
                </a:cxn>
                <a:cxn ang="0">
                  <a:pos x="849" y="15"/>
                </a:cxn>
                <a:cxn ang="0">
                  <a:pos x="843" y="18"/>
                </a:cxn>
                <a:cxn ang="0">
                  <a:pos x="831" y="21"/>
                </a:cxn>
                <a:cxn ang="0">
                  <a:pos x="815" y="21"/>
                </a:cxn>
                <a:cxn ang="0">
                  <a:pos x="39" y="21"/>
                </a:cxn>
                <a:cxn ang="0">
                  <a:pos x="23" y="21"/>
                </a:cxn>
                <a:cxn ang="0">
                  <a:pos x="11" y="24"/>
                </a:cxn>
                <a:cxn ang="0">
                  <a:pos x="3" y="27"/>
                </a:cxn>
                <a:cxn ang="0">
                  <a:pos x="0" y="30"/>
                </a:cxn>
                <a:cxn ang="0">
                  <a:pos x="1" y="34"/>
                </a:cxn>
                <a:cxn ang="0">
                  <a:pos x="8" y="38"/>
                </a:cxn>
                <a:cxn ang="0">
                  <a:pos x="20" y="40"/>
                </a:cxn>
                <a:cxn ang="0">
                  <a:pos x="36" y="41"/>
                </a:cxn>
                <a:cxn ang="0">
                  <a:pos x="395" y="41"/>
                </a:cxn>
              </a:cxnLst>
              <a:rect l="0" t="0" r="r" b="b"/>
              <a:pathLst>
                <a:path w="853" h="42">
                  <a:moveTo>
                    <a:pt x="387" y="0"/>
                  </a:moveTo>
                  <a:lnTo>
                    <a:pt x="813" y="0"/>
                  </a:lnTo>
                  <a:lnTo>
                    <a:pt x="829" y="1"/>
                  </a:lnTo>
                  <a:lnTo>
                    <a:pt x="841" y="3"/>
                  </a:lnTo>
                  <a:lnTo>
                    <a:pt x="848" y="7"/>
                  </a:lnTo>
                  <a:lnTo>
                    <a:pt x="852" y="11"/>
                  </a:lnTo>
                  <a:lnTo>
                    <a:pt x="849" y="15"/>
                  </a:lnTo>
                  <a:lnTo>
                    <a:pt x="843" y="18"/>
                  </a:lnTo>
                  <a:lnTo>
                    <a:pt x="831" y="21"/>
                  </a:lnTo>
                  <a:lnTo>
                    <a:pt x="815" y="21"/>
                  </a:lnTo>
                  <a:lnTo>
                    <a:pt x="39" y="21"/>
                  </a:lnTo>
                  <a:lnTo>
                    <a:pt x="23" y="21"/>
                  </a:lnTo>
                  <a:lnTo>
                    <a:pt x="11" y="24"/>
                  </a:lnTo>
                  <a:lnTo>
                    <a:pt x="3" y="27"/>
                  </a:lnTo>
                  <a:lnTo>
                    <a:pt x="0" y="30"/>
                  </a:lnTo>
                  <a:lnTo>
                    <a:pt x="1" y="34"/>
                  </a:lnTo>
                  <a:lnTo>
                    <a:pt x="8" y="38"/>
                  </a:lnTo>
                  <a:lnTo>
                    <a:pt x="20" y="40"/>
                  </a:lnTo>
                  <a:lnTo>
                    <a:pt x="36" y="41"/>
                  </a:lnTo>
                  <a:lnTo>
                    <a:pt x="395" y="41"/>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7968" name="Freeform 144"/>
            <p:cNvSpPr>
              <a:spLocks/>
            </p:cNvSpPr>
            <p:nvPr/>
          </p:nvSpPr>
          <p:spPr bwMode="auto">
            <a:xfrm>
              <a:off x="2662" y="925"/>
              <a:ext cx="853" cy="42"/>
            </a:xfrm>
            <a:custGeom>
              <a:avLst/>
              <a:gdLst/>
              <a:ahLst/>
              <a:cxnLst>
                <a:cxn ang="0">
                  <a:pos x="387" y="0"/>
                </a:cxn>
                <a:cxn ang="0">
                  <a:pos x="813" y="0"/>
                </a:cxn>
                <a:cxn ang="0">
                  <a:pos x="829" y="1"/>
                </a:cxn>
                <a:cxn ang="0">
                  <a:pos x="841" y="3"/>
                </a:cxn>
                <a:cxn ang="0">
                  <a:pos x="848" y="6"/>
                </a:cxn>
                <a:cxn ang="0">
                  <a:pos x="852" y="10"/>
                </a:cxn>
                <a:cxn ang="0">
                  <a:pos x="849" y="14"/>
                </a:cxn>
                <a:cxn ang="0">
                  <a:pos x="843" y="18"/>
                </a:cxn>
                <a:cxn ang="0">
                  <a:pos x="831" y="20"/>
                </a:cxn>
                <a:cxn ang="0">
                  <a:pos x="815" y="21"/>
                </a:cxn>
                <a:cxn ang="0">
                  <a:pos x="39" y="21"/>
                </a:cxn>
                <a:cxn ang="0">
                  <a:pos x="23" y="22"/>
                </a:cxn>
                <a:cxn ang="0">
                  <a:pos x="11" y="24"/>
                </a:cxn>
                <a:cxn ang="0">
                  <a:pos x="3" y="27"/>
                </a:cxn>
                <a:cxn ang="0">
                  <a:pos x="0" y="31"/>
                </a:cxn>
                <a:cxn ang="0">
                  <a:pos x="1" y="34"/>
                </a:cxn>
                <a:cxn ang="0">
                  <a:pos x="8" y="37"/>
                </a:cxn>
                <a:cxn ang="0">
                  <a:pos x="20" y="40"/>
                </a:cxn>
                <a:cxn ang="0">
                  <a:pos x="36" y="41"/>
                </a:cxn>
                <a:cxn ang="0">
                  <a:pos x="395" y="41"/>
                </a:cxn>
              </a:cxnLst>
              <a:rect l="0" t="0" r="r" b="b"/>
              <a:pathLst>
                <a:path w="853" h="42">
                  <a:moveTo>
                    <a:pt x="387" y="0"/>
                  </a:moveTo>
                  <a:lnTo>
                    <a:pt x="813" y="0"/>
                  </a:lnTo>
                  <a:lnTo>
                    <a:pt x="829" y="1"/>
                  </a:lnTo>
                  <a:lnTo>
                    <a:pt x="841" y="3"/>
                  </a:lnTo>
                  <a:lnTo>
                    <a:pt x="848" y="6"/>
                  </a:lnTo>
                  <a:lnTo>
                    <a:pt x="852" y="10"/>
                  </a:lnTo>
                  <a:lnTo>
                    <a:pt x="849" y="14"/>
                  </a:lnTo>
                  <a:lnTo>
                    <a:pt x="843" y="18"/>
                  </a:lnTo>
                  <a:lnTo>
                    <a:pt x="831" y="20"/>
                  </a:lnTo>
                  <a:lnTo>
                    <a:pt x="815" y="21"/>
                  </a:lnTo>
                  <a:lnTo>
                    <a:pt x="39" y="21"/>
                  </a:lnTo>
                  <a:lnTo>
                    <a:pt x="23" y="22"/>
                  </a:lnTo>
                  <a:lnTo>
                    <a:pt x="11" y="24"/>
                  </a:lnTo>
                  <a:lnTo>
                    <a:pt x="3" y="27"/>
                  </a:lnTo>
                  <a:lnTo>
                    <a:pt x="0" y="31"/>
                  </a:lnTo>
                  <a:lnTo>
                    <a:pt x="1" y="34"/>
                  </a:lnTo>
                  <a:lnTo>
                    <a:pt x="8" y="37"/>
                  </a:lnTo>
                  <a:lnTo>
                    <a:pt x="20" y="40"/>
                  </a:lnTo>
                  <a:lnTo>
                    <a:pt x="36" y="41"/>
                  </a:lnTo>
                  <a:lnTo>
                    <a:pt x="395" y="41"/>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7969" name="Freeform 145"/>
            <p:cNvSpPr>
              <a:spLocks/>
            </p:cNvSpPr>
            <p:nvPr/>
          </p:nvSpPr>
          <p:spPr bwMode="auto">
            <a:xfrm>
              <a:off x="2662" y="883"/>
              <a:ext cx="853" cy="43"/>
            </a:xfrm>
            <a:custGeom>
              <a:avLst/>
              <a:gdLst/>
              <a:ahLst/>
              <a:cxnLst>
                <a:cxn ang="0">
                  <a:pos x="387" y="0"/>
                </a:cxn>
                <a:cxn ang="0">
                  <a:pos x="813" y="0"/>
                </a:cxn>
                <a:cxn ang="0">
                  <a:pos x="829" y="1"/>
                </a:cxn>
                <a:cxn ang="0">
                  <a:pos x="841" y="3"/>
                </a:cxn>
                <a:cxn ang="0">
                  <a:pos x="848" y="7"/>
                </a:cxn>
                <a:cxn ang="0">
                  <a:pos x="852" y="11"/>
                </a:cxn>
                <a:cxn ang="0">
                  <a:pos x="849" y="15"/>
                </a:cxn>
                <a:cxn ang="0">
                  <a:pos x="843" y="19"/>
                </a:cxn>
                <a:cxn ang="0">
                  <a:pos x="831" y="21"/>
                </a:cxn>
                <a:cxn ang="0">
                  <a:pos x="815" y="22"/>
                </a:cxn>
                <a:cxn ang="0">
                  <a:pos x="39" y="22"/>
                </a:cxn>
                <a:cxn ang="0">
                  <a:pos x="23" y="23"/>
                </a:cxn>
                <a:cxn ang="0">
                  <a:pos x="11" y="26"/>
                </a:cxn>
                <a:cxn ang="0">
                  <a:pos x="3" y="28"/>
                </a:cxn>
                <a:cxn ang="0">
                  <a:pos x="0" y="32"/>
                </a:cxn>
                <a:cxn ang="0">
                  <a:pos x="1" y="35"/>
                </a:cxn>
                <a:cxn ang="0">
                  <a:pos x="8" y="39"/>
                </a:cxn>
                <a:cxn ang="0">
                  <a:pos x="20" y="41"/>
                </a:cxn>
                <a:cxn ang="0">
                  <a:pos x="36" y="42"/>
                </a:cxn>
                <a:cxn ang="0">
                  <a:pos x="395" y="42"/>
                </a:cxn>
              </a:cxnLst>
              <a:rect l="0" t="0" r="r" b="b"/>
              <a:pathLst>
                <a:path w="853" h="43">
                  <a:moveTo>
                    <a:pt x="387" y="0"/>
                  </a:moveTo>
                  <a:lnTo>
                    <a:pt x="813" y="0"/>
                  </a:lnTo>
                  <a:lnTo>
                    <a:pt x="829" y="1"/>
                  </a:lnTo>
                  <a:lnTo>
                    <a:pt x="841" y="3"/>
                  </a:lnTo>
                  <a:lnTo>
                    <a:pt x="848" y="7"/>
                  </a:lnTo>
                  <a:lnTo>
                    <a:pt x="852" y="11"/>
                  </a:lnTo>
                  <a:lnTo>
                    <a:pt x="849" y="15"/>
                  </a:lnTo>
                  <a:lnTo>
                    <a:pt x="843" y="19"/>
                  </a:lnTo>
                  <a:lnTo>
                    <a:pt x="831" y="21"/>
                  </a:lnTo>
                  <a:lnTo>
                    <a:pt x="815" y="22"/>
                  </a:lnTo>
                  <a:lnTo>
                    <a:pt x="39" y="22"/>
                  </a:lnTo>
                  <a:lnTo>
                    <a:pt x="23" y="23"/>
                  </a:lnTo>
                  <a:lnTo>
                    <a:pt x="11" y="26"/>
                  </a:lnTo>
                  <a:lnTo>
                    <a:pt x="3" y="28"/>
                  </a:lnTo>
                  <a:lnTo>
                    <a:pt x="0" y="32"/>
                  </a:lnTo>
                  <a:lnTo>
                    <a:pt x="1" y="35"/>
                  </a:lnTo>
                  <a:lnTo>
                    <a:pt x="8" y="39"/>
                  </a:lnTo>
                  <a:lnTo>
                    <a:pt x="20" y="41"/>
                  </a:lnTo>
                  <a:lnTo>
                    <a:pt x="36" y="42"/>
                  </a:lnTo>
                  <a:lnTo>
                    <a:pt x="395" y="42"/>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7970" name="Freeform 146"/>
            <p:cNvSpPr>
              <a:spLocks/>
            </p:cNvSpPr>
            <p:nvPr/>
          </p:nvSpPr>
          <p:spPr bwMode="auto">
            <a:xfrm>
              <a:off x="2662" y="842"/>
              <a:ext cx="853" cy="42"/>
            </a:xfrm>
            <a:custGeom>
              <a:avLst/>
              <a:gdLst/>
              <a:ahLst/>
              <a:cxnLst>
                <a:cxn ang="0">
                  <a:pos x="387" y="0"/>
                </a:cxn>
                <a:cxn ang="0">
                  <a:pos x="813" y="0"/>
                </a:cxn>
                <a:cxn ang="0">
                  <a:pos x="829" y="1"/>
                </a:cxn>
                <a:cxn ang="0">
                  <a:pos x="841" y="3"/>
                </a:cxn>
                <a:cxn ang="0">
                  <a:pos x="848" y="7"/>
                </a:cxn>
                <a:cxn ang="0">
                  <a:pos x="852" y="11"/>
                </a:cxn>
                <a:cxn ang="0">
                  <a:pos x="849" y="15"/>
                </a:cxn>
                <a:cxn ang="0">
                  <a:pos x="843" y="18"/>
                </a:cxn>
                <a:cxn ang="0">
                  <a:pos x="831" y="21"/>
                </a:cxn>
                <a:cxn ang="0">
                  <a:pos x="815" y="21"/>
                </a:cxn>
                <a:cxn ang="0">
                  <a:pos x="39" y="21"/>
                </a:cxn>
                <a:cxn ang="0">
                  <a:pos x="23" y="21"/>
                </a:cxn>
                <a:cxn ang="0">
                  <a:pos x="11" y="24"/>
                </a:cxn>
                <a:cxn ang="0">
                  <a:pos x="3" y="27"/>
                </a:cxn>
                <a:cxn ang="0">
                  <a:pos x="0" y="30"/>
                </a:cxn>
                <a:cxn ang="0">
                  <a:pos x="1" y="34"/>
                </a:cxn>
                <a:cxn ang="0">
                  <a:pos x="8" y="38"/>
                </a:cxn>
                <a:cxn ang="0">
                  <a:pos x="20" y="40"/>
                </a:cxn>
                <a:cxn ang="0">
                  <a:pos x="36" y="41"/>
                </a:cxn>
                <a:cxn ang="0">
                  <a:pos x="395" y="41"/>
                </a:cxn>
              </a:cxnLst>
              <a:rect l="0" t="0" r="r" b="b"/>
              <a:pathLst>
                <a:path w="853" h="42">
                  <a:moveTo>
                    <a:pt x="387" y="0"/>
                  </a:moveTo>
                  <a:lnTo>
                    <a:pt x="813" y="0"/>
                  </a:lnTo>
                  <a:lnTo>
                    <a:pt x="829" y="1"/>
                  </a:lnTo>
                  <a:lnTo>
                    <a:pt x="841" y="3"/>
                  </a:lnTo>
                  <a:lnTo>
                    <a:pt x="848" y="7"/>
                  </a:lnTo>
                  <a:lnTo>
                    <a:pt x="852" y="11"/>
                  </a:lnTo>
                  <a:lnTo>
                    <a:pt x="849" y="15"/>
                  </a:lnTo>
                  <a:lnTo>
                    <a:pt x="843" y="18"/>
                  </a:lnTo>
                  <a:lnTo>
                    <a:pt x="831" y="21"/>
                  </a:lnTo>
                  <a:lnTo>
                    <a:pt x="815" y="21"/>
                  </a:lnTo>
                  <a:lnTo>
                    <a:pt x="39" y="21"/>
                  </a:lnTo>
                  <a:lnTo>
                    <a:pt x="23" y="21"/>
                  </a:lnTo>
                  <a:lnTo>
                    <a:pt x="11" y="24"/>
                  </a:lnTo>
                  <a:lnTo>
                    <a:pt x="3" y="27"/>
                  </a:lnTo>
                  <a:lnTo>
                    <a:pt x="0" y="30"/>
                  </a:lnTo>
                  <a:lnTo>
                    <a:pt x="1" y="34"/>
                  </a:lnTo>
                  <a:lnTo>
                    <a:pt x="8" y="38"/>
                  </a:lnTo>
                  <a:lnTo>
                    <a:pt x="20" y="40"/>
                  </a:lnTo>
                  <a:lnTo>
                    <a:pt x="36" y="41"/>
                  </a:lnTo>
                  <a:lnTo>
                    <a:pt x="395" y="41"/>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7971" name="Freeform 147"/>
            <p:cNvSpPr>
              <a:spLocks/>
            </p:cNvSpPr>
            <p:nvPr/>
          </p:nvSpPr>
          <p:spPr bwMode="auto">
            <a:xfrm>
              <a:off x="2662" y="801"/>
              <a:ext cx="853" cy="42"/>
            </a:xfrm>
            <a:custGeom>
              <a:avLst/>
              <a:gdLst/>
              <a:ahLst/>
              <a:cxnLst>
                <a:cxn ang="0">
                  <a:pos x="387" y="0"/>
                </a:cxn>
                <a:cxn ang="0">
                  <a:pos x="813" y="0"/>
                </a:cxn>
                <a:cxn ang="0">
                  <a:pos x="829" y="1"/>
                </a:cxn>
                <a:cxn ang="0">
                  <a:pos x="841" y="3"/>
                </a:cxn>
                <a:cxn ang="0">
                  <a:pos x="848" y="6"/>
                </a:cxn>
                <a:cxn ang="0">
                  <a:pos x="852" y="10"/>
                </a:cxn>
                <a:cxn ang="0">
                  <a:pos x="849" y="14"/>
                </a:cxn>
                <a:cxn ang="0">
                  <a:pos x="843" y="18"/>
                </a:cxn>
                <a:cxn ang="0">
                  <a:pos x="831" y="20"/>
                </a:cxn>
                <a:cxn ang="0">
                  <a:pos x="815" y="21"/>
                </a:cxn>
                <a:cxn ang="0">
                  <a:pos x="39" y="21"/>
                </a:cxn>
                <a:cxn ang="0">
                  <a:pos x="23" y="22"/>
                </a:cxn>
                <a:cxn ang="0">
                  <a:pos x="11" y="24"/>
                </a:cxn>
                <a:cxn ang="0">
                  <a:pos x="3" y="27"/>
                </a:cxn>
                <a:cxn ang="0">
                  <a:pos x="0" y="31"/>
                </a:cxn>
                <a:cxn ang="0">
                  <a:pos x="1" y="34"/>
                </a:cxn>
                <a:cxn ang="0">
                  <a:pos x="8" y="37"/>
                </a:cxn>
                <a:cxn ang="0">
                  <a:pos x="20" y="40"/>
                </a:cxn>
                <a:cxn ang="0">
                  <a:pos x="36" y="41"/>
                </a:cxn>
                <a:cxn ang="0">
                  <a:pos x="395" y="41"/>
                </a:cxn>
              </a:cxnLst>
              <a:rect l="0" t="0" r="r" b="b"/>
              <a:pathLst>
                <a:path w="853" h="42">
                  <a:moveTo>
                    <a:pt x="387" y="0"/>
                  </a:moveTo>
                  <a:lnTo>
                    <a:pt x="813" y="0"/>
                  </a:lnTo>
                  <a:lnTo>
                    <a:pt x="829" y="1"/>
                  </a:lnTo>
                  <a:lnTo>
                    <a:pt x="841" y="3"/>
                  </a:lnTo>
                  <a:lnTo>
                    <a:pt x="848" y="6"/>
                  </a:lnTo>
                  <a:lnTo>
                    <a:pt x="852" y="10"/>
                  </a:lnTo>
                  <a:lnTo>
                    <a:pt x="849" y="14"/>
                  </a:lnTo>
                  <a:lnTo>
                    <a:pt x="843" y="18"/>
                  </a:lnTo>
                  <a:lnTo>
                    <a:pt x="831" y="20"/>
                  </a:lnTo>
                  <a:lnTo>
                    <a:pt x="815" y="21"/>
                  </a:lnTo>
                  <a:lnTo>
                    <a:pt x="39" y="21"/>
                  </a:lnTo>
                  <a:lnTo>
                    <a:pt x="23" y="22"/>
                  </a:lnTo>
                  <a:lnTo>
                    <a:pt x="11" y="24"/>
                  </a:lnTo>
                  <a:lnTo>
                    <a:pt x="3" y="27"/>
                  </a:lnTo>
                  <a:lnTo>
                    <a:pt x="0" y="31"/>
                  </a:lnTo>
                  <a:lnTo>
                    <a:pt x="1" y="34"/>
                  </a:lnTo>
                  <a:lnTo>
                    <a:pt x="8" y="37"/>
                  </a:lnTo>
                  <a:lnTo>
                    <a:pt x="20" y="40"/>
                  </a:lnTo>
                  <a:lnTo>
                    <a:pt x="36" y="41"/>
                  </a:lnTo>
                  <a:lnTo>
                    <a:pt x="395" y="41"/>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7972" name="Freeform 148"/>
            <p:cNvSpPr>
              <a:spLocks/>
            </p:cNvSpPr>
            <p:nvPr/>
          </p:nvSpPr>
          <p:spPr bwMode="auto">
            <a:xfrm>
              <a:off x="2662" y="760"/>
              <a:ext cx="853" cy="42"/>
            </a:xfrm>
            <a:custGeom>
              <a:avLst/>
              <a:gdLst/>
              <a:ahLst/>
              <a:cxnLst>
                <a:cxn ang="0">
                  <a:pos x="387" y="0"/>
                </a:cxn>
                <a:cxn ang="0">
                  <a:pos x="813" y="0"/>
                </a:cxn>
                <a:cxn ang="0">
                  <a:pos x="829" y="1"/>
                </a:cxn>
                <a:cxn ang="0">
                  <a:pos x="841" y="3"/>
                </a:cxn>
                <a:cxn ang="0">
                  <a:pos x="848" y="7"/>
                </a:cxn>
                <a:cxn ang="0">
                  <a:pos x="852" y="11"/>
                </a:cxn>
                <a:cxn ang="0">
                  <a:pos x="849" y="15"/>
                </a:cxn>
                <a:cxn ang="0">
                  <a:pos x="843" y="18"/>
                </a:cxn>
                <a:cxn ang="0">
                  <a:pos x="831" y="21"/>
                </a:cxn>
                <a:cxn ang="0">
                  <a:pos x="815" y="21"/>
                </a:cxn>
                <a:cxn ang="0">
                  <a:pos x="39" y="21"/>
                </a:cxn>
                <a:cxn ang="0">
                  <a:pos x="23" y="22"/>
                </a:cxn>
                <a:cxn ang="0">
                  <a:pos x="11" y="25"/>
                </a:cxn>
                <a:cxn ang="0">
                  <a:pos x="3" y="28"/>
                </a:cxn>
                <a:cxn ang="0">
                  <a:pos x="0" y="31"/>
                </a:cxn>
                <a:cxn ang="0">
                  <a:pos x="1" y="34"/>
                </a:cxn>
                <a:cxn ang="0">
                  <a:pos x="8" y="38"/>
                </a:cxn>
                <a:cxn ang="0">
                  <a:pos x="20" y="40"/>
                </a:cxn>
                <a:cxn ang="0">
                  <a:pos x="36" y="41"/>
                </a:cxn>
                <a:cxn ang="0">
                  <a:pos x="395" y="41"/>
                </a:cxn>
              </a:cxnLst>
              <a:rect l="0" t="0" r="r" b="b"/>
              <a:pathLst>
                <a:path w="853" h="42">
                  <a:moveTo>
                    <a:pt x="387" y="0"/>
                  </a:moveTo>
                  <a:lnTo>
                    <a:pt x="813" y="0"/>
                  </a:lnTo>
                  <a:lnTo>
                    <a:pt x="829" y="1"/>
                  </a:lnTo>
                  <a:lnTo>
                    <a:pt x="841" y="3"/>
                  </a:lnTo>
                  <a:lnTo>
                    <a:pt x="848" y="7"/>
                  </a:lnTo>
                  <a:lnTo>
                    <a:pt x="852" y="11"/>
                  </a:lnTo>
                  <a:lnTo>
                    <a:pt x="849" y="15"/>
                  </a:lnTo>
                  <a:lnTo>
                    <a:pt x="843" y="18"/>
                  </a:lnTo>
                  <a:lnTo>
                    <a:pt x="831" y="21"/>
                  </a:lnTo>
                  <a:lnTo>
                    <a:pt x="815" y="21"/>
                  </a:lnTo>
                  <a:lnTo>
                    <a:pt x="39" y="21"/>
                  </a:lnTo>
                  <a:lnTo>
                    <a:pt x="23" y="22"/>
                  </a:lnTo>
                  <a:lnTo>
                    <a:pt x="11" y="25"/>
                  </a:lnTo>
                  <a:lnTo>
                    <a:pt x="3" y="28"/>
                  </a:lnTo>
                  <a:lnTo>
                    <a:pt x="0" y="31"/>
                  </a:lnTo>
                  <a:lnTo>
                    <a:pt x="1" y="34"/>
                  </a:lnTo>
                  <a:lnTo>
                    <a:pt x="8" y="38"/>
                  </a:lnTo>
                  <a:lnTo>
                    <a:pt x="20" y="40"/>
                  </a:lnTo>
                  <a:lnTo>
                    <a:pt x="36" y="41"/>
                  </a:lnTo>
                  <a:lnTo>
                    <a:pt x="395" y="41"/>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7973" name="Freeform 149"/>
            <p:cNvSpPr>
              <a:spLocks/>
            </p:cNvSpPr>
            <p:nvPr/>
          </p:nvSpPr>
          <p:spPr bwMode="auto">
            <a:xfrm>
              <a:off x="2662" y="719"/>
              <a:ext cx="853" cy="42"/>
            </a:xfrm>
            <a:custGeom>
              <a:avLst/>
              <a:gdLst/>
              <a:ahLst/>
              <a:cxnLst>
                <a:cxn ang="0">
                  <a:pos x="387" y="0"/>
                </a:cxn>
                <a:cxn ang="0">
                  <a:pos x="813" y="0"/>
                </a:cxn>
                <a:cxn ang="0">
                  <a:pos x="829" y="1"/>
                </a:cxn>
                <a:cxn ang="0">
                  <a:pos x="841" y="3"/>
                </a:cxn>
                <a:cxn ang="0">
                  <a:pos x="848" y="7"/>
                </a:cxn>
                <a:cxn ang="0">
                  <a:pos x="852" y="10"/>
                </a:cxn>
                <a:cxn ang="0">
                  <a:pos x="849" y="14"/>
                </a:cxn>
                <a:cxn ang="0">
                  <a:pos x="843" y="18"/>
                </a:cxn>
                <a:cxn ang="0">
                  <a:pos x="831" y="20"/>
                </a:cxn>
                <a:cxn ang="0">
                  <a:pos x="815" y="21"/>
                </a:cxn>
                <a:cxn ang="0">
                  <a:pos x="39" y="21"/>
                </a:cxn>
                <a:cxn ang="0">
                  <a:pos x="23" y="22"/>
                </a:cxn>
                <a:cxn ang="0">
                  <a:pos x="11" y="24"/>
                </a:cxn>
                <a:cxn ang="0">
                  <a:pos x="3" y="27"/>
                </a:cxn>
                <a:cxn ang="0">
                  <a:pos x="0" y="31"/>
                </a:cxn>
                <a:cxn ang="0">
                  <a:pos x="1" y="34"/>
                </a:cxn>
                <a:cxn ang="0">
                  <a:pos x="8" y="38"/>
                </a:cxn>
                <a:cxn ang="0">
                  <a:pos x="20" y="40"/>
                </a:cxn>
                <a:cxn ang="0">
                  <a:pos x="36" y="41"/>
                </a:cxn>
                <a:cxn ang="0">
                  <a:pos x="395" y="41"/>
                </a:cxn>
              </a:cxnLst>
              <a:rect l="0" t="0" r="r" b="b"/>
              <a:pathLst>
                <a:path w="853" h="42">
                  <a:moveTo>
                    <a:pt x="387" y="0"/>
                  </a:moveTo>
                  <a:lnTo>
                    <a:pt x="813" y="0"/>
                  </a:lnTo>
                  <a:lnTo>
                    <a:pt x="829" y="1"/>
                  </a:lnTo>
                  <a:lnTo>
                    <a:pt x="841" y="3"/>
                  </a:lnTo>
                  <a:lnTo>
                    <a:pt x="848" y="7"/>
                  </a:lnTo>
                  <a:lnTo>
                    <a:pt x="852" y="10"/>
                  </a:lnTo>
                  <a:lnTo>
                    <a:pt x="849" y="14"/>
                  </a:lnTo>
                  <a:lnTo>
                    <a:pt x="843" y="18"/>
                  </a:lnTo>
                  <a:lnTo>
                    <a:pt x="831" y="20"/>
                  </a:lnTo>
                  <a:lnTo>
                    <a:pt x="815" y="21"/>
                  </a:lnTo>
                  <a:lnTo>
                    <a:pt x="39" y="21"/>
                  </a:lnTo>
                  <a:lnTo>
                    <a:pt x="23" y="22"/>
                  </a:lnTo>
                  <a:lnTo>
                    <a:pt x="11" y="24"/>
                  </a:lnTo>
                  <a:lnTo>
                    <a:pt x="3" y="27"/>
                  </a:lnTo>
                  <a:lnTo>
                    <a:pt x="0" y="31"/>
                  </a:lnTo>
                  <a:lnTo>
                    <a:pt x="1" y="34"/>
                  </a:lnTo>
                  <a:lnTo>
                    <a:pt x="8" y="38"/>
                  </a:lnTo>
                  <a:lnTo>
                    <a:pt x="20" y="40"/>
                  </a:lnTo>
                  <a:lnTo>
                    <a:pt x="36" y="41"/>
                  </a:lnTo>
                  <a:lnTo>
                    <a:pt x="395" y="41"/>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7974" name="Freeform 150"/>
            <p:cNvSpPr>
              <a:spLocks/>
            </p:cNvSpPr>
            <p:nvPr/>
          </p:nvSpPr>
          <p:spPr bwMode="auto">
            <a:xfrm>
              <a:off x="2662" y="677"/>
              <a:ext cx="853" cy="43"/>
            </a:xfrm>
            <a:custGeom>
              <a:avLst/>
              <a:gdLst/>
              <a:ahLst/>
              <a:cxnLst>
                <a:cxn ang="0">
                  <a:pos x="387" y="0"/>
                </a:cxn>
                <a:cxn ang="0">
                  <a:pos x="813" y="0"/>
                </a:cxn>
                <a:cxn ang="0">
                  <a:pos x="829" y="1"/>
                </a:cxn>
                <a:cxn ang="0">
                  <a:pos x="841" y="3"/>
                </a:cxn>
                <a:cxn ang="0">
                  <a:pos x="848" y="7"/>
                </a:cxn>
                <a:cxn ang="0">
                  <a:pos x="852" y="11"/>
                </a:cxn>
                <a:cxn ang="0">
                  <a:pos x="849" y="15"/>
                </a:cxn>
                <a:cxn ang="0">
                  <a:pos x="843" y="18"/>
                </a:cxn>
                <a:cxn ang="0">
                  <a:pos x="831" y="21"/>
                </a:cxn>
                <a:cxn ang="0">
                  <a:pos x="815" y="21"/>
                </a:cxn>
                <a:cxn ang="0">
                  <a:pos x="39" y="21"/>
                </a:cxn>
                <a:cxn ang="0">
                  <a:pos x="23" y="22"/>
                </a:cxn>
                <a:cxn ang="0">
                  <a:pos x="11" y="25"/>
                </a:cxn>
                <a:cxn ang="0">
                  <a:pos x="3" y="28"/>
                </a:cxn>
                <a:cxn ang="0">
                  <a:pos x="0" y="31"/>
                </a:cxn>
                <a:cxn ang="0">
                  <a:pos x="1" y="35"/>
                </a:cxn>
                <a:cxn ang="0">
                  <a:pos x="8" y="39"/>
                </a:cxn>
                <a:cxn ang="0">
                  <a:pos x="20" y="41"/>
                </a:cxn>
                <a:cxn ang="0">
                  <a:pos x="36" y="42"/>
                </a:cxn>
                <a:cxn ang="0">
                  <a:pos x="395" y="42"/>
                </a:cxn>
              </a:cxnLst>
              <a:rect l="0" t="0" r="r" b="b"/>
              <a:pathLst>
                <a:path w="853" h="43">
                  <a:moveTo>
                    <a:pt x="387" y="0"/>
                  </a:moveTo>
                  <a:lnTo>
                    <a:pt x="813" y="0"/>
                  </a:lnTo>
                  <a:lnTo>
                    <a:pt x="829" y="1"/>
                  </a:lnTo>
                  <a:lnTo>
                    <a:pt x="841" y="3"/>
                  </a:lnTo>
                  <a:lnTo>
                    <a:pt x="848" y="7"/>
                  </a:lnTo>
                  <a:lnTo>
                    <a:pt x="852" y="11"/>
                  </a:lnTo>
                  <a:lnTo>
                    <a:pt x="849" y="15"/>
                  </a:lnTo>
                  <a:lnTo>
                    <a:pt x="843" y="18"/>
                  </a:lnTo>
                  <a:lnTo>
                    <a:pt x="831" y="21"/>
                  </a:lnTo>
                  <a:lnTo>
                    <a:pt x="815" y="21"/>
                  </a:lnTo>
                  <a:lnTo>
                    <a:pt x="39" y="21"/>
                  </a:lnTo>
                  <a:lnTo>
                    <a:pt x="23" y="22"/>
                  </a:lnTo>
                  <a:lnTo>
                    <a:pt x="11" y="25"/>
                  </a:lnTo>
                  <a:lnTo>
                    <a:pt x="3" y="28"/>
                  </a:lnTo>
                  <a:lnTo>
                    <a:pt x="0" y="31"/>
                  </a:lnTo>
                  <a:lnTo>
                    <a:pt x="1" y="35"/>
                  </a:lnTo>
                  <a:lnTo>
                    <a:pt x="8" y="39"/>
                  </a:lnTo>
                  <a:lnTo>
                    <a:pt x="20" y="41"/>
                  </a:lnTo>
                  <a:lnTo>
                    <a:pt x="36" y="42"/>
                  </a:lnTo>
                  <a:lnTo>
                    <a:pt x="395" y="42"/>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7975" name="Freeform 151"/>
            <p:cNvSpPr>
              <a:spLocks/>
            </p:cNvSpPr>
            <p:nvPr/>
          </p:nvSpPr>
          <p:spPr bwMode="auto">
            <a:xfrm>
              <a:off x="2662" y="636"/>
              <a:ext cx="853" cy="42"/>
            </a:xfrm>
            <a:custGeom>
              <a:avLst/>
              <a:gdLst/>
              <a:ahLst/>
              <a:cxnLst>
                <a:cxn ang="0">
                  <a:pos x="387" y="0"/>
                </a:cxn>
                <a:cxn ang="0">
                  <a:pos x="813" y="0"/>
                </a:cxn>
                <a:cxn ang="0">
                  <a:pos x="829" y="1"/>
                </a:cxn>
                <a:cxn ang="0">
                  <a:pos x="841" y="3"/>
                </a:cxn>
                <a:cxn ang="0">
                  <a:pos x="848" y="7"/>
                </a:cxn>
                <a:cxn ang="0">
                  <a:pos x="852" y="11"/>
                </a:cxn>
                <a:cxn ang="0">
                  <a:pos x="849" y="15"/>
                </a:cxn>
                <a:cxn ang="0">
                  <a:pos x="843" y="18"/>
                </a:cxn>
                <a:cxn ang="0">
                  <a:pos x="831" y="21"/>
                </a:cxn>
                <a:cxn ang="0">
                  <a:pos x="815" y="21"/>
                </a:cxn>
                <a:cxn ang="0">
                  <a:pos x="39" y="21"/>
                </a:cxn>
                <a:cxn ang="0">
                  <a:pos x="23" y="22"/>
                </a:cxn>
                <a:cxn ang="0">
                  <a:pos x="11" y="24"/>
                </a:cxn>
                <a:cxn ang="0">
                  <a:pos x="3" y="27"/>
                </a:cxn>
                <a:cxn ang="0">
                  <a:pos x="0" y="31"/>
                </a:cxn>
                <a:cxn ang="0">
                  <a:pos x="1" y="34"/>
                </a:cxn>
                <a:cxn ang="0">
                  <a:pos x="8" y="38"/>
                </a:cxn>
                <a:cxn ang="0">
                  <a:pos x="20" y="40"/>
                </a:cxn>
                <a:cxn ang="0">
                  <a:pos x="36" y="41"/>
                </a:cxn>
                <a:cxn ang="0">
                  <a:pos x="395" y="41"/>
                </a:cxn>
              </a:cxnLst>
              <a:rect l="0" t="0" r="r" b="b"/>
              <a:pathLst>
                <a:path w="853" h="42">
                  <a:moveTo>
                    <a:pt x="387" y="0"/>
                  </a:moveTo>
                  <a:lnTo>
                    <a:pt x="813" y="0"/>
                  </a:lnTo>
                  <a:lnTo>
                    <a:pt x="829" y="1"/>
                  </a:lnTo>
                  <a:lnTo>
                    <a:pt x="841" y="3"/>
                  </a:lnTo>
                  <a:lnTo>
                    <a:pt x="848" y="7"/>
                  </a:lnTo>
                  <a:lnTo>
                    <a:pt x="852" y="11"/>
                  </a:lnTo>
                  <a:lnTo>
                    <a:pt x="849" y="15"/>
                  </a:lnTo>
                  <a:lnTo>
                    <a:pt x="843" y="18"/>
                  </a:lnTo>
                  <a:lnTo>
                    <a:pt x="831" y="21"/>
                  </a:lnTo>
                  <a:lnTo>
                    <a:pt x="815" y="21"/>
                  </a:lnTo>
                  <a:lnTo>
                    <a:pt x="39" y="21"/>
                  </a:lnTo>
                  <a:lnTo>
                    <a:pt x="23" y="22"/>
                  </a:lnTo>
                  <a:lnTo>
                    <a:pt x="11" y="24"/>
                  </a:lnTo>
                  <a:lnTo>
                    <a:pt x="3" y="27"/>
                  </a:lnTo>
                  <a:lnTo>
                    <a:pt x="0" y="31"/>
                  </a:lnTo>
                  <a:lnTo>
                    <a:pt x="1" y="34"/>
                  </a:lnTo>
                  <a:lnTo>
                    <a:pt x="8" y="38"/>
                  </a:lnTo>
                  <a:lnTo>
                    <a:pt x="20" y="40"/>
                  </a:lnTo>
                  <a:lnTo>
                    <a:pt x="36" y="41"/>
                  </a:lnTo>
                  <a:lnTo>
                    <a:pt x="395" y="41"/>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7976" name="Freeform 152"/>
            <p:cNvSpPr>
              <a:spLocks/>
            </p:cNvSpPr>
            <p:nvPr/>
          </p:nvSpPr>
          <p:spPr bwMode="auto">
            <a:xfrm>
              <a:off x="2662" y="595"/>
              <a:ext cx="853" cy="42"/>
            </a:xfrm>
            <a:custGeom>
              <a:avLst/>
              <a:gdLst/>
              <a:ahLst/>
              <a:cxnLst>
                <a:cxn ang="0">
                  <a:pos x="387" y="0"/>
                </a:cxn>
                <a:cxn ang="0">
                  <a:pos x="813" y="0"/>
                </a:cxn>
                <a:cxn ang="0">
                  <a:pos x="829" y="2"/>
                </a:cxn>
                <a:cxn ang="0">
                  <a:pos x="841" y="3"/>
                </a:cxn>
                <a:cxn ang="0">
                  <a:pos x="848" y="6"/>
                </a:cxn>
                <a:cxn ang="0">
                  <a:pos x="852" y="10"/>
                </a:cxn>
                <a:cxn ang="0">
                  <a:pos x="849" y="14"/>
                </a:cxn>
                <a:cxn ang="0">
                  <a:pos x="843" y="18"/>
                </a:cxn>
                <a:cxn ang="0">
                  <a:pos x="831" y="20"/>
                </a:cxn>
                <a:cxn ang="0">
                  <a:pos x="815" y="21"/>
                </a:cxn>
                <a:cxn ang="0">
                  <a:pos x="39" y="21"/>
                </a:cxn>
                <a:cxn ang="0">
                  <a:pos x="23" y="22"/>
                </a:cxn>
                <a:cxn ang="0">
                  <a:pos x="11" y="24"/>
                </a:cxn>
                <a:cxn ang="0">
                  <a:pos x="3" y="27"/>
                </a:cxn>
                <a:cxn ang="0">
                  <a:pos x="0" y="31"/>
                </a:cxn>
                <a:cxn ang="0">
                  <a:pos x="1" y="34"/>
                </a:cxn>
                <a:cxn ang="0">
                  <a:pos x="8" y="37"/>
                </a:cxn>
                <a:cxn ang="0">
                  <a:pos x="20" y="40"/>
                </a:cxn>
                <a:cxn ang="0">
                  <a:pos x="36" y="41"/>
                </a:cxn>
                <a:cxn ang="0">
                  <a:pos x="395" y="41"/>
                </a:cxn>
              </a:cxnLst>
              <a:rect l="0" t="0" r="r" b="b"/>
              <a:pathLst>
                <a:path w="853" h="42">
                  <a:moveTo>
                    <a:pt x="387" y="0"/>
                  </a:moveTo>
                  <a:lnTo>
                    <a:pt x="813" y="0"/>
                  </a:lnTo>
                  <a:lnTo>
                    <a:pt x="829" y="2"/>
                  </a:lnTo>
                  <a:lnTo>
                    <a:pt x="841" y="3"/>
                  </a:lnTo>
                  <a:lnTo>
                    <a:pt x="848" y="6"/>
                  </a:lnTo>
                  <a:lnTo>
                    <a:pt x="852" y="10"/>
                  </a:lnTo>
                  <a:lnTo>
                    <a:pt x="849" y="14"/>
                  </a:lnTo>
                  <a:lnTo>
                    <a:pt x="843" y="18"/>
                  </a:lnTo>
                  <a:lnTo>
                    <a:pt x="831" y="20"/>
                  </a:lnTo>
                  <a:lnTo>
                    <a:pt x="815" y="21"/>
                  </a:lnTo>
                  <a:lnTo>
                    <a:pt x="39" y="21"/>
                  </a:lnTo>
                  <a:lnTo>
                    <a:pt x="23" y="22"/>
                  </a:lnTo>
                  <a:lnTo>
                    <a:pt x="11" y="24"/>
                  </a:lnTo>
                  <a:lnTo>
                    <a:pt x="3" y="27"/>
                  </a:lnTo>
                  <a:lnTo>
                    <a:pt x="0" y="31"/>
                  </a:lnTo>
                  <a:lnTo>
                    <a:pt x="1" y="34"/>
                  </a:lnTo>
                  <a:lnTo>
                    <a:pt x="8" y="37"/>
                  </a:lnTo>
                  <a:lnTo>
                    <a:pt x="20" y="40"/>
                  </a:lnTo>
                  <a:lnTo>
                    <a:pt x="36" y="41"/>
                  </a:lnTo>
                  <a:lnTo>
                    <a:pt x="395" y="41"/>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7977" name="Freeform 153"/>
            <p:cNvSpPr>
              <a:spLocks/>
            </p:cNvSpPr>
            <p:nvPr/>
          </p:nvSpPr>
          <p:spPr bwMode="auto">
            <a:xfrm>
              <a:off x="2662" y="554"/>
              <a:ext cx="853" cy="42"/>
            </a:xfrm>
            <a:custGeom>
              <a:avLst/>
              <a:gdLst/>
              <a:ahLst/>
              <a:cxnLst>
                <a:cxn ang="0">
                  <a:pos x="387" y="0"/>
                </a:cxn>
                <a:cxn ang="0">
                  <a:pos x="813" y="0"/>
                </a:cxn>
                <a:cxn ang="0">
                  <a:pos x="829" y="1"/>
                </a:cxn>
                <a:cxn ang="0">
                  <a:pos x="841" y="3"/>
                </a:cxn>
                <a:cxn ang="0">
                  <a:pos x="848" y="7"/>
                </a:cxn>
                <a:cxn ang="0">
                  <a:pos x="852" y="10"/>
                </a:cxn>
                <a:cxn ang="0">
                  <a:pos x="849" y="15"/>
                </a:cxn>
                <a:cxn ang="0">
                  <a:pos x="843" y="18"/>
                </a:cxn>
                <a:cxn ang="0">
                  <a:pos x="831" y="20"/>
                </a:cxn>
                <a:cxn ang="0">
                  <a:pos x="815" y="21"/>
                </a:cxn>
                <a:cxn ang="0">
                  <a:pos x="39" y="21"/>
                </a:cxn>
                <a:cxn ang="0">
                  <a:pos x="23" y="22"/>
                </a:cxn>
                <a:cxn ang="0">
                  <a:pos x="11" y="24"/>
                </a:cxn>
                <a:cxn ang="0">
                  <a:pos x="3" y="27"/>
                </a:cxn>
                <a:cxn ang="0">
                  <a:pos x="0" y="31"/>
                </a:cxn>
                <a:cxn ang="0">
                  <a:pos x="1" y="34"/>
                </a:cxn>
                <a:cxn ang="0">
                  <a:pos x="8" y="38"/>
                </a:cxn>
                <a:cxn ang="0">
                  <a:pos x="20" y="40"/>
                </a:cxn>
                <a:cxn ang="0">
                  <a:pos x="36" y="41"/>
                </a:cxn>
                <a:cxn ang="0">
                  <a:pos x="395" y="41"/>
                </a:cxn>
              </a:cxnLst>
              <a:rect l="0" t="0" r="r" b="b"/>
              <a:pathLst>
                <a:path w="853" h="42">
                  <a:moveTo>
                    <a:pt x="387" y="0"/>
                  </a:moveTo>
                  <a:lnTo>
                    <a:pt x="813" y="0"/>
                  </a:lnTo>
                  <a:lnTo>
                    <a:pt x="829" y="1"/>
                  </a:lnTo>
                  <a:lnTo>
                    <a:pt x="841" y="3"/>
                  </a:lnTo>
                  <a:lnTo>
                    <a:pt x="848" y="7"/>
                  </a:lnTo>
                  <a:lnTo>
                    <a:pt x="852" y="10"/>
                  </a:lnTo>
                  <a:lnTo>
                    <a:pt x="849" y="15"/>
                  </a:lnTo>
                  <a:lnTo>
                    <a:pt x="843" y="18"/>
                  </a:lnTo>
                  <a:lnTo>
                    <a:pt x="831" y="20"/>
                  </a:lnTo>
                  <a:lnTo>
                    <a:pt x="815" y="21"/>
                  </a:lnTo>
                  <a:lnTo>
                    <a:pt x="39" y="21"/>
                  </a:lnTo>
                  <a:lnTo>
                    <a:pt x="23" y="22"/>
                  </a:lnTo>
                  <a:lnTo>
                    <a:pt x="11" y="24"/>
                  </a:lnTo>
                  <a:lnTo>
                    <a:pt x="3" y="27"/>
                  </a:lnTo>
                  <a:lnTo>
                    <a:pt x="0" y="31"/>
                  </a:lnTo>
                  <a:lnTo>
                    <a:pt x="1" y="34"/>
                  </a:lnTo>
                  <a:lnTo>
                    <a:pt x="8" y="38"/>
                  </a:lnTo>
                  <a:lnTo>
                    <a:pt x="20" y="40"/>
                  </a:lnTo>
                  <a:lnTo>
                    <a:pt x="36" y="41"/>
                  </a:lnTo>
                  <a:lnTo>
                    <a:pt x="395" y="41"/>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7978" name="Freeform 154"/>
            <p:cNvSpPr>
              <a:spLocks/>
            </p:cNvSpPr>
            <p:nvPr/>
          </p:nvSpPr>
          <p:spPr bwMode="auto">
            <a:xfrm>
              <a:off x="2658" y="2421"/>
              <a:ext cx="857" cy="37"/>
            </a:xfrm>
            <a:custGeom>
              <a:avLst/>
              <a:gdLst/>
              <a:ahLst/>
              <a:cxnLst>
                <a:cxn ang="0">
                  <a:pos x="389" y="0"/>
                </a:cxn>
                <a:cxn ang="0">
                  <a:pos x="818" y="0"/>
                </a:cxn>
                <a:cxn ang="0">
                  <a:pos x="835" y="1"/>
                </a:cxn>
                <a:cxn ang="0">
                  <a:pos x="847" y="2"/>
                </a:cxn>
                <a:cxn ang="0">
                  <a:pos x="853" y="6"/>
                </a:cxn>
                <a:cxn ang="0">
                  <a:pos x="856" y="9"/>
                </a:cxn>
                <a:cxn ang="0">
                  <a:pos x="853" y="12"/>
                </a:cxn>
                <a:cxn ang="0">
                  <a:pos x="848" y="16"/>
                </a:cxn>
                <a:cxn ang="0">
                  <a:pos x="836" y="17"/>
                </a:cxn>
                <a:cxn ang="0">
                  <a:pos x="820" y="18"/>
                </a:cxn>
                <a:cxn ang="0">
                  <a:pos x="40" y="18"/>
                </a:cxn>
                <a:cxn ang="0">
                  <a:pos x="23" y="19"/>
                </a:cxn>
                <a:cxn ang="0">
                  <a:pos x="11" y="20"/>
                </a:cxn>
                <a:cxn ang="0">
                  <a:pos x="3" y="24"/>
                </a:cxn>
                <a:cxn ang="0">
                  <a:pos x="0" y="27"/>
                </a:cxn>
                <a:cxn ang="0">
                  <a:pos x="1" y="30"/>
                </a:cxn>
                <a:cxn ang="0">
                  <a:pos x="8" y="33"/>
                </a:cxn>
                <a:cxn ang="0">
                  <a:pos x="20" y="34"/>
                </a:cxn>
                <a:cxn ang="0">
                  <a:pos x="38" y="36"/>
                </a:cxn>
                <a:cxn ang="0">
                  <a:pos x="397" y="36"/>
                </a:cxn>
              </a:cxnLst>
              <a:rect l="0" t="0" r="r" b="b"/>
              <a:pathLst>
                <a:path w="857" h="37">
                  <a:moveTo>
                    <a:pt x="389" y="0"/>
                  </a:moveTo>
                  <a:lnTo>
                    <a:pt x="818" y="0"/>
                  </a:lnTo>
                  <a:lnTo>
                    <a:pt x="835" y="1"/>
                  </a:lnTo>
                  <a:lnTo>
                    <a:pt x="847" y="2"/>
                  </a:lnTo>
                  <a:lnTo>
                    <a:pt x="853" y="6"/>
                  </a:lnTo>
                  <a:lnTo>
                    <a:pt x="856" y="9"/>
                  </a:lnTo>
                  <a:lnTo>
                    <a:pt x="853" y="12"/>
                  </a:lnTo>
                  <a:lnTo>
                    <a:pt x="848" y="16"/>
                  </a:lnTo>
                  <a:lnTo>
                    <a:pt x="836" y="17"/>
                  </a:lnTo>
                  <a:lnTo>
                    <a:pt x="820" y="18"/>
                  </a:lnTo>
                  <a:lnTo>
                    <a:pt x="40" y="18"/>
                  </a:lnTo>
                  <a:lnTo>
                    <a:pt x="23" y="19"/>
                  </a:lnTo>
                  <a:lnTo>
                    <a:pt x="11" y="20"/>
                  </a:lnTo>
                  <a:lnTo>
                    <a:pt x="3" y="24"/>
                  </a:lnTo>
                  <a:lnTo>
                    <a:pt x="0" y="27"/>
                  </a:lnTo>
                  <a:lnTo>
                    <a:pt x="1" y="30"/>
                  </a:lnTo>
                  <a:lnTo>
                    <a:pt x="8" y="33"/>
                  </a:lnTo>
                  <a:lnTo>
                    <a:pt x="20" y="34"/>
                  </a:lnTo>
                  <a:lnTo>
                    <a:pt x="38" y="36"/>
                  </a:lnTo>
                  <a:lnTo>
                    <a:pt x="397" y="36"/>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7979" name="Freeform 155"/>
            <p:cNvSpPr>
              <a:spLocks/>
            </p:cNvSpPr>
            <p:nvPr/>
          </p:nvSpPr>
          <p:spPr bwMode="auto">
            <a:xfrm>
              <a:off x="2658" y="2385"/>
              <a:ext cx="857" cy="37"/>
            </a:xfrm>
            <a:custGeom>
              <a:avLst/>
              <a:gdLst/>
              <a:ahLst/>
              <a:cxnLst>
                <a:cxn ang="0">
                  <a:pos x="389" y="0"/>
                </a:cxn>
                <a:cxn ang="0">
                  <a:pos x="818" y="0"/>
                </a:cxn>
                <a:cxn ang="0">
                  <a:pos x="835" y="1"/>
                </a:cxn>
                <a:cxn ang="0">
                  <a:pos x="847" y="3"/>
                </a:cxn>
                <a:cxn ang="0">
                  <a:pos x="853" y="6"/>
                </a:cxn>
                <a:cxn ang="0">
                  <a:pos x="856" y="9"/>
                </a:cxn>
                <a:cxn ang="0">
                  <a:pos x="853" y="13"/>
                </a:cxn>
                <a:cxn ang="0">
                  <a:pos x="848" y="16"/>
                </a:cxn>
                <a:cxn ang="0">
                  <a:pos x="836" y="17"/>
                </a:cxn>
                <a:cxn ang="0">
                  <a:pos x="820" y="19"/>
                </a:cxn>
                <a:cxn ang="0">
                  <a:pos x="40" y="19"/>
                </a:cxn>
                <a:cxn ang="0">
                  <a:pos x="23" y="19"/>
                </a:cxn>
                <a:cxn ang="0">
                  <a:pos x="11" y="20"/>
                </a:cxn>
                <a:cxn ang="0">
                  <a:pos x="3" y="24"/>
                </a:cxn>
                <a:cxn ang="0">
                  <a:pos x="0" y="26"/>
                </a:cxn>
                <a:cxn ang="0">
                  <a:pos x="1" y="29"/>
                </a:cxn>
                <a:cxn ang="0">
                  <a:pos x="8" y="33"/>
                </a:cxn>
                <a:cxn ang="0">
                  <a:pos x="20" y="35"/>
                </a:cxn>
                <a:cxn ang="0">
                  <a:pos x="38" y="36"/>
                </a:cxn>
                <a:cxn ang="0">
                  <a:pos x="397" y="36"/>
                </a:cxn>
              </a:cxnLst>
              <a:rect l="0" t="0" r="r" b="b"/>
              <a:pathLst>
                <a:path w="857" h="37">
                  <a:moveTo>
                    <a:pt x="389" y="0"/>
                  </a:moveTo>
                  <a:lnTo>
                    <a:pt x="818" y="0"/>
                  </a:lnTo>
                  <a:lnTo>
                    <a:pt x="835" y="1"/>
                  </a:lnTo>
                  <a:lnTo>
                    <a:pt x="847" y="3"/>
                  </a:lnTo>
                  <a:lnTo>
                    <a:pt x="853" y="6"/>
                  </a:lnTo>
                  <a:lnTo>
                    <a:pt x="856" y="9"/>
                  </a:lnTo>
                  <a:lnTo>
                    <a:pt x="853" y="13"/>
                  </a:lnTo>
                  <a:lnTo>
                    <a:pt x="848" y="16"/>
                  </a:lnTo>
                  <a:lnTo>
                    <a:pt x="836" y="17"/>
                  </a:lnTo>
                  <a:lnTo>
                    <a:pt x="820" y="19"/>
                  </a:lnTo>
                  <a:lnTo>
                    <a:pt x="40" y="19"/>
                  </a:lnTo>
                  <a:lnTo>
                    <a:pt x="23" y="19"/>
                  </a:lnTo>
                  <a:lnTo>
                    <a:pt x="11" y="20"/>
                  </a:lnTo>
                  <a:lnTo>
                    <a:pt x="3" y="24"/>
                  </a:lnTo>
                  <a:lnTo>
                    <a:pt x="0" y="26"/>
                  </a:lnTo>
                  <a:lnTo>
                    <a:pt x="1" y="29"/>
                  </a:lnTo>
                  <a:lnTo>
                    <a:pt x="8" y="33"/>
                  </a:lnTo>
                  <a:lnTo>
                    <a:pt x="20" y="35"/>
                  </a:lnTo>
                  <a:lnTo>
                    <a:pt x="38" y="36"/>
                  </a:lnTo>
                  <a:lnTo>
                    <a:pt x="397" y="36"/>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7980" name="Freeform 156"/>
            <p:cNvSpPr>
              <a:spLocks/>
            </p:cNvSpPr>
            <p:nvPr/>
          </p:nvSpPr>
          <p:spPr bwMode="auto">
            <a:xfrm>
              <a:off x="2658" y="2349"/>
              <a:ext cx="857" cy="37"/>
            </a:xfrm>
            <a:custGeom>
              <a:avLst/>
              <a:gdLst/>
              <a:ahLst/>
              <a:cxnLst>
                <a:cxn ang="0">
                  <a:pos x="389" y="0"/>
                </a:cxn>
                <a:cxn ang="0">
                  <a:pos x="818" y="0"/>
                </a:cxn>
                <a:cxn ang="0">
                  <a:pos x="835" y="1"/>
                </a:cxn>
                <a:cxn ang="0">
                  <a:pos x="847" y="3"/>
                </a:cxn>
                <a:cxn ang="0">
                  <a:pos x="853" y="6"/>
                </a:cxn>
                <a:cxn ang="0">
                  <a:pos x="856" y="9"/>
                </a:cxn>
                <a:cxn ang="0">
                  <a:pos x="853" y="13"/>
                </a:cxn>
                <a:cxn ang="0">
                  <a:pos x="848" y="16"/>
                </a:cxn>
                <a:cxn ang="0">
                  <a:pos x="836" y="18"/>
                </a:cxn>
                <a:cxn ang="0">
                  <a:pos x="820" y="19"/>
                </a:cxn>
                <a:cxn ang="0">
                  <a:pos x="40" y="19"/>
                </a:cxn>
                <a:cxn ang="0">
                  <a:pos x="23" y="19"/>
                </a:cxn>
                <a:cxn ang="0">
                  <a:pos x="11" y="21"/>
                </a:cxn>
                <a:cxn ang="0">
                  <a:pos x="3" y="24"/>
                </a:cxn>
                <a:cxn ang="0">
                  <a:pos x="0" y="27"/>
                </a:cxn>
                <a:cxn ang="0">
                  <a:pos x="1" y="30"/>
                </a:cxn>
                <a:cxn ang="0">
                  <a:pos x="8" y="34"/>
                </a:cxn>
                <a:cxn ang="0">
                  <a:pos x="20" y="35"/>
                </a:cxn>
                <a:cxn ang="0">
                  <a:pos x="38" y="36"/>
                </a:cxn>
                <a:cxn ang="0">
                  <a:pos x="397" y="36"/>
                </a:cxn>
              </a:cxnLst>
              <a:rect l="0" t="0" r="r" b="b"/>
              <a:pathLst>
                <a:path w="857" h="37">
                  <a:moveTo>
                    <a:pt x="389" y="0"/>
                  </a:moveTo>
                  <a:lnTo>
                    <a:pt x="818" y="0"/>
                  </a:lnTo>
                  <a:lnTo>
                    <a:pt x="835" y="1"/>
                  </a:lnTo>
                  <a:lnTo>
                    <a:pt x="847" y="3"/>
                  </a:lnTo>
                  <a:lnTo>
                    <a:pt x="853" y="6"/>
                  </a:lnTo>
                  <a:lnTo>
                    <a:pt x="856" y="9"/>
                  </a:lnTo>
                  <a:lnTo>
                    <a:pt x="853" y="13"/>
                  </a:lnTo>
                  <a:lnTo>
                    <a:pt x="848" y="16"/>
                  </a:lnTo>
                  <a:lnTo>
                    <a:pt x="836" y="18"/>
                  </a:lnTo>
                  <a:lnTo>
                    <a:pt x="820" y="19"/>
                  </a:lnTo>
                  <a:lnTo>
                    <a:pt x="40" y="19"/>
                  </a:lnTo>
                  <a:lnTo>
                    <a:pt x="23" y="19"/>
                  </a:lnTo>
                  <a:lnTo>
                    <a:pt x="11" y="21"/>
                  </a:lnTo>
                  <a:lnTo>
                    <a:pt x="3" y="24"/>
                  </a:lnTo>
                  <a:lnTo>
                    <a:pt x="0" y="27"/>
                  </a:lnTo>
                  <a:lnTo>
                    <a:pt x="1" y="30"/>
                  </a:lnTo>
                  <a:lnTo>
                    <a:pt x="8" y="34"/>
                  </a:lnTo>
                  <a:lnTo>
                    <a:pt x="20" y="35"/>
                  </a:lnTo>
                  <a:lnTo>
                    <a:pt x="38" y="36"/>
                  </a:lnTo>
                  <a:lnTo>
                    <a:pt x="397" y="36"/>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7981" name="Freeform 157"/>
            <p:cNvSpPr>
              <a:spLocks/>
            </p:cNvSpPr>
            <p:nvPr/>
          </p:nvSpPr>
          <p:spPr bwMode="auto">
            <a:xfrm>
              <a:off x="2658" y="2314"/>
              <a:ext cx="857" cy="36"/>
            </a:xfrm>
            <a:custGeom>
              <a:avLst/>
              <a:gdLst/>
              <a:ahLst/>
              <a:cxnLst>
                <a:cxn ang="0">
                  <a:pos x="389" y="0"/>
                </a:cxn>
                <a:cxn ang="0">
                  <a:pos x="818" y="0"/>
                </a:cxn>
                <a:cxn ang="0">
                  <a:pos x="835" y="1"/>
                </a:cxn>
                <a:cxn ang="0">
                  <a:pos x="847" y="3"/>
                </a:cxn>
                <a:cxn ang="0">
                  <a:pos x="853" y="6"/>
                </a:cxn>
                <a:cxn ang="0">
                  <a:pos x="856" y="9"/>
                </a:cxn>
                <a:cxn ang="0">
                  <a:pos x="853" y="13"/>
                </a:cxn>
                <a:cxn ang="0">
                  <a:pos x="848" y="15"/>
                </a:cxn>
                <a:cxn ang="0">
                  <a:pos x="836" y="17"/>
                </a:cxn>
                <a:cxn ang="0">
                  <a:pos x="820" y="19"/>
                </a:cxn>
                <a:cxn ang="0">
                  <a:pos x="40" y="19"/>
                </a:cxn>
                <a:cxn ang="0">
                  <a:pos x="23" y="19"/>
                </a:cxn>
                <a:cxn ang="0">
                  <a:pos x="11" y="20"/>
                </a:cxn>
                <a:cxn ang="0">
                  <a:pos x="3" y="24"/>
                </a:cxn>
                <a:cxn ang="0">
                  <a:pos x="0" y="26"/>
                </a:cxn>
                <a:cxn ang="0">
                  <a:pos x="1" y="29"/>
                </a:cxn>
                <a:cxn ang="0">
                  <a:pos x="8" y="33"/>
                </a:cxn>
                <a:cxn ang="0">
                  <a:pos x="20" y="34"/>
                </a:cxn>
                <a:cxn ang="0">
                  <a:pos x="38" y="35"/>
                </a:cxn>
                <a:cxn ang="0">
                  <a:pos x="397" y="35"/>
                </a:cxn>
              </a:cxnLst>
              <a:rect l="0" t="0" r="r" b="b"/>
              <a:pathLst>
                <a:path w="857" h="36">
                  <a:moveTo>
                    <a:pt x="389" y="0"/>
                  </a:moveTo>
                  <a:lnTo>
                    <a:pt x="818" y="0"/>
                  </a:lnTo>
                  <a:lnTo>
                    <a:pt x="835" y="1"/>
                  </a:lnTo>
                  <a:lnTo>
                    <a:pt x="847" y="3"/>
                  </a:lnTo>
                  <a:lnTo>
                    <a:pt x="853" y="6"/>
                  </a:lnTo>
                  <a:lnTo>
                    <a:pt x="856" y="9"/>
                  </a:lnTo>
                  <a:lnTo>
                    <a:pt x="853" y="13"/>
                  </a:lnTo>
                  <a:lnTo>
                    <a:pt x="848" y="15"/>
                  </a:lnTo>
                  <a:lnTo>
                    <a:pt x="836" y="17"/>
                  </a:lnTo>
                  <a:lnTo>
                    <a:pt x="820" y="19"/>
                  </a:lnTo>
                  <a:lnTo>
                    <a:pt x="40" y="19"/>
                  </a:lnTo>
                  <a:lnTo>
                    <a:pt x="23" y="19"/>
                  </a:lnTo>
                  <a:lnTo>
                    <a:pt x="11" y="20"/>
                  </a:lnTo>
                  <a:lnTo>
                    <a:pt x="3" y="24"/>
                  </a:lnTo>
                  <a:lnTo>
                    <a:pt x="0" y="26"/>
                  </a:lnTo>
                  <a:lnTo>
                    <a:pt x="1" y="29"/>
                  </a:lnTo>
                  <a:lnTo>
                    <a:pt x="8" y="33"/>
                  </a:lnTo>
                  <a:lnTo>
                    <a:pt x="20" y="34"/>
                  </a:lnTo>
                  <a:lnTo>
                    <a:pt x="38" y="35"/>
                  </a:lnTo>
                  <a:lnTo>
                    <a:pt x="397" y="35"/>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7982" name="Freeform 158"/>
            <p:cNvSpPr>
              <a:spLocks/>
            </p:cNvSpPr>
            <p:nvPr/>
          </p:nvSpPr>
          <p:spPr bwMode="auto">
            <a:xfrm>
              <a:off x="2658" y="2278"/>
              <a:ext cx="857" cy="37"/>
            </a:xfrm>
            <a:custGeom>
              <a:avLst/>
              <a:gdLst/>
              <a:ahLst/>
              <a:cxnLst>
                <a:cxn ang="0">
                  <a:pos x="389" y="0"/>
                </a:cxn>
                <a:cxn ang="0">
                  <a:pos x="818" y="0"/>
                </a:cxn>
                <a:cxn ang="0">
                  <a:pos x="835" y="1"/>
                </a:cxn>
                <a:cxn ang="0">
                  <a:pos x="847" y="2"/>
                </a:cxn>
                <a:cxn ang="0">
                  <a:pos x="853" y="6"/>
                </a:cxn>
                <a:cxn ang="0">
                  <a:pos x="856" y="9"/>
                </a:cxn>
                <a:cxn ang="0">
                  <a:pos x="853" y="12"/>
                </a:cxn>
                <a:cxn ang="0">
                  <a:pos x="848" y="16"/>
                </a:cxn>
                <a:cxn ang="0">
                  <a:pos x="836" y="18"/>
                </a:cxn>
                <a:cxn ang="0">
                  <a:pos x="820" y="19"/>
                </a:cxn>
                <a:cxn ang="0">
                  <a:pos x="40" y="19"/>
                </a:cxn>
                <a:cxn ang="0">
                  <a:pos x="23" y="19"/>
                </a:cxn>
                <a:cxn ang="0">
                  <a:pos x="11" y="21"/>
                </a:cxn>
                <a:cxn ang="0">
                  <a:pos x="3" y="24"/>
                </a:cxn>
                <a:cxn ang="0">
                  <a:pos x="0" y="27"/>
                </a:cxn>
                <a:cxn ang="0">
                  <a:pos x="1" y="30"/>
                </a:cxn>
                <a:cxn ang="0">
                  <a:pos x="8" y="33"/>
                </a:cxn>
                <a:cxn ang="0">
                  <a:pos x="20" y="35"/>
                </a:cxn>
                <a:cxn ang="0">
                  <a:pos x="38" y="36"/>
                </a:cxn>
                <a:cxn ang="0">
                  <a:pos x="397" y="36"/>
                </a:cxn>
              </a:cxnLst>
              <a:rect l="0" t="0" r="r" b="b"/>
              <a:pathLst>
                <a:path w="857" h="37">
                  <a:moveTo>
                    <a:pt x="389" y="0"/>
                  </a:moveTo>
                  <a:lnTo>
                    <a:pt x="818" y="0"/>
                  </a:lnTo>
                  <a:lnTo>
                    <a:pt x="835" y="1"/>
                  </a:lnTo>
                  <a:lnTo>
                    <a:pt x="847" y="2"/>
                  </a:lnTo>
                  <a:lnTo>
                    <a:pt x="853" y="6"/>
                  </a:lnTo>
                  <a:lnTo>
                    <a:pt x="856" y="9"/>
                  </a:lnTo>
                  <a:lnTo>
                    <a:pt x="853" y="12"/>
                  </a:lnTo>
                  <a:lnTo>
                    <a:pt x="848" y="16"/>
                  </a:lnTo>
                  <a:lnTo>
                    <a:pt x="836" y="18"/>
                  </a:lnTo>
                  <a:lnTo>
                    <a:pt x="820" y="19"/>
                  </a:lnTo>
                  <a:lnTo>
                    <a:pt x="40" y="19"/>
                  </a:lnTo>
                  <a:lnTo>
                    <a:pt x="23" y="19"/>
                  </a:lnTo>
                  <a:lnTo>
                    <a:pt x="11" y="21"/>
                  </a:lnTo>
                  <a:lnTo>
                    <a:pt x="3" y="24"/>
                  </a:lnTo>
                  <a:lnTo>
                    <a:pt x="0" y="27"/>
                  </a:lnTo>
                  <a:lnTo>
                    <a:pt x="1" y="30"/>
                  </a:lnTo>
                  <a:lnTo>
                    <a:pt x="8" y="33"/>
                  </a:lnTo>
                  <a:lnTo>
                    <a:pt x="20" y="35"/>
                  </a:lnTo>
                  <a:lnTo>
                    <a:pt x="38" y="36"/>
                  </a:lnTo>
                  <a:lnTo>
                    <a:pt x="397" y="36"/>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7983" name="Freeform 159"/>
            <p:cNvSpPr>
              <a:spLocks/>
            </p:cNvSpPr>
            <p:nvPr/>
          </p:nvSpPr>
          <p:spPr bwMode="auto">
            <a:xfrm>
              <a:off x="2658" y="2242"/>
              <a:ext cx="857" cy="37"/>
            </a:xfrm>
            <a:custGeom>
              <a:avLst/>
              <a:gdLst/>
              <a:ahLst/>
              <a:cxnLst>
                <a:cxn ang="0">
                  <a:pos x="389" y="0"/>
                </a:cxn>
                <a:cxn ang="0">
                  <a:pos x="818" y="0"/>
                </a:cxn>
                <a:cxn ang="0">
                  <a:pos x="835" y="1"/>
                </a:cxn>
                <a:cxn ang="0">
                  <a:pos x="847" y="2"/>
                </a:cxn>
                <a:cxn ang="0">
                  <a:pos x="853" y="6"/>
                </a:cxn>
                <a:cxn ang="0">
                  <a:pos x="856" y="9"/>
                </a:cxn>
                <a:cxn ang="0">
                  <a:pos x="853" y="13"/>
                </a:cxn>
                <a:cxn ang="0">
                  <a:pos x="848" y="16"/>
                </a:cxn>
                <a:cxn ang="0">
                  <a:pos x="836" y="17"/>
                </a:cxn>
                <a:cxn ang="0">
                  <a:pos x="820" y="18"/>
                </a:cxn>
                <a:cxn ang="0">
                  <a:pos x="40" y="18"/>
                </a:cxn>
                <a:cxn ang="0">
                  <a:pos x="23" y="20"/>
                </a:cxn>
                <a:cxn ang="0">
                  <a:pos x="11" y="21"/>
                </a:cxn>
                <a:cxn ang="0">
                  <a:pos x="3" y="24"/>
                </a:cxn>
                <a:cxn ang="0">
                  <a:pos x="0" y="27"/>
                </a:cxn>
                <a:cxn ang="0">
                  <a:pos x="1" y="30"/>
                </a:cxn>
                <a:cxn ang="0">
                  <a:pos x="8" y="33"/>
                </a:cxn>
                <a:cxn ang="0">
                  <a:pos x="20" y="35"/>
                </a:cxn>
                <a:cxn ang="0">
                  <a:pos x="38" y="36"/>
                </a:cxn>
                <a:cxn ang="0">
                  <a:pos x="397" y="36"/>
                </a:cxn>
              </a:cxnLst>
              <a:rect l="0" t="0" r="r" b="b"/>
              <a:pathLst>
                <a:path w="857" h="37">
                  <a:moveTo>
                    <a:pt x="389" y="0"/>
                  </a:moveTo>
                  <a:lnTo>
                    <a:pt x="818" y="0"/>
                  </a:lnTo>
                  <a:lnTo>
                    <a:pt x="835" y="1"/>
                  </a:lnTo>
                  <a:lnTo>
                    <a:pt x="847" y="2"/>
                  </a:lnTo>
                  <a:lnTo>
                    <a:pt x="853" y="6"/>
                  </a:lnTo>
                  <a:lnTo>
                    <a:pt x="856" y="9"/>
                  </a:lnTo>
                  <a:lnTo>
                    <a:pt x="853" y="13"/>
                  </a:lnTo>
                  <a:lnTo>
                    <a:pt x="848" y="16"/>
                  </a:lnTo>
                  <a:lnTo>
                    <a:pt x="836" y="17"/>
                  </a:lnTo>
                  <a:lnTo>
                    <a:pt x="820" y="18"/>
                  </a:lnTo>
                  <a:lnTo>
                    <a:pt x="40" y="18"/>
                  </a:lnTo>
                  <a:lnTo>
                    <a:pt x="23" y="20"/>
                  </a:lnTo>
                  <a:lnTo>
                    <a:pt x="11" y="21"/>
                  </a:lnTo>
                  <a:lnTo>
                    <a:pt x="3" y="24"/>
                  </a:lnTo>
                  <a:lnTo>
                    <a:pt x="0" y="27"/>
                  </a:lnTo>
                  <a:lnTo>
                    <a:pt x="1" y="30"/>
                  </a:lnTo>
                  <a:lnTo>
                    <a:pt x="8" y="33"/>
                  </a:lnTo>
                  <a:lnTo>
                    <a:pt x="20" y="35"/>
                  </a:lnTo>
                  <a:lnTo>
                    <a:pt x="38" y="36"/>
                  </a:lnTo>
                  <a:lnTo>
                    <a:pt x="397" y="36"/>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7984" name="Freeform 160"/>
            <p:cNvSpPr>
              <a:spLocks/>
            </p:cNvSpPr>
            <p:nvPr/>
          </p:nvSpPr>
          <p:spPr bwMode="auto">
            <a:xfrm>
              <a:off x="2658" y="2207"/>
              <a:ext cx="857" cy="36"/>
            </a:xfrm>
            <a:custGeom>
              <a:avLst/>
              <a:gdLst/>
              <a:ahLst/>
              <a:cxnLst>
                <a:cxn ang="0">
                  <a:pos x="389" y="0"/>
                </a:cxn>
                <a:cxn ang="0">
                  <a:pos x="818" y="0"/>
                </a:cxn>
                <a:cxn ang="0">
                  <a:pos x="835" y="1"/>
                </a:cxn>
                <a:cxn ang="0">
                  <a:pos x="847" y="2"/>
                </a:cxn>
                <a:cxn ang="0">
                  <a:pos x="853" y="6"/>
                </a:cxn>
                <a:cxn ang="0">
                  <a:pos x="856" y="9"/>
                </a:cxn>
                <a:cxn ang="0">
                  <a:pos x="853" y="12"/>
                </a:cxn>
                <a:cxn ang="0">
                  <a:pos x="848" y="15"/>
                </a:cxn>
                <a:cxn ang="0">
                  <a:pos x="836" y="17"/>
                </a:cxn>
                <a:cxn ang="0">
                  <a:pos x="820" y="18"/>
                </a:cxn>
                <a:cxn ang="0">
                  <a:pos x="40" y="18"/>
                </a:cxn>
                <a:cxn ang="0">
                  <a:pos x="23" y="19"/>
                </a:cxn>
                <a:cxn ang="0">
                  <a:pos x="11" y="20"/>
                </a:cxn>
                <a:cxn ang="0">
                  <a:pos x="3" y="24"/>
                </a:cxn>
                <a:cxn ang="0">
                  <a:pos x="0" y="26"/>
                </a:cxn>
                <a:cxn ang="0">
                  <a:pos x="1" y="29"/>
                </a:cxn>
                <a:cxn ang="0">
                  <a:pos x="8" y="33"/>
                </a:cxn>
                <a:cxn ang="0">
                  <a:pos x="20" y="34"/>
                </a:cxn>
                <a:cxn ang="0">
                  <a:pos x="38" y="35"/>
                </a:cxn>
                <a:cxn ang="0">
                  <a:pos x="397" y="35"/>
                </a:cxn>
              </a:cxnLst>
              <a:rect l="0" t="0" r="r" b="b"/>
              <a:pathLst>
                <a:path w="857" h="36">
                  <a:moveTo>
                    <a:pt x="389" y="0"/>
                  </a:moveTo>
                  <a:lnTo>
                    <a:pt x="818" y="0"/>
                  </a:lnTo>
                  <a:lnTo>
                    <a:pt x="835" y="1"/>
                  </a:lnTo>
                  <a:lnTo>
                    <a:pt x="847" y="2"/>
                  </a:lnTo>
                  <a:lnTo>
                    <a:pt x="853" y="6"/>
                  </a:lnTo>
                  <a:lnTo>
                    <a:pt x="856" y="9"/>
                  </a:lnTo>
                  <a:lnTo>
                    <a:pt x="853" y="12"/>
                  </a:lnTo>
                  <a:lnTo>
                    <a:pt x="848" y="15"/>
                  </a:lnTo>
                  <a:lnTo>
                    <a:pt x="836" y="17"/>
                  </a:lnTo>
                  <a:lnTo>
                    <a:pt x="820" y="18"/>
                  </a:lnTo>
                  <a:lnTo>
                    <a:pt x="40" y="18"/>
                  </a:lnTo>
                  <a:lnTo>
                    <a:pt x="23" y="19"/>
                  </a:lnTo>
                  <a:lnTo>
                    <a:pt x="11" y="20"/>
                  </a:lnTo>
                  <a:lnTo>
                    <a:pt x="3" y="24"/>
                  </a:lnTo>
                  <a:lnTo>
                    <a:pt x="0" y="26"/>
                  </a:lnTo>
                  <a:lnTo>
                    <a:pt x="1" y="29"/>
                  </a:lnTo>
                  <a:lnTo>
                    <a:pt x="8" y="33"/>
                  </a:lnTo>
                  <a:lnTo>
                    <a:pt x="20" y="34"/>
                  </a:lnTo>
                  <a:lnTo>
                    <a:pt x="38" y="35"/>
                  </a:lnTo>
                  <a:lnTo>
                    <a:pt x="397" y="35"/>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7985" name="Freeform 161"/>
            <p:cNvSpPr>
              <a:spLocks/>
            </p:cNvSpPr>
            <p:nvPr/>
          </p:nvSpPr>
          <p:spPr bwMode="auto">
            <a:xfrm>
              <a:off x="2658" y="2171"/>
              <a:ext cx="857" cy="37"/>
            </a:xfrm>
            <a:custGeom>
              <a:avLst/>
              <a:gdLst/>
              <a:ahLst/>
              <a:cxnLst>
                <a:cxn ang="0">
                  <a:pos x="389" y="0"/>
                </a:cxn>
                <a:cxn ang="0">
                  <a:pos x="818" y="0"/>
                </a:cxn>
                <a:cxn ang="0">
                  <a:pos x="835" y="1"/>
                </a:cxn>
                <a:cxn ang="0">
                  <a:pos x="847" y="2"/>
                </a:cxn>
                <a:cxn ang="0">
                  <a:pos x="853" y="6"/>
                </a:cxn>
                <a:cxn ang="0">
                  <a:pos x="856" y="9"/>
                </a:cxn>
                <a:cxn ang="0">
                  <a:pos x="853" y="13"/>
                </a:cxn>
                <a:cxn ang="0">
                  <a:pos x="848" y="16"/>
                </a:cxn>
                <a:cxn ang="0">
                  <a:pos x="836" y="17"/>
                </a:cxn>
                <a:cxn ang="0">
                  <a:pos x="820" y="18"/>
                </a:cxn>
                <a:cxn ang="0">
                  <a:pos x="40" y="18"/>
                </a:cxn>
                <a:cxn ang="0">
                  <a:pos x="23" y="19"/>
                </a:cxn>
                <a:cxn ang="0">
                  <a:pos x="11" y="20"/>
                </a:cxn>
                <a:cxn ang="0">
                  <a:pos x="3" y="24"/>
                </a:cxn>
                <a:cxn ang="0">
                  <a:pos x="0" y="27"/>
                </a:cxn>
                <a:cxn ang="0">
                  <a:pos x="1" y="30"/>
                </a:cxn>
                <a:cxn ang="0">
                  <a:pos x="8" y="33"/>
                </a:cxn>
                <a:cxn ang="0">
                  <a:pos x="20" y="35"/>
                </a:cxn>
                <a:cxn ang="0">
                  <a:pos x="38" y="36"/>
                </a:cxn>
                <a:cxn ang="0">
                  <a:pos x="397" y="36"/>
                </a:cxn>
              </a:cxnLst>
              <a:rect l="0" t="0" r="r" b="b"/>
              <a:pathLst>
                <a:path w="857" h="37">
                  <a:moveTo>
                    <a:pt x="389" y="0"/>
                  </a:moveTo>
                  <a:lnTo>
                    <a:pt x="818" y="0"/>
                  </a:lnTo>
                  <a:lnTo>
                    <a:pt x="835" y="1"/>
                  </a:lnTo>
                  <a:lnTo>
                    <a:pt x="847" y="2"/>
                  </a:lnTo>
                  <a:lnTo>
                    <a:pt x="853" y="6"/>
                  </a:lnTo>
                  <a:lnTo>
                    <a:pt x="856" y="9"/>
                  </a:lnTo>
                  <a:lnTo>
                    <a:pt x="853" y="13"/>
                  </a:lnTo>
                  <a:lnTo>
                    <a:pt x="848" y="16"/>
                  </a:lnTo>
                  <a:lnTo>
                    <a:pt x="836" y="17"/>
                  </a:lnTo>
                  <a:lnTo>
                    <a:pt x="820" y="18"/>
                  </a:lnTo>
                  <a:lnTo>
                    <a:pt x="40" y="18"/>
                  </a:lnTo>
                  <a:lnTo>
                    <a:pt x="23" y="19"/>
                  </a:lnTo>
                  <a:lnTo>
                    <a:pt x="11" y="20"/>
                  </a:lnTo>
                  <a:lnTo>
                    <a:pt x="3" y="24"/>
                  </a:lnTo>
                  <a:lnTo>
                    <a:pt x="0" y="27"/>
                  </a:lnTo>
                  <a:lnTo>
                    <a:pt x="1" y="30"/>
                  </a:lnTo>
                  <a:lnTo>
                    <a:pt x="8" y="33"/>
                  </a:lnTo>
                  <a:lnTo>
                    <a:pt x="20" y="35"/>
                  </a:lnTo>
                  <a:lnTo>
                    <a:pt x="38" y="36"/>
                  </a:lnTo>
                  <a:lnTo>
                    <a:pt x="397" y="36"/>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7986" name="Freeform 162"/>
            <p:cNvSpPr>
              <a:spLocks/>
            </p:cNvSpPr>
            <p:nvPr/>
          </p:nvSpPr>
          <p:spPr bwMode="auto">
            <a:xfrm>
              <a:off x="2658" y="2136"/>
              <a:ext cx="857" cy="36"/>
            </a:xfrm>
            <a:custGeom>
              <a:avLst/>
              <a:gdLst/>
              <a:ahLst/>
              <a:cxnLst>
                <a:cxn ang="0">
                  <a:pos x="389" y="0"/>
                </a:cxn>
                <a:cxn ang="0">
                  <a:pos x="818" y="0"/>
                </a:cxn>
                <a:cxn ang="0">
                  <a:pos x="835" y="1"/>
                </a:cxn>
                <a:cxn ang="0">
                  <a:pos x="847" y="3"/>
                </a:cxn>
                <a:cxn ang="0">
                  <a:pos x="853" y="6"/>
                </a:cxn>
                <a:cxn ang="0">
                  <a:pos x="856" y="9"/>
                </a:cxn>
                <a:cxn ang="0">
                  <a:pos x="853" y="13"/>
                </a:cxn>
                <a:cxn ang="0">
                  <a:pos x="848" y="15"/>
                </a:cxn>
                <a:cxn ang="0">
                  <a:pos x="836" y="18"/>
                </a:cxn>
                <a:cxn ang="0">
                  <a:pos x="820" y="18"/>
                </a:cxn>
                <a:cxn ang="0">
                  <a:pos x="40" y="18"/>
                </a:cxn>
                <a:cxn ang="0">
                  <a:pos x="23" y="19"/>
                </a:cxn>
                <a:cxn ang="0">
                  <a:pos x="11" y="21"/>
                </a:cxn>
                <a:cxn ang="0">
                  <a:pos x="3" y="23"/>
                </a:cxn>
                <a:cxn ang="0">
                  <a:pos x="0" y="26"/>
                </a:cxn>
                <a:cxn ang="0">
                  <a:pos x="1" y="29"/>
                </a:cxn>
                <a:cxn ang="0">
                  <a:pos x="8" y="33"/>
                </a:cxn>
                <a:cxn ang="0">
                  <a:pos x="20" y="34"/>
                </a:cxn>
                <a:cxn ang="0">
                  <a:pos x="38" y="35"/>
                </a:cxn>
                <a:cxn ang="0">
                  <a:pos x="397" y="35"/>
                </a:cxn>
              </a:cxnLst>
              <a:rect l="0" t="0" r="r" b="b"/>
              <a:pathLst>
                <a:path w="857" h="36">
                  <a:moveTo>
                    <a:pt x="389" y="0"/>
                  </a:moveTo>
                  <a:lnTo>
                    <a:pt x="818" y="0"/>
                  </a:lnTo>
                  <a:lnTo>
                    <a:pt x="835" y="1"/>
                  </a:lnTo>
                  <a:lnTo>
                    <a:pt x="847" y="3"/>
                  </a:lnTo>
                  <a:lnTo>
                    <a:pt x="853" y="6"/>
                  </a:lnTo>
                  <a:lnTo>
                    <a:pt x="856" y="9"/>
                  </a:lnTo>
                  <a:lnTo>
                    <a:pt x="853" y="13"/>
                  </a:lnTo>
                  <a:lnTo>
                    <a:pt x="848" y="15"/>
                  </a:lnTo>
                  <a:lnTo>
                    <a:pt x="836" y="18"/>
                  </a:lnTo>
                  <a:lnTo>
                    <a:pt x="820" y="18"/>
                  </a:lnTo>
                  <a:lnTo>
                    <a:pt x="40" y="18"/>
                  </a:lnTo>
                  <a:lnTo>
                    <a:pt x="23" y="19"/>
                  </a:lnTo>
                  <a:lnTo>
                    <a:pt x="11" y="21"/>
                  </a:lnTo>
                  <a:lnTo>
                    <a:pt x="3" y="23"/>
                  </a:lnTo>
                  <a:lnTo>
                    <a:pt x="0" y="26"/>
                  </a:lnTo>
                  <a:lnTo>
                    <a:pt x="1" y="29"/>
                  </a:lnTo>
                  <a:lnTo>
                    <a:pt x="8" y="33"/>
                  </a:lnTo>
                  <a:lnTo>
                    <a:pt x="20" y="34"/>
                  </a:lnTo>
                  <a:lnTo>
                    <a:pt x="38" y="35"/>
                  </a:lnTo>
                  <a:lnTo>
                    <a:pt x="397" y="35"/>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7987" name="Freeform 163"/>
            <p:cNvSpPr>
              <a:spLocks/>
            </p:cNvSpPr>
            <p:nvPr/>
          </p:nvSpPr>
          <p:spPr bwMode="auto">
            <a:xfrm>
              <a:off x="2658" y="2100"/>
              <a:ext cx="857" cy="37"/>
            </a:xfrm>
            <a:custGeom>
              <a:avLst/>
              <a:gdLst/>
              <a:ahLst/>
              <a:cxnLst>
                <a:cxn ang="0">
                  <a:pos x="389" y="0"/>
                </a:cxn>
                <a:cxn ang="0">
                  <a:pos x="818" y="0"/>
                </a:cxn>
                <a:cxn ang="0">
                  <a:pos x="835" y="2"/>
                </a:cxn>
                <a:cxn ang="0">
                  <a:pos x="847" y="3"/>
                </a:cxn>
                <a:cxn ang="0">
                  <a:pos x="853" y="6"/>
                </a:cxn>
                <a:cxn ang="0">
                  <a:pos x="856" y="9"/>
                </a:cxn>
                <a:cxn ang="0">
                  <a:pos x="853" y="13"/>
                </a:cxn>
                <a:cxn ang="0">
                  <a:pos x="848" y="16"/>
                </a:cxn>
                <a:cxn ang="0">
                  <a:pos x="836" y="18"/>
                </a:cxn>
                <a:cxn ang="0">
                  <a:pos x="820" y="19"/>
                </a:cxn>
                <a:cxn ang="0">
                  <a:pos x="40" y="19"/>
                </a:cxn>
                <a:cxn ang="0">
                  <a:pos x="23" y="20"/>
                </a:cxn>
                <a:cxn ang="0">
                  <a:pos x="11" y="21"/>
                </a:cxn>
                <a:cxn ang="0">
                  <a:pos x="3" y="24"/>
                </a:cxn>
                <a:cxn ang="0">
                  <a:pos x="0" y="27"/>
                </a:cxn>
                <a:cxn ang="0">
                  <a:pos x="1" y="30"/>
                </a:cxn>
                <a:cxn ang="0">
                  <a:pos x="8" y="34"/>
                </a:cxn>
                <a:cxn ang="0">
                  <a:pos x="20" y="35"/>
                </a:cxn>
                <a:cxn ang="0">
                  <a:pos x="38" y="36"/>
                </a:cxn>
                <a:cxn ang="0">
                  <a:pos x="397" y="36"/>
                </a:cxn>
              </a:cxnLst>
              <a:rect l="0" t="0" r="r" b="b"/>
              <a:pathLst>
                <a:path w="857" h="37">
                  <a:moveTo>
                    <a:pt x="389" y="0"/>
                  </a:moveTo>
                  <a:lnTo>
                    <a:pt x="818" y="0"/>
                  </a:lnTo>
                  <a:lnTo>
                    <a:pt x="835" y="2"/>
                  </a:lnTo>
                  <a:lnTo>
                    <a:pt x="847" y="3"/>
                  </a:lnTo>
                  <a:lnTo>
                    <a:pt x="853" y="6"/>
                  </a:lnTo>
                  <a:lnTo>
                    <a:pt x="856" y="9"/>
                  </a:lnTo>
                  <a:lnTo>
                    <a:pt x="853" y="13"/>
                  </a:lnTo>
                  <a:lnTo>
                    <a:pt x="848" y="16"/>
                  </a:lnTo>
                  <a:lnTo>
                    <a:pt x="836" y="18"/>
                  </a:lnTo>
                  <a:lnTo>
                    <a:pt x="820" y="19"/>
                  </a:lnTo>
                  <a:lnTo>
                    <a:pt x="40" y="19"/>
                  </a:lnTo>
                  <a:lnTo>
                    <a:pt x="23" y="20"/>
                  </a:lnTo>
                  <a:lnTo>
                    <a:pt x="11" y="21"/>
                  </a:lnTo>
                  <a:lnTo>
                    <a:pt x="3" y="24"/>
                  </a:lnTo>
                  <a:lnTo>
                    <a:pt x="0" y="27"/>
                  </a:lnTo>
                  <a:lnTo>
                    <a:pt x="1" y="30"/>
                  </a:lnTo>
                  <a:lnTo>
                    <a:pt x="8" y="34"/>
                  </a:lnTo>
                  <a:lnTo>
                    <a:pt x="20" y="35"/>
                  </a:lnTo>
                  <a:lnTo>
                    <a:pt x="38" y="36"/>
                  </a:lnTo>
                  <a:lnTo>
                    <a:pt x="397" y="36"/>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7988" name="Freeform 164"/>
            <p:cNvSpPr>
              <a:spLocks/>
            </p:cNvSpPr>
            <p:nvPr/>
          </p:nvSpPr>
          <p:spPr bwMode="auto">
            <a:xfrm>
              <a:off x="2658" y="2065"/>
              <a:ext cx="857" cy="36"/>
            </a:xfrm>
            <a:custGeom>
              <a:avLst/>
              <a:gdLst/>
              <a:ahLst/>
              <a:cxnLst>
                <a:cxn ang="0">
                  <a:pos x="389" y="0"/>
                </a:cxn>
                <a:cxn ang="0">
                  <a:pos x="818" y="0"/>
                </a:cxn>
                <a:cxn ang="0">
                  <a:pos x="835" y="1"/>
                </a:cxn>
                <a:cxn ang="0">
                  <a:pos x="847" y="2"/>
                </a:cxn>
                <a:cxn ang="0">
                  <a:pos x="853" y="6"/>
                </a:cxn>
                <a:cxn ang="0">
                  <a:pos x="856" y="9"/>
                </a:cxn>
                <a:cxn ang="0">
                  <a:pos x="853" y="12"/>
                </a:cxn>
                <a:cxn ang="0">
                  <a:pos x="848" y="15"/>
                </a:cxn>
                <a:cxn ang="0">
                  <a:pos x="836" y="17"/>
                </a:cxn>
                <a:cxn ang="0">
                  <a:pos x="820" y="18"/>
                </a:cxn>
                <a:cxn ang="0">
                  <a:pos x="40" y="18"/>
                </a:cxn>
                <a:cxn ang="0">
                  <a:pos x="23" y="19"/>
                </a:cxn>
                <a:cxn ang="0">
                  <a:pos x="11" y="20"/>
                </a:cxn>
                <a:cxn ang="0">
                  <a:pos x="3" y="23"/>
                </a:cxn>
                <a:cxn ang="0">
                  <a:pos x="0" y="27"/>
                </a:cxn>
                <a:cxn ang="0">
                  <a:pos x="1" y="30"/>
                </a:cxn>
                <a:cxn ang="0">
                  <a:pos x="8" y="33"/>
                </a:cxn>
                <a:cxn ang="0">
                  <a:pos x="20" y="34"/>
                </a:cxn>
                <a:cxn ang="0">
                  <a:pos x="38" y="35"/>
                </a:cxn>
                <a:cxn ang="0">
                  <a:pos x="397" y="35"/>
                </a:cxn>
              </a:cxnLst>
              <a:rect l="0" t="0" r="r" b="b"/>
              <a:pathLst>
                <a:path w="857" h="36">
                  <a:moveTo>
                    <a:pt x="389" y="0"/>
                  </a:moveTo>
                  <a:lnTo>
                    <a:pt x="818" y="0"/>
                  </a:lnTo>
                  <a:lnTo>
                    <a:pt x="835" y="1"/>
                  </a:lnTo>
                  <a:lnTo>
                    <a:pt x="847" y="2"/>
                  </a:lnTo>
                  <a:lnTo>
                    <a:pt x="853" y="6"/>
                  </a:lnTo>
                  <a:lnTo>
                    <a:pt x="856" y="9"/>
                  </a:lnTo>
                  <a:lnTo>
                    <a:pt x="853" y="12"/>
                  </a:lnTo>
                  <a:lnTo>
                    <a:pt x="848" y="15"/>
                  </a:lnTo>
                  <a:lnTo>
                    <a:pt x="836" y="17"/>
                  </a:lnTo>
                  <a:lnTo>
                    <a:pt x="820" y="18"/>
                  </a:lnTo>
                  <a:lnTo>
                    <a:pt x="40" y="18"/>
                  </a:lnTo>
                  <a:lnTo>
                    <a:pt x="23" y="19"/>
                  </a:lnTo>
                  <a:lnTo>
                    <a:pt x="11" y="20"/>
                  </a:lnTo>
                  <a:lnTo>
                    <a:pt x="3" y="23"/>
                  </a:lnTo>
                  <a:lnTo>
                    <a:pt x="0" y="27"/>
                  </a:lnTo>
                  <a:lnTo>
                    <a:pt x="1" y="30"/>
                  </a:lnTo>
                  <a:lnTo>
                    <a:pt x="8" y="33"/>
                  </a:lnTo>
                  <a:lnTo>
                    <a:pt x="20" y="34"/>
                  </a:lnTo>
                  <a:lnTo>
                    <a:pt x="38" y="35"/>
                  </a:lnTo>
                  <a:lnTo>
                    <a:pt x="397" y="35"/>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7989" name="Freeform 165"/>
            <p:cNvSpPr>
              <a:spLocks/>
            </p:cNvSpPr>
            <p:nvPr/>
          </p:nvSpPr>
          <p:spPr bwMode="auto">
            <a:xfrm>
              <a:off x="2658" y="2029"/>
              <a:ext cx="857" cy="37"/>
            </a:xfrm>
            <a:custGeom>
              <a:avLst/>
              <a:gdLst/>
              <a:ahLst/>
              <a:cxnLst>
                <a:cxn ang="0">
                  <a:pos x="389" y="0"/>
                </a:cxn>
                <a:cxn ang="0">
                  <a:pos x="818" y="0"/>
                </a:cxn>
                <a:cxn ang="0">
                  <a:pos x="835" y="1"/>
                </a:cxn>
                <a:cxn ang="0">
                  <a:pos x="847" y="2"/>
                </a:cxn>
                <a:cxn ang="0">
                  <a:pos x="853" y="6"/>
                </a:cxn>
                <a:cxn ang="0">
                  <a:pos x="856" y="9"/>
                </a:cxn>
                <a:cxn ang="0">
                  <a:pos x="853" y="12"/>
                </a:cxn>
                <a:cxn ang="0">
                  <a:pos x="848" y="16"/>
                </a:cxn>
                <a:cxn ang="0">
                  <a:pos x="836" y="17"/>
                </a:cxn>
                <a:cxn ang="0">
                  <a:pos x="820" y="18"/>
                </a:cxn>
                <a:cxn ang="0">
                  <a:pos x="40" y="18"/>
                </a:cxn>
                <a:cxn ang="0">
                  <a:pos x="23" y="20"/>
                </a:cxn>
                <a:cxn ang="0">
                  <a:pos x="11" y="21"/>
                </a:cxn>
                <a:cxn ang="0">
                  <a:pos x="3" y="24"/>
                </a:cxn>
                <a:cxn ang="0">
                  <a:pos x="0" y="27"/>
                </a:cxn>
                <a:cxn ang="0">
                  <a:pos x="1" y="30"/>
                </a:cxn>
                <a:cxn ang="0">
                  <a:pos x="8" y="33"/>
                </a:cxn>
                <a:cxn ang="0">
                  <a:pos x="20" y="35"/>
                </a:cxn>
                <a:cxn ang="0">
                  <a:pos x="38" y="36"/>
                </a:cxn>
                <a:cxn ang="0">
                  <a:pos x="397" y="36"/>
                </a:cxn>
              </a:cxnLst>
              <a:rect l="0" t="0" r="r" b="b"/>
              <a:pathLst>
                <a:path w="857" h="37">
                  <a:moveTo>
                    <a:pt x="389" y="0"/>
                  </a:moveTo>
                  <a:lnTo>
                    <a:pt x="818" y="0"/>
                  </a:lnTo>
                  <a:lnTo>
                    <a:pt x="835" y="1"/>
                  </a:lnTo>
                  <a:lnTo>
                    <a:pt x="847" y="2"/>
                  </a:lnTo>
                  <a:lnTo>
                    <a:pt x="853" y="6"/>
                  </a:lnTo>
                  <a:lnTo>
                    <a:pt x="856" y="9"/>
                  </a:lnTo>
                  <a:lnTo>
                    <a:pt x="853" y="12"/>
                  </a:lnTo>
                  <a:lnTo>
                    <a:pt x="848" y="16"/>
                  </a:lnTo>
                  <a:lnTo>
                    <a:pt x="836" y="17"/>
                  </a:lnTo>
                  <a:lnTo>
                    <a:pt x="820" y="18"/>
                  </a:lnTo>
                  <a:lnTo>
                    <a:pt x="40" y="18"/>
                  </a:lnTo>
                  <a:lnTo>
                    <a:pt x="23" y="20"/>
                  </a:lnTo>
                  <a:lnTo>
                    <a:pt x="11" y="21"/>
                  </a:lnTo>
                  <a:lnTo>
                    <a:pt x="3" y="24"/>
                  </a:lnTo>
                  <a:lnTo>
                    <a:pt x="0" y="27"/>
                  </a:lnTo>
                  <a:lnTo>
                    <a:pt x="1" y="30"/>
                  </a:lnTo>
                  <a:lnTo>
                    <a:pt x="8" y="33"/>
                  </a:lnTo>
                  <a:lnTo>
                    <a:pt x="20" y="35"/>
                  </a:lnTo>
                  <a:lnTo>
                    <a:pt x="38" y="36"/>
                  </a:lnTo>
                  <a:lnTo>
                    <a:pt x="397" y="36"/>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7990" name="Freeform 166"/>
            <p:cNvSpPr>
              <a:spLocks/>
            </p:cNvSpPr>
            <p:nvPr/>
          </p:nvSpPr>
          <p:spPr bwMode="auto">
            <a:xfrm>
              <a:off x="2658" y="1994"/>
              <a:ext cx="857" cy="36"/>
            </a:xfrm>
            <a:custGeom>
              <a:avLst/>
              <a:gdLst/>
              <a:ahLst/>
              <a:cxnLst>
                <a:cxn ang="0">
                  <a:pos x="389" y="0"/>
                </a:cxn>
                <a:cxn ang="0">
                  <a:pos x="818" y="0"/>
                </a:cxn>
                <a:cxn ang="0">
                  <a:pos x="835" y="1"/>
                </a:cxn>
                <a:cxn ang="0">
                  <a:pos x="847" y="2"/>
                </a:cxn>
                <a:cxn ang="0">
                  <a:pos x="853" y="6"/>
                </a:cxn>
                <a:cxn ang="0">
                  <a:pos x="856" y="9"/>
                </a:cxn>
                <a:cxn ang="0">
                  <a:pos x="853" y="12"/>
                </a:cxn>
                <a:cxn ang="0">
                  <a:pos x="848" y="15"/>
                </a:cxn>
                <a:cxn ang="0">
                  <a:pos x="836" y="17"/>
                </a:cxn>
                <a:cxn ang="0">
                  <a:pos x="820" y="18"/>
                </a:cxn>
                <a:cxn ang="0">
                  <a:pos x="40" y="18"/>
                </a:cxn>
                <a:cxn ang="0">
                  <a:pos x="23" y="19"/>
                </a:cxn>
                <a:cxn ang="0">
                  <a:pos x="11" y="20"/>
                </a:cxn>
                <a:cxn ang="0">
                  <a:pos x="3" y="24"/>
                </a:cxn>
                <a:cxn ang="0">
                  <a:pos x="0" y="26"/>
                </a:cxn>
                <a:cxn ang="0">
                  <a:pos x="1" y="29"/>
                </a:cxn>
                <a:cxn ang="0">
                  <a:pos x="8" y="32"/>
                </a:cxn>
                <a:cxn ang="0">
                  <a:pos x="20" y="34"/>
                </a:cxn>
                <a:cxn ang="0">
                  <a:pos x="38" y="35"/>
                </a:cxn>
                <a:cxn ang="0">
                  <a:pos x="397" y="35"/>
                </a:cxn>
              </a:cxnLst>
              <a:rect l="0" t="0" r="r" b="b"/>
              <a:pathLst>
                <a:path w="857" h="36">
                  <a:moveTo>
                    <a:pt x="389" y="0"/>
                  </a:moveTo>
                  <a:lnTo>
                    <a:pt x="818" y="0"/>
                  </a:lnTo>
                  <a:lnTo>
                    <a:pt x="835" y="1"/>
                  </a:lnTo>
                  <a:lnTo>
                    <a:pt x="847" y="2"/>
                  </a:lnTo>
                  <a:lnTo>
                    <a:pt x="853" y="6"/>
                  </a:lnTo>
                  <a:lnTo>
                    <a:pt x="856" y="9"/>
                  </a:lnTo>
                  <a:lnTo>
                    <a:pt x="853" y="12"/>
                  </a:lnTo>
                  <a:lnTo>
                    <a:pt x="848" y="15"/>
                  </a:lnTo>
                  <a:lnTo>
                    <a:pt x="836" y="17"/>
                  </a:lnTo>
                  <a:lnTo>
                    <a:pt x="820" y="18"/>
                  </a:lnTo>
                  <a:lnTo>
                    <a:pt x="40" y="18"/>
                  </a:lnTo>
                  <a:lnTo>
                    <a:pt x="23" y="19"/>
                  </a:lnTo>
                  <a:lnTo>
                    <a:pt x="11" y="20"/>
                  </a:lnTo>
                  <a:lnTo>
                    <a:pt x="3" y="24"/>
                  </a:lnTo>
                  <a:lnTo>
                    <a:pt x="0" y="26"/>
                  </a:lnTo>
                  <a:lnTo>
                    <a:pt x="1" y="29"/>
                  </a:lnTo>
                  <a:lnTo>
                    <a:pt x="8" y="32"/>
                  </a:lnTo>
                  <a:lnTo>
                    <a:pt x="20" y="34"/>
                  </a:lnTo>
                  <a:lnTo>
                    <a:pt x="38" y="35"/>
                  </a:lnTo>
                  <a:lnTo>
                    <a:pt x="397" y="35"/>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7991" name="Freeform 167"/>
            <p:cNvSpPr>
              <a:spLocks/>
            </p:cNvSpPr>
            <p:nvPr/>
          </p:nvSpPr>
          <p:spPr bwMode="auto">
            <a:xfrm>
              <a:off x="2658" y="1957"/>
              <a:ext cx="857" cy="38"/>
            </a:xfrm>
            <a:custGeom>
              <a:avLst/>
              <a:gdLst/>
              <a:ahLst/>
              <a:cxnLst>
                <a:cxn ang="0">
                  <a:pos x="389" y="0"/>
                </a:cxn>
                <a:cxn ang="0">
                  <a:pos x="818" y="0"/>
                </a:cxn>
                <a:cxn ang="0">
                  <a:pos x="835" y="2"/>
                </a:cxn>
                <a:cxn ang="0">
                  <a:pos x="847" y="3"/>
                </a:cxn>
                <a:cxn ang="0">
                  <a:pos x="853" y="6"/>
                </a:cxn>
                <a:cxn ang="0">
                  <a:pos x="856" y="9"/>
                </a:cxn>
                <a:cxn ang="0">
                  <a:pos x="853" y="13"/>
                </a:cxn>
                <a:cxn ang="0">
                  <a:pos x="848" y="16"/>
                </a:cxn>
                <a:cxn ang="0">
                  <a:pos x="836" y="18"/>
                </a:cxn>
                <a:cxn ang="0">
                  <a:pos x="820" y="19"/>
                </a:cxn>
                <a:cxn ang="0">
                  <a:pos x="40" y="19"/>
                </a:cxn>
                <a:cxn ang="0">
                  <a:pos x="23" y="19"/>
                </a:cxn>
                <a:cxn ang="0">
                  <a:pos x="11" y="21"/>
                </a:cxn>
                <a:cxn ang="0">
                  <a:pos x="3" y="24"/>
                </a:cxn>
                <a:cxn ang="0">
                  <a:pos x="0" y="27"/>
                </a:cxn>
                <a:cxn ang="0">
                  <a:pos x="1" y="30"/>
                </a:cxn>
                <a:cxn ang="0">
                  <a:pos x="8" y="34"/>
                </a:cxn>
                <a:cxn ang="0">
                  <a:pos x="20" y="36"/>
                </a:cxn>
                <a:cxn ang="0">
                  <a:pos x="38" y="37"/>
                </a:cxn>
                <a:cxn ang="0">
                  <a:pos x="397" y="37"/>
                </a:cxn>
              </a:cxnLst>
              <a:rect l="0" t="0" r="r" b="b"/>
              <a:pathLst>
                <a:path w="857" h="38">
                  <a:moveTo>
                    <a:pt x="389" y="0"/>
                  </a:moveTo>
                  <a:lnTo>
                    <a:pt x="818" y="0"/>
                  </a:lnTo>
                  <a:lnTo>
                    <a:pt x="835" y="2"/>
                  </a:lnTo>
                  <a:lnTo>
                    <a:pt x="847" y="3"/>
                  </a:lnTo>
                  <a:lnTo>
                    <a:pt x="853" y="6"/>
                  </a:lnTo>
                  <a:lnTo>
                    <a:pt x="856" y="9"/>
                  </a:lnTo>
                  <a:lnTo>
                    <a:pt x="853" y="13"/>
                  </a:lnTo>
                  <a:lnTo>
                    <a:pt x="848" y="16"/>
                  </a:lnTo>
                  <a:lnTo>
                    <a:pt x="836" y="18"/>
                  </a:lnTo>
                  <a:lnTo>
                    <a:pt x="820" y="19"/>
                  </a:lnTo>
                  <a:lnTo>
                    <a:pt x="40" y="19"/>
                  </a:lnTo>
                  <a:lnTo>
                    <a:pt x="23" y="19"/>
                  </a:lnTo>
                  <a:lnTo>
                    <a:pt x="11" y="21"/>
                  </a:lnTo>
                  <a:lnTo>
                    <a:pt x="3" y="24"/>
                  </a:lnTo>
                  <a:lnTo>
                    <a:pt x="0" y="27"/>
                  </a:lnTo>
                  <a:lnTo>
                    <a:pt x="1" y="30"/>
                  </a:lnTo>
                  <a:lnTo>
                    <a:pt x="8" y="34"/>
                  </a:lnTo>
                  <a:lnTo>
                    <a:pt x="20" y="36"/>
                  </a:lnTo>
                  <a:lnTo>
                    <a:pt x="38" y="37"/>
                  </a:lnTo>
                  <a:lnTo>
                    <a:pt x="397" y="37"/>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7992" name="Freeform 168"/>
            <p:cNvSpPr>
              <a:spLocks/>
            </p:cNvSpPr>
            <p:nvPr/>
          </p:nvSpPr>
          <p:spPr bwMode="auto">
            <a:xfrm>
              <a:off x="2658" y="1922"/>
              <a:ext cx="857" cy="36"/>
            </a:xfrm>
            <a:custGeom>
              <a:avLst/>
              <a:gdLst/>
              <a:ahLst/>
              <a:cxnLst>
                <a:cxn ang="0">
                  <a:pos x="389" y="0"/>
                </a:cxn>
                <a:cxn ang="0">
                  <a:pos x="818" y="0"/>
                </a:cxn>
                <a:cxn ang="0">
                  <a:pos x="835" y="1"/>
                </a:cxn>
                <a:cxn ang="0">
                  <a:pos x="847" y="2"/>
                </a:cxn>
                <a:cxn ang="0">
                  <a:pos x="853" y="5"/>
                </a:cxn>
                <a:cxn ang="0">
                  <a:pos x="856" y="9"/>
                </a:cxn>
                <a:cxn ang="0">
                  <a:pos x="853" y="12"/>
                </a:cxn>
                <a:cxn ang="0">
                  <a:pos x="848" y="15"/>
                </a:cxn>
                <a:cxn ang="0">
                  <a:pos x="836" y="17"/>
                </a:cxn>
                <a:cxn ang="0">
                  <a:pos x="820" y="18"/>
                </a:cxn>
                <a:cxn ang="0">
                  <a:pos x="40" y="18"/>
                </a:cxn>
                <a:cxn ang="0">
                  <a:pos x="23" y="19"/>
                </a:cxn>
                <a:cxn ang="0">
                  <a:pos x="11" y="21"/>
                </a:cxn>
                <a:cxn ang="0">
                  <a:pos x="3" y="23"/>
                </a:cxn>
                <a:cxn ang="0">
                  <a:pos x="0" y="26"/>
                </a:cxn>
                <a:cxn ang="0">
                  <a:pos x="1" y="29"/>
                </a:cxn>
                <a:cxn ang="0">
                  <a:pos x="8" y="33"/>
                </a:cxn>
                <a:cxn ang="0">
                  <a:pos x="20" y="34"/>
                </a:cxn>
                <a:cxn ang="0">
                  <a:pos x="38" y="35"/>
                </a:cxn>
                <a:cxn ang="0">
                  <a:pos x="397" y="35"/>
                </a:cxn>
              </a:cxnLst>
              <a:rect l="0" t="0" r="r" b="b"/>
              <a:pathLst>
                <a:path w="857" h="36">
                  <a:moveTo>
                    <a:pt x="389" y="0"/>
                  </a:moveTo>
                  <a:lnTo>
                    <a:pt x="818" y="0"/>
                  </a:lnTo>
                  <a:lnTo>
                    <a:pt x="835" y="1"/>
                  </a:lnTo>
                  <a:lnTo>
                    <a:pt x="847" y="2"/>
                  </a:lnTo>
                  <a:lnTo>
                    <a:pt x="853" y="5"/>
                  </a:lnTo>
                  <a:lnTo>
                    <a:pt x="856" y="9"/>
                  </a:lnTo>
                  <a:lnTo>
                    <a:pt x="853" y="12"/>
                  </a:lnTo>
                  <a:lnTo>
                    <a:pt x="848" y="15"/>
                  </a:lnTo>
                  <a:lnTo>
                    <a:pt x="836" y="17"/>
                  </a:lnTo>
                  <a:lnTo>
                    <a:pt x="820" y="18"/>
                  </a:lnTo>
                  <a:lnTo>
                    <a:pt x="40" y="18"/>
                  </a:lnTo>
                  <a:lnTo>
                    <a:pt x="23" y="19"/>
                  </a:lnTo>
                  <a:lnTo>
                    <a:pt x="11" y="21"/>
                  </a:lnTo>
                  <a:lnTo>
                    <a:pt x="3" y="23"/>
                  </a:lnTo>
                  <a:lnTo>
                    <a:pt x="0" y="26"/>
                  </a:lnTo>
                  <a:lnTo>
                    <a:pt x="1" y="29"/>
                  </a:lnTo>
                  <a:lnTo>
                    <a:pt x="8" y="33"/>
                  </a:lnTo>
                  <a:lnTo>
                    <a:pt x="20" y="34"/>
                  </a:lnTo>
                  <a:lnTo>
                    <a:pt x="38" y="35"/>
                  </a:lnTo>
                  <a:lnTo>
                    <a:pt x="397" y="35"/>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7993" name="Freeform 169"/>
            <p:cNvSpPr>
              <a:spLocks/>
            </p:cNvSpPr>
            <p:nvPr/>
          </p:nvSpPr>
          <p:spPr bwMode="auto">
            <a:xfrm>
              <a:off x="2675" y="1791"/>
              <a:ext cx="856" cy="37"/>
            </a:xfrm>
            <a:custGeom>
              <a:avLst/>
              <a:gdLst/>
              <a:ahLst/>
              <a:cxnLst>
                <a:cxn ang="0">
                  <a:pos x="389" y="0"/>
                </a:cxn>
                <a:cxn ang="0">
                  <a:pos x="816" y="0"/>
                </a:cxn>
                <a:cxn ang="0">
                  <a:pos x="834" y="2"/>
                </a:cxn>
                <a:cxn ang="0">
                  <a:pos x="846" y="3"/>
                </a:cxn>
                <a:cxn ang="0">
                  <a:pos x="852" y="6"/>
                </a:cxn>
                <a:cxn ang="0">
                  <a:pos x="855" y="9"/>
                </a:cxn>
                <a:cxn ang="0">
                  <a:pos x="854" y="13"/>
                </a:cxn>
                <a:cxn ang="0">
                  <a:pos x="846" y="16"/>
                </a:cxn>
                <a:cxn ang="0">
                  <a:pos x="835" y="18"/>
                </a:cxn>
                <a:cxn ang="0">
                  <a:pos x="818" y="19"/>
                </a:cxn>
                <a:cxn ang="0">
                  <a:pos x="40" y="19"/>
                </a:cxn>
                <a:cxn ang="0">
                  <a:pos x="24" y="19"/>
                </a:cxn>
                <a:cxn ang="0">
                  <a:pos x="12" y="21"/>
                </a:cxn>
                <a:cxn ang="0">
                  <a:pos x="4" y="24"/>
                </a:cxn>
                <a:cxn ang="0">
                  <a:pos x="0" y="27"/>
                </a:cxn>
                <a:cxn ang="0">
                  <a:pos x="3" y="30"/>
                </a:cxn>
                <a:cxn ang="0">
                  <a:pos x="9" y="34"/>
                </a:cxn>
                <a:cxn ang="0">
                  <a:pos x="20" y="35"/>
                </a:cxn>
                <a:cxn ang="0">
                  <a:pos x="37" y="36"/>
                </a:cxn>
                <a:cxn ang="0">
                  <a:pos x="397" y="36"/>
                </a:cxn>
              </a:cxnLst>
              <a:rect l="0" t="0" r="r" b="b"/>
              <a:pathLst>
                <a:path w="856" h="37">
                  <a:moveTo>
                    <a:pt x="389" y="0"/>
                  </a:moveTo>
                  <a:lnTo>
                    <a:pt x="816" y="0"/>
                  </a:lnTo>
                  <a:lnTo>
                    <a:pt x="834" y="2"/>
                  </a:lnTo>
                  <a:lnTo>
                    <a:pt x="846" y="3"/>
                  </a:lnTo>
                  <a:lnTo>
                    <a:pt x="852" y="6"/>
                  </a:lnTo>
                  <a:lnTo>
                    <a:pt x="855" y="9"/>
                  </a:lnTo>
                  <a:lnTo>
                    <a:pt x="854" y="13"/>
                  </a:lnTo>
                  <a:lnTo>
                    <a:pt x="846" y="16"/>
                  </a:lnTo>
                  <a:lnTo>
                    <a:pt x="835" y="18"/>
                  </a:lnTo>
                  <a:lnTo>
                    <a:pt x="818" y="19"/>
                  </a:lnTo>
                  <a:lnTo>
                    <a:pt x="40" y="19"/>
                  </a:lnTo>
                  <a:lnTo>
                    <a:pt x="24" y="19"/>
                  </a:lnTo>
                  <a:lnTo>
                    <a:pt x="12" y="21"/>
                  </a:lnTo>
                  <a:lnTo>
                    <a:pt x="4" y="24"/>
                  </a:lnTo>
                  <a:lnTo>
                    <a:pt x="0" y="27"/>
                  </a:lnTo>
                  <a:lnTo>
                    <a:pt x="3" y="30"/>
                  </a:lnTo>
                  <a:lnTo>
                    <a:pt x="9" y="34"/>
                  </a:lnTo>
                  <a:lnTo>
                    <a:pt x="20" y="35"/>
                  </a:lnTo>
                  <a:lnTo>
                    <a:pt x="37" y="36"/>
                  </a:lnTo>
                  <a:lnTo>
                    <a:pt x="397" y="36"/>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7994" name="Freeform 170"/>
            <p:cNvSpPr>
              <a:spLocks/>
            </p:cNvSpPr>
            <p:nvPr/>
          </p:nvSpPr>
          <p:spPr bwMode="auto">
            <a:xfrm>
              <a:off x="2675" y="1756"/>
              <a:ext cx="856" cy="36"/>
            </a:xfrm>
            <a:custGeom>
              <a:avLst/>
              <a:gdLst/>
              <a:ahLst/>
              <a:cxnLst>
                <a:cxn ang="0">
                  <a:pos x="389" y="0"/>
                </a:cxn>
                <a:cxn ang="0">
                  <a:pos x="816" y="0"/>
                </a:cxn>
                <a:cxn ang="0">
                  <a:pos x="834" y="1"/>
                </a:cxn>
                <a:cxn ang="0">
                  <a:pos x="846" y="2"/>
                </a:cxn>
                <a:cxn ang="0">
                  <a:pos x="852" y="6"/>
                </a:cxn>
                <a:cxn ang="0">
                  <a:pos x="855" y="9"/>
                </a:cxn>
                <a:cxn ang="0">
                  <a:pos x="854" y="12"/>
                </a:cxn>
                <a:cxn ang="0">
                  <a:pos x="846" y="15"/>
                </a:cxn>
                <a:cxn ang="0">
                  <a:pos x="835" y="17"/>
                </a:cxn>
                <a:cxn ang="0">
                  <a:pos x="818" y="18"/>
                </a:cxn>
                <a:cxn ang="0">
                  <a:pos x="40" y="18"/>
                </a:cxn>
                <a:cxn ang="0">
                  <a:pos x="24" y="19"/>
                </a:cxn>
                <a:cxn ang="0">
                  <a:pos x="12" y="20"/>
                </a:cxn>
                <a:cxn ang="0">
                  <a:pos x="4" y="23"/>
                </a:cxn>
                <a:cxn ang="0">
                  <a:pos x="0" y="27"/>
                </a:cxn>
                <a:cxn ang="0">
                  <a:pos x="3" y="30"/>
                </a:cxn>
                <a:cxn ang="0">
                  <a:pos x="9" y="33"/>
                </a:cxn>
                <a:cxn ang="0">
                  <a:pos x="20" y="34"/>
                </a:cxn>
                <a:cxn ang="0">
                  <a:pos x="37" y="35"/>
                </a:cxn>
                <a:cxn ang="0">
                  <a:pos x="397" y="35"/>
                </a:cxn>
              </a:cxnLst>
              <a:rect l="0" t="0" r="r" b="b"/>
              <a:pathLst>
                <a:path w="856" h="36">
                  <a:moveTo>
                    <a:pt x="389" y="0"/>
                  </a:moveTo>
                  <a:lnTo>
                    <a:pt x="816" y="0"/>
                  </a:lnTo>
                  <a:lnTo>
                    <a:pt x="834" y="1"/>
                  </a:lnTo>
                  <a:lnTo>
                    <a:pt x="846" y="2"/>
                  </a:lnTo>
                  <a:lnTo>
                    <a:pt x="852" y="6"/>
                  </a:lnTo>
                  <a:lnTo>
                    <a:pt x="855" y="9"/>
                  </a:lnTo>
                  <a:lnTo>
                    <a:pt x="854" y="12"/>
                  </a:lnTo>
                  <a:lnTo>
                    <a:pt x="846" y="15"/>
                  </a:lnTo>
                  <a:lnTo>
                    <a:pt x="835" y="17"/>
                  </a:lnTo>
                  <a:lnTo>
                    <a:pt x="818" y="18"/>
                  </a:lnTo>
                  <a:lnTo>
                    <a:pt x="40" y="18"/>
                  </a:lnTo>
                  <a:lnTo>
                    <a:pt x="24" y="19"/>
                  </a:lnTo>
                  <a:lnTo>
                    <a:pt x="12" y="20"/>
                  </a:lnTo>
                  <a:lnTo>
                    <a:pt x="4" y="23"/>
                  </a:lnTo>
                  <a:lnTo>
                    <a:pt x="0" y="27"/>
                  </a:lnTo>
                  <a:lnTo>
                    <a:pt x="3" y="30"/>
                  </a:lnTo>
                  <a:lnTo>
                    <a:pt x="9" y="33"/>
                  </a:lnTo>
                  <a:lnTo>
                    <a:pt x="20" y="34"/>
                  </a:lnTo>
                  <a:lnTo>
                    <a:pt x="37" y="35"/>
                  </a:lnTo>
                  <a:lnTo>
                    <a:pt x="397" y="35"/>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7995" name="Freeform 171"/>
            <p:cNvSpPr>
              <a:spLocks/>
            </p:cNvSpPr>
            <p:nvPr/>
          </p:nvSpPr>
          <p:spPr bwMode="auto">
            <a:xfrm>
              <a:off x="2675" y="1720"/>
              <a:ext cx="856" cy="37"/>
            </a:xfrm>
            <a:custGeom>
              <a:avLst/>
              <a:gdLst/>
              <a:ahLst/>
              <a:cxnLst>
                <a:cxn ang="0">
                  <a:pos x="389" y="0"/>
                </a:cxn>
                <a:cxn ang="0">
                  <a:pos x="816" y="0"/>
                </a:cxn>
                <a:cxn ang="0">
                  <a:pos x="834" y="1"/>
                </a:cxn>
                <a:cxn ang="0">
                  <a:pos x="846" y="2"/>
                </a:cxn>
                <a:cxn ang="0">
                  <a:pos x="852" y="6"/>
                </a:cxn>
                <a:cxn ang="0">
                  <a:pos x="855" y="9"/>
                </a:cxn>
                <a:cxn ang="0">
                  <a:pos x="854" y="12"/>
                </a:cxn>
                <a:cxn ang="0">
                  <a:pos x="846" y="16"/>
                </a:cxn>
                <a:cxn ang="0">
                  <a:pos x="835" y="17"/>
                </a:cxn>
                <a:cxn ang="0">
                  <a:pos x="818" y="18"/>
                </a:cxn>
                <a:cxn ang="0">
                  <a:pos x="40" y="18"/>
                </a:cxn>
                <a:cxn ang="0">
                  <a:pos x="24" y="20"/>
                </a:cxn>
                <a:cxn ang="0">
                  <a:pos x="12" y="21"/>
                </a:cxn>
                <a:cxn ang="0">
                  <a:pos x="4" y="24"/>
                </a:cxn>
                <a:cxn ang="0">
                  <a:pos x="0" y="27"/>
                </a:cxn>
                <a:cxn ang="0">
                  <a:pos x="3" y="30"/>
                </a:cxn>
                <a:cxn ang="0">
                  <a:pos x="9" y="33"/>
                </a:cxn>
                <a:cxn ang="0">
                  <a:pos x="20" y="35"/>
                </a:cxn>
                <a:cxn ang="0">
                  <a:pos x="37" y="36"/>
                </a:cxn>
                <a:cxn ang="0">
                  <a:pos x="397" y="36"/>
                </a:cxn>
              </a:cxnLst>
              <a:rect l="0" t="0" r="r" b="b"/>
              <a:pathLst>
                <a:path w="856" h="37">
                  <a:moveTo>
                    <a:pt x="389" y="0"/>
                  </a:moveTo>
                  <a:lnTo>
                    <a:pt x="816" y="0"/>
                  </a:lnTo>
                  <a:lnTo>
                    <a:pt x="834" y="1"/>
                  </a:lnTo>
                  <a:lnTo>
                    <a:pt x="846" y="2"/>
                  </a:lnTo>
                  <a:lnTo>
                    <a:pt x="852" y="6"/>
                  </a:lnTo>
                  <a:lnTo>
                    <a:pt x="855" y="9"/>
                  </a:lnTo>
                  <a:lnTo>
                    <a:pt x="854" y="12"/>
                  </a:lnTo>
                  <a:lnTo>
                    <a:pt x="846" y="16"/>
                  </a:lnTo>
                  <a:lnTo>
                    <a:pt x="835" y="17"/>
                  </a:lnTo>
                  <a:lnTo>
                    <a:pt x="818" y="18"/>
                  </a:lnTo>
                  <a:lnTo>
                    <a:pt x="40" y="18"/>
                  </a:lnTo>
                  <a:lnTo>
                    <a:pt x="24" y="20"/>
                  </a:lnTo>
                  <a:lnTo>
                    <a:pt x="12" y="21"/>
                  </a:lnTo>
                  <a:lnTo>
                    <a:pt x="4" y="24"/>
                  </a:lnTo>
                  <a:lnTo>
                    <a:pt x="0" y="27"/>
                  </a:lnTo>
                  <a:lnTo>
                    <a:pt x="3" y="30"/>
                  </a:lnTo>
                  <a:lnTo>
                    <a:pt x="9" y="33"/>
                  </a:lnTo>
                  <a:lnTo>
                    <a:pt x="20" y="35"/>
                  </a:lnTo>
                  <a:lnTo>
                    <a:pt x="37" y="36"/>
                  </a:lnTo>
                  <a:lnTo>
                    <a:pt x="397" y="36"/>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7996" name="Freeform 172"/>
            <p:cNvSpPr>
              <a:spLocks/>
            </p:cNvSpPr>
            <p:nvPr/>
          </p:nvSpPr>
          <p:spPr bwMode="auto">
            <a:xfrm>
              <a:off x="2675" y="1685"/>
              <a:ext cx="856" cy="36"/>
            </a:xfrm>
            <a:custGeom>
              <a:avLst/>
              <a:gdLst/>
              <a:ahLst/>
              <a:cxnLst>
                <a:cxn ang="0">
                  <a:pos x="389" y="0"/>
                </a:cxn>
                <a:cxn ang="0">
                  <a:pos x="816" y="0"/>
                </a:cxn>
                <a:cxn ang="0">
                  <a:pos x="834" y="1"/>
                </a:cxn>
                <a:cxn ang="0">
                  <a:pos x="846" y="2"/>
                </a:cxn>
                <a:cxn ang="0">
                  <a:pos x="852" y="6"/>
                </a:cxn>
                <a:cxn ang="0">
                  <a:pos x="855" y="9"/>
                </a:cxn>
                <a:cxn ang="0">
                  <a:pos x="854" y="12"/>
                </a:cxn>
                <a:cxn ang="0">
                  <a:pos x="846" y="15"/>
                </a:cxn>
                <a:cxn ang="0">
                  <a:pos x="835" y="17"/>
                </a:cxn>
                <a:cxn ang="0">
                  <a:pos x="818" y="18"/>
                </a:cxn>
                <a:cxn ang="0">
                  <a:pos x="40" y="18"/>
                </a:cxn>
                <a:cxn ang="0">
                  <a:pos x="24" y="19"/>
                </a:cxn>
                <a:cxn ang="0">
                  <a:pos x="12" y="20"/>
                </a:cxn>
                <a:cxn ang="0">
                  <a:pos x="4" y="24"/>
                </a:cxn>
                <a:cxn ang="0">
                  <a:pos x="0" y="26"/>
                </a:cxn>
                <a:cxn ang="0">
                  <a:pos x="3" y="29"/>
                </a:cxn>
                <a:cxn ang="0">
                  <a:pos x="9" y="32"/>
                </a:cxn>
                <a:cxn ang="0">
                  <a:pos x="20" y="34"/>
                </a:cxn>
                <a:cxn ang="0">
                  <a:pos x="37" y="35"/>
                </a:cxn>
                <a:cxn ang="0">
                  <a:pos x="397" y="35"/>
                </a:cxn>
              </a:cxnLst>
              <a:rect l="0" t="0" r="r" b="b"/>
              <a:pathLst>
                <a:path w="856" h="36">
                  <a:moveTo>
                    <a:pt x="389" y="0"/>
                  </a:moveTo>
                  <a:lnTo>
                    <a:pt x="816" y="0"/>
                  </a:lnTo>
                  <a:lnTo>
                    <a:pt x="834" y="1"/>
                  </a:lnTo>
                  <a:lnTo>
                    <a:pt x="846" y="2"/>
                  </a:lnTo>
                  <a:lnTo>
                    <a:pt x="852" y="6"/>
                  </a:lnTo>
                  <a:lnTo>
                    <a:pt x="855" y="9"/>
                  </a:lnTo>
                  <a:lnTo>
                    <a:pt x="854" y="12"/>
                  </a:lnTo>
                  <a:lnTo>
                    <a:pt x="846" y="15"/>
                  </a:lnTo>
                  <a:lnTo>
                    <a:pt x="835" y="17"/>
                  </a:lnTo>
                  <a:lnTo>
                    <a:pt x="818" y="18"/>
                  </a:lnTo>
                  <a:lnTo>
                    <a:pt x="40" y="18"/>
                  </a:lnTo>
                  <a:lnTo>
                    <a:pt x="24" y="19"/>
                  </a:lnTo>
                  <a:lnTo>
                    <a:pt x="12" y="20"/>
                  </a:lnTo>
                  <a:lnTo>
                    <a:pt x="4" y="24"/>
                  </a:lnTo>
                  <a:lnTo>
                    <a:pt x="0" y="26"/>
                  </a:lnTo>
                  <a:lnTo>
                    <a:pt x="3" y="29"/>
                  </a:lnTo>
                  <a:lnTo>
                    <a:pt x="9" y="32"/>
                  </a:lnTo>
                  <a:lnTo>
                    <a:pt x="20" y="34"/>
                  </a:lnTo>
                  <a:lnTo>
                    <a:pt x="37" y="35"/>
                  </a:lnTo>
                  <a:lnTo>
                    <a:pt x="397" y="35"/>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7997" name="Freeform 173"/>
            <p:cNvSpPr>
              <a:spLocks/>
            </p:cNvSpPr>
            <p:nvPr/>
          </p:nvSpPr>
          <p:spPr bwMode="auto">
            <a:xfrm>
              <a:off x="2675" y="1648"/>
              <a:ext cx="856" cy="38"/>
            </a:xfrm>
            <a:custGeom>
              <a:avLst/>
              <a:gdLst/>
              <a:ahLst/>
              <a:cxnLst>
                <a:cxn ang="0">
                  <a:pos x="389" y="0"/>
                </a:cxn>
                <a:cxn ang="0">
                  <a:pos x="816" y="0"/>
                </a:cxn>
                <a:cxn ang="0">
                  <a:pos x="834" y="2"/>
                </a:cxn>
                <a:cxn ang="0">
                  <a:pos x="846" y="3"/>
                </a:cxn>
                <a:cxn ang="0">
                  <a:pos x="852" y="7"/>
                </a:cxn>
                <a:cxn ang="0">
                  <a:pos x="855" y="10"/>
                </a:cxn>
                <a:cxn ang="0">
                  <a:pos x="854" y="13"/>
                </a:cxn>
                <a:cxn ang="0">
                  <a:pos x="846" y="16"/>
                </a:cxn>
                <a:cxn ang="0">
                  <a:pos x="835" y="18"/>
                </a:cxn>
                <a:cxn ang="0">
                  <a:pos x="818" y="19"/>
                </a:cxn>
                <a:cxn ang="0">
                  <a:pos x="40" y="19"/>
                </a:cxn>
                <a:cxn ang="0">
                  <a:pos x="24" y="20"/>
                </a:cxn>
                <a:cxn ang="0">
                  <a:pos x="12" y="21"/>
                </a:cxn>
                <a:cxn ang="0">
                  <a:pos x="4" y="25"/>
                </a:cxn>
                <a:cxn ang="0">
                  <a:pos x="0" y="28"/>
                </a:cxn>
                <a:cxn ang="0">
                  <a:pos x="3" y="31"/>
                </a:cxn>
                <a:cxn ang="0">
                  <a:pos x="9" y="34"/>
                </a:cxn>
                <a:cxn ang="0">
                  <a:pos x="20" y="36"/>
                </a:cxn>
                <a:cxn ang="0">
                  <a:pos x="37" y="37"/>
                </a:cxn>
                <a:cxn ang="0">
                  <a:pos x="397" y="37"/>
                </a:cxn>
              </a:cxnLst>
              <a:rect l="0" t="0" r="r" b="b"/>
              <a:pathLst>
                <a:path w="856" h="38">
                  <a:moveTo>
                    <a:pt x="389" y="0"/>
                  </a:moveTo>
                  <a:lnTo>
                    <a:pt x="816" y="0"/>
                  </a:lnTo>
                  <a:lnTo>
                    <a:pt x="834" y="2"/>
                  </a:lnTo>
                  <a:lnTo>
                    <a:pt x="846" y="3"/>
                  </a:lnTo>
                  <a:lnTo>
                    <a:pt x="852" y="7"/>
                  </a:lnTo>
                  <a:lnTo>
                    <a:pt x="855" y="10"/>
                  </a:lnTo>
                  <a:lnTo>
                    <a:pt x="854" y="13"/>
                  </a:lnTo>
                  <a:lnTo>
                    <a:pt x="846" y="16"/>
                  </a:lnTo>
                  <a:lnTo>
                    <a:pt x="835" y="18"/>
                  </a:lnTo>
                  <a:lnTo>
                    <a:pt x="818" y="19"/>
                  </a:lnTo>
                  <a:lnTo>
                    <a:pt x="40" y="19"/>
                  </a:lnTo>
                  <a:lnTo>
                    <a:pt x="24" y="20"/>
                  </a:lnTo>
                  <a:lnTo>
                    <a:pt x="12" y="21"/>
                  </a:lnTo>
                  <a:lnTo>
                    <a:pt x="4" y="25"/>
                  </a:lnTo>
                  <a:lnTo>
                    <a:pt x="0" y="28"/>
                  </a:lnTo>
                  <a:lnTo>
                    <a:pt x="3" y="31"/>
                  </a:lnTo>
                  <a:lnTo>
                    <a:pt x="9" y="34"/>
                  </a:lnTo>
                  <a:lnTo>
                    <a:pt x="20" y="36"/>
                  </a:lnTo>
                  <a:lnTo>
                    <a:pt x="37" y="37"/>
                  </a:lnTo>
                  <a:lnTo>
                    <a:pt x="397" y="37"/>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7998" name="Freeform 174"/>
            <p:cNvSpPr>
              <a:spLocks/>
            </p:cNvSpPr>
            <p:nvPr/>
          </p:nvSpPr>
          <p:spPr bwMode="auto">
            <a:xfrm>
              <a:off x="2675" y="1613"/>
              <a:ext cx="856" cy="36"/>
            </a:xfrm>
            <a:custGeom>
              <a:avLst/>
              <a:gdLst/>
              <a:ahLst/>
              <a:cxnLst>
                <a:cxn ang="0">
                  <a:pos x="389" y="0"/>
                </a:cxn>
                <a:cxn ang="0">
                  <a:pos x="816" y="0"/>
                </a:cxn>
                <a:cxn ang="0">
                  <a:pos x="834" y="1"/>
                </a:cxn>
                <a:cxn ang="0">
                  <a:pos x="846" y="3"/>
                </a:cxn>
                <a:cxn ang="0">
                  <a:pos x="852" y="6"/>
                </a:cxn>
                <a:cxn ang="0">
                  <a:pos x="855" y="9"/>
                </a:cxn>
                <a:cxn ang="0">
                  <a:pos x="854" y="12"/>
                </a:cxn>
                <a:cxn ang="0">
                  <a:pos x="846" y="15"/>
                </a:cxn>
                <a:cxn ang="0">
                  <a:pos x="835" y="17"/>
                </a:cxn>
                <a:cxn ang="0">
                  <a:pos x="818" y="18"/>
                </a:cxn>
                <a:cxn ang="0">
                  <a:pos x="40" y="18"/>
                </a:cxn>
                <a:cxn ang="0">
                  <a:pos x="24" y="19"/>
                </a:cxn>
                <a:cxn ang="0">
                  <a:pos x="12" y="20"/>
                </a:cxn>
                <a:cxn ang="0">
                  <a:pos x="4" y="23"/>
                </a:cxn>
                <a:cxn ang="0">
                  <a:pos x="0" y="26"/>
                </a:cxn>
                <a:cxn ang="0">
                  <a:pos x="3" y="29"/>
                </a:cxn>
                <a:cxn ang="0">
                  <a:pos x="9" y="33"/>
                </a:cxn>
                <a:cxn ang="0">
                  <a:pos x="20" y="34"/>
                </a:cxn>
                <a:cxn ang="0">
                  <a:pos x="37" y="35"/>
                </a:cxn>
                <a:cxn ang="0">
                  <a:pos x="397" y="35"/>
                </a:cxn>
              </a:cxnLst>
              <a:rect l="0" t="0" r="r" b="b"/>
              <a:pathLst>
                <a:path w="856" h="36">
                  <a:moveTo>
                    <a:pt x="389" y="0"/>
                  </a:moveTo>
                  <a:lnTo>
                    <a:pt x="816" y="0"/>
                  </a:lnTo>
                  <a:lnTo>
                    <a:pt x="834" y="1"/>
                  </a:lnTo>
                  <a:lnTo>
                    <a:pt x="846" y="3"/>
                  </a:lnTo>
                  <a:lnTo>
                    <a:pt x="852" y="6"/>
                  </a:lnTo>
                  <a:lnTo>
                    <a:pt x="855" y="9"/>
                  </a:lnTo>
                  <a:lnTo>
                    <a:pt x="854" y="12"/>
                  </a:lnTo>
                  <a:lnTo>
                    <a:pt x="846" y="15"/>
                  </a:lnTo>
                  <a:lnTo>
                    <a:pt x="835" y="17"/>
                  </a:lnTo>
                  <a:lnTo>
                    <a:pt x="818" y="18"/>
                  </a:lnTo>
                  <a:lnTo>
                    <a:pt x="40" y="18"/>
                  </a:lnTo>
                  <a:lnTo>
                    <a:pt x="24" y="19"/>
                  </a:lnTo>
                  <a:lnTo>
                    <a:pt x="12" y="20"/>
                  </a:lnTo>
                  <a:lnTo>
                    <a:pt x="4" y="23"/>
                  </a:lnTo>
                  <a:lnTo>
                    <a:pt x="0" y="26"/>
                  </a:lnTo>
                  <a:lnTo>
                    <a:pt x="3" y="29"/>
                  </a:lnTo>
                  <a:lnTo>
                    <a:pt x="9" y="33"/>
                  </a:lnTo>
                  <a:lnTo>
                    <a:pt x="20" y="34"/>
                  </a:lnTo>
                  <a:lnTo>
                    <a:pt x="37" y="35"/>
                  </a:lnTo>
                  <a:lnTo>
                    <a:pt x="397" y="35"/>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7999" name="Freeform 175"/>
            <p:cNvSpPr>
              <a:spLocks/>
            </p:cNvSpPr>
            <p:nvPr/>
          </p:nvSpPr>
          <p:spPr bwMode="auto">
            <a:xfrm>
              <a:off x="2675" y="1577"/>
              <a:ext cx="856" cy="37"/>
            </a:xfrm>
            <a:custGeom>
              <a:avLst/>
              <a:gdLst/>
              <a:ahLst/>
              <a:cxnLst>
                <a:cxn ang="0">
                  <a:pos x="389" y="0"/>
                </a:cxn>
                <a:cxn ang="0">
                  <a:pos x="816" y="0"/>
                </a:cxn>
                <a:cxn ang="0">
                  <a:pos x="834" y="2"/>
                </a:cxn>
                <a:cxn ang="0">
                  <a:pos x="846" y="3"/>
                </a:cxn>
                <a:cxn ang="0">
                  <a:pos x="852" y="6"/>
                </a:cxn>
                <a:cxn ang="0">
                  <a:pos x="855" y="9"/>
                </a:cxn>
                <a:cxn ang="0">
                  <a:pos x="854" y="13"/>
                </a:cxn>
                <a:cxn ang="0">
                  <a:pos x="846" y="16"/>
                </a:cxn>
                <a:cxn ang="0">
                  <a:pos x="835" y="18"/>
                </a:cxn>
                <a:cxn ang="0">
                  <a:pos x="818" y="19"/>
                </a:cxn>
                <a:cxn ang="0">
                  <a:pos x="40" y="19"/>
                </a:cxn>
                <a:cxn ang="0">
                  <a:pos x="24" y="19"/>
                </a:cxn>
                <a:cxn ang="0">
                  <a:pos x="12" y="21"/>
                </a:cxn>
                <a:cxn ang="0">
                  <a:pos x="4" y="24"/>
                </a:cxn>
                <a:cxn ang="0">
                  <a:pos x="0" y="27"/>
                </a:cxn>
                <a:cxn ang="0">
                  <a:pos x="3" y="30"/>
                </a:cxn>
                <a:cxn ang="0">
                  <a:pos x="9" y="33"/>
                </a:cxn>
                <a:cxn ang="0">
                  <a:pos x="20" y="35"/>
                </a:cxn>
                <a:cxn ang="0">
                  <a:pos x="37" y="36"/>
                </a:cxn>
                <a:cxn ang="0">
                  <a:pos x="397" y="36"/>
                </a:cxn>
              </a:cxnLst>
              <a:rect l="0" t="0" r="r" b="b"/>
              <a:pathLst>
                <a:path w="856" h="37">
                  <a:moveTo>
                    <a:pt x="389" y="0"/>
                  </a:moveTo>
                  <a:lnTo>
                    <a:pt x="816" y="0"/>
                  </a:lnTo>
                  <a:lnTo>
                    <a:pt x="834" y="2"/>
                  </a:lnTo>
                  <a:lnTo>
                    <a:pt x="846" y="3"/>
                  </a:lnTo>
                  <a:lnTo>
                    <a:pt x="852" y="6"/>
                  </a:lnTo>
                  <a:lnTo>
                    <a:pt x="855" y="9"/>
                  </a:lnTo>
                  <a:lnTo>
                    <a:pt x="854" y="13"/>
                  </a:lnTo>
                  <a:lnTo>
                    <a:pt x="846" y="16"/>
                  </a:lnTo>
                  <a:lnTo>
                    <a:pt x="835" y="18"/>
                  </a:lnTo>
                  <a:lnTo>
                    <a:pt x="818" y="19"/>
                  </a:lnTo>
                  <a:lnTo>
                    <a:pt x="40" y="19"/>
                  </a:lnTo>
                  <a:lnTo>
                    <a:pt x="24" y="19"/>
                  </a:lnTo>
                  <a:lnTo>
                    <a:pt x="12" y="21"/>
                  </a:lnTo>
                  <a:lnTo>
                    <a:pt x="4" y="24"/>
                  </a:lnTo>
                  <a:lnTo>
                    <a:pt x="0" y="27"/>
                  </a:lnTo>
                  <a:lnTo>
                    <a:pt x="3" y="30"/>
                  </a:lnTo>
                  <a:lnTo>
                    <a:pt x="9" y="33"/>
                  </a:lnTo>
                  <a:lnTo>
                    <a:pt x="20" y="35"/>
                  </a:lnTo>
                  <a:lnTo>
                    <a:pt x="37" y="36"/>
                  </a:lnTo>
                  <a:lnTo>
                    <a:pt x="397" y="36"/>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8000" name="Freeform 176"/>
            <p:cNvSpPr>
              <a:spLocks/>
            </p:cNvSpPr>
            <p:nvPr/>
          </p:nvSpPr>
          <p:spPr bwMode="auto">
            <a:xfrm>
              <a:off x="2675" y="1542"/>
              <a:ext cx="856" cy="36"/>
            </a:xfrm>
            <a:custGeom>
              <a:avLst/>
              <a:gdLst/>
              <a:ahLst/>
              <a:cxnLst>
                <a:cxn ang="0">
                  <a:pos x="389" y="0"/>
                </a:cxn>
                <a:cxn ang="0">
                  <a:pos x="816" y="0"/>
                </a:cxn>
                <a:cxn ang="0">
                  <a:pos x="834" y="1"/>
                </a:cxn>
                <a:cxn ang="0">
                  <a:pos x="846" y="2"/>
                </a:cxn>
                <a:cxn ang="0">
                  <a:pos x="852" y="6"/>
                </a:cxn>
                <a:cxn ang="0">
                  <a:pos x="855" y="9"/>
                </a:cxn>
                <a:cxn ang="0">
                  <a:pos x="854" y="12"/>
                </a:cxn>
                <a:cxn ang="0">
                  <a:pos x="846" y="15"/>
                </a:cxn>
                <a:cxn ang="0">
                  <a:pos x="835" y="17"/>
                </a:cxn>
                <a:cxn ang="0">
                  <a:pos x="818" y="18"/>
                </a:cxn>
                <a:cxn ang="0">
                  <a:pos x="40" y="18"/>
                </a:cxn>
                <a:cxn ang="0">
                  <a:pos x="24" y="19"/>
                </a:cxn>
                <a:cxn ang="0">
                  <a:pos x="12" y="20"/>
                </a:cxn>
                <a:cxn ang="0">
                  <a:pos x="4" y="23"/>
                </a:cxn>
                <a:cxn ang="0">
                  <a:pos x="0" y="26"/>
                </a:cxn>
                <a:cxn ang="0">
                  <a:pos x="3" y="29"/>
                </a:cxn>
                <a:cxn ang="0">
                  <a:pos x="9" y="33"/>
                </a:cxn>
                <a:cxn ang="0">
                  <a:pos x="20" y="34"/>
                </a:cxn>
                <a:cxn ang="0">
                  <a:pos x="37" y="35"/>
                </a:cxn>
                <a:cxn ang="0">
                  <a:pos x="397" y="35"/>
                </a:cxn>
              </a:cxnLst>
              <a:rect l="0" t="0" r="r" b="b"/>
              <a:pathLst>
                <a:path w="856" h="36">
                  <a:moveTo>
                    <a:pt x="389" y="0"/>
                  </a:moveTo>
                  <a:lnTo>
                    <a:pt x="816" y="0"/>
                  </a:lnTo>
                  <a:lnTo>
                    <a:pt x="834" y="1"/>
                  </a:lnTo>
                  <a:lnTo>
                    <a:pt x="846" y="2"/>
                  </a:lnTo>
                  <a:lnTo>
                    <a:pt x="852" y="6"/>
                  </a:lnTo>
                  <a:lnTo>
                    <a:pt x="855" y="9"/>
                  </a:lnTo>
                  <a:lnTo>
                    <a:pt x="854" y="12"/>
                  </a:lnTo>
                  <a:lnTo>
                    <a:pt x="846" y="15"/>
                  </a:lnTo>
                  <a:lnTo>
                    <a:pt x="835" y="17"/>
                  </a:lnTo>
                  <a:lnTo>
                    <a:pt x="818" y="18"/>
                  </a:lnTo>
                  <a:lnTo>
                    <a:pt x="40" y="18"/>
                  </a:lnTo>
                  <a:lnTo>
                    <a:pt x="24" y="19"/>
                  </a:lnTo>
                  <a:lnTo>
                    <a:pt x="12" y="20"/>
                  </a:lnTo>
                  <a:lnTo>
                    <a:pt x="4" y="23"/>
                  </a:lnTo>
                  <a:lnTo>
                    <a:pt x="0" y="26"/>
                  </a:lnTo>
                  <a:lnTo>
                    <a:pt x="3" y="29"/>
                  </a:lnTo>
                  <a:lnTo>
                    <a:pt x="9" y="33"/>
                  </a:lnTo>
                  <a:lnTo>
                    <a:pt x="20" y="34"/>
                  </a:lnTo>
                  <a:lnTo>
                    <a:pt x="37" y="35"/>
                  </a:lnTo>
                  <a:lnTo>
                    <a:pt x="397" y="35"/>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8001" name="Freeform 177"/>
            <p:cNvSpPr>
              <a:spLocks/>
            </p:cNvSpPr>
            <p:nvPr/>
          </p:nvSpPr>
          <p:spPr bwMode="auto">
            <a:xfrm>
              <a:off x="2675" y="1506"/>
              <a:ext cx="856" cy="37"/>
            </a:xfrm>
            <a:custGeom>
              <a:avLst/>
              <a:gdLst/>
              <a:ahLst/>
              <a:cxnLst>
                <a:cxn ang="0">
                  <a:pos x="389" y="0"/>
                </a:cxn>
                <a:cxn ang="0">
                  <a:pos x="816" y="0"/>
                </a:cxn>
                <a:cxn ang="0">
                  <a:pos x="834" y="1"/>
                </a:cxn>
                <a:cxn ang="0">
                  <a:pos x="846" y="2"/>
                </a:cxn>
                <a:cxn ang="0">
                  <a:pos x="852" y="6"/>
                </a:cxn>
                <a:cxn ang="0">
                  <a:pos x="855" y="9"/>
                </a:cxn>
                <a:cxn ang="0">
                  <a:pos x="854" y="12"/>
                </a:cxn>
                <a:cxn ang="0">
                  <a:pos x="846" y="16"/>
                </a:cxn>
                <a:cxn ang="0">
                  <a:pos x="835" y="18"/>
                </a:cxn>
                <a:cxn ang="0">
                  <a:pos x="818" y="19"/>
                </a:cxn>
                <a:cxn ang="0">
                  <a:pos x="40" y="19"/>
                </a:cxn>
                <a:cxn ang="0">
                  <a:pos x="24" y="19"/>
                </a:cxn>
                <a:cxn ang="0">
                  <a:pos x="12" y="21"/>
                </a:cxn>
                <a:cxn ang="0">
                  <a:pos x="4" y="24"/>
                </a:cxn>
                <a:cxn ang="0">
                  <a:pos x="0" y="27"/>
                </a:cxn>
                <a:cxn ang="0">
                  <a:pos x="3" y="30"/>
                </a:cxn>
                <a:cxn ang="0">
                  <a:pos x="9" y="33"/>
                </a:cxn>
                <a:cxn ang="0">
                  <a:pos x="20" y="34"/>
                </a:cxn>
                <a:cxn ang="0">
                  <a:pos x="37" y="36"/>
                </a:cxn>
                <a:cxn ang="0">
                  <a:pos x="397" y="36"/>
                </a:cxn>
              </a:cxnLst>
              <a:rect l="0" t="0" r="r" b="b"/>
              <a:pathLst>
                <a:path w="856" h="37">
                  <a:moveTo>
                    <a:pt x="389" y="0"/>
                  </a:moveTo>
                  <a:lnTo>
                    <a:pt x="816" y="0"/>
                  </a:lnTo>
                  <a:lnTo>
                    <a:pt x="834" y="1"/>
                  </a:lnTo>
                  <a:lnTo>
                    <a:pt x="846" y="2"/>
                  </a:lnTo>
                  <a:lnTo>
                    <a:pt x="852" y="6"/>
                  </a:lnTo>
                  <a:lnTo>
                    <a:pt x="855" y="9"/>
                  </a:lnTo>
                  <a:lnTo>
                    <a:pt x="854" y="12"/>
                  </a:lnTo>
                  <a:lnTo>
                    <a:pt x="846" y="16"/>
                  </a:lnTo>
                  <a:lnTo>
                    <a:pt x="835" y="18"/>
                  </a:lnTo>
                  <a:lnTo>
                    <a:pt x="818" y="19"/>
                  </a:lnTo>
                  <a:lnTo>
                    <a:pt x="40" y="19"/>
                  </a:lnTo>
                  <a:lnTo>
                    <a:pt x="24" y="19"/>
                  </a:lnTo>
                  <a:lnTo>
                    <a:pt x="12" y="21"/>
                  </a:lnTo>
                  <a:lnTo>
                    <a:pt x="4" y="24"/>
                  </a:lnTo>
                  <a:lnTo>
                    <a:pt x="0" y="27"/>
                  </a:lnTo>
                  <a:lnTo>
                    <a:pt x="3" y="30"/>
                  </a:lnTo>
                  <a:lnTo>
                    <a:pt x="9" y="33"/>
                  </a:lnTo>
                  <a:lnTo>
                    <a:pt x="20" y="34"/>
                  </a:lnTo>
                  <a:lnTo>
                    <a:pt x="37" y="36"/>
                  </a:lnTo>
                  <a:lnTo>
                    <a:pt x="397" y="36"/>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8002" name="Freeform 178"/>
            <p:cNvSpPr>
              <a:spLocks/>
            </p:cNvSpPr>
            <p:nvPr/>
          </p:nvSpPr>
          <p:spPr bwMode="auto">
            <a:xfrm>
              <a:off x="2675" y="1470"/>
              <a:ext cx="856" cy="37"/>
            </a:xfrm>
            <a:custGeom>
              <a:avLst/>
              <a:gdLst/>
              <a:ahLst/>
              <a:cxnLst>
                <a:cxn ang="0">
                  <a:pos x="389" y="0"/>
                </a:cxn>
                <a:cxn ang="0">
                  <a:pos x="816" y="0"/>
                </a:cxn>
                <a:cxn ang="0">
                  <a:pos x="834" y="1"/>
                </a:cxn>
                <a:cxn ang="0">
                  <a:pos x="846" y="3"/>
                </a:cxn>
                <a:cxn ang="0">
                  <a:pos x="852" y="6"/>
                </a:cxn>
                <a:cxn ang="0">
                  <a:pos x="855" y="9"/>
                </a:cxn>
                <a:cxn ang="0">
                  <a:pos x="854" y="13"/>
                </a:cxn>
                <a:cxn ang="0">
                  <a:pos x="846" y="16"/>
                </a:cxn>
                <a:cxn ang="0">
                  <a:pos x="835" y="17"/>
                </a:cxn>
                <a:cxn ang="0">
                  <a:pos x="818" y="19"/>
                </a:cxn>
                <a:cxn ang="0">
                  <a:pos x="40" y="19"/>
                </a:cxn>
                <a:cxn ang="0">
                  <a:pos x="24" y="19"/>
                </a:cxn>
                <a:cxn ang="0">
                  <a:pos x="12" y="20"/>
                </a:cxn>
                <a:cxn ang="0">
                  <a:pos x="4" y="24"/>
                </a:cxn>
                <a:cxn ang="0">
                  <a:pos x="0" y="26"/>
                </a:cxn>
                <a:cxn ang="0">
                  <a:pos x="3" y="29"/>
                </a:cxn>
                <a:cxn ang="0">
                  <a:pos x="9" y="33"/>
                </a:cxn>
                <a:cxn ang="0">
                  <a:pos x="20" y="35"/>
                </a:cxn>
                <a:cxn ang="0">
                  <a:pos x="37" y="36"/>
                </a:cxn>
                <a:cxn ang="0">
                  <a:pos x="397" y="36"/>
                </a:cxn>
              </a:cxnLst>
              <a:rect l="0" t="0" r="r" b="b"/>
              <a:pathLst>
                <a:path w="856" h="37">
                  <a:moveTo>
                    <a:pt x="389" y="0"/>
                  </a:moveTo>
                  <a:lnTo>
                    <a:pt x="816" y="0"/>
                  </a:lnTo>
                  <a:lnTo>
                    <a:pt x="834" y="1"/>
                  </a:lnTo>
                  <a:lnTo>
                    <a:pt x="846" y="3"/>
                  </a:lnTo>
                  <a:lnTo>
                    <a:pt x="852" y="6"/>
                  </a:lnTo>
                  <a:lnTo>
                    <a:pt x="855" y="9"/>
                  </a:lnTo>
                  <a:lnTo>
                    <a:pt x="854" y="13"/>
                  </a:lnTo>
                  <a:lnTo>
                    <a:pt x="846" y="16"/>
                  </a:lnTo>
                  <a:lnTo>
                    <a:pt x="835" y="17"/>
                  </a:lnTo>
                  <a:lnTo>
                    <a:pt x="818" y="19"/>
                  </a:lnTo>
                  <a:lnTo>
                    <a:pt x="40" y="19"/>
                  </a:lnTo>
                  <a:lnTo>
                    <a:pt x="24" y="19"/>
                  </a:lnTo>
                  <a:lnTo>
                    <a:pt x="12" y="20"/>
                  </a:lnTo>
                  <a:lnTo>
                    <a:pt x="4" y="24"/>
                  </a:lnTo>
                  <a:lnTo>
                    <a:pt x="0" y="26"/>
                  </a:lnTo>
                  <a:lnTo>
                    <a:pt x="3" y="29"/>
                  </a:lnTo>
                  <a:lnTo>
                    <a:pt x="9" y="33"/>
                  </a:lnTo>
                  <a:lnTo>
                    <a:pt x="20" y="35"/>
                  </a:lnTo>
                  <a:lnTo>
                    <a:pt x="37" y="36"/>
                  </a:lnTo>
                  <a:lnTo>
                    <a:pt x="397" y="36"/>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8003" name="Freeform 179"/>
            <p:cNvSpPr>
              <a:spLocks/>
            </p:cNvSpPr>
            <p:nvPr/>
          </p:nvSpPr>
          <p:spPr bwMode="auto">
            <a:xfrm>
              <a:off x="2675" y="1434"/>
              <a:ext cx="856" cy="37"/>
            </a:xfrm>
            <a:custGeom>
              <a:avLst/>
              <a:gdLst/>
              <a:ahLst/>
              <a:cxnLst>
                <a:cxn ang="0">
                  <a:pos x="389" y="0"/>
                </a:cxn>
                <a:cxn ang="0">
                  <a:pos x="816" y="0"/>
                </a:cxn>
                <a:cxn ang="0">
                  <a:pos x="834" y="1"/>
                </a:cxn>
                <a:cxn ang="0">
                  <a:pos x="846" y="3"/>
                </a:cxn>
                <a:cxn ang="0">
                  <a:pos x="852" y="6"/>
                </a:cxn>
                <a:cxn ang="0">
                  <a:pos x="855" y="9"/>
                </a:cxn>
                <a:cxn ang="0">
                  <a:pos x="854" y="13"/>
                </a:cxn>
                <a:cxn ang="0">
                  <a:pos x="846" y="16"/>
                </a:cxn>
                <a:cxn ang="0">
                  <a:pos x="835" y="18"/>
                </a:cxn>
                <a:cxn ang="0">
                  <a:pos x="818" y="19"/>
                </a:cxn>
                <a:cxn ang="0">
                  <a:pos x="40" y="19"/>
                </a:cxn>
                <a:cxn ang="0">
                  <a:pos x="24" y="19"/>
                </a:cxn>
                <a:cxn ang="0">
                  <a:pos x="12" y="21"/>
                </a:cxn>
                <a:cxn ang="0">
                  <a:pos x="4" y="24"/>
                </a:cxn>
                <a:cxn ang="0">
                  <a:pos x="0" y="27"/>
                </a:cxn>
                <a:cxn ang="0">
                  <a:pos x="3" y="30"/>
                </a:cxn>
                <a:cxn ang="0">
                  <a:pos x="9" y="34"/>
                </a:cxn>
                <a:cxn ang="0">
                  <a:pos x="20" y="35"/>
                </a:cxn>
                <a:cxn ang="0">
                  <a:pos x="37" y="36"/>
                </a:cxn>
                <a:cxn ang="0">
                  <a:pos x="397" y="36"/>
                </a:cxn>
              </a:cxnLst>
              <a:rect l="0" t="0" r="r" b="b"/>
              <a:pathLst>
                <a:path w="856" h="37">
                  <a:moveTo>
                    <a:pt x="389" y="0"/>
                  </a:moveTo>
                  <a:lnTo>
                    <a:pt x="816" y="0"/>
                  </a:lnTo>
                  <a:lnTo>
                    <a:pt x="834" y="1"/>
                  </a:lnTo>
                  <a:lnTo>
                    <a:pt x="846" y="3"/>
                  </a:lnTo>
                  <a:lnTo>
                    <a:pt x="852" y="6"/>
                  </a:lnTo>
                  <a:lnTo>
                    <a:pt x="855" y="9"/>
                  </a:lnTo>
                  <a:lnTo>
                    <a:pt x="854" y="13"/>
                  </a:lnTo>
                  <a:lnTo>
                    <a:pt x="846" y="16"/>
                  </a:lnTo>
                  <a:lnTo>
                    <a:pt x="835" y="18"/>
                  </a:lnTo>
                  <a:lnTo>
                    <a:pt x="818" y="19"/>
                  </a:lnTo>
                  <a:lnTo>
                    <a:pt x="40" y="19"/>
                  </a:lnTo>
                  <a:lnTo>
                    <a:pt x="24" y="19"/>
                  </a:lnTo>
                  <a:lnTo>
                    <a:pt x="12" y="21"/>
                  </a:lnTo>
                  <a:lnTo>
                    <a:pt x="4" y="24"/>
                  </a:lnTo>
                  <a:lnTo>
                    <a:pt x="0" y="27"/>
                  </a:lnTo>
                  <a:lnTo>
                    <a:pt x="3" y="30"/>
                  </a:lnTo>
                  <a:lnTo>
                    <a:pt x="9" y="34"/>
                  </a:lnTo>
                  <a:lnTo>
                    <a:pt x="20" y="35"/>
                  </a:lnTo>
                  <a:lnTo>
                    <a:pt x="37" y="36"/>
                  </a:lnTo>
                  <a:lnTo>
                    <a:pt x="397" y="36"/>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8004" name="Freeform 180"/>
            <p:cNvSpPr>
              <a:spLocks/>
            </p:cNvSpPr>
            <p:nvPr/>
          </p:nvSpPr>
          <p:spPr bwMode="auto">
            <a:xfrm>
              <a:off x="2675" y="1399"/>
              <a:ext cx="856" cy="36"/>
            </a:xfrm>
            <a:custGeom>
              <a:avLst/>
              <a:gdLst/>
              <a:ahLst/>
              <a:cxnLst>
                <a:cxn ang="0">
                  <a:pos x="389" y="0"/>
                </a:cxn>
                <a:cxn ang="0">
                  <a:pos x="816" y="0"/>
                </a:cxn>
                <a:cxn ang="0">
                  <a:pos x="834" y="1"/>
                </a:cxn>
                <a:cxn ang="0">
                  <a:pos x="846" y="3"/>
                </a:cxn>
                <a:cxn ang="0">
                  <a:pos x="852" y="6"/>
                </a:cxn>
                <a:cxn ang="0">
                  <a:pos x="855" y="9"/>
                </a:cxn>
                <a:cxn ang="0">
                  <a:pos x="854" y="13"/>
                </a:cxn>
                <a:cxn ang="0">
                  <a:pos x="846" y="15"/>
                </a:cxn>
                <a:cxn ang="0">
                  <a:pos x="835" y="17"/>
                </a:cxn>
                <a:cxn ang="0">
                  <a:pos x="818" y="19"/>
                </a:cxn>
                <a:cxn ang="0">
                  <a:pos x="40" y="19"/>
                </a:cxn>
                <a:cxn ang="0">
                  <a:pos x="24" y="19"/>
                </a:cxn>
                <a:cxn ang="0">
                  <a:pos x="12" y="20"/>
                </a:cxn>
                <a:cxn ang="0">
                  <a:pos x="4" y="24"/>
                </a:cxn>
                <a:cxn ang="0">
                  <a:pos x="0" y="26"/>
                </a:cxn>
                <a:cxn ang="0">
                  <a:pos x="3" y="29"/>
                </a:cxn>
                <a:cxn ang="0">
                  <a:pos x="9" y="33"/>
                </a:cxn>
                <a:cxn ang="0">
                  <a:pos x="20" y="34"/>
                </a:cxn>
                <a:cxn ang="0">
                  <a:pos x="37" y="35"/>
                </a:cxn>
                <a:cxn ang="0">
                  <a:pos x="397" y="35"/>
                </a:cxn>
              </a:cxnLst>
              <a:rect l="0" t="0" r="r" b="b"/>
              <a:pathLst>
                <a:path w="856" h="36">
                  <a:moveTo>
                    <a:pt x="389" y="0"/>
                  </a:moveTo>
                  <a:lnTo>
                    <a:pt x="816" y="0"/>
                  </a:lnTo>
                  <a:lnTo>
                    <a:pt x="834" y="1"/>
                  </a:lnTo>
                  <a:lnTo>
                    <a:pt x="846" y="3"/>
                  </a:lnTo>
                  <a:lnTo>
                    <a:pt x="852" y="6"/>
                  </a:lnTo>
                  <a:lnTo>
                    <a:pt x="855" y="9"/>
                  </a:lnTo>
                  <a:lnTo>
                    <a:pt x="854" y="13"/>
                  </a:lnTo>
                  <a:lnTo>
                    <a:pt x="846" y="15"/>
                  </a:lnTo>
                  <a:lnTo>
                    <a:pt x="835" y="17"/>
                  </a:lnTo>
                  <a:lnTo>
                    <a:pt x="818" y="19"/>
                  </a:lnTo>
                  <a:lnTo>
                    <a:pt x="40" y="19"/>
                  </a:lnTo>
                  <a:lnTo>
                    <a:pt x="24" y="19"/>
                  </a:lnTo>
                  <a:lnTo>
                    <a:pt x="12" y="20"/>
                  </a:lnTo>
                  <a:lnTo>
                    <a:pt x="4" y="24"/>
                  </a:lnTo>
                  <a:lnTo>
                    <a:pt x="0" y="26"/>
                  </a:lnTo>
                  <a:lnTo>
                    <a:pt x="3" y="29"/>
                  </a:lnTo>
                  <a:lnTo>
                    <a:pt x="9" y="33"/>
                  </a:lnTo>
                  <a:lnTo>
                    <a:pt x="20" y="34"/>
                  </a:lnTo>
                  <a:lnTo>
                    <a:pt x="37" y="35"/>
                  </a:lnTo>
                  <a:lnTo>
                    <a:pt x="397" y="35"/>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8005" name="Freeform 181"/>
            <p:cNvSpPr>
              <a:spLocks/>
            </p:cNvSpPr>
            <p:nvPr/>
          </p:nvSpPr>
          <p:spPr bwMode="auto">
            <a:xfrm>
              <a:off x="2675" y="1363"/>
              <a:ext cx="856" cy="37"/>
            </a:xfrm>
            <a:custGeom>
              <a:avLst/>
              <a:gdLst/>
              <a:ahLst/>
              <a:cxnLst>
                <a:cxn ang="0">
                  <a:pos x="389" y="0"/>
                </a:cxn>
                <a:cxn ang="0">
                  <a:pos x="816" y="0"/>
                </a:cxn>
                <a:cxn ang="0">
                  <a:pos x="834" y="1"/>
                </a:cxn>
                <a:cxn ang="0">
                  <a:pos x="846" y="3"/>
                </a:cxn>
                <a:cxn ang="0">
                  <a:pos x="852" y="6"/>
                </a:cxn>
                <a:cxn ang="0">
                  <a:pos x="855" y="9"/>
                </a:cxn>
                <a:cxn ang="0">
                  <a:pos x="854" y="13"/>
                </a:cxn>
                <a:cxn ang="0">
                  <a:pos x="846" y="16"/>
                </a:cxn>
                <a:cxn ang="0">
                  <a:pos x="835" y="18"/>
                </a:cxn>
                <a:cxn ang="0">
                  <a:pos x="818" y="19"/>
                </a:cxn>
                <a:cxn ang="0">
                  <a:pos x="40" y="19"/>
                </a:cxn>
                <a:cxn ang="0">
                  <a:pos x="24" y="19"/>
                </a:cxn>
                <a:cxn ang="0">
                  <a:pos x="12" y="21"/>
                </a:cxn>
                <a:cxn ang="0">
                  <a:pos x="4" y="24"/>
                </a:cxn>
                <a:cxn ang="0">
                  <a:pos x="0" y="27"/>
                </a:cxn>
                <a:cxn ang="0">
                  <a:pos x="3" y="30"/>
                </a:cxn>
                <a:cxn ang="0">
                  <a:pos x="9" y="34"/>
                </a:cxn>
                <a:cxn ang="0">
                  <a:pos x="20" y="35"/>
                </a:cxn>
                <a:cxn ang="0">
                  <a:pos x="37" y="36"/>
                </a:cxn>
                <a:cxn ang="0">
                  <a:pos x="397" y="36"/>
                </a:cxn>
              </a:cxnLst>
              <a:rect l="0" t="0" r="r" b="b"/>
              <a:pathLst>
                <a:path w="856" h="37">
                  <a:moveTo>
                    <a:pt x="389" y="0"/>
                  </a:moveTo>
                  <a:lnTo>
                    <a:pt x="816" y="0"/>
                  </a:lnTo>
                  <a:lnTo>
                    <a:pt x="834" y="1"/>
                  </a:lnTo>
                  <a:lnTo>
                    <a:pt x="846" y="3"/>
                  </a:lnTo>
                  <a:lnTo>
                    <a:pt x="852" y="6"/>
                  </a:lnTo>
                  <a:lnTo>
                    <a:pt x="855" y="9"/>
                  </a:lnTo>
                  <a:lnTo>
                    <a:pt x="854" y="13"/>
                  </a:lnTo>
                  <a:lnTo>
                    <a:pt x="846" y="16"/>
                  </a:lnTo>
                  <a:lnTo>
                    <a:pt x="835" y="18"/>
                  </a:lnTo>
                  <a:lnTo>
                    <a:pt x="818" y="19"/>
                  </a:lnTo>
                  <a:lnTo>
                    <a:pt x="40" y="19"/>
                  </a:lnTo>
                  <a:lnTo>
                    <a:pt x="24" y="19"/>
                  </a:lnTo>
                  <a:lnTo>
                    <a:pt x="12" y="21"/>
                  </a:lnTo>
                  <a:lnTo>
                    <a:pt x="4" y="24"/>
                  </a:lnTo>
                  <a:lnTo>
                    <a:pt x="0" y="27"/>
                  </a:lnTo>
                  <a:lnTo>
                    <a:pt x="3" y="30"/>
                  </a:lnTo>
                  <a:lnTo>
                    <a:pt x="9" y="34"/>
                  </a:lnTo>
                  <a:lnTo>
                    <a:pt x="20" y="35"/>
                  </a:lnTo>
                  <a:lnTo>
                    <a:pt x="37" y="36"/>
                  </a:lnTo>
                  <a:lnTo>
                    <a:pt x="397" y="36"/>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8006" name="Freeform 182"/>
            <p:cNvSpPr>
              <a:spLocks/>
            </p:cNvSpPr>
            <p:nvPr/>
          </p:nvSpPr>
          <p:spPr bwMode="auto">
            <a:xfrm>
              <a:off x="2675" y="1328"/>
              <a:ext cx="856" cy="36"/>
            </a:xfrm>
            <a:custGeom>
              <a:avLst/>
              <a:gdLst/>
              <a:ahLst/>
              <a:cxnLst>
                <a:cxn ang="0">
                  <a:pos x="389" y="0"/>
                </a:cxn>
                <a:cxn ang="0">
                  <a:pos x="816" y="0"/>
                </a:cxn>
                <a:cxn ang="0">
                  <a:pos x="834" y="1"/>
                </a:cxn>
                <a:cxn ang="0">
                  <a:pos x="846" y="2"/>
                </a:cxn>
                <a:cxn ang="0">
                  <a:pos x="852" y="6"/>
                </a:cxn>
                <a:cxn ang="0">
                  <a:pos x="855" y="9"/>
                </a:cxn>
                <a:cxn ang="0">
                  <a:pos x="854" y="12"/>
                </a:cxn>
                <a:cxn ang="0">
                  <a:pos x="846" y="15"/>
                </a:cxn>
                <a:cxn ang="0">
                  <a:pos x="835" y="17"/>
                </a:cxn>
                <a:cxn ang="0">
                  <a:pos x="818" y="18"/>
                </a:cxn>
                <a:cxn ang="0">
                  <a:pos x="40" y="18"/>
                </a:cxn>
                <a:cxn ang="0">
                  <a:pos x="24" y="19"/>
                </a:cxn>
                <a:cxn ang="0">
                  <a:pos x="12" y="21"/>
                </a:cxn>
                <a:cxn ang="0">
                  <a:pos x="4" y="23"/>
                </a:cxn>
                <a:cxn ang="0">
                  <a:pos x="0" y="26"/>
                </a:cxn>
                <a:cxn ang="0">
                  <a:pos x="3" y="29"/>
                </a:cxn>
                <a:cxn ang="0">
                  <a:pos x="9" y="33"/>
                </a:cxn>
                <a:cxn ang="0">
                  <a:pos x="20" y="34"/>
                </a:cxn>
                <a:cxn ang="0">
                  <a:pos x="37" y="35"/>
                </a:cxn>
                <a:cxn ang="0">
                  <a:pos x="397" y="35"/>
                </a:cxn>
              </a:cxnLst>
              <a:rect l="0" t="0" r="r" b="b"/>
              <a:pathLst>
                <a:path w="856" h="36">
                  <a:moveTo>
                    <a:pt x="389" y="0"/>
                  </a:moveTo>
                  <a:lnTo>
                    <a:pt x="816" y="0"/>
                  </a:lnTo>
                  <a:lnTo>
                    <a:pt x="834" y="1"/>
                  </a:lnTo>
                  <a:lnTo>
                    <a:pt x="846" y="2"/>
                  </a:lnTo>
                  <a:lnTo>
                    <a:pt x="852" y="6"/>
                  </a:lnTo>
                  <a:lnTo>
                    <a:pt x="855" y="9"/>
                  </a:lnTo>
                  <a:lnTo>
                    <a:pt x="854" y="12"/>
                  </a:lnTo>
                  <a:lnTo>
                    <a:pt x="846" y="15"/>
                  </a:lnTo>
                  <a:lnTo>
                    <a:pt x="835" y="17"/>
                  </a:lnTo>
                  <a:lnTo>
                    <a:pt x="818" y="18"/>
                  </a:lnTo>
                  <a:lnTo>
                    <a:pt x="40" y="18"/>
                  </a:lnTo>
                  <a:lnTo>
                    <a:pt x="24" y="19"/>
                  </a:lnTo>
                  <a:lnTo>
                    <a:pt x="12" y="21"/>
                  </a:lnTo>
                  <a:lnTo>
                    <a:pt x="4" y="23"/>
                  </a:lnTo>
                  <a:lnTo>
                    <a:pt x="0" y="26"/>
                  </a:lnTo>
                  <a:lnTo>
                    <a:pt x="3" y="29"/>
                  </a:lnTo>
                  <a:lnTo>
                    <a:pt x="9" y="33"/>
                  </a:lnTo>
                  <a:lnTo>
                    <a:pt x="20" y="34"/>
                  </a:lnTo>
                  <a:lnTo>
                    <a:pt x="37" y="35"/>
                  </a:lnTo>
                  <a:lnTo>
                    <a:pt x="397" y="35"/>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8007" name="Freeform 183"/>
            <p:cNvSpPr>
              <a:spLocks/>
            </p:cNvSpPr>
            <p:nvPr/>
          </p:nvSpPr>
          <p:spPr bwMode="auto">
            <a:xfrm>
              <a:off x="2675" y="1293"/>
              <a:ext cx="856" cy="36"/>
            </a:xfrm>
            <a:custGeom>
              <a:avLst/>
              <a:gdLst/>
              <a:ahLst/>
              <a:cxnLst>
                <a:cxn ang="0">
                  <a:pos x="389" y="0"/>
                </a:cxn>
                <a:cxn ang="0">
                  <a:pos x="816" y="0"/>
                </a:cxn>
                <a:cxn ang="0">
                  <a:pos x="834" y="1"/>
                </a:cxn>
                <a:cxn ang="0">
                  <a:pos x="846" y="2"/>
                </a:cxn>
                <a:cxn ang="0">
                  <a:pos x="852" y="6"/>
                </a:cxn>
                <a:cxn ang="0">
                  <a:pos x="855" y="9"/>
                </a:cxn>
                <a:cxn ang="0">
                  <a:pos x="854" y="12"/>
                </a:cxn>
                <a:cxn ang="0">
                  <a:pos x="846" y="15"/>
                </a:cxn>
                <a:cxn ang="0">
                  <a:pos x="835" y="17"/>
                </a:cxn>
                <a:cxn ang="0">
                  <a:pos x="818" y="18"/>
                </a:cxn>
                <a:cxn ang="0">
                  <a:pos x="40" y="18"/>
                </a:cxn>
                <a:cxn ang="0">
                  <a:pos x="24" y="19"/>
                </a:cxn>
                <a:cxn ang="0">
                  <a:pos x="12" y="20"/>
                </a:cxn>
                <a:cxn ang="0">
                  <a:pos x="4" y="24"/>
                </a:cxn>
                <a:cxn ang="0">
                  <a:pos x="0" y="26"/>
                </a:cxn>
                <a:cxn ang="0">
                  <a:pos x="3" y="29"/>
                </a:cxn>
                <a:cxn ang="0">
                  <a:pos x="9" y="32"/>
                </a:cxn>
                <a:cxn ang="0">
                  <a:pos x="20" y="34"/>
                </a:cxn>
                <a:cxn ang="0">
                  <a:pos x="37" y="35"/>
                </a:cxn>
                <a:cxn ang="0">
                  <a:pos x="397" y="35"/>
                </a:cxn>
              </a:cxnLst>
              <a:rect l="0" t="0" r="r" b="b"/>
              <a:pathLst>
                <a:path w="856" h="36">
                  <a:moveTo>
                    <a:pt x="389" y="0"/>
                  </a:moveTo>
                  <a:lnTo>
                    <a:pt x="816" y="0"/>
                  </a:lnTo>
                  <a:lnTo>
                    <a:pt x="834" y="1"/>
                  </a:lnTo>
                  <a:lnTo>
                    <a:pt x="846" y="2"/>
                  </a:lnTo>
                  <a:lnTo>
                    <a:pt x="852" y="6"/>
                  </a:lnTo>
                  <a:lnTo>
                    <a:pt x="855" y="9"/>
                  </a:lnTo>
                  <a:lnTo>
                    <a:pt x="854" y="12"/>
                  </a:lnTo>
                  <a:lnTo>
                    <a:pt x="846" y="15"/>
                  </a:lnTo>
                  <a:lnTo>
                    <a:pt x="835" y="17"/>
                  </a:lnTo>
                  <a:lnTo>
                    <a:pt x="818" y="18"/>
                  </a:lnTo>
                  <a:lnTo>
                    <a:pt x="40" y="18"/>
                  </a:lnTo>
                  <a:lnTo>
                    <a:pt x="24" y="19"/>
                  </a:lnTo>
                  <a:lnTo>
                    <a:pt x="12" y="20"/>
                  </a:lnTo>
                  <a:lnTo>
                    <a:pt x="4" y="24"/>
                  </a:lnTo>
                  <a:lnTo>
                    <a:pt x="0" y="26"/>
                  </a:lnTo>
                  <a:lnTo>
                    <a:pt x="3" y="29"/>
                  </a:lnTo>
                  <a:lnTo>
                    <a:pt x="9" y="32"/>
                  </a:lnTo>
                  <a:lnTo>
                    <a:pt x="20" y="34"/>
                  </a:lnTo>
                  <a:lnTo>
                    <a:pt x="37" y="35"/>
                  </a:lnTo>
                  <a:lnTo>
                    <a:pt x="397" y="35"/>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8008" name="Freeform 184"/>
            <p:cNvSpPr>
              <a:spLocks/>
            </p:cNvSpPr>
            <p:nvPr/>
          </p:nvSpPr>
          <p:spPr bwMode="auto">
            <a:xfrm>
              <a:off x="196" y="2652"/>
              <a:ext cx="543" cy="977"/>
            </a:xfrm>
            <a:custGeom>
              <a:avLst/>
              <a:gdLst/>
              <a:ahLst/>
              <a:cxnLst>
                <a:cxn ang="0">
                  <a:pos x="0" y="449"/>
                </a:cxn>
                <a:cxn ang="0">
                  <a:pos x="191" y="779"/>
                </a:cxn>
                <a:cxn ang="0">
                  <a:pos x="189" y="817"/>
                </a:cxn>
                <a:cxn ang="0">
                  <a:pos x="542" y="976"/>
                </a:cxn>
                <a:cxn ang="0">
                  <a:pos x="542" y="916"/>
                </a:cxn>
                <a:cxn ang="0">
                  <a:pos x="246" y="780"/>
                </a:cxn>
                <a:cxn ang="0">
                  <a:pos x="422" y="450"/>
                </a:cxn>
                <a:cxn ang="0">
                  <a:pos x="434" y="58"/>
                </a:cxn>
                <a:cxn ang="0">
                  <a:pos x="429" y="45"/>
                </a:cxn>
                <a:cxn ang="0">
                  <a:pos x="416" y="32"/>
                </a:cxn>
                <a:cxn ang="0">
                  <a:pos x="395" y="22"/>
                </a:cxn>
                <a:cxn ang="0">
                  <a:pos x="367" y="15"/>
                </a:cxn>
                <a:cxn ang="0">
                  <a:pos x="333" y="8"/>
                </a:cxn>
                <a:cxn ang="0">
                  <a:pos x="298" y="3"/>
                </a:cxn>
                <a:cxn ang="0">
                  <a:pos x="258" y="1"/>
                </a:cxn>
                <a:cxn ang="0">
                  <a:pos x="217" y="0"/>
                </a:cxn>
                <a:cxn ang="0">
                  <a:pos x="177" y="1"/>
                </a:cxn>
                <a:cxn ang="0">
                  <a:pos x="137" y="3"/>
                </a:cxn>
                <a:cxn ang="0">
                  <a:pos x="101" y="8"/>
                </a:cxn>
                <a:cxn ang="0">
                  <a:pos x="68" y="15"/>
                </a:cxn>
                <a:cxn ang="0">
                  <a:pos x="39" y="24"/>
                </a:cxn>
                <a:cxn ang="0">
                  <a:pos x="19" y="33"/>
                </a:cxn>
                <a:cxn ang="0">
                  <a:pos x="5" y="45"/>
                </a:cxn>
                <a:cxn ang="0">
                  <a:pos x="0" y="58"/>
                </a:cxn>
                <a:cxn ang="0">
                  <a:pos x="0" y="449"/>
                </a:cxn>
              </a:cxnLst>
              <a:rect l="0" t="0" r="r" b="b"/>
              <a:pathLst>
                <a:path w="543" h="977">
                  <a:moveTo>
                    <a:pt x="0" y="449"/>
                  </a:moveTo>
                  <a:lnTo>
                    <a:pt x="191" y="779"/>
                  </a:lnTo>
                  <a:lnTo>
                    <a:pt x="189" y="817"/>
                  </a:lnTo>
                  <a:lnTo>
                    <a:pt x="542" y="976"/>
                  </a:lnTo>
                  <a:lnTo>
                    <a:pt x="542" y="916"/>
                  </a:lnTo>
                  <a:lnTo>
                    <a:pt x="246" y="780"/>
                  </a:lnTo>
                  <a:lnTo>
                    <a:pt x="422" y="450"/>
                  </a:lnTo>
                  <a:lnTo>
                    <a:pt x="434" y="58"/>
                  </a:lnTo>
                  <a:lnTo>
                    <a:pt x="429" y="45"/>
                  </a:lnTo>
                  <a:lnTo>
                    <a:pt x="416" y="32"/>
                  </a:lnTo>
                  <a:lnTo>
                    <a:pt x="395" y="22"/>
                  </a:lnTo>
                  <a:lnTo>
                    <a:pt x="367" y="15"/>
                  </a:lnTo>
                  <a:lnTo>
                    <a:pt x="333" y="8"/>
                  </a:lnTo>
                  <a:lnTo>
                    <a:pt x="298" y="3"/>
                  </a:lnTo>
                  <a:lnTo>
                    <a:pt x="258" y="1"/>
                  </a:lnTo>
                  <a:lnTo>
                    <a:pt x="217" y="0"/>
                  </a:lnTo>
                  <a:lnTo>
                    <a:pt x="177" y="1"/>
                  </a:lnTo>
                  <a:lnTo>
                    <a:pt x="137" y="3"/>
                  </a:lnTo>
                  <a:lnTo>
                    <a:pt x="101" y="8"/>
                  </a:lnTo>
                  <a:lnTo>
                    <a:pt x="68" y="15"/>
                  </a:lnTo>
                  <a:lnTo>
                    <a:pt x="39" y="24"/>
                  </a:lnTo>
                  <a:lnTo>
                    <a:pt x="19" y="33"/>
                  </a:lnTo>
                  <a:lnTo>
                    <a:pt x="5" y="45"/>
                  </a:lnTo>
                  <a:lnTo>
                    <a:pt x="0" y="58"/>
                  </a:lnTo>
                  <a:lnTo>
                    <a:pt x="0" y="449"/>
                  </a:lnTo>
                </a:path>
              </a:pathLst>
            </a:custGeom>
            <a:solidFill>
              <a:srgbClr val="B2B2B2"/>
            </a:solidFill>
            <a:ln w="12700" cap="rnd" cmpd="sng">
              <a:noFill/>
              <a:prstDash val="solid"/>
              <a:round/>
              <a:headEnd type="none" w="med" len="med"/>
              <a:tailEnd type="none" w="med" len="med"/>
            </a:ln>
            <a:effectLst/>
          </p:spPr>
          <p:txBody>
            <a:bodyPr/>
            <a:lstStyle/>
            <a:p>
              <a:endParaRPr lang="en-US"/>
            </a:p>
          </p:txBody>
        </p:sp>
        <p:sp>
          <p:nvSpPr>
            <p:cNvPr id="78009" name="Freeform 185"/>
            <p:cNvSpPr>
              <a:spLocks/>
            </p:cNvSpPr>
            <p:nvPr/>
          </p:nvSpPr>
          <p:spPr bwMode="auto">
            <a:xfrm>
              <a:off x="196" y="2652"/>
              <a:ext cx="549" cy="982"/>
            </a:xfrm>
            <a:custGeom>
              <a:avLst/>
              <a:gdLst/>
              <a:ahLst/>
              <a:cxnLst>
                <a:cxn ang="0">
                  <a:pos x="0" y="451"/>
                </a:cxn>
                <a:cxn ang="0">
                  <a:pos x="193" y="783"/>
                </a:cxn>
                <a:cxn ang="0">
                  <a:pos x="191" y="821"/>
                </a:cxn>
                <a:cxn ang="0">
                  <a:pos x="548" y="981"/>
                </a:cxn>
                <a:cxn ang="0">
                  <a:pos x="548" y="921"/>
                </a:cxn>
                <a:cxn ang="0">
                  <a:pos x="248" y="784"/>
                </a:cxn>
                <a:cxn ang="0">
                  <a:pos x="427" y="453"/>
                </a:cxn>
                <a:cxn ang="0">
                  <a:pos x="439" y="59"/>
                </a:cxn>
                <a:cxn ang="0">
                  <a:pos x="434" y="45"/>
                </a:cxn>
                <a:cxn ang="0">
                  <a:pos x="420" y="33"/>
                </a:cxn>
                <a:cxn ang="0">
                  <a:pos x="399" y="22"/>
                </a:cxn>
                <a:cxn ang="0">
                  <a:pos x="371" y="15"/>
                </a:cxn>
                <a:cxn ang="0">
                  <a:pos x="337" y="8"/>
                </a:cxn>
                <a:cxn ang="0">
                  <a:pos x="301" y="3"/>
                </a:cxn>
                <a:cxn ang="0">
                  <a:pos x="261" y="1"/>
                </a:cxn>
                <a:cxn ang="0">
                  <a:pos x="219" y="0"/>
                </a:cxn>
                <a:cxn ang="0">
                  <a:pos x="179" y="1"/>
                </a:cxn>
                <a:cxn ang="0">
                  <a:pos x="138" y="3"/>
                </a:cxn>
                <a:cxn ang="0">
                  <a:pos x="102" y="8"/>
                </a:cxn>
                <a:cxn ang="0">
                  <a:pos x="69" y="15"/>
                </a:cxn>
                <a:cxn ang="0">
                  <a:pos x="39" y="24"/>
                </a:cxn>
                <a:cxn ang="0">
                  <a:pos x="19" y="33"/>
                </a:cxn>
                <a:cxn ang="0">
                  <a:pos x="5" y="46"/>
                </a:cxn>
                <a:cxn ang="0">
                  <a:pos x="0" y="59"/>
                </a:cxn>
                <a:cxn ang="0">
                  <a:pos x="0" y="451"/>
                </a:cxn>
              </a:cxnLst>
              <a:rect l="0" t="0" r="r" b="b"/>
              <a:pathLst>
                <a:path w="549" h="982">
                  <a:moveTo>
                    <a:pt x="0" y="451"/>
                  </a:moveTo>
                  <a:lnTo>
                    <a:pt x="193" y="783"/>
                  </a:lnTo>
                  <a:lnTo>
                    <a:pt x="191" y="821"/>
                  </a:lnTo>
                  <a:lnTo>
                    <a:pt x="548" y="981"/>
                  </a:lnTo>
                  <a:lnTo>
                    <a:pt x="548" y="921"/>
                  </a:lnTo>
                  <a:lnTo>
                    <a:pt x="248" y="784"/>
                  </a:lnTo>
                  <a:lnTo>
                    <a:pt x="427" y="453"/>
                  </a:lnTo>
                  <a:lnTo>
                    <a:pt x="439" y="59"/>
                  </a:lnTo>
                  <a:lnTo>
                    <a:pt x="434" y="45"/>
                  </a:lnTo>
                  <a:lnTo>
                    <a:pt x="420" y="33"/>
                  </a:lnTo>
                  <a:lnTo>
                    <a:pt x="399" y="22"/>
                  </a:lnTo>
                  <a:lnTo>
                    <a:pt x="371" y="15"/>
                  </a:lnTo>
                  <a:lnTo>
                    <a:pt x="337" y="8"/>
                  </a:lnTo>
                  <a:lnTo>
                    <a:pt x="301" y="3"/>
                  </a:lnTo>
                  <a:lnTo>
                    <a:pt x="261" y="1"/>
                  </a:lnTo>
                  <a:lnTo>
                    <a:pt x="219" y="0"/>
                  </a:lnTo>
                  <a:lnTo>
                    <a:pt x="179" y="1"/>
                  </a:lnTo>
                  <a:lnTo>
                    <a:pt x="138" y="3"/>
                  </a:lnTo>
                  <a:lnTo>
                    <a:pt x="102" y="8"/>
                  </a:lnTo>
                  <a:lnTo>
                    <a:pt x="69" y="15"/>
                  </a:lnTo>
                  <a:lnTo>
                    <a:pt x="39" y="24"/>
                  </a:lnTo>
                  <a:lnTo>
                    <a:pt x="19" y="33"/>
                  </a:lnTo>
                  <a:lnTo>
                    <a:pt x="5" y="46"/>
                  </a:lnTo>
                  <a:lnTo>
                    <a:pt x="0" y="59"/>
                  </a:lnTo>
                  <a:lnTo>
                    <a:pt x="0" y="451"/>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8010" name="Freeform 186"/>
            <p:cNvSpPr>
              <a:spLocks/>
            </p:cNvSpPr>
            <p:nvPr/>
          </p:nvSpPr>
          <p:spPr bwMode="auto">
            <a:xfrm>
              <a:off x="205" y="2776"/>
              <a:ext cx="32" cy="35"/>
            </a:xfrm>
            <a:custGeom>
              <a:avLst/>
              <a:gdLst/>
              <a:ahLst/>
              <a:cxnLst>
                <a:cxn ang="0">
                  <a:pos x="0" y="34"/>
                </a:cxn>
                <a:cxn ang="0">
                  <a:pos x="0" y="0"/>
                </a:cxn>
                <a:cxn ang="0">
                  <a:pos x="15" y="0"/>
                </a:cxn>
                <a:cxn ang="0">
                  <a:pos x="17" y="0"/>
                </a:cxn>
                <a:cxn ang="0">
                  <a:pos x="20" y="0"/>
                </a:cxn>
                <a:cxn ang="0">
                  <a:pos x="21" y="1"/>
                </a:cxn>
                <a:cxn ang="0">
                  <a:pos x="22" y="1"/>
                </a:cxn>
                <a:cxn ang="0">
                  <a:pos x="23" y="1"/>
                </a:cxn>
                <a:cxn ang="0">
                  <a:pos x="24" y="1"/>
                </a:cxn>
                <a:cxn ang="0">
                  <a:pos x="26" y="1"/>
                </a:cxn>
                <a:cxn ang="0">
                  <a:pos x="26" y="2"/>
                </a:cxn>
                <a:cxn ang="0">
                  <a:pos x="28" y="3"/>
                </a:cxn>
                <a:cxn ang="0">
                  <a:pos x="29" y="4"/>
                </a:cxn>
                <a:cxn ang="0">
                  <a:pos x="30" y="4"/>
                </a:cxn>
                <a:cxn ang="0">
                  <a:pos x="30" y="5"/>
                </a:cxn>
                <a:cxn ang="0">
                  <a:pos x="31" y="6"/>
                </a:cxn>
                <a:cxn ang="0">
                  <a:pos x="31" y="7"/>
                </a:cxn>
                <a:cxn ang="0">
                  <a:pos x="31" y="9"/>
                </a:cxn>
                <a:cxn ang="0">
                  <a:pos x="31" y="10"/>
                </a:cxn>
                <a:cxn ang="0">
                  <a:pos x="31" y="11"/>
                </a:cxn>
                <a:cxn ang="0">
                  <a:pos x="31" y="14"/>
                </a:cxn>
                <a:cxn ang="0">
                  <a:pos x="30" y="16"/>
                </a:cxn>
                <a:cxn ang="0">
                  <a:pos x="29" y="18"/>
                </a:cxn>
                <a:cxn ang="0">
                  <a:pos x="26" y="18"/>
                </a:cxn>
                <a:cxn ang="0">
                  <a:pos x="24" y="19"/>
                </a:cxn>
                <a:cxn ang="0">
                  <a:pos x="20" y="20"/>
                </a:cxn>
                <a:cxn ang="0">
                  <a:pos x="16" y="21"/>
                </a:cxn>
                <a:cxn ang="0">
                  <a:pos x="6" y="21"/>
                </a:cxn>
                <a:cxn ang="0">
                  <a:pos x="6" y="34"/>
                </a:cxn>
                <a:cxn ang="0">
                  <a:pos x="0" y="34"/>
                </a:cxn>
                <a:cxn ang="0">
                  <a:pos x="6" y="16"/>
                </a:cxn>
                <a:cxn ang="0">
                  <a:pos x="16" y="16"/>
                </a:cxn>
                <a:cxn ang="0">
                  <a:pos x="18" y="16"/>
                </a:cxn>
                <a:cxn ang="0">
                  <a:pos x="21" y="16"/>
                </a:cxn>
                <a:cxn ang="0">
                  <a:pos x="22" y="16"/>
                </a:cxn>
                <a:cxn ang="0">
                  <a:pos x="23" y="15"/>
                </a:cxn>
                <a:cxn ang="0">
                  <a:pos x="24" y="14"/>
                </a:cxn>
                <a:cxn ang="0">
                  <a:pos x="25" y="13"/>
                </a:cxn>
                <a:cxn ang="0">
                  <a:pos x="26" y="11"/>
                </a:cxn>
                <a:cxn ang="0">
                  <a:pos x="26" y="11"/>
                </a:cxn>
                <a:cxn ang="0">
                  <a:pos x="26" y="9"/>
                </a:cxn>
                <a:cxn ang="0">
                  <a:pos x="25" y="8"/>
                </a:cxn>
                <a:cxn ang="0">
                  <a:pos x="25" y="7"/>
                </a:cxn>
                <a:cxn ang="0">
                  <a:pos x="24" y="7"/>
                </a:cxn>
                <a:cxn ang="0">
                  <a:pos x="24" y="6"/>
                </a:cxn>
                <a:cxn ang="0">
                  <a:pos x="23" y="5"/>
                </a:cxn>
                <a:cxn ang="0">
                  <a:pos x="22" y="5"/>
                </a:cxn>
                <a:cxn ang="0">
                  <a:pos x="21" y="4"/>
                </a:cxn>
                <a:cxn ang="0">
                  <a:pos x="20" y="4"/>
                </a:cxn>
                <a:cxn ang="0">
                  <a:pos x="18" y="4"/>
                </a:cxn>
                <a:cxn ang="0">
                  <a:pos x="17" y="4"/>
                </a:cxn>
                <a:cxn ang="0">
                  <a:pos x="16" y="4"/>
                </a:cxn>
                <a:cxn ang="0">
                  <a:pos x="6" y="4"/>
                </a:cxn>
                <a:cxn ang="0">
                  <a:pos x="6" y="16"/>
                </a:cxn>
                <a:cxn ang="0">
                  <a:pos x="0" y="34"/>
                </a:cxn>
              </a:cxnLst>
              <a:rect l="0" t="0" r="r" b="b"/>
              <a:pathLst>
                <a:path w="32" h="35">
                  <a:moveTo>
                    <a:pt x="0" y="34"/>
                  </a:moveTo>
                  <a:lnTo>
                    <a:pt x="0" y="0"/>
                  </a:lnTo>
                  <a:lnTo>
                    <a:pt x="15" y="0"/>
                  </a:lnTo>
                  <a:lnTo>
                    <a:pt x="17" y="0"/>
                  </a:lnTo>
                  <a:lnTo>
                    <a:pt x="20" y="0"/>
                  </a:lnTo>
                  <a:lnTo>
                    <a:pt x="21" y="1"/>
                  </a:lnTo>
                  <a:lnTo>
                    <a:pt x="22" y="1"/>
                  </a:lnTo>
                  <a:lnTo>
                    <a:pt x="23" y="1"/>
                  </a:lnTo>
                  <a:lnTo>
                    <a:pt x="24" y="1"/>
                  </a:lnTo>
                  <a:lnTo>
                    <a:pt x="26" y="1"/>
                  </a:lnTo>
                  <a:lnTo>
                    <a:pt x="26" y="2"/>
                  </a:lnTo>
                  <a:lnTo>
                    <a:pt x="28" y="3"/>
                  </a:lnTo>
                  <a:lnTo>
                    <a:pt x="29" y="4"/>
                  </a:lnTo>
                  <a:lnTo>
                    <a:pt x="30" y="4"/>
                  </a:lnTo>
                  <a:lnTo>
                    <a:pt x="30" y="5"/>
                  </a:lnTo>
                  <a:lnTo>
                    <a:pt x="31" y="6"/>
                  </a:lnTo>
                  <a:lnTo>
                    <a:pt x="31" y="7"/>
                  </a:lnTo>
                  <a:lnTo>
                    <a:pt x="31" y="9"/>
                  </a:lnTo>
                  <a:lnTo>
                    <a:pt x="31" y="10"/>
                  </a:lnTo>
                  <a:lnTo>
                    <a:pt x="31" y="11"/>
                  </a:lnTo>
                  <a:lnTo>
                    <a:pt x="31" y="14"/>
                  </a:lnTo>
                  <a:lnTo>
                    <a:pt x="30" y="16"/>
                  </a:lnTo>
                  <a:lnTo>
                    <a:pt x="29" y="18"/>
                  </a:lnTo>
                  <a:lnTo>
                    <a:pt x="26" y="18"/>
                  </a:lnTo>
                  <a:lnTo>
                    <a:pt x="24" y="19"/>
                  </a:lnTo>
                  <a:lnTo>
                    <a:pt x="20" y="20"/>
                  </a:lnTo>
                  <a:lnTo>
                    <a:pt x="16" y="21"/>
                  </a:lnTo>
                  <a:lnTo>
                    <a:pt x="6" y="21"/>
                  </a:lnTo>
                  <a:lnTo>
                    <a:pt x="6" y="34"/>
                  </a:lnTo>
                  <a:lnTo>
                    <a:pt x="0" y="34"/>
                  </a:lnTo>
                  <a:lnTo>
                    <a:pt x="6" y="16"/>
                  </a:lnTo>
                  <a:lnTo>
                    <a:pt x="16" y="16"/>
                  </a:lnTo>
                  <a:lnTo>
                    <a:pt x="18" y="16"/>
                  </a:lnTo>
                  <a:lnTo>
                    <a:pt x="21" y="16"/>
                  </a:lnTo>
                  <a:lnTo>
                    <a:pt x="22" y="16"/>
                  </a:lnTo>
                  <a:lnTo>
                    <a:pt x="23" y="15"/>
                  </a:lnTo>
                  <a:lnTo>
                    <a:pt x="24" y="14"/>
                  </a:lnTo>
                  <a:lnTo>
                    <a:pt x="25" y="13"/>
                  </a:lnTo>
                  <a:lnTo>
                    <a:pt x="26" y="11"/>
                  </a:lnTo>
                  <a:lnTo>
                    <a:pt x="26" y="11"/>
                  </a:lnTo>
                  <a:lnTo>
                    <a:pt x="26" y="9"/>
                  </a:lnTo>
                  <a:lnTo>
                    <a:pt x="25" y="8"/>
                  </a:lnTo>
                  <a:lnTo>
                    <a:pt x="25" y="7"/>
                  </a:lnTo>
                  <a:lnTo>
                    <a:pt x="24" y="7"/>
                  </a:lnTo>
                  <a:lnTo>
                    <a:pt x="24" y="6"/>
                  </a:lnTo>
                  <a:lnTo>
                    <a:pt x="23" y="5"/>
                  </a:lnTo>
                  <a:lnTo>
                    <a:pt x="22" y="5"/>
                  </a:lnTo>
                  <a:lnTo>
                    <a:pt x="21" y="4"/>
                  </a:lnTo>
                  <a:lnTo>
                    <a:pt x="20" y="4"/>
                  </a:lnTo>
                  <a:lnTo>
                    <a:pt x="18" y="4"/>
                  </a:lnTo>
                  <a:lnTo>
                    <a:pt x="17" y="4"/>
                  </a:lnTo>
                  <a:lnTo>
                    <a:pt x="16" y="4"/>
                  </a:lnTo>
                  <a:lnTo>
                    <a:pt x="6" y="4"/>
                  </a:lnTo>
                  <a:lnTo>
                    <a:pt x="6" y="16"/>
                  </a:lnTo>
                  <a:lnTo>
                    <a:pt x="0" y="34"/>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11" name="Freeform 187"/>
            <p:cNvSpPr>
              <a:spLocks/>
            </p:cNvSpPr>
            <p:nvPr/>
          </p:nvSpPr>
          <p:spPr bwMode="auto">
            <a:xfrm>
              <a:off x="253" y="2776"/>
              <a:ext cx="31" cy="35"/>
            </a:xfrm>
            <a:custGeom>
              <a:avLst/>
              <a:gdLst/>
              <a:ahLst/>
              <a:cxnLst>
                <a:cxn ang="0">
                  <a:pos x="25" y="0"/>
                </a:cxn>
                <a:cxn ang="0">
                  <a:pos x="30" y="0"/>
                </a:cxn>
                <a:cxn ang="0">
                  <a:pos x="30" y="19"/>
                </a:cxn>
                <a:cxn ang="0">
                  <a:pos x="30" y="22"/>
                </a:cxn>
                <a:cxn ang="0">
                  <a:pos x="29" y="24"/>
                </a:cxn>
                <a:cxn ang="0">
                  <a:pos x="29" y="26"/>
                </a:cxn>
                <a:cxn ang="0">
                  <a:pos x="28" y="27"/>
                </a:cxn>
                <a:cxn ang="0">
                  <a:pos x="28" y="29"/>
                </a:cxn>
                <a:cxn ang="0">
                  <a:pos x="26" y="30"/>
                </a:cxn>
                <a:cxn ang="0">
                  <a:pos x="25" y="31"/>
                </a:cxn>
                <a:cxn ang="0">
                  <a:pos x="24" y="32"/>
                </a:cxn>
                <a:cxn ang="0">
                  <a:pos x="22" y="33"/>
                </a:cxn>
                <a:cxn ang="0">
                  <a:pos x="20" y="33"/>
                </a:cxn>
                <a:cxn ang="0">
                  <a:pos x="18" y="34"/>
                </a:cxn>
                <a:cxn ang="0">
                  <a:pos x="16" y="34"/>
                </a:cxn>
                <a:cxn ang="0">
                  <a:pos x="12" y="34"/>
                </a:cxn>
                <a:cxn ang="0">
                  <a:pos x="9" y="34"/>
                </a:cxn>
                <a:cxn ang="0">
                  <a:pos x="8" y="33"/>
                </a:cxn>
                <a:cxn ang="0">
                  <a:pos x="6" y="33"/>
                </a:cxn>
                <a:cxn ang="0">
                  <a:pos x="5" y="32"/>
                </a:cxn>
                <a:cxn ang="0">
                  <a:pos x="4" y="31"/>
                </a:cxn>
                <a:cxn ang="0">
                  <a:pos x="2" y="30"/>
                </a:cxn>
                <a:cxn ang="0">
                  <a:pos x="2" y="28"/>
                </a:cxn>
                <a:cxn ang="0">
                  <a:pos x="1" y="27"/>
                </a:cxn>
                <a:cxn ang="0">
                  <a:pos x="1" y="24"/>
                </a:cxn>
                <a:cxn ang="0">
                  <a:pos x="0" y="22"/>
                </a:cxn>
                <a:cxn ang="0">
                  <a:pos x="0" y="19"/>
                </a:cxn>
                <a:cxn ang="0">
                  <a:pos x="0" y="0"/>
                </a:cxn>
                <a:cxn ang="0">
                  <a:pos x="5" y="0"/>
                </a:cxn>
                <a:cxn ang="0">
                  <a:pos x="5" y="19"/>
                </a:cxn>
                <a:cxn ang="0">
                  <a:pos x="5" y="21"/>
                </a:cxn>
                <a:cxn ang="0">
                  <a:pos x="5" y="23"/>
                </a:cxn>
                <a:cxn ang="0">
                  <a:pos x="5" y="25"/>
                </a:cxn>
                <a:cxn ang="0">
                  <a:pos x="5" y="26"/>
                </a:cxn>
                <a:cxn ang="0">
                  <a:pos x="6" y="27"/>
                </a:cxn>
                <a:cxn ang="0">
                  <a:pos x="7" y="28"/>
                </a:cxn>
                <a:cxn ang="0">
                  <a:pos x="8" y="28"/>
                </a:cxn>
                <a:cxn ang="0">
                  <a:pos x="9" y="28"/>
                </a:cxn>
                <a:cxn ang="0">
                  <a:pos x="10" y="29"/>
                </a:cxn>
                <a:cxn ang="0">
                  <a:pos x="11" y="30"/>
                </a:cxn>
                <a:cxn ang="0">
                  <a:pos x="13" y="30"/>
                </a:cxn>
                <a:cxn ang="0">
                  <a:pos x="14" y="30"/>
                </a:cxn>
                <a:cxn ang="0">
                  <a:pos x="17" y="30"/>
                </a:cxn>
                <a:cxn ang="0">
                  <a:pos x="20" y="30"/>
                </a:cxn>
                <a:cxn ang="0">
                  <a:pos x="21" y="29"/>
                </a:cxn>
                <a:cxn ang="0">
                  <a:pos x="22" y="28"/>
                </a:cxn>
                <a:cxn ang="0">
                  <a:pos x="24" y="26"/>
                </a:cxn>
                <a:cxn ang="0">
                  <a:pos x="24" y="24"/>
                </a:cxn>
                <a:cxn ang="0">
                  <a:pos x="25" y="22"/>
                </a:cxn>
                <a:cxn ang="0">
                  <a:pos x="25" y="19"/>
                </a:cxn>
                <a:cxn ang="0">
                  <a:pos x="25" y="0"/>
                </a:cxn>
              </a:cxnLst>
              <a:rect l="0" t="0" r="r" b="b"/>
              <a:pathLst>
                <a:path w="31" h="35">
                  <a:moveTo>
                    <a:pt x="25" y="0"/>
                  </a:moveTo>
                  <a:lnTo>
                    <a:pt x="30" y="0"/>
                  </a:lnTo>
                  <a:lnTo>
                    <a:pt x="30" y="19"/>
                  </a:lnTo>
                  <a:lnTo>
                    <a:pt x="30" y="22"/>
                  </a:lnTo>
                  <a:lnTo>
                    <a:pt x="29" y="24"/>
                  </a:lnTo>
                  <a:lnTo>
                    <a:pt x="29" y="26"/>
                  </a:lnTo>
                  <a:lnTo>
                    <a:pt x="28" y="27"/>
                  </a:lnTo>
                  <a:lnTo>
                    <a:pt x="28" y="29"/>
                  </a:lnTo>
                  <a:lnTo>
                    <a:pt x="26" y="30"/>
                  </a:lnTo>
                  <a:lnTo>
                    <a:pt x="25" y="31"/>
                  </a:lnTo>
                  <a:lnTo>
                    <a:pt x="24" y="32"/>
                  </a:lnTo>
                  <a:lnTo>
                    <a:pt x="22" y="33"/>
                  </a:lnTo>
                  <a:lnTo>
                    <a:pt x="20" y="33"/>
                  </a:lnTo>
                  <a:lnTo>
                    <a:pt x="18" y="34"/>
                  </a:lnTo>
                  <a:lnTo>
                    <a:pt x="16" y="34"/>
                  </a:lnTo>
                  <a:lnTo>
                    <a:pt x="12" y="34"/>
                  </a:lnTo>
                  <a:lnTo>
                    <a:pt x="9" y="34"/>
                  </a:lnTo>
                  <a:lnTo>
                    <a:pt x="8" y="33"/>
                  </a:lnTo>
                  <a:lnTo>
                    <a:pt x="6" y="33"/>
                  </a:lnTo>
                  <a:lnTo>
                    <a:pt x="5" y="32"/>
                  </a:lnTo>
                  <a:lnTo>
                    <a:pt x="4" y="31"/>
                  </a:lnTo>
                  <a:lnTo>
                    <a:pt x="2" y="30"/>
                  </a:lnTo>
                  <a:lnTo>
                    <a:pt x="2" y="28"/>
                  </a:lnTo>
                  <a:lnTo>
                    <a:pt x="1" y="27"/>
                  </a:lnTo>
                  <a:lnTo>
                    <a:pt x="1" y="24"/>
                  </a:lnTo>
                  <a:lnTo>
                    <a:pt x="0" y="22"/>
                  </a:lnTo>
                  <a:lnTo>
                    <a:pt x="0" y="19"/>
                  </a:lnTo>
                  <a:lnTo>
                    <a:pt x="0" y="0"/>
                  </a:lnTo>
                  <a:lnTo>
                    <a:pt x="5" y="0"/>
                  </a:lnTo>
                  <a:lnTo>
                    <a:pt x="5" y="19"/>
                  </a:lnTo>
                  <a:lnTo>
                    <a:pt x="5" y="21"/>
                  </a:lnTo>
                  <a:lnTo>
                    <a:pt x="5" y="23"/>
                  </a:lnTo>
                  <a:lnTo>
                    <a:pt x="5" y="25"/>
                  </a:lnTo>
                  <a:lnTo>
                    <a:pt x="5" y="26"/>
                  </a:lnTo>
                  <a:lnTo>
                    <a:pt x="6" y="27"/>
                  </a:lnTo>
                  <a:lnTo>
                    <a:pt x="7" y="28"/>
                  </a:lnTo>
                  <a:lnTo>
                    <a:pt x="8" y="28"/>
                  </a:lnTo>
                  <a:lnTo>
                    <a:pt x="9" y="28"/>
                  </a:lnTo>
                  <a:lnTo>
                    <a:pt x="10" y="29"/>
                  </a:lnTo>
                  <a:lnTo>
                    <a:pt x="11" y="30"/>
                  </a:lnTo>
                  <a:lnTo>
                    <a:pt x="13" y="30"/>
                  </a:lnTo>
                  <a:lnTo>
                    <a:pt x="14" y="30"/>
                  </a:lnTo>
                  <a:lnTo>
                    <a:pt x="17" y="30"/>
                  </a:lnTo>
                  <a:lnTo>
                    <a:pt x="20" y="30"/>
                  </a:lnTo>
                  <a:lnTo>
                    <a:pt x="21" y="29"/>
                  </a:lnTo>
                  <a:lnTo>
                    <a:pt x="22" y="28"/>
                  </a:lnTo>
                  <a:lnTo>
                    <a:pt x="24" y="26"/>
                  </a:lnTo>
                  <a:lnTo>
                    <a:pt x="24" y="24"/>
                  </a:lnTo>
                  <a:lnTo>
                    <a:pt x="25" y="22"/>
                  </a:lnTo>
                  <a:lnTo>
                    <a:pt x="25" y="19"/>
                  </a:lnTo>
                  <a:lnTo>
                    <a:pt x="25" y="0"/>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12" name="Freeform 188"/>
            <p:cNvSpPr>
              <a:spLocks/>
            </p:cNvSpPr>
            <p:nvPr/>
          </p:nvSpPr>
          <p:spPr bwMode="auto">
            <a:xfrm>
              <a:off x="304" y="2776"/>
              <a:ext cx="21" cy="35"/>
            </a:xfrm>
            <a:custGeom>
              <a:avLst/>
              <a:gdLst/>
              <a:ahLst/>
              <a:cxnLst>
                <a:cxn ang="0">
                  <a:pos x="0" y="34"/>
                </a:cxn>
                <a:cxn ang="0">
                  <a:pos x="0" y="0"/>
                </a:cxn>
                <a:cxn ang="0">
                  <a:pos x="4" y="0"/>
                </a:cxn>
                <a:cxn ang="0">
                  <a:pos x="4" y="29"/>
                </a:cxn>
                <a:cxn ang="0">
                  <a:pos x="20" y="29"/>
                </a:cxn>
                <a:cxn ang="0">
                  <a:pos x="20" y="34"/>
                </a:cxn>
                <a:cxn ang="0">
                  <a:pos x="0" y="34"/>
                </a:cxn>
              </a:cxnLst>
              <a:rect l="0" t="0" r="r" b="b"/>
              <a:pathLst>
                <a:path w="21" h="35">
                  <a:moveTo>
                    <a:pt x="0" y="34"/>
                  </a:moveTo>
                  <a:lnTo>
                    <a:pt x="0" y="0"/>
                  </a:lnTo>
                  <a:lnTo>
                    <a:pt x="4" y="0"/>
                  </a:lnTo>
                  <a:lnTo>
                    <a:pt x="4" y="29"/>
                  </a:lnTo>
                  <a:lnTo>
                    <a:pt x="20" y="29"/>
                  </a:lnTo>
                  <a:lnTo>
                    <a:pt x="20" y="34"/>
                  </a:lnTo>
                  <a:lnTo>
                    <a:pt x="0" y="34"/>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13" name="Freeform 189"/>
            <p:cNvSpPr>
              <a:spLocks/>
            </p:cNvSpPr>
            <p:nvPr/>
          </p:nvSpPr>
          <p:spPr bwMode="auto">
            <a:xfrm>
              <a:off x="330" y="2776"/>
              <a:ext cx="40" cy="35"/>
            </a:xfrm>
            <a:custGeom>
              <a:avLst/>
              <a:gdLst/>
              <a:ahLst/>
              <a:cxnLst>
                <a:cxn ang="0">
                  <a:pos x="17" y="34"/>
                </a:cxn>
                <a:cxn ang="0">
                  <a:pos x="0" y="0"/>
                </a:cxn>
                <a:cxn ang="0">
                  <a:pos x="7" y="0"/>
                </a:cxn>
                <a:cxn ang="0">
                  <a:pos x="18" y="25"/>
                </a:cxn>
                <a:cxn ang="0">
                  <a:pos x="18" y="26"/>
                </a:cxn>
                <a:cxn ang="0">
                  <a:pos x="18" y="27"/>
                </a:cxn>
                <a:cxn ang="0">
                  <a:pos x="20" y="29"/>
                </a:cxn>
                <a:cxn ang="0">
                  <a:pos x="21" y="30"/>
                </a:cxn>
                <a:cxn ang="0">
                  <a:pos x="21" y="29"/>
                </a:cxn>
                <a:cxn ang="0">
                  <a:pos x="21" y="27"/>
                </a:cxn>
                <a:cxn ang="0">
                  <a:pos x="22" y="26"/>
                </a:cxn>
                <a:cxn ang="0">
                  <a:pos x="22" y="25"/>
                </a:cxn>
                <a:cxn ang="0">
                  <a:pos x="34" y="0"/>
                </a:cxn>
                <a:cxn ang="0">
                  <a:pos x="39" y="0"/>
                </a:cxn>
                <a:cxn ang="0">
                  <a:pos x="23" y="34"/>
                </a:cxn>
                <a:cxn ang="0">
                  <a:pos x="17" y="34"/>
                </a:cxn>
              </a:cxnLst>
              <a:rect l="0" t="0" r="r" b="b"/>
              <a:pathLst>
                <a:path w="40" h="35">
                  <a:moveTo>
                    <a:pt x="17" y="34"/>
                  </a:moveTo>
                  <a:lnTo>
                    <a:pt x="0" y="0"/>
                  </a:lnTo>
                  <a:lnTo>
                    <a:pt x="7" y="0"/>
                  </a:lnTo>
                  <a:lnTo>
                    <a:pt x="18" y="25"/>
                  </a:lnTo>
                  <a:lnTo>
                    <a:pt x="18" y="26"/>
                  </a:lnTo>
                  <a:lnTo>
                    <a:pt x="18" y="27"/>
                  </a:lnTo>
                  <a:lnTo>
                    <a:pt x="20" y="29"/>
                  </a:lnTo>
                  <a:lnTo>
                    <a:pt x="21" y="30"/>
                  </a:lnTo>
                  <a:lnTo>
                    <a:pt x="21" y="29"/>
                  </a:lnTo>
                  <a:lnTo>
                    <a:pt x="21" y="27"/>
                  </a:lnTo>
                  <a:lnTo>
                    <a:pt x="22" y="26"/>
                  </a:lnTo>
                  <a:lnTo>
                    <a:pt x="22" y="25"/>
                  </a:lnTo>
                  <a:lnTo>
                    <a:pt x="34" y="0"/>
                  </a:lnTo>
                  <a:lnTo>
                    <a:pt x="39" y="0"/>
                  </a:lnTo>
                  <a:lnTo>
                    <a:pt x="23" y="34"/>
                  </a:lnTo>
                  <a:lnTo>
                    <a:pt x="17" y="34"/>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14" name="Freeform 190"/>
            <p:cNvSpPr>
              <a:spLocks/>
            </p:cNvSpPr>
            <p:nvPr/>
          </p:nvSpPr>
          <p:spPr bwMode="auto">
            <a:xfrm>
              <a:off x="381" y="2776"/>
              <a:ext cx="28" cy="35"/>
            </a:xfrm>
            <a:custGeom>
              <a:avLst/>
              <a:gdLst/>
              <a:ahLst/>
              <a:cxnLst>
                <a:cxn ang="0">
                  <a:pos x="0" y="34"/>
                </a:cxn>
                <a:cxn ang="0">
                  <a:pos x="0" y="0"/>
                </a:cxn>
                <a:cxn ang="0">
                  <a:pos x="27" y="0"/>
                </a:cxn>
                <a:cxn ang="0">
                  <a:pos x="27" y="4"/>
                </a:cxn>
                <a:cxn ang="0">
                  <a:pos x="5" y="4"/>
                </a:cxn>
                <a:cxn ang="0">
                  <a:pos x="5" y="14"/>
                </a:cxn>
                <a:cxn ang="0">
                  <a:pos x="26" y="14"/>
                </a:cxn>
                <a:cxn ang="0">
                  <a:pos x="26" y="18"/>
                </a:cxn>
                <a:cxn ang="0">
                  <a:pos x="5" y="18"/>
                </a:cxn>
                <a:cxn ang="0">
                  <a:pos x="5" y="29"/>
                </a:cxn>
                <a:cxn ang="0">
                  <a:pos x="27" y="29"/>
                </a:cxn>
                <a:cxn ang="0">
                  <a:pos x="27" y="34"/>
                </a:cxn>
                <a:cxn ang="0">
                  <a:pos x="0" y="34"/>
                </a:cxn>
              </a:cxnLst>
              <a:rect l="0" t="0" r="r" b="b"/>
              <a:pathLst>
                <a:path w="28" h="35">
                  <a:moveTo>
                    <a:pt x="0" y="34"/>
                  </a:moveTo>
                  <a:lnTo>
                    <a:pt x="0" y="0"/>
                  </a:lnTo>
                  <a:lnTo>
                    <a:pt x="27" y="0"/>
                  </a:lnTo>
                  <a:lnTo>
                    <a:pt x="27" y="4"/>
                  </a:lnTo>
                  <a:lnTo>
                    <a:pt x="5" y="4"/>
                  </a:lnTo>
                  <a:lnTo>
                    <a:pt x="5" y="14"/>
                  </a:lnTo>
                  <a:lnTo>
                    <a:pt x="26" y="14"/>
                  </a:lnTo>
                  <a:lnTo>
                    <a:pt x="26" y="18"/>
                  </a:lnTo>
                  <a:lnTo>
                    <a:pt x="5" y="18"/>
                  </a:lnTo>
                  <a:lnTo>
                    <a:pt x="5" y="29"/>
                  </a:lnTo>
                  <a:lnTo>
                    <a:pt x="27" y="29"/>
                  </a:lnTo>
                  <a:lnTo>
                    <a:pt x="27" y="34"/>
                  </a:lnTo>
                  <a:lnTo>
                    <a:pt x="0" y="34"/>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15" name="Freeform 191"/>
            <p:cNvSpPr>
              <a:spLocks/>
            </p:cNvSpPr>
            <p:nvPr/>
          </p:nvSpPr>
          <p:spPr bwMode="auto">
            <a:xfrm>
              <a:off x="429" y="2776"/>
              <a:ext cx="33" cy="35"/>
            </a:xfrm>
            <a:custGeom>
              <a:avLst/>
              <a:gdLst/>
              <a:ahLst/>
              <a:cxnLst>
                <a:cxn ang="0">
                  <a:pos x="0" y="0"/>
                </a:cxn>
                <a:cxn ang="0">
                  <a:pos x="19" y="0"/>
                </a:cxn>
                <a:cxn ang="0">
                  <a:pos x="23" y="1"/>
                </a:cxn>
                <a:cxn ang="0">
                  <a:pos x="26" y="1"/>
                </a:cxn>
                <a:cxn ang="0">
                  <a:pos x="27" y="3"/>
                </a:cxn>
                <a:cxn ang="0">
                  <a:pos x="29" y="6"/>
                </a:cxn>
                <a:cxn ang="0">
                  <a:pos x="30" y="9"/>
                </a:cxn>
                <a:cxn ang="0">
                  <a:pos x="30" y="11"/>
                </a:cxn>
                <a:cxn ang="0">
                  <a:pos x="28" y="14"/>
                </a:cxn>
                <a:cxn ang="0">
                  <a:pos x="26" y="17"/>
                </a:cxn>
                <a:cxn ang="0">
                  <a:pos x="22" y="18"/>
                </a:cxn>
                <a:cxn ang="0">
                  <a:pos x="20" y="19"/>
                </a:cxn>
                <a:cxn ang="0">
                  <a:pos x="22" y="21"/>
                </a:cxn>
                <a:cxn ang="0">
                  <a:pos x="24" y="21"/>
                </a:cxn>
                <a:cxn ang="0">
                  <a:pos x="26" y="23"/>
                </a:cxn>
                <a:cxn ang="0">
                  <a:pos x="32" y="34"/>
                </a:cxn>
                <a:cxn ang="0">
                  <a:pos x="22" y="27"/>
                </a:cxn>
                <a:cxn ang="0">
                  <a:pos x="20" y="24"/>
                </a:cxn>
                <a:cxn ang="0">
                  <a:pos x="19" y="22"/>
                </a:cxn>
                <a:cxn ang="0">
                  <a:pos x="17" y="21"/>
                </a:cxn>
                <a:cxn ang="0">
                  <a:pos x="14" y="19"/>
                </a:cxn>
                <a:cxn ang="0">
                  <a:pos x="12" y="19"/>
                </a:cxn>
                <a:cxn ang="0">
                  <a:pos x="5" y="18"/>
                </a:cxn>
                <a:cxn ang="0">
                  <a:pos x="0" y="34"/>
                </a:cxn>
                <a:cxn ang="0">
                  <a:pos x="15" y="15"/>
                </a:cxn>
                <a:cxn ang="0">
                  <a:pos x="19" y="14"/>
                </a:cxn>
                <a:cxn ang="0">
                  <a:pos x="21" y="14"/>
                </a:cxn>
                <a:cxn ang="0">
                  <a:pos x="23" y="13"/>
                </a:cxn>
                <a:cxn ang="0">
                  <a:pos x="24" y="12"/>
                </a:cxn>
                <a:cxn ang="0">
                  <a:pos x="25" y="11"/>
                </a:cxn>
                <a:cxn ang="0">
                  <a:pos x="25" y="9"/>
                </a:cxn>
                <a:cxn ang="0">
                  <a:pos x="24" y="7"/>
                </a:cxn>
                <a:cxn ang="0">
                  <a:pos x="22" y="6"/>
                </a:cxn>
                <a:cxn ang="0">
                  <a:pos x="19" y="4"/>
                </a:cxn>
                <a:cxn ang="0">
                  <a:pos x="5" y="4"/>
                </a:cxn>
                <a:cxn ang="0">
                  <a:pos x="0" y="34"/>
                </a:cxn>
              </a:cxnLst>
              <a:rect l="0" t="0" r="r" b="b"/>
              <a:pathLst>
                <a:path w="33" h="35">
                  <a:moveTo>
                    <a:pt x="0" y="34"/>
                  </a:moveTo>
                  <a:lnTo>
                    <a:pt x="0" y="0"/>
                  </a:lnTo>
                  <a:lnTo>
                    <a:pt x="17" y="0"/>
                  </a:lnTo>
                  <a:lnTo>
                    <a:pt x="19" y="0"/>
                  </a:lnTo>
                  <a:lnTo>
                    <a:pt x="21" y="0"/>
                  </a:lnTo>
                  <a:lnTo>
                    <a:pt x="23" y="1"/>
                  </a:lnTo>
                  <a:lnTo>
                    <a:pt x="24" y="1"/>
                  </a:lnTo>
                  <a:lnTo>
                    <a:pt x="26" y="1"/>
                  </a:lnTo>
                  <a:lnTo>
                    <a:pt x="27" y="2"/>
                  </a:lnTo>
                  <a:lnTo>
                    <a:pt x="27" y="3"/>
                  </a:lnTo>
                  <a:lnTo>
                    <a:pt x="28" y="4"/>
                  </a:lnTo>
                  <a:lnTo>
                    <a:pt x="29" y="6"/>
                  </a:lnTo>
                  <a:lnTo>
                    <a:pt x="30" y="7"/>
                  </a:lnTo>
                  <a:lnTo>
                    <a:pt x="30" y="9"/>
                  </a:lnTo>
                  <a:lnTo>
                    <a:pt x="30" y="10"/>
                  </a:lnTo>
                  <a:lnTo>
                    <a:pt x="30" y="11"/>
                  </a:lnTo>
                  <a:lnTo>
                    <a:pt x="30" y="13"/>
                  </a:lnTo>
                  <a:lnTo>
                    <a:pt x="28" y="14"/>
                  </a:lnTo>
                  <a:lnTo>
                    <a:pt x="28" y="16"/>
                  </a:lnTo>
                  <a:lnTo>
                    <a:pt x="26" y="17"/>
                  </a:lnTo>
                  <a:lnTo>
                    <a:pt x="24" y="18"/>
                  </a:lnTo>
                  <a:lnTo>
                    <a:pt x="22" y="18"/>
                  </a:lnTo>
                  <a:lnTo>
                    <a:pt x="20" y="18"/>
                  </a:lnTo>
                  <a:lnTo>
                    <a:pt x="20" y="19"/>
                  </a:lnTo>
                  <a:lnTo>
                    <a:pt x="21" y="20"/>
                  </a:lnTo>
                  <a:lnTo>
                    <a:pt x="22" y="21"/>
                  </a:lnTo>
                  <a:lnTo>
                    <a:pt x="23" y="21"/>
                  </a:lnTo>
                  <a:lnTo>
                    <a:pt x="24" y="21"/>
                  </a:lnTo>
                  <a:lnTo>
                    <a:pt x="25" y="22"/>
                  </a:lnTo>
                  <a:lnTo>
                    <a:pt x="26" y="23"/>
                  </a:lnTo>
                  <a:lnTo>
                    <a:pt x="27" y="25"/>
                  </a:lnTo>
                  <a:lnTo>
                    <a:pt x="32" y="34"/>
                  </a:lnTo>
                  <a:lnTo>
                    <a:pt x="27" y="34"/>
                  </a:lnTo>
                  <a:lnTo>
                    <a:pt x="22" y="27"/>
                  </a:lnTo>
                  <a:lnTo>
                    <a:pt x="21" y="26"/>
                  </a:lnTo>
                  <a:lnTo>
                    <a:pt x="20" y="24"/>
                  </a:lnTo>
                  <a:lnTo>
                    <a:pt x="20" y="23"/>
                  </a:lnTo>
                  <a:lnTo>
                    <a:pt x="19" y="22"/>
                  </a:lnTo>
                  <a:lnTo>
                    <a:pt x="18" y="21"/>
                  </a:lnTo>
                  <a:lnTo>
                    <a:pt x="17" y="21"/>
                  </a:lnTo>
                  <a:lnTo>
                    <a:pt x="15" y="20"/>
                  </a:lnTo>
                  <a:lnTo>
                    <a:pt x="14" y="19"/>
                  </a:lnTo>
                  <a:lnTo>
                    <a:pt x="13" y="19"/>
                  </a:lnTo>
                  <a:lnTo>
                    <a:pt x="12" y="19"/>
                  </a:lnTo>
                  <a:lnTo>
                    <a:pt x="11" y="18"/>
                  </a:lnTo>
                  <a:lnTo>
                    <a:pt x="5" y="18"/>
                  </a:lnTo>
                  <a:lnTo>
                    <a:pt x="5" y="34"/>
                  </a:lnTo>
                  <a:lnTo>
                    <a:pt x="0" y="34"/>
                  </a:lnTo>
                  <a:lnTo>
                    <a:pt x="5" y="15"/>
                  </a:lnTo>
                  <a:lnTo>
                    <a:pt x="15" y="15"/>
                  </a:lnTo>
                  <a:lnTo>
                    <a:pt x="17" y="15"/>
                  </a:lnTo>
                  <a:lnTo>
                    <a:pt x="19" y="14"/>
                  </a:lnTo>
                  <a:lnTo>
                    <a:pt x="20" y="14"/>
                  </a:lnTo>
                  <a:lnTo>
                    <a:pt x="21" y="14"/>
                  </a:lnTo>
                  <a:lnTo>
                    <a:pt x="23" y="13"/>
                  </a:lnTo>
                  <a:lnTo>
                    <a:pt x="23" y="13"/>
                  </a:lnTo>
                  <a:lnTo>
                    <a:pt x="24" y="13"/>
                  </a:lnTo>
                  <a:lnTo>
                    <a:pt x="24" y="12"/>
                  </a:lnTo>
                  <a:lnTo>
                    <a:pt x="24" y="11"/>
                  </a:lnTo>
                  <a:lnTo>
                    <a:pt x="25" y="11"/>
                  </a:lnTo>
                  <a:lnTo>
                    <a:pt x="25" y="10"/>
                  </a:lnTo>
                  <a:lnTo>
                    <a:pt x="25" y="9"/>
                  </a:lnTo>
                  <a:lnTo>
                    <a:pt x="24" y="8"/>
                  </a:lnTo>
                  <a:lnTo>
                    <a:pt x="24" y="7"/>
                  </a:lnTo>
                  <a:lnTo>
                    <a:pt x="23" y="6"/>
                  </a:lnTo>
                  <a:lnTo>
                    <a:pt x="22" y="6"/>
                  </a:lnTo>
                  <a:lnTo>
                    <a:pt x="21" y="5"/>
                  </a:lnTo>
                  <a:lnTo>
                    <a:pt x="19" y="4"/>
                  </a:lnTo>
                  <a:lnTo>
                    <a:pt x="17" y="4"/>
                  </a:lnTo>
                  <a:lnTo>
                    <a:pt x="5" y="4"/>
                  </a:lnTo>
                  <a:lnTo>
                    <a:pt x="5" y="15"/>
                  </a:lnTo>
                  <a:lnTo>
                    <a:pt x="0" y="34"/>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16" name="Freeform 192"/>
            <p:cNvSpPr>
              <a:spLocks/>
            </p:cNvSpPr>
            <p:nvPr/>
          </p:nvSpPr>
          <p:spPr bwMode="auto">
            <a:xfrm>
              <a:off x="475" y="2776"/>
              <a:ext cx="4" cy="35"/>
            </a:xfrm>
            <a:custGeom>
              <a:avLst/>
              <a:gdLst/>
              <a:ahLst/>
              <a:cxnLst>
                <a:cxn ang="0">
                  <a:pos x="3" y="34"/>
                </a:cxn>
                <a:cxn ang="0">
                  <a:pos x="3" y="0"/>
                </a:cxn>
                <a:cxn ang="0">
                  <a:pos x="0" y="0"/>
                </a:cxn>
                <a:cxn ang="0">
                  <a:pos x="0" y="34"/>
                </a:cxn>
                <a:cxn ang="0">
                  <a:pos x="3" y="34"/>
                </a:cxn>
              </a:cxnLst>
              <a:rect l="0" t="0" r="r" b="b"/>
              <a:pathLst>
                <a:path w="4" h="35">
                  <a:moveTo>
                    <a:pt x="3" y="34"/>
                  </a:moveTo>
                  <a:lnTo>
                    <a:pt x="3" y="0"/>
                  </a:lnTo>
                  <a:lnTo>
                    <a:pt x="0" y="0"/>
                  </a:lnTo>
                  <a:lnTo>
                    <a:pt x="0" y="34"/>
                  </a:lnTo>
                  <a:lnTo>
                    <a:pt x="3" y="34"/>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17" name="Freeform 193"/>
            <p:cNvSpPr>
              <a:spLocks/>
            </p:cNvSpPr>
            <p:nvPr/>
          </p:nvSpPr>
          <p:spPr bwMode="auto">
            <a:xfrm>
              <a:off x="493" y="2776"/>
              <a:ext cx="33" cy="35"/>
            </a:xfrm>
            <a:custGeom>
              <a:avLst/>
              <a:gdLst/>
              <a:ahLst/>
              <a:cxnLst>
                <a:cxn ang="0">
                  <a:pos x="0" y="34"/>
                </a:cxn>
                <a:cxn ang="0">
                  <a:pos x="0" y="29"/>
                </a:cxn>
                <a:cxn ang="0">
                  <a:pos x="20" y="8"/>
                </a:cxn>
                <a:cxn ang="0">
                  <a:pos x="21" y="7"/>
                </a:cxn>
                <a:cxn ang="0">
                  <a:pos x="22" y="6"/>
                </a:cxn>
                <a:cxn ang="0">
                  <a:pos x="23" y="5"/>
                </a:cxn>
                <a:cxn ang="0">
                  <a:pos x="24" y="4"/>
                </a:cxn>
                <a:cxn ang="0">
                  <a:pos x="1" y="4"/>
                </a:cxn>
                <a:cxn ang="0">
                  <a:pos x="1" y="0"/>
                </a:cxn>
                <a:cxn ang="0">
                  <a:pos x="31" y="0"/>
                </a:cxn>
                <a:cxn ang="0">
                  <a:pos x="31" y="4"/>
                </a:cxn>
                <a:cxn ang="0">
                  <a:pos x="8" y="27"/>
                </a:cxn>
                <a:cxn ang="0">
                  <a:pos x="6" y="29"/>
                </a:cxn>
                <a:cxn ang="0">
                  <a:pos x="32" y="29"/>
                </a:cxn>
                <a:cxn ang="0">
                  <a:pos x="32" y="34"/>
                </a:cxn>
                <a:cxn ang="0">
                  <a:pos x="0" y="34"/>
                </a:cxn>
              </a:cxnLst>
              <a:rect l="0" t="0" r="r" b="b"/>
              <a:pathLst>
                <a:path w="33" h="35">
                  <a:moveTo>
                    <a:pt x="0" y="34"/>
                  </a:moveTo>
                  <a:lnTo>
                    <a:pt x="0" y="29"/>
                  </a:lnTo>
                  <a:lnTo>
                    <a:pt x="20" y="8"/>
                  </a:lnTo>
                  <a:lnTo>
                    <a:pt x="21" y="7"/>
                  </a:lnTo>
                  <a:lnTo>
                    <a:pt x="22" y="6"/>
                  </a:lnTo>
                  <a:lnTo>
                    <a:pt x="23" y="5"/>
                  </a:lnTo>
                  <a:lnTo>
                    <a:pt x="24" y="4"/>
                  </a:lnTo>
                  <a:lnTo>
                    <a:pt x="1" y="4"/>
                  </a:lnTo>
                  <a:lnTo>
                    <a:pt x="1" y="0"/>
                  </a:lnTo>
                  <a:lnTo>
                    <a:pt x="31" y="0"/>
                  </a:lnTo>
                  <a:lnTo>
                    <a:pt x="31" y="4"/>
                  </a:lnTo>
                  <a:lnTo>
                    <a:pt x="8" y="27"/>
                  </a:lnTo>
                  <a:lnTo>
                    <a:pt x="6" y="29"/>
                  </a:lnTo>
                  <a:lnTo>
                    <a:pt x="32" y="29"/>
                  </a:lnTo>
                  <a:lnTo>
                    <a:pt x="32" y="34"/>
                  </a:lnTo>
                  <a:lnTo>
                    <a:pt x="0" y="34"/>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18" name="Freeform 194"/>
            <p:cNvSpPr>
              <a:spLocks/>
            </p:cNvSpPr>
            <p:nvPr/>
          </p:nvSpPr>
          <p:spPr bwMode="auto">
            <a:xfrm>
              <a:off x="539" y="2776"/>
              <a:ext cx="30" cy="35"/>
            </a:xfrm>
            <a:custGeom>
              <a:avLst/>
              <a:gdLst/>
              <a:ahLst/>
              <a:cxnLst>
                <a:cxn ang="0">
                  <a:pos x="0" y="34"/>
                </a:cxn>
                <a:cxn ang="0">
                  <a:pos x="0" y="0"/>
                </a:cxn>
                <a:cxn ang="0">
                  <a:pos x="28" y="0"/>
                </a:cxn>
                <a:cxn ang="0">
                  <a:pos x="28" y="4"/>
                </a:cxn>
                <a:cxn ang="0">
                  <a:pos x="4" y="4"/>
                </a:cxn>
                <a:cxn ang="0">
                  <a:pos x="4" y="14"/>
                </a:cxn>
                <a:cxn ang="0">
                  <a:pos x="27" y="14"/>
                </a:cxn>
                <a:cxn ang="0">
                  <a:pos x="27" y="18"/>
                </a:cxn>
                <a:cxn ang="0">
                  <a:pos x="4" y="18"/>
                </a:cxn>
                <a:cxn ang="0">
                  <a:pos x="4" y="29"/>
                </a:cxn>
                <a:cxn ang="0">
                  <a:pos x="29" y="29"/>
                </a:cxn>
                <a:cxn ang="0">
                  <a:pos x="29" y="34"/>
                </a:cxn>
                <a:cxn ang="0">
                  <a:pos x="0" y="34"/>
                </a:cxn>
              </a:cxnLst>
              <a:rect l="0" t="0" r="r" b="b"/>
              <a:pathLst>
                <a:path w="30" h="35">
                  <a:moveTo>
                    <a:pt x="0" y="34"/>
                  </a:moveTo>
                  <a:lnTo>
                    <a:pt x="0" y="0"/>
                  </a:lnTo>
                  <a:lnTo>
                    <a:pt x="28" y="0"/>
                  </a:lnTo>
                  <a:lnTo>
                    <a:pt x="28" y="4"/>
                  </a:lnTo>
                  <a:lnTo>
                    <a:pt x="4" y="4"/>
                  </a:lnTo>
                  <a:lnTo>
                    <a:pt x="4" y="14"/>
                  </a:lnTo>
                  <a:lnTo>
                    <a:pt x="27" y="14"/>
                  </a:lnTo>
                  <a:lnTo>
                    <a:pt x="27" y="18"/>
                  </a:lnTo>
                  <a:lnTo>
                    <a:pt x="4" y="18"/>
                  </a:lnTo>
                  <a:lnTo>
                    <a:pt x="4" y="29"/>
                  </a:lnTo>
                  <a:lnTo>
                    <a:pt x="29" y="29"/>
                  </a:lnTo>
                  <a:lnTo>
                    <a:pt x="29" y="34"/>
                  </a:lnTo>
                  <a:lnTo>
                    <a:pt x="0" y="34"/>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19" name="Freeform 195"/>
            <p:cNvSpPr>
              <a:spLocks/>
            </p:cNvSpPr>
            <p:nvPr/>
          </p:nvSpPr>
          <p:spPr bwMode="auto">
            <a:xfrm>
              <a:off x="583" y="2776"/>
              <a:ext cx="35" cy="35"/>
            </a:xfrm>
            <a:custGeom>
              <a:avLst/>
              <a:gdLst/>
              <a:ahLst/>
              <a:cxnLst>
                <a:cxn ang="0">
                  <a:pos x="0" y="0"/>
                </a:cxn>
                <a:cxn ang="0">
                  <a:pos x="15" y="0"/>
                </a:cxn>
                <a:cxn ang="0">
                  <a:pos x="19" y="1"/>
                </a:cxn>
                <a:cxn ang="0">
                  <a:pos x="23" y="1"/>
                </a:cxn>
                <a:cxn ang="0">
                  <a:pos x="26" y="2"/>
                </a:cxn>
                <a:cxn ang="0">
                  <a:pos x="28" y="4"/>
                </a:cxn>
                <a:cxn ang="0">
                  <a:pos x="31" y="7"/>
                </a:cxn>
                <a:cxn ang="0">
                  <a:pos x="32" y="11"/>
                </a:cxn>
                <a:cxn ang="0">
                  <a:pos x="34" y="14"/>
                </a:cxn>
                <a:cxn ang="0">
                  <a:pos x="34" y="18"/>
                </a:cxn>
                <a:cxn ang="0">
                  <a:pos x="33" y="22"/>
                </a:cxn>
                <a:cxn ang="0">
                  <a:pos x="32" y="25"/>
                </a:cxn>
                <a:cxn ang="0">
                  <a:pos x="31" y="28"/>
                </a:cxn>
                <a:cxn ang="0">
                  <a:pos x="28" y="29"/>
                </a:cxn>
                <a:cxn ang="0">
                  <a:pos x="26" y="31"/>
                </a:cxn>
                <a:cxn ang="0">
                  <a:pos x="25" y="32"/>
                </a:cxn>
                <a:cxn ang="0">
                  <a:pos x="23" y="33"/>
                </a:cxn>
                <a:cxn ang="0">
                  <a:pos x="19" y="33"/>
                </a:cxn>
                <a:cxn ang="0">
                  <a:pos x="16" y="34"/>
                </a:cxn>
                <a:cxn ang="0">
                  <a:pos x="0" y="34"/>
                </a:cxn>
                <a:cxn ang="0">
                  <a:pos x="14" y="29"/>
                </a:cxn>
                <a:cxn ang="0">
                  <a:pos x="17" y="29"/>
                </a:cxn>
                <a:cxn ang="0">
                  <a:pos x="20" y="29"/>
                </a:cxn>
                <a:cxn ang="0">
                  <a:pos x="23" y="28"/>
                </a:cxn>
                <a:cxn ang="0">
                  <a:pos x="25" y="26"/>
                </a:cxn>
                <a:cxn ang="0">
                  <a:pos x="26" y="24"/>
                </a:cxn>
                <a:cxn ang="0">
                  <a:pos x="27" y="22"/>
                </a:cxn>
                <a:cxn ang="0">
                  <a:pos x="28" y="18"/>
                </a:cxn>
                <a:cxn ang="0">
                  <a:pos x="28" y="14"/>
                </a:cxn>
                <a:cxn ang="0">
                  <a:pos x="26" y="11"/>
                </a:cxn>
                <a:cxn ang="0">
                  <a:pos x="25" y="8"/>
                </a:cxn>
                <a:cxn ang="0">
                  <a:pos x="22" y="6"/>
                </a:cxn>
                <a:cxn ang="0">
                  <a:pos x="19" y="5"/>
                </a:cxn>
                <a:cxn ang="0">
                  <a:pos x="15" y="4"/>
                </a:cxn>
                <a:cxn ang="0">
                  <a:pos x="5" y="4"/>
                </a:cxn>
                <a:cxn ang="0">
                  <a:pos x="0" y="34"/>
                </a:cxn>
              </a:cxnLst>
              <a:rect l="0" t="0" r="r" b="b"/>
              <a:pathLst>
                <a:path w="35" h="35">
                  <a:moveTo>
                    <a:pt x="0" y="34"/>
                  </a:moveTo>
                  <a:lnTo>
                    <a:pt x="0" y="0"/>
                  </a:lnTo>
                  <a:lnTo>
                    <a:pt x="14" y="0"/>
                  </a:lnTo>
                  <a:lnTo>
                    <a:pt x="15" y="0"/>
                  </a:lnTo>
                  <a:lnTo>
                    <a:pt x="17" y="0"/>
                  </a:lnTo>
                  <a:lnTo>
                    <a:pt x="19" y="1"/>
                  </a:lnTo>
                  <a:lnTo>
                    <a:pt x="22" y="1"/>
                  </a:lnTo>
                  <a:lnTo>
                    <a:pt x="23" y="1"/>
                  </a:lnTo>
                  <a:lnTo>
                    <a:pt x="25" y="1"/>
                  </a:lnTo>
                  <a:lnTo>
                    <a:pt x="26" y="2"/>
                  </a:lnTo>
                  <a:lnTo>
                    <a:pt x="27" y="4"/>
                  </a:lnTo>
                  <a:lnTo>
                    <a:pt x="28" y="4"/>
                  </a:lnTo>
                  <a:lnTo>
                    <a:pt x="29" y="6"/>
                  </a:lnTo>
                  <a:lnTo>
                    <a:pt x="31" y="7"/>
                  </a:lnTo>
                  <a:lnTo>
                    <a:pt x="32" y="9"/>
                  </a:lnTo>
                  <a:lnTo>
                    <a:pt x="32" y="11"/>
                  </a:lnTo>
                  <a:lnTo>
                    <a:pt x="33" y="13"/>
                  </a:lnTo>
                  <a:lnTo>
                    <a:pt x="34" y="14"/>
                  </a:lnTo>
                  <a:lnTo>
                    <a:pt x="34" y="16"/>
                  </a:lnTo>
                  <a:lnTo>
                    <a:pt x="34" y="18"/>
                  </a:lnTo>
                  <a:lnTo>
                    <a:pt x="34" y="21"/>
                  </a:lnTo>
                  <a:lnTo>
                    <a:pt x="33" y="22"/>
                  </a:lnTo>
                  <a:lnTo>
                    <a:pt x="32" y="23"/>
                  </a:lnTo>
                  <a:lnTo>
                    <a:pt x="32" y="25"/>
                  </a:lnTo>
                  <a:lnTo>
                    <a:pt x="31" y="26"/>
                  </a:lnTo>
                  <a:lnTo>
                    <a:pt x="31" y="28"/>
                  </a:lnTo>
                  <a:lnTo>
                    <a:pt x="29" y="28"/>
                  </a:lnTo>
                  <a:lnTo>
                    <a:pt x="28" y="29"/>
                  </a:lnTo>
                  <a:lnTo>
                    <a:pt x="27" y="30"/>
                  </a:lnTo>
                  <a:lnTo>
                    <a:pt x="26" y="31"/>
                  </a:lnTo>
                  <a:lnTo>
                    <a:pt x="26" y="32"/>
                  </a:lnTo>
                  <a:lnTo>
                    <a:pt x="25" y="32"/>
                  </a:lnTo>
                  <a:lnTo>
                    <a:pt x="24" y="33"/>
                  </a:lnTo>
                  <a:lnTo>
                    <a:pt x="23" y="33"/>
                  </a:lnTo>
                  <a:lnTo>
                    <a:pt x="22" y="33"/>
                  </a:lnTo>
                  <a:lnTo>
                    <a:pt x="19" y="33"/>
                  </a:lnTo>
                  <a:lnTo>
                    <a:pt x="18" y="33"/>
                  </a:lnTo>
                  <a:lnTo>
                    <a:pt x="16" y="34"/>
                  </a:lnTo>
                  <a:lnTo>
                    <a:pt x="15" y="34"/>
                  </a:lnTo>
                  <a:lnTo>
                    <a:pt x="0" y="34"/>
                  </a:lnTo>
                  <a:lnTo>
                    <a:pt x="5" y="29"/>
                  </a:lnTo>
                  <a:lnTo>
                    <a:pt x="14" y="29"/>
                  </a:lnTo>
                  <a:lnTo>
                    <a:pt x="16" y="29"/>
                  </a:lnTo>
                  <a:lnTo>
                    <a:pt x="17" y="29"/>
                  </a:lnTo>
                  <a:lnTo>
                    <a:pt x="19" y="29"/>
                  </a:lnTo>
                  <a:lnTo>
                    <a:pt x="20" y="29"/>
                  </a:lnTo>
                  <a:lnTo>
                    <a:pt x="22" y="29"/>
                  </a:lnTo>
                  <a:lnTo>
                    <a:pt x="23" y="28"/>
                  </a:lnTo>
                  <a:lnTo>
                    <a:pt x="24" y="27"/>
                  </a:lnTo>
                  <a:lnTo>
                    <a:pt x="25" y="26"/>
                  </a:lnTo>
                  <a:lnTo>
                    <a:pt x="25" y="26"/>
                  </a:lnTo>
                  <a:lnTo>
                    <a:pt x="26" y="24"/>
                  </a:lnTo>
                  <a:lnTo>
                    <a:pt x="26" y="23"/>
                  </a:lnTo>
                  <a:lnTo>
                    <a:pt x="27" y="22"/>
                  </a:lnTo>
                  <a:lnTo>
                    <a:pt x="27" y="21"/>
                  </a:lnTo>
                  <a:lnTo>
                    <a:pt x="28" y="18"/>
                  </a:lnTo>
                  <a:lnTo>
                    <a:pt x="28" y="16"/>
                  </a:lnTo>
                  <a:lnTo>
                    <a:pt x="28" y="14"/>
                  </a:lnTo>
                  <a:lnTo>
                    <a:pt x="27" y="12"/>
                  </a:lnTo>
                  <a:lnTo>
                    <a:pt x="26" y="11"/>
                  </a:lnTo>
                  <a:lnTo>
                    <a:pt x="26" y="9"/>
                  </a:lnTo>
                  <a:lnTo>
                    <a:pt x="25" y="8"/>
                  </a:lnTo>
                  <a:lnTo>
                    <a:pt x="23" y="6"/>
                  </a:lnTo>
                  <a:lnTo>
                    <a:pt x="22" y="6"/>
                  </a:lnTo>
                  <a:lnTo>
                    <a:pt x="20" y="5"/>
                  </a:lnTo>
                  <a:lnTo>
                    <a:pt x="19" y="5"/>
                  </a:lnTo>
                  <a:lnTo>
                    <a:pt x="17" y="4"/>
                  </a:lnTo>
                  <a:lnTo>
                    <a:pt x="15" y="4"/>
                  </a:lnTo>
                  <a:lnTo>
                    <a:pt x="14" y="4"/>
                  </a:lnTo>
                  <a:lnTo>
                    <a:pt x="5" y="4"/>
                  </a:lnTo>
                  <a:lnTo>
                    <a:pt x="5" y="29"/>
                  </a:lnTo>
                  <a:lnTo>
                    <a:pt x="0" y="34"/>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20" name="Freeform 196"/>
            <p:cNvSpPr>
              <a:spLocks/>
            </p:cNvSpPr>
            <p:nvPr/>
          </p:nvSpPr>
          <p:spPr bwMode="auto">
            <a:xfrm>
              <a:off x="324" y="2835"/>
              <a:ext cx="37" cy="35"/>
            </a:xfrm>
            <a:custGeom>
              <a:avLst/>
              <a:gdLst/>
              <a:ahLst/>
              <a:cxnLst>
                <a:cxn ang="0">
                  <a:pos x="36" y="23"/>
                </a:cxn>
                <a:cxn ang="0">
                  <a:pos x="34" y="28"/>
                </a:cxn>
                <a:cxn ang="0">
                  <a:pos x="30" y="31"/>
                </a:cxn>
                <a:cxn ang="0">
                  <a:pos x="26" y="33"/>
                </a:cxn>
                <a:cxn ang="0">
                  <a:pos x="19" y="34"/>
                </a:cxn>
                <a:cxn ang="0">
                  <a:pos x="13" y="34"/>
                </a:cxn>
                <a:cxn ang="0">
                  <a:pos x="8" y="32"/>
                </a:cxn>
                <a:cxn ang="0">
                  <a:pos x="5" y="30"/>
                </a:cxn>
                <a:cxn ang="0">
                  <a:pos x="1" y="26"/>
                </a:cxn>
                <a:cxn ang="0">
                  <a:pos x="0" y="22"/>
                </a:cxn>
                <a:cxn ang="0">
                  <a:pos x="0" y="17"/>
                </a:cxn>
                <a:cxn ang="0">
                  <a:pos x="0" y="13"/>
                </a:cxn>
                <a:cxn ang="0">
                  <a:pos x="1" y="9"/>
                </a:cxn>
                <a:cxn ang="0">
                  <a:pos x="5" y="5"/>
                </a:cxn>
                <a:cxn ang="0">
                  <a:pos x="9" y="2"/>
                </a:cxn>
                <a:cxn ang="0">
                  <a:pos x="14" y="1"/>
                </a:cxn>
                <a:cxn ang="0">
                  <a:pos x="19" y="0"/>
                </a:cxn>
                <a:cxn ang="0">
                  <a:pos x="24" y="1"/>
                </a:cxn>
                <a:cxn ang="0">
                  <a:pos x="29" y="2"/>
                </a:cxn>
                <a:cxn ang="0">
                  <a:pos x="34" y="6"/>
                </a:cxn>
                <a:cxn ang="0">
                  <a:pos x="35" y="10"/>
                </a:cxn>
                <a:cxn ang="0">
                  <a:pos x="29" y="9"/>
                </a:cxn>
                <a:cxn ang="0">
                  <a:pos x="27" y="6"/>
                </a:cxn>
                <a:cxn ang="0">
                  <a:pos x="24" y="5"/>
                </a:cxn>
                <a:cxn ang="0">
                  <a:pos x="21" y="4"/>
                </a:cxn>
                <a:cxn ang="0">
                  <a:pos x="16" y="4"/>
                </a:cxn>
                <a:cxn ang="0">
                  <a:pos x="13" y="5"/>
                </a:cxn>
                <a:cxn ang="0">
                  <a:pos x="9" y="7"/>
                </a:cxn>
                <a:cxn ang="0">
                  <a:pos x="7" y="10"/>
                </a:cxn>
                <a:cxn ang="0">
                  <a:pos x="6" y="13"/>
                </a:cxn>
                <a:cxn ang="0">
                  <a:pos x="5" y="16"/>
                </a:cxn>
                <a:cxn ang="0">
                  <a:pos x="5" y="19"/>
                </a:cxn>
                <a:cxn ang="0">
                  <a:pos x="6" y="23"/>
                </a:cxn>
                <a:cxn ang="0">
                  <a:pos x="7" y="26"/>
                </a:cxn>
                <a:cxn ang="0">
                  <a:pos x="9" y="28"/>
                </a:cxn>
                <a:cxn ang="0">
                  <a:pos x="13" y="29"/>
                </a:cxn>
                <a:cxn ang="0">
                  <a:pos x="16" y="30"/>
                </a:cxn>
                <a:cxn ang="0">
                  <a:pos x="21" y="30"/>
                </a:cxn>
                <a:cxn ang="0">
                  <a:pos x="24" y="29"/>
                </a:cxn>
                <a:cxn ang="0">
                  <a:pos x="28" y="27"/>
                </a:cxn>
                <a:cxn ang="0">
                  <a:pos x="30" y="24"/>
                </a:cxn>
              </a:cxnLst>
              <a:rect l="0" t="0" r="r" b="b"/>
              <a:pathLst>
                <a:path w="37" h="35">
                  <a:moveTo>
                    <a:pt x="31" y="23"/>
                  </a:moveTo>
                  <a:lnTo>
                    <a:pt x="36" y="23"/>
                  </a:lnTo>
                  <a:lnTo>
                    <a:pt x="35" y="26"/>
                  </a:lnTo>
                  <a:lnTo>
                    <a:pt x="34" y="28"/>
                  </a:lnTo>
                  <a:lnTo>
                    <a:pt x="33" y="30"/>
                  </a:lnTo>
                  <a:lnTo>
                    <a:pt x="30" y="31"/>
                  </a:lnTo>
                  <a:lnTo>
                    <a:pt x="28" y="33"/>
                  </a:lnTo>
                  <a:lnTo>
                    <a:pt x="26" y="33"/>
                  </a:lnTo>
                  <a:lnTo>
                    <a:pt x="22" y="34"/>
                  </a:lnTo>
                  <a:lnTo>
                    <a:pt x="19" y="34"/>
                  </a:lnTo>
                  <a:lnTo>
                    <a:pt x="16" y="34"/>
                  </a:lnTo>
                  <a:lnTo>
                    <a:pt x="13" y="34"/>
                  </a:lnTo>
                  <a:lnTo>
                    <a:pt x="9" y="33"/>
                  </a:lnTo>
                  <a:lnTo>
                    <a:pt x="8" y="32"/>
                  </a:lnTo>
                  <a:lnTo>
                    <a:pt x="6" y="31"/>
                  </a:lnTo>
                  <a:lnTo>
                    <a:pt x="5" y="30"/>
                  </a:lnTo>
                  <a:lnTo>
                    <a:pt x="3" y="28"/>
                  </a:lnTo>
                  <a:lnTo>
                    <a:pt x="1" y="26"/>
                  </a:lnTo>
                  <a:lnTo>
                    <a:pt x="1" y="24"/>
                  </a:lnTo>
                  <a:lnTo>
                    <a:pt x="0" y="22"/>
                  </a:lnTo>
                  <a:lnTo>
                    <a:pt x="0" y="20"/>
                  </a:lnTo>
                  <a:lnTo>
                    <a:pt x="0" y="17"/>
                  </a:lnTo>
                  <a:lnTo>
                    <a:pt x="0" y="15"/>
                  </a:lnTo>
                  <a:lnTo>
                    <a:pt x="0" y="13"/>
                  </a:lnTo>
                  <a:lnTo>
                    <a:pt x="1" y="11"/>
                  </a:lnTo>
                  <a:lnTo>
                    <a:pt x="1" y="9"/>
                  </a:lnTo>
                  <a:lnTo>
                    <a:pt x="3" y="6"/>
                  </a:lnTo>
                  <a:lnTo>
                    <a:pt x="5" y="5"/>
                  </a:lnTo>
                  <a:lnTo>
                    <a:pt x="7" y="4"/>
                  </a:lnTo>
                  <a:lnTo>
                    <a:pt x="9" y="2"/>
                  </a:lnTo>
                  <a:lnTo>
                    <a:pt x="12" y="1"/>
                  </a:lnTo>
                  <a:lnTo>
                    <a:pt x="14" y="1"/>
                  </a:lnTo>
                  <a:lnTo>
                    <a:pt x="16" y="0"/>
                  </a:lnTo>
                  <a:lnTo>
                    <a:pt x="19" y="0"/>
                  </a:lnTo>
                  <a:lnTo>
                    <a:pt x="22" y="0"/>
                  </a:lnTo>
                  <a:lnTo>
                    <a:pt x="24" y="1"/>
                  </a:lnTo>
                  <a:lnTo>
                    <a:pt x="27" y="1"/>
                  </a:lnTo>
                  <a:lnTo>
                    <a:pt x="29" y="2"/>
                  </a:lnTo>
                  <a:lnTo>
                    <a:pt x="31" y="4"/>
                  </a:lnTo>
                  <a:lnTo>
                    <a:pt x="34" y="6"/>
                  </a:lnTo>
                  <a:lnTo>
                    <a:pt x="35" y="8"/>
                  </a:lnTo>
                  <a:lnTo>
                    <a:pt x="35" y="10"/>
                  </a:lnTo>
                  <a:lnTo>
                    <a:pt x="30" y="11"/>
                  </a:lnTo>
                  <a:lnTo>
                    <a:pt x="29" y="9"/>
                  </a:lnTo>
                  <a:lnTo>
                    <a:pt x="28" y="8"/>
                  </a:lnTo>
                  <a:lnTo>
                    <a:pt x="27" y="6"/>
                  </a:lnTo>
                  <a:lnTo>
                    <a:pt x="26" y="6"/>
                  </a:lnTo>
                  <a:lnTo>
                    <a:pt x="24" y="5"/>
                  </a:lnTo>
                  <a:lnTo>
                    <a:pt x="22" y="4"/>
                  </a:lnTo>
                  <a:lnTo>
                    <a:pt x="21" y="4"/>
                  </a:lnTo>
                  <a:lnTo>
                    <a:pt x="19" y="4"/>
                  </a:lnTo>
                  <a:lnTo>
                    <a:pt x="16" y="4"/>
                  </a:lnTo>
                  <a:lnTo>
                    <a:pt x="14" y="4"/>
                  </a:lnTo>
                  <a:lnTo>
                    <a:pt x="13" y="5"/>
                  </a:lnTo>
                  <a:lnTo>
                    <a:pt x="12" y="6"/>
                  </a:lnTo>
                  <a:lnTo>
                    <a:pt x="9" y="7"/>
                  </a:lnTo>
                  <a:lnTo>
                    <a:pt x="8" y="8"/>
                  </a:lnTo>
                  <a:lnTo>
                    <a:pt x="7" y="10"/>
                  </a:lnTo>
                  <a:lnTo>
                    <a:pt x="6" y="11"/>
                  </a:lnTo>
                  <a:lnTo>
                    <a:pt x="6" y="13"/>
                  </a:lnTo>
                  <a:lnTo>
                    <a:pt x="6" y="14"/>
                  </a:lnTo>
                  <a:lnTo>
                    <a:pt x="5" y="16"/>
                  </a:lnTo>
                  <a:lnTo>
                    <a:pt x="5" y="17"/>
                  </a:lnTo>
                  <a:lnTo>
                    <a:pt x="5" y="19"/>
                  </a:lnTo>
                  <a:lnTo>
                    <a:pt x="6" y="21"/>
                  </a:lnTo>
                  <a:lnTo>
                    <a:pt x="6" y="23"/>
                  </a:lnTo>
                  <a:lnTo>
                    <a:pt x="6" y="24"/>
                  </a:lnTo>
                  <a:lnTo>
                    <a:pt x="7" y="26"/>
                  </a:lnTo>
                  <a:lnTo>
                    <a:pt x="8" y="27"/>
                  </a:lnTo>
                  <a:lnTo>
                    <a:pt x="9" y="28"/>
                  </a:lnTo>
                  <a:lnTo>
                    <a:pt x="12" y="29"/>
                  </a:lnTo>
                  <a:lnTo>
                    <a:pt x="13" y="29"/>
                  </a:lnTo>
                  <a:lnTo>
                    <a:pt x="15" y="30"/>
                  </a:lnTo>
                  <a:lnTo>
                    <a:pt x="16" y="30"/>
                  </a:lnTo>
                  <a:lnTo>
                    <a:pt x="19" y="30"/>
                  </a:lnTo>
                  <a:lnTo>
                    <a:pt x="21" y="30"/>
                  </a:lnTo>
                  <a:lnTo>
                    <a:pt x="22" y="30"/>
                  </a:lnTo>
                  <a:lnTo>
                    <a:pt x="24" y="29"/>
                  </a:lnTo>
                  <a:lnTo>
                    <a:pt x="27" y="28"/>
                  </a:lnTo>
                  <a:lnTo>
                    <a:pt x="28" y="27"/>
                  </a:lnTo>
                  <a:lnTo>
                    <a:pt x="29" y="26"/>
                  </a:lnTo>
                  <a:lnTo>
                    <a:pt x="30" y="24"/>
                  </a:lnTo>
                  <a:lnTo>
                    <a:pt x="31" y="23"/>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21" name="Freeform 197"/>
            <p:cNvSpPr>
              <a:spLocks/>
            </p:cNvSpPr>
            <p:nvPr/>
          </p:nvSpPr>
          <p:spPr bwMode="auto">
            <a:xfrm>
              <a:off x="374" y="2835"/>
              <a:ext cx="40" cy="35"/>
            </a:xfrm>
            <a:custGeom>
              <a:avLst/>
              <a:gdLst/>
              <a:ahLst/>
              <a:cxnLst>
                <a:cxn ang="0">
                  <a:pos x="0" y="16"/>
                </a:cxn>
                <a:cxn ang="0">
                  <a:pos x="0" y="12"/>
                </a:cxn>
                <a:cxn ang="0">
                  <a:pos x="1" y="9"/>
                </a:cxn>
                <a:cxn ang="0">
                  <a:pos x="3" y="6"/>
                </a:cxn>
                <a:cxn ang="0">
                  <a:pos x="7" y="3"/>
                </a:cxn>
                <a:cxn ang="0">
                  <a:pos x="15" y="1"/>
                </a:cxn>
                <a:cxn ang="0">
                  <a:pos x="22" y="0"/>
                </a:cxn>
                <a:cxn ang="0">
                  <a:pos x="28" y="1"/>
                </a:cxn>
                <a:cxn ang="0">
                  <a:pos x="32" y="4"/>
                </a:cxn>
                <a:cxn ang="0">
                  <a:pos x="36" y="6"/>
                </a:cxn>
                <a:cxn ang="0">
                  <a:pos x="38" y="11"/>
                </a:cxn>
                <a:cxn ang="0">
                  <a:pos x="39" y="16"/>
                </a:cxn>
                <a:cxn ang="0">
                  <a:pos x="39" y="20"/>
                </a:cxn>
                <a:cxn ang="0">
                  <a:pos x="38" y="24"/>
                </a:cxn>
                <a:cxn ang="0">
                  <a:pos x="36" y="28"/>
                </a:cxn>
                <a:cxn ang="0">
                  <a:pos x="31" y="31"/>
                </a:cxn>
                <a:cxn ang="0">
                  <a:pos x="26" y="33"/>
                </a:cxn>
                <a:cxn ang="0">
                  <a:pos x="22" y="34"/>
                </a:cxn>
                <a:cxn ang="0">
                  <a:pos x="17" y="34"/>
                </a:cxn>
                <a:cxn ang="0">
                  <a:pos x="10" y="33"/>
                </a:cxn>
                <a:cxn ang="0">
                  <a:pos x="7" y="31"/>
                </a:cxn>
                <a:cxn ang="0">
                  <a:pos x="3" y="28"/>
                </a:cxn>
                <a:cxn ang="0">
                  <a:pos x="1" y="24"/>
                </a:cxn>
                <a:cxn ang="0">
                  <a:pos x="0" y="21"/>
                </a:cxn>
                <a:cxn ang="0">
                  <a:pos x="0" y="18"/>
                </a:cxn>
                <a:cxn ang="0">
                  <a:pos x="6" y="21"/>
                </a:cxn>
                <a:cxn ang="0">
                  <a:pos x="7" y="26"/>
                </a:cxn>
                <a:cxn ang="0">
                  <a:pos x="10" y="28"/>
                </a:cxn>
                <a:cxn ang="0">
                  <a:pos x="16" y="30"/>
                </a:cxn>
                <a:cxn ang="0">
                  <a:pos x="22" y="30"/>
                </a:cxn>
                <a:cxn ang="0">
                  <a:pos x="28" y="28"/>
                </a:cxn>
                <a:cxn ang="0">
                  <a:pos x="32" y="26"/>
                </a:cxn>
                <a:cxn ang="0">
                  <a:pos x="34" y="21"/>
                </a:cxn>
                <a:cxn ang="0">
                  <a:pos x="34" y="16"/>
                </a:cxn>
                <a:cxn ang="0">
                  <a:pos x="33" y="12"/>
                </a:cxn>
                <a:cxn ang="0">
                  <a:pos x="31" y="9"/>
                </a:cxn>
                <a:cxn ang="0">
                  <a:pos x="29" y="6"/>
                </a:cxn>
                <a:cxn ang="0">
                  <a:pos x="25" y="5"/>
                </a:cxn>
                <a:cxn ang="0">
                  <a:pos x="22" y="4"/>
                </a:cxn>
                <a:cxn ang="0">
                  <a:pos x="17" y="4"/>
                </a:cxn>
                <a:cxn ang="0">
                  <a:pos x="11" y="6"/>
                </a:cxn>
                <a:cxn ang="0">
                  <a:pos x="7" y="9"/>
                </a:cxn>
                <a:cxn ang="0">
                  <a:pos x="6" y="15"/>
                </a:cxn>
                <a:cxn ang="0">
                  <a:pos x="5" y="18"/>
                </a:cxn>
              </a:cxnLst>
              <a:rect l="0" t="0" r="r" b="b"/>
              <a:pathLst>
                <a:path w="40" h="35">
                  <a:moveTo>
                    <a:pt x="0" y="18"/>
                  </a:moveTo>
                  <a:lnTo>
                    <a:pt x="0" y="16"/>
                  </a:lnTo>
                  <a:lnTo>
                    <a:pt x="0" y="13"/>
                  </a:lnTo>
                  <a:lnTo>
                    <a:pt x="0" y="12"/>
                  </a:lnTo>
                  <a:lnTo>
                    <a:pt x="1" y="11"/>
                  </a:lnTo>
                  <a:lnTo>
                    <a:pt x="1" y="9"/>
                  </a:lnTo>
                  <a:lnTo>
                    <a:pt x="2" y="7"/>
                  </a:lnTo>
                  <a:lnTo>
                    <a:pt x="3" y="6"/>
                  </a:lnTo>
                  <a:lnTo>
                    <a:pt x="5" y="5"/>
                  </a:lnTo>
                  <a:lnTo>
                    <a:pt x="7" y="3"/>
                  </a:lnTo>
                  <a:lnTo>
                    <a:pt x="11" y="1"/>
                  </a:lnTo>
                  <a:lnTo>
                    <a:pt x="15" y="1"/>
                  </a:lnTo>
                  <a:lnTo>
                    <a:pt x="20" y="0"/>
                  </a:lnTo>
                  <a:lnTo>
                    <a:pt x="22" y="0"/>
                  </a:lnTo>
                  <a:lnTo>
                    <a:pt x="24" y="1"/>
                  </a:lnTo>
                  <a:lnTo>
                    <a:pt x="28" y="1"/>
                  </a:lnTo>
                  <a:lnTo>
                    <a:pt x="30" y="2"/>
                  </a:lnTo>
                  <a:lnTo>
                    <a:pt x="32" y="4"/>
                  </a:lnTo>
                  <a:lnTo>
                    <a:pt x="34" y="5"/>
                  </a:lnTo>
                  <a:lnTo>
                    <a:pt x="36" y="6"/>
                  </a:lnTo>
                  <a:lnTo>
                    <a:pt x="37" y="9"/>
                  </a:lnTo>
                  <a:lnTo>
                    <a:pt x="38" y="11"/>
                  </a:lnTo>
                  <a:lnTo>
                    <a:pt x="39" y="13"/>
                  </a:lnTo>
                  <a:lnTo>
                    <a:pt x="39" y="16"/>
                  </a:lnTo>
                  <a:lnTo>
                    <a:pt x="39" y="18"/>
                  </a:lnTo>
                  <a:lnTo>
                    <a:pt x="39" y="20"/>
                  </a:lnTo>
                  <a:lnTo>
                    <a:pt x="39" y="22"/>
                  </a:lnTo>
                  <a:lnTo>
                    <a:pt x="38" y="24"/>
                  </a:lnTo>
                  <a:lnTo>
                    <a:pt x="37" y="26"/>
                  </a:lnTo>
                  <a:lnTo>
                    <a:pt x="36" y="28"/>
                  </a:lnTo>
                  <a:lnTo>
                    <a:pt x="33" y="30"/>
                  </a:lnTo>
                  <a:lnTo>
                    <a:pt x="31" y="31"/>
                  </a:lnTo>
                  <a:lnTo>
                    <a:pt x="29" y="32"/>
                  </a:lnTo>
                  <a:lnTo>
                    <a:pt x="26" y="33"/>
                  </a:lnTo>
                  <a:lnTo>
                    <a:pt x="24" y="34"/>
                  </a:lnTo>
                  <a:lnTo>
                    <a:pt x="22" y="34"/>
                  </a:lnTo>
                  <a:lnTo>
                    <a:pt x="20" y="34"/>
                  </a:lnTo>
                  <a:lnTo>
                    <a:pt x="17" y="34"/>
                  </a:lnTo>
                  <a:lnTo>
                    <a:pt x="14" y="34"/>
                  </a:lnTo>
                  <a:lnTo>
                    <a:pt x="10" y="33"/>
                  </a:lnTo>
                  <a:lnTo>
                    <a:pt x="9" y="32"/>
                  </a:lnTo>
                  <a:lnTo>
                    <a:pt x="7" y="31"/>
                  </a:lnTo>
                  <a:lnTo>
                    <a:pt x="5" y="30"/>
                  </a:lnTo>
                  <a:lnTo>
                    <a:pt x="3" y="28"/>
                  </a:lnTo>
                  <a:lnTo>
                    <a:pt x="2" y="26"/>
                  </a:lnTo>
                  <a:lnTo>
                    <a:pt x="1" y="24"/>
                  </a:lnTo>
                  <a:lnTo>
                    <a:pt x="0" y="22"/>
                  </a:lnTo>
                  <a:lnTo>
                    <a:pt x="0" y="21"/>
                  </a:lnTo>
                  <a:lnTo>
                    <a:pt x="0" y="18"/>
                  </a:lnTo>
                  <a:lnTo>
                    <a:pt x="0" y="18"/>
                  </a:lnTo>
                  <a:lnTo>
                    <a:pt x="5" y="18"/>
                  </a:lnTo>
                  <a:lnTo>
                    <a:pt x="6" y="21"/>
                  </a:lnTo>
                  <a:lnTo>
                    <a:pt x="6" y="23"/>
                  </a:lnTo>
                  <a:lnTo>
                    <a:pt x="7" y="26"/>
                  </a:lnTo>
                  <a:lnTo>
                    <a:pt x="9" y="27"/>
                  </a:lnTo>
                  <a:lnTo>
                    <a:pt x="10" y="28"/>
                  </a:lnTo>
                  <a:lnTo>
                    <a:pt x="14" y="29"/>
                  </a:lnTo>
                  <a:lnTo>
                    <a:pt x="16" y="30"/>
                  </a:lnTo>
                  <a:lnTo>
                    <a:pt x="20" y="30"/>
                  </a:lnTo>
                  <a:lnTo>
                    <a:pt x="22" y="30"/>
                  </a:lnTo>
                  <a:lnTo>
                    <a:pt x="25" y="29"/>
                  </a:lnTo>
                  <a:lnTo>
                    <a:pt x="28" y="28"/>
                  </a:lnTo>
                  <a:lnTo>
                    <a:pt x="30" y="27"/>
                  </a:lnTo>
                  <a:lnTo>
                    <a:pt x="32" y="26"/>
                  </a:lnTo>
                  <a:lnTo>
                    <a:pt x="33" y="23"/>
                  </a:lnTo>
                  <a:lnTo>
                    <a:pt x="34" y="21"/>
                  </a:lnTo>
                  <a:lnTo>
                    <a:pt x="34" y="18"/>
                  </a:lnTo>
                  <a:lnTo>
                    <a:pt x="34" y="16"/>
                  </a:lnTo>
                  <a:lnTo>
                    <a:pt x="33" y="14"/>
                  </a:lnTo>
                  <a:lnTo>
                    <a:pt x="33" y="12"/>
                  </a:lnTo>
                  <a:lnTo>
                    <a:pt x="32" y="11"/>
                  </a:lnTo>
                  <a:lnTo>
                    <a:pt x="31" y="9"/>
                  </a:lnTo>
                  <a:lnTo>
                    <a:pt x="30" y="8"/>
                  </a:lnTo>
                  <a:lnTo>
                    <a:pt x="29" y="6"/>
                  </a:lnTo>
                  <a:lnTo>
                    <a:pt x="28" y="6"/>
                  </a:lnTo>
                  <a:lnTo>
                    <a:pt x="25" y="5"/>
                  </a:lnTo>
                  <a:lnTo>
                    <a:pt x="23" y="4"/>
                  </a:lnTo>
                  <a:lnTo>
                    <a:pt x="22" y="4"/>
                  </a:lnTo>
                  <a:lnTo>
                    <a:pt x="20" y="4"/>
                  </a:lnTo>
                  <a:lnTo>
                    <a:pt x="17" y="4"/>
                  </a:lnTo>
                  <a:lnTo>
                    <a:pt x="14" y="5"/>
                  </a:lnTo>
                  <a:lnTo>
                    <a:pt x="11" y="6"/>
                  </a:lnTo>
                  <a:lnTo>
                    <a:pt x="9" y="8"/>
                  </a:lnTo>
                  <a:lnTo>
                    <a:pt x="7" y="9"/>
                  </a:lnTo>
                  <a:lnTo>
                    <a:pt x="6" y="12"/>
                  </a:lnTo>
                  <a:lnTo>
                    <a:pt x="6" y="15"/>
                  </a:lnTo>
                  <a:lnTo>
                    <a:pt x="5" y="18"/>
                  </a:lnTo>
                  <a:lnTo>
                    <a:pt x="5" y="18"/>
                  </a:lnTo>
                  <a:lnTo>
                    <a:pt x="0" y="18"/>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22" name="Freeform 198"/>
            <p:cNvSpPr>
              <a:spLocks/>
            </p:cNvSpPr>
            <p:nvPr/>
          </p:nvSpPr>
          <p:spPr bwMode="auto">
            <a:xfrm>
              <a:off x="423" y="2835"/>
              <a:ext cx="39" cy="35"/>
            </a:xfrm>
            <a:custGeom>
              <a:avLst/>
              <a:gdLst/>
              <a:ahLst/>
              <a:cxnLst>
                <a:cxn ang="0">
                  <a:pos x="0" y="34"/>
                </a:cxn>
                <a:cxn ang="0">
                  <a:pos x="16" y="0"/>
                </a:cxn>
                <a:cxn ang="0">
                  <a:pos x="21" y="0"/>
                </a:cxn>
                <a:cxn ang="0">
                  <a:pos x="38" y="34"/>
                </a:cxn>
                <a:cxn ang="0">
                  <a:pos x="32" y="34"/>
                </a:cxn>
                <a:cxn ang="0">
                  <a:pos x="28" y="23"/>
                </a:cxn>
                <a:cxn ang="0">
                  <a:pos x="11" y="23"/>
                </a:cxn>
                <a:cxn ang="0">
                  <a:pos x="7" y="34"/>
                </a:cxn>
                <a:cxn ang="0">
                  <a:pos x="0" y="34"/>
                </a:cxn>
                <a:cxn ang="0">
                  <a:pos x="12" y="20"/>
                </a:cxn>
                <a:cxn ang="0">
                  <a:pos x="26" y="20"/>
                </a:cxn>
                <a:cxn ang="0">
                  <a:pos x="21" y="11"/>
                </a:cxn>
                <a:cxn ang="0">
                  <a:pos x="21" y="9"/>
                </a:cxn>
                <a:cxn ang="0">
                  <a:pos x="20" y="8"/>
                </a:cxn>
                <a:cxn ang="0">
                  <a:pos x="20" y="6"/>
                </a:cxn>
                <a:cxn ang="0">
                  <a:pos x="19" y="5"/>
                </a:cxn>
                <a:cxn ang="0">
                  <a:pos x="19" y="6"/>
                </a:cxn>
                <a:cxn ang="0">
                  <a:pos x="19" y="8"/>
                </a:cxn>
                <a:cxn ang="0">
                  <a:pos x="18" y="9"/>
                </a:cxn>
                <a:cxn ang="0">
                  <a:pos x="17" y="11"/>
                </a:cxn>
                <a:cxn ang="0">
                  <a:pos x="12" y="20"/>
                </a:cxn>
                <a:cxn ang="0">
                  <a:pos x="0" y="34"/>
                </a:cxn>
              </a:cxnLst>
              <a:rect l="0" t="0" r="r" b="b"/>
              <a:pathLst>
                <a:path w="39" h="35">
                  <a:moveTo>
                    <a:pt x="0" y="34"/>
                  </a:moveTo>
                  <a:lnTo>
                    <a:pt x="16" y="0"/>
                  </a:lnTo>
                  <a:lnTo>
                    <a:pt x="21" y="0"/>
                  </a:lnTo>
                  <a:lnTo>
                    <a:pt x="38" y="34"/>
                  </a:lnTo>
                  <a:lnTo>
                    <a:pt x="32" y="34"/>
                  </a:lnTo>
                  <a:lnTo>
                    <a:pt x="28" y="23"/>
                  </a:lnTo>
                  <a:lnTo>
                    <a:pt x="11" y="23"/>
                  </a:lnTo>
                  <a:lnTo>
                    <a:pt x="7" y="34"/>
                  </a:lnTo>
                  <a:lnTo>
                    <a:pt x="0" y="34"/>
                  </a:lnTo>
                  <a:lnTo>
                    <a:pt x="12" y="20"/>
                  </a:lnTo>
                  <a:lnTo>
                    <a:pt x="26" y="20"/>
                  </a:lnTo>
                  <a:lnTo>
                    <a:pt x="21" y="11"/>
                  </a:lnTo>
                  <a:lnTo>
                    <a:pt x="21" y="9"/>
                  </a:lnTo>
                  <a:lnTo>
                    <a:pt x="20" y="8"/>
                  </a:lnTo>
                  <a:lnTo>
                    <a:pt x="20" y="6"/>
                  </a:lnTo>
                  <a:lnTo>
                    <a:pt x="19" y="5"/>
                  </a:lnTo>
                  <a:lnTo>
                    <a:pt x="19" y="6"/>
                  </a:lnTo>
                  <a:lnTo>
                    <a:pt x="19" y="8"/>
                  </a:lnTo>
                  <a:lnTo>
                    <a:pt x="18" y="9"/>
                  </a:lnTo>
                  <a:lnTo>
                    <a:pt x="17" y="11"/>
                  </a:lnTo>
                  <a:lnTo>
                    <a:pt x="12" y="20"/>
                  </a:lnTo>
                  <a:lnTo>
                    <a:pt x="0" y="34"/>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23" name="Freeform 199"/>
            <p:cNvSpPr>
              <a:spLocks/>
            </p:cNvSpPr>
            <p:nvPr/>
          </p:nvSpPr>
          <p:spPr bwMode="auto">
            <a:xfrm>
              <a:off x="475" y="2835"/>
              <a:ext cx="23" cy="35"/>
            </a:xfrm>
            <a:custGeom>
              <a:avLst/>
              <a:gdLst/>
              <a:ahLst/>
              <a:cxnLst>
                <a:cxn ang="0">
                  <a:pos x="0" y="34"/>
                </a:cxn>
                <a:cxn ang="0">
                  <a:pos x="0" y="0"/>
                </a:cxn>
                <a:cxn ang="0">
                  <a:pos x="5" y="0"/>
                </a:cxn>
                <a:cxn ang="0">
                  <a:pos x="5" y="30"/>
                </a:cxn>
                <a:cxn ang="0">
                  <a:pos x="22" y="30"/>
                </a:cxn>
                <a:cxn ang="0">
                  <a:pos x="22" y="34"/>
                </a:cxn>
                <a:cxn ang="0">
                  <a:pos x="0" y="34"/>
                </a:cxn>
              </a:cxnLst>
              <a:rect l="0" t="0" r="r" b="b"/>
              <a:pathLst>
                <a:path w="23" h="35">
                  <a:moveTo>
                    <a:pt x="0" y="34"/>
                  </a:moveTo>
                  <a:lnTo>
                    <a:pt x="0" y="0"/>
                  </a:lnTo>
                  <a:lnTo>
                    <a:pt x="5" y="0"/>
                  </a:lnTo>
                  <a:lnTo>
                    <a:pt x="5" y="30"/>
                  </a:lnTo>
                  <a:lnTo>
                    <a:pt x="22" y="30"/>
                  </a:lnTo>
                  <a:lnTo>
                    <a:pt x="22" y="34"/>
                  </a:lnTo>
                  <a:lnTo>
                    <a:pt x="0" y="34"/>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24" name="Freeform 200"/>
            <p:cNvSpPr>
              <a:spLocks/>
            </p:cNvSpPr>
            <p:nvPr/>
          </p:nvSpPr>
          <p:spPr bwMode="auto">
            <a:xfrm>
              <a:off x="330" y="2895"/>
              <a:ext cx="26" cy="36"/>
            </a:xfrm>
            <a:custGeom>
              <a:avLst/>
              <a:gdLst/>
              <a:ahLst/>
              <a:cxnLst>
                <a:cxn ang="0">
                  <a:pos x="0" y="35"/>
                </a:cxn>
                <a:cxn ang="0">
                  <a:pos x="0" y="0"/>
                </a:cxn>
                <a:cxn ang="0">
                  <a:pos x="25" y="0"/>
                </a:cxn>
                <a:cxn ang="0">
                  <a:pos x="25" y="5"/>
                </a:cxn>
                <a:cxn ang="0">
                  <a:pos x="4" y="5"/>
                </a:cxn>
                <a:cxn ang="0">
                  <a:pos x="4" y="15"/>
                </a:cxn>
                <a:cxn ang="0">
                  <a:pos x="22" y="15"/>
                </a:cxn>
                <a:cxn ang="0">
                  <a:pos x="22" y="20"/>
                </a:cxn>
                <a:cxn ang="0">
                  <a:pos x="4" y="20"/>
                </a:cxn>
                <a:cxn ang="0">
                  <a:pos x="4" y="35"/>
                </a:cxn>
                <a:cxn ang="0">
                  <a:pos x="0" y="35"/>
                </a:cxn>
              </a:cxnLst>
              <a:rect l="0" t="0" r="r" b="b"/>
              <a:pathLst>
                <a:path w="26" h="36">
                  <a:moveTo>
                    <a:pt x="0" y="35"/>
                  </a:moveTo>
                  <a:lnTo>
                    <a:pt x="0" y="0"/>
                  </a:lnTo>
                  <a:lnTo>
                    <a:pt x="25" y="0"/>
                  </a:lnTo>
                  <a:lnTo>
                    <a:pt x="25" y="5"/>
                  </a:lnTo>
                  <a:lnTo>
                    <a:pt x="4" y="5"/>
                  </a:lnTo>
                  <a:lnTo>
                    <a:pt x="4" y="15"/>
                  </a:lnTo>
                  <a:lnTo>
                    <a:pt x="22" y="15"/>
                  </a:lnTo>
                  <a:lnTo>
                    <a:pt x="22" y="20"/>
                  </a:lnTo>
                  <a:lnTo>
                    <a:pt x="4" y="20"/>
                  </a:lnTo>
                  <a:lnTo>
                    <a:pt x="4" y="35"/>
                  </a:lnTo>
                  <a:lnTo>
                    <a:pt x="0" y="35"/>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25" name="Freeform 201"/>
            <p:cNvSpPr>
              <a:spLocks/>
            </p:cNvSpPr>
            <p:nvPr/>
          </p:nvSpPr>
          <p:spPr bwMode="auto">
            <a:xfrm>
              <a:off x="372" y="2895"/>
              <a:ext cx="27" cy="36"/>
            </a:xfrm>
            <a:custGeom>
              <a:avLst/>
              <a:gdLst/>
              <a:ahLst/>
              <a:cxnLst>
                <a:cxn ang="0">
                  <a:pos x="0" y="35"/>
                </a:cxn>
                <a:cxn ang="0">
                  <a:pos x="0" y="0"/>
                </a:cxn>
                <a:cxn ang="0">
                  <a:pos x="26" y="0"/>
                </a:cxn>
                <a:cxn ang="0">
                  <a:pos x="26" y="5"/>
                </a:cxn>
                <a:cxn ang="0">
                  <a:pos x="5" y="5"/>
                </a:cxn>
                <a:cxn ang="0">
                  <a:pos x="5" y="15"/>
                </a:cxn>
                <a:cxn ang="0">
                  <a:pos x="25" y="15"/>
                </a:cxn>
                <a:cxn ang="0">
                  <a:pos x="25" y="19"/>
                </a:cxn>
                <a:cxn ang="0">
                  <a:pos x="5" y="19"/>
                </a:cxn>
                <a:cxn ang="0">
                  <a:pos x="5" y="31"/>
                </a:cxn>
                <a:cxn ang="0">
                  <a:pos x="26" y="31"/>
                </a:cxn>
                <a:cxn ang="0">
                  <a:pos x="26" y="35"/>
                </a:cxn>
                <a:cxn ang="0">
                  <a:pos x="0" y="35"/>
                </a:cxn>
              </a:cxnLst>
              <a:rect l="0" t="0" r="r" b="b"/>
              <a:pathLst>
                <a:path w="27" h="36">
                  <a:moveTo>
                    <a:pt x="0" y="35"/>
                  </a:moveTo>
                  <a:lnTo>
                    <a:pt x="0" y="0"/>
                  </a:lnTo>
                  <a:lnTo>
                    <a:pt x="26" y="0"/>
                  </a:lnTo>
                  <a:lnTo>
                    <a:pt x="26" y="5"/>
                  </a:lnTo>
                  <a:lnTo>
                    <a:pt x="5" y="5"/>
                  </a:lnTo>
                  <a:lnTo>
                    <a:pt x="5" y="15"/>
                  </a:lnTo>
                  <a:lnTo>
                    <a:pt x="25" y="15"/>
                  </a:lnTo>
                  <a:lnTo>
                    <a:pt x="25" y="19"/>
                  </a:lnTo>
                  <a:lnTo>
                    <a:pt x="5" y="19"/>
                  </a:lnTo>
                  <a:lnTo>
                    <a:pt x="5" y="31"/>
                  </a:lnTo>
                  <a:lnTo>
                    <a:pt x="26" y="31"/>
                  </a:lnTo>
                  <a:lnTo>
                    <a:pt x="26" y="35"/>
                  </a:lnTo>
                  <a:lnTo>
                    <a:pt x="0" y="35"/>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26" name="Freeform 202"/>
            <p:cNvSpPr>
              <a:spLocks/>
            </p:cNvSpPr>
            <p:nvPr/>
          </p:nvSpPr>
          <p:spPr bwMode="auto">
            <a:xfrm>
              <a:off x="417" y="2895"/>
              <a:ext cx="29" cy="36"/>
            </a:xfrm>
            <a:custGeom>
              <a:avLst/>
              <a:gdLst/>
              <a:ahLst/>
              <a:cxnLst>
                <a:cxn ang="0">
                  <a:pos x="0" y="35"/>
                </a:cxn>
                <a:cxn ang="0">
                  <a:pos x="0" y="0"/>
                </a:cxn>
                <a:cxn ang="0">
                  <a:pos x="28" y="0"/>
                </a:cxn>
                <a:cxn ang="0">
                  <a:pos x="28" y="5"/>
                </a:cxn>
                <a:cxn ang="0">
                  <a:pos x="5" y="5"/>
                </a:cxn>
                <a:cxn ang="0">
                  <a:pos x="5" y="15"/>
                </a:cxn>
                <a:cxn ang="0">
                  <a:pos x="27" y="15"/>
                </a:cxn>
                <a:cxn ang="0">
                  <a:pos x="27" y="19"/>
                </a:cxn>
                <a:cxn ang="0">
                  <a:pos x="5" y="19"/>
                </a:cxn>
                <a:cxn ang="0">
                  <a:pos x="5" y="31"/>
                </a:cxn>
                <a:cxn ang="0">
                  <a:pos x="28" y="31"/>
                </a:cxn>
                <a:cxn ang="0">
                  <a:pos x="28" y="35"/>
                </a:cxn>
                <a:cxn ang="0">
                  <a:pos x="0" y="35"/>
                </a:cxn>
              </a:cxnLst>
              <a:rect l="0" t="0" r="r" b="b"/>
              <a:pathLst>
                <a:path w="29" h="36">
                  <a:moveTo>
                    <a:pt x="0" y="35"/>
                  </a:moveTo>
                  <a:lnTo>
                    <a:pt x="0" y="0"/>
                  </a:lnTo>
                  <a:lnTo>
                    <a:pt x="28" y="0"/>
                  </a:lnTo>
                  <a:lnTo>
                    <a:pt x="28" y="5"/>
                  </a:lnTo>
                  <a:lnTo>
                    <a:pt x="5" y="5"/>
                  </a:lnTo>
                  <a:lnTo>
                    <a:pt x="5" y="15"/>
                  </a:lnTo>
                  <a:lnTo>
                    <a:pt x="27" y="15"/>
                  </a:lnTo>
                  <a:lnTo>
                    <a:pt x="27" y="19"/>
                  </a:lnTo>
                  <a:lnTo>
                    <a:pt x="5" y="19"/>
                  </a:lnTo>
                  <a:lnTo>
                    <a:pt x="5" y="31"/>
                  </a:lnTo>
                  <a:lnTo>
                    <a:pt x="28" y="31"/>
                  </a:lnTo>
                  <a:lnTo>
                    <a:pt x="28" y="35"/>
                  </a:lnTo>
                  <a:lnTo>
                    <a:pt x="0" y="35"/>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27" name="Freeform 203"/>
            <p:cNvSpPr>
              <a:spLocks/>
            </p:cNvSpPr>
            <p:nvPr/>
          </p:nvSpPr>
          <p:spPr bwMode="auto">
            <a:xfrm>
              <a:off x="462" y="2895"/>
              <a:ext cx="34" cy="36"/>
            </a:xfrm>
            <a:custGeom>
              <a:avLst/>
              <a:gdLst/>
              <a:ahLst/>
              <a:cxnLst>
                <a:cxn ang="0">
                  <a:pos x="0" y="0"/>
                </a:cxn>
                <a:cxn ang="0">
                  <a:pos x="15" y="0"/>
                </a:cxn>
                <a:cxn ang="0">
                  <a:pos x="20" y="1"/>
                </a:cxn>
                <a:cxn ang="0">
                  <a:pos x="22" y="1"/>
                </a:cxn>
                <a:cxn ang="0">
                  <a:pos x="25" y="3"/>
                </a:cxn>
                <a:cxn ang="0">
                  <a:pos x="29" y="5"/>
                </a:cxn>
                <a:cxn ang="0">
                  <a:pos x="30" y="8"/>
                </a:cxn>
                <a:cxn ang="0">
                  <a:pos x="32" y="12"/>
                </a:cxn>
                <a:cxn ang="0">
                  <a:pos x="33" y="15"/>
                </a:cxn>
                <a:cxn ang="0">
                  <a:pos x="33" y="20"/>
                </a:cxn>
                <a:cxn ang="0">
                  <a:pos x="33" y="23"/>
                </a:cxn>
                <a:cxn ang="0">
                  <a:pos x="31" y="26"/>
                </a:cxn>
                <a:cxn ang="0">
                  <a:pos x="30" y="28"/>
                </a:cxn>
                <a:cxn ang="0">
                  <a:pos x="29" y="31"/>
                </a:cxn>
                <a:cxn ang="0">
                  <a:pos x="26" y="32"/>
                </a:cxn>
                <a:cxn ang="0">
                  <a:pos x="24" y="34"/>
                </a:cxn>
                <a:cxn ang="0">
                  <a:pos x="22" y="34"/>
                </a:cxn>
                <a:cxn ang="0">
                  <a:pos x="20" y="34"/>
                </a:cxn>
                <a:cxn ang="0">
                  <a:pos x="17" y="35"/>
                </a:cxn>
                <a:cxn ang="0">
                  <a:pos x="0" y="35"/>
                </a:cxn>
                <a:cxn ang="0">
                  <a:pos x="14" y="31"/>
                </a:cxn>
                <a:cxn ang="0">
                  <a:pos x="18" y="31"/>
                </a:cxn>
                <a:cxn ang="0">
                  <a:pos x="21" y="31"/>
                </a:cxn>
                <a:cxn ang="0">
                  <a:pos x="23" y="29"/>
                </a:cxn>
                <a:cxn ang="0">
                  <a:pos x="24" y="28"/>
                </a:cxn>
                <a:cxn ang="0">
                  <a:pos x="25" y="26"/>
                </a:cxn>
                <a:cxn ang="0">
                  <a:pos x="26" y="23"/>
                </a:cxn>
                <a:cxn ang="0">
                  <a:pos x="29" y="20"/>
                </a:cxn>
                <a:cxn ang="0">
                  <a:pos x="29" y="15"/>
                </a:cxn>
                <a:cxn ang="0">
                  <a:pos x="26" y="11"/>
                </a:cxn>
                <a:cxn ang="0">
                  <a:pos x="24" y="8"/>
                </a:cxn>
                <a:cxn ang="0">
                  <a:pos x="22" y="6"/>
                </a:cxn>
                <a:cxn ang="0">
                  <a:pos x="20" y="5"/>
                </a:cxn>
                <a:cxn ang="0">
                  <a:pos x="15" y="5"/>
                </a:cxn>
                <a:cxn ang="0">
                  <a:pos x="6" y="5"/>
                </a:cxn>
                <a:cxn ang="0">
                  <a:pos x="0" y="35"/>
                </a:cxn>
              </a:cxnLst>
              <a:rect l="0" t="0" r="r" b="b"/>
              <a:pathLst>
                <a:path w="34" h="36">
                  <a:moveTo>
                    <a:pt x="0" y="35"/>
                  </a:moveTo>
                  <a:lnTo>
                    <a:pt x="0" y="0"/>
                  </a:lnTo>
                  <a:lnTo>
                    <a:pt x="13" y="0"/>
                  </a:lnTo>
                  <a:lnTo>
                    <a:pt x="15" y="0"/>
                  </a:lnTo>
                  <a:lnTo>
                    <a:pt x="18" y="1"/>
                  </a:lnTo>
                  <a:lnTo>
                    <a:pt x="20" y="1"/>
                  </a:lnTo>
                  <a:lnTo>
                    <a:pt x="21" y="1"/>
                  </a:lnTo>
                  <a:lnTo>
                    <a:pt x="22" y="1"/>
                  </a:lnTo>
                  <a:lnTo>
                    <a:pt x="24" y="2"/>
                  </a:lnTo>
                  <a:lnTo>
                    <a:pt x="25" y="3"/>
                  </a:lnTo>
                  <a:lnTo>
                    <a:pt x="26" y="4"/>
                  </a:lnTo>
                  <a:lnTo>
                    <a:pt x="29" y="5"/>
                  </a:lnTo>
                  <a:lnTo>
                    <a:pt x="30" y="6"/>
                  </a:lnTo>
                  <a:lnTo>
                    <a:pt x="30" y="8"/>
                  </a:lnTo>
                  <a:lnTo>
                    <a:pt x="31" y="9"/>
                  </a:lnTo>
                  <a:lnTo>
                    <a:pt x="32" y="12"/>
                  </a:lnTo>
                  <a:lnTo>
                    <a:pt x="33" y="13"/>
                  </a:lnTo>
                  <a:lnTo>
                    <a:pt x="33" y="15"/>
                  </a:lnTo>
                  <a:lnTo>
                    <a:pt x="33" y="18"/>
                  </a:lnTo>
                  <a:lnTo>
                    <a:pt x="33" y="20"/>
                  </a:lnTo>
                  <a:lnTo>
                    <a:pt x="33" y="21"/>
                  </a:lnTo>
                  <a:lnTo>
                    <a:pt x="33" y="23"/>
                  </a:lnTo>
                  <a:lnTo>
                    <a:pt x="32" y="24"/>
                  </a:lnTo>
                  <a:lnTo>
                    <a:pt x="31" y="26"/>
                  </a:lnTo>
                  <a:lnTo>
                    <a:pt x="31" y="28"/>
                  </a:lnTo>
                  <a:lnTo>
                    <a:pt x="30" y="28"/>
                  </a:lnTo>
                  <a:lnTo>
                    <a:pt x="30" y="30"/>
                  </a:lnTo>
                  <a:lnTo>
                    <a:pt x="29" y="31"/>
                  </a:lnTo>
                  <a:lnTo>
                    <a:pt x="28" y="31"/>
                  </a:lnTo>
                  <a:lnTo>
                    <a:pt x="26" y="32"/>
                  </a:lnTo>
                  <a:lnTo>
                    <a:pt x="25" y="33"/>
                  </a:lnTo>
                  <a:lnTo>
                    <a:pt x="24" y="34"/>
                  </a:lnTo>
                  <a:lnTo>
                    <a:pt x="24" y="34"/>
                  </a:lnTo>
                  <a:lnTo>
                    <a:pt x="22" y="34"/>
                  </a:lnTo>
                  <a:lnTo>
                    <a:pt x="21" y="34"/>
                  </a:lnTo>
                  <a:lnTo>
                    <a:pt x="20" y="34"/>
                  </a:lnTo>
                  <a:lnTo>
                    <a:pt x="18" y="34"/>
                  </a:lnTo>
                  <a:lnTo>
                    <a:pt x="17" y="35"/>
                  </a:lnTo>
                  <a:lnTo>
                    <a:pt x="14" y="35"/>
                  </a:lnTo>
                  <a:lnTo>
                    <a:pt x="0" y="35"/>
                  </a:lnTo>
                  <a:lnTo>
                    <a:pt x="6" y="31"/>
                  </a:lnTo>
                  <a:lnTo>
                    <a:pt x="14" y="31"/>
                  </a:lnTo>
                  <a:lnTo>
                    <a:pt x="17" y="31"/>
                  </a:lnTo>
                  <a:lnTo>
                    <a:pt x="18" y="31"/>
                  </a:lnTo>
                  <a:lnTo>
                    <a:pt x="20" y="31"/>
                  </a:lnTo>
                  <a:lnTo>
                    <a:pt x="21" y="31"/>
                  </a:lnTo>
                  <a:lnTo>
                    <a:pt x="22" y="30"/>
                  </a:lnTo>
                  <a:lnTo>
                    <a:pt x="23" y="29"/>
                  </a:lnTo>
                  <a:lnTo>
                    <a:pt x="24" y="28"/>
                  </a:lnTo>
                  <a:lnTo>
                    <a:pt x="24" y="28"/>
                  </a:lnTo>
                  <a:lnTo>
                    <a:pt x="25" y="26"/>
                  </a:lnTo>
                  <a:lnTo>
                    <a:pt x="25" y="26"/>
                  </a:lnTo>
                  <a:lnTo>
                    <a:pt x="26" y="24"/>
                  </a:lnTo>
                  <a:lnTo>
                    <a:pt x="26" y="23"/>
                  </a:lnTo>
                  <a:lnTo>
                    <a:pt x="28" y="21"/>
                  </a:lnTo>
                  <a:lnTo>
                    <a:pt x="29" y="20"/>
                  </a:lnTo>
                  <a:lnTo>
                    <a:pt x="29" y="18"/>
                  </a:lnTo>
                  <a:lnTo>
                    <a:pt x="29" y="15"/>
                  </a:lnTo>
                  <a:lnTo>
                    <a:pt x="28" y="12"/>
                  </a:lnTo>
                  <a:lnTo>
                    <a:pt x="26" y="11"/>
                  </a:lnTo>
                  <a:lnTo>
                    <a:pt x="25" y="9"/>
                  </a:lnTo>
                  <a:lnTo>
                    <a:pt x="24" y="8"/>
                  </a:lnTo>
                  <a:lnTo>
                    <a:pt x="23" y="7"/>
                  </a:lnTo>
                  <a:lnTo>
                    <a:pt x="22" y="6"/>
                  </a:lnTo>
                  <a:lnTo>
                    <a:pt x="21" y="6"/>
                  </a:lnTo>
                  <a:lnTo>
                    <a:pt x="20" y="5"/>
                  </a:lnTo>
                  <a:lnTo>
                    <a:pt x="18" y="5"/>
                  </a:lnTo>
                  <a:lnTo>
                    <a:pt x="15" y="5"/>
                  </a:lnTo>
                  <a:lnTo>
                    <a:pt x="13" y="5"/>
                  </a:lnTo>
                  <a:lnTo>
                    <a:pt x="6" y="5"/>
                  </a:lnTo>
                  <a:lnTo>
                    <a:pt x="6" y="31"/>
                  </a:lnTo>
                  <a:lnTo>
                    <a:pt x="0" y="35"/>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28" name="Freeform 204"/>
            <p:cNvSpPr>
              <a:spLocks/>
            </p:cNvSpPr>
            <p:nvPr/>
          </p:nvSpPr>
          <p:spPr bwMode="auto">
            <a:xfrm>
              <a:off x="278" y="2956"/>
              <a:ext cx="31" cy="35"/>
            </a:xfrm>
            <a:custGeom>
              <a:avLst/>
              <a:gdLst/>
              <a:ahLst/>
              <a:cxnLst>
                <a:cxn ang="0">
                  <a:pos x="5" y="23"/>
                </a:cxn>
                <a:cxn ang="0">
                  <a:pos x="6" y="26"/>
                </a:cxn>
                <a:cxn ang="0">
                  <a:pos x="8" y="28"/>
                </a:cxn>
                <a:cxn ang="0">
                  <a:pos x="12" y="30"/>
                </a:cxn>
                <a:cxn ang="0">
                  <a:pos x="18" y="30"/>
                </a:cxn>
                <a:cxn ang="0">
                  <a:pos x="21" y="29"/>
                </a:cxn>
                <a:cxn ang="0">
                  <a:pos x="24" y="28"/>
                </a:cxn>
                <a:cxn ang="0">
                  <a:pos x="25" y="25"/>
                </a:cxn>
                <a:cxn ang="0">
                  <a:pos x="25" y="23"/>
                </a:cxn>
                <a:cxn ang="0">
                  <a:pos x="22" y="21"/>
                </a:cxn>
                <a:cxn ang="0">
                  <a:pos x="18" y="19"/>
                </a:cxn>
                <a:cxn ang="0">
                  <a:pos x="11" y="18"/>
                </a:cxn>
                <a:cxn ang="0">
                  <a:pos x="6" y="17"/>
                </a:cxn>
                <a:cxn ang="0">
                  <a:pos x="3" y="14"/>
                </a:cxn>
                <a:cxn ang="0">
                  <a:pos x="2" y="11"/>
                </a:cxn>
                <a:cxn ang="0">
                  <a:pos x="1" y="8"/>
                </a:cxn>
                <a:cxn ang="0">
                  <a:pos x="3" y="4"/>
                </a:cxn>
                <a:cxn ang="0">
                  <a:pos x="6" y="1"/>
                </a:cxn>
                <a:cxn ang="0">
                  <a:pos x="10" y="0"/>
                </a:cxn>
                <a:cxn ang="0">
                  <a:pos x="18" y="0"/>
                </a:cxn>
                <a:cxn ang="0">
                  <a:pos x="22" y="1"/>
                </a:cxn>
                <a:cxn ang="0">
                  <a:pos x="26" y="4"/>
                </a:cxn>
                <a:cxn ang="0">
                  <a:pos x="29" y="7"/>
                </a:cxn>
                <a:cxn ang="0">
                  <a:pos x="24" y="10"/>
                </a:cxn>
                <a:cxn ang="0">
                  <a:pos x="22" y="6"/>
                </a:cxn>
                <a:cxn ang="0">
                  <a:pos x="19" y="4"/>
                </a:cxn>
                <a:cxn ang="0">
                  <a:pos x="12" y="4"/>
                </a:cxn>
                <a:cxn ang="0">
                  <a:pos x="8" y="5"/>
                </a:cxn>
                <a:cxn ang="0">
                  <a:pos x="6" y="8"/>
                </a:cxn>
                <a:cxn ang="0">
                  <a:pos x="6" y="11"/>
                </a:cxn>
                <a:cxn ang="0">
                  <a:pos x="9" y="13"/>
                </a:cxn>
                <a:cxn ang="0">
                  <a:pos x="16" y="14"/>
                </a:cxn>
                <a:cxn ang="0">
                  <a:pos x="22" y="16"/>
                </a:cxn>
                <a:cxn ang="0">
                  <a:pos x="26" y="18"/>
                </a:cxn>
                <a:cxn ang="0">
                  <a:pos x="29" y="21"/>
                </a:cxn>
                <a:cxn ang="0">
                  <a:pos x="30" y="24"/>
                </a:cxn>
                <a:cxn ang="0">
                  <a:pos x="29" y="28"/>
                </a:cxn>
                <a:cxn ang="0">
                  <a:pos x="26" y="31"/>
                </a:cxn>
                <a:cxn ang="0">
                  <a:pos x="22" y="33"/>
                </a:cxn>
                <a:cxn ang="0">
                  <a:pos x="16" y="34"/>
                </a:cxn>
                <a:cxn ang="0">
                  <a:pos x="9" y="33"/>
                </a:cxn>
                <a:cxn ang="0">
                  <a:pos x="4" y="31"/>
                </a:cxn>
                <a:cxn ang="0">
                  <a:pos x="1" y="28"/>
                </a:cxn>
                <a:cxn ang="0">
                  <a:pos x="0" y="22"/>
                </a:cxn>
              </a:cxnLst>
              <a:rect l="0" t="0" r="r" b="b"/>
              <a:pathLst>
                <a:path w="31" h="35">
                  <a:moveTo>
                    <a:pt x="0" y="22"/>
                  </a:moveTo>
                  <a:lnTo>
                    <a:pt x="5" y="22"/>
                  </a:lnTo>
                  <a:lnTo>
                    <a:pt x="5" y="23"/>
                  </a:lnTo>
                  <a:lnTo>
                    <a:pt x="5" y="25"/>
                  </a:lnTo>
                  <a:lnTo>
                    <a:pt x="5" y="26"/>
                  </a:lnTo>
                  <a:lnTo>
                    <a:pt x="6" y="26"/>
                  </a:lnTo>
                  <a:lnTo>
                    <a:pt x="6" y="28"/>
                  </a:lnTo>
                  <a:lnTo>
                    <a:pt x="7" y="28"/>
                  </a:lnTo>
                  <a:lnTo>
                    <a:pt x="8" y="28"/>
                  </a:lnTo>
                  <a:lnTo>
                    <a:pt x="9" y="29"/>
                  </a:lnTo>
                  <a:lnTo>
                    <a:pt x="10" y="29"/>
                  </a:lnTo>
                  <a:lnTo>
                    <a:pt x="12" y="30"/>
                  </a:lnTo>
                  <a:lnTo>
                    <a:pt x="14" y="30"/>
                  </a:lnTo>
                  <a:lnTo>
                    <a:pt x="16" y="30"/>
                  </a:lnTo>
                  <a:lnTo>
                    <a:pt x="18" y="30"/>
                  </a:lnTo>
                  <a:lnTo>
                    <a:pt x="19" y="30"/>
                  </a:lnTo>
                  <a:lnTo>
                    <a:pt x="20" y="29"/>
                  </a:lnTo>
                  <a:lnTo>
                    <a:pt x="21" y="29"/>
                  </a:lnTo>
                  <a:lnTo>
                    <a:pt x="22" y="29"/>
                  </a:lnTo>
                  <a:lnTo>
                    <a:pt x="23" y="28"/>
                  </a:lnTo>
                  <a:lnTo>
                    <a:pt x="24" y="28"/>
                  </a:lnTo>
                  <a:lnTo>
                    <a:pt x="25" y="26"/>
                  </a:lnTo>
                  <a:lnTo>
                    <a:pt x="25" y="26"/>
                  </a:lnTo>
                  <a:lnTo>
                    <a:pt x="25" y="25"/>
                  </a:lnTo>
                  <a:lnTo>
                    <a:pt x="25" y="24"/>
                  </a:lnTo>
                  <a:lnTo>
                    <a:pt x="25" y="23"/>
                  </a:lnTo>
                  <a:lnTo>
                    <a:pt x="25" y="23"/>
                  </a:lnTo>
                  <a:lnTo>
                    <a:pt x="24" y="22"/>
                  </a:lnTo>
                  <a:lnTo>
                    <a:pt x="23" y="21"/>
                  </a:lnTo>
                  <a:lnTo>
                    <a:pt x="22" y="21"/>
                  </a:lnTo>
                  <a:lnTo>
                    <a:pt x="21" y="21"/>
                  </a:lnTo>
                  <a:lnTo>
                    <a:pt x="20" y="20"/>
                  </a:lnTo>
                  <a:lnTo>
                    <a:pt x="18" y="19"/>
                  </a:lnTo>
                  <a:lnTo>
                    <a:pt x="17" y="18"/>
                  </a:lnTo>
                  <a:lnTo>
                    <a:pt x="13" y="18"/>
                  </a:lnTo>
                  <a:lnTo>
                    <a:pt x="11" y="18"/>
                  </a:lnTo>
                  <a:lnTo>
                    <a:pt x="9" y="18"/>
                  </a:lnTo>
                  <a:lnTo>
                    <a:pt x="7" y="17"/>
                  </a:lnTo>
                  <a:lnTo>
                    <a:pt x="6" y="17"/>
                  </a:lnTo>
                  <a:lnTo>
                    <a:pt x="5" y="16"/>
                  </a:lnTo>
                  <a:lnTo>
                    <a:pt x="4" y="15"/>
                  </a:lnTo>
                  <a:lnTo>
                    <a:pt x="3" y="14"/>
                  </a:lnTo>
                  <a:lnTo>
                    <a:pt x="3" y="13"/>
                  </a:lnTo>
                  <a:lnTo>
                    <a:pt x="2" y="13"/>
                  </a:lnTo>
                  <a:lnTo>
                    <a:pt x="2" y="11"/>
                  </a:lnTo>
                  <a:lnTo>
                    <a:pt x="1" y="10"/>
                  </a:lnTo>
                  <a:lnTo>
                    <a:pt x="1" y="9"/>
                  </a:lnTo>
                  <a:lnTo>
                    <a:pt x="1" y="8"/>
                  </a:lnTo>
                  <a:lnTo>
                    <a:pt x="2" y="6"/>
                  </a:lnTo>
                  <a:lnTo>
                    <a:pt x="2" y="6"/>
                  </a:lnTo>
                  <a:lnTo>
                    <a:pt x="3" y="4"/>
                  </a:lnTo>
                  <a:lnTo>
                    <a:pt x="3" y="4"/>
                  </a:lnTo>
                  <a:lnTo>
                    <a:pt x="5" y="2"/>
                  </a:lnTo>
                  <a:lnTo>
                    <a:pt x="6" y="1"/>
                  </a:lnTo>
                  <a:lnTo>
                    <a:pt x="7" y="1"/>
                  </a:lnTo>
                  <a:lnTo>
                    <a:pt x="9" y="1"/>
                  </a:lnTo>
                  <a:lnTo>
                    <a:pt x="10" y="0"/>
                  </a:lnTo>
                  <a:lnTo>
                    <a:pt x="12" y="0"/>
                  </a:lnTo>
                  <a:lnTo>
                    <a:pt x="14" y="0"/>
                  </a:lnTo>
                  <a:lnTo>
                    <a:pt x="18" y="0"/>
                  </a:lnTo>
                  <a:lnTo>
                    <a:pt x="19" y="0"/>
                  </a:lnTo>
                  <a:lnTo>
                    <a:pt x="21" y="1"/>
                  </a:lnTo>
                  <a:lnTo>
                    <a:pt x="22" y="1"/>
                  </a:lnTo>
                  <a:lnTo>
                    <a:pt x="23" y="1"/>
                  </a:lnTo>
                  <a:lnTo>
                    <a:pt x="25" y="2"/>
                  </a:lnTo>
                  <a:lnTo>
                    <a:pt x="26" y="4"/>
                  </a:lnTo>
                  <a:lnTo>
                    <a:pt x="27" y="4"/>
                  </a:lnTo>
                  <a:lnTo>
                    <a:pt x="27" y="6"/>
                  </a:lnTo>
                  <a:lnTo>
                    <a:pt x="29" y="7"/>
                  </a:lnTo>
                  <a:lnTo>
                    <a:pt x="29" y="9"/>
                  </a:lnTo>
                  <a:lnTo>
                    <a:pt x="29" y="10"/>
                  </a:lnTo>
                  <a:lnTo>
                    <a:pt x="24" y="10"/>
                  </a:lnTo>
                  <a:lnTo>
                    <a:pt x="24" y="9"/>
                  </a:lnTo>
                  <a:lnTo>
                    <a:pt x="23" y="7"/>
                  </a:lnTo>
                  <a:lnTo>
                    <a:pt x="22" y="6"/>
                  </a:lnTo>
                  <a:lnTo>
                    <a:pt x="22" y="5"/>
                  </a:lnTo>
                  <a:lnTo>
                    <a:pt x="21" y="5"/>
                  </a:lnTo>
                  <a:lnTo>
                    <a:pt x="19" y="4"/>
                  </a:lnTo>
                  <a:lnTo>
                    <a:pt x="17" y="4"/>
                  </a:lnTo>
                  <a:lnTo>
                    <a:pt x="14" y="4"/>
                  </a:lnTo>
                  <a:lnTo>
                    <a:pt x="12" y="4"/>
                  </a:lnTo>
                  <a:lnTo>
                    <a:pt x="10" y="4"/>
                  </a:lnTo>
                  <a:lnTo>
                    <a:pt x="9" y="5"/>
                  </a:lnTo>
                  <a:lnTo>
                    <a:pt x="8" y="5"/>
                  </a:lnTo>
                  <a:lnTo>
                    <a:pt x="7" y="6"/>
                  </a:lnTo>
                  <a:lnTo>
                    <a:pt x="7" y="7"/>
                  </a:lnTo>
                  <a:lnTo>
                    <a:pt x="6" y="8"/>
                  </a:lnTo>
                  <a:lnTo>
                    <a:pt x="6" y="9"/>
                  </a:lnTo>
                  <a:lnTo>
                    <a:pt x="6" y="10"/>
                  </a:lnTo>
                  <a:lnTo>
                    <a:pt x="6" y="11"/>
                  </a:lnTo>
                  <a:lnTo>
                    <a:pt x="7" y="11"/>
                  </a:lnTo>
                  <a:lnTo>
                    <a:pt x="7" y="12"/>
                  </a:lnTo>
                  <a:lnTo>
                    <a:pt x="9" y="13"/>
                  </a:lnTo>
                  <a:lnTo>
                    <a:pt x="10" y="13"/>
                  </a:lnTo>
                  <a:lnTo>
                    <a:pt x="12" y="14"/>
                  </a:lnTo>
                  <a:lnTo>
                    <a:pt x="16" y="14"/>
                  </a:lnTo>
                  <a:lnTo>
                    <a:pt x="18" y="15"/>
                  </a:lnTo>
                  <a:lnTo>
                    <a:pt x="21" y="16"/>
                  </a:lnTo>
                  <a:lnTo>
                    <a:pt x="22" y="16"/>
                  </a:lnTo>
                  <a:lnTo>
                    <a:pt x="24" y="16"/>
                  </a:lnTo>
                  <a:lnTo>
                    <a:pt x="25" y="17"/>
                  </a:lnTo>
                  <a:lnTo>
                    <a:pt x="26" y="18"/>
                  </a:lnTo>
                  <a:lnTo>
                    <a:pt x="27" y="18"/>
                  </a:lnTo>
                  <a:lnTo>
                    <a:pt x="28" y="20"/>
                  </a:lnTo>
                  <a:lnTo>
                    <a:pt x="29" y="21"/>
                  </a:lnTo>
                  <a:lnTo>
                    <a:pt x="29" y="22"/>
                  </a:lnTo>
                  <a:lnTo>
                    <a:pt x="30" y="23"/>
                  </a:lnTo>
                  <a:lnTo>
                    <a:pt x="30" y="24"/>
                  </a:lnTo>
                  <a:lnTo>
                    <a:pt x="30" y="26"/>
                  </a:lnTo>
                  <a:lnTo>
                    <a:pt x="29" y="27"/>
                  </a:lnTo>
                  <a:lnTo>
                    <a:pt x="29" y="28"/>
                  </a:lnTo>
                  <a:lnTo>
                    <a:pt x="28" y="29"/>
                  </a:lnTo>
                  <a:lnTo>
                    <a:pt x="27" y="30"/>
                  </a:lnTo>
                  <a:lnTo>
                    <a:pt x="26" y="31"/>
                  </a:lnTo>
                  <a:lnTo>
                    <a:pt x="25" y="32"/>
                  </a:lnTo>
                  <a:lnTo>
                    <a:pt x="23" y="33"/>
                  </a:lnTo>
                  <a:lnTo>
                    <a:pt x="22" y="33"/>
                  </a:lnTo>
                  <a:lnTo>
                    <a:pt x="20" y="34"/>
                  </a:lnTo>
                  <a:lnTo>
                    <a:pt x="18" y="34"/>
                  </a:lnTo>
                  <a:lnTo>
                    <a:pt x="16" y="34"/>
                  </a:lnTo>
                  <a:lnTo>
                    <a:pt x="13" y="34"/>
                  </a:lnTo>
                  <a:lnTo>
                    <a:pt x="11" y="34"/>
                  </a:lnTo>
                  <a:lnTo>
                    <a:pt x="9" y="33"/>
                  </a:lnTo>
                  <a:lnTo>
                    <a:pt x="7" y="33"/>
                  </a:lnTo>
                  <a:lnTo>
                    <a:pt x="5" y="32"/>
                  </a:lnTo>
                  <a:lnTo>
                    <a:pt x="4" y="31"/>
                  </a:lnTo>
                  <a:lnTo>
                    <a:pt x="3" y="30"/>
                  </a:lnTo>
                  <a:lnTo>
                    <a:pt x="2" y="28"/>
                  </a:lnTo>
                  <a:lnTo>
                    <a:pt x="1" y="28"/>
                  </a:lnTo>
                  <a:lnTo>
                    <a:pt x="1" y="26"/>
                  </a:lnTo>
                  <a:lnTo>
                    <a:pt x="0" y="24"/>
                  </a:lnTo>
                  <a:lnTo>
                    <a:pt x="0" y="22"/>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29" name="Freeform 205"/>
            <p:cNvSpPr>
              <a:spLocks/>
            </p:cNvSpPr>
            <p:nvPr/>
          </p:nvSpPr>
          <p:spPr bwMode="auto">
            <a:xfrm>
              <a:off x="320" y="2956"/>
              <a:ext cx="37" cy="35"/>
            </a:xfrm>
            <a:custGeom>
              <a:avLst/>
              <a:gdLst/>
              <a:ahLst/>
              <a:cxnLst>
                <a:cxn ang="0">
                  <a:pos x="16" y="34"/>
                </a:cxn>
                <a:cxn ang="0">
                  <a:pos x="15" y="20"/>
                </a:cxn>
                <a:cxn ang="0">
                  <a:pos x="0" y="0"/>
                </a:cxn>
                <a:cxn ang="0">
                  <a:pos x="7" y="0"/>
                </a:cxn>
                <a:cxn ang="0">
                  <a:pos x="14" y="11"/>
                </a:cxn>
                <a:cxn ang="0">
                  <a:pos x="15" y="12"/>
                </a:cxn>
                <a:cxn ang="0">
                  <a:pos x="16" y="13"/>
                </a:cxn>
                <a:cxn ang="0">
                  <a:pos x="17" y="15"/>
                </a:cxn>
                <a:cxn ang="0">
                  <a:pos x="19" y="16"/>
                </a:cxn>
                <a:cxn ang="0">
                  <a:pos x="20" y="15"/>
                </a:cxn>
                <a:cxn ang="0">
                  <a:pos x="20" y="13"/>
                </a:cxn>
                <a:cxn ang="0">
                  <a:pos x="21" y="11"/>
                </a:cxn>
                <a:cxn ang="0">
                  <a:pos x="22" y="10"/>
                </a:cxn>
                <a:cxn ang="0">
                  <a:pos x="29" y="0"/>
                </a:cxn>
                <a:cxn ang="0">
                  <a:pos x="36" y="0"/>
                </a:cxn>
                <a:cxn ang="0">
                  <a:pos x="21" y="20"/>
                </a:cxn>
                <a:cxn ang="0">
                  <a:pos x="21" y="34"/>
                </a:cxn>
                <a:cxn ang="0">
                  <a:pos x="16" y="34"/>
                </a:cxn>
              </a:cxnLst>
              <a:rect l="0" t="0" r="r" b="b"/>
              <a:pathLst>
                <a:path w="37" h="35">
                  <a:moveTo>
                    <a:pt x="16" y="34"/>
                  </a:moveTo>
                  <a:lnTo>
                    <a:pt x="15" y="20"/>
                  </a:lnTo>
                  <a:lnTo>
                    <a:pt x="0" y="0"/>
                  </a:lnTo>
                  <a:lnTo>
                    <a:pt x="7" y="0"/>
                  </a:lnTo>
                  <a:lnTo>
                    <a:pt x="14" y="11"/>
                  </a:lnTo>
                  <a:lnTo>
                    <a:pt x="15" y="12"/>
                  </a:lnTo>
                  <a:lnTo>
                    <a:pt x="16" y="13"/>
                  </a:lnTo>
                  <a:lnTo>
                    <a:pt x="17" y="15"/>
                  </a:lnTo>
                  <a:lnTo>
                    <a:pt x="19" y="16"/>
                  </a:lnTo>
                  <a:lnTo>
                    <a:pt x="20" y="15"/>
                  </a:lnTo>
                  <a:lnTo>
                    <a:pt x="20" y="13"/>
                  </a:lnTo>
                  <a:lnTo>
                    <a:pt x="21" y="11"/>
                  </a:lnTo>
                  <a:lnTo>
                    <a:pt x="22" y="10"/>
                  </a:lnTo>
                  <a:lnTo>
                    <a:pt x="29" y="0"/>
                  </a:lnTo>
                  <a:lnTo>
                    <a:pt x="36" y="0"/>
                  </a:lnTo>
                  <a:lnTo>
                    <a:pt x="21" y="20"/>
                  </a:lnTo>
                  <a:lnTo>
                    <a:pt x="21" y="34"/>
                  </a:lnTo>
                  <a:lnTo>
                    <a:pt x="16" y="34"/>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30" name="Freeform 206"/>
            <p:cNvSpPr>
              <a:spLocks/>
            </p:cNvSpPr>
            <p:nvPr/>
          </p:nvSpPr>
          <p:spPr bwMode="auto">
            <a:xfrm>
              <a:off x="369" y="2956"/>
              <a:ext cx="30" cy="35"/>
            </a:xfrm>
            <a:custGeom>
              <a:avLst/>
              <a:gdLst/>
              <a:ahLst/>
              <a:cxnLst>
                <a:cxn ang="0">
                  <a:pos x="4" y="23"/>
                </a:cxn>
                <a:cxn ang="0">
                  <a:pos x="5" y="26"/>
                </a:cxn>
                <a:cxn ang="0">
                  <a:pos x="8" y="28"/>
                </a:cxn>
                <a:cxn ang="0">
                  <a:pos x="12" y="30"/>
                </a:cxn>
                <a:cxn ang="0">
                  <a:pos x="17" y="30"/>
                </a:cxn>
                <a:cxn ang="0">
                  <a:pos x="21" y="29"/>
                </a:cxn>
                <a:cxn ang="0">
                  <a:pos x="24" y="28"/>
                </a:cxn>
                <a:cxn ang="0">
                  <a:pos x="25" y="25"/>
                </a:cxn>
                <a:cxn ang="0">
                  <a:pos x="24" y="23"/>
                </a:cxn>
                <a:cxn ang="0">
                  <a:pos x="22" y="21"/>
                </a:cxn>
                <a:cxn ang="0">
                  <a:pos x="20" y="20"/>
                </a:cxn>
                <a:cxn ang="0">
                  <a:pos x="13" y="18"/>
                </a:cxn>
                <a:cxn ang="0">
                  <a:pos x="7" y="17"/>
                </a:cxn>
                <a:cxn ang="0">
                  <a:pos x="4" y="15"/>
                </a:cxn>
                <a:cxn ang="0">
                  <a:pos x="2" y="13"/>
                </a:cxn>
                <a:cxn ang="0">
                  <a:pos x="1" y="9"/>
                </a:cxn>
                <a:cxn ang="0">
                  <a:pos x="2" y="6"/>
                </a:cxn>
                <a:cxn ang="0">
                  <a:pos x="4" y="2"/>
                </a:cxn>
                <a:cxn ang="0">
                  <a:pos x="8" y="1"/>
                </a:cxn>
                <a:cxn ang="0">
                  <a:pos x="15" y="0"/>
                </a:cxn>
                <a:cxn ang="0">
                  <a:pos x="21" y="1"/>
                </a:cxn>
                <a:cxn ang="0">
                  <a:pos x="24" y="2"/>
                </a:cxn>
                <a:cxn ang="0">
                  <a:pos x="27" y="6"/>
                </a:cxn>
                <a:cxn ang="0">
                  <a:pos x="29" y="10"/>
                </a:cxn>
                <a:cxn ang="0">
                  <a:pos x="23" y="7"/>
                </a:cxn>
                <a:cxn ang="0">
                  <a:pos x="20" y="5"/>
                </a:cxn>
                <a:cxn ang="0">
                  <a:pos x="15" y="4"/>
                </a:cxn>
                <a:cxn ang="0">
                  <a:pos x="9" y="5"/>
                </a:cxn>
                <a:cxn ang="0">
                  <a:pos x="6" y="7"/>
                </a:cxn>
                <a:cxn ang="0">
                  <a:pos x="6" y="10"/>
                </a:cxn>
                <a:cxn ang="0">
                  <a:pos x="7" y="12"/>
                </a:cxn>
                <a:cxn ang="0">
                  <a:pos x="12" y="14"/>
                </a:cxn>
                <a:cxn ang="0">
                  <a:pos x="20" y="16"/>
                </a:cxn>
                <a:cxn ang="0">
                  <a:pos x="25" y="17"/>
                </a:cxn>
                <a:cxn ang="0">
                  <a:pos x="28" y="20"/>
                </a:cxn>
                <a:cxn ang="0">
                  <a:pos x="29" y="23"/>
                </a:cxn>
                <a:cxn ang="0">
                  <a:pos x="29" y="27"/>
                </a:cxn>
                <a:cxn ang="0">
                  <a:pos x="27" y="30"/>
                </a:cxn>
                <a:cxn ang="0">
                  <a:pos x="23" y="33"/>
                </a:cxn>
                <a:cxn ang="0">
                  <a:pos x="18" y="34"/>
                </a:cxn>
                <a:cxn ang="0">
                  <a:pos x="10" y="34"/>
                </a:cxn>
                <a:cxn ang="0">
                  <a:pos x="5" y="32"/>
                </a:cxn>
                <a:cxn ang="0">
                  <a:pos x="1" y="28"/>
                </a:cxn>
                <a:cxn ang="0">
                  <a:pos x="0" y="24"/>
                </a:cxn>
              </a:cxnLst>
              <a:rect l="0" t="0" r="r" b="b"/>
              <a:pathLst>
                <a:path w="30" h="35">
                  <a:moveTo>
                    <a:pt x="0" y="22"/>
                  </a:moveTo>
                  <a:lnTo>
                    <a:pt x="4" y="22"/>
                  </a:lnTo>
                  <a:lnTo>
                    <a:pt x="4" y="23"/>
                  </a:lnTo>
                  <a:lnTo>
                    <a:pt x="5" y="25"/>
                  </a:lnTo>
                  <a:lnTo>
                    <a:pt x="5" y="26"/>
                  </a:lnTo>
                  <a:lnTo>
                    <a:pt x="5" y="26"/>
                  </a:lnTo>
                  <a:lnTo>
                    <a:pt x="6" y="28"/>
                  </a:lnTo>
                  <a:lnTo>
                    <a:pt x="7" y="28"/>
                  </a:lnTo>
                  <a:lnTo>
                    <a:pt x="8" y="28"/>
                  </a:lnTo>
                  <a:lnTo>
                    <a:pt x="9" y="29"/>
                  </a:lnTo>
                  <a:lnTo>
                    <a:pt x="10" y="29"/>
                  </a:lnTo>
                  <a:lnTo>
                    <a:pt x="12" y="30"/>
                  </a:lnTo>
                  <a:lnTo>
                    <a:pt x="13" y="30"/>
                  </a:lnTo>
                  <a:lnTo>
                    <a:pt x="16" y="30"/>
                  </a:lnTo>
                  <a:lnTo>
                    <a:pt x="17" y="30"/>
                  </a:lnTo>
                  <a:lnTo>
                    <a:pt x="18" y="30"/>
                  </a:lnTo>
                  <a:lnTo>
                    <a:pt x="20" y="29"/>
                  </a:lnTo>
                  <a:lnTo>
                    <a:pt x="21" y="29"/>
                  </a:lnTo>
                  <a:lnTo>
                    <a:pt x="22" y="29"/>
                  </a:lnTo>
                  <a:lnTo>
                    <a:pt x="23" y="28"/>
                  </a:lnTo>
                  <a:lnTo>
                    <a:pt x="24" y="28"/>
                  </a:lnTo>
                  <a:lnTo>
                    <a:pt x="24" y="26"/>
                  </a:lnTo>
                  <a:lnTo>
                    <a:pt x="25" y="26"/>
                  </a:lnTo>
                  <a:lnTo>
                    <a:pt x="25" y="25"/>
                  </a:lnTo>
                  <a:lnTo>
                    <a:pt x="25" y="24"/>
                  </a:lnTo>
                  <a:lnTo>
                    <a:pt x="24" y="23"/>
                  </a:lnTo>
                  <a:lnTo>
                    <a:pt x="24" y="23"/>
                  </a:lnTo>
                  <a:lnTo>
                    <a:pt x="24" y="22"/>
                  </a:lnTo>
                  <a:lnTo>
                    <a:pt x="23" y="21"/>
                  </a:lnTo>
                  <a:lnTo>
                    <a:pt x="22" y="21"/>
                  </a:lnTo>
                  <a:lnTo>
                    <a:pt x="21" y="21"/>
                  </a:lnTo>
                  <a:lnTo>
                    <a:pt x="20" y="21"/>
                  </a:lnTo>
                  <a:lnTo>
                    <a:pt x="20" y="20"/>
                  </a:lnTo>
                  <a:lnTo>
                    <a:pt x="18" y="19"/>
                  </a:lnTo>
                  <a:lnTo>
                    <a:pt x="16" y="18"/>
                  </a:lnTo>
                  <a:lnTo>
                    <a:pt x="13" y="18"/>
                  </a:lnTo>
                  <a:lnTo>
                    <a:pt x="10" y="18"/>
                  </a:lnTo>
                  <a:lnTo>
                    <a:pt x="9" y="18"/>
                  </a:lnTo>
                  <a:lnTo>
                    <a:pt x="7" y="17"/>
                  </a:lnTo>
                  <a:lnTo>
                    <a:pt x="6" y="17"/>
                  </a:lnTo>
                  <a:lnTo>
                    <a:pt x="5" y="16"/>
                  </a:lnTo>
                  <a:lnTo>
                    <a:pt x="4" y="15"/>
                  </a:lnTo>
                  <a:lnTo>
                    <a:pt x="3" y="14"/>
                  </a:lnTo>
                  <a:lnTo>
                    <a:pt x="2" y="13"/>
                  </a:lnTo>
                  <a:lnTo>
                    <a:pt x="2" y="13"/>
                  </a:lnTo>
                  <a:lnTo>
                    <a:pt x="1" y="11"/>
                  </a:lnTo>
                  <a:lnTo>
                    <a:pt x="1" y="10"/>
                  </a:lnTo>
                  <a:lnTo>
                    <a:pt x="1" y="9"/>
                  </a:lnTo>
                  <a:lnTo>
                    <a:pt x="1" y="8"/>
                  </a:lnTo>
                  <a:lnTo>
                    <a:pt x="1" y="6"/>
                  </a:lnTo>
                  <a:lnTo>
                    <a:pt x="2" y="6"/>
                  </a:lnTo>
                  <a:lnTo>
                    <a:pt x="2" y="4"/>
                  </a:lnTo>
                  <a:lnTo>
                    <a:pt x="3" y="4"/>
                  </a:lnTo>
                  <a:lnTo>
                    <a:pt x="4" y="2"/>
                  </a:lnTo>
                  <a:lnTo>
                    <a:pt x="5" y="1"/>
                  </a:lnTo>
                  <a:lnTo>
                    <a:pt x="6" y="1"/>
                  </a:lnTo>
                  <a:lnTo>
                    <a:pt x="8" y="1"/>
                  </a:lnTo>
                  <a:lnTo>
                    <a:pt x="10" y="0"/>
                  </a:lnTo>
                  <a:lnTo>
                    <a:pt x="12" y="0"/>
                  </a:lnTo>
                  <a:lnTo>
                    <a:pt x="15" y="0"/>
                  </a:lnTo>
                  <a:lnTo>
                    <a:pt x="17" y="0"/>
                  </a:lnTo>
                  <a:lnTo>
                    <a:pt x="19" y="0"/>
                  </a:lnTo>
                  <a:lnTo>
                    <a:pt x="21" y="1"/>
                  </a:lnTo>
                  <a:lnTo>
                    <a:pt x="22" y="1"/>
                  </a:lnTo>
                  <a:lnTo>
                    <a:pt x="23" y="1"/>
                  </a:lnTo>
                  <a:lnTo>
                    <a:pt x="24" y="2"/>
                  </a:lnTo>
                  <a:lnTo>
                    <a:pt x="25" y="4"/>
                  </a:lnTo>
                  <a:lnTo>
                    <a:pt x="26" y="4"/>
                  </a:lnTo>
                  <a:lnTo>
                    <a:pt x="27" y="6"/>
                  </a:lnTo>
                  <a:lnTo>
                    <a:pt x="28" y="7"/>
                  </a:lnTo>
                  <a:lnTo>
                    <a:pt x="29" y="9"/>
                  </a:lnTo>
                  <a:lnTo>
                    <a:pt x="29" y="10"/>
                  </a:lnTo>
                  <a:lnTo>
                    <a:pt x="24" y="10"/>
                  </a:lnTo>
                  <a:lnTo>
                    <a:pt x="24" y="9"/>
                  </a:lnTo>
                  <a:lnTo>
                    <a:pt x="23" y="7"/>
                  </a:lnTo>
                  <a:lnTo>
                    <a:pt x="22" y="6"/>
                  </a:lnTo>
                  <a:lnTo>
                    <a:pt x="21" y="5"/>
                  </a:lnTo>
                  <a:lnTo>
                    <a:pt x="20" y="5"/>
                  </a:lnTo>
                  <a:lnTo>
                    <a:pt x="18" y="4"/>
                  </a:lnTo>
                  <a:lnTo>
                    <a:pt x="17" y="4"/>
                  </a:lnTo>
                  <a:lnTo>
                    <a:pt x="15" y="4"/>
                  </a:lnTo>
                  <a:lnTo>
                    <a:pt x="12" y="4"/>
                  </a:lnTo>
                  <a:lnTo>
                    <a:pt x="10" y="4"/>
                  </a:lnTo>
                  <a:lnTo>
                    <a:pt x="9" y="5"/>
                  </a:lnTo>
                  <a:lnTo>
                    <a:pt x="8" y="5"/>
                  </a:lnTo>
                  <a:lnTo>
                    <a:pt x="7" y="6"/>
                  </a:lnTo>
                  <a:lnTo>
                    <a:pt x="6" y="7"/>
                  </a:lnTo>
                  <a:lnTo>
                    <a:pt x="6" y="8"/>
                  </a:lnTo>
                  <a:lnTo>
                    <a:pt x="6" y="9"/>
                  </a:lnTo>
                  <a:lnTo>
                    <a:pt x="6" y="10"/>
                  </a:lnTo>
                  <a:lnTo>
                    <a:pt x="6" y="11"/>
                  </a:lnTo>
                  <a:lnTo>
                    <a:pt x="6" y="11"/>
                  </a:lnTo>
                  <a:lnTo>
                    <a:pt x="7" y="12"/>
                  </a:lnTo>
                  <a:lnTo>
                    <a:pt x="8" y="13"/>
                  </a:lnTo>
                  <a:lnTo>
                    <a:pt x="10" y="13"/>
                  </a:lnTo>
                  <a:lnTo>
                    <a:pt x="12" y="14"/>
                  </a:lnTo>
                  <a:lnTo>
                    <a:pt x="16" y="14"/>
                  </a:lnTo>
                  <a:lnTo>
                    <a:pt x="18" y="15"/>
                  </a:lnTo>
                  <a:lnTo>
                    <a:pt x="20" y="16"/>
                  </a:lnTo>
                  <a:lnTo>
                    <a:pt x="22" y="16"/>
                  </a:lnTo>
                  <a:lnTo>
                    <a:pt x="24" y="16"/>
                  </a:lnTo>
                  <a:lnTo>
                    <a:pt x="25" y="17"/>
                  </a:lnTo>
                  <a:lnTo>
                    <a:pt x="26" y="18"/>
                  </a:lnTo>
                  <a:lnTo>
                    <a:pt x="27" y="18"/>
                  </a:lnTo>
                  <a:lnTo>
                    <a:pt x="28" y="20"/>
                  </a:lnTo>
                  <a:lnTo>
                    <a:pt x="28" y="21"/>
                  </a:lnTo>
                  <a:lnTo>
                    <a:pt x="29" y="22"/>
                  </a:lnTo>
                  <a:lnTo>
                    <a:pt x="29" y="23"/>
                  </a:lnTo>
                  <a:lnTo>
                    <a:pt x="29" y="24"/>
                  </a:lnTo>
                  <a:lnTo>
                    <a:pt x="29" y="26"/>
                  </a:lnTo>
                  <a:lnTo>
                    <a:pt x="29" y="27"/>
                  </a:lnTo>
                  <a:lnTo>
                    <a:pt x="28" y="28"/>
                  </a:lnTo>
                  <a:lnTo>
                    <a:pt x="28" y="29"/>
                  </a:lnTo>
                  <a:lnTo>
                    <a:pt x="27" y="30"/>
                  </a:lnTo>
                  <a:lnTo>
                    <a:pt x="26" y="31"/>
                  </a:lnTo>
                  <a:lnTo>
                    <a:pt x="24" y="32"/>
                  </a:lnTo>
                  <a:lnTo>
                    <a:pt x="23" y="33"/>
                  </a:lnTo>
                  <a:lnTo>
                    <a:pt x="21" y="33"/>
                  </a:lnTo>
                  <a:lnTo>
                    <a:pt x="20" y="34"/>
                  </a:lnTo>
                  <a:lnTo>
                    <a:pt x="18" y="34"/>
                  </a:lnTo>
                  <a:lnTo>
                    <a:pt x="16" y="34"/>
                  </a:lnTo>
                  <a:lnTo>
                    <a:pt x="12" y="34"/>
                  </a:lnTo>
                  <a:lnTo>
                    <a:pt x="10" y="34"/>
                  </a:lnTo>
                  <a:lnTo>
                    <a:pt x="8" y="33"/>
                  </a:lnTo>
                  <a:lnTo>
                    <a:pt x="6" y="33"/>
                  </a:lnTo>
                  <a:lnTo>
                    <a:pt x="5" y="32"/>
                  </a:lnTo>
                  <a:lnTo>
                    <a:pt x="4" y="31"/>
                  </a:lnTo>
                  <a:lnTo>
                    <a:pt x="2" y="30"/>
                  </a:lnTo>
                  <a:lnTo>
                    <a:pt x="1" y="28"/>
                  </a:lnTo>
                  <a:lnTo>
                    <a:pt x="1" y="28"/>
                  </a:lnTo>
                  <a:lnTo>
                    <a:pt x="0" y="26"/>
                  </a:lnTo>
                  <a:lnTo>
                    <a:pt x="0" y="24"/>
                  </a:lnTo>
                  <a:lnTo>
                    <a:pt x="0" y="22"/>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31" name="Freeform 207"/>
            <p:cNvSpPr>
              <a:spLocks/>
            </p:cNvSpPr>
            <p:nvPr/>
          </p:nvSpPr>
          <p:spPr bwMode="auto">
            <a:xfrm>
              <a:off x="413" y="2956"/>
              <a:ext cx="33" cy="35"/>
            </a:xfrm>
            <a:custGeom>
              <a:avLst/>
              <a:gdLst/>
              <a:ahLst/>
              <a:cxnLst>
                <a:cxn ang="0">
                  <a:pos x="13" y="34"/>
                </a:cxn>
                <a:cxn ang="0">
                  <a:pos x="13" y="4"/>
                </a:cxn>
                <a:cxn ang="0">
                  <a:pos x="0" y="4"/>
                </a:cxn>
                <a:cxn ang="0">
                  <a:pos x="0" y="0"/>
                </a:cxn>
                <a:cxn ang="0">
                  <a:pos x="32" y="0"/>
                </a:cxn>
                <a:cxn ang="0">
                  <a:pos x="32" y="4"/>
                </a:cxn>
                <a:cxn ang="0">
                  <a:pos x="19" y="4"/>
                </a:cxn>
                <a:cxn ang="0">
                  <a:pos x="19" y="34"/>
                </a:cxn>
                <a:cxn ang="0">
                  <a:pos x="13" y="34"/>
                </a:cxn>
              </a:cxnLst>
              <a:rect l="0" t="0" r="r" b="b"/>
              <a:pathLst>
                <a:path w="33" h="35">
                  <a:moveTo>
                    <a:pt x="13" y="34"/>
                  </a:moveTo>
                  <a:lnTo>
                    <a:pt x="13" y="4"/>
                  </a:lnTo>
                  <a:lnTo>
                    <a:pt x="0" y="4"/>
                  </a:lnTo>
                  <a:lnTo>
                    <a:pt x="0" y="0"/>
                  </a:lnTo>
                  <a:lnTo>
                    <a:pt x="32" y="0"/>
                  </a:lnTo>
                  <a:lnTo>
                    <a:pt x="32" y="4"/>
                  </a:lnTo>
                  <a:lnTo>
                    <a:pt x="19" y="4"/>
                  </a:lnTo>
                  <a:lnTo>
                    <a:pt x="19" y="34"/>
                  </a:lnTo>
                  <a:lnTo>
                    <a:pt x="13" y="34"/>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32" name="Freeform 208"/>
            <p:cNvSpPr>
              <a:spLocks/>
            </p:cNvSpPr>
            <p:nvPr/>
          </p:nvSpPr>
          <p:spPr bwMode="auto">
            <a:xfrm>
              <a:off x="458" y="2956"/>
              <a:ext cx="28" cy="35"/>
            </a:xfrm>
            <a:custGeom>
              <a:avLst/>
              <a:gdLst/>
              <a:ahLst/>
              <a:cxnLst>
                <a:cxn ang="0">
                  <a:pos x="0" y="34"/>
                </a:cxn>
                <a:cxn ang="0">
                  <a:pos x="0" y="0"/>
                </a:cxn>
                <a:cxn ang="0">
                  <a:pos x="27" y="0"/>
                </a:cxn>
                <a:cxn ang="0">
                  <a:pos x="27" y="4"/>
                </a:cxn>
                <a:cxn ang="0">
                  <a:pos x="5" y="4"/>
                </a:cxn>
                <a:cxn ang="0">
                  <a:pos x="5" y="14"/>
                </a:cxn>
                <a:cxn ang="0">
                  <a:pos x="26" y="14"/>
                </a:cxn>
                <a:cxn ang="0">
                  <a:pos x="26" y="18"/>
                </a:cxn>
                <a:cxn ang="0">
                  <a:pos x="5" y="18"/>
                </a:cxn>
                <a:cxn ang="0">
                  <a:pos x="5" y="29"/>
                </a:cxn>
                <a:cxn ang="0">
                  <a:pos x="27" y="29"/>
                </a:cxn>
                <a:cxn ang="0">
                  <a:pos x="27" y="34"/>
                </a:cxn>
                <a:cxn ang="0">
                  <a:pos x="0" y="34"/>
                </a:cxn>
              </a:cxnLst>
              <a:rect l="0" t="0" r="r" b="b"/>
              <a:pathLst>
                <a:path w="28" h="35">
                  <a:moveTo>
                    <a:pt x="0" y="34"/>
                  </a:moveTo>
                  <a:lnTo>
                    <a:pt x="0" y="0"/>
                  </a:lnTo>
                  <a:lnTo>
                    <a:pt x="27" y="0"/>
                  </a:lnTo>
                  <a:lnTo>
                    <a:pt x="27" y="4"/>
                  </a:lnTo>
                  <a:lnTo>
                    <a:pt x="5" y="4"/>
                  </a:lnTo>
                  <a:lnTo>
                    <a:pt x="5" y="14"/>
                  </a:lnTo>
                  <a:lnTo>
                    <a:pt x="26" y="14"/>
                  </a:lnTo>
                  <a:lnTo>
                    <a:pt x="26" y="18"/>
                  </a:lnTo>
                  <a:lnTo>
                    <a:pt x="5" y="18"/>
                  </a:lnTo>
                  <a:lnTo>
                    <a:pt x="5" y="29"/>
                  </a:lnTo>
                  <a:lnTo>
                    <a:pt x="27" y="29"/>
                  </a:lnTo>
                  <a:lnTo>
                    <a:pt x="27" y="34"/>
                  </a:lnTo>
                  <a:lnTo>
                    <a:pt x="0" y="34"/>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33" name="Freeform 209"/>
            <p:cNvSpPr>
              <a:spLocks/>
            </p:cNvSpPr>
            <p:nvPr/>
          </p:nvSpPr>
          <p:spPr bwMode="auto">
            <a:xfrm>
              <a:off x="505" y="2956"/>
              <a:ext cx="38" cy="35"/>
            </a:xfrm>
            <a:custGeom>
              <a:avLst/>
              <a:gdLst/>
              <a:ahLst/>
              <a:cxnLst>
                <a:cxn ang="0">
                  <a:pos x="0" y="34"/>
                </a:cxn>
                <a:cxn ang="0">
                  <a:pos x="0" y="0"/>
                </a:cxn>
                <a:cxn ang="0">
                  <a:pos x="8" y="0"/>
                </a:cxn>
                <a:cxn ang="0">
                  <a:pos x="17" y="24"/>
                </a:cxn>
                <a:cxn ang="0">
                  <a:pos x="17" y="26"/>
                </a:cxn>
                <a:cxn ang="0">
                  <a:pos x="18" y="27"/>
                </a:cxn>
                <a:cxn ang="0">
                  <a:pos x="19" y="28"/>
                </a:cxn>
                <a:cxn ang="0">
                  <a:pos x="19" y="28"/>
                </a:cxn>
                <a:cxn ang="0">
                  <a:pos x="19" y="28"/>
                </a:cxn>
                <a:cxn ang="0">
                  <a:pos x="19" y="26"/>
                </a:cxn>
                <a:cxn ang="0">
                  <a:pos x="20" y="25"/>
                </a:cxn>
                <a:cxn ang="0">
                  <a:pos x="20" y="23"/>
                </a:cxn>
                <a:cxn ang="0">
                  <a:pos x="29" y="0"/>
                </a:cxn>
                <a:cxn ang="0">
                  <a:pos x="37" y="0"/>
                </a:cxn>
                <a:cxn ang="0">
                  <a:pos x="37" y="34"/>
                </a:cxn>
                <a:cxn ang="0">
                  <a:pos x="32" y="34"/>
                </a:cxn>
                <a:cxn ang="0">
                  <a:pos x="32" y="5"/>
                </a:cxn>
                <a:cxn ang="0">
                  <a:pos x="22" y="34"/>
                </a:cxn>
                <a:cxn ang="0">
                  <a:pos x="15" y="34"/>
                </a:cxn>
                <a:cxn ang="0">
                  <a:pos x="5" y="5"/>
                </a:cxn>
                <a:cxn ang="0">
                  <a:pos x="5" y="34"/>
                </a:cxn>
                <a:cxn ang="0">
                  <a:pos x="0" y="34"/>
                </a:cxn>
              </a:cxnLst>
              <a:rect l="0" t="0" r="r" b="b"/>
              <a:pathLst>
                <a:path w="38" h="35">
                  <a:moveTo>
                    <a:pt x="0" y="34"/>
                  </a:moveTo>
                  <a:lnTo>
                    <a:pt x="0" y="0"/>
                  </a:lnTo>
                  <a:lnTo>
                    <a:pt x="8" y="0"/>
                  </a:lnTo>
                  <a:lnTo>
                    <a:pt x="17" y="24"/>
                  </a:lnTo>
                  <a:lnTo>
                    <a:pt x="17" y="26"/>
                  </a:lnTo>
                  <a:lnTo>
                    <a:pt x="18" y="27"/>
                  </a:lnTo>
                  <a:lnTo>
                    <a:pt x="19" y="28"/>
                  </a:lnTo>
                  <a:lnTo>
                    <a:pt x="19" y="28"/>
                  </a:lnTo>
                  <a:lnTo>
                    <a:pt x="19" y="28"/>
                  </a:lnTo>
                  <a:lnTo>
                    <a:pt x="19" y="26"/>
                  </a:lnTo>
                  <a:lnTo>
                    <a:pt x="20" y="25"/>
                  </a:lnTo>
                  <a:lnTo>
                    <a:pt x="20" y="23"/>
                  </a:lnTo>
                  <a:lnTo>
                    <a:pt x="29" y="0"/>
                  </a:lnTo>
                  <a:lnTo>
                    <a:pt x="37" y="0"/>
                  </a:lnTo>
                  <a:lnTo>
                    <a:pt x="37" y="34"/>
                  </a:lnTo>
                  <a:lnTo>
                    <a:pt x="32" y="34"/>
                  </a:lnTo>
                  <a:lnTo>
                    <a:pt x="32" y="5"/>
                  </a:lnTo>
                  <a:lnTo>
                    <a:pt x="22" y="34"/>
                  </a:lnTo>
                  <a:lnTo>
                    <a:pt x="15" y="34"/>
                  </a:lnTo>
                  <a:lnTo>
                    <a:pt x="5" y="5"/>
                  </a:lnTo>
                  <a:lnTo>
                    <a:pt x="5" y="34"/>
                  </a:lnTo>
                  <a:lnTo>
                    <a:pt x="0" y="34"/>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34" name="Freeform 210"/>
            <p:cNvSpPr>
              <a:spLocks/>
            </p:cNvSpPr>
            <p:nvPr/>
          </p:nvSpPr>
          <p:spPr bwMode="auto">
            <a:xfrm>
              <a:off x="170" y="1676"/>
              <a:ext cx="77" cy="48"/>
            </a:xfrm>
            <a:custGeom>
              <a:avLst/>
              <a:gdLst/>
              <a:ahLst/>
              <a:cxnLst>
                <a:cxn ang="0">
                  <a:pos x="17" y="47"/>
                </a:cxn>
                <a:cxn ang="0">
                  <a:pos x="0" y="0"/>
                </a:cxn>
                <a:cxn ang="0">
                  <a:pos x="8" y="0"/>
                </a:cxn>
                <a:cxn ang="0">
                  <a:pos x="18" y="31"/>
                </a:cxn>
                <a:cxn ang="0">
                  <a:pos x="18" y="33"/>
                </a:cxn>
                <a:cxn ang="0">
                  <a:pos x="19" y="36"/>
                </a:cxn>
                <a:cxn ang="0">
                  <a:pos x="19" y="38"/>
                </a:cxn>
                <a:cxn ang="0">
                  <a:pos x="20" y="40"/>
                </a:cxn>
                <a:cxn ang="0">
                  <a:pos x="21" y="37"/>
                </a:cxn>
                <a:cxn ang="0">
                  <a:pos x="23" y="35"/>
                </a:cxn>
                <a:cxn ang="0">
                  <a:pos x="23" y="33"/>
                </a:cxn>
                <a:cxn ang="0">
                  <a:pos x="23" y="32"/>
                </a:cxn>
                <a:cxn ang="0">
                  <a:pos x="34" y="0"/>
                </a:cxn>
                <a:cxn ang="0">
                  <a:pos x="44" y="0"/>
                </a:cxn>
                <a:cxn ang="0">
                  <a:pos x="51" y="24"/>
                </a:cxn>
                <a:cxn ang="0">
                  <a:pos x="52" y="26"/>
                </a:cxn>
                <a:cxn ang="0">
                  <a:pos x="52" y="28"/>
                </a:cxn>
                <a:cxn ang="0">
                  <a:pos x="53" y="30"/>
                </a:cxn>
                <a:cxn ang="0">
                  <a:pos x="53" y="32"/>
                </a:cxn>
                <a:cxn ang="0">
                  <a:pos x="55" y="35"/>
                </a:cxn>
                <a:cxn ang="0">
                  <a:pos x="55" y="37"/>
                </a:cxn>
                <a:cxn ang="0">
                  <a:pos x="55" y="38"/>
                </a:cxn>
                <a:cxn ang="0">
                  <a:pos x="56" y="40"/>
                </a:cxn>
                <a:cxn ang="0">
                  <a:pos x="57" y="38"/>
                </a:cxn>
                <a:cxn ang="0">
                  <a:pos x="57" y="36"/>
                </a:cxn>
                <a:cxn ang="0">
                  <a:pos x="58" y="33"/>
                </a:cxn>
                <a:cxn ang="0">
                  <a:pos x="58" y="31"/>
                </a:cxn>
                <a:cxn ang="0">
                  <a:pos x="68" y="0"/>
                </a:cxn>
                <a:cxn ang="0">
                  <a:pos x="76" y="0"/>
                </a:cxn>
                <a:cxn ang="0">
                  <a:pos x="59" y="47"/>
                </a:cxn>
                <a:cxn ang="0">
                  <a:pos x="52" y="47"/>
                </a:cxn>
                <a:cxn ang="0">
                  <a:pos x="40" y="12"/>
                </a:cxn>
                <a:cxn ang="0">
                  <a:pos x="39" y="10"/>
                </a:cxn>
                <a:cxn ang="0">
                  <a:pos x="39" y="8"/>
                </a:cxn>
                <a:cxn ang="0">
                  <a:pos x="38" y="7"/>
                </a:cxn>
                <a:cxn ang="0">
                  <a:pos x="38" y="6"/>
                </a:cxn>
                <a:cxn ang="0">
                  <a:pos x="38" y="8"/>
                </a:cxn>
                <a:cxn ang="0">
                  <a:pos x="37" y="9"/>
                </a:cxn>
                <a:cxn ang="0">
                  <a:pos x="37" y="10"/>
                </a:cxn>
                <a:cxn ang="0">
                  <a:pos x="36" y="12"/>
                </a:cxn>
                <a:cxn ang="0">
                  <a:pos x="25" y="47"/>
                </a:cxn>
                <a:cxn ang="0">
                  <a:pos x="17" y="47"/>
                </a:cxn>
              </a:cxnLst>
              <a:rect l="0" t="0" r="r" b="b"/>
              <a:pathLst>
                <a:path w="77" h="48">
                  <a:moveTo>
                    <a:pt x="17" y="47"/>
                  </a:moveTo>
                  <a:lnTo>
                    <a:pt x="0" y="0"/>
                  </a:lnTo>
                  <a:lnTo>
                    <a:pt x="8" y="0"/>
                  </a:lnTo>
                  <a:lnTo>
                    <a:pt x="18" y="31"/>
                  </a:lnTo>
                  <a:lnTo>
                    <a:pt x="18" y="33"/>
                  </a:lnTo>
                  <a:lnTo>
                    <a:pt x="19" y="36"/>
                  </a:lnTo>
                  <a:lnTo>
                    <a:pt x="19" y="38"/>
                  </a:lnTo>
                  <a:lnTo>
                    <a:pt x="20" y="40"/>
                  </a:lnTo>
                  <a:lnTo>
                    <a:pt x="21" y="37"/>
                  </a:lnTo>
                  <a:lnTo>
                    <a:pt x="23" y="35"/>
                  </a:lnTo>
                  <a:lnTo>
                    <a:pt x="23" y="33"/>
                  </a:lnTo>
                  <a:lnTo>
                    <a:pt x="23" y="32"/>
                  </a:lnTo>
                  <a:lnTo>
                    <a:pt x="34" y="0"/>
                  </a:lnTo>
                  <a:lnTo>
                    <a:pt x="44" y="0"/>
                  </a:lnTo>
                  <a:lnTo>
                    <a:pt x="51" y="24"/>
                  </a:lnTo>
                  <a:lnTo>
                    <a:pt x="52" y="26"/>
                  </a:lnTo>
                  <a:lnTo>
                    <a:pt x="52" y="28"/>
                  </a:lnTo>
                  <a:lnTo>
                    <a:pt x="53" y="30"/>
                  </a:lnTo>
                  <a:lnTo>
                    <a:pt x="53" y="32"/>
                  </a:lnTo>
                  <a:lnTo>
                    <a:pt x="55" y="35"/>
                  </a:lnTo>
                  <a:lnTo>
                    <a:pt x="55" y="37"/>
                  </a:lnTo>
                  <a:lnTo>
                    <a:pt x="55" y="38"/>
                  </a:lnTo>
                  <a:lnTo>
                    <a:pt x="56" y="40"/>
                  </a:lnTo>
                  <a:lnTo>
                    <a:pt x="57" y="38"/>
                  </a:lnTo>
                  <a:lnTo>
                    <a:pt x="57" y="36"/>
                  </a:lnTo>
                  <a:lnTo>
                    <a:pt x="58" y="33"/>
                  </a:lnTo>
                  <a:lnTo>
                    <a:pt x="58" y="31"/>
                  </a:lnTo>
                  <a:lnTo>
                    <a:pt x="68" y="0"/>
                  </a:lnTo>
                  <a:lnTo>
                    <a:pt x="76" y="0"/>
                  </a:lnTo>
                  <a:lnTo>
                    <a:pt x="59" y="47"/>
                  </a:lnTo>
                  <a:lnTo>
                    <a:pt x="52" y="47"/>
                  </a:lnTo>
                  <a:lnTo>
                    <a:pt x="40" y="12"/>
                  </a:lnTo>
                  <a:lnTo>
                    <a:pt x="39" y="10"/>
                  </a:lnTo>
                  <a:lnTo>
                    <a:pt x="39" y="8"/>
                  </a:lnTo>
                  <a:lnTo>
                    <a:pt x="38" y="7"/>
                  </a:lnTo>
                  <a:lnTo>
                    <a:pt x="38" y="6"/>
                  </a:lnTo>
                  <a:lnTo>
                    <a:pt x="38" y="8"/>
                  </a:lnTo>
                  <a:lnTo>
                    <a:pt x="37" y="9"/>
                  </a:lnTo>
                  <a:lnTo>
                    <a:pt x="37" y="10"/>
                  </a:lnTo>
                  <a:lnTo>
                    <a:pt x="36" y="12"/>
                  </a:lnTo>
                  <a:lnTo>
                    <a:pt x="25" y="47"/>
                  </a:lnTo>
                  <a:lnTo>
                    <a:pt x="17" y="47"/>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35" name="Freeform 211"/>
            <p:cNvSpPr>
              <a:spLocks/>
            </p:cNvSpPr>
            <p:nvPr/>
          </p:nvSpPr>
          <p:spPr bwMode="auto">
            <a:xfrm>
              <a:off x="250" y="1676"/>
              <a:ext cx="55" cy="48"/>
            </a:xfrm>
            <a:custGeom>
              <a:avLst/>
              <a:gdLst/>
              <a:ahLst/>
              <a:cxnLst>
                <a:cxn ang="0">
                  <a:pos x="0" y="47"/>
                </a:cxn>
                <a:cxn ang="0">
                  <a:pos x="22" y="0"/>
                </a:cxn>
                <a:cxn ang="0">
                  <a:pos x="31" y="0"/>
                </a:cxn>
                <a:cxn ang="0">
                  <a:pos x="54" y="47"/>
                </a:cxn>
                <a:cxn ang="0">
                  <a:pos x="46" y="47"/>
                </a:cxn>
                <a:cxn ang="0">
                  <a:pos x="39" y="32"/>
                </a:cxn>
                <a:cxn ang="0">
                  <a:pos x="14" y="32"/>
                </a:cxn>
                <a:cxn ang="0">
                  <a:pos x="8" y="47"/>
                </a:cxn>
                <a:cxn ang="0">
                  <a:pos x="0" y="47"/>
                </a:cxn>
                <a:cxn ang="0">
                  <a:pos x="18" y="27"/>
                </a:cxn>
                <a:cxn ang="0">
                  <a:pos x="35" y="27"/>
                </a:cxn>
                <a:cxn ang="0">
                  <a:pos x="31" y="15"/>
                </a:cxn>
                <a:cxn ang="0">
                  <a:pos x="29" y="12"/>
                </a:cxn>
                <a:cxn ang="0">
                  <a:pos x="28" y="10"/>
                </a:cxn>
                <a:cxn ang="0">
                  <a:pos x="27" y="7"/>
                </a:cxn>
                <a:cxn ang="0">
                  <a:pos x="26" y="5"/>
                </a:cxn>
                <a:cxn ang="0">
                  <a:pos x="26" y="7"/>
                </a:cxn>
                <a:cxn ang="0">
                  <a:pos x="25" y="10"/>
                </a:cxn>
                <a:cxn ang="0">
                  <a:pos x="23" y="12"/>
                </a:cxn>
                <a:cxn ang="0">
                  <a:pos x="22" y="14"/>
                </a:cxn>
                <a:cxn ang="0">
                  <a:pos x="18" y="27"/>
                </a:cxn>
                <a:cxn ang="0">
                  <a:pos x="0" y="47"/>
                </a:cxn>
              </a:cxnLst>
              <a:rect l="0" t="0" r="r" b="b"/>
              <a:pathLst>
                <a:path w="55" h="48">
                  <a:moveTo>
                    <a:pt x="0" y="47"/>
                  </a:moveTo>
                  <a:lnTo>
                    <a:pt x="22" y="0"/>
                  </a:lnTo>
                  <a:lnTo>
                    <a:pt x="31" y="0"/>
                  </a:lnTo>
                  <a:lnTo>
                    <a:pt x="54" y="47"/>
                  </a:lnTo>
                  <a:lnTo>
                    <a:pt x="46" y="47"/>
                  </a:lnTo>
                  <a:lnTo>
                    <a:pt x="39" y="32"/>
                  </a:lnTo>
                  <a:lnTo>
                    <a:pt x="14" y="32"/>
                  </a:lnTo>
                  <a:lnTo>
                    <a:pt x="8" y="47"/>
                  </a:lnTo>
                  <a:lnTo>
                    <a:pt x="0" y="47"/>
                  </a:lnTo>
                  <a:lnTo>
                    <a:pt x="18" y="27"/>
                  </a:lnTo>
                  <a:lnTo>
                    <a:pt x="35" y="27"/>
                  </a:lnTo>
                  <a:lnTo>
                    <a:pt x="31" y="15"/>
                  </a:lnTo>
                  <a:lnTo>
                    <a:pt x="29" y="12"/>
                  </a:lnTo>
                  <a:lnTo>
                    <a:pt x="28" y="10"/>
                  </a:lnTo>
                  <a:lnTo>
                    <a:pt x="27" y="7"/>
                  </a:lnTo>
                  <a:lnTo>
                    <a:pt x="26" y="5"/>
                  </a:lnTo>
                  <a:lnTo>
                    <a:pt x="26" y="7"/>
                  </a:lnTo>
                  <a:lnTo>
                    <a:pt x="25" y="10"/>
                  </a:lnTo>
                  <a:lnTo>
                    <a:pt x="23" y="12"/>
                  </a:lnTo>
                  <a:lnTo>
                    <a:pt x="22" y="14"/>
                  </a:lnTo>
                  <a:lnTo>
                    <a:pt x="18" y="27"/>
                  </a:lnTo>
                  <a:lnTo>
                    <a:pt x="0" y="47"/>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36" name="Freeform 212"/>
            <p:cNvSpPr>
              <a:spLocks/>
            </p:cNvSpPr>
            <p:nvPr/>
          </p:nvSpPr>
          <p:spPr bwMode="auto">
            <a:xfrm>
              <a:off x="308" y="1676"/>
              <a:ext cx="48" cy="48"/>
            </a:xfrm>
            <a:custGeom>
              <a:avLst/>
              <a:gdLst/>
              <a:ahLst/>
              <a:cxnLst>
                <a:cxn ang="0">
                  <a:pos x="20" y="47"/>
                </a:cxn>
                <a:cxn ang="0">
                  <a:pos x="20" y="6"/>
                </a:cxn>
                <a:cxn ang="0">
                  <a:pos x="0" y="6"/>
                </a:cxn>
                <a:cxn ang="0">
                  <a:pos x="0" y="0"/>
                </a:cxn>
                <a:cxn ang="0">
                  <a:pos x="47" y="0"/>
                </a:cxn>
                <a:cxn ang="0">
                  <a:pos x="47" y="6"/>
                </a:cxn>
                <a:cxn ang="0">
                  <a:pos x="28" y="6"/>
                </a:cxn>
                <a:cxn ang="0">
                  <a:pos x="28" y="47"/>
                </a:cxn>
                <a:cxn ang="0">
                  <a:pos x="20" y="47"/>
                </a:cxn>
              </a:cxnLst>
              <a:rect l="0" t="0" r="r" b="b"/>
              <a:pathLst>
                <a:path w="48" h="48">
                  <a:moveTo>
                    <a:pt x="20" y="47"/>
                  </a:moveTo>
                  <a:lnTo>
                    <a:pt x="20" y="6"/>
                  </a:lnTo>
                  <a:lnTo>
                    <a:pt x="0" y="6"/>
                  </a:lnTo>
                  <a:lnTo>
                    <a:pt x="0" y="0"/>
                  </a:lnTo>
                  <a:lnTo>
                    <a:pt x="47" y="0"/>
                  </a:lnTo>
                  <a:lnTo>
                    <a:pt x="47" y="6"/>
                  </a:lnTo>
                  <a:lnTo>
                    <a:pt x="28" y="6"/>
                  </a:lnTo>
                  <a:lnTo>
                    <a:pt x="28" y="47"/>
                  </a:lnTo>
                  <a:lnTo>
                    <a:pt x="20" y="47"/>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37" name="Freeform 213"/>
            <p:cNvSpPr>
              <a:spLocks/>
            </p:cNvSpPr>
            <p:nvPr/>
          </p:nvSpPr>
          <p:spPr bwMode="auto">
            <a:xfrm>
              <a:off x="369" y="1676"/>
              <a:ext cx="40" cy="48"/>
            </a:xfrm>
            <a:custGeom>
              <a:avLst/>
              <a:gdLst/>
              <a:ahLst/>
              <a:cxnLst>
                <a:cxn ang="0">
                  <a:pos x="0" y="47"/>
                </a:cxn>
                <a:cxn ang="0">
                  <a:pos x="0" y="0"/>
                </a:cxn>
                <a:cxn ang="0">
                  <a:pos x="38" y="0"/>
                </a:cxn>
                <a:cxn ang="0">
                  <a:pos x="38" y="6"/>
                </a:cxn>
                <a:cxn ang="0">
                  <a:pos x="9" y="6"/>
                </a:cxn>
                <a:cxn ang="0">
                  <a:pos x="9" y="20"/>
                </a:cxn>
                <a:cxn ang="0">
                  <a:pos x="37" y="20"/>
                </a:cxn>
                <a:cxn ang="0">
                  <a:pos x="37" y="26"/>
                </a:cxn>
                <a:cxn ang="0">
                  <a:pos x="9" y="26"/>
                </a:cxn>
                <a:cxn ang="0">
                  <a:pos x="9" y="41"/>
                </a:cxn>
                <a:cxn ang="0">
                  <a:pos x="39" y="41"/>
                </a:cxn>
                <a:cxn ang="0">
                  <a:pos x="39" y="47"/>
                </a:cxn>
                <a:cxn ang="0">
                  <a:pos x="0" y="47"/>
                </a:cxn>
              </a:cxnLst>
              <a:rect l="0" t="0" r="r" b="b"/>
              <a:pathLst>
                <a:path w="40" h="48">
                  <a:moveTo>
                    <a:pt x="0" y="47"/>
                  </a:moveTo>
                  <a:lnTo>
                    <a:pt x="0" y="0"/>
                  </a:lnTo>
                  <a:lnTo>
                    <a:pt x="38" y="0"/>
                  </a:lnTo>
                  <a:lnTo>
                    <a:pt x="38" y="6"/>
                  </a:lnTo>
                  <a:lnTo>
                    <a:pt x="9" y="6"/>
                  </a:lnTo>
                  <a:lnTo>
                    <a:pt x="9" y="20"/>
                  </a:lnTo>
                  <a:lnTo>
                    <a:pt x="37" y="20"/>
                  </a:lnTo>
                  <a:lnTo>
                    <a:pt x="37" y="26"/>
                  </a:lnTo>
                  <a:lnTo>
                    <a:pt x="9" y="26"/>
                  </a:lnTo>
                  <a:lnTo>
                    <a:pt x="9" y="41"/>
                  </a:lnTo>
                  <a:lnTo>
                    <a:pt x="39" y="41"/>
                  </a:lnTo>
                  <a:lnTo>
                    <a:pt x="39" y="47"/>
                  </a:lnTo>
                  <a:lnTo>
                    <a:pt x="0" y="47"/>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38" name="Freeform 214"/>
            <p:cNvSpPr>
              <a:spLocks/>
            </p:cNvSpPr>
            <p:nvPr/>
          </p:nvSpPr>
          <p:spPr bwMode="auto">
            <a:xfrm>
              <a:off x="430" y="1676"/>
              <a:ext cx="52" cy="48"/>
            </a:xfrm>
            <a:custGeom>
              <a:avLst/>
              <a:gdLst/>
              <a:ahLst/>
              <a:cxnLst>
                <a:cxn ang="0">
                  <a:pos x="0" y="0"/>
                </a:cxn>
                <a:cxn ang="0">
                  <a:pos x="28" y="0"/>
                </a:cxn>
                <a:cxn ang="0">
                  <a:pos x="34" y="1"/>
                </a:cxn>
                <a:cxn ang="0">
                  <a:pos x="38" y="2"/>
                </a:cxn>
                <a:cxn ang="0">
                  <a:pos x="42" y="4"/>
                </a:cxn>
                <a:cxn ang="0">
                  <a:pos x="44" y="7"/>
                </a:cxn>
                <a:cxn ang="0">
                  <a:pos x="45" y="11"/>
                </a:cxn>
                <a:cxn ang="0">
                  <a:pos x="45" y="15"/>
                </a:cxn>
                <a:cxn ang="0">
                  <a:pos x="43" y="20"/>
                </a:cxn>
                <a:cxn ang="0">
                  <a:pos x="40" y="23"/>
                </a:cxn>
                <a:cxn ang="0">
                  <a:pos x="33" y="25"/>
                </a:cxn>
                <a:cxn ang="0">
                  <a:pos x="31" y="26"/>
                </a:cxn>
                <a:cxn ang="0">
                  <a:pos x="33" y="27"/>
                </a:cxn>
                <a:cxn ang="0">
                  <a:pos x="36" y="29"/>
                </a:cxn>
                <a:cxn ang="0">
                  <a:pos x="39" y="33"/>
                </a:cxn>
                <a:cxn ang="0">
                  <a:pos x="51" y="47"/>
                </a:cxn>
                <a:cxn ang="0">
                  <a:pos x="33" y="37"/>
                </a:cxn>
                <a:cxn ang="0">
                  <a:pos x="30" y="34"/>
                </a:cxn>
                <a:cxn ang="0">
                  <a:pos x="27" y="31"/>
                </a:cxn>
                <a:cxn ang="0">
                  <a:pos x="26" y="29"/>
                </a:cxn>
                <a:cxn ang="0">
                  <a:pos x="24" y="28"/>
                </a:cxn>
                <a:cxn ang="0">
                  <a:pos x="21" y="26"/>
                </a:cxn>
                <a:cxn ang="0">
                  <a:pos x="19" y="26"/>
                </a:cxn>
                <a:cxn ang="0">
                  <a:pos x="17" y="26"/>
                </a:cxn>
                <a:cxn ang="0">
                  <a:pos x="8" y="47"/>
                </a:cxn>
                <a:cxn ang="0">
                  <a:pos x="8" y="21"/>
                </a:cxn>
                <a:cxn ang="0">
                  <a:pos x="26" y="21"/>
                </a:cxn>
                <a:cxn ang="0">
                  <a:pos x="31" y="20"/>
                </a:cxn>
                <a:cxn ang="0">
                  <a:pos x="33" y="19"/>
                </a:cxn>
                <a:cxn ang="0">
                  <a:pos x="36" y="18"/>
                </a:cxn>
                <a:cxn ang="0">
                  <a:pos x="37" y="15"/>
                </a:cxn>
                <a:cxn ang="0">
                  <a:pos x="37" y="13"/>
                </a:cxn>
                <a:cxn ang="0">
                  <a:pos x="37" y="10"/>
                </a:cxn>
                <a:cxn ang="0">
                  <a:pos x="34" y="8"/>
                </a:cxn>
                <a:cxn ang="0">
                  <a:pos x="31" y="6"/>
                </a:cxn>
                <a:cxn ang="0">
                  <a:pos x="26" y="6"/>
                </a:cxn>
                <a:cxn ang="0">
                  <a:pos x="8" y="21"/>
                </a:cxn>
              </a:cxnLst>
              <a:rect l="0" t="0" r="r" b="b"/>
              <a:pathLst>
                <a:path w="52" h="48">
                  <a:moveTo>
                    <a:pt x="0" y="47"/>
                  </a:moveTo>
                  <a:lnTo>
                    <a:pt x="0" y="0"/>
                  </a:lnTo>
                  <a:lnTo>
                    <a:pt x="26" y="0"/>
                  </a:lnTo>
                  <a:lnTo>
                    <a:pt x="28" y="0"/>
                  </a:lnTo>
                  <a:lnTo>
                    <a:pt x="32" y="1"/>
                  </a:lnTo>
                  <a:lnTo>
                    <a:pt x="34" y="1"/>
                  </a:lnTo>
                  <a:lnTo>
                    <a:pt x="37" y="1"/>
                  </a:lnTo>
                  <a:lnTo>
                    <a:pt x="38" y="2"/>
                  </a:lnTo>
                  <a:lnTo>
                    <a:pt x="40" y="3"/>
                  </a:lnTo>
                  <a:lnTo>
                    <a:pt x="42" y="4"/>
                  </a:lnTo>
                  <a:lnTo>
                    <a:pt x="43" y="6"/>
                  </a:lnTo>
                  <a:lnTo>
                    <a:pt x="44" y="7"/>
                  </a:lnTo>
                  <a:lnTo>
                    <a:pt x="45" y="10"/>
                  </a:lnTo>
                  <a:lnTo>
                    <a:pt x="45" y="11"/>
                  </a:lnTo>
                  <a:lnTo>
                    <a:pt x="45" y="13"/>
                  </a:lnTo>
                  <a:lnTo>
                    <a:pt x="45" y="15"/>
                  </a:lnTo>
                  <a:lnTo>
                    <a:pt x="45" y="18"/>
                  </a:lnTo>
                  <a:lnTo>
                    <a:pt x="43" y="20"/>
                  </a:lnTo>
                  <a:lnTo>
                    <a:pt x="42" y="21"/>
                  </a:lnTo>
                  <a:lnTo>
                    <a:pt x="40" y="23"/>
                  </a:lnTo>
                  <a:lnTo>
                    <a:pt x="37" y="24"/>
                  </a:lnTo>
                  <a:lnTo>
                    <a:pt x="33" y="25"/>
                  </a:lnTo>
                  <a:lnTo>
                    <a:pt x="30" y="26"/>
                  </a:lnTo>
                  <a:lnTo>
                    <a:pt x="31" y="26"/>
                  </a:lnTo>
                  <a:lnTo>
                    <a:pt x="32" y="27"/>
                  </a:lnTo>
                  <a:lnTo>
                    <a:pt x="33" y="27"/>
                  </a:lnTo>
                  <a:lnTo>
                    <a:pt x="33" y="28"/>
                  </a:lnTo>
                  <a:lnTo>
                    <a:pt x="36" y="29"/>
                  </a:lnTo>
                  <a:lnTo>
                    <a:pt x="37" y="31"/>
                  </a:lnTo>
                  <a:lnTo>
                    <a:pt x="39" y="33"/>
                  </a:lnTo>
                  <a:lnTo>
                    <a:pt x="40" y="35"/>
                  </a:lnTo>
                  <a:lnTo>
                    <a:pt x="51" y="47"/>
                  </a:lnTo>
                  <a:lnTo>
                    <a:pt x="40" y="47"/>
                  </a:lnTo>
                  <a:lnTo>
                    <a:pt x="33" y="37"/>
                  </a:lnTo>
                  <a:lnTo>
                    <a:pt x="31" y="36"/>
                  </a:lnTo>
                  <a:lnTo>
                    <a:pt x="30" y="34"/>
                  </a:lnTo>
                  <a:lnTo>
                    <a:pt x="28" y="32"/>
                  </a:lnTo>
                  <a:lnTo>
                    <a:pt x="27" y="31"/>
                  </a:lnTo>
                  <a:lnTo>
                    <a:pt x="27" y="30"/>
                  </a:lnTo>
                  <a:lnTo>
                    <a:pt x="26" y="29"/>
                  </a:lnTo>
                  <a:lnTo>
                    <a:pt x="25" y="28"/>
                  </a:lnTo>
                  <a:lnTo>
                    <a:pt x="24" y="28"/>
                  </a:lnTo>
                  <a:lnTo>
                    <a:pt x="23" y="27"/>
                  </a:lnTo>
                  <a:lnTo>
                    <a:pt x="21" y="26"/>
                  </a:lnTo>
                  <a:lnTo>
                    <a:pt x="20" y="26"/>
                  </a:lnTo>
                  <a:lnTo>
                    <a:pt x="19" y="26"/>
                  </a:lnTo>
                  <a:lnTo>
                    <a:pt x="18" y="26"/>
                  </a:lnTo>
                  <a:lnTo>
                    <a:pt x="17" y="26"/>
                  </a:lnTo>
                  <a:lnTo>
                    <a:pt x="8" y="26"/>
                  </a:lnTo>
                  <a:lnTo>
                    <a:pt x="8" y="47"/>
                  </a:lnTo>
                  <a:lnTo>
                    <a:pt x="0" y="47"/>
                  </a:lnTo>
                  <a:lnTo>
                    <a:pt x="8" y="21"/>
                  </a:lnTo>
                  <a:lnTo>
                    <a:pt x="24" y="21"/>
                  </a:lnTo>
                  <a:lnTo>
                    <a:pt x="26" y="21"/>
                  </a:lnTo>
                  <a:lnTo>
                    <a:pt x="28" y="20"/>
                  </a:lnTo>
                  <a:lnTo>
                    <a:pt x="31" y="20"/>
                  </a:lnTo>
                  <a:lnTo>
                    <a:pt x="32" y="20"/>
                  </a:lnTo>
                  <a:lnTo>
                    <a:pt x="33" y="19"/>
                  </a:lnTo>
                  <a:lnTo>
                    <a:pt x="34" y="18"/>
                  </a:lnTo>
                  <a:lnTo>
                    <a:pt x="36" y="18"/>
                  </a:lnTo>
                  <a:lnTo>
                    <a:pt x="36" y="17"/>
                  </a:lnTo>
                  <a:lnTo>
                    <a:pt x="37" y="15"/>
                  </a:lnTo>
                  <a:lnTo>
                    <a:pt x="37" y="14"/>
                  </a:lnTo>
                  <a:lnTo>
                    <a:pt x="37" y="13"/>
                  </a:lnTo>
                  <a:lnTo>
                    <a:pt x="37" y="12"/>
                  </a:lnTo>
                  <a:lnTo>
                    <a:pt x="37" y="10"/>
                  </a:lnTo>
                  <a:lnTo>
                    <a:pt x="36" y="9"/>
                  </a:lnTo>
                  <a:lnTo>
                    <a:pt x="34" y="8"/>
                  </a:lnTo>
                  <a:lnTo>
                    <a:pt x="32" y="7"/>
                  </a:lnTo>
                  <a:lnTo>
                    <a:pt x="31" y="6"/>
                  </a:lnTo>
                  <a:lnTo>
                    <a:pt x="28" y="6"/>
                  </a:lnTo>
                  <a:lnTo>
                    <a:pt x="26" y="6"/>
                  </a:lnTo>
                  <a:lnTo>
                    <a:pt x="8" y="6"/>
                  </a:lnTo>
                  <a:lnTo>
                    <a:pt x="8" y="21"/>
                  </a:lnTo>
                  <a:lnTo>
                    <a:pt x="0" y="47"/>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39" name="Freeform 215"/>
            <p:cNvSpPr>
              <a:spLocks/>
            </p:cNvSpPr>
            <p:nvPr/>
          </p:nvSpPr>
          <p:spPr bwMode="auto">
            <a:xfrm>
              <a:off x="170" y="1756"/>
              <a:ext cx="77" cy="49"/>
            </a:xfrm>
            <a:custGeom>
              <a:avLst/>
              <a:gdLst/>
              <a:ahLst/>
              <a:cxnLst>
                <a:cxn ang="0">
                  <a:pos x="17" y="48"/>
                </a:cxn>
                <a:cxn ang="0">
                  <a:pos x="0" y="0"/>
                </a:cxn>
                <a:cxn ang="0">
                  <a:pos x="8" y="0"/>
                </a:cxn>
                <a:cxn ang="0">
                  <a:pos x="18" y="32"/>
                </a:cxn>
                <a:cxn ang="0">
                  <a:pos x="18" y="34"/>
                </a:cxn>
                <a:cxn ang="0">
                  <a:pos x="19" y="37"/>
                </a:cxn>
                <a:cxn ang="0">
                  <a:pos x="19" y="39"/>
                </a:cxn>
                <a:cxn ang="0">
                  <a:pos x="20" y="41"/>
                </a:cxn>
                <a:cxn ang="0">
                  <a:pos x="21" y="38"/>
                </a:cxn>
                <a:cxn ang="0">
                  <a:pos x="23" y="36"/>
                </a:cxn>
                <a:cxn ang="0">
                  <a:pos x="23" y="34"/>
                </a:cxn>
                <a:cxn ang="0">
                  <a:pos x="23" y="33"/>
                </a:cxn>
                <a:cxn ang="0">
                  <a:pos x="34" y="0"/>
                </a:cxn>
                <a:cxn ang="0">
                  <a:pos x="44" y="0"/>
                </a:cxn>
                <a:cxn ang="0">
                  <a:pos x="51" y="25"/>
                </a:cxn>
                <a:cxn ang="0">
                  <a:pos x="52" y="27"/>
                </a:cxn>
                <a:cxn ang="0">
                  <a:pos x="52" y="29"/>
                </a:cxn>
                <a:cxn ang="0">
                  <a:pos x="53" y="31"/>
                </a:cxn>
                <a:cxn ang="0">
                  <a:pos x="53" y="33"/>
                </a:cxn>
                <a:cxn ang="0">
                  <a:pos x="55" y="35"/>
                </a:cxn>
                <a:cxn ang="0">
                  <a:pos x="55" y="38"/>
                </a:cxn>
                <a:cxn ang="0">
                  <a:pos x="55" y="39"/>
                </a:cxn>
                <a:cxn ang="0">
                  <a:pos x="56" y="41"/>
                </a:cxn>
                <a:cxn ang="0">
                  <a:pos x="57" y="39"/>
                </a:cxn>
                <a:cxn ang="0">
                  <a:pos x="57" y="37"/>
                </a:cxn>
                <a:cxn ang="0">
                  <a:pos x="58" y="34"/>
                </a:cxn>
                <a:cxn ang="0">
                  <a:pos x="58" y="32"/>
                </a:cxn>
                <a:cxn ang="0">
                  <a:pos x="68" y="0"/>
                </a:cxn>
                <a:cxn ang="0">
                  <a:pos x="76" y="0"/>
                </a:cxn>
                <a:cxn ang="0">
                  <a:pos x="59" y="48"/>
                </a:cxn>
                <a:cxn ang="0">
                  <a:pos x="52" y="48"/>
                </a:cxn>
                <a:cxn ang="0">
                  <a:pos x="40" y="12"/>
                </a:cxn>
                <a:cxn ang="0">
                  <a:pos x="39" y="10"/>
                </a:cxn>
                <a:cxn ang="0">
                  <a:pos x="39" y="8"/>
                </a:cxn>
                <a:cxn ang="0">
                  <a:pos x="38" y="7"/>
                </a:cxn>
                <a:cxn ang="0">
                  <a:pos x="38" y="6"/>
                </a:cxn>
                <a:cxn ang="0">
                  <a:pos x="38" y="8"/>
                </a:cxn>
                <a:cxn ang="0">
                  <a:pos x="37" y="10"/>
                </a:cxn>
                <a:cxn ang="0">
                  <a:pos x="37" y="11"/>
                </a:cxn>
                <a:cxn ang="0">
                  <a:pos x="36" y="12"/>
                </a:cxn>
                <a:cxn ang="0">
                  <a:pos x="25" y="48"/>
                </a:cxn>
                <a:cxn ang="0">
                  <a:pos x="17" y="48"/>
                </a:cxn>
              </a:cxnLst>
              <a:rect l="0" t="0" r="r" b="b"/>
              <a:pathLst>
                <a:path w="77" h="49">
                  <a:moveTo>
                    <a:pt x="17" y="48"/>
                  </a:moveTo>
                  <a:lnTo>
                    <a:pt x="0" y="0"/>
                  </a:lnTo>
                  <a:lnTo>
                    <a:pt x="8" y="0"/>
                  </a:lnTo>
                  <a:lnTo>
                    <a:pt x="18" y="32"/>
                  </a:lnTo>
                  <a:lnTo>
                    <a:pt x="18" y="34"/>
                  </a:lnTo>
                  <a:lnTo>
                    <a:pt x="19" y="37"/>
                  </a:lnTo>
                  <a:lnTo>
                    <a:pt x="19" y="39"/>
                  </a:lnTo>
                  <a:lnTo>
                    <a:pt x="20" y="41"/>
                  </a:lnTo>
                  <a:lnTo>
                    <a:pt x="21" y="38"/>
                  </a:lnTo>
                  <a:lnTo>
                    <a:pt x="23" y="36"/>
                  </a:lnTo>
                  <a:lnTo>
                    <a:pt x="23" y="34"/>
                  </a:lnTo>
                  <a:lnTo>
                    <a:pt x="23" y="33"/>
                  </a:lnTo>
                  <a:lnTo>
                    <a:pt x="34" y="0"/>
                  </a:lnTo>
                  <a:lnTo>
                    <a:pt x="44" y="0"/>
                  </a:lnTo>
                  <a:lnTo>
                    <a:pt x="51" y="25"/>
                  </a:lnTo>
                  <a:lnTo>
                    <a:pt x="52" y="27"/>
                  </a:lnTo>
                  <a:lnTo>
                    <a:pt x="52" y="29"/>
                  </a:lnTo>
                  <a:lnTo>
                    <a:pt x="53" y="31"/>
                  </a:lnTo>
                  <a:lnTo>
                    <a:pt x="53" y="33"/>
                  </a:lnTo>
                  <a:lnTo>
                    <a:pt x="55" y="35"/>
                  </a:lnTo>
                  <a:lnTo>
                    <a:pt x="55" y="38"/>
                  </a:lnTo>
                  <a:lnTo>
                    <a:pt x="55" y="39"/>
                  </a:lnTo>
                  <a:lnTo>
                    <a:pt x="56" y="41"/>
                  </a:lnTo>
                  <a:lnTo>
                    <a:pt x="57" y="39"/>
                  </a:lnTo>
                  <a:lnTo>
                    <a:pt x="57" y="37"/>
                  </a:lnTo>
                  <a:lnTo>
                    <a:pt x="58" y="34"/>
                  </a:lnTo>
                  <a:lnTo>
                    <a:pt x="58" y="32"/>
                  </a:lnTo>
                  <a:lnTo>
                    <a:pt x="68" y="0"/>
                  </a:lnTo>
                  <a:lnTo>
                    <a:pt x="76" y="0"/>
                  </a:lnTo>
                  <a:lnTo>
                    <a:pt x="59" y="48"/>
                  </a:lnTo>
                  <a:lnTo>
                    <a:pt x="52" y="48"/>
                  </a:lnTo>
                  <a:lnTo>
                    <a:pt x="40" y="12"/>
                  </a:lnTo>
                  <a:lnTo>
                    <a:pt x="39" y="10"/>
                  </a:lnTo>
                  <a:lnTo>
                    <a:pt x="39" y="8"/>
                  </a:lnTo>
                  <a:lnTo>
                    <a:pt x="38" y="7"/>
                  </a:lnTo>
                  <a:lnTo>
                    <a:pt x="38" y="6"/>
                  </a:lnTo>
                  <a:lnTo>
                    <a:pt x="38" y="8"/>
                  </a:lnTo>
                  <a:lnTo>
                    <a:pt x="37" y="10"/>
                  </a:lnTo>
                  <a:lnTo>
                    <a:pt x="37" y="11"/>
                  </a:lnTo>
                  <a:lnTo>
                    <a:pt x="36" y="12"/>
                  </a:lnTo>
                  <a:lnTo>
                    <a:pt x="25" y="48"/>
                  </a:lnTo>
                  <a:lnTo>
                    <a:pt x="17" y="48"/>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40" name="Freeform 216"/>
            <p:cNvSpPr>
              <a:spLocks/>
            </p:cNvSpPr>
            <p:nvPr/>
          </p:nvSpPr>
          <p:spPr bwMode="auto">
            <a:xfrm>
              <a:off x="250" y="1756"/>
              <a:ext cx="55" cy="49"/>
            </a:xfrm>
            <a:custGeom>
              <a:avLst/>
              <a:gdLst/>
              <a:ahLst/>
              <a:cxnLst>
                <a:cxn ang="0">
                  <a:pos x="0" y="48"/>
                </a:cxn>
                <a:cxn ang="0">
                  <a:pos x="22" y="0"/>
                </a:cxn>
                <a:cxn ang="0">
                  <a:pos x="31" y="0"/>
                </a:cxn>
                <a:cxn ang="0">
                  <a:pos x="54" y="48"/>
                </a:cxn>
                <a:cxn ang="0">
                  <a:pos x="46" y="48"/>
                </a:cxn>
                <a:cxn ang="0">
                  <a:pos x="39" y="33"/>
                </a:cxn>
                <a:cxn ang="0">
                  <a:pos x="14" y="33"/>
                </a:cxn>
                <a:cxn ang="0">
                  <a:pos x="8" y="48"/>
                </a:cxn>
                <a:cxn ang="0">
                  <a:pos x="0" y="48"/>
                </a:cxn>
                <a:cxn ang="0">
                  <a:pos x="18" y="28"/>
                </a:cxn>
                <a:cxn ang="0">
                  <a:pos x="35" y="28"/>
                </a:cxn>
                <a:cxn ang="0">
                  <a:pos x="31" y="16"/>
                </a:cxn>
                <a:cxn ang="0">
                  <a:pos x="29" y="13"/>
                </a:cxn>
                <a:cxn ang="0">
                  <a:pos x="28" y="10"/>
                </a:cxn>
                <a:cxn ang="0">
                  <a:pos x="27" y="8"/>
                </a:cxn>
                <a:cxn ang="0">
                  <a:pos x="26" y="5"/>
                </a:cxn>
                <a:cxn ang="0">
                  <a:pos x="26" y="8"/>
                </a:cxn>
                <a:cxn ang="0">
                  <a:pos x="25" y="11"/>
                </a:cxn>
                <a:cxn ang="0">
                  <a:pos x="23" y="13"/>
                </a:cxn>
                <a:cxn ang="0">
                  <a:pos x="22" y="14"/>
                </a:cxn>
                <a:cxn ang="0">
                  <a:pos x="18" y="28"/>
                </a:cxn>
                <a:cxn ang="0">
                  <a:pos x="0" y="48"/>
                </a:cxn>
              </a:cxnLst>
              <a:rect l="0" t="0" r="r" b="b"/>
              <a:pathLst>
                <a:path w="55" h="49">
                  <a:moveTo>
                    <a:pt x="0" y="48"/>
                  </a:moveTo>
                  <a:lnTo>
                    <a:pt x="22" y="0"/>
                  </a:lnTo>
                  <a:lnTo>
                    <a:pt x="31" y="0"/>
                  </a:lnTo>
                  <a:lnTo>
                    <a:pt x="54" y="48"/>
                  </a:lnTo>
                  <a:lnTo>
                    <a:pt x="46" y="48"/>
                  </a:lnTo>
                  <a:lnTo>
                    <a:pt x="39" y="33"/>
                  </a:lnTo>
                  <a:lnTo>
                    <a:pt x="14" y="33"/>
                  </a:lnTo>
                  <a:lnTo>
                    <a:pt x="8" y="48"/>
                  </a:lnTo>
                  <a:lnTo>
                    <a:pt x="0" y="48"/>
                  </a:lnTo>
                  <a:lnTo>
                    <a:pt x="18" y="28"/>
                  </a:lnTo>
                  <a:lnTo>
                    <a:pt x="35" y="28"/>
                  </a:lnTo>
                  <a:lnTo>
                    <a:pt x="31" y="16"/>
                  </a:lnTo>
                  <a:lnTo>
                    <a:pt x="29" y="13"/>
                  </a:lnTo>
                  <a:lnTo>
                    <a:pt x="28" y="10"/>
                  </a:lnTo>
                  <a:lnTo>
                    <a:pt x="27" y="8"/>
                  </a:lnTo>
                  <a:lnTo>
                    <a:pt x="26" y="5"/>
                  </a:lnTo>
                  <a:lnTo>
                    <a:pt x="26" y="8"/>
                  </a:lnTo>
                  <a:lnTo>
                    <a:pt x="25" y="11"/>
                  </a:lnTo>
                  <a:lnTo>
                    <a:pt x="23" y="13"/>
                  </a:lnTo>
                  <a:lnTo>
                    <a:pt x="22" y="14"/>
                  </a:lnTo>
                  <a:lnTo>
                    <a:pt x="18" y="28"/>
                  </a:lnTo>
                  <a:lnTo>
                    <a:pt x="0" y="48"/>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41" name="Freeform 217"/>
            <p:cNvSpPr>
              <a:spLocks/>
            </p:cNvSpPr>
            <p:nvPr/>
          </p:nvSpPr>
          <p:spPr bwMode="auto">
            <a:xfrm>
              <a:off x="320" y="1756"/>
              <a:ext cx="33" cy="49"/>
            </a:xfrm>
            <a:custGeom>
              <a:avLst/>
              <a:gdLst/>
              <a:ahLst/>
              <a:cxnLst>
                <a:cxn ang="0">
                  <a:pos x="0" y="48"/>
                </a:cxn>
                <a:cxn ang="0">
                  <a:pos x="0" y="0"/>
                </a:cxn>
                <a:cxn ang="0">
                  <a:pos x="9" y="0"/>
                </a:cxn>
                <a:cxn ang="0">
                  <a:pos x="9" y="42"/>
                </a:cxn>
                <a:cxn ang="0">
                  <a:pos x="32" y="42"/>
                </a:cxn>
                <a:cxn ang="0">
                  <a:pos x="32" y="48"/>
                </a:cxn>
                <a:cxn ang="0">
                  <a:pos x="0" y="48"/>
                </a:cxn>
              </a:cxnLst>
              <a:rect l="0" t="0" r="r" b="b"/>
              <a:pathLst>
                <a:path w="33" h="49">
                  <a:moveTo>
                    <a:pt x="0" y="48"/>
                  </a:moveTo>
                  <a:lnTo>
                    <a:pt x="0" y="0"/>
                  </a:lnTo>
                  <a:lnTo>
                    <a:pt x="9" y="0"/>
                  </a:lnTo>
                  <a:lnTo>
                    <a:pt x="9" y="42"/>
                  </a:lnTo>
                  <a:lnTo>
                    <a:pt x="32" y="42"/>
                  </a:lnTo>
                  <a:lnTo>
                    <a:pt x="32" y="48"/>
                  </a:lnTo>
                  <a:lnTo>
                    <a:pt x="0" y="48"/>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42" name="Freeform 218"/>
            <p:cNvSpPr>
              <a:spLocks/>
            </p:cNvSpPr>
            <p:nvPr/>
          </p:nvSpPr>
          <p:spPr bwMode="auto">
            <a:xfrm>
              <a:off x="372" y="1756"/>
              <a:ext cx="33" cy="49"/>
            </a:xfrm>
            <a:custGeom>
              <a:avLst/>
              <a:gdLst/>
              <a:ahLst/>
              <a:cxnLst>
                <a:cxn ang="0">
                  <a:pos x="0" y="48"/>
                </a:cxn>
                <a:cxn ang="0">
                  <a:pos x="0" y="0"/>
                </a:cxn>
                <a:cxn ang="0">
                  <a:pos x="9" y="0"/>
                </a:cxn>
                <a:cxn ang="0">
                  <a:pos x="9" y="42"/>
                </a:cxn>
                <a:cxn ang="0">
                  <a:pos x="32" y="42"/>
                </a:cxn>
                <a:cxn ang="0">
                  <a:pos x="32" y="48"/>
                </a:cxn>
                <a:cxn ang="0">
                  <a:pos x="0" y="48"/>
                </a:cxn>
              </a:cxnLst>
              <a:rect l="0" t="0" r="r" b="b"/>
              <a:pathLst>
                <a:path w="33" h="49">
                  <a:moveTo>
                    <a:pt x="0" y="48"/>
                  </a:moveTo>
                  <a:lnTo>
                    <a:pt x="0" y="0"/>
                  </a:lnTo>
                  <a:lnTo>
                    <a:pt x="9" y="0"/>
                  </a:lnTo>
                  <a:lnTo>
                    <a:pt x="9" y="42"/>
                  </a:lnTo>
                  <a:lnTo>
                    <a:pt x="32" y="42"/>
                  </a:lnTo>
                  <a:lnTo>
                    <a:pt x="32" y="48"/>
                  </a:lnTo>
                  <a:lnTo>
                    <a:pt x="0" y="48"/>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43" name="Freeform 219"/>
            <p:cNvSpPr>
              <a:spLocks/>
            </p:cNvSpPr>
            <p:nvPr/>
          </p:nvSpPr>
          <p:spPr bwMode="auto">
            <a:xfrm>
              <a:off x="418" y="1756"/>
              <a:ext cx="45" cy="50"/>
            </a:xfrm>
            <a:custGeom>
              <a:avLst/>
              <a:gdLst/>
              <a:ahLst/>
              <a:cxnLst>
                <a:cxn ang="0">
                  <a:pos x="7" y="34"/>
                </a:cxn>
                <a:cxn ang="0">
                  <a:pos x="9" y="39"/>
                </a:cxn>
                <a:cxn ang="0">
                  <a:pos x="14" y="42"/>
                </a:cxn>
                <a:cxn ang="0">
                  <a:pos x="19" y="43"/>
                </a:cxn>
                <a:cxn ang="0">
                  <a:pos x="25" y="43"/>
                </a:cxn>
                <a:cxn ang="0">
                  <a:pos x="29" y="42"/>
                </a:cxn>
                <a:cxn ang="0">
                  <a:pos x="34" y="40"/>
                </a:cxn>
                <a:cxn ang="0">
                  <a:pos x="36" y="38"/>
                </a:cxn>
                <a:cxn ang="0">
                  <a:pos x="36" y="34"/>
                </a:cxn>
                <a:cxn ang="0">
                  <a:pos x="35" y="32"/>
                </a:cxn>
                <a:cxn ang="0">
                  <a:pos x="32" y="30"/>
                </a:cxn>
                <a:cxn ang="0">
                  <a:pos x="27" y="28"/>
                </a:cxn>
                <a:cxn ang="0">
                  <a:pos x="17" y="26"/>
                </a:cxn>
                <a:cxn ang="0">
                  <a:pos x="9" y="24"/>
                </a:cxn>
                <a:cxn ang="0">
                  <a:pos x="6" y="21"/>
                </a:cxn>
                <a:cxn ang="0">
                  <a:pos x="2" y="16"/>
                </a:cxn>
                <a:cxn ang="0">
                  <a:pos x="2" y="12"/>
                </a:cxn>
                <a:cxn ang="0">
                  <a:pos x="3" y="7"/>
                </a:cxn>
                <a:cxn ang="0">
                  <a:pos x="9" y="3"/>
                </a:cxn>
                <a:cxn ang="0">
                  <a:pos x="16" y="1"/>
                </a:cxn>
                <a:cxn ang="0">
                  <a:pos x="24" y="0"/>
                </a:cxn>
                <a:cxn ang="0">
                  <a:pos x="32" y="2"/>
                </a:cxn>
                <a:cxn ang="0">
                  <a:pos x="38" y="5"/>
                </a:cxn>
                <a:cxn ang="0">
                  <a:pos x="42" y="10"/>
                </a:cxn>
                <a:cxn ang="0">
                  <a:pos x="35" y="14"/>
                </a:cxn>
                <a:cxn ang="0">
                  <a:pos x="33" y="10"/>
                </a:cxn>
                <a:cxn ang="0">
                  <a:pos x="27" y="6"/>
                </a:cxn>
                <a:cxn ang="0">
                  <a:pos x="19" y="6"/>
                </a:cxn>
                <a:cxn ang="0">
                  <a:pos x="12" y="8"/>
                </a:cxn>
                <a:cxn ang="0">
                  <a:pos x="9" y="12"/>
                </a:cxn>
                <a:cxn ang="0">
                  <a:pos x="10" y="16"/>
                </a:cxn>
                <a:cxn ang="0">
                  <a:pos x="12" y="18"/>
                </a:cxn>
                <a:cxn ang="0">
                  <a:pos x="23" y="21"/>
                </a:cxn>
                <a:cxn ang="0">
                  <a:pos x="33" y="23"/>
                </a:cxn>
                <a:cxn ang="0">
                  <a:pos x="38" y="26"/>
                </a:cxn>
                <a:cxn ang="0">
                  <a:pos x="42" y="30"/>
                </a:cxn>
                <a:cxn ang="0">
                  <a:pos x="44" y="35"/>
                </a:cxn>
                <a:cxn ang="0">
                  <a:pos x="42" y="40"/>
                </a:cxn>
                <a:cxn ang="0">
                  <a:pos x="38" y="45"/>
                </a:cxn>
                <a:cxn ang="0">
                  <a:pos x="32" y="48"/>
                </a:cxn>
                <a:cxn ang="0">
                  <a:pos x="24" y="49"/>
                </a:cxn>
                <a:cxn ang="0">
                  <a:pos x="14" y="48"/>
                </a:cxn>
                <a:cxn ang="0">
                  <a:pos x="7" y="45"/>
                </a:cxn>
                <a:cxn ang="0">
                  <a:pos x="2" y="39"/>
                </a:cxn>
                <a:cxn ang="0">
                  <a:pos x="0" y="32"/>
                </a:cxn>
              </a:cxnLst>
              <a:rect l="0" t="0" r="r" b="b"/>
              <a:pathLst>
                <a:path w="45" h="50">
                  <a:moveTo>
                    <a:pt x="0" y="32"/>
                  </a:moveTo>
                  <a:lnTo>
                    <a:pt x="7" y="32"/>
                  </a:lnTo>
                  <a:lnTo>
                    <a:pt x="7" y="34"/>
                  </a:lnTo>
                  <a:lnTo>
                    <a:pt x="8" y="36"/>
                  </a:lnTo>
                  <a:lnTo>
                    <a:pt x="8" y="37"/>
                  </a:lnTo>
                  <a:lnTo>
                    <a:pt x="9" y="39"/>
                  </a:lnTo>
                  <a:lnTo>
                    <a:pt x="10" y="39"/>
                  </a:lnTo>
                  <a:lnTo>
                    <a:pt x="11" y="40"/>
                  </a:lnTo>
                  <a:lnTo>
                    <a:pt x="14" y="42"/>
                  </a:lnTo>
                  <a:lnTo>
                    <a:pt x="15" y="42"/>
                  </a:lnTo>
                  <a:lnTo>
                    <a:pt x="16" y="42"/>
                  </a:lnTo>
                  <a:lnTo>
                    <a:pt x="19" y="43"/>
                  </a:lnTo>
                  <a:lnTo>
                    <a:pt x="20" y="43"/>
                  </a:lnTo>
                  <a:lnTo>
                    <a:pt x="24" y="43"/>
                  </a:lnTo>
                  <a:lnTo>
                    <a:pt x="25" y="43"/>
                  </a:lnTo>
                  <a:lnTo>
                    <a:pt x="27" y="43"/>
                  </a:lnTo>
                  <a:lnTo>
                    <a:pt x="28" y="43"/>
                  </a:lnTo>
                  <a:lnTo>
                    <a:pt x="29" y="42"/>
                  </a:lnTo>
                  <a:lnTo>
                    <a:pt x="32" y="42"/>
                  </a:lnTo>
                  <a:lnTo>
                    <a:pt x="33" y="41"/>
                  </a:lnTo>
                  <a:lnTo>
                    <a:pt x="34" y="40"/>
                  </a:lnTo>
                  <a:lnTo>
                    <a:pt x="35" y="39"/>
                  </a:lnTo>
                  <a:lnTo>
                    <a:pt x="36" y="39"/>
                  </a:lnTo>
                  <a:lnTo>
                    <a:pt x="36" y="38"/>
                  </a:lnTo>
                  <a:lnTo>
                    <a:pt x="36" y="36"/>
                  </a:lnTo>
                  <a:lnTo>
                    <a:pt x="36" y="36"/>
                  </a:lnTo>
                  <a:lnTo>
                    <a:pt x="36" y="34"/>
                  </a:lnTo>
                  <a:lnTo>
                    <a:pt x="36" y="33"/>
                  </a:lnTo>
                  <a:lnTo>
                    <a:pt x="36" y="33"/>
                  </a:lnTo>
                  <a:lnTo>
                    <a:pt x="35" y="32"/>
                  </a:lnTo>
                  <a:lnTo>
                    <a:pt x="35" y="31"/>
                  </a:lnTo>
                  <a:lnTo>
                    <a:pt x="33" y="30"/>
                  </a:lnTo>
                  <a:lnTo>
                    <a:pt x="32" y="30"/>
                  </a:lnTo>
                  <a:lnTo>
                    <a:pt x="29" y="29"/>
                  </a:lnTo>
                  <a:lnTo>
                    <a:pt x="28" y="28"/>
                  </a:lnTo>
                  <a:lnTo>
                    <a:pt x="27" y="28"/>
                  </a:lnTo>
                  <a:lnTo>
                    <a:pt x="24" y="27"/>
                  </a:lnTo>
                  <a:lnTo>
                    <a:pt x="20" y="27"/>
                  </a:lnTo>
                  <a:lnTo>
                    <a:pt x="17" y="26"/>
                  </a:lnTo>
                  <a:lnTo>
                    <a:pt x="14" y="25"/>
                  </a:lnTo>
                  <a:lnTo>
                    <a:pt x="11" y="25"/>
                  </a:lnTo>
                  <a:lnTo>
                    <a:pt x="9" y="24"/>
                  </a:lnTo>
                  <a:lnTo>
                    <a:pt x="8" y="23"/>
                  </a:lnTo>
                  <a:lnTo>
                    <a:pt x="7" y="22"/>
                  </a:lnTo>
                  <a:lnTo>
                    <a:pt x="6" y="21"/>
                  </a:lnTo>
                  <a:lnTo>
                    <a:pt x="3" y="19"/>
                  </a:lnTo>
                  <a:lnTo>
                    <a:pt x="3" y="18"/>
                  </a:lnTo>
                  <a:lnTo>
                    <a:pt x="2" y="16"/>
                  </a:lnTo>
                  <a:lnTo>
                    <a:pt x="2" y="15"/>
                  </a:lnTo>
                  <a:lnTo>
                    <a:pt x="2" y="13"/>
                  </a:lnTo>
                  <a:lnTo>
                    <a:pt x="2" y="12"/>
                  </a:lnTo>
                  <a:lnTo>
                    <a:pt x="2" y="10"/>
                  </a:lnTo>
                  <a:lnTo>
                    <a:pt x="3" y="8"/>
                  </a:lnTo>
                  <a:lnTo>
                    <a:pt x="3" y="7"/>
                  </a:lnTo>
                  <a:lnTo>
                    <a:pt x="6" y="5"/>
                  </a:lnTo>
                  <a:lnTo>
                    <a:pt x="7" y="4"/>
                  </a:lnTo>
                  <a:lnTo>
                    <a:pt x="9" y="3"/>
                  </a:lnTo>
                  <a:lnTo>
                    <a:pt x="11" y="2"/>
                  </a:lnTo>
                  <a:lnTo>
                    <a:pt x="14" y="1"/>
                  </a:lnTo>
                  <a:lnTo>
                    <a:pt x="16" y="1"/>
                  </a:lnTo>
                  <a:lnTo>
                    <a:pt x="18" y="0"/>
                  </a:lnTo>
                  <a:lnTo>
                    <a:pt x="20" y="0"/>
                  </a:lnTo>
                  <a:lnTo>
                    <a:pt x="24" y="0"/>
                  </a:lnTo>
                  <a:lnTo>
                    <a:pt x="27" y="1"/>
                  </a:lnTo>
                  <a:lnTo>
                    <a:pt x="29" y="1"/>
                  </a:lnTo>
                  <a:lnTo>
                    <a:pt x="32" y="2"/>
                  </a:lnTo>
                  <a:lnTo>
                    <a:pt x="35" y="3"/>
                  </a:lnTo>
                  <a:lnTo>
                    <a:pt x="36" y="4"/>
                  </a:lnTo>
                  <a:lnTo>
                    <a:pt x="38" y="5"/>
                  </a:lnTo>
                  <a:lnTo>
                    <a:pt x="39" y="7"/>
                  </a:lnTo>
                  <a:lnTo>
                    <a:pt x="41" y="9"/>
                  </a:lnTo>
                  <a:lnTo>
                    <a:pt x="42" y="10"/>
                  </a:lnTo>
                  <a:lnTo>
                    <a:pt x="42" y="13"/>
                  </a:lnTo>
                  <a:lnTo>
                    <a:pt x="42" y="14"/>
                  </a:lnTo>
                  <a:lnTo>
                    <a:pt x="35" y="14"/>
                  </a:lnTo>
                  <a:lnTo>
                    <a:pt x="35" y="13"/>
                  </a:lnTo>
                  <a:lnTo>
                    <a:pt x="34" y="11"/>
                  </a:lnTo>
                  <a:lnTo>
                    <a:pt x="33" y="10"/>
                  </a:lnTo>
                  <a:lnTo>
                    <a:pt x="32" y="8"/>
                  </a:lnTo>
                  <a:lnTo>
                    <a:pt x="29" y="7"/>
                  </a:lnTo>
                  <a:lnTo>
                    <a:pt x="27" y="6"/>
                  </a:lnTo>
                  <a:lnTo>
                    <a:pt x="25" y="6"/>
                  </a:lnTo>
                  <a:lnTo>
                    <a:pt x="23" y="6"/>
                  </a:lnTo>
                  <a:lnTo>
                    <a:pt x="19" y="6"/>
                  </a:lnTo>
                  <a:lnTo>
                    <a:pt x="16" y="6"/>
                  </a:lnTo>
                  <a:lnTo>
                    <a:pt x="15" y="7"/>
                  </a:lnTo>
                  <a:lnTo>
                    <a:pt x="12" y="8"/>
                  </a:lnTo>
                  <a:lnTo>
                    <a:pt x="11" y="9"/>
                  </a:lnTo>
                  <a:lnTo>
                    <a:pt x="10" y="10"/>
                  </a:lnTo>
                  <a:lnTo>
                    <a:pt x="9" y="12"/>
                  </a:lnTo>
                  <a:lnTo>
                    <a:pt x="9" y="13"/>
                  </a:lnTo>
                  <a:lnTo>
                    <a:pt x="9" y="14"/>
                  </a:lnTo>
                  <a:lnTo>
                    <a:pt x="10" y="16"/>
                  </a:lnTo>
                  <a:lnTo>
                    <a:pt x="10" y="16"/>
                  </a:lnTo>
                  <a:lnTo>
                    <a:pt x="11" y="17"/>
                  </a:lnTo>
                  <a:lnTo>
                    <a:pt x="12" y="18"/>
                  </a:lnTo>
                  <a:lnTo>
                    <a:pt x="15" y="19"/>
                  </a:lnTo>
                  <a:lnTo>
                    <a:pt x="18" y="20"/>
                  </a:lnTo>
                  <a:lnTo>
                    <a:pt x="23" y="21"/>
                  </a:lnTo>
                  <a:lnTo>
                    <a:pt x="26" y="22"/>
                  </a:lnTo>
                  <a:lnTo>
                    <a:pt x="29" y="22"/>
                  </a:lnTo>
                  <a:lnTo>
                    <a:pt x="33" y="23"/>
                  </a:lnTo>
                  <a:lnTo>
                    <a:pt x="35" y="24"/>
                  </a:lnTo>
                  <a:lnTo>
                    <a:pt x="36" y="25"/>
                  </a:lnTo>
                  <a:lnTo>
                    <a:pt x="38" y="26"/>
                  </a:lnTo>
                  <a:lnTo>
                    <a:pt x="41" y="27"/>
                  </a:lnTo>
                  <a:lnTo>
                    <a:pt x="42" y="28"/>
                  </a:lnTo>
                  <a:lnTo>
                    <a:pt x="42" y="30"/>
                  </a:lnTo>
                  <a:lnTo>
                    <a:pt x="43" y="31"/>
                  </a:lnTo>
                  <a:lnTo>
                    <a:pt x="44" y="33"/>
                  </a:lnTo>
                  <a:lnTo>
                    <a:pt x="44" y="35"/>
                  </a:lnTo>
                  <a:lnTo>
                    <a:pt x="44" y="37"/>
                  </a:lnTo>
                  <a:lnTo>
                    <a:pt x="43" y="39"/>
                  </a:lnTo>
                  <a:lnTo>
                    <a:pt x="42" y="40"/>
                  </a:lnTo>
                  <a:lnTo>
                    <a:pt x="42" y="42"/>
                  </a:lnTo>
                  <a:lnTo>
                    <a:pt x="41" y="44"/>
                  </a:lnTo>
                  <a:lnTo>
                    <a:pt x="38" y="45"/>
                  </a:lnTo>
                  <a:lnTo>
                    <a:pt x="36" y="46"/>
                  </a:lnTo>
                  <a:lnTo>
                    <a:pt x="35" y="48"/>
                  </a:lnTo>
                  <a:lnTo>
                    <a:pt x="32" y="48"/>
                  </a:lnTo>
                  <a:lnTo>
                    <a:pt x="29" y="48"/>
                  </a:lnTo>
                  <a:lnTo>
                    <a:pt x="26" y="49"/>
                  </a:lnTo>
                  <a:lnTo>
                    <a:pt x="24" y="49"/>
                  </a:lnTo>
                  <a:lnTo>
                    <a:pt x="19" y="49"/>
                  </a:lnTo>
                  <a:lnTo>
                    <a:pt x="16" y="48"/>
                  </a:lnTo>
                  <a:lnTo>
                    <a:pt x="14" y="48"/>
                  </a:lnTo>
                  <a:lnTo>
                    <a:pt x="11" y="48"/>
                  </a:lnTo>
                  <a:lnTo>
                    <a:pt x="8" y="46"/>
                  </a:lnTo>
                  <a:lnTo>
                    <a:pt x="7" y="45"/>
                  </a:lnTo>
                  <a:lnTo>
                    <a:pt x="5" y="43"/>
                  </a:lnTo>
                  <a:lnTo>
                    <a:pt x="2" y="42"/>
                  </a:lnTo>
                  <a:lnTo>
                    <a:pt x="2" y="39"/>
                  </a:lnTo>
                  <a:lnTo>
                    <a:pt x="1" y="37"/>
                  </a:lnTo>
                  <a:lnTo>
                    <a:pt x="0" y="35"/>
                  </a:lnTo>
                  <a:lnTo>
                    <a:pt x="0" y="32"/>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44" name="Freeform 220"/>
            <p:cNvSpPr>
              <a:spLocks/>
            </p:cNvSpPr>
            <p:nvPr/>
          </p:nvSpPr>
          <p:spPr bwMode="auto">
            <a:xfrm>
              <a:off x="147" y="1984"/>
              <a:ext cx="39" cy="48"/>
            </a:xfrm>
            <a:custGeom>
              <a:avLst/>
              <a:gdLst/>
              <a:ahLst/>
              <a:cxnLst>
                <a:cxn ang="0">
                  <a:pos x="0" y="47"/>
                </a:cxn>
                <a:cxn ang="0">
                  <a:pos x="0" y="0"/>
                </a:cxn>
                <a:cxn ang="0">
                  <a:pos x="38" y="0"/>
                </a:cxn>
                <a:cxn ang="0">
                  <a:pos x="38" y="6"/>
                </a:cxn>
                <a:cxn ang="0">
                  <a:pos x="8" y="6"/>
                </a:cxn>
                <a:cxn ang="0">
                  <a:pos x="8" y="20"/>
                </a:cxn>
                <a:cxn ang="0">
                  <a:pos x="33" y="20"/>
                </a:cxn>
                <a:cxn ang="0">
                  <a:pos x="33" y="25"/>
                </a:cxn>
                <a:cxn ang="0">
                  <a:pos x="8" y="25"/>
                </a:cxn>
                <a:cxn ang="0">
                  <a:pos x="8" y="47"/>
                </a:cxn>
                <a:cxn ang="0">
                  <a:pos x="0" y="47"/>
                </a:cxn>
              </a:cxnLst>
              <a:rect l="0" t="0" r="r" b="b"/>
              <a:pathLst>
                <a:path w="39" h="48">
                  <a:moveTo>
                    <a:pt x="0" y="47"/>
                  </a:moveTo>
                  <a:lnTo>
                    <a:pt x="0" y="0"/>
                  </a:lnTo>
                  <a:lnTo>
                    <a:pt x="38" y="0"/>
                  </a:lnTo>
                  <a:lnTo>
                    <a:pt x="38" y="6"/>
                  </a:lnTo>
                  <a:lnTo>
                    <a:pt x="8" y="6"/>
                  </a:lnTo>
                  <a:lnTo>
                    <a:pt x="8" y="20"/>
                  </a:lnTo>
                  <a:lnTo>
                    <a:pt x="33" y="20"/>
                  </a:lnTo>
                  <a:lnTo>
                    <a:pt x="33" y="25"/>
                  </a:lnTo>
                  <a:lnTo>
                    <a:pt x="8" y="25"/>
                  </a:lnTo>
                  <a:lnTo>
                    <a:pt x="8" y="47"/>
                  </a:lnTo>
                  <a:lnTo>
                    <a:pt x="0" y="47"/>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45" name="Freeform 221"/>
            <p:cNvSpPr>
              <a:spLocks/>
            </p:cNvSpPr>
            <p:nvPr/>
          </p:nvSpPr>
          <p:spPr bwMode="auto">
            <a:xfrm>
              <a:off x="204" y="1984"/>
              <a:ext cx="43" cy="49"/>
            </a:xfrm>
            <a:custGeom>
              <a:avLst/>
              <a:gdLst/>
              <a:ahLst/>
              <a:cxnLst>
                <a:cxn ang="0">
                  <a:pos x="34" y="0"/>
                </a:cxn>
                <a:cxn ang="0">
                  <a:pos x="42" y="0"/>
                </a:cxn>
                <a:cxn ang="0">
                  <a:pos x="42" y="27"/>
                </a:cxn>
                <a:cxn ang="0">
                  <a:pos x="42" y="31"/>
                </a:cxn>
                <a:cxn ang="0">
                  <a:pos x="42" y="34"/>
                </a:cxn>
                <a:cxn ang="0">
                  <a:pos x="41" y="36"/>
                </a:cxn>
                <a:cxn ang="0">
                  <a:pos x="41" y="38"/>
                </a:cxn>
                <a:cxn ang="0">
                  <a:pos x="39" y="40"/>
                </a:cxn>
                <a:cxn ang="0">
                  <a:pos x="38" y="42"/>
                </a:cxn>
                <a:cxn ang="0">
                  <a:pos x="36" y="44"/>
                </a:cxn>
                <a:cxn ang="0">
                  <a:pos x="34" y="45"/>
                </a:cxn>
                <a:cxn ang="0">
                  <a:pos x="32" y="47"/>
                </a:cxn>
                <a:cxn ang="0">
                  <a:pos x="29" y="47"/>
                </a:cxn>
                <a:cxn ang="0">
                  <a:pos x="25" y="48"/>
                </a:cxn>
                <a:cxn ang="0">
                  <a:pos x="21" y="48"/>
                </a:cxn>
                <a:cxn ang="0">
                  <a:pos x="18" y="48"/>
                </a:cxn>
                <a:cxn ang="0">
                  <a:pos x="14" y="47"/>
                </a:cxn>
                <a:cxn ang="0">
                  <a:pos x="12" y="47"/>
                </a:cxn>
                <a:cxn ang="0">
                  <a:pos x="9" y="46"/>
                </a:cxn>
                <a:cxn ang="0">
                  <a:pos x="7" y="44"/>
                </a:cxn>
                <a:cxn ang="0">
                  <a:pos x="4" y="43"/>
                </a:cxn>
                <a:cxn ang="0">
                  <a:pos x="3" y="41"/>
                </a:cxn>
                <a:cxn ang="0">
                  <a:pos x="1" y="39"/>
                </a:cxn>
                <a:cxn ang="0">
                  <a:pos x="1" y="37"/>
                </a:cxn>
                <a:cxn ang="0">
                  <a:pos x="0" y="34"/>
                </a:cxn>
                <a:cxn ang="0">
                  <a:pos x="0" y="31"/>
                </a:cxn>
                <a:cxn ang="0">
                  <a:pos x="0" y="27"/>
                </a:cxn>
                <a:cxn ang="0">
                  <a:pos x="0" y="0"/>
                </a:cxn>
                <a:cxn ang="0">
                  <a:pos x="8" y="0"/>
                </a:cxn>
                <a:cxn ang="0">
                  <a:pos x="8" y="27"/>
                </a:cxn>
                <a:cxn ang="0">
                  <a:pos x="8" y="30"/>
                </a:cxn>
                <a:cxn ang="0">
                  <a:pos x="9" y="32"/>
                </a:cxn>
                <a:cxn ang="0">
                  <a:pos x="9" y="34"/>
                </a:cxn>
                <a:cxn ang="0">
                  <a:pos x="9" y="36"/>
                </a:cxn>
                <a:cxn ang="0">
                  <a:pos x="10" y="37"/>
                </a:cxn>
                <a:cxn ang="0">
                  <a:pos x="10" y="38"/>
                </a:cxn>
                <a:cxn ang="0">
                  <a:pos x="12" y="39"/>
                </a:cxn>
                <a:cxn ang="0">
                  <a:pos x="13" y="40"/>
                </a:cxn>
                <a:cxn ang="0">
                  <a:pos x="15" y="41"/>
                </a:cxn>
                <a:cxn ang="0">
                  <a:pos x="17" y="41"/>
                </a:cxn>
                <a:cxn ang="0">
                  <a:pos x="19" y="42"/>
                </a:cxn>
                <a:cxn ang="0">
                  <a:pos x="21" y="42"/>
                </a:cxn>
                <a:cxn ang="0">
                  <a:pos x="24" y="41"/>
                </a:cxn>
                <a:cxn ang="0">
                  <a:pos x="27" y="41"/>
                </a:cxn>
                <a:cxn ang="0">
                  <a:pos x="30" y="40"/>
                </a:cxn>
                <a:cxn ang="0">
                  <a:pos x="32" y="39"/>
                </a:cxn>
                <a:cxn ang="0">
                  <a:pos x="33" y="37"/>
                </a:cxn>
                <a:cxn ang="0">
                  <a:pos x="33" y="35"/>
                </a:cxn>
                <a:cxn ang="0">
                  <a:pos x="34" y="31"/>
                </a:cxn>
                <a:cxn ang="0">
                  <a:pos x="34" y="27"/>
                </a:cxn>
                <a:cxn ang="0">
                  <a:pos x="34" y="0"/>
                </a:cxn>
              </a:cxnLst>
              <a:rect l="0" t="0" r="r" b="b"/>
              <a:pathLst>
                <a:path w="43" h="49">
                  <a:moveTo>
                    <a:pt x="34" y="0"/>
                  </a:moveTo>
                  <a:lnTo>
                    <a:pt x="42" y="0"/>
                  </a:lnTo>
                  <a:lnTo>
                    <a:pt x="42" y="27"/>
                  </a:lnTo>
                  <a:lnTo>
                    <a:pt x="42" y="31"/>
                  </a:lnTo>
                  <a:lnTo>
                    <a:pt x="42" y="34"/>
                  </a:lnTo>
                  <a:lnTo>
                    <a:pt x="41" y="36"/>
                  </a:lnTo>
                  <a:lnTo>
                    <a:pt x="41" y="38"/>
                  </a:lnTo>
                  <a:lnTo>
                    <a:pt x="39" y="40"/>
                  </a:lnTo>
                  <a:lnTo>
                    <a:pt x="38" y="42"/>
                  </a:lnTo>
                  <a:lnTo>
                    <a:pt x="36" y="44"/>
                  </a:lnTo>
                  <a:lnTo>
                    <a:pt x="34" y="45"/>
                  </a:lnTo>
                  <a:lnTo>
                    <a:pt x="32" y="47"/>
                  </a:lnTo>
                  <a:lnTo>
                    <a:pt x="29" y="47"/>
                  </a:lnTo>
                  <a:lnTo>
                    <a:pt x="25" y="48"/>
                  </a:lnTo>
                  <a:lnTo>
                    <a:pt x="21" y="48"/>
                  </a:lnTo>
                  <a:lnTo>
                    <a:pt x="18" y="48"/>
                  </a:lnTo>
                  <a:lnTo>
                    <a:pt x="14" y="47"/>
                  </a:lnTo>
                  <a:lnTo>
                    <a:pt x="12" y="47"/>
                  </a:lnTo>
                  <a:lnTo>
                    <a:pt x="9" y="46"/>
                  </a:lnTo>
                  <a:lnTo>
                    <a:pt x="7" y="44"/>
                  </a:lnTo>
                  <a:lnTo>
                    <a:pt x="4" y="43"/>
                  </a:lnTo>
                  <a:lnTo>
                    <a:pt x="3" y="41"/>
                  </a:lnTo>
                  <a:lnTo>
                    <a:pt x="1" y="39"/>
                  </a:lnTo>
                  <a:lnTo>
                    <a:pt x="1" y="37"/>
                  </a:lnTo>
                  <a:lnTo>
                    <a:pt x="0" y="34"/>
                  </a:lnTo>
                  <a:lnTo>
                    <a:pt x="0" y="31"/>
                  </a:lnTo>
                  <a:lnTo>
                    <a:pt x="0" y="27"/>
                  </a:lnTo>
                  <a:lnTo>
                    <a:pt x="0" y="0"/>
                  </a:lnTo>
                  <a:lnTo>
                    <a:pt x="8" y="0"/>
                  </a:lnTo>
                  <a:lnTo>
                    <a:pt x="8" y="27"/>
                  </a:lnTo>
                  <a:lnTo>
                    <a:pt x="8" y="30"/>
                  </a:lnTo>
                  <a:lnTo>
                    <a:pt x="9" y="32"/>
                  </a:lnTo>
                  <a:lnTo>
                    <a:pt x="9" y="34"/>
                  </a:lnTo>
                  <a:lnTo>
                    <a:pt x="9" y="36"/>
                  </a:lnTo>
                  <a:lnTo>
                    <a:pt x="10" y="37"/>
                  </a:lnTo>
                  <a:lnTo>
                    <a:pt x="10" y="38"/>
                  </a:lnTo>
                  <a:lnTo>
                    <a:pt x="12" y="39"/>
                  </a:lnTo>
                  <a:lnTo>
                    <a:pt x="13" y="40"/>
                  </a:lnTo>
                  <a:lnTo>
                    <a:pt x="15" y="41"/>
                  </a:lnTo>
                  <a:lnTo>
                    <a:pt x="17" y="41"/>
                  </a:lnTo>
                  <a:lnTo>
                    <a:pt x="19" y="42"/>
                  </a:lnTo>
                  <a:lnTo>
                    <a:pt x="21" y="42"/>
                  </a:lnTo>
                  <a:lnTo>
                    <a:pt x="24" y="41"/>
                  </a:lnTo>
                  <a:lnTo>
                    <a:pt x="27" y="41"/>
                  </a:lnTo>
                  <a:lnTo>
                    <a:pt x="30" y="40"/>
                  </a:lnTo>
                  <a:lnTo>
                    <a:pt x="32" y="39"/>
                  </a:lnTo>
                  <a:lnTo>
                    <a:pt x="33" y="37"/>
                  </a:lnTo>
                  <a:lnTo>
                    <a:pt x="33" y="35"/>
                  </a:lnTo>
                  <a:lnTo>
                    <a:pt x="34" y="31"/>
                  </a:lnTo>
                  <a:lnTo>
                    <a:pt x="34" y="27"/>
                  </a:lnTo>
                  <a:lnTo>
                    <a:pt x="34" y="0"/>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46" name="Freeform 222"/>
            <p:cNvSpPr>
              <a:spLocks/>
            </p:cNvSpPr>
            <p:nvPr/>
          </p:nvSpPr>
          <p:spPr bwMode="auto">
            <a:xfrm>
              <a:off x="268" y="1984"/>
              <a:ext cx="53" cy="48"/>
            </a:xfrm>
            <a:custGeom>
              <a:avLst/>
              <a:gdLst/>
              <a:ahLst/>
              <a:cxnLst>
                <a:cxn ang="0">
                  <a:pos x="0" y="0"/>
                </a:cxn>
                <a:cxn ang="0">
                  <a:pos x="31" y="0"/>
                </a:cxn>
                <a:cxn ang="0">
                  <a:pos x="36" y="1"/>
                </a:cxn>
                <a:cxn ang="0">
                  <a:pos x="41" y="1"/>
                </a:cxn>
                <a:cxn ang="0">
                  <a:pos x="44" y="4"/>
                </a:cxn>
                <a:cxn ang="0">
                  <a:pos x="46" y="7"/>
                </a:cxn>
                <a:cxn ang="0">
                  <a:pos x="47" y="11"/>
                </a:cxn>
                <a:cxn ang="0">
                  <a:pos x="47" y="15"/>
                </a:cxn>
                <a:cxn ang="0">
                  <a:pos x="46" y="20"/>
                </a:cxn>
                <a:cxn ang="0">
                  <a:pos x="41" y="23"/>
                </a:cxn>
                <a:cxn ang="0">
                  <a:pos x="35" y="25"/>
                </a:cxn>
                <a:cxn ang="0">
                  <a:pos x="33" y="26"/>
                </a:cxn>
                <a:cxn ang="0">
                  <a:pos x="35" y="27"/>
                </a:cxn>
                <a:cxn ang="0">
                  <a:pos x="37" y="29"/>
                </a:cxn>
                <a:cxn ang="0">
                  <a:pos x="41" y="32"/>
                </a:cxn>
                <a:cxn ang="0">
                  <a:pos x="52" y="47"/>
                </a:cxn>
                <a:cxn ang="0">
                  <a:pos x="35" y="37"/>
                </a:cxn>
                <a:cxn ang="0">
                  <a:pos x="31" y="34"/>
                </a:cxn>
                <a:cxn ang="0">
                  <a:pos x="29" y="31"/>
                </a:cxn>
                <a:cxn ang="0">
                  <a:pos x="28" y="29"/>
                </a:cxn>
                <a:cxn ang="0">
                  <a:pos x="25" y="28"/>
                </a:cxn>
                <a:cxn ang="0">
                  <a:pos x="24" y="26"/>
                </a:cxn>
                <a:cxn ang="0">
                  <a:pos x="22" y="26"/>
                </a:cxn>
                <a:cxn ang="0">
                  <a:pos x="19" y="26"/>
                </a:cxn>
                <a:cxn ang="0">
                  <a:pos x="10" y="26"/>
                </a:cxn>
                <a:cxn ang="0">
                  <a:pos x="0" y="47"/>
                </a:cxn>
                <a:cxn ang="0">
                  <a:pos x="25" y="20"/>
                </a:cxn>
                <a:cxn ang="0">
                  <a:pos x="30" y="20"/>
                </a:cxn>
                <a:cxn ang="0">
                  <a:pos x="33" y="20"/>
                </a:cxn>
                <a:cxn ang="0">
                  <a:pos x="36" y="19"/>
                </a:cxn>
                <a:cxn ang="0">
                  <a:pos x="37" y="18"/>
                </a:cxn>
                <a:cxn ang="0">
                  <a:pos x="39" y="15"/>
                </a:cxn>
                <a:cxn ang="0">
                  <a:pos x="39" y="13"/>
                </a:cxn>
                <a:cxn ang="0">
                  <a:pos x="37" y="10"/>
                </a:cxn>
                <a:cxn ang="0">
                  <a:pos x="36" y="8"/>
                </a:cxn>
                <a:cxn ang="0">
                  <a:pos x="33" y="6"/>
                </a:cxn>
                <a:cxn ang="0">
                  <a:pos x="28" y="6"/>
                </a:cxn>
                <a:cxn ang="0">
                  <a:pos x="10" y="20"/>
                </a:cxn>
              </a:cxnLst>
              <a:rect l="0" t="0" r="r" b="b"/>
              <a:pathLst>
                <a:path w="53" h="48">
                  <a:moveTo>
                    <a:pt x="0" y="47"/>
                  </a:moveTo>
                  <a:lnTo>
                    <a:pt x="0" y="0"/>
                  </a:lnTo>
                  <a:lnTo>
                    <a:pt x="28" y="0"/>
                  </a:lnTo>
                  <a:lnTo>
                    <a:pt x="31" y="0"/>
                  </a:lnTo>
                  <a:lnTo>
                    <a:pt x="34" y="1"/>
                  </a:lnTo>
                  <a:lnTo>
                    <a:pt x="36" y="1"/>
                  </a:lnTo>
                  <a:lnTo>
                    <a:pt x="39" y="1"/>
                  </a:lnTo>
                  <a:lnTo>
                    <a:pt x="41" y="1"/>
                  </a:lnTo>
                  <a:lnTo>
                    <a:pt x="42" y="3"/>
                  </a:lnTo>
                  <a:lnTo>
                    <a:pt x="44" y="4"/>
                  </a:lnTo>
                  <a:lnTo>
                    <a:pt x="45" y="6"/>
                  </a:lnTo>
                  <a:lnTo>
                    <a:pt x="46" y="7"/>
                  </a:lnTo>
                  <a:lnTo>
                    <a:pt x="47" y="9"/>
                  </a:lnTo>
                  <a:lnTo>
                    <a:pt x="47" y="11"/>
                  </a:lnTo>
                  <a:lnTo>
                    <a:pt x="47" y="13"/>
                  </a:lnTo>
                  <a:lnTo>
                    <a:pt x="47" y="15"/>
                  </a:lnTo>
                  <a:lnTo>
                    <a:pt x="47" y="18"/>
                  </a:lnTo>
                  <a:lnTo>
                    <a:pt x="46" y="20"/>
                  </a:lnTo>
                  <a:lnTo>
                    <a:pt x="44" y="21"/>
                  </a:lnTo>
                  <a:lnTo>
                    <a:pt x="41" y="23"/>
                  </a:lnTo>
                  <a:lnTo>
                    <a:pt x="39" y="24"/>
                  </a:lnTo>
                  <a:lnTo>
                    <a:pt x="35" y="25"/>
                  </a:lnTo>
                  <a:lnTo>
                    <a:pt x="31" y="25"/>
                  </a:lnTo>
                  <a:lnTo>
                    <a:pt x="33" y="26"/>
                  </a:lnTo>
                  <a:lnTo>
                    <a:pt x="34" y="26"/>
                  </a:lnTo>
                  <a:lnTo>
                    <a:pt x="35" y="27"/>
                  </a:lnTo>
                  <a:lnTo>
                    <a:pt x="36" y="28"/>
                  </a:lnTo>
                  <a:lnTo>
                    <a:pt x="37" y="29"/>
                  </a:lnTo>
                  <a:lnTo>
                    <a:pt x="39" y="31"/>
                  </a:lnTo>
                  <a:lnTo>
                    <a:pt x="41" y="32"/>
                  </a:lnTo>
                  <a:lnTo>
                    <a:pt x="42" y="34"/>
                  </a:lnTo>
                  <a:lnTo>
                    <a:pt x="52" y="47"/>
                  </a:lnTo>
                  <a:lnTo>
                    <a:pt x="42" y="47"/>
                  </a:lnTo>
                  <a:lnTo>
                    <a:pt x="35" y="37"/>
                  </a:lnTo>
                  <a:lnTo>
                    <a:pt x="33" y="35"/>
                  </a:lnTo>
                  <a:lnTo>
                    <a:pt x="31" y="34"/>
                  </a:lnTo>
                  <a:lnTo>
                    <a:pt x="30" y="32"/>
                  </a:lnTo>
                  <a:lnTo>
                    <a:pt x="29" y="31"/>
                  </a:lnTo>
                  <a:lnTo>
                    <a:pt x="28" y="30"/>
                  </a:lnTo>
                  <a:lnTo>
                    <a:pt x="28" y="29"/>
                  </a:lnTo>
                  <a:lnTo>
                    <a:pt x="27" y="28"/>
                  </a:lnTo>
                  <a:lnTo>
                    <a:pt x="25" y="28"/>
                  </a:lnTo>
                  <a:lnTo>
                    <a:pt x="24" y="27"/>
                  </a:lnTo>
                  <a:lnTo>
                    <a:pt x="24" y="26"/>
                  </a:lnTo>
                  <a:lnTo>
                    <a:pt x="23" y="26"/>
                  </a:lnTo>
                  <a:lnTo>
                    <a:pt x="22" y="26"/>
                  </a:lnTo>
                  <a:lnTo>
                    <a:pt x="21" y="26"/>
                  </a:lnTo>
                  <a:lnTo>
                    <a:pt x="19" y="26"/>
                  </a:lnTo>
                  <a:lnTo>
                    <a:pt x="18" y="26"/>
                  </a:lnTo>
                  <a:lnTo>
                    <a:pt x="10" y="26"/>
                  </a:lnTo>
                  <a:lnTo>
                    <a:pt x="10" y="47"/>
                  </a:lnTo>
                  <a:lnTo>
                    <a:pt x="0" y="47"/>
                  </a:lnTo>
                  <a:lnTo>
                    <a:pt x="10" y="20"/>
                  </a:lnTo>
                  <a:lnTo>
                    <a:pt x="25" y="20"/>
                  </a:lnTo>
                  <a:lnTo>
                    <a:pt x="28" y="20"/>
                  </a:lnTo>
                  <a:lnTo>
                    <a:pt x="30" y="20"/>
                  </a:lnTo>
                  <a:lnTo>
                    <a:pt x="31" y="20"/>
                  </a:lnTo>
                  <a:lnTo>
                    <a:pt x="33" y="20"/>
                  </a:lnTo>
                  <a:lnTo>
                    <a:pt x="34" y="19"/>
                  </a:lnTo>
                  <a:lnTo>
                    <a:pt x="36" y="19"/>
                  </a:lnTo>
                  <a:lnTo>
                    <a:pt x="36" y="18"/>
                  </a:lnTo>
                  <a:lnTo>
                    <a:pt x="37" y="18"/>
                  </a:lnTo>
                  <a:lnTo>
                    <a:pt x="37" y="16"/>
                  </a:lnTo>
                  <a:lnTo>
                    <a:pt x="39" y="15"/>
                  </a:lnTo>
                  <a:lnTo>
                    <a:pt x="39" y="14"/>
                  </a:lnTo>
                  <a:lnTo>
                    <a:pt x="39" y="13"/>
                  </a:lnTo>
                  <a:lnTo>
                    <a:pt x="39" y="12"/>
                  </a:lnTo>
                  <a:lnTo>
                    <a:pt x="37" y="10"/>
                  </a:lnTo>
                  <a:lnTo>
                    <a:pt x="37" y="9"/>
                  </a:lnTo>
                  <a:lnTo>
                    <a:pt x="36" y="8"/>
                  </a:lnTo>
                  <a:lnTo>
                    <a:pt x="34" y="7"/>
                  </a:lnTo>
                  <a:lnTo>
                    <a:pt x="33" y="6"/>
                  </a:lnTo>
                  <a:lnTo>
                    <a:pt x="30" y="6"/>
                  </a:lnTo>
                  <a:lnTo>
                    <a:pt x="28" y="6"/>
                  </a:lnTo>
                  <a:lnTo>
                    <a:pt x="10" y="6"/>
                  </a:lnTo>
                  <a:lnTo>
                    <a:pt x="10" y="20"/>
                  </a:lnTo>
                  <a:lnTo>
                    <a:pt x="0" y="47"/>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47" name="Freeform 223"/>
            <p:cNvSpPr>
              <a:spLocks/>
            </p:cNvSpPr>
            <p:nvPr/>
          </p:nvSpPr>
          <p:spPr bwMode="auto">
            <a:xfrm>
              <a:off x="337" y="1984"/>
              <a:ext cx="43" cy="48"/>
            </a:xfrm>
            <a:custGeom>
              <a:avLst/>
              <a:gdLst/>
              <a:ahLst/>
              <a:cxnLst>
                <a:cxn ang="0">
                  <a:pos x="0" y="47"/>
                </a:cxn>
                <a:cxn ang="0">
                  <a:pos x="0" y="0"/>
                </a:cxn>
                <a:cxn ang="0">
                  <a:pos x="7" y="0"/>
                </a:cxn>
                <a:cxn ang="0">
                  <a:pos x="36" y="37"/>
                </a:cxn>
                <a:cxn ang="0">
                  <a:pos x="36" y="0"/>
                </a:cxn>
                <a:cxn ang="0">
                  <a:pos x="42" y="0"/>
                </a:cxn>
                <a:cxn ang="0">
                  <a:pos x="42" y="47"/>
                </a:cxn>
                <a:cxn ang="0">
                  <a:pos x="34" y="47"/>
                </a:cxn>
                <a:cxn ang="0">
                  <a:pos x="7" y="10"/>
                </a:cxn>
                <a:cxn ang="0">
                  <a:pos x="7" y="47"/>
                </a:cxn>
                <a:cxn ang="0">
                  <a:pos x="0" y="47"/>
                </a:cxn>
              </a:cxnLst>
              <a:rect l="0" t="0" r="r" b="b"/>
              <a:pathLst>
                <a:path w="43" h="48">
                  <a:moveTo>
                    <a:pt x="0" y="47"/>
                  </a:moveTo>
                  <a:lnTo>
                    <a:pt x="0" y="0"/>
                  </a:lnTo>
                  <a:lnTo>
                    <a:pt x="7" y="0"/>
                  </a:lnTo>
                  <a:lnTo>
                    <a:pt x="36" y="37"/>
                  </a:lnTo>
                  <a:lnTo>
                    <a:pt x="36" y="0"/>
                  </a:lnTo>
                  <a:lnTo>
                    <a:pt x="42" y="0"/>
                  </a:lnTo>
                  <a:lnTo>
                    <a:pt x="42" y="47"/>
                  </a:lnTo>
                  <a:lnTo>
                    <a:pt x="34" y="47"/>
                  </a:lnTo>
                  <a:lnTo>
                    <a:pt x="7" y="10"/>
                  </a:lnTo>
                  <a:lnTo>
                    <a:pt x="7" y="47"/>
                  </a:lnTo>
                  <a:lnTo>
                    <a:pt x="0" y="47"/>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48" name="Freeform 224"/>
            <p:cNvSpPr>
              <a:spLocks/>
            </p:cNvSpPr>
            <p:nvPr/>
          </p:nvSpPr>
          <p:spPr bwMode="auto">
            <a:xfrm>
              <a:off x="398" y="1984"/>
              <a:ext cx="51" cy="48"/>
            </a:xfrm>
            <a:custGeom>
              <a:avLst/>
              <a:gdLst/>
              <a:ahLst/>
              <a:cxnLst>
                <a:cxn ang="0">
                  <a:pos x="0" y="47"/>
                </a:cxn>
                <a:cxn ang="0">
                  <a:pos x="21" y="0"/>
                </a:cxn>
                <a:cxn ang="0">
                  <a:pos x="28" y="0"/>
                </a:cxn>
                <a:cxn ang="0">
                  <a:pos x="50" y="47"/>
                </a:cxn>
                <a:cxn ang="0">
                  <a:pos x="42" y="47"/>
                </a:cxn>
                <a:cxn ang="0">
                  <a:pos x="36" y="32"/>
                </a:cxn>
                <a:cxn ang="0">
                  <a:pos x="13" y="32"/>
                </a:cxn>
                <a:cxn ang="0">
                  <a:pos x="8" y="47"/>
                </a:cxn>
                <a:cxn ang="0">
                  <a:pos x="0" y="47"/>
                </a:cxn>
                <a:cxn ang="0">
                  <a:pos x="16" y="26"/>
                </a:cxn>
                <a:cxn ang="0">
                  <a:pos x="34" y="26"/>
                </a:cxn>
                <a:cxn ang="0">
                  <a:pos x="28" y="15"/>
                </a:cxn>
                <a:cxn ang="0">
                  <a:pos x="27" y="12"/>
                </a:cxn>
                <a:cxn ang="0">
                  <a:pos x="26" y="10"/>
                </a:cxn>
                <a:cxn ang="0">
                  <a:pos x="25" y="7"/>
                </a:cxn>
                <a:cxn ang="0">
                  <a:pos x="24" y="5"/>
                </a:cxn>
                <a:cxn ang="0">
                  <a:pos x="23" y="7"/>
                </a:cxn>
                <a:cxn ang="0">
                  <a:pos x="23" y="10"/>
                </a:cxn>
                <a:cxn ang="0">
                  <a:pos x="22" y="12"/>
                </a:cxn>
                <a:cxn ang="0">
                  <a:pos x="22" y="14"/>
                </a:cxn>
                <a:cxn ang="0">
                  <a:pos x="16" y="26"/>
                </a:cxn>
                <a:cxn ang="0">
                  <a:pos x="0" y="47"/>
                </a:cxn>
              </a:cxnLst>
              <a:rect l="0" t="0" r="r" b="b"/>
              <a:pathLst>
                <a:path w="51" h="48">
                  <a:moveTo>
                    <a:pt x="0" y="47"/>
                  </a:moveTo>
                  <a:lnTo>
                    <a:pt x="21" y="0"/>
                  </a:lnTo>
                  <a:lnTo>
                    <a:pt x="28" y="0"/>
                  </a:lnTo>
                  <a:lnTo>
                    <a:pt x="50" y="47"/>
                  </a:lnTo>
                  <a:lnTo>
                    <a:pt x="42" y="47"/>
                  </a:lnTo>
                  <a:lnTo>
                    <a:pt x="36" y="32"/>
                  </a:lnTo>
                  <a:lnTo>
                    <a:pt x="13" y="32"/>
                  </a:lnTo>
                  <a:lnTo>
                    <a:pt x="8" y="47"/>
                  </a:lnTo>
                  <a:lnTo>
                    <a:pt x="0" y="47"/>
                  </a:lnTo>
                  <a:lnTo>
                    <a:pt x="16" y="26"/>
                  </a:lnTo>
                  <a:lnTo>
                    <a:pt x="34" y="26"/>
                  </a:lnTo>
                  <a:lnTo>
                    <a:pt x="28" y="15"/>
                  </a:lnTo>
                  <a:lnTo>
                    <a:pt x="27" y="12"/>
                  </a:lnTo>
                  <a:lnTo>
                    <a:pt x="26" y="10"/>
                  </a:lnTo>
                  <a:lnTo>
                    <a:pt x="25" y="7"/>
                  </a:lnTo>
                  <a:lnTo>
                    <a:pt x="24" y="5"/>
                  </a:lnTo>
                  <a:lnTo>
                    <a:pt x="23" y="7"/>
                  </a:lnTo>
                  <a:lnTo>
                    <a:pt x="23" y="10"/>
                  </a:lnTo>
                  <a:lnTo>
                    <a:pt x="22" y="12"/>
                  </a:lnTo>
                  <a:lnTo>
                    <a:pt x="22" y="14"/>
                  </a:lnTo>
                  <a:lnTo>
                    <a:pt x="16" y="26"/>
                  </a:lnTo>
                  <a:lnTo>
                    <a:pt x="0" y="47"/>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49" name="Freeform 225"/>
            <p:cNvSpPr>
              <a:spLocks/>
            </p:cNvSpPr>
            <p:nvPr/>
          </p:nvSpPr>
          <p:spPr bwMode="auto">
            <a:xfrm>
              <a:off x="462" y="1983"/>
              <a:ext cx="49" cy="50"/>
            </a:xfrm>
            <a:custGeom>
              <a:avLst/>
              <a:gdLst/>
              <a:ahLst/>
              <a:cxnLst>
                <a:cxn ang="0">
                  <a:pos x="48" y="33"/>
                </a:cxn>
                <a:cxn ang="0">
                  <a:pos x="45" y="40"/>
                </a:cxn>
                <a:cxn ang="0">
                  <a:pos x="40" y="45"/>
                </a:cxn>
                <a:cxn ang="0">
                  <a:pos x="33" y="48"/>
                </a:cxn>
                <a:cxn ang="0">
                  <a:pos x="25" y="49"/>
                </a:cxn>
                <a:cxn ang="0">
                  <a:pos x="17" y="48"/>
                </a:cxn>
                <a:cxn ang="0">
                  <a:pos x="10" y="46"/>
                </a:cxn>
                <a:cxn ang="0">
                  <a:pos x="6" y="42"/>
                </a:cxn>
                <a:cxn ang="0">
                  <a:pos x="2" y="37"/>
                </a:cxn>
                <a:cxn ang="0">
                  <a:pos x="0" y="31"/>
                </a:cxn>
                <a:cxn ang="0">
                  <a:pos x="0" y="25"/>
                </a:cxn>
                <a:cxn ang="0">
                  <a:pos x="0" y="21"/>
                </a:cxn>
                <a:cxn ang="0">
                  <a:pos x="0" y="17"/>
                </a:cxn>
                <a:cxn ang="0">
                  <a:pos x="1" y="14"/>
                </a:cxn>
                <a:cxn ang="0">
                  <a:pos x="2" y="11"/>
                </a:cxn>
                <a:cxn ang="0">
                  <a:pos x="6" y="7"/>
                </a:cxn>
                <a:cxn ang="0">
                  <a:pos x="11" y="3"/>
                </a:cxn>
                <a:cxn ang="0">
                  <a:pos x="18" y="1"/>
                </a:cxn>
                <a:cxn ang="0">
                  <a:pos x="25" y="0"/>
                </a:cxn>
                <a:cxn ang="0">
                  <a:pos x="32" y="1"/>
                </a:cxn>
                <a:cxn ang="0">
                  <a:pos x="39" y="4"/>
                </a:cxn>
                <a:cxn ang="0">
                  <a:pos x="43" y="8"/>
                </a:cxn>
                <a:cxn ang="0">
                  <a:pos x="47" y="14"/>
                </a:cxn>
                <a:cxn ang="0">
                  <a:pos x="38" y="13"/>
                </a:cxn>
                <a:cxn ang="0">
                  <a:pos x="35" y="10"/>
                </a:cxn>
                <a:cxn ang="0">
                  <a:pos x="32" y="7"/>
                </a:cxn>
                <a:cxn ang="0">
                  <a:pos x="27" y="6"/>
                </a:cxn>
                <a:cxn ang="0">
                  <a:pos x="22" y="6"/>
                </a:cxn>
                <a:cxn ang="0">
                  <a:pos x="17" y="7"/>
                </a:cxn>
                <a:cxn ang="0">
                  <a:pos x="13" y="10"/>
                </a:cxn>
                <a:cxn ang="0">
                  <a:pos x="10" y="13"/>
                </a:cxn>
                <a:cxn ang="0">
                  <a:pos x="8" y="18"/>
                </a:cxn>
                <a:cxn ang="0">
                  <a:pos x="8" y="22"/>
                </a:cxn>
                <a:cxn ang="0">
                  <a:pos x="8" y="27"/>
                </a:cxn>
                <a:cxn ang="0">
                  <a:pos x="8" y="32"/>
                </a:cxn>
                <a:cxn ang="0">
                  <a:pos x="10" y="36"/>
                </a:cxn>
                <a:cxn ang="0">
                  <a:pos x="14" y="40"/>
                </a:cxn>
                <a:cxn ang="0">
                  <a:pos x="17" y="42"/>
                </a:cxn>
                <a:cxn ang="0">
                  <a:pos x="22" y="43"/>
                </a:cxn>
                <a:cxn ang="0">
                  <a:pos x="27" y="43"/>
                </a:cxn>
                <a:cxn ang="0">
                  <a:pos x="32" y="42"/>
                </a:cxn>
                <a:cxn ang="0">
                  <a:pos x="37" y="39"/>
                </a:cxn>
                <a:cxn ang="0">
                  <a:pos x="39" y="34"/>
                </a:cxn>
                <a:cxn ang="0">
                  <a:pos x="40" y="31"/>
                </a:cxn>
              </a:cxnLst>
              <a:rect l="0" t="0" r="r" b="b"/>
              <a:pathLst>
                <a:path w="49" h="50">
                  <a:moveTo>
                    <a:pt x="40" y="31"/>
                  </a:moveTo>
                  <a:lnTo>
                    <a:pt x="48" y="33"/>
                  </a:lnTo>
                  <a:lnTo>
                    <a:pt x="47" y="36"/>
                  </a:lnTo>
                  <a:lnTo>
                    <a:pt x="45" y="40"/>
                  </a:lnTo>
                  <a:lnTo>
                    <a:pt x="43" y="42"/>
                  </a:lnTo>
                  <a:lnTo>
                    <a:pt x="40" y="45"/>
                  </a:lnTo>
                  <a:lnTo>
                    <a:pt x="37" y="46"/>
                  </a:lnTo>
                  <a:lnTo>
                    <a:pt x="33" y="48"/>
                  </a:lnTo>
                  <a:lnTo>
                    <a:pt x="30" y="48"/>
                  </a:lnTo>
                  <a:lnTo>
                    <a:pt x="25" y="49"/>
                  </a:lnTo>
                  <a:lnTo>
                    <a:pt x="21" y="48"/>
                  </a:lnTo>
                  <a:lnTo>
                    <a:pt x="17" y="48"/>
                  </a:lnTo>
                  <a:lnTo>
                    <a:pt x="14" y="47"/>
                  </a:lnTo>
                  <a:lnTo>
                    <a:pt x="10" y="46"/>
                  </a:lnTo>
                  <a:lnTo>
                    <a:pt x="8" y="44"/>
                  </a:lnTo>
                  <a:lnTo>
                    <a:pt x="6" y="42"/>
                  </a:lnTo>
                  <a:lnTo>
                    <a:pt x="3" y="39"/>
                  </a:lnTo>
                  <a:lnTo>
                    <a:pt x="2" y="37"/>
                  </a:lnTo>
                  <a:lnTo>
                    <a:pt x="1" y="34"/>
                  </a:lnTo>
                  <a:lnTo>
                    <a:pt x="0" y="31"/>
                  </a:lnTo>
                  <a:lnTo>
                    <a:pt x="0" y="27"/>
                  </a:lnTo>
                  <a:lnTo>
                    <a:pt x="0" y="25"/>
                  </a:lnTo>
                  <a:lnTo>
                    <a:pt x="0" y="23"/>
                  </a:lnTo>
                  <a:lnTo>
                    <a:pt x="0" y="21"/>
                  </a:lnTo>
                  <a:lnTo>
                    <a:pt x="0" y="19"/>
                  </a:lnTo>
                  <a:lnTo>
                    <a:pt x="0" y="17"/>
                  </a:lnTo>
                  <a:lnTo>
                    <a:pt x="0" y="16"/>
                  </a:lnTo>
                  <a:lnTo>
                    <a:pt x="1" y="14"/>
                  </a:lnTo>
                  <a:lnTo>
                    <a:pt x="1" y="13"/>
                  </a:lnTo>
                  <a:lnTo>
                    <a:pt x="2" y="11"/>
                  </a:lnTo>
                  <a:lnTo>
                    <a:pt x="5" y="9"/>
                  </a:lnTo>
                  <a:lnTo>
                    <a:pt x="6" y="7"/>
                  </a:lnTo>
                  <a:lnTo>
                    <a:pt x="9" y="4"/>
                  </a:lnTo>
                  <a:lnTo>
                    <a:pt x="11" y="3"/>
                  </a:lnTo>
                  <a:lnTo>
                    <a:pt x="15" y="1"/>
                  </a:lnTo>
                  <a:lnTo>
                    <a:pt x="18" y="1"/>
                  </a:lnTo>
                  <a:lnTo>
                    <a:pt x="22" y="1"/>
                  </a:lnTo>
                  <a:lnTo>
                    <a:pt x="25" y="0"/>
                  </a:lnTo>
                  <a:lnTo>
                    <a:pt x="29" y="1"/>
                  </a:lnTo>
                  <a:lnTo>
                    <a:pt x="32" y="1"/>
                  </a:lnTo>
                  <a:lnTo>
                    <a:pt x="35" y="2"/>
                  </a:lnTo>
                  <a:lnTo>
                    <a:pt x="39" y="4"/>
                  </a:lnTo>
                  <a:lnTo>
                    <a:pt x="42" y="6"/>
                  </a:lnTo>
                  <a:lnTo>
                    <a:pt x="43" y="8"/>
                  </a:lnTo>
                  <a:lnTo>
                    <a:pt x="46" y="11"/>
                  </a:lnTo>
                  <a:lnTo>
                    <a:pt x="47" y="14"/>
                  </a:lnTo>
                  <a:lnTo>
                    <a:pt x="39" y="16"/>
                  </a:lnTo>
                  <a:lnTo>
                    <a:pt x="38" y="13"/>
                  </a:lnTo>
                  <a:lnTo>
                    <a:pt x="37" y="10"/>
                  </a:lnTo>
                  <a:lnTo>
                    <a:pt x="35" y="10"/>
                  </a:lnTo>
                  <a:lnTo>
                    <a:pt x="34" y="8"/>
                  </a:lnTo>
                  <a:lnTo>
                    <a:pt x="32" y="7"/>
                  </a:lnTo>
                  <a:lnTo>
                    <a:pt x="30" y="6"/>
                  </a:lnTo>
                  <a:lnTo>
                    <a:pt x="27" y="6"/>
                  </a:lnTo>
                  <a:lnTo>
                    <a:pt x="25" y="6"/>
                  </a:lnTo>
                  <a:lnTo>
                    <a:pt x="22" y="6"/>
                  </a:lnTo>
                  <a:lnTo>
                    <a:pt x="19" y="6"/>
                  </a:lnTo>
                  <a:lnTo>
                    <a:pt x="17" y="7"/>
                  </a:lnTo>
                  <a:lnTo>
                    <a:pt x="15" y="8"/>
                  </a:lnTo>
                  <a:lnTo>
                    <a:pt x="13" y="10"/>
                  </a:lnTo>
                  <a:lnTo>
                    <a:pt x="11" y="12"/>
                  </a:lnTo>
                  <a:lnTo>
                    <a:pt x="10" y="13"/>
                  </a:lnTo>
                  <a:lnTo>
                    <a:pt x="9" y="16"/>
                  </a:lnTo>
                  <a:lnTo>
                    <a:pt x="8" y="18"/>
                  </a:lnTo>
                  <a:lnTo>
                    <a:pt x="8" y="20"/>
                  </a:lnTo>
                  <a:lnTo>
                    <a:pt x="8" y="22"/>
                  </a:lnTo>
                  <a:lnTo>
                    <a:pt x="8" y="25"/>
                  </a:lnTo>
                  <a:lnTo>
                    <a:pt x="8" y="27"/>
                  </a:lnTo>
                  <a:lnTo>
                    <a:pt x="8" y="30"/>
                  </a:lnTo>
                  <a:lnTo>
                    <a:pt x="8" y="32"/>
                  </a:lnTo>
                  <a:lnTo>
                    <a:pt x="9" y="34"/>
                  </a:lnTo>
                  <a:lnTo>
                    <a:pt x="10" y="36"/>
                  </a:lnTo>
                  <a:lnTo>
                    <a:pt x="11" y="38"/>
                  </a:lnTo>
                  <a:lnTo>
                    <a:pt x="14" y="40"/>
                  </a:lnTo>
                  <a:lnTo>
                    <a:pt x="15" y="41"/>
                  </a:lnTo>
                  <a:lnTo>
                    <a:pt x="17" y="42"/>
                  </a:lnTo>
                  <a:lnTo>
                    <a:pt x="21" y="43"/>
                  </a:lnTo>
                  <a:lnTo>
                    <a:pt x="22" y="43"/>
                  </a:lnTo>
                  <a:lnTo>
                    <a:pt x="25" y="43"/>
                  </a:lnTo>
                  <a:lnTo>
                    <a:pt x="27" y="43"/>
                  </a:lnTo>
                  <a:lnTo>
                    <a:pt x="30" y="42"/>
                  </a:lnTo>
                  <a:lnTo>
                    <a:pt x="32" y="42"/>
                  </a:lnTo>
                  <a:lnTo>
                    <a:pt x="34" y="40"/>
                  </a:lnTo>
                  <a:lnTo>
                    <a:pt x="37" y="39"/>
                  </a:lnTo>
                  <a:lnTo>
                    <a:pt x="38" y="37"/>
                  </a:lnTo>
                  <a:lnTo>
                    <a:pt x="39" y="34"/>
                  </a:lnTo>
                  <a:lnTo>
                    <a:pt x="40" y="32"/>
                  </a:lnTo>
                  <a:lnTo>
                    <a:pt x="40" y="31"/>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50" name="Freeform 226"/>
            <p:cNvSpPr>
              <a:spLocks/>
            </p:cNvSpPr>
            <p:nvPr/>
          </p:nvSpPr>
          <p:spPr bwMode="auto">
            <a:xfrm>
              <a:off x="530" y="1984"/>
              <a:ext cx="41" cy="48"/>
            </a:xfrm>
            <a:custGeom>
              <a:avLst/>
              <a:gdLst/>
              <a:ahLst/>
              <a:cxnLst>
                <a:cxn ang="0">
                  <a:pos x="0" y="47"/>
                </a:cxn>
                <a:cxn ang="0">
                  <a:pos x="0" y="0"/>
                </a:cxn>
                <a:cxn ang="0">
                  <a:pos x="39" y="0"/>
                </a:cxn>
                <a:cxn ang="0">
                  <a:pos x="39" y="6"/>
                </a:cxn>
                <a:cxn ang="0">
                  <a:pos x="8" y="6"/>
                </a:cxn>
                <a:cxn ang="0">
                  <a:pos x="8" y="20"/>
                </a:cxn>
                <a:cxn ang="0">
                  <a:pos x="37" y="20"/>
                </a:cxn>
                <a:cxn ang="0">
                  <a:pos x="37" y="25"/>
                </a:cxn>
                <a:cxn ang="0">
                  <a:pos x="8" y="25"/>
                </a:cxn>
                <a:cxn ang="0">
                  <a:pos x="8" y="41"/>
                </a:cxn>
                <a:cxn ang="0">
                  <a:pos x="40" y="41"/>
                </a:cxn>
                <a:cxn ang="0">
                  <a:pos x="40" y="47"/>
                </a:cxn>
                <a:cxn ang="0">
                  <a:pos x="0" y="47"/>
                </a:cxn>
              </a:cxnLst>
              <a:rect l="0" t="0" r="r" b="b"/>
              <a:pathLst>
                <a:path w="41" h="48">
                  <a:moveTo>
                    <a:pt x="0" y="47"/>
                  </a:moveTo>
                  <a:lnTo>
                    <a:pt x="0" y="0"/>
                  </a:lnTo>
                  <a:lnTo>
                    <a:pt x="39" y="0"/>
                  </a:lnTo>
                  <a:lnTo>
                    <a:pt x="39" y="6"/>
                  </a:lnTo>
                  <a:lnTo>
                    <a:pt x="8" y="6"/>
                  </a:lnTo>
                  <a:lnTo>
                    <a:pt x="8" y="20"/>
                  </a:lnTo>
                  <a:lnTo>
                    <a:pt x="37" y="20"/>
                  </a:lnTo>
                  <a:lnTo>
                    <a:pt x="37" y="25"/>
                  </a:lnTo>
                  <a:lnTo>
                    <a:pt x="8" y="25"/>
                  </a:lnTo>
                  <a:lnTo>
                    <a:pt x="8" y="41"/>
                  </a:lnTo>
                  <a:lnTo>
                    <a:pt x="40" y="41"/>
                  </a:lnTo>
                  <a:lnTo>
                    <a:pt x="40" y="47"/>
                  </a:lnTo>
                  <a:lnTo>
                    <a:pt x="0" y="47"/>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51" name="Freeform 227"/>
            <p:cNvSpPr>
              <a:spLocks/>
            </p:cNvSpPr>
            <p:nvPr/>
          </p:nvSpPr>
          <p:spPr bwMode="auto">
            <a:xfrm>
              <a:off x="320" y="301"/>
              <a:ext cx="42" cy="49"/>
            </a:xfrm>
            <a:custGeom>
              <a:avLst/>
              <a:gdLst/>
              <a:ahLst/>
              <a:cxnLst>
                <a:cxn ang="0">
                  <a:pos x="6" y="33"/>
                </a:cxn>
                <a:cxn ang="0">
                  <a:pos x="9" y="38"/>
                </a:cxn>
                <a:cxn ang="0">
                  <a:pos x="12" y="41"/>
                </a:cxn>
                <a:cxn ang="0">
                  <a:pos x="17" y="42"/>
                </a:cxn>
                <a:cxn ang="0">
                  <a:pos x="24" y="42"/>
                </a:cxn>
                <a:cxn ang="0">
                  <a:pos x="29" y="42"/>
                </a:cxn>
                <a:cxn ang="0">
                  <a:pos x="32" y="39"/>
                </a:cxn>
                <a:cxn ang="0">
                  <a:pos x="35" y="37"/>
                </a:cxn>
                <a:cxn ang="0">
                  <a:pos x="36" y="33"/>
                </a:cxn>
                <a:cxn ang="0">
                  <a:pos x="33" y="31"/>
                </a:cxn>
                <a:cxn ang="0">
                  <a:pos x="30" y="29"/>
                </a:cxn>
                <a:cxn ang="0">
                  <a:pos x="25" y="27"/>
                </a:cxn>
                <a:cxn ang="0">
                  <a:pos x="16" y="25"/>
                </a:cxn>
                <a:cxn ang="0">
                  <a:pos x="9" y="23"/>
                </a:cxn>
                <a:cxn ang="0">
                  <a:pos x="4" y="20"/>
                </a:cxn>
                <a:cxn ang="0">
                  <a:pos x="2" y="16"/>
                </a:cxn>
                <a:cxn ang="0">
                  <a:pos x="1" y="11"/>
                </a:cxn>
                <a:cxn ang="0">
                  <a:pos x="3" y="6"/>
                </a:cxn>
                <a:cxn ang="0">
                  <a:pos x="9" y="2"/>
                </a:cxn>
                <a:cxn ang="0">
                  <a:pos x="15" y="0"/>
                </a:cxn>
                <a:cxn ang="0">
                  <a:pos x="23" y="0"/>
                </a:cxn>
                <a:cxn ang="0">
                  <a:pos x="30" y="1"/>
                </a:cxn>
                <a:cxn ang="0">
                  <a:pos x="37" y="5"/>
                </a:cxn>
                <a:cxn ang="0">
                  <a:pos x="40" y="10"/>
                </a:cxn>
                <a:cxn ang="0">
                  <a:pos x="33" y="14"/>
                </a:cxn>
                <a:cxn ang="0">
                  <a:pos x="31" y="9"/>
                </a:cxn>
                <a:cxn ang="0">
                  <a:pos x="26" y="6"/>
                </a:cxn>
                <a:cxn ang="0">
                  <a:pos x="17" y="5"/>
                </a:cxn>
                <a:cxn ang="0">
                  <a:pos x="12" y="7"/>
                </a:cxn>
                <a:cxn ang="0">
                  <a:pos x="9" y="11"/>
                </a:cxn>
                <a:cxn ang="0">
                  <a:pos x="9" y="15"/>
                </a:cxn>
                <a:cxn ang="0">
                  <a:pos x="12" y="17"/>
                </a:cxn>
                <a:cxn ang="0">
                  <a:pos x="21" y="20"/>
                </a:cxn>
                <a:cxn ang="0">
                  <a:pos x="30" y="22"/>
                </a:cxn>
                <a:cxn ang="0">
                  <a:pos x="37" y="25"/>
                </a:cxn>
                <a:cxn ang="0">
                  <a:pos x="40" y="30"/>
                </a:cxn>
                <a:cxn ang="0">
                  <a:pos x="41" y="34"/>
                </a:cxn>
                <a:cxn ang="0">
                  <a:pos x="40" y="40"/>
                </a:cxn>
                <a:cxn ang="0">
                  <a:pos x="37" y="44"/>
                </a:cxn>
                <a:cxn ang="0">
                  <a:pos x="30" y="47"/>
                </a:cxn>
                <a:cxn ang="0">
                  <a:pos x="22" y="48"/>
                </a:cxn>
                <a:cxn ang="0">
                  <a:pos x="13" y="47"/>
                </a:cxn>
                <a:cxn ang="0">
                  <a:pos x="5" y="44"/>
                </a:cxn>
                <a:cxn ang="0">
                  <a:pos x="1" y="38"/>
                </a:cxn>
                <a:cxn ang="0">
                  <a:pos x="0" y="32"/>
                </a:cxn>
              </a:cxnLst>
              <a:rect l="0" t="0" r="r" b="b"/>
              <a:pathLst>
                <a:path w="42" h="49">
                  <a:moveTo>
                    <a:pt x="0" y="32"/>
                  </a:moveTo>
                  <a:lnTo>
                    <a:pt x="6" y="32"/>
                  </a:lnTo>
                  <a:lnTo>
                    <a:pt x="6" y="33"/>
                  </a:lnTo>
                  <a:lnTo>
                    <a:pt x="8" y="35"/>
                  </a:lnTo>
                  <a:lnTo>
                    <a:pt x="8" y="36"/>
                  </a:lnTo>
                  <a:lnTo>
                    <a:pt x="9" y="38"/>
                  </a:lnTo>
                  <a:lnTo>
                    <a:pt x="9" y="38"/>
                  </a:lnTo>
                  <a:lnTo>
                    <a:pt x="11" y="40"/>
                  </a:lnTo>
                  <a:lnTo>
                    <a:pt x="12" y="41"/>
                  </a:lnTo>
                  <a:lnTo>
                    <a:pt x="13" y="41"/>
                  </a:lnTo>
                  <a:lnTo>
                    <a:pt x="15" y="42"/>
                  </a:lnTo>
                  <a:lnTo>
                    <a:pt x="17" y="42"/>
                  </a:lnTo>
                  <a:lnTo>
                    <a:pt x="19" y="42"/>
                  </a:lnTo>
                  <a:lnTo>
                    <a:pt x="22" y="42"/>
                  </a:lnTo>
                  <a:lnTo>
                    <a:pt x="24" y="42"/>
                  </a:lnTo>
                  <a:lnTo>
                    <a:pt x="26" y="42"/>
                  </a:lnTo>
                  <a:lnTo>
                    <a:pt x="27" y="42"/>
                  </a:lnTo>
                  <a:lnTo>
                    <a:pt x="29" y="42"/>
                  </a:lnTo>
                  <a:lnTo>
                    <a:pt x="30" y="41"/>
                  </a:lnTo>
                  <a:lnTo>
                    <a:pt x="31" y="41"/>
                  </a:lnTo>
                  <a:lnTo>
                    <a:pt x="32" y="39"/>
                  </a:lnTo>
                  <a:lnTo>
                    <a:pt x="33" y="38"/>
                  </a:lnTo>
                  <a:lnTo>
                    <a:pt x="33" y="38"/>
                  </a:lnTo>
                  <a:lnTo>
                    <a:pt x="35" y="37"/>
                  </a:lnTo>
                  <a:lnTo>
                    <a:pt x="36" y="36"/>
                  </a:lnTo>
                  <a:lnTo>
                    <a:pt x="36" y="35"/>
                  </a:lnTo>
                  <a:lnTo>
                    <a:pt x="36" y="33"/>
                  </a:lnTo>
                  <a:lnTo>
                    <a:pt x="35" y="32"/>
                  </a:lnTo>
                  <a:lnTo>
                    <a:pt x="33" y="32"/>
                  </a:lnTo>
                  <a:lnTo>
                    <a:pt x="33" y="31"/>
                  </a:lnTo>
                  <a:lnTo>
                    <a:pt x="32" y="30"/>
                  </a:lnTo>
                  <a:lnTo>
                    <a:pt x="31" y="30"/>
                  </a:lnTo>
                  <a:lnTo>
                    <a:pt x="30" y="29"/>
                  </a:lnTo>
                  <a:lnTo>
                    <a:pt x="29" y="28"/>
                  </a:lnTo>
                  <a:lnTo>
                    <a:pt x="27" y="28"/>
                  </a:lnTo>
                  <a:lnTo>
                    <a:pt x="25" y="27"/>
                  </a:lnTo>
                  <a:lnTo>
                    <a:pt x="22" y="27"/>
                  </a:lnTo>
                  <a:lnTo>
                    <a:pt x="19" y="26"/>
                  </a:lnTo>
                  <a:lnTo>
                    <a:pt x="16" y="25"/>
                  </a:lnTo>
                  <a:lnTo>
                    <a:pt x="13" y="24"/>
                  </a:lnTo>
                  <a:lnTo>
                    <a:pt x="11" y="24"/>
                  </a:lnTo>
                  <a:lnTo>
                    <a:pt x="9" y="23"/>
                  </a:lnTo>
                  <a:lnTo>
                    <a:pt x="8" y="22"/>
                  </a:lnTo>
                  <a:lnTo>
                    <a:pt x="5" y="21"/>
                  </a:lnTo>
                  <a:lnTo>
                    <a:pt x="4" y="20"/>
                  </a:lnTo>
                  <a:lnTo>
                    <a:pt x="3" y="18"/>
                  </a:lnTo>
                  <a:lnTo>
                    <a:pt x="3" y="17"/>
                  </a:lnTo>
                  <a:lnTo>
                    <a:pt x="2" y="16"/>
                  </a:lnTo>
                  <a:lnTo>
                    <a:pt x="1" y="14"/>
                  </a:lnTo>
                  <a:lnTo>
                    <a:pt x="1" y="13"/>
                  </a:lnTo>
                  <a:lnTo>
                    <a:pt x="1" y="11"/>
                  </a:lnTo>
                  <a:lnTo>
                    <a:pt x="2" y="10"/>
                  </a:lnTo>
                  <a:lnTo>
                    <a:pt x="3" y="8"/>
                  </a:lnTo>
                  <a:lnTo>
                    <a:pt x="3" y="6"/>
                  </a:lnTo>
                  <a:lnTo>
                    <a:pt x="4" y="5"/>
                  </a:lnTo>
                  <a:lnTo>
                    <a:pt x="6" y="3"/>
                  </a:lnTo>
                  <a:lnTo>
                    <a:pt x="9" y="2"/>
                  </a:lnTo>
                  <a:lnTo>
                    <a:pt x="10" y="1"/>
                  </a:lnTo>
                  <a:lnTo>
                    <a:pt x="13" y="1"/>
                  </a:lnTo>
                  <a:lnTo>
                    <a:pt x="15" y="0"/>
                  </a:lnTo>
                  <a:lnTo>
                    <a:pt x="17" y="0"/>
                  </a:lnTo>
                  <a:lnTo>
                    <a:pt x="19" y="0"/>
                  </a:lnTo>
                  <a:lnTo>
                    <a:pt x="23" y="0"/>
                  </a:lnTo>
                  <a:lnTo>
                    <a:pt x="25" y="0"/>
                  </a:lnTo>
                  <a:lnTo>
                    <a:pt x="28" y="1"/>
                  </a:lnTo>
                  <a:lnTo>
                    <a:pt x="30" y="1"/>
                  </a:lnTo>
                  <a:lnTo>
                    <a:pt x="32" y="2"/>
                  </a:lnTo>
                  <a:lnTo>
                    <a:pt x="35" y="3"/>
                  </a:lnTo>
                  <a:lnTo>
                    <a:pt x="37" y="5"/>
                  </a:lnTo>
                  <a:lnTo>
                    <a:pt x="38" y="6"/>
                  </a:lnTo>
                  <a:lnTo>
                    <a:pt x="38" y="8"/>
                  </a:lnTo>
                  <a:lnTo>
                    <a:pt x="40" y="10"/>
                  </a:lnTo>
                  <a:lnTo>
                    <a:pt x="40" y="12"/>
                  </a:lnTo>
                  <a:lnTo>
                    <a:pt x="40" y="14"/>
                  </a:lnTo>
                  <a:lnTo>
                    <a:pt x="33" y="14"/>
                  </a:lnTo>
                  <a:lnTo>
                    <a:pt x="33" y="12"/>
                  </a:lnTo>
                  <a:lnTo>
                    <a:pt x="32" y="10"/>
                  </a:lnTo>
                  <a:lnTo>
                    <a:pt x="31" y="9"/>
                  </a:lnTo>
                  <a:lnTo>
                    <a:pt x="29" y="8"/>
                  </a:lnTo>
                  <a:lnTo>
                    <a:pt x="28" y="7"/>
                  </a:lnTo>
                  <a:lnTo>
                    <a:pt x="26" y="6"/>
                  </a:lnTo>
                  <a:lnTo>
                    <a:pt x="24" y="5"/>
                  </a:lnTo>
                  <a:lnTo>
                    <a:pt x="21" y="5"/>
                  </a:lnTo>
                  <a:lnTo>
                    <a:pt x="17" y="5"/>
                  </a:lnTo>
                  <a:lnTo>
                    <a:pt x="15" y="5"/>
                  </a:lnTo>
                  <a:lnTo>
                    <a:pt x="13" y="6"/>
                  </a:lnTo>
                  <a:lnTo>
                    <a:pt x="12" y="7"/>
                  </a:lnTo>
                  <a:lnTo>
                    <a:pt x="10" y="8"/>
                  </a:lnTo>
                  <a:lnTo>
                    <a:pt x="9" y="10"/>
                  </a:lnTo>
                  <a:lnTo>
                    <a:pt x="9" y="11"/>
                  </a:lnTo>
                  <a:lnTo>
                    <a:pt x="9" y="13"/>
                  </a:lnTo>
                  <a:lnTo>
                    <a:pt x="9" y="13"/>
                  </a:lnTo>
                  <a:lnTo>
                    <a:pt x="9" y="15"/>
                  </a:lnTo>
                  <a:lnTo>
                    <a:pt x="10" y="16"/>
                  </a:lnTo>
                  <a:lnTo>
                    <a:pt x="10" y="16"/>
                  </a:lnTo>
                  <a:lnTo>
                    <a:pt x="12" y="17"/>
                  </a:lnTo>
                  <a:lnTo>
                    <a:pt x="14" y="18"/>
                  </a:lnTo>
                  <a:lnTo>
                    <a:pt x="17" y="19"/>
                  </a:lnTo>
                  <a:lnTo>
                    <a:pt x="21" y="20"/>
                  </a:lnTo>
                  <a:lnTo>
                    <a:pt x="25" y="21"/>
                  </a:lnTo>
                  <a:lnTo>
                    <a:pt x="28" y="21"/>
                  </a:lnTo>
                  <a:lnTo>
                    <a:pt x="30" y="22"/>
                  </a:lnTo>
                  <a:lnTo>
                    <a:pt x="32" y="23"/>
                  </a:lnTo>
                  <a:lnTo>
                    <a:pt x="35" y="24"/>
                  </a:lnTo>
                  <a:lnTo>
                    <a:pt x="37" y="25"/>
                  </a:lnTo>
                  <a:lnTo>
                    <a:pt x="38" y="27"/>
                  </a:lnTo>
                  <a:lnTo>
                    <a:pt x="40" y="28"/>
                  </a:lnTo>
                  <a:lnTo>
                    <a:pt x="40" y="30"/>
                  </a:lnTo>
                  <a:lnTo>
                    <a:pt x="41" y="31"/>
                  </a:lnTo>
                  <a:lnTo>
                    <a:pt x="41" y="32"/>
                  </a:lnTo>
                  <a:lnTo>
                    <a:pt x="41" y="34"/>
                  </a:lnTo>
                  <a:lnTo>
                    <a:pt x="41" y="36"/>
                  </a:lnTo>
                  <a:lnTo>
                    <a:pt x="41" y="38"/>
                  </a:lnTo>
                  <a:lnTo>
                    <a:pt x="40" y="40"/>
                  </a:lnTo>
                  <a:lnTo>
                    <a:pt x="40" y="41"/>
                  </a:lnTo>
                  <a:lnTo>
                    <a:pt x="38" y="43"/>
                  </a:lnTo>
                  <a:lnTo>
                    <a:pt x="37" y="44"/>
                  </a:lnTo>
                  <a:lnTo>
                    <a:pt x="35" y="46"/>
                  </a:lnTo>
                  <a:lnTo>
                    <a:pt x="32" y="47"/>
                  </a:lnTo>
                  <a:lnTo>
                    <a:pt x="30" y="47"/>
                  </a:lnTo>
                  <a:lnTo>
                    <a:pt x="28" y="47"/>
                  </a:lnTo>
                  <a:lnTo>
                    <a:pt x="25" y="48"/>
                  </a:lnTo>
                  <a:lnTo>
                    <a:pt x="22" y="48"/>
                  </a:lnTo>
                  <a:lnTo>
                    <a:pt x="18" y="48"/>
                  </a:lnTo>
                  <a:lnTo>
                    <a:pt x="15" y="47"/>
                  </a:lnTo>
                  <a:lnTo>
                    <a:pt x="13" y="47"/>
                  </a:lnTo>
                  <a:lnTo>
                    <a:pt x="10" y="47"/>
                  </a:lnTo>
                  <a:lnTo>
                    <a:pt x="8" y="45"/>
                  </a:lnTo>
                  <a:lnTo>
                    <a:pt x="5" y="44"/>
                  </a:lnTo>
                  <a:lnTo>
                    <a:pt x="4" y="42"/>
                  </a:lnTo>
                  <a:lnTo>
                    <a:pt x="3" y="41"/>
                  </a:lnTo>
                  <a:lnTo>
                    <a:pt x="1" y="38"/>
                  </a:lnTo>
                  <a:lnTo>
                    <a:pt x="0" y="36"/>
                  </a:lnTo>
                  <a:lnTo>
                    <a:pt x="0" y="34"/>
                  </a:lnTo>
                  <a:lnTo>
                    <a:pt x="0" y="32"/>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52" name="Freeform 228"/>
            <p:cNvSpPr>
              <a:spLocks/>
            </p:cNvSpPr>
            <p:nvPr/>
          </p:nvSpPr>
          <p:spPr bwMode="auto">
            <a:xfrm>
              <a:off x="375" y="301"/>
              <a:ext cx="49" cy="48"/>
            </a:xfrm>
            <a:custGeom>
              <a:avLst/>
              <a:gdLst/>
              <a:ahLst/>
              <a:cxnLst>
                <a:cxn ang="0">
                  <a:pos x="20" y="47"/>
                </a:cxn>
                <a:cxn ang="0">
                  <a:pos x="20" y="6"/>
                </a:cxn>
                <a:cxn ang="0">
                  <a:pos x="0" y="6"/>
                </a:cxn>
                <a:cxn ang="0">
                  <a:pos x="0" y="0"/>
                </a:cxn>
                <a:cxn ang="0">
                  <a:pos x="48" y="0"/>
                </a:cxn>
                <a:cxn ang="0">
                  <a:pos x="48" y="6"/>
                </a:cxn>
                <a:cxn ang="0">
                  <a:pos x="29" y="6"/>
                </a:cxn>
                <a:cxn ang="0">
                  <a:pos x="29" y="47"/>
                </a:cxn>
                <a:cxn ang="0">
                  <a:pos x="20" y="47"/>
                </a:cxn>
              </a:cxnLst>
              <a:rect l="0" t="0" r="r" b="b"/>
              <a:pathLst>
                <a:path w="49" h="48">
                  <a:moveTo>
                    <a:pt x="20" y="47"/>
                  </a:moveTo>
                  <a:lnTo>
                    <a:pt x="20" y="6"/>
                  </a:lnTo>
                  <a:lnTo>
                    <a:pt x="0" y="6"/>
                  </a:lnTo>
                  <a:lnTo>
                    <a:pt x="0" y="0"/>
                  </a:lnTo>
                  <a:lnTo>
                    <a:pt x="48" y="0"/>
                  </a:lnTo>
                  <a:lnTo>
                    <a:pt x="48" y="6"/>
                  </a:lnTo>
                  <a:lnTo>
                    <a:pt x="29" y="6"/>
                  </a:lnTo>
                  <a:lnTo>
                    <a:pt x="29" y="47"/>
                  </a:lnTo>
                  <a:lnTo>
                    <a:pt x="20" y="47"/>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53" name="Freeform 229"/>
            <p:cNvSpPr>
              <a:spLocks/>
            </p:cNvSpPr>
            <p:nvPr/>
          </p:nvSpPr>
          <p:spPr bwMode="auto">
            <a:xfrm>
              <a:off x="440" y="301"/>
              <a:ext cx="42" cy="48"/>
            </a:xfrm>
            <a:custGeom>
              <a:avLst/>
              <a:gdLst/>
              <a:ahLst/>
              <a:cxnLst>
                <a:cxn ang="0">
                  <a:pos x="0" y="47"/>
                </a:cxn>
                <a:cxn ang="0">
                  <a:pos x="0" y="0"/>
                </a:cxn>
                <a:cxn ang="0">
                  <a:pos x="40" y="0"/>
                </a:cxn>
                <a:cxn ang="0">
                  <a:pos x="40" y="6"/>
                </a:cxn>
                <a:cxn ang="0">
                  <a:pos x="8" y="6"/>
                </a:cxn>
                <a:cxn ang="0">
                  <a:pos x="8" y="20"/>
                </a:cxn>
                <a:cxn ang="0">
                  <a:pos x="38" y="20"/>
                </a:cxn>
                <a:cxn ang="0">
                  <a:pos x="38" y="26"/>
                </a:cxn>
                <a:cxn ang="0">
                  <a:pos x="8" y="26"/>
                </a:cxn>
                <a:cxn ang="0">
                  <a:pos x="8" y="42"/>
                </a:cxn>
                <a:cxn ang="0">
                  <a:pos x="41" y="42"/>
                </a:cxn>
                <a:cxn ang="0">
                  <a:pos x="41" y="47"/>
                </a:cxn>
                <a:cxn ang="0">
                  <a:pos x="0" y="47"/>
                </a:cxn>
              </a:cxnLst>
              <a:rect l="0" t="0" r="r" b="b"/>
              <a:pathLst>
                <a:path w="42" h="48">
                  <a:moveTo>
                    <a:pt x="0" y="47"/>
                  </a:moveTo>
                  <a:lnTo>
                    <a:pt x="0" y="0"/>
                  </a:lnTo>
                  <a:lnTo>
                    <a:pt x="40" y="0"/>
                  </a:lnTo>
                  <a:lnTo>
                    <a:pt x="40" y="6"/>
                  </a:lnTo>
                  <a:lnTo>
                    <a:pt x="8" y="6"/>
                  </a:lnTo>
                  <a:lnTo>
                    <a:pt x="8" y="20"/>
                  </a:lnTo>
                  <a:lnTo>
                    <a:pt x="38" y="20"/>
                  </a:lnTo>
                  <a:lnTo>
                    <a:pt x="38" y="26"/>
                  </a:lnTo>
                  <a:lnTo>
                    <a:pt x="8" y="26"/>
                  </a:lnTo>
                  <a:lnTo>
                    <a:pt x="8" y="42"/>
                  </a:lnTo>
                  <a:lnTo>
                    <a:pt x="41" y="42"/>
                  </a:lnTo>
                  <a:lnTo>
                    <a:pt x="41" y="47"/>
                  </a:lnTo>
                  <a:lnTo>
                    <a:pt x="0" y="47"/>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54" name="Freeform 230"/>
            <p:cNvSpPr>
              <a:spLocks/>
            </p:cNvSpPr>
            <p:nvPr/>
          </p:nvSpPr>
          <p:spPr bwMode="auto">
            <a:xfrm>
              <a:off x="493" y="301"/>
              <a:ext cx="53" cy="48"/>
            </a:xfrm>
            <a:custGeom>
              <a:avLst/>
              <a:gdLst/>
              <a:ahLst/>
              <a:cxnLst>
                <a:cxn ang="0">
                  <a:pos x="0" y="47"/>
                </a:cxn>
                <a:cxn ang="0">
                  <a:pos x="21" y="0"/>
                </a:cxn>
                <a:cxn ang="0">
                  <a:pos x="29" y="0"/>
                </a:cxn>
                <a:cxn ang="0">
                  <a:pos x="52" y="47"/>
                </a:cxn>
                <a:cxn ang="0">
                  <a:pos x="44" y="47"/>
                </a:cxn>
                <a:cxn ang="0">
                  <a:pos x="37" y="33"/>
                </a:cxn>
                <a:cxn ang="0">
                  <a:pos x="14" y="33"/>
                </a:cxn>
                <a:cxn ang="0">
                  <a:pos x="8" y="47"/>
                </a:cxn>
                <a:cxn ang="0">
                  <a:pos x="0" y="47"/>
                </a:cxn>
                <a:cxn ang="0">
                  <a:pos x="17" y="27"/>
                </a:cxn>
                <a:cxn ang="0">
                  <a:pos x="35" y="27"/>
                </a:cxn>
                <a:cxn ang="0">
                  <a:pos x="29" y="15"/>
                </a:cxn>
                <a:cxn ang="0">
                  <a:pos x="28" y="12"/>
                </a:cxn>
                <a:cxn ang="0">
                  <a:pos x="27" y="10"/>
                </a:cxn>
                <a:cxn ang="0">
                  <a:pos x="26" y="7"/>
                </a:cxn>
                <a:cxn ang="0">
                  <a:pos x="25" y="5"/>
                </a:cxn>
                <a:cxn ang="0">
                  <a:pos x="25" y="8"/>
                </a:cxn>
                <a:cxn ang="0">
                  <a:pos x="24" y="10"/>
                </a:cxn>
                <a:cxn ang="0">
                  <a:pos x="23" y="12"/>
                </a:cxn>
                <a:cxn ang="0">
                  <a:pos x="21" y="14"/>
                </a:cxn>
                <a:cxn ang="0">
                  <a:pos x="17" y="27"/>
                </a:cxn>
                <a:cxn ang="0">
                  <a:pos x="0" y="47"/>
                </a:cxn>
              </a:cxnLst>
              <a:rect l="0" t="0" r="r" b="b"/>
              <a:pathLst>
                <a:path w="53" h="48">
                  <a:moveTo>
                    <a:pt x="0" y="47"/>
                  </a:moveTo>
                  <a:lnTo>
                    <a:pt x="21" y="0"/>
                  </a:lnTo>
                  <a:lnTo>
                    <a:pt x="29" y="0"/>
                  </a:lnTo>
                  <a:lnTo>
                    <a:pt x="52" y="47"/>
                  </a:lnTo>
                  <a:lnTo>
                    <a:pt x="44" y="47"/>
                  </a:lnTo>
                  <a:lnTo>
                    <a:pt x="37" y="33"/>
                  </a:lnTo>
                  <a:lnTo>
                    <a:pt x="14" y="33"/>
                  </a:lnTo>
                  <a:lnTo>
                    <a:pt x="8" y="47"/>
                  </a:lnTo>
                  <a:lnTo>
                    <a:pt x="0" y="47"/>
                  </a:lnTo>
                  <a:lnTo>
                    <a:pt x="17" y="27"/>
                  </a:lnTo>
                  <a:lnTo>
                    <a:pt x="35" y="27"/>
                  </a:lnTo>
                  <a:lnTo>
                    <a:pt x="29" y="15"/>
                  </a:lnTo>
                  <a:lnTo>
                    <a:pt x="28" y="12"/>
                  </a:lnTo>
                  <a:lnTo>
                    <a:pt x="27" y="10"/>
                  </a:lnTo>
                  <a:lnTo>
                    <a:pt x="26" y="7"/>
                  </a:lnTo>
                  <a:lnTo>
                    <a:pt x="25" y="5"/>
                  </a:lnTo>
                  <a:lnTo>
                    <a:pt x="25" y="8"/>
                  </a:lnTo>
                  <a:lnTo>
                    <a:pt x="24" y="10"/>
                  </a:lnTo>
                  <a:lnTo>
                    <a:pt x="23" y="12"/>
                  </a:lnTo>
                  <a:lnTo>
                    <a:pt x="21" y="14"/>
                  </a:lnTo>
                  <a:lnTo>
                    <a:pt x="17" y="27"/>
                  </a:lnTo>
                  <a:lnTo>
                    <a:pt x="0" y="47"/>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55" name="Freeform 231"/>
            <p:cNvSpPr>
              <a:spLocks/>
            </p:cNvSpPr>
            <p:nvPr/>
          </p:nvSpPr>
          <p:spPr bwMode="auto">
            <a:xfrm>
              <a:off x="558" y="301"/>
              <a:ext cx="60" cy="48"/>
            </a:xfrm>
            <a:custGeom>
              <a:avLst/>
              <a:gdLst/>
              <a:ahLst/>
              <a:cxnLst>
                <a:cxn ang="0">
                  <a:pos x="0" y="47"/>
                </a:cxn>
                <a:cxn ang="0">
                  <a:pos x="0" y="0"/>
                </a:cxn>
                <a:cxn ang="0">
                  <a:pos x="12" y="0"/>
                </a:cxn>
                <a:cxn ang="0">
                  <a:pos x="27" y="33"/>
                </a:cxn>
                <a:cxn ang="0">
                  <a:pos x="27" y="35"/>
                </a:cxn>
                <a:cxn ang="0">
                  <a:pos x="28" y="37"/>
                </a:cxn>
                <a:cxn ang="0">
                  <a:pos x="30" y="39"/>
                </a:cxn>
                <a:cxn ang="0">
                  <a:pos x="31" y="40"/>
                </a:cxn>
                <a:cxn ang="0">
                  <a:pos x="31" y="39"/>
                </a:cxn>
                <a:cxn ang="0">
                  <a:pos x="32" y="37"/>
                </a:cxn>
                <a:cxn ang="0">
                  <a:pos x="32" y="35"/>
                </a:cxn>
                <a:cxn ang="0">
                  <a:pos x="33" y="33"/>
                </a:cxn>
                <a:cxn ang="0">
                  <a:pos x="48" y="0"/>
                </a:cxn>
                <a:cxn ang="0">
                  <a:pos x="59" y="0"/>
                </a:cxn>
                <a:cxn ang="0">
                  <a:pos x="59" y="47"/>
                </a:cxn>
                <a:cxn ang="0">
                  <a:pos x="50" y="47"/>
                </a:cxn>
                <a:cxn ang="0">
                  <a:pos x="50" y="8"/>
                </a:cxn>
                <a:cxn ang="0">
                  <a:pos x="33" y="47"/>
                </a:cxn>
                <a:cxn ang="0">
                  <a:pos x="26" y="47"/>
                </a:cxn>
                <a:cxn ang="0">
                  <a:pos x="9" y="8"/>
                </a:cxn>
                <a:cxn ang="0">
                  <a:pos x="9" y="47"/>
                </a:cxn>
                <a:cxn ang="0">
                  <a:pos x="0" y="47"/>
                </a:cxn>
              </a:cxnLst>
              <a:rect l="0" t="0" r="r" b="b"/>
              <a:pathLst>
                <a:path w="60" h="48">
                  <a:moveTo>
                    <a:pt x="0" y="47"/>
                  </a:moveTo>
                  <a:lnTo>
                    <a:pt x="0" y="0"/>
                  </a:lnTo>
                  <a:lnTo>
                    <a:pt x="12" y="0"/>
                  </a:lnTo>
                  <a:lnTo>
                    <a:pt x="27" y="33"/>
                  </a:lnTo>
                  <a:lnTo>
                    <a:pt x="27" y="35"/>
                  </a:lnTo>
                  <a:lnTo>
                    <a:pt x="28" y="37"/>
                  </a:lnTo>
                  <a:lnTo>
                    <a:pt x="30" y="39"/>
                  </a:lnTo>
                  <a:lnTo>
                    <a:pt x="31" y="40"/>
                  </a:lnTo>
                  <a:lnTo>
                    <a:pt x="31" y="39"/>
                  </a:lnTo>
                  <a:lnTo>
                    <a:pt x="32" y="37"/>
                  </a:lnTo>
                  <a:lnTo>
                    <a:pt x="32" y="35"/>
                  </a:lnTo>
                  <a:lnTo>
                    <a:pt x="33" y="33"/>
                  </a:lnTo>
                  <a:lnTo>
                    <a:pt x="48" y="0"/>
                  </a:lnTo>
                  <a:lnTo>
                    <a:pt x="59" y="0"/>
                  </a:lnTo>
                  <a:lnTo>
                    <a:pt x="59" y="47"/>
                  </a:lnTo>
                  <a:lnTo>
                    <a:pt x="50" y="47"/>
                  </a:lnTo>
                  <a:lnTo>
                    <a:pt x="50" y="8"/>
                  </a:lnTo>
                  <a:lnTo>
                    <a:pt x="33" y="47"/>
                  </a:lnTo>
                  <a:lnTo>
                    <a:pt x="26" y="47"/>
                  </a:lnTo>
                  <a:lnTo>
                    <a:pt x="9" y="8"/>
                  </a:lnTo>
                  <a:lnTo>
                    <a:pt x="9" y="47"/>
                  </a:lnTo>
                  <a:lnTo>
                    <a:pt x="0" y="47"/>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56" name="Freeform 232"/>
            <p:cNvSpPr>
              <a:spLocks/>
            </p:cNvSpPr>
            <p:nvPr/>
          </p:nvSpPr>
          <p:spPr bwMode="auto">
            <a:xfrm>
              <a:off x="323" y="382"/>
              <a:ext cx="47" cy="48"/>
            </a:xfrm>
            <a:custGeom>
              <a:avLst/>
              <a:gdLst/>
              <a:ahLst/>
              <a:cxnLst>
                <a:cxn ang="0">
                  <a:pos x="0" y="0"/>
                </a:cxn>
                <a:cxn ang="0">
                  <a:pos x="22" y="0"/>
                </a:cxn>
                <a:cxn ang="0">
                  <a:pos x="28" y="1"/>
                </a:cxn>
                <a:cxn ang="0">
                  <a:pos x="32" y="1"/>
                </a:cxn>
                <a:cxn ang="0">
                  <a:pos x="36" y="4"/>
                </a:cxn>
                <a:cxn ang="0">
                  <a:pos x="40" y="7"/>
                </a:cxn>
                <a:cxn ang="0">
                  <a:pos x="43" y="10"/>
                </a:cxn>
                <a:cxn ang="0">
                  <a:pos x="45" y="15"/>
                </a:cxn>
                <a:cxn ang="0">
                  <a:pos x="46" y="21"/>
                </a:cxn>
                <a:cxn ang="0">
                  <a:pos x="46" y="26"/>
                </a:cxn>
                <a:cxn ang="0">
                  <a:pos x="46" y="31"/>
                </a:cxn>
                <a:cxn ang="0">
                  <a:pos x="45" y="35"/>
                </a:cxn>
                <a:cxn ang="0">
                  <a:pos x="43" y="38"/>
                </a:cxn>
                <a:cxn ang="0">
                  <a:pos x="40" y="41"/>
                </a:cxn>
                <a:cxn ang="0">
                  <a:pos x="37" y="43"/>
                </a:cxn>
                <a:cxn ang="0">
                  <a:pos x="35" y="45"/>
                </a:cxn>
                <a:cxn ang="0">
                  <a:pos x="31" y="46"/>
                </a:cxn>
                <a:cxn ang="0">
                  <a:pos x="28" y="47"/>
                </a:cxn>
                <a:cxn ang="0">
                  <a:pos x="23" y="47"/>
                </a:cxn>
                <a:cxn ang="0">
                  <a:pos x="0" y="47"/>
                </a:cxn>
                <a:cxn ang="0">
                  <a:pos x="20" y="42"/>
                </a:cxn>
                <a:cxn ang="0">
                  <a:pos x="24" y="41"/>
                </a:cxn>
                <a:cxn ang="0">
                  <a:pos x="28" y="41"/>
                </a:cxn>
                <a:cxn ang="0">
                  <a:pos x="30" y="40"/>
                </a:cxn>
                <a:cxn ang="0">
                  <a:pos x="33" y="38"/>
                </a:cxn>
                <a:cxn ang="0">
                  <a:pos x="36" y="36"/>
                </a:cxn>
                <a:cxn ang="0">
                  <a:pos x="37" y="33"/>
                </a:cxn>
                <a:cxn ang="0">
                  <a:pos x="38" y="29"/>
                </a:cxn>
                <a:cxn ang="0">
                  <a:pos x="38" y="24"/>
                </a:cxn>
                <a:cxn ang="0">
                  <a:pos x="38" y="17"/>
                </a:cxn>
                <a:cxn ang="0">
                  <a:pos x="36" y="12"/>
                </a:cxn>
                <a:cxn ang="0">
                  <a:pos x="32" y="10"/>
                </a:cxn>
                <a:cxn ang="0">
                  <a:pos x="29" y="7"/>
                </a:cxn>
                <a:cxn ang="0">
                  <a:pos x="24" y="7"/>
                </a:cxn>
                <a:cxn ang="0">
                  <a:pos x="20" y="6"/>
                </a:cxn>
                <a:cxn ang="0">
                  <a:pos x="8" y="42"/>
                </a:cxn>
              </a:cxnLst>
              <a:rect l="0" t="0" r="r" b="b"/>
              <a:pathLst>
                <a:path w="47" h="48">
                  <a:moveTo>
                    <a:pt x="0" y="47"/>
                  </a:moveTo>
                  <a:lnTo>
                    <a:pt x="0" y="0"/>
                  </a:lnTo>
                  <a:lnTo>
                    <a:pt x="18" y="0"/>
                  </a:lnTo>
                  <a:lnTo>
                    <a:pt x="22" y="0"/>
                  </a:lnTo>
                  <a:lnTo>
                    <a:pt x="25" y="1"/>
                  </a:lnTo>
                  <a:lnTo>
                    <a:pt x="28" y="1"/>
                  </a:lnTo>
                  <a:lnTo>
                    <a:pt x="29" y="1"/>
                  </a:lnTo>
                  <a:lnTo>
                    <a:pt x="32" y="1"/>
                  </a:lnTo>
                  <a:lnTo>
                    <a:pt x="33" y="2"/>
                  </a:lnTo>
                  <a:lnTo>
                    <a:pt x="36" y="4"/>
                  </a:lnTo>
                  <a:lnTo>
                    <a:pt x="38" y="4"/>
                  </a:lnTo>
                  <a:lnTo>
                    <a:pt x="40" y="7"/>
                  </a:lnTo>
                  <a:lnTo>
                    <a:pt x="41" y="8"/>
                  </a:lnTo>
                  <a:lnTo>
                    <a:pt x="43" y="10"/>
                  </a:lnTo>
                  <a:lnTo>
                    <a:pt x="45" y="12"/>
                  </a:lnTo>
                  <a:lnTo>
                    <a:pt x="45" y="15"/>
                  </a:lnTo>
                  <a:lnTo>
                    <a:pt x="46" y="18"/>
                  </a:lnTo>
                  <a:lnTo>
                    <a:pt x="46" y="21"/>
                  </a:lnTo>
                  <a:lnTo>
                    <a:pt x="46" y="24"/>
                  </a:lnTo>
                  <a:lnTo>
                    <a:pt x="46" y="26"/>
                  </a:lnTo>
                  <a:lnTo>
                    <a:pt x="46" y="29"/>
                  </a:lnTo>
                  <a:lnTo>
                    <a:pt x="46" y="31"/>
                  </a:lnTo>
                  <a:lnTo>
                    <a:pt x="45" y="33"/>
                  </a:lnTo>
                  <a:lnTo>
                    <a:pt x="45" y="35"/>
                  </a:lnTo>
                  <a:lnTo>
                    <a:pt x="44" y="37"/>
                  </a:lnTo>
                  <a:lnTo>
                    <a:pt x="43" y="38"/>
                  </a:lnTo>
                  <a:lnTo>
                    <a:pt x="41" y="40"/>
                  </a:lnTo>
                  <a:lnTo>
                    <a:pt x="40" y="41"/>
                  </a:lnTo>
                  <a:lnTo>
                    <a:pt x="38" y="42"/>
                  </a:lnTo>
                  <a:lnTo>
                    <a:pt x="37" y="43"/>
                  </a:lnTo>
                  <a:lnTo>
                    <a:pt x="36" y="44"/>
                  </a:lnTo>
                  <a:lnTo>
                    <a:pt x="35" y="45"/>
                  </a:lnTo>
                  <a:lnTo>
                    <a:pt x="33" y="46"/>
                  </a:lnTo>
                  <a:lnTo>
                    <a:pt x="31" y="46"/>
                  </a:lnTo>
                  <a:lnTo>
                    <a:pt x="29" y="46"/>
                  </a:lnTo>
                  <a:lnTo>
                    <a:pt x="28" y="47"/>
                  </a:lnTo>
                  <a:lnTo>
                    <a:pt x="24" y="47"/>
                  </a:lnTo>
                  <a:lnTo>
                    <a:pt x="23" y="47"/>
                  </a:lnTo>
                  <a:lnTo>
                    <a:pt x="20" y="47"/>
                  </a:lnTo>
                  <a:lnTo>
                    <a:pt x="0" y="47"/>
                  </a:lnTo>
                  <a:lnTo>
                    <a:pt x="8" y="42"/>
                  </a:lnTo>
                  <a:lnTo>
                    <a:pt x="20" y="42"/>
                  </a:lnTo>
                  <a:lnTo>
                    <a:pt x="23" y="42"/>
                  </a:lnTo>
                  <a:lnTo>
                    <a:pt x="24" y="41"/>
                  </a:lnTo>
                  <a:lnTo>
                    <a:pt x="26" y="41"/>
                  </a:lnTo>
                  <a:lnTo>
                    <a:pt x="28" y="41"/>
                  </a:lnTo>
                  <a:lnTo>
                    <a:pt x="29" y="40"/>
                  </a:lnTo>
                  <a:lnTo>
                    <a:pt x="30" y="40"/>
                  </a:lnTo>
                  <a:lnTo>
                    <a:pt x="32" y="39"/>
                  </a:lnTo>
                  <a:lnTo>
                    <a:pt x="33" y="38"/>
                  </a:lnTo>
                  <a:lnTo>
                    <a:pt x="35" y="37"/>
                  </a:lnTo>
                  <a:lnTo>
                    <a:pt x="36" y="36"/>
                  </a:lnTo>
                  <a:lnTo>
                    <a:pt x="37" y="35"/>
                  </a:lnTo>
                  <a:lnTo>
                    <a:pt x="37" y="33"/>
                  </a:lnTo>
                  <a:lnTo>
                    <a:pt x="38" y="31"/>
                  </a:lnTo>
                  <a:lnTo>
                    <a:pt x="38" y="29"/>
                  </a:lnTo>
                  <a:lnTo>
                    <a:pt x="38" y="26"/>
                  </a:lnTo>
                  <a:lnTo>
                    <a:pt x="38" y="24"/>
                  </a:lnTo>
                  <a:lnTo>
                    <a:pt x="38" y="21"/>
                  </a:lnTo>
                  <a:lnTo>
                    <a:pt x="38" y="17"/>
                  </a:lnTo>
                  <a:lnTo>
                    <a:pt x="37" y="14"/>
                  </a:lnTo>
                  <a:lnTo>
                    <a:pt x="36" y="12"/>
                  </a:lnTo>
                  <a:lnTo>
                    <a:pt x="35" y="10"/>
                  </a:lnTo>
                  <a:lnTo>
                    <a:pt x="32" y="10"/>
                  </a:lnTo>
                  <a:lnTo>
                    <a:pt x="30" y="8"/>
                  </a:lnTo>
                  <a:lnTo>
                    <a:pt x="29" y="7"/>
                  </a:lnTo>
                  <a:lnTo>
                    <a:pt x="26" y="7"/>
                  </a:lnTo>
                  <a:lnTo>
                    <a:pt x="24" y="7"/>
                  </a:lnTo>
                  <a:lnTo>
                    <a:pt x="23" y="6"/>
                  </a:lnTo>
                  <a:lnTo>
                    <a:pt x="20" y="6"/>
                  </a:lnTo>
                  <a:lnTo>
                    <a:pt x="8" y="6"/>
                  </a:lnTo>
                  <a:lnTo>
                    <a:pt x="8" y="42"/>
                  </a:lnTo>
                  <a:lnTo>
                    <a:pt x="0" y="47"/>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57" name="Freeform 233"/>
            <p:cNvSpPr>
              <a:spLocks/>
            </p:cNvSpPr>
            <p:nvPr/>
          </p:nvSpPr>
          <p:spPr bwMode="auto">
            <a:xfrm>
              <a:off x="388" y="382"/>
              <a:ext cx="51" cy="48"/>
            </a:xfrm>
            <a:custGeom>
              <a:avLst/>
              <a:gdLst/>
              <a:ahLst/>
              <a:cxnLst>
                <a:cxn ang="0">
                  <a:pos x="0" y="0"/>
                </a:cxn>
                <a:cxn ang="0">
                  <a:pos x="28" y="0"/>
                </a:cxn>
                <a:cxn ang="0">
                  <a:pos x="34" y="1"/>
                </a:cxn>
                <a:cxn ang="0">
                  <a:pos x="37" y="2"/>
                </a:cxn>
                <a:cxn ang="0">
                  <a:pos x="41" y="5"/>
                </a:cxn>
                <a:cxn ang="0">
                  <a:pos x="43" y="8"/>
                </a:cxn>
                <a:cxn ang="0">
                  <a:pos x="45" y="12"/>
                </a:cxn>
                <a:cxn ang="0">
                  <a:pos x="44" y="16"/>
                </a:cxn>
                <a:cxn ang="0">
                  <a:pos x="42" y="20"/>
                </a:cxn>
                <a:cxn ang="0">
                  <a:pos x="40" y="24"/>
                </a:cxn>
                <a:cxn ang="0">
                  <a:pos x="33" y="25"/>
                </a:cxn>
                <a:cxn ang="0">
                  <a:pos x="30" y="26"/>
                </a:cxn>
                <a:cxn ang="0">
                  <a:pos x="33" y="28"/>
                </a:cxn>
                <a:cxn ang="0">
                  <a:pos x="36" y="32"/>
                </a:cxn>
                <a:cxn ang="0">
                  <a:pos x="40" y="35"/>
                </a:cxn>
                <a:cxn ang="0">
                  <a:pos x="40" y="47"/>
                </a:cxn>
                <a:cxn ang="0">
                  <a:pos x="30" y="36"/>
                </a:cxn>
                <a:cxn ang="0">
                  <a:pos x="28" y="33"/>
                </a:cxn>
                <a:cxn ang="0">
                  <a:pos x="27" y="30"/>
                </a:cxn>
                <a:cxn ang="0">
                  <a:pos x="24" y="29"/>
                </a:cxn>
                <a:cxn ang="0">
                  <a:pos x="22" y="28"/>
                </a:cxn>
                <a:cxn ang="0">
                  <a:pos x="21" y="27"/>
                </a:cxn>
                <a:cxn ang="0">
                  <a:pos x="19" y="26"/>
                </a:cxn>
                <a:cxn ang="0">
                  <a:pos x="16" y="26"/>
                </a:cxn>
                <a:cxn ang="0">
                  <a:pos x="8" y="47"/>
                </a:cxn>
                <a:cxn ang="0">
                  <a:pos x="8" y="21"/>
                </a:cxn>
                <a:cxn ang="0">
                  <a:pos x="26" y="21"/>
                </a:cxn>
                <a:cxn ang="0">
                  <a:pos x="29" y="21"/>
                </a:cxn>
                <a:cxn ang="0">
                  <a:pos x="33" y="20"/>
                </a:cxn>
                <a:cxn ang="0">
                  <a:pos x="34" y="18"/>
                </a:cxn>
                <a:cxn ang="0">
                  <a:pos x="36" y="17"/>
                </a:cxn>
                <a:cxn ang="0">
                  <a:pos x="36" y="15"/>
                </a:cxn>
                <a:cxn ang="0">
                  <a:pos x="36" y="12"/>
                </a:cxn>
                <a:cxn ang="0">
                  <a:pos x="34" y="10"/>
                </a:cxn>
                <a:cxn ang="0">
                  <a:pos x="31" y="7"/>
                </a:cxn>
                <a:cxn ang="0">
                  <a:pos x="28" y="6"/>
                </a:cxn>
                <a:cxn ang="0">
                  <a:pos x="8" y="6"/>
                </a:cxn>
                <a:cxn ang="0">
                  <a:pos x="0" y="47"/>
                </a:cxn>
              </a:cxnLst>
              <a:rect l="0" t="0" r="r" b="b"/>
              <a:pathLst>
                <a:path w="51" h="48">
                  <a:moveTo>
                    <a:pt x="0" y="47"/>
                  </a:moveTo>
                  <a:lnTo>
                    <a:pt x="0" y="0"/>
                  </a:lnTo>
                  <a:lnTo>
                    <a:pt x="24" y="0"/>
                  </a:lnTo>
                  <a:lnTo>
                    <a:pt x="28" y="0"/>
                  </a:lnTo>
                  <a:lnTo>
                    <a:pt x="31" y="1"/>
                  </a:lnTo>
                  <a:lnTo>
                    <a:pt x="34" y="1"/>
                  </a:lnTo>
                  <a:lnTo>
                    <a:pt x="36" y="1"/>
                  </a:lnTo>
                  <a:lnTo>
                    <a:pt x="37" y="2"/>
                  </a:lnTo>
                  <a:lnTo>
                    <a:pt x="40" y="4"/>
                  </a:lnTo>
                  <a:lnTo>
                    <a:pt x="41" y="5"/>
                  </a:lnTo>
                  <a:lnTo>
                    <a:pt x="42" y="6"/>
                  </a:lnTo>
                  <a:lnTo>
                    <a:pt x="43" y="8"/>
                  </a:lnTo>
                  <a:lnTo>
                    <a:pt x="44" y="10"/>
                  </a:lnTo>
                  <a:lnTo>
                    <a:pt x="45" y="12"/>
                  </a:lnTo>
                  <a:lnTo>
                    <a:pt x="45" y="14"/>
                  </a:lnTo>
                  <a:lnTo>
                    <a:pt x="44" y="16"/>
                  </a:lnTo>
                  <a:lnTo>
                    <a:pt x="44" y="18"/>
                  </a:lnTo>
                  <a:lnTo>
                    <a:pt x="42" y="20"/>
                  </a:lnTo>
                  <a:lnTo>
                    <a:pt x="41" y="22"/>
                  </a:lnTo>
                  <a:lnTo>
                    <a:pt x="40" y="24"/>
                  </a:lnTo>
                  <a:lnTo>
                    <a:pt x="36" y="24"/>
                  </a:lnTo>
                  <a:lnTo>
                    <a:pt x="33" y="25"/>
                  </a:lnTo>
                  <a:lnTo>
                    <a:pt x="29" y="26"/>
                  </a:lnTo>
                  <a:lnTo>
                    <a:pt x="30" y="26"/>
                  </a:lnTo>
                  <a:lnTo>
                    <a:pt x="31" y="27"/>
                  </a:lnTo>
                  <a:lnTo>
                    <a:pt x="33" y="28"/>
                  </a:lnTo>
                  <a:lnTo>
                    <a:pt x="35" y="29"/>
                  </a:lnTo>
                  <a:lnTo>
                    <a:pt x="36" y="32"/>
                  </a:lnTo>
                  <a:lnTo>
                    <a:pt x="38" y="33"/>
                  </a:lnTo>
                  <a:lnTo>
                    <a:pt x="40" y="35"/>
                  </a:lnTo>
                  <a:lnTo>
                    <a:pt x="50" y="47"/>
                  </a:lnTo>
                  <a:lnTo>
                    <a:pt x="40" y="47"/>
                  </a:lnTo>
                  <a:lnTo>
                    <a:pt x="33" y="37"/>
                  </a:lnTo>
                  <a:lnTo>
                    <a:pt x="30" y="36"/>
                  </a:lnTo>
                  <a:lnTo>
                    <a:pt x="29" y="35"/>
                  </a:lnTo>
                  <a:lnTo>
                    <a:pt x="28" y="33"/>
                  </a:lnTo>
                  <a:lnTo>
                    <a:pt x="27" y="32"/>
                  </a:lnTo>
                  <a:lnTo>
                    <a:pt x="27" y="30"/>
                  </a:lnTo>
                  <a:lnTo>
                    <a:pt x="24" y="29"/>
                  </a:lnTo>
                  <a:lnTo>
                    <a:pt x="24" y="29"/>
                  </a:lnTo>
                  <a:lnTo>
                    <a:pt x="23" y="28"/>
                  </a:lnTo>
                  <a:lnTo>
                    <a:pt x="22" y="28"/>
                  </a:lnTo>
                  <a:lnTo>
                    <a:pt x="22" y="27"/>
                  </a:lnTo>
                  <a:lnTo>
                    <a:pt x="21" y="27"/>
                  </a:lnTo>
                  <a:lnTo>
                    <a:pt x="20" y="27"/>
                  </a:lnTo>
                  <a:lnTo>
                    <a:pt x="19" y="26"/>
                  </a:lnTo>
                  <a:lnTo>
                    <a:pt x="17" y="26"/>
                  </a:lnTo>
                  <a:lnTo>
                    <a:pt x="16" y="26"/>
                  </a:lnTo>
                  <a:lnTo>
                    <a:pt x="8" y="26"/>
                  </a:lnTo>
                  <a:lnTo>
                    <a:pt x="8" y="47"/>
                  </a:lnTo>
                  <a:lnTo>
                    <a:pt x="0" y="47"/>
                  </a:lnTo>
                  <a:lnTo>
                    <a:pt x="8" y="21"/>
                  </a:lnTo>
                  <a:lnTo>
                    <a:pt x="23" y="21"/>
                  </a:lnTo>
                  <a:lnTo>
                    <a:pt x="26" y="21"/>
                  </a:lnTo>
                  <a:lnTo>
                    <a:pt x="28" y="21"/>
                  </a:lnTo>
                  <a:lnTo>
                    <a:pt x="29" y="21"/>
                  </a:lnTo>
                  <a:lnTo>
                    <a:pt x="31" y="21"/>
                  </a:lnTo>
                  <a:lnTo>
                    <a:pt x="33" y="20"/>
                  </a:lnTo>
                  <a:lnTo>
                    <a:pt x="33" y="19"/>
                  </a:lnTo>
                  <a:lnTo>
                    <a:pt x="34" y="18"/>
                  </a:lnTo>
                  <a:lnTo>
                    <a:pt x="35" y="18"/>
                  </a:lnTo>
                  <a:lnTo>
                    <a:pt x="36" y="17"/>
                  </a:lnTo>
                  <a:lnTo>
                    <a:pt x="36" y="15"/>
                  </a:lnTo>
                  <a:lnTo>
                    <a:pt x="36" y="15"/>
                  </a:lnTo>
                  <a:lnTo>
                    <a:pt x="36" y="14"/>
                  </a:lnTo>
                  <a:lnTo>
                    <a:pt x="36" y="12"/>
                  </a:lnTo>
                  <a:lnTo>
                    <a:pt x="36" y="10"/>
                  </a:lnTo>
                  <a:lnTo>
                    <a:pt x="34" y="10"/>
                  </a:lnTo>
                  <a:lnTo>
                    <a:pt x="34" y="8"/>
                  </a:lnTo>
                  <a:lnTo>
                    <a:pt x="31" y="7"/>
                  </a:lnTo>
                  <a:lnTo>
                    <a:pt x="29" y="7"/>
                  </a:lnTo>
                  <a:lnTo>
                    <a:pt x="28" y="6"/>
                  </a:lnTo>
                  <a:lnTo>
                    <a:pt x="24" y="6"/>
                  </a:lnTo>
                  <a:lnTo>
                    <a:pt x="8" y="6"/>
                  </a:lnTo>
                  <a:lnTo>
                    <a:pt x="8" y="21"/>
                  </a:lnTo>
                  <a:lnTo>
                    <a:pt x="0" y="47"/>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58" name="Freeform 234"/>
            <p:cNvSpPr>
              <a:spLocks/>
            </p:cNvSpPr>
            <p:nvPr/>
          </p:nvSpPr>
          <p:spPr bwMode="auto">
            <a:xfrm>
              <a:off x="458" y="382"/>
              <a:ext cx="43" cy="49"/>
            </a:xfrm>
            <a:custGeom>
              <a:avLst/>
              <a:gdLst/>
              <a:ahLst/>
              <a:cxnLst>
                <a:cxn ang="0">
                  <a:pos x="34" y="0"/>
                </a:cxn>
                <a:cxn ang="0">
                  <a:pos x="42" y="0"/>
                </a:cxn>
                <a:cxn ang="0">
                  <a:pos x="42" y="28"/>
                </a:cxn>
                <a:cxn ang="0">
                  <a:pos x="42" y="32"/>
                </a:cxn>
                <a:cxn ang="0">
                  <a:pos x="42" y="35"/>
                </a:cxn>
                <a:cxn ang="0">
                  <a:pos x="40" y="37"/>
                </a:cxn>
                <a:cxn ang="0">
                  <a:pos x="40" y="38"/>
                </a:cxn>
                <a:cxn ang="0">
                  <a:pos x="39" y="41"/>
                </a:cxn>
                <a:cxn ang="0">
                  <a:pos x="38" y="42"/>
                </a:cxn>
                <a:cxn ang="0">
                  <a:pos x="35" y="44"/>
                </a:cxn>
                <a:cxn ang="0">
                  <a:pos x="33" y="46"/>
                </a:cxn>
                <a:cxn ang="0">
                  <a:pos x="31" y="47"/>
                </a:cxn>
                <a:cxn ang="0">
                  <a:pos x="29" y="47"/>
                </a:cxn>
                <a:cxn ang="0">
                  <a:pos x="24" y="48"/>
                </a:cxn>
                <a:cxn ang="0">
                  <a:pos x="21" y="48"/>
                </a:cxn>
                <a:cxn ang="0">
                  <a:pos x="18" y="48"/>
                </a:cxn>
                <a:cxn ang="0">
                  <a:pos x="13" y="47"/>
                </a:cxn>
                <a:cxn ang="0">
                  <a:pos x="11" y="47"/>
                </a:cxn>
                <a:cxn ang="0">
                  <a:pos x="9" y="47"/>
                </a:cxn>
                <a:cxn ang="0">
                  <a:pos x="6" y="45"/>
                </a:cxn>
                <a:cxn ang="0">
                  <a:pos x="4" y="44"/>
                </a:cxn>
                <a:cxn ang="0">
                  <a:pos x="3" y="41"/>
                </a:cxn>
                <a:cxn ang="0">
                  <a:pos x="1" y="39"/>
                </a:cxn>
                <a:cxn ang="0">
                  <a:pos x="1" y="38"/>
                </a:cxn>
                <a:cxn ang="0">
                  <a:pos x="0" y="35"/>
                </a:cxn>
                <a:cxn ang="0">
                  <a:pos x="0" y="32"/>
                </a:cxn>
                <a:cxn ang="0">
                  <a:pos x="0" y="28"/>
                </a:cxn>
                <a:cxn ang="0">
                  <a:pos x="0" y="0"/>
                </a:cxn>
                <a:cxn ang="0">
                  <a:pos x="8" y="0"/>
                </a:cxn>
                <a:cxn ang="0">
                  <a:pos x="8" y="27"/>
                </a:cxn>
                <a:cxn ang="0">
                  <a:pos x="8" y="30"/>
                </a:cxn>
                <a:cxn ang="0">
                  <a:pos x="8" y="32"/>
                </a:cxn>
                <a:cxn ang="0">
                  <a:pos x="8" y="35"/>
                </a:cxn>
                <a:cxn ang="0">
                  <a:pos x="9" y="36"/>
                </a:cxn>
                <a:cxn ang="0">
                  <a:pos x="10" y="38"/>
                </a:cxn>
                <a:cxn ang="0">
                  <a:pos x="10" y="38"/>
                </a:cxn>
                <a:cxn ang="0">
                  <a:pos x="12" y="40"/>
                </a:cxn>
                <a:cxn ang="0">
                  <a:pos x="13" y="41"/>
                </a:cxn>
                <a:cxn ang="0">
                  <a:pos x="14" y="41"/>
                </a:cxn>
                <a:cxn ang="0">
                  <a:pos x="17" y="42"/>
                </a:cxn>
                <a:cxn ang="0">
                  <a:pos x="18" y="42"/>
                </a:cxn>
                <a:cxn ang="0">
                  <a:pos x="21" y="42"/>
                </a:cxn>
                <a:cxn ang="0">
                  <a:pos x="24" y="42"/>
                </a:cxn>
                <a:cxn ang="0">
                  <a:pos x="27" y="41"/>
                </a:cxn>
                <a:cxn ang="0">
                  <a:pos x="29" y="41"/>
                </a:cxn>
                <a:cxn ang="0">
                  <a:pos x="31" y="39"/>
                </a:cxn>
                <a:cxn ang="0">
                  <a:pos x="32" y="38"/>
                </a:cxn>
                <a:cxn ang="0">
                  <a:pos x="33" y="35"/>
                </a:cxn>
                <a:cxn ang="0">
                  <a:pos x="34" y="32"/>
                </a:cxn>
                <a:cxn ang="0">
                  <a:pos x="34" y="27"/>
                </a:cxn>
                <a:cxn ang="0">
                  <a:pos x="34" y="0"/>
                </a:cxn>
              </a:cxnLst>
              <a:rect l="0" t="0" r="r" b="b"/>
              <a:pathLst>
                <a:path w="43" h="49">
                  <a:moveTo>
                    <a:pt x="34" y="0"/>
                  </a:moveTo>
                  <a:lnTo>
                    <a:pt x="42" y="0"/>
                  </a:lnTo>
                  <a:lnTo>
                    <a:pt x="42" y="28"/>
                  </a:lnTo>
                  <a:lnTo>
                    <a:pt x="42" y="32"/>
                  </a:lnTo>
                  <a:lnTo>
                    <a:pt x="42" y="35"/>
                  </a:lnTo>
                  <a:lnTo>
                    <a:pt x="40" y="37"/>
                  </a:lnTo>
                  <a:lnTo>
                    <a:pt x="40" y="38"/>
                  </a:lnTo>
                  <a:lnTo>
                    <a:pt x="39" y="41"/>
                  </a:lnTo>
                  <a:lnTo>
                    <a:pt x="38" y="42"/>
                  </a:lnTo>
                  <a:lnTo>
                    <a:pt x="35" y="44"/>
                  </a:lnTo>
                  <a:lnTo>
                    <a:pt x="33" y="46"/>
                  </a:lnTo>
                  <a:lnTo>
                    <a:pt x="31" y="47"/>
                  </a:lnTo>
                  <a:lnTo>
                    <a:pt x="29" y="47"/>
                  </a:lnTo>
                  <a:lnTo>
                    <a:pt x="24" y="48"/>
                  </a:lnTo>
                  <a:lnTo>
                    <a:pt x="21" y="48"/>
                  </a:lnTo>
                  <a:lnTo>
                    <a:pt x="18" y="48"/>
                  </a:lnTo>
                  <a:lnTo>
                    <a:pt x="13" y="47"/>
                  </a:lnTo>
                  <a:lnTo>
                    <a:pt x="11" y="47"/>
                  </a:lnTo>
                  <a:lnTo>
                    <a:pt x="9" y="47"/>
                  </a:lnTo>
                  <a:lnTo>
                    <a:pt x="6" y="45"/>
                  </a:lnTo>
                  <a:lnTo>
                    <a:pt x="4" y="44"/>
                  </a:lnTo>
                  <a:lnTo>
                    <a:pt x="3" y="41"/>
                  </a:lnTo>
                  <a:lnTo>
                    <a:pt x="1" y="39"/>
                  </a:lnTo>
                  <a:lnTo>
                    <a:pt x="1" y="38"/>
                  </a:lnTo>
                  <a:lnTo>
                    <a:pt x="0" y="35"/>
                  </a:lnTo>
                  <a:lnTo>
                    <a:pt x="0" y="32"/>
                  </a:lnTo>
                  <a:lnTo>
                    <a:pt x="0" y="28"/>
                  </a:lnTo>
                  <a:lnTo>
                    <a:pt x="0" y="0"/>
                  </a:lnTo>
                  <a:lnTo>
                    <a:pt x="8" y="0"/>
                  </a:lnTo>
                  <a:lnTo>
                    <a:pt x="8" y="27"/>
                  </a:lnTo>
                  <a:lnTo>
                    <a:pt x="8" y="30"/>
                  </a:lnTo>
                  <a:lnTo>
                    <a:pt x="8" y="32"/>
                  </a:lnTo>
                  <a:lnTo>
                    <a:pt x="8" y="35"/>
                  </a:lnTo>
                  <a:lnTo>
                    <a:pt x="9" y="36"/>
                  </a:lnTo>
                  <a:lnTo>
                    <a:pt x="10" y="38"/>
                  </a:lnTo>
                  <a:lnTo>
                    <a:pt x="10" y="38"/>
                  </a:lnTo>
                  <a:lnTo>
                    <a:pt x="12" y="40"/>
                  </a:lnTo>
                  <a:lnTo>
                    <a:pt x="13" y="41"/>
                  </a:lnTo>
                  <a:lnTo>
                    <a:pt x="14" y="41"/>
                  </a:lnTo>
                  <a:lnTo>
                    <a:pt x="17" y="42"/>
                  </a:lnTo>
                  <a:lnTo>
                    <a:pt x="18" y="42"/>
                  </a:lnTo>
                  <a:lnTo>
                    <a:pt x="21" y="42"/>
                  </a:lnTo>
                  <a:lnTo>
                    <a:pt x="24" y="42"/>
                  </a:lnTo>
                  <a:lnTo>
                    <a:pt x="27" y="41"/>
                  </a:lnTo>
                  <a:lnTo>
                    <a:pt x="29" y="41"/>
                  </a:lnTo>
                  <a:lnTo>
                    <a:pt x="31" y="39"/>
                  </a:lnTo>
                  <a:lnTo>
                    <a:pt x="32" y="38"/>
                  </a:lnTo>
                  <a:lnTo>
                    <a:pt x="33" y="35"/>
                  </a:lnTo>
                  <a:lnTo>
                    <a:pt x="34" y="32"/>
                  </a:lnTo>
                  <a:lnTo>
                    <a:pt x="34" y="27"/>
                  </a:lnTo>
                  <a:lnTo>
                    <a:pt x="34" y="0"/>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59" name="Freeform 235"/>
            <p:cNvSpPr>
              <a:spLocks/>
            </p:cNvSpPr>
            <p:nvPr/>
          </p:nvSpPr>
          <p:spPr bwMode="auto">
            <a:xfrm>
              <a:off x="522" y="382"/>
              <a:ext cx="55" cy="48"/>
            </a:xfrm>
            <a:custGeom>
              <a:avLst/>
              <a:gdLst/>
              <a:ahLst/>
              <a:cxnLst>
                <a:cxn ang="0">
                  <a:pos x="0" y="47"/>
                </a:cxn>
                <a:cxn ang="0">
                  <a:pos x="0" y="0"/>
                </a:cxn>
                <a:cxn ang="0">
                  <a:pos x="11" y="0"/>
                </a:cxn>
                <a:cxn ang="0">
                  <a:pos x="24" y="33"/>
                </a:cxn>
                <a:cxn ang="0">
                  <a:pos x="25" y="35"/>
                </a:cxn>
                <a:cxn ang="0">
                  <a:pos x="26" y="37"/>
                </a:cxn>
                <a:cxn ang="0">
                  <a:pos x="28" y="39"/>
                </a:cxn>
                <a:cxn ang="0">
                  <a:pos x="28" y="40"/>
                </a:cxn>
                <a:cxn ang="0">
                  <a:pos x="28" y="39"/>
                </a:cxn>
                <a:cxn ang="0">
                  <a:pos x="29" y="37"/>
                </a:cxn>
                <a:cxn ang="0">
                  <a:pos x="30" y="35"/>
                </a:cxn>
                <a:cxn ang="0">
                  <a:pos x="31" y="33"/>
                </a:cxn>
                <a:cxn ang="0">
                  <a:pos x="45" y="0"/>
                </a:cxn>
                <a:cxn ang="0">
                  <a:pos x="54" y="0"/>
                </a:cxn>
                <a:cxn ang="0">
                  <a:pos x="54" y="47"/>
                </a:cxn>
                <a:cxn ang="0">
                  <a:pos x="47" y="47"/>
                </a:cxn>
                <a:cxn ang="0">
                  <a:pos x="47" y="8"/>
                </a:cxn>
                <a:cxn ang="0">
                  <a:pos x="31" y="47"/>
                </a:cxn>
                <a:cxn ang="0">
                  <a:pos x="23" y="47"/>
                </a:cxn>
                <a:cxn ang="0">
                  <a:pos x="7" y="8"/>
                </a:cxn>
                <a:cxn ang="0">
                  <a:pos x="7" y="47"/>
                </a:cxn>
                <a:cxn ang="0">
                  <a:pos x="0" y="47"/>
                </a:cxn>
              </a:cxnLst>
              <a:rect l="0" t="0" r="r" b="b"/>
              <a:pathLst>
                <a:path w="55" h="48">
                  <a:moveTo>
                    <a:pt x="0" y="47"/>
                  </a:moveTo>
                  <a:lnTo>
                    <a:pt x="0" y="0"/>
                  </a:lnTo>
                  <a:lnTo>
                    <a:pt x="11" y="0"/>
                  </a:lnTo>
                  <a:lnTo>
                    <a:pt x="24" y="33"/>
                  </a:lnTo>
                  <a:lnTo>
                    <a:pt x="25" y="35"/>
                  </a:lnTo>
                  <a:lnTo>
                    <a:pt x="26" y="37"/>
                  </a:lnTo>
                  <a:lnTo>
                    <a:pt x="28" y="39"/>
                  </a:lnTo>
                  <a:lnTo>
                    <a:pt x="28" y="40"/>
                  </a:lnTo>
                  <a:lnTo>
                    <a:pt x="28" y="39"/>
                  </a:lnTo>
                  <a:lnTo>
                    <a:pt x="29" y="37"/>
                  </a:lnTo>
                  <a:lnTo>
                    <a:pt x="30" y="35"/>
                  </a:lnTo>
                  <a:lnTo>
                    <a:pt x="31" y="33"/>
                  </a:lnTo>
                  <a:lnTo>
                    <a:pt x="45" y="0"/>
                  </a:lnTo>
                  <a:lnTo>
                    <a:pt x="54" y="0"/>
                  </a:lnTo>
                  <a:lnTo>
                    <a:pt x="54" y="47"/>
                  </a:lnTo>
                  <a:lnTo>
                    <a:pt x="47" y="47"/>
                  </a:lnTo>
                  <a:lnTo>
                    <a:pt x="47" y="8"/>
                  </a:lnTo>
                  <a:lnTo>
                    <a:pt x="31" y="47"/>
                  </a:lnTo>
                  <a:lnTo>
                    <a:pt x="23" y="47"/>
                  </a:lnTo>
                  <a:lnTo>
                    <a:pt x="7" y="8"/>
                  </a:lnTo>
                  <a:lnTo>
                    <a:pt x="7" y="47"/>
                  </a:lnTo>
                  <a:lnTo>
                    <a:pt x="0" y="47"/>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60" name="Freeform 236"/>
            <p:cNvSpPr>
              <a:spLocks/>
            </p:cNvSpPr>
            <p:nvPr/>
          </p:nvSpPr>
          <p:spPr bwMode="auto">
            <a:xfrm>
              <a:off x="1652" y="1884"/>
              <a:ext cx="50" cy="50"/>
            </a:xfrm>
            <a:custGeom>
              <a:avLst/>
              <a:gdLst/>
              <a:ahLst/>
              <a:cxnLst>
                <a:cxn ang="0">
                  <a:pos x="49" y="33"/>
                </a:cxn>
                <a:cxn ang="0">
                  <a:pos x="47" y="40"/>
                </a:cxn>
                <a:cxn ang="0">
                  <a:pos x="42" y="44"/>
                </a:cxn>
                <a:cxn ang="0">
                  <a:pos x="34" y="47"/>
                </a:cxn>
                <a:cxn ang="0">
                  <a:pos x="26" y="49"/>
                </a:cxn>
                <a:cxn ang="0">
                  <a:pos x="18" y="48"/>
                </a:cxn>
                <a:cxn ang="0">
                  <a:pos x="12" y="46"/>
                </a:cxn>
                <a:cxn ang="0">
                  <a:pos x="6" y="42"/>
                </a:cxn>
                <a:cxn ang="0">
                  <a:pos x="2" y="37"/>
                </a:cxn>
                <a:cxn ang="0">
                  <a:pos x="0" y="31"/>
                </a:cxn>
                <a:cxn ang="0">
                  <a:pos x="0" y="24"/>
                </a:cxn>
                <a:cxn ang="0">
                  <a:pos x="0" y="20"/>
                </a:cxn>
                <a:cxn ang="0">
                  <a:pos x="0" y="17"/>
                </a:cxn>
                <a:cxn ang="0">
                  <a:pos x="1" y="14"/>
                </a:cxn>
                <a:cxn ang="0">
                  <a:pos x="2" y="11"/>
                </a:cxn>
                <a:cxn ang="0">
                  <a:pos x="7" y="6"/>
                </a:cxn>
                <a:cxn ang="0">
                  <a:pos x="12" y="3"/>
                </a:cxn>
                <a:cxn ang="0">
                  <a:pos x="19" y="1"/>
                </a:cxn>
                <a:cxn ang="0">
                  <a:pos x="26" y="0"/>
                </a:cxn>
                <a:cxn ang="0">
                  <a:pos x="34" y="1"/>
                </a:cxn>
                <a:cxn ang="0">
                  <a:pos x="40" y="3"/>
                </a:cxn>
                <a:cxn ang="0">
                  <a:pos x="44" y="8"/>
                </a:cxn>
                <a:cxn ang="0">
                  <a:pos x="48" y="14"/>
                </a:cxn>
                <a:cxn ang="0">
                  <a:pos x="39" y="13"/>
                </a:cxn>
                <a:cxn ang="0">
                  <a:pos x="36" y="9"/>
                </a:cxn>
                <a:cxn ang="0">
                  <a:pos x="33" y="7"/>
                </a:cxn>
                <a:cxn ang="0">
                  <a:pos x="27" y="5"/>
                </a:cxn>
                <a:cxn ang="0">
                  <a:pos x="22" y="5"/>
                </a:cxn>
                <a:cxn ang="0">
                  <a:pos x="18" y="7"/>
                </a:cxn>
                <a:cxn ang="0">
                  <a:pos x="13" y="9"/>
                </a:cxn>
                <a:cxn ang="0">
                  <a:pos x="11" y="13"/>
                </a:cxn>
                <a:cxn ang="0">
                  <a:pos x="8" y="17"/>
                </a:cxn>
                <a:cxn ang="0">
                  <a:pos x="8" y="22"/>
                </a:cxn>
                <a:cxn ang="0">
                  <a:pos x="8" y="27"/>
                </a:cxn>
                <a:cxn ang="0">
                  <a:pos x="8" y="32"/>
                </a:cxn>
                <a:cxn ang="0">
                  <a:pos x="11" y="36"/>
                </a:cxn>
                <a:cxn ang="0">
                  <a:pos x="14" y="40"/>
                </a:cxn>
                <a:cxn ang="0">
                  <a:pos x="18" y="42"/>
                </a:cxn>
                <a:cxn ang="0">
                  <a:pos x="22" y="44"/>
                </a:cxn>
                <a:cxn ang="0">
                  <a:pos x="28" y="44"/>
                </a:cxn>
                <a:cxn ang="0">
                  <a:pos x="34" y="41"/>
                </a:cxn>
                <a:cxn ang="0">
                  <a:pos x="37" y="39"/>
                </a:cxn>
                <a:cxn ang="0">
                  <a:pos x="40" y="35"/>
                </a:cxn>
                <a:cxn ang="0">
                  <a:pos x="42" y="31"/>
                </a:cxn>
              </a:cxnLst>
              <a:rect l="0" t="0" r="r" b="b"/>
              <a:pathLst>
                <a:path w="50" h="50">
                  <a:moveTo>
                    <a:pt x="42" y="31"/>
                  </a:moveTo>
                  <a:lnTo>
                    <a:pt x="49" y="33"/>
                  </a:lnTo>
                  <a:lnTo>
                    <a:pt x="48" y="36"/>
                  </a:lnTo>
                  <a:lnTo>
                    <a:pt x="47" y="40"/>
                  </a:lnTo>
                  <a:lnTo>
                    <a:pt x="44" y="43"/>
                  </a:lnTo>
                  <a:lnTo>
                    <a:pt x="42" y="44"/>
                  </a:lnTo>
                  <a:lnTo>
                    <a:pt x="39" y="47"/>
                  </a:lnTo>
                  <a:lnTo>
                    <a:pt x="34" y="47"/>
                  </a:lnTo>
                  <a:lnTo>
                    <a:pt x="30" y="49"/>
                  </a:lnTo>
                  <a:lnTo>
                    <a:pt x="26" y="49"/>
                  </a:lnTo>
                  <a:lnTo>
                    <a:pt x="21" y="49"/>
                  </a:lnTo>
                  <a:lnTo>
                    <a:pt x="18" y="48"/>
                  </a:lnTo>
                  <a:lnTo>
                    <a:pt x="14" y="47"/>
                  </a:lnTo>
                  <a:lnTo>
                    <a:pt x="12" y="46"/>
                  </a:lnTo>
                  <a:lnTo>
                    <a:pt x="8" y="44"/>
                  </a:lnTo>
                  <a:lnTo>
                    <a:pt x="6" y="42"/>
                  </a:lnTo>
                  <a:lnTo>
                    <a:pt x="4" y="39"/>
                  </a:lnTo>
                  <a:lnTo>
                    <a:pt x="2" y="37"/>
                  </a:lnTo>
                  <a:lnTo>
                    <a:pt x="1" y="34"/>
                  </a:lnTo>
                  <a:lnTo>
                    <a:pt x="0" y="31"/>
                  </a:lnTo>
                  <a:lnTo>
                    <a:pt x="0" y="27"/>
                  </a:lnTo>
                  <a:lnTo>
                    <a:pt x="0" y="24"/>
                  </a:lnTo>
                  <a:lnTo>
                    <a:pt x="0" y="23"/>
                  </a:lnTo>
                  <a:lnTo>
                    <a:pt x="0" y="20"/>
                  </a:lnTo>
                  <a:lnTo>
                    <a:pt x="0" y="19"/>
                  </a:lnTo>
                  <a:lnTo>
                    <a:pt x="0" y="17"/>
                  </a:lnTo>
                  <a:lnTo>
                    <a:pt x="0" y="16"/>
                  </a:lnTo>
                  <a:lnTo>
                    <a:pt x="1" y="14"/>
                  </a:lnTo>
                  <a:lnTo>
                    <a:pt x="2" y="13"/>
                  </a:lnTo>
                  <a:lnTo>
                    <a:pt x="2" y="11"/>
                  </a:lnTo>
                  <a:lnTo>
                    <a:pt x="5" y="9"/>
                  </a:lnTo>
                  <a:lnTo>
                    <a:pt x="7" y="6"/>
                  </a:lnTo>
                  <a:lnTo>
                    <a:pt x="9" y="5"/>
                  </a:lnTo>
                  <a:lnTo>
                    <a:pt x="12" y="3"/>
                  </a:lnTo>
                  <a:lnTo>
                    <a:pt x="15" y="2"/>
                  </a:lnTo>
                  <a:lnTo>
                    <a:pt x="19" y="1"/>
                  </a:lnTo>
                  <a:lnTo>
                    <a:pt x="22" y="0"/>
                  </a:lnTo>
                  <a:lnTo>
                    <a:pt x="26" y="0"/>
                  </a:lnTo>
                  <a:lnTo>
                    <a:pt x="29" y="0"/>
                  </a:lnTo>
                  <a:lnTo>
                    <a:pt x="34" y="1"/>
                  </a:lnTo>
                  <a:lnTo>
                    <a:pt x="37" y="2"/>
                  </a:lnTo>
                  <a:lnTo>
                    <a:pt x="40" y="3"/>
                  </a:lnTo>
                  <a:lnTo>
                    <a:pt x="42" y="5"/>
                  </a:lnTo>
                  <a:lnTo>
                    <a:pt x="44" y="8"/>
                  </a:lnTo>
                  <a:lnTo>
                    <a:pt x="47" y="11"/>
                  </a:lnTo>
                  <a:lnTo>
                    <a:pt x="48" y="14"/>
                  </a:lnTo>
                  <a:lnTo>
                    <a:pt x="40" y="15"/>
                  </a:lnTo>
                  <a:lnTo>
                    <a:pt x="39" y="13"/>
                  </a:lnTo>
                  <a:lnTo>
                    <a:pt x="37" y="11"/>
                  </a:lnTo>
                  <a:lnTo>
                    <a:pt x="36" y="9"/>
                  </a:lnTo>
                  <a:lnTo>
                    <a:pt x="35" y="8"/>
                  </a:lnTo>
                  <a:lnTo>
                    <a:pt x="33" y="7"/>
                  </a:lnTo>
                  <a:lnTo>
                    <a:pt x="30" y="6"/>
                  </a:lnTo>
                  <a:lnTo>
                    <a:pt x="27" y="5"/>
                  </a:lnTo>
                  <a:lnTo>
                    <a:pt x="25" y="5"/>
                  </a:lnTo>
                  <a:lnTo>
                    <a:pt x="22" y="5"/>
                  </a:lnTo>
                  <a:lnTo>
                    <a:pt x="20" y="6"/>
                  </a:lnTo>
                  <a:lnTo>
                    <a:pt x="18" y="7"/>
                  </a:lnTo>
                  <a:lnTo>
                    <a:pt x="15" y="8"/>
                  </a:lnTo>
                  <a:lnTo>
                    <a:pt x="13" y="9"/>
                  </a:lnTo>
                  <a:lnTo>
                    <a:pt x="12" y="11"/>
                  </a:lnTo>
                  <a:lnTo>
                    <a:pt x="11" y="13"/>
                  </a:lnTo>
                  <a:lnTo>
                    <a:pt x="9" y="15"/>
                  </a:lnTo>
                  <a:lnTo>
                    <a:pt x="8" y="17"/>
                  </a:lnTo>
                  <a:lnTo>
                    <a:pt x="8" y="20"/>
                  </a:lnTo>
                  <a:lnTo>
                    <a:pt x="8" y="22"/>
                  </a:lnTo>
                  <a:lnTo>
                    <a:pt x="8" y="24"/>
                  </a:lnTo>
                  <a:lnTo>
                    <a:pt x="8" y="27"/>
                  </a:lnTo>
                  <a:lnTo>
                    <a:pt x="8" y="29"/>
                  </a:lnTo>
                  <a:lnTo>
                    <a:pt x="8" y="32"/>
                  </a:lnTo>
                  <a:lnTo>
                    <a:pt x="9" y="35"/>
                  </a:lnTo>
                  <a:lnTo>
                    <a:pt x="11" y="36"/>
                  </a:lnTo>
                  <a:lnTo>
                    <a:pt x="12" y="38"/>
                  </a:lnTo>
                  <a:lnTo>
                    <a:pt x="14" y="40"/>
                  </a:lnTo>
                  <a:lnTo>
                    <a:pt x="15" y="41"/>
                  </a:lnTo>
                  <a:lnTo>
                    <a:pt x="18" y="42"/>
                  </a:lnTo>
                  <a:lnTo>
                    <a:pt x="20" y="43"/>
                  </a:lnTo>
                  <a:lnTo>
                    <a:pt x="22" y="44"/>
                  </a:lnTo>
                  <a:lnTo>
                    <a:pt x="25" y="44"/>
                  </a:lnTo>
                  <a:lnTo>
                    <a:pt x="28" y="44"/>
                  </a:lnTo>
                  <a:lnTo>
                    <a:pt x="30" y="43"/>
                  </a:lnTo>
                  <a:lnTo>
                    <a:pt x="34" y="41"/>
                  </a:lnTo>
                  <a:lnTo>
                    <a:pt x="35" y="41"/>
                  </a:lnTo>
                  <a:lnTo>
                    <a:pt x="37" y="39"/>
                  </a:lnTo>
                  <a:lnTo>
                    <a:pt x="39" y="37"/>
                  </a:lnTo>
                  <a:lnTo>
                    <a:pt x="40" y="35"/>
                  </a:lnTo>
                  <a:lnTo>
                    <a:pt x="42" y="32"/>
                  </a:lnTo>
                  <a:lnTo>
                    <a:pt x="42" y="31"/>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61" name="Freeform 237"/>
            <p:cNvSpPr>
              <a:spLocks/>
            </p:cNvSpPr>
            <p:nvPr/>
          </p:nvSpPr>
          <p:spPr bwMode="auto">
            <a:xfrm>
              <a:off x="1719" y="1884"/>
              <a:ext cx="54" cy="50"/>
            </a:xfrm>
            <a:custGeom>
              <a:avLst/>
              <a:gdLst/>
              <a:ahLst/>
              <a:cxnLst>
                <a:cxn ang="0">
                  <a:pos x="0" y="22"/>
                </a:cxn>
                <a:cxn ang="0">
                  <a:pos x="1" y="17"/>
                </a:cxn>
                <a:cxn ang="0">
                  <a:pos x="3" y="12"/>
                </a:cxn>
                <a:cxn ang="0">
                  <a:pos x="6" y="8"/>
                </a:cxn>
                <a:cxn ang="0">
                  <a:pos x="9" y="5"/>
                </a:cxn>
                <a:cxn ang="0">
                  <a:pos x="14" y="2"/>
                </a:cxn>
                <a:cxn ang="0">
                  <a:pos x="18" y="1"/>
                </a:cxn>
                <a:cxn ang="0">
                  <a:pos x="24" y="0"/>
                </a:cxn>
                <a:cxn ang="0">
                  <a:pos x="29" y="0"/>
                </a:cxn>
                <a:cxn ang="0">
                  <a:pos x="37" y="2"/>
                </a:cxn>
                <a:cxn ang="0">
                  <a:pos x="43" y="5"/>
                </a:cxn>
                <a:cxn ang="0">
                  <a:pos x="47" y="9"/>
                </a:cxn>
                <a:cxn ang="0">
                  <a:pos x="50" y="13"/>
                </a:cxn>
                <a:cxn ang="0">
                  <a:pos x="52" y="16"/>
                </a:cxn>
                <a:cxn ang="0">
                  <a:pos x="52" y="20"/>
                </a:cxn>
                <a:cxn ang="0">
                  <a:pos x="53" y="23"/>
                </a:cxn>
                <a:cxn ang="0">
                  <a:pos x="53" y="29"/>
                </a:cxn>
                <a:cxn ang="0">
                  <a:pos x="51" y="35"/>
                </a:cxn>
                <a:cxn ang="0">
                  <a:pos x="47" y="40"/>
                </a:cxn>
                <a:cxn ang="0">
                  <a:pos x="43" y="44"/>
                </a:cxn>
                <a:cxn ang="0">
                  <a:pos x="37" y="47"/>
                </a:cxn>
                <a:cxn ang="0">
                  <a:pos x="29" y="49"/>
                </a:cxn>
                <a:cxn ang="0">
                  <a:pos x="23" y="49"/>
                </a:cxn>
                <a:cxn ang="0">
                  <a:pos x="16" y="47"/>
                </a:cxn>
                <a:cxn ang="0">
                  <a:pos x="9" y="44"/>
                </a:cxn>
                <a:cxn ang="0">
                  <a:pos x="5" y="39"/>
                </a:cxn>
                <a:cxn ang="0">
                  <a:pos x="2" y="35"/>
                </a:cxn>
                <a:cxn ang="0">
                  <a:pos x="0" y="29"/>
                </a:cxn>
                <a:cxn ang="0">
                  <a:pos x="8" y="25"/>
                </a:cxn>
                <a:cxn ang="0">
                  <a:pos x="9" y="29"/>
                </a:cxn>
                <a:cxn ang="0">
                  <a:pos x="9" y="32"/>
                </a:cxn>
                <a:cxn ang="0">
                  <a:pos x="11" y="35"/>
                </a:cxn>
                <a:cxn ang="0">
                  <a:pos x="14" y="38"/>
                </a:cxn>
                <a:cxn ang="0">
                  <a:pos x="19" y="42"/>
                </a:cxn>
                <a:cxn ang="0">
                  <a:pos x="26" y="44"/>
                </a:cxn>
                <a:cxn ang="0">
                  <a:pos x="34" y="42"/>
                </a:cxn>
                <a:cxn ang="0">
                  <a:pos x="39" y="38"/>
                </a:cxn>
                <a:cxn ang="0">
                  <a:pos x="42" y="35"/>
                </a:cxn>
                <a:cxn ang="0">
                  <a:pos x="43" y="32"/>
                </a:cxn>
                <a:cxn ang="0">
                  <a:pos x="45" y="29"/>
                </a:cxn>
                <a:cxn ang="0">
                  <a:pos x="45" y="25"/>
                </a:cxn>
                <a:cxn ang="0">
                  <a:pos x="45" y="19"/>
                </a:cxn>
                <a:cxn ang="0">
                  <a:pos x="43" y="14"/>
                </a:cxn>
                <a:cxn ang="0">
                  <a:pos x="41" y="11"/>
                </a:cxn>
                <a:cxn ang="0">
                  <a:pos x="36" y="8"/>
                </a:cxn>
                <a:cxn ang="0">
                  <a:pos x="32" y="6"/>
                </a:cxn>
                <a:cxn ang="0">
                  <a:pos x="26" y="5"/>
                </a:cxn>
                <a:cxn ang="0">
                  <a:pos x="19" y="6"/>
                </a:cxn>
                <a:cxn ang="0">
                  <a:pos x="14" y="10"/>
                </a:cxn>
                <a:cxn ang="0">
                  <a:pos x="11" y="13"/>
                </a:cxn>
                <a:cxn ang="0">
                  <a:pos x="9" y="16"/>
                </a:cxn>
                <a:cxn ang="0">
                  <a:pos x="9" y="20"/>
                </a:cxn>
                <a:cxn ang="0">
                  <a:pos x="8" y="25"/>
                </a:cxn>
              </a:cxnLst>
              <a:rect l="0" t="0" r="r" b="b"/>
              <a:pathLst>
                <a:path w="54" h="50">
                  <a:moveTo>
                    <a:pt x="0" y="25"/>
                  </a:moveTo>
                  <a:lnTo>
                    <a:pt x="0" y="22"/>
                  </a:lnTo>
                  <a:lnTo>
                    <a:pt x="1" y="20"/>
                  </a:lnTo>
                  <a:lnTo>
                    <a:pt x="1" y="17"/>
                  </a:lnTo>
                  <a:lnTo>
                    <a:pt x="2" y="14"/>
                  </a:lnTo>
                  <a:lnTo>
                    <a:pt x="3" y="12"/>
                  </a:lnTo>
                  <a:lnTo>
                    <a:pt x="3" y="10"/>
                  </a:lnTo>
                  <a:lnTo>
                    <a:pt x="6" y="8"/>
                  </a:lnTo>
                  <a:lnTo>
                    <a:pt x="7" y="7"/>
                  </a:lnTo>
                  <a:lnTo>
                    <a:pt x="9" y="5"/>
                  </a:lnTo>
                  <a:lnTo>
                    <a:pt x="11" y="4"/>
                  </a:lnTo>
                  <a:lnTo>
                    <a:pt x="14" y="2"/>
                  </a:lnTo>
                  <a:lnTo>
                    <a:pt x="16" y="2"/>
                  </a:lnTo>
                  <a:lnTo>
                    <a:pt x="18" y="1"/>
                  </a:lnTo>
                  <a:lnTo>
                    <a:pt x="20" y="0"/>
                  </a:lnTo>
                  <a:lnTo>
                    <a:pt x="24" y="0"/>
                  </a:lnTo>
                  <a:lnTo>
                    <a:pt x="26" y="0"/>
                  </a:lnTo>
                  <a:lnTo>
                    <a:pt x="29" y="0"/>
                  </a:lnTo>
                  <a:lnTo>
                    <a:pt x="34" y="1"/>
                  </a:lnTo>
                  <a:lnTo>
                    <a:pt x="37" y="2"/>
                  </a:lnTo>
                  <a:lnTo>
                    <a:pt x="41" y="3"/>
                  </a:lnTo>
                  <a:lnTo>
                    <a:pt x="43" y="5"/>
                  </a:lnTo>
                  <a:lnTo>
                    <a:pt x="45" y="7"/>
                  </a:lnTo>
                  <a:lnTo>
                    <a:pt x="47" y="9"/>
                  </a:lnTo>
                  <a:lnTo>
                    <a:pt x="50" y="11"/>
                  </a:lnTo>
                  <a:lnTo>
                    <a:pt x="50" y="13"/>
                  </a:lnTo>
                  <a:lnTo>
                    <a:pt x="51" y="14"/>
                  </a:lnTo>
                  <a:lnTo>
                    <a:pt x="52" y="16"/>
                  </a:lnTo>
                  <a:lnTo>
                    <a:pt x="52" y="18"/>
                  </a:lnTo>
                  <a:lnTo>
                    <a:pt x="52" y="20"/>
                  </a:lnTo>
                  <a:lnTo>
                    <a:pt x="53" y="21"/>
                  </a:lnTo>
                  <a:lnTo>
                    <a:pt x="53" y="23"/>
                  </a:lnTo>
                  <a:lnTo>
                    <a:pt x="53" y="25"/>
                  </a:lnTo>
                  <a:lnTo>
                    <a:pt x="53" y="29"/>
                  </a:lnTo>
                  <a:lnTo>
                    <a:pt x="52" y="32"/>
                  </a:lnTo>
                  <a:lnTo>
                    <a:pt x="51" y="35"/>
                  </a:lnTo>
                  <a:lnTo>
                    <a:pt x="50" y="38"/>
                  </a:lnTo>
                  <a:lnTo>
                    <a:pt x="47" y="40"/>
                  </a:lnTo>
                  <a:lnTo>
                    <a:pt x="45" y="43"/>
                  </a:lnTo>
                  <a:lnTo>
                    <a:pt x="43" y="44"/>
                  </a:lnTo>
                  <a:lnTo>
                    <a:pt x="41" y="46"/>
                  </a:lnTo>
                  <a:lnTo>
                    <a:pt x="37" y="47"/>
                  </a:lnTo>
                  <a:lnTo>
                    <a:pt x="34" y="48"/>
                  </a:lnTo>
                  <a:lnTo>
                    <a:pt x="29" y="49"/>
                  </a:lnTo>
                  <a:lnTo>
                    <a:pt x="26" y="49"/>
                  </a:lnTo>
                  <a:lnTo>
                    <a:pt x="23" y="49"/>
                  </a:lnTo>
                  <a:lnTo>
                    <a:pt x="19" y="48"/>
                  </a:lnTo>
                  <a:lnTo>
                    <a:pt x="16" y="47"/>
                  </a:lnTo>
                  <a:lnTo>
                    <a:pt x="12" y="46"/>
                  </a:lnTo>
                  <a:lnTo>
                    <a:pt x="9" y="44"/>
                  </a:lnTo>
                  <a:lnTo>
                    <a:pt x="7" y="41"/>
                  </a:lnTo>
                  <a:lnTo>
                    <a:pt x="5" y="39"/>
                  </a:lnTo>
                  <a:lnTo>
                    <a:pt x="3" y="37"/>
                  </a:lnTo>
                  <a:lnTo>
                    <a:pt x="2" y="35"/>
                  </a:lnTo>
                  <a:lnTo>
                    <a:pt x="1" y="32"/>
                  </a:lnTo>
                  <a:lnTo>
                    <a:pt x="0" y="29"/>
                  </a:lnTo>
                  <a:lnTo>
                    <a:pt x="0" y="25"/>
                  </a:lnTo>
                  <a:lnTo>
                    <a:pt x="8" y="25"/>
                  </a:lnTo>
                  <a:lnTo>
                    <a:pt x="8" y="27"/>
                  </a:lnTo>
                  <a:lnTo>
                    <a:pt x="9" y="29"/>
                  </a:lnTo>
                  <a:lnTo>
                    <a:pt x="9" y="31"/>
                  </a:lnTo>
                  <a:lnTo>
                    <a:pt x="9" y="32"/>
                  </a:lnTo>
                  <a:lnTo>
                    <a:pt x="10" y="35"/>
                  </a:lnTo>
                  <a:lnTo>
                    <a:pt x="11" y="35"/>
                  </a:lnTo>
                  <a:lnTo>
                    <a:pt x="12" y="38"/>
                  </a:lnTo>
                  <a:lnTo>
                    <a:pt x="14" y="38"/>
                  </a:lnTo>
                  <a:lnTo>
                    <a:pt x="16" y="41"/>
                  </a:lnTo>
                  <a:lnTo>
                    <a:pt x="19" y="42"/>
                  </a:lnTo>
                  <a:lnTo>
                    <a:pt x="23" y="43"/>
                  </a:lnTo>
                  <a:lnTo>
                    <a:pt x="26" y="44"/>
                  </a:lnTo>
                  <a:lnTo>
                    <a:pt x="29" y="43"/>
                  </a:lnTo>
                  <a:lnTo>
                    <a:pt x="34" y="42"/>
                  </a:lnTo>
                  <a:lnTo>
                    <a:pt x="37" y="41"/>
                  </a:lnTo>
                  <a:lnTo>
                    <a:pt x="39" y="38"/>
                  </a:lnTo>
                  <a:lnTo>
                    <a:pt x="41" y="38"/>
                  </a:lnTo>
                  <a:lnTo>
                    <a:pt x="42" y="35"/>
                  </a:lnTo>
                  <a:lnTo>
                    <a:pt x="43" y="35"/>
                  </a:lnTo>
                  <a:lnTo>
                    <a:pt x="43" y="32"/>
                  </a:lnTo>
                  <a:lnTo>
                    <a:pt x="44" y="31"/>
                  </a:lnTo>
                  <a:lnTo>
                    <a:pt x="45" y="29"/>
                  </a:lnTo>
                  <a:lnTo>
                    <a:pt x="45" y="27"/>
                  </a:lnTo>
                  <a:lnTo>
                    <a:pt x="45" y="25"/>
                  </a:lnTo>
                  <a:lnTo>
                    <a:pt x="45" y="22"/>
                  </a:lnTo>
                  <a:lnTo>
                    <a:pt x="45" y="19"/>
                  </a:lnTo>
                  <a:lnTo>
                    <a:pt x="43" y="17"/>
                  </a:lnTo>
                  <a:lnTo>
                    <a:pt x="43" y="14"/>
                  </a:lnTo>
                  <a:lnTo>
                    <a:pt x="42" y="12"/>
                  </a:lnTo>
                  <a:lnTo>
                    <a:pt x="41" y="11"/>
                  </a:lnTo>
                  <a:lnTo>
                    <a:pt x="38" y="9"/>
                  </a:lnTo>
                  <a:lnTo>
                    <a:pt x="36" y="8"/>
                  </a:lnTo>
                  <a:lnTo>
                    <a:pt x="34" y="7"/>
                  </a:lnTo>
                  <a:lnTo>
                    <a:pt x="32" y="6"/>
                  </a:lnTo>
                  <a:lnTo>
                    <a:pt x="29" y="5"/>
                  </a:lnTo>
                  <a:lnTo>
                    <a:pt x="26" y="5"/>
                  </a:lnTo>
                  <a:lnTo>
                    <a:pt x="23" y="6"/>
                  </a:lnTo>
                  <a:lnTo>
                    <a:pt x="19" y="6"/>
                  </a:lnTo>
                  <a:lnTo>
                    <a:pt x="16" y="8"/>
                  </a:lnTo>
                  <a:lnTo>
                    <a:pt x="14" y="10"/>
                  </a:lnTo>
                  <a:lnTo>
                    <a:pt x="12" y="11"/>
                  </a:lnTo>
                  <a:lnTo>
                    <a:pt x="11" y="13"/>
                  </a:lnTo>
                  <a:lnTo>
                    <a:pt x="10" y="14"/>
                  </a:lnTo>
                  <a:lnTo>
                    <a:pt x="9" y="16"/>
                  </a:lnTo>
                  <a:lnTo>
                    <a:pt x="9" y="18"/>
                  </a:lnTo>
                  <a:lnTo>
                    <a:pt x="9" y="20"/>
                  </a:lnTo>
                  <a:lnTo>
                    <a:pt x="8" y="23"/>
                  </a:lnTo>
                  <a:lnTo>
                    <a:pt x="8" y="25"/>
                  </a:lnTo>
                  <a:lnTo>
                    <a:pt x="0" y="25"/>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62" name="Freeform 238"/>
            <p:cNvSpPr>
              <a:spLocks/>
            </p:cNvSpPr>
            <p:nvPr/>
          </p:nvSpPr>
          <p:spPr bwMode="auto">
            <a:xfrm>
              <a:off x="1783" y="1885"/>
              <a:ext cx="55" cy="48"/>
            </a:xfrm>
            <a:custGeom>
              <a:avLst/>
              <a:gdLst/>
              <a:ahLst/>
              <a:cxnLst>
                <a:cxn ang="0">
                  <a:pos x="0" y="47"/>
                </a:cxn>
                <a:cxn ang="0">
                  <a:pos x="22" y="0"/>
                </a:cxn>
                <a:cxn ang="0">
                  <a:pos x="32" y="0"/>
                </a:cxn>
                <a:cxn ang="0">
                  <a:pos x="54" y="47"/>
                </a:cxn>
                <a:cxn ang="0">
                  <a:pos x="47" y="47"/>
                </a:cxn>
                <a:cxn ang="0">
                  <a:pos x="40" y="32"/>
                </a:cxn>
                <a:cxn ang="0">
                  <a:pos x="14" y="32"/>
                </a:cxn>
                <a:cxn ang="0">
                  <a:pos x="9" y="47"/>
                </a:cxn>
                <a:cxn ang="0">
                  <a:pos x="0" y="47"/>
                </a:cxn>
                <a:cxn ang="0">
                  <a:pos x="18" y="27"/>
                </a:cxn>
                <a:cxn ang="0">
                  <a:pos x="36" y="27"/>
                </a:cxn>
                <a:cxn ang="0">
                  <a:pos x="31" y="15"/>
                </a:cxn>
                <a:cxn ang="0">
                  <a:pos x="31" y="12"/>
                </a:cxn>
                <a:cxn ang="0">
                  <a:pos x="29" y="9"/>
                </a:cxn>
                <a:cxn ang="0">
                  <a:pos x="28" y="7"/>
                </a:cxn>
                <a:cxn ang="0">
                  <a:pos x="27" y="5"/>
                </a:cxn>
                <a:cxn ang="0">
                  <a:pos x="26" y="7"/>
                </a:cxn>
                <a:cxn ang="0">
                  <a:pos x="26" y="10"/>
                </a:cxn>
                <a:cxn ang="0">
                  <a:pos x="25" y="12"/>
                </a:cxn>
                <a:cxn ang="0">
                  <a:pos x="25" y="14"/>
                </a:cxn>
                <a:cxn ang="0">
                  <a:pos x="18" y="27"/>
                </a:cxn>
                <a:cxn ang="0">
                  <a:pos x="0" y="47"/>
                </a:cxn>
              </a:cxnLst>
              <a:rect l="0" t="0" r="r" b="b"/>
              <a:pathLst>
                <a:path w="55" h="48">
                  <a:moveTo>
                    <a:pt x="0" y="47"/>
                  </a:moveTo>
                  <a:lnTo>
                    <a:pt x="22" y="0"/>
                  </a:lnTo>
                  <a:lnTo>
                    <a:pt x="32" y="0"/>
                  </a:lnTo>
                  <a:lnTo>
                    <a:pt x="54" y="47"/>
                  </a:lnTo>
                  <a:lnTo>
                    <a:pt x="47" y="47"/>
                  </a:lnTo>
                  <a:lnTo>
                    <a:pt x="40" y="32"/>
                  </a:lnTo>
                  <a:lnTo>
                    <a:pt x="14" y="32"/>
                  </a:lnTo>
                  <a:lnTo>
                    <a:pt x="9" y="47"/>
                  </a:lnTo>
                  <a:lnTo>
                    <a:pt x="0" y="47"/>
                  </a:lnTo>
                  <a:lnTo>
                    <a:pt x="18" y="27"/>
                  </a:lnTo>
                  <a:lnTo>
                    <a:pt x="36" y="27"/>
                  </a:lnTo>
                  <a:lnTo>
                    <a:pt x="31" y="15"/>
                  </a:lnTo>
                  <a:lnTo>
                    <a:pt x="31" y="12"/>
                  </a:lnTo>
                  <a:lnTo>
                    <a:pt x="29" y="9"/>
                  </a:lnTo>
                  <a:lnTo>
                    <a:pt x="28" y="7"/>
                  </a:lnTo>
                  <a:lnTo>
                    <a:pt x="27" y="5"/>
                  </a:lnTo>
                  <a:lnTo>
                    <a:pt x="26" y="7"/>
                  </a:lnTo>
                  <a:lnTo>
                    <a:pt x="26" y="10"/>
                  </a:lnTo>
                  <a:lnTo>
                    <a:pt x="25" y="12"/>
                  </a:lnTo>
                  <a:lnTo>
                    <a:pt x="25" y="14"/>
                  </a:lnTo>
                  <a:lnTo>
                    <a:pt x="18" y="27"/>
                  </a:lnTo>
                  <a:lnTo>
                    <a:pt x="0" y="47"/>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63" name="Freeform 239"/>
            <p:cNvSpPr>
              <a:spLocks/>
            </p:cNvSpPr>
            <p:nvPr/>
          </p:nvSpPr>
          <p:spPr bwMode="auto">
            <a:xfrm>
              <a:off x="1855" y="1885"/>
              <a:ext cx="31" cy="48"/>
            </a:xfrm>
            <a:custGeom>
              <a:avLst/>
              <a:gdLst/>
              <a:ahLst/>
              <a:cxnLst>
                <a:cxn ang="0">
                  <a:pos x="0" y="47"/>
                </a:cxn>
                <a:cxn ang="0">
                  <a:pos x="0" y="0"/>
                </a:cxn>
                <a:cxn ang="0">
                  <a:pos x="8" y="0"/>
                </a:cxn>
                <a:cxn ang="0">
                  <a:pos x="8" y="42"/>
                </a:cxn>
                <a:cxn ang="0">
                  <a:pos x="30" y="42"/>
                </a:cxn>
                <a:cxn ang="0">
                  <a:pos x="30" y="47"/>
                </a:cxn>
                <a:cxn ang="0">
                  <a:pos x="0" y="47"/>
                </a:cxn>
              </a:cxnLst>
              <a:rect l="0" t="0" r="r" b="b"/>
              <a:pathLst>
                <a:path w="31" h="48">
                  <a:moveTo>
                    <a:pt x="0" y="47"/>
                  </a:moveTo>
                  <a:lnTo>
                    <a:pt x="0" y="0"/>
                  </a:lnTo>
                  <a:lnTo>
                    <a:pt x="8" y="0"/>
                  </a:lnTo>
                  <a:lnTo>
                    <a:pt x="8" y="42"/>
                  </a:lnTo>
                  <a:lnTo>
                    <a:pt x="30" y="42"/>
                  </a:lnTo>
                  <a:lnTo>
                    <a:pt x="30" y="47"/>
                  </a:lnTo>
                  <a:lnTo>
                    <a:pt x="0" y="47"/>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64" name="Freeform 240"/>
            <p:cNvSpPr>
              <a:spLocks/>
            </p:cNvSpPr>
            <p:nvPr/>
          </p:nvSpPr>
          <p:spPr bwMode="auto">
            <a:xfrm>
              <a:off x="1655" y="1966"/>
              <a:ext cx="47" cy="47"/>
            </a:xfrm>
            <a:custGeom>
              <a:avLst/>
              <a:gdLst/>
              <a:ahLst/>
              <a:cxnLst>
                <a:cxn ang="0">
                  <a:pos x="0" y="0"/>
                </a:cxn>
                <a:cxn ang="0">
                  <a:pos x="22" y="0"/>
                </a:cxn>
                <a:cxn ang="0">
                  <a:pos x="28" y="0"/>
                </a:cxn>
                <a:cxn ang="0">
                  <a:pos x="31" y="1"/>
                </a:cxn>
                <a:cxn ang="0">
                  <a:pos x="36" y="3"/>
                </a:cxn>
                <a:cxn ang="0">
                  <a:pos x="39" y="6"/>
                </a:cxn>
                <a:cxn ang="0">
                  <a:pos x="44" y="9"/>
                </a:cxn>
                <a:cxn ang="0">
                  <a:pos x="45" y="14"/>
                </a:cxn>
                <a:cxn ang="0">
                  <a:pos x="46" y="20"/>
                </a:cxn>
                <a:cxn ang="0">
                  <a:pos x="46" y="26"/>
                </a:cxn>
                <a:cxn ang="0">
                  <a:pos x="46" y="30"/>
                </a:cxn>
                <a:cxn ang="0">
                  <a:pos x="44" y="34"/>
                </a:cxn>
                <a:cxn ang="0">
                  <a:pos x="41" y="37"/>
                </a:cxn>
                <a:cxn ang="0">
                  <a:pos x="39" y="40"/>
                </a:cxn>
                <a:cxn ang="0">
                  <a:pos x="37" y="42"/>
                </a:cxn>
                <a:cxn ang="0">
                  <a:pos x="35" y="44"/>
                </a:cxn>
                <a:cxn ang="0">
                  <a:pos x="31" y="45"/>
                </a:cxn>
                <a:cxn ang="0">
                  <a:pos x="26" y="46"/>
                </a:cxn>
                <a:cxn ang="0">
                  <a:pos x="22" y="46"/>
                </a:cxn>
                <a:cxn ang="0">
                  <a:pos x="0" y="46"/>
                </a:cxn>
                <a:cxn ang="0">
                  <a:pos x="20" y="41"/>
                </a:cxn>
                <a:cxn ang="0">
                  <a:pos x="24" y="40"/>
                </a:cxn>
                <a:cxn ang="0">
                  <a:pos x="28" y="39"/>
                </a:cxn>
                <a:cxn ang="0">
                  <a:pos x="31" y="39"/>
                </a:cxn>
                <a:cxn ang="0">
                  <a:pos x="35" y="37"/>
                </a:cxn>
                <a:cxn ang="0">
                  <a:pos x="36" y="34"/>
                </a:cxn>
                <a:cxn ang="0">
                  <a:pos x="37" y="30"/>
                </a:cxn>
                <a:cxn ang="0">
                  <a:pos x="39" y="26"/>
                </a:cxn>
                <a:cxn ang="0">
                  <a:pos x="39" y="20"/>
                </a:cxn>
                <a:cxn ang="0">
                  <a:pos x="37" y="14"/>
                </a:cxn>
                <a:cxn ang="0">
                  <a:pos x="35" y="10"/>
                </a:cxn>
                <a:cxn ang="0">
                  <a:pos x="31" y="7"/>
                </a:cxn>
                <a:cxn ang="0">
                  <a:pos x="26" y="6"/>
                </a:cxn>
                <a:cxn ang="0">
                  <a:pos x="22" y="5"/>
                </a:cxn>
                <a:cxn ang="0">
                  <a:pos x="8" y="5"/>
                </a:cxn>
                <a:cxn ang="0">
                  <a:pos x="0" y="46"/>
                </a:cxn>
              </a:cxnLst>
              <a:rect l="0" t="0" r="r" b="b"/>
              <a:pathLst>
                <a:path w="47" h="47">
                  <a:moveTo>
                    <a:pt x="0" y="46"/>
                  </a:moveTo>
                  <a:lnTo>
                    <a:pt x="0" y="0"/>
                  </a:lnTo>
                  <a:lnTo>
                    <a:pt x="18" y="0"/>
                  </a:lnTo>
                  <a:lnTo>
                    <a:pt x="22" y="0"/>
                  </a:lnTo>
                  <a:lnTo>
                    <a:pt x="24" y="0"/>
                  </a:lnTo>
                  <a:lnTo>
                    <a:pt x="28" y="0"/>
                  </a:lnTo>
                  <a:lnTo>
                    <a:pt x="29" y="1"/>
                  </a:lnTo>
                  <a:lnTo>
                    <a:pt x="31" y="1"/>
                  </a:lnTo>
                  <a:lnTo>
                    <a:pt x="33" y="2"/>
                  </a:lnTo>
                  <a:lnTo>
                    <a:pt x="36" y="3"/>
                  </a:lnTo>
                  <a:lnTo>
                    <a:pt x="37" y="4"/>
                  </a:lnTo>
                  <a:lnTo>
                    <a:pt x="39" y="6"/>
                  </a:lnTo>
                  <a:lnTo>
                    <a:pt x="41" y="7"/>
                  </a:lnTo>
                  <a:lnTo>
                    <a:pt x="44" y="9"/>
                  </a:lnTo>
                  <a:lnTo>
                    <a:pt x="44" y="12"/>
                  </a:lnTo>
                  <a:lnTo>
                    <a:pt x="45" y="14"/>
                  </a:lnTo>
                  <a:lnTo>
                    <a:pt x="46" y="17"/>
                  </a:lnTo>
                  <a:lnTo>
                    <a:pt x="46" y="20"/>
                  </a:lnTo>
                  <a:lnTo>
                    <a:pt x="46" y="23"/>
                  </a:lnTo>
                  <a:lnTo>
                    <a:pt x="46" y="26"/>
                  </a:lnTo>
                  <a:lnTo>
                    <a:pt x="46" y="28"/>
                  </a:lnTo>
                  <a:lnTo>
                    <a:pt x="46" y="30"/>
                  </a:lnTo>
                  <a:lnTo>
                    <a:pt x="45" y="32"/>
                  </a:lnTo>
                  <a:lnTo>
                    <a:pt x="44" y="34"/>
                  </a:lnTo>
                  <a:lnTo>
                    <a:pt x="44" y="36"/>
                  </a:lnTo>
                  <a:lnTo>
                    <a:pt x="41" y="37"/>
                  </a:lnTo>
                  <a:lnTo>
                    <a:pt x="40" y="39"/>
                  </a:lnTo>
                  <a:lnTo>
                    <a:pt x="39" y="40"/>
                  </a:lnTo>
                  <a:lnTo>
                    <a:pt x="38" y="41"/>
                  </a:lnTo>
                  <a:lnTo>
                    <a:pt x="37" y="42"/>
                  </a:lnTo>
                  <a:lnTo>
                    <a:pt x="36" y="42"/>
                  </a:lnTo>
                  <a:lnTo>
                    <a:pt x="35" y="44"/>
                  </a:lnTo>
                  <a:lnTo>
                    <a:pt x="32" y="45"/>
                  </a:lnTo>
                  <a:lnTo>
                    <a:pt x="31" y="45"/>
                  </a:lnTo>
                  <a:lnTo>
                    <a:pt x="29" y="45"/>
                  </a:lnTo>
                  <a:lnTo>
                    <a:pt x="26" y="46"/>
                  </a:lnTo>
                  <a:lnTo>
                    <a:pt x="24" y="46"/>
                  </a:lnTo>
                  <a:lnTo>
                    <a:pt x="22" y="46"/>
                  </a:lnTo>
                  <a:lnTo>
                    <a:pt x="20" y="46"/>
                  </a:lnTo>
                  <a:lnTo>
                    <a:pt x="0" y="46"/>
                  </a:lnTo>
                  <a:lnTo>
                    <a:pt x="8" y="41"/>
                  </a:lnTo>
                  <a:lnTo>
                    <a:pt x="20" y="41"/>
                  </a:lnTo>
                  <a:lnTo>
                    <a:pt x="22" y="41"/>
                  </a:lnTo>
                  <a:lnTo>
                    <a:pt x="24" y="40"/>
                  </a:lnTo>
                  <a:lnTo>
                    <a:pt x="26" y="40"/>
                  </a:lnTo>
                  <a:lnTo>
                    <a:pt x="28" y="39"/>
                  </a:lnTo>
                  <a:lnTo>
                    <a:pt x="29" y="39"/>
                  </a:lnTo>
                  <a:lnTo>
                    <a:pt x="31" y="39"/>
                  </a:lnTo>
                  <a:lnTo>
                    <a:pt x="32" y="38"/>
                  </a:lnTo>
                  <a:lnTo>
                    <a:pt x="35" y="37"/>
                  </a:lnTo>
                  <a:lnTo>
                    <a:pt x="35" y="35"/>
                  </a:lnTo>
                  <a:lnTo>
                    <a:pt x="36" y="34"/>
                  </a:lnTo>
                  <a:lnTo>
                    <a:pt x="37" y="32"/>
                  </a:lnTo>
                  <a:lnTo>
                    <a:pt x="37" y="30"/>
                  </a:lnTo>
                  <a:lnTo>
                    <a:pt x="38" y="28"/>
                  </a:lnTo>
                  <a:lnTo>
                    <a:pt x="39" y="26"/>
                  </a:lnTo>
                  <a:lnTo>
                    <a:pt x="39" y="23"/>
                  </a:lnTo>
                  <a:lnTo>
                    <a:pt x="39" y="20"/>
                  </a:lnTo>
                  <a:lnTo>
                    <a:pt x="38" y="16"/>
                  </a:lnTo>
                  <a:lnTo>
                    <a:pt x="37" y="14"/>
                  </a:lnTo>
                  <a:lnTo>
                    <a:pt x="36" y="12"/>
                  </a:lnTo>
                  <a:lnTo>
                    <a:pt x="35" y="10"/>
                  </a:lnTo>
                  <a:lnTo>
                    <a:pt x="32" y="8"/>
                  </a:lnTo>
                  <a:lnTo>
                    <a:pt x="31" y="7"/>
                  </a:lnTo>
                  <a:lnTo>
                    <a:pt x="29" y="7"/>
                  </a:lnTo>
                  <a:lnTo>
                    <a:pt x="26" y="6"/>
                  </a:lnTo>
                  <a:lnTo>
                    <a:pt x="24" y="6"/>
                  </a:lnTo>
                  <a:lnTo>
                    <a:pt x="22" y="5"/>
                  </a:lnTo>
                  <a:lnTo>
                    <a:pt x="20" y="5"/>
                  </a:lnTo>
                  <a:lnTo>
                    <a:pt x="8" y="5"/>
                  </a:lnTo>
                  <a:lnTo>
                    <a:pt x="8" y="41"/>
                  </a:lnTo>
                  <a:lnTo>
                    <a:pt x="0" y="46"/>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65" name="Freeform 241"/>
            <p:cNvSpPr>
              <a:spLocks/>
            </p:cNvSpPr>
            <p:nvPr/>
          </p:nvSpPr>
          <p:spPr bwMode="auto">
            <a:xfrm>
              <a:off x="1721" y="1966"/>
              <a:ext cx="45" cy="48"/>
            </a:xfrm>
            <a:custGeom>
              <a:avLst/>
              <a:gdLst/>
              <a:ahLst/>
              <a:cxnLst>
                <a:cxn ang="0">
                  <a:pos x="35" y="0"/>
                </a:cxn>
                <a:cxn ang="0">
                  <a:pos x="44" y="0"/>
                </a:cxn>
                <a:cxn ang="0">
                  <a:pos x="44" y="27"/>
                </a:cxn>
                <a:cxn ang="0">
                  <a:pos x="44" y="30"/>
                </a:cxn>
                <a:cxn ang="0">
                  <a:pos x="43" y="33"/>
                </a:cxn>
                <a:cxn ang="0">
                  <a:pos x="43" y="36"/>
                </a:cxn>
                <a:cxn ang="0">
                  <a:pos x="42" y="38"/>
                </a:cxn>
                <a:cxn ang="0">
                  <a:pos x="41" y="40"/>
                </a:cxn>
                <a:cxn ang="0">
                  <a:pos x="39" y="42"/>
                </a:cxn>
                <a:cxn ang="0">
                  <a:pos x="37" y="43"/>
                </a:cxn>
                <a:cxn ang="0">
                  <a:pos x="35" y="45"/>
                </a:cxn>
                <a:cxn ang="0">
                  <a:pos x="33" y="46"/>
                </a:cxn>
                <a:cxn ang="0">
                  <a:pos x="29" y="46"/>
                </a:cxn>
                <a:cxn ang="0">
                  <a:pos x="26" y="47"/>
                </a:cxn>
                <a:cxn ang="0">
                  <a:pos x="23" y="47"/>
                </a:cxn>
                <a:cxn ang="0">
                  <a:pos x="18" y="47"/>
                </a:cxn>
                <a:cxn ang="0">
                  <a:pos x="15" y="47"/>
                </a:cxn>
                <a:cxn ang="0">
                  <a:pos x="11" y="46"/>
                </a:cxn>
                <a:cxn ang="0">
                  <a:pos x="9" y="45"/>
                </a:cxn>
                <a:cxn ang="0">
                  <a:pos x="7" y="44"/>
                </a:cxn>
                <a:cxn ang="0">
                  <a:pos x="5" y="42"/>
                </a:cxn>
                <a:cxn ang="0">
                  <a:pos x="3" y="40"/>
                </a:cxn>
                <a:cxn ang="0">
                  <a:pos x="2" y="38"/>
                </a:cxn>
                <a:cxn ang="0">
                  <a:pos x="1" y="36"/>
                </a:cxn>
                <a:cxn ang="0">
                  <a:pos x="1" y="34"/>
                </a:cxn>
                <a:cxn ang="0">
                  <a:pos x="0" y="31"/>
                </a:cxn>
                <a:cxn ang="0">
                  <a:pos x="0" y="27"/>
                </a:cxn>
                <a:cxn ang="0">
                  <a:pos x="0" y="0"/>
                </a:cxn>
                <a:cxn ang="0">
                  <a:pos x="9" y="0"/>
                </a:cxn>
                <a:cxn ang="0">
                  <a:pos x="9" y="26"/>
                </a:cxn>
                <a:cxn ang="0">
                  <a:pos x="9" y="29"/>
                </a:cxn>
                <a:cxn ang="0">
                  <a:pos x="9" y="32"/>
                </a:cxn>
                <a:cxn ang="0">
                  <a:pos x="9" y="34"/>
                </a:cxn>
                <a:cxn ang="0">
                  <a:pos x="9" y="35"/>
                </a:cxn>
                <a:cxn ang="0">
                  <a:pos x="10" y="37"/>
                </a:cxn>
                <a:cxn ang="0">
                  <a:pos x="11" y="37"/>
                </a:cxn>
                <a:cxn ang="0">
                  <a:pos x="12" y="39"/>
                </a:cxn>
                <a:cxn ang="0">
                  <a:pos x="15" y="40"/>
                </a:cxn>
                <a:cxn ang="0">
                  <a:pos x="16" y="40"/>
                </a:cxn>
                <a:cxn ang="0">
                  <a:pos x="17" y="41"/>
                </a:cxn>
                <a:cxn ang="0">
                  <a:pos x="19" y="41"/>
                </a:cxn>
                <a:cxn ang="0">
                  <a:pos x="21" y="41"/>
                </a:cxn>
                <a:cxn ang="0">
                  <a:pos x="25" y="41"/>
                </a:cxn>
                <a:cxn ang="0">
                  <a:pos x="28" y="40"/>
                </a:cxn>
                <a:cxn ang="0">
                  <a:pos x="30" y="40"/>
                </a:cxn>
                <a:cxn ang="0">
                  <a:pos x="32" y="38"/>
                </a:cxn>
                <a:cxn ang="0">
                  <a:pos x="33" y="37"/>
                </a:cxn>
                <a:cxn ang="0">
                  <a:pos x="35" y="34"/>
                </a:cxn>
                <a:cxn ang="0">
                  <a:pos x="35" y="31"/>
                </a:cxn>
                <a:cxn ang="0">
                  <a:pos x="35" y="26"/>
                </a:cxn>
                <a:cxn ang="0">
                  <a:pos x="35" y="0"/>
                </a:cxn>
              </a:cxnLst>
              <a:rect l="0" t="0" r="r" b="b"/>
              <a:pathLst>
                <a:path w="45" h="48">
                  <a:moveTo>
                    <a:pt x="35" y="0"/>
                  </a:moveTo>
                  <a:lnTo>
                    <a:pt x="44" y="0"/>
                  </a:lnTo>
                  <a:lnTo>
                    <a:pt x="44" y="27"/>
                  </a:lnTo>
                  <a:lnTo>
                    <a:pt x="44" y="30"/>
                  </a:lnTo>
                  <a:lnTo>
                    <a:pt x="43" y="33"/>
                  </a:lnTo>
                  <a:lnTo>
                    <a:pt x="43" y="36"/>
                  </a:lnTo>
                  <a:lnTo>
                    <a:pt x="42" y="38"/>
                  </a:lnTo>
                  <a:lnTo>
                    <a:pt x="41" y="40"/>
                  </a:lnTo>
                  <a:lnTo>
                    <a:pt x="39" y="42"/>
                  </a:lnTo>
                  <a:lnTo>
                    <a:pt x="37" y="43"/>
                  </a:lnTo>
                  <a:lnTo>
                    <a:pt x="35" y="45"/>
                  </a:lnTo>
                  <a:lnTo>
                    <a:pt x="33" y="46"/>
                  </a:lnTo>
                  <a:lnTo>
                    <a:pt x="29" y="46"/>
                  </a:lnTo>
                  <a:lnTo>
                    <a:pt x="26" y="47"/>
                  </a:lnTo>
                  <a:lnTo>
                    <a:pt x="23" y="47"/>
                  </a:lnTo>
                  <a:lnTo>
                    <a:pt x="18" y="47"/>
                  </a:lnTo>
                  <a:lnTo>
                    <a:pt x="15" y="47"/>
                  </a:lnTo>
                  <a:lnTo>
                    <a:pt x="11" y="46"/>
                  </a:lnTo>
                  <a:lnTo>
                    <a:pt x="9" y="45"/>
                  </a:lnTo>
                  <a:lnTo>
                    <a:pt x="7" y="44"/>
                  </a:lnTo>
                  <a:lnTo>
                    <a:pt x="5" y="42"/>
                  </a:lnTo>
                  <a:lnTo>
                    <a:pt x="3" y="40"/>
                  </a:lnTo>
                  <a:lnTo>
                    <a:pt x="2" y="38"/>
                  </a:lnTo>
                  <a:lnTo>
                    <a:pt x="1" y="36"/>
                  </a:lnTo>
                  <a:lnTo>
                    <a:pt x="1" y="34"/>
                  </a:lnTo>
                  <a:lnTo>
                    <a:pt x="0" y="31"/>
                  </a:lnTo>
                  <a:lnTo>
                    <a:pt x="0" y="27"/>
                  </a:lnTo>
                  <a:lnTo>
                    <a:pt x="0" y="0"/>
                  </a:lnTo>
                  <a:lnTo>
                    <a:pt x="9" y="0"/>
                  </a:lnTo>
                  <a:lnTo>
                    <a:pt x="9" y="26"/>
                  </a:lnTo>
                  <a:lnTo>
                    <a:pt x="9" y="29"/>
                  </a:lnTo>
                  <a:lnTo>
                    <a:pt x="9" y="32"/>
                  </a:lnTo>
                  <a:lnTo>
                    <a:pt x="9" y="34"/>
                  </a:lnTo>
                  <a:lnTo>
                    <a:pt x="9" y="35"/>
                  </a:lnTo>
                  <a:lnTo>
                    <a:pt x="10" y="37"/>
                  </a:lnTo>
                  <a:lnTo>
                    <a:pt x="11" y="37"/>
                  </a:lnTo>
                  <a:lnTo>
                    <a:pt x="12" y="39"/>
                  </a:lnTo>
                  <a:lnTo>
                    <a:pt x="15" y="40"/>
                  </a:lnTo>
                  <a:lnTo>
                    <a:pt x="16" y="40"/>
                  </a:lnTo>
                  <a:lnTo>
                    <a:pt x="17" y="41"/>
                  </a:lnTo>
                  <a:lnTo>
                    <a:pt x="19" y="41"/>
                  </a:lnTo>
                  <a:lnTo>
                    <a:pt x="21" y="41"/>
                  </a:lnTo>
                  <a:lnTo>
                    <a:pt x="25" y="41"/>
                  </a:lnTo>
                  <a:lnTo>
                    <a:pt x="28" y="40"/>
                  </a:lnTo>
                  <a:lnTo>
                    <a:pt x="30" y="40"/>
                  </a:lnTo>
                  <a:lnTo>
                    <a:pt x="32" y="38"/>
                  </a:lnTo>
                  <a:lnTo>
                    <a:pt x="33" y="37"/>
                  </a:lnTo>
                  <a:lnTo>
                    <a:pt x="35" y="34"/>
                  </a:lnTo>
                  <a:lnTo>
                    <a:pt x="35" y="31"/>
                  </a:lnTo>
                  <a:lnTo>
                    <a:pt x="35" y="26"/>
                  </a:lnTo>
                  <a:lnTo>
                    <a:pt x="35" y="0"/>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66" name="Freeform 242"/>
            <p:cNvSpPr>
              <a:spLocks/>
            </p:cNvSpPr>
            <p:nvPr/>
          </p:nvSpPr>
          <p:spPr bwMode="auto">
            <a:xfrm>
              <a:off x="1788" y="1965"/>
              <a:ext cx="43" cy="49"/>
            </a:xfrm>
            <a:custGeom>
              <a:avLst/>
              <a:gdLst/>
              <a:ahLst/>
              <a:cxnLst>
                <a:cxn ang="0">
                  <a:pos x="6" y="33"/>
                </a:cxn>
                <a:cxn ang="0">
                  <a:pos x="8" y="38"/>
                </a:cxn>
                <a:cxn ang="0">
                  <a:pos x="12" y="41"/>
                </a:cxn>
                <a:cxn ang="0">
                  <a:pos x="18" y="42"/>
                </a:cxn>
                <a:cxn ang="0">
                  <a:pos x="23" y="43"/>
                </a:cxn>
                <a:cxn ang="0">
                  <a:pos x="29" y="42"/>
                </a:cxn>
                <a:cxn ang="0">
                  <a:pos x="32" y="39"/>
                </a:cxn>
                <a:cxn ang="0">
                  <a:pos x="34" y="37"/>
                </a:cxn>
                <a:cxn ang="0">
                  <a:pos x="35" y="34"/>
                </a:cxn>
                <a:cxn ang="0">
                  <a:pos x="34" y="31"/>
                </a:cxn>
                <a:cxn ang="0">
                  <a:pos x="30" y="29"/>
                </a:cxn>
                <a:cxn ang="0">
                  <a:pos x="25" y="27"/>
                </a:cxn>
                <a:cxn ang="0">
                  <a:pos x="15" y="25"/>
                </a:cxn>
                <a:cxn ang="0">
                  <a:pos x="9" y="23"/>
                </a:cxn>
                <a:cxn ang="0">
                  <a:pos x="4" y="20"/>
                </a:cxn>
                <a:cxn ang="0">
                  <a:pos x="1" y="16"/>
                </a:cxn>
                <a:cxn ang="0">
                  <a:pos x="1" y="11"/>
                </a:cxn>
                <a:cxn ang="0">
                  <a:pos x="2" y="7"/>
                </a:cxn>
                <a:cxn ang="0">
                  <a:pos x="8" y="2"/>
                </a:cxn>
                <a:cxn ang="0">
                  <a:pos x="14" y="0"/>
                </a:cxn>
                <a:cxn ang="0">
                  <a:pos x="22" y="0"/>
                </a:cxn>
                <a:cxn ang="0">
                  <a:pos x="30" y="1"/>
                </a:cxn>
                <a:cxn ang="0">
                  <a:pos x="36" y="4"/>
                </a:cxn>
                <a:cxn ang="0">
                  <a:pos x="40" y="10"/>
                </a:cxn>
                <a:cxn ang="0">
                  <a:pos x="34" y="14"/>
                </a:cxn>
                <a:cxn ang="0">
                  <a:pos x="31" y="9"/>
                </a:cxn>
                <a:cxn ang="0">
                  <a:pos x="27" y="6"/>
                </a:cxn>
                <a:cxn ang="0">
                  <a:pos x="18" y="5"/>
                </a:cxn>
                <a:cxn ang="0">
                  <a:pos x="11" y="7"/>
                </a:cxn>
                <a:cxn ang="0">
                  <a:pos x="8" y="11"/>
                </a:cxn>
                <a:cxn ang="0">
                  <a:pos x="9" y="15"/>
                </a:cxn>
                <a:cxn ang="0">
                  <a:pos x="11" y="17"/>
                </a:cxn>
                <a:cxn ang="0">
                  <a:pos x="21" y="20"/>
                </a:cxn>
                <a:cxn ang="0">
                  <a:pos x="31" y="22"/>
                </a:cxn>
                <a:cxn ang="0">
                  <a:pos x="36" y="25"/>
                </a:cxn>
                <a:cxn ang="0">
                  <a:pos x="40" y="29"/>
                </a:cxn>
                <a:cxn ang="0">
                  <a:pos x="42" y="35"/>
                </a:cxn>
                <a:cxn ang="0">
                  <a:pos x="40" y="40"/>
                </a:cxn>
                <a:cxn ang="0">
                  <a:pos x="36" y="44"/>
                </a:cxn>
                <a:cxn ang="0">
                  <a:pos x="30" y="47"/>
                </a:cxn>
                <a:cxn ang="0">
                  <a:pos x="22" y="48"/>
                </a:cxn>
                <a:cxn ang="0">
                  <a:pos x="12" y="47"/>
                </a:cxn>
                <a:cxn ang="0">
                  <a:pos x="6" y="44"/>
                </a:cxn>
                <a:cxn ang="0">
                  <a:pos x="1" y="38"/>
                </a:cxn>
                <a:cxn ang="0">
                  <a:pos x="0" y="32"/>
                </a:cxn>
              </a:cxnLst>
              <a:rect l="0" t="0" r="r" b="b"/>
              <a:pathLst>
                <a:path w="43" h="49">
                  <a:moveTo>
                    <a:pt x="0" y="32"/>
                  </a:moveTo>
                  <a:lnTo>
                    <a:pt x="6" y="32"/>
                  </a:lnTo>
                  <a:lnTo>
                    <a:pt x="6" y="33"/>
                  </a:lnTo>
                  <a:lnTo>
                    <a:pt x="7" y="35"/>
                  </a:lnTo>
                  <a:lnTo>
                    <a:pt x="7" y="36"/>
                  </a:lnTo>
                  <a:lnTo>
                    <a:pt x="8" y="38"/>
                  </a:lnTo>
                  <a:lnTo>
                    <a:pt x="9" y="39"/>
                  </a:lnTo>
                  <a:lnTo>
                    <a:pt x="10" y="40"/>
                  </a:lnTo>
                  <a:lnTo>
                    <a:pt x="12" y="41"/>
                  </a:lnTo>
                  <a:lnTo>
                    <a:pt x="13" y="41"/>
                  </a:lnTo>
                  <a:lnTo>
                    <a:pt x="15" y="42"/>
                  </a:lnTo>
                  <a:lnTo>
                    <a:pt x="18" y="42"/>
                  </a:lnTo>
                  <a:lnTo>
                    <a:pt x="19" y="43"/>
                  </a:lnTo>
                  <a:lnTo>
                    <a:pt x="22" y="43"/>
                  </a:lnTo>
                  <a:lnTo>
                    <a:pt x="23" y="43"/>
                  </a:lnTo>
                  <a:lnTo>
                    <a:pt x="25" y="42"/>
                  </a:lnTo>
                  <a:lnTo>
                    <a:pt x="28" y="42"/>
                  </a:lnTo>
                  <a:lnTo>
                    <a:pt x="29" y="42"/>
                  </a:lnTo>
                  <a:lnTo>
                    <a:pt x="30" y="41"/>
                  </a:lnTo>
                  <a:lnTo>
                    <a:pt x="31" y="40"/>
                  </a:lnTo>
                  <a:lnTo>
                    <a:pt x="32" y="39"/>
                  </a:lnTo>
                  <a:lnTo>
                    <a:pt x="33" y="39"/>
                  </a:lnTo>
                  <a:lnTo>
                    <a:pt x="34" y="38"/>
                  </a:lnTo>
                  <a:lnTo>
                    <a:pt x="34" y="37"/>
                  </a:lnTo>
                  <a:lnTo>
                    <a:pt x="35" y="36"/>
                  </a:lnTo>
                  <a:lnTo>
                    <a:pt x="35" y="35"/>
                  </a:lnTo>
                  <a:lnTo>
                    <a:pt x="35" y="34"/>
                  </a:lnTo>
                  <a:lnTo>
                    <a:pt x="34" y="33"/>
                  </a:lnTo>
                  <a:lnTo>
                    <a:pt x="34" y="32"/>
                  </a:lnTo>
                  <a:lnTo>
                    <a:pt x="34" y="31"/>
                  </a:lnTo>
                  <a:lnTo>
                    <a:pt x="32" y="30"/>
                  </a:lnTo>
                  <a:lnTo>
                    <a:pt x="31" y="30"/>
                  </a:lnTo>
                  <a:lnTo>
                    <a:pt x="30" y="29"/>
                  </a:lnTo>
                  <a:lnTo>
                    <a:pt x="29" y="28"/>
                  </a:lnTo>
                  <a:lnTo>
                    <a:pt x="28" y="28"/>
                  </a:lnTo>
                  <a:lnTo>
                    <a:pt x="25" y="27"/>
                  </a:lnTo>
                  <a:lnTo>
                    <a:pt x="22" y="27"/>
                  </a:lnTo>
                  <a:lnTo>
                    <a:pt x="19" y="26"/>
                  </a:lnTo>
                  <a:lnTo>
                    <a:pt x="15" y="25"/>
                  </a:lnTo>
                  <a:lnTo>
                    <a:pt x="12" y="24"/>
                  </a:lnTo>
                  <a:lnTo>
                    <a:pt x="10" y="24"/>
                  </a:lnTo>
                  <a:lnTo>
                    <a:pt x="9" y="23"/>
                  </a:lnTo>
                  <a:lnTo>
                    <a:pt x="7" y="22"/>
                  </a:lnTo>
                  <a:lnTo>
                    <a:pt x="6" y="21"/>
                  </a:lnTo>
                  <a:lnTo>
                    <a:pt x="4" y="20"/>
                  </a:lnTo>
                  <a:lnTo>
                    <a:pt x="2" y="18"/>
                  </a:lnTo>
                  <a:lnTo>
                    <a:pt x="2" y="18"/>
                  </a:lnTo>
                  <a:lnTo>
                    <a:pt x="1" y="16"/>
                  </a:lnTo>
                  <a:lnTo>
                    <a:pt x="1" y="15"/>
                  </a:lnTo>
                  <a:lnTo>
                    <a:pt x="1" y="13"/>
                  </a:lnTo>
                  <a:lnTo>
                    <a:pt x="1" y="11"/>
                  </a:lnTo>
                  <a:lnTo>
                    <a:pt x="1" y="10"/>
                  </a:lnTo>
                  <a:lnTo>
                    <a:pt x="2" y="8"/>
                  </a:lnTo>
                  <a:lnTo>
                    <a:pt x="2" y="7"/>
                  </a:lnTo>
                  <a:lnTo>
                    <a:pt x="4" y="4"/>
                  </a:lnTo>
                  <a:lnTo>
                    <a:pt x="6" y="3"/>
                  </a:lnTo>
                  <a:lnTo>
                    <a:pt x="8" y="2"/>
                  </a:lnTo>
                  <a:lnTo>
                    <a:pt x="10" y="1"/>
                  </a:lnTo>
                  <a:lnTo>
                    <a:pt x="12" y="1"/>
                  </a:lnTo>
                  <a:lnTo>
                    <a:pt x="14" y="0"/>
                  </a:lnTo>
                  <a:lnTo>
                    <a:pt x="18" y="0"/>
                  </a:lnTo>
                  <a:lnTo>
                    <a:pt x="20" y="0"/>
                  </a:lnTo>
                  <a:lnTo>
                    <a:pt x="22" y="0"/>
                  </a:lnTo>
                  <a:lnTo>
                    <a:pt x="25" y="0"/>
                  </a:lnTo>
                  <a:lnTo>
                    <a:pt x="28" y="1"/>
                  </a:lnTo>
                  <a:lnTo>
                    <a:pt x="30" y="1"/>
                  </a:lnTo>
                  <a:lnTo>
                    <a:pt x="32" y="2"/>
                  </a:lnTo>
                  <a:lnTo>
                    <a:pt x="34" y="3"/>
                  </a:lnTo>
                  <a:lnTo>
                    <a:pt x="36" y="4"/>
                  </a:lnTo>
                  <a:lnTo>
                    <a:pt x="38" y="7"/>
                  </a:lnTo>
                  <a:lnTo>
                    <a:pt x="39" y="8"/>
                  </a:lnTo>
                  <a:lnTo>
                    <a:pt x="40" y="10"/>
                  </a:lnTo>
                  <a:lnTo>
                    <a:pt x="40" y="12"/>
                  </a:lnTo>
                  <a:lnTo>
                    <a:pt x="40" y="14"/>
                  </a:lnTo>
                  <a:lnTo>
                    <a:pt x="34" y="14"/>
                  </a:lnTo>
                  <a:lnTo>
                    <a:pt x="33" y="12"/>
                  </a:lnTo>
                  <a:lnTo>
                    <a:pt x="32" y="10"/>
                  </a:lnTo>
                  <a:lnTo>
                    <a:pt x="31" y="9"/>
                  </a:lnTo>
                  <a:lnTo>
                    <a:pt x="30" y="8"/>
                  </a:lnTo>
                  <a:lnTo>
                    <a:pt x="28" y="7"/>
                  </a:lnTo>
                  <a:lnTo>
                    <a:pt x="27" y="6"/>
                  </a:lnTo>
                  <a:lnTo>
                    <a:pt x="23" y="5"/>
                  </a:lnTo>
                  <a:lnTo>
                    <a:pt x="21" y="5"/>
                  </a:lnTo>
                  <a:lnTo>
                    <a:pt x="18" y="5"/>
                  </a:lnTo>
                  <a:lnTo>
                    <a:pt x="14" y="6"/>
                  </a:lnTo>
                  <a:lnTo>
                    <a:pt x="13" y="7"/>
                  </a:lnTo>
                  <a:lnTo>
                    <a:pt x="11" y="7"/>
                  </a:lnTo>
                  <a:lnTo>
                    <a:pt x="10" y="9"/>
                  </a:lnTo>
                  <a:lnTo>
                    <a:pt x="9" y="10"/>
                  </a:lnTo>
                  <a:lnTo>
                    <a:pt x="8" y="11"/>
                  </a:lnTo>
                  <a:lnTo>
                    <a:pt x="8" y="13"/>
                  </a:lnTo>
                  <a:lnTo>
                    <a:pt x="8" y="14"/>
                  </a:lnTo>
                  <a:lnTo>
                    <a:pt x="9" y="15"/>
                  </a:lnTo>
                  <a:lnTo>
                    <a:pt x="10" y="16"/>
                  </a:lnTo>
                  <a:lnTo>
                    <a:pt x="10" y="16"/>
                  </a:lnTo>
                  <a:lnTo>
                    <a:pt x="11" y="17"/>
                  </a:lnTo>
                  <a:lnTo>
                    <a:pt x="13" y="18"/>
                  </a:lnTo>
                  <a:lnTo>
                    <a:pt x="17" y="19"/>
                  </a:lnTo>
                  <a:lnTo>
                    <a:pt x="21" y="20"/>
                  </a:lnTo>
                  <a:lnTo>
                    <a:pt x="24" y="21"/>
                  </a:lnTo>
                  <a:lnTo>
                    <a:pt x="28" y="21"/>
                  </a:lnTo>
                  <a:lnTo>
                    <a:pt x="31" y="22"/>
                  </a:lnTo>
                  <a:lnTo>
                    <a:pt x="32" y="23"/>
                  </a:lnTo>
                  <a:lnTo>
                    <a:pt x="35" y="24"/>
                  </a:lnTo>
                  <a:lnTo>
                    <a:pt x="36" y="25"/>
                  </a:lnTo>
                  <a:lnTo>
                    <a:pt x="39" y="26"/>
                  </a:lnTo>
                  <a:lnTo>
                    <a:pt x="40" y="28"/>
                  </a:lnTo>
                  <a:lnTo>
                    <a:pt x="40" y="29"/>
                  </a:lnTo>
                  <a:lnTo>
                    <a:pt x="42" y="31"/>
                  </a:lnTo>
                  <a:lnTo>
                    <a:pt x="42" y="33"/>
                  </a:lnTo>
                  <a:lnTo>
                    <a:pt x="42" y="35"/>
                  </a:lnTo>
                  <a:lnTo>
                    <a:pt x="42" y="36"/>
                  </a:lnTo>
                  <a:lnTo>
                    <a:pt x="42" y="38"/>
                  </a:lnTo>
                  <a:lnTo>
                    <a:pt x="40" y="40"/>
                  </a:lnTo>
                  <a:lnTo>
                    <a:pt x="40" y="41"/>
                  </a:lnTo>
                  <a:lnTo>
                    <a:pt x="39" y="43"/>
                  </a:lnTo>
                  <a:lnTo>
                    <a:pt x="36" y="44"/>
                  </a:lnTo>
                  <a:lnTo>
                    <a:pt x="35" y="46"/>
                  </a:lnTo>
                  <a:lnTo>
                    <a:pt x="32" y="47"/>
                  </a:lnTo>
                  <a:lnTo>
                    <a:pt x="30" y="47"/>
                  </a:lnTo>
                  <a:lnTo>
                    <a:pt x="28" y="48"/>
                  </a:lnTo>
                  <a:lnTo>
                    <a:pt x="25" y="48"/>
                  </a:lnTo>
                  <a:lnTo>
                    <a:pt x="22" y="48"/>
                  </a:lnTo>
                  <a:lnTo>
                    <a:pt x="18" y="48"/>
                  </a:lnTo>
                  <a:lnTo>
                    <a:pt x="14" y="48"/>
                  </a:lnTo>
                  <a:lnTo>
                    <a:pt x="12" y="47"/>
                  </a:lnTo>
                  <a:lnTo>
                    <a:pt x="10" y="47"/>
                  </a:lnTo>
                  <a:lnTo>
                    <a:pt x="7" y="45"/>
                  </a:lnTo>
                  <a:lnTo>
                    <a:pt x="6" y="44"/>
                  </a:lnTo>
                  <a:lnTo>
                    <a:pt x="3" y="42"/>
                  </a:lnTo>
                  <a:lnTo>
                    <a:pt x="2" y="41"/>
                  </a:lnTo>
                  <a:lnTo>
                    <a:pt x="1" y="38"/>
                  </a:lnTo>
                  <a:lnTo>
                    <a:pt x="0" y="36"/>
                  </a:lnTo>
                  <a:lnTo>
                    <a:pt x="0" y="34"/>
                  </a:lnTo>
                  <a:lnTo>
                    <a:pt x="0" y="32"/>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67" name="Freeform 243"/>
            <p:cNvSpPr>
              <a:spLocks/>
            </p:cNvSpPr>
            <p:nvPr/>
          </p:nvSpPr>
          <p:spPr bwMode="auto">
            <a:xfrm>
              <a:off x="1844" y="1966"/>
              <a:ext cx="46" cy="47"/>
            </a:xfrm>
            <a:custGeom>
              <a:avLst/>
              <a:gdLst/>
              <a:ahLst/>
              <a:cxnLst>
                <a:cxn ang="0">
                  <a:pos x="18" y="46"/>
                </a:cxn>
                <a:cxn ang="0">
                  <a:pos x="18" y="5"/>
                </a:cxn>
                <a:cxn ang="0">
                  <a:pos x="0" y="5"/>
                </a:cxn>
                <a:cxn ang="0">
                  <a:pos x="0" y="0"/>
                </a:cxn>
                <a:cxn ang="0">
                  <a:pos x="45" y="0"/>
                </a:cxn>
                <a:cxn ang="0">
                  <a:pos x="45" y="5"/>
                </a:cxn>
                <a:cxn ang="0">
                  <a:pos x="27" y="5"/>
                </a:cxn>
                <a:cxn ang="0">
                  <a:pos x="27" y="46"/>
                </a:cxn>
                <a:cxn ang="0">
                  <a:pos x="18" y="46"/>
                </a:cxn>
              </a:cxnLst>
              <a:rect l="0" t="0" r="r" b="b"/>
              <a:pathLst>
                <a:path w="46" h="47">
                  <a:moveTo>
                    <a:pt x="18" y="46"/>
                  </a:moveTo>
                  <a:lnTo>
                    <a:pt x="18" y="5"/>
                  </a:lnTo>
                  <a:lnTo>
                    <a:pt x="0" y="5"/>
                  </a:lnTo>
                  <a:lnTo>
                    <a:pt x="0" y="0"/>
                  </a:lnTo>
                  <a:lnTo>
                    <a:pt x="45" y="0"/>
                  </a:lnTo>
                  <a:lnTo>
                    <a:pt x="45" y="5"/>
                  </a:lnTo>
                  <a:lnTo>
                    <a:pt x="27" y="5"/>
                  </a:lnTo>
                  <a:lnTo>
                    <a:pt x="27" y="46"/>
                  </a:lnTo>
                  <a:lnTo>
                    <a:pt x="18" y="46"/>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68" name="Freeform 244"/>
            <p:cNvSpPr>
              <a:spLocks/>
            </p:cNvSpPr>
            <p:nvPr/>
          </p:nvSpPr>
          <p:spPr bwMode="auto">
            <a:xfrm>
              <a:off x="3002" y="2983"/>
              <a:ext cx="55" cy="49"/>
            </a:xfrm>
            <a:custGeom>
              <a:avLst/>
              <a:gdLst/>
              <a:ahLst/>
              <a:cxnLst>
                <a:cxn ang="0">
                  <a:pos x="0" y="48"/>
                </a:cxn>
                <a:cxn ang="0">
                  <a:pos x="22" y="0"/>
                </a:cxn>
                <a:cxn ang="0">
                  <a:pos x="31" y="0"/>
                </a:cxn>
                <a:cxn ang="0">
                  <a:pos x="54" y="48"/>
                </a:cxn>
                <a:cxn ang="0">
                  <a:pos x="46" y="48"/>
                </a:cxn>
                <a:cxn ang="0">
                  <a:pos x="39" y="33"/>
                </a:cxn>
                <a:cxn ang="0">
                  <a:pos x="14" y="33"/>
                </a:cxn>
                <a:cxn ang="0">
                  <a:pos x="7" y="48"/>
                </a:cxn>
                <a:cxn ang="0">
                  <a:pos x="0" y="48"/>
                </a:cxn>
                <a:cxn ang="0">
                  <a:pos x="18" y="28"/>
                </a:cxn>
                <a:cxn ang="0">
                  <a:pos x="36" y="28"/>
                </a:cxn>
                <a:cxn ang="0">
                  <a:pos x="29" y="16"/>
                </a:cxn>
                <a:cxn ang="0">
                  <a:pos x="29" y="13"/>
                </a:cxn>
                <a:cxn ang="0">
                  <a:pos x="28" y="11"/>
                </a:cxn>
                <a:cxn ang="0">
                  <a:pos x="27" y="8"/>
                </a:cxn>
                <a:cxn ang="0">
                  <a:pos x="26" y="5"/>
                </a:cxn>
                <a:cxn ang="0">
                  <a:pos x="25" y="8"/>
                </a:cxn>
                <a:cxn ang="0">
                  <a:pos x="25" y="11"/>
                </a:cxn>
                <a:cxn ang="0">
                  <a:pos x="23" y="13"/>
                </a:cxn>
                <a:cxn ang="0">
                  <a:pos x="23" y="15"/>
                </a:cxn>
                <a:cxn ang="0">
                  <a:pos x="18" y="28"/>
                </a:cxn>
                <a:cxn ang="0">
                  <a:pos x="0" y="48"/>
                </a:cxn>
              </a:cxnLst>
              <a:rect l="0" t="0" r="r" b="b"/>
              <a:pathLst>
                <a:path w="55" h="49">
                  <a:moveTo>
                    <a:pt x="0" y="48"/>
                  </a:moveTo>
                  <a:lnTo>
                    <a:pt x="22" y="0"/>
                  </a:lnTo>
                  <a:lnTo>
                    <a:pt x="31" y="0"/>
                  </a:lnTo>
                  <a:lnTo>
                    <a:pt x="54" y="48"/>
                  </a:lnTo>
                  <a:lnTo>
                    <a:pt x="46" y="48"/>
                  </a:lnTo>
                  <a:lnTo>
                    <a:pt x="39" y="33"/>
                  </a:lnTo>
                  <a:lnTo>
                    <a:pt x="14" y="33"/>
                  </a:lnTo>
                  <a:lnTo>
                    <a:pt x="7" y="48"/>
                  </a:lnTo>
                  <a:lnTo>
                    <a:pt x="0" y="48"/>
                  </a:lnTo>
                  <a:lnTo>
                    <a:pt x="18" y="28"/>
                  </a:lnTo>
                  <a:lnTo>
                    <a:pt x="36" y="28"/>
                  </a:lnTo>
                  <a:lnTo>
                    <a:pt x="29" y="16"/>
                  </a:lnTo>
                  <a:lnTo>
                    <a:pt x="29" y="13"/>
                  </a:lnTo>
                  <a:lnTo>
                    <a:pt x="28" y="11"/>
                  </a:lnTo>
                  <a:lnTo>
                    <a:pt x="27" y="8"/>
                  </a:lnTo>
                  <a:lnTo>
                    <a:pt x="26" y="5"/>
                  </a:lnTo>
                  <a:lnTo>
                    <a:pt x="25" y="8"/>
                  </a:lnTo>
                  <a:lnTo>
                    <a:pt x="25" y="11"/>
                  </a:lnTo>
                  <a:lnTo>
                    <a:pt x="23" y="13"/>
                  </a:lnTo>
                  <a:lnTo>
                    <a:pt x="23" y="15"/>
                  </a:lnTo>
                  <a:lnTo>
                    <a:pt x="18" y="28"/>
                  </a:lnTo>
                  <a:lnTo>
                    <a:pt x="0" y="48"/>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69" name="Freeform 245"/>
            <p:cNvSpPr>
              <a:spLocks/>
            </p:cNvSpPr>
            <p:nvPr/>
          </p:nvSpPr>
          <p:spPr bwMode="auto">
            <a:xfrm>
              <a:off x="3066" y="2983"/>
              <a:ext cx="44" cy="50"/>
            </a:xfrm>
            <a:custGeom>
              <a:avLst/>
              <a:gdLst/>
              <a:ahLst/>
              <a:cxnLst>
                <a:cxn ang="0">
                  <a:pos x="7" y="34"/>
                </a:cxn>
                <a:cxn ang="0">
                  <a:pos x="9" y="39"/>
                </a:cxn>
                <a:cxn ang="0">
                  <a:pos x="13" y="42"/>
                </a:cxn>
                <a:cxn ang="0">
                  <a:pos x="19" y="43"/>
                </a:cxn>
                <a:cxn ang="0">
                  <a:pos x="25" y="44"/>
                </a:cxn>
                <a:cxn ang="0">
                  <a:pos x="30" y="43"/>
                </a:cxn>
                <a:cxn ang="0">
                  <a:pos x="33" y="40"/>
                </a:cxn>
                <a:cxn ang="0">
                  <a:pos x="35" y="38"/>
                </a:cxn>
                <a:cxn ang="0">
                  <a:pos x="36" y="34"/>
                </a:cxn>
                <a:cxn ang="0">
                  <a:pos x="34" y="31"/>
                </a:cxn>
                <a:cxn ang="0">
                  <a:pos x="30" y="29"/>
                </a:cxn>
                <a:cxn ang="0">
                  <a:pos x="23" y="27"/>
                </a:cxn>
                <a:cxn ang="0">
                  <a:pos x="13" y="25"/>
                </a:cxn>
                <a:cxn ang="0">
                  <a:pos x="8" y="23"/>
                </a:cxn>
                <a:cxn ang="0">
                  <a:pos x="4" y="19"/>
                </a:cxn>
                <a:cxn ang="0">
                  <a:pos x="2" y="16"/>
                </a:cxn>
                <a:cxn ang="0">
                  <a:pos x="2" y="10"/>
                </a:cxn>
                <a:cxn ang="0">
                  <a:pos x="6" y="5"/>
                </a:cxn>
                <a:cxn ang="0">
                  <a:pos x="11" y="2"/>
                </a:cxn>
                <a:cxn ang="0">
                  <a:pos x="19" y="0"/>
                </a:cxn>
                <a:cxn ang="0">
                  <a:pos x="26" y="1"/>
                </a:cxn>
                <a:cxn ang="0">
                  <a:pos x="34" y="3"/>
                </a:cxn>
                <a:cxn ang="0">
                  <a:pos x="39" y="7"/>
                </a:cxn>
                <a:cxn ang="0">
                  <a:pos x="42" y="13"/>
                </a:cxn>
                <a:cxn ang="0">
                  <a:pos x="34" y="13"/>
                </a:cxn>
                <a:cxn ang="0">
                  <a:pos x="31" y="9"/>
                </a:cxn>
                <a:cxn ang="0">
                  <a:pos x="24" y="6"/>
                </a:cxn>
                <a:cxn ang="0">
                  <a:pos x="15" y="6"/>
                </a:cxn>
                <a:cxn ang="0">
                  <a:pos x="11" y="9"/>
                </a:cxn>
                <a:cxn ang="0">
                  <a:pos x="9" y="13"/>
                </a:cxn>
                <a:cxn ang="0">
                  <a:pos x="10" y="16"/>
                </a:cxn>
                <a:cxn ang="0">
                  <a:pos x="14" y="19"/>
                </a:cxn>
                <a:cxn ang="0">
                  <a:pos x="25" y="22"/>
                </a:cxn>
                <a:cxn ang="0">
                  <a:pos x="34" y="24"/>
                </a:cxn>
                <a:cxn ang="0">
                  <a:pos x="40" y="27"/>
                </a:cxn>
                <a:cxn ang="0">
                  <a:pos x="42" y="32"/>
                </a:cxn>
                <a:cxn ang="0">
                  <a:pos x="43" y="37"/>
                </a:cxn>
                <a:cxn ang="0">
                  <a:pos x="41" y="42"/>
                </a:cxn>
                <a:cxn ang="0">
                  <a:pos x="35" y="47"/>
                </a:cxn>
                <a:cxn ang="0">
                  <a:pos x="29" y="48"/>
                </a:cxn>
                <a:cxn ang="0">
                  <a:pos x="19" y="49"/>
                </a:cxn>
                <a:cxn ang="0">
                  <a:pos x="11" y="48"/>
                </a:cxn>
                <a:cxn ang="0">
                  <a:pos x="4" y="44"/>
                </a:cxn>
                <a:cxn ang="0">
                  <a:pos x="1" y="37"/>
                </a:cxn>
              </a:cxnLst>
              <a:rect l="0" t="0" r="r" b="b"/>
              <a:pathLst>
                <a:path w="44" h="50">
                  <a:moveTo>
                    <a:pt x="0" y="33"/>
                  </a:moveTo>
                  <a:lnTo>
                    <a:pt x="7" y="33"/>
                  </a:lnTo>
                  <a:lnTo>
                    <a:pt x="7" y="34"/>
                  </a:lnTo>
                  <a:lnTo>
                    <a:pt x="8" y="36"/>
                  </a:lnTo>
                  <a:lnTo>
                    <a:pt x="9" y="37"/>
                  </a:lnTo>
                  <a:lnTo>
                    <a:pt x="9" y="39"/>
                  </a:lnTo>
                  <a:lnTo>
                    <a:pt x="10" y="39"/>
                  </a:lnTo>
                  <a:lnTo>
                    <a:pt x="11" y="41"/>
                  </a:lnTo>
                  <a:lnTo>
                    <a:pt x="13" y="42"/>
                  </a:lnTo>
                  <a:lnTo>
                    <a:pt x="14" y="42"/>
                  </a:lnTo>
                  <a:lnTo>
                    <a:pt x="17" y="43"/>
                  </a:lnTo>
                  <a:lnTo>
                    <a:pt x="19" y="43"/>
                  </a:lnTo>
                  <a:lnTo>
                    <a:pt x="21" y="44"/>
                  </a:lnTo>
                  <a:lnTo>
                    <a:pt x="23" y="44"/>
                  </a:lnTo>
                  <a:lnTo>
                    <a:pt x="25" y="44"/>
                  </a:lnTo>
                  <a:lnTo>
                    <a:pt x="26" y="43"/>
                  </a:lnTo>
                  <a:lnTo>
                    <a:pt x="29" y="43"/>
                  </a:lnTo>
                  <a:lnTo>
                    <a:pt x="30" y="43"/>
                  </a:lnTo>
                  <a:lnTo>
                    <a:pt x="31" y="42"/>
                  </a:lnTo>
                  <a:lnTo>
                    <a:pt x="32" y="42"/>
                  </a:lnTo>
                  <a:lnTo>
                    <a:pt x="33" y="40"/>
                  </a:lnTo>
                  <a:lnTo>
                    <a:pt x="34" y="39"/>
                  </a:lnTo>
                  <a:lnTo>
                    <a:pt x="35" y="39"/>
                  </a:lnTo>
                  <a:lnTo>
                    <a:pt x="35" y="38"/>
                  </a:lnTo>
                  <a:lnTo>
                    <a:pt x="36" y="37"/>
                  </a:lnTo>
                  <a:lnTo>
                    <a:pt x="36" y="36"/>
                  </a:lnTo>
                  <a:lnTo>
                    <a:pt x="36" y="34"/>
                  </a:lnTo>
                  <a:lnTo>
                    <a:pt x="35" y="33"/>
                  </a:lnTo>
                  <a:lnTo>
                    <a:pt x="35" y="33"/>
                  </a:lnTo>
                  <a:lnTo>
                    <a:pt x="34" y="31"/>
                  </a:lnTo>
                  <a:lnTo>
                    <a:pt x="32" y="30"/>
                  </a:lnTo>
                  <a:lnTo>
                    <a:pt x="31" y="30"/>
                  </a:lnTo>
                  <a:lnTo>
                    <a:pt x="30" y="29"/>
                  </a:lnTo>
                  <a:lnTo>
                    <a:pt x="29" y="28"/>
                  </a:lnTo>
                  <a:lnTo>
                    <a:pt x="26" y="28"/>
                  </a:lnTo>
                  <a:lnTo>
                    <a:pt x="23" y="27"/>
                  </a:lnTo>
                  <a:lnTo>
                    <a:pt x="20" y="27"/>
                  </a:lnTo>
                  <a:lnTo>
                    <a:pt x="17" y="26"/>
                  </a:lnTo>
                  <a:lnTo>
                    <a:pt x="13" y="25"/>
                  </a:lnTo>
                  <a:lnTo>
                    <a:pt x="11" y="25"/>
                  </a:lnTo>
                  <a:lnTo>
                    <a:pt x="10" y="24"/>
                  </a:lnTo>
                  <a:lnTo>
                    <a:pt x="8" y="23"/>
                  </a:lnTo>
                  <a:lnTo>
                    <a:pt x="7" y="22"/>
                  </a:lnTo>
                  <a:lnTo>
                    <a:pt x="6" y="21"/>
                  </a:lnTo>
                  <a:lnTo>
                    <a:pt x="4" y="19"/>
                  </a:lnTo>
                  <a:lnTo>
                    <a:pt x="3" y="19"/>
                  </a:lnTo>
                  <a:lnTo>
                    <a:pt x="2" y="17"/>
                  </a:lnTo>
                  <a:lnTo>
                    <a:pt x="2" y="16"/>
                  </a:lnTo>
                  <a:lnTo>
                    <a:pt x="2" y="14"/>
                  </a:lnTo>
                  <a:lnTo>
                    <a:pt x="2" y="12"/>
                  </a:lnTo>
                  <a:lnTo>
                    <a:pt x="2" y="10"/>
                  </a:lnTo>
                  <a:lnTo>
                    <a:pt x="3" y="9"/>
                  </a:lnTo>
                  <a:lnTo>
                    <a:pt x="4" y="7"/>
                  </a:lnTo>
                  <a:lnTo>
                    <a:pt x="6" y="5"/>
                  </a:lnTo>
                  <a:lnTo>
                    <a:pt x="7" y="4"/>
                  </a:lnTo>
                  <a:lnTo>
                    <a:pt x="9" y="3"/>
                  </a:lnTo>
                  <a:lnTo>
                    <a:pt x="11" y="2"/>
                  </a:lnTo>
                  <a:lnTo>
                    <a:pt x="13" y="1"/>
                  </a:lnTo>
                  <a:lnTo>
                    <a:pt x="15" y="1"/>
                  </a:lnTo>
                  <a:lnTo>
                    <a:pt x="19" y="0"/>
                  </a:lnTo>
                  <a:lnTo>
                    <a:pt x="21" y="0"/>
                  </a:lnTo>
                  <a:lnTo>
                    <a:pt x="23" y="0"/>
                  </a:lnTo>
                  <a:lnTo>
                    <a:pt x="26" y="1"/>
                  </a:lnTo>
                  <a:lnTo>
                    <a:pt x="30" y="1"/>
                  </a:lnTo>
                  <a:lnTo>
                    <a:pt x="31" y="2"/>
                  </a:lnTo>
                  <a:lnTo>
                    <a:pt x="34" y="3"/>
                  </a:lnTo>
                  <a:lnTo>
                    <a:pt x="35" y="4"/>
                  </a:lnTo>
                  <a:lnTo>
                    <a:pt x="37" y="5"/>
                  </a:lnTo>
                  <a:lnTo>
                    <a:pt x="39" y="7"/>
                  </a:lnTo>
                  <a:lnTo>
                    <a:pt x="40" y="9"/>
                  </a:lnTo>
                  <a:lnTo>
                    <a:pt x="41" y="10"/>
                  </a:lnTo>
                  <a:lnTo>
                    <a:pt x="42" y="13"/>
                  </a:lnTo>
                  <a:lnTo>
                    <a:pt x="42" y="14"/>
                  </a:lnTo>
                  <a:lnTo>
                    <a:pt x="35" y="14"/>
                  </a:lnTo>
                  <a:lnTo>
                    <a:pt x="34" y="13"/>
                  </a:lnTo>
                  <a:lnTo>
                    <a:pt x="34" y="11"/>
                  </a:lnTo>
                  <a:lnTo>
                    <a:pt x="32" y="10"/>
                  </a:lnTo>
                  <a:lnTo>
                    <a:pt x="31" y="9"/>
                  </a:lnTo>
                  <a:lnTo>
                    <a:pt x="29" y="7"/>
                  </a:lnTo>
                  <a:lnTo>
                    <a:pt x="26" y="7"/>
                  </a:lnTo>
                  <a:lnTo>
                    <a:pt x="24" y="6"/>
                  </a:lnTo>
                  <a:lnTo>
                    <a:pt x="22" y="6"/>
                  </a:lnTo>
                  <a:lnTo>
                    <a:pt x="19" y="6"/>
                  </a:lnTo>
                  <a:lnTo>
                    <a:pt x="15" y="6"/>
                  </a:lnTo>
                  <a:lnTo>
                    <a:pt x="14" y="7"/>
                  </a:lnTo>
                  <a:lnTo>
                    <a:pt x="12" y="8"/>
                  </a:lnTo>
                  <a:lnTo>
                    <a:pt x="11" y="9"/>
                  </a:lnTo>
                  <a:lnTo>
                    <a:pt x="10" y="10"/>
                  </a:lnTo>
                  <a:lnTo>
                    <a:pt x="9" y="12"/>
                  </a:lnTo>
                  <a:lnTo>
                    <a:pt x="9" y="13"/>
                  </a:lnTo>
                  <a:lnTo>
                    <a:pt x="9" y="14"/>
                  </a:lnTo>
                  <a:lnTo>
                    <a:pt x="10" y="16"/>
                  </a:lnTo>
                  <a:lnTo>
                    <a:pt x="10" y="16"/>
                  </a:lnTo>
                  <a:lnTo>
                    <a:pt x="11" y="17"/>
                  </a:lnTo>
                  <a:lnTo>
                    <a:pt x="13" y="19"/>
                  </a:lnTo>
                  <a:lnTo>
                    <a:pt x="14" y="19"/>
                  </a:lnTo>
                  <a:lnTo>
                    <a:pt x="18" y="20"/>
                  </a:lnTo>
                  <a:lnTo>
                    <a:pt x="22" y="21"/>
                  </a:lnTo>
                  <a:lnTo>
                    <a:pt x="25" y="22"/>
                  </a:lnTo>
                  <a:lnTo>
                    <a:pt x="30" y="22"/>
                  </a:lnTo>
                  <a:lnTo>
                    <a:pt x="32" y="23"/>
                  </a:lnTo>
                  <a:lnTo>
                    <a:pt x="34" y="24"/>
                  </a:lnTo>
                  <a:lnTo>
                    <a:pt x="35" y="25"/>
                  </a:lnTo>
                  <a:lnTo>
                    <a:pt x="37" y="26"/>
                  </a:lnTo>
                  <a:lnTo>
                    <a:pt x="40" y="27"/>
                  </a:lnTo>
                  <a:lnTo>
                    <a:pt x="41" y="28"/>
                  </a:lnTo>
                  <a:lnTo>
                    <a:pt x="42" y="30"/>
                  </a:lnTo>
                  <a:lnTo>
                    <a:pt x="42" y="32"/>
                  </a:lnTo>
                  <a:lnTo>
                    <a:pt x="43" y="33"/>
                  </a:lnTo>
                  <a:lnTo>
                    <a:pt x="43" y="36"/>
                  </a:lnTo>
                  <a:lnTo>
                    <a:pt x="43" y="37"/>
                  </a:lnTo>
                  <a:lnTo>
                    <a:pt x="42" y="39"/>
                  </a:lnTo>
                  <a:lnTo>
                    <a:pt x="42" y="41"/>
                  </a:lnTo>
                  <a:lnTo>
                    <a:pt x="41" y="42"/>
                  </a:lnTo>
                  <a:lnTo>
                    <a:pt x="40" y="44"/>
                  </a:lnTo>
                  <a:lnTo>
                    <a:pt x="37" y="45"/>
                  </a:lnTo>
                  <a:lnTo>
                    <a:pt x="35" y="47"/>
                  </a:lnTo>
                  <a:lnTo>
                    <a:pt x="34" y="48"/>
                  </a:lnTo>
                  <a:lnTo>
                    <a:pt x="31" y="48"/>
                  </a:lnTo>
                  <a:lnTo>
                    <a:pt x="29" y="48"/>
                  </a:lnTo>
                  <a:lnTo>
                    <a:pt x="26" y="49"/>
                  </a:lnTo>
                  <a:lnTo>
                    <a:pt x="23" y="49"/>
                  </a:lnTo>
                  <a:lnTo>
                    <a:pt x="19" y="49"/>
                  </a:lnTo>
                  <a:lnTo>
                    <a:pt x="15" y="48"/>
                  </a:lnTo>
                  <a:lnTo>
                    <a:pt x="13" y="48"/>
                  </a:lnTo>
                  <a:lnTo>
                    <a:pt x="11" y="48"/>
                  </a:lnTo>
                  <a:lnTo>
                    <a:pt x="9" y="47"/>
                  </a:lnTo>
                  <a:lnTo>
                    <a:pt x="7" y="45"/>
                  </a:lnTo>
                  <a:lnTo>
                    <a:pt x="4" y="44"/>
                  </a:lnTo>
                  <a:lnTo>
                    <a:pt x="3" y="42"/>
                  </a:lnTo>
                  <a:lnTo>
                    <a:pt x="2" y="39"/>
                  </a:lnTo>
                  <a:lnTo>
                    <a:pt x="1" y="37"/>
                  </a:lnTo>
                  <a:lnTo>
                    <a:pt x="0" y="35"/>
                  </a:lnTo>
                  <a:lnTo>
                    <a:pt x="0" y="33"/>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70" name="Freeform 246"/>
            <p:cNvSpPr>
              <a:spLocks/>
            </p:cNvSpPr>
            <p:nvPr/>
          </p:nvSpPr>
          <p:spPr bwMode="auto">
            <a:xfrm>
              <a:off x="3131" y="2983"/>
              <a:ext cx="44" cy="49"/>
            </a:xfrm>
            <a:custGeom>
              <a:avLst/>
              <a:gdLst/>
              <a:ahLst/>
              <a:cxnLst>
                <a:cxn ang="0">
                  <a:pos x="0" y="48"/>
                </a:cxn>
                <a:cxn ang="0">
                  <a:pos x="0" y="0"/>
                </a:cxn>
                <a:cxn ang="0">
                  <a:pos x="8" y="0"/>
                </a:cxn>
                <a:cxn ang="0">
                  <a:pos x="8" y="20"/>
                </a:cxn>
                <a:cxn ang="0">
                  <a:pos x="35" y="20"/>
                </a:cxn>
                <a:cxn ang="0">
                  <a:pos x="35" y="0"/>
                </a:cxn>
                <a:cxn ang="0">
                  <a:pos x="43" y="0"/>
                </a:cxn>
                <a:cxn ang="0">
                  <a:pos x="43" y="48"/>
                </a:cxn>
                <a:cxn ang="0">
                  <a:pos x="35" y="48"/>
                </a:cxn>
                <a:cxn ang="0">
                  <a:pos x="35" y="26"/>
                </a:cxn>
                <a:cxn ang="0">
                  <a:pos x="8" y="26"/>
                </a:cxn>
                <a:cxn ang="0">
                  <a:pos x="8" y="48"/>
                </a:cxn>
                <a:cxn ang="0">
                  <a:pos x="0" y="48"/>
                </a:cxn>
              </a:cxnLst>
              <a:rect l="0" t="0" r="r" b="b"/>
              <a:pathLst>
                <a:path w="44" h="49">
                  <a:moveTo>
                    <a:pt x="0" y="48"/>
                  </a:moveTo>
                  <a:lnTo>
                    <a:pt x="0" y="0"/>
                  </a:lnTo>
                  <a:lnTo>
                    <a:pt x="8" y="0"/>
                  </a:lnTo>
                  <a:lnTo>
                    <a:pt x="8" y="20"/>
                  </a:lnTo>
                  <a:lnTo>
                    <a:pt x="35" y="20"/>
                  </a:lnTo>
                  <a:lnTo>
                    <a:pt x="35" y="0"/>
                  </a:lnTo>
                  <a:lnTo>
                    <a:pt x="43" y="0"/>
                  </a:lnTo>
                  <a:lnTo>
                    <a:pt x="43" y="48"/>
                  </a:lnTo>
                  <a:lnTo>
                    <a:pt x="35" y="48"/>
                  </a:lnTo>
                  <a:lnTo>
                    <a:pt x="35" y="26"/>
                  </a:lnTo>
                  <a:lnTo>
                    <a:pt x="8" y="26"/>
                  </a:lnTo>
                  <a:lnTo>
                    <a:pt x="8" y="48"/>
                  </a:lnTo>
                  <a:lnTo>
                    <a:pt x="0" y="48"/>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71" name="Freeform 247"/>
            <p:cNvSpPr>
              <a:spLocks/>
            </p:cNvSpPr>
            <p:nvPr/>
          </p:nvSpPr>
          <p:spPr bwMode="auto">
            <a:xfrm>
              <a:off x="3647" y="741"/>
              <a:ext cx="48" cy="49"/>
            </a:xfrm>
            <a:custGeom>
              <a:avLst/>
              <a:gdLst/>
              <a:ahLst/>
              <a:cxnLst>
                <a:cxn ang="0">
                  <a:pos x="7" y="33"/>
                </a:cxn>
                <a:cxn ang="0">
                  <a:pos x="10" y="38"/>
                </a:cxn>
                <a:cxn ang="0">
                  <a:pos x="14" y="41"/>
                </a:cxn>
                <a:cxn ang="0">
                  <a:pos x="21" y="42"/>
                </a:cxn>
                <a:cxn ang="0">
                  <a:pos x="27" y="43"/>
                </a:cxn>
                <a:cxn ang="0">
                  <a:pos x="32" y="42"/>
                </a:cxn>
                <a:cxn ang="0">
                  <a:pos x="37" y="39"/>
                </a:cxn>
                <a:cxn ang="0">
                  <a:pos x="38" y="37"/>
                </a:cxn>
                <a:cxn ang="0">
                  <a:pos x="40" y="34"/>
                </a:cxn>
                <a:cxn ang="0">
                  <a:pos x="38" y="31"/>
                </a:cxn>
                <a:cxn ang="0">
                  <a:pos x="33" y="29"/>
                </a:cxn>
                <a:cxn ang="0">
                  <a:pos x="28" y="27"/>
                </a:cxn>
                <a:cxn ang="0">
                  <a:pos x="19" y="25"/>
                </a:cxn>
                <a:cxn ang="0">
                  <a:pos x="10" y="23"/>
                </a:cxn>
                <a:cxn ang="0">
                  <a:pos x="5" y="20"/>
                </a:cxn>
                <a:cxn ang="0">
                  <a:pos x="2" y="16"/>
                </a:cxn>
                <a:cxn ang="0">
                  <a:pos x="2" y="11"/>
                </a:cxn>
                <a:cxn ang="0">
                  <a:pos x="4" y="6"/>
                </a:cxn>
                <a:cxn ang="0">
                  <a:pos x="10" y="2"/>
                </a:cxn>
                <a:cxn ang="0">
                  <a:pos x="17" y="0"/>
                </a:cxn>
                <a:cxn ang="0">
                  <a:pos x="26" y="0"/>
                </a:cxn>
                <a:cxn ang="0">
                  <a:pos x="35" y="1"/>
                </a:cxn>
                <a:cxn ang="0">
                  <a:pos x="42" y="4"/>
                </a:cxn>
                <a:cxn ang="0">
                  <a:pos x="46" y="10"/>
                </a:cxn>
                <a:cxn ang="0">
                  <a:pos x="38" y="14"/>
                </a:cxn>
                <a:cxn ang="0">
                  <a:pos x="36" y="9"/>
                </a:cxn>
                <a:cxn ang="0">
                  <a:pos x="30" y="6"/>
                </a:cxn>
                <a:cxn ang="0">
                  <a:pos x="21" y="5"/>
                </a:cxn>
                <a:cxn ang="0">
                  <a:pos x="14" y="7"/>
                </a:cxn>
                <a:cxn ang="0">
                  <a:pos x="10" y="11"/>
                </a:cxn>
                <a:cxn ang="0">
                  <a:pos x="10" y="15"/>
                </a:cxn>
                <a:cxn ang="0">
                  <a:pos x="14" y="17"/>
                </a:cxn>
                <a:cxn ang="0">
                  <a:pos x="24" y="20"/>
                </a:cxn>
                <a:cxn ang="0">
                  <a:pos x="36" y="22"/>
                </a:cxn>
                <a:cxn ang="0">
                  <a:pos x="42" y="25"/>
                </a:cxn>
                <a:cxn ang="0">
                  <a:pos x="46" y="29"/>
                </a:cxn>
                <a:cxn ang="0">
                  <a:pos x="47" y="34"/>
                </a:cxn>
                <a:cxn ang="0">
                  <a:pos x="46" y="40"/>
                </a:cxn>
                <a:cxn ang="0">
                  <a:pos x="42" y="44"/>
                </a:cxn>
                <a:cxn ang="0">
                  <a:pos x="35" y="47"/>
                </a:cxn>
                <a:cxn ang="0">
                  <a:pos x="26" y="48"/>
                </a:cxn>
                <a:cxn ang="0">
                  <a:pos x="14" y="47"/>
                </a:cxn>
                <a:cxn ang="0">
                  <a:pos x="6" y="44"/>
                </a:cxn>
                <a:cxn ang="0">
                  <a:pos x="1" y="38"/>
                </a:cxn>
                <a:cxn ang="0">
                  <a:pos x="0" y="32"/>
                </a:cxn>
              </a:cxnLst>
              <a:rect l="0" t="0" r="r" b="b"/>
              <a:pathLst>
                <a:path w="48" h="49">
                  <a:moveTo>
                    <a:pt x="0" y="32"/>
                  </a:moveTo>
                  <a:lnTo>
                    <a:pt x="7" y="32"/>
                  </a:lnTo>
                  <a:lnTo>
                    <a:pt x="7" y="33"/>
                  </a:lnTo>
                  <a:lnTo>
                    <a:pt x="9" y="35"/>
                  </a:lnTo>
                  <a:lnTo>
                    <a:pt x="9" y="36"/>
                  </a:lnTo>
                  <a:lnTo>
                    <a:pt x="10" y="38"/>
                  </a:lnTo>
                  <a:lnTo>
                    <a:pt x="10" y="38"/>
                  </a:lnTo>
                  <a:lnTo>
                    <a:pt x="12" y="40"/>
                  </a:lnTo>
                  <a:lnTo>
                    <a:pt x="14" y="41"/>
                  </a:lnTo>
                  <a:lnTo>
                    <a:pt x="15" y="41"/>
                  </a:lnTo>
                  <a:lnTo>
                    <a:pt x="17" y="42"/>
                  </a:lnTo>
                  <a:lnTo>
                    <a:pt x="21" y="42"/>
                  </a:lnTo>
                  <a:lnTo>
                    <a:pt x="22" y="43"/>
                  </a:lnTo>
                  <a:lnTo>
                    <a:pt x="26" y="43"/>
                  </a:lnTo>
                  <a:lnTo>
                    <a:pt x="27" y="43"/>
                  </a:lnTo>
                  <a:lnTo>
                    <a:pt x="28" y="42"/>
                  </a:lnTo>
                  <a:lnTo>
                    <a:pt x="31" y="42"/>
                  </a:lnTo>
                  <a:lnTo>
                    <a:pt x="32" y="42"/>
                  </a:lnTo>
                  <a:lnTo>
                    <a:pt x="33" y="41"/>
                  </a:lnTo>
                  <a:lnTo>
                    <a:pt x="36" y="40"/>
                  </a:lnTo>
                  <a:lnTo>
                    <a:pt x="37" y="39"/>
                  </a:lnTo>
                  <a:lnTo>
                    <a:pt x="38" y="39"/>
                  </a:lnTo>
                  <a:lnTo>
                    <a:pt x="38" y="38"/>
                  </a:lnTo>
                  <a:lnTo>
                    <a:pt x="38" y="37"/>
                  </a:lnTo>
                  <a:lnTo>
                    <a:pt x="40" y="35"/>
                  </a:lnTo>
                  <a:lnTo>
                    <a:pt x="40" y="35"/>
                  </a:lnTo>
                  <a:lnTo>
                    <a:pt x="40" y="34"/>
                  </a:lnTo>
                  <a:lnTo>
                    <a:pt x="40" y="32"/>
                  </a:lnTo>
                  <a:lnTo>
                    <a:pt x="38" y="32"/>
                  </a:lnTo>
                  <a:lnTo>
                    <a:pt x="38" y="31"/>
                  </a:lnTo>
                  <a:lnTo>
                    <a:pt x="37" y="30"/>
                  </a:lnTo>
                  <a:lnTo>
                    <a:pt x="36" y="30"/>
                  </a:lnTo>
                  <a:lnTo>
                    <a:pt x="33" y="29"/>
                  </a:lnTo>
                  <a:lnTo>
                    <a:pt x="32" y="28"/>
                  </a:lnTo>
                  <a:lnTo>
                    <a:pt x="31" y="28"/>
                  </a:lnTo>
                  <a:lnTo>
                    <a:pt x="28" y="27"/>
                  </a:lnTo>
                  <a:lnTo>
                    <a:pt x="26" y="27"/>
                  </a:lnTo>
                  <a:lnTo>
                    <a:pt x="22" y="26"/>
                  </a:lnTo>
                  <a:lnTo>
                    <a:pt x="19" y="25"/>
                  </a:lnTo>
                  <a:lnTo>
                    <a:pt x="15" y="24"/>
                  </a:lnTo>
                  <a:lnTo>
                    <a:pt x="12" y="24"/>
                  </a:lnTo>
                  <a:lnTo>
                    <a:pt x="10" y="23"/>
                  </a:lnTo>
                  <a:lnTo>
                    <a:pt x="9" y="22"/>
                  </a:lnTo>
                  <a:lnTo>
                    <a:pt x="7" y="21"/>
                  </a:lnTo>
                  <a:lnTo>
                    <a:pt x="5" y="20"/>
                  </a:lnTo>
                  <a:lnTo>
                    <a:pt x="4" y="18"/>
                  </a:lnTo>
                  <a:lnTo>
                    <a:pt x="4" y="18"/>
                  </a:lnTo>
                  <a:lnTo>
                    <a:pt x="2" y="16"/>
                  </a:lnTo>
                  <a:lnTo>
                    <a:pt x="2" y="15"/>
                  </a:lnTo>
                  <a:lnTo>
                    <a:pt x="2" y="13"/>
                  </a:lnTo>
                  <a:lnTo>
                    <a:pt x="2" y="11"/>
                  </a:lnTo>
                  <a:lnTo>
                    <a:pt x="2" y="10"/>
                  </a:lnTo>
                  <a:lnTo>
                    <a:pt x="4" y="7"/>
                  </a:lnTo>
                  <a:lnTo>
                    <a:pt x="4" y="6"/>
                  </a:lnTo>
                  <a:lnTo>
                    <a:pt x="5" y="4"/>
                  </a:lnTo>
                  <a:lnTo>
                    <a:pt x="7" y="3"/>
                  </a:lnTo>
                  <a:lnTo>
                    <a:pt x="10" y="2"/>
                  </a:lnTo>
                  <a:lnTo>
                    <a:pt x="12" y="1"/>
                  </a:lnTo>
                  <a:lnTo>
                    <a:pt x="14" y="1"/>
                  </a:lnTo>
                  <a:lnTo>
                    <a:pt x="17" y="0"/>
                  </a:lnTo>
                  <a:lnTo>
                    <a:pt x="20" y="0"/>
                  </a:lnTo>
                  <a:lnTo>
                    <a:pt x="22" y="0"/>
                  </a:lnTo>
                  <a:lnTo>
                    <a:pt x="26" y="0"/>
                  </a:lnTo>
                  <a:lnTo>
                    <a:pt x="28" y="0"/>
                  </a:lnTo>
                  <a:lnTo>
                    <a:pt x="32" y="1"/>
                  </a:lnTo>
                  <a:lnTo>
                    <a:pt x="35" y="1"/>
                  </a:lnTo>
                  <a:lnTo>
                    <a:pt x="37" y="2"/>
                  </a:lnTo>
                  <a:lnTo>
                    <a:pt x="40" y="3"/>
                  </a:lnTo>
                  <a:lnTo>
                    <a:pt x="42" y="4"/>
                  </a:lnTo>
                  <a:lnTo>
                    <a:pt x="43" y="6"/>
                  </a:lnTo>
                  <a:lnTo>
                    <a:pt x="45" y="7"/>
                  </a:lnTo>
                  <a:lnTo>
                    <a:pt x="46" y="10"/>
                  </a:lnTo>
                  <a:lnTo>
                    <a:pt x="46" y="12"/>
                  </a:lnTo>
                  <a:lnTo>
                    <a:pt x="46" y="14"/>
                  </a:lnTo>
                  <a:lnTo>
                    <a:pt x="38" y="14"/>
                  </a:lnTo>
                  <a:lnTo>
                    <a:pt x="37" y="12"/>
                  </a:lnTo>
                  <a:lnTo>
                    <a:pt x="37" y="10"/>
                  </a:lnTo>
                  <a:lnTo>
                    <a:pt x="36" y="9"/>
                  </a:lnTo>
                  <a:lnTo>
                    <a:pt x="33" y="7"/>
                  </a:lnTo>
                  <a:lnTo>
                    <a:pt x="32" y="7"/>
                  </a:lnTo>
                  <a:lnTo>
                    <a:pt x="30" y="6"/>
                  </a:lnTo>
                  <a:lnTo>
                    <a:pt x="27" y="5"/>
                  </a:lnTo>
                  <a:lnTo>
                    <a:pt x="24" y="5"/>
                  </a:lnTo>
                  <a:lnTo>
                    <a:pt x="21" y="5"/>
                  </a:lnTo>
                  <a:lnTo>
                    <a:pt x="17" y="6"/>
                  </a:lnTo>
                  <a:lnTo>
                    <a:pt x="15" y="7"/>
                  </a:lnTo>
                  <a:lnTo>
                    <a:pt x="14" y="7"/>
                  </a:lnTo>
                  <a:lnTo>
                    <a:pt x="12" y="9"/>
                  </a:lnTo>
                  <a:lnTo>
                    <a:pt x="10" y="10"/>
                  </a:lnTo>
                  <a:lnTo>
                    <a:pt x="10" y="11"/>
                  </a:lnTo>
                  <a:lnTo>
                    <a:pt x="10" y="13"/>
                  </a:lnTo>
                  <a:lnTo>
                    <a:pt x="10" y="14"/>
                  </a:lnTo>
                  <a:lnTo>
                    <a:pt x="10" y="15"/>
                  </a:lnTo>
                  <a:lnTo>
                    <a:pt x="11" y="16"/>
                  </a:lnTo>
                  <a:lnTo>
                    <a:pt x="12" y="16"/>
                  </a:lnTo>
                  <a:lnTo>
                    <a:pt x="14" y="17"/>
                  </a:lnTo>
                  <a:lnTo>
                    <a:pt x="16" y="18"/>
                  </a:lnTo>
                  <a:lnTo>
                    <a:pt x="20" y="19"/>
                  </a:lnTo>
                  <a:lnTo>
                    <a:pt x="24" y="20"/>
                  </a:lnTo>
                  <a:lnTo>
                    <a:pt x="28" y="21"/>
                  </a:lnTo>
                  <a:lnTo>
                    <a:pt x="32" y="21"/>
                  </a:lnTo>
                  <a:lnTo>
                    <a:pt x="36" y="22"/>
                  </a:lnTo>
                  <a:lnTo>
                    <a:pt x="37" y="23"/>
                  </a:lnTo>
                  <a:lnTo>
                    <a:pt x="40" y="24"/>
                  </a:lnTo>
                  <a:lnTo>
                    <a:pt x="42" y="25"/>
                  </a:lnTo>
                  <a:lnTo>
                    <a:pt x="45" y="26"/>
                  </a:lnTo>
                  <a:lnTo>
                    <a:pt x="46" y="28"/>
                  </a:lnTo>
                  <a:lnTo>
                    <a:pt x="46" y="29"/>
                  </a:lnTo>
                  <a:lnTo>
                    <a:pt x="47" y="31"/>
                  </a:lnTo>
                  <a:lnTo>
                    <a:pt x="47" y="32"/>
                  </a:lnTo>
                  <a:lnTo>
                    <a:pt x="47" y="34"/>
                  </a:lnTo>
                  <a:lnTo>
                    <a:pt x="47" y="35"/>
                  </a:lnTo>
                  <a:lnTo>
                    <a:pt x="47" y="38"/>
                  </a:lnTo>
                  <a:lnTo>
                    <a:pt x="46" y="40"/>
                  </a:lnTo>
                  <a:lnTo>
                    <a:pt x="46" y="41"/>
                  </a:lnTo>
                  <a:lnTo>
                    <a:pt x="45" y="43"/>
                  </a:lnTo>
                  <a:lnTo>
                    <a:pt x="42" y="44"/>
                  </a:lnTo>
                  <a:lnTo>
                    <a:pt x="40" y="46"/>
                  </a:lnTo>
                  <a:lnTo>
                    <a:pt x="37" y="47"/>
                  </a:lnTo>
                  <a:lnTo>
                    <a:pt x="35" y="47"/>
                  </a:lnTo>
                  <a:lnTo>
                    <a:pt x="32" y="48"/>
                  </a:lnTo>
                  <a:lnTo>
                    <a:pt x="28" y="48"/>
                  </a:lnTo>
                  <a:lnTo>
                    <a:pt x="26" y="48"/>
                  </a:lnTo>
                  <a:lnTo>
                    <a:pt x="21" y="48"/>
                  </a:lnTo>
                  <a:lnTo>
                    <a:pt x="17" y="48"/>
                  </a:lnTo>
                  <a:lnTo>
                    <a:pt x="14" y="47"/>
                  </a:lnTo>
                  <a:lnTo>
                    <a:pt x="11" y="47"/>
                  </a:lnTo>
                  <a:lnTo>
                    <a:pt x="9" y="45"/>
                  </a:lnTo>
                  <a:lnTo>
                    <a:pt x="6" y="44"/>
                  </a:lnTo>
                  <a:lnTo>
                    <a:pt x="4" y="42"/>
                  </a:lnTo>
                  <a:lnTo>
                    <a:pt x="2" y="41"/>
                  </a:lnTo>
                  <a:lnTo>
                    <a:pt x="1" y="38"/>
                  </a:lnTo>
                  <a:lnTo>
                    <a:pt x="0" y="36"/>
                  </a:lnTo>
                  <a:lnTo>
                    <a:pt x="0" y="34"/>
                  </a:lnTo>
                  <a:lnTo>
                    <a:pt x="0" y="32"/>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72" name="Freeform 248"/>
            <p:cNvSpPr>
              <a:spLocks/>
            </p:cNvSpPr>
            <p:nvPr/>
          </p:nvSpPr>
          <p:spPr bwMode="auto">
            <a:xfrm>
              <a:off x="3713" y="742"/>
              <a:ext cx="45" cy="48"/>
            </a:xfrm>
            <a:custGeom>
              <a:avLst/>
              <a:gdLst/>
              <a:ahLst/>
              <a:cxnLst>
                <a:cxn ang="0">
                  <a:pos x="36" y="0"/>
                </a:cxn>
                <a:cxn ang="0">
                  <a:pos x="44" y="0"/>
                </a:cxn>
                <a:cxn ang="0">
                  <a:pos x="44" y="27"/>
                </a:cxn>
                <a:cxn ang="0">
                  <a:pos x="44" y="30"/>
                </a:cxn>
                <a:cxn ang="0">
                  <a:pos x="44" y="33"/>
                </a:cxn>
                <a:cxn ang="0">
                  <a:pos x="42" y="36"/>
                </a:cxn>
                <a:cxn ang="0">
                  <a:pos x="42" y="38"/>
                </a:cxn>
                <a:cxn ang="0">
                  <a:pos x="41" y="40"/>
                </a:cxn>
                <a:cxn ang="0">
                  <a:pos x="39" y="42"/>
                </a:cxn>
                <a:cxn ang="0">
                  <a:pos x="37" y="43"/>
                </a:cxn>
                <a:cxn ang="0">
                  <a:pos x="35" y="45"/>
                </a:cxn>
                <a:cxn ang="0">
                  <a:pos x="32" y="46"/>
                </a:cxn>
                <a:cxn ang="0">
                  <a:pos x="30" y="46"/>
                </a:cxn>
                <a:cxn ang="0">
                  <a:pos x="25" y="47"/>
                </a:cxn>
                <a:cxn ang="0">
                  <a:pos x="22" y="47"/>
                </a:cxn>
                <a:cxn ang="0">
                  <a:pos x="17" y="47"/>
                </a:cxn>
                <a:cxn ang="0">
                  <a:pos x="14" y="47"/>
                </a:cxn>
                <a:cxn ang="0">
                  <a:pos x="12" y="46"/>
                </a:cxn>
                <a:cxn ang="0">
                  <a:pos x="9" y="45"/>
                </a:cxn>
                <a:cxn ang="0">
                  <a:pos x="6" y="44"/>
                </a:cxn>
                <a:cxn ang="0">
                  <a:pos x="5" y="42"/>
                </a:cxn>
                <a:cxn ang="0">
                  <a:pos x="2" y="40"/>
                </a:cxn>
                <a:cxn ang="0">
                  <a:pos x="1" y="38"/>
                </a:cxn>
                <a:cxn ang="0">
                  <a:pos x="0" y="36"/>
                </a:cxn>
                <a:cxn ang="0">
                  <a:pos x="0" y="34"/>
                </a:cxn>
                <a:cxn ang="0">
                  <a:pos x="0" y="31"/>
                </a:cxn>
                <a:cxn ang="0">
                  <a:pos x="0" y="27"/>
                </a:cxn>
                <a:cxn ang="0">
                  <a:pos x="0" y="0"/>
                </a:cxn>
                <a:cxn ang="0">
                  <a:pos x="8" y="0"/>
                </a:cxn>
                <a:cxn ang="0">
                  <a:pos x="8" y="26"/>
                </a:cxn>
                <a:cxn ang="0">
                  <a:pos x="8" y="29"/>
                </a:cxn>
                <a:cxn ang="0">
                  <a:pos x="8" y="32"/>
                </a:cxn>
                <a:cxn ang="0">
                  <a:pos x="8" y="34"/>
                </a:cxn>
                <a:cxn ang="0">
                  <a:pos x="9" y="35"/>
                </a:cxn>
                <a:cxn ang="0">
                  <a:pos x="9" y="37"/>
                </a:cxn>
                <a:cxn ang="0">
                  <a:pos x="10" y="37"/>
                </a:cxn>
                <a:cxn ang="0">
                  <a:pos x="12" y="39"/>
                </a:cxn>
                <a:cxn ang="0">
                  <a:pos x="14" y="40"/>
                </a:cxn>
                <a:cxn ang="0">
                  <a:pos x="15" y="40"/>
                </a:cxn>
                <a:cxn ang="0">
                  <a:pos x="17" y="41"/>
                </a:cxn>
                <a:cxn ang="0">
                  <a:pos x="19" y="41"/>
                </a:cxn>
                <a:cxn ang="0">
                  <a:pos x="21" y="41"/>
                </a:cxn>
                <a:cxn ang="0">
                  <a:pos x="24" y="41"/>
                </a:cxn>
                <a:cxn ang="0">
                  <a:pos x="28" y="40"/>
                </a:cxn>
                <a:cxn ang="0">
                  <a:pos x="30" y="39"/>
                </a:cxn>
                <a:cxn ang="0">
                  <a:pos x="32" y="38"/>
                </a:cxn>
                <a:cxn ang="0">
                  <a:pos x="34" y="36"/>
                </a:cxn>
                <a:cxn ang="0">
                  <a:pos x="35" y="34"/>
                </a:cxn>
                <a:cxn ang="0">
                  <a:pos x="36" y="31"/>
                </a:cxn>
                <a:cxn ang="0">
                  <a:pos x="36" y="26"/>
                </a:cxn>
                <a:cxn ang="0">
                  <a:pos x="36" y="0"/>
                </a:cxn>
              </a:cxnLst>
              <a:rect l="0" t="0" r="r" b="b"/>
              <a:pathLst>
                <a:path w="45" h="48">
                  <a:moveTo>
                    <a:pt x="36" y="0"/>
                  </a:moveTo>
                  <a:lnTo>
                    <a:pt x="44" y="0"/>
                  </a:lnTo>
                  <a:lnTo>
                    <a:pt x="44" y="27"/>
                  </a:lnTo>
                  <a:lnTo>
                    <a:pt x="44" y="30"/>
                  </a:lnTo>
                  <a:lnTo>
                    <a:pt x="44" y="33"/>
                  </a:lnTo>
                  <a:lnTo>
                    <a:pt x="42" y="36"/>
                  </a:lnTo>
                  <a:lnTo>
                    <a:pt x="42" y="38"/>
                  </a:lnTo>
                  <a:lnTo>
                    <a:pt x="41" y="40"/>
                  </a:lnTo>
                  <a:lnTo>
                    <a:pt x="39" y="42"/>
                  </a:lnTo>
                  <a:lnTo>
                    <a:pt x="37" y="43"/>
                  </a:lnTo>
                  <a:lnTo>
                    <a:pt x="35" y="45"/>
                  </a:lnTo>
                  <a:lnTo>
                    <a:pt x="32" y="46"/>
                  </a:lnTo>
                  <a:lnTo>
                    <a:pt x="30" y="46"/>
                  </a:lnTo>
                  <a:lnTo>
                    <a:pt x="25" y="47"/>
                  </a:lnTo>
                  <a:lnTo>
                    <a:pt x="22" y="47"/>
                  </a:lnTo>
                  <a:lnTo>
                    <a:pt x="17" y="47"/>
                  </a:lnTo>
                  <a:lnTo>
                    <a:pt x="14" y="47"/>
                  </a:lnTo>
                  <a:lnTo>
                    <a:pt x="12" y="46"/>
                  </a:lnTo>
                  <a:lnTo>
                    <a:pt x="9" y="45"/>
                  </a:lnTo>
                  <a:lnTo>
                    <a:pt x="6" y="44"/>
                  </a:lnTo>
                  <a:lnTo>
                    <a:pt x="5" y="42"/>
                  </a:lnTo>
                  <a:lnTo>
                    <a:pt x="2" y="40"/>
                  </a:lnTo>
                  <a:lnTo>
                    <a:pt x="1" y="38"/>
                  </a:lnTo>
                  <a:lnTo>
                    <a:pt x="0" y="36"/>
                  </a:lnTo>
                  <a:lnTo>
                    <a:pt x="0" y="34"/>
                  </a:lnTo>
                  <a:lnTo>
                    <a:pt x="0" y="31"/>
                  </a:lnTo>
                  <a:lnTo>
                    <a:pt x="0" y="27"/>
                  </a:lnTo>
                  <a:lnTo>
                    <a:pt x="0" y="0"/>
                  </a:lnTo>
                  <a:lnTo>
                    <a:pt x="8" y="0"/>
                  </a:lnTo>
                  <a:lnTo>
                    <a:pt x="8" y="26"/>
                  </a:lnTo>
                  <a:lnTo>
                    <a:pt x="8" y="29"/>
                  </a:lnTo>
                  <a:lnTo>
                    <a:pt x="8" y="32"/>
                  </a:lnTo>
                  <a:lnTo>
                    <a:pt x="8" y="34"/>
                  </a:lnTo>
                  <a:lnTo>
                    <a:pt x="9" y="35"/>
                  </a:lnTo>
                  <a:lnTo>
                    <a:pt x="9" y="37"/>
                  </a:lnTo>
                  <a:lnTo>
                    <a:pt x="10" y="37"/>
                  </a:lnTo>
                  <a:lnTo>
                    <a:pt x="12" y="39"/>
                  </a:lnTo>
                  <a:lnTo>
                    <a:pt x="14" y="40"/>
                  </a:lnTo>
                  <a:lnTo>
                    <a:pt x="15" y="40"/>
                  </a:lnTo>
                  <a:lnTo>
                    <a:pt x="17" y="41"/>
                  </a:lnTo>
                  <a:lnTo>
                    <a:pt x="19" y="41"/>
                  </a:lnTo>
                  <a:lnTo>
                    <a:pt x="21" y="41"/>
                  </a:lnTo>
                  <a:lnTo>
                    <a:pt x="24" y="41"/>
                  </a:lnTo>
                  <a:lnTo>
                    <a:pt x="28" y="40"/>
                  </a:lnTo>
                  <a:lnTo>
                    <a:pt x="30" y="39"/>
                  </a:lnTo>
                  <a:lnTo>
                    <a:pt x="32" y="38"/>
                  </a:lnTo>
                  <a:lnTo>
                    <a:pt x="34" y="36"/>
                  </a:lnTo>
                  <a:lnTo>
                    <a:pt x="35" y="34"/>
                  </a:lnTo>
                  <a:lnTo>
                    <a:pt x="36" y="31"/>
                  </a:lnTo>
                  <a:lnTo>
                    <a:pt x="36" y="26"/>
                  </a:lnTo>
                  <a:lnTo>
                    <a:pt x="36" y="0"/>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73" name="Freeform 249"/>
            <p:cNvSpPr>
              <a:spLocks/>
            </p:cNvSpPr>
            <p:nvPr/>
          </p:nvSpPr>
          <p:spPr bwMode="auto">
            <a:xfrm>
              <a:off x="3779" y="742"/>
              <a:ext cx="43" cy="48"/>
            </a:xfrm>
            <a:custGeom>
              <a:avLst/>
              <a:gdLst/>
              <a:ahLst/>
              <a:cxnLst>
                <a:cxn ang="0">
                  <a:pos x="0" y="47"/>
                </a:cxn>
                <a:cxn ang="0">
                  <a:pos x="0" y="0"/>
                </a:cxn>
                <a:cxn ang="0">
                  <a:pos x="21" y="0"/>
                </a:cxn>
                <a:cxn ang="0">
                  <a:pos x="22" y="0"/>
                </a:cxn>
                <a:cxn ang="0">
                  <a:pos x="24" y="0"/>
                </a:cxn>
                <a:cxn ang="0">
                  <a:pos x="27" y="0"/>
                </a:cxn>
                <a:cxn ang="0">
                  <a:pos x="29" y="1"/>
                </a:cxn>
                <a:cxn ang="0">
                  <a:pos x="30" y="1"/>
                </a:cxn>
                <a:cxn ang="0">
                  <a:pos x="32" y="1"/>
                </a:cxn>
                <a:cxn ang="0">
                  <a:pos x="33" y="1"/>
                </a:cxn>
                <a:cxn ang="0">
                  <a:pos x="34" y="2"/>
                </a:cxn>
                <a:cxn ang="0">
                  <a:pos x="35" y="3"/>
                </a:cxn>
                <a:cxn ang="0">
                  <a:pos x="38" y="4"/>
                </a:cxn>
                <a:cxn ang="0">
                  <a:pos x="39" y="6"/>
                </a:cxn>
                <a:cxn ang="0">
                  <a:pos x="39" y="7"/>
                </a:cxn>
                <a:cxn ang="0">
                  <a:pos x="40" y="8"/>
                </a:cxn>
                <a:cxn ang="0">
                  <a:pos x="40" y="10"/>
                </a:cxn>
                <a:cxn ang="0">
                  <a:pos x="42" y="12"/>
                </a:cxn>
                <a:cxn ang="0">
                  <a:pos x="42" y="13"/>
                </a:cxn>
                <a:cxn ang="0">
                  <a:pos x="41" y="16"/>
                </a:cxn>
                <a:cxn ang="0">
                  <a:pos x="40" y="19"/>
                </a:cxn>
                <a:cxn ang="0">
                  <a:pos x="39" y="21"/>
                </a:cxn>
                <a:cxn ang="0">
                  <a:pos x="36" y="23"/>
                </a:cxn>
                <a:cxn ang="0">
                  <a:pos x="34" y="25"/>
                </a:cxn>
                <a:cxn ang="0">
                  <a:pos x="30" y="26"/>
                </a:cxn>
                <a:cxn ang="0">
                  <a:pos x="27" y="28"/>
                </a:cxn>
                <a:cxn ang="0">
                  <a:pos x="21" y="28"/>
                </a:cxn>
                <a:cxn ang="0">
                  <a:pos x="8" y="28"/>
                </a:cxn>
                <a:cxn ang="0">
                  <a:pos x="8" y="47"/>
                </a:cxn>
                <a:cxn ang="0">
                  <a:pos x="0" y="47"/>
                </a:cxn>
                <a:cxn ang="0">
                  <a:pos x="8" y="22"/>
                </a:cxn>
                <a:cxn ang="0">
                  <a:pos x="21" y="22"/>
                </a:cxn>
                <a:cxn ang="0">
                  <a:pos x="23" y="22"/>
                </a:cxn>
                <a:cxn ang="0">
                  <a:pos x="27" y="21"/>
                </a:cxn>
                <a:cxn ang="0">
                  <a:pos x="29" y="21"/>
                </a:cxn>
                <a:cxn ang="0">
                  <a:pos x="30" y="19"/>
                </a:cxn>
                <a:cxn ang="0">
                  <a:pos x="31" y="19"/>
                </a:cxn>
                <a:cxn ang="0">
                  <a:pos x="33" y="17"/>
                </a:cxn>
                <a:cxn ang="0">
                  <a:pos x="33" y="16"/>
                </a:cxn>
                <a:cxn ang="0">
                  <a:pos x="33" y="14"/>
                </a:cxn>
                <a:cxn ang="0">
                  <a:pos x="33" y="13"/>
                </a:cxn>
                <a:cxn ang="0">
                  <a:pos x="33" y="11"/>
                </a:cxn>
                <a:cxn ang="0">
                  <a:pos x="33" y="10"/>
                </a:cxn>
                <a:cxn ang="0">
                  <a:pos x="32" y="9"/>
                </a:cxn>
                <a:cxn ang="0">
                  <a:pos x="31" y="8"/>
                </a:cxn>
                <a:cxn ang="0">
                  <a:pos x="30" y="7"/>
                </a:cxn>
                <a:cxn ang="0">
                  <a:pos x="29" y="6"/>
                </a:cxn>
                <a:cxn ang="0">
                  <a:pos x="27" y="5"/>
                </a:cxn>
                <a:cxn ang="0">
                  <a:pos x="25" y="5"/>
                </a:cxn>
                <a:cxn ang="0">
                  <a:pos x="23" y="5"/>
                </a:cxn>
                <a:cxn ang="0">
                  <a:pos x="21" y="5"/>
                </a:cxn>
                <a:cxn ang="0">
                  <a:pos x="8" y="5"/>
                </a:cxn>
                <a:cxn ang="0">
                  <a:pos x="8" y="22"/>
                </a:cxn>
                <a:cxn ang="0">
                  <a:pos x="0" y="47"/>
                </a:cxn>
              </a:cxnLst>
              <a:rect l="0" t="0" r="r" b="b"/>
              <a:pathLst>
                <a:path w="43" h="48">
                  <a:moveTo>
                    <a:pt x="0" y="47"/>
                  </a:moveTo>
                  <a:lnTo>
                    <a:pt x="0" y="0"/>
                  </a:lnTo>
                  <a:lnTo>
                    <a:pt x="21" y="0"/>
                  </a:lnTo>
                  <a:lnTo>
                    <a:pt x="22" y="0"/>
                  </a:lnTo>
                  <a:lnTo>
                    <a:pt x="24" y="0"/>
                  </a:lnTo>
                  <a:lnTo>
                    <a:pt x="27" y="0"/>
                  </a:lnTo>
                  <a:lnTo>
                    <a:pt x="29" y="1"/>
                  </a:lnTo>
                  <a:lnTo>
                    <a:pt x="30" y="1"/>
                  </a:lnTo>
                  <a:lnTo>
                    <a:pt x="32" y="1"/>
                  </a:lnTo>
                  <a:lnTo>
                    <a:pt x="33" y="1"/>
                  </a:lnTo>
                  <a:lnTo>
                    <a:pt x="34" y="2"/>
                  </a:lnTo>
                  <a:lnTo>
                    <a:pt x="35" y="3"/>
                  </a:lnTo>
                  <a:lnTo>
                    <a:pt x="38" y="4"/>
                  </a:lnTo>
                  <a:lnTo>
                    <a:pt x="39" y="6"/>
                  </a:lnTo>
                  <a:lnTo>
                    <a:pt x="39" y="7"/>
                  </a:lnTo>
                  <a:lnTo>
                    <a:pt x="40" y="8"/>
                  </a:lnTo>
                  <a:lnTo>
                    <a:pt x="40" y="10"/>
                  </a:lnTo>
                  <a:lnTo>
                    <a:pt x="42" y="12"/>
                  </a:lnTo>
                  <a:lnTo>
                    <a:pt x="42" y="13"/>
                  </a:lnTo>
                  <a:lnTo>
                    <a:pt x="41" y="16"/>
                  </a:lnTo>
                  <a:lnTo>
                    <a:pt x="40" y="19"/>
                  </a:lnTo>
                  <a:lnTo>
                    <a:pt x="39" y="21"/>
                  </a:lnTo>
                  <a:lnTo>
                    <a:pt x="36" y="23"/>
                  </a:lnTo>
                  <a:lnTo>
                    <a:pt x="34" y="25"/>
                  </a:lnTo>
                  <a:lnTo>
                    <a:pt x="30" y="26"/>
                  </a:lnTo>
                  <a:lnTo>
                    <a:pt x="27" y="28"/>
                  </a:lnTo>
                  <a:lnTo>
                    <a:pt x="21" y="28"/>
                  </a:lnTo>
                  <a:lnTo>
                    <a:pt x="8" y="28"/>
                  </a:lnTo>
                  <a:lnTo>
                    <a:pt x="8" y="47"/>
                  </a:lnTo>
                  <a:lnTo>
                    <a:pt x="0" y="47"/>
                  </a:lnTo>
                  <a:lnTo>
                    <a:pt x="8" y="22"/>
                  </a:lnTo>
                  <a:lnTo>
                    <a:pt x="21" y="22"/>
                  </a:lnTo>
                  <a:lnTo>
                    <a:pt x="23" y="22"/>
                  </a:lnTo>
                  <a:lnTo>
                    <a:pt x="27" y="21"/>
                  </a:lnTo>
                  <a:lnTo>
                    <a:pt x="29" y="21"/>
                  </a:lnTo>
                  <a:lnTo>
                    <a:pt x="30" y="19"/>
                  </a:lnTo>
                  <a:lnTo>
                    <a:pt x="31" y="19"/>
                  </a:lnTo>
                  <a:lnTo>
                    <a:pt x="33" y="17"/>
                  </a:lnTo>
                  <a:lnTo>
                    <a:pt x="33" y="16"/>
                  </a:lnTo>
                  <a:lnTo>
                    <a:pt x="33" y="14"/>
                  </a:lnTo>
                  <a:lnTo>
                    <a:pt x="33" y="13"/>
                  </a:lnTo>
                  <a:lnTo>
                    <a:pt x="33" y="11"/>
                  </a:lnTo>
                  <a:lnTo>
                    <a:pt x="33" y="10"/>
                  </a:lnTo>
                  <a:lnTo>
                    <a:pt x="32" y="9"/>
                  </a:lnTo>
                  <a:lnTo>
                    <a:pt x="31" y="8"/>
                  </a:lnTo>
                  <a:lnTo>
                    <a:pt x="30" y="7"/>
                  </a:lnTo>
                  <a:lnTo>
                    <a:pt x="29" y="6"/>
                  </a:lnTo>
                  <a:lnTo>
                    <a:pt x="27" y="5"/>
                  </a:lnTo>
                  <a:lnTo>
                    <a:pt x="25" y="5"/>
                  </a:lnTo>
                  <a:lnTo>
                    <a:pt x="23" y="5"/>
                  </a:lnTo>
                  <a:lnTo>
                    <a:pt x="21" y="5"/>
                  </a:lnTo>
                  <a:lnTo>
                    <a:pt x="8" y="5"/>
                  </a:lnTo>
                  <a:lnTo>
                    <a:pt x="8" y="22"/>
                  </a:lnTo>
                  <a:lnTo>
                    <a:pt x="0" y="47"/>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74" name="Freeform 250"/>
            <p:cNvSpPr>
              <a:spLocks/>
            </p:cNvSpPr>
            <p:nvPr/>
          </p:nvSpPr>
          <p:spPr bwMode="auto">
            <a:xfrm>
              <a:off x="3841" y="742"/>
              <a:ext cx="43" cy="48"/>
            </a:xfrm>
            <a:custGeom>
              <a:avLst/>
              <a:gdLst/>
              <a:ahLst/>
              <a:cxnLst>
                <a:cxn ang="0">
                  <a:pos x="0" y="47"/>
                </a:cxn>
                <a:cxn ang="0">
                  <a:pos x="0" y="0"/>
                </a:cxn>
                <a:cxn ang="0">
                  <a:pos x="40" y="0"/>
                </a:cxn>
                <a:cxn ang="0">
                  <a:pos x="40" y="5"/>
                </a:cxn>
                <a:cxn ang="0">
                  <a:pos x="8" y="5"/>
                </a:cxn>
                <a:cxn ang="0">
                  <a:pos x="8" y="19"/>
                </a:cxn>
                <a:cxn ang="0">
                  <a:pos x="39" y="19"/>
                </a:cxn>
                <a:cxn ang="0">
                  <a:pos x="39" y="25"/>
                </a:cxn>
                <a:cxn ang="0">
                  <a:pos x="8" y="25"/>
                </a:cxn>
                <a:cxn ang="0">
                  <a:pos x="8" y="42"/>
                </a:cxn>
                <a:cxn ang="0">
                  <a:pos x="42" y="42"/>
                </a:cxn>
                <a:cxn ang="0">
                  <a:pos x="42" y="47"/>
                </a:cxn>
                <a:cxn ang="0">
                  <a:pos x="0" y="47"/>
                </a:cxn>
              </a:cxnLst>
              <a:rect l="0" t="0" r="r" b="b"/>
              <a:pathLst>
                <a:path w="43" h="48">
                  <a:moveTo>
                    <a:pt x="0" y="47"/>
                  </a:moveTo>
                  <a:lnTo>
                    <a:pt x="0" y="0"/>
                  </a:lnTo>
                  <a:lnTo>
                    <a:pt x="40" y="0"/>
                  </a:lnTo>
                  <a:lnTo>
                    <a:pt x="40" y="5"/>
                  </a:lnTo>
                  <a:lnTo>
                    <a:pt x="8" y="5"/>
                  </a:lnTo>
                  <a:lnTo>
                    <a:pt x="8" y="19"/>
                  </a:lnTo>
                  <a:lnTo>
                    <a:pt x="39" y="19"/>
                  </a:lnTo>
                  <a:lnTo>
                    <a:pt x="39" y="25"/>
                  </a:lnTo>
                  <a:lnTo>
                    <a:pt x="8" y="25"/>
                  </a:lnTo>
                  <a:lnTo>
                    <a:pt x="8" y="42"/>
                  </a:lnTo>
                  <a:lnTo>
                    <a:pt x="42" y="42"/>
                  </a:lnTo>
                  <a:lnTo>
                    <a:pt x="42" y="47"/>
                  </a:lnTo>
                  <a:lnTo>
                    <a:pt x="0" y="47"/>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75" name="Freeform 251"/>
            <p:cNvSpPr>
              <a:spLocks/>
            </p:cNvSpPr>
            <p:nvPr/>
          </p:nvSpPr>
          <p:spPr bwMode="auto">
            <a:xfrm>
              <a:off x="3903" y="742"/>
              <a:ext cx="50" cy="48"/>
            </a:xfrm>
            <a:custGeom>
              <a:avLst/>
              <a:gdLst/>
              <a:ahLst/>
              <a:cxnLst>
                <a:cxn ang="0">
                  <a:pos x="0" y="0"/>
                </a:cxn>
                <a:cxn ang="0">
                  <a:pos x="28" y="0"/>
                </a:cxn>
                <a:cxn ang="0">
                  <a:pos x="33" y="0"/>
                </a:cxn>
                <a:cxn ang="0">
                  <a:pos x="38" y="1"/>
                </a:cxn>
                <a:cxn ang="0">
                  <a:pos x="40" y="4"/>
                </a:cxn>
                <a:cxn ang="0">
                  <a:pos x="42" y="7"/>
                </a:cxn>
                <a:cxn ang="0">
                  <a:pos x="43" y="11"/>
                </a:cxn>
                <a:cxn ang="0">
                  <a:pos x="43" y="15"/>
                </a:cxn>
                <a:cxn ang="0">
                  <a:pos x="42" y="19"/>
                </a:cxn>
                <a:cxn ang="0">
                  <a:pos x="39" y="22"/>
                </a:cxn>
                <a:cxn ang="0">
                  <a:pos x="33" y="25"/>
                </a:cxn>
                <a:cxn ang="0">
                  <a:pos x="30" y="26"/>
                </a:cxn>
                <a:cxn ang="0">
                  <a:pos x="32" y="28"/>
                </a:cxn>
                <a:cxn ang="0">
                  <a:pos x="34" y="29"/>
                </a:cxn>
                <a:cxn ang="0">
                  <a:pos x="38" y="32"/>
                </a:cxn>
                <a:cxn ang="0">
                  <a:pos x="49" y="47"/>
                </a:cxn>
                <a:cxn ang="0">
                  <a:pos x="32" y="37"/>
                </a:cxn>
                <a:cxn ang="0">
                  <a:pos x="28" y="34"/>
                </a:cxn>
                <a:cxn ang="0">
                  <a:pos x="26" y="31"/>
                </a:cxn>
                <a:cxn ang="0">
                  <a:pos x="25" y="28"/>
                </a:cxn>
                <a:cxn ang="0">
                  <a:pos x="23" y="28"/>
                </a:cxn>
                <a:cxn ang="0">
                  <a:pos x="22" y="27"/>
                </a:cxn>
                <a:cxn ang="0">
                  <a:pos x="19" y="26"/>
                </a:cxn>
                <a:cxn ang="0">
                  <a:pos x="17" y="26"/>
                </a:cxn>
                <a:cxn ang="0">
                  <a:pos x="8" y="26"/>
                </a:cxn>
                <a:cxn ang="0">
                  <a:pos x="0" y="47"/>
                </a:cxn>
                <a:cxn ang="0">
                  <a:pos x="23" y="20"/>
                </a:cxn>
                <a:cxn ang="0">
                  <a:pos x="27" y="19"/>
                </a:cxn>
                <a:cxn ang="0">
                  <a:pos x="31" y="19"/>
                </a:cxn>
                <a:cxn ang="0">
                  <a:pos x="33" y="18"/>
                </a:cxn>
                <a:cxn ang="0">
                  <a:pos x="34" y="16"/>
                </a:cxn>
                <a:cxn ang="0">
                  <a:pos x="35" y="14"/>
                </a:cxn>
                <a:cxn ang="0">
                  <a:pos x="35" y="11"/>
                </a:cxn>
                <a:cxn ang="0">
                  <a:pos x="34" y="8"/>
                </a:cxn>
                <a:cxn ang="0">
                  <a:pos x="31" y="7"/>
                </a:cxn>
                <a:cxn ang="0">
                  <a:pos x="27" y="5"/>
                </a:cxn>
                <a:cxn ang="0">
                  <a:pos x="8" y="5"/>
                </a:cxn>
                <a:cxn ang="0">
                  <a:pos x="0" y="47"/>
                </a:cxn>
              </a:cxnLst>
              <a:rect l="0" t="0" r="r" b="b"/>
              <a:pathLst>
                <a:path w="50" h="48">
                  <a:moveTo>
                    <a:pt x="0" y="47"/>
                  </a:moveTo>
                  <a:lnTo>
                    <a:pt x="0" y="0"/>
                  </a:lnTo>
                  <a:lnTo>
                    <a:pt x="25" y="0"/>
                  </a:lnTo>
                  <a:lnTo>
                    <a:pt x="28" y="0"/>
                  </a:lnTo>
                  <a:lnTo>
                    <a:pt x="31" y="0"/>
                  </a:lnTo>
                  <a:lnTo>
                    <a:pt x="33" y="0"/>
                  </a:lnTo>
                  <a:lnTo>
                    <a:pt x="35" y="1"/>
                  </a:lnTo>
                  <a:lnTo>
                    <a:pt x="38" y="1"/>
                  </a:lnTo>
                  <a:lnTo>
                    <a:pt x="39" y="3"/>
                  </a:lnTo>
                  <a:lnTo>
                    <a:pt x="40" y="4"/>
                  </a:lnTo>
                  <a:lnTo>
                    <a:pt x="41" y="5"/>
                  </a:lnTo>
                  <a:lnTo>
                    <a:pt x="42" y="7"/>
                  </a:lnTo>
                  <a:lnTo>
                    <a:pt x="43" y="9"/>
                  </a:lnTo>
                  <a:lnTo>
                    <a:pt x="43" y="11"/>
                  </a:lnTo>
                  <a:lnTo>
                    <a:pt x="43" y="13"/>
                  </a:lnTo>
                  <a:lnTo>
                    <a:pt x="43" y="15"/>
                  </a:lnTo>
                  <a:lnTo>
                    <a:pt x="43" y="17"/>
                  </a:lnTo>
                  <a:lnTo>
                    <a:pt x="42" y="19"/>
                  </a:lnTo>
                  <a:lnTo>
                    <a:pt x="40" y="21"/>
                  </a:lnTo>
                  <a:lnTo>
                    <a:pt x="39" y="22"/>
                  </a:lnTo>
                  <a:lnTo>
                    <a:pt x="35" y="24"/>
                  </a:lnTo>
                  <a:lnTo>
                    <a:pt x="33" y="25"/>
                  </a:lnTo>
                  <a:lnTo>
                    <a:pt x="28" y="25"/>
                  </a:lnTo>
                  <a:lnTo>
                    <a:pt x="30" y="26"/>
                  </a:lnTo>
                  <a:lnTo>
                    <a:pt x="31" y="27"/>
                  </a:lnTo>
                  <a:lnTo>
                    <a:pt x="32" y="28"/>
                  </a:lnTo>
                  <a:lnTo>
                    <a:pt x="33" y="28"/>
                  </a:lnTo>
                  <a:lnTo>
                    <a:pt x="34" y="29"/>
                  </a:lnTo>
                  <a:lnTo>
                    <a:pt x="35" y="31"/>
                  </a:lnTo>
                  <a:lnTo>
                    <a:pt x="38" y="32"/>
                  </a:lnTo>
                  <a:lnTo>
                    <a:pt x="39" y="34"/>
                  </a:lnTo>
                  <a:lnTo>
                    <a:pt x="49" y="47"/>
                  </a:lnTo>
                  <a:lnTo>
                    <a:pt x="39" y="47"/>
                  </a:lnTo>
                  <a:lnTo>
                    <a:pt x="32" y="37"/>
                  </a:lnTo>
                  <a:lnTo>
                    <a:pt x="30" y="35"/>
                  </a:lnTo>
                  <a:lnTo>
                    <a:pt x="28" y="34"/>
                  </a:lnTo>
                  <a:lnTo>
                    <a:pt x="27" y="32"/>
                  </a:lnTo>
                  <a:lnTo>
                    <a:pt x="26" y="31"/>
                  </a:lnTo>
                  <a:lnTo>
                    <a:pt x="26" y="30"/>
                  </a:lnTo>
                  <a:lnTo>
                    <a:pt x="25" y="28"/>
                  </a:lnTo>
                  <a:lnTo>
                    <a:pt x="24" y="28"/>
                  </a:lnTo>
                  <a:lnTo>
                    <a:pt x="23" y="28"/>
                  </a:lnTo>
                  <a:lnTo>
                    <a:pt x="22" y="28"/>
                  </a:lnTo>
                  <a:lnTo>
                    <a:pt x="22" y="27"/>
                  </a:lnTo>
                  <a:lnTo>
                    <a:pt x="21" y="26"/>
                  </a:lnTo>
                  <a:lnTo>
                    <a:pt x="19" y="26"/>
                  </a:lnTo>
                  <a:lnTo>
                    <a:pt x="18" y="26"/>
                  </a:lnTo>
                  <a:lnTo>
                    <a:pt x="17" y="26"/>
                  </a:lnTo>
                  <a:lnTo>
                    <a:pt x="16" y="26"/>
                  </a:lnTo>
                  <a:lnTo>
                    <a:pt x="8" y="26"/>
                  </a:lnTo>
                  <a:lnTo>
                    <a:pt x="8" y="47"/>
                  </a:lnTo>
                  <a:lnTo>
                    <a:pt x="0" y="47"/>
                  </a:lnTo>
                  <a:lnTo>
                    <a:pt x="8" y="20"/>
                  </a:lnTo>
                  <a:lnTo>
                    <a:pt x="23" y="20"/>
                  </a:lnTo>
                  <a:lnTo>
                    <a:pt x="25" y="20"/>
                  </a:lnTo>
                  <a:lnTo>
                    <a:pt x="27" y="19"/>
                  </a:lnTo>
                  <a:lnTo>
                    <a:pt x="30" y="19"/>
                  </a:lnTo>
                  <a:lnTo>
                    <a:pt x="31" y="19"/>
                  </a:lnTo>
                  <a:lnTo>
                    <a:pt x="33" y="19"/>
                  </a:lnTo>
                  <a:lnTo>
                    <a:pt x="33" y="18"/>
                  </a:lnTo>
                  <a:lnTo>
                    <a:pt x="34" y="17"/>
                  </a:lnTo>
                  <a:lnTo>
                    <a:pt x="34" y="16"/>
                  </a:lnTo>
                  <a:lnTo>
                    <a:pt x="35" y="15"/>
                  </a:lnTo>
                  <a:lnTo>
                    <a:pt x="35" y="14"/>
                  </a:lnTo>
                  <a:lnTo>
                    <a:pt x="35" y="13"/>
                  </a:lnTo>
                  <a:lnTo>
                    <a:pt x="35" y="11"/>
                  </a:lnTo>
                  <a:lnTo>
                    <a:pt x="35" y="10"/>
                  </a:lnTo>
                  <a:lnTo>
                    <a:pt x="34" y="8"/>
                  </a:lnTo>
                  <a:lnTo>
                    <a:pt x="33" y="7"/>
                  </a:lnTo>
                  <a:lnTo>
                    <a:pt x="31" y="7"/>
                  </a:lnTo>
                  <a:lnTo>
                    <a:pt x="30" y="6"/>
                  </a:lnTo>
                  <a:lnTo>
                    <a:pt x="27" y="5"/>
                  </a:lnTo>
                  <a:lnTo>
                    <a:pt x="25" y="5"/>
                  </a:lnTo>
                  <a:lnTo>
                    <a:pt x="8" y="5"/>
                  </a:lnTo>
                  <a:lnTo>
                    <a:pt x="8" y="20"/>
                  </a:lnTo>
                  <a:lnTo>
                    <a:pt x="0" y="47"/>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76" name="Freeform 252"/>
            <p:cNvSpPr>
              <a:spLocks/>
            </p:cNvSpPr>
            <p:nvPr/>
          </p:nvSpPr>
          <p:spPr bwMode="auto">
            <a:xfrm>
              <a:off x="3968" y="742"/>
              <a:ext cx="47" cy="48"/>
            </a:xfrm>
            <a:custGeom>
              <a:avLst/>
              <a:gdLst/>
              <a:ahLst/>
              <a:cxnLst>
                <a:cxn ang="0">
                  <a:pos x="0" y="47"/>
                </a:cxn>
                <a:cxn ang="0">
                  <a:pos x="0" y="0"/>
                </a:cxn>
                <a:cxn ang="0">
                  <a:pos x="8" y="0"/>
                </a:cxn>
                <a:cxn ang="0">
                  <a:pos x="8" y="19"/>
                </a:cxn>
                <a:cxn ang="0">
                  <a:pos x="37" y="19"/>
                </a:cxn>
                <a:cxn ang="0">
                  <a:pos x="37" y="0"/>
                </a:cxn>
                <a:cxn ang="0">
                  <a:pos x="46" y="0"/>
                </a:cxn>
                <a:cxn ang="0">
                  <a:pos x="46" y="47"/>
                </a:cxn>
                <a:cxn ang="0">
                  <a:pos x="37" y="47"/>
                </a:cxn>
                <a:cxn ang="0">
                  <a:pos x="37" y="25"/>
                </a:cxn>
                <a:cxn ang="0">
                  <a:pos x="8" y="25"/>
                </a:cxn>
                <a:cxn ang="0">
                  <a:pos x="8" y="47"/>
                </a:cxn>
                <a:cxn ang="0">
                  <a:pos x="0" y="47"/>
                </a:cxn>
              </a:cxnLst>
              <a:rect l="0" t="0" r="r" b="b"/>
              <a:pathLst>
                <a:path w="47" h="48">
                  <a:moveTo>
                    <a:pt x="0" y="47"/>
                  </a:moveTo>
                  <a:lnTo>
                    <a:pt x="0" y="0"/>
                  </a:lnTo>
                  <a:lnTo>
                    <a:pt x="8" y="0"/>
                  </a:lnTo>
                  <a:lnTo>
                    <a:pt x="8" y="19"/>
                  </a:lnTo>
                  <a:lnTo>
                    <a:pt x="37" y="19"/>
                  </a:lnTo>
                  <a:lnTo>
                    <a:pt x="37" y="0"/>
                  </a:lnTo>
                  <a:lnTo>
                    <a:pt x="46" y="0"/>
                  </a:lnTo>
                  <a:lnTo>
                    <a:pt x="46" y="47"/>
                  </a:lnTo>
                  <a:lnTo>
                    <a:pt x="37" y="47"/>
                  </a:lnTo>
                  <a:lnTo>
                    <a:pt x="37" y="25"/>
                  </a:lnTo>
                  <a:lnTo>
                    <a:pt x="8" y="25"/>
                  </a:lnTo>
                  <a:lnTo>
                    <a:pt x="8" y="47"/>
                  </a:lnTo>
                  <a:lnTo>
                    <a:pt x="0" y="47"/>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77" name="Freeform 253"/>
            <p:cNvSpPr>
              <a:spLocks/>
            </p:cNvSpPr>
            <p:nvPr/>
          </p:nvSpPr>
          <p:spPr bwMode="auto">
            <a:xfrm>
              <a:off x="4035" y="742"/>
              <a:ext cx="40" cy="48"/>
            </a:xfrm>
            <a:custGeom>
              <a:avLst/>
              <a:gdLst/>
              <a:ahLst/>
              <a:cxnLst>
                <a:cxn ang="0">
                  <a:pos x="0" y="47"/>
                </a:cxn>
                <a:cxn ang="0">
                  <a:pos x="0" y="0"/>
                </a:cxn>
                <a:cxn ang="0">
                  <a:pos x="38" y="0"/>
                </a:cxn>
                <a:cxn ang="0">
                  <a:pos x="38" y="5"/>
                </a:cxn>
                <a:cxn ang="0">
                  <a:pos x="8" y="5"/>
                </a:cxn>
                <a:cxn ang="0">
                  <a:pos x="8" y="19"/>
                </a:cxn>
                <a:cxn ang="0">
                  <a:pos x="36" y="19"/>
                </a:cxn>
                <a:cxn ang="0">
                  <a:pos x="36" y="25"/>
                </a:cxn>
                <a:cxn ang="0">
                  <a:pos x="8" y="25"/>
                </a:cxn>
                <a:cxn ang="0">
                  <a:pos x="8" y="42"/>
                </a:cxn>
                <a:cxn ang="0">
                  <a:pos x="39" y="42"/>
                </a:cxn>
                <a:cxn ang="0">
                  <a:pos x="39" y="47"/>
                </a:cxn>
                <a:cxn ang="0">
                  <a:pos x="0" y="47"/>
                </a:cxn>
              </a:cxnLst>
              <a:rect l="0" t="0" r="r" b="b"/>
              <a:pathLst>
                <a:path w="40" h="48">
                  <a:moveTo>
                    <a:pt x="0" y="47"/>
                  </a:moveTo>
                  <a:lnTo>
                    <a:pt x="0" y="0"/>
                  </a:lnTo>
                  <a:lnTo>
                    <a:pt x="38" y="0"/>
                  </a:lnTo>
                  <a:lnTo>
                    <a:pt x="38" y="5"/>
                  </a:lnTo>
                  <a:lnTo>
                    <a:pt x="8" y="5"/>
                  </a:lnTo>
                  <a:lnTo>
                    <a:pt x="8" y="19"/>
                  </a:lnTo>
                  <a:lnTo>
                    <a:pt x="36" y="19"/>
                  </a:lnTo>
                  <a:lnTo>
                    <a:pt x="36" y="25"/>
                  </a:lnTo>
                  <a:lnTo>
                    <a:pt x="8" y="25"/>
                  </a:lnTo>
                  <a:lnTo>
                    <a:pt x="8" y="42"/>
                  </a:lnTo>
                  <a:lnTo>
                    <a:pt x="39" y="42"/>
                  </a:lnTo>
                  <a:lnTo>
                    <a:pt x="39" y="47"/>
                  </a:lnTo>
                  <a:lnTo>
                    <a:pt x="0" y="47"/>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78" name="Freeform 254"/>
            <p:cNvSpPr>
              <a:spLocks/>
            </p:cNvSpPr>
            <p:nvPr/>
          </p:nvSpPr>
          <p:spPr bwMode="auto">
            <a:xfrm>
              <a:off x="4087" y="742"/>
              <a:ext cx="56" cy="48"/>
            </a:xfrm>
            <a:custGeom>
              <a:avLst/>
              <a:gdLst/>
              <a:ahLst/>
              <a:cxnLst>
                <a:cxn ang="0">
                  <a:pos x="0" y="47"/>
                </a:cxn>
                <a:cxn ang="0">
                  <a:pos x="23" y="0"/>
                </a:cxn>
                <a:cxn ang="0">
                  <a:pos x="31" y="0"/>
                </a:cxn>
                <a:cxn ang="0">
                  <a:pos x="55" y="47"/>
                </a:cxn>
                <a:cxn ang="0">
                  <a:pos x="47" y="47"/>
                </a:cxn>
                <a:cxn ang="0">
                  <a:pos x="39" y="32"/>
                </a:cxn>
                <a:cxn ang="0">
                  <a:pos x="14" y="32"/>
                </a:cxn>
                <a:cxn ang="0">
                  <a:pos x="7" y="47"/>
                </a:cxn>
                <a:cxn ang="0">
                  <a:pos x="0" y="47"/>
                </a:cxn>
                <a:cxn ang="0">
                  <a:pos x="18" y="27"/>
                </a:cxn>
                <a:cxn ang="0">
                  <a:pos x="36" y="27"/>
                </a:cxn>
                <a:cxn ang="0">
                  <a:pos x="30" y="15"/>
                </a:cxn>
                <a:cxn ang="0">
                  <a:pos x="29" y="12"/>
                </a:cxn>
                <a:cxn ang="0">
                  <a:pos x="29" y="9"/>
                </a:cxn>
                <a:cxn ang="0">
                  <a:pos x="28" y="7"/>
                </a:cxn>
                <a:cxn ang="0">
                  <a:pos x="25" y="5"/>
                </a:cxn>
                <a:cxn ang="0">
                  <a:pos x="25" y="7"/>
                </a:cxn>
                <a:cxn ang="0">
                  <a:pos x="25" y="10"/>
                </a:cxn>
                <a:cxn ang="0">
                  <a:pos x="24" y="12"/>
                </a:cxn>
                <a:cxn ang="0">
                  <a:pos x="23" y="14"/>
                </a:cxn>
                <a:cxn ang="0">
                  <a:pos x="18" y="27"/>
                </a:cxn>
                <a:cxn ang="0">
                  <a:pos x="0" y="47"/>
                </a:cxn>
              </a:cxnLst>
              <a:rect l="0" t="0" r="r" b="b"/>
              <a:pathLst>
                <a:path w="56" h="48">
                  <a:moveTo>
                    <a:pt x="0" y="47"/>
                  </a:moveTo>
                  <a:lnTo>
                    <a:pt x="23" y="0"/>
                  </a:lnTo>
                  <a:lnTo>
                    <a:pt x="31" y="0"/>
                  </a:lnTo>
                  <a:lnTo>
                    <a:pt x="55" y="47"/>
                  </a:lnTo>
                  <a:lnTo>
                    <a:pt x="47" y="47"/>
                  </a:lnTo>
                  <a:lnTo>
                    <a:pt x="39" y="32"/>
                  </a:lnTo>
                  <a:lnTo>
                    <a:pt x="14" y="32"/>
                  </a:lnTo>
                  <a:lnTo>
                    <a:pt x="7" y="47"/>
                  </a:lnTo>
                  <a:lnTo>
                    <a:pt x="0" y="47"/>
                  </a:lnTo>
                  <a:lnTo>
                    <a:pt x="18" y="27"/>
                  </a:lnTo>
                  <a:lnTo>
                    <a:pt x="36" y="27"/>
                  </a:lnTo>
                  <a:lnTo>
                    <a:pt x="30" y="15"/>
                  </a:lnTo>
                  <a:lnTo>
                    <a:pt x="29" y="12"/>
                  </a:lnTo>
                  <a:lnTo>
                    <a:pt x="29" y="9"/>
                  </a:lnTo>
                  <a:lnTo>
                    <a:pt x="28" y="7"/>
                  </a:lnTo>
                  <a:lnTo>
                    <a:pt x="25" y="5"/>
                  </a:lnTo>
                  <a:lnTo>
                    <a:pt x="25" y="7"/>
                  </a:lnTo>
                  <a:lnTo>
                    <a:pt x="25" y="10"/>
                  </a:lnTo>
                  <a:lnTo>
                    <a:pt x="24" y="12"/>
                  </a:lnTo>
                  <a:lnTo>
                    <a:pt x="23" y="14"/>
                  </a:lnTo>
                  <a:lnTo>
                    <a:pt x="18" y="27"/>
                  </a:lnTo>
                  <a:lnTo>
                    <a:pt x="0" y="47"/>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79" name="Freeform 255"/>
            <p:cNvSpPr>
              <a:spLocks/>
            </p:cNvSpPr>
            <p:nvPr/>
          </p:nvSpPr>
          <p:spPr bwMode="auto">
            <a:xfrm>
              <a:off x="4143" y="742"/>
              <a:ext cx="49" cy="48"/>
            </a:xfrm>
            <a:custGeom>
              <a:avLst/>
              <a:gdLst/>
              <a:ahLst/>
              <a:cxnLst>
                <a:cxn ang="0">
                  <a:pos x="20" y="47"/>
                </a:cxn>
                <a:cxn ang="0">
                  <a:pos x="20" y="5"/>
                </a:cxn>
                <a:cxn ang="0">
                  <a:pos x="0" y="5"/>
                </a:cxn>
                <a:cxn ang="0">
                  <a:pos x="0" y="0"/>
                </a:cxn>
                <a:cxn ang="0">
                  <a:pos x="48" y="0"/>
                </a:cxn>
                <a:cxn ang="0">
                  <a:pos x="48" y="5"/>
                </a:cxn>
                <a:cxn ang="0">
                  <a:pos x="29" y="5"/>
                </a:cxn>
                <a:cxn ang="0">
                  <a:pos x="29" y="47"/>
                </a:cxn>
                <a:cxn ang="0">
                  <a:pos x="20" y="47"/>
                </a:cxn>
              </a:cxnLst>
              <a:rect l="0" t="0" r="r" b="b"/>
              <a:pathLst>
                <a:path w="49" h="48">
                  <a:moveTo>
                    <a:pt x="20" y="47"/>
                  </a:moveTo>
                  <a:lnTo>
                    <a:pt x="20" y="5"/>
                  </a:lnTo>
                  <a:lnTo>
                    <a:pt x="0" y="5"/>
                  </a:lnTo>
                  <a:lnTo>
                    <a:pt x="0" y="0"/>
                  </a:lnTo>
                  <a:lnTo>
                    <a:pt x="48" y="0"/>
                  </a:lnTo>
                  <a:lnTo>
                    <a:pt x="48" y="5"/>
                  </a:lnTo>
                  <a:lnTo>
                    <a:pt x="29" y="5"/>
                  </a:lnTo>
                  <a:lnTo>
                    <a:pt x="29" y="47"/>
                  </a:lnTo>
                  <a:lnTo>
                    <a:pt x="20" y="47"/>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80" name="Freeform 256"/>
            <p:cNvSpPr>
              <a:spLocks/>
            </p:cNvSpPr>
            <p:nvPr/>
          </p:nvSpPr>
          <p:spPr bwMode="auto">
            <a:xfrm>
              <a:off x="4205" y="742"/>
              <a:ext cx="44" cy="48"/>
            </a:xfrm>
            <a:custGeom>
              <a:avLst/>
              <a:gdLst/>
              <a:ahLst/>
              <a:cxnLst>
                <a:cxn ang="0">
                  <a:pos x="0" y="47"/>
                </a:cxn>
                <a:cxn ang="0">
                  <a:pos x="0" y="0"/>
                </a:cxn>
                <a:cxn ang="0">
                  <a:pos x="41" y="0"/>
                </a:cxn>
                <a:cxn ang="0">
                  <a:pos x="41" y="5"/>
                </a:cxn>
                <a:cxn ang="0">
                  <a:pos x="8" y="5"/>
                </a:cxn>
                <a:cxn ang="0">
                  <a:pos x="8" y="19"/>
                </a:cxn>
                <a:cxn ang="0">
                  <a:pos x="40" y="19"/>
                </a:cxn>
                <a:cxn ang="0">
                  <a:pos x="40" y="25"/>
                </a:cxn>
                <a:cxn ang="0">
                  <a:pos x="8" y="25"/>
                </a:cxn>
                <a:cxn ang="0">
                  <a:pos x="8" y="42"/>
                </a:cxn>
                <a:cxn ang="0">
                  <a:pos x="43" y="42"/>
                </a:cxn>
                <a:cxn ang="0">
                  <a:pos x="43" y="47"/>
                </a:cxn>
                <a:cxn ang="0">
                  <a:pos x="0" y="47"/>
                </a:cxn>
              </a:cxnLst>
              <a:rect l="0" t="0" r="r" b="b"/>
              <a:pathLst>
                <a:path w="44" h="48">
                  <a:moveTo>
                    <a:pt x="0" y="47"/>
                  </a:moveTo>
                  <a:lnTo>
                    <a:pt x="0" y="0"/>
                  </a:lnTo>
                  <a:lnTo>
                    <a:pt x="41" y="0"/>
                  </a:lnTo>
                  <a:lnTo>
                    <a:pt x="41" y="5"/>
                  </a:lnTo>
                  <a:lnTo>
                    <a:pt x="8" y="5"/>
                  </a:lnTo>
                  <a:lnTo>
                    <a:pt x="8" y="19"/>
                  </a:lnTo>
                  <a:lnTo>
                    <a:pt x="40" y="19"/>
                  </a:lnTo>
                  <a:lnTo>
                    <a:pt x="40" y="25"/>
                  </a:lnTo>
                  <a:lnTo>
                    <a:pt x="8" y="25"/>
                  </a:lnTo>
                  <a:lnTo>
                    <a:pt x="8" y="42"/>
                  </a:lnTo>
                  <a:lnTo>
                    <a:pt x="43" y="42"/>
                  </a:lnTo>
                  <a:lnTo>
                    <a:pt x="43" y="47"/>
                  </a:lnTo>
                  <a:lnTo>
                    <a:pt x="0" y="47"/>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81" name="Freeform 257"/>
            <p:cNvSpPr>
              <a:spLocks/>
            </p:cNvSpPr>
            <p:nvPr/>
          </p:nvSpPr>
          <p:spPr bwMode="auto">
            <a:xfrm>
              <a:off x="4268" y="742"/>
              <a:ext cx="50" cy="48"/>
            </a:xfrm>
            <a:custGeom>
              <a:avLst/>
              <a:gdLst/>
              <a:ahLst/>
              <a:cxnLst>
                <a:cxn ang="0">
                  <a:pos x="0" y="0"/>
                </a:cxn>
                <a:cxn ang="0">
                  <a:pos x="28" y="0"/>
                </a:cxn>
                <a:cxn ang="0">
                  <a:pos x="33" y="0"/>
                </a:cxn>
                <a:cxn ang="0">
                  <a:pos x="38" y="1"/>
                </a:cxn>
                <a:cxn ang="0">
                  <a:pos x="40" y="4"/>
                </a:cxn>
                <a:cxn ang="0">
                  <a:pos x="42" y="7"/>
                </a:cxn>
                <a:cxn ang="0">
                  <a:pos x="43" y="11"/>
                </a:cxn>
                <a:cxn ang="0">
                  <a:pos x="43" y="15"/>
                </a:cxn>
                <a:cxn ang="0">
                  <a:pos x="42" y="19"/>
                </a:cxn>
                <a:cxn ang="0">
                  <a:pos x="39" y="22"/>
                </a:cxn>
                <a:cxn ang="0">
                  <a:pos x="33" y="25"/>
                </a:cxn>
                <a:cxn ang="0">
                  <a:pos x="30" y="26"/>
                </a:cxn>
                <a:cxn ang="0">
                  <a:pos x="32" y="28"/>
                </a:cxn>
                <a:cxn ang="0">
                  <a:pos x="34" y="29"/>
                </a:cxn>
                <a:cxn ang="0">
                  <a:pos x="38" y="32"/>
                </a:cxn>
                <a:cxn ang="0">
                  <a:pos x="49" y="47"/>
                </a:cxn>
                <a:cxn ang="0">
                  <a:pos x="32" y="37"/>
                </a:cxn>
                <a:cxn ang="0">
                  <a:pos x="28" y="34"/>
                </a:cxn>
                <a:cxn ang="0">
                  <a:pos x="26" y="31"/>
                </a:cxn>
                <a:cxn ang="0">
                  <a:pos x="25" y="28"/>
                </a:cxn>
                <a:cxn ang="0">
                  <a:pos x="23" y="28"/>
                </a:cxn>
                <a:cxn ang="0">
                  <a:pos x="22" y="27"/>
                </a:cxn>
                <a:cxn ang="0">
                  <a:pos x="19" y="26"/>
                </a:cxn>
                <a:cxn ang="0">
                  <a:pos x="17" y="26"/>
                </a:cxn>
                <a:cxn ang="0">
                  <a:pos x="8" y="26"/>
                </a:cxn>
                <a:cxn ang="0">
                  <a:pos x="0" y="47"/>
                </a:cxn>
                <a:cxn ang="0">
                  <a:pos x="23" y="20"/>
                </a:cxn>
                <a:cxn ang="0">
                  <a:pos x="27" y="19"/>
                </a:cxn>
                <a:cxn ang="0">
                  <a:pos x="31" y="19"/>
                </a:cxn>
                <a:cxn ang="0">
                  <a:pos x="33" y="18"/>
                </a:cxn>
                <a:cxn ang="0">
                  <a:pos x="34" y="16"/>
                </a:cxn>
                <a:cxn ang="0">
                  <a:pos x="35" y="14"/>
                </a:cxn>
                <a:cxn ang="0">
                  <a:pos x="35" y="11"/>
                </a:cxn>
                <a:cxn ang="0">
                  <a:pos x="34" y="8"/>
                </a:cxn>
                <a:cxn ang="0">
                  <a:pos x="31" y="7"/>
                </a:cxn>
                <a:cxn ang="0">
                  <a:pos x="27" y="5"/>
                </a:cxn>
                <a:cxn ang="0">
                  <a:pos x="8" y="5"/>
                </a:cxn>
                <a:cxn ang="0">
                  <a:pos x="0" y="47"/>
                </a:cxn>
              </a:cxnLst>
              <a:rect l="0" t="0" r="r" b="b"/>
              <a:pathLst>
                <a:path w="50" h="48">
                  <a:moveTo>
                    <a:pt x="0" y="47"/>
                  </a:moveTo>
                  <a:lnTo>
                    <a:pt x="0" y="0"/>
                  </a:lnTo>
                  <a:lnTo>
                    <a:pt x="25" y="0"/>
                  </a:lnTo>
                  <a:lnTo>
                    <a:pt x="28" y="0"/>
                  </a:lnTo>
                  <a:lnTo>
                    <a:pt x="31" y="0"/>
                  </a:lnTo>
                  <a:lnTo>
                    <a:pt x="33" y="0"/>
                  </a:lnTo>
                  <a:lnTo>
                    <a:pt x="35" y="1"/>
                  </a:lnTo>
                  <a:lnTo>
                    <a:pt x="38" y="1"/>
                  </a:lnTo>
                  <a:lnTo>
                    <a:pt x="39" y="3"/>
                  </a:lnTo>
                  <a:lnTo>
                    <a:pt x="40" y="4"/>
                  </a:lnTo>
                  <a:lnTo>
                    <a:pt x="41" y="5"/>
                  </a:lnTo>
                  <a:lnTo>
                    <a:pt x="42" y="7"/>
                  </a:lnTo>
                  <a:lnTo>
                    <a:pt x="43" y="9"/>
                  </a:lnTo>
                  <a:lnTo>
                    <a:pt x="43" y="11"/>
                  </a:lnTo>
                  <a:lnTo>
                    <a:pt x="43" y="13"/>
                  </a:lnTo>
                  <a:lnTo>
                    <a:pt x="43" y="15"/>
                  </a:lnTo>
                  <a:lnTo>
                    <a:pt x="43" y="17"/>
                  </a:lnTo>
                  <a:lnTo>
                    <a:pt x="42" y="19"/>
                  </a:lnTo>
                  <a:lnTo>
                    <a:pt x="40" y="21"/>
                  </a:lnTo>
                  <a:lnTo>
                    <a:pt x="39" y="22"/>
                  </a:lnTo>
                  <a:lnTo>
                    <a:pt x="35" y="24"/>
                  </a:lnTo>
                  <a:lnTo>
                    <a:pt x="33" y="25"/>
                  </a:lnTo>
                  <a:lnTo>
                    <a:pt x="28" y="25"/>
                  </a:lnTo>
                  <a:lnTo>
                    <a:pt x="30" y="26"/>
                  </a:lnTo>
                  <a:lnTo>
                    <a:pt x="31" y="27"/>
                  </a:lnTo>
                  <a:lnTo>
                    <a:pt x="32" y="28"/>
                  </a:lnTo>
                  <a:lnTo>
                    <a:pt x="33" y="28"/>
                  </a:lnTo>
                  <a:lnTo>
                    <a:pt x="34" y="29"/>
                  </a:lnTo>
                  <a:lnTo>
                    <a:pt x="35" y="31"/>
                  </a:lnTo>
                  <a:lnTo>
                    <a:pt x="38" y="32"/>
                  </a:lnTo>
                  <a:lnTo>
                    <a:pt x="39" y="34"/>
                  </a:lnTo>
                  <a:lnTo>
                    <a:pt x="49" y="47"/>
                  </a:lnTo>
                  <a:lnTo>
                    <a:pt x="39" y="47"/>
                  </a:lnTo>
                  <a:lnTo>
                    <a:pt x="32" y="37"/>
                  </a:lnTo>
                  <a:lnTo>
                    <a:pt x="30" y="35"/>
                  </a:lnTo>
                  <a:lnTo>
                    <a:pt x="28" y="34"/>
                  </a:lnTo>
                  <a:lnTo>
                    <a:pt x="27" y="32"/>
                  </a:lnTo>
                  <a:lnTo>
                    <a:pt x="26" y="31"/>
                  </a:lnTo>
                  <a:lnTo>
                    <a:pt x="26" y="30"/>
                  </a:lnTo>
                  <a:lnTo>
                    <a:pt x="25" y="28"/>
                  </a:lnTo>
                  <a:lnTo>
                    <a:pt x="24" y="28"/>
                  </a:lnTo>
                  <a:lnTo>
                    <a:pt x="23" y="28"/>
                  </a:lnTo>
                  <a:lnTo>
                    <a:pt x="22" y="28"/>
                  </a:lnTo>
                  <a:lnTo>
                    <a:pt x="22" y="27"/>
                  </a:lnTo>
                  <a:lnTo>
                    <a:pt x="21" y="26"/>
                  </a:lnTo>
                  <a:lnTo>
                    <a:pt x="19" y="26"/>
                  </a:lnTo>
                  <a:lnTo>
                    <a:pt x="18" y="26"/>
                  </a:lnTo>
                  <a:lnTo>
                    <a:pt x="17" y="26"/>
                  </a:lnTo>
                  <a:lnTo>
                    <a:pt x="16" y="26"/>
                  </a:lnTo>
                  <a:lnTo>
                    <a:pt x="8" y="26"/>
                  </a:lnTo>
                  <a:lnTo>
                    <a:pt x="8" y="47"/>
                  </a:lnTo>
                  <a:lnTo>
                    <a:pt x="0" y="47"/>
                  </a:lnTo>
                  <a:lnTo>
                    <a:pt x="8" y="20"/>
                  </a:lnTo>
                  <a:lnTo>
                    <a:pt x="23" y="20"/>
                  </a:lnTo>
                  <a:lnTo>
                    <a:pt x="25" y="20"/>
                  </a:lnTo>
                  <a:lnTo>
                    <a:pt x="27" y="19"/>
                  </a:lnTo>
                  <a:lnTo>
                    <a:pt x="30" y="19"/>
                  </a:lnTo>
                  <a:lnTo>
                    <a:pt x="31" y="19"/>
                  </a:lnTo>
                  <a:lnTo>
                    <a:pt x="33" y="19"/>
                  </a:lnTo>
                  <a:lnTo>
                    <a:pt x="33" y="18"/>
                  </a:lnTo>
                  <a:lnTo>
                    <a:pt x="34" y="17"/>
                  </a:lnTo>
                  <a:lnTo>
                    <a:pt x="34" y="16"/>
                  </a:lnTo>
                  <a:lnTo>
                    <a:pt x="35" y="15"/>
                  </a:lnTo>
                  <a:lnTo>
                    <a:pt x="35" y="14"/>
                  </a:lnTo>
                  <a:lnTo>
                    <a:pt x="35" y="13"/>
                  </a:lnTo>
                  <a:lnTo>
                    <a:pt x="35" y="11"/>
                  </a:lnTo>
                  <a:lnTo>
                    <a:pt x="35" y="10"/>
                  </a:lnTo>
                  <a:lnTo>
                    <a:pt x="34" y="8"/>
                  </a:lnTo>
                  <a:lnTo>
                    <a:pt x="33" y="7"/>
                  </a:lnTo>
                  <a:lnTo>
                    <a:pt x="31" y="7"/>
                  </a:lnTo>
                  <a:lnTo>
                    <a:pt x="30" y="6"/>
                  </a:lnTo>
                  <a:lnTo>
                    <a:pt x="27" y="5"/>
                  </a:lnTo>
                  <a:lnTo>
                    <a:pt x="25" y="5"/>
                  </a:lnTo>
                  <a:lnTo>
                    <a:pt x="8" y="5"/>
                  </a:lnTo>
                  <a:lnTo>
                    <a:pt x="8" y="20"/>
                  </a:lnTo>
                  <a:lnTo>
                    <a:pt x="0" y="47"/>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82" name="Freeform 258"/>
            <p:cNvSpPr>
              <a:spLocks/>
            </p:cNvSpPr>
            <p:nvPr/>
          </p:nvSpPr>
          <p:spPr bwMode="auto">
            <a:xfrm>
              <a:off x="3976" y="2037"/>
              <a:ext cx="40" cy="48"/>
            </a:xfrm>
            <a:custGeom>
              <a:avLst/>
              <a:gdLst/>
              <a:ahLst/>
              <a:cxnLst>
                <a:cxn ang="0">
                  <a:pos x="0" y="47"/>
                </a:cxn>
                <a:cxn ang="0">
                  <a:pos x="0" y="0"/>
                </a:cxn>
                <a:cxn ang="0">
                  <a:pos x="38" y="0"/>
                </a:cxn>
                <a:cxn ang="0">
                  <a:pos x="38" y="6"/>
                </a:cxn>
                <a:cxn ang="0">
                  <a:pos x="9" y="6"/>
                </a:cxn>
                <a:cxn ang="0">
                  <a:pos x="9" y="20"/>
                </a:cxn>
                <a:cxn ang="0">
                  <a:pos x="36" y="20"/>
                </a:cxn>
                <a:cxn ang="0">
                  <a:pos x="36" y="26"/>
                </a:cxn>
                <a:cxn ang="0">
                  <a:pos x="9" y="26"/>
                </a:cxn>
                <a:cxn ang="0">
                  <a:pos x="9" y="42"/>
                </a:cxn>
                <a:cxn ang="0">
                  <a:pos x="39" y="42"/>
                </a:cxn>
                <a:cxn ang="0">
                  <a:pos x="39" y="47"/>
                </a:cxn>
                <a:cxn ang="0">
                  <a:pos x="0" y="47"/>
                </a:cxn>
              </a:cxnLst>
              <a:rect l="0" t="0" r="r" b="b"/>
              <a:pathLst>
                <a:path w="40" h="48">
                  <a:moveTo>
                    <a:pt x="0" y="47"/>
                  </a:moveTo>
                  <a:lnTo>
                    <a:pt x="0" y="0"/>
                  </a:lnTo>
                  <a:lnTo>
                    <a:pt x="38" y="0"/>
                  </a:lnTo>
                  <a:lnTo>
                    <a:pt x="38" y="6"/>
                  </a:lnTo>
                  <a:lnTo>
                    <a:pt x="9" y="6"/>
                  </a:lnTo>
                  <a:lnTo>
                    <a:pt x="9" y="20"/>
                  </a:lnTo>
                  <a:lnTo>
                    <a:pt x="36" y="20"/>
                  </a:lnTo>
                  <a:lnTo>
                    <a:pt x="36" y="26"/>
                  </a:lnTo>
                  <a:lnTo>
                    <a:pt x="9" y="26"/>
                  </a:lnTo>
                  <a:lnTo>
                    <a:pt x="9" y="42"/>
                  </a:lnTo>
                  <a:lnTo>
                    <a:pt x="39" y="42"/>
                  </a:lnTo>
                  <a:lnTo>
                    <a:pt x="39" y="47"/>
                  </a:lnTo>
                  <a:lnTo>
                    <a:pt x="0" y="47"/>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83" name="Freeform 259"/>
            <p:cNvSpPr>
              <a:spLocks/>
            </p:cNvSpPr>
            <p:nvPr/>
          </p:nvSpPr>
          <p:spPr bwMode="auto">
            <a:xfrm>
              <a:off x="4034" y="2037"/>
              <a:ext cx="49" cy="49"/>
            </a:xfrm>
            <a:custGeom>
              <a:avLst/>
              <a:gdLst/>
              <a:ahLst/>
              <a:cxnLst>
                <a:cxn ang="0">
                  <a:pos x="48" y="32"/>
                </a:cxn>
                <a:cxn ang="0">
                  <a:pos x="45" y="39"/>
                </a:cxn>
                <a:cxn ang="0">
                  <a:pos x="40" y="44"/>
                </a:cxn>
                <a:cxn ang="0">
                  <a:pos x="33" y="47"/>
                </a:cxn>
                <a:cxn ang="0">
                  <a:pos x="26" y="48"/>
                </a:cxn>
                <a:cxn ang="0">
                  <a:pos x="18" y="47"/>
                </a:cxn>
                <a:cxn ang="0">
                  <a:pos x="11" y="45"/>
                </a:cxn>
                <a:cxn ang="0">
                  <a:pos x="7" y="41"/>
                </a:cxn>
                <a:cxn ang="0">
                  <a:pos x="3" y="36"/>
                </a:cxn>
                <a:cxn ang="0">
                  <a:pos x="2" y="33"/>
                </a:cxn>
                <a:cxn ang="0">
                  <a:pos x="1" y="30"/>
                </a:cxn>
                <a:cxn ang="0">
                  <a:pos x="0" y="27"/>
                </a:cxn>
                <a:cxn ang="0">
                  <a:pos x="0" y="24"/>
                </a:cxn>
                <a:cxn ang="0">
                  <a:pos x="0" y="20"/>
                </a:cxn>
                <a:cxn ang="0">
                  <a:pos x="1" y="17"/>
                </a:cxn>
                <a:cxn ang="0">
                  <a:pos x="2" y="14"/>
                </a:cxn>
                <a:cxn ang="0">
                  <a:pos x="3" y="11"/>
                </a:cxn>
                <a:cxn ang="0">
                  <a:pos x="7" y="6"/>
                </a:cxn>
                <a:cxn ang="0">
                  <a:pos x="12" y="3"/>
                </a:cxn>
                <a:cxn ang="0">
                  <a:pos x="19" y="1"/>
                </a:cxn>
                <a:cxn ang="0">
                  <a:pos x="26" y="0"/>
                </a:cxn>
                <a:cxn ang="0">
                  <a:pos x="32" y="1"/>
                </a:cxn>
                <a:cxn ang="0">
                  <a:pos x="39" y="3"/>
                </a:cxn>
                <a:cxn ang="0">
                  <a:pos x="44" y="8"/>
                </a:cxn>
                <a:cxn ang="0">
                  <a:pos x="47" y="14"/>
                </a:cxn>
                <a:cxn ang="0">
                  <a:pos x="38" y="13"/>
                </a:cxn>
                <a:cxn ang="0">
                  <a:pos x="35" y="9"/>
                </a:cxn>
                <a:cxn ang="0">
                  <a:pos x="31" y="7"/>
                </a:cxn>
                <a:cxn ang="0">
                  <a:pos x="27" y="5"/>
                </a:cxn>
                <a:cxn ang="0">
                  <a:pos x="22" y="5"/>
                </a:cxn>
                <a:cxn ang="0">
                  <a:pos x="17" y="7"/>
                </a:cxn>
                <a:cxn ang="0">
                  <a:pos x="13" y="9"/>
                </a:cxn>
                <a:cxn ang="0">
                  <a:pos x="10" y="13"/>
                </a:cxn>
                <a:cxn ang="0">
                  <a:pos x="9" y="17"/>
                </a:cxn>
                <a:cxn ang="0">
                  <a:pos x="8" y="21"/>
                </a:cxn>
                <a:cxn ang="0">
                  <a:pos x="8" y="27"/>
                </a:cxn>
                <a:cxn ang="0">
                  <a:pos x="9" y="32"/>
                </a:cxn>
                <a:cxn ang="0">
                  <a:pos x="10" y="35"/>
                </a:cxn>
                <a:cxn ang="0">
                  <a:pos x="13" y="39"/>
                </a:cxn>
                <a:cxn ang="0">
                  <a:pos x="18" y="41"/>
                </a:cxn>
                <a:cxn ang="0">
                  <a:pos x="22" y="42"/>
                </a:cxn>
                <a:cxn ang="0">
                  <a:pos x="27" y="42"/>
                </a:cxn>
                <a:cxn ang="0">
                  <a:pos x="32" y="41"/>
                </a:cxn>
                <a:cxn ang="0">
                  <a:pos x="36" y="38"/>
                </a:cxn>
                <a:cxn ang="0">
                  <a:pos x="39" y="34"/>
                </a:cxn>
                <a:cxn ang="0">
                  <a:pos x="40" y="30"/>
                </a:cxn>
              </a:cxnLst>
              <a:rect l="0" t="0" r="r" b="b"/>
              <a:pathLst>
                <a:path w="49" h="49">
                  <a:moveTo>
                    <a:pt x="40" y="30"/>
                  </a:moveTo>
                  <a:lnTo>
                    <a:pt x="48" y="32"/>
                  </a:lnTo>
                  <a:lnTo>
                    <a:pt x="47" y="36"/>
                  </a:lnTo>
                  <a:lnTo>
                    <a:pt x="45" y="39"/>
                  </a:lnTo>
                  <a:lnTo>
                    <a:pt x="42" y="42"/>
                  </a:lnTo>
                  <a:lnTo>
                    <a:pt x="40" y="44"/>
                  </a:lnTo>
                  <a:lnTo>
                    <a:pt x="37" y="46"/>
                  </a:lnTo>
                  <a:lnTo>
                    <a:pt x="33" y="47"/>
                  </a:lnTo>
                  <a:lnTo>
                    <a:pt x="30" y="47"/>
                  </a:lnTo>
                  <a:lnTo>
                    <a:pt x="26" y="48"/>
                  </a:lnTo>
                  <a:lnTo>
                    <a:pt x="21" y="48"/>
                  </a:lnTo>
                  <a:lnTo>
                    <a:pt x="18" y="47"/>
                  </a:lnTo>
                  <a:lnTo>
                    <a:pt x="13" y="47"/>
                  </a:lnTo>
                  <a:lnTo>
                    <a:pt x="11" y="45"/>
                  </a:lnTo>
                  <a:lnTo>
                    <a:pt x="9" y="44"/>
                  </a:lnTo>
                  <a:lnTo>
                    <a:pt x="7" y="41"/>
                  </a:lnTo>
                  <a:lnTo>
                    <a:pt x="4" y="39"/>
                  </a:lnTo>
                  <a:lnTo>
                    <a:pt x="3" y="36"/>
                  </a:lnTo>
                  <a:lnTo>
                    <a:pt x="2" y="35"/>
                  </a:lnTo>
                  <a:lnTo>
                    <a:pt x="2" y="33"/>
                  </a:lnTo>
                  <a:lnTo>
                    <a:pt x="1" y="32"/>
                  </a:lnTo>
                  <a:lnTo>
                    <a:pt x="1" y="30"/>
                  </a:lnTo>
                  <a:lnTo>
                    <a:pt x="1" y="29"/>
                  </a:lnTo>
                  <a:lnTo>
                    <a:pt x="0" y="27"/>
                  </a:lnTo>
                  <a:lnTo>
                    <a:pt x="0" y="25"/>
                  </a:lnTo>
                  <a:lnTo>
                    <a:pt x="0" y="24"/>
                  </a:lnTo>
                  <a:lnTo>
                    <a:pt x="0" y="22"/>
                  </a:lnTo>
                  <a:lnTo>
                    <a:pt x="0" y="20"/>
                  </a:lnTo>
                  <a:lnTo>
                    <a:pt x="1" y="18"/>
                  </a:lnTo>
                  <a:lnTo>
                    <a:pt x="1" y="17"/>
                  </a:lnTo>
                  <a:lnTo>
                    <a:pt x="1" y="15"/>
                  </a:lnTo>
                  <a:lnTo>
                    <a:pt x="2" y="14"/>
                  </a:lnTo>
                  <a:lnTo>
                    <a:pt x="2" y="12"/>
                  </a:lnTo>
                  <a:lnTo>
                    <a:pt x="3" y="11"/>
                  </a:lnTo>
                  <a:lnTo>
                    <a:pt x="4" y="9"/>
                  </a:lnTo>
                  <a:lnTo>
                    <a:pt x="7" y="6"/>
                  </a:lnTo>
                  <a:lnTo>
                    <a:pt x="9" y="4"/>
                  </a:lnTo>
                  <a:lnTo>
                    <a:pt x="12" y="3"/>
                  </a:lnTo>
                  <a:lnTo>
                    <a:pt x="16" y="1"/>
                  </a:lnTo>
                  <a:lnTo>
                    <a:pt x="19" y="1"/>
                  </a:lnTo>
                  <a:lnTo>
                    <a:pt x="22" y="0"/>
                  </a:lnTo>
                  <a:lnTo>
                    <a:pt x="26" y="0"/>
                  </a:lnTo>
                  <a:lnTo>
                    <a:pt x="29" y="0"/>
                  </a:lnTo>
                  <a:lnTo>
                    <a:pt x="32" y="1"/>
                  </a:lnTo>
                  <a:lnTo>
                    <a:pt x="36" y="1"/>
                  </a:lnTo>
                  <a:lnTo>
                    <a:pt x="39" y="3"/>
                  </a:lnTo>
                  <a:lnTo>
                    <a:pt x="41" y="5"/>
                  </a:lnTo>
                  <a:lnTo>
                    <a:pt x="44" y="8"/>
                  </a:lnTo>
                  <a:lnTo>
                    <a:pt x="46" y="11"/>
                  </a:lnTo>
                  <a:lnTo>
                    <a:pt x="47" y="14"/>
                  </a:lnTo>
                  <a:lnTo>
                    <a:pt x="39" y="15"/>
                  </a:lnTo>
                  <a:lnTo>
                    <a:pt x="38" y="13"/>
                  </a:lnTo>
                  <a:lnTo>
                    <a:pt x="36" y="10"/>
                  </a:lnTo>
                  <a:lnTo>
                    <a:pt x="35" y="9"/>
                  </a:lnTo>
                  <a:lnTo>
                    <a:pt x="33" y="8"/>
                  </a:lnTo>
                  <a:lnTo>
                    <a:pt x="31" y="7"/>
                  </a:lnTo>
                  <a:lnTo>
                    <a:pt x="30" y="6"/>
                  </a:lnTo>
                  <a:lnTo>
                    <a:pt x="27" y="5"/>
                  </a:lnTo>
                  <a:lnTo>
                    <a:pt x="25" y="5"/>
                  </a:lnTo>
                  <a:lnTo>
                    <a:pt x="22" y="5"/>
                  </a:lnTo>
                  <a:lnTo>
                    <a:pt x="20" y="6"/>
                  </a:lnTo>
                  <a:lnTo>
                    <a:pt x="17" y="7"/>
                  </a:lnTo>
                  <a:lnTo>
                    <a:pt x="15" y="8"/>
                  </a:lnTo>
                  <a:lnTo>
                    <a:pt x="13" y="9"/>
                  </a:lnTo>
                  <a:lnTo>
                    <a:pt x="12" y="11"/>
                  </a:lnTo>
                  <a:lnTo>
                    <a:pt x="10" y="13"/>
                  </a:lnTo>
                  <a:lnTo>
                    <a:pt x="9" y="15"/>
                  </a:lnTo>
                  <a:lnTo>
                    <a:pt x="9" y="17"/>
                  </a:lnTo>
                  <a:lnTo>
                    <a:pt x="9" y="19"/>
                  </a:lnTo>
                  <a:lnTo>
                    <a:pt x="8" y="21"/>
                  </a:lnTo>
                  <a:lnTo>
                    <a:pt x="8" y="24"/>
                  </a:lnTo>
                  <a:lnTo>
                    <a:pt x="8" y="27"/>
                  </a:lnTo>
                  <a:lnTo>
                    <a:pt x="9" y="29"/>
                  </a:lnTo>
                  <a:lnTo>
                    <a:pt x="9" y="32"/>
                  </a:lnTo>
                  <a:lnTo>
                    <a:pt x="9" y="33"/>
                  </a:lnTo>
                  <a:lnTo>
                    <a:pt x="10" y="35"/>
                  </a:lnTo>
                  <a:lnTo>
                    <a:pt x="12" y="38"/>
                  </a:lnTo>
                  <a:lnTo>
                    <a:pt x="13" y="39"/>
                  </a:lnTo>
                  <a:lnTo>
                    <a:pt x="16" y="41"/>
                  </a:lnTo>
                  <a:lnTo>
                    <a:pt x="18" y="41"/>
                  </a:lnTo>
                  <a:lnTo>
                    <a:pt x="20" y="42"/>
                  </a:lnTo>
                  <a:lnTo>
                    <a:pt x="22" y="42"/>
                  </a:lnTo>
                  <a:lnTo>
                    <a:pt x="25" y="42"/>
                  </a:lnTo>
                  <a:lnTo>
                    <a:pt x="27" y="42"/>
                  </a:lnTo>
                  <a:lnTo>
                    <a:pt x="30" y="42"/>
                  </a:lnTo>
                  <a:lnTo>
                    <a:pt x="32" y="41"/>
                  </a:lnTo>
                  <a:lnTo>
                    <a:pt x="35" y="40"/>
                  </a:lnTo>
                  <a:lnTo>
                    <a:pt x="36" y="38"/>
                  </a:lnTo>
                  <a:lnTo>
                    <a:pt x="38" y="36"/>
                  </a:lnTo>
                  <a:lnTo>
                    <a:pt x="39" y="34"/>
                  </a:lnTo>
                  <a:lnTo>
                    <a:pt x="40" y="31"/>
                  </a:lnTo>
                  <a:lnTo>
                    <a:pt x="40" y="30"/>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84" name="Freeform 260"/>
            <p:cNvSpPr>
              <a:spLocks/>
            </p:cNvSpPr>
            <p:nvPr/>
          </p:nvSpPr>
          <p:spPr bwMode="auto">
            <a:xfrm>
              <a:off x="4099" y="2037"/>
              <a:ext cx="56" cy="49"/>
            </a:xfrm>
            <a:custGeom>
              <a:avLst/>
              <a:gdLst/>
              <a:ahLst/>
              <a:cxnLst>
                <a:cxn ang="0">
                  <a:pos x="0" y="21"/>
                </a:cxn>
                <a:cxn ang="0">
                  <a:pos x="1" y="16"/>
                </a:cxn>
                <a:cxn ang="0">
                  <a:pos x="2" y="12"/>
                </a:cxn>
                <a:cxn ang="0">
                  <a:pos x="6" y="8"/>
                </a:cxn>
                <a:cxn ang="0">
                  <a:pos x="12" y="3"/>
                </a:cxn>
                <a:cxn ang="0">
                  <a:pos x="22" y="0"/>
                </a:cxn>
                <a:cxn ang="0">
                  <a:pos x="31" y="0"/>
                </a:cxn>
                <a:cxn ang="0">
                  <a:pos x="38" y="1"/>
                </a:cxn>
                <a:cxn ang="0">
                  <a:pos x="44" y="4"/>
                </a:cxn>
                <a:cxn ang="0">
                  <a:pos x="50" y="9"/>
                </a:cxn>
                <a:cxn ang="0">
                  <a:pos x="53" y="13"/>
                </a:cxn>
                <a:cxn ang="0">
                  <a:pos x="54" y="16"/>
                </a:cxn>
                <a:cxn ang="0">
                  <a:pos x="55" y="19"/>
                </a:cxn>
                <a:cxn ang="0">
                  <a:pos x="55" y="22"/>
                </a:cxn>
                <a:cxn ang="0">
                  <a:pos x="55" y="26"/>
                </a:cxn>
                <a:cxn ang="0">
                  <a:pos x="55" y="29"/>
                </a:cxn>
                <a:cxn ang="0">
                  <a:pos x="54" y="32"/>
                </a:cxn>
                <a:cxn ang="0">
                  <a:pos x="53" y="35"/>
                </a:cxn>
                <a:cxn ang="0">
                  <a:pos x="50" y="39"/>
                </a:cxn>
                <a:cxn ang="0">
                  <a:pos x="44" y="44"/>
                </a:cxn>
                <a:cxn ang="0">
                  <a:pos x="38" y="47"/>
                </a:cxn>
                <a:cxn ang="0">
                  <a:pos x="31" y="48"/>
                </a:cxn>
                <a:cxn ang="0">
                  <a:pos x="23" y="48"/>
                </a:cxn>
                <a:cxn ang="0">
                  <a:pos x="17" y="47"/>
                </a:cxn>
                <a:cxn ang="0">
                  <a:pos x="10" y="43"/>
                </a:cxn>
                <a:cxn ang="0">
                  <a:pos x="5" y="38"/>
                </a:cxn>
                <a:cxn ang="0">
                  <a:pos x="2" y="34"/>
                </a:cxn>
                <a:cxn ang="0">
                  <a:pos x="0" y="27"/>
                </a:cxn>
                <a:cxn ang="0">
                  <a:pos x="8" y="24"/>
                </a:cxn>
                <a:cxn ang="0">
                  <a:pos x="8" y="28"/>
                </a:cxn>
                <a:cxn ang="0">
                  <a:pos x="10" y="32"/>
                </a:cxn>
                <a:cxn ang="0">
                  <a:pos x="12" y="35"/>
                </a:cxn>
                <a:cxn ang="0">
                  <a:pos x="13" y="38"/>
                </a:cxn>
                <a:cxn ang="0">
                  <a:pos x="19" y="41"/>
                </a:cxn>
                <a:cxn ang="0">
                  <a:pos x="28" y="42"/>
                </a:cxn>
                <a:cxn ang="0">
                  <a:pos x="36" y="41"/>
                </a:cxn>
                <a:cxn ang="0">
                  <a:pos x="42" y="38"/>
                </a:cxn>
                <a:cxn ang="0">
                  <a:pos x="44" y="35"/>
                </a:cxn>
                <a:cxn ang="0">
                  <a:pos x="45" y="32"/>
                </a:cxn>
                <a:cxn ang="0">
                  <a:pos x="47" y="28"/>
                </a:cxn>
                <a:cxn ang="0">
                  <a:pos x="48" y="24"/>
                </a:cxn>
                <a:cxn ang="0">
                  <a:pos x="47" y="18"/>
                </a:cxn>
                <a:cxn ang="0">
                  <a:pos x="45" y="14"/>
                </a:cxn>
                <a:cxn ang="0">
                  <a:pos x="42" y="10"/>
                </a:cxn>
                <a:cxn ang="0">
                  <a:pos x="38" y="8"/>
                </a:cxn>
                <a:cxn ang="0">
                  <a:pos x="33" y="6"/>
                </a:cxn>
                <a:cxn ang="0">
                  <a:pos x="28" y="5"/>
                </a:cxn>
                <a:cxn ang="0">
                  <a:pos x="19" y="6"/>
                </a:cxn>
                <a:cxn ang="0">
                  <a:pos x="14" y="10"/>
                </a:cxn>
                <a:cxn ang="0">
                  <a:pos x="12" y="13"/>
                </a:cxn>
                <a:cxn ang="0">
                  <a:pos x="10" y="16"/>
                </a:cxn>
                <a:cxn ang="0">
                  <a:pos x="8" y="20"/>
                </a:cxn>
                <a:cxn ang="0">
                  <a:pos x="8" y="24"/>
                </a:cxn>
              </a:cxnLst>
              <a:rect l="0" t="0" r="r" b="b"/>
              <a:pathLst>
                <a:path w="56" h="49">
                  <a:moveTo>
                    <a:pt x="0" y="24"/>
                  </a:moveTo>
                  <a:lnTo>
                    <a:pt x="0" y="21"/>
                  </a:lnTo>
                  <a:lnTo>
                    <a:pt x="0" y="19"/>
                  </a:lnTo>
                  <a:lnTo>
                    <a:pt x="1" y="16"/>
                  </a:lnTo>
                  <a:lnTo>
                    <a:pt x="2" y="14"/>
                  </a:lnTo>
                  <a:lnTo>
                    <a:pt x="2" y="12"/>
                  </a:lnTo>
                  <a:lnTo>
                    <a:pt x="4" y="10"/>
                  </a:lnTo>
                  <a:lnTo>
                    <a:pt x="6" y="8"/>
                  </a:lnTo>
                  <a:lnTo>
                    <a:pt x="7" y="6"/>
                  </a:lnTo>
                  <a:lnTo>
                    <a:pt x="12" y="3"/>
                  </a:lnTo>
                  <a:lnTo>
                    <a:pt x="17" y="1"/>
                  </a:lnTo>
                  <a:lnTo>
                    <a:pt x="22" y="0"/>
                  </a:lnTo>
                  <a:lnTo>
                    <a:pt x="28" y="0"/>
                  </a:lnTo>
                  <a:lnTo>
                    <a:pt x="31" y="0"/>
                  </a:lnTo>
                  <a:lnTo>
                    <a:pt x="35" y="1"/>
                  </a:lnTo>
                  <a:lnTo>
                    <a:pt x="38" y="1"/>
                  </a:lnTo>
                  <a:lnTo>
                    <a:pt x="42" y="3"/>
                  </a:lnTo>
                  <a:lnTo>
                    <a:pt x="44" y="4"/>
                  </a:lnTo>
                  <a:lnTo>
                    <a:pt x="48" y="7"/>
                  </a:lnTo>
                  <a:lnTo>
                    <a:pt x="50" y="9"/>
                  </a:lnTo>
                  <a:lnTo>
                    <a:pt x="53" y="11"/>
                  </a:lnTo>
                  <a:lnTo>
                    <a:pt x="53" y="13"/>
                  </a:lnTo>
                  <a:lnTo>
                    <a:pt x="54" y="14"/>
                  </a:lnTo>
                  <a:lnTo>
                    <a:pt x="54" y="16"/>
                  </a:lnTo>
                  <a:lnTo>
                    <a:pt x="55" y="17"/>
                  </a:lnTo>
                  <a:lnTo>
                    <a:pt x="55" y="19"/>
                  </a:lnTo>
                  <a:lnTo>
                    <a:pt x="55" y="21"/>
                  </a:lnTo>
                  <a:lnTo>
                    <a:pt x="55" y="22"/>
                  </a:lnTo>
                  <a:lnTo>
                    <a:pt x="55" y="24"/>
                  </a:lnTo>
                  <a:lnTo>
                    <a:pt x="55" y="26"/>
                  </a:lnTo>
                  <a:lnTo>
                    <a:pt x="55" y="27"/>
                  </a:lnTo>
                  <a:lnTo>
                    <a:pt x="55" y="29"/>
                  </a:lnTo>
                  <a:lnTo>
                    <a:pt x="55" y="30"/>
                  </a:lnTo>
                  <a:lnTo>
                    <a:pt x="54" y="32"/>
                  </a:lnTo>
                  <a:lnTo>
                    <a:pt x="54" y="34"/>
                  </a:lnTo>
                  <a:lnTo>
                    <a:pt x="53" y="35"/>
                  </a:lnTo>
                  <a:lnTo>
                    <a:pt x="53" y="37"/>
                  </a:lnTo>
                  <a:lnTo>
                    <a:pt x="50" y="39"/>
                  </a:lnTo>
                  <a:lnTo>
                    <a:pt x="48" y="41"/>
                  </a:lnTo>
                  <a:lnTo>
                    <a:pt x="44" y="44"/>
                  </a:lnTo>
                  <a:lnTo>
                    <a:pt x="42" y="45"/>
                  </a:lnTo>
                  <a:lnTo>
                    <a:pt x="38" y="47"/>
                  </a:lnTo>
                  <a:lnTo>
                    <a:pt x="35" y="47"/>
                  </a:lnTo>
                  <a:lnTo>
                    <a:pt x="31" y="48"/>
                  </a:lnTo>
                  <a:lnTo>
                    <a:pt x="28" y="48"/>
                  </a:lnTo>
                  <a:lnTo>
                    <a:pt x="23" y="48"/>
                  </a:lnTo>
                  <a:lnTo>
                    <a:pt x="19" y="47"/>
                  </a:lnTo>
                  <a:lnTo>
                    <a:pt x="17" y="47"/>
                  </a:lnTo>
                  <a:lnTo>
                    <a:pt x="13" y="45"/>
                  </a:lnTo>
                  <a:lnTo>
                    <a:pt x="10" y="43"/>
                  </a:lnTo>
                  <a:lnTo>
                    <a:pt x="7" y="41"/>
                  </a:lnTo>
                  <a:lnTo>
                    <a:pt x="5" y="38"/>
                  </a:lnTo>
                  <a:lnTo>
                    <a:pt x="2" y="36"/>
                  </a:lnTo>
                  <a:lnTo>
                    <a:pt x="2" y="34"/>
                  </a:lnTo>
                  <a:lnTo>
                    <a:pt x="0" y="30"/>
                  </a:lnTo>
                  <a:lnTo>
                    <a:pt x="0" y="27"/>
                  </a:lnTo>
                  <a:lnTo>
                    <a:pt x="0" y="24"/>
                  </a:lnTo>
                  <a:lnTo>
                    <a:pt x="8" y="24"/>
                  </a:lnTo>
                  <a:lnTo>
                    <a:pt x="8" y="27"/>
                  </a:lnTo>
                  <a:lnTo>
                    <a:pt x="8" y="28"/>
                  </a:lnTo>
                  <a:lnTo>
                    <a:pt x="8" y="30"/>
                  </a:lnTo>
                  <a:lnTo>
                    <a:pt x="10" y="32"/>
                  </a:lnTo>
                  <a:lnTo>
                    <a:pt x="10" y="34"/>
                  </a:lnTo>
                  <a:lnTo>
                    <a:pt x="12" y="35"/>
                  </a:lnTo>
                  <a:lnTo>
                    <a:pt x="12" y="36"/>
                  </a:lnTo>
                  <a:lnTo>
                    <a:pt x="13" y="38"/>
                  </a:lnTo>
                  <a:lnTo>
                    <a:pt x="17" y="40"/>
                  </a:lnTo>
                  <a:lnTo>
                    <a:pt x="19" y="41"/>
                  </a:lnTo>
                  <a:lnTo>
                    <a:pt x="23" y="42"/>
                  </a:lnTo>
                  <a:lnTo>
                    <a:pt x="28" y="42"/>
                  </a:lnTo>
                  <a:lnTo>
                    <a:pt x="31" y="42"/>
                  </a:lnTo>
                  <a:lnTo>
                    <a:pt x="36" y="41"/>
                  </a:lnTo>
                  <a:lnTo>
                    <a:pt x="39" y="40"/>
                  </a:lnTo>
                  <a:lnTo>
                    <a:pt x="42" y="38"/>
                  </a:lnTo>
                  <a:lnTo>
                    <a:pt x="43" y="36"/>
                  </a:lnTo>
                  <a:lnTo>
                    <a:pt x="44" y="35"/>
                  </a:lnTo>
                  <a:lnTo>
                    <a:pt x="45" y="33"/>
                  </a:lnTo>
                  <a:lnTo>
                    <a:pt x="45" y="32"/>
                  </a:lnTo>
                  <a:lnTo>
                    <a:pt x="47" y="30"/>
                  </a:lnTo>
                  <a:lnTo>
                    <a:pt x="47" y="28"/>
                  </a:lnTo>
                  <a:lnTo>
                    <a:pt x="48" y="26"/>
                  </a:lnTo>
                  <a:lnTo>
                    <a:pt x="48" y="24"/>
                  </a:lnTo>
                  <a:lnTo>
                    <a:pt x="48" y="21"/>
                  </a:lnTo>
                  <a:lnTo>
                    <a:pt x="47" y="18"/>
                  </a:lnTo>
                  <a:lnTo>
                    <a:pt x="45" y="16"/>
                  </a:lnTo>
                  <a:lnTo>
                    <a:pt x="45" y="14"/>
                  </a:lnTo>
                  <a:lnTo>
                    <a:pt x="44" y="12"/>
                  </a:lnTo>
                  <a:lnTo>
                    <a:pt x="42" y="10"/>
                  </a:lnTo>
                  <a:lnTo>
                    <a:pt x="41" y="9"/>
                  </a:lnTo>
                  <a:lnTo>
                    <a:pt x="38" y="8"/>
                  </a:lnTo>
                  <a:lnTo>
                    <a:pt x="36" y="7"/>
                  </a:lnTo>
                  <a:lnTo>
                    <a:pt x="33" y="6"/>
                  </a:lnTo>
                  <a:lnTo>
                    <a:pt x="30" y="5"/>
                  </a:lnTo>
                  <a:lnTo>
                    <a:pt x="28" y="5"/>
                  </a:lnTo>
                  <a:lnTo>
                    <a:pt x="23" y="5"/>
                  </a:lnTo>
                  <a:lnTo>
                    <a:pt x="19" y="6"/>
                  </a:lnTo>
                  <a:lnTo>
                    <a:pt x="17" y="7"/>
                  </a:lnTo>
                  <a:lnTo>
                    <a:pt x="14" y="10"/>
                  </a:lnTo>
                  <a:lnTo>
                    <a:pt x="13" y="11"/>
                  </a:lnTo>
                  <a:lnTo>
                    <a:pt x="12" y="13"/>
                  </a:lnTo>
                  <a:lnTo>
                    <a:pt x="11" y="14"/>
                  </a:lnTo>
                  <a:lnTo>
                    <a:pt x="10" y="16"/>
                  </a:lnTo>
                  <a:lnTo>
                    <a:pt x="8" y="18"/>
                  </a:lnTo>
                  <a:lnTo>
                    <a:pt x="8" y="20"/>
                  </a:lnTo>
                  <a:lnTo>
                    <a:pt x="8" y="22"/>
                  </a:lnTo>
                  <a:lnTo>
                    <a:pt x="8" y="24"/>
                  </a:lnTo>
                  <a:lnTo>
                    <a:pt x="0" y="24"/>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85" name="Freeform 261"/>
            <p:cNvSpPr>
              <a:spLocks/>
            </p:cNvSpPr>
            <p:nvPr/>
          </p:nvSpPr>
          <p:spPr bwMode="auto">
            <a:xfrm>
              <a:off x="4175" y="2037"/>
              <a:ext cx="44" cy="48"/>
            </a:xfrm>
            <a:custGeom>
              <a:avLst/>
              <a:gdLst/>
              <a:ahLst/>
              <a:cxnLst>
                <a:cxn ang="0">
                  <a:pos x="0" y="47"/>
                </a:cxn>
                <a:cxn ang="0">
                  <a:pos x="0" y="0"/>
                </a:cxn>
                <a:cxn ang="0">
                  <a:pos x="6" y="0"/>
                </a:cxn>
                <a:cxn ang="0">
                  <a:pos x="36" y="37"/>
                </a:cxn>
                <a:cxn ang="0">
                  <a:pos x="36" y="0"/>
                </a:cxn>
                <a:cxn ang="0">
                  <a:pos x="43" y="0"/>
                </a:cxn>
                <a:cxn ang="0">
                  <a:pos x="43" y="47"/>
                </a:cxn>
                <a:cxn ang="0">
                  <a:pos x="35" y="47"/>
                </a:cxn>
                <a:cxn ang="0">
                  <a:pos x="6" y="10"/>
                </a:cxn>
                <a:cxn ang="0">
                  <a:pos x="6" y="47"/>
                </a:cxn>
                <a:cxn ang="0">
                  <a:pos x="0" y="47"/>
                </a:cxn>
              </a:cxnLst>
              <a:rect l="0" t="0" r="r" b="b"/>
              <a:pathLst>
                <a:path w="44" h="48">
                  <a:moveTo>
                    <a:pt x="0" y="47"/>
                  </a:moveTo>
                  <a:lnTo>
                    <a:pt x="0" y="0"/>
                  </a:lnTo>
                  <a:lnTo>
                    <a:pt x="6" y="0"/>
                  </a:lnTo>
                  <a:lnTo>
                    <a:pt x="36" y="37"/>
                  </a:lnTo>
                  <a:lnTo>
                    <a:pt x="36" y="0"/>
                  </a:lnTo>
                  <a:lnTo>
                    <a:pt x="43" y="0"/>
                  </a:lnTo>
                  <a:lnTo>
                    <a:pt x="43" y="47"/>
                  </a:lnTo>
                  <a:lnTo>
                    <a:pt x="35" y="47"/>
                  </a:lnTo>
                  <a:lnTo>
                    <a:pt x="6" y="10"/>
                  </a:lnTo>
                  <a:lnTo>
                    <a:pt x="6" y="47"/>
                  </a:lnTo>
                  <a:lnTo>
                    <a:pt x="0" y="47"/>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86" name="Freeform 262"/>
            <p:cNvSpPr>
              <a:spLocks/>
            </p:cNvSpPr>
            <p:nvPr/>
          </p:nvSpPr>
          <p:spPr bwMode="auto">
            <a:xfrm>
              <a:off x="4237" y="2037"/>
              <a:ext cx="58" cy="49"/>
            </a:xfrm>
            <a:custGeom>
              <a:avLst/>
              <a:gdLst/>
              <a:ahLst/>
              <a:cxnLst>
                <a:cxn ang="0">
                  <a:pos x="0" y="21"/>
                </a:cxn>
                <a:cxn ang="0">
                  <a:pos x="1" y="16"/>
                </a:cxn>
                <a:cxn ang="0">
                  <a:pos x="2" y="12"/>
                </a:cxn>
                <a:cxn ang="0">
                  <a:pos x="6" y="8"/>
                </a:cxn>
                <a:cxn ang="0">
                  <a:pos x="12" y="3"/>
                </a:cxn>
                <a:cxn ang="0">
                  <a:pos x="22" y="0"/>
                </a:cxn>
                <a:cxn ang="0">
                  <a:pos x="32" y="0"/>
                </a:cxn>
                <a:cxn ang="0">
                  <a:pos x="39" y="1"/>
                </a:cxn>
                <a:cxn ang="0">
                  <a:pos x="45" y="4"/>
                </a:cxn>
                <a:cxn ang="0">
                  <a:pos x="51" y="9"/>
                </a:cxn>
                <a:cxn ang="0">
                  <a:pos x="53" y="13"/>
                </a:cxn>
                <a:cxn ang="0">
                  <a:pos x="55" y="16"/>
                </a:cxn>
                <a:cxn ang="0">
                  <a:pos x="56" y="19"/>
                </a:cxn>
                <a:cxn ang="0">
                  <a:pos x="57" y="22"/>
                </a:cxn>
                <a:cxn ang="0">
                  <a:pos x="57" y="26"/>
                </a:cxn>
                <a:cxn ang="0">
                  <a:pos x="56" y="29"/>
                </a:cxn>
                <a:cxn ang="0">
                  <a:pos x="55" y="32"/>
                </a:cxn>
                <a:cxn ang="0">
                  <a:pos x="53" y="35"/>
                </a:cxn>
                <a:cxn ang="0">
                  <a:pos x="51" y="39"/>
                </a:cxn>
                <a:cxn ang="0">
                  <a:pos x="45" y="44"/>
                </a:cxn>
                <a:cxn ang="0">
                  <a:pos x="39" y="47"/>
                </a:cxn>
                <a:cxn ang="0">
                  <a:pos x="32" y="48"/>
                </a:cxn>
                <a:cxn ang="0">
                  <a:pos x="23" y="48"/>
                </a:cxn>
                <a:cxn ang="0">
                  <a:pos x="17" y="47"/>
                </a:cxn>
                <a:cxn ang="0">
                  <a:pos x="11" y="43"/>
                </a:cxn>
                <a:cxn ang="0">
                  <a:pos x="5" y="38"/>
                </a:cxn>
                <a:cxn ang="0">
                  <a:pos x="2" y="34"/>
                </a:cxn>
                <a:cxn ang="0">
                  <a:pos x="0" y="27"/>
                </a:cxn>
                <a:cxn ang="0">
                  <a:pos x="8" y="24"/>
                </a:cxn>
                <a:cxn ang="0">
                  <a:pos x="8" y="28"/>
                </a:cxn>
                <a:cxn ang="0">
                  <a:pos x="10" y="32"/>
                </a:cxn>
                <a:cxn ang="0">
                  <a:pos x="12" y="35"/>
                </a:cxn>
                <a:cxn ang="0">
                  <a:pos x="13" y="38"/>
                </a:cxn>
                <a:cxn ang="0">
                  <a:pos x="21" y="41"/>
                </a:cxn>
                <a:cxn ang="0">
                  <a:pos x="28" y="42"/>
                </a:cxn>
                <a:cxn ang="0">
                  <a:pos x="36" y="41"/>
                </a:cxn>
                <a:cxn ang="0">
                  <a:pos x="42" y="38"/>
                </a:cxn>
                <a:cxn ang="0">
                  <a:pos x="45" y="35"/>
                </a:cxn>
                <a:cxn ang="0">
                  <a:pos x="46" y="32"/>
                </a:cxn>
                <a:cxn ang="0">
                  <a:pos x="47" y="28"/>
                </a:cxn>
                <a:cxn ang="0">
                  <a:pos x="49" y="24"/>
                </a:cxn>
                <a:cxn ang="0">
                  <a:pos x="47" y="18"/>
                </a:cxn>
                <a:cxn ang="0">
                  <a:pos x="46" y="14"/>
                </a:cxn>
                <a:cxn ang="0">
                  <a:pos x="44" y="10"/>
                </a:cxn>
                <a:cxn ang="0">
                  <a:pos x="39" y="8"/>
                </a:cxn>
                <a:cxn ang="0">
                  <a:pos x="34" y="6"/>
                </a:cxn>
                <a:cxn ang="0">
                  <a:pos x="28" y="5"/>
                </a:cxn>
                <a:cxn ang="0">
                  <a:pos x="21" y="6"/>
                </a:cxn>
                <a:cxn ang="0">
                  <a:pos x="15" y="10"/>
                </a:cxn>
                <a:cxn ang="0">
                  <a:pos x="12" y="13"/>
                </a:cxn>
                <a:cxn ang="0">
                  <a:pos x="10" y="16"/>
                </a:cxn>
                <a:cxn ang="0">
                  <a:pos x="8" y="20"/>
                </a:cxn>
                <a:cxn ang="0">
                  <a:pos x="8" y="24"/>
                </a:cxn>
              </a:cxnLst>
              <a:rect l="0" t="0" r="r" b="b"/>
              <a:pathLst>
                <a:path w="58" h="49">
                  <a:moveTo>
                    <a:pt x="0" y="24"/>
                  </a:moveTo>
                  <a:lnTo>
                    <a:pt x="0" y="21"/>
                  </a:lnTo>
                  <a:lnTo>
                    <a:pt x="0" y="19"/>
                  </a:lnTo>
                  <a:lnTo>
                    <a:pt x="1" y="16"/>
                  </a:lnTo>
                  <a:lnTo>
                    <a:pt x="2" y="14"/>
                  </a:lnTo>
                  <a:lnTo>
                    <a:pt x="2" y="12"/>
                  </a:lnTo>
                  <a:lnTo>
                    <a:pt x="4" y="10"/>
                  </a:lnTo>
                  <a:lnTo>
                    <a:pt x="6" y="8"/>
                  </a:lnTo>
                  <a:lnTo>
                    <a:pt x="7" y="6"/>
                  </a:lnTo>
                  <a:lnTo>
                    <a:pt x="12" y="3"/>
                  </a:lnTo>
                  <a:lnTo>
                    <a:pt x="17" y="1"/>
                  </a:lnTo>
                  <a:lnTo>
                    <a:pt x="22" y="0"/>
                  </a:lnTo>
                  <a:lnTo>
                    <a:pt x="28" y="0"/>
                  </a:lnTo>
                  <a:lnTo>
                    <a:pt x="32" y="0"/>
                  </a:lnTo>
                  <a:lnTo>
                    <a:pt x="35" y="1"/>
                  </a:lnTo>
                  <a:lnTo>
                    <a:pt x="39" y="1"/>
                  </a:lnTo>
                  <a:lnTo>
                    <a:pt x="42" y="3"/>
                  </a:lnTo>
                  <a:lnTo>
                    <a:pt x="45" y="4"/>
                  </a:lnTo>
                  <a:lnTo>
                    <a:pt x="49" y="7"/>
                  </a:lnTo>
                  <a:lnTo>
                    <a:pt x="51" y="9"/>
                  </a:lnTo>
                  <a:lnTo>
                    <a:pt x="53" y="11"/>
                  </a:lnTo>
                  <a:lnTo>
                    <a:pt x="53" y="13"/>
                  </a:lnTo>
                  <a:lnTo>
                    <a:pt x="55" y="14"/>
                  </a:lnTo>
                  <a:lnTo>
                    <a:pt x="55" y="16"/>
                  </a:lnTo>
                  <a:lnTo>
                    <a:pt x="56" y="17"/>
                  </a:lnTo>
                  <a:lnTo>
                    <a:pt x="56" y="19"/>
                  </a:lnTo>
                  <a:lnTo>
                    <a:pt x="57" y="21"/>
                  </a:lnTo>
                  <a:lnTo>
                    <a:pt x="57" y="22"/>
                  </a:lnTo>
                  <a:lnTo>
                    <a:pt x="57" y="24"/>
                  </a:lnTo>
                  <a:lnTo>
                    <a:pt x="57" y="26"/>
                  </a:lnTo>
                  <a:lnTo>
                    <a:pt x="57" y="27"/>
                  </a:lnTo>
                  <a:lnTo>
                    <a:pt x="56" y="29"/>
                  </a:lnTo>
                  <a:lnTo>
                    <a:pt x="56" y="30"/>
                  </a:lnTo>
                  <a:lnTo>
                    <a:pt x="55" y="32"/>
                  </a:lnTo>
                  <a:lnTo>
                    <a:pt x="55" y="34"/>
                  </a:lnTo>
                  <a:lnTo>
                    <a:pt x="53" y="35"/>
                  </a:lnTo>
                  <a:lnTo>
                    <a:pt x="53" y="37"/>
                  </a:lnTo>
                  <a:lnTo>
                    <a:pt x="51" y="39"/>
                  </a:lnTo>
                  <a:lnTo>
                    <a:pt x="49" y="41"/>
                  </a:lnTo>
                  <a:lnTo>
                    <a:pt x="45" y="44"/>
                  </a:lnTo>
                  <a:lnTo>
                    <a:pt x="42" y="45"/>
                  </a:lnTo>
                  <a:lnTo>
                    <a:pt x="39" y="47"/>
                  </a:lnTo>
                  <a:lnTo>
                    <a:pt x="35" y="47"/>
                  </a:lnTo>
                  <a:lnTo>
                    <a:pt x="32" y="48"/>
                  </a:lnTo>
                  <a:lnTo>
                    <a:pt x="28" y="48"/>
                  </a:lnTo>
                  <a:lnTo>
                    <a:pt x="23" y="48"/>
                  </a:lnTo>
                  <a:lnTo>
                    <a:pt x="21" y="47"/>
                  </a:lnTo>
                  <a:lnTo>
                    <a:pt x="17" y="47"/>
                  </a:lnTo>
                  <a:lnTo>
                    <a:pt x="13" y="45"/>
                  </a:lnTo>
                  <a:lnTo>
                    <a:pt x="11" y="43"/>
                  </a:lnTo>
                  <a:lnTo>
                    <a:pt x="7" y="41"/>
                  </a:lnTo>
                  <a:lnTo>
                    <a:pt x="5" y="38"/>
                  </a:lnTo>
                  <a:lnTo>
                    <a:pt x="2" y="36"/>
                  </a:lnTo>
                  <a:lnTo>
                    <a:pt x="2" y="34"/>
                  </a:lnTo>
                  <a:lnTo>
                    <a:pt x="0" y="30"/>
                  </a:lnTo>
                  <a:lnTo>
                    <a:pt x="0" y="27"/>
                  </a:lnTo>
                  <a:lnTo>
                    <a:pt x="0" y="24"/>
                  </a:lnTo>
                  <a:lnTo>
                    <a:pt x="8" y="24"/>
                  </a:lnTo>
                  <a:lnTo>
                    <a:pt x="8" y="27"/>
                  </a:lnTo>
                  <a:lnTo>
                    <a:pt x="8" y="28"/>
                  </a:lnTo>
                  <a:lnTo>
                    <a:pt x="8" y="30"/>
                  </a:lnTo>
                  <a:lnTo>
                    <a:pt x="10" y="32"/>
                  </a:lnTo>
                  <a:lnTo>
                    <a:pt x="11" y="34"/>
                  </a:lnTo>
                  <a:lnTo>
                    <a:pt x="12" y="35"/>
                  </a:lnTo>
                  <a:lnTo>
                    <a:pt x="12" y="36"/>
                  </a:lnTo>
                  <a:lnTo>
                    <a:pt x="13" y="38"/>
                  </a:lnTo>
                  <a:lnTo>
                    <a:pt x="17" y="40"/>
                  </a:lnTo>
                  <a:lnTo>
                    <a:pt x="21" y="41"/>
                  </a:lnTo>
                  <a:lnTo>
                    <a:pt x="23" y="42"/>
                  </a:lnTo>
                  <a:lnTo>
                    <a:pt x="28" y="42"/>
                  </a:lnTo>
                  <a:lnTo>
                    <a:pt x="32" y="42"/>
                  </a:lnTo>
                  <a:lnTo>
                    <a:pt x="36" y="41"/>
                  </a:lnTo>
                  <a:lnTo>
                    <a:pt x="40" y="40"/>
                  </a:lnTo>
                  <a:lnTo>
                    <a:pt x="42" y="38"/>
                  </a:lnTo>
                  <a:lnTo>
                    <a:pt x="44" y="36"/>
                  </a:lnTo>
                  <a:lnTo>
                    <a:pt x="45" y="35"/>
                  </a:lnTo>
                  <a:lnTo>
                    <a:pt x="46" y="33"/>
                  </a:lnTo>
                  <a:lnTo>
                    <a:pt x="46" y="32"/>
                  </a:lnTo>
                  <a:lnTo>
                    <a:pt x="47" y="30"/>
                  </a:lnTo>
                  <a:lnTo>
                    <a:pt x="47" y="28"/>
                  </a:lnTo>
                  <a:lnTo>
                    <a:pt x="49" y="26"/>
                  </a:lnTo>
                  <a:lnTo>
                    <a:pt x="49" y="24"/>
                  </a:lnTo>
                  <a:lnTo>
                    <a:pt x="49" y="21"/>
                  </a:lnTo>
                  <a:lnTo>
                    <a:pt x="47" y="18"/>
                  </a:lnTo>
                  <a:lnTo>
                    <a:pt x="46" y="16"/>
                  </a:lnTo>
                  <a:lnTo>
                    <a:pt x="46" y="14"/>
                  </a:lnTo>
                  <a:lnTo>
                    <a:pt x="45" y="12"/>
                  </a:lnTo>
                  <a:lnTo>
                    <a:pt x="44" y="10"/>
                  </a:lnTo>
                  <a:lnTo>
                    <a:pt x="41" y="9"/>
                  </a:lnTo>
                  <a:lnTo>
                    <a:pt x="39" y="8"/>
                  </a:lnTo>
                  <a:lnTo>
                    <a:pt x="36" y="7"/>
                  </a:lnTo>
                  <a:lnTo>
                    <a:pt x="34" y="6"/>
                  </a:lnTo>
                  <a:lnTo>
                    <a:pt x="30" y="5"/>
                  </a:lnTo>
                  <a:lnTo>
                    <a:pt x="28" y="5"/>
                  </a:lnTo>
                  <a:lnTo>
                    <a:pt x="23" y="5"/>
                  </a:lnTo>
                  <a:lnTo>
                    <a:pt x="21" y="6"/>
                  </a:lnTo>
                  <a:lnTo>
                    <a:pt x="17" y="7"/>
                  </a:lnTo>
                  <a:lnTo>
                    <a:pt x="15" y="10"/>
                  </a:lnTo>
                  <a:lnTo>
                    <a:pt x="13" y="11"/>
                  </a:lnTo>
                  <a:lnTo>
                    <a:pt x="12" y="13"/>
                  </a:lnTo>
                  <a:lnTo>
                    <a:pt x="11" y="14"/>
                  </a:lnTo>
                  <a:lnTo>
                    <a:pt x="10" y="16"/>
                  </a:lnTo>
                  <a:lnTo>
                    <a:pt x="8" y="18"/>
                  </a:lnTo>
                  <a:lnTo>
                    <a:pt x="8" y="20"/>
                  </a:lnTo>
                  <a:lnTo>
                    <a:pt x="8" y="22"/>
                  </a:lnTo>
                  <a:lnTo>
                    <a:pt x="8" y="24"/>
                  </a:lnTo>
                  <a:lnTo>
                    <a:pt x="0" y="24"/>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87" name="Freeform 263"/>
            <p:cNvSpPr>
              <a:spLocks/>
            </p:cNvSpPr>
            <p:nvPr/>
          </p:nvSpPr>
          <p:spPr bwMode="auto">
            <a:xfrm>
              <a:off x="4312" y="2037"/>
              <a:ext cx="58" cy="48"/>
            </a:xfrm>
            <a:custGeom>
              <a:avLst/>
              <a:gdLst/>
              <a:ahLst/>
              <a:cxnLst>
                <a:cxn ang="0">
                  <a:pos x="0" y="47"/>
                </a:cxn>
                <a:cxn ang="0">
                  <a:pos x="0" y="0"/>
                </a:cxn>
                <a:cxn ang="0">
                  <a:pos x="11" y="0"/>
                </a:cxn>
                <a:cxn ang="0">
                  <a:pos x="25" y="33"/>
                </a:cxn>
                <a:cxn ang="0">
                  <a:pos x="25" y="35"/>
                </a:cxn>
                <a:cxn ang="0">
                  <a:pos x="28" y="37"/>
                </a:cxn>
                <a:cxn ang="0">
                  <a:pos x="28" y="39"/>
                </a:cxn>
                <a:cxn ang="0">
                  <a:pos x="29" y="40"/>
                </a:cxn>
                <a:cxn ang="0">
                  <a:pos x="29" y="39"/>
                </a:cxn>
                <a:cxn ang="0">
                  <a:pos x="30" y="37"/>
                </a:cxn>
                <a:cxn ang="0">
                  <a:pos x="32" y="35"/>
                </a:cxn>
                <a:cxn ang="0">
                  <a:pos x="32" y="33"/>
                </a:cxn>
                <a:cxn ang="0">
                  <a:pos x="46" y="0"/>
                </a:cxn>
                <a:cxn ang="0">
                  <a:pos x="57" y="0"/>
                </a:cxn>
                <a:cxn ang="0">
                  <a:pos x="57" y="47"/>
                </a:cxn>
                <a:cxn ang="0">
                  <a:pos x="49" y="47"/>
                </a:cxn>
                <a:cxn ang="0">
                  <a:pos x="49" y="8"/>
                </a:cxn>
                <a:cxn ang="0">
                  <a:pos x="32" y="47"/>
                </a:cxn>
                <a:cxn ang="0">
                  <a:pos x="24" y="47"/>
                </a:cxn>
                <a:cxn ang="0">
                  <a:pos x="7" y="8"/>
                </a:cxn>
                <a:cxn ang="0">
                  <a:pos x="7" y="47"/>
                </a:cxn>
                <a:cxn ang="0">
                  <a:pos x="0" y="47"/>
                </a:cxn>
              </a:cxnLst>
              <a:rect l="0" t="0" r="r" b="b"/>
              <a:pathLst>
                <a:path w="58" h="48">
                  <a:moveTo>
                    <a:pt x="0" y="47"/>
                  </a:moveTo>
                  <a:lnTo>
                    <a:pt x="0" y="0"/>
                  </a:lnTo>
                  <a:lnTo>
                    <a:pt x="11" y="0"/>
                  </a:lnTo>
                  <a:lnTo>
                    <a:pt x="25" y="33"/>
                  </a:lnTo>
                  <a:lnTo>
                    <a:pt x="25" y="35"/>
                  </a:lnTo>
                  <a:lnTo>
                    <a:pt x="28" y="37"/>
                  </a:lnTo>
                  <a:lnTo>
                    <a:pt x="28" y="39"/>
                  </a:lnTo>
                  <a:lnTo>
                    <a:pt x="29" y="40"/>
                  </a:lnTo>
                  <a:lnTo>
                    <a:pt x="29" y="39"/>
                  </a:lnTo>
                  <a:lnTo>
                    <a:pt x="30" y="37"/>
                  </a:lnTo>
                  <a:lnTo>
                    <a:pt x="32" y="35"/>
                  </a:lnTo>
                  <a:lnTo>
                    <a:pt x="32" y="33"/>
                  </a:lnTo>
                  <a:lnTo>
                    <a:pt x="46" y="0"/>
                  </a:lnTo>
                  <a:lnTo>
                    <a:pt x="57" y="0"/>
                  </a:lnTo>
                  <a:lnTo>
                    <a:pt x="57" y="47"/>
                  </a:lnTo>
                  <a:lnTo>
                    <a:pt x="49" y="47"/>
                  </a:lnTo>
                  <a:lnTo>
                    <a:pt x="49" y="8"/>
                  </a:lnTo>
                  <a:lnTo>
                    <a:pt x="32" y="47"/>
                  </a:lnTo>
                  <a:lnTo>
                    <a:pt x="24" y="47"/>
                  </a:lnTo>
                  <a:lnTo>
                    <a:pt x="7" y="8"/>
                  </a:lnTo>
                  <a:lnTo>
                    <a:pt x="7" y="47"/>
                  </a:lnTo>
                  <a:lnTo>
                    <a:pt x="0" y="47"/>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88" name="Freeform 264"/>
            <p:cNvSpPr>
              <a:spLocks/>
            </p:cNvSpPr>
            <p:nvPr/>
          </p:nvSpPr>
          <p:spPr bwMode="auto">
            <a:xfrm>
              <a:off x="4390" y="2037"/>
              <a:ext cx="4" cy="48"/>
            </a:xfrm>
            <a:custGeom>
              <a:avLst/>
              <a:gdLst/>
              <a:ahLst/>
              <a:cxnLst>
                <a:cxn ang="0">
                  <a:pos x="0" y="47"/>
                </a:cxn>
                <a:cxn ang="0">
                  <a:pos x="0" y="0"/>
                </a:cxn>
                <a:cxn ang="0">
                  <a:pos x="3" y="0"/>
                </a:cxn>
                <a:cxn ang="0">
                  <a:pos x="3" y="47"/>
                </a:cxn>
                <a:cxn ang="0">
                  <a:pos x="0" y="47"/>
                </a:cxn>
              </a:cxnLst>
              <a:rect l="0" t="0" r="r" b="b"/>
              <a:pathLst>
                <a:path w="4" h="48">
                  <a:moveTo>
                    <a:pt x="0" y="47"/>
                  </a:moveTo>
                  <a:lnTo>
                    <a:pt x="0" y="0"/>
                  </a:lnTo>
                  <a:lnTo>
                    <a:pt x="3" y="0"/>
                  </a:lnTo>
                  <a:lnTo>
                    <a:pt x="3" y="47"/>
                  </a:lnTo>
                  <a:lnTo>
                    <a:pt x="0" y="47"/>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89" name="Freeform 265"/>
            <p:cNvSpPr>
              <a:spLocks/>
            </p:cNvSpPr>
            <p:nvPr/>
          </p:nvSpPr>
          <p:spPr bwMode="auto">
            <a:xfrm>
              <a:off x="4410" y="2037"/>
              <a:ext cx="43" cy="48"/>
            </a:xfrm>
            <a:custGeom>
              <a:avLst/>
              <a:gdLst/>
              <a:ahLst/>
              <a:cxnLst>
                <a:cxn ang="0">
                  <a:pos x="0" y="47"/>
                </a:cxn>
                <a:cxn ang="0">
                  <a:pos x="0" y="42"/>
                </a:cxn>
                <a:cxn ang="0">
                  <a:pos x="27" y="12"/>
                </a:cxn>
                <a:cxn ang="0">
                  <a:pos x="29" y="10"/>
                </a:cxn>
                <a:cxn ang="0">
                  <a:pos x="30" y="9"/>
                </a:cxn>
                <a:cxn ang="0">
                  <a:pos x="31" y="7"/>
                </a:cxn>
                <a:cxn ang="0">
                  <a:pos x="32" y="6"/>
                </a:cxn>
                <a:cxn ang="0">
                  <a:pos x="3" y="6"/>
                </a:cxn>
                <a:cxn ang="0">
                  <a:pos x="3" y="0"/>
                </a:cxn>
                <a:cxn ang="0">
                  <a:pos x="41" y="0"/>
                </a:cxn>
                <a:cxn ang="0">
                  <a:pos x="41" y="6"/>
                </a:cxn>
                <a:cxn ang="0">
                  <a:pos x="11" y="38"/>
                </a:cxn>
                <a:cxn ang="0">
                  <a:pos x="8" y="42"/>
                </a:cxn>
                <a:cxn ang="0">
                  <a:pos x="42" y="42"/>
                </a:cxn>
                <a:cxn ang="0">
                  <a:pos x="42" y="47"/>
                </a:cxn>
                <a:cxn ang="0">
                  <a:pos x="0" y="47"/>
                </a:cxn>
              </a:cxnLst>
              <a:rect l="0" t="0" r="r" b="b"/>
              <a:pathLst>
                <a:path w="43" h="48">
                  <a:moveTo>
                    <a:pt x="0" y="47"/>
                  </a:moveTo>
                  <a:lnTo>
                    <a:pt x="0" y="42"/>
                  </a:lnTo>
                  <a:lnTo>
                    <a:pt x="27" y="12"/>
                  </a:lnTo>
                  <a:lnTo>
                    <a:pt x="29" y="10"/>
                  </a:lnTo>
                  <a:lnTo>
                    <a:pt x="30" y="9"/>
                  </a:lnTo>
                  <a:lnTo>
                    <a:pt x="31" y="7"/>
                  </a:lnTo>
                  <a:lnTo>
                    <a:pt x="32" y="6"/>
                  </a:lnTo>
                  <a:lnTo>
                    <a:pt x="3" y="6"/>
                  </a:lnTo>
                  <a:lnTo>
                    <a:pt x="3" y="0"/>
                  </a:lnTo>
                  <a:lnTo>
                    <a:pt x="41" y="0"/>
                  </a:lnTo>
                  <a:lnTo>
                    <a:pt x="41" y="6"/>
                  </a:lnTo>
                  <a:lnTo>
                    <a:pt x="11" y="38"/>
                  </a:lnTo>
                  <a:lnTo>
                    <a:pt x="8" y="42"/>
                  </a:lnTo>
                  <a:lnTo>
                    <a:pt x="42" y="42"/>
                  </a:lnTo>
                  <a:lnTo>
                    <a:pt x="42" y="47"/>
                  </a:lnTo>
                  <a:lnTo>
                    <a:pt x="0" y="47"/>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90" name="Freeform 266"/>
            <p:cNvSpPr>
              <a:spLocks/>
            </p:cNvSpPr>
            <p:nvPr/>
          </p:nvSpPr>
          <p:spPr bwMode="auto">
            <a:xfrm>
              <a:off x="4471" y="2037"/>
              <a:ext cx="42" cy="48"/>
            </a:xfrm>
            <a:custGeom>
              <a:avLst/>
              <a:gdLst/>
              <a:ahLst/>
              <a:cxnLst>
                <a:cxn ang="0">
                  <a:pos x="0" y="47"/>
                </a:cxn>
                <a:cxn ang="0">
                  <a:pos x="0" y="0"/>
                </a:cxn>
                <a:cxn ang="0">
                  <a:pos x="40" y="0"/>
                </a:cxn>
                <a:cxn ang="0">
                  <a:pos x="40" y="6"/>
                </a:cxn>
                <a:cxn ang="0">
                  <a:pos x="8" y="6"/>
                </a:cxn>
                <a:cxn ang="0">
                  <a:pos x="8" y="20"/>
                </a:cxn>
                <a:cxn ang="0">
                  <a:pos x="38" y="20"/>
                </a:cxn>
                <a:cxn ang="0">
                  <a:pos x="38" y="26"/>
                </a:cxn>
                <a:cxn ang="0">
                  <a:pos x="8" y="26"/>
                </a:cxn>
                <a:cxn ang="0">
                  <a:pos x="8" y="42"/>
                </a:cxn>
                <a:cxn ang="0">
                  <a:pos x="41" y="42"/>
                </a:cxn>
                <a:cxn ang="0">
                  <a:pos x="41" y="47"/>
                </a:cxn>
                <a:cxn ang="0">
                  <a:pos x="0" y="47"/>
                </a:cxn>
              </a:cxnLst>
              <a:rect l="0" t="0" r="r" b="b"/>
              <a:pathLst>
                <a:path w="42" h="48">
                  <a:moveTo>
                    <a:pt x="0" y="47"/>
                  </a:moveTo>
                  <a:lnTo>
                    <a:pt x="0" y="0"/>
                  </a:lnTo>
                  <a:lnTo>
                    <a:pt x="40" y="0"/>
                  </a:lnTo>
                  <a:lnTo>
                    <a:pt x="40" y="6"/>
                  </a:lnTo>
                  <a:lnTo>
                    <a:pt x="8" y="6"/>
                  </a:lnTo>
                  <a:lnTo>
                    <a:pt x="8" y="20"/>
                  </a:lnTo>
                  <a:lnTo>
                    <a:pt x="38" y="20"/>
                  </a:lnTo>
                  <a:lnTo>
                    <a:pt x="38" y="26"/>
                  </a:lnTo>
                  <a:lnTo>
                    <a:pt x="8" y="26"/>
                  </a:lnTo>
                  <a:lnTo>
                    <a:pt x="8" y="42"/>
                  </a:lnTo>
                  <a:lnTo>
                    <a:pt x="41" y="42"/>
                  </a:lnTo>
                  <a:lnTo>
                    <a:pt x="41" y="47"/>
                  </a:lnTo>
                  <a:lnTo>
                    <a:pt x="0" y="47"/>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91" name="Freeform 267"/>
            <p:cNvSpPr>
              <a:spLocks/>
            </p:cNvSpPr>
            <p:nvPr/>
          </p:nvSpPr>
          <p:spPr bwMode="auto">
            <a:xfrm>
              <a:off x="4531" y="2037"/>
              <a:ext cx="53" cy="48"/>
            </a:xfrm>
            <a:custGeom>
              <a:avLst/>
              <a:gdLst/>
              <a:ahLst/>
              <a:cxnLst>
                <a:cxn ang="0">
                  <a:pos x="0" y="0"/>
                </a:cxn>
                <a:cxn ang="0">
                  <a:pos x="30" y="0"/>
                </a:cxn>
                <a:cxn ang="0">
                  <a:pos x="35" y="1"/>
                </a:cxn>
                <a:cxn ang="0">
                  <a:pos x="39" y="2"/>
                </a:cxn>
                <a:cxn ang="0">
                  <a:pos x="43" y="5"/>
                </a:cxn>
                <a:cxn ang="0">
                  <a:pos x="45" y="8"/>
                </a:cxn>
                <a:cxn ang="0">
                  <a:pos x="46" y="12"/>
                </a:cxn>
                <a:cxn ang="0">
                  <a:pos x="46" y="16"/>
                </a:cxn>
                <a:cxn ang="0">
                  <a:pos x="44" y="20"/>
                </a:cxn>
                <a:cxn ang="0">
                  <a:pos x="40" y="23"/>
                </a:cxn>
                <a:cxn ang="0">
                  <a:pos x="34" y="25"/>
                </a:cxn>
                <a:cxn ang="0">
                  <a:pos x="32" y="26"/>
                </a:cxn>
                <a:cxn ang="0">
                  <a:pos x="34" y="28"/>
                </a:cxn>
                <a:cxn ang="0">
                  <a:pos x="38" y="31"/>
                </a:cxn>
                <a:cxn ang="0">
                  <a:pos x="41" y="35"/>
                </a:cxn>
                <a:cxn ang="0">
                  <a:pos x="41" y="47"/>
                </a:cxn>
                <a:cxn ang="0">
                  <a:pos x="32" y="36"/>
                </a:cxn>
                <a:cxn ang="0">
                  <a:pos x="30" y="33"/>
                </a:cxn>
                <a:cxn ang="0">
                  <a:pos x="27" y="30"/>
                </a:cxn>
                <a:cxn ang="0">
                  <a:pos x="24" y="28"/>
                </a:cxn>
                <a:cxn ang="0">
                  <a:pos x="21" y="27"/>
                </a:cxn>
                <a:cxn ang="0">
                  <a:pos x="18" y="26"/>
                </a:cxn>
                <a:cxn ang="0">
                  <a:pos x="9" y="47"/>
                </a:cxn>
                <a:cxn ang="0">
                  <a:pos x="9" y="21"/>
                </a:cxn>
                <a:cxn ang="0">
                  <a:pos x="27" y="21"/>
                </a:cxn>
                <a:cxn ang="0">
                  <a:pos x="31" y="20"/>
                </a:cxn>
                <a:cxn ang="0">
                  <a:pos x="33" y="20"/>
                </a:cxn>
                <a:cxn ang="0">
                  <a:pos x="35" y="18"/>
                </a:cxn>
                <a:cxn ang="0">
                  <a:pos x="37" y="17"/>
                </a:cxn>
                <a:cxn ang="0">
                  <a:pos x="38" y="15"/>
                </a:cxn>
                <a:cxn ang="0">
                  <a:pos x="38" y="12"/>
                </a:cxn>
                <a:cxn ang="0">
                  <a:pos x="35" y="9"/>
                </a:cxn>
                <a:cxn ang="0">
                  <a:pos x="33" y="7"/>
                </a:cxn>
                <a:cxn ang="0">
                  <a:pos x="30" y="6"/>
                </a:cxn>
                <a:cxn ang="0">
                  <a:pos x="9" y="6"/>
                </a:cxn>
                <a:cxn ang="0">
                  <a:pos x="0" y="47"/>
                </a:cxn>
              </a:cxnLst>
              <a:rect l="0" t="0" r="r" b="b"/>
              <a:pathLst>
                <a:path w="53" h="48">
                  <a:moveTo>
                    <a:pt x="0" y="47"/>
                  </a:moveTo>
                  <a:lnTo>
                    <a:pt x="0" y="0"/>
                  </a:lnTo>
                  <a:lnTo>
                    <a:pt x="26" y="0"/>
                  </a:lnTo>
                  <a:lnTo>
                    <a:pt x="30" y="0"/>
                  </a:lnTo>
                  <a:lnTo>
                    <a:pt x="33" y="1"/>
                  </a:lnTo>
                  <a:lnTo>
                    <a:pt x="35" y="1"/>
                  </a:lnTo>
                  <a:lnTo>
                    <a:pt x="37" y="1"/>
                  </a:lnTo>
                  <a:lnTo>
                    <a:pt x="39" y="2"/>
                  </a:lnTo>
                  <a:lnTo>
                    <a:pt x="41" y="4"/>
                  </a:lnTo>
                  <a:lnTo>
                    <a:pt x="43" y="5"/>
                  </a:lnTo>
                  <a:lnTo>
                    <a:pt x="44" y="6"/>
                  </a:lnTo>
                  <a:lnTo>
                    <a:pt x="45" y="8"/>
                  </a:lnTo>
                  <a:lnTo>
                    <a:pt x="45" y="10"/>
                  </a:lnTo>
                  <a:lnTo>
                    <a:pt x="46" y="12"/>
                  </a:lnTo>
                  <a:lnTo>
                    <a:pt x="46" y="14"/>
                  </a:lnTo>
                  <a:lnTo>
                    <a:pt x="46" y="16"/>
                  </a:lnTo>
                  <a:lnTo>
                    <a:pt x="45" y="18"/>
                  </a:lnTo>
                  <a:lnTo>
                    <a:pt x="44" y="20"/>
                  </a:lnTo>
                  <a:lnTo>
                    <a:pt x="43" y="22"/>
                  </a:lnTo>
                  <a:lnTo>
                    <a:pt x="40" y="23"/>
                  </a:lnTo>
                  <a:lnTo>
                    <a:pt x="38" y="24"/>
                  </a:lnTo>
                  <a:lnTo>
                    <a:pt x="34" y="25"/>
                  </a:lnTo>
                  <a:lnTo>
                    <a:pt x="31" y="26"/>
                  </a:lnTo>
                  <a:lnTo>
                    <a:pt x="32" y="26"/>
                  </a:lnTo>
                  <a:lnTo>
                    <a:pt x="33" y="27"/>
                  </a:lnTo>
                  <a:lnTo>
                    <a:pt x="34" y="28"/>
                  </a:lnTo>
                  <a:lnTo>
                    <a:pt x="35" y="29"/>
                  </a:lnTo>
                  <a:lnTo>
                    <a:pt x="38" y="31"/>
                  </a:lnTo>
                  <a:lnTo>
                    <a:pt x="40" y="33"/>
                  </a:lnTo>
                  <a:lnTo>
                    <a:pt x="41" y="35"/>
                  </a:lnTo>
                  <a:lnTo>
                    <a:pt x="52" y="47"/>
                  </a:lnTo>
                  <a:lnTo>
                    <a:pt x="41" y="47"/>
                  </a:lnTo>
                  <a:lnTo>
                    <a:pt x="34" y="37"/>
                  </a:lnTo>
                  <a:lnTo>
                    <a:pt x="32" y="36"/>
                  </a:lnTo>
                  <a:lnTo>
                    <a:pt x="31" y="34"/>
                  </a:lnTo>
                  <a:lnTo>
                    <a:pt x="30" y="33"/>
                  </a:lnTo>
                  <a:lnTo>
                    <a:pt x="28" y="32"/>
                  </a:lnTo>
                  <a:lnTo>
                    <a:pt x="27" y="30"/>
                  </a:lnTo>
                  <a:lnTo>
                    <a:pt x="26" y="29"/>
                  </a:lnTo>
                  <a:lnTo>
                    <a:pt x="24" y="28"/>
                  </a:lnTo>
                  <a:lnTo>
                    <a:pt x="22" y="27"/>
                  </a:lnTo>
                  <a:lnTo>
                    <a:pt x="21" y="27"/>
                  </a:lnTo>
                  <a:lnTo>
                    <a:pt x="19" y="26"/>
                  </a:lnTo>
                  <a:lnTo>
                    <a:pt x="18" y="26"/>
                  </a:lnTo>
                  <a:lnTo>
                    <a:pt x="9" y="26"/>
                  </a:lnTo>
                  <a:lnTo>
                    <a:pt x="9" y="47"/>
                  </a:lnTo>
                  <a:lnTo>
                    <a:pt x="0" y="47"/>
                  </a:lnTo>
                  <a:lnTo>
                    <a:pt x="9" y="21"/>
                  </a:lnTo>
                  <a:lnTo>
                    <a:pt x="24" y="21"/>
                  </a:lnTo>
                  <a:lnTo>
                    <a:pt x="27" y="21"/>
                  </a:lnTo>
                  <a:lnTo>
                    <a:pt x="30" y="20"/>
                  </a:lnTo>
                  <a:lnTo>
                    <a:pt x="31" y="20"/>
                  </a:lnTo>
                  <a:lnTo>
                    <a:pt x="32" y="20"/>
                  </a:lnTo>
                  <a:lnTo>
                    <a:pt x="33" y="20"/>
                  </a:lnTo>
                  <a:lnTo>
                    <a:pt x="34" y="19"/>
                  </a:lnTo>
                  <a:lnTo>
                    <a:pt x="35" y="18"/>
                  </a:lnTo>
                  <a:lnTo>
                    <a:pt x="35" y="18"/>
                  </a:lnTo>
                  <a:lnTo>
                    <a:pt x="37" y="17"/>
                  </a:lnTo>
                  <a:lnTo>
                    <a:pt x="37" y="15"/>
                  </a:lnTo>
                  <a:lnTo>
                    <a:pt x="38" y="15"/>
                  </a:lnTo>
                  <a:lnTo>
                    <a:pt x="38" y="14"/>
                  </a:lnTo>
                  <a:lnTo>
                    <a:pt x="38" y="12"/>
                  </a:lnTo>
                  <a:lnTo>
                    <a:pt x="37" y="10"/>
                  </a:lnTo>
                  <a:lnTo>
                    <a:pt x="35" y="9"/>
                  </a:lnTo>
                  <a:lnTo>
                    <a:pt x="35" y="8"/>
                  </a:lnTo>
                  <a:lnTo>
                    <a:pt x="33" y="7"/>
                  </a:lnTo>
                  <a:lnTo>
                    <a:pt x="31" y="6"/>
                  </a:lnTo>
                  <a:lnTo>
                    <a:pt x="30" y="6"/>
                  </a:lnTo>
                  <a:lnTo>
                    <a:pt x="26" y="6"/>
                  </a:lnTo>
                  <a:lnTo>
                    <a:pt x="9" y="6"/>
                  </a:lnTo>
                  <a:lnTo>
                    <a:pt x="9" y="21"/>
                  </a:lnTo>
                  <a:lnTo>
                    <a:pt x="0" y="47"/>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92" name="Line 268"/>
            <p:cNvSpPr>
              <a:spLocks noChangeShapeType="1"/>
            </p:cNvSpPr>
            <p:nvPr/>
          </p:nvSpPr>
          <p:spPr bwMode="auto">
            <a:xfrm>
              <a:off x="395" y="2079"/>
              <a:ext cx="209" cy="0"/>
            </a:xfrm>
            <a:prstGeom prst="line">
              <a:avLst/>
            </a:prstGeom>
            <a:noFill/>
            <a:ln w="12700">
              <a:solidFill>
                <a:srgbClr val="C4C4C4"/>
              </a:solidFill>
              <a:round/>
              <a:headEnd/>
              <a:tailEnd/>
            </a:ln>
            <a:effectLst/>
          </p:spPr>
          <p:txBody>
            <a:bodyPr wrap="none" anchor="ctr"/>
            <a:lstStyle/>
            <a:p>
              <a:endParaRPr lang="en-US"/>
            </a:p>
          </p:txBody>
        </p:sp>
        <p:sp>
          <p:nvSpPr>
            <p:cNvPr id="78093" name="Freeform 269"/>
            <p:cNvSpPr>
              <a:spLocks/>
            </p:cNvSpPr>
            <p:nvPr/>
          </p:nvSpPr>
          <p:spPr bwMode="auto">
            <a:xfrm>
              <a:off x="604" y="2059"/>
              <a:ext cx="60" cy="37"/>
            </a:xfrm>
            <a:custGeom>
              <a:avLst/>
              <a:gdLst/>
              <a:ahLst/>
              <a:cxnLst>
                <a:cxn ang="0">
                  <a:pos x="59" y="18"/>
                </a:cxn>
                <a:cxn ang="0">
                  <a:pos x="59" y="18"/>
                </a:cxn>
                <a:cxn ang="0">
                  <a:pos x="0" y="0"/>
                </a:cxn>
                <a:cxn ang="0">
                  <a:pos x="0" y="36"/>
                </a:cxn>
                <a:cxn ang="0">
                  <a:pos x="59" y="18"/>
                </a:cxn>
              </a:cxnLst>
              <a:rect l="0" t="0" r="r" b="b"/>
              <a:pathLst>
                <a:path w="60" h="37">
                  <a:moveTo>
                    <a:pt x="59" y="18"/>
                  </a:moveTo>
                  <a:lnTo>
                    <a:pt x="59" y="18"/>
                  </a:lnTo>
                  <a:lnTo>
                    <a:pt x="0" y="0"/>
                  </a:lnTo>
                  <a:lnTo>
                    <a:pt x="0" y="36"/>
                  </a:lnTo>
                  <a:lnTo>
                    <a:pt x="59" y="18"/>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94" name="Line 270"/>
            <p:cNvSpPr>
              <a:spLocks noChangeShapeType="1"/>
            </p:cNvSpPr>
            <p:nvPr/>
          </p:nvSpPr>
          <p:spPr bwMode="auto">
            <a:xfrm>
              <a:off x="479" y="1739"/>
              <a:ext cx="306" cy="0"/>
            </a:xfrm>
            <a:prstGeom prst="line">
              <a:avLst/>
            </a:prstGeom>
            <a:noFill/>
            <a:ln w="12700">
              <a:solidFill>
                <a:srgbClr val="C4C4C4"/>
              </a:solidFill>
              <a:round/>
              <a:headEnd/>
              <a:tailEnd/>
            </a:ln>
            <a:effectLst/>
          </p:spPr>
          <p:txBody>
            <a:bodyPr wrap="none" anchor="ctr"/>
            <a:lstStyle/>
            <a:p>
              <a:endParaRPr lang="en-US"/>
            </a:p>
          </p:txBody>
        </p:sp>
        <p:sp>
          <p:nvSpPr>
            <p:cNvPr id="78095" name="Freeform 271"/>
            <p:cNvSpPr>
              <a:spLocks/>
            </p:cNvSpPr>
            <p:nvPr/>
          </p:nvSpPr>
          <p:spPr bwMode="auto">
            <a:xfrm>
              <a:off x="787" y="1719"/>
              <a:ext cx="59" cy="36"/>
            </a:xfrm>
            <a:custGeom>
              <a:avLst/>
              <a:gdLst/>
              <a:ahLst/>
              <a:cxnLst>
                <a:cxn ang="0">
                  <a:pos x="58" y="18"/>
                </a:cxn>
                <a:cxn ang="0">
                  <a:pos x="58" y="18"/>
                </a:cxn>
                <a:cxn ang="0">
                  <a:pos x="0" y="0"/>
                </a:cxn>
                <a:cxn ang="0">
                  <a:pos x="0" y="35"/>
                </a:cxn>
                <a:cxn ang="0">
                  <a:pos x="58" y="18"/>
                </a:cxn>
              </a:cxnLst>
              <a:rect l="0" t="0" r="r" b="b"/>
              <a:pathLst>
                <a:path w="59" h="36">
                  <a:moveTo>
                    <a:pt x="58" y="18"/>
                  </a:moveTo>
                  <a:lnTo>
                    <a:pt x="58" y="18"/>
                  </a:lnTo>
                  <a:lnTo>
                    <a:pt x="0" y="0"/>
                  </a:lnTo>
                  <a:lnTo>
                    <a:pt x="0" y="35"/>
                  </a:lnTo>
                  <a:lnTo>
                    <a:pt x="58" y="18"/>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96" name="Line 272"/>
            <p:cNvSpPr>
              <a:spLocks noChangeShapeType="1"/>
            </p:cNvSpPr>
            <p:nvPr/>
          </p:nvSpPr>
          <p:spPr bwMode="auto">
            <a:xfrm>
              <a:off x="604" y="398"/>
              <a:ext cx="169" cy="0"/>
            </a:xfrm>
            <a:prstGeom prst="line">
              <a:avLst/>
            </a:prstGeom>
            <a:noFill/>
            <a:ln w="12700">
              <a:solidFill>
                <a:srgbClr val="C4C4C4"/>
              </a:solidFill>
              <a:round/>
              <a:headEnd/>
              <a:tailEnd/>
            </a:ln>
            <a:effectLst/>
          </p:spPr>
          <p:txBody>
            <a:bodyPr wrap="none" anchor="ctr"/>
            <a:lstStyle/>
            <a:p>
              <a:endParaRPr lang="en-US"/>
            </a:p>
          </p:txBody>
        </p:sp>
        <p:sp>
          <p:nvSpPr>
            <p:cNvPr id="78097" name="Freeform 273"/>
            <p:cNvSpPr>
              <a:spLocks/>
            </p:cNvSpPr>
            <p:nvPr/>
          </p:nvSpPr>
          <p:spPr bwMode="auto">
            <a:xfrm>
              <a:off x="770" y="378"/>
              <a:ext cx="62" cy="37"/>
            </a:xfrm>
            <a:custGeom>
              <a:avLst/>
              <a:gdLst/>
              <a:ahLst/>
              <a:cxnLst>
                <a:cxn ang="0">
                  <a:pos x="61" y="18"/>
                </a:cxn>
                <a:cxn ang="0">
                  <a:pos x="61" y="18"/>
                </a:cxn>
                <a:cxn ang="0">
                  <a:pos x="0" y="0"/>
                </a:cxn>
                <a:cxn ang="0">
                  <a:pos x="0" y="36"/>
                </a:cxn>
                <a:cxn ang="0">
                  <a:pos x="61" y="18"/>
                </a:cxn>
              </a:cxnLst>
              <a:rect l="0" t="0" r="r" b="b"/>
              <a:pathLst>
                <a:path w="62" h="37">
                  <a:moveTo>
                    <a:pt x="61" y="18"/>
                  </a:moveTo>
                  <a:lnTo>
                    <a:pt x="61" y="18"/>
                  </a:lnTo>
                  <a:lnTo>
                    <a:pt x="0" y="0"/>
                  </a:lnTo>
                  <a:lnTo>
                    <a:pt x="0" y="36"/>
                  </a:lnTo>
                  <a:lnTo>
                    <a:pt x="61" y="18"/>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098" name="Line 274"/>
            <p:cNvSpPr>
              <a:spLocks noChangeShapeType="1"/>
            </p:cNvSpPr>
            <p:nvPr/>
          </p:nvSpPr>
          <p:spPr bwMode="auto">
            <a:xfrm flipH="1">
              <a:off x="3661" y="826"/>
              <a:ext cx="371" cy="0"/>
            </a:xfrm>
            <a:prstGeom prst="line">
              <a:avLst/>
            </a:prstGeom>
            <a:noFill/>
            <a:ln w="12700">
              <a:solidFill>
                <a:srgbClr val="C4C4C4"/>
              </a:solidFill>
              <a:round/>
              <a:headEnd/>
              <a:tailEnd/>
            </a:ln>
            <a:effectLst/>
          </p:spPr>
          <p:txBody>
            <a:bodyPr wrap="none" anchor="ctr"/>
            <a:lstStyle/>
            <a:p>
              <a:endParaRPr lang="en-US"/>
            </a:p>
          </p:txBody>
        </p:sp>
        <p:sp>
          <p:nvSpPr>
            <p:cNvPr id="78099" name="Freeform 275"/>
            <p:cNvSpPr>
              <a:spLocks/>
            </p:cNvSpPr>
            <p:nvPr/>
          </p:nvSpPr>
          <p:spPr bwMode="auto">
            <a:xfrm>
              <a:off x="3601" y="807"/>
              <a:ext cx="60" cy="36"/>
            </a:xfrm>
            <a:custGeom>
              <a:avLst/>
              <a:gdLst/>
              <a:ahLst/>
              <a:cxnLst>
                <a:cxn ang="0">
                  <a:pos x="0" y="17"/>
                </a:cxn>
                <a:cxn ang="0">
                  <a:pos x="0" y="17"/>
                </a:cxn>
                <a:cxn ang="0">
                  <a:pos x="59" y="35"/>
                </a:cxn>
                <a:cxn ang="0">
                  <a:pos x="59" y="0"/>
                </a:cxn>
                <a:cxn ang="0">
                  <a:pos x="0" y="17"/>
                </a:cxn>
              </a:cxnLst>
              <a:rect l="0" t="0" r="r" b="b"/>
              <a:pathLst>
                <a:path w="60" h="36">
                  <a:moveTo>
                    <a:pt x="0" y="17"/>
                  </a:moveTo>
                  <a:lnTo>
                    <a:pt x="0" y="17"/>
                  </a:lnTo>
                  <a:lnTo>
                    <a:pt x="59" y="35"/>
                  </a:lnTo>
                  <a:lnTo>
                    <a:pt x="59" y="0"/>
                  </a:lnTo>
                  <a:lnTo>
                    <a:pt x="0" y="17"/>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00" name="Line 276"/>
            <p:cNvSpPr>
              <a:spLocks noChangeShapeType="1"/>
            </p:cNvSpPr>
            <p:nvPr/>
          </p:nvSpPr>
          <p:spPr bwMode="auto">
            <a:xfrm flipH="1">
              <a:off x="3648" y="2061"/>
              <a:ext cx="283" cy="0"/>
            </a:xfrm>
            <a:prstGeom prst="line">
              <a:avLst/>
            </a:prstGeom>
            <a:noFill/>
            <a:ln w="12700">
              <a:solidFill>
                <a:srgbClr val="C4C4C4"/>
              </a:solidFill>
              <a:round/>
              <a:headEnd/>
              <a:tailEnd/>
            </a:ln>
            <a:effectLst/>
          </p:spPr>
          <p:txBody>
            <a:bodyPr wrap="none" anchor="ctr"/>
            <a:lstStyle/>
            <a:p>
              <a:endParaRPr lang="en-US"/>
            </a:p>
          </p:txBody>
        </p:sp>
        <p:sp>
          <p:nvSpPr>
            <p:cNvPr id="78101" name="Freeform 277"/>
            <p:cNvSpPr>
              <a:spLocks/>
            </p:cNvSpPr>
            <p:nvPr/>
          </p:nvSpPr>
          <p:spPr bwMode="auto">
            <a:xfrm>
              <a:off x="3591" y="2040"/>
              <a:ext cx="61" cy="36"/>
            </a:xfrm>
            <a:custGeom>
              <a:avLst/>
              <a:gdLst/>
              <a:ahLst/>
              <a:cxnLst>
                <a:cxn ang="0">
                  <a:pos x="0" y="18"/>
                </a:cxn>
                <a:cxn ang="0">
                  <a:pos x="0" y="18"/>
                </a:cxn>
                <a:cxn ang="0">
                  <a:pos x="60" y="35"/>
                </a:cxn>
                <a:cxn ang="0">
                  <a:pos x="60" y="0"/>
                </a:cxn>
                <a:cxn ang="0">
                  <a:pos x="0" y="18"/>
                </a:cxn>
              </a:cxnLst>
              <a:rect l="0" t="0" r="r" b="b"/>
              <a:pathLst>
                <a:path w="61" h="36">
                  <a:moveTo>
                    <a:pt x="0" y="18"/>
                  </a:moveTo>
                  <a:lnTo>
                    <a:pt x="0" y="18"/>
                  </a:lnTo>
                  <a:lnTo>
                    <a:pt x="60" y="35"/>
                  </a:lnTo>
                  <a:lnTo>
                    <a:pt x="60" y="0"/>
                  </a:lnTo>
                  <a:lnTo>
                    <a:pt x="0" y="18"/>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02" name="Freeform 278"/>
            <p:cNvSpPr>
              <a:spLocks/>
            </p:cNvSpPr>
            <p:nvPr/>
          </p:nvSpPr>
          <p:spPr bwMode="auto">
            <a:xfrm>
              <a:off x="1262" y="1041"/>
              <a:ext cx="132" cy="10"/>
            </a:xfrm>
            <a:custGeom>
              <a:avLst/>
              <a:gdLst/>
              <a:ahLst/>
              <a:cxnLst>
                <a:cxn ang="0">
                  <a:pos x="131" y="5"/>
                </a:cxn>
                <a:cxn ang="0">
                  <a:pos x="131" y="2"/>
                </a:cxn>
                <a:cxn ang="0">
                  <a:pos x="0" y="0"/>
                </a:cxn>
                <a:cxn ang="0">
                  <a:pos x="0" y="7"/>
                </a:cxn>
                <a:cxn ang="0">
                  <a:pos x="131" y="9"/>
                </a:cxn>
                <a:cxn ang="0">
                  <a:pos x="131" y="5"/>
                </a:cxn>
              </a:cxnLst>
              <a:rect l="0" t="0" r="r" b="b"/>
              <a:pathLst>
                <a:path w="132" h="10">
                  <a:moveTo>
                    <a:pt x="131" y="5"/>
                  </a:moveTo>
                  <a:lnTo>
                    <a:pt x="131" y="2"/>
                  </a:lnTo>
                  <a:lnTo>
                    <a:pt x="0" y="0"/>
                  </a:lnTo>
                  <a:lnTo>
                    <a:pt x="0" y="7"/>
                  </a:lnTo>
                  <a:lnTo>
                    <a:pt x="131" y="9"/>
                  </a:lnTo>
                  <a:lnTo>
                    <a:pt x="131" y="5"/>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03" name="Freeform 279"/>
            <p:cNvSpPr>
              <a:spLocks/>
            </p:cNvSpPr>
            <p:nvPr/>
          </p:nvSpPr>
          <p:spPr bwMode="auto">
            <a:xfrm>
              <a:off x="1342" y="1017"/>
              <a:ext cx="113" cy="58"/>
            </a:xfrm>
            <a:custGeom>
              <a:avLst/>
              <a:gdLst/>
              <a:ahLst/>
              <a:cxnLst>
                <a:cxn ang="0">
                  <a:pos x="112" y="30"/>
                </a:cxn>
                <a:cxn ang="0">
                  <a:pos x="112" y="30"/>
                </a:cxn>
                <a:cxn ang="0">
                  <a:pos x="2" y="0"/>
                </a:cxn>
                <a:cxn ang="0">
                  <a:pos x="4" y="2"/>
                </a:cxn>
                <a:cxn ang="0">
                  <a:pos x="5" y="4"/>
                </a:cxn>
                <a:cxn ang="0">
                  <a:pos x="6" y="5"/>
                </a:cxn>
                <a:cxn ang="0">
                  <a:pos x="6" y="7"/>
                </a:cxn>
                <a:cxn ang="0">
                  <a:pos x="9" y="9"/>
                </a:cxn>
                <a:cxn ang="0">
                  <a:pos x="9" y="11"/>
                </a:cxn>
                <a:cxn ang="0">
                  <a:pos x="10" y="13"/>
                </a:cxn>
                <a:cxn ang="0">
                  <a:pos x="10" y="14"/>
                </a:cxn>
                <a:cxn ang="0">
                  <a:pos x="11" y="17"/>
                </a:cxn>
                <a:cxn ang="0">
                  <a:pos x="12" y="18"/>
                </a:cxn>
                <a:cxn ang="0">
                  <a:pos x="12" y="20"/>
                </a:cxn>
                <a:cxn ang="0">
                  <a:pos x="12" y="21"/>
                </a:cxn>
                <a:cxn ang="0">
                  <a:pos x="12" y="23"/>
                </a:cxn>
                <a:cxn ang="0">
                  <a:pos x="12" y="26"/>
                </a:cxn>
                <a:cxn ang="0">
                  <a:pos x="14" y="27"/>
                </a:cxn>
                <a:cxn ang="0">
                  <a:pos x="14" y="29"/>
                </a:cxn>
                <a:cxn ang="0">
                  <a:pos x="12" y="31"/>
                </a:cxn>
                <a:cxn ang="0">
                  <a:pos x="12" y="32"/>
                </a:cxn>
                <a:cxn ang="0">
                  <a:pos x="12" y="34"/>
                </a:cxn>
                <a:cxn ang="0">
                  <a:pos x="12" y="35"/>
                </a:cxn>
                <a:cxn ang="0">
                  <a:pos x="11" y="38"/>
                </a:cxn>
                <a:cxn ang="0">
                  <a:pos x="11" y="40"/>
                </a:cxn>
                <a:cxn ang="0">
                  <a:pos x="10" y="41"/>
                </a:cxn>
                <a:cxn ang="0">
                  <a:pos x="10" y="43"/>
                </a:cxn>
                <a:cxn ang="0">
                  <a:pos x="9" y="45"/>
                </a:cxn>
                <a:cxn ang="0">
                  <a:pos x="7" y="47"/>
                </a:cxn>
                <a:cxn ang="0">
                  <a:pos x="6" y="48"/>
                </a:cxn>
                <a:cxn ang="0">
                  <a:pos x="5" y="50"/>
                </a:cxn>
                <a:cxn ang="0">
                  <a:pos x="4" y="52"/>
                </a:cxn>
                <a:cxn ang="0">
                  <a:pos x="4" y="53"/>
                </a:cxn>
                <a:cxn ang="0">
                  <a:pos x="1" y="55"/>
                </a:cxn>
                <a:cxn ang="0">
                  <a:pos x="0" y="57"/>
                </a:cxn>
                <a:cxn ang="0">
                  <a:pos x="112" y="30"/>
                </a:cxn>
              </a:cxnLst>
              <a:rect l="0" t="0" r="r" b="b"/>
              <a:pathLst>
                <a:path w="113" h="58">
                  <a:moveTo>
                    <a:pt x="112" y="30"/>
                  </a:moveTo>
                  <a:lnTo>
                    <a:pt x="112" y="30"/>
                  </a:lnTo>
                  <a:lnTo>
                    <a:pt x="2" y="0"/>
                  </a:lnTo>
                  <a:lnTo>
                    <a:pt x="4" y="2"/>
                  </a:lnTo>
                  <a:lnTo>
                    <a:pt x="5" y="4"/>
                  </a:lnTo>
                  <a:lnTo>
                    <a:pt x="6" y="5"/>
                  </a:lnTo>
                  <a:lnTo>
                    <a:pt x="6" y="7"/>
                  </a:lnTo>
                  <a:lnTo>
                    <a:pt x="9" y="9"/>
                  </a:lnTo>
                  <a:lnTo>
                    <a:pt x="9" y="11"/>
                  </a:lnTo>
                  <a:lnTo>
                    <a:pt x="10" y="13"/>
                  </a:lnTo>
                  <a:lnTo>
                    <a:pt x="10" y="14"/>
                  </a:lnTo>
                  <a:lnTo>
                    <a:pt x="11" y="17"/>
                  </a:lnTo>
                  <a:lnTo>
                    <a:pt x="12" y="18"/>
                  </a:lnTo>
                  <a:lnTo>
                    <a:pt x="12" y="20"/>
                  </a:lnTo>
                  <a:lnTo>
                    <a:pt x="12" y="21"/>
                  </a:lnTo>
                  <a:lnTo>
                    <a:pt x="12" y="23"/>
                  </a:lnTo>
                  <a:lnTo>
                    <a:pt x="12" y="26"/>
                  </a:lnTo>
                  <a:lnTo>
                    <a:pt x="14" y="27"/>
                  </a:lnTo>
                  <a:lnTo>
                    <a:pt x="14" y="29"/>
                  </a:lnTo>
                  <a:lnTo>
                    <a:pt x="12" y="31"/>
                  </a:lnTo>
                  <a:lnTo>
                    <a:pt x="12" y="32"/>
                  </a:lnTo>
                  <a:lnTo>
                    <a:pt x="12" y="34"/>
                  </a:lnTo>
                  <a:lnTo>
                    <a:pt x="12" y="35"/>
                  </a:lnTo>
                  <a:lnTo>
                    <a:pt x="11" y="38"/>
                  </a:lnTo>
                  <a:lnTo>
                    <a:pt x="11" y="40"/>
                  </a:lnTo>
                  <a:lnTo>
                    <a:pt x="10" y="41"/>
                  </a:lnTo>
                  <a:lnTo>
                    <a:pt x="10" y="43"/>
                  </a:lnTo>
                  <a:lnTo>
                    <a:pt x="9" y="45"/>
                  </a:lnTo>
                  <a:lnTo>
                    <a:pt x="7" y="47"/>
                  </a:lnTo>
                  <a:lnTo>
                    <a:pt x="6" y="48"/>
                  </a:lnTo>
                  <a:lnTo>
                    <a:pt x="5" y="50"/>
                  </a:lnTo>
                  <a:lnTo>
                    <a:pt x="4" y="52"/>
                  </a:lnTo>
                  <a:lnTo>
                    <a:pt x="4" y="53"/>
                  </a:lnTo>
                  <a:lnTo>
                    <a:pt x="1" y="55"/>
                  </a:lnTo>
                  <a:lnTo>
                    <a:pt x="0" y="57"/>
                  </a:lnTo>
                  <a:lnTo>
                    <a:pt x="112" y="30"/>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04" name="Freeform 280"/>
            <p:cNvSpPr>
              <a:spLocks/>
            </p:cNvSpPr>
            <p:nvPr/>
          </p:nvSpPr>
          <p:spPr bwMode="auto">
            <a:xfrm>
              <a:off x="1955" y="316"/>
              <a:ext cx="184" cy="7"/>
            </a:xfrm>
            <a:custGeom>
              <a:avLst/>
              <a:gdLst/>
              <a:ahLst/>
              <a:cxnLst>
                <a:cxn ang="0">
                  <a:pos x="183" y="3"/>
                </a:cxn>
                <a:cxn ang="0">
                  <a:pos x="183" y="0"/>
                </a:cxn>
                <a:cxn ang="0">
                  <a:pos x="0" y="0"/>
                </a:cxn>
                <a:cxn ang="0">
                  <a:pos x="0" y="6"/>
                </a:cxn>
                <a:cxn ang="0">
                  <a:pos x="183" y="6"/>
                </a:cxn>
                <a:cxn ang="0">
                  <a:pos x="183" y="3"/>
                </a:cxn>
              </a:cxnLst>
              <a:rect l="0" t="0" r="r" b="b"/>
              <a:pathLst>
                <a:path w="184" h="7">
                  <a:moveTo>
                    <a:pt x="183" y="3"/>
                  </a:moveTo>
                  <a:lnTo>
                    <a:pt x="183" y="0"/>
                  </a:lnTo>
                  <a:lnTo>
                    <a:pt x="0" y="0"/>
                  </a:lnTo>
                  <a:lnTo>
                    <a:pt x="0" y="6"/>
                  </a:lnTo>
                  <a:lnTo>
                    <a:pt x="183" y="6"/>
                  </a:lnTo>
                  <a:lnTo>
                    <a:pt x="183" y="3"/>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05" name="Freeform 281"/>
            <p:cNvSpPr>
              <a:spLocks/>
            </p:cNvSpPr>
            <p:nvPr/>
          </p:nvSpPr>
          <p:spPr bwMode="auto">
            <a:xfrm>
              <a:off x="2087" y="291"/>
              <a:ext cx="111" cy="58"/>
            </a:xfrm>
            <a:custGeom>
              <a:avLst/>
              <a:gdLst/>
              <a:ahLst/>
              <a:cxnLst>
                <a:cxn ang="0">
                  <a:pos x="110" y="29"/>
                </a:cxn>
                <a:cxn ang="0">
                  <a:pos x="110" y="29"/>
                </a:cxn>
                <a:cxn ang="0">
                  <a:pos x="0" y="0"/>
                </a:cxn>
                <a:cxn ang="0">
                  <a:pos x="1" y="2"/>
                </a:cxn>
                <a:cxn ang="0">
                  <a:pos x="2" y="3"/>
                </a:cxn>
                <a:cxn ang="0">
                  <a:pos x="5" y="5"/>
                </a:cxn>
                <a:cxn ang="0">
                  <a:pos x="5" y="7"/>
                </a:cxn>
                <a:cxn ang="0">
                  <a:pos x="6" y="9"/>
                </a:cxn>
                <a:cxn ang="0">
                  <a:pos x="7" y="11"/>
                </a:cxn>
                <a:cxn ang="0">
                  <a:pos x="7" y="12"/>
                </a:cxn>
                <a:cxn ang="0">
                  <a:pos x="9" y="14"/>
                </a:cxn>
                <a:cxn ang="0">
                  <a:pos x="10" y="16"/>
                </a:cxn>
                <a:cxn ang="0">
                  <a:pos x="10" y="17"/>
                </a:cxn>
                <a:cxn ang="0">
                  <a:pos x="11" y="19"/>
                </a:cxn>
                <a:cxn ang="0">
                  <a:pos x="11" y="21"/>
                </a:cxn>
                <a:cxn ang="0">
                  <a:pos x="11" y="23"/>
                </a:cxn>
                <a:cxn ang="0">
                  <a:pos x="11" y="25"/>
                </a:cxn>
                <a:cxn ang="0">
                  <a:pos x="11" y="26"/>
                </a:cxn>
                <a:cxn ang="0">
                  <a:pos x="11" y="29"/>
                </a:cxn>
                <a:cxn ang="0">
                  <a:pos x="11" y="30"/>
                </a:cxn>
                <a:cxn ang="0">
                  <a:pos x="11" y="32"/>
                </a:cxn>
                <a:cxn ang="0">
                  <a:pos x="11" y="33"/>
                </a:cxn>
                <a:cxn ang="0">
                  <a:pos x="11" y="35"/>
                </a:cxn>
                <a:cxn ang="0">
                  <a:pos x="11" y="38"/>
                </a:cxn>
                <a:cxn ang="0">
                  <a:pos x="10" y="39"/>
                </a:cxn>
                <a:cxn ang="0">
                  <a:pos x="10" y="41"/>
                </a:cxn>
                <a:cxn ang="0">
                  <a:pos x="9" y="43"/>
                </a:cxn>
                <a:cxn ang="0">
                  <a:pos x="7" y="44"/>
                </a:cxn>
                <a:cxn ang="0">
                  <a:pos x="7" y="46"/>
                </a:cxn>
                <a:cxn ang="0">
                  <a:pos x="6" y="47"/>
                </a:cxn>
                <a:cxn ang="0">
                  <a:pos x="5" y="50"/>
                </a:cxn>
                <a:cxn ang="0">
                  <a:pos x="5" y="52"/>
                </a:cxn>
                <a:cxn ang="0">
                  <a:pos x="2" y="53"/>
                </a:cxn>
                <a:cxn ang="0">
                  <a:pos x="1" y="55"/>
                </a:cxn>
                <a:cxn ang="0">
                  <a:pos x="0" y="57"/>
                </a:cxn>
                <a:cxn ang="0">
                  <a:pos x="110" y="29"/>
                </a:cxn>
              </a:cxnLst>
              <a:rect l="0" t="0" r="r" b="b"/>
              <a:pathLst>
                <a:path w="111" h="58">
                  <a:moveTo>
                    <a:pt x="110" y="29"/>
                  </a:moveTo>
                  <a:lnTo>
                    <a:pt x="110" y="29"/>
                  </a:lnTo>
                  <a:lnTo>
                    <a:pt x="0" y="0"/>
                  </a:lnTo>
                  <a:lnTo>
                    <a:pt x="1" y="2"/>
                  </a:lnTo>
                  <a:lnTo>
                    <a:pt x="2" y="3"/>
                  </a:lnTo>
                  <a:lnTo>
                    <a:pt x="5" y="5"/>
                  </a:lnTo>
                  <a:lnTo>
                    <a:pt x="5" y="7"/>
                  </a:lnTo>
                  <a:lnTo>
                    <a:pt x="6" y="9"/>
                  </a:lnTo>
                  <a:lnTo>
                    <a:pt x="7" y="11"/>
                  </a:lnTo>
                  <a:lnTo>
                    <a:pt x="7" y="12"/>
                  </a:lnTo>
                  <a:lnTo>
                    <a:pt x="9" y="14"/>
                  </a:lnTo>
                  <a:lnTo>
                    <a:pt x="10" y="16"/>
                  </a:lnTo>
                  <a:lnTo>
                    <a:pt x="10" y="17"/>
                  </a:lnTo>
                  <a:lnTo>
                    <a:pt x="11" y="19"/>
                  </a:lnTo>
                  <a:lnTo>
                    <a:pt x="11" y="21"/>
                  </a:lnTo>
                  <a:lnTo>
                    <a:pt x="11" y="23"/>
                  </a:lnTo>
                  <a:lnTo>
                    <a:pt x="11" y="25"/>
                  </a:lnTo>
                  <a:lnTo>
                    <a:pt x="11" y="26"/>
                  </a:lnTo>
                  <a:lnTo>
                    <a:pt x="11" y="29"/>
                  </a:lnTo>
                  <a:lnTo>
                    <a:pt x="11" y="30"/>
                  </a:lnTo>
                  <a:lnTo>
                    <a:pt x="11" y="32"/>
                  </a:lnTo>
                  <a:lnTo>
                    <a:pt x="11" y="33"/>
                  </a:lnTo>
                  <a:lnTo>
                    <a:pt x="11" y="35"/>
                  </a:lnTo>
                  <a:lnTo>
                    <a:pt x="11" y="38"/>
                  </a:lnTo>
                  <a:lnTo>
                    <a:pt x="10" y="39"/>
                  </a:lnTo>
                  <a:lnTo>
                    <a:pt x="10" y="41"/>
                  </a:lnTo>
                  <a:lnTo>
                    <a:pt x="9" y="43"/>
                  </a:lnTo>
                  <a:lnTo>
                    <a:pt x="7" y="44"/>
                  </a:lnTo>
                  <a:lnTo>
                    <a:pt x="7" y="46"/>
                  </a:lnTo>
                  <a:lnTo>
                    <a:pt x="6" y="47"/>
                  </a:lnTo>
                  <a:lnTo>
                    <a:pt x="5" y="50"/>
                  </a:lnTo>
                  <a:lnTo>
                    <a:pt x="5" y="52"/>
                  </a:lnTo>
                  <a:lnTo>
                    <a:pt x="2" y="53"/>
                  </a:lnTo>
                  <a:lnTo>
                    <a:pt x="1" y="55"/>
                  </a:lnTo>
                  <a:lnTo>
                    <a:pt x="0" y="57"/>
                  </a:lnTo>
                  <a:lnTo>
                    <a:pt x="110" y="29"/>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06" name="Freeform 282"/>
            <p:cNvSpPr>
              <a:spLocks/>
            </p:cNvSpPr>
            <p:nvPr/>
          </p:nvSpPr>
          <p:spPr bwMode="auto">
            <a:xfrm>
              <a:off x="3078" y="343"/>
              <a:ext cx="8" cy="124"/>
            </a:xfrm>
            <a:custGeom>
              <a:avLst/>
              <a:gdLst/>
              <a:ahLst/>
              <a:cxnLst>
                <a:cxn ang="0">
                  <a:pos x="4" y="123"/>
                </a:cxn>
                <a:cxn ang="0">
                  <a:pos x="7" y="123"/>
                </a:cxn>
                <a:cxn ang="0">
                  <a:pos x="7" y="0"/>
                </a:cxn>
                <a:cxn ang="0">
                  <a:pos x="0" y="0"/>
                </a:cxn>
                <a:cxn ang="0">
                  <a:pos x="0" y="123"/>
                </a:cxn>
                <a:cxn ang="0">
                  <a:pos x="4" y="123"/>
                </a:cxn>
              </a:cxnLst>
              <a:rect l="0" t="0" r="r" b="b"/>
              <a:pathLst>
                <a:path w="8" h="124">
                  <a:moveTo>
                    <a:pt x="4" y="123"/>
                  </a:moveTo>
                  <a:lnTo>
                    <a:pt x="7" y="123"/>
                  </a:lnTo>
                  <a:lnTo>
                    <a:pt x="7" y="0"/>
                  </a:lnTo>
                  <a:lnTo>
                    <a:pt x="0" y="0"/>
                  </a:lnTo>
                  <a:lnTo>
                    <a:pt x="0" y="123"/>
                  </a:lnTo>
                  <a:lnTo>
                    <a:pt x="4" y="123"/>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07" name="Freeform 283"/>
            <p:cNvSpPr>
              <a:spLocks/>
            </p:cNvSpPr>
            <p:nvPr/>
          </p:nvSpPr>
          <p:spPr bwMode="auto">
            <a:xfrm>
              <a:off x="3048" y="444"/>
              <a:ext cx="69" cy="49"/>
            </a:xfrm>
            <a:custGeom>
              <a:avLst/>
              <a:gdLst/>
              <a:ahLst/>
              <a:cxnLst>
                <a:cxn ang="0">
                  <a:pos x="34" y="48"/>
                </a:cxn>
                <a:cxn ang="0">
                  <a:pos x="34" y="48"/>
                </a:cxn>
                <a:cxn ang="0">
                  <a:pos x="68" y="0"/>
                </a:cxn>
                <a:cxn ang="0">
                  <a:pos x="66" y="1"/>
                </a:cxn>
                <a:cxn ang="0">
                  <a:pos x="63" y="1"/>
                </a:cxn>
                <a:cxn ang="0">
                  <a:pos x="61" y="2"/>
                </a:cxn>
                <a:cxn ang="0">
                  <a:pos x="60" y="2"/>
                </a:cxn>
                <a:cxn ang="0">
                  <a:pos x="57" y="3"/>
                </a:cxn>
                <a:cxn ang="0">
                  <a:pos x="55" y="4"/>
                </a:cxn>
                <a:cxn ang="0">
                  <a:pos x="52" y="4"/>
                </a:cxn>
                <a:cxn ang="0">
                  <a:pos x="51" y="4"/>
                </a:cxn>
                <a:cxn ang="0">
                  <a:pos x="49" y="4"/>
                </a:cxn>
                <a:cxn ang="0">
                  <a:pos x="46" y="4"/>
                </a:cxn>
                <a:cxn ang="0">
                  <a:pos x="45" y="5"/>
                </a:cxn>
                <a:cxn ang="0">
                  <a:pos x="43" y="5"/>
                </a:cxn>
                <a:cxn ang="0">
                  <a:pos x="40" y="5"/>
                </a:cxn>
                <a:cxn ang="0">
                  <a:pos x="38" y="5"/>
                </a:cxn>
                <a:cxn ang="0">
                  <a:pos x="36" y="5"/>
                </a:cxn>
                <a:cxn ang="0">
                  <a:pos x="34" y="5"/>
                </a:cxn>
                <a:cxn ang="0">
                  <a:pos x="32" y="5"/>
                </a:cxn>
                <a:cxn ang="0">
                  <a:pos x="29" y="5"/>
                </a:cxn>
                <a:cxn ang="0">
                  <a:pos x="28" y="5"/>
                </a:cxn>
                <a:cxn ang="0">
                  <a:pos x="26" y="5"/>
                </a:cxn>
                <a:cxn ang="0">
                  <a:pos x="23" y="5"/>
                </a:cxn>
                <a:cxn ang="0">
                  <a:pos x="22" y="4"/>
                </a:cxn>
                <a:cxn ang="0">
                  <a:pos x="19" y="4"/>
                </a:cxn>
                <a:cxn ang="0">
                  <a:pos x="17" y="4"/>
                </a:cxn>
                <a:cxn ang="0">
                  <a:pos x="15" y="4"/>
                </a:cxn>
                <a:cxn ang="0">
                  <a:pos x="13" y="4"/>
                </a:cxn>
                <a:cxn ang="0">
                  <a:pos x="11" y="3"/>
                </a:cxn>
                <a:cxn ang="0">
                  <a:pos x="9" y="2"/>
                </a:cxn>
                <a:cxn ang="0">
                  <a:pos x="6" y="2"/>
                </a:cxn>
                <a:cxn ang="0">
                  <a:pos x="5" y="1"/>
                </a:cxn>
                <a:cxn ang="0">
                  <a:pos x="2" y="1"/>
                </a:cxn>
                <a:cxn ang="0">
                  <a:pos x="0" y="0"/>
                </a:cxn>
                <a:cxn ang="0">
                  <a:pos x="34" y="48"/>
                </a:cxn>
              </a:cxnLst>
              <a:rect l="0" t="0" r="r" b="b"/>
              <a:pathLst>
                <a:path w="69" h="49">
                  <a:moveTo>
                    <a:pt x="34" y="48"/>
                  </a:moveTo>
                  <a:lnTo>
                    <a:pt x="34" y="48"/>
                  </a:lnTo>
                  <a:lnTo>
                    <a:pt x="68" y="0"/>
                  </a:lnTo>
                  <a:lnTo>
                    <a:pt x="66" y="1"/>
                  </a:lnTo>
                  <a:lnTo>
                    <a:pt x="63" y="1"/>
                  </a:lnTo>
                  <a:lnTo>
                    <a:pt x="61" y="2"/>
                  </a:lnTo>
                  <a:lnTo>
                    <a:pt x="60" y="2"/>
                  </a:lnTo>
                  <a:lnTo>
                    <a:pt x="57" y="3"/>
                  </a:lnTo>
                  <a:lnTo>
                    <a:pt x="55" y="4"/>
                  </a:lnTo>
                  <a:lnTo>
                    <a:pt x="52" y="4"/>
                  </a:lnTo>
                  <a:lnTo>
                    <a:pt x="51" y="4"/>
                  </a:lnTo>
                  <a:lnTo>
                    <a:pt x="49" y="4"/>
                  </a:lnTo>
                  <a:lnTo>
                    <a:pt x="46" y="4"/>
                  </a:lnTo>
                  <a:lnTo>
                    <a:pt x="45" y="5"/>
                  </a:lnTo>
                  <a:lnTo>
                    <a:pt x="43" y="5"/>
                  </a:lnTo>
                  <a:lnTo>
                    <a:pt x="40" y="5"/>
                  </a:lnTo>
                  <a:lnTo>
                    <a:pt x="38" y="5"/>
                  </a:lnTo>
                  <a:lnTo>
                    <a:pt x="36" y="5"/>
                  </a:lnTo>
                  <a:lnTo>
                    <a:pt x="34" y="5"/>
                  </a:lnTo>
                  <a:lnTo>
                    <a:pt x="32" y="5"/>
                  </a:lnTo>
                  <a:lnTo>
                    <a:pt x="29" y="5"/>
                  </a:lnTo>
                  <a:lnTo>
                    <a:pt x="28" y="5"/>
                  </a:lnTo>
                  <a:lnTo>
                    <a:pt x="26" y="5"/>
                  </a:lnTo>
                  <a:lnTo>
                    <a:pt x="23" y="5"/>
                  </a:lnTo>
                  <a:lnTo>
                    <a:pt x="22" y="4"/>
                  </a:lnTo>
                  <a:lnTo>
                    <a:pt x="19" y="4"/>
                  </a:lnTo>
                  <a:lnTo>
                    <a:pt x="17" y="4"/>
                  </a:lnTo>
                  <a:lnTo>
                    <a:pt x="15" y="4"/>
                  </a:lnTo>
                  <a:lnTo>
                    <a:pt x="13" y="4"/>
                  </a:lnTo>
                  <a:lnTo>
                    <a:pt x="11" y="3"/>
                  </a:lnTo>
                  <a:lnTo>
                    <a:pt x="9" y="2"/>
                  </a:lnTo>
                  <a:lnTo>
                    <a:pt x="6" y="2"/>
                  </a:lnTo>
                  <a:lnTo>
                    <a:pt x="5" y="1"/>
                  </a:lnTo>
                  <a:lnTo>
                    <a:pt x="2" y="1"/>
                  </a:lnTo>
                  <a:lnTo>
                    <a:pt x="0" y="0"/>
                  </a:lnTo>
                  <a:lnTo>
                    <a:pt x="34" y="48"/>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08" name="Freeform 284"/>
            <p:cNvSpPr>
              <a:spLocks/>
            </p:cNvSpPr>
            <p:nvPr/>
          </p:nvSpPr>
          <p:spPr bwMode="auto">
            <a:xfrm>
              <a:off x="3137" y="2541"/>
              <a:ext cx="6" cy="135"/>
            </a:xfrm>
            <a:custGeom>
              <a:avLst/>
              <a:gdLst/>
              <a:ahLst/>
              <a:cxnLst>
                <a:cxn ang="0">
                  <a:pos x="5" y="134"/>
                </a:cxn>
                <a:cxn ang="0">
                  <a:pos x="5" y="134"/>
                </a:cxn>
                <a:cxn ang="0">
                  <a:pos x="5" y="0"/>
                </a:cxn>
                <a:cxn ang="0">
                  <a:pos x="1" y="0"/>
                </a:cxn>
                <a:cxn ang="0">
                  <a:pos x="0" y="134"/>
                </a:cxn>
                <a:cxn ang="0">
                  <a:pos x="5" y="134"/>
                </a:cxn>
              </a:cxnLst>
              <a:rect l="0" t="0" r="r" b="b"/>
              <a:pathLst>
                <a:path w="6" h="135">
                  <a:moveTo>
                    <a:pt x="5" y="134"/>
                  </a:moveTo>
                  <a:lnTo>
                    <a:pt x="5" y="134"/>
                  </a:lnTo>
                  <a:lnTo>
                    <a:pt x="5" y="0"/>
                  </a:lnTo>
                  <a:lnTo>
                    <a:pt x="1" y="0"/>
                  </a:lnTo>
                  <a:lnTo>
                    <a:pt x="0" y="134"/>
                  </a:lnTo>
                  <a:lnTo>
                    <a:pt x="5" y="134"/>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09" name="Freeform 285"/>
            <p:cNvSpPr>
              <a:spLocks/>
            </p:cNvSpPr>
            <p:nvPr/>
          </p:nvSpPr>
          <p:spPr bwMode="auto">
            <a:xfrm>
              <a:off x="3137" y="2680"/>
              <a:ext cx="80" cy="49"/>
            </a:xfrm>
            <a:custGeom>
              <a:avLst/>
              <a:gdLst/>
              <a:ahLst/>
              <a:cxnLst>
                <a:cxn ang="0">
                  <a:pos x="79" y="38"/>
                </a:cxn>
                <a:cxn ang="0">
                  <a:pos x="79" y="38"/>
                </a:cxn>
                <a:cxn ang="0">
                  <a:pos x="62" y="38"/>
                </a:cxn>
                <a:cxn ang="0">
                  <a:pos x="47" y="38"/>
                </a:cxn>
                <a:cxn ang="0">
                  <a:pos x="36" y="35"/>
                </a:cxn>
                <a:cxn ang="0">
                  <a:pos x="28" y="31"/>
                </a:cxn>
                <a:cxn ang="0">
                  <a:pos x="21" y="27"/>
                </a:cxn>
                <a:cxn ang="0">
                  <a:pos x="16" y="20"/>
                </a:cxn>
                <a:cxn ang="0">
                  <a:pos x="12" y="11"/>
                </a:cxn>
                <a:cxn ang="0">
                  <a:pos x="11" y="0"/>
                </a:cxn>
                <a:cxn ang="0">
                  <a:pos x="0" y="0"/>
                </a:cxn>
                <a:cxn ang="0">
                  <a:pos x="1" y="13"/>
                </a:cxn>
                <a:cxn ang="0">
                  <a:pos x="5" y="24"/>
                </a:cxn>
                <a:cxn ang="0">
                  <a:pos x="12" y="32"/>
                </a:cxn>
                <a:cxn ang="0">
                  <a:pos x="21" y="39"/>
                </a:cxn>
                <a:cxn ang="0">
                  <a:pos x="33" y="44"/>
                </a:cxn>
                <a:cxn ang="0">
                  <a:pos x="46" y="47"/>
                </a:cxn>
                <a:cxn ang="0">
                  <a:pos x="62" y="48"/>
                </a:cxn>
                <a:cxn ang="0">
                  <a:pos x="79" y="48"/>
                </a:cxn>
                <a:cxn ang="0">
                  <a:pos x="79" y="38"/>
                </a:cxn>
              </a:cxnLst>
              <a:rect l="0" t="0" r="r" b="b"/>
              <a:pathLst>
                <a:path w="80" h="49">
                  <a:moveTo>
                    <a:pt x="79" y="38"/>
                  </a:moveTo>
                  <a:lnTo>
                    <a:pt x="79" y="38"/>
                  </a:lnTo>
                  <a:lnTo>
                    <a:pt x="62" y="38"/>
                  </a:lnTo>
                  <a:lnTo>
                    <a:pt x="47" y="38"/>
                  </a:lnTo>
                  <a:lnTo>
                    <a:pt x="36" y="35"/>
                  </a:lnTo>
                  <a:lnTo>
                    <a:pt x="28" y="31"/>
                  </a:lnTo>
                  <a:lnTo>
                    <a:pt x="21" y="27"/>
                  </a:lnTo>
                  <a:lnTo>
                    <a:pt x="16" y="20"/>
                  </a:lnTo>
                  <a:lnTo>
                    <a:pt x="12" y="11"/>
                  </a:lnTo>
                  <a:lnTo>
                    <a:pt x="11" y="0"/>
                  </a:lnTo>
                  <a:lnTo>
                    <a:pt x="0" y="0"/>
                  </a:lnTo>
                  <a:lnTo>
                    <a:pt x="1" y="13"/>
                  </a:lnTo>
                  <a:lnTo>
                    <a:pt x="5" y="24"/>
                  </a:lnTo>
                  <a:lnTo>
                    <a:pt x="12" y="32"/>
                  </a:lnTo>
                  <a:lnTo>
                    <a:pt x="21" y="39"/>
                  </a:lnTo>
                  <a:lnTo>
                    <a:pt x="33" y="44"/>
                  </a:lnTo>
                  <a:lnTo>
                    <a:pt x="46" y="47"/>
                  </a:lnTo>
                  <a:lnTo>
                    <a:pt x="62" y="48"/>
                  </a:lnTo>
                  <a:lnTo>
                    <a:pt x="79" y="48"/>
                  </a:lnTo>
                  <a:lnTo>
                    <a:pt x="79" y="38"/>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10" name="Freeform 286"/>
            <p:cNvSpPr>
              <a:spLocks/>
            </p:cNvSpPr>
            <p:nvPr/>
          </p:nvSpPr>
          <p:spPr bwMode="auto">
            <a:xfrm>
              <a:off x="3226" y="2723"/>
              <a:ext cx="161" cy="9"/>
            </a:xfrm>
            <a:custGeom>
              <a:avLst/>
              <a:gdLst/>
              <a:ahLst/>
              <a:cxnLst>
                <a:cxn ang="0">
                  <a:pos x="160" y="5"/>
                </a:cxn>
                <a:cxn ang="0">
                  <a:pos x="160" y="2"/>
                </a:cxn>
                <a:cxn ang="0">
                  <a:pos x="0" y="0"/>
                </a:cxn>
                <a:cxn ang="0">
                  <a:pos x="0" y="7"/>
                </a:cxn>
                <a:cxn ang="0">
                  <a:pos x="160" y="8"/>
                </a:cxn>
                <a:cxn ang="0">
                  <a:pos x="160" y="5"/>
                </a:cxn>
              </a:cxnLst>
              <a:rect l="0" t="0" r="r" b="b"/>
              <a:pathLst>
                <a:path w="161" h="9">
                  <a:moveTo>
                    <a:pt x="160" y="5"/>
                  </a:moveTo>
                  <a:lnTo>
                    <a:pt x="160" y="2"/>
                  </a:lnTo>
                  <a:lnTo>
                    <a:pt x="0" y="0"/>
                  </a:lnTo>
                  <a:lnTo>
                    <a:pt x="0" y="7"/>
                  </a:lnTo>
                  <a:lnTo>
                    <a:pt x="160" y="8"/>
                  </a:lnTo>
                  <a:lnTo>
                    <a:pt x="160" y="5"/>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11" name="Freeform 287"/>
            <p:cNvSpPr>
              <a:spLocks/>
            </p:cNvSpPr>
            <p:nvPr/>
          </p:nvSpPr>
          <p:spPr bwMode="auto">
            <a:xfrm>
              <a:off x="3332" y="2698"/>
              <a:ext cx="115" cy="58"/>
            </a:xfrm>
            <a:custGeom>
              <a:avLst/>
              <a:gdLst/>
              <a:ahLst/>
              <a:cxnLst>
                <a:cxn ang="0">
                  <a:pos x="114" y="31"/>
                </a:cxn>
                <a:cxn ang="0">
                  <a:pos x="114" y="31"/>
                </a:cxn>
                <a:cxn ang="0">
                  <a:pos x="4" y="0"/>
                </a:cxn>
                <a:cxn ang="0">
                  <a:pos x="5" y="2"/>
                </a:cxn>
                <a:cxn ang="0">
                  <a:pos x="5" y="4"/>
                </a:cxn>
                <a:cxn ang="0">
                  <a:pos x="6" y="6"/>
                </a:cxn>
                <a:cxn ang="0">
                  <a:pos x="8" y="8"/>
                </a:cxn>
                <a:cxn ang="0">
                  <a:pos x="9" y="9"/>
                </a:cxn>
                <a:cxn ang="0">
                  <a:pos x="10" y="11"/>
                </a:cxn>
                <a:cxn ang="0">
                  <a:pos x="10" y="13"/>
                </a:cxn>
                <a:cxn ang="0">
                  <a:pos x="11" y="15"/>
                </a:cxn>
                <a:cxn ang="0">
                  <a:pos x="11" y="17"/>
                </a:cxn>
                <a:cxn ang="0">
                  <a:pos x="13" y="18"/>
                </a:cxn>
                <a:cxn ang="0">
                  <a:pos x="13" y="20"/>
                </a:cxn>
                <a:cxn ang="0">
                  <a:pos x="14" y="22"/>
                </a:cxn>
                <a:cxn ang="0">
                  <a:pos x="14" y="23"/>
                </a:cxn>
                <a:cxn ang="0">
                  <a:pos x="14" y="26"/>
                </a:cxn>
                <a:cxn ang="0">
                  <a:pos x="14" y="28"/>
                </a:cxn>
                <a:cxn ang="0">
                  <a:pos x="14" y="29"/>
                </a:cxn>
                <a:cxn ang="0">
                  <a:pos x="14" y="31"/>
                </a:cxn>
                <a:cxn ang="0">
                  <a:pos x="14" y="32"/>
                </a:cxn>
                <a:cxn ang="0">
                  <a:pos x="14" y="35"/>
                </a:cxn>
                <a:cxn ang="0">
                  <a:pos x="13" y="36"/>
                </a:cxn>
                <a:cxn ang="0">
                  <a:pos x="11" y="38"/>
                </a:cxn>
                <a:cxn ang="0">
                  <a:pos x="11" y="40"/>
                </a:cxn>
                <a:cxn ang="0">
                  <a:pos x="11" y="41"/>
                </a:cxn>
                <a:cxn ang="0">
                  <a:pos x="10" y="44"/>
                </a:cxn>
                <a:cxn ang="0">
                  <a:pos x="9" y="45"/>
                </a:cxn>
                <a:cxn ang="0">
                  <a:pos x="9" y="47"/>
                </a:cxn>
                <a:cxn ang="0">
                  <a:pos x="8" y="49"/>
                </a:cxn>
                <a:cxn ang="0">
                  <a:pos x="6" y="50"/>
                </a:cxn>
                <a:cxn ang="0">
                  <a:pos x="5" y="52"/>
                </a:cxn>
                <a:cxn ang="0">
                  <a:pos x="4" y="54"/>
                </a:cxn>
                <a:cxn ang="0">
                  <a:pos x="3" y="56"/>
                </a:cxn>
                <a:cxn ang="0">
                  <a:pos x="0" y="57"/>
                </a:cxn>
                <a:cxn ang="0">
                  <a:pos x="114" y="31"/>
                </a:cxn>
              </a:cxnLst>
              <a:rect l="0" t="0" r="r" b="b"/>
              <a:pathLst>
                <a:path w="115" h="58">
                  <a:moveTo>
                    <a:pt x="114" y="31"/>
                  </a:moveTo>
                  <a:lnTo>
                    <a:pt x="114" y="31"/>
                  </a:lnTo>
                  <a:lnTo>
                    <a:pt x="4" y="0"/>
                  </a:lnTo>
                  <a:lnTo>
                    <a:pt x="5" y="2"/>
                  </a:lnTo>
                  <a:lnTo>
                    <a:pt x="5" y="4"/>
                  </a:lnTo>
                  <a:lnTo>
                    <a:pt x="6" y="6"/>
                  </a:lnTo>
                  <a:lnTo>
                    <a:pt x="8" y="8"/>
                  </a:lnTo>
                  <a:lnTo>
                    <a:pt x="9" y="9"/>
                  </a:lnTo>
                  <a:lnTo>
                    <a:pt x="10" y="11"/>
                  </a:lnTo>
                  <a:lnTo>
                    <a:pt x="10" y="13"/>
                  </a:lnTo>
                  <a:lnTo>
                    <a:pt x="11" y="15"/>
                  </a:lnTo>
                  <a:lnTo>
                    <a:pt x="11" y="17"/>
                  </a:lnTo>
                  <a:lnTo>
                    <a:pt x="13" y="18"/>
                  </a:lnTo>
                  <a:lnTo>
                    <a:pt x="13" y="20"/>
                  </a:lnTo>
                  <a:lnTo>
                    <a:pt x="14" y="22"/>
                  </a:lnTo>
                  <a:lnTo>
                    <a:pt x="14" y="23"/>
                  </a:lnTo>
                  <a:lnTo>
                    <a:pt x="14" y="26"/>
                  </a:lnTo>
                  <a:lnTo>
                    <a:pt x="14" y="28"/>
                  </a:lnTo>
                  <a:lnTo>
                    <a:pt x="14" y="29"/>
                  </a:lnTo>
                  <a:lnTo>
                    <a:pt x="14" y="31"/>
                  </a:lnTo>
                  <a:lnTo>
                    <a:pt x="14" y="32"/>
                  </a:lnTo>
                  <a:lnTo>
                    <a:pt x="14" y="35"/>
                  </a:lnTo>
                  <a:lnTo>
                    <a:pt x="13" y="36"/>
                  </a:lnTo>
                  <a:lnTo>
                    <a:pt x="11" y="38"/>
                  </a:lnTo>
                  <a:lnTo>
                    <a:pt x="11" y="40"/>
                  </a:lnTo>
                  <a:lnTo>
                    <a:pt x="11" y="41"/>
                  </a:lnTo>
                  <a:lnTo>
                    <a:pt x="10" y="44"/>
                  </a:lnTo>
                  <a:lnTo>
                    <a:pt x="9" y="45"/>
                  </a:lnTo>
                  <a:lnTo>
                    <a:pt x="9" y="47"/>
                  </a:lnTo>
                  <a:lnTo>
                    <a:pt x="8" y="49"/>
                  </a:lnTo>
                  <a:lnTo>
                    <a:pt x="6" y="50"/>
                  </a:lnTo>
                  <a:lnTo>
                    <a:pt x="5" y="52"/>
                  </a:lnTo>
                  <a:lnTo>
                    <a:pt x="4" y="54"/>
                  </a:lnTo>
                  <a:lnTo>
                    <a:pt x="3" y="56"/>
                  </a:lnTo>
                  <a:lnTo>
                    <a:pt x="0" y="57"/>
                  </a:lnTo>
                  <a:lnTo>
                    <a:pt x="114" y="31"/>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12" name="Freeform 288"/>
            <p:cNvSpPr>
              <a:spLocks/>
            </p:cNvSpPr>
            <p:nvPr/>
          </p:nvSpPr>
          <p:spPr bwMode="auto">
            <a:xfrm>
              <a:off x="1259" y="4171"/>
              <a:ext cx="416" cy="64"/>
            </a:xfrm>
            <a:custGeom>
              <a:avLst/>
              <a:gdLst/>
              <a:ahLst/>
              <a:cxnLst>
                <a:cxn ang="0">
                  <a:pos x="54" y="0"/>
                </a:cxn>
                <a:cxn ang="0">
                  <a:pos x="0" y="63"/>
                </a:cxn>
                <a:cxn ang="0">
                  <a:pos x="415" y="63"/>
                </a:cxn>
                <a:cxn ang="0">
                  <a:pos x="362" y="0"/>
                </a:cxn>
                <a:cxn ang="0">
                  <a:pos x="54" y="0"/>
                </a:cxn>
              </a:cxnLst>
              <a:rect l="0" t="0" r="r" b="b"/>
              <a:pathLst>
                <a:path w="416" h="64">
                  <a:moveTo>
                    <a:pt x="54" y="0"/>
                  </a:moveTo>
                  <a:lnTo>
                    <a:pt x="0" y="63"/>
                  </a:lnTo>
                  <a:lnTo>
                    <a:pt x="415" y="63"/>
                  </a:lnTo>
                  <a:lnTo>
                    <a:pt x="362" y="0"/>
                  </a:lnTo>
                  <a:lnTo>
                    <a:pt x="54" y="0"/>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13" name="Freeform 289"/>
            <p:cNvSpPr>
              <a:spLocks/>
            </p:cNvSpPr>
            <p:nvPr/>
          </p:nvSpPr>
          <p:spPr bwMode="auto">
            <a:xfrm>
              <a:off x="1259" y="4171"/>
              <a:ext cx="424" cy="69"/>
            </a:xfrm>
            <a:custGeom>
              <a:avLst/>
              <a:gdLst/>
              <a:ahLst/>
              <a:cxnLst>
                <a:cxn ang="0">
                  <a:pos x="55" y="0"/>
                </a:cxn>
                <a:cxn ang="0">
                  <a:pos x="0" y="68"/>
                </a:cxn>
                <a:cxn ang="0">
                  <a:pos x="423" y="68"/>
                </a:cxn>
                <a:cxn ang="0">
                  <a:pos x="369" y="0"/>
                </a:cxn>
                <a:cxn ang="0">
                  <a:pos x="55" y="0"/>
                </a:cxn>
              </a:cxnLst>
              <a:rect l="0" t="0" r="r" b="b"/>
              <a:pathLst>
                <a:path w="424" h="69">
                  <a:moveTo>
                    <a:pt x="55" y="0"/>
                  </a:moveTo>
                  <a:lnTo>
                    <a:pt x="0" y="68"/>
                  </a:lnTo>
                  <a:lnTo>
                    <a:pt x="423" y="68"/>
                  </a:lnTo>
                  <a:lnTo>
                    <a:pt x="369" y="0"/>
                  </a:lnTo>
                  <a:lnTo>
                    <a:pt x="55" y="0"/>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8114" name="Freeform 290"/>
            <p:cNvSpPr>
              <a:spLocks/>
            </p:cNvSpPr>
            <p:nvPr/>
          </p:nvSpPr>
          <p:spPr bwMode="auto">
            <a:xfrm>
              <a:off x="1235" y="3931"/>
              <a:ext cx="198" cy="114"/>
            </a:xfrm>
            <a:custGeom>
              <a:avLst/>
              <a:gdLst/>
              <a:ahLst/>
              <a:cxnLst>
                <a:cxn ang="0">
                  <a:pos x="0" y="110"/>
                </a:cxn>
                <a:cxn ang="0">
                  <a:pos x="1" y="0"/>
                </a:cxn>
                <a:cxn ang="0">
                  <a:pos x="197" y="0"/>
                </a:cxn>
                <a:cxn ang="0">
                  <a:pos x="33" y="113"/>
                </a:cxn>
                <a:cxn ang="0">
                  <a:pos x="0" y="110"/>
                </a:cxn>
              </a:cxnLst>
              <a:rect l="0" t="0" r="r" b="b"/>
              <a:pathLst>
                <a:path w="198" h="114">
                  <a:moveTo>
                    <a:pt x="0" y="110"/>
                  </a:moveTo>
                  <a:lnTo>
                    <a:pt x="1" y="0"/>
                  </a:lnTo>
                  <a:lnTo>
                    <a:pt x="197" y="0"/>
                  </a:lnTo>
                  <a:lnTo>
                    <a:pt x="33" y="113"/>
                  </a:lnTo>
                  <a:lnTo>
                    <a:pt x="0" y="110"/>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15" name="Freeform 291"/>
            <p:cNvSpPr>
              <a:spLocks/>
            </p:cNvSpPr>
            <p:nvPr/>
          </p:nvSpPr>
          <p:spPr bwMode="auto">
            <a:xfrm>
              <a:off x="1235" y="3931"/>
              <a:ext cx="205" cy="119"/>
            </a:xfrm>
            <a:custGeom>
              <a:avLst/>
              <a:gdLst/>
              <a:ahLst/>
              <a:cxnLst>
                <a:cxn ang="0">
                  <a:pos x="0" y="115"/>
                </a:cxn>
                <a:cxn ang="0">
                  <a:pos x="1" y="0"/>
                </a:cxn>
                <a:cxn ang="0">
                  <a:pos x="204" y="0"/>
                </a:cxn>
                <a:cxn ang="0">
                  <a:pos x="34" y="118"/>
                </a:cxn>
                <a:cxn ang="0">
                  <a:pos x="0" y="115"/>
                </a:cxn>
              </a:cxnLst>
              <a:rect l="0" t="0" r="r" b="b"/>
              <a:pathLst>
                <a:path w="205" h="119">
                  <a:moveTo>
                    <a:pt x="0" y="115"/>
                  </a:moveTo>
                  <a:lnTo>
                    <a:pt x="1" y="0"/>
                  </a:lnTo>
                  <a:lnTo>
                    <a:pt x="204" y="0"/>
                  </a:lnTo>
                  <a:lnTo>
                    <a:pt x="34" y="118"/>
                  </a:lnTo>
                  <a:lnTo>
                    <a:pt x="0" y="115"/>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8116" name="Freeform 292"/>
            <p:cNvSpPr>
              <a:spLocks/>
            </p:cNvSpPr>
            <p:nvPr/>
          </p:nvSpPr>
          <p:spPr bwMode="auto">
            <a:xfrm>
              <a:off x="1265" y="3933"/>
              <a:ext cx="403" cy="284"/>
            </a:xfrm>
            <a:custGeom>
              <a:avLst/>
              <a:gdLst/>
              <a:ahLst/>
              <a:cxnLst>
                <a:cxn ang="0">
                  <a:pos x="221" y="1"/>
                </a:cxn>
                <a:cxn ang="0">
                  <a:pos x="260" y="6"/>
                </a:cxn>
                <a:cxn ang="0">
                  <a:pos x="296" y="17"/>
                </a:cxn>
                <a:cxn ang="0">
                  <a:pos x="328" y="32"/>
                </a:cxn>
                <a:cxn ang="0">
                  <a:pos x="355" y="51"/>
                </a:cxn>
                <a:cxn ang="0">
                  <a:pos x="377" y="74"/>
                </a:cxn>
                <a:cxn ang="0">
                  <a:pos x="393" y="99"/>
                </a:cxn>
                <a:cxn ang="0">
                  <a:pos x="401" y="127"/>
                </a:cxn>
                <a:cxn ang="0">
                  <a:pos x="401" y="156"/>
                </a:cxn>
                <a:cxn ang="0">
                  <a:pos x="393" y="184"/>
                </a:cxn>
                <a:cxn ang="0">
                  <a:pos x="377" y="209"/>
                </a:cxn>
                <a:cxn ang="0">
                  <a:pos x="355" y="232"/>
                </a:cxn>
                <a:cxn ang="0">
                  <a:pos x="328" y="250"/>
                </a:cxn>
                <a:cxn ang="0">
                  <a:pos x="296" y="265"/>
                </a:cxn>
                <a:cxn ang="0">
                  <a:pos x="260" y="277"/>
                </a:cxn>
                <a:cxn ang="0">
                  <a:pos x="221" y="282"/>
                </a:cxn>
                <a:cxn ang="0">
                  <a:pos x="180" y="282"/>
                </a:cxn>
                <a:cxn ang="0">
                  <a:pos x="141" y="277"/>
                </a:cxn>
                <a:cxn ang="0">
                  <a:pos x="105" y="265"/>
                </a:cxn>
                <a:cxn ang="0">
                  <a:pos x="74" y="250"/>
                </a:cxn>
                <a:cxn ang="0">
                  <a:pos x="46" y="232"/>
                </a:cxn>
                <a:cxn ang="0">
                  <a:pos x="25" y="209"/>
                </a:cxn>
                <a:cxn ang="0">
                  <a:pos x="9" y="184"/>
                </a:cxn>
                <a:cxn ang="0">
                  <a:pos x="1" y="156"/>
                </a:cxn>
                <a:cxn ang="0">
                  <a:pos x="1" y="127"/>
                </a:cxn>
                <a:cxn ang="0">
                  <a:pos x="9" y="99"/>
                </a:cxn>
                <a:cxn ang="0">
                  <a:pos x="25" y="74"/>
                </a:cxn>
                <a:cxn ang="0">
                  <a:pos x="46" y="51"/>
                </a:cxn>
                <a:cxn ang="0">
                  <a:pos x="74" y="32"/>
                </a:cxn>
                <a:cxn ang="0">
                  <a:pos x="105" y="17"/>
                </a:cxn>
                <a:cxn ang="0">
                  <a:pos x="141" y="6"/>
                </a:cxn>
                <a:cxn ang="0">
                  <a:pos x="180" y="1"/>
                </a:cxn>
              </a:cxnLst>
              <a:rect l="0" t="0" r="r" b="b"/>
              <a:pathLst>
                <a:path w="403" h="284">
                  <a:moveTo>
                    <a:pt x="201" y="0"/>
                  </a:moveTo>
                  <a:lnTo>
                    <a:pt x="221" y="1"/>
                  </a:lnTo>
                  <a:lnTo>
                    <a:pt x="240" y="2"/>
                  </a:lnTo>
                  <a:lnTo>
                    <a:pt x="260" y="6"/>
                  </a:lnTo>
                  <a:lnTo>
                    <a:pt x="279" y="10"/>
                  </a:lnTo>
                  <a:lnTo>
                    <a:pt x="296" y="17"/>
                  </a:lnTo>
                  <a:lnTo>
                    <a:pt x="313" y="24"/>
                  </a:lnTo>
                  <a:lnTo>
                    <a:pt x="328" y="32"/>
                  </a:lnTo>
                  <a:lnTo>
                    <a:pt x="343" y="41"/>
                  </a:lnTo>
                  <a:lnTo>
                    <a:pt x="355" y="51"/>
                  </a:lnTo>
                  <a:lnTo>
                    <a:pt x="368" y="63"/>
                  </a:lnTo>
                  <a:lnTo>
                    <a:pt x="377" y="74"/>
                  </a:lnTo>
                  <a:lnTo>
                    <a:pt x="385" y="87"/>
                  </a:lnTo>
                  <a:lnTo>
                    <a:pt x="393" y="99"/>
                  </a:lnTo>
                  <a:lnTo>
                    <a:pt x="398" y="113"/>
                  </a:lnTo>
                  <a:lnTo>
                    <a:pt x="401" y="127"/>
                  </a:lnTo>
                  <a:lnTo>
                    <a:pt x="402" y="141"/>
                  </a:lnTo>
                  <a:lnTo>
                    <a:pt x="401" y="156"/>
                  </a:lnTo>
                  <a:lnTo>
                    <a:pt x="398" y="170"/>
                  </a:lnTo>
                  <a:lnTo>
                    <a:pt x="393" y="184"/>
                  </a:lnTo>
                  <a:lnTo>
                    <a:pt x="385" y="197"/>
                  </a:lnTo>
                  <a:lnTo>
                    <a:pt x="377" y="209"/>
                  </a:lnTo>
                  <a:lnTo>
                    <a:pt x="368" y="220"/>
                  </a:lnTo>
                  <a:lnTo>
                    <a:pt x="355" y="232"/>
                  </a:lnTo>
                  <a:lnTo>
                    <a:pt x="343" y="241"/>
                  </a:lnTo>
                  <a:lnTo>
                    <a:pt x="328" y="250"/>
                  </a:lnTo>
                  <a:lnTo>
                    <a:pt x="313" y="259"/>
                  </a:lnTo>
                  <a:lnTo>
                    <a:pt x="296" y="265"/>
                  </a:lnTo>
                  <a:lnTo>
                    <a:pt x="279" y="272"/>
                  </a:lnTo>
                  <a:lnTo>
                    <a:pt x="260" y="277"/>
                  </a:lnTo>
                  <a:lnTo>
                    <a:pt x="240" y="280"/>
                  </a:lnTo>
                  <a:lnTo>
                    <a:pt x="221" y="282"/>
                  </a:lnTo>
                  <a:lnTo>
                    <a:pt x="201" y="283"/>
                  </a:lnTo>
                  <a:lnTo>
                    <a:pt x="180" y="282"/>
                  </a:lnTo>
                  <a:lnTo>
                    <a:pt x="160" y="280"/>
                  </a:lnTo>
                  <a:lnTo>
                    <a:pt x="141" y="277"/>
                  </a:lnTo>
                  <a:lnTo>
                    <a:pt x="123" y="272"/>
                  </a:lnTo>
                  <a:lnTo>
                    <a:pt x="105" y="265"/>
                  </a:lnTo>
                  <a:lnTo>
                    <a:pt x="89" y="259"/>
                  </a:lnTo>
                  <a:lnTo>
                    <a:pt x="74" y="250"/>
                  </a:lnTo>
                  <a:lnTo>
                    <a:pt x="59" y="241"/>
                  </a:lnTo>
                  <a:lnTo>
                    <a:pt x="46" y="232"/>
                  </a:lnTo>
                  <a:lnTo>
                    <a:pt x="34" y="220"/>
                  </a:lnTo>
                  <a:lnTo>
                    <a:pt x="25" y="209"/>
                  </a:lnTo>
                  <a:lnTo>
                    <a:pt x="16" y="197"/>
                  </a:lnTo>
                  <a:lnTo>
                    <a:pt x="9" y="184"/>
                  </a:lnTo>
                  <a:lnTo>
                    <a:pt x="4" y="170"/>
                  </a:lnTo>
                  <a:lnTo>
                    <a:pt x="1" y="156"/>
                  </a:lnTo>
                  <a:lnTo>
                    <a:pt x="0" y="141"/>
                  </a:lnTo>
                  <a:lnTo>
                    <a:pt x="1" y="127"/>
                  </a:lnTo>
                  <a:lnTo>
                    <a:pt x="4" y="113"/>
                  </a:lnTo>
                  <a:lnTo>
                    <a:pt x="9" y="99"/>
                  </a:lnTo>
                  <a:lnTo>
                    <a:pt x="16" y="87"/>
                  </a:lnTo>
                  <a:lnTo>
                    <a:pt x="25" y="74"/>
                  </a:lnTo>
                  <a:lnTo>
                    <a:pt x="34" y="63"/>
                  </a:lnTo>
                  <a:lnTo>
                    <a:pt x="46" y="51"/>
                  </a:lnTo>
                  <a:lnTo>
                    <a:pt x="59" y="41"/>
                  </a:lnTo>
                  <a:lnTo>
                    <a:pt x="74" y="32"/>
                  </a:lnTo>
                  <a:lnTo>
                    <a:pt x="89" y="24"/>
                  </a:lnTo>
                  <a:lnTo>
                    <a:pt x="105" y="17"/>
                  </a:lnTo>
                  <a:lnTo>
                    <a:pt x="123" y="10"/>
                  </a:lnTo>
                  <a:lnTo>
                    <a:pt x="141" y="6"/>
                  </a:lnTo>
                  <a:lnTo>
                    <a:pt x="160" y="2"/>
                  </a:lnTo>
                  <a:lnTo>
                    <a:pt x="180" y="1"/>
                  </a:lnTo>
                  <a:lnTo>
                    <a:pt x="201" y="0"/>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17" name="Freeform 293"/>
            <p:cNvSpPr>
              <a:spLocks/>
            </p:cNvSpPr>
            <p:nvPr/>
          </p:nvSpPr>
          <p:spPr bwMode="auto">
            <a:xfrm>
              <a:off x="1265" y="3933"/>
              <a:ext cx="410" cy="289"/>
            </a:xfrm>
            <a:custGeom>
              <a:avLst/>
              <a:gdLst/>
              <a:ahLst/>
              <a:cxnLst>
                <a:cxn ang="0">
                  <a:pos x="205" y="0"/>
                </a:cxn>
                <a:cxn ang="0">
                  <a:pos x="245" y="2"/>
                </a:cxn>
                <a:cxn ang="0">
                  <a:pos x="283" y="11"/>
                </a:cxn>
                <a:cxn ang="0">
                  <a:pos x="318" y="24"/>
                </a:cxn>
                <a:cxn ang="0">
                  <a:pos x="349" y="42"/>
                </a:cxn>
                <a:cxn ang="0">
                  <a:pos x="374" y="64"/>
                </a:cxn>
                <a:cxn ang="0">
                  <a:pos x="392" y="88"/>
                </a:cxn>
                <a:cxn ang="0">
                  <a:pos x="405" y="115"/>
                </a:cxn>
                <a:cxn ang="0">
                  <a:pos x="409" y="144"/>
                </a:cxn>
                <a:cxn ang="0">
                  <a:pos x="405" y="173"/>
                </a:cxn>
                <a:cxn ang="0">
                  <a:pos x="392" y="201"/>
                </a:cxn>
                <a:cxn ang="0">
                  <a:pos x="374" y="224"/>
                </a:cxn>
                <a:cxn ang="0">
                  <a:pos x="349" y="246"/>
                </a:cxn>
                <a:cxn ang="0">
                  <a:pos x="318" y="264"/>
                </a:cxn>
                <a:cxn ang="0">
                  <a:pos x="283" y="277"/>
                </a:cxn>
                <a:cxn ang="0">
                  <a:pos x="245" y="285"/>
                </a:cxn>
                <a:cxn ang="0">
                  <a:pos x="205" y="288"/>
                </a:cxn>
                <a:cxn ang="0">
                  <a:pos x="163" y="285"/>
                </a:cxn>
                <a:cxn ang="0">
                  <a:pos x="126" y="277"/>
                </a:cxn>
                <a:cxn ang="0">
                  <a:pos x="91" y="264"/>
                </a:cxn>
                <a:cxn ang="0">
                  <a:pos x="60" y="246"/>
                </a:cxn>
                <a:cxn ang="0">
                  <a:pos x="35" y="224"/>
                </a:cxn>
                <a:cxn ang="0">
                  <a:pos x="16" y="201"/>
                </a:cxn>
                <a:cxn ang="0">
                  <a:pos x="4" y="173"/>
                </a:cxn>
                <a:cxn ang="0">
                  <a:pos x="0" y="144"/>
                </a:cxn>
                <a:cxn ang="0">
                  <a:pos x="4" y="115"/>
                </a:cxn>
                <a:cxn ang="0">
                  <a:pos x="16" y="88"/>
                </a:cxn>
                <a:cxn ang="0">
                  <a:pos x="35" y="64"/>
                </a:cxn>
                <a:cxn ang="0">
                  <a:pos x="60" y="42"/>
                </a:cxn>
                <a:cxn ang="0">
                  <a:pos x="91" y="24"/>
                </a:cxn>
                <a:cxn ang="0">
                  <a:pos x="126" y="11"/>
                </a:cxn>
                <a:cxn ang="0">
                  <a:pos x="163" y="2"/>
                </a:cxn>
                <a:cxn ang="0">
                  <a:pos x="205" y="0"/>
                </a:cxn>
              </a:cxnLst>
              <a:rect l="0" t="0" r="r" b="b"/>
              <a:pathLst>
                <a:path w="410" h="289">
                  <a:moveTo>
                    <a:pt x="205" y="0"/>
                  </a:moveTo>
                  <a:lnTo>
                    <a:pt x="205" y="0"/>
                  </a:lnTo>
                  <a:lnTo>
                    <a:pt x="225" y="1"/>
                  </a:lnTo>
                  <a:lnTo>
                    <a:pt x="245" y="2"/>
                  </a:lnTo>
                  <a:lnTo>
                    <a:pt x="265" y="7"/>
                  </a:lnTo>
                  <a:lnTo>
                    <a:pt x="283" y="11"/>
                  </a:lnTo>
                  <a:lnTo>
                    <a:pt x="301" y="17"/>
                  </a:lnTo>
                  <a:lnTo>
                    <a:pt x="318" y="24"/>
                  </a:lnTo>
                  <a:lnTo>
                    <a:pt x="334" y="33"/>
                  </a:lnTo>
                  <a:lnTo>
                    <a:pt x="349" y="42"/>
                  </a:lnTo>
                  <a:lnTo>
                    <a:pt x="361" y="52"/>
                  </a:lnTo>
                  <a:lnTo>
                    <a:pt x="374" y="64"/>
                  </a:lnTo>
                  <a:lnTo>
                    <a:pt x="384" y="75"/>
                  </a:lnTo>
                  <a:lnTo>
                    <a:pt x="392" y="88"/>
                  </a:lnTo>
                  <a:lnTo>
                    <a:pt x="400" y="101"/>
                  </a:lnTo>
                  <a:lnTo>
                    <a:pt x="405" y="115"/>
                  </a:lnTo>
                  <a:lnTo>
                    <a:pt x="408" y="130"/>
                  </a:lnTo>
                  <a:lnTo>
                    <a:pt x="409" y="144"/>
                  </a:lnTo>
                  <a:lnTo>
                    <a:pt x="408" y="158"/>
                  </a:lnTo>
                  <a:lnTo>
                    <a:pt x="405" y="173"/>
                  </a:lnTo>
                  <a:lnTo>
                    <a:pt x="400" y="187"/>
                  </a:lnTo>
                  <a:lnTo>
                    <a:pt x="392" y="201"/>
                  </a:lnTo>
                  <a:lnTo>
                    <a:pt x="384" y="213"/>
                  </a:lnTo>
                  <a:lnTo>
                    <a:pt x="374" y="224"/>
                  </a:lnTo>
                  <a:lnTo>
                    <a:pt x="361" y="236"/>
                  </a:lnTo>
                  <a:lnTo>
                    <a:pt x="349" y="246"/>
                  </a:lnTo>
                  <a:lnTo>
                    <a:pt x="334" y="255"/>
                  </a:lnTo>
                  <a:lnTo>
                    <a:pt x="318" y="264"/>
                  </a:lnTo>
                  <a:lnTo>
                    <a:pt x="301" y="270"/>
                  </a:lnTo>
                  <a:lnTo>
                    <a:pt x="283" y="277"/>
                  </a:lnTo>
                  <a:lnTo>
                    <a:pt x="265" y="281"/>
                  </a:lnTo>
                  <a:lnTo>
                    <a:pt x="245" y="285"/>
                  </a:lnTo>
                  <a:lnTo>
                    <a:pt x="225" y="287"/>
                  </a:lnTo>
                  <a:lnTo>
                    <a:pt x="205" y="288"/>
                  </a:lnTo>
                  <a:lnTo>
                    <a:pt x="183" y="287"/>
                  </a:lnTo>
                  <a:lnTo>
                    <a:pt x="163" y="285"/>
                  </a:lnTo>
                  <a:lnTo>
                    <a:pt x="143" y="281"/>
                  </a:lnTo>
                  <a:lnTo>
                    <a:pt x="126" y="277"/>
                  </a:lnTo>
                  <a:lnTo>
                    <a:pt x="107" y="270"/>
                  </a:lnTo>
                  <a:lnTo>
                    <a:pt x="91" y="264"/>
                  </a:lnTo>
                  <a:lnTo>
                    <a:pt x="75" y="255"/>
                  </a:lnTo>
                  <a:lnTo>
                    <a:pt x="60" y="246"/>
                  </a:lnTo>
                  <a:lnTo>
                    <a:pt x="47" y="236"/>
                  </a:lnTo>
                  <a:lnTo>
                    <a:pt x="35" y="224"/>
                  </a:lnTo>
                  <a:lnTo>
                    <a:pt x="25" y="213"/>
                  </a:lnTo>
                  <a:lnTo>
                    <a:pt x="16" y="201"/>
                  </a:lnTo>
                  <a:lnTo>
                    <a:pt x="9" y="187"/>
                  </a:lnTo>
                  <a:lnTo>
                    <a:pt x="4" y="173"/>
                  </a:lnTo>
                  <a:lnTo>
                    <a:pt x="1" y="158"/>
                  </a:lnTo>
                  <a:lnTo>
                    <a:pt x="0" y="144"/>
                  </a:lnTo>
                  <a:lnTo>
                    <a:pt x="1" y="130"/>
                  </a:lnTo>
                  <a:lnTo>
                    <a:pt x="4" y="115"/>
                  </a:lnTo>
                  <a:lnTo>
                    <a:pt x="9" y="101"/>
                  </a:lnTo>
                  <a:lnTo>
                    <a:pt x="16" y="88"/>
                  </a:lnTo>
                  <a:lnTo>
                    <a:pt x="25" y="75"/>
                  </a:lnTo>
                  <a:lnTo>
                    <a:pt x="35" y="64"/>
                  </a:lnTo>
                  <a:lnTo>
                    <a:pt x="47" y="52"/>
                  </a:lnTo>
                  <a:lnTo>
                    <a:pt x="60" y="42"/>
                  </a:lnTo>
                  <a:lnTo>
                    <a:pt x="75" y="33"/>
                  </a:lnTo>
                  <a:lnTo>
                    <a:pt x="91" y="24"/>
                  </a:lnTo>
                  <a:lnTo>
                    <a:pt x="107" y="17"/>
                  </a:lnTo>
                  <a:lnTo>
                    <a:pt x="126" y="11"/>
                  </a:lnTo>
                  <a:lnTo>
                    <a:pt x="143" y="7"/>
                  </a:lnTo>
                  <a:lnTo>
                    <a:pt x="163" y="2"/>
                  </a:lnTo>
                  <a:lnTo>
                    <a:pt x="183" y="1"/>
                  </a:lnTo>
                  <a:lnTo>
                    <a:pt x="205" y="0"/>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8118" name="Freeform 294"/>
            <p:cNvSpPr>
              <a:spLocks/>
            </p:cNvSpPr>
            <p:nvPr/>
          </p:nvSpPr>
          <p:spPr bwMode="auto">
            <a:xfrm>
              <a:off x="712" y="3668"/>
              <a:ext cx="514" cy="376"/>
            </a:xfrm>
            <a:custGeom>
              <a:avLst/>
              <a:gdLst/>
              <a:ahLst/>
              <a:cxnLst>
                <a:cxn ang="0">
                  <a:pos x="0" y="40"/>
                </a:cxn>
                <a:cxn ang="0">
                  <a:pos x="513" y="375"/>
                </a:cxn>
                <a:cxn ang="0">
                  <a:pos x="513" y="42"/>
                </a:cxn>
                <a:cxn ang="0">
                  <a:pos x="497" y="37"/>
                </a:cxn>
                <a:cxn ang="0">
                  <a:pos x="480" y="33"/>
                </a:cxn>
                <a:cxn ang="0">
                  <a:pos x="464" y="28"/>
                </a:cxn>
                <a:cxn ang="0">
                  <a:pos x="449" y="24"/>
                </a:cxn>
                <a:cxn ang="0">
                  <a:pos x="433" y="21"/>
                </a:cxn>
                <a:cxn ang="0">
                  <a:pos x="416" y="18"/>
                </a:cxn>
                <a:cxn ang="0">
                  <a:pos x="399" y="15"/>
                </a:cxn>
                <a:cxn ang="0">
                  <a:pos x="383" y="11"/>
                </a:cxn>
                <a:cxn ang="0">
                  <a:pos x="366" y="9"/>
                </a:cxn>
                <a:cxn ang="0">
                  <a:pos x="349" y="6"/>
                </a:cxn>
                <a:cxn ang="0">
                  <a:pos x="333" y="5"/>
                </a:cxn>
                <a:cxn ang="0">
                  <a:pos x="316" y="3"/>
                </a:cxn>
                <a:cxn ang="0">
                  <a:pos x="299" y="2"/>
                </a:cxn>
                <a:cxn ang="0">
                  <a:pos x="283" y="1"/>
                </a:cxn>
                <a:cxn ang="0">
                  <a:pos x="266" y="0"/>
                </a:cxn>
                <a:cxn ang="0">
                  <a:pos x="250" y="0"/>
                </a:cxn>
                <a:cxn ang="0">
                  <a:pos x="233" y="0"/>
                </a:cxn>
                <a:cxn ang="0">
                  <a:pos x="216" y="0"/>
                </a:cxn>
                <a:cxn ang="0">
                  <a:pos x="200" y="1"/>
                </a:cxn>
                <a:cxn ang="0">
                  <a:pos x="184" y="2"/>
                </a:cxn>
                <a:cxn ang="0">
                  <a:pos x="167" y="3"/>
                </a:cxn>
                <a:cxn ang="0">
                  <a:pos x="151" y="5"/>
                </a:cxn>
                <a:cxn ang="0">
                  <a:pos x="135" y="6"/>
                </a:cxn>
                <a:cxn ang="0">
                  <a:pos x="120" y="9"/>
                </a:cxn>
                <a:cxn ang="0">
                  <a:pos x="104" y="12"/>
                </a:cxn>
                <a:cxn ang="0">
                  <a:pos x="88" y="15"/>
                </a:cxn>
                <a:cxn ang="0">
                  <a:pos x="74" y="19"/>
                </a:cxn>
                <a:cxn ang="0">
                  <a:pos x="58" y="22"/>
                </a:cxn>
                <a:cxn ang="0">
                  <a:pos x="43" y="27"/>
                </a:cxn>
                <a:cxn ang="0">
                  <a:pos x="29" y="31"/>
                </a:cxn>
                <a:cxn ang="0">
                  <a:pos x="14" y="35"/>
                </a:cxn>
                <a:cxn ang="0">
                  <a:pos x="0" y="40"/>
                </a:cxn>
              </a:cxnLst>
              <a:rect l="0" t="0" r="r" b="b"/>
              <a:pathLst>
                <a:path w="514" h="376">
                  <a:moveTo>
                    <a:pt x="0" y="40"/>
                  </a:moveTo>
                  <a:lnTo>
                    <a:pt x="513" y="375"/>
                  </a:lnTo>
                  <a:lnTo>
                    <a:pt x="513" y="42"/>
                  </a:lnTo>
                  <a:lnTo>
                    <a:pt x="497" y="37"/>
                  </a:lnTo>
                  <a:lnTo>
                    <a:pt x="480" y="33"/>
                  </a:lnTo>
                  <a:lnTo>
                    <a:pt x="464" y="28"/>
                  </a:lnTo>
                  <a:lnTo>
                    <a:pt x="449" y="24"/>
                  </a:lnTo>
                  <a:lnTo>
                    <a:pt x="433" y="21"/>
                  </a:lnTo>
                  <a:lnTo>
                    <a:pt x="416" y="18"/>
                  </a:lnTo>
                  <a:lnTo>
                    <a:pt x="399" y="15"/>
                  </a:lnTo>
                  <a:lnTo>
                    <a:pt x="383" y="11"/>
                  </a:lnTo>
                  <a:lnTo>
                    <a:pt x="366" y="9"/>
                  </a:lnTo>
                  <a:lnTo>
                    <a:pt x="349" y="6"/>
                  </a:lnTo>
                  <a:lnTo>
                    <a:pt x="333" y="5"/>
                  </a:lnTo>
                  <a:lnTo>
                    <a:pt x="316" y="3"/>
                  </a:lnTo>
                  <a:lnTo>
                    <a:pt x="299" y="2"/>
                  </a:lnTo>
                  <a:lnTo>
                    <a:pt x="283" y="1"/>
                  </a:lnTo>
                  <a:lnTo>
                    <a:pt x="266" y="0"/>
                  </a:lnTo>
                  <a:lnTo>
                    <a:pt x="250" y="0"/>
                  </a:lnTo>
                  <a:lnTo>
                    <a:pt x="233" y="0"/>
                  </a:lnTo>
                  <a:lnTo>
                    <a:pt x="216" y="0"/>
                  </a:lnTo>
                  <a:lnTo>
                    <a:pt x="200" y="1"/>
                  </a:lnTo>
                  <a:lnTo>
                    <a:pt x="184" y="2"/>
                  </a:lnTo>
                  <a:lnTo>
                    <a:pt x="167" y="3"/>
                  </a:lnTo>
                  <a:lnTo>
                    <a:pt x="151" y="5"/>
                  </a:lnTo>
                  <a:lnTo>
                    <a:pt x="135" y="6"/>
                  </a:lnTo>
                  <a:lnTo>
                    <a:pt x="120" y="9"/>
                  </a:lnTo>
                  <a:lnTo>
                    <a:pt x="104" y="12"/>
                  </a:lnTo>
                  <a:lnTo>
                    <a:pt x="88" y="15"/>
                  </a:lnTo>
                  <a:lnTo>
                    <a:pt x="74" y="19"/>
                  </a:lnTo>
                  <a:lnTo>
                    <a:pt x="58" y="22"/>
                  </a:lnTo>
                  <a:lnTo>
                    <a:pt x="43" y="27"/>
                  </a:lnTo>
                  <a:lnTo>
                    <a:pt x="29" y="31"/>
                  </a:lnTo>
                  <a:lnTo>
                    <a:pt x="14" y="35"/>
                  </a:lnTo>
                  <a:lnTo>
                    <a:pt x="0" y="40"/>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19" name="Freeform 295"/>
            <p:cNvSpPr>
              <a:spLocks/>
            </p:cNvSpPr>
            <p:nvPr/>
          </p:nvSpPr>
          <p:spPr bwMode="auto">
            <a:xfrm>
              <a:off x="712" y="3668"/>
              <a:ext cx="524" cy="380"/>
            </a:xfrm>
            <a:custGeom>
              <a:avLst/>
              <a:gdLst/>
              <a:ahLst/>
              <a:cxnLst>
                <a:cxn ang="0">
                  <a:pos x="0" y="41"/>
                </a:cxn>
                <a:cxn ang="0">
                  <a:pos x="523" y="379"/>
                </a:cxn>
                <a:cxn ang="0">
                  <a:pos x="523" y="42"/>
                </a:cxn>
                <a:cxn ang="0">
                  <a:pos x="507" y="37"/>
                </a:cxn>
                <a:cxn ang="0">
                  <a:pos x="489" y="33"/>
                </a:cxn>
                <a:cxn ang="0">
                  <a:pos x="473" y="29"/>
                </a:cxn>
                <a:cxn ang="0">
                  <a:pos x="457" y="24"/>
                </a:cxn>
                <a:cxn ang="0">
                  <a:pos x="441" y="21"/>
                </a:cxn>
                <a:cxn ang="0">
                  <a:pos x="424" y="18"/>
                </a:cxn>
                <a:cxn ang="0">
                  <a:pos x="406" y="15"/>
                </a:cxn>
                <a:cxn ang="0">
                  <a:pos x="390" y="11"/>
                </a:cxn>
                <a:cxn ang="0">
                  <a:pos x="373" y="9"/>
                </a:cxn>
                <a:cxn ang="0">
                  <a:pos x="355" y="7"/>
                </a:cxn>
                <a:cxn ang="0">
                  <a:pos x="339" y="5"/>
                </a:cxn>
                <a:cxn ang="0">
                  <a:pos x="322" y="3"/>
                </a:cxn>
                <a:cxn ang="0">
                  <a:pos x="304" y="2"/>
                </a:cxn>
                <a:cxn ang="0">
                  <a:pos x="288" y="1"/>
                </a:cxn>
                <a:cxn ang="0">
                  <a:pos x="271" y="0"/>
                </a:cxn>
                <a:cxn ang="0">
                  <a:pos x="255" y="0"/>
                </a:cxn>
                <a:cxn ang="0">
                  <a:pos x="237" y="0"/>
                </a:cxn>
                <a:cxn ang="0">
                  <a:pos x="220" y="0"/>
                </a:cxn>
                <a:cxn ang="0">
                  <a:pos x="204" y="1"/>
                </a:cxn>
                <a:cxn ang="0">
                  <a:pos x="188" y="2"/>
                </a:cxn>
                <a:cxn ang="0">
                  <a:pos x="170" y="3"/>
                </a:cxn>
                <a:cxn ang="0">
                  <a:pos x="154" y="5"/>
                </a:cxn>
                <a:cxn ang="0">
                  <a:pos x="138" y="7"/>
                </a:cxn>
                <a:cxn ang="0">
                  <a:pos x="122" y="9"/>
                </a:cxn>
                <a:cxn ang="0">
                  <a:pos x="106" y="12"/>
                </a:cxn>
                <a:cxn ang="0">
                  <a:pos x="90" y="15"/>
                </a:cxn>
                <a:cxn ang="0">
                  <a:pos x="75" y="19"/>
                </a:cxn>
                <a:cxn ang="0">
                  <a:pos x="59" y="22"/>
                </a:cxn>
                <a:cxn ang="0">
                  <a:pos x="44" y="27"/>
                </a:cxn>
                <a:cxn ang="0">
                  <a:pos x="30" y="31"/>
                </a:cxn>
                <a:cxn ang="0">
                  <a:pos x="15" y="36"/>
                </a:cxn>
                <a:cxn ang="0">
                  <a:pos x="0" y="41"/>
                </a:cxn>
              </a:cxnLst>
              <a:rect l="0" t="0" r="r" b="b"/>
              <a:pathLst>
                <a:path w="524" h="380">
                  <a:moveTo>
                    <a:pt x="0" y="41"/>
                  </a:moveTo>
                  <a:lnTo>
                    <a:pt x="523" y="379"/>
                  </a:lnTo>
                  <a:lnTo>
                    <a:pt x="523" y="42"/>
                  </a:lnTo>
                  <a:lnTo>
                    <a:pt x="507" y="37"/>
                  </a:lnTo>
                  <a:lnTo>
                    <a:pt x="489" y="33"/>
                  </a:lnTo>
                  <a:lnTo>
                    <a:pt x="473" y="29"/>
                  </a:lnTo>
                  <a:lnTo>
                    <a:pt x="457" y="24"/>
                  </a:lnTo>
                  <a:lnTo>
                    <a:pt x="441" y="21"/>
                  </a:lnTo>
                  <a:lnTo>
                    <a:pt x="424" y="18"/>
                  </a:lnTo>
                  <a:lnTo>
                    <a:pt x="406" y="15"/>
                  </a:lnTo>
                  <a:lnTo>
                    <a:pt x="390" y="11"/>
                  </a:lnTo>
                  <a:lnTo>
                    <a:pt x="373" y="9"/>
                  </a:lnTo>
                  <a:lnTo>
                    <a:pt x="355" y="7"/>
                  </a:lnTo>
                  <a:lnTo>
                    <a:pt x="339" y="5"/>
                  </a:lnTo>
                  <a:lnTo>
                    <a:pt x="322" y="3"/>
                  </a:lnTo>
                  <a:lnTo>
                    <a:pt x="304" y="2"/>
                  </a:lnTo>
                  <a:lnTo>
                    <a:pt x="288" y="1"/>
                  </a:lnTo>
                  <a:lnTo>
                    <a:pt x="271" y="0"/>
                  </a:lnTo>
                  <a:lnTo>
                    <a:pt x="255" y="0"/>
                  </a:lnTo>
                  <a:lnTo>
                    <a:pt x="237" y="0"/>
                  </a:lnTo>
                  <a:lnTo>
                    <a:pt x="220" y="0"/>
                  </a:lnTo>
                  <a:lnTo>
                    <a:pt x="204" y="1"/>
                  </a:lnTo>
                  <a:lnTo>
                    <a:pt x="188" y="2"/>
                  </a:lnTo>
                  <a:lnTo>
                    <a:pt x="170" y="3"/>
                  </a:lnTo>
                  <a:lnTo>
                    <a:pt x="154" y="5"/>
                  </a:lnTo>
                  <a:lnTo>
                    <a:pt x="138" y="7"/>
                  </a:lnTo>
                  <a:lnTo>
                    <a:pt x="122" y="9"/>
                  </a:lnTo>
                  <a:lnTo>
                    <a:pt x="106" y="12"/>
                  </a:lnTo>
                  <a:lnTo>
                    <a:pt x="90" y="15"/>
                  </a:lnTo>
                  <a:lnTo>
                    <a:pt x="75" y="19"/>
                  </a:lnTo>
                  <a:lnTo>
                    <a:pt x="59" y="22"/>
                  </a:lnTo>
                  <a:lnTo>
                    <a:pt x="44" y="27"/>
                  </a:lnTo>
                  <a:lnTo>
                    <a:pt x="30" y="31"/>
                  </a:lnTo>
                  <a:lnTo>
                    <a:pt x="15" y="36"/>
                  </a:lnTo>
                  <a:lnTo>
                    <a:pt x="0" y="41"/>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8120" name="Freeform 296"/>
            <p:cNvSpPr>
              <a:spLocks/>
            </p:cNvSpPr>
            <p:nvPr/>
          </p:nvSpPr>
          <p:spPr bwMode="auto">
            <a:xfrm>
              <a:off x="2992" y="3602"/>
              <a:ext cx="235" cy="259"/>
            </a:xfrm>
            <a:custGeom>
              <a:avLst/>
              <a:gdLst/>
              <a:ahLst/>
              <a:cxnLst>
                <a:cxn ang="0">
                  <a:pos x="0" y="0"/>
                </a:cxn>
                <a:cxn ang="0">
                  <a:pos x="234" y="0"/>
                </a:cxn>
                <a:cxn ang="0">
                  <a:pos x="234" y="258"/>
                </a:cxn>
                <a:cxn ang="0">
                  <a:pos x="0" y="258"/>
                </a:cxn>
                <a:cxn ang="0">
                  <a:pos x="0" y="0"/>
                </a:cxn>
              </a:cxnLst>
              <a:rect l="0" t="0" r="r" b="b"/>
              <a:pathLst>
                <a:path w="235" h="259">
                  <a:moveTo>
                    <a:pt x="0" y="0"/>
                  </a:moveTo>
                  <a:lnTo>
                    <a:pt x="234" y="0"/>
                  </a:lnTo>
                  <a:lnTo>
                    <a:pt x="234" y="258"/>
                  </a:lnTo>
                  <a:lnTo>
                    <a:pt x="0" y="258"/>
                  </a:lnTo>
                  <a:lnTo>
                    <a:pt x="0" y="0"/>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8121" name="Freeform 297"/>
            <p:cNvSpPr>
              <a:spLocks/>
            </p:cNvSpPr>
            <p:nvPr/>
          </p:nvSpPr>
          <p:spPr bwMode="auto">
            <a:xfrm>
              <a:off x="3961" y="2595"/>
              <a:ext cx="55" cy="263"/>
            </a:xfrm>
            <a:custGeom>
              <a:avLst/>
              <a:gdLst/>
              <a:ahLst/>
              <a:cxnLst>
                <a:cxn ang="0">
                  <a:pos x="27" y="262"/>
                </a:cxn>
                <a:cxn ang="0">
                  <a:pos x="54" y="262"/>
                </a:cxn>
                <a:cxn ang="0">
                  <a:pos x="54" y="0"/>
                </a:cxn>
                <a:cxn ang="0">
                  <a:pos x="0" y="0"/>
                </a:cxn>
                <a:cxn ang="0">
                  <a:pos x="0" y="262"/>
                </a:cxn>
                <a:cxn ang="0">
                  <a:pos x="27" y="262"/>
                </a:cxn>
              </a:cxnLst>
              <a:rect l="0" t="0" r="r" b="b"/>
              <a:pathLst>
                <a:path w="55" h="263">
                  <a:moveTo>
                    <a:pt x="27" y="262"/>
                  </a:moveTo>
                  <a:lnTo>
                    <a:pt x="54" y="262"/>
                  </a:lnTo>
                  <a:lnTo>
                    <a:pt x="54" y="0"/>
                  </a:lnTo>
                  <a:lnTo>
                    <a:pt x="0" y="0"/>
                  </a:lnTo>
                  <a:lnTo>
                    <a:pt x="0" y="262"/>
                  </a:lnTo>
                  <a:lnTo>
                    <a:pt x="27" y="262"/>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22" name="Freeform 298"/>
            <p:cNvSpPr>
              <a:spLocks/>
            </p:cNvSpPr>
            <p:nvPr/>
          </p:nvSpPr>
          <p:spPr bwMode="auto">
            <a:xfrm>
              <a:off x="3543" y="2646"/>
              <a:ext cx="4" cy="147"/>
            </a:xfrm>
            <a:custGeom>
              <a:avLst/>
              <a:gdLst/>
              <a:ahLst/>
              <a:cxnLst>
                <a:cxn ang="0">
                  <a:pos x="2" y="146"/>
                </a:cxn>
                <a:cxn ang="0">
                  <a:pos x="3" y="146"/>
                </a:cxn>
                <a:cxn ang="0">
                  <a:pos x="3" y="0"/>
                </a:cxn>
                <a:cxn ang="0">
                  <a:pos x="0" y="0"/>
                </a:cxn>
                <a:cxn ang="0">
                  <a:pos x="0" y="146"/>
                </a:cxn>
                <a:cxn ang="0">
                  <a:pos x="2" y="146"/>
                </a:cxn>
              </a:cxnLst>
              <a:rect l="0" t="0" r="r" b="b"/>
              <a:pathLst>
                <a:path w="4" h="147">
                  <a:moveTo>
                    <a:pt x="2" y="146"/>
                  </a:moveTo>
                  <a:lnTo>
                    <a:pt x="3" y="146"/>
                  </a:lnTo>
                  <a:lnTo>
                    <a:pt x="3" y="0"/>
                  </a:lnTo>
                  <a:lnTo>
                    <a:pt x="0" y="0"/>
                  </a:lnTo>
                  <a:lnTo>
                    <a:pt x="0" y="146"/>
                  </a:lnTo>
                  <a:lnTo>
                    <a:pt x="2" y="146"/>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23" name="Freeform 299"/>
            <p:cNvSpPr>
              <a:spLocks/>
            </p:cNvSpPr>
            <p:nvPr/>
          </p:nvSpPr>
          <p:spPr bwMode="auto">
            <a:xfrm>
              <a:off x="3510" y="2770"/>
              <a:ext cx="68" cy="49"/>
            </a:xfrm>
            <a:custGeom>
              <a:avLst/>
              <a:gdLst/>
              <a:ahLst/>
              <a:cxnLst>
                <a:cxn ang="0">
                  <a:pos x="34" y="48"/>
                </a:cxn>
                <a:cxn ang="0">
                  <a:pos x="34" y="48"/>
                </a:cxn>
                <a:cxn ang="0">
                  <a:pos x="67" y="0"/>
                </a:cxn>
                <a:cxn ang="0">
                  <a:pos x="65" y="1"/>
                </a:cxn>
                <a:cxn ang="0">
                  <a:pos x="62" y="1"/>
                </a:cxn>
                <a:cxn ang="0">
                  <a:pos x="60" y="2"/>
                </a:cxn>
                <a:cxn ang="0">
                  <a:pos x="59" y="2"/>
                </a:cxn>
                <a:cxn ang="0">
                  <a:pos x="56" y="3"/>
                </a:cxn>
                <a:cxn ang="0">
                  <a:pos x="54" y="3"/>
                </a:cxn>
                <a:cxn ang="0">
                  <a:pos x="51" y="4"/>
                </a:cxn>
                <a:cxn ang="0">
                  <a:pos x="50" y="4"/>
                </a:cxn>
                <a:cxn ang="0">
                  <a:pos x="48" y="4"/>
                </a:cxn>
                <a:cxn ang="0">
                  <a:pos x="45" y="4"/>
                </a:cxn>
                <a:cxn ang="0">
                  <a:pos x="44" y="5"/>
                </a:cxn>
                <a:cxn ang="0">
                  <a:pos x="42" y="5"/>
                </a:cxn>
                <a:cxn ang="0">
                  <a:pos x="39" y="5"/>
                </a:cxn>
                <a:cxn ang="0">
                  <a:pos x="37" y="5"/>
                </a:cxn>
                <a:cxn ang="0">
                  <a:pos x="36" y="5"/>
                </a:cxn>
                <a:cxn ang="0">
                  <a:pos x="34" y="5"/>
                </a:cxn>
                <a:cxn ang="0">
                  <a:pos x="31" y="5"/>
                </a:cxn>
                <a:cxn ang="0">
                  <a:pos x="29" y="5"/>
                </a:cxn>
                <a:cxn ang="0">
                  <a:pos x="28" y="5"/>
                </a:cxn>
                <a:cxn ang="0">
                  <a:pos x="25" y="5"/>
                </a:cxn>
                <a:cxn ang="0">
                  <a:pos x="23" y="5"/>
                </a:cxn>
                <a:cxn ang="0">
                  <a:pos x="22" y="4"/>
                </a:cxn>
                <a:cxn ang="0">
                  <a:pos x="19" y="4"/>
                </a:cxn>
                <a:cxn ang="0">
                  <a:pos x="17" y="4"/>
                </a:cxn>
                <a:cxn ang="0">
                  <a:pos x="14" y="4"/>
                </a:cxn>
                <a:cxn ang="0">
                  <a:pos x="13" y="3"/>
                </a:cxn>
                <a:cxn ang="0">
                  <a:pos x="11" y="3"/>
                </a:cxn>
                <a:cxn ang="0">
                  <a:pos x="8" y="2"/>
                </a:cxn>
                <a:cxn ang="0">
                  <a:pos x="6" y="2"/>
                </a:cxn>
                <a:cxn ang="0">
                  <a:pos x="5" y="1"/>
                </a:cxn>
                <a:cxn ang="0">
                  <a:pos x="2" y="1"/>
                </a:cxn>
                <a:cxn ang="0">
                  <a:pos x="0" y="0"/>
                </a:cxn>
                <a:cxn ang="0">
                  <a:pos x="34" y="48"/>
                </a:cxn>
              </a:cxnLst>
              <a:rect l="0" t="0" r="r" b="b"/>
              <a:pathLst>
                <a:path w="68" h="49">
                  <a:moveTo>
                    <a:pt x="34" y="48"/>
                  </a:moveTo>
                  <a:lnTo>
                    <a:pt x="34" y="48"/>
                  </a:lnTo>
                  <a:lnTo>
                    <a:pt x="67" y="0"/>
                  </a:lnTo>
                  <a:lnTo>
                    <a:pt x="65" y="1"/>
                  </a:lnTo>
                  <a:lnTo>
                    <a:pt x="62" y="1"/>
                  </a:lnTo>
                  <a:lnTo>
                    <a:pt x="60" y="2"/>
                  </a:lnTo>
                  <a:lnTo>
                    <a:pt x="59" y="2"/>
                  </a:lnTo>
                  <a:lnTo>
                    <a:pt x="56" y="3"/>
                  </a:lnTo>
                  <a:lnTo>
                    <a:pt x="54" y="3"/>
                  </a:lnTo>
                  <a:lnTo>
                    <a:pt x="51" y="4"/>
                  </a:lnTo>
                  <a:lnTo>
                    <a:pt x="50" y="4"/>
                  </a:lnTo>
                  <a:lnTo>
                    <a:pt x="48" y="4"/>
                  </a:lnTo>
                  <a:lnTo>
                    <a:pt x="45" y="4"/>
                  </a:lnTo>
                  <a:lnTo>
                    <a:pt x="44" y="5"/>
                  </a:lnTo>
                  <a:lnTo>
                    <a:pt x="42" y="5"/>
                  </a:lnTo>
                  <a:lnTo>
                    <a:pt x="39" y="5"/>
                  </a:lnTo>
                  <a:lnTo>
                    <a:pt x="37" y="5"/>
                  </a:lnTo>
                  <a:lnTo>
                    <a:pt x="36" y="5"/>
                  </a:lnTo>
                  <a:lnTo>
                    <a:pt x="34" y="5"/>
                  </a:lnTo>
                  <a:lnTo>
                    <a:pt x="31" y="5"/>
                  </a:lnTo>
                  <a:lnTo>
                    <a:pt x="29" y="5"/>
                  </a:lnTo>
                  <a:lnTo>
                    <a:pt x="28" y="5"/>
                  </a:lnTo>
                  <a:lnTo>
                    <a:pt x="25" y="5"/>
                  </a:lnTo>
                  <a:lnTo>
                    <a:pt x="23" y="5"/>
                  </a:lnTo>
                  <a:lnTo>
                    <a:pt x="22" y="4"/>
                  </a:lnTo>
                  <a:lnTo>
                    <a:pt x="19" y="4"/>
                  </a:lnTo>
                  <a:lnTo>
                    <a:pt x="17" y="4"/>
                  </a:lnTo>
                  <a:lnTo>
                    <a:pt x="14" y="4"/>
                  </a:lnTo>
                  <a:lnTo>
                    <a:pt x="13" y="3"/>
                  </a:lnTo>
                  <a:lnTo>
                    <a:pt x="11" y="3"/>
                  </a:lnTo>
                  <a:lnTo>
                    <a:pt x="8" y="2"/>
                  </a:lnTo>
                  <a:lnTo>
                    <a:pt x="6" y="2"/>
                  </a:lnTo>
                  <a:lnTo>
                    <a:pt x="5" y="1"/>
                  </a:lnTo>
                  <a:lnTo>
                    <a:pt x="2" y="1"/>
                  </a:lnTo>
                  <a:lnTo>
                    <a:pt x="0" y="0"/>
                  </a:lnTo>
                  <a:lnTo>
                    <a:pt x="34" y="48"/>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24" name="Freeform 300"/>
            <p:cNvSpPr>
              <a:spLocks/>
            </p:cNvSpPr>
            <p:nvPr/>
          </p:nvSpPr>
          <p:spPr bwMode="auto">
            <a:xfrm>
              <a:off x="3594" y="2670"/>
              <a:ext cx="45" cy="49"/>
            </a:xfrm>
            <a:custGeom>
              <a:avLst/>
              <a:gdLst/>
              <a:ahLst/>
              <a:cxnLst>
                <a:cxn ang="0">
                  <a:pos x="19" y="48"/>
                </a:cxn>
                <a:cxn ang="0">
                  <a:pos x="19" y="5"/>
                </a:cxn>
                <a:cxn ang="0">
                  <a:pos x="0" y="5"/>
                </a:cxn>
                <a:cxn ang="0">
                  <a:pos x="0" y="0"/>
                </a:cxn>
                <a:cxn ang="0">
                  <a:pos x="44" y="0"/>
                </a:cxn>
                <a:cxn ang="0">
                  <a:pos x="44" y="5"/>
                </a:cxn>
                <a:cxn ang="0">
                  <a:pos x="26" y="5"/>
                </a:cxn>
                <a:cxn ang="0">
                  <a:pos x="26" y="48"/>
                </a:cxn>
                <a:cxn ang="0">
                  <a:pos x="19" y="48"/>
                </a:cxn>
              </a:cxnLst>
              <a:rect l="0" t="0" r="r" b="b"/>
              <a:pathLst>
                <a:path w="45" h="49">
                  <a:moveTo>
                    <a:pt x="19" y="48"/>
                  </a:moveTo>
                  <a:lnTo>
                    <a:pt x="19" y="5"/>
                  </a:lnTo>
                  <a:lnTo>
                    <a:pt x="0" y="5"/>
                  </a:lnTo>
                  <a:lnTo>
                    <a:pt x="0" y="0"/>
                  </a:lnTo>
                  <a:lnTo>
                    <a:pt x="44" y="0"/>
                  </a:lnTo>
                  <a:lnTo>
                    <a:pt x="44" y="5"/>
                  </a:lnTo>
                  <a:lnTo>
                    <a:pt x="26" y="5"/>
                  </a:lnTo>
                  <a:lnTo>
                    <a:pt x="26" y="48"/>
                  </a:lnTo>
                  <a:lnTo>
                    <a:pt x="19" y="48"/>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25" name="Freeform 301"/>
            <p:cNvSpPr>
              <a:spLocks/>
            </p:cNvSpPr>
            <p:nvPr/>
          </p:nvSpPr>
          <p:spPr bwMode="auto">
            <a:xfrm>
              <a:off x="3651" y="2670"/>
              <a:ext cx="56" cy="49"/>
            </a:xfrm>
            <a:custGeom>
              <a:avLst/>
              <a:gdLst/>
              <a:ahLst/>
              <a:cxnLst>
                <a:cxn ang="0">
                  <a:pos x="0" y="22"/>
                </a:cxn>
                <a:cxn ang="0">
                  <a:pos x="1" y="17"/>
                </a:cxn>
                <a:cxn ang="0">
                  <a:pos x="2" y="12"/>
                </a:cxn>
                <a:cxn ang="0">
                  <a:pos x="6" y="8"/>
                </a:cxn>
                <a:cxn ang="0">
                  <a:pos x="11" y="4"/>
                </a:cxn>
                <a:cxn ang="0">
                  <a:pos x="22" y="1"/>
                </a:cxn>
                <a:cxn ang="0">
                  <a:pos x="31" y="1"/>
                </a:cxn>
                <a:cxn ang="0">
                  <a:pos x="38" y="1"/>
                </a:cxn>
                <a:cxn ang="0">
                  <a:pos x="44" y="4"/>
                </a:cxn>
                <a:cxn ang="0">
                  <a:pos x="50" y="9"/>
                </a:cxn>
                <a:cxn ang="0">
                  <a:pos x="53" y="12"/>
                </a:cxn>
                <a:cxn ang="0">
                  <a:pos x="54" y="16"/>
                </a:cxn>
                <a:cxn ang="0">
                  <a:pos x="55" y="20"/>
                </a:cxn>
                <a:cxn ang="0">
                  <a:pos x="55" y="23"/>
                </a:cxn>
                <a:cxn ang="0">
                  <a:pos x="55" y="28"/>
                </a:cxn>
                <a:cxn ang="0">
                  <a:pos x="53" y="33"/>
                </a:cxn>
                <a:cxn ang="0">
                  <a:pos x="50" y="39"/>
                </a:cxn>
                <a:cxn ang="0">
                  <a:pos x="44" y="43"/>
                </a:cxn>
                <a:cxn ang="0">
                  <a:pos x="38" y="47"/>
                </a:cxn>
                <a:cxn ang="0">
                  <a:pos x="30" y="47"/>
                </a:cxn>
                <a:cxn ang="0">
                  <a:pos x="23" y="47"/>
                </a:cxn>
                <a:cxn ang="0">
                  <a:pos x="16" y="47"/>
                </a:cxn>
                <a:cxn ang="0">
                  <a:pos x="10" y="43"/>
                </a:cxn>
                <a:cxn ang="0">
                  <a:pos x="5" y="39"/>
                </a:cxn>
                <a:cxn ang="0">
                  <a:pos x="1" y="33"/>
                </a:cxn>
                <a:cxn ang="0">
                  <a:pos x="0" y="28"/>
                </a:cxn>
                <a:cxn ang="0">
                  <a:pos x="7" y="25"/>
                </a:cxn>
                <a:cxn ang="0">
                  <a:pos x="8" y="28"/>
                </a:cxn>
                <a:cxn ang="0">
                  <a:pos x="10" y="32"/>
                </a:cxn>
                <a:cxn ang="0">
                  <a:pos x="11" y="35"/>
                </a:cxn>
                <a:cxn ang="0">
                  <a:pos x="13" y="38"/>
                </a:cxn>
                <a:cxn ang="0">
                  <a:pos x="19" y="41"/>
                </a:cxn>
                <a:cxn ang="0">
                  <a:pos x="28" y="42"/>
                </a:cxn>
                <a:cxn ang="0">
                  <a:pos x="35" y="41"/>
                </a:cxn>
                <a:cxn ang="0">
                  <a:pos x="42" y="38"/>
                </a:cxn>
                <a:cxn ang="0">
                  <a:pos x="43" y="35"/>
                </a:cxn>
                <a:cxn ang="0">
                  <a:pos x="45" y="32"/>
                </a:cxn>
                <a:cxn ang="0">
                  <a:pos x="47" y="28"/>
                </a:cxn>
                <a:cxn ang="0">
                  <a:pos x="47" y="25"/>
                </a:cxn>
                <a:cxn ang="0">
                  <a:pos x="47" y="18"/>
                </a:cxn>
                <a:cxn ang="0">
                  <a:pos x="45" y="15"/>
                </a:cxn>
                <a:cxn ang="0">
                  <a:pos x="42" y="11"/>
                </a:cxn>
                <a:cxn ang="0">
                  <a:pos x="38" y="8"/>
                </a:cxn>
                <a:cxn ang="0">
                  <a:pos x="32" y="6"/>
                </a:cxn>
                <a:cxn ang="0">
                  <a:pos x="28" y="6"/>
                </a:cxn>
                <a:cxn ang="0">
                  <a:pos x="19" y="7"/>
                </a:cxn>
                <a:cxn ang="0">
                  <a:pos x="14" y="10"/>
                </a:cxn>
                <a:cxn ang="0">
                  <a:pos x="11" y="12"/>
                </a:cxn>
                <a:cxn ang="0">
                  <a:pos x="10" y="16"/>
                </a:cxn>
                <a:cxn ang="0">
                  <a:pos x="8" y="20"/>
                </a:cxn>
                <a:cxn ang="0">
                  <a:pos x="7" y="25"/>
                </a:cxn>
              </a:cxnLst>
              <a:rect l="0" t="0" r="r" b="b"/>
              <a:pathLst>
                <a:path w="56" h="49">
                  <a:moveTo>
                    <a:pt x="0" y="25"/>
                  </a:moveTo>
                  <a:lnTo>
                    <a:pt x="0" y="22"/>
                  </a:lnTo>
                  <a:lnTo>
                    <a:pt x="0" y="20"/>
                  </a:lnTo>
                  <a:lnTo>
                    <a:pt x="1" y="17"/>
                  </a:lnTo>
                  <a:lnTo>
                    <a:pt x="1" y="15"/>
                  </a:lnTo>
                  <a:lnTo>
                    <a:pt x="2" y="12"/>
                  </a:lnTo>
                  <a:lnTo>
                    <a:pt x="4" y="10"/>
                  </a:lnTo>
                  <a:lnTo>
                    <a:pt x="6" y="8"/>
                  </a:lnTo>
                  <a:lnTo>
                    <a:pt x="7" y="7"/>
                  </a:lnTo>
                  <a:lnTo>
                    <a:pt x="11" y="4"/>
                  </a:lnTo>
                  <a:lnTo>
                    <a:pt x="16" y="1"/>
                  </a:lnTo>
                  <a:lnTo>
                    <a:pt x="22" y="1"/>
                  </a:lnTo>
                  <a:lnTo>
                    <a:pt x="28" y="0"/>
                  </a:lnTo>
                  <a:lnTo>
                    <a:pt x="31" y="1"/>
                  </a:lnTo>
                  <a:lnTo>
                    <a:pt x="35" y="1"/>
                  </a:lnTo>
                  <a:lnTo>
                    <a:pt x="38" y="1"/>
                  </a:lnTo>
                  <a:lnTo>
                    <a:pt x="42" y="3"/>
                  </a:lnTo>
                  <a:lnTo>
                    <a:pt x="44" y="4"/>
                  </a:lnTo>
                  <a:lnTo>
                    <a:pt x="48" y="7"/>
                  </a:lnTo>
                  <a:lnTo>
                    <a:pt x="50" y="9"/>
                  </a:lnTo>
                  <a:lnTo>
                    <a:pt x="51" y="12"/>
                  </a:lnTo>
                  <a:lnTo>
                    <a:pt x="53" y="12"/>
                  </a:lnTo>
                  <a:lnTo>
                    <a:pt x="53" y="15"/>
                  </a:lnTo>
                  <a:lnTo>
                    <a:pt x="54" y="16"/>
                  </a:lnTo>
                  <a:lnTo>
                    <a:pt x="55" y="17"/>
                  </a:lnTo>
                  <a:lnTo>
                    <a:pt x="55" y="20"/>
                  </a:lnTo>
                  <a:lnTo>
                    <a:pt x="55" y="21"/>
                  </a:lnTo>
                  <a:lnTo>
                    <a:pt x="55" y="23"/>
                  </a:lnTo>
                  <a:lnTo>
                    <a:pt x="55" y="25"/>
                  </a:lnTo>
                  <a:lnTo>
                    <a:pt x="55" y="28"/>
                  </a:lnTo>
                  <a:lnTo>
                    <a:pt x="55" y="31"/>
                  </a:lnTo>
                  <a:lnTo>
                    <a:pt x="53" y="33"/>
                  </a:lnTo>
                  <a:lnTo>
                    <a:pt x="51" y="36"/>
                  </a:lnTo>
                  <a:lnTo>
                    <a:pt x="50" y="39"/>
                  </a:lnTo>
                  <a:lnTo>
                    <a:pt x="48" y="41"/>
                  </a:lnTo>
                  <a:lnTo>
                    <a:pt x="44" y="43"/>
                  </a:lnTo>
                  <a:lnTo>
                    <a:pt x="42" y="45"/>
                  </a:lnTo>
                  <a:lnTo>
                    <a:pt x="38" y="47"/>
                  </a:lnTo>
                  <a:lnTo>
                    <a:pt x="35" y="47"/>
                  </a:lnTo>
                  <a:lnTo>
                    <a:pt x="30" y="47"/>
                  </a:lnTo>
                  <a:lnTo>
                    <a:pt x="28" y="48"/>
                  </a:lnTo>
                  <a:lnTo>
                    <a:pt x="23" y="47"/>
                  </a:lnTo>
                  <a:lnTo>
                    <a:pt x="19" y="47"/>
                  </a:lnTo>
                  <a:lnTo>
                    <a:pt x="16" y="47"/>
                  </a:lnTo>
                  <a:lnTo>
                    <a:pt x="12" y="45"/>
                  </a:lnTo>
                  <a:lnTo>
                    <a:pt x="10" y="43"/>
                  </a:lnTo>
                  <a:lnTo>
                    <a:pt x="7" y="41"/>
                  </a:lnTo>
                  <a:lnTo>
                    <a:pt x="5" y="39"/>
                  </a:lnTo>
                  <a:lnTo>
                    <a:pt x="2" y="36"/>
                  </a:lnTo>
                  <a:lnTo>
                    <a:pt x="1" y="33"/>
                  </a:lnTo>
                  <a:lnTo>
                    <a:pt x="0" y="31"/>
                  </a:lnTo>
                  <a:lnTo>
                    <a:pt x="0" y="28"/>
                  </a:lnTo>
                  <a:lnTo>
                    <a:pt x="0" y="25"/>
                  </a:lnTo>
                  <a:lnTo>
                    <a:pt x="7" y="25"/>
                  </a:lnTo>
                  <a:lnTo>
                    <a:pt x="7" y="26"/>
                  </a:lnTo>
                  <a:lnTo>
                    <a:pt x="8" y="28"/>
                  </a:lnTo>
                  <a:lnTo>
                    <a:pt x="8" y="31"/>
                  </a:lnTo>
                  <a:lnTo>
                    <a:pt x="10" y="32"/>
                  </a:lnTo>
                  <a:lnTo>
                    <a:pt x="10" y="33"/>
                  </a:lnTo>
                  <a:lnTo>
                    <a:pt x="11" y="35"/>
                  </a:lnTo>
                  <a:lnTo>
                    <a:pt x="12" y="36"/>
                  </a:lnTo>
                  <a:lnTo>
                    <a:pt x="13" y="38"/>
                  </a:lnTo>
                  <a:lnTo>
                    <a:pt x="16" y="40"/>
                  </a:lnTo>
                  <a:lnTo>
                    <a:pt x="19" y="41"/>
                  </a:lnTo>
                  <a:lnTo>
                    <a:pt x="23" y="42"/>
                  </a:lnTo>
                  <a:lnTo>
                    <a:pt x="28" y="42"/>
                  </a:lnTo>
                  <a:lnTo>
                    <a:pt x="31" y="42"/>
                  </a:lnTo>
                  <a:lnTo>
                    <a:pt x="35" y="41"/>
                  </a:lnTo>
                  <a:lnTo>
                    <a:pt x="38" y="40"/>
                  </a:lnTo>
                  <a:lnTo>
                    <a:pt x="42" y="38"/>
                  </a:lnTo>
                  <a:lnTo>
                    <a:pt x="43" y="36"/>
                  </a:lnTo>
                  <a:lnTo>
                    <a:pt x="43" y="35"/>
                  </a:lnTo>
                  <a:lnTo>
                    <a:pt x="45" y="33"/>
                  </a:lnTo>
                  <a:lnTo>
                    <a:pt x="45" y="32"/>
                  </a:lnTo>
                  <a:lnTo>
                    <a:pt x="47" y="31"/>
                  </a:lnTo>
                  <a:lnTo>
                    <a:pt x="47" y="28"/>
                  </a:lnTo>
                  <a:lnTo>
                    <a:pt x="47" y="26"/>
                  </a:lnTo>
                  <a:lnTo>
                    <a:pt x="47" y="25"/>
                  </a:lnTo>
                  <a:lnTo>
                    <a:pt x="47" y="22"/>
                  </a:lnTo>
                  <a:lnTo>
                    <a:pt x="47" y="18"/>
                  </a:lnTo>
                  <a:lnTo>
                    <a:pt x="45" y="16"/>
                  </a:lnTo>
                  <a:lnTo>
                    <a:pt x="45" y="15"/>
                  </a:lnTo>
                  <a:lnTo>
                    <a:pt x="43" y="12"/>
                  </a:lnTo>
                  <a:lnTo>
                    <a:pt x="42" y="11"/>
                  </a:lnTo>
                  <a:lnTo>
                    <a:pt x="41" y="9"/>
                  </a:lnTo>
                  <a:lnTo>
                    <a:pt x="38" y="8"/>
                  </a:lnTo>
                  <a:lnTo>
                    <a:pt x="35" y="7"/>
                  </a:lnTo>
                  <a:lnTo>
                    <a:pt x="32" y="6"/>
                  </a:lnTo>
                  <a:lnTo>
                    <a:pt x="30" y="6"/>
                  </a:lnTo>
                  <a:lnTo>
                    <a:pt x="28" y="6"/>
                  </a:lnTo>
                  <a:lnTo>
                    <a:pt x="23" y="6"/>
                  </a:lnTo>
                  <a:lnTo>
                    <a:pt x="19" y="7"/>
                  </a:lnTo>
                  <a:lnTo>
                    <a:pt x="17" y="8"/>
                  </a:lnTo>
                  <a:lnTo>
                    <a:pt x="14" y="10"/>
                  </a:lnTo>
                  <a:lnTo>
                    <a:pt x="12" y="12"/>
                  </a:lnTo>
                  <a:lnTo>
                    <a:pt x="11" y="12"/>
                  </a:lnTo>
                  <a:lnTo>
                    <a:pt x="11" y="15"/>
                  </a:lnTo>
                  <a:lnTo>
                    <a:pt x="10" y="16"/>
                  </a:lnTo>
                  <a:lnTo>
                    <a:pt x="8" y="17"/>
                  </a:lnTo>
                  <a:lnTo>
                    <a:pt x="8" y="20"/>
                  </a:lnTo>
                  <a:lnTo>
                    <a:pt x="7" y="23"/>
                  </a:lnTo>
                  <a:lnTo>
                    <a:pt x="7" y="25"/>
                  </a:lnTo>
                  <a:lnTo>
                    <a:pt x="0" y="25"/>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26" name="Freeform 302"/>
            <p:cNvSpPr>
              <a:spLocks/>
            </p:cNvSpPr>
            <p:nvPr/>
          </p:nvSpPr>
          <p:spPr bwMode="auto">
            <a:xfrm>
              <a:off x="3752" y="2670"/>
              <a:ext cx="40" cy="49"/>
            </a:xfrm>
            <a:custGeom>
              <a:avLst/>
              <a:gdLst/>
              <a:ahLst/>
              <a:cxnLst>
                <a:cxn ang="0">
                  <a:pos x="0" y="48"/>
                </a:cxn>
                <a:cxn ang="0">
                  <a:pos x="0" y="0"/>
                </a:cxn>
                <a:cxn ang="0">
                  <a:pos x="19" y="0"/>
                </a:cxn>
                <a:cxn ang="0">
                  <a:pos x="21" y="0"/>
                </a:cxn>
                <a:cxn ang="0">
                  <a:pos x="23" y="0"/>
                </a:cxn>
                <a:cxn ang="0">
                  <a:pos x="24" y="1"/>
                </a:cxn>
                <a:cxn ang="0">
                  <a:pos x="26" y="1"/>
                </a:cxn>
                <a:cxn ang="0">
                  <a:pos x="28" y="1"/>
                </a:cxn>
                <a:cxn ang="0">
                  <a:pos x="31" y="1"/>
                </a:cxn>
                <a:cxn ang="0">
                  <a:pos x="32" y="2"/>
                </a:cxn>
                <a:cxn ang="0">
                  <a:pos x="33" y="3"/>
                </a:cxn>
                <a:cxn ang="0">
                  <a:pos x="34" y="4"/>
                </a:cxn>
                <a:cxn ang="0">
                  <a:pos x="35" y="5"/>
                </a:cxn>
                <a:cxn ang="0">
                  <a:pos x="36" y="6"/>
                </a:cxn>
                <a:cxn ang="0">
                  <a:pos x="37" y="8"/>
                </a:cxn>
                <a:cxn ang="0">
                  <a:pos x="38" y="9"/>
                </a:cxn>
                <a:cxn ang="0">
                  <a:pos x="38" y="11"/>
                </a:cxn>
                <a:cxn ang="0">
                  <a:pos x="39" y="12"/>
                </a:cxn>
                <a:cxn ang="0">
                  <a:pos x="39" y="14"/>
                </a:cxn>
                <a:cxn ang="0">
                  <a:pos x="39" y="17"/>
                </a:cxn>
                <a:cxn ang="0">
                  <a:pos x="38" y="20"/>
                </a:cxn>
                <a:cxn ang="0">
                  <a:pos x="36" y="22"/>
                </a:cxn>
                <a:cxn ang="0">
                  <a:pos x="35" y="24"/>
                </a:cxn>
                <a:cxn ang="0">
                  <a:pos x="32" y="26"/>
                </a:cxn>
                <a:cxn ang="0">
                  <a:pos x="28" y="27"/>
                </a:cxn>
                <a:cxn ang="0">
                  <a:pos x="24" y="28"/>
                </a:cxn>
                <a:cxn ang="0">
                  <a:pos x="20" y="29"/>
                </a:cxn>
                <a:cxn ang="0">
                  <a:pos x="7" y="29"/>
                </a:cxn>
                <a:cxn ang="0">
                  <a:pos x="7" y="48"/>
                </a:cxn>
                <a:cxn ang="0">
                  <a:pos x="0" y="48"/>
                </a:cxn>
                <a:cxn ang="0">
                  <a:pos x="7" y="23"/>
                </a:cxn>
                <a:cxn ang="0">
                  <a:pos x="19" y="23"/>
                </a:cxn>
                <a:cxn ang="0">
                  <a:pos x="22" y="23"/>
                </a:cxn>
                <a:cxn ang="0">
                  <a:pos x="24" y="22"/>
                </a:cxn>
                <a:cxn ang="0">
                  <a:pos x="26" y="22"/>
                </a:cxn>
                <a:cxn ang="0">
                  <a:pos x="28" y="20"/>
                </a:cxn>
                <a:cxn ang="0">
                  <a:pos x="30" y="20"/>
                </a:cxn>
                <a:cxn ang="0">
                  <a:pos x="31" y="18"/>
                </a:cxn>
                <a:cxn ang="0">
                  <a:pos x="32" y="17"/>
                </a:cxn>
                <a:cxn ang="0">
                  <a:pos x="32" y="14"/>
                </a:cxn>
                <a:cxn ang="0">
                  <a:pos x="32" y="14"/>
                </a:cxn>
                <a:cxn ang="0">
                  <a:pos x="31" y="11"/>
                </a:cxn>
                <a:cxn ang="0">
                  <a:pos x="31" y="11"/>
                </a:cxn>
                <a:cxn ang="0">
                  <a:pos x="31" y="9"/>
                </a:cxn>
                <a:cxn ang="0">
                  <a:pos x="28" y="8"/>
                </a:cxn>
                <a:cxn ang="0">
                  <a:pos x="27" y="8"/>
                </a:cxn>
                <a:cxn ang="0">
                  <a:pos x="26" y="6"/>
                </a:cxn>
                <a:cxn ang="0">
                  <a:pos x="25" y="6"/>
                </a:cxn>
                <a:cxn ang="0">
                  <a:pos x="24" y="6"/>
                </a:cxn>
                <a:cxn ang="0">
                  <a:pos x="23" y="5"/>
                </a:cxn>
                <a:cxn ang="0">
                  <a:pos x="22" y="5"/>
                </a:cxn>
                <a:cxn ang="0">
                  <a:pos x="19" y="5"/>
                </a:cxn>
                <a:cxn ang="0">
                  <a:pos x="7" y="5"/>
                </a:cxn>
                <a:cxn ang="0">
                  <a:pos x="7" y="23"/>
                </a:cxn>
                <a:cxn ang="0">
                  <a:pos x="0" y="48"/>
                </a:cxn>
              </a:cxnLst>
              <a:rect l="0" t="0" r="r" b="b"/>
              <a:pathLst>
                <a:path w="40" h="49">
                  <a:moveTo>
                    <a:pt x="0" y="48"/>
                  </a:moveTo>
                  <a:lnTo>
                    <a:pt x="0" y="0"/>
                  </a:lnTo>
                  <a:lnTo>
                    <a:pt x="19" y="0"/>
                  </a:lnTo>
                  <a:lnTo>
                    <a:pt x="21" y="0"/>
                  </a:lnTo>
                  <a:lnTo>
                    <a:pt x="23" y="0"/>
                  </a:lnTo>
                  <a:lnTo>
                    <a:pt x="24" y="1"/>
                  </a:lnTo>
                  <a:lnTo>
                    <a:pt x="26" y="1"/>
                  </a:lnTo>
                  <a:lnTo>
                    <a:pt x="28" y="1"/>
                  </a:lnTo>
                  <a:lnTo>
                    <a:pt x="31" y="1"/>
                  </a:lnTo>
                  <a:lnTo>
                    <a:pt x="32" y="2"/>
                  </a:lnTo>
                  <a:lnTo>
                    <a:pt x="33" y="3"/>
                  </a:lnTo>
                  <a:lnTo>
                    <a:pt x="34" y="4"/>
                  </a:lnTo>
                  <a:lnTo>
                    <a:pt x="35" y="5"/>
                  </a:lnTo>
                  <a:lnTo>
                    <a:pt x="36" y="6"/>
                  </a:lnTo>
                  <a:lnTo>
                    <a:pt x="37" y="8"/>
                  </a:lnTo>
                  <a:lnTo>
                    <a:pt x="38" y="9"/>
                  </a:lnTo>
                  <a:lnTo>
                    <a:pt x="38" y="11"/>
                  </a:lnTo>
                  <a:lnTo>
                    <a:pt x="39" y="12"/>
                  </a:lnTo>
                  <a:lnTo>
                    <a:pt x="39" y="14"/>
                  </a:lnTo>
                  <a:lnTo>
                    <a:pt x="39" y="17"/>
                  </a:lnTo>
                  <a:lnTo>
                    <a:pt x="38" y="20"/>
                  </a:lnTo>
                  <a:lnTo>
                    <a:pt x="36" y="22"/>
                  </a:lnTo>
                  <a:lnTo>
                    <a:pt x="35" y="24"/>
                  </a:lnTo>
                  <a:lnTo>
                    <a:pt x="32" y="26"/>
                  </a:lnTo>
                  <a:lnTo>
                    <a:pt x="28" y="27"/>
                  </a:lnTo>
                  <a:lnTo>
                    <a:pt x="24" y="28"/>
                  </a:lnTo>
                  <a:lnTo>
                    <a:pt x="20" y="29"/>
                  </a:lnTo>
                  <a:lnTo>
                    <a:pt x="7" y="29"/>
                  </a:lnTo>
                  <a:lnTo>
                    <a:pt x="7" y="48"/>
                  </a:lnTo>
                  <a:lnTo>
                    <a:pt x="0" y="48"/>
                  </a:lnTo>
                  <a:lnTo>
                    <a:pt x="7" y="23"/>
                  </a:lnTo>
                  <a:lnTo>
                    <a:pt x="19" y="23"/>
                  </a:lnTo>
                  <a:lnTo>
                    <a:pt x="22" y="23"/>
                  </a:lnTo>
                  <a:lnTo>
                    <a:pt x="24" y="22"/>
                  </a:lnTo>
                  <a:lnTo>
                    <a:pt x="26" y="22"/>
                  </a:lnTo>
                  <a:lnTo>
                    <a:pt x="28" y="20"/>
                  </a:lnTo>
                  <a:lnTo>
                    <a:pt x="30" y="20"/>
                  </a:lnTo>
                  <a:lnTo>
                    <a:pt x="31" y="18"/>
                  </a:lnTo>
                  <a:lnTo>
                    <a:pt x="32" y="17"/>
                  </a:lnTo>
                  <a:lnTo>
                    <a:pt x="32" y="14"/>
                  </a:lnTo>
                  <a:lnTo>
                    <a:pt x="32" y="14"/>
                  </a:lnTo>
                  <a:lnTo>
                    <a:pt x="31" y="11"/>
                  </a:lnTo>
                  <a:lnTo>
                    <a:pt x="31" y="11"/>
                  </a:lnTo>
                  <a:lnTo>
                    <a:pt x="31" y="9"/>
                  </a:lnTo>
                  <a:lnTo>
                    <a:pt x="28" y="8"/>
                  </a:lnTo>
                  <a:lnTo>
                    <a:pt x="27" y="8"/>
                  </a:lnTo>
                  <a:lnTo>
                    <a:pt x="26" y="6"/>
                  </a:lnTo>
                  <a:lnTo>
                    <a:pt x="25" y="6"/>
                  </a:lnTo>
                  <a:lnTo>
                    <a:pt x="24" y="6"/>
                  </a:lnTo>
                  <a:lnTo>
                    <a:pt x="23" y="5"/>
                  </a:lnTo>
                  <a:lnTo>
                    <a:pt x="22" y="5"/>
                  </a:lnTo>
                  <a:lnTo>
                    <a:pt x="19" y="5"/>
                  </a:lnTo>
                  <a:lnTo>
                    <a:pt x="7" y="5"/>
                  </a:lnTo>
                  <a:lnTo>
                    <a:pt x="7" y="23"/>
                  </a:lnTo>
                  <a:lnTo>
                    <a:pt x="0" y="48"/>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27" name="Freeform 303"/>
            <p:cNvSpPr>
              <a:spLocks/>
            </p:cNvSpPr>
            <p:nvPr/>
          </p:nvSpPr>
          <p:spPr bwMode="auto">
            <a:xfrm>
              <a:off x="3808" y="2670"/>
              <a:ext cx="57" cy="49"/>
            </a:xfrm>
            <a:custGeom>
              <a:avLst/>
              <a:gdLst/>
              <a:ahLst/>
              <a:cxnLst>
                <a:cxn ang="0">
                  <a:pos x="0" y="22"/>
                </a:cxn>
                <a:cxn ang="0">
                  <a:pos x="1" y="17"/>
                </a:cxn>
                <a:cxn ang="0">
                  <a:pos x="2" y="12"/>
                </a:cxn>
                <a:cxn ang="0">
                  <a:pos x="6" y="8"/>
                </a:cxn>
                <a:cxn ang="0">
                  <a:pos x="11" y="4"/>
                </a:cxn>
                <a:cxn ang="0">
                  <a:pos x="22" y="1"/>
                </a:cxn>
                <a:cxn ang="0">
                  <a:pos x="32" y="1"/>
                </a:cxn>
                <a:cxn ang="0">
                  <a:pos x="39" y="1"/>
                </a:cxn>
                <a:cxn ang="0">
                  <a:pos x="45" y="4"/>
                </a:cxn>
                <a:cxn ang="0">
                  <a:pos x="51" y="9"/>
                </a:cxn>
                <a:cxn ang="0">
                  <a:pos x="54" y="12"/>
                </a:cxn>
                <a:cxn ang="0">
                  <a:pos x="55" y="16"/>
                </a:cxn>
                <a:cxn ang="0">
                  <a:pos x="56" y="20"/>
                </a:cxn>
                <a:cxn ang="0">
                  <a:pos x="56" y="23"/>
                </a:cxn>
                <a:cxn ang="0">
                  <a:pos x="56" y="28"/>
                </a:cxn>
                <a:cxn ang="0">
                  <a:pos x="55" y="33"/>
                </a:cxn>
                <a:cxn ang="0">
                  <a:pos x="51" y="39"/>
                </a:cxn>
                <a:cxn ang="0">
                  <a:pos x="45" y="43"/>
                </a:cxn>
                <a:cxn ang="0">
                  <a:pos x="39" y="47"/>
                </a:cxn>
                <a:cxn ang="0">
                  <a:pos x="32" y="47"/>
                </a:cxn>
                <a:cxn ang="0">
                  <a:pos x="23" y="47"/>
                </a:cxn>
                <a:cxn ang="0">
                  <a:pos x="16" y="47"/>
                </a:cxn>
                <a:cxn ang="0">
                  <a:pos x="10" y="43"/>
                </a:cxn>
                <a:cxn ang="0">
                  <a:pos x="5" y="39"/>
                </a:cxn>
                <a:cxn ang="0">
                  <a:pos x="1" y="33"/>
                </a:cxn>
                <a:cxn ang="0">
                  <a:pos x="0" y="28"/>
                </a:cxn>
                <a:cxn ang="0">
                  <a:pos x="9" y="25"/>
                </a:cxn>
                <a:cxn ang="0">
                  <a:pos x="9" y="28"/>
                </a:cxn>
                <a:cxn ang="0">
                  <a:pos x="10" y="32"/>
                </a:cxn>
                <a:cxn ang="0">
                  <a:pos x="11" y="35"/>
                </a:cxn>
                <a:cxn ang="0">
                  <a:pos x="13" y="38"/>
                </a:cxn>
                <a:cxn ang="0">
                  <a:pos x="19" y="41"/>
                </a:cxn>
                <a:cxn ang="0">
                  <a:pos x="28" y="42"/>
                </a:cxn>
                <a:cxn ang="0">
                  <a:pos x="37" y="41"/>
                </a:cxn>
                <a:cxn ang="0">
                  <a:pos x="43" y="38"/>
                </a:cxn>
                <a:cxn ang="0">
                  <a:pos x="44" y="35"/>
                </a:cxn>
                <a:cxn ang="0">
                  <a:pos x="46" y="32"/>
                </a:cxn>
                <a:cxn ang="0">
                  <a:pos x="47" y="28"/>
                </a:cxn>
                <a:cxn ang="0">
                  <a:pos x="47" y="25"/>
                </a:cxn>
                <a:cxn ang="0">
                  <a:pos x="47" y="18"/>
                </a:cxn>
                <a:cxn ang="0">
                  <a:pos x="46" y="15"/>
                </a:cxn>
                <a:cxn ang="0">
                  <a:pos x="43" y="11"/>
                </a:cxn>
                <a:cxn ang="0">
                  <a:pos x="39" y="8"/>
                </a:cxn>
                <a:cxn ang="0">
                  <a:pos x="33" y="6"/>
                </a:cxn>
                <a:cxn ang="0">
                  <a:pos x="28" y="6"/>
                </a:cxn>
                <a:cxn ang="0">
                  <a:pos x="19" y="7"/>
                </a:cxn>
                <a:cxn ang="0">
                  <a:pos x="15" y="10"/>
                </a:cxn>
                <a:cxn ang="0">
                  <a:pos x="11" y="12"/>
                </a:cxn>
                <a:cxn ang="0">
                  <a:pos x="10" y="16"/>
                </a:cxn>
                <a:cxn ang="0">
                  <a:pos x="9" y="20"/>
                </a:cxn>
                <a:cxn ang="0">
                  <a:pos x="9" y="25"/>
                </a:cxn>
              </a:cxnLst>
              <a:rect l="0" t="0" r="r" b="b"/>
              <a:pathLst>
                <a:path w="57" h="49">
                  <a:moveTo>
                    <a:pt x="0" y="25"/>
                  </a:moveTo>
                  <a:lnTo>
                    <a:pt x="0" y="22"/>
                  </a:lnTo>
                  <a:lnTo>
                    <a:pt x="0" y="20"/>
                  </a:lnTo>
                  <a:lnTo>
                    <a:pt x="1" y="17"/>
                  </a:lnTo>
                  <a:lnTo>
                    <a:pt x="1" y="15"/>
                  </a:lnTo>
                  <a:lnTo>
                    <a:pt x="2" y="12"/>
                  </a:lnTo>
                  <a:lnTo>
                    <a:pt x="4" y="10"/>
                  </a:lnTo>
                  <a:lnTo>
                    <a:pt x="6" y="8"/>
                  </a:lnTo>
                  <a:lnTo>
                    <a:pt x="7" y="7"/>
                  </a:lnTo>
                  <a:lnTo>
                    <a:pt x="11" y="4"/>
                  </a:lnTo>
                  <a:lnTo>
                    <a:pt x="16" y="1"/>
                  </a:lnTo>
                  <a:lnTo>
                    <a:pt x="22" y="1"/>
                  </a:lnTo>
                  <a:lnTo>
                    <a:pt x="28" y="0"/>
                  </a:lnTo>
                  <a:lnTo>
                    <a:pt x="32" y="1"/>
                  </a:lnTo>
                  <a:lnTo>
                    <a:pt x="35" y="1"/>
                  </a:lnTo>
                  <a:lnTo>
                    <a:pt x="39" y="1"/>
                  </a:lnTo>
                  <a:lnTo>
                    <a:pt x="43" y="3"/>
                  </a:lnTo>
                  <a:lnTo>
                    <a:pt x="45" y="4"/>
                  </a:lnTo>
                  <a:lnTo>
                    <a:pt x="49" y="7"/>
                  </a:lnTo>
                  <a:lnTo>
                    <a:pt x="51" y="9"/>
                  </a:lnTo>
                  <a:lnTo>
                    <a:pt x="52" y="12"/>
                  </a:lnTo>
                  <a:lnTo>
                    <a:pt x="54" y="12"/>
                  </a:lnTo>
                  <a:lnTo>
                    <a:pt x="55" y="15"/>
                  </a:lnTo>
                  <a:lnTo>
                    <a:pt x="55" y="16"/>
                  </a:lnTo>
                  <a:lnTo>
                    <a:pt x="56" y="17"/>
                  </a:lnTo>
                  <a:lnTo>
                    <a:pt x="56" y="20"/>
                  </a:lnTo>
                  <a:lnTo>
                    <a:pt x="56" y="21"/>
                  </a:lnTo>
                  <a:lnTo>
                    <a:pt x="56" y="23"/>
                  </a:lnTo>
                  <a:lnTo>
                    <a:pt x="56" y="25"/>
                  </a:lnTo>
                  <a:lnTo>
                    <a:pt x="56" y="28"/>
                  </a:lnTo>
                  <a:lnTo>
                    <a:pt x="56" y="31"/>
                  </a:lnTo>
                  <a:lnTo>
                    <a:pt x="55" y="33"/>
                  </a:lnTo>
                  <a:lnTo>
                    <a:pt x="52" y="36"/>
                  </a:lnTo>
                  <a:lnTo>
                    <a:pt x="51" y="39"/>
                  </a:lnTo>
                  <a:lnTo>
                    <a:pt x="49" y="41"/>
                  </a:lnTo>
                  <a:lnTo>
                    <a:pt x="45" y="43"/>
                  </a:lnTo>
                  <a:lnTo>
                    <a:pt x="43" y="45"/>
                  </a:lnTo>
                  <a:lnTo>
                    <a:pt x="39" y="47"/>
                  </a:lnTo>
                  <a:lnTo>
                    <a:pt x="35" y="47"/>
                  </a:lnTo>
                  <a:lnTo>
                    <a:pt x="32" y="47"/>
                  </a:lnTo>
                  <a:lnTo>
                    <a:pt x="28" y="48"/>
                  </a:lnTo>
                  <a:lnTo>
                    <a:pt x="23" y="47"/>
                  </a:lnTo>
                  <a:lnTo>
                    <a:pt x="19" y="47"/>
                  </a:lnTo>
                  <a:lnTo>
                    <a:pt x="16" y="47"/>
                  </a:lnTo>
                  <a:lnTo>
                    <a:pt x="13" y="45"/>
                  </a:lnTo>
                  <a:lnTo>
                    <a:pt x="10" y="43"/>
                  </a:lnTo>
                  <a:lnTo>
                    <a:pt x="7" y="41"/>
                  </a:lnTo>
                  <a:lnTo>
                    <a:pt x="5" y="39"/>
                  </a:lnTo>
                  <a:lnTo>
                    <a:pt x="2" y="36"/>
                  </a:lnTo>
                  <a:lnTo>
                    <a:pt x="1" y="33"/>
                  </a:lnTo>
                  <a:lnTo>
                    <a:pt x="0" y="31"/>
                  </a:lnTo>
                  <a:lnTo>
                    <a:pt x="0" y="28"/>
                  </a:lnTo>
                  <a:lnTo>
                    <a:pt x="0" y="25"/>
                  </a:lnTo>
                  <a:lnTo>
                    <a:pt x="9" y="25"/>
                  </a:lnTo>
                  <a:lnTo>
                    <a:pt x="9" y="26"/>
                  </a:lnTo>
                  <a:lnTo>
                    <a:pt x="9" y="28"/>
                  </a:lnTo>
                  <a:lnTo>
                    <a:pt x="9" y="31"/>
                  </a:lnTo>
                  <a:lnTo>
                    <a:pt x="10" y="32"/>
                  </a:lnTo>
                  <a:lnTo>
                    <a:pt x="10" y="33"/>
                  </a:lnTo>
                  <a:lnTo>
                    <a:pt x="11" y="35"/>
                  </a:lnTo>
                  <a:lnTo>
                    <a:pt x="12" y="36"/>
                  </a:lnTo>
                  <a:lnTo>
                    <a:pt x="13" y="38"/>
                  </a:lnTo>
                  <a:lnTo>
                    <a:pt x="16" y="40"/>
                  </a:lnTo>
                  <a:lnTo>
                    <a:pt x="19" y="41"/>
                  </a:lnTo>
                  <a:lnTo>
                    <a:pt x="23" y="42"/>
                  </a:lnTo>
                  <a:lnTo>
                    <a:pt x="28" y="42"/>
                  </a:lnTo>
                  <a:lnTo>
                    <a:pt x="32" y="42"/>
                  </a:lnTo>
                  <a:lnTo>
                    <a:pt x="37" y="41"/>
                  </a:lnTo>
                  <a:lnTo>
                    <a:pt x="39" y="40"/>
                  </a:lnTo>
                  <a:lnTo>
                    <a:pt x="43" y="38"/>
                  </a:lnTo>
                  <a:lnTo>
                    <a:pt x="44" y="36"/>
                  </a:lnTo>
                  <a:lnTo>
                    <a:pt x="44" y="35"/>
                  </a:lnTo>
                  <a:lnTo>
                    <a:pt x="46" y="33"/>
                  </a:lnTo>
                  <a:lnTo>
                    <a:pt x="46" y="32"/>
                  </a:lnTo>
                  <a:lnTo>
                    <a:pt x="47" y="31"/>
                  </a:lnTo>
                  <a:lnTo>
                    <a:pt x="47" y="28"/>
                  </a:lnTo>
                  <a:lnTo>
                    <a:pt x="47" y="26"/>
                  </a:lnTo>
                  <a:lnTo>
                    <a:pt x="47" y="25"/>
                  </a:lnTo>
                  <a:lnTo>
                    <a:pt x="47" y="22"/>
                  </a:lnTo>
                  <a:lnTo>
                    <a:pt x="47" y="18"/>
                  </a:lnTo>
                  <a:lnTo>
                    <a:pt x="46" y="16"/>
                  </a:lnTo>
                  <a:lnTo>
                    <a:pt x="46" y="15"/>
                  </a:lnTo>
                  <a:lnTo>
                    <a:pt x="44" y="12"/>
                  </a:lnTo>
                  <a:lnTo>
                    <a:pt x="43" y="11"/>
                  </a:lnTo>
                  <a:lnTo>
                    <a:pt x="41" y="9"/>
                  </a:lnTo>
                  <a:lnTo>
                    <a:pt x="39" y="8"/>
                  </a:lnTo>
                  <a:lnTo>
                    <a:pt x="37" y="7"/>
                  </a:lnTo>
                  <a:lnTo>
                    <a:pt x="33" y="6"/>
                  </a:lnTo>
                  <a:lnTo>
                    <a:pt x="30" y="6"/>
                  </a:lnTo>
                  <a:lnTo>
                    <a:pt x="28" y="6"/>
                  </a:lnTo>
                  <a:lnTo>
                    <a:pt x="23" y="6"/>
                  </a:lnTo>
                  <a:lnTo>
                    <a:pt x="19" y="7"/>
                  </a:lnTo>
                  <a:lnTo>
                    <a:pt x="17" y="8"/>
                  </a:lnTo>
                  <a:lnTo>
                    <a:pt x="15" y="10"/>
                  </a:lnTo>
                  <a:lnTo>
                    <a:pt x="13" y="12"/>
                  </a:lnTo>
                  <a:lnTo>
                    <a:pt x="11" y="12"/>
                  </a:lnTo>
                  <a:lnTo>
                    <a:pt x="11" y="15"/>
                  </a:lnTo>
                  <a:lnTo>
                    <a:pt x="10" y="16"/>
                  </a:lnTo>
                  <a:lnTo>
                    <a:pt x="9" y="17"/>
                  </a:lnTo>
                  <a:lnTo>
                    <a:pt x="9" y="20"/>
                  </a:lnTo>
                  <a:lnTo>
                    <a:pt x="9" y="23"/>
                  </a:lnTo>
                  <a:lnTo>
                    <a:pt x="9" y="25"/>
                  </a:lnTo>
                  <a:lnTo>
                    <a:pt x="0" y="25"/>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28" name="Freeform 304"/>
            <p:cNvSpPr>
              <a:spLocks/>
            </p:cNvSpPr>
            <p:nvPr/>
          </p:nvSpPr>
          <p:spPr bwMode="auto">
            <a:xfrm>
              <a:off x="3883" y="2670"/>
              <a:ext cx="33" cy="49"/>
            </a:xfrm>
            <a:custGeom>
              <a:avLst/>
              <a:gdLst/>
              <a:ahLst/>
              <a:cxnLst>
                <a:cxn ang="0">
                  <a:pos x="0" y="48"/>
                </a:cxn>
                <a:cxn ang="0">
                  <a:pos x="0" y="0"/>
                </a:cxn>
                <a:cxn ang="0">
                  <a:pos x="7" y="0"/>
                </a:cxn>
                <a:cxn ang="0">
                  <a:pos x="7" y="42"/>
                </a:cxn>
                <a:cxn ang="0">
                  <a:pos x="32" y="42"/>
                </a:cxn>
                <a:cxn ang="0">
                  <a:pos x="32" y="48"/>
                </a:cxn>
                <a:cxn ang="0">
                  <a:pos x="0" y="48"/>
                </a:cxn>
              </a:cxnLst>
              <a:rect l="0" t="0" r="r" b="b"/>
              <a:pathLst>
                <a:path w="33" h="49">
                  <a:moveTo>
                    <a:pt x="0" y="48"/>
                  </a:moveTo>
                  <a:lnTo>
                    <a:pt x="0" y="0"/>
                  </a:lnTo>
                  <a:lnTo>
                    <a:pt x="7" y="0"/>
                  </a:lnTo>
                  <a:lnTo>
                    <a:pt x="7" y="42"/>
                  </a:lnTo>
                  <a:lnTo>
                    <a:pt x="32" y="42"/>
                  </a:lnTo>
                  <a:lnTo>
                    <a:pt x="32" y="48"/>
                  </a:lnTo>
                  <a:lnTo>
                    <a:pt x="0" y="48"/>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29" name="Freeform 305"/>
            <p:cNvSpPr>
              <a:spLocks/>
            </p:cNvSpPr>
            <p:nvPr/>
          </p:nvSpPr>
          <p:spPr bwMode="auto">
            <a:xfrm>
              <a:off x="3937" y="2670"/>
              <a:ext cx="30" cy="49"/>
            </a:xfrm>
            <a:custGeom>
              <a:avLst/>
              <a:gdLst/>
              <a:ahLst/>
              <a:cxnLst>
                <a:cxn ang="0">
                  <a:pos x="0" y="48"/>
                </a:cxn>
                <a:cxn ang="0">
                  <a:pos x="0" y="0"/>
                </a:cxn>
                <a:cxn ang="0">
                  <a:pos x="6" y="0"/>
                </a:cxn>
                <a:cxn ang="0">
                  <a:pos x="6" y="42"/>
                </a:cxn>
                <a:cxn ang="0">
                  <a:pos x="29" y="42"/>
                </a:cxn>
                <a:cxn ang="0">
                  <a:pos x="29" y="48"/>
                </a:cxn>
                <a:cxn ang="0">
                  <a:pos x="0" y="48"/>
                </a:cxn>
              </a:cxnLst>
              <a:rect l="0" t="0" r="r" b="b"/>
              <a:pathLst>
                <a:path w="30" h="49">
                  <a:moveTo>
                    <a:pt x="0" y="48"/>
                  </a:moveTo>
                  <a:lnTo>
                    <a:pt x="0" y="0"/>
                  </a:lnTo>
                  <a:lnTo>
                    <a:pt x="6" y="0"/>
                  </a:lnTo>
                  <a:lnTo>
                    <a:pt x="6" y="42"/>
                  </a:lnTo>
                  <a:lnTo>
                    <a:pt x="29" y="42"/>
                  </a:lnTo>
                  <a:lnTo>
                    <a:pt x="29" y="48"/>
                  </a:lnTo>
                  <a:lnTo>
                    <a:pt x="0" y="48"/>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30" name="Freeform 306"/>
            <p:cNvSpPr>
              <a:spLocks/>
            </p:cNvSpPr>
            <p:nvPr/>
          </p:nvSpPr>
          <p:spPr bwMode="auto">
            <a:xfrm>
              <a:off x="3986" y="2670"/>
              <a:ext cx="45" cy="49"/>
            </a:xfrm>
            <a:custGeom>
              <a:avLst/>
              <a:gdLst/>
              <a:ahLst/>
              <a:cxnLst>
                <a:cxn ang="0">
                  <a:pos x="36" y="0"/>
                </a:cxn>
                <a:cxn ang="0">
                  <a:pos x="44" y="0"/>
                </a:cxn>
                <a:cxn ang="0">
                  <a:pos x="44" y="27"/>
                </a:cxn>
                <a:cxn ang="0">
                  <a:pos x="44" y="31"/>
                </a:cxn>
                <a:cxn ang="0">
                  <a:pos x="44" y="34"/>
                </a:cxn>
                <a:cxn ang="0">
                  <a:pos x="42" y="36"/>
                </a:cxn>
                <a:cxn ang="0">
                  <a:pos x="42" y="38"/>
                </a:cxn>
                <a:cxn ang="0">
                  <a:pos x="41" y="40"/>
                </a:cxn>
                <a:cxn ang="0">
                  <a:pos x="39" y="42"/>
                </a:cxn>
                <a:cxn ang="0">
                  <a:pos x="37" y="44"/>
                </a:cxn>
                <a:cxn ang="0">
                  <a:pos x="35" y="45"/>
                </a:cxn>
                <a:cxn ang="0">
                  <a:pos x="32" y="47"/>
                </a:cxn>
                <a:cxn ang="0">
                  <a:pos x="29" y="47"/>
                </a:cxn>
                <a:cxn ang="0">
                  <a:pos x="25" y="48"/>
                </a:cxn>
                <a:cxn ang="0">
                  <a:pos x="22" y="48"/>
                </a:cxn>
                <a:cxn ang="0">
                  <a:pos x="17" y="48"/>
                </a:cxn>
                <a:cxn ang="0">
                  <a:pos x="14" y="47"/>
                </a:cxn>
                <a:cxn ang="0">
                  <a:pos x="12" y="47"/>
                </a:cxn>
                <a:cxn ang="0">
                  <a:pos x="9" y="46"/>
                </a:cxn>
                <a:cxn ang="0">
                  <a:pos x="6" y="44"/>
                </a:cxn>
                <a:cxn ang="0">
                  <a:pos x="5" y="43"/>
                </a:cxn>
                <a:cxn ang="0">
                  <a:pos x="2" y="41"/>
                </a:cxn>
                <a:cxn ang="0">
                  <a:pos x="1" y="39"/>
                </a:cxn>
                <a:cxn ang="0">
                  <a:pos x="1" y="37"/>
                </a:cxn>
                <a:cxn ang="0">
                  <a:pos x="0" y="34"/>
                </a:cxn>
                <a:cxn ang="0">
                  <a:pos x="0" y="31"/>
                </a:cxn>
                <a:cxn ang="0">
                  <a:pos x="0" y="27"/>
                </a:cxn>
                <a:cxn ang="0">
                  <a:pos x="0" y="0"/>
                </a:cxn>
                <a:cxn ang="0">
                  <a:pos x="7" y="0"/>
                </a:cxn>
                <a:cxn ang="0">
                  <a:pos x="7" y="27"/>
                </a:cxn>
                <a:cxn ang="0">
                  <a:pos x="7" y="30"/>
                </a:cxn>
                <a:cxn ang="0">
                  <a:pos x="8" y="32"/>
                </a:cxn>
                <a:cxn ang="0">
                  <a:pos x="8" y="34"/>
                </a:cxn>
                <a:cxn ang="0">
                  <a:pos x="9" y="36"/>
                </a:cxn>
                <a:cxn ang="0">
                  <a:pos x="9" y="37"/>
                </a:cxn>
                <a:cxn ang="0">
                  <a:pos x="10" y="38"/>
                </a:cxn>
                <a:cxn ang="0">
                  <a:pos x="12" y="39"/>
                </a:cxn>
                <a:cxn ang="0">
                  <a:pos x="14" y="40"/>
                </a:cxn>
                <a:cxn ang="0">
                  <a:pos x="15" y="41"/>
                </a:cxn>
                <a:cxn ang="0">
                  <a:pos x="17" y="41"/>
                </a:cxn>
                <a:cxn ang="0">
                  <a:pos x="19" y="42"/>
                </a:cxn>
                <a:cxn ang="0">
                  <a:pos x="21" y="42"/>
                </a:cxn>
                <a:cxn ang="0">
                  <a:pos x="24" y="41"/>
                </a:cxn>
                <a:cxn ang="0">
                  <a:pos x="28" y="41"/>
                </a:cxn>
                <a:cxn ang="0">
                  <a:pos x="30" y="40"/>
                </a:cxn>
                <a:cxn ang="0">
                  <a:pos x="32" y="38"/>
                </a:cxn>
                <a:cxn ang="0">
                  <a:pos x="34" y="37"/>
                </a:cxn>
                <a:cxn ang="0">
                  <a:pos x="35" y="35"/>
                </a:cxn>
                <a:cxn ang="0">
                  <a:pos x="36" y="31"/>
                </a:cxn>
                <a:cxn ang="0">
                  <a:pos x="36" y="27"/>
                </a:cxn>
                <a:cxn ang="0">
                  <a:pos x="36" y="0"/>
                </a:cxn>
              </a:cxnLst>
              <a:rect l="0" t="0" r="r" b="b"/>
              <a:pathLst>
                <a:path w="45" h="49">
                  <a:moveTo>
                    <a:pt x="36" y="0"/>
                  </a:moveTo>
                  <a:lnTo>
                    <a:pt x="44" y="0"/>
                  </a:lnTo>
                  <a:lnTo>
                    <a:pt x="44" y="27"/>
                  </a:lnTo>
                  <a:lnTo>
                    <a:pt x="44" y="31"/>
                  </a:lnTo>
                  <a:lnTo>
                    <a:pt x="44" y="34"/>
                  </a:lnTo>
                  <a:lnTo>
                    <a:pt x="42" y="36"/>
                  </a:lnTo>
                  <a:lnTo>
                    <a:pt x="42" y="38"/>
                  </a:lnTo>
                  <a:lnTo>
                    <a:pt x="41" y="40"/>
                  </a:lnTo>
                  <a:lnTo>
                    <a:pt x="39" y="42"/>
                  </a:lnTo>
                  <a:lnTo>
                    <a:pt x="37" y="44"/>
                  </a:lnTo>
                  <a:lnTo>
                    <a:pt x="35" y="45"/>
                  </a:lnTo>
                  <a:lnTo>
                    <a:pt x="32" y="47"/>
                  </a:lnTo>
                  <a:lnTo>
                    <a:pt x="29" y="47"/>
                  </a:lnTo>
                  <a:lnTo>
                    <a:pt x="25" y="48"/>
                  </a:lnTo>
                  <a:lnTo>
                    <a:pt x="22" y="48"/>
                  </a:lnTo>
                  <a:lnTo>
                    <a:pt x="17" y="48"/>
                  </a:lnTo>
                  <a:lnTo>
                    <a:pt x="14" y="47"/>
                  </a:lnTo>
                  <a:lnTo>
                    <a:pt x="12" y="47"/>
                  </a:lnTo>
                  <a:lnTo>
                    <a:pt x="9" y="46"/>
                  </a:lnTo>
                  <a:lnTo>
                    <a:pt x="6" y="44"/>
                  </a:lnTo>
                  <a:lnTo>
                    <a:pt x="5" y="43"/>
                  </a:lnTo>
                  <a:lnTo>
                    <a:pt x="2" y="41"/>
                  </a:lnTo>
                  <a:lnTo>
                    <a:pt x="1" y="39"/>
                  </a:lnTo>
                  <a:lnTo>
                    <a:pt x="1" y="37"/>
                  </a:lnTo>
                  <a:lnTo>
                    <a:pt x="0" y="34"/>
                  </a:lnTo>
                  <a:lnTo>
                    <a:pt x="0" y="31"/>
                  </a:lnTo>
                  <a:lnTo>
                    <a:pt x="0" y="27"/>
                  </a:lnTo>
                  <a:lnTo>
                    <a:pt x="0" y="0"/>
                  </a:lnTo>
                  <a:lnTo>
                    <a:pt x="7" y="0"/>
                  </a:lnTo>
                  <a:lnTo>
                    <a:pt x="7" y="27"/>
                  </a:lnTo>
                  <a:lnTo>
                    <a:pt x="7" y="30"/>
                  </a:lnTo>
                  <a:lnTo>
                    <a:pt x="8" y="32"/>
                  </a:lnTo>
                  <a:lnTo>
                    <a:pt x="8" y="34"/>
                  </a:lnTo>
                  <a:lnTo>
                    <a:pt x="9" y="36"/>
                  </a:lnTo>
                  <a:lnTo>
                    <a:pt x="9" y="37"/>
                  </a:lnTo>
                  <a:lnTo>
                    <a:pt x="10" y="38"/>
                  </a:lnTo>
                  <a:lnTo>
                    <a:pt x="12" y="39"/>
                  </a:lnTo>
                  <a:lnTo>
                    <a:pt x="14" y="40"/>
                  </a:lnTo>
                  <a:lnTo>
                    <a:pt x="15" y="41"/>
                  </a:lnTo>
                  <a:lnTo>
                    <a:pt x="17" y="41"/>
                  </a:lnTo>
                  <a:lnTo>
                    <a:pt x="19" y="42"/>
                  </a:lnTo>
                  <a:lnTo>
                    <a:pt x="21" y="42"/>
                  </a:lnTo>
                  <a:lnTo>
                    <a:pt x="24" y="41"/>
                  </a:lnTo>
                  <a:lnTo>
                    <a:pt x="28" y="41"/>
                  </a:lnTo>
                  <a:lnTo>
                    <a:pt x="30" y="40"/>
                  </a:lnTo>
                  <a:lnTo>
                    <a:pt x="32" y="38"/>
                  </a:lnTo>
                  <a:lnTo>
                    <a:pt x="34" y="37"/>
                  </a:lnTo>
                  <a:lnTo>
                    <a:pt x="35" y="35"/>
                  </a:lnTo>
                  <a:lnTo>
                    <a:pt x="36" y="31"/>
                  </a:lnTo>
                  <a:lnTo>
                    <a:pt x="36" y="27"/>
                  </a:lnTo>
                  <a:lnTo>
                    <a:pt x="36" y="0"/>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31" name="Freeform 307"/>
            <p:cNvSpPr>
              <a:spLocks/>
            </p:cNvSpPr>
            <p:nvPr/>
          </p:nvSpPr>
          <p:spPr bwMode="auto">
            <a:xfrm>
              <a:off x="4048" y="2670"/>
              <a:ext cx="45" cy="49"/>
            </a:xfrm>
            <a:custGeom>
              <a:avLst/>
              <a:gdLst/>
              <a:ahLst/>
              <a:cxnLst>
                <a:cxn ang="0">
                  <a:pos x="19" y="48"/>
                </a:cxn>
                <a:cxn ang="0">
                  <a:pos x="19" y="5"/>
                </a:cxn>
                <a:cxn ang="0">
                  <a:pos x="0" y="5"/>
                </a:cxn>
                <a:cxn ang="0">
                  <a:pos x="0" y="0"/>
                </a:cxn>
                <a:cxn ang="0">
                  <a:pos x="44" y="0"/>
                </a:cxn>
                <a:cxn ang="0">
                  <a:pos x="44" y="5"/>
                </a:cxn>
                <a:cxn ang="0">
                  <a:pos x="26" y="5"/>
                </a:cxn>
                <a:cxn ang="0">
                  <a:pos x="26" y="48"/>
                </a:cxn>
                <a:cxn ang="0">
                  <a:pos x="19" y="48"/>
                </a:cxn>
              </a:cxnLst>
              <a:rect l="0" t="0" r="r" b="b"/>
              <a:pathLst>
                <a:path w="45" h="49">
                  <a:moveTo>
                    <a:pt x="19" y="48"/>
                  </a:moveTo>
                  <a:lnTo>
                    <a:pt x="19" y="5"/>
                  </a:lnTo>
                  <a:lnTo>
                    <a:pt x="0" y="5"/>
                  </a:lnTo>
                  <a:lnTo>
                    <a:pt x="0" y="0"/>
                  </a:lnTo>
                  <a:lnTo>
                    <a:pt x="44" y="0"/>
                  </a:lnTo>
                  <a:lnTo>
                    <a:pt x="44" y="5"/>
                  </a:lnTo>
                  <a:lnTo>
                    <a:pt x="26" y="5"/>
                  </a:lnTo>
                  <a:lnTo>
                    <a:pt x="26" y="48"/>
                  </a:lnTo>
                  <a:lnTo>
                    <a:pt x="19" y="48"/>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32" name="Freeform 308"/>
            <p:cNvSpPr>
              <a:spLocks/>
            </p:cNvSpPr>
            <p:nvPr/>
          </p:nvSpPr>
          <p:spPr bwMode="auto">
            <a:xfrm>
              <a:off x="4111" y="2670"/>
              <a:ext cx="1" cy="49"/>
            </a:xfrm>
            <a:custGeom>
              <a:avLst/>
              <a:gdLst/>
              <a:ahLst/>
              <a:cxnLst>
                <a:cxn ang="0">
                  <a:pos x="0" y="48"/>
                </a:cxn>
                <a:cxn ang="0">
                  <a:pos x="0" y="0"/>
                </a:cxn>
                <a:cxn ang="0">
                  <a:pos x="0" y="0"/>
                </a:cxn>
                <a:cxn ang="0">
                  <a:pos x="0" y="48"/>
                </a:cxn>
                <a:cxn ang="0">
                  <a:pos x="0" y="48"/>
                </a:cxn>
              </a:cxnLst>
              <a:rect l="0" t="0" r="r" b="b"/>
              <a:pathLst>
                <a:path w="1" h="49">
                  <a:moveTo>
                    <a:pt x="0" y="48"/>
                  </a:moveTo>
                  <a:lnTo>
                    <a:pt x="0" y="0"/>
                  </a:lnTo>
                  <a:lnTo>
                    <a:pt x="0" y="0"/>
                  </a:lnTo>
                  <a:lnTo>
                    <a:pt x="0" y="48"/>
                  </a:lnTo>
                  <a:lnTo>
                    <a:pt x="0" y="48"/>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33" name="Freeform 309"/>
            <p:cNvSpPr>
              <a:spLocks/>
            </p:cNvSpPr>
            <p:nvPr/>
          </p:nvSpPr>
          <p:spPr bwMode="auto">
            <a:xfrm>
              <a:off x="4131" y="2670"/>
              <a:ext cx="55" cy="49"/>
            </a:xfrm>
            <a:custGeom>
              <a:avLst/>
              <a:gdLst/>
              <a:ahLst/>
              <a:cxnLst>
                <a:cxn ang="0">
                  <a:pos x="0" y="22"/>
                </a:cxn>
                <a:cxn ang="0">
                  <a:pos x="1" y="17"/>
                </a:cxn>
                <a:cxn ang="0">
                  <a:pos x="2" y="12"/>
                </a:cxn>
                <a:cxn ang="0">
                  <a:pos x="6" y="8"/>
                </a:cxn>
                <a:cxn ang="0">
                  <a:pos x="12" y="4"/>
                </a:cxn>
                <a:cxn ang="0">
                  <a:pos x="21" y="1"/>
                </a:cxn>
                <a:cxn ang="0">
                  <a:pos x="31" y="1"/>
                </a:cxn>
                <a:cxn ang="0">
                  <a:pos x="38" y="1"/>
                </a:cxn>
                <a:cxn ang="0">
                  <a:pos x="43" y="4"/>
                </a:cxn>
                <a:cxn ang="0">
                  <a:pos x="49" y="9"/>
                </a:cxn>
                <a:cxn ang="0">
                  <a:pos x="52" y="12"/>
                </a:cxn>
                <a:cxn ang="0">
                  <a:pos x="53" y="16"/>
                </a:cxn>
                <a:cxn ang="0">
                  <a:pos x="54" y="20"/>
                </a:cxn>
                <a:cxn ang="0">
                  <a:pos x="54" y="23"/>
                </a:cxn>
                <a:cxn ang="0">
                  <a:pos x="54" y="28"/>
                </a:cxn>
                <a:cxn ang="0">
                  <a:pos x="53" y="33"/>
                </a:cxn>
                <a:cxn ang="0">
                  <a:pos x="49" y="39"/>
                </a:cxn>
                <a:cxn ang="0">
                  <a:pos x="43" y="43"/>
                </a:cxn>
                <a:cxn ang="0">
                  <a:pos x="38" y="47"/>
                </a:cxn>
                <a:cxn ang="0">
                  <a:pos x="31" y="47"/>
                </a:cxn>
                <a:cxn ang="0">
                  <a:pos x="22" y="47"/>
                </a:cxn>
                <a:cxn ang="0">
                  <a:pos x="16" y="47"/>
                </a:cxn>
                <a:cxn ang="0">
                  <a:pos x="9" y="43"/>
                </a:cxn>
                <a:cxn ang="0">
                  <a:pos x="5" y="39"/>
                </a:cxn>
                <a:cxn ang="0">
                  <a:pos x="2" y="33"/>
                </a:cxn>
                <a:cxn ang="0">
                  <a:pos x="0" y="28"/>
                </a:cxn>
                <a:cxn ang="0">
                  <a:pos x="8" y="25"/>
                </a:cxn>
                <a:cxn ang="0">
                  <a:pos x="8" y="28"/>
                </a:cxn>
                <a:cxn ang="0">
                  <a:pos x="9" y="32"/>
                </a:cxn>
                <a:cxn ang="0">
                  <a:pos x="12" y="35"/>
                </a:cxn>
                <a:cxn ang="0">
                  <a:pos x="13" y="38"/>
                </a:cxn>
                <a:cxn ang="0">
                  <a:pos x="20" y="41"/>
                </a:cxn>
                <a:cxn ang="0">
                  <a:pos x="27" y="42"/>
                </a:cxn>
                <a:cxn ang="0">
                  <a:pos x="35" y="41"/>
                </a:cxn>
                <a:cxn ang="0">
                  <a:pos x="41" y="38"/>
                </a:cxn>
                <a:cxn ang="0">
                  <a:pos x="43" y="35"/>
                </a:cxn>
                <a:cxn ang="0">
                  <a:pos x="45" y="32"/>
                </a:cxn>
                <a:cxn ang="0">
                  <a:pos x="46" y="28"/>
                </a:cxn>
                <a:cxn ang="0">
                  <a:pos x="47" y="25"/>
                </a:cxn>
                <a:cxn ang="0">
                  <a:pos x="46" y="18"/>
                </a:cxn>
                <a:cxn ang="0">
                  <a:pos x="45" y="15"/>
                </a:cxn>
                <a:cxn ang="0">
                  <a:pos x="42" y="11"/>
                </a:cxn>
                <a:cxn ang="0">
                  <a:pos x="38" y="8"/>
                </a:cxn>
                <a:cxn ang="0">
                  <a:pos x="32" y="6"/>
                </a:cxn>
                <a:cxn ang="0">
                  <a:pos x="27" y="6"/>
                </a:cxn>
                <a:cxn ang="0">
                  <a:pos x="20" y="7"/>
                </a:cxn>
                <a:cxn ang="0">
                  <a:pos x="14" y="10"/>
                </a:cxn>
                <a:cxn ang="0">
                  <a:pos x="12" y="12"/>
                </a:cxn>
                <a:cxn ang="0">
                  <a:pos x="9" y="16"/>
                </a:cxn>
                <a:cxn ang="0">
                  <a:pos x="8" y="20"/>
                </a:cxn>
                <a:cxn ang="0">
                  <a:pos x="8" y="25"/>
                </a:cxn>
              </a:cxnLst>
              <a:rect l="0" t="0" r="r" b="b"/>
              <a:pathLst>
                <a:path w="55" h="49">
                  <a:moveTo>
                    <a:pt x="0" y="25"/>
                  </a:moveTo>
                  <a:lnTo>
                    <a:pt x="0" y="22"/>
                  </a:lnTo>
                  <a:lnTo>
                    <a:pt x="0" y="20"/>
                  </a:lnTo>
                  <a:lnTo>
                    <a:pt x="1" y="17"/>
                  </a:lnTo>
                  <a:lnTo>
                    <a:pt x="2" y="15"/>
                  </a:lnTo>
                  <a:lnTo>
                    <a:pt x="2" y="12"/>
                  </a:lnTo>
                  <a:lnTo>
                    <a:pt x="4" y="10"/>
                  </a:lnTo>
                  <a:lnTo>
                    <a:pt x="6" y="8"/>
                  </a:lnTo>
                  <a:lnTo>
                    <a:pt x="7" y="7"/>
                  </a:lnTo>
                  <a:lnTo>
                    <a:pt x="12" y="4"/>
                  </a:lnTo>
                  <a:lnTo>
                    <a:pt x="16" y="1"/>
                  </a:lnTo>
                  <a:lnTo>
                    <a:pt x="21" y="1"/>
                  </a:lnTo>
                  <a:lnTo>
                    <a:pt x="27" y="0"/>
                  </a:lnTo>
                  <a:lnTo>
                    <a:pt x="31" y="1"/>
                  </a:lnTo>
                  <a:lnTo>
                    <a:pt x="34" y="1"/>
                  </a:lnTo>
                  <a:lnTo>
                    <a:pt x="38" y="1"/>
                  </a:lnTo>
                  <a:lnTo>
                    <a:pt x="41" y="3"/>
                  </a:lnTo>
                  <a:lnTo>
                    <a:pt x="43" y="4"/>
                  </a:lnTo>
                  <a:lnTo>
                    <a:pt x="47" y="7"/>
                  </a:lnTo>
                  <a:lnTo>
                    <a:pt x="49" y="9"/>
                  </a:lnTo>
                  <a:lnTo>
                    <a:pt x="52" y="12"/>
                  </a:lnTo>
                  <a:lnTo>
                    <a:pt x="52" y="12"/>
                  </a:lnTo>
                  <a:lnTo>
                    <a:pt x="53" y="15"/>
                  </a:lnTo>
                  <a:lnTo>
                    <a:pt x="53" y="16"/>
                  </a:lnTo>
                  <a:lnTo>
                    <a:pt x="54" y="17"/>
                  </a:lnTo>
                  <a:lnTo>
                    <a:pt x="54" y="20"/>
                  </a:lnTo>
                  <a:lnTo>
                    <a:pt x="54" y="21"/>
                  </a:lnTo>
                  <a:lnTo>
                    <a:pt x="54" y="23"/>
                  </a:lnTo>
                  <a:lnTo>
                    <a:pt x="54" y="25"/>
                  </a:lnTo>
                  <a:lnTo>
                    <a:pt x="54" y="28"/>
                  </a:lnTo>
                  <a:lnTo>
                    <a:pt x="54" y="31"/>
                  </a:lnTo>
                  <a:lnTo>
                    <a:pt x="53" y="33"/>
                  </a:lnTo>
                  <a:lnTo>
                    <a:pt x="52" y="36"/>
                  </a:lnTo>
                  <a:lnTo>
                    <a:pt x="49" y="39"/>
                  </a:lnTo>
                  <a:lnTo>
                    <a:pt x="47" y="41"/>
                  </a:lnTo>
                  <a:lnTo>
                    <a:pt x="43" y="43"/>
                  </a:lnTo>
                  <a:lnTo>
                    <a:pt x="41" y="45"/>
                  </a:lnTo>
                  <a:lnTo>
                    <a:pt x="38" y="47"/>
                  </a:lnTo>
                  <a:lnTo>
                    <a:pt x="34" y="47"/>
                  </a:lnTo>
                  <a:lnTo>
                    <a:pt x="31" y="47"/>
                  </a:lnTo>
                  <a:lnTo>
                    <a:pt x="27" y="48"/>
                  </a:lnTo>
                  <a:lnTo>
                    <a:pt x="22" y="47"/>
                  </a:lnTo>
                  <a:lnTo>
                    <a:pt x="20" y="47"/>
                  </a:lnTo>
                  <a:lnTo>
                    <a:pt x="16" y="47"/>
                  </a:lnTo>
                  <a:lnTo>
                    <a:pt x="13" y="45"/>
                  </a:lnTo>
                  <a:lnTo>
                    <a:pt x="9" y="43"/>
                  </a:lnTo>
                  <a:lnTo>
                    <a:pt x="7" y="41"/>
                  </a:lnTo>
                  <a:lnTo>
                    <a:pt x="5" y="39"/>
                  </a:lnTo>
                  <a:lnTo>
                    <a:pt x="2" y="36"/>
                  </a:lnTo>
                  <a:lnTo>
                    <a:pt x="2" y="33"/>
                  </a:lnTo>
                  <a:lnTo>
                    <a:pt x="0" y="31"/>
                  </a:lnTo>
                  <a:lnTo>
                    <a:pt x="0" y="28"/>
                  </a:lnTo>
                  <a:lnTo>
                    <a:pt x="0" y="25"/>
                  </a:lnTo>
                  <a:lnTo>
                    <a:pt x="8" y="25"/>
                  </a:lnTo>
                  <a:lnTo>
                    <a:pt x="8" y="26"/>
                  </a:lnTo>
                  <a:lnTo>
                    <a:pt x="8" y="28"/>
                  </a:lnTo>
                  <a:lnTo>
                    <a:pt x="8" y="31"/>
                  </a:lnTo>
                  <a:lnTo>
                    <a:pt x="9" y="32"/>
                  </a:lnTo>
                  <a:lnTo>
                    <a:pt x="9" y="33"/>
                  </a:lnTo>
                  <a:lnTo>
                    <a:pt x="12" y="35"/>
                  </a:lnTo>
                  <a:lnTo>
                    <a:pt x="12" y="36"/>
                  </a:lnTo>
                  <a:lnTo>
                    <a:pt x="13" y="38"/>
                  </a:lnTo>
                  <a:lnTo>
                    <a:pt x="16" y="40"/>
                  </a:lnTo>
                  <a:lnTo>
                    <a:pt x="20" y="41"/>
                  </a:lnTo>
                  <a:lnTo>
                    <a:pt x="22" y="42"/>
                  </a:lnTo>
                  <a:lnTo>
                    <a:pt x="27" y="42"/>
                  </a:lnTo>
                  <a:lnTo>
                    <a:pt x="31" y="42"/>
                  </a:lnTo>
                  <a:lnTo>
                    <a:pt x="35" y="41"/>
                  </a:lnTo>
                  <a:lnTo>
                    <a:pt x="39" y="40"/>
                  </a:lnTo>
                  <a:lnTo>
                    <a:pt x="41" y="38"/>
                  </a:lnTo>
                  <a:lnTo>
                    <a:pt x="42" y="36"/>
                  </a:lnTo>
                  <a:lnTo>
                    <a:pt x="43" y="35"/>
                  </a:lnTo>
                  <a:lnTo>
                    <a:pt x="45" y="33"/>
                  </a:lnTo>
                  <a:lnTo>
                    <a:pt x="45" y="32"/>
                  </a:lnTo>
                  <a:lnTo>
                    <a:pt x="46" y="31"/>
                  </a:lnTo>
                  <a:lnTo>
                    <a:pt x="46" y="28"/>
                  </a:lnTo>
                  <a:lnTo>
                    <a:pt x="47" y="26"/>
                  </a:lnTo>
                  <a:lnTo>
                    <a:pt x="47" y="25"/>
                  </a:lnTo>
                  <a:lnTo>
                    <a:pt x="47" y="22"/>
                  </a:lnTo>
                  <a:lnTo>
                    <a:pt x="46" y="18"/>
                  </a:lnTo>
                  <a:lnTo>
                    <a:pt x="45" y="16"/>
                  </a:lnTo>
                  <a:lnTo>
                    <a:pt x="45" y="15"/>
                  </a:lnTo>
                  <a:lnTo>
                    <a:pt x="43" y="12"/>
                  </a:lnTo>
                  <a:lnTo>
                    <a:pt x="42" y="11"/>
                  </a:lnTo>
                  <a:lnTo>
                    <a:pt x="40" y="9"/>
                  </a:lnTo>
                  <a:lnTo>
                    <a:pt x="38" y="8"/>
                  </a:lnTo>
                  <a:lnTo>
                    <a:pt x="35" y="7"/>
                  </a:lnTo>
                  <a:lnTo>
                    <a:pt x="32" y="6"/>
                  </a:lnTo>
                  <a:lnTo>
                    <a:pt x="29" y="6"/>
                  </a:lnTo>
                  <a:lnTo>
                    <a:pt x="27" y="6"/>
                  </a:lnTo>
                  <a:lnTo>
                    <a:pt x="22" y="6"/>
                  </a:lnTo>
                  <a:lnTo>
                    <a:pt x="20" y="7"/>
                  </a:lnTo>
                  <a:lnTo>
                    <a:pt x="16" y="8"/>
                  </a:lnTo>
                  <a:lnTo>
                    <a:pt x="14" y="10"/>
                  </a:lnTo>
                  <a:lnTo>
                    <a:pt x="13" y="12"/>
                  </a:lnTo>
                  <a:lnTo>
                    <a:pt x="12" y="12"/>
                  </a:lnTo>
                  <a:lnTo>
                    <a:pt x="11" y="15"/>
                  </a:lnTo>
                  <a:lnTo>
                    <a:pt x="9" y="16"/>
                  </a:lnTo>
                  <a:lnTo>
                    <a:pt x="8" y="17"/>
                  </a:lnTo>
                  <a:lnTo>
                    <a:pt x="8" y="20"/>
                  </a:lnTo>
                  <a:lnTo>
                    <a:pt x="8" y="23"/>
                  </a:lnTo>
                  <a:lnTo>
                    <a:pt x="8" y="25"/>
                  </a:lnTo>
                  <a:lnTo>
                    <a:pt x="0" y="25"/>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34" name="Freeform 310"/>
            <p:cNvSpPr>
              <a:spLocks/>
            </p:cNvSpPr>
            <p:nvPr/>
          </p:nvSpPr>
          <p:spPr bwMode="auto">
            <a:xfrm>
              <a:off x="4205" y="2670"/>
              <a:ext cx="45" cy="49"/>
            </a:xfrm>
            <a:custGeom>
              <a:avLst/>
              <a:gdLst/>
              <a:ahLst/>
              <a:cxnLst>
                <a:cxn ang="0">
                  <a:pos x="0" y="48"/>
                </a:cxn>
                <a:cxn ang="0">
                  <a:pos x="0" y="0"/>
                </a:cxn>
                <a:cxn ang="0">
                  <a:pos x="7" y="0"/>
                </a:cxn>
                <a:cxn ang="0">
                  <a:pos x="36" y="38"/>
                </a:cxn>
                <a:cxn ang="0">
                  <a:pos x="36" y="0"/>
                </a:cxn>
                <a:cxn ang="0">
                  <a:pos x="44" y="0"/>
                </a:cxn>
                <a:cxn ang="0">
                  <a:pos x="44" y="48"/>
                </a:cxn>
                <a:cxn ang="0">
                  <a:pos x="36" y="48"/>
                </a:cxn>
                <a:cxn ang="0">
                  <a:pos x="7" y="11"/>
                </a:cxn>
                <a:cxn ang="0">
                  <a:pos x="7" y="48"/>
                </a:cxn>
                <a:cxn ang="0">
                  <a:pos x="0" y="48"/>
                </a:cxn>
              </a:cxnLst>
              <a:rect l="0" t="0" r="r" b="b"/>
              <a:pathLst>
                <a:path w="45" h="49">
                  <a:moveTo>
                    <a:pt x="0" y="48"/>
                  </a:moveTo>
                  <a:lnTo>
                    <a:pt x="0" y="0"/>
                  </a:lnTo>
                  <a:lnTo>
                    <a:pt x="7" y="0"/>
                  </a:lnTo>
                  <a:lnTo>
                    <a:pt x="36" y="38"/>
                  </a:lnTo>
                  <a:lnTo>
                    <a:pt x="36" y="0"/>
                  </a:lnTo>
                  <a:lnTo>
                    <a:pt x="44" y="0"/>
                  </a:lnTo>
                  <a:lnTo>
                    <a:pt x="44" y="48"/>
                  </a:lnTo>
                  <a:lnTo>
                    <a:pt x="36" y="48"/>
                  </a:lnTo>
                  <a:lnTo>
                    <a:pt x="7" y="11"/>
                  </a:lnTo>
                  <a:lnTo>
                    <a:pt x="7" y="48"/>
                  </a:lnTo>
                  <a:lnTo>
                    <a:pt x="0" y="48"/>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35" name="Freeform 311"/>
            <p:cNvSpPr>
              <a:spLocks/>
            </p:cNvSpPr>
            <p:nvPr/>
          </p:nvSpPr>
          <p:spPr bwMode="auto">
            <a:xfrm>
              <a:off x="3494" y="2750"/>
              <a:ext cx="50" cy="50"/>
            </a:xfrm>
            <a:custGeom>
              <a:avLst/>
              <a:gdLst/>
              <a:ahLst/>
              <a:cxnLst>
                <a:cxn ang="0">
                  <a:pos x="49" y="33"/>
                </a:cxn>
                <a:cxn ang="0">
                  <a:pos x="46" y="40"/>
                </a:cxn>
                <a:cxn ang="0">
                  <a:pos x="41" y="45"/>
                </a:cxn>
                <a:cxn ang="0">
                  <a:pos x="34" y="48"/>
                </a:cxn>
                <a:cxn ang="0">
                  <a:pos x="26" y="49"/>
                </a:cxn>
                <a:cxn ang="0">
                  <a:pos x="18" y="48"/>
                </a:cxn>
                <a:cxn ang="0">
                  <a:pos x="11" y="46"/>
                </a:cxn>
                <a:cxn ang="0">
                  <a:pos x="6" y="42"/>
                </a:cxn>
                <a:cxn ang="0">
                  <a:pos x="2" y="37"/>
                </a:cxn>
                <a:cxn ang="0">
                  <a:pos x="1" y="31"/>
                </a:cxn>
                <a:cxn ang="0">
                  <a:pos x="0" y="25"/>
                </a:cxn>
                <a:cxn ang="0">
                  <a:pos x="0" y="21"/>
                </a:cxn>
                <a:cxn ang="0">
                  <a:pos x="1" y="17"/>
                </a:cxn>
                <a:cxn ang="0">
                  <a:pos x="2" y="14"/>
                </a:cxn>
                <a:cxn ang="0">
                  <a:pos x="2" y="11"/>
                </a:cxn>
                <a:cxn ang="0">
                  <a:pos x="7" y="7"/>
                </a:cxn>
                <a:cxn ang="0">
                  <a:pos x="13" y="3"/>
                </a:cxn>
                <a:cxn ang="0">
                  <a:pos x="18" y="1"/>
                </a:cxn>
                <a:cxn ang="0">
                  <a:pos x="26" y="0"/>
                </a:cxn>
                <a:cxn ang="0">
                  <a:pos x="33" y="1"/>
                </a:cxn>
                <a:cxn ang="0">
                  <a:pos x="40" y="4"/>
                </a:cxn>
                <a:cxn ang="0">
                  <a:pos x="44" y="8"/>
                </a:cxn>
                <a:cxn ang="0">
                  <a:pos x="48" y="14"/>
                </a:cxn>
                <a:cxn ang="0">
                  <a:pos x="38" y="13"/>
                </a:cxn>
                <a:cxn ang="0">
                  <a:pos x="35" y="10"/>
                </a:cxn>
                <a:cxn ang="0">
                  <a:pos x="32" y="7"/>
                </a:cxn>
                <a:cxn ang="0">
                  <a:pos x="27" y="6"/>
                </a:cxn>
                <a:cxn ang="0">
                  <a:pos x="23" y="6"/>
                </a:cxn>
                <a:cxn ang="0">
                  <a:pos x="17" y="7"/>
                </a:cxn>
                <a:cxn ang="0">
                  <a:pos x="14" y="10"/>
                </a:cxn>
                <a:cxn ang="0">
                  <a:pos x="10" y="13"/>
                </a:cxn>
                <a:cxn ang="0">
                  <a:pos x="9" y="18"/>
                </a:cxn>
                <a:cxn ang="0">
                  <a:pos x="8" y="22"/>
                </a:cxn>
                <a:cxn ang="0">
                  <a:pos x="8" y="27"/>
                </a:cxn>
                <a:cxn ang="0">
                  <a:pos x="9" y="32"/>
                </a:cxn>
                <a:cxn ang="0">
                  <a:pos x="10" y="36"/>
                </a:cxn>
                <a:cxn ang="0">
                  <a:pos x="14" y="40"/>
                </a:cxn>
                <a:cxn ang="0">
                  <a:pos x="18" y="42"/>
                </a:cxn>
                <a:cxn ang="0">
                  <a:pos x="23" y="43"/>
                </a:cxn>
                <a:cxn ang="0">
                  <a:pos x="27" y="43"/>
                </a:cxn>
                <a:cxn ang="0">
                  <a:pos x="33" y="42"/>
                </a:cxn>
                <a:cxn ang="0">
                  <a:pos x="36" y="39"/>
                </a:cxn>
                <a:cxn ang="0">
                  <a:pos x="40" y="34"/>
                </a:cxn>
                <a:cxn ang="0">
                  <a:pos x="41" y="31"/>
                </a:cxn>
              </a:cxnLst>
              <a:rect l="0" t="0" r="r" b="b"/>
              <a:pathLst>
                <a:path w="50" h="50">
                  <a:moveTo>
                    <a:pt x="41" y="31"/>
                  </a:moveTo>
                  <a:lnTo>
                    <a:pt x="49" y="33"/>
                  </a:lnTo>
                  <a:lnTo>
                    <a:pt x="48" y="36"/>
                  </a:lnTo>
                  <a:lnTo>
                    <a:pt x="46" y="40"/>
                  </a:lnTo>
                  <a:lnTo>
                    <a:pt x="43" y="42"/>
                  </a:lnTo>
                  <a:lnTo>
                    <a:pt x="41" y="45"/>
                  </a:lnTo>
                  <a:lnTo>
                    <a:pt x="38" y="46"/>
                  </a:lnTo>
                  <a:lnTo>
                    <a:pt x="34" y="48"/>
                  </a:lnTo>
                  <a:lnTo>
                    <a:pt x="31" y="48"/>
                  </a:lnTo>
                  <a:lnTo>
                    <a:pt x="26" y="49"/>
                  </a:lnTo>
                  <a:lnTo>
                    <a:pt x="21" y="48"/>
                  </a:lnTo>
                  <a:lnTo>
                    <a:pt x="18" y="48"/>
                  </a:lnTo>
                  <a:lnTo>
                    <a:pt x="14" y="48"/>
                  </a:lnTo>
                  <a:lnTo>
                    <a:pt x="11" y="46"/>
                  </a:lnTo>
                  <a:lnTo>
                    <a:pt x="9" y="45"/>
                  </a:lnTo>
                  <a:lnTo>
                    <a:pt x="6" y="42"/>
                  </a:lnTo>
                  <a:lnTo>
                    <a:pt x="3" y="39"/>
                  </a:lnTo>
                  <a:lnTo>
                    <a:pt x="2" y="37"/>
                  </a:lnTo>
                  <a:lnTo>
                    <a:pt x="2" y="34"/>
                  </a:lnTo>
                  <a:lnTo>
                    <a:pt x="1" y="31"/>
                  </a:lnTo>
                  <a:lnTo>
                    <a:pt x="0" y="27"/>
                  </a:lnTo>
                  <a:lnTo>
                    <a:pt x="0" y="25"/>
                  </a:lnTo>
                  <a:lnTo>
                    <a:pt x="0" y="23"/>
                  </a:lnTo>
                  <a:lnTo>
                    <a:pt x="0" y="21"/>
                  </a:lnTo>
                  <a:lnTo>
                    <a:pt x="1" y="19"/>
                  </a:lnTo>
                  <a:lnTo>
                    <a:pt x="1" y="17"/>
                  </a:lnTo>
                  <a:lnTo>
                    <a:pt x="1" y="16"/>
                  </a:lnTo>
                  <a:lnTo>
                    <a:pt x="2" y="14"/>
                  </a:lnTo>
                  <a:lnTo>
                    <a:pt x="2" y="13"/>
                  </a:lnTo>
                  <a:lnTo>
                    <a:pt x="2" y="11"/>
                  </a:lnTo>
                  <a:lnTo>
                    <a:pt x="5" y="9"/>
                  </a:lnTo>
                  <a:lnTo>
                    <a:pt x="7" y="7"/>
                  </a:lnTo>
                  <a:lnTo>
                    <a:pt x="9" y="5"/>
                  </a:lnTo>
                  <a:lnTo>
                    <a:pt x="13" y="3"/>
                  </a:lnTo>
                  <a:lnTo>
                    <a:pt x="16" y="2"/>
                  </a:lnTo>
                  <a:lnTo>
                    <a:pt x="18" y="1"/>
                  </a:lnTo>
                  <a:lnTo>
                    <a:pt x="22" y="1"/>
                  </a:lnTo>
                  <a:lnTo>
                    <a:pt x="26" y="0"/>
                  </a:lnTo>
                  <a:lnTo>
                    <a:pt x="28" y="1"/>
                  </a:lnTo>
                  <a:lnTo>
                    <a:pt x="33" y="1"/>
                  </a:lnTo>
                  <a:lnTo>
                    <a:pt x="36" y="2"/>
                  </a:lnTo>
                  <a:lnTo>
                    <a:pt x="40" y="4"/>
                  </a:lnTo>
                  <a:lnTo>
                    <a:pt x="42" y="6"/>
                  </a:lnTo>
                  <a:lnTo>
                    <a:pt x="44" y="8"/>
                  </a:lnTo>
                  <a:lnTo>
                    <a:pt x="46" y="11"/>
                  </a:lnTo>
                  <a:lnTo>
                    <a:pt x="48" y="14"/>
                  </a:lnTo>
                  <a:lnTo>
                    <a:pt x="40" y="16"/>
                  </a:lnTo>
                  <a:lnTo>
                    <a:pt x="38" y="13"/>
                  </a:lnTo>
                  <a:lnTo>
                    <a:pt x="36" y="11"/>
                  </a:lnTo>
                  <a:lnTo>
                    <a:pt x="35" y="10"/>
                  </a:lnTo>
                  <a:lnTo>
                    <a:pt x="34" y="8"/>
                  </a:lnTo>
                  <a:lnTo>
                    <a:pt x="32" y="7"/>
                  </a:lnTo>
                  <a:lnTo>
                    <a:pt x="31" y="6"/>
                  </a:lnTo>
                  <a:lnTo>
                    <a:pt x="27" y="6"/>
                  </a:lnTo>
                  <a:lnTo>
                    <a:pt x="25" y="6"/>
                  </a:lnTo>
                  <a:lnTo>
                    <a:pt x="23" y="6"/>
                  </a:lnTo>
                  <a:lnTo>
                    <a:pt x="19" y="6"/>
                  </a:lnTo>
                  <a:lnTo>
                    <a:pt x="17" y="7"/>
                  </a:lnTo>
                  <a:lnTo>
                    <a:pt x="15" y="8"/>
                  </a:lnTo>
                  <a:lnTo>
                    <a:pt x="14" y="10"/>
                  </a:lnTo>
                  <a:lnTo>
                    <a:pt x="11" y="12"/>
                  </a:lnTo>
                  <a:lnTo>
                    <a:pt x="10" y="13"/>
                  </a:lnTo>
                  <a:lnTo>
                    <a:pt x="9" y="16"/>
                  </a:lnTo>
                  <a:lnTo>
                    <a:pt x="9" y="18"/>
                  </a:lnTo>
                  <a:lnTo>
                    <a:pt x="9" y="20"/>
                  </a:lnTo>
                  <a:lnTo>
                    <a:pt x="8" y="22"/>
                  </a:lnTo>
                  <a:lnTo>
                    <a:pt x="8" y="25"/>
                  </a:lnTo>
                  <a:lnTo>
                    <a:pt x="8" y="27"/>
                  </a:lnTo>
                  <a:lnTo>
                    <a:pt x="9" y="30"/>
                  </a:lnTo>
                  <a:lnTo>
                    <a:pt x="9" y="32"/>
                  </a:lnTo>
                  <a:lnTo>
                    <a:pt x="9" y="34"/>
                  </a:lnTo>
                  <a:lnTo>
                    <a:pt x="10" y="36"/>
                  </a:lnTo>
                  <a:lnTo>
                    <a:pt x="11" y="38"/>
                  </a:lnTo>
                  <a:lnTo>
                    <a:pt x="14" y="40"/>
                  </a:lnTo>
                  <a:lnTo>
                    <a:pt x="16" y="42"/>
                  </a:lnTo>
                  <a:lnTo>
                    <a:pt x="18" y="42"/>
                  </a:lnTo>
                  <a:lnTo>
                    <a:pt x="21" y="43"/>
                  </a:lnTo>
                  <a:lnTo>
                    <a:pt x="23" y="43"/>
                  </a:lnTo>
                  <a:lnTo>
                    <a:pt x="25" y="43"/>
                  </a:lnTo>
                  <a:lnTo>
                    <a:pt x="27" y="43"/>
                  </a:lnTo>
                  <a:lnTo>
                    <a:pt x="31" y="42"/>
                  </a:lnTo>
                  <a:lnTo>
                    <a:pt x="33" y="42"/>
                  </a:lnTo>
                  <a:lnTo>
                    <a:pt x="35" y="40"/>
                  </a:lnTo>
                  <a:lnTo>
                    <a:pt x="36" y="39"/>
                  </a:lnTo>
                  <a:lnTo>
                    <a:pt x="39" y="37"/>
                  </a:lnTo>
                  <a:lnTo>
                    <a:pt x="40" y="34"/>
                  </a:lnTo>
                  <a:lnTo>
                    <a:pt x="41" y="32"/>
                  </a:lnTo>
                  <a:lnTo>
                    <a:pt x="41" y="31"/>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36" name="Freeform 312"/>
            <p:cNvSpPr>
              <a:spLocks/>
            </p:cNvSpPr>
            <p:nvPr/>
          </p:nvSpPr>
          <p:spPr bwMode="auto">
            <a:xfrm>
              <a:off x="3559" y="2750"/>
              <a:ext cx="55" cy="50"/>
            </a:xfrm>
            <a:custGeom>
              <a:avLst/>
              <a:gdLst/>
              <a:ahLst/>
              <a:cxnLst>
                <a:cxn ang="0">
                  <a:pos x="0" y="22"/>
                </a:cxn>
                <a:cxn ang="0">
                  <a:pos x="1" y="17"/>
                </a:cxn>
                <a:cxn ang="0">
                  <a:pos x="2" y="13"/>
                </a:cxn>
                <a:cxn ang="0">
                  <a:pos x="6" y="8"/>
                </a:cxn>
                <a:cxn ang="0">
                  <a:pos x="11" y="4"/>
                </a:cxn>
                <a:cxn ang="0">
                  <a:pos x="21" y="1"/>
                </a:cxn>
                <a:cxn ang="0">
                  <a:pos x="31" y="1"/>
                </a:cxn>
                <a:cxn ang="0">
                  <a:pos x="38" y="2"/>
                </a:cxn>
                <a:cxn ang="0">
                  <a:pos x="43" y="5"/>
                </a:cxn>
                <a:cxn ang="0">
                  <a:pos x="49" y="10"/>
                </a:cxn>
                <a:cxn ang="0">
                  <a:pos x="52" y="13"/>
                </a:cxn>
                <a:cxn ang="0">
                  <a:pos x="53" y="16"/>
                </a:cxn>
                <a:cxn ang="0">
                  <a:pos x="54" y="20"/>
                </a:cxn>
                <a:cxn ang="0">
                  <a:pos x="54" y="23"/>
                </a:cxn>
                <a:cxn ang="0">
                  <a:pos x="54" y="28"/>
                </a:cxn>
                <a:cxn ang="0">
                  <a:pos x="53" y="34"/>
                </a:cxn>
                <a:cxn ang="0">
                  <a:pos x="49" y="40"/>
                </a:cxn>
                <a:cxn ang="0">
                  <a:pos x="43" y="45"/>
                </a:cxn>
                <a:cxn ang="0">
                  <a:pos x="38" y="48"/>
                </a:cxn>
                <a:cxn ang="0">
                  <a:pos x="29" y="48"/>
                </a:cxn>
                <a:cxn ang="0">
                  <a:pos x="22" y="48"/>
                </a:cxn>
                <a:cxn ang="0">
                  <a:pos x="15" y="48"/>
                </a:cxn>
                <a:cxn ang="0">
                  <a:pos x="9" y="45"/>
                </a:cxn>
                <a:cxn ang="0">
                  <a:pos x="5" y="39"/>
                </a:cxn>
                <a:cxn ang="0">
                  <a:pos x="1" y="34"/>
                </a:cxn>
                <a:cxn ang="0">
                  <a:pos x="0" y="28"/>
                </a:cxn>
                <a:cxn ang="0">
                  <a:pos x="7" y="25"/>
                </a:cxn>
                <a:cxn ang="0">
                  <a:pos x="8" y="29"/>
                </a:cxn>
                <a:cxn ang="0">
                  <a:pos x="9" y="33"/>
                </a:cxn>
                <a:cxn ang="0">
                  <a:pos x="11" y="36"/>
                </a:cxn>
                <a:cxn ang="0">
                  <a:pos x="13" y="39"/>
                </a:cxn>
                <a:cxn ang="0">
                  <a:pos x="19" y="42"/>
                </a:cxn>
                <a:cxn ang="0">
                  <a:pos x="27" y="43"/>
                </a:cxn>
                <a:cxn ang="0">
                  <a:pos x="35" y="42"/>
                </a:cxn>
                <a:cxn ang="0">
                  <a:pos x="41" y="39"/>
                </a:cxn>
                <a:cxn ang="0">
                  <a:pos x="42" y="36"/>
                </a:cxn>
                <a:cxn ang="0">
                  <a:pos x="45" y="33"/>
                </a:cxn>
                <a:cxn ang="0">
                  <a:pos x="46" y="29"/>
                </a:cxn>
                <a:cxn ang="0">
                  <a:pos x="46" y="25"/>
                </a:cxn>
                <a:cxn ang="0">
                  <a:pos x="46" y="19"/>
                </a:cxn>
                <a:cxn ang="0">
                  <a:pos x="45" y="15"/>
                </a:cxn>
                <a:cxn ang="0">
                  <a:pos x="41" y="11"/>
                </a:cxn>
                <a:cxn ang="0">
                  <a:pos x="38" y="8"/>
                </a:cxn>
                <a:cxn ang="0">
                  <a:pos x="32" y="6"/>
                </a:cxn>
                <a:cxn ang="0">
                  <a:pos x="27" y="6"/>
                </a:cxn>
                <a:cxn ang="0">
                  <a:pos x="19" y="7"/>
                </a:cxn>
                <a:cxn ang="0">
                  <a:pos x="14" y="10"/>
                </a:cxn>
                <a:cxn ang="0">
                  <a:pos x="11" y="13"/>
                </a:cxn>
                <a:cxn ang="0">
                  <a:pos x="9" y="16"/>
                </a:cxn>
                <a:cxn ang="0">
                  <a:pos x="8" y="20"/>
                </a:cxn>
                <a:cxn ang="0">
                  <a:pos x="7" y="25"/>
                </a:cxn>
              </a:cxnLst>
              <a:rect l="0" t="0" r="r" b="b"/>
              <a:pathLst>
                <a:path w="55" h="50">
                  <a:moveTo>
                    <a:pt x="0" y="25"/>
                  </a:moveTo>
                  <a:lnTo>
                    <a:pt x="0" y="22"/>
                  </a:lnTo>
                  <a:lnTo>
                    <a:pt x="0" y="20"/>
                  </a:lnTo>
                  <a:lnTo>
                    <a:pt x="1" y="17"/>
                  </a:lnTo>
                  <a:lnTo>
                    <a:pt x="1" y="15"/>
                  </a:lnTo>
                  <a:lnTo>
                    <a:pt x="2" y="13"/>
                  </a:lnTo>
                  <a:lnTo>
                    <a:pt x="4" y="10"/>
                  </a:lnTo>
                  <a:lnTo>
                    <a:pt x="6" y="8"/>
                  </a:lnTo>
                  <a:lnTo>
                    <a:pt x="7" y="7"/>
                  </a:lnTo>
                  <a:lnTo>
                    <a:pt x="11" y="4"/>
                  </a:lnTo>
                  <a:lnTo>
                    <a:pt x="15" y="2"/>
                  </a:lnTo>
                  <a:lnTo>
                    <a:pt x="21" y="1"/>
                  </a:lnTo>
                  <a:lnTo>
                    <a:pt x="27" y="0"/>
                  </a:lnTo>
                  <a:lnTo>
                    <a:pt x="31" y="1"/>
                  </a:lnTo>
                  <a:lnTo>
                    <a:pt x="34" y="1"/>
                  </a:lnTo>
                  <a:lnTo>
                    <a:pt x="38" y="2"/>
                  </a:lnTo>
                  <a:lnTo>
                    <a:pt x="41" y="3"/>
                  </a:lnTo>
                  <a:lnTo>
                    <a:pt x="43" y="5"/>
                  </a:lnTo>
                  <a:lnTo>
                    <a:pt x="47" y="7"/>
                  </a:lnTo>
                  <a:lnTo>
                    <a:pt x="49" y="10"/>
                  </a:lnTo>
                  <a:lnTo>
                    <a:pt x="50" y="12"/>
                  </a:lnTo>
                  <a:lnTo>
                    <a:pt x="52" y="13"/>
                  </a:lnTo>
                  <a:lnTo>
                    <a:pt x="53" y="15"/>
                  </a:lnTo>
                  <a:lnTo>
                    <a:pt x="53" y="16"/>
                  </a:lnTo>
                  <a:lnTo>
                    <a:pt x="54" y="18"/>
                  </a:lnTo>
                  <a:lnTo>
                    <a:pt x="54" y="20"/>
                  </a:lnTo>
                  <a:lnTo>
                    <a:pt x="54" y="22"/>
                  </a:lnTo>
                  <a:lnTo>
                    <a:pt x="54" y="23"/>
                  </a:lnTo>
                  <a:lnTo>
                    <a:pt x="54" y="25"/>
                  </a:lnTo>
                  <a:lnTo>
                    <a:pt x="54" y="28"/>
                  </a:lnTo>
                  <a:lnTo>
                    <a:pt x="54" y="31"/>
                  </a:lnTo>
                  <a:lnTo>
                    <a:pt x="53" y="34"/>
                  </a:lnTo>
                  <a:lnTo>
                    <a:pt x="50" y="37"/>
                  </a:lnTo>
                  <a:lnTo>
                    <a:pt x="49" y="40"/>
                  </a:lnTo>
                  <a:lnTo>
                    <a:pt x="47" y="42"/>
                  </a:lnTo>
                  <a:lnTo>
                    <a:pt x="43" y="45"/>
                  </a:lnTo>
                  <a:lnTo>
                    <a:pt x="41" y="46"/>
                  </a:lnTo>
                  <a:lnTo>
                    <a:pt x="38" y="48"/>
                  </a:lnTo>
                  <a:lnTo>
                    <a:pt x="34" y="48"/>
                  </a:lnTo>
                  <a:lnTo>
                    <a:pt x="29" y="48"/>
                  </a:lnTo>
                  <a:lnTo>
                    <a:pt x="27" y="49"/>
                  </a:lnTo>
                  <a:lnTo>
                    <a:pt x="22" y="48"/>
                  </a:lnTo>
                  <a:lnTo>
                    <a:pt x="19" y="48"/>
                  </a:lnTo>
                  <a:lnTo>
                    <a:pt x="15" y="48"/>
                  </a:lnTo>
                  <a:lnTo>
                    <a:pt x="13" y="46"/>
                  </a:lnTo>
                  <a:lnTo>
                    <a:pt x="9" y="45"/>
                  </a:lnTo>
                  <a:lnTo>
                    <a:pt x="7" y="42"/>
                  </a:lnTo>
                  <a:lnTo>
                    <a:pt x="5" y="39"/>
                  </a:lnTo>
                  <a:lnTo>
                    <a:pt x="2" y="37"/>
                  </a:lnTo>
                  <a:lnTo>
                    <a:pt x="1" y="34"/>
                  </a:lnTo>
                  <a:lnTo>
                    <a:pt x="0" y="31"/>
                  </a:lnTo>
                  <a:lnTo>
                    <a:pt x="0" y="28"/>
                  </a:lnTo>
                  <a:lnTo>
                    <a:pt x="0" y="25"/>
                  </a:lnTo>
                  <a:lnTo>
                    <a:pt x="7" y="25"/>
                  </a:lnTo>
                  <a:lnTo>
                    <a:pt x="7" y="27"/>
                  </a:lnTo>
                  <a:lnTo>
                    <a:pt x="8" y="29"/>
                  </a:lnTo>
                  <a:lnTo>
                    <a:pt x="8" y="31"/>
                  </a:lnTo>
                  <a:lnTo>
                    <a:pt x="9" y="33"/>
                  </a:lnTo>
                  <a:lnTo>
                    <a:pt x="9" y="34"/>
                  </a:lnTo>
                  <a:lnTo>
                    <a:pt x="11" y="36"/>
                  </a:lnTo>
                  <a:lnTo>
                    <a:pt x="12" y="37"/>
                  </a:lnTo>
                  <a:lnTo>
                    <a:pt x="13" y="39"/>
                  </a:lnTo>
                  <a:lnTo>
                    <a:pt x="15" y="41"/>
                  </a:lnTo>
                  <a:lnTo>
                    <a:pt x="19" y="42"/>
                  </a:lnTo>
                  <a:lnTo>
                    <a:pt x="22" y="43"/>
                  </a:lnTo>
                  <a:lnTo>
                    <a:pt x="27" y="43"/>
                  </a:lnTo>
                  <a:lnTo>
                    <a:pt x="31" y="43"/>
                  </a:lnTo>
                  <a:lnTo>
                    <a:pt x="35" y="42"/>
                  </a:lnTo>
                  <a:lnTo>
                    <a:pt x="38" y="41"/>
                  </a:lnTo>
                  <a:lnTo>
                    <a:pt x="41" y="39"/>
                  </a:lnTo>
                  <a:lnTo>
                    <a:pt x="42" y="37"/>
                  </a:lnTo>
                  <a:lnTo>
                    <a:pt x="42" y="36"/>
                  </a:lnTo>
                  <a:lnTo>
                    <a:pt x="45" y="34"/>
                  </a:lnTo>
                  <a:lnTo>
                    <a:pt x="45" y="33"/>
                  </a:lnTo>
                  <a:lnTo>
                    <a:pt x="46" y="31"/>
                  </a:lnTo>
                  <a:lnTo>
                    <a:pt x="46" y="29"/>
                  </a:lnTo>
                  <a:lnTo>
                    <a:pt x="46" y="27"/>
                  </a:lnTo>
                  <a:lnTo>
                    <a:pt x="46" y="25"/>
                  </a:lnTo>
                  <a:lnTo>
                    <a:pt x="46" y="22"/>
                  </a:lnTo>
                  <a:lnTo>
                    <a:pt x="46" y="19"/>
                  </a:lnTo>
                  <a:lnTo>
                    <a:pt x="45" y="16"/>
                  </a:lnTo>
                  <a:lnTo>
                    <a:pt x="45" y="15"/>
                  </a:lnTo>
                  <a:lnTo>
                    <a:pt x="42" y="13"/>
                  </a:lnTo>
                  <a:lnTo>
                    <a:pt x="41" y="11"/>
                  </a:lnTo>
                  <a:lnTo>
                    <a:pt x="40" y="10"/>
                  </a:lnTo>
                  <a:lnTo>
                    <a:pt x="38" y="8"/>
                  </a:lnTo>
                  <a:lnTo>
                    <a:pt x="35" y="7"/>
                  </a:lnTo>
                  <a:lnTo>
                    <a:pt x="32" y="6"/>
                  </a:lnTo>
                  <a:lnTo>
                    <a:pt x="29" y="6"/>
                  </a:lnTo>
                  <a:lnTo>
                    <a:pt x="27" y="6"/>
                  </a:lnTo>
                  <a:lnTo>
                    <a:pt x="22" y="6"/>
                  </a:lnTo>
                  <a:lnTo>
                    <a:pt x="19" y="7"/>
                  </a:lnTo>
                  <a:lnTo>
                    <a:pt x="16" y="8"/>
                  </a:lnTo>
                  <a:lnTo>
                    <a:pt x="14" y="10"/>
                  </a:lnTo>
                  <a:lnTo>
                    <a:pt x="13" y="12"/>
                  </a:lnTo>
                  <a:lnTo>
                    <a:pt x="11" y="13"/>
                  </a:lnTo>
                  <a:lnTo>
                    <a:pt x="11" y="15"/>
                  </a:lnTo>
                  <a:lnTo>
                    <a:pt x="9" y="16"/>
                  </a:lnTo>
                  <a:lnTo>
                    <a:pt x="8" y="18"/>
                  </a:lnTo>
                  <a:lnTo>
                    <a:pt x="8" y="20"/>
                  </a:lnTo>
                  <a:lnTo>
                    <a:pt x="7" y="23"/>
                  </a:lnTo>
                  <a:lnTo>
                    <a:pt x="7" y="25"/>
                  </a:lnTo>
                  <a:lnTo>
                    <a:pt x="0" y="25"/>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37" name="Freeform 313"/>
            <p:cNvSpPr>
              <a:spLocks/>
            </p:cNvSpPr>
            <p:nvPr/>
          </p:nvSpPr>
          <p:spPr bwMode="auto">
            <a:xfrm>
              <a:off x="3633" y="2751"/>
              <a:ext cx="45" cy="48"/>
            </a:xfrm>
            <a:custGeom>
              <a:avLst/>
              <a:gdLst/>
              <a:ahLst/>
              <a:cxnLst>
                <a:cxn ang="0">
                  <a:pos x="0" y="47"/>
                </a:cxn>
                <a:cxn ang="0">
                  <a:pos x="0" y="0"/>
                </a:cxn>
                <a:cxn ang="0">
                  <a:pos x="7" y="0"/>
                </a:cxn>
                <a:cxn ang="0">
                  <a:pos x="37" y="37"/>
                </a:cxn>
                <a:cxn ang="0">
                  <a:pos x="37" y="0"/>
                </a:cxn>
                <a:cxn ang="0">
                  <a:pos x="44" y="0"/>
                </a:cxn>
                <a:cxn ang="0">
                  <a:pos x="44" y="47"/>
                </a:cxn>
                <a:cxn ang="0">
                  <a:pos x="36" y="47"/>
                </a:cxn>
                <a:cxn ang="0">
                  <a:pos x="7" y="10"/>
                </a:cxn>
                <a:cxn ang="0">
                  <a:pos x="7" y="47"/>
                </a:cxn>
                <a:cxn ang="0">
                  <a:pos x="0" y="47"/>
                </a:cxn>
              </a:cxnLst>
              <a:rect l="0" t="0" r="r" b="b"/>
              <a:pathLst>
                <a:path w="45" h="48">
                  <a:moveTo>
                    <a:pt x="0" y="47"/>
                  </a:moveTo>
                  <a:lnTo>
                    <a:pt x="0" y="0"/>
                  </a:lnTo>
                  <a:lnTo>
                    <a:pt x="7" y="0"/>
                  </a:lnTo>
                  <a:lnTo>
                    <a:pt x="37" y="37"/>
                  </a:lnTo>
                  <a:lnTo>
                    <a:pt x="37" y="0"/>
                  </a:lnTo>
                  <a:lnTo>
                    <a:pt x="44" y="0"/>
                  </a:lnTo>
                  <a:lnTo>
                    <a:pt x="44" y="47"/>
                  </a:lnTo>
                  <a:lnTo>
                    <a:pt x="36" y="47"/>
                  </a:lnTo>
                  <a:lnTo>
                    <a:pt x="7" y="10"/>
                  </a:lnTo>
                  <a:lnTo>
                    <a:pt x="7" y="47"/>
                  </a:lnTo>
                  <a:lnTo>
                    <a:pt x="0" y="47"/>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38" name="Freeform 314"/>
            <p:cNvSpPr>
              <a:spLocks/>
            </p:cNvSpPr>
            <p:nvPr/>
          </p:nvSpPr>
          <p:spPr bwMode="auto">
            <a:xfrm>
              <a:off x="3695" y="2751"/>
              <a:ext cx="48" cy="48"/>
            </a:xfrm>
            <a:custGeom>
              <a:avLst/>
              <a:gdLst/>
              <a:ahLst/>
              <a:cxnLst>
                <a:cxn ang="0">
                  <a:pos x="20" y="47"/>
                </a:cxn>
                <a:cxn ang="0">
                  <a:pos x="20" y="5"/>
                </a:cxn>
                <a:cxn ang="0">
                  <a:pos x="0" y="5"/>
                </a:cxn>
                <a:cxn ang="0">
                  <a:pos x="0" y="0"/>
                </a:cxn>
                <a:cxn ang="0">
                  <a:pos x="47" y="0"/>
                </a:cxn>
                <a:cxn ang="0">
                  <a:pos x="47" y="5"/>
                </a:cxn>
                <a:cxn ang="0">
                  <a:pos x="28" y="5"/>
                </a:cxn>
                <a:cxn ang="0">
                  <a:pos x="28" y="47"/>
                </a:cxn>
                <a:cxn ang="0">
                  <a:pos x="20" y="47"/>
                </a:cxn>
              </a:cxnLst>
              <a:rect l="0" t="0" r="r" b="b"/>
              <a:pathLst>
                <a:path w="48" h="48">
                  <a:moveTo>
                    <a:pt x="20" y="47"/>
                  </a:moveTo>
                  <a:lnTo>
                    <a:pt x="20" y="5"/>
                  </a:lnTo>
                  <a:lnTo>
                    <a:pt x="0" y="5"/>
                  </a:lnTo>
                  <a:lnTo>
                    <a:pt x="0" y="0"/>
                  </a:lnTo>
                  <a:lnTo>
                    <a:pt x="47" y="0"/>
                  </a:lnTo>
                  <a:lnTo>
                    <a:pt x="47" y="5"/>
                  </a:lnTo>
                  <a:lnTo>
                    <a:pt x="28" y="5"/>
                  </a:lnTo>
                  <a:lnTo>
                    <a:pt x="28" y="47"/>
                  </a:lnTo>
                  <a:lnTo>
                    <a:pt x="20" y="47"/>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39" name="Freeform 315"/>
            <p:cNvSpPr>
              <a:spLocks/>
            </p:cNvSpPr>
            <p:nvPr/>
          </p:nvSpPr>
          <p:spPr bwMode="auto">
            <a:xfrm>
              <a:off x="3757" y="2751"/>
              <a:ext cx="49" cy="48"/>
            </a:xfrm>
            <a:custGeom>
              <a:avLst/>
              <a:gdLst/>
              <a:ahLst/>
              <a:cxnLst>
                <a:cxn ang="0">
                  <a:pos x="0" y="0"/>
                </a:cxn>
                <a:cxn ang="0">
                  <a:pos x="28" y="0"/>
                </a:cxn>
                <a:cxn ang="0">
                  <a:pos x="32" y="1"/>
                </a:cxn>
                <a:cxn ang="0">
                  <a:pos x="37" y="2"/>
                </a:cxn>
                <a:cxn ang="0">
                  <a:pos x="40" y="4"/>
                </a:cxn>
                <a:cxn ang="0">
                  <a:pos x="41" y="7"/>
                </a:cxn>
                <a:cxn ang="0">
                  <a:pos x="44" y="11"/>
                </a:cxn>
                <a:cxn ang="0">
                  <a:pos x="44" y="15"/>
                </a:cxn>
                <a:cxn ang="0">
                  <a:pos x="41" y="20"/>
                </a:cxn>
                <a:cxn ang="0">
                  <a:pos x="38" y="23"/>
                </a:cxn>
                <a:cxn ang="0">
                  <a:pos x="32" y="25"/>
                </a:cxn>
                <a:cxn ang="0">
                  <a:pos x="30" y="26"/>
                </a:cxn>
                <a:cxn ang="0">
                  <a:pos x="32" y="28"/>
                </a:cxn>
                <a:cxn ang="0">
                  <a:pos x="36" y="31"/>
                </a:cxn>
                <a:cxn ang="0">
                  <a:pos x="39" y="34"/>
                </a:cxn>
                <a:cxn ang="0">
                  <a:pos x="39" y="47"/>
                </a:cxn>
                <a:cxn ang="0">
                  <a:pos x="30" y="35"/>
                </a:cxn>
                <a:cxn ang="0">
                  <a:pos x="27" y="32"/>
                </a:cxn>
                <a:cxn ang="0">
                  <a:pos x="26" y="30"/>
                </a:cxn>
                <a:cxn ang="0">
                  <a:pos x="23" y="28"/>
                </a:cxn>
                <a:cxn ang="0">
                  <a:pos x="22" y="27"/>
                </a:cxn>
                <a:cxn ang="0">
                  <a:pos x="20" y="26"/>
                </a:cxn>
                <a:cxn ang="0">
                  <a:pos x="18" y="26"/>
                </a:cxn>
                <a:cxn ang="0">
                  <a:pos x="8" y="26"/>
                </a:cxn>
                <a:cxn ang="0">
                  <a:pos x="0" y="47"/>
                </a:cxn>
                <a:cxn ang="0">
                  <a:pos x="22" y="20"/>
                </a:cxn>
                <a:cxn ang="0">
                  <a:pos x="27" y="20"/>
                </a:cxn>
                <a:cxn ang="0">
                  <a:pos x="30" y="20"/>
                </a:cxn>
                <a:cxn ang="0">
                  <a:pos x="32" y="19"/>
                </a:cxn>
                <a:cxn ang="0">
                  <a:pos x="33" y="18"/>
                </a:cxn>
                <a:cxn ang="0">
                  <a:pos x="35" y="15"/>
                </a:cxn>
                <a:cxn ang="0">
                  <a:pos x="36" y="13"/>
                </a:cxn>
                <a:cxn ang="0">
                  <a:pos x="35" y="10"/>
                </a:cxn>
                <a:cxn ang="0">
                  <a:pos x="32" y="8"/>
                </a:cxn>
                <a:cxn ang="0">
                  <a:pos x="29" y="6"/>
                </a:cxn>
                <a:cxn ang="0">
                  <a:pos x="25" y="5"/>
                </a:cxn>
                <a:cxn ang="0">
                  <a:pos x="8" y="20"/>
                </a:cxn>
              </a:cxnLst>
              <a:rect l="0" t="0" r="r" b="b"/>
              <a:pathLst>
                <a:path w="49" h="48">
                  <a:moveTo>
                    <a:pt x="0" y="47"/>
                  </a:moveTo>
                  <a:lnTo>
                    <a:pt x="0" y="0"/>
                  </a:lnTo>
                  <a:lnTo>
                    <a:pt x="25" y="0"/>
                  </a:lnTo>
                  <a:lnTo>
                    <a:pt x="28" y="0"/>
                  </a:lnTo>
                  <a:lnTo>
                    <a:pt x="31" y="1"/>
                  </a:lnTo>
                  <a:lnTo>
                    <a:pt x="32" y="1"/>
                  </a:lnTo>
                  <a:lnTo>
                    <a:pt x="35" y="1"/>
                  </a:lnTo>
                  <a:lnTo>
                    <a:pt x="37" y="2"/>
                  </a:lnTo>
                  <a:lnTo>
                    <a:pt x="39" y="3"/>
                  </a:lnTo>
                  <a:lnTo>
                    <a:pt x="40" y="4"/>
                  </a:lnTo>
                  <a:lnTo>
                    <a:pt x="40" y="5"/>
                  </a:lnTo>
                  <a:lnTo>
                    <a:pt x="41" y="7"/>
                  </a:lnTo>
                  <a:lnTo>
                    <a:pt x="42" y="9"/>
                  </a:lnTo>
                  <a:lnTo>
                    <a:pt x="44" y="11"/>
                  </a:lnTo>
                  <a:lnTo>
                    <a:pt x="44" y="13"/>
                  </a:lnTo>
                  <a:lnTo>
                    <a:pt x="44" y="15"/>
                  </a:lnTo>
                  <a:lnTo>
                    <a:pt x="42" y="18"/>
                  </a:lnTo>
                  <a:lnTo>
                    <a:pt x="41" y="20"/>
                  </a:lnTo>
                  <a:lnTo>
                    <a:pt x="40" y="21"/>
                  </a:lnTo>
                  <a:lnTo>
                    <a:pt x="38" y="23"/>
                  </a:lnTo>
                  <a:lnTo>
                    <a:pt x="36" y="24"/>
                  </a:lnTo>
                  <a:lnTo>
                    <a:pt x="32" y="25"/>
                  </a:lnTo>
                  <a:lnTo>
                    <a:pt x="28" y="25"/>
                  </a:lnTo>
                  <a:lnTo>
                    <a:pt x="30" y="26"/>
                  </a:lnTo>
                  <a:lnTo>
                    <a:pt x="31" y="27"/>
                  </a:lnTo>
                  <a:lnTo>
                    <a:pt x="32" y="28"/>
                  </a:lnTo>
                  <a:lnTo>
                    <a:pt x="33" y="29"/>
                  </a:lnTo>
                  <a:lnTo>
                    <a:pt x="36" y="31"/>
                  </a:lnTo>
                  <a:lnTo>
                    <a:pt x="37" y="32"/>
                  </a:lnTo>
                  <a:lnTo>
                    <a:pt x="39" y="34"/>
                  </a:lnTo>
                  <a:lnTo>
                    <a:pt x="48" y="47"/>
                  </a:lnTo>
                  <a:lnTo>
                    <a:pt x="39" y="47"/>
                  </a:lnTo>
                  <a:lnTo>
                    <a:pt x="31" y="37"/>
                  </a:lnTo>
                  <a:lnTo>
                    <a:pt x="30" y="35"/>
                  </a:lnTo>
                  <a:lnTo>
                    <a:pt x="28" y="34"/>
                  </a:lnTo>
                  <a:lnTo>
                    <a:pt x="27" y="32"/>
                  </a:lnTo>
                  <a:lnTo>
                    <a:pt x="27" y="31"/>
                  </a:lnTo>
                  <a:lnTo>
                    <a:pt x="26" y="30"/>
                  </a:lnTo>
                  <a:lnTo>
                    <a:pt x="25" y="29"/>
                  </a:lnTo>
                  <a:lnTo>
                    <a:pt x="23" y="28"/>
                  </a:lnTo>
                  <a:lnTo>
                    <a:pt x="22" y="28"/>
                  </a:lnTo>
                  <a:lnTo>
                    <a:pt x="22" y="27"/>
                  </a:lnTo>
                  <a:lnTo>
                    <a:pt x="21" y="27"/>
                  </a:lnTo>
                  <a:lnTo>
                    <a:pt x="20" y="26"/>
                  </a:lnTo>
                  <a:lnTo>
                    <a:pt x="19" y="26"/>
                  </a:lnTo>
                  <a:lnTo>
                    <a:pt x="18" y="26"/>
                  </a:lnTo>
                  <a:lnTo>
                    <a:pt x="16" y="26"/>
                  </a:lnTo>
                  <a:lnTo>
                    <a:pt x="8" y="26"/>
                  </a:lnTo>
                  <a:lnTo>
                    <a:pt x="8" y="47"/>
                  </a:lnTo>
                  <a:lnTo>
                    <a:pt x="0" y="47"/>
                  </a:lnTo>
                  <a:lnTo>
                    <a:pt x="8" y="20"/>
                  </a:lnTo>
                  <a:lnTo>
                    <a:pt x="22" y="20"/>
                  </a:lnTo>
                  <a:lnTo>
                    <a:pt x="25" y="20"/>
                  </a:lnTo>
                  <a:lnTo>
                    <a:pt x="27" y="20"/>
                  </a:lnTo>
                  <a:lnTo>
                    <a:pt x="29" y="20"/>
                  </a:lnTo>
                  <a:lnTo>
                    <a:pt x="30" y="20"/>
                  </a:lnTo>
                  <a:lnTo>
                    <a:pt x="31" y="19"/>
                  </a:lnTo>
                  <a:lnTo>
                    <a:pt x="32" y="19"/>
                  </a:lnTo>
                  <a:lnTo>
                    <a:pt x="32" y="18"/>
                  </a:lnTo>
                  <a:lnTo>
                    <a:pt x="33" y="18"/>
                  </a:lnTo>
                  <a:lnTo>
                    <a:pt x="35" y="16"/>
                  </a:lnTo>
                  <a:lnTo>
                    <a:pt x="35" y="15"/>
                  </a:lnTo>
                  <a:lnTo>
                    <a:pt x="36" y="14"/>
                  </a:lnTo>
                  <a:lnTo>
                    <a:pt x="36" y="13"/>
                  </a:lnTo>
                  <a:lnTo>
                    <a:pt x="36" y="12"/>
                  </a:lnTo>
                  <a:lnTo>
                    <a:pt x="35" y="10"/>
                  </a:lnTo>
                  <a:lnTo>
                    <a:pt x="33" y="9"/>
                  </a:lnTo>
                  <a:lnTo>
                    <a:pt x="32" y="8"/>
                  </a:lnTo>
                  <a:lnTo>
                    <a:pt x="31" y="7"/>
                  </a:lnTo>
                  <a:lnTo>
                    <a:pt x="29" y="6"/>
                  </a:lnTo>
                  <a:lnTo>
                    <a:pt x="27" y="5"/>
                  </a:lnTo>
                  <a:lnTo>
                    <a:pt x="25" y="5"/>
                  </a:lnTo>
                  <a:lnTo>
                    <a:pt x="8" y="5"/>
                  </a:lnTo>
                  <a:lnTo>
                    <a:pt x="8" y="20"/>
                  </a:lnTo>
                  <a:lnTo>
                    <a:pt x="0" y="47"/>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40" name="Freeform 316"/>
            <p:cNvSpPr>
              <a:spLocks/>
            </p:cNvSpPr>
            <p:nvPr/>
          </p:nvSpPr>
          <p:spPr bwMode="auto">
            <a:xfrm>
              <a:off x="3821" y="2750"/>
              <a:ext cx="56" cy="50"/>
            </a:xfrm>
            <a:custGeom>
              <a:avLst/>
              <a:gdLst/>
              <a:ahLst/>
              <a:cxnLst>
                <a:cxn ang="0">
                  <a:pos x="0" y="22"/>
                </a:cxn>
                <a:cxn ang="0">
                  <a:pos x="1" y="17"/>
                </a:cxn>
                <a:cxn ang="0">
                  <a:pos x="4" y="13"/>
                </a:cxn>
                <a:cxn ang="0">
                  <a:pos x="6" y="8"/>
                </a:cxn>
                <a:cxn ang="0">
                  <a:pos x="12" y="4"/>
                </a:cxn>
                <a:cxn ang="0">
                  <a:pos x="22" y="1"/>
                </a:cxn>
                <a:cxn ang="0">
                  <a:pos x="32" y="1"/>
                </a:cxn>
                <a:cxn ang="0">
                  <a:pos x="39" y="2"/>
                </a:cxn>
                <a:cxn ang="0">
                  <a:pos x="44" y="5"/>
                </a:cxn>
                <a:cxn ang="0">
                  <a:pos x="49" y="10"/>
                </a:cxn>
                <a:cxn ang="0">
                  <a:pos x="53" y="13"/>
                </a:cxn>
                <a:cxn ang="0">
                  <a:pos x="54" y="16"/>
                </a:cxn>
                <a:cxn ang="0">
                  <a:pos x="54" y="20"/>
                </a:cxn>
                <a:cxn ang="0">
                  <a:pos x="55" y="23"/>
                </a:cxn>
                <a:cxn ang="0">
                  <a:pos x="55" y="28"/>
                </a:cxn>
                <a:cxn ang="0">
                  <a:pos x="53" y="34"/>
                </a:cxn>
                <a:cxn ang="0">
                  <a:pos x="49" y="40"/>
                </a:cxn>
                <a:cxn ang="0">
                  <a:pos x="44" y="45"/>
                </a:cxn>
                <a:cxn ang="0">
                  <a:pos x="39" y="48"/>
                </a:cxn>
                <a:cxn ang="0">
                  <a:pos x="30" y="48"/>
                </a:cxn>
                <a:cxn ang="0">
                  <a:pos x="23" y="48"/>
                </a:cxn>
                <a:cxn ang="0">
                  <a:pos x="16" y="48"/>
                </a:cxn>
                <a:cxn ang="0">
                  <a:pos x="11" y="45"/>
                </a:cxn>
                <a:cxn ang="0">
                  <a:pos x="5" y="39"/>
                </a:cxn>
                <a:cxn ang="0">
                  <a:pos x="2" y="34"/>
                </a:cxn>
                <a:cxn ang="0">
                  <a:pos x="0" y="28"/>
                </a:cxn>
                <a:cxn ang="0">
                  <a:pos x="8" y="25"/>
                </a:cxn>
                <a:cxn ang="0">
                  <a:pos x="9" y="29"/>
                </a:cxn>
                <a:cxn ang="0">
                  <a:pos x="9" y="33"/>
                </a:cxn>
                <a:cxn ang="0">
                  <a:pos x="12" y="36"/>
                </a:cxn>
                <a:cxn ang="0">
                  <a:pos x="14" y="39"/>
                </a:cxn>
                <a:cxn ang="0">
                  <a:pos x="20" y="42"/>
                </a:cxn>
                <a:cxn ang="0">
                  <a:pos x="27" y="43"/>
                </a:cxn>
                <a:cxn ang="0">
                  <a:pos x="35" y="42"/>
                </a:cxn>
                <a:cxn ang="0">
                  <a:pos x="41" y="39"/>
                </a:cxn>
                <a:cxn ang="0">
                  <a:pos x="43" y="36"/>
                </a:cxn>
                <a:cxn ang="0">
                  <a:pos x="46" y="33"/>
                </a:cxn>
                <a:cxn ang="0">
                  <a:pos x="46" y="29"/>
                </a:cxn>
                <a:cxn ang="0">
                  <a:pos x="47" y="25"/>
                </a:cxn>
                <a:cxn ang="0">
                  <a:pos x="46" y="19"/>
                </a:cxn>
                <a:cxn ang="0">
                  <a:pos x="44" y="15"/>
                </a:cxn>
                <a:cxn ang="0">
                  <a:pos x="42" y="11"/>
                </a:cxn>
                <a:cxn ang="0">
                  <a:pos x="39" y="8"/>
                </a:cxn>
                <a:cxn ang="0">
                  <a:pos x="33" y="6"/>
                </a:cxn>
                <a:cxn ang="0">
                  <a:pos x="27" y="6"/>
                </a:cxn>
                <a:cxn ang="0">
                  <a:pos x="20" y="7"/>
                </a:cxn>
                <a:cxn ang="0">
                  <a:pos x="14" y="10"/>
                </a:cxn>
                <a:cxn ang="0">
                  <a:pos x="12" y="13"/>
                </a:cxn>
                <a:cxn ang="0">
                  <a:pos x="9" y="16"/>
                </a:cxn>
                <a:cxn ang="0">
                  <a:pos x="9" y="20"/>
                </a:cxn>
                <a:cxn ang="0">
                  <a:pos x="8" y="25"/>
                </a:cxn>
              </a:cxnLst>
              <a:rect l="0" t="0" r="r" b="b"/>
              <a:pathLst>
                <a:path w="56" h="50">
                  <a:moveTo>
                    <a:pt x="0" y="25"/>
                  </a:moveTo>
                  <a:lnTo>
                    <a:pt x="0" y="22"/>
                  </a:lnTo>
                  <a:lnTo>
                    <a:pt x="1" y="20"/>
                  </a:lnTo>
                  <a:lnTo>
                    <a:pt x="1" y="17"/>
                  </a:lnTo>
                  <a:lnTo>
                    <a:pt x="2" y="15"/>
                  </a:lnTo>
                  <a:lnTo>
                    <a:pt x="4" y="13"/>
                  </a:lnTo>
                  <a:lnTo>
                    <a:pt x="5" y="10"/>
                  </a:lnTo>
                  <a:lnTo>
                    <a:pt x="6" y="8"/>
                  </a:lnTo>
                  <a:lnTo>
                    <a:pt x="8" y="7"/>
                  </a:lnTo>
                  <a:lnTo>
                    <a:pt x="12" y="4"/>
                  </a:lnTo>
                  <a:lnTo>
                    <a:pt x="16" y="2"/>
                  </a:lnTo>
                  <a:lnTo>
                    <a:pt x="22" y="1"/>
                  </a:lnTo>
                  <a:lnTo>
                    <a:pt x="27" y="0"/>
                  </a:lnTo>
                  <a:lnTo>
                    <a:pt x="32" y="1"/>
                  </a:lnTo>
                  <a:lnTo>
                    <a:pt x="35" y="1"/>
                  </a:lnTo>
                  <a:lnTo>
                    <a:pt x="39" y="2"/>
                  </a:lnTo>
                  <a:lnTo>
                    <a:pt x="41" y="3"/>
                  </a:lnTo>
                  <a:lnTo>
                    <a:pt x="44" y="5"/>
                  </a:lnTo>
                  <a:lnTo>
                    <a:pt x="48" y="7"/>
                  </a:lnTo>
                  <a:lnTo>
                    <a:pt x="49" y="10"/>
                  </a:lnTo>
                  <a:lnTo>
                    <a:pt x="51" y="12"/>
                  </a:lnTo>
                  <a:lnTo>
                    <a:pt x="53" y="13"/>
                  </a:lnTo>
                  <a:lnTo>
                    <a:pt x="53" y="15"/>
                  </a:lnTo>
                  <a:lnTo>
                    <a:pt x="54" y="16"/>
                  </a:lnTo>
                  <a:lnTo>
                    <a:pt x="54" y="18"/>
                  </a:lnTo>
                  <a:lnTo>
                    <a:pt x="54" y="20"/>
                  </a:lnTo>
                  <a:lnTo>
                    <a:pt x="55" y="22"/>
                  </a:lnTo>
                  <a:lnTo>
                    <a:pt x="55" y="23"/>
                  </a:lnTo>
                  <a:lnTo>
                    <a:pt x="55" y="25"/>
                  </a:lnTo>
                  <a:lnTo>
                    <a:pt x="55" y="28"/>
                  </a:lnTo>
                  <a:lnTo>
                    <a:pt x="54" y="31"/>
                  </a:lnTo>
                  <a:lnTo>
                    <a:pt x="53" y="34"/>
                  </a:lnTo>
                  <a:lnTo>
                    <a:pt x="51" y="37"/>
                  </a:lnTo>
                  <a:lnTo>
                    <a:pt x="49" y="40"/>
                  </a:lnTo>
                  <a:lnTo>
                    <a:pt x="48" y="42"/>
                  </a:lnTo>
                  <a:lnTo>
                    <a:pt x="44" y="45"/>
                  </a:lnTo>
                  <a:lnTo>
                    <a:pt x="41" y="46"/>
                  </a:lnTo>
                  <a:lnTo>
                    <a:pt x="39" y="48"/>
                  </a:lnTo>
                  <a:lnTo>
                    <a:pt x="35" y="48"/>
                  </a:lnTo>
                  <a:lnTo>
                    <a:pt x="30" y="48"/>
                  </a:lnTo>
                  <a:lnTo>
                    <a:pt x="27" y="49"/>
                  </a:lnTo>
                  <a:lnTo>
                    <a:pt x="23" y="48"/>
                  </a:lnTo>
                  <a:lnTo>
                    <a:pt x="20" y="48"/>
                  </a:lnTo>
                  <a:lnTo>
                    <a:pt x="16" y="48"/>
                  </a:lnTo>
                  <a:lnTo>
                    <a:pt x="13" y="46"/>
                  </a:lnTo>
                  <a:lnTo>
                    <a:pt x="11" y="45"/>
                  </a:lnTo>
                  <a:lnTo>
                    <a:pt x="8" y="42"/>
                  </a:lnTo>
                  <a:lnTo>
                    <a:pt x="5" y="39"/>
                  </a:lnTo>
                  <a:lnTo>
                    <a:pt x="4" y="37"/>
                  </a:lnTo>
                  <a:lnTo>
                    <a:pt x="2" y="34"/>
                  </a:lnTo>
                  <a:lnTo>
                    <a:pt x="1" y="31"/>
                  </a:lnTo>
                  <a:lnTo>
                    <a:pt x="0" y="28"/>
                  </a:lnTo>
                  <a:lnTo>
                    <a:pt x="0" y="25"/>
                  </a:lnTo>
                  <a:lnTo>
                    <a:pt x="8" y="25"/>
                  </a:lnTo>
                  <a:lnTo>
                    <a:pt x="8" y="27"/>
                  </a:lnTo>
                  <a:lnTo>
                    <a:pt x="9" y="29"/>
                  </a:lnTo>
                  <a:lnTo>
                    <a:pt x="9" y="31"/>
                  </a:lnTo>
                  <a:lnTo>
                    <a:pt x="9" y="33"/>
                  </a:lnTo>
                  <a:lnTo>
                    <a:pt x="11" y="34"/>
                  </a:lnTo>
                  <a:lnTo>
                    <a:pt x="12" y="36"/>
                  </a:lnTo>
                  <a:lnTo>
                    <a:pt x="13" y="37"/>
                  </a:lnTo>
                  <a:lnTo>
                    <a:pt x="14" y="39"/>
                  </a:lnTo>
                  <a:lnTo>
                    <a:pt x="16" y="41"/>
                  </a:lnTo>
                  <a:lnTo>
                    <a:pt x="20" y="42"/>
                  </a:lnTo>
                  <a:lnTo>
                    <a:pt x="23" y="43"/>
                  </a:lnTo>
                  <a:lnTo>
                    <a:pt x="27" y="43"/>
                  </a:lnTo>
                  <a:lnTo>
                    <a:pt x="32" y="43"/>
                  </a:lnTo>
                  <a:lnTo>
                    <a:pt x="35" y="42"/>
                  </a:lnTo>
                  <a:lnTo>
                    <a:pt x="39" y="41"/>
                  </a:lnTo>
                  <a:lnTo>
                    <a:pt x="41" y="39"/>
                  </a:lnTo>
                  <a:lnTo>
                    <a:pt x="43" y="37"/>
                  </a:lnTo>
                  <a:lnTo>
                    <a:pt x="43" y="36"/>
                  </a:lnTo>
                  <a:lnTo>
                    <a:pt x="44" y="34"/>
                  </a:lnTo>
                  <a:lnTo>
                    <a:pt x="46" y="33"/>
                  </a:lnTo>
                  <a:lnTo>
                    <a:pt x="46" y="31"/>
                  </a:lnTo>
                  <a:lnTo>
                    <a:pt x="46" y="29"/>
                  </a:lnTo>
                  <a:lnTo>
                    <a:pt x="47" y="27"/>
                  </a:lnTo>
                  <a:lnTo>
                    <a:pt x="47" y="25"/>
                  </a:lnTo>
                  <a:lnTo>
                    <a:pt x="47" y="22"/>
                  </a:lnTo>
                  <a:lnTo>
                    <a:pt x="46" y="19"/>
                  </a:lnTo>
                  <a:lnTo>
                    <a:pt x="46" y="16"/>
                  </a:lnTo>
                  <a:lnTo>
                    <a:pt x="44" y="15"/>
                  </a:lnTo>
                  <a:lnTo>
                    <a:pt x="43" y="13"/>
                  </a:lnTo>
                  <a:lnTo>
                    <a:pt x="42" y="11"/>
                  </a:lnTo>
                  <a:lnTo>
                    <a:pt x="40" y="10"/>
                  </a:lnTo>
                  <a:lnTo>
                    <a:pt x="39" y="8"/>
                  </a:lnTo>
                  <a:lnTo>
                    <a:pt x="35" y="7"/>
                  </a:lnTo>
                  <a:lnTo>
                    <a:pt x="33" y="6"/>
                  </a:lnTo>
                  <a:lnTo>
                    <a:pt x="30" y="6"/>
                  </a:lnTo>
                  <a:lnTo>
                    <a:pt x="27" y="6"/>
                  </a:lnTo>
                  <a:lnTo>
                    <a:pt x="23" y="6"/>
                  </a:lnTo>
                  <a:lnTo>
                    <a:pt x="20" y="7"/>
                  </a:lnTo>
                  <a:lnTo>
                    <a:pt x="18" y="8"/>
                  </a:lnTo>
                  <a:lnTo>
                    <a:pt x="14" y="10"/>
                  </a:lnTo>
                  <a:lnTo>
                    <a:pt x="13" y="12"/>
                  </a:lnTo>
                  <a:lnTo>
                    <a:pt x="12" y="13"/>
                  </a:lnTo>
                  <a:lnTo>
                    <a:pt x="11" y="15"/>
                  </a:lnTo>
                  <a:lnTo>
                    <a:pt x="9" y="16"/>
                  </a:lnTo>
                  <a:lnTo>
                    <a:pt x="9" y="18"/>
                  </a:lnTo>
                  <a:lnTo>
                    <a:pt x="9" y="20"/>
                  </a:lnTo>
                  <a:lnTo>
                    <a:pt x="8" y="23"/>
                  </a:lnTo>
                  <a:lnTo>
                    <a:pt x="8" y="25"/>
                  </a:lnTo>
                  <a:lnTo>
                    <a:pt x="0" y="25"/>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41" name="Freeform 317"/>
            <p:cNvSpPr>
              <a:spLocks/>
            </p:cNvSpPr>
            <p:nvPr/>
          </p:nvSpPr>
          <p:spPr bwMode="auto">
            <a:xfrm>
              <a:off x="3895" y="2751"/>
              <a:ext cx="33" cy="48"/>
            </a:xfrm>
            <a:custGeom>
              <a:avLst/>
              <a:gdLst/>
              <a:ahLst/>
              <a:cxnLst>
                <a:cxn ang="0">
                  <a:pos x="0" y="47"/>
                </a:cxn>
                <a:cxn ang="0">
                  <a:pos x="0" y="0"/>
                </a:cxn>
                <a:cxn ang="0">
                  <a:pos x="7" y="0"/>
                </a:cxn>
                <a:cxn ang="0">
                  <a:pos x="7" y="41"/>
                </a:cxn>
                <a:cxn ang="0">
                  <a:pos x="32" y="41"/>
                </a:cxn>
                <a:cxn ang="0">
                  <a:pos x="32" y="47"/>
                </a:cxn>
                <a:cxn ang="0">
                  <a:pos x="0" y="47"/>
                </a:cxn>
              </a:cxnLst>
              <a:rect l="0" t="0" r="r" b="b"/>
              <a:pathLst>
                <a:path w="33" h="48">
                  <a:moveTo>
                    <a:pt x="0" y="47"/>
                  </a:moveTo>
                  <a:lnTo>
                    <a:pt x="0" y="0"/>
                  </a:lnTo>
                  <a:lnTo>
                    <a:pt x="7" y="0"/>
                  </a:lnTo>
                  <a:lnTo>
                    <a:pt x="7" y="41"/>
                  </a:lnTo>
                  <a:lnTo>
                    <a:pt x="32" y="41"/>
                  </a:lnTo>
                  <a:lnTo>
                    <a:pt x="32" y="47"/>
                  </a:lnTo>
                  <a:lnTo>
                    <a:pt x="0" y="47"/>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42" name="Freeform 318"/>
            <p:cNvSpPr>
              <a:spLocks/>
            </p:cNvSpPr>
            <p:nvPr/>
          </p:nvSpPr>
          <p:spPr bwMode="auto">
            <a:xfrm>
              <a:off x="3972" y="2751"/>
              <a:ext cx="47" cy="48"/>
            </a:xfrm>
            <a:custGeom>
              <a:avLst/>
              <a:gdLst/>
              <a:ahLst/>
              <a:cxnLst>
                <a:cxn ang="0">
                  <a:pos x="0" y="0"/>
                </a:cxn>
                <a:cxn ang="0">
                  <a:pos x="22" y="0"/>
                </a:cxn>
                <a:cxn ang="0">
                  <a:pos x="28" y="1"/>
                </a:cxn>
                <a:cxn ang="0">
                  <a:pos x="32" y="1"/>
                </a:cxn>
                <a:cxn ang="0">
                  <a:pos x="36" y="3"/>
                </a:cxn>
                <a:cxn ang="0">
                  <a:pos x="40" y="6"/>
                </a:cxn>
                <a:cxn ang="0">
                  <a:pos x="44" y="10"/>
                </a:cxn>
                <a:cxn ang="0">
                  <a:pos x="45" y="15"/>
                </a:cxn>
                <a:cxn ang="0">
                  <a:pos x="46" y="21"/>
                </a:cxn>
                <a:cxn ang="0">
                  <a:pos x="46" y="26"/>
                </a:cxn>
                <a:cxn ang="0">
                  <a:pos x="46" y="31"/>
                </a:cxn>
                <a:cxn ang="0">
                  <a:pos x="45" y="35"/>
                </a:cxn>
                <a:cxn ang="0">
                  <a:pos x="43" y="38"/>
                </a:cxn>
                <a:cxn ang="0">
                  <a:pos x="40" y="41"/>
                </a:cxn>
                <a:cxn ang="0">
                  <a:pos x="37" y="43"/>
                </a:cxn>
                <a:cxn ang="0">
                  <a:pos x="35" y="44"/>
                </a:cxn>
                <a:cxn ang="0">
                  <a:pos x="31" y="46"/>
                </a:cxn>
                <a:cxn ang="0">
                  <a:pos x="28" y="46"/>
                </a:cxn>
                <a:cxn ang="0">
                  <a:pos x="23" y="47"/>
                </a:cxn>
                <a:cxn ang="0">
                  <a:pos x="0" y="47"/>
                </a:cxn>
                <a:cxn ang="0">
                  <a:pos x="20" y="41"/>
                </a:cxn>
                <a:cxn ang="0">
                  <a:pos x="24" y="41"/>
                </a:cxn>
                <a:cxn ang="0">
                  <a:pos x="28" y="40"/>
                </a:cxn>
                <a:cxn ang="0">
                  <a:pos x="31" y="39"/>
                </a:cxn>
                <a:cxn ang="0">
                  <a:pos x="33" y="38"/>
                </a:cxn>
                <a:cxn ang="0">
                  <a:pos x="36" y="36"/>
                </a:cxn>
                <a:cxn ang="0">
                  <a:pos x="37" y="32"/>
                </a:cxn>
                <a:cxn ang="0">
                  <a:pos x="38" y="28"/>
                </a:cxn>
                <a:cxn ang="0">
                  <a:pos x="39" y="24"/>
                </a:cxn>
                <a:cxn ang="0">
                  <a:pos x="38" y="17"/>
                </a:cxn>
                <a:cxn ang="0">
                  <a:pos x="36" y="12"/>
                </a:cxn>
                <a:cxn ang="0">
                  <a:pos x="32" y="9"/>
                </a:cxn>
                <a:cxn ang="0">
                  <a:pos x="29" y="7"/>
                </a:cxn>
                <a:cxn ang="0">
                  <a:pos x="24" y="6"/>
                </a:cxn>
                <a:cxn ang="0">
                  <a:pos x="20" y="5"/>
                </a:cxn>
                <a:cxn ang="0">
                  <a:pos x="8" y="41"/>
                </a:cxn>
              </a:cxnLst>
              <a:rect l="0" t="0" r="r" b="b"/>
              <a:pathLst>
                <a:path w="47" h="48">
                  <a:moveTo>
                    <a:pt x="0" y="47"/>
                  </a:moveTo>
                  <a:lnTo>
                    <a:pt x="0" y="0"/>
                  </a:lnTo>
                  <a:lnTo>
                    <a:pt x="18" y="0"/>
                  </a:lnTo>
                  <a:lnTo>
                    <a:pt x="22" y="0"/>
                  </a:lnTo>
                  <a:lnTo>
                    <a:pt x="25" y="0"/>
                  </a:lnTo>
                  <a:lnTo>
                    <a:pt x="28" y="1"/>
                  </a:lnTo>
                  <a:lnTo>
                    <a:pt x="30" y="1"/>
                  </a:lnTo>
                  <a:lnTo>
                    <a:pt x="32" y="1"/>
                  </a:lnTo>
                  <a:lnTo>
                    <a:pt x="35" y="2"/>
                  </a:lnTo>
                  <a:lnTo>
                    <a:pt x="36" y="3"/>
                  </a:lnTo>
                  <a:lnTo>
                    <a:pt x="38" y="4"/>
                  </a:lnTo>
                  <a:lnTo>
                    <a:pt x="40" y="6"/>
                  </a:lnTo>
                  <a:lnTo>
                    <a:pt x="41" y="7"/>
                  </a:lnTo>
                  <a:lnTo>
                    <a:pt x="44" y="10"/>
                  </a:lnTo>
                  <a:lnTo>
                    <a:pt x="45" y="12"/>
                  </a:lnTo>
                  <a:lnTo>
                    <a:pt x="45" y="15"/>
                  </a:lnTo>
                  <a:lnTo>
                    <a:pt x="46" y="17"/>
                  </a:lnTo>
                  <a:lnTo>
                    <a:pt x="46" y="21"/>
                  </a:lnTo>
                  <a:lnTo>
                    <a:pt x="46" y="24"/>
                  </a:lnTo>
                  <a:lnTo>
                    <a:pt x="46" y="26"/>
                  </a:lnTo>
                  <a:lnTo>
                    <a:pt x="46" y="28"/>
                  </a:lnTo>
                  <a:lnTo>
                    <a:pt x="46" y="31"/>
                  </a:lnTo>
                  <a:lnTo>
                    <a:pt x="45" y="33"/>
                  </a:lnTo>
                  <a:lnTo>
                    <a:pt x="45" y="35"/>
                  </a:lnTo>
                  <a:lnTo>
                    <a:pt x="44" y="37"/>
                  </a:lnTo>
                  <a:lnTo>
                    <a:pt x="43" y="38"/>
                  </a:lnTo>
                  <a:lnTo>
                    <a:pt x="41" y="39"/>
                  </a:lnTo>
                  <a:lnTo>
                    <a:pt x="40" y="41"/>
                  </a:lnTo>
                  <a:lnTo>
                    <a:pt x="39" y="42"/>
                  </a:lnTo>
                  <a:lnTo>
                    <a:pt x="37" y="43"/>
                  </a:lnTo>
                  <a:lnTo>
                    <a:pt x="36" y="43"/>
                  </a:lnTo>
                  <a:lnTo>
                    <a:pt x="35" y="44"/>
                  </a:lnTo>
                  <a:lnTo>
                    <a:pt x="33" y="45"/>
                  </a:lnTo>
                  <a:lnTo>
                    <a:pt x="31" y="46"/>
                  </a:lnTo>
                  <a:lnTo>
                    <a:pt x="30" y="46"/>
                  </a:lnTo>
                  <a:lnTo>
                    <a:pt x="28" y="46"/>
                  </a:lnTo>
                  <a:lnTo>
                    <a:pt x="24" y="46"/>
                  </a:lnTo>
                  <a:lnTo>
                    <a:pt x="23" y="47"/>
                  </a:lnTo>
                  <a:lnTo>
                    <a:pt x="20" y="47"/>
                  </a:lnTo>
                  <a:lnTo>
                    <a:pt x="0" y="47"/>
                  </a:lnTo>
                  <a:lnTo>
                    <a:pt x="8" y="41"/>
                  </a:lnTo>
                  <a:lnTo>
                    <a:pt x="20" y="41"/>
                  </a:lnTo>
                  <a:lnTo>
                    <a:pt x="23" y="41"/>
                  </a:lnTo>
                  <a:lnTo>
                    <a:pt x="24" y="41"/>
                  </a:lnTo>
                  <a:lnTo>
                    <a:pt x="26" y="41"/>
                  </a:lnTo>
                  <a:lnTo>
                    <a:pt x="28" y="40"/>
                  </a:lnTo>
                  <a:lnTo>
                    <a:pt x="30" y="40"/>
                  </a:lnTo>
                  <a:lnTo>
                    <a:pt x="31" y="39"/>
                  </a:lnTo>
                  <a:lnTo>
                    <a:pt x="32" y="39"/>
                  </a:lnTo>
                  <a:lnTo>
                    <a:pt x="33" y="38"/>
                  </a:lnTo>
                  <a:lnTo>
                    <a:pt x="35" y="37"/>
                  </a:lnTo>
                  <a:lnTo>
                    <a:pt x="36" y="36"/>
                  </a:lnTo>
                  <a:lnTo>
                    <a:pt x="37" y="34"/>
                  </a:lnTo>
                  <a:lnTo>
                    <a:pt x="37" y="32"/>
                  </a:lnTo>
                  <a:lnTo>
                    <a:pt x="38" y="30"/>
                  </a:lnTo>
                  <a:lnTo>
                    <a:pt x="38" y="28"/>
                  </a:lnTo>
                  <a:lnTo>
                    <a:pt x="39" y="26"/>
                  </a:lnTo>
                  <a:lnTo>
                    <a:pt x="39" y="24"/>
                  </a:lnTo>
                  <a:lnTo>
                    <a:pt x="39" y="20"/>
                  </a:lnTo>
                  <a:lnTo>
                    <a:pt x="38" y="17"/>
                  </a:lnTo>
                  <a:lnTo>
                    <a:pt x="37" y="14"/>
                  </a:lnTo>
                  <a:lnTo>
                    <a:pt x="36" y="12"/>
                  </a:lnTo>
                  <a:lnTo>
                    <a:pt x="35" y="10"/>
                  </a:lnTo>
                  <a:lnTo>
                    <a:pt x="32" y="9"/>
                  </a:lnTo>
                  <a:lnTo>
                    <a:pt x="31" y="8"/>
                  </a:lnTo>
                  <a:lnTo>
                    <a:pt x="29" y="7"/>
                  </a:lnTo>
                  <a:lnTo>
                    <a:pt x="26" y="6"/>
                  </a:lnTo>
                  <a:lnTo>
                    <a:pt x="24" y="6"/>
                  </a:lnTo>
                  <a:lnTo>
                    <a:pt x="23" y="5"/>
                  </a:lnTo>
                  <a:lnTo>
                    <a:pt x="20" y="5"/>
                  </a:lnTo>
                  <a:lnTo>
                    <a:pt x="8" y="5"/>
                  </a:lnTo>
                  <a:lnTo>
                    <a:pt x="8" y="41"/>
                  </a:lnTo>
                  <a:lnTo>
                    <a:pt x="0" y="47"/>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43" name="Freeform 319"/>
            <p:cNvSpPr>
              <a:spLocks/>
            </p:cNvSpPr>
            <p:nvPr/>
          </p:nvSpPr>
          <p:spPr bwMode="auto">
            <a:xfrm>
              <a:off x="4038" y="2751"/>
              <a:ext cx="42" cy="48"/>
            </a:xfrm>
            <a:custGeom>
              <a:avLst/>
              <a:gdLst/>
              <a:ahLst/>
              <a:cxnLst>
                <a:cxn ang="0">
                  <a:pos x="0" y="47"/>
                </a:cxn>
                <a:cxn ang="0">
                  <a:pos x="0" y="0"/>
                </a:cxn>
                <a:cxn ang="0">
                  <a:pos x="40" y="0"/>
                </a:cxn>
                <a:cxn ang="0">
                  <a:pos x="40" y="5"/>
                </a:cxn>
                <a:cxn ang="0">
                  <a:pos x="8" y="5"/>
                </a:cxn>
                <a:cxn ang="0">
                  <a:pos x="8" y="20"/>
                </a:cxn>
                <a:cxn ang="0">
                  <a:pos x="38" y="20"/>
                </a:cxn>
                <a:cxn ang="0">
                  <a:pos x="38" y="25"/>
                </a:cxn>
                <a:cxn ang="0">
                  <a:pos x="8" y="25"/>
                </a:cxn>
                <a:cxn ang="0">
                  <a:pos x="8" y="41"/>
                </a:cxn>
                <a:cxn ang="0">
                  <a:pos x="41" y="41"/>
                </a:cxn>
                <a:cxn ang="0">
                  <a:pos x="41" y="47"/>
                </a:cxn>
                <a:cxn ang="0">
                  <a:pos x="0" y="47"/>
                </a:cxn>
              </a:cxnLst>
              <a:rect l="0" t="0" r="r" b="b"/>
              <a:pathLst>
                <a:path w="42" h="48">
                  <a:moveTo>
                    <a:pt x="0" y="47"/>
                  </a:moveTo>
                  <a:lnTo>
                    <a:pt x="0" y="0"/>
                  </a:lnTo>
                  <a:lnTo>
                    <a:pt x="40" y="0"/>
                  </a:lnTo>
                  <a:lnTo>
                    <a:pt x="40" y="5"/>
                  </a:lnTo>
                  <a:lnTo>
                    <a:pt x="8" y="5"/>
                  </a:lnTo>
                  <a:lnTo>
                    <a:pt x="8" y="20"/>
                  </a:lnTo>
                  <a:lnTo>
                    <a:pt x="38" y="20"/>
                  </a:lnTo>
                  <a:lnTo>
                    <a:pt x="38" y="25"/>
                  </a:lnTo>
                  <a:lnTo>
                    <a:pt x="8" y="25"/>
                  </a:lnTo>
                  <a:lnTo>
                    <a:pt x="8" y="41"/>
                  </a:lnTo>
                  <a:lnTo>
                    <a:pt x="41" y="41"/>
                  </a:lnTo>
                  <a:lnTo>
                    <a:pt x="41" y="47"/>
                  </a:lnTo>
                  <a:lnTo>
                    <a:pt x="0" y="47"/>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44" name="Freeform 320"/>
            <p:cNvSpPr>
              <a:spLocks/>
            </p:cNvSpPr>
            <p:nvPr/>
          </p:nvSpPr>
          <p:spPr bwMode="auto">
            <a:xfrm>
              <a:off x="4092" y="2751"/>
              <a:ext cx="56" cy="48"/>
            </a:xfrm>
            <a:custGeom>
              <a:avLst/>
              <a:gdLst/>
              <a:ahLst/>
              <a:cxnLst>
                <a:cxn ang="0">
                  <a:pos x="23" y="47"/>
                </a:cxn>
                <a:cxn ang="0">
                  <a:pos x="0" y="0"/>
                </a:cxn>
                <a:cxn ang="0">
                  <a:pos x="10" y="0"/>
                </a:cxn>
                <a:cxn ang="0">
                  <a:pos x="24" y="34"/>
                </a:cxn>
                <a:cxn ang="0">
                  <a:pos x="25" y="36"/>
                </a:cxn>
                <a:cxn ang="0">
                  <a:pos x="26" y="38"/>
                </a:cxn>
                <a:cxn ang="0">
                  <a:pos x="28" y="40"/>
                </a:cxn>
                <a:cxn ang="0">
                  <a:pos x="28" y="42"/>
                </a:cxn>
                <a:cxn ang="0">
                  <a:pos x="29" y="40"/>
                </a:cxn>
                <a:cxn ang="0">
                  <a:pos x="30" y="37"/>
                </a:cxn>
                <a:cxn ang="0">
                  <a:pos x="30" y="36"/>
                </a:cxn>
                <a:cxn ang="0">
                  <a:pos x="31" y="34"/>
                </a:cxn>
                <a:cxn ang="0">
                  <a:pos x="48" y="0"/>
                </a:cxn>
                <a:cxn ang="0">
                  <a:pos x="55" y="0"/>
                </a:cxn>
                <a:cxn ang="0">
                  <a:pos x="32" y="47"/>
                </a:cxn>
                <a:cxn ang="0">
                  <a:pos x="23" y="47"/>
                </a:cxn>
              </a:cxnLst>
              <a:rect l="0" t="0" r="r" b="b"/>
              <a:pathLst>
                <a:path w="56" h="48">
                  <a:moveTo>
                    <a:pt x="23" y="47"/>
                  </a:moveTo>
                  <a:lnTo>
                    <a:pt x="0" y="0"/>
                  </a:lnTo>
                  <a:lnTo>
                    <a:pt x="10" y="0"/>
                  </a:lnTo>
                  <a:lnTo>
                    <a:pt x="24" y="34"/>
                  </a:lnTo>
                  <a:lnTo>
                    <a:pt x="25" y="36"/>
                  </a:lnTo>
                  <a:lnTo>
                    <a:pt x="26" y="38"/>
                  </a:lnTo>
                  <a:lnTo>
                    <a:pt x="28" y="40"/>
                  </a:lnTo>
                  <a:lnTo>
                    <a:pt x="28" y="42"/>
                  </a:lnTo>
                  <a:lnTo>
                    <a:pt x="29" y="40"/>
                  </a:lnTo>
                  <a:lnTo>
                    <a:pt x="30" y="37"/>
                  </a:lnTo>
                  <a:lnTo>
                    <a:pt x="30" y="36"/>
                  </a:lnTo>
                  <a:lnTo>
                    <a:pt x="31" y="34"/>
                  </a:lnTo>
                  <a:lnTo>
                    <a:pt x="48" y="0"/>
                  </a:lnTo>
                  <a:lnTo>
                    <a:pt x="55" y="0"/>
                  </a:lnTo>
                  <a:lnTo>
                    <a:pt x="32" y="47"/>
                  </a:lnTo>
                  <a:lnTo>
                    <a:pt x="23" y="47"/>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45" name="Freeform 321"/>
            <p:cNvSpPr>
              <a:spLocks/>
            </p:cNvSpPr>
            <p:nvPr/>
          </p:nvSpPr>
          <p:spPr bwMode="auto">
            <a:xfrm>
              <a:off x="4161" y="2751"/>
              <a:ext cx="2" cy="48"/>
            </a:xfrm>
            <a:custGeom>
              <a:avLst/>
              <a:gdLst/>
              <a:ahLst/>
              <a:cxnLst>
                <a:cxn ang="0">
                  <a:pos x="0" y="47"/>
                </a:cxn>
                <a:cxn ang="0">
                  <a:pos x="0" y="0"/>
                </a:cxn>
                <a:cxn ang="0">
                  <a:pos x="1" y="0"/>
                </a:cxn>
                <a:cxn ang="0">
                  <a:pos x="1" y="47"/>
                </a:cxn>
                <a:cxn ang="0">
                  <a:pos x="0" y="47"/>
                </a:cxn>
              </a:cxnLst>
              <a:rect l="0" t="0" r="r" b="b"/>
              <a:pathLst>
                <a:path w="2" h="48">
                  <a:moveTo>
                    <a:pt x="0" y="47"/>
                  </a:moveTo>
                  <a:lnTo>
                    <a:pt x="0" y="0"/>
                  </a:lnTo>
                  <a:lnTo>
                    <a:pt x="1" y="0"/>
                  </a:lnTo>
                  <a:lnTo>
                    <a:pt x="1" y="47"/>
                  </a:lnTo>
                  <a:lnTo>
                    <a:pt x="0" y="47"/>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46" name="Freeform 322"/>
            <p:cNvSpPr>
              <a:spLocks/>
            </p:cNvSpPr>
            <p:nvPr/>
          </p:nvSpPr>
          <p:spPr bwMode="auto">
            <a:xfrm>
              <a:off x="4185" y="2750"/>
              <a:ext cx="49" cy="50"/>
            </a:xfrm>
            <a:custGeom>
              <a:avLst/>
              <a:gdLst/>
              <a:ahLst/>
              <a:cxnLst>
                <a:cxn ang="0">
                  <a:pos x="48" y="33"/>
                </a:cxn>
                <a:cxn ang="0">
                  <a:pos x="45" y="40"/>
                </a:cxn>
                <a:cxn ang="0">
                  <a:pos x="40" y="45"/>
                </a:cxn>
                <a:cxn ang="0">
                  <a:pos x="33" y="48"/>
                </a:cxn>
                <a:cxn ang="0">
                  <a:pos x="25" y="49"/>
                </a:cxn>
                <a:cxn ang="0">
                  <a:pos x="18" y="48"/>
                </a:cxn>
                <a:cxn ang="0">
                  <a:pos x="11" y="46"/>
                </a:cxn>
                <a:cxn ang="0">
                  <a:pos x="6" y="42"/>
                </a:cxn>
                <a:cxn ang="0">
                  <a:pos x="2" y="37"/>
                </a:cxn>
                <a:cxn ang="0">
                  <a:pos x="1" y="31"/>
                </a:cxn>
                <a:cxn ang="0">
                  <a:pos x="0" y="25"/>
                </a:cxn>
                <a:cxn ang="0">
                  <a:pos x="0" y="21"/>
                </a:cxn>
                <a:cxn ang="0">
                  <a:pos x="1" y="17"/>
                </a:cxn>
                <a:cxn ang="0">
                  <a:pos x="2" y="14"/>
                </a:cxn>
                <a:cxn ang="0">
                  <a:pos x="2" y="11"/>
                </a:cxn>
                <a:cxn ang="0">
                  <a:pos x="7" y="7"/>
                </a:cxn>
                <a:cxn ang="0">
                  <a:pos x="12" y="3"/>
                </a:cxn>
                <a:cxn ang="0">
                  <a:pos x="18" y="1"/>
                </a:cxn>
                <a:cxn ang="0">
                  <a:pos x="25" y="0"/>
                </a:cxn>
                <a:cxn ang="0">
                  <a:pos x="32" y="1"/>
                </a:cxn>
                <a:cxn ang="0">
                  <a:pos x="39" y="4"/>
                </a:cxn>
                <a:cxn ang="0">
                  <a:pos x="44" y="8"/>
                </a:cxn>
                <a:cxn ang="0">
                  <a:pos x="46" y="14"/>
                </a:cxn>
                <a:cxn ang="0">
                  <a:pos x="37" y="13"/>
                </a:cxn>
                <a:cxn ang="0">
                  <a:pos x="35" y="10"/>
                </a:cxn>
                <a:cxn ang="0">
                  <a:pos x="31" y="7"/>
                </a:cxn>
                <a:cxn ang="0">
                  <a:pos x="27" y="6"/>
                </a:cxn>
                <a:cxn ang="0">
                  <a:pos x="22" y="6"/>
                </a:cxn>
                <a:cxn ang="0">
                  <a:pos x="17" y="7"/>
                </a:cxn>
                <a:cxn ang="0">
                  <a:pos x="13" y="10"/>
                </a:cxn>
                <a:cxn ang="0">
                  <a:pos x="10" y="13"/>
                </a:cxn>
                <a:cxn ang="0">
                  <a:pos x="8" y="18"/>
                </a:cxn>
                <a:cxn ang="0">
                  <a:pos x="8" y="22"/>
                </a:cxn>
                <a:cxn ang="0">
                  <a:pos x="8" y="27"/>
                </a:cxn>
                <a:cxn ang="0">
                  <a:pos x="8" y="32"/>
                </a:cxn>
                <a:cxn ang="0">
                  <a:pos x="10" y="36"/>
                </a:cxn>
                <a:cxn ang="0">
                  <a:pos x="13" y="40"/>
                </a:cxn>
                <a:cxn ang="0">
                  <a:pos x="18" y="42"/>
                </a:cxn>
                <a:cxn ang="0">
                  <a:pos x="22" y="43"/>
                </a:cxn>
                <a:cxn ang="0">
                  <a:pos x="27" y="43"/>
                </a:cxn>
                <a:cxn ang="0">
                  <a:pos x="32" y="42"/>
                </a:cxn>
                <a:cxn ang="0">
                  <a:pos x="36" y="39"/>
                </a:cxn>
                <a:cxn ang="0">
                  <a:pos x="39" y="34"/>
                </a:cxn>
                <a:cxn ang="0">
                  <a:pos x="40" y="31"/>
                </a:cxn>
              </a:cxnLst>
              <a:rect l="0" t="0" r="r" b="b"/>
              <a:pathLst>
                <a:path w="49" h="50">
                  <a:moveTo>
                    <a:pt x="40" y="31"/>
                  </a:moveTo>
                  <a:lnTo>
                    <a:pt x="48" y="33"/>
                  </a:lnTo>
                  <a:lnTo>
                    <a:pt x="46" y="36"/>
                  </a:lnTo>
                  <a:lnTo>
                    <a:pt x="45" y="40"/>
                  </a:lnTo>
                  <a:lnTo>
                    <a:pt x="42" y="42"/>
                  </a:lnTo>
                  <a:lnTo>
                    <a:pt x="40" y="45"/>
                  </a:lnTo>
                  <a:lnTo>
                    <a:pt x="37" y="46"/>
                  </a:lnTo>
                  <a:lnTo>
                    <a:pt x="33" y="48"/>
                  </a:lnTo>
                  <a:lnTo>
                    <a:pt x="29" y="48"/>
                  </a:lnTo>
                  <a:lnTo>
                    <a:pt x="25" y="49"/>
                  </a:lnTo>
                  <a:lnTo>
                    <a:pt x="20" y="48"/>
                  </a:lnTo>
                  <a:lnTo>
                    <a:pt x="18" y="48"/>
                  </a:lnTo>
                  <a:lnTo>
                    <a:pt x="13" y="48"/>
                  </a:lnTo>
                  <a:lnTo>
                    <a:pt x="11" y="46"/>
                  </a:lnTo>
                  <a:lnTo>
                    <a:pt x="8" y="45"/>
                  </a:lnTo>
                  <a:lnTo>
                    <a:pt x="6" y="42"/>
                  </a:lnTo>
                  <a:lnTo>
                    <a:pt x="3" y="39"/>
                  </a:lnTo>
                  <a:lnTo>
                    <a:pt x="2" y="37"/>
                  </a:lnTo>
                  <a:lnTo>
                    <a:pt x="2" y="34"/>
                  </a:lnTo>
                  <a:lnTo>
                    <a:pt x="1" y="31"/>
                  </a:lnTo>
                  <a:lnTo>
                    <a:pt x="0" y="27"/>
                  </a:lnTo>
                  <a:lnTo>
                    <a:pt x="0" y="25"/>
                  </a:lnTo>
                  <a:lnTo>
                    <a:pt x="0" y="23"/>
                  </a:lnTo>
                  <a:lnTo>
                    <a:pt x="0" y="21"/>
                  </a:lnTo>
                  <a:lnTo>
                    <a:pt x="1" y="19"/>
                  </a:lnTo>
                  <a:lnTo>
                    <a:pt x="1" y="17"/>
                  </a:lnTo>
                  <a:lnTo>
                    <a:pt x="1" y="16"/>
                  </a:lnTo>
                  <a:lnTo>
                    <a:pt x="2" y="14"/>
                  </a:lnTo>
                  <a:lnTo>
                    <a:pt x="2" y="13"/>
                  </a:lnTo>
                  <a:lnTo>
                    <a:pt x="2" y="11"/>
                  </a:lnTo>
                  <a:lnTo>
                    <a:pt x="4" y="9"/>
                  </a:lnTo>
                  <a:lnTo>
                    <a:pt x="7" y="7"/>
                  </a:lnTo>
                  <a:lnTo>
                    <a:pt x="9" y="5"/>
                  </a:lnTo>
                  <a:lnTo>
                    <a:pt x="12" y="3"/>
                  </a:lnTo>
                  <a:lnTo>
                    <a:pt x="16" y="2"/>
                  </a:lnTo>
                  <a:lnTo>
                    <a:pt x="18" y="1"/>
                  </a:lnTo>
                  <a:lnTo>
                    <a:pt x="21" y="1"/>
                  </a:lnTo>
                  <a:lnTo>
                    <a:pt x="25" y="0"/>
                  </a:lnTo>
                  <a:lnTo>
                    <a:pt x="28" y="1"/>
                  </a:lnTo>
                  <a:lnTo>
                    <a:pt x="32" y="1"/>
                  </a:lnTo>
                  <a:lnTo>
                    <a:pt x="36" y="2"/>
                  </a:lnTo>
                  <a:lnTo>
                    <a:pt x="39" y="4"/>
                  </a:lnTo>
                  <a:lnTo>
                    <a:pt x="41" y="6"/>
                  </a:lnTo>
                  <a:lnTo>
                    <a:pt x="44" y="8"/>
                  </a:lnTo>
                  <a:lnTo>
                    <a:pt x="45" y="11"/>
                  </a:lnTo>
                  <a:lnTo>
                    <a:pt x="46" y="14"/>
                  </a:lnTo>
                  <a:lnTo>
                    <a:pt x="39" y="16"/>
                  </a:lnTo>
                  <a:lnTo>
                    <a:pt x="37" y="13"/>
                  </a:lnTo>
                  <a:lnTo>
                    <a:pt x="36" y="11"/>
                  </a:lnTo>
                  <a:lnTo>
                    <a:pt x="35" y="10"/>
                  </a:lnTo>
                  <a:lnTo>
                    <a:pt x="33" y="8"/>
                  </a:lnTo>
                  <a:lnTo>
                    <a:pt x="31" y="7"/>
                  </a:lnTo>
                  <a:lnTo>
                    <a:pt x="29" y="6"/>
                  </a:lnTo>
                  <a:lnTo>
                    <a:pt x="27" y="6"/>
                  </a:lnTo>
                  <a:lnTo>
                    <a:pt x="25" y="6"/>
                  </a:lnTo>
                  <a:lnTo>
                    <a:pt x="22" y="6"/>
                  </a:lnTo>
                  <a:lnTo>
                    <a:pt x="19" y="6"/>
                  </a:lnTo>
                  <a:lnTo>
                    <a:pt x="17" y="7"/>
                  </a:lnTo>
                  <a:lnTo>
                    <a:pt x="15" y="8"/>
                  </a:lnTo>
                  <a:lnTo>
                    <a:pt x="13" y="10"/>
                  </a:lnTo>
                  <a:lnTo>
                    <a:pt x="11" y="12"/>
                  </a:lnTo>
                  <a:lnTo>
                    <a:pt x="10" y="13"/>
                  </a:lnTo>
                  <a:lnTo>
                    <a:pt x="9" y="16"/>
                  </a:lnTo>
                  <a:lnTo>
                    <a:pt x="8" y="18"/>
                  </a:lnTo>
                  <a:lnTo>
                    <a:pt x="8" y="20"/>
                  </a:lnTo>
                  <a:lnTo>
                    <a:pt x="8" y="22"/>
                  </a:lnTo>
                  <a:lnTo>
                    <a:pt x="8" y="25"/>
                  </a:lnTo>
                  <a:lnTo>
                    <a:pt x="8" y="27"/>
                  </a:lnTo>
                  <a:lnTo>
                    <a:pt x="8" y="30"/>
                  </a:lnTo>
                  <a:lnTo>
                    <a:pt x="8" y="32"/>
                  </a:lnTo>
                  <a:lnTo>
                    <a:pt x="9" y="34"/>
                  </a:lnTo>
                  <a:lnTo>
                    <a:pt x="10" y="36"/>
                  </a:lnTo>
                  <a:lnTo>
                    <a:pt x="11" y="38"/>
                  </a:lnTo>
                  <a:lnTo>
                    <a:pt x="13" y="40"/>
                  </a:lnTo>
                  <a:lnTo>
                    <a:pt x="16" y="42"/>
                  </a:lnTo>
                  <a:lnTo>
                    <a:pt x="18" y="42"/>
                  </a:lnTo>
                  <a:lnTo>
                    <a:pt x="20" y="43"/>
                  </a:lnTo>
                  <a:lnTo>
                    <a:pt x="22" y="43"/>
                  </a:lnTo>
                  <a:lnTo>
                    <a:pt x="25" y="43"/>
                  </a:lnTo>
                  <a:lnTo>
                    <a:pt x="27" y="43"/>
                  </a:lnTo>
                  <a:lnTo>
                    <a:pt x="29" y="42"/>
                  </a:lnTo>
                  <a:lnTo>
                    <a:pt x="32" y="42"/>
                  </a:lnTo>
                  <a:lnTo>
                    <a:pt x="35" y="40"/>
                  </a:lnTo>
                  <a:lnTo>
                    <a:pt x="36" y="39"/>
                  </a:lnTo>
                  <a:lnTo>
                    <a:pt x="38" y="37"/>
                  </a:lnTo>
                  <a:lnTo>
                    <a:pt x="39" y="34"/>
                  </a:lnTo>
                  <a:lnTo>
                    <a:pt x="40" y="32"/>
                  </a:lnTo>
                  <a:lnTo>
                    <a:pt x="40" y="31"/>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47" name="Freeform 323"/>
            <p:cNvSpPr>
              <a:spLocks/>
            </p:cNvSpPr>
            <p:nvPr/>
          </p:nvSpPr>
          <p:spPr bwMode="auto">
            <a:xfrm>
              <a:off x="4252" y="2751"/>
              <a:ext cx="43" cy="48"/>
            </a:xfrm>
            <a:custGeom>
              <a:avLst/>
              <a:gdLst/>
              <a:ahLst/>
              <a:cxnLst>
                <a:cxn ang="0">
                  <a:pos x="0" y="47"/>
                </a:cxn>
                <a:cxn ang="0">
                  <a:pos x="0" y="0"/>
                </a:cxn>
                <a:cxn ang="0">
                  <a:pos x="41" y="0"/>
                </a:cxn>
                <a:cxn ang="0">
                  <a:pos x="41" y="5"/>
                </a:cxn>
                <a:cxn ang="0">
                  <a:pos x="8" y="5"/>
                </a:cxn>
                <a:cxn ang="0">
                  <a:pos x="8" y="20"/>
                </a:cxn>
                <a:cxn ang="0">
                  <a:pos x="39" y="20"/>
                </a:cxn>
                <a:cxn ang="0">
                  <a:pos x="39" y="25"/>
                </a:cxn>
                <a:cxn ang="0">
                  <a:pos x="8" y="25"/>
                </a:cxn>
                <a:cxn ang="0">
                  <a:pos x="8" y="41"/>
                </a:cxn>
                <a:cxn ang="0">
                  <a:pos x="42" y="41"/>
                </a:cxn>
                <a:cxn ang="0">
                  <a:pos x="42" y="47"/>
                </a:cxn>
                <a:cxn ang="0">
                  <a:pos x="0" y="47"/>
                </a:cxn>
              </a:cxnLst>
              <a:rect l="0" t="0" r="r" b="b"/>
              <a:pathLst>
                <a:path w="43" h="48">
                  <a:moveTo>
                    <a:pt x="0" y="47"/>
                  </a:moveTo>
                  <a:lnTo>
                    <a:pt x="0" y="0"/>
                  </a:lnTo>
                  <a:lnTo>
                    <a:pt x="41" y="0"/>
                  </a:lnTo>
                  <a:lnTo>
                    <a:pt x="41" y="5"/>
                  </a:lnTo>
                  <a:lnTo>
                    <a:pt x="8" y="5"/>
                  </a:lnTo>
                  <a:lnTo>
                    <a:pt x="8" y="20"/>
                  </a:lnTo>
                  <a:lnTo>
                    <a:pt x="39" y="20"/>
                  </a:lnTo>
                  <a:lnTo>
                    <a:pt x="39" y="25"/>
                  </a:lnTo>
                  <a:lnTo>
                    <a:pt x="8" y="25"/>
                  </a:lnTo>
                  <a:lnTo>
                    <a:pt x="8" y="41"/>
                  </a:lnTo>
                  <a:lnTo>
                    <a:pt x="42" y="41"/>
                  </a:lnTo>
                  <a:lnTo>
                    <a:pt x="42" y="47"/>
                  </a:lnTo>
                  <a:lnTo>
                    <a:pt x="0" y="47"/>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48" name="Freeform 324"/>
            <p:cNvSpPr>
              <a:spLocks/>
            </p:cNvSpPr>
            <p:nvPr/>
          </p:nvSpPr>
          <p:spPr bwMode="auto">
            <a:xfrm>
              <a:off x="4312" y="2750"/>
              <a:ext cx="45" cy="50"/>
            </a:xfrm>
            <a:custGeom>
              <a:avLst/>
              <a:gdLst/>
              <a:ahLst/>
              <a:cxnLst>
                <a:cxn ang="0">
                  <a:pos x="7" y="34"/>
                </a:cxn>
                <a:cxn ang="0">
                  <a:pos x="9" y="38"/>
                </a:cxn>
                <a:cxn ang="0">
                  <a:pos x="14" y="42"/>
                </a:cxn>
                <a:cxn ang="0">
                  <a:pos x="19" y="43"/>
                </a:cxn>
                <a:cxn ang="0">
                  <a:pos x="25" y="43"/>
                </a:cxn>
                <a:cxn ang="0">
                  <a:pos x="30" y="42"/>
                </a:cxn>
                <a:cxn ang="0">
                  <a:pos x="34" y="40"/>
                </a:cxn>
                <a:cxn ang="0">
                  <a:pos x="36" y="38"/>
                </a:cxn>
                <a:cxn ang="0">
                  <a:pos x="36" y="34"/>
                </a:cxn>
                <a:cxn ang="0">
                  <a:pos x="35" y="32"/>
                </a:cxn>
                <a:cxn ang="0">
                  <a:pos x="32" y="30"/>
                </a:cxn>
                <a:cxn ang="0">
                  <a:pos x="27" y="28"/>
                </a:cxn>
                <a:cxn ang="0">
                  <a:pos x="17" y="25"/>
                </a:cxn>
                <a:cxn ang="0">
                  <a:pos x="9" y="24"/>
                </a:cxn>
                <a:cxn ang="0">
                  <a:pos x="6" y="21"/>
                </a:cxn>
                <a:cxn ang="0">
                  <a:pos x="2" y="16"/>
                </a:cxn>
                <a:cxn ang="0">
                  <a:pos x="2" y="12"/>
                </a:cxn>
                <a:cxn ang="0">
                  <a:pos x="3" y="7"/>
                </a:cxn>
                <a:cxn ang="0">
                  <a:pos x="9" y="2"/>
                </a:cxn>
                <a:cxn ang="0">
                  <a:pos x="16" y="1"/>
                </a:cxn>
                <a:cxn ang="0">
                  <a:pos x="24" y="0"/>
                </a:cxn>
                <a:cxn ang="0">
                  <a:pos x="32" y="1"/>
                </a:cxn>
                <a:cxn ang="0">
                  <a:pos x="38" y="5"/>
                </a:cxn>
                <a:cxn ang="0">
                  <a:pos x="42" y="10"/>
                </a:cxn>
                <a:cxn ang="0">
                  <a:pos x="35" y="14"/>
                </a:cxn>
                <a:cxn ang="0">
                  <a:pos x="33" y="9"/>
                </a:cxn>
                <a:cxn ang="0">
                  <a:pos x="27" y="6"/>
                </a:cxn>
                <a:cxn ang="0">
                  <a:pos x="19" y="6"/>
                </a:cxn>
                <a:cxn ang="0">
                  <a:pos x="12" y="8"/>
                </a:cxn>
                <a:cxn ang="0">
                  <a:pos x="9" y="11"/>
                </a:cxn>
                <a:cxn ang="0">
                  <a:pos x="10" y="15"/>
                </a:cxn>
                <a:cxn ang="0">
                  <a:pos x="12" y="18"/>
                </a:cxn>
                <a:cxn ang="0">
                  <a:pos x="23" y="20"/>
                </a:cxn>
                <a:cxn ang="0">
                  <a:pos x="33" y="23"/>
                </a:cxn>
                <a:cxn ang="0">
                  <a:pos x="38" y="25"/>
                </a:cxn>
                <a:cxn ang="0">
                  <a:pos x="42" y="30"/>
                </a:cxn>
                <a:cxn ang="0">
                  <a:pos x="44" y="35"/>
                </a:cxn>
                <a:cxn ang="0">
                  <a:pos x="42" y="40"/>
                </a:cxn>
                <a:cxn ang="0">
                  <a:pos x="38" y="45"/>
                </a:cxn>
                <a:cxn ang="0">
                  <a:pos x="32" y="48"/>
                </a:cxn>
                <a:cxn ang="0">
                  <a:pos x="24" y="49"/>
                </a:cxn>
                <a:cxn ang="0">
                  <a:pos x="14" y="48"/>
                </a:cxn>
                <a:cxn ang="0">
                  <a:pos x="6" y="45"/>
                </a:cxn>
                <a:cxn ang="0">
                  <a:pos x="2" y="39"/>
                </a:cxn>
                <a:cxn ang="0">
                  <a:pos x="0" y="32"/>
                </a:cxn>
              </a:cxnLst>
              <a:rect l="0" t="0" r="r" b="b"/>
              <a:pathLst>
                <a:path w="45" h="50">
                  <a:moveTo>
                    <a:pt x="0" y="32"/>
                  </a:moveTo>
                  <a:lnTo>
                    <a:pt x="7" y="32"/>
                  </a:lnTo>
                  <a:lnTo>
                    <a:pt x="7" y="34"/>
                  </a:lnTo>
                  <a:lnTo>
                    <a:pt x="8" y="36"/>
                  </a:lnTo>
                  <a:lnTo>
                    <a:pt x="9" y="37"/>
                  </a:lnTo>
                  <a:lnTo>
                    <a:pt x="9" y="38"/>
                  </a:lnTo>
                  <a:lnTo>
                    <a:pt x="10" y="39"/>
                  </a:lnTo>
                  <a:lnTo>
                    <a:pt x="11" y="40"/>
                  </a:lnTo>
                  <a:lnTo>
                    <a:pt x="14" y="42"/>
                  </a:lnTo>
                  <a:lnTo>
                    <a:pt x="15" y="42"/>
                  </a:lnTo>
                  <a:lnTo>
                    <a:pt x="16" y="42"/>
                  </a:lnTo>
                  <a:lnTo>
                    <a:pt x="19" y="43"/>
                  </a:lnTo>
                  <a:lnTo>
                    <a:pt x="20" y="43"/>
                  </a:lnTo>
                  <a:lnTo>
                    <a:pt x="24" y="43"/>
                  </a:lnTo>
                  <a:lnTo>
                    <a:pt x="25" y="43"/>
                  </a:lnTo>
                  <a:lnTo>
                    <a:pt x="27" y="43"/>
                  </a:lnTo>
                  <a:lnTo>
                    <a:pt x="28" y="43"/>
                  </a:lnTo>
                  <a:lnTo>
                    <a:pt x="30" y="42"/>
                  </a:lnTo>
                  <a:lnTo>
                    <a:pt x="32" y="42"/>
                  </a:lnTo>
                  <a:lnTo>
                    <a:pt x="33" y="41"/>
                  </a:lnTo>
                  <a:lnTo>
                    <a:pt x="34" y="40"/>
                  </a:lnTo>
                  <a:lnTo>
                    <a:pt x="35" y="39"/>
                  </a:lnTo>
                  <a:lnTo>
                    <a:pt x="36" y="39"/>
                  </a:lnTo>
                  <a:lnTo>
                    <a:pt x="36" y="38"/>
                  </a:lnTo>
                  <a:lnTo>
                    <a:pt x="36" y="36"/>
                  </a:lnTo>
                  <a:lnTo>
                    <a:pt x="36" y="35"/>
                  </a:lnTo>
                  <a:lnTo>
                    <a:pt x="36" y="34"/>
                  </a:lnTo>
                  <a:lnTo>
                    <a:pt x="36" y="33"/>
                  </a:lnTo>
                  <a:lnTo>
                    <a:pt x="36" y="33"/>
                  </a:lnTo>
                  <a:lnTo>
                    <a:pt x="35" y="32"/>
                  </a:lnTo>
                  <a:lnTo>
                    <a:pt x="35" y="31"/>
                  </a:lnTo>
                  <a:lnTo>
                    <a:pt x="33" y="30"/>
                  </a:lnTo>
                  <a:lnTo>
                    <a:pt x="32" y="30"/>
                  </a:lnTo>
                  <a:lnTo>
                    <a:pt x="30" y="29"/>
                  </a:lnTo>
                  <a:lnTo>
                    <a:pt x="28" y="28"/>
                  </a:lnTo>
                  <a:lnTo>
                    <a:pt x="27" y="28"/>
                  </a:lnTo>
                  <a:lnTo>
                    <a:pt x="24" y="27"/>
                  </a:lnTo>
                  <a:lnTo>
                    <a:pt x="20" y="26"/>
                  </a:lnTo>
                  <a:lnTo>
                    <a:pt x="17" y="25"/>
                  </a:lnTo>
                  <a:lnTo>
                    <a:pt x="14" y="25"/>
                  </a:lnTo>
                  <a:lnTo>
                    <a:pt x="11" y="24"/>
                  </a:lnTo>
                  <a:lnTo>
                    <a:pt x="9" y="24"/>
                  </a:lnTo>
                  <a:lnTo>
                    <a:pt x="8" y="23"/>
                  </a:lnTo>
                  <a:lnTo>
                    <a:pt x="7" y="22"/>
                  </a:lnTo>
                  <a:lnTo>
                    <a:pt x="6" y="21"/>
                  </a:lnTo>
                  <a:lnTo>
                    <a:pt x="3" y="19"/>
                  </a:lnTo>
                  <a:lnTo>
                    <a:pt x="3" y="18"/>
                  </a:lnTo>
                  <a:lnTo>
                    <a:pt x="2" y="16"/>
                  </a:lnTo>
                  <a:lnTo>
                    <a:pt x="2" y="15"/>
                  </a:lnTo>
                  <a:lnTo>
                    <a:pt x="2" y="13"/>
                  </a:lnTo>
                  <a:lnTo>
                    <a:pt x="2" y="12"/>
                  </a:lnTo>
                  <a:lnTo>
                    <a:pt x="2" y="10"/>
                  </a:lnTo>
                  <a:lnTo>
                    <a:pt x="3" y="8"/>
                  </a:lnTo>
                  <a:lnTo>
                    <a:pt x="3" y="7"/>
                  </a:lnTo>
                  <a:lnTo>
                    <a:pt x="6" y="5"/>
                  </a:lnTo>
                  <a:lnTo>
                    <a:pt x="7" y="4"/>
                  </a:lnTo>
                  <a:lnTo>
                    <a:pt x="9" y="2"/>
                  </a:lnTo>
                  <a:lnTo>
                    <a:pt x="11" y="1"/>
                  </a:lnTo>
                  <a:lnTo>
                    <a:pt x="14" y="1"/>
                  </a:lnTo>
                  <a:lnTo>
                    <a:pt x="16" y="1"/>
                  </a:lnTo>
                  <a:lnTo>
                    <a:pt x="18" y="0"/>
                  </a:lnTo>
                  <a:lnTo>
                    <a:pt x="20" y="0"/>
                  </a:lnTo>
                  <a:lnTo>
                    <a:pt x="24" y="0"/>
                  </a:lnTo>
                  <a:lnTo>
                    <a:pt x="27" y="1"/>
                  </a:lnTo>
                  <a:lnTo>
                    <a:pt x="29" y="1"/>
                  </a:lnTo>
                  <a:lnTo>
                    <a:pt x="32" y="1"/>
                  </a:lnTo>
                  <a:lnTo>
                    <a:pt x="35" y="2"/>
                  </a:lnTo>
                  <a:lnTo>
                    <a:pt x="36" y="4"/>
                  </a:lnTo>
                  <a:lnTo>
                    <a:pt x="38" y="5"/>
                  </a:lnTo>
                  <a:lnTo>
                    <a:pt x="39" y="7"/>
                  </a:lnTo>
                  <a:lnTo>
                    <a:pt x="41" y="8"/>
                  </a:lnTo>
                  <a:lnTo>
                    <a:pt x="42" y="10"/>
                  </a:lnTo>
                  <a:lnTo>
                    <a:pt x="42" y="12"/>
                  </a:lnTo>
                  <a:lnTo>
                    <a:pt x="42" y="14"/>
                  </a:lnTo>
                  <a:lnTo>
                    <a:pt x="35" y="14"/>
                  </a:lnTo>
                  <a:lnTo>
                    <a:pt x="35" y="12"/>
                  </a:lnTo>
                  <a:lnTo>
                    <a:pt x="34" y="10"/>
                  </a:lnTo>
                  <a:lnTo>
                    <a:pt x="33" y="9"/>
                  </a:lnTo>
                  <a:lnTo>
                    <a:pt x="32" y="8"/>
                  </a:lnTo>
                  <a:lnTo>
                    <a:pt x="29" y="7"/>
                  </a:lnTo>
                  <a:lnTo>
                    <a:pt x="27" y="6"/>
                  </a:lnTo>
                  <a:lnTo>
                    <a:pt x="25" y="6"/>
                  </a:lnTo>
                  <a:lnTo>
                    <a:pt x="23" y="6"/>
                  </a:lnTo>
                  <a:lnTo>
                    <a:pt x="19" y="6"/>
                  </a:lnTo>
                  <a:lnTo>
                    <a:pt x="16" y="6"/>
                  </a:lnTo>
                  <a:lnTo>
                    <a:pt x="14" y="7"/>
                  </a:lnTo>
                  <a:lnTo>
                    <a:pt x="12" y="8"/>
                  </a:lnTo>
                  <a:lnTo>
                    <a:pt x="11" y="9"/>
                  </a:lnTo>
                  <a:lnTo>
                    <a:pt x="10" y="10"/>
                  </a:lnTo>
                  <a:lnTo>
                    <a:pt x="9" y="11"/>
                  </a:lnTo>
                  <a:lnTo>
                    <a:pt x="9" y="13"/>
                  </a:lnTo>
                  <a:lnTo>
                    <a:pt x="9" y="14"/>
                  </a:lnTo>
                  <a:lnTo>
                    <a:pt x="10" y="15"/>
                  </a:lnTo>
                  <a:lnTo>
                    <a:pt x="10" y="16"/>
                  </a:lnTo>
                  <a:lnTo>
                    <a:pt x="11" y="17"/>
                  </a:lnTo>
                  <a:lnTo>
                    <a:pt x="12" y="18"/>
                  </a:lnTo>
                  <a:lnTo>
                    <a:pt x="15" y="19"/>
                  </a:lnTo>
                  <a:lnTo>
                    <a:pt x="18" y="20"/>
                  </a:lnTo>
                  <a:lnTo>
                    <a:pt x="23" y="20"/>
                  </a:lnTo>
                  <a:lnTo>
                    <a:pt x="26" y="21"/>
                  </a:lnTo>
                  <a:lnTo>
                    <a:pt x="29" y="22"/>
                  </a:lnTo>
                  <a:lnTo>
                    <a:pt x="33" y="23"/>
                  </a:lnTo>
                  <a:lnTo>
                    <a:pt x="35" y="24"/>
                  </a:lnTo>
                  <a:lnTo>
                    <a:pt x="36" y="25"/>
                  </a:lnTo>
                  <a:lnTo>
                    <a:pt x="38" y="25"/>
                  </a:lnTo>
                  <a:lnTo>
                    <a:pt x="41" y="27"/>
                  </a:lnTo>
                  <a:lnTo>
                    <a:pt x="42" y="28"/>
                  </a:lnTo>
                  <a:lnTo>
                    <a:pt x="42" y="30"/>
                  </a:lnTo>
                  <a:lnTo>
                    <a:pt x="43" y="31"/>
                  </a:lnTo>
                  <a:lnTo>
                    <a:pt x="44" y="33"/>
                  </a:lnTo>
                  <a:lnTo>
                    <a:pt x="44" y="35"/>
                  </a:lnTo>
                  <a:lnTo>
                    <a:pt x="44" y="36"/>
                  </a:lnTo>
                  <a:lnTo>
                    <a:pt x="43" y="38"/>
                  </a:lnTo>
                  <a:lnTo>
                    <a:pt x="42" y="40"/>
                  </a:lnTo>
                  <a:lnTo>
                    <a:pt x="42" y="42"/>
                  </a:lnTo>
                  <a:lnTo>
                    <a:pt x="41" y="44"/>
                  </a:lnTo>
                  <a:lnTo>
                    <a:pt x="38" y="45"/>
                  </a:lnTo>
                  <a:lnTo>
                    <a:pt x="36" y="46"/>
                  </a:lnTo>
                  <a:lnTo>
                    <a:pt x="35" y="48"/>
                  </a:lnTo>
                  <a:lnTo>
                    <a:pt x="32" y="48"/>
                  </a:lnTo>
                  <a:lnTo>
                    <a:pt x="29" y="48"/>
                  </a:lnTo>
                  <a:lnTo>
                    <a:pt x="26" y="49"/>
                  </a:lnTo>
                  <a:lnTo>
                    <a:pt x="24" y="49"/>
                  </a:lnTo>
                  <a:lnTo>
                    <a:pt x="19" y="49"/>
                  </a:lnTo>
                  <a:lnTo>
                    <a:pt x="16" y="48"/>
                  </a:lnTo>
                  <a:lnTo>
                    <a:pt x="14" y="48"/>
                  </a:lnTo>
                  <a:lnTo>
                    <a:pt x="10" y="48"/>
                  </a:lnTo>
                  <a:lnTo>
                    <a:pt x="8" y="46"/>
                  </a:lnTo>
                  <a:lnTo>
                    <a:pt x="6" y="45"/>
                  </a:lnTo>
                  <a:lnTo>
                    <a:pt x="3" y="43"/>
                  </a:lnTo>
                  <a:lnTo>
                    <a:pt x="2" y="42"/>
                  </a:lnTo>
                  <a:lnTo>
                    <a:pt x="2" y="39"/>
                  </a:lnTo>
                  <a:lnTo>
                    <a:pt x="1" y="37"/>
                  </a:lnTo>
                  <a:lnTo>
                    <a:pt x="0" y="34"/>
                  </a:lnTo>
                  <a:lnTo>
                    <a:pt x="0" y="32"/>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49" name="Freeform 325"/>
            <p:cNvSpPr>
              <a:spLocks/>
            </p:cNvSpPr>
            <p:nvPr/>
          </p:nvSpPr>
          <p:spPr bwMode="auto">
            <a:xfrm>
              <a:off x="1442" y="3786"/>
              <a:ext cx="55" cy="47"/>
            </a:xfrm>
            <a:custGeom>
              <a:avLst/>
              <a:gdLst/>
              <a:ahLst/>
              <a:cxnLst>
                <a:cxn ang="0">
                  <a:pos x="0" y="46"/>
                </a:cxn>
                <a:cxn ang="0">
                  <a:pos x="21" y="0"/>
                </a:cxn>
                <a:cxn ang="0">
                  <a:pos x="31" y="0"/>
                </a:cxn>
                <a:cxn ang="0">
                  <a:pos x="54" y="46"/>
                </a:cxn>
                <a:cxn ang="0">
                  <a:pos x="45" y="46"/>
                </a:cxn>
                <a:cxn ang="0">
                  <a:pos x="39" y="32"/>
                </a:cxn>
                <a:cxn ang="0">
                  <a:pos x="13" y="32"/>
                </a:cxn>
                <a:cxn ang="0">
                  <a:pos x="8" y="46"/>
                </a:cxn>
                <a:cxn ang="0">
                  <a:pos x="0" y="46"/>
                </a:cxn>
                <a:cxn ang="0">
                  <a:pos x="16" y="27"/>
                </a:cxn>
                <a:cxn ang="0">
                  <a:pos x="35" y="27"/>
                </a:cxn>
                <a:cxn ang="0">
                  <a:pos x="31" y="15"/>
                </a:cxn>
                <a:cxn ang="0">
                  <a:pos x="29" y="12"/>
                </a:cxn>
                <a:cxn ang="0">
                  <a:pos x="27" y="9"/>
                </a:cxn>
                <a:cxn ang="0">
                  <a:pos x="27" y="7"/>
                </a:cxn>
                <a:cxn ang="0">
                  <a:pos x="26" y="5"/>
                </a:cxn>
                <a:cxn ang="0">
                  <a:pos x="25" y="7"/>
                </a:cxn>
                <a:cxn ang="0">
                  <a:pos x="23" y="10"/>
                </a:cxn>
                <a:cxn ang="0">
                  <a:pos x="23" y="12"/>
                </a:cxn>
                <a:cxn ang="0">
                  <a:pos x="22" y="14"/>
                </a:cxn>
                <a:cxn ang="0">
                  <a:pos x="16" y="27"/>
                </a:cxn>
                <a:cxn ang="0">
                  <a:pos x="0" y="46"/>
                </a:cxn>
              </a:cxnLst>
              <a:rect l="0" t="0" r="r" b="b"/>
              <a:pathLst>
                <a:path w="55" h="47">
                  <a:moveTo>
                    <a:pt x="0" y="46"/>
                  </a:moveTo>
                  <a:lnTo>
                    <a:pt x="21" y="0"/>
                  </a:lnTo>
                  <a:lnTo>
                    <a:pt x="31" y="0"/>
                  </a:lnTo>
                  <a:lnTo>
                    <a:pt x="54" y="46"/>
                  </a:lnTo>
                  <a:lnTo>
                    <a:pt x="45" y="46"/>
                  </a:lnTo>
                  <a:lnTo>
                    <a:pt x="39" y="32"/>
                  </a:lnTo>
                  <a:lnTo>
                    <a:pt x="13" y="32"/>
                  </a:lnTo>
                  <a:lnTo>
                    <a:pt x="8" y="46"/>
                  </a:lnTo>
                  <a:lnTo>
                    <a:pt x="0" y="46"/>
                  </a:lnTo>
                  <a:lnTo>
                    <a:pt x="16" y="27"/>
                  </a:lnTo>
                  <a:lnTo>
                    <a:pt x="35" y="27"/>
                  </a:lnTo>
                  <a:lnTo>
                    <a:pt x="31" y="15"/>
                  </a:lnTo>
                  <a:lnTo>
                    <a:pt x="29" y="12"/>
                  </a:lnTo>
                  <a:lnTo>
                    <a:pt x="27" y="9"/>
                  </a:lnTo>
                  <a:lnTo>
                    <a:pt x="27" y="7"/>
                  </a:lnTo>
                  <a:lnTo>
                    <a:pt x="26" y="5"/>
                  </a:lnTo>
                  <a:lnTo>
                    <a:pt x="25" y="7"/>
                  </a:lnTo>
                  <a:lnTo>
                    <a:pt x="23" y="10"/>
                  </a:lnTo>
                  <a:lnTo>
                    <a:pt x="23" y="12"/>
                  </a:lnTo>
                  <a:lnTo>
                    <a:pt x="22" y="14"/>
                  </a:lnTo>
                  <a:lnTo>
                    <a:pt x="16" y="27"/>
                  </a:lnTo>
                  <a:lnTo>
                    <a:pt x="0" y="46"/>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50" name="Freeform 326"/>
            <p:cNvSpPr>
              <a:spLocks/>
            </p:cNvSpPr>
            <p:nvPr/>
          </p:nvSpPr>
          <p:spPr bwMode="auto">
            <a:xfrm>
              <a:off x="1514" y="3786"/>
              <a:ext cx="3" cy="47"/>
            </a:xfrm>
            <a:custGeom>
              <a:avLst/>
              <a:gdLst/>
              <a:ahLst/>
              <a:cxnLst>
                <a:cxn ang="0">
                  <a:pos x="0" y="46"/>
                </a:cxn>
                <a:cxn ang="0">
                  <a:pos x="0" y="0"/>
                </a:cxn>
                <a:cxn ang="0">
                  <a:pos x="2" y="0"/>
                </a:cxn>
                <a:cxn ang="0">
                  <a:pos x="2" y="46"/>
                </a:cxn>
                <a:cxn ang="0">
                  <a:pos x="0" y="46"/>
                </a:cxn>
              </a:cxnLst>
              <a:rect l="0" t="0" r="r" b="b"/>
              <a:pathLst>
                <a:path w="3" h="47">
                  <a:moveTo>
                    <a:pt x="0" y="46"/>
                  </a:moveTo>
                  <a:lnTo>
                    <a:pt x="0" y="0"/>
                  </a:lnTo>
                  <a:lnTo>
                    <a:pt x="2" y="0"/>
                  </a:lnTo>
                  <a:lnTo>
                    <a:pt x="2" y="46"/>
                  </a:lnTo>
                  <a:lnTo>
                    <a:pt x="0" y="46"/>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51" name="Freeform 327"/>
            <p:cNvSpPr>
              <a:spLocks/>
            </p:cNvSpPr>
            <p:nvPr/>
          </p:nvSpPr>
          <p:spPr bwMode="auto">
            <a:xfrm>
              <a:off x="1536" y="3786"/>
              <a:ext cx="53" cy="47"/>
            </a:xfrm>
            <a:custGeom>
              <a:avLst/>
              <a:gdLst/>
              <a:ahLst/>
              <a:cxnLst>
                <a:cxn ang="0">
                  <a:pos x="0" y="0"/>
                </a:cxn>
                <a:cxn ang="0">
                  <a:pos x="30" y="0"/>
                </a:cxn>
                <a:cxn ang="0">
                  <a:pos x="36" y="1"/>
                </a:cxn>
                <a:cxn ang="0">
                  <a:pos x="40" y="2"/>
                </a:cxn>
                <a:cxn ang="0">
                  <a:pos x="44" y="4"/>
                </a:cxn>
                <a:cxn ang="0">
                  <a:pos x="46" y="7"/>
                </a:cxn>
                <a:cxn ang="0">
                  <a:pos x="47" y="11"/>
                </a:cxn>
                <a:cxn ang="0">
                  <a:pos x="47" y="15"/>
                </a:cxn>
                <a:cxn ang="0">
                  <a:pos x="45" y="19"/>
                </a:cxn>
                <a:cxn ang="0">
                  <a:pos x="41" y="23"/>
                </a:cxn>
                <a:cxn ang="0">
                  <a:pos x="35" y="25"/>
                </a:cxn>
                <a:cxn ang="0">
                  <a:pos x="33" y="26"/>
                </a:cxn>
                <a:cxn ang="0">
                  <a:pos x="35" y="27"/>
                </a:cxn>
                <a:cxn ang="0">
                  <a:pos x="37" y="28"/>
                </a:cxn>
                <a:cxn ang="0">
                  <a:pos x="40" y="32"/>
                </a:cxn>
                <a:cxn ang="0">
                  <a:pos x="52" y="46"/>
                </a:cxn>
                <a:cxn ang="0">
                  <a:pos x="35" y="37"/>
                </a:cxn>
                <a:cxn ang="0">
                  <a:pos x="31" y="33"/>
                </a:cxn>
                <a:cxn ang="0">
                  <a:pos x="29" y="31"/>
                </a:cxn>
                <a:cxn ang="0">
                  <a:pos x="27" y="28"/>
                </a:cxn>
                <a:cxn ang="0">
                  <a:pos x="25" y="27"/>
                </a:cxn>
                <a:cxn ang="0">
                  <a:pos x="23" y="26"/>
                </a:cxn>
                <a:cxn ang="0">
                  <a:pos x="21" y="26"/>
                </a:cxn>
                <a:cxn ang="0">
                  <a:pos x="19" y="26"/>
                </a:cxn>
                <a:cxn ang="0">
                  <a:pos x="10" y="26"/>
                </a:cxn>
                <a:cxn ang="0">
                  <a:pos x="0" y="46"/>
                </a:cxn>
                <a:cxn ang="0">
                  <a:pos x="25" y="20"/>
                </a:cxn>
                <a:cxn ang="0">
                  <a:pos x="30" y="20"/>
                </a:cxn>
                <a:cxn ang="0">
                  <a:pos x="33" y="20"/>
                </a:cxn>
                <a:cxn ang="0">
                  <a:pos x="35" y="18"/>
                </a:cxn>
                <a:cxn ang="0">
                  <a:pos x="37" y="18"/>
                </a:cxn>
                <a:cxn ang="0">
                  <a:pos x="39" y="15"/>
                </a:cxn>
                <a:cxn ang="0">
                  <a:pos x="39" y="13"/>
                </a:cxn>
                <a:cxn ang="0">
                  <a:pos x="37" y="10"/>
                </a:cxn>
                <a:cxn ang="0">
                  <a:pos x="36" y="8"/>
                </a:cxn>
                <a:cxn ang="0">
                  <a:pos x="33" y="6"/>
                </a:cxn>
                <a:cxn ang="0">
                  <a:pos x="27" y="5"/>
                </a:cxn>
                <a:cxn ang="0">
                  <a:pos x="10" y="20"/>
                </a:cxn>
              </a:cxnLst>
              <a:rect l="0" t="0" r="r" b="b"/>
              <a:pathLst>
                <a:path w="53" h="47">
                  <a:moveTo>
                    <a:pt x="0" y="46"/>
                  </a:moveTo>
                  <a:lnTo>
                    <a:pt x="0" y="0"/>
                  </a:lnTo>
                  <a:lnTo>
                    <a:pt x="27" y="0"/>
                  </a:lnTo>
                  <a:lnTo>
                    <a:pt x="30" y="0"/>
                  </a:lnTo>
                  <a:lnTo>
                    <a:pt x="34" y="0"/>
                  </a:lnTo>
                  <a:lnTo>
                    <a:pt x="36" y="1"/>
                  </a:lnTo>
                  <a:lnTo>
                    <a:pt x="39" y="1"/>
                  </a:lnTo>
                  <a:lnTo>
                    <a:pt x="40" y="2"/>
                  </a:lnTo>
                  <a:lnTo>
                    <a:pt x="42" y="3"/>
                  </a:lnTo>
                  <a:lnTo>
                    <a:pt x="44" y="4"/>
                  </a:lnTo>
                  <a:lnTo>
                    <a:pt x="45" y="5"/>
                  </a:lnTo>
                  <a:lnTo>
                    <a:pt x="46" y="7"/>
                  </a:lnTo>
                  <a:lnTo>
                    <a:pt x="47" y="9"/>
                  </a:lnTo>
                  <a:lnTo>
                    <a:pt x="47" y="11"/>
                  </a:lnTo>
                  <a:lnTo>
                    <a:pt x="47" y="13"/>
                  </a:lnTo>
                  <a:lnTo>
                    <a:pt x="47" y="15"/>
                  </a:lnTo>
                  <a:lnTo>
                    <a:pt x="47" y="17"/>
                  </a:lnTo>
                  <a:lnTo>
                    <a:pt x="45" y="19"/>
                  </a:lnTo>
                  <a:lnTo>
                    <a:pt x="44" y="21"/>
                  </a:lnTo>
                  <a:lnTo>
                    <a:pt x="41" y="23"/>
                  </a:lnTo>
                  <a:lnTo>
                    <a:pt x="39" y="24"/>
                  </a:lnTo>
                  <a:lnTo>
                    <a:pt x="35" y="25"/>
                  </a:lnTo>
                  <a:lnTo>
                    <a:pt x="31" y="25"/>
                  </a:lnTo>
                  <a:lnTo>
                    <a:pt x="33" y="26"/>
                  </a:lnTo>
                  <a:lnTo>
                    <a:pt x="34" y="27"/>
                  </a:lnTo>
                  <a:lnTo>
                    <a:pt x="35" y="27"/>
                  </a:lnTo>
                  <a:lnTo>
                    <a:pt x="35" y="28"/>
                  </a:lnTo>
                  <a:lnTo>
                    <a:pt x="37" y="28"/>
                  </a:lnTo>
                  <a:lnTo>
                    <a:pt x="39" y="31"/>
                  </a:lnTo>
                  <a:lnTo>
                    <a:pt x="40" y="32"/>
                  </a:lnTo>
                  <a:lnTo>
                    <a:pt x="42" y="34"/>
                  </a:lnTo>
                  <a:lnTo>
                    <a:pt x="52" y="46"/>
                  </a:lnTo>
                  <a:lnTo>
                    <a:pt x="42" y="46"/>
                  </a:lnTo>
                  <a:lnTo>
                    <a:pt x="35" y="37"/>
                  </a:lnTo>
                  <a:lnTo>
                    <a:pt x="33" y="35"/>
                  </a:lnTo>
                  <a:lnTo>
                    <a:pt x="31" y="33"/>
                  </a:lnTo>
                  <a:lnTo>
                    <a:pt x="30" y="32"/>
                  </a:lnTo>
                  <a:lnTo>
                    <a:pt x="29" y="31"/>
                  </a:lnTo>
                  <a:lnTo>
                    <a:pt x="28" y="30"/>
                  </a:lnTo>
                  <a:lnTo>
                    <a:pt x="27" y="28"/>
                  </a:lnTo>
                  <a:lnTo>
                    <a:pt x="25" y="28"/>
                  </a:lnTo>
                  <a:lnTo>
                    <a:pt x="25" y="27"/>
                  </a:lnTo>
                  <a:lnTo>
                    <a:pt x="24" y="27"/>
                  </a:lnTo>
                  <a:lnTo>
                    <a:pt x="23" y="26"/>
                  </a:lnTo>
                  <a:lnTo>
                    <a:pt x="22" y="26"/>
                  </a:lnTo>
                  <a:lnTo>
                    <a:pt x="21" y="26"/>
                  </a:lnTo>
                  <a:lnTo>
                    <a:pt x="21" y="26"/>
                  </a:lnTo>
                  <a:lnTo>
                    <a:pt x="19" y="26"/>
                  </a:lnTo>
                  <a:lnTo>
                    <a:pt x="17" y="26"/>
                  </a:lnTo>
                  <a:lnTo>
                    <a:pt x="10" y="26"/>
                  </a:lnTo>
                  <a:lnTo>
                    <a:pt x="10" y="46"/>
                  </a:lnTo>
                  <a:lnTo>
                    <a:pt x="0" y="46"/>
                  </a:lnTo>
                  <a:lnTo>
                    <a:pt x="10" y="20"/>
                  </a:lnTo>
                  <a:lnTo>
                    <a:pt x="25" y="20"/>
                  </a:lnTo>
                  <a:lnTo>
                    <a:pt x="28" y="20"/>
                  </a:lnTo>
                  <a:lnTo>
                    <a:pt x="30" y="20"/>
                  </a:lnTo>
                  <a:lnTo>
                    <a:pt x="31" y="20"/>
                  </a:lnTo>
                  <a:lnTo>
                    <a:pt x="33" y="20"/>
                  </a:lnTo>
                  <a:lnTo>
                    <a:pt x="34" y="19"/>
                  </a:lnTo>
                  <a:lnTo>
                    <a:pt x="35" y="18"/>
                  </a:lnTo>
                  <a:lnTo>
                    <a:pt x="36" y="18"/>
                  </a:lnTo>
                  <a:lnTo>
                    <a:pt x="37" y="18"/>
                  </a:lnTo>
                  <a:lnTo>
                    <a:pt x="37" y="16"/>
                  </a:lnTo>
                  <a:lnTo>
                    <a:pt x="39" y="15"/>
                  </a:lnTo>
                  <a:lnTo>
                    <a:pt x="39" y="14"/>
                  </a:lnTo>
                  <a:lnTo>
                    <a:pt x="39" y="13"/>
                  </a:lnTo>
                  <a:lnTo>
                    <a:pt x="39" y="11"/>
                  </a:lnTo>
                  <a:lnTo>
                    <a:pt x="37" y="10"/>
                  </a:lnTo>
                  <a:lnTo>
                    <a:pt x="37" y="9"/>
                  </a:lnTo>
                  <a:lnTo>
                    <a:pt x="36" y="8"/>
                  </a:lnTo>
                  <a:lnTo>
                    <a:pt x="34" y="7"/>
                  </a:lnTo>
                  <a:lnTo>
                    <a:pt x="33" y="6"/>
                  </a:lnTo>
                  <a:lnTo>
                    <a:pt x="30" y="5"/>
                  </a:lnTo>
                  <a:lnTo>
                    <a:pt x="27" y="5"/>
                  </a:lnTo>
                  <a:lnTo>
                    <a:pt x="10" y="5"/>
                  </a:lnTo>
                  <a:lnTo>
                    <a:pt x="10" y="20"/>
                  </a:lnTo>
                  <a:lnTo>
                    <a:pt x="0" y="46"/>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52" name="Freeform 328"/>
            <p:cNvSpPr>
              <a:spLocks/>
            </p:cNvSpPr>
            <p:nvPr/>
          </p:nvSpPr>
          <p:spPr bwMode="auto">
            <a:xfrm>
              <a:off x="1330" y="3866"/>
              <a:ext cx="41" cy="48"/>
            </a:xfrm>
            <a:custGeom>
              <a:avLst/>
              <a:gdLst/>
              <a:ahLst/>
              <a:cxnLst>
                <a:cxn ang="0">
                  <a:pos x="0" y="0"/>
                </a:cxn>
                <a:cxn ang="0">
                  <a:pos x="23" y="0"/>
                </a:cxn>
                <a:cxn ang="0">
                  <a:pos x="28" y="1"/>
                </a:cxn>
                <a:cxn ang="0">
                  <a:pos x="32" y="2"/>
                </a:cxn>
                <a:cxn ang="0">
                  <a:pos x="36" y="4"/>
                </a:cxn>
                <a:cxn ang="0">
                  <a:pos x="37" y="7"/>
                </a:cxn>
                <a:cxn ang="0">
                  <a:pos x="39" y="10"/>
                </a:cxn>
                <a:cxn ang="0">
                  <a:pos x="39" y="13"/>
                </a:cxn>
                <a:cxn ang="0">
                  <a:pos x="37" y="16"/>
                </a:cxn>
                <a:cxn ang="0">
                  <a:pos x="36" y="19"/>
                </a:cxn>
                <a:cxn ang="0">
                  <a:pos x="31" y="22"/>
                </a:cxn>
                <a:cxn ang="0">
                  <a:pos x="32" y="22"/>
                </a:cxn>
                <a:cxn ang="0">
                  <a:pos x="36" y="25"/>
                </a:cxn>
                <a:cxn ang="0">
                  <a:pos x="39" y="28"/>
                </a:cxn>
                <a:cxn ang="0">
                  <a:pos x="40" y="31"/>
                </a:cxn>
                <a:cxn ang="0">
                  <a:pos x="40" y="35"/>
                </a:cxn>
                <a:cxn ang="0">
                  <a:pos x="39" y="39"/>
                </a:cxn>
                <a:cxn ang="0">
                  <a:pos x="38" y="41"/>
                </a:cxn>
                <a:cxn ang="0">
                  <a:pos x="36" y="43"/>
                </a:cxn>
                <a:cxn ang="0">
                  <a:pos x="32" y="45"/>
                </a:cxn>
                <a:cxn ang="0">
                  <a:pos x="30" y="46"/>
                </a:cxn>
                <a:cxn ang="0">
                  <a:pos x="27" y="47"/>
                </a:cxn>
                <a:cxn ang="0">
                  <a:pos x="23" y="47"/>
                </a:cxn>
                <a:cxn ang="0">
                  <a:pos x="0" y="47"/>
                </a:cxn>
                <a:cxn ang="0">
                  <a:pos x="18" y="19"/>
                </a:cxn>
                <a:cxn ang="0">
                  <a:pos x="23" y="19"/>
                </a:cxn>
                <a:cxn ang="0">
                  <a:pos x="26" y="19"/>
                </a:cxn>
                <a:cxn ang="0">
                  <a:pos x="27" y="19"/>
                </a:cxn>
                <a:cxn ang="0">
                  <a:pos x="29" y="17"/>
                </a:cxn>
                <a:cxn ang="0">
                  <a:pos x="30" y="16"/>
                </a:cxn>
                <a:cxn ang="0">
                  <a:pos x="31" y="13"/>
                </a:cxn>
                <a:cxn ang="0">
                  <a:pos x="30" y="11"/>
                </a:cxn>
                <a:cxn ang="0">
                  <a:pos x="29" y="9"/>
                </a:cxn>
                <a:cxn ang="0">
                  <a:pos x="27" y="7"/>
                </a:cxn>
                <a:cxn ang="0">
                  <a:pos x="25" y="6"/>
                </a:cxn>
                <a:cxn ang="0">
                  <a:pos x="21" y="5"/>
                </a:cxn>
                <a:cxn ang="0">
                  <a:pos x="8" y="5"/>
                </a:cxn>
                <a:cxn ang="0">
                  <a:pos x="8" y="42"/>
                </a:cxn>
                <a:cxn ang="0">
                  <a:pos x="22" y="42"/>
                </a:cxn>
                <a:cxn ang="0">
                  <a:pos x="24" y="42"/>
                </a:cxn>
                <a:cxn ang="0">
                  <a:pos x="26" y="42"/>
                </a:cxn>
                <a:cxn ang="0">
                  <a:pos x="28" y="41"/>
                </a:cxn>
                <a:cxn ang="0">
                  <a:pos x="30" y="39"/>
                </a:cxn>
                <a:cxn ang="0">
                  <a:pos x="31" y="37"/>
                </a:cxn>
                <a:cxn ang="0">
                  <a:pos x="32" y="34"/>
                </a:cxn>
                <a:cxn ang="0">
                  <a:pos x="32" y="32"/>
                </a:cxn>
                <a:cxn ang="0">
                  <a:pos x="31" y="30"/>
                </a:cxn>
                <a:cxn ang="0">
                  <a:pos x="30" y="28"/>
                </a:cxn>
                <a:cxn ang="0">
                  <a:pos x="28" y="27"/>
                </a:cxn>
                <a:cxn ang="0">
                  <a:pos x="26" y="26"/>
                </a:cxn>
                <a:cxn ang="0">
                  <a:pos x="22" y="25"/>
                </a:cxn>
                <a:cxn ang="0">
                  <a:pos x="8" y="25"/>
                </a:cxn>
                <a:cxn ang="0">
                  <a:pos x="0" y="47"/>
                </a:cxn>
              </a:cxnLst>
              <a:rect l="0" t="0" r="r" b="b"/>
              <a:pathLst>
                <a:path w="41" h="48">
                  <a:moveTo>
                    <a:pt x="0" y="47"/>
                  </a:moveTo>
                  <a:lnTo>
                    <a:pt x="0" y="0"/>
                  </a:lnTo>
                  <a:lnTo>
                    <a:pt x="19" y="0"/>
                  </a:lnTo>
                  <a:lnTo>
                    <a:pt x="23" y="0"/>
                  </a:lnTo>
                  <a:lnTo>
                    <a:pt x="26" y="0"/>
                  </a:lnTo>
                  <a:lnTo>
                    <a:pt x="28" y="1"/>
                  </a:lnTo>
                  <a:lnTo>
                    <a:pt x="30" y="1"/>
                  </a:lnTo>
                  <a:lnTo>
                    <a:pt x="32" y="2"/>
                  </a:lnTo>
                  <a:lnTo>
                    <a:pt x="34" y="3"/>
                  </a:lnTo>
                  <a:lnTo>
                    <a:pt x="36" y="4"/>
                  </a:lnTo>
                  <a:lnTo>
                    <a:pt x="36" y="6"/>
                  </a:lnTo>
                  <a:lnTo>
                    <a:pt x="37" y="7"/>
                  </a:lnTo>
                  <a:lnTo>
                    <a:pt x="38" y="9"/>
                  </a:lnTo>
                  <a:lnTo>
                    <a:pt x="39" y="10"/>
                  </a:lnTo>
                  <a:lnTo>
                    <a:pt x="39" y="13"/>
                  </a:lnTo>
                  <a:lnTo>
                    <a:pt x="39" y="13"/>
                  </a:lnTo>
                  <a:lnTo>
                    <a:pt x="38" y="15"/>
                  </a:lnTo>
                  <a:lnTo>
                    <a:pt x="37" y="16"/>
                  </a:lnTo>
                  <a:lnTo>
                    <a:pt x="37" y="18"/>
                  </a:lnTo>
                  <a:lnTo>
                    <a:pt x="36" y="19"/>
                  </a:lnTo>
                  <a:lnTo>
                    <a:pt x="34" y="20"/>
                  </a:lnTo>
                  <a:lnTo>
                    <a:pt x="31" y="22"/>
                  </a:lnTo>
                  <a:lnTo>
                    <a:pt x="30" y="22"/>
                  </a:lnTo>
                  <a:lnTo>
                    <a:pt x="32" y="22"/>
                  </a:lnTo>
                  <a:lnTo>
                    <a:pt x="35" y="23"/>
                  </a:lnTo>
                  <a:lnTo>
                    <a:pt x="36" y="25"/>
                  </a:lnTo>
                  <a:lnTo>
                    <a:pt x="37" y="27"/>
                  </a:lnTo>
                  <a:lnTo>
                    <a:pt x="39" y="28"/>
                  </a:lnTo>
                  <a:lnTo>
                    <a:pt x="40" y="30"/>
                  </a:lnTo>
                  <a:lnTo>
                    <a:pt x="40" y="31"/>
                  </a:lnTo>
                  <a:lnTo>
                    <a:pt x="40" y="34"/>
                  </a:lnTo>
                  <a:lnTo>
                    <a:pt x="40" y="35"/>
                  </a:lnTo>
                  <a:lnTo>
                    <a:pt x="40" y="37"/>
                  </a:lnTo>
                  <a:lnTo>
                    <a:pt x="39" y="39"/>
                  </a:lnTo>
                  <a:lnTo>
                    <a:pt x="39" y="40"/>
                  </a:lnTo>
                  <a:lnTo>
                    <a:pt x="38" y="41"/>
                  </a:lnTo>
                  <a:lnTo>
                    <a:pt x="37" y="43"/>
                  </a:lnTo>
                  <a:lnTo>
                    <a:pt x="36" y="43"/>
                  </a:lnTo>
                  <a:lnTo>
                    <a:pt x="35" y="44"/>
                  </a:lnTo>
                  <a:lnTo>
                    <a:pt x="32" y="45"/>
                  </a:lnTo>
                  <a:lnTo>
                    <a:pt x="31" y="46"/>
                  </a:lnTo>
                  <a:lnTo>
                    <a:pt x="30" y="46"/>
                  </a:lnTo>
                  <a:lnTo>
                    <a:pt x="28" y="47"/>
                  </a:lnTo>
                  <a:lnTo>
                    <a:pt x="27" y="47"/>
                  </a:lnTo>
                  <a:lnTo>
                    <a:pt x="25" y="47"/>
                  </a:lnTo>
                  <a:lnTo>
                    <a:pt x="23" y="47"/>
                  </a:lnTo>
                  <a:lnTo>
                    <a:pt x="19" y="47"/>
                  </a:lnTo>
                  <a:lnTo>
                    <a:pt x="0" y="47"/>
                  </a:lnTo>
                  <a:lnTo>
                    <a:pt x="8" y="19"/>
                  </a:lnTo>
                  <a:lnTo>
                    <a:pt x="18" y="19"/>
                  </a:lnTo>
                  <a:lnTo>
                    <a:pt x="22" y="19"/>
                  </a:lnTo>
                  <a:lnTo>
                    <a:pt x="23" y="19"/>
                  </a:lnTo>
                  <a:lnTo>
                    <a:pt x="25" y="19"/>
                  </a:lnTo>
                  <a:lnTo>
                    <a:pt x="26" y="19"/>
                  </a:lnTo>
                  <a:lnTo>
                    <a:pt x="27" y="19"/>
                  </a:lnTo>
                  <a:lnTo>
                    <a:pt x="27" y="19"/>
                  </a:lnTo>
                  <a:lnTo>
                    <a:pt x="28" y="18"/>
                  </a:lnTo>
                  <a:lnTo>
                    <a:pt x="29" y="17"/>
                  </a:lnTo>
                  <a:lnTo>
                    <a:pt x="30" y="16"/>
                  </a:lnTo>
                  <a:lnTo>
                    <a:pt x="30" y="16"/>
                  </a:lnTo>
                  <a:lnTo>
                    <a:pt x="31" y="14"/>
                  </a:lnTo>
                  <a:lnTo>
                    <a:pt x="31" y="13"/>
                  </a:lnTo>
                  <a:lnTo>
                    <a:pt x="31" y="12"/>
                  </a:lnTo>
                  <a:lnTo>
                    <a:pt x="30" y="11"/>
                  </a:lnTo>
                  <a:lnTo>
                    <a:pt x="30" y="10"/>
                  </a:lnTo>
                  <a:lnTo>
                    <a:pt x="29" y="9"/>
                  </a:lnTo>
                  <a:lnTo>
                    <a:pt x="28" y="8"/>
                  </a:lnTo>
                  <a:lnTo>
                    <a:pt x="27" y="7"/>
                  </a:lnTo>
                  <a:lnTo>
                    <a:pt x="26" y="6"/>
                  </a:lnTo>
                  <a:lnTo>
                    <a:pt x="25" y="6"/>
                  </a:lnTo>
                  <a:lnTo>
                    <a:pt x="23" y="6"/>
                  </a:lnTo>
                  <a:lnTo>
                    <a:pt x="21" y="5"/>
                  </a:lnTo>
                  <a:lnTo>
                    <a:pt x="18" y="5"/>
                  </a:lnTo>
                  <a:lnTo>
                    <a:pt x="8" y="5"/>
                  </a:lnTo>
                  <a:lnTo>
                    <a:pt x="8" y="19"/>
                  </a:lnTo>
                  <a:lnTo>
                    <a:pt x="8" y="42"/>
                  </a:lnTo>
                  <a:lnTo>
                    <a:pt x="21" y="42"/>
                  </a:lnTo>
                  <a:lnTo>
                    <a:pt x="22" y="42"/>
                  </a:lnTo>
                  <a:lnTo>
                    <a:pt x="23" y="42"/>
                  </a:lnTo>
                  <a:lnTo>
                    <a:pt x="24" y="42"/>
                  </a:lnTo>
                  <a:lnTo>
                    <a:pt x="25" y="42"/>
                  </a:lnTo>
                  <a:lnTo>
                    <a:pt x="26" y="42"/>
                  </a:lnTo>
                  <a:lnTo>
                    <a:pt x="27" y="42"/>
                  </a:lnTo>
                  <a:lnTo>
                    <a:pt x="28" y="41"/>
                  </a:lnTo>
                  <a:lnTo>
                    <a:pt x="29" y="40"/>
                  </a:lnTo>
                  <a:lnTo>
                    <a:pt x="30" y="39"/>
                  </a:lnTo>
                  <a:lnTo>
                    <a:pt x="31" y="39"/>
                  </a:lnTo>
                  <a:lnTo>
                    <a:pt x="31" y="37"/>
                  </a:lnTo>
                  <a:lnTo>
                    <a:pt x="32" y="36"/>
                  </a:lnTo>
                  <a:lnTo>
                    <a:pt x="32" y="34"/>
                  </a:lnTo>
                  <a:lnTo>
                    <a:pt x="32" y="34"/>
                  </a:lnTo>
                  <a:lnTo>
                    <a:pt x="32" y="32"/>
                  </a:lnTo>
                  <a:lnTo>
                    <a:pt x="32" y="31"/>
                  </a:lnTo>
                  <a:lnTo>
                    <a:pt x="31" y="30"/>
                  </a:lnTo>
                  <a:lnTo>
                    <a:pt x="31" y="29"/>
                  </a:lnTo>
                  <a:lnTo>
                    <a:pt x="30" y="28"/>
                  </a:lnTo>
                  <a:lnTo>
                    <a:pt x="29" y="28"/>
                  </a:lnTo>
                  <a:lnTo>
                    <a:pt x="28" y="27"/>
                  </a:lnTo>
                  <a:lnTo>
                    <a:pt x="27" y="27"/>
                  </a:lnTo>
                  <a:lnTo>
                    <a:pt x="26" y="26"/>
                  </a:lnTo>
                  <a:lnTo>
                    <a:pt x="24" y="25"/>
                  </a:lnTo>
                  <a:lnTo>
                    <a:pt x="22" y="25"/>
                  </a:lnTo>
                  <a:lnTo>
                    <a:pt x="19" y="25"/>
                  </a:lnTo>
                  <a:lnTo>
                    <a:pt x="8" y="25"/>
                  </a:lnTo>
                  <a:lnTo>
                    <a:pt x="8" y="42"/>
                  </a:lnTo>
                  <a:lnTo>
                    <a:pt x="0" y="47"/>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53" name="Freeform 329"/>
            <p:cNvSpPr>
              <a:spLocks/>
            </p:cNvSpPr>
            <p:nvPr/>
          </p:nvSpPr>
          <p:spPr bwMode="auto">
            <a:xfrm>
              <a:off x="1388" y="3866"/>
              <a:ext cx="36" cy="48"/>
            </a:xfrm>
            <a:custGeom>
              <a:avLst/>
              <a:gdLst/>
              <a:ahLst/>
              <a:cxnLst>
                <a:cxn ang="0">
                  <a:pos x="0" y="47"/>
                </a:cxn>
                <a:cxn ang="0">
                  <a:pos x="0" y="0"/>
                </a:cxn>
                <a:cxn ang="0">
                  <a:pos x="9" y="0"/>
                </a:cxn>
                <a:cxn ang="0">
                  <a:pos x="9" y="42"/>
                </a:cxn>
                <a:cxn ang="0">
                  <a:pos x="35" y="42"/>
                </a:cxn>
                <a:cxn ang="0">
                  <a:pos x="35" y="47"/>
                </a:cxn>
                <a:cxn ang="0">
                  <a:pos x="0" y="47"/>
                </a:cxn>
              </a:cxnLst>
              <a:rect l="0" t="0" r="r" b="b"/>
              <a:pathLst>
                <a:path w="36" h="48">
                  <a:moveTo>
                    <a:pt x="0" y="47"/>
                  </a:moveTo>
                  <a:lnTo>
                    <a:pt x="0" y="0"/>
                  </a:lnTo>
                  <a:lnTo>
                    <a:pt x="9" y="0"/>
                  </a:lnTo>
                  <a:lnTo>
                    <a:pt x="9" y="42"/>
                  </a:lnTo>
                  <a:lnTo>
                    <a:pt x="35" y="42"/>
                  </a:lnTo>
                  <a:lnTo>
                    <a:pt x="35" y="47"/>
                  </a:lnTo>
                  <a:lnTo>
                    <a:pt x="0" y="47"/>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54" name="Freeform 330"/>
            <p:cNvSpPr>
              <a:spLocks/>
            </p:cNvSpPr>
            <p:nvPr/>
          </p:nvSpPr>
          <p:spPr bwMode="auto">
            <a:xfrm>
              <a:off x="1438" y="3866"/>
              <a:ext cx="55" cy="49"/>
            </a:xfrm>
            <a:custGeom>
              <a:avLst/>
              <a:gdLst/>
              <a:ahLst/>
              <a:cxnLst>
                <a:cxn ang="0">
                  <a:pos x="0" y="22"/>
                </a:cxn>
                <a:cxn ang="0">
                  <a:pos x="0" y="17"/>
                </a:cxn>
                <a:cxn ang="0">
                  <a:pos x="2" y="12"/>
                </a:cxn>
                <a:cxn ang="0">
                  <a:pos x="5" y="8"/>
                </a:cxn>
                <a:cxn ang="0">
                  <a:pos x="12" y="4"/>
                </a:cxn>
                <a:cxn ang="0">
                  <a:pos x="21" y="0"/>
                </a:cxn>
                <a:cxn ang="0">
                  <a:pos x="31" y="0"/>
                </a:cxn>
                <a:cxn ang="0">
                  <a:pos x="38" y="2"/>
                </a:cxn>
                <a:cxn ang="0">
                  <a:pos x="43" y="5"/>
                </a:cxn>
                <a:cxn ang="0">
                  <a:pos x="49" y="9"/>
                </a:cxn>
                <a:cxn ang="0">
                  <a:pos x="52" y="13"/>
                </a:cxn>
                <a:cxn ang="0">
                  <a:pos x="53" y="16"/>
                </a:cxn>
                <a:cxn ang="0">
                  <a:pos x="54" y="19"/>
                </a:cxn>
                <a:cxn ang="0">
                  <a:pos x="54" y="23"/>
                </a:cxn>
                <a:cxn ang="0">
                  <a:pos x="54" y="26"/>
                </a:cxn>
                <a:cxn ang="0">
                  <a:pos x="54" y="30"/>
                </a:cxn>
                <a:cxn ang="0">
                  <a:pos x="53" y="32"/>
                </a:cxn>
                <a:cxn ang="0">
                  <a:pos x="52" y="36"/>
                </a:cxn>
                <a:cxn ang="0">
                  <a:pos x="49" y="40"/>
                </a:cxn>
                <a:cxn ang="0">
                  <a:pos x="43" y="44"/>
                </a:cxn>
                <a:cxn ang="0">
                  <a:pos x="38" y="47"/>
                </a:cxn>
                <a:cxn ang="0">
                  <a:pos x="31" y="48"/>
                </a:cxn>
                <a:cxn ang="0">
                  <a:pos x="22" y="48"/>
                </a:cxn>
                <a:cxn ang="0">
                  <a:pos x="16" y="47"/>
                </a:cxn>
                <a:cxn ang="0">
                  <a:pos x="9" y="44"/>
                </a:cxn>
                <a:cxn ang="0">
                  <a:pos x="5" y="39"/>
                </a:cxn>
                <a:cxn ang="0">
                  <a:pos x="1" y="34"/>
                </a:cxn>
                <a:cxn ang="0">
                  <a:pos x="0" y="28"/>
                </a:cxn>
                <a:cxn ang="0">
                  <a:pos x="0" y="24"/>
                </a:cxn>
                <a:cxn ang="0">
                  <a:pos x="8" y="27"/>
                </a:cxn>
                <a:cxn ang="0">
                  <a:pos x="8" y="31"/>
                </a:cxn>
                <a:cxn ang="0">
                  <a:pos x="9" y="34"/>
                </a:cxn>
                <a:cxn ang="0">
                  <a:pos x="12" y="37"/>
                </a:cxn>
                <a:cxn ang="0">
                  <a:pos x="16" y="40"/>
                </a:cxn>
                <a:cxn ang="0">
                  <a:pos x="22" y="42"/>
                </a:cxn>
                <a:cxn ang="0">
                  <a:pos x="31" y="42"/>
                </a:cxn>
                <a:cxn ang="0">
                  <a:pos x="38" y="40"/>
                </a:cxn>
                <a:cxn ang="0">
                  <a:pos x="41" y="37"/>
                </a:cxn>
                <a:cxn ang="0">
                  <a:pos x="43" y="34"/>
                </a:cxn>
                <a:cxn ang="0">
                  <a:pos x="45" y="30"/>
                </a:cxn>
                <a:cxn ang="0">
                  <a:pos x="46" y="27"/>
                </a:cxn>
                <a:cxn ang="0">
                  <a:pos x="46" y="21"/>
                </a:cxn>
                <a:cxn ang="0">
                  <a:pos x="45" y="16"/>
                </a:cxn>
                <a:cxn ang="0">
                  <a:pos x="42" y="13"/>
                </a:cxn>
                <a:cxn ang="0">
                  <a:pos x="39" y="9"/>
                </a:cxn>
                <a:cxn ang="0">
                  <a:pos x="35" y="7"/>
                </a:cxn>
                <a:cxn ang="0">
                  <a:pos x="29" y="5"/>
                </a:cxn>
                <a:cxn ang="0">
                  <a:pos x="22" y="6"/>
                </a:cxn>
                <a:cxn ang="0">
                  <a:pos x="16" y="8"/>
                </a:cxn>
                <a:cxn ang="0">
                  <a:pos x="13" y="11"/>
                </a:cxn>
                <a:cxn ang="0">
                  <a:pos x="11" y="15"/>
                </a:cxn>
                <a:cxn ang="0">
                  <a:pos x="8" y="18"/>
                </a:cxn>
                <a:cxn ang="0">
                  <a:pos x="8" y="23"/>
                </a:cxn>
                <a:cxn ang="0">
                  <a:pos x="0" y="24"/>
                </a:cxn>
              </a:cxnLst>
              <a:rect l="0" t="0" r="r" b="b"/>
              <a:pathLst>
                <a:path w="55" h="49">
                  <a:moveTo>
                    <a:pt x="0" y="24"/>
                  </a:moveTo>
                  <a:lnTo>
                    <a:pt x="0" y="22"/>
                  </a:lnTo>
                  <a:lnTo>
                    <a:pt x="0" y="19"/>
                  </a:lnTo>
                  <a:lnTo>
                    <a:pt x="0" y="17"/>
                  </a:lnTo>
                  <a:lnTo>
                    <a:pt x="1" y="15"/>
                  </a:lnTo>
                  <a:lnTo>
                    <a:pt x="2" y="12"/>
                  </a:lnTo>
                  <a:lnTo>
                    <a:pt x="4" y="10"/>
                  </a:lnTo>
                  <a:lnTo>
                    <a:pt x="5" y="8"/>
                  </a:lnTo>
                  <a:lnTo>
                    <a:pt x="7" y="7"/>
                  </a:lnTo>
                  <a:lnTo>
                    <a:pt x="12" y="4"/>
                  </a:lnTo>
                  <a:lnTo>
                    <a:pt x="16" y="1"/>
                  </a:lnTo>
                  <a:lnTo>
                    <a:pt x="21" y="0"/>
                  </a:lnTo>
                  <a:lnTo>
                    <a:pt x="27" y="0"/>
                  </a:lnTo>
                  <a:lnTo>
                    <a:pt x="31" y="0"/>
                  </a:lnTo>
                  <a:lnTo>
                    <a:pt x="34" y="1"/>
                  </a:lnTo>
                  <a:lnTo>
                    <a:pt x="38" y="2"/>
                  </a:lnTo>
                  <a:lnTo>
                    <a:pt x="41" y="3"/>
                  </a:lnTo>
                  <a:lnTo>
                    <a:pt x="43" y="5"/>
                  </a:lnTo>
                  <a:lnTo>
                    <a:pt x="47" y="7"/>
                  </a:lnTo>
                  <a:lnTo>
                    <a:pt x="49" y="9"/>
                  </a:lnTo>
                  <a:lnTo>
                    <a:pt x="50" y="12"/>
                  </a:lnTo>
                  <a:lnTo>
                    <a:pt x="52" y="13"/>
                  </a:lnTo>
                  <a:lnTo>
                    <a:pt x="53" y="15"/>
                  </a:lnTo>
                  <a:lnTo>
                    <a:pt x="53" y="16"/>
                  </a:lnTo>
                  <a:lnTo>
                    <a:pt x="54" y="18"/>
                  </a:lnTo>
                  <a:lnTo>
                    <a:pt x="54" y="19"/>
                  </a:lnTo>
                  <a:lnTo>
                    <a:pt x="54" y="21"/>
                  </a:lnTo>
                  <a:lnTo>
                    <a:pt x="54" y="23"/>
                  </a:lnTo>
                  <a:lnTo>
                    <a:pt x="54" y="24"/>
                  </a:lnTo>
                  <a:lnTo>
                    <a:pt x="54" y="26"/>
                  </a:lnTo>
                  <a:lnTo>
                    <a:pt x="54" y="28"/>
                  </a:lnTo>
                  <a:lnTo>
                    <a:pt x="54" y="30"/>
                  </a:lnTo>
                  <a:lnTo>
                    <a:pt x="54" y="31"/>
                  </a:lnTo>
                  <a:lnTo>
                    <a:pt x="53" y="32"/>
                  </a:lnTo>
                  <a:lnTo>
                    <a:pt x="53" y="34"/>
                  </a:lnTo>
                  <a:lnTo>
                    <a:pt x="52" y="36"/>
                  </a:lnTo>
                  <a:lnTo>
                    <a:pt x="50" y="37"/>
                  </a:lnTo>
                  <a:lnTo>
                    <a:pt x="49" y="40"/>
                  </a:lnTo>
                  <a:lnTo>
                    <a:pt x="47" y="42"/>
                  </a:lnTo>
                  <a:lnTo>
                    <a:pt x="43" y="44"/>
                  </a:lnTo>
                  <a:lnTo>
                    <a:pt x="41" y="46"/>
                  </a:lnTo>
                  <a:lnTo>
                    <a:pt x="38" y="47"/>
                  </a:lnTo>
                  <a:lnTo>
                    <a:pt x="34" y="47"/>
                  </a:lnTo>
                  <a:lnTo>
                    <a:pt x="31" y="48"/>
                  </a:lnTo>
                  <a:lnTo>
                    <a:pt x="27" y="48"/>
                  </a:lnTo>
                  <a:lnTo>
                    <a:pt x="22" y="48"/>
                  </a:lnTo>
                  <a:lnTo>
                    <a:pt x="19" y="47"/>
                  </a:lnTo>
                  <a:lnTo>
                    <a:pt x="16" y="47"/>
                  </a:lnTo>
                  <a:lnTo>
                    <a:pt x="13" y="46"/>
                  </a:lnTo>
                  <a:lnTo>
                    <a:pt x="9" y="44"/>
                  </a:lnTo>
                  <a:lnTo>
                    <a:pt x="7" y="41"/>
                  </a:lnTo>
                  <a:lnTo>
                    <a:pt x="5" y="39"/>
                  </a:lnTo>
                  <a:lnTo>
                    <a:pt x="2" y="37"/>
                  </a:lnTo>
                  <a:lnTo>
                    <a:pt x="1" y="34"/>
                  </a:lnTo>
                  <a:lnTo>
                    <a:pt x="0" y="31"/>
                  </a:lnTo>
                  <a:lnTo>
                    <a:pt x="0" y="28"/>
                  </a:lnTo>
                  <a:lnTo>
                    <a:pt x="0" y="25"/>
                  </a:lnTo>
                  <a:lnTo>
                    <a:pt x="0" y="24"/>
                  </a:lnTo>
                  <a:lnTo>
                    <a:pt x="8" y="25"/>
                  </a:lnTo>
                  <a:lnTo>
                    <a:pt x="8" y="27"/>
                  </a:lnTo>
                  <a:lnTo>
                    <a:pt x="8" y="29"/>
                  </a:lnTo>
                  <a:lnTo>
                    <a:pt x="8" y="31"/>
                  </a:lnTo>
                  <a:lnTo>
                    <a:pt x="9" y="32"/>
                  </a:lnTo>
                  <a:lnTo>
                    <a:pt x="9" y="34"/>
                  </a:lnTo>
                  <a:lnTo>
                    <a:pt x="12" y="35"/>
                  </a:lnTo>
                  <a:lnTo>
                    <a:pt x="12" y="37"/>
                  </a:lnTo>
                  <a:lnTo>
                    <a:pt x="13" y="38"/>
                  </a:lnTo>
                  <a:lnTo>
                    <a:pt x="16" y="40"/>
                  </a:lnTo>
                  <a:lnTo>
                    <a:pt x="19" y="41"/>
                  </a:lnTo>
                  <a:lnTo>
                    <a:pt x="22" y="42"/>
                  </a:lnTo>
                  <a:lnTo>
                    <a:pt x="27" y="43"/>
                  </a:lnTo>
                  <a:lnTo>
                    <a:pt x="31" y="42"/>
                  </a:lnTo>
                  <a:lnTo>
                    <a:pt x="34" y="41"/>
                  </a:lnTo>
                  <a:lnTo>
                    <a:pt x="38" y="40"/>
                  </a:lnTo>
                  <a:lnTo>
                    <a:pt x="40" y="38"/>
                  </a:lnTo>
                  <a:lnTo>
                    <a:pt x="41" y="37"/>
                  </a:lnTo>
                  <a:lnTo>
                    <a:pt x="43" y="35"/>
                  </a:lnTo>
                  <a:lnTo>
                    <a:pt x="43" y="34"/>
                  </a:lnTo>
                  <a:lnTo>
                    <a:pt x="45" y="32"/>
                  </a:lnTo>
                  <a:lnTo>
                    <a:pt x="45" y="30"/>
                  </a:lnTo>
                  <a:lnTo>
                    <a:pt x="46" y="29"/>
                  </a:lnTo>
                  <a:lnTo>
                    <a:pt x="46" y="27"/>
                  </a:lnTo>
                  <a:lnTo>
                    <a:pt x="46" y="24"/>
                  </a:lnTo>
                  <a:lnTo>
                    <a:pt x="46" y="21"/>
                  </a:lnTo>
                  <a:lnTo>
                    <a:pt x="46" y="19"/>
                  </a:lnTo>
                  <a:lnTo>
                    <a:pt x="45" y="16"/>
                  </a:lnTo>
                  <a:lnTo>
                    <a:pt x="43" y="14"/>
                  </a:lnTo>
                  <a:lnTo>
                    <a:pt x="42" y="13"/>
                  </a:lnTo>
                  <a:lnTo>
                    <a:pt x="41" y="10"/>
                  </a:lnTo>
                  <a:lnTo>
                    <a:pt x="39" y="9"/>
                  </a:lnTo>
                  <a:lnTo>
                    <a:pt x="36" y="8"/>
                  </a:lnTo>
                  <a:lnTo>
                    <a:pt x="35" y="7"/>
                  </a:lnTo>
                  <a:lnTo>
                    <a:pt x="32" y="6"/>
                  </a:lnTo>
                  <a:lnTo>
                    <a:pt x="29" y="5"/>
                  </a:lnTo>
                  <a:lnTo>
                    <a:pt x="27" y="5"/>
                  </a:lnTo>
                  <a:lnTo>
                    <a:pt x="22" y="6"/>
                  </a:lnTo>
                  <a:lnTo>
                    <a:pt x="19" y="7"/>
                  </a:lnTo>
                  <a:lnTo>
                    <a:pt x="16" y="8"/>
                  </a:lnTo>
                  <a:lnTo>
                    <a:pt x="14" y="10"/>
                  </a:lnTo>
                  <a:lnTo>
                    <a:pt x="13" y="11"/>
                  </a:lnTo>
                  <a:lnTo>
                    <a:pt x="12" y="13"/>
                  </a:lnTo>
                  <a:lnTo>
                    <a:pt x="11" y="15"/>
                  </a:lnTo>
                  <a:lnTo>
                    <a:pt x="9" y="16"/>
                  </a:lnTo>
                  <a:lnTo>
                    <a:pt x="8" y="18"/>
                  </a:lnTo>
                  <a:lnTo>
                    <a:pt x="8" y="20"/>
                  </a:lnTo>
                  <a:lnTo>
                    <a:pt x="8" y="23"/>
                  </a:lnTo>
                  <a:lnTo>
                    <a:pt x="8" y="25"/>
                  </a:lnTo>
                  <a:lnTo>
                    <a:pt x="0" y="24"/>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55" name="Freeform 331"/>
            <p:cNvSpPr>
              <a:spLocks/>
            </p:cNvSpPr>
            <p:nvPr/>
          </p:nvSpPr>
          <p:spPr bwMode="auto">
            <a:xfrm>
              <a:off x="1506" y="3866"/>
              <a:ext cx="78" cy="48"/>
            </a:xfrm>
            <a:custGeom>
              <a:avLst/>
              <a:gdLst/>
              <a:ahLst/>
              <a:cxnLst>
                <a:cxn ang="0">
                  <a:pos x="16" y="47"/>
                </a:cxn>
                <a:cxn ang="0">
                  <a:pos x="0" y="0"/>
                </a:cxn>
                <a:cxn ang="0">
                  <a:pos x="7" y="0"/>
                </a:cxn>
                <a:cxn ang="0">
                  <a:pos x="17" y="31"/>
                </a:cxn>
                <a:cxn ang="0">
                  <a:pos x="17" y="34"/>
                </a:cxn>
                <a:cxn ang="0">
                  <a:pos x="18" y="36"/>
                </a:cxn>
                <a:cxn ang="0">
                  <a:pos x="20" y="39"/>
                </a:cxn>
                <a:cxn ang="0">
                  <a:pos x="21" y="41"/>
                </a:cxn>
                <a:cxn ang="0">
                  <a:pos x="21" y="37"/>
                </a:cxn>
                <a:cxn ang="0">
                  <a:pos x="22" y="35"/>
                </a:cxn>
                <a:cxn ang="0">
                  <a:pos x="22" y="34"/>
                </a:cxn>
                <a:cxn ang="0">
                  <a:pos x="22" y="33"/>
                </a:cxn>
                <a:cxn ang="0">
                  <a:pos x="34" y="0"/>
                </a:cxn>
                <a:cxn ang="0">
                  <a:pos x="44" y="0"/>
                </a:cxn>
                <a:cxn ang="0">
                  <a:pos x="53" y="24"/>
                </a:cxn>
                <a:cxn ang="0">
                  <a:pos x="53" y="26"/>
                </a:cxn>
                <a:cxn ang="0">
                  <a:pos x="54" y="28"/>
                </a:cxn>
                <a:cxn ang="0">
                  <a:pos x="54" y="31"/>
                </a:cxn>
                <a:cxn ang="0">
                  <a:pos x="55" y="33"/>
                </a:cxn>
                <a:cxn ang="0">
                  <a:pos x="55" y="35"/>
                </a:cxn>
                <a:cxn ang="0">
                  <a:pos x="55" y="37"/>
                </a:cxn>
                <a:cxn ang="0">
                  <a:pos x="56" y="39"/>
                </a:cxn>
                <a:cxn ang="0">
                  <a:pos x="57" y="41"/>
                </a:cxn>
                <a:cxn ang="0">
                  <a:pos x="57" y="39"/>
                </a:cxn>
                <a:cxn ang="0">
                  <a:pos x="59" y="36"/>
                </a:cxn>
                <a:cxn ang="0">
                  <a:pos x="59" y="34"/>
                </a:cxn>
                <a:cxn ang="0">
                  <a:pos x="60" y="31"/>
                </a:cxn>
                <a:cxn ang="0">
                  <a:pos x="70" y="0"/>
                </a:cxn>
                <a:cxn ang="0">
                  <a:pos x="77" y="0"/>
                </a:cxn>
                <a:cxn ang="0">
                  <a:pos x="61" y="47"/>
                </a:cxn>
                <a:cxn ang="0">
                  <a:pos x="53" y="47"/>
                </a:cxn>
                <a:cxn ang="0">
                  <a:pos x="40" y="12"/>
                </a:cxn>
                <a:cxn ang="0">
                  <a:pos x="40" y="10"/>
                </a:cxn>
                <a:cxn ang="0">
                  <a:pos x="39" y="7"/>
                </a:cxn>
                <a:cxn ang="0">
                  <a:pos x="39" y="6"/>
                </a:cxn>
                <a:cxn ang="0">
                  <a:pos x="38" y="7"/>
                </a:cxn>
                <a:cxn ang="0">
                  <a:pos x="38" y="9"/>
                </a:cxn>
                <a:cxn ang="0">
                  <a:pos x="37" y="10"/>
                </a:cxn>
                <a:cxn ang="0">
                  <a:pos x="37" y="12"/>
                </a:cxn>
                <a:cxn ang="0">
                  <a:pos x="24" y="47"/>
                </a:cxn>
                <a:cxn ang="0">
                  <a:pos x="16" y="47"/>
                </a:cxn>
              </a:cxnLst>
              <a:rect l="0" t="0" r="r" b="b"/>
              <a:pathLst>
                <a:path w="78" h="48">
                  <a:moveTo>
                    <a:pt x="16" y="47"/>
                  </a:moveTo>
                  <a:lnTo>
                    <a:pt x="0" y="0"/>
                  </a:lnTo>
                  <a:lnTo>
                    <a:pt x="7" y="0"/>
                  </a:lnTo>
                  <a:lnTo>
                    <a:pt x="17" y="31"/>
                  </a:lnTo>
                  <a:lnTo>
                    <a:pt x="17" y="34"/>
                  </a:lnTo>
                  <a:lnTo>
                    <a:pt x="18" y="36"/>
                  </a:lnTo>
                  <a:lnTo>
                    <a:pt x="20" y="39"/>
                  </a:lnTo>
                  <a:lnTo>
                    <a:pt x="21" y="41"/>
                  </a:lnTo>
                  <a:lnTo>
                    <a:pt x="21" y="37"/>
                  </a:lnTo>
                  <a:lnTo>
                    <a:pt x="22" y="35"/>
                  </a:lnTo>
                  <a:lnTo>
                    <a:pt x="22" y="34"/>
                  </a:lnTo>
                  <a:lnTo>
                    <a:pt x="22" y="33"/>
                  </a:lnTo>
                  <a:lnTo>
                    <a:pt x="34" y="0"/>
                  </a:lnTo>
                  <a:lnTo>
                    <a:pt x="44" y="0"/>
                  </a:lnTo>
                  <a:lnTo>
                    <a:pt x="53" y="24"/>
                  </a:lnTo>
                  <a:lnTo>
                    <a:pt x="53" y="26"/>
                  </a:lnTo>
                  <a:lnTo>
                    <a:pt x="54" y="28"/>
                  </a:lnTo>
                  <a:lnTo>
                    <a:pt x="54" y="31"/>
                  </a:lnTo>
                  <a:lnTo>
                    <a:pt x="55" y="33"/>
                  </a:lnTo>
                  <a:lnTo>
                    <a:pt x="55" y="35"/>
                  </a:lnTo>
                  <a:lnTo>
                    <a:pt x="55" y="37"/>
                  </a:lnTo>
                  <a:lnTo>
                    <a:pt x="56" y="39"/>
                  </a:lnTo>
                  <a:lnTo>
                    <a:pt x="57" y="41"/>
                  </a:lnTo>
                  <a:lnTo>
                    <a:pt x="57" y="39"/>
                  </a:lnTo>
                  <a:lnTo>
                    <a:pt x="59" y="36"/>
                  </a:lnTo>
                  <a:lnTo>
                    <a:pt x="59" y="34"/>
                  </a:lnTo>
                  <a:lnTo>
                    <a:pt x="60" y="31"/>
                  </a:lnTo>
                  <a:lnTo>
                    <a:pt x="70" y="0"/>
                  </a:lnTo>
                  <a:lnTo>
                    <a:pt x="77" y="0"/>
                  </a:lnTo>
                  <a:lnTo>
                    <a:pt x="61" y="47"/>
                  </a:lnTo>
                  <a:lnTo>
                    <a:pt x="53" y="47"/>
                  </a:lnTo>
                  <a:lnTo>
                    <a:pt x="40" y="12"/>
                  </a:lnTo>
                  <a:lnTo>
                    <a:pt x="40" y="10"/>
                  </a:lnTo>
                  <a:lnTo>
                    <a:pt x="39" y="7"/>
                  </a:lnTo>
                  <a:lnTo>
                    <a:pt x="39" y="6"/>
                  </a:lnTo>
                  <a:lnTo>
                    <a:pt x="38" y="7"/>
                  </a:lnTo>
                  <a:lnTo>
                    <a:pt x="38" y="9"/>
                  </a:lnTo>
                  <a:lnTo>
                    <a:pt x="37" y="10"/>
                  </a:lnTo>
                  <a:lnTo>
                    <a:pt x="37" y="12"/>
                  </a:lnTo>
                  <a:lnTo>
                    <a:pt x="24" y="47"/>
                  </a:lnTo>
                  <a:lnTo>
                    <a:pt x="16" y="47"/>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56" name="Freeform 332"/>
            <p:cNvSpPr>
              <a:spLocks/>
            </p:cNvSpPr>
            <p:nvPr/>
          </p:nvSpPr>
          <p:spPr bwMode="auto">
            <a:xfrm>
              <a:off x="1599" y="3866"/>
              <a:ext cx="42" cy="48"/>
            </a:xfrm>
            <a:custGeom>
              <a:avLst/>
              <a:gdLst/>
              <a:ahLst/>
              <a:cxnLst>
                <a:cxn ang="0">
                  <a:pos x="0" y="47"/>
                </a:cxn>
                <a:cxn ang="0">
                  <a:pos x="0" y="0"/>
                </a:cxn>
                <a:cxn ang="0">
                  <a:pos x="40" y="0"/>
                </a:cxn>
                <a:cxn ang="0">
                  <a:pos x="40" y="5"/>
                </a:cxn>
                <a:cxn ang="0">
                  <a:pos x="9" y="5"/>
                </a:cxn>
                <a:cxn ang="0">
                  <a:pos x="9" y="20"/>
                </a:cxn>
                <a:cxn ang="0">
                  <a:pos x="38" y="20"/>
                </a:cxn>
                <a:cxn ang="0">
                  <a:pos x="38" y="25"/>
                </a:cxn>
                <a:cxn ang="0">
                  <a:pos x="9" y="25"/>
                </a:cxn>
                <a:cxn ang="0">
                  <a:pos x="9" y="42"/>
                </a:cxn>
                <a:cxn ang="0">
                  <a:pos x="41" y="42"/>
                </a:cxn>
                <a:cxn ang="0">
                  <a:pos x="41" y="47"/>
                </a:cxn>
                <a:cxn ang="0">
                  <a:pos x="0" y="47"/>
                </a:cxn>
              </a:cxnLst>
              <a:rect l="0" t="0" r="r" b="b"/>
              <a:pathLst>
                <a:path w="42" h="48">
                  <a:moveTo>
                    <a:pt x="0" y="47"/>
                  </a:moveTo>
                  <a:lnTo>
                    <a:pt x="0" y="0"/>
                  </a:lnTo>
                  <a:lnTo>
                    <a:pt x="40" y="0"/>
                  </a:lnTo>
                  <a:lnTo>
                    <a:pt x="40" y="5"/>
                  </a:lnTo>
                  <a:lnTo>
                    <a:pt x="9" y="5"/>
                  </a:lnTo>
                  <a:lnTo>
                    <a:pt x="9" y="20"/>
                  </a:lnTo>
                  <a:lnTo>
                    <a:pt x="38" y="20"/>
                  </a:lnTo>
                  <a:lnTo>
                    <a:pt x="38" y="25"/>
                  </a:lnTo>
                  <a:lnTo>
                    <a:pt x="9" y="25"/>
                  </a:lnTo>
                  <a:lnTo>
                    <a:pt x="9" y="42"/>
                  </a:lnTo>
                  <a:lnTo>
                    <a:pt x="41" y="42"/>
                  </a:lnTo>
                  <a:lnTo>
                    <a:pt x="41" y="47"/>
                  </a:lnTo>
                  <a:lnTo>
                    <a:pt x="0" y="47"/>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57" name="Freeform 333"/>
            <p:cNvSpPr>
              <a:spLocks/>
            </p:cNvSpPr>
            <p:nvPr/>
          </p:nvSpPr>
          <p:spPr bwMode="auto">
            <a:xfrm>
              <a:off x="1660" y="3866"/>
              <a:ext cx="52" cy="48"/>
            </a:xfrm>
            <a:custGeom>
              <a:avLst/>
              <a:gdLst/>
              <a:ahLst/>
              <a:cxnLst>
                <a:cxn ang="0">
                  <a:pos x="0" y="0"/>
                </a:cxn>
                <a:cxn ang="0">
                  <a:pos x="30" y="0"/>
                </a:cxn>
                <a:cxn ang="0">
                  <a:pos x="36" y="1"/>
                </a:cxn>
                <a:cxn ang="0">
                  <a:pos x="39" y="2"/>
                </a:cxn>
                <a:cxn ang="0">
                  <a:pos x="42" y="4"/>
                </a:cxn>
                <a:cxn ang="0">
                  <a:pos x="45" y="7"/>
                </a:cxn>
                <a:cxn ang="0">
                  <a:pos x="46" y="11"/>
                </a:cxn>
                <a:cxn ang="0">
                  <a:pos x="46" y="16"/>
                </a:cxn>
                <a:cxn ang="0">
                  <a:pos x="44" y="19"/>
                </a:cxn>
                <a:cxn ang="0">
                  <a:pos x="40" y="23"/>
                </a:cxn>
                <a:cxn ang="0">
                  <a:pos x="33" y="25"/>
                </a:cxn>
                <a:cxn ang="0">
                  <a:pos x="32" y="27"/>
                </a:cxn>
                <a:cxn ang="0">
                  <a:pos x="33" y="28"/>
                </a:cxn>
                <a:cxn ang="0">
                  <a:pos x="36" y="30"/>
                </a:cxn>
                <a:cxn ang="0">
                  <a:pos x="39" y="33"/>
                </a:cxn>
                <a:cxn ang="0">
                  <a:pos x="51" y="47"/>
                </a:cxn>
                <a:cxn ang="0">
                  <a:pos x="33" y="37"/>
                </a:cxn>
                <a:cxn ang="0">
                  <a:pos x="31" y="34"/>
                </a:cxn>
                <a:cxn ang="0">
                  <a:pos x="28" y="31"/>
                </a:cxn>
                <a:cxn ang="0">
                  <a:pos x="26" y="29"/>
                </a:cxn>
                <a:cxn ang="0">
                  <a:pos x="24" y="28"/>
                </a:cxn>
                <a:cxn ang="0">
                  <a:pos x="23" y="27"/>
                </a:cxn>
                <a:cxn ang="0">
                  <a:pos x="20" y="27"/>
                </a:cxn>
                <a:cxn ang="0">
                  <a:pos x="18" y="27"/>
                </a:cxn>
                <a:cxn ang="0">
                  <a:pos x="8" y="27"/>
                </a:cxn>
                <a:cxn ang="0">
                  <a:pos x="0" y="47"/>
                </a:cxn>
                <a:cxn ang="0">
                  <a:pos x="24" y="20"/>
                </a:cxn>
                <a:cxn ang="0">
                  <a:pos x="28" y="20"/>
                </a:cxn>
                <a:cxn ang="0">
                  <a:pos x="32" y="20"/>
                </a:cxn>
                <a:cxn ang="0">
                  <a:pos x="34" y="19"/>
                </a:cxn>
                <a:cxn ang="0">
                  <a:pos x="36" y="18"/>
                </a:cxn>
                <a:cxn ang="0">
                  <a:pos x="37" y="16"/>
                </a:cxn>
                <a:cxn ang="0">
                  <a:pos x="37" y="13"/>
                </a:cxn>
                <a:cxn ang="0">
                  <a:pos x="37" y="10"/>
                </a:cxn>
                <a:cxn ang="0">
                  <a:pos x="36" y="8"/>
                </a:cxn>
                <a:cxn ang="0">
                  <a:pos x="31" y="6"/>
                </a:cxn>
                <a:cxn ang="0">
                  <a:pos x="26" y="5"/>
                </a:cxn>
                <a:cxn ang="0">
                  <a:pos x="8" y="20"/>
                </a:cxn>
              </a:cxnLst>
              <a:rect l="0" t="0" r="r" b="b"/>
              <a:pathLst>
                <a:path w="52" h="48">
                  <a:moveTo>
                    <a:pt x="0" y="47"/>
                  </a:moveTo>
                  <a:lnTo>
                    <a:pt x="0" y="0"/>
                  </a:lnTo>
                  <a:lnTo>
                    <a:pt x="26" y="0"/>
                  </a:lnTo>
                  <a:lnTo>
                    <a:pt x="30" y="0"/>
                  </a:lnTo>
                  <a:lnTo>
                    <a:pt x="32" y="0"/>
                  </a:lnTo>
                  <a:lnTo>
                    <a:pt x="36" y="1"/>
                  </a:lnTo>
                  <a:lnTo>
                    <a:pt x="37" y="1"/>
                  </a:lnTo>
                  <a:lnTo>
                    <a:pt x="39" y="2"/>
                  </a:lnTo>
                  <a:lnTo>
                    <a:pt x="40" y="3"/>
                  </a:lnTo>
                  <a:lnTo>
                    <a:pt x="42" y="4"/>
                  </a:lnTo>
                  <a:lnTo>
                    <a:pt x="43" y="5"/>
                  </a:lnTo>
                  <a:lnTo>
                    <a:pt x="45" y="7"/>
                  </a:lnTo>
                  <a:lnTo>
                    <a:pt x="45" y="9"/>
                  </a:lnTo>
                  <a:lnTo>
                    <a:pt x="46" y="11"/>
                  </a:lnTo>
                  <a:lnTo>
                    <a:pt x="46" y="13"/>
                  </a:lnTo>
                  <a:lnTo>
                    <a:pt x="46" y="16"/>
                  </a:lnTo>
                  <a:lnTo>
                    <a:pt x="45" y="17"/>
                  </a:lnTo>
                  <a:lnTo>
                    <a:pt x="44" y="19"/>
                  </a:lnTo>
                  <a:lnTo>
                    <a:pt x="42" y="22"/>
                  </a:lnTo>
                  <a:lnTo>
                    <a:pt x="40" y="23"/>
                  </a:lnTo>
                  <a:lnTo>
                    <a:pt x="37" y="25"/>
                  </a:lnTo>
                  <a:lnTo>
                    <a:pt x="33" y="25"/>
                  </a:lnTo>
                  <a:lnTo>
                    <a:pt x="31" y="25"/>
                  </a:lnTo>
                  <a:lnTo>
                    <a:pt x="32" y="27"/>
                  </a:lnTo>
                  <a:lnTo>
                    <a:pt x="32" y="28"/>
                  </a:lnTo>
                  <a:lnTo>
                    <a:pt x="33" y="28"/>
                  </a:lnTo>
                  <a:lnTo>
                    <a:pt x="34" y="28"/>
                  </a:lnTo>
                  <a:lnTo>
                    <a:pt x="36" y="30"/>
                  </a:lnTo>
                  <a:lnTo>
                    <a:pt x="38" y="31"/>
                  </a:lnTo>
                  <a:lnTo>
                    <a:pt x="39" y="33"/>
                  </a:lnTo>
                  <a:lnTo>
                    <a:pt x="40" y="34"/>
                  </a:lnTo>
                  <a:lnTo>
                    <a:pt x="51" y="47"/>
                  </a:lnTo>
                  <a:lnTo>
                    <a:pt x="42" y="47"/>
                  </a:lnTo>
                  <a:lnTo>
                    <a:pt x="33" y="37"/>
                  </a:lnTo>
                  <a:lnTo>
                    <a:pt x="32" y="36"/>
                  </a:lnTo>
                  <a:lnTo>
                    <a:pt x="31" y="34"/>
                  </a:lnTo>
                  <a:lnTo>
                    <a:pt x="28" y="33"/>
                  </a:lnTo>
                  <a:lnTo>
                    <a:pt x="28" y="31"/>
                  </a:lnTo>
                  <a:lnTo>
                    <a:pt x="27" y="31"/>
                  </a:lnTo>
                  <a:lnTo>
                    <a:pt x="26" y="29"/>
                  </a:lnTo>
                  <a:lnTo>
                    <a:pt x="25" y="28"/>
                  </a:lnTo>
                  <a:lnTo>
                    <a:pt x="24" y="28"/>
                  </a:lnTo>
                  <a:lnTo>
                    <a:pt x="23" y="28"/>
                  </a:lnTo>
                  <a:lnTo>
                    <a:pt x="23" y="27"/>
                  </a:lnTo>
                  <a:lnTo>
                    <a:pt x="21" y="27"/>
                  </a:lnTo>
                  <a:lnTo>
                    <a:pt x="20" y="27"/>
                  </a:lnTo>
                  <a:lnTo>
                    <a:pt x="19" y="27"/>
                  </a:lnTo>
                  <a:lnTo>
                    <a:pt x="18" y="27"/>
                  </a:lnTo>
                  <a:lnTo>
                    <a:pt x="17" y="27"/>
                  </a:lnTo>
                  <a:lnTo>
                    <a:pt x="8" y="27"/>
                  </a:lnTo>
                  <a:lnTo>
                    <a:pt x="8" y="47"/>
                  </a:lnTo>
                  <a:lnTo>
                    <a:pt x="0" y="47"/>
                  </a:lnTo>
                  <a:lnTo>
                    <a:pt x="8" y="20"/>
                  </a:lnTo>
                  <a:lnTo>
                    <a:pt x="24" y="20"/>
                  </a:lnTo>
                  <a:lnTo>
                    <a:pt x="27" y="20"/>
                  </a:lnTo>
                  <a:lnTo>
                    <a:pt x="28" y="20"/>
                  </a:lnTo>
                  <a:lnTo>
                    <a:pt x="31" y="20"/>
                  </a:lnTo>
                  <a:lnTo>
                    <a:pt x="32" y="20"/>
                  </a:lnTo>
                  <a:lnTo>
                    <a:pt x="33" y="19"/>
                  </a:lnTo>
                  <a:lnTo>
                    <a:pt x="34" y="19"/>
                  </a:lnTo>
                  <a:lnTo>
                    <a:pt x="36" y="19"/>
                  </a:lnTo>
                  <a:lnTo>
                    <a:pt x="36" y="18"/>
                  </a:lnTo>
                  <a:lnTo>
                    <a:pt x="37" y="16"/>
                  </a:lnTo>
                  <a:lnTo>
                    <a:pt x="37" y="16"/>
                  </a:lnTo>
                  <a:lnTo>
                    <a:pt x="37" y="14"/>
                  </a:lnTo>
                  <a:lnTo>
                    <a:pt x="37" y="13"/>
                  </a:lnTo>
                  <a:lnTo>
                    <a:pt x="37" y="11"/>
                  </a:lnTo>
                  <a:lnTo>
                    <a:pt x="37" y="10"/>
                  </a:lnTo>
                  <a:lnTo>
                    <a:pt x="36" y="9"/>
                  </a:lnTo>
                  <a:lnTo>
                    <a:pt x="36" y="8"/>
                  </a:lnTo>
                  <a:lnTo>
                    <a:pt x="33" y="7"/>
                  </a:lnTo>
                  <a:lnTo>
                    <a:pt x="31" y="6"/>
                  </a:lnTo>
                  <a:lnTo>
                    <a:pt x="28" y="5"/>
                  </a:lnTo>
                  <a:lnTo>
                    <a:pt x="26" y="5"/>
                  </a:lnTo>
                  <a:lnTo>
                    <a:pt x="8" y="5"/>
                  </a:lnTo>
                  <a:lnTo>
                    <a:pt x="8" y="20"/>
                  </a:lnTo>
                  <a:lnTo>
                    <a:pt x="0" y="47"/>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58" name="Freeform 334"/>
            <p:cNvSpPr>
              <a:spLocks/>
            </p:cNvSpPr>
            <p:nvPr/>
          </p:nvSpPr>
          <p:spPr bwMode="auto">
            <a:xfrm>
              <a:off x="1187" y="3442"/>
              <a:ext cx="92" cy="73"/>
            </a:xfrm>
            <a:custGeom>
              <a:avLst/>
              <a:gdLst/>
              <a:ahLst/>
              <a:cxnLst>
                <a:cxn ang="0">
                  <a:pos x="44" y="0"/>
                </a:cxn>
                <a:cxn ang="0">
                  <a:pos x="54" y="1"/>
                </a:cxn>
                <a:cxn ang="0">
                  <a:pos x="63" y="3"/>
                </a:cxn>
                <a:cxn ang="0">
                  <a:pos x="71" y="6"/>
                </a:cxn>
                <a:cxn ang="0">
                  <a:pos x="77" y="11"/>
                </a:cxn>
                <a:cxn ang="0">
                  <a:pos x="82" y="16"/>
                </a:cxn>
                <a:cxn ang="0">
                  <a:pos x="87" y="22"/>
                </a:cxn>
                <a:cxn ang="0">
                  <a:pos x="90" y="29"/>
                </a:cxn>
                <a:cxn ang="0">
                  <a:pos x="91" y="36"/>
                </a:cxn>
                <a:cxn ang="0">
                  <a:pos x="90" y="43"/>
                </a:cxn>
                <a:cxn ang="0">
                  <a:pos x="87" y="50"/>
                </a:cxn>
                <a:cxn ang="0">
                  <a:pos x="82" y="56"/>
                </a:cxn>
                <a:cxn ang="0">
                  <a:pos x="77" y="61"/>
                </a:cxn>
                <a:cxn ang="0">
                  <a:pos x="71" y="65"/>
                </a:cxn>
                <a:cxn ang="0">
                  <a:pos x="63" y="69"/>
                </a:cxn>
                <a:cxn ang="0">
                  <a:pos x="54" y="70"/>
                </a:cxn>
                <a:cxn ang="0">
                  <a:pos x="44" y="72"/>
                </a:cxn>
                <a:cxn ang="0">
                  <a:pos x="35" y="70"/>
                </a:cxn>
                <a:cxn ang="0">
                  <a:pos x="28" y="69"/>
                </a:cxn>
                <a:cxn ang="0">
                  <a:pos x="19" y="65"/>
                </a:cxn>
                <a:cxn ang="0">
                  <a:pos x="13" y="61"/>
                </a:cxn>
                <a:cxn ang="0">
                  <a:pos x="6" y="56"/>
                </a:cxn>
                <a:cxn ang="0">
                  <a:pos x="4" y="50"/>
                </a:cxn>
                <a:cxn ang="0">
                  <a:pos x="0" y="43"/>
                </a:cxn>
                <a:cxn ang="0">
                  <a:pos x="0" y="36"/>
                </a:cxn>
                <a:cxn ang="0">
                  <a:pos x="0" y="29"/>
                </a:cxn>
                <a:cxn ang="0">
                  <a:pos x="4" y="22"/>
                </a:cxn>
                <a:cxn ang="0">
                  <a:pos x="6" y="16"/>
                </a:cxn>
                <a:cxn ang="0">
                  <a:pos x="13" y="11"/>
                </a:cxn>
                <a:cxn ang="0">
                  <a:pos x="19" y="6"/>
                </a:cxn>
                <a:cxn ang="0">
                  <a:pos x="28" y="3"/>
                </a:cxn>
                <a:cxn ang="0">
                  <a:pos x="35" y="1"/>
                </a:cxn>
                <a:cxn ang="0">
                  <a:pos x="44" y="0"/>
                </a:cxn>
              </a:cxnLst>
              <a:rect l="0" t="0" r="r" b="b"/>
              <a:pathLst>
                <a:path w="92" h="73">
                  <a:moveTo>
                    <a:pt x="44" y="0"/>
                  </a:moveTo>
                  <a:lnTo>
                    <a:pt x="54" y="1"/>
                  </a:lnTo>
                  <a:lnTo>
                    <a:pt x="63" y="3"/>
                  </a:lnTo>
                  <a:lnTo>
                    <a:pt x="71" y="6"/>
                  </a:lnTo>
                  <a:lnTo>
                    <a:pt x="77" y="11"/>
                  </a:lnTo>
                  <a:lnTo>
                    <a:pt x="82" y="16"/>
                  </a:lnTo>
                  <a:lnTo>
                    <a:pt x="87" y="22"/>
                  </a:lnTo>
                  <a:lnTo>
                    <a:pt x="90" y="29"/>
                  </a:lnTo>
                  <a:lnTo>
                    <a:pt x="91" y="36"/>
                  </a:lnTo>
                  <a:lnTo>
                    <a:pt x="90" y="43"/>
                  </a:lnTo>
                  <a:lnTo>
                    <a:pt x="87" y="50"/>
                  </a:lnTo>
                  <a:lnTo>
                    <a:pt x="82" y="56"/>
                  </a:lnTo>
                  <a:lnTo>
                    <a:pt x="77" y="61"/>
                  </a:lnTo>
                  <a:lnTo>
                    <a:pt x="71" y="65"/>
                  </a:lnTo>
                  <a:lnTo>
                    <a:pt x="63" y="69"/>
                  </a:lnTo>
                  <a:lnTo>
                    <a:pt x="54" y="70"/>
                  </a:lnTo>
                  <a:lnTo>
                    <a:pt x="44" y="72"/>
                  </a:lnTo>
                  <a:lnTo>
                    <a:pt x="35" y="70"/>
                  </a:lnTo>
                  <a:lnTo>
                    <a:pt x="28" y="69"/>
                  </a:lnTo>
                  <a:lnTo>
                    <a:pt x="19" y="65"/>
                  </a:lnTo>
                  <a:lnTo>
                    <a:pt x="13" y="61"/>
                  </a:lnTo>
                  <a:lnTo>
                    <a:pt x="6" y="56"/>
                  </a:lnTo>
                  <a:lnTo>
                    <a:pt x="4" y="50"/>
                  </a:lnTo>
                  <a:lnTo>
                    <a:pt x="0" y="43"/>
                  </a:lnTo>
                  <a:lnTo>
                    <a:pt x="0" y="36"/>
                  </a:lnTo>
                  <a:lnTo>
                    <a:pt x="0" y="29"/>
                  </a:lnTo>
                  <a:lnTo>
                    <a:pt x="4" y="22"/>
                  </a:lnTo>
                  <a:lnTo>
                    <a:pt x="6" y="16"/>
                  </a:lnTo>
                  <a:lnTo>
                    <a:pt x="13" y="11"/>
                  </a:lnTo>
                  <a:lnTo>
                    <a:pt x="19" y="6"/>
                  </a:lnTo>
                  <a:lnTo>
                    <a:pt x="28" y="3"/>
                  </a:lnTo>
                  <a:lnTo>
                    <a:pt x="35" y="1"/>
                  </a:lnTo>
                  <a:lnTo>
                    <a:pt x="44" y="0"/>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59" name="Freeform 335"/>
            <p:cNvSpPr>
              <a:spLocks/>
            </p:cNvSpPr>
            <p:nvPr/>
          </p:nvSpPr>
          <p:spPr bwMode="auto">
            <a:xfrm>
              <a:off x="1187" y="3442"/>
              <a:ext cx="98" cy="78"/>
            </a:xfrm>
            <a:custGeom>
              <a:avLst/>
              <a:gdLst/>
              <a:ahLst/>
              <a:cxnLst>
                <a:cxn ang="0">
                  <a:pos x="47" y="0"/>
                </a:cxn>
                <a:cxn ang="0">
                  <a:pos x="47" y="0"/>
                </a:cxn>
                <a:cxn ang="0">
                  <a:pos x="58" y="1"/>
                </a:cxn>
                <a:cxn ang="0">
                  <a:pos x="67" y="3"/>
                </a:cxn>
                <a:cxn ang="0">
                  <a:pos x="75" y="6"/>
                </a:cxn>
                <a:cxn ang="0">
                  <a:pos x="82" y="11"/>
                </a:cxn>
                <a:cxn ang="0">
                  <a:pos x="88" y="17"/>
                </a:cxn>
                <a:cxn ang="0">
                  <a:pos x="93" y="24"/>
                </a:cxn>
                <a:cxn ang="0">
                  <a:pos x="96" y="31"/>
                </a:cxn>
                <a:cxn ang="0">
                  <a:pos x="97" y="39"/>
                </a:cxn>
                <a:cxn ang="0">
                  <a:pos x="96" y="46"/>
                </a:cxn>
                <a:cxn ang="0">
                  <a:pos x="93" y="53"/>
                </a:cxn>
                <a:cxn ang="0">
                  <a:pos x="88" y="60"/>
                </a:cxn>
                <a:cxn ang="0">
                  <a:pos x="82" y="66"/>
                </a:cxn>
                <a:cxn ang="0">
                  <a:pos x="75" y="70"/>
                </a:cxn>
                <a:cxn ang="0">
                  <a:pos x="67" y="74"/>
                </a:cxn>
                <a:cxn ang="0">
                  <a:pos x="58" y="75"/>
                </a:cxn>
                <a:cxn ang="0">
                  <a:pos x="47" y="77"/>
                </a:cxn>
                <a:cxn ang="0">
                  <a:pos x="38" y="75"/>
                </a:cxn>
                <a:cxn ang="0">
                  <a:pos x="30" y="74"/>
                </a:cxn>
                <a:cxn ang="0">
                  <a:pos x="20" y="70"/>
                </a:cxn>
                <a:cxn ang="0">
                  <a:pos x="13" y="66"/>
                </a:cxn>
                <a:cxn ang="0">
                  <a:pos x="7" y="60"/>
                </a:cxn>
                <a:cxn ang="0">
                  <a:pos x="4" y="53"/>
                </a:cxn>
                <a:cxn ang="0">
                  <a:pos x="0" y="46"/>
                </a:cxn>
                <a:cxn ang="0">
                  <a:pos x="0" y="39"/>
                </a:cxn>
                <a:cxn ang="0">
                  <a:pos x="0" y="31"/>
                </a:cxn>
                <a:cxn ang="0">
                  <a:pos x="4" y="24"/>
                </a:cxn>
                <a:cxn ang="0">
                  <a:pos x="7" y="17"/>
                </a:cxn>
                <a:cxn ang="0">
                  <a:pos x="13" y="11"/>
                </a:cxn>
                <a:cxn ang="0">
                  <a:pos x="20" y="6"/>
                </a:cxn>
                <a:cxn ang="0">
                  <a:pos x="30" y="3"/>
                </a:cxn>
                <a:cxn ang="0">
                  <a:pos x="38" y="1"/>
                </a:cxn>
                <a:cxn ang="0">
                  <a:pos x="47" y="0"/>
                </a:cxn>
              </a:cxnLst>
              <a:rect l="0" t="0" r="r" b="b"/>
              <a:pathLst>
                <a:path w="98" h="78">
                  <a:moveTo>
                    <a:pt x="47" y="0"/>
                  </a:moveTo>
                  <a:lnTo>
                    <a:pt x="47" y="0"/>
                  </a:lnTo>
                  <a:lnTo>
                    <a:pt x="58" y="1"/>
                  </a:lnTo>
                  <a:lnTo>
                    <a:pt x="67" y="3"/>
                  </a:lnTo>
                  <a:lnTo>
                    <a:pt x="75" y="6"/>
                  </a:lnTo>
                  <a:lnTo>
                    <a:pt x="82" y="11"/>
                  </a:lnTo>
                  <a:lnTo>
                    <a:pt x="88" y="17"/>
                  </a:lnTo>
                  <a:lnTo>
                    <a:pt x="93" y="24"/>
                  </a:lnTo>
                  <a:lnTo>
                    <a:pt x="96" y="31"/>
                  </a:lnTo>
                  <a:lnTo>
                    <a:pt x="97" y="39"/>
                  </a:lnTo>
                  <a:lnTo>
                    <a:pt x="96" y="46"/>
                  </a:lnTo>
                  <a:lnTo>
                    <a:pt x="93" y="53"/>
                  </a:lnTo>
                  <a:lnTo>
                    <a:pt x="88" y="60"/>
                  </a:lnTo>
                  <a:lnTo>
                    <a:pt x="82" y="66"/>
                  </a:lnTo>
                  <a:lnTo>
                    <a:pt x="75" y="70"/>
                  </a:lnTo>
                  <a:lnTo>
                    <a:pt x="67" y="74"/>
                  </a:lnTo>
                  <a:lnTo>
                    <a:pt x="58" y="75"/>
                  </a:lnTo>
                  <a:lnTo>
                    <a:pt x="47" y="77"/>
                  </a:lnTo>
                  <a:lnTo>
                    <a:pt x="38" y="75"/>
                  </a:lnTo>
                  <a:lnTo>
                    <a:pt x="30" y="74"/>
                  </a:lnTo>
                  <a:lnTo>
                    <a:pt x="20" y="70"/>
                  </a:lnTo>
                  <a:lnTo>
                    <a:pt x="13" y="66"/>
                  </a:lnTo>
                  <a:lnTo>
                    <a:pt x="7" y="60"/>
                  </a:lnTo>
                  <a:lnTo>
                    <a:pt x="4" y="53"/>
                  </a:lnTo>
                  <a:lnTo>
                    <a:pt x="0" y="46"/>
                  </a:lnTo>
                  <a:lnTo>
                    <a:pt x="0" y="39"/>
                  </a:lnTo>
                  <a:lnTo>
                    <a:pt x="0" y="31"/>
                  </a:lnTo>
                  <a:lnTo>
                    <a:pt x="4" y="24"/>
                  </a:lnTo>
                  <a:lnTo>
                    <a:pt x="7" y="17"/>
                  </a:lnTo>
                  <a:lnTo>
                    <a:pt x="13" y="11"/>
                  </a:lnTo>
                  <a:lnTo>
                    <a:pt x="20" y="6"/>
                  </a:lnTo>
                  <a:lnTo>
                    <a:pt x="30" y="3"/>
                  </a:lnTo>
                  <a:lnTo>
                    <a:pt x="38" y="1"/>
                  </a:lnTo>
                  <a:lnTo>
                    <a:pt x="47" y="0"/>
                  </a:lnTo>
                </a:path>
              </a:pathLst>
            </a:custGeom>
            <a:noFill/>
            <a:ln w="12700" cap="rnd" cmpd="sng">
              <a:solidFill>
                <a:srgbClr val="C4C4C4"/>
              </a:solidFill>
              <a:prstDash val="solid"/>
              <a:round/>
              <a:headEnd type="none" w="med" len="med"/>
              <a:tailEnd type="none" w="med" len="med"/>
            </a:ln>
            <a:effectLst/>
          </p:spPr>
          <p:txBody>
            <a:bodyPr/>
            <a:lstStyle/>
            <a:p>
              <a:endParaRPr lang="en-US"/>
            </a:p>
          </p:txBody>
        </p:sp>
        <p:sp>
          <p:nvSpPr>
            <p:cNvPr id="78160" name="Freeform 336"/>
            <p:cNvSpPr>
              <a:spLocks/>
            </p:cNvSpPr>
            <p:nvPr/>
          </p:nvSpPr>
          <p:spPr bwMode="auto">
            <a:xfrm>
              <a:off x="1588" y="1459"/>
              <a:ext cx="500" cy="64"/>
            </a:xfrm>
            <a:custGeom>
              <a:avLst/>
              <a:gdLst/>
              <a:ahLst/>
              <a:cxnLst>
                <a:cxn ang="0">
                  <a:pos x="0" y="0"/>
                </a:cxn>
                <a:cxn ang="0">
                  <a:pos x="499" y="0"/>
                </a:cxn>
                <a:cxn ang="0">
                  <a:pos x="499" y="63"/>
                </a:cxn>
                <a:cxn ang="0">
                  <a:pos x="0" y="63"/>
                </a:cxn>
                <a:cxn ang="0">
                  <a:pos x="0" y="0"/>
                </a:cxn>
              </a:cxnLst>
              <a:rect l="0" t="0" r="r" b="b"/>
              <a:pathLst>
                <a:path w="500" h="64">
                  <a:moveTo>
                    <a:pt x="0" y="0"/>
                  </a:moveTo>
                  <a:lnTo>
                    <a:pt x="499" y="0"/>
                  </a:lnTo>
                  <a:lnTo>
                    <a:pt x="499" y="63"/>
                  </a:lnTo>
                  <a:lnTo>
                    <a:pt x="0" y="63"/>
                  </a:lnTo>
                  <a:lnTo>
                    <a:pt x="0" y="0"/>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61" name="Freeform 337"/>
            <p:cNvSpPr>
              <a:spLocks/>
            </p:cNvSpPr>
            <p:nvPr/>
          </p:nvSpPr>
          <p:spPr bwMode="auto">
            <a:xfrm>
              <a:off x="1588" y="1454"/>
              <a:ext cx="504" cy="7"/>
            </a:xfrm>
            <a:custGeom>
              <a:avLst/>
              <a:gdLst/>
              <a:ahLst/>
              <a:cxnLst>
                <a:cxn ang="0">
                  <a:pos x="503" y="3"/>
                </a:cxn>
                <a:cxn ang="0">
                  <a:pos x="498" y="0"/>
                </a:cxn>
                <a:cxn ang="0">
                  <a:pos x="0" y="0"/>
                </a:cxn>
                <a:cxn ang="0">
                  <a:pos x="0" y="6"/>
                </a:cxn>
                <a:cxn ang="0">
                  <a:pos x="498" y="6"/>
                </a:cxn>
                <a:cxn ang="0">
                  <a:pos x="491" y="3"/>
                </a:cxn>
                <a:cxn ang="0">
                  <a:pos x="503" y="3"/>
                </a:cxn>
                <a:cxn ang="0">
                  <a:pos x="503" y="0"/>
                </a:cxn>
                <a:cxn ang="0">
                  <a:pos x="498" y="0"/>
                </a:cxn>
                <a:cxn ang="0">
                  <a:pos x="503" y="3"/>
                </a:cxn>
              </a:cxnLst>
              <a:rect l="0" t="0" r="r" b="b"/>
              <a:pathLst>
                <a:path w="504" h="7">
                  <a:moveTo>
                    <a:pt x="503" y="3"/>
                  </a:moveTo>
                  <a:lnTo>
                    <a:pt x="498" y="0"/>
                  </a:lnTo>
                  <a:lnTo>
                    <a:pt x="0" y="0"/>
                  </a:lnTo>
                  <a:lnTo>
                    <a:pt x="0" y="6"/>
                  </a:lnTo>
                  <a:lnTo>
                    <a:pt x="498" y="6"/>
                  </a:lnTo>
                  <a:lnTo>
                    <a:pt x="491" y="3"/>
                  </a:lnTo>
                  <a:lnTo>
                    <a:pt x="503" y="3"/>
                  </a:lnTo>
                  <a:lnTo>
                    <a:pt x="503" y="0"/>
                  </a:lnTo>
                  <a:lnTo>
                    <a:pt x="498" y="0"/>
                  </a:lnTo>
                  <a:lnTo>
                    <a:pt x="503" y="3"/>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62" name="Freeform 338"/>
            <p:cNvSpPr>
              <a:spLocks/>
            </p:cNvSpPr>
            <p:nvPr/>
          </p:nvSpPr>
          <p:spPr bwMode="auto">
            <a:xfrm>
              <a:off x="2087" y="1459"/>
              <a:ext cx="5" cy="69"/>
            </a:xfrm>
            <a:custGeom>
              <a:avLst/>
              <a:gdLst/>
              <a:ahLst/>
              <a:cxnLst>
                <a:cxn ang="0">
                  <a:pos x="2" y="68"/>
                </a:cxn>
                <a:cxn ang="0">
                  <a:pos x="4" y="63"/>
                </a:cxn>
                <a:cxn ang="0">
                  <a:pos x="4" y="0"/>
                </a:cxn>
                <a:cxn ang="0">
                  <a:pos x="0" y="0"/>
                </a:cxn>
                <a:cxn ang="0">
                  <a:pos x="0" y="63"/>
                </a:cxn>
                <a:cxn ang="0">
                  <a:pos x="2" y="58"/>
                </a:cxn>
                <a:cxn ang="0">
                  <a:pos x="2" y="68"/>
                </a:cxn>
                <a:cxn ang="0">
                  <a:pos x="4" y="68"/>
                </a:cxn>
                <a:cxn ang="0">
                  <a:pos x="4" y="63"/>
                </a:cxn>
                <a:cxn ang="0">
                  <a:pos x="2" y="68"/>
                </a:cxn>
              </a:cxnLst>
              <a:rect l="0" t="0" r="r" b="b"/>
              <a:pathLst>
                <a:path w="5" h="69">
                  <a:moveTo>
                    <a:pt x="2" y="68"/>
                  </a:moveTo>
                  <a:lnTo>
                    <a:pt x="4" y="63"/>
                  </a:lnTo>
                  <a:lnTo>
                    <a:pt x="4" y="0"/>
                  </a:lnTo>
                  <a:lnTo>
                    <a:pt x="0" y="0"/>
                  </a:lnTo>
                  <a:lnTo>
                    <a:pt x="0" y="63"/>
                  </a:lnTo>
                  <a:lnTo>
                    <a:pt x="2" y="58"/>
                  </a:lnTo>
                  <a:lnTo>
                    <a:pt x="2" y="68"/>
                  </a:lnTo>
                  <a:lnTo>
                    <a:pt x="4" y="68"/>
                  </a:lnTo>
                  <a:lnTo>
                    <a:pt x="4" y="63"/>
                  </a:lnTo>
                  <a:lnTo>
                    <a:pt x="2" y="68"/>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63" name="Freeform 339"/>
            <p:cNvSpPr>
              <a:spLocks/>
            </p:cNvSpPr>
            <p:nvPr/>
          </p:nvSpPr>
          <p:spPr bwMode="auto">
            <a:xfrm>
              <a:off x="1580" y="1522"/>
              <a:ext cx="508" cy="6"/>
            </a:xfrm>
            <a:custGeom>
              <a:avLst/>
              <a:gdLst/>
              <a:ahLst/>
              <a:cxnLst>
                <a:cxn ang="0">
                  <a:pos x="0" y="2"/>
                </a:cxn>
                <a:cxn ang="0">
                  <a:pos x="5" y="5"/>
                </a:cxn>
                <a:cxn ang="0">
                  <a:pos x="507" y="5"/>
                </a:cxn>
                <a:cxn ang="0">
                  <a:pos x="507" y="0"/>
                </a:cxn>
                <a:cxn ang="0">
                  <a:pos x="5" y="0"/>
                </a:cxn>
                <a:cxn ang="0">
                  <a:pos x="12" y="2"/>
                </a:cxn>
                <a:cxn ang="0">
                  <a:pos x="0" y="2"/>
                </a:cxn>
                <a:cxn ang="0">
                  <a:pos x="0" y="5"/>
                </a:cxn>
                <a:cxn ang="0">
                  <a:pos x="5" y="5"/>
                </a:cxn>
                <a:cxn ang="0">
                  <a:pos x="0" y="2"/>
                </a:cxn>
              </a:cxnLst>
              <a:rect l="0" t="0" r="r" b="b"/>
              <a:pathLst>
                <a:path w="508" h="6">
                  <a:moveTo>
                    <a:pt x="0" y="2"/>
                  </a:moveTo>
                  <a:lnTo>
                    <a:pt x="5" y="5"/>
                  </a:lnTo>
                  <a:lnTo>
                    <a:pt x="507" y="5"/>
                  </a:lnTo>
                  <a:lnTo>
                    <a:pt x="507" y="0"/>
                  </a:lnTo>
                  <a:lnTo>
                    <a:pt x="5" y="0"/>
                  </a:lnTo>
                  <a:lnTo>
                    <a:pt x="12" y="2"/>
                  </a:lnTo>
                  <a:lnTo>
                    <a:pt x="0" y="2"/>
                  </a:lnTo>
                  <a:lnTo>
                    <a:pt x="0" y="5"/>
                  </a:lnTo>
                  <a:lnTo>
                    <a:pt x="5" y="5"/>
                  </a:lnTo>
                  <a:lnTo>
                    <a:pt x="0" y="2"/>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64" name="Freeform 340"/>
            <p:cNvSpPr>
              <a:spLocks/>
            </p:cNvSpPr>
            <p:nvPr/>
          </p:nvSpPr>
          <p:spPr bwMode="auto">
            <a:xfrm>
              <a:off x="1580" y="1454"/>
              <a:ext cx="8" cy="69"/>
            </a:xfrm>
            <a:custGeom>
              <a:avLst/>
              <a:gdLst/>
              <a:ahLst/>
              <a:cxnLst>
                <a:cxn ang="0">
                  <a:pos x="3" y="0"/>
                </a:cxn>
                <a:cxn ang="0">
                  <a:pos x="0" y="5"/>
                </a:cxn>
                <a:cxn ang="0">
                  <a:pos x="0" y="68"/>
                </a:cxn>
                <a:cxn ang="0">
                  <a:pos x="7" y="68"/>
                </a:cxn>
                <a:cxn ang="0">
                  <a:pos x="7" y="5"/>
                </a:cxn>
                <a:cxn ang="0">
                  <a:pos x="3" y="10"/>
                </a:cxn>
                <a:cxn ang="0">
                  <a:pos x="3" y="0"/>
                </a:cxn>
                <a:cxn ang="0">
                  <a:pos x="0" y="0"/>
                </a:cxn>
                <a:cxn ang="0">
                  <a:pos x="0" y="5"/>
                </a:cxn>
                <a:cxn ang="0">
                  <a:pos x="3" y="0"/>
                </a:cxn>
              </a:cxnLst>
              <a:rect l="0" t="0" r="r" b="b"/>
              <a:pathLst>
                <a:path w="8" h="69">
                  <a:moveTo>
                    <a:pt x="3" y="0"/>
                  </a:moveTo>
                  <a:lnTo>
                    <a:pt x="0" y="5"/>
                  </a:lnTo>
                  <a:lnTo>
                    <a:pt x="0" y="68"/>
                  </a:lnTo>
                  <a:lnTo>
                    <a:pt x="7" y="68"/>
                  </a:lnTo>
                  <a:lnTo>
                    <a:pt x="7" y="5"/>
                  </a:lnTo>
                  <a:lnTo>
                    <a:pt x="3" y="10"/>
                  </a:lnTo>
                  <a:lnTo>
                    <a:pt x="3" y="0"/>
                  </a:lnTo>
                  <a:lnTo>
                    <a:pt x="0" y="0"/>
                  </a:lnTo>
                  <a:lnTo>
                    <a:pt x="0" y="5"/>
                  </a:lnTo>
                  <a:lnTo>
                    <a:pt x="3" y="0"/>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65" name="Freeform 341"/>
            <p:cNvSpPr>
              <a:spLocks/>
            </p:cNvSpPr>
            <p:nvPr/>
          </p:nvSpPr>
          <p:spPr bwMode="auto">
            <a:xfrm>
              <a:off x="1614" y="1465"/>
              <a:ext cx="51" cy="49"/>
            </a:xfrm>
            <a:custGeom>
              <a:avLst/>
              <a:gdLst/>
              <a:ahLst/>
              <a:cxnLst>
                <a:cxn ang="0">
                  <a:pos x="50" y="32"/>
                </a:cxn>
                <a:cxn ang="0">
                  <a:pos x="47" y="40"/>
                </a:cxn>
                <a:cxn ang="0">
                  <a:pos x="42" y="44"/>
                </a:cxn>
                <a:cxn ang="0">
                  <a:pos x="35" y="47"/>
                </a:cxn>
                <a:cxn ang="0">
                  <a:pos x="27" y="48"/>
                </a:cxn>
                <a:cxn ang="0">
                  <a:pos x="19" y="47"/>
                </a:cxn>
                <a:cxn ang="0">
                  <a:pos x="12" y="46"/>
                </a:cxn>
                <a:cxn ang="0">
                  <a:pos x="6" y="42"/>
                </a:cxn>
                <a:cxn ang="0">
                  <a:pos x="3" y="37"/>
                </a:cxn>
                <a:cxn ang="0">
                  <a:pos x="1" y="31"/>
                </a:cxn>
                <a:cxn ang="0">
                  <a:pos x="0" y="24"/>
                </a:cxn>
                <a:cxn ang="0">
                  <a:pos x="0" y="21"/>
                </a:cxn>
                <a:cxn ang="0">
                  <a:pos x="1" y="17"/>
                </a:cxn>
                <a:cxn ang="0">
                  <a:pos x="1" y="14"/>
                </a:cxn>
                <a:cxn ang="0">
                  <a:pos x="3" y="11"/>
                </a:cxn>
                <a:cxn ang="0">
                  <a:pos x="7" y="7"/>
                </a:cxn>
                <a:cxn ang="0">
                  <a:pos x="13" y="3"/>
                </a:cxn>
                <a:cxn ang="0">
                  <a:pos x="19" y="1"/>
                </a:cxn>
                <a:cxn ang="0">
                  <a:pos x="26" y="0"/>
                </a:cxn>
                <a:cxn ang="0">
                  <a:pos x="34" y="1"/>
                </a:cxn>
                <a:cxn ang="0">
                  <a:pos x="41" y="4"/>
                </a:cxn>
                <a:cxn ang="0">
                  <a:pos x="45" y="8"/>
                </a:cxn>
                <a:cxn ang="0">
                  <a:pos x="49" y="14"/>
                </a:cxn>
                <a:cxn ang="0">
                  <a:pos x="40" y="13"/>
                </a:cxn>
                <a:cxn ang="0">
                  <a:pos x="36" y="10"/>
                </a:cxn>
                <a:cxn ang="0">
                  <a:pos x="33" y="7"/>
                </a:cxn>
                <a:cxn ang="0">
                  <a:pos x="28" y="5"/>
                </a:cxn>
                <a:cxn ang="0">
                  <a:pos x="23" y="5"/>
                </a:cxn>
                <a:cxn ang="0">
                  <a:pos x="17" y="7"/>
                </a:cxn>
                <a:cxn ang="0">
                  <a:pos x="14" y="10"/>
                </a:cxn>
                <a:cxn ang="0">
                  <a:pos x="10" y="13"/>
                </a:cxn>
                <a:cxn ang="0">
                  <a:pos x="9" y="17"/>
                </a:cxn>
                <a:cxn ang="0">
                  <a:pos x="8" y="22"/>
                </a:cxn>
                <a:cxn ang="0">
                  <a:pos x="8" y="27"/>
                </a:cxn>
                <a:cxn ang="0">
                  <a:pos x="9" y="32"/>
                </a:cxn>
                <a:cxn ang="0">
                  <a:pos x="10" y="36"/>
                </a:cxn>
                <a:cxn ang="0">
                  <a:pos x="14" y="40"/>
                </a:cxn>
                <a:cxn ang="0">
                  <a:pos x="19" y="42"/>
                </a:cxn>
                <a:cxn ang="0">
                  <a:pos x="23" y="43"/>
                </a:cxn>
                <a:cxn ang="0">
                  <a:pos x="28" y="43"/>
                </a:cxn>
                <a:cxn ang="0">
                  <a:pos x="34" y="41"/>
                </a:cxn>
                <a:cxn ang="0">
                  <a:pos x="37" y="38"/>
                </a:cxn>
                <a:cxn ang="0">
                  <a:pos x="41" y="34"/>
                </a:cxn>
                <a:cxn ang="0">
                  <a:pos x="42" y="31"/>
                </a:cxn>
              </a:cxnLst>
              <a:rect l="0" t="0" r="r" b="b"/>
              <a:pathLst>
                <a:path w="51" h="49">
                  <a:moveTo>
                    <a:pt x="42" y="31"/>
                  </a:moveTo>
                  <a:lnTo>
                    <a:pt x="50" y="32"/>
                  </a:lnTo>
                  <a:lnTo>
                    <a:pt x="49" y="36"/>
                  </a:lnTo>
                  <a:lnTo>
                    <a:pt x="47" y="40"/>
                  </a:lnTo>
                  <a:lnTo>
                    <a:pt x="44" y="42"/>
                  </a:lnTo>
                  <a:lnTo>
                    <a:pt x="42" y="44"/>
                  </a:lnTo>
                  <a:lnTo>
                    <a:pt x="38" y="46"/>
                  </a:lnTo>
                  <a:lnTo>
                    <a:pt x="35" y="47"/>
                  </a:lnTo>
                  <a:lnTo>
                    <a:pt x="30" y="48"/>
                  </a:lnTo>
                  <a:lnTo>
                    <a:pt x="27" y="48"/>
                  </a:lnTo>
                  <a:lnTo>
                    <a:pt x="22" y="48"/>
                  </a:lnTo>
                  <a:lnTo>
                    <a:pt x="19" y="47"/>
                  </a:lnTo>
                  <a:lnTo>
                    <a:pt x="14" y="47"/>
                  </a:lnTo>
                  <a:lnTo>
                    <a:pt x="12" y="46"/>
                  </a:lnTo>
                  <a:lnTo>
                    <a:pt x="9" y="44"/>
                  </a:lnTo>
                  <a:lnTo>
                    <a:pt x="6" y="42"/>
                  </a:lnTo>
                  <a:lnTo>
                    <a:pt x="5" y="39"/>
                  </a:lnTo>
                  <a:lnTo>
                    <a:pt x="3" y="37"/>
                  </a:lnTo>
                  <a:lnTo>
                    <a:pt x="1" y="34"/>
                  </a:lnTo>
                  <a:lnTo>
                    <a:pt x="1" y="31"/>
                  </a:lnTo>
                  <a:lnTo>
                    <a:pt x="0" y="27"/>
                  </a:lnTo>
                  <a:lnTo>
                    <a:pt x="0" y="24"/>
                  </a:lnTo>
                  <a:lnTo>
                    <a:pt x="0" y="23"/>
                  </a:lnTo>
                  <a:lnTo>
                    <a:pt x="0" y="21"/>
                  </a:lnTo>
                  <a:lnTo>
                    <a:pt x="0" y="18"/>
                  </a:lnTo>
                  <a:lnTo>
                    <a:pt x="1" y="17"/>
                  </a:lnTo>
                  <a:lnTo>
                    <a:pt x="1" y="16"/>
                  </a:lnTo>
                  <a:lnTo>
                    <a:pt x="1" y="14"/>
                  </a:lnTo>
                  <a:lnTo>
                    <a:pt x="2" y="13"/>
                  </a:lnTo>
                  <a:lnTo>
                    <a:pt x="3" y="11"/>
                  </a:lnTo>
                  <a:lnTo>
                    <a:pt x="5" y="9"/>
                  </a:lnTo>
                  <a:lnTo>
                    <a:pt x="7" y="7"/>
                  </a:lnTo>
                  <a:lnTo>
                    <a:pt x="9" y="4"/>
                  </a:lnTo>
                  <a:lnTo>
                    <a:pt x="13" y="3"/>
                  </a:lnTo>
                  <a:lnTo>
                    <a:pt x="15" y="1"/>
                  </a:lnTo>
                  <a:lnTo>
                    <a:pt x="19" y="1"/>
                  </a:lnTo>
                  <a:lnTo>
                    <a:pt x="22" y="0"/>
                  </a:lnTo>
                  <a:lnTo>
                    <a:pt x="26" y="0"/>
                  </a:lnTo>
                  <a:lnTo>
                    <a:pt x="30" y="0"/>
                  </a:lnTo>
                  <a:lnTo>
                    <a:pt x="34" y="1"/>
                  </a:lnTo>
                  <a:lnTo>
                    <a:pt x="37" y="1"/>
                  </a:lnTo>
                  <a:lnTo>
                    <a:pt x="41" y="4"/>
                  </a:lnTo>
                  <a:lnTo>
                    <a:pt x="43" y="6"/>
                  </a:lnTo>
                  <a:lnTo>
                    <a:pt x="45" y="8"/>
                  </a:lnTo>
                  <a:lnTo>
                    <a:pt x="48" y="11"/>
                  </a:lnTo>
                  <a:lnTo>
                    <a:pt x="49" y="14"/>
                  </a:lnTo>
                  <a:lnTo>
                    <a:pt x="41" y="15"/>
                  </a:lnTo>
                  <a:lnTo>
                    <a:pt x="40" y="13"/>
                  </a:lnTo>
                  <a:lnTo>
                    <a:pt x="37" y="11"/>
                  </a:lnTo>
                  <a:lnTo>
                    <a:pt x="36" y="10"/>
                  </a:lnTo>
                  <a:lnTo>
                    <a:pt x="35" y="8"/>
                  </a:lnTo>
                  <a:lnTo>
                    <a:pt x="33" y="7"/>
                  </a:lnTo>
                  <a:lnTo>
                    <a:pt x="30" y="6"/>
                  </a:lnTo>
                  <a:lnTo>
                    <a:pt x="28" y="5"/>
                  </a:lnTo>
                  <a:lnTo>
                    <a:pt x="26" y="5"/>
                  </a:lnTo>
                  <a:lnTo>
                    <a:pt x="23" y="5"/>
                  </a:lnTo>
                  <a:lnTo>
                    <a:pt x="20" y="6"/>
                  </a:lnTo>
                  <a:lnTo>
                    <a:pt x="17" y="7"/>
                  </a:lnTo>
                  <a:lnTo>
                    <a:pt x="15" y="8"/>
                  </a:lnTo>
                  <a:lnTo>
                    <a:pt x="14" y="10"/>
                  </a:lnTo>
                  <a:lnTo>
                    <a:pt x="13" y="12"/>
                  </a:lnTo>
                  <a:lnTo>
                    <a:pt x="10" y="13"/>
                  </a:lnTo>
                  <a:lnTo>
                    <a:pt x="9" y="15"/>
                  </a:lnTo>
                  <a:lnTo>
                    <a:pt x="9" y="17"/>
                  </a:lnTo>
                  <a:lnTo>
                    <a:pt x="9" y="20"/>
                  </a:lnTo>
                  <a:lnTo>
                    <a:pt x="8" y="22"/>
                  </a:lnTo>
                  <a:lnTo>
                    <a:pt x="8" y="24"/>
                  </a:lnTo>
                  <a:lnTo>
                    <a:pt x="8" y="27"/>
                  </a:lnTo>
                  <a:lnTo>
                    <a:pt x="9" y="30"/>
                  </a:lnTo>
                  <a:lnTo>
                    <a:pt x="9" y="32"/>
                  </a:lnTo>
                  <a:lnTo>
                    <a:pt x="9" y="34"/>
                  </a:lnTo>
                  <a:lnTo>
                    <a:pt x="10" y="36"/>
                  </a:lnTo>
                  <a:lnTo>
                    <a:pt x="13" y="38"/>
                  </a:lnTo>
                  <a:lnTo>
                    <a:pt x="14" y="40"/>
                  </a:lnTo>
                  <a:lnTo>
                    <a:pt x="15" y="41"/>
                  </a:lnTo>
                  <a:lnTo>
                    <a:pt x="19" y="42"/>
                  </a:lnTo>
                  <a:lnTo>
                    <a:pt x="21" y="43"/>
                  </a:lnTo>
                  <a:lnTo>
                    <a:pt x="23" y="43"/>
                  </a:lnTo>
                  <a:lnTo>
                    <a:pt x="26" y="43"/>
                  </a:lnTo>
                  <a:lnTo>
                    <a:pt x="28" y="43"/>
                  </a:lnTo>
                  <a:lnTo>
                    <a:pt x="31" y="42"/>
                  </a:lnTo>
                  <a:lnTo>
                    <a:pt x="34" y="41"/>
                  </a:lnTo>
                  <a:lnTo>
                    <a:pt x="36" y="40"/>
                  </a:lnTo>
                  <a:lnTo>
                    <a:pt x="37" y="38"/>
                  </a:lnTo>
                  <a:lnTo>
                    <a:pt x="40" y="36"/>
                  </a:lnTo>
                  <a:lnTo>
                    <a:pt x="41" y="34"/>
                  </a:lnTo>
                  <a:lnTo>
                    <a:pt x="42" y="32"/>
                  </a:lnTo>
                  <a:lnTo>
                    <a:pt x="42" y="31"/>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66" name="Freeform 342"/>
            <p:cNvSpPr>
              <a:spLocks/>
            </p:cNvSpPr>
            <p:nvPr/>
          </p:nvSpPr>
          <p:spPr bwMode="auto">
            <a:xfrm>
              <a:off x="1676" y="1465"/>
              <a:ext cx="56" cy="49"/>
            </a:xfrm>
            <a:custGeom>
              <a:avLst/>
              <a:gdLst/>
              <a:ahLst/>
              <a:cxnLst>
                <a:cxn ang="0">
                  <a:pos x="24" y="48"/>
                </a:cxn>
                <a:cxn ang="0">
                  <a:pos x="23" y="28"/>
                </a:cxn>
                <a:cxn ang="0">
                  <a:pos x="0" y="0"/>
                </a:cxn>
                <a:cxn ang="0">
                  <a:pos x="11" y="0"/>
                </a:cxn>
                <a:cxn ang="0">
                  <a:pos x="22" y="14"/>
                </a:cxn>
                <a:cxn ang="0">
                  <a:pos x="23" y="17"/>
                </a:cxn>
                <a:cxn ang="0">
                  <a:pos x="25" y="18"/>
                </a:cxn>
                <a:cxn ang="0">
                  <a:pos x="26" y="20"/>
                </a:cxn>
                <a:cxn ang="0">
                  <a:pos x="29" y="23"/>
                </a:cxn>
                <a:cxn ang="0">
                  <a:pos x="30" y="21"/>
                </a:cxn>
                <a:cxn ang="0">
                  <a:pos x="31" y="20"/>
                </a:cxn>
                <a:cxn ang="0">
                  <a:pos x="32" y="17"/>
                </a:cxn>
                <a:cxn ang="0">
                  <a:pos x="35" y="14"/>
                </a:cxn>
                <a:cxn ang="0">
                  <a:pos x="45" y="0"/>
                </a:cxn>
                <a:cxn ang="0">
                  <a:pos x="55" y="0"/>
                </a:cxn>
                <a:cxn ang="0">
                  <a:pos x="31" y="28"/>
                </a:cxn>
                <a:cxn ang="0">
                  <a:pos x="31" y="48"/>
                </a:cxn>
                <a:cxn ang="0">
                  <a:pos x="24" y="48"/>
                </a:cxn>
              </a:cxnLst>
              <a:rect l="0" t="0" r="r" b="b"/>
              <a:pathLst>
                <a:path w="56" h="49">
                  <a:moveTo>
                    <a:pt x="24" y="48"/>
                  </a:moveTo>
                  <a:lnTo>
                    <a:pt x="23" y="28"/>
                  </a:lnTo>
                  <a:lnTo>
                    <a:pt x="0" y="0"/>
                  </a:lnTo>
                  <a:lnTo>
                    <a:pt x="11" y="0"/>
                  </a:lnTo>
                  <a:lnTo>
                    <a:pt x="22" y="14"/>
                  </a:lnTo>
                  <a:lnTo>
                    <a:pt x="23" y="17"/>
                  </a:lnTo>
                  <a:lnTo>
                    <a:pt x="25" y="18"/>
                  </a:lnTo>
                  <a:lnTo>
                    <a:pt x="26" y="20"/>
                  </a:lnTo>
                  <a:lnTo>
                    <a:pt x="29" y="23"/>
                  </a:lnTo>
                  <a:lnTo>
                    <a:pt x="30" y="21"/>
                  </a:lnTo>
                  <a:lnTo>
                    <a:pt x="31" y="20"/>
                  </a:lnTo>
                  <a:lnTo>
                    <a:pt x="32" y="17"/>
                  </a:lnTo>
                  <a:lnTo>
                    <a:pt x="35" y="14"/>
                  </a:lnTo>
                  <a:lnTo>
                    <a:pt x="45" y="0"/>
                  </a:lnTo>
                  <a:lnTo>
                    <a:pt x="55" y="0"/>
                  </a:lnTo>
                  <a:lnTo>
                    <a:pt x="31" y="28"/>
                  </a:lnTo>
                  <a:lnTo>
                    <a:pt x="31" y="48"/>
                  </a:lnTo>
                  <a:lnTo>
                    <a:pt x="24" y="48"/>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67" name="Freeform 343"/>
            <p:cNvSpPr>
              <a:spLocks/>
            </p:cNvSpPr>
            <p:nvPr/>
          </p:nvSpPr>
          <p:spPr bwMode="auto">
            <a:xfrm>
              <a:off x="1744" y="1465"/>
              <a:ext cx="49" cy="49"/>
            </a:xfrm>
            <a:custGeom>
              <a:avLst/>
              <a:gdLst/>
              <a:ahLst/>
              <a:cxnLst>
                <a:cxn ang="0">
                  <a:pos x="48" y="32"/>
                </a:cxn>
                <a:cxn ang="0">
                  <a:pos x="45" y="40"/>
                </a:cxn>
                <a:cxn ang="0">
                  <a:pos x="40" y="44"/>
                </a:cxn>
                <a:cxn ang="0">
                  <a:pos x="33" y="47"/>
                </a:cxn>
                <a:cxn ang="0">
                  <a:pos x="26" y="48"/>
                </a:cxn>
                <a:cxn ang="0">
                  <a:pos x="18" y="47"/>
                </a:cxn>
                <a:cxn ang="0">
                  <a:pos x="11" y="46"/>
                </a:cxn>
                <a:cxn ang="0">
                  <a:pos x="6" y="42"/>
                </a:cxn>
                <a:cxn ang="0">
                  <a:pos x="3" y="37"/>
                </a:cxn>
                <a:cxn ang="0">
                  <a:pos x="1" y="31"/>
                </a:cxn>
                <a:cxn ang="0">
                  <a:pos x="0" y="24"/>
                </a:cxn>
                <a:cxn ang="0">
                  <a:pos x="0" y="21"/>
                </a:cxn>
                <a:cxn ang="0">
                  <a:pos x="1" y="17"/>
                </a:cxn>
                <a:cxn ang="0">
                  <a:pos x="1" y="14"/>
                </a:cxn>
                <a:cxn ang="0">
                  <a:pos x="3" y="11"/>
                </a:cxn>
                <a:cxn ang="0">
                  <a:pos x="7" y="7"/>
                </a:cxn>
                <a:cxn ang="0">
                  <a:pos x="12" y="3"/>
                </a:cxn>
                <a:cxn ang="0">
                  <a:pos x="18" y="1"/>
                </a:cxn>
                <a:cxn ang="0">
                  <a:pos x="25" y="0"/>
                </a:cxn>
                <a:cxn ang="0">
                  <a:pos x="32" y="1"/>
                </a:cxn>
                <a:cxn ang="0">
                  <a:pos x="39" y="4"/>
                </a:cxn>
                <a:cxn ang="0">
                  <a:pos x="44" y="8"/>
                </a:cxn>
                <a:cxn ang="0">
                  <a:pos x="47" y="14"/>
                </a:cxn>
                <a:cxn ang="0">
                  <a:pos x="38" y="13"/>
                </a:cxn>
                <a:cxn ang="0">
                  <a:pos x="35" y="10"/>
                </a:cxn>
                <a:cxn ang="0">
                  <a:pos x="31" y="7"/>
                </a:cxn>
                <a:cxn ang="0">
                  <a:pos x="27" y="5"/>
                </a:cxn>
                <a:cxn ang="0">
                  <a:pos x="22" y="5"/>
                </a:cxn>
                <a:cxn ang="0">
                  <a:pos x="17" y="7"/>
                </a:cxn>
                <a:cxn ang="0">
                  <a:pos x="13" y="10"/>
                </a:cxn>
                <a:cxn ang="0">
                  <a:pos x="10" y="13"/>
                </a:cxn>
                <a:cxn ang="0">
                  <a:pos x="9" y="17"/>
                </a:cxn>
                <a:cxn ang="0">
                  <a:pos x="8" y="22"/>
                </a:cxn>
                <a:cxn ang="0">
                  <a:pos x="8" y="27"/>
                </a:cxn>
                <a:cxn ang="0">
                  <a:pos x="9" y="32"/>
                </a:cxn>
                <a:cxn ang="0">
                  <a:pos x="10" y="36"/>
                </a:cxn>
                <a:cxn ang="0">
                  <a:pos x="13" y="40"/>
                </a:cxn>
                <a:cxn ang="0">
                  <a:pos x="18" y="42"/>
                </a:cxn>
                <a:cxn ang="0">
                  <a:pos x="22" y="43"/>
                </a:cxn>
                <a:cxn ang="0">
                  <a:pos x="27" y="43"/>
                </a:cxn>
                <a:cxn ang="0">
                  <a:pos x="32" y="41"/>
                </a:cxn>
                <a:cxn ang="0">
                  <a:pos x="37" y="38"/>
                </a:cxn>
                <a:cxn ang="0">
                  <a:pos x="39" y="34"/>
                </a:cxn>
                <a:cxn ang="0">
                  <a:pos x="40" y="31"/>
                </a:cxn>
              </a:cxnLst>
              <a:rect l="0" t="0" r="r" b="b"/>
              <a:pathLst>
                <a:path w="49" h="49">
                  <a:moveTo>
                    <a:pt x="40" y="31"/>
                  </a:moveTo>
                  <a:lnTo>
                    <a:pt x="48" y="32"/>
                  </a:lnTo>
                  <a:lnTo>
                    <a:pt x="47" y="36"/>
                  </a:lnTo>
                  <a:lnTo>
                    <a:pt x="45" y="40"/>
                  </a:lnTo>
                  <a:lnTo>
                    <a:pt x="42" y="42"/>
                  </a:lnTo>
                  <a:lnTo>
                    <a:pt x="40" y="44"/>
                  </a:lnTo>
                  <a:lnTo>
                    <a:pt x="37" y="46"/>
                  </a:lnTo>
                  <a:lnTo>
                    <a:pt x="33" y="47"/>
                  </a:lnTo>
                  <a:lnTo>
                    <a:pt x="29" y="48"/>
                  </a:lnTo>
                  <a:lnTo>
                    <a:pt x="26" y="48"/>
                  </a:lnTo>
                  <a:lnTo>
                    <a:pt x="21" y="48"/>
                  </a:lnTo>
                  <a:lnTo>
                    <a:pt x="18" y="47"/>
                  </a:lnTo>
                  <a:lnTo>
                    <a:pt x="13" y="47"/>
                  </a:lnTo>
                  <a:lnTo>
                    <a:pt x="11" y="46"/>
                  </a:lnTo>
                  <a:lnTo>
                    <a:pt x="9" y="44"/>
                  </a:lnTo>
                  <a:lnTo>
                    <a:pt x="6" y="42"/>
                  </a:lnTo>
                  <a:lnTo>
                    <a:pt x="4" y="39"/>
                  </a:lnTo>
                  <a:lnTo>
                    <a:pt x="3" y="37"/>
                  </a:lnTo>
                  <a:lnTo>
                    <a:pt x="1" y="34"/>
                  </a:lnTo>
                  <a:lnTo>
                    <a:pt x="1" y="31"/>
                  </a:lnTo>
                  <a:lnTo>
                    <a:pt x="0" y="27"/>
                  </a:lnTo>
                  <a:lnTo>
                    <a:pt x="0" y="24"/>
                  </a:lnTo>
                  <a:lnTo>
                    <a:pt x="0" y="23"/>
                  </a:lnTo>
                  <a:lnTo>
                    <a:pt x="0" y="21"/>
                  </a:lnTo>
                  <a:lnTo>
                    <a:pt x="0" y="18"/>
                  </a:lnTo>
                  <a:lnTo>
                    <a:pt x="1" y="17"/>
                  </a:lnTo>
                  <a:lnTo>
                    <a:pt x="1" y="16"/>
                  </a:lnTo>
                  <a:lnTo>
                    <a:pt x="1" y="14"/>
                  </a:lnTo>
                  <a:lnTo>
                    <a:pt x="2" y="13"/>
                  </a:lnTo>
                  <a:lnTo>
                    <a:pt x="3" y="11"/>
                  </a:lnTo>
                  <a:lnTo>
                    <a:pt x="4" y="9"/>
                  </a:lnTo>
                  <a:lnTo>
                    <a:pt x="7" y="7"/>
                  </a:lnTo>
                  <a:lnTo>
                    <a:pt x="9" y="4"/>
                  </a:lnTo>
                  <a:lnTo>
                    <a:pt x="12" y="3"/>
                  </a:lnTo>
                  <a:lnTo>
                    <a:pt x="15" y="1"/>
                  </a:lnTo>
                  <a:lnTo>
                    <a:pt x="18" y="1"/>
                  </a:lnTo>
                  <a:lnTo>
                    <a:pt x="21" y="0"/>
                  </a:lnTo>
                  <a:lnTo>
                    <a:pt x="25" y="0"/>
                  </a:lnTo>
                  <a:lnTo>
                    <a:pt x="29" y="0"/>
                  </a:lnTo>
                  <a:lnTo>
                    <a:pt x="32" y="1"/>
                  </a:lnTo>
                  <a:lnTo>
                    <a:pt x="36" y="1"/>
                  </a:lnTo>
                  <a:lnTo>
                    <a:pt x="39" y="4"/>
                  </a:lnTo>
                  <a:lnTo>
                    <a:pt x="41" y="6"/>
                  </a:lnTo>
                  <a:lnTo>
                    <a:pt x="44" y="8"/>
                  </a:lnTo>
                  <a:lnTo>
                    <a:pt x="46" y="11"/>
                  </a:lnTo>
                  <a:lnTo>
                    <a:pt x="47" y="14"/>
                  </a:lnTo>
                  <a:lnTo>
                    <a:pt x="39" y="15"/>
                  </a:lnTo>
                  <a:lnTo>
                    <a:pt x="38" y="13"/>
                  </a:lnTo>
                  <a:lnTo>
                    <a:pt x="37" y="11"/>
                  </a:lnTo>
                  <a:lnTo>
                    <a:pt x="35" y="10"/>
                  </a:lnTo>
                  <a:lnTo>
                    <a:pt x="33" y="8"/>
                  </a:lnTo>
                  <a:lnTo>
                    <a:pt x="31" y="7"/>
                  </a:lnTo>
                  <a:lnTo>
                    <a:pt x="29" y="6"/>
                  </a:lnTo>
                  <a:lnTo>
                    <a:pt x="27" y="5"/>
                  </a:lnTo>
                  <a:lnTo>
                    <a:pt x="25" y="5"/>
                  </a:lnTo>
                  <a:lnTo>
                    <a:pt x="22" y="5"/>
                  </a:lnTo>
                  <a:lnTo>
                    <a:pt x="20" y="6"/>
                  </a:lnTo>
                  <a:lnTo>
                    <a:pt x="17" y="7"/>
                  </a:lnTo>
                  <a:lnTo>
                    <a:pt x="15" y="8"/>
                  </a:lnTo>
                  <a:lnTo>
                    <a:pt x="13" y="10"/>
                  </a:lnTo>
                  <a:lnTo>
                    <a:pt x="12" y="12"/>
                  </a:lnTo>
                  <a:lnTo>
                    <a:pt x="10" y="13"/>
                  </a:lnTo>
                  <a:lnTo>
                    <a:pt x="9" y="15"/>
                  </a:lnTo>
                  <a:lnTo>
                    <a:pt x="9" y="17"/>
                  </a:lnTo>
                  <a:lnTo>
                    <a:pt x="9" y="20"/>
                  </a:lnTo>
                  <a:lnTo>
                    <a:pt x="8" y="22"/>
                  </a:lnTo>
                  <a:lnTo>
                    <a:pt x="8" y="24"/>
                  </a:lnTo>
                  <a:lnTo>
                    <a:pt x="8" y="27"/>
                  </a:lnTo>
                  <a:lnTo>
                    <a:pt x="9" y="30"/>
                  </a:lnTo>
                  <a:lnTo>
                    <a:pt x="9" y="32"/>
                  </a:lnTo>
                  <a:lnTo>
                    <a:pt x="9" y="34"/>
                  </a:lnTo>
                  <a:lnTo>
                    <a:pt x="10" y="36"/>
                  </a:lnTo>
                  <a:lnTo>
                    <a:pt x="12" y="38"/>
                  </a:lnTo>
                  <a:lnTo>
                    <a:pt x="13" y="40"/>
                  </a:lnTo>
                  <a:lnTo>
                    <a:pt x="15" y="41"/>
                  </a:lnTo>
                  <a:lnTo>
                    <a:pt x="18" y="42"/>
                  </a:lnTo>
                  <a:lnTo>
                    <a:pt x="20" y="43"/>
                  </a:lnTo>
                  <a:lnTo>
                    <a:pt x="22" y="43"/>
                  </a:lnTo>
                  <a:lnTo>
                    <a:pt x="25" y="43"/>
                  </a:lnTo>
                  <a:lnTo>
                    <a:pt x="27" y="43"/>
                  </a:lnTo>
                  <a:lnTo>
                    <a:pt x="30" y="42"/>
                  </a:lnTo>
                  <a:lnTo>
                    <a:pt x="32" y="41"/>
                  </a:lnTo>
                  <a:lnTo>
                    <a:pt x="35" y="40"/>
                  </a:lnTo>
                  <a:lnTo>
                    <a:pt x="37" y="38"/>
                  </a:lnTo>
                  <a:lnTo>
                    <a:pt x="38" y="36"/>
                  </a:lnTo>
                  <a:lnTo>
                    <a:pt x="39" y="34"/>
                  </a:lnTo>
                  <a:lnTo>
                    <a:pt x="40" y="32"/>
                  </a:lnTo>
                  <a:lnTo>
                    <a:pt x="40" y="31"/>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68" name="Freeform 344"/>
            <p:cNvSpPr>
              <a:spLocks/>
            </p:cNvSpPr>
            <p:nvPr/>
          </p:nvSpPr>
          <p:spPr bwMode="auto">
            <a:xfrm>
              <a:off x="1812" y="1465"/>
              <a:ext cx="33" cy="49"/>
            </a:xfrm>
            <a:custGeom>
              <a:avLst/>
              <a:gdLst/>
              <a:ahLst/>
              <a:cxnLst>
                <a:cxn ang="0">
                  <a:pos x="0" y="48"/>
                </a:cxn>
                <a:cxn ang="0">
                  <a:pos x="0" y="0"/>
                </a:cxn>
                <a:cxn ang="0">
                  <a:pos x="8" y="0"/>
                </a:cxn>
                <a:cxn ang="0">
                  <a:pos x="8" y="42"/>
                </a:cxn>
                <a:cxn ang="0">
                  <a:pos x="32" y="42"/>
                </a:cxn>
                <a:cxn ang="0">
                  <a:pos x="32" y="48"/>
                </a:cxn>
                <a:cxn ang="0">
                  <a:pos x="0" y="48"/>
                </a:cxn>
              </a:cxnLst>
              <a:rect l="0" t="0" r="r" b="b"/>
              <a:pathLst>
                <a:path w="33" h="49">
                  <a:moveTo>
                    <a:pt x="0" y="48"/>
                  </a:moveTo>
                  <a:lnTo>
                    <a:pt x="0" y="0"/>
                  </a:lnTo>
                  <a:lnTo>
                    <a:pt x="8" y="0"/>
                  </a:lnTo>
                  <a:lnTo>
                    <a:pt x="8" y="42"/>
                  </a:lnTo>
                  <a:lnTo>
                    <a:pt x="32" y="42"/>
                  </a:lnTo>
                  <a:lnTo>
                    <a:pt x="32" y="48"/>
                  </a:lnTo>
                  <a:lnTo>
                    <a:pt x="0" y="48"/>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69" name="Freeform 345"/>
            <p:cNvSpPr>
              <a:spLocks/>
            </p:cNvSpPr>
            <p:nvPr/>
          </p:nvSpPr>
          <p:spPr bwMode="auto">
            <a:xfrm>
              <a:off x="1859" y="1465"/>
              <a:ext cx="59" cy="49"/>
            </a:xfrm>
            <a:custGeom>
              <a:avLst/>
              <a:gdLst/>
              <a:ahLst/>
              <a:cxnLst>
                <a:cxn ang="0">
                  <a:pos x="0" y="22"/>
                </a:cxn>
                <a:cxn ang="0">
                  <a:pos x="1" y="17"/>
                </a:cxn>
                <a:cxn ang="0">
                  <a:pos x="4" y="12"/>
                </a:cxn>
                <a:cxn ang="0">
                  <a:pos x="6" y="8"/>
                </a:cxn>
                <a:cxn ang="0">
                  <a:pos x="10" y="4"/>
                </a:cxn>
                <a:cxn ang="0">
                  <a:pos x="15" y="3"/>
                </a:cxn>
                <a:cxn ang="0">
                  <a:pos x="20" y="1"/>
                </a:cxn>
                <a:cxn ang="0">
                  <a:pos x="26" y="0"/>
                </a:cxn>
                <a:cxn ang="0">
                  <a:pos x="33" y="0"/>
                </a:cxn>
                <a:cxn ang="0">
                  <a:pos x="41" y="1"/>
                </a:cxn>
                <a:cxn ang="0">
                  <a:pos x="47" y="4"/>
                </a:cxn>
                <a:cxn ang="0">
                  <a:pos x="52" y="10"/>
                </a:cxn>
                <a:cxn ang="0">
                  <a:pos x="54" y="13"/>
                </a:cxn>
                <a:cxn ang="0">
                  <a:pos x="57" y="16"/>
                </a:cxn>
                <a:cxn ang="0">
                  <a:pos x="57" y="19"/>
                </a:cxn>
                <a:cxn ang="0">
                  <a:pos x="58" y="23"/>
                </a:cxn>
                <a:cxn ang="0">
                  <a:pos x="58" y="26"/>
                </a:cxn>
                <a:cxn ang="0">
                  <a:pos x="57" y="30"/>
                </a:cxn>
                <a:cxn ang="0">
                  <a:pos x="57" y="32"/>
                </a:cxn>
                <a:cxn ang="0">
                  <a:pos x="54" y="36"/>
                </a:cxn>
                <a:cxn ang="0">
                  <a:pos x="52" y="40"/>
                </a:cxn>
                <a:cxn ang="0">
                  <a:pos x="47" y="44"/>
                </a:cxn>
                <a:cxn ang="0">
                  <a:pos x="41" y="47"/>
                </a:cxn>
                <a:cxn ang="0">
                  <a:pos x="32" y="48"/>
                </a:cxn>
                <a:cxn ang="0">
                  <a:pos x="25" y="48"/>
                </a:cxn>
                <a:cxn ang="0">
                  <a:pos x="17" y="47"/>
                </a:cxn>
                <a:cxn ang="0">
                  <a:pos x="11" y="44"/>
                </a:cxn>
                <a:cxn ang="0">
                  <a:pos x="5" y="39"/>
                </a:cxn>
                <a:cxn ang="0">
                  <a:pos x="2" y="34"/>
                </a:cxn>
                <a:cxn ang="0">
                  <a:pos x="0" y="28"/>
                </a:cxn>
                <a:cxn ang="0">
                  <a:pos x="0" y="24"/>
                </a:cxn>
                <a:cxn ang="0">
                  <a:pos x="9" y="27"/>
                </a:cxn>
                <a:cxn ang="0">
                  <a:pos x="10" y="31"/>
                </a:cxn>
                <a:cxn ang="0">
                  <a:pos x="11" y="34"/>
                </a:cxn>
                <a:cxn ang="0">
                  <a:pos x="14" y="37"/>
                </a:cxn>
                <a:cxn ang="0">
                  <a:pos x="17" y="41"/>
                </a:cxn>
                <a:cxn ang="0">
                  <a:pos x="25" y="43"/>
                </a:cxn>
                <a:cxn ang="0">
                  <a:pos x="33" y="43"/>
                </a:cxn>
                <a:cxn ang="0">
                  <a:pos x="41" y="41"/>
                </a:cxn>
                <a:cxn ang="0">
                  <a:pos x="44" y="37"/>
                </a:cxn>
                <a:cxn ang="0">
                  <a:pos x="47" y="34"/>
                </a:cxn>
                <a:cxn ang="0">
                  <a:pos x="48" y="30"/>
                </a:cxn>
                <a:cxn ang="0">
                  <a:pos x="49" y="27"/>
                </a:cxn>
                <a:cxn ang="0">
                  <a:pos x="49" y="21"/>
                </a:cxn>
                <a:cxn ang="0">
                  <a:pos x="47" y="16"/>
                </a:cxn>
                <a:cxn ang="0">
                  <a:pos x="46" y="13"/>
                </a:cxn>
                <a:cxn ang="0">
                  <a:pos x="42" y="10"/>
                </a:cxn>
                <a:cxn ang="0">
                  <a:pos x="37" y="7"/>
                </a:cxn>
                <a:cxn ang="0">
                  <a:pos x="32" y="5"/>
                </a:cxn>
                <a:cxn ang="0">
                  <a:pos x="25" y="6"/>
                </a:cxn>
                <a:cxn ang="0">
                  <a:pos x="17" y="8"/>
                </a:cxn>
                <a:cxn ang="0">
                  <a:pos x="14" y="11"/>
                </a:cxn>
                <a:cxn ang="0">
                  <a:pos x="11" y="15"/>
                </a:cxn>
                <a:cxn ang="0">
                  <a:pos x="10" y="18"/>
                </a:cxn>
                <a:cxn ang="0">
                  <a:pos x="9" y="23"/>
                </a:cxn>
                <a:cxn ang="0">
                  <a:pos x="0" y="24"/>
                </a:cxn>
              </a:cxnLst>
              <a:rect l="0" t="0" r="r" b="b"/>
              <a:pathLst>
                <a:path w="59" h="49">
                  <a:moveTo>
                    <a:pt x="0" y="24"/>
                  </a:moveTo>
                  <a:lnTo>
                    <a:pt x="0" y="22"/>
                  </a:lnTo>
                  <a:lnTo>
                    <a:pt x="1" y="19"/>
                  </a:lnTo>
                  <a:lnTo>
                    <a:pt x="1" y="17"/>
                  </a:lnTo>
                  <a:lnTo>
                    <a:pt x="2" y="15"/>
                  </a:lnTo>
                  <a:lnTo>
                    <a:pt x="4" y="12"/>
                  </a:lnTo>
                  <a:lnTo>
                    <a:pt x="4" y="10"/>
                  </a:lnTo>
                  <a:lnTo>
                    <a:pt x="6" y="8"/>
                  </a:lnTo>
                  <a:lnTo>
                    <a:pt x="7" y="7"/>
                  </a:lnTo>
                  <a:lnTo>
                    <a:pt x="10" y="4"/>
                  </a:lnTo>
                  <a:lnTo>
                    <a:pt x="12" y="4"/>
                  </a:lnTo>
                  <a:lnTo>
                    <a:pt x="15" y="3"/>
                  </a:lnTo>
                  <a:lnTo>
                    <a:pt x="17" y="1"/>
                  </a:lnTo>
                  <a:lnTo>
                    <a:pt x="20" y="1"/>
                  </a:lnTo>
                  <a:lnTo>
                    <a:pt x="22" y="1"/>
                  </a:lnTo>
                  <a:lnTo>
                    <a:pt x="26" y="0"/>
                  </a:lnTo>
                  <a:lnTo>
                    <a:pt x="28" y="0"/>
                  </a:lnTo>
                  <a:lnTo>
                    <a:pt x="33" y="0"/>
                  </a:lnTo>
                  <a:lnTo>
                    <a:pt x="37" y="1"/>
                  </a:lnTo>
                  <a:lnTo>
                    <a:pt x="41" y="1"/>
                  </a:lnTo>
                  <a:lnTo>
                    <a:pt x="44" y="3"/>
                  </a:lnTo>
                  <a:lnTo>
                    <a:pt x="47" y="4"/>
                  </a:lnTo>
                  <a:lnTo>
                    <a:pt x="51" y="7"/>
                  </a:lnTo>
                  <a:lnTo>
                    <a:pt x="52" y="10"/>
                  </a:lnTo>
                  <a:lnTo>
                    <a:pt x="54" y="12"/>
                  </a:lnTo>
                  <a:lnTo>
                    <a:pt x="54" y="13"/>
                  </a:lnTo>
                  <a:lnTo>
                    <a:pt x="56" y="15"/>
                  </a:lnTo>
                  <a:lnTo>
                    <a:pt x="57" y="16"/>
                  </a:lnTo>
                  <a:lnTo>
                    <a:pt x="57" y="18"/>
                  </a:lnTo>
                  <a:lnTo>
                    <a:pt x="57" y="19"/>
                  </a:lnTo>
                  <a:lnTo>
                    <a:pt x="58" y="21"/>
                  </a:lnTo>
                  <a:lnTo>
                    <a:pt x="58" y="23"/>
                  </a:lnTo>
                  <a:lnTo>
                    <a:pt x="58" y="24"/>
                  </a:lnTo>
                  <a:lnTo>
                    <a:pt x="58" y="26"/>
                  </a:lnTo>
                  <a:lnTo>
                    <a:pt x="58" y="28"/>
                  </a:lnTo>
                  <a:lnTo>
                    <a:pt x="57" y="30"/>
                  </a:lnTo>
                  <a:lnTo>
                    <a:pt x="57" y="31"/>
                  </a:lnTo>
                  <a:lnTo>
                    <a:pt x="57" y="32"/>
                  </a:lnTo>
                  <a:lnTo>
                    <a:pt x="56" y="34"/>
                  </a:lnTo>
                  <a:lnTo>
                    <a:pt x="54" y="36"/>
                  </a:lnTo>
                  <a:lnTo>
                    <a:pt x="54" y="37"/>
                  </a:lnTo>
                  <a:lnTo>
                    <a:pt x="52" y="40"/>
                  </a:lnTo>
                  <a:lnTo>
                    <a:pt x="51" y="42"/>
                  </a:lnTo>
                  <a:lnTo>
                    <a:pt x="47" y="44"/>
                  </a:lnTo>
                  <a:lnTo>
                    <a:pt x="44" y="46"/>
                  </a:lnTo>
                  <a:lnTo>
                    <a:pt x="41" y="47"/>
                  </a:lnTo>
                  <a:lnTo>
                    <a:pt x="37" y="47"/>
                  </a:lnTo>
                  <a:lnTo>
                    <a:pt x="32" y="48"/>
                  </a:lnTo>
                  <a:lnTo>
                    <a:pt x="28" y="48"/>
                  </a:lnTo>
                  <a:lnTo>
                    <a:pt x="25" y="48"/>
                  </a:lnTo>
                  <a:lnTo>
                    <a:pt x="21" y="47"/>
                  </a:lnTo>
                  <a:lnTo>
                    <a:pt x="17" y="47"/>
                  </a:lnTo>
                  <a:lnTo>
                    <a:pt x="14" y="46"/>
                  </a:lnTo>
                  <a:lnTo>
                    <a:pt x="11" y="44"/>
                  </a:lnTo>
                  <a:lnTo>
                    <a:pt x="9" y="41"/>
                  </a:lnTo>
                  <a:lnTo>
                    <a:pt x="5" y="39"/>
                  </a:lnTo>
                  <a:lnTo>
                    <a:pt x="4" y="37"/>
                  </a:lnTo>
                  <a:lnTo>
                    <a:pt x="2" y="34"/>
                  </a:lnTo>
                  <a:lnTo>
                    <a:pt x="1" y="31"/>
                  </a:lnTo>
                  <a:lnTo>
                    <a:pt x="0" y="28"/>
                  </a:lnTo>
                  <a:lnTo>
                    <a:pt x="0" y="25"/>
                  </a:lnTo>
                  <a:lnTo>
                    <a:pt x="0" y="24"/>
                  </a:lnTo>
                  <a:lnTo>
                    <a:pt x="9" y="25"/>
                  </a:lnTo>
                  <a:lnTo>
                    <a:pt x="9" y="27"/>
                  </a:lnTo>
                  <a:lnTo>
                    <a:pt x="10" y="29"/>
                  </a:lnTo>
                  <a:lnTo>
                    <a:pt x="10" y="31"/>
                  </a:lnTo>
                  <a:lnTo>
                    <a:pt x="10" y="32"/>
                  </a:lnTo>
                  <a:lnTo>
                    <a:pt x="11" y="34"/>
                  </a:lnTo>
                  <a:lnTo>
                    <a:pt x="12" y="35"/>
                  </a:lnTo>
                  <a:lnTo>
                    <a:pt x="14" y="37"/>
                  </a:lnTo>
                  <a:lnTo>
                    <a:pt x="15" y="38"/>
                  </a:lnTo>
                  <a:lnTo>
                    <a:pt x="17" y="41"/>
                  </a:lnTo>
                  <a:lnTo>
                    <a:pt x="21" y="42"/>
                  </a:lnTo>
                  <a:lnTo>
                    <a:pt x="25" y="43"/>
                  </a:lnTo>
                  <a:lnTo>
                    <a:pt x="28" y="43"/>
                  </a:lnTo>
                  <a:lnTo>
                    <a:pt x="33" y="43"/>
                  </a:lnTo>
                  <a:lnTo>
                    <a:pt x="37" y="42"/>
                  </a:lnTo>
                  <a:lnTo>
                    <a:pt x="41" y="41"/>
                  </a:lnTo>
                  <a:lnTo>
                    <a:pt x="43" y="38"/>
                  </a:lnTo>
                  <a:lnTo>
                    <a:pt x="44" y="37"/>
                  </a:lnTo>
                  <a:lnTo>
                    <a:pt x="46" y="35"/>
                  </a:lnTo>
                  <a:lnTo>
                    <a:pt x="47" y="34"/>
                  </a:lnTo>
                  <a:lnTo>
                    <a:pt x="47" y="32"/>
                  </a:lnTo>
                  <a:lnTo>
                    <a:pt x="48" y="30"/>
                  </a:lnTo>
                  <a:lnTo>
                    <a:pt x="49" y="29"/>
                  </a:lnTo>
                  <a:lnTo>
                    <a:pt x="49" y="27"/>
                  </a:lnTo>
                  <a:lnTo>
                    <a:pt x="49" y="24"/>
                  </a:lnTo>
                  <a:lnTo>
                    <a:pt x="49" y="21"/>
                  </a:lnTo>
                  <a:lnTo>
                    <a:pt x="49" y="18"/>
                  </a:lnTo>
                  <a:lnTo>
                    <a:pt x="47" y="16"/>
                  </a:lnTo>
                  <a:lnTo>
                    <a:pt x="47" y="15"/>
                  </a:lnTo>
                  <a:lnTo>
                    <a:pt x="46" y="13"/>
                  </a:lnTo>
                  <a:lnTo>
                    <a:pt x="44" y="11"/>
                  </a:lnTo>
                  <a:lnTo>
                    <a:pt x="42" y="10"/>
                  </a:lnTo>
                  <a:lnTo>
                    <a:pt x="39" y="8"/>
                  </a:lnTo>
                  <a:lnTo>
                    <a:pt x="37" y="7"/>
                  </a:lnTo>
                  <a:lnTo>
                    <a:pt x="35" y="6"/>
                  </a:lnTo>
                  <a:lnTo>
                    <a:pt x="32" y="5"/>
                  </a:lnTo>
                  <a:lnTo>
                    <a:pt x="28" y="5"/>
                  </a:lnTo>
                  <a:lnTo>
                    <a:pt x="25" y="6"/>
                  </a:lnTo>
                  <a:lnTo>
                    <a:pt x="21" y="7"/>
                  </a:lnTo>
                  <a:lnTo>
                    <a:pt x="17" y="8"/>
                  </a:lnTo>
                  <a:lnTo>
                    <a:pt x="15" y="10"/>
                  </a:lnTo>
                  <a:lnTo>
                    <a:pt x="14" y="11"/>
                  </a:lnTo>
                  <a:lnTo>
                    <a:pt x="12" y="13"/>
                  </a:lnTo>
                  <a:lnTo>
                    <a:pt x="11" y="15"/>
                  </a:lnTo>
                  <a:lnTo>
                    <a:pt x="10" y="16"/>
                  </a:lnTo>
                  <a:lnTo>
                    <a:pt x="10" y="18"/>
                  </a:lnTo>
                  <a:lnTo>
                    <a:pt x="10" y="20"/>
                  </a:lnTo>
                  <a:lnTo>
                    <a:pt x="9" y="23"/>
                  </a:lnTo>
                  <a:lnTo>
                    <a:pt x="9" y="25"/>
                  </a:lnTo>
                  <a:lnTo>
                    <a:pt x="0" y="24"/>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70" name="Freeform 346"/>
            <p:cNvSpPr>
              <a:spLocks/>
            </p:cNvSpPr>
            <p:nvPr/>
          </p:nvSpPr>
          <p:spPr bwMode="auto">
            <a:xfrm>
              <a:off x="1936" y="1465"/>
              <a:ext cx="43" cy="49"/>
            </a:xfrm>
            <a:custGeom>
              <a:avLst/>
              <a:gdLst/>
              <a:ahLst/>
              <a:cxnLst>
                <a:cxn ang="0">
                  <a:pos x="0" y="48"/>
                </a:cxn>
                <a:cxn ang="0">
                  <a:pos x="0" y="0"/>
                </a:cxn>
                <a:cxn ang="0">
                  <a:pos x="7" y="0"/>
                </a:cxn>
                <a:cxn ang="0">
                  <a:pos x="36" y="38"/>
                </a:cxn>
                <a:cxn ang="0">
                  <a:pos x="36" y="0"/>
                </a:cxn>
                <a:cxn ang="0">
                  <a:pos x="42" y="0"/>
                </a:cxn>
                <a:cxn ang="0">
                  <a:pos x="42" y="48"/>
                </a:cxn>
                <a:cxn ang="0">
                  <a:pos x="34" y="48"/>
                </a:cxn>
                <a:cxn ang="0">
                  <a:pos x="7" y="11"/>
                </a:cxn>
                <a:cxn ang="0">
                  <a:pos x="7" y="48"/>
                </a:cxn>
                <a:cxn ang="0">
                  <a:pos x="0" y="48"/>
                </a:cxn>
              </a:cxnLst>
              <a:rect l="0" t="0" r="r" b="b"/>
              <a:pathLst>
                <a:path w="43" h="49">
                  <a:moveTo>
                    <a:pt x="0" y="48"/>
                  </a:moveTo>
                  <a:lnTo>
                    <a:pt x="0" y="0"/>
                  </a:lnTo>
                  <a:lnTo>
                    <a:pt x="7" y="0"/>
                  </a:lnTo>
                  <a:lnTo>
                    <a:pt x="36" y="38"/>
                  </a:lnTo>
                  <a:lnTo>
                    <a:pt x="36" y="0"/>
                  </a:lnTo>
                  <a:lnTo>
                    <a:pt x="42" y="0"/>
                  </a:lnTo>
                  <a:lnTo>
                    <a:pt x="42" y="48"/>
                  </a:lnTo>
                  <a:lnTo>
                    <a:pt x="34" y="48"/>
                  </a:lnTo>
                  <a:lnTo>
                    <a:pt x="7" y="11"/>
                  </a:lnTo>
                  <a:lnTo>
                    <a:pt x="7" y="48"/>
                  </a:lnTo>
                  <a:lnTo>
                    <a:pt x="0" y="48"/>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71" name="Freeform 347"/>
            <p:cNvSpPr>
              <a:spLocks/>
            </p:cNvSpPr>
            <p:nvPr/>
          </p:nvSpPr>
          <p:spPr bwMode="auto">
            <a:xfrm>
              <a:off x="2001" y="1465"/>
              <a:ext cx="41" cy="49"/>
            </a:xfrm>
            <a:custGeom>
              <a:avLst/>
              <a:gdLst/>
              <a:ahLst/>
              <a:cxnLst>
                <a:cxn ang="0">
                  <a:pos x="0" y="48"/>
                </a:cxn>
                <a:cxn ang="0">
                  <a:pos x="0" y="0"/>
                </a:cxn>
                <a:cxn ang="0">
                  <a:pos x="39" y="0"/>
                </a:cxn>
                <a:cxn ang="0">
                  <a:pos x="39" y="5"/>
                </a:cxn>
                <a:cxn ang="0">
                  <a:pos x="9" y="5"/>
                </a:cxn>
                <a:cxn ang="0">
                  <a:pos x="9" y="20"/>
                </a:cxn>
                <a:cxn ang="0">
                  <a:pos x="37" y="20"/>
                </a:cxn>
                <a:cxn ang="0">
                  <a:pos x="37" y="26"/>
                </a:cxn>
                <a:cxn ang="0">
                  <a:pos x="9" y="26"/>
                </a:cxn>
                <a:cxn ang="0">
                  <a:pos x="9" y="42"/>
                </a:cxn>
                <a:cxn ang="0">
                  <a:pos x="40" y="42"/>
                </a:cxn>
                <a:cxn ang="0">
                  <a:pos x="40" y="48"/>
                </a:cxn>
                <a:cxn ang="0">
                  <a:pos x="0" y="48"/>
                </a:cxn>
              </a:cxnLst>
              <a:rect l="0" t="0" r="r" b="b"/>
              <a:pathLst>
                <a:path w="41" h="49">
                  <a:moveTo>
                    <a:pt x="0" y="48"/>
                  </a:moveTo>
                  <a:lnTo>
                    <a:pt x="0" y="0"/>
                  </a:lnTo>
                  <a:lnTo>
                    <a:pt x="39" y="0"/>
                  </a:lnTo>
                  <a:lnTo>
                    <a:pt x="39" y="5"/>
                  </a:lnTo>
                  <a:lnTo>
                    <a:pt x="9" y="5"/>
                  </a:lnTo>
                  <a:lnTo>
                    <a:pt x="9" y="20"/>
                  </a:lnTo>
                  <a:lnTo>
                    <a:pt x="37" y="20"/>
                  </a:lnTo>
                  <a:lnTo>
                    <a:pt x="37" y="26"/>
                  </a:lnTo>
                  <a:lnTo>
                    <a:pt x="9" y="26"/>
                  </a:lnTo>
                  <a:lnTo>
                    <a:pt x="9" y="42"/>
                  </a:lnTo>
                  <a:lnTo>
                    <a:pt x="40" y="42"/>
                  </a:lnTo>
                  <a:lnTo>
                    <a:pt x="40" y="48"/>
                  </a:lnTo>
                  <a:lnTo>
                    <a:pt x="0" y="48"/>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172" name="Line 348"/>
            <p:cNvSpPr>
              <a:spLocks noChangeShapeType="1"/>
            </p:cNvSpPr>
            <p:nvPr/>
          </p:nvSpPr>
          <p:spPr bwMode="auto">
            <a:xfrm>
              <a:off x="757" y="3661"/>
              <a:ext cx="12" cy="0"/>
            </a:xfrm>
            <a:prstGeom prst="line">
              <a:avLst/>
            </a:prstGeom>
            <a:noFill/>
            <a:ln w="12700">
              <a:noFill/>
              <a:round/>
              <a:headEnd/>
              <a:tailEnd/>
            </a:ln>
            <a:effectLst/>
          </p:spPr>
          <p:txBody>
            <a:bodyPr wrap="none" anchor="ctr"/>
            <a:lstStyle/>
            <a:p>
              <a:endParaRPr lang="en-US"/>
            </a:p>
          </p:txBody>
        </p:sp>
        <p:sp>
          <p:nvSpPr>
            <p:cNvPr id="78173" name="Freeform 349"/>
            <p:cNvSpPr>
              <a:spLocks/>
            </p:cNvSpPr>
            <p:nvPr/>
          </p:nvSpPr>
          <p:spPr bwMode="auto">
            <a:xfrm>
              <a:off x="757" y="3658"/>
              <a:ext cx="2" cy="4"/>
            </a:xfrm>
            <a:custGeom>
              <a:avLst/>
              <a:gdLst/>
              <a:ahLst/>
              <a:cxnLst>
                <a:cxn ang="0">
                  <a:pos x="0" y="3"/>
                </a:cxn>
                <a:cxn ang="0">
                  <a:pos x="1" y="3"/>
                </a:cxn>
                <a:cxn ang="0">
                  <a:pos x="1" y="0"/>
                </a:cxn>
                <a:cxn ang="0">
                  <a:pos x="0" y="0"/>
                </a:cxn>
                <a:cxn ang="0">
                  <a:pos x="0" y="3"/>
                </a:cxn>
              </a:cxnLst>
              <a:rect l="0" t="0" r="r" b="b"/>
              <a:pathLst>
                <a:path w="2" h="4">
                  <a:moveTo>
                    <a:pt x="0" y="3"/>
                  </a:moveTo>
                  <a:lnTo>
                    <a:pt x="1" y="3"/>
                  </a:lnTo>
                  <a:lnTo>
                    <a:pt x="1" y="0"/>
                  </a:lnTo>
                  <a:lnTo>
                    <a:pt x="0" y="0"/>
                  </a:lnTo>
                  <a:lnTo>
                    <a:pt x="0" y="3"/>
                  </a:lnTo>
                </a:path>
              </a:pathLst>
            </a:custGeom>
            <a:solidFill>
              <a:srgbClr val="B5B5B5"/>
            </a:solidFill>
            <a:ln w="12700" cap="rnd" cmpd="sng">
              <a:noFill/>
              <a:prstDash val="solid"/>
              <a:round/>
              <a:headEnd type="none" w="med" len="med"/>
              <a:tailEnd type="none" w="med" len="med"/>
            </a:ln>
            <a:effectLst/>
          </p:spPr>
          <p:txBody>
            <a:bodyPr/>
            <a:lstStyle/>
            <a:p>
              <a:endParaRPr lang="en-US"/>
            </a:p>
          </p:txBody>
        </p:sp>
        <p:sp>
          <p:nvSpPr>
            <p:cNvPr id="78174" name="Freeform 350"/>
            <p:cNvSpPr>
              <a:spLocks/>
            </p:cNvSpPr>
            <p:nvPr/>
          </p:nvSpPr>
          <p:spPr bwMode="auto">
            <a:xfrm>
              <a:off x="757" y="3660"/>
              <a:ext cx="2" cy="2"/>
            </a:xfrm>
            <a:custGeom>
              <a:avLst/>
              <a:gdLst/>
              <a:ahLst/>
              <a:cxnLst>
                <a:cxn ang="0">
                  <a:pos x="1" y="0"/>
                </a:cxn>
                <a:cxn ang="0">
                  <a:pos x="1" y="1"/>
                </a:cxn>
                <a:cxn ang="0">
                  <a:pos x="0" y="1"/>
                </a:cxn>
                <a:cxn ang="0">
                  <a:pos x="0" y="0"/>
                </a:cxn>
                <a:cxn ang="0">
                  <a:pos x="1" y="0"/>
                </a:cxn>
              </a:cxnLst>
              <a:rect l="0" t="0" r="r" b="b"/>
              <a:pathLst>
                <a:path w="2" h="2">
                  <a:moveTo>
                    <a:pt x="1" y="0"/>
                  </a:moveTo>
                  <a:lnTo>
                    <a:pt x="1" y="1"/>
                  </a:lnTo>
                  <a:lnTo>
                    <a:pt x="0" y="1"/>
                  </a:lnTo>
                  <a:lnTo>
                    <a:pt x="0" y="0"/>
                  </a:lnTo>
                  <a:lnTo>
                    <a:pt x="1" y="0"/>
                  </a:lnTo>
                </a:path>
              </a:pathLst>
            </a:custGeom>
            <a:solidFill>
              <a:srgbClr val="BABABA"/>
            </a:solidFill>
            <a:ln w="12700" cap="rnd" cmpd="sng">
              <a:noFill/>
              <a:prstDash val="solid"/>
              <a:round/>
              <a:headEnd type="none" w="med" len="med"/>
              <a:tailEnd type="none" w="med" len="med"/>
            </a:ln>
            <a:effectLst/>
          </p:spPr>
          <p:txBody>
            <a:bodyPr/>
            <a:lstStyle/>
            <a:p>
              <a:endParaRPr lang="en-US"/>
            </a:p>
          </p:txBody>
        </p:sp>
        <p:sp>
          <p:nvSpPr>
            <p:cNvPr id="78175" name="Freeform 351"/>
            <p:cNvSpPr>
              <a:spLocks/>
            </p:cNvSpPr>
            <p:nvPr/>
          </p:nvSpPr>
          <p:spPr bwMode="auto">
            <a:xfrm>
              <a:off x="757" y="3663"/>
              <a:ext cx="2" cy="1"/>
            </a:xfrm>
            <a:custGeom>
              <a:avLst/>
              <a:gdLst/>
              <a:ahLst/>
              <a:cxnLst>
                <a:cxn ang="0">
                  <a:pos x="1" y="0"/>
                </a:cxn>
                <a:cxn ang="0">
                  <a:pos x="1" y="0"/>
                </a:cxn>
                <a:cxn ang="0">
                  <a:pos x="0" y="0"/>
                </a:cxn>
                <a:cxn ang="0">
                  <a:pos x="0" y="0"/>
                </a:cxn>
                <a:cxn ang="0">
                  <a:pos x="1" y="0"/>
                </a:cxn>
              </a:cxnLst>
              <a:rect l="0" t="0" r="r" b="b"/>
              <a:pathLst>
                <a:path w="2" h="1">
                  <a:moveTo>
                    <a:pt x="1" y="0"/>
                  </a:moveTo>
                  <a:lnTo>
                    <a:pt x="1" y="0"/>
                  </a:lnTo>
                  <a:lnTo>
                    <a:pt x="0" y="0"/>
                  </a:lnTo>
                  <a:lnTo>
                    <a:pt x="0" y="0"/>
                  </a:lnTo>
                  <a:lnTo>
                    <a:pt x="1" y="0"/>
                  </a:lnTo>
                </a:path>
              </a:pathLst>
            </a:custGeom>
            <a:solidFill>
              <a:srgbClr val="BFBFBF"/>
            </a:solidFill>
            <a:ln w="12700" cap="rnd" cmpd="sng">
              <a:noFill/>
              <a:prstDash val="solid"/>
              <a:round/>
              <a:headEnd type="none" w="med" len="med"/>
              <a:tailEnd type="none" w="med" len="med"/>
            </a:ln>
            <a:effectLst/>
          </p:spPr>
          <p:txBody>
            <a:bodyPr/>
            <a:lstStyle/>
            <a:p>
              <a:endParaRPr lang="en-US"/>
            </a:p>
          </p:txBody>
        </p:sp>
        <p:sp>
          <p:nvSpPr>
            <p:cNvPr id="78176" name="Freeform 352"/>
            <p:cNvSpPr>
              <a:spLocks/>
            </p:cNvSpPr>
            <p:nvPr/>
          </p:nvSpPr>
          <p:spPr bwMode="auto">
            <a:xfrm>
              <a:off x="757" y="3664"/>
              <a:ext cx="2" cy="2"/>
            </a:xfrm>
            <a:custGeom>
              <a:avLst/>
              <a:gdLst/>
              <a:ahLst/>
              <a:cxnLst>
                <a:cxn ang="0">
                  <a:pos x="1" y="0"/>
                </a:cxn>
                <a:cxn ang="0">
                  <a:pos x="1" y="1"/>
                </a:cxn>
                <a:cxn ang="0">
                  <a:pos x="0" y="1"/>
                </a:cxn>
                <a:cxn ang="0">
                  <a:pos x="0" y="0"/>
                </a:cxn>
                <a:cxn ang="0">
                  <a:pos x="1" y="0"/>
                </a:cxn>
              </a:cxnLst>
              <a:rect l="0" t="0" r="r" b="b"/>
              <a:pathLst>
                <a:path w="2" h="2">
                  <a:moveTo>
                    <a:pt x="1" y="0"/>
                  </a:moveTo>
                  <a:lnTo>
                    <a:pt x="1" y="1"/>
                  </a:lnTo>
                  <a:lnTo>
                    <a:pt x="0" y="1"/>
                  </a:lnTo>
                  <a:lnTo>
                    <a:pt x="0" y="0"/>
                  </a:lnTo>
                  <a:lnTo>
                    <a:pt x="1" y="0"/>
                  </a:lnTo>
                </a:path>
              </a:pathLst>
            </a:custGeom>
            <a:solidFill>
              <a:srgbClr val="C2C2C2"/>
            </a:solidFill>
            <a:ln w="12700" cap="rnd" cmpd="sng">
              <a:noFill/>
              <a:prstDash val="solid"/>
              <a:round/>
              <a:headEnd type="none" w="med" len="med"/>
              <a:tailEnd type="none" w="med" len="med"/>
            </a:ln>
            <a:effectLst/>
          </p:spPr>
          <p:txBody>
            <a:bodyPr/>
            <a:lstStyle/>
            <a:p>
              <a:endParaRPr lang="en-US"/>
            </a:p>
          </p:txBody>
        </p:sp>
        <p:sp>
          <p:nvSpPr>
            <p:cNvPr id="78177" name="Freeform 353"/>
            <p:cNvSpPr>
              <a:spLocks/>
            </p:cNvSpPr>
            <p:nvPr/>
          </p:nvSpPr>
          <p:spPr bwMode="auto">
            <a:xfrm>
              <a:off x="757" y="3667"/>
              <a:ext cx="2" cy="1"/>
            </a:xfrm>
            <a:custGeom>
              <a:avLst/>
              <a:gdLst/>
              <a:ahLst/>
              <a:cxnLst>
                <a:cxn ang="0">
                  <a:pos x="1" y="0"/>
                </a:cxn>
                <a:cxn ang="0">
                  <a:pos x="1" y="0"/>
                </a:cxn>
                <a:cxn ang="0">
                  <a:pos x="0" y="0"/>
                </a:cxn>
                <a:cxn ang="0">
                  <a:pos x="0" y="0"/>
                </a:cxn>
                <a:cxn ang="0">
                  <a:pos x="1" y="0"/>
                </a:cxn>
              </a:cxnLst>
              <a:rect l="0" t="0" r="r" b="b"/>
              <a:pathLst>
                <a:path w="2" h="1">
                  <a:moveTo>
                    <a:pt x="1" y="0"/>
                  </a:moveTo>
                  <a:lnTo>
                    <a:pt x="1" y="0"/>
                  </a:lnTo>
                  <a:lnTo>
                    <a:pt x="0" y="0"/>
                  </a:lnTo>
                  <a:lnTo>
                    <a:pt x="0" y="0"/>
                  </a:lnTo>
                  <a:lnTo>
                    <a:pt x="1" y="0"/>
                  </a:lnTo>
                </a:path>
              </a:pathLst>
            </a:custGeom>
            <a:solidFill>
              <a:srgbClr val="C7C7C7"/>
            </a:solidFill>
            <a:ln w="12700" cap="rnd" cmpd="sng">
              <a:noFill/>
              <a:prstDash val="solid"/>
              <a:round/>
              <a:headEnd type="none" w="med" len="med"/>
              <a:tailEnd type="none" w="med" len="med"/>
            </a:ln>
            <a:effectLst/>
          </p:spPr>
          <p:txBody>
            <a:bodyPr/>
            <a:lstStyle/>
            <a:p>
              <a:endParaRPr lang="en-US"/>
            </a:p>
          </p:txBody>
        </p:sp>
        <p:sp>
          <p:nvSpPr>
            <p:cNvPr id="78178" name="Freeform 354"/>
            <p:cNvSpPr>
              <a:spLocks/>
            </p:cNvSpPr>
            <p:nvPr/>
          </p:nvSpPr>
          <p:spPr bwMode="auto">
            <a:xfrm>
              <a:off x="757" y="3669"/>
              <a:ext cx="2" cy="1"/>
            </a:xfrm>
            <a:custGeom>
              <a:avLst/>
              <a:gdLst/>
              <a:ahLst/>
              <a:cxnLst>
                <a:cxn ang="0">
                  <a:pos x="1" y="0"/>
                </a:cxn>
                <a:cxn ang="0">
                  <a:pos x="1" y="0"/>
                </a:cxn>
                <a:cxn ang="0">
                  <a:pos x="0" y="0"/>
                </a:cxn>
                <a:cxn ang="0">
                  <a:pos x="0" y="0"/>
                </a:cxn>
                <a:cxn ang="0">
                  <a:pos x="1" y="0"/>
                </a:cxn>
              </a:cxnLst>
              <a:rect l="0" t="0" r="r" b="b"/>
              <a:pathLst>
                <a:path w="2" h="1">
                  <a:moveTo>
                    <a:pt x="1" y="0"/>
                  </a:moveTo>
                  <a:lnTo>
                    <a:pt x="1" y="0"/>
                  </a:lnTo>
                  <a:lnTo>
                    <a:pt x="0" y="0"/>
                  </a:lnTo>
                  <a:lnTo>
                    <a:pt x="0" y="0"/>
                  </a:lnTo>
                  <a:lnTo>
                    <a:pt x="1" y="0"/>
                  </a:lnTo>
                </a:path>
              </a:pathLst>
            </a:custGeom>
            <a:solidFill>
              <a:srgbClr val="C9C9C9"/>
            </a:solidFill>
            <a:ln w="12700" cap="rnd" cmpd="sng">
              <a:noFill/>
              <a:prstDash val="solid"/>
              <a:round/>
              <a:headEnd type="none" w="med" len="med"/>
              <a:tailEnd type="none" w="med" len="med"/>
            </a:ln>
            <a:effectLst/>
          </p:spPr>
          <p:txBody>
            <a:bodyPr/>
            <a:lstStyle/>
            <a:p>
              <a:endParaRPr lang="en-US"/>
            </a:p>
          </p:txBody>
        </p:sp>
        <p:sp>
          <p:nvSpPr>
            <p:cNvPr id="78179" name="Freeform 355"/>
            <p:cNvSpPr>
              <a:spLocks/>
            </p:cNvSpPr>
            <p:nvPr/>
          </p:nvSpPr>
          <p:spPr bwMode="auto">
            <a:xfrm>
              <a:off x="757" y="3672"/>
              <a:ext cx="2" cy="1"/>
            </a:xfrm>
            <a:custGeom>
              <a:avLst/>
              <a:gdLst/>
              <a:ahLst/>
              <a:cxnLst>
                <a:cxn ang="0">
                  <a:pos x="1" y="0"/>
                </a:cxn>
                <a:cxn ang="0">
                  <a:pos x="1" y="0"/>
                </a:cxn>
                <a:cxn ang="0">
                  <a:pos x="0" y="0"/>
                </a:cxn>
                <a:cxn ang="0">
                  <a:pos x="0" y="0"/>
                </a:cxn>
                <a:cxn ang="0">
                  <a:pos x="1" y="0"/>
                </a:cxn>
              </a:cxnLst>
              <a:rect l="0" t="0" r="r" b="b"/>
              <a:pathLst>
                <a:path w="2" h="1">
                  <a:moveTo>
                    <a:pt x="1" y="0"/>
                  </a:moveTo>
                  <a:lnTo>
                    <a:pt x="1" y="0"/>
                  </a:lnTo>
                  <a:lnTo>
                    <a:pt x="0" y="0"/>
                  </a:lnTo>
                  <a:lnTo>
                    <a:pt x="0" y="0"/>
                  </a:lnTo>
                  <a:lnTo>
                    <a:pt x="1" y="0"/>
                  </a:lnTo>
                </a:path>
              </a:pathLst>
            </a:custGeom>
            <a:solidFill>
              <a:srgbClr val="CFCFCF"/>
            </a:solidFill>
            <a:ln w="12700" cap="rnd" cmpd="sng">
              <a:noFill/>
              <a:prstDash val="solid"/>
              <a:round/>
              <a:headEnd type="none" w="med" len="med"/>
              <a:tailEnd type="none" w="med" len="med"/>
            </a:ln>
            <a:effectLst/>
          </p:spPr>
          <p:txBody>
            <a:bodyPr/>
            <a:lstStyle/>
            <a:p>
              <a:endParaRPr lang="en-US"/>
            </a:p>
          </p:txBody>
        </p:sp>
        <p:sp>
          <p:nvSpPr>
            <p:cNvPr id="78180" name="Freeform 356"/>
            <p:cNvSpPr>
              <a:spLocks/>
            </p:cNvSpPr>
            <p:nvPr/>
          </p:nvSpPr>
          <p:spPr bwMode="auto">
            <a:xfrm>
              <a:off x="757" y="3673"/>
              <a:ext cx="2" cy="2"/>
            </a:xfrm>
            <a:custGeom>
              <a:avLst/>
              <a:gdLst/>
              <a:ahLst/>
              <a:cxnLst>
                <a:cxn ang="0">
                  <a:pos x="1" y="0"/>
                </a:cxn>
                <a:cxn ang="0">
                  <a:pos x="1" y="1"/>
                </a:cxn>
                <a:cxn ang="0">
                  <a:pos x="0" y="1"/>
                </a:cxn>
                <a:cxn ang="0">
                  <a:pos x="0" y="0"/>
                </a:cxn>
                <a:cxn ang="0">
                  <a:pos x="1" y="0"/>
                </a:cxn>
              </a:cxnLst>
              <a:rect l="0" t="0" r="r" b="b"/>
              <a:pathLst>
                <a:path w="2" h="2">
                  <a:moveTo>
                    <a:pt x="1" y="0"/>
                  </a:moveTo>
                  <a:lnTo>
                    <a:pt x="1" y="1"/>
                  </a:lnTo>
                  <a:lnTo>
                    <a:pt x="0" y="1"/>
                  </a:lnTo>
                  <a:lnTo>
                    <a:pt x="0" y="0"/>
                  </a:lnTo>
                  <a:lnTo>
                    <a:pt x="1" y="0"/>
                  </a:lnTo>
                </a:path>
              </a:pathLst>
            </a:custGeom>
            <a:solidFill>
              <a:srgbClr val="D1D1D1"/>
            </a:solidFill>
            <a:ln w="12700" cap="rnd" cmpd="sng">
              <a:noFill/>
              <a:prstDash val="solid"/>
              <a:round/>
              <a:headEnd type="none" w="med" len="med"/>
              <a:tailEnd type="none" w="med" len="med"/>
            </a:ln>
            <a:effectLst/>
          </p:spPr>
          <p:txBody>
            <a:bodyPr/>
            <a:lstStyle/>
            <a:p>
              <a:endParaRPr lang="en-US"/>
            </a:p>
          </p:txBody>
        </p:sp>
        <p:sp>
          <p:nvSpPr>
            <p:cNvPr id="78181" name="Freeform 357"/>
            <p:cNvSpPr>
              <a:spLocks/>
            </p:cNvSpPr>
            <p:nvPr/>
          </p:nvSpPr>
          <p:spPr bwMode="auto">
            <a:xfrm>
              <a:off x="757" y="3676"/>
              <a:ext cx="2" cy="1"/>
            </a:xfrm>
            <a:custGeom>
              <a:avLst/>
              <a:gdLst/>
              <a:ahLst/>
              <a:cxnLst>
                <a:cxn ang="0">
                  <a:pos x="1" y="0"/>
                </a:cxn>
                <a:cxn ang="0">
                  <a:pos x="1" y="0"/>
                </a:cxn>
                <a:cxn ang="0">
                  <a:pos x="0" y="0"/>
                </a:cxn>
                <a:cxn ang="0">
                  <a:pos x="0" y="0"/>
                </a:cxn>
                <a:cxn ang="0">
                  <a:pos x="1" y="0"/>
                </a:cxn>
              </a:cxnLst>
              <a:rect l="0" t="0" r="r" b="b"/>
              <a:pathLst>
                <a:path w="2" h="1">
                  <a:moveTo>
                    <a:pt x="1" y="0"/>
                  </a:moveTo>
                  <a:lnTo>
                    <a:pt x="1" y="0"/>
                  </a:lnTo>
                  <a:lnTo>
                    <a:pt x="0" y="0"/>
                  </a:lnTo>
                  <a:lnTo>
                    <a:pt x="0" y="0"/>
                  </a:lnTo>
                  <a:lnTo>
                    <a:pt x="1" y="0"/>
                  </a:lnTo>
                </a:path>
              </a:pathLst>
            </a:custGeom>
            <a:solidFill>
              <a:srgbClr val="D6D6D6"/>
            </a:solidFill>
            <a:ln w="12700" cap="rnd" cmpd="sng">
              <a:noFill/>
              <a:prstDash val="solid"/>
              <a:round/>
              <a:headEnd type="none" w="med" len="med"/>
              <a:tailEnd type="none" w="med" len="med"/>
            </a:ln>
            <a:effectLst/>
          </p:spPr>
          <p:txBody>
            <a:bodyPr/>
            <a:lstStyle/>
            <a:p>
              <a:endParaRPr lang="en-US"/>
            </a:p>
          </p:txBody>
        </p:sp>
        <p:sp>
          <p:nvSpPr>
            <p:cNvPr id="78182" name="Freeform 358"/>
            <p:cNvSpPr>
              <a:spLocks/>
            </p:cNvSpPr>
            <p:nvPr/>
          </p:nvSpPr>
          <p:spPr bwMode="auto">
            <a:xfrm>
              <a:off x="757" y="3678"/>
              <a:ext cx="2" cy="1"/>
            </a:xfrm>
            <a:custGeom>
              <a:avLst/>
              <a:gdLst/>
              <a:ahLst/>
              <a:cxnLst>
                <a:cxn ang="0">
                  <a:pos x="1" y="0"/>
                </a:cxn>
                <a:cxn ang="0">
                  <a:pos x="1" y="0"/>
                </a:cxn>
                <a:cxn ang="0">
                  <a:pos x="0" y="0"/>
                </a:cxn>
                <a:cxn ang="0">
                  <a:pos x="0" y="0"/>
                </a:cxn>
                <a:cxn ang="0">
                  <a:pos x="1" y="0"/>
                </a:cxn>
              </a:cxnLst>
              <a:rect l="0" t="0" r="r" b="b"/>
              <a:pathLst>
                <a:path w="2" h="1">
                  <a:moveTo>
                    <a:pt x="1" y="0"/>
                  </a:moveTo>
                  <a:lnTo>
                    <a:pt x="1" y="0"/>
                  </a:lnTo>
                  <a:lnTo>
                    <a:pt x="0" y="0"/>
                  </a:lnTo>
                  <a:lnTo>
                    <a:pt x="0" y="0"/>
                  </a:lnTo>
                  <a:lnTo>
                    <a:pt x="1" y="0"/>
                  </a:lnTo>
                </a:path>
              </a:pathLst>
            </a:custGeom>
            <a:solidFill>
              <a:srgbClr val="D9D9D9"/>
            </a:solidFill>
            <a:ln w="12700" cap="rnd" cmpd="sng">
              <a:noFill/>
              <a:prstDash val="solid"/>
              <a:round/>
              <a:headEnd type="none" w="med" len="med"/>
              <a:tailEnd type="none" w="med" len="med"/>
            </a:ln>
            <a:effectLst/>
          </p:spPr>
          <p:txBody>
            <a:bodyPr/>
            <a:lstStyle/>
            <a:p>
              <a:endParaRPr lang="en-US"/>
            </a:p>
          </p:txBody>
        </p:sp>
        <p:sp>
          <p:nvSpPr>
            <p:cNvPr id="78183" name="Freeform 359"/>
            <p:cNvSpPr>
              <a:spLocks/>
            </p:cNvSpPr>
            <p:nvPr/>
          </p:nvSpPr>
          <p:spPr bwMode="auto">
            <a:xfrm>
              <a:off x="757" y="3680"/>
              <a:ext cx="2" cy="2"/>
            </a:xfrm>
            <a:custGeom>
              <a:avLst/>
              <a:gdLst/>
              <a:ahLst/>
              <a:cxnLst>
                <a:cxn ang="0">
                  <a:pos x="1" y="0"/>
                </a:cxn>
                <a:cxn ang="0">
                  <a:pos x="1" y="1"/>
                </a:cxn>
                <a:cxn ang="0">
                  <a:pos x="0" y="1"/>
                </a:cxn>
                <a:cxn ang="0">
                  <a:pos x="0" y="0"/>
                </a:cxn>
                <a:cxn ang="0">
                  <a:pos x="1" y="0"/>
                </a:cxn>
              </a:cxnLst>
              <a:rect l="0" t="0" r="r" b="b"/>
              <a:pathLst>
                <a:path w="2" h="2">
                  <a:moveTo>
                    <a:pt x="1" y="0"/>
                  </a:moveTo>
                  <a:lnTo>
                    <a:pt x="1" y="1"/>
                  </a:lnTo>
                  <a:lnTo>
                    <a:pt x="0" y="1"/>
                  </a:lnTo>
                  <a:lnTo>
                    <a:pt x="0" y="0"/>
                  </a:lnTo>
                  <a:lnTo>
                    <a:pt x="1" y="0"/>
                  </a:lnTo>
                </a:path>
              </a:pathLst>
            </a:custGeom>
            <a:solidFill>
              <a:srgbClr val="DEDEDE"/>
            </a:solidFill>
            <a:ln w="12700" cap="rnd" cmpd="sng">
              <a:noFill/>
              <a:prstDash val="solid"/>
              <a:round/>
              <a:headEnd type="none" w="med" len="med"/>
              <a:tailEnd type="none" w="med" len="med"/>
            </a:ln>
            <a:effectLst/>
          </p:spPr>
          <p:txBody>
            <a:bodyPr/>
            <a:lstStyle/>
            <a:p>
              <a:endParaRPr lang="en-US"/>
            </a:p>
          </p:txBody>
        </p:sp>
        <p:sp>
          <p:nvSpPr>
            <p:cNvPr id="78184" name="Freeform 360"/>
            <p:cNvSpPr>
              <a:spLocks/>
            </p:cNvSpPr>
            <p:nvPr/>
          </p:nvSpPr>
          <p:spPr bwMode="auto">
            <a:xfrm>
              <a:off x="757" y="3682"/>
              <a:ext cx="2" cy="2"/>
            </a:xfrm>
            <a:custGeom>
              <a:avLst/>
              <a:gdLst/>
              <a:ahLst/>
              <a:cxnLst>
                <a:cxn ang="0">
                  <a:pos x="1" y="0"/>
                </a:cxn>
                <a:cxn ang="0">
                  <a:pos x="1" y="1"/>
                </a:cxn>
                <a:cxn ang="0">
                  <a:pos x="0" y="1"/>
                </a:cxn>
                <a:cxn ang="0">
                  <a:pos x="0" y="0"/>
                </a:cxn>
                <a:cxn ang="0">
                  <a:pos x="1" y="0"/>
                </a:cxn>
              </a:cxnLst>
              <a:rect l="0" t="0" r="r" b="b"/>
              <a:pathLst>
                <a:path w="2" h="2">
                  <a:moveTo>
                    <a:pt x="1" y="0"/>
                  </a:moveTo>
                  <a:lnTo>
                    <a:pt x="1" y="1"/>
                  </a:lnTo>
                  <a:lnTo>
                    <a:pt x="0" y="1"/>
                  </a:lnTo>
                  <a:lnTo>
                    <a:pt x="0" y="0"/>
                  </a:lnTo>
                  <a:lnTo>
                    <a:pt x="1" y="0"/>
                  </a:lnTo>
                </a:path>
              </a:pathLst>
            </a:custGeom>
            <a:solidFill>
              <a:srgbClr val="E3E3E3"/>
            </a:solidFill>
            <a:ln w="12700" cap="rnd" cmpd="sng">
              <a:noFill/>
              <a:prstDash val="solid"/>
              <a:round/>
              <a:headEnd type="none" w="med" len="med"/>
              <a:tailEnd type="none" w="med" len="med"/>
            </a:ln>
            <a:effectLst/>
          </p:spPr>
          <p:txBody>
            <a:bodyPr/>
            <a:lstStyle/>
            <a:p>
              <a:endParaRPr lang="en-US"/>
            </a:p>
          </p:txBody>
        </p:sp>
        <p:sp>
          <p:nvSpPr>
            <p:cNvPr id="78185" name="Freeform 361"/>
            <p:cNvSpPr>
              <a:spLocks/>
            </p:cNvSpPr>
            <p:nvPr/>
          </p:nvSpPr>
          <p:spPr bwMode="auto">
            <a:xfrm>
              <a:off x="757" y="3685"/>
              <a:ext cx="2" cy="1"/>
            </a:xfrm>
            <a:custGeom>
              <a:avLst/>
              <a:gdLst/>
              <a:ahLst/>
              <a:cxnLst>
                <a:cxn ang="0">
                  <a:pos x="1" y="0"/>
                </a:cxn>
                <a:cxn ang="0">
                  <a:pos x="1" y="0"/>
                </a:cxn>
                <a:cxn ang="0">
                  <a:pos x="0" y="0"/>
                </a:cxn>
                <a:cxn ang="0">
                  <a:pos x="0" y="0"/>
                </a:cxn>
                <a:cxn ang="0">
                  <a:pos x="1" y="0"/>
                </a:cxn>
              </a:cxnLst>
              <a:rect l="0" t="0" r="r" b="b"/>
              <a:pathLst>
                <a:path w="2" h="1">
                  <a:moveTo>
                    <a:pt x="1" y="0"/>
                  </a:moveTo>
                  <a:lnTo>
                    <a:pt x="1" y="0"/>
                  </a:lnTo>
                  <a:lnTo>
                    <a:pt x="0" y="0"/>
                  </a:lnTo>
                  <a:lnTo>
                    <a:pt x="0" y="0"/>
                  </a:lnTo>
                  <a:lnTo>
                    <a:pt x="1" y="0"/>
                  </a:lnTo>
                </a:path>
              </a:pathLst>
            </a:custGeom>
            <a:solidFill>
              <a:srgbClr val="E5E5E5"/>
            </a:solidFill>
            <a:ln w="12700" cap="rnd" cmpd="sng">
              <a:noFill/>
              <a:prstDash val="solid"/>
              <a:round/>
              <a:headEnd type="none" w="med" len="med"/>
              <a:tailEnd type="none" w="med" len="med"/>
            </a:ln>
            <a:effectLst/>
          </p:spPr>
          <p:txBody>
            <a:bodyPr/>
            <a:lstStyle/>
            <a:p>
              <a:endParaRPr lang="en-US"/>
            </a:p>
          </p:txBody>
        </p:sp>
        <p:sp>
          <p:nvSpPr>
            <p:cNvPr id="78186" name="Freeform 362"/>
            <p:cNvSpPr>
              <a:spLocks/>
            </p:cNvSpPr>
            <p:nvPr/>
          </p:nvSpPr>
          <p:spPr bwMode="auto">
            <a:xfrm>
              <a:off x="757" y="3687"/>
              <a:ext cx="2" cy="1"/>
            </a:xfrm>
            <a:custGeom>
              <a:avLst/>
              <a:gdLst/>
              <a:ahLst/>
              <a:cxnLst>
                <a:cxn ang="0">
                  <a:pos x="1" y="0"/>
                </a:cxn>
                <a:cxn ang="0">
                  <a:pos x="1" y="0"/>
                </a:cxn>
                <a:cxn ang="0">
                  <a:pos x="0" y="0"/>
                </a:cxn>
                <a:cxn ang="0">
                  <a:pos x="0" y="0"/>
                </a:cxn>
                <a:cxn ang="0">
                  <a:pos x="1" y="0"/>
                </a:cxn>
              </a:cxnLst>
              <a:rect l="0" t="0" r="r" b="b"/>
              <a:pathLst>
                <a:path w="2" h="1">
                  <a:moveTo>
                    <a:pt x="1" y="0"/>
                  </a:moveTo>
                  <a:lnTo>
                    <a:pt x="1" y="0"/>
                  </a:lnTo>
                  <a:lnTo>
                    <a:pt x="0" y="0"/>
                  </a:lnTo>
                  <a:lnTo>
                    <a:pt x="0" y="0"/>
                  </a:lnTo>
                  <a:lnTo>
                    <a:pt x="1" y="0"/>
                  </a:lnTo>
                </a:path>
              </a:pathLst>
            </a:custGeom>
            <a:solidFill>
              <a:srgbClr val="EBEBEB"/>
            </a:solidFill>
            <a:ln w="12700" cap="rnd" cmpd="sng">
              <a:noFill/>
              <a:prstDash val="solid"/>
              <a:round/>
              <a:headEnd type="none" w="med" len="med"/>
              <a:tailEnd type="none" w="med" len="med"/>
            </a:ln>
            <a:effectLst/>
          </p:spPr>
          <p:txBody>
            <a:bodyPr/>
            <a:lstStyle/>
            <a:p>
              <a:endParaRPr lang="en-US"/>
            </a:p>
          </p:txBody>
        </p:sp>
        <p:sp>
          <p:nvSpPr>
            <p:cNvPr id="78187" name="Freeform 363"/>
            <p:cNvSpPr>
              <a:spLocks/>
            </p:cNvSpPr>
            <p:nvPr/>
          </p:nvSpPr>
          <p:spPr bwMode="auto">
            <a:xfrm>
              <a:off x="757" y="3689"/>
              <a:ext cx="2" cy="1"/>
            </a:xfrm>
            <a:custGeom>
              <a:avLst/>
              <a:gdLst/>
              <a:ahLst/>
              <a:cxnLst>
                <a:cxn ang="0">
                  <a:pos x="1" y="0"/>
                </a:cxn>
                <a:cxn ang="0">
                  <a:pos x="1" y="0"/>
                </a:cxn>
                <a:cxn ang="0">
                  <a:pos x="0" y="0"/>
                </a:cxn>
                <a:cxn ang="0">
                  <a:pos x="0" y="0"/>
                </a:cxn>
                <a:cxn ang="0">
                  <a:pos x="1" y="0"/>
                </a:cxn>
              </a:cxnLst>
              <a:rect l="0" t="0" r="r" b="b"/>
              <a:pathLst>
                <a:path w="2" h="1">
                  <a:moveTo>
                    <a:pt x="1" y="0"/>
                  </a:moveTo>
                  <a:lnTo>
                    <a:pt x="1" y="0"/>
                  </a:lnTo>
                  <a:lnTo>
                    <a:pt x="0" y="0"/>
                  </a:lnTo>
                  <a:lnTo>
                    <a:pt x="0" y="0"/>
                  </a:lnTo>
                  <a:lnTo>
                    <a:pt x="1" y="0"/>
                  </a:lnTo>
                </a:path>
              </a:pathLst>
            </a:custGeom>
            <a:solidFill>
              <a:srgbClr val="EDEDED"/>
            </a:solidFill>
            <a:ln w="12700" cap="rnd" cmpd="sng">
              <a:noFill/>
              <a:prstDash val="solid"/>
              <a:round/>
              <a:headEnd type="none" w="med" len="med"/>
              <a:tailEnd type="none" w="med" len="med"/>
            </a:ln>
            <a:effectLst/>
          </p:spPr>
          <p:txBody>
            <a:bodyPr/>
            <a:lstStyle/>
            <a:p>
              <a:endParaRPr lang="en-US"/>
            </a:p>
          </p:txBody>
        </p:sp>
        <p:sp>
          <p:nvSpPr>
            <p:cNvPr id="78188" name="Freeform 364"/>
            <p:cNvSpPr>
              <a:spLocks/>
            </p:cNvSpPr>
            <p:nvPr/>
          </p:nvSpPr>
          <p:spPr bwMode="auto">
            <a:xfrm>
              <a:off x="757" y="3691"/>
              <a:ext cx="2" cy="2"/>
            </a:xfrm>
            <a:custGeom>
              <a:avLst/>
              <a:gdLst/>
              <a:ahLst/>
              <a:cxnLst>
                <a:cxn ang="0">
                  <a:pos x="1" y="1"/>
                </a:cxn>
                <a:cxn ang="0">
                  <a:pos x="1" y="0"/>
                </a:cxn>
                <a:cxn ang="0">
                  <a:pos x="0" y="0"/>
                </a:cxn>
                <a:cxn ang="0">
                  <a:pos x="0" y="1"/>
                </a:cxn>
                <a:cxn ang="0">
                  <a:pos x="1" y="1"/>
                </a:cxn>
              </a:cxnLst>
              <a:rect l="0" t="0" r="r" b="b"/>
              <a:pathLst>
                <a:path w="2" h="2">
                  <a:moveTo>
                    <a:pt x="1" y="1"/>
                  </a:moveTo>
                  <a:lnTo>
                    <a:pt x="1" y="0"/>
                  </a:lnTo>
                  <a:lnTo>
                    <a:pt x="0" y="0"/>
                  </a:lnTo>
                  <a:lnTo>
                    <a:pt x="0" y="1"/>
                  </a:lnTo>
                  <a:lnTo>
                    <a:pt x="1" y="1"/>
                  </a:lnTo>
                </a:path>
              </a:pathLst>
            </a:custGeom>
            <a:solidFill>
              <a:srgbClr val="F2F2F2"/>
            </a:solidFill>
            <a:ln w="12700" cap="rnd" cmpd="sng">
              <a:noFill/>
              <a:prstDash val="solid"/>
              <a:round/>
              <a:headEnd type="none" w="med" len="med"/>
              <a:tailEnd type="none" w="med" len="med"/>
            </a:ln>
            <a:effectLst/>
          </p:spPr>
          <p:txBody>
            <a:bodyPr/>
            <a:lstStyle/>
            <a:p>
              <a:endParaRPr lang="en-US"/>
            </a:p>
          </p:txBody>
        </p:sp>
        <p:sp>
          <p:nvSpPr>
            <p:cNvPr id="78189" name="Freeform 365"/>
            <p:cNvSpPr>
              <a:spLocks/>
            </p:cNvSpPr>
            <p:nvPr/>
          </p:nvSpPr>
          <p:spPr bwMode="auto">
            <a:xfrm>
              <a:off x="757" y="3691"/>
              <a:ext cx="2" cy="4"/>
            </a:xfrm>
            <a:custGeom>
              <a:avLst/>
              <a:gdLst/>
              <a:ahLst/>
              <a:cxnLst>
                <a:cxn ang="0">
                  <a:pos x="1" y="3"/>
                </a:cxn>
                <a:cxn ang="0">
                  <a:pos x="1" y="0"/>
                </a:cxn>
                <a:cxn ang="0">
                  <a:pos x="0" y="0"/>
                </a:cxn>
                <a:cxn ang="0">
                  <a:pos x="0" y="3"/>
                </a:cxn>
                <a:cxn ang="0">
                  <a:pos x="1" y="3"/>
                </a:cxn>
              </a:cxnLst>
              <a:rect l="0" t="0" r="r" b="b"/>
              <a:pathLst>
                <a:path w="2" h="4">
                  <a:moveTo>
                    <a:pt x="1" y="3"/>
                  </a:moveTo>
                  <a:lnTo>
                    <a:pt x="1" y="0"/>
                  </a:lnTo>
                  <a:lnTo>
                    <a:pt x="0" y="0"/>
                  </a:lnTo>
                  <a:lnTo>
                    <a:pt x="0" y="3"/>
                  </a:lnTo>
                  <a:lnTo>
                    <a:pt x="1" y="3"/>
                  </a:lnTo>
                </a:path>
              </a:pathLst>
            </a:custGeom>
            <a:solidFill>
              <a:srgbClr val="F5F5F5"/>
            </a:solidFill>
            <a:ln w="12700" cap="rnd" cmpd="sng">
              <a:noFill/>
              <a:prstDash val="solid"/>
              <a:round/>
              <a:headEnd type="none" w="med" len="med"/>
              <a:tailEnd type="none" w="med" len="med"/>
            </a:ln>
            <a:effectLst/>
          </p:spPr>
          <p:txBody>
            <a:bodyPr/>
            <a:lstStyle/>
            <a:p>
              <a:endParaRPr lang="en-US"/>
            </a:p>
          </p:txBody>
        </p:sp>
        <p:sp>
          <p:nvSpPr>
            <p:cNvPr id="78190" name="Line 366"/>
            <p:cNvSpPr>
              <a:spLocks noChangeShapeType="1"/>
            </p:cNvSpPr>
            <p:nvPr/>
          </p:nvSpPr>
          <p:spPr bwMode="auto">
            <a:xfrm>
              <a:off x="790" y="3652"/>
              <a:ext cx="13" cy="0"/>
            </a:xfrm>
            <a:prstGeom prst="line">
              <a:avLst/>
            </a:prstGeom>
            <a:noFill/>
            <a:ln w="12700">
              <a:noFill/>
              <a:round/>
              <a:headEnd/>
              <a:tailEnd/>
            </a:ln>
            <a:effectLst/>
          </p:spPr>
          <p:txBody>
            <a:bodyPr wrap="none" anchor="ctr"/>
            <a:lstStyle/>
            <a:p>
              <a:endParaRPr lang="en-US"/>
            </a:p>
          </p:txBody>
        </p:sp>
        <p:sp>
          <p:nvSpPr>
            <p:cNvPr id="78191" name="Freeform 367"/>
            <p:cNvSpPr>
              <a:spLocks/>
            </p:cNvSpPr>
            <p:nvPr/>
          </p:nvSpPr>
          <p:spPr bwMode="auto">
            <a:xfrm>
              <a:off x="790" y="3650"/>
              <a:ext cx="4" cy="3"/>
            </a:xfrm>
            <a:custGeom>
              <a:avLst/>
              <a:gdLst/>
              <a:ahLst/>
              <a:cxnLst>
                <a:cxn ang="0">
                  <a:pos x="0" y="2"/>
                </a:cxn>
                <a:cxn ang="0">
                  <a:pos x="3" y="2"/>
                </a:cxn>
                <a:cxn ang="0">
                  <a:pos x="3" y="0"/>
                </a:cxn>
                <a:cxn ang="0">
                  <a:pos x="0" y="0"/>
                </a:cxn>
                <a:cxn ang="0">
                  <a:pos x="0" y="2"/>
                </a:cxn>
              </a:cxnLst>
              <a:rect l="0" t="0" r="r" b="b"/>
              <a:pathLst>
                <a:path w="4" h="3">
                  <a:moveTo>
                    <a:pt x="0" y="2"/>
                  </a:moveTo>
                  <a:lnTo>
                    <a:pt x="3" y="2"/>
                  </a:lnTo>
                  <a:lnTo>
                    <a:pt x="3" y="0"/>
                  </a:lnTo>
                  <a:lnTo>
                    <a:pt x="0" y="0"/>
                  </a:lnTo>
                  <a:lnTo>
                    <a:pt x="0" y="2"/>
                  </a:lnTo>
                </a:path>
              </a:pathLst>
            </a:custGeom>
            <a:solidFill>
              <a:srgbClr val="B5B5B5"/>
            </a:solidFill>
            <a:ln w="12700" cap="rnd" cmpd="sng">
              <a:noFill/>
              <a:prstDash val="solid"/>
              <a:round/>
              <a:headEnd type="none" w="med" len="med"/>
              <a:tailEnd type="none" w="med" len="med"/>
            </a:ln>
            <a:effectLst/>
          </p:spPr>
          <p:txBody>
            <a:bodyPr/>
            <a:lstStyle/>
            <a:p>
              <a:endParaRPr lang="en-US"/>
            </a:p>
          </p:txBody>
        </p:sp>
        <p:sp>
          <p:nvSpPr>
            <p:cNvPr id="78192" name="Freeform 368"/>
            <p:cNvSpPr>
              <a:spLocks/>
            </p:cNvSpPr>
            <p:nvPr/>
          </p:nvSpPr>
          <p:spPr bwMode="auto">
            <a:xfrm>
              <a:off x="790" y="3652"/>
              <a:ext cx="4" cy="1"/>
            </a:xfrm>
            <a:custGeom>
              <a:avLst/>
              <a:gdLst/>
              <a:ahLst/>
              <a:cxnLst>
                <a:cxn ang="0">
                  <a:pos x="3" y="0"/>
                </a:cxn>
                <a:cxn ang="0">
                  <a:pos x="3" y="0"/>
                </a:cxn>
                <a:cxn ang="0">
                  <a:pos x="0" y="0"/>
                </a:cxn>
                <a:cxn ang="0">
                  <a:pos x="0" y="0"/>
                </a:cxn>
                <a:cxn ang="0">
                  <a:pos x="3" y="0"/>
                </a:cxn>
              </a:cxnLst>
              <a:rect l="0" t="0" r="r" b="b"/>
              <a:pathLst>
                <a:path w="4" h="1">
                  <a:moveTo>
                    <a:pt x="3" y="0"/>
                  </a:moveTo>
                  <a:lnTo>
                    <a:pt x="3" y="0"/>
                  </a:lnTo>
                  <a:lnTo>
                    <a:pt x="0" y="0"/>
                  </a:lnTo>
                  <a:lnTo>
                    <a:pt x="0" y="0"/>
                  </a:lnTo>
                  <a:lnTo>
                    <a:pt x="3" y="0"/>
                  </a:lnTo>
                </a:path>
              </a:pathLst>
            </a:custGeom>
            <a:solidFill>
              <a:srgbClr val="BABABA"/>
            </a:solidFill>
            <a:ln w="12700" cap="rnd" cmpd="sng">
              <a:noFill/>
              <a:prstDash val="solid"/>
              <a:round/>
              <a:headEnd type="none" w="med" len="med"/>
              <a:tailEnd type="none" w="med" len="med"/>
            </a:ln>
            <a:effectLst/>
          </p:spPr>
          <p:txBody>
            <a:bodyPr/>
            <a:lstStyle/>
            <a:p>
              <a:endParaRPr lang="en-US"/>
            </a:p>
          </p:txBody>
        </p:sp>
        <p:sp>
          <p:nvSpPr>
            <p:cNvPr id="78193" name="Freeform 369"/>
            <p:cNvSpPr>
              <a:spLocks/>
            </p:cNvSpPr>
            <p:nvPr/>
          </p:nvSpPr>
          <p:spPr bwMode="auto">
            <a:xfrm>
              <a:off x="790" y="3654"/>
              <a:ext cx="4" cy="1"/>
            </a:xfrm>
            <a:custGeom>
              <a:avLst/>
              <a:gdLst/>
              <a:ahLst/>
              <a:cxnLst>
                <a:cxn ang="0">
                  <a:pos x="3" y="0"/>
                </a:cxn>
                <a:cxn ang="0">
                  <a:pos x="3" y="0"/>
                </a:cxn>
                <a:cxn ang="0">
                  <a:pos x="0" y="0"/>
                </a:cxn>
                <a:cxn ang="0">
                  <a:pos x="0" y="0"/>
                </a:cxn>
                <a:cxn ang="0">
                  <a:pos x="3" y="0"/>
                </a:cxn>
              </a:cxnLst>
              <a:rect l="0" t="0" r="r" b="b"/>
              <a:pathLst>
                <a:path w="4" h="1">
                  <a:moveTo>
                    <a:pt x="3" y="0"/>
                  </a:moveTo>
                  <a:lnTo>
                    <a:pt x="3" y="0"/>
                  </a:lnTo>
                  <a:lnTo>
                    <a:pt x="0" y="0"/>
                  </a:lnTo>
                  <a:lnTo>
                    <a:pt x="0" y="0"/>
                  </a:lnTo>
                  <a:lnTo>
                    <a:pt x="3" y="0"/>
                  </a:lnTo>
                </a:path>
              </a:pathLst>
            </a:custGeom>
            <a:solidFill>
              <a:srgbClr val="BFBFBF"/>
            </a:solidFill>
            <a:ln w="12700" cap="rnd" cmpd="sng">
              <a:noFill/>
              <a:prstDash val="solid"/>
              <a:round/>
              <a:headEnd type="none" w="med" len="med"/>
              <a:tailEnd type="none" w="med" len="med"/>
            </a:ln>
            <a:effectLst/>
          </p:spPr>
          <p:txBody>
            <a:bodyPr/>
            <a:lstStyle/>
            <a:p>
              <a:endParaRPr lang="en-US"/>
            </a:p>
          </p:txBody>
        </p:sp>
        <p:sp>
          <p:nvSpPr>
            <p:cNvPr id="78194" name="Freeform 370"/>
            <p:cNvSpPr>
              <a:spLocks/>
            </p:cNvSpPr>
            <p:nvPr/>
          </p:nvSpPr>
          <p:spPr bwMode="auto">
            <a:xfrm>
              <a:off x="790" y="3656"/>
              <a:ext cx="4" cy="2"/>
            </a:xfrm>
            <a:custGeom>
              <a:avLst/>
              <a:gdLst/>
              <a:ahLst/>
              <a:cxnLst>
                <a:cxn ang="0">
                  <a:pos x="3" y="0"/>
                </a:cxn>
                <a:cxn ang="0">
                  <a:pos x="3" y="1"/>
                </a:cxn>
                <a:cxn ang="0">
                  <a:pos x="0" y="1"/>
                </a:cxn>
                <a:cxn ang="0">
                  <a:pos x="0" y="0"/>
                </a:cxn>
                <a:cxn ang="0">
                  <a:pos x="3" y="0"/>
                </a:cxn>
              </a:cxnLst>
              <a:rect l="0" t="0" r="r" b="b"/>
              <a:pathLst>
                <a:path w="4" h="2">
                  <a:moveTo>
                    <a:pt x="3" y="0"/>
                  </a:moveTo>
                  <a:lnTo>
                    <a:pt x="3" y="1"/>
                  </a:lnTo>
                  <a:lnTo>
                    <a:pt x="0" y="1"/>
                  </a:lnTo>
                  <a:lnTo>
                    <a:pt x="0" y="0"/>
                  </a:lnTo>
                  <a:lnTo>
                    <a:pt x="3" y="0"/>
                  </a:lnTo>
                </a:path>
              </a:pathLst>
            </a:custGeom>
            <a:solidFill>
              <a:srgbClr val="C2C2C2"/>
            </a:solidFill>
            <a:ln w="12700" cap="rnd" cmpd="sng">
              <a:noFill/>
              <a:prstDash val="solid"/>
              <a:round/>
              <a:headEnd type="none" w="med" len="med"/>
              <a:tailEnd type="none" w="med" len="med"/>
            </a:ln>
            <a:effectLst/>
          </p:spPr>
          <p:txBody>
            <a:bodyPr/>
            <a:lstStyle/>
            <a:p>
              <a:endParaRPr lang="en-US"/>
            </a:p>
          </p:txBody>
        </p:sp>
        <p:sp>
          <p:nvSpPr>
            <p:cNvPr id="78195" name="Freeform 371"/>
            <p:cNvSpPr>
              <a:spLocks/>
            </p:cNvSpPr>
            <p:nvPr/>
          </p:nvSpPr>
          <p:spPr bwMode="auto">
            <a:xfrm>
              <a:off x="790" y="3659"/>
              <a:ext cx="4" cy="1"/>
            </a:xfrm>
            <a:custGeom>
              <a:avLst/>
              <a:gdLst/>
              <a:ahLst/>
              <a:cxnLst>
                <a:cxn ang="0">
                  <a:pos x="3" y="0"/>
                </a:cxn>
                <a:cxn ang="0">
                  <a:pos x="3" y="0"/>
                </a:cxn>
                <a:cxn ang="0">
                  <a:pos x="0" y="0"/>
                </a:cxn>
                <a:cxn ang="0">
                  <a:pos x="0" y="0"/>
                </a:cxn>
                <a:cxn ang="0">
                  <a:pos x="3" y="0"/>
                </a:cxn>
              </a:cxnLst>
              <a:rect l="0" t="0" r="r" b="b"/>
              <a:pathLst>
                <a:path w="4" h="1">
                  <a:moveTo>
                    <a:pt x="3" y="0"/>
                  </a:moveTo>
                  <a:lnTo>
                    <a:pt x="3" y="0"/>
                  </a:lnTo>
                  <a:lnTo>
                    <a:pt x="0" y="0"/>
                  </a:lnTo>
                  <a:lnTo>
                    <a:pt x="0" y="0"/>
                  </a:lnTo>
                  <a:lnTo>
                    <a:pt x="3" y="0"/>
                  </a:lnTo>
                </a:path>
              </a:pathLst>
            </a:custGeom>
            <a:solidFill>
              <a:srgbClr val="C7C7C7"/>
            </a:solidFill>
            <a:ln w="12700" cap="rnd" cmpd="sng">
              <a:noFill/>
              <a:prstDash val="solid"/>
              <a:round/>
              <a:headEnd type="none" w="med" len="med"/>
              <a:tailEnd type="none" w="med" len="med"/>
            </a:ln>
            <a:effectLst/>
          </p:spPr>
          <p:txBody>
            <a:bodyPr/>
            <a:lstStyle/>
            <a:p>
              <a:endParaRPr lang="en-US"/>
            </a:p>
          </p:txBody>
        </p:sp>
        <p:sp>
          <p:nvSpPr>
            <p:cNvPr id="78196" name="Freeform 372"/>
            <p:cNvSpPr>
              <a:spLocks/>
            </p:cNvSpPr>
            <p:nvPr/>
          </p:nvSpPr>
          <p:spPr bwMode="auto">
            <a:xfrm>
              <a:off x="790" y="3661"/>
              <a:ext cx="4" cy="1"/>
            </a:xfrm>
            <a:custGeom>
              <a:avLst/>
              <a:gdLst/>
              <a:ahLst/>
              <a:cxnLst>
                <a:cxn ang="0">
                  <a:pos x="3" y="0"/>
                </a:cxn>
                <a:cxn ang="0">
                  <a:pos x="3" y="0"/>
                </a:cxn>
                <a:cxn ang="0">
                  <a:pos x="0" y="0"/>
                </a:cxn>
                <a:cxn ang="0">
                  <a:pos x="0" y="0"/>
                </a:cxn>
                <a:cxn ang="0">
                  <a:pos x="3" y="0"/>
                </a:cxn>
              </a:cxnLst>
              <a:rect l="0" t="0" r="r" b="b"/>
              <a:pathLst>
                <a:path w="4" h="1">
                  <a:moveTo>
                    <a:pt x="3" y="0"/>
                  </a:moveTo>
                  <a:lnTo>
                    <a:pt x="3" y="0"/>
                  </a:lnTo>
                  <a:lnTo>
                    <a:pt x="0" y="0"/>
                  </a:lnTo>
                  <a:lnTo>
                    <a:pt x="0" y="0"/>
                  </a:lnTo>
                  <a:lnTo>
                    <a:pt x="3" y="0"/>
                  </a:lnTo>
                </a:path>
              </a:pathLst>
            </a:custGeom>
            <a:solidFill>
              <a:srgbClr val="C9C9C9"/>
            </a:solidFill>
            <a:ln w="12700" cap="rnd" cmpd="sng">
              <a:noFill/>
              <a:prstDash val="solid"/>
              <a:round/>
              <a:headEnd type="none" w="med" len="med"/>
              <a:tailEnd type="none" w="med" len="med"/>
            </a:ln>
            <a:effectLst/>
          </p:spPr>
          <p:txBody>
            <a:bodyPr/>
            <a:lstStyle/>
            <a:p>
              <a:endParaRPr lang="en-US"/>
            </a:p>
          </p:txBody>
        </p:sp>
        <p:sp>
          <p:nvSpPr>
            <p:cNvPr id="78197" name="Freeform 373"/>
            <p:cNvSpPr>
              <a:spLocks/>
            </p:cNvSpPr>
            <p:nvPr/>
          </p:nvSpPr>
          <p:spPr bwMode="auto">
            <a:xfrm>
              <a:off x="790" y="3663"/>
              <a:ext cx="4" cy="1"/>
            </a:xfrm>
            <a:custGeom>
              <a:avLst/>
              <a:gdLst/>
              <a:ahLst/>
              <a:cxnLst>
                <a:cxn ang="0">
                  <a:pos x="3" y="0"/>
                </a:cxn>
                <a:cxn ang="0">
                  <a:pos x="3" y="0"/>
                </a:cxn>
                <a:cxn ang="0">
                  <a:pos x="0" y="0"/>
                </a:cxn>
                <a:cxn ang="0">
                  <a:pos x="0" y="0"/>
                </a:cxn>
                <a:cxn ang="0">
                  <a:pos x="3" y="0"/>
                </a:cxn>
              </a:cxnLst>
              <a:rect l="0" t="0" r="r" b="b"/>
              <a:pathLst>
                <a:path w="4" h="1">
                  <a:moveTo>
                    <a:pt x="3" y="0"/>
                  </a:moveTo>
                  <a:lnTo>
                    <a:pt x="3" y="0"/>
                  </a:lnTo>
                  <a:lnTo>
                    <a:pt x="0" y="0"/>
                  </a:lnTo>
                  <a:lnTo>
                    <a:pt x="0" y="0"/>
                  </a:lnTo>
                  <a:lnTo>
                    <a:pt x="3" y="0"/>
                  </a:lnTo>
                </a:path>
              </a:pathLst>
            </a:custGeom>
            <a:solidFill>
              <a:srgbClr val="CFCFCF"/>
            </a:solidFill>
            <a:ln w="12700" cap="rnd" cmpd="sng">
              <a:noFill/>
              <a:prstDash val="solid"/>
              <a:round/>
              <a:headEnd type="none" w="med" len="med"/>
              <a:tailEnd type="none" w="med" len="med"/>
            </a:ln>
            <a:effectLst/>
          </p:spPr>
          <p:txBody>
            <a:bodyPr/>
            <a:lstStyle/>
            <a:p>
              <a:endParaRPr lang="en-US"/>
            </a:p>
          </p:txBody>
        </p:sp>
        <p:sp>
          <p:nvSpPr>
            <p:cNvPr id="78198" name="Freeform 374"/>
            <p:cNvSpPr>
              <a:spLocks/>
            </p:cNvSpPr>
            <p:nvPr/>
          </p:nvSpPr>
          <p:spPr bwMode="auto">
            <a:xfrm>
              <a:off x="790" y="3665"/>
              <a:ext cx="4" cy="2"/>
            </a:xfrm>
            <a:custGeom>
              <a:avLst/>
              <a:gdLst/>
              <a:ahLst/>
              <a:cxnLst>
                <a:cxn ang="0">
                  <a:pos x="3" y="0"/>
                </a:cxn>
                <a:cxn ang="0">
                  <a:pos x="3" y="1"/>
                </a:cxn>
                <a:cxn ang="0">
                  <a:pos x="0" y="1"/>
                </a:cxn>
                <a:cxn ang="0">
                  <a:pos x="0" y="0"/>
                </a:cxn>
                <a:cxn ang="0">
                  <a:pos x="3" y="0"/>
                </a:cxn>
              </a:cxnLst>
              <a:rect l="0" t="0" r="r" b="b"/>
              <a:pathLst>
                <a:path w="4" h="2">
                  <a:moveTo>
                    <a:pt x="3" y="0"/>
                  </a:moveTo>
                  <a:lnTo>
                    <a:pt x="3" y="1"/>
                  </a:lnTo>
                  <a:lnTo>
                    <a:pt x="0" y="1"/>
                  </a:lnTo>
                  <a:lnTo>
                    <a:pt x="0" y="0"/>
                  </a:lnTo>
                  <a:lnTo>
                    <a:pt x="3" y="0"/>
                  </a:lnTo>
                </a:path>
              </a:pathLst>
            </a:custGeom>
            <a:solidFill>
              <a:srgbClr val="D1D1D1"/>
            </a:solidFill>
            <a:ln w="12700" cap="rnd" cmpd="sng">
              <a:noFill/>
              <a:prstDash val="solid"/>
              <a:round/>
              <a:headEnd type="none" w="med" len="med"/>
              <a:tailEnd type="none" w="med" len="med"/>
            </a:ln>
            <a:effectLst/>
          </p:spPr>
          <p:txBody>
            <a:bodyPr/>
            <a:lstStyle/>
            <a:p>
              <a:endParaRPr lang="en-US"/>
            </a:p>
          </p:txBody>
        </p:sp>
        <p:sp>
          <p:nvSpPr>
            <p:cNvPr id="78199" name="Freeform 375"/>
            <p:cNvSpPr>
              <a:spLocks/>
            </p:cNvSpPr>
            <p:nvPr/>
          </p:nvSpPr>
          <p:spPr bwMode="auto">
            <a:xfrm>
              <a:off x="790" y="3667"/>
              <a:ext cx="4" cy="1"/>
            </a:xfrm>
            <a:custGeom>
              <a:avLst/>
              <a:gdLst/>
              <a:ahLst/>
              <a:cxnLst>
                <a:cxn ang="0">
                  <a:pos x="3" y="0"/>
                </a:cxn>
                <a:cxn ang="0">
                  <a:pos x="3" y="0"/>
                </a:cxn>
                <a:cxn ang="0">
                  <a:pos x="0" y="0"/>
                </a:cxn>
                <a:cxn ang="0">
                  <a:pos x="0" y="0"/>
                </a:cxn>
                <a:cxn ang="0">
                  <a:pos x="3" y="0"/>
                </a:cxn>
              </a:cxnLst>
              <a:rect l="0" t="0" r="r" b="b"/>
              <a:pathLst>
                <a:path w="4" h="1">
                  <a:moveTo>
                    <a:pt x="3" y="0"/>
                  </a:moveTo>
                  <a:lnTo>
                    <a:pt x="3" y="0"/>
                  </a:lnTo>
                  <a:lnTo>
                    <a:pt x="0" y="0"/>
                  </a:lnTo>
                  <a:lnTo>
                    <a:pt x="0" y="0"/>
                  </a:lnTo>
                  <a:lnTo>
                    <a:pt x="3" y="0"/>
                  </a:lnTo>
                </a:path>
              </a:pathLst>
            </a:custGeom>
            <a:solidFill>
              <a:srgbClr val="D6D6D6"/>
            </a:solidFill>
            <a:ln w="12700" cap="rnd" cmpd="sng">
              <a:noFill/>
              <a:prstDash val="solid"/>
              <a:round/>
              <a:headEnd type="none" w="med" len="med"/>
              <a:tailEnd type="none" w="med" len="med"/>
            </a:ln>
            <a:effectLst/>
          </p:spPr>
          <p:txBody>
            <a:bodyPr/>
            <a:lstStyle/>
            <a:p>
              <a:endParaRPr lang="en-US"/>
            </a:p>
          </p:txBody>
        </p:sp>
        <p:sp>
          <p:nvSpPr>
            <p:cNvPr id="78200" name="Freeform 376"/>
            <p:cNvSpPr>
              <a:spLocks/>
            </p:cNvSpPr>
            <p:nvPr/>
          </p:nvSpPr>
          <p:spPr bwMode="auto">
            <a:xfrm>
              <a:off x="790" y="3670"/>
              <a:ext cx="4" cy="1"/>
            </a:xfrm>
            <a:custGeom>
              <a:avLst/>
              <a:gdLst/>
              <a:ahLst/>
              <a:cxnLst>
                <a:cxn ang="0">
                  <a:pos x="3" y="0"/>
                </a:cxn>
                <a:cxn ang="0">
                  <a:pos x="3" y="0"/>
                </a:cxn>
                <a:cxn ang="0">
                  <a:pos x="0" y="0"/>
                </a:cxn>
                <a:cxn ang="0">
                  <a:pos x="0" y="0"/>
                </a:cxn>
                <a:cxn ang="0">
                  <a:pos x="3" y="0"/>
                </a:cxn>
              </a:cxnLst>
              <a:rect l="0" t="0" r="r" b="b"/>
              <a:pathLst>
                <a:path w="4" h="1">
                  <a:moveTo>
                    <a:pt x="3" y="0"/>
                  </a:moveTo>
                  <a:lnTo>
                    <a:pt x="3" y="0"/>
                  </a:lnTo>
                  <a:lnTo>
                    <a:pt x="0" y="0"/>
                  </a:lnTo>
                  <a:lnTo>
                    <a:pt x="0" y="0"/>
                  </a:lnTo>
                  <a:lnTo>
                    <a:pt x="3" y="0"/>
                  </a:lnTo>
                </a:path>
              </a:pathLst>
            </a:custGeom>
            <a:solidFill>
              <a:srgbClr val="D9D9D9"/>
            </a:solidFill>
            <a:ln w="12700" cap="rnd" cmpd="sng">
              <a:noFill/>
              <a:prstDash val="solid"/>
              <a:round/>
              <a:headEnd type="none" w="med" len="med"/>
              <a:tailEnd type="none" w="med" len="med"/>
            </a:ln>
            <a:effectLst/>
          </p:spPr>
          <p:txBody>
            <a:bodyPr/>
            <a:lstStyle/>
            <a:p>
              <a:endParaRPr lang="en-US"/>
            </a:p>
          </p:txBody>
        </p:sp>
        <p:sp>
          <p:nvSpPr>
            <p:cNvPr id="78201" name="Freeform 377"/>
            <p:cNvSpPr>
              <a:spLocks/>
            </p:cNvSpPr>
            <p:nvPr/>
          </p:nvSpPr>
          <p:spPr bwMode="auto">
            <a:xfrm>
              <a:off x="790" y="3672"/>
              <a:ext cx="4" cy="1"/>
            </a:xfrm>
            <a:custGeom>
              <a:avLst/>
              <a:gdLst/>
              <a:ahLst/>
              <a:cxnLst>
                <a:cxn ang="0">
                  <a:pos x="3" y="0"/>
                </a:cxn>
                <a:cxn ang="0">
                  <a:pos x="3" y="0"/>
                </a:cxn>
                <a:cxn ang="0">
                  <a:pos x="0" y="0"/>
                </a:cxn>
                <a:cxn ang="0">
                  <a:pos x="0" y="0"/>
                </a:cxn>
                <a:cxn ang="0">
                  <a:pos x="3" y="0"/>
                </a:cxn>
              </a:cxnLst>
              <a:rect l="0" t="0" r="r" b="b"/>
              <a:pathLst>
                <a:path w="4" h="1">
                  <a:moveTo>
                    <a:pt x="3" y="0"/>
                  </a:moveTo>
                  <a:lnTo>
                    <a:pt x="3" y="0"/>
                  </a:lnTo>
                  <a:lnTo>
                    <a:pt x="0" y="0"/>
                  </a:lnTo>
                  <a:lnTo>
                    <a:pt x="0" y="0"/>
                  </a:lnTo>
                  <a:lnTo>
                    <a:pt x="3" y="0"/>
                  </a:lnTo>
                </a:path>
              </a:pathLst>
            </a:custGeom>
            <a:solidFill>
              <a:srgbClr val="DEDEDE"/>
            </a:solidFill>
            <a:ln w="12700" cap="rnd" cmpd="sng">
              <a:noFill/>
              <a:prstDash val="solid"/>
              <a:round/>
              <a:headEnd type="none" w="med" len="med"/>
              <a:tailEnd type="none" w="med" len="med"/>
            </a:ln>
            <a:effectLst/>
          </p:spPr>
          <p:txBody>
            <a:bodyPr/>
            <a:lstStyle/>
            <a:p>
              <a:endParaRPr lang="en-US"/>
            </a:p>
          </p:txBody>
        </p:sp>
        <p:sp>
          <p:nvSpPr>
            <p:cNvPr id="78202" name="Freeform 378"/>
            <p:cNvSpPr>
              <a:spLocks/>
            </p:cNvSpPr>
            <p:nvPr/>
          </p:nvSpPr>
          <p:spPr bwMode="auto">
            <a:xfrm>
              <a:off x="790" y="3674"/>
              <a:ext cx="4" cy="2"/>
            </a:xfrm>
            <a:custGeom>
              <a:avLst/>
              <a:gdLst/>
              <a:ahLst/>
              <a:cxnLst>
                <a:cxn ang="0">
                  <a:pos x="3" y="0"/>
                </a:cxn>
                <a:cxn ang="0">
                  <a:pos x="3" y="1"/>
                </a:cxn>
                <a:cxn ang="0">
                  <a:pos x="0" y="1"/>
                </a:cxn>
                <a:cxn ang="0">
                  <a:pos x="0" y="0"/>
                </a:cxn>
                <a:cxn ang="0">
                  <a:pos x="3" y="0"/>
                </a:cxn>
              </a:cxnLst>
              <a:rect l="0" t="0" r="r" b="b"/>
              <a:pathLst>
                <a:path w="4" h="2">
                  <a:moveTo>
                    <a:pt x="3" y="0"/>
                  </a:moveTo>
                  <a:lnTo>
                    <a:pt x="3" y="1"/>
                  </a:lnTo>
                  <a:lnTo>
                    <a:pt x="0" y="1"/>
                  </a:lnTo>
                  <a:lnTo>
                    <a:pt x="0" y="0"/>
                  </a:lnTo>
                  <a:lnTo>
                    <a:pt x="3" y="0"/>
                  </a:lnTo>
                </a:path>
              </a:pathLst>
            </a:custGeom>
            <a:solidFill>
              <a:srgbClr val="E3E3E3"/>
            </a:solidFill>
            <a:ln w="12700" cap="rnd" cmpd="sng">
              <a:noFill/>
              <a:prstDash val="solid"/>
              <a:round/>
              <a:headEnd type="none" w="med" len="med"/>
              <a:tailEnd type="none" w="med" len="med"/>
            </a:ln>
            <a:effectLst/>
          </p:spPr>
          <p:txBody>
            <a:bodyPr/>
            <a:lstStyle/>
            <a:p>
              <a:endParaRPr lang="en-US"/>
            </a:p>
          </p:txBody>
        </p:sp>
        <p:sp>
          <p:nvSpPr>
            <p:cNvPr id="78203" name="Freeform 379"/>
            <p:cNvSpPr>
              <a:spLocks/>
            </p:cNvSpPr>
            <p:nvPr/>
          </p:nvSpPr>
          <p:spPr bwMode="auto">
            <a:xfrm>
              <a:off x="790" y="3676"/>
              <a:ext cx="4" cy="1"/>
            </a:xfrm>
            <a:custGeom>
              <a:avLst/>
              <a:gdLst/>
              <a:ahLst/>
              <a:cxnLst>
                <a:cxn ang="0">
                  <a:pos x="3" y="0"/>
                </a:cxn>
                <a:cxn ang="0">
                  <a:pos x="3" y="0"/>
                </a:cxn>
                <a:cxn ang="0">
                  <a:pos x="0" y="0"/>
                </a:cxn>
                <a:cxn ang="0">
                  <a:pos x="0" y="0"/>
                </a:cxn>
                <a:cxn ang="0">
                  <a:pos x="3" y="0"/>
                </a:cxn>
              </a:cxnLst>
              <a:rect l="0" t="0" r="r" b="b"/>
              <a:pathLst>
                <a:path w="4" h="1">
                  <a:moveTo>
                    <a:pt x="3" y="0"/>
                  </a:moveTo>
                  <a:lnTo>
                    <a:pt x="3" y="0"/>
                  </a:lnTo>
                  <a:lnTo>
                    <a:pt x="0" y="0"/>
                  </a:lnTo>
                  <a:lnTo>
                    <a:pt x="0" y="0"/>
                  </a:lnTo>
                  <a:lnTo>
                    <a:pt x="3" y="0"/>
                  </a:lnTo>
                </a:path>
              </a:pathLst>
            </a:custGeom>
            <a:solidFill>
              <a:srgbClr val="E5E5E5"/>
            </a:solidFill>
            <a:ln w="12700" cap="rnd" cmpd="sng">
              <a:noFill/>
              <a:prstDash val="solid"/>
              <a:round/>
              <a:headEnd type="none" w="med" len="med"/>
              <a:tailEnd type="none" w="med" len="med"/>
            </a:ln>
            <a:effectLst/>
          </p:spPr>
          <p:txBody>
            <a:bodyPr/>
            <a:lstStyle/>
            <a:p>
              <a:endParaRPr lang="en-US"/>
            </a:p>
          </p:txBody>
        </p:sp>
        <p:sp>
          <p:nvSpPr>
            <p:cNvPr id="78204" name="Freeform 380"/>
            <p:cNvSpPr>
              <a:spLocks/>
            </p:cNvSpPr>
            <p:nvPr/>
          </p:nvSpPr>
          <p:spPr bwMode="auto">
            <a:xfrm>
              <a:off x="790" y="3679"/>
              <a:ext cx="4" cy="1"/>
            </a:xfrm>
            <a:custGeom>
              <a:avLst/>
              <a:gdLst/>
              <a:ahLst/>
              <a:cxnLst>
                <a:cxn ang="0">
                  <a:pos x="3" y="0"/>
                </a:cxn>
                <a:cxn ang="0">
                  <a:pos x="3" y="0"/>
                </a:cxn>
                <a:cxn ang="0">
                  <a:pos x="0" y="0"/>
                </a:cxn>
                <a:cxn ang="0">
                  <a:pos x="0" y="0"/>
                </a:cxn>
                <a:cxn ang="0">
                  <a:pos x="3" y="0"/>
                </a:cxn>
              </a:cxnLst>
              <a:rect l="0" t="0" r="r" b="b"/>
              <a:pathLst>
                <a:path w="4" h="1">
                  <a:moveTo>
                    <a:pt x="3" y="0"/>
                  </a:moveTo>
                  <a:lnTo>
                    <a:pt x="3" y="0"/>
                  </a:lnTo>
                  <a:lnTo>
                    <a:pt x="0" y="0"/>
                  </a:lnTo>
                  <a:lnTo>
                    <a:pt x="0" y="0"/>
                  </a:lnTo>
                  <a:lnTo>
                    <a:pt x="3" y="0"/>
                  </a:lnTo>
                </a:path>
              </a:pathLst>
            </a:custGeom>
            <a:solidFill>
              <a:srgbClr val="EBEBEB"/>
            </a:solidFill>
            <a:ln w="12700" cap="rnd" cmpd="sng">
              <a:noFill/>
              <a:prstDash val="solid"/>
              <a:round/>
              <a:headEnd type="none" w="med" len="med"/>
              <a:tailEnd type="none" w="med" len="med"/>
            </a:ln>
            <a:effectLst/>
          </p:spPr>
          <p:txBody>
            <a:bodyPr/>
            <a:lstStyle/>
            <a:p>
              <a:endParaRPr lang="en-US"/>
            </a:p>
          </p:txBody>
        </p:sp>
        <p:sp>
          <p:nvSpPr>
            <p:cNvPr id="78205" name="Freeform 381"/>
            <p:cNvSpPr>
              <a:spLocks/>
            </p:cNvSpPr>
            <p:nvPr/>
          </p:nvSpPr>
          <p:spPr bwMode="auto">
            <a:xfrm>
              <a:off x="790" y="3681"/>
              <a:ext cx="4" cy="1"/>
            </a:xfrm>
            <a:custGeom>
              <a:avLst/>
              <a:gdLst/>
              <a:ahLst/>
              <a:cxnLst>
                <a:cxn ang="0">
                  <a:pos x="3" y="0"/>
                </a:cxn>
                <a:cxn ang="0">
                  <a:pos x="3" y="0"/>
                </a:cxn>
                <a:cxn ang="0">
                  <a:pos x="0" y="0"/>
                </a:cxn>
                <a:cxn ang="0">
                  <a:pos x="0" y="0"/>
                </a:cxn>
                <a:cxn ang="0">
                  <a:pos x="3" y="0"/>
                </a:cxn>
              </a:cxnLst>
              <a:rect l="0" t="0" r="r" b="b"/>
              <a:pathLst>
                <a:path w="4" h="1">
                  <a:moveTo>
                    <a:pt x="3" y="0"/>
                  </a:moveTo>
                  <a:lnTo>
                    <a:pt x="3" y="0"/>
                  </a:lnTo>
                  <a:lnTo>
                    <a:pt x="0" y="0"/>
                  </a:lnTo>
                  <a:lnTo>
                    <a:pt x="0" y="0"/>
                  </a:lnTo>
                  <a:lnTo>
                    <a:pt x="3" y="0"/>
                  </a:lnTo>
                </a:path>
              </a:pathLst>
            </a:custGeom>
            <a:solidFill>
              <a:srgbClr val="EDEDED"/>
            </a:solidFill>
            <a:ln w="12700" cap="rnd" cmpd="sng">
              <a:noFill/>
              <a:prstDash val="solid"/>
              <a:round/>
              <a:headEnd type="none" w="med" len="med"/>
              <a:tailEnd type="none" w="med" len="med"/>
            </a:ln>
            <a:effectLst/>
          </p:spPr>
          <p:txBody>
            <a:bodyPr/>
            <a:lstStyle/>
            <a:p>
              <a:endParaRPr lang="en-US"/>
            </a:p>
          </p:txBody>
        </p:sp>
        <p:sp>
          <p:nvSpPr>
            <p:cNvPr id="78206" name="Freeform 382"/>
            <p:cNvSpPr>
              <a:spLocks/>
            </p:cNvSpPr>
            <p:nvPr/>
          </p:nvSpPr>
          <p:spPr bwMode="auto">
            <a:xfrm>
              <a:off x="790" y="3683"/>
              <a:ext cx="4" cy="2"/>
            </a:xfrm>
            <a:custGeom>
              <a:avLst/>
              <a:gdLst/>
              <a:ahLst/>
              <a:cxnLst>
                <a:cxn ang="0">
                  <a:pos x="3" y="1"/>
                </a:cxn>
                <a:cxn ang="0">
                  <a:pos x="3" y="0"/>
                </a:cxn>
                <a:cxn ang="0">
                  <a:pos x="0" y="0"/>
                </a:cxn>
                <a:cxn ang="0">
                  <a:pos x="0" y="1"/>
                </a:cxn>
                <a:cxn ang="0">
                  <a:pos x="3" y="1"/>
                </a:cxn>
              </a:cxnLst>
              <a:rect l="0" t="0" r="r" b="b"/>
              <a:pathLst>
                <a:path w="4" h="2">
                  <a:moveTo>
                    <a:pt x="3" y="1"/>
                  </a:moveTo>
                  <a:lnTo>
                    <a:pt x="3" y="0"/>
                  </a:lnTo>
                  <a:lnTo>
                    <a:pt x="0" y="0"/>
                  </a:lnTo>
                  <a:lnTo>
                    <a:pt x="0" y="1"/>
                  </a:lnTo>
                  <a:lnTo>
                    <a:pt x="3" y="1"/>
                  </a:lnTo>
                </a:path>
              </a:pathLst>
            </a:custGeom>
            <a:solidFill>
              <a:srgbClr val="F2F2F2"/>
            </a:solidFill>
            <a:ln w="12700" cap="rnd" cmpd="sng">
              <a:noFill/>
              <a:prstDash val="solid"/>
              <a:round/>
              <a:headEnd type="none" w="med" len="med"/>
              <a:tailEnd type="none" w="med" len="med"/>
            </a:ln>
            <a:effectLst/>
          </p:spPr>
          <p:txBody>
            <a:bodyPr/>
            <a:lstStyle/>
            <a:p>
              <a:endParaRPr lang="en-US"/>
            </a:p>
          </p:txBody>
        </p:sp>
        <p:sp>
          <p:nvSpPr>
            <p:cNvPr id="78207" name="Freeform 383"/>
            <p:cNvSpPr>
              <a:spLocks/>
            </p:cNvSpPr>
            <p:nvPr/>
          </p:nvSpPr>
          <p:spPr bwMode="auto">
            <a:xfrm>
              <a:off x="790" y="3683"/>
              <a:ext cx="4" cy="3"/>
            </a:xfrm>
            <a:custGeom>
              <a:avLst/>
              <a:gdLst/>
              <a:ahLst/>
              <a:cxnLst>
                <a:cxn ang="0">
                  <a:pos x="3" y="2"/>
                </a:cxn>
                <a:cxn ang="0">
                  <a:pos x="3" y="0"/>
                </a:cxn>
                <a:cxn ang="0">
                  <a:pos x="0" y="0"/>
                </a:cxn>
                <a:cxn ang="0">
                  <a:pos x="0" y="2"/>
                </a:cxn>
                <a:cxn ang="0">
                  <a:pos x="3" y="2"/>
                </a:cxn>
              </a:cxnLst>
              <a:rect l="0" t="0" r="r" b="b"/>
              <a:pathLst>
                <a:path w="4" h="3">
                  <a:moveTo>
                    <a:pt x="3" y="2"/>
                  </a:moveTo>
                  <a:lnTo>
                    <a:pt x="3" y="0"/>
                  </a:lnTo>
                  <a:lnTo>
                    <a:pt x="0" y="0"/>
                  </a:lnTo>
                  <a:lnTo>
                    <a:pt x="0" y="2"/>
                  </a:lnTo>
                  <a:lnTo>
                    <a:pt x="3" y="2"/>
                  </a:lnTo>
                </a:path>
              </a:pathLst>
            </a:custGeom>
            <a:solidFill>
              <a:srgbClr val="F5F5F5"/>
            </a:solidFill>
            <a:ln w="12700" cap="rnd" cmpd="sng">
              <a:noFill/>
              <a:prstDash val="solid"/>
              <a:round/>
              <a:headEnd type="none" w="med" len="med"/>
              <a:tailEnd type="none" w="med" len="med"/>
            </a:ln>
            <a:effectLst/>
          </p:spPr>
          <p:txBody>
            <a:bodyPr/>
            <a:lstStyle/>
            <a:p>
              <a:endParaRPr lang="en-US"/>
            </a:p>
          </p:txBody>
        </p:sp>
        <p:sp>
          <p:nvSpPr>
            <p:cNvPr id="78208" name="Freeform 384"/>
            <p:cNvSpPr>
              <a:spLocks/>
            </p:cNvSpPr>
            <p:nvPr/>
          </p:nvSpPr>
          <p:spPr bwMode="auto">
            <a:xfrm>
              <a:off x="818" y="3645"/>
              <a:ext cx="1" cy="3"/>
            </a:xfrm>
            <a:custGeom>
              <a:avLst/>
              <a:gdLst/>
              <a:ahLst/>
              <a:cxnLst>
                <a:cxn ang="0">
                  <a:pos x="0" y="2"/>
                </a:cxn>
                <a:cxn ang="0">
                  <a:pos x="0" y="2"/>
                </a:cxn>
                <a:cxn ang="0">
                  <a:pos x="0" y="0"/>
                </a:cxn>
                <a:cxn ang="0">
                  <a:pos x="0" y="0"/>
                </a:cxn>
                <a:cxn ang="0">
                  <a:pos x="0" y="2"/>
                </a:cxn>
              </a:cxnLst>
              <a:rect l="0" t="0" r="r" b="b"/>
              <a:pathLst>
                <a:path w="1" h="3">
                  <a:moveTo>
                    <a:pt x="0" y="2"/>
                  </a:moveTo>
                  <a:lnTo>
                    <a:pt x="0" y="2"/>
                  </a:lnTo>
                  <a:lnTo>
                    <a:pt x="0" y="0"/>
                  </a:lnTo>
                  <a:lnTo>
                    <a:pt x="0" y="0"/>
                  </a:lnTo>
                  <a:lnTo>
                    <a:pt x="0" y="2"/>
                  </a:lnTo>
                </a:path>
              </a:pathLst>
            </a:custGeom>
            <a:solidFill>
              <a:srgbClr val="B5B5B5"/>
            </a:solidFill>
            <a:ln w="12700" cap="rnd" cmpd="sng">
              <a:noFill/>
              <a:prstDash val="solid"/>
              <a:round/>
              <a:headEnd type="none" w="med" len="med"/>
              <a:tailEnd type="none" w="med" len="med"/>
            </a:ln>
            <a:effectLst/>
          </p:spPr>
          <p:txBody>
            <a:bodyPr/>
            <a:lstStyle/>
            <a:p>
              <a:endParaRPr lang="en-US"/>
            </a:p>
          </p:txBody>
        </p:sp>
        <p:sp>
          <p:nvSpPr>
            <p:cNvPr id="78209" name="Freeform 385"/>
            <p:cNvSpPr>
              <a:spLocks/>
            </p:cNvSpPr>
            <p:nvPr/>
          </p:nvSpPr>
          <p:spPr bwMode="auto">
            <a:xfrm>
              <a:off x="818" y="3646"/>
              <a:ext cx="1" cy="2"/>
            </a:xfrm>
            <a:custGeom>
              <a:avLst/>
              <a:gdLst/>
              <a:ahLst/>
              <a:cxnLst>
                <a:cxn ang="0">
                  <a:pos x="0" y="1"/>
                </a:cxn>
                <a:cxn ang="0">
                  <a:pos x="0" y="1"/>
                </a:cxn>
                <a:cxn ang="0">
                  <a:pos x="0" y="0"/>
                </a:cxn>
                <a:cxn ang="0">
                  <a:pos x="0" y="0"/>
                </a:cxn>
                <a:cxn ang="0">
                  <a:pos x="0" y="1"/>
                </a:cxn>
              </a:cxnLst>
              <a:rect l="0" t="0" r="r" b="b"/>
              <a:pathLst>
                <a:path w="1" h="2">
                  <a:moveTo>
                    <a:pt x="0" y="1"/>
                  </a:moveTo>
                  <a:lnTo>
                    <a:pt x="0" y="1"/>
                  </a:lnTo>
                  <a:lnTo>
                    <a:pt x="0" y="0"/>
                  </a:lnTo>
                  <a:lnTo>
                    <a:pt x="0" y="0"/>
                  </a:lnTo>
                  <a:lnTo>
                    <a:pt x="0" y="1"/>
                  </a:lnTo>
                </a:path>
              </a:pathLst>
            </a:custGeom>
            <a:solidFill>
              <a:srgbClr val="BABABA"/>
            </a:solidFill>
            <a:ln w="12700" cap="rnd" cmpd="sng">
              <a:noFill/>
              <a:prstDash val="solid"/>
              <a:round/>
              <a:headEnd type="none" w="med" len="med"/>
              <a:tailEnd type="none" w="med" len="med"/>
            </a:ln>
            <a:effectLst/>
          </p:spPr>
          <p:txBody>
            <a:bodyPr/>
            <a:lstStyle/>
            <a:p>
              <a:endParaRPr lang="en-US"/>
            </a:p>
          </p:txBody>
        </p:sp>
        <p:sp>
          <p:nvSpPr>
            <p:cNvPr id="78210" name="Freeform 386"/>
            <p:cNvSpPr>
              <a:spLocks/>
            </p:cNvSpPr>
            <p:nvPr/>
          </p:nvSpPr>
          <p:spPr bwMode="auto">
            <a:xfrm>
              <a:off x="818" y="3649"/>
              <a:ext cx="1" cy="2"/>
            </a:xfrm>
            <a:custGeom>
              <a:avLst/>
              <a:gdLst/>
              <a:ahLst/>
              <a:cxnLst>
                <a:cxn ang="0">
                  <a:pos x="0" y="0"/>
                </a:cxn>
                <a:cxn ang="0">
                  <a:pos x="0" y="1"/>
                </a:cxn>
                <a:cxn ang="0">
                  <a:pos x="0" y="1"/>
                </a:cxn>
                <a:cxn ang="0">
                  <a:pos x="0" y="0"/>
                </a:cxn>
                <a:cxn ang="0">
                  <a:pos x="0" y="0"/>
                </a:cxn>
              </a:cxnLst>
              <a:rect l="0" t="0" r="r" b="b"/>
              <a:pathLst>
                <a:path w="1" h="2">
                  <a:moveTo>
                    <a:pt x="0" y="0"/>
                  </a:moveTo>
                  <a:lnTo>
                    <a:pt x="0" y="1"/>
                  </a:lnTo>
                  <a:lnTo>
                    <a:pt x="0" y="1"/>
                  </a:lnTo>
                  <a:lnTo>
                    <a:pt x="0" y="0"/>
                  </a:lnTo>
                  <a:lnTo>
                    <a:pt x="0" y="0"/>
                  </a:lnTo>
                </a:path>
              </a:pathLst>
            </a:custGeom>
            <a:solidFill>
              <a:srgbClr val="BFBFBF"/>
            </a:solidFill>
            <a:ln w="12700" cap="rnd" cmpd="sng">
              <a:noFill/>
              <a:prstDash val="solid"/>
              <a:round/>
              <a:headEnd type="none" w="med" len="med"/>
              <a:tailEnd type="none" w="med" len="med"/>
            </a:ln>
            <a:effectLst/>
          </p:spPr>
          <p:txBody>
            <a:bodyPr/>
            <a:lstStyle/>
            <a:p>
              <a:endParaRPr lang="en-US"/>
            </a:p>
          </p:txBody>
        </p:sp>
        <p:sp>
          <p:nvSpPr>
            <p:cNvPr id="78211" name="Freeform 387"/>
            <p:cNvSpPr>
              <a:spLocks/>
            </p:cNvSpPr>
            <p:nvPr/>
          </p:nvSpPr>
          <p:spPr bwMode="auto">
            <a:xfrm>
              <a:off x="818" y="3651"/>
              <a:ext cx="1" cy="1"/>
            </a:xfrm>
            <a:custGeom>
              <a:avLst/>
              <a:gdLst/>
              <a:ahLst/>
              <a:cxnLst>
                <a:cxn ang="0">
                  <a:pos x="0" y="0"/>
                </a:cxn>
                <a:cxn ang="0">
                  <a:pos x="0" y="0"/>
                </a:cxn>
                <a:cxn ang="0">
                  <a:pos x="0" y="0"/>
                </a:cxn>
                <a:cxn ang="0">
                  <a:pos x="0" y="0"/>
                </a:cxn>
                <a:cxn ang="0">
                  <a:pos x="0" y="0"/>
                </a:cxn>
              </a:cxnLst>
              <a:rect l="0" t="0" r="r" b="b"/>
              <a:pathLst>
                <a:path w="1" h="1">
                  <a:moveTo>
                    <a:pt x="0" y="0"/>
                  </a:moveTo>
                  <a:lnTo>
                    <a:pt x="0" y="0"/>
                  </a:lnTo>
                  <a:lnTo>
                    <a:pt x="0" y="0"/>
                  </a:lnTo>
                  <a:lnTo>
                    <a:pt x="0" y="0"/>
                  </a:lnTo>
                  <a:lnTo>
                    <a:pt x="0" y="0"/>
                  </a:lnTo>
                </a:path>
              </a:pathLst>
            </a:custGeom>
            <a:solidFill>
              <a:srgbClr val="C2C2C2"/>
            </a:solidFill>
            <a:ln w="12700" cap="rnd" cmpd="sng">
              <a:noFill/>
              <a:prstDash val="solid"/>
              <a:round/>
              <a:headEnd type="none" w="med" len="med"/>
              <a:tailEnd type="none" w="med" len="med"/>
            </a:ln>
            <a:effectLst/>
          </p:spPr>
          <p:txBody>
            <a:bodyPr/>
            <a:lstStyle/>
            <a:p>
              <a:endParaRPr lang="en-US"/>
            </a:p>
          </p:txBody>
        </p:sp>
        <p:sp>
          <p:nvSpPr>
            <p:cNvPr id="78212" name="Freeform 388"/>
            <p:cNvSpPr>
              <a:spLocks/>
            </p:cNvSpPr>
            <p:nvPr/>
          </p:nvSpPr>
          <p:spPr bwMode="auto">
            <a:xfrm>
              <a:off x="818" y="3653"/>
              <a:ext cx="1" cy="2"/>
            </a:xfrm>
            <a:custGeom>
              <a:avLst/>
              <a:gdLst/>
              <a:ahLst/>
              <a:cxnLst>
                <a:cxn ang="0">
                  <a:pos x="0" y="0"/>
                </a:cxn>
                <a:cxn ang="0">
                  <a:pos x="0" y="1"/>
                </a:cxn>
                <a:cxn ang="0">
                  <a:pos x="0" y="1"/>
                </a:cxn>
                <a:cxn ang="0">
                  <a:pos x="0" y="0"/>
                </a:cxn>
                <a:cxn ang="0">
                  <a:pos x="0" y="0"/>
                </a:cxn>
              </a:cxnLst>
              <a:rect l="0" t="0" r="r" b="b"/>
              <a:pathLst>
                <a:path w="1" h="2">
                  <a:moveTo>
                    <a:pt x="0" y="0"/>
                  </a:moveTo>
                  <a:lnTo>
                    <a:pt x="0" y="1"/>
                  </a:lnTo>
                  <a:lnTo>
                    <a:pt x="0" y="1"/>
                  </a:lnTo>
                  <a:lnTo>
                    <a:pt x="0" y="0"/>
                  </a:lnTo>
                  <a:lnTo>
                    <a:pt x="0" y="0"/>
                  </a:lnTo>
                </a:path>
              </a:pathLst>
            </a:custGeom>
            <a:solidFill>
              <a:srgbClr val="C7C7C7"/>
            </a:solidFill>
            <a:ln w="12700" cap="rnd" cmpd="sng">
              <a:noFill/>
              <a:prstDash val="solid"/>
              <a:round/>
              <a:headEnd type="none" w="med" len="med"/>
              <a:tailEnd type="none" w="med" len="med"/>
            </a:ln>
            <a:effectLst/>
          </p:spPr>
          <p:txBody>
            <a:bodyPr/>
            <a:lstStyle/>
            <a:p>
              <a:endParaRPr lang="en-US"/>
            </a:p>
          </p:txBody>
        </p:sp>
        <p:sp>
          <p:nvSpPr>
            <p:cNvPr id="78213" name="Freeform 389"/>
            <p:cNvSpPr>
              <a:spLocks/>
            </p:cNvSpPr>
            <p:nvPr/>
          </p:nvSpPr>
          <p:spPr bwMode="auto">
            <a:xfrm>
              <a:off x="818" y="3655"/>
              <a:ext cx="1" cy="2"/>
            </a:xfrm>
            <a:custGeom>
              <a:avLst/>
              <a:gdLst/>
              <a:ahLst/>
              <a:cxnLst>
                <a:cxn ang="0">
                  <a:pos x="0" y="0"/>
                </a:cxn>
                <a:cxn ang="0">
                  <a:pos x="0" y="1"/>
                </a:cxn>
                <a:cxn ang="0">
                  <a:pos x="0" y="1"/>
                </a:cxn>
                <a:cxn ang="0">
                  <a:pos x="0" y="0"/>
                </a:cxn>
                <a:cxn ang="0">
                  <a:pos x="0" y="0"/>
                </a:cxn>
              </a:cxnLst>
              <a:rect l="0" t="0" r="r" b="b"/>
              <a:pathLst>
                <a:path w="1" h="2">
                  <a:moveTo>
                    <a:pt x="0" y="0"/>
                  </a:moveTo>
                  <a:lnTo>
                    <a:pt x="0" y="1"/>
                  </a:lnTo>
                  <a:lnTo>
                    <a:pt x="0" y="1"/>
                  </a:lnTo>
                  <a:lnTo>
                    <a:pt x="0" y="0"/>
                  </a:lnTo>
                  <a:lnTo>
                    <a:pt x="0" y="0"/>
                  </a:lnTo>
                </a:path>
              </a:pathLst>
            </a:custGeom>
            <a:solidFill>
              <a:srgbClr val="C9C9C9"/>
            </a:solidFill>
            <a:ln w="12700" cap="rnd" cmpd="sng">
              <a:noFill/>
              <a:prstDash val="solid"/>
              <a:round/>
              <a:headEnd type="none" w="med" len="med"/>
              <a:tailEnd type="none" w="med" len="med"/>
            </a:ln>
            <a:effectLst/>
          </p:spPr>
          <p:txBody>
            <a:bodyPr/>
            <a:lstStyle/>
            <a:p>
              <a:endParaRPr lang="en-US"/>
            </a:p>
          </p:txBody>
        </p:sp>
        <p:sp>
          <p:nvSpPr>
            <p:cNvPr id="78214" name="Freeform 390"/>
            <p:cNvSpPr>
              <a:spLocks/>
            </p:cNvSpPr>
            <p:nvPr/>
          </p:nvSpPr>
          <p:spPr bwMode="auto">
            <a:xfrm>
              <a:off x="818" y="3658"/>
              <a:ext cx="1" cy="1"/>
            </a:xfrm>
            <a:custGeom>
              <a:avLst/>
              <a:gdLst/>
              <a:ahLst/>
              <a:cxnLst>
                <a:cxn ang="0">
                  <a:pos x="0" y="0"/>
                </a:cxn>
                <a:cxn ang="0">
                  <a:pos x="0" y="0"/>
                </a:cxn>
                <a:cxn ang="0">
                  <a:pos x="0" y="0"/>
                </a:cxn>
                <a:cxn ang="0">
                  <a:pos x="0" y="0"/>
                </a:cxn>
                <a:cxn ang="0">
                  <a:pos x="0" y="0"/>
                </a:cxn>
              </a:cxnLst>
              <a:rect l="0" t="0" r="r" b="b"/>
              <a:pathLst>
                <a:path w="1" h="1">
                  <a:moveTo>
                    <a:pt x="0" y="0"/>
                  </a:moveTo>
                  <a:lnTo>
                    <a:pt x="0" y="0"/>
                  </a:lnTo>
                  <a:lnTo>
                    <a:pt x="0" y="0"/>
                  </a:lnTo>
                  <a:lnTo>
                    <a:pt x="0" y="0"/>
                  </a:lnTo>
                  <a:lnTo>
                    <a:pt x="0" y="0"/>
                  </a:lnTo>
                </a:path>
              </a:pathLst>
            </a:custGeom>
            <a:solidFill>
              <a:srgbClr val="CFCFCF"/>
            </a:solidFill>
            <a:ln w="12700" cap="rnd" cmpd="sng">
              <a:noFill/>
              <a:prstDash val="solid"/>
              <a:round/>
              <a:headEnd type="none" w="med" len="med"/>
              <a:tailEnd type="none" w="med" len="med"/>
            </a:ln>
            <a:effectLst/>
          </p:spPr>
          <p:txBody>
            <a:bodyPr/>
            <a:lstStyle/>
            <a:p>
              <a:endParaRPr lang="en-US"/>
            </a:p>
          </p:txBody>
        </p:sp>
        <p:sp>
          <p:nvSpPr>
            <p:cNvPr id="78215" name="Freeform 391"/>
            <p:cNvSpPr>
              <a:spLocks/>
            </p:cNvSpPr>
            <p:nvPr/>
          </p:nvSpPr>
          <p:spPr bwMode="auto">
            <a:xfrm>
              <a:off x="818" y="3660"/>
              <a:ext cx="1" cy="1"/>
            </a:xfrm>
            <a:custGeom>
              <a:avLst/>
              <a:gdLst/>
              <a:ahLst/>
              <a:cxnLst>
                <a:cxn ang="0">
                  <a:pos x="0" y="0"/>
                </a:cxn>
                <a:cxn ang="0">
                  <a:pos x="0" y="0"/>
                </a:cxn>
                <a:cxn ang="0">
                  <a:pos x="0" y="0"/>
                </a:cxn>
                <a:cxn ang="0">
                  <a:pos x="0" y="0"/>
                </a:cxn>
                <a:cxn ang="0">
                  <a:pos x="0" y="0"/>
                </a:cxn>
              </a:cxnLst>
              <a:rect l="0" t="0" r="r" b="b"/>
              <a:pathLst>
                <a:path w="1" h="1">
                  <a:moveTo>
                    <a:pt x="0" y="0"/>
                  </a:moveTo>
                  <a:lnTo>
                    <a:pt x="0" y="0"/>
                  </a:lnTo>
                  <a:lnTo>
                    <a:pt x="0" y="0"/>
                  </a:lnTo>
                  <a:lnTo>
                    <a:pt x="0" y="0"/>
                  </a:lnTo>
                  <a:lnTo>
                    <a:pt x="0" y="0"/>
                  </a:lnTo>
                </a:path>
              </a:pathLst>
            </a:custGeom>
            <a:solidFill>
              <a:srgbClr val="D1D1D1"/>
            </a:solidFill>
            <a:ln w="12700" cap="rnd" cmpd="sng">
              <a:noFill/>
              <a:prstDash val="solid"/>
              <a:round/>
              <a:headEnd type="none" w="med" len="med"/>
              <a:tailEnd type="none" w="med" len="med"/>
            </a:ln>
            <a:effectLst/>
          </p:spPr>
          <p:txBody>
            <a:bodyPr/>
            <a:lstStyle/>
            <a:p>
              <a:endParaRPr lang="en-US"/>
            </a:p>
          </p:txBody>
        </p:sp>
        <p:sp>
          <p:nvSpPr>
            <p:cNvPr id="78216" name="Freeform 392"/>
            <p:cNvSpPr>
              <a:spLocks/>
            </p:cNvSpPr>
            <p:nvPr/>
          </p:nvSpPr>
          <p:spPr bwMode="auto">
            <a:xfrm>
              <a:off x="818" y="3662"/>
              <a:ext cx="1" cy="2"/>
            </a:xfrm>
            <a:custGeom>
              <a:avLst/>
              <a:gdLst/>
              <a:ahLst/>
              <a:cxnLst>
                <a:cxn ang="0">
                  <a:pos x="0" y="0"/>
                </a:cxn>
                <a:cxn ang="0">
                  <a:pos x="0" y="1"/>
                </a:cxn>
                <a:cxn ang="0">
                  <a:pos x="0" y="1"/>
                </a:cxn>
                <a:cxn ang="0">
                  <a:pos x="0" y="0"/>
                </a:cxn>
                <a:cxn ang="0">
                  <a:pos x="0" y="0"/>
                </a:cxn>
              </a:cxnLst>
              <a:rect l="0" t="0" r="r" b="b"/>
              <a:pathLst>
                <a:path w="1" h="2">
                  <a:moveTo>
                    <a:pt x="0" y="0"/>
                  </a:moveTo>
                  <a:lnTo>
                    <a:pt x="0" y="1"/>
                  </a:lnTo>
                  <a:lnTo>
                    <a:pt x="0" y="1"/>
                  </a:lnTo>
                  <a:lnTo>
                    <a:pt x="0" y="0"/>
                  </a:lnTo>
                  <a:lnTo>
                    <a:pt x="0" y="0"/>
                  </a:lnTo>
                </a:path>
              </a:pathLst>
            </a:custGeom>
            <a:solidFill>
              <a:srgbClr val="D6D6D6"/>
            </a:solidFill>
            <a:ln w="12700" cap="rnd" cmpd="sng">
              <a:noFill/>
              <a:prstDash val="solid"/>
              <a:round/>
              <a:headEnd type="none" w="med" len="med"/>
              <a:tailEnd type="none" w="med" len="med"/>
            </a:ln>
            <a:effectLst/>
          </p:spPr>
          <p:txBody>
            <a:bodyPr/>
            <a:lstStyle/>
            <a:p>
              <a:endParaRPr lang="en-US"/>
            </a:p>
          </p:txBody>
        </p:sp>
        <p:sp>
          <p:nvSpPr>
            <p:cNvPr id="78217" name="Freeform 393"/>
            <p:cNvSpPr>
              <a:spLocks/>
            </p:cNvSpPr>
            <p:nvPr/>
          </p:nvSpPr>
          <p:spPr bwMode="auto">
            <a:xfrm>
              <a:off x="818" y="3664"/>
              <a:ext cx="1" cy="2"/>
            </a:xfrm>
            <a:custGeom>
              <a:avLst/>
              <a:gdLst/>
              <a:ahLst/>
              <a:cxnLst>
                <a:cxn ang="0">
                  <a:pos x="0" y="0"/>
                </a:cxn>
                <a:cxn ang="0">
                  <a:pos x="0" y="1"/>
                </a:cxn>
                <a:cxn ang="0">
                  <a:pos x="0" y="1"/>
                </a:cxn>
                <a:cxn ang="0">
                  <a:pos x="0" y="0"/>
                </a:cxn>
                <a:cxn ang="0">
                  <a:pos x="0" y="0"/>
                </a:cxn>
              </a:cxnLst>
              <a:rect l="0" t="0" r="r" b="b"/>
              <a:pathLst>
                <a:path w="1" h="2">
                  <a:moveTo>
                    <a:pt x="0" y="0"/>
                  </a:moveTo>
                  <a:lnTo>
                    <a:pt x="0" y="1"/>
                  </a:lnTo>
                  <a:lnTo>
                    <a:pt x="0" y="1"/>
                  </a:lnTo>
                  <a:lnTo>
                    <a:pt x="0" y="0"/>
                  </a:lnTo>
                  <a:lnTo>
                    <a:pt x="0" y="0"/>
                  </a:lnTo>
                </a:path>
              </a:pathLst>
            </a:custGeom>
            <a:solidFill>
              <a:srgbClr val="D9D9D9"/>
            </a:solidFill>
            <a:ln w="12700" cap="rnd" cmpd="sng">
              <a:noFill/>
              <a:prstDash val="solid"/>
              <a:round/>
              <a:headEnd type="none" w="med" len="med"/>
              <a:tailEnd type="none" w="med" len="med"/>
            </a:ln>
            <a:effectLst/>
          </p:spPr>
          <p:txBody>
            <a:bodyPr/>
            <a:lstStyle/>
            <a:p>
              <a:endParaRPr lang="en-US"/>
            </a:p>
          </p:txBody>
        </p:sp>
        <p:sp>
          <p:nvSpPr>
            <p:cNvPr id="78218" name="Freeform 394"/>
            <p:cNvSpPr>
              <a:spLocks/>
            </p:cNvSpPr>
            <p:nvPr/>
          </p:nvSpPr>
          <p:spPr bwMode="auto">
            <a:xfrm>
              <a:off x="818" y="3667"/>
              <a:ext cx="1" cy="1"/>
            </a:xfrm>
            <a:custGeom>
              <a:avLst/>
              <a:gdLst/>
              <a:ahLst/>
              <a:cxnLst>
                <a:cxn ang="0">
                  <a:pos x="0" y="0"/>
                </a:cxn>
                <a:cxn ang="0">
                  <a:pos x="0" y="0"/>
                </a:cxn>
                <a:cxn ang="0">
                  <a:pos x="0" y="0"/>
                </a:cxn>
                <a:cxn ang="0">
                  <a:pos x="0" y="0"/>
                </a:cxn>
                <a:cxn ang="0">
                  <a:pos x="0" y="0"/>
                </a:cxn>
              </a:cxnLst>
              <a:rect l="0" t="0" r="r" b="b"/>
              <a:pathLst>
                <a:path w="1" h="1">
                  <a:moveTo>
                    <a:pt x="0" y="0"/>
                  </a:moveTo>
                  <a:lnTo>
                    <a:pt x="0" y="0"/>
                  </a:lnTo>
                  <a:lnTo>
                    <a:pt x="0" y="0"/>
                  </a:lnTo>
                  <a:lnTo>
                    <a:pt x="0" y="0"/>
                  </a:lnTo>
                  <a:lnTo>
                    <a:pt x="0" y="0"/>
                  </a:lnTo>
                </a:path>
              </a:pathLst>
            </a:custGeom>
            <a:solidFill>
              <a:srgbClr val="DEDEDE"/>
            </a:solidFill>
            <a:ln w="12700" cap="rnd" cmpd="sng">
              <a:noFill/>
              <a:prstDash val="solid"/>
              <a:round/>
              <a:headEnd type="none" w="med" len="med"/>
              <a:tailEnd type="none" w="med" len="med"/>
            </a:ln>
            <a:effectLst/>
          </p:spPr>
          <p:txBody>
            <a:bodyPr/>
            <a:lstStyle/>
            <a:p>
              <a:endParaRPr lang="en-US"/>
            </a:p>
          </p:txBody>
        </p:sp>
        <p:sp>
          <p:nvSpPr>
            <p:cNvPr id="78219" name="Freeform 395"/>
            <p:cNvSpPr>
              <a:spLocks/>
            </p:cNvSpPr>
            <p:nvPr/>
          </p:nvSpPr>
          <p:spPr bwMode="auto">
            <a:xfrm>
              <a:off x="818" y="3668"/>
              <a:ext cx="1" cy="2"/>
            </a:xfrm>
            <a:custGeom>
              <a:avLst/>
              <a:gdLst/>
              <a:ahLst/>
              <a:cxnLst>
                <a:cxn ang="0">
                  <a:pos x="0" y="0"/>
                </a:cxn>
                <a:cxn ang="0">
                  <a:pos x="0" y="1"/>
                </a:cxn>
                <a:cxn ang="0">
                  <a:pos x="0" y="1"/>
                </a:cxn>
                <a:cxn ang="0">
                  <a:pos x="0" y="0"/>
                </a:cxn>
                <a:cxn ang="0">
                  <a:pos x="0" y="0"/>
                </a:cxn>
              </a:cxnLst>
              <a:rect l="0" t="0" r="r" b="b"/>
              <a:pathLst>
                <a:path w="1" h="2">
                  <a:moveTo>
                    <a:pt x="0" y="0"/>
                  </a:moveTo>
                  <a:lnTo>
                    <a:pt x="0" y="1"/>
                  </a:lnTo>
                  <a:lnTo>
                    <a:pt x="0" y="1"/>
                  </a:lnTo>
                  <a:lnTo>
                    <a:pt x="0" y="0"/>
                  </a:lnTo>
                  <a:lnTo>
                    <a:pt x="0" y="0"/>
                  </a:lnTo>
                </a:path>
              </a:pathLst>
            </a:custGeom>
            <a:solidFill>
              <a:srgbClr val="E3E3E3"/>
            </a:solidFill>
            <a:ln w="12700" cap="rnd" cmpd="sng">
              <a:noFill/>
              <a:prstDash val="solid"/>
              <a:round/>
              <a:headEnd type="none" w="med" len="med"/>
              <a:tailEnd type="none" w="med" len="med"/>
            </a:ln>
            <a:effectLst/>
          </p:spPr>
          <p:txBody>
            <a:bodyPr/>
            <a:lstStyle/>
            <a:p>
              <a:endParaRPr lang="en-US"/>
            </a:p>
          </p:txBody>
        </p:sp>
        <p:sp>
          <p:nvSpPr>
            <p:cNvPr id="78220" name="Freeform 396"/>
            <p:cNvSpPr>
              <a:spLocks/>
            </p:cNvSpPr>
            <p:nvPr/>
          </p:nvSpPr>
          <p:spPr bwMode="auto">
            <a:xfrm>
              <a:off x="818" y="3671"/>
              <a:ext cx="1" cy="2"/>
            </a:xfrm>
            <a:custGeom>
              <a:avLst/>
              <a:gdLst/>
              <a:ahLst/>
              <a:cxnLst>
                <a:cxn ang="0">
                  <a:pos x="0" y="0"/>
                </a:cxn>
                <a:cxn ang="0">
                  <a:pos x="0" y="1"/>
                </a:cxn>
                <a:cxn ang="0">
                  <a:pos x="0" y="1"/>
                </a:cxn>
                <a:cxn ang="0">
                  <a:pos x="0" y="0"/>
                </a:cxn>
                <a:cxn ang="0">
                  <a:pos x="0" y="0"/>
                </a:cxn>
              </a:cxnLst>
              <a:rect l="0" t="0" r="r" b="b"/>
              <a:pathLst>
                <a:path w="1" h="2">
                  <a:moveTo>
                    <a:pt x="0" y="0"/>
                  </a:moveTo>
                  <a:lnTo>
                    <a:pt x="0" y="1"/>
                  </a:lnTo>
                  <a:lnTo>
                    <a:pt x="0" y="1"/>
                  </a:lnTo>
                  <a:lnTo>
                    <a:pt x="0" y="0"/>
                  </a:lnTo>
                  <a:lnTo>
                    <a:pt x="0" y="0"/>
                  </a:lnTo>
                </a:path>
              </a:pathLst>
            </a:custGeom>
            <a:solidFill>
              <a:srgbClr val="E5E5E5"/>
            </a:solidFill>
            <a:ln w="12700" cap="rnd" cmpd="sng">
              <a:noFill/>
              <a:prstDash val="solid"/>
              <a:round/>
              <a:headEnd type="none" w="med" len="med"/>
              <a:tailEnd type="none" w="med" len="med"/>
            </a:ln>
            <a:effectLst/>
          </p:spPr>
          <p:txBody>
            <a:bodyPr/>
            <a:lstStyle/>
            <a:p>
              <a:endParaRPr lang="en-US"/>
            </a:p>
          </p:txBody>
        </p:sp>
        <p:sp>
          <p:nvSpPr>
            <p:cNvPr id="78221" name="Freeform 397"/>
            <p:cNvSpPr>
              <a:spLocks/>
            </p:cNvSpPr>
            <p:nvPr/>
          </p:nvSpPr>
          <p:spPr bwMode="auto">
            <a:xfrm>
              <a:off x="818" y="3673"/>
              <a:ext cx="1" cy="1"/>
            </a:xfrm>
            <a:custGeom>
              <a:avLst/>
              <a:gdLst/>
              <a:ahLst/>
              <a:cxnLst>
                <a:cxn ang="0">
                  <a:pos x="0" y="0"/>
                </a:cxn>
                <a:cxn ang="0">
                  <a:pos x="0" y="0"/>
                </a:cxn>
                <a:cxn ang="0">
                  <a:pos x="0" y="0"/>
                </a:cxn>
                <a:cxn ang="0">
                  <a:pos x="0" y="0"/>
                </a:cxn>
                <a:cxn ang="0">
                  <a:pos x="0" y="0"/>
                </a:cxn>
              </a:cxnLst>
              <a:rect l="0" t="0" r="r" b="b"/>
              <a:pathLst>
                <a:path w="1" h="1">
                  <a:moveTo>
                    <a:pt x="0" y="0"/>
                  </a:moveTo>
                  <a:lnTo>
                    <a:pt x="0" y="0"/>
                  </a:lnTo>
                  <a:lnTo>
                    <a:pt x="0" y="0"/>
                  </a:lnTo>
                  <a:lnTo>
                    <a:pt x="0" y="0"/>
                  </a:lnTo>
                  <a:lnTo>
                    <a:pt x="0" y="0"/>
                  </a:lnTo>
                </a:path>
              </a:pathLst>
            </a:custGeom>
            <a:solidFill>
              <a:srgbClr val="EBEBEB"/>
            </a:solidFill>
            <a:ln w="12700" cap="rnd" cmpd="sng">
              <a:noFill/>
              <a:prstDash val="solid"/>
              <a:round/>
              <a:headEnd type="none" w="med" len="med"/>
              <a:tailEnd type="none" w="med" len="med"/>
            </a:ln>
            <a:effectLst/>
          </p:spPr>
          <p:txBody>
            <a:bodyPr/>
            <a:lstStyle/>
            <a:p>
              <a:endParaRPr lang="en-US"/>
            </a:p>
          </p:txBody>
        </p:sp>
        <p:sp>
          <p:nvSpPr>
            <p:cNvPr id="78222" name="Freeform 398"/>
            <p:cNvSpPr>
              <a:spLocks/>
            </p:cNvSpPr>
            <p:nvPr/>
          </p:nvSpPr>
          <p:spPr bwMode="auto">
            <a:xfrm>
              <a:off x="818" y="3675"/>
              <a:ext cx="1" cy="2"/>
            </a:xfrm>
            <a:custGeom>
              <a:avLst/>
              <a:gdLst/>
              <a:ahLst/>
              <a:cxnLst>
                <a:cxn ang="0">
                  <a:pos x="0" y="0"/>
                </a:cxn>
                <a:cxn ang="0">
                  <a:pos x="0" y="1"/>
                </a:cxn>
                <a:cxn ang="0">
                  <a:pos x="0" y="1"/>
                </a:cxn>
                <a:cxn ang="0">
                  <a:pos x="0" y="0"/>
                </a:cxn>
                <a:cxn ang="0">
                  <a:pos x="0" y="0"/>
                </a:cxn>
              </a:cxnLst>
              <a:rect l="0" t="0" r="r" b="b"/>
              <a:pathLst>
                <a:path w="1" h="2">
                  <a:moveTo>
                    <a:pt x="0" y="0"/>
                  </a:moveTo>
                  <a:lnTo>
                    <a:pt x="0" y="1"/>
                  </a:lnTo>
                  <a:lnTo>
                    <a:pt x="0" y="1"/>
                  </a:lnTo>
                  <a:lnTo>
                    <a:pt x="0" y="0"/>
                  </a:lnTo>
                  <a:lnTo>
                    <a:pt x="0" y="0"/>
                  </a:lnTo>
                </a:path>
              </a:pathLst>
            </a:custGeom>
            <a:solidFill>
              <a:srgbClr val="EDEDED"/>
            </a:solidFill>
            <a:ln w="12700" cap="rnd" cmpd="sng">
              <a:noFill/>
              <a:prstDash val="solid"/>
              <a:round/>
              <a:headEnd type="none" w="med" len="med"/>
              <a:tailEnd type="none" w="med" len="med"/>
            </a:ln>
            <a:effectLst/>
          </p:spPr>
          <p:txBody>
            <a:bodyPr/>
            <a:lstStyle/>
            <a:p>
              <a:endParaRPr lang="en-US"/>
            </a:p>
          </p:txBody>
        </p:sp>
        <p:sp>
          <p:nvSpPr>
            <p:cNvPr id="78223" name="Freeform 399"/>
            <p:cNvSpPr>
              <a:spLocks/>
            </p:cNvSpPr>
            <p:nvPr/>
          </p:nvSpPr>
          <p:spPr bwMode="auto">
            <a:xfrm>
              <a:off x="818" y="3677"/>
              <a:ext cx="1" cy="2"/>
            </a:xfrm>
            <a:custGeom>
              <a:avLst/>
              <a:gdLst/>
              <a:ahLst/>
              <a:cxnLst>
                <a:cxn ang="0">
                  <a:pos x="0" y="1"/>
                </a:cxn>
                <a:cxn ang="0">
                  <a:pos x="0" y="0"/>
                </a:cxn>
                <a:cxn ang="0">
                  <a:pos x="0" y="0"/>
                </a:cxn>
                <a:cxn ang="0">
                  <a:pos x="0" y="1"/>
                </a:cxn>
                <a:cxn ang="0">
                  <a:pos x="0" y="1"/>
                </a:cxn>
              </a:cxnLst>
              <a:rect l="0" t="0" r="r" b="b"/>
              <a:pathLst>
                <a:path w="1" h="2">
                  <a:moveTo>
                    <a:pt x="0" y="1"/>
                  </a:moveTo>
                  <a:lnTo>
                    <a:pt x="0" y="0"/>
                  </a:lnTo>
                  <a:lnTo>
                    <a:pt x="0" y="0"/>
                  </a:lnTo>
                  <a:lnTo>
                    <a:pt x="0" y="1"/>
                  </a:lnTo>
                  <a:lnTo>
                    <a:pt x="0" y="1"/>
                  </a:lnTo>
                </a:path>
              </a:pathLst>
            </a:custGeom>
            <a:solidFill>
              <a:srgbClr val="F2F2F2"/>
            </a:solidFill>
            <a:ln w="12700" cap="rnd" cmpd="sng">
              <a:noFill/>
              <a:prstDash val="solid"/>
              <a:round/>
              <a:headEnd type="none" w="med" len="med"/>
              <a:tailEnd type="none" w="med" len="med"/>
            </a:ln>
            <a:effectLst/>
          </p:spPr>
          <p:txBody>
            <a:bodyPr/>
            <a:lstStyle/>
            <a:p>
              <a:endParaRPr lang="en-US"/>
            </a:p>
          </p:txBody>
        </p:sp>
        <p:sp>
          <p:nvSpPr>
            <p:cNvPr id="78224" name="Freeform 400"/>
            <p:cNvSpPr>
              <a:spLocks/>
            </p:cNvSpPr>
            <p:nvPr/>
          </p:nvSpPr>
          <p:spPr bwMode="auto">
            <a:xfrm>
              <a:off x="818" y="3677"/>
              <a:ext cx="1" cy="4"/>
            </a:xfrm>
            <a:custGeom>
              <a:avLst/>
              <a:gdLst/>
              <a:ahLst/>
              <a:cxnLst>
                <a:cxn ang="0">
                  <a:pos x="0" y="3"/>
                </a:cxn>
                <a:cxn ang="0">
                  <a:pos x="0" y="0"/>
                </a:cxn>
                <a:cxn ang="0">
                  <a:pos x="0" y="0"/>
                </a:cxn>
                <a:cxn ang="0">
                  <a:pos x="0" y="3"/>
                </a:cxn>
                <a:cxn ang="0">
                  <a:pos x="0" y="3"/>
                </a:cxn>
              </a:cxnLst>
              <a:rect l="0" t="0" r="r" b="b"/>
              <a:pathLst>
                <a:path w="1" h="4">
                  <a:moveTo>
                    <a:pt x="0" y="3"/>
                  </a:moveTo>
                  <a:lnTo>
                    <a:pt x="0" y="0"/>
                  </a:lnTo>
                  <a:lnTo>
                    <a:pt x="0" y="0"/>
                  </a:lnTo>
                  <a:lnTo>
                    <a:pt x="0" y="3"/>
                  </a:lnTo>
                  <a:lnTo>
                    <a:pt x="0" y="3"/>
                  </a:lnTo>
                </a:path>
              </a:pathLst>
            </a:custGeom>
            <a:solidFill>
              <a:srgbClr val="F5F5F5"/>
            </a:solidFill>
            <a:ln w="12700" cap="rnd" cmpd="sng">
              <a:noFill/>
              <a:prstDash val="solid"/>
              <a:round/>
              <a:headEnd type="none" w="med" len="med"/>
              <a:tailEnd type="none" w="med" len="med"/>
            </a:ln>
            <a:effectLst/>
          </p:spPr>
          <p:txBody>
            <a:bodyPr/>
            <a:lstStyle/>
            <a:p>
              <a:endParaRPr lang="en-US"/>
            </a:p>
          </p:txBody>
        </p:sp>
        <p:sp>
          <p:nvSpPr>
            <p:cNvPr id="78225" name="Line 401"/>
            <p:cNvSpPr>
              <a:spLocks noChangeShapeType="1"/>
            </p:cNvSpPr>
            <p:nvPr/>
          </p:nvSpPr>
          <p:spPr bwMode="auto">
            <a:xfrm>
              <a:off x="847" y="3641"/>
              <a:ext cx="13" cy="0"/>
            </a:xfrm>
            <a:prstGeom prst="line">
              <a:avLst/>
            </a:prstGeom>
            <a:noFill/>
            <a:ln w="12700">
              <a:noFill/>
              <a:round/>
              <a:headEnd/>
              <a:tailEnd/>
            </a:ln>
            <a:effectLst/>
          </p:spPr>
          <p:txBody>
            <a:bodyPr wrap="none" anchor="ctr"/>
            <a:lstStyle/>
            <a:p>
              <a:endParaRPr lang="en-US"/>
            </a:p>
          </p:txBody>
        </p:sp>
        <p:sp>
          <p:nvSpPr>
            <p:cNvPr id="78226" name="Freeform 402"/>
            <p:cNvSpPr>
              <a:spLocks/>
            </p:cNvSpPr>
            <p:nvPr/>
          </p:nvSpPr>
          <p:spPr bwMode="auto">
            <a:xfrm>
              <a:off x="847" y="3639"/>
              <a:ext cx="5" cy="3"/>
            </a:xfrm>
            <a:custGeom>
              <a:avLst/>
              <a:gdLst/>
              <a:ahLst/>
              <a:cxnLst>
                <a:cxn ang="0">
                  <a:pos x="0" y="2"/>
                </a:cxn>
                <a:cxn ang="0">
                  <a:pos x="4" y="2"/>
                </a:cxn>
                <a:cxn ang="0">
                  <a:pos x="4" y="0"/>
                </a:cxn>
                <a:cxn ang="0">
                  <a:pos x="0" y="0"/>
                </a:cxn>
                <a:cxn ang="0">
                  <a:pos x="0" y="2"/>
                </a:cxn>
              </a:cxnLst>
              <a:rect l="0" t="0" r="r" b="b"/>
              <a:pathLst>
                <a:path w="5" h="3">
                  <a:moveTo>
                    <a:pt x="0" y="2"/>
                  </a:moveTo>
                  <a:lnTo>
                    <a:pt x="4" y="2"/>
                  </a:lnTo>
                  <a:lnTo>
                    <a:pt x="4" y="0"/>
                  </a:lnTo>
                  <a:lnTo>
                    <a:pt x="0" y="0"/>
                  </a:lnTo>
                  <a:lnTo>
                    <a:pt x="0" y="2"/>
                  </a:lnTo>
                </a:path>
              </a:pathLst>
            </a:custGeom>
            <a:solidFill>
              <a:srgbClr val="B5B5B5"/>
            </a:solidFill>
            <a:ln w="12700" cap="rnd" cmpd="sng">
              <a:noFill/>
              <a:prstDash val="solid"/>
              <a:round/>
              <a:headEnd type="none" w="med" len="med"/>
              <a:tailEnd type="none" w="med" len="med"/>
            </a:ln>
            <a:effectLst/>
          </p:spPr>
          <p:txBody>
            <a:bodyPr/>
            <a:lstStyle/>
            <a:p>
              <a:endParaRPr lang="en-US"/>
            </a:p>
          </p:txBody>
        </p:sp>
        <p:sp>
          <p:nvSpPr>
            <p:cNvPr id="78227" name="Freeform 403"/>
            <p:cNvSpPr>
              <a:spLocks/>
            </p:cNvSpPr>
            <p:nvPr/>
          </p:nvSpPr>
          <p:spPr bwMode="auto">
            <a:xfrm>
              <a:off x="847" y="3641"/>
              <a:ext cx="5" cy="1"/>
            </a:xfrm>
            <a:custGeom>
              <a:avLst/>
              <a:gdLst/>
              <a:ahLst/>
              <a:cxnLst>
                <a:cxn ang="0">
                  <a:pos x="4" y="0"/>
                </a:cxn>
                <a:cxn ang="0">
                  <a:pos x="4" y="0"/>
                </a:cxn>
                <a:cxn ang="0">
                  <a:pos x="0" y="0"/>
                </a:cxn>
                <a:cxn ang="0">
                  <a:pos x="0" y="0"/>
                </a:cxn>
                <a:cxn ang="0">
                  <a:pos x="4" y="0"/>
                </a:cxn>
              </a:cxnLst>
              <a:rect l="0" t="0" r="r" b="b"/>
              <a:pathLst>
                <a:path w="5" h="1">
                  <a:moveTo>
                    <a:pt x="4" y="0"/>
                  </a:moveTo>
                  <a:lnTo>
                    <a:pt x="4" y="0"/>
                  </a:lnTo>
                  <a:lnTo>
                    <a:pt x="0" y="0"/>
                  </a:lnTo>
                  <a:lnTo>
                    <a:pt x="0" y="0"/>
                  </a:lnTo>
                  <a:lnTo>
                    <a:pt x="4" y="0"/>
                  </a:lnTo>
                </a:path>
              </a:pathLst>
            </a:custGeom>
            <a:solidFill>
              <a:srgbClr val="BABABA"/>
            </a:solidFill>
            <a:ln w="12700" cap="rnd" cmpd="sng">
              <a:noFill/>
              <a:prstDash val="solid"/>
              <a:round/>
              <a:headEnd type="none" w="med" len="med"/>
              <a:tailEnd type="none" w="med" len="med"/>
            </a:ln>
            <a:effectLst/>
          </p:spPr>
          <p:txBody>
            <a:bodyPr/>
            <a:lstStyle/>
            <a:p>
              <a:endParaRPr lang="en-US"/>
            </a:p>
          </p:txBody>
        </p:sp>
        <p:sp>
          <p:nvSpPr>
            <p:cNvPr id="78228" name="Freeform 404"/>
            <p:cNvSpPr>
              <a:spLocks/>
            </p:cNvSpPr>
            <p:nvPr/>
          </p:nvSpPr>
          <p:spPr bwMode="auto">
            <a:xfrm>
              <a:off x="847" y="3644"/>
              <a:ext cx="5" cy="1"/>
            </a:xfrm>
            <a:custGeom>
              <a:avLst/>
              <a:gdLst/>
              <a:ahLst/>
              <a:cxnLst>
                <a:cxn ang="0">
                  <a:pos x="4" y="0"/>
                </a:cxn>
                <a:cxn ang="0">
                  <a:pos x="4" y="0"/>
                </a:cxn>
                <a:cxn ang="0">
                  <a:pos x="0" y="0"/>
                </a:cxn>
                <a:cxn ang="0">
                  <a:pos x="0" y="0"/>
                </a:cxn>
                <a:cxn ang="0">
                  <a:pos x="4" y="0"/>
                </a:cxn>
              </a:cxnLst>
              <a:rect l="0" t="0" r="r" b="b"/>
              <a:pathLst>
                <a:path w="5" h="1">
                  <a:moveTo>
                    <a:pt x="4" y="0"/>
                  </a:moveTo>
                  <a:lnTo>
                    <a:pt x="4" y="0"/>
                  </a:lnTo>
                  <a:lnTo>
                    <a:pt x="0" y="0"/>
                  </a:lnTo>
                  <a:lnTo>
                    <a:pt x="0" y="0"/>
                  </a:lnTo>
                  <a:lnTo>
                    <a:pt x="4" y="0"/>
                  </a:lnTo>
                </a:path>
              </a:pathLst>
            </a:custGeom>
            <a:solidFill>
              <a:srgbClr val="BFBFBF"/>
            </a:solidFill>
            <a:ln w="12700" cap="rnd" cmpd="sng">
              <a:noFill/>
              <a:prstDash val="solid"/>
              <a:round/>
              <a:headEnd type="none" w="med" len="med"/>
              <a:tailEnd type="none" w="med" len="med"/>
            </a:ln>
            <a:effectLst/>
          </p:spPr>
          <p:txBody>
            <a:bodyPr/>
            <a:lstStyle/>
            <a:p>
              <a:endParaRPr lang="en-US"/>
            </a:p>
          </p:txBody>
        </p:sp>
        <p:sp>
          <p:nvSpPr>
            <p:cNvPr id="78229" name="Freeform 405"/>
            <p:cNvSpPr>
              <a:spLocks/>
            </p:cNvSpPr>
            <p:nvPr/>
          </p:nvSpPr>
          <p:spPr bwMode="auto">
            <a:xfrm>
              <a:off x="847" y="3645"/>
              <a:ext cx="5" cy="2"/>
            </a:xfrm>
            <a:custGeom>
              <a:avLst/>
              <a:gdLst/>
              <a:ahLst/>
              <a:cxnLst>
                <a:cxn ang="0">
                  <a:pos x="4" y="0"/>
                </a:cxn>
                <a:cxn ang="0">
                  <a:pos x="4" y="1"/>
                </a:cxn>
                <a:cxn ang="0">
                  <a:pos x="0" y="1"/>
                </a:cxn>
                <a:cxn ang="0">
                  <a:pos x="0" y="0"/>
                </a:cxn>
                <a:cxn ang="0">
                  <a:pos x="4" y="0"/>
                </a:cxn>
              </a:cxnLst>
              <a:rect l="0" t="0" r="r" b="b"/>
              <a:pathLst>
                <a:path w="5" h="2">
                  <a:moveTo>
                    <a:pt x="4" y="0"/>
                  </a:moveTo>
                  <a:lnTo>
                    <a:pt x="4" y="1"/>
                  </a:lnTo>
                  <a:lnTo>
                    <a:pt x="0" y="1"/>
                  </a:lnTo>
                  <a:lnTo>
                    <a:pt x="0" y="0"/>
                  </a:lnTo>
                  <a:lnTo>
                    <a:pt x="4" y="0"/>
                  </a:lnTo>
                </a:path>
              </a:pathLst>
            </a:custGeom>
            <a:solidFill>
              <a:srgbClr val="C2C2C2"/>
            </a:solidFill>
            <a:ln w="12700" cap="rnd" cmpd="sng">
              <a:noFill/>
              <a:prstDash val="solid"/>
              <a:round/>
              <a:headEnd type="none" w="med" len="med"/>
              <a:tailEnd type="none" w="med" len="med"/>
            </a:ln>
            <a:effectLst/>
          </p:spPr>
          <p:txBody>
            <a:bodyPr/>
            <a:lstStyle/>
            <a:p>
              <a:endParaRPr lang="en-US"/>
            </a:p>
          </p:txBody>
        </p:sp>
        <p:sp>
          <p:nvSpPr>
            <p:cNvPr id="78230" name="Freeform 406"/>
            <p:cNvSpPr>
              <a:spLocks/>
            </p:cNvSpPr>
            <p:nvPr/>
          </p:nvSpPr>
          <p:spPr bwMode="auto">
            <a:xfrm>
              <a:off x="847" y="3648"/>
              <a:ext cx="5" cy="2"/>
            </a:xfrm>
            <a:custGeom>
              <a:avLst/>
              <a:gdLst/>
              <a:ahLst/>
              <a:cxnLst>
                <a:cxn ang="0">
                  <a:pos x="4" y="0"/>
                </a:cxn>
                <a:cxn ang="0">
                  <a:pos x="4" y="1"/>
                </a:cxn>
                <a:cxn ang="0">
                  <a:pos x="0" y="1"/>
                </a:cxn>
                <a:cxn ang="0">
                  <a:pos x="0" y="0"/>
                </a:cxn>
                <a:cxn ang="0">
                  <a:pos x="4" y="0"/>
                </a:cxn>
              </a:cxnLst>
              <a:rect l="0" t="0" r="r" b="b"/>
              <a:pathLst>
                <a:path w="5" h="2">
                  <a:moveTo>
                    <a:pt x="4" y="0"/>
                  </a:moveTo>
                  <a:lnTo>
                    <a:pt x="4" y="1"/>
                  </a:lnTo>
                  <a:lnTo>
                    <a:pt x="0" y="1"/>
                  </a:lnTo>
                  <a:lnTo>
                    <a:pt x="0" y="0"/>
                  </a:lnTo>
                  <a:lnTo>
                    <a:pt x="4" y="0"/>
                  </a:lnTo>
                </a:path>
              </a:pathLst>
            </a:custGeom>
            <a:solidFill>
              <a:srgbClr val="C7C7C7"/>
            </a:solidFill>
            <a:ln w="12700" cap="rnd" cmpd="sng">
              <a:noFill/>
              <a:prstDash val="solid"/>
              <a:round/>
              <a:headEnd type="none" w="med" len="med"/>
              <a:tailEnd type="none" w="med" len="med"/>
            </a:ln>
            <a:effectLst/>
          </p:spPr>
          <p:txBody>
            <a:bodyPr/>
            <a:lstStyle/>
            <a:p>
              <a:endParaRPr lang="en-US"/>
            </a:p>
          </p:txBody>
        </p:sp>
        <p:sp>
          <p:nvSpPr>
            <p:cNvPr id="78231" name="Freeform 407"/>
            <p:cNvSpPr>
              <a:spLocks/>
            </p:cNvSpPr>
            <p:nvPr/>
          </p:nvSpPr>
          <p:spPr bwMode="auto">
            <a:xfrm>
              <a:off x="847" y="3650"/>
              <a:ext cx="5" cy="1"/>
            </a:xfrm>
            <a:custGeom>
              <a:avLst/>
              <a:gdLst/>
              <a:ahLst/>
              <a:cxnLst>
                <a:cxn ang="0">
                  <a:pos x="4" y="0"/>
                </a:cxn>
                <a:cxn ang="0">
                  <a:pos x="4" y="0"/>
                </a:cxn>
                <a:cxn ang="0">
                  <a:pos x="0" y="0"/>
                </a:cxn>
                <a:cxn ang="0">
                  <a:pos x="0" y="0"/>
                </a:cxn>
                <a:cxn ang="0">
                  <a:pos x="4" y="0"/>
                </a:cxn>
              </a:cxnLst>
              <a:rect l="0" t="0" r="r" b="b"/>
              <a:pathLst>
                <a:path w="5" h="1">
                  <a:moveTo>
                    <a:pt x="4" y="0"/>
                  </a:moveTo>
                  <a:lnTo>
                    <a:pt x="4" y="0"/>
                  </a:lnTo>
                  <a:lnTo>
                    <a:pt x="0" y="0"/>
                  </a:lnTo>
                  <a:lnTo>
                    <a:pt x="0" y="0"/>
                  </a:lnTo>
                  <a:lnTo>
                    <a:pt x="4" y="0"/>
                  </a:lnTo>
                </a:path>
              </a:pathLst>
            </a:custGeom>
            <a:solidFill>
              <a:srgbClr val="C9C9C9"/>
            </a:solidFill>
            <a:ln w="12700" cap="rnd" cmpd="sng">
              <a:noFill/>
              <a:prstDash val="solid"/>
              <a:round/>
              <a:headEnd type="none" w="med" len="med"/>
              <a:tailEnd type="none" w="med" len="med"/>
            </a:ln>
            <a:effectLst/>
          </p:spPr>
          <p:txBody>
            <a:bodyPr/>
            <a:lstStyle/>
            <a:p>
              <a:endParaRPr lang="en-US"/>
            </a:p>
          </p:txBody>
        </p:sp>
        <p:sp>
          <p:nvSpPr>
            <p:cNvPr id="78232" name="Freeform 408"/>
            <p:cNvSpPr>
              <a:spLocks/>
            </p:cNvSpPr>
            <p:nvPr/>
          </p:nvSpPr>
          <p:spPr bwMode="auto">
            <a:xfrm>
              <a:off x="847" y="3652"/>
              <a:ext cx="5" cy="2"/>
            </a:xfrm>
            <a:custGeom>
              <a:avLst/>
              <a:gdLst/>
              <a:ahLst/>
              <a:cxnLst>
                <a:cxn ang="0">
                  <a:pos x="4" y="0"/>
                </a:cxn>
                <a:cxn ang="0">
                  <a:pos x="4" y="1"/>
                </a:cxn>
                <a:cxn ang="0">
                  <a:pos x="0" y="1"/>
                </a:cxn>
                <a:cxn ang="0">
                  <a:pos x="0" y="0"/>
                </a:cxn>
                <a:cxn ang="0">
                  <a:pos x="4" y="0"/>
                </a:cxn>
              </a:cxnLst>
              <a:rect l="0" t="0" r="r" b="b"/>
              <a:pathLst>
                <a:path w="5" h="2">
                  <a:moveTo>
                    <a:pt x="4" y="0"/>
                  </a:moveTo>
                  <a:lnTo>
                    <a:pt x="4" y="1"/>
                  </a:lnTo>
                  <a:lnTo>
                    <a:pt x="0" y="1"/>
                  </a:lnTo>
                  <a:lnTo>
                    <a:pt x="0" y="0"/>
                  </a:lnTo>
                  <a:lnTo>
                    <a:pt x="4" y="0"/>
                  </a:lnTo>
                </a:path>
              </a:pathLst>
            </a:custGeom>
            <a:solidFill>
              <a:srgbClr val="CFCFCF"/>
            </a:solidFill>
            <a:ln w="12700" cap="rnd" cmpd="sng">
              <a:noFill/>
              <a:prstDash val="solid"/>
              <a:round/>
              <a:headEnd type="none" w="med" len="med"/>
              <a:tailEnd type="none" w="med" len="med"/>
            </a:ln>
            <a:effectLst/>
          </p:spPr>
          <p:txBody>
            <a:bodyPr/>
            <a:lstStyle/>
            <a:p>
              <a:endParaRPr lang="en-US"/>
            </a:p>
          </p:txBody>
        </p:sp>
        <p:sp>
          <p:nvSpPr>
            <p:cNvPr id="78233" name="Freeform 409"/>
            <p:cNvSpPr>
              <a:spLocks/>
            </p:cNvSpPr>
            <p:nvPr/>
          </p:nvSpPr>
          <p:spPr bwMode="auto">
            <a:xfrm>
              <a:off x="847" y="3654"/>
              <a:ext cx="5" cy="2"/>
            </a:xfrm>
            <a:custGeom>
              <a:avLst/>
              <a:gdLst/>
              <a:ahLst/>
              <a:cxnLst>
                <a:cxn ang="0">
                  <a:pos x="4" y="0"/>
                </a:cxn>
                <a:cxn ang="0">
                  <a:pos x="4" y="1"/>
                </a:cxn>
                <a:cxn ang="0">
                  <a:pos x="0" y="1"/>
                </a:cxn>
                <a:cxn ang="0">
                  <a:pos x="0" y="0"/>
                </a:cxn>
                <a:cxn ang="0">
                  <a:pos x="4" y="0"/>
                </a:cxn>
              </a:cxnLst>
              <a:rect l="0" t="0" r="r" b="b"/>
              <a:pathLst>
                <a:path w="5" h="2">
                  <a:moveTo>
                    <a:pt x="4" y="0"/>
                  </a:moveTo>
                  <a:lnTo>
                    <a:pt x="4" y="1"/>
                  </a:lnTo>
                  <a:lnTo>
                    <a:pt x="0" y="1"/>
                  </a:lnTo>
                  <a:lnTo>
                    <a:pt x="0" y="0"/>
                  </a:lnTo>
                  <a:lnTo>
                    <a:pt x="4" y="0"/>
                  </a:lnTo>
                </a:path>
              </a:pathLst>
            </a:custGeom>
            <a:solidFill>
              <a:srgbClr val="D1D1D1"/>
            </a:solidFill>
            <a:ln w="12700" cap="rnd" cmpd="sng">
              <a:noFill/>
              <a:prstDash val="solid"/>
              <a:round/>
              <a:headEnd type="none" w="med" len="med"/>
              <a:tailEnd type="none" w="med" len="med"/>
            </a:ln>
            <a:effectLst/>
          </p:spPr>
          <p:txBody>
            <a:bodyPr/>
            <a:lstStyle/>
            <a:p>
              <a:endParaRPr lang="en-US"/>
            </a:p>
          </p:txBody>
        </p:sp>
        <p:sp>
          <p:nvSpPr>
            <p:cNvPr id="78234" name="Freeform 410"/>
            <p:cNvSpPr>
              <a:spLocks/>
            </p:cNvSpPr>
            <p:nvPr/>
          </p:nvSpPr>
          <p:spPr bwMode="auto">
            <a:xfrm>
              <a:off x="847" y="3657"/>
              <a:ext cx="5" cy="1"/>
            </a:xfrm>
            <a:custGeom>
              <a:avLst/>
              <a:gdLst/>
              <a:ahLst/>
              <a:cxnLst>
                <a:cxn ang="0">
                  <a:pos x="4" y="0"/>
                </a:cxn>
                <a:cxn ang="0">
                  <a:pos x="4" y="0"/>
                </a:cxn>
                <a:cxn ang="0">
                  <a:pos x="0" y="0"/>
                </a:cxn>
                <a:cxn ang="0">
                  <a:pos x="0" y="0"/>
                </a:cxn>
                <a:cxn ang="0">
                  <a:pos x="4" y="0"/>
                </a:cxn>
              </a:cxnLst>
              <a:rect l="0" t="0" r="r" b="b"/>
              <a:pathLst>
                <a:path w="5" h="1">
                  <a:moveTo>
                    <a:pt x="4" y="0"/>
                  </a:moveTo>
                  <a:lnTo>
                    <a:pt x="4" y="0"/>
                  </a:lnTo>
                  <a:lnTo>
                    <a:pt x="0" y="0"/>
                  </a:lnTo>
                  <a:lnTo>
                    <a:pt x="0" y="0"/>
                  </a:lnTo>
                  <a:lnTo>
                    <a:pt x="4" y="0"/>
                  </a:lnTo>
                </a:path>
              </a:pathLst>
            </a:custGeom>
            <a:solidFill>
              <a:srgbClr val="D6D6D6"/>
            </a:solidFill>
            <a:ln w="12700" cap="rnd" cmpd="sng">
              <a:noFill/>
              <a:prstDash val="solid"/>
              <a:round/>
              <a:headEnd type="none" w="med" len="med"/>
              <a:tailEnd type="none" w="med" len="med"/>
            </a:ln>
            <a:effectLst/>
          </p:spPr>
          <p:txBody>
            <a:bodyPr/>
            <a:lstStyle/>
            <a:p>
              <a:endParaRPr lang="en-US"/>
            </a:p>
          </p:txBody>
        </p:sp>
        <p:sp>
          <p:nvSpPr>
            <p:cNvPr id="78235" name="Freeform 411"/>
            <p:cNvSpPr>
              <a:spLocks/>
            </p:cNvSpPr>
            <p:nvPr/>
          </p:nvSpPr>
          <p:spPr bwMode="auto">
            <a:xfrm>
              <a:off x="847" y="3659"/>
              <a:ext cx="5" cy="1"/>
            </a:xfrm>
            <a:custGeom>
              <a:avLst/>
              <a:gdLst/>
              <a:ahLst/>
              <a:cxnLst>
                <a:cxn ang="0">
                  <a:pos x="4" y="0"/>
                </a:cxn>
                <a:cxn ang="0">
                  <a:pos x="4" y="0"/>
                </a:cxn>
                <a:cxn ang="0">
                  <a:pos x="0" y="0"/>
                </a:cxn>
                <a:cxn ang="0">
                  <a:pos x="0" y="0"/>
                </a:cxn>
                <a:cxn ang="0">
                  <a:pos x="4" y="0"/>
                </a:cxn>
              </a:cxnLst>
              <a:rect l="0" t="0" r="r" b="b"/>
              <a:pathLst>
                <a:path w="5" h="1">
                  <a:moveTo>
                    <a:pt x="4" y="0"/>
                  </a:moveTo>
                  <a:lnTo>
                    <a:pt x="4" y="0"/>
                  </a:lnTo>
                  <a:lnTo>
                    <a:pt x="0" y="0"/>
                  </a:lnTo>
                  <a:lnTo>
                    <a:pt x="0" y="0"/>
                  </a:lnTo>
                  <a:lnTo>
                    <a:pt x="4" y="0"/>
                  </a:lnTo>
                </a:path>
              </a:pathLst>
            </a:custGeom>
            <a:solidFill>
              <a:srgbClr val="D9D9D9"/>
            </a:solidFill>
            <a:ln w="12700" cap="rnd" cmpd="sng">
              <a:noFill/>
              <a:prstDash val="solid"/>
              <a:round/>
              <a:headEnd type="none" w="med" len="med"/>
              <a:tailEnd type="none" w="med" len="med"/>
            </a:ln>
            <a:effectLst/>
          </p:spPr>
          <p:txBody>
            <a:bodyPr/>
            <a:lstStyle/>
            <a:p>
              <a:endParaRPr lang="en-US"/>
            </a:p>
          </p:txBody>
        </p:sp>
        <p:sp>
          <p:nvSpPr>
            <p:cNvPr id="78236" name="Freeform 412"/>
            <p:cNvSpPr>
              <a:spLocks/>
            </p:cNvSpPr>
            <p:nvPr/>
          </p:nvSpPr>
          <p:spPr bwMode="auto">
            <a:xfrm>
              <a:off x="847" y="3661"/>
              <a:ext cx="5" cy="2"/>
            </a:xfrm>
            <a:custGeom>
              <a:avLst/>
              <a:gdLst/>
              <a:ahLst/>
              <a:cxnLst>
                <a:cxn ang="0">
                  <a:pos x="4" y="0"/>
                </a:cxn>
                <a:cxn ang="0">
                  <a:pos x="4" y="1"/>
                </a:cxn>
                <a:cxn ang="0">
                  <a:pos x="0" y="1"/>
                </a:cxn>
                <a:cxn ang="0">
                  <a:pos x="0" y="0"/>
                </a:cxn>
                <a:cxn ang="0">
                  <a:pos x="4" y="0"/>
                </a:cxn>
              </a:cxnLst>
              <a:rect l="0" t="0" r="r" b="b"/>
              <a:pathLst>
                <a:path w="5" h="2">
                  <a:moveTo>
                    <a:pt x="4" y="0"/>
                  </a:moveTo>
                  <a:lnTo>
                    <a:pt x="4" y="1"/>
                  </a:lnTo>
                  <a:lnTo>
                    <a:pt x="0" y="1"/>
                  </a:lnTo>
                  <a:lnTo>
                    <a:pt x="0" y="0"/>
                  </a:lnTo>
                  <a:lnTo>
                    <a:pt x="4" y="0"/>
                  </a:lnTo>
                </a:path>
              </a:pathLst>
            </a:custGeom>
            <a:solidFill>
              <a:srgbClr val="DEDEDE"/>
            </a:solidFill>
            <a:ln w="12700" cap="rnd" cmpd="sng">
              <a:noFill/>
              <a:prstDash val="solid"/>
              <a:round/>
              <a:headEnd type="none" w="med" len="med"/>
              <a:tailEnd type="none" w="med" len="med"/>
            </a:ln>
            <a:effectLst/>
          </p:spPr>
          <p:txBody>
            <a:bodyPr/>
            <a:lstStyle/>
            <a:p>
              <a:endParaRPr lang="en-US"/>
            </a:p>
          </p:txBody>
        </p:sp>
        <p:sp>
          <p:nvSpPr>
            <p:cNvPr id="78237" name="Freeform 413"/>
            <p:cNvSpPr>
              <a:spLocks/>
            </p:cNvSpPr>
            <p:nvPr/>
          </p:nvSpPr>
          <p:spPr bwMode="auto">
            <a:xfrm>
              <a:off x="847" y="3663"/>
              <a:ext cx="5" cy="2"/>
            </a:xfrm>
            <a:custGeom>
              <a:avLst/>
              <a:gdLst/>
              <a:ahLst/>
              <a:cxnLst>
                <a:cxn ang="0">
                  <a:pos x="4" y="0"/>
                </a:cxn>
                <a:cxn ang="0">
                  <a:pos x="4" y="1"/>
                </a:cxn>
                <a:cxn ang="0">
                  <a:pos x="0" y="1"/>
                </a:cxn>
                <a:cxn ang="0">
                  <a:pos x="0" y="0"/>
                </a:cxn>
                <a:cxn ang="0">
                  <a:pos x="4" y="0"/>
                </a:cxn>
              </a:cxnLst>
              <a:rect l="0" t="0" r="r" b="b"/>
              <a:pathLst>
                <a:path w="5" h="2">
                  <a:moveTo>
                    <a:pt x="4" y="0"/>
                  </a:moveTo>
                  <a:lnTo>
                    <a:pt x="4" y="1"/>
                  </a:lnTo>
                  <a:lnTo>
                    <a:pt x="0" y="1"/>
                  </a:lnTo>
                  <a:lnTo>
                    <a:pt x="0" y="0"/>
                  </a:lnTo>
                  <a:lnTo>
                    <a:pt x="4" y="0"/>
                  </a:lnTo>
                </a:path>
              </a:pathLst>
            </a:custGeom>
            <a:solidFill>
              <a:srgbClr val="E3E3E3"/>
            </a:solidFill>
            <a:ln w="12700" cap="rnd" cmpd="sng">
              <a:noFill/>
              <a:prstDash val="solid"/>
              <a:round/>
              <a:headEnd type="none" w="med" len="med"/>
              <a:tailEnd type="none" w="med" len="med"/>
            </a:ln>
            <a:effectLst/>
          </p:spPr>
          <p:txBody>
            <a:bodyPr/>
            <a:lstStyle/>
            <a:p>
              <a:endParaRPr lang="en-US"/>
            </a:p>
          </p:txBody>
        </p:sp>
        <p:sp>
          <p:nvSpPr>
            <p:cNvPr id="78238" name="Freeform 414"/>
            <p:cNvSpPr>
              <a:spLocks/>
            </p:cNvSpPr>
            <p:nvPr/>
          </p:nvSpPr>
          <p:spPr bwMode="auto">
            <a:xfrm>
              <a:off x="847" y="3666"/>
              <a:ext cx="5" cy="1"/>
            </a:xfrm>
            <a:custGeom>
              <a:avLst/>
              <a:gdLst/>
              <a:ahLst/>
              <a:cxnLst>
                <a:cxn ang="0">
                  <a:pos x="4" y="0"/>
                </a:cxn>
                <a:cxn ang="0">
                  <a:pos x="4" y="0"/>
                </a:cxn>
                <a:cxn ang="0">
                  <a:pos x="0" y="0"/>
                </a:cxn>
                <a:cxn ang="0">
                  <a:pos x="0" y="0"/>
                </a:cxn>
                <a:cxn ang="0">
                  <a:pos x="4" y="0"/>
                </a:cxn>
              </a:cxnLst>
              <a:rect l="0" t="0" r="r" b="b"/>
              <a:pathLst>
                <a:path w="5" h="1">
                  <a:moveTo>
                    <a:pt x="4" y="0"/>
                  </a:moveTo>
                  <a:lnTo>
                    <a:pt x="4" y="0"/>
                  </a:lnTo>
                  <a:lnTo>
                    <a:pt x="0" y="0"/>
                  </a:lnTo>
                  <a:lnTo>
                    <a:pt x="0" y="0"/>
                  </a:lnTo>
                  <a:lnTo>
                    <a:pt x="4" y="0"/>
                  </a:lnTo>
                </a:path>
              </a:pathLst>
            </a:custGeom>
            <a:solidFill>
              <a:srgbClr val="E5E5E5"/>
            </a:solidFill>
            <a:ln w="12700" cap="rnd" cmpd="sng">
              <a:noFill/>
              <a:prstDash val="solid"/>
              <a:round/>
              <a:headEnd type="none" w="med" len="med"/>
              <a:tailEnd type="none" w="med" len="med"/>
            </a:ln>
            <a:effectLst/>
          </p:spPr>
          <p:txBody>
            <a:bodyPr/>
            <a:lstStyle/>
            <a:p>
              <a:endParaRPr lang="en-US"/>
            </a:p>
          </p:txBody>
        </p:sp>
        <p:sp>
          <p:nvSpPr>
            <p:cNvPr id="78239" name="Freeform 415"/>
            <p:cNvSpPr>
              <a:spLocks/>
            </p:cNvSpPr>
            <p:nvPr/>
          </p:nvSpPr>
          <p:spPr bwMode="auto">
            <a:xfrm>
              <a:off x="847" y="3667"/>
              <a:ext cx="5" cy="2"/>
            </a:xfrm>
            <a:custGeom>
              <a:avLst/>
              <a:gdLst/>
              <a:ahLst/>
              <a:cxnLst>
                <a:cxn ang="0">
                  <a:pos x="4" y="0"/>
                </a:cxn>
                <a:cxn ang="0">
                  <a:pos x="4" y="1"/>
                </a:cxn>
                <a:cxn ang="0">
                  <a:pos x="0" y="1"/>
                </a:cxn>
                <a:cxn ang="0">
                  <a:pos x="0" y="0"/>
                </a:cxn>
                <a:cxn ang="0">
                  <a:pos x="4" y="0"/>
                </a:cxn>
              </a:cxnLst>
              <a:rect l="0" t="0" r="r" b="b"/>
              <a:pathLst>
                <a:path w="5" h="2">
                  <a:moveTo>
                    <a:pt x="4" y="0"/>
                  </a:moveTo>
                  <a:lnTo>
                    <a:pt x="4" y="1"/>
                  </a:lnTo>
                  <a:lnTo>
                    <a:pt x="0" y="1"/>
                  </a:lnTo>
                  <a:lnTo>
                    <a:pt x="0" y="0"/>
                  </a:lnTo>
                  <a:lnTo>
                    <a:pt x="4" y="0"/>
                  </a:lnTo>
                </a:path>
              </a:pathLst>
            </a:custGeom>
            <a:solidFill>
              <a:srgbClr val="EBEBEB"/>
            </a:solidFill>
            <a:ln w="12700" cap="rnd" cmpd="sng">
              <a:noFill/>
              <a:prstDash val="solid"/>
              <a:round/>
              <a:headEnd type="none" w="med" len="med"/>
              <a:tailEnd type="none" w="med" len="med"/>
            </a:ln>
            <a:effectLst/>
          </p:spPr>
          <p:txBody>
            <a:bodyPr/>
            <a:lstStyle/>
            <a:p>
              <a:endParaRPr lang="en-US"/>
            </a:p>
          </p:txBody>
        </p:sp>
        <p:sp>
          <p:nvSpPr>
            <p:cNvPr id="78240" name="Freeform 416"/>
            <p:cNvSpPr>
              <a:spLocks/>
            </p:cNvSpPr>
            <p:nvPr/>
          </p:nvSpPr>
          <p:spPr bwMode="auto">
            <a:xfrm>
              <a:off x="847" y="3670"/>
              <a:ext cx="5" cy="2"/>
            </a:xfrm>
            <a:custGeom>
              <a:avLst/>
              <a:gdLst/>
              <a:ahLst/>
              <a:cxnLst>
                <a:cxn ang="0">
                  <a:pos x="4" y="0"/>
                </a:cxn>
                <a:cxn ang="0">
                  <a:pos x="4" y="1"/>
                </a:cxn>
                <a:cxn ang="0">
                  <a:pos x="0" y="1"/>
                </a:cxn>
                <a:cxn ang="0">
                  <a:pos x="0" y="0"/>
                </a:cxn>
                <a:cxn ang="0">
                  <a:pos x="4" y="0"/>
                </a:cxn>
              </a:cxnLst>
              <a:rect l="0" t="0" r="r" b="b"/>
              <a:pathLst>
                <a:path w="5" h="2">
                  <a:moveTo>
                    <a:pt x="4" y="0"/>
                  </a:moveTo>
                  <a:lnTo>
                    <a:pt x="4" y="1"/>
                  </a:lnTo>
                  <a:lnTo>
                    <a:pt x="0" y="1"/>
                  </a:lnTo>
                  <a:lnTo>
                    <a:pt x="0" y="0"/>
                  </a:lnTo>
                  <a:lnTo>
                    <a:pt x="4" y="0"/>
                  </a:lnTo>
                </a:path>
              </a:pathLst>
            </a:custGeom>
            <a:solidFill>
              <a:srgbClr val="EDEDED"/>
            </a:solidFill>
            <a:ln w="12700" cap="rnd" cmpd="sng">
              <a:noFill/>
              <a:prstDash val="solid"/>
              <a:round/>
              <a:headEnd type="none" w="med" len="med"/>
              <a:tailEnd type="none" w="med" len="med"/>
            </a:ln>
            <a:effectLst/>
          </p:spPr>
          <p:txBody>
            <a:bodyPr/>
            <a:lstStyle/>
            <a:p>
              <a:endParaRPr lang="en-US"/>
            </a:p>
          </p:txBody>
        </p:sp>
        <p:sp>
          <p:nvSpPr>
            <p:cNvPr id="78241" name="Freeform 417"/>
            <p:cNvSpPr>
              <a:spLocks/>
            </p:cNvSpPr>
            <p:nvPr/>
          </p:nvSpPr>
          <p:spPr bwMode="auto">
            <a:xfrm>
              <a:off x="847" y="3672"/>
              <a:ext cx="5" cy="1"/>
            </a:xfrm>
            <a:custGeom>
              <a:avLst/>
              <a:gdLst/>
              <a:ahLst/>
              <a:cxnLst>
                <a:cxn ang="0">
                  <a:pos x="4" y="0"/>
                </a:cxn>
                <a:cxn ang="0">
                  <a:pos x="4" y="0"/>
                </a:cxn>
                <a:cxn ang="0">
                  <a:pos x="0" y="0"/>
                </a:cxn>
                <a:cxn ang="0">
                  <a:pos x="0" y="0"/>
                </a:cxn>
                <a:cxn ang="0">
                  <a:pos x="4" y="0"/>
                </a:cxn>
              </a:cxnLst>
              <a:rect l="0" t="0" r="r" b="b"/>
              <a:pathLst>
                <a:path w="5" h="1">
                  <a:moveTo>
                    <a:pt x="4" y="0"/>
                  </a:moveTo>
                  <a:lnTo>
                    <a:pt x="4" y="0"/>
                  </a:lnTo>
                  <a:lnTo>
                    <a:pt x="0" y="0"/>
                  </a:lnTo>
                  <a:lnTo>
                    <a:pt x="0" y="0"/>
                  </a:lnTo>
                  <a:lnTo>
                    <a:pt x="4" y="0"/>
                  </a:lnTo>
                </a:path>
              </a:pathLst>
            </a:custGeom>
            <a:solidFill>
              <a:srgbClr val="F2F2F2"/>
            </a:solidFill>
            <a:ln w="12700" cap="rnd" cmpd="sng">
              <a:noFill/>
              <a:prstDash val="solid"/>
              <a:round/>
              <a:headEnd type="none" w="med" len="med"/>
              <a:tailEnd type="none" w="med" len="med"/>
            </a:ln>
            <a:effectLst/>
          </p:spPr>
          <p:txBody>
            <a:bodyPr/>
            <a:lstStyle/>
            <a:p>
              <a:endParaRPr lang="en-US"/>
            </a:p>
          </p:txBody>
        </p:sp>
        <p:sp>
          <p:nvSpPr>
            <p:cNvPr id="78242" name="Freeform 418"/>
            <p:cNvSpPr>
              <a:spLocks/>
            </p:cNvSpPr>
            <p:nvPr/>
          </p:nvSpPr>
          <p:spPr bwMode="auto">
            <a:xfrm>
              <a:off x="847" y="3672"/>
              <a:ext cx="5" cy="4"/>
            </a:xfrm>
            <a:custGeom>
              <a:avLst/>
              <a:gdLst/>
              <a:ahLst/>
              <a:cxnLst>
                <a:cxn ang="0">
                  <a:pos x="4" y="3"/>
                </a:cxn>
                <a:cxn ang="0">
                  <a:pos x="4" y="0"/>
                </a:cxn>
                <a:cxn ang="0">
                  <a:pos x="0" y="0"/>
                </a:cxn>
                <a:cxn ang="0">
                  <a:pos x="0" y="3"/>
                </a:cxn>
                <a:cxn ang="0">
                  <a:pos x="4" y="3"/>
                </a:cxn>
              </a:cxnLst>
              <a:rect l="0" t="0" r="r" b="b"/>
              <a:pathLst>
                <a:path w="5" h="4">
                  <a:moveTo>
                    <a:pt x="4" y="3"/>
                  </a:moveTo>
                  <a:lnTo>
                    <a:pt x="4" y="0"/>
                  </a:lnTo>
                  <a:lnTo>
                    <a:pt x="0" y="0"/>
                  </a:lnTo>
                  <a:lnTo>
                    <a:pt x="0" y="3"/>
                  </a:lnTo>
                  <a:lnTo>
                    <a:pt x="4" y="3"/>
                  </a:lnTo>
                </a:path>
              </a:pathLst>
            </a:custGeom>
            <a:solidFill>
              <a:srgbClr val="F5F5F5"/>
            </a:solidFill>
            <a:ln w="12700" cap="rnd" cmpd="sng">
              <a:noFill/>
              <a:prstDash val="solid"/>
              <a:round/>
              <a:headEnd type="none" w="med" len="med"/>
              <a:tailEnd type="none" w="med" len="med"/>
            </a:ln>
            <a:effectLst/>
          </p:spPr>
          <p:txBody>
            <a:bodyPr/>
            <a:lstStyle/>
            <a:p>
              <a:endParaRPr lang="en-US"/>
            </a:p>
          </p:txBody>
        </p:sp>
        <p:sp>
          <p:nvSpPr>
            <p:cNvPr id="78243" name="Freeform 419"/>
            <p:cNvSpPr>
              <a:spLocks/>
            </p:cNvSpPr>
            <p:nvPr/>
          </p:nvSpPr>
          <p:spPr bwMode="auto">
            <a:xfrm>
              <a:off x="876" y="3636"/>
              <a:ext cx="4" cy="4"/>
            </a:xfrm>
            <a:custGeom>
              <a:avLst/>
              <a:gdLst/>
              <a:ahLst/>
              <a:cxnLst>
                <a:cxn ang="0">
                  <a:pos x="0" y="3"/>
                </a:cxn>
                <a:cxn ang="0">
                  <a:pos x="3" y="3"/>
                </a:cxn>
                <a:cxn ang="0">
                  <a:pos x="3" y="0"/>
                </a:cxn>
                <a:cxn ang="0">
                  <a:pos x="0" y="0"/>
                </a:cxn>
                <a:cxn ang="0">
                  <a:pos x="0" y="3"/>
                </a:cxn>
              </a:cxnLst>
              <a:rect l="0" t="0" r="r" b="b"/>
              <a:pathLst>
                <a:path w="4" h="4">
                  <a:moveTo>
                    <a:pt x="0" y="3"/>
                  </a:moveTo>
                  <a:lnTo>
                    <a:pt x="3" y="3"/>
                  </a:lnTo>
                  <a:lnTo>
                    <a:pt x="3" y="0"/>
                  </a:lnTo>
                  <a:lnTo>
                    <a:pt x="0" y="0"/>
                  </a:lnTo>
                  <a:lnTo>
                    <a:pt x="0" y="3"/>
                  </a:lnTo>
                </a:path>
              </a:pathLst>
            </a:custGeom>
            <a:solidFill>
              <a:srgbClr val="B5B5B5"/>
            </a:solidFill>
            <a:ln w="12700" cap="rnd" cmpd="sng">
              <a:noFill/>
              <a:prstDash val="solid"/>
              <a:round/>
              <a:headEnd type="none" w="med" len="med"/>
              <a:tailEnd type="none" w="med" len="med"/>
            </a:ln>
            <a:effectLst/>
          </p:spPr>
          <p:txBody>
            <a:bodyPr/>
            <a:lstStyle/>
            <a:p>
              <a:endParaRPr lang="en-US"/>
            </a:p>
          </p:txBody>
        </p:sp>
        <p:sp>
          <p:nvSpPr>
            <p:cNvPr id="78244" name="Freeform 420"/>
            <p:cNvSpPr>
              <a:spLocks/>
            </p:cNvSpPr>
            <p:nvPr/>
          </p:nvSpPr>
          <p:spPr bwMode="auto">
            <a:xfrm>
              <a:off x="876" y="3638"/>
              <a:ext cx="4" cy="2"/>
            </a:xfrm>
            <a:custGeom>
              <a:avLst/>
              <a:gdLst/>
              <a:ahLst/>
              <a:cxnLst>
                <a:cxn ang="0">
                  <a:pos x="0" y="1"/>
                </a:cxn>
                <a:cxn ang="0">
                  <a:pos x="3" y="1"/>
                </a:cxn>
                <a:cxn ang="0">
                  <a:pos x="3" y="0"/>
                </a:cxn>
                <a:cxn ang="0">
                  <a:pos x="0" y="0"/>
                </a:cxn>
                <a:cxn ang="0">
                  <a:pos x="0" y="1"/>
                </a:cxn>
              </a:cxnLst>
              <a:rect l="0" t="0" r="r" b="b"/>
              <a:pathLst>
                <a:path w="4" h="2">
                  <a:moveTo>
                    <a:pt x="0" y="1"/>
                  </a:moveTo>
                  <a:lnTo>
                    <a:pt x="3" y="1"/>
                  </a:lnTo>
                  <a:lnTo>
                    <a:pt x="3" y="0"/>
                  </a:lnTo>
                  <a:lnTo>
                    <a:pt x="0" y="0"/>
                  </a:lnTo>
                  <a:lnTo>
                    <a:pt x="0" y="1"/>
                  </a:lnTo>
                </a:path>
              </a:pathLst>
            </a:custGeom>
            <a:solidFill>
              <a:srgbClr val="BABABA"/>
            </a:solidFill>
            <a:ln w="12700" cap="rnd" cmpd="sng">
              <a:noFill/>
              <a:prstDash val="solid"/>
              <a:round/>
              <a:headEnd type="none" w="med" len="med"/>
              <a:tailEnd type="none" w="med" len="med"/>
            </a:ln>
            <a:effectLst/>
          </p:spPr>
          <p:txBody>
            <a:bodyPr/>
            <a:lstStyle/>
            <a:p>
              <a:endParaRPr lang="en-US"/>
            </a:p>
          </p:txBody>
        </p:sp>
        <p:sp>
          <p:nvSpPr>
            <p:cNvPr id="78245" name="Freeform 421"/>
            <p:cNvSpPr>
              <a:spLocks/>
            </p:cNvSpPr>
            <p:nvPr/>
          </p:nvSpPr>
          <p:spPr bwMode="auto">
            <a:xfrm>
              <a:off x="876" y="3641"/>
              <a:ext cx="4" cy="1"/>
            </a:xfrm>
            <a:custGeom>
              <a:avLst/>
              <a:gdLst/>
              <a:ahLst/>
              <a:cxnLst>
                <a:cxn ang="0">
                  <a:pos x="3" y="0"/>
                </a:cxn>
                <a:cxn ang="0">
                  <a:pos x="3" y="0"/>
                </a:cxn>
                <a:cxn ang="0">
                  <a:pos x="0" y="0"/>
                </a:cxn>
                <a:cxn ang="0">
                  <a:pos x="0" y="0"/>
                </a:cxn>
                <a:cxn ang="0">
                  <a:pos x="3" y="0"/>
                </a:cxn>
              </a:cxnLst>
              <a:rect l="0" t="0" r="r" b="b"/>
              <a:pathLst>
                <a:path w="4" h="1">
                  <a:moveTo>
                    <a:pt x="3" y="0"/>
                  </a:moveTo>
                  <a:lnTo>
                    <a:pt x="3" y="0"/>
                  </a:lnTo>
                  <a:lnTo>
                    <a:pt x="0" y="0"/>
                  </a:lnTo>
                  <a:lnTo>
                    <a:pt x="0" y="0"/>
                  </a:lnTo>
                  <a:lnTo>
                    <a:pt x="3" y="0"/>
                  </a:lnTo>
                </a:path>
              </a:pathLst>
            </a:custGeom>
            <a:solidFill>
              <a:srgbClr val="BFBFBF"/>
            </a:solidFill>
            <a:ln w="12700" cap="rnd" cmpd="sng">
              <a:noFill/>
              <a:prstDash val="solid"/>
              <a:round/>
              <a:headEnd type="none" w="med" len="med"/>
              <a:tailEnd type="none" w="med" len="med"/>
            </a:ln>
            <a:effectLst/>
          </p:spPr>
          <p:txBody>
            <a:bodyPr/>
            <a:lstStyle/>
            <a:p>
              <a:endParaRPr lang="en-US"/>
            </a:p>
          </p:txBody>
        </p:sp>
        <p:sp>
          <p:nvSpPr>
            <p:cNvPr id="78246" name="Freeform 422"/>
            <p:cNvSpPr>
              <a:spLocks/>
            </p:cNvSpPr>
            <p:nvPr/>
          </p:nvSpPr>
          <p:spPr bwMode="auto">
            <a:xfrm>
              <a:off x="876" y="3642"/>
              <a:ext cx="4" cy="2"/>
            </a:xfrm>
            <a:custGeom>
              <a:avLst/>
              <a:gdLst/>
              <a:ahLst/>
              <a:cxnLst>
                <a:cxn ang="0">
                  <a:pos x="3" y="0"/>
                </a:cxn>
                <a:cxn ang="0">
                  <a:pos x="3" y="1"/>
                </a:cxn>
                <a:cxn ang="0">
                  <a:pos x="0" y="1"/>
                </a:cxn>
                <a:cxn ang="0">
                  <a:pos x="0" y="0"/>
                </a:cxn>
                <a:cxn ang="0">
                  <a:pos x="3" y="0"/>
                </a:cxn>
              </a:cxnLst>
              <a:rect l="0" t="0" r="r" b="b"/>
              <a:pathLst>
                <a:path w="4" h="2">
                  <a:moveTo>
                    <a:pt x="3" y="0"/>
                  </a:moveTo>
                  <a:lnTo>
                    <a:pt x="3" y="1"/>
                  </a:lnTo>
                  <a:lnTo>
                    <a:pt x="0" y="1"/>
                  </a:lnTo>
                  <a:lnTo>
                    <a:pt x="0" y="0"/>
                  </a:lnTo>
                  <a:lnTo>
                    <a:pt x="3" y="0"/>
                  </a:lnTo>
                </a:path>
              </a:pathLst>
            </a:custGeom>
            <a:solidFill>
              <a:srgbClr val="C2C2C2"/>
            </a:solidFill>
            <a:ln w="12700" cap="rnd" cmpd="sng">
              <a:noFill/>
              <a:prstDash val="solid"/>
              <a:round/>
              <a:headEnd type="none" w="med" len="med"/>
              <a:tailEnd type="none" w="med" len="med"/>
            </a:ln>
            <a:effectLst/>
          </p:spPr>
          <p:txBody>
            <a:bodyPr/>
            <a:lstStyle/>
            <a:p>
              <a:endParaRPr lang="en-US"/>
            </a:p>
          </p:txBody>
        </p:sp>
        <p:sp>
          <p:nvSpPr>
            <p:cNvPr id="78247" name="Freeform 423"/>
            <p:cNvSpPr>
              <a:spLocks/>
            </p:cNvSpPr>
            <p:nvPr/>
          </p:nvSpPr>
          <p:spPr bwMode="auto">
            <a:xfrm>
              <a:off x="876" y="3645"/>
              <a:ext cx="4" cy="1"/>
            </a:xfrm>
            <a:custGeom>
              <a:avLst/>
              <a:gdLst/>
              <a:ahLst/>
              <a:cxnLst>
                <a:cxn ang="0">
                  <a:pos x="3" y="0"/>
                </a:cxn>
                <a:cxn ang="0">
                  <a:pos x="3" y="0"/>
                </a:cxn>
                <a:cxn ang="0">
                  <a:pos x="0" y="0"/>
                </a:cxn>
                <a:cxn ang="0">
                  <a:pos x="0" y="0"/>
                </a:cxn>
                <a:cxn ang="0">
                  <a:pos x="3" y="0"/>
                </a:cxn>
              </a:cxnLst>
              <a:rect l="0" t="0" r="r" b="b"/>
              <a:pathLst>
                <a:path w="4" h="1">
                  <a:moveTo>
                    <a:pt x="3" y="0"/>
                  </a:moveTo>
                  <a:lnTo>
                    <a:pt x="3" y="0"/>
                  </a:lnTo>
                  <a:lnTo>
                    <a:pt x="0" y="0"/>
                  </a:lnTo>
                  <a:lnTo>
                    <a:pt x="0" y="0"/>
                  </a:lnTo>
                  <a:lnTo>
                    <a:pt x="3" y="0"/>
                  </a:lnTo>
                </a:path>
              </a:pathLst>
            </a:custGeom>
            <a:solidFill>
              <a:srgbClr val="C7C7C7"/>
            </a:solidFill>
            <a:ln w="12700" cap="rnd" cmpd="sng">
              <a:noFill/>
              <a:prstDash val="solid"/>
              <a:round/>
              <a:headEnd type="none" w="med" len="med"/>
              <a:tailEnd type="none" w="med" len="med"/>
            </a:ln>
            <a:effectLst/>
          </p:spPr>
          <p:txBody>
            <a:bodyPr/>
            <a:lstStyle/>
            <a:p>
              <a:endParaRPr lang="en-US"/>
            </a:p>
          </p:txBody>
        </p:sp>
        <p:sp>
          <p:nvSpPr>
            <p:cNvPr id="78248" name="Freeform 424"/>
            <p:cNvSpPr>
              <a:spLocks/>
            </p:cNvSpPr>
            <p:nvPr/>
          </p:nvSpPr>
          <p:spPr bwMode="auto">
            <a:xfrm>
              <a:off x="876" y="3647"/>
              <a:ext cx="4" cy="1"/>
            </a:xfrm>
            <a:custGeom>
              <a:avLst/>
              <a:gdLst/>
              <a:ahLst/>
              <a:cxnLst>
                <a:cxn ang="0">
                  <a:pos x="3" y="0"/>
                </a:cxn>
                <a:cxn ang="0">
                  <a:pos x="3" y="0"/>
                </a:cxn>
                <a:cxn ang="0">
                  <a:pos x="0" y="0"/>
                </a:cxn>
                <a:cxn ang="0">
                  <a:pos x="0" y="0"/>
                </a:cxn>
                <a:cxn ang="0">
                  <a:pos x="3" y="0"/>
                </a:cxn>
              </a:cxnLst>
              <a:rect l="0" t="0" r="r" b="b"/>
              <a:pathLst>
                <a:path w="4" h="1">
                  <a:moveTo>
                    <a:pt x="3" y="0"/>
                  </a:moveTo>
                  <a:lnTo>
                    <a:pt x="3" y="0"/>
                  </a:lnTo>
                  <a:lnTo>
                    <a:pt x="0" y="0"/>
                  </a:lnTo>
                  <a:lnTo>
                    <a:pt x="0" y="0"/>
                  </a:lnTo>
                  <a:lnTo>
                    <a:pt x="3" y="0"/>
                  </a:lnTo>
                </a:path>
              </a:pathLst>
            </a:custGeom>
            <a:solidFill>
              <a:srgbClr val="C9C9C9"/>
            </a:solidFill>
            <a:ln w="12700" cap="rnd" cmpd="sng">
              <a:noFill/>
              <a:prstDash val="solid"/>
              <a:round/>
              <a:headEnd type="none" w="med" len="med"/>
              <a:tailEnd type="none" w="med" len="med"/>
            </a:ln>
            <a:effectLst/>
          </p:spPr>
          <p:txBody>
            <a:bodyPr/>
            <a:lstStyle/>
            <a:p>
              <a:endParaRPr lang="en-US"/>
            </a:p>
          </p:txBody>
        </p:sp>
        <p:sp>
          <p:nvSpPr>
            <p:cNvPr id="78249" name="Freeform 425"/>
            <p:cNvSpPr>
              <a:spLocks/>
            </p:cNvSpPr>
            <p:nvPr/>
          </p:nvSpPr>
          <p:spPr bwMode="auto">
            <a:xfrm>
              <a:off x="876" y="3649"/>
              <a:ext cx="4" cy="2"/>
            </a:xfrm>
            <a:custGeom>
              <a:avLst/>
              <a:gdLst/>
              <a:ahLst/>
              <a:cxnLst>
                <a:cxn ang="0">
                  <a:pos x="3" y="0"/>
                </a:cxn>
                <a:cxn ang="0">
                  <a:pos x="3" y="1"/>
                </a:cxn>
                <a:cxn ang="0">
                  <a:pos x="0" y="1"/>
                </a:cxn>
                <a:cxn ang="0">
                  <a:pos x="0" y="0"/>
                </a:cxn>
                <a:cxn ang="0">
                  <a:pos x="3" y="0"/>
                </a:cxn>
              </a:cxnLst>
              <a:rect l="0" t="0" r="r" b="b"/>
              <a:pathLst>
                <a:path w="4" h="2">
                  <a:moveTo>
                    <a:pt x="3" y="0"/>
                  </a:moveTo>
                  <a:lnTo>
                    <a:pt x="3" y="1"/>
                  </a:lnTo>
                  <a:lnTo>
                    <a:pt x="0" y="1"/>
                  </a:lnTo>
                  <a:lnTo>
                    <a:pt x="0" y="0"/>
                  </a:lnTo>
                  <a:lnTo>
                    <a:pt x="3" y="0"/>
                  </a:lnTo>
                </a:path>
              </a:pathLst>
            </a:custGeom>
            <a:solidFill>
              <a:srgbClr val="CFCFCF"/>
            </a:solidFill>
            <a:ln w="12700" cap="rnd" cmpd="sng">
              <a:noFill/>
              <a:prstDash val="solid"/>
              <a:round/>
              <a:headEnd type="none" w="med" len="med"/>
              <a:tailEnd type="none" w="med" len="med"/>
            </a:ln>
            <a:effectLst/>
          </p:spPr>
          <p:txBody>
            <a:bodyPr/>
            <a:lstStyle/>
            <a:p>
              <a:endParaRPr lang="en-US"/>
            </a:p>
          </p:txBody>
        </p:sp>
        <p:sp>
          <p:nvSpPr>
            <p:cNvPr id="78250" name="Freeform 426"/>
            <p:cNvSpPr>
              <a:spLocks/>
            </p:cNvSpPr>
            <p:nvPr/>
          </p:nvSpPr>
          <p:spPr bwMode="auto">
            <a:xfrm>
              <a:off x="876" y="3651"/>
              <a:ext cx="4" cy="2"/>
            </a:xfrm>
            <a:custGeom>
              <a:avLst/>
              <a:gdLst/>
              <a:ahLst/>
              <a:cxnLst>
                <a:cxn ang="0">
                  <a:pos x="3" y="0"/>
                </a:cxn>
                <a:cxn ang="0">
                  <a:pos x="3" y="1"/>
                </a:cxn>
                <a:cxn ang="0">
                  <a:pos x="0" y="1"/>
                </a:cxn>
                <a:cxn ang="0">
                  <a:pos x="0" y="0"/>
                </a:cxn>
                <a:cxn ang="0">
                  <a:pos x="3" y="0"/>
                </a:cxn>
              </a:cxnLst>
              <a:rect l="0" t="0" r="r" b="b"/>
              <a:pathLst>
                <a:path w="4" h="2">
                  <a:moveTo>
                    <a:pt x="3" y="0"/>
                  </a:moveTo>
                  <a:lnTo>
                    <a:pt x="3" y="1"/>
                  </a:lnTo>
                  <a:lnTo>
                    <a:pt x="0" y="1"/>
                  </a:lnTo>
                  <a:lnTo>
                    <a:pt x="0" y="0"/>
                  </a:lnTo>
                  <a:lnTo>
                    <a:pt x="3" y="0"/>
                  </a:lnTo>
                </a:path>
              </a:pathLst>
            </a:custGeom>
            <a:solidFill>
              <a:srgbClr val="D1D1D1"/>
            </a:solidFill>
            <a:ln w="12700" cap="rnd" cmpd="sng">
              <a:noFill/>
              <a:prstDash val="solid"/>
              <a:round/>
              <a:headEnd type="none" w="med" len="med"/>
              <a:tailEnd type="none" w="med" len="med"/>
            </a:ln>
            <a:effectLst/>
          </p:spPr>
          <p:txBody>
            <a:bodyPr/>
            <a:lstStyle/>
            <a:p>
              <a:endParaRPr lang="en-US"/>
            </a:p>
          </p:txBody>
        </p:sp>
        <p:sp>
          <p:nvSpPr>
            <p:cNvPr id="78251" name="Freeform 427"/>
            <p:cNvSpPr>
              <a:spLocks/>
            </p:cNvSpPr>
            <p:nvPr/>
          </p:nvSpPr>
          <p:spPr bwMode="auto">
            <a:xfrm>
              <a:off x="876" y="3654"/>
              <a:ext cx="4" cy="1"/>
            </a:xfrm>
            <a:custGeom>
              <a:avLst/>
              <a:gdLst/>
              <a:ahLst/>
              <a:cxnLst>
                <a:cxn ang="0">
                  <a:pos x="3" y="0"/>
                </a:cxn>
                <a:cxn ang="0">
                  <a:pos x="3" y="0"/>
                </a:cxn>
                <a:cxn ang="0">
                  <a:pos x="0" y="0"/>
                </a:cxn>
                <a:cxn ang="0">
                  <a:pos x="0" y="0"/>
                </a:cxn>
                <a:cxn ang="0">
                  <a:pos x="3" y="0"/>
                </a:cxn>
              </a:cxnLst>
              <a:rect l="0" t="0" r="r" b="b"/>
              <a:pathLst>
                <a:path w="4" h="1">
                  <a:moveTo>
                    <a:pt x="3" y="0"/>
                  </a:moveTo>
                  <a:lnTo>
                    <a:pt x="3" y="0"/>
                  </a:lnTo>
                  <a:lnTo>
                    <a:pt x="0" y="0"/>
                  </a:lnTo>
                  <a:lnTo>
                    <a:pt x="0" y="0"/>
                  </a:lnTo>
                  <a:lnTo>
                    <a:pt x="3" y="0"/>
                  </a:lnTo>
                </a:path>
              </a:pathLst>
            </a:custGeom>
            <a:solidFill>
              <a:srgbClr val="D6D6D6"/>
            </a:solidFill>
            <a:ln w="12700" cap="rnd" cmpd="sng">
              <a:noFill/>
              <a:prstDash val="solid"/>
              <a:round/>
              <a:headEnd type="none" w="med" len="med"/>
              <a:tailEnd type="none" w="med" len="med"/>
            </a:ln>
            <a:effectLst/>
          </p:spPr>
          <p:txBody>
            <a:bodyPr/>
            <a:lstStyle/>
            <a:p>
              <a:endParaRPr lang="en-US"/>
            </a:p>
          </p:txBody>
        </p:sp>
        <p:sp>
          <p:nvSpPr>
            <p:cNvPr id="78252" name="Freeform 428"/>
            <p:cNvSpPr>
              <a:spLocks/>
            </p:cNvSpPr>
            <p:nvPr/>
          </p:nvSpPr>
          <p:spPr bwMode="auto">
            <a:xfrm>
              <a:off x="876" y="3656"/>
              <a:ext cx="4" cy="1"/>
            </a:xfrm>
            <a:custGeom>
              <a:avLst/>
              <a:gdLst/>
              <a:ahLst/>
              <a:cxnLst>
                <a:cxn ang="0">
                  <a:pos x="3" y="0"/>
                </a:cxn>
                <a:cxn ang="0">
                  <a:pos x="3" y="0"/>
                </a:cxn>
                <a:cxn ang="0">
                  <a:pos x="0" y="0"/>
                </a:cxn>
                <a:cxn ang="0">
                  <a:pos x="0" y="0"/>
                </a:cxn>
                <a:cxn ang="0">
                  <a:pos x="3" y="0"/>
                </a:cxn>
              </a:cxnLst>
              <a:rect l="0" t="0" r="r" b="b"/>
              <a:pathLst>
                <a:path w="4" h="1">
                  <a:moveTo>
                    <a:pt x="3" y="0"/>
                  </a:moveTo>
                  <a:lnTo>
                    <a:pt x="3" y="0"/>
                  </a:lnTo>
                  <a:lnTo>
                    <a:pt x="0" y="0"/>
                  </a:lnTo>
                  <a:lnTo>
                    <a:pt x="0" y="0"/>
                  </a:lnTo>
                  <a:lnTo>
                    <a:pt x="3" y="0"/>
                  </a:lnTo>
                </a:path>
              </a:pathLst>
            </a:custGeom>
            <a:solidFill>
              <a:srgbClr val="D9D9D9"/>
            </a:solidFill>
            <a:ln w="12700" cap="rnd" cmpd="sng">
              <a:noFill/>
              <a:prstDash val="solid"/>
              <a:round/>
              <a:headEnd type="none" w="med" len="med"/>
              <a:tailEnd type="none" w="med" len="med"/>
            </a:ln>
            <a:effectLst/>
          </p:spPr>
          <p:txBody>
            <a:bodyPr/>
            <a:lstStyle/>
            <a:p>
              <a:endParaRPr lang="en-US"/>
            </a:p>
          </p:txBody>
        </p:sp>
        <p:sp>
          <p:nvSpPr>
            <p:cNvPr id="78253" name="Freeform 429"/>
            <p:cNvSpPr>
              <a:spLocks/>
            </p:cNvSpPr>
            <p:nvPr/>
          </p:nvSpPr>
          <p:spPr bwMode="auto">
            <a:xfrm>
              <a:off x="876" y="3658"/>
              <a:ext cx="4" cy="2"/>
            </a:xfrm>
            <a:custGeom>
              <a:avLst/>
              <a:gdLst/>
              <a:ahLst/>
              <a:cxnLst>
                <a:cxn ang="0">
                  <a:pos x="3" y="0"/>
                </a:cxn>
                <a:cxn ang="0">
                  <a:pos x="3" y="1"/>
                </a:cxn>
                <a:cxn ang="0">
                  <a:pos x="0" y="1"/>
                </a:cxn>
                <a:cxn ang="0">
                  <a:pos x="0" y="0"/>
                </a:cxn>
                <a:cxn ang="0">
                  <a:pos x="3" y="0"/>
                </a:cxn>
              </a:cxnLst>
              <a:rect l="0" t="0" r="r" b="b"/>
              <a:pathLst>
                <a:path w="4" h="2">
                  <a:moveTo>
                    <a:pt x="3" y="0"/>
                  </a:moveTo>
                  <a:lnTo>
                    <a:pt x="3" y="1"/>
                  </a:lnTo>
                  <a:lnTo>
                    <a:pt x="0" y="1"/>
                  </a:lnTo>
                  <a:lnTo>
                    <a:pt x="0" y="0"/>
                  </a:lnTo>
                  <a:lnTo>
                    <a:pt x="3" y="0"/>
                  </a:lnTo>
                </a:path>
              </a:pathLst>
            </a:custGeom>
            <a:solidFill>
              <a:srgbClr val="DEDEDE"/>
            </a:solidFill>
            <a:ln w="12700" cap="rnd" cmpd="sng">
              <a:noFill/>
              <a:prstDash val="solid"/>
              <a:round/>
              <a:headEnd type="none" w="med" len="med"/>
              <a:tailEnd type="none" w="med" len="med"/>
            </a:ln>
            <a:effectLst/>
          </p:spPr>
          <p:txBody>
            <a:bodyPr/>
            <a:lstStyle/>
            <a:p>
              <a:endParaRPr lang="en-US"/>
            </a:p>
          </p:txBody>
        </p:sp>
        <p:sp>
          <p:nvSpPr>
            <p:cNvPr id="78254" name="Freeform 430"/>
            <p:cNvSpPr>
              <a:spLocks/>
            </p:cNvSpPr>
            <p:nvPr/>
          </p:nvSpPr>
          <p:spPr bwMode="auto">
            <a:xfrm>
              <a:off x="876" y="3660"/>
              <a:ext cx="4" cy="2"/>
            </a:xfrm>
            <a:custGeom>
              <a:avLst/>
              <a:gdLst/>
              <a:ahLst/>
              <a:cxnLst>
                <a:cxn ang="0">
                  <a:pos x="3" y="0"/>
                </a:cxn>
                <a:cxn ang="0">
                  <a:pos x="3" y="1"/>
                </a:cxn>
                <a:cxn ang="0">
                  <a:pos x="0" y="1"/>
                </a:cxn>
                <a:cxn ang="0">
                  <a:pos x="0" y="0"/>
                </a:cxn>
                <a:cxn ang="0">
                  <a:pos x="3" y="0"/>
                </a:cxn>
              </a:cxnLst>
              <a:rect l="0" t="0" r="r" b="b"/>
              <a:pathLst>
                <a:path w="4" h="2">
                  <a:moveTo>
                    <a:pt x="3" y="0"/>
                  </a:moveTo>
                  <a:lnTo>
                    <a:pt x="3" y="1"/>
                  </a:lnTo>
                  <a:lnTo>
                    <a:pt x="0" y="1"/>
                  </a:lnTo>
                  <a:lnTo>
                    <a:pt x="0" y="0"/>
                  </a:lnTo>
                  <a:lnTo>
                    <a:pt x="3" y="0"/>
                  </a:lnTo>
                </a:path>
              </a:pathLst>
            </a:custGeom>
            <a:solidFill>
              <a:srgbClr val="E3E3E3"/>
            </a:solidFill>
            <a:ln w="12700" cap="rnd" cmpd="sng">
              <a:noFill/>
              <a:prstDash val="solid"/>
              <a:round/>
              <a:headEnd type="none" w="med" len="med"/>
              <a:tailEnd type="none" w="med" len="med"/>
            </a:ln>
            <a:effectLst/>
          </p:spPr>
          <p:txBody>
            <a:bodyPr/>
            <a:lstStyle/>
            <a:p>
              <a:endParaRPr lang="en-US"/>
            </a:p>
          </p:txBody>
        </p:sp>
        <p:sp>
          <p:nvSpPr>
            <p:cNvPr id="78255" name="Freeform 431"/>
            <p:cNvSpPr>
              <a:spLocks/>
            </p:cNvSpPr>
            <p:nvPr/>
          </p:nvSpPr>
          <p:spPr bwMode="auto">
            <a:xfrm>
              <a:off x="876" y="3663"/>
              <a:ext cx="4" cy="1"/>
            </a:xfrm>
            <a:custGeom>
              <a:avLst/>
              <a:gdLst/>
              <a:ahLst/>
              <a:cxnLst>
                <a:cxn ang="0">
                  <a:pos x="3" y="0"/>
                </a:cxn>
                <a:cxn ang="0">
                  <a:pos x="3" y="0"/>
                </a:cxn>
                <a:cxn ang="0">
                  <a:pos x="0" y="0"/>
                </a:cxn>
                <a:cxn ang="0">
                  <a:pos x="0" y="0"/>
                </a:cxn>
                <a:cxn ang="0">
                  <a:pos x="3" y="0"/>
                </a:cxn>
              </a:cxnLst>
              <a:rect l="0" t="0" r="r" b="b"/>
              <a:pathLst>
                <a:path w="4" h="1">
                  <a:moveTo>
                    <a:pt x="3" y="0"/>
                  </a:moveTo>
                  <a:lnTo>
                    <a:pt x="3" y="0"/>
                  </a:lnTo>
                  <a:lnTo>
                    <a:pt x="0" y="0"/>
                  </a:lnTo>
                  <a:lnTo>
                    <a:pt x="0" y="0"/>
                  </a:lnTo>
                  <a:lnTo>
                    <a:pt x="3" y="0"/>
                  </a:lnTo>
                </a:path>
              </a:pathLst>
            </a:custGeom>
            <a:solidFill>
              <a:srgbClr val="E5E5E5"/>
            </a:solidFill>
            <a:ln w="12700" cap="rnd" cmpd="sng">
              <a:noFill/>
              <a:prstDash val="solid"/>
              <a:round/>
              <a:headEnd type="none" w="med" len="med"/>
              <a:tailEnd type="none" w="med" len="med"/>
            </a:ln>
            <a:effectLst/>
          </p:spPr>
          <p:txBody>
            <a:bodyPr/>
            <a:lstStyle/>
            <a:p>
              <a:endParaRPr lang="en-US"/>
            </a:p>
          </p:txBody>
        </p:sp>
        <p:sp>
          <p:nvSpPr>
            <p:cNvPr id="78256" name="Freeform 432"/>
            <p:cNvSpPr>
              <a:spLocks/>
            </p:cNvSpPr>
            <p:nvPr/>
          </p:nvSpPr>
          <p:spPr bwMode="auto">
            <a:xfrm>
              <a:off x="876" y="3664"/>
              <a:ext cx="4" cy="2"/>
            </a:xfrm>
            <a:custGeom>
              <a:avLst/>
              <a:gdLst/>
              <a:ahLst/>
              <a:cxnLst>
                <a:cxn ang="0">
                  <a:pos x="3" y="0"/>
                </a:cxn>
                <a:cxn ang="0">
                  <a:pos x="3" y="1"/>
                </a:cxn>
                <a:cxn ang="0">
                  <a:pos x="0" y="1"/>
                </a:cxn>
                <a:cxn ang="0">
                  <a:pos x="0" y="0"/>
                </a:cxn>
                <a:cxn ang="0">
                  <a:pos x="3" y="0"/>
                </a:cxn>
              </a:cxnLst>
              <a:rect l="0" t="0" r="r" b="b"/>
              <a:pathLst>
                <a:path w="4" h="2">
                  <a:moveTo>
                    <a:pt x="3" y="0"/>
                  </a:moveTo>
                  <a:lnTo>
                    <a:pt x="3" y="1"/>
                  </a:lnTo>
                  <a:lnTo>
                    <a:pt x="0" y="1"/>
                  </a:lnTo>
                  <a:lnTo>
                    <a:pt x="0" y="0"/>
                  </a:lnTo>
                  <a:lnTo>
                    <a:pt x="3" y="0"/>
                  </a:lnTo>
                </a:path>
              </a:pathLst>
            </a:custGeom>
            <a:solidFill>
              <a:srgbClr val="EBEBEB"/>
            </a:solidFill>
            <a:ln w="12700" cap="rnd" cmpd="sng">
              <a:noFill/>
              <a:prstDash val="solid"/>
              <a:round/>
              <a:headEnd type="none" w="med" len="med"/>
              <a:tailEnd type="none" w="med" len="med"/>
            </a:ln>
            <a:effectLst/>
          </p:spPr>
          <p:txBody>
            <a:bodyPr/>
            <a:lstStyle/>
            <a:p>
              <a:endParaRPr lang="en-US"/>
            </a:p>
          </p:txBody>
        </p:sp>
        <p:sp>
          <p:nvSpPr>
            <p:cNvPr id="78257" name="Freeform 433"/>
            <p:cNvSpPr>
              <a:spLocks/>
            </p:cNvSpPr>
            <p:nvPr/>
          </p:nvSpPr>
          <p:spPr bwMode="auto">
            <a:xfrm>
              <a:off x="876" y="3667"/>
              <a:ext cx="4" cy="1"/>
            </a:xfrm>
            <a:custGeom>
              <a:avLst/>
              <a:gdLst/>
              <a:ahLst/>
              <a:cxnLst>
                <a:cxn ang="0">
                  <a:pos x="3" y="0"/>
                </a:cxn>
                <a:cxn ang="0">
                  <a:pos x="3" y="0"/>
                </a:cxn>
                <a:cxn ang="0">
                  <a:pos x="0" y="0"/>
                </a:cxn>
                <a:cxn ang="0">
                  <a:pos x="0" y="0"/>
                </a:cxn>
                <a:cxn ang="0">
                  <a:pos x="3" y="0"/>
                </a:cxn>
              </a:cxnLst>
              <a:rect l="0" t="0" r="r" b="b"/>
              <a:pathLst>
                <a:path w="4" h="1">
                  <a:moveTo>
                    <a:pt x="3" y="0"/>
                  </a:moveTo>
                  <a:lnTo>
                    <a:pt x="3" y="0"/>
                  </a:lnTo>
                  <a:lnTo>
                    <a:pt x="0" y="0"/>
                  </a:lnTo>
                  <a:lnTo>
                    <a:pt x="0" y="0"/>
                  </a:lnTo>
                  <a:lnTo>
                    <a:pt x="3" y="0"/>
                  </a:lnTo>
                </a:path>
              </a:pathLst>
            </a:custGeom>
            <a:solidFill>
              <a:srgbClr val="EDEDED"/>
            </a:solidFill>
            <a:ln w="12700" cap="rnd" cmpd="sng">
              <a:noFill/>
              <a:prstDash val="solid"/>
              <a:round/>
              <a:headEnd type="none" w="med" len="med"/>
              <a:tailEnd type="none" w="med" len="med"/>
            </a:ln>
            <a:effectLst/>
          </p:spPr>
          <p:txBody>
            <a:bodyPr/>
            <a:lstStyle/>
            <a:p>
              <a:endParaRPr lang="en-US"/>
            </a:p>
          </p:txBody>
        </p:sp>
        <p:sp>
          <p:nvSpPr>
            <p:cNvPr id="78258" name="Freeform 434"/>
            <p:cNvSpPr>
              <a:spLocks/>
            </p:cNvSpPr>
            <p:nvPr/>
          </p:nvSpPr>
          <p:spPr bwMode="auto">
            <a:xfrm>
              <a:off x="876" y="3669"/>
              <a:ext cx="4" cy="1"/>
            </a:xfrm>
            <a:custGeom>
              <a:avLst/>
              <a:gdLst/>
              <a:ahLst/>
              <a:cxnLst>
                <a:cxn ang="0">
                  <a:pos x="3" y="0"/>
                </a:cxn>
                <a:cxn ang="0">
                  <a:pos x="3" y="0"/>
                </a:cxn>
                <a:cxn ang="0">
                  <a:pos x="0" y="0"/>
                </a:cxn>
                <a:cxn ang="0">
                  <a:pos x="0" y="0"/>
                </a:cxn>
                <a:cxn ang="0">
                  <a:pos x="3" y="0"/>
                </a:cxn>
              </a:cxnLst>
              <a:rect l="0" t="0" r="r" b="b"/>
              <a:pathLst>
                <a:path w="4" h="1">
                  <a:moveTo>
                    <a:pt x="3" y="0"/>
                  </a:moveTo>
                  <a:lnTo>
                    <a:pt x="3" y="0"/>
                  </a:lnTo>
                  <a:lnTo>
                    <a:pt x="0" y="0"/>
                  </a:lnTo>
                  <a:lnTo>
                    <a:pt x="0" y="0"/>
                  </a:lnTo>
                  <a:lnTo>
                    <a:pt x="3" y="0"/>
                  </a:lnTo>
                </a:path>
              </a:pathLst>
            </a:custGeom>
            <a:solidFill>
              <a:srgbClr val="F2F2F2"/>
            </a:solidFill>
            <a:ln w="12700" cap="rnd" cmpd="sng">
              <a:noFill/>
              <a:prstDash val="solid"/>
              <a:round/>
              <a:headEnd type="none" w="med" len="med"/>
              <a:tailEnd type="none" w="med" len="med"/>
            </a:ln>
            <a:effectLst/>
          </p:spPr>
          <p:txBody>
            <a:bodyPr/>
            <a:lstStyle/>
            <a:p>
              <a:endParaRPr lang="en-US"/>
            </a:p>
          </p:txBody>
        </p:sp>
        <p:sp>
          <p:nvSpPr>
            <p:cNvPr id="78259" name="Freeform 435"/>
            <p:cNvSpPr>
              <a:spLocks/>
            </p:cNvSpPr>
            <p:nvPr/>
          </p:nvSpPr>
          <p:spPr bwMode="auto">
            <a:xfrm>
              <a:off x="876" y="3669"/>
              <a:ext cx="4" cy="4"/>
            </a:xfrm>
            <a:custGeom>
              <a:avLst/>
              <a:gdLst/>
              <a:ahLst/>
              <a:cxnLst>
                <a:cxn ang="0">
                  <a:pos x="3" y="3"/>
                </a:cxn>
                <a:cxn ang="0">
                  <a:pos x="3" y="0"/>
                </a:cxn>
                <a:cxn ang="0">
                  <a:pos x="0" y="0"/>
                </a:cxn>
                <a:cxn ang="0">
                  <a:pos x="0" y="3"/>
                </a:cxn>
                <a:cxn ang="0">
                  <a:pos x="3" y="3"/>
                </a:cxn>
              </a:cxnLst>
              <a:rect l="0" t="0" r="r" b="b"/>
              <a:pathLst>
                <a:path w="4" h="4">
                  <a:moveTo>
                    <a:pt x="3" y="3"/>
                  </a:moveTo>
                  <a:lnTo>
                    <a:pt x="3" y="0"/>
                  </a:lnTo>
                  <a:lnTo>
                    <a:pt x="0" y="0"/>
                  </a:lnTo>
                  <a:lnTo>
                    <a:pt x="0" y="3"/>
                  </a:lnTo>
                  <a:lnTo>
                    <a:pt x="3" y="3"/>
                  </a:lnTo>
                </a:path>
              </a:pathLst>
            </a:custGeom>
            <a:solidFill>
              <a:srgbClr val="F5F5F5"/>
            </a:solidFill>
            <a:ln w="12700" cap="rnd" cmpd="sng">
              <a:noFill/>
              <a:prstDash val="solid"/>
              <a:round/>
              <a:headEnd type="none" w="med" len="med"/>
              <a:tailEnd type="none" w="med" len="med"/>
            </a:ln>
            <a:effectLst/>
          </p:spPr>
          <p:txBody>
            <a:bodyPr/>
            <a:lstStyle/>
            <a:p>
              <a:endParaRPr lang="en-US"/>
            </a:p>
          </p:txBody>
        </p:sp>
        <p:sp>
          <p:nvSpPr>
            <p:cNvPr id="78260" name="Freeform 436"/>
            <p:cNvSpPr>
              <a:spLocks/>
            </p:cNvSpPr>
            <p:nvPr/>
          </p:nvSpPr>
          <p:spPr bwMode="auto">
            <a:xfrm>
              <a:off x="909" y="3634"/>
              <a:ext cx="5" cy="4"/>
            </a:xfrm>
            <a:custGeom>
              <a:avLst/>
              <a:gdLst/>
              <a:ahLst/>
              <a:cxnLst>
                <a:cxn ang="0">
                  <a:pos x="0" y="3"/>
                </a:cxn>
                <a:cxn ang="0">
                  <a:pos x="4" y="3"/>
                </a:cxn>
                <a:cxn ang="0">
                  <a:pos x="4" y="0"/>
                </a:cxn>
                <a:cxn ang="0">
                  <a:pos x="0" y="0"/>
                </a:cxn>
                <a:cxn ang="0">
                  <a:pos x="0" y="3"/>
                </a:cxn>
              </a:cxnLst>
              <a:rect l="0" t="0" r="r" b="b"/>
              <a:pathLst>
                <a:path w="5" h="4">
                  <a:moveTo>
                    <a:pt x="0" y="3"/>
                  </a:moveTo>
                  <a:lnTo>
                    <a:pt x="4" y="3"/>
                  </a:lnTo>
                  <a:lnTo>
                    <a:pt x="4" y="0"/>
                  </a:lnTo>
                  <a:lnTo>
                    <a:pt x="0" y="0"/>
                  </a:lnTo>
                  <a:lnTo>
                    <a:pt x="0" y="3"/>
                  </a:lnTo>
                </a:path>
              </a:pathLst>
            </a:custGeom>
            <a:solidFill>
              <a:srgbClr val="B5B5B5"/>
            </a:solidFill>
            <a:ln w="12700" cap="rnd" cmpd="sng">
              <a:noFill/>
              <a:prstDash val="solid"/>
              <a:round/>
              <a:headEnd type="none" w="med" len="med"/>
              <a:tailEnd type="none" w="med" len="med"/>
            </a:ln>
            <a:effectLst/>
          </p:spPr>
          <p:txBody>
            <a:bodyPr/>
            <a:lstStyle/>
            <a:p>
              <a:endParaRPr lang="en-US"/>
            </a:p>
          </p:txBody>
        </p:sp>
        <p:sp>
          <p:nvSpPr>
            <p:cNvPr id="78261" name="Freeform 437"/>
            <p:cNvSpPr>
              <a:spLocks/>
            </p:cNvSpPr>
            <p:nvPr/>
          </p:nvSpPr>
          <p:spPr bwMode="auto">
            <a:xfrm>
              <a:off x="909" y="3636"/>
              <a:ext cx="5" cy="2"/>
            </a:xfrm>
            <a:custGeom>
              <a:avLst/>
              <a:gdLst/>
              <a:ahLst/>
              <a:cxnLst>
                <a:cxn ang="0">
                  <a:pos x="0" y="1"/>
                </a:cxn>
                <a:cxn ang="0">
                  <a:pos x="4" y="1"/>
                </a:cxn>
                <a:cxn ang="0">
                  <a:pos x="4" y="0"/>
                </a:cxn>
                <a:cxn ang="0">
                  <a:pos x="0" y="0"/>
                </a:cxn>
                <a:cxn ang="0">
                  <a:pos x="0" y="1"/>
                </a:cxn>
              </a:cxnLst>
              <a:rect l="0" t="0" r="r" b="b"/>
              <a:pathLst>
                <a:path w="5" h="2">
                  <a:moveTo>
                    <a:pt x="0" y="1"/>
                  </a:moveTo>
                  <a:lnTo>
                    <a:pt x="4" y="1"/>
                  </a:lnTo>
                  <a:lnTo>
                    <a:pt x="4" y="0"/>
                  </a:lnTo>
                  <a:lnTo>
                    <a:pt x="0" y="0"/>
                  </a:lnTo>
                  <a:lnTo>
                    <a:pt x="0" y="1"/>
                  </a:lnTo>
                </a:path>
              </a:pathLst>
            </a:custGeom>
            <a:solidFill>
              <a:srgbClr val="BABABA"/>
            </a:solidFill>
            <a:ln w="12700" cap="rnd" cmpd="sng">
              <a:noFill/>
              <a:prstDash val="solid"/>
              <a:round/>
              <a:headEnd type="none" w="med" len="med"/>
              <a:tailEnd type="none" w="med" len="med"/>
            </a:ln>
            <a:effectLst/>
          </p:spPr>
          <p:txBody>
            <a:bodyPr/>
            <a:lstStyle/>
            <a:p>
              <a:endParaRPr lang="en-US"/>
            </a:p>
          </p:txBody>
        </p:sp>
        <p:sp>
          <p:nvSpPr>
            <p:cNvPr id="78262" name="Freeform 438"/>
            <p:cNvSpPr>
              <a:spLocks/>
            </p:cNvSpPr>
            <p:nvPr/>
          </p:nvSpPr>
          <p:spPr bwMode="auto">
            <a:xfrm>
              <a:off x="909" y="3638"/>
              <a:ext cx="5" cy="2"/>
            </a:xfrm>
            <a:custGeom>
              <a:avLst/>
              <a:gdLst/>
              <a:ahLst/>
              <a:cxnLst>
                <a:cxn ang="0">
                  <a:pos x="4" y="0"/>
                </a:cxn>
                <a:cxn ang="0">
                  <a:pos x="4" y="1"/>
                </a:cxn>
                <a:cxn ang="0">
                  <a:pos x="0" y="1"/>
                </a:cxn>
                <a:cxn ang="0">
                  <a:pos x="0" y="0"/>
                </a:cxn>
                <a:cxn ang="0">
                  <a:pos x="4" y="0"/>
                </a:cxn>
              </a:cxnLst>
              <a:rect l="0" t="0" r="r" b="b"/>
              <a:pathLst>
                <a:path w="5" h="2">
                  <a:moveTo>
                    <a:pt x="4" y="0"/>
                  </a:moveTo>
                  <a:lnTo>
                    <a:pt x="4" y="1"/>
                  </a:lnTo>
                  <a:lnTo>
                    <a:pt x="0" y="1"/>
                  </a:lnTo>
                  <a:lnTo>
                    <a:pt x="0" y="0"/>
                  </a:lnTo>
                  <a:lnTo>
                    <a:pt x="4" y="0"/>
                  </a:lnTo>
                </a:path>
              </a:pathLst>
            </a:custGeom>
            <a:solidFill>
              <a:srgbClr val="BFBFBF"/>
            </a:solidFill>
            <a:ln w="12700" cap="rnd" cmpd="sng">
              <a:noFill/>
              <a:prstDash val="solid"/>
              <a:round/>
              <a:headEnd type="none" w="med" len="med"/>
              <a:tailEnd type="none" w="med" len="med"/>
            </a:ln>
            <a:effectLst/>
          </p:spPr>
          <p:txBody>
            <a:bodyPr/>
            <a:lstStyle/>
            <a:p>
              <a:endParaRPr lang="en-US"/>
            </a:p>
          </p:txBody>
        </p:sp>
        <p:sp>
          <p:nvSpPr>
            <p:cNvPr id="78263" name="Freeform 439"/>
            <p:cNvSpPr>
              <a:spLocks/>
            </p:cNvSpPr>
            <p:nvPr/>
          </p:nvSpPr>
          <p:spPr bwMode="auto">
            <a:xfrm>
              <a:off x="909" y="3641"/>
              <a:ext cx="5" cy="1"/>
            </a:xfrm>
            <a:custGeom>
              <a:avLst/>
              <a:gdLst/>
              <a:ahLst/>
              <a:cxnLst>
                <a:cxn ang="0">
                  <a:pos x="4" y="0"/>
                </a:cxn>
                <a:cxn ang="0">
                  <a:pos x="4" y="0"/>
                </a:cxn>
                <a:cxn ang="0">
                  <a:pos x="0" y="0"/>
                </a:cxn>
                <a:cxn ang="0">
                  <a:pos x="0" y="0"/>
                </a:cxn>
                <a:cxn ang="0">
                  <a:pos x="4" y="0"/>
                </a:cxn>
              </a:cxnLst>
              <a:rect l="0" t="0" r="r" b="b"/>
              <a:pathLst>
                <a:path w="5" h="1">
                  <a:moveTo>
                    <a:pt x="4" y="0"/>
                  </a:moveTo>
                  <a:lnTo>
                    <a:pt x="4" y="0"/>
                  </a:lnTo>
                  <a:lnTo>
                    <a:pt x="0" y="0"/>
                  </a:lnTo>
                  <a:lnTo>
                    <a:pt x="0" y="0"/>
                  </a:lnTo>
                  <a:lnTo>
                    <a:pt x="4" y="0"/>
                  </a:lnTo>
                </a:path>
              </a:pathLst>
            </a:custGeom>
            <a:solidFill>
              <a:srgbClr val="C2C2C2"/>
            </a:solidFill>
            <a:ln w="12700" cap="rnd" cmpd="sng">
              <a:noFill/>
              <a:prstDash val="solid"/>
              <a:round/>
              <a:headEnd type="none" w="med" len="med"/>
              <a:tailEnd type="none" w="med" len="med"/>
            </a:ln>
            <a:effectLst/>
          </p:spPr>
          <p:txBody>
            <a:bodyPr/>
            <a:lstStyle/>
            <a:p>
              <a:endParaRPr lang="en-US"/>
            </a:p>
          </p:txBody>
        </p:sp>
        <p:sp>
          <p:nvSpPr>
            <p:cNvPr id="78264" name="Freeform 440"/>
            <p:cNvSpPr>
              <a:spLocks/>
            </p:cNvSpPr>
            <p:nvPr/>
          </p:nvSpPr>
          <p:spPr bwMode="auto">
            <a:xfrm>
              <a:off x="909" y="3642"/>
              <a:ext cx="5" cy="2"/>
            </a:xfrm>
            <a:custGeom>
              <a:avLst/>
              <a:gdLst/>
              <a:ahLst/>
              <a:cxnLst>
                <a:cxn ang="0">
                  <a:pos x="4" y="0"/>
                </a:cxn>
                <a:cxn ang="0">
                  <a:pos x="4" y="1"/>
                </a:cxn>
                <a:cxn ang="0">
                  <a:pos x="0" y="1"/>
                </a:cxn>
                <a:cxn ang="0">
                  <a:pos x="0" y="0"/>
                </a:cxn>
                <a:cxn ang="0">
                  <a:pos x="4" y="0"/>
                </a:cxn>
              </a:cxnLst>
              <a:rect l="0" t="0" r="r" b="b"/>
              <a:pathLst>
                <a:path w="5" h="2">
                  <a:moveTo>
                    <a:pt x="4" y="0"/>
                  </a:moveTo>
                  <a:lnTo>
                    <a:pt x="4" y="1"/>
                  </a:lnTo>
                  <a:lnTo>
                    <a:pt x="0" y="1"/>
                  </a:lnTo>
                  <a:lnTo>
                    <a:pt x="0" y="0"/>
                  </a:lnTo>
                  <a:lnTo>
                    <a:pt x="4" y="0"/>
                  </a:lnTo>
                </a:path>
              </a:pathLst>
            </a:custGeom>
            <a:solidFill>
              <a:srgbClr val="C7C7C7"/>
            </a:solidFill>
            <a:ln w="12700" cap="rnd" cmpd="sng">
              <a:noFill/>
              <a:prstDash val="solid"/>
              <a:round/>
              <a:headEnd type="none" w="med" len="med"/>
              <a:tailEnd type="none" w="med" len="med"/>
            </a:ln>
            <a:effectLst/>
          </p:spPr>
          <p:txBody>
            <a:bodyPr/>
            <a:lstStyle/>
            <a:p>
              <a:endParaRPr lang="en-US"/>
            </a:p>
          </p:txBody>
        </p:sp>
        <p:sp>
          <p:nvSpPr>
            <p:cNvPr id="78265" name="Freeform 441"/>
            <p:cNvSpPr>
              <a:spLocks/>
            </p:cNvSpPr>
            <p:nvPr/>
          </p:nvSpPr>
          <p:spPr bwMode="auto">
            <a:xfrm>
              <a:off x="909" y="3645"/>
              <a:ext cx="5" cy="1"/>
            </a:xfrm>
            <a:custGeom>
              <a:avLst/>
              <a:gdLst/>
              <a:ahLst/>
              <a:cxnLst>
                <a:cxn ang="0">
                  <a:pos x="4" y="0"/>
                </a:cxn>
                <a:cxn ang="0">
                  <a:pos x="4" y="0"/>
                </a:cxn>
                <a:cxn ang="0">
                  <a:pos x="0" y="0"/>
                </a:cxn>
                <a:cxn ang="0">
                  <a:pos x="0" y="0"/>
                </a:cxn>
                <a:cxn ang="0">
                  <a:pos x="4" y="0"/>
                </a:cxn>
              </a:cxnLst>
              <a:rect l="0" t="0" r="r" b="b"/>
              <a:pathLst>
                <a:path w="5" h="1">
                  <a:moveTo>
                    <a:pt x="4" y="0"/>
                  </a:moveTo>
                  <a:lnTo>
                    <a:pt x="4" y="0"/>
                  </a:lnTo>
                  <a:lnTo>
                    <a:pt x="0" y="0"/>
                  </a:lnTo>
                  <a:lnTo>
                    <a:pt x="0" y="0"/>
                  </a:lnTo>
                  <a:lnTo>
                    <a:pt x="4" y="0"/>
                  </a:lnTo>
                </a:path>
              </a:pathLst>
            </a:custGeom>
            <a:solidFill>
              <a:srgbClr val="C9C9C9"/>
            </a:solidFill>
            <a:ln w="12700" cap="rnd" cmpd="sng">
              <a:noFill/>
              <a:prstDash val="solid"/>
              <a:round/>
              <a:headEnd type="none" w="med" len="med"/>
              <a:tailEnd type="none" w="med" len="med"/>
            </a:ln>
            <a:effectLst/>
          </p:spPr>
          <p:txBody>
            <a:bodyPr/>
            <a:lstStyle/>
            <a:p>
              <a:endParaRPr lang="en-US"/>
            </a:p>
          </p:txBody>
        </p:sp>
        <p:sp>
          <p:nvSpPr>
            <p:cNvPr id="78266" name="Freeform 442"/>
            <p:cNvSpPr>
              <a:spLocks/>
            </p:cNvSpPr>
            <p:nvPr/>
          </p:nvSpPr>
          <p:spPr bwMode="auto">
            <a:xfrm>
              <a:off x="909" y="3647"/>
              <a:ext cx="5" cy="1"/>
            </a:xfrm>
            <a:custGeom>
              <a:avLst/>
              <a:gdLst/>
              <a:ahLst/>
              <a:cxnLst>
                <a:cxn ang="0">
                  <a:pos x="4" y="0"/>
                </a:cxn>
                <a:cxn ang="0">
                  <a:pos x="4" y="0"/>
                </a:cxn>
                <a:cxn ang="0">
                  <a:pos x="0" y="0"/>
                </a:cxn>
                <a:cxn ang="0">
                  <a:pos x="0" y="0"/>
                </a:cxn>
                <a:cxn ang="0">
                  <a:pos x="4" y="0"/>
                </a:cxn>
              </a:cxnLst>
              <a:rect l="0" t="0" r="r" b="b"/>
              <a:pathLst>
                <a:path w="5" h="1">
                  <a:moveTo>
                    <a:pt x="4" y="0"/>
                  </a:moveTo>
                  <a:lnTo>
                    <a:pt x="4" y="0"/>
                  </a:lnTo>
                  <a:lnTo>
                    <a:pt x="0" y="0"/>
                  </a:lnTo>
                  <a:lnTo>
                    <a:pt x="0" y="0"/>
                  </a:lnTo>
                  <a:lnTo>
                    <a:pt x="4" y="0"/>
                  </a:lnTo>
                </a:path>
              </a:pathLst>
            </a:custGeom>
            <a:solidFill>
              <a:srgbClr val="CFCFCF"/>
            </a:solidFill>
            <a:ln w="12700" cap="rnd" cmpd="sng">
              <a:noFill/>
              <a:prstDash val="solid"/>
              <a:round/>
              <a:headEnd type="none" w="med" len="med"/>
              <a:tailEnd type="none" w="med" len="med"/>
            </a:ln>
            <a:effectLst/>
          </p:spPr>
          <p:txBody>
            <a:bodyPr/>
            <a:lstStyle/>
            <a:p>
              <a:endParaRPr lang="en-US"/>
            </a:p>
          </p:txBody>
        </p:sp>
        <p:sp>
          <p:nvSpPr>
            <p:cNvPr id="78267" name="Freeform 443"/>
            <p:cNvSpPr>
              <a:spLocks/>
            </p:cNvSpPr>
            <p:nvPr/>
          </p:nvSpPr>
          <p:spPr bwMode="auto">
            <a:xfrm>
              <a:off x="909" y="3650"/>
              <a:ext cx="5" cy="1"/>
            </a:xfrm>
            <a:custGeom>
              <a:avLst/>
              <a:gdLst/>
              <a:ahLst/>
              <a:cxnLst>
                <a:cxn ang="0">
                  <a:pos x="4" y="0"/>
                </a:cxn>
                <a:cxn ang="0">
                  <a:pos x="4" y="0"/>
                </a:cxn>
                <a:cxn ang="0">
                  <a:pos x="0" y="0"/>
                </a:cxn>
                <a:cxn ang="0">
                  <a:pos x="0" y="0"/>
                </a:cxn>
                <a:cxn ang="0">
                  <a:pos x="4" y="0"/>
                </a:cxn>
              </a:cxnLst>
              <a:rect l="0" t="0" r="r" b="b"/>
              <a:pathLst>
                <a:path w="5" h="1">
                  <a:moveTo>
                    <a:pt x="4" y="0"/>
                  </a:moveTo>
                  <a:lnTo>
                    <a:pt x="4" y="0"/>
                  </a:lnTo>
                  <a:lnTo>
                    <a:pt x="0" y="0"/>
                  </a:lnTo>
                  <a:lnTo>
                    <a:pt x="0" y="0"/>
                  </a:lnTo>
                  <a:lnTo>
                    <a:pt x="4" y="0"/>
                  </a:lnTo>
                </a:path>
              </a:pathLst>
            </a:custGeom>
            <a:solidFill>
              <a:srgbClr val="D1D1D1"/>
            </a:solidFill>
            <a:ln w="12700" cap="rnd" cmpd="sng">
              <a:noFill/>
              <a:prstDash val="solid"/>
              <a:round/>
              <a:headEnd type="none" w="med" len="med"/>
              <a:tailEnd type="none" w="med" len="med"/>
            </a:ln>
            <a:effectLst/>
          </p:spPr>
          <p:txBody>
            <a:bodyPr/>
            <a:lstStyle/>
            <a:p>
              <a:endParaRPr lang="en-US"/>
            </a:p>
          </p:txBody>
        </p:sp>
        <p:sp>
          <p:nvSpPr>
            <p:cNvPr id="78268" name="Freeform 444"/>
            <p:cNvSpPr>
              <a:spLocks/>
            </p:cNvSpPr>
            <p:nvPr/>
          </p:nvSpPr>
          <p:spPr bwMode="auto">
            <a:xfrm>
              <a:off x="909" y="3651"/>
              <a:ext cx="5" cy="2"/>
            </a:xfrm>
            <a:custGeom>
              <a:avLst/>
              <a:gdLst/>
              <a:ahLst/>
              <a:cxnLst>
                <a:cxn ang="0">
                  <a:pos x="4" y="0"/>
                </a:cxn>
                <a:cxn ang="0">
                  <a:pos x="4" y="1"/>
                </a:cxn>
                <a:cxn ang="0">
                  <a:pos x="0" y="1"/>
                </a:cxn>
                <a:cxn ang="0">
                  <a:pos x="0" y="0"/>
                </a:cxn>
                <a:cxn ang="0">
                  <a:pos x="4" y="0"/>
                </a:cxn>
              </a:cxnLst>
              <a:rect l="0" t="0" r="r" b="b"/>
              <a:pathLst>
                <a:path w="5" h="2">
                  <a:moveTo>
                    <a:pt x="4" y="0"/>
                  </a:moveTo>
                  <a:lnTo>
                    <a:pt x="4" y="1"/>
                  </a:lnTo>
                  <a:lnTo>
                    <a:pt x="0" y="1"/>
                  </a:lnTo>
                  <a:lnTo>
                    <a:pt x="0" y="0"/>
                  </a:lnTo>
                  <a:lnTo>
                    <a:pt x="4" y="0"/>
                  </a:lnTo>
                </a:path>
              </a:pathLst>
            </a:custGeom>
            <a:solidFill>
              <a:srgbClr val="D6D6D6"/>
            </a:solidFill>
            <a:ln w="12700" cap="rnd" cmpd="sng">
              <a:noFill/>
              <a:prstDash val="solid"/>
              <a:round/>
              <a:headEnd type="none" w="med" len="med"/>
              <a:tailEnd type="none" w="med" len="med"/>
            </a:ln>
            <a:effectLst/>
          </p:spPr>
          <p:txBody>
            <a:bodyPr/>
            <a:lstStyle/>
            <a:p>
              <a:endParaRPr lang="en-US"/>
            </a:p>
          </p:txBody>
        </p:sp>
        <p:sp>
          <p:nvSpPr>
            <p:cNvPr id="78269" name="Freeform 445"/>
            <p:cNvSpPr>
              <a:spLocks/>
            </p:cNvSpPr>
            <p:nvPr/>
          </p:nvSpPr>
          <p:spPr bwMode="auto">
            <a:xfrm>
              <a:off x="909" y="3654"/>
              <a:ext cx="5" cy="1"/>
            </a:xfrm>
            <a:custGeom>
              <a:avLst/>
              <a:gdLst/>
              <a:ahLst/>
              <a:cxnLst>
                <a:cxn ang="0">
                  <a:pos x="4" y="0"/>
                </a:cxn>
                <a:cxn ang="0">
                  <a:pos x="4" y="0"/>
                </a:cxn>
                <a:cxn ang="0">
                  <a:pos x="0" y="0"/>
                </a:cxn>
                <a:cxn ang="0">
                  <a:pos x="0" y="0"/>
                </a:cxn>
                <a:cxn ang="0">
                  <a:pos x="4" y="0"/>
                </a:cxn>
              </a:cxnLst>
              <a:rect l="0" t="0" r="r" b="b"/>
              <a:pathLst>
                <a:path w="5" h="1">
                  <a:moveTo>
                    <a:pt x="4" y="0"/>
                  </a:moveTo>
                  <a:lnTo>
                    <a:pt x="4" y="0"/>
                  </a:lnTo>
                  <a:lnTo>
                    <a:pt x="0" y="0"/>
                  </a:lnTo>
                  <a:lnTo>
                    <a:pt x="0" y="0"/>
                  </a:lnTo>
                  <a:lnTo>
                    <a:pt x="4" y="0"/>
                  </a:lnTo>
                </a:path>
              </a:pathLst>
            </a:custGeom>
            <a:solidFill>
              <a:srgbClr val="D9D9D9"/>
            </a:solidFill>
            <a:ln w="12700" cap="rnd" cmpd="sng">
              <a:noFill/>
              <a:prstDash val="solid"/>
              <a:round/>
              <a:headEnd type="none" w="med" len="med"/>
              <a:tailEnd type="none" w="med" len="med"/>
            </a:ln>
            <a:effectLst/>
          </p:spPr>
          <p:txBody>
            <a:bodyPr/>
            <a:lstStyle/>
            <a:p>
              <a:endParaRPr lang="en-US"/>
            </a:p>
          </p:txBody>
        </p:sp>
        <p:sp>
          <p:nvSpPr>
            <p:cNvPr id="78270" name="Freeform 446"/>
            <p:cNvSpPr>
              <a:spLocks/>
            </p:cNvSpPr>
            <p:nvPr/>
          </p:nvSpPr>
          <p:spPr bwMode="auto">
            <a:xfrm>
              <a:off x="909" y="3656"/>
              <a:ext cx="5" cy="1"/>
            </a:xfrm>
            <a:custGeom>
              <a:avLst/>
              <a:gdLst/>
              <a:ahLst/>
              <a:cxnLst>
                <a:cxn ang="0">
                  <a:pos x="4" y="0"/>
                </a:cxn>
                <a:cxn ang="0">
                  <a:pos x="4" y="0"/>
                </a:cxn>
                <a:cxn ang="0">
                  <a:pos x="0" y="0"/>
                </a:cxn>
                <a:cxn ang="0">
                  <a:pos x="0" y="0"/>
                </a:cxn>
                <a:cxn ang="0">
                  <a:pos x="4" y="0"/>
                </a:cxn>
              </a:cxnLst>
              <a:rect l="0" t="0" r="r" b="b"/>
              <a:pathLst>
                <a:path w="5" h="1">
                  <a:moveTo>
                    <a:pt x="4" y="0"/>
                  </a:moveTo>
                  <a:lnTo>
                    <a:pt x="4" y="0"/>
                  </a:lnTo>
                  <a:lnTo>
                    <a:pt x="0" y="0"/>
                  </a:lnTo>
                  <a:lnTo>
                    <a:pt x="0" y="0"/>
                  </a:lnTo>
                  <a:lnTo>
                    <a:pt x="4" y="0"/>
                  </a:lnTo>
                </a:path>
              </a:pathLst>
            </a:custGeom>
            <a:solidFill>
              <a:srgbClr val="DEDEDE"/>
            </a:solidFill>
            <a:ln w="12700" cap="rnd" cmpd="sng">
              <a:noFill/>
              <a:prstDash val="solid"/>
              <a:round/>
              <a:headEnd type="none" w="med" len="med"/>
              <a:tailEnd type="none" w="med" len="med"/>
            </a:ln>
            <a:effectLst/>
          </p:spPr>
          <p:txBody>
            <a:bodyPr/>
            <a:lstStyle/>
            <a:p>
              <a:endParaRPr lang="en-US"/>
            </a:p>
          </p:txBody>
        </p:sp>
        <p:sp>
          <p:nvSpPr>
            <p:cNvPr id="78271" name="Freeform 447"/>
            <p:cNvSpPr>
              <a:spLocks/>
            </p:cNvSpPr>
            <p:nvPr/>
          </p:nvSpPr>
          <p:spPr bwMode="auto">
            <a:xfrm>
              <a:off x="909" y="3658"/>
              <a:ext cx="5" cy="2"/>
            </a:xfrm>
            <a:custGeom>
              <a:avLst/>
              <a:gdLst/>
              <a:ahLst/>
              <a:cxnLst>
                <a:cxn ang="0">
                  <a:pos x="4" y="0"/>
                </a:cxn>
                <a:cxn ang="0">
                  <a:pos x="4" y="1"/>
                </a:cxn>
                <a:cxn ang="0">
                  <a:pos x="0" y="1"/>
                </a:cxn>
                <a:cxn ang="0">
                  <a:pos x="0" y="0"/>
                </a:cxn>
                <a:cxn ang="0">
                  <a:pos x="4" y="0"/>
                </a:cxn>
              </a:cxnLst>
              <a:rect l="0" t="0" r="r" b="b"/>
              <a:pathLst>
                <a:path w="5" h="2">
                  <a:moveTo>
                    <a:pt x="4" y="0"/>
                  </a:moveTo>
                  <a:lnTo>
                    <a:pt x="4" y="1"/>
                  </a:lnTo>
                  <a:lnTo>
                    <a:pt x="0" y="1"/>
                  </a:lnTo>
                  <a:lnTo>
                    <a:pt x="0" y="0"/>
                  </a:lnTo>
                  <a:lnTo>
                    <a:pt x="4" y="0"/>
                  </a:lnTo>
                </a:path>
              </a:pathLst>
            </a:custGeom>
            <a:solidFill>
              <a:srgbClr val="E3E3E3"/>
            </a:solidFill>
            <a:ln w="12700" cap="rnd" cmpd="sng">
              <a:noFill/>
              <a:prstDash val="solid"/>
              <a:round/>
              <a:headEnd type="none" w="med" len="med"/>
              <a:tailEnd type="none" w="med" len="med"/>
            </a:ln>
            <a:effectLst/>
          </p:spPr>
          <p:txBody>
            <a:bodyPr/>
            <a:lstStyle/>
            <a:p>
              <a:endParaRPr lang="en-US"/>
            </a:p>
          </p:txBody>
        </p:sp>
        <p:sp>
          <p:nvSpPr>
            <p:cNvPr id="78272" name="Freeform 448"/>
            <p:cNvSpPr>
              <a:spLocks/>
            </p:cNvSpPr>
            <p:nvPr/>
          </p:nvSpPr>
          <p:spPr bwMode="auto">
            <a:xfrm>
              <a:off x="909" y="3660"/>
              <a:ext cx="5" cy="2"/>
            </a:xfrm>
            <a:custGeom>
              <a:avLst/>
              <a:gdLst/>
              <a:ahLst/>
              <a:cxnLst>
                <a:cxn ang="0">
                  <a:pos x="4" y="0"/>
                </a:cxn>
                <a:cxn ang="0">
                  <a:pos x="4" y="1"/>
                </a:cxn>
                <a:cxn ang="0">
                  <a:pos x="0" y="1"/>
                </a:cxn>
                <a:cxn ang="0">
                  <a:pos x="0" y="0"/>
                </a:cxn>
                <a:cxn ang="0">
                  <a:pos x="4" y="0"/>
                </a:cxn>
              </a:cxnLst>
              <a:rect l="0" t="0" r="r" b="b"/>
              <a:pathLst>
                <a:path w="5" h="2">
                  <a:moveTo>
                    <a:pt x="4" y="0"/>
                  </a:moveTo>
                  <a:lnTo>
                    <a:pt x="4" y="1"/>
                  </a:lnTo>
                  <a:lnTo>
                    <a:pt x="0" y="1"/>
                  </a:lnTo>
                  <a:lnTo>
                    <a:pt x="0" y="0"/>
                  </a:lnTo>
                  <a:lnTo>
                    <a:pt x="4" y="0"/>
                  </a:lnTo>
                </a:path>
              </a:pathLst>
            </a:custGeom>
            <a:solidFill>
              <a:srgbClr val="E5E5E5"/>
            </a:solidFill>
            <a:ln w="12700" cap="rnd" cmpd="sng">
              <a:noFill/>
              <a:prstDash val="solid"/>
              <a:round/>
              <a:headEnd type="none" w="med" len="med"/>
              <a:tailEnd type="none" w="med" len="med"/>
            </a:ln>
            <a:effectLst/>
          </p:spPr>
          <p:txBody>
            <a:bodyPr/>
            <a:lstStyle/>
            <a:p>
              <a:endParaRPr lang="en-US"/>
            </a:p>
          </p:txBody>
        </p:sp>
        <p:sp>
          <p:nvSpPr>
            <p:cNvPr id="78273" name="Freeform 449"/>
            <p:cNvSpPr>
              <a:spLocks/>
            </p:cNvSpPr>
            <p:nvPr/>
          </p:nvSpPr>
          <p:spPr bwMode="auto">
            <a:xfrm>
              <a:off x="909" y="3663"/>
              <a:ext cx="5" cy="1"/>
            </a:xfrm>
            <a:custGeom>
              <a:avLst/>
              <a:gdLst/>
              <a:ahLst/>
              <a:cxnLst>
                <a:cxn ang="0">
                  <a:pos x="4" y="0"/>
                </a:cxn>
                <a:cxn ang="0">
                  <a:pos x="4" y="0"/>
                </a:cxn>
                <a:cxn ang="0">
                  <a:pos x="0" y="0"/>
                </a:cxn>
                <a:cxn ang="0">
                  <a:pos x="0" y="0"/>
                </a:cxn>
                <a:cxn ang="0">
                  <a:pos x="4" y="0"/>
                </a:cxn>
              </a:cxnLst>
              <a:rect l="0" t="0" r="r" b="b"/>
              <a:pathLst>
                <a:path w="5" h="1">
                  <a:moveTo>
                    <a:pt x="4" y="0"/>
                  </a:moveTo>
                  <a:lnTo>
                    <a:pt x="4" y="0"/>
                  </a:lnTo>
                  <a:lnTo>
                    <a:pt x="0" y="0"/>
                  </a:lnTo>
                  <a:lnTo>
                    <a:pt x="0" y="0"/>
                  </a:lnTo>
                  <a:lnTo>
                    <a:pt x="4" y="0"/>
                  </a:lnTo>
                </a:path>
              </a:pathLst>
            </a:custGeom>
            <a:solidFill>
              <a:srgbClr val="EBEBEB"/>
            </a:solidFill>
            <a:ln w="12700" cap="rnd" cmpd="sng">
              <a:noFill/>
              <a:prstDash val="solid"/>
              <a:round/>
              <a:headEnd type="none" w="med" len="med"/>
              <a:tailEnd type="none" w="med" len="med"/>
            </a:ln>
            <a:effectLst/>
          </p:spPr>
          <p:txBody>
            <a:bodyPr/>
            <a:lstStyle/>
            <a:p>
              <a:endParaRPr lang="en-US"/>
            </a:p>
          </p:txBody>
        </p:sp>
        <p:sp>
          <p:nvSpPr>
            <p:cNvPr id="78274" name="Freeform 450"/>
            <p:cNvSpPr>
              <a:spLocks/>
            </p:cNvSpPr>
            <p:nvPr/>
          </p:nvSpPr>
          <p:spPr bwMode="auto">
            <a:xfrm>
              <a:off x="909" y="3664"/>
              <a:ext cx="5" cy="2"/>
            </a:xfrm>
            <a:custGeom>
              <a:avLst/>
              <a:gdLst/>
              <a:ahLst/>
              <a:cxnLst>
                <a:cxn ang="0">
                  <a:pos x="4" y="0"/>
                </a:cxn>
                <a:cxn ang="0">
                  <a:pos x="4" y="1"/>
                </a:cxn>
                <a:cxn ang="0">
                  <a:pos x="0" y="1"/>
                </a:cxn>
                <a:cxn ang="0">
                  <a:pos x="0" y="0"/>
                </a:cxn>
                <a:cxn ang="0">
                  <a:pos x="4" y="0"/>
                </a:cxn>
              </a:cxnLst>
              <a:rect l="0" t="0" r="r" b="b"/>
              <a:pathLst>
                <a:path w="5" h="2">
                  <a:moveTo>
                    <a:pt x="4" y="0"/>
                  </a:moveTo>
                  <a:lnTo>
                    <a:pt x="4" y="1"/>
                  </a:lnTo>
                  <a:lnTo>
                    <a:pt x="0" y="1"/>
                  </a:lnTo>
                  <a:lnTo>
                    <a:pt x="0" y="0"/>
                  </a:lnTo>
                  <a:lnTo>
                    <a:pt x="4" y="0"/>
                  </a:lnTo>
                </a:path>
              </a:pathLst>
            </a:custGeom>
            <a:solidFill>
              <a:srgbClr val="EDEDED"/>
            </a:solidFill>
            <a:ln w="12700" cap="rnd" cmpd="sng">
              <a:noFill/>
              <a:prstDash val="solid"/>
              <a:round/>
              <a:headEnd type="none" w="med" len="med"/>
              <a:tailEnd type="none" w="med" len="med"/>
            </a:ln>
            <a:effectLst/>
          </p:spPr>
          <p:txBody>
            <a:bodyPr/>
            <a:lstStyle/>
            <a:p>
              <a:endParaRPr lang="en-US"/>
            </a:p>
          </p:txBody>
        </p:sp>
        <p:sp>
          <p:nvSpPr>
            <p:cNvPr id="78275" name="Freeform 451"/>
            <p:cNvSpPr>
              <a:spLocks/>
            </p:cNvSpPr>
            <p:nvPr/>
          </p:nvSpPr>
          <p:spPr bwMode="auto">
            <a:xfrm>
              <a:off x="909" y="3667"/>
              <a:ext cx="5" cy="1"/>
            </a:xfrm>
            <a:custGeom>
              <a:avLst/>
              <a:gdLst/>
              <a:ahLst/>
              <a:cxnLst>
                <a:cxn ang="0">
                  <a:pos x="4" y="0"/>
                </a:cxn>
                <a:cxn ang="0">
                  <a:pos x="4" y="0"/>
                </a:cxn>
                <a:cxn ang="0">
                  <a:pos x="0" y="0"/>
                </a:cxn>
                <a:cxn ang="0">
                  <a:pos x="0" y="0"/>
                </a:cxn>
                <a:cxn ang="0">
                  <a:pos x="4" y="0"/>
                </a:cxn>
              </a:cxnLst>
              <a:rect l="0" t="0" r="r" b="b"/>
              <a:pathLst>
                <a:path w="5" h="1">
                  <a:moveTo>
                    <a:pt x="4" y="0"/>
                  </a:moveTo>
                  <a:lnTo>
                    <a:pt x="4" y="0"/>
                  </a:lnTo>
                  <a:lnTo>
                    <a:pt x="0" y="0"/>
                  </a:lnTo>
                  <a:lnTo>
                    <a:pt x="0" y="0"/>
                  </a:lnTo>
                  <a:lnTo>
                    <a:pt x="4" y="0"/>
                  </a:lnTo>
                </a:path>
              </a:pathLst>
            </a:custGeom>
            <a:solidFill>
              <a:srgbClr val="F2F2F2"/>
            </a:solidFill>
            <a:ln w="12700" cap="rnd" cmpd="sng">
              <a:noFill/>
              <a:prstDash val="solid"/>
              <a:round/>
              <a:headEnd type="none" w="med" len="med"/>
              <a:tailEnd type="none" w="med" len="med"/>
            </a:ln>
            <a:effectLst/>
          </p:spPr>
          <p:txBody>
            <a:bodyPr/>
            <a:lstStyle/>
            <a:p>
              <a:endParaRPr lang="en-US"/>
            </a:p>
          </p:txBody>
        </p:sp>
        <p:sp>
          <p:nvSpPr>
            <p:cNvPr id="78276" name="Freeform 452"/>
            <p:cNvSpPr>
              <a:spLocks/>
            </p:cNvSpPr>
            <p:nvPr/>
          </p:nvSpPr>
          <p:spPr bwMode="auto">
            <a:xfrm>
              <a:off x="909" y="3667"/>
              <a:ext cx="5" cy="3"/>
            </a:xfrm>
            <a:custGeom>
              <a:avLst/>
              <a:gdLst/>
              <a:ahLst/>
              <a:cxnLst>
                <a:cxn ang="0">
                  <a:pos x="4" y="2"/>
                </a:cxn>
                <a:cxn ang="0">
                  <a:pos x="4" y="0"/>
                </a:cxn>
                <a:cxn ang="0">
                  <a:pos x="0" y="0"/>
                </a:cxn>
                <a:cxn ang="0">
                  <a:pos x="0" y="2"/>
                </a:cxn>
                <a:cxn ang="0">
                  <a:pos x="4" y="2"/>
                </a:cxn>
              </a:cxnLst>
              <a:rect l="0" t="0" r="r" b="b"/>
              <a:pathLst>
                <a:path w="5" h="3">
                  <a:moveTo>
                    <a:pt x="4" y="2"/>
                  </a:moveTo>
                  <a:lnTo>
                    <a:pt x="4" y="0"/>
                  </a:lnTo>
                  <a:lnTo>
                    <a:pt x="0" y="0"/>
                  </a:lnTo>
                  <a:lnTo>
                    <a:pt x="0" y="2"/>
                  </a:lnTo>
                  <a:lnTo>
                    <a:pt x="4" y="2"/>
                  </a:lnTo>
                </a:path>
              </a:pathLst>
            </a:custGeom>
            <a:solidFill>
              <a:srgbClr val="F5F5F5"/>
            </a:solidFill>
            <a:ln w="12700" cap="rnd" cmpd="sng">
              <a:noFill/>
              <a:prstDash val="solid"/>
              <a:round/>
              <a:headEnd type="none" w="med" len="med"/>
              <a:tailEnd type="none" w="med" len="med"/>
            </a:ln>
            <a:effectLst/>
          </p:spPr>
          <p:txBody>
            <a:bodyPr/>
            <a:lstStyle/>
            <a:p>
              <a:endParaRPr lang="en-US"/>
            </a:p>
          </p:txBody>
        </p:sp>
        <p:sp>
          <p:nvSpPr>
            <p:cNvPr id="78277" name="Freeform 453"/>
            <p:cNvSpPr>
              <a:spLocks/>
            </p:cNvSpPr>
            <p:nvPr/>
          </p:nvSpPr>
          <p:spPr bwMode="auto">
            <a:xfrm>
              <a:off x="939" y="3633"/>
              <a:ext cx="3" cy="4"/>
            </a:xfrm>
            <a:custGeom>
              <a:avLst/>
              <a:gdLst/>
              <a:ahLst/>
              <a:cxnLst>
                <a:cxn ang="0">
                  <a:pos x="0" y="3"/>
                </a:cxn>
                <a:cxn ang="0">
                  <a:pos x="2" y="3"/>
                </a:cxn>
                <a:cxn ang="0">
                  <a:pos x="2" y="0"/>
                </a:cxn>
                <a:cxn ang="0">
                  <a:pos x="0" y="0"/>
                </a:cxn>
                <a:cxn ang="0">
                  <a:pos x="0" y="3"/>
                </a:cxn>
              </a:cxnLst>
              <a:rect l="0" t="0" r="r" b="b"/>
              <a:pathLst>
                <a:path w="3" h="4">
                  <a:moveTo>
                    <a:pt x="0" y="3"/>
                  </a:moveTo>
                  <a:lnTo>
                    <a:pt x="2" y="3"/>
                  </a:lnTo>
                  <a:lnTo>
                    <a:pt x="2" y="0"/>
                  </a:lnTo>
                  <a:lnTo>
                    <a:pt x="0" y="0"/>
                  </a:lnTo>
                  <a:lnTo>
                    <a:pt x="0" y="3"/>
                  </a:lnTo>
                </a:path>
              </a:pathLst>
            </a:custGeom>
            <a:solidFill>
              <a:srgbClr val="B5B5B5"/>
            </a:solidFill>
            <a:ln w="12700" cap="rnd" cmpd="sng">
              <a:noFill/>
              <a:prstDash val="solid"/>
              <a:round/>
              <a:headEnd type="none" w="med" len="med"/>
              <a:tailEnd type="none" w="med" len="med"/>
            </a:ln>
            <a:effectLst/>
          </p:spPr>
          <p:txBody>
            <a:bodyPr/>
            <a:lstStyle/>
            <a:p>
              <a:endParaRPr lang="en-US"/>
            </a:p>
          </p:txBody>
        </p:sp>
        <p:sp>
          <p:nvSpPr>
            <p:cNvPr id="78278" name="Freeform 454"/>
            <p:cNvSpPr>
              <a:spLocks/>
            </p:cNvSpPr>
            <p:nvPr/>
          </p:nvSpPr>
          <p:spPr bwMode="auto">
            <a:xfrm>
              <a:off x="939" y="3635"/>
              <a:ext cx="3" cy="2"/>
            </a:xfrm>
            <a:custGeom>
              <a:avLst/>
              <a:gdLst/>
              <a:ahLst/>
              <a:cxnLst>
                <a:cxn ang="0">
                  <a:pos x="0" y="1"/>
                </a:cxn>
                <a:cxn ang="0">
                  <a:pos x="2" y="1"/>
                </a:cxn>
                <a:cxn ang="0">
                  <a:pos x="2" y="0"/>
                </a:cxn>
                <a:cxn ang="0">
                  <a:pos x="0" y="0"/>
                </a:cxn>
                <a:cxn ang="0">
                  <a:pos x="0" y="1"/>
                </a:cxn>
              </a:cxnLst>
              <a:rect l="0" t="0" r="r" b="b"/>
              <a:pathLst>
                <a:path w="3" h="2">
                  <a:moveTo>
                    <a:pt x="0" y="1"/>
                  </a:moveTo>
                  <a:lnTo>
                    <a:pt x="2" y="1"/>
                  </a:lnTo>
                  <a:lnTo>
                    <a:pt x="2" y="0"/>
                  </a:lnTo>
                  <a:lnTo>
                    <a:pt x="0" y="0"/>
                  </a:lnTo>
                  <a:lnTo>
                    <a:pt x="0" y="1"/>
                  </a:lnTo>
                </a:path>
              </a:pathLst>
            </a:custGeom>
            <a:solidFill>
              <a:srgbClr val="BABABA"/>
            </a:solidFill>
            <a:ln w="12700" cap="rnd" cmpd="sng">
              <a:noFill/>
              <a:prstDash val="solid"/>
              <a:round/>
              <a:headEnd type="none" w="med" len="med"/>
              <a:tailEnd type="none" w="med" len="med"/>
            </a:ln>
            <a:effectLst/>
          </p:spPr>
          <p:txBody>
            <a:bodyPr/>
            <a:lstStyle/>
            <a:p>
              <a:endParaRPr lang="en-US"/>
            </a:p>
          </p:txBody>
        </p:sp>
        <p:sp>
          <p:nvSpPr>
            <p:cNvPr id="78279" name="Freeform 455"/>
            <p:cNvSpPr>
              <a:spLocks/>
            </p:cNvSpPr>
            <p:nvPr/>
          </p:nvSpPr>
          <p:spPr bwMode="auto">
            <a:xfrm>
              <a:off x="939" y="3637"/>
              <a:ext cx="3" cy="2"/>
            </a:xfrm>
            <a:custGeom>
              <a:avLst/>
              <a:gdLst/>
              <a:ahLst/>
              <a:cxnLst>
                <a:cxn ang="0">
                  <a:pos x="2" y="0"/>
                </a:cxn>
                <a:cxn ang="0">
                  <a:pos x="2" y="1"/>
                </a:cxn>
                <a:cxn ang="0">
                  <a:pos x="0" y="1"/>
                </a:cxn>
                <a:cxn ang="0">
                  <a:pos x="0" y="0"/>
                </a:cxn>
                <a:cxn ang="0">
                  <a:pos x="2" y="0"/>
                </a:cxn>
              </a:cxnLst>
              <a:rect l="0" t="0" r="r" b="b"/>
              <a:pathLst>
                <a:path w="3" h="2">
                  <a:moveTo>
                    <a:pt x="2" y="0"/>
                  </a:moveTo>
                  <a:lnTo>
                    <a:pt x="2" y="1"/>
                  </a:lnTo>
                  <a:lnTo>
                    <a:pt x="0" y="1"/>
                  </a:lnTo>
                  <a:lnTo>
                    <a:pt x="0" y="0"/>
                  </a:lnTo>
                  <a:lnTo>
                    <a:pt x="2" y="0"/>
                  </a:lnTo>
                </a:path>
              </a:pathLst>
            </a:custGeom>
            <a:solidFill>
              <a:srgbClr val="BFBFBF"/>
            </a:solidFill>
            <a:ln w="12700" cap="rnd" cmpd="sng">
              <a:noFill/>
              <a:prstDash val="solid"/>
              <a:round/>
              <a:headEnd type="none" w="med" len="med"/>
              <a:tailEnd type="none" w="med" len="med"/>
            </a:ln>
            <a:effectLst/>
          </p:spPr>
          <p:txBody>
            <a:bodyPr/>
            <a:lstStyle/>
            <a:p>
              <a:endParaRPr lang="en-US"/>
            </a:p>
          </p:txBody>
        </p:sp>
        <p:sp>
          <p:nvSpPr>
            <p:cNvPr id="78280" name="Freeform 456"/>
            <p:cNvSpPr>
              <a:spLocks/>
            </p:cNvSpPr>
            <p:nvPr/>
          </p:nvSpPr>
          <p:spPr bwMode="auto">
            <a:xfrm>
              <a:off x="939" y="3640"/>
              <a:ext cx="3" cy="1"/>
            </a:xfrm>
            <a:custGeom>
              <a:avLst/>
              <a:gdLst/>
              <a:ahLst/>
              <a:cxnLst>
                <a:cxn ang="0">
                  <a:pos x="2" y="0"/>
                </a:cxn>
                <a:cxn ang="0">
                  <a:pos x="2" y="0"/>
                </a:cxn>
                <a:cxn ang="0">
                  <a:pos x="0" y="0"/>
                </a:cxn>
                <a:cxn ang="0">
                  <a:pos x="0" y="0"/>
                </a:cxn>
                <a:cxn ang="0">
                  <a:pos x="2" y="0"/>
                </a:cxn>
              </a:cxnLst>
              <a:rect l="0" t="0" r="r" b="b"/>
              <a:pathLst>
                <a:path w="3" h="1">
                  <a:moveTo>
                    <a:pt x="2" y="0"/>
                  </a:moveTo>
                  <a:lnTo>
                    <a:pt x="2" y="0"/>
                  </a:lnTo>
                  <a:lnTo>
                    <a:pt x="0" y="0"/>
                  </a:lnTo>
                  <a:lnTo>
                    <a:pt x="0" y="0"/>
                  </a:lnTo>
                  <a:lnTo>
                    <a:pt x="2" y="0"/>
                  </a:lnTo>
                </a:path>
              </a:pathLst>
            </a:custGeom>
            <a:solidFill>
              <a:srgbClr val="C2C2C2"/>
            </a:solidFill>
            <a:ln w="12700" cap="rnd" cmpd="sng">
              <a:noFill/>
              <a:prstDash val="solid"/>
              <a:round/>
              <a:headEnd type="none" w="med" len="med"/>
              <a:tailEnd type="none" w="med" len="med"/>
            </a:ln>
            <a:effectLst/>
          </p:spPr>
          <p:txBody>
            <a:bodyPr/>
            <a:lstStyle/>
            <a:p>
              <a:endParaRPr lang="en-US"/>
            </a:p>
          </p:txBody>
        </p:sp>
        <p:sp>
          <p:nvSpPr>
            <p:cNvPr id="78281" name="Freeform 457"/>
            <p:cNvSpPr>
              <a:spLocks/>
            </p:cNvSpPr>
            <p:nvPr/>
          </p:nvSpPr>
          <p:spPr bwMode="auto">
            <a:xfrm>
              <a:off x="939" y="3641"/>
              <a:ext cx="3" cy="2"/>
            </a:xfrm>
            <a:custGeom>
              <a:avLst/>
              <a:gdLst/>
              <a:ahLst/>
              <a:cxnLst>
                <a:cxn ang="0">
                  <a:pos x="2" y="0"/>
                </a:cxn>
                <a:cxn ang="0">
                  <a:pos x="2" y="1"/>
                </a:cxn>
                <a:cxn ang="0">
                  <a:pos x="0" y="1"/>
                </a:cxn>
                <a:cxn ang="0">
                  <a:pos x="0" y="0"/>
                </a:cxn>
                <a:cxn ang="0">
                  <a:pos x="2" y="0"/>
                </a:cxn>
              </a:cxnLst>
              <a:rect l="0" t="0" r="r" b="b"/>
              <a:pathLst>
                <a:path w="3" h="2">
                  <a:moveTo>
                    <a:pt x="2" y="0"/>
                  </a:moveTo>
                  <a:lnTo>
                    <a:pt x="2" y="1"/>
                  </a:lnTo>
                  <a:lnTo>
                    <a:pt x="0" y="1"/>
                  </a:lnTo>
                  <a:lnTo>
                    <a:pt x="0" y="0"/>
                  </a:lnTo>
                  <a:lnTo>
                    <a:pt x="2" y="0"/>
                  </a:lnTo>
                </a:path>
              </a:pathLst>
            </a:custGeom>
            <a:solidFill>
              <a:srgbClr val="C7C7C7"/>
            </a:solidFill>
            <a:ln w="12700" cap="rnd" cmpd="sng">
              <a:noFill/>
              <a:prstDash val="solid"/>
              <a:round/>
              <a:headEnd type="none" w="med" len="med"/>
              <a:tailEnd type="none" w="med" len="med"/>
            </a:ln>
            <a:effectLst/>
          </p:spPr>
          <p:txBody>
            <a:bodyPr/>
            <a:lstStyle/>
            <a:p>
              <a:endParaRPr lang="en-US"/>
            </a:p>
          </p:txBody>
        </p:sp>
        <p:sp>
          <p:nvSpPr>
            <p:cNvPr id="78282" name="Freeform 458"/>
            <p:cNvSpPr>
              <a:spLocks/>
            </p:cNvSpPr>
            <p:nvPr/>
          </p:nvSpPr>
          <p:spPr bwMode="auto">
            <a:xfrm>
              <a:off x="939" y="3644"/>
              <a:ext cx="3" cy="2"/>
            </a:xfrm>
            <a:custGeom>
              <a:avLst/>
              <a:gdLst/>
              <a:ahLst/>
              <a:cxnLst>
                <a:cxn ang="0">
                  <a:pos x="2" y="0"/>
                </a:cxn>
                <a:cxn ang="0">
                  <a:pos x="2" y="1"/>
                </a:cxn>
                <a:cxn ang="0">
                  <a:pos x="0" y="1"/>
                </a:cxn>
                <a:cxn ang="0">
                  <a:pos x="0" y="0"/>
                </a:cxn>
                <a:cxn ang="0">
                  <a:pos x="2" y="0"/>
                </a:cxn>
              </a:cxnLst>
              <a:rect l="0" t="0" r="r" b="b"/>
              <a:pathLst>
                <a:path w="3" h="2">
                  <a:moveTo>
                    <a:pt x="2" y="0"/>
                  </a:moveTo>
                  <a:lnTo>
                    <a:pt x="2" y="1"/>
                  </a:lnTo>
                  <a:lnTo>
                    <a:pt x="0" y="1"/>
                  </a:lnTo>
                  <a:lnTo>
                    <a:pt x="0" y="0"/>
                  </a:lnTo>
                  <a:lnTo>
                    <a:pt x="2" y="0"/>
                  </a:lnTo>
                </a:path>
              </a:pathLst>
            </a:custGeom>
            <a:solidFill>
              <a:srgbClr val="C9C9C9"/>
            </a:solidFill>
            <a:ln w="12700" cap="rnd" cmpd="sng">
              <a:noFill/>
              <a:prstDash val="solid"/>
              <a:round/>
              <a:headEnd type="none" w="med" len="med"/>
              <a:tailEnd type="none" w="med" len="med"/>
            </a:ln>
            <a:effectLst/>
          </p:spPr>
          <p:txBody>
            <a:bodyPr/>
            <a:lstStyle/>
            <a:p>
              <a:endParaRPr lang="en-US"/>
            </a:p>
          </p:txBody>
        </p:sp>
        <p:sp>
          <p:nvSpPr>
            <p:cNvPr id="78283" name="Freeform 459"/>
            <p:cNvSpPr>
              <a:spLocks/>
            </p:cNvSpPr>
            <p:nvPr/>
          </p:nvSpPr>
          <p:spPr bwMode="auto">
            <a:xfrm>
              <a:off x="939" y="3646"/>
              <a:ext cx="3" cy="1"/>
            </a:xfrm>
            <a:custGeom>
              <a:avLst/>
              <a:gdLst/>
              <a:ahLst/>
              <a:cxnLst>
                <a:cxn ang="0">
                  <a:pos x="2" y="0"/>
                </a:cxn>
                <a:cxn ang="0">
                  <a:pos x="2" y="0"/>
                </a:cxn>
                <a:cxn ang="0">
                  <a:pos x="0" y="0"/>
                </a:cxn>
                <a:cxn ang="0">
                  <a:pos x="0" y="0"/>
                </a:cxn>
                <a:cxn ang="0">
                  <a:pos x="2" y="0"/>
                </a:cxn>
              </a:cxnLst>
              <a:rect l="0" t="0" r="r" b="b"/>
              <a:pathLst>
                <a:path w="3" h="1">
                  <a:moveTo>
                    <a:pt x="2" y="0"/>
                  </a:moveTo>
                  <a:lnTo>
                    <a:pt x="2" y="0"/>
                  </a:lnTo>
                  <a:lnTo>
                    <a:pt x="0" y="0"/>
                  </a:lnTo>
                  <a:lnTo>
                    <a:pt x="0" y="0"/>
                  </a:lnTo>
                  <a:lnTo>
                    <a:pt x="2" y="0"/>
                  </a:lnTo>
                </a:path>
              </a:pathLst>
            </a:custGeom>
            <a:solidFill>
              <a:srgbClr val="CFCFCF"/>
            </a:solidFill>
            <a:ln w="12700" cap="rnd" cmpd="sng">
              <a:noFill/>
              <a:prstDash val="solid"/>
              <a:round/>
              <a:headEnd type="none" w="med" len="med"/>
              <a:tailEnd type="none" w="med" len="med"/>
            </a:ln>
            <a:effectLst/>
          </p:spPr>
          <p:txBody>
            <a:bodyPr/>
            <a:lstStyle/>
            <a:p>
              <a:endParaRPr lang="en-US"/>
            </a:p>
          </p:txBody>
        </p:sp>
        <p:sp>
          <p:nvSpPr>
            <p:cNvPr id="78284" name="Freeform 460"/>
            <p:cNvSpPr>
              <a:spLocks/>
            </p:cNvSpPr>
            <p:nvPr/>
          </p:nvSpPr>
          <p:spPr bwMode="auto">
            <a:xfrm>
              <a:off x="939" y="3649"/>
              <a:ext cx="3" cy="1"/>
            </a:xfrm>
            <a:custGeom>
              <a:avLst/>
              <a:gdLst/>
              <a:ahLst/>
              <a:cxnLst>
                <a:cxn ang="0">
                  <a:pos x="2" y="0"/>
                </a:cxn>
                <a:cxn ang="0">
                  <a:pos x="2" y="0"/>
                </a:cxn>
                <a:cxn ang="0">
                  <a:pos x="0" y="0"/>
                </a:cxn>
                <a:cxn ang="0">
                  <a:pos x="0" y="0"/>
                </a:cxn>
                <a:cxn ang="0">
                  <a:pos x="2" y="0"/>
                </a:cxn>
              </a:cxnLst>
              <a:rect l="0" t="0" r="r" b="b"/>
              <a:pathLst>
                <a:path w="3" h="1">
                  <a:moveTo>
                    <a:pt x="2" y="0"/>
                  </a:moveTo>
                  <a:lnTo>
                    <a:pt x="2" y="0"/>
                  </a:lnTo>
                  <a:lnTo>
                    <a:pt x="0" y="0"/>
                  </a:lnTo>
                  <a:lnTo>
                    <a:pt x="0" y="0"/>
                  </a:lnTo>
                  <a:lnTo>
                    <a:pt x="2" y="0"/>
                  </a:lnTo>
                </a:path>
              </a:pathLst>
            </a:custGeom>
            <a:solidFill>
              <a:srgbClr val="D1D1D1"/>
            </a:solidFill>
            <a:ln w="12700" cap="rnd" cmpd="sng">
              <a:noFill/>
              <a:prstDash val="solid"/>
              <a:round/>
              <a:headEnd type="none" w="med" len="med"/>
              <a:tailEnd type="none" w="med" len="med"/>
            </a:ln>
            <a:effectLst/>
          </p:spPr>
          <p:txBody>
            <a:bodyPr/>
            <a:lstStyle/>
            <a:p>
              <a:endParaRPr lang="en-US"/>
            </a:p>
          </p:txBody>
        </p:sp>
        <p:sp>
          <p:nvSpPr>
            <p:cNvPr id="78285" name="Freeform 461"/>
            <p:cNvSpPr>
              <a:spLocks/>
            </p:cNvSpPr>
            <p:nvPr/>
          </p:nvSpPr>
          <p:spPr bwMode="auto">
            <a:xfrm>
              <a:off x="939" y="3650"/>
              <a:ext cx="3" cy="2"/>
            </a:xfrm>
            <a:custGeom>
              <a:avLst/>
              <a:gdLst/>
              <a:ahLst/>
              <a:cxnLst>
                <a:cxn ang="0">
                  <a:pos x="2" y="0"/>
                </a:cxn>
                <a:cxn ang="0">
                  <a:pos x="2" y="1"/>
                </a:cxn>
                <a:cxn ang="0">
                  <a:pos x="0" y="1"/>
                </a:cxn>
                <a:cxn ang="0">
                  <a:pos x="0" y="0"/>
                </a:cxn>
                <a:cxn ang="0">
                  <a:pos x="2" y="0"/>
                </a:cxn>
              </a:cxnLst>
              <a:rect l="0" t="0" r="r" b="b"/>
              <a:pathLst>
                <a:path w="3" h="2">
                  <a:moveTo>
                    <a:pt x="2" y="0"/>
                  </a:moveTo>
                  <a:lnTo>
                    <a:pt x="2" y="1"/>
                  </a:lnTo>
                  <a:lnTo>
                    <a:pt x="0" y="1"/>
                  </a:lnTo>
                  <a:lnTo>
                    <a:pt x="0" y="0"/>
                  </a:lnTo>
                  <a:lnTo>
                    <a:pt x="2" y="0"/>
                  </a:lnTo>
                </a:path>
              </a:pathLst>
            </a:custGeom>
            <a:solidFill>
              <a:srgbClr val="D6D6D6"/>
            </a:solidFill>
            <a:ln w="12700" cap="rnd" cmpd="sng">
              <a:noFill/>
              <a:prstDash val="solid"/>
              <a:round/>
              <a:headEnd type="none" w="med" len="med"/>
              <a:tailEnd type="none" w="med" len="med"/>
            </a:ln>
            <a:effectLst/>
          </p:spPr>
          <p:txBody>
            <a:bodyPr/>
            <a:lstStyle/>
            <a:p>
              <a:endParaRPr lang="en-US"/>
            </a:p>
          </p:txBody>
        </p:sp>
        <p:sp>
          <p:nvSpPr>
            <p:cNvPr id="78286" name="Freeform 462"/>
            <p:cNvSpPr>
              <a:spLocks/>
            </p:cNvSpPr>
            <p:nvPr/>
          </p:nvSpPr>
          <p:spPr bwMode="auto">
            <a:xfrm>
              <a:off x="939" y="3653"/>
              <a:ext cx="3" cy="2"/>
            </a:xfrm>
            <a:custGeom>
              <a:avLst/>
              <a:gdLst/>
              <a:ahLst/>
              <a:cxnLst>
                <a:cxn ang="0">
                  <a:pos x="2" y="0"/>
                </a:cxn>
                <a:cxn ang="0">
                  <a:pos x="2" y="1"/>
                </a:cxn>
                <a:cxn ang="0">
                  <a:pos x="0" y="1"/>
                </a:cxn>
                <a:cxn ang="0">
                  <a:pos x="0" y="0"/>
                </a:cxn>
                <a:cxn ang="0">
                  <a:pos x="2" y="0"/>
                </a:cxn>
              </a:cxnLst>
              <a:rect l="0" t="0" r="r" b="b"/>
              <a:pathLst>
                <a:path w="3" h="2">
                  <a:moveTo>
                    <a:pt x="2" y="0"/>
                  </a:moveTo>
                  <a:lnTo>
                    <a:pt x="2" y="1"/>
                  </a:lnTo>
                  <a:lnTo>
                    <a:pt x="0" y="1"/>
                  </a:lnTo>
                  <a:lnTo>
                    <a:pt x="0" y="0"/>
                  </a:lnTo>
                  <a:lnTo>
                    <a:pt x="2" y="0"/>
                  </a:lnTo>
                </a:path>
              </a:pathLst>
            </a:custGeom>
            <a:solidFill>
              <a:srgbClr val="D9D9D9"/>
            </a:solidFill>
            <a:ln w="12700" cap="rnd" cmpd="sng">
              <a:noFill/>
              <a:prstDash val="solid"/>
              <a:round/>
              <a:headEnd type="none" w="med" len="med"/>
              <a:tailEnd type="none" w="med" len="med"/>
            </a:ln>
            <a:effectLst/>
          </p:spPr>
          <p:txBody>
            <a:bodyPr/>
            <a:lstStyle/>
            <a:p>
              <a:endParaRPr lang="en-US"/>
            </a:p>
          </p:txBody>
        </p:sp>
        <p:sp>
          <p:nvSpPr>
            <p:cNvPr id="78287" name="Freeform 463"/>
            <p:cNvSpPr>
              <a:spLocks/>
            </p:cNvSpPr>
            <p:nvPr/>
          </p:nvSpPr>
          <p:spPr bwMode="auto">
            <a:xfrm>
              <a:off x="939" y="3655"/>
              <a:ext cx="3" cy="1"/>
            </a:xfrm>
            <a:custGeom>
              <a:avLst/>
              <a:gdLst/>
              <a:ahLst/>
              <a:cxnLst>
                <a:cxn ang="0">
                  <a:pos x="2" y="0"/>
                </a:cxn>
                <a:cxn ang="0">
                  <a:pos x="2" y="0"/>
                </a:cxn>
                <a:cxn ang="0">
                  <a:pos x="0" y="0"/>
                </a:cxn>
                <a:cxn ang="0">
                  <a:pos x="0" y="0"/>
                </a:cxn>
                <a:cxn ang="0">
                  <a:pos x="2" y="0"/>
                </a:cxn>
              </a:cxnLst>
              <a:rect l="0" t="0" r="r" b="b"/>
              <a:pathLst>
                <a:path w="3" h="1">
                  <a:moveTo>
                    <a:pt x="2" y="0"/>
                  </a:moveTo>
                  <a:lnTo>
                    <a:pt x="2" y="0"/>
                  </a:lnTo>
                  <a:lnTo>
                    <a:pt x="0" y="0"/>
                  </a:lnTo>
                  <a:lnTo>
                    <a:pt x="0" y="0"/>
                  </a:lnTo>
                  <a:lnTo>
                    <a:pt x="2" y="0"/>
                  </a:lnTo>
                </a:path>
              </a:pathLst>
            </a:custGeom>
            <a:solidFill>
              <a:srgbClr val="DEDEDE"/>
            </a:solidFill>
            <a:ln w="12700" cap="rnd" cmpd="sng">
              <a:noFill/>
              <a:prstDash val="solid"/>
              <a:round/>
              <a:headEnd type="none" w="med" len="med"/>
              <a:tailEnd type="none" w="med" len="med"/>
            </a:ln>
            <a:effectLst/>
          </p:spPr>
          <p:txBody>
            <a:bodyPr/>
            <a:lstStyle/>
            <a:p>
              <a:endParaRPr lang="en-US"/>
            </a:p>
          </p:txBody>
        </p:sp>
        <p:sp>
          <p:nvSpPr>
            <p:cNvPr id="78288" name="Freeform 464"/>
            <p:cNvSpPr>
              <a:spLocks/>
            </p:cNvSpPr>
            <p:nvPr/>
          </p:nvSpPr>
          <p:spPr bwMode="auto">
            <a:xfrm>
              <a:off x="939" y="3657"/>
              <a:ext cx="3" cy="2"/>
            </a:xfrm>
            <a:custGeom>
              <a:avLst/>
              <a:gdLst/>
              <a:ahLst/>
              <a:cxnLst>
                <a:cxn ang="0">
                  <a:pos x="2" y="0"/>
                </a:cxn>
                <a:cxn ang="0">
                  <a:pos x="2" y="1"/>
                </a:cxn>
                <a:cxn ang="0">
                  <a:pos x="0" y="1"/>
                </a:cxn>
                <a:cxn ang="0">
                  <a:pos x="0" y="0"/>
                </a:cxn>
                <a:cxn ang="0">
                  <a:pos x="2" y="0"/>
                </a:cxn>
              </a:cxnLst>
              <a:rect l="0" t="0" r="r" b="b"/>
              <a:pathLst>
                <a:path w="3" h="2">
                  <a:moveTo>
                    <a:pt x="2" y="0"/>
                  </a:moveTo>
                  <a:lnTo>
                    <a:pt x="2" y="1"/>
                  </a:lnTo>
                  <a:lnTo>
                    <a:pt x="0" y="1"/>
                  </a:lnTo>
                  <a:lnTo>
                    <a:pt x="0" y="0"/>
                  </a:lnTo>
                  <a:lnTo>
                    <a:pt x="2" y="0"/>
                  </a:lnTo>
                </a:path>
              </a:pathLst>
            </a:custGeom>
            <a:solidFill>
              <a:srgbClr val="E3E3E3"/>
            </a:solidFill>
            <a:ln w="12700" cap="rnd" cmpd="sng">
              <a:noFill/>
              <a:prstDash val="solid"/>
              <a:round/>
              <a:headEnd type="none" w="med" len="med"/>
              <a:tailEnd type="none" w="med" len="med"/>
            </a:ln>
            <a:effectLst/>
          </p:spPr>
          <p:txBody>
            <a:bodyPr/>
            <a:lstStyle/>
            <a:p>
              <a:endParaRPr lang="en-US"/>
            </a:p>
          </p:txBody>
        </p:sp>
        <p:sp>
          <p:nvSpPr>
            <p:cNvPr id="78289" name="Freeform 465"/>
            <p:cNvSpPr>
              <a:spLocks/>
            </p:cNvSpPr>
            <p:nvPr/>
          </p:nvSpPr>
          <p:spPr bwMode="auto">
            <a:xfrm>
              <a:off x="939" y="3659"/>
              <a:ext cx="3" cy="2"/>
            </a:xfrm>
            <a:custGeom>
              <a:avLst/>
              <a:gdLst/>
              <a:ahLst/>
              <a:cxnLst>
                <a:cxn ang="0">
                  <a:pos x="2" y="0"/>
                </a:cxn>
                <a:cxn ang="0">
                  <a:pos x="2" y="1"/>
                </a:cxn>
                <a:cxn ang="0">
                  <a:pos x="0" y="1"/>
                </a:cxn>
                <a:cxn ang="0">
                  <a:pos x="0" y="0"/>
                </a:cxn>
                <a:cxn ang="0">
                  <a:pos x="2" y="0"/>
                </a:cxn>
              </a:cxnLst>
              <a:rect l="0" t="0" r="r" b="b"/>
              <a:pathLst>
                <a:path w="3" h="2">
                  <a:moveTo>
                    <a:pt x="2" y="0"/>
                  </a:moveTo>
                  <a:lnTo>
                    <a:pt x="2" y="1"/>
                  </a:lnTo>
                  <a:lnTo>
                    <a:pt x="0" y="1"/>
                  </a:lnTo>
                  <a:lnTo>
                    <a:pt x="0" y="0"/>
                  </a:lnTo>
                  <a:lnTo>
                    <a:pt x="2" y="0"/>
                  </a:lnTo>
                </a:path>
              </a:pathLst>
            </a:custGeom>
            <a:solidFill>
              <a:srgbClr val="E5E5E5"/>
            </a:solidFill>
            <a:ln w="12700" cap="rnd" cmpd="sng">
              <a:noFill/>
              <a:prstDash val="solid"/>
              <a:round/>
              <a:headEnd type="none" w="med" len="med"/>
              <a:tailEnd type="none" w="med" len="med"/>
            </a:ln>
            <a:effectLst/>
          </p:spPr>
          <p:txBody>
            <a:bodyPr/>
            <a:lstStyle/>
            <a:p>
              <a:endParaRPr lang="en-US"/>
            </a:p>
          </p:txBody>
        </p:sp>
        <p:sp>
          <p:nvSpPr>
            <p:cNvPr id="78290" name="Freeform 466"/>
            <p:cNvSpPr>
              <a:spLocks/>
            </p:cNvSpPr>
            <p:nvPr/>
          </p:nvSpPr>
          <p:spPr bwMode="auto">
            <a:xfrm>
              <a:off x="939" y="3662"/>
              <a:ext cx="3" cy="1"/>
            </a:xfrm>
            <a:custGeom>
              <a:avLst/>
              <a:gdLst/>
              <a:ahLst/>
              <a:cxnLst>
                <a:cxn ang="0">
                  <a:pos x="2" y="0"/>
                </a:cxn>
                <a:cxn ang="0">
                  <a:pos x="2" y="0"/>
                </a:cxn>
                <a:cxn ang="0">
                  <a:pos x="0" y="0"/>
                </a:cxn>
                <a:cxn ang="0">
                  <a:pos x="0" y="0"/>
                </a:cxn>
                <a:cxn ang="0">
                  <a:pos x="2" y="0"/>
                </a:cxn>
              </a:cxnLst>
              <a:rect l="0" t="0" r="r" b="b"/>
              <a:pathLst>
                <a:path w="3" h="1">
                  <a:moveTo>
                    <a:pt x="2" y="0"/>
                  </a:moveTo>
                  <a:lnTo>
                    <a:pt x="2" y="0"/>
                  </a:lnTo>
                  <a:lnTo>
                    <a:pt x="0" y="0"/>
                  </a:lnTo>
                  <a:lnTo>
                    <a:pt x="0" y="0"/>
                  </a:lnTo>
                  <a:lnTo>
                    <a:pt x="2" y="0"/>
                  </a:lnTo>
                </a:path>
              </a:pathLst>
            </a:custGeom>
            <a:solidFill>
              <a:srgbClr val="EBEBEB"/>
            </a:solidFill>
            <a:ln w="12700" cap="rnd" cmpd="sng">
              <a:noFill/>
              <a:prstDash val="solid"/>
              <a:round/>
              <a:headEnd type="none" w="med" len="med"/>
              <a:tailEnd type="none" w="med" len="med"/>
            </a:ln>
            <a:effectLst/>
          </p:spPr>
          <p:txBody>
            <a:bodyPr/>
            <a:lstStyle/>
            <a:p>
              <a:endParaRPr lang="en-US"/>
            </a:p>
          </p:txBody>
        </p:sp>
        <p:sp>
          <p:nvSpPr>
            <p:cNvPr id="78291" name="Freeform 467"/>
            <p:cNvSpPr>
              <a:spLocks/>
            </p:cNvSpPr>
            <p:nvPr/>
          </p:nvSpPr>
          <p:spPr bwMode="auto">
            <a:xfrm>
              <a:off x="939" y="3663"/>
              <a:ext cx="3" cy="2"/>
            </a:xfrm>
            <a:custGeom>
              <a:avLst/>
              <a:gdLst/>
              <a:ahLst/>
              <a:cxnLst>
                <a:cxn ang="0">
                  <a:pos x="2" y="0"/>
                </a:cxn>
                <a:cxn ang="0">
                  <a:pos x="2" y="1"/>
                </a:cxn>
                <a:cxn ang="0">
                  <a:pos x="0" y="1"/>
                </a:cxn>
                <a:cxn ang="0">
                  <a:pos x="0" y="0"/>
                </a:cxn>
                <a:cxn ang="0">
                  <a:pos x="2" y="0"/>
                </a:cxn>
              </a:cxnLst>
              <a:rect l="0" t="0" r="r" b="b"/>
              <a:pathLst>
                <a:path w="3" h="2">
                  <a:moveTo>
                    <a:pt x="2" y="0"/>
                  </a:moveTo>
                  <a:lnTo>
                    <a:pt x="2" y="1"/>
                  </a:lnTo>
                  <a:lnTo>
                    <a:pt x="0" y="1"/>
                  </a:lnTo>
                  <a:lnTo>
                    <a:pt x="0" y="0"/>
                  </a:lnTo>
                  <a:lnTo>
                    <a:pt x="2" y="0"/>
                  </a:lnTo>
                </a:path>
              </a:pathLst>
            </a:custGeom>
            <a:solidFill>
              <a:srgbClr val="EDEDED"/>
            </a:solidFill>
            <a:ln w="12700" cap="rnd" cmpd="sng">
              <a:noFill/>
              <a:prstDash val="solid"/>
              <a:round/>
              <a:headEnd type="none" w="med" len="med"/>
              <a:tailEnd type="none" w="med" len="med"/>
            </a:ln>
            <a:effectLst/>
          </p:spPr>
          <p:txBody>
            <a:bodyPr/>
            <a:lstStyle/>
            <a:p>
              <a:endParaRPr lang="en-US"/>
            </a:p>
          </p:txBody>
        </p:sp>
        <p:sp>
          <p:nvSpPr>
            <p:cNvPr id="78292" name="Freeform 468"/>
            <p:cNvSpPr>
              <a:spLocks/>
            </p:cNvSpPr>
            <p:nvPr/>
          </p:nvSpPr>
          <p:spPr bwMode="auto">
            <a:xfrm>
              <a:off x="939" y="3666"/>
              <a:ext cx="3" cy="2"/>
            </a:xfrm>
            <a:custGeom>
              <a:avLst/>
              <a:gdLst/>
              <a:ahLst/>
              <a:cxnLst>
                <a:cxn ang="0">
                  <a:pos x="2" y="1"/>
                </a:cxn>
                <a:cxn ang="0">
                  <a:pos x="2" y="0"/>
                </a:cxn>
                <a:cxn ang="0">
                  <a:pos x="0" y="0"/>
                </a:cxn>
                <a:cxn ang="0">
                  <a:pos x="0" y="1"/>
                </a:cxn>
                <a:cxn ang="0">
                  <a:pos x="2" y="1"/>
                </a:cxn>
              </a:cxnLst>
              <a:rect l="0" t="0" r="r" b="b"/>
              <a:pathLst>
                <a:path w="3" h="2">
                  <a:moveTo>
                    <a:pt x="2" y="1"/>
                  </a:moveTo>
                  <a:lnTo>
                    <a:pt x="2" y="0"/>
                  </a:lnTo>
                  <a:lnTo>
                    <a:pt x="0" y="0"/>
                  </a:lnTo>
                  <a:lnTo>
                    <a:pt x="0" y="1"/>
                  </a:lnTo>
                  <a:lnTo>
                    <a:pt x="2" y="1"/>
                  </a:lnTo>
                </a:path>
              </a:pathLst>
            </a:custGeom>
            <a:solidFill>
              <a:srgbClr val="F2F2F2"/>
            </a:solidFill>
            <a:ln w="12700" cap="rnd" cmpd="sng">
              <a:noFill/>
              <a:prstDash val="solid"/>
              <a:round/>
              <a:headEnd type="none" w="med" len="med"/>
              <a:tailEnd type="none" w="med" len="med"/>
            </a:ln>
            <a:effectLst/>
          </p:spPr>
          <p:txBody>
            <a:bodyPr/>
            <a:lstStyle/>
            <a:p>
              <a:endParaRPr lang="en-US"/>
            </a:p>
          </p:txBody>
        </p:sp>
        <p:sp>
          <p:nvSpPr>
            <p:cNvPr id="78293" name="Freeform 469"/>
            <p:cNvSpPr>
              <a:spLocks/>
            </p:cNvSpPr>
            <p:nvPr/>
          </p:nvSpPr>
          <p:spPr bwMode="auto">
            <a:xfrm>
              <a:off x="939" y="3666"/>
              <a:ext cx="3" cy="3"/>
            </a:xfrm>
            <a:custGeom>
              <a:avLst/>
              <a:gdLst/>
              <a:ahLst/>
              <a:cxnLst>
                <a:cxn ang="0">
                  <a:pos x="2" y="2"/>
                </a:cxn>
                <a:cxn ang="0">
                  <a:pos x="2" y="0"/>
                </a:cxn>
                <a:cxn ang="0">
                  <a:pos x="0" y="0"/>
                </a:cxn>
                <a:cxn ang="0">
                  <a:pos x="0" y="2"/>
                </a:cxn>
                <a:cxn ang="0">
                  <a:pos x="2" y="2"/>
                </a:cxn>
              </a:cxnLst>
              <a:rect l="0" t="0" r="r" b="b"/>
              <a:pathLst>
                <a:path w="3" h="3">
                  <a:moveTo>
                    <a:pt x="2" y="2"/>
                  </a:moveTo>
                  <a:lnTo>
                    <a:pt x="2" y="0"/>
                  </a:lnTo>
                  <a:lnTo>
                    <a:pt x="0" y="0"/>
                  </a:lnTo>
                  <a:lnTo>
                    <a:pt x="0" y="2"/>
                  </a:lnTo>
                  <a:lnTo>
                    <a:pt x="2" y="2"/>
                  </a:lnTo>
                </a:path>
              </a:pathLst>
            </a:custGeom>
            <a:solidFill>
              <a:srgbClr val="F5F5F5"/>
            </a:solidFill>
            <a:ln w="12700" cap="rnd" cmpd="sng">
              <a:noFill/>
              <a:prstDash val="solid"/>
              <a:round/>
              <a:headEnd type="none" w="med" len="med"/>
              <a:tailEnd type="none" w="med" len="med"/>
            </a:ln>
            <a:effectLst/>
          </p:spPr>
          <p:txBody>
            <a:bodyPr/>
            <a:lstStyle/>
            <a:p>
              <a:endParaRPr lang="en-US"/>
            </a:p>
          </p:txBody>
        </p:sp>
        <p:sp>
          <p:nvSpPr>
            <p:cNvPr id="78294" name="Line 470"/>
            <p:cNvSpPr>
              <a:spLocks noChangeShapeType="1"/>
            </p:cNvSpPr>
            <p:nvPr/>
          </p:nvSpPr>
          <p:spPr bwMode="auto">
            <a:xfrm>
              <a:off x="969" y="3635"/>
              <a:ext cx="9" cy="0"/>
            </a:xfrm>
            <a:prstGeom prst="line">
              <a:avLst/>
            </a:prstGeom>
            <a:noFill/>
            <a:ln w="12700">
              <a:noFill/>
              <a:round/>
              <a:headEnd/>
              <a:tailEnd/>
            </a:ln>
            <a:effectLst/>
          </p:spPr>
          <p:txBody>
            <a:bodyPr wrap="none" anchor="ctr"/>
            <a:lstStyle/>
            <a:p>
              <a:endParaRPr lang="en-US"/>
            </a:p>
          </p:txBody>
        </p:sp>
        <p:sp>
          <p:nvSpPr>
            <p:cNvPr id="78295" name="Freeform 471"/>
            <p:cNvSpPr>
              <a:spLocks/>
            </p:cNvSpPr>
            <p:nvPr/>
          </p:nvSpPr>
          <p:spPr bwMode="auto">
            <a:xfrm>
              <a:off x="969" y="3632"/>
              <a:ext cx="4" cy="4"/>
            </a:xfrm>
            <a:custGeom>
              <a:avLst/>
              <a:gdLst/>
              <a:ahLst/>
              <a:cxnLst>
                <a:cxn ang="0">
                  <a:pos x="0" y="3"/>
                </a:cxn>
                <a:cxn ang="0">
                  <a:pos x="3" y="3"/>
                </a:cxn>
                <a:cxn ang="0">
                  <a:pos x="3" y="0"/>
                </a:cxn>
                <a:cxn ang="0">
                  <a:pos x="0" y="0"/>
                </a:cxn>
                <a:cxn ang="0">
                  <a:pos x="0" y="3"/>
                </a:cxn>
              </a:cxnLst>
              <a:rect l="0" t="0" r="r" b="b"/>
              <a:pathLst>
                <a:path w="4" h="4">
                  <a:moveTo>
                    <a:pt x="0" y="3"/>
                  </a:moveTo>
                  <a:lnTo>
                    <a:pt x="3" y="3"/>
                  </a:lnTo>
                  <a:lnTo>
                    <a:pt x="3" y="0"/>
                  </a:lnTo>
                  <a:lnTo>
                    <a:pt x="0" y="0"/>
                  </a:lnTo>
                  <a:lnTo>
                    <a:pt x="0" y="3"/>
                  </a:lnTo>
                </a:path>
              </a:pathLst>
            </a:custGeom>
            <a:solidFill>
              <a:srgbClr val="B5B5B5"/>
            </a:solidFill>
            <a:ln w="12700" cap="rnd" cmpd="sng">
              <a:noFill/>
              <a:prstDash val="solid"/>
              <a:round/>
              <a:headEnd type="none" w="med" len="med"/>
              <a:tailEnd type="none" w="med" len="med"/>
            </a:ln>
            <a:effectLst/>
          </p:spPr>
          <p:txBody>
            <a:bodyPr/>
            <a:lstStyle/>
            <a:p>
              <a:endParaRPr lang="en-US"/>
            </a:p>
          </p:txBody>
        </p:sp>
        <p:sp>
          <p:nvSpPr>
            <p:cNvPr id="78296" name="Freeform 472"/>
            <p:cNvSpPr>
              <a:spLocks/>
            </p:cNvSpPr>
            <p:nvPr/>
          </p:nvSpPr>
          <p:spPr bwMode="auto">
            <a:xfrm>
              <a:off x="969" y="3635"/>
              <a:ext cx="4" cy="1"/>
            </a:xfrm>
            <a:custGeom>
              <a:avLst/>
              <a:gdLst/>
              <a:ahLst/>
              <a:cxnLst>
                <a:cxn ang="0">
                  <a:pos x="3" y="0"/>
                </a:cxn>
                <a:cxn ang="0">
                  <a:pos x="3" y="0"/>
                </a:cxn>
                <a:cxn ang="0">
                  <a:pos x="0" y="0"/>
                </a:cxn>
                <a:cxn ang="0">
                  <a:pos x="0" y="0"/>
                </a:cxn>
                <a:cxn ang="0">
                  <a:pos x="3" y="0"/>
                </a:cxn>
              </a:cxnLst>
              <a:rect l="0" t="0" r="r" b="b"/>
              <a:pathLst>
                <a:path w="4" h="1">
                  <a:moveTo>
                    <a:pt x="3" y="0"/>
                  </a:moveTo>
                  <a:lnTo>
                    <a:pt x="3" y="0"/>
                  </a:lnTo>
                  <a:lnTo>
                    <a:pt x="0" y="0"/>
                  </a:lnTo>
                  <a:lnTo>
                    <a:pt x="0" y="0"/>
                  </a:lnTo>
                  <a:lnTo>
                    <a:pt x="3" y="0"/>
                  </a:lnTo>
                </a:path>
              </a:pathLst>
            </a:custGeom>
            <a:solidFill>
              <a:srgbClr val="BABABA"/>
            </a:solidFill>
            <a:ln w="12700" cap="rnd" cmpd="sng">
              <a:noFill/>
              <a:prstDash val="solid"/>
              <a:round/>
              <a:headEnd type="none" w="med" len="med"/>
              <a:tailEnd type="none" w="med" len="med"/>
            </a:ln>
            <a:effectLst/>
          </p:spPr>
          <p:txBody>
            <a:bodyPr/>
            <a:lstStyle/>
            <a:p>
              <a:endParaRPr lang="en-US"/>
            </a:p>
          </p:txBody>
        </p:sp>
        <p:sp>
          <p:nvSpPr>
            <p:cNvPr id="78297" name="Freeform 473"/>
            <p:cNvSpPr>
              <a:spLocks/>
            </p:cNvSpPr>
            <p:nvPr/>
          </p:nvSpPr>
          <p:spPr bwMode="auto">
            <a:xfrm>
              <a:off x="969" y="3636"/>
              <a:ext cx="4" cy="2"/>
            </a:xfrm>
            <a:custGeom>
              <a:avLst/>
              <a:gdLst/>
              <a:ahLst/>
              <a:cxnLst>
                <a:cxn ang="0">
                  <a:pos x="3" y="0"/>
                </a:cxn>
                <a:cxn ang="0">
                  <a:pos x="3" y="1"/>
                </a:cxn>
                <a:cxn ang="0">
                  <a:pos x="0" y="1"/>
                </a:cxn>
                <a:cxn ang="0">
                  <a:pos x="0" y="0"/>
                </a:cxn>
                <a:cxn ang="0">
                  <a:pos x="3" y="0"/>
                </a:cxn>
              </a:cxnLst>
              <a:rect l="0" t="0" r="r" b="b"/>
              <a:pathLst>
                <a:path w="4" h="2">
                  <a:moveTo>
                    <a:pt x="3" y="0"/>
                  </a:moveTo>
                  <a:lnTo>
                    <a:pt x="3" y="1"/>
                  </a:lnTo>
                  <a:lnTo>
                    <a:pt x="0" y="1"/>
                  </a:lnTo>
                  <a:lnTo>
                    <a:pt x="0" y="0"/>
                  </a:lnTo>
                  <a:lnTo>
                    <a:pt x="3" y="0"/>
                  </a:lnTo>
                </a:path>
              </a:pathLst>
            </a:custGeom>
            <a:solidFill>
              <a:srgbClr val="BFBFBF"/>
            </a:solidFill>
            <a:ln w="12700" cap="rnd" cmpd="sng">
              <a:noFill/>
              <a:prstDash val="solid"/>
              <a:round/>
              <a:headEnd type="none" w="med" len="med"/>
              <a:tailEnd type="none" w="med" len="med"/>
            </a:ln>
            <a:effectLst/>
          </p:spPr>
          <p:txBody>
            <a:bodyPr/>
            <a:lstStyle/>
            <a:p>
              <a:endParaRPr lang="en-US"/>
            </a:p>
          </p:txBody>
        </p:sp>
        <p:sp>
          <p:nvSpPr>
            <p:cNvPr id="78298" name="Freeform 474"/>
            <p:cNvSpPr>
              <a:spLocks/>
            </p:cNvSpPr>
            <p:nvPr/>
          </p:nvSpPr>
          <p:spPr bwMode="auto">
            <a:xfrm>
              <a:off x="969" y="3639"/>
              <a:ext cx="4" cy="2"/>
            </a:xfrm>
            <a:custGeom>
              <a:avLst/>
              <a:gdLst/>
              <a:ahLst/>
              <a:cxnLst>
                <a:cxn ang="0">
                  <a:pos x="3" y="0"/>
                </a:cxn>
                <a:cxn ang="0">
                  <a:pos x="3" y="1"/>
                </a:cxn>
                <a:cxn ang="0">
                  <a:pos x="0" y="1"/>
                </a:cxn>
                <a:cxn ang="0">
                  <a:pos x="0" y="0"/>
                </a:cxn>
                <a:cxn ang="0">
                  <a:pos x="3" y="0"/>
                </a:cxn>
              </a:cxnLst>
              <a:rect l="0" t="0" r="r" b="b"/>
              <a:pathLst>
                <a:path w="4" h="2">
                  <a:moveTo>
                    <a:pt x="3" y="0"/>
                  </a:moveTo>
                  <a:lnTo>
                    <a:pt x="3" y="1"/>
                  </a:lnTo>
                  <a:lnTo>
                    <a:pt x="0" y="1"/>
                  </a:lnTo>
                  <a:lnTo>
                    <a:pt x="0" y="0"/>
                  </a:lnTo>
                  <a:lnTo>
                    <a:pt x="3" y="0"/>
                  </a:lnTo>
                </a:path>
              </a:pathLst>
            </a:custGeom>
            <a:solidFill>
              <a:srgbClr val="C2C2C2"/>
            </a:solidFill>
            <a:ln w="12700" cap="rnd" cmpd="sng">
              <a:noFill/>
              <a:prstDash val="solid"/>
              <a:round/>
              <a:headEnd type="none" w="med" len="med"/>
              <a:tailEnd type="none" w="med" len="med"/>
            </a:ln>
            <a:effectLst/>
          </p:spPr>
          <p:txBody>
            <a:bodyPr/>
            <a:lstStyle/>
            <a:p>
              <a:endParaRPr lang="en-US"/>
            </a:p>
          </p:txBody>
        </p:sp>
        <p:sp>
          <p:nvSpPr>
            <p:cNvPr id="78299" name="Freeform 475"/>
            <p:cNvSpPr>
              <a:spLocks/>
            </p:cNvSpPr>
            <p:nvPr/>
          </p:nvSpPr>
          <p:spPr bwMode="auto">
            <a:xfrm>
              <a:off x="969" y="3641"/>
              <a:ext cx="4" cy="1"/>
            </a:xfrm>
            <a:custGeom>
              <a:avLst/>
              <a:gdLst/>
              <a:ahLst/>
              <a:cxnLst>
                <a:cxn ang="0">
                  <a:pos x="3" y="0"/>
                </a:cxn>
                <a:cxn ang="0">
                  <a:pos x="3" y="0"/>
                </a:cxn>
                <a:cxn ang="0">
                  <a:pos x="0" y="0"/>
                </a:cxn>
                <a:cxn ang="0">
                  <a:pos x="0" y="0"/>
                </a:cxn>
                <a:cxn ang="0">
                  <a:pos x="3" y="0"/>
                </a:cxn>
              </a:cxnLst>
              <a:rect l="0" t="0" r="r" b="b"/>
              <a:pathLst>
                <a:path w="4" h="1">
                  <a:moveTo>
                    <a:pt x="3" y="0"/>
                  </a:moveTo>
                  <a:lnTo>
                    <a:pt x="3" y="0"/>
                  </a:lnTo>
                  <a:lnTo>
                    <a:pt x="0" y="0"/>
                  </a:lnTo>
                  <a:lnTo>
                    <a:pt x="0" y="0"/>
                  </a:lnTo>
                  <a:lnTo>
                    <a:pt x="3" y="0"/>
                  </a:lnTo>
                </a:path>
              </a:pathLst>
            </a:custGeom>
            <a:solidFill>
              <a:srgbClr val="C7C7C7"/>
            </a:solidFill>
            <a:ln w="12700" cap="rnd" cmpd="sng">
              <a:noFill/>
              <a:prstDash val="solid"/>
              <a:round/>
              <a:headEnd type="none" w="med" len="med"/>
              <a:tailEnd type="none" w="med" len="med"/>
            </a:ln>
            <a:effectLst/>
          </p:spPr>
          <p:txBody>
            <a:bodyPr/>
            <a:lstStyle/>
            <a:p>
              <a:endParaRPr lang="en-US"/>
            </a:p>
          </p:txBody>
        </p:sp>
        <p:sp>
          <p:nvSpPr>
            <p:cNvPr id="78300" name="Freeform 476"/>
            <p:cNvSpPr>
              <a:spLocks/>
            </p:cNvSpPr>
            <p:nvPr/>
          </p:nvSpPr>
          <p:spPr bwMode="auto">
            <a:xfrm>
              <a:off x="969" y="3644"/>
              <a:ext cx="4" cy="1"/>
            </a:xfrm>
            <a:custGeom>
              <a:avLst/>
              <a:gdLst/>
              <a:ahLst/>
              <a:cxnLst>
                <a:cxn ang="0">
                  <a:pos x="3" y="0"/>
                </a:cxn>
                <a:cxn ang="0">
                  <a:pos x="3" y="0"/>
                </a:cxn>
                <a:cxn ang="0">
                  <a:pos x="0" y="0"/>
                </a:cxn>
                <a:cxn ang="0">
                  <a:pos x="0" y="0"/>
                </a:cxn>
                <a:cxn ang="0">
                  <a:pos x="3" y="0"/>
                </a:cxn>
              </a:cxnLst>
              <a:rect l="0" t="0" r="r" b="b"/>
              <a:pathLst>
                <a:path w="4" h="1">
                  <a:moveTo>
                    <a:pt x="3" y="0"/>
                  </a:moveTo>
                  <a:lnTo>
                    <a:pt x="3" y="0"/>
                  </a:lnTo>
                  <a:lnTo>
                    <a:pt x="0" y="0"/>
                  </a:lnTo>
                  <a:lnTo>
                    <a:pt x="0" y="0"/>
                  </a:lnTo>
                  <a:lnTo>
                    <a:pt x="3" y="0"/>
                  </a:lnTo>
                </a:path>
              </a:pathLst>
            </a:custGeom>
            <a:solidFill>
              <a:srgbClr val="C9C9C9"/>
            </a:solidFill>
            <a:ln w="12700" cap="rnd" cmpd="sng">
              <a:noFill/>
              <a:prstDash val="solid"/>
              <a:round/>
              <a:headEnd type="none" w="med" len="med"/>
              <a:tailEnd type="none" w="med" len="med"/>
            </a:ln>
            <a:effectLst/>
          </p:spPr>
          <p:txBody>
            <a:bodyPr/>
            <a:lstStyle/>
            <a:p>
              <a:endParaRPr lang="en-US"/>
            </a:p>
          </p:txBody>
        </p:sp>
        <p:sp>
          <p:nvSpPr>
            <p:cNvPr id="78301" name="Freeform 477"/>
            <p:cNvSpPr>
              <a:spLocks/>
            </p:cNvSpPr>
            <p:nvPr/>
          </p:nvSpPr>
          <p:spPr bwMode="auto">
            <a:xfrm>
              <a:off x="969" y="3645"/>
              <a:ext cx="4" cy="2"/>
            </a:xfrm>
            <a:custGeom>
              <a:avLst/>
              <a:gdLst/>
              <a:ahLst/>
              <a:cxnLst>
                <a:cxn ang="0">
                  <a:pos x="3" y="0"/>
                </a:cxn>
                <a:cxn ang="0">
                  <a:pos x="3" y="1"/>
                </a:cxn>
                <a:cxn ang="0">
                  <a:pos x="0" y="1"/>
                </a:cxn>
                <a:cxn ang="0">
                  <a:pos x="0" y="0"/>
                </a:cxn>
                <a:cxn ang="0">
                  <a:pos x="3" y="0"/>
                </a:cxn>
              </a:cxnLst>
              <a:rect l="0" t="0" r="r" b="b"/>
              <a:pathLst>
                <a:path w="4" h="2">
                  <a:moveTo>
                    <a:pt x="3" y="0"/>
                  </a:moveTo>
                  <a:lnTo>
                    <a:pt x="3" y="1"/>
                  </a:lnTo>
                  <a:lnTo>
                    <a:pt x="0" y="1"/>
                  </a:lnTo>
                  <a:lnTo>
                    <a:pt x="0" y="0"/>
                  </a:lnTo>
                  <a:lnTo>
                    <a:pt x="3" y="0"/>
                  </a:lnTo>
                </a:path>
              </a:pathLst>
            </a:custGeom>
            <a:solidFill>
              <a:srgbClr val="CFCFCF"/>
            </a:solidFill>
            <a:ln w="12700" cap="rnd" cmpd="sng">
              <a:noFill/>
              <a:prstDash val="solid"/>
              <a:round/>
              <a:headEnd type="none" w="med" len="med"/>
              <a:tailEnd type="none" w="med" len="med"/>
            </a:ln>
            <a:effectLst/>
          </p:spPr>
          <p:txBody>
            <a:bodyPr/>
            <a:lstStyle/>
            <a:p>
              <a:endParaRPr lang="en-US"/>
            </a:p>
          </p:txBody>
        </p:sp>
        <p:sp>
          <p:nvSpPr>
            <p:cNvPr id="78302" name="Freeform 478"/>
            <p:cNvSpPr>
              <a:spLocks/>
            </p:cNvSpPr>
            <p:nvPr/>
          </p:nvSpPr>
          <p:spPr bwMode="auto">
            <a:xfrm>
              <a:off x="969" y="3648"/>
              <a:ext cx="4" cy="2"/>
            </a:xfrm>
            <a:custGeom>
              <a:avLst/>
              <a:gdLst/>
              <a:ahLst/>
              <a:cxnLst>
                <a:cxn ang="0">
                  <a:pos x="3" y="0"/>
                </a:cxn>
                <a:cxn ang="0">
                  <a:pos x="3" y="1"/>
                </a:cxn>
                <a:cxn ang="0">
                  <a:pos x="0" y="1"/>
                </a:cxn>
                <a:cxn ang="0">
                  <a:pos x="0" y="0"/>
                </a:cxn>
                <a:cxn ang="0">
                  <a:pos x="3" y="0"/>
                </a:cxn>
              </a:cxnLst>
              <a:rect l="0" t="0" r="r" b="b"/>
              <a:pathLst>
                <a:path w="4" h="2">
                  <a:moveTo>
                    <a:pt x="3" y="0"/>
                  </a:moveTo>
                  <a:lnTo>
                    <a:pt x="3" y="1"/>
                  </a:lnTo>
                  <a:lnTo>
                    <a:pt x="0" y="1"/>
                  </a:lnTo>
                  <a:lnTo>
                    <a:pt x="0" y="0"/>
                  </a:lnTo>
                  <a:lnTo>
                    <a:pt x="3" y="0"/>
                  </a:lnTo>
                </a:path>
              </a:pathLst>
            </a:custGeom>
            <a:solidFill>
              <a:srgbClr val="D1D1D1"/>
            </a:solidFill>
            <a:ln w="12700" cap="rnd" cmpd="sng">
              <a:noFill/>
              <a:prstDash val="solid"/>
              <a:round/>
              <a:headEnd type="none" w="med" len="med"/>
              <a:tailEnd type="none" w="med" len="med"/>
            </a:ln>
            <a:effectLst/>
          </p:spPr>
          <p:txBody>
            <a:bodyPr/>
            <a:lstStyle/>
            <a:p>
              <a:endParaRPr lang="en-US"/>
            </a:p>
          </p:txBody>
        </p:sp>
        <p:sp>
          <p:nvSpPr>
            <p:cNvPr id="78303" name="Freeform 479"/>
            <p:cNvSpPr>
              <a:spLocks/>
            </p:cNvSpPr>
            <p:nvPr/>
          </p:nvSpPr>
          <p:spPr bwMode="auto">
            <a:xfrm>
              <a:off x="969" y="3650"/>
              <a:ext cx="4" cy="1"/>
            </a:xfrm>
            <a:custGeom>
              <a:avLst/>
              <a:gdLst/>
              <a:ahLst/>
              <a:cxnLst>
                <a:cxn ang="0">
                  <a:pos x="3" y="0"/>
                </a:cxn>
                <a:cxn ang="0">
                  <a:pos x="3" y="0"/>
                </a:cxn>
                <a:cxn ang="0">
                  <a:pos x="0" y="0"/>
                </a:cxn>
                <a:cxn ang="0">
                  <a:pos x="0" y="0"/>
                </a:cxn>
                <a:cxn ang="0">
                  <a:pos x="3" y="0"/>
                </a:cxn>
              </a:cxnLst>
              <a:rect l="0" t="0" r="r" b="b"/>
              <a:pathLst>
                <a:path w="4" h="1">
                  <a:moveTo>
                    <a:pt x="3" y="0"/>
                  </a:moveTo>
                  <a:lnTo>
                    <a:pt x="3" y="0"/>
                  </a:lnTo>
                  <a:lnTo>
                    <a:pt x="0" y="0"/>
                  </a:lnTo>
                  <a:lnTo>
                    <a:pt x="0" y="0"/>
                  </a:lnTo>
                  <a:lnTo>
                    <a:pt x="3" y="0"/>
                  </a:lnTo>
                </a:path>
              </a:pathLst>
            </a:custGeom>
            <a:solidFill>
              <a:srgbClr val="D6D6D6"/>
            </a:solidFill>
            <a:ln w="12700" cap="rnd" cmpd="sng">
              <a:noFill/>
              <a:prstDash val="solid"/>
              <a:round/>
              <a:headEnd type="none" w="med" len="med"/>
              <a:tailEnd type="none" w="med" len="med"/>
            </a:ln>
            <a:effectLst/>
          </p:spPr>
          <p:txBody>
            <a:bodyPr/>
            <a:lstStyle/>
            <a:p>
              <a:endParaRPr lang="en-US"/>
            </a:p>
          </p:txBody>
        </p:sp>
        <p:sp>
          <p:nvSpPr>
            <p:cNvPr id="78304" name="Freeform 480"/>
            <p:cNvSpPr>
              <a:spLocks/>
            </p:cNvSpPr>
            <p:nvPr/>
          </p:nvSpPr>
          <p:spPr bwMode="auto">
            <a:xfrm>
              <a:off x="969" y="3652"/>
              <a:ext cx="4" cy="2"/>
            </a:xfrm>
            <a:custGeom>
              <a:avLst/>
              <a:gdLst/>
              <a:ahLst/>
              <a:cxnLst>
                <a:cxn ang="0">
                  <a:pos x="3" y="0"/>
                </a:cxn>
                <a:cxn ang="0">
                  <a:pos x="3" y="1"/>
                </a:cxn>
                <a:cxn ang="0">
                  <a:pos x="0" y="1"/>
                </a:cxn>
                <a:cxn ang="0">
                  <a:pos x="0" y="0"/>
                </a:cxn>
                <a:cxn ang="0">
                  <a:pos x="3" y="0"/>
                </a:cxn>
              </a:cxnLst>
              <a:rect l="0" t="0" r="r" b="b"/>
              <a:pathLst>
                <a:path w="4" h="2">
                  <a:moveTo>
                    <a:pt x="3" y="0"/>
                  </a:moveTo>
                  <a:lnTo>
                    <a:pt x="3" y="1"/>
                  </a:lnTo>
                  <a:lnTo>
                    <a:pt x="0" y="1"/>
                  </a:lnTo>
                  <a:lnTo>
                    <a:pt x="0" y="0"/>
                  </a:lnTo>
                  <a:lnTo>
                    <a:pt x="3" y="0"/>
                  </a:lnTo>
                </a:path>
              </a:pathLst>
            </a:custGeom>
            <a:solidFill>
              <a:srgbClr val="D9D9D9"/>
            </a:solidFill>
            <a:ln w="12700" cap="rnd" cmpd="sng">
              <a:noFill/>
              <a:prstDash val="solid"/>
              <a:round/>
              <a:headEnd type="none" w="med" len="med"/>
              <a:tailEnd type="none" w="med" len="med"/>
            </a:ln>
            <a:effectLst/>
          </p:spPr>
          <p:txBody>
            <a:bodyPr/>
            <a:lstStyle/>
            <a:p>
              <a:endParaRPr lang="en-US"/>
            </a:p>
          </p:txBody>
        </p:sp>
        <p:sp>
          <p:nvSpPr>
            <p:cNvPr id="78305" name="Freeform 481"/>
            <p:cNvSpPr>
              <a:spLocks/>
            </p:cNvSpPr>
            <p:nvPr/>
          </p:nvSpPr>
          <p:spPr bwMode="auto">
            <a:xfrm>
              <a:off x="969" y="3654"/>
              <a:ext cx="4" cy="2"/>
            </a:xfrm>
            <a:custGeom>
              <a:avLst/>
              <a:gdLst/>
              <a:ahLst/>
              <a:cxnLst>
                <a:cxn ang="0">
                  <a:pos x="3" y="0"/>
                </a:cxn>
                <a:cxn ang="0">
                  <a:pos x="3" y="1"/>
                </a:cxn>
                <a:cxn ang="0">
                  <a:pos x="0" y="1"/>
                </a:cxn>
                <a:cxn ang="0">
                  <a:pos x="0" y="0"/>
                </a:cxn>
                <a:cxn ang="0">
                  <a:pos x="3" y="0"/>
                </a:cxn>
              </a:cxnLst>
              <a:rect l="0" t="0" r="r" b="b"/>
              <a:pathLst>
                <a:path w="4" h="2">
                  <a:moveTo>
                    <a:pt x="3" y="0"/>
                  </a:moveTo>
                  <a:lnTo>
                    <a:pt x="3" y="1"/>
                  </a:lnTo>
                  <a:lnTo>
                    <a:pt x="0" y="1"/>
                  </a:lnTo>
                  <a:lnTo>
                    <a:pt x="0" y="0"/>
                  </a:lnTo>
                  <a:lnTo>
                    <a:pt x="3" y="0"/>
                  </a:lnTo>
                </a:path>
              </a:pathLst>
            </a:custGeom>
            <a:solidFill>
              <a:srgbClr val="DEDEDE"/>
            </a:solidFill>
            <a:ln w="12700" cap="rnd" cmpd="sng">
              <a:noFill/>
              <a:prstDash val="solid"/>
              <a:round/>
              <a:headEnd type="none" w="med" len="med"/>
              <a:tailEnd type="none" w="med" len="med"/>
            </a:ln>
            <a:effectLst/>
          </p:spPr>
          <p:txBody>
            <a:bodyPr/>
            <a:lstStyle/>
            <a:p>
              <a:endParaRPr lang="en-US"/>
            </a:p>
          </p:txBody>
        </p:sp>
        <p:sp>
          <p:nvSpPr>
            <p:cNvPr id="78306" name="Freeform 482"/>
            <p:cNvSpPr>
              <a:spLocks/>
            </p:cNvSpPr>
            <p:nvPr/>
          </p:nvSpPr>
          <p:spPr bwMode="auto">
            <a:xfrm>
              <a:off x="969" y="3657"/>
              <a:ext cx="4" cy="1"/>
            </a:xfrm>
            <a:custGeom>
              <a:avLst/>
              <a:gdLst/>
              <a:ahLst/>
              <a:cxnLst>
                <a:cxn ang="0">
                  <a:pos x="3" y="0"/>
                </a:cxn>
                <a:cxn ang="0">
                  <a:pos x="3" y="0"/>
                </a:cxn>
                <a:cxn ang="0">
                  <a:pos x="0" y="0"/>
                </a:cxn>
                <a:cxn ang="0">
                  <a:pos x="0" y="0"/>
                </a:cxn>
                <a:cxn ang="0">
                  <a:pos x="3" y="0"/>
                </a:cxn>
              </a:cxnLst>
              <a:rect l="0" t="0" r="r" b="b"/>
              <a:pathLst>
                <a:path w="4" h="1">
                  <a:moveTo>
                    <a:pt x="3" y="0"/>
                  </a:moveTo>
                  <a:lnTo>
                    <a:pt x="3" y="0"/>
                  </a:lnTo>
                  <a:lnTo>
                    <a:pt x="0" y="0"/>
                  </a:lnTo>
                  <a:lnTo>
                    <a:pt x="0" y="0"/>
                  </a:lnTo>
                  <a:lnTo>
                    <a:pt x="3" y="0"/>
                  </a:lnTo>
                </a:path>
              </a:pathLst>
            </a:custGeom>
            <a:solidFill>
              <a:srgbClr val="E3E3E3"/>
            </a:solidFill>
            <a:ln w="12700" cap="rnd" cmpd="sng">
              <a:noFill/>
              <a:prstDash val="solid"/>
              <a:round/>
              <a:headEnd type="none" w="med" len="med"/>
              <a:tailEnd type="none" w="med" len="med"/>
            </a:ln>
            <a:effectLst/>
          </p:spPr>
          <p:txBody>
            <a:bodyPr/>
            <a:lstStyle/>
            <a:p>
              <a:endParaRPr lang="en-US"/>
            </a:p>
          </p:txBody>
        </p:sp>
        <p:sp>
          <p:nvSpPr>
            <p:cNvPr id="78307" name="Freeform 483"/>
            <p:cNvSpPr>
              <a:spLocks/>
            </p:cNvSpPr>
            <p:nvPr/>
          </p:nvSpPr>
          <p:spPr bwMode="auto">
            <a:xfrm>
              <a:off x="969" y="3659"/>
              <a:ext cx="4" cy="1"/>
            </a:xfrm>
            <a:custGeom>
              <a:avLst/>
              <a:gdLst/>
              <a:ahLst/>
              <a:cxnLst>
                <a:cxn ang="0">
                  <a:pos x="3" y="0"/>
                </a:cxn>
                <a:cxn ang="0">
                  <a:pos x="3" y="0"/>
                </a:cxn>
                <a:cxn ang="0">
                  <a:pos x="0" y="0"/>
                </a:cxn>
                <a:cxn ang="0">
                  <a:pos x="0" y="0"/>
                </a:cxn>
                <a:cxn ang="0">
                  <a:pos x="3" y="0"/>
                </a:cxn>
              </a:cxnLst>
              <a:rect l="0" t="0" r="r" b="b"/>
              <a:pathLst>
                <a:path w="4" h="1">
                  <a:moveTo>
                    <a:pt x="3" y="0"/>
                  </a:moveTo>
                  <a:lnTo>
                    <a:pt x="3" y="0"/>
                  </a:lnTo>
                  <a:lnTo>
                    <a:pt x="0" y="0"/>
                  </a:lnTo>
                  <a:lnTo>
                    <a:pt x="0" y="0"/>
                  </a:lnTo>
                  <a:lnTo>
                    <a:pt x="3" y="0"/>
                  </a:lnTo>
                </a:path>
              </a:pathLst>
            </a:custGeom>
            <a:solidFill>
              <a:srgbClr val="E5E5E5"/>
            </a:solidFill>
            <a:ln w="12700" cap="rnd" cmpd="sng">
              <a:noFill/>
              <a:prstDash val="solid"/>
              <a:round/>
              <a:headEnd type="none" w="med" len="med"/>
              <a:tailEnd type="none" w="med" len="med"/>
            </a:ln>
            <a:effectLst/>
          </p:spPr>
          <p:txBody>
            <a:bodyPr/>
            <a:lstStyle/>
            <a:p>
              <a:endParaRPr lang="en-US"/>
            </a:p>
          </p:txBody>
        </p:sp>
        <p:sp>
          <p:nvSpPr>
            <p:cNvPr id="78308" name="Freeform 484"/>
            <p:cNvSpPr>
              <a:spLocks/>
            </p:cNvSpPr>
            <p:nvPr/>
          </p:nvSpPr>
          <p:spPr bwMode="auto">
            <a:xfrm>
              <a:off x="969" y="3661"/>
              <a:ext cx="4" cy="2"/>
            </a:xfrm>
            <a:custGeom>
              <a:avLst/>
              <a:gdLst/>
              <a:ahLst/>
              <a:cxnLst>
                <a:cxn ang="0">
                  <a:pos x="3" y="0"/>
                </a:cxn>
                <a:cxn ang="0">
                  <a:pos x="3" y="1"/>
                </a:cxn>
                <a:cxn ang="0">
                  <a:pos x="0" y="1"/>
                </a:cxn>
                <a:cxn ang="0">
                  <a:pos x="0" y="0"/>
                </a:cxn>
                <a:cxn ang="0">
                  <a:pos x="3" y="0"/>
                </a:cxn>
              </a:cxnLst>
              <a:rect l="0" t="0" r="r" b="b"/>
              <a:pathLst>
                <a:path w="4" h="2">
                  <a:moveTo>
                    <a:pt x="3" y="0"/>
                  </a:moveTo>
                  <a:lnTo>
                    <a:pt x="3" y="1"/>
                  </a:lnTo>
                  <a:lnTo>
                    <a:pt x="0" y="1"/>
                  </a:lnTo>
                  <a:lnTo>
                    <a:pt x="0" y="0"/>
                  </a:lnTo>
                  <a:lnTo>
                    <a:pt x="3" y="0"/>
                  </a:lnTo>
                </a:path>
              </a:pathLst>
            </a:custGeom>
            <a:solidFill>
              <a:srgbClr val="EBEBEB"/>
            </a:solidFill>
            <a:ln w="12700" cap="rnd" cmpd="sng">
              <a:noFill/>
              <a:prstDash val="solid"/>
              <a:round/>
              <a:headEnd type="none" w="med" len="med"/>
              <a:tailEnd type="none" w="med" len="med"/>
            </a:ln>
            <a:effectLst/>
          </p:spPr>
          <p:txBody>
            <a:bodyPr/>
            <a:lstStyle/>
            <a:p>
              <a:endParaRPr lang="en-US"/>
            </a:p>
          </p:txBody>
        </p:sp>
        <p:sp>
          <p:nvSpPr>
            <p:cNvPr id="78309" name="Freeform 485"/>
            <p:cNvSpPr>
              <a:spLocks/>
            </p:cNvSpPr>
            <p:nvPr/>
          </p:nvSpPr>
          <p:spPr bwMode="auto">
            <a:xfrm>
              <a:off x="969" y="3663"/>
              <a:ext cx="4" cy="2"/>
            </a:xfrm>
            <a:custGeom>
              <a:avLst/>
              <a:gdLst/>
              <a:ahLst/>
              <a:cxnLst>
                <a:cxn ang="0">
                  <a:pos x="3" y="0"/>
                </a:cxn>
                <a:cxn ang="0">
                  <a:pos x="3" y="1"/>
                </a:cxn>
                <a:cxn ang="0">
                  <a:pos x="0" y="1"/>
                </a:cxn>
                <a:cxn ang="0">
                  <a:pos x="0" y="0"/>
                </a:cxn>
                <a:cxn ang="0">
                  <a:pos x="3" y="0"/>
                </a:cxn>
              </a:cxnLst>
              <a:rect l="0" t="0" r="r" b="b"/>
              <a:pathLst>
                <a:path w="4" h="2">
                  <a:moveTo>
                    <a:pt x="3" y="0"/>
                  </a:moveTo>
                  <a:lnTo>
                    <a:pt x="3" y="1"/>
                  </a:lnTo>
                  <a:lnTo>
                    <a:pt x="0" y="1"/>
                  </a:lnTo>
                  <a:lnTo>
                    <a:pt x="0" y="0"/>
                  </a:lnTo>
                  <a:lnTo>
                    <a:pt x="3" y="0"/>
                  </a:lnTo>
                </a:path>
              </a:pathLst>
            </a:custGeom>
            <a:solidFill>
              <a:srgbClr val="EDEDED"/>
            </a:solidFill>
            <a:ln w="12700" cap="rnd" cmpd="sng">
              <a:noFill/>
              <a:prstDash val="solid"/>
              <a:round/>
              <a:headEnd type="none" w="med" len="med"/>
              <a:tailEnd type="none" w="med" len="med"/>
            </a:ln>
            <a:effectLst/>
          </p:spPr>
          <p:txBody>
            <a:bodyPr/>
            <a:lstStyle/>
            <a:p>
              <a:endParaRPr lang="en-US"/>
            </a:p>
          </p:txBody>
        </p:sp>
        <p:sp>
          <p:nvSpPr>
            <p:cNvPr id="78310" name="Freeform 486"/>
            <p:cNvSpPr>
              <a:spLocks/>
            </p:cNvSpPr>
            <p:nvPr/>
          </p:nvSpPr>
          <p:spPr bwMode="auto">
            <a:xfrm>
              <a:off x="969" y="3665"/>
              <a:ext cx="4" cy="2"/>
            </a:xfrm>
            <a:custGeom>
              <a:avLst/>
              <a:gdLst/>
              <a:ahLst/>
              <a:cxnLst>
                <a:cxn ang="0">
                  <a:pos x="3" y="1"/>
                </a:cxn>
                <a:cxn ang="0">
                  <a:pos x="3" y="0"/>
                </a:cxn>
                <a:cxn ang="0">
                  <a:pos x="0" y="0"/>
                </a:cxn>
                <a:cxn ang="0">
                  <a:pos x="0" y="1"/>
                </a:cxn>
                <a:cxn ang="0">
                  <a:pos x="3" y="1"/>
                </a:cxn>
              </a:cxnLst>
              <a:rect l="0" t="0" r="r" b="b"/>
              <a:pathLst>
                <a:path w="4" h="2">
                  <a:moveTo>
                    <a:pt x="3" y="1"/>
                  </a:moveTo>
                  <a:lnTo>
                    <a:pt x="3" y="0"/>
                  </a:lnTo>
                  <a:lnTo>
                    <a:pt x="0" y="0"/>
                  </a:lnTo>
                  <a:lnTo>
                    <a:pt x="0" y="1"/>
                  </a:lnTo>
                  <a:lnTo>
                    <a:pt x="3" y="1"/>
                  </a:lnTo>
                </a:path>
              </a:pathLst>
            </a:custGeom>
            <a:solidFill>
              <a:srgbClr val="F2F2F2"/>
            </a:solidFill>
            <a:ln w="12700" cap="rnd" cmpd="sng">
              <a:noFill/>
              <a:prstDash val="solid"/>
              <a:round/>
              <a:headEnd type="none" w="med" len="med"/>
              <a:tailEnd type="none" w="med" len="med"/>
            </a:ln>
            <a:effectLst/>
          </p:spPr>
          <p:txBody>
            <a:bodyPr/>
            <a:lstStyle/>
            <a:p>
              <a:endParaRPr lang="en-US"/>
            </a:p>
          </p:txBody>
        </p:sp>
        <p:sp>
          <p:nvSpPr>
            <p:cNvPr id="78311" name="Freeform 487"/>
            <p:cNvSpPr>
              <a:spLocks/>
            </p:cNvSpPr>
            <p:nvPr/>
          </p:nvSpPr>
          <p:spPr bwMode="auto">
            <a:xfrm>
              <a:off x="969" y="3665"/>
              <a:ext cx="4" cy="4"/>
            </a:xfrm>
            <a:custGeom>
              <a:avLst/>
              <a:gdLst/>
              <a:ahLst/>
              <a:cxnLst>
                <a:cxn ang="0">
                  <a:pos x="3" y="3"/>
                </a:cxn>
                <a:cxn ang="0">
                  <a:pos x="3" y="0"/>
                </a:cxn>
                <a:cxn ang="0">
                  <a:pos x="0" y="0"/>
                </a:cxn>
                <a:cxn ang="0">
                  <a:pos x="0" y="3"/>
                </a:cxn>
                <a:cxn ang="0">
                  <a:pos x="3" y="3"/>
                </a:cxn>
              </a:cxnLst>
              <a:rect l="0" t="0" r="r" b="b"/>
              <a:pathLst>
                <a:path w="4" h="4">
                  <a:moveTo>
                    <a:pt x="3" y="3"/>
                  </a:moveTo>
                  <a:lnTo>
                    <a:pt x="3" y="0"/>
                  </a:lnTo>
                  <a:lnTo>
                    <a:pt x="0" y="0"/>
                  </a:lnTo>
                  <a:lnTo>
                    <a:pt x="0" y="3"/>
                  </a:lnTo>
                  <a:lnTo>
                    <a:pt x="3" y="3"/>
                  </a:lnTo>
                </a:path>
              </a:pathLst>
            </a:custGeom>
            <a:solidFill>
              <a:srgbClr val="F5F5F5"/>
            </a:solidFill>
            <a:ln w="12700" cap="rnd" cmpd="sng">
              <a:noFill/>
              <a:prstDash val="solid"/>
              <a:round/>
              <a:headEnd type="none" w="med" len="med"/>
              <a:tailEnd type="none" w="med" len="med"/>
            </a:ln>
            <a:effectLst/>
          </p:spPr>
          <p:txBody>
            <a:bodyPr/>
            <a:lstStyle/>
            <a:p>
              <a:endParaRPr lang="en-US"/>
            </a:p>
          </p:txBody>
        </p:sp>
        <p:sp>
          <p:nvSpPr>
            <p:cNvPr id="78312" name="Freeform 488"/>
            <p:cNvSpPr>
              <a:spLocks/>
            </p:cNvSpPr>
            <p:nvPr/>
          </p:nvSpPr>
          <p:spPr bwMode="auto">
            <a:xfrm>
              <a:off x="726" y="3667"/>
              <a:ext cx="4" cy="4"/>
            </a:xfrm>
            <a:custGeom>
              <a:avLst/>
              <a:gdLst/>
              <a:ahLst/>
              <a:cxnLst>
                <a:cxn ang="0">
                  <a:pos x="0" y="3"/>
                </a:cxn>
                <a:cxn ang="0">
                  <a:pos x="3" y="3"/>
                </a:cxn>
                <a:cxn ang="0">
                  <a:pos x="3" y="0"/>
                </a:cxn>
                <a:cxn ang="0">
                  <a:pos x="0" y="0"/>
                </a:cxn>
                <a:cxn ang="0">
                  <a:pos x="0" y="3"/>
                </a:cxn>
              </a:cxnLst>
              <a:rect l="0" t="0" r="r" b="b"/>
              <a:pathLst>
                <a:path w="4" h="4">
                  <a:moveTo>
                    <a:pt x="0" y="3"/>
                  </a:moveTo>
                  <a:lnTo>
                    <a:pt x="3" y="3"/>
                  </a:lnTo>
                  <a:lnTo>
                    <a:pt x="3" y="0"/>
                  </a:lnTo>
                  <a:lnTo>
                    <a:pt x="0" y="0"/>
                  </a:lnTo>
                  <a:lnTo>
                    <a:pt x="0" y="3"/>
                  </a:lnTo>
                </a:path>
              </a:pathLst>
            </a:custGeom>
            <a:solidFill>
              <a:srgbClr val="B5B5B5"/>
            </a:solidFill>
            <a:ln w="12700" cap="rnd" cmpd="sng">
              <a:noFill/>
              <a:prstDash val="solid"/>
              <a:round/>
              <a:headEnd type="none" w="med" len="med"/>
              <a:tailEnd type="none" w="med" len="med"/>
            </a:ln>
            <a:effectLst/>
          </p:spPr>
          <p:txBody>
            <a:bodyPr/>
            <a:lstStyle/>
            <a:p>
              <a:endParaRPr lang="en-US"/>
            </a:p>
          </p:txBody>
        </p:sp>
        <p:sp>
          <p:nvSpPr>
            <p:cNvPr id="78313" name="Freeform 489"/>
            <p:cNvSpPr>
              <a:spLocks/>
            </p:cNvSpPr>
            <p:nvPr/>
          </p:nvSpPr>
          <p:spPr bwMode="auto">
            <a:xfrm>
              <a:off x="726" y="3669"/>
              <a:ext cx="4" cy="2"/>
            </a:xfrm>
            <a:custGeom>
              <a:avLst/>
              <a:gdLst/>
              <a:ahLst/>
              <a:cxnLst>
                <a:cxn ang="0">
                  <a:pos x="0" y="1"/>
                </a:cxn>
                <a:cxn ang="0">
                  <a:pos x="3" y="1"/>
                </a:cxn>
                <a:cxn ang="0">
                  <a:pos x="3" y="0"/>
                </a:cxn>
                <a:cxn ang="0">
                  <a:pos x="0" y="0"/>
                </a:cxn>
                <a:cxn ang="0">
                  <a:pos x="0" y="1"/>
                </a:cxn>
              </a:cxnLst>
              <a:rect l="0" t="0" r="r" b="b"/>
              <a:pathLst>
                <a:path w="4" h="2">
                  <a:moveTo>
                    <a:pt x="0" y="1"/>
                  </a:moveTo>
                  <a:lnTo>
                    <a:pt x="3" y="1"/>
                  </a:lnTo>
                  <a:lnTo>
                    <a:pt x="3" y="0"/>
                  </a:lnTo>
                  <a:lnTo>
                    <a:pt x="0" y="0"/>
                  </a:lnTo>
                  <a:lnTo>
                    <a:pt x="0" y="1"/>
                  </a:lnTo>
                </a:path>
              </a:pathLst>
            </a:custGeom>
            <a:solidFill>
              <a:srgbClr val="BABABA"/>
            </a:solidFill>
            <a:ln w="12700" cap="rnd" cmpd="sng">
              <a:noFill/>
              <a:prstDash val="solid"/>
              <a:round/>
              <a:headEnd type="none" w="med" len="med"/>
              <a:tailEnd type="none" w="med" len="med"/>
            </a:ln>
            <a:effectLst/>
          </p:spPr>
          <p:txBody>
            <a:bodyPr/>
            <a:lstStyle/>
            <a:p>
              <a:endParaRPr lang="en-US"/>
            </a:p>
          </p:txBody>
        </p:sp>
        <p:sp>
          <p:nvSpPr>
            <p:cNvPr id="78314" name="Freeform 490"/>
            <p:cNvSpPr>
              <a:spLocks/>
            </p:cNvSpPr>
            <p:nvPr/>
          </p:nvSpPr>
          <p:spPr bwMode="auto">
            <a:xfrm>
              <a:off x="726" y="3672"/>
              <a:ext cx="4" cy="1"/>
            </a:xfrm>
            <a:custGeom>
              <a:avLst/>
              <a:gdLst/>
              <a:ahLst/>
              <a:cxnLst>
                <a:cxn ang="0">
                  <a:pos x="3" y="0"/>
                </a:cxn>
                <a:cxn ang="0">
                  <a:pos x="3" y="0"/>
                </a:cxn>
                <a:cxn ang="0">
                  <a:pos x="0" y="0"/>
                </a:cxn>
                <a:cxn ang="0">
                  <a:pos x="0" y="0"/>
                </a:cxn>
                <a:cxn ang="0">
                  <a:pos x="3" y="0"/>
                </a:cxn>
              </a:cxnLst>
              <a:rect l="0" t="0" r="r" b="b"/>
              <a:pathLst>
                <a:path w="4" h="1">
                  <a:moveTo>
                    <a:pt x="3" y="0"/>
                  </a:moveTo>
                  <a:lnTo>
                    <a:pt x="3" y="0"/>
                  </a:lnTo>
                  <a:lnTo>
                    <a:pt x="0" y="0"/>
                  </a:lnTo>
                  <a:lnTo>
                    <a:pt x="0" y="0"/>
                  </a:lnTo>
                  <a:lnTo>
                    <a:pt x="3" y="0"/>
                  </a:lnTo>
                </a:path>
              </a:pathLst>
            </a:custGeom>
            <a:solidFill>
              <a:srgbClr val="BFBFBF"/>
            </a:solidFill>
            <a:ln w="12700" cap="rnd" cmpd="sng">
              <a:noFill/>
              <a:prstDash val="solid"/>
              <a:round/>
              <a:headEnd type="none" w="med" len="med"/>
              <a:tailEnd type="none" w="med" len="med"/>
            </a:ln>
            <a:effectLst/>
          </p:spPr>
          <p:txBody>
            <a:bodyPr/>
            <a:lstStyle/>
            <a:p>
              <a:endParaRPr lang="en-US"/>
            </a:p>
          </p:txBody>
        </p:sp>
        <p:sp>
          <p:nvSpPr>
            <p:cNvPr id="78315" name="Freeform 491"/>
            <p:cNvSpPr>
              <a:spLocks/>
            </p:cNvSpPr>
            <p:nvPr/>
          </p:nvSpPr>
          <p:spPr bwMode="auto">
            <a:xfrm>
              <a:off x="726" y="3673"/>
              <a:ext cx="4" cy="2"/>
            </a:xfrm>
            <a:custGeom>
              <a:avLst/>
              <a:gdLst/>
              <a:ahLst/>
              <a:cxnLst>
                <a:cxn ang="0">
                  <a:pos x="3" y="0"/>
                </a:cxn>
                <a:cxn ang="0">
                  <a:pos x="3" y="1"/>
                </a:cxn>
                <a:cxn ang="0">
                  <a:pos x="0" y="1"/>
                </a:cxn>
                <a:cxn ang="0">
                  <a:pos x="0" y="0"/>
                </a:cxn>
                <a:cxn ang="0">
                  <a:pos x="3" y="0"/>
                </a:cxn>
              </a:cxnLst>
              <a:rect l="0" t="0" r="r" b="b"/>
              <a:pathLst>
                <a:path w="4" h="2">
                  <a:moveTo>
                    <a:pt x="3" y="0"/>
                  </a:moveTo>
                  <a:lnTo>
                    <a:pt x="3" y="1"/>
                  </a:lnTo>
                  <a:lnTo>
                    <a:pt x="0" y="1"/>
                  </a:lnTo>
                  <a:lnTo>
                    <a:pt x="0" y="0"/>
                  </a:lnTo>
                  <a:lnTo>
                    <a:pt x="3" y="0"/>
                  </a:lnTo>
                </a:path>
              </a:pathLst>
            </a:custGeom>
            <a:solidFill>
              <a:srgbClr val="C2C2C2"/>
            </a:solidFill>
            <a:ln w="12700" cap="rnd" cmpd="sng">
              <a:noFill/>
              <a:prstDash val="solid"/>
              <a:round/>
              <a:headEnd type="none" w="med" len="med"/>
              <a:tailEnd type="none" w="med" len="med"/>
            </a:ln>
            <a:effectLst/>
          </p:spPr>
          <p:txBody>
            <a:bodyPr/>
            <a:lstStyle/>
            <a:p>
              <a:endParaRPr lang="en-US"/>
            </a:p>
          </p:txBody>
        </p:sp>
        <p:sp>
          <p:nvSpPr>
            <p:cNvPr id="78316" name="Freeform 492"/>
            <p:cNvSpPr>
              <a:spLocks/>
            </p:cNvSpPr>
            <p:nvPr/>
          </p:nvSpPr>
          <p:spPr bwMode="auto">
            <a:xfrm>
              <a:off x="726" y="3676"/>
              <a:ext cx="4" cy="1"/>
            </a:xfrm>
            <a:custGeom>
              <a:avLst/>
              <a:gdLst/>
              <a:ahLst/>
              <a:cxnLst>
                <a:cxn ang="0">
                  <a:pos x="3" y="0"/>
                </a:cxn>
                <a:cxn ang="0">
                  <a:pos x="3" y="0"/>
                </a:cxn>
                <a:cxn ang="0">
                  <a:pos x="0" y="0"/>
                </a:cxn>
                <a:cxn ang="0">
                  <a:pos x="0" y="0"/>
                </a:cxn>
                <a:cxn ang="0">
                  <a:pos x="3" y="0"/>
                </a:cxn>
              </a:cxnLst>
              <a:rect l="0" t="0" r="r" b="b"/>
              <a:pathLst>
                <a:path w="4" h="1">
                  <a:moveTo>
                    <a:pt x="3" y="0"/>
                  </a:moveTo>
                  <a:lnTo>
                    <a:pt x="3" y="0"/>
                  </a:lnTo>
                  <a:lnTo>
                    <a:pt x="0" y="0"/>
                  </a:lnTo>
                  <a:lnTo>
                    <a:pt x="0" y="0"/>
                  </a:lnTo>
                  <a:lnTo>
                    <a:pt x="3" y="0"/>
                  </a:lnTo>
                </a:path>
              </a:pathLst>
            </a:custGeom>
            <a:solidFill>
              <a:srgbClr val="C7C7C7"/>
            </a:solidFill>
            <a:ln w="12700" cap="rnd" cmpd="sng">
              <a:noFill/>
              <a:prstDash val="solid"/>
              <a:round/>
              <a:headEnd type="none" w="med" len="med"/>
              <a:tailEnd type="none" w="med" len="med"/>
            </a:ln>
            <a:effectLst/>
          </p:spPr>
          <p:txBody>
            <a:bodyPr/>
            <a:lstStyle/>
            <a:p>
              <a:endParaRPr lang="en-US"/>
            </a:p>
          </p:txBody>
        </p:sp>
        <p:sp>
          <p:nvSpPr>
            <p:cNvPr id="78317" name="Freeform 493"/>
            <p:cNvSpPr>
              <a:spLocks/>
            </p:cNvSpPr>
            <p:nvPr/>
          </p:nvSpPr>
          <p:spPr bwMode="auto">
            <a:xfrm>
              <a:off x="726" y="3678"/>
              <a:ext cx="4" cy="1"/>
            </a:xfrm>
            <a:custGeom>
              <a:avLst/>
              <a:gdLst/>
              <a:ahLst/>
              <a:cxnLst>
                <a:cxn ang="0">
                  <a:pos x="3" y="0"/>
                </a:cxn>
                <a:cxn ang="0">
                  <a:pos x="3" y="0"/>
                </a:cxn>
                <a:cxn ang="0">
                  <a:pos x="0" y="0"/>
                </a:cxn>
                <a:cxn ang="0">
                  <a:pos x="0" y="0"/>
                </a:cxn>
                <a:cxn ang="0">
                  <a:pos x="3" y="0"/>
                </a:cxn>
              </a:cxnLst>
              <a:rect l="0" t="0" r="r" b="b"/>
              <a:pathLst>
                <a:path w="4" h="1">
                  <a:moveTo>
                    <a:pt x="3" y="0"/>
                  </a:moveTo>
                  <a:lnTo>
                    <a:pt x="3" y="0"/>
                  </a:lnTo>
                  <a:lnTo>
                    <a:pt x="0" y="0"/>
                  </a:lnTo>
                  <a:lnTo>
                    <a:pt x="0" y="0"/>
                  </a:lnTo>
                  <a:lnTo>
                    <a:pt x="3" y="0"/>
                  </a:lnTo>
                </a:path>
              </a:pathLst>
            </a:custGeom>
            <a:solidFill>
              <a:srgbClr val="C9C9C9"/>
            </a:solidFill>
            <a:ln w="12700" cap="rnd" cmpd="sng">
              <a:noFill/>
              <a:prstDash val="solid"/>
              <a:round/>
              <a:headEnd type="none" w="med" len="med"/>
              <a:tailEnd type="none" w="med" len="med"/>
            </a:ln>
            <a:effectLst/>
          </p:spPr>
          <p:txBody>
            <a:bodyPr/>
            <a:lstStyle/>
            <a:p>
              <a:endParaRPr lang="en-US"/>
            </a:p>
          </p:txBody>
        </p:sp>
        <p:sp>
          <p:nvSpPr>
            <p:cNvPr id="78318" name="Freeform 494"/>
            <p:cNvSpPr>
              <a:spLocks/>
            </p:cNvSpPr>
            <p:nvPr/>
          </p:nvSpPr>
          <p:spPr bwMode="auto">
            <a:xfrm>
              <a:off x="726" y="3680"/>
              <a:ext cx="4" cy="2"/>
            </a:xfrm>
            <a:custGeom>
              <a:avLst/>
              <a:gdLst/>
              <a:ahLst/>
              <a:cxnLst>
                <a:cxn ang="0">
                  <a:pos x="3" y="0"/>
                </a:cxn>
                <a:cxn ang="0">
                  <a:pos x="3" y="1"/>
                </a:cxn>
                <a:cxn ang="0">
                  <a:pos x="0" y="1"/>
                </a:cxn>
                <a:cxn ang="0">
                  <a:pos x="0" y="0"/>
                </a:cxn>
                <a:cxn ang="0">
                  <a:pos x="3" y="0"/>
                </a:cxn>
              </a:cxnLst>
              <a:rect l="0" t="0" r="r" b="b"/>
              <a:pathLst>
                <a:path w="4" h="2">
                  <a:moveTo>
                    <a:pt x="3" y="0"/>
                  </a:moveTo>
                  <a:lnTo>
                    <a:pt x="3" y="1"/>
                  </a:lnTo>
                  <a:lnTo>
                    <a:pt x="0" y="1"/>
                  </a:lnTo>
                  <a:lnTo>
                    <a:pt x="0" y="0"/>
                  </a:lnTo>
                  <a:lnTo>
                    <a:pt x="3" y="0"/>
                  </a:lnTo>
                </a:path>
              </a:pathLst>
            </a:custGeom>
            <a:solidFill>
              <a:srgbClr val="CFCFCF"/>
            </a:solidFill>
            <a:ln w="12700" cap="rnd" cmpd="sng">
              <a:noFill/>
              <a:prstDash val="solid"/>
              <a:round/>
              <a:headEnd type="none" w="med" len="med"/>
              <a:tailEnd type="none" w="med" len="med"/>
            </a:ln>
            <a:effectLst/>
          </p:spPr>
          <p:txBody>
            <a:bodyPr/>
            <a:lstStyle/>
            <a:p>
              <a:endParaRPr lang="en-US"/>
            </a:p>
          </p:txBody>
        </p:sp>
        <p:sp>
          <p:nvSpPr>
            <p:cNvPr id="78319" name="Freeform 495"/>
            <p:cNvSpPr>
              <a:spLocks/>
            </p:cNvSpPr>
            <p:nvPr/>
          </p:nvSpPr>
          <p:spPr bwMode="auto">
            <a:xfrm>
              <a:off x="726" y="3682"/>
              <a:ext cx="4" cy="2"/>
            </a:xfrm>
            <a:custGeom>
              <a:avLst/>
              <a:gdLst/>
              <a:ahLst/>
              <a:cxnLst>
                <a:cxn ang="0">
                  <a:pos x="3" y="0"/>
                </a:cxn>
                <a:cxn ang="0">
                  <a:pos x="3" y="1"/>
                </a:cxn>
                <a:cxn ang="0">
                  <a:pos x="0" y="1"/>
                </a:cxn>
                <a:cxn ang="0">
                  <a:pos x="0" y="0"/>
                </a:cxn>
                <a:cxn ang="0">
                  <a:pos x="3" y="0"/>
                </a:cxn>
              </a:cxnLst>
              <a:rect l="0" t="0" r="r" b="b"/>
              <a:pathLst>
                <a:path w="4" h="2">
                  <a:moveTo>
                    <a:pt x="3" y="0"/>
                  </a:moveTo>
                  <a:lnTo>
                    <a:pt x="3" y="1"/>
                  </a:lnTo>
                  <a:lnTo>
                    <a:pt x="0" y="1"/>
                  </a:lnTo>
                  <a:lnTo>
                    <a:pt x="0" y="0"/>
                  </a:lnTo>
                  <a:lnTo>
                    <a:pt x="3" y="0"/>
                  </a:lnTo>
                </a:path>
              </a:pathLst>
            </a:custGeom>
            <a:solidFill>
              <a:srgbClr val="D1D1D1"/>
            </a:solidFill>
            <a:ln w="12700" cap="rnd" cmpd="sng">
              <a:noFill/>
              <a:prstDash val="solid"/>
              <a:round/>
              <a:headEnd type="none" w="med" len="med"/>
              <a:tailEnd type="none" w="med" len="med"/>
            </a:ln>
            <a:effectLst/>
          </p:spPr>
          <p:txBody>
            <a:bodyPr/>
            <a:lstStyle/>
            <a:p>
              <a:endParaRPr lang="en-US"/>
            </a:p>
          </p:txBody>
        </p:sp>
        <p:sp>
          <p:nvSpPr>
            <p:cNvPr id="78320" name="Freeform 496"/>
            <p:cNvSpPr>
              <a:spLocks/>
            </p:cNvSpPr>
            <p:nvPr/>
          </p:nvSpPr>
          <p:spPr bwMode="auto">
            <a:xfrm>
              <a:off x="726" y="3685"/>
              <a:ext cx="4" cy="1"/>
            </a:xfrm>
            <a:custGeom>
              <a:avLst/>
              <a:gdLst/>
              <a:ahLst/>
              <a:cxnLst>
                <a:cxn ang="0">
                  <a:pos x="3" y="0"/>
                </a:cxn>
                <a:cxn ang="0">
                  <a:pos x="3" y="0"/>
                </a:cxn>
                <a:cxn ang="0">
                  <a:pos x="0" y="0"/>
                </a:cxn>
                <a:cxn ang="0">
                  <a:pos x="0" y="0"/>
                </a:cxn>
                <a:cxn ang="0">
                  <a:pos x="3" y="0"/>
                </a:cxn>
              </a:cxnLst>
              <a:rect l="0" t="0" r="r" b="b"/>
              <a:pathLst>
                <a:path w="4" h="1">
                  <a:moveTo>
                    <a:pt x="3" y="0"/>
                  </a:moveTo>
                  <a:lnTo>
                    <a:pt x="3" y="0"/>
                  </a:lnTo>
                  <a:lnTo>
                    <a:pt x="0" y="0"/>
                  </a:lnTo>
                  <a:lnTo>
                    <a:pt x="0" y="0"/>
                  </a:lnTo>
                  <a:lnTo>
                    <a:pt x="3" y="0"/>
                  </a:lnTo>
                </a:path>
              </a:pathLst>
            </a:custGeom>
            <a:solidFill>
              <a:srgbClr val="D6D6D6"/>
            </a:solidFill>
            <a:ln w="12700" cap="rnd" cmpd="sng">
              <a:noFill/>
              <a:prstDash val="solid"/>
              <a:round/>
              <a:headEnd type="none" w="med" len="med"/>
              <a:tailEnd type="none" w="med" len="med"/>
            </a:ln>
            <a:effectLst/>
          </p:spPr>
          <p:txBody>
            <a:bodyPr/>
            <a:lstStyle/>
            <a:p>
              <a:endParaRPr lang="en-US"/>
            </a:p>
          </p:txBody>
        </p:sp>
        <p:sp>
          <p:nvSpPr>
            <p:cNvPr id="78321" name="Freeform 497"/>
            <p:cNvSpPr>
              <a:spLocks/>
            </p:cNvSpPr>
            <p:nvPr/>
          </p:nvSpPr>
          <p:spPr bwMode="auto">
            <a:xfrm>
              <a:off x="726" y="3687"/>
              <a:ext cx="4" cy="1"/>
            </a:xfrm>
            <a:custGeom>
              <a:avLst/>
              <a:gdLst/>
              <a:ahLst/>
              <a:cxnLst>
                <a:cxn ang="0">
                  <a:pos x="3" y="0"/>
                </a:cxn>
                <a:cxn ang="0">
                  <a:pos x="3" y="0"/>
                </a:cxn>
                <a:cxn ang="0">
                  <a:pos x="0" y="0"/>
                </a:cxn>
                <a:cxn ang="0">
                  <a:pos x="0" y="0"/>
                </a:cxn>
                <a:cxn ang="0">
                  <a:pos x="3" y="0"/>
                </a:cxn>
              </a:cxnLst>
              <a:rect l="0" t="0" r="r" b="b"/>
              <a:pathLst>
                <a:path w="4" h="1">
                  <a:moveTo>
                    <a:pt x="3" y="0"/>
                  </a:moveTo>
                  <a:lnTo>
                    <a:pt x="3" y="0"/>
                  </a:lnTo>
                  <a:lnTo>
                    <a:pt x="0" y="0"/>
                  </a:lnTo>
                  <a:lnTo>
                    <a:pt x="0" y="0"/>
                  </a:lnTo>
                  <a:lnTo>
                    <a:pt x="3" y="0"/>
                  </a:lnTo>
                </a:path>
              </a:pathLst>
            </a:custGeom>
            <a:solidFill>
              <a:srgbClr val="D9D9D9"/>
            </a:solidFill>
            <a:ln w="12700" cap="rnd" cmpd="sng">
              <a:noFill/>
              <a:prstDash val="solid"/>
              <a:round/>
              <a:headEnd type="none" w="med" len="med"/>
              <a:tailEnd type="none" w="med" len="med"/>
            </a:ln>
            <a:effectLst/>
          </p:spPr>
          <p:txBody>
            <a:bodyPr/>
            <a:lstStyle/>
            <a:p>
              <a:endParaRPr lang="en-US"/>
            </a:p>
          </p:txBody>
        </p:sp>
        <p:sp>
          <p:nvSpPr>
            <p:cNvPr id="78322" name="Freeform 498"/>
            <p:cNvSpPr>
              <a:spLocks/>
            </p:cNvSpPr>
            <p:nvPr/>
          </p:nvSpPr>
          <p:spPr bwMode="auto">
            <a:xfrm>
              <a:off x="726" y="3689"/>
              <a:ext cx="4" cy="1"/>
            </a:xfrm>
            <a:custGeom>
              <a:avLst/>
              <a:gdLst/>
              <a:ahLst/>
              <a:cxnLst>
                <a:cxn ang="0">
                  <a:pos x="3" y="0"/>
                </a:cxn>
                <a:cxn ang="0">
                  <a:pos x="3" y="0"/>
                </a:cxn>
                <a:cxn ang="0">
                  <a:pos x="0" y="0"/>
                </a:cxn>
                <a:cxn ang="0">
                  <a:pos x="0" y="0"/>
                </a:cxn>
                <a:cxn ang="0">
                  <a:pos x="3" y="0"/>
                </a:cxn>
              </a:cxnLst>
              <a:rect l="0" t="0" r="r" b="b"/>
              <a:pathLst>
                <a:path w="4" h="1">
                  <a:moveTo>
                    <a:pt x="3" y="0"/>
                  </a:moveTo>
                  <a:lnTo>
                    <a:pt x="3" y="0"/>
                  </a:lnTo>
                  <a:lnTo>
                    <a:pt x="0" y="0"/>
                  </a:lnTo>
                  <a:lnTo>
                    <a:pt x="0" y="0"/>
                  </a:lnTo>
                  <a:lnTo>
                    <a:pt x="3" y="0"/>
                  </a:lnTo>
                </a:path>
              </a:pathLst>
            </a:custGeom>
            <a:solidFill>
              <a:srgbClr val="DEDEDE"/>
            </a:solidFill>
            <a:ln w="12700" cap="rnd" cmpd="sng">
              <a:noFill/>
              <a:prstDash val="solid"/>
              <a:round/>
              <a:headEnd type="none" w="med" len="med"/>
              <a:tailEnd type="none" w="med" len="med"/>
            </a:ln>
            <a:effectLst/>
          </p:spPr>
          <p:txBody>
            <a:bodyPr/>
            <a:lstStyle/>
            <a:p>
              <a:endParaRPr lang="en-US"/>
            </a:p>
          </p:txBody>
        </p:sp>
        <p:sp>
          <p:nvSpPr>
            <p:cNvPr id="78323" name="Freeform 499"/>
            <p:cNvSpPr>
              <a:spLocks/>
            </p:cNvSpPr>
            <p:nvPr/>
          </p:nvSpPr>
          <p:spPr bwMode="auto">
            <a:xfrm>
              <a:off x="726" y="3691"/>
              <a:ext cx="4" cy="2"/>
            </a:xfrm>
            <a:custGeom>
              <a:avLst/>
              <a:gdLst/>
              <a:ahLst/>
              <a:cxnLst>
                <a:cxn ang="0">
                  <a:pos x="3" y="0"/>
                </a:cxn>
                <a:cxn ang="0">
                  <a:pos x="3" y="1"/>
                </a:cxn>
                <a:cxn ang="0">
                  <a:pos x="0" y="1"/>
                </a:cxn>
                <a:cxn ang="0">
                  <a:pos x="0" y="0"/>
                </a:cxn>
                <a:cxn ang="0">
                  <a:pos x="3" y="0"/>
                </a:cxn>
              </a:cxnLst>
              <a:rect l="0" t="0" r="r" b="b"/>
              <a:pathLst>
                <a:path w="4" h="2">
                  <a:moveTo>
                    <a:pt x="3" y="0"/>
                  </a:moveTo>
                  <a:lnTo>
                    <a:pt x="3" y="1"/>
                  </a:lnTo>
                  <a:lnTo>
                    <a:pt x="0" y="1"/>
                  </a:lnTo>
                  <a:lnTo>
                    <a:pt x="0" y="0"/>
                  </a:lnTo>
                  <a:lnTo>
                    <a:pt x="3" y="0"/>
                  </a:lnTo>
                </a:path>
              </a:pathLst>
            </a:custGeom>
            <a:solidFill>
              <a:srgbClr val="E3E3E3"/>
            </a:solidFill>
            <a:ln w="12700" cap="rnd" cmpd="sng">
              <a:noFill/>
              <a:prstDash val="solid"/>
              <a:round/>
              <a:headEnd type="none" w="med" len="med"/>
              <a:tailEnd type="none" w="med" len="med"/>
            </a:ln>
            <a:effectLst/>
          </p:spPr>
          <p:txBody>
            <a:bodyPr/>
            <a:lstStyle/>
            <a:p>
              <a:endParaRPr lang="en-US"/>
            </a:p>
          </p:txBody>
        </p:sp>
        <p:sp>
          <p:nvSpPr>
            <p:cNvPr id="78324" name="Freeform 500"/>
            <p:cNvSpPr>
              <a:spLocks/>
            </p:cNvSpPr>
            <p:nvPr/>
          </p:nvSpPr>
          <p:spPr bwMode="auto">
            <a:xfrm>
              <a:off x="726" y="3694"/>
              <a:ext cx="4" cy="1"/>
            </a:xfrm>
            <a:custGeom>
              <a:avLst/>
              <a:gdLst/>
              <a:ahLst/>
              <a:cxnLst>
                <a:cxn ang="0">
                  <a:pos x="3" y="0"/>
                </a:cxn>
                <a:cxn ang="0">
                  <a:pos x="3" y="0"/>
                </a:cxn>
                <a:cxn ang="0">
                  <a:pos x="0" y="0"/>
                </a:cxn>
                <a:cxn ang="0">
                  <a:pos x="0" y="0"/>
                </a:cxn>
                <a:cxn ang="0">
                  <a:pos x="3" y="0"/>
                </a:cxn>
              </a:cxnLst>
              <a:rect l="0" t="0" r="r" b="b"/>
              <a:pathLst>
                <a:path w="4" h="1">
                  <a:moveTo>
                    <a:pt x="3" y="0"/>
                  </a:moveTo>
                  <a:lnTo>
                    <a:pt x="3" y="0"/>
                  </a:lnTo>
                  <a:lnTo>
                    <a:pt x="0" y="0"/>
                  </a:lnTo>
                  <a:lnTo>
                    <a:pt x="0" y="0"/>
                  </a:lnTo>
                  <a:lnTo>
                    <a:pt x="3" y="0"/>
                  </a:lnTo>
                </a:path>
              </a:pathLst>
            </a:custGeom>
            <a:solidFill>
              <a:srgbClr val="E5E5E5"/>
            </a:solidFill>
            <a:ln w="12700" cap="rnd" cmpd="sng">
              <a:noFill/>
              <a:prstDash val="solid"/>
              <a:round/>
              <a:headEnd type="none" w="med" len="med"/>
              <a:tailEnd type="none" w="med" len="med"/>
            </a:ln>
            <a:effectLst/>
          </p:spPr>
          <p:txBody>
            <a:bodyPr/>
            <a:lstStyle/>
            <a:p>
              <a:endParaRPr lang="en-US"/>
            </a:p>
          </p:txBody>
        </p:sp>
        <p:sp>
          <p:nvSpPr>
            <p:cNvPr id="78325" name="Freeform 501"/>
            <p:cNvSpPr>
              <a:spLocks/>
            </p:cNvSpPr>
            <p:nvPr/>
          </p:nvSpPr>
          <p:spPr bwMode="auto">
            <a:xfrm>
              <a:off x="726" y="3696"/>
              <a:ext cx="4" cy="1"/>
            </a:xfrm>
            <a:custGeom>
              <a:avLst/>
              <a:gdLst/>
              <a:ahLst/>
              <a:cxnLst>
                <a:cxn ang="0">
                  <a:pos x="3" y="0"/>
                </a:cxn>
                <a:cxn ang="0">
                  <a:pos x="3" y="0"/>
                </a:cxn>
                <a:cxn ang="0">
                  <a:pos x="0" y="0"/>
                </a:cxn>
                <a:cxn ang="0">
                  <a:pos x="0" y="0"/>
                </a:cxn>
                <a:cxn ang="0">
                  <a:pos x="3" y="0"/>
                </a:cxn>
              </a:cxnLst>
              <a:rect l="0" t="0" r="r" b="b"/>
              <a:pathLst>
                <a:path w="4" h="1">
                  <a:moveTo>
                    <a:pt x="3" y="0"/>
                  </a:moveTo>
                  <a:lnTo>
                    <a:pt x="3" y="0"/>
                  </a:lnTo>
                  <a:lnTo>
                    <a:pt x="0" y="0"/>
                  </a:lnTo>
                  <a:lnTo>
                    <a:pt x="0" y="0"/>
                  </a:lnTo>
                  <a:lnTo>
                    <a:pt x="3" y="0"/>
                  </a:lnTo>
                </a:path>
              </a:pathLst>
            </a:custGeom>
            <a:solidFill>
              <a:srgbClr val="EBEBEB"/>
            </a:solidFill>
            <a:ln w="12700" cap="rnd" cmpd="sng">
              <a:noFill/>
              <a:prstDash val="solid"/>
              <a:round/>
              <a:headEnd type="none" w="med" len="med"/>
              <a:tailEnd type="none" w="med" len="med"/>
            </a:ln>
            <a:effectLst/>
          </p:spPr>
          <p:txBody>
            <a:bodyPr/>
            <a:lstStyle/>
            <a:p>
              <a:endParaRPr lang="en-US"/>
            </a:p>
          </p:txBody>
        </p:sp>
        <p:sp>
          <p:nvSpPr>
            <p:cNvPr id="78326" name="Freeform 502"/>
            <p:cNvSpPr>
              <a:spLocks/>
            </p:cNvSpPr>
            <p:nvPr/>
          </p:nvSpPr>
          <p:spPr bwMode="auto">
            <a:xfrm>
              <a:off x="726" y="3698"/>
              <a:ext cx="4" cy="1"/>
            </a:xfrm>
            <a:custGeom>
              <a:avLst/>
              <a:gdLst/>
              <a:ahLst/>
              <a:cxnLst>
                <a:cxn ang="0">
                  <a:pos x="3" y="0"/>
                </a:cxn>
                <a:cxn ang="0">
                  <a:pos x="3" y="0"/>
                </a:cxn>
                <a:cxn ang="0">
                  <a:pos x="0" y="0"/>
                </a:cxn>
                <a:cxn ang="0">
                  <a:pos x="0" y="0"/>
                </a:cxn>
                <a:cxn ang="0">
                  <a:pos x="3" y="0"/>
                </a:cxn>
              </a:cxnLst>
              <a:rect l="0" t="0" r="r" b="b"/>
              <a:pathLst>
                <a:path w="4" h="1">
                  <a:moveTo>
                    <a:pt x="3" y="0"/>
                  </a:moveTo>
                  <a:lnTo>
                    <a:pt x="3" y="0"/>
                  </a:lnTo>
                  <a:lnTo>
                    <a:pt x="0" y="0"/>
                  </a:lnTo>
                  <a:lnTo>
                    <a:pt x="0" y="0"/>
                  </a:lnTo>
                  <a:lnTo>
                    <a:pt x="3" y="0"/>
                  </a:lnTo>
                </a:path>
              </a:pathLst>
            </a:custGeom>
            <a:solidFill>
              <a:srgbClr val="EDEDED"/>
            </a:solidFill>
            <a:ln w="12700" cap="rnd" cmpd="sng">
              <a:noFill/>
              <a:prstDash val="solid"/>
              <a:round/>
              <a:headEnd type="none" w="med" len="med"/>
              <a:tailEnd type="none" w="med" len="med"/>
            </a:ln>
            <a:effectLst/>
          </p:spPr>
          <p:txBody>
            <a:bodyPr/>
            <a:lstStyle/>
            <a:p>
              <a:endParaRPr lang="en-US"/>
            </a:p>
          </p:txBody>
        </p:sp>
        <p:sp>
          <p:nvSpPr>
            <p:cNvPr id="78327" name="Freeform 503"/>
            <p:cNvSpPr>
              <a:spLocks/>
            </p:cNvSpPr>
            <p:nvPr/>
          </p:nvSpPr>
          <p:spPr bwMode="auto">
            <a:xfrm>
              <a:off x="726" y="3700"/>
              <a:ext cx="4" cy="2"/>
            </a:xfrm>
            <a:custGeom>
              <a:avLst/>
              <a:gdLst/>
              <a:ahLst/>
              <a:cxnLst>
                <a:cxn ang="0">
                  <a:pos x="3" y="1"/>
                </a:cxn>
                <a:cxn ang="0">
                  <a:pos x="3" y="0"/>
                </a:cxn>
                <a:cxn ang="0">
                  <a:pos x="0" y="0"/>
                </a:cxn>
                <a:cxn ang="0">
                  <a:pos x="0" y="1"/>
                </a:cxn>
                <a:cxn ang="0">
                  <a:pos x="3" y="1"/>
                </a:cxn>
              </a:cxnLst>
              <a:rect l="0" t="0" r="r" b="b"/>
              <a:pathLst>
                <a:path w="4" h="2">
                  <a:moveTo>
                    <a:pt x="3" y="1"/>
                  </a:moveTo>
                  <a:lnTo>
                    <a:pt x="3" y="0"/>
                  </a:lnTo>
                  <a:lnTo>
                    <a:pt x="0" y="0"/>
                  </a:lnTo>
                  <a:lnTo>
                    <a:pt x="0" y="1"/>
                  </a:lnTo>
                  <a:lnTo>
                    <a:pt x="3" y="1"/>
                  </a:lnTo>
                </a:path>
              </a:pathLst>
            </a:custGeom>
            <a:solidFill>
              <a:srgbClr val="F2F2F2"/>
            </a:solidFill>
            <a:ln w="12700" cap="rnd" cmpd="sng">
              <a:noFill/>
              <a:prstDash val="solid"/>
              <a:round/>
              <a:headEnd type="none" w="med" len="med"/>
              <a:tailEnd type="none" w="med" len="med"/>
            </a:ln>
            <a:effectLst/>
          </p:spPr>
          <p:txBody>
            <a:bodyPr/>
            <a:lstStyle/>
            <a:p>
              <a:endParaRPr lang="en-US"/>
            </a:p>
          </p:txBody>
        </p:sp>
        <p:sp>
          <p:nvSpPr>
            <p:cNvPr id="78328" name="Freeform 504"/>
            <p:cNvSpPr>
              <a:spLocks/>
            </p:cNvSpPr>
            <p:nvPr/>
          </p:nvSpPr>
          <p:spPr bwMode="auto">
            <a:xfrm>
              <a:off x="726" y="3700"/>
              <a:ext cx="4" cy="4"/>
            </a:xfrm>
            <a:custGeom>
              <a:avLst/>
              <a:gdLst/>
              <a:ahLst/>
              <a:cxnLst>
                <a:cxn ang="0">
                  <a:pos x="3" y="3"/>
                </a:cxn>
                <a:cxn ang="0">
                  <a:pos x="3" y="0"/>
                </a:cxn>
                <a:cxn ang="0">
                  <a:pos x="0" y="0"/>
                </a:cxn>
                <a:cxn ang="0">
                  <a:pos x="0" y="3"/>
                </a:cxn>
                <a:cxn ang="0">
                  <a:pos x="3" y="3"/>
                </a:cxn>
              </a:cxnLst>
              <a:rect l="0" t="0" r="r" b="b"/>
              <a:pathLst>
                <a:path w="4" h="4">
                  <a:moveTo>
                    <a:pt x="3" y="3"/>
                  </a:moveTo>
                  <a:lnTo>
                    <a:pt x="3" y="0"/>
                  </a:lnTo>
                  <a:lnTo>
                    <a:pt x="0" y="0"/>
                  </a:lnTo>
                  <a:lnTo>
                    <a:pt x="0" y="3"/>
                  </a:lnTo>
                  <a:lnTo>
                    <a:pt x="3" y="3"/>
                  </a:lnTo>
                </a:path>
              </a:pathLst>
            </a:custGeom>
            <a:solidFill>
              <a:srgbClr val="F5F5F5"/>
            </a:solidFill>
            <a:ln w="12700" cap="rnd" cmpd="sng">
              <a:noFill/>
              <a:prstDash val="solid"/>
              <a:round/>
              <a:headEnd type="none" w="med" len="med"/>
              <a:tailEnd type="none" w="med" len="med"/>
            </a:ln>
            <a:effectLst/>
          </p:spPr>
          <p:txBody>
            <a:bodyPr/>
            <a:lstStyle/>
            <a:p>
              <a:endParaRPr lang="en-US"/>
            </a:p>
          </p:txBody>
        </p:sp>
        <p:sp>
          <p:nvSpPr>
            <p:cNvPr id="78329" name="Line 505"/>
            <p:cNvSpPr>
              <a:spLocks noChangeShapeType="1"/>
            </p:cNvSpPr>
            <p:nvPr/>
          </p:nvSpPr>
          <p:spPr bwMode="auto">
            <a:xfrm>
              <a:off x="996" y="3638"/>
              <a:ext cx="12" cy="0"/>
            </a:xfrm>
            <a:prstGeom prst="line">
              <a:avLst/>
            </a:prstGeom>
            <a:noFill/>
            <a:ln w="12700">
              <a:noFill/>
              <a:round/>
              <a:headEnd/>
              <a:tailEnd/>
            </a:ln>
            <a:effectLst/>
          </p:spPr>
          <p:txBody>
            <a:bodyPr wrap="none" anchor="ctr"/>
            <a:lstStyle/>
            <a:p>
              <a:endParaRPr lang="en-US"/>
            </a:p>
          </p:txBody>
        </p:sp>
        <p:sp>
          <p:nvSpPr>
            <p:cNvPr id="78330" name="Freeform 506"/>
            <p:cNvSpPr>
              <a:spLocks/>
            </p:cNvSpPr>
            <p:nvPr/>
          </p:nvSpPr>
          <p:spPr bwMode="auto">
            <a:xfrm>
              <a:off x="996" y="3636"/>
              <a:ext cx="6" cy="3"/>
            </a:xfrm>
            <a:custGeom>
              <a:avLst/>
              <a:gdLst/>
              <a:ahLst/>
              <a:cxnLst>
                <a:cxn ang="0">
                  <a:pos x="0" y="2"/>
                </a:cxn>
                <a:cxn ang="0">
                  <a:pos x="5" y="2"/>
                </a:cxn>
                <a:cxn ang="0">
                  <a:pos x="5" y="0"/>
                </a:cxn>
                <a:cxn ang="0">
                  <a:pos x="0" y="0"/>
                </a:cxn>
                <a:cxn ang="0">
                  <a:pos x="0" y="2"/>
                </a:cxn>
              </a:cxnLst>
              <a:rect l="0" t="0" r="r" b="b"/>
              <a:pathLst>
                <a:path w="6" h="3">
                  <a:moveTo>
                    <a:pt x="0" y="2"/>
                  </a:moveTo>
                  <a:lnTo>
                    <a:pt x="5" y="2"/>
                  </a:lnTo>
                  <a:lnTo>
                    <a:pt x="5" y="0"/>
                  </a:lnTo>
                  <a:lnTo>
                    <a:pt x="0" y="0"/>
                  </a:lnTo>
                  <a:lnTo>
                    <a:pt x="0" y="2"/>
                  </a:lnTo>
                </a:path>
              </a:pathLst>
            </a:custGeom>
            <a:solidFill>
              <a:srgbClr val="B5B5B5"/>
            </a:solidFill>
            <a:ln w="12700" cap="rnd" cmpd="sng">
              <a:noFill/>
              <a:prstDash val="solid"/>
              <a:round/>
              <a:headEnd type="none" w="med" len="med"/>
              <a:tailEnd type="none" w="med" len="med"/>
            </a:ln>
            <a:effectLst/>
          </p:spPr>
          <p:txBody>
            <a:bodyPr/>
            <a:lstStyle/>
            <a:p>
              <a:endParaRPr lang="en-US"/>
            </a:p>
          </p:txBody>
        </p:sp>
        <p:sp>
          <p:nvSpPr>
            <p:cNvPr id="78331" name="Freeform 507"/>
            <p:cNvSpPr>
              <a:spLocks/>
            </p:cNvSpPr>
            <p:nvPr/>
          </p:nvSpPr>
          <p:spPr bwMode="auto">
            <a:xfrm>
              <a:off x="996" y="3637"/>
              <a:ext cx="6" cy="2"/>
            </a:xfrm>
            <a:custGeom>
              <a:avLst/>
              <a:gdLst/>
              <a:ahLst/>
              <a:cxnLst>
                <a:cxn ang="0">
                  <a:pos x="5" y="0"/>
                </a:cxn>
                <a:cxn ang="0">
                  <a:pos x="5" y="1"/>
                </a:cxn>
                <a:cxn ang="0">
                  <a:pos x="0" y="1"/>
                </a:cxn>
                <a:cxn ang="0">
                  <a:pos x="0" y="0"/>
                </a:cxn>
                <a:cxn ang="0">
                  <a:pos x="5" y="0"/>
                </a:cxn>
              </a:cxnLst>
              <a:rect l="0" t="0" r="r" b="b"/>
              <a:pathLst>
                <a:path w="6" h="2">
                  <a:moveTo>
                    <a:pt x="5" y="0"/>
                  </a:moveTo>
                  <a:lnTo>
                    <a:pt x="5" y="1"/>
                  </a:lnTo>
                  <a:lnTo>
                    <a:pt x="0" y="1"/>
                  </a:lnTo>
                  <a:lnTo>
                    <a:pt x="0" y="0"/>
                  </a:lnTo>
                  <a:lnTo>
                    <a:pt x="5" y="0"/>
                  </a:lnTo>
                </a:path>
              </a:pathLst>
            </a:custGeom>
            <a:solidFill>
              <a:srgbClr val="BABABA"/>
            </a:solidFill>
            <a:ln w="12700" cap="rnd" cmpd="sng">
              <a:noFill/>
              <a:prstDash val="solid"/>
              <a:round/>
              <a:headEnd type="none" w="med" len="med"/>
              <a:tailEnd type="none" w="med" len="med"/>
            </a:ln>
            <a:effectLst/>
          </p:spPr>
          <p:txBody>
            <a:bodyPr/>
            <a:lstStyle/>
            <a:p>
              <a:endParaRPr lang="en-US"/>
            </a:p>
          </p:txBody>
        </p:sp>
        <p:sp>
          <p:nvSpPr>
            <p:cNvPr id="78332" name="Freeform 508"/>
            <p:cNvSpPr>
              <a:spLocks/>
            </p:cNvSpPr>
            <p:nvPr/>
          </p:nvSpPr>
          <p:spPr bwMode="auto">
            <a:xfrm>
              <a:off x="996" y="3640"/>
              <a:ext cx="6" cy="2"/>
            </a:xfrm>
            <a:custGeom>
              <a:avLst/>
              <a:gdLst/>
              <a:ahLst/>
              <a:cxnLst>
                <a:cxn ang="0">
                  <a:pos x="5" y="0"/>
                </a:cxn>
                <a:cxn ang="0">
                  <a:pos x="5" y="1"/>
                </a:cxn>
                <a:cxn ang="0">
                  <a:pos x="0" y="1"/>
                </a:cxn>
                <a:cxn ang="0">
                  <a:pos x="0" y="0"/>
                </a:cxn>
                <a:cxn ang="0">
                  <a:pos x="5" y="0"/>
                </a:cxn>
              </a:cxnLst>
              <a:rect l="0" t="0" r="r" b="b"/>
              <a:pathLst>
                <a:path w="6" h="2">
                  <a:moveTo>
                    <a:pt x="5" y="0"/>
                  </a:moveTo>
                  <a:lnTo>
                    <a:pt x="5" y="1"/>
                  </a:lnTo>
                  <a:lnTo>
                    <a:pt x="0" y="1"/>
                  </a:lnTo>
                  <a:lnTo>
                    <a:pt x="0" y="0"/>
                  </a:lnTo>
                  <a:lnTo>
                    <a:pt x="5" y="0"/>
                  </a:lnTo>
                </a:path>
              </a:pathLst>
            </a:custGeom>
            <a:solidFill>
              <a:srgbClr val="BFBFBF"/>
            </a:solidFill>
            <a:ln w="12700" cap="rnd" cmpd="sng">
              <a:noFill/>
              <a:prstDash val="solid"/>
              <a:round/>
              <a:headEnd type="none" w="med" len="med"/>
              <a:tailEnd type="none" w="med" len="med"/>
            </a:ln>
            <a:effectLst/>
          </p:spPr>
          <p:txBody>
            <a:bodyPr/>
            <a:lstStyle/>
            <a:p>
              <a:endParaRPr lang="en-US"/>
            </a:p>
          </p:txBody>
        </p:sp>
        <p:sp>
          <p:nvSpPr>
            <p:cNvPr id="78333" name="Freeform 509"/>
            <p:cNvSpPr>
              <a:spLocks/>
            </p:cNvSpPr>
            <p:nvPr/>
          </p:nvSpPr>
          <p:spPr bwMode="auto">
            <a:xfrm>
              <a:off x="996" y="3642"/>
              <a:ext cx="6" cy="1"/>
            </a:xfrm>
            <a:custGeom>
              <a:avLst/>
              <a:gdLst/>
              <a:ahLst/>
              <a:cxnLst>
                <a:cxn ang="0">
                  <a:pos x="5" y="0"/>
                </a:cxn>
                <a:cxn ang="0">
                  <a:pos x="5" y="0"/>
                </a:cxn>
                <a:cxn ang="0">
                  <a:pos x="0" y="0"/>
                </a:cxn>
                <a:cxn ang="0">
                  <a:pos x="0" y="0"/>
                </a:cxn>
                <a:cxn ang="0">
                  <a:pos x="5" y="0"/>
                </a:cxn>
              </a:cxnLst>
              <a:rect l="0" t="0" r="r" b="b"/>
              <a:pathLst>
                <a:path w="6" h="1">
                  <a:moveTo>
                    <a:pt x="5" y="0"/>
                  </a:moveTo>
                  <a:lnTo>
                    <a:pt x="5" y="0"/>
                  </a:lnTo>
                  <a:lnTo>
                    <a:pt x="0" y="0"/>
                  </a:lnTo>
                  <a:lnTo>
                    <a:pt x="0" y="0"/>
                  </a:lnTo>
                  <a:lnTo>
                    <a:pt x="5" y="0"/>
                  </a:lnTo>
                </a:path>
              </a:pathLst>
            </a:custGeom>
            <a:solidFill>
              <a:srgbClr val="C2C2C2"/>
            </a:solidFill>
            <a:ln w="12700" cap="rnd" cmpd="sng">
              <a:noFill/>
              <a:prstDash val="solid"/>
              <a:round/>
              <a:headEnd type="none" w="med" len="med"/>
              <a:tailEnd type="none" w="med" len="med"/>
            </a:ln>
            <a:effectLst/>
          </p:spPr>
          <p:txBody>
            <a:bodyPr/>
            <a:lstStyle/>
            <a:p>
              <a:endParaRPr lang="en-US"/>
            </a:p>
          </p:txBody>
        </p:sp>
        <p:sp>
          <p:nvSpPr>
            <p:cNvPr id="78334" name="Freeform 510"/>
            <p:cNvSpPr>
              <a:spLocks/>
            </p:cNvSpPr>
            <p:nvPr/>
          </p:nvSpPr>
          <p:spPr bwMode="auto">
            <a:xfrm>
              <a:off x="996" y="3644"/>
              <a:ext cx="6" cy="2"/>
            </a:xfrm>
            <a:custGeom>
              <a:avLst/>
              <a:gdLst/>
              <a:ahLst/>
              <a:cxnLst>
                <a:cxn ang="0">
                  <a:pos x="5" y="0"/>
                </a:cxn>
                <a:cxn ang="0">
                  <a:pos x="5" y="1"/>
                </a:cxn>
                <a:cxn ang="0">
                  <a:pos x="0" y="1"/>
                </a:cxn>
                <a:cxn ang="0">
                  <a:pos x="0" y="0"/>
                </a:cxn>
                <a:cxn ang="0">
                  <a:pos x="5" y="0"/>
                </a:cxn>
              </a:cxnLst>
              <a:rect l="0" t="0" r="r" b="b"/>
              <a:pathLst>
                <a:path w="6" h="2">
                  <a:moveTo>
                    <a:pt x="5" y="0"/>
                  </a:moveTo>
                  <a:lnTo>
                    <a:pt x="5" y="1"/>
                  </a:lnTo>
                  <a:lnTo>
                    <a:pt x="0" y="1"/>
                  </a:lnTo>
                  <a:lnTo>
                    <a:pt x="0" y="0"/>
                  </a:lnTo>
                  <a:lnTo>
                    <a:pt x="5" y="0"/>
                  </a:lnTo>
                </a:path>
              </a:pathLst>
            </a:custGeom>
            <a:solidFill>
              <a:srgbClr val="C7C7C7"/>
            </a:solidFill>
            <a:ln w="12700" cap="rnd" cmpd="sng">
              <a:noFill/>
              <a:prstDash val="solid"/>
              <a:round/>
              <a:headEnd type="none" w="med" len="med"/>
              <a:tailEnd type="none" w="med" len="med"/>
            </a:ln>
            <a:effectLst/>
          </p:spPr>
          <p:txBody>
            <a:bodyPr/>
            <a:lstStyle/>
            <a:p>
              <a:endParaRPr lang="en-US"/>
            </a:p>
          </p:txBody>
        </p:sp>
        <p:sp>
          <p:nvSpPr>
            <p:cNvPr id="78335" name="Freeform 511"/>
            <p:cNvSpPr>
              <a:spLocks/>
            </p:cNvSpPr>
            <p:nvPr/>
          </p:nvSpPr>
          <p:spPr bwMode="auto">
            <a:xfrm>
              <a:off x="996" y="3646"/>
              <a:ext cx="6" cy="2"/>
            </a:xfrm>
            <a:custGeom>
              <a:avLst/>
              <a:gdLst/>
              <a:ahLst/>
              <a:cxnLst>
                <a:cxn ang="0">
                  <a:pos x="5" y="0"/>
                </a:cxn>
                <a:cxn ang="0">
                  <a:pos x="5" y="1"/>
                </a:cxn>
                <a:cxn ang="0">
                  <a:pos x="0" y="1"/>
                </a:cxn>
                <a:cxn ang="0">
                  <a:pos x="0" y="0"/>
                </a:cxn>
                <a:cxn ang="0">
                  <a:pos x="5" y="0"/>
                </a:cxn>
              </a:cxnLst>
              <a:rect l="0" t="0" r="r" b="b"/>
              <a:pathLst>
                <a:path w="6" h="2">
                  <a:moveTo>
                    <a:pt x="5" y="0"/>
                  </a:moveTo>
                  <a:lnTo>
                    <a:pt x="5" y="1"/>
                  </a:lnTo>
                  <a:lnTo>
                    <a:pt x="0" y="1"/>
                  </a:lnTo>
                  <a:lnTo>
                    <a:pt x="0" y="0"/>
                  </a:lnTo>
                  <a:lnTo>
                    <a:pt x="5" y="0"/>
                  </a:lnTo>
                </a:path>
              </a:pathLst>
            </a:custGeom>
            <a:solidFill>
              <a:srgbClr val="C9C9C9"/>
            </a:solidFill>
            <a:ln w="12700" cap="rnd" cmpd="sng">
              <a:noFill/>
              <a:prstDash val="solid"/>
              <a:round/>
              <a:headEnd type="none" w="med" len="med"/>
              <a:tailEnd type="none" w="med" len="med"/>
            </a:ln>
            <a:effectLst/>
          </p:spPr>
          <p:txBody>
            <a:bodyPr/>
            <a:lstStyle/>
            <a:p>
              <a:endParaRPr lang="en-US"/>
            </a:p>
          </p:txBody>
        </p:sp>
        <p:sp>
          <p:nvSpPr>
            <p:cNvPr id="78336" name="Freeform 512"/>
            <p:cNvSpPr>
              <a:spLocks/>
            </p:cNvSpPr>
            <p:nvPr/>
          </p:nvSpPr>
          <p:spPr bwMode="auto">
            <a:xfrm>
              <a:off x="996" y="3649"/>
              <a:ext cx="6" cy="1"/>
            </a:xfrm>
            <a:custGeom>
              <a:avLst/>
              <a:gdLst/>
              <a:ahLst/>
              <a:cxnLst>
                <a:cxn ang="0">
                  <a:pos x="5" y="0"/>
                </a:cxn>
                <a:cxn ang="0">
                  <a:pos x="5" y="0"/>
                </a:cxn>
                <a:cxn ang="0">
                  <a:pos x="0" y="0"/>
                </a:cxn>
                <a:cxn ang="0">
                  <a:pos x="0" y="0"/>
                </a:cxn>
                <a:cxn ang="0">
                  <a:pos x="5" y="0"/>
                </a:cxn>
              </a:cxnLst>
              <a:rect l="0" t="0" r="r" b="b"/>
              <a:pathLst>
                <a:path w="6" h="1">
                  <a:moveTo>
                    <a:pt x="5" y="0"/>
                  </a:moveTo>
                  <a:lnTo>
                    <a:pt x="5" y="0"/>
                  </a:lnTo>
                  <a:lnTo>
                    <a:pt x="0" y="0"/>
                  </a:lnTo>
                  <a:lnTo>
                    <a:pt x="0" y="0"/>
                  </a:lnTo>
                  <a:lnTo>
                    <a:pt x="5" y="0"/>
                  </a:lnTo>
                </a:path>
              </a:pathLst>
            </a:custGeom>
            <a:solidFill>
              <a:srgbClr val="CFCFCF"/>
            </a:solidFill>
            <a:ln w="12700" cap="rnd" cmpd="sng">
              <a:noFill/>
              <a:prstDash val="solid"/>
              <a:round/>
              <a:headEnd type="none" w="med" len="med"/>
              <a:tailEnd type="none" w="med" len="med"/>
            </a:ln>
            <a:effectLst/>
          </p:spPr>
          <p:txBody>
            <a:bodyPr/>
            <a:lstStyle/>
            <a:p>
              <a:endParaRPr lang="en-US"/>
            </a:p>
          </p:txBody>
        </p:sp>
        <p:sp>
          <p:nvSpPr>
            <p:cNvPr id="78337" name="Freeform 513"/>
            <p:cNvSpPr>
              <a:spLocks/>
            </p:cNvSpPr>
            <p:nvPr/>
          </p:nvSpPr>
          <p:spPr bwMode="auto">
            <a:xfrm>
              <a:off x="996" y="3651"/>
              <a:ext cx="6" cy="1"/>
            </a:xfrm>
            <a:custGeom>
              <a:avLst/>
              <a:gdLst/>
              <a:ahLst/>
              <a:cxnLst>
                <a:cxn ang="0">
                  <a:pos x="5" y="0"/>
                </a:cxn>
                <a:cxn ang="0">
                  <a:pos x="5" y="0"/>
                </a:cxn>
                <a:cxn ang="0">
                  <a:pos x="0" y="0"/>
                </a:cxn>
                <a:cxn ang="0">
                  <a:pos x="0" y="0"/>
                </a:cxn>
                <a:cxn ang="0">
                  <a:pos x="5" y="0"/>
                </a:cxn>
              </a:cxnLst>
              <a:rect l="0" t="0" r="r" b="b"/>
              <a:pathLst>
                <a:path w="6" h="1">
                  <a:moveTo>
                    <a:pt x="5" y="0"/>
                  </a:moveTo>
                  <a:lnTo>
                    <a:pt x="5" y="0"/>
                  </a:lnTo>
                  <a:lnTo>
                    <a:pt x="0" y="0"/>
                  </a:lnTo>
                  <a:lnTo>
                    <a:pt x="0" y="0"/>
                  </a:lnTo>
                  <a:lnTo>
                    <a:pt x="5" y="0"/>
                  </a:lnTo>
                </a:path>
              </a:pathLst>
            </a:custGeom>
            <a:solidFill>
              <a:srgbClr val="D1D1D1"/>
            </a:solidFill>
            <a:ln w="12700" cap="rnd" cmpd="sng">
              <a:noFill/>
              <a:prstDash val="solid"/>
              <a:round/>
              <a:headEnd type="none" w="med" len="med"/>
              <a:tailEnd type="none" w="med" len="med"/>
            </a:ln>
            <a:effectLst/>
          </p:spPr>
          <p:txBody>
            <a:bodyPr/>
            <a:lstStyle/>
            <a:p>
              <a:endParaRPr lang="en-US"/>
            </a:p>
          </p:txBody>
        </p:sp>
        <p:sp>
          <p:nvSpPr>
            <p:cNvPr id="78338" name="Freeform 514"/>
            <p:cNvSpPr>
              <a:spLocks/>
            </p:cNvSpPr>
            <p:nvPr/>
          </p:nvSpPr>
          <p:spPr bwMode="auto">
            <a:xfrm>
              <a:off x="996" y="3653"/>
              <a:ext cx="6" cy="2"/>
            </a:xfrm>
            <a:custGeom>
              <a:avLst/>
              <a:gdLst/>
              <a:ahLst/>
              <a:cxnLst>
                <a:cxn ang="0">
                  <a:pos x="5" y="0"/>
                </a:cxn>
                <a:cxn ang="0">
                  <a:pos x="5" y="1"/>
                </a:cxn>
                <a:cxn ang="0">
                  <a:pos x="0" y="1"/>
                </a:cxn>
                <a:cxn ang="0">
                  <a:pos x="0" y="0"/>
                </a:cxn>
                <a:cxn ang="0">
                  <a:pos x="5" y="0"/>
                </a:cxn>
              </a:cxnLst>
              <a:rect l="0" t="0" r="r" b="b"/>
              <a:pathLst>
                <a:path w="6" h="2">
                  <a:moveTo>
                    <a:pt x="5" y="0"/>
                  </a:moveTo>
                  <a:lnTo>
                    <a:pt x="5" y="1"/>
                  </a:lnTo>
                  <a:lnTo>
                    <a:pt x="0" y="1"/>
                  </a:lnTo>
                  <a:lnTo>
                    <a:pt x="0" y="0"/>
                  </a:lnTo>
                  <a:lnTo>
                    <a:pt x="5" y="0"/>
                  </a:lnTo>
                </a:path>
              </a:pathLst>
            </a:custGeom>
            <a:solidFill>
              <a:srgbClr val="D6D6D6"/>
            </a:solidFill>
            <a:ln w="12700" cap="rnd" cmpd="sng">
              <a:noFill/>
              <a:prstDash val="solid"/>
              <a:round/>
              <a:headEnd type="none" w="med" len="med"/>
              <a:tailEnd type="none" w="med" len="med"/>
            </a:ln>
            <a:effectLst/>
          </p:spPr>
          <p:txBody>
            <a:bodyPr/>
            <a:lstStyle/>
            <a:p>
              <a:endParaRPr lang="en-US"/>
            </a:p>
          </p:txBody>
        </p:sp>
        <p:sp>
          <p:nvSpPr>
            <p:cNvPr id="78339" name="Freeform 515"/>
            <p:cNvSpPr>
              <a:spLocks/>
            </p:cNvSpPr>
            <p:nvPr/>
          </p:nvSpPr>
          <p:spPr bwMode="auto">
            <a:xfrm>
              <a:off x="996" y="3655"/>
              <a:ext cx="6" cy="2"/>
            </a:xfrm>
            <a:custGeom>
              <a:avLst/>
              <a:gdLst/>
              <a:ahLst/>
              <a:cxnLst>
                <a:cxn ang="0">
                  <a:pos x="5" y="0"/>
                </a:cxn>
                <a:cxn ang="0">
                  <a:pos x="5" y="1"/>
                </a:cxn>
                <a:cxn ang="0">
                  <a:pos x="0" y="1"/>
                </a:cxn>
                <a:cxn ang="0">
                  <a:pos x="0" y="0"/>
                </a:cxn>
                <a:cxn ang="0">
                  <a:pos x="5" y="0"/>
                </a:cxn>
              </a:cxnLst>
              <a:rect l="0" t="0" r="r" b="b"/>
              <a:pathLst>
                <a:path w="6" h="2">
                  <a:moveTo>
                    <a:pt x="5" y="0"/>
                  </a:moveTo>
                  <a:lnTo>
                    <a:pt x="5" y="1"/>
                  </a:lnTo>
                  <a:lnTo>
                    <a:pt x="0" y="1"/>
                  </a:lnTo>
                  <a:lnTo>
                    <a:pt x="0" y="0"/>
                  </a:lnTo>
                  <a:lnTo>
                    <a:pt x="5" y="0"/>
                  </a:lnTo>
                </a:path>
              </a:pathLst>
            </a:custGeom>
            <a:solidFill>
              <a:srgbClr val="D9D9D9"/>
            </a:solidFill>
            <a:ln w="12700" cap="rnd" cmpd="sng">
              <a:noFill/>
              <a:prstDash val="solid"/>
              <a:round/>
              <a:headEnd type="none" w="med" len="med"/>
              <a:tailEnd type="none" w="med" len="med"/>
            </a:ln>
            <a:effectLst/>
          </p:spPr>
          <p:txBody>
            <a:bodyPr/>
            <a:lstStyle/>
            <a:p>
              <a:endParaRPr lang="en-US"/>
            </a:p>
          </p:txBody>
        </p:sp>
        <p:sp>
          <p:nvSpPr>
            <p:cNvPr id="78340" name="Freeform 516"/>
            <p:cNvSpPr>
              <a:spLocks/>
            </p:cNvSpPr>
            <p:nvPr/>
          </p:nvSpPr>
          <p:spPr bwMode="auto">
            <a:xfrm>
              <a:off x="996" y="3658"/>
              <a:ext cx="6" cy="1"/>
            </a:xfrm>
            <a:custGeom>
              <a:avLst/>
              <a:gdLst/>
              <a:ahLst/>
              <a:cxnLst>
                <a:cxn ang="0">
                  <a:pos x="5" y="0"/>
                </a:cxn>
                <a:cxn ang="0">
                  <a:pos x="5" y="0"/>
                </a:cxn>
                <a:cxn ang="0">
                  <a:pos x="0" y="0"/>
                </a:cxn>
                <a:cxn ang="0">
                  <a:pos x="0" y="0"/>
                </a:cxn>
                <a:cxn ang="0">
                  <a:pos x="5" y="0"/>
                </a:cxn>
              </a:cxnLst>
              <a:rect l="0" t="0" r="r" b="b"/>
              <a:pathLst>
                <a:path w="6" h="1">
                  <a:moveTo>
                    <a:pt x="5" y="0"/>
                  </a:moveTo>
                  <a:lnTo>
                    <a:pt x="5" y="0"/>
                  </a:lnTo>
                  <a:lnTo>
                    <a:pt x="0" y="0"/>
                  </a:lnTo>
                  <a:lnTo>
                    <a:pt x="0" y="0"/>
                  </a:lnTo>
                  <a:lnTo>
                    <a:pt x="5" y="0"/>
                  </a:lnTo>
                </a:path>
              </a:pathLst>
            </a:custGeom>
            <a:solidFill>
              <a:srgbClr val="DEDEDE"/>
            </a:solidFill>
            <a:ln w="12700" cap="rnd" cmpd="sng">
              <a:noFill/>
              <a:prstDash val="solid"/>
              <a:round/>
              <a:headEnd type="none" w="med" len="med"/>
              <a:tailEnd type="none" w="med" len="med"/>
            </a:ln>
            <a:effectLst/>
          </p:spPr>
          <p:txBody>
            <a:bodyPr/>
            <a:lstStyle/>
            <a:p>
              <a:endParaRPr lang="en-US"/>
            </a:p>
          </p:txBody>
        </p:sp>
        <p:sp>
          <p:nvSpPr>
            <p:cNvPr id="78341" name="Freeform 517"/>
            <p:cNvSpPr>
              <a:spLocks/>
            </p:cNvSpPr>
            <p:nvPr/>
          </p:nvSpPr>
          <p:spPr bwMode="auto">
            <a:xfrm>
              <a:off x="996" y="3659"/>
              <a:ext cx="6" cy="2"/>
            </a:xfrm>
            <a:custGeom>
              <a:avLst/>
              <a:gdLst/>
              <a:ahLst/>
              <a:cxnLst>
                <a:cxn ang="0">
                  <a:pos x="5" y="0"/>
                </a:cxn>
                <a:cxn ang="0">
                  <a:pos x="5" y="1"/>
                </a:cxn>
                <a:cxn ang="0">
                  <a:pos x="0" y="1"/>
                </a:cxn>
                <a:cxn ang="0">
                  <a:pos x="0" y="0"/>
                </a:cxn>
                <a:cxn ang="0">
                  <a:pos x="5" y="0"/>
                </a:cxn>
              </a:cxnLst>
              <a:rect l="0" t="0" r="r" b="b"/>
              <a:pathLst>
                <a:path w="6" h="2">
                  <a:moveTo>
                    <a:pt x="5" y="0"/>
                  </a:moveTo>
                  <a:lnTo>
                    <a:pt x="5" y="1"/>
                  </a:lnTo>
                  <a:lnTo>
                    <a:pt x="0" y="1"/>
                  </a:lnTo>
                  <a:lnTo>
                    <a:pt x="0" y="0"/>
                  </a:lnTo>
                  <a:lnTo>
                    <a:pt x="5" y="0"/>
                  </a:lnTo>
                </a:path>
              </a:pathLst>
            </a:custGeom>
            <a:solidFill>
              <a:srgbClr val="E3E3E3"/>
            </a:solidFill>
            <a:ln w="12700" cap="rnd" cmpd="sng">
              <a:noFill/>
              <a:prstDash val="solid"/>
              <a:round/>
              <a:headEnd type="none" w="med" len="med"/>
              <a:tailEnd type="none" w="med" len="med"/>
            </a:ln>
            <a:effectLst/>
          </p:spPr>
          <p:txBody>
            <a:bodyPr/>
            <a:lstStyle/>
            <a:p>
              <a:endParaRPr lang="en-US"/>
            </a:p>
          </p:txBody>
        </p:sp>
        <p:sp>
          <p:nvSpPr>
            <p:cNvPr id="78342" name="Freeform 518"/>
            <p:cNvSpPr>
              <a:spLocks/>
            </p:cNvSpPr>
            <p:nvPr/>
          </p:nvSpPr>
          <p:spPr bwMode="auto">
            <a:xfrm>
              <a:off x="996" y="3662"/>
              <a:ext cx="6" cy="2"/>
            </a:xfrm>
            <a:custGeom>
              <a:avLst/>
              <a:gdLst/>
              <a:ahLst/>
              <a:cxnLst>
                <a:cxn ang="0">
                  <a:pos x="5" y="0"/>
                </a:cxn>
                <a:cxn ang="0">
                  <a:pos x="5" y="1"/>
                </a:cxn>
                <a:cxn ang="0">
                  <a:pos x="0" y="1"/>
                </a:cxn>
                <a:cxn ang="0">
                  <a:pos x="0" y="0"/>
                </a:cxn>
                <a:cxn ang="0">
                  <a:pos x="5" y="0"/>
                </a:cxn>
              </a:cxnLst>
              <a:rect l="0" t="0" r="r" b="b"/>
              <a:pathLst>
                <a:path w="6" h="2">
                  <a:moveTo>
                    <a:pt x="5" y="0"/>
                  </a:moveTo>
                  <a:lnTo>
                    <a:pt x="5" y="1"/>
                  </a:lnTo>
                  <a:lnTo>
                    <a:pt x="0" y="1"/>
                  </a:lnTo>
                  <a:lnTo>
                    <a:pt x="0" y="0"/>
                  </a:lnTo>
                  <a:lnTo>
                    <a:pt x="5" y="0"/>
                  </a:lnTo>
                </a:path>
              </a:pathLst>
            </a:custGeom>
            <a:solidFill>
              <a:srgbClr val="E5E5E5"/>
            </a:solidFill>
            <a:ln w="12700" cap="rnd" cmpd="sng">
              <a:noFill/>
              <a:prstDash val="solid"/>
              <a:round/>
              <a:headEnd type="none" w="med" len="med"/>
              <a:tailEnd type="none" w="med" len="med"/>
            </a:ln>
            <a:effectLst/>
          </p:spPr>
          <p:txBody>
            <a:bodyPr/>
            <a:lstStyle/>
            <a:p>
              <a:endParaRPr lang="en-US"/>
            </a:p>
          </p:txBody>
        </p:sp>
        <p:sp>
          <p:nvSpPr>
            <p:cNvPr id="78343" name="Freeform 519"/>
            <p:cNvSpPr>
              <a:spLocks/>
            </p:cNvSpPr>
            <p:nvPr/>
          </p:nvSpPr>
          <p:spPr bwMode="auto">
            <a:xfrm>
              <a:off x="996" y="3664"/>
              <a:ext cx="6" cy="1"/>
            </a:xfrm>
            <a:custGeom>
              <a:avLst/>
              <a:gdLst/>
              <a:ahLst/>
              <a:cxnLst>
                <a:cxn ang="0">
                  <a:pos x="5" y="0"/>
                </a:cxn>
                <a:cxn ang="0">
                  <a:pos x="5" y="0"/>
                </a:cxn>
                <a:cxn ang="0">
                  <a:pos x="0" y="0"/>
                </a:cxn>
                <a:cxn ang="0">
                  <a:pos x="0" y="0"/>
                </a:cxn>
                <a:cxn ang="0">
                  <a:pos x="5" y="0"/>
                </a:cxn>
              </a:cxnLst>
              <a:rect l="0" t="0" r="r" b="b"/>
              <a:pathLst>
                <a:path w="6" h="1">
                  <a:moveTo>
                    <a:pt x="5" y="0"/>
                  </a:moveTo>
                  <a:lnTo>
                    <a:pt x="5" y="0"/>
                  </a:lnTo>
                  <a:lnTo>
                    <a:pt x="0" y="0"/>
                  </a:lnTo>
                  <a:lnTo>
                    <a:pt x="0" y="0"/>
                  </a:lnTo>
                  <a:lnTo>
                    <a:pt x="5" y="0"/>
                  </a:lnTo>
                </a:path>
              </a:pathLst>
            </a:custGeom>
            <a:solidFill>
              <a:srgbClr val="EBEBEB"/>
            </a:solidFill>
            <a:ln w="12700" cap="rnd" cmpd="sng">
              <a:noFill/>
              <a:prstDash val="solid"/>
              <a:round/>
              <a:headEnd type="none" w="med" len="med"/>
              <a:tailEnd type="none" w="med" len="med"/>
            </a:ln>
            <a:effectLst/>
          </p:spPr>
          <p:txBody>
            <a:bodyPr/>
            <a:lstStyle/>
            <a:p>
              <a:endParaRPr lang="en-US"/>
            </a:p>
          </p:txBody>
        </p:sp>
        <p:sp>
          <p:nvSpPr>
            <p:cNvPr id="78344" name="Freeform 520"/>
            <p:cNvSpPr>
              <a:spLocks/>
            </p:cNvSpPr>
            <p:nvPr/>
          </p:nvSpPr>
          <p:spPr bwMode="auto">
            <a:xfrm>
              <a:off x="996" y="3666"/>
              <a:ext cx="6" cy="2"/>
            </a:xfrm>
            <a:custGeom>
              <a:avLst/>
              <a:gdLst/>
              <a:ahLst/>
              <a:cxnLst>
                <a:cxn ang="0">
                  <a:pos x="5" y="0"/>
                </a:cxn>
                <a:cxn ang="0">
                  <a:pos x="5" y="1"/>
                </a:cxn>
                <a:cxn ang="0">
                  <a:pos x="0" y="1"/>
                </a:cxn>
                <a:cxn ang="0">
                  <a:pos x="0" y="0"/>
                </a:cxn>
                <a:cxn ang="0">
                  <a:pos x="5" y="0"/>
                </a:cxn>
              </a:cxnLst>
              <a:rect l="0" t="0" r="r" b="b"/>
              <a:pathLst>
                <a:path w="6" h="2">
                  <a:moveTo>
                    <a:pt x="5" y="0"/>
                  </a:moveTo>
                  <a:lnTo>
                    <a:pt x="5" y="1"/>
                  </a:lnTo>
                  <a:lnTo>
                    <a:pt x="0" y="1"/>
                  </a:lnTo>
                  <a:lnTo>
                    <a:pt x="0" y="0"/>
                  </a:lnTo>
                  <a:lnTo>
                    <a:pt x="5" y="0"/>
                  </a:lnTo>
                </a:path>
              </a:pathLst>
            </a:custGeom>
            <a:solidFill>
              <a:srgbClr val="EDEDED"/>
            </a:solidFill>
            <a:ln w="12700" cap="rnd" cmpd="sng">
              <a:noFill/>
              <a:prstDash val="solid"/>
              <a:round/>
              <a:headEnd type="none" w="med" len="med"/>
              <a:tailEnd type="none" w="med" len="med"/>
            </a:ln>
            <a:effectLst/>
          </p:spPr>
          <p:txBody>
            <a:bodyPr/>
            <a:lstStyle/>
            <a:p>
              <a:endParaRPr lang="en-US"/>
            </a:p>
          </p:txBody>
        </p:sp>
        <p:sp>
          <p:nvSpPr>
            <p:cNvPr id="78345" name="Freeform 521"/>
            <p:cNvSpPr>
              <a:spLocks/>
            </p:cNvSpPr>
            <p:nvPr/>
          </p:nvSpPr>
          <p:spPr bwMode="auto">
            <a:xfrm>
              <a:off x="996" y="3667"/>
              <a:ext cx="6" cy="3"/>
            </a:xfrm>
            <a:custGeom>
              <a:avLst/>
              <a:gdLst/>
              <a:ahLst/>
              <a:cxnLst>
                <a:cxn ang="0">
                  <a:pos x="5" y="2"/>
                </a:cxn>
                <a:cxn ang="0">
                  <a:pos x="5" y="0"/>
                </a:cxn>
                <a:cxn ang="0">
                  <a:pos x="0" y="0"/>
                </a:cxn>
                <a:cxn ang="0">
                  <a:pos x="0" y="2"/>
                </a:cxn>
                <a:cxn ang="0">
                  <a:pos x="5" y="2"/>
                </a:cxn>
              </a:cxnLst>
              <a:rect l="0" t="0" r="r" b="b"/>
              <a:pathLst>
                <a:path w="6" h="3">
                  <a:moveTo>
                    <a:pt x="5" y="2"/>
                  </a:moveTo>
                  <a:lnTo>
                    <a:pt x="5" y="0"/>
                  </a:lnTo>
                  <a:lnTo>
                    <a:pt x="0" y="0"/>
                  </a:lnTo>
                  <a:lnTo>
                    <a:pt x="0" y="2"/>
                  </a:lnTo>
                  <a:lnTo>
                    <a:pt x="5" y="2"/>
                  </a:lnTo>
                </a:path>
              </a:pathLst>
            </a:custGeom>
            <a:solidFill>
              <a:srgbClr val="F2F2F2"/>
            </a:solidFill>
            <a:ln w="12700" cap="rnd" cmpd="sng">
              <a:noFill/>
              <a:prstDash val="solid"/>
              <a:round/>
              <a:headEnd type="none" w="med" len="med"/>
              <a:tailEnd type="none" w="med" len="med"/>
            </a:ln>
            <a:effectLst/>
          </p:spPr>
          <p:txBody>
            <a:bodyPr/>
            <a:lstStyle/>
            <a:p>
              <a:endParaRPr lang="en-US"/>
            </a:p>
          </p:txBody>
        </p:sp>
        <p:sp>
          <p:nvSpPr>
            <p:cNvPr id="78346" name="Freeform 522"/>
            <p:cNvSpPr>
              <a:spLocks/>
            </p:cNvSpPr>
            <p:nvPr/>
          </p:nvSpPr>
          <p:spPr bwMode="auto">
            <a:xfrm>
              <a:off x="996" y="3667"/>
              <a:ext cx="6" cy="5"/>
            </a:xfrm>
            <a:custGeom>
              <a:avLst/>
              <a:gdLst/>
              <a:ahLst/>
              <a:cxnLst>
                <a:cxn ang="0">
                  <a:pos x="5" y="4"/>
                </a:cxn>
                <a:cxn ang="0">
                  <a:pos x="5" y="0"/>
                </a:cxn>
                <a:cxn ang="0">
                  <a:pos x="0" y="0"/>
                </a:cxn>
                <a:cxn ang="0">
                  <a:pos x="0" y="4"/>
                </a:cxn>
                <a:cxn ang="0">
                  <a:pos x="5" y="4"/>
                </a:cxn>
              </a:cxnLst>
              <a:rect l="0" t="0" r="r" b="b"/>
              <a:pathLst>
                <a:path w="6" h="5">
                  <a:moveTo>
                    <a:pt x="5" y="4"/>
                  </a:moveTo>
                  <a:lnTo>
                    <a:pt x="5" y="0"/>
                  </a:lnTo>
                  <a:lnTo>
                    <a:pt x="0" y="0"/>
                  </a:lnTo>
                  <a:lnTo>
                    <a:pt x="0" y="4"/>
                  </a:lnTo>
                  <a:lnTo>
                    <a:pt x="5" y="4"/>
                  </a:lnTo>
                </a:path>
              </a:pathLst>
            </a:custGeom>
            <a:solidFill>
              <a:srgbClr val="F5F5F5"/>
            </a:solidFill>
            <a:ln w="12700" cap="rnd" cmpd="sng">
              <a:noFill/>
              <a:prstDash val="solid"/>
              <a:round/>
              <a:headEnd type="none" w="med" len="med"/>
              <a:tailEnd type="none" w="med" len="med"/>
            </a:ln>
            <a:effectLst/>
          </p:spPr>
          <p:txBody>
            <a:bodyPr/>
            <a:lstStyle/>
            <a:p>
              <a:endParaRPr lang="en-US"/>
            </a:p>
          </p:txBody>
        </p:sp>
        <p:sp>
          <p:nvSpPr>
            <p:cNvPr id="78347" name="Freeform 523"/>
            <p:cNvSpPr>
              <a:spLocks/>
            </p:cNvSpPr>
            <p:nvPr/>
          </p:nvSpPr>
          <p:spPr bwMode="auto">
            <a:xfrm>
              <a:off x="1030" y="3636"/>
              <a:ext cx="5" cy="5"/>
            </a:xfrm>
            <a:custGeom>
              <a:avLst/>
              <a:gdLst/>
              <a:ahLst/>
              <a:cxnLst>
                <a:cxn ang="0">
                  <a:pos x="0" y="4"/>
                </a:cxn>
                <a:cxn ang="0">
                  <a:pos x="4" y="4"/>
                </a:cxn>
                <a:cxn ang="0">
                  <a:pos x="4" y="0"/>
                </a:cxn>
                <a:cxn ang="0">
                  <a:pos x="0" y="0"/>
                </a:cxn>
                <a:cxn ang="0">
                  <a:pos x="0" y="4"/>
                </a:cxn>
              </a:cxnLst>
              <a:rect l="0" t="0" r="r" b="b"/>
              <a:pathLst>
                <a:path w="5" h="5">
                  <a:moveTo>
                    <a:pt x="0" y="4"/>
                  </a:moveTo>
                  <a:lnTo>
                    <a:pt x="4" y="4"/>
                  </a:lnTo>
                  <a:lnTo>
                    <a:pt x="4" y="0"/>
                  </a:lnTo>
                  <a:lnTo>
                    <a:pt x="0" y="0"/>
                  </a:lnTo>
                  <a:lnTo>
                    <a:pt x="0" y="4"/>
                  </a:lnTo>
                </a:path>
              </a:pathLst>
            </a:custGeom>
            <a:solidFill>
              <a:srgbClr val="B5B5B5"/>
            </a:solidFill>
            <a:ln w="12700" cap="rnd" cmpd="sng">
              <a:noFill/>
              <a:prstDash val="solid"/>
              <a:round/>
              <a:headEnd type="none" w="med" len="med"/>
              <a:tailEnd type="none" w="med" len="med"/>
            </a:ln>
            <a:effectLst/>
          </p:spPr>
          <p:txBody>
            <a:bodyPr/>
            <a:lstStyle/>
            <a:p>
              <a:endParaRPr lang="en-US"/>
            </a:p>
          </p:txBody>
        </p:sp>
        <p:sp>
          <p:nvSpPr>
            <p:cNvPr id="78348" name="Freeform 524"/>
            <p:cNvSpPr>
              <a:spLocks/>
            </p:cNvSpPr>
            <p:nvPr/>
          </p:nvSpPr>
          <p:spPr bwMode="auto">
            <a:xfrm>
              <a:off x="1030" y="3639"/>
              <a:ext cx="5" cy="2"/>
            </a:xfrm>
            <a:custGeom>
              <a:avLst/>
              <a:gdLst/>
              <a:ahLst/>
              <a:cxnLst>
                <a:cxn ang="0">
                  <a:pos x="0" y="1"/>
                </a:cxn>
                <a:cxn ang="0">
                  <a:pos x="4" y="1"/>
                </a:cxn>
                <a:cxn ang="0">
                  <a:pos x="4" y="0"/>
                </a:cxn>
                <a:cxn ang="0">
                  <a:pos x="0" y="0"/>
                </a:cxn>
                <a:cxn ang="0">
                  <a:pos x="0" y="1"/>
                </a:cxn>
              </a:cxnLst>
              <a:rect l="0" t="0" r="r" b="b"/>
              <a:pathLst>
                <a:path w="5" h="2">
                  <a:moveTo>
                    <a:pt x="0" y="1"/>
                  </a:moveTo>
                  <a:lnTo>
                    <a:pt x="4" y="1"/>
                  </a:lnTo>
                  <a:lnTo>
                    <a:pt x="4" y="0"/>
                  </a:lnTo>
                  <a:lnTo>
                    <a:pt x="0" y="0"/>
                  </a:lnTo>
                  <a:lnTo>
                    <a:pt x="0" y="1"/>
                  </a:lnTo>
                </a:path>
              </a:pathLst>
            </a:custGeom>
            <a:solidFill>
              <a:srgbClr val="BABABA"/>
            </a:solidFill>
            <a:ln w="12700" cap="rnd" cmpd="sng">
              <a:noFill/>
              <a:prstDash val="solid"/>
              <a:round/>
              <a:headEnd type="none" w="med" len="med"/>
              <a:tailEnd type="none" w="med" len="med"/>
            </a:ln>
            <a:effectLst/>
          </p:spPr>
          <p:txBody>
            <a:bodyPr/>
            <a:lstStyle/>
            <a:p>
              <a:endParaRPr lang="en-US"/>
            </a:p>
          </p:txBody>
        </p:sp>
        <p:sp>
          <p:nvSpPr>
            <p:cNvPr id="78349" name="Freeform 525"/>
            <p:cNvSpPr>
              <a:spLocks/>
            </p:cNvSpPr>
            <p:nvPr/>
          </p:nvSpPr>
          <p:spPr bwMode="auto">
            <a:xfrm>
              <a:off x="1030" y="3641"/>
              <a:ext cx="5" cy="1"/>
            </a:xfrm>
            <a:custGeom>
              <a:avLst/>
              <a:gdLst/>
              <a:ahLst/>
              <a:cxnLst>
                <a:cxn ang="0">
                  <a:pos x="4" y="0"/>
                </a:cxn>
                <a:cxn ang="0">
                  <a:pos x="4" y="0"/>
                </a:cxn>
                <a:cxn ang="0">
                  <a:pos x="0" y="0"/>
                </a:cxn>
                <a:cxn ang="0">
                  <a:pos x="0" y="0"/>
                </a:cxn>
                <a:cxn ang="0">
                  <a:pos x="4" y="0"/>
                </a:cxn>
              </a:cxnLst>
              <a:rect l="0" t="0" r="r" b="b"/>
              <a:pathLst>
                <a:path w="5" h="1">
                  <a:moveTo>
                    <a:pt x="4" y="0"/>
                  </a:moveTo>
                  <a:lnTo>
                    <a:pt x="4" y="0"/>
                  </a:lnTo>
                  <a:lnTo>
                    <a:pt x="0" y="0"/>
                  </a:lnTo>
                  <a:lnTo>
                    <a:pt x="0" y="0"/>
                  </a:lnTo>
                  <a:lnTo>
                    <a:pt x="4" y="0"/>
                  </a:lnTo>
                </a:path>
              </a:pathLst>
            </a:custGeom>
            <a:solidFill>
              <a:srgbClr val="BFBFBF"/>
            </a:solidFill>
            <a:ln w="12700" cap="rnd" cmpd="sng">
              <a:noFill/>
              <a:prstDash val="solid"/>
              <a:round/>
              <a:headEnd type="none" w="med" len="med"/>
              <a:tailEnd type="none" w="med" len="med"/>
            </a:ln>
            <a:effectLst/>
          </p:spPr>
          <p:txBody>
            <a:bodyPr/>
            <a:lstStyle/>
            <a:p>
              <a:endParaRPr lang="en-US"/>
            </a:p>
          </p:txBody>
        </p:sp>
        <p:sp>
          <p:nvSpPr>
            <p:cNvPr id="78350" name="Freeform 526"/>
            <p:cNvSpPr>
              <a:spLocks/>
            </p:cNvSpPr>
            <p:nvPr/>
          </p:nvSpPr>
          <p:spPr bwMode="auto">
            <a:xfrm>
              <a:off x="1030" y="3644"/>
              <a:ext cx="5" cy="1"/>
            </a:xfrm>
            <a:custGeom>
              <a:avLst/>
              <a:gdLst/>
              <a:ahLst/>
              <a:cxnLst>
                <a:cxn ang="0">
                  <a:pos x="4" y="0"/>
                </a:cxn>
                <a:cxn ang="0">
                  <a:pos x="4" y="0"/>
                </a:cxn>
                <a:cxn ang="0">
                  <a:pos x="0" y="0"/>
                </a:cxn>
                <a:cxn ang="0">
                  <a:pos x="0" y="0"/>
                </a:cxn>
                <a:cxn ang="0">
                  <a:pos x="4" y="0"/>
                </a:cxn>
              </a:cxnLst>
              <a:rect l="0" t="0" r="r" b="b"/>
              <a:pathLst>
                <a:path w="5" h="1">
                  <a:moveTo>
                    <a:pt x="4" y="0"/>
                  </a:moveTo>
                  <a:lnTo>
                    <a:pt x="4" y="0"/>
                  </a:lnTo>
                  <a:lnTo>
                    <a:pt x="0" y="0"/>
                  </a:lnTo>
                  <a:lnTo>
                    <a:pt x="0" y="0"/>
                  </a:lnTo>
                  <a:lnTo>
                    <a:pt x="4" y="0"/>
                  </a:lnTo>
                </a:path>
              </a:pathLst>
            </a:custGeom>
            <a:solidFill>
              <a:srgbClr val="C2C2C2"/>
            </a:solidFill>
            <a:ln w="12700" cap="rnd" cmpd="sng">
              <a:noFill/>
              <a:prstDash val="solid"/>
              <a:round/>
              <a:headEnd type="none" w="med" len="med"/>
              <a:tailEnd type="none" w="med" len="med"/>
            </a:ln>
            <a:effectLst/>
          </p:spPr>
          <p:txBody>
            <a:bodyPr/>
            <a:lstStyle/>
            <a:p>
              <a:endParaRPr lang="en-US"/>
            </a:p>
          </p:txBody>
        </p:sp>
        <p:sp>
          <p:nvSpPr>
            <p:cNvPr id="78351" name="Freeform 527"/>
            <p:cNvSpPr>
              <a:spLocks/>
            </p:cNvSpPr>
            <p:nvPr/>
          </p:nvSpPr>
          <p:spPr bwMode="auto">
            <a:xfrm>
              <a:off x="1030" y="3645"/>
              <a:ext cx="5" cy="2"/>
            </a:xfrm>
            <a:custGeom>
              <a:avLst/>
              <a:gdLst/>
              <a:ahLst/>
              <a:cxnLst>
                <a:cxn ang="0">
                  <a:pos x="4" y="0"/>
                </a:cxn>
                <a:cxn ang="0">
                  <a:pos x="4" y="1"/>
                </a:cxn>
                <a:cxn ang="0">
                  <a:pos x="0" y="1"/>
                </a:cxn>
                <a:cxn ang="0">
                  <a:pos x="0" y="0"/>
                </a:cxn>
                <a:cxn ang="0">
                  <a:pos x="4" y="0"/>
                </a:cxn>
              </a:cxnLst>
              <a:rect l="0" t="0" r="r" b="b"/>
              <a:pathLst>
                <a:path w="5" h="2">
                  <a:moveTo>
                    <a:pt x="4" y="0"/>
                  </a:moveTo>
                  <a:lnTo>
                    <a:pt x="4" y="1"/>
                  </a:lnTo>
                  <a:lnTo>
                    <a:pt x="0" y="1"/>
                  </a:lnTo>
                  <a:lnTo>
                    <a:pt x="0" y="0"/>
                  </a:lnTo>
                  <a:lnTo>
                    <a:pt x="4" y="0"/>
                  </a:lnTo>
                </a:path>
              </a:pathLst>
            </a:custGeom>
            <a:solidFill>
              <a:srgbClr val="C7C7C7"/>
            </a:solidFill>
            <a:ln w="12700" cap="rnd" cmpd="sng">
              <a:noFill/>
              <a:prstDash val="solid"/>
              <a:round/>
              <a:headEnd type="none" w="med" len="med"/>
              <a:tailEnd type="none" w="med" len="med"/>
            </a:ln>
            <a:effectLst/>
          </p:spPr>
          <p:txBody>
            <a:bodyPr/>
            <a:lstStyle/>
            <a:p>
              <a:endParaRPr lang="en-US"/>
            </a:p>
          </p:txBody>
        </p:sp>
        <p:sp>
          <p:nvSpPr>
            <p:cNvPr id="78352" name="Freeform 528"/>
            <p:cNvSpPr>
              <a:spLocks/>
            </p:cNvSpPr>
            <p:nvPr/>
          </p:nvSpPr>
          <p:spPr bwMode="auto">
            <a:xfrm>
              <a:off x="1030" y="3648"/>
              <a:ext cx="5" cy="2"/>
            </a:xfrm>
            <a:custGeom>
              <a:avLst/>
              <a:gdLst/>
              <a:ahLst/>
              <a:cxnLst>
                <a:cxn ang="0">
                  <a:pos x="4" y="0"/>
                </a:cxn>
                <a:cxn ang="0">
                  <a:pos x="4" y="1"/>
                </a:cxn>
                <a:cxn ang="0">
                  <a:pos x="0" y="1"/>
                </a:cxn>
                <a:cxn ang="0">
                  <a:pos x="0" y="0"/>
                </a:cxn>
                <a:cxn ang="0">
                  <a:pos x="4" y="0"/>
                </a:cxn>
              </a:cxnLst>
              <a:rect l="0" t="0" r="r" b="b"/>
              <a:pathLst>
                <a:path w="5" h="2">
                  <a:moveTo>
                    <a:pt x="4" y="0"/>
                  </a:moveTo>
                  <a:lnTo>
                    <a:pt x="4" y="1"/>
                  </a:lnTo>
                  <a:lnTo>
                    <a:pt x="0" y="1"/>
                  </a:lnTo>
                  <a:lnTo>
                    <a:pt x="0" y="0"/>
                  </a:lnTo>
                  <a:lnTo>
                    <a:pt x="4" y="0"/>
                  </a:lnTo>
                </a:path>
              </a:pathLst>
            </a:custGeom>
            <a:solidFill>
              <a:srgbClr val="C9C9C9"/>
            </a:solidFill>
            <a:ln w="12700" cap="rnd" cmpd="sng">
              <a:noFill/>
              <a:prstDash val="solid"/>
              <a:round/>
              <a:headEnd type="none" w="med" len="med"/>
              <a:tailEnd type="none" w="med" len="med"/>
            </a:ln>
            <a:effectLst/>
          </p:spPr>
          <p:txBody>
            <a:bodyPr/>
            <a:lstStyle/>
            <a:p>
              <a:endParaRPr lang="en-US"/>
            </a:p>
          </p:txBody>
        </p:sp>
        <p:sp>
          <p:nvSpPr>
            <p:cNvPr id="78353" name="Freeform 529"/>
            <p:cNvSpPr>
              <a:spLocks/>
            </p:cNvSpPr>
            <p:nvPr/>
          </p:nvSpPr>
          <p:spPr bwMode="auto">
            <a:xfrm>
              <a:off x="1030" y="3650"/>
              <a:ext cx="5" cy="1"/>
            </a:xfrm>
            <a:custGeom>
              <a:avLst/>
              <a:gdLst/>
              <a:ahLst/>
              <a:cxnLst>
                <a:cxn ang="0">
                  <a:pos x="4" y="0"/>
                </a:cxn>
                <a:cxn ang="0">
                  <a:pos x="4" y="0"/>
                </a:cxn>
                <a:cxn ang="0">
                  <a:pos x="0" y="0"/>
                </a:cxn>
                <a:cxn ang="0">
                  <a:pos x="0" y="0"/>
                </a:cxn>
                <a:cxn ang="0">
                  <a:pos x="4" y="0"/>
                </a:cxn>
              </a:cxnLst>
              <a:rect l="0" t="0" r="r" b="b"/>
              <a:pathLst>
                <a:path w="5" h="1">
                  <a:moveTo>
                    <a:pt x="4" y="0"/>
                  </a:moveTo>
                  <a:lnTo>
                    <a:pt x="4" y="0"/>
                  </a:lnTo>
                  <a:lnTo>
                    <a:pt x="0" y="0"/>
                  </a:lnTo>
                  <a:lnTo>
                    <a:pt x="0" y="0"/>
                  </a:lnTo>
                  <a:lnTo>
                    <a:pt x="4" y="0"/>
                  </a:lnTo>
                </a:path>
              </a:pathLst>
            </a:custGeom>
            <a:solidFill>
              <a:srgbClr val="CFCFCF"/>
            </a:solidFill>
            <a:ln w="12700" cap="rnd" cmpd="sng">
              <a:noFill/>
              <a:prstDash val="solid"/>
              <a:round/>
              <a:headEnd type="none" w="med" len="med"/>
              <a:tailEnd type="none" w="med" len="med"/>
            </a:ln>
            <a:effectLst/>
          </p:spPr>
          <p:txBody>
            <a:bodyPr/>
            <a:lstStyle/>
            <a:p>
              <a:endParaRPr lang="en-US"/>
            </a:p>
          </p:txBody>
        </p:sp>
        <p:sp>
          <p:nvSpPr>
            <p:cNvPr id="78354" name="Freeform 530"/>
            <p:cNvSpPr>
              <a:spLocks/>
            </p:cNvSpPr>
            <p:nvPr/>
          </p:nvSpPr>
          <p:spPr bwMode="auto">
            <a:xfrm>
              <a:off x="1030" y="3652"/>
              <a:ext cx="5" cy="2"/>
            </a:xfrm>
            <a:custGeom>
              <a:avLst/>
              <a:gdLst/>
              <a:ahLst/>
              <a:cxnLst>
                <a:cxn ang="0">
                  <a:pos x="4" y="0"/>
                </a:cxn>
                <a:cxn ang="0">
                  <a:pos x="4" y="1"/>
                </a:cxn>
                <a:cxn ang="0">
                  <a:pos x="0" y="1"/>
                </a:cxn>
                <a:cxn ang="0">
                  <a:pos x="0" y="0"/>
                </a:cxn>
                <a:cxn ang="0">
                  <a:pos x="4" y="0"/>
                </a:cxn>
              </a:cxnLst>
              <a:rect l="0" t="0" r="r" b="b"/>
              <a:pathLst>
                <a:path w="5" h="2">
                  <a:moveTo>
                    <a:pt x="4" y="0"/>
                  </a:moveTo>
                  <a:lnTo>
                    <a:pt x="4" y="1"/>
                  </a:lnTo>
                  <a:lnTo>
                    <a:pt x="0" y="1"/>
                  </a:lnTo>
                  <a:lnTo>
                    <a:pt x="0" y="0"/>
                  </a:lnTo>
                  <a:lnTo>
                    <a:pt x="4" y="0"/>
                  </a:lnTo>
                </a:path>
              </a:pathLst>
            </a:custGeom>
            <a:solidFill>
              <a:srgbClr val="D1D1D1"/>
            </a:solidFill>
            <a:ln w="12700" cap="rnd" cmpd="sng">
              <a:noFill/>
              <a:prstDash val="solid"/>
              <a:round/>
              <a:headEnd type="none" w="med" len="med"/>
              <a:tailEnd type="none" w="med" len="med"/>
            </a:ln>
            <a:effectLst/>
          </p:spPr>
          <p:txBody>
            <a:bodyPr/>
            <a:lstStyle/>
            <a:p>
              <a:endParaRPr lang="en-US"/>
            </a:p>
          </p:txBody>
        </p:sp>
        <p:sp>
          <p:nvSpPr>
            <p:cNvPr id="78355" name="Freeform 531"/>
            <p:cNvSpPr>
              <a:spLocks/>
            </p:cNvSpPr>
            <p:nvPr/>
          </p:nvSpPr>
          <p:spPr bwMode="auto">
            <a:xfrm>
              <a:off x="1030" y="3654"/>
              <a:ext cx="5" cy="2"/>
            </a:xfrm>
            <a:custGeom>
              <a:avLst/>
              <a:gdLst/>
              <a:ahLst/>
              <a:cxnLst>
                <a:cxn ang="0">
                  <a:pos x="4" y="0"/>
                </a:cxn>
                <a:cxn ang="0">
                  <a:pos x="4" y="1"/>
                </a:cxn>
                <a:cxn ang="0">
                  <a:pos x="0" y="1"/>
                </a:cxn>
                <a:cxn ang="0">
                  <a:pos x="0" y="0"/>
                </a:cxn>
                <a:cxn ang="0">
                  <a:pos x="4" y="0"/>
                </a:cxn>
              </a:cxnLst>
              <a:rect l="0" t="0" r="r" b="b"/>
              <a:pathLst>
                <a:path w="5" h="2">
                  <a:moveTo>
                    <a:pt x="4" y="0"/>
                  </a:moveTo>
                  <a:lnTo>
                    <a:pt x="4" y="1"/>
                  </a:lnTo>
                  <a:lnTo>
                    <a:pt x="0" y="1"/>
                  </a:lnTo>
                  <a:lnTo>
                    <a:pt x="0" y="0"/>
                  </a:lnTo>
                  <a:lnTo>
                    <a:pt x="4" y="0"/>
                  </a:lnTo>
                </a:path>
              </a:pathLst>
            </a:custGeom>
            <a:solidFill>
              <a:srgbClr val="D6D6D6"/>
            </a:solidFill>
            <a:ln w="12700" cap="rnd" cmpd="sng">
              <a:noFill/>
              <a:prstDash val="solid"/>
              <a:round/>
              <a:headEnd type="none" w="med" len="med"/>
              <a:tailEnd type="none" w="med" len="med"/>
            </a:ln>
            <a:effectLst/>
          </p:spPr>
          <p:txBody>
            <a:bodyPr/>
            <a:lstStyle/>
            <a:p>
              <a:endParaRPr lang="en-US"/>
            </a:p>
          </p:txBody>
        </p:sp>
        <p:sp>
          <p:nvSpPr>
            <p:cNvPr id="78356" name="Freeform 532"/>
            <p:cNvSpPr>
              <a:spLocks/>
            </p:cNvSpPr>
            <p:nvPr/>
          </p:nvSpPr>
          <p:spPr bwMode="auto">
            <a:xfrm>
              <a:off x="1030" y="3657"/>
              <a:ext cx="5" cy="1"/>
            </a:xfrm>
            <a:custGeom>
              <a:avLst/>
              <a:gdLst/>
              <a:ahLst/>
              <a:cxnLst>
                <a:cxn ang="0">
                  <a:pos x="4" y="0"/>
                </a:cxn>
                <a:cxn ang="0">
                  <a:pos x="4" y="0"/>
                </a:cxn>
                <a:cxn ang="0">
                  <a:pos x="0" y="0"/>
                </a:cxn>
                <a:cxn ang="0">
                  <a:pos x="0" y="0"/>
                </a:cxn>
                <a:cxn ang="0">
                  <a:pos x="4" y="0"/>
                </a:cxn>
              </a:cxnLst>
              <a:rect l="0" t="0" r="r" b="b"/>
              <a:pathLst>
                <a:path w="5" h="1">
                  <a:moveTo>
                    <a:pt x="4" y="0"/>
                  </a:moveTo>
                  <a:lnTo>
                    <a:pt x="4" y="0"/>
                  </a:lnTo>
                  <a:lnTo>
                    <a:pt x="0" y="0"/>
                  </a:lnTo>
                  <a:lnTo>
                    <a:pt x="0" y="0"/>
                  </a:lnTo>
                  <a:lnTo>
                    <a:pt x="4" y="0"/>
                  </a:lnTo>
                </a:path>
              </a:pathLst>
            </a:custGeom>
            <a:solidFill>
              <a:srgbClr val="D9D9D9"/>
            </a:solidFill>
            <a:ln w="12700" cap="rnd" cmpd="sng">
              <a:noFill/>
              <a:prstDash val="solid"/>
              <a:round/>
              <a:headEnd type="none" w="med" len="med"/>
              <a:tailEnd type="none" w="med" len="med"/>
            </a:ln>
            <a:effectLst/>
          </p:spPr>
          <p:txBody>
            <a:bodyPr/>
            <a:lstStyle/>
            <a:p>
              <a:endParaRPr lang="en-US"/>
            </a:p>
          </p:txBody>
        </p:sp>
        <p:sp>
          <p:nvSpPr>
            <p:cNvPr id="78357" name="Freeform 533"/>
            <p:cNvSpPr>
              <a:spLocks/>
            </p:cNvSpPr>
            <p:nvPr/>
          </p:nvSpPr>
          <p:spPr bwMode="auto">
            <a:xfrm>
              <a:off x="1030" y="3659"/>
              <a:ext cx="5" cy="1"/>
            </a:xfrm>
            <a:custGeom>
              <a:avLst/>
              <a:gdLst/>
              <a:ahLst/>
              <a:cxnLst>
                <a:cxn ang="0">
                  <a:pos x="4" y="0"/>
                </a:cxn>
                <a:cxn ang="0">
                  <a:pos x="4" y="0"/>
                </a:cxn>
                <a:cxn ang="0">
                  <a:pos x="0" y="0"/>
                </a:cxn>
                <a:cxn ang="0">
                  <a:pos x="0" y="0"/>
                </a:cxn>
                <a:cxn ang="0">
                  <a:pos x="4" y="0"/>
                </a:cxn>
              </a:cxnLst>
              <a:rect l="0" t="0" r="r" b="b"/>
              <a:pathLst>
                <a:path w="5" h="1">
                  <a:moveTo>
                    <a:pt x="4" y="0"/>
                  </a:moveTo>
                  <a:lnTo>
                    <a:pt x="4" y="0"/>
                  </a:lnTo>
                  <a:lnTo>
                    <a:pt x="0" y="0"/>
                  </a:lnTo>
                  <a:lnTo>
                    <a:pt x="0" y="0"/>
                  </a:lnTo>
                  <a:lnTo>
                    <a:pt x="4" y="0"/>
                  </a:lnTo>
                </a:path>
              </a:pathLst>
            </a:custGeom>
            <a:solidFill>
              <a:srgbClr val="DEDEDE"/>
            </a:solidFill>
            <a:ln w="12700" cap="rnd" cmpd="sng">
              <a:noFill/>
              <a:prstDash val="solid"/>
              <a:round/>
              <a:headEnd type="none" w="med" len="med"/>
              <a:tailEnd type="none" w="med" len="med"/>
            </a:ln>
            <a:effectLst/>
          </p:spPr>
          <p:txBody>
            <a:bodyPr/>
            <a:lstStyle/>
            <a:p>
              <a:endParaRPr lang="en-US"/>
            </a:p>
          </p:txBody>
        </p:sp>
        <p:sp>
          <p:nvSpPr>
            <p:cNvPr id="78358" name="Freeform 534"/>
            <p:cNvSpPr>
              <a:spLocks/>
            </p:cNvSpPr>
            <p:nvPr/>
          </p:nvSpPr>
          <p:spPr bwMode="auto">
            <a:xfrm>
              <a:off x="1030" y="3661"/>
              <a:ext cx="5" cy="2"/>
            </a:xfrm>
            <a:custGeom>
              <a:avLst/>
              <a:gdLst/>
              <a:ahLst/>
              <a:cxnLst>
                <a:cxn ang="0">
                  <a:pos x="4" y="0"/>
                </a:cxn>
                <a:cxn ang="0">
                  <a:pos x="4" y="1"/>
                </a:cxn>
                <a:cxn ang="0">
                  <a:pos x="0" y="1"/>
                </a:cxn>
                <a:cxn ang="0">
                  <a:pos x="0" y="0"/>
                </a:cxn>
                <a:cxn ang="0">
                  <a:pos x="4" y="0"/>
                </a:cxn>
              </a:cxnLst>
              <a:rect l="0" t="0" r="r" b="b"/>
              <a:pathLst>
                <a:path w="5" h="2">
                  <a:moveTo>
                    <a:pt x="4" y="0"/>
                  </a:moveTo>
                  <a:lnTo>
                    <a:pt x="4" y="1"/>
                  </a:lnTo>
                  <a:lnTo>
                    <a:pt x="0" y="1"/>
                  </a:lnTo>
                  <a:lnTo>
                    <a:pt x="0" y="0"/>
                  </a:lnTo>
                  <a:lnTo>
                    <a:pt x="4" y="0"/>
                  </a:lnTo>
                </a:path>
              </a:pathLst>
            </a:custGeom>
            <a:solidFill>
              <a:srgbClr val="E3E3E3"/>
            </a:solidFill>
            <a:ln w="12700" cap="rnd" cmpd="sng">
              <a:noFill/>
              <a:prstDash val="solid"/>
              <a:round/>
              <a:headEnd type="none" w="med" len="med"/>
              <a:tailEnd type="none" w="med" len="med"/>
            </a:ln>
            <a:effectLst/>
          </p:spPr>
          <p:txBody>
            <a:bodyPr/>
            <a:lstStyle/>
            <a:p>
              <a:endParaRPr lang="en-US"/>
            </a:p>
          </p:txBody>
        </p:sp>
        <p:sp>
          <p:nvSpPr>
            <p:cNvPr id="78359" name="Freeform 535"/>
            <p:cNvSpPr>
              <a:spLocks/>
            </p:cNvSpPr>
            <p:nvPr/>
          </p:nvSpPr>
          <p:spPr bwMode="auto">
            <a:xfrm>
              <a:off x="1030" y="3663"/>
              <a:ext cx="5" cy="2"/>
            </a:xfrm>
            <a:custGeom>
              <a:avLst/>
              <a:gdLst/>
              <a:ahLst/>
              <a:cxnLst>
                <a:cxn ang="0">
                  <a:pos x="4" y="0"/>
                </a:cxn>
                <a:cxn ang="0">
                  <a:pos x="4" y="1"/>
                </a:cxn>
                <a:cxn ang="0">
                  <a:pos x="0" y="1"/>
                </a:cxn>
                <a:cxn ang="0">
                  <a:pos x="0" y="0"/>
                </a:cxn>
                <a:cxn ang="0">
                  <a:pos x="4" y="0"/>
                </a:cxn>
              </a:cxnLst>
              <a:rect l="0" t="0" r="r" b="b"/>
              <a:pathLst>
                <a:path w="5" h="2">
                  <a:moveTo>
                    <a:pt x="4" y="0"/>
                  </a:moveTo>
                  <a:lnTo>
                    <a:pt x="4" y="1"/>
                  </a:lnTo>
                  <a:lnTo>
                    <a:pt x="0" y="1"/>
                  </a:lnTo>
                  <a:lnTo>
                    <a:pt x="0" y="0"/>
                  </a:lnTo>
                  <a:lnTo>
                    <a:pt x="4" y="0"/>
                  </a:lnTo>
                </a:path>
              </a:pathLst>
            </a:custGeom>
            <a:solidFill>
              <a:srgbClr val="E5E5E5"/>
            </a:solidFill>
            <a:ln w="12700" cap="rnd" cmpd="sng">
              <a:noFill/>
              <a:prstDash val="solid"/>
              <a:round/>
              <a:headEnd type="none" w="med" len="med"/>
              <a:tailEnd type="none" w="med" len="med"/>
            </a:ln>
            <a:effectLst/>
          </p:spPr>
          <p:txBody>
            <a:bodyPr/>
            <a:lstStyle/>
            <a:p>
              <a:endParaRPr lang="en-US"/>
            </a:p>
          </p:txBody>
        </p:sp>
        <p:sp>
          <p:nvSpPr>
            <p:cNvPr id="78360" name="Freeform 536"/>
            <p:cNvSpPr>
              <a:spLocks/>
            </p:cNvSpPr>
            <p:nvPr/>
          </p:nvSpPr>
          <p:spPr bwMode="auto">
            <a:xfrm>
              <a:off x="1030" y="3666"/>
              <a:ext cx="5" cy="1"/>
            </a:xfrm>
            <a:custGeom>
              <a:avLst/>
              <a:gdLst/>
              <a:ahLst/>
              <a:cxnLst>
                <a:cxn ang="0">
                  <a:pos x="4" y="0"/>
                </a:cxn>
                <a:cxn ang="0">
                  <a:pos x="4" y="0"/>
                </a:cxn>
                <a:cxn ang="0">
                  <a:pos x="0" y="0"/>
                </a:cxn>
                <a:cxn ang="0">
                  <a:pos x="0" y="0"/>
                </a:cxn>
                <a:cxn ang="0">
                  <a:pos x="4" y="0"/>
                </a:cxn>
              </a:cxnLst>
              <a:rect l="0" t="0" r="r" b="b"/>
              <a:pathLst>
                <a:path w="5" h="1">
                  <a:moveTo>
                    <a:pt x="4" y="0"/>
                  </a:moveTo>
                  <a:lnTo>
                    <a:pt x="4" y="0"/>
                  </a:lnTo>
                  <a:lnTo>
                    <a:pt x="0" y="0"/>
                  </a:lnTo>
                  <a:lnTo>
                    <a:pt x="0" y="0"/>
                  </a:lnTo>
                  <a:lnTo>
                    <a:pt x="4" y="0"/>
                  </a:lnTo>
                </a:path>
              </a:pathLst>
            </a:custGeom>
            <a:solidFill>
              <a:srgbClr val="EBEBEB"/>
            </a:solidFill>
            <a:ln w="12700" cap="rnd" cmpd="sng">
              <a:noFill/>
              <a:prstDash val="solid"/>
              <a:round/>
              <a:headEnd type="none" w="med" len="med"/>
              <a:tailEnd type="none" w="med" len="med"/>
            </a:ln>
            <a:effectLst/>
          </p:spPr>
          <p:txBody>
            <a:bodyPr/>
            <a:lstStyle/>
            <a:p>
              <a:endParaRPr lang="en-US"/>
            </a:p>
          </p:txBody>
        </p:sp>
        <p:sp>
          <p:nvSpPr>
            <p:cNvPr id="78361" name="Freeform 537"/>
            <p:cNvSpPr>
              <a:spLocks/>
            </p:cNvSpPr>
            <p:nvPr/>
          </p:nvSpPr>
          <p:spPr bwMode="auto">
            <a:xfrm>
              <a:off x="1030" y="3667"/>
              <a:ext cx="5" cy="2"/>
            </a:xfrm>
            <a:custGeom>
              <a:avLst/>
              <a:gdLst/>
              <a:ahLst/>
              <a:cxnLst>
                <a:cxn ang="0">
                  <a:pos x="4" y="0"/>
                </a:cxn>
                <a:cxn ang="0">
                  <a:pos x="4" y="1"/>
                </a:cxn>
                <a:cxn ang="0">
                  <a:pos x="0" y="1"/>
                </a:cxn>
                <a:cxn ang="0">
                  <a:pos x="0" y="0"/>
                </a:cxn>
                <a:cxn ang="0">
                  <a:pos x="4" y="0"/>
                </a:cxn>
              </a:cxnLst>
              <a:rect l="0" t="0" r="r" b="b"/>
              <a:pathLst>
                <a:path w="5" h="2">
                  <a:moveTo>
                    <a:pt x="4" y="0"/>
                  </a:moveTo>
                  <a:lnTo>
                    <a:pt x="4" y="1"/>
                  </a:lnTo>
                  <a:lnTo>
                    <a:pt x="0" y="1"/>
                  </a:lnTo>
                  <a:lnTo>
                    <a:pt x="0" y="0"/>
                  </a:lnTo>
                  <a:lnTo>
                    <a:pt x="4" y="0"/>
                  </a:lnTo>
                </a:path>
              </a:pathLst>
            </a:custGeom>
            <a:solidFill>
              <a:srgbClr val="EDEDED"/>
            </a:solidFill>
            <a:ln w="12700" cap="rnd" cmpd="sng">
              <a:noFill/>
              <a:prstDash val="solid"/>
              <a:round/>
              <a:headEnd type="none" w="med" len="med"/>
              <a:tailEnd type="none" w="med" len="med"/>
            </a:ln>
            <a:effectLst/>
          </p:spPr>
          <p:txBody>
            <a:bodyPr/>
            <a:lstStyle/>
            <a:p>
              <a:endParaRPr lang="en-US"/>
            </a:p>
          </p:txBody>
        </p:sp>
        <p:sp>
          <p:nvSpPr>
            <p:cNvPr id="78362" name="Freeform 538"/>
            <p:cNvSpPr>
              <a:spLocks/>
            </p:cNvSpPr>
            <p:nvPr/>
          </p:nvSpPr>
          <p:spPr bwMode="auto">
            <a:xfrm>
              <a:off x="1030" y="3670"/>
              <a:ext cx="5" cy="2"/>
            </a:xfrm>
            <a:custGeom>
              <a:avLst/>
              <a:gdLst/>
              <a:ahLst/>
              <a:cxnLst>
                <a:cxn ang="0">
                  <a:pos x="4" y="1"/>
                </a:cxn>
                <a:cxn ang="0">
                  <a:pos x="4" y="0"/>
                </a:cxn>
                <a:cxn ang="0">
                  <a:pos x="0" y="0"/>
                </a:cxn>
                <a:cxn ang="0">
                  <a:pos x="0" y="1"/>
                </a:cxn>
                <a:cxn ang="0">
                  <a:pos x="4" y="1"/>
                </a:cxn>
              </a:cxnLst>
              <a:rect l="0" t="0" r="r" b="b"/>
              <a:pathLst>
                <a:path w="5" h="2">
                  <a:moveTo>
                    <a:pt x="4" y="1"/>
                  </a:moveTo>
                  <a:lnTo>
                    <a:pt x="4" y="0"/>
                  </a:lnTo>
                  <a:lnTo>
                    <a:pt x="0" y="0"/>
                  </a:lnTo>
                  <a:lnTo>
                    <a:pt x="0" y="1"/>
                  </a:lnTo>
                  <a:lnTo>
                    <a:pt x="4" y="1"/>
                  </a:lnTo>
                </a:path>
              </a:pathLst>
            </a:custGeom>
            <a:solidFill>
              <a:srgbClr val="F2F2F2"/>
            </a:solidFill>
            <a:ln w="12700" cap="rnd" cmpd="sng">
              <a:noFill/>
              <a:prstDash val="solid"/>
              <a:round/>
              <a:headEnd type="none" w="med" len="med"/>
              <a:tailEnd type="none" w="med" len="med"/>
            </a:ln>
            <a:effectLst/>
          </p:spPr>
          <p:txBody>
            <a:bodyPr/>
            <a:lstStyle/>
            <a:p>
              <a:endParaRPr lang="en-US"/>
            </a:p>
          </p:txBody>
        </p:sp>
        <p:sp>
          <p:nvSpPr>
            <p:cNvPr id="78363" name="Freeform 539"/>
            <p:cNvSpPr>
              <a:spLocks/>
            </p:cNvSpPr>
            <p:nvPr/>
          </p:nvSpPr>
          <p:spPr bwMode="auto">
            <a:xfrm>
              <a:off x="1030" y="3670"/>
              <a:ext cx="5" cy="3"/>
            </a:xfrm>
            <a:custGeom>
              <a:avLst/>
              <a:gdLst/>
              <a:ahLst/>
              <a:cxnLst>
                <a:cxn ang="0">
                  <a:pos x="4" y="2"/>
                </a:cxn>
                <a:cxn ang="0">
                  <a:pos x="4" y="0"/>
                </a:cxn>
                <a:cxn ang="0">
                  <a:pos x="0" y="0"/>
                </a:cxn>
                <a:cxn ang="0">
                  <a:pos x="0" y="2"/>
                </a:cxn>
                <a:cxn ang="0">
                  <a:pos x="4" y="2"/>
                </a:cxn>
              </a:cxnLst>
              <a:rect l="0" t="0" r="r" b="b"/>
              <a:pathLst>
                <a:path w="5" h="3">
                  <a:moveTo>
                    <a:pt x="4" y="2"/>
                  </a:moveTo>
                  <a:lnTo>
                    <a:pt x="4" y="0"/>
                  </a:lnTo>
                  <a:lnTo>
                    <a:pt x="0" y="0"/>
                  </a:lnTo>
                  <a:lnTo>
                    <a:pt x="0" y="2"/>
                  </a:lnTo>
                  <a:lnTo>
                    <a:pt x="4" y="2"/>
                  </a:lnTo>
                </a:path>
              </a:pathLst>
            </a:custGeom>
            <a:solidFill>
              <a:srgbClr val="F5F5F5"/>
            </a:solidFill>
            <a:ln w="12700" cap="rnd" cmpd="sng">
              <a:noFill/>
              <a:prstDash val="solid"/>
              <a:round/>
              <a:headEnd type="none" w="med" len="med"/>
              <a:tailEnd type="none" w="med" len="med"/>
            </a:ln>
            <a:effectLst/>
          </p:spPr>
          <p:txBody>
            <a:bodyPr/>
            <a:lstStyle/>
            <a:p>
              <a:endParaRPr lang="en-US"/>
            </a:p>
          </p:txBody>
        </p:sp>
        <p:sp>
          <p:nvSpPr>
            <p:cNvPr id="78364" name="Freeform 540"/>
            <p:cNvSpPr>
              <a:spLocks/>
            </p:cNvSpPr>
            <p:nvPr/>
          </p:nvSpPr>
          <p:spPr bwMode="auto">
            <a:xfrm>
              <a:off x="1060" y="3641"/>
              <a:ext cx="2" cy="4"/>
            </a:xfrm>
            <a:custGeom>
              <a:avLst/>
              <a:gdLst/>
              <a:ahLst/>
              <a:cxnLst>
                <a:cxn ang="0">
                  <a:pos x="0" y="3"/>
                </a:cxn>
                <a:cxn ang="0">
                  <a:pos x="1" y="3"/>
                </a:cxn>
                <a:cxn ang="0">
                  <a:pos x="1" y="0"/>
                </a:cxn>
                <a:cxn ang="0">
                  <a:pos x="0" y="0"/>
                </a:cxn>
                <a:cxn ang="0">
                  <a:pos x="0" y="3"/>
                </a:cxn>
              </a:cxnLst>
              <a:rect l="0" t="0" r="r" b="b"/>
              <a:pathLst>
                <a:path w="2" h="4">
                  <a:moveTo>
                    <a:pt x="0" y="3"/>
                  </a:moveTo>
                  <a:lnTo>
                    <a:pt x="1" y="3"/>
                  </a:lnTo>
                  <a:lnTo>
                    <a:pt x="1" y="0"/>
                  </a:lnTo>
                  <a:lnTo>
                    <a:pt x="0" y="0"/>
                  </a:lnTo>
                  <a:lnTo>
                    <a:pt x="0" y="3"/>
                  </a:lnTo>
                </a:path>
              </a:pathLst>
            </a:custGeom>
            <a:solidFill>
              <a:srgbClr val="B5B5B5"/>
            </a:solidFill>
            <a:ln w="12700" cap="rnd" cmpd="sng">
              <a:noFill/>
              <a:prstDash val="solid"/>
              <a:round/>
              <a:headEnd type="none" w="med" len="med"/>
              <a:tailEnd type="none" w="med" len="med"/>
            </a:ln>
            <a:effectLst/>
          </p:spPr>
          <p:txBody>
            <a:bodyPr/>
            <a:lstStyle/>
            <a:p>
              <a:endParaRPr lang="en-US"/>
            </a:p>
          </p:txBody>
        </p:sp>
        <p:sp>
          <p:nvSpPr>
            <p:cNvPr id="78365" name="Freeform 541"/>
            <p:cNvSpPr>
              <a:spLocks/>
            </p:cNvSpPr>
            <p:nvPr/>
          </p:nvSpPr>
          <p:spPr bwMode="auto">
            <a:xfrm>
              <a:off x="1060" y="3642"/>
              <a:ext cx="2" cy="3"/>
            </a:xfrm>
            <a:custGeom>
              <a:avLst/>
              <a:gdLst/>
              <a:ahLst/>
              <a:cxnLst>
                <a:cxn ang="0">
                  <a:pos x="0" y="2"/>
                </a:cxn>
                <a:cxn ang="0">
                  <a:pos x="1" y="2"/>
                </a:cxn>
                <a:cxn ang="0">
                  <a:pos x="1" y="0"/>
                </a:cxn>
                <a:cxn ang="0">
                  <a:pos x="0" y="0"/>
                </a:cxn>
                <a:cxn ang="0">
                  <a:pos x="0" y="2"/>
                </a:cxn>
              </a:cxnLst>
              <a:rect l="0" t="0" r="r" b="b"/>
              <a:pathLst>
                <a:path w="2" h="3">
                  <a:moveTo>
                    <a:pt x="0" y="2"/>
                  </a:moveTo>
                  <a:lnTo>
                    <a:pt x="1" y="2"/>
                  </a:lnTo>
                  <a:lnTo>
                    <a:pt x="1" y="0"/>
                  </a:lnTo>
                  <a:lnTo>
                    <a:pt x="0" y="0"/>
                  </a:lnTo>
                  <a:lnTo>
                    <a:pt x="0" y="2"/>
                  </a:lnTo>
                </a:path>
              </a:pathLst>
            </a:custGeom>
            <a:solidFill>
              <a:srgbClr val="BABABA"/>
            </a:solidFill>
            <a:ln w="12700" cap="rnd" cmpd="sng">
              <a:noFill/>
              <a:prstDash val="solid"/>
              <a:round/>
              <a:headEnd type="none" w="med" len="med"/>
              <a:tailEnd type="none" w="med" len="med"/>
            </a:ln>
            <a:effectLst/>
          </p:spPr>
          <p:txBody>
            <a:bodyPr/>
            <a:lstStyle/>
            <a:p>
              <a:endParaRPr lang="en-US"/>
            </a:p>
          </p:txBody>
        </p:sp>
        <p:sp>
          <p:nvSpPr>
            <p:cNvPr id="78366" name="Freeform 542"/>
            <p:cNvSpPr>
              <a:spLocks/>
            </p:cNvSpPr>
            <p:nvPr/>
          </p:nvSpPr>
          <p:spPr bwMode="auto">
            <a:xfrm>
              <a:off x="1060" y="3645"/>
              <a:ext cx="2" cy="1"/>
            </a:xfrm>
            <a:custGeom>
              <a:avLst/>
              <a:gdLst/>
              <a:ahLst/>
              <a:cxnLst>
                <a:cxn ang="0">
                  <a:pos x="1" y="0"/>
                </a:cxn>
                <a:cxn ang="0">
                  <a:pos x="1" y="0"/>
                </a:cxn>
                <a:cxn ang="0">
                  <a:pos x="0" y="0"/>
                </a:cxn>
                <a:cxn ang="0">
                  <a:pos x="0" y="0"/>
                </a:cxn>
                <a:cxn ang="0">
                  <a:pos x="1" y="0"/>
                </a:cxn>
              </a:cxnLst>
              <a:rect l="0" t="0" r="r" b="b"/>
              <a:pathLst>
                <a:path w="2" h="1">
                  <a:moveTo>
                    <a:pt x="1" y="0"/>
                  </a:moveTo>
                  <a:lnTo>
                    <a:pt x="1" y="0"/>
                  </a:lnTo>
                  <a:lnTo>
                    <a:pt x="0" y="0"/>
                  </a:lnTo>
                  <a:lnTo>
                    <a:pt x="0" y="0"/>
                  </a:lnTo>
                  <a:lnTo>
                    <a:pt x="1" y="0"/>
                  </a:lnTo>
                </a:path>
              </a:pathLst>
            </a:custGeom>
            <a:solidFill>
              <a:srgbClr val="BFBFBF"/>
            </a:solidFill>
            <a:ln w="12700" cap="rnd" cmpd="sng">
              <a:noFill/>
              <a:prstDash val="solid"/>
              <a:round/>
              <a:headEnd type="none" w="med" len="med"/>
              <a:tailEnd type="none" w="med" len="med"/>
            </a:ln>
            <a:effectLst/>
          </p:spPr>
          <p:txBody>
            <a:bodyPr/>
            <a:lstStyle/>
            <a:p>
              <a:endParaRPr lang="en-US"/>
            </a:p>
          </p:txBody>
        </p:sp>
        <p:sp>
          <p:nvSpPr>
            <p:cNvPr id="78367" name="Freeform 543"/>
            <p:cNvSpPr>
              <a:spLocks/>
            </p:cNvSpPr>
            <p:nvPr/>
          </p:nvSpPr>
          <p:spPr bwMode="auto">
            <a:xfrm>
              <a:off x="1060" y="3647"/>
              <a:ext cx="2" cy="1"/>
            </a:xfrm>
            <a:custGeom>
              <a:avLst/>
              <a:gdLst/>
              <a:ahLst/>
              <a:cxnLst>
                <a:cxn ang="0">
                  <a:pos x="1" y="0"/>
                </a:cxn>
                <a:cxn ang="0">
                  <a:pos x="1" y="0"/>
                </a:cxn>
                <a:cxn ang="0">
                  <a:pos x="0" y="0"/>
                </a:cxn>
                <a:cxn ang="0">
                  <a:pos x="0" y="0"/>
                </a:cxn>
                <a:cxn ang="0">
                  <a:pos x="1" y="0"/>
                </a:cxn>
              </a:cxnLst>
              <a:rect l="0" t="0" r="r" b="b"/>
              <a:pathLst>
                <a:path w="2" h="1">
                  <a:moveTo>
                    <a:pt x="1" y="0"/>
                  </a:moveTo>
                  <a:lnTo>
                    <a:pt x="1" y="0"/>
                  </a:lnTo>
                  <a:lnTo>
                    <a:pt x="0" y="0"/>
                  </a:lnTo>
                  <a:lnTo>
                    <a:pt x="0" y="0"/>
                  </a:lnTo>
                  <a:lnTo>
                    <a:pt x="1" y="0"/>
                  </a:lnTo>
                </a:path>
              </a:pathLst>
            </a:custGeom>
            <a:solidFill>
              <a:srgbClr val="C2C2C2"/>
            </a:solidFill>
            <a:ln w="12700" cap="rnd" cmpd="sng">
              <a:noFill/>
              <a:prstDash val="solid"/>
              <a:round/>
              <a:headEnd type="none" w="med" len="med"/>
              <a:tailEnd type="none" w="med" len="med"/>
            </a:ln>
            <a:effectLst/>
          </p:spPr>
          <p:txBody>
            <a:bodyPr/>
            <a:lstStyle/>
            <a:p>
              <a:endParaRPr lang="en-US"/>
            </a:p>
          </p:txBody>
        </p:sp>
        <p:sp>
          <p:nvSpPr>
            <p:cNvPr id="78368" name="Freeform 544"/>
            <p:cNvSpPr>
              <a:spLocks/>
            </p:cNvSpPr>
            <p:nvPr/>
          </p:nvSpPr>
          <p:spPr bwMode="auto">
            <a:xfrm>
              <a:off x="1060" y="3649"/>
              <a:ext cx="2" cy="2"/>
            </a:xfrm>
            <a:custGeom>
              <a:avLst/>
              <a:gdLst/>
              <a:ahLst/>
              <a:cxnLst>
                <a:cxn ang="0">
                  <a:pos x="1" y="0"/>
                </a:cxn>
                <a:cxn ang="0">
                  <a:pos x="1" y="1"/>
                </a:cxn>
                <a:cxn ang="0">
                  <a:pos x="0" y="1"/>
                </a:cxn>
                <a:cxn ang="0">
                  <a:pos x="0" y="0"/>
                </a:cxn>
                <a:cxn ang="0">
                  <a:pos x="1" y="0"/>
                </a:cxn>
              </a:cxnLst>
              <a:rect l="0" t="0" r="r" b="b"/>
              <a:pathLst>
                <a:path w="2" h="2">
                  <a:moveTo>
                    <a:pt x="1" y="0"/>
                  </a:moveTo>
                  <a:lnTo>
                    <a:pt x="1" y="1"/>
                  </a:lnTo>
                  <a:lnTo>
                    <a:pt x="0" y="1"/>
                  </a:lnTo>
                  <a:lnTo>
                    <a:pt x="0" y="0"/>
                  </a:lnTo>
                  <a:lnTo>
                    <a:pt x="1" y="0"/>
                  </a:lnTo>
                </a:path>
              </a:pathLst>
            </a:custGeom>
            <a:solidFill>
              <a:srgbClr val="C7C7C7"/>
            </a:solidFill>
            <a:ln w="12700" cap="rnd" cmpd="sng">
              <a:noFill/>
              <a:prstDash val="solid"/>
              <a:round/>
              <a:headEnd type="none" w="med" len="med"/>
              <a:tailEnd type="none" w="med" len="med"/>
            </a:ln>
            <a:effectLst/>
          </p:spPr>
          <p:txBody>
            <a:bodyPr/>
            <a:lstStyle/>
            <a:p>
              <a:endParaRPr lang="en-US"/>
            </a:p>
          </p:txBody>
        </p:sp>
        <p:sp>
          <p:nvSpPr>
            <p:cNvPr id="78369" name="Freeform 545"/>
            <p:cNvSpPr>
              <a:spLocks/>
            </p:cNvSpPr>
            <p:nvPr/>
          </p:nvSpPr>
          <p:spPr bwMode="auto">
            <a:xfrm>
              <a:off x="1060" y="3651"/>
              <a:ext cx="2" cy="2"/>
            </a:xfrm>
            <a:custGeom>
              <a:avLst/>
              <a:gdLst/>
              <a:ahLst/>
              <a:cxnLst>
                <a:cxn ang="0">
                  <a:pos x="1" y="0"/>
                </a:cxn>
                <a:cxn ang="0">
                  <a:pos x="1" y="1"/>
                </a:cxn>
                <a:cxn ang="0">
                  <a:pos x="0" y="1"/>
                </a:cxn>
                <a:cxn ang="0">
                  <a:pos x="0" y="0"/>
                </a:cxn>
                <a:cxn ang="0">
                  <a:pos x="1" y="0"/>
                </a:cxn>
              </a:cxnLst>
              <a:rect l="0" t="0" r="r" b="b"/>
              <a:pathLst>
                <a:path w="2" h="2">
                  <a:moveTo>
                    <a:pt x="1" y="0"/>
                  </a:moveTo>
                  <a:lnTo>
                    <a:pt x="1" y="1"/>
                  </a:lnTo>
                  <a:lnTo>
                    <a:pt x="0" y="1"/>
                  </a:lnTo>
                  <a:lnTo>
                    <a:pt x="0" y="0"/>
                  </a:lnTo>
                  <a:lnTo>
                    <a:pt x="1" y="0"/>
                  </a:lnTo>
                </a:path>
              </a:pathLst>
            </a:custGeom>
            <a:solidFill>
              <a:srgbClr val="C9C9C9"/>
            </a:solidFill>
            <a:ln w="12700" cap="rnd" cmpd="sng">
              <a:noFill/>
              <a:prstDash val="solid"/>
              <a:round/>
              <a:headEnd type="none" w="med" len="med"/>
              <a:tailEnd type="none" w="med" len="med"/>
            </a:ln>
            <a:effectLst/>
          </p:spPr>
          <p:txBody>
            <a:bodyPr/>
            <a:lstStyle/>
            <a:p>
              <a:endParaRPr lang="en-US"/>
            </a:p>
          </p:txBody>
        </p:sp>
        <p:sp>
          <p:nvSpPr>
            <p:cNvPr id="78370" name="Freeform 546"/>
            <p:cNvSpPr>
              <a:spLocks/>
            </p:cNvSpPr>
            <p:nvPr/>
          </p:nvSpPr>
          <p:spPr bwMode="auto">
            <a:xfrm>
              <a:off x="1060" y="3654"/>
              <a:ext cx="2" cy="1"/>
            </a:xfrm>
            <a:custGeom>
              <a:avLst/>
              <a:gdLst/>
              <a:ahLst/>
              <a:cxnLst>
                <a:cxn ang="0">
                  <a:pos x="1" y="0"/>
                </a:cxn>
                <a:cxn ang="0">
                  <a:pos x="1" y="0"/>
                </a:cxn>
                <a:cxn ang="0">
                  <a:pos x="0" y="0"/>
                </a:cxn>
                <a:cxn ang="0">
                  <a:pos x="0" y="0"/>
                </a:cxn>
                <a:cxn ang="0">
                  <a:pos x="1" y="0"/>
                </a:cxn>
              </a:cxnLst>
              <a:rect l="0" t="0" r="r" b="b"/>
              <a:pathLst>
                <a:path w="2" h="1">
                  <a:moveTo>
                    <a:pt x="1" y="0"/>
                  </a:moveTo>
                  <a:lnTo>
                    <a:pt x="1" y="0"/>
                  </a:lnTo>
                  <a:lnTo>
                    <a:pt x="0" y="0"/>
                  </a:lnTo>
                  <a:lnTo>
                    <a:pt x="0" y="0"/>
                  </a:lnTo>
                  <a:lnTo>
                    <a:pt x="1" y="0"/>
                  </a:lnTo>
                </a:path>
              </a:pathLst>
            </a:custGeom>
            <a:solidFill>
              <a:srgbClr val="CFCFCF"/>
            </a:solidFill>
            <a:ln w="12700" cap="rnd" cmpd="sng">
              <a:noFill/>
              <a:prstDash val="solid"/>
              <a:round/>
              <a:headEnd type="none" w="med" len="med"/>
              <a:tailEnd type="none" w="med" len="med"/>
            </a:ln>
            <a:effectLst/>
          </p:spPr>
          <p:txBody>
            <a:bodyPr/>
            <a:lstStyle/>
            <a:p>
              <a:endParaRPr lang="en-US"/>
            </a:p>
          </p:txBody>
        </p:sp>
        <p:sp>
          <p:nvSpPr>
            <p:cNvPr id="78371" name="Freeform 547"/>
            <p:cNvSpPr>
              <a:spLocks/>
            </p:cNvSpPr>
            <p:nvPr/>
          </p:nvSpPr>
          <p:spPr bwMode="auto">
            <a:xfrm>
              <a:off x="1060" y="3656"/>
              <a:ext cx="2" cy="1"/>
            </a:xfrm>
            <a:custGeom>
              <a:avLst/>
              <a:gdLst/>
              <a:ahLst/>
              <a:cxnLst>
                <a:cxn ang="0">
                  <a:pos x="1" y="0"/>
                </a:cxn>
                <a:cxn ang="0">
                  <a:pos x="1" y="0"/>
                </a:cxn>
                <a:cxn ang="0">
                  <a:pos x="0" y="0"/>
                </a:cxn>
                <a:cxn ang="0">
                  <a:pos x="0" y="0"/>
                </a:cxn>
                <a:cxn ang="0">
                  <a:pos x="1" y="0"/>
                </a:cxn>
              </a:cxnLst>
              <a:rect l="0" t="0" r="r" b="b"/>
              <a:pathLst>
                <a:path w="2" h="1">
                  <a:moveTo>
                    <a:pt x="1" y="0"/>
                  </a:moveTo>
                  <a:lnTo>
                    <a:pt x="1" y="0"/>
                  </a:lnTo>
                  <a:lnTo>
                    <a:pt x="0" y="0"/>
                  </a:lnTo>
                  <a:lnTo>
                    <a:pt x="0" y="0"/>
                  </a:lnTo>
                  <a:lnTo>
                    <a:pt x="1" y="0"/>
                  </a:lnTo>
                </a:path>
              </a:pathLst>
            </a:custGeom>
            <a:solidFill>
              <a:srgbClr val="D1D1D1"/>
            </a:solidFill>
            <a:ln w="12700" cap="rnd" cmpd="sng">
              <a:noFill/>
              <a:prstDash val="solid"/>
              <a:round/>
              <a:headEnd type="none" w="med" len="med"/>
              <a:tailEnd type="none" w="med" len="med"/>
            </a:ln>
            <a:effectLst/>
          </p:spPr>
          <p:txBody>
            <a:bodyPr/>
            <a:lstStyle/>
            <a:p>
              <a:endParaRPr lang="en-US"/>
            </a:p>
          </p:txBody>
        </p:sp>
        <p:sp>
          <p:nvSpPr>
            <p:cNvPr id="78372" name="Freeform 548"/>
            <p:cNvSpPr>
              <a:spLocks/>
            </p:cNvSpPr>
            <p:nvPr/>
          </p:nvSpPr>
          <p:spPr bwMode="auto">
            <a:xfrm>
              <a:off x="1060" y="3658"/>
              <a:ext cx="2" cy="2"/>
            </a:xfrm>
            <a:custGeom>
              <a:avLst/>
              <a:gdLst/>
              <a:ahLst/>
              <a:cxnLst>
                <a:cxn ang="0">
                  <a:pos x="1" y="0"/>
                </a:cxn>
                <a:cxn ang="0">
                  <a:pos x="1" y="1"/>
                </a:cxn>
                <a:cxn ang="0">
                  <a:pos x="0" y="1"/>
                </a:cxn>
                <a:cxn ang="0">
                  <a:pos x="0" y="0"/>
                </a:cxn>
                <a:cxn ang="0">
                  <a:pos x="1" y="0"/>
                </a:cxn>
              </a:cxnLst>
              <a:rect l="0" t="0" r="r" b="b"/>
              <a:pathLst>
                <a:path w="2" h="2">
                  <a:moveTo>
                    <a:pt x="1" y="0"/>
                  </a:moveTo>
                  <a:lnTo>
                    <a:pt x="1" y="1"/>
                  </a:lnTo>
                  <a:lnTo>
                    <a:pt x="0" y="1"/>
                  </a:lnTo>
                  <a:lnTo>
                    <a:pt x="0" y="0"/>
                  </a:lnTo>
                  <a:lnTo>
                    <a:pt x="1" y="0"/>
                  </a:lnTo>
                </a:path>
              </a:pathLst>
            </a:custGeom>
            <a:solidFill>
              <a:srgbClr val="D6D6D6"/>
            </a:solidFill>
            <a:ln w="12700" cap="rnd" cmpd="sng">
              <a:noFill/>
              <a:prstDash val="solid"/>
              <a:round/>
              <a:headEnd type="none" w="med" len="med"/>
              <a:tailEnd type="none" w="med" len="med"/>
            </a:ln>
            <a:effectLst/>
          </p:spPr>
          <p:txBody>
            <a:bodyPr/>
            <a:lstStyle/>
            <a:p>
              <a:endParaRPr lang="en-US"/>
            </a:p>
          </p:txBody>
        </p:sp>
        <p:sp>
          <p:nvSpPr>
            <p:cNvPr id="78373" name="Freeform 549"/>
            <p:cNvSpPr>
              <a:spLocks/>
            </p:cNvSpPr>
            <p:nvPr/>
          </p:nvSpPr>
          <p:spPr bwMode="auto">
            <a:xfrm>
              <a:off x="1060" y="3660"/>
              <a:ext cx="2" cy="2"/>
            </a:xfrm>
            <a:custGeom>
              <a:avLst/>
              <a:gdLst/>
              <a:ahLst/>
              <a:cxnLst>
                <a:cxn ang="0">
                  <a:pos x="1" y="0"/>
                </a:cxn>
                <a:cxn ang="0">
                  <a:pos x="1" y="1"/>
                </a:cxn>
                <a:cxn ang="0">
                  <a:pos x="0" y="1"/>
                </a:cxn>
                <a:cxn ang="0">
                  <a:pos x="0" y="0"/>
                </a:cxn>
                <a:cxn ang="0">
                  <a:pos x="1" y="0"/>
                </a:cxn>
              </a:cxnLst>
              <a:rect l="0" t="0" r="r" b="b"/>
              <a:pathLst>
                <a:path w="2" h="2">
                  <a:moveTo>
                    <a:pt x="1" y="0"/>
                  </a:moveTo>
                  <a:lnTo>
                    <a:pt x="1" y="1"/>
                  </a:lnTo>
                  <a:lnTo>
                    <a:pt x="0" y="1"/>
                  </a:lnTo>
                  <a:lnTo>
                    <a:pt x="0" y="0"/>
                  </a:lnTo>
                  <a:lnTo>
                    <a:pt x="1" y="0"/>
                  </a:lnTo>
                </a:path>
              </a:pathLst>
            </a:custGeom>
            <a:solidFill>
              <a:srgbClr val="D9D9D9"/>
            </a:solidFill>
            <a:ln w="12700" cap="rnd" cmpd="sng">
              <a:noFill/>
              <a:prstDash val="solid"/>
              <a:round/>
              <a:headEnd type="none" w="med" len="med"/>
              <a:tailEnd type="none" w="med" len="med"/>
            </a:ln>
            <a:effectLst/>
          </p:spPr>
          <p:txBody>
            <a:bodyPr/>
            <a:lstStyle/>
            <a:p>
              <a:endParaRPr lang="en-US"/>
            </a:p>
          </p:txBody>
        </p:sp>
        <p:sp>
          <p:nvSpPr>
            <p:cNvPr id="78374" name="Freeform 550"/>
            <p:cNvSpPr>
              <a:spLocks/>
            </p:cNvSpPr>
            <p:nvPr/>
          </p:nvSpPr>
          <p:spPr bwMode="auto">
            <a:xfrm>
              <a:off x="1060" y="3663"/>
              <a:ext cx="2" cy="1"/>
            </a:xfrm>
            <a:custGeom>
              <a:avLst/>
              <a:gdLst/>
              <a:ahLst/>
              <a:cxnLst>
                <a:cxn ang="0">
                  <a:pos x="1" y="0"/>
                </a:cxn>
                <a:cxn ang="0">
                  <a:pos x="1" y="0"/>
                </a:cxn>
                <a:cxn ang="0">
                  <a:pos x="0" y="0"/>
                </a:cxn>
                <a:cxn ang="0">
                  <a:pos x="0" y="0"/>
                </a:cxn>
                <a:cxn ang="0">
                  <a:pos x="1" y="0"/>
                </a:cxn>
              </a:cxnLst>
              <a:rect l="0" t="0" r="r" b="b"/>
              <a:pathLst>
                <a:path w="2" h="1">
                  <a:moveTo>
                    <a:pt x="1" y="0"/>
                  </a:moveTo>
                  <a:lnTo>
                    <a:pt x="1" y="0"/>
                  </a:lnTo>
                  <a:lnTo>
                    <a:pt x="0" y="0"/>
                  </a:lnTo>
                  <a:lnTo>
                    <a:pt x="0" y="0"/>
                  </a:lnTo>
                  <a:lnTo>
                    <a:pt x="1" y="0"/>
                  </a:lnTo>
                </a:path>
              </a:pathLst>
            </a:custGeom>
            <a:solidFill>
              <a:srgbClr val="DEDEDE"/>
            </a:solidFill>
            <a:ln w="12700" cap="rnd" cmpd="sng">
              <a:noFill/>
              <a:prstDash val="solid"/>
              <a:round/>
              <a:headEnd type="none" w="med" len="med"/>
              <a:tailEnd type="none" w="med" len="med"/>
            </a:ln>
            <a:effectLst/>
          </p:spPr>
          <p:txBody>
            <a:bodyPr/>
            <a:lstStyle/>
            <a:p>
              <a:endParaRPr lang="en-US"/>
            </a:p>
          </p:txBody>
        </p:sp>
        <p:sp>
          <p:nvSpPr>
            <p:cNvPr id="78375" name="Freeform 551"/>
            <p:cNvSpPr>
              <a:spLocks/>
            </p:cNvSpPr>
            <p:nvPr/>
          </p:nvSpPr>
          <p:spPr bwMode="auto">
            <a:xfrm>
              <a:off x="1060" y="3664"/>
              <a:ext cx="2" cy="2"/>
            </a:xfrm>
            <a:custGeom>
              <a:avLst/>
              <a:gdLst/>
              <a:ahLst/>
              <a:cxnLst>
                <a:cxn ang="0">
                  <a:pos x="1" y="0"/>
                </a:cxn>
                <a:cxn ang="0">
                  <a:pos x="1" y="1"/>
                </a:cxn>
                <a:cxn ang="0">
                  <a:pos x="0" y="1"/>
                </a:cxn>
                <a:cxn ang="0">
                  <a:pos x="0" y="0"/>
                </a:cxn>
                <a:cxn ang="0">
                  <a:pos x="1" y="0"/>
                </a:cxn>
              </a:cxnLst>
              <a:rect l="0" t="0" r="r" b="b"/>
              <a:pathLst>
                <a:path w="2" h="2">
                  <a:moveTo>
                    <a:pt x="1" y="0"/>
                  </a:moveTo>
                  <a:lnTo>
                    <a:pt x="1" y="1"/>
                  </a:lnTo>
                  <a:lnTo>
                    <a:pt x="0" y="1"/>
                  </a:lnTo>
                  <a:lnTo>
                    <a:pt x="0" y="0"/>
                  </a:lnTo>
                  <a:lnTo>
                    <a:pt x="1" y="0"/>
                  </a:lnTo>
                </a:path>
              </a:pathLst>
            </a:custGeom>
            <a:solidFill>
              <a:srgbClr val="E3E3E3"/>
            </a:solidFill>
            <a:ln w="12700" cap="rnd" cmpd="sng">
              <a:noFill/>
              <a:prstDash val="solid"/>
              <a:round/>
              <a:headEnd type="none" w="med" len="med"/>
              <a:tailEnd type="none" w="med" len="med"/>
            </a:ln>
            <a:effectLst/>
          </p:spPr>
          <p:txBody>
            <a:bodyPr/>
            <a:lstStyle/>
            <a:p>
              <a:endParaRPr lang="en-US"/>
            </a:p>
          </p:txBody>
        </p:sp>
        <p:sp>
          <p:nvSpPr>
            <p:cNvPr id="78376" name="Freeform 552"/>
            <p:cNvSpPr>
              <a:spLocks/>
            </p:cNvSpPr>
            <p:nvPr/>
          </p:nvSpPr>
          <p:spPr bwMode="auto">
            <a:xfrm>
              <a:off x="1060" y="3667"/>
              <a:ext cx="2" cy="1"/>
            </a:xfrm>
            <a:custGeom>
              <a:avLst/>
              <a:gdLst/>
              <a:ahLst/>
              <a:cxnLst>
                <a:cxn ang="0">
                  <a:pos x="1" y="0"/>
                </a:cxn>
                <a:cxn ang="0">
                  <a:pos x="1" y="0"/>
                </a:cxn>
                <a:cxn ang="0">
                  <a:pos x="0" y="0"/>
                </a:cxn>
                <a:cxn ang="0">
                  <a:pos x="0" y="0"/>
                </a:cxn>
                <a:cxn ang="0">
                  <a:pos x="1" y="0"/>
                </a:cxn>
              </a:cxnLst>
              <a:rect l="0" t="0" r="r" b="b"/>
              <a:pathLst>
                <a:path w="2" h="1">
                  <a:moveTo>
                    <a:pt x="1" y="0"/>
                  </a:moveTo>
                  <a:lnTo>
                    <a:pt x="1" y="0"/>
                  </a:lnTo>
                  <a:lnTo>
                    <a:pt x="0" y="0"/>
                  </a:lnTo>
                  <a:lnTo>
                    <a:pt x="0" y="0"/>
                  </a:lnTo>
                  <a:lnTo>
                    <a:pt x="1" y="0"/>
                  </a:lnTo>
                </a:path>
              </a:pathLst>
            </a:custGeom>
            <a:solidFill>
              <a:srgbClr val="E5E5E5"/>
            </a:solidFill>
            <a:ln w="12700" cap="rnd" cmpd="sng">
              <a:noFill/>
              <a:prstDash val="solid"/>
              <a:round/>
              <a:headEnd type="none" w="med" len="med"/>
              <a:tailEnd type="none" w="med" len="med"/>
            </a:ln>
            <a:effectLst/>
          </p:spPr>
          <p:txBody>
            <a:bodyPr/>
            <a:lstStyle/>
            <a:p>
              <a:endParaRPr lang="en-US"/>
            </a:p>
          </p:txBody>
        </p:sp>
        <p:sp>
          <p:nvSpPr>
            <p:cNvPr id="78377" name="Freeform 553"/>
            <p:cNvSpPr>
              <a:spLocks/>
            </p:cNvSpPr>
            <p:nvPr/>
          </p:nvSpPr>
          <p:spPr bwMode="auto">
            <a:xfrm>
              <a:off x="1060" y="3669"/>
              <a:ext cx="2" cy="1"/>
            </a:xfrm>
            <a:custGeom>
              <a:avLst/>
              <a:gdLst/>
              <a:ahLst/>
              <a:cxnLst>
                <a:cxn ang="0">
                  <a:pos x="1" y="0"/>
                </a:cxn>
                <a:cxn ang="0">
                  <a:pos x="1" y="0"/>
                </a:cxn>
                <a:cxn ang="0">
                  <a:pos x="0" y="0"/>
                </a:cxn>
                <a:cxn ang="0">
                  <a:pos x="0" y="0"/>
                </a:cxn>
                <a:cxn ang="0">
                  <a:pos x="1" y="0"/>
                </a:cxn>
              </a:cxnLst>
              <a:rect l="0" t="0" r="r" b="b"/>
              <a:pathLst>
                <a:path w="2" h="1">
                  <a:moveTo>
                    <a:pt x="1" y="0"/>
                  </a:moveTo>
                  <a:lnTo>
                    <a:pt x="1" y="0"/>
                  </a:lnTo>
                  <a:lnTo>
                    <a:pt x="0" y="0"/>
                  </a:lnTo>
                  <a:lnTo>
                    <a:pt x="0" y="0"/>
                  </a:lnTo>
                  <a:lnTo>
                    <a:pt x="1" y="0"/>
                  </a:lnTo>
                </a:path>
              </a:pathLst>
            </a:custGeom>
            <a:solidFill>
              <a:srgbClr val="EBEBEB"/>
            </a:solidFill>
            <a:ln w="12700" cap="rnd" cmpd="sng">
              <a:noFill/>
              <a:prstDash val="solid"/>
              <a:round/>
              <a:headEnd type="none" w="med" len="med"/>
              <a:tailEnd type="none" w="med" len="med"/>
            </a:ln>
            <a:effectLst/>
          </p:spPr>
          <p:txBody>
            <a:bodyPr/>
            <a:lstStyle/>
            <a:p>
              <a:endParaRPr lang="en-US"/>
            </a:p>
          </p:txBody>
        </p:sp>
        <p:sp>
          <p:nvSpPr>
            <p:cNvPr id="78378" name="Freeform 554"/>
            <p:cNvSpPr>
              <a:spLocks/>
            </p:cNvSpPr>
            <p:nvPr/>
          </p:nvSpPr>
          <p:spPr bwMode="auto">
            <a:xfrm>
              <a:off x="1060" y="3672"/>
              <a:ext cx="2" cy="1"/>
            </a:xfrm>
            <a:custGeom>
              <a:avLst/>
              <a:gdLst/>
              <a:ahLst/>
              <a:cxnLst>
                <a:cxn ang="0">
                  <a:pos x="1" y="0"/>
                </a:cxn>
                <a:cxn ang="0">
                  <a:pos x="1" y="0"/>
                </a:cxn>
                <a:cxn ang="0">
                  <a:pos x="0" y="0"/>
                </a:cxn>
                <a:cxn ang="0">
                  <a:pos x="0" y="0"/>
                </a:cxn>
                <a:cxn ang="0">
                  <a:pos x="1" y="0"/>
                </a:cxn>
              </a:cxnLst>
              <a:rect l="0" t="0" r="r" b="b"/>
              <a:pathLst>
                <a:path w="2" h="1">
                  <a:moveTo>
                    <a:pt x="1" y="0"/>
                  </a:moveTo>
                  <a:lnTo>
                    <a:pt x="1" y="0"/>
                  </a:lnTo>
                  <a:lnTo>
                    <a:pt x="0" y="0"/>
                  </a:lnTo>
                  <a:lnTo>
                    <a:pt x="0" y="0"/>
                  </a:lnTo>
                  <a:lnTo>
                    <a:pt x="1" y="0"/>
                  </a:lnTo>
                </a:path>
              </a:pathLst>
            </a:custGeom>
            <a:solidFill>
              <a:srgbClr val="EDEDED"/>
            </a:solidFill>
            <a:ln w="12700" cap="rnd" cmpd="sng">
              <a:noFill/>
              <a:prstDash val="solid"/>
              <a:round/>
              <a:headEnd type="none" w="med" len="med"/>
              <a:tailEnd type="none" w="med" len="med"/>
            </a:ln>
            <a:effectLst/>
          </p:spPr>
          <p:txBody>
            <a:bodyPr/>
            <a:lstStyle/>
            <a:p>
              <a:endParaRPr lang="en-US"/>
            </a:p>
          </p:txBody>
        </p:sp>
        <p:sp>
          <p:nvSpPr>
            <p:cNvPr id="78379" name="Freeform 555"/>
            <p:cNvSpPr>
              <a:spLocks/>
            </p:cNvSpPr>
            <p:nvPr/>
          </p:nvSpPr>
          <p:spPr bwMode="auto">
            <a:xfrm>
              <a:off x="1060" y="3673"/>
              <a:ext cx="2" cy="2"/>
            </a:xfrm>
            <a:custGeom>
              <a:avLst/>
              <a:gdLst/>
              <a:ahLst/>
              <a:cxnLst>
                <a:cxn ang="0">
                  <a:pos x="1" y="1"/>
                </a:cxn>
                <a:cxn ang="0">
                  <a:pos x="1" y="0"/>
                </a:cxn>
                <a:cxn ang="0">
                  <a:pos x="0" y="0"/>
                </a:cxn>
                <a:cxn ang="0">
                  <a:pos x="0" y="1"/>
                </a:cxn>
                <a:cxn ang="0">
                  <a:pos x="1" y="1"/>
                </a:cxn>
              </a:cxnLst>
              <a:rect l="0" t="0" r="r" b="b"/>
              <a:pathLst>
                <a:path w="2" h="2">
                  <a:moveTo>
                    <a:pt x="1" y="1"/>
                  </a:moveTo>
                  <a:lnTo>
                    <a:pt x="1" y="0"/>
                  </a:lnTo>
                  <a:lnTo>
                    <a:pt x="0" y="0"/>
                  </a:lnTo>
                  <a:lnTo>
                    <a:pt x="0" y="1"/>
                  </a:lnTo>
                  <a:lnTo>
                    <a:pt x="1" y="1"/>
                  </a:lnTo>
                </a:path>
              </a:pathLst>
            </a:custGeom>
            <a:solidFill>
              <a:srgbClr val="F2F2F2"/>
            </a:solidFill>
            <a:ln w="12700" cap="rnd" cmpd="sng">
              <a:noFill/>
              <a:prstDash val="solid"/>
              <a:round/>
              <a:headEnd type="none" w="med" len="med"/>
              <a:tailEnd type="none" w="med" len="med"/>
            </a:ln>
            <a:effectLst/>
          </p:spPr>
          <p:txBody>
            <a:bodyPr/>
            <a:lstStyle/>
            <a:p>
              <a:endParaRPr lang="en-US"/>
            </a:p>
          </p:txBody>
        </p:sp>
        <p:sp>
          <p:nvSpPr>
            <p:cNvPr id="78380" name="Freeform 556"/>
            <p:cNvSpPr>
              <a:spLocks/>
            </p:cNvSpPr>
            <p:nvPr/>
          </p:nvSpPr>
          <p:spPr bwMode="auto">
            <a:xfrm>
              <a:off x="1060" y="3673"/>
              <a:ext cx="2" cy="4"/>
            </a:xfrm>
            <a:custGeom>
              <a:avLst/>
              <a:gdLst/>
              <a:ahLst/>
              <a:cxnLst>
                <a:cxn ang="0">
                  <a:pos x="1" y="3"/>
                </a:cxn>
                <a:cxn ang="0">
                  <a:pos x="1" y="0"/>
                </a:cxn>
                <a:cxn ang="0">
                  <a:pos x="0" y="0"/>
                </a:cxn>
                <a:cxn ang="0">
                  <a:pos x="0" y="3"/>
                </a:cxn>
                <a:cxn ang="0">
                  <a:pos x="1" y="3"/>
                </a:cxn>
              </a:cxnLst>
              <a:rect l="0" t="0" r="r" b="b"/>
              <a:pathLst>
                <a:path w="2" h="4">
                  <a:moveTo>
                    <a:pt x="1" y="3"/>
                  </a:moveTo>
                  <a:lnTo>
                    <a:pt x="1" y="0"/>
                  </a:lnTo>
                  <a:lnTo>
                    <a:pt x="0" y="0"/>
                  </a:lnTo>
                  <a:lnTo>
                    <a:pt x="0" y="3"/>
                  </a:lnTo>
                  <a:lnTo>
                    <a:pt x="1" y="3"/>
                  </a:lnTo>
                </a:path>
              </a:pathLst>
            </a:custGeom>
            <a:solidFill>
              <a:srgbClr val="F5F5F5"/>
            </a:solidFill>
            <a:ln w="12700" cap="rnd" cmpd="sng">
              <a:noFill/>
              <a:prstDash val="solid"/>
              <a:round/>
              <a:headEnd type="none" w="med" len="med"/>
              <a:tailEnd type="none" w="med" len="med"/>
            </a:ln>
            <a:effectLst/>
          </p:spPr>
          <p:txBody>
            <a:bodyPr/>
            <a:lstStyle/>
            <a:p>
              <a:endParaRPr lang="en-US"/>
            </a:p>
          </p:txBody>
        </p:sp>
        <p:sp>
          <p:nvSpPr>
            <p:cNvPr id="78381" name="Freeform 557"/>
            <p:cNvSpPr>
              <a:spLocks/>
            </p:cNvSpPr>
            <p:nvPr/>
          </p:nvSpPr>
          <p:spPr bwMode="auto">
            <a:xfrm>
              <a:off x="1092" y="3645"/>
              <a:ext cx="4" cy="3"/>
            </a:xfrm>
            <a:custGeom>
              <a:avLst/>
              <a:gdLst/>
              <a:ahLst/>
              <a:cxnLst>
                <a:cxn ang="0">
                  <a:pos x="0" y="2"/>
                </a:cxn>
                <a:cxn ang="0">
                  <a:pos x="3" y="2"/>
                </a:cxn>
                <a:cxn ang="0">
                  <a:pos x="3" y="0"/>
                </a:cxn>
                <a:cxn ang="0">
                  <a:pos x="0" y="0"/>
                </a:cxn>
                <a:cxn ang="0">
                  <a:pos x="0" y="2"/>
                </a:cxn>
              </a:cxnLst>
              <a:rect l="0" t="0" r="r" b="b"/>
              <a:pathLst>
                <a:path w="4" h="3">
                  <a:moveTo>
                    <a:pt x="0" y="2"/>
                  </a:moveTo>
                  <a:lnTo>
                    <a:pt x="3" y="2"/>
                  </a:lnTo>
                  <a:lnTo>
                    <a:pt x="3" y="0"/>
                  </a:lnTo>
                  <a:lnTo>
                    <a:pt x="0" y="0"/>
                  </a:lnTo>
                  <a:lnTo>
                    <a:pt x="0" y="2"/>
                  </a:lnTo>
                </a:path>
              </a:pathLst>
            </a:custGeom>
            <a:solidFill>
              <a:srgbClr val="B5B5B5"/>
            </a:solidFill>
            <a:ln w="12700" cap="rnd" cmpd="sng">
              <a:noFill/>
              <a:prstDash val="solid"/>
              <a:round/>
              <a:headEnd type="none" w="med" len="med"/>
              <a:tailEnd type="none" w="med" len="med"/>
            </a:ln>
            <a:effectLst/>
          </p:spPr>
          <p:txBody>
            <a:bodyPr/>
            <a:lstStyle/>
            <a:p>
              <a:endParaRPr lang="en-US"/>
            </a:p>
          </p:txBody>
        </p:sp>
        <p:sp>
          <p:nvSpPr>
            <p:cNvPr id="78382" name="Freeform 558"/>
            <p:cNvSpPr>
              <a:spLocks/>
            </p:cNvSpPr>
            <p:nvPr/>
          </p:nvSpPr>
          <p:spPr bwMode="auto">
            <a:xfrm>
              <a:off x="1092" y="3646"/>
              <a:ext cx="4" cy="2"/>
            </a:xfrm>
            <a:custGeom>
              <a:avLst/>
              <a:gdLst/>
              <a:ahLst/>
              <a:cxnLst>
                <a:cxn ang="0">
                  <a:pos x="0" y="1"/>
                </a:cxn>
                <a:cxn ang="0">
                  <a:pos x="3" y="1"/>
                </a:cxn>
                <a:cxn ang="0">
                  <a:pos x="3" y="0"/>
                </a:cxn>
                <a:cxn ang="0">
                  <a:pos x="0" y="0"/>
                </a:cxn>
                <a:cxn ang="0">
                  <a:pos x="0" y="1"/>
                </a:cxn>
              </a:cxnLst>
              <a:rect l="0" t="0" r="r" b="b"/>
              <a:pathLst>
                <a:path w="4" h="2">
                  <a:moveTo>
                    <a:pt x="0" y="1"/>
                  </a:moveTo>
                  <a:lnTo>
                    <a:pt x="3" y="1"/>
                  </a:lnTo>
                  <a:lnTo>
                    <a:pt x="3" y="0"/>
                  </a:lnTo>
                  <a:lnTo>
                    <a:pt x="0" y="0"/>
                  </a:lnTo>
                  <a:lnTo>
                    <a:pt x="0" y="1"/>
                  </a:lnTo>
                </a:path>
              </a:pathLst>
            </a:custGeom>
            <a:solidFill>
              <a:srgbClr val="BABABA"/>
            </a:solidFill>
            <a:ln w="12700" cap="rnd" cmpd="sng">
              <a:noFill/>
              <a:prstDash val="solid"/>
              <a:round/>
              <a:headEnd type="none" w="med" len="med"/>
              <a:tailEnd type="none" w="med" len="med"/>
            </a:ln>
            <a:effectLst/>
          </p:spPr>
          <p:txBody>
            <a:bodyPr/>
            <a:lstStyle/>
            <a:p>
              <a:endParaRPr lang="en-US"/>
            </a:p>
          </p:txBody>
        </p:sp>
        <p:sp>
          <p:nvSpPr>
            <p:cNvPr id="78383" name="Freeform 559"/>
            <p:cNvSpPr>
              <a:spLocks/>
            </p:cNvSpPr>
            <p:nvPr/>
          </p:nvSpPr>
          <p:spPr bwMode="auto">
            <a:xfrm>
              <a:off x="1092" y="3649"/>
              <a:ext cx="4" cy="2"/>
            </a:xfrm>
            <a:custGeom>
              <a:avLst/>
              <a:gdLst/>
              <a:ahLst/>
              <a:cxnLst>
                <a:cxn ang="0">
                  <a:pos x="3" y="0"/>
                </a:cxn>
                <a:cxn ang="0">
                  <a:pos x="3" y="1"/>
                </a:cxn>
                <a:cxn ang="0">
                  <a:pos x="0" y="1"/>
                </a:cxn>
                <a:cxn ang="0">
                  <a:pos x="0" y="0"/>
                </a:cxn>
                <a:cxn ang="0">
                  <a:pos x="3" y="0"/>
                </a:cxn>
              </a:cxnLst>
              <a:rect l="0" t="0" r="r" b="b"/>
              <a:pathLst>
                <a:path w="4" h="2">
                  <a:moveTo>
                    <a:pt x="3" y="0"/>
                  </a:moveTo>
                  <a:lnTo>
                    <a:pt x="3" y="1"/>
                  </a:lnTo>
                  <a:lnTo>
                    <a:pt x="0" y="1"/>
                  </a:lnTo>
                  <a:lnTo>
                    <a:pt x="0" y="0"/>
                  </a:lnTo>
                  <a:lnTo>
                    <a:pt x="3" y="0"/>
                  </a:lnTo>
                </a:path>
              </a:pathLst>
            </a:custGeom>
            <a:solidFill>
              <a:srgbClr val="BFBFBF"/>
            </a:solidFill>
            <a:ln w="12700" cap="rnd" cmpd="sng">
              <a:noFill/>
              <a:prstDash val="solid"/>
              <a:round/>
              <a:headEnd type="none" w="med" len="med"/>
              <a:tailEnd type="none" w="med" len="med"/>
            </a:ln>
            <a:effectLst/>
          </p:spPr>
          <p:txBody>
            <a:bodyPr/>
            <a:lstStyle/>
            <a:p>
              <a:endParaRPr lang="en-US"/>
            </a:p>
          </p:txBody>
        </p:sp>
        <p:sp>
          <p:nvSpPr>
            <p:cNvPr id="78384" name="Freeform 560"/>
            <p:cNvSpPr>
              <a:spLocks/>
            </p:cNvSpPr>
            <p:nvPr/>
          </p:nvSpPr>
          <p:spPr bwMode="auto">
            <a:xfrm>
              <a:off x="1092" y="3651"/>
              <a:ext cx="4" cy="1"/>
            </a:xfrm>
            <a:custGeom>
              <a:avLst/>
              <a:gdLst/>
              <a:ahLst/>
              <a:cxnLst>
                <a:cxn ang="0">
                  <a:pos x="3" y="0"/>
                </a:cxn>
                <a:cxn ang="0">
                  <a:pos x="3" y="0"/>
                </a:cxn>
                <a:cxn ang="0">
                  <a:pos x="0" y="0"/>
                </a:cxn>
                <a:cxn ang="0">
                  <a:pos x="0" y="0"/>
                </a:cxn>
                <a:cxn ang="0">
                  <a:pos x="3" y="0"/>
                </a:cxn>
              </a:cxnLst>
              <a:rect l="0" t="0" r="r" b="b"/>
              <a:pathLst>
                <a:path w="4" h="1">
                  <a:moveTo>
                    <a:pt x="3" y="0"/>
                  </a:moveTo>
                  <a:lnTo>
                    <a:pt x="3" y="0"/>
                  </a:lnTo>
                  <a:lnTo>
                    <a:pt x="0" y="0"/>
                  </a:lnTo>
                  <a:lnTo>
                    <a:pt x="0" y="0"/>
                  </a:lnTo>
                  <a:lnTo>
                    <a:pt x="3" y="0"/>
                  </a:lnTo>
                </a:path>
              </a:pathLst>
            </a:custGeom>
            <a:solidFill>
              <a:srgbClr val="C2C2C2"/>
            </a:solidFill>
            <a:ln w="12700" cap="rnd" cmpd="sng">
              <a:noFill/>
              <a:prstDash val="solid"/>
              <a:round/>
              <a:headEnd type="none" w="med" len="med"/>
              <a:tailEnd type="none" w="med" len="med"/>
            </a:ln>
            <a:effectLst/>
          </p:spPr>
          <p:txBody>
            <a:bodyPr/>
            <a:lstStyle/>
            <a:p>
              <a:endParaRPr lang="en-US"/>
            </a:p>
          </p:txBody>
        </p:sp>
        <p:sp>
          <p:nvSpPr>
            <p:cNvPr id="78385" name="Freeform 561"/>
            <p:cNvSpPr>
              <a:spLocks/>
            </p:cNvSpPr>
            <p:nvPr/>
          </p:nvSpPr>
          <p:spPr bwMode="auto">
            <a:xfrm>
              <a:off x="1092" y="3653"/>
              <a:ext cx="4" cy="2"/>
            </a:xfrm>
            <a:custGeom>
              <a:avLst/>
              <a:gdLst/>
              <a:ahLst/>
              <a:cxnLst>
                <a:cxn ang="0">
                  <a:pos x="3" y="0"/>
                </a:cxn>
                <a:cxn ang="0">
                  <a:pos x="3" y="1"/>
                </a:cxn>
                <a:cxn ang="0">
                  <a:pos x="0" y="1"/>
                </a:cxn>
                <a:cxn ang="0">
                  <a:pos x="0" y="0"/>
                </a:cxn>
                <a:cxn ang="0">
                  <a:pos x="3" y="0"/>
                </a:cxn>
              </a:cxnLst>
              <a:rect l="0" t="0" r="r" b="b"/>
              <a:pathLst>
                <a:path w="4" h="2">
                  <a:moveTo>
                    <a:pt x="3" y="0"/>
                  </a:moveTo>
                  <a:lnTo>
                    <a:pt x="3" y="1"/>
                  </a:lnTo>
                  <a:lnTo>
                    <a:pt x="0" y="1"/>
                  </a:lnTo>
                  <a:lnTo>
                    <a:pt x="0" y="0"/>
                  </a:lnTo>
                  <a:lnTo>
                    <a:pt x="3" y="0"/>
                  </a:lnTo>
                </a:path>
              </a:pathLst>
            </a:custGeom>
            <a:solidFill>
              <a:srgbClr val="C7C7C7"/>
            </a:solidFill>
            <a:ln w="12700" cap="rnd" cmpd="sng">
              <a:noFill/>
              <a:prstDash val="solid"/>
              <a:round/>
              <a:headEnd type="none" w="med" len="med"/>
              <a:tailEnd type="none" w="med" len="med"/>
            </a:ln>
            <a:effectLst/>
          </p:spPr>
          <p:txBody>
            <a:bodyPr/>
            <a:lstStyle/>
            <a:p>
              <a:endParaRPr lang="en-US"/>
            </a:p>
          </p:txBody>
        </p:sp>
        <p:sp>
          <p:nvSpPr>
            <p:cNvPr id="78386" name="Freeform 562"/>
            <p:cNvSpPr>
              <a:spLocks/>
            </p:cNvSpPr>
            <p:nvPr/>
          </p:nvSpPr>
          <p:spPr bwMode="auto">
            <a:xfrm>
              <a:off x="1092" y="3655"/>
              <a:ext cx="4" cy="2"/>
            </a:xfrm>
            <a:custGeom>
              <a:avLst/>
              <a:gdLst/>
              <a:ahLst/>
              <a:cxnLst>
                <a:cxn ang="0">
                  <a:pos x="3" y="0"/>
                </a:cxn>
                <a:cxn ang="0">
                  <a:pos x="3" y="1"/>
                </a:cxn>
                <a:cxn ang="0">
                  <a:pos x="0" y="1"/>
                </a:cxn>
                <a:cxn ang="0">
                  <a:pos x="0" y="0"/>
                </a:cxn>
                <a:cxn ang="0">
                  <a:pos x="3" y="0"/>
                </a:cxn>
              </a:cxnLst>
              <a:rect l="0" t="0" r="r" b="b"/>
              <a:pathLst>
                <a:path w="4" h="2">
                  <a:moveTo>
                    <a:pt x="3" y="0"/>
                  </a:moveTo>
                  <a:lnTo>
                    <a:pt x="3" y="1"/>
                  </a:lnTo>
                  <a:lnTo>
                    <a:pt x="0" y="1"/>
                  </a:lnTo>
                  <a:lnTo>
                    <a:pt x="0" y="0"/>
                  </a:lnTo>
                  <a:lnTo>
                    <a:pt x="3" y="0"/>
                  </a:lnTo>
                </a:path>
              </a:pathLst>
            </a:custGeom>
            <a:solidFill>
              <a:srgbClr val="C9C9C9"/>
            </a:solidFill>
            <a:ln w="12700" cap="rnd" cmpd="sng">
              <a:noFill/>
              <a:prstDash val="solid"/>
              <a:round/>
              <a:headEnd type="none" w="med" len="med"/>
              <a:tailEnd type="none" w="med" len="med"/>
            </a:ln>
            <a:effectLst/>
          </p:spPr>
          <p:txBody>
            <a:bodyPr/>
            <a:lstStyle/>
            <a:p>
              <a:endParaRPr lang="en-US"/>
            </a:p>
          </p:txBody>
        </p:sp>
        <p:sp>
          <p:nvSpPr>
            <p:cNvPr id="78387" name="Freeform 563"/>
            <p:cNvSpPr>
              <a:spLocks/>
            </p:cNvSpPr>
            <p:nvPr/>
          </p:nvSpPr>
          <p:spPr bwMode="auto">
            <a:xfrm>
              <a:off x="1092" y="3658"/>
              <a:ext cx="4" cy="1"/>
            </a:xfrm>
            <a:custGeom>
              <a:avLst/>
              <a:gdLst/>
              <a:ahLst/>
              <a:cxnLst>
                <a:cxn ang="0">
                  <a:pos x="3" y="0"/>
                </a:cxn>
                <a:cxn ang="0">
                  <a:pos x="3" y="0"/>
                </a:cxn>
                <a:cxn ang="0">
                  <a:pos x="0" y="0"/>
                </a:cxn>
                <a:cxn ang="0">
                  <a:pos x="0" y="0"/>
                </a:cxn>
                <a:cxn ang="0">
                  <a:pos x="3" y="0"/>
                </a:cxn>
              </a:cxnLst>
              <a:rect l="0" t="0" r="r" b="b"/>
              <a:pathLst>
                <a:path w="4" h="1">
                  <a:moveTo>
                    <a:pt x="3" y="0"/>
                  </a:moveTo>
                  <a:lnTo>
                    <a:pt x="3" y="0"/>
                  </a:lnTo>
                  <a:lnTo>
                    <a:pt x="0" y="0"/>
                  </a:lnTo>
                  <a:lnTo>
                    <a:pt x="0" y="0"/>
                  </a:lnTo>
                  <a:lnTo>
                    <a:pt x="3" y="0"/>
                  </a:lnTo>
                </a:path>
              </a:pathLst>
            </a:custGeom>
            <a:solidFill>
              <a:srgbClr val="CFCFCF"/>
            </a:solidFill>
            <a:ln w="12700" cap="rnd" cmpd="sng">
              <a:noFill/>
              <a:prstDash val="solid"/>
              <a:round/>
              <a:headEnd type="none" w="med" len="med"/>
              <a:tailEnd type="none" w="med" len="med"/>
            </a:ln>
            <a:effectLst/>
          </p:spPr>
          <p:txBody>
            <a:bodyPr/>
            <a:lstStyle/>
            <a:p>
              <a:endParaRPr lang="en-US"/>
            </a:p>
          </p:txBody>
        </p:sp>
        <p:sp>
          <p:nvSpPr>
            <p:cNvPr id="78388" name="Freeform 564"/>
            <p:cNvSpPr>
              <a:spLocks/>
            </p:cNvSpPr>
            <p:nvPr/>
          </p:nvSpPr>
          <p:spPr bwMode="auto">
            <a:xfrm>
              <a:off x="1092" y="3660"/>
              <a:ext cx="4" cy="1"/>
            </a:xfrm>
            <a:custGeom>
              <a:avLst/>
              <a:gdLst/>
              <a:ahLst/>
              <a:cxnLst>
                <a:cxn ang="0">
                  <a:pos x="3" y="0"/>
                </a:cxn>
                <a:cxn ang="0">
                  <a:pos x="3" y="0"/>
                </a:cxn>
                <a:cxn ang="0">
                  <a:pos x="0" y="0"/>
                </a:cxn>
                <a:cxn ang="0">
                  <a:pos x="0" y="0"/>
                </a:cxn>
                <a:cxn ang="0">
                  <a:pos x="3" y="0"/>
                </a:cxn>
              </a:cxnLst>
              <a:rect l="0" t="0" r="r" b="b"/>
              <a:pathLst>
                <a:path w="4" h="1">
                  <a:moveTo>
                    <a:pt x="3" y="0"/>
                  </a:moveTo>
                  <a:lnTo>
                    <a:pt x="3" y="0"/>
                  </a:lnTo>
                  <a:lnTo>
                    <a:pt x="0" y="0"/>
                  </a:lnTo>
                  <a:lnTo>
                    <a:pt x="0" y="0"/>
                  </a:lnTo>
                  <a:lnTo>
                    <a:pt x="3" y="0"/>
                  </a:lnTo>
                </a:path>
              </a:pathLst>
            </a:custGeom>
            <a:solidFill>
              <a:srgbClr val="D1D1D1"/>
            </a:solidFill>
            <a:ln w="12700" cap="rnd" cmpd="sng">
              <a:noFill/>
              <a:prstDash val="solid"/>
              <a:round/>
              <a:headEnd type="none" w="med" len="med"/>
              <a:tailEnd type="none" w="med" len="med"/>
            </a:ln>
            <a:effectLst/>
          </p:spPr>
          <p:txBody>
            <a:bodyPr/>
            <a:lstStyle/>
            <a:p>
              <a:endParaRPr lang="en-US"/>
            </a:p>
          </p:txBody>
        </p:sp>
        <p:sp>
          <p:nvSpPr>
            <p:cNvPr id="78389" name="Freeform 565"/>
            <p:cNvSpPr>
              <a:spLocks/>
            </p:cNvSpPr>
            <p:nvPr/>
          </p:nvSpPr>
          <p:spPr bwMode="auto">
            <a:xfrm>
              <a:off x="1092" y="3662"/>
              <a:ext cx="4" cy="2"/>
            </a:xfrm>
            <a:custGeom>
              <a:avLst/>
              <a:gdLst/>
              <a:ahLst/>
              <a:cxnLst>
                <a:cxn ang="0">
                  <a:pos x="3" y="0"/>
                </a:cxn>
                <a:cxn ang="0">
                  <a:pos x="3" y="1"/>
                </a:cxn>
                <a:cxn ang="0">
                  <a:pos x="0" y="1"/>
                </a:cxn>
                <a:cxn ang="0">
                  <a:pos x="0" y="0"/>
                </a:cxn>
                <a:cxn ang="0">
                  <a:pos x="3" y="0"/>
                </a:cxn>
              </a:cxnLst>
              <a:rect l="0" t="0" r="r" b="b"/>
              <a:pathLst>
                <a:path w="4" h="2">
                  <a:moveTo>
                    <a:pt x="3" y="0"/>
                  </a:moveTo>
                  <a:lnTo>
                    <a:pt x="3" y="1"/>
                  </a:lnTo>
                  <a:lnTo>
                    <a:pt x="0" y="1"/>
                  </a:lnTo>
                  <a:lnTo>
                    <a:pt x="0" y="0"/>
                  </a:lnTo>
                  <a:lnTo>
                    <a:pt x="3" y="0"/>
                  </a:lnTo>
                </a:path>
              </a:pathLst>
            </a:custGeom>
            <a:solidFill>
              <a:srgbClr val="D6D6D6"/>
            </a:solidFill>
            <a:ln w="12700" cap="rnd" cmpd="sng">
              <a:noFill/>
              <a:prstDash val="solid"/>
              <a:round/>
              <a:headEnd type="none" w="med" len="med"/>
              <a:tailEnd type="none" w="med" len="med"/>
            </a:ln>
            <a:effectLst/>
          </p:spPr>
          <p:txBody>
            <a:bodyPr/>
            <a:lstStyle/>
            <a:p>
              <a:endParaRPr lang="en-US"/>
            </a:p>
          </p:txBody>
        </p:sp>
        <p:sp>
          <p:nvSpPr>
            <p:cNvPr id="78390" name="Freeform 566"/>
            <p:cNvSpPr>
              <a:spLocks/>
            </p:cNvSpPr>
            <p:nvPr/>
          </p:nvSpPr>
          <p:spPr bwMode="auto">
            <a:xfrm>
              <a:off x="1092" y="3664"/>
              <a:ext cx="4" cy="2"/>
            </a:xfrm>
            <a:custGeom>
              <a:avLst/>
              <a:gdLst/>
              <a:ahLst/>
              <a:cxnLst>
                <a:cxn ang="0">
                  <a:pos x="3" y="0"/>
                </a:cxn>
                <a:cxn ang="0">
                  <a:pos x="3" y="1"/>
                </a:cxn>
                <a:cxn ang="0">
                  <a:pos x="0" y="1"/>
                </a:cxn>
                <a:cxn ang="0">
                  <a:pos x="0" y="0"/>
                </a:cxn>
                <a:cxn ang="0">
                  <a:pos x="3" y="0"/>
                </a:cxn>
              </a:cxnLst>
              <a:rect l="0" t="0" r="r" b="b"/>
              <a:pathLst>
                <a:path w="4" h="2">
                  <a:moveTo>
                    <a:pt x="3" y="0"/>
                  </a:moveTo>
                  <a:lnTo>
                    <a:pt x="3" y="1"/>
                  </a:lnTo>
                  <a:lnTo>
                    <a:pt x="0" y="1"/>
                  </a:lnTo>
                  <a:lnTo>
                    <a:pt x="0" y="0"/>
                  </a:lnTo>
                  <a:lnTo>
                    <a:pt x="3" y="0"/>
                  </a:lnTo>
                </a:path>
              </a:pathLst>
            </a:custGeom>
            <a:solidFill>
              <a:srgbClr val="D9D9D9"/>
            </a:solidFill>
            <a:ln w="12700" cap="rnd" cmpd="sng">
              <a:noFill/>
              <a:prstDash val="solid"/>
              <a:round/>
              <a:headEnd type="none" w="med" len="med"/>
              <a:tailEnd type="none" w="med" len="med"/>
            </a:ln>
            <a:effectLst/>
          </p:spPr>
          <p:txBody>
            <a:bodyPr/>
            <a:lstStyle/>
            <a:p>
              <a:endParaRPr lang="en-US"/>
            </a:p>
          </p:txBody>
        </p:sp>
        <p:sp>
          <p:nvSpPr>
            <p:cNvPr id="78391" name="Freeform 567"/>
            <p:cNvSpPr>
              <a:spLocks/>
            </p:cNvSpPr>
            <p:nvPr/>
          </p:nvSpPr>
          <p:spPr bwMode="auto">
            <a:xfrm>
              <a:off x="1092" y="3667"/>
              <a:ext cx="4" cy="1"/>
            </a:xfrm>
            <a:custGeom>
              <a:avLst/>
              <a:gdLst/>
              <a:ahLst/>
              <a:cxnLst>
                <a:cxn ang="0">
                  <a:pos x="3" y="0"/>
                </a:cxn>
                <a:cxn ang="0">
                  <a:pos x="3" y="0"/>
                </a:cxn>
                <a:cxn ang="0">
                  <a:pos x="0" y="0"/>
                </a:cxn>
                <a:cxn ang="0">
                  <a:pos x="0" y="0"/>
                </a:cxn>
                <a:cxn ang="0">
                  <a:pos x="3" y="0"/>
                </a:cxn>
              </a:cxnLst>
              <a:rect l="0" t="0" r="r" b="b"/>
              <a:pathLst>
                <a:path w="4" h="1">
                  <a:moveTo>
                    <a:pt x="3" y="0"/>
                  </a:moveTo>
                  <a:lnTo>
                    <a:pt x="3" y="0"/>
                  </a:lnTo>
                  <a:lnTo>
                    <a:pt x="0" y="0"/>
                  </a:lnTo>
                  <a:lnTo>
                    <a:pt x="0" y="0"/>
                  </a:lnTo>
                  <a:lnTo>
                    <a:pt x="3" y="0"/>
                  </a:lnTo>
                </a:path>
              </a:pathLst>
            </a:custGeom>
            <a:solidFill>
              <a:srgbClr val="DEDEDE"/>
            </a:solidFill>
            <a:ln w="12700" cap="rnd" cmpd="sng">
              <a:noFill/>
              <a:prstDash val="solid"/>
              <a:round/>
              <a:headEnd type="none" w="med" len="med"/>
              <a:tailEnd type="none" w="med" len="med"/>
            </a:ln>
            <a:effectLst/>
          </p:spPr>
          <p:txBody>
            <a:bodyPr/>
            <a:lstStyle/>
            <a:p>
              <a:endParaRPr lang="en-US"/>
            </a:p>
          </p:txBody>
        </p:sp>
        <p:sp>
          <p:nvSpPr>
            <p:cNvPr id="78392" name="Freeform 568"/>
            <p:cNvSpPr>
              <a:spLocks/>
            </p:cNvSpPr>
            <p:nvPr/>
          </p:nvSpPr>
          <p:spPr bwMode="auto">
            <a:xfrm>
              <a:off x="1092" y="3668"/>
              <a:ext cx="4" cy="2"/>
            </a:xfrm>
            <a:custGeom>
              <a:avLst/>
              <a:gdLst/>
              <a:ahLst/>
              <a:cxnLst>
                <a:cxn ang="0">
                  <a:pos x="3" y="0"/>
                </a:cxn>
                <a:cxn ang="0">
                  <a:pos x="3" y="1"/>
                </a:cxn>
                <a:cxn ang="0">
                  <a:pos x="0" y="1"/>
                </a:cxn>
                <a:cxn ang="0">
                  <a:pos x="0" y="0"/>
                </a:cxn>
                <a:cxn ang="0">
                  <a:pos x="3" y="0"/>
                </a:cxn>
              </a:cxnLst>
              <a:rect l="0" t="0" r="r" b="b"/>
              <a:pathLst>
                <a:path w="4" h="2">
                  <a:moveTo>
                    <a:pt x="3" y="0"/>
                  </a:moveTo>
                  <a:lnTo>
                    <a:pt x="3" y="1"/>
                  </a:lnTo>
                  <a:lnTo>
                    <a:pt x="0" y="1"/>
                  </a:lnTo>
                  <a:lnTo>
                    <a:pt x="0" y="0"/>
                  </a:lnTo>
                  <a:lnTo>
                    <a:pt x="3" y="0"/>
                  </a:lnTo>
                </a:path>
              </a:pathLst>
            </a:custGeom>
            <a:solidFill>
              <a:srgbClr val="E3E3E3"/>
            </a:solidFill>
            <a:ln w="12700" cap="rnd" cmpd="sng">
              <a:noFill/>
              <a:prstDash val="solid"/>
              <a:round/>
              <a:headEnd type="none" w="med" len="med"/>
              <a:tailEnd type="none" w="med" len="med"/>
            </a:ln>
            <a:effectLst/>
          </p:spPr>
          <p:txBody>
            <a:bodyPr/>
            <a:lstStyle/>
            <a:p>
              <a:endParaRPr lang="en-US"/>
            </a:p>
          </p:txBody>
        </p:sp>
        <p:sp>
          <p:nvSpPr>
            <p:cNvPr id="78393" name="Freeform 569"/>
            <p:cNvSpPr>
              <a:spLocks/>
            </p:cNvSpPr>
            <p:nvPr/>
          </p:nvSpPr>
          <p:spPr bwMode="auto">
            <a:xfrm>
              <a:off x="1092" y="3671"/>
              <a:ext cx="4" cy="2"/>
            </a:xfrm>
            <a:custGeom>
              <a:avLst/>
              <a:gdLst/>
              <a:ahLst/>
              <a:cxnLst>
                <a:cxn ang="0">
                  <a:pos x="3" y="0"/>
                </a:cxn>
                <a:cxn ang="0">
                  <a:pos x="3" y="1"/>
                </a:cxn>
                <a:cxn ang="0">
                  <a:pos x="0" y="1"/>
                </a:cxn>
                <a:cxn ang="0">
                  <a:pos x="0" y="0"/>
                </a:cxn>
                <a:cxn ang="0">
                  <a:pos x="3" y="0"/>
                </a:cxn>
              </a:cxnLst>
              <a:rect l="0" t="0" r="r" b="b"/>
              <a:pathLst>
                <a:path w="4" h="2">
                  <a:moveTo>
                    <a:pt x="3" y="0"/>
                  </a:moveTo>
                  <a:lnTo>
                    <a:pt x="3" y="1"/>
                  </a:lnTo>
                  <a:lnTo>
                    <a:pt x="0" y="1"/>
                  </a:lnTo>
                  <a:lnTo>
                    <a:pt x="0" y="0"/>
                  </a:lnTo>
                  <a:lnTo>
                    <a:pt x="3" y="0"/>
                  </a:lnTo>
                </a:path>
              </a:pathLst>
            </a:custGeom>
            <a:solidFill>
              <a:srgbClr val="E5E5E5"/>
            </a:solidFill>
            <a:ln w="12700" cap="rnd" cmpd="sng">
              <a:noFill/>
              <a:prstDash val="solid"/>
              <a:round/>
              <a:headEnd type="none" w="med" len="med"/>
              <a:tailEnd type="none" w="med" len="med"/>
            </a:ln>
            <a:effectLst/>
          </p:spPr>
          <p:txBody>
            <a:bodyPr/>
            <a:lstStyle/>
            <a:p>
              <a:endParaRPr lang="en-US"/>
            </a:p>
          </p:txBody>
        </p:sp>
        <p:sp>
          <p:nvSpPr>
            <p:cNvPr id="78394" name="Freeform 570"/>
            <p:cNvSpPr>
              <a:spLocks/>
            </p:cNvSpPr>
            <p:nvPr/>
          </p:nvSpPr>
          <p:spPr bwMode="auto">
            <a:xfrm>
              <a:off x="1092" y="3673"/>
              <a:ext cx="4" cy="1"/>
            </a:xfrm>
            <a:custGeom>
              <a:avLst/>
              <a:gdLst/>
              <a:ahLst/>
              <a:cxnLst>
                <a:cxn ang="0">
                  <a:pos x="3" y="0"/>
                </a:cxn>
                <a:cxn ang="0">
                  <a:pos x="3" y="0"/>
                </a:cxn>
                <a:cxn ang="0">
                  <a:pos x="0" y="0"/>
                </a:cxn>
                <a:cxn ang="0">
                  <a:pos x="0" y="0"/>
                </a:cxn>
                <a:cxn ang="0">
                  <a:pos x="3" y="0"/>
                </a:cxn>
              </a:cxnLst>
              <a:rect l="0" t="0" r="r" b="b"/>
              <a:pathLst>
                <a:path w="4" h="1">
                  <a:moveTo>
                    <a:pt x="3" y="0"/>
                  </a:moveTo>
                  <a:lnTo>
                    <a:pt x="3" y="0"/>
                  </a:lnTo>
                  <a:lnTo>
                    <a:pt x="0" y="0"/>
                  </a:lnTo>
                  <a:lnTo>
                    <a:pt x="0" y="0"/>
                  </a:lnTo>
                  <a:lnTo>
                    <a:pt x="3" y="0"/>
                  </a:lnTo>
                </a:path>
              </a:pathLst>
            </a:custGeom>
            <a:solidFill>
              <a:srgbClr val="EBEBEB"/>
            </a:solidFill>
            <a:ln w="12700" cap="rnd" cmpd="sng">
              <a:noFill/>
              <a:prstDash val="solid"/>
              <a:round/>
              <a:headEnd type="none" w="med" len="med"/>
              <a:tailEnd type="none" w="med" len="med"/>
            </a:ln>
            <a:effectLst/>
          </p:spPr>
          <p:txBody>
            <a:bodyPr/>
            <a:lstStyle/>
            <a:p>
              <a:endParaRPr lang="en-US"/>
            </a:p>
          </p:txBody>
        </p:sp>
        <p:sp>
          <p:nvSpPr>
            <p:cNvPr id="78395" name="Freeform 571"/>
            <p:cNvSpPr>
              <a:spLocks/>
            </p:cNvSpPr>
            <p:nvPr/>
          </p:nvSpPr>
          <p:spPr bwMode="auto">
            <a:xfrm>
              <a:off x="1092" y="3675"/>
              <a:ext cx="4" cy="2"/>
            </a:xfrm>
            <a:custGeom>
              <a:avLst/>
              <a:gdLst/>
              <a:ahLst/>
              <a:cxnLst>
                <a:cxn ang="0">
                  <a:pos x="3" y="0"/>
                </a:cxn>
                <a:cxn ang="0">
                  <a:pos x="3" y="1"/>
                </a:cxn>
                <a:cxn ang="0">
                  <a:pos x="0" y="1"/>
                </a:cxn>
                <a:cxn ang="0">
                  <a:pos x="0" y="0"/>
                </a:cxn>
                <a:cxn ang="0">
                  <a:pos x="3" y="0"/>
                </a:cxn>
              </a:cxnLst>
              <a:rect l="0" t="0" r="r" b="b"/>
              <a:pathLst>
                <a:path w="4" h="2">
                  <a:moveTo>
                    <a:pt x="3" y="0"/>
                  </a:moveTo>
                  <a:lnTo>
                    <a:pt x="3" y="1"/>
                  </a:lnTo>
                  <a:lnTo>
                    <a:pt x="0" y="1"/>
                  </a:lnTo>
                  <a:lnTo>
                    <a:pt x="0" y="0"/>
                  </a:lnTo>
                  <a:lnTo>
                    <a:pt x="3" y="0"/>
                  </a:lnTo>
                </a:path>
              </a:pathLst>
            </a:custGeom>
            <a:solidFill>
              <a:srgbClr val="EDEDED"/>
            </a:solidFill>
            <a:ln w="12700" cap="rnd" cmpd="sng">
              <a:noFill/>
              <a:prstDash val="solid"/>
              <a:round/>
              <a:headEnd type="none" w="med" len="med"/>
              <a:tailEnd type="none" w="med" len="med"/>
            </a:ln>
            <a:effectLst/>
          </p:spPr>
          <p:txBody>
            <a:bodyPr/>
            <a:lstStyle/>
            <a:p>
              <a:endParaRPr lang="en-US"/>
            </a:p>
          </p:txBody>
        </p:sp>
        <p:sp>
          <p:nvSpPr>
            <p:cNvPr id="78396" name="Freeform 572"/>
            <p:cNvSpPr>
              <a:spLocks/>
            </p:cNvSpPr>
            <p:nvPr/>
          </p:nvSpPr>
          <p:spPr bwMode="auto">
            <a:xfrm>
              <a:off x="1092" y="3677"/>
              <a:ext cx="4" cy="2"/>
            </a:xfrm>
            <a:custGeom>
              <a:avLst/>
              <a:gdLst/>
              <a:ahLst/>
              <a:cxnLst>
                <a:cxn ang="0">
                  <a:pos x="3" y="1"/>
                </a:cxn>
                <a:cxn ang="0">
                  <a:pos x="3" y="0"/>
                </a:cxn>
                <a:cxn ang="0">
                  <a:pos x="0" y="0"/>
                </a:cxn>
                <a:cxn ang="0">
                  <a:pos x="0" y="1"/>
                </a:cxn>
                <a:cxn ang="0">
                  <a:pos x="3" y="1"/>
                </a:cxn>
              </a:cxnLst>
              <a:rect l="0" t="0" r="r" b="b"/>
              <a:pathLst>
                <a:path w="4" h="2">
                  <a:moveTo>
                    <a:pt x="3" y="1"/>
                  </a:moveTo>
                  <a:lnTo>
                    <a:pt x="3" y="0"/>
                  </a:lnTo>
                  <a:lnTo>
                    <a:pt x="0" y="0"/>
                  </a:lnTo>
                  <a:lnTo>
                    <a:pt x="0" y="1"/>
                  </a:lnTo>
                  <a:lnTo>
                    <a:pt x="3" y="1"/>
                  </a:lnTo>
                </a:path>
              </a:pathLst>
            </a:custGeom>
            <a:solidFill>
              <a:srgbClr val="F2F2F2"/>
            </a:solidFill>
            <a:ln w="12700" cap="rnd" cmpd="sng">
              <a:noFill/>
              <a:prstDash val="solid"/>
              <a:round/>
              <a:headEnd type="none" w="med" len="med"/>
              <a:tailEnd type="none" w="med" len="med"/>
            </a:ln>
            <a:effectLst/>
          </p:spPr>
          <p:txBody>
            <a:bodyPr/>
            <a:lstStyle/>
            <a:p>
              <a:endParaRPr lang="en-US"/>
            </a:p>
          </p:txBody>
        </p:sp>
        <p:sp>
          <p:nvSpPr>
            <p:cNvPr id="78397" name="Freeform 573"/>
            <p:cNvSpPr>
              <a:spLocks/>
            </p:cNvSpPr>
            <p:nvPr/>
          </p:nvSpPr>
          <p:spPr bwMode="auto">
            <a:xfrm>
              <a:off x="1092" y="3677"/>
              <a:ext cx="4" cy="4"/>
            </a:xfrm>
            <a:custGeom>
              <a:avLst/>
              <a:gdLst/>
              <a:ahLst/>
              <a:cxnLst>
                <a:cxn ang="0">
                  <a:pos x="3" y="3"/>
                </a:cxn>
                <a:cxn ang="0">
                  <a:pos x="3" y="0"/>
                </a:cxn>
                <a:cxn ang="0">
                  <a:pos x="0" y="0"/>
                </a:cxn>
                <a:cxn ang="0">
                  <a:pos x="0" y="3"/>
                </a:cxn>
                <a:cxn ang="0">
                  <a:pos x="3" y="3"/>
                </a:cxn>
              </a:cxnLst>
              <a:rect l="0" t="0" r="r" b="b"/>
              <a:pathLst>
                <a:path w="4" h="4">
                  <a:moveTo>
                    <a:pt x="3" y="3"/>
                  </a:moveTo>
                  <a:lnTo>
                    <a:pt x="3" y="0"/>
                  </a:lnTo>
                  <a:lnTo>
                    <a:pt x="0" y="0"/>
                  </a:lnTo>
                  <a:lnTo>
                    <a:pt x="0" y="3"/>
                  </a:lnTo>
                  <a:lnTo>
                    <a:pt x="3" y="3"/>
                  </a:lnTo>
                </a:path>
              </a:pathLst>
            </a:custGeom>
            <a:solidFill>
              <a:srgbClr val="F5F5F5"/>
            </a:solidFill>
            <a:ln w="12700" cap="rnd" cmpd="sng">
              <a:noFill/>
              <a:prstDash val="solid"/>
              <a:round/>
              <a:headEnd type="none" w="med" len="med"/>
              <a:tailEnd type="none" w="med" len="med"/>
            </a:ln>
            <a:effectLst/>
          </p:spPr>
          <p:txBody>
            <a:bodyPr/>
            <a:lstStyle/>
            <a:p>
              <a:endParaRPr lang="en-US"/>
            </a:p>
          </p:txBody>
        </p:sp>
        <p:sp>
          <p:nvSpPr>
            <p:cNvPr id="78398" name="Freeform 574"/>
            <p:cNvSpPr>
              <a:spLocks/>
            </p:cNvSpPr>
            <p:nvPr/>
          </p:nvSpPr>
          <p:spPr bwMode="auto">
            <a:xfrm>
              <a:off x="1117" y="3649"/>
              <a:ext cx="4" cy="4"/>
            </a:xfrm>
            <a:custGeom>
              <a:avLst/>
              <a:gdLst/>
              <a:ahLst/>
              <a:cxnLst>
                <a:cxn ang="0">
                  <a:pos x="0" y="3"/>
                </a:cxn>
                <a:cxn ang="0">
                  <a:pos x="3" y="3"/>
                </a:cxn>
                <a:cxn ang="0">
                  <a:pos x="3" y="0"/>
                </a:cxn>
                <a:cxn ang="0">
                  <a:pos x="0" y="0"/>
                </a:cxn>
                <a:cxn ang="0">
                  <a:pos x="0" y="3"/>
                </a:cxn>
              </a:cxnLst>
              <a:rect l="0" t="0" r="r" b="b"/>
              <a:pathLst>
                <a:path w="4" h="4">
                  <a:moveTo>
                    <a:pt x="0" y="3"/>
                  </a:moveTo>
                  <a:lnTo>
                    <a:pt x="3" y="3"/>
                  </a:lnTo>
                  <a:lnTo>
                    <a:pt x="3" y="0"/>
                  </a:lnTo>
                  <a:lnTo>
                    <a:pt x="0" y="0"/>
                  </a:lnTo>
                  <a:lnTo>
                    <a:pt x="0" y="3"/>
                  </a:lnTo>
                </a:path>
              </a:pathLst>
            </a:custGeom>
            <a:solidFill>
              <a:srgbClr val="B5B5B5"/>
            </a:solidFill>
            <a:ln w="12700" cap="rnd" cmpd="sng">
              <a:noFill/>
              <a:prstDash val="solid"/>
              <a:round/>
              <a:headEnd type="none" w="med" len="med"/>
              <a:tailEnd type="none" w="med" len="med"/>
            </a:ln>
            <a:effectLst/>
          </p:spPr>
          <p:txBody>
            <a:bodyPr/>
            <a:lstStyle/>
            <a:p>
              <a:endParaRPr lang="en-US"/>
            </a:p>
          </p:txBody>
        </p:sp>
        <p:sp>
          <p:nvSpPr>
            <p:cNvPr id="78399" name="Freeform 575"/>
            <p:cNvSpPr>
              <a:spLocks/>
            </p:cNvSpPr>
            <p:nvPr/>
          </p:nvSpPr>
          <p:spPr bwMode="auto">
            <a:xfrm>
              <a:off x="1117" y="3651"/>
              <a:ext cx="4" cy="2"/>
            </a:xfrm>
            <a:custGeom>
              <a:avLst/>
              <a:gdLst/>
              <a:ahLst/>
              <a:cxnLst>
                <a:cxn ang="0">
                  <a:pos x="0" y="1"/>
                </a:cxn>
                <a:cxn ang="0">
                  <a:pos x="3" y="1"/>
                </a:cxn>
                <a:cxn ang="0">
                  <a:pos x="3" y="0"/>
                </a:cxn>
                <a:cxn ang="0">
                  <a:pos x="0" y="0"/>
                </a:cxn>
                <a:cxn ang="0">
                  <a:pos x="0" y="1"/>
                </a:cxn>
              </a:cxnLst>
              <a:rect l="0" t="0" r="r" b="b"/>
              <a:pathLst>
                <a:path w="4" h="2">
                  <a:moveTo>
                    <a:pt x="0" y="1"/>
                  </a:moveTo>
                  <a:lnTo>
                    <a:pt x="3" y="1"/>
                  </a:lnTo>
                  <a:lnTo>
                    <a:pt x="3" y="0"/>
                  </a:lnTo>
                  <a:lnTo>
                    <a:pt x="0" y="0"/>
                  </a:lnTo>
                  <a:lnTo>
                    <a:pt x="0" y="1"/>
                  </a:lnTo>
                </a:path>
              </a:pathLst>
            </a:custGeom>
            <a:solidFill>
              <a:srgbClr val="BABABA"/>
            </a:solidFill>
            <a:ln w="12700" cap="rnd" cmpd="sng">
              <a:noFill/>
              <a:prstDash val="solid"/>
              <a:round/>
              <a:headEnd type="none" w="med" len="med"/>
              <a:tailEnd type="none" w="med" len="med"/>
            </a:ln>
            <a:effectLst/>
          </p:spPr>
          <p:txBody>
            <a:bodyPr/>
            <a:lstStyle/>
            <a:p>
              <a:endParaRPr lang="en-US"/>
            </a:p>
          </p:txBody>
        </p:sp>
        <p:sp>
          <p:nvSpPr>
            <p:cNvPr id="78400" name="Freeform 576"/>
            <p:cNvSpPr>
              <a:spLocks/>
            </p:cNvSpPr>
            <p:nvPr/>
          </p:nvSpPr>
          <p:spPr bwMode="auto">
            <a:xfrm>
              <a:off x="1117" y="3654"/>
              <a:ext cx="4" cy="1"/>
            </a:xfrm>
            <a:custGeom>
              <a:avLst/>
              <a:gdLst/>
              <a:ahLst/>
              <a:cxnLst>
                <a:cxn ang="0">
                  <a:pos x="3" y="0"/>
                </a:cxn>
                <a:cxn ang="0">
                  <a:pos x="3" y="0"/>
                </a:cxn>
                <a:cxn ang="0">
                  <a:pos x="0" y="0"/>
                </a:cxn>
                <a:cxn ang="0">
                  <a:pos x="0" y="0"/>
                </a:cxn>
                <a:cxn ang="0">
                  <a:pos x="3" y="0"/>
                </a:cxn>
              </a:cxnLst>
              <a:rect l="0" t="0" r="r" b="b"/>
              <a:pathLst>
                <a:path w="4" h="1">
                  <a:moveTo>
                    <a:pt x="3" y="0"/>
                  </a:moveTo>
                  <a:lnTo>
                    <a:pt x="3" y="0"/>
                  </a:lnTo>
                  <a:lnTo>
                    <a:pt x="0" y="0"/>
                  </a:lnTo>
                  <a:lnTo>
                    <a:pt x="0" y="0"/>
                  </a:lnTo>
                  <a:lnTo>
                    <a:pt x="3" y="0"/>
                  </a:lnTo>
                </a:path>
              </a:pathLst>
            </a:custGeom>
            <a:solidFill>
              <a:srgbClr val="BFBFBF"/>
            </a:solidFill>
            <a:ln w="12700" cap="rnd" cmpd="sng">
              <a:noFill/>
              <a:prstDash val="solid"/>
              <a:round/>
              <a:headEnd type="none" w="med" len="med"/>
              <a:tailEnd type="none" w="med" len="med"/>
            </a:ln>
            <a:effectLst/>
          </p:spPr>
          <p:txBody>
            <a:bodyPr/>
            <a:lstStyle/>
            <a:p>
              <a:endParaRPr lang="en-US"/>
            </a:p>
          </p:txBody>
        </p:sp>
        <p:sp>
          <p:nvSpPr>
            <p:cNvPr id="78401" name="Freeform 577"/>
            <p:cNvSpPr>
              <a:spLocks/>
            </p:cNvSpPr>
            <p:nvPr/>
          </p:nvSpPr>
          <p:spPr bwMode="auto">
            <a:xfrm>
              <a:off x="1117" y="3656"/>
              <a:ext cx="4" cy="1"/>
            </a:xfrm>
            <a:custGeom>
              <a:avLst/>
              <a:gdLst/>
              <a:ahLst/>
              <a:cxnLst>
                <a:cxn ang="0">
                  <a:pos x="3" y="0"/>
                </a:cxn>
                <a:cxn ang="0">
                  <a:pos x="3" y="0"/>
                </a:cxn>
                <a:cxn ang="0">
                  <a:pos x="0" y="0"/>
                </a:cxn>
                <a:cxn ang="0">
                  <a:pos x="0" y="0"/>
                </a:cxn>
                <a:cxn ang="0">
                  <a:pos x="3" y="0"/>
                </a:cxn>
              </a:cxnLst>
              <a:rect l="0" t="0" r="r" b="b"/>
              <a:pathLst>
                <a:path w="4" h="1">
                  <a:moveTo>
                    <a:pt x="3" y="0"/>
                  </a:moveTo>
                  <a:lnTo>
                    <a:pt x="3" y="0"/>
                  </a:lnTo>
                  <a:lnTo>
                    <a:pt x="0" y="0"/>
                  </a:lnTo>
                  <a:lnTo>
                    <a:pt x="0" y="0"/>
                  </a:lnTo>
                  <a:lnTo>
                    <a:pt x="3" y="0"/>
                  </a:lnTo>
                </a:path>
              </a:pathLst>
            </a:custGeom>
            <a:solidFill>
              <a:srgbClr val="C2C2C2"/>
            </a:solidFill>
            <a:ln w="12700" cap="rnd" cmpd="sng">
              <a:noFill/>
              <a:prstDash val="solid"/>
              <a:round/>
              <a:headEnd type="none" w="med" len="med"/>
              <a:tailEnd type="none" w="med" len="med"/>
            </a:ln>
            <a:effectLst/>
          </p:spPr>
          <p:txBody>
            <a:bodyPr/>
            <a:lstStyle/>
            <a:p>
              <a:endParaRPr lang="en-US"/>
            </a:p>
          </p:txBody>
        </p:sp>
        <p:sp>
          <p:nvSpPr>
            <p:cNvPr id="78402" name="Freeform 578"/>
            <p:cNvSpPr>
              <a:spLocks/>
            </p:cNvSpPr>
            <p:nvPr/>
          </p:nvSpPr>
          <p:spPr bwMode="auto">
            <a:xfrm>
              <a:off x="1117" y="3658"/>
              <a:ext cx="4" cy="2"/>
            </a:xfrm>
            <a:custGeom>
              <a:avLst/>
              <a:gdLst/>
              <a:ahLst/>
              <a:cxnLst>
                <a:cxn ang="0">
                  <a:pos x="3" y="0"/>
                </a:cxn>
                <a:cxn ang="0">
                  <a:pos x="3" y="1"/>
                </a:cxn>
                <a:cxn ang="0">
                  <a:pos x="0" y="1"/>
                </a:cxn>
                <a:cxn ang="0">
                  <a:pos x="0" y="0"/>
                </a:cxn>
                <a:cxn ang="0">
                  <a:pos x="3" y="0"/>
                </a:cxn>
              </a:cxnLst>
              <a:rect l="0" t="0" r="r" b="b"/>
              <a:pathLst>
                <a:path w="4" h="2">
                  <a:moveTo>
                    <a:pt x="3" y="0"/>
                  </a:moveTo>
                  <a:lnTo>
                    <a:pt x="3" y="1"/>
                  </a:lnTo>
                  <a:lnTo>
                    <a:pt x="0" y="1"/>
                  </a:lnTo>
                  <a:lnTo>
                    <a:pt x="0" y="0"/>
                  </a:lnTo>
                  <a:lnTo>
                    <a:pt x="3" y="0"/>
                  </a:lnTo>
                </a:path>
              </a:pathLst>
            </a:custGeom>
            <a:solidFill>
              <a:srgbClr val="C7C7C7"/>
            </a:solidFill>
            <a:ln w="12700" cap="rnd" cmpd="sng">
              <a:noFill/>
              <a:prstDash val="solid"/>
              <a:round/>
              <a:headEnd type="none" w="med" len="med"/>
              <a:tailEnd type="none" w="med" len="med"/>
            </a:ln>
            <a:effectLst/>
          </p:spPr>
          <p:txBody>
            <a:bodyPr/>
            <a:lstStyle/>
            <a:p>
              <a:endParaRPr lang="en-US"/>
            </a:p>
          </p:txBody>
        </p:sp>
        <p:sp>
          <p:nvSpPr>
            <p:cNvPr id="78403" name="Freeform 579"/>
            <p:cNvSpPr>
              <a:spLocks/>
            </p:cNvSpPr>
            <p:nvPr/>
          </p:nvSpPr>
          <p:spPr bwMode="auto">
            <a:xfrm>
              <a:off x="1117" y="3660"/>
              <a:ext cx="4" cy="2"/>
            </a:xfrm>
            <a:custGeom>
              <a:avLst/>
              <a:gdLst/>
              <a:ahLst/>
              <a:cxnLst>
                <a:cxn ang="0">
                  <a:pos x="3" y="0"/>
                </a:cxn>
                <a:cxn ang="0">
                  <a:pos x="3" y="1"/>
                </a:cxn>
                <a:cxn ang="0">
                  <a:pos x="0" y="1"/>
                </a:cxn>
                <a:cxn ang="0">
                  <a:pos x="0" y="0"/>
                </a:cxn>
                <a:cxn ang="0">
                  <a:pos x="3" y="0"/>
                </a:cxn>
              </a:cxnLst>
              <a:rect l="0" t="0" r="r" b="b"/>
              <a:pathLst>
                <a:path w="4" h="2">
                  <a:moveTo>
                    <a:pt x="3" y="0"/>
                  </a:moveTo>
                  <a:lnTo>
                    <a:pt x="3" y="1"/>
                  </a:lnTo>
                  <a:lnTo>
                    <a:pt x="0" y="1"/>
                  </a:lnTo>
                  <a:lnTo>
                    <a:pt x="0" y="0"/>
                  </a:lnTo>
                  <a:lnTo>
                    <a:pt x="3" y="0"/>
                  </a:lnTo>
                </a:path>
              </a:pathLst>
            </a:custGeom>
            <a:solidFill>
              <a:srgbClr val="C9C9C9"/>
            </a:solidFill>
            <a:ln w="12700" cap="rnd" cmpd="sng">
              <a:noFill/>
              <a:prstDash val="solid"/>
              <a:round/>
              <a:headEnd type="none" w="med" len="med"/>
              <a:tailEnd type="none" w="med" len="med"/>
            </a:ln>
            <a:effectLst/>
          </p:spPr>
          <p:txBody>
            <a:bodyPr/>
            <a:lstStyle/>
            <a:p>
              <a:endParaRPr lang="en-US"/>
            </a:p>
          </p:txBody>
        </p:sp>
        <p:sp>
          <p:nvSpPr>
            <p:cNvPr id="78404" name="Freeform 580"/>
            <p:cNvSpPr>
              <a:spLocks/>
            </p:cNvSpPr>
            <p:nvPr/>
          </p:nvSpPr>
          <p:spPr bwMode="auto">
            <a:xfrm>
              <a:off x="1117" y="3663"/>
              <a:ext cx="4" cy="1"/>
            </a:xfrm>
            <a:custGeom>
              <a:avLst/>
              <a:gdLst/>
              <a:ahLst/>
              <a:cxnLst>
                <a:cxn ang="0">
                  <a:pos x="3" y="0"/>
                </a:cxn>
                <a:cxn ang="0">
                  <a:pos x="3" y="0"/>
                </a:cxn>
                <a:cxn ang="0">
                  <a:pos x="0" y="0"/>
                </a:cxn>
                <a:cxn ang="0">
                  <a:pos x="0" y="0"/>
                </a:cxn>
                <a:cxn ang="0">
                  <a:pos x="3" y="0"/>
                </a:cxn>
              </a:cxnLst>
              <a:rect l="0" t="0" r="r" b="b"/>
              <a:pathLst>
                <a:path w="4" h="1">
                  <a:moveTo>
                    <a:pt x="3" y="0"/>
                  </a:moveTo>
                  <a:lnTo>
                    <a:pt x="3" y="0"/>
                  </a:lnTo>
                  <a:lnTo>
                    <a:pt x="0" y="0"/>
                  </a:lnTo>
                  <a:lnTo>
                    <a:pt x="0" y="0"/>
                  </a:lnTo>
                  <a:lnTo>
                    <a:pt x="3" y="0"/>
                  </a:lnTo>
                </a:path>
              </a:pathLst>
            </a:custGeom>
            <a:solidFill>
              <a:srgbClr val="CFCFCF"/>
            </a:solidFill>
            <a:ln w="12700" cap="rnd" cmpd="sng">
              <a:noFill/>
              <a:prstDash val="solid"/>
              <a:round/>
              <a:headEnd type="none" w="med" len="med"/>
              <a:tailEnd type="none" w="med" len="med"/>
            </a:ln>
            <a:effectLst/>
          </p:spPr>
          <p:txBody>
            <a:bodyPr/>
            <a:lstStyle/>
            <a:p>
              <a:endParaRPr lang="en-US"/>
            </a:p>
          </p:txBody>
        </p:sp>
        <p:sp>
          <p:nvSpPr>
            <p:cNvPr id="78405" name="Freeform 581"/>
            <p:cNvSpPr>
              <a:spLocks/>
            </p:cNvSpPr>
            <p:nvPr/>
          </p:nvSpPr>
          <p:spPr bwMode="auto">
            <a:xfrm>
              <a:off x="1117" y="3664"/>
              <a:ext cx="4" cy="2"/>
            </a:xfrm>
            <a:custGeom>
              <a:avLst/>
              <a:gdLst/>
              <a:ahLst/>
              <a:cxnLst>
                <a:cxn ang="0">
                  <a:pos x="3" y="0"/>
                </a:cxn>
                <a:cxn ang="0">
                  <a:pos x="3" y="1"/>
                </a:cxn>
                <a:cxn ang="0">
                  <a:pos x="0" y="1"/>
                </a:cxn>
                <a:cxn ang="0">
                  <a:pos x="0" y="0"/>
                </a:cxn>
                <a:cxn ang="0">
                  <a:pos x="3" y="0"/>
                </a:cxn>
              </a:cxnLst>
              <a:rect l="0" t="0" r="r" b="b"/>
              <a:pathLst>
                <a:path w="4" h="2">
                  <a:moveTo>
                    <a:pt x="3" y="0"/>
                  </a:moveTo>
                  <a:lnTo>
                    <a:pt x="3" y="1"/>
                  </a:lnTo>
                  <a:lnTo>
                    <a:pt x="0" y="1"/>
                  </a:lnTo>
                  <a:lnTo>
                    <a:pt x="0" y="0"/>
                  </a:lnTo>
                  <a:lnTo>
                    <a:pt x="3" y="0"/>
                  </a:lnTo>
                </a:path>
              </a:pathLst>
            </a:custGeom>
            <a:solidFill>
              <a:srgbClr val="D1D1D1"/>
            </a:solidFill>
            <a:ln w="12700" cap="rnd" cmpd="sng">
              <a:noFill/>
              <a:prstDash val="solid"/>
              <a:round/>
              <a:headEnd type="none" w="med" len="med"/>
              <a:tailEnd type="none" w="med" len="med"/>
            </a:ln>
            <a:effectLst/>
          </p:spPr>
          <p:txBody>
            <a:bodyPr/>
            <a:lstStyle/>
            <a:p>
              <a:endParaRPr lang="en-US"/>
            </a:p>
          </p:txBody>
        </p:sp>
        <p:sp>
          <p:nvSpPr>
            <p:cNvPr id="78406" name="Freeform 582"/>
            <p:cNvSpPr>
              <a:spLocks/>
            </p:cNvSpPr>
            <p:nvPr/>
          </p:nvSpPr>
          <p:spPr bwMode="auto">
            <a:xfrm>
              <a:off x="1117" y="3667"/>
              <a:ext cx="4" cy="1"/>
            </a:xfrm>
            <a:custGeom>
              <a:avLst/>
              <a:gdLst/>
              <a:ahLst/>
              <a:cxnLst>
                <a:cxn ang="0">
                  <a:pos x="3" y="0"/>
                </a:cxn>
                <a:cxn ang="0">
                  <a:pos x="3" y="0"/>
                </a:cxn>
                <a:cxn ang="0">
                  <a:pos x="0" y="0"/>
                </a:cxn>
                <a:cxn ang="0">
                  <a:pos x="0" y="0"/>
                </a:cxn>
                <a:cxn ang="0">
                  <a:pos x="3" y="0"/>
                </a:cxn>
              </a:cxnLst>
              <a:rect l="0" t="0" r="r" b="b"/>
              <a:pathLst>
                <a:path w="4" h="1">
                  <a:moveTo>
                    <a:pt x="3" y="0"/>
                  </a:moveTo>
                  <a:lnTo>
                    <a:pt x="3" y="0"/>
                  </a:lnTo>
                  <a:lnTo>
                    <a:pt x="0" y="0"/>
                  </a:lnTo>
                  <a:lnTo>
                    <a:pt x="0" y="0"/>
                  </a:lnTo>
                  <a:lnTo>
                    <a:pt x="3" y="0"/>
                  </a:lnTo>
                </a:path>
              </a:pathLst>
            </a:custGeom>
            <a:solidFill>
              <a:srgbClr val="D6D6D6"/>
            </a:solidFill>
            <a:ln w="12700" cap="rnd" cmpd="sng">
              <a:noFill/>
              <a:prstDash val="solid"/>
              <a:round/>
              <a:headEnd type="none" w="med" len="med"/>
              <a:tailEnd type="none" w="med" len="med"/>
            </a:ln>
            <a:effectLst/>
          </p:spPr>
          <p:txBody>
            <a:bodyPr/>
            <a:lstStyle/>
            <a:p>
              <a:endParaRPr lang="en-US"/>
            </a:p>
          </p:txBody>
        </p:sp>
        <p:sp>
          <p:nvSpPr>
            <p:cNvPr id="78407" name="Freeform 583"/>
            <p:cNvSpPr>
              <a:spLocks/>
            </p:cNvSpPr>
            <p:nvPr/>
          </p:nvSpPr>
          <p:spPr bwMode="auto">
            <a:xfrm>
              <a:off x="1117" y="3669"/>
              <a:ext cx="4" cy="1"/>
            </a:xfrm>
            <a:custGeom>
              <a:avLst/>
              <a:gdLst/>
              <a:ahLst/>
              <a:cxnLst>
                <a:cxn ang="0">
                  <a:pos x="3" y="0"/>
                </a:cxn>
                <a:cxn ang="0">
                  <a:pos x="3" y="0"/>
                </a:cxn>
                <a:cxn ang="0">
                  <a:pos x="0" y="0"/>
                </a:cxn>
                <a:cxn ang="0">
                  <a:pos x="0" y="0"/>
                </a:cxn>
                <a:cxn ang="0">
                  <a:pos x="3" y="0"/>
                </a:cxn>
              </a:cxnLst>
              <a:rect l="0" t="0" r="r" b="b"/>
              <a:pathLst>
                <a:path w="4" h="1">
                  <a:moveTo>
                    <a:pt x="3" y="0"/>
                  </a:moveTo>
                  <a:lnTo>
                    <a:pt x="3" y="0"/>
                  </a:lnTo>
                  <a:lnTo>
                    <a:pt x="0" y="0"/>
                  </a:lnTo>
                  <a:lnTo>
                    <a:pt x="0" y="0"/>
                  </a:lnTo>
                  <a:lnTo>
                    <a:pt x="3" y="0"/>
                  </a:lnTo>
                </a:path>
              </a:pathLst>
            </a:custGeom>
            <a:solidFill>
              <a:srgbClr val="D9D9D9"/>
            </a:solidFill>
            <a:ln w="12700" cap="rnd" cmpd="sng">
              <a:noFill/>
              <a:prstDash val="solid"/>
              <a:round/>
              <a:headEnd type="none" w="med" len="med"/>
              <a:tailEnd type="none" w="med" len="med"/>
            </a:ln>
            <a:effectLst/>
          </p:spPr>
          <p:txBody>
            <a:bodyPr/>
            <a:lstStyle/>
            <a:p>
              <a:endParaRPr lang="en-US"/>
            </a:p>
          </p:txBody>
        </p:sp>
        <p:sp>
          <p:nvSpPr>
            <p:cNvPr id="78408" name="Freeform 584"/>
            <p:cNvSpPr>
              <a:spLocks/>
            </p:cNvSpPr>
            <p:nvPr/>
          </p:nvSpPr>
          <p:spPr bwMode="auto">
            <a:xfrm>
              <a:off x="1117" y="3672"/>
              <a:ext cx="4" cy="1"/>
            </a:xfrm>
            <a:custGeom>
              <a:avLst/>
              <a:gdLst/>
              <a:ahLst/>
              <a:cxnLst>
                <a:cxn ang="0">
                  <a:pos x="3" y="0"/>
                </a:cxn>
                <a:cxn ang="0">
                  <a:pos x="3" y="0"/>
                </a:cxn>
                <a:cxn ang="0">
                  <a:pos x="0" y="0"/>
                </a:cxn>
                <a:cxn ang="0">
                  <a:pos x="0" y="0"/>
                </a:cxn>
                <a:cxn ang="0">
                  <a:pos x="3" y="0"/>
                </a:cxn>
              </a:cxnLst>
              <a:rect l="0" t="0" r="r" b="b"/>
              <a:pathLst>
                <a:path w="4" h="1">
                  <a:moveTo>
                    <a:pt x="3" y="0"/>
                  </a:moveTo>
                  <a:lnTo>
                    <a:pt x="3" y="0"/>
                  </a:lnTo>
                  <a:lnTo>
                    <a:pt x="0" y="0"/>
                  </a:lnTo>
                  <a:lnTo>
                    <a:pt x="0" y="0"/>
                  </a:lnTo>
                  <a:lnTo>
                    <a:pt x="3" y="0"/>
                  </a:lnTo>
                </a:path>
              </a:pathLst>
            </a:custGeom>
            <a:solidFill>
              <a:srgbClr val="DEDEDE"/>
            </a:solidFill>
            <a:ln w="12700" cap="rnd" cmpd="sng">
              <a:noFill/>
              <a:prstDash val="solid"/>
              <a:round/>
              <a:headEnd type="none" w="med" len="med"/>
              <a:tailEnd type="none" w="med" len="med"/>
            </a:ln>
            <a:effectLst/>
          </p:spPr>
          <p:txBody>
            <a:bodyPr/>
            <a:lstStyle/>
            <a:p>
              <a:endParaRPr lang="en-US"/>
            </a:p>
          </p:txBody>
        </p:sp>
        <p:sp>
          <p:nvSpPr>
            <p:cNvPr id="78409" name="Freeform 585"/>
            <p:cNvSpPr>
              <a:spLocks/>
            </p:cNvSpPr>
            <p:nvPr/>
          </p:nvSpPr>
          <p:spPr bwMode="auto">
            <a:xfrm>
              <a:off x="1117" y="3673"/>
              <a:ext cx="4" cy="2"/>
            </a:xfrm>
            <a:custGeom>
              <a:avLst/>
              <a:gdLst/>
              <a:ahLst/>
              <a:cxnLst>
                <a:cxn ang="0">
                  <a:pos x="3" y="0"/>
                </a:cxn>
                <a:cxn ang="0">
                  <a:pos x="3" y="1"/>
                </a:cxn>
                <a:cxn ang="0">
                  <a:pos x="0" y="1"/>
                </a:cxn>
                <a:cxn ang="0">
                  <a:pos x="0" y="0"/>
                </a:cxn>
                <a:cxn ang="0">
                  <a:pos x="3" y="0"/>
                </a:cxn>
              </a:cxnLst>
              <a:rect l="0" t="0" r="r" b="b"/>
              <a:pathLst>
                <a:path w="4" h="2">
                  <a:moveTo>
                    <a:pt x="3" y="0"/>
                  </a:moveTo>
                  <a:lnTo>
                    <a:pt x="3" y="1"/>
                  </a:lnTo>
                  <a:lnTo>
                    <a:pt x="0" y="1"/>
                  </a:lnTo>
                  <a:lnTo>
                    <a:pt x="0" y="0"/>
                  </a:lnTo>
                  <a:lnTo>
                    <a:pt x="3" y="0"/>
                  </a:lnTo>
                </a:path>
              </a:pathLst>
            </a:custGeom>
            <a:solidFill>
              <a:srgbClr val="E3E3E3"/>
            </a:solidFill>
            <a:ln w="12700" cap="rnd" cmpd="sng">
              <a:noFill/>
              <a:prstDash val="solid"/>
              <a:round/>
              <a:headEnd type="none" w="med" len="med"/>
              <a:tailEnd type="none" w="med" len="med"/>
            </a:ln>
            <a:effectLst/>
          </p:spPr>
          <p:txBody>
            <a:bodyPr/>
            <a:lstStyle/>
            <a:p>
              <a:endParaRPr lang="en-US"/>
            </a:p>
          </p:txBody>
        </p:sp>
        <p:sp>
          <p:nvSpPr>
            <p:cNvPr id="78410" name="Freeform 586"/>
            <p:cNvSpPr>
              <a:spLocks/>
            </p:cNvSpPr>
            <p:nvPr/>
          </p:nvSpPr>
          <p:spPr bwMode="auto">
            <a:xfrm>
              <a:off x="1117" y="3676"/>
              <a:ext cx="4" cy="1"/>
            </a:xfrm>
            <a:custGeom>
              <a:avLst/>
              <a:gdLst/>
              <a:ahLst/>
              <a:cxnLst>
                <a:cxn ang="0">
                  <a:pos x="3" y="0"/>
                </a:cxn>
                <a:cxn ang="0">
                  <a:pos x="3" y="0"/>
                </a:cxn>
                <a:cxn ang="0">
                  <a:pos x="0" y="0"/>
                </a:cxn>
                <a:cxn ang="0">
                  <a:pos x="0" y="0"/>
                </a:cxn>
                <a:cxn ang="0">
                  <a:pos x="3" y="0"/>
                </a:cxn>
              </a:cxnLst>
              <a:rect l="0" t="0" r="r" b="b"/>
              <a:pathLst>
                <a:path w="4" h="1">
                  <a:moveTo>
                    <a:pt x="3" y="0"/>
                  </a:moveTo>
                  <a:lnTo>
                    <a:pt x="3" y="0"/>
                  </a:lnTo>
                  <a:lnTo>
                    <a:pt x="0" y="0"/>
                  </a:lnTo>
                  <a:lnTo>
                    <a:pt x="0" y="0"/>
                  </a:lnTo>
                  <a:lnTo>
                    <a:pt x="3" y="0"/>
                  </a:lnTo>
                </a:path>
              </a:pathLst>
            </a:custGeom>
            <a:solidFill>
              <a:srgbClr val="E5E5E5"/>
            </a:solidFill>
            <a:ln w="12700" cap="rnd" cmpd="sng">
              <a:noFill/>
              <a:prstDash val="solid"/>
              <a:round/>
              <a:headEnd type="none" w="med" len="med"/>
              <a:tailEnd type="none" w="med" len="med"/>
            </a:ln>
            <a:effectLst/>
          </p:spPr>
          <p:txBody>
            <a:bodyPr/>
            <a:lstStyle/>
            <a:p>
              <a:endParaRPr lang="en-US"/>
            </a:p>
          </p:txBody>
        </p:sp>
        <p:sp>
          <p:nvSpPr>
            <p:cNvPr id="78411" name="Freeform 587"/>
            <p:cNvSpPr>
              <a:spLocks/>
            </p:cNvSpPr>
            <p:nvPr/>
          </p:nvSpPr>
          <p:spPr bwMode="auto">
            <a:xfrm>
              <a:off x="1117" y="3678"/>
              <a:ext cx="4" cy="1"/>
            </a:xfrm>
            <a:custGeom>
              <a:avLst/>
              <a:gdLst/>
              <a:ahLst/>
              <a:cxnLst>
                <a:cxn ang="0">
                  <a:pos x="3" y="0"/>
                </a:cxn>
                <a:cxn ang="0">
                  <a:pos x="3" y="0"/>
                </a:cxn>
                <a:cxn ang="0">
                  <a:pos x="0" y="0"/>
                </a:cxn>
                <a:cxn ang="0">
                  <a:pos x="0" y="0"/>
                </a:cxn>
                <a:cxn ang="0">
                  <a:pos x="3" y="0"/>
                </a:cxn>
              </a:cxnLst>
              <a:rect l="0" t="0" r="r" b="b"/>
              <a:pathLst>
                <a:path w="4" h="1">
                  <a:moveTo>
                    <a:pt x="3" y="0"/>
                  </a:moveTo>
                  <a:lnTo>
                    <a:pt x="3" y="0"/>
                  </a:lnTo>
                  <a:lnTo>
                    <a:pt x="0" y="0"/>
                  </a:lnTo>
                  <a:lnTo>
                    <a:pt x="0" y="0"/>
                  </a:lnTo>
                  <a:lnTo>
                    <a:pt x="3" y="0"/>
                  </a:lnTo>
                </a:path>
              </a:pathLst>
            </a:custGeom>
            <a:solidFill>
              <a:srgbClr val="EBEBEB"/>
            </a:solidFill>
            <a:ln w="12700" cap="rnd" cmpd="sng">
              <a:noFill/>
              <a:prstDash val="solid"/>
              <a:round/>
              <a:headEnd type="none" w="med" len="med"/>
              <a:tailEnd type="none" w="med" len="med"/>
            </a:ln>
            <a:effectLst/>
          </p:spPr>
          <p:txBody>
            <a:bodyPr/>
            <a:lstStyle/>
            <a:p>
              <a:endParaRPr lang="en-US"/>
            </a:p>
          </p:txBody>
        </p:sp>
        <p:sp>
          <p:nvSpPr>
            <p:cNvPr id="78412" name="Freeform 588"/>
            <p:cNvSpPr>
              <a:spLocks/>
            </p:cNvSpPr>
            <p:nvPr/>
          </p:nvSpPr>
          <p:spPr bwMode="auto">
            <a:xfrm>
              <a:off x="1117" y="3680"/>
              <a:ext cx="4" cy="2"/>
            </a:xfrm>
            <a:custGeom>
              <a:avLst/>
              <a:gdLst/>
              <a:ahLst/>
              <a:cxnLst>
                <a:cxn ang="0">
                  <a:pos x="3" y="0"/>
                </a:cxn>
                <a:cxn ang="0">
                  <a:pos x="3" y="1"/>
                </a:cxn>
                <a:cxn ang="0">
                  <a:pos x="0" y="1"/>
                </a:cxn>
                <a:cxn ang="0">
                  <a:pos x="0" y="0"/>
                </a:cxn>
                <a:cxn ang="0">
                  <a:pos x="3" y="0"/>
                </a:cxn>
              </a:cxnLst>
              <a:rect l="0" t="0" r="r" b="b"/>
              <a:pathLst>
                <a:path w="4" h="2">
                  <a:moveTo>
                    <a:pt x="3" y="0"/>
                  </a:moveTo>
                  <a:lnTo>
                    <a:pt x="3" y="1"/>
                  </a:lnTo>
                  <a:lnTo>
                    <a:pt x="0" y="1"/>
                  </a:lnTo>
                  <a:lnTo>
                    <a:pt x="0" y="0"/>
                  </a:lnTo>
                  <a:lnTo>
                    <a:pt x="3" y="0"/>
                  </a:lnTo>
                </a:path>
              </a:pathLst>
            </a:custGeom>
            <a:solidFill>
              <a:srgbClr val="EDEDED"/>
            </a:solidFill>
            <a:ln w="12700" cap="rnd" cmpd="sng">
              <a:noFill/>
              <a:prstDash val="solid"/>
              <a:round/>
              <a:headEnd type="none" w="med" len="med"/>
              <a:tailEnd type="none" w="med" len="med"/>
            </a:ln>
            <a:effectLst/>
          </p:spPr>
          <p:txBody>
            <a:bodyPr/>
            <a:lstStyle/>
            <a:p>
              <a:endParaRPr lang="en-US"/>
            </a:p>
          </p:txBody>
        </p:sp>
        <p:sp>
          <p:nvSpPr>
            <p:cNvPr id="78413" name="Freeform 589"/>
            <p:cNvSpPr>
              <a:spLocks/>
            </p:cNvSpPr>
            <p:nvPr/>
          </p:nvSpPr>
          <p:spPr bwMode="auto">
            <a:xfrm>
              <a:off x="1117" y="3682"/>
              <a:ext cx="4" cy="2"/>
            </a:xfrm>
            <a:custGeom>
              <a:avLst/>
              <a:gdLst/>
              <a:ahLst/>
              <a:cxnLst>
                <a:cxn ang="0">
                  <a:pos x="3" y="1"/>
                </a:cxn>
                <a:cxn ang="0">
                  <a:pos x="3" y="0"/>
                </a:cxn>
                <a:cxn ang="0">
                  <a:pos x="0" y="0"/>
                </a:cxn>
                <a:cxn ang="0">
                  <a:pos x="0" y="1"/>
                </a:cxn>
                <a:cxn ang="0">
                  <a:pos x="3" y="1"/>
                </a:cxn>
              </a:cxnLst>
              <a:rect l="0" t="0" r="r" b="b"/>
              <a:pathLst>
                <a:path w="4" h="2">
                  <a:moveTo>
                    <a:pt x="3" y="1"/>
                  </a:moveTo>
                  <a:lnTo>
                    <a:pt x="3" y="0"/>
                  </a:lnTo>
                  <a:lnTo>
                    <a:pt x="0" y="0"/>
                  </a:lnTo>
                  <a:lnTo>
                    <a:pt x="0" y="1"/>
                  </a:lnTo>
                  <a:lnTo>
                    <a:pt x="3" y="1"/>
                  </a:lnTo>
                </a:path>
              </a:pathLst>
            </a:custGeom>
            <a:solidFill>
              <a:srgbClr val="F2F2F2"/>
            </a:solidFill>
            <a:ln w="12700" cap="rnd" cmpd="sng">
              <a:noFill/>
              <a:prstDash val="solid"/>
              <a:round/>
              <a:headEnd type="none" w="med" len="med"/>
              <a:tailEnd type="none" w="med" len="med"/>
            </a:ln>
            <a:effectLst/>
          </p:spPr>
          <p:txBody>
            <a:bodyPr/>
            <a:lstStyle/>
            <a:p>
              <a:endParaRPr lang="en-US"/>
            </a:p>
          </p:txBody>
        </p:sp>
        <p:sp>
          <p:nvSpPr>
            <p:cNvPr id="78414" name="Freeform 590"/>
            <p:cNvSpPr>
              <a:spLocks/>
            </p:cNvSpPr>
            <p:nvPr/>
          </p:nvSpPr>
          <p:spPr bwMode="auto">
            <a:xfrm>
              <a:off x="1117" y="3682"/>
              <a:ext cx="4" cy="4"/>
            </a:xfrm>
            <a:custGeom>
              <a:avLst/>
              <a:gdLst/>
              <a:ahLst/>
              <a:cxnLst>
                <a:cxn ang="0">
                  <a:pos x="3" y="3"/>
                </a:cxn>
                <a:cxn ang="0">
                  <a:pos x="3" y="0"/>
                </a:cxn>
                <a:cxn ang="0">
                  <a:pos x="0" y="0"/>
                </a:cxn>
                <a:cxn ang="0">
                  <a:pos x="0" y="3"/>
                </a:cxn>
                <a:cxn ang="0">
                  <a:pos x="3" y="3"/>
                </a:cxn>
              </a:cxnLst>
              <a:rect l="0" t="0" r="r" b="b"/>
              <a:pathLst>
                <a:path w="4" h="4">
                  <a:moveTo>
                    <a:pt x="3" y="3"/>
                  </a:moveTo>
                  <a:lnTo>
                    <a:pt x="3" y="0"/>
                  </a:lnTo>
                  <a:lnTo>
                    <a:pt x="0" y="0"/>
                  </a:lnTo>
                  <a:lnTo>
                    <a:pt x="0" y="3"/>
                  </a:lnTo>
                  <a:lnTo>
                    <a:pt x="3" y="3"/>
                  </a:lnTo>
                </a:path>
              </a:pathLst>
            </a:custGeom>
            <a:solidFill>
              <a:srgbClr val="F5F5F5"/>
            </a:solidFill>
            <a:ln w="12700" cap="rnd" cmpd="sng">
              <a:noFill/>
              <a:prstDash val="solid"/>
              <a:round/>
              <a:headEnd type="none" w="med" len="med"/>
              <a:tailEnd type="none" w="med" len="med"/>
            </a:ln>
            <a:effectLst/>
          </p:spPr>
          <p:txBody>
            <a:bodyPr/>
            <a:lstStyle/>
            <a:p>
              <a:endParaRPr lang="en-US"/>
            </a:p>
          </p:txBody>
        </p:sp>
        <p:sp>
          <p:nvSpPr>
            <p:cNvPr id="78415" name="Line 591"/>
            <p:cNvSpPr>
              <a:spLocks noChangeShapeType="1"/>
            </p:cNvSpPr>
            <p:nvPr/>
          </p:nvSpPr>
          <p:spPr bwMode="auto">
            <a:xfrm>
              <a:off x="1148" y="3659"/>
              <a:ext cx="13" cy="0"/>
            </a:xfrm>
            <a:prstGeom prst="line">
              <a:avLst/>
            </a:prstGeom>
            <a:noFill/>
            <a:ln w="12700">
              <a:noFill/>
              <a:round/>
              <a:headEnd/>
              <a:tailEnd/>
            </a:ln>
            <a:effectLst/>
          </p:spPr>
          <p:txBody>
            <a:bodyPr wrap="none" anchor="ctr"/>
            <a:lstStyle/>
            <a:p>
              <a:endParaRPr lang="en-US"/>
            </a:p>
          </p:txBody>
        </p:sp>
        <p:sp>
          <p:nvSpPr>
            <p:cNvPr id="78416" name="Freeform 592"/>
            <p:cNvSpPr>
              <a:spLocks/>
            </p:cNvSpPr>
            <p:nvPr/>
          </p:nvSpPr>
          <p:spPr bwMode="auto">
            <a:xfrm>
              <a:off x="1148" y="3656"/>
              <a:ext cx="6" cy="4"/>
            </a:xfrm>
            <a:custGeom>
              <a:avLst/>
              <a:gdLst/>
              <a:ahLst/>
              <a:cxnLst>
                <a:cxn ang="0">
                  <a:pos x="0" y="3"/>
                </a:cxn>
                <a:cxn ang="0">
                  <a:pos x="5" y="3"/>
                </a:cxn>
                <a:cxn ang="0">
                  <a:pos x="5" y="0"/>
                </a:cxn>
                <a:cxn ang="0">
                  <a:pos x="0" y="0"/>
                </a:cxn>
                <a:cxn ang="0">
                  <a:pos x="0" y="3"/>
                </a:cxn>
              </a:cxnLst>
              <a:rect l="0" t="0" r="r" b="b"/>
              <a:pathLst>
                <a:path w="6" h="4">
                  <a:moveTo>
                    <a:pt x="0" y="3"/>
                  </a:moveTo>
                  <a:lnTo>
                    <a:pt x="5" y="3"/>
                  </a:lnTo>
                  <a:lnTo>
                    <a:pt x="5" y="0"/>
                  </a:lnTo>
                  <a:lnTo>
                    <a:pt x="0" y="0"/>
                  </a:lnTo>
                  <a:lnTo>
                    <a:pt x="0" y="3"/>
                  </a:lnTo>
                </a:path>
              </a:pathLst>
            </a:custGeom>
            <a:solidFill>
              <a:srgbClr val="B5B5B5"/>
            </a:solidFill>
            <a:ln w="12700" cap="rnd" cmpd="sng">
              <a:noFill/>
              <a:prstDash val="solid"/>
              <a:round/>
              <a:headEnd type="none" w="med" len="med"/>
              <a:tailEnd type="none" w="med" len="med"/>
            </a:ln>
            <a:effectLst/>
          </p:spPr>
          <p:txBody>
            <a:bodyPr/>
            <a:lstStyle/>
            <a:p>
              <a:endParaRPr lang="en-US"/>
            </a:p>
          </p:txBody>
        </p:sp>
        <p:sp>
          <p:nvSpPr>
            <p:cNvPr id="78417" name="Freeform 593"/>
            <p:cNvSpPr>
              <a:spLocks/>
            </p:cNvSpPr>
            <p:nvPr/>
          </p:nvSpPr>
          <p:spPr bwMode="auto">
            <a:xfrm>
              <a:off x="1148" y="3659"/>
              <a:ext cx="6" cy="1"/>
            </a:xfrm>
            <a:custGeom>
              <a:avLst/>
              <a:gdLst/>
              <a:ahLst/>
              <a:cxnLst>
                <a:cxn ang="0">
                  <a:pos x="5" y="0"/>
                </a:cxn>
                <a:cxn ang="0">
                  <a:pos x="5" y="0"/>
                </a:cxn>
                <a:cxn ang="0">
                  <a:pos x="0" y="0"/>
                </a:cxn>
                <a:cxn ang="0">
                  <a:pos x="0" y="0"/>
                </a:cxn>
                <a:cxn ang="0">
                  <a:pos x="5" y="0"/>
                </a:cxn>
              </a:cxnLst>
              <a:rect l="0" t="0" r="r" b="b"/>
              <a:pathLst>
                <a:path w="6" h="1">
                  <a:moveTo>
                    <a:pt x="5" y="0"/>
                  </a:moveTo>
                  <a:lnTo>
                    <a:pt x="5" y="0"/>
                  </a:lnTo>
                  <a:lnTo>
                    <a:pt x="0" y="0"/>
                  </a:lnTo>
                  <a:lnTo>
                    <a:pt x="0" y="0"/>
                  </a:lnTo>
                  <a:lnTo>
                    <a:pt x="5" y="0"/>
                  </a:lnTo>
                </a:path>
              </a:pathLst>
            </a:custGeom>
            <a:solidFill>
              <a:srgbClr val="BABABA"/>
            </a:solidFill>
            <a:ln w="12700" cap="rnd" cmpd="sng">
              <a:noFill/>
              <a:prstDash val="solid"/>
              <a:round/>
              <a:headEnd type="none" w="med" len="med"/>
              <a:tailEnd type="none" w="med" len="med"/>
            </a:ln>
            <a:effectLst/>
          </p:spPr>
          <p:txBody>
            <a:bodyPr/>
            <a:lstStyle/>
            <a:p>
              <a:endParaRPr lang="en-US"/>
            </a:p>
          </p:txBody>
        </p:sp>
        <p:sp>
          <p:nvSpPr>
            <p:cNvPr id="78418" name="Freeform 594"/>
            <p:cNvSpPr>
              <a:spLocks/>
            </p:cNvSpPr>
            <p:nvPr/>
          </p:nvSpPr>
          <p:spPr bwMode="auto">
            <a:xfrm>
              <a:off x="1148" y="3660"/>
              <a:ext cx="6" cy="2"/>
            </a:xfrm>
            <a:custGeom>
              <a:avLst/>
              <a:gdLst/>
              <a:ahLst/>
              <a:cxnLst>
                <a:cxn ang="0">
                  <a:pos x="5" y="0"/>
                </a:cxn>
                <a:cxn ang="0">
                  <a:pos x="5" y="1"/>
                </a:cxn>
                <a:cxn ang="0">
                  <a:pos x="0" y="1"/>
                </a:cxn>
                <a:cxn ang="0">
                  <a:pos x="0" y="0"/>
                </a:cxn>
                <a:cxn ang="0">
                  <a:pos x="5" y="0"/>
                </a:cxn>
              </a:cxnLst>
              <a:rect l="0" t="0" r="r" b="b"/>
              <a:pathLst>
                <a:path w="6" h="2">
                  <a:moveTo>
                    <a:pt x="5" y="0"/>
                  </a:moveTo>
                  <a:lnTo>
                    <a:pt x="5" y="1"/>
                  </a:lnTo>
                  <a:lnTo>
                    <a:pt x="0" y="1"/>
                  </a:lnTo>
                  <a:lnTo>
                    <a:pt x="0" y="0"/>
                  </a:lnTo>
                  <a:lnTo>
                    <a:pt x="5" y="0"/>
                  </a:lnTo>
                </a:path>
              </a:pathLst>
            </a:custGeom>
            <a:solidFill>
              <a:srgbClr val="BFBFBF"/>
            </a:solidFill>
            <a:ln w="12700" cap="rnd" cmpd="sng">
              <a:noFill/>
              <a:prstDash val="solid"/>
              <a:round/>
              <a:headEnd type="none" w="med" len="med"/>
              <a:tailEnd type="none" w="med" len="med"/>
            </a:ln>
            <a:effectLst/>
          </p:spPr>
          <p:txBody>
            <a:bodyPr/>
            <a:lstStyle/>
            <a:p>
              <a:endParaRPr lang="en-US"/>
            </a:p>
          </p:txBody>
        </p:sp>
        <p:sp>
          <p:nvSpPr>
            <p:cNvPr id="78419" name="Freeform 595"/>
            <p:cNvSpPr>
              <a:spLocks/>
            </p:cNvSpPr>
            <p:nvPr/>
          </p:nvSpPr>
          <p:spPr bwMode="auto">
            <a:xfrm>
              <a:off x="1148" y="3663"/>
              <a:ext cx="6" cy="1"/>
            </a:xfrm>
            <a:custGeom>
              <a:avLst/>
              <a:gdLst/>
              <a:ahLst/>
              <a:cxnLst>
                <a:cxn ang="0">
                  <a:pos x="5" y="0"/>
                </a:cxn>
                <a:cxn ang="0">
                  <a:pos x="5" y="0"/>
                </a:cxn>
                <a:cxn ang="0">
                  <a:pos x="0" y="0"/>
                </a:cxn>
                <a:cxn ang="0">
                  <a:pos x="0" y="0"/>
                </a:cxn>
                <a:cxn ang="0">
                  <a:pos x="5" y="0"/>
                </a:cxn>
              </a:cxnLst>
              <a:rect l="0" t="0" r="r" b="b"/>
              <a:pathLst>
                <a:path w="6" h="1">
                  <a:moveTo>
                    <a:pt x="5" y="0"/>
                  </a:moveTo>
                  <a:lnTo>
                    <a:pt x="5" y="0"/>
                  </a:lnTo>
                  <a:lnTo>
                    <a:pt x="0" y="0"/>
                  </a:lnTo>
                  <a:lnTo>
                    <a:pt x="0" y="0"/>
                  </a:lnTo>
                  <a:lnTo>
                    <a:pt x="5" y="0"/>
                  </a:lnTo>
                </a:path>
              </a:pathLst>
            </a:custGeom>
            <a:solidFill>
              <a:srgbClr val="C2C2C2"/>
            </a:solidFill>
            <a:ln w="12700" cap="rnd" cmpd="sng">
              <a:noFill/>
              <a:prstDash val="solid"/>
              <a:round/>
              <a:headEnd type="none" w="med" len="med"/>
              <a:tailEnd type="none" w="med" len="med"/>
            </a:ln>
            <a:effectLst/>
          </p:spPr>
          <p:txBody>
            <a:bodyPr/>
            <a:lstStyle/>
            <a:p>
              <a:endParaRPr lang="en-US"/>
            </a:p>
          </p:txBody>
        </p:sp>
        <p:sp>
          <p:nvSpPr>
            <p:cNvPr id="78420" name="Freeform 596"/>
            <p:cNvSpPr>
              <a:spLocks/>
            </p:cNvSpPr>
            <p:nvPr/>
          </p:nvSpPr>
          <p:spPr bwMode="auto">
            <a:xfrm>
              <a:off x="1148" y="3665"/>
              <a:ext cx="6" cy="1"/>
            </a:xfrm>
            <a:custGeom>
              <a:avLst/>
              <a:gdLst/>
              <a:ahLst/>
              <a:cxnLst>
                <a:cxn ang="0">
                  <a:pos x="5" y="0"/>
                </a:cxn>
                <a:cxn ang="0">
                  <a:pos x="5" y="0"/>
                </a:cxn>
                <a:cxn ang="0">
                  <a:pos x="0" y="0"/>
                </a:cxn>
                <a:cxn ang="0">
                  <a:pos x="0" y="0"/>
                </a:cxn>
                <a:cxn ang="0">
                  <a:pos x="5" y="0"/>
                </a:cxn>
              </a:cxnLst>
              <a:rect l="0" t="0" r="r" b="b"/>
              <a:pathLst>
                <a:path w="6" h="1">
                  <a:moveTo>
                    <a:pt x="5" y="0"/>
                  </a:moveTo>
                  <a:lnTo>
                    <a:pt x="5" y="0"/>
                  </a:lnTo>
                  <a:lnTo>
                    <a:pt x="0" y="0"/>
                  </a:lnTo>
                  <a:lnTo>
                    <a:pt x="0" y="0"/>
                  </a:lnTo>
                  <a:lnTo>
                    <a:pt x="5" y="0"/>
                  </a:lnTo>
                </a:path>
              </a:pathLst>
            </a:custGeom>
            <a:solidFill>
              <a:srgbClr val="C7C7C7"/>
            </a:solidFill>
            <a:ln w="12700" cap="rnd" cmpd="sng">
              <a:noFill/>
              <a:prstDash val="solid"/>
              <a:round/>
              <a:headEnd type="none" w="med" len="med"/>
              <a:tailEnd type="none" w="med" len="med"/>
            </a:ln>
            <a:effectLst/>
          </p:spPr>
          <p:txBody>
            <a:bodyPr/>
            <a:lstStyle/>
            <a:p>
              <a:endParaRPr lang="en-US"/>
            </a:p>
          </p:txBody>
        </p:sp>
        <p:sp>
          <p:nvSpPr>
            <p:cNvPr id="78421" name="Freeform 597"/>
            <p:cNvSpPr>
              <a:spLocks/>
            </p:cNvSpPr>
            <p:nvPr/>
          </p:nvSpPr>
          <p:spPr bwMode="auto">
            <a:xfrm>
              <a:off x="1148" y="3667"/>
              <a:ext cx="6" cy="1"/>
            </a:xfrm>
            <a:custGeom>
              <a:avLst/>
              <a:gdLst/>
              <a:ahLst/>
              <a:cxnLst>
                <a:cxn ang="0">
                  <a:pos x="5" y="0"/>
                </a:cxn>
                <a:cxn ang="0">
                  <a:pos x="5" y="0"/>
                </a:cxn>
                <a:cxn ang="0">
                  <a:pos x="0" y="0"/>
                </a:cxn>
                <a:cxn ang="0">
                  <a:pos x="0" y="0"/>
                </a:cxn>
                <a:cxn ang="0">
                  <a:pos x="5" y="0"/>
                </a:cxn>
              </a:cxnLst>
              <a:rect l="0" t="0" r="r" b="b"/>
              <a:pathLst>
                <a:path w="6" h="1">
                  <a:moveTo>
                    <a:pt x="5" y="0"/>
                  </a:moveTo>
                  <a:lnTo>
                    <a:pt x="5" y="0"/>
                  </a:lnTo>
                  <a:lnTo>
                    <a:pt x="0" y="0"/>
                  </a:lnTo>
                  <a:lnTo>
                    <a:pt x="0" y="0"/>
                  </a:lnTo>
                  <a:lnTo>
                    <a:pt x="5" y="0"/>
                  </a:lnTo>
                </a:path>
              </a:pathLst>
            </a:custGeom>
            <a:solidFill>
              <a:srgbClr val="C9C9C9"/>
            </a:solidFill>
            <a:ln w="12700" cap="rnd" cmpd="sng">
              <a:noFill/>
              <a:prstDash val="solid"/>
              <a:round/>
              <a:headEnd type="none" w="med" len="med"/>
              <a:tailEnd type="none" w="med" len="med"/>
            </a:ln>
            <a:effectLst/>
          </p:spPr>
          <p:txBody>
            <a:bodyPr/>
            <a:lstStyle/>
            <a:p>
              <a:endParaRPr lang="en-US"/>
            </a:p>
          </p:txBody>
        </p:sp>
        <p:sp>
          <p:nvSpPr>
            <p:cNvPr id="78422" name="Freeform 598"/>
            <p:cNvSpPr>
              <a:spLocks/>
            </p:cNvSpPr>
            <p:nvPr/>
          </p:nvSpPr>
          <p:spPr bwMode="auto">
            <a:xfrm>
              <a:off x="1148" y="3669"/>
              <a:ext cx="6" cy="2"/>
            </a:xfrm>
            <a:custGeom>
              <a:avLst/>
              <a:gdLst/>
              <a:ahLst/>
              <a:cxnLst>
                <a:cxn ang="0">
                  <a:pos x="5" y="0"/>
                </a:cxn>
                <a:cxn ang="0">
                  <a:pos x="5" y="1"/>
                </a:cxn>
                <a:cxn ang="0">
                  <a:pos x="0" y="1"/>
                </a:cxn>
                <a:cxn ang="0">
                  <a:pos x="0" y="0"/>
                </a:cxn>
                <a:cxn ang="0">
                  <a:pos x="5" y="0"/>
                </a:cxn>
              </a:cxnLst>
              <a:rect l="0" t="0" r="r" b="b"/>
              <a:pathLst>
                <a:path w="6" h="2">
                  <a:moveTo>
                    <a:pt x="5" y="0"/>
                  </a:moveTo>
                  <a:lnTo>
                    <a:pt x="5" y="1"/>
                  </a:lnTo>
                  <a:lnTo>
                    <a:pt x="0" y="1"/>
                  </a:lnTo>
                  <a:lnTo>
                    <a:pt x="0" y="0"/>
                  </a:lnTo>
                  <a:lnTo>
                    <a:pt x="5" y="0"/>
                  </a:lnTo>
                </a:path>
              </a:pathLst>
            </a:custGeom>
            <a:solidFill>
              <a:srgbClr val="CFCFCF"/>
            </a:solidFill>
            <a:ln w="12700" cap="rnd" cmpd="sng">
              <a:noFill/>
              <a:prstDash val="solid"/>
              <a:round/>
              <a:headEnd type="none" w="med" len="med"/>
              <a:tailEnd type="none" w="med" len="med"/>
            </a:ln>
            <a:effectLst/>
          </p:spPr>
          <p:txBody>
            <a:bodyPr/>
            <a:lstStyle/>
            <a:p>
              <a:endParaRPr lang="en-US"/>
            </a:p>
          </p:txBody>
        </p:sp>
        <p:sp>
          <p:nvSpPr>
            <p:cNvPr id="78423" name="Freeform 599"/>
            <p:cNvSpPr>
              <a:spLocks/>
            </p:cNvSpPr>
            <p:nvPr/>
          </p:nvSpPr>
          <p:spPr bwMode="auto">
            <a:xfrm>
              <a:off x="1148" y="3672"/>
              <a:ext cx="6" cy="1"/>
            </a:xfrm>
            <a:custGeom>
              <a:avLst/>
              <a:gdLst/>
              <a:ahLst/>
              <a:cxnLst>
                <a:cxn ang="0">
                  <a:pos x="5" y="0"/>
                </a:cxn>
                <a:cxn ang="0">
                  <a:pos x="5" y="0"/>
                </a:cxn>
                <a:cxn ang="0">
                  <a:pos x="0" y="0"/>
                </a:cxn>
                <a:cxn ang="0">
                  <a:pos x="0" y="0"/>
                </a:cxn>
                <a:cxn ang="0">
                  <a:pos x="5" y="0"/>
                </a:cxn>
              </a:cxnLst>
              <a:rect l="0" t="0" r="r" b="b"/>
              <a:pathLst>
                <a:path w="6" h="1">
                  <a:moveTo>
                    <a:pt x="5" y="0"/>
                  </a:moveTo>
                  <a:lnTo>
                    <a:pt x="5" y="0"/>
                  </a:lnTo>
                  <a:lnTo>
                    <a:pt x="0" y="0"/>
                  </a:lnTo>
                  <a:lnTo>
                    <a:pt x="0" y="0"/>
                  </a:lnTo>
                  <a:lnTo>
                    <a:pt x="5" y="0"/>
                  </a:lnTo>
                </a:path>
              </a:pathLst>
            </a:custGeom>
            <a:solidFill>
              <a:srgbClr val="D1D1D1"/>
            </a:solidFill>
            <a:ln w="12700" cap="rnd" cmpd="sng">
              <a:noFill/>
              <a:prstDash val="solid"/>
              <a:round/>
              <a:headEnd type="none" w="med" len="med"/>
              <a:tailEnd type="none" w="med" len="med"/>
            </a:ln>
            <a:effectLst/>
          </p:spPr>
          <p:txBody>
            <a:bodyPr/>
            <a:lstStyle/>
            <a:p>
              <a:endParaRPr lang="en-US"/>
            </a:p>
          </p:txBody>
        </p:sp>
        <p:sp>
          <p:nvSpPr>
            <p:cNvPr id="78424" name="Freeform 600"/>
            <p:cNvSpPr>
              <a:spLocks/>
            </p:cNvSpPr>
            <p:nvPr/>
          </p:nvSpPr>
          <p:spPr bwMode="auto">
            <a:xfrm>
              <a:off x="1148" y="3674"/>
              <a:ext cx="6" cy="1"/>
            </a:xfrm>
            <a:custGeom>
              <a:avLst/>
              <a:gdLst/>
              <a:ahLst/>
              <a:cxnLst>
                <a:cxn ang="0">
                  <a:pos x="5" y="0"/>
                </a:cxn>
                <a:cxn ang="0">
                  <a:pos x="5" y="0"/>
                </a:cxn>
                <a:cxn ang="0">
                  <a:pos x="0" y="0"/>
                </a:cxn>
                <a:cxn ang="0">
                  <a:pos x="0" y="0"/>
                </a:cxn>
                <a:cxn ang="0">
                  <a:pos x="5" y="0"/>
                </a:cxn>
              </a:cxnLst>
              <a:rect l="0" t="0" r="r" b="b"/>
              <a:pathLst>
                <a:path w="6" h="1">
                  <a:moveTo>
                    <a:pt x="5" y="0"/>
                  </a:moveTo>
                  <a:lnTo>
                    <a:pt x="5" y="0"/>
                  </a:lnTo>
                  <a:lnTo>
                    <a:pt x="0" y="0"/>
                  </a:lnTo>
                  <a:lnTo>
                    <a:pt x="0" y="0"/>
                  </a:lnTo>
                  <a:lnTo>
                    <a:pt x="5" y="0"/>
                  </a:lnTo>
                </a:path>
              </a:pathLst>
            </a:custGeom>
            <a:solidFill>
              <a:srgbClr val="D6D6D6"/>
            </a:solidFill>
            <a:ln w="12700" cap="rnd" cmpd="sng">
              <a:noFill/>
              <a:prstDash val="solid"/>
              <a:round/>
              <a:headEnd type="none" w="med" len="med"/>
              <a:tailEnd type="none" w="med" len="med"/>
            </a:ln>
            <a:effectLst/>
          </p:spPr>
          <p:txBody>
            <a:bodyPr/>
            <a:lstStyle/>
            <a:p>
              <a:endParaRPr lang="en-US"/>
            </a:p>
          </p:txBody>
        </p:sp>
        <p:sp>
          <p:nvSpPr>
            <p:cNvPr id="78425" name="Freeform 601"/>
            <p:cNvSpPr>
              <a:spLocks/>
            </p:cNvSpPr>
            <p:nvPr/>
          </p:nvSpPr>
          <p:spPr bwMode="auto">
            <a:xfrm>
              <a:off x="1148" y="3676"/>
              <a:ext cx="6" cy="1"/>
            </a:xfrm>
            <a:custGeom>
              <a:avLst/>
              <a:gdLst/>
              <a:ahLst/>
              <a:cxnLst>
                <a:cxn ang="0">
                  <a:pos x="5" y="0"/>
                </a:cxn>
                <a:cxn ang="0">
                  <a:pos x="5" y="0"/>
                </a:cxn>
                <a:cxn ang="0">
                  <a:pos x="0" y="0"/>
                </a:cxn>
                <a:cxn ang="0">
                  <a:pos x="0" y="0"/>
                </a:cxn>
                <a:cxn ang="0">
                  <a:pos x="5" y="0"/>
                </a:cxn>
              </a:cxnLst>
              <a:rect l="0" t="0" r="r" b="b"/>
              <a:pathLst>
                <a:path w="6" h="1">
                  <a:moveTo>
                    <a:pt x="5" y="0"/>
                  </a:moveTo>
                  <a:lnTo>
                    <a:pt x="5" y="0"/>
                  </a:lnTo>
                  <a:lnTo>
                    <a:pt x="0" y="0"/>
                  </a:lnTo>
                  <a:lnTo>
                    <a:pt x="0" y="0"/>
                  </a:lnTo>
                  <a:lnTo>
                    <a:pt x="5" y="0"/>
                  </a:lnTo>
                </a:path>
              </a:pathLst>
            </a:custGeom>
            <a:solidFill>
              <a:srgbClr val="D9D9D9"/>
            </a:solidFill>
            <a:ln w="12700" cap="rnd" cmpd="sng">
              <a:noFill/>
              <a:prstDash val="solid"/>
              <a:round/>
              <a:headEnd type="none" w="med" len="med"/>
              <a:tailEnd type="none" w="med" len="med"/>
            </a:ln>
            <a:effectLst/>
          </p:spPr>
          <p:txBody>
            <a:bodyPr/>
            <a:lstStyle/>
            <a:p>
              <a:endParaRPr lang="en-US"/>
            </a:p>
          </p:txBody>
        </p:sp>
        <p:sp>
          <p:nvSpPr>
            <p:cNvPr id="78426" name="Freeform 602"/>
            <p:cNvSpPr>
              <a:spLocks/>
            </p:cNvSpPr>
            <p:nvPr/>
          </p:nvSpPr>
          <p:spPr bwMode="auto">
            <a:xfrm>
              <a:off x="1148" y="3678"/>
              <a:ext cx="6" cy="2"/>
            </a:xfrm>
            <a:custGeom>
              <a:avLst/>
              <a:gdLst/>
              <a:ahLst/>
              <a:cxnLst>
                <a:cxn ang="0">
                  <a:pos x="5" y="0"/>
                </a:cxn>
                <a:cxn ang="0">
                  <a:pos x="5" y="1"/>
                </a:cxn>
                <a:cxn ang="0">
                  <a:pos x="0" y="1"/>
                </a:cxn>
                <a:cxn ang="0">
                  <a:pos x="0" y="0"/>
                </a:cxn>
                <a:cxn ang="0">
                  <a:pos x="5" y="0"/>
                </a:cxn>
              </a:cxnLst>
              <a:rect l="0" t="0" r="r" b="b"/>
              <a:pathLst>
                <a:path w="6" h="2">
                  <a:moveTo>
                    <a:pt x="5" y="0"/>
                  </a:moveTo>
                  <a:lnTo>
                    <a:pt x="5" y="1"/>
                  </a:lnTo>
                  <a:lnTo>
                    <a:pt x="0" y="1"/>
                  </a:lnTo>
                  <a:lnTo>
                    <a:pt x="0" y="0"/>
                  </a:lnTo>
                  <a:lnTo>
                    <a:pt x="5" y="0"/>
                  </a:lnTo>
                </a:path>
              </a:pathLst>
            </a:custGeom>
            <a:solidFill>
              <a:srgbClr val="DEDEDE"/>
            </a:solidFill>
            <a:ln w="12700" cap="rnd" cmpd="sng">
              <a:noFill/>
              <a:prstDash val="solid"/>
              <a:round/>
              <a:headEnd type="none" w="med" len="med"/>
              <a:tailEnd type="none" w="med" len="med"/>
            </a:ln>
            <a:effectLst/>
          </p:spPr>
          <p:txBody>
            <a:bodyPr/>
            <a:lstStyle/>
            <a:p>
              <a:endParaRPr lang="en-US"/>
            </a:p>
          </p:txBody>
        </p:sp>
        <p:sp>
          <p:nvSpPr>
            <p:cNvPr id="78427" name="Freeform 603"/>
            <p:cNvSpPr>
              <a:spLocks/>
            </p:cNvSpPr>
            <p:nvPr/>
          </p:nvSpPr>
          <p:spPr bwMode="auto">
            <a:xfrm>
              <a:off x="1148" y="3681"/>
              <a:ext cx="6" cy="1"/>
            </a:xfrm>
            <a:custGeom>
              <a:avLst/>
              <a:gdLst/>
              <a:ahLst/>
              <a:cxnLst>
                <a:cxn ang="0">
                  <a:pos x="5" y="0"/>
                </a:cxn>
                <a:cxn ang="0">
                  <a:pos x="5" y="0"/>
                </a:cxn>
                <a:cxn ang="0">
                  <a:pos x="0" y="0"/>
                </a:cxn>
                <a:cxn ang="0">
                  <a:pos x="0" y="0"/>
                </a:cxn>
                <a:cxn ang="0">
                  <a:pos x="5" y="0"/>
                </a:cxn>
              </a:cxnLst>
              <a:rect l="0" t="0" r="r" b="b"/>
              <a:pathLst>
                <a:path w="6" h="1">
                  <a:moveTo>
                    <a:pt x="5" y="0"/>
                  </a:moveTo>
                  <a:lnTo>
                    <a:pt x="5" y="0"/>
                  </a:lnTo>
                  <a:lnTo>
                    <a:pt x="0" y="0"/>
                  </a:lnTo>
                  <a:lnTo>
                    <a:pt x="0" y="0"/>
                  </a:lnTo>
                  <a:lnTo>
                    <a:pt x="5" y="0"/>
                  </a:lnTo>
                </a:path>
              </a:pathLst>
            </a:custGeom>
            <a:solidFill>
              <a:srgbClr val="E3E3E3"/>
            </a:solidFill>
            <a:ln w="12700" cap="rnd" cmpd="sng">
              <a:noFill/>
              <a:prstDash val="solid"/>
              <a:round/>
              <a:headEnd type="none" w="med" len="med"/>
              <a:tailEnd type="none" w="med" len="med"/>
            </a:ln>
            <a:effectLst/>
          </p:spPr>
          <p:txBody>
            <a:bodyPr/>
            <a:lstStyle/>
            <a:p>
              <a:endParaRPr lang="en-US"/>
            </a:p>
          </p:txBody>
        </p:sp>
        <p:sp>
          <p:nvSpPr>
            <p:cNvPr id="78428" name="Freeform 604"/>
            <p:cNvSpPr>
              <a:spLocks/>
            </p:cNvSpPr>
            <p:nvPr/>
          </p:nvSpPr>
          <p:spPr bwMode="auto">
            <a:xfrm>
              <a:off x="1148" y="3683"/>
              <a:ext cx="6" cy="1"/>
            </a:xfrm>
            <a:custGeom>
              <a:avLst/>
              <a:gdLst/>
              <a:ahLst/>
              <a:cxnLst>
                <a:cxn ang="0">
                  <a:pos x="5" y="0"/>
                </a:cxn>
                <a:cxn ang="0">
                  <a:pos x="5" y="0"/>
                </a:cxn>
                <a:cxn ang="0">
                  <a:pos x="0" y="0"/>
                </a:cxn>
                <a:cxn ang="0">
                  <a:pos x="0" y="0"/>
                </a:cxn>
                <a:cxn ang="0">
                  <a:pos x="5" y="0"/>
                </a:cxn>
              </a:cxnLst>
              <a:rect l="0" t="0" r="r" b="b"/>
              <a:pathLst>
                <a:path w="6" h="1">
                  <a:moveTo>
                    <a:pt x="5" y="0"/>
                  </a:moveTo>
                  <a:lnTo>
                    <a:pt x="5" y="0"/>
                  </a:lnTo>
                  <a:lnTo>
                    <a:pt x="0" y="0"/>
                  </a:lnTo>
                  <a:lnTo>
                    <a:pt x="0" y="0"/>
                  </a:lnTo>
                  <a:lnTo>
                    <a:pt x="5" y="0"/>
                  </a:lnTo>
                </a:path>
              </a:pathLst>
            </a:custGeom>
            <a:solidFill>
              <a:srgbClr val="E5E5E5"/>
            </a:solidFill>
            <a:ln w="12700" cap="rnd" cmpd="sng">
              <a:noFill/>
              <a:prstDash val="solid"/>
              <a:round/>
              <a:headEnd type="none" w="med" len="med"/>
              <a:tailEnd type="none" w="med" len="med"/>
            </a:ln>
            <a:effectLst/>
          </p:spPr>
          <p:txBody>
            <a:bodyPr/>
            <a:lstStyle/>
            <a:p>
              <a:endParaRPr lang="en-US"/>
            </a:p>
          </p:txBody>
        </p:sp>
        <p:sp>
          <p:nvSpPr>
            <p:cNvPr id="78429" name="Freeform 605"/>
            <p:cNvSpPr>
              <a:spLocks/>
            </p:cNvSpPr>
            <p:nvPr/>
          </p:nvSpPr>
          <p:spPr bwMode="auto">
            <a:xfrm>
              <a:off x="1148" y="3685"/>
              <a:ext cx="6" cy="1"/>
            </a:xfrm>
            <a:custGeom>
              <a:avLst/>
              <a:gdLst/>
              <a:ahLst/>
              <a:cxnLst>
                <a:cxn ang="0">
                  <a:pos x="5" y="0"/>
                </a:cxn>
                <a:cxn ang="0">
                  <a:pos x="5" y="0"/>
                </a:cxn>
                <a:cxn ang="0">
                  <a:pos x="0" y="0"/>
                </a:cxn>
                <a:cxn ang="0">
                  <a:pos x="0" y="0"/>
                </a:cxn>
                <a:cxn ang="0">
                  <a:pos x="5" y="0"/>
                </a:cxn>
              </a:cxnLst>
              <a:rect l="0" t="0" r="r" b="b"/>
              <a:pathLst>
                <a:path w="6" h="1">
                  <a:moveTo>
                    <a:pt x="5" y="0"/>
                  </a:moveTo>
                  <a:lnTo>
                    <a:pt x="5" y="0"/>
                  </a:lnTo>
                  <a:lnTo>
                    <a:pt x="0" y="0"/>
                  </a:lnTo>
                  <a:lnTo>
                    <a:pt x="0" y="0"/>
                  </a:lnTo>
                  <a:lnTo>
                    <a:pt x="5" y="0"/>
                  </a:lnTo>
                </a:path>
              </a:pathLst>
            </a:custGeom>
            <a:solidFill>
              <a:srgbClr val="EBEBEB"/>
            </a:solidFill>
            <a:ln w="12700" cap="rnd" cmpd="sng">
              <a:noFill/>
              <a:prstDash val="solid"/>
              <a:round/>
              <a:headEnd type="none" w="med" len="med"/>
              <a:tailEnd type="none" w="med" len="med"/>
            </a:ln>
            <a:effectLst/>
          </p:spPr>
          <p:txBody>
            <a:bodyPr/>
            <a:lstStyle/>
            <a:p>
              <a:endParaRPr lang="en-US"/>
            </a:p>
          </p:txBody>
        </p:sp>
        <p:sp>
          <p:nvSpPr>
            <p:cNvPr id="78430" name="Freeform 606"/>
            <p:cNvSpPr>
              <a:spLocks/>
            </p:cNvSpPr>
            <p:nvPr/>
          </p:nvSpPr>
          <p:spPr bwMode="auto">
            <a:xfrm>
              <a:off x="1148" y="3687"/>
              <a:ext cx="6" cy="2"/>
            </a:xfrm>
            <a:custGeom>
              <a:avLst/>
              <a:gdLst/>
              <a:ahLst/>
              <a:cxnLst>
                <a:cxn ang="0">
                  <a:pos x="5" y="0"/>
                </a:cxn>
                <a:cxn ang="0">
                  <a:pos x="5" y="1"/>
                </a:cxn>
                <a:cxn ang="0">
                  <a:pos x="0" y="1"/>
                </a:cxn>
                <a:cxn ang="0">
                  <a:pos x="0" y="0"/>
                </a:cxn>
                <a:cxn ang="0">
                  <a:pos x="5" y="0"/>
                </a:cxn>
              </a:cxnLst>
              <a:rect l="0" t="0" r="r" b="b"/>
              <a:pathLst>
                <a:path w="6" h="2">
                  <a:moveTo>
                    <a:pt x="5" y="0"/>
                  </a:moveTo>
                  <a:lnTo>
                    <a:pt x="5" y="1"/>
                  </a:lnTo>
                  <a:lnTo>
                    <a:pt x="0" y="1"/>
                  </a:lnTo>
                  <a:lnTo>
                    <a:pt x="0" y="0"/>
                  </a:lnTo>
                  <a:lnTo>
                    <a:pt x="5" y="0"/>
                  </a:lnTo>
                </a:path>
              </a:pathLst>
            </a:custGeom>
            <a:solidFill>
              <a:srgbClr val="EDEDED"/>
            </a:solidFill>
            <a:ln w="12700" cap="rnd" cmpd="sng">
              <a:noFill/>
              <a:prstDash val="solid"/>
              <a:round/>
              <a:headEnd type="none" w="med" len="med"/>
              <a:tailEnd type="none" w="med" len="med"/>
            </a:ln>
            <a:effectLst/>
          </p:spPr>
          <p:txBody>
            <a:bodyPr/>
            <a:lstStyle/>
            <a:p>
              <a:endParaRPr lang="en-US"/>
            </a:p>
          </p:txBody>
        </p:sp>
        <p:sp>
          <p:nvSpPr>
            <p:cNvPr id="78431" name="Freeform 607"/>
            <p:cNvSpPr>
              <a:spLocks/>
            </p:cNvSpPr>
            <p:nvPr/>
          </p:nvSpPr>
          <p:spPr bwMode="auto">
            <a:xfrm>
              <a:off x="1148" y="3689"/>
              <a:ext cx="6" cy="2"/>
            </a:xfrm>
            <a:custGeom>
              <a:avLst/>
              <a:gdLst/>
              <a:ahLst/>
              <a:cxnLst>
                <a:cxn ang="0">
                  <a:pos x="5" y="1"/>
                </a:cxn>
                <a:cxn ang="0">
                  <a:pos x="5" y="0"/>
                </a:cxn>
                <a:cxn ang="0">
                  <a:pos x="0" y="0"/>
                </a:cxn>
                <a:cxn ang="0">
                  <a:pos x="0" y="1"/>
                </a:cxn>
                <a:cxn ang="0">
                  <a:pos x="5" y="1"/>
                </a:cxn>
              </a:cxnLst>
              <a:rect l="0" t="0" r="r" b="b"/>
              <a:pathLst>
                <a:path w="6" h="2">
                  <a:moveTo>
                    <a:pt x="5" y="1"/>
                  </a:moveTo>
                  <a:lnTo>
                    <a:pt x="5" y="0"/>
                  </a:lnTo>
                  <a:lnTo>
                    <a:pt x="0" y="0"/>
                  </a:lnTo>
                  <a:lnTo>
                    <a:pt x="0" y="1"/>
                  </a:lnTo>
                  <a:lnTo>
                    <a:pt x="5" y="1"/>
                  </a:lnTo>
                </a:path>
              </a:pathLst>
            </a:custGeom>
            <a:solidFill>
              <a:srgbClr val="F2F2F2"/>
            </a:solidFill>
            <a:ln w="12700" cap="rnd" cmpd="sng">
              <a:noFill/>
              <a:prstDash val="solid"/>
              <a:round/>
              <a:headEnd type="none" w="med" len="med"/>
              <a:tailEnd type="none" w="med" len="med"/>
            </a:ln>
            <a:effectLst/>
          </p:spPr>
          <p:txBody>
            <a:bodyPr/>
            <a:lstStyle/>
            <a:p>
              <a:endParaRPr lang="en-US"/>
            </a:p>
          </p:txBody>
        </p:sp>
        <p:sp>
          <p:nvSpPr>
            <p:cNvPr id="78432" name="Freeform 608"/>
            <p:cNvSpPr>
              <a:spLocks/>
            </p:cNvSpPr>
            <p:nvPr/>
          </p:nvSpPr>
          <p:spPr bwMode="auto">
            <a:xfrm>
              <a:off x="1148" y="3689"/>
              <a:ext cx="6" cy="4"/>
            </a:xfrm>
            <a:custGeom>
              <a:avLst/>
              <a:gdLst/>
              <a:ahLst/>
              <a:cxnLst>
                <a:cxn ang="0">
                  <a:pos x="5" y="3"/>
                </a:cxn>
                <a:cxn ang="0">
                  <a:pos x="5" y="0"/>
                </a:cxn>
                <a:cxn ang="0">
                  <a:pos x="0" y="0"/>
                </a:cxn>
                <a:cxn ang="0">
                  <a:pos x="0" y="3"/>
                </a:cxn>
                <a:cxn ang="0">
                  <a:pos x="5" y="3"/>
                </a:cxn>
              </a:cxnLst>
              <a:rect l="0" t="0" r="r" b="b"/>
              <a:pathLst>
                <a:path w="6" h="4">
                  <a:moveTo>
                    <a:pt x="5" y="3"/>
                  </a:moveTo>
                  <a:lnTo>
                    <a:pt x="5" y="0"/>
                  </a:lnTo>
                  <a:lnTo>
                    <a:pt x="0" y="0"/>
                  </a:lnTo>
                  <a:lnTo>
                    <a:pt x="0" y="3"/>
                  </a:lnTo>
                  <a:lnTo>
                    <a:pt x="5" y="3"/>
                  </a:lnTo>
                </a:path>
              </a:pathLst>
            </a:custGeom>
            <a:solidFill>
              <a:srgbClr val="F5F5F5"/>
            </a:solidFill>
            <a:ln w="12700" cap="rnd" cmpd="sng">
              <a:noFill/>
              <a:prstDash val="solid"/>
              <a:round/>
              <a:headEnd type="none" w="med" len="med"/>
              <a:tailEnd type="none" w="med" len="med"/>
            </a:ln>
            <a:effectLst/>
          </p:spPr>
          <p:txBody>
            <a:bodyPr/>
            <a:lstStyle/>
            <a:p>
              <a:endParaRPr lang="en-US"/>
            </a:p>
          </p:txBody>
        </p:sp>
        <p:sp>
          <p:nvSpPr>
            <p:cNvPr id="78433" name="Freeform 609"/>
            <p:cNvSpPr>
              <a:spLocks/>
            </p:cNvSpPr>
            <p:nvPr/>
          </p:nvSpPr>
          <p:spPr bwMode="auto">
            <a:xfrm>
              <a:off x="1181" y="3663"/>
              <a:ext cx="4" cy="4"/>
            </a:xfrm>
            <a:custGeom>
              <a:avLst/>
              <a:gdLst/>
              <a:ahLst/>
              <a:cxnLst>
                <a:cxn ang="0">
                  <a:pos x="0" y="3"/>
                </a:cxn>
                <a:cxn ang="0">
                  <a:pos x="3" y="3"/>
                </a:cxn>
                <a:cxn ang="0">
                  <a:pos x="3" y="0"/>
                </a:cxn>
                <a:cxn ang="0">
                  <a:pos x="0" y="0"/>
                </a:cxn>
                <a:cxn ang="0">
                  <a:pos x="0" y="3"/>
                </a:cxn>
              </a:cxnLst>
              <a:rect l="0" t="0" r="r" b="b"/>
              <a:pathLst>
                <a:path w="4" h="4">
                  <a:moveTo>
                    <a:pt x="0" y="3"/>
                  </a:moveTo>
                  <a:lnTo>
                    <a:pt x="3" y="3"/>
                  </a:lnTo>
                  <a:lnTo>
                    <a:pt x="3" y="0"/>
                  </a:lnTo>
                  <a:lnTo>
                    <a:pt x="0" y="0"/>
                  </a:lnTo>
                  <a:lnTo>
                    <a:pt x="0" y="3"/>
                  </a:lnTo>
                </a:path>
              </a:pathLst>
            </a:custGeom>
            <a:solidFill>
              <a:srgbClr val="B5B5B5"/>
            </a:solidFill>
            <a:ln w="12700" cap="rnd" cmpd="sng">
              <a:noFill/>
              <a:prstDash val="solid"/>
              <a:round/>
              <a:headEnd type="none" w="med" len="med"/>
              <a:tailEnd type="none" w="med" len="med"/>
            </a:ln>
            <a:effectLst/>
          </p:spPr>
          <p:txBody>
            <a:bodyPr/>
            <a:lstStyle/>
            <a:p>
              <a:endParaRPr lang="en-US"/>
            </a:p>
          </p:txBody>
        </p:sp>
        <p:sp>
          <p:nvSpPr>
            <p:cNvPr id="78434" name="Freeform 610"/>
            <p:cNvSpPr>
              <a:spLocks/>
            </p:cNvSpPr>
            <p:nvPr/>
          </p:nvSpPr>
          <p:spPr bwMode="auto">
            <a:xfrm>
              <a:off x="1181" y="3666"/>
              <a:ext cx="4" cy="1"/>
            </a:xfrm>
            <a:custGeom>
              <a:avLst/>
              <a:gdLst/>
              <a:ahLst/>
              <a:cxnLst>
                <a:cxn ang="0">
                  <a:pos x="0" y="0"/>
                </a:cxn>
                <a:cxn ang="0">
                  <a:pos x="3" y="0"/>
                </a:cxn>
                <a:cxn ang="0">
                  <a:pos x="3" y="0"/>
                </a:cxn>
                <a:cxn ang="0">
                  <a:pos x="0" y="0"/>
                </a:cxn>
                <a:cxn ang="0">
                  <a:pos x="0" y="0"/>
                </a:cxn>
              </a:cxnLst>
              <a:rect l="0" t="0" r="r" b="b"/>
              <a:pathLst>
                <a:path w="4" h="1">
                  <a:moveTo>
                    <a:pt x="0" y="0"/>
                  </a:moveTo>
                  <a:lnTo>
                    <a:pt x="3" y="0"/>
                  </a:lnTo>
                  <a:lnTo>
                    <a:pt x="3" y="0"/>
                  </a:lnTo>
                  <a:lnTo>
                    <a:pt x="0" y="0"/>
                  </a:lnTo>
                  <a:lnTo>
                    <a:pt x="0" y="0"/>
                  </a:lnTo>
                </a:path>
              </a:pathLst>
            </a:custGeom>
            <a:solidFill>
              <a:srgbClr val="BABABA"/>
            </a:solidFill>
            <a:ln w="12700" cap="rnd" cmpd="sng">
              <a:noFill/>
              <a:prstDash val="solid"/>
              <a:round/>
              <a:headEnd type="none" w="med" len="med"/>
              <a:tailEnd type="none" w="med" len="med"/>
            </a:ln>
            <a:effectLst/>
          </p:spPr>
          <p:txBody>
            <a:bodyPr/>
            <a:lstStyle/>
            <a:p>
              <a:endParaRPr lang="en-US"/>
            </a:p>
          </p:txBody>
        </p:sp>
        <p:sp>
          <p:nvSpPr>
            <p:cNvPr id="78435" name="Freeform 611"/>
            <p:cNvSpPr>
              <a:spLocks/>
            </p:cNvSpPr>
            <p:nvPr/>
          </p:nvSpPr>
          <p:spPr bwMode="auto">
            <a:xfrm>
              <a:off x="1181" y="3667"/>
              <a:ext cx="4" cy="2"/>
            </a:xfrm>
            <a:custGeom>
              <a:avLst/>
              <a:gdLst/>
              <a:ahLst/>
              <a:cxnLst>
                <a:cxn ang="0">
                  <a:pos x="3" y="0"/>
                </a:cxn>
                <a:cxn ang="0">
                  <a:pos x="3" y="1"/>
                </a:cxn>
                <a:cxn ang="0">
                  <a:pos x="0" y="1"/>
                </a:cxn>
                <a:cxn ang="0">
                  <a:pos x="0" y="0"/>
                </a:cxn>
                <a:cxn ang="0">
                  <a:pos x="3" y="0"/>
                </a:cxn>
              </a:cxnLst>
              <a:rect l="0" t="0" r="r" b="b"/>
              <a:pathLst>
                <a:path w="4" h="2">
                  <a:moveTo>
                    <a:pt x="3" y="0"/>
                  </a:moveTo>
                  <a:lnTo>
                    <a:pt x="3" y="1"/>
                  </a:lnTo>
                  <a:lnTo>
                    <a:pt x="0" y="1"/>
                  </a:lnTo>
                  <a:lnTo>
                    <a:pt x="0" y="0"/>
                  </a:lnTo>
                  <a:lnTo>
                    <a:pt x="3" y="0"/>
                  </a:lnTo>
                </a:path>
              </a:pathLst>
            </a:custGeom>
            <a:solidFill>
              <a:srgbClr val="BFBFBF"/>
            </a:solidFill>
            <a:ln w="12700" cap="rnd" cmpd="sng">
              <a:noFill/>
              <a:prstDash val="solid"/>
              <a:round/>
              <a:headEnd type="none" w="med" len="med"/>
              <a:tailEnd type="none" w="med" len="med"/>
            </a:ln>
            <a:effectLst/>
          </p:spPr>
          <p:txBody>
            <a:bodyPr/>
            <a:lstStyle/>
            <a:p>
              <a:endParaRPr lang="en-US"/>
            </a:p>
          </p:txBody>
        </p:sp>
        <p:sp>
          <p:nvSpPr>
            <p:cNvPr id="78436" name="Freeform 612"/>
            <p:cNvSpPr>
              <a:spLocks/>
            </p:cNvSpPr>
            <p:nvPr/>
          </p:nvSpPr>
          <p:spPr bwMode="auto">
            <a:xfrm>
              <a:off x="1181" y="3670"/>
              <a:ext cx="4" cy="2"/>
            </a:xfrm>
            <a:custGeom>
              <a:avLst/>
              <a:gdLst/>
              <a:ahLst/>
              <a:cxnLst>
                <a:cxn ang="0">
                  <a:pos x="3" y="0"/>
                </a:cxn>
                <a:cxn ang="0">
                  <a:pos x="3" y="1"/>
                </a:cxn>
                <a:cxn ang="0">
                  <a:pos x="0" y="1"/>
                </a:cxn>
                <a:cxn ang="0">
                  <a:pos x="0" y="0"/>
                </a:cxn>
                <a:cxn ang="0">
                  <a:pos x="3" y="0"/>
                </a:cxn>
              </a:cxnLst>
              <a:rect l="0" t="0" r="r" b="b"/>
              <a:pathLst>
                <a:path w="4" h="2">
                  <a:moveTo>
                    <a:pt x="3" y="0"/>
                  </a:moveTo>
                  <a:lnTo>
                    <a:pt x="3" y="1"/>
                  </a:lnTo>
                  <a:lnTo>
                    <a:pt x="0" y="1"/>
                  </a:lnTo>
                  <a:lnTo>
                    <a:pt x="0" y="0"/>
                  </a:lnTo>
                  <a:lnTo>
                    <a:pt x="3" y="0"/>
                  </a:lnTo>
                </a:path>
              </a:pathLst>
            </a:custGeom>
            <a:solidFill>
              <a:srgbClr val="C2C2C2"/>
            </a:solidFill>
            <a:ln w="12700" cap="rnd" cmpd="sng">
              <a:noFill/>
              <a:prstDash val="solid"/>
              <a:round/>
              <a:headEnd type="none" w="med" len="med"/>
              <a:tailEnd type="none" w="med" len="med"/>
            </a:ln>
            <a:effectLst/>
          </p:spPr>
          <p:txBody>
            <a:bodyPr/>
            <a:lstStyle/>
            <a:p>
              <a:endParaRPr lang="en-US"/>
            </a:p>
          </p:txBody>
        </p:sp>
        <p:sp>
          <p:nvSpPr>
            <p:cNvPr id="78437" name="Freeform 613"/>
            <p:cNvSpPr>
              <a:spLocks/>
            </p:cNvSpPr>
            <p:nvPr/>
          </p:nvSpPr>
          <p:spPr bwMode="auto">
            <a:xfrm>
              <a:off x="1181" y="3672"/>
              <a:ext cx="4" cy="1"/>
            </a:xfrm>
            <a:custGeom>
              <a:avLst/>
              <a:gdLst/>
              <a:ahLst/>
              <a:cxnLst>
                <a:cxn ang="0">
                  <a:pos x="3" y="0"/>
                </a:cxn>
                <a:cxn ang="0">
                  <a:pos x="3" y="0"/>
                </a:cxn>
                <a:cxn ang="0">
                  <a:pos x="0" y="0"/>
                </a:cxn>
                <a:cxn ang="0">
                  <a:pos x="0" y="0"/>
                </a:cxn>
                <a:cxn ang="0">
                  <a:pos x="3" y="0"/>
                </a:cxn>
              </a:cxnLst>
              <a:rect l="0" t="0" r="r" b="b"/>
              <a:pathLst>
                <a:path w="4" h="1">
                  <a:moveTo>
                    <a:pt x="3" y="0"/>
                  </a:moveTo>
                  <a:lnTo>
                    <a:pt x="3" y="0"/>
                  </a:lnTo>
                  <a:lnTo>
                    <a:pt x="0" y="0"/>
                  </a:lnTo>
                  <a:lnTo>
                    <a:pt x="0" y="0"/>
                  </a:lnTo>
                  <a:lnTo>
                    <a:pt x="3" y="0"/>
                  </a:lnTo>
                </a:path>
              </a:pathLst>
            </a:custGeom>
            <a:solidFill>
              <a:srgbClr val="C7C7C7"/>
            </a:solidFill>
            <a:ln w="12700" cap="rnd" cmpd="sng">
              <a:noFill/>
              <a:prstDash val="solid"/>
              <a:round/>
              <a:headEnd type="none" w="med" len="med"/>
              <a:tailEnd type="none" w="med" len="med"/>
            </a:ln>
            <a:effectLst/>
          </p:spPr>
          <p:txBody>
            <a:bodyPr/>
            <a:lstStyle/>
            <a:p>
              <a:endParaRPr lang="en-US"/>
            </a:p>
          </p:txBody>
        </p:sp>
        <p:sp>
          <p:nvSpPr>
            <p:cNvPr id="78438" name="Freeform 614"/>
            <p:cNvSpPr>
              <a:spLocks/>
            </p:cNvSpPr>
            <p:nvPr/>
          </p:nvSpPr>
          <p:spPr bwMode="auto">
            <a:xfrm>
              <a:off x="1181" y="3675"/>
              <a:ext cx="4" cy="1"/>
            </a:xfrm>
            <a:custGeom>
              <a:avLst/>
              <a:gdLst/>
              <a:ahLst/>
              <a:cxnLst>
                <a:cxn ang="0">
                  <a:pos x="3" y="0"/>
                </a:cxn>
                <a:cxn ang="0">
                  <a:pos x="3" y="0"/>
                </a:cxn>
                <a:cxn ang="0">
                  <a:pos x="0" y="0"/>
                </a:cxn>
                <a:cxn ang="0">
                  <a:pos x="0" y="0"/>
                </a:cxn>
                <a:cxn ang="0">
                  <a:pos x="3" y="0"/>
                </a:cxn>
              </a:cxnLst>
              <a:rect l="0" t="0" r="r" b="b"/>
              <a:pathLst>
                <a:path w="4" h="1">
                  <a:moveTo>
                    <a:pt x="3" y="0"/>
                  </a:moveTo>
                  <a:lnTo>
                    <a:pt x="3" y="0"/>
                  </a:lnTo>
                  <a:lnTo>
                    <a:pt x="0" y="0"/>
                  </a:lnTo>
                  <a:lnTo>
                    <a:pt x="0" y="0"/>
                  </a:lnTo>
                  <a:lnTo>
                    <a:pt x="3" y="0"/>
                  </a:lnTo>
                </a:path>
              </a:pathLst>
            </a:custGeom>
            <a:solidFill>
              <a:srgbClr val="C9C9C9"/>
            </a:solidFill>
            <a:ln w="12700" cap="rnd" cmpd="sng">
              <a:noFill/>
              <a:prstDash val="solid"/>
              <a:round/>
              <a:headEnd type="none" w="med" len="med"/>
              <a:tailEnd type="none" w="med" len="med"/>
            </a:ln>
            <a:effectLst/>
          </p:spPr>
          <p:txBody>
            <a:bodyPr/>
            <a:lstStyle/>
            <a:p>
              <a:endParaRPr lang="en-US"/>
            </a:p>
          </p:txBody>
        </p:sp>
        <p:sp>
          <p:nvSpPr>
            <p:cNvPr id="78439" name="Freeform 615"/>
            <p:cNvSpPr>
              <a:spLocks/>
            </p:cNvSpPr>
            <p:nvPr/>
          </p:nvSpPr>
          <p:spPr bwMode="auto">
            <a:xfrm>
              <a:off x="1181" y="3676"/>
              <a:ext cx="4" cy="2"/>
            </a:xfrm>
            <a:custGeom>
              <a:avLst/>
              <a:gdLst/>
              <a:ahLst/>
              <a:cxnLst>
                <a:cxn ang="0">
                  <a:pos x="3" y="0"/>
                </a:cxn>
                <a:cxn ang="0">
                  <a:pos x="3" y="1"/>
                </a:cxn>
                <a:cxn ang="0">
                  <a:pos x="0" y="1"/>
                </a:cxn>
                <a:cxn ang="0">
                  <a:pos x="0" y="0"/>
                </a:cxn>
                <a:cxn ang="0">
                  <a:pos x="3" y="0"/>
                </a:cxn>
              </a:cxnLst>
              <a:rect l="0" t="0" r="r" b="b"/>
              <a:pathLst>
                <a:path w="4" h="2">
                  <a:moveTo>
                    <a:pt x="3" y="0"/>
                  </a:moveTo>
                  <a:lnTo>
                    <a:pt x="3" y="1"/>
                  </a:lnTo>
                  <a:lnTo>
                    <a:pt x="0" y="1"/>
                  </a:lnTo>
                  <a:lnTo>
                    <a:pt x="0" y="0"/>
                  </a:lnTo>
                  <a:lnTo>
                    <a:pt x="3" y="0"/>
                  </a:lnTo>
                </a:path>
              </a:pathLst>
            </a:custGeom>
            <a:solidFill>
              <a:srgbClr val="CFCFCF"/>
            </a:solidFill>
            <a:ln w="12700" cap="rnd" cmpd="sng">
              <a:noFill/>
              <a:prstDash val="solid"/>
              <a:round/>
              <a:headEnd type="none" w="med" len="med"/>
              <a:tailEnd type="none" w="med" len="med"/>
            </a:ln>
            <a:effectLst/>
          </p:spPr>
          <p:txBody>
            <a:bodyPr/>
            <a:lstStyle/>
            <a:p>
              <a:endParaRPr lang="en-US"/>
            </a:p>
          </p:txBody>
        </p:sp>
        <p:sp>
          <p:nvSpPr>
            <p:cNvPr id="78440" name="Freeform 616"/>
            <p:cNvSpPr>
              <a:spLocks/>
            </p:cNvSpPr>
            <p:nvPr/>
          </p:nvSpPr>
          <p:spPr bwMode="auto">
            <a:xfrm>
              <a:off x="1181" y="3679"/>
              <a:ext cx="4" cy="2"/>
            </a:xfrm>
            <a:custGeom>
              <a:avLst/>
              <a:gdLst/>
              <a:ahLst/>
              <a:cxnLst>
                <a:cxn ang="0">
                  <a:pos x="3" y="0"/>
                </a:cxn>
                <a:cxn ang="0">
                  <a:pos x="3" y="1"/>
                </a:cxn>
                <a:cxn ang="0">
                  <a:pos x="0" y="1"/>
                </a:cxn>
                <a:cxn ang="0">
                  <a:pos x="0" y="0"/>
                </a:cxn>
                <a:cxn ang="0">
                  <a:pos x="3" y="0"/>
                </a:cxn>
              </a:cxnLst>
              <a:rect l="0" t="0" r="r" b="b"/>
              <a:pathLst>
                <a:path w="4" h="2">
                  <a:moveTo>
                    <a:pt x="3" y="0"/>
                  </a:moveTo>
                  <a:lnTo>
                    <a:pt x="3" y="1"/>
                  </a:lnTo>
                  <a:lnTo>
                    <a:pt x="0" y="1"/>
                  </a:lnTo>
                  <a:lnTo>
                    <a:pt x="0" y="0"/>
                  </a:lnTo>
                  <a:lnTo>
                    <a:pt x="3" y="0"/>
                  </a:lnTo>
                </a:path>
              </a:pathLst>
            </a:custGeom>
            <a:solidFill>
              <a:srgbClr val="D1D1D1"/>
            </a:solidFill>
            <a:ln w="12700" cap="rnd" cmpd="sng">
              <a:noFill/>
              <a:prstDash val="solid"/>
              <a:round/>
              <a:headEnd type="none" w="med" len="med"/>
              <a:tailEnd type="none" w="med" len="med"/>
            </a:ln>
            <a:effectLst/>
          </p:spPr>
          <p:txBody>
            <a:bodyPr/>
            <a:lstStyle/>
            <a:p>
              <a:endParaRPr lang="en-US"/>
            </a:p>
          </p:txBody>
        </p:sp>
        <p:sp>
          <p:nvSpPr>
            <p:cNvPr id="78441" name="Freeform 617"/>
            <p:cNvSpPr>
              <a:spLocks/>
            </p:cNvSpPr>
            <p:nvPr/>
          </p:nvSpPr>
          <p:spPr bwMode="auto">
            <a:xfrm>
              <a:off x="1181" y="3681"/>
              <a:ext cx="4" cy="1"/>
            </a:xfrm>
            <a:custGeom>
              <a:avLst/>
              <a:gdLst/>
              <a:ahLst/>
              <a:cxnLst>
                <a:cxn ang="0">
                  <a:pos x="3" y="0"/>
                </a:cxn>
                <a:cxn ang="0">
                  <a:pos x="3" y="0"/>
                </a:cxn>
                <a:cxn ang="0">
                  <a:pos x="0" y="0"/>
                </a:cxn>
                <a:cxn ang="0">
                  <a:pos x="0" y="0"/>
                </a:cxn>
                <a:cxn ang="0">
                  <a:pos x="3" y="0"/>
                </a:cxn>
              </a:cxnLst>
              <a:rect l="0" t="0" r="r" b="b"/>
              <a:pathLst>
                <a:path w="4" h="1">
                  <a:moveTo>
                    <a:pt x="3" y="0"/>
                  </a:moveTo>
                  <a:lnTo>
                    <a:pt x="3" y="0"/>
                  </a:lnTo>
                  <a:lnTo>
                    <a:pt x="0" y="0"/>
                  </a:lnTo>
                  <a:lnTo>
                    <a:pt x="0" y="0"/>
                  </a:lnTo>
                  <a:lnTo>
                    <a:pt x="3" y="0"/>
                  </a:lnTo>
                </a:path>
              </a:pathLst>
            </a:custGeom>
            <a:solidFill>
              <a:srgbClr val="D6D6D6"/>
            </a:solidFill>
            <a:ln w="12700" cap="rnd" cmpd="sng">
              <a:noFill/>
              <a:prstDash val="solid"/>
              <a:round/>
              <a:headEnd type="none" w="med" len="med"/>
              <a:tailEnd type="none" w="med" len="med"/>
            </a:ln>
            <a:effectLst/>
          </p:spPr>
          <p:txBody>
            <a:bodyPr/>
            <a:lstStyle/>
            <a:p>
              <a:endParaRPr lang="en-US"/>
            </a:p>
          </p:txBody>
        </p:sp>
        <p:sp>
          <p:nvSpPr>
            <p:cNvPr id="78442" name="Freeform 618"/>
            <p:cNvSpPr>
              <a:spLocks/>
            </p:cNvSpPr>
            <p:nvPr/>
          </p:nvSpPr>
          <p:spPr bwMode="auto">
            <a:xfrm>
              <a:off x="1181" y="3683"/>
              <a:ext cx="4" cy="2"/>
            </a:xfrm>
            <a:custGeom>
              <a:avLst/>
              <a:gdLst/>
              <a:ahLst/>
              <a:cxnLst>
                <a:cxn ang="0">
                  <a:pos x="3" y="0"/>
                </a:cxn>
                <a:cxn ang="0">
                  <a:pos x="3" y="1"/>
                </a:cxn>
                <a:cxn ang="0">
                  <a:pos x="0" y="1"/>
                </a:cxn>
                <a:cxn ang="0">
                  <a:pos x="0" y="0"/>
                </a:cxn>
                <a:cxn ang="0">
                  <a:pos x="3" y="0"/>
                </a:cxn>
              </a:cxnLst>
              <a:rect l="0" t="0" r="r" b="b"/>
              <a:pathLst>
                <a:path w="4" h="2">
                  <a:moveTo>
                    <a:pt x="3" y="0"/>
                  </a:moveTo>
                  <a:lnTo>
                    <a:pt x="3" y="1"/>
                  </a:lnTo>
                  <a:lnTo>
                    <a:pt x="0" y="1"/>
                  </a:lnTo>
                  <a:lnTo>
                    <a:pt x="0" y="0"/>
                  </a:lnTo>
                  <a:lnTo>
                    <a:pt x="3" y="0"/>
                  </a:lnTo>
                </a:path>
              </a:pathLst>
            </a:custGeom>
            <a:solidFill>
              <a:srgbClr val="D9D9D9"/>
            </a:solidFill>
            <a:ln w="12700" cap="rnd" cmpd="sng">
              <a:noFill/>
              <a:prstDash val="solid"/>
              <a:round/>
              <a:headEnd type="none" w="med" len="med"/>
              <a:tailEnd type="none" w="med" len="med"/>
            </a:ln>
            <a:effectLst/>
          </p:spPr>
          <p:txBody>
            <a:bodyPr/>
            <a:lstStyle/>
            <a:p>
              <a:endParaRPr lang="en-US"/>
            </a:p>
          </p:txBody>
        </p:sp>
        <p:sp>
          <p:nvSpPr>
            <p:cNvPr id="78443" name="Freeform 619"/>
            <p:cNvSpPr>
              <a:spLocks/>
            </p:cNvSpPr>
            <p:nvPr/>
          </p:nvSpPr>
          <p:spPr bwMode="auto">
            <a:xfrm>
              <a:off x="1181" y="3685"/>
              <a:ext cx="4" cy="2"/>
            </a:xfrm>
            <a:custGeom>
              <a:avLst/>
              <a:gdLst/>
              <a:ahLst/>
              <a:cxnLst>
                <a:cxn ang="0">
                  <a:pos x="3" y="0"/>
                </a:cxn>
                <a:cxn ang="0">
                  <a:pos x="3" y="1"/>
                </a:cxn>
                <a:cxn ang="0">
                  <a:pos x="0" y="1"/>
                </a:cxn>
                <a:cxn ang="0">
                  <a:pos x="0" y="0"/>
                </a:cxn>
                <a:cxn ang="0">
                  <a:pos x="3" y="0"/>
                </a:cxn>
              </a:cxnLst>
              <a:rect l="0" t="0" r="r" b="b"/>
              <a:pathLst>
                <a:path w="4" h="2">
                  <a:moveTo>
                    <a:pt x="3" y="0"/>
                  </a:moveTo>
                  <a:lnTo>
                    <a:pt x="3" y="1"/>
                  </a:lnTo>
                  <a:lnTo>
                    <a:pt x="0" y="1"/>
                  </a:lnTo>
                  <a:lnTo>
                    <a:pt x="0" y="0"/>
                  </a:lnTo>
                  <a:lnTo>
                    <a:pt x="3" y="0"/>
                  </a:lnTo>
                </a:path>
              </a:pathLst>
            </a:custGeom>
            <a:solidFill>
              <a:srgbClr val="DEDEDE"/>
            </a:solidFill>
            <a:ln w="12700" cap="rnd" cmpd="sng">
              <a:noFill/>
              <a:prstDash val="solid"/>
              <a:round/>
              <a:headEnd type="none" w="med" len="med"/>
              <a:tailEnd type="none" w="med" len="med"/>
            </a:ln>
            <a:effectLst/>
          </p:spPr>
          <p:txBody>
            <a:bodyPr/>
            <a:lstStyle/>
            <a:p>
              <a:endParaRPr lang="en-US"/>
            </a:p>
          </p:txBody>
        </p:sp>
        <p:sp>
          <p:nvSpPr>
            <p:cNvPr id="78444" name="Freeform 620"/>
            <p:cNvSpPr>
              <a:spLocks/>
            </p:cNvSpPr>
            <p:nvPr/>
          </p:nvSpPr>
          <p:spPr bwMode="auto">
            <a:xfrm>
              <a:off x="1181" y="3688"/>
              <a:ext cx="4" cy="1"/>
            </a:xfrm>
            <a:custGeom>
              <a:avLst/>
              <a:gdLst/>
              <a:ahLst/>
              <a:cxnLst>
                <a:cxn ang="0">
                  <a:pos x="3" y="0"/>
                </a:cxn>
                <a:cxn ang="0">
                  <a:pos x="3" y="0"/>
                </a:cxn>
                <a:cxn ang="0">
                  <a:pos x="0" y="0"/>
                </a:cxn>
                <a:cxn ang="0">
                  <a:pos x="0" y="0"/>
                </a:cxn>
                <a:cxn ang="0">
                  <a:pos x="3" y="0"/>
                </a:cxn>
              </a:cxnLst>
              <a:rect l="0" t="0" r="r" b="b"/>
              <a:pathLst>
                <a:path w="4" h="1">
                  <a:moveTo>
                    <a:pt x="3" y="0"/>
                  </a:moveTo>
                  <a:lnTo>
                    <a:pt x="3" y="0"/>
                  </a:lnTo>
                  <a:lnTo>
                    <a:pt x="0" y="0"/>
                  </a:lnTo>
                  <a:lnTo>
                    <a:pt x="0" y="0"/>
                  </a:lnTo>
                  <a:lnTo>
                    <a:pt x="3" y="0"/>
                  </a:lnTo>
                </a:path>
              </a:pathLst>
            </a:custGeom>
            <a:solidFill>
              <a:srgbClr val="E3E3E3"/>
            </a:solidFill>
            <a:ln w="12700" cap="rnd" cmpd="sng">
              <a:noFill/>
              <a:prstDash val="solid"/>
              <a:round/>
              <a:headEnd type="none" w="med" len="med"/>
              <a:tailEnd type="none" w="med" len="med"/>
            </a:ln>
            <a:effectLst/>
          </p:spPr>
          <p:txBody>
            <a:bodyPr/>
            <a:lstStyle/>
            <a:p>
              <a:endParaRPr lang="en-US"/>
            </a:p>
          </p:txBody>
        </p:sp>
        <p:sp>
          <p:nvSpPr>
            <p:cNvPr id="78445" name="Freeform 621"/>
            <p:cNvSpPr>
              <a:spLocks/>
            </p:cNvSpPr>
            <p:nvPr/>
          </p:nvSpPr>
          <p:spPr bwMode="auto">
            <a:xfrm>
              <a:off x="1181" y="3690"/>
              <a:ext cx="4" cy="1"/>
            </a:xfrm>
            <a:custGeom>
              <a:avLst/>
              <a:gdLst/>
              <a:ahLst/>
              <a:cxnLst>
                <a:cxn ang="0">
                  <a:pos x="3" y="0"/>
                </a:cxn>
                <a:cxn ang="0">
                  <a:pos x="3" y="0"/>
                </a:cxn>
                <a:cxn ang="0">
                  <a:pos x="0" y="0"/>
                </a:cxn>
                <a:cxn ang="0">
                  <a:pos x="0" y="0"/>
                </a:cxn>
                <a:cxn ang="0">
                  <a:pos x="3" y="0"/>
                </a:cxn>
              </a:cxnLst>
              <a:rect l="0" t="0" r="r" b="b"/>
              <a:pathLst>
                <a:path w="4" h="1">
                  <a:moveTo>
                    <a:pt x="3" y="0"/>
                  </a:moveTo>
                  <a:lnTo>
                    <a:pt x="3" y="0"/>
                  </a:lnTo>
                  <a:lnTo>
                    <a:pt x="0" y="0"/>
                  </a:lnTo>
                  <a:lnTo>
                    <a:pt x="0" y="0"/>
                  </a:lnTo>
                  <a:lnTo>
                    <a:pt x="3" y="0"/>
                  </a:lnTo>
                </a:path>
              </a:pathLst>
            </a:custGeom>
            <a:solidFill>
              <a:srgbClr val="E5E5E5"/>
            </a:solidFill>
            <a:ln w="12700" cap="rnd" cmpd="sng">
              <a:noFill/>
              <a:prstDash val="solid"/>
              <a:round/>
              <a:headEnd type="none" w="med" len="med"/>
              <a:tailEnd type="none" w="med" len="med"/>
            </a:ln>
            <a:effectLst/>
          </p:spPr>
          <p:txBody>
            <a:bodyPr/>
            <a:lstStyle/>
            <a:p>
              <a:endParaRPr lang="en-US"/>
            </a:p>
          </p:txBody>
        </p:sp>
        <p:sp>
          <p:nvSpPr>
            <p:cNvPr id="78446" name="Freeform 622"/>
            <p:cNvSpPr>
              <a:spLocks/>
            </p:cNvSpPr>
            <p:nvPr/>
          </p:nvSpPr>
          <p:spPr bwMode="auto">
            <a:xfrm>
              <a:off x="1181" y="3692"/>
              <a:ext cx="4" cy="2"/>
            </a:xfrm>
            <a:custGeom>
              <a:avLst/>
              <a:gdLst/>
              <a:ahLst/>
              <a:cxnLst>
                <a:cxn ang="0">
                  <a:pos x="3" y="0"/>
                </a:cxn>
                <a:cxn ang="0">
                  <a:pos x="3" y="1"/>
                </a:cxn>
                <a:cxn ang="0">
                  <a:pos x="0" y="1"/>
                </a:cxn>
                <a:cxn ang="0">
                  <a:pos x="0" y="0"/>
                </a:cxn>
                <a:cxn ang="0">
                  <a:pos x="3" y="0"/>
                </a:cxn>
              </a:cxnLst>
              <a:rect l="0" t="0" r="r" b="b"/>
              <a:pathLst>
                <a:path w="4" h="2">
                  <a:moveTo>
                    <a:pt x="3" y="0"/>
                  </a:moveTo>
                  <a:lnTo>
                    <a:pt x="3" y="1"/>
                  </a:lnTo>
                  <a:lnTo>
                    <a:pt x="0" y="1"/>
                  </a:lnTo>
                  <a:lnTo>
                    <a:pt x="0" y="0"/>
                  </a:lnTo>
                  <a:lnTo>
                    <a:pt x="3" y="0"/>
                  </a:lnTo>
                </a:path>
              </a:pathLst>
            </a:custGeom>
            <a:solidFill>
              <a:srgbClr val="EBEBEB"/>
            </a:solidFill>
            <a:ln w="12700" cap="rnd" cmpd="sng">
              <a:noFill/>
              <a:prstDash val="solid"/>
              <a:round/>
              <a:headEnd type="none" w="med" len="med"/>
              <a:tailEnd type="none" w="med" len="med"/>
            </a:ln>
            <a:effectLst/>
          </p:spPr>
          <p:txBody>
            <a:bodyPr/>
            <a:lstStyle/>
            <a:p>
              <a:endParaRPr lang="en-US"/>
            </a:p>
          </p:txBody>
        </p:sp>
        <p:sp>
          <p:nvSpPr>
            <p:cNvPr id="78447" name="Freeform 623"/>
            <p:cNvSpPr>
              <a:spLocks/>
            </p:cNvSpPr>
            <p:nvPr/>
          </p:nvSpPr>
          <p:spPr bwMode="auto">
            <a:xfrm>
              <a:off x="1181" y="3694"/>
              <a:ext cx="4" cy="2"/>
            </a:xfrm>
            <a:custGeom>
              <a:avLst/>
              <a:gdLst/>
              <a:ahLst/>
              <a:cxnLst>
                <a:cxn ang="0">
                  <a:pos x="3" y="0"/>
                </a:cxn>
                <a:cxn ang="0">
                  <a:pos x="3" y="1"/>
                </a:cxn>
                <a:cxn ang="0">
                  <a:pos x="0" y="1"/>
                </a:cxn>
                <a:cxn ang="0">
                  <a:pos x="0" y="0"/>
                </a:cxn>
                <a:cxn ang="0">
                  <a:pos x="3" y="0"/>
                </a:cxn>
              </a:cxnLst>
              <a:rect l="0" t="0" r="r" b="b"/>
              <a:pathLst>
                <a:path w="4" h="2">
                  <a:moveTo>
                    <a:pt x="3" y="0"/>
                  </a:moveTo>
                  <a:lnTo>
                    <a:pt x="3" y="1"/>
                  </a:lnTo>
                  <a:lnTo>
                    <a:pt x="0" y="1"/>
                  </a:lnTo>
                  <a:lnTo>
                    <a:pt x="0" y="0"/>
                  </a:lnTo>
                  <a:lnTo>
                    <a:pt x="3" y="0"/>
                  </a:lnTo>
                </a:path>
              </a:pathLst>
            </a:custGeom>
            <a:solidFill>
              <a:srgbClr val="EDEDED"/>
            </a:solidFill>
            <a:ln w="12700" cap="rnd" cmpd="sng">
              <a:noFill/>
              <a:prstDash val="solid"/>
              <a:round/>
              <a:headEnd type="none" w="med" len="med"/>
              <a:tailEnd type="none" w="med" len="med"/>
            </a:ln>
            <a:effectLst/>
          </p:spPr>
          <p:txBody>
            <a:bodyPr/>
            <a:lstStyle/>
            <a:p>
              <a:endParaRPr lang="en-US"/>
            </a:p>
          </p:txBody>
        </p:sp>
        <p:sp>
          <p:nvSpPr>
            <p:cNvPr id="78448" name="Freeform 624"/>
            <p:cNvSpPr>
              <a:spLocks/>
            </p:cNvSpPr>
            <p:nvPr/>
          </p:nvSpPr>
          <p:spPr bwMode="auto">
            <a:xfrm>
              <a:off x="1181" y="3696"/>
              <a:ext cx="4" cy="2"/>
            </a:xfrm>
            <a:custGeom>
              <a:avLst/>
              <a:gdLst/>
              <a:ahLst/>
              <a:cxnLst>
                <a:cxn ang="0">
                  <a:pos x="3" y="1"/>
                </a:cxn>
                <a:cxn ang="0">
                  <a:pos x="3" y="0"/>
                </a:cxn>
                <a:cxn ang="0">
                  <a:pos x="0" y="0"/>
                </a:cxn>
                <a:cxn ang="0">
                  <a:pos x="0" y="1"/>
                </a:cxn>
                <a:cxn ang="0">
                  <a:pos x="3" y="1"/>
                </a:cxn>
              </a:cxnLst>
              <a:rect l="0" t="0" r="r" b="b"/>
              <a:pathLst>
                <a:path w="4" h="2">
                  <a:moveTo>
                    <a:pt x="3" y="1"/>
                  </a:moveTo>
                  <a:lnTo>
                    <a:pt x="3" y="0"/>
                  </a:lnTo>
                  <a:lnTo>
                    <a:pt x="0" y="0"/>
                  </a:lnTo>
                  <a:lnTo>
                    <a:pt x="0" y="1"/>
                  </a:lnTo>
                  <a:lnTo>
                    <a:pt x="3" y="1"/>
                  </a:lnTo>
                </a:path>
              </a:pathLst>
            </a:custGeom>
            <a:solidFill>
              <a:srgbClr val="F2F2F2"/>
            </a:solidFill>
            <a:ln w="12700" cap="rnd" cmpd="sng">
              <a:noFill/>
              <a:prstDash val="solid"/>
              <a:round/>
              <a:headEnd type="none" w="med" len="med"/>
              <a:tailEnd type="none" w="med" len="med"/>
            </a:ln>
            <a:effectLst/>
          </p:spPr>
          <p:txBody>
            <a:bodyPr/>
            <a:lstStyle/>
            <a:p>
              <a:endParaRPr lang="en-US"/>
            </a:p>
          </p:txBody>
        </p:sp>
        <p:sp>
          <p:nvSpPr>
            <p:cNvPr id="78449" name="Freeform 625"/>
            <p:cNvSpPr>
              <a:spLocks/>
            </p:cNvSpPr>
            <p:nvPr/>
          </p:nvSpPr>
          <p:spPr bwMode="auto">
            <a:xfrm>
              <a:off x="1181" y="3696"/>
              <a:ext cx="4" cy="4"/>
            </a:xfrm>
            <a:custGeom>
              <a:avLst/>
              <a:gdLst/>
              <a:ahLst/>
              <a:cxnLst>
                <a:cxn ang="0">
                  <a:pos x="3" y="3"/>
                </a:cxn>
                <a:cxn ang="0">
                  <a:pos x="3" y="0"/>
                </a:cxn>
                <a:cxn ang="0">
                  <a:pos x="0" y="0"/>
                </a:cxn>
                <a:cxn ang="0">
                  <a:pos x="0" y="3"/>
                </a:cxn>
                <a:cxn ang="0">
                  <a:pos x="3" y="3"/>
                </a:cxn>
              </a:cxnLst>
              <a:rect l="0" t="0" r="r" b="b"/>
              <a:pathLst>
                <a:path w="4" h="4">
                  <a:moveTo>
                    <a:pt x="3" y="3"/>
                  </a:moveTo>
                  <a:lnTo>
                    <a:pt x="3" y="0"/>
                  </a:lnTo>
                  <a:lnTo>
                    <a:pt x="0" y="0"/>
                  </a:lnTo>
                  <a:lnTo>
                    <a:pt x="0" y="3"/>
                  </a:lnTo>
                  <a:lnTo>
                    <a:pt x="3" y="3"/>
                  </a:lnTo>
                </a:path>
              </a:pathLst>
            </a:custGeom>
            <a:solidFill>
              <a:srgbClr val="F5F5F5"/>
            </a:solidFill>
            <a:ln w="12700" cap="rnd" cmpd="sng">
              <a:noFill/>
              <a:prstDash val="solid"/>
              <a:round/>
              <a:headEnd type="none" w="med" len="med"/>
              <a:tailEnd type="none" w="med" len="med"/>
            </a:ln>
            <a:effectLst/>
          </p:spPr>
          <p:txBody>
            <a:bodyPr/>
            <a:lstStyle/>
            <a:p>
              <a:endParaRPr lang="en-US"/>
            </a:p>
          </p:txBody>
        </p:sp>
        <p:sp>
          <p:nvSpPr>
            <p:cNvPr id="78450" name="Freeform 626"/>
            <p:cNvSpPr>
              <a:spLocks/>
            </p:cNvSpPr>
            <p:nvPr/>
          </p:nvSpPr>
          <p:spPr bwMode="auto">
            <a:xfrm>
              <a:off x="1208" y="3670"/>
              <a:ext cx="1" cy="3"/>
            </a:xfrm>
            <a:custGeom>
              <a:avLst/>
              <a:gdLst/>
              <a:ahLst/>
              <a:cxnLst>
                <a:cxn ang="0">
                  <a:pos x="0" y="2"/>
                </a:cxn>
                <a:cxn ang="0">
                  <a:pos x="0" y="2"/>
                </a:cxn>
                <a:cxn ang="0">
                  <a:pos x="0" y="0"/>
                </a:cxn>
                <a:cxn ang="0">
                  <a:pos x="0" y="0"/>
                </a:cxn>
                <a:cxn ang="0">
                  <a:pos x="0" y="2"/>
                </a:cxn>
              </a:cxnLst>
              <a:rect l="0" t="0" r="r" b="b"/>
              <a:pathLst>
                <a:path w="1" h="3">
                  <a:moveTo>
                    <a:pt x="0" y="2"/>
                  </a:moveTo>
                  <a:lnTo>
                    <a:pt x="0" y="2"/>
                  </a:lnTo>
                  <a:lnTo>
                    <a:pt x="0" y="0"/>
                  </a:lnTo>
                  <a:lnTo>
                    <a:pt x="0" y="0"/>
                  </a:lnTo>
                  <a:lnTo>
                    <a:pt x="0" y="2"/>
                  </a:lnTo>
                </a:path>
              </a:pathLst>
            </a:custGeom>
            <a:solidFill>
              <a:srgbClr val="B5B5B5"/>
            </a:solidFill>
            <a:ln w="12700" cap="rnd" cmpd="sng">
              <a:noFill/>
              <a:prstDash val="solid"/>
              <a:round/>
              <a:headEnd type="none" w="med" len="med"/>
              <a:tailEnd type="none" w="med" len="med"/>
            </a:ln>
            <a:effectLst/>
          </p:spPr>
          <p:txBody>
            <a:bodyPr/>
            <a:lstStyle/>
            <a:p>
              <a:endParaRPr lang="en-US"/>
            </a:p>
          </p:txBody>
        </p:sp>
        <p:sp>
          <p:nvSpPr>
            <p:cNvPr id="78451" name="Freeform 627"/>
            <p:cNvSpPr>
              <a:spLocks/>
            </p:cNvSpPr>
            <p:nvPr/>
          </p:nvSpPr>
          <p:spPr bwMode="auto">
            <a:xfrm>
              <a:off x="1208" y="3672"/>
              <a:ext cx="1" cy="1"/>
            </a:xfrm>
            <a:custGeom>
              <a:avLst/>
              <a:gdLst/>
              <a:ahLst/>
              <a:cxnLst>
                <a:cxn ang="0">
                  <a:pos x="0" y="0"/>
                </a:cxn>
                <a:cxn ang="0">
                  <a:pos x="0" y="0"/>
                </a:cxn>
                <a:cxn ang="0">
                  <a:pos x="0" y="0"/>
                </a:cxn>
                <a:cxn ang="0">
                  <a:pos x="0" y="0"/>
                </a:cxn>
                <a:cxn ang="0">
                  <a:pos x="0" y="0"/>
                </a:cxn>
              </a:cxnLst>
              <a:rect l="0" t="0" r="r" b="b"/>
              <a:pathLst>
                <a:path w="1" h="1">
                  <a:moveTo>
                    <a:pt x="0" y="0"/>
                  </a:moveTo>
                  <a:lnTo>
                    <a:pt x="0" y="0"/>
                  </a:lnTo>
                  <a:lnTo>
                    <a:pt x="0" y="0"/>
                  </a:lnTo>
                  <a:lnTo>
                    <a:pt x="0" y="0"/>
                  </a:lnTo>
                  <a:lnTo>
                    <a:pt x="0" y="0"/>
                  </a:lnTo>
                </a:path>
              </a:pathLst>
            </a:custGeom>
            <a:solidFill>
              <a:srgbClr val="BABABA"/>
            </a:solidFill>
            <a:ln w="12700" cap="rnd" cmpd="sng">
              <a:noFill/>
              <a:prstDash val="solid"/>
              <a:round/>
              <a:headEnd type="none" w="med" len="med"/>
              <a:tailEnd type="none" w="med" len="med"/>
            </a:ln>
            <a:effectLst/>
          </p:spPr>
          <p:txBody>
            <a:bodyPr/>
            <a:lstStyle/>
            <a:p>
              <a:endParaRPr lang="en-US"/>
            </a:p>
          </p:txBody>
        </p:sp>
        <p:sp>
          <p:nvSpPr>
            <p:cNvPr id="78452" name="Freeform 628"/>
            <p:cNvSpPr>
              <a:spLocks/>
            </p:cNvSpPr>
            <p:nvPr/>
          </p:nvSpPr>
          <p:spPr bwMode="auto">
            <a:xfrm>
              <a:off x="1208" y="3674"/>
              <a:ext cx="1" cy="2"/>
            </a:xfrm>
            <a:custGeom>
              <a:avLst/>
              <a:gdLst/>
              <a:ahLst/>
              <a:cxnLst>
                <a:cxn ang="0">
                  <a:pos x="0" y="0"/>
                </a:cxn>
                <a:cxn ang="0">
                  <a:pos x="0" y="1"/>
                </a:cxn>
                <a:cxn ang="0">
                  <a:pos x="0" y="1"/>
                </a:cxn>
                <a:cxn ang="0">
                  <a:pos x="0" y="0"/>
                </a:cxn>
                <a:cxn ang="0">
                  <a:pos x="0" y="0"/>
                </a:cxn>
              </a:cxnLst>
              <a:rect l="0" t="0" r="r" b="b"/>
              <a:pathLst>
                <a:path w="1" h="2">
                  <a:moveTo>
                    <a:pt x="0" y="0"/>
                  </a:moveTo>
                  <a:lnTo>
                    <a:pt x="0" y="1"/>
                  </a:lnTo>
                  <a:lnTo>
                    <a:pt x="0" y="1"/>
                  </a:lnTo>
                  <a:lnTo>
                    <a:pt x="0" y="0"/>
                  </a:lnTo>
                  <a:lnTo>
                    <a:pt x="0" y="0"/>
                  </a:lnTo>
                </a:path>
              </a:pathLst>
            </a:custGeom>
            <a:solidFill>
              <a:srgbClr val="BFBFBF"/>
            </a:solidFill>
            <a:ln w="12700" cap="rnd" cmpd="sng">
              <a:noFill/>
              <a:prstDash val="solid"/>
              <a:round/>
              <a:headEnd type="none" w="med" len="med"/>
              <a:tailEnd type="none" w="med" len="med"/>
            </a:ln>
            <a:effectLst/>
          </p:spPr>
          <p:txBody>
            <a:bodyPr/>
            <a:lstStyle/>
            <a:p>
              <a:endParaRPr lang="en-US"/>
            </a:p>
          </p:txBody>
        </p:sp>
        <p:sp>
          <p:nvSpPr>
            <p:cNvPr id="78453" name="Freeform 629"/>
            <p:cNvSpPr>
              <a:spLocks/>
            </p:cNvSpPr>
            <p:nvPr/>
          </p:nvSpPr>
          <p:spPr bwMode="auto">
            <a:xfrm>
              <a:off x="1208" y="3676"/>
              <a:ext cx="1" cy="2"/>
            </a:xfrm>
            <a:custGeom>
              <a:avLst/>
              <a:gdLst/>
              <a:ahLst/>
              <a:cxnLst>
                <a:cxn ang="0">
                  <a:pos x="0" y="0"/>
                </a:cxn>
                <a:cxn ang="0">
                  <a:pos x="0" y="1"/>
                </a:cxn>
                <a:cxn ang="0">
                  <a:pos x="0" y="1"/>
                </a:cxn>
                <a:cxn ang="0">
                  <a:pos x="0" y="0"/>
                </a:cxn>
                <a:cxn ang="0">
                  <a:pos x="0" y="0"/>
                </a:cxn>
              </a:cxnLst>
              <a:rect l="0" t="0" r="r" b="b"/>
              <a:pathLst>
                <a:path w="1" h="2">
                  <a:moveTo>
                    <a:pt x="0" y="0"/>
                  </a:moveTo>
                  <a:lnTo>
                    <a:pt x="0" y="1"/>
                  </a:lnTo>
                  <a:lnTo>
                    <a:pt x="0" y="1"/>
                  </a:lnTo>
                  <a:lnTo>
                    <a:pt x="0" y="0"/>
                  </a:lnTo>
                  <a:lnTo>
                    <a:pt x="0" y="0"/>
                  </a:lnTo>
                </a:path>
              </a:pathLst>
            </a:custGeom>
            <a:solidFill>
              <a:srgbClr val="C2C2C2"/>
            </a:solidFill>
            <a:ln w="12700" cap="rnd" cmpd="sng">
              <a:noFill/>
              <a:prstDash val="solid"/>
              <a:round/>
              <a:headEnd type="none" w="med" len="med"/>
              <a:tailEnd type="none" w="med" len="med"/>
            </a:ln>
            <a:effectLst/>
          </p:spPr>
          <p:txBody>
            <a:bodyPr/>
            <a:lstStyle/>
            <a:p>
              <a:endParaRPr lang="en-US"/>
            </a:p>
          </p:txBody>
        </p:sp>
        <p:sp>
          <p:nvSpPr>
            <p:cNvPr id="78454" name="Freeform 630"/>
            <p:cNvSpPr>
              <a:spLocks/>
            </p:cNvSpPr>
            <p:nvPr/>
          </p:nvSpPr>
          <p:spPr bwMode="auto">
            <a:xfrm>
              <a:off x="1208" y="3679"/>
              <a:ext cx="1" cy="1"/>
            </a:xfrm>
            <a:custGeom>
              <a:avLst/>
              <a:gdLst/>
              <a:ahLst/>
              <a:cxnLst>
                <a:cxn ang="0">
                  <a:pos x="0" y="0"/>
                </a:cxn>
                <a:cxn ang="0">
                  <a:pos x="0" y="0"/>
                </a:cxn>
                <a:cxn ang="0">
                  <a:pos x="0" y="0"/>
                </a:cxn>
                <a:cxn ang="0">
                  <a:pos x="0" y="0"/>
                </a:cxn>
                <a:cxn ang="0">
                  <a:pos x="0" y="0"/>
                </a:cxn>
              </a:cxnLst>
              <a:rect l="0" t="0" r="r" b="b"/>
              <a:pathLst>
                <a:path w="1" h="1">
                  <a:moveTo>
                    <a:pt x="0" y="0"/>
                  </a:moveTo>
                  <a:lnTo>
                    <a:pt x="0" y="0"/>
                  </a:lnTo>
                  <a:lnTo>
                    <a:pt x="0" y="0"/>
                  </a:lnTo>
                  <a:lnTo>
                    <a:pt x="0" y="0"/>
                  </a:lnTo>
                  <a:lnTo>
                    <a:pt x="0" y="0"/>
                  </a:lnTo>
                </a:path>
              </a:pathLst>
            </a:custGeom>
            <a:solidFill>
              <a:srgbClr val="C7C7C7"/>
            </a:solidFill>
            <a:ln w="12700" cap="rnd" cmpd="sng">
              <a:noFill/>
              <a:prstDash val="solid"/>
              <a:round/>
              <a:headEnd type="none" w="med" len="med"/>
              <a:tailEnd type="none" w="med" len="med"/>
            </a:ln>
            <a:effectLst/>
          </p:spPr>
          <p:txBody>
            <a:bodyPr/>
            <a:lstStyle/>
            <a:p>
              <a:endParaRPr lang="en-US"/>
            </a:p>
          </p:txBody>
        </p:sp>
        <p:sp>
          <p:nvSpPr>
            <p:cNvPr id="78455" name="Freeform 631"/>
            <p:cNvSpPr>
              <a:spLocks/>
            </p:cNvSpPr>
            <p:nvPr/>
          </p:nvSpPr>
          <p:spPr bwMode="auto">
            <a:xfrm>
              <a:off x="1208" y="3681"/>
              <a:ext cx="1" cy="1"/>
            </a:xfrm>
            <a:custGeom>
              <a:avLst/>
              <a:gdLst/>
              <a:ahLst/>
              <a:cxnLst>
                <a:cxn ang="0">
                  <a:pos x="0" y="0"/>
                </a:cxn>
                <a:cxn ang="0">
                  <a:pos x="0" y="0"/>
                </a:cxn>
                <a:cxn ang="0">
                  <a:pos x="0" y="0"/>
                </a:cxn>
                <a:cxn ang="0">
                  <a:pos x="0" y="0"/>
                </a:cxn>
                <a:cxn ang="0">
                  <a:pos x="0" y="0"/>
                </a:cxn>
              </a:cxnLst>
              <a:rect l="0" t="0" r="r" b="b"/>
              <a:pathLst>
                <a:path w="1" h="1">
                  <a:moveTo>
                    <a:pt x="0" y="0"/>
                  </a:moveTo>
                  <a:lnTo>
                    <a:pt x="0" y="0"/>
                  </a:lnTo>
                  <a:lnTo>
                    <a:pt x="0" y="0"/>
                  </a:lnTo>
                  <a:lnTo>
                    <a:pt x="0" y="0"/>
                  </a:lnTo>
                  <a:lnTo>
                    <a:pt x="0" y="0"/>
                  </a:lnTo>
                </a:path>
              </a:pathLst>
            </a:custGeom>
            <a:solidFill>
              <a:srgbClr val="C9C9C9"/>
            </a:solidFill>
            <a:ln w="12700" cap="rnd" cmpd="sng">
              <a:noFill/>
              <a:prstDash val="solid"/>
              <a:round/>
              <a:headEnd type="none" w="med" len="med"/>
              <a:tailEnd type="none" w="med" len="med"/>
            </a:ln>
            <a:effectLst/>
          </p:spPr>
          <p:txBody>
            <a:bodyPr/>
            <a:lstStyle/>
            <a:p>
              <a:endParaRPr lang="en-US"/>
            </a:p>
          </p:txBody>
        </p:sp>
        <p:sp>
          <p:nvSpPr>
            <p:cNvPr id="78456" name="Freeform 632"/>
            <p:cNvSpPr>
              <a:spLocks/>
            </p:cNvSpPr>
            <p:nvPr/>
          </p:nvSpPr>
          <p:spPr bwMode="auto">
            <a:xfrm>
              <a:off x="1208" y="3683"/>
              <a:ext cx="1" cy="2"/>
            </a:xfrm>
            <a:custGeom>
              <a:avLst/>
              <a:gdLst/>
              <a:ahLst/>
              <a:cxnLst>
                <a:cxn ang="0">
                  <a:pos x="0" y="0"/>
                </a:cxn>
                <a:cxn ang="0">
                  <a:pos x="0" y="1"/>
                </a:cxn>
                <a:cxn ang="0">
                  <a:pos x="0" y="1"/>
                </a:cxn>
                <a:cxn ang="0">
                  <a:pos x="0" y="0"/>
                </a:cxn>
                <a:cxn ang="0">
                  <a:pos x="0" y="0"/>
                </a:cxn>
              </a:cxnLst>
              <a:rect l="0" t="0" r="r" b="b"/>
              <a:pathLst>
                <a:path w="1" h="2">
                  <a:moveTo>
                    <a:pt x="0" y="0"/>
                  </a:moveTo>
                  <a:lnTo>
                    <a:pt x="0" y="1"/>
                  </a:lnTo>
                  <a:lnTo>
                    <a:pt x="0" y="1"/>
                  </a:lnTo>
                  <a:lnTo>
                    <a:pt x="0" y="0"/>
                  </a:lnTo>
                  <a:lnTo>
                    <a:pt x="0" y="0"/>
                  </a:lnTo>
                </a:path>
              </a:pathLst>
            </a:custGeom>
            <a:solidFill>
              <a:srgbClr val="CFCFCF"/>
            </a:solidFill>
            <a:ln w="12700" cap="rnd" cmpd="sng">
              <a:noFill/>
              <a:prstDash val="solid"/>
              <a:round/>
              <a:headEnd type="none" w="med" len="med"/>
              <a:tailEnd type="none" w="med" len="med"/>
            </a:ln>
            <a:effectLst/>
          </p:spPr>
          <p:txBody>
            <a:bodyPr/>
            <a:lstStyle/>
            <a:p>
              <a:endParaRPr lang="en-US"/>
            </a:p>
          </p:txBody>
        </p:sp>
        <p:sp>
          <p:nvSpPr>
            <p:cNvPr id="78457" name="Freeform 633"/>
            <p:cNvSpPr>
              <a:spLocks/>
            </p:cNvSpPr>
            <p:nvPr/>
          </p:nvSpPr>
          <p:spPr bwMode="auto">
            <a:xfrm>
              <a:off x="1208" y="3685"/>
              <a:ext cx="1" cy="2"/>
            </a:xfrm>
            <a:custGeom>
              <a:avLst/>
              <a:gdLst/>
              <a:ahLst/>
              <a:cxnLst>
                <a:cxn ang="0">
                  <a:pos x="0" y="0"/>
                </a:cxn>
                <a:cxn ang="0">
                  <a:pos x="0" y="1"/>
                </a:cxn>
                <a:cxn ang="0">
                  <a:pos x="0" y="1"/>
                </a:cxn>
                <a:cxn ang="0">
                  <a:pos x="0" y="0"/>
                </a:cxn>
                <a:cxn ang="0">
                  <a:pos x="0" y="0"/>
                </a:cxn>
              </a:cxnLst>
              <a:rect l="0" t="0" r="r" b="b"/>
              <a:pathLst>
                <a:path w="1" h="2">
                  <a:moveTo>
                    <a:pt x="0" y="0"/>
                  </a:moveTo>
                  <a:lnTo>
                    <a:pt x="0" y="1"/>
                  </a:lnTo>
                  <a:lnTo>
                    <a:pt x="0" y="1"/>
                  </a:lnTo>
                  <a:lnTo>
                    <a:pt x="0" y="0"/>
                  </a:lnTo>
                  <a:lnTo>
                    <a:pt x="0" y="0"/>
                  </a:lnTo>
                </a:path>
              </a:pathLst>
            </a:custGeom>
            <a:solidFill>
              <a:srgbClr val="D1D1D1"/>
            </a:solidFill>
            <a:ln w="12700" cap="rnd" cmpd="sng">
              <a:noFill/>
              <a:prstDash val="solid"/>
              <a:round/>
              <a:headEnd type="none" w="med" len="med"/>
              <a:tailEnd type="none" w="med" len="med"/>
            </a:ln>
            <a:effectLst/>
          </p:spPr>
          <p:txBody>
            <a:bodyPr/>
            <a:lstStyle/>
            <a:p>
              <a:endParaRPr lang="en-US"/>
            </a:p>
          </p:txBody>
        </p:sp>
        <p:sp>
          <p:nvSpPr>
            <p:cNvPr id="78458" name="Freeform 634"/>
            <p:cNvSpPr>
              <a:spLocks/>
            </p:cNvSpPr>
            <p:nvPr/>
          </p:nvSpPr>
          <p:spPr bwMode="auto">
            <a:xfrm>
              <a:off x="1208" y="3688"/>
              <a:ext cx="1" cy="1"/>
            </a:xfrm>
            <a:custGeom>
              <a:avLst/>
              <a:gdLst/>
              <a:ahLst/>
              <a:cxnLst>
                <a:cxn ang="0">
                  <a:pos x="0" y="0"/>
                </a:cxn>
                <a:cxn ang="0">
                  <a:pos x="0" y="0"/>
                </a:cxn>
                <a:cxn ang="0">
                  <a:pos x="0" y="0"/>
                </a:cxn>
                <a:cxn ang="0">
                  <a:pos x="0" y="0"/>
                </a:cxn>
                <a:cxn ang="0">
                  <a:pos x="0" y="0"/>
                </a:cxn>
              </a:cxnLst>
              <a:rect l="0" t="0" r="r" b="b"/>
              <a:pathLst>
                <a:path w="1" h="1">
                  <a:moveTo>
                    <a:pt x="0" y="0"/>
                  </a:moveTo>
                  <a:lnTo>
                    <a:pt x="0" y="0"/>
                  </a:lnTo>
                  <a:lnTo>
                    <a:pt x="0" y="0"/>
                  </a:lnTo>
                  <a:lnTo>
                    <a:pt x="0" y="0"/>
                  </a:lnTo>
                  <a:lnTo>
                    <a:pt x="0" y="0"/>
                  </a:lnTo>
                </a:path>
              </a:pathLst>
            </a:custGeom>
            <a:solidFill>
              <a:srgbClr val="D6D6D6"/>
            </a:solidFill>
            <a:ln w="12700" cap="rnd" cmpd="sng">
              <a:noFill/>
              <a:prstDash val="solid"/>
              <a:round/>
              <a:headEnd type="none" w="med" len="med"/>
              <a:tailEnd type="none" w="med" len="med"/>
            </a:ln>
            <a:effectLst/>
          </p:spPr>
          <p:txBody>
            <a:bodyPr/>
            <a:lstStyle/>
            <a:p>
              <a:endParaRPr lang="en-US"/>
            </a:p>
          </p:txBody>
        </p:sp>
        <p:sp>
          <p:nvSpPr>
            <p:cNvPr id="78459" name="Freeform 635"/>
            <p:cNvSpPr>
              <a:spLocks/>
            </p:cNvSpPr>
            <p:nvPr/>
          </p:nvSpPr>
          <p:spPr bwMode="auto">
            <a:xfrm>
              <a:off x="1208" y="3690"/>
              <a:ext cx="1" cy="1"/>
            </a:xfrm>
            <a:custGeom>
              <a:avLst/>
              <a:gdLst/>
              <a:ahLst/>
              <a:cxnLst>
                <a:cxn ang="0">
                  <a:pos x="0" y="0"/>
                </a:cxn>
                <a:cxn ang="0">
                  <a:pos x="0" y="0"/>
                </a:cxn>
                <a:cxn ang="0">
                  <a:pos x="0" y="0"/>
                </a:cxn>
                <a:cxn ang="0">
                  <a:pos x="0" y="0"/>
                </a:cxn>
                <a:cxn ang="0">
                  <a:pos x="0" y="0"/>
                </a:cxn>
              </a:cxnLst>
              <a:rect l="0" t="0" r="r" b="b"/>
              <a:pathLst>
                <a:path w="1" h="1">
                  <a:moveTo>
                    <a:pt x="0" y="0"/>
                  </a:moveTo>
                  <a:lnTo>
                    <a:pt x="0" y="0"/>
                  </a:lnTo>
                  <a:lnTo>
                    <a:pt x="0" y="0"/>
                  </a:lnTo>
                  <a:lnTo>
                    <a:pt x="0" y="0"/>
                  </a:lnTo>
                  <a:lnTo>
                    <a:pt x="0" y="0"/>
                  </a:lnTo>
                </a:path>
              </a:pathLst>
            </a:custGeom>
            <a:solidFill>
              <a:srgbClr val="D9D9D9"/>
            </a:solidFill>
            <a:ln w="12700" cap="rnd" cmpd="sng">
              <a:noFill/>
              <a:prstDash val="solid"/>
              <a:round/>
              <a:headEnd type="none" w="med" len="med"/>
              <a:tailEnd type="none" w="med" len="med"/>
            </a:ln>
            <a:effectLst/>
          </p:spPr>
          <p:txBody>
            <a:bodyPr/>
            <a:lstStyle/>
            <a:p>
              <a:endParaRPr lang="en-US"/>
            </a:p>
          </p:txBody>
        </p:sp>
        <p:sp>
          <p:nvSpPr>
            <p:cNvPr id="78460" name="Freeform 636"/>
            <p:cNvSpPr>
              <a:spLocks/>
            </p:cNvSpPr>
            <p:nvPr/>
          </p:nvSpPr>
          <p:spPr bwMode="auto">
            <a:xfrm>
              <a:off x="1208" y="3692"/>
              <a:ext cx="1" cy="2"/>
            </a:xfrm>
            <a:custGeom>
              <a:avLst/>
              <a:gdLst/>
              <a:ahLst/>
              <a:cxnLst>
                <a:cxn ang="0">
                  <a:pos x="0" y="0"/>
                </a:cxn>
                <a:cxn ang="0">
                  <a:pos x="0" y="1"/>
                </a:cxn>
                <a:cxn ang="0">
                  <a:pos x="0" y="1"/>
                </a:cxn>
                <a:cxn ang="0">
                  <a:pos x="0" y="0"/>
                </a:cxn>
                <a:cxn ang="0">
                  <a:pos x="0" y="0"/>
                </a:cxn>
              </a:cxnLst>
              <a:rect l="0" t="0" r="r" b="b"/>
              <a:pathLst>
                <a:path w="1" h="2">
                  <a:moveTo>
                    <a:pt x="0" y="0"/>
                  </a:moveTo>
                  <a:lnTo>
                    <a:pt x="0" y="1"/>
                  </a:lnTo>
                  <a:lnTo>
                    <a:pt x="0" y="1"/>
                  </a:lnTo>
                  <a:lnTo>
                    <a:pt x="0" y="0"/>
                  </a:lnTo>
                  <a:lnTo>
                    <a:pt x="0" y="0"/>
                  </a:lnTo>
                </a:path>
              </a:pathLst>
            </a:custGeom>
            <a:solidFill>
              <a:srgbClr val="DEDEDE"/>
            </a:solidFill>
            <a:ln w="12700" cap="rnd" cmpd="sng">
              <a:noFill/>
              <a:prstDash val="solid"/>
              <a:round/>
              <a:headEnd type="none" w="med" len="med"/>
              <a:tailEnd type="none" w="med" len="med"/>
            </a:ln>
            <a:effectLst/>
          </p:spPr>
          <p:txBody>
            <a:bodyPr/>
            <a:lstStyle/>
            <a:p>
              <a:endParaRPr lang="en-US"/>
            </a:p>
          </p:txBody>
        </p:sp>
        <p:sp>
          <p:nvSpPr>
            <p:cNvPr id="78461" name="Freeform 637"/>
            <p:cNvSpPr>
              <a:spLocks/>
            </p:cNvSpPr>
            <p:nvPr/>
          </p:nvSpPr>
          <p:spPr bwMode="auto">
            <a:xfrm>
              <a:off x="1208" y="3694"/>
              <a:ext cx="1" cy="2"/>
            </a:xfrm>
            <a:custGeom>
              <a:avLst/>
              <a:gdLst/>
              <a:ahLst/>
              <a:cxnLst>
                <a:cxn ang="0">
                  <a:pos x="0" y="0"/>
                </a:cxn>
                <a:cxn ang="0">
                  <a:pos x="0" y="1"/>
                </a:cxn>
                <a:cxn ang="0">
                  <a:pos x="0" y="1"/>
                </a:cxn>
                <a:cxn ang="0">
                  <a:pos x="0" y="0"/>
                </a:cxn>
                <a:cxn ang="0">
                  <a:pos x="0" y="0"/>
                </a:cxn>
              </a:cxnLst>
              <a:rect l="0" t="0" r="r" b="b"/>
              <a:pathLst>
                <a:path w="1" h="2">
                  <a:moveTo>
                    <a:pt x="0" y="0"/>
                  </a:moveTo>
                  <a:lnTo>
                    <a:pt x="0" y="1"/>
                  </a:lnTo>
                  <a:lnTo>
                    <a:pt x="0" y="1"/>
                  </a:lnTo>
                  <a:lnTo>
                    <a:pt x="0" y="0"/>
                  </a:lnTo>
                  <a:lnTo>
                    <a:pt x="0" y="0"/>
                  </a:lnTo>
                </a:path>
              </a:pathLst>
            </a:custGeom>
            <a:solidFill>
              <a:srgbClr val="E3E3E3"/>
            </a:solidFill>
            <a:ln w="12700" cap="rnd" cmpd="sng">
              <a:noFill/>
              <a:prstDash val="solid"/>
              <a:round/>
              <a:headEnd type="none" w="med" len="med"/>
              <a:tailEnd type="none" w="med" len="med"/>
            </a:ln>
            <a:effectLst/>
          </p:spPr>
          <p:txBody>
            <a:bodyPr/>
            <a:lstStyle/>
            <a:p>
              <a:endParaRPr lang="en-US"/>
            </a:p>
          </p:txBody>
        </p:sp>
        <p:sp>
          <p:nvSpPr>
            <p:cNvPr id="78462" name="Freeform 638"/>
            <p:cNvSpPr>
              <a:spLocks/>
            </p:cNvSpPr>
            <p:nvPr/>
          </p:nvSpPr>
          <p:spPr bwMode="auto">
            <a:xfrm>
              <a:off x="1208" y="3697"/>
              <a:ext cx="1" cy="1"/>
            </a:xfrm>
            <a:custGeom>
              <a:avLst/>
              <a:gdLst/>
              <a:ahLst/>
              <a:cxnLst>
                <a:cxn ang="0">
                  <a:pos x="0" y="0"/>
                </a:cxn>
                <a:cxn ang="0">
                  <a:pos x="0" y="0"/>
                </a:cxn>
                <a:cxn ang="0">
                  <a:pos x="0" y="0"/>
                </a:cxn>
                <a:cxn ang="0">
                  <a:pos x="0" y="0"/>
                </a:cxn>
                <a:cxn ang="0">
                  <a:pos x="0" y="0"/>
                </a:cxn>
              </a:cxnLst>
              <a:rect l="0" t="0" r="r" b="b"/>
              <a:pathLst>
                <a:path w="1" h="1">
                  <a:moveTo>
                    <a:pt x="0" y="0"/>
                  </a:moveTo>
                  <a:lnTo>
                    <a:pt x="0" y="0"/>
                  </a:lnTo>
                  <a:lnTo>
                    <a:pt x="0" y="0"/>
                  </a:lnTo>
                  <a:lnTo>
                    <a:pt x="0" y="0"/>
                  </a:lnTo>
                  <a:lnTo>
                    <a:pt x="0" y="0"/>
                  </a:lnTo>
                </a:path>
              </a:pathLst>
            </a:custGeom>
            <a:solidFill>
              <a:srgbClr val="E5E5E5"/>
            </a:solidFill>
            <a:ln w="12700" cap="rnd" cmpd="sng">
              <a:noFill/>
              <a:prstDash val="solid"/>
              <a:round/>
              <a:headEnd type="none" w="med" len="med"/>
              <a:tailEnd type="none" w="med" len="med"/>
            </a:ln>
            <a:effectLst/>
          </p:spPr>
          <p:txBody>
            <a:bodyPr/>
            <a:lstStyle/>
            <a:p>
              <a:endParaRPr lang="en-US"/>
            </a:p>
          </p:txBody>
        </p:sp>
        <p:sp>
          <p:nvSpPr>
            <p:cNvPr id="78463" name="Freeform 639"/>
            <p:cNvSpPr>
              <a:spLocks/>
            </p:cNvSpPr>
            <p:nvPr/>
          </p:nvSpPr>
          <p:spPr bwMode="auto">
            <a:xfrm>
              <a:off x="1208" y="3699"/>
              <a:ext cx="1" cy="1"/>
            </a:xfrm>
            <a:custGeom>
              <a:avLst/>
              <a:gdLst/>
              <a:ahLst/>
              <a:cxnLst>
                <a:cxn ang="0">
                  <a:pos x="0" y="0"/>
                </a:cxn>
                <a:cxn ang="0">
                  <a:pos x="0" y="0"/>
                </a:cxn>
                <a:cxn ang="0">
                  <a:pos x="0" y="0"/>
                </a:cxn>
                <a:cxn ang="0">
                  <a:pos x="0" y="0"/>
                </a:cxn>
                <a:cxn ang="0">
                  <a:pos x="0" y="0"/>
                </a:cxn>
              </a:cxnLst>
              <a:rect l="0" t="0" r="r" b="b"/>
              <a:pathLst>
                <a:path w="1" h="1">
                  <a:moveTo>
                    <a:pt x="0" y="0"/>
                  </a:moveTo>
                  <a:lnTo>
                    <a:pt x="0" y="0"/>
                  </a:lnTo>
                  <a:lnTo>
                    <a:pt x="0" y="0"/>
                  </a:lnTo>
                  <a:lnTo>
                    <a:pt x="0" y="0"/>
                  </a:lnTo>
                  <a:lnTo>
                    <a:pt x="0" y="0"/>
                  </a:lnTo>
                </a:path>
              </a:pathLst>
            </a:custGeom>
            <a:solidFill>
              <a:srgbClr val="EBEBEB"/>
            </a:solidFill>
            <a:ln w="12700" cap="rnd" cmpd="sng">
              <a:noFill/>
              <a:prstDash val="solid"/>
              <a:round/>
              <a:headEnd type="none" w="med" len="med"/>
              <a:tailEnd type="none" w="med" len="med"/>
            </a:ln>
            <a:effectLst/>
          </p:spPr>
          <p:txBody>
            <a:bodyPr/>
            <a:lstStyle/>
            <a:p>
              <a:endParaRPr lang="en-US"/>
            </a:p>
          </p:txBody>
        </p:sp>
        <p:sp>
          <p:nvSpPr>
            <p:cNvPr id="78464" name="Freeform 640"/>
            <p:cNvSpPr>
              <a:spLocks/>
            </p:cNvSpPr>
            <p:nvPr/>
          </p:nvSpPr>
          <p:spPr bwMode="auto">
            <a:xfrm>
              <a:off x="1208" y="3701"/>
              <a:ext cx="1" cy="2"/>
            </a:xfrm>
            <a:custGeom>
              <a:avLst/>
              <a:gdLst/>
              <a:ahLst/>
              <a:cxnLst>
                <a:cxn ang="0">
                  <a:pos x="0" y="0"/>
                </a:cxn>
                <a:cxn ang="0">
                  <a:pos x="0" y="1"/>
                </a:cxn>
                <a:cxn ang="0">
                  <a:pos x="0" y="1"/>
                </a:cxn>
                <a:cxn ang="0">
                  <a:pos x="0" y="0"/>
                </a:cxn>
                <a:cxn ang="0">
                  <a:pos x="0" y="0"/>
                </a:cxn>
              </a:cxnLst>
              <a:rect l="0" t="0" r="r" b="b"/>
              <a:pathLst>
                <a:path w="1" h="2">
                  <a:moveTo>
                    <a:pt x="0" y="0"/>
                  </a:moveTo>
                  <a:lnTo>
                    <a:pt x="0" y="1"/>
                  </a:lnTo>
                  <a:lnTo>
                    <a:pt x="0" y="1"/>
                  </a:lnTo>
                  <a:lnTo>
                    <a:pt x="0" y="0"/>
                  </a:lnTo>
                  <a:lnTo>
                    <a:pt x="0" y="0"/>
                  </a:lnTo>
                </a:path>
              </a:pathLst>
            </a:custGeom>
            <a:solidFill>
              <a:srgbClr val="EDEDED"/>
            </a:solidFill>
            <a:ln w="12700" cap="rnd" cmpd="sng">
              <a:noFill/>
              <a:prstDash val="solid"/>
              <a:round/>
              <a:headEnd type="none" w="med" len="med"/>
              <a:tailEnd type="none" w="med" len="med"/>
            </a:ln>
            <a:effectLst/>
          </p:spPr>
          <p:txBody>
            <a:bodyPr/>
            <a:lstStyle/>
            <a:p>
              <a:endParaRPr lang="en-US"/>
            </a:p>
          </p:txBody>
        </p:sp>
        <p:sp>
          <p:nvSpPr>
            <p:cNvPr id="78465" name="Freeform 641"/>
            <p:cNvSpPr>
              <a:spLocks/>
            </p:cNvSpPr>
            <p:nvPr/>
          </p:nvSpPr>
          <p:spPr bwMode="auto">
            <a:xfrm>
              <a:off x="1208" y="3703"/>
              <a:ext cx="1" cy="2"/>
            </a:xfrm>
            <a:custGeom>
              <a:avLst/>
              <a:gdLst/>
              <a:ahLst/>
              <a:cxnLst>
                <a:cxn ang="0">
                  <a:pos x="0" y="1"/>
                </a:cxn>
                <a:cxn ang="0">
                  <a:pos x="0" y="0"/>
                </a:cxn>
                <a:cxn ang="0">
                  <a:pos x="0" y="0"/>
                </a:cxn>
                <a:cxn ang="0">
                  <a:pos x="0" y="1"/>
                </a:cxn>
                <a:cxn ang="0">
                  <a:pos x="0" y="1"/>
                </a:cxn>
              </a:cxnLst>
              <a:rect l="0" t="0" r="r" b="b"/>
              <a:pathLst>
                <a:path w="1" h="2">
                  <a:moveTo>
                    <a:pt x="0" y="1"/>
                  </a:moveTo>
                  <a:lnTo>
                    <a:pt x="0" y="0"/>
                  </a:lnTo>
                  <a:lnTo>
                    <a:pt x="0" y="0"/>
                  </a:lnTo>
                  <a:lnTo>
                    <a:pt x="0" y="1"/>
                  </a:lnTo>
                  <a:lnTo>
                    <a:pt x="0" y="1"/>
                  </a:lnTo>
                </a:path>
              </a:pathLst>
            </a:custGeom>
            <a:solidFill>
              <a:srgbClr val="F2F2F2"/>
            </a:solidFill>
            <a:ln w="12700" cap="rnd" cmpd="sng">
              <a:noFill/>
              <a:prstDash val="solid"/>
              <a:round/>
              <a:headEnd type="none" w="med" len="med"/>
              <a:tailEnd type="none" w="med" len="med"/>
            </a:ln>
            <a:effectLst/>
          </p:spPr>
          <p:txBody>
            <a:bodyPr/>
            <a:lstStyle/>
            <a:p>
              <a:endParaRPr lang="en-US"/>
            </a:p>
          </p:txBody>
        </p:sp>
        <p:sp>
          <p:nvSpPr>
            <p:cNvPr id="78466" name="Freeform 642"/>
            <p:cNvSpPr>
              <a:spLocks/>
            </p:cNvSpPr>
            <p:nvPr/>
          </p:nvSpPr>
          <p:spPr bwMode="auto">
            <a:xfrm>
              <a:off x="1208" y="3703"/>
              <a:ext cx="1" cy="4"/>
            </a:xfrm>
            <a:custGeom>
              <a:avLst/>
              <a:gdLst/>
              <a:ahLst/>
              <a:cxnLst>
                <a:cxn ang="0">
                  <a:pos x="0" y="3"/>
                </a:cxn>
                <a:cxn ang="0">
                  <a:pos x="0" y="0"/>
                </a:cxn>
                <a:cxn ang="0">
                  <a:pos x="0" y="0"/>
                </a:cxn>
                <a:cxn ang="0">
                  <a:pos x="0" y="3"/>
                </a:cxn>
                <a:cxn ang="0">
                  <a:pos x="0" y="3"/>
                </a:cxn>
              </a:cxnLst>
              <a:rect l="0" t="0" r="r" b="b"/>
              <a:pathLst>
                <a:path w="1" h="4">
                  <a:moveTo>
                    <a:pt x="0" y="3"/>
                  </a:moveTo>
                  <a:lnTo>
                    <a:pt x="0" y="0"/>
                  </a:lnTo>
                  <a:lnTo>
                    <a:pt x="0" y="0"/>
                  </a:lnTo>
                  <a:lnTo>
                    <a:pt x="0" y="3"/>
                  </a:lnTo>
                  <a:lnTo>
                    <a:pt x="0" y="3"/>
                  </a:lnTo>
                </a:path>
              </a:pathLst>
            </a:custGeom>
            <a:solidFill>
              <a:srgbClr val="F5F5F5"/>
            </a:solidFill>
            <a:ln w="12700" cap="rnd" cmpd="sng">
              <a:noFill/>
              <a:prstDash val="solid"/>
              <a:round/>
              <a:headEnd type="none" w="med" len="med"/>
              <a:tailEnd type="none" w="med" len="med"/>
            </a:ln>
            <a:effectLst/>
          </p:spPr>
          <p:txBody>
            <a:bodyPr/>
            <a:lstStyle/>
            <a:p>
              <a:endParaRPr lang="en-US"/>
            </a:p>
          </p:txBody>
        </p:sp>
        <p:sp>
          <p:nvSpPr>
            <p:cNvPr id="78467" name="Freeform 643"/>
            <p:cNvSpPr>
              <a:spLocks/>
            </p:cNvSpPr>
            <p:nvPr/>
          </p:nvSpPr>
          <p:spPr bwMode="auto">
            <a:xfrm>
              <a:off x="976" y="3610"/>
              <a:ext cx="278" cy="397"/>
            </a:xfrm>
            <a:custGeom>
              <a:avLst/>
              <a:gdLst/>
              <a:ahLst/>
              <a:cxnLst>
                <a:cxn ang="0">
                  <a:pos x="1" y="17"/>
                </a:cxn>
                <a:cxn ang="0">
                  <a:pos x="4" y="49"/>
                </a:cxn>
                <a:cxn ang="0">
                  <a:pos x="8" y="81"/>
                </a:cxn>
                <a:cxn ang="0">
                  <a:pos x="12" y="112"/>
                </a:cxn>
                <a:cxn ang="0">
                  <a:pos x="17" y="144"/>
                </a:cxn>
                <a:cxn ang="0">
                  <a:pos x="24" y="174"/>
                </a:cxn>
                <a:cxn ang="0">
                  <a:pos x="33" y="204"/>
                </a:cxn>
                <a:cxn ang="0">
                  <a:pos x="43" y="232"/>
                </a:cxn>
                <a:cxn ang="0">
                  <a:pos x="58" y="260"/>
                </a:cxn>
                <a:cxn ang="0">
                  <a:pos x="75" y="286"/>
                </a:cxn>
                <a:cxn ang="0">
                  <a:pos x="93" y="309"/>
                </a:cxn>
                <a:cxn ang="0">
                  <a:pos x="117" y="331"/>
                </a:cxn>
                <a:cxn ang="0">
                  <a:pos x="144" y="350"/>
                </a:cxn>
                <a:cxn ang="0">
                  <a:pos x="176" y="367"/>
                </a:cxn>
                <a:cxn ang="0">
                  <a:pos x="213" y="381"/>
                </a:cxn>
                <a:cxn ang="0">
                  <a:pos x="252" y="391"/>
                </a:cxn>
                <a:cxn ang="0">
                  <a:pos x="277" y="386"/>
                </a:cxn>
                <a:cxn ang="0">
                  <a:pos x="236" y="377"/>
                </a:cxn>
                <a:cxn ang="0">
                  <a:pos x="200" y="366"/>
                </a:cxn>
                <a:cxn ang="0">
                  <a:pos x="167" y="351"/>
                </a:cxn>
                <a:cxn ang="0">
                  <a:pos x="138" y="333"/>
                </a:cxn>
                <a:cxn ang="0">
                  <a:pos x="114" y="314"/>
                </a:cxn>
                <a:cxn ang="0">
                  <a:pos x="95" y="292"/>
                </a:cxn>
                <a:cxn ang="0">
                  <a:pos x="76" y="269"/>
                </a:cxn>
                <a:cxn ang="0">
                  <a:pos x="63" y="243"/>
                </a:cxn>
                <a:cxn ang="0">
                  <a:pos x="50" y="215"/>
                </a:cxn>
                <a:cxn ang="0">
                  <a:pos x="41" y="187"/>
                </a:cxn>
                <a:cxn ang="0">
                  <a:pos x="33" y="157"/>
                </a:cxn>
                <a:cxn ang="0">
                  <a:pos x="26" y="127"/>
                </a:cxn>
                <a:cxn ang="0">
                  <a:pos x="22" y="96"/>
                </a:cxn>
                <a:cxn ang="0">
                  <a:pos x="18" y="64"/>
                </a:cxn>
                <a:cxn ang="0">
                  <a:pos x="14" y="32"/>
                </a:cxn>
                <a:cxn ang="0">
                  <a:pos x="12" y="0"/>
                </a:cxn>
              </a:cxnLst>
              <a:rect l="0" t="0" r="r" b="b"/>
              <a:pathLst>
                <a:path w="278" h="397">
                  <a:moveTo>
                    <a:pt x="0" y="2"/>
                  </a:moveTo>
                  <a:lnTo>
                    <a:pt x="1" y="17"/>
                  </a:lnTo>
                  <a:lnTo>
                    <a:pt x="3" y="33"/>
                  </a:lnTo>
                  <a:lnTo>
                    <a:pt x="4" y="49"/>
                  </a:lnTo>
                  <a:lnTo>
                    <a:pt x="5" y="65"/>
                  </a:lnTo>
                  <a:lnTo>
                    <a:pt x="8" y="81"/>
                  </a:lnTo>
                  <a:lnTo>
                    <a:pt x="9" y="97"/>
                  </a:lnTo>
                  <a:lnTo>
                    <a:pt x="12" y="112"/>
                  </a:lnTo>
                  <a:lnTo>
                    <a:pt x="14" y="128"/>
                  </a:lnTo>
                  <a:lnTo>
                    <a:pt x="17" y="144"/>
                  </a:lnTo>
                  <a:lnTo>
                    <a:pt x="20" y="159"/>
                  </a:lnTo>
                  <a:lnTo>
                    <a:pt x="24" y="174"/>
                  </a:lnTo>
                  <a:lnTo>
                    <a:pt x="29" y="189"/>
                  </a:lnTo>
                  <a:lnTo>
                    <a:pt x="33" y="204"/>
                  </a:lnTo>
                  <a:lnTo>
                    <a:pt x="38" y="219"/>
                  </a:lnTo>
                  <a:lnTo>
                    <a:pt x="43" y="232"/>
                  </a:lnTo>
                  <a:lnTo>
                    <a:pt x="50" y="247"/>
                  </a:lnTo>
                  <a:lnTo>
                    <a:pt x="58" y="260"/>
                  </a:lnTo>
                  <a:lnTo>
                    <a:pt x="66" y="273"/>
                  </a:lnTo>
                  <a:lnTo>
                    <a:pt x="75" y="286"/>
                  </a:lnTo>
                  <a:lnTo>
                    <a:pt x="84" y="298"/>
                  </a:lnTo>
                  <a:lnTo>
                    <a:pt x="93" y="309"/>
                  </a:lnTo>
                  <a:lnTo>
                    <a:pt x="105" y="320"/>
                  </a:lnTo>
                  <a:lnTo>
                    <a:pt x="117" y="331"/>
                  </a:lnTo>
                  <a:lnTo>
                    <a:pt x="131" y="341"/>
                  </a:lnTo>
                  <a:lnTo>
                    <a:pt x="144" y="350"/>
                  </a:lnTo>
                  <a:lnTo>
                    <a:pt x="159" y="359"/>
                  </a:lnTo>
                  <a:lnTo>
                    <a:pt x="176" y="367"/>
                  </a:lnTo>
                  <a:lnTo>
                    <a:pt x="193" y="374"/>
                  </a:lnTo>
                  <a:lnTo>
                    <a:pt x="213" y="381"/>
                  </a:lnTo>
                  <a:lnTo>
                    <a:pt x="231" y="387"/>
                  </a:lnTo>
                  <a:lnTo>
                    <a:pt x="252" y="391"/>
                  </a:lnTo>
                  <a:lnTo>
                    <a:pt x="274" y="396"/>
                  </a:lnTo>
                  <a:lnTo>
                    <a:pt x="277" y="386"/>
                  </a:lnTo>
                  <a:lnTo>
                    <a:pt x="256" y="382"/>
                  </a:lnTo>
                  <a:lnTo>
                    <a:pt x="236" y="377"/>
                  </a:lnTo>
                  <a:lnTo>
                    <a:pt x="217" y="372"/>
                  </a:lnTo>
                  <a:lnTo>
                    <a:pt x="200" y="366"/>
                  </a:lnTo>
                  <a:lnTo>
                    <a:pt x="182" y="359"/>
                  </a:lnTo>
                  <a:lnTo>
                    <a:pt x="167" y="351"/>
                  </a:lnTo>
                  <a:lnTo>
                    <a:pt x="152" y="343"/>
                  </a:lnTo>
                  <a:lnTo>
                    <a:pt x="138" y="333"/>
                  </a:lnTo>
                  <a:lnTo>
                    <a:pt x="126" y="324"/>
                  </a:lnTo>
                  <a:lnTo>
                    <a:pt x="114" y="314"/>
                  </a:lnTo>
                  <a:lnTo>
                    <a:pt x="104" y="304"/>
                  </a:lnTo>
                  <a:lnTo>
                    <a:pt x="95" y="292"/>
                  </a:lnTo>
                  <a:lnTo>
                    <a:pt x="85" y="281"/>
                  </a:lnTo>
                  <a:lnTo>
                    <a:pt x="76" y="269"/>
                  </a:lnTo>
                  <a:lnTo>
                    <a:pt x="68" y="256"/>
                  </a:lnTo>
                  <a:lnTo>
                    <a:pt x="63" y="243"/>
                  </a:lnTo>
                  <a:lnTo>
                    <a:pt x="55" y="229"/>
                  </a:lnTo>
                  <a:lnTo>
                    <a:pt x="50" y="215"/>
                  </a:lnTo>
                  <a:lnTo>
                    <a:pt x="45" y="202"/>
                  </a:lnTo>
                  <a:lnTo>
                    <a:pt x="41" y="187"/>
                  </a:lnTo>
                  <a:lnTo>
                    <a:pt x="37" y="173"/>
                  </a:lnTo>
                  <a:lnTo>
                    <a:pt x="33" y="157"/>
                  </a:lnTo>
                  <a:lnTo>
                    <a:pt x="29" y="142"/>
                  </a:lnTo>
                  <a:lnTo>
                    <a:pt x="26" y="127"/>
                  </a:lnTo>
                  <a:lnTo>
                    <a:pt x="24" y="111"/>
                  </a:lnTo>
                  <a:lnTo>
                    <a:pt x="22" y="96"/>
                  </a:lnTo>
                  <a:lnTo>
                    <a:pt x="20" y="80"/>
                  </a:lnTo>
                  <a:lnTo>
                    <a:pt x="18" y="64"/>
                  </a:lnTo>
                  <a:lnTo>
                    <a:pt x="16" y="48"/>
                  </a:lnTo>
                  <a:lnTo>
                    <a:pt x="14" y="32"/>
                  </a:lnTo>
                  <a:lnTo>
                    <a:pt x="13" y="16"/>
                  </a:lnTo>
                  <a:lnTo>
                    <a:pt x="12" y="0"/>
                  </a:lnTo>
                  <a:lnTo>
                    <a:pt x="0" y="2"/>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sp>
          <p:nvSpPr>
            <p:cNvPr id="78468" name="Freeform 644"/>
            <p:cNvSpPr>
              <a:spLocks/>
            </p:cNvSpPr>
            <p:nvPr/>
          </p:nvSpPr>
          <p:spPr bwMode="auto">
            <a:xfrm>
              <a:off x="950" y="3585"/>
              <a:ext cx="66" cy="49"/>
            </a:xfrm>
            <a:custGeom>
              <a:avLst/>
              <a:gdLst/>
              <a:ahLst/>
              <a:cxnLst>
                <a:cxn ang="0">
                  <a:pos x="28" y="0"/>
                </a:cxn>
                <a:cxn ang="0">
                  <a:pos x="28" y="0"/>
                </a:cxn>
                <a:cxn ang="0">
                  <a:pos x="0" y="48"/>
                </a:cxn>
                <a:cxn ang="0">
                  <a:pos x="1" y="48"/>
                </a:cxn>
                <a:cxn ang="0">
                  <a:pos x="4" y="47"/>
                </a:cxn>
                <a:cxn ang="0">
                  <a:pos x="6" y="47"/>
                </a:cxn>
                <a:cxn ang="0">
                  <a:pos x="7" y="46"/>
                </a:cxn>
                <a:cxn ang="0">
                  <a:pos x="9" y="45"/>
                </a:cxn>
                <a:cxn ang="0">
                  <a:pos x="12" y="45"/>
                </a:cxn>
                <a:cxn ang="0">
                  <a:pos x="14" y="44"/>
                </a:cxn>
                <a:cxn ang="0">
                  <a:pos x="15" y="44"/>
                </a:cxn>
                <a:cxn ang="0">
                  <a:pos x="18" y="44"/>
                </a:cxn>
                <a:cxn ang="0">
                  <a:pos x="20" y="44"/>
                </a:cxn>
                <a:cxn ang="0">
                  <a:pos x="22" y="44"/>
                </a:cxn>
                <a:cxn ang="0">
                  <a:pos x="24" y="43"/>
                </a:cxn>
                <a:cxn ang="0">
                  <a:pos x="26" y="43"/>
                </a:cxn>
                <a:cxn ang="0">
                  <a:pos x="28" y="42"/>
                </a:cxn>
                <a:cxn ang="0">
                  <a:pos x="30" y="42"/>
                </a:cxn>
                <a:cxn ang="0">
                  <a:pos x="32" y="42"/>
                </a:cxn>
                <a:cxn ang="0">
                  <a:pos x="34" y="42"/>
                </a:cxn>
                <a:cxn ang="0">
                  <a:pos x="37" y="42"/>
                </a:cxn>
                <a:cxn ang="0">
                  <a:pos x="38" y="42"/>
                </a:cxn>
                <a:cxn ang="0">
                  <a:pos x="40" y="42"/>
                </a:cxn>
                <a:cxn ang="0">
                  <a:pos x="43" y="42"/>
                </a:cxn>
                <a:cxn ang="0">
                  <a:pos x="45" y="43"/>
                </a:cxn>
                <a:cxn ang="0">
                  <a:pos x="46" y="43"/>
                </a:cxn>
                <a:cxn ang="0">
                  <a:pos x="48" y="44"/>
                </a:cxn>
                <a:cxn ang="0">
                  <a:pos x="51" y="44"/>
                </a:cxn>
                <a:cxn ang="0">
                  <a:pos x="52" y="44"/>
                </a:cxn>
                <a:cxn ang="0">
                  <a:pos x="54" y="44"/>
                </a:cxn>
                <a:cxn ang="0">
                  <a:pos x="57" y="44"/>
                </a:cxn>
                <a:cxn ang="0">
                  <a:pos x="59" y="45"/>
                </a:cxn>
                <a:cxn ang="0">
                  <a:pos x="60" y="45"/>
                </a:cxn>
                <a:cxn ang="0">
                  <a:pos x="63" y="46"/>
                </a:cxn>
                <a:cxn ang="0">
                  <a:pos x="65" y="47"/>
                </a:cxn>
                <a:cxn ang="0">
                  <a:pos x="28" y="0"/>
                </a:cxn>
              </a:cxnLst>
              <a:rect l="0" t="0" r="r" b="b"/>
              <a:pathLst>
                <a:path w="66" h="49">
                  <a:moveTo>
                    <a:pt x="28" y="0"/>
                  </a:moveTo>
                  <a:lnTo>
                    <a:pt x="28" y="0"/>
                  </a:lnTo>
                  <a:lnTo>
                    <a:pt x="0" y="48"/>
                  </a:lnTo>
                  <a:lnTo>
                    <a:pt x="1" y="48"/>
                  </a:lnTo>
                  <a:lnTo>
                    <a:pt x="4" y="47"/>
                  </a:lnTo>
                  <a:lnTo>
                    <a:pt x="6" y="47"/>
                  </a:lnTo>
                  <a:lnTo>
                    <a:pt x="7" y="46"/>
                  </a:lnTo>
                  <a:lnTo>
                    <a:pt x="9" y="45"/>
                  </a:lnTo>
                  <a:lnTo>
                    <a:pt x="12" y="45"/>
                  </a:lnTo>
                  <a:lnTo>
                    <a:pt x="14" y="44"/>
                  </a:lnTo>
                  <a:lnTo>
                    <a:pt x="15" y="44"/>
                  </a:lnTo>
                  <a:lnTo>
                    <a:pt x="18" y="44"/>
                  </a:lnTo>
                  <a:lnTo>
                    <a:pt x="20" y="44"/>
                  </a:lnTo>
                  <a:lnTo>
                    <a:pt x="22" y="44"/>
                  </a:lnTo>
                  <a:lnTo>
                    <a:pt x="24" y="43"/>
                  </a:lnTo>
                  <a:lnTo>
                    <a:pt x="26" y="43"/>
                  </a:lnTo>
                  <a:lnTo>
                    <a:pt x="28" y="42"/>
                  </a:lnTo>
                  <a:lnTo>
                    <a:pt x="30" y="42"/>
                  </a:lnTo>
                  <a:lnTo>
                    <a:pt x="32" y="42"/>
                  </a:lnTo>
                  <a:lnTo>
                    <a:pt x="34" y="42"/>
                  </a:lnTo>
                  <a:lnTo>
                    <a:pt x="37" y="42"/>
                  </a:lnTo>
                  <a:lnTo>
                    <a:pt x="38" y="42"/>
                  </a:lnTo>
                  <a:lnTo>
                    <a:pt x="40" y="42"/>
                  </a:lnTo>
                  <a:lnTo>
                    <a:pt x="43" y="42"/>
                  </a:lnTo>
                  <a:lnTo>
                    <a:pt x="45" y="43"/>
                  </a:lnTo>
                  <a:lnTo>
                    <a:pt x="46" y="43"/>
                  </a:lnTo>
                  <a:lnTo>
                    <a:pt x="48" y="44"/>
                  </a:lnTo>
                  <a:lnTo>
                    <a:pt x="51" y="44"/>
                  </a:lnTo>
                  <a:lnTo>
                    <a:pt x="52" y="44"/>
                  </a:lnTo>
                  <a:lnTo>
                    <a:pt x="54" y="44"/>
                  </a:lnTo>
                  <a:lnTo>
                    <a:pt x="57" y="44"/>
                  </a:lnTo>
                  <a:lnTo>
                    <a:pt x="59" y="45"/>
                  </a:lnTo>
                  <a:lnTo>
                    <a:pt x="60" y="45"/>
                  </a:lnTo>
                  <a:lnTo>
                    <a:pt x="63" y="46"/>
                  </a:lnTo>
                  <a:lnTo>
                    <a:pt x="65" y="47"/>
                  </a:lnTo>
                  <a:lnTo>
                    <a:pt x="28" y="0"/>
                  </a:lnTo>
                </a:path>
              </a:pathLst>
            </a:custGeom>
            <a:solidFill>
              <a:srgbClr val="C4C4C4"/>
            </a:solidFill>
            <a:ln w="12700" cap="rnd" cmpd="sng">
              <a:noFill/>
              <a:prstDash val="solid"/>
              <a:round/>
              <a:headEnd type="none" w="med" len="med"/>
              <a:tailEnd type="none" w="med" len="med"/>
            </a:ln>
            <a:effectLst/>
          </p:spPr>
          <p:txBody>
            <a:bodyPr/>
            <a:lstStyle/>
            <a:p>
              <a:endParaRPr lang="en-US"/>
            </a:p>
          </p:txBody>
        </p:sp>
      </p:grpSp>
      <p:pic>
        <p:nvPicPr>
          <p:cNvPr id="78470" name="Picture 646" descr="CFB Circulating Fluidized Bed Cyclones"/>
          <p:cNvPicPr>
            <a:picLocks noChangeAspect="1" noChangeArrowheads="1"/>
          </p:cNvPicPr>
          <p:nvPr/>
        </p:nvPicPr>
        <p:blipFill>
          <a:blip r:embed="rId3"/>
          <a:srcRect/>
          <a:stretch>
            <a:fillRect/>
          </a:stretch>
        </p:blipFill>
        <p:spPr bwMode="auto">
          <a:xfrm>
            <a:off x="6667500" y="-1588"/>
            <a:ext cx="4495800" cy="6916738"/>
          </a:xfrm>
          <a:prstGeom prst="rect">
            <a:avLst/>
          </a:prstGeom>
          <a:noFill/>
        </p:spPr>
      </p:pic>
      <p:sp>
        <p:nvSpPr>
          <p:cNvPr id="78471" name="Rectangle 647"/>
          <p:cNvSpPr>
            <a:spLocks noChangeArrowheads="1"/>
          </p:cNvSpPr>
          <p:nvPr/>
        </p:nvSpPr>
        <p:spPr bwMode="auto">
          <a:xfrm>
            <a:off x="3009900" y="5854700"/>
            <a:ext cx="7099300" cy="69850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r>
              <a:rPr lang="en-US" sz="3600">
                <a:solidFill>
                  <a:srgbClr val="CC0000"/>
                </a:solidFill>
                <a:effectLst>
                  <a:outerShdw blurRad="38100" dist="38100" dir="2700000" algn="tl">
                    <a:srgbClr val="000000"/>
                  </a:outerShdw>
                </a:effectLst>
              </a:rPr>
              <a:t>Circulating Fluidized Bed (CFB)</a:t>
            </a:r>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77826" name="Picture 2"/>
          <p:cNvPicPr>
            <a:picLocks noChangeAspect="1" noChangeArrowheads="1"/>
          </p:cNvPicPr>
          <p:nvPr/>
        </p:nvPicPr>
        <p:blipFill>
          <a:blip r:embed="rId3">
            <a:extLst>
              <a:ext uri="{28A0092B-C50C-407E-A947-70E740481C1C}">
                <a14:useLocalDpi xmlns:a14="http://schemas.microsoft.com/office/drawing/2010/main" val="0"/>
              </a:ext>
            </a:extLst>
          </a:blip>
          <a:srcRect l="7500" t="17813" r="31876" b="2344"/>
          <a:stretch>
            <a:fillRect/>
          </a:stretch>
        </p:blipFill>
        <p:spPr bwMode="auto">
          <a:xfrm>
            <a:off x="0" y="0"/>
            <a:ext cx="64881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69475" name="Rectangle 3"/>
          <p:cNvSpPr>
            <a:spLocks noChangeArrowheads="1"/>
          </p:cNvSpPr>
          <p:nvPr/>
        </p:nvSpPr>
        <p:spPr bwMode="auto">
          <a:xfrm>
            <a:off x="6019800" y="0"/>
            <a:ext cx="495300" cy="2870200"/>
          </a:xfrm>
          <a:prstGeom prst="rect">
            <a:avLst/>
          </a:prstGeom>
          <a:solidFill>
            <a:srgbClr val="FF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b="0">
              <a:solidFill>
                <a:srgbClr val="E0E0E0"/>
              </a:solidFill>
              <a:effectLst>
                <a:outerShdw blurRad="38100" dist="38100" dir="2700000" algn="tl">
                  <a:srgbClr val="000000">
                    <a:alpha val="43137"/>
                  </a:srgbClr>
                </a:outerShdw>
              </a:effectLst>
            </a:endParaRPr>
          </a:p>
        </p:txBody>
      </p:sp>
      <p:sp>
        <p:nvSpPr>
          <p:cNvPr id="1769476" name="Rectangle 4"/>
          <p:cNvSpPr>
            <a:spLocks noChangeArrowheads="1"/>
          </p:cNvSpPr>
          <p:nvPr/>
        </p:nvSpPr>
        <p:spPr bwMode="auto">
          <a:xfrm>
            <a:off x="6335713" y="196850"/>
            <a:ext cx="3817937" cy="180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defRPr/>
            </a:pPr>
            <a:r>
              <a:rPr lang="en-US" sz="2800">
                <a:solidFill>
                  <a:srgbClr val="063DE8"/>
                </a:solidFill>
                <a:effectLst>
                  <a:outerShdw blurRad="38100" dist="38100" dir="2700000" algn="tl">
                    <a:srgbClr val="C0C0C0"/>
                  </a:outerShdw>
                </a:effectLst>
              </a:rPr>
              <a:t>Circulating Fluidized </a:t>
            </a:r>
          </a:p>
          <a:p>
            <a:pPr algn="ctr">
              <a:defRPr/>
            </a:pPr>
            <a:r>
              <a:rPr lang="en-US" sz="2800">
                <a:solidFill>
                  <a:srgbClr val="063DE8"/>
                </a:solidFill>
                <a:effectLst>
                  <a:outerShdw blurRad="38100" dist="38100" dir="2700000" algn="tl">
                    <a:srgbClr val="C0C0C0"/>
                  </a:outerShdw>
                </a:effectLst>
              </a:rPr>
              <a:t>Bed Boiler</a:t>
            </a:r>
          </a:p>
          <a:p>
            <a:pPr algn="ctr">
              <a:defRPr/>
            </a:pPr>
            <a:endParaRPr lang="en-US" sz="2800">
              <a:solidFill>
                <a:srgbClr val="063DE8"/>
              </a:solidFill>
              <a:effectLst>
                <a:outerShdw blurRad="38100" dist="38100" dir="2700000" algn="tl">
                  <a:srgbClr val="C0C0C0"/>
                </a:outerShdw>
              </a:effectLst>
            </a:endParaRPr>
          </a:p>
          <a:p>
            <a:pPr algn="ctr">
              <a:defRPr/>
            </a:pPr>
            <a:r>
              <a:rPr lang="en-US" sz="2800">
                <a:solidFill>
                  <a:srgbClr val="063DE8"/>
                </a:solidFill>
                <a:effectLst>
                  <a:outerShdw blurRad="38100" dist="38100" dir="2700000" algn="tl">
                    <a:srgbClr val="C0C0C0"/>
                  </a:outerShdw>
                </a:effectLst>
              </a:rPr>
              <a:t>Interactive Exercise</a:t>
            </a:r>
          </a:p>
        </p:txBody>
      </p:sp>
      <p:sp>
        <p:nvSpPr>
          <p:cNvPr id="1769477" name="Rectangle 5"/>
          <p:cNvSpPr>
            <a:spLocks noChangeArrowheads="1"/>
          </p:cNvSpPr>
          <p:nvPr/>
        </p:nvSpPr>
        <p:spPr bwMode="auto">
          <a:xfrm>
            <a:off x="5343525" y="1182688"/>
            <a:ext cx="679450" cy="323850"/>
          </a:xfrm>
          <a:prstGeom prst="rect">
            <a:avLst/>
          </a:prstGeom>
          <a:solidFill>
            <a:srgbClr val="FFFFFF"/>
          </a:solidFill>
          <a:ln w="127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b="0">
              <a:solidFill>
                <a:srgbClr val="E0E0E0"/>
              </a:solidFill>
              <a:effectLst>
                <a:outerShdw blurRad="38100" dist="38100" dir="2700000" algn="tl">
                  <a:srgbClr val="000000">
                    <a:alpha val="43137"/>
                  </a:srgbClr>
                </a:outerShdw>
              </a:effectLst>
            </a:endParaRPr>
          </a:p>
        </p:txBody>
      </p:sp>
      <p:sp>
        <p:nvSpPr>
          <p:cNvPr id="1769478" name="Rectangle 6"/>
          <p:cNvSpPr>
            <a:spLocks noChangeArrowheads="1"/>
          </p:cNvSpPr>
          <p:nvPr/>
        </p:nvSpPr>
        <p:spPr bwMode="auto">
          <a:xfrm>
            <a:off x="304800" y="782638"/>
            <a:ext cx="498475" cy="323850"/>
          </a:xfrm>
          <a:prstGeom prst="rect">
            <a:avLst/>
          </a:prstGeom>
          <a:solidFill>
            <a:srgbClr val="FFFFFF"/>
          </a:solidFill>
          <a:ln w="127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b="0">
              <a:solidFill>
                <a:srgbClr val="E0E0E0"/>
              </a:solidFill>
              <a:effectLst>
                <a:outerShdw blurRad="38100" dist="38100" dir="2700000" algn="tl">
                  <a:srgbClr val="000000">
                    <a:alpha val="43137"/>
                  </a:srgbClr>
                </a:outerShdw>
              </a:effectLst>
            </a:endParaRPr>
          </a:p>
        </p:txBody>
      </p:sp>
      <p:sp>
        <p:nvSpPr>
          <p:cNvPr id="1769479" name="Rectangle 7"/>
          <p:cNvSpPr>
            <a:spLocks noChangeArrowheads="1"/>
          </p:cNvSpPr>
          <p:nvPr/>
        </p:nvSpPr>
        <p:spPr bwMode="auto">
          <a:xfrm>
            <a:off x="5238750" y="2468563"/>
            <a:ext cx="679450" cy="323850"/>
          </a:xfrm>
          <a:prstGeom prst="rect">
            <a:avLst/>
          </a:prstGeom>
          <a:solidFill>
            <a:srgbClr val="FFFFFF"/>
          </a:solidFill>
          <a:ln w="127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b="0">
              <a:solidFill>
                <a:srgbClr val="E0E0E0"/>
              </a:solidFill>
              <a:effectLst>
                <a:outerShdw blurRad="38100" dist="38100" dir="2700000" algn="tl">
                  <a:srgbClr val="000000">
                    <a:alpha val="43137"/>
                  </a:srgbClr>
                </a:outerShdw>
              </a:effectLst>
            </a:endParaRPr>
          </a:p>
        </p:txBody>
      </p:sp>
      <p:sp>
        <p:nvSpPr>
          <p:cNvPr id="1769480" name="Rectangle 8"/>
          <p:cNvSpPr>
            <a:spLocks noChangeArrowheads="1"/>
          </p:cNvSpPr>
          <p:nvPr/>
        </p:nvSpPr>
        <p:spPr bwMode="auto">
          <a:xfrm>
            <a:off x="5257800" y="6516688"/>
            <a:ext cx="679450" cy="209550"/>
          </a:xfrm>
          <a:prstGeom prst="rect">
            <a:avLst/>
          </a:prstGeom>
          <a:solidFill>
            <a:srgbClr val="FFFFFF"/>
          </a:solidFill>
          <a:ln w="127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b="0">
              <a:solidFill>
                <a:srgbClr val="E0E0E0"/>
              </a:solidFill>
              <a:effectLst>
                <a:outerShdw blurRad="38100" dist="38100" dir="2700000" algn="tl">
                  <a:srgbClr val="000000">
                    <a:alpha val="43137"/>
                  </a:srgbClr>
                </a:outerShdw>
              </a:effectLst>
            </a:endParaRPr>
          </a:p>
        </p:txBody>
      </p:sp>
      <p:sp>
        <p:nvSpPr>
          <p:cNvPr id="1769481" name="Rectangle 9"/>
          <p:cNvSpPr>
            <a:spLocks noChangeArrowheads="1"/>
          </p:cNvSpPr>
          <p:nvPr/>
        </p:nvSpPr>
        <p:spPr bwMode="auto">
          <a:xfrm>
            <a:off x="4381500" y="6516688"/>
            <a:ext cx="679450" cy="209550"/>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b="0">
              <a:solidFill>
                <a:srgbClr val="E0E0E0"/>
              </a:solidFill>
              <a:effectLst>
                <a:outerShdw blurRad="38100" dist="38100" dir="2700000" algn="tl">
                  <a:srgbClr val="000000">
                    <a:alpha val="43137"/>
                  </a:srgbClr>
                </a:outerShdw>
              </a:effectLst>
            </a:endParaRPr>
          </a:p>
        </p:txBody>
      </p:sp>
      <p:sp>
        <p:nvSpPr>
          <p:cNvPr id="1769482" name="Rectangle 10"/>
          <p:cNvSpPr>
            <a:spLocks noChangeArrowheads="1"/>
          </p:cNvSpPr>
          <p:nvPr/>
        </p:nvSpPr>
        <p:spPr bwMode="auto">
          <a:xfrm>
            <a:off x="3648075" y="6526213"/>
            <a:ext cx="679450" cy="209550"/>
          </a:xfrm>
          <a:prstGeom prst="rect">
            <a:avLst/>
          </a:prstGeom>
          <a:solidFill>
            <a:srgbClr val="FFFFFF"/>
          </a:solidFill>
          <a:ln w="127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b="0">
              <a:solidFill>
                <a:srgbClr val="E0E0E0"/>
              </a:solidFill>
              <a:effectLst>
                <a:outerShdw blurRad="38100" dist="38100" dir="2700000" algn="tl">
                  <a:srgbClr val="000000">
                    <a:alpha val="43137"/>
                  </a:srgbClr>
                </a:outerShdw>
              </a:effectLst>
            </a:endParaRPr>
          </a:p>
        </p:txBody>
      </p:sp>
      <p:sp>
        <p:nvSpPr>
          <p:cNvPr id="1769483" name="Rectangle 11"/>
          <p:cNvSpPr>
            <a:spLocks noChangeArrowheads="1"/>
          </p:cNvSpPr>
          <p:nvPr/>
        </p:nvSpPr>
        <p:spPr bwMode="auto">
          <a:xfrm>
            <a:off x="2933700" y="6526213"/>
            <a:ext cx="679450" cy="209550"/>
          </a:xfrm>
          <a:prstGeom prst="rect">
            <a:avLst/>
          </a:prstGeom>
          <a:solidFill>
            <a:srgbClr val="FFFFFF"/>
          </a:solidFill>
          <a:ln w="127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b="0">
              <a:solidFill>
                <a:srgbClr val="E0E0E0"/>
              </a:solidFill>
              <a:effectLst>
                <a:outerShdw blurRad="38100" dist="38100" dir="2700000" algn="tl">
                  <a:srgbClr val="000000">
                    <a:alpha val="43137"/>
                  </a:srgbClr>
                </a:outerShdw>
              </a:effectLst>
            </a:endParaRPr>
          </a:p>
        </p:txBody>
      </p:sp>
      <p:sp>
        <p:nvSpPr>
          <p:cNvPr id="1769484" name="Rectangle 12"/>
          <p:cNvSpPr>
            <a:spLocks noChangeArrowheads="1"/>
          </p:cNvSpPr>
          <p:nvPr/>
        </p:nvSpPr>
        <p:spPr bwMode="auto">
          <a:xfrm>
            <a:off x="3733800" y="2973388"/>
            <a:ext cx="774700" cy="333375"/>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b="0">
              <a:solidFill>
                <a:srgbClr val="E0E0E0"/>
              </a:solidFill>
              <a:effectLst>
                <a:outerShdw blurRad="38100" dist="38100" dir="2700000" algn="tl">
                  <a:srgbClr val="000000">
                    <a:alpha val="43137"/>
                  </a:srgbClr>
                </a:outerShdw>
              </a:effectLst>
            </a:endParaRPr>
          </a:p>
        </p:txBody>
      </p:sp>
      <p:sp>
        <p:nvSpPr>
          <p:cNvPr id="1769485" name="Rectangle 13"/>
          <p:cNvSpPr>
            <a:spLocks noChangeArrowheads="1"/>
          </p:cNvSpPr>
          <p:nvPr/>
        </p:nvSpPr>
        <p:spPr bwMode="auto">
          <a:xfrm>
            <a:off x="5124450" y="4583113"/>
            <a:ext cx="679450" cy="323850"/>
          </a:xfrm>
          <a:prstGeom prst="rect">
            <a:avLst/>
          </a:prstGeom>
          <a:solidFill>
            <a:srgbClr val="FFFFFF"/>
          </a:solidFill>
          <a:ln w="127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b="0">
              <a:solidFill>
                <a:srgbClr val="E0E0E0"/>
              </a:solidFill>
              <a:effectLst>
                <a:outerShdw blurRad="38100" dist="38100" dir="2700000" algn="tl">
                  <a:srgbClr val="000000">
                    <a:alpha val="43137"/>
                  </a:srgbClr>
                </a:outerShdw>
              </a:effectLst>
            </a:endParaRPr>
          </a:p>
        </p:txBody>
      </p:sp>
      <p:sp>
        <p:nvSpPr>
          <p:cNvPr id="1769486" name="Rectangle 14"/>
          <p:cNvSpPr>
            <a:spLocks noChangeArrowheads="1"/>
          </p:cNvSpPr>
          <p:nvPr/>
        </p:nvSpPr>
        <p:spPr bwMode="auto">
          <a:xfrm>
            <a:off x="2000250" y="3763963"/>
            <a:ext cx="679450" cy="209550"/>
          </a:xfrm>
          <a:prstGeom prst="rect">
            <a:avLst/>
          </a:prstGeom>
          <a:solidFill>
            <a:srgbClr val="FFFFFF"/>
          </a:solidFill>
          <a:ln w="127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b="0">
              <a:solidFill>
                <a:srgbClr val="E0E0E0"/>
              </a:solidFill>
              <a:effectLst>
                <a:outerShdw blurRad="38100" dist="38100" dir="2700000" algn="tl">
                  <a:srgbClr val="000000">
                    <a:alpha val="43137"/>
                  </a:srgbClr>
                </a:outerShdw>
              </a:effectLst>
            </a:endParaRPr>
          </a:p>
        </p:txBody>
      </p:sp>
      <p:sp>
        <p:nvSpPr>
          <p:cNvPr id="77839" name="Text Box 15"/>
          <p:cNvSpPr txBox="1">
            <a:spLocks noChangeArrowheads="1"/>
          </p:cNvSpPr>
          <p:nvPr/>
        </p:nvSpPr>
        <p:spPr bwMode="auto">
          <a:xfrm>
            <a:off x="6896100" y="2409825"/>
            <a:ext cx="2886075" cy="3636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a:spcBef>
                <a:spcPct val="50000"/>
              </a:spcBef>
              <a:buFontTx/>
              <a:buAutoNum type="arabicPeriod"/>
            </a:pPr>
            <a:r>
              <a:rPr lang="en-US" sz="1600">
                <a:solidFill>
                  <a:srgbClr val="000020"/>
                </a:solidFill>
              </a:rPr>
              <a:t>Steam Drum</a:t>
            </a:r>
          </a:p>
          <a:p>
            <a:pPr>
              <a:spcBef>
                <a:spcPct val="50000"/>
              </a:spcBef>
              <a:buFontTx/>
              <a:buAutoNum type="arabicPeriod"/>
            </a:pPr>
            <a:r>
              <a:rPr lang="en-US" sz="1600">
                <a:solidFill>
                  <a:srgbClr val="000020"/>
                </a:solidFill>
              </a:rPr>
              <a:t>Primary Air</a:t>
            </a:r>
          </a:p>
          <a:p>
            <a:pPr>
              <a:spcBef>
                <a:spcPct val="50000"/>
              </a:spcBef>
              <a:buFontTx/>
              <a:buAutoNum type="arabicPeriod"/>
            </a:pPr>
            <a:r>
              <a:rPr lang="en-US" sz="1600">
                <a:solidFill>
                  <a:srgbClr val="000020"/>
                </a:solidFill>
              </a:rPr>
              <a:t>Secondary Air</a:t>
            </a:r>
          </a:p>
          <a:p>
            <a:pPr>
              <a:spcBef>
                <a:spcPct val="50000"/>
              </a:spcBef>
              <a:buFontTx/>
              <a:buAutoNum type="arabicPeriod"/>
            </a:pPr>
            <a:r>
              <a:rPr lang="en-US" sz="1600">
                <a:solidFill>
                  <a:srgbClr val="000020"/>
                </a:solidFill>
              </a:rPr>
              <a:t>Economizer</a:t>
            </a:r>
          </a:p>
          <a:p>
            <a:pPr>
              <a:spcBef>
                <a:spcPct val="50000"/>
              </a:spcBef>
              <a:buFontTx/>
              <a:buAutoNum type="arabicPeriod"/>
            </a:pPr>
            <a:r>
              <a:rPr lang="en-US" sz="1600">
                <a:solidFill>
                  <a:srgbClr val="000020"/>
                </a:solidFill>
              </a:rPr>
              <a:t>Startup Burner</a:t>
            </a:r>
          </a:p>
          <a:p>
            <a:pPr>
              <a:spcBef>
                <a:spcPct val="50000"/>
              </a:spcBef>
              <a:buFontTx/>
              <a:buAutoNum type="arabicPeriod"/>
            </a:pPr>
            <a:r>
              <a:rPr lang="en-US" sz="1600">
                <a:solidFill>
                  <a:srgbClr val="000020"/>
                </a:solidFill>
              </a:rPr>
              <a:t>Forced Draft Fan</a:t>
            </a:r>
          </a:p>
          <a:p>
            <a:pPr>
              <a:spcBef>
                <a:spcPct val="50000"/>
              </a:spcBef>
              <a:buFontTx/>
              <a:buAutoNum type="arabicPeriod"/>
            </a:pPr>
            <a:r>
              <a:rPr lang="en-US" sz="1600">
                <a:solidFill>
                  <a:srgbClr val="000020"/>
                </a:solidFill>
              </a:rPr>
              <a:t>Superheater</a:t>
            </a:r>
          </a:p>
          <a:p>
            <a:pPr>
              <a:spcBef>
                <a:spcPct val="50000"/>
              </a:spcBef>
              <a:buFontTx/>
              <a:buAutoNum type="arabicPeriod"/>
            </a:pPr>
            <a:r>
              <a:rPr lang="en-US" sz="1600">
                <a:solidFill>
                  <a:srgbClr val="000020"/>
                </a:solidFill>
              </a:rPr>
              <a:t>Multi-cyclone</a:t>
            </a:r>
          </a:p>
          <a:p>
            <a:pPr>
              <a:spcBef>
                <a:spcPct val="50000"/>
              </a:spcBef>
              <a:buFontTx/>
              <a:buAutoNum type="arabicPeriod"/>
            </a:pPr>
            <a:r>
              <a:rPr lang="en-US" sz="1600">
                <a:solidFill>
                  <a:srgbClr val="000020"/>
                </a:solidFill>
              </a:rPr>
              <a:t>Furnace</a:t>
            </a:r>
          </a:p>
          <a:p>
            <a:pPr>
              <a:spcBef>
                <a:spcPct val="50000"/>
              </a:spcBef>
              <a:buFontTx/>
              <a:buAutoNum type="arabicPeriod"/>
            </a:pPr>
            <a:r>
              <a:rPr lang="en-US" sz="1600">
                <a:solidFill>
                  <a:srgbClr val="000020"/>
                </a:solidFill>
              </a:rPr>
              <a:t>Air Heater</a:t>
            </a:r>
          </a:p>
        </p:txBody>
      </p:sp>
    </p:spTree>
    <p:extLst>
      <p:ext uri="{BB962C8B-B14F-4D97-AF65-F5344CB8AC3E}">
        <p14:creationId xmlns:p14="http://schemas.microsoft.com/office/powerpoint/2010/main" val="332997490"/>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78850" name="Picture 2"/>
          <p:cNvPicPr>
            <a:picLocks noChangeAspect="1" noChangeArrowheads="1"/>
          </p:cNvPicPr>
          <p:nvPr/>
        </p:nvPicPr>
        <p:blipFill>
          <a:blip r:embed="rId3">
            <a:extLst>
              <a:ext uri="{28A0092B-C50C-407E-A947-70E740481C1C}">
                <a14:useLocalDpi xmlns:a14="http://schemas.microsoft.com/office/drawing/2010/main" val="0"/>
              </a:ext>
            </a:extLst>
          </a:blip>
          <a:srcRect l="7500" t="17813" r="31876" b="2344"/>
          <a:stretch>
            <a:fillRect/>
          </a:stretch>
        </p:blipFill>
        <p:spPr bwMode="auto">
          <a:xfrm>
            <a:off x="0" y="0"/>
            <a:ext cx="64881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71523" name="Rectangle 3"/>
          <p:cNvSpPr>
            <a:spLocks noChangeArrowheads="1"/>
          </p:cNvSpPr>
          <p:nvPr/>
        </p:nvSpPr>
        <p:spPr bwMode="auto">
          <a:xfrm>
            <a:off x="6019800" y="0"/>
            <a:ext cx="495300" cy="2870200"/>
          </a:xfrm>
          <a:prstGeom prst="rect">
            <a:avLst/>
          </a:prstGeom>
          <a:solidFill>
            <a:srgbClr val="FF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b="0">
              <a:solidFill>
                <a:srgbClr val="E0E0E0"/>
              </a:solidFill>
              <a:effectLst>
                <a:outerShdw blurRad="38100" dist="38100" dir="2700000" algn="tl">
                  <a:srgbClr val="000000">
                    <a:alpha val="43137"/>
                  </a:srgbClr>
                </a:outerShdw>
              </a:effectLst>
            </a:endParaRPr>
          </a:p>
        </p:txBody>
      </p:sp>
      <p:sp>
        <p:nvSpPr>
          <p:cNvPr id="1771524" name="Rectangle 4"/>
          <p:cNvSpPr>
            <a:spLocks noChangeArrowheads="1"/>
          </p:cNvSpPr>
          <p:nvPr/>
        </p:nvSpPr>
        <p:spPr bwMode="auto">
          <a:xfrm>
            <a:off x="6469063" y="196850"/>
            <a:ext cx="3817937" cy="180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defRPr/>
            </a:pPr>
            <a:r>
              <a:rPr lang="en-US" sz="2800">
                <a:solidFill>
                  <a:srgbClr val="063DE8"/>
                </a:solidFill>
                <a:effectLst>
                  <a:outerShdw blurRad="38100" dist="38100" dir="2700000" algn="tl">
                    <a:srgbClr val="C0C0C0"/>
                  </a:outerShdw>
                </a:effectLst>
              </a:rPr>
              <a:t>Circulating Fluidized </a:t>
            </a:r>
          </a:p>
          <a:p>
            <a:pPr algn="ctr">
              <a:defRPr/>
            </a:pPr>
            <a:r>
              <a:rPr lang="en-US" sz="2800">
                <a:solidFill>
                  <a:srgbClr val="063DE8"/>
                </a:solidFill>
                <a:effectLst>
                  <a:outerShdw blurRad="38100" dist="38100" dir="2700000" algn="tl">
                    <a:srgbClr val="C0C0C0"/>
                  </a:outerShdw>
                </a:effectLst>
              </a:rPr>
              <a:t>Bed Boiler</a:t>
            </a:r>
          </a:p>
          <a:p>
            <a:pPr algn="ctr">
              <a:defRPr/>
            </a:pPr>
            <a:endParaRPr lang="en-US" sz="2800">
              <a:solidFill>
                <a:srgbClr val="063DE8"/>
              </a:solidFill>
              <a:effectLst>
                <a:outerShdw blurRad="38100" dist="38100" dir="2700000" algn="tl">
                  <a:srgbClr val="C0C0C0"/>
                </a:outerShdw>
              </a:effectLst>
            </a:endParaRPr>
          </a:p>
          <a:p>
            <a:pPr algn="ctr">
              <a:defRPr/>
            </a:pPr>
            <a:r>
              <a:rPr lang="en-US" sz="2800">
                <a:solidFill>
                  <a:srgbClr val="063DE8"/>
                </a:solidFill>
                <a:effectLst>
                  <a:outerShdw blurRad="38100" dist="38100" dir="2700000" algn="tl">
                    <a:srgbClr val="C0C0C0"/>
                  </a:outerShdw>
                </a:effectLst>
              </a:rPr>
              <a:t>Interactive Exercise</a:t>
            </a:r>
          </a:p>
        </p:txBody>
      </p:sp>
      <p:sp>
        <p:nvSpPr>
          <p:cNvPr id="1771525" name="Rectangle 5"/>
          <p:cNvSpPr>
            <a:spLocks noChangeArrowheads="1"/>
          </p:cNvSpPr>
          <p:nvPr/>
        </p:nvSpPr>
        <p:spPr bwMode="auto">
          <a:xfrm>
            <a:off x="304800" y="782638"/>
            <a:ext cx="498475" cy="323850"/>
          </a:xfrm>
          <a:prstGeom prst="rect">
            <a:avLst/>
          </a:prstGeom>
          <a:solidFill>
            <a:srgbClr val="FFFFFF"/>
          </a:solidFill>
          <a:ln w="127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b="0">
              <a:solidFill>
                <a:srgbClr val="E0E0E0"/>
              </a:solidFill>
              <a:effectLst>
                <a:outerShdw blurRad="38100" dist="38100" dir="2700000" algn="tl">
                  <a:srgbClr val="000000">
                    <a:alpha val="43137"/>
                  </a:srgbClr>
                </a:outerShdw>
              </a:effectLst>
            </a:endParaRPr>
          </a:p>
        </p:txBody>
      </p:sp>
      <p:sp>
        <p:nvSpPr>
          <p:cNvPr id="1771526" name="Rectangle 6"/>
          <p:cNvSpPr>
            <a:spLocks noChangeArrowheads="1"/>
          </p:cNvSpPr>
          <p:nvPr/>
        </p:nvSpPr>
        <p:spPr bwMode="auto">
          <a:xfrm>
            <a:off x="5343525" y="1182688"/>
            <a:ext cx="679450" cy="323850"/>
          </a:xfrm>
          <a:prstGeom prst="rect">
            <a:avLst/>
          </a:prstGeom>
          <a:solidFill>
            <a:srgbClr val="FFFFFF"/>
          </a:solidFill>
          <a:ln w="127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b="0">
              <a:solidFill>
                <a:srgbClr val="E0E0E0"/>
              </a:solidFill>
              <a:effectLst>
                <a:outerShdw blurRad="38100" dist="38100" dir="2700000" algn="tl">
                  <a:srgbClr val="000000">
                    <a:alpha val="43137"/>
                  </a:srgbClr>
                </a:outerShdw>
              </a:effectLst>
            </a:endParaRPr>
          </a:p>
        </p:txBody>
      </p:sp>
      <p:sp>
        <p:nvSpPr>
          <p:cNvPr id="1771527" name="Rectangle 7"/>
          <p:cNvSpPr>
            <a:spLocks noChangeArrowheads="1"/>
          </p:cNvSpPr>
          <p:nvPr/>
        </p:nvSpPr>
        <p:spPr bwMode="auto">
          <a:xfrm>
            <a:off x="5238750" y="2468563"/>
            <a:ext cx="679450" cy="323850"/>
          </a:xfrm>
          <a:prstGeom prst="rect">
            <a:avLst/>
          </a:prstGeom>
          <a:solidFill>
            <a:srgbClr val="FFFFFF"/>
          </a:solidFill>
          <a:ln w="127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b="0">
              <a:solidFill>
                <a:srgbClr val="E0E0E0"/>
              </a:solidFill>
              <a:effectLst>
                <a:outerShdw blurRad="38100" dist="38100" dir="2700000" algn="tl">
                  <a:srgbClr val="000000">
                    <a:alpha val="43137"/>
                  </a:srgbClr>
                </a:outerShdw>
              </a:effectLst>
            </a:endParaRPr>
          </a:p>
        </p:txBody>
      </p:sp>
      <p:sp>
        <p:nvSpPr>
          <p:cNvPr id="1771528" name="Rectangle 8"/>
          <p:cNvSpPr>
            <a:spLocks noChangeArrowheads="1"/>
          </p:cNvSpPr>
          <p:nvPr/>
        </p:nvSpPr>
        <p:spPr bwMode="auto">
          <a:xfrm>
            <a:off x="5257800" y="6516688"/>
            <a:ext cx="679450" cy="209550"/>
          </a:xfrm>
          <a:prstGeom prst="rect">
            <a:avLst/>
          </a:prstGeom>
          <a:solidFill>
            <a:srgbClr val="FFFFFF"/>
          </a:solidFill>
          <a:ln w="127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b="0">
              <a:solidFill>
                <a:srgbClr val="E0E0E0"/>
              </a:solidFill>
              <a:effectLst>
                <a:outerShdw blurRad="38100" dist="38100" dir="2700000" algn="tl">
                  <a:srgbClr val="000000">
                    <a:alpha val="43137"/>
                  </a:srgbClr>
                </a:outerShdw>
              </a:effectLst>
            </a:endParaRPr>
          </a:p>
        </p:txBody>
      </p:sp>
      <p:sp>
        <p:nvSpPr>
          <p:cNvPr id="1771529" name="Rectangle 9"/>
          <p:cNvSpPr>
            <a:spLocks noChangeArrowheads="1"/>
          </p:cNvSpPr>
          <p:nvPr/>
        </p:nvSpPr>
        <p:spPr bwMode="auto">
          <a:xfrm>
            <a:off x="4381500" y="6516688"/>
            <a:ext cx="679450" cy="209550"/>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b="0">
              <a:solidFill>
                <a:srgbClr val="E0E0E0"/>
              </a:solidFill>
              <a:effectLst>
                <a:outerShdw blurRad="38100" dist="38100" dir="2700000" algn="tl">
                  <a:srgbClr val="000000">
                    <a:alpha val="43137"/>
                  </a:srgbClr>
                </a:outerShdw>
              </a:effectLst>
            </a:endParaRPr>
          </a:p>
        </p:txBody>
      </p:sp>
      <p:sp>
        <p:nvSpPr>
          <p:cNvPr id="1771530" name="Rectangle 10"/>
          <p:cNvSpPr>
            <a:spLocks noChangeArrowheads="1"/>
          </p:cNvSpPr>
          <p:nvPr/>
        </p:nvSpPr>
        <p:spPr bwMode="auto">
          <a:xfrm>
            <a:off x="3648075" y="6526213"/>
            <a:ext cx="679450" cy="209550"/>
          </a:xfrm>
          <a:prstGeom prst="rect">
            <a:avLst/>
          </a:prstGeom>
          <a:solidFill>
            <a:srgbClr val="FFFFFF"/>
          </a:solidFill>
          <a:ln w="127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b="0">
              <a:solidFill>
                <a:srgbClr val="E0E0E0"/>
              </a:solidFill>
              <a:effectLst>
                <a:outerShdw blurRad="38100" dist="38100" dir="2700000" algn="tl">
                  <a:srgbClr val="000000">
                    <a:alpha val="43137"/>
                  </a:srgbClr>
                </a:outerShdw>
              </a:effectLst>
            </a:endParaRPr>
          </a:p>
        </p:txBody>
      </p:sp>
      <p:sp>
        <p:nvSpPr>
          <p:cNvPr id="1771531" name="Rectangle 11"/>
          <p:cNvSpPr>
            <a:spLocks noChangeArrowheads="1"/>
          </p:cNvSpPr>
          <p:nvPr/>
        </p:nvSpPr>
        <p:spPr bwMode="auto">
          <a:xfrm>
            <a:off x="2933700" y="6526213"/>
            <a:ext cx="679450" cy="209550"/>
          </a:xfrm>
          <a:prstGeom prst="rect">
            <a:avLst/>
          </a:prstGeom>
          <a:solidFill>
            <a:srgbClr val="FFFFFF"/>
          </a:solidFill>
          <a:ln w="127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b="0">
              <a:solidFill>
                <a:srgbClr val="E0E0E0"/>
              </a:solidFill>
              <a:effectLst>
                <a:outerShdw blurRad="38100" dist="38100" dir="2700000" algn="tl">
                  <a:srgbClr val="000000">
                    <a:alpha val="43137"/>
                  </a:srgbClr>
                </a:outerShdw>
              </a:effectLst>
            </a:endParaRPr>
          </a:p>
        </p:txBody>
      </p:sp>
      <p:sp>
        <p:nvSpPr>
          <p:cNvPr id="1771532" name="Rectangle 12"/>
          <p:cNvSpPr>
            <a:spLocks noChangeArrowheads="1"/>
          </p:cNvSpPr>
          <p:nvPr/>
        </p:nvSpPr>
        <p:spPr bwMode="auto">
          <a:xfrm>
            <a:off x="3733800" y="2973388"/>
            <a:ext cx="774700" cy="333375"/>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b="0">
              <a:solidFill>
                <a:srgbClr val="E0E0E0"/>
              </a:solidFill>
              <a:effectLst>
                <a:outerShdw blurRad="38100" dist="38100" dir="2700000" algn="tl">
                  <a:srgbClr val="000000">
                    <a:alpha val="43137"/>
                  </a:srgbClr>
                </a:outerShdw>
              </a:effectLst>
            </a:endParaRPr>
          </a:p>
        </p:txBody>
      </p:sp>
      <p:sp>
        <p:nvSpPr>
          <p:cNvPr id="1771533" name="Rectangle 13"/>
          <p:cNvSpPr>
            <a:spLocks noChangeArrowheads="1"/>
          </p:cNvSpPr>
          <p:nvPr/>
        </p:nvSpPr>
        <p:spPr bwMode="auto">
          <a:xfrm>
            <a:off x="5124450" y="4583113"/>
            <a:ext cx="679450" cy="323850"/>
          </a:xfrm>
          <a:prstGeom prst="rect">
            <a:avLst/>
          </a:prstGeom>
          <a:solidFill>
            <a:srgbClr val="FFFFFF"/>
          </a:solidFill>
          <a:ln w="127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b="0">
              <a:solidFill>
                <a:srgbClr val="E0E0E0"/>
              </a:solidFill>
              <a:effectLst>
                <a:outerShdw blurRad="38100" dist="38100" dir="2700000" algn="tl">
                  <a:srgbClr val="000000">
                    <a:alpha val="43137"/>
                  </a:srgbClr>
                </a:outerShdw>
              </a:effectLst>
            </a:endParaRPr>
          </a:p>
        </p:txBody>
      </p:sp>
      <p:sp>
        <p:nvSpPr>
          <p:cNvPr id="1771534" name="Rectangle 14"/>
          <p:cNvSpPr>
            <a:spLocks noChangeArrowheads="1"/>
          </p:cNvSpPr>
          <p:nvPr/>
        </p:nvSpPr>
        <p:spPr bwMode="auto">
          <a:xfrm>
            <a:off x="2000250" y="3763963"/>
            <a:ext cx="679450" cy="209550"/>
          </a:xfrm>
          <a:prstGeom prst="rect">
            <a:avLst/>
          </a:prstGeom>
          <a:solidFill>
            <a:srgbClr val="FFFFFF"/>
          </a:solidFill>
          <a:ln w="12700">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b="0">
              <a:solidFill>
                <a:srgbClr val="E0E0E0"/>
              </a:solidFill>
              <a:effectLst>
                <a:outerShdw blurRad="38100" dist="38100" dir="2700000" algn="tl">
                  <a:srgbClr val="000000">
                    <a:alpha val="43137"/>
                  </a:srgbClr>
                </a:outerShdw>
              </a:effectLst>
            </a:endParaRPr>
          </a:p>
        </p:txBody>
      </p:sp>
      <p:sp>
        <p:nvSpPr>
          <p:cNvPr id="78863" name="Text Box 15"/>
          <p:cNvSpPr txBox="1">
            <a:spLocks noChangeArrowheads="1"/>
          </p:cNvSpPr>
          <p:nvPr/>
        </p:nvSpPr>
        <p:spPr bwMode="auto">
          <a:xfrm>
            <a:off x="6896100" y="2409825"/>
            <a:ext cx="2390775" cy="3636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a:spcBef>
                <a:spcPct val="50000"/>
              </a:spcBef>
              <a:buFontTx/>
              <a:buAutoNum type="arabicPeriod"/>
            </a:pPr>
            <a:r>
              <a:rPr lang="en-US" sz="1600">
                <a:solidFill>
                  <a:srgbClr val="000020"/>
                </a:solidFill>
              </a:rPr>
              <a:t>Steam Drum</a:t>
            </a:r>
          </a:p>
          <a:p>
            <a:pPr>
              <a:spcBef>
                <a:spcPct val="50000"/>
              </a:spcBef>
              <a:buFontTx/>
              <a:buAutoNum type="arabicPeriod"/>
            </a:pPr>
            <a:r>
              <a:rPr lang="en-US" sz="1600">
                <a:solidFill>
                  <a:srgbClr val="000020"/>
                </a:solidFill>
              </a:rPr>
              <a:t>Primary Air</a:t>
            </a:r>
          </a:p>
          <a:p>
            <a:pPr>
              <a:spcBef>
                <a:spcPct val="50000"/>
              </a:spcBef>
              <a:buFontTx/>
              <a:buAutoNum type="arabicPeriod"/>
            </a:pPr>
            <a:r>
              <a:rPr lang="en-US" sz="1600">
                <a:solidFill>
                  <a:srgbClr val="000020"/>
                </a:solidFill>
              </a:rPr>
              <a:t>Secondary Air</a:t>
            </a:r>
          </a:p>
          <a:p>
            <a:pPr>
              <a:spcBef>
                <a:spcPct val="50000"/>
              </a:spcBef>
              <a:buFontTx/>
              <a:buAutoNum type="arabicPeriod"/>
            </a:pPr>
            <a:r>
              <a:rPr lang="en-US" sz="1600">
                <a:solidFill>
                  <a:srgbClr val="000020"/>
                </a:solidFill>
              </a:rPr>
              <a:t>Economizer</a:t>
            </a:r>
          </a:p>
          <a:p>
            <a:pPr>
              <a:spcBef>
                <a:spcPct val="50000"/>
              </a:spcBef>
              <a:buFontTx/>
              <a:buAutoNum type="arabicPeriod"/>
            </a:pPr>
            <a:r>
              <a:rPr lang="en-US" sz="1600">
                <a:solidFill>
                  <a:srgbClr val="000020"/>
                </a:solidFill>
              </a:rPr>
              <a:t>Startup Burner</a:t>
            </a:r>
          </a:p>
          <a:p>
            <a:pPr>
              <a:spcBef>
                <a:spcPct val="50000"/>
              </a:spcBef>
              <a:buFontTx/>
              <a:buAutoNum type="arabicPeriod"/>
            </a:pPr>
            <a:r>
              <a:rPr lang="en-US" sz="1600">
                <a:solidFill>
                  <a:srgbClr val="000020"/>
                </a:solidFill>
              </a:rPr>
              <a:t>Forced Draft Fan</a:t>
            </a:r>
          </a:p>
          <a:p>
            <a:pPr>
              <a:spcBef>
                <a:spcPct val="50000"/>
              </a:spcBef>
              <a:buFontTx/>
              <a:buAutoNum type="arabicPeriod"/>
            </a:pPr>
            <a:r>
              <a:rPr lang="en-US" sz="1600">
                <a:solidFill>
                  <a:srgbClr val="000020"/>
                </a:solidFill>
              </a:rPr>
              <a:t>Superheater</a:t>
            </a:r>
          </a:p>
          <a:p>
            <a:pPr>
              <a:spcBef>
                <a:spcPct val="50000"/>
              </a:spcBef>
              <a:buFontTx/>
              <a:buAutoNum type="arabicPeriod"/>
            </a:pPr>
            <a:r>
              <a:rPr lang="en-US" sz="1600">
                <a:solidFill>
                  <a:srgbClr val="000020"/>
                </a:solidFill>
              </a:rPr>
              <a:t>Multi-cyclone</a:t>
            </a:r>
          </a:p>
          <a:p>
            <a:pPr>
              <a:spcBef>
                <a:spcPct val="50000"/>
              </a:spcBef>
              <a:buFontTx/>
              <a:buAutoNum type="arabicPeriod"/>
            </a:pPr>
            <a:r>
              <a:rPr lang="en-US" sz="1600">
                <a:solidFill>
                  <a:srgbClr val="000020"/>
                </a:solidFill>
              </a:rPr>
              <a:t>Furnace</a:t>
            </a:r>
          </a:p>
          <a:p>
            <a:pPr>
              <a:spcBef>
                <a:spcPct val="50000"/>
              </a:spcBef>
              <a:buFontTx/>
              <a:buAutoNum type="arabicPeriod"/>
            </a:pPr>
            <a:r>
              <a:rPr lang="en-US" sz="1600">
                <a:solidFill>
                  <a:srgbClr val="000020"/>
                </a:solidFill>
              </a:rPr>
              <a:t>Air Heater</a:t>
            </a:r>
          </a:p>
        </p:txBody>
      </p:sp>
      <p:sp>
        <p:nvSpPr>
          <p:cNvPr id="1771536" name="Text Box 16"/>
          <p:cNvSpPr txBox="1">
            <a:spLocks noChangeArrowheads="1"/>
          </p:cNvSpPr>
          <p:nvPr/>
        </p:nvSpPr>
        <p:spPr bwMode="auto">
          <a:xfrm>
            <a:off x="317500" y="800100"/>
            <a:ext cx="48577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algn="ctr">
              <a:spcBef>
                <a:spcPct val="50000"/>
              </a:spcBef>
            </a:pPr>
            <a:r>
              <a:rPr lang="en-US" sz="1200">
                <a:solidFill>
                  <a:srgbClr val="FF0000"/>
                </a:solidFill>
              </a:rPr>
              <a:t>1</a:t>
            </a:r>
          </a:p>
        </p:txBody>
      </p:sp>
      <p:sp>
        <p:nvSpPr>
          <p:cNvPr id="1771537" name="Text Box 17"/>
          <p:cNvSpPr txBox="1">
            <a:spLocks noChangeArrowheads="1"/>
          </p:cNvSpPr>
          <p:nvPr/>
        </p:nvSpPr>
        <p:spPr bwMode="auto">
          <a:xfrm>
            <a:off x="4457700" y="6486525"/>
            <a:ext cx="56197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algn="ctr">
              <a:spcBef>
                <a:spcPct val="50000"/>
              </a:spcBef>
            </a:pPr>
            <a:r>
              <a:rPr lang="en-US" sz="1200">
                <a:solidFill>
                  <a:srgbClr val="FF0000"/>
                </a:solidFill>
              </a:rPr>
              <a:t>2</a:t>
            </a:r>
          </a:p>
        </p:txBody>
      </p:sp>
      <p:sp>
        <p:nvSpPr>
          <p:cNvPr id="1771538" name="Text Box 18"/>
          <p:cNvSpPr txBox="1">
            <a:spLocks noChangeArrowheads="1"/>
          </p:cNvSpPr>
          <p:nvPr/>
        </p:nvSpPr>
        <p:spPr bwMode="auto">
          <a:xfrm>
            <a:off x="3724275" y="6496050"/>
            <a:ext cx="56197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algn="ctr">
              <a:spcBef>
                <a:spcPct val="50000"/>
              </a:spcBef>
            </a:pPr>
            <a:r>
              <a:rPr lang="en-US" sz="1200">
                <a:solidFill>
                  <a:srgbClr val="FF0000"/>
                </a:solidFill>
              </a:rPr>
              <a:t>3</a:t>
            </a:r>
          </a:p>
        </p:txBody>
      </p:sp>
      <p:sp>
        <p:nvSpPr>
          <p:cNvPr id="1771539" name="Text Box 19"/>
          <p:cNvSpPr txBox="1">
            <a:spLocks noChangeArrowheads="1"/>
          </p:cNvSpPr>
          <p:nvPr/>
        </p:nvSpPr>
        <p:spPr bwMode="auto">
          <a:xfrm>
            <a:off x="5286375" y="2486025"/>
            <a:ext cx="56197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algn="ctr">
              <a:spcBef>
                <a:spcPct val="50000"/>
              </a:spcBef>
            </a:pPr>
            <a:r>
              <a:rPr lang="en-US" sz="1200">
                <a:solidFill>
                  <a:srgbClr val="FF0000"/>
                </a:solidFill>
              </a:rPr>
              <a:t>4</a:t>
            </a:r>
          </a:p>
        </p:txBody>
      </p:sp>
      <p:sp>
        <p:nvSpPr>
          <p:cNvPr id="1771540" name="Text Box 20"/>
          <p:cNvSpPr txBox="1">
            <a:spLocks noChangeArrowheads="1"/>
          </p:cNvSpPr>
          <p:nvPr/>
        </p:nvSpPr>
        <p:spPr bwMode="auto">
          <a:xfrm>
            <a:off x="3000375" y="6515100"/>
            <a:ext cx="54292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algn="ctr">
              <a:spcBef>
                <a:spcPct val="50000"/>
              </a:spcBef>
            </a:pPr>
            <a:r>
              <a:rPr lang="en-US" sz="1200">
                <a:solidFill>
                  <a:srgbClr val="FF0000"/>
                </a:solidFill>
              </a:rPr>
              <a:t>5</a:t>
            </a:r>
          </a:p>
        </p:txBody>
      </p:sp>
      <p:sp>
        <p:nvSpPr>
          <p:cNvPr id="1771541" name="Text Box 21"/>
          <p:cNvSpPr txBox="1">
            <a:spLocks noChangeArrowheads="1"/>
          </p:cNvSpPr>
          <p:nvPr/>
        </p:nvSpPr>
        <p:spPr bwMode="auto">
          <a:xfrm>
            <a:off x="5334000" y="6496050"/>
            <a:ext cx="56197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algn="ctr">
              <a:spcBef>
                <a:spcPct val="50000"/>
              </a:spcBef>
            </a:pPr>
            <a:r>
              <a:rPr lang="en-US" sz="1200">
                <a:solidFill>
                  <a:srgbClr val="FF0000"/>
                </a:solidFill>
              </a:rPr>
              <a:t>6</a:t>
            </a:r>
          </a:p>
        </p:txBody>
      </p:sp>
      <p:sp>
        <p:nvSpPr>
          <p:cNvPr id="1771542" name="Text Box 22"/>
          <p:cNvSpPr txBox="1">
            <a:spLocks noChangeArrowheads="1"/>
          </p:cNvSpPr>
          <p:nvPr/>
        </p:nvSpPr>
        <p:spPr bwMode="auto">
          <a:xfrm>
            <a:off x="5410200" y="1200150"/>
            <a:ext cx="56197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algn="ctr">
              <a:spcBef>
                <a:spcPct val="50000"/>
              </a:spcBef>
            </a:pPr>
            <a:r>
              <a:rPr lang="en-US" sz="1200">
                <a:solidFill>
                  <a:srgbClr val="FF0000"/>
                </a:solidFill>
              </a:rPr>
              <a:t>7</a:t>
            </a:r>
          </a:p>
        </p:txBody>
      </p:sp>
      <p:sp>
        <p:nvSpPr>
          <p:cNvPr id="1771543" name="Text Box 23"/>
          <p:cNvSpPr txBox="1">
            <a:spLocks noChangeArrowheads="1"/>
          </p:cNvSpPr>
          <p:nvPr/>
        </p:nvSpPr>
        <p:spPr bwMode="auto">
          <a:xfrm>
            <a:off x="3829050" y="3000375"/>
            <a:ext cx="56197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algn="ctr">
              <a:spcBef>
                <a:spcPct val="50000"/>
              </a:spcBef>
            </a:pPr>
            <a:r>
              <a:rPr lang="en-US" sz="1200">
                <a:solidFill>
                  <a:srgbClr val="FF0000"/>
                </a:solidFill>
              </a:rPr>
              <a:t>8</a:t>
            </a:r>
          </a:p>
        </p:txBody>
      </p:sp>
      <p:sp>
        <p:nvSpPr>
          <p:cNvPr id="1771544" name="Text Box 24"/>
          <p:cNvSpPr txBox="1">
            <a:spLocks noChangeArrowheads="1"/>
          </p:cNvSpPr>
          <p:nvPr/>
        </p:nvSpPr>
        <p:spPr bwMode="auto">
          <a:xfrm>
            <a:off x="2085975" y="3733800"/>
            <a:ext cx="56197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algn="ctr">
              <a:spcBef>
                <a:spcPct val="50000"/>
              </a:spcBef>
            </a:pPr>
            <a:r>
              <a:rPr lang="en-US" sz="1200">
                <a:solidFill>
                  <a:srgbClr val="FF0000"/>
                </a:solidFill>
              </a:rPr>
              <a:t>9</a:t>
            </a:r>
          </a:p>
        </p:txBody>
      </p:sp>
      <p:sp>
        <p:nvSpPr>
          <p:cNvPr id="1771545" name="Text Box 25"/>
          <p:cNvSpPr txBox="1">
            <a:spLocks noChangeArrowheads="1"/>
          </p:cNvSpPr>
          <p:nvPr/>
        </p:nvSpPr>
        <p:spPr bwMode="auto">
          <a:xfrm>
            <a:off x="5200650" y="4600575"/>
            <a:ext cx="56197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algn="ctr">
              <a:spcBef>
                <a:spcPct val="50000"/>
              </a:spcBef>
            </a:pPr>
            <a:r>
              <a:rPr lang="en-US" sz="1200">
                <a:solidFill>
                  <a:srgbClr val="FF0000"/>
                </a:solidFill>
              </a:rPr>
              <a:t>10</a:t>
            </a:r>
          </a:p>
        </p:txBody>
      </p:sp>
    </p:spTree>
    <p:extLst>
      <p:ext uri="{BB962C8B-B14F-4D97-AF65-F5344CB8AC3E}">
        <p14:creationId xmlns:p14="http://schemas.microsoft.com/office/powerpoint/2010/main" val="38338629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71536"/>
                                        </p:tgtEl>
                                        <p:attrNameLst>
                                          <p:attrName>style.visibility</p:attrName>
                                        </p:attrNameLst>
                                      </p:cBhvr>
                                      <p:to>
                                        <p:strVal val="visible"/>
                                      </p:to>
                                    </p:set>
                                    <p:anim calcmode="lin" valueType="num">
                                      <p:cBhvr additive="base">
                                        <p:cTn id="7" dur="500" fill="hold"/>
                                        <p:tgtEl>
                                          <p:spTgt spid="1771536"/>
                                        </p:tgtEl>
                                        <p:attrNameLst>
                                          <p:attrName>ppt_x</p:attrName>
                                        </p:attrNameLst>
                                      </p:cBhvr>
                                      <p:tavLst>
                                        <p:tav tm="0">
                                          <p:val>
                                            <p:strVal val="#ppt_x"/>
                                          </p:val>
                                        </p:tav>
                                        <p:tav tm="100000">
                                          <p:val>
                                            <p:strVal val="#ppt_x"/>
                                          </p:val>
                                        </p:tav>
                                      </p:tavLst>
                                    </p:anim>
                                    <p:anim calcmode="lin" valueType="num">
                                      <p:cBhvr additive="base">
                                        <p:cTn id="8" dur="500" fill="hold"/>
                                        <p:tgtEl>
                                          <p:spTgt spid="177153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1771537"/>
                                        </p:tgtEl>
                                        <p:attrNameLst>
                                          <p:attrName>style.visibility</p:attrName>
                                        </p:attrNameLst>
                                      </p:cBhvr>
                                      <p:to>
                                        <p:strVal val="visible"/>
                                      </p:to>
                                    </p:set>
                                    <p:anim calcmode="lin" valueType="num">
                                      <p:cBhvr additive="base">
                                        <p:cTn id="13" dur="500" fill="hold"/>
                                        <p:tgtEl>
                                          <p:spTgt spid="1771537"/>
                                        </p:tgtEl>
                                        <p:attrNameLst>
                                          <p:attrName>ppt_x</p:attrName>
                                        </p:attrNameLst>
                                      </p:cBhvr>
                                      <p:tavLst>
                                        <p:tav tm="0">
                                          <p:val>
                                            <p:strVal val="#ppt_x"/>
                                          </p:val>
                                        </p:tav>
                                        <p:tav tm="100000">
                                          <p:val>
                                            <p:strVal val="#ppt_x"/>
                                          </p:val>
                                        </p:tav>
                                      </p:tavLst>
                                    </p:anim>
                                    <p:anim calcmode="lin" valueType="num">
                                      <p:cBhvr additive="base">
                                        <p:cTn id="14" dur="500" fill="hold"/>
                                        <p:tgtEl>
                                          <p:spTgt spid="1771537"/>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1771538"/>
                                        </p:tgtEl>
                                        <p:attrNameLst>
                                          <p:attrName>style.visibility</p:attrName>
                                        </p:attrNameLst>
                                      </p:cBhvr>
                                      <p:to>
                                        <p:strVal val="visible"/>
                                      </p:to>
                                    </p:set>
                                    <p:anim calcmode="lin" valueType="num">
                                      <p:cBhvr additive="base">
                                        <p:cTn id="19" dur="500" fill="hold"/>
                                        <p:tgtEl>
                                          <p:spTgt spid="1771538"/>
                                        </p:tgtEl>
                                        <p:attrNameLst>
                                          <p:attrName>ppt_x</p:attrName>
                                        </p:attrNameLst>
                                      </p:cBhvr>
                                      <p:tavLst>
                                        <p:tav tm="0">
                                          <p:val>
                                            <p:strVal val="#ppt_x"/>
                                          </p:val>
                                        </p:tav>
                                        <p:tav tm="100000">
                                          <p:val>
                                            <p:strVal val="#ppt_x"/>
                                          </p:val>
                                        </p:tav>
                                      </p:tavLst>
                                    </p:anim>
                                    <p:anim calcmode="lin" valueType="num">
                                      <p:cBhvr additive="base">
                                        <p:cTn id="20" dur="500" fill="hold"/>
                                        <p:tgtEl>
                                          <p:spTgt spid="1771538"/>
                                        </p:tgtEl>
                                        <p:attrNameLst>
                                          <p:attrName>ppt_y</p:attrName>
                                        </p:attrNameLst>
                                      </p:cBhvr>
                                      <p:tavLst>
                                        <p:tav tm="0">
                                          <p:val>
                                            <p:strVal val="0-#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71539"/>
                                        </p:tgtEl>
                                        <p:attrNameLst>
                                          <p:attrName>style.visibility</p:attrName>
                                        </p:attrNameLst>
                                      </p:cBhvr>
                                      <p:to>
                                        <p:strVal val="visible"/>
                                      </p:to>
                                    </p:set>
                                    <p:anim calcmode="lin" valueType="num">
                                      <p:cBhvr additive="base">
                                        <p:cTn id="25" dur="500" fill="hold"/>
                                        <p:tgtEl>
                                          <p:spTgt spid="1771539"/>
                                        </p:tgtEl>
                                        <p:attrNameLst>
                                          <p:attrName>ppt_x</p:attrName>
                                        </p:attrNameLst>
                                      </p:cBhvr>
                                      <p:tavLst>
                                        <p:tav tm="0">
                                          <p:val>
                                            <p:strVal val="#ppt_x"/>
                                          </p:val>
                                        </p:tav>
                                        <p:tav tm="100000">
                                          <p:val>
                                            <p:strVal val="#ppt_x"/>
                                          </p:val>
                                        </p:tav>
                                      </p:tavLst>
                                    </p:anim>
                                    <p:anim calcmode="lin" valueType="num">
                                      <p:cBhvr additive="base">
                                        <p:cTn id="26" dur="500" fill="hold"/>
                                        <p:tgtEl>
                                          <p:spTgt spid="1771539"/>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1" fill="hold" grpId="0" nodeType="clickEffect">
                                  <p:stCondLst>
                                    <p:cond delay="0"/>
                                  </p:stCondLst>
                                  <p:childTnLst>
                                    <p:set>
                                      <p:cBhvr>
                                        <p:cTn id="30" dur="1" fill="hold">
                                          <p:stCondLst>
                                            <p:cond delay="0"/>
                                          </p:stCondLst>
                                        </p:cTn>
                                        <p:tgtEl>
                                          <p:spTgt spid="1771540"/>
                                        </p:tgtEl>
                                        <p:attrNameLst>
                                          <p:attrName>style.visibility</p:attrName>
                                        </p:attrNameLst>
                                      </p:cBhvr>
                                      <p:to>
                                        <p:strVal val="visible"/>
                                      </p:to>
                                    </p:set>
                                    <p:anim calcmode="lin" valueType="num">
                                      <p:cBhvr additive="base">
                                        <p:cTn id="31" dur="500" fill="hold"/>
                                        <p:tgtEl>
                                          <p:spTgt spid="1771540"/>
                                        </p:tgtEl>
                                        <p:attrNameLst>
                                          <p:attrName>ppt_x</p:attrName>
                                        </p:attrNameLst>
                                      </p:cBhvr>
                                      <p:tavLst>
                                        <p:tav tm="0">
                                          <p:val>
                                            <p:strVal val="#ppt_x"/>
                                          </p:val>
                                        </p:tav>
                                        <p:tav tm="100000">
                                          <p:val>
                                            <p:strVal val="#ppt_x"/>
                                          </p:val>
                                        </p:tav>
                                      </p:tavLst>
                                    </p:anim>
                                    <p:anim calcmode="lin" valueType="num">
                                      <p:cBhvr additive="base">
                                        <p:cTn id="32" dur="500" fill="hold"/>
                                        <p:tgtEl>
                                          <p:spTgt spid="1771540"/>
                                        </p:tgtEl>
                                        <p:attrNameLst>
                                          <p:attrName>ppt_y</p:attrName>
                                        </p:attrNameLst>
                                      </p:cBhvr>
                                      <p:tavLst>
                                        <p:tav tm="0">
                                          <p:val>
                                            <p:strVal val="0-#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1" fill="hold" grpId="0" nodeType="clickEffect">
                                  <p:stCondLst>
                                    <p:cond delay="0"/>
                                  </p:stCondLst>
                                  <p:childTnLst>
                                    <p:set>
                                      <p:cBhvr>
                                        <p:cTn id="36" dur="1" fill="hold">
                                          <p:stCondLst>
                                            <p:cond delay="0"/>
                                          </p:stCondLst>
                                        </p:cTn>
                                        <p:tgtEl>
                                          <p:spTgt spid="1771541"/>
                                        </p:tgtEl>
                                        <p:attrNameLst>
                                          <p:attrName>style.visibility</p:attrName>
                                        </p:attrNameLst>
                                      </p:cBhvr>
                                      <p:to>
                                        <p:strVal val="visible"/>
                                      </p:to>
                                    </p:set>
                                    <p:anim calcmode="lin" valueType="num">
                                      <p:cBhvr additive="base">
                                        <p:cTn id="37" dur="500" fill="hold"/>
                                        <p:tgtEl>
                                          <p:spTgt spid="1771541"/>
                                        </p:tgtEl>
                                        <p:attrNameLst>
                                          <p:attrName>ppt_x</p:attrName>
                                        </p:attrNameLst>
                                      </p:cBhvr>
                                      <p:tavLst>
                                        <p:tav tm="0">
                                          <p:val>
                                            <p:strVal val="#ppt_x"/>
                                          </p:val>
                                        </p:tav>
                                        <p:tav tm="100000">
                                          <p:val>
                                            <p:strVal val="#ppt_x"/>
                                          </p:val>
                                        </p:tav>
                                      </p:tavLst>
                                    </p:anim>
                                    <p:anim calcmode="lin" valueType="num">
                                      <p:cBhvr additive="base">
                                        <p:cTn id="38" dur="500" fill="hold"/>
                                        <p:tgtEl>
                                          <p:spTgt spid="1771541"/>
                                        </p:tgtEl>
                                        <p:attrNameLst>
                                          <p:attrName>ppt_y</p:attrName>
                                        </p:attrNameLst>
                                      </p:cBhvr>
                                      <p:tavLst>
                                        <p:tav tm="0">
                                          <p:val>
                                            <p:strVal val="0-#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771542"/>
                                        </p:tgtEl>
                                        <p:attrNameLst>
                                          <p:attrName>style.visibility</p:attrName>
                                        </p:attrNameLst>
                                      </p:cBhvr>
                                      <p:to>
                                        <p:strVal val="visible"/>
                                      </p:to>
                                    </p:set>
                                    <p:anim calcmode="lin" valueType="num">
                                      <p:cBhvr additive="base">
                                        <p:cTn id="43" dur="500" fill="hold"/>
                                        <p:tgtEl>
                                          <p:spTgt spid="1771542"/>
                                        </p:tgtEl>
                                        <p:attrNameLst>
                                          <p:attrName>ppt_x</p:attrName>
                                        </p:attrNameLst>
                                      </p:cBhvr>
                                      <p:tavLst>
                                        <p:tav tm="0">
                                          <p:val>
                                            <p:strVal val="#ppt_x"/>
                                          </p:val>
                                        </p:tav>
                                        <p:tav tm="100000">
                                          <p:val>
                                            <p:strVal val="#ppt_x"/>
                                          </p:val>
                                        </p:tav>
                                      </p:tavLst>
                                    </p:anim>
                                    <p:anim calcmode="lin" valueType="num">
                                      <p:cBhvr additive="base">
                                        <p:cTn id="44" dur="500" fill="hold"/>
                                        <p:tgtEl>
                                          <p:spTgt spid="1771542"/>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1771543"/>
                                        </p:tgtEl>
                                        <p:attrNameLst>
                                          <p:attrName>style.visibility</p:attrName>
                                        </p:attrNameLst>
                                      </p:cBhvr>
                                      <p:to>
                                        <p:strVal val="visible"/>
                                      </p:to>
                                    </p:set>
                                    <p:anim calcmode="lin" valueType="num">
                                      <p:cBhvr additive="base">
                                        <p:cTn id="49" dur="500" fill="hold"/>
                                        <p:tgtEl>
                                          <p:spTgt spid="1771543"/>
                                        </p:tgtEl>
                                        <p:attrNameLst>
                                          <p:attrName>ppt_x</p:attrName>
                                        </p:attrNameLst>
                                      </p:cBhvr>
                                      <p:tavLst>
                                        <p:tav tm="0">
                                          <p:val>
                                            <p:strVal val="1+#ppt_w/2"/>
                                          </p:val>
                                        </p:tav>
                                        <p:tav tm="100000">
                                          <p:val>
                                            <p:strVal val="#ppt_x"/>
                                          </p:val>
                                        </p:tav>
                                      </p:tavLst>
                                    </p:anim>
                                    <p:anim calcmode="lin" valueType="num">
                                      <p:cBhvr additive="base">
                                        <p:cTn id="50" dur="500" fill="hold"/>
                                        <p:tgtEl>
                                          <p:spTgt spid="1771543"/>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2" fill="hold" grpId="0" nodeType="clickEffect">
                                  <p:stCondLst>
                                    <p:cond delay="0"/>
                                  </p:stCondLst>
                                  <p:childTnLst>
                                    <p:set>
                                      <p:cBhvr>
                                        <p:cTn id="54" dur="1" fill="hold">
                                          <p:stCondLst>
                                            <p:cond delay="0"/>
                                          </p:stCondLst>
                                        </p:cTn>
                                        <p:tgtEl>
                                          <p:spTgt spid="1771544"/>
                                        </p:tgtEl>
                                        <p:attrNameLst>
                                          <p:attrName>style.visibility</p:attrName>
                                        </p:attrNameLst>
                                      </p:cBhvr>
                                      <p:to>
                                        <p:strVal val="visible"/>
                                      </p:to>
                                    </p:set>
                                    <p:anim calcmode="lin" valueType="num">
                                      <p:cBhvr additive="base">
                                        <p:cTn id="55" dur="500" fill="hold"/>
                                        <p:tgtEl>
                                          <p:spTgt spid="1771544"/>
                                        </p:tgtEl>
                                        <p:attrNameLst>
                                          <p:attrName>ppt_x</p:attrName>
                                        </p:attrNameLst>
                                      </p:cBhvr>
                                      <p:tavLst>
                                        <p:tav tm="0">
                                          <p:val>
                                            <p:strVal val="1+#ppt_w/2"/>
                                          </p:val>
                                        </p:tav>
                                        <p:tav tm="100000">
                                          <p:val>
                                            <p:strVal val="#ppt_x"/>
                                          </p:val>
                                        </p:tav>
                                      </p:tavLst>
                                    </p:anim>
                                    <p:anim calcmode="lin" valueType="num">
                                      <p:cBhvr additive="base">
                                        <p:cTn id="56" dur="500" fill="hold"/>
                                        <p:tgtEl>
                                          <p:spTgt spid="1771544"/>
                                        </p:tgtEl>
                                        <p:attrNameLst>
                                          <p:attrName>ppt_y</p:attrName>
                                        </p:attrNameLst>
                                      </p:cBhvr>
                                      <p:tavLst>
                                        <p:tav tm="0">
                                          <p:val>
                                            <p:strVal val="#ppt_y"/>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1771545"/>
                                        </p:tgtEl>
                                        <p:attrNameLst>
                                          <p:attrName>style.visibility</p:attrName>
                                        </p:attrNameLst>
                                      </p:cBhvr>
                                      <p:to>
                                        <p:strVal val="visible"/>
                                      </p:to>
                                    </p:set>
                                    <p:anim calcmode="lin" valueType="num">
                                      <p:cBhvr additive="base">
                                        <p:cTn id="61" dur="500" fill="hold"/>
                                        <p:tgtEl>
                                          <p:spTgt spid="1771545"/>
                                        </p:tgtEl>
                                        <p:attrNameLst>
                                          <p:attrName>ppt_x</p:attrName>
                                        </p:attrNameLst>
                                      </p:cBhvr>
                                      <p:tavLst>
                                        <p:tav tm="0">
                                          <p:val>
                                            <p:strVal val="0-#ppt_w/2"/>
                                          </p:val>
                                        </p:tav>
                                        <p:tav tm="100000">
                                          <p:val>
                                            <p:strVal val="#ppt_x"/>
                                          </p:val>
                                        </p:tav>
                                      </p:tavLst>
                                    </p:anim>
                                    <p:anim calcmode="lin" valueType="num">
                                      <p:cBhvr additive="base">
                                        <p:cTn id="62" dur="500" fill="hold"/>
                                        <p:tgtEl>
                                          <p:spTgt spid="17715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71536" grpId="0"/>
      <p:bldP spid="1771537" grpId="0"/>
      <p:bldP spid="1771538" grpId="0"/>
      <p:bldP spid="1771539" grpId="0"/>
      <p:bldP spid="1771540" grpId="0"/>
      <p:bldP spid="1771541" grpId="0"/>
      <p:bldP spid="1771542" grpId="0"/>
      <p:bldP spid="1771543" grpId="0"/>
      <p:bldP spid="1771544" grpId="0"/>
      <p:bldP spid="1771545"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61186" name="Picture 2" descr="DSCN2590"/>
          <p:cNvPicPr>
            <a:picLocks noChangeAspect="1" noChangeArrowheads="1"/>
          </p:cNvPicPr>
          <p:nvPr/>
        </p:nvPicPr>
        <p:blipFill>
          <a:blip r:embed="rId3"/>
          <a:srcRect/>
          <a:stretch>
            <a:fillRect/>
          </a:stretch>
        </p:blipFill>
        <p:spPr bwMode="auto">
          <a:xfrm>
            <a:off x="0" y="0"/>
            <a:ext cx="10401300" cy="6907213"/>
          </a:xfrm>
          <a:prstGeom prst="rect">
            <a:avLst/>
          </a:prstGeom>
          <a:noFill/>
        </p:spPr>
      </p:pic>
      <p:sp>
        <p:nvSpPr>
          <p:cNvPr id="861187" name="Rectangle 3"/>
          <p:cNvSpPr>
            <a:spLocks noChangeArrowheads="1"/>
          </p:cNvSpPr>
          <p:nvPr/>
        </p:nvSpPr>
        <p:spPr bwMode="auto">
          <a:xfrm>
            <a:off x="6553200" y="4724400"/>
            <a:ext cx="3200400" cy="1600200"/>
          </a:xfrm>
          <a:prstGeom prst="rect">
            <a:avLst/>
          </a:prstGeom>
          <a:solidFill>
            <a:srgbClr val="FF9900"/>
          </a:solidFill>
          <a:ln w="57150">
            <a:solidFill>
              <a:srgbClr val="CC0000"/>
            </a:solidFill>
            <a:miter lim="800000"/>
            <a:headEnd/>
            <a:tailEnd/>
          </a:ln>
          <a:effectLst>
            <a:outerShdw dist="107763" dir="2700000" algn="ctr" rotWithShape="0">
              <a:srgbClr val="000000"/>
            </a:outerShdw>
          </a:effectLst>
        </p:spPr>
        <p:txBody>
          <a:bodyPr lIns="90488" tIns="44450" rIns="90488" bIns="44450" anchor="ctr"/>
          <a:lstStyle/>
          <a:p>
            <a:pPr algn="ctr"/>
            <a:r>
              <a:rPr lang="en-US" sz="4400">
                <a:solidFill>
                  <a:srgbClr val="CC0000"/>
                </a:solidFill>
                <a:effectLst>
                  <a:outerShdw blurRad="38100" dist="38100" dir="2700000" algn="tl">
                    <a:srgbClr val="000000"/>
                  </a:outerShdw>
                </a:effectLst>
              </a:rPr>
              <a:t> Industrial</a:t>
            </a:r>
            <a:br>
              <a:rPr lang="en-US" sz="4400">
                <a:solidFill>
                  <a:srgbClr val="CC0000"/>
                </a:solidFill>
                <a:effectLst>
                  <a:outerShdw blurRad="38100" dist="38100" dir="2700000" algn="tl">
                    <a:srgbClr val="000000"/>
                  </a:outerShdw>
                </a:effectLst>
              </a:rPr>
            </a:br>
            <a:r>
              <a:rPr lang="en-US" sz="4400">
                <a:solidFill>
                  <a:srgbClr val="CC0000"/>
                </a:solidFill>
                <a:effectLst>
                  <a:outerShdw blurRad="38100" dist="38100" dir="2700000" algn="tl">
                    <a:srgbClr val="000000"/>
                  </a:outerShdw>
                </a:effectLst>
              </a:rPr>
              <a:t>Boiler</a:t>
            </a:r>
            <a:endParaRPr lang="en-US" sz="4400" i="1">
              <a:solidFill>
                <a:srgbClr val="FAFD00"/>
              </a:solidFill>
            </a:endParaRPr>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a:xfrm>
            <a:off x="6403975" y="985838"/>
            <a:ext cx="3582988" cy="4189412"/>
          </a:xfrm>
          <a:noFill/>
          <a:ln/>
          <a:effectLst>
            <a:outerShdw dist="63500" dir="3187806" algn="ctr" rotWithShape="0">
              <a:schemeClr val="bg2"/>
            </a:outerShdw>
          </a:effectLst>
        </p:spPr>
        <p:txBody>
          <a:bodyPr/>
          <a:lstStyle/>
          <a:p>
            <a:r>
              <a:rPr lang="en-US" i="0"/>
              <a:t>Fluidized Bed Distributor Plate &amp; Bubble Caps</a:t>
            </a:r>
            <a:endParaRPr lang="en-US"/>
          </a:p>
        </p:txBody>
      </p:sp>
      <p:sp>
        <p:nvSpPr>
          <p:cNvPr id="79875" name="Rectangle 3"/>
          <p:cNvSpPr>
            <a:spLocks noChangeArrowheads="1"/>
          </p:cNvSpPr>
          <p:nvPr/>
        </p:nvSpPr>
        <p:spPr bwMode="auto">
          <a:xfrm>
            <a:off x="6589713" y="6022975"/>
            <a:ext cx="3348037" cy="539750"/>
          </a:xfrm>
          <a:prstGeom prst="rect">
            <a:avLst/>
          </a:prstGeom>
          <a:solidFill>
            <a:schemeClr val="bg1"/>
          </a:solidFill>
          <a:ln w="12700">
            <a:noFill/>
            <a:miter lim="800000"/>
            <a:headEnd/>
            <a:tailEnd/>
          </a:ln>
          <a:effectLst>
            <a:prstShdw prst="shdw17" dist="17961" dir="2700000">
              <a:schemeClr val="bg1">
                <a:gamma/>
                <a:shade val="60000"/>
                <a:invGamma/>
              </a:schemeClr>
            </a:prstShdw>
          </a:effectLst>
        </p:spPr>
        <p:txBody>
          <a:bodyPr lIns="90488" tIns="44450" rIns="90488" bIns="44450" anchor="ctr"/>
          <a:lstStyle/>
          <a:p>
            <a:pPr algn="ctr"/>
            <a:r>
              <a:rPr lang="en-US" sz="1800" i="1">
                <a:solidFill>
                  <a:srgbClr val="FAFD00"/>
                </a:solidFill>
              </a:rPr>
              <a:t>Graphic Courtesy of B&amp;W</a:t>
            </a:r>
          </a:p>
        </p:txBody>
      </p:sp>
      <p:pic>
        <p:nvPicPr>
          <p:cNvPr id="79876" name="Picture 4"/>
          <p:cNvPicPr>
            <a:picLocks noChangeArrowheads="1"/>
          </p:cNvPicPr>
          <p:nvPr/>
        </p:nvPicPr>
        <p:blipFill>
          <a:blip r:embed="rId3"/>
          <a:srcRect/>
          <a:stretch>
            <a:fillRect/>
          </a:stretch>
        </p:blipFill>
        <p:spPr bwMode="auto">
          <a:xfrm>
            <a:off x="538163" y="96838"/>
            <a:ext cx="5295900" cy="6594475"/>
          </a:xfrm>
          <a:prstGeom prst="rect">
            <a:avLst/>
          </a:prstGeom>
          <a:noFill/>
          <a:ln w="12700">
            <a:noFill/>
            <a:miter lim="800000"/>
            <a:headEnd/>
            <a:tailEnd/>
          </a:ln>
          <a:effectLst/>
        </p:spPr>
      </p:pic>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14788" name="Picture 4" descr="Feed Conveyors"/>
          <p:cNvPicPr>
            <a:picLocks noChangeAspect="1" noChangeArrowheads="1"/>
          </p:cNvPicPr>
          <p:nvPr/>
        </p:nvPicPr>
        <p:blipFill>
          <a:blip r:embed="rId3"/>
          <a:srcRect/>
          <a:stretch>
            <a:fillRect/>
          </a:stretch>
        </p:blipFill>
        <p:spPr bwMode="auto">
          <a:xfrm>
            <a:off x="0" y="17463"/>
            <a:ext cx="5143500" cy="6916737"/>
          </a:xfrm>
          <a:prstGeom prst="rect">
            <a:avLst/>
          </a:prstGeom>
          <a:noFill/>
        </p:spPr>
      </p:pic>
      <p:pic>
        <p:nvPicPr>
          <p:cNvPr id="1014790" name="Picture 6" descr="feed pile IV"/>
          <p:cNvPicPr>
            <a:picLocks noChangeAspect="1" noChangeArrowheads="1"/>
          </p:cNvPicPr>
          <p:nvPr/>
        </p:nvPicPr>
        <p:blipFill>
          <a:blip r:embed="rId4"/>
          <a:srcRect/>
          <a:stretch>
            <a:fillRect/>
          </a:stretch>
        </p:blipFill>
        <p:spPr bwMode="auto">
          <a:xfrm>
            <a:off x="5143500" y="-1588"/>
            <a:ext cx="5715000" cy="6973888"/>
          </a:xfrm>
          <a:prstGeom prst="rect">
            <a:avLst/>
          </a:prstGeom>
          <a:noFill/>
        </p:spPr>
      </p:pic>
      <p:sp>
        <p:nvSpPr>
          <p:cNvPr id="1014791" name="Rectangle 7"/>
          <p:cNvSpPr>
            <a:spLocks noChangeArrowheads="1"/>
          </p:cNvSpPr>
          <p:nvPr/>
        </p:nvSpPr>
        <p:spPr bwMode="auto">
          <a:xfrm>
            <a:off x="190500" y="5734050"/>
            <a:ext cx="5772150" cy="81915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r>
              <a:rPr lang="en-US" sz="4400">
                <a:solidFill>
                  <a:srgbClr val="CC0000"/>
                </a:solidFill>
                <a:effectLst>
                  <a:outerShdw blurRad="38100" dist="38100" dir="2700000" algn="tl">
                    <a:srgbClr val="000000"/>
                  </a:outerShdw>
                </a:effectLst>
              </a:rPr>
              <a:t>Enclosed Conveyors</a:t>
            </a:r>
          </a:p>
        </p:txBody>
      </p:sp>
      <p:sp>
        <p:nvSpPr>
          <p:cNvPr id="1014792" name="Rectangle 8"/>
          <p:cNvSpPr>
            <a:spLocks noChangeArrowheads="1"/>
          </p:cNvSpPr>
          <p:nvPr/>
        </p:nvSpPr>
        <p:spPr bwMode="auto">
          <a:xfrm>
            <a:off x="3949700" y="457200"/>
            <a:ext cx="2570163" cy="81915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r>
              <a:rPr lang="en-US" sz="4400">
                <a:solidFill>
                  <a:srgbClr val="CC0000"/>
                </a:solidFill>
                <a:effectLst>
                  <a:outerShdw blurRad="38100" dist="38100" dir="2700000" algn="tl">
                    <a:srgbClr val="000000"/>
                  </a:outerShdw>
                </a:effectLst>
              </a:rPr>
              <a:t>Feed Lot</a:t>
            </a:r>
          </a:p>
        </p:txBody>
      </p:sp>
      <p:sp>
        <p:nvSpPr>
          <p:cNvPr id="1014793" name="Line 9"/>
          <p:cNvSpPr>
            <a:spLocks noChangeShapeType="1"/>
          </p:cNvSpPr>
          <p:nvPr/>
        </p:nvSpPr>
        <p:spPr bwMode="auto">
          <a:xfrm flipV="1">
            <a:off x="3352800" y="5257800"/>
            <a:ext cx="2933700" cy="76200"/>
          </a:xfrm>
          <a:prstGeom prst="line">
            <a:avLst/>
          </a:prstGeom>
          <a:noFill/>
          <a:ln w="76200">
            <a:solidFill>
              <a:srgbClr val="CC0000"/>
            </a:solidFill>
            <a:round/>
            <a:headEnd/>
            <a:tailEnd type="triangle" w="med" len="med"/>
          </a:ln>
          <a:effectLst>
            <a:outerShdw dist="45791" dir="3378596" algn="ctr" rotWithShape="0">
              <a:srgbClr val="000000"/>
            </a:outerShdw>
          </a:effectLst>
        </p:spPr>
        <p:txBody>
          <a:bodyPr wrap="none" anchor="ctr"/>
          <a:lstStyle/>
          <a:p>
            <a:endParaRPr lang="en-US"/>
          </a:p>
        </p:txBody>
      </p:sp>
      <p:sp>
        <p:nvSpPr>
          <p:cNvPr id="1014794" name="Line 10"/>
          <p:cNvSpPr>
            <a:spLocks noChangeShapeType="1"/>
          </p:cNvSpPr>
          <p:nvPr/>
        </p:nvSpPr>
        <p:spPr bwMode="auto">
          <a:xfrm flipH="1" flipV="1">
            <a:off x="1485900" y="3352800"/>
            <a:ext cx="1866900" cy="1981200"/>
          </a:xfrm>
          <a:prstGeom prst="line">
            <a:avLst/>
          </a:prstGeom>
          <a:noFill/>
          <a:ln w="76200">
            <a:solidFill>
              <a:srgbClr val="CC0000"/>
            </a:solidFill>
            <a:round/>
            <a:headEnd/>
            <a:tailEnd type="triangle" w="med" len="med"/>
          </a:ln>
          <a:effectLst>
            <a:outerShdw dist="45791" dir="3378596" algn="ctr" rotWithShape="0">
              <a:srgbClr val="000000"/>
            </a:outerShdw>
          </a:effectLst>
        </p:spPr>
        <p:txBody>
          <a:bodyPr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1014793"/>
                                        </p:tgtEl>
                                        <p:attrNameLst>
                                          <p:attrName>style.visibility</p:attrName>
                                        </p:attrNameLst>
                                      </p:cBhvr>
                                      <p:to>
                                        <p:strVal val="visible"/>
                                      </p:to>
                                    </p:set>
                                    <p:anim calcmode="lin" valueType="num">
                                      <p:cBhvr additive="base">
                                        <p:cTn id="7" dur="500" fill="hold"/>
                                        <p:tgtEl>
                                          <p:spTgt spid="1014793"/>
                                        </p:tgtEl>
                                        <p:attrNameLst>
                                          <p:attrName>ppt_x</p:attrName>
                                        </p:attrNameLst>
                                      </p:cBhvr>
                                      <p:tavLst>
                                        <p:tav tm="0">
                                          <p:val>
                                            <p:strVal val="0-#ppt_w/2"/>
                                          </p:val>
                                        </p:tav>
                                        <p:tav tm="100000">
                                          <p:val>
                                            <p:strVal val="#ppt_x"/>
                                          </p:val>
                                        </p:tav>
                                      </p:tavLst>
                                    </p:anim>
                                    <p:anim calcmode="lin" valueType="num">
                                      <p:cBhvr additive="base">
                                        <p:cTn id="8" dur="500" fill="hold"/>
                                        <p:tgtEl>
                                          <p:spTgt spid="101479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2" fill="hold" grpId="0" nodeType="afterEffect">
                                  <p:stCondLst>
                                    <p:cond delay="0"/>
                                  </p:stCondLst>
                                  <p:childTnLst>
                                    <p:set>
                                      <p:cBhvr>
                                        <p:cTn id="11" dur="1" fill="hold">
                                          <p:stCondLst>
                                            <p:cond delay="0"/>
                                          </p:stCondLst>
                                        </p:cTn>
                                        <p:tgtEl>
                                          <p:spTgt spid="1014794"/>
                                        </p:tgtEl>
                                        <p:attrNameLst>
                                          <p:attrName>style.visibility</p:attrName>
                                        </p:attrNameLst>
                                      </p:cBhvr>
                                      <p:to>
                                        <p:strVal val="visible"/>
                                      </p:to>
                                    </p:set>
                                    <p:anim calcmode="lin" valueType="num">
                                      <p:cBhvr additive="base">
                                        <p:cTn id="12" dur="500" fill="hold"/>
                                        <p:tgtEl>
                                          <p:spTgt spid="1014794"/>
                                        </p:tgtEl>
                                        <p:attrNameLst>
                                          <p:attrName>ppt_x</p:attrName>
                                        </p:attrNameLst>
                                      </p:cBhvr>
                                      <p:tavLst>
                                        <p:tav tm="0">
                                          <p:val>
                                            <p:strVal val="0-#ppt_w/2"/>
                                          </p:val>
                                        </p:tav>
                                        <p:tav tm="100000">
                                          <p:val>
                                            <p:strVal val="#ppt_x"/>
                                          </p:val>
                                        </p:tav>
                                      </p:tavLst>
                                    </p:anim>
                                    <p:anim calcmode="lin" valueType="num">
                                      <p:cBhvr additive="base">
                                        <p:cTn id="13" dur="500" fill="hold"/>
                                        <p:tgtEl>
                                          <p:spTgt spid="10147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4793" grpId="0" animBg="1"/>
      <p:bldP spid="1014794" grpId="0" animBg="1"/>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27395" name="Picture 1027" descr="CONVEYOR 2"/>
          <p:cNvPicPr>
            <a:picLocks noChangeAspect="1" noChangeArrowheads="1"/>
          </p:cNvPicPr>
          <p:nvPr/>
        </p:nvPicPr>
        <p:blipFill>
          <a:blip r:embed="rId3"/>
          <a:srcRect/>
          <a:stretch>
            <a:fillRect/>
          </a:stretch>
        </p:blipFill>
        <p:spPr bwMode="auto">
          <a:xfrm>
            <a:off x="0" y="0"/>
            <a:ext cx="10439400" cy="6931025"/>
          </a:xfrm>
          <a:prstGeom prst="rect">
            <a:avLst/>
          </a:prstGeom>
          <a:noFill/>
        </p:spPr>
      </p:pic>
      <p:sp>
        <p:nvSpPr>
          <p:cNvPr id="827396" name="Rectangle 1028"/>
          <p:cNvSpPr>
            <a:spLocks noChangeArrowheads="1"/>
          </p:cNvSpPr>
          <p:nvPr/>
        </p:nvSpPr>
        <p:spPr bwMode="auto">
          <a:xfrm>
            <a:off x="5067300" y="476250"/>
            <a:ext cx="4808538" cy="81915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r>
              <a:rPr lang="en-US" sz="4400">
                <a:solidFill>
                  <a:srgbClr val="CC0000"/>
                </a:solidFill>
                <a:effectLst>
                  <a:outerShdw blurRad="38100" dist="38100" dir="2700000" algn="tl">
                    <a:srgbClr val="000000"/>
                  </a:outerShdw>
                </a:effectLst>
              </a:rPr>
              <a:t>Fuel Storage Silo</a:t>
            </a:r>
          </a:p>
        </p:txBody>
      </p:sp>
      <p:sp>
        <p:nvSpPr>
          <p:cNvPr id="827397" name="Rectangle 1029"/>
          <p:cNvSpPr>
            <a:spLocks noChangeArrowheads="1"/>
          </p:cNvSpPr>
          <p:nvPr/>
        </p:nvSpPr>
        <p:spPr bwMode="auto">
          <a:xfrm>
            <a:off x="457200" y="5562600"/>
            <a:ext cx="5461000" cy="81915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r>
              <a:rPr lang="en-US" sz="4400">
                <a:solidFill>
                  <a:srgbClr val="CC0000"/>
                </a:solidFill>
                <a:effectLst>
                  <a:outerShdw blurRad="38100" dist="38100" dir="2700000" algn="tl">
                    <a:srgbClr val="000000"/>
                  </a:outerShdw>
                </a:effectLst>
              </a:rPr>
              <a:t>Enclosed Conveyor</a:t>
            </a:r>
          </a:p>
        </p:txBody>
      </p:sp>
      <p:sp>
        <p:nvSpPr>
          <p:cNvPr id="827398" name="Line 1030"/>
          <p:cNvSpPr>
            <a:spLocks noChangeShapeType="1"/>
          </p:cNvSpPr>
          <p:nvPr/>
        </p:nvSpPr>
        <p:spPr bwMode="auto">
          <a:xfrm>
            <a:off x="7543800" y="1600200"/>
            <a:ext cx="685800" cy="1600200"/>
          </a:xfrm>
          <a:prstGeom prst="line">
            <a:avLst/>
          </a:prstGeom>
          <a:noFill/>
          <a:ln w="76200">
            <a:solidFill>
              <a:srgbClr val="CC0000"/>
            </a:solidFill>
            <a:round/>
            <a:headEnd/>
            <a:tailEnd type="triangle" w="med" len="med"/>
          </a:ln>
          <a:effectLst>
            <a:outerShdw dist="45791" dir="7421404" algn="ctr" rotWithShape="0">
              <a:srgbClr val="000000"/>
            </a:outerShdw>
          </a:effectLst>
        </p:spPr>
        <p:txBody>
          <a:bodyPr wrap="none" anchor="ctr"/>
          <a:lstStyle/>
          <a:p>
            <a:endParaRPr lang="en-US"/>
          </a:p>
        </p:txBody>
      </p:sp>
      <p:sp>
        <p:nvSpPr>
          <p:cNvPr id="827399" name="Line 1031"/>
          <p:cNvSpPr>
            <a:spLocks noChangeShapeType="1"/>
          </p:cNvSpPr>
          <p:nvPr/>
        </p:nvSpPr>
        <p:spPr bwMode="auto">
          <a:xfrm flipV="1">
            <a:off x="3352800" y="3505200"/>
            <a:ext cx="2133600" cy="1828800"/>
          </a:xfrm>
          <a:prstGeom prst="line">
            <a:avLst/>
          </a:prstGeom>
          <a:noFill/>
          <a:ln w="76200">
            <a:solidFill>
              <a:srgbClr val="CC0000"/>
            </a:solidFill>
            <a:round/>
            <a:headEnd/>
            <a:tailEnd type="triangle" w="med" len="med"/>
          </a:ln>
          <a:effectLst>
            <a:outerShdw dist="45791" dir="3378596" algn="ctr" rotWithShape="0">
              <a:srgbClr val="000000"/>
            </a:outerShdw>
          </a:effectLst>
        </p:spPr>
        <p:txBody>
          <a:bodyPr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827398"/>
                                        </p:tgtEl>
                                        <p:attrNameLst>
                                          <p:attrName>style.visibility</p:attrName>
                                        </p:attrNameLst>
                                      </p:cBhvr>
                                      <p:to>
                                        <p:strVal val="visible"/>
                                      </p:to>
                                    </p:set>
                                    <p:anim calcmode="lin" valueType="num">
                                      <p:cBhvr additive="base">
                                        <p:cTn id="7" dur="500" fill="hold"/>
                                        <p:tgtEl>
                                          <p:spTgt spid="827398"/>
                                        </p:tgtEl>
                                        <p:attrNameLst>
                                          <p:attrName>ppt_x</p:attrName>
                                        </p:attrNameLst>
                                      </p:cBhvr>
                                      <p:tavLst>
                                        <p:tav tm="0">
                                          <p:val>
                                            <p:strVal val="#ppt_x"/>
                                          </p:val>
                                        </p:tav>
                                        <p:tav tm="100000">
                                          <p:val>
                                            <p:strVal val="#ppt_x"/>
                                          </p:val>
                                        </p:tav>
                                      </p:tavLst>
                                    </p:anim>
                                    <p:anim calcmode="lin" valueType="num">
                                      <p:cBhvr additive="base">
                                        <p:cTn id="8" dur="500" fill="hold"/>
                                        <p:tgtEl>
                                          <p:spTgt spid="82739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2" fill="hold" grpId="0" nodeType="afterEffect">
                                  <p:stCondLst>
                                    <p:cond delay="0"/>
                                  </p:stCondLst>
                                  <p:childTnLst>
                                    <p:set>
                                      <p:cBhvr>
                                        <p:cTn id="11" dur="1" fill="hold">
                                          <p:stCondLst>
                                            <p:cond delay="0"/>
                                          </p:stCondLst>
                                        </p:cTn>
                                        <p:tgtEl>
                                          <p:spTgt spid="827399"/>
                                        </p:tgtEl>
                                        <p:attrNameLst>
                                          <p:attrName>style.visibility</p:attrName>
                                        </p:attrNameLst>
                                      </p:cBhvr>
                                      <p:to>
                                        <p:strVal val="visible"/>
                                      </p:to>
                                    </p:set>
                                    <p:anim calcmode="lin" valueType="num">
                                      <p:cBhvr additive="base">
                                        <p:cTn id="12" dur="500" fill="hold"/>
                                        <p:tgtEl>
                                          <p:spTgt spid="827399"/>
                                        </p:tgtEl>
                                        <p:attrNameLst>
                                          <p:attrName>ppt_x</p:attrName>
                                        </p:attrNameLst>
                                      </p:cBhvr>
                                      <p:tavLst>
                                        <p:tav tm="0">
                                          <p:val>
                                            <p:strVal val="0-#ppt_w/2"/>
                                          </p:val>
                                        </p:tav>
                                        <p:tav tm="100000">
                                          <p:val>
                                            <p:strVal val="#ppt_x"/>
                                          </p:val>
                                        </p:tav>
                                      </p:tavLst>
                                    </p:anim>
                                    <p:anim calcmode="lin" valueType="num">
                                      <p:cBhvr additive="base">
                                        <p:cTn id="13" dur="500" fill="hold"/>
                                        <p:tgtEl>
                                          <p:spTgt spid="8273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7398" grpId="0" animBg="1"/>
      <p:bldP spid="827399" grpId="0" animBg="1"/>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19906" name="Picture 2" descr="FLOW DIAGRAM III"/>
          <p:cNvPicPr>
            <a:picLocks noChangeAspect="1" noChangeArrowheads="1"/>
          </p:cNvPicPr>
          <p:nvPr/>
        </p:nvPicPr>
        <p:blipFill>
          <a:blip r:embed="rId3"/>
          <a:srcRect/>
          <a:stretch>
            <a:fillRect/>
          </a:stretch>
        </p:blipFill>
        <p:spPr bwMode="auto">
          <a:xfrm>
            <a:off x="38100" y="76200"/>
            <a:ext cx="10287000" cy="6831013"/>
          </a:xfrm>
          <a:prstGeom prst="rect">
            <a:avLst/>
          </a:prstGeom>
          <a:noFill/>
        </p:spPr>
      </p:pic>
      <p:sp>
        <p:nvSpPr>
          <p:cNvPr id="1019907" name="Rectangle 3"/>
          <p:cNvSpPr>
            <a:spLocks noChangeArrowheads="1"/>
          </p:cNvSpPr>
          <p:nvPr/>
        </p:nvSpPr>
        <p:spPr bwMode="auto">
          <a:xfrm>
            <a:off x="7734300" y="533400"/>
            <a:ext cx="2286000" cy="3733800"/>
          </a:xfrm>
          <a:prstGeom prst="rect">
            <a:avLst/>
          </a:prstGeom>
          <a:solidFill>
            <a:srgbClr val="FF9900"/>
          </a:solidFill>
          <a:ln w="57150">
            <a:solidFill>
              <a:srgbClr val="CC0000"/>
            </a:solidFill>
            <a:miter lim="800000"/>
            <a:headEnd/>
            <a:tailEnd/>
          </a:ln>
          <a:effectLst>
            <a:outerShdw dist="107763" dir="2700000" algn="ctr" rotWithShape="0">
              <a:schemeClr val="bg2"/>
            </a:outerShdw>
          </a:effectLst>
        </p:spPr>
        <p:txBody>
          <a:bodyPr lIns="90488" tIns="44450" rIns="90488" bIns="44450" anchor="ctr"/>
          <a:lstStyle/>
          <a:p>
            <a:pPr algn="ctr"/>
            <a:r>
              <a:rPr lang="en-US" sz="4800">
                <a:solidFill>
                  <a:srgbClr val="CC0000"/>
                </a:solidFill>
                <a:effectLst>
                  <a:outerShdw blurRad="38100" dist="38100" dir="2700000" algn="tl">
                    <a:srgbClr val="000000"/>
                  </a:outerShdw>
                </a:effectLst>
              </a:rPr>
              <a:t>Water to</a:t>
            </a:r>
            <a:br>
              <a:rPr lang="en-US" sz="4800">
                <a:solidFill>
                  <a:srgbClr val="CC0000"/>
                </a:solidFill>
                <a:effectLst>
                  <a:outerShdw blurRad="38100" dist="38100" dir="2700000" algn="tl">
                    <a:srgbClr val="000000"/>
                  </a:outerShdw>
                </a:effectLst>
              </a:rPr>
            </a:br>
            <a:r>
              <a:rPr lang="en-US" sz="4800">
                <a:solidFill>
                  <a:srgbClr val="CC0000"/>
                </a:solidFill>
                <a:effectLst>
                  <a:outerShdw blurRad="38100" dist="38100" dir="2700000" algn="tl">
                    <a:srgbClr val="000000"/>
                  </a:outerShdw>
                </a:effectLst>
              </a:rPr>
              <a:t>Steam</a:t>
            </a:r>
            <a:br>
              <a:rPr lang="en-US" sz="4800">
                <a:solidFill>
                  <a:srgbClr val="CC0000"/>
                </a:solidFill>
                <a:effectLst>
                  <a:outerShdw blurRad="38100" dist="38100" dir="2700000" algn="tl">
                    <a:srgbClr val="000000"/>
                  </a:outerShdw>
                </a:effectLst>
              </a:rPr>
            </a:br>
            <a:r>
              <a:rPr lang="en-US" sz="4800">
                <a:solidFill>
                  <a:srgbClr val="CC0000"/>
                </a:solidFill>
                <a:effectLst>
                  <a:outerShdw blurRad="38100" dist="38100" dir="2700000" algn="tl">
                    <a:srgbClr val="000000"/>
                  </a:outerShdw>
                </a:effectLst>
              </a:rPr>
              <a:t>Loop</a:t>
            </a:r>
            <a:endParaRPr lang="en-US" sz="4800" i="1">
              <a:solidFill>
                <a:srgbClr val="FAFD00"/>
              </a:solidFill>
            </a:endParaRPr>
          </a:p>
        </p:txBody>
      </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16836" name="Picture 4" descr="DSCN4346"/>
          <p:cNvPicPr>
            <a:picLocks noChangeAspect="1" noChangeArrowheads="1"/>
          </p:cNvPicPr>
          <p:nvPr/>
        </p:nvPicPr>
        <p:blipFill>
          <a:blip r:embed="rId3"/>
          <a:srcRect/>
          <a:stretch>
            <a:fillRect/>
          </a:stretch>
        </p:blipFill>
        <p:spPr bwMode="auto">
          <a:xfrm>
            <a:off x="0" y="12700"/>
            <a:ext cx="10287000" cy="6831013"/>
          </a:xfrm>
          <a:prstGeom prst="rect">
            <a:avLst/>
          </a:prstGeom>
          <a:noFill/>
        </p:spPr>
      </p:pic>
      <p:sp>
        <p:nvSpPr>
          <p:cNvPr id="1016837" name="Rectangle 5"/>
          <p:cNvSpPr>
            <a:spLocks noChangeArrowheads="1"/>
          </p:cNvSpPr>
          <p:nvPr/>
        </p:nvSpPr>
        <p:spPr bwMode="auto">
          <a:xfrm>
            <a:off x="571500" y="5486400"/>
            <a:ext cx="2416175" cy="81915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r>
              <a:rPr lang="en-US" sz="4400">
                <a:solidFill>
                  <a:srgbClr val="CC0000"/>
                </a:solidFill>
                <a:effectLst>
                  <a:outerShdw blurRad="38100" dist="38100" dir="2700000" algn="tl">
                    <a:srgbClr val="000000"/>
                  </a:outerShdw>
                </a:effectLst>
              </a:rPr>
              <a:t>Furnace</a:t>
            </a:r>
          </a:p>
        </p:txBody>
      </p:sp>
      <p:sp>
        <p:nvSpPr>
          <p:cNvPr id="1016838" name="Rectangle 6"/>
          <p:cNvSpPr>
            <a:spLocks noChangeArrowheads="1"/>
          </p:cNvSpPr>
          <p:nvPr/>
        </p:nvSpPr>
        <p:spPr bwMode="auto">
          <a:xfrm>
            <a:off x="7048500" y="2743200"/>
            <a:ext cx="3409950" cy="81915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r>
              <a:rPr lang="en-US" sz="4400">
                <a:solidFill>
                  <a:srgbClr val="CC0000"/>
                </a:solidFill>
                <a:effectLst>
                  <a:outerShdw blurRad="38100" dist="38100" dir="2700000" algn="tl">
                    <a:srgbClr val="000000"/>
                  </a:outerShdw>
                </a:effectLst>
              </a:rPr>
              <a:t>Economizer</a:t>
            </a:r>
          </a:p>
        </p:txBody>
      </p:sp>
      <p:sp>
        <p:nvSpPr>
          <p:cNvPr id="1016839" name="Rectangle 7"/>
          <p:cNvSpPr>
            <a:spLocks noChangeArrowheads="1"/>
          </p:cNvSpPr>
          <p:nvPr/>
        </p:nvSpPr>
        <p:spPr bwMode="auto">
          <a:xfrm>
            <a:off x="6210300" y="5562600"/>
            <a:ext cx="3752850" cy="81915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r>
              <a:rPr lang="en-US" sz="4400">
                <a:solidFill>
                  <a:srgbClr val="CC0000"/>
                </a:solidFill>
                <a:effectLst>
                  <a:outerShdw blurRad="38100" dist="38100" dir="2700000" algn="tl">
                    <a:srgbClr val="000000"/>
                  </a:outerShdw>
                </a:effectLst>
              </a:rPr>
              <a:t>Air Preheater</a:t>
            </a:r>
          </a:p>
        </p:txBody>
      </p:sp>
      <p:sp>
        <p:nvSpPr>
          <p:cNvPr id="1016840" name="Rectangle 8"/>
          <p:cNvSpPr>
            <a:spLocks noChangeArrowheads="1"/>
          </p:cNvSpPr>
          <p:nvPr/>
        </p:nvSpPr>
        <p:spPr bwMode="auto">
          <a:xfrm>
            <a:off x="6515100" y="457200"/>
            <a:ext cx="3503613" cy="81915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r>
              <a:rPr lang="en-US" sz="4400">
                <a:solidFill>
                  <a:srgbClr val="CC0000"/>
                </a:solidFill>
                <a:effectLst>
                  <a:outerShdw blurRad="38100" dist="38100" dir="2700000" algn="tl">
                    <a:srgbClr val="000000"/>
                  </a:outerShdw>
                </a:effectLst>
              </a:rPr>
              <a:t>Superheater</a:t>
            </a:r>
          </a:p>
        </p:txBody>
      </p:sp>
      <p:sp>
        <p:nvSpPr>
          <p:cNvPr id="1016841" name="Line 9"/>
          <p:cNvSpPr>
            <a:spLocks noChangeShapeType="1"/>
          </p:cNvSpPr>
          <p:nvPr/>
        </p:nvSpPr>
        <p:spPr bwMode="auto">
          <a:xfrm flipV="1">
            <a:off x="1562100" y="3581400"/>
            <a:ext cx="2057400" cy="1676400"/>
          </a:xfrm>
          <a:prstGeom prst="line">
            <a:avLst/>
          </a:prstGeom>
          <a:noFill/>
          <a:ln w="76200">
            <a:solidFill>
              <a:srgbClr val="CC0000"/>
            </a:solidFill>
            <a:round/>
            <a:headEnd/>
            <a:tailEnd type="triangle" w="med" len="med"/>
          </a:ln>
          <a:effectLst>
            <a:outerShdw dist="45791" dir="3378596" algn="ctr" rotWithShape="0">
              <a:srgbClr val="000000"/>
            </a:outerShdw>
          </a:effectLst>
        </p:spPr>
        <p:txBody>
          <a:bodyPr wrap="none" anchor="ctr"/>
          <a:lstStyle/>
          <a:p>
            <a:endParaRPr lang="en-US"/>
          </a:p>
        </p:txBody>
      </p:sp>
      <p:sp>
        <p:nvSpPr>
          <p:cNvPr id="1016842" name="Line 10"/>
          <p:cNvSpPr>
            <a:spLocks noChangeShapeType="1"/>
          </p:cNvSpPr>
          <p:nvPr/>
        </p:nvSpPr>
        <p:spPr bwMode="auto">
          <a:xfrm flipH="1">
            <a:off x="4000500" y="838200"/>
            <a:ext cx="2286000" cy="152400"/>
          </a:xfrm>
          <a:prstGeom prst="line">
            <a:avLst/>
          </a:prstGeom>
          <a:noFill/>
          <a:ln w="76200">
            <a:solidFill>
              <a:srgbClr val="CC0000"/>
            </a:solidFill>
            <a:round/>
            <a:headEnd/>
            <a:tailEnd type="triangle" w="med" len="med"/>
          </a:ln>
          <a:effectLst>
            <a:outerShdw dist="45791" dir="3378596" algn="ctr" rotWithShape="0">
              <a:srgbClr val="000000"/>
            </a:outerShdw>
          </a:effectLst>
        </p:spPr>
        <p:txBody>
          <a:bodyPr wrap="none" anchor="ctr"/>
          <a:lstStyle/>
          <a:p>
            <a:endParaRPr lang="en-US"/>
          </a:p>
        </p:txBody>
      </p:sp>
      <p:sp>
        <p:nvSpPr>
          <p:cNvPr id="1016843" name="Line 11"/>
          <p:cNvSpPr>
            <a:spLocks noChangeShapeType="1"/>
          </p:cNvSpPr>
          <p:nvPr/>
        </p:nvSpPr>
        <p:spPr bwMode="auto">
          <a:xfrm flipH="1" flipV="1">
            <a:off x="5448300" y="2286000"/>
            <a:ext cx="1371600" cy="990600"/>
          </a:xfrm>
          <a:prstGeom prst="line">
            <a:avLst/>
          </a:prstGeom>
          <a:noFill/>
          <a:ln w="76200">
            <a:solidFill>
              <a:srgbClr val="CC0000"/>
            </a:solidFill>
            <a:round/>
            <a:headEnd/>
            <a:tailEnd type="triangle" w="med" len="med"/>
          </a:ln>
          <a:effectLst>
            <a:outerShdw dist="45791" dir="3378596" algn="ctr" rotWithShape="0">
              <a:srgbClr val="000000"/>
            </a:outerShdw>
          </a:effectLst>
        </p:spPr>
        <p:txBody>
          <a:bodyPr wrap="none" anchor="ctr"/>
          <a:lstStyle/>
          <a:p>
            <a:endParaRPr lang="en-US"/>
          </a:p>
        </p:txBody>
      </p:sp>
      <p:sp>
        <p:nvSpPr>
          <p:cNvPr id="1016844" name="Line 12"/>
          <p:cNvSpPr>
            <a:spLocks noChangeShapeType="1"/>
          </p:cNvSpPr>
          <p:nvPr/>
        </p:nvSpPr>
        <p:spPr bwMode="auto">
          <a:xfrm flipH="1" flipV="1">
            <a:off x="5372100" y="4191000"/>
            <a:ext cx="1524000" cy="990600"/>
          </a:xfrm>
          <a:prstGeom prst="line">
            <a:avLst/>
          </a:prstGeom>
          <a:noFill/>
          <a:ln w="76200">
            <a:solidFill>
              <a:srgbClr val="CC0000"/>
            </a:solidFill>
            <a:round/>
            <a:headEnd/>
            <a:tailEnd type="triangle" w="med" len="med"/>
          </a:ln>
          <a:effectLst>
            <a:outerShdw dist="45791" dir="3378596" algn="ctr" rotWithShape="0">
              <a:srgbClr val="000000"/>
            </a:outerShdw>
          </a:effectLst>
        </p:spPr>
        <p:txBody>
          <a:bodyPr wrap="none" anchor="ctr"/>
          <a:lstStyle/>
          <a:p>
            <a:endParaRPr lang="en-US"/>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30466" name="Picture 2" descr="COAL DIP LEG 1"/>
          <p:cNvPicPr>
            <a:picLocks noChangeAspect="1" noChangeArrowheads="1"/>
          </p:cNvPicPr>
          <p:nvPr/>
        </p:nvPicPr>
        <p:blipFill>
          <a:blip r:embed="rId3"/>
          <a:srcRect/>
          <a:stretch>
            <a:fillRect/>
          </a:stretch>
        </p:blipFill>
        <p:spPr bwMode="auto">
          <a:xfrm>
            <a:off x="0" y="1588"/>
            <a:ext cx="10439400" cy="6932612"/>
          </a:xfrm>
          <a:prstGeom prst="rect">
            <a:avLst/>
          </a:prstGeom>
          <a:noFill/>
        </p:spPr>
      </p:pic>
      <p:sp>
        <p:nvSpPr>
          <p:cNvPr id="830467" name="Rectangle 3"/>
          <p:cNvSpPr>
            <a:spLocks noChangeArrowheads="1"/>
          </p:cNvSpPr>
          <p:nvPr/>
        </p:nvSpPr>
        <p:spPr bwMode="auto">
          <a:xfrm>
            <a:off x="6781800" y="381000"/>
            <a:ext cx="3317875" cy="215900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r>
              <a:rPr lang="en-US" sz="4400">
                <a:solidFill>
                  <a:srgbClr val="CC0000"/>
                </a:solidFill>
                <a:effectLst>
                  <a:outerShdw blurRad="38100" dist="38100" dir="2700000" algn="tl">
                    <a:srgbClr val="000000"/>
                  </a:outerShdw>
                </a:effectLst>
              </a:rPr>
              <a:t>Pulverized</a:t>
            </a:r>
          </a:p>
          <a:p>
            <a:r>
              <a:rPr lang="en-US" sz="4400">
                <a:solidFill>
                  <a:srgbClr val="CC0000"/>
                </a:solidFill>
                <a:effectLst>
                  <a:outerShdw blurRad="38100" dist="38100" dir="2700000" algn="tl">
                    <a:srgbClr val="000000"/>
                  </a:outerShdw>
                </a:effectLst>
              </a:rPr>
              <a:t>Coal Lines:</a:t>
            </a:r>
          </a:p>
          <a:p>
            <a:r>
              <a:rPr lang="en-US" sz="4400">
                <a:solidFill>
                  <a:srgbClr val="CC0000"/>
                </a:solidFill>
                <a:effectLst>
                  <a:outerShdw blurRad="38100" dist="38100" dir="2700000" algn="tl">
                    <a:srgbClr val="000000"/>
                  </a:outerShdw>
                </a:effectLst>
              </a:rPr>
              <a:t>Gravity Fed</a:t>
            </a:r>
          </a:p>
        </p:txBody>
      </p:sp>
      <p:sp>
        <p:nvSpPr>
          <p:cNvPr id="830469" name="Line 5"/>
          <p:cNvSpPr>
            <a:spLocks noChangeShapeType="1"/>
          </p:cNvSpPr>
          <p:nvPr/>
        </p:nvSpPr>
        <p:spPr bwMode="auto">
          <a:xfrm flipH="1">
            <a:off x="2667000" y="1905000"/>
            <a:ext cx="3810000" cy="914400"/>
          </a:xfrm>
          <a:prstGeom prst="line">
            <a:avLst/>
          </a:prstGeom>
          <a:noFill/>
          <a:ln w="76200">
            <a:solidFill>
              <a:srgbClr val="CC0000"/>
            </a:solidFill>
            <a:round/>
            <a:headEnd/>
            <a:tailEnd type="triangle" w="med" len="med"/>
          </a:ln>
          <a:effectLst>
            <a:outerShdw dist="63500" dir="5400000" algn="ctr" rotWithShape="0">
              <a:srgbClr val="000000"/>
            </a:outerShdw>
          </a:effectLst>
        </p:spPr>
        <p:txBody>
          <a:bodyPr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stCondLst>
                                    <p:cond delay="0"/>
                                  </p:stCondLst>
                                  <p:childTnLst>
                                    <p:set>
                                      <p:cBhvr>
                                        <p:cTn id="6" dur="1" fill="hold">
                                          <p:stCondLst>
                                            <p:cond delay="0"/>
                                          </p:stCondLst>
                                        </p:cTn>
                                        <p:tgtEl>
                                          <p:spTgt spid="830469"/>
                                        </p:tgtEl>
                                        <p:attrNameLst>
                                          <p:attrName>style.visibility</p:attrName>
                                        </p:attrNameLst>
                                      </p:cBhvr>
                                      <p:to>
                                        <p:strVal val="visible"/>
                                      </p:to>
                                    </p:set>
                                    <p:anim calcmode="lin" valueType="num">
                                      <p:cBhvr additive="base">
                                        <p:cTn id="7" dur="500" fill="hold"/>
                                        <p:tgtEl>
                                          <p:spTgt spid="830469"/>
                                        </p:tgtEl>
                                        <p:attrNameLst>
                                          <p:attrName>ppt_x</p:attrName>
                                        </p:attrNameLst>
                                      </p:cBhvr>
                                      <p:tavLst>
                                        <p:tav tm="0">
                                          <p:val>
                                            <p:strVal val="1+#ppt_w/2"/>
                                          </p:val>
                                        </p:tav>
                                        <p:tav tm="100000">
                                          <p:val>
                                            <p:strVal val="#ppt_x"/>
                                          </p:val>
                                        </p:tav>
                                      </p:tavLst>
                                    </p:anim>
                                    <p:anim calcmode="lin" valueType="num">
                                      <p:cBhvr additive="base">
                                        <p:cTn id="8" dur="500" fill="hold"/>
                                        <p:tgtEl>
                                          <p:spTgt spid="83046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0469" grpId="0" animBg="1"/>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33538" name="Picture 2" descr="BOILER CHMBR 1"/>
          <p:cNvPicPr>
            <a:picLocks noChangeAspect="1" noChangeArrowheads="1"/>
          </p:cNvPicPr>
          <p:nvPr/>
        </p:nvPicPr>
        <p:blipFill>
          <a:blip r:embed="rId3"/>
          <a:srcRect/>
          <a:stretch>
            <a:fillRect/>
          </a:stretch>
        </p:blipFill>
        <p:spPr bwMode="auto">
          <a:xfrm>
            <a:off x="0" y="52388"/>
            <a:ext cx="10363200" cy="6881812"/>
          </a:xfrm>
          <a:prstGeom prst="rect">
            <a:avLst/>
          </a:prstGeom>
          <a:noFill/>
        </p:spPr>
      </p:pic>
      <p:sp>
        <p:nvSpPr>
          <p:cNvPr id="833539" name="Rectangle 3"/>
          <p:cNvSpPr>
            <a:spLocks noChangeArrowheads="1"/>
          </p:cNvSpPr>
          <p:nvPr/>
        </p:nvSpPr>
        <p:spPr bwMode="auto">
          <a:xfrm>
            <a:off x="7848600" y="533400"/>
            <a:ext cx="2057400" cy="1997075"/>
          </a:xfrm>
          <a:prstGeom prst="rect">
            <a:avLst/>
          </a:prstGeom>
          <a:solidFill>
            <a:srgbClr val="FF9900"/>
          </a:solidFill>
          <a:ln w="76200">
            <a:solidFill>
              <a:srgbClr val="CC0000"/>
            </a:solidFill>
            <a:miter lim="800000"/>
            <a:headEnd/>
            <a:tailEnd/>
          </a:ln>
          <a:effectLst>
            <a:outerShdw dist="53882" dir="2700000" algn="ctr" rotWithShape="0">
              <a:srgbClr val="000000"/>
            </a:outerShdw>
          </a:effectLst>
        </p:spPr>
        <p:txBody>
          <a:bodyPr>
            <a:spAutoFit/>
          </a:bodyPr>
          <a:lstStyle/>
          <a:p>
            <a:pPr algn="ctr"/>
            <a:r>
              <a:rPr lang="en-US" sz="4000">
                <a:solidFill>
                  <a:srgbClr val="CC0000"/>
                </a:solidFill>
                <a:effectLst>
                  <a:outerShdw blurRad="38100" dist="38100" dir="2700000" algn="tl">
                    <a:srgbClr val="000000"/>
                  </a:outerShdw>
                </a:effectLst>
              </a:rPr>
              <a:t>Inside the </a:t>
            </a:r>
          </a:p>
          <a:p>
            <a:pPr algn="ctr"/>
            <a:r>
              <a:rPr lang="en-US" sz="4000">
                <a:solidFill>
                  <a:srgbClr val="CC0000"/>
                </a:solidFill>
                <a:effectLst>
                  <a:outerShdw blurRad="38100" dist="38100" dir="2700000" algn="tl">
                    <a:srgbClr val="000000"/>
                  </a:outerShdw>
                </a:effectLst>
              </a:rPr>
              <a:t>Boiler</a:t>
            </a:r>
            <a:r>
              <a:rPr lang="en-US" sz="4200">
                <a:solidFill>
                  <a:srgbClr val="CC0000"/>
                </a:solidFill>
                <a:effectLst>
                  <a:outerShdw blurRad="38100" dist="38100" dir="2700000" algn="tl">
                    <a:srgbClr val="000000"/>
                  </a:outerShdw>
                </a:effectLst>
              </a:rPr>
              <a:t> </a:t>
            </a:r>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17860" name="Picture 4" descr="GRAND CANYON 047"/>
          <p:cNvPicPr>
            <a:picLocks noChangeAspect="1" noChangeArrowheads="1"/>
          </p:cNvPicPr>
          <p:nvPr/>
        </p:nvPicPr>
        <p:blipFill>
          <a:blip r:embed="rId3"/>
          <a:srcRect/>
          <a:stretch>
            <a:fillRect/>
          </a:stretch>
        </p:blipFill>
        <p:spPr bwMode="auto">
          <a:xfrm>
            <a:off x="38100" y="-20638"/>
            <a:ext cx="5105400" cy="7031038"/>
          </a:xfrm>
          <a:prstGeom prst="rect">
            <a:avLst/>
          </a:prstGeom>
          <a:noFill/>
        </p:spPr>
      </p:pic>
      <p:pic>
        <p:nvPicPr>
          <p:cNvPr id="1017861" name="Picture 5" descr="Water Tubes I"/>
          <p:cNvPicPr>
            <a:picLocks noChangeAspect="1" noChangeArrowheads="1"/>
          </p:cNvPicPr>
          <p:nvPr/>
        </p:nvPicPr>
        <p:blipFill>
          <a:blip r:embed="rId4"/>
          <a:srcRect/>
          <a:stretch>
            <a:fillRect/>
          </a:stretch>
        </p:blipFill>
        <p:spPr bwMode="auto">
          <a:xfrm>
            <a:off x="5143500" y="-1588"/>
            <a:ext cx="5486400" cy="6916738"/>
          </a:xfrm>
          <a:prstGeom prst="rect">
            <a:avLst/>
          </a:prstGeom>
          <a:noFill/>
        </p:spPr>
      </p:pic>
      <p:sp>
        <p:nvSpPr>
          <p:cNvPr id="1017862" name="Rectangle 6"/>
          <p:cNvSpPr>
            <a:spLocks noChangeArrowheads="1"/>
          </p:cNvSpPr>
          <p:nvPr/>
        </p:nvSpPr>
        <p:spPr bwMode="auto">
          <a:xfrm>
            <a:off x="5600700" y="5486400"/>
            <a:ext cx="4343400" cy="838200"/>
          </a:xfrm>
          <a:prstGeom prst="rect">
            <a:avLst/>
          </a:prstGeom>
          <a:solidFill>
            <a:srgbClr val="FF9900"/>
          </a:solidFill>
          <a:ln w="76200">
            <a:solidFill>
              <a:srgbClr val="CC0000"/>
            </a:solidFill>
            <a:miter lim="800000"/>
            <a:headEnd/>
            <a:tailEnd/>
          </a:ln>
          <a:effectLst>
            <a:outerShdw dist="71842" dir="2700000" algn="ctr" rotWithShape="0">
              <a:srgbClr val="000000"/>
            </a:outerShdw>
          </a:effectLst>
        </p:spPr>
        <p:txBody>
          <a:bodyPr>
            <a:spAutoFit/>
          </a:bodyPr>
          <a:lstStyle/>
          <a:p>
            <a:pPr algn="ctr"/>
            <a:r>
              <a:rPr lang="en-US" sz="4400">
                <a:solidFill>
                  <a:srgbClr val="CC0000"/>
                </a:solidFill>
                <a:effectLst>
                  <a:outerShdw blurRad="38100" dist="38100" dir="2700000" algn="tl">
                    <a:srgbClr val="000000"/>
                  </a:outerShdw>
                </a:effectLst>
              </a:rPr>
              <a:t>Water Tubes</a:t>
            </a:r>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34562" name="Picture 1026" descr="WATER TUBE 9"/>
          <p:cNvPicPr>
            <a:picLocks noChangeAspect="1" noChangeArrowheads="1"/>
          </p:cNvPicPr>
          <p:nvPr/>
        </p:nvPicPr>
        <p:blipFill>
          <a:blip r:embed="rId3"/>
          <a:srcRect/>
          <a:stretch>
            <a:fillRect/>
          </a:stretch>
        </p:blipFill>
        <p:spPr bwMode="auto">
          <a:xfrm>
            <a:off x="0" y="0"/>
            <a:ext cx="10363200" cy="6881813"/>
          </a:xfrm>
          <a:prstGeom prst="rect">
            <a:avLst/>
          </a:prstGeom>
          <a:noFill/>
        </p:spPr>
      </p:pic>
      <p:sp>
        <p:nvSpPr>
          <p:cNvPr id="834563" name="Rectangle 1027"/>
          <p:cNvSpPr>
            <a:spLocks noChangeArrowheads="1"/>
          </p:cNvSpPr>
          <p:nvPr/>
        </p:nvSpPr>
        <p:spPr bwMode="auto">
          <a:xfrm>
            <a:off x="7772400" y="4876800"/>
            <a:ext cx="1906588" cy="1508125"/>
          </a:xfrm>
          <a:prstGeom prst="rect">
            <a:avLst/>
          </a:prstGeom>
          <a:solidFill>
            <a:srgbClr val="FF9900"/>
          </a:solidFill>
          <a:ln w="76200">
            <a:solidFill>
              <a:srgbClr val="CC0000"/>
            </a:solidFill>
            <a:miter lim="800000"/>
            <a:headEnd/>
            <a:tailEnd/>
          </a:ln>
          <a:effectLst>
            <a:outerShdw dist="81320" dir="2319588" algn="ctr" rotWithShape="0">
              <a:srgbClr val="000000"/>
            </a:outerShdw>
          </a:effectLst>
        </p:spPr>
        <p:txBody>
          <a:bodyPr wrap="none">
            <a:spAutoFit/>
          </a:bodyPr>
          <a:lstStyle/>
          <a:p>
            <a:pPr algn="ctr"/>
            <a:r>
              <a:rPr lang="en-US" sz="4400">
                <a:solidFill>
                  <a:srgbClr val="CC0000"/>
                </a:solidFill>
                <a:effectLst>
                  <a:outerShdw blurRad="38100" dist="38100" dir="2700000" algn="tl">
                    <a:srgbClr val="000000"/>
                  </a:outerShdw>
                </a:effectLst>
              </a:rPr>
              <a:t>Water</a:t>
            </a:r>
          </a:p>
          <a:p>
            <a:pPr algn="ctr"/>
            <a:r>
              <a:rPr lang="en-US" sz="4400">
                <a:solidFill>
                  <a:srgbClr val="CC0000"/>
                </a:solidFill>
                <a:effectLst>
                  <a:outerShdw blurRad="38100" dist="38100" dir="2700000" algn="tl">
                    <a:srgbClr val="000000"/>
                  </a:outerShdw>
                </a:effectLst>
              </a:rPr>
              <a:t>Tubes</a:t>
            </a:r>
          </a:p>
        </p:txBody>
      </p:sp>
      <p:sp>
        <p:nvSpPr>
          <p:cNvPr id="834564" name="Line 1028"/>
          <p:cNvSpPr>
            <a:spLocks noChangeShapeType="1"/>
          </p:cNvSpPr>
          <p:nvPr/>
        </p:nvSpPr>
        <p:spPr bwMode="auto">
          <a:xfrm flipH="1" flipV="1">
            <a:off x="2819400" y="3810000"/>
            <a:ext cx="4800600" cy="914400"/>
          </a:xfrm>
          <a:prstGeom prst="line">
            <a:avLst/>
          </a:prstGeom>
          <a:noFill/>
          <a:ln w="76200">
            <a:solidFill>
              <a:srgbClr val="CC0000"/>
            </a:solidFill>
            <a:round/>
            <a:headEnd/>
            <a:tailEnd type="triangle" w="med" len="med"/>
          </a:ln>
          <a:effectLst>
            <a:outerShdw dist="45791" dir="3378596" algn="ctr" rotWithShape="0">
              <a:srgbClr val="000000"/>
            </a:outerShdw>
          </a:effectLst>
        </p:spPr>
        <p:txBody>
          <a:bodyPr wrap="none" anchor="ctr"/>
          <a:lstStyle/>
          <a:p>
            <a:endParaRPr lang="en-US"/>
          </a:p>
        </p:txBody>
      </p:sp>
      <p:sp>
        <p:nvSpPr>
          <p:cNvPr id="834565" name="Line 1029"/>
          <p:cNvSpPr>
            <a:spLocks noChangeShapeType="1"/>
          </p:cNvSpPr>
          <p:nvPr/>
        </p:nvSpPr>
        <p:spPr bwMode="auto">
          <a:xfrm flipV="1">
            <a:off x="7543800" y="2819400"/>
            <a:ext cx="1524000" cy="1905000"/>
          </a:xfrm>
          <a:prstGeom prst="line">
            <a:avLst/>
          </a:prstGeom>
          <a:noFill/>
          <a:ln w="76200">
            <a:solidFill>
              <a:srgbClr val="CC0000"/>
            </a:solidFill>
            <a:round/>
            <a:headEnd/>
            <a:tailEnd type="triangle" w="med" len="med"/>
          </a:ln>
          <a:effectLst>
            <a:outerShdw dist="45791" dir="3378596" algn="ctr" rotWithShape="0">
              <a:srgbClr val="000000"/>
            </a:outerShdw>
          </a:effectLst>
        </p:spPr>
        <p:txBody>
          <a:bodyPr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afterEffect">
                                  <p:stCondLst>
                                    <p:cond delay="0"/>
                                  </p:stCondLst>
                                  <p:childTnLst>
                                    <p:set>
                                      <p:cBhvr>
                                        <p:cTn id="6" dur="1" fill="hold">
                                          <p:stCondLst>
                                            <p:cond delay="0"/>
                                          </p:stCondLst>
                                        </p:cTn>
                                        <p:tgtEl>
                                          <p:spTgt spid="834564"/>
                                        </p:tgtEl>
                                        <p:attrNameLst>
                                          <p:attrName>style.visibility</p:attrName>
                                        </p:attrNameLst>
                                      </p:cBhvr>
                                      <p:to>
                                        <p:strVal val="visible"/>
                                      </p:to>
                                    </p:set>
                                    <p:anim calcmode="lin" valueType="num">
                                      <p:cBhvr additive="base">
                                        <p:cTn id="7" dur="500" fill="hold"/>
                                        <p:tgtEl>
                                          <p:spTgt spid="834564"/>
                                        </p:tgtEl>
                                        <p:attrNameLst>
                                          <p:attrName>ppt_x</p:attrName>
                                        </p:attrNameLst>
                                      </p:cBhvr>
                                      <p:tavLst>
                                        <p:tav tm="0">
                                          <p:val>
                                            <p:strVal val="1+#ppt_w/2"/>
                                          </p:val>
                                        </p:tav>
                                        <p:tav tm="100000">
                                          <p:val>
                                            <p:strVal val="#ppt_x"/>
                                          </p:val>
                                        </p:tav>
                                      </p:tavLst>
                                    </p:anim>
                                    <p:anim calcmode="lin" valueType="num">
                                      <p:cBhvr additive="base">
                                        <p:cTn id="8" dur="500" fill="hold"/>
                                        <p:tgtEl>
                                          <p:spTgt spid="83456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6" fill="hold" grpId="0" nodeType="afterEffect">
                                  <p:stCondLst>
                                    <p:cond delay="0"/>
                                  </p:stCondLst>
                                  <p:childTnLst>
                                    <p:set>
                                      <p:cBhvr>
                                        <p:cTn id="11" dur="1" fill="hold">
                                          <p:stCondLst>
                                            <p:cond delay="0"/>
                                          </p:stCondLst>
                                        </p:cTn>
                                        <p:tgtEl>
                                          <p:spTgt spid="834565"/>
                                        </p:tgtEl>
                                        <p:attrNameLst>
                                          <p:attrName>style.visibility</p:attrName>
                                        </p:attrNameLst>
                                      </p:cBhvr>
                                      <p:to>
                                        <p:strVal val="visible"/>
                                      </p:to>
                                    </p:set>
                                    <p:anim calcmode="lin" valueType="num">
                                      <p:cBhvr additive="base">
                                        <p:cTn id="12" dur="500" fill="hold"/>
                                        <p:tgtEl>
                                          <p:spTgt spid="834565"/>
                                        </p:tgtEl>
                                        <p:attrNameLst>
                                          <p:attrName>ppt_x</p:attrName>
                                        </p:attrNameLst>
                                      </p:cBhvr>
                                      <p:tavLst>
                                        <p:tav tm="0">
                                          <p:val>
                                            <p:strVal val="1+#ppt_w/2"/>
                                          </p:val>
                                        </p:tav>
                                        <p:tav tm="100000">
                                          <p:val>
                                            <p:strVal val="#ppt_x"/>
                                          </p:val>
                                        </p:tav>
                                      </p:tavLst>
                                    </p:anim>
                                    <p:anim calcmode="lin" valueType="num">
                                      <p:cBhvr additive="base">
                                        <p:cTn id="13" dur="500" fill="hold"/>
                                        <p:tgtEl>
                                          <p:spTgt spid="8345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4564" grpId="0" animBg="1"/>
      <p:bldP spid="834565" grpId="0" animBg="1"/>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74114" name="Picture 2" descr="DCP02551"/>
          <p:cNvPicPr>
            <a:picLocks noChangeAspect="1" noChangeArrowheads="1"/>
          </p:cNvPicPr>
          <p:nvPr/>
        </p:nvPicPr>
        <p:blipFill>
          <a:blip r:embed="rId3"/>
          <a:srcRect/>
          <a:stretch>
            <a:fillRect/>
          </a:stretch>
        </p:blipFill>
        <p:spPr bwMode="auto">
          <a:xfrm>
            <a:off x="0" y="0"/>
            <a:ext cx="7772400" cy="6858000"/>
          </a:xfrm>
          <a:prstGeom prst="rect">
            <a:avLst/>
          </a:prstGeom>
          <a:noFill/>
        </p:spPr>
      </p:pic>
      <p:sp>
        <p:nvSpPr>
          <p:cNvPr id="474115" name="Rectangle 3"/>
          <p:cNvSpPr>
            <a:spLocks noChangeArrowheads="1"/>
          </p:cNvSpPr>
          <p:nvPr/>
        </p:nvSpPr>
        <p:spPr bwMode="auto">
          <a:xfrm>
            <a:off x="8027988" y="2362200"/>
            <a:ext cx="2030412" cy="2178050"/>
          </a:xfrm>
          <a:prstGeom prst="rect">
            <a:avLst/>
          </a:prstGeom>
          <a:solidFill>
            <a:srgbClr val="FF9900"/>
          </a:solidFill>
          <a:ln w="76200">
            <a:solidFill>
              <a:srgbClr val="CC0000"/>
            </a:solidFill>
            <a:miter lim="800000"/>
            <a:headEnd/>
            <a:tailEnd/>
          </a:ln>
          <a:effectLst/>
        </p:spPr>
        <p:txBody>
          <a:bodyPr wrap="none">
            <a:spAutoFit/>
          </a:bodyPr>
          <a:lstStyle/>
          <a:p>
            <a:pPr algn="ctr"/>
            <a:r>
              <a:rPr lang="en-US" sz="4400">
                <a:solidFill>
                  <a:srgbClr val="CC0000"/>
                </a:solidFill>
                <a:effectLst>
                  <a:outerShdw blurRad="38100" dist="38100" dir="2700000" algn="tl">
                    <a:srgbClr val="000000"/>
                  </a:outerShdw>
                </a:effectLst>
              </a:rPr>
              <a:t>Re-cir.</a:t>
            </a:r>
          </a:p>
          <a:p>
            <a:pPr algn="ctr"/>
            <a:r>
              <a:rPr lang="en-US" sz="4400">
                <a:solidFill>
                  <a:srgbClr val="CC0000"/>
                </a:solidFill>
                <a:effectLst>
                  <a:outerShdw blurRad="38100" dist="38100" dir="2700000" algn="tl">
                    <a:srgbClr val="000000"/>
                  </a:outerShdw>
                </a:effectLst>
              </a:rPr>
              <a:t>Fines</a:t>
            </a:r>
          </a:p>
          <a:p>
            <a:pPr algn="ctr"/>
            <a:r>
              <a:rPr lang="en-US" sz="4400">
                <a:solidFill>
                  <a:srgbClr val="CC0000"/>
                </a:solidFill>
                <a:effectLst>
                  <a:outerShdw blurRad="38100" dist="38100" dir="2700000" algn="tl">
                    <a:srgbClr val="000000"/>
                  </a:outerShdw>
                </a:effectLst>
              </a:rPr>
              <a:t>Nozzle</a:t>
            </a:r>
            <a:endParaRPr lang="en-US" sz="4200">
              <a:solidFill>
                <a:srgbClr val="CC0000"/>
              </a:solidFill>
              <a:effectLst>
                <a:outerShdw blurRad="38100" dist="38100" dir="2700000" algn="tl">
                  <a:srgbClr val="000000"/>
                </a:outerShdw>
              </a:effectLst>
            </a:endParaRPr>
          </a:p>
        </p:txBody>
      </p:sp>
      <p:sp>
        <p:nvSpPr>
          <p:cNvPr id="474117" name="Line 5"/>
          <p:cNvSpPr>
            <a:spLocks noChangeShapeType="1"/>
          </p:cNvSpPr>
          <p:nvPr/>
        </p:nvSpPr>
        <p:spPr bwMode="auto">
          <a:xfrm flipH="1">
            <a:off x="4800600" y="3352800"/>
            <a:ext cx="3048000" cy="457200"/>
          </a:xfrm>
          <a:prstGeom prst="line">
            <a:avLst/>
          </a:prstGeom>
          <a:noFill/>
          <a:ln w="76200">
            <a:solidFill>
              <a:srgbClr val="CC0000"/>
            </a:solidFill>
            <a:round/>
            <a:headEnd/>
            <a:tailEnd type="triangle" w="med" len="med"/>
          </a:ln>
          <a:effectLst>
            <a:outerShdw dist="45791" dir="3378596" algn="ctr" rotWithShape="0">
              <a:srgbClr val="000000"/>
            </a:outerShdw>
          </a:effectLst>
        </p:spPr>
        <p:txBody>
          <a:bodyPr wrap="none" anchor="ctr"/>
          <a:lstStyle/>
          <a:p>
            <a:endParaRPr lang="en-US"/>
          </a:p>
        </p:txBody>
      </p:sp>
      <p:sp>
        <p:nvSpPr>
          <p:cNvPr id="474120" name="Rectangle 8"/>
          <p:cNvSpPr>
            <a:spLocks noChangeArrowheads="1"/>
          </p:cNvSpPr>
          <p:nvPr/>
        </p:nvSpPr>
        <p:spPr bwMode="auto">
          <a:xfrm>
            <a:off x="1117600" y="5638800"/>
            <a:ext cx="1625600" cy="838200"/>
          </a:xfrm>
          <a:prstGeom prst="rect">
            <a:avLst/>
          </a:prstGeom>
          <a:solidFill>
            <a:srgbClr val="FF9900"/>
          </a:solidFill>
          <a:ln w="76200">
            <a:solidFill>
              <a:srgbClr val="CC0000"/>
            </a:solidFill>
            <a:miter lim="800000"/>
            <a:headEnd/>
            <a:tailEnd/>
          </a:ln>
          <a:effectLst>
            <a:outerShdw dist="71842" dir="2700000" algn="ctr" rotWithShape="0">
              <a:srgbClr val="000000"/>
            </a:outerShdw>
          </a:effectLst>
        </p:spPr>
        <p:txBody>
          <a:bodyPr wrap="none">
            <a:spAutoFit/>
          </a:bodyPr>
          <a:lstStyle/>
          <a:p>
            <a:r>
              <a:rPr lang="en-US" sz="4400">
                <a:solidFill>
                  <a:srgbClr val="CC0000"/>
                </a:solidFill>
                <a:effectLst>
                  <a:outerShdw blurRad="38100" dist="38100" dir="2700000" algn="tl">
                    <a:srgbClr val="000000"/>
                  </a:outerShdw>
                </a:effectLst>
              </a:rPr>
              <a:t>????</a:t>
            </a:r>
          </a:p>
        </p:txBody>
      </p:sp>
      <p:sp>
        <p:nvSpPr>
          <p:cNvPr id="474123" name="Line 11"/>
          <p:cNvSpPr>
            <a:spLocks noChangeShapeType="1"/>
          </p:cNvSpPr>
          <p:nvPr/>
        </p:nvSpPr>
        <p:spPr bwMode="auto">
          <a:xfrm flipH="1" flipV="1">
            <a:off x="1828800" y="4495800"/>
            <a:ext cx="76200" cy="990600"/>
          </a:xfrm>
          <a:prstGeom prst="line">
            <a:avLst/>
          </a:prstGeom>
          <a:noFill/>
          <a:ln w="76200">
            <a:solidFill>
              <a:srgbClr val="CC0000"/>
            </a:solidFill>
            <a:round/>
            <a:headEnd/>
            <a:tailEnd type="triangle" w="med" len="med"/>
          </a:ln>
          <a:effectLst>
            <a:outerShdw dist="45791" dir="2021404" algn="ctr" rotWithShape="0">
              <a:srgbClr val="000000"/>
            </a:outerShdw>
          </a:effectLst>
        </p:spPr>
        <p:txBody>
          <a:bodyPr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74117"/>
                                        </p:tgtEl>
                                        <p:attrNameLst>
                                          <p:attrName>style.visibility</p:attrName>
                                        </p:attrNameLst>
                                      </p:cBhvr>
                                      <p:to>
                                        <p:strVal val="visible"/>
                                      </p:to>
                                    </p:set>
                                    <p:anim calcmode="lin" valueType="num">
                                      <p:cBhvr additive="base">
                                        <p:cTn id="7" dur="500" fill="hold"/>
                                        <p:tgtEl>
                                          <p:spTgt spid="474117"/>
                                        </p:tgtEl>
                                        <p:attrNameLst>
                                          <p:attrName>ppt_x</p:attrName>
                                        </p:attrNameLst>
                                      </p:cBhvr>
                                      <p:tavLst>
                                        <p:tav tm="0">
                                          <p:val>
                                            <p:strVal val="1+#ppt_w/2"/>
                                          </p:val>
                                        </p:tav>
                                        <p:tav tm="100000">
                                          <p:val>
                                            <p:strVal val="#ppt_x"/>
                                          </p:val>
                                        </p:tav>
                                      </p:tavLst>
                                    </p:anim>
                                    <p:anim calcmode="lin" valueType="num">
                                      <p:cBhvr additive="base">
                                        <p:cTn id="8" dur="500" fill="hold"/>
                                        <p:tgtEl>
                                          <p:spTgt spid="4741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474123"/>
                                        </p:tgtEl>
                                        <p:attrNameLst>
                                          <p:attrName>style.visibility</p:attrName>
                                        </p:attrNameLst>
                                      </p:cBhvr>
                                      <p:to>
                                        <p:strVal val="visible"/>
                                      </p:to>
                                    </p:set>
                                    <p:anim calcmode="lin" valueType="num">
                                      <p:cBhvr additive="base">
                                        <p:cTn id="12" dur="500" fill="hold"/>
                                        <p:tgtEl>
                                          <p:spTgt spid="474123"/>
                                        </p:tgtEl>
                                        <p:attrNameLst>
                                          <p:attrName>ppt_x</p:attrName>
                                        </p:attrNameLst>
                                      </p:cBhvr>
                                      <p:tavLst>
                                        <p:tav tm="0">
                                          <p:val>
                                            <p:strVal val="#ppt_x"/>
                                          </p:val>
                                        </p:tav>
                                        <p:tav tm="100000">
                                          <p:val>
                                            <p:strVal val="#ppt_x"/>
                                          </p:val>
                                        </p:tav>
                                      </p:tavLst>
                                    </p:anim>
                                    <p:anim calcmode="lin" valueType="num">
                                      <p:cBhvr additive="base">
                                        <p:cTn id="13" dur="500" fill="hold"/>
                                        <p:tgtEl>
                                          <p:spTgt spid="4741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4117" grpId="0" animBg="1"/>
      <p:bldP spid="474123"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578" name="Picture 2"/>
          <p:cNvPicPr>
            <a:picLocks noChangeArrowheads="1"/>
          </p:cNvPicPr>
          <p:nvPr/>
        </p:nvPicPr>
        <p:blipFill>
          <a:blip r:embed="rId3"/>
          <a:srcRect/>
          <a:stretch>
            <a:fillRect/>
          </a:stretch>
        </p:blipFill>
        <p:spPr bwMode="auto">
          <a:xfrm>
            <a:off x="0" y="0"/>
            <a:ext cx="9107488" cy="6843713"/>
          </a:xfrm>
          <a:prstGeom prst="rect">
            <a:avLst/>
          </a:prstGeom>
          <a:noFill/>
          <a:ln w="12700">
            <a:noFill/>
            <a:miter lim="800000"/>
            <a:headEnd/>
            <a:tailEnd/>
          </a:ln>
          <a:effectLst>
            <a:outerShdw dist="35921" dir="2700000" algn="ctr" rotWithShape="0">
              <a:srgbClr val="000000"/>
            </a:outerShdw>
          </a:effectLst>
        </p:spPr>
      </p:pic>
      <p:sp>
        <p:nvSpPr>
          <p:cNvPr id="24579" name="Rectangle 3"/>
          <p:cNvSpPr>
            <a:spLocks noGrp="1" noChangeArrowheads="1"/>
          </p:cNvSpPr>
          <p:nvPr>
            <p:ph type="title"/>
          </p:nvPr>
        </p:nvSpPr>
        <p:spPr>
          <a:xfrm>
            <a:off x="7467600" y="381000"/>
            <a:ext cx="2730500" cy="2209800"/>
          </a:xfrm>
          <a:solidFill>
            <a:srgbClr val="FF9900"/>
          </a:solidFill>
          <a:ln w="57150">
            <a:solidFill>
              <a:srgbClr val="CC0000"/>
            </a:solidFill>
          </a:ln>
        </p:spPr>
        <p:txBody>
          <a:bodyPr/>
          <a:lstStyle/>
          <a:p>
            <a:r>
              <a:rPr lang="en-US" sz="3600" i="0">
                <a:solidFill>
                  <a:srgbClr val="CC0000"/>
                </a:solidFill>
                <a:effectLst>
                  <a:outerShdw blurRad="38100" dist="38100" dir="2700000" algn="tl">
                    <a:srgbClr val="000000"/>
                  </a:outerShdw>
                </a:effectLst>
              </a:rPr>
              <a:t>Babcock &amp; </a:t>
            </a:r>
            <a:br>
              <a:rPr lang="en-US" sz="3600" i="0">
                <a:solidFill>
                  <a:srgbClr val="CC0000"/>
                </a:solidFill>
                <a:effectLst>
                  <a:outerShdw blurRad="38100" dist="38100" dir="2700000" algn="tl">
                    <a:srgbClr val="000000"/>
                  </a:outerShdw>
                </a:effectLst>
              </a:rPr>
            </a:br>
            <a:r>
              <a:rPr lang="en-US" sz="3600" i="0">
                <a:solidFill>
                  <a:srgbClr val="CC0000"/>
                </a:solidFill>
                <a:effectLst>
                  <a:outerShdw blurRad="38100" dist="38100" dir="2700000" algn="tl">
                    <a:srgbClr val="000000"/>
                  </a:outerShdw>
                </a:effectLst>
              </a:rPr>
              <a:t>Wilcox</a:t>
            </a:r>
            <a:br>
              <a:rPr lang="en-US" sz="3600" i="0">
                <a:solidFill>
                  <a:srgbClr val="CC0000"/>
                </a:solidFill>
                <a:effectLst>
                  <a:outerShdw blurRad="38100" dist="38100" dir="2700000" algn="tl">
                    <a:srgbClr val="000000"/>
                  </a:outerShdw>
                </a:effectLst>
              </a:rPr>
            </a:br>
            <a:r>
              <a:rPr lang="en-US" sz="3600" i="0">
                <a:solidFill>
                  <a:srgbClr val="CC0000"/>
                </a:solidFill>
                <a:effectLst>
                  <a:outerShdw blurRad="38100" dist="38100" dir="2700000" algn="tl">
                    <a:srgbClr val="000000"/>
                  </a:outerShdw>
                </a:effectLst>
              </a:rPr>
              <a:t>Utility </a:t>
            </a:r>
            <a:br>
              <a:rPr lang="en-US" sz="3600" i="0">
                <a:solidFill>
                  <a:srgbClr val="CC0000"/>
                </a:solidFill>
                <a:effectLst>
                  <a:outerShdw blurRad="38100" dist="38100" dir="2700000" algn="tl">
                    <a:srgbClr val="000000"/>
                  </a:outerShdw>
                </a:effectLst>
              </a:rPr>
            </a:br>
            <a:r>
              <a:rPr lang="en-US" sz="3600" i="0">
                <a:solidFill>
                  <a:srgbClr val="CC0000"/>
                </a:solidFill>
                <a:effectLst>
                  <a:outerShdw blurRad="38100" dist="38100" dir="2700000" algn="tl">
                    <a:srgbClr val="000000"/>
                  </a:outerShdw>
                </a:effectLst>
              </a:rPr>
              <a:t>Boiler</a:t>
            </a:r>
            <a:endParaRPr lang="en-US" sz="4000"/>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38658" name="Picture 2" descr="DIST"/>
          <p:cNvPicPr>
            <a:picLocks noChangeAspect="1" noChangeArrowheads="1"/>
          </p:cNvPicPr>
          <p:nvPr/>
        </p:nvPicPr>
        <p:blipFill>
          <a:blip r:embed="rId3"/>
          <a:srcRect/>
          <a:stretch>
            <a:fillRect/>
          </a:stretch>
        </p:blipFill>
        <p:spPr bwMode="auto">
          <a:xfrm>
            <a:off x="0" y="0"/>
            <a:ext cx="10363200" cy="6881813"/>
          </a:xfrm>
          <a:prstGeom prst="rect">
            <a:avLst/>
          </a:prstGeom>
          <a:noFill/>
        </p:spPr>
      </p:pic>
      <p:sp>
        <p:nvSpPr>
          <p:cNvPr id="838659" name="Rectangle 3"/>
          <p:cNvSpPr>
            <a:spLocks noChangeArrowheads="1"/>
          </p:cNvSpPr>
          <p:nvPr/>
        </p:nvSpPr>
        <p:spPr bwMode="auto">
          <a:xfrm>
            <a:off x="685800" y="5638800"/>
            <a:ext cx="9050338" cy="838200"/>
          </a:xfrm>
          <a:prstGeom prst="rect">
            <a:avLst/>
          </a:prstGeom>
          <a:solidFill>
            <a:srgbClr val="FF9900"/>
          </a:solidFill>
          <a:ln w="76200">
            <a:solidFill>
              <a:srgbClr val="CC0000"/>
            </a:solidFill>
            <a:miter lim="800000"/>
            <a:headEnd/>
            <a:tailEnd/>
          </a:ln>
          <a:effectLst>
            <a:outerShdw dist="71842" dir="2700000" algn="ctr" rotWithShape="0">
              <a:srgbClr val="000000"/>
            </a:outerShdw>
          </a:effectLst>
        </p:spPr>
        <p:txBody>
          <a:bodyPr wrap="none">
            <a:spAutoFit/>
          </a:bodyPr>
          <a:lstStyle/>
          <a:p>
            <a:r>
              <a:rPr lang="en-US" sz="4400">
                <a:solidFill>
                  <a:srgbClr val="CC0000"/>
                </a:solidFill>
                <a:effectLst>
                  <a:outerShdw blurRad="38100" dist="38100" dir="2700000" algn="tl">
                    <a:srgbClr val="000000"/>
                  </a:outerShdw>
                </a:effectLst>
              </a:rPr>
              <a:t>Distributor Plates &amp; Bubble Caps</a:t>
            </a:r>
          </a:p>
        </p:txBody>
      </p:sp>
      <p:sp>
        <p:nvSpPr>
          <p:cNvPr id="838660" name="Line 4"/>
          <p:cNvSpPr>
            <a:spLocks noChangeShapeType="1"/>
          </p:cNvSpPr>
          <p:nvPr/>
        </p:nvSpPr>
        <p:spPr bwMode="auto">
          <a:xfrm flipH="1" flipV="1">
            <a:off x="4876800" y="2362200"/>
            <a:ext cx="152400" cy="2971800"/>
          </a:xfrm>
          <a:prstGeom prst="line">
            <a:avLst/>
          </a:prstGeom>
          <a:noFill/>
          <a:ln w="76200">
            <a:solidFill>
              <a:srgbClr val="CC0000"/>
            </a:solidFill>
            <a:round/>
            <a:headEnd/>
            <a:tailEnd type="triangle" w="med" len="med"/>
          </a:ln>
          <a:effectLst>
            <a:outerShdw dist="45791" dir="3378596" algn="ctr" rotWithShape="0">
              <a:srgbClr val="000000"/>
            </a:outerShdw>
          </a:effectLst>
        </p:spPr>
        <p:txBody>
          <a:bodyPr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38660"/>
                                        </p:tgtEl>
                                        <p:attrNameLst>
                                          <p:attrName>style.visibility</p:attrName>
                                        </p:attrNameLst>
                                      </p:cBhvr>
                                      <p:to>
                                        <p:strVal val="visible"/>
                                      </p:to>
                                    </p:set>
                                    <p:anim calcmode="lin" valueType="num">
                                      <p:cBhvr additive="base">
                                        <p:cTn id="7" dur="500" fill="hold"/>
                                        <p:tgtEl>
                                          <p:spTgt spid="838660"/>
                                        </p:tgtEl>
                                        <p:attrNameLst>
                                          <p:attrName>ppt_x</p:attrName>
                                        </p:attrNameLst>
                                      </p:cBhvr>
                                      <p:tavLst>
                                        <p:tav tm="0">
                                          <p:val>
                                            <p:strVal val="#ppt_x"/>
                                          </p:val>
                                        </p:tav>
                                        <p:tav tm="100000">
                                          <p:val>
                                            <p:strVal val="#ppt_x"/>
                                          </p:val>
                                        </p:tav>
                                      </p:tavLst>
                                    </p:anim>
                                    <p:anim calcmode="lin" valueType="num">
                                      <p:cBhvr additive="base">
                                        <p:cTn id="8" dur="500" fill="hold"/>
                                        <p:tgtEl>
                                          <p:spTgt spid="8386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8660" grpId="0" animBg="1"/>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37634" name="Picture 2" descr="DIST"/>
          <p:cNvPicPr>
            <a:picLocks noChangeAspect="1" noChangeArrowheads="1"/>
          </p:cNvPicPr>
          <p:nvPr/>
        </p:nvPicPr>
        <p:blipFill>
          <a:blip r:embed="rId3"/>
          <a:srcRect/>
          <a:stretch>
            <a:fillRect/>
          </a:stretch>
        </p:blipFill>
        <p:spPr bwMode="auto">
          <a:xfrm>
            <a:off x="0" y="0"/>
            <a:ext cx="10363200" cy="6881813"/>
          </a:xfrm>
          <a:prstGeom prst="rect">
            <a:avLst/>
          </a:prstGeom>
          <a:noFill/>
        </p:spPr>
      </p:pic>
      <p:sp>
        <p:nvSpPr>
          <p:cNvPr id="837635" name="Rectangle 3"/>
          <p:cNvSpPr>
            <a:spLocks noChangeArrowheads="1"/>
          </p:cNvSpPr>
          <p:nvPr/>
        </p:nvSpPr>
        <p:spPr bwMode="auto">
          <a:xfrm>
            <a:off x="7848600" y="4953000"/>
            <a:ext cx="1979613" cy="1387475"/>
          </a:xfrm>
          <a:prstGeom prst="rect">
            <a:avLst/>
          </a:prstGeom>
          <a:solidFill>
            <a:srgbClr val="FF9900"/>
          </a:solidFill>
          <a:ln w="76200">
            <a:solidFill>
              <a:srgbClr val="CC0000"/>
            </a:solidFill>
            <a:miter lim="800000"/>
            <a:headEnd/>
            <a:tailEnd/>
          </a:ln>
          <a:effectLst>
            <a:outerShdw dist="71842" dir="2700000" algn="ctr" rotWithShape="0">
              <a:srgbClr val="000000"/>
            </a:outerShdw>
          </a:effectLst>
        </p:spPr>
        <p:txBody>
          <a:bodyPr wrap="none">
            <a:spAutoFit/>
          </a:bodyPr>
          <a:lstStyle/>
          <a:p>
            <a:pPr algn="ctr"/>
            <a:r>
              <a:rPr lang="en-US" sz="4000">
                <a:solidFill>
                  <a:srgbClr val="CC0000"/>
                </a:solidFill>
                <a:effectLst>
                  <a:outerShdw blurRad="38100" dist="38100" dir="2700000" algn="tl">
                    <a:srgbClr val="000000"/>
                  </a:outerShdw>
                </a:effectLst>
              </a:rPr>
              <a:t>Bubble</a:t>
            </a:r>
          </a:p>
          <a:p>
            <a:pPr algn="ctr"/>
            <a:r>
              <a:rPr lang="en-US" sz="4000">
                <a:solidFill>
                  <a:srgbClr val="CC0000"/>
                </a:solidFill>
                <a:effectLst>
                  <a:outerShdw blurRad="38100" dist="38100" dir="2700000" algn="tl">
                    <a:srgbClr val="000000"/>
                  </a:outerShdw>
                </a:effectLst>
              </a:rPr>
              <a:t>Caps</a:t>
            </a:r>
            <a:endParaRPr lang="en-US" sz="4400">
              <a:solidFill>
                <a:srgbClr val="CC0000"/>
              </a:solidFill>
              <a:effectLst>
                <a:outerShdw blurRad="38100" dist="38100" dir="2700000" algn="tl">
                  <a:srgbClr val="000000"/>
                </a:outerShdw>
              </a:effectLst>
            </a:endParaRPr>
          </a:p>
        </p:txBody>
      </p:sp>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13764" name="Picture 4" descr="bed nozzles IV"/>
          <p:cNvPicPr>
            <a:picLocks noChangeAspect="1" noChangeArrowheads="1"/>
          </p:cNvPicPr>
          <p:nvPr/>
        </p:nvPicPr>
        <p:blipFill>
          <a:blip r:embed="rId3"/>
          <a:srcRect/>
          <a:stretch>
            <a:fillRect/>
          </a:stretch>
        </p:blipFill>
        <p:spPr bwMode="auto">
          <a:xfrm>
            <a:off x="38100" y="-1588"/>
            <a:ext cx="10287000" cy="6916738"/>
          </a:xfrm>
          <a:prstGeom prst="rect">
            <a:avLst/>
          </a:prstGeom>
          <a:noFill/>
        </p:spPr>
      </p:pic>
      <p:sp>
        <p:nvSpPr>
          <p:cNvPr id="1013765" name="Rectangle 5"/>
          <p:cNvSpPr>
            <a:spLocks noChangeArrowheads="1"/>
          </p:cNvSpPr>
          <p:nvPr/>
        </p:nvSpPr>
        <p:spPr bwMode="auto">
          <a:xfrm>
            <a:off x="1562100" y="457200"/>
            <a:ext cx="7683500" cy="838200"/>
          </a:xfrm>
          <a:prstGeom prst="rect">
            <a:avLst/>
          </a:prstGeom>
          <a:solidFill>
            <a:srgbClr val="FF9900"/>
          </a:solidFill>
          <a:ln w="76200">
            <a:solidFill>
              <a:srgbClr val="CC0000"/>
            </a:solidFill>
            <a:miter lim="800000"/>
            <a:headEnd/>
            <a:tailEnd/>
          </a:ln>
          <a:effectLst>
            <a:outerShdw dist="71842" dir="2700000" algn="ctr" rotWithShape="0">
              <a:srgbClr val="000000"/>
            </a:outerShdw>
          </a:effectLst>
        </p:spPr>
        <p:txBody>
          <a:bodyPr wrap="none">
            <a:spAutoFit/>
          </a:bodyPr>
          <a:lstStyle/>
          <a:p>
            <a:r>
              <a:rPr lang="en-US" sz="4400">
                <a:solidFill>
                  <a:srgbClr val="CC0000"/>
                </a:solidFill>
                <a:effectLst>
                  <a:outerShdw blurRad="38100" dist="38100" dir="2700000" algn="tl">
                    <a:srgbClr val="000000"/>
                  </a:outerShdw>
                </a:effectLst>
              </a:rPr>
              <a:t>Bed Nozzles &amp; Underfire Air</a:t>
            </a:r>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35586" name="Picture 1026" descr="FLY ASH"/>
          <p:cNvPicPr>
            <a:picLocks noChangeAspect="1" noChangeArrowheads="1"/>
          </p:cNvPicPr>
          <p:nvPr/>
        </p:nvPicPr>
        <p:blipFill>
          <a:blip r:embed="rId3"/>
          <a:srcRect/>
          <a:stretch>
            <a:fillRect/>
          </a:stretch>
        </p:blipFill>
        <p:spPr bwMode="auto">
          <a:xfrm>
            <a:off x="0" y="0"/>
            <a:ext cx="10363200" cy="6881813"/>
          </a:xfrm>
          <a:prstGeom prst="rect">
            <a:avLst/>
          </a:prstGeom>
          <a:noFill/>
        </p:spPr>
      </p:pic>
      <p:sp>
        <p:nvSpPr>
          <p:cNvPr id="835587" name="Rectangle 1027"/>
          <p:cNvSpPr>
            <a:spLocks noChangeArrowheads="1"/>
          </p:cNvSpPr>
          <p:nvPr/>
        </p:nvSpPr>
        <p:spPr bwMode="auto">
          <a:xfrm>
            <a:off x="7315200" y="4800600"/>
            <a:ext cx="2444750" cy="1489075"/>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pPr algn="ctr"/>
            <a:r>
              <a:rPr lang="en-US" sz="4400">
                <a:solidFill>
                  <a:srgbClr val="CC0000"/>
                </a:solidFill>
                <a:effectLst>
                  <a:outerShdw blurRad="38100" dist="38100" dir="2700000" algn="tl">
                    <a:srgbClr val="000000"/>
                  </a:outerShdw>
                </a:effectLst>
              </a:rPr>
              <a:t>Ash</a:t>
            </a:r>
          </a:p>
          <a:p>
            <a:pPr algn="ctr"/>
            <a:r>
              <a:rPr lang="en-US" sz="4400">
                <a:solidFill>
                  <a:srgbClr val="CC0000"/>
                </a:solidFill>
                <a:effectLst>
                  <a:outerShdw blurRad="38100" dist="38100" dir="2700000" algn="tl">
                    <a:srgbClr val="000000"/>
                  </a:outerShdw>
                </a:effectLst>
              </a:rPr>
              <a:t>Loadout</a:t>
            </a:r>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57090" name="Picture 2" descr="DSCN2550"/>
          <p:cNvPicPr>
            <a:picLocks noChangeAspect="1" noChangeArrowheads="1"/>
          </p:cNvPicPr>
          <p:nvPr/>
        </p:nvPicPr>
        <p:blipFill>
          <a:blip r:embed="rId3"/>
          <a:srcRect/>
          <a:stretch>
            <a:fillRect/>
          </a:stretch>
        </p:blipFill>
        <p:spPr bwMode="auto">
          <a:xfrm>
            <a:off x="0" y="0"/>
            <a:ext cx="10363200" cy="7134225"/>
          </a:xfrm>
          <a:prstGeom prst="rect">
            <a:avLst/>
          </a:prstGeom>
          <a:noFill/>
        </p:spPr>
      </p:pic>
      <p:sp>
        <p:nvSpPr>
          <p:cNvPr id="857091" name="Rectangle 3"/>
          <p:cNvSpPr>
            <a:spLocks noChangeArrowheads="1"/>
          </p:cNvSpPr>
          <p:nvPr/>
        </p:nvSpPr>
        <p:spPr bwMode="auto">
          <a:xfrm>
            <a:off x="1447800" y="5638800"/>
            <a:ext cx="7239000" cy="758825"/>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a:spAutoFit/>
          </a:bodyPr>
          <a:lstStyle/>
          <a:p>
            <a:pPr algn="ctr"/>
            <a:r>
              <a:rPr lang="en-US" sz="4000">
                <a:solidFill>
                  <a:srgbClr val="CC0000"/>
                </a:solidFill>
                <a:effectLst>
                  <a:outerShdw blurRad="38100" dist="38100" dir="2700000" algn="tl">
                    <a:srgbClr val="000000"/>
                  </a:outerShdw>
                </a:effectLst>
              </a:rPr>
              <a:t>High Pressure Steam Drums</a:t>
            </a:r>
          </a:p>
        </p:txBody>
      </p:sp>
      <p:sp>
        <p:nvSpPr>
          <p:cNvPr id="857092" name="Line 4"/>
          <p:cNvSpPr>
            <a:spLocks noChangeShapeType="1"/>
          </p:cNvSpPr>
          <p:nvPr/>
        </p:nvSpPr>
        <p:spPr bwMode="auto">
          <a:xfrm flipH="1" flipV="1">
            <a:off x="4876800" y="2667000"/>
            <a:ext cx="228600" cy="2590800"/>
          </a:xfrm>
          <a:prstGeom prst="line">
            <a:avLst/>
          </a:prstGeom>
          <a:noFill/>
          <a:ln w="76200">
            <a:solidFill>
              <a:srgbClr val="FF0000"/>
            </a:solidFill>
            <a:round/>
            <a:headEnd/>
            <a:tailEnd type="triangle" w="med" len="med"/>
          </a:ln>
          <a:effectLst>
            <a:outerShdw dist="63500" dir="3187806" algn="ctr" rotWithShape="0">
              <a:srgbClr val="000000"/>
            </a:outerShdw>
          </a:effectLst>
        </p:spPr>
        <p:txBody>
          <a:bodyPr wrap="none" anchor="ctr"/>
          <a:lstStyle/>
          <a:p>
            <a:endParaRPr lang="en-US"/>
          </a:p>
        </p:txBody>
      </p:sp>
      <p:sp>
        <p:nvSpPr>
          <p:cNvPr id="857093" name="Line 5"/>
          <p:cNvSpPr>
            <a:spLocks noChangeShapeType="1"/>
          </p:cNvSpPr>
          <p:nvPr/>
        </p:nvSpPr>
        <p:spPr bwMode="auto">
          <a:xfrm flipV="1">
            <a:off x="5105400" y="2971800"/>
            <a:ext cx="2057400" cy="2286000"/>
          </a:xfrm>
          <a:prstGeom prst="line">
            <a:avLst/>
          </a:prstGeom>
          <a:noFill/>
          <a:ln w="76200">
            <a:solidFill>
              <a:srgbClr val="FF0000"/>
            </a:solidFill>
            <a:round/>
            <a:headEnd/>
            <a:tailEnd type="triangle" w="med" len="med"/>
          </a:ln>
          <a:effectLst>
            <a:outerShdw dist="63500" dir="3187806" algn="ctr" rotWithShape="0">
              <a:srgbClr val="000000"/>
            </a:outerShdw>
          </a:effectLst>
        </p:spPr>
        <p:txBody>
          <a:bodyPr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57093"/>
                                        </p:tgtEl>
                                        <p:attrNameLst>
                                          <p:attrName>style.visibility</p:attrName>
                                        </p:attrNameLst>
                                      </p:cBhvr>
                                      <p:to>
                                        <p:strVal val="visible"/>
                                      </p:to>
                                    </p:set>
                                    <p:anim calcmode="lin" valueType="num">
                                      <p:cBhvr additive="base">
                                        <p:cTn id="7" dur="500" fill="hold"/>
                                        <p:tgtEl>
                                          <p:spTgt spid="857093"/>
                                        </p:tgtEl>
                                        <p:attrNameLst>
                                          <p:attrName>ppt_x</p:attrName>
                                        </p:attrNameLst>
                                      </p:cBhvr>
                                      <p:tavLst>
                                        <p:tav tm="0">
                                          <p:val>
                                            <p:strVal val="#ppt_x"/>
                                          </p:val>
                                        </p:tav>
                                        <p:tav tm="100000">
                                          <p:val>
                                            <p:strVal val="#ppt_x"/>
                                          </p:val>
                                        </p:tav>
                                      </p:tavLst>
                                    </p:anim>
                                    <p:anim calcmode="lin" valueType="num">
                                      <p:cBhvr additive="base">
                                        <p:cTn id="8" dur="500" fill="hold"/>
                                        <p:tgtEl>
                                          <p:spTgt spid="85709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857092"/>
                                        </p:tgtEl>
                                        <p:attrNameLst>
                                          <p:attrName>style.visibility</p:attrName>
                                        </p:attrNameLst>
                                      </p:cBhvr>
                                      <p:to>
                                        <p:strVal val="visible"/>
                                      </p:to>
                                    </p:set>
                                    <p:anim calcmode="lin" valueType="num">
                                      <p:cBhvr additive="base">
                                        <p:cTn id="12" dur="500" fill="hold"/>
                                        <p:tgtEl>
                                          <p:spTgt spid="857092"/>
                                        </p:tgtEl>
                                        <p:attrNameLst>
                                          <p:attrName>ppt_x</p:attrName>
                                        </p:attrNameLst>
                                      </p:cBhvr>
                                      <p:tavLst>
                                        <p:tav tm="0">
                                          <p:val>
                                            <p:strVal val="#ppt_x"/>
                                          </p:val>
                                        </p:tav>
                                        <p:tav tm="100000">
                                          <p:val>
                                            <p:strVal val="#ppt_x"/>
                                          </p:val>
                                        </p:tav>
                                      </p:tavLst>
                                    </p:anim>
                                    <p:anim calcmode="lin" valueType="num">
                                      <p:cBhvr additive="base">
                                        <p:cTn id="13" dur="500" fill="hold"/>
                                        <p:tgtEl>
                                          <p:spTgt spid="85709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7092" grpId="0" animBg="1"/>
      <p:bldP spid="857093" grpId="0" animBg="1"/>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12740" name="Picture 4" descr="Steam Drum II"/>
          <p:cNvPicPr>
            <a:picLocks noChangeAspect="1" noChangeArrowheads="1"/>
          </p:cNvPicPr>
          <p:nvPr/>
        </p:nvPicPr>
        <p:blipFill>
          <a:blip r:embed="rId3"/>
          <a:srcRect/>
          <a:stretch>
            <a:fillRect/>
          </a:stretch>
        </p:blipFill>
        <p:spPr bwMode="auto">
          <a:xfrm>
            <a:off x="38100" y="-1588"/>
            <a:ext cx="10287000" cy="6973888"/>
          </a:xfrm>
          <a:prstGeom prst="rect">
            <a:avLst/>
          </a:prstGeom>
          <a:noFill/>
        </p:spPr>
      </p:pic>
      <p:sp>
        <p:nvSpPr>
          <p:cNvPr id="1012741" name="Rectangle 5"/>
          <p:cNvSpPr>
            <a:spLocks noChangeArrowheads="1"/>
          </p:cNvSpPr>
          <p:nvPr/>
        </p:nvSpPr>
        <p:spPr bwMode="auto">
          <a:xfrm>
            <a:off x="1409700" y="5334000"/>
            <a:ext cx="7239000" cy="1247775"/>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a:spAutoFit/>
          </a:bodyPr>
          <a:lstStyle/>
          <a:p>
            <a:pPr algn="ctr"/>
            <a:r>
              <a:rPr lang="en-US" sz="3600">
                <a:solidFill>
                  <a:srgbClr val="CC0000"/>
                </a:solidFill>
                <a:effectLst>
                  <a:outerShdw blurRad="38100" dist="38100" dir="2700000" algn="tl">
                    <a:srgbClr val="000000"/>
                  </a:outerShdw>
                </a:effectLst>
              </a:rPr>
              <a:t>Steam Drum w/Cyclone &amp; Chevron Separators</a:t>
            </a:r>
          </a:p>
        </p:txBody>
      </p:sp>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1043458" name="Rectangle 2"/>
          <p:cNvSpPr>
            <a:spLocks noGrp="1" noChangeArrowheads="1"/>
          </p:cNvSpPr>
          <p:nvPr>
            <p:ph type="title"/>
          </p:nvPr>
        </p:nvSpPr>
        <p:spPr>
          <a:xfrm>
            <a:off x="1323975" y="273050"/>
            <a:ext cx="7934325" cy="1022350"/>
          </a:xfrm>
          <a:solidFill>
            <a:srgbClr val="FF9900"/>
          </a:solidFill>
          <a:ln w="57150">
            <a:solidFill>
              <a:srgbClr val="CC0000"/>
            </a:solidFill>
          </a:ln>
          <a:effectLst/>
        </p:spPr>
        <p:txBody>
          <a:bodyPr/>
          <a:lstStyle/>
          <a:p>
            <a:r>
              <a:rPr lang="en-US" sz="3200" i="0">
                <a:solidFill>
                  <a:srgbClr val="CC0000"/>
                </a:solidFill>
                <a:effectLst>
                  <a:outerShdw blurRad="38100" dist="38100" dir="2700000" algn="tl">
                    <a:srgbClr val="000000"/>
                  </a:outerShdw>
                </a:effectLst>
              </a:rPr>
              <a:t>STEAM DRUM INTERNALS</a:t>
            </a:r>
            <a:br>
              <a:rPr lang="en-US" sz="3200" i="0">
                <a:solidFill>
                  <a:srgbClr val="CC0000"/>
                </a:solidFill>
                <a:effectLst>
                  <a:outerShdw blurRad="38100" dist="38100" dir="2700000" algn="tl">
                    <a:srgbClr val="000000"/>
                  </a:outerShdw>
                </a:effectLst>
              </a:rPr>
            </a:br>
            <a:r>
              <a:rPr lang="en-US" sz="3200" i="0">
                <a:solidFill>
                  <a:srgbClr val="CC0000"/>
                </a:solidFill>
                <a:effectLst>
                  <a:outerShdw blurRad="38100" dist="38100" dir="2700000" algn="tl">
                    <a:srgbClr val="000000"/>
                  </a:outerShdw>
                </a:effectLst>
              </a:rPr>
              <a:t>CYCLONES WITH MESH PAD</a:t>
            </a:r>
          </a:p>
        </p:txBody>
      </p:sp>
      <p:grpSp>
        <p:nvGrpSpPr>
          <p:cNvPr id="1043459" name="Group 3"/>
          <p:cNvGrpSpPr>
            <a:grpSpLocks/>
          </p:cNvGrpSpPr>
          <p:nvPr/>
        </p:nvGrpSpPr>
        <p:grpSpPr bwMode="auto">
          <a:xfrm>
            <a:off x="288925" y="1406525"/>
            <a:ext cx="8113713" cy="5146675"/>
            <a:chOff x="170" y="605"/>
            <a:chExt cx="4770" cy="3457"/>
          </a:xfrm>
        </p:grpSpPr>
        <p:sp>
          <p:nvSpPr>
            <p:cNvPr id="1043460" name="Freeform 4"/>
            <p:cNvSpPr>
              <a:spLocks/>
            </p:cNvSpPr>
            <p:nvPr/>
          </p:nvSpPr>
          <p:spPr bwMode="auto">
            <a:xfrm>
              <a:off x="1990" y="1441"/>
              <a:ext cx="2073" cy="2068"/>
            </a:xfrm>
            <a:custGeom>
              <a:avLst/>
              <a:gdLst/>
              <a:ahLst/>
              <a:cxnLst>
                <a:cxn ang="0">
                  <a:pos x="1229" y="2055"/>
                </a:cxn>
                <a:cxn ang="0">
                  <a:pos x="1331" y="2030"/>
                </a:cxn>
                <a:cxn ang="0">
                  <a:pos x="1430" y="1995"/>
                </a:cxn>
                <a:cxn ang="0">
                  <a:pos x="1525" y="1950"/>
                </a:cxn>
                <a:cxn ang="0">
                  <a:pos x="1615" y="1896"/>
                </a:cxn>
                <a:cxn ang="0">
                  <a:pos x="1699" y="1833"/>
                </a:cxn>
                <a:cxn ang="0">
                  <a:pos x="1776" y="1761"/>
                </a:cxn>
                <a:cxn ang="0">
                  <a:pos x="1846" y="1683"/>
                </a:cxn>
                <a:cxn ang="0">
                  <a:pos x="1907" y="1597"/>
                </a:cxn>
                <a:cxn ang="0">
                  <a:pos x="1960" y="1506"/>
                </a:cxn>
                <a:cxn ang="0">
                  <a:pos x="2002" y="1410"/>
                </a:cxn>
                <a:cxn ang="0">
                  <a:pos x="2035" y="1310"/>
                </a:cxn>
                <a:cxn ang="0">
                  <a:pos x="2058" y="1207"/>
                </a:cxn>
                <a:cxn ang="0">
                  <a:pos x="2070" y="1103"/>
                </a:cxn>
                <a:cxn ang="0">
                  <a:pos x="2071" y="998"/>
                </a:cxn>
                <a:cxn ang="0">
                  <a:pos x="2062" y="893"/>
                </a:cxn>
                <a:cxn ang="0">
                  <a:pos x="2042" y="789"/>
                </a:cxn>
                <a:cxn ang="0">
                  <a:pos x="2012" y="689"/>
                </a:cxn>
                <a:cxn ang="0">
                  <a:pos x="1972" y="592"/>
                </a:cxn>
                <a:cxn ang="0">
                  <a:pos x="1922" y="499"/>
                </a:cxn>
                <a:cxn ang="0">
                  <a:pos x="1863" y="412"/>
                </a:cxn>
                <a:cxn ang="0">
                  <a:pos x="1795" y="331"/>
                </a:cxn>
                <a:cxn ang="0">
                  <a:pos x="1720" y="258"/>
                </a:cxn>
                <a:cxn ang="0">
                  <a:pos x="1638" y="193"/>
                </a:cxn>
                <a:cxn ang="0">
                  <a:pos x="1549" y="136"/>
                </a:cxn>
                <a:cxn ang="0">
                  <a:pos x="1455" y="89"/>
                </a:cxn>
                <a:cxn ang="0">
                  <a:pos x="1357" y="51"/>
                </a:cxn>
                <a:cxn ang="0">
                  <a:pos x="1255" y="24"/>
                </a:cxn>
                <a:cxn ang="0">
                  <a:pos x="1152" y="6"/>
                </a:cxn>
                <a:cxn ang="0">
                  <a:pos x="1047" y="0"/>
                </a:cxn>
                <a:cxn ang="0">
                  <a:pos x="942" y="4"/>
                </a:cxn>
                <a:cxn ang="0">
                  <a:pos x="838" y="19"/>
                </a:cxn>
                <a:cxn ang="0">
                  <a:pos x="735" y="45"/>
                </a:cxn>
                <a:cxn ang="0">
                  <a:pos x="637" y="80"/>
                </a:cxn>
                <a:cxn ang="0">
                  <a:pos x="542" y="126"/>
                </a:cxn>
                <a:cxn ang="0">
                  <a:pos x="452" y="181"/>
                </a:cxn>
                <a:cxn ang="0">
                  <a:pos x="368" y="244"/>
                </a:cxn>
                <a:cxn ang="0">
                  <a:pos x="291" y="316"/>
                </a:cxn>
                <a:cxn ang="0">
                  <a:pos x="222" y="395"/>
                </a:cxn>
                <a:cxn ang="0">
                  <a:pos x="161" y="481"/>
                </a:cxn>
                <a:cxn ang="0">
                  <a:pos x="110" y="573"/>
                </a:cxn>
                <a:cxn ang="0">
                  <a:pos x="67" y="669"/>
                </a:cxn>
                <a:cxn ang="0">
                  <a:pos x="35" y="769"/>
                </a:cxn>
                <a:cxn ang="0">
                  <a:pos x="13" y="872"/>
                </a:cxn>
                <a:cxn ang="0">
                  <a:pos x="2" y="977"/>
                </a:cxn>
                <a:cxn ang="0">
                  <a:pos x="1" y="1082"/>
                </a:cxn>
                <a:cxn ang="0">
                  <a:pos x="11" y="1187"/>
                </a:cxn>
                <a:cxn ang="0">
                  <a:pos x="31" y="1290"/>
                </a:cxn>
                <a:cxn ang="0">
                  <a:pos x="62" y="1390"/>
                </a:cxn>
                <a:cxn ang="0">
                  <a:pos x="103" y="1487"/>
                </a:cxn>
                <a:cxn ang="0">
                  <a:pos x="153" y="1579"/>
                </a:cxn>
                <a:cxn ang="0">
                  <a:pos x="213" y="1666"/>
                </a:cxn>
                <a:cxn ang="0">
                  <a:pos x="281" y="1746"/>
                </a:cxn>
                <a:cxn ang="0">
                  <a:pos x="357" y="1819"/>
                </a:cxn>
                <a:cxn ang="0">
                  <a:pos x="440" y="1884"/>
                </a:cxn>
                <a:cxn ang="0">
                  <a:pos x="529" y="1940"/>
                </a:cxn>
                <a:cxn ang="0">
                  <a:pos x="623" y="1987"/>
                </a:cxn>
                <a:cxn ang="0">
                  <a:pos x="721" y="2024"/>
                </a:cxn>
                <a:cxn ang="0">
                  <a:pos x="823" y="2051"/>
                </a:cxn>
                <a:cxn ang="0">
                  <a:pos x="927" y="2067"/>
                </a:cxn>
              </a:cxnLst>
              <a:rect l="0" t="0" r="r" b="b"/>
              <a:pathLst>
                <a:path w="2073" h="2068">
                  <a:moveTo>
                    <a:pt x="1145" y="2067"/>
                  </a:moveTo>
                  <a:lnTo>
                    <a:pt x="1166" y="2065"/>
                  </a:lnTo>
                  <a:lnTo>
                    <a:pt x="1187" y="2062"/>
                  </a:lnTo>
                  <a:lnTo>
                    <a:pt x="1208" y="2059"/>
                  </a:lnTo>
                  <a:lnTo>
                    <a:pt x="1229" y="2055"/>
                  </a:lnTo>
                  <a:lnTo>
                    <a:pt x="1249" y="2051"/>
                  </a:lnTo>
                  <a:lnTo>
                    <a:pt x="1270" y="2046"/>
                  </a:lnTo>
                  <a:lnTo>
                    <a:pt x="1290" y="2041"/>
                  </a:lnTo>
                  <a:lnTo>
                    <a:pt x="1311" y="2036"/>
                  </a:lnTo>
                  <a:lnTo>
                    <a:pt x="1331" y="2030"/>
                  </a:lnTo>
                  <a:lnTo>
                    <a:pt x="1351" y="2024"/>
                  </a:lnTo>
                  <a:lnTo>
                    <a:pt x="1371" y="2017"/>
                  </a:lnTo>
                  <a:lnTo>
                    <a:pt x="1391" y="2010"/>
                  </a:lnTo>
                  <a:lnTo>
                    <a:pt x="1410" y="2003"/>
                  </a:lnTo>
                  <a:lnTo>
                    <a:pt x="1430" y="1995"/>
                  </a:lnTo>
                  <a:lnTo>
                    <a:pt x="1449" y="1987"/>
                  </a:lnTo>
                  <a:lnTo>
                    <a:pt x="1468" y="1978"/>
                  </a:lnTo>
                  <a:lnTo>
                    <a:pt x="1488" y="1969"/>
                  </a:lnTo>
                  <a:lnTo>
                    <a:pt x="1506" y="1960"/>
                  </a:lnTo>
                  <a:lnTo>
                    <a:pt x="1525" y="1950"/>
                  </a:lnTo>
                  <a:lnTo>
                    <a:pt x="1543" y="1940"/>
                  </a:lnTo>
                  <a:lnTo>
                    <a:pt x="1562" y="1930"/>
                  </a:lnTo>
                  <a:lnTo>
                    <a:pt x="1580" y="1919"/>
                  </a:lnTo>
                  <a:lnTo>
                    <a:pt x="1598" y="1908"/>
                  </a:lnTo>
                  <a:lnTo>
                    <a:pt x="1615" y="1896"/>
                  </a:lnTo>
                  <a:lnTo>
                    <a:pt x="1632" y="1884"/>
                  </a:lnTo>
                  <a:lnTo>
                    <a:pt x="1650" y="1872"/>
                  </a:lnTo>
                  <a:lnTo>
                    <a:pt x="1666" y="1859"/>
                  </a:lnTo>
                  <a:lnTo>
                    <a:pt x="1683" y="1846"/>
                  </a:lnTo>
                  <a:lnTo>
                    <a:pt x="1699" y="1833"/>
                  </a:lnTo>
                  <a:lnTo>
                    <a:pt x="1715" y="1819"/>
                  </a:lnTo>
                  <a:lnTo>
                    <a:pt x="1731" y="1805"/>
                  </a:lnTo>
                  <a:lnTo>
                    <a:pt x="1747" y="1791"/>
                  </a:lnTo>
                  <a:lnTo>
                    <a:pt x="1761" y="1776"/>
                  </a:lnTo>
                  <a:lnTo>
                    <a:pt x="1776" y="1761"/>
                  </a:lnTo>
                  <a:lnTo>
                    <a:pt x="1791" y="1746"/>
                  </a:lnTo>
                  <a:lnTo>
                    <a:pt x="1805" y="1731"/>
                  </a:lnTo>
                  <a:lnTo>
                    <a:pt x="1819" y="1715"/>
                  </a:lnTo>
                  <a:lnTo>
                    <a:pt x="1833" y="1699"/>
                  </a:lnTo>
                  <a:lnTo>
                    <a:pt x="1846" y="1683"/>
                  </a:lnTo>
                  <a:lnTo>
                    <a:pt x="1859" y="1666"/>
                  </a:lnTo>
                  <a:lnTo>
                    <a:pt x="1872" y="1649"/>
                  </a:lnTo>
                  <a:lnTo>
                    <a:pt x="1884" y="1632"/>
                  </a:lnTo>
                  <a:lnTo>
                    <a:pt x="1896" y="1615"/>
                  </a:lnTo>
                  <a:lnTo>
                    <a:pt x="1907" y="1597"/>
                  </a:lnTo>
                  <a:lnTo>
                    <a:pt x="1919" y="1579"/>
                  </a:lnTo>
                  <a:lnTo>
                    <a:pt x="1930" y="1561"/>
                  </a:lnTo>
                  <a:lnTo>
                    <a:pt x="1940" y="1543"/>
                  </a:lnTo>
                  <a:lnTo>
                    <a:pt x="1950" y="1525"/>
                  </a:lnTo>
                  <a:lnTo>
                    <a:pt x="1960" y="1506"/>
                  </a:lnTo>
                  <a:lnTo>
                    <a:pt x="1969" y="1487"/>
                  </a:lnTo>
                  <a:lnTo>
                    <a:pt x="1978" y="1468"/>
                  </a:lnTo>
                  <a:lnTo>
                    <a:pt x="1987" y="1449"/>
                  </a:lnTo>
                  <a:lnTo>
                    <a:pt x="1995" y="1430"/>
                  </a:lnTo>
                  <a:lnTo>
                    <a:pt x="2002" y="1410"/>
                  </a:lnTo>
                  <a:lnTo>
                    <a:pt x="2010" y="1390"/>
                  </a:lnTo>
                  <a:lnTo>
                    <a:pt x="2017" y="1370"/>
                  </a:lnTo>
                  <a:lnTo>
                    <a:pt x="2023" y="1350"/>
                  </a:lnTo>
                  <a:lnTo>
                    <a:pt x="2030" y="1330"/>
                  </a:lnTo>
                  <a:lnTo>
                    <a:pt x="2035" y="1310"/>
                  </a:lnTo>
                  <a:lnTo>
                    <a:pt x="2041" y="1290"/>
                  </a:lnTo>
                  <a:lnTo>
                    <a:pt x="2046" y="1269"/>
                  </a:lnTo>
                  <a:lnTo>
                    <a:pt x="2050" y="1249"/>
                  </a:lnTo>
                  <a:lnTo>
                    <a:pt x="2054" y="1228"/>
                  </a:lnTo>
                  <a:lnTo>
                    <a:pt x="2058" y="1207"/>
                  </a:lnTo>
                  <a:lnTo>
                    <a:pt x="2061" y="1187"/>
                  </a:lnTo>
                  <a:lnTo>
                    <a:pt x="2064" y="1166"/>
                  </a:lnTo>
                  <a:lnTo>
                    <a:pt x="2066" y="1145"/>
                  </a:lnTo>
                  <a:lnTo>
                    <a:pt x="2068" y="1124"/>
                  </a:lnTo>
                  <a:lnTo>
                    <a:pt x="2070" y="1103"/>
                  </a:lnTo>
                  <a:lnTo>
                    <a:pt x="2071" y="1082"/>
                  </a:lnTo>
                  <a:lnTo>
                    <a:pt x="2072" y="1061"/>
                  </a:lnTo>
                  <a:lnTo>
                    <a:pt x="2072" y="1040"/>
                  </a:lnTo>
                  <a:lnTo>
                    <a:pt x="2072" y="1019"/>
                  </a:lnTo>
                  <a:lnTo>
                    <a:pt x="2071" y="998"/>
                  </a:lnTo>
                  <a:lnTo>
                    <a:pt x="2071" y="977"/>
                  </a:lnTo>
                  <a:lnTo>
                    <a:pt x="2069" y="956"/>
                  </a:lnTo>
                  <a:lnTo>
                    <a:pt x="2067" y="935"/>
                  </a:lnTo>
                  <a:lnTo>
                    <a:pt x="2065" y="914"/>
                  </a:lnTo>
                  <a:lnTo>
                    <a:pt x="2062" y="893"/>
                  </a:lnTo>
                  <a:lnTo>
                    <a:pt x="2059" y="872"/>
                  </a:lnTo>
                  <a:lnTo>
                    <a:pt x="2056" y="851"/>
                  </a:lnTo>
                  <a:lnTo>
                    <a:pt x="2052" y="831"/>
                  </a:lnTo>
                  <a:lnTo>
                    <a:pt x="2047" y="810"/>
                  </a:lnTo>
                  <a:lnTo>
                    <a:pt x="2042" y="789"/>
                  </a:lnTo>
                  <a:lnTo>
                    <a:pt x="2037" y="769"/>
                  </a:lnTo>
                  <a:lnTo>
                    <a:pt x="2031" y="749"/>
                  </a:lnTo>
                  <a:lnTo>
                    <a:pt x="2025" y="729"/>
                  </a:lnTo>
                  <a:lnTo>
                    <a:pt x="2019" y="709"/>
                  </a:lnTo>
                  <a:lnTo>
                    <a:pt x="2012" y="689"/>
                  </a:lnTo>
                  <a:lnTo>
                    <a:pt x="2005" y="669"/>
                  </a:lnTo>
                  <a:lnTo>
                    <a:pt x="1997" y="649"/>
                  </a:lnTo>
                  <a:lnTo>
                    <a:pt x="1989" y="630"/>
                  </a:lnTo>
                  <a:lnTo>
                    <a:pt x="1981" y="611"/>
                  </a:lnTo>
                  <a:lnTo>
                    <a:pt x="1972" y="592"/>
                  </a:lnTo>
                  <a:lnTo>
                    <a:pt x="1963" y="573"/>
                  </a:lnTo>
                  <a:lnTo>
                    <a:pt x="1953" y="554"/>
                  </a:lnTo>
                  <a:lnTo>
                    <a:pt x="1943" y="536"/>
                  </a:lnTo>
                  <a:lnTo>
                    <a:pt x="1933" y="517"/>
                  </a:lnTo>
                  <a:lnTo>
                    <a:pt x="1922" y="499"/>
                  </a:lnTo>
                  <a:lnTo>
                    <a:pt x="1911" y="481"/>
                  </a:lnTo>
                  <a:lnTo>
                    <a:pt x="1899" y="463"/>
                  </a:lnTo>
                  <a:lnTo>
                    <a:pt x="1888" y="446"/>
                  </a:lnTo>
                  <a:lnTo>
                    <a:pt x="1875" y="429"/>
                  </a:lnTo>
                  <a:lnTo>
                    <a:pt x="1863" y="412"/>
                  </a:lnTo>
                  <a:lnTo>
                    <a:pt x="1850" y="395"/>
                  </a:lnTo>
                  <a:lnTo>
                    <a:pt x="1837" y="379"/>
                  </a:lnTo>
                  <a:lnTo>
                    <a:pt x="1823" y="363"/>
                  </a:lnTo>
                  <a:lnTo>
                    <a:pt x="1809" y="347"/>
                  </a:lnTo>
                  <a:lnTo>
                    <a:pt x="1795" y="331"/>
                  </a:lnTo>
                  <a:lnTo>
                    <a:pt x="1781" y="316"/>
                  </a:lnTo>
                  <a:lnTo>
                    <a:pt x="1766" y="301"/>
                  </a:lnTo>
                  <a:lnTo>
                    <a:pt x="1751" y="286"/>
                  </a:lnTo>
                  <a:lnTo>
                    <a:pt x="1736" y="272"/>
                  </a:lnTo>
                  <a:lnTo>
                    <a:pt x="1720" y="258"/>
                  </a:lnTo>
                  <a:lnTo>
                    <a:pt x="1704" y="244"/>
                  </a:lnTo>
                  <a:lnTo>
                    <a:pt x="1688" y="231"/>
                  </a:lnTo>
                  <a:lnTo>
                    <a:pt x="1671" y="218"/>
                  </a:lnTo>
                  <a:lnTo>
                    <a:pt x="1655" y="205"/>
                  </a:lnTo>
                  <a:lnTo>
                    <a:pt x="1638" y="193"/>
                  </a:lnTo>
                  <a:lnTo>
                    <a:pt x="1620" y="181"/>
                  </a:lnTo>
                  <a:lnTo>
                    <a:pt x="1603" y="169"/>
                  </a:lnTo>
                  <a:lnTo>
                    <a:pt x="1585" y="158"/>
                  </a:lnTo>
                  <a:lnTo>
                    <a:pt x="1567" y="147"/>
                  </a:lnTo>
                  <a:lnTo>
                    <a:pt x="1549" y="136"/>
                  </a:lnTo>
                  <a:lnTo>
                    <a:pt x="1531" y="126"/>
                  </a:lnTo>
                  <a:lnTo>
                    <a:pt x="1512" y="116"/>
                  </a:lnTo>
                  <a:lnTo>
                    <a:pt x="1493" y="106"/>
                  </a:lnTo>
                  <a:lnTo>
                    <a:pt x="1474" y="97"/>
                  </a:lnTo>
                  <a:lnTo>
                    <a:pt x="1455" y="89"/>
                  </a:lnTo>
                  <a:lnTo>
                    <a:pt x="1436" y="80"/>
                  </a:lnTo>
                  <a:lnTo>
                    <a:pt x="1416" y="72"/>
                  </a:lnTo>
                  <a:lnTo>
                    <a:pt x="1397" y="65"/>
                  </a:lnTo>
                  <a:lnTo>
                    <a:pt x="1377" y="58"/>
                  </a:lnTo>
                  <a:lnTo>
                    <a:pt x="1357" y="51"/>
                  </a:lnTo>
                  <a:lnTo>
                    <a:pt x="1337" y="45"/>
                  </a:lnTo>
                  <a:lnTo>
                    <a:pt x="1317" y="39"/>
                  </a:lnTo>
                  <a:lnTo>
                    <a:pt x="1296" y="33"/>
                  </a:lnTo>
                  <a:lnTo>
                    <a:pt x="1276" y="28"/>
                  </a:lnTo>
                  <a:lnTo>
                    <a:pt x="1255" y="24"/>
                  </a:lnTo>
                  <a:lnTo>
                    <a:pt x="1235" y="19"/>
                  </a:lnTo>
                  <a:lnTo>
                    <a:pt x="1214" y="15"/>
                  </a:lnTo>
                  <a:lnTo>
                    <a:pt x="1193" y="12"/>
                  </a:lnTo>
                  <a:lnTo>
                    <a:pt x="1172" y="9"/>
                  </a:lnTo>
                  <a:lnTo>
                    <a:pt x="1152" y="6"/>
                  </a:lnTo>
                  <a:lnTo>
                    <a:pt x="1131" y="4"/>
                  </a:lnTo>
                  <a:lnTo>
                    <a:pt x="1110" y="3"/>
                  </a:lnTo>
                  <a:lnTo>
                    <a:pt x="1089" y="1"/>
                  </a:lnTo>
                  <a:lnTo>
                    <a:pt x="1068" y="0"/>
                  </a:lnTo>
                  <a:lnTo>
                    <a:pt x="1047" y="0"/>
                  </a:lnTo>
                  <a:lnTo>
                    <a:pt x="1026" y="0"/>
                  </a:lnTo>
                  <a:lnTo>
                    <a:pt x="1004" y="0"/>
                  </a:lnTo>
                  <a:lnTo>
                    <a:pt x="983" y="1"/>
                  </a:lnTo>
                  <a:lnTo>
                    <a:pt x="963" y="3"/>
                  </a:lnTo>
                  <a:lnTo>
                    <a:pt x="942" y="4"/>
                  </a:lnTo>
                  <a:lnTo>
                    <a:pt x="921" y="6"/>
                  </a:lnTo>
                  <a:lnTo>
                    <a:pt x="900" y="9"/>
                  </a:lnTo>
                  <a:lnTo>
                    <a:pt x="879" y="12"/>
                  </a:lnTo>
                  <a:lnTo>
                    <a:pt x="858" y="15"/>
                  </a:lnTo>
                  <a:lnTo>
                    <a:pt x="838" y="19"/>
                  </a:lnTo>
                  <a:lnTo>
                    <a:pt x="817" y="24"/>
                  </a:lnTo>
                  <a:lnTo>
                    <a:pt x="796" y="28"/>
                  </a:lnTo>
                  <a:lnTo>
                    <a:pt x="776" y="33"/>
                  </a:lnTo>
                  <a:lnTo>
                    <a:pt x="756" y="39"/>
                  </a:lnTo>
                  <a:lnTo>
                    <a:pt x="735" y="45"/>
                  </a:lnTo>
                  <a:lnTo>
                    <a:pt x="715" y="51"/>
                  </a:lnTo>
                  <a:lnTo>
                    <a:pt x="695" y="58"/>
                  </a:lnTo>
                  <a:lnTo>
                    <a:pt x="675" y="65"/>
                  </a:lnTo>
                  <a:lnTo>
                    <a:pt x="656" y="72"/>
                  </a:lnTo>
                  <a:lnTo>
                    <a:pt x="637" y="80"/>
                  </a:lnTo>
                  <a:lnTo>
                    <a:pt x="617" y="89"/>
                  </a:lnTo>
                  <a:lnTo>
                    <a:pt x="598" y="97"/>
                  </a:lnTo>
                  <a:lnTo>
                    <a:pt x="579" y="106"/>
                  </a:lnTo>
                  <a:lnTo>
                    <a:pt x="560" y="116"/>
                  </a:lnTo>
                  <a:lnTo>
                    <a:pt x="542" y="126"/>
                  </a:lnTo>
                  <a:lnTo>
                    <a:pt x="523" y="136"/>
                  </a:lnTo>
                  <a:lnTo>
                    <a:pt x="505" y="147"/>
                  </a:lnTo>
                  <a:lnTo>
                    <a:pt x="487" y="158"/>
                  </a:lnTo>
                  <a:lnTo>
                    <a:pt x="469" y="169"/>
                  </a:lnTo>
                  <a:lnTo>
                    <a:pt x="452" y="181"/>
                  </a:lnTo>
                  <a:lnTo>
                    <a:pt x="435" y="193"/>
                  </a:lnTo>
                  <a:lnTo>
                    <a:pt x="418" y="205"/>
                  </a:lnTo>
                  <a:lnTo>
                    <a:pt x="401" y="218"/>
                  </a:lnTo>
                  <a:lnTo>
                    <a:pt x="384" y="231"/>
                  </a:lnTo>
                  <a:lnTo>
                    <a:pt x="368" y="244"/>
                  </a:lnTo>
                  <a:lnTo>
                    <a:pt x="352" y="258"/>
                  </a:lnTo>
                  <a:lnTo>
                    <a:pt x="336" y="272"/>
                  </a:lnTo>
                  <a:lnTo>
                    <a:pt x="321" y="286"/>
                  </a:lnTo>
                  <a:lnTo>
                    <a:pt x="306" y="301"/>
                  </a:lnTo>
                  <a:lnTo>
                    <a:pt x="291" y="316"/>
                  </a:lnTo>
                  <a:lnTo>
                    <a:pt x="277" y="331"/>
                  </a:lnTo>
                  <a:lnTo>
                    <a:pt x="263" y="347"/>
                  </a:lnTo>
                  <a:lnTo>
                    <a:pt x="249" y="363"/>
                  </a:lnTo>
                  <a:lnTo>
                    <a:pt x="235" y="379"/>
                  </a:lnTo>
                  <a:lnTo>
                    <a:pt x="222" y="395"/>
                  </a:lnTo>
                  <a:lnTo>
                    <a:pt x="209" y="412"/>
                  </a:lnTo>
                  <a:lnTo>
                    <a:pt x="197" y="429"/>
                  </a:lnTo>
                  <a:lnTo>
                    <a:pt x="184" y="446"/>
                  </a:lnTo>
                  <a:lnTo>
                    <a:pt x="173" y="463"/>
                  </a:lnTo>
                  <a:lnTo>
                    <a:pt x="161" y="481"/>
                  </a:lnTo>
                  <a:lnTo>
                    <a:pt x="150" y="499"/>
                  </a:lnTo>
                  <a:lnTo>
                    <a:pt x="140" y="517"/>
                  </a:lnTo>
                  <a:lnTo>
                    <a:pt x="129" y="536"/>
                  </a:lnTo>
                  <a:lnTo>
                    <a:pt x="119" y="554"/>
                  </a:lnTo>
                  <a:lnTo>
                    <a:pt x="110" y="573"/>
                  </a:lnTo>
                  <a:lnTo>
                    <a:pt x="100" y="592"/>
                  </a:lnTo>
                  <a:lnTo>
                    <a:pt x="91" y="611"/>
                  </a:lnTo>
                  <a:lnTo>
                    <a:pt x="83" y="630"/>
                  </a:lnTo>
                  <a:lnTo>
                    <a:pt x="75" y="649"/>
                  </a:lnTo>
                  <a:lnTo>
                    <a:pt x="67" y="669"/>
                  </a:lnTo>
                  <a:lnTo>
                    <a:pt x="60" y="689"/>
                  </a:lnTo>
                  <a:lnTo>
                    <a:pt x="53" y="709"/>
                  </a:lnTo>
                  <a:lnTo>
                    <a:pt x="47" y="729"/>
                  </a:lnTo>
                  <a:lnTo>
                    <a:pt x="41" y="749"/>
                  </a:lnTo>
                  <a:lnTo>
                    <a:pt x="35" y="769"/>
                  </a:lnTo>
                  <a:lnTo>
                    <a:pt x="30" y="789"/>
                  </a:lnTo>
                  <a:lnTo>
                    <a:pt x="25" y="810"/>
                  </a:lnTo>
                  <a:lnTo>
                    <a:pt x="21" y="831"/>
                  </a:lnTo>
                  <a:lnTo>
                    <a:pt x="17" y="851"/>
                  </a:lnTo>
                  <a:lnTo>
                    <a:pt x="13" y="872"/>
                  </a:lnTo>
                  <a:lnTo>
                    <a:pt x="10" y="893"/>
                  </a:lnTo>
                  <a:lnTo>
                    <a:pt x="7" y="914"/>
                  </a:lnTo>
                  <a:lnTo>
                    <a:pt x="5" y="935"/>
                  </a:lnTo>
                  <a:lnTo>
                    <a:pt x="3" y="956"/>
                  </a:lnTo>
                  <a:lnTo>
                    <a:pt x="2" y="977"/>
                  </a:lnTo>
                  <a:lnTo>
                    <a:pt x="1" y="998"/>
                  </a:lnTo>
                  <a:lnTo>
                    <a:pt x="0" y="1019"/>
                  </a:lnTo>
                  <a:lnTo>
                    <a:pt x="0" y="1040"/>
                  </a:lnTo>
                  <a:lnTo>
                    <a:pt x="0" y="1061"/>
                  </a:lnTo>
                  <a:lnTo>
                    <a:pt x="1" y="1082"/>
                  </a:lnTo>
                  <a:lnTo>
                    <a:pt x="2" y="1103"/>
                  </a:lnTo>
                  <a:lnTo>
                    <a:pt x="4" y="1124"/>
                  </a:lnTo>
                  <a:lnTo>
                    <a:pt x="6" y="1145"/>
                  </a:lnTo>
                  <a:lnTo>
                    <a:pt x="8" y="1166"/>
                  </a:lnTo>
                  <a:lnTo>
                    <a:pt x="11" y="1187"/>
                  </a:lnTo>
                  <a:lnTo>
                    <a:pt x="14" y="1207"/>
                  </a:lnTo>
                  <a:lnTo>
                    <a:pt x="18" y="1228"/>
                  </a:lnTo>
                  <a:lnTo>
                    <a:pt x="22" y="1249"/>
                  </a:lnTo>
                  <a:lnTo>
                    <a:pt x="27" y="1269"/>
                  </a:lnTo>
                  <a:lnTo>
                    <a:pt x="31" y="1290"/>
                  </a:lnTo>
                  <a:lnTo>
                    <a:pt x="37" y="1310"/>
                  </a:lnTo>
                  <a:lnTo>
                    <a:pt x="43" y="1330"/>
                  </a:lnTo>
                  <a:lnTo>
                    <a:pt x="49" y="1350"/>
                  </a:lnTo>
                  <a:lnTo>
                    <a:pt x="55" y="1370"/>
                  </a:lnTo>
                  <a:lnTo>
                    <a:pt x="62" y="1390"/>
                  </a:lnTo>
                  <a:lnTo>
                    <a:pt x="70" y="1410"/>
                  </a:lnTo>
                  <a:lnTo>
                    <a:pt x="77" y="1430"/>
                  </a:lnTo>
                  <a:lnTo>
                    <a:pt x="86" y="1449"/>
                  </a:lnTo>
                  <a:lnTo>
                    <a:pt x="94" y="1468"/>
                  </a:lnTo>
                  <a:lnTo>
                    <a:pt x="103" y="1487"/>
                  </a:lnTo>
                  <a:lnTo>
                    <a:pt x="112" y="1506"/>
                  </a:lnTo>
                  <a:lnTo>
                    <a:pt x="122" y="1525"/>
                  </a:lnTo>
                  <a:lnTo>
                    <a:pt x="132" y="1543"/>
                  </a:lnTo>
                  <a:lnTo>
                    <a:pt x="143" y="1561"/>
                  </a:lnTo>
                  <a:lnTo>
                    <a:pt x="153" y="1579"/>
                  </a:lnTo>
                  <a:lnTo>
                    <a:pt x="165" y="1597"/>
                  </a:lnTo>
                  <a:lnTo>
                    <a:pt x="176" y="1615"/>
                  </a:lnTo>
                  <a:lnTo>
                    <a:pt x="188" y="1632"/>
                  </a:lnTo>
                  <a:lnTo>
                    <a:pt x="201" y="1649"/>
                  </a:lnTo>
                  <a:lnTo>
                    <a:pt x="213" y="1666"/>
                  </a:lnTo>
                  <a:lnTo>
                    <a:pt x="226" y="1683"/>
                  </a:lnTo>
                  <a:lnTo>
                    <a:pt x="239" y="1699"/>
                  </a:lnTo>
                  <a:lnTo>
                    <a:pt x="253" y="1715"/>
                  </a:lnTo>
                  <a:lnTo>
                    <a:pt x="267" y="1731"/>
                  </a:lnTo>
                  <a:lnTo>
                    <a:pt x="281" y="1746"/>
                  </a:lnTo>
                  <a:lnTo>
                    <a:pt x="296" y="1761"/>
                  </a:lnTo>
                  <a:lnTo>
                    <a:pt x="311" y="1776"/>
                  </a:lnTo>
                  <a:lnTo>
                    <a:pt x="326" y="1791"/>
                  </a:lnTo>
                  <a:lnTo>
                    <a:pt x="341" y="1805"/>
                  </a:lnTo>
                  <a:lnTo>
                    <a:pt x="357" y="1819"/>
                  </a:lnTo>
                  <a:lnTo>
                    <a:pt x="373" y="1833"/>
                  </a:lnTo>
                  <a:lnTo>
                    <a:pt x="389" y="1846"/>
                  </a:lnTo>
                  <a:lnTo>
                    <a:pt x="406" y="1859"/>
                  </a:lnTo>
                  <a:lnTo>
                    <a:pt x="423" y="1872"/>
                  </a:lnTo>
                  <a:lnTo>
                    <a:pt x="440" y="1884"/>
                  </a:lnTo>
                  <a:lnTo>
                    <a:pt x="457" y="1896"/>
                  </a:lnTo>
                  <a:lnTo>
                    <a:pt x="475" y="1908"/>
                  </a:lnTo>
                  <a:lnTo>
                    <a:pt x="492" y="1919"/>
                  </a:lnTo>
                  <a:lnTo>
                    <a:pt x="510" y="1930"/>
                  </a:lnTo>
                  <a:lnTo>
                    <a:pt x="529" y="1940"/>
                  </a:lnTo>
                  <a:lnTo>
                    <a:pt x="547" y="1950"/>
                  </a:lnTo>
                  <a:lnTo>
                    <a:pt x="566" y="1960"/>
                  </a:lnTo>
                  <a:lnTo>
                    <a:pt x="585" y="1969"/>
                  </a:lnTo>
                  <a:lnTo>
                    <a:pt x="604" y="1978"/>
                  </a:lnTo>
                  <a:lnTo>
                    <a:pt x="623" y="1987"/>
                  </a:lnTo>
                  <a:lnTo>
                    <a:pt x="642" y="1995"/>
                  </a:lnTo>
                  <a:lnTo>
                    <a:pt x="662" y="2003"/>
                  </a:lnTo>
                  <a:lnTo>
                    <a:pt x="681" y="2010"/>
                  </a:lnTo>
                  <a:lnTo>
                    <a:pt x="701" y="2017"/>
                  </a:lnTo>
                  <a:lnTo>
                    <a:pt x="721" y="2024"/>
                  </a:lnTo>
                  <a:lnTo>
                    <a:pt x="741" y="2030"/>
                  </a:lnTo>
                  <a:lnTo>
                    <a:pt x="762" y="2036"/>
                  </a:lnTo>
                  <a:lnTo>
                    <a:pt x="782" y="2041"/>
                  </a:lnTo>
                  <a:lnTo>
                    <a:pt x="803" y="2046"/>
                  </a:lnTo>
                  <a:lnTo>
                    <a:pt x="823" y="2051"/>
                  </a:lnTo>
                  <a:lnTo>
                    <a:pt x="844" y="2055"/>
                  </a:lnTo>
                  <a:lnTo>
                    <a:pt x="864" y="2059"/>
                  </a:lnTo>
                  <a:lnTo>
                    <a:pt x="885" y="2062"/>
                  </a:lnTo>
                  <a:lnTo>
                    <a:pt x="906" y="2065"/>
                  </a:lnTo>
                  <a:lnTo>
                    <a:pt x="927" y="2067"/>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043461" name="Freeform 5"/>
            <p:cNvSpPr>
              <a:spLocks/>
            </p:cNvSpPr>
            <p:nvPr/>
          </p:nvSpPr>
          <p:spPr bwMode="auto">
            <a:xfrm>
              <a:off x="2045" y="1496"/>
              <a:ext cx="1964" cy="1958"/>
            </a:xfrm>
            <a:custGeom>
              <a:avLst/>
              <a:gdLst/>
              <a:ahLst/>
              <a:cxnLst>
                <a:cxn ang="0">
                  <a:pos x="1171" y="1945"/>
                </a:cxn>
                <a:cxn ang="0">
                  <a:pos x="1271" y="1920"/>
                </a:cxn>
                <a:cxn ang="0">
                  <a:pos x="1367" y="1884"/>
                </a:cxn>
                <a:cxn ang="0">
                  <a:pos x="1459" y="1839"/>
                </a:cxn>
                <a:cxn ang="0">
                  <a:pos x="1546" y="1785"/>
                </a:cxn>
                <a:cxn ang="0">
                  <a:pos x="1626" y="1721"/>
                </a:cxn>
                <a:cxn ang="0">
                  <a:pos x="1700" y="1650"/>
                </a:cxn>
                <a:cxn ang="0">
                  <a:pos x="1766" y="1571"/>
                </a:cxn>
                <a:cxn ang="0">
                  <a:pos x="1823" y="1486"/>
                </a:cxn>
                <a:cxn ang="0">
                  <a:pos x="1871" y="1396"/>
                </a:cxn>
                <a:cxn ang="0">
                  <a:pos x="1909" y="1301"/>
                </a:cxn>
                <a:cxn ang="0">
                  <a:pos x="1938" y="1202"/>
                </a:cxn>
                <a:cxn ang="0">
                  <a:pos x="1955" y="1101"/>
                </a:cxn>
                <a:cxn ang="0">
                  <a:pos x="1962" y="999"/>
                </a:cxn>
                <a:cxn ang="0">
                  <a:pos x="1959" y="896"/>
                </a:cxn>
                <a:cxn ang="0">
                  <a:pos x="1945" y="795"/>
                </a:cxn>
                <a:cxn ang="0">
                  <a:pos x="1920" y="695"/>
                </a:cxn>
                <a:cxn ang="0">
                  <a:pos x="1885" y="599"/>
                </a:cxn>
                <a:cxn ang="0">
                  <a:pos x="1840" y="506"/>
                </a:cxn>
                <a:cxn ang="0">
                  <a:pos x="1786" y="419"/>
                </a:cxn>
                <a:cxn ang="0">
                  <a:pos x="1723" y="339"/>
                </a:cxn>
                <a:cxn ang="0">
                  <a:pos x="1652" y="264"/>
                </a:cxn>
                <a:cxn ang="0">
                  <a:pos x="1573" y="199"/>
                </a:cxn>
                <a:cxn ang="0">
                  <a:pos x="1489" y="141"/>
                </a:cxn>
                <a:cxn ang="0">
                  <a:pos x="1398" y="93"/>
                </a:cxn>
                <a:cxn ang="0">
                  <a:pos x="1303" y="54"/>
                </a:cxn>
                <a:cxn ang="0">
                  <a:pos x="1205" y="25"/>
                </a:cxn>
                <a:cxn ang="0">
                  <a:pos x="1104" y="7"/>
                </a:cxn>
                <a:cxn ang="0">
                  <a:pos x="1002" y="0"/>
                </a:cxn>
                <a:cxn ang="0">
                  <a:pos x="899" y="3"/>
                </a:cxn>
                <a:cxn ang="0">
                  <a:pos x="797" y="17"/>
                </a:cxn>
                <a:cxn ang="0">
                  <a:pos x="698" y="41"/>
                </a:cxn>
                <a:cxn ang="0">
                  <a:pos x="601" y="76"/>
                </a:cxn>
                <a:cxn ang="0">
                  <a:pos x="509" y="120"/>
                </a:cxn>
                <a:cxn ang="0">
                  <a:pos x="422" y="174"/>
                </a:cxn>
                <a:cxn ang="0">
                  <a:pos x="341" y="237"/>
                </a:cxn>
                <a:cxn ang="0">
                  <a:pos x="267" y="308"/>
                </a:cxn>
                <a:cxn ang="0">
                  <a:pos x="201" y="386"/>
                </a:cxn>
                <a:cxn ang="0">
                  <a:pos x="143" y="471"/>
                </a:cxn>
                <a:cxn ang="0">
                  <a:pos x="94" y="561"/>
                </a:cxn>
                <a:cxn ang="0">
                  <a:pos x="55" y="656"/>
                </a:cxn>
                <a:cxn ang="0">
                  <a:pos x="26" y="754"/>
                </a:cxn>
                <a:cxn ang="0">
                  <a:pos x="8" y="855"/>
                </a:cxn>
                <a:cxn ang="0">
                  <a:pos x="0" y="958"/>
                </a:cxn>
                <a:cxn ang="0">
                  <a:pos x="3" y="1060"/>
                </a:cxn>
                <a:cxn ang="0">
                  <a:pos x="16" y="1162"/>
                </a:cxn>
                <a:cxn ang="0">
                  <a:pos x="40" y="1261"/>
                </a:cxn>
                <a:cxn ang="0">
                  <a:pos x="74" y="1358"/>
                </a:cxn>
                <a:cxn ang="0">
                  <a:pos x="119" y="1451"/>
                </a:cxn>
                <a:cxn ang="0">
                  <a:pos x="172" y="1538"/>
                </a:cxn>
                <a:cxn ang="0">
                  <a:pos x="235" y="1619"/>
                </a:cxn>
                <a:cxn ang="0">
                  <a:pos x="305" y="1694"/>
                </a:cxn>
                <a:cxn ang="0">
                  <a:pos x="383" y="1760"/>
                </a:cxn>
                <a:cxn ang="0">
                  <a:pos x="468" y="1818"/>
                </a:cxn>
                <a:cxn ang="0">
                  <a:pos x="558" y="1867"/>
                </a:cxn>
                <a:cxn ang="0">
                  <a:pos x="653" y="1907"/>
                </a:cxn>
                <a:cxn ang="0">
                  <a:pos x="751" y="1936"/>
                </a:cxn>
                <a:cxn ang="0">
                  <a:pos x="852" y="1955"/>
                </a:cxn>
              </a:cxnLst>
              <a:rect l="0" t="0" r="r" b="b"/>
              <a:pathLst>
                <a:path w="1964" h="1958">
                  <a:moveTo>
                    <a:pt x="1090" y="1957"/>
                  </a:moveTo>
                  <a:lnTo>
                    <a:pt x="1111" y="1955"/>
                  </a:lnTo>
                  <a:lnTo>
                    <a:pt x="1131" y="1952"/>
                  </a:lnTo>
                  <a:lnTo>
                    <a:pt x="1151" y="1948"/>
                  </a:lnTo>
                  <a:lnTo>
                    <a:pt x="1171" y="1945"/>
                  </a:lnTo>
                  <a:lnTo>
                    <a:pt x="1191" y="1940"/>
                  </a:lnTo>
                  <a:lnTo>
                    <a:pt x="1211" y="1936"/>
                  </a:lnTo>
                  <a:lnTo>
                    <a:pt x="1231" y="1931"/>
                  </a:lnTo>
                  <a:lnTo>
                    <a:pt x="1251" y="1925"/>
                  </a:lnTo>
                  <a:lnTo>
                    <a:pt x="1271" y="1920"/>
                  </a:lnTo>
                  <a:lnTo>
                    <a:pt x="1290" y="1913"/>
                  </a:lnTo>
                  <a:lnTo>
                    <a:pt x="1310" y="1907"/>
                  </a:lnTo>
                  <a:lnTo>
                    <a:pt x="1329" y="1900"/>
                  </a:lnTo>
                  <a:lnTo>
                    <a:pt x="1348" y="1892"/>
                  </a:lnTo>
                  <a:lnTo>
                    <a:pt x="1367" y="1884"/>
                  </a:lnTo>
                  <a:lnTo>
                    <a:pt x="1386" y="1876"/>
                  </a:lnTo>
                  <a:lnTo>
                    <a:pt x="1404" y="1867"/>
                  </a:lnTo>
                  <a:lnTo>
                    <a:pt x="1423" y="1858"/>
                  </a:lnTo>
                  <a:lnTo>
                    <a:pt x="1441" y="1849"/>
                  </a:lnTo>
                  <a:lnTo>
                    <a:pt x="1459" y="1839"/>
                  </a:lnTo>
                  <a:lnTo>
                    <a:pt x="1477" y="1829"/>
                  </a:lnTo>
                  <a:lnTo>
                    <a:pt x="1494" y="1818"/>
                  </a:lnTo>
                  <a:lnTo>
                    <a:pt x="1512" y="1807"/>
                  </a:lnTo>
                  <a:lnTo>
                    <a:pt x="1529" y="1796"/>
                  </a:lnTo>
                  <a:lnTo>
                    <a:pt x="1546" y="1785"/>
                  </a:lnTo>
                  <a:lnTo>
                    <a:pt x="1562" y="1773"/>
                  </a:lnTo>
                  <a:lnTo>
                    <a:pt x="1579" y="1760"/>
                  </a:lnTo>
                  <a:lnTo>
                    <a:pt x="1595" y="1748"/>
                  </a:lnTo>
                  <a:lnTo>
                    <a:pt x="1611" y="1734"/>
                  </a:lnTo>
                  <a:lnTo>
                    <a:pt x="1626" y="1721"/>
                  </a:lnTo>
                  <a:lnTo>
                    <a:pt x="1642" y="1707"/>
                  </a:lnTo>
                  <a:lnTo>
                    <a:pt x="1657" y="1694"/>
                  </a:lnTo>
                  <a:lnTo>
                    <a:pt x="1672" y="1679"/>
                  </a:lnTo>
                  <a:lnTo>
                    <a:pt x="1686" y="1665"/>
                  </a:lnTo>
                  <a:lnTo>
                    <a:pt x="1700" y="1650"/>
                  </a:lnTo>
                  <a:lnTo>
                    <a:pt x="1714" y="1635"/>
                  </a:lnTo>
                  <a:lnTo>
                    <a:pt x="1727" y="1619"/>
                  </a:lnTo>
                  <a:lnTo>
                    <a:pt x="1741" y="1603"/>
                  </a:lnTo>
                  <a:lnTo>
                    <a:pt x="1753" y="1588"/>
                  </a:lnTo>
                  <a:lnTo>
                    <a:pt x="1766" y="1571"/>
                  </a:lnTo>
                  <a:lnTo>
                    <a:pt x="1778" y="1555"/>
                  </a:lnTo>
                  <a:lnTo>
                    <a:pt x="1790" y="1538"/>
                  </a:lnTo>
                  <a:lnTo>
                    <a:pt x="1801" y="1521"/>
                  </a:lnTo>
                  <a:lnTo>
                    <a:pt x="1812" y="1504"/>
                  </a:lnTo>
                  <a:lnTo>
                    <a:pt x="1823" y="1486"/>
                  </a:lnTo>
                  <a:lnTo>
                    <a:pt x="1833" y="1468"/>
                  </a:lnTo>
                  <a:lnTo>
                    <a:pt x="1843" y="1451"/>
                  </a:lnTo>
                  <a:lnTo>
                    <a:pt x="1853" y="1432"/>
                  </a:lnTo>
                  <a:lnTo>
                    <a:pt x="1862" y="1414"/>
                  </a:lnTo>
                  <a:lnTo>
                    <a:pt x="1871" y="1396"/>
                  </a:lnTo>
                  <a:lnTo>
                    <a:pt x="1880" y="1377"/>
                  </a:lnTo>
                  <a:lnTo>
                    <a:pt x="1888" y="1358"/>
                  </a:lnTo>
                  <a:lnTo>
                    <a:pt x="1895" y="1339"/>
                  </a:lnTo>
                  <a:lnTo>
                    <a:pt x="1903" y="1320"/>
                  </a:lnTo>
                  <a:lnTo>
                    <a:pt x="1909" y="1301"/>
                  </a:lnTo>
                  <a:lnTo>
                    <a:pt x="1916" y="1281"/>
                  </a:lnTo>
                  <a:lnTo>
                    <a:pt x="1922" y="1261"/>
                  </a:lnTo>
                  <a:lnTo>
                    <a:pt x="1928" y="1242"/>
                  </a:lnTo>
                  <a:lnTo>
                    <a:pt x="1933" y="1222"/>
                  </a:lnTo>
                  <a:lnTo>
                    <a:pt x="1938" y="1202"/>
                  </a:lnTo>
                  <a:lnTo>
                    <a:pt x="1942" y="1182"/>
                  </a:lnTo>
                  <a:lnTo>
                    <a:pt x="1946" y="1162"/>
                  </a:lnTo>
                  <a:lnTo>
                    <a:pt x="1950" y="1141"/>
                  </a:lnTo>
                  <a:lnTo>
                    <a:pt x="1953" y="1121"/>
                  </a:lnTo>
                  <a:lnTo>
                    <a:pt x="1955" y="1101"/>
                  </a:lnTo>
                  <a:lnTo>
                    <a:pt x="1958" y="1080"/>
                  </a:lnTo>
                  <a:lnTo>
                    <a:pt x="1959" y="1060"/>
                  </a:lnTo>
                  <a:lnTo>
                    <a:pt x="1961" y="1040"/>
                  </a:lnTo>
                  <a:lnTo>
                    <a:pt x="1962" y="1019"/>
                  </a:lnTo>
                  <a:lnTo>
                    <a:pt x="1962" y="999"/>
                  </a:lnTo>
                  <a:lnTo>
                    <a:pt x="1963" y="978"/>
                  </a:lnTo>
                  <a:lnTo>
                    <a:pt x="1962" y="958"/>
                  </a:lnTo>
                  <a:lnTo>
                    <a:pt x="1962" y="937"/>
                  </a:lnTo>
                  <a:lnTo>
                    <a:pt x="1961" y="917"/>
                  </a:lnTo>
                  <a:lnTo>
                    <a:pt x="1959" y="896"/>
                  </a:lnTo>
                  <a:lnTo>
                    <a:pt x="1957" y="876"/>
                  </a:lnTo>
                  <a:lnTo>
                    <a:pt x="1955" y="855"/>
                  </a:lnTo>
                  <a:lnTo>
                    <a:pt x="1952" y="835"/>
                  </a:lnTo>
                  <a:lnTo>
                    <a:pt x="1948" y="815"/>
                  </a:lnTo>
                  <a:lnTo>
                    <a:pt x="1945" y="795"/>
                  </a:lnTo>
                  <a:lnTo>
                    <a:pt x="1941" y="774"/>
                  </a:lnTo>
                  <a:lnTo>
                    <a:pt x="1936" y="754"/>
                  </a:lnTo>
                  <a:lnTo>
                    <a:pt x="1931" y="734"/>
                  </a:lnTo>
                  <a:lnTo>
                    <a:pt x="1926" y="715"/>
                  </a:lnTo>
                  <a:lnTo>
                    <a:pt x="1920" y="695"/>
                  </a:lnTo>
                  <a:lnTo>
                    <a:pt x="1914" y="675"/>
                  </a:lnTo>
                  <a:lnTo>
                    <a:pt x="1907" y="656"/>
                  </a:lnTo>
                  <a:lnTo>
                    <a:pt x="1900" y="637"/>
                  </a:lnTo>
                  <a:lnTo>
                    <a:pt x="1893" y="618"/>
                  </a:lnTo>
                  <a:lnTo>
                    <a:pt x="1885" y="599"/>
                  </a:lnTo>
                  <a:lnTo>
                    <a:pt x="1877" y="580"/>
                  </a:lnTo>
                  <a:lnTo>
                    <a:pt x="1868" y="561"/>
                  </a:lnTo>
                  <a:lnTo>
                    <a:pt x="1859" y="543"/>
                  </a:lnTo>
                  <a:lnTo>
                    <a:pt x="1850" y="524"/>
                  </a:lnTo>
                  <a:lnTo>
                    <a:pt x="1840" y="506"/>
                  </a:lnTo>
                  <a:lnTo>
                    <a:pt x="1830" y="489"/>
                  </a:lnTo>
                  <a:lnTo>
                    <a:pt x="1820" y="471"/>
                  </a:lnTo>
                  <a:lnTo>
                    <a:pt x="1809" y="454"/>
                  </a:lnTo>
                  <a:lnTo>
                    <a:pt x="1797" y="436"/>
                  </a:lnTo>
                  <a:lnTo>
                    <a:pt x="1786" y="419"/>
                  </a:lnTo>
                  <a:lnTo>
                    <a:pt x="1774" y="403"/>
                  </a:lnTo>
                  <a:lnTo>
                    <a:pt x="1762" y="386"/>
                  </a:lnTo>
                  <a:lnTo>
                    <a:pt x="1749" y="370"/>
                  </a:lnTo>
                  <a:lnTo>
                    <a:pt x="1736" y="354"/>
                  </a:lnTo>
                  <a:lnTo>
                    <a:pt x="1723" y="339"/>
                  </a:lnTo>
                  <a:lnTo>
                    <a:pt x="1709" y="323"/>
                  </a:lnTo>
                  <a:lnTo>
                    <a:pt x="1695" y="308"/>
                  </a:lnTo>
                  <a:lnTo>
                    <a:pt x="1681" y="293"/>
                  </a:lnTo>
                  <a:lnTo>
                    <a:pt x="1667" y="279"/>
                  </a:lnTo>
                  <a:lnTo>
                    <a:pt x="1652" y="264"/>
                  </a:lnTo>
                  <a:lnTo>
                    <a:pt x="1637" y="251"/>
                  </a:lnTo>
                  <a:lnTo>
                    <a:pt x="1621" y="237"/>
                  </a:lnTo>
                  <a:lnTo>
                    <a:pt x="1606" y="224"/>
                  </a:lnTo>
                  <a:lnTo>
                    <a:pt x="1590" y="211"/>
                  </a:lnTo>
                  <a:lnTo>
                    <a:pt x="1573" y="199"/>
                  </a:lnTo>
                  <a:lnTo>
                    <a:pt x="1557" y="186"/>
                  </a:lnTo>
                  <a:lnTo>
                    <a:pt x="1540" y="174"/>
                  </a:lnTo>
                  <a:lnTo>
                    <a:pt x="1523" y="163"/>
                  </a:lnTo>
                  <a:lnTo>
                    <a:pt x="1506" y="152"/>
                  </a:lnTo>
                  <a:lnTo>
                    <a:pt x="1489" y="141"/>
                  </a:lnTo>
                  <a:lnTo>
                    <a:pt x="1471" y="130"/>
                  </a:lnTo>
                  <a:lnTo>
                    <a:pt x="1453" y="120"/>
                  </a:lnTo>
                  <a:lnTo>
                    <a:pt x="1435" y="111"/>
                  </a:lnTo>
                  <a:lnTo>
                    <a:pt x="1417" y="102"/>
                  </a:lnTo>
                  <a:lnTo>
                    <a:pt x="1398" y="93"/>
                  </a:lnTo>
                  <a:lnTo>
                    <a:pt x="1379" y="84"/>
                  </a:lnTo>
                  <a:lnTo>
                    <a:pt x="1361" y="76"/>
                  </a:lnTo>
                  <a:lnTo>
                    <a:pt x="1342" y="68"/>
                  </a:lnTo>
                  <a:lnTo>
                    <a:pt x="1323" y="61"/>
                  </a:lnTo>
                  <a:lnTo>
                    <a:pt x="1303" y="54"/>
                  </a:lnTo>
                  <a:lnTo>
                    <a:pt x="1284" y="47"/>
                  </a:lnTo>
                  <a:lnTo>
                    <a:pt x="1264" y="41"/>
                  </a:lnTo>
                  <a:lnTo>
                    <a:pt x="1244" y="36"/>
                  </a:lnTo>
                  <a:lnTo>
                    <a:pt x="1225" y="30"/>
                  </a:lnTo>
                  <a:lnTo>
                    <a:pt x="1205" y="25"/>
                  </a:lnTo>
                  <a:lnTo>
                    <a:pt x="1185" y="21"/>
                  </a:lnTo>
                  <a:lnTo>
                    <a:pt x="1165" y="17"/>
                  </a:lnTo>
                  <a:lnTo>
                    <a:pt x="1144" y="13"/>
                  </a:lnTo>
                  <a:lnTo>
                    <a:pt x="1124" y="10"/>
                  </a:lnTo>
                  <a:lnTo>
                    <a:pt x="1104" y="7"/>
                  </a:lnTo>
                  <a:lnTo>
                    <a:pt x="1083" y="5"/>
                  </a:lnTo>
                  <a:lnTo>
                    <a:pt x="1063" y="3"/>
                  </a:lnTo>
                  <a:lnTo>
                    <a:pt x="1043" y="2"/>
                  </a:lnTo>
                  <a:lnTo>
                    <a:pt x="1022" y="1"/>
                  </a:lnTo>
                  <a:lnTo>
                    <a:pt x="1002" y="0"/>
                  </a:lnTo>
                  <a:lnTo>
                    <a:pt x="981" y="0"/>
                  </a:lnTo>
                  <a:lnTo>
                    <a:pt x="961" y="0"/>
                  </a:lnTo>
                  <a:lnTo>
                    <a:pt x="940" y="1"/>
                  </a:lnTo>
                  <a:lnTo>
                    <a:pt x="920" y="2"/>
                  </a:lnTo>
                  <a:lnTo>
                    <a:pt x="899" y="3"/>
                  </a:lnTo>
                  <a:lnTo>
                    <a:pt x="879" y="5"/>
                  </a:lnTo>
                  <a:lnTo>
                    <a:pt x="858" y="7"/>
                  </a:lnTo>
                  <a:lnTo>
                    <a:pt x="838" y="10"/>
                  </a:lnTo>
                  <a:lnTo>
                    <a:pt x="818" y="13"/>
                  </a:lnTo>
                  <a:lnTo>
                    <a:pt x="797" y="17"/>
                  </a:lnTo>
                  <a:lnTo>
                    <a:pt x="777" y="21"/>
                  </a:lnTo>
                  <a:lnTo>
                    <a:pt x="757" y="25"/>
                  </a:lnTo>
                  <a:lnTo>
                    <a:pt x="738" y="30"/>
                  </a:lnTo>
                  <a:lnTo>
                    <a:pt x="718" y="36"/>
                  </a:lnTo>
                  <a:lnTo>
                    <a:pt x="698" y="41"/>
                  </a:lnTo>
                  <a:lnTo>
                    <a:pt x="678" y="47"/>
                  </a:lnTo>
                  <a:lnTo>
                    <a:pt x="659" y="54"/>
                  </a:lnTo>
                  <a:lnTo>
                    <a:pt x="640" y="61"/>
                  </a:lnTo>
                  <a:lnTo>
                    <a:pt x="620" y="68"/>
                  </a:lnTo>
                  <a:lnTo>
                    <a:pt x="601" y="76"/>
                  </a:lnTo>
                  <a:lnTo>
                    <a:pt x="583" y="84"/>
                  </a:lnTo>
                  <a:lnTo>
                    <a:pt x="564" y="93"/>
                  </a:lnTo>
                  <a:lnTo>
                    <a:pt x="546" y="102"/>
                  </a:lnTo>
                  <a:lnTo>
                    <a:pt x="527" y="111"/>
                  </a:lnTo>
                  <a:lnTo>
                    <a:pt x="509" y="120"/>
                  </a:lnTo>
                  <a:lnTo>
                    <a:pt x="491" y="130"/>
                  </a:lnTo>
                  <a:lnTo>
                    <a:pt x="474" y="141"/>
                  </a:lnTo>
                  <a:lnTo>
                    <a:pt x="456" y="152"/>
                  </a:lnTo>
                  <a:lnTo>
                    <a:pt x="439" y="163"/>
                  </a:lnTo>
                  <a:lnTo>
                    <a:pt x="422" y="174"/>
                  </a:lnTo>
                  <a:lnTo>
                    <a:pt x="405" y="186"/>
                  </a:lnTo>
                  <a:lnTo>
                    <a:pt x="389" y="199"/>
                  </a:lnTo>
                  <a:lnTo>
                    <a:pt x="373" y="211"/>
                  </a:lnTo>
                  <a:lnTo>
                    <a:pt x="357" y="224"/>
                  </a:lnTo>
                  <a:lnTo>
                    <a:pt x="341" y="237"/>
                  </a:lnTo>
                  <a:lnTo>
                    <a:pt x="326" y="251"/>
                  </a:lnTo>
                  <a:lnTo>
                    <a:pt x="310" y="264"/>
                  </a:lnTo>
                  <a:lnTo>
                    <a:pt x="296" y="279"/>
                  </a:lnTo>
                  <a:lnTo>
                    <a:pt x="281" y="293"/>
                  </a:lnTo>
                  <a:lnTo>
                    <a:pt x="267" y="308"/>
                  </a:lnTo>
                  <a:lnTo>
                    <a:pt x="253" y="323"/>
                  </a:lnTo>
                  <a:lnTo>
                    <a:pt x="239" y="339"/>
                  </a:lnTo>
                  <a:lnTo>
                    <a:pt x="226" y="354"/>
                  </a:lnTo>
                  <a:lnTo>
                    <a:pt x="213" y="370"/>
                  </a:lnTo>
                  <a:lnTo>
                    <a:pt x="201" y="386"/>
                  </a:lnTo>
                  <a:lnTo>
                    <a:pt x="188" y="403"/>
                  </a:lnTo>
                  <a:lnTo>
                    <a:pt x="176" y="419"/>
                  </a:lnTo>
                  <a:lnTo>
                    <a:pt x="165" y="436"/>
                  </a:lnTo>
                  <a:lnTo>
                    <a:pt x="153" y="454"/>
                  </a:lnTo>
                  <a:lnTo>
                    <a:pt x="143" y="471"/>
                  </a:lnTo>
                  <a:lnTo>
                    <a:pt x="132" y="489"/>
                  </a:lnTo>
                  <a:lnTo>
                    <a:pt x="122" y="506"/>
                  </a:lnTo>
                  <a:lnTo>
                    <a:pt x="112" y="524"/>
                  </a:lnTo>
                  <a:lnTo>
                    <a:pt x="103" y="543"/>
                  </a:lnTo>
                  <a:lnTo>
                    <a:pt x="94" y="561"/>
                  </a:lnTo>
                  <a:lnTo>
                    <a:pt x="85" y="580"/>
                  </a:lnTo>
                  <a:lnTo>
                    <a:pt x="77" y="599"/>
                  </a:lnTo>
                  <a:lnTo>
                    <a:pt x="69" y="618"/>
                  </a:lnTo>
                  <a:lnTo>
                    <a:pt x="62" y="637"/>
                  </a:lnTo>
                  <a:lnTo>
                    <a:pt x="55" y="656"/>
                  </a:lnTo>
                  <a:lnTo>
                    <a:pt x="48" y="675"/>
                  </a:lnTo>
                  <a:lnTo>
                    <a:pt x="42" y="695"/>
                  </a:lnTo>
                  <a:lnTo>
                    <a:pt x="36" y="715"/>
                  </a:lnTo>
                  <a:lnTo>
                    <a:pt x="31" y="734"/>
                  </a:lnTo>
                  <a:lnTo>
                    <a:pt x="26" y="754"/>
                  </a:lnTo>
                  <a:lnTo>
                    <a:pt x="22" y="774"/>
                  </a:lnTo>
                  <a:lnTo>
                    <a:pt x="18" y="795"/>
                  </a:lnTo>
                  <a:lnTo>
                    <a:pt x="14" y="815"/>
                  </a:lnTo>
                  <a:lnTo>
                    <a:pt x="10" y="835"/>
                  </a:lnTo>
                  <a:lnTo>
                    <a:pt x="8" y="855"/>
                  </a:lnTo>
                  <a:lnTo>
                    <a:pt x="5" y="876"/>
                  </a:lnTo>
                  <a:lnTo>
                    <a:pt x="3" y="896"/>
                  </a:lnTo>
                  <a:lnTo>
                    <a:pt x="2" y="917"/>
                  </a:lnTo>
                  <a:lnTo>
                    <a:pt x="0" y="937"/>
                  </a:lnTo>
                  <a:lnTo>
                    <a:pt x="0" y="958"/>
                  </a:lnTo>
                  <a:lnTo>
                    <a:pt x="0" y="978"/>
                  </a:lnTo>
                  <a:lnTo>
                    <a:pt x="0" y="999"/>
                  </a:lnTo>
                  <a:lnTo>
                    <a:pt x="0" y="1019"/>
                  </a:lnTo>
                  <a:lnTo>
                    <a:pt x="1" y="1040"/>
                  </a:lnTo>
                  <a:lnTo>
                    <a:pt x="3" y="1060"/>
                  </a:lnTo>
                  <a:lnTo>
                    <a:pt x="5" y="1080"/>
                  </a:lnTo>
                  <a:lnTo>
                    <a:pt x="7" y="1101"/>
                  </a:lnTo>
                  <a:lnTo>
                    <a:pt x="9" y="1121"/>
                  </a:lnTo>
                  <a:lnTo>
                    <a:pt x="13" y="1141"/>
                  </a:lnTo>
                  <a:lnTo>
                    <a:pt x="16" y="1162"/>
                  </a:lnTo>
                  <a:lnTo>
                    <a:pt x="20" y="1182"/>
                  </a:lnTo>
                  <a:lnTo>
                    <a:pt x="25" y="1202"/>
                  </a:lnTo>
                  <a:lnTo>
                    <a:pt x="29" y="1222"/>
                  </a:lnTo>
                  <a:lnTo>
                    <a:pt x="35" y="1242"/>
                  </a:lnTo>
                  <a:lnTo>
                    <a:pt x="40" y="1261"/>
                  </a:lnTo>
                  <a:lnTo>
                    <a:pt x="46" y="1281"/>
                  </a:lnTo>
                  <a:lnTo>
                    <a:pt x="53" y="1301"/>
                  </a:lnTo>
                  <a:lnTo>
                    <a:pt x="60" y="1320"/>
                  </a:lnTo>
                  <a:lnTo>
                    <a:pt x="67" y="1339"/>
                  </a:lnTo>
                  <a:lnTo>
                    <a:pt x="74" y="1358"/>
                  </a:lnTo>
                  <a:lnTo>
                    <a:pt x="83" y="1377"/>
                  </a:lnTo>
                  <a:lnTo>
                    <a:pt x="91" y="1396"/>
                  </a:lnTo>
                  <a:lnTo>
                    <a:pt x="100" y="1414"/>
                  </a:lnTo>
                  <a:lnTo>
                    <a:pt x="109" y="1432"/>
                  </a:lnTo>
                  <a:lnTo>
                    <a:pt x="119" y="1451"/>
                  </a:lnTo>
                  <a:lnTo>
                    <a:pt x="129" y="1468"/>
                  </a:lnTo>
                  <a:lnTo>
                    <a:pt x="139" y="1486"/>
                  </a:lnTo>
                  <a:lnTo>
                    <a:pt x="150" y="1504"/>
                  </a:lnTo>
                  <a:lnTo>
                    <a:pt x="161" y="1521"/>
                  </a:lnTo>
                  <a:lnTo>
                    <a:pt x="172" y="1538"/>
                  </a:lnTo>
                  <a:lnTo>
                    <a:pt x="184" y="1555"/>
                  </a:lnTo>
                  <a:lnTo>
                    <a:pt x="196" y="1571"/>
                  </a:lnTo>
                  <a:lnTo>
                    <a:pt x="209" y="1588"/>
                  </a:lnTo>
                  <a:lnTo>
                    <a:pt x="222" y="1603"/>
                  </a:lnTo>
                  <a:lnTo>
                    <a:pt x="235" y="1619"/>
                  </a:lnTo>
                  <a:lnTo>
                    <a:pt x="248" y="1635"/>
                  </a:lnTo>
                  <a:lnTo>
                    <a:pt x="262" y="1650"/>
                  </a:lnTo>
                  <a:lnTo>
                    <a:pt x="276" y="1665"/>
                  </a:lnTo>
                  <a:lnTo>
                    <a:pt x="291" y="1679"/>
                  </a:lnTo>
                  <a:lnTo>
                    <a:pt x="305" y="1694"/>
                  </a:lnTo>
                  <a:lnTo>
                    <a:pt x="320" y="1707"/>
                  </a:lnTo>
                  <a:lnTo>
                    <a:pt x="336" y="1721"/>
                  </a:lnTo>
                  <a:lnTo>
                    <a:pt x="351" y="1734"/>
                  </a:lnTo>
                  <a:lnTo>
                    <a:pt x="367" y="1748"/>
                  </a:lnTo>
                  <a:lnTo>
                    <a:pt x="383" y="1760"/>
                  </a:lnTo>
                  <a:lnTo>
                    <a:pt x="400" y="1773"/>
                  </a:lnTo>
                  <a:lnTo>
                    <a:pt x="416" y="1785"/>
                  </a:lnTo>
                  <a:lnTo>
                    <a:pt x="433" y="1796"/>
                  </a:lnTo>
                  <a:lnTo>
                    <a:pt x="451" y="1807"/>
                  </a:lnTo>
                  <a:lnTo>
                    <a:pt x="468" y="1818"/>
                  </a:lnTo>
                  <a:lnTo>
                    <a:pt x="485" y="1829"/>
                  </a:lnTo>
                  <a:lnTo>
                    <a:pt x="503" y="1839"/>
                  </a:lnTo>
                  <a:lnTo>
                    <a:pt x="521" y="1849"/>
                  </a:lnTo>
                  <a:lnTo>
                    <a:pt x="539" y="1858"/>
                  </a:lnTo>
                  <a:lnTo>
                    <a:pt x="558" y="1867"/>
                  </a:lnTo>
                  <a:lnTo>
                    <a:pt x="576" y="1876"/>
                  </a:lnTo>
                  <a:lnTo>
                    <a:pt x="595" y="1884"/>
                  </a:lnTo>
                  <a:lnTo>
                    <a:pt x="614" y="1892"/>
                  </a:lnTo>
                  <a:lnTo>
                    <a:pt x="633" y="1900"/>
                  </a:lnTo>
                  <a:lnTo>
                    <a:pt x="653" y="1907"/>
                  </a:lnTo>
                  <a:lnTo>
                    <a:pt x="672" y="1913"/>
                  </a:lnTo>
                  <a:lnTo>
                    <a:pt x="692" y="1920"/>
                  </a:lnTo>
                  <a:lnTo>
                    <a:pt x="711" y="1925"/>
                  </a:lnTo>
                  <a:lnTo>
                    <a:pt x="731" y="1931"/>
                  </a:lnTo>
                  <a:lnTo>
                    <a:pt x="751" y="1936"/>
                  </a:lnTo>
                  <a:lnTo>
                    <a:pt x="771" y="1940"/>
                  </a:lnTo>
                  <a:lnTo>
                    <a:pt x="791" y="1945"/>
                  </a:lnTo>
                  <a:lnTo>
                    <a:pt x="811" y="1948"/>
                  </a:lnTo>
                  <a:lnTo>
                    <a:pt x="831" y="1952"/>
                  </a:lnTo>
                  <a:lnTo>
                    <a:pt x="852" y="1955"/>
                  </a:lnTo>
                  <a:lnTo>
                    <a:pt x="872" y="1957"/>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043462" name="Line 6"/>
            <p:cNvSpPr>
              <a:spLocks noChangeShapeType="1"/>
            </p:cNvSpPr>
            <p:nvPr/>
          </p:nvSpPr>
          <p:spPr bwMode="auto">
            <a:xfrm>
              <a:off x="2319" y="1975"/>
              <a:ext cx="0" cy="265"/>
            </a:xfrm>
            <a:prstGeom prst="line">
              <a:avLst/>
            </a:prstGeom>
            <a:noFill/>
            <a:ln w="12700">
              <a:solidFill>
                <a:srgbClr val="000000"/>
              </a:solidFill>
              <a:round/>
              <a:headEnd/>
              <a:tailEnd/>
            </a:ln>
            <a:effectLst/>
          </p:spPr>
          <p:txBody>
            <a:bodyPr wrap="none" anchor="ctr"/>
            <a:lstStyle/>
            <a:p>
              <a:endParaRPr lang="en-US"/>
            </a:p>
          </p:txBody>
        </p:sp>
        <p:sp>
          <p:nvSpPr>
            <p:cNvPr id="1043463" name="Line 7"/>
            <p:cNvSpPr>
              <a:spLocks noChangeShapeType="1"/>
            </p:cNvSpPr>
            <p:nvPr/>
          </p:nvSpPr>
          <p:spPr bwMode="auto">
            <a:xfrm flipV="1">
              <a:off x="2374" y="1965"/>
              <a:ext cx="0" cy="281"/>
            </a:xfrm>
            <a:prstGeom prst="line">
              <a:avLst/>
            </a:prstGeom>
            <a:noFill/>
            <a:ln w="12700">
              <a:solidFill>
                <a:srgbClr val="000000"/>
              </a:solidFill>
              <a:round/>
              <a:headEnd/>
              <a:tailEnd/>
            </a:ln>
            <a:effectLst/>
          </p:spPr>
          <p:txBody>
            <a:bodyPr wrap="none" anchor="ctr"/>
            <a:lstStyle/>
            <a:p>
              <a:endParaRPr lang="en-US"/>
            </a:p>
          </p:txBody>
        </p:sp>
        <p:sp>
          <p:nvSpPr>
            <p:cNvPr id="1043464" name="Line 8"/>
            <p:cNvSpPr>
              <a:spLocks noChangeShapeType="1"/>
            </p:cNvSpPr>
            <p:nvPr/>
          </p:nvSpPr>
          <p:spPr bwMode="auto">
            <a:xfrm>
              <a:off x="2378" y="1975"/>
              <a:ext cx="183" cy="265"/>
            </a:xfrm>
            <a:prstGeom prst="line">
              <a:avLst/>
            </a:prstGeom>
            <a:noFill/>
            <a:ln w="12700">
              <a:solidFill>
                <a:srgbClr val="000000"/>
              </a:solidFill>
              <a:round/>
              <a:headEnd/>
              <a:tailEnd/>
            </a:ln>
            <a:effectLst/>
          </p:spPr>
          <p:txBody>
            <a:bodyPr wrap="none" anchor="ctr"/>
            <a:lstStyle/>
            <a:p>
              <a:endParaRPr lang="en-US"/>
            </a:p>
          </p:txBody>
        </p:sp>
        <p:sp>
          <p:nvSpPr>
            <p:cNvPr id="1043465" name="Line 9"/>
            <p:cNvSpPr>
              <a:spLocks noChangeShapeType="1"/>
            </p:cNvSpPr>
            <p:nvPr/>
          </p:nvSpPr>
          <p:spPr bwMode="auto">
            <a:xfrm flipH="1">
              <a:off x="2315" y="1971"/>
              <a:ext cx="63" cy="0"/>
            </a:xfrm>
            <a:prstGeom prst="line">
              <a:avLst/>
            </a:prstGeom>
            <a:noFill/>
            <a:ln w="12700">
              <a:solidFill>
                <a:srgbClr val="000000"/>
              </a:solidFill>
              <a:round/>
              <a:headEnd/>
              <a:tailEnd/>
            </a:ln>
            <a:effectLst/>
          </p:spPr>
          <p:txBody>
            <a:bodyPr wrap="none" anchor="ctr"/>
            <a:lstStyle/>
            <a:p>
              <a:endParaRPr lang="en-US"/>
            </a:p>
          </p:txBody>
        </p:sp>
        <p:sp>
          <p:nvSpPr>
            <p:cNvPr id="1043466" name="Line 10"/>
            <p:cNvSpPr>
              <a:spLocks noChangeShapeType="1"/>
            </p:cNvSpPr>
            <p:nvPr/>
          </p:nvSpPr>
          <p:spPr bwMode="auto">
            <a:xfrm>
              <a:off x="3683" y="1971"/>
              <a:ext cx="46" cy="0"/>
            </a:xfrm>
            <a:prstGeom prst="line">
              <a:avLst/>
            </a:prstGeom>
            <a:noFill/>
            <a:ln w="12700">
              <a:solidFill>
                <a:srgbClr val="000000"/>
              </a:solidFill>
              <a:round/>
              <a:headEnd/>
              <a:tailEnd/>
            </a:ln>
            <a:effectLst/>
          </p:spPr>
          <p:txBody>
            <a:bodyPr wrap="none" anchor="ctr"/>
            <a:lstStyle/>
            <a:p>
              <a:endParaRPr lang="en-US"/>
            </a:p>
          </p:txBody>
        </p:sp>
        <p:sp>
          <p:nvSpPr>
            <p:cNvPr id="1043467" name="Line 11"/>
            <p:cNvSpPr>
              <a:spLocks noChangeShapeType="1"/>
            </p:cNvSpPr>
            <p:nvPr/>
          </p:nvSpPr>
          <p:spPr bwMode="auto">
            <a:xfrm>
              <a:off x="3733" y="1975"/>
              <a:ext cx="0" cy="265"/>
            </a:xfrm>
            <a:prstGeom prst="line">
              <a:avLst/>
            </a:prstGeom>
            <a:noFill/>
            <a:ln w="12700">
              <a:solidFill>
                <a:srgbClr val="000000"/>
              </a:solidFill>
              <a:round/>
              <a:headEnd/>
              <a:tailEnd/>
            </a:ln>
            <a:effectLst/>
          </p:spPr>
          <p:txBody>
            <a:bodyPr wrap="none" anchor="ctr"/>
            <a:lstStyle/>
            <a:p>
              <a:endParaRPr lang="en-US"/>
            </a:p>
          </p:txBody>
        </p:sp>
        <p:sp>
          <p:nvSpPr>
            <p:cNvPr id="1043468" name="Line 12"/>
            <p:cNvSpPr>
              <a:spLocks noChangeShapeType="1"/>
            </p:cNvSpPr>
            <p:nvPr/>
          </p:nvSpPr>
          <p:spPr bwMode="auto">
            <a:xfrm flipV="1">
              <a:off x="3679" y="1965"/>
              <a:ext cx="0" cy="281"/>
            </a:xfrm>
            <a:prstGeom prst="line">
              <a:avLst/>
            </a:prstGeom>
            <a:noFill/>
            <a:ln w="12700">
              <a:solidFill>
                <a:srgbClr val="000000"/>
              </a:solidFill>
              <a:round/>
              <a:headEnd/>
              <a:tailEnd/>
            </a:ln>
            <a:effectLst/>
          </p:spPr>
          <p:txBody>
            <a:bodyPr wrap="none" anchor="ctr"/>
            <a:lstStyle/>
            <a:p>
              <a:endParaRPr lang="en-US"/>
            </a:p>
          </p:txBody>
        </p:sp>
        <p:sp>
          <p:nvSpPr>
            <p:cNvPr id="1043469" name="Line 13"/>
            <p:cNvSpPr>
              <a:spLocks noChangeShapeType="1"/>
            </p:cNvSpPr>
            <p:nvPr/>
          </p:nvSpPr>
          <p:spPr bwMode="auto">
            <a:xfrm flipH="1">
              <a:off x="3484" y="1975"/>
              <a:ext cx="199" cy="265"/>
            </a:xfrm>
            <a:prstGeom prst="line">
              <a:avLst/>
            </a:prstGeom>
            <a:noFill/>
            <a:ln w="12700">
              <a:solidFill>
                <a:srgbClr val="000000"/>
              </a:solidFill>
              <a:round/>
              <a:headEnd/>
              <a:tailEnd/>
            </a:ln>
            <a:effectLst/>
          </p:spPr>
          <p:txBody>
            <a:bodyPr wrap="none" anchor="ctr"/>
            <a:lstStyle/>
            <a:p>
              <a:endParaRPr lang="en-US"/>
            </a:p>
          </p:txBody>
        </p:sp>
        <p:sp>
          <p:nvSpPr>
            <p:cNvPr id="1043470" name="Line 14"/>
            <p:cNvSpPr>
              <a:spLocks noChangeShapeType="1"/>
            </p:cNvSpPr>
            <p:nvPr/>
          </p:nvSpPr>
          <p:spPr bwMode="auto">
            <a:xfrm>
              <a:off x="3798" y="2203"/>
              <a:ext cx="3" cy="0"/>
            </a:xfrm>
            <a:prstGeom prst="line">
              <a:avLst/>
            </a:prstGeom>
            <a:noFill/>
            <a:ln w="12700">
              <a:solidFill>
                <a:srgbClr val="000000"/>
              </a:solidFill>
              <a:round/>
              <a:headEnd/>
              <a:tailEnd/>
            </a:ln>
            <a:effectLst/>
          </p:spPr>
          <p:txBody>
            <a:bodyPr wrap="none" anchor="ctr"/>
            <a:lstStyle/>
            <a:p>
              <a:endParaRPr lang="en-US"/>
            </a:p>
          </p:txBody>
        </p:sp>
        <p:sp>
          <p:nvSpPr>
            <p:cNvPr id="1043471" name="Line 15"/>
            <p:cNvSpPr>
              <a:spLocks noChangeShapeType="1"/>
            </p:cNvSpPr>
            <p:nvPr/>
          </p:nvSpPr>
          <p:spPr bwMode="auto">
            <a:xfrm>
              <a:off x="3798" y="2428"/>
              <a:ext cx="3" cy="0"/>
            </a:xfrm>
            <a:prstGeom prst="line">
              <a:avLst/>
            </a:prstGeom>
            <a:noFill/>
            <a:ln w="12700">
              <a:solidFill>
                <a:srgbClr val="000000"/>
              </a:solidFill>
              <a:round/>
              <a:headEnd/>
              <a:tailEnd/>
            </a:ln>
            <a:effectLst/>
          </p:spPr>
          <p:txBody>
            <a:bodyPr wrap="none" anchor="ctr"/>
            <a:lstStyle/>
            <a:p>
              <a:endParaRPr lang="en-US"/>
            </a:p>
          </p:txBody>
        </p:sp>
        <p:sp>
          <p:nvSpPr>
            <p:cNvPr id="1043472" name="Line 16"/>
            <p:cNvSpPr>
              <a:spLocks noChangeShapeType="1"/>
            </p:cNvSpPr>
            <p:nvPr/>
          </p:nvSpPr>
          <p:spPr bwMode="auto">
            <a:xfrm flipV="1">
              <a:off x="3798" y="2197"/>
              <a:ext cx="0" cy="233"/>
            </a:xfrm>
            <a:prstGeom prst="line">
              <a:avLst/>
            </a:prstGeom>
            <a:noFill/>
            <a:ln w="12700">
              <a:solidFill>
                <a:srgbClr val="000000"/>
              </a:solidFill>
              <a:round/>
              <a:headEnd/>
              <a:tailEnd/>
            </a:ln>
            <a:effectLst/>
          </p:spPr>
          <p:txBody>
            <a:bodyPr wrap="none" anchor="ctr"/>
            <a:lstStyle/>
            <a:p>
              <a:endParaRPr lang="en-US"/>
            </a:p>
          </p:txBody>
        </p:sp>
        <p:sp>
          <p:nvSpPr>
            <p:cNvPr id="1043473" name="Line 17"/>
            <p:cNvSpPr>
              <a:spLocks noChangeShapeType="1"/>
            </p:cNvSpPr>
            <p:nvPr/>
          </p:nvSpPr>
          <p:spPr bwMode="auto">
            <a:xfrm flipV="1">
              <a:off x="3801" y="2197"/>
              <a:ext cx="0" cy="233"/>
            </a:xfrm>
            <a:prstGeom prst="line">
              <a:avLst/>
            </a:prstGeom>
            <a:noFill/>
            <a:ln w="12700">
              <a:solidFill>
                <a:srgbClr val="000000"/>
              </a:solidFill>
              <a:round/>
              <a:headEnd/>
              <a:tailEnd/>
            </a:ln>
            <a:effectLst/>
          </p:spPr>
          <p:txBody>
            <a:bodyPr wrap="none" anchor="ctr"/>
            <a:lstStyle/>
            <a:p>
              <a:endParaRPr lang="en-US"/>
            </a:p>
          </p:txBody>
        </p:sp>
        <p:sp>
          <p:nvSpPr>
            <p:cNvPr id="1043474" name="Line 18"/>
            <p:cNvSpPr>
              <a:spLocks noChangeShapeType="1"/>
            </p:cNvSpPr>
            <p:nvPr/>
          </p:nvSpPr>
          <p:spPr bwMode="auto">
            <a:xfrm>
              <a:off x="3805" y="2391"/>
              <a:ext cx="40" cy="0"/>
            </a:xfrm>
            <a:prstGeom prst="line">
              <a:avLst/>
            </a:prstGeom>
            <a:noFill/>
            <a:ln w="12700">
              <a:solidFill>
                <a:srgbClr val="000000"/>
              </a:solidFill>
              <a:round/>
              <a:headEnd/>
              <a:tailEnd/>
            </a:ln>
            <a:effectLst/>
          </p:spPr>
          <p:txBody>
            <a:bodyPr wrap="none" anchor="ctr"/>
            <a:lstStyle/>
            <a:p>
              <a:endParaRPr lang="en-US"/>
            </a:p>
          </p:txBody>
        </p:sp>
        <p:sp>
          <p:nvSpPr>
            <p:cNvPr id="1043475" name="Line 19"/>
            <p:cNvSpPr>
              <a:spLocks noChangeShapeType="1"/>
            </p:cNvSpPr>
            <p:nvPr/>
          </p:nvSpPr>
          <p:spPr bwMode="auto">
            <a:xfrm>
              <a:off x="3805" y="2241"/>
              <a:ext cx="40" cy="0"/>
            </a:xfrm>
            <a:prstGeom prst="line">
              <a:avLst/>
            </a:prstGeom>
            <a:noFill/>
            <a:ln w="12700">
              <a:solidFill>
                <a:srgbClr val="000000"/>
              </a:solidFill>
              <a:round/>
              <a:headEnd/>
              <a:tailEnd/>
            </a:ln>
            <a:effectLst/>
          </p:spPr>
          <p:txBody>
            <a:bodyPr wrap="none" anchor="ctr"/>
            <a:lstStyle/>
            <a:p>
              <a:endParaRPr lang="en-US"/>
            </a:p>
          </p:txBody>
        </p:sp>
        <p:sp>
          <p:nvSpPr>
            <p:cNvPr id="1043476" name="Line 20"/>
            <p:cNvSpPr>
              <a:spLocks noChangeShapeType="1"/>
            </p:cNvSpPr>
            <p:nvPr/>
          </p:nvSpPr>
          <p:spPr bwMode="auto">
            <a:xfrm>
              <a:off x="3849" y="2158"/>
              <a:ext cx="0" cy="851"/>
            </a:xfrm>
            <a:prstGeom prst="line">
              <a:avLst/>
            </a:prstGeom>
            <a:noFill/>
            <a:ln w="12700">
              <a:solidFill>
                <a:srgbClr val="000000"/>
              </a:solidFill>
              <a:round/>
              <a:headEnd/>
              <a:tailEnd/>
            </a:ln>
            <a:effectLst/>
          </p:spPr>
          <p:txBody>
            <a:bodyPr wrap="none" anchor="ctr"/>
            <a:lstStyle/>
            <a:p>
              <a:endParaRPr lang="en-US"/>
            </a:p>
          </p:txBody>
        </p:sp>
        <p:sp>
          <p:nvSpPr>
            <p:cNvPr id="1043477" name="Line 21"/>
            <p:cNvSpPr>
              <a:spLocks noChangeShapeType="1"/>
            </p:cNvSpPr>
            <p:nvPr/>
          </p:nvSpPr>
          <p:spPr bwMode="auto">
            <a:xfrm>
              <a:off x="3853" y="2154"/>
              <a:ext cx="96" cy="0"/>
            </a:xfrm>
            <a:prstGeom prst="line">
              <a:avLst/>
            </a:prstGeom>
            <a:noFill/>
            <a:ln w="12700">
              <a:solidFill>
                <a:srgbClr val="000000"/>
              </a:solidFill>
              <a:round/>
              <a:headEnd/>
              <a:tailEnd/>
            </a:ln>
            <a:effectLst/>
          </p:spPr>
          <p:txBody>
            <a:bodyPr wrap="none" anchor="ctr"/>
            <a:lstStyle/>
            <a:p>
              <a:endParaRPr lang="en-US"/>
            </a:p>
          </p:txBody>
        </p:sp>
        <p:sp>
          <p:nvSpPr>
            <p:cNvPr id="1043478" name="Line 22"/>
            <p:cNvSpPr>
              <a:spLocks noChangeShapeType="1"/>
            </p:cNvSpPr>
            <p:nvPr/>
          </p:nvSpPr>
          <p:spPr bwMode="auto">
            <a:xfrm flipH="1">
              <a:off x="2095" y="2154"/>
              <a:ext cx="113" cy="0"/>
            </a:xfrm>
            <a:prstGeom prst="line">
              <a:avLst/>
            </a:prstGeom>
            <a:noFill/>
            <a:ln w="12700">
              <a:solidFill>
                <a:srgbClr val="000000"/>
              </a:solidFill>
              <a:round/>
              <a:headEnd/>
              <a:tailEnd/>
            </a:ln>
            <a:effectLst/>
          </p:spPr>
          <p:txBody>
            <a:bodyPr wrap="none" anchor="ctr"/>
            <a:lstStyle/>
            <a:p>
              <a:endParaRPr lang="en-US"/>
            </a:p>
          </p:txBody>
        </p:sp>
        <p:sp>
          <p:nvSpPr>
            <p:cNvPr id="1043479" name="Line 23"/>
            <p:cNvSpPr>
              <a:spLocks noChangeShapeType="1"/>
            </p:cNvSpPr>
            <p:nvPr/>
          </p:nvSpPr>
          <p:spPr bwMode="auto">
            <a:xfrm>
              <a:off x="2204" y="2158"/>
              <a:ext cx="0" cy="851"/>
            </a:xfrm>
            <a:prstGeom prst="line">
              <a:avLst/>
            </a:prstGeom>
            <a:noFill/>
            <a:ln w="12700">
              <a:solidFill>
                <a:srgbClr val="000000"/>
              </a:solidFill>
              <a:round/>
              <a:headEnd/>
              <a:tailEnd/>
            </a:ln>
            <a:effectLst/>
          </p:spPr>
          <p:txBody>
            <a:bodyPr wrap="none" anchor="ctr"/>
            <a:lstStyle/>
            <a:p>
              <a:endParaRPr lang="en-US"/>
            </a:p>
          </p:txBody>
        </p:sp>
        <p:sp>
          <p:nvSpPr>
            <p:cNvPr id="1043480" name="Line 24"/>
            <p:cNvSpPr>
              <a:spLocks noChangeShapeType="1"/>
            </p:cNvSpPr>
            <p:nvPr/>
          </p:nvSpPr>
          <p:spPr bwMode="auto">
            <a:xfrm flipH="1">
              <a:off x="2200" y="2241"/>
              <a:ext cx="55" cy="0"/>
            </a:xfrm>
            <a:prstGeom prst="line">
              <a:avLst/>
            </a:prstGeom>
            <a:noFill/>
            <a:ln w="12700">
              <a:solidFill>
                <a:srgbClr val="000000"/>
              </a:solidFill>
              <a:round/>
              <a:headEnd/>
              <a:tailEnd/>
            </a:ln>
            <a:effectLst/>
          </p:spPr>
          <p:txBody>
            <a:bodyPr wrap="none" anchor="ctr"/>
            <a:lstStyle/>
            <a:p>
              <a:endParaRPr lang="en-US"/>
            </a:p>
          </p:txBody>
        </p:sp>
        <p:sp>
          <p:nvSpPr>
            <p:cNvPr id="1043481" name="Line 25"/>
            <p:cNvSpPr>
              <a:spLocks noChangeShapeType="1"/>
            </p:cNvSpPr>
            <p:nvPr/>
          </p:nvSpPr>
          <p:spPr bwMode="auto">
            <a:xfrm flipH="1">
              <a:off x="2200" y="2391"/>
              <a:ext cx="55" cy="0"/>
            </a:xfrm>
            <a:prstGeom prst="line">
              <a:avLst/>
            </a:prstGeom>
            <a:noFill/>
            <a:ln w="12700">
              <a:solidFill>
                <a:srgbClr val="000000"/>
              </a:solidFill>
              <a:round/>
              <a:headEnd/>
              <a:tailEnd/>
            </a:ln>
            <a:effectLst/>
          </p:spPr>
          <p:txBody>
            <a:bodyPr wrap="none" anchor="ctr"/>
            <a:lstStyle/>
            <a:p>
              <a:endParaRPr lang="en-US"/>
            </a:p>
          </p:txBody>
        </p:sp>
        <p:sp>
          <p:nvSpPr>
            <p:cNvPr id="1043482" name="Line 26"/>
            <p:cNvSpPr>
              <a:spLocks noChangeShapeType="1"/>
            </p:cNvSpPr>
            <p:nvPr/>
          </p:nvSpPr>
          <p:spPr bwMode="auto">
            <a:xfrm flipV="1">
              <a:off x="2251" y="2197"/>
              <a:ext cx="0" cy="233"/>
            </a:xfrm>
            <a:prstGeom prst="line">
              <a:avLst/>
            </a:prstGeom>
            <a:noFill/>
            <a:ln w="12700">
              <a:solidFill>
                <a:srgbClr val="000000"/>
              </a:solidFill>
              <a:round/>
              <a:headEnd/>
              <a:tailEnd/>
            </a:ln>
            <a:effectLst/>
          </p:spPr>
          <p:txBody>
            <a:bodyPr wrap="none" anchor="ctr"/>
            <a:lstStyle/>
            <a:p>
              <a:endParaRPr lang="en-US"/>
            </a:p>
          </p:txBody>
        </p:sp>
        <p:sp>
          <p:nvSpPr>
            <p:cNvPr id="1043483" name="Line 27"/>
            <p:cNvSpPr>
              <a:spLocks noChangeShapeType="1"/>
            </p:cNvSpPr>
            <p:nvPr/>
          </p:nvSpPr>
          <p:spPr bwMode="auto">
            <a:xfrm flipV="1">
              <a:off x="2255" y="2197"/>
              <a:ext cx="0" cy="233"/>
            </a:xfrm>
            <a:prstGeom prst="line">
              <a:avLst/>
            </a:prstGeom>
            <a:noFill/>
            <a:ln w="12700">
              <a:solidFill>
                <a:srgbClr val="000000"/>
              </a:solidFill>
              <a:round/>
              <a:headEnd/>
              <a:tailEnd/>
            </a:ln>
            <a:effectLst/>
          </p:spPr>
          <p:txBody>
            <a:bodyPr wrap="none" anchor="ctr"/>
            <a:lstStyle/>
            <a:p>
              <a:endParaRPr lang="en-US"/>
            </a:p>
          </p:txBody>
        </p:sp>
        <p:sp>
          <p:nvSpPr>
            <p:cNvPr id="1043484" name="Line 28"/>
            <p:cNvSpPr>
              <a:spLocks noChangeShapeType="1"/>
            </p:cNvSpPr>
            <p:nvPr/>
          </p:nvSpPr>
          <p:spPr bwMode="auto">
            <a:xfrm flipH="1">
              <a:off x="2247" y="2428"/>
              <a:ext cx="12" cy="0"/>
            </a:xfrm>
            <a:prstGeom prst="line">
              <a:avLst/>
            </a:prstGeom>
            <a:noFill/>
            <a:ln w="12700">
              <a:solidFill>
                <a:srgbClr val="000000"/>
              </a:solidFill>
              <a:round/>
              <a:headEnd/>
              <a:tailEnd/>
            </a:ln>
            <a:effectLst/>
          </p:spPr>
          <p:txBody>
            <a:bodyPr wrap="none" anchor="ctr"/>
            <a:lstStyle/>
            <a:p>
              <a:endParaRPr lang="en-US"/>
            </a:p>
          </p:txBody>
        </p:sp>
        <p:sp>
          <p:nvSpPr>
            <p:cNvPr id="1043485" name="Line 29"/>
            <p:cNvSpPr>
              <a:spLocks noChangeShapeType="1"/>
            </p:cNvSpPr>
            <p:nvPr/>
          </p:nvSpPr>
          <p:spPr bwMode="auto">
            <a:xfrm flipH="1">
              <a:off x="2247" y="2203"/>
              <a:ext cx="12" cy="0"/>
            </a:xfrm>
            <a:prstGeom prst="line">
              <a:avLst/>
            </a:prstGeom>
            <a:noFill/>
            <a:ln w="12700">
              <a:solidFill>
                <a:srgbClr val="000000"/>
              </a:solidFill>
              <a:round/>
              <a:headEnd/>
              <a:tailEnd/>
            </a:ln>
            <a:effectLst/>
          </p:spPr>
          <p:txBody>
            <a:bodyPr wrap="none" anchor="ctr"/>
            <a:lstStyle/>
            <a:p>
              <a:endParaRPr lang="en-US"/>
            </a:p>
          </p:txBody>
        </p:sp>
        <p:sp>
          <p:nvSpPr>
            <p:cNvPr id="1043486" name="Line 30"/>
            <p:cNvSpPr>
              <a:spLocks noChangeShapeType="1"/>
            </p:cNvSpPr>
            <p:nvPr/>
          </p:nvSpPr>
          <p:spPr bwMode="auto">
            <a:xfrm flipH="1">
              <a:off x="3450" y="2899"/>
              <a:ext cx="301" cy="0"/>
            </a:xfrm>
            <a:prstGeom prst="line">
              <a:avLst/>
            </a:prstGeom>
            <a:noFill/>
            <a:ln w="12700">
              <a:solidFill>
                <a:srgbClr val="000000"/>
              </a:solidFill>
              <a:round/>
              <a:headEnd/>
              <a:tailEnd/>
            </a:ln>
            <a:effectLst/>
          </p:spPr>
          <p:txBody>
            <a:bodyPr wrap="none" anchor="ctr"/>
            <a:lstStyle/>
            <a:p>
              <a:endParaRPr lang="en-US"/>
            </a:p>
          </p:txBody>
        </p:sp>
        <p:sp>
          <p:nvSpPr>
            <p:cNvPr id="1043487" name="Line 31"/>
            <p:cNvSpPr>
              <a:spLocks noChangeShapeType="1"/>
            </p:cNvSpPr>
            <p:nvPr/>
          </p:nvSpPr>
          <p:spPr bwMode="auto">
            <a:xfrm>
              <a:off x="3454" y="2248"/>
              <a:ext cx="0" cy="647"/>
            </a:xfrm>
            <a:prstGeom prst="line">
              <a:avLst/>
            </a:prstGeom>
            <a:noFill/>
            <a:ln w="12700">
              <a:solidFill>
                <a:srgbClr val="000000"/>
              </a:solidFill>
              <a:round/>
              <a:headEnd/>
              <a:tailEnd/>
            </a:ln>
            <a:effectLst/>
          </p:spPr>
          <p:txBody>
            <a:bodyPr wrap="none" anchor="ctr"/>
            <a:lstStyle/>
            <a:p>
              <a:endParaRPr lang="en-US"/>
            </a:p>
          </p:txBody>
        </p:sp>
        <p:sp>
          <p:nvSpPr>
            <p:cNvPr id="1043488" name="Line 32"/>
            <p:cNvSpPr>
              <a:spLocks noChangeShapeType="1"/>
            </p:cNvSpPr>
            <p:nvPr/>
          </p:nvSpPr>
          <p:spPr bwMode="auto">
            <a:xfrm>
              <a:off x="3747" y="2248"/>
              <a:ext cx="0" cy="647"/>
            </a:xfrm>
            <a:prstGeom prst="line">
              <a:avLst/>
            </a:prstGeom>
            <a:noFill/>
            <a:ln w="12700">
              <a:solidFill>
                <a:srgbClr val="000000"/>
              </a:solidFill>
              <a:round/>
              <a:headEnd/>
              <a:tailEnd/>
            </a:ln>
            <a:effectLst/>
          </p:spPr>
          <p:txBody>
            <a:bodyPr wrap="none" anchor="ctr"/>
            <a:lstStyle/>
            <a:p>
              <a:endParaRPr lang="en-US"/>
            </a:p>
          </p:txBody>
        </p:sp>
        <p:sp>
          <p:nvSpPr>
            <p:cNvPr id="1043489" name="Line 33"/>
            <p:cNvSpPr>
              <a:spLocks noChangeShapeType="1"/>
            </p:cNvSpPr>
            <p:nvPr/>
          </p:nvSpPr>
          <p:spPr bwMode="auto">
            <a:xfrm>
              <a:off x="3522" y="2217"/>
              <a:ext cx="0" cy="20"/>
            </a:xfrm>
            <a:prstGeom prst="line">
              <a:avLst/>
            </a:prstGeom>
            <a:noFill/>
            <a:ln w="12700">
              <a:solidFill>
                <a:srgbClr val="000000"/>
              </a:solidFill>
              <a:round/>
              <a:headEnd/>
              <a:tailEnd/>
            </a:ln>
            <a:effectLst/>
          </p:spPr>
          <p:txBody>
            <a:bodyPr wrap="none" anchor="ctr"/>
            <a:lstStyle/>
            <a:p>
              <a:endParaRPr lang="en-US"/>
            </a:p>
          </p:txBody>
        </p:sp>
        <p:sp>
          <p:nvSpPr>
            <p:cNvPr id="1043490" name="Line 34"/>
            <p:cNvSpPr>
              <a:spLocks noChangeShapeType="1"/>
            </p:cNvSpPr>
            <p:nvPr/>
          </p:nvSpPr>
          <p:spPr bwMode="auto">
            <a:xfrm>
              <a:off x="3679" y="2217"/>
              <a:ext cx="0" cy="20"/>
            </a:xfrm>
            <a:prstGeom prst="line">
              <a:avLst/>
            </a:prstGeom>
            <a:noFill/>
            <a:ln w="12700">
              <a:solidFill>
                <a:srgbClr val="000000"/>
              </a:solidFill>
              <a:round/>
              <a:headEnd/>
              <a:tailEnd/>
            </a:ln>
            <a:effectLst/>
          </p:spPr>
          <p:txBody>
            <a:bodyPr wrap="none" anchor="ctr"/>
            <a:lstStyle/>
            <a:p>
              <a:endParaRPr lang="en-US"/>
            </a:p>
          </p:txBody>
        </p:sp>
        <p:sp>
          <p:nvSpPr>
            <p:cNvPr id="1043491" name="Line 35"/>
            <p:cNvSpPr>
              <a:spLocks noChangeShapeType="1"/>
            </p:cNvSpPr>
            <p:nvPr/>
          </p:nvSpPr>
          <p:spPr bwMode="auto">
            <a:xfrm flipH="1">
              <a:off x="3518" y="2213"/>
              <a:ext cx="165" cy="0"/>
            </a:xfrm>
            <a:prstGeom prst="line">
              <a:avLst/>
            </a:prstGeom>
            <a:noFill/>
            <a:ln w="12700">
              <a:solidFill>
                <a:srgbClr val="000000"/>
              </a:solidFill>
              <a:round/>
              <a:headEnd/>
              <a:tailEnd/>
            </a:ln>
            <a:effectLst/>
          </p:spPr>
          <p:txBody>
            <a:bodyPr wrap="none" anchor="ctr"/>
            <a:lstStyle/>
            <a:p>
              <a:endParaRPr lang="en-US"/>
            </a:p>
          </p:txBody>
        </p:sp>
        <p:sp>
          <p:nvSpPr>
            <p:cNvPr id="1043492" name="Line 36"/>
            <p:cNvSpPr>
              <a:spLocks noChangeShapeType="1"/>
            </p:cNvSpPr>
            <p:nvPr/>
          </p:nvSpPr>
          <p:spPr bwMode="auto">
            <a:xfrm flipH="1">
              <a:off x="3453" y="2241"/>
              <a:ext cx="345" cy="0"/>
            </a:xfrm>
            <a:prstGeom prst="line">
              <a:avLst/>
            </a:prstGeom>
            <a:noFill/>
            <a:ln w="12700">
              <a:solidFill>
                <a:srgbClr val="000000"/>
              </a:solidFill>
              <a:round/>
              <a:headEnd/>
              <a:tailEnd/>
            </a:ln>
            <a:effectLst/>
          </p:spPr>
          <p:txBody>
            <a:bodyPr wrap="none" anchor="ctr"/>
            <a:lstStyle/>
            <a:p>
              <a:endParaRPr lang="en-US"/>
            </a:p>
          </p:txBody>
        </p:sp>
        <p:sp>
          <p:nvSpPr>
            <p:cNvPr id="1043493" name="Line 37"/>
            <p:cNvSpPr>
              <a:spLocks noChangeShapeType="1"/>
            </p:cNvSpPr>
            <p:nvPr/>
          </p:nvSpPr>
          <p:spPr bwMode="auto">
            <a:xfrm flipH="1">
              <a:off x="3743" y="2391"/>
              <a:ext cx="55" cy="0"/>
            </a:xfrm>
            <a:prstGeom prst="line">
              <a:avLst/>
            </a:prstGeom>
            <a:noFill/>
            <a:ln w="12700">
              <a:solidFill>
                <a:srgbClr val="000000"/>
              </a:solidFill>
              <a:round/>
              <a:headEnd/>
              <a:tailEnd/>
            </a:ln>
            <a:effectLst/>
          </p:spPr>
          <p:txBody>
            <a:bodyPr wrap="none" anchor="ctr"/>
            <a:lstStyle/>
            <a:p>
              <a:endParaRPr lang="en-US"/>
            </a:p>
          </p:txBody>
        </p:sp>
        <p:sp>
          <p:nvSpPr>
            <p:cNvPr id="1043494" name="Line 38"/>
            <p:cNvSpPr>
              <a:spLocks noChangeShapeType="1"/>
            </p:cNvSpPr>
            <p:nvPr/>
          </p:nvSpPr>
          <p:spPr bwMode="auto">
            <a:xfrm flipH="1">
              <a:off x="3743" y="2387"/>
              <a:ext cx="55" cy="0"/>
            </a:xfrm>
            <a:prstGeom prst="line">
              <a:avLst/>
            </a:prstGeom>
            <a:noFill/>
            <a:ln w="12700">
              <a:solidFill>
                <a:srgbClr val="000000"/>
              </a:solidFill>
              <a:round/>
              <a:headEnd/>
              <a:tailEnd/>
            </a:ln>
            <a:effectLst/>
          </p:spPr>
          <p:txBody>
            <a:bodyPr wrap="none" anchor="ctr"/>
            <a:lstStyle/>
            <a:p>
              <a:endParaRPr lang="en-US"/>
            </a:p>
          </p:txBody>
        </p:sp>
        <p:sp>
          <p:nvSpPr>
            <p:cNvPr id="1043495" name="Line 39"/>
            <p:cNvSpPr>
              <a:spLocks noChangeShapeType="1"/>
            </p:cNvSpPr>
            <p:nvPr/>
          </p:nvSpPr>
          <p:spPr bwMode="auto">
            <a:xfrm flipV="1">
              <a:off x="3794" y="2197"/>
              <a:ext cx="0" cy="233"/>
            </a:xfrm>
            <a:prstGeom prst="line">
              <a:avLst/>
            </a:prstGeom>
            <a:noFill/>
            <a:ln w="12700">
              <a:solidFill>
                <a:srgbClr val="000000"/>
              </a:solidFill>
              <a:round/>
              <a:headEnd/>
              <a:tailEnd/>
            </a:ln>
            <a:effectLst/>
          </p:spPr>
          <p:txBody>
            <a:bodyPr wrap="none" anchor="ctr"/>
            <a:lstStyle/>
            <a:p>
              <a:endParaRPr lang="en-US"/>
            </a:p>
          </p:txBody>
        </p:sp>
        <p:sp>
          <p:nvSpPr>
            <p:cNvPr id="1043496" name="Line 40"/>
            <p:cNvSpPr>
              <a:spLocks noChangeShapeType="1"/>
            </p:cNvSpPr>
            <p:nvPr/>
          </p:nvSpPr>
          <p:spPr bwMode="auto">
            <a:xfrm flipV="1">
              <a:off x="3798" y="2197"/>
              <a:ext cx="0" cy="233"/>
            </a:xfrm>
            <a:prstGeom prst="line">
              <a:avLst/>
            </a:prstGeom>
            <a:noFill/>
            <a:ln w="12700">
              <a:solidFill>
                <a:srgbClr val="000000"/>
              </a:solidFill>
              <a:round/>
              <a:headEnd/>
              <a:tailEnd/>
            </a:ln>
            <a:effectLst/>
          </p:spPr>
          <p:txBody>
            <a:bodyPr wrap="none" anchor="ctr"/>
            <a:lstStyle/>
            <a:p>
              <a:endParaRPr lang="en-US"/>
            </a:p>
          </p:txBody>
        </p:sp>
        <p:sp>
          <p:nvSpPr>
            <p:cNvPr id="1043497" name="Line 41"/>
            <p:cNvSpPr>
              <a:spLocks noChangeShapeType="1"/>
            </p:cNvSpPr>
            <p:nvPr/>
          </p:nvSpPr>
          <p:spPr bwMode="auto">
            <a:xfrm>
              <a:off x="3457" y="2241"/>
              <a:ext cx="0" cy="3"/>
            </a:xfrm>
            <a:prstGeom prst="line">
              <a:avLst/>
            </a:prstGeom>
            <a:noFill/>
            <a:ln w="12700">
              <a:solidFill>
                <a:srgbClr val="000000"/>
              </a:solidFill>
              <a:round/>
              <a:headEnd/>
              <a:tailEnd/>
            </a:ln>
            <a:effectLst/>
          </p:spPr>
          <p:txBody>
            <a:bodyPr wrap="none" anchor="ctr"/>
            <a:lstStyle/>
            <a:p>
              <a:endParaRPr lang="en-US"/>
            </a:p>
          </p:txBody>
        </p:sp>
        <p:sp>
          <p:nvSpPr>
            <p:cNvPr id="1043498" name="Line 42"/>
            <p:cNvSpPr>
              <a:spLocks noChangeShapeType="1"/>
            </p:cNvSpPr>
            <p:nvPr/>
          </p:nvSpPr>
          <p:spPr bwMode="auto">
            <a:xfrm flipH="1">
              <a:off x="3450" y="2244"/>
              <a:ext cx="348" cy="0"/>
            </a:xfrm>
            <a:prstGeom prst="line">
              <a:avLst/>
            </a:prstGeom>
            <a:noFill/>
            <a:ln w="12700">
              <a:solidFill>
                <a:srgbClr val="000000"/>
              </a:solidFill>
              <a:round/>
              <a:headEnd/>
              <a:tailEnd/>
            </a:ln>
            <a:effectLst/>
          </p:spPr>
          <p:txBody>
            <a:bodyPr wrap="none" anchor="ctr"/>
            <a:lstStyle/>
            <a:p>
              <a:endParaRPr lang="en-US"/>
            </a:p>
          </p:txBody>
        </p:sp>
        <p:sp>
          <p:nvSpPr>
            <p:cNvPr id="1043499" name="Line 43"/>
            <p:cNvSpPr>
              <a:spLocks noChangeShapeType="1"/>
            </p:cNvSpPr>
            <p:nvPr/>
          </p:nvSpPr>
          <p:spPr bwMode="auto">
            <a:xfrm flipH="1">
              <a:off x="3790" y="2428"/>
              <a:ext cx="12" cy="0"/>
            </a:xfrm>
            <a:prstGeom prst="line">
              <a:avLst/>
            </a:prstGeom>
            <a:noFill/>
            <a:ln w="12700">
              <a:solidFill>
                <a:srgbClr val="000000"/>
              </a:solidFill>
              <a:round/>
              <a:headEnd/>
              <a:tailEnd/>
            </a:ln>
            <a:effectLst/>
          </p:spPr>
          <p:txBody>
            <a:bodyPr wrap="none" anchor="ctr"/>
            <a:lstStyle/>
            <a:p>
              <a:endParaRPr lang="en-US"/>
            </a:p>
          </p:txBody>
        </p:sp>
        <p:sp>
          <p:nvSpPr>
            <p:cNvPr id="1043500" name="Line 44"/>
            <p:cNvSpPr>
              <a:spLocks noChangeShapeType="1"/>
            </p:cNvSpPr>
            <p:nvPr/>
          </p:nvSpPr>
          <p:spPr bwMode="auto">
            <a:xfrm flipH="1">
              <a:off x="3790" y="2203"/>
              <a:ext cx="12" cy="0"/>
            </a:xfrm>
            <a:prstGeom prst="line">
              <a:avLst/>
            </a:prstGeom>
            <a:noFill/>
            <a:ln w="12700">
              <a:solidFill>
                <a:srgbClr val="000000"/>
              </a:solidFill>
              <a:round/>
              <a:headEnd/>
              <a:tailEnd/>
            </a:ln>
            <a:effectLst/>
          </p:spPr>
          <p:txBody>
            <a:bodyPr wrap="none" anchor="ctr"/>
            <a:lstStyle/>
            <a:p>
              <a:endParaRPr lang="en-US"/>
            </a:p>
          </p:txBody>
        </p:sp>
        <p:sp>
          <p:nvSpPr>
            <p:cNvPr id="1043501" name="Line 45"/>
            <p:cNvSpPr>
              <a:spLocks noChangeShapeType="1"/>
            </p:cNvSpPr>
            <p:nvPr/>
          </p:nvSpPr>
          <p:spPr bwMode="auto">
            <a:xfrm>
              <a:off x="3743" y="2241"/>
              <a:ext cx="0" cy="3"/>
            </a:xfrm>
            <a:prstGeom prst="line">
              <a:avLst/>
            </a:prstGeom>
            <a:noFill/>
            <a:ln w="12700">
              <a:solidFill>
                <a:srgbClr val="000000"/>
              </a:solidFill>
              <a:round/>
              <a:headEnd/>
              <a:tailEnd/>
            </a:ln>
            <a:effectLst/>
          </p:spPr>
          <p:txBody>
            <a:bodyPr wrap="none" anchor="ctr"/>
            <a:lstStyle/>
            <a:p>
              <a:endParaRPr lang="en-US"/>
            </a:p>
          </p:txBody>
        </p:sp>
        <p:sp>
          <p:nvSpPr>
            <p:cNvPr id="1043502" name="Line 46"/>
            <p:cNvSpPr>
              <a:spLocks noChangeShapeType="1"/>
            </p:cNvSpPr>
            <p:nvPr/>
          </p:nvSpPr>
          <p:spPr bwMode="auto">
            <a:xfrm>
              <a:off x="2255" y="2203"/>
              <a:ext cx="3" cy="0"/>
            </a:xfrm>
            <a:prstGeom prst="line">
              <a:avLst/>
            </a:prstGeom>
            <a:noFill/>
            <a:ln w="12700">
              <a:solidFill>
                <a:srgbClr val="000000"/>
              </a:solidFill>
              <a:round/>
              <a:headEnd/>
              <a:tailEnd/>
            </a:ln>
            <a:effectLst/>
          </p:spPr>
          <p:txBody>
            <a:bodyPr wrap="none" anchor="ctr"/>
            <a:lstStyle/>
            <a:p>
              <a:endParaRPr lang="en-US"/>
            </a:p>
          </p:txBody>
        </p:sp>
        <p:sp>
          <p:nvSpPr>
            <p:cNvPr id="1043503" name="Line 47"/>
            <p:cNvSpPr>
              <a:spLocks noChangeShapeType="1"/>
            </p:cNvSpPr>
            <p:nvPr/>
          </p:nvSpPr>
          <p:spPr bwMode="auto">
            <a:xfrm>
              <a:off x="2255" y="2428"/>
              <a:ext cx="3" cy="0"/>
            </a:xfrm>
            <a:prstGeom prst="line">
              <a:avLst/>
            </a:prstGeom>
            <a:noFill/>
            <a:ln w="12700">
              <a:solidFill>
                <a:srgbClr val="000000"/>
              </a:solidFill>
              <a:round/>
              <a:headEnd/>
              <a:tailEnd/>
            </a:ln>
            <a:effectLst/>
          </p:spPr>
          <p:txBody>
            <a:bodyPr wrap="none" anchor="ctr"/>
            <a:lstStyle/>
            <a:p>
              <a:endParaRPr lang="en-US"/>
            </a:p>
          </p:txBody>
        </p:sp>
        <p:sp>
          <p:nvSpPr>
            <p:cNvPr id="1043504" name="Line 48"/>
            <p:cNvSpPr>
              <a:spLocks noChangeShapeType="1"/>
            </p:cNvSpPr>
            <p:nvPr/>
          </p:nvSpPr>
          <p:spPr bwMode="auto">
            <a:xfrm>
              <a:off x="2262" y="2244"/>
              <a:ext cx="333" cy="0"/>
            </a:xfrm>
            <a:prstGeom prst="line">
              <a:avLst/>
            </a:prstGeom>
            <a:noFill/>
            <a:ln w="12700">
              <a:solidFill>
                <a:srgbClr val="000000"/>
              </a:solidFill>
              <a:round/>
              <a:headEnd/>
              <a:tailEnd/>
            </a:ln>
            <a:effectLst/>
          </p:spPr>
          <p:txBody>
            <a:bodyPr wrap="none" anchor="ctr"/>
            <a:lstStyle/>
            <a:p>
              <a:endParaRPr lang="en-US"/>
            </a:p>
          </p:txBody>
        </p:sp>
        <p:sp>
          <p:nvSpPr>
            <p:cNvPr id="1043505" name="Line 49"/>
            <p:cNvSpPr>
              <a:spLocks noChangeShapeType="1"/>
            </p:cNvSpPr>
            <p:nvPr/>
          </p:nvSpPr>
          <p:spPr bwMode="auto">
            <a:xfrm>
              <a:off x="2596" y="2241"/>
              <a:ext cx="0" cy="3"/>
            </a:xfrm>
            <a:prstGeom prst="line">
              <a:avLst/>
            </a:prstGeom>
            <a:noFill/>
            <a:ln w="12700">
              <a:solidFill>
                <a:srgbClr val="000000"/>
              </a:solidFill>
              <a:round/>
              <a:headEnd/>
              <a:tailEnd/>
            </a:ln>
            <a:effectLst/>
          </p:spPr>
          <p:txBody>
            <a:bodyPr wrap="none" anchor="ctr"/>
            <a:lstStyle/>
            <a:p>
              <a:endParaRPr lang="en-US"/>
            </a:p>
          </p:txBody>
        </p:sp>
        <p:sp>
          <p:nvSpPr>
            <p:cNvPr id="1043506" name="Line 50"/>
            <p:cNvSpPr>
              <a:spLocks noChangeShapeType="1"/>
            </p:cNvSpPr>
            <p:nvPr/>
          </p:nvSpPr>
          <p:spPr bwMode="auto">
            <a:xfrm flipV="1">
              <a:off x="2255" y="2197"/>
              <a:ext cx="0" cy="233"/>
            </a:xfrm>
            <a:prstGeom prst="line">
              <a:avLst/>
            </a:prstGeom>
            <a:noFill/>
            <a:ln w="12700">
              <a:solidFill>
                <a:srgbClr val="000000"/>
              </a:solidFill>
              <a:round/>
              <a:headEnd/>
              <a:tailEnd/>
            </a:ln>
            <a:effectLst/>
          </p:spPr>
          <p:txBody>
            <a:bodyPr wrap="none" anchor="ctr"/>
            <a:lstStyle/>
            <a:p>
              <a:endParaRPr lang="en-US"/>
            </a:p>
          </p:txBody>
        </p:sp>
        <p:sp>
          <p:nvSpPr>
            <p:cNvPr id="1043507" name="Line 51"/>
            <p:cNvSpPr>
              <a:spLocks noChangeShapeType="1"/>
            </p:cNvSpPr>
            <p:nvPr/>
          </p:nvSpPr>
          <p:spPr bwMode="auto">
            <a:xfrm flipV="1">
              <a:off x="2258" y="2197"/>
              <a:ext cx="0" cy="233"/>
            </a:xfrm>
            <a:prstGeom prst="line">
              <a:avLst/>
            </a:prstGeom>
            <a:noFill/>
            <a:ln w="12700">
              <a:solidFill>
                <a:srgbClr val="000000"/>
              </a:solidFill>
              <a:round/>
              <a:headEnd/>
              <a:tailEnd/>
            </a:ln>
            <a:effectLst/>
          </p:spPr>
          <p:txBody>
            <a:bodyPr wrap="none" anchor="ctr"/>
            <a:lstStyle/>
            <a:p>
              <a:endParaRPr lang="en-US"/>
            </a:p>
          </p:txBody>
        </p:sp>
        <p:sp>
          <p:nvSpPr>
            <p:cNvPr id="1043508" name="Line 52"/>
            <p:cNvSpPr>
              <a:spLocks noChangeShapeType="1"/>
            </p:cNvSpPr>
            <p:nvPr/>
          </p:nvSpPr>
          <p:spPr bwMode="auto">
            <a:xfrm>
              <a:off x="2262" y="2387"/>
              <a:ext cx="186" cy="0"/>
            </a:xfrm>
            <a:prstGeom prst="line">
              <a:avLst/>
            </a:prstGeom>
            <a:noFill/>
            <a:ln w="12700">
              <a:solidFill>
                <a:srgbClr val="000000"/>
              </a:solidFill>
              <a:round/>
              <a:headEnd/>
              <a:tailEnd/>
            </a:ln>
            <a:effectLst/>
          </p:spPr>
          <p:txBody>
            <a:bodyPr wrap="none" anchor="ctr"/>
            <a:lstStyle/>
            <a:p>
              <a:endParaRPr lang="en-US"/>
            </a:p>
          </p:txBody>
        </p:sp>
        <p:sp>
          <p:nvSpPr>
            <p:cNvPr id="1043509" name="Line 53"/>
            <p:cNvSpPr>
              <a:spLocks noChangeShapeType="1"/>
            </p:cNvSpPr>
            <p:nvPr/>
          </p:nvSpPr>
          <p:spPr bwMode="auto">
            <a:xfrm>
              <a:off x="2262" y="2391"/>
              <a:ext cx="186" cy="0"/>
            </a:xfrm>
            <a:prstGeom prst="line">
              <a:avLst/>
            </a:prstGeom>
            <a:noFill/>
            <a:ln w="12700">
              <a:solidFill>
                <a:srgbClr val="000000"/>
              </a:solidFill>
              <a:round/>
              <a:headEnd/>
              <a:tailEnd/>
            </a:ln>
            <a:effectLst/>
          </p:spPr>
          <p:txBody>
            <a:bodyPr wrap="none" anchor="ctr"/>
            <a:lstStyle/>
            <a:p>
              <a:endParaRPr lang="en-US"/>
            </a:p>
          </p:txBody>
        </p:sp>
        <p:sp>
          <p:nvSpPr>
            <p:cNvPr id="1043510" name="Line 54"/>
            <p:cNvSpPr>
              <a:spLocks noChangeShapeType="1"/>
            </p:cNvSpPr>
            <p:nvPr/>
          </p:nvSpPr>
          <p:spPr bwMode="auto">
            <a:xfrm>
              <a:off x="2262" y="2241"/>
              <a:ext cx="330" cy="0"/>
            </a:xfrm>
            <a:prstGeom prst="line">
              <a:avLst/>
            </a:prstGeom>
            <a:noFill/>
            <a:ln w="12700">
              <a:solidFill>
                <a:srgbClr val="000000"/>
              </a:solidFill>
              <a:round/>
              <a:headEnd/>
              <a:tailEnd/>
            </a:ln>
            <a:effectLst/>
          </p:spPr>
          <p:txBody>
            <a:bodyPr wrap="none" anchor="ctr"/>
            <a:lstStyle/>
            <a:p>
              <a:endParaRPr lang="en-US"/>
            </a:p>
          </p:txBody>
        </p:sp>
        <p:sp>
          <p:nvSpPr>
            <p:cNvPr id="1043511" name="Line 55"/>
            <p:cNvSpPr>
              <a:spLocks noChangeShapeType="1"/>
            </p:cNvSpPr>
            <p:nvPr/>
          </p:nvSpPr>
          <p:spPr bwMode="auto">
            <a:xfrm>
              <a:off x="2378" y="2213"/>
              <a:ext cx="149" cy="0"/>
            </a:xfrm>
            <a:prstGeom prst="line">
              <a:avLst/>
            </a:prstGeom>
            <a:noFill/>
            <a:ln w="12700">
              <a:solidFill>
                <a:srgbClr val="000000"/>
              </a:solidFill>
              <a:round/>
              <a:headEnd/>
              <a:tailEnd/>
            </a:ln>
            <a:effectLst/>
          </p:spPr>
          <p:txBody>
            <a:bodyPr wrap="none" anchor="ctr"/>
            <a:lstStyle/>
            <a:p>
              <a:endParaRPr lang="en-US"/>
            </a:p>
          </p:txBody>
        </p:sp>
        <p:sp>
          <p:nvSpPr>
            <p:cNvPr id="1043512" name="Line 56"/>
            <p:cNvSpPr>
              <a:spLocks noChangeShapeType="1"/>
            </p:cNvSpPr>
            <p:nvPr/>
          </p:nvSpPr>
          <p:spPr bwMode="auto">
            <a:xfrm>
              <a:off x="2374" y="2217"/>
              <a:ext cx="0" cy="20"/>
            </a:xfrm>
            <a:prstGeom prst="line">
              <a:avLst/>
            </a:prstGeom>
            <a:noFill/>
            <a:ln w="12700">
              <a:solidFill>
                <a:srgbClr val="000000"/>
              </a:solidFill>
              <a:round/>
              <a:headEnd/>
              <a:tailEnd/>
            </a:ln>
            <a:effectLst/>
          </p:spPr>
          <p:txBody>
            <a:bodyPr wrap="none" anchor="ctr"/>
            <a:lstStyle/>
            <a:p>
              <a:endParaRPr lang="en-US"/>
            </a:p>
          </p:txBody>
        </p:sp>
        <p:sp>
          <p:nvSpPr>
            <p:cNvPr id="1043513" name="Line 57"/>
            <p:cNvSpPr>
              <a:spLocks noChangeShapeType="1"/>
            </p:cNvSpPr>
            <p:nvPr/>
          </p:nvSpPr>
          <p:spPr bwMode="auto">
            <a:xfrm>
              <a:off x="2531" y="2217"/>
              <a:ext cx="0" cy="20"/>
            </a:xfrm>
            <a:prstGeom prst="line">
              <a:avLst/>
            </a:prstGeom>
            <a:noFill/>
            <a:ln w="12700">
              <a:solidFill>
                <a:srgbClr val="000000"/>
              </a:solidFill>
              <a:round/>
              <a:headEnd/>
              <a:tailEnd/>
            </a:ln>
            <a:effectLst/>
          </p:spPr>
          <p:txBody>
            <a:bodyPr wrap="none" anchor="ctr"/>
            <a:lstStyle/>
            <a:p>
              <a:endParaRPr lang="en-US"/>
            </a:p>
          </p:txBody>
        </p:sp>
        <p:sp>
          <p:nvSpPr>
            <p:cNvPr id="1043514" name="Line 58"/>
            <p:cNvSpPr>
              <a:spLocks noChangeShapeType="1"/>
            </p:cNvSpPr>
            <p:nvPr/>
          </p:nvSpPr>
          <p:spPr bwMode="auto">
            <a:xfrm>
              <a:off x="2306" y="2395"/>
              <a:ext cx="0" cy="500"/>
            </a:xfrm>
            <a:prstGeom prst="line">
              <a:avLst/>
            </a:prstGeom>
            <a:noFill/>
            <a:ln w="12700">
              <a:solidFill>
                <a:srgbClr val="000000"/>
              </a:solidFill>
              <a:round/>
              <a:headEnd/>
              <a:tailEnd/>
            </a:ln>
            <a:effectLst/>
          </p:spPr>
          <p:txBody>
            <a:bodyPr wrap="none" anchor="ctr"/>
            <a:lstStyle/>
            <a:p>
              <a:endParaRPr lang="en-US"/>
            </a:p>
          </p:txBody>
        </p:sp>
        <p:sp>
          <p:nvSpPr>
            <p:cNvPr id="1043515" name="Line 59"/>
            <p:cNvSpPr>
              <a:spLocks noChangeShapeType="1"/>
            </p:cNvSpPr>
            <p:nvPr/>
          </p:nvSpPr>
          <p:spPr bwMode="auto">
            <a:xfrm>
              <a:off x="2599" y="2248"/>
              <a:ext cx="0" cy="647"/>
            </a:xfrm>
            <a:prstGeom prst="line">
              <a:avLst/>
            </a:prstGeom>
            <a:noFill/>
            <a:ln w="12700">
              <a:solidFill>
                <a:srgbClr val="000000"/>
              </a:solidFill>
              <a:round/>
              <a:headEnd/>
              <a:tailEnd/>
            </a:ln>
            <a:effectLst/>
          </p:spPr>
          <p:txBody>
            <a:bodyPr wrap="none" anchor="ctr"/>
            <a:lstStyle/>
            <a:p>
              <a:endParaRPr lang="en-US"/>
            </a:p>
          </p:txBody>
        </p:sp>
        <p:sp>
          <p:nvSpPr>
            <p:cNvPr id="1043516" name="Line 60"/>
            <p:cNvSpPr>
              <a:spLocks noChangeShapeType="1"/>
            </p:cNvSpPr>
            <p:nvPr/>
          </p:nvSpPr>
          <p:spPr bwMode="auto">
            <a:xfrm>
              <a:off x="2310" y="2899"/>
              <a:ext cx="285" cy="0"/>
            </a:xfrm>
            <a:prstGeom prst="line">
              <a:avLst/>
            </a:prstGeom>
            <a:noFill/>
            <a:ln w="12700">
              <a:solidFill>
                <a:srgbClr val="000000"/>
              </a:solidFill>
              <a:round/>
              <a:headEnd/>
              <a:tailEnd/>
            </a:ln>
            <a:effectLst/>
          </p:spPr>
          <p:txBody>
            <a:bodyPr wrap="none" anchor="ctr"/>
            <a:lstStyle/>
            <a:p>
              <a:endParaRPr lang="en-US"/>
            </a:p>
          </p:txBody>
        </p:sp>
        <p:sp>
          <p:nvSpPr>
            <p:cNvPr id="1043517" name="Line 61"/>
            <p:cNvSpPr>
              <a:spLocks noChangeShapeType="1"/>
            </p:cNvSpPr>
            <p:nvPr/>
          </p:nvSpPr>
          <p:spPr bwMode="auto">
            <a:xfrm flipV="1">
              <a:off x="2452" y="2238"/>
              <a:ext cx="0" cy="663"/>
            </a:xfrm>
            <a:prstGeom prst="line">
              <a:avLst/>
            </a:prstGeom>
            <a:noFill/>
            <a:ln w="12700">
              <a:solidFill>
                <a:srgbClr val="000000"/>
              </a:solidFill>
              <a:round/>
              <a:headEnd/>
              <a:tailEnd/>
            </a:ln>
            <a:effectLst/>
          </p:spPr>
          <p:txBody>
            <a:bodyPr wrap="none" anchor="ctr"/>
            <a:lstStyle/>
            <a:p>
              <a:endParaRPr lang="en-US"/>
            </a:p>
          </p:txBody>
        </p:sp>
        <p:sp>
          <p:nvSpPr>
            <p:cNvPr id="1043518" name="Oval 62"/>
            <p:cNvSpPr>
              <a:spLocks noChangeArrowheads="1"/>
            </p:cNvSpPr>
            <p:nvPr/>
          </p:nvSpPr>
          <p:spPr bwMode="auto">
            <a:xfrm>
              <a:off x="3379" y="2713"/>
              <a:ext cx="11" cy="10"/>
            </a:xfrm>
            <a:prstGeom prst="ellipse">
              <a:avLst/>
            </a:prstGeom>
            <a:noFill/>
            <a:ln w="12700">
              <a:solidFill>
                <a:srgbClr val="000000"/>
              </a:solidFill>
              <a:round/>
              <a:headEnd/>
              <a:tailEnd/>
            </a:ln>
            <a:effectLst/>
          </p:spPr>
          <p:txBody>
            <a:bodyPr wrap="none" anchor="ctr"/>
            <a:lstStyle/>
            <a:p>
              <a:endParaRPr lang="en-US"/>
            </a:p>
          </p:txBody>
        </p:sp>
        <p:sp>
          <p:nvSpPr>
            <p:cNvPr id="1043519" name="Oval 63"/>
            <p:cNvSpPr>
              <a:spLocks noChangeArrowheads="1"/>
            </p:cNvSpPr>
            <p:nvPr/>
          </p:nvSpPr>
          <p:spPr bwMode="auto">
            <a:xfrm>
              <a:off x="3369" y="2702"/>
              <a:ext cx="32" cy="32"/>
            </a:xfrm>
            <a:prstGeom prst="ellipse">
              <a:avLst/>
            </a:prstGeom>
            <a:noFill/>
            <a:ln w="12700">
              <a:solidFill>
                <a:srgbClr val="000000"/>
              </a:solidFill>
              <a:round/>
              <a:headEnd/>
              <a:tailEnd/>
            </a:ln>
            <a:effectLst/>
          </p:spPr>
          <p:txBody>
            <a:bodyPr wrap="none" anchor="ctr"/>
            <a:lstStyle/>
            <a:p>
              <a:endParaRPr lang="en-US"/>
            </a:p>
          </p:txBody>
        </p:sp>
        <p:sp>
          <p:nvSpPr>
            <p:cNvPr id="1043520" name="Oval 64"/>
            <p:cNvSpPr>
              <a:spLocks noChangeArrowheads="1"/>
            </p:cNvSpPr>
            <p:nvPr/>
          </p:nvSpPr>
          <p:spPr bwMode="auto">
            <a:xfrm>
              <a:off x="2954" y="3006"/>
              <a:ext cx="134" cy="133"/>
            </a:xfrm>
            <a:prstGeom prst="ellipse">
              <a:avLst/>
            </a:prstGeom>
            <a:noFill/>
            <a:ln w="12700">
              <a:solidFill>
                <a:srgbClr val="000000"/>
              </a:solidFill>
              <a:round/>
              <a:headEnd/>
              <a:tailEnd/>
            </a:ln>
            <a:effectLst/>
          </p:spPr>
          <p:txBody>
            <a:bodyPr wrap="none" anchor="ctr"/>
            <a:lstStyle/>
            <a:p>
              <a:endParaRPr lang="en-US"/>
            </a:p>
          </p:txBody>
        </p:sp>
        <p:sp>
          <p:nvSpPr>
            <p:cNvPr id="1043521" name="Oval 65"/>
            <p:cNvSpPr>
              <a:spLocks noChangeArrowheads="1"/>
            </p:cNvSpPr>
            <p:nvPr/>
          </p:nvSpPr>
          <p:spPr bwMode="auto">
            <a:xfrm>
              <a:off x="2969" y="3020"/>
              <a:ext cx="105" cy="105"/>
            </a:xfrm>
            <a:prstGeom prst="ellipse">
              <a:avLst/>
            </a:prstGeom>
            <a:noFill/>
            <a:ln w="12700">
              <a:solidFill>
                <a:srgbClr val="000000"/>
              </a:solidFill>
              <a:round/>
              <a:headEnd/>
              <a:tailEnd/>
            </a:ln>
            <a:effectLst/>
          </p:spPr>
          <p:txBody>
            <a:bodyPr wrap="none" anchor="ctr"/>
            <a:lstStyle/>
            <a:p>
              <a:endParaRPr lang="en-US"/>
            </a:p>
          </p:txBody>
        </p:sp>
        <p:sp>
          <p:nvSpPr>
            <p:cNvPr id="1043522" name="Line 66"/>
            <p:cNvSpPr>
              <a:spLocks noChangeShapeType="1"/>
            </p:cNvSpPr>
            <p:nvPr/>
          </p:nvSpPr>
          <p:spPr bwMode="auto">
            <a:xfrm>
              <a:off x="3135" y="3430"/>
              <a:ext cx="0" cy="189"/>
            </a:xfrm>
            <a:prstGeom prst="line">
              <a:avLst/>
            </a:prstGeom>
            <a:noFill/>
            <a:ln w="12700">
              <a:solidFill>
                <a:srgbClr val="000000"/>
              </a:solidFill>
              <a:round/>
              <a:headEnd/>
              <a:tailEnd/>
            </a:ln>
            <a:effectLst/>
          </p:spPr>
          <p:txBody>
            <a:bodyPr wrap="none" anchor="ctr"/>
            <a:lstStyle/>
            <a:p>
              <a:endParaRPr lang="en-US"/>
            </a:p>
          </p:txBody>
        </p:sp>
        <p:sp>
          <p:nvSpPr>
            <p:cNvPr id="1043523" name="Line 67"/>
            <p:cNvSpPr>
              <a:spLocks noChangeShapeType="1"/>
            </p:cNvSpPr>
            <p:nvPr/>
          </p:nvSpPr>
          <p:spPr bwMode="auto">
            <a:xfrm flipH="1">
              <a:off x="2913" y="3623"/>
              <a:ext cx="226" cy="0"/>
            </a:xfrm>
            <a:prstGeom prst="line">
              <a:avLst/>
            </a:prstGeom>
            <a:noFill/>
            <a:ln w="12700">
              <a:solidFill>
                <a:srgbClr val="000000"/>
              </a:solidFill>
              <a:round/>
              <a:headEnd/>
              <a:tailEnd/>
            </a:ln>
            <a:effectLst/>
          </p:spPr>
          <p:txBody>
            <a:bodyPr wrap="none" anchor="ctr"/>
            <a:lstStyle/>
            <a:p>
              <a:endParaRPr lang="en-US"/>
            </a:p>
          </p:txBody>
        </p:sp>
        <p:sp>
          <p:nvSpPr>
            <p:cNvPr id="1043524" name="Line 68"/>
            <p:cNvSpPr>
              <a:spLocks noChangeShapeType="1"/>
            </p:cNvSpPr>
            <p:nvPr/>
          </p:nvSpPr>
          <p:spPr bwMode="auto">
            <a:xfrm flipV="1">
              <a:off x="2917" y="3420"/>
              <a:ext cx="0" cy="205"/>
            </a:xfrm>
            <a:prstGeom prst="line">
              <a:avLst/>
            </a:prstGeom>
            <a:noFill/>
            <a:ln w="12700">
              <a:solidFill>
                <a:srgbClr val="000000"/>
              </a:solidFill>
              <a:round/>
              <a:headEnd/>
              <a:tailEnd/>
            </a:ln>
            <a:effectLst/>
          </p:spPr>
          <p:txBody>
            <a:bodyPr wrap="none" anchor="ctr"/>
            <a:lstStyle/>
            <a:p>
              <a:endParaRPr lang="en-US"/>
            </a:p>
          </p:txBody>
        </p:sp>
        <p:sp>
          <p:nvSpPr>
            <p:cNvPr id="1043525" name="Line 69"/>
            <p:cNvSpPr>
              <a:spLocks noChangeShapeType="1"/>
            </p:cNvSpPr>
            <p:nvPr/>
          </p:nvSpPr>
          <p:spPr bwMode="auto">
            <a:xfrm flipH="1">
              <a:off x="2940" y="3651"/>
              <a:ext cx="172" cy="0"/>
            </a:xfrm>
            <a:prstGeom prst="line">
              <a:avLst/>
            </a:prstGeom>
            <a:noFill/>
            <a:ln w="12700">
              <a:solidFill>
                <a:srgbClr val="000000"/>
              </a:solidFill>
              <a:round/>
              <a:headEnd/>
              <a:tailEnd/>
            </a:ln>
            <a:effectLst/>
          </p:spPr>
          <p:txBody>
            <a:bodyPr wrap="none" anchor="ctr"/>
            <a:lstStyle/>
            <a:p>
              <a:endParaRPr lang="en-US"/>
            </a:p>
          </p:txBody>
        </p:sp>
        <p:sp>
          <p:nvSpPr>
            <p:cNvPr id="1043526" name="Line 70"/>
            <p:cNvSpPr>
              <a:spLocks noChangeShapeType="1"/>
            </p:cNvSpPr>
            <p:nvPr/>
          </p:nvSpPr>
          <p:spPr bwMode="auto">
            <a:xfrm flipH="1">
              <a:off x="2940" y="3678"/>
              <a:ext cx="172" cy="0"/>
            </a:xfrm>
            <a:prstGeom prst="line">
              <a:avLst/>
            </a:prstGeom>
            <a:noFill/>
            <a:ln w="12700">
              <a:solidFill>
                <a:srgbClr val="000000"/>
              </a:solidFill>
              <a:round/>
              <a:headEnd/>
              <a:tailEnd/>
            </a:ln>
            <a:effectLst/>
          </p:spPr>
          <p:txBody>
            <a:bodyPr wrap="none" anchor="ctr"/>
            <a:lstStyle/>
            <a:p>
              <a:endParaRPr lang="en-US"/>
            </a:p>
          </p:txBody>
        </p:sp>
        <p:sp>
          <p:nvSpPr>
            <p:cNvPr id="1043527" name="Line 71"/>
            <p:cNvSpPr>
              <a:spLocks noChangeShapeType="1"/>
            </p:cNvSpPr>
            <p:nvPr/>
          </p:nvSpPr>
          <p:spPr bwMode="auto">
            <a:xfrm>
              <a:off x="2921" y="3627"/>
              <a:ext cx="19" cy="20"/>
            </a:xfrm>
            <a:prstGeom prst="line">
              <a:avLst/>
            </a:prstGeom>
            <a:noFill/>
            <a:ln w="12700">
              <a:solidFill>
                <a:srgbClr val="000000"/>
              </a:solidFill>
              <a:round/>
              <a:headEnd/>
              <a:tailEnd/>
            </a:ln>
            <a:effectLst/>
          </p:spPr>
          <p:txBody>
            <a:bodyPr wrap="none" anchor="ctr"/>
            <a:lstStyle/>
            <a:p>
              <a:endParaRPr lang="en-US"/>
            </a:p>
          </p:txBody>
        </p:sp>
        <p:sp>
          <p:nvSpPr>
            <p:cNvPr id="1043528" name="Line 72"/>
            <p:cNvSpPr>
              <a:spLocks noChangeShapeType="1"/>
            </p:cNvSpPr>
            <p:nvPr/>
          </p:nvSpPr>
          <p:spPr bwMode="auto">
            <a:xfrm>
              <a:off x="2944" y="3655"/>
              <a:ext cx="0" cy="19"/>
            </a:xfrm>
            <a:prstGeom prst="line">
              <a:avLst/>
            </a:prstGeom>
            <a:noFill/>
            <a:ln w="12700">
              <a:solidFill>
                <a:srgbClr val="000000"/>
              </a:solidFill>
              <a:round/>
              <a:headEnd/>
              <a:tailEnd/>
            </a:ln>
            <a:effectLst/>
          </p:spPr>
          <p:txBody>
            <a:bodyPr wrap="none" anchor="ctr"/>
            <a:lstStyle/>
            <a:p>
              <a:endParaRPr lang="en-US"/>
            </a:p>
          </p:txBody>
        </p:sp>
        <p:sp>
          <p:nvSpPr>
            <p:cNvPr id="1043529" name="Line 73"/>
            <p:cNvSpPr>
              <a:spLocks noChangeShapeType="1"/>
            </p:cNvSpPr>
            <p:nvPr/>
          </p:nvSpPr>
          <p:spPr bwMode="auto">
            <a:xfrm flipH="1">
              <a:off x="3104" y="3627"/>
              <a:ext cx="35" cy="20"/>
            </a:xfrm>
            <a:prstGeom prst="line">
              <a:avLst/>
            </a:prstGeom>
            <a:noFill/>
            <a:ln w="12700">
              <a:solidFill>
                <a:srgbClr val="000000"/>
              </a:solidFill>
              <a:round/>
              <a:headEnd/>
              <a:tailEnd/>
            </a:ln>
            <a:effectLst/>
          </p:spPr>
          <p:txBody>
            <a:bodyPr wrap="none" anchor="ctr"/>
            <a:lstStyle/>
            <a:p>
              <a:endParaRPr lang="en-US"/>
            </a:p>
          </p:txBody>
        </p:sp>
        <p:sp>
          <p:nvSpPr>
            <p:cNvPr id="1043530" name="Line 74"/>
            <p:cNvSpPr>
              <a:spLocks noChangeShapeType="1"/>
            </p:cNvSpPr>
            <p:nvPr/>
          </p:nvSpPr>
          <p:spPr bwMode="auto">
            <a:xfrm>
              <a:off x="3108" y="3655"/>
              <a:ext cx="0" cy="19"/>
            </a:xfrm>
            <a:prstGeom prst="line">
              <a:avLst/>
            </a:prstGeom>
            <a:noFill/>
            <a:ln w="12700">
              <a:solidFill>
                <a:srgbClr val="000000"/>
              </a:solidFill>
              <a:round/>
              <a:headEnd/>
              <a:tailEnd/>
            </a:ln>
            <a:effectLst/>
          </p:spPr>
          <p:txBody>
            <a:bodyPr wrap="none" anchor="ctr"/>
            <a:lstStyle/>
            <a:p>
              <a:endParaRPr lang="en-US"/>
            </a:p>
          </p:txBody>
        </p:sp>
        <p:sp>
          <p:nvSpPr>
            <p:cNvPr id="1043531" name="Line 75"/>
            <p:cNvSpPr>
              <a:spLocks noChangeShapeType="1"/>
            </p:cNvSpPr>
            <p:nvPr/>
          </p:nvSpPr>
          <p:spPr bwMode="auto">
            <a:xfrm flipH="1">
              <a:off x="1822" y="2559"/>
              <a:ext cx="36" cy="0"/>
            </a:xfrm>
            <a:prstGeom prst="line">
              <a:avLst/>
            </a:prstGeom>
            <a:noFill/>
            <a:ln w="12700">
              <a:solidFill>
                <a:srgbClr val="000000"/>
              </a:solidFill>
              <a:round/>
              <a:headEnd/>
              <a:tailEnd/>
            </a:ln>
            <a:effectLst/>
          </p:spPr>
          <p:txBody>
            <a:bodyPr wrap="none" anchor="ctr"/>
            <a:lstStyle/>
            <a:p>
              <a:endParaRPr lang="en-US"/>
            </a:p>
          </p:txBody>
        </p:sp>
        <p:sp>
          <p:nvSpPr>
            <p:cNvPr id="1043532" name="Line 76"/>
            <p:cNvSpPr>
              <a:spLocks noChangeShapeType="1"/>
            </p:cNvSpPr>
            <p:nvPr/>
          </p:nvSpPr>
          <p:spPr bwMode="auto">
            <a:xfrm flipH="1" flipV="1">
              <a:off x="1848" y="2555"/>
              <a:ext cx="35" cy="36"/>
            </a:xfrm>
            <a:prstGeom prst="line">
              <a:avLst/>
            </a:prstGeom>
            <a:noFill/>
            <a:ln w="12700">
              <a:solidFill>
                <a:srgbClr val="000000"/>
              </a:solidFill>
              <a:round/>
              <a:headEnd/>
              <a:tailEnd/>
            </a:ln>
            <a:effectLst/>
          </p:spPr>
          <p:txBody>
            <a:bodyPr wrap="none" anchor="ctr"/>
            <a:lstStyle/>
            <a:p>
              <a:endParaRPr lang="en-US"/>
            </a:p>
          </p:txBody>
        </p:sp>
        <p:sp>
          <p:nvSpPr>
            <p:cNvPr id="1043533" name="Line 77"/>
            <p:cNvSpPr>
              <a:spLocks noChangeShapeType="1"/>
            </p:cNvSpPr>
            <p:nvPr/>
          </p:nvSpPr>
          <p:spPr bwMode="auto">
            <a:xfrm flipH="1">
              <a:off x="1822" y="2396"/>
              <a:ext cx="36" cy="0"/>
            </a:xfrm>
            <a:prstGeom prst="line">
              <a:avLst/>
            </a:prstGeom>
            <a:noFill/>
            <a:ln w="12700">
              <a:solidFill>
                <a:srgbClr val="000000"/>
              </a:solidFill>
              <a:round/>
              <a:headEnd/>
              <a:tailEnd/>
            </a:ln>
            <a:effectLst/>
          </p:spPr>
          <p:txBody>
            <a:bodyPr wrap="none" anchor="ctr"/>
            <a:lstStyle/>
            <a:p>
              <a:endParaRPr lang="en-US"/>
            </a:p>
          </p:txBody>
        </p:sp>
        <p:sp>
          <p:nvSpPr>
            <p:cNvPr id="1043534" name="Line 78"/>
            <p:cNvSpPr>
              <a:spLocks noChangeShapeType="1"/>
            </p:cNvSpPr>
            <p:nvPr/>
          </p:nvSpPr>
          <p:spPr bwMode="auto">
            <a:xfrm flipH="1">
              <a:off x="1850" y="2373"/>
              <a:ext cx="35" cy="19"/>
            </a:xfrm>
            <a:prstGeom prst="line">
              <a:avLst/>
            </a:prstGeom>
            <a:noFill/>
            <a:ln w="12700">
              <a:solidFill>
                <a:srgbClr val="000000"/>
              </a:solidFill>
              <a:round/>
              <a:headEnd/>
              <a:tailEnd/>
            </a:ln>
            <a:effectLst/>
          </p:spPr>
          <p:txBody>
            <a:bodyPr wrap="none" anchor="ctr"/>
            <a:lstStyle/>
            <a:p>
              <a:endParaRPr lang="en-US"/>
            </a:p>
          </p:txBody>
        </p:sp>
        <p:sp>
          <p:nvSpPr>
            <p:cNvPr id="1043535" name="Line 79"/>
            <p:cNvSpPr>
              <a:spLocks noChangeShapeType="1"/>
            </p:cNvSpPr>
            <p:nvPr/>
          </p:nvSpPr>
          <p:spPr bwMode="auto">
            <a:xfrm flipV="1">
              <a:off x="1826" y="2390"/>
              <a:ext cx="0" cy="171"/>
            </a:xfrm>
            <a:prstGeom prst="line">
              <a:avLst/>
            </a:prstGeom>
            <a:noFill/>
            <a:ln w="12700">
              <a:solidFill>
                <a:srgbClr val="000000"/>
              </a:solidFill>
              <a:round/>
              <a:headEnd/>
              <a:tailEnd/>
            </a:ln>
            <a:effectLst/>
          </p:spPr>
          <p:txBody>
            <a:bodyPr wrap="none" anchor="ctr"/>
            <a:lstStyle/>
            <a:p>
              <a:endParaRPr lang="en-US"/>
            </a:p>
          </p:txBody>
        </p:sp>
        <p:sp>
          <p:nvSpPr>
            <p:cNvPr id="1043536" name="Line 80"/>
            <p:cNvSpPr>
              <a:spLocks noChangeShapeType="1"/>
            </p:cNvSpPr>
            <p:nvPr/>
          </p:nvSpPr>
          <p:spPr bwMode="auto">
            <a:xfrm flipV="1">
              <a:off x="1854" y="2390"/>
              <a:ext cx="0" cy="171"/>
            </a:xfrm>
            <a:prstGeom prst="line">
              <a:avLst/>
            </a:prstGeom>
            <a:noFill/>
            <a:ln w="12700">
              <a:solidFill>
                <a:srgbClr val="000000"/>
              </a:solidFill>
              <a:round/>
              <a:headEnd/>
              <a:tailEnd/>
            </a:ln>
            <a:effectLst/>
          </p:spPr>
          <p:txBody>
            <a:bodyPr wrap="none" anchor="ctr"/>
            <a:lstStyle/>
            <a:p>
              <a:endParaRPr lang="en-US"/>
            </a:p>
          </p:txBody>
        </p:sp>
        <p:sp>
          <p:nvSpPr>
            <p:cNvPr id="1043537" name="Line 81"/>
            <p:cNvSpPr>
              <a:spLocks noChangeShapeType="1"/>
            </p:cNvSpPr>
            <p:nvPr/>
          </p:nvSpPr>
          <p:spPr bwMode="auto">
            <a:xfrm>
              <a:off x="1885" y="2369"/>
              <a:ext cx="107" cy="0"/>
            </a:xfrm>
            <a:prstGeom prst="line">
              <a:avLst/>
            </a:prstGeom>
            <a:noFill/>
            <a:ln w="12700">
              <a:solidFill>
                <a:srgbClr val="000000"/>
              </a:solidFill>
              <a:round/>
              <a:headEnd/>
              <a:tailEnd/>
            </a:ln>
            <a:effectLst/>
          </p:spPr>
          <p:txBody>
            <a:bodyPr wrap="none" anchor="ctr"/>
            <a:lstStyle/>
            <a:p>
              <a:endParaRPr lang="en-US"/>
            </a:p>
          </p:txBody>
        </p:sp>
        <p:sp>
          <p:nvSpPr>
            <p:cNvPr id="1043538" name="Line 82"/>
            <p:cNvSpPr>
              <a:spLocks noChangeShapeType="1"/>
            </p:cNvSpPr>
            <p:nvPr/>
          </p:nvSpPr>
          <p:spPr bwMode="auto">
            <a:xfrm flipV="1">
              <a:off x="1881" y="2365"/>
              <a:ext cx="0" cy="226"/>
            </a:xfrm>
            <a:prstGeom prst="line">
              <a:avLst/>
            </a:prstGeom>
            <a:noFill/>
            <a:ln w="12700">
              <a:solidFill>
                <a:srgbClr val="000000"/>
              </a:solidFill>
              <a:round/>
              <a:headEnd/>
              <a:tailEnd/>
            </a:ln>
            <a:effectLst/>
          </p:spPr>
          <p:txBody>
            <a:bodyPr wrap="none" anchor="ctr"/>
            <a:lstStyle/>
            <a:p>
              <a:endParaRPr lang="en-US"/>
            </a:p>
          </p:txBody>
        </p:sp>
        <p:sp>
          <p:nvSpPr>
            <p:cNvPr id="1043539" name="Line 83"/>
            <p:cNvSpPr>
              <a:spLocks noChangeShapeType="1"/>
            </p:cNvSpPr>
            <p:nvPr/>
          </p:nvSpPr>
          <p:spPr bwMode="auto">
            <a:xfrm flipH="1">
              <a:off x="1877" y="2587"/>
              <a:ext cx="123" cy="0"/>
            </a:xfrm>
            <a:prstGeom prst="line">
              <a:avLst/>
            </a:prstGeom>
            <a:noFill/>
            <a:ln w="12700">
              <a:solidFill>
                <a:srgbClr val="000000"/>
              </a:solidFill>
              <a:round/>
              <a:headEnd/>
              <a:tailEnd/>
            </a:ln>
            <a:effectLst/>
          </p:spPr>
          <p:txBody>
            <a:bodyPr wrap="none" anchor="ctr"/>
            <a:lstStyle/>
            <a:p>
              <a:endParaRPr lang="en-US"/>
            </a:p>
          </p:txBody>
        </p:sp>
        <p:sp>
          <p:nvSpPr>
            <p:cNvPr id="1043540" name="Line 84"/>
            <p:cNvSpPr>
              <a:spLocks noChangeShapeType="1"/>
            </p:cNvSpPr>
            <p:nvPr/>
          </p:nvSpPr>
          <p:spPr bwMode="auto">
            <a:xfrm flipV="1">
              <a:off x="3162" y="1217"/>
              <a:ext cx="0" cy="35"/>
            </a:xfrm>
            <a:prstGeom prst="line">
              <a:avLst/>
            </a:prstGeom>
            <a:noFill/>
            <a:ln w="12700">
              <a:solidFill>
                <a:srgbClr val="000000"/>
              </a:solidFill>
              <a:round/>
              <a:headEnd/>
              <a:tailEnd/>
            </a:ln>
            <a:effectLst/>
          </p:spPr>
          <p:txBody>
            <a:bodyPr wrap="none" anchor="ctr"/>
            <a:lstStyle/>
            <a:p>
              <a:endParaRPr lang="en-US"/>
            </a:p>
          </p:txBody>
        </p:sp>
        <p:sp>
          <p:nvSpPr>
            <p:cNvPr id="1043541" name="Line 85"/>
            <p:cNvSpPr>
              <a:spLocks noChangeShapeType="1"/>
            </p:cNvSpPr>
            <p:nvPr/>
          </p:nvSpPr>
          <p:spPr bwMode="auto">
            <a:xfrm flipH="1" flipV="1">
              <a:off x="3158" y="1246"/>
              <a:ext cx="36" cy="36"/>
            </a:xfrm>
            <a:prstGeom prst="line">
              <a:avLst/>
            </a:prstGeom>
            <a:noFill/>
            <a:ln w="12700">
              <a:solidFill>
                <a:srgbClr val="000000"/>
              </a:solidFill>
              <a:round/>
              <a:headEnd/>
              <a:tailEnd/>
            </a:ln>
            <a:effectLst/>
          </p:spPr>
          <p:txBody>
            <a:bodyPr wrap="none" anchor="ctr"/>
            <a:lstStyle/>
            <a:p>
              <a:endParaRPr lang="en-US"/>
            </a:p>
          </p:txBody>
        </p:sp>
        <p:sp>
          <p:nvSpPr>
            <p:cNvPr id="1043542" name="Line 86"/>
            <p:cNvSpPr>
              <a:spLocks noChangeShapeType="1"/>
            </p:cNvSpPr>
            <p:nvPr/>
          </p:nvSpPr>
          <p:spPr bwMode="auto">
            <a:xfrm flipV="1">
              <a:off x="2890" y="1217"/>
              <a:ext cx="0" cy="35"/>
            </a:xfrm>
            <a:prstGeom prst="line">
              <a:avLst/>
            </a:prstGeom>
            <a:noFill/>
            <a:ln w="12700">
              <a:solidFill>
                <a:srgbClr val="000000"/>
              </a:solidFill>
              <a:round/>
              <a:headEnd/>
              <a:tailEnd/>
            </a:ln>
            <a:effectLst/>
          </p:spPr>
          <p:txBody>
            <a:bodyPr wrap="none" anchor="ctr"/>
            <a:lstStyle/>
            <a:p>
              <a:endParaRPr lang="en-US"/>
            </a:p>
          </p:txBody>
        </p:sp>
        <p:sp>
          <p:nvSpPr>
            <p:cNvPr id="1043543" name="Line 87"/>
            <p:cNvSpPr>
              <a:spLocks noChangeShapeType="1"/>
            </p:cNvSpPr>
            <p:nvPr/>
          </p:nvSpPr>
          <p:spPr bwMode="auto">
            <a:xfrm flipV="1">
              <a:off x="2865" y="1246"/>
              <a:ext cx="19" cy="36"/>
            </a:xfrm>
            <a:prstGeom prst="line">
              <a:avLst/>
            </a:prstGeom>
            <a:noFill/>
            <a:ln w="12700">
              <a:solidFill>
                <a:srgbClr val="000000"/>
              </a:solidFill>
              <a:round/>
              <a:headEnd/>
              <a:tailEnd/>
            </a:ln>
            <a:effectLst/>
          </p:spPr>
          <p:txBody>
            <a:bodyPr wrap="none" anchor="ctr"/>
            <a:lstStyle/>
            <a:p>
              <a:endParaRPr lang="en-US"/>
            </a:p>
          </p:txBody>
        </p:sp>
        <p:sp>
          <p:nvSpPr>
            <p:cNvPr id="1043544" name="Line 88"/>
            <p:cNvSpPr>
              <a:spLocks noChangeShapeType="1"/>
            </p:cNvSpPr>
            <p:nvPr/>
          </p:nvSpPr>
          <p:spPr bwMode="auto">
            <a:xfrm flipH="1">
              <a:off x="2886" y="1223"/>
              <a:ext cx="280" cy="0"/>
            </a:xfrm>
            <a:prstGeom prst="line">
              <a:avLst/>
            </a:prstGeom>
            <a:noFill/>
            <a:ln w="12700">
              <a:solidFill>
                <a:srgbClr val="000000"/>
              </a:solidFill>
              <a:round/>
              <a:headEnd/>
              <a:tailEnd/>
            </a:ln>
            <a:effectLst/>
          </p:spPr>
          <p:txBody>
            <a:bodyPr wrap="none" anchor="ctr"/>
            <a:lstStyle/>
            <a:p>
              <a:endParaRPr lang="en-US"/>
            </a:p>
          </p:txBody>
        </p:sp>
        <p:sp>
          <p:nvSpPr>
            <p:cNvPr id="1043545" name="Line 89"/>
            <p:cNvSpPr>
              <a:spLocks noChangeShapeType="1"/>
            </p:cNvSpPr>
            <p:nvPr/>
          </p:nvSpPr>
          <p:spPr bwMode="auto">
            <a:xfrm flipH="1">
              <a:off x="2886" y="1250"/>
              <a:ext cx="280" cy="0"/>
            </a:xfrm>
            <a:prstGeom prst="line">
              <a:avLst/>
            </a:prstGeom>
            <a:noFill/>
            <a:ln w="12700">
              <a:solidFill>
                <a:srgbClr val="000000"/>
              </a:solidFill>
              <a:round/>
              <a:headEnd/>
              <a:tailEnd/>
            </a:ln>
            <a:effectLst/>
          </p:spPr>
          <p:txBody>
            <a:bodyPr wrap="none" anchor="ctr"/>
            <a:lstStyle/>
            <a:p>
              <a:endParaRPr lang="en-US"/>
            </a:p>
          </p:txBody>
        </p:sp>
        <p:sp>
          <p:nvSpPr>
            <p:cNvPr id="1043546" name="Line 90"/>
            <p:cNvSpPr>
              <a:spLocks noChangeShapeType="1"/>
            </p:cNvSpPr>
            <p:nvPr/>
          </p:nvSpPr>
          <p:spPr bwMode="auto">
            <a:xfrm>
              <a:off x="2863" y="1282"/>
              <a:ext cx="0" cy="168"/>
            </a:xfrm>
            <a:prstGeom prst="line">
              <a:avLst/>
            </a:prstGeom>
            <a:noFill/>
            <a:ln w="12700">
              <a:solidFill>
                <a:srgbClr val="000000"/>
              </a:solidFill>
              <a:round/>
              <a:headEnd/>
              <a:tailEnd/>
            </a:ln>
            <a:effectLst/>
          </p:spPr>
          <p:txBody>
            <a:bodyPr wrap="none" anchor="ctr"/>
            <a:lstStyle/>
            <a:p>
              <a:endParaRPr lang="en-US"/>
            </a:p>
          </p:txBody>
        </p:sp>
        <p:sp>
          <p:nvSpPr>
            <p:cNvPr id="1043547" name="Line 91"/>
            <p:cNvSpPr>
              <a:spLocks noChangeShapeType="1"/>
            </p:cNvSpPr>
            <p:nvPr/>
          </p:nvSpPr>
          <p:spPr bwMode="auto">
            <a:xfrm flipH="1">
              <a:off x="2859" y="1278"/>
              <a:ext cx="335" cy="0"/>
            </a:xfrm>
            <a:prstGeom prst="line">
              <a:avLst/>
            </a:prstGeom>
            <a:noFill/>
            <a:ln w="12700">
              <a:solidFill>
                <a:srgbClr val="000000"/>
              </a:solidFill>
              <a:round/>
              <a:headEnd/>
              <a:tailEnd/>
            </a:ln>
            <a:effectLst/>
          </p:spPr>
          <p:txBody>
            <a:bodyPr wrap="none" anchor="ctr"/>
            <a:lstStyle/>
            <a:p>
              <a:endParaRPr lang="en-US"/>
            </a:p>
          </p:txBody>
        </p:sp>
        <p:sp>
          <p:nvSpPr>
            <p:cNvPr id="1043548" name="Line 92"/>
            <p:cNvSpPr>
              <a:spLocks noChangeShapeType="1"/>
            </p:cNvSpPr>
            <p:nvPr/>
          </p:nvSpPr>
          <p:spPr bwMode="auto">
            <a:xfrm flipV="1">
              <a:off x="3190" y="1274"/>
              <a:ext cx="0" cy="184"/>
            </a:xfrm>
            <a:prstGeom prst="line">
              <a:avLst/>
            </a:prstGeom>
            <a:noFill/>
            <a:ln w="12700">
              <a:solidFill>
                <a:srgbClr val="000000"/>
              </a:solidFill>
              <a:round/>
              <a:headEnd/>
              <a:tailEnd/>
            </a:ln>
            <a:effectLst/>
          </p:spPr>
          <p:txBody>
            <a:bodyPr wrap="none" anchor="ctr"/>
            <a:lstStyle/>
            <a:p>
              <a:endParaRPr lang="en-US"/>
            </a:p>
          </p:txBody>
        </p:sp>
        <p:sp>
          <p:nvSpPr>
            <p:cNvPr id="1043549" name="Line 93"/>
            <p:cNvSpPr>
              <a:spLocks noChangeShapeType="1"/>
            </p:cNvSpPr>
            <p:nvPr/>
          </p:nvSpPr>
          <p:spPr bwMode="auto">
            <a:xfrm>
              <a:off x="4060" y="2587"/>
              <a:ext cx="107" cy="0"/>
            </a:xfrm>
            <a:prstGeom prst="line">
              <a:avLst/>
            </a:prstGeom>
            <a:noFill/>
            <a:ln w="12700">
              <a:solidFill>
                <a:srgbClr val="000000"/>
              </a:solidFill>
              <a:round/>
              <a:headEnd/>
              <a:tailEnd/>
            </a:ln>
            <a:effectLst/>
          </p:spPr>
          <p:txBody>
            <a:bodyPr wrap="none" anchor="ctr"/>
            <a:lstStyle/>
            <a:p>
              <a:endParaRPr lang="en-US"/>
            </a:p>
          </p:txBody>
        </p:sp>
        <p:sp>
          <p:nvSpPr>
            <p:cNvPr id="1043550" name="Line 94"/>
            <p:cNvSpPr>
              <a:spLocks noChangeShapeType="1"/>
            </p:cNvSpPr>
            <p:nvPr/>
          </p:nvSpPr>
          <p:spPr bwMode="auto">
            <a:xfrm flipV="1">
              <a:off x="4171" y="2365"/>
              <a:ext cx="0" cy="226"/>
            </a:xfrm>
            <a:prstGeom prst="line">
              <a:avLst/>
            </a:prstGeom>
            <a:noFill/>
            <a:ln w="12700">
              <a:solidFill>
                <a:srgbClr val="000000"/>
              </a:solidFill>
              <a:round/>
              <a:headEnd/>
              <a:tailEnd/>
            </a:ln>
            <a:effectLst/>
          </p:spPr>
          <p:txBody>
            <a:bodyPr wrap="none" anchor="ctr"/>
            <a:lstStyle/>
            <a:p>
              <a:endParaRPr lang="en-US"/>
            </a:p>
          </p:txBody>
        </p:sp>
        <p:sp>
          <p:nvSpPr>
            <p:cNvPr id="1043551" name="Line 95"/>
            <p:cNvSpPr>
              <a:spLocks noChangeShapeType="1"/>
            </p:cNvSpPr>
            <p:nvPr/>
          </p:nvSpPr>
          <p:spPr bwMode="auto">
            <a:xfrm flipH="1">
              <a:off x="4052" y="2369"/>
              <a:ext cx="123" cy="0"/>
            </a:xfrm>
            <a:prstGeom prst="line">
              <a:avLst/>
            </a:prstGeom>
            <a:noFill/>
            <a:ln w="12700">
              <a:solidFill>
                <a:srgbClr val="000000"/>
              </a:solidFill>
              <a:round/>
              <a:headEnd/>
              <a:tailEnd/>
            </a:ln>
            <a:effectLst/>
          </p:spPr>
          <p:txBody>
            <a:bodyPr wrap="none" anchor="ctr"/>
            <a:lstStyle/>
            <a:p>
              <a:endParaRPr lang="en-US"/>
            </a:p>
          </p:txBody>
        </p:sp>
        <p:sp>
          <p:nvSpPr>
            <p:cNvPr id="1043552" name="Line 96"/>
            <p:cNvSpPr>
              <a:spLocks noChangeShapeType="1"/>
            </p:cNvSpPr>
            <p:nvPr/>
          </p:nvSpPr>
          <p:spPr bwMode="auto">
            <a:xfrm flipV="1">
              <a:off x="4199" y="2390"/>
              <a:ext cx="0" cy="171"/>
            </a:xfrm>
            <a:prstGeom prst="line">
              <a:avLst/>
            </a:prstGeom>
            <a:noFill/>
            <a:ln w="12700">
              <a:solidFill>
                <a:srgbClr val="000000"/>
              </a:solidFill>
              <a:round/>
              <a:headEnd/>
              <a:tailEnd/>
            </a:ln>
            <a:effectLst/>
          </p:spPr>
          <p:txBody>
            <a:bodyPr wrap="none" anchor="ctr"/>
            <a:lstStyle/>
            <a:p>
              <a:endParaRPr lang="en-US"/>
            </a:p>
          </p:txBody>
        </p:sp>
        <p:sp>
          <p:nvSpPr>
            <p:cNvPr id="1043553" name="Line 97"/>
            <p:cNvSpPr>
              <a:spLocks noChangeShapeType="1"/>
            </p:cNvSpPr>
            <p:nvPr/>
          </p:nvSpPr>
          <p:spPr bwMode="auto">
            <a:xfrm flipV="1">
              <a:off x="4226" y="2390"/>
              <a:ext cx="0" cy="171"/>
            </a:xfrm>
            <a:prstGeom prst="line">
              <a:avLst/>
            </a:prstGeom>
            <a:noFill/>
            <a:ln w="12700">
              <a:solidFill>
                <a:srgbClr val="000000"/>
              </a:solidFill>
              <a:round/>
              <a:headEnd/>
              <a:tailEnd/>
            </a:ln>
            <a:effectLst/>
          </p:spPr>
          <p:txBody>
            <a:bodyPr wrap="none" anchor="ctr"/>
            <a:lstStyle/>
            <a:p>
              <a:endParaRPr lang="en-US"/>
            </a:p>
          </p:txBody>
        </p:sp>
        <p:sp>
          <p:nvSpPr>
            <p:cNvPr id="1043554" name="Line 98"/>
            <p:cNvSpPr>
              <a:spLocks noChangeShapeType="1"/>
            </p:cNvSpPr>
            <p:nvPr/>
          </p:nvSpPr>
          <p:spPr bwMode="auto">
            <a:xfrm>
              <a:off x="4175" y="2373"/>
              <a:ext cx="20" cy="19"/>
            </a:xfrm>
            <a:prstGeom prst="line">
              <a:avLst/>
            </a:prstGeom>
            <a:noFill/>
            <a:ln w="12700">
              <a:solidFill>
                <a:srgbClr val="000000"/>
              </a:solidFill>
              <a:round/>
              <a:headEnd/>
              <a:tailEnd/>
            </a:ln>
            <a:effectLst/>
          </p:spPr>
          <p:txBody>
            <a:bodyPr wrap="none" anchor="ctr"/>
            <a:lstStyle/>
            <a:p>
              <a:endParaRPr lang="en-US"/>
            </a:p>
          </p:txBody>
        </p:sp>
        <p:sp>
          <p:nvSpPr>
            <p:cNvPr id="1043555" name="Line 99"/>
            <p:cNvSpPr>
              <a:spLocks noChangeShapeType="1"/>
            </p:cNvSpPr>
            <p:nvPr/>
          </p:nvSpPr>
          <p:spPr bwMode="auto">
            <a:xfrm>
              <a:off x="4203" y="2396"/>
              <a:ext cx="19" cy="0"/>
            </a:xfrm>
            <a:prstGeom prst="line">
              <a:avLst/>
            </a:prstGeom>
            <a:noFill/>
            <a:ln w="12700">
              <a:solidFill>
                <a:srgbClr val="000000"/>
              </a:solidFill>
              <a:round/>
              <a:headEnd/>
              <a:tailEnd/>
            </a:ln>
            <a:effectLst/>
          </p:spPr>
          <p:txBody>
            <a:bodyPr wrap="none" anchor="ctr"/>
            <a:lstStyle/>
            <a:p>
              <a:endParaRPr lang="en-US"/>
            </a:p>
          </p:txBody>
        </p:sp>
        <p:sp>
          <p:nvSpPr>
            <p:cNvPr id="1043556" name="Line 100"/>
            <p:cNvSpPr>
              <a:spLocks noChangeShapeType="1"/>
            </p:cNvSpPr>
            <p:nvPr/>
          </p:nvSpPr>
          <p:spPr bwMode="auto">
            <a:xfrm flipV="1">
              <a:off x="4175" y="2555"/>
              <a:ext cx="20" cy="36"/>
            </a:xfrm>
            <a:prstGeom prst="line">
              <a:avLst/>
            </a:prstGeom>
            <a:noFill/>
            <a:ln w="12700">
              <a:solidFill>
                <a:srgbClr val="000000"/>
              </a:solidFill>
              <a:round/>
              <a:headEnd/>
              <a:tailEnd/>
            </a:ln>
            <a:effectLst/>
          </p:spPr>
          <p:txBody>
            <a:bodyPr wrap="none" anchor="ctr"/>
            <a:lstStyle/>
            <a:p>
              <a:endParaRPr lang="en-US"/>
            </a:p>
          </p:txBody>
        </p:sp>
        <p:sp>
          <p:nvSpPr>
            <p:cNvPr id="1043557" name="Line 101"/>
            <p:cNvSpPr>
              <a:spLocks noChangeShapeType="1"/>
            </p:cNvSpPr>
            <p:nvPr/>
          </p:nvSpPr>
          <p:spPr bwMode="auto">
            <a:xfrm>
              <a:off x="4203" y="2559"/>
              <a:ext cx="19" cy="0"/>
            </a:xfrm>
            <a:prstGeom prst="line">
              <a:avLst/>
            </a:prstGeom>
            <a:noFill/>
            <a:ln w="12700">
              <a:solidFill>
                <a:srgbClr val="000000"/>
              </a:solidFill>
              <a:round/>
              <a:headEnd/>
              <a:tailEnd/>
            </a:ln>
            <a:effectLst/>
          </p:spPr>
          <p:txBody>
            <a:bodyPr wrap="none" anchor="ctr"/>
            <a:lstStyle/>
            <a:p>
              <a:endParaRPr lang="en-US"/>
            </a:p>
          </p:txBody>
        </p:sp>
        <p:sp>
          <p:nvSpPr>
            <p:cNvPr id="1043558" name="Rectangle 102"/>
            <p:cNvSpPr>
              <a:spLocks noChangeArrowheads="1"/>
            </p:cNvSpPr>
            <p:nvPr/>
          </p:nvSpPr>
          <p:spPr bwMode="auto">
            <a:xfrm>
              <a:off x="1581" y="911"/>
              <a:ext cx="1138" cy="224"/>
            </a:xfrm>
            <a:prstGeom prst="rect">
              <a:avLst/>
            </a:prstGeom>
            <a:noFill/>
            <a:ln w="12700">
              <a:noFill/>
              <a:miter lim="800000"/>
              <a:headEnd/>
              <a:tailEnd/>
            </a:ln>
            <a:effectLst/>
          </p:spPr>
          <p:txBody>
            <a:bodyPr lIns="90488" tIns="44450" rIns="90488" bIns="44450">
              <a:spAutoFit/>
            </a:bodyPr>
            <a:lstStyle/>
            <a:p>
              <a:r>
                <a:rPr lang="en-US" sz="1600">
                  <a:solidFill>
                    <a:srgbClr val="000000"/>
                  </a:solidFill>
                </a:rPr>
                <a:t>STEAM OUTLET</a:t>
              </a:r>
            </a:p>
          </p:txBody>
        </p:sp>
        <p:sp>
          <p:nvSpPr>
            <p:cNvPr id="1043559" name="Rectangle 103"/>
            <p:cNvSpPr>
              <a:spLocks noChangeArrowheads="1"/>
            </p:cNvSpPr>
            <p:nvPr/>
          </p:nvSpPr>
          <p:spPr bwMode="auto">
            <a:xfrm>
              <a:off x="170" y="3070"/>
              <a:ext cx="1685" cy="223"/>
            </a:xfrm>
            <a:prstGeom prst="rect">
              <a:avLst/>
            </a:prstGeom>
            <a:noFill/>
            <a:ln w="12700">
              <a:noFill/>
              <a:miter lim="800000"/>
              <a:headEnd/>
              <a:tailEnd/>
            </a:ln>
            <a:effectLst/>
          </p:spPr>
          <p:txBody>
            <a:bodyPr wrap="none" lIns="90488" tIns="44450" rIns="90488" bIns="44450">
              <a:spAutoFit/>
            </a:bodyPr>
            <a:lstStyle/>
            <a:p>
              <a:r>
                <a:rPr lang="en-US" sz="1600">
                  <a:solidFill>
                    <a:srgbClr val="000000"/>
                  </a:solidFill>
                </a:rPr>
                <a:t>CONTINUOUS BLOWDOWN</a:t>
              </a:r>
            </a:p>
          </p:txBody>
        </p:sp>
        <p:sp>
          <p:nvSpPr>
            <p:cNvPr id="1043560" name="Rectangle 104"/>
            <p:cNvSpPr>
              <a:spLocks noChangeArrowheads="1"/>
            </p:cNvSpPr>
            <p:nvPr/>
          </p:nvSpPr>
          <p:spPr bwMode="auto">
            <a:xfrm>
              <a:off x="1108" y="3490"/>
              <a:ext cx="1238" cy="224"/>
            </a:xfrm>
            <a:prstGeom prst="rect">
              <a:avLst/>
            </a:prstGeom>
            <a:noFill/>
            <a:ln w="12700">
              <a:noFill/>
              <a:miter lim="800000"/>
              <a:headEnd/>
              <a:tailEnd/>
            </a:ln>
            <a:effectLst/>
          </p:spPr>
          <p:txBody>
            <a:bodyPr wrap="none" lIns="90488" tIns="44450" rIns="90488" bIns="44450">
              <a:spAutoFit/>
            </a:bodyPr>
            <a:lstStyle/>
            <a:p>
              <a:r>
                <a:rPr lang="en-US" sz="1600">
                  <a:solidFill>
                    <a:srgbClr val="000000"/>
                  </a:solidFill>
                </a:rPr>
                <a:t>FEEDWATER INLET</a:t>
              </a:r>
            </a:p>
          </p:txBody>
        </p:sp>
        <p:sp>
          <p:nvSpPr>
            <p:cNvPr id="1043561" name="Rectangle 105"/>
            <p:cNvSpPr>
              <a:spLocks noChangeArrowheads="1"/>
            </p:cNvSpPr>
            <p:nvPr/>
          </p:nvSpPr>
          <p:spPr bwMode="auto">
            <a:xfrm>
              <a:off x="3854" y="3296"/>
              <a:ext cx="1086" cy="224"/>
            </a:xfrm>
            <a:prstGeom prst="rect">
              <a:avLst/>
            </a:prstGeom>
            <a:noFill/>
            <a:ln w="12700">
              <a:noFill/>
              <a:miter lim="800000"/>
              <a:headEnd/>
              <a:tailEnd/>
            </a:ln>
            <a:effectLst/>
          </p:spPr>
          <p:txBody>
            <a:bodyPr wrap="none" lIns="90488" tIns="44450" rIns="90488" bIns="44450">
              <a:spAutoFit/>
            </a:bodyPr>
            <a:lstStyle/>
            <a:p>
              <a:r>
                <a:rPr lang="en-US" sz="1600">
                  <a:solidFill>
                    <a:srgbClr val="000000"/>
                  </a:solidFill>
                </a:rPr>
                <a:t>CHEMICAL FEED</a:t>
              </a:r>
            </a:p>
          </p:txBody>
        </p:sp>
        <p:sp>
          <p:nvSpPr>
            <p:cNvPr id="1043562" name="Rectangle 106"/>
            <p:cNvSpPr>
              <a:spLocks noChangeArrowheads="1"/>
            </p:cNvSpPr>
            <p:nvPr/>
          </p:nvSpPr>
          <p:spPr bwMode="auto">
            <a:xfrm>
              <a:off x="3390" y="3838"/>
              <a:ext cx="668" cy="224"/>
            </a:xfrm>
            <a:prstGeom prst="rect">
              <a:avLst/>
            </a:prstGeom>
            <a:noFill/>
            <a:ln w="12700">
              <a:noFill/>
              <a:miter lim="800000"/>
              <a:headEnd/>
              <a:tailEnd/>
            </a:ln>
            <a:effectLst/>
          </p:spPr>
          <p:txBody>
            <a:bodyPr wrap="none" lIns="90488" tIns="44450" rIns="90488" bIns="44450">
              <a:spAutoFit/>
            </a:bodyPr>
            <a:lstStyle/>
            <a:p>
              <a:r>
                <a:rPr lang="en-US" sz="1600">
                  <a:solidFill>
                    <a:srgbClr val="000000"/>
                  </a:solidFill>
                </a:rPr>
                <a:t>FEEDERS</a:t>
              </a:r>
            </a:p>
          </p:txBody>
        </p:sp>
        <p:sp>
          <p:nvSpPr>
            <p:cNvPr id="1043563" name="Rectangle 107"/>
            <p:cNvSpPr>
              <a:spLocks noChangeArrowheads="1"/>
            </p:cNvSpPr>
            <p:nvPr/>
          </p:nvSpPr>
          <p:spPr bwMode="auto">
            <a:xfrm>
              <a:off x="1017" y="2140"/>
              <a:ext cx="550" cy="224"/>
            </a:xfrm>
            <a:prstGeom prst="rect">
              <a:avLst/>
            </a:prstGeom>
            <a:noFill/>
            <a:ln w="12700">
              <a:noFill/>
              <a:miter lim="800000"/>
              <a:headEnd/>
              <a:tailEnd/>
            </a:ln>
            <a:effectLst/>
          </p:spPr>
          <p:txBody>
            <a:bodyPr wrap="none" lIns="90488" tIns="44450" rIns="90488" bIns="44450">
              <a:spAutoFit/>
            </a:bodyPr>
            <a:lstStyle/>
            <a:p>
              <a:r>
                <a:rPr lang="en-US" sz="1600">
                  <a:solidFill>
                    <a:srgbClr val="000000"/>
                  </a:solidFill>
                </a:rPr>
                <a:t>RISERS</a:t>
              </a:r>
            </a:p>
          </p:txBody>
        </p:sp>
        <p:sp>
          <p:nvSpPr>
            <p:cNvPr id="1043564" name="Line 108"/>
            <p:cNvSpPr>
              <a:spLocks noChangeShapeType="1"/>
            </p:cNvSpPr>
            <p:nvPr/>
          </p:nvSpPr>
          <p:spPr bwMode="auto">
            <a:xfrm flipH="1">
              <a:off x="2659" y="1022"/>
              <a:ext cx="65" cy="0"/>
            </a:xfrm>
            <a:prstGeom prst="line">
              <a:avLst/>
            </a:prstGeom>
            <a:noFill/>
            <a:ln w="12700">
              <a:solidFill>
                <a:schemeClr val="tx1"/>
              </a:solidFill>
              <a:round/>
              <a:headEnd/>
              <a:tailEnd/>
            </a:ln>
            <a:effectLst/>
          </p:spPr>
          <p:txBody>
            <a:bodyPr wrap="none" anchor="ctr"/>
            <a:lstStyle/>
            <a:p>
              <a:endParaRPr lang="en-US"/>
            </a:p>
          </p:txBody>
        </p:sp>
        <p:sp>
          <p:nvSpPr>
            <p:cNvPr id="1043565" name="Line 109"/>
            <p:cNvSpPr>
              <a:spLocks noChangeShapeType="1"/>
            </p:cNvSpPr>
            <p:nvPr/>
          </p:nvSpPr>
          <p:spPr bwMode="auto">
            <a:xfrm flipH="1">
              <a:off x="1946" y="3165"/>
              <a:ext cx="124" cy="0"/>
            </a:xfrm>
            <a:prstGeom prst="line">
              <a:avLst/>
            </a:prstGeom>
            <a:noFill/>
            <a:ln w="12700">
              <a:solidFill>
                <a:schemeClr val="tx1"/>
              </a:solidFill>
              <a:round/>
              <a:headEnd/>
              <a:tailEnd/>
            </a:ln>
            <a:effectLst/>
          </p:spPr>
          <p:txBody>
            <a:bodyPr wrap="none" anchor="ctr"/>
            <a:lstStyle/>
            <a:p>
              <a:endParaRPr lang="en-US"/>
            </a:p>
          </p:txBody>
        </p:sp>
        <p:sp>
          <p:nvSpPr>
            <p:cNvPr id="1043566" name="Line 110"/>
            <p:cNvSpPr>
              <a:spLocks noChangeShapeType="1"/>
            </p:cNvSpPr>
            <p:nvPr/>
          </p:nvSpPr>
          <p:spPr bwMode="auto">
            <a:xfrm flipH="1">
              <a:off x="2546" y="3130"/>
              <a:ext cx="422" cy="465"/>
            </a:xfrm>
            <a:prstGeom prst="line">
              <a:avLst/>
            </a:prstGeom>
            <a:noFill/>
            <a:ln w="12700">
              <a:solidFill>
                <a:schemeClr val="tx1"/>
              </a:solidFill>
              <a:round/>
              <a:headEnd/>
              <a:tailEnd/>
            </a:ln>
            <a:effectLst/>
          </p:spPr>
          <p:txBody>
            <a:bodyPr wrap="none" anchor="ctr"/>
            <a:lstStyle/>
            <a:p>
              <a:endParaRPr lang="en-US"/>
            </a:p>
          </p:txBody>
        </p:sp>
        <p:sp>
          <p:nvSpPr>
            <p:cNvPr id="1043567" name="Line 111"/>
            <p:cNvSpPr>
              <a:spLocks noChangeShapeType="1"/>
            </p:cNvSpPr>
            <p:nvPr/>
          </p:nvSpPr>
          <p:spPr bwMode="auto">
            <a:xfrm flipH="1">
              <a:off x="2438" y="3599"/>
              <a:ext cx="116" cy="0"/>
            </a:xfrm>
            <a:prstGeom prst="line">
              <a:avLst/>
            </a:prstGeom>
            <a:noFill/>
            <a:ln w="12700">
              <a:solidFill>
                <a:schemeClr val="tx1"/>
              </a:solidFill>
              <a:round/>
              <a:headEnd/>
              <a:tailEnd/>
            </a:ln>
            <a:effectLst/>
          </p:spPr>
          <p:txBody>
            <a:bodyPr wrap="none" anchor="ctr"/>
            <a:lstStyle/>
            <a:p>
              <a:endParaRPr lang="en-US"/>
            </a:p>
          </p:txBody>
        </p:sp>
        <p:sp>
          <p:nvSpPr>
            <p:cNvPr id="1043568" name="Line 112"/>
            <p:cNvSpPr>
              <a:spLocks noChangeShapeType="1"/>
            </p:cNvSpPr>
            <p:nvPr/>
          </p:nvSpPr>
          <p:spPr bwMode="auto">
            <a:xfrm>
              <a:off x="3778" y="3404"/>
              <a:ext cx="82" cy="0"/>
            </a:xfrm>
            <a:prstGeom prst="line">
              <a:avLst/>
            </a:prstGeom>
            <a:noFill/>
            <a:ln w="12700">
              <a:solidFill>
                <a:schemeClr val="tx1"/>
              </a:solidFill>
              <a:round/>
              <a:headEnd/>
              <a:tailEnd/>
            </a:ln>
            <a:effectLst/>
          </p:spPr>
          <p:txBody>
            <a:bodyPr wrap="none" anchor="ctr"/>
            <a:lstStyle/>
            <a:p>
              <a:endParaRPr lang="en-US"/>
            </a:p>
          </p:txBody>
        </p:sp>
        <p:sp>
          <p:nvSpPr>
            <p:cNvPr id="1043569" name="Line 113"/>
            <p:cNvSpPr>
              <a:spLocks noChangeShapeType="1"/>
            </p:cNvSpPr>
            <p:nvPr/>
          </p:nvSpPr>
          <p:spPr bwMode="auto">
            <a:xfrm>
              <a:off x="3324" y="3934"/>
              <a:ext cx="68" cy="2"/>
            </a:xfrm>
            <a:prstGeom prst="line">
              <a:avLst/>
            </a:prstGeom>
            <a:noFill/>
            <a:ln w="12700">
              <a:solidFill>
                <a:schemeClr val="tx1"/>
              </a:solidFill>
              <a:round/>
              <a:headEnd/>
              <a:tailEnd/>
            </a:ln>
            <a:effectLst/>
          </p:spPr>
          <p:txBody>
            <a:bodyPr wrap="none" anchor="ctr"/>
            <a:lstStyle/>
            <a:p>
              <a:endParaRPr lang="en-US"/>
            </a:p>
          </p:txBody>
        </p:sp>
        <p:sp>
          <p:nvSpPr>
            <p:cNvPr id="1043570" name="Line 114"/>
            <p:cNvSpPr>
              <a:spLocks noChangeShapeType="1"/>
            </p:cNvSpPr>
            <p:nvPr/>
          </p:nvSpPr>
          <p:spPr bwMode="auto">
            <a:xfrm flipH="1" flipV="1">
              <a:off x="1633" y="2238"/>
              <a:ext cx="121" cy="154"/>
            </a:xfrm>
            <a:prstGeom prst="line">
              <a:avLst/>
            </a:prstGeom>
            <a:noFill/>
            <a:ln w="12700">
              <a:solidFill>
                <a:schemeClr val="tx1"/>
              </a:solidFill>
              <a:round/>
              <a:headEnd/>
              <a:tailEnd/>
            </a:ln>
            <a:effectLst/>
          </p:spPr>
          <p:txBody>
            <a:bodyPr wrap="none" anchor="ctr"/>
            <a:lstStyle/>
            <a:p>
              <a:endParaRPr lang="en-US"/>
            </a:p>
          </p:txBody>
        </p:sp>
        <p:sp>
          <p:nvSpPr>
            <p:cNvPr id="1043571" name="Line 115"/>
            <p:cNvSpPr>
              <a:spLocks noChangeShapeType="1"/>
            </p:cNvSpPr>
            <p:nvPr/>
          </p:nvSpPr>
          <p:spPr bwMode="auto">
            <a:xfrm flipH="1">
              <a:off x="1578" y="2242"/>
              <a:ext cx="65" cy="0"/>
            </a:xfrm>
            <a:prstGeom prst="line">
              <a:avLst/>
            </a:prstGeom>
            <a:noFill/>
            <a:ln w="12700">
              <a:solidFill>
                <a:schemeClr val="tx1"/>
              </a:solidFill>
              <a:round/>
              <a:headEnd/>
              <a:tailEnd/>
            </a:ln>
            <a:effectLst/>
          </p:spPr>
          <p:txBody>
            <a:bodyPr wrap="none" anchor="ctr"/>
            <a:lstStyle/>
            <a:p>
              <a:endParaRPr lang="en-US"/>
            </a:p>
          </p:txBody>
        </p:sp>
        <p:sp>
          <p:nvSpPr>
            <p:cNvPr id="1043572" name="Line 116"/>
            <p:cNvSpPr>
              <a:spLocks noChangeShapeType="1"/>
            </p:cNvSpPr>
            <p:nvPr/>
          </p:nvSpPr>
          <p:spPr bwMode="auto">
            <a:xfrm>
              <a:off x="2067" y="2524"/>
              <a:ext cx="116" cy="0"/>
            </a:xfrm>
            <a:prstGeom prst="line">
              <a:avLst/>
            </a:prstGeom>
            <a:noFill/>
            <a:ln w="12700">
              <a:solidFill>
                <a:srgbClr val="FF0000"/>
              </a:solidFill>
              <a:round/>
              <a:headEnd/>
              <a:tailEnd/>
            </a:ln>
            <a:effectLst/>
          </p:spPr>
          <p:txBody>
            <a:bodyPr wrap="none" anchor="ctr"/>
            <a:lstStyle/>
            <a:p>
              <a:endParaRPr lang="en-US"/>
            </a:p>
          </p:txBody>
        </p:sp>
        <p:sp>
          <p:nvSpPr>
            <p:cNvPr id="1043573" name="Line 117"/>
            <p:cNvSpPr>
              <a:spLocks noChangeShapeType="1"/>
            </p:cNvSpPr>
            <p:nvPr/>
          </p:nvSpPr>
          <p:spPr bwMode="auto">
            <a:xfrm>
              <a:off x="2290" y="2524"/>
              <a:ext cx="0" cy="0"/>
            </a:xfrm>
            <a:prstGeom prst="line">
              <a:avLst/>
            </a:prstGeom>
            <a:noFill/>
            <a:ln w="12700">
              <a:solidFill>
                <a:schemeClr val="accent2"/>
              </a:solidFill>
              <a:round/>
              <a:headEnd/>
              <a:tailEnd/>
            </a:ln>
            <a:effectLst/>
          </p:spPr>
          <p:txBody>
            <a:bodyPr wrap="none" anchor="ctr"/>
            <a:lstStyle/>
            <a:p>
              <a:endParaRPr lang="en-US"/>
            </a:p>
          </p:txBody>
        </p:sp>
        <p:sp>
          <p:nvSpPr>
            <p:cNvPr id="1043574" name="Line 118"/>
            <p:cNvSpPr>
              <a:spLocks noChangeShapeType="1"/>
            </p:cNvSpPr>
            <p:nvPr/>
          </p:nvSpPr>
          <p:spPr bwMode="auto">
            <a:xfrm>
              <a:off x="2574" y="2524"/>
              <a:ext cx="0" cy="0"/>
            </a:xfrm>
            <a:prstGeom prst="line">
              <a:avLst/>
            </a:prstGeom>
            <a:noFill/>
            <a:ln w="12700">
              <a:solidFill>
                <a:srgbClr val="FF0000"/>
              </a:solidFill>
              <a:round/>
              <a:headEnd/>
              <a:tailEnd/>
            </a:ln>
            <a:effectLst/>
          </p:spPr>
          <p:txBody>
            <a:bodyPr wrap="none" anchor="ctr"/>
            <a:lstStyle/>
            <a:p>
              <a:endParaRPr lang="en-US"/>
            </a:p>
          </p:txBody>
        </p:sp>
        <p:sp>
          <p:nvSpPr>
            <p:cNvPr id="1043575" name="Line 119"/>
            <p:cNvSpPr>
              <a:spLocks noChangeShapeType="1"/>
            </p:cNvSpPr>
            <p:nvPr/>
          </p:nvSpPr>
          <p:spPr bwMode="auto">
            <a:xfrm>
              <a:off x="2635" y="2524"/>
              <a:ext cx="162" cy="0"/>
            </a:xfrm>
            <a:prstGeom prst="line">
              <a:avLst/>
            </a:prstGeom>
            <a:noFill/>
            <a:ln w="12700">
              <a:solidFill>
                <a:schemeClr val="accent2"/>
              </a:solidFill>
              <a:round/>
              <a:headEnd/>
              <a:tailEnd/>
            </a:ln>
            <a:effectLst/>
          </p:spPr>
          <p:txBody>
            <a:bodyPr wrap="none" anchor="ctr"/>
            <a:lstStyle/>
            <a:p>
              <a:endParaRPr lang="en-US"/>
            </a:p>
          </p:txBody>
        </p:sp>
        <p:sp>
          <p:nvSpPr>
            <p:cNvPr id="1043576" name="Line 120"/>
            <p:cNvSpPr>
              <a:spLocks noChangeShapeType="1"/>
            </p:cNvSpPr>
            <p:nvPr/>
          </p:nvSpPr>
          <p:spPr bwMode="auto">
            <a:xfrm>
              <a:off x="2858" y="2524"/>
              <a:ext cx="0" cy="0"/>
            </a:xfrm>
            <a:prstGeom prst="line">
              <a:avLst/>
            </a:prstGeom>
            <a:noFill/>
            <a:ln w="12700">
              <a:solidFill>
                <a:schemeClr val="accent2"/>
              </a:solidFill>
              <a:round/>
              <a:headEnd/>
              <a:tailEnd/>
            </a:ln>
            <a:effectLst/>
          </p:spPr>
          <p:txBody>
            <a:bodyPr wrap="none" anchor="ctr"/>
            <a:lstStyle/>
            <a:p>
              <a:endParaRPr lang="en-US"/>
            </a:p>
          </p:txBody>
        </p:sp>
        <p:sp>
          <p:nvSpPr>
            <p:cNvPr id="1043577" name="Line 121"/>
            <p:cNvSpPr>
              <a:spLocks noChangeShapeType="1"/>
            </p:cNvSpPr>
            <p:nvPr/>
          </p:nvSpPr>
          <p:spPr bwMode="auto">
            <a:xfrm>
              <a:off x="2919" y="2524"/>
              <a:ext cx="162" cy="0"/>
            </a:xfrm>
            <a:prstGeom prst="line">
              <a:avLst/>
            </a:prstGeom>
            <a:noFill/>
            <a:ln w="12700">
              <a:solidFill>
                <a:schemeClr val="accent2"/>
              </a:solidFill>
              <a:round/>
              <a:headEnd/>
              <a:tailEnd/>
            </a:ln>
            <a:effectLst/>
          </p:spPr>
          <p:txBody>
            <a:bodyPr wrap="none" anchor="ctr"/>
            <a:lstStyle/>
            <a:p>
              <a:endParaRPr lang="en-US"/>
            </a:p>
          </p:txBody>
        </p:sp>
        <p:sp>
          <p:nvSpPr>
            <p:cNvPr id="1043578" name="Line 122"/>
            <p:cNvSpPr>
              <a:spLocks noChangeShapeType="1"/>
            </p:cNvSpPr>
            <p:nvPr/>
          </p:nvSpPr>
          <p:spPr bwMode="auto">
            <a:xfrm>
              <a:off x="3142" y="2524"/>
              <a:ext cx="0" cy="0"/>
            </a:xfrm>
            <a:prstGeom prst="line">
              <a:avLst/>
            </a:prstGeom>
            <a:noFill/>
            <a:ln w="12700">
              <a:solidFill>
                <a:schemeClr val="accent2"/>
              </a:solidFill>
              <a:round/>
              <a:headEnd/>
              <a:tailEnd/>
            </a:ln>
            <a:effectLst/>
          </p:spPr>
          <p:txBody>
            <a:bodyPr wrap="none" anchor="ctr"/>
            <a:lstStyle/>
            <a:p>
              <a:endParaRPr lang="en-US"/>
            </a:p>
          </p:txBody>
        </p:sp>
        <p:sp>
          <p:nvSpPr>
            <p:cNvPr id="1043579" name="Line 123"/>
            <p:cNvSpPr>
              <a:spLocks noChangeShapeType="1"/>
            </p:cNvSpPr>
            <p:nvPr/>
          </p:nvSpPr>
          <p:spPr bwMode="auto">
            <a:xfrm>
              <a:off x="3203" y="2524"/>
              <a:ext cx="162" cy="0"/>
            </a:xfrm>
            <a:prstGeom prst="line">
              <a:avLst/>
            </a:prstGeom>
            <a:noFill/>
            <a:ln w="12700">
              <a:solidFill>
                <a:schemeClr val="accent2"/>
              </a:solidFill>
              <a:round/>
              <a:headEnd/>
              <a:tailEnd/>
            </a:ln>
            <a:effectLst/>
          </p:spPr>
          <p:txBody>
            <a:bodyPr wrap="none" anchor="ctr"/>
            <a:lstStyle/>
            <a:p>
              <a:endParaRPr lang="en-US"/>
            </a:p>
          </p:txBody>
        </p:sp>
        <p:sp>
          <p:nvSpPr>
            <p:cNvPr id="1043580" name="Line 124"/>
            <p:cNvSpPr>
              <a:spLocks noChangeShapeType="1"/>
            </p:cNvSpPr>
            <p:nvPr/>
          </p:nvSpPr>
          <p:spPr bwMode="auto">
            <a:xfrm>
              <a:off x="3426" y="2524"/>
              <a:ext cx="0" cy="0"/>
            </a:xfrm>
            <a:prstGeom prst="line">
              <a:avLst/>
            </a:prstGeom>
            <a:noFill/>
            <a:ln w="12700">
              <a:solidFill>
                <a:schemeClr val="accent2"/>
              </a:solidFill>
              <a:round/>
              <a:headEnd/>
              <a:tailEnd/>
            </a:ln>
            <a:effectLst/>
          </p:spPr>
          <p:txBody>
            <a:bodyPr wrap="none" anchor="ctr"/>
            <a:lstStyle/>
            <a:p>
              <a:endParaRPr lang="en-US"/>
            </a:p>
          </p:txBody>
        </p:sp>
        <p:sp>
          <p:nvSpPr>
            <p:cNvPr id="1043581" name="Line 125"/>
            <p:cNvSpPr>
              <a:spLocks noChangeShapeType="1"/>
            </p:cNvSpPr>
            <p:nvPr/>
          </p:nvSpPr>
          <p:spPr bwMode="auto">
            <a:xfrm>
              <a:off x="3871" y="2524"/>
              <a:ext cx="62" cy="0"/>
            </a:xfrm>
            <a:prstGeom prst="line">
              <a:avLst/>
            </a:prstGeom>
            <a:noFill/>
            <a:ln w="12700">
              <a:solidFill>
                <a:srgbClr val="FF0000"/>
              </a:solidFill>
              <a:round/>
              <a:headEnd/>
              <a:tailEnd/>
            </a:ln>
            <a:effectLst/>
          </p:spPr>
          <p:txBody>
            <a:bodyPr wrap="none" anchor="ctr"/>
            <a:lstStyle/>
            <a:p>
              <a:endParaRPr lang="en-US"/>
            </a:p>
          </p:txBody>
        </p:sp>
        <p:sp>
          <p:nvSpPr>
            <p:cNvPr id="1043582" name="Line 126"/>
            <p:cNvSpPr>
              <a:spLocks noChangeShapeType="1"/>
            </p:cNvSpPr>
            <p:nvPr/>
          </p:nvSpPr>
          <p:spPr bwMode="auto">
            <a:xfrm>
              <a:off x="3994" y="2524"/>
              <a:ext cx="0" cy="0"/>
            </a:xfrm>
            <a:prstGeom prst="line">
              <a:avLst/>
            </a:prstGeom>
            <a:noFill/>
            <a:ln w="12700">
              <a:solidFill>
                <a:srgbClr val="FF0000"/>
              </a:solidFill>
              <a:round/>
              <a:headEnd/>
              <a:tailEnd/>
            </a:ln>
            <a:effectLst/>
          </p:spPr>
          <p:txBody>
            <a:bodyPr wrap="none" anchor="ctr"/>
            <a:lstStyle/>
            <a:p>
              <a:endParaRPr lang="en-US"/>
            </a:p>
          </p:txBody>
        </p:sp>
        <p:sp>
          <p:nvSpPr>
            <p:cNvPr id="1043583" name="Line 127"/>
            <p:cNvSpPr>
              <a:spLocks noChangeShapeType="1"/>
            </p:cNvSpPr>
            <p:nvPr/>
          </p:nvSpPr>
          <p:spPr bwMode="auto">
            <a:xfrm>
              <a:off x="2058" y="2610"/>
              <a:ext cx="29" cy="0"/>
            </a:xfrm>
            <a:prstGeom prst="line">
              <a:avLst/>
            </a:prstGeom>
            <a:noFill/>
            <a:ln w="12700">
              <a:solidFill>
                <a:srgbClr val="FF0000"/>
              </a:solidFill>
              <a:round/>
              <a:headEnd/>
              <a:tailEnd/>
            </a:ln>
            <a:effectLst/>
          </p:spPr>
          <p:txBody>
            <a:bodyPr wrap="none" anchor="ctr"/>
            <a:lstStyle/>
            <a:p>
              <a:endParaRPr lang="en-US"/>
            </a:p>
          </p:txBody>
        </p:sp>
        <p:sp>
          <p:nvSpPr>
            <p:cNvPr id="1043584" name="Line 128"/>
            <p:cNvSpPr>
              <a:spLocks noChangeShapeType="1"/>
            </p:cNvSpPr>
            <p:nvPr/>
          </p:nvSpPr>
          <p:spPr bwMode="auto">
            <a:xfrm>
              <a:off x="2148" y="2610"/>
              <a:ext cx="0" cy="0"/>
            </a:xfrm>
            <a:prstGeom prst="line">
              <a:avLst/>
            </a:prstGeom>
            <a:noFill/>
            <a:ln w="12700">
              <a:solidFill>
                <a:srgbClr val="FF0000"/>
              </a:solidFill>
              <a:round/>
              <a:headEnd/>
              <a:tailEnd/>
            </a:ln>
            <a:effectLst/>
          </p:spPr>
          <p:txBody>
            <a:bodyPr wrap="none" anchor="ctr"/>
            <a:lstStyle/>
            <a:p>
              <a:endParaRPr lang="en-US"/>
            </a:p>
          </p:txBody>
        </p:sp>
        <p:sp>
          <p:nvSpPr>
            <p:cNvPr id="1043585" name="Line 129"/>
            <p:cNvSpPr>
              <a:spLocks noChangeShapeType="1"/>
            </p:cNvSpPr>
            <p:nvPr/>
          </p:nvSpPr>
          <p:spPr bwMode="auto">
            <a:xfrm>
              <a:off x="2218" y="2610"/>
              <a:ext cx="73" cy="0"/>
            </a:xfrm>
            <a:prstGeom prst="line">
              <a:avLst/>
            </a:prstGeom>
            <a:noFill/>
            <a:ln w="12700">
              <a:solidFill>
                <a:schemeClr val="accent2"/>
              </a:solidFill>
              <a:round/>
              <a:headEnd/>
              <a:tailEnd/>
            </a:ln>
            <a:effectLst/>
          </p:spPr>
          <p:txBody>
            <a:bodyPr wrap="none" anchor="ctr"/>
            <a:lstStyle/>
            <a:p>
              <a:endParaRPr lang="en-US"/>
            </a:p>
          </p:txBody>
        </p:sp>
        <p:sp>
          <p:nvSpPr>
            <p:cNvPr id="1043586" name="Line 130"/>
            <p:cNvSpPr>
              <a:spLocks noChangeShapeType="1"/>
            </p:cNvSpPr>
            <p:nvPr/>
          </p:nvSpPr>
          <p:spPr bwMode="auto">
            <a:xfrm>
              <a:off x="2620" y="2610"/>
              <a:ext cx="35" cy="0"/>
            </a:xfrm>
            <a:prstGeom prst="line">
              <a:avLst/>
            </a:prstGeom>
            <a:noFill/>
            <a:ln w="12700">
              <a:solidFill>
                <a:schemeClr val="accent2"/>
              </a:solidFill>
              <a:round/>
              <a:headEnd/>
              <a:tailEnd/>
            </a:ln>
            <a:effectLst/>
          </p:spPr>
          <p:txBody>
            <a:bodyPr wrap="none" anchor="ctr"/>
            <a:lstStyle/>
            <a:p>
              <a:endParaRPr lang="en-US"/>
            </a:p>
          </p:txBody>
        </p:sp>
        <p:sp>
          <p:nvSpPr>
            <p:cNvPr id="1043587" name="Line 131"/>
            <p:cNvSpPr>
              <a:spLocks noChangeShapeType="1"/>
            </p:cNvSpPr>
            <p:nvPr/>
          </p:nvSpPr>
          <p:spPr bwMode="auto">
            <a:xfrm>
              <a:off x="2716" y="2610"/>
              <a:ext cx="0" cy="0"/>
            </a:xfrm>
            <a:prstGeom prst="line">
              <a:avLst/>
            </a:prstGeom>
            <a:noFill/>
            <a:ln w="12700">
              <a:solidFill>
                <a:schemeClr val="accent2"/>
              </a:solidFill>
              <a:round/>
              <a:headEnd/>
              <a:tailEnd/>
            </a:ln>
            <a:effectLst/>
          </p:spPr>
          <p:txBody>
            <a:bodyPr wrap="none" anchor="ctr"/>
            <a:lstStyle/>
            <a:p>
              <a:endParaRPr lang="en-US"/>
            </a:p>
          </p:txBody>
        </p:sp>
        <p:sp>
          <p:nvSpPr>
            <p:cNvPr id="1043588" name="Line 132"/>
            <p:cNvSpPr>
              <a:spLocks noChangeShapeType="1"/>
            </p:cNvSpPr>
            <p:nvPr/>
          </p:nvSpPr>
          <p:spPr bwMode="auto">
            <a:xfrm>
              <a:off x="2777" y="2610"/>
              <a:ext cx="162" cy="0"/>
            </a:xfrm>
            <a:prstGeom prst="line">
              <a:avLst/>
            </a:prstGeom>
            <a:noFill/>
            <a:ln w="12700">
              <a:solidFill>
                <a:schemeClr val="accent2"/>
              </a:solidFill>
              <a:round/>
              <a:headEnd/>
              <a:tailEnd/>
            </a:ln>
            <a:effectLst/>
          </p:spPr>
          <p:txBody>
            <a:bodyPr wrap="none" anchor="ctr"/>
            <a:lstStyle/>
            <a:p>
              <a:endParaRPr lang="en-US"/>
            </a:p>
          </p:txBody>
        </p:sp>
        <p:sp>
          <p:nvSpPr>
            <p:cNvPr id="1043589" name="Line 133"/>
            <p:cNvSpPr>
              <a:spLocks noChangeShapeType="1"/>
            </p:cNvSpPr>
            <p:nvPr/>
          </p:nvSpPr>
          <p:spPr bwMode="auto">
            <a:xfrm>
              <a:off x="3000" y="2610"/>
              <a:ext cx="0" cy="0"/>
            </a:xfrm>
            <a:prstGeom prst="line">
              <a:avLst/>
            </a:prstGeom>
            <a:noFill/>
            <a:ln w="12700">
              <a:solidFill>
                <a:schemeClr val="accent2"/>
              </a:solidFill>
              <a:round/>
              <a:headEnd/>
              <a:tailEnd/>
            </a:ln>
            <a:effectLst/>
          </p:spPr>
          <p:txBody>
            <a:bodyPr wrap="none" anchor="ctr"/>
            <a:lstStyle/>
            <a:p>
              <a:endParaRPr lang="en-US"/>
            </a:p>
          </p:txBody>
        </p:sp>
        <p:sp>
          <p:nvSpPr>
            <p:cNvPr id="1043590" name="Line 134"/>
            <p:cNvSpPr>
              <a:spLocks noChangeShapeType="1"/>
            </p:cNvSpPr>
            <p:nvPr/>
          </p:nvSpPr>
          <p:spPr bwMode="auto">
            <a:xfrm>
              <a:off x="3061" y="2610"/>
              <a:ext cx="162" cy="0"/>
            </a:xfrm>
            <a:prstGeom prst="line">
              <a:avLst/>
            </a:prstGeom>
            <a:noFill/>
            <a:ln w="12700">
              <a:solidFill>
                <a:schemeClr val="accent2"/>
              </a:solidFill>
              <a:round/>
              <a:headEnd/>
              <a:tailEnd/>
            </a:ln>
            <a:effectLst/>
          </p:spPr>
          <p:txBody>
            <a:bodyPr wrap="none" anchor="ctr"/>
            <a:lstStyle/>
            <a:p>
              <a:endParaRPr lang="en-US"/>
            </a:p>
          </p:txBody>
        </p:sp>
        <p:sp>
          <p:nvSpPr>
            <p:cNvPr id="1043591" name="Line 135"/>
            <p:cNvSpPr>
              <a:spLocks noChangeShapeType="1"/>
            </p:cNvSpPr>
            <p:nvPr/>
          </p:nvSpPr>
          <p:spPr bwMode="auto">
            <a:xfrm>
              <a:off x="3284" y="2610"/>
              <a:ext cx="0" cy="0"/>
            </a:xfrm>
            <a:prstGeom prst="line">
              <a:avLst/>
            </a:prstGeom>
            <a:noFill/>
            <a:ln w="12700">
              <a:solidFill>
                <a:schemeClr val="accent2"/>
              </a:solidFill>
              <a:round/>
              <a:headEnd/>
              <a:tailEnd/>
            </a:ln>
            <a:effectLst/>
          </p:spPr>
          <p:txBody>
            <a:bodyPr wrap="none" anchor="ctr"/>
            <a:lstStyle/>
            <a:p>
              <a:endParaRPr lang="en-US"/>
            </a:p>
          </p:txBody>
        </p:sp>
        <p:sp>
          <p:nvSpPr>
            <p:cNvPr id="1043592" name="Line 136"/>
            <p:cNvSpPr>
              <a:spLocks noChangeShapeType="1"/>
            </p:cNvSpPr>
            <p:nvPr/>
          </p:nvSpPr>
          <p:spPr bwMode="auto">
            <a:xfrm>
              <a:off x="3345" y="2610"/>
              <a:ext cx="83" cy="0"/>
            </a:xfrm>
            <a:prstGeom prst="line">
              <a:avLst/>
            </a:prstGeom>
            <a:noFill/>
            <a:ln w="12700">
              <a:solidFill>
                <a:schemeClr val="accent2"/>
              </a:solidFill>
              <a:round/>
              <a:headEnd/>
              <a:tailEnd/>
            </a:ln>
            <a:effectLst/>
          </p:spPr>
          <p:txBody>
            <a:bodyPr wrap="none" anchor="ctr"/>
            <a:lstStyle/>
            <a:p>
              <a:endParaRPr lang="en-US"/>
            </a:p>
          </p:txBody>
        </p:sp>
        <p:sp>
          <p:nvSpPr>
            <p:cNvPr id="1043593" name="Line 137"/>
            <p:cNvSpPr>
              <a:spLocks noChangeShapeType="1"/>
            </p:cNvSpPr>
            <p:nvPr/>
          </p:nvSpPr>
          <p:spPr bwMode="auto">
            <a:xfrm>
              <a:off x="3784" y="2610"/>
              <a:ext cx="31" cy="0"/>
            </a:xfrm>
            <a:prstGeom prst="line">
              <a:avLst/>
            </a:prstGeom>
            <a:noFill/>
            <a:ln w="12700">
              <a:solidFill>
                <a:schemeClr val="accent2"/>
              </a:solidFill>
              <a:round/>
              <a:headEnd/>
              <a:tailEnd/>
            </a:ln>
            <a:effectLst/>
          </p:spPr>
          <p:txBody>
            <a:bodyPr wrap="none" anchor="ctr"/>
            <a:lstStyle/>
            <a:p>
              <a:endParaRPr lang="en-US"/>
            </a:p>
          </p:txBody>
        </p:sp>
        <p:sp>
          <p:nvSpPr>
            <p:cNvPr id="1043594" name="Line 138"/>
            <p:cNvSpPr>
              <a:spLocks noChangeShapeType="1"/>
            </p:cNvSpPr>
            <p:nvPr/>
          </p:nvSpPr>
          <p:spPr bwMode="auto">
            <a:xfrm>
              <a:off x="3876" y="2610"/>
              <a:ext cx="0" cy="0"/>
            </a:xfrm>
            <a:prstGeom prst="line">
              <a:avLst/>
            </a:prstGeom>
            <a:noFill/>
            <a:ln w="12700">
              <a:solidFill>
                <a:srgbClr val="FF0000"/>
              </a:solidFill>
              <a:round/>
              <a:headEnd/>
              <a:tailEnd/>
            </a:ln>
            <a:effectLst/>
          </p:spPr>
          <p:txBody>
            <a:bodyPr wrap="none" anchor="ctr"/>
            <a:lstStyle/>
            <a:p>
              <a:endParaRPr lang="en-US"/>
            </a:p>
          </p:txBody>
        </p:sp>
        <p:sp>
          <p:nvSpPr>
            <p:cNvPr id="1043595" name="Line 139"/>
            <p:cNvSpPr>
              <a:spLocks noChangeShapeType="1"/>
            </p:cNvSpPr>
            <p:nvPr/>
          </p:nvSpPr>
          <p:spPr bwMode="auto">
            <a:xfrm>
              <a:off x="3913" y="2610"/>
              <a:ext cx="82" cy="0"/>
            </a:xfrm>
            <a:prstGeom prst="line">
              <a:avLst/>
            </a:prstGeom>
            <a:noFill/>
            <a:ln w="12700">
              <a:solidFill>
                <a:srgbClr val="FF0000"/>
              </a:solidFill>
              <a:round/>
              <a:headEnd/>
              <a:tailEnd/>
            </a:ln>
            <a:effectLst/>
          </p:spPr>
          <p:txBody>
            <a:bodyPr wrap="none" anchor="ctr"/>
            <a:lstStyle/>
            <a:p>
              <a:endParaRPr lang="en-US"/>
            </a:p>
          </p:txBody>
        </p:sp>
        <p:sp>
          <p:nvSpPr>
            <p:cNvPr id="1043596" name="Line 140"/>
            <p:cNvSpPr>
              <a:spLocks noChangeShapeType="1"/>
            </p:cNvSpPr>
            <p:nvPr/>
          </p:nvSpPr>
          <p:spPr bwMode="auto">
            <a:xfrm>
              <a:off x="2073" y="2695"/>
              <a:ext cx="113" cy="0"/>
            </a:xfrm>
            <a:prstGeom prst="line">
              <a:avLst/>
            </a:prstGeom>
            <a:noFill/>
            <a:ln w="12700">
              <a:solidFill>
                <a:srgbClr val="FF0000"/>
              </a:solidFill>
              <a:round/>
              <a:headEnd/>
              <a:tailEnd/>
            </a:ln>
            <a:effectLst/>
          </p:spPr>
          <p:txBody>
            <a:bodyPr wrap="none" anchor="ctr"/>
            <a:lstStyle/>
            <a:p>
              <a:endParaRPr lang="en-US"/>
            </a:p>
          </p:txBody>
        </p:sp>
        <p:sp>
          <p:nvSpPr>
            <p:cNvPr id="1043597" name="Line 141"/>
            <p:cNvSpPr>
              <a:spLocks noChangeShapeType="1"/>
            </p:cNvSpPr>
            <p:nvPr/>
          </p:nvSpPr>
          <p:spPr bwMode="auto">
            <a:xfrm>
              <a:off x="2290" y="2695"/>
              <a:ext cx="0" cy="0"/>
            </a:xfrm>
            <a:prstGeom prst="line">
              <a:avLst/>
            </a:prstGeom>
            <a:noFill/>
            <a:ln w="12700">
              <a:solidFill>
                <a:schemeClr val="accent2"/>
              </a:solidFill>
              <a:round/>
              <a:headEnd/>
              <a:tailEnd/>
            </a:ln>
            <a:effectLst/>
          </p:spPr>
          <p:txBody>
            <a:bodyPr wrap="none" anchor="ctr"/>
            <a:lstStyle/>
            <a:p>
              <a:endParaRPr lang="en-US"/>
            </a:p>
          </p:txBody>
        </p:sp>
        <p:sp>
          <p:nvSpPr>
            <p:cNvPr id="1043598" name="Line 142"/>
            <p:cNvSpPr>
              <a:spLocks noChangeShapeType="1"/>
            </p:cNvSpPr>
            <p:nvPr/>
          </p:nvSpPr>
          <p:spPr bwMode="auto">
            <a:xfrm>
              <a:off x="2574" y="2695"/>
              <a:ext cx="0" cy="0"/>
            </a:xfrm>
            <a:prstGeom prst="line">
              <a:avLst/>
            </a:prstGeom>
            <a:noFill/>
            <a:ln w="12700">
              <a:solidFill>
                <a:srgbClr val="FF0000"/>
              </a:solidFill>
              <a:round/>
              <a:headEnd/>
              <a:tailEnd/>
            </a:ln>
            <a:effectLst/>
          </p:spPr>
          <p:txBody>
            <a:bodyPr wrap="none" anchor="ctr"/>
            <a:lstStyle/>
            <a:p>
              <a:endParaRPr lang="en-US"/>
            </a:p>
          </p:txBody>
        </p:sp>
        <p:sp>
          <p:nvSpPr>
            <p:cNvPr id="1043599" name="Line 143"/>
            <p:cNvSpPr>
              <a:spLocks noChangeShapeType="1"/>
            </p:cNvSpPr>
            <p:nvPr/>
          </p:nvSpPr>
          <p:spPr bwMode="auto">
            <a:xfrm>
              <a:off x="2635" y="2695"/>
              <a:ext cx="162" cy="0"/>
            </a:xfrm>
            <a:prstGeom prst="line">
              <a:avLst/>
            </a:prstGeom>
            <a:noFill/>
            <a:ln w="12700">
              <a:solidFill>
                <a:schemeClr val="accent2"/>
              </a:solidFill>
              <a:round/>
              <a:headEnd/>
              <a:tailEnd/>
            </a:ln>
            <a:effectLst/>
          </p:spPr>
          <p:txBody>
            <a:bodyPr wrap="none" anchor="ctr"/>
            <a:lstStyle/>
            <a:p>
              <a:endParaRPr lang="en-US"/>
            </a:p>
          </p:txBody>
        </p:sp>
        <p:sp>
          <p:nvSpPr>
            <p:cNvPr id="1043600" name="Line 144"/>
            <p:cNvSpPr>
              <a:spLocks noChangeShapeType="1"/>
            </p:cNvSpPr>
            <p:nvPr/>
          </p:nvSpPr>
          <p:spPr bwMode="auto">
            <a:xfrm>
              <a:off x="2858" y="2695"/>
              <a:ext cx="0" cy="0"/>
            </a:xfrm>
            <a:prstGeom prst="line">
              <a:avLst/>
            </a:prstGeom>
            <a:noFill/>
            <a:ln w="12700">
              <a:solidFill>
                <a:schemeClr val="accent2"/>
              </a:solidFill>
              <a:round/>
              <a:headEnd/>
              <a:tailEnd/>
            </a:ln>
            <a:effectLst/>
          </p:spPr>
          <p:txBody>
            <a:bodyPr wrap="none" anchor="ctr"/>
            <a:lstStyle/>
            <a:p>
              <a:endParaRPr lang="en-US"/>
            </a:p>
          </p:txBody>
        </p:sp>
        <p:sp>
          <p:nvSpPr>
            <p:cNvPr id="1043601" name="Line 145"/>
            <p:cNvSpPr>
              <a:spLocks noChangeShapeType="1"/>
            </p:cNvSpPr>
            <p:nvPr/>
          </p:nvSpPr>
          <p:spPr bwMode="auto">
            <a:xfrm>
              <a:off x="2919" y="2695"/>
              <a:ext cx="162" cy="0"/>
            </a:xfrm>
            <a:prstGeom prst="line">
              <a:avLst/>
            </a:prstGeom>
            <a:noFill/>
            <a:ln w="12700">
              <a:solidFill>
                <a:schemeClr val="accent2"/>
              </a:solidFill>
              <a:round/>
              <a:headEnd/>
              <a:tailEnd/>
            </a:ln>
            <a:effectLst/>
          </p:spPr>
          <p:txBody>
            <a:bodyPr wrap="none" anchor="ctr"/>
            <a:lstStyle/>
            <a:p>
              <a:endParaRPr lang="en-US"/>
            </a:p>
          </p:txBody>
        </p:sp>
        <p:sp>
          <p:nvSpPr>
            <p:cNvPr id="1043602" name="Line 146"/>
            <p:cNvSpPr>
              <a:spLocks noChangeShapeType="1"/>
            </p:cNvSpPr>
            <p:nvPr/>
          </p:nvSpPr>
          <p:spPr bwMode="auto">
            <a:xfrm>
              <a:off x="3142" y="2695"/>
              <a:ext cx="0" cy="0"/>
            </a:xfrm>
            <a:prstGeom prst="line">
              <a:avLst/>
            </a:prstGeom>
            <a:noFill/>
            <a:ln w="12700">
              <a:solidFill>
                <a:schemeClr val="accent2"/>
              </a:solidFill>
              <a:round/>
              <a:headEnd/>
              <a:tailEnd/>
            </a:ln>
            <a:effectLst/>
          </p:spPr>
          <p:txBody>
            <a:bodyPr wrap="none" anchor="ctr"/>
            <a:lstStyle/>
            <a:p>
              <a:endParaRPr lang="en-US"/>
            </a:p>
          </p:txBody>
        </p:sp>
        <p:sp>
          <p:nvSpPr>
            <p:cNvPr id="1043603" name="Line 147"/>
            <p:cNvSpPr>
              <a:spLocks noChangeShapeType="1"/>
            </p:cNvSpPr>
            <p:nvPr/>
          </p:nvSpPr>
          <p:spPr bwMode="auto">
            <a:xfrm>
              <a:off x="3203" y="2695"/>
              <a:ext cx="162" cy="0"/>
            </a:xfrm>
            <a:prstGeom prst="line">
              <a:avLst/>
            </a:prstGeom>
            <a:noFill/>
            <a:ln w="12700">
              <a:solidFill>
                <a:schemeClr val="accent2"/>
              </a:solidFill>
              <a:round/>
              <a:headEnd/>
              <a:tailEnd/>
            </a:ln>
            <a:effectLst/>
          </p:spPr>
          <p:txBody>
            <a:bodyPr wrap="none" anchor="ctr"/>
            <a:lstStyle/>
            <a:p>
              <a:endParaRPr lang="en-US"/>
            </a:p>
          </p:txBody>
        </p:sp>
        <p:sp>
          <p:nvSpPr>
            <p:cNvPr id="1043604" name="Line 148"/>
            <p:cNvSpPr>
              <a:spLocks noChangeShapeType="1"/>
            </p:cNvSpPr>
            <p:nvPr/>
          </p:nvSpPr>
          <p:spPr bwMode="auto">
            <a:xfrm>
              <a:off x="3426" y="2695"/>
              <a:ext cx="0" cy="0"/>
            </a:xfrm>
            <a:prstGeom prst="line">
              <a:avLst/>
            </a:prstGeom>
            <a:noFill/>
            <a:ln w="12700">
              <a:solidFill>
                <a:schemeClr val="accent2"/>
              </a:solidFill>
              <a:round/>
              <a:headEnd/>
              <a:tailEnd/>
            </a:ln>
            <a:effectLst/>
          </p:spPr>
          <p:txBody>
            <a:bodyPr wrap="none" anchor="ctr"/>
            <a:lstStyle/>
            <a:p>
              <a:endParaRPr lang="en-US"/>
            </a:p>
          </p:txBody>
        </p:sp>
        <p:sp>
          <p:nvSpPr>
            <p:cNvPr id="1043605" name="Line 149"/>
            <p:cNvSpPr>
              <a:spLocks noChangeShapeType="1"/>
            </p:cNvSpPr>
            <p:nvPr/>
          </p:nvSpPr>
          <p:spPr bwMode="auto">
            <a:xfrm>
              <a:off x="3794" y="2695"/>
              <a:ext cx="0" cy="0"/>
            </a:xfrm>
            <a:prstGeom prst="line">
              <a:avLst/>
            </a:prstGeom>
            <a:noFill/>
            <a:ln w="12700">
              <a:solidFill>
                <a:schemeClr val="accent2"/>
              </a:solidFill>
              <a:round/>
              <a:headEnd/>
              <a:tailEnd/>
            </a:ln>
            <a:effectLst/>
          </p:spPr>
          <p:txBody>
            <a:bodyPr wrap="none" anchor="ctr"/>
            <a:lstStyle/>
            <a:p>
              <a:endParaRPr lang="en-US"/>
            </a:p>
          </p:txBody>
        </p:sp>
        <p:sp>
          <p:nvSpPr>
            <p:cNvPr id="1043606" name="Line 150"/>
            <p:cNvSpPr>
              <a:spLocks noChangeShapeType="1"/>
            </p:cNvSpPr>
            <p:nvPr/>
          </p:nvSpPr>
          <p:spPr bwMode="auto">
            <a:xfrm>
              <a:off x="3871" y="2695"/>
              <a:ext cx="62" cy="0"/>
            </a:xfrm>
            <a:prstGeom prst="line">
              <a:avLst/>
            </a:prstGeom>
            <a:noFill/>
            <a:ln w="12700">
              <a:solidFill>
                <a:srgbClr val="FF0000"/>
              </a:solidFill>
              <a:round/>
              <a:headEnd/>
              <a:tailEnd/>
            </a:ln>
            <a:effectLst/>
          </p:spPr>
          <p:txBody>
            <a:bodyPr wrap="none" anchor="ctr"/>
            <a:lstStyle/>
            <a:p>
              <a:endParaRPr lang="en-US"/>
            </a:p>
          </p:txBody>
        </p:sp>
        <p:sp>
          <p:nvSpPr>
            <p:cNvPr id="1043607" name="Line 151"/>
            <p:cNvSpPr>
              <a:spLocks noChangeShapeType="1"/>
            </p:cNvSpPr>
            <p:nvPr/>
          </p:nvSpPr>
          <p:spPr bwMode="auto">
            <a:xfrm>
              <a:off x="2148" y="2780"/>
              <a:ext cx="0" cy="0"/>
            </a:xfrm>
            <a:prstGeom prst="line">
              <a:avLst/>
            </a:prstGeom>
            <a:noFill/>
            <a:ln w="12700">
              <a:solidFill>
                <a:srgbClr val="FF0000"/>
              </a:solidFill>
              <a:round/>
              <a:headEnd/>
              <a:tailEnd/>
            </a:ln>
            <a:effectLst/>
          </p:spPr>
          <p:txBody>
            <a:bodyPr wrap="none" anchor="ctr"/>
            <a:lstStyle/>
            <a:p>
              <a:endParaRPr lang="en-US"/>
            </a:p>
          </p:txBody>
        </p:sp>
        <p:sp>
          <p:nvSpPr>
            <p:cNvPr id="1043608" name="Line 152"/>
            <p:cNvSpPr>
              <a:spLocks noChangeShapeType="1"/>
            </p:cNvSpPr>
            <p:nvPr/>
          </p:nvSpPr>
          <p:spPr bwMode="auto">
            <a:xfrm>
              <a:off x="2218" y="2780"/>
              <a:ext cx="67" cy="0"/>
            </a:xfrm>
            <a:prstGeom prst="line">
              <a:avLst/>
            </a:prstGeom>
            <a:noFill/>
            <a:ln w="12700">
              <a:solidFill>
                <a:schemeClr val="accent2"/>
              </a:solidFill>
              <a:round/>
              <a:headEnd/>
              <a:tailEnd/>
            </a:ln>
            <a:effectLst/>
          </p:spPr>
          <p:txBody>
            <a:bodyPr wrap="none" anchor="ctr"/>
            <a:lstStyle/>
            <a:p>
              <a:endParaRPr lang="en-US"/>
            </a:p>
          </p:txBody>
        </p:sp>
        <p:sp>
          <p:nvSpPr>
            <p:cNvPr id="1043609" name="Line 153"/>
            <p:cNvSpPr>
              <a:spLocks noChangeShapeType="1"/>
            </p:cNvSpPr>
            <p:nvPr/>
          </p:nvSpPr>
          <p:spPr bwMode="auto">
            <a:xfrm>
              <a:off x="2617" y="2780"/>
              <a:ext cx="38" cy="0"/>
            </a:xfrm>
            <a:prstGeom prst="line">
              <a:avLst/>
            </a:prstGeom>
            <a:noFill/>
            <a:ln w="12700">
              <a:solidFill>
                <a:schemeClr val="accent2"/>
              </a:solidFill>
              <a:round/>
              <a:headEnd/>
              <a:tailEnd/>
            </a:ln>
            <a:effectLst/>
          </p:spPr>
          <p:txBody>
            <a:bodyPr wrap="none" anchor="ctr"/>
            <a:lstStyle/>
            <a:p>
              <a:endParaRPr lang="en-US"/>
            </a:p>
          </p:txBody>
        </p:sp>
        <p:sp>
          <p:nvSpPr>
            <p:cNvPr id="1043610" name="Line 154"/>
            <p:cNvSpPr>
              <a:spLocks noChangeShapeType="1"/>
            </p:cNvSpPr>
            <p:nvPr/>
          </p:nvSpPr>
          <p:spPr bwMode="auto">
            <a:xfrm>
              <a:off x="2716" y="2780"/>
              <a:ext cx="0" cy="0"/>
            </a:xfrm>
            <a:prstGeom prst="line">
              <a:avLst/>
            </a:prstGeom>
            <a:noFill/>
            <a:ln w="12700">
              <a:solidFill>
                <a:schemeClr val="accent2"/>
              </a:solidFill>
              <a:round/>
              <a:headEnd/>
              <a:tailEnd/>
            </a:ln>
            <a:effectLst/>
          </p:spPr>
          <p:txBody>
            <a:bodyPr wrap="none" anchor="ctr"/>
            <a:lstStyle/>
            <a:p>
              <a:endParaRPr lang="en-US"/>
            </a:p>
          </p:txBody>
        </p:sp>
        <p:sp>
          <p:nvSpPr>
            <p:cNvPr id="1043611" name="Line 155"/>
            <p:cNvSpPr>
              <a:spLocks noChangeShapeType="1"/>
            </p:cNvSpPr>
            <p:nvPr/>
          </p:nvSpPr>
          <p:spPr bwMode="auto">
            <a:xfrm>
              <a:off x="2777" y="2780"/>
              <a:ext cx="162" cy="0"/>
            </a:xfrm>
            <a:prstGeom prst="line">
              <a:avLst/>
            </a:prstGeom>
            <a:noFill/>
            <a:ln w="12700">
              <a:solidFill>
                <a:schemeClr val="accent2"/>
              </a:solidFill>
              <a:round/>
              <a:headEnd/>
              <a:tailEnd/>
            </a:ln>
            <a:effectLst/>
          </p:spPr>
          <p:txBody>
            <a:bodyPr wrap="none" anchor="ctr"/>
            <a:lstStyle/>
            <a:p>
              <a:endParaRPr lang="en-US"/>
            </a:p>
          </p:txBody>
        </p:sp>
        <p:sp>
          <p:nvSpPr>
            <p:cNvPr id="1043612" name="Line 156"/>
            <p:cNvSpPr>
              <a:spLocks noChangeShapeType="1"/>
            </p:cNvSpPr>
            <p:nvPr/>
          </p:nvSpPr>
          <p:spPr bwMode="auto">
            <a:xfrm>
              <a:off x="3000" y="2780"/>
              <a:ext cx="0" cy="0"/>
            </a:xfrm>
            <a:prstGeom prst="line">
              <a:avLst/>
            </a:prstGeom>
            <a:noFill/>
            <a:ln w="12700">
              <a:solidFill>
                <a:schemeClr val="accent2"/>
              </a:solidFill>
              <a:round/>
              <a:headEnd/>
              <a:tailEnd/>
            </a:ln>
            <a:effectLst/>
          </p:spPr>
          <p:txBody>
            <a:bodyPr wrap="none" anchor="ctr"/>
            <a:lstStyle/>
            <a:p>
              <a:endParaRPr lang="en-US"/>
            </a:p>
          </p:txBody>
        </p:sp>
        <p:sp>
          <p:nvSpPr>
            <p:cNvPr id="1043613" name="Line 157"/>
            <p:cNvSpPr>
              <a:spLocks noChangeShapeType="1"/>
            </p:cNvSpPr>
            <p:nvPr/>
          </p:nvSpPr>
          <p:spPr bwMode="auto">
            <a:xfrm>
              <a:off x="3061" y="2780"/>
              <a:ext cx="162" cy="0"/>
            </a:xfrm>
            <a:prstGeom prst="line">
              <a:avLst/>
            </a:prstGeom>
            <a:noFill/>
            <a:ln w="12700">
              <a:solidFill>
                <a:schemeClr val="accent2"/>
              </a:solidFill>
              <a:round/>
              <a:headEnd/>
              <a:tailEnd/>
            </a:ln>
            <a:effectLst/>
          </p:spPr>
          <p:txBody>
            <a:bodyPr wrap="none" anchor="ctr"/>
            <a:lstStyle/>
            <a:p>
              <a:endParaRPr lang="en-US"/>
            </a:p>
          </p:txBody>
        </p:sp>
        <p:sp>
          <p:nvSpPr>
            <p:cNvPr id="1043614" name="Line 158"/>
            <p:cNvSpPr>
              <a:spLocks noChangeShapeType="1"/>
            </p:cNvSpPr>
            <p:nvPr/>
          </p:nvSpPr>
          <p:spPr bwMode="auto">
            <a:xfrm>
              <a:off x="3284" y="2780"/>
              <a:ext cx="0" cy="0"/>
            </a:xfrm>
            <a:prstGeom prst="line">
              <a:avLst/>
            </a:prstGeom>
            <a:noFill/>
            <a:ln w="12700">
              <a:solidFill>
                <a:schemeClr val="accent2"/>
              </a:solidFill>
              <a:round/>
              <a:headEnd/>
              <a:tailEnd/>
            </a:ln>
            <a:effectLst/>
          </p:spPr>
          <p:txBody>
            <a:bodyPr wrap="none" anchor="ctr"/>
            <a:lstStyle/>
            <a:p>
              <a:endParaRPr lang="en-US"/>
            </a:p>
          </p:txBody>
        </p:sp>
        <p:sp>
          <p:nvSpPr>
            <p:cNvPr id="1043615" name="Line 159"/>
            <p:cNvSpPr>
              <a:spLocks noChangeShapeType="1"/>
            </p:cNvSpPr>
            <p:nvPr/>
          </p:nvSpPr>
          <p:spPr bwMode="auto">
            <a:xfrm>
              <a:off x="3345" y="2780"/>
              <a:ext cx="86" cy="0"/>
            </a:xfrm>
            <a:prstGeom prst="line">
              <a:avLst/>
            </a:prstGeom>
            <a:noFill/>
            <a:ln w="12700">
              <a:solidFill>
                <a:schemeClr val="accent2"/>
              </a:solidFill>
              <a:round/>
              <a:headEnd/>
              <a:tailEnd/>
            </a:ln>
            <a:effectLst/>
          </p:spPr>
          <p:txBody>
            <a:bodyPr wrap="none" anchor="ctr"/>
            <a:lstStyle/>
            <a:p>
              <a:endParaRPr lang="en-US"/>
            </a:p>
          </p:txBody>
        </p:sp>
        <p:sp>
          <p:nvSpPr>
            <p:cNvPr id="1043616" name="Line 160"/>
            <p:cNvSpPr>
              <a:spLocks noChangeShapeType="1"/>
            </p:cNvSpPr>
            <p:nvPr/>
          </p:nvSpPr>
          <p:spPr bwMode="auto">
            <a:xfrm>
              <a:off x="3769" y="2780"/>
              <a:ext cx="49" cy="0"/>
            </a:xfrm>
            <a:prstGeom prst="line">
              <a:avLst/>
            </a:prstGeom>
            <a:noFill/>
            <a:ln w="12700">
              <a:solidFill>
                <a:schemeClr val="accent2"/>
              </a:solidFill>
              <a:round/>
              <a:headEnd/>
              <a:tailEnd/>
            </a:ln>
            <a:effectLst/>
          </p:spPr>
          <p:txBody>
            <a:bodyPr wrap="none" anchor="ctr"/>
            <a:lstStyle/>
            <a:p>
              <a:endParaRPr lang="en-US"/>
            </a:p>
          </p:txBody>
        </p:sp>
        <p:sp>
          <p:nvSpPr>
            <p:cNvPr id="1043617" name="Line 161"/>
            <p:cNvSpPr>
              <a:spLocks noChangeShapeType="1"/>
            </p:cNvSpPr>
            <p:nvPr/>
          </p:nvSpPr>
          <p:spPr bwMode="auto">
            <a:xfrm>
              <a:off x="3913" y="2780"/>
              <a:ext cx="43" cy="0"/>
            </a:xfrm>
            <a:prstGeom prst="line">
              <a:avLst/>
            </a:prstGeom>
            <a:noFill/>
            <a:ln w="12700">
              <a:solidFill>
                <a:srgbClr val="FF0000"/>
              </a:solidFill>
              <a:round/>
              <a:headEnd/>
              <a:tailEnd/>
            </a:ln>
            <a:effectLst/>
          </p:spPr>
          <p:txBody>
            <a:bodyPr wrap="none" anchor="ctr"/>
            <a:lstStyle/>
            <a:p>
              <a:endParaRPr lang="en-US"/>
            </a:p>
          </p:txBody>
        </p:sp>
        <p:sp>
          <p:nvSpPr>
            <p:cNvPr id="1043618" name="Line 162"/>
            <p:cNvSpPr>
              <a:spLocks noChangeShapeType="1"/>
            </p:cNvSpPr>
            <p:nvPr/>
          </p:nvSpPr>
          <p:spPr bwMode="auto">
            <a:xfrm>
              <a:off x="2128" y="2865"/>
              <a:ext cx="55" cy="0"/>
            </a:xfrm>
            <a:prstGeom prst="line">
              <a:avLst/>
            </a:prstGeom>
            <a:noFill/>
            <a:ln w="12700">
              <a:solidFill>
                <a:srgbClr val="FF0000"/>
              </a:solidFill>
              <a:round/>
              <a:headEnd/>
              <a:tailEnd/>
            </a:ln>
            <a:effectLst/>
          </p:spPr>
          <p:txBody>
            <a:bodyPr wrap="none" anchor="ctr"/>
            <a:lstStyle/>
            <a:p>
              <a:endParaRPr lang="en-US"/>
            </a:p>
          </p:txBody>
        </p:sp>
        <p:sp>
          <p:nvSpPr>
            <p:cNvPr id="1043619" name="Line 163"/>
            <p:cNvSpPr>
              <a:spLocks noChangeShapeType="1"/>
            </p:cNvSpPr>
            <p:nvPr/>
          </p:nvSpPr>
          <p:spPr bwMode="auto">
            <a:xfrm>
              <a:off x="2290" y="2865"/>
              <a:ext cx="0" cy="0"/>
            </a:xfrm>
            <a:prstGeom prst="line">
              <a:avLst/>
            </a:prstGeom>
            <a:noFill/>
            <a:ln w="12700">
              <a:solidFill>
                <a:schemeClr val="accent2"/>
              </a:solidFill>
              <a:round/>
              <a:headEnd/>
              <a:tailEnd/>
            </a:ln>
            <a:effectLst/>
          </p:spPr>
          <p:txBody>
            <a:bodyPr wrap="none" anchor="ctr"/>
            <a:lstStyle/>
            <a:p>
              <a:endParaRPr lang="en-US"/>
            </a:p>
          </p:txBody>
        </p:sp>
        <p:sp>
          <p:nvSpPr>
            <p:cNvPr id="1043620" name="Line 164"/>
            <p:cNvSpPr>
              <a:spLocks noChangeShapeType="1"/>
            </p:cNvSpPr>
            <p:nvPr/>
          </p:nvSpPr>
          <p:spPr bwMode="auto">
            <a:xfrm>
              <a:off x="2574" y="2865"/>
              <a:ext cx="0" cy="0"/>
            </a:xfrm>
            <a:prstGeom prst="line">
              <a:avLst/>
            </a:prstGeom>
            <a:noFill/>
            <a:ln w="12700">
              <a:solidFill>
                <a:srgbClr val="FF0000"/>
              </a:solidFill>
              <a:round/>
              <a:headEnd/>
              <a:tailEnd/>
            </a:ln>
            <a:effectLst/>
          </p:spPr>
          <p:txBody>
            <a:bodyPr wrap="none" anchor="ctr"/>
            <a:lstStyle/>
            <a:p>
              <a:endParaRPr lang="en-US"/>
            </a:p>
          </p:txBody>
        </p:sp>
        <p:sp>
          <p:nvSpPr>
            <p:cNvPr id="1043621" name="Line 165"/>
            <p:cNvSpPr>
              <a:spLocks noChangeShapeType="1"/>
            </p:cNvSpPr>
            <p:nvPr/>
          </p:nvSpPr>
          <p:spPr bwMode="auto">
            <a:xfrm>
              <a:off x="2635" y="2865"/>
              <a:ext cx="162" cy="0"/>
            </a:xfrm>
            <a:prstGeom prst="line">
              <a:avLst/>
            </a:prstGeom>
            <a:noFill/>
            <a:ln w="12700">
              <a:solidFill>
                <a:schemeClr val="accent2"/>
              </a:solidFill>
              <a:round/>
              <a:headEnd/>
              <a:tailEnd/>
            </a:ln>
            <a:effectLst/>
          </p:spPr>
          <p:txBody>
            <a:bodyPr wrap="none" anchor="ctr"/>
            <a:lstStyle/>
            <a:p>
              <a:endParaRPr lang="en-US"/>
            </a:p>
          </p:txBody>
        </p:sp>
        <p:sp>
          <p:nvSpPr>
            <p:cNvPr id="1043622" name="Line 166"/>
            <p:cNvSpPr>
              <a:spLocks noChangeShapeType="1"/>
            </p:cNvSpPr>
            <p:nvPr/>
          </p:nvSpPr>
          <p:spPr bwMode="auto">
            <a:xfrm>
              <a:off x="2858" y="2865"/>
              <a:ext cx="0" cy="0"/>
            </a:xfrm>
            <a:prstGeom prst="line">
              <a:avLst/>
            </a:prstGeom>
            <a:noFill/>
            <a:ln w="12700">
              <a:solidFill>
                <a:schemeClr val="accent2"/>
              </a:solidFill>
              <a:round/>
              <a:headEnd/>
              <a:tailEnd/>
            </a:ln>
            <a:effectLst/>
          </p:spPr>
          <p:txBody>
            <a:bodyPr wrap="none" anchor="ctr"/>
            <a:lstStyle/>
            <a:p>
              <a:endParaRPr lang="en-US"/>
            </a:p>
          </p:txBody>
        </p:sp>
        <p:sp>
          <p:nvSpPr>
            <p:cNvPr id="1043623" name="Line 167"/>
            <p:cNvSpPr>
              <a:spLocks noChangeShapeType="1"/>
            </p:cNvSpPr>
            <p:nvPr/>
          </p:nvSpPr>
          <p:spPr bwMode="auto">
            <a:xfrm>
              <a:off x="2919" y="2865"/>
              <a:ext cx="162" cy="0"/>
            </a:xfrm>
            <a:prstGeom prst="line">
              <a:avLst/>
            </a:prstGeom>
            <a:noFill/>
            <a:ln w="12700">
              <a:solidFill>
                <a:schemeClr val="accent2"/>
              </a:solidFill>
              <a:round/>
              <a:headEnd/>
              <a:tailEnd/>
            </a:ln>
            <a:effectLst/>
          </p:spPr>
          <p:txBody>
            <a:bodyPr wrap="none" anchor="ctr"/>
            <a:lstStyle/>
            <a:p>
              <a:endParaRPr lang="en-US"/>
            </a:p>
          </p:txBody>
        </p:sp>
        <p:sp>
          <p:nvSpPr>
            <p:cNvPr id="1043624" name="Line 168"/>
            <p:cNvSpPr>
              <a:spLocks noChangeShapeType="1"/>
            </p:cNvSpPr>
            <p:nvPr/>
          </p:nvSpPr>
          <p:spPr bwMode="auto">
            <a:xfrm>
              <a:off x="3142" y="2865"/>
              <a:ext cx="0" cy="0"/>
            </a:xfrm>
            <a:prstGeom prst="line">
              <a:avLst/>
            </a:prstGeom>
            <a:noFill/>
            <a:ln w="12700">
              <a:solidFill>
                <a:schemeClr val="accent2"/>
              </a:solidFill>
              <a:round/>
              <a:headEnd/>
              <a:tailEnd/>
            </a:ln>
            <a:effectLst/>
          </p:spPr>
          <p:txBody>
            <a:bodyPr wrap="none" anchor="ctr"/>
            <a:lstStyle/>
            <a:p>
              <a:endParaRPr lang="en-US"/>
            </a:p>
          </p:txBody>
        </p:sp>
        <p:sp>
          <p:nvSpPr>
            <p:cNvPr id="1043625" name="Line 169"/>
            <p:cNvSpPr>
              <a:spLocks noChangeShapeType="1"/>
            </p:cNvSpPr>
            <p:nvPr/>
          </p:nvSpPr>
          <p:spPr bwMode="auto">
            <a:xfrm>
              <a:off x="3203" y="2865"/>
              <a:ext cx="162" cy="0"/>
            </a:xfrm>
            <a:prstGeom prst="line">
              <a:avLst/>
            </a:prstGeom>
            <a:noFill/>
            <a:ln w="12700">
              <a:solidFill>
                <a:schemeClr val="accent2"/>
              </a:solidFill>
              <a:round/>
              <a:headEnd/>
              <a:tailEnd/>
            </a:ln>
            <a:effectLst/>
          </p:spPr>
          <p:txBody>
            <a:bodyPr wrap="none" anchor="ctr"/>
            <a:lstStyle/>
            <a:p>
              <a:endParaRPr lang="en-US"/>
            </a:p>
          </p:txBody>
        </p:sp>
        <p:sp>
          <p:nvSpPr>
            <p:cNvPr id="1043626" name="Line 170"/>
            <p:cNvSpPr>
              <a:spLocks noChangeShapeType="1"/>
            </p:cNvSpPr>
            <p:nvPr/>
          </p:nvSpPr>
          <p:spPr bwMode="auto">
            <a:xfrm>
              <a:off x="3426" y="2865"/>
              <a:ext cx="0" cy="0"/>
            </a:xfrm>
            <a:prstGeom prst="line">
              <a:avLst/>
            </a:prstGeom>
            <a:noFill/>
            <a:ln w="12700">
              <a:solidFill>
                <a:srgbClr val="FF0000"/>
              </a:solidFill>
              <a:round/>
              <a:headEnd/>
              <a:tailEnd/>
            </a:ln>
            <a:effectLst/>
          </p:spPr>
          <p:txBody>
            <a:bodyPr wrap="none" anchor="ctr"/>
            <a:lstStyle/>
            <a:p>
              <a:endParaRPr lang="en-US"/>
            </a:p>
          </p:txBody>
        </p:sp>
        <p:sp>
          <p:nvSpPr>
            <p:cNvPr id="1043627" name="Line 171"/>
            <p:cNvSpPr>
              <a:spLocks noChangeShapeType="1"/>
            </p:cNvSpPr>
            <p:nvPr/>
          </p:nvSpPr>
          <p:spPr bwMode="auto">
            <a:xfrm>
              <a:off x="3871" y="2865"/>
              <a:ext cx="53" cy="0"/>
            </a:xfrm>
            <a:prstGeom prst="line">
              <a:avLst/>
            </a:prstGeom>
            <a:noFill/>
            <a:ln w="12700">
              <a:solidFill>
                <a:srgbClr val="FF0000"/>
              </a:solidFill>
              <a:round/>
              <a:headEnd/>
              <a:tailEnd/>
            </a:ln>
            <a:effectLst/>
          </p:spPr>
          <p:txBody>
            <a:bodyPr wrap="none" anchor="ctr"/>
            <a:lstStyle/>
            <a:p>
              <a:endParaRPr lang="en-US"/>
            </a:p>
          </p:txBody>
        </p:sp>
        <p:sp>
          <p:nvSpPr>
            <p:cNvPr id="1043628" name="Line 172"/>
            <p:cNvSpPr>
              <a:spLocks noChangeShapeType="1"/>
            </p:cNvSpPr>
            <p:nvPr/>
          </p:nvSpPr>
          <p:spPr bwMode="auto">
            <a:xfrm>
              <a:off x="2209" y="2951"/>
              <a:ext cx="136" cy="0"/>
            </a:xfrm>
            <a:prstGeom prst="line">
              <a:avLst/>
            </a:prstGeom>
            <a:noFill/>
            <a:ln w="12700">
              <a:solidFill>
                <a:schemeClr val="accent2"/>
              </a:solidFill>
              <a:round/>
              <a:headEnd/>
              <a:tailEnd/>
            </a:ln>
            <a:effectLst/>
          </p:spPr>
          <p:txBody>
            <a:bodyPr wrap="none" anchor="ctr"/>
            <a:lstStyle/>
            <a:p>
              <a:endParaRPr lang="en-US"/>
            </a:p>
          </p:txBody>
        </p:sp>
        <p:sp>
          <p:nvSpPr>
            <p:cNvPr id="1043629" name="Line 173"/>
            <p:cNvSpPr>
              <a:spLocks noChangeShapeType="1"/>
            </p:cNvSpPr>
            <p:nvPr/>
          </p:nvSpPr>
          <p:spPr bwMode="auto">
            <a:xfrm>
              <a:off x="2432" y="2951"/>
              <a:ext cx="0" cy="0"/>
            </a:xfrm>
            <a:prstGeom prst="line">
              <a:avLst/>
            </a:prstGeom>
            <a:noFill/>
            <a:ln w="12700">
              <a:solidFill>
                <a:schemeClr val="accent2"/>
              </a:solidFill>
              <a:round/>
              <a:headEnd/>
              <a:tailEnd/>
            </a:ln>
            <a:effectLst/>
          </p:spPr>
          <p:txBody>
            <a:bodyPr wrap="none" anchor="ctr"/>
            <a:lstStyle/>
            <a:p>
              <a:endParaRPr lang="en-US"/>
            </a:p>
          </p:txBody>
        </p:sp>
        <p:sp>
          <p:nvSpPr>
            <p:cNvPr id="1043630" name="Line 174"/>
            <p:cNvSpPr>
              <a:spLocks noChangeShapeType="1"/>
            </p:cNvSpPr>
            <p:nvPr/>
          </p:nvSpPr>
          <p:spPr bwMode="auto">
            <a:xfrm>
              <a:off x="2493" y="2951"/>
              <a:ext cx="162" cy="0"/>
            </a:xfrm>
            <a:prstGeom prst="line">
              <a:avLst/>
            </a:prstGeom>
            <a:noFill/>
            <a:ln w="12700">
              <a:solidFill>
                <a:schemeClr val="accent2"/>
              </a:solidFill>
              <a:round/>
              <a:headEnd/>
              <a:tailEnd/>
            </a:ln>
            <a:effectLst/>
          </p:spPr>
          <p:txBody>
            <a:bodyPr wrap="none" anchor="ctr"/>
            <a:lstStyle/>
            <a:p>
              <a:endParaRPr lang="en-US"/>
            </a:p>
          </p:txBody>
        </p:sp>
        <p:sp>
          <p:nvSpPr>
            <p:cNvPr id="1043631" name="Line 175"/>
            <p:cNvSpPr>
              <a:spLocks noChangeShapeType="1"/>
            </p:cNvSpPr>
            <p:nvPr/>
          </p:nvSpPr>
          <p:spPr bwMode="auto">
            <a:xfrm>
              <a:off x="2716" y="2951"/>
              <a:ext cx="0" cy="0"/>
            </a:xfrm>
            <a:prstGeom prst="line">
              <a:avLst/>
            </a:prstGeom>
            <a:noFill/>
            <a:ln w="12700">
              <a:solidFill>
                <a:schemeClr val="accent2"/>
              </a:solidFill>
              <a:round/>
              <a:headEnd/>
              <a:tailEnd/>
            </a:ln>
            <a:effectLst/>
          </p:spPr>
          <p:txBody>
            <a:bodyPr wrap="none" anchor="ctr"/>
            <a:lstStyle/>
            <a:p>
              <a:endParaRPr lang="en-US"/>
            </a:p>
          </p:txBody>
        </p:sp>
        <p:sp>
          <p:nvSpPr>
            <p:cNvPr id="1043632" name="Line 176"/>
            <p:cNvSpPr>
              <a:spLocks noChangeShapeType="1"/>
            </p:cNvSpPr>
            <p:nvPr/>
          </p:nvSpPr>
          <p:spPr bwMode="auto">
            <a:xfrm>
              <a:off x="2777" y="2951"/>
              <a:ext cx="162" cy="0"/>
            </a:xfrm>
            <a:prstGeom prst="line">
              <a:avLst/>
            </a:prstGeom>
            <a:noFill/>
            <a:ln w="12700">
              <a:solidFill>
                <a:schemeClr val="accent2"/>
              </a:solidFill>
              <a:round/>
              <a:headEnd/>
              <a:tailEnd/>
            </a:ln>
            <a:effectLst/>
          </p:spPr>
          <p:txBody>
            <a:bodyPr wrap="none" anchor="ctr"/>
            <a:lstStyle/>
            <a:p>
              <a:endParaRPr lang="en-US"/>
            </a:p>
          </p:txBody>
        </p:sp>
        <p:sp>
          <p:nvSpPr>
            <p:cNvPr id="1043633" name="Line 177"/>
            <p:cNvSpPr>
              <a:spLocks noChangeShapeType="1"/>
            </p:cNvSpPr>
            <p:nvPr/>
          </p:nvSpPr>
          <p:spPr bwMode="auto">
            <a:xfrm>
              <a:off x="3000" y="2951"/>
              <a:ext cx="0" cy="0"/>
            </a:xfrm>
            <a:prstGeom prst="line">
              <a:avLst/>
            </a:prstGeom>
            <a:noFill/>
            <a:ln w="12700">
              <a:solidFill>
                <a:schemeClr val="accent2"/>
              </a:solidFill>
              <a:round/>
              <a:headEnd/>
              <a:tailEnd/>
            </a:ln>
            <a:effectLst/>
          </p:spPr>
          <p:txBody>
            <a:bodyPr wrap="none" anchor="ctr"/>
            <a:lstStyle/>
            <a:p>
              <a:endParaRPr lang="en-US"/>
            </a:p>
          </p:txBody>
        </p:sp>
        <p:sp>
          <p:nvSpPr>
            <p:cNvPr id="1043634" name="Line 178"/>
            <p:cNvSpPr>
              <a:spLocks noChangeShapeType="1"/>
            </p:cNvSpPr>
            <p:nvPr/>
          </p:nvSpPr>
          <p:spPr bwMode="auto">
            <a:xfrm>
              <a:off x="3061" y="2951"/>
              <a:ext cx="162" cy="0"/>
            </a:xfrm>
            <a:prstGeom prst="line">
              <a:avLst/>
            </a:prstGeom>
            <a:noFill/>
            <a:ln w="12700">
              <a:solidFill>
                <a:schemeClr val="accent2"/>
              </a:solidFill>
              <a:round/>
              <a:headEnd/>
              <a:tailEnd/>
            </a:ln>
            <a:effectLst/>
          </p:spPr>
          <p:txBody>
            <a:bodyPr wrap="none" anchor="ctr"/>
            <a:lstStyle/>
            <a:p>
              <a:endParaRPr lang="en-US"/>
            </a:p>
          </p:txBody>
        </p:sp>
        <p:sp>
          <p:nvSpPr>
            <p:cNvPr id="1043635" name="Line 179"/>
            <p:cNvSpPr>
              <a:spLocks noChangeShapeType="1"/>
            </p:cNvSpPr>
            <p:nvPr/>
          </p:nvSpPr>
          <p:spPr bwMode="auto">
            <a:xfrm>
              <a:off x="3284" y="2951"/>
              <a:ext cx="0" cy="0"/>
            </a:xfrm>
            <a:prstGeom prst="line">
              <a:avLst/>
            </a:prstGeom>
            <a:noFill/>
            <a:ln w="12700">
              <a:solidFill>
                <a:schemeClr val="accent2"/>
              </a:solidFill>
              <a:round/>
              <a:headEnd/>
              <a:tailEnd/>
            </a:ln>
            <a:effectLst/>
          </p:spPr>
          <p:txBody>
            <a:bodyPr wrap="none" anchor="ctr"/>
            <a:lstStyle/>
            <a:p>
              <a:endParaRPr lang="en-US"/>
            </a:p>
          </p:txBody>
        </p:sp>
        <p:sp>
          <p:nvSpPr>
            <p:cNvPr id="1043636" name="Line 180"/>
            <p:cNvSpPr>
              <a:spLocks noChangeShapeType="1"/>
            </p:cNvSpPr>
            <p:nvPr/>
          </p:nvSpPr>
          <p:spPr bwMode="auto">
            <a:xfrm>
              <a:off x="3345" y="2951"/>
              <a:ext cx="162" cy="0"/>
            </a:xfrm>
            <a:prstGeom prst="line">
              <a:avLst/>
            </a:prstGeom>
            <a:noFill/>
            <a:ln w="12700">
              <a:solidFill>
                <a:schemeClr val="accent2"/>
              </a:solidFill>
              <a:round/>
              <a:headEnd/>
              <a:tailEnd/>
            </a:ln>
            <a:effectLst/>
          </p:spPr>
          <p:txBody>
            <a:bodyPr wrap="none" anchor="ctr"/>
            <a:lstStyle/>
            <a:p>
              <a:endParaRPr lang="en-US"/>
            </a:p>
          </p:txBody>
        </p:sp>
        <p:sp>
          <p:nvSpPr>
            <p:cNvPr id="1043637" name="Line 181"/>
            <p:cNvSpPr>
              <a:spLocks noChangeShapeType="1"/>
            </p:cNvSpPr>
            <p:nvPr/>
          </p:nvSpPr>
          <p:spPr bwMode="auto">
            <a:xfrm>
              <a:off x="3568" y="2951"/>
              <a:ext cx="0" cy="0"/>
            </a:xfrm>
            <a:prstGeom prst="line">
              <a:avLst/>
            </a:prstGeom>
            <a:noFill/>
            <a:ln w="12700">
              <a:solidFill>
                <a:schemeClr val="accent2"/>
              </a:solidFill>
              <a:round/>
              <a:headEnd/>
              <a:tailEnd/>
            </a:ln>
            <a:effectLst/>
          </p:spPr>
          <p:txBody>
            <a:bodyPr wrap="none" anchor="ctr"/>
            <a:lstStyle/>
            <a:p>
              <a:endParaRPr lang="en-US"/>
            </a:p>
          </p:txBody>
        </p:sp>
        <p:sp>
          <p:nvSpPr>
            <p:cNvPr id="1043638" name="Line 182"/>
            <p:cNvSpPr>
              <a:spLocks noChangeShapeType="1"/>
            </p:cNvSpPr>
            <p:nvPr/>
          </p:nvSpPr>
          <p:spPr bwMode="auto">
            <a:xfrm>
              <a:off x="3703" y="2951"/>
              <a:ext cx="88" cy="0"/>
            </a:xfrm>
            <a:prstGeom prst="line">
              <a:avLst/>
            </a:prstGeom>
            <a:noFill/>
            <a:ln w="12700">
              <a:solidFill>
                <a:schemeClr val="accent2"/>
              </a:solidFill>
              <a:round/>
              <a:headEnd/>
              <a:tailEnd/>
            </a:ln>
            <a:effectLst/>
          </p:spPr>
          <p:txBody>
            <a:bodyPr wrap="none" anchor="ctr"/>
            <a:lstStyle/>
            <a:p>
              <a:endParaRPr lang="en-US"/>
            </a:p>
          </p:txBody>
        </p:sp>
        <p:sp>
          <p:nvSpPr>
            <p:cNvPr id="1043639" name="Line 183"/>
            <p:cNvSpPr>
              <a:spLocks noChangeShapeType="1"/>
            </p:cNvSpPr>
            <p:nvPr/>
          </p:nvSpPr>
          <p:spPr bwMode="auto">
            <a:xfrm>
              <a:off x="3852" y="2951"/>
              <a:ext cx="0" cy="0"/>
            </a:xfrm>
            <a:prstGeom prst="line">
              <a:avLst/>
            </a:prstGeom>
            <a:noFill/>
            <a:ln w="12700">
              <a:solidFill>
                <a:srgbClr val="FF0000"/>
              </a:solidFill>
              <a:round/>
              <a:headEnd/>
              <a:tailEnd/>
            </a:ln>
            <a:effectLst/>
          </p:spPr>
          <p:txBody>
            <a:bodyPr wrap="none" anchor="ctr"/>
            <a:lstStyle/>
            <a:p>
              <a:endParaRPr lang="en-US"/>
            </a:p>
          </p:txBody>
        </p:sp>
        <p:sp>
          <p:nvSpPr>
            <p:cNvPr id="1043640" name="Line 184"/>
            <p:cNvSpPr>
              <a:spLocks noChangeShapeType="1"/>
            </p:cNvSpPr>
            <p:nvPr/>
          </p:nvSpPr>
          <p:spPr bwMode="auto">
            <a:xfrm>
              <a:off x="2223" y="3036"/>
              <a:ext cx="6" cy="0"/>
            </a:xfrm>
            <a:prstGeom prst="line">
              <a:avLst/>
            </a:prstGeom>
            <a:noFill/>
            <a:ln w="12700">
              <a:solidFill>
                <a:srgbClr val="FF0000"/>
              </a:solidFill>
              <a:round/>
              <a:headEnd/>
              <a:tailEnd/>
            </a:ln>
            <a:effectLst/>
          </p:spPr>
          <p:txBody>
            <a:bodyPr wrap="none" anchor="ctr"/>
            <a:lstStyle/>
            <a:p>
              <a:endParaRPr lang="en-US"/>
            </a:p>
          </p:txBody>
        </p:sp>
        <p:sp>
          <p:nvSpPr>
            <p:cNvPr id="1043641" name="Line 185"/>
            <p:cNvSpPr>
              <a:spLocks noChangeShapeType="1"/>
            </p:cNvSpPr>
            <p:nvPr/>
          </p:nvSpPr>
          <p:spPr bwMode="auto">
            <a:xfrm>
              <a:off x="2290" y="3036"/>
              <a:ext cx="0" cy="0"/>
            </a:xfrm>
            <a:prstGeom prst="line">
              <a:avLst/>
            </a:prstGeom>
            <a:noFill/>
            <a:ln w="12700">
              <a:solidFill>
                <a:schemeClr val="accent2"/>
              </a:solidFill>
              <a:round/>
              <a:headEnd/>
              <a:tailEnd/>
            </a:ln>
            <a:effectLst/>
          </p:spPr>
          <p:txBody>
            <a:bodyPr wrap="none" anchor="ctr"/>
            <a:lstStyle/>
            <a:p>
              <a:endParaRPr lang="en-US"/>
            </a:p>
          </p:txBody>
        </p:sp>
        <p:sp>
          <p:nvSpPr>
            <p:cNvPr id="1043642" name="Line 186"/>
            <p:cNvSpPr>
              <a:spLocks noChangeShapeType="1"/>
            </p:cNvSpPr>
            <p:nvPr/>
          </p:nvSpPr>
          <p:spPr bwMode="auto">
            <a:xfrm>
              <a:off x="2351" y="3036"/>
              <a:ext cx="162" cy="0"/>
            </a:xfrm>
            <a:prstGeom prst="line">
              <a:avLst/>
            </a:prstGeom>
            <a:noFill/>
            <a:ln w="12700">
              <a:solidFill>
                <a:schemeClr val="accent2"/>
              </a:solidFill>
              <a:round/>
              <a:headEnd/>
              <a:tailEnd/>
            </a:ln>
            <a:effectLst/>
          </p:spPr>
          <p:txBody>
            <a:bodyPr wrap="none" anchor="ctr"/>
            <a:lstStyle/>
            <a:p>
              <a:endParaRPr lang="en-US"/>
            </a:p>
          </p:txBody>
        </p:sp>
        <p:sp>
          <p:nvSpPr>
            <p:cNvPr id="1043643" name="Line 187"/>
            <p:cNvSpPr>
              <a:spLocks noChangeShapeType="1"/>
            </p:cNvSpPr>
            <p:nvPr/>
          </p:nvSpPr>
          <p:spPr bwMode="auto">
            <a:xfrm>
              <a:off x="2574" y="3036"/>
              <a:ext cx="0" cy="0"/>
            </a:xfrm>
            <a:prstGeom prst="line">
              <a:avLst/>
            </a:prstGeom>
            <a:noFill/>
            <a:ln w="12700">
              <a:solidFill>
                <a:schemeClr val="accent2"/>
              </a:solidFill>
              <a:round/>
              <a:headEnd/>
              <a:tailEnd/>
            </a:ln>
            <a:effectLst/>
          </p:spPr>
          <p:txBody>
            <a:bodyPr wrap="none" anchor="ctr"/>
            <a:lstStyle/>
            <a:p>
              <a:endParaRPr lang="en-US"/>
            </a:p>
          </p:txBody>
        </p:sp>
        <p:sp>
          <p:nvSpPr>
            <p:cNvPr id="1043644" name="Line 188"/>
            <p:cNvSpPr>
              <a:spLocks noChangeShapeType="1"/>
            </p:cNvSpPr>
            <p:nvPr/>
          </p:nvSpPr>
          <p:spPr bwMode="auto">
            <a:xfrm>
              <a:off x="2635" y="3036"/>
              <a:ext cx="162" cy="0"/>
            </a:xfrm>
            <a:prstGeom prst="line">
              <a:avLst/>
            </a:prstGeom>
            <a:noFill/>
            <a:ln w="12700">
              <a:solidFill>
                <a:schemeClr val="accent2"/>
              </a:solidFill>
              <a:round/>
              <a:headEnd/>
              <a:tailEnd/>
            </a:ln>
            <a:effectLst/>
          </p:spPr>
          <p:txBody>
            <a:bodyPr wrap="none" anchor="ctr"/>
            <a:lstStyle/>
            <a:p>
              <a:endParaRPr lang="en-US"/>
            </a:p>
          </p:txBody>
        </p:sp>
        <p:sp>
          <p:nvSpPr>
            <p:cNvPr id="1043645" name="Line 189"/>
            <p:cNvSpPr>
              <a:spLocks noChangeShapeType="1"/>
            </p:cNvSpPr>
            <p:nvPr/>
          </p:nvSpPr>
          <p:spPr bwMode="auto">
            <a:xfrm>
              <a:off x="2858" y="3036"/>
              <a:ext cx="0" cy="0"/>
            </a:xfrm>
            <a:prstGeom prst="line">
              <a:avLst/>
            </a:prstGeom>
            <a:noFill/>
            <a:ln w="12700">
              <a:solidFill>
                <a:schemeClr val="accent2"/>
              </a:solidFill>
              <a:round/>
              <a:headEnd/>
              <a:tailEnd/>
            </a:ln>
            <a:effectLst/>
          </p:spPr>
          <p:txBody>
            <a:bodyPr wrap="none" anchor="ctr"/>
            <a:lstStyle/>
            <a:p>
              <a:endParaRPr lang="en-US"/>
            </a:p>
          </p:txBody>
        </p:sp>
        <p:sp>
          <p:nvSpPr>
            <p:cNvPr id="1043646" name="Line 190"/>
            <p:cNvSpPr>
              <a:spLocks noChangeShapeType="1"/>
            </p:cNvSpPr>
            <p:nvPr/>
          </p:nvSpPr>
          <p:spPr bwMode="auto">
            <a:xfrm>
              <a:off x="2919" y="3036"/>
              <a:ext cx="29" cy="0"/>
            </a:xfrm>
            <a:prstGeom prst="line">
              <a:avLst/>
            </a:prstGeom>
            <a:noFill/>
            <a:ln w="12700">
              <a:solidFill>
                <a:schemeClr val="accent2"/>
              </a:solidFill>
              <a:round/>
              <a:headEnd/>
              <a:tailEnd/>
            </a:ln>
            <a:effectLst/>
          </p:spPr>
          <p:txBody>
            <a:bodyPr wrap="none" anchor="ctr"/>
            <a:lstStyle/>
            <a:p>
              <a:endParaRPr lang="en-US"/>
            </a:p>
          </p:txBody>
        </p:sp>
        <p:sp>
          <p:nvSpPr>
            <p:cNvPr id="1043647" name="Line 191"/>
            <p:cNvSpPr>
              <a:spLocks noChangeShapeType="1"/>
            </p:cNvSpPr>
            <p:nvPr/>
          </p:nvSpPr>
          <p:spPr bwMode="auto">
            <a:xfrm>
              <a:off x="3142" y="3036"/>
              <a:ext cx="0" cy="0"/>
            </a:xfrm>
            <a:prstGeom prst="line">
              <a:avLst/>
            </a:prstGeom>
            <a:noFill/>
            <a:ln w="12700">
              <a:solidFill>
                <a:schemeClr val="accent2"/>
              </a:solidFill>
              <a:round/>
              <a:headEnd/>
              <a:tailEnd/>
            </a:ln>
            <a:effectLst/>
          </p:spPr>
          <p:txBody>
            <a:bodyPr wrap="none" anchor="ctr"/>
            <a:lstStyle/>
            <a:p>
              <a:endParaRPr lang="en-US"/>
            </a:p>
          </p:txBody>
        </p:sp>
        <p:sp>
          <p:nvSpPr>
            <p:cNvPr id="1043648" name="Line 192"/>
            <p:cNvSpPr>
              <a:spLocks noChangeShapeType="1"/>
            </p:cNvSpPr>
            <p:nvPr/>
          </p:nvSpPr>
          <p:spPr bwMode="auto">
            <a:xfrm>
              <a:off x="3203" y="3036"/>
              <a:ext cx="162" cy="0"/>
            </a:xfrm>
            <a:prstGeom prst="line">
              <a:avLst/>
            </a:prstGeom>
            <a:noFill/>
            <a:ln w="12700">
              <a:solidFill>
                <a:schemeClr val="accent2"/>
              </a:solidFill>
              <a:round/>
              <a:headEnd/>
              <a:tailEnd/>
            </a:ln>
            <a:effectLst/>
          </p:spPr>
          <p:txBody>
            <a:bodyPr wrap="none" anchor="ctr"/>
            <a:lstStyle/>
            <a:p>
              <a:endParaRPr lang="en-US"/>
            </a:p>
          </p:txBody>
        </p:sp>
        <p:sp>
          <p:nvSpPr>
            <p:cNvPr id="1043649" name="Line 193"/>
            <p:cNvSpPr>
              <a:spLocks noChangeShapeType="1"/>
            </p:cNvSpPr>
            <p:nvPr/>
          </p:nvSpPr>
          <p:spPr bwMode="auto">
            <a:xfrm>
              <a:off x="3426" y="3036"/>
              <a:ext cx="0" cy="0"/>
            </a:xfrm>
            <a:prstGeom prst="line">
              <a:avLst/>
            </a:prstGeom>
            <a:noFill/>
            <a:ln w="12700">
              <a:solidFill>
                <a:schemeClr val="accent2"/>
              </a:solidFill>
              <a:round/>
              <a:headEnd/>
              <a:tailEnd/>
            </a:ln>
            <a:effectLst/>
          </p:spPr>
          <p:txBody>
            <a:bodyPr wrap="none" anchor="ctr"/>
            <a:lstStyle/>
            <a:p>
              <a:endParaRPr lang="en-US"/>
            </a:p>
          </p:txBody>
        </p:sp>
        <p:sp>
          <p:nvSpPr>
            <p:cNvPr id="1043650" name="Line 194"/>
            <p:cNvSpPr>
              <a:spLocks noChangeShapeType="1"/>
            </p:cNvSpPr>
            <p:nvPr/>
          </p:nvSpPr>
          <p:spPr bwMode="auto">
            <a:xfrm>
              <a:off x="3487" y="3036"/>
              <a:ext cx="162" cy="0"/>
            </a:xfrm>
            <a:prstGeom prst="line">
              <a:avLst/>
            </a:prstGeom>
            <a:noFill/>
            <a:ln w="12700">
              <a:solidFill>
                <a:schemeClr val="accent2"/>
              </a:solidFill>
              <a:round/>
              <a:headEnd/>
              <a:tailEnd/>
            </a:ln>
            <a:effectLst/>
          </p:spPr>
          <p:txBody>
            <a:bodyPr wrap="none" anchor="ctr"/>
            <a:lstStyle/>
            <a:p>
              <a:endParaRPr lang="en-US"/>
            </a:p>
          </p:txBody>
        </p:sp>
        <p:sp>
          <p:nvSpPr>
            <p:cNvPr id="1043651" name="Line 195"/>
            <p:cNvSpPr>
              <a:spLocks noChangeShapeType="1"/>
            </p:cNvSpPr>
            <p:nvPr/>
          </p:nvSpPr>
          <p:spPr bwMode="auto">
            <a:xfrm>
              <a:off x="3710" y="3036"/>
              <a:ext cx="0" cy="0"/>
            </a:xfrm>
            <a:prstGeom prst="line">
              <a:avLst/>
            </a:prstGeom>
            <a:noFill/>
            <a:ln w="12700">
              <a:solidFill>
                <a:schemeClr val="accent2"/>
              </a:solidFill>
              <a:round/>
              <a:headEnd/>
              <a:tailEnd/>
            </a:ln>
            <a:effectLst/>
          </p:spPr>
          <p:txBody>
            <a:bodyPr wrap="none" anchor="ctr"/>
            <a:lstStyle/>
            <a:p>
              <a:endParaRPr lang="en-US"/>
            </a:p>
          </p:txBody>
        </p:sp>
        <p:sp>
          <p:nvSpPr>
            <p:cNvPr id="1043652" name="Line 196"/>
            <p:cNvSpPr>
              <a:spLocks noChangeShapeType="1"/>
            </p:cNvSpPr>
            <p:nvPr/>
          </p:nvSpPr>
          <p:spPr bwMode="auto">
            <a:xfrm>
              <a:off x="3771" y="3036"/>
              <a:ext cx="59" cy="0"/>
            </a:xfrm>
            <a:prstGeom prst="line">
              <a:avLst/>
            </a:prstGeom>
            <a:noFill/>
            <a:ln w="12700">
              <a:solidFill>
                <a:schemeClr val="accent2"/>
              </a:solidFill>
              <a:round/>
              <a:headEnd/>
              <a:tailEnd/>
            </a:ln>
            <a:effectLst/>
          </p:spPr>
          <p:txBody>
            <a:bodyPr wrap="none" anchor="ctr"/>
            <a:lstStyle/>
            <a:p>
              <a:endParaRPr lang="en-US"/>
            </a:p>
          </p:txBody>
        </p:sp>
        <p:sp>
          <p:nvSpPr>
            <p:cNvPr id="1043653" name="Line 197"/>
            <p:cNvSpPr>
              <a:spLocks noChangeShapeType="1"/>
            </p:cNvSpPr>
            <p:nvPr/>
          </p:nvSpPr>
          <p:spPr bwMode="auto">
            <a:xfrm>
              <a:off x="2289" y="3121"/>
              <a:ext cx="82" cy="0"/>
            </a:xfrm>
            <a:prstGeom prst="line">
              <a:avLst/>
            </a:prstGeom>
            <a:noFill/>
            <a:ln w="12700">
              <a:solidFill>
                <a:schemeClr val="accent2"/>
              </a:solidFill>
              <a:round/>
              <a:headEnd/>
              <a:tailEnd/>
            </a:ln>
            <a:effectLst/>
          </p:spPr>
          <p:txBody>
            <a:bodyPr wrap="none" anchor="ctr"/>
            <a:lstStyle/>
            <a:p>
              <a:endParaRPr lang="en-US"/>
            </a:p>
          </p:txBody>
        </p:sp>
        <p:sp>
          <p:nvSpPr>
            <p:cNvPr id="1043654" name="Line 198"/>
            <p:cNvSpPr>
              <a:spLocks noChangeShapeType="1"/>
            </p:cNvSpPr>
            <p:nvPr/>
          </p:nvSpPr>
          <p:spPr bwMode="auto">
            <a:xfrm>
              <a:off x="2432" y="3121"/>
              <a:ext cx="0" cy="0"/>
            </a:xfrm>
            <a:prstGeom prst="line">
              <a:avLst/>
            </a:prstGeom>
            <a:noFill/>
            <a:ln w="12700">
              <a:solidFill>
                <a:schemeClr val="accent2"/>
              </a:solidFill>
              <a:round/>
              <a:headEnd/>
              <a:tailEnd/>
            </a:ln>
            <a:effectLst/>
          </p:spPr>
          <p:txBody>
            <a:bodyPr wrap="none" anchor="ctr"/>
            <a:lstStyle/>
            <a:p>
              <a:endParaRPr lang="en-US"/>
            </a:p>
          </p:txBody>
        </p:sp>
        <p:sp>
          <p:nvSpPr>
            <p:cNvPr id="1043655" name="Line 199"/>
            <p:cNvSpPr>
              <a:spLocks noChangeShapeType="1"/>
            </p:cNvSpPr>
            <p:nvPr/>
          </p:nvSpPr>
          <p:spPr bwMode="auto">
            <a:xfrm>
              <a:off x="2493" y="3121"/>
              <a:ext cx="162" cy="0"/>
            </a:xfrm>
            <a:prstGeom prst="line">
              <a:avLst/>
            </a:prstGeom>
            <a:noFill/>
            <a:ln w="12700">
              <a:solidFill>
                <a:schemeClr val="accent2"/>
              </a:solidFill>
              <a:round/>
              <a:headEnd/>
              <a:tailEnd/>
            </a:ln>
            <a:effectLst/>
          </p:spPr>
          <p:txBody>
            <a:bodyPr wrap="none" anchor="ctr"/>
            <a:lstStyle/>
            <a:p>
              <a:endParaRPr lang="en-US"/>
            </a:p>
          </p:txBody>
        </p:sp>
        <p:sp>
          <p:nvSpPr>
            <p:cNvPr id="1043656" name="Line 200"/>
            <p:cNvSpPr>
              <a:spLocks noChangeShapeType="1"/>
            </p:cNvSpPr>
            <p:nvPr/>
          </p:nvSpPr>
          <p:spPr bwMode="auto">
            <a:xfrm>
              <a:off x="2716" y="3121"/>
              <a:ext cx="0" cy="0"/>
            </a:xfrm>
            <a:prstGeom prst="line">
              <a:avLst/>
            </a:prstGeom>
            <a:noFill/>
            <a:ln w="12700">
              <a:solidFill>
                <a:schemeClr val="accent2"/>
              </a:solidFill>
              <a:round/>
              <a:headEnd/>
              <a:tailEnd/>
            </a:ln>
            <a:effectLst/>
          </p:spPr>
          <p:txBody>
            <a:bodyPr wrap="none" anchor="ctr"/>
            <a:lstStyle/>
            <a:p>
              <a:endParaRPr lang="en-US"/>
            </a:p>
          </p:txBody>
        </p:sp>
        <p:sp>
          <p:nvSpPr>
            <p:cNvPr id="1043657" name="Line 201"/>
            <p:cNvSpPr>
              <a:spLocks noChangeShapeType="1"/>
            </p:cNvSpPr>
            <p:nvPr/>
          </p:nvSpPr>
          <p:spPr bwMode="auto">
            <a:xfrm>
              <a:off x="2777" y="3121"/>
              <a:ext cx="162" cy="0"/>
            </a:xfrm>
            <a:prstGeom prst="line">
              <a:avLst/>
            </a:prstGeom>
            <a:noFill/>
            <a:ln w="12700">
              <a:solidFill>
                <a:schemeClr val="accent2"/>
              </a:solidFill>
              <a:round/>
              <a:headEnd/>
              <a:tailEnd/>
            </a:ln>
            <a:effectLst/>
          </p:spPr>
          <p:txBody>
            <a:bodyPr wrap="none" anchor="ctr"/>
            <a:lstStyle/>
            <a:p>
              <a:endParaRPr lang="en-US"/>
            </a:p>
          </p:txBody>
        </p:sp>
        <p:sp>
          <p:nvSpPr>
            <p:cNvPr id="1043658" name="Line 202"/>
            <p:cNvSpPr>
              <a:spLocks noChangeShapeType="1"/>
            </p:cNvSpPr>
            <p:nvPr/>
          </p:nvSpPr>
          <p:spPr bwMode="auto">
            <a:xfrm>
              <a:off x="3000" y="3121"/>
              <a:ext cx="0" cy="0"/>
            </a:xfrm>
            <a:prstGeom prst="line">
              <a:avLst/>
            </a:prstGeom>
            <a:noFill/>
            <a:ln w="12700">
              <a:solidFill>
                <a:srgbClr val="FF0000"/>
              </a:solidFill>
              <a:round/>
              <a:headEnd/>
              <a:tailEnd/>
            </a:ln>
            <a:effectLst/>
          </p:spPr>
          <p:txBody>
            <a:bodyPr wrap="none" anchor="ctr"/>
            <a:lstStyle/>
            <a:p>
              <a:endParaRPr lang="en-US"/>
            </a:p>
          </p:txBody>
        </p:sp>
        <p:sp>
          <p:nvSpPr>
            <p:cNvPr id="1043659" name="Line 203"/>
            <p:cNvSpPr>
              <a:spLocks noChangeShapeType="1"/>
            </p:cNvSpPr>
            <p:nvPr/>
          </p:nvSpPr>
          <p:spPr bwMode="auto">
            <a:xfrm>
              <a:off x="3061" y="3121"/>
              <a:ext cx="162" cy="0"/>
            </a:xfrm>
            <a:prstGeom prst="line">
              <a:avLst/>
            </a:prstGeom>
            <a:noFill/>
            <a:ln w="12700">
              <a:solidFill>
                <a:schemeClr val="accent2"/>
              </a:solidFill>
              <a:round/>
              <a:headEnd/>
              <a:tailEnd/>
            </a:ln>
            <a:effectLst/>
          </p:spPr>
          <p:txBody>
            <a:bodyPr wrap="none" anchor="ctr"/>
            <a:lstStyle/>
            <a:p>
              <a:endParaRPr lang="en-US"/>
            </a:p>
          </p:txBody>
        </p:sp>
        <p:sp>
          <p:nvSpPr>
            <p:cNvPr id="1043660" name="Line 204"/>
            <p:cNvSpPr>
              <a:spLocks noChangeShapeType="1"/>
            </p:cNvSpPr>
            <p:nvPr/>
          </p:nvSpPr>
          <p:spPr bwMode="auto">
            <a:xfrm>
              <a:off x="3284" y="3121"/>
              <a:ext cx="0" cy="0"/>
            </a:xfrm>
            <a:prstGeom prst="line">
              <a:avLst/>
            </a:prstGeom>
            <a:noFill/>
            <a:ln w="12700">
              <a:solidFill>
                <a:schemeClr val="accent2"/>
              </a:solidFill>
              <a:round/>
              <a:headEnd/>
              <a:tailEnd/>
            </a:ln>
            <a:effectLst/>
          </p:spPr>
          <p:txBody>
            <a:bodyPr wrap="none" anchor="ctr"/>
            <a:lstStyle/>
            <a:p>
              <a:endParaRPr lang="en-US"/>
            </a:p>
          </p:txBody>
        </p:sp>
        <p:sp>
          <p:nvSpPr>
            <p:cNvPr id="1043661" name="Line 205"/>
            <p:cNvSpPr>
              <a:spLocks noChangeShapeType="1"/>
            </p:cNvSpPr>
            <p:nvPr/>
          </p:nvSpPr>
          <p:spPr bwMode="auto">
            <a:xfrm>
              <a:off x="3345" y="3121"/>
              <a:ext cx="162" cy="0"/>
            </a:xfrm>
            <a:prstGeom prst="line">
              <a:avLst/>
            </a:prstGeom>
            <a:noFill/>
            <a:ln w="12700">
              <a:solidFill>
                <a:schemeClr val="accent2"/>
              </a:solidFill>
              <a:round/>
              <a:headEnd/>
              <a:tailEnd/>
            </a:ln>
            <a:effectLst/>
          </p:spPr>
          <p:txBody>
            <a:bodyPr wrap="none" anchor="ctr"/>
            <a:lstStyle/>
            <a:p>
              <a:endParaRPr lang="en-US"/>
            </a:p>
          </p:txBody>
        </p:sp>
        <p:sp>
          <p:nvSpPr>
            <p:cNvPr id="1043662" name="Line 206"/>
            <p:cNvSpPr>
              <a:spLocks noChangeShapeType="1"/>
            </p:cNvSpPr>
            <p:nvPr/>
          </p:nvSpPr>
          <p:spPr bwMode="auto">
            <a:xfrm>
              <a:off x="3568" y="3121"/>
              <a:ext cx="0" cy="0"/>
            </a:xfrm>
            <a:prstGeom prst="line">
              <a:avLst/>
            </a:prstGeom>
            <a:noFill/>
            <a:ln w="12700">
              <a:solidFill>
                <a:schemeClr val="accent2"/>
              </a:solidFill>
              <a:round/>
              <a:headEnd/>
              <a:tailEnd/>
            </a:ln>
            <a:effectLst/>
          </p:spPr>
          <p:txBody>
            <a:bodyPr wrap="none" anchor="ctr"/>
            <a:lstStyle/>
            <a:p>
              <a:endParaRPr lang="en-US"/>
            </a:p>
          </p:txBody>
        </p:sp>
        <p:sp>
          <p:nvSpPr>
            <p:cNvPr id="1043663" name="Line 207"/>
            <p:cNvSpPr>
              <a:spLocks noChangeShapeType="1"/>
            </p:cNvSpPr>
            <p:nvPr/>
          </p:nvSpPr>
          <p:spPr bwMode="auto">
            <a:xfrm>
              <a:off x="3629" y="3121"/>
              <a:ext cx="135" cy="0"/>
            </a:xfrm>
            <a:prstGeom prst="line">
              <a:avLst/>
            </a:prstGeom>
            <a:noFill/>
            <a:ln w="12700">
              <a:solidFill>
                <a:schemeClr val="accent2"/>
              </a:solidFill>
              <a:round/>
              <a:headEnd/>
              <a:tailEnd/>
            </a:ln>
            <a:effectLst/>
          </p:spPr>
          <p:txBody>
            <a:bodyPr wrap="none" anchor="ctr"/>
            <a:lstStyle/>
            <a:p>
              <a:endParaRPr lang="en-US"/>
            </a:p>
          </p:txBody>
        </p:sp>
        <p:sp>
          <p:nvSpPr>
            <p:cNvPr id="1043664" name="Line 208"/>
            <p:cNvSpPr>
              <a:spLocks noChangeShapeType="1"/>
            </p:cNvSpPr>
            <p:nvPr/>
          </p:nvSpPr>
          <p:spPr bwMode="auto">
            <a:xfrm>
              <a:off x="2372" y="3206"/>
              <a:ext cx="141" cy="0"/>
            </a:xfrm>
            <a:prstGeom prst="line">
              <a:avLst/>
            </a:prstGeom>
            <a:noFill/>
            <a:ln w="12700">
              <a:solidFill>
                <a:schemeClr val="accent2"/>
              </a:solidFill>
              <a:round/>
              <a:headEnd/>
              <a:tailEnd/>
            </a:ln>
            <a:effectLst/>
          </p:spPr>
          <p:txBody>
            <a:bodyPr wrap="none" anchor="ctr"/>
            <a:lstStyle/>
            <a:p>
              <a:endParaRPr lang="en-US"/>
            </a:p>
          </p:txBody>
        </p:sp>
        <p:sp>
          <p:nvSpPr>
            <p:cNvPr id="1043665" name="Line 209"/>
            <p:cNvSpPr>
              <a:spLocks noChangeShapeType="1"/>
            </p:cNvSpPr>
            <p:nvPr/>
          </p:nvSpPr>
          <p:spPr bwMode="auto">
            <a:xfrm>
              <a:off x="2574" y="3206"/>
              <a:ext cx="0" cy="0"/>
            </a:xfrm>
            <a:prstGeom prst="line">
              <a:avLst/>
            </a:prstGeom>
            <a:noFill/>
            <a:ln w="12700">
              <a:solidFill>
                <a:schemeClr val="accent2"/>
              </a:solidFill>
              <a:round/>
              <a:headEnd/>
              <a:tailEnd/>
            </a:ln>
            <a:effectLst/>
          </p:spPr>
          <p:txBody>
            <a:bodyPr wrap="none" anchor="ctr"/>
            <a:lstStyle/>
            <a:p>
              <a:endParaRPr lang="en-US"/>
            </a:p>
          </p:txBody>
        </p:sp>
        <p:sp>
          <p:nvSpPr>
            <p:cNvPr id="1043666" name="Line 210"/>
            <p:cNvSpPr>
              <a:spLocks noChangeShapeType="1"/>
            </p:cNvSpPr>
            <p:nvPr/>
          </p:nvSpPr>
          <p:spPr bwMode="auto">
            <a:xfrm>
              <a:off x="2635" y="3206"/>
              <a:ext cx="162" cy="0"/>
            </a:xfrm>
            <a:prstGeom prst="line">
              <a:avLst/>
            </a:prstGeom>
            <a:noFill/>
            <a:ln w="12700">
              <a:solidFill>
                <a:schemeClr val="accent2"/>
              </a:solidFill>
              <a:round/>
              <a:headEnd/>
              <a:tailEnd/>
            </a:ln>
            <a:effectLst/>
          </p:spPr>
          <p:txBody>
            <a:bodyPr wrap="none" anchor="ctr"/>
            <a:lstStyle/>
            <a:p>
              <a:endParaRPr lang="en-US"/>
            </a:p>
          </p:txBody>
        </p:sp>
        <p:sp>
          <p:nvSpPr>
            <p:cNvPr id="1043667" name="Line 211"/>
            <p:cNvSpPr>
              <a:spLocks noChangeShapeType="1"/>
            </p:cNvSpPr>
            <p:nvPr/>
          </p:nvSpPr>
          <p:spPr bwMode="auto">
            <a:xfrm>
              <a:off x="2858" y="3206"/>
              <a:ext cx="0" cy="0"/>
            </a:xfrm>
            <a:prstGeom prst="line">
              <a:avLst/>
            </a:prstGeom>
            <a:noFill/>
            <a:ln w="12700">
              <a:solidFill>
                <a:schemeClr val="accent2"/>
              </a:solidFill>
              <a:round/>
              <a:headEnd/>
              <a:tailEnd/>
            </a:ln>
            <a:effectLst/>
          </p:spPr>
          <p:txBody>
            <a:bodyPr wrap="none" anchor="ctr"/>
            <a:lstStyle/>
            <a:p>
              <a:endParaRPr lang="en-US"/>
            </a:p>
          </p:txBody>
        </p:sp>
        <p:sp>
          <p:nvSpPr>
            <p:cNvPr id="1043668" name="Line 212"/>
            <p:cNvSpPr>
              <a:spLocks noChangeShapeType="1"/>
            </p:cNvSpPr>
            <p:nvPr/>
          </p:nvSpPr>
          <p:spPr bwMode="auto">
            <a:xfrm>
              <a:off x="2919" y="3206"/>
              <a:ext cx="162" cy="0"/>
            </a:xfrm>
            <a:prstGeom prst="line">
              <a:avLst/>
            </a:prstGeom>
            <a:noFill/>
            <a:ln w="12700">
              <a:solidFill>
                <a:schemeClr val="accent2"/>
              </a:solidFill>
              <a:round/>
              <a:headEnd/>
              <a:tailEnd/>
            </a:ln>
            <a:effectLst/>
          </p:spPr>
          <p:txBody>
            <a:bodyPr wrap="none" anchor="ctr"/>
            <a:lstStyle/>
            <a:p>
              <a:endParaRPr lang="en-US"/>
            </a:p>
          </p:txBody>
        </p:sp>
        <p:sp>
          <p:nvSpPr>
            <p:cNvPr id="1043669" name="Line 213"/>
            <p:cNvSpPr>
              <a:spLocks noChangeShapeType="1"/>
            </p:cNvSpPr>
            <p:nvPr/>
          </p:nvSpPr>
          <p:spPr bwMode="auto">
            <a:xfrm>
              <a:off x="3142" y="3206"/>
              <a:ext cx="0" cy="0"/>
            </a:xfrm>
            <a:prstGeom prst="line">
              <a:avLst/>
            </a:prstGeom>
            <a:noFill/>
            <a:ln w="12700">
              <a:solidFill>
                <a:schemeClr val="accent2"/>
              </a:solidFill>
              <a:round/>
              <a:headEnd/>
              <a:tailEnd/>
            </a:ln>
            <a:effectLst/>
          </p:spPr>
          <p:txBody>
            <a:bodyPr wrap="none" anchor="ctr"/>
            <a:lstStyle/>
            <a:p>
              <a:endParaRPr lang="en-US"/>
            </a:p>
          </p:txBody>
        </p:sp>
        <p:sp>
          <p:nvSpPr>
            <p:cNvPr id="1043670" name="Line 214"/>
            <p:cNvSpPr>
              <a:spLocks noChangeShapeType="1"/>
            </p:cNvSpPr>
            <p:nvPr/>
          </p:nvSpPr>
          <p:spPr bwMode="auto">
            <a:xfrm>
              <a:off x="3203" y="3206"/>
              <a:ext cx="162" cy="0"/>
            </a:xfrm>
            <a:prstGeom prst="line">
              <a:avLst/>
            </a:prstGeom>
            <a:noFill/>
            <a:ln w="12700">
              <a:solidFill>
                <a:schemeClr val="accent2"/>
              </a:solidFill>
              <a:round/>
              <a:headEnd/>
              <a:tailEnd/>
            </a:ln>
            <a:effectLst/>
          </p:spPr>
          <p:txBody>
            <a:bodyPr wrap="none" anchor="ctr"/>
            <a:lstStyle/>
            <a:p>
              <a:endParaRPr lang="en-US"/>
            </a:p>
          </p:txBody>
        </p:sp>
        <p:sp>
          <p:nvSpPr>
            <p:cNvPr id="1043671" name="Line 215"/>
            <p:cNvSpPr>
              <a:spLocks noChangeShapeType="1"/>
            </p:cNvSpPr>
            <p:nvPr/>
          </p:nvSpPr>
          <p:spPr bwMode="auto">
            <a:xfrm>
              <a:off x="3426" y="3206"/>
              <a:ext cx="0" cy="0"/>
            </a:xfrm>
            <a:prstGeom prst="line">
              <a:avLst/>
            </a:prstGeom>
            <a:noFill/>
            <a:ln w="12700">
              <a:solidFill>
                <a:schemeClr val="accent2"/>
              </a:solidFill>
              <a:round/>
              <a:headEnd/>
              <a:tailEnd/>
            </a:ln>
            <a:effectLst/>
          </p:spPr>
          <p:txBody>
            <a:bodyPr wrap="none" anchor="ctr"/>
            <a:lstStyle/>
            <a:p>
              <a:endParaRPr lang="en-US"/>
            </a:p>
          </p:txBody>
        </p:sp>
        <p:sp>
          <p:nvSpPr>
            <p:cNvPr id="1043672" name="Line 216"/>
            <p:cNvSpPr>
              <a:spLocks noChangeShapeType="1"/>
            </p:cNvSpPr>
            <p:nvPr/>
          </p:nvSpPr>
          <p:spPr bwMode="auto">
            <a:xfrm>
              <a:off x="3487" y="3206"/>
              <a:ext cx="162" cy="0"/>
            </a:xfrm>
            <a:prstGeom prst="line">
              <a:avLst/>
            </a:prstGeom>
            <a:noFill/>
            <a:ln w="12700">
              <a:solidFill>
                <a:schemeClr val="accent2"/>
              </a:solidFill>
              <a:round/>
              <a:headEnd/>
              <a:tailEnd/>
            </a:ln>
            <a:effectLst/>
          </p:spPr>
          <p:txBody>
            <a:bodyPr wrap="none" anchor="ctr"/>
            <a:lstStyle/>
            <a:p>
              <a:endParaRPr lang="en-US"/>
            </a:p>
          </p:txBody>
        </p:sp>
        <p:sp>
          <p:nvSpPr>
            <p:cNvPr id="1043673" name="Line 217"/>
            <p:cNvSpPr>
              <a:spLocks noChangeShapeType="1"/>
            </p:cNvSpPr>
            <p:nvPr/>
          </p:nvSpPr>
          <p:spPr bwMode="auto">
            <a:xfrm>
              <a:off x="2493" y="3291"/>
              <a:ext cx="162" cy="0"/>
            </a:xfrm>
            <a:prstGeom prst="line">
              <a:avLst/>
            </a:prstGeom>
            <a:noFill/>
            <a:ln w="12700">
              <a:solidFill>
                <a:schemeClr val="accent2"/>
              </a:solidFill>
              <a:round/>
              <a:headEnd/>
              <a:tailEnd/>
            </a:ln>
            <a:effectLst/>
          </p:spPr>
          <p:txBody>
            <a:bodyPr wrap="none" anchor="ctr"/>
            <a:lstStyle/>
            <a:p>
              <a:endParaRPr lang="en-US"/>
            </a:p>
          </p:txBody>
        </p:sp>
        <p:sp>
          <p:nvSpPr>
            <p:cNvPr id="1043674" name="Line 218"/>
            <p:cNvSpPr>
              <a:spLocks noChangeShapeType="1"/>
            </p:cNvSpPr>
            <p:nvPr/>
          </p:nvSpPr>
          <p:spPr bwMode="auto">
            <a:xfrm>
              <a:off x="2716" y="3291"/>
              <a:ext cx="0" cy="0"/>
            </a:xfrm>
            <a:prstGeom prst="line">
              <a:avLst/>
            </a:prstGeom>
            <a:noFill/>
            <a:ln w="12700">
              <a:solidFill>
                <a:schemeClr val="accent2"/>
              </a:solidFill>
              <a:round/>
              <a:headEnd/>
              <a:tailEnd/>
            </a:ln>
            <a:effectLst/>
          </p:spPr>
          <p:txBody>
            <a:bodyPr wrap="none" anchor="ctr"/>
            <a:lstStyle/>
            <a:p>
              <a:endParaRPr lang="en-US"/>
            </a:p>
          </p:txBody>
        </p:sp>
        <p:sp>
          <p:nvSpPr>
            <p:cNvPr id="1043675" name="Line 219"/>
            <p:cNvSpPr>
              <a:spLocks noChangeShapeType="1"/>
            </p:cNvSpPr>
            <p:nvPr/>
          </p:nvSpPr>
          <p:spPr bwMode="auto">
            <a:xfrm>
              <a:off x="2777" y="3291"/>
              <a:ext cx="162" cy="0"/>
            </a:xfrm>
            <a:prstGeom prst="line">
              <a:avLst/>
            </a:prstGeom>
            <a:noFill/>
            <a:ln w="12700">
              <a:solidFill>
                <a:schemeClr val="accent2"/>
              </a:solidFill>
              <a:round/>
              <a:headEnd/>
              <a:tailEnd/>
            </a:ln>
            <a:effectLst/>
          </p:spPr>
          <p:txBody>
            <a:bodyPr wrap="none" anchor="ctr"/>
            <a:lstStyle/>
            <a:p>
              <a:endParaRPr lang="en-US"/>
            </a:p>
          </p:txBody>
        </p:sp>
        <p:sp>
          <p:nvSpPr>
            <p:cNvPr id="1043676" name="Line 220"/>
            <p:cNvSpPr>
              <a:spLocks noChangeShapeType="1"/>
            </p:cNvSpPr>
            <p:nvPr/>
          </p:nvSpPr>
          <p:spPr bwMode="auto">
            <a:xfrm>
              <a:off x="3000" y="3291"/>
              <a:ext cx="0" cy="0"/>
            </a:xfrm>
            <a:prstGeom prst="line">
              <a:avLst/>
            </a:prstGeom>
            <a:noFill/>
            <a:ln w="12700">
              <a:solidFill>
                <a:schemeClr val="accent2"/>
              </a:solidFill>
              <a:round/>
              <a:headEnd/>
              <a:tailEnd/>
            </a:ln>
            <a:effectLst/>
          </p:spPr>
          <p:txBody>
            <a:bodyPr wrap="none" anchor="ctr"/>
            <a:lstStyle/>
            <a:p>
              <a:endParaRPr lang="en-US"/>
            </a:p>
          </p:txBody>
        </p:sp>
        <p:sp>
          <p:nvSpPr>
            <p:cNvPr id="1043677" name="Line 221"/>
            <p:cNvSpPr>
              <a:spLocks noChangeShapeType="1"/>
            </p:cNvSpPr>
            <p:nvPr/>
          </p:nvSpPr>
          <p:spPr bwMode="auto">
            <a:xfrm>
              <a:off x="3061" y="3291"/>
              <a:ext cx="162" cy="0"/>
            </a:xfrm>
            <a:prstGeom prst="line">
              <a:avLst/>
            </a:prstGeom>
            <a:noFill/>
            <a:ln w="12700">
              <a:solidFill>
                <a:schemeClr val="accent2"/>
              </a:solidFill>
              <a:round/>
              <a:headEnd/>
              <a:tailEnd/>
            </a:ln>
            <a:effectLst/>
          </p:spPr>
          <p:txBody>
            <a:bodyPr wrap="none" anchor="ctr"/>
            <a:lstStyle/>
            <a:p>
              <a:endParaRPr lang="en-US"/>
            </a:p>
          </p:txBody>
        </p:sp>
        <p:sp>
          <p:nvSpPr>
            <p:cNvPr id="1043678" name="Line 222"/>
            <p:cNvSpPr>
              <a:spLocks noChangeShapeType="1"/>
            </p:cNvSpPr>
            <p:nvPr/>
          </p:nvSpPr>
          <p:spPr bwMode="auto">
            <a:xfrm>
              <a:off x="3284" y="3291"/>
              <a:ext cx="0" cy="0"/>
            </a:xfrm>
            <a:prstGeom prst="line">
              <a:avLst/>
            </a:prstGeom>
            <a:noFill/>
            <a:ln w="12700">
              <a:solidFill>
                <a:schemeClr val="accent2"/>
              </a:solidFill>
              <a:round/>
              <a:headEnd/>
              <a:tailEnd/>
            </a:ln>
            <a:effectLst/>
          </p:spPr>
          <p:txBody>
            <a:bodyPr wrap="none" anchor="ctr"/>
            <a:lstStyle/>
            <a:p>
              <a:endParaRPr lang="en-US"/>
            </a:p>
          </p:txBody>
        </p:sp>
        <p:sp>
          <p:nvSpPr>
            <p:cNvPr id="1043679" name="Line 223"/>
            <p:cNvSpPr>
              <a:spLocks noChangeShapeType="1"/>
            </p:cNvSpPr>
            <p:nvPr/>
          </p:nvSpPr>
          <p:spPr bwMode="auto">
            <a:xfrm>
              <a:off x="3345" y="3291"/>
              <a:ext cx="162" cy="0"/>
            </a:xfrm>
            <a:prstGeom prst="line">
              <a:avLst/>
            </a:prstGeom>
            <a:noFill/>
            <a:ln w="12700">
              <a:solidFill>
                <a:schemeClr val="accent2"/>
              </a:solidFill>
              <a:round/>
              <a:headEnd/>
              <a:tailEnd/>
            </a:ln>
            <a:effectLst/>
          </p:spPr>
          <p:txBody>
            <a:bodyPr wrap="none" anchor="ctr"/>
            <a:lstStyle/>
            <a:p>
              <a:endParaRPr lang="en-US"/>
            </a:p>
          </p:txBody>
        </p:sp>
        <p:sp>
          <p:nvSpPr>
            <p:cNvPr id="1043680" name="Line 224"/>
            <p:cNvSpPr>
              <a:spLocks noChangeShapeType="1"/>
            </p:cNvSpPr>
            <p:nvPr/>
          </p:nvSpPr>
          <p:spPr bwMode="auto">
            <a:xfrm>
              <a:off x="3568" y="3291"/>
              <a:ext cx="0" cy="0"/>
            </a:xfrm>
            <a:prstGeom prst="line">
              <a:avLst/>
            </a:prstGeom>
            <a:noFill/>
            <a:ln w="12700">
              <a:solidFill>
                <a:schemeClr val="accent2"/>
              </a:solidFill>
              <a:round/>
              <a:headEnd/>
              <a:tailEnd/>
            </a:ln>
            <a:effectLst/>
          </p:spPr>
          <p:txBody>
            <a:bodyPr wrap="none" anchor="ctr"/>
            <a:lstStyle/>
            <a:p>
              <a:endParaRPr lang="en-US"/>
            </a:p>
          </p:txBody>
        </p:sp>
        <p:sp>
          <p:nvSpPr>
            <p:cNvPr id="1043681" name="Line 225"/>
            <p:cNvSpPr>
              <a:spLocks noChangeShapeType="1"/>
            </p:cNvSpPr>
            <p:nvPr/>
          </p:nvSpPr>
          <p:spPr bwMode="auto">
            <a:xfrm>
              <a:off x="2636" y="3376"/>
              <a:ext cx="161" cy="0"/>
            </a:xfrm>
            <a:prstGeom prst="line">
              <a:avLst/>
            </a:prstGeom>
            <a:noFill/>
            <a:ln w="12700">
              <a:solidFill>
                <a:schemeClr val="accent2"/>
              </a:solidFill>
              <a:round/>
              <a:headEnd/>
              <a:tailEnd/>
            </a:ln>
            <a:effectLst/>
          </p:spPr>
          <p:txBody>
            <a:bodyPr wrap="none" anchor="ctr"/>
            <a:lstStyle/>
            <a:p>
              <a:endParaRPr lang="en-US"/>
            </a:p>
          </p:txBody>
        </p:sp>
        <p:sp>
          <p:nvSpPr>
            <p:cNvPr id="1043682" name="Line 226"/>
            <p:cNvSpPr>
              <a:spLocks noChangeShapeType="1"/>
            </p:cNvSpPr>
            <p:nvPr/>
          </p:nvSpPr>
          <p:spPr bwMode="auto">
            <a:xfrm>
              <a:off x="2858" y="3376"/>
              <a:ext cx="0" cy="0"/>
            </a:xfrm>
            <a:prstGeom prst="line">
              <a:avLst/>
            </a:prstGeom>
            <a:noFill/>
            <a:ln w="12700">
              <a:solidFill>
                <a:schemeClr val="accent2"/>
              </a:solidFill>
              <a:round/>
              <a:headEnd/>
              <a:tailEnd/>
            </a:ln>
            <a:effectLst/>
          </p:spPr>
          <p:txBody>
            <a:bodyPr wrap="none" anchor="ctr"/>
            <a:lstStyle/>
            <a:p>
              <a:endParaRPr lang="en-US"/>
            </a:p>
          </p:txBody>
        </p:sp>
        <p:sp>
          <p:nvSpPr>
            <p:cNvPr id="1043683" name="Line 227"/>
            <p:cNvSpPr>
              <a:spLocks noChangeShapeType="1"/>
            </p:cNvSpPr>
            <p:nvPr/>
          </p:nvSpPr>
          <p:spPr bwMode="auto">
            <a:xfrm>
              <a:off x="3203" y="3376"/>
              <a:ext cx="162" cy="0"/>
            </a:xfrm>
            <a:prstGeom prst="line">
              <a:avLst/>
            </a:prstGeom>
            <a:noFill/>
            <a:ln w="12700">
              <a:solidFill>
                <a:schemeClr val="accent2"/>
              </a:solidFill>
              <a:round/>
              <a:headEnd/>
              <a:tailEnd/>
            </a:ln>
            <a:effectLst/>
          </p:spPr>
          <p:txBody>
            <a:bodyPr wrap="none" anchor="ctr"/>
            <a:lstStyle/>
            <a:p>
              <a:endParaRPr lang="en-US"/>
            </a:p>
          </p:txBody>
        </p:sp>
        <p:sp>
          <p:nvSpPr>
            <p:cNvPr id="1043684" name="Oval 228"/>
            <p:cNvSpPr>
              <a:spLocks noChangeArrowheads="1"/>
            </p:cNvSpPr>
            <p:nvPr/>
          </p:nvSpPr>
          <p:spPr bwMode="auto">
            <a:xfrm>
              <a:off x="2645" y="2631"/>
              <a:ext cx="11" cy="11"/>
            </a:xfrm>
            <a:prstGeom prst="ellipse">
              <a:avLst/>
            </a:prstGeom>
            <a:noFill/>
            <a:ln w="12700">
              <a:solidFill>
                <a:srgbClr val="000000"/>
              </a:solidFill>
              <a:round/>
              <a:headEnd/>
              <a:tailEnd/>
            </a:ln>
            <a:effectLst/>
          </p:spPr>
          <p:txBody>
            <a:bodyPr wrap="none" anchor="ctr"/>
            <a:lstStyle/>
            <a:p>
              <a:endParaRPr lang="en-US"/>
            </a:p>
          </p:txBody>
        </p:sp>
        <p:sp>
          <p:nvSpPr>
            <p:cNvPr id="1043685" name="Oval 229"/>
            <p:cNvSpPr>
              <a:spLocks noChangeArrowheads="1"/>
            </p:cNvSpPr>
            <p:nvPr/>
          </p:nvSpPr>
          <p:spPr bwMode="auto">
            <a:xfrm>
              <a:off x="2634" y="2619"/>
              <a:ext cx="34" cy="34"/>
            </a:xfrm>
            <a:prstGeom prst="ellipse">
              <a:avLst/>
            </a:prstGeom>
            <a:noFill/>
            <a:ln w="12700">
              <a:solidFill>
                <a:srgbClr val="000000"/>
              </a:solidFill>
              <a:round/>
              <a:headEnd/>
              <a:tailEnd/>
            </a:ln>
            <a:effectLst/>
          </p:spPr>
          <p:txBody>
            <a:bodyPr wrap="none" anchor="ctr"/>
            <a:lstStyle/>
            <a:p>
              <a:endParaRPr lang="en-US"/>
            </a:p>
          </p:txBody>
        </p:sp>
        <p:sp>
          <p:nvSpPr>
            <p:cNvPr id="1043686" name="Line 230"/>
            <p:cNvSpPr>
              <a:spLocks noChangeShapeType="1"/>
            </p:cNvSpPr>
            <p:nvPr/>
          </p:nvSpPr>
          <p:spPr bwMode="auto">
            <a:xfrm flipH="1">
              <a:off x="2062" y="2656"/>
              <a:ext cx="582" cy="505"/>
            </a:xfrm>
            <a:prstGeom prst="line">
              <a:avLst/>
            </a:prstGeom>
            <a:noFill/>
            <a:ln w="12700">
              <a:solidFill>
                <a:schemeClr val="tx1"/>
              </a:solidFill>
              <a:round/>
              <a:headEnd/>
              <a:tailEnd/>
            </a:ln>
            <a:effectLst/>
          </p:spPr>
          <p:txBody>
            <a:bodyPr wrap="none" anchor="ctr"/>
            <a:lstStyle/>
            <a:p>
              <a:endParaRPr lang="en-US"/>
            </a:p>
          </p:txBody>
        </p:sp>
        <p:sp>
          <p:nvSpPr>
            <p:cNvPr id="1043687" name="Line 231"/>
            <p:cNvSpPr>
              <a:spLocks noChangeShapeType="1"/>
            </p:cNvSpPr>
            <p:nvPr/>
          </p:nvSpPr>
          <p:spPr bwMode="auto">
            <a:xfrm>
              <a:off x="3388" y="2746"/>
              <a:ext cx="376" cy="652"/>
            </a:xfrm>
            <a:prstGeom prst="line">
              <a:avLst/>
            </a:prstGeom>
            <a:noFill/>
            <a:ln w="12700">
              <a:solidFill>
                <a:schemeClr val="tx1"/>
              </a:solidFill>
              <a:round/>
              <a:headEnd/>
              <a:tailEnd/>
            </a:ln>
            <a:effectLst/>
          </p:spPr>
          <p:txBody>
            <a:bodyPr wrap="none" anchor="ctr"/>
            <a:lstStyle/>
            <a:p>
              <a:endParaRPr lang="en-US"/>
            </a:p>
          </p:txBody>
        </p:sp>
        <p:sp>
          <p:nvSpPr>
            <p:cNvPr id="1043688" name="Line 232"/>
            <p:cNvSpPr>
              <a:spLocks noChangeShapeType="1"/>
            </p:cNvSpPr>
            <p:nvPr/>
          </p:nvSpPr>
          <p:spPr bwMode="auto">
            <a:xfrm>
              <a:off x="2921" y="3426"/>
              <a:ext cx="210" cy="0"/>
            </a:xfrm>
            <a:prstGeom prst="line">
              <a:avLst/>
            </a:prstGeom>
            <a:noFill/>
            <a:ln w="12700">
              <a:solidFill>
                <a:srgbClr val="000000"/>
              </a:solidFill>
              <a:round/>
              <a:headEnd/>
              <a:tailEnd/>
            </a:ln>
            <a:effectLst/>
          </p:spPr>
          <p:txBody>
            <a:bodyPr wrap="none" anchor="ctr"/>
            <a:lstStyle/>
            <a:p>
              <a:endParaRPr lang="en-US"/>
            </a:p>
          </p:txBody>
        </p:sp>
        <p:sp>
          <p:nvSpPr>
            <p:cNvPr id="1043689" name="Line 233"/>
            <p:cNvSpPr>
              <a:spLocks noChangeShapeType="1"/>
            </p:cNvSpPr>
            <p:nvPr/>
          </p:nvSpPr>
          <p:spPr bwMode="auto">
            <a:xfrm>
              <a:off x="2894" y="3369"/>
              <a:ext cx="264" cy="0"/>
            </a:xfrm>
            <a:prstGeom prst="line">
              <a:avLst/>
            </a:prstGeom>
            <a:noFill/>
            <a:ln w="12700">
              <a:solidFill>
                <a:srgbClr val="000000"/>
              </a:solidFill>
              <a:round/>
              <a:headEnd/>
              <a:tailEnd/>
            </a:ln>
            <a:effectLst/>
          </p:spPr>
          <p:txBody>
            <a:bodyPr wrap="none" anchor="ctr"/>
            <a:lstStyle/>
            <a:p>
              <a:endParaRPr lang="en-US"/>
            </a:p>
          </p:txBody>
        </p:sp>
        <p:sp>
          <p:nvSpPr>
            <p:cNvPr id="1043690" name="Line 234"/>
            <p:cNvSpPr>
              <a:spLocks noChangeShapeType="1"/>
            </p:cNvSpPr>
            <p:nvPr/>
          </p:nvSpPr>
          <p:spPr bwMode="auto">
            <a:xfrm>
              <a:off x="2944" y="3373"/>
              <a:ext cx="0" cy="49"/>
            </a:xfrm>
            <a:prstGeom prst="line">
              <a:avLst/>
            </a:prstGeom>
            <a:noFill/>
            <a:ln w="12700">
              <a:solidFill>
                <a:srgbClr val="000000"/>
              </a:solidFill>
              <a:round/>
              <a:headEnd/>
              <a:tailEnd/>
            </a:ln>
            <a:effectLst/>
          </p:spPr>
          <p:txBody>
            <a:bodyPr wrap="none" anchor="ctr"/>
            <a:lstStyle/>
            <a:p>
              <a:endParaRPr lang="en-US"/>
            </a:p>
          </p:txBody>
        </p:sp>
        <p:sp>
          <p:nvSpPr>
            <p:cNvPr id="1043691" name="Line 235"/>
            <p:cNvSpPr>
              <a:spLocks noChangeShapeType="1"/>
            </p:cNvSpPr>
            <p:nvPr/>
          </p:nvSpPr>
          <p:spPr bwMode="auto">
            <a:xfrm>
              <a:off x="3108" y="3373"/>
              <a:ext cx="0" cy="49"/>
            </a:xfrm>
            <a:prstGeom prst="line">
              <a:avLst/>
            </a:prstGeom>
            <a:noFill/>
            <a:ln w="12700">
              <a:solidFill>
                <a:srgbClr val="000000"/>
              </a:solidFill>
              <a:round/>
              <a:headEnd/>
              <a:tailEnd/>
            </a:ln>
            <a:effectLst/>
          </p:spPr>
          <p:txBody>
            <a:bodyPr wrap="none" anchor="ctr"/>
            <a:lstStyle/>
            <a:p>
              <a:endParaRPr lang="en-US"/>
            </a:p>
          </p:txBody>
        </p:sp>
        <p:sp>
          <p:nvSpPr>
            <p:cNvPr id="1043692" name="Line 236"/>
            <p:cNvSpPr>
              <a:spLocks noChangeShapeType="1"/>
            </p:cNvSpPr>
            <p:nvPr/>
          </p:nvSpPr>
          <p:spPr bwMode="auto">
            <a:xfrm>
              <a:off x="2890" y="3362"/>
              <a:ext cx="0" cy="7"/>
            </a:xfrm>
            <a:prstGeom prst="line">
              <a:avLst/>
            </a:prstGeom>
            <a:noFill/>
            <a:ln w="12700">
              <a:solidFill>
                <a:srgbClr val="000000"/>
              </a:solidFill>
              <a:round/>
              <a:headEnd/>
              <a:tailEnd/>
            </a:ln>
            <a:effectLst/>
          </p:spPr>
          <p:txBody>
            <a:bodyPr wrap="none" anchor="ctr"/>
            <a:lstStyle/>
            <a:p>
              <a:endParaRPr lang="en-US"/>
            </a:p>
          </p:txBody>
        </p:sp>
        <p:sp>
          <p:nvSpPr>
            <p:cNvPr id="1043693" name="Line 237"/>
            <p:cNvSpPr>
              <a:spLocks noChangeShapeType="1"/>
            </p:cNvSpPr>
            <p:nvPr/>
          </p:nvSpPr>
          <p:spPr bwMode="auto">
            <a:xfrm>
              <a:off x="3162" y="3362"/>
              <a:ext cx="0" cy="7"/>
            </a:xfrm>
            <a:prstGeom prst="line">
              <a:avLst/>
            </a:prstGeom>
            <a:noFill/>
            <a:ln w="12700">
              <a:solidFill>
                <a:srgbClr val="000000"/>
              </a:solidFill>
              <a:round/>
              <a:headEnd/>
              <a:tailEnd/>
            </a:ln>
            <a:effectLst/>
          </p:spPr>
          <p:txBody>
            <a:bodyPr wrap="none" anchor="ctr"/>
            <a:lstStyle/>
            <a:p>
              <a:endParaRPr lang="en-US"/>
            </a:p>
          </p:txBody>
        </p:sp>
        <p:sp>
          <p:nvSpPr>
            <p:cNvPr id="1043694" name="Line 238"/>
            <p:cNvSpPr>
              <a:spLocks noChangeShapeType="1"/>
            </p:cNvSpPr>
            <p:nvPr/>
          </p:nvSpPr>
          <p:spPr bwMode="auto">
            <a:xfrm>
              <a:off x="2894" y="3362"/>
              <a:ext cx="264" cy="0"/>
            </a:xfrm>
            <a:prstGeom prst="line">
              <a:avLst/>
            </a:prstGeom>
            <a:noFill/>
            <a:ln w="12700">
              <a:solidFill>
                <a:srgbClr val="000000"/>
              </a:solidFill>
              <a:round/>
              <a:headEnd/>
              <a:tailEnd/>
            </a:ln>
            <a:effectLst/>
          </p:spPr>
          <p:txBody>
            <a:bodyPr wrap="none" anchor="ctr"/>
            <a:lstStyle/>
            <a:p>
              <a:endParaRPr lang="en-US"/>
            </a:p>
          </p:txBody>
        </p:sp>
        <p:sp>
          <p:nvSpPr>
            <p:cNvPr id="1043695" name="Line 239"/>
            <p:cNvSpPr>
              <a:spLocks noChangeShapeType="1"/>
            </p:cNvSpPr>
            <p:nvPr/>
          </p:nvSpPr>
          <p:spPr bwMode="auto">
            <a:xfrm>
              <a:off x="2951" y="3373"/>
              <a:ext cx="0" cy="49"/>
            </a:xfrm>
            <a:prstGeom prst="line">
              <a:avLst/>
            </a:prstGeom>
            <a:noFill/>
            <a:ln w="12700">
              <a:solidFill>
                <a:srgbClr val="000000"/>
              </a:solidFill>
              <a:round/>
              <a:headEnd/>
              <a:tailEnd/>
            </a:ln>
            <a:effectLst/>
          </p:spPr>
          <p:txBody>
            <a:bodyPr wrap="none" anchor="ctr"/>
            <a:lstStyle/>
            <a:p>
              <a:endParaRPr lang="en-US"/>
            </a:p>
          </p:txBody>
        </p:sp>
        <p:sp>
          <p:nvSpPr>
            <p:cNvPr id="1043696" name="Line 240"/>
            <p:cNvSpPr>
              <a:spLocks noChangeShapeType="1"/>
            </p:cNvSpPr>
            <p:nvPr/>
          </p:nvSpPr>
          <p:spPr bwMode="auto">
            <a:xfrm>
              <a:off x="3101" y="3373"/>
              <a:ext cx="0" cy="49"/>
            </a:xfrm>
            <a:prstGeom prst="line">
              <a:avLst/>
            </a:prstGeom>
            <a:noFill/>
            <a:ln w="12700">
              <a:solidFill>
                <a:srgbClr val="000000"/>
              </a:solidFill>
              <a:round/>
              <a:headEnd/>
              <a:tailEnd/>
            </a:ln>
            <a:effectLst/>
          </p:spPr>
          <p:txBody>
            <a:bodyPr wrap="none" anchor="ctr"/>
            <a:lstStyle/>
            <a:p>
              <a:endParaRPr lang="en-US"/>
            </a:p>
          </p:txBody>
        </p:sp>
        <p:sp>
          <p:nvSpPr>
            <p:cNvPr id="1043697" name="Line 241"/>
            <p:cNvSpPr>
              <a:spLocks noChangeShapeType="1"/>
            </p:cNvSpPr>
            <p:nvPr/>
          </p:nvSpPr>
          <p:spPr bwMode="auto">
            <a:xfrm>
              <a:off x="3030" y="3373"/>
              <a:ext cx="0" cy="49"/>
            </a:xfrm>
            <a:prstGeom prst="line">
              <a:avLst/>
            </a:prstGeom>
            <a:noFill/>
            <a:ln w="12700">
              <a:solidFill>
                <a:srgbClr val="000000"/>
              </a:solidFill>
              <a:round/>
              <a:headEnd/>
              <a:tailEnd/>
            </a:ln>
            <a:effectLst/>
          </p:spPr>
          <p:txBody>
            <a:bodyPr wrap="none" anchor="ctr"/>
            <a:lstStyle/>
            <a:p>
              <a:endParaRPr lang="en-US"/>
            </a:p>
          </p:txBody>
        </p:sp>
        <p:sp>
          <p:nvSpPr>
            <p:cNvPr id="1043698" name="Line 242"/>
            <p:cNvSpPr>
              <a:spLocks noChangeShapeType="1"/>
            </p:cNvSpPr>
            <p:nvPr/>
          </p:nvSpPr>
          <p:spPr bwMode="auto">
            <a:xfrm>
              <a:off x="3023" y="3373"/>
              <a:ext cx="0" cy="49"/>
            </a:xfrm>
            <a:prstGeom prst="line">
              <a:avLst/>
            </a:prstGeom>
            <a:noFill/>
            <a:ln w="12700">
              <a:solidFill>
                <a:srgbClr val="000000"/>
              </a:solidFill>
              <a:round/>
              <a:headEnd/>
              <a:tailEnd/>
            </a:ln>
            <a:effectLst/>
          </p:spPr>
          <p:txBody>
            <a:bodyPr wrap="none" anchor="ctr"/>
            <a:lstStyle/>
            <a:p>
              <a:endParaRPr lang="en-US"/>
            </a:p>
          </p:txBody>
        </p:sp>
        <p:sp>
          <p:nvSpPr>
            <p:cNvPr id="1043699" name="Rectangle 243"/>
            <p:cNvSpPr>
              <a:spLocks noChangeArrowheads="1"/>
            </p:cNvSpPr>
            <p:nvPr/>
          </p:nvSpPr>
          <p:spPr bwMode="auto">
            <a:xfrm>
              <a:off x="3569" y="3593"/>
              <a:ext cx="1218" cy="224"/>
            </a:xfrm>
            <a:prstGeom prst="rect">
              <a:avLst/>
            </a:prstGeom>
            <a:noFill/>
            <a:ln w="12700">
              <a:noFill/>
              <a:miter lim="800000"/>
              <a:headEnd/>
              <a:tailEnd/>
            </a:ln>
            <a:effectLst/>
          </p:spPr>
          <p:txBody>
            <a:bodyPr wrap="none" lIns="90488" tIns="44450" rIns="90488" bIns="44450">
              <a:spAutoFit/>
            </a:bodyPr>
            <a:lstStyle/>
            <a:p>
              <a:r>
                <a:rPr lang="en-US" sz="1600">
                  <a:solidFill>
                    <a:srgbClr val="000000"/>
                  </a:solidFill>
                </a:rPr>
                <a:t>VORTEX BREAKER</a:t>
              </a:r>
            </a:p>
          </p:txBody>
        </p:sp>
        <p:sp>
          <p:nvSpPr>
            <p:cNvPr id="1043700" name="Freeform 244"/>
            <p:cNvSpPr>
              <a:spLocks/>
            </p:cNvSpPr>
            <p:nvPr/>
          </p:nvSpPr>
          <p:spPr bwMode="auto">
            <a:xfrm>
              <a:off x="2831" y="839"/>
              <a:ext cx="125" cy="352"/>
            </a:xfrm>
            <a:custGeom>
              <a:avLst/>
              <a:gdLst/>
              <a:ahLst/>
              <a:cxnLst>
                <a:cxn ang="0">
                  <a:pos x="0" y="0"/>
                </a:cxn>
                <a:cxn ang="0">
                  <a:pos x="4" y="20"/>
                </a:cxn>
                <a:cxn ang="0">
                  <a:pos x="8" y="41"/>
                </a:cxn>
                <a:cxn ang="0">
                  <a:pos x="12" y="61"/>
                </a:cxn>
                <a:cxn ang="0">
                  <a:pos x="16" y="81"/>
                </a:cxn>
                <a:cxn ang="0">
                  <a:pos x="22" y="101"/>
                </a:cxn>
                <a:cxn ang="0">
                  <a:pos x="27" y="121"/>
                </a:cxn>
                <a:cxn ang="0">
                  <a:pos x="33" y="141"/>
                </a:cxn>
                <a:cxn ang="0">
                  <a:pos x="39" y="161"/>
                </a:cxn>
                <a:cxn ang="0">
                  <a:pos x="46" y="181"/>
                </a:cxn>
                <a:cxn ang="0">
                  <a:pos x="53" y="200"/>
                </a:cxn>
                <a:cxn ang="0">
                  <a:pos x="61" y="220"/>
                </a:cxn>
                <a:cxn ang="0">
                  <a:pos x="68" y="239"/>
                </a:cxn>
                <a:cxn ang="0">
                  <a:pos x="77" y="258"/>
                </a:cxn>
                <a:cxn ang="0">
                  <a:pos x="85" y="277"/>
                </a:cxn>
                <a:cxn ang="0">
                  <a:pos x="95" y="296"/>
                </a:cxn>
                <a:cxn ang="0">
                  <a:pos x="104" y="314"/>
                </a:cxn>
                <a:cxn ang="0">
                  <a:pos x="114" y="333"/>
                </a:cxn>
                <a:cxn ang="0">
                  <a:pos x="124" y="351"/>
                </a:cxn>
              </a:cxnLst>
              <a:rect l="0" t="0" r="r" b="b"/>
              <a:pathLst>
                <a:path w="125" h="352">
                  <a:moveTo>
                    <a:pt x="0" y="0"/>
                  </a:moveTo>
                  <a:lnTo>
                    <a:pt x="4" y="20"/>
                  </a:lnTo>
                  <a:lnTo>
                    <a:pt x="8" y="41"/>
                  </a:lnTo>
                  <a:lnTo>
                    <a:pt x="12" y="61"/>
                  </a:lnTo>
                  <a:lnTo>
                    <a:pt x="16" y="81"/>
                  </a:lnTo>
                  <a:lnTo>
                    <a:pt x="22" y="101"/>
                  </a:lnTo>
                  <a:lnTo>
                    <a:pt x="27" y="121"/>
                  </a:lnTo>
                  <a:lnTo>
                    <a:pt x="33" y="141"/>
                  </a:lnTo>
                  <a:lnTo>
                    <a:pt x="39" y="161"/>
                  </a:lnTo>
                  <a:lnTo>
                    <a:pt x="46" y="181"/>
                  </a:lnTo>
                  <a:lnTo>
                    <a:pt x="53" y="200"/>
                  </a:lnTo>
                  <a:lnTo>
                    <a:pt x="61" y="220"/>
                  </a:lnTo>
                  <a:lnTo>
                    <a:pt x="68" y="239"/>
                  </a:lnTo>
                  <a:lnTo>
                    <a:pt x="77" y="258"/>
                  </a:lnTo>
                  <a:lnTo>
                    <a:pt x="85" y="277"/>
                  </a:lnTo>
                  <a:lnTo>
                    <a:pt x="95" y="296"/>
                  </a:lnTo>
                  <a:lnTo>
                    <a:pt x="104" y="314"/>
                  </a:lnTo>
                  <a:lnTo>
                    <a:pt x="114" y="333"/>
                  </a:lnTo>
                  <a:lnTo>
                    <a:pt x="124" y="351"/>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01" name="Freeform 245"/>
            <p:cNvSpPr>
              <a:spLocks/>
            </p:cNvSpPr>
            <p:nvPr/>
          </p:nvSpPr>
          <p:spPr bwMode="auto">
            <a:xfrm>
              <a:off x="2758" y="631"/>
              <a:ext cx="75" cy="209"/>
            </a:xfrm>
            <a:custGeom>
              <a:avLst/>
              <a:gdLst/>
              <a:ahLst/>
              <a:cxnLst>
                <a:cxn ang="0">
                  <a:pos x="73" y="208"/>
                </a:cxn>
                <a:cxn ang="0">
                  <a:pos x="74" y="197"/>
                </a:cxn>
                <a:cxn ang="0">
                  <a:pos x="74" y="186"/>
                </a:cxn>
                <a:cxn ang="0">
                  <a:pos x="74" y="175"/>
                </a:cxn>
                <a:cxn ang="0">
                  <a:pos x="74" y="164"/>
                </a:cxn>
                <a:cxn ang="0">
                  <a:pos x="73" y="154"/>
                </a:cxn>
                <a:cxn ang="0">
                  <a:pos x="71" y="143"/>
                </a:cxn>
                <a:cxn ang="0">
                  <a:pos x="69" y="132"/>
                </a:cxn>
                <a:cxn ang="0">
                  <a:pos x="67" y="122"/>
                </a:cxn>
                <a:cxn ang="0">
                  <a:pos x="64" y="111"/>
                </a:cxn>
                <a:cxn ang="0">
                  <a:pos x="61" y="101"/>
                </a:cxn>
                <a:cxn ang="0">
                  <a:pos x="58" y="91"/>
                </a:cxn>
                <a:cxn ang="0">
                  <a:pos x="53" y="81"/>
                </a:cxn>
                <a:cxn ang="0">
                  <a:pos x="49" y="71"/>
                </a:cxn>
                <a:cxn ang="0">
                  <a:pos x="44" y="61"/>
                </a:cxn>
                <a:cxn ang="0">
                  <a:pos x="39" y="52"/>
                </a:cxn>
                <a:cxn ang="0">
                  <a:pos x="33" y="42"/>
                </a:cxn>
                <a:cxn ang="0">
                  <a:pos x="27" y="33"/>
                </a:cxn>
                <a:cxn ang="0">
                  <a:pos x="21" y="25"/>
                </a:cxn>
                <a:cxn ang="0">
                  <a:pos x="15" y="16"/>
                </a:cxn>
                <a:cxn ang="0">
                  <a:pos x="7" y="8"/>
                </a:cxn>
                <a:cxn ang="0">
                  <a:pos x="0" y="0"/>
                </a:cxn>
              </a:cxnLst>
              <a:rect l="0" t="0" r="r" b="b"/>
              <a:pathLst>
                <a:path w="75" h="209">
                  <a:moveTo>
                    <a:pt x="73" y="208"/>
                  </a:moveTo>
                  <a:lnTo>
                    <a:pt x="74" y="197"/>
                  </a:lnTo>
                  <a:lnTo>
                    <a:pt x="74" y="186"/>
                  </a:lnTo>
                  <a:lnTo>
                    <a:pt x="74" y="175"/>
                  </a:lnTo>
                  <a:lnTo>
                    <a:pt x="74" y="164"/>
                  </a:lnTo>
                  <a:lnTo>
                    <a:pt x="73" y="154"/>
                  </a:lnTo>
                  <a:lnTo>
                    <a:pt x="71" y="143"/>
                  </a:lnTo>
                  <a:lnTo>
                    <a:pt x="69" y="132"/>
                  </a:lnTo>
                  <a:lnTo>
                    <a:pt x="67" y="122"/>
                  </a:lnTo>
                  <a:lnTo>
                    <a:pt x="64" y="111"/>
                  </a:lnTo>
                  <a:lnTo>
                    <a:pt x="61" y="101"/>
                  </a:lnTo>
                  <a:lnTo>
                    <a:pt x="58" y="91"/>
                  </a:lnTo>
                  <a:lnTo>
                    <a:pt x="53" y="81"/>
                  </a:lnTo>
                  <a:lnTo>
                    <a:pt x="49" y="71"/>
                  </a:lnTo>
                  <a:lnTo>
                    <a:pt x="44" y="61"/>
                  </a:lnTo>
                  <a:lnTo>
                    <a:pt x="39" y="52"/>
                  </a:lnTo>
                  <a:lnTo>
                    <a:pt x="33" y="42"/>
                  </a:lnTo>
                  <a:lnTo>
                    <a:pt x="27" y="33"/>
                  </a:lnTo>
                  <a:lnTo>
                    <a:pt x="21" y="25"/>
                  </a:lnTo>
                  <a:lnTo>
                    <a:pt x="15" y="16"/>
                  </a:lnTo>
                  <a:lnTo>
                    <a:pt x="7" y="8"/>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02" name="Freeform 246"/>
            <p:cNvSpPr>
              <a:spLocks/>
            </p:cNvSpPr>
            <p:nvPr/>
          </p:nvSpPr>
          <p:spPr bwMode="auto">
            <a:xfrm>
              <a:off x="3021" y="678"/>
              <a:ext cx="19" cy="308"/>
            </a:xfrm>
            <a:custGeom>
              <a:avLst/>
              <a:gdLst/>
              <a:ahLst/>
              <a:cxnLst>
                <a:cxn ang="0">
                  <a:pos x="4" y="307"/>
                </a:cxn>
                <a:cxn ang="0">
                  <a:pos x="8" y="289"/>
                </a:cxn>
                <a:cxn ang="0">
                  <a:pos x="10" y="271"/>
                </a:cxn>
                <a:cxn ang="0">
                  <a:pos x="13" y="253"/>
                </a:cxn>
                <a:cxn ang="0">
                  <a:pos x="15" y="235"/>
                </a:cxn>
                <a:cxn ang="0">
                  <a:pos x="16" y="217"/>
                </a:cxn>
                <a:cxn ang="0">
                  <a:pos x="17" y="199"/>
                </a:cxn>
                <a:cxn ang="0">
                  <a:pos x="18" y="181"/>
                </a:cxn>
                <a:cxn ang="0">
                  <a:pos x="18" y="163"/>
                </a:cxn>
                <a:cxn ang="0">
                  <a:pos x="18" y="144"/>
                </a:cxn>
                <a:cxn ang="0">
                  <a:pos x="17" y="126"/>
                </a:cxn>
                <a:cxn ang="0">
                  <a:pos x="16" y="108"/>
                </a:cxn>
                <a:cxn ang="0">
                  <a:pos x="15" y="90"/>
                </a:cxn>
                <a:cxn ang="0">
                  <a:pos x="13" y="72"/>
                </a:cxn>
                <a:cxn ang="0">
                  <a:pos x="10" y="54"/>
                </a:cxn>
                <a:cxn ang="0">
                  <a:pos x="7" y="36"/>
                </a:cxn>
                <a:cxn ang="0">
                  <a:pos x="4" y="18"/>
                </a:cxn>
                <a:cxn ang="0">
                  <a:pos x="0" y="0"/>
                </a:cxn>
              </a:cxnLst>
              <a:rect l="0" t="0" r="r" b="b"/>
              <a:pathLst>
                <a:path w="19" h="308">
                  <a:moveTo>
                    <a:pt x="4" y="307"/>
                  </a:moveTo>
                  <a:lnTo>
                    <a:pt x="8" y="289"/>
                  </a:lnTo>
                  <a:lnTo>
                    <a:pt x="10" y="271"/>
                  </a:lnTo>
                  <a:lnTo>
                    <a:pt x="13" y="253"/>
                  </a:lnTo>
                  <a:lnTo>
                    <a:pt x="15" y="235"/>
                  </a:lnTo>
                  <a:lnTo>
                    <a:pt x="16" y="217"/>
                  </a:lnTo>
                  <a:lnTo>
                    <a:pt x="17" y="199"/>
                  </a:lnTo>
                  <a:lnTo>
                    <a:pt x="18" y="181"/>
                  </a:lnTo>
                  <a:lnTo>
                    <a:pt x="18" y="163"/>
                  </a:lnTo>
                  <a:lnTo>
                    <a:pt x="18" y="144"/>
                  </a:lnTo>
                  <a:lnTo>
                    <a:pt x="17" y="126"/>
                  </a:lnTo>
                  <a:lnTo>
                    <a:pt x="16" y="108"/>
                  </a:lnTo>
                  <a:lnTo>
                    <a:pt x="15" y="90"/>
                  </a:lnTo>
                  <a:lnTo>
                    <a:pt x="13" y="72"/>
                  </a:lnTo>
                  <a:lnTo>
                    <a:pt x="10" y="54"/>
                  </a:lnTo>
                  <a:lnTo>
                    <a:pt x="7" y="36"/>
                  </a:lnTo>
                  <a:lnTo>
                    <a:pt x="4" y="18"/>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03" name="Freeform 247"/>
            <p:cNvSpPr>
              <a:spLocks/>
            </p:cNvSpPr>
            <p:nvPr/>
          </p:nvSpPr>
          <p:spPr bwMode="auto">
            <a:xfrm>
              <a:off x="3009" y="985"/>
              <a:ext cx="20" cy="215"/>
            </a:xfrm>
            <a:custGeom>
              <a:avLst/>
              <a:gdLst/>
              <a:ahLst/>
              <a:cxnLst>
                <a:cxn ang="0">
                  <a:pos x="16" y="0"/>
                </a:cxn>
                <a:cxn ang="0">
                  <a:pos x="13" y="11"/>
                </a:cxn>
                <a:cxn ang="0">
                  <a:pos x="10" y="23"/>
                </a:cxn>
                <a:cxn ang="0">
                  <a:pos x="7" y="35"/>
                </a:cxn>
                <a:cxn ang="0">
                  <a:pos x="5" y="47"/>
                </a:cxn>
                <a:cxn ang="0">
                  <a:pos x="3" y="59"/>
                </a:cxn>
                <a:cxn ang="0">
                  <a:pos x="1" y="71"/>
                </a:cxn>
                <a:cxn ang="0">
                  <a:pos x="0" y="83"/>
                </a:cxn>
                <a:cxn ang="0">
                  <a:pos x="0" y="95"/>
                </a:cxn>
                <a:cxn ang="0">
                  <a:pos x="0" y="107"/>
                </a:cxn>
                <a:cxn ang="0">
                  <a:pos x="0" y="119"/>
                </a:cxn>
                <a:cxn ang="0">
                  <a:pos x="1" y="132"/>
                </a:cxn>
                <a:cxn ang="0">
                  <a:pos x="2" y="143"/>
                </a:cxn>
                <a:cxn ang="0">
                  <a:pos x="4" y="155"/>
                </a:cxn>
                <a:cxn ang="0">
                  <a:pos x="6" y="167"/>
                </a:cxn>
                <a:cxn ang="0">
                  <a:pos x="9" y="179"/>
                </a:cxn>
                <a:cxn ang="0">
                  <a:pos x="12" y="191"/>
                </a:cxn>
                <a:cxn ang="0">
                  <a:pos x="15" y="203"/>
                </a:cxn>
                <a:cxn ang="0">
                  <a:pos x="19" y="214"/>
                </a:cxn>
              </a:cxnLst>
              <a:rect l="0" t="0" r="r" b="b"/>
              <a:pathLst>
                <a:path w="20" h="215">
                  <a:moveTo>
                    <a:pt x="16" y="0"/>
                  </a:moveTo>
                  <a:lnTo>
                    <a:pt x="13" y="11"/>
                  </a:lnTo>
                  <a:lnTo>
                    <a:pt x="10" y="23"/>
                  </a:lnTo>
                  <a:lnTo>
                    <a:pt x="7" y="35"/>
                  </a:lnTo>
                  <a:lnTo>
                    <a:pt x="5" y="47"/>
                  </a:lnTo>
                  <a:lnTo>
                    <a:pt x="3" y="59"/>
                  </a:lnTo>
                  <a:lnTo>
                    <a:pt x="1" y="71"/>
                  </a:lnTo>
                  <a:lnTo>
                    <a:pt x="0" y="83"/>
                  </a:lnTo>
                  <a:lnTo>
                    <a:pt x="0" y="95"/>
                  </a:lnTo>
                  <a:lnTo>
                    <a:pt x="0" y="107"/>
                  </a:lnTo>
                  <a:lnTo>
                    <a:pt x="0" y="119"/>
                  </a:lnTo>
                  <a:lnTo>
                    <a:pt x="1" y="132"/>
                  </a:lnTo>
                  <a:lnTo>
                    <a:pt x="2" y="143"/>
                  </a:lnTo>
                  <a:lnTo>
                    <a:pt x="4" y="155"/>
                  </a:lnTo>
                  <a:lnTo>
                    <a:pt x="6" y="167"/>
                  </a:lnTo>
                  <a:lnTo>
                    <a:pt x="9" y="179"/>
                  </a:lnTo>
                  <a:lnTo>
                    <a:pt x="12" y="191"/>
                  </a:lnTo>
                  <a:lnTo>
                    <a:pt x="15" y="203"/>
                  </a:lnTo>
                  <a:lnTo>
                    <a:pt x="19" y="214"/>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04" name="Freeform 248"/>
            <p:cNvSpPr>
              <a:spLocks/>
            </p:cNvSpPr>
            <p:nvPr/>
          </p:nvSpPr>
          <p:spPr bwMode="auto">
            <a:xfrm>
              <a:off x="3061" y="860"/>
              <a:ext cx="121" cy="325"/>
            </a:xfrm>
            <a:custGeom>
              <a:avLst/>
              <a:gdLst/>
              <a:ahLst/>
              <a:cxnLst>
                <a:cxn ang="0">
                  <a:pos x="0" y="324"/>
                </a:cxn>
                <a:cxn ang="0">
                  <a:pos x="10" y="310"/>
                </a:cxn>
                <a:cxn ang="0">
                  <a:pos x="19" y="297"/>
                </a:cxn>
                <a:cxn ang="0">
                  <a:pos x="28" y="282"/>
                </a:cxn>
                <a:cxn ang="0">
                  <a:pos x="36" y="268"/>
                </a:cxn>
                <a:cxn ang="0">
                  <a:pos x="45" y="254"/>
                </a:cxn>
                <a:cxn ang="0">
                  <a:pos x="52" y="239"/>
                </a:cxn>
                <a:cxn ang="0">
                  <a:pos x="60" y="224"/>
                </a:cxn>
                <a:cxn ang="0">
                  <a:pos x="67" y="209"/>
                </a:cxn>
                <a:cxn ang="0">
                  <a:pos x="73" y="193"/>
                </a:cxn>
                <a:cxn ang="0">
                  <a:pos x="80" y="178"/>
                </a:cxn>
                <a:cxn ang="0">
                  <a:pos x="85" y="162"/>
                </a:cxn>
                <a:cxn ang="0">
                  <a:pos x="91" y="146"/>
                </a:cxn>
                <a:cxn ang="0">
                  <a:pos x="96" y="131"/>
                </a:cxn>
                <a:cxn ang="0">
                  <a:pos x="100" y="115"/>
                </a:cxn>
                <a:cxn ang="0">
                  <a:pos x="104" y="98"/>
                </a:cxn>
                <a:cxn ang="0">
                  <a:pos x="108" y="82"/>
                </a:cxn>
                <a:cxn ang="0">
                  <a:pos x="111" y="66"/>
                </a:cxn>
                <a:cxn ang="0">
                  <a:pos x="114" y="49"/>
                </a:cxn>
                <a:cxn ang="0">
                  <a:pos x="117" y="33"/>
                </a:cxn>
                <a:cxn ang="0">
                  <a:pos x="119" y="16"/>
                </a:cxn>
                <a:cxn ang="0">
                  <a:pos x="120" y="0"/>
                </a:cxn>
              </a:cxnLst>
              <a:rect l="0" t="0" r="r" b="b"/>
              <a:pathLst>
                <a:path w="121" h="325">
                  <a:moveTo>
                    <a:pt x="0" y="324"/>
                  </a:moveTo>
                  <a:lnTo>
                    <a:pt x="10" y="310"/>
                  </a:lnTo>
                  <a:lnTo>
                    <a:pt x="19" y="297"/>
                  </a:lnTo>
                  <a:lnTo>
                    <a:pt x="28" y="282"/>
                  </a:lnTo>
                  <a:lnTo>
                    <a:pt x="36" y="268"/>
                  </a:lnTo>
                  <a:lnTo>
                    <a:pt x="45" y="254"/>
                  </a:lnTo>
                  <a:lnTo>
                    <a:pt x="52" y="239"/>
                  </a:lnTo>
                  <a:lnTo>
                    <a:pt x="60" y="224"/>
                  </a:lnTo>
                  <a:lnTo>
                    <a:pt x="67" y="209"/>
                  </a:lnTo>
                  <a:lnTo>
                    <a:pt x="73" y="193"/>
                  </a:lnTo>
                  <a:lnTo>
                    <a:pt x="80" y="178"/>
                  </a:lnTo>
                  <a:lnTo>
                    <a:pt x="85" y="162"/>
                  </a:lnTo>
                  <a:lnTo>
                    <a:pt x="91" y="146"/>
                  </a:lnTo>
                  <a:lnTo>
                    <a:pt x="96" y="131"/>
                  </a:lnTo>
                  <a:lnTo>
                    <a:pt x="100" y="115"/>
                  </a:lnTo>
                  <a:lnTo>
                    <a:pt x="104" y="98"/>
                  </a:lnTo>
                  <a:lnTo>
                    <a:pt x="108" y="82"/>
                  </a:lnTo>
                  <a:lnTo>
                    <a:pt x="111" y="66"/>
                  </a:lnTo>
                  <a:lnTo>
                    <a:pt x="114" y="49"/>
                  </a:lnTo>
                  <a:lnTo>
                    <a:pt x="117" y="33"/>
                  </a:lnTo>
                  <a:lnTo>
                    <a:pt x="119" y="16"/>
                  </a:lnTo>
                  <a:lnTo>
                    <a:pt x="12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05" name="Freeform 249"/>
            <p:cNvSpPr>
              <a:spLocks/>
            </p:cNvSpPr>
            <p:nvPr/>
          </p:nvSpPr>
          <p:spPr bwMode="auto">
            <a:xfrm>
              <a:off x="3181" y="605"/>
              <a:ext cx="95" cy="256"/>
            </a:xfrm>
            <a:custGeom>
              <a:avLst/>
              <a:gdLst/>
              <a:ahLst/>
              <a:cxnLst>
                <a:cxn ang="0">
                  <a:pos x="94" y="0"/>
                </a:cxn>
                <a:cxn ang="0">
                  <a:pos x="86" y="12"/>
                </a:cxn>
                <a:cxn ang="0">
                  <a:pos x="78" y="24"/>
                </a:cxn>
                <a:cxn ang="0">
                  <a:pos x="70" y="36"/>
                </a:cxn>
                <a:cxn ang="0">
                  <a:pos x="63" y="49"/>
                </a:cxn>
                <a:cxn ang="0">
                  <a:pos x="56" y="61"/>
                </a:cxn>
                <a:cxn ang="0">
                  <a:pos x="49" y="75"/>
                </a:cxn>
                <a:cxn ang="0">
                  <a:pos x="43" y="87"/>
                </a:cxn>
                <a:cxn ang="0">
                  <a:pos x="37" y="101"/>
                </a:cxn>
                <a:cxn ang="0">
                  <a:pos x="32" y="114"/>
                </a:cxn>
                <a:cxn ang="0">
                  <a:pos x="27" y="128"/>
                </a:cxn>
                <a:cxn ang="0">
                  <a:pos x="22" y="141"/>
                </a:cxn>
                <a:cxn ang="0">
                  <a:pos x="18" y="155"/>
                </a:cxn>
                <a:cxn ang="0">
                  <a:pos x="14" y="169"/>
                </a:cxn>
                <a:cxn ang="0">
                  <a:pos x="11" y="183"/>
                </a:cxn>
                <a:cxn ang="0">
                  <a:pos x="8" y="197"/>
                </a:cxn>
                <a:cxn ang="0">
                  <a:pos x="5" y="212"/>
                </a:cxn>
                <a:cxn ang="0">
                  <a:pos x="3" y="226"/>
                </a:cxn>
                <a:cxn ang="0">
                  <a:pos x="1" y="240"/>
                </a:cxn>
                <a:cxn ang="0">
                  <a:pos x="0" y="255"/>
                </a:cxn>
              </a:cxnLst>
              <a:rect l="0" t="0" r="r" b="b"/>
              <a:pathLst>
                <a:path w="95" h="256">
                  <a:moveTo>
                    <a:pt x="94" y="0"/>
                  </a:moveTo>
                  <a:lnTo>
                    <a:pt x="86" y="12"/>
                  </a:lnTo>
                  <a:lnTo>
                    <a:pt x="78" y="24"/>
                  </a:lnTo>
                  <a:lnTo>
                    <a:pt x="70" y="36"/>
                  </a:lnTo>
                  <a:lnTo>
                    <a:pt x="63" y="49"/>
                  </a:lnTo>
                  <a:lnTo>
                    <a:pt x="56" y="61"/>
                  </a:lnTo>
                  <a:lnTo>
                    <a:pt x="49" y="75"/>
                  </a:lnTo>
                  <a:lnTo>
                    <a:pt x="43" y="87"/>
                  </a:lnTo>
                  <a:lnTo>
                    <a:pt x="37" y="101"/>
                  </a:lnTo>
                  <a:lnTo>
                    <a:pt x="32" y="114"/>
                  </a:lnTo>
                  <a:lnTo>
                    <a:pt x="27" y="128"/>
                  </a:lnTo>
                  <a:lnTo>
                    <a:pt x="22" y="141"/>
                  </a:lnTo>
                  <a:lnTo>
                    <a:pt x="18" y="155"/>
                  </a:lnTo>
                  <a:lnTo>
                    <a:pt x="14" y="169"/>
                  </a:lnTo>
                  <a:lnTo>
                    <a:pt x="11" y="183"/>
                  </a:lnTo>
                  <a:lnTo>
                    <a:pt x="8" y="197"/>
                  </a:lnTo>
                  <a:lnTo>
                    <a:pt x="5" y="212"/>
                  </a:lnTo>
                  <a:lnTo>
                    <a:pt x="3" y="226"/>
                  </a:lnTo>
                  <a:lnTo>
                    <a:pt x="1" y="240"/>
                  </a:lnTo>
                  <a:lnTo>
                    <a:pt x="0" y="255"/>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06" name="Freeform 250"/>
            <p:cNvSpPr>
              <a:spLocks/>
            </p:cNvSpPr>
            <p:nvPr/>
          </p:nvSpPr>
          <p:spPr bwMode="auto">
            <a:xfrm>
              <a:off x="2543" y="2332"/>
              <a:ext cx="8" cy="3"/>
            </a:xfrm>
            <a:custGeom>
              <a:avLst/>
              <a:gdLst/>
              <a:ahLst/>
              <a:cxnLst>
                <a:cxn ang="0">
                  <a:pos x="7" y="2"/>
                </a:cxn>
                <a:cxn ang="0">
                  <a:pos x="3" y="1"/>
                </a:cxn>
                <a:cxn ang="0">
                  <a:pos x="0" y="0"/>
                </a:cxn>
              </a:cxnLst>
              <a:rect l="0" t="0" r="r" b="b"/>
              <a:pathLst>
                <a:path w="8" h="3">
                  <a:moveTo>
                    <a:pt x="7" y="2"/>
                  </a:moveTo>
                  <a:lnTo>
                    <a:pt x="3"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07" name="Freeform 251"/>
            <p:cNvSpPr>
              <a:spLocks/>
            </p:cNvSpPr>
            <p:nvPr/>
          </p:nvSpPr>
          <p:spPr bwMode="auto">
            <a:xfrm>
              <a:off x="2505" y="2327"/>
              <a:ext cx="38" cy="6"/>
            </a:xfrm>
            <a:custGeom>
              <a:avLst/>
              <a:gdLst/>
              <a:ahLst/>
              <a:cxnLst>
                <a:cxn ang="0">
                  <a:pos x="37" y="5"/>
                </a:cxn>
                <a:cxn ang="0">
                  <a:pos x="25" y="3"/>
                </a:cxn>
                <a:cxn ang="0">
                  <a:pos x="12" y="1"/>
                </a:cxn>
                <a:cxn ang="0">
                  <a:pos x="0" y="0"/>
                </a:cxn>
              </a:cxnLst>
              <a:rect l="0" t="0" r="r" b="b"/>
              <a:pathLst>
                <a:path w="38" h="6">
                  <a:moveTo>
                    <a:pt x="37" y="5"/>
                  </a:moveTo>
                  <a:lnTo>
                    <a:pt x="25" y="3"/>
                  </a:lnTo>
                  <a:lnTo>
                    <a:pt x="12"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08" name="Freeform 252"/>
            <p:cNvSpPr>
              <a:spLocks/>
            </p:cNvSpPr>
            <p:nvPr/>
          </p:nvSpPr>
          <p:spPr bwMode="auto">
            <a:xfrm>
              <a:off x="2452" y="2324"/>
              <a:ext cx="54" cy="4"/>
            </a:xfrm>
            <a:custGeom>
              <a:avLst/>
              <a:gdLst/>
              <a:ahLst/>
              <a:cxnLst>
                <a:cxn ang="0">
                  <a:pos x="53" y="3"/>
                </a:cxn>
                <a:cxn ang="0">
                  <a:pos x="35" y="1"/>
                </a:cxn>
                <a:cxn ang="0">
                  <a:pos x="18" y="0"/>
                </a:cxn>
                <a:cxn ang="0">
                  <a:pos x="0" y="0"/>
                </a:cxn>
              </a:cxnLst>
              <a:rect l="0" t="0" r="r" b="b"/>
              <a:pathLst>
                <a:path w="54" h="4">
                  <a:moveTo>
                    <a:pt x="53" y="3"/>
                  </a:moveTo>
                  <a:lnTo>
                    <a:pt x="35" y="1"/>
                  </a:lnTo>
                  <a:lnTo>
                    <a:pt x="18" y="0"/>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09" name="Freeform 253"/>
            <p:cNvSpPr>
              <a:spLocks/>
            </p:cNvSpPr>
            <p:nvPr/>
          </p:nvSpPr>
          <p:spPr bwMode="auto">
            <a:xfrm>
              <a:off x="2399" y="2324"/>
              <a:ext cx="54" cy="4"/>
            </a:xfrm>
            <a:custGeom>
              <a:avLst/>
              <a:gdLst/>
              <a:ahLst/>
              <a:cxnLst>
                <a:cxn ang="0">
                  <a:pos x="53" y="0"/>
                </a:cxn>
                <a:cxn ang="0">
                  <a:pos x="36" y="0"/>
                </a:cxn>
                <a:cxn ang="0">
                  <a:pos x="18" y="1"/>
                </a:cxn>
                <a:cxn ang="0">
                  <a:pos x="0" y="3"/>
                </a:cxn>
              </a:cxnLst>
              <a:rect l="0" t="0" r="r" b="b"/>
              <a:pathLst>
                <a:path w="54" h="4">
                  <a:moveTo>
                    <a:pt x="53" y="0"/>
                  </a:moveTo>
                  <a:lnTo>
                    <a:pt x="36" y="0"/>
                  </a:lnTo>
                  <a:lnTo>
                    <a:pt x="18" y="1"/>
                  </a:lnTo>
                  <a:lnTo>
                    <a:pt x="0" y="3"/>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10" name="Freeform 254"/>
            <p:cNvSpPr>
              <a:spLocks/>
            </p:cNvSpPr>
            <p:nvPr/>
          </p:nvSpPr>
          <p:spPr bwMode="auto">
            <a:xfrm>
              <a:off x="2362" y="2327"/>
              <a:ext cx="38" cy="6"/>
            </a:xfrm>
            <a:custGeom>
              <a:avLst/>
              <a:gdLst/>
              <a:ahLst/>
              <a:cxnLst>
                <a:cxn ang="0">
                  <a:pos x="37" y="0"/>
                </a:cxn>
                <a:cxn ang="0">
                  <a:pos x="25" y="1"/>
                </a:cxn>
                <a:cxn ang="0">
                  <a:pos x="12" y="3"/>
                </a:cxn>
                <a:cxn ang="0">
                  <a:pos x="0" y="5"/>
                </a:cxn>
              </a:cxnLst>
              <a:rect l="0" t="0" r="r" b="b"/>
              <a:pathLst>
                <a:path w="38" h="6">
                  <a:moveTo>
                    <a:pt x="37" y="0"/>
                  </a:moveTo>
                  <a:lnTo>
                    <a:pt x="25" y="1"/>
                  </a:lnTo>
                  <a:lnTo>
                    <a:pt x="12" y="3"/>
                  </a:lnTo>
                  <a:lnTo>
                    <a:pt x="0" y="5"/>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11" name="Freeform 255"/>
            <p:cNvSpPr>
              <a:spLocks/>
            </p:cNvSpPr>
            <p:nvPr/>
          </p:nvSpPr>
          <p:spPr bwMode="auto">
            <a:xfrm>
              <a:off x="2329" y="2332"/>
              <a:ext cx="34" cy="14"/>
            </a:xfrm>
            <a:custGeom>
              <a:avLst/>
              <a:gdLst/>
              <a:ahLst/>
              <a:cxnLst>
                <a:cxn ang="0">
                  <a:pos x="33" y="0"/>
                </a:cxn>
                <a:cxn ang="0">
                  <a:pos x="26" y="2"/>
                </a:cxn>
                <a:cxn ang="0">
                  <a:pos x="19" y="4"/>
                </a:cxn>
                <a:cxn ang="0">
                  <a:pos x="13" y="7"/>
                </a:cxn>
                <a:cxn ang="0">
                  <a:pos x="6" y="9"/>
                </a:cxn>
                <a:cxn ang="0">
                  <a:pos x="0" y="13"/>
                </a:cxn>
              </a:cxnLst>
              <a:rect l="0" t="0" r="r" b="b"/>
              <a:pathLst>
                <a:path w="34" h="14">
                  <a:moveTo>
                    <a:pt x="33" y="0"/>
                  </a:moveTo>
                  <a:lnTo>
                    <a:pt x="26" y="2"/>
                  </a:lnTo>
                  <a:lnTo>
                    <a:pt x="19" y="4"/>
                  </a:lnTo>
                  <a:lnTo>
                    <a:pt x="13" y="7"/>
                  </a:lnTo>
                  <a:lnTo>
                    <a:pt x="6" y="9"/>
                  </a:lnTo>
                  <a:lnTo>
                    <a:pt x="0" y="13"/>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12" name="Freeform 256"/>
            <p:cNvSpPr>
              <a:spLocks/>
            </p:cNvSpPr>
            <p:nvPr/>
          </p:nvSpPr>
          <p:spPr bwMode="auto">
            <a:xfrm>
              <a:off x="2325" y="2345"/>
              <a:ext cx="5" cy="8"/>
            </a:xfrm>
            <a:custGeom>
              <a:avLst/>
              <a:gdLst/>
              <a:ahLst/>
              <a:cxnLst>
                <a:cxn ang="0">
                  <a:pos x="4" y="0"/>
                </a:cxn>
                <a:cxn ang="0">
                  <a:pos x="3" y="1"/>
                </a:cxn>
                <a:cxn ang="0">
                  <a:pos x="1" y="2"/>
                </a:cxn>
                <a:cxn ang="0">
                  <a:pos x="0" y="4"/>
                </a:cxn>
                <a:cxn ang="0">
                  <a:pos x="0" y="6"/>
                </a:cxn>
                <a:cxn ang="0">
                  <a:pos x="0" y="7"/>
                </a:cxn>
              </a:cxnLst>
              <a:rect l="0" t="0" r="r" b="b"/>
              <a:pathLst>
                <a:path w="5" h="8">
                  <a:moveTo>
                    <a:pt x="4" y="0"/>
                  </a:moveTo>
                  <a:lnTo>
                    <a:pt x="3" y="1"/>
                  </a:lnTo>
                  <a:lnTo>
                    <a:pt x="1" y="2"/>
                  </a:lnTo>
                  <a:lnTo>
                    <a:pt x="0" y="4"/>
                  </a:lnTo>
                  <a:lnTo>
                    <a:pt x="0" y="6"/>
                  </a:lnTo>
                  <a:lnTo>
                    <a:pt x="0" y="7"/>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13" name="Freeform 257"/>
            <p:cNvSpPr>
              <a:spLocks/>
            </p:cNvSpPr>
            <p:nvPr/>
          </p:nvSpPr>
          <p:spPr bwMode="auto">
            <a:xfrm>
              <a:off x="2325" y="2352"/>
              <a:ext cx="5" cy="9"/>
            </a:xfrm>
            <a:custGeom>
              <a:avLst/>
              <a:gdLst/>
              <a:ahLst/>
              <a:cxnLst>
                <a:cxn ang="0">
                  <a:pos x="0" y="0"/>
                </a:cxn>
                <a:cxn ang="0">
                  <a:pos x="0" y="2"/>
                </a:cxn>
                <a:cxn ang="0">
                  <a:pos x="0" y="4"/>
                </a:cxn>
                <a:cxn ang="0">
                  <a:pos x="1" y="6"/>
                </a:cxn>
                <a:cxn ang="0">
                  <a:pos x="3" y="7"/>
                </a:cxn>
                <a:cxn ang="0">
                  <a:pos x="4" y="8"/>
                </a:cxn>
              </a:cxnLst>
              <a:rect l="0" t="0" r="r" b="b"/>
              <a:pathLst>
                <a:path w="5" h="9">
                  <a:moveTo>
                    <a:pt x="0" y="0"/>
                  </a:moveTo>
                  <a:lnTo>
                    <a:pt x="0" y="2"/>
                  </a:lnTo>
                  <a:lnTo>
                    <a:pt x="0" y="4"/>
                  </a:lnTo>
                  <a:lnTo>
                    <a:pt x="1" y="6"/>
                  </a:lnTo>
                  <a:lnTo>
                    <a:pt x="3" y="7"/>
                  </a:lnTo>
                  <a:lnTo>
                    <a:pt x="4" y="8"/>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14" name="Freeform 258"/>
            <p:cNvSpPr>
              <a:spLocks/>
            </p:cNvSpPr>
            <p:nvPr/>
          </p:nvSpPr>
          <p:spPr bwMode="auto">
            <a:xfrm>
              <a:off x="2329" y="2360"/>
              <a:ext cx="34" cy="13"/>
            </a:xfrm>
            <a:custGeom>
              <a:avLst/>
              <a:gdLst/>
              <a:ahLst/>
              <a:cxnLst>
                <a:cxn ang="0">
                  <a:pos x="0" y="0"/>
                </a:cxn>
                <a:cxn ang="0">
                  <a:pos x="6" y="3"/>
                </a:cxn>
                <a:cxn ang="0">
                  <a:pos x="13" y="6"/>
                </a:cxn>
                <a:cxn ang="0">
                  <a:pos x="19" y="9"/>
                </a:cxn>
                <a:cxn ang="0">
                  <a:pos x="26" y="10"/>
                </a:cxn>
                <a:cxn ang="0">
                  <a:pos x="33" y="12"/>
                </a:cxn>
              </a:cxnLst>
              <a:rect l="0" t="0" r="r" b="b"/>
              <a:pathLst>
                <a:path w="34" h="13">
                  <a:moveTo>
                    <a:pt x="0" y="0"/>
                  </a:moveTo>
                  <a:lnTo>
                    <a:pt x="6" y="3"/>
                  </a:lnTo>
                  <a:lnTo>
                    <a:pt x="13" y="6"/>
                  </a:lnTo>
                  <a:lnTo>
                    <a:pt x="19" y="9"/>
                  </a:lnTo>
                  <a:lnTo>
                    <a:pt x="26" y="10"/>
                  </a:lnTo>
                  <a:lnTo>
                    <a:pt x="33" y="1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15" name="Freeform 259"/>
            <p:cNvSpPr>
              <a:spLocks/>
            </p:cNvSpPr>
            <p:nvPr/>
          </p:nvSpPr>
          <p:spPr bwMode="auto">
            <a:xfrm>
              <a:off x="2362" y="2372"/>
              <a:ext cx="38" cy="7"/>
            </a:xfrm>
            <a:custGeom>
              <a:avLst/>
              <a:gdLst/>
              <a:ahLst/>
              <a:cxnLst>
                <a:cxn ang="0">
                  <a:pos x="0" y="0"/>
                </a:cxn>
                <a:cxn ang="0">
                  <a:pos x="12" y="3"/>
                </a:cxn>
                <a:cxn ang="0">
                  <a:pos x="25" y="5"/>
                </a:cxn>
                <a:cxn ang="0">
                  <a:pos x="37" y="6"/>
                </a:cxn>
              </a:cxnLst>
              <a:rect l="0" t="0" r="r" b="b"/>
              <a:pathLst>
                <a:path w="38" h="7">
                  <a:moveTo>
                    <a:pt x="0" y="0"/>
                  </a:moveTo>
                  <a:lnTo>
                    <a:pt x="12" y="3"/>
                  </a:lnTo>
                  <a:lnTo>
                    <a:pt x="25" y="5"/>
                  </a:lnTo>
                  <a:lnTo>
                    <a:pt x="37" y="6"/>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16" name="Freeform 260"/>
            <p:cNvSpPr>
              <a:spLocks/>
            </p:cNvSpPr>
            <p:nvPr/>
          </p:nvSpPr>
          <p:spPr bwMode="auto">
            <a:xfrm>
              <a:off x="2399" y="2378"/>
              <a:ext cx="23" cy="3"/>
            </a:xfrm>
            <a:custGeom>
              <a:avLst/>
              <a:gdLst/>
              <a:ahLst/>
              <a:cxnLst>
                <a:cxn ang="0">
                  <a:pos x="0" y="0"/>
                </a:cxn>
                <a:cxn ang="0">
                  <a:pos x="11" y="1"/>
                </a:cxn>
                <a:cxn ang="0">
                  <a:pos x="22" y="2"/>
                </a:cxn>
              </a:cxnLst>
              <a:rect l="0" t="0" r="r" b="b"/>
              <a:pathLst>
                <a:path w="23" h="3">
                  <a:moveTo>
                    <a:pt x="0" y="0"/>
                  </a:moveTo>
                  <a:lnTo>
                    <a:pt x="11" y="1"/>
                  </a:lnTo>
                  <a:lnTo>
                    <a:pt x="22" y="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17" name="Freeform 261"/>
            <p:cNvSpPr>
              <a:spLocks/>
            </p:cNvSpPr>
            <p:nvPr/>
          </p:nvSpPr>
          <p:spPr bwMode="auto">
            <a:xfrm>
              <a:off x="2421" y="2357"/>
              <a:ext cx="118" cy="24"/>
            </a:xfrm>
            <a:custGeom>
              <a:avLst/>
              <a:gdLst/>
              <a:ahLst/>
              <a:cxnLst>
                <a:cxn ang="0">
                  <a:pos x="0" y="22"/>
                </a:cxn>
                <a:cxn ang="0">
                  <a:pos x="10" y="23"/>
                </a:cxn>
                <a:cxn ang="0">
                  <a:pos x="20" y="23"/>
                </a:cxn>
                <a:cxn ang="0">
                  <a:pos x="30" y="23"/>
                </a:cxn>
                <a:cxn ang="0">
                  <a:pos x="40" y="22"/>
                </a:cxn>
                <a:cxn ang="0">
                  <a:pos x="50" y="21"/>
                </a:cxn>
                <a:cxn ang="0">
                  <a:pos x="60" y="19"/>
                </a:cxn>
                <a:cxn ang="0">
                  <a:pos x="70" y="17"/>
                </a:cxn>
                <a:cxn ang="0">
                  <a:pos x="80" y="14"/>
                </a:cxn>
                <a:cxn ang="0">
                  <a:pos x="89" y="11"/>
                </a:cxn>
                <a:cxn ang="0">
                  <a:pos x="99" y="8"/>
                </a:cxn>
                <a:cxn ang="0">
                  <a:pos x="108" y="4"/>
                </a:cxn>
                <a:cxn ang="0">
                  <a:pos x="117" y="0"/>
                </a:cxn>
              </a:cxnLst>
              <a:rect l="0" t="0" r="r" b="b"/>
              <a:pathLst>
                <a:path w="118" h="24">
                  <a:moveTo>
                    <a:pt x="0" y="22"/>
                  </a:moveTo>
                  <a:lnTo>
                    <a:pt x="10" y="23"/>
                  </a:lnTo>
                  <a:lnTo>
                    <a:pt x="20" y="23"/>
                  </a:lnTo>
                  <a:lnTo>
                    <a:pt x="30" y="23"/>
                  </a:lnTo>
                  <a:lnTo>
                    <a:pt x="40" y="22"/>
                  </a:lnTo>
                  <a:lnTo>
                    <a:pt x="50" y="21"/>
                  </a:lnTo>
                  <a:lnTo>
                    <a:pt x="60" y="19"/>
                  </a:lnTo>
                  <a:lnTo>
                    <a:pt x="70" y="17"/>
                  </a:lnTo>
                  <a:lnTo>
                    <a:pt x="80" y="14"/>
                  </a:lnTo>
                  <a:lnTo>
                    <a:pt x="89" y="11"/>
                  </a:lnTo>
                  <a:lnTo>
                    <a:pt x="99" y="8"/>
                  </a:lnTo>
                  <a:lnTo>
                    <a:pt x="108" y="4"/>
                  </a:lnTo>
                  <a:lnTo>
                    <a:pt x="117"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18" name="Freeform 262"/>
            <p:cNvSpPr>
              <a:spLocks/>
            </p:cNvSpPr>
            <p:nvPr/>
          </p:nvSpPr>
          <p:spPr bwMode="auto">
            <a:xfrm>
              <a:off x="2538" y="2330"/>
              <a:ext cx="29" cy="28"/>
            </a:xfrm>
            <a:custGeom>
              <a:avLst/>
              <a:gdLst/>
              <a:ahLst/>
              <a:cxnLst>
                <a:cxn ang="0">
                  <a:pos x="0" y="27"/>
                </a:cxn>
                <a:cxn ang="0">
                  <a:pos x="6" y="22"/>
                </a:cxn>
                <a:cxn ang="0">
                  <a:pos x="12" y="17"/>
                </a:cxn>
                <a:cxn ang="0">
                  <a:pos x="18" y="12"/>
                </a:cxn>
                <a:cxn ang="0">
                  <a:pos x="23" y="6"/>
                </a:cxn>
                <a:cxn ang="0">
                  <a:pos x="28" y="0"/>
                </a:cxn>
              </a:cxnLst>
              <a:rect l="0" t="0" r="r" b="b"/>
              <a:pathLst>
                <a:path w="29" h="28">
                  <a:moveTo>
                    <a:pt x="0" y="27"/>
                  </a:moveTo>
                  <a:lnTo>
                    <a:pt x="6" y="22"/>
                  </a:lnTo>
                  <a:lnTo>
                    <a:pt x="12" y="17"/>
                  </a:lnTo>
                  <a:lnTo>
                    <a:pt x="18" y="12"/>
                  </a:lnTo>
                  <a:lnTo>
                    <a:pt x="23" y="6"/>
                  </a:lnTo>
                  <a:lnTo>
                    <a:pt x="28"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19" name="Freeform 263"/>
            <p:cNvSpPr>
              <a:spLocks/>
            </p:cNvSpPr>
            <p:nvPr/>
          </p:nvSpPr>
          <p:spPr bwMode="auto">
            <a:xfrm>
              <a:off x="2543" y="2290"/>
              <a:ext cx="27" cy="41"/>
            </a:xfrm>
            <a:custGeom>
              <a:avLst/>
              <a:gdLst/>
              <a:ahLst/>
              <a:cxnLst>
                <a:cxn ang="0">
                  <a:pos x="24" y="40"/>
                </a:cxn>
                <a:cxn ang="0">
                  <a:pos x="25" y="37"/>
                </a:cxn>
                <a:cxn ang="0">
                  <a:pos x="25" y="33"/>
                </a:cxn>
                <a:cxn ang="0">
                  <a:pos x="26" y="30"/>
                </a:cxn>
                <a:cxn ang="0">
                  <a:pos x="26" y="26"/>
                </a:cxn>
                <a:cxn ang="0">
                  <a:pos x="25" y="23"/>
                </a:cxn>
                <a:cxn ang="0">
                  <a:pos x="24" y="19"/>
                </a:cxn>
                <a:cxn ang="0">
                  <a:pos x="23" y="16"/>
                </a:cxn>
                <a:cxn ang="0">
                  <a:pos x="21" y="13"/>
                </a:cxn>
                <a:cxn ang="0">
                  <a:pos x="18" y="10"/>
                </a:cxn>
                <a:cxn ang="0">
                  <a:pos x="16" y="7"/>
                </a:cxn>
                <a:cxn ang="0">
                  <a:pos x="13" y="5"/>
                </a:cxn>
                <a:cxn ang="0">
                  <a:pos x="10" y="3"/>
                </a:cxn>
                <a:cxn ang="0">
                  <a:pos x="7" y="2"/>
                </a:cxn>
                <a:cxn ang="0">
                  <a:pos x="3" y="1"/>
                </a:cxn>
                <a:cxn ang="0">
                  <a:pos x="0" y="0"/>
                </a:cxn>
              </a:cxnLst>
              <a:rect l="0" t="0" r="r" b="b"/>
              <a:pathLst>
                <a:path w="27" h="41">
                  <a:moveTo>
                    <a:pt x="24" y="40"/>
                  </a:moveTo>
                  <a:lnTo>
                    <a:pt x="25" y="37"/>
                  </a:lnTo>
                  <a:lnTo>
                    <a:pt x="25" y="33"/>
                  </a:lnTo>
                  <a:lnTo>
                    <a:pt x="26" y="30"/>
                  </a:lnTo>
                  <a:lnTo>
                    <a:pt x="26" y="26"/>
                  </a:lnTo>
                  <a:lnTo>
                    <a:pt x="25" y="23"/>
                  </a:lnTo>
                  <a:lnTo>
                    <a:pt x="24" y="19"/>
                  </a:lnTo>
                  <a:lnTo>
                    <a:pt x="23" y="16"/>
                  </a:lnTo>
                  <a:lnTo>
                    <a:pt x="21" y="13"/>
                  </a:lnTo>
                  <a:lnTo>
                    <a:pt x="18" y="10"/>
                  </a:lnTo>
                  <a:lnTo>
                    <a:pt x="16" y="7"/>
                  </a:lnTo>
                  <a:lnTo>
                    <a:pt x="13" y="5"/>
                  </a:lnTo>
                  <a:lnTo>
                    <a:pt x="10" y="3"/>
                  </a:lnTo>
                  <a:lnTo>
                    <a:pt x="7" y="2"/>
                  </a:lnTo>
                  <a:lnTo>
                    <a:pt x="3"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20" name="Freeform 264"/>
            <p:cNvSpPr>
              <a:spLocks/>
            </p:cNvSpPr>
            <p:nvPr/>
          </p:nvSpPr>
          <p:spPr bwMode="auto">
            <a:xfrm>
              <a:off x="2505" y="2284"/>
              <a:ext cx="38" cy="7"/>
            </a:xfrm>
            <a:custGeom>
              <a:avLst/>
              <a:gdLst/>
              <a:ahLst/>
              <a:cxnLst>
                <a:cxn ang="0">
                  <a:pos x="37" y="6"/>
                </a:cxn>
                <a:cxn ang="0">
                  <a:pos x="25" y="4"/>
                </a:cxn>
                <a:cxn ang="0">
                  <a:pos x="12" y="2"/>
                </a:cxn>
                <a:cxn ang="0">
                  <a:pos x="0" y="0"/>
                </a:cxn>
              </a:cxnLst>
              <a:rect l="0" t="0" r="r" b="b"/>
              <a:pathLst>
                <a:path w="38" h="7">
                  <a:moveTo>
                    <a:pt x="37" y="6"/>
                  </a:moveTo>
                  <a:lnTo>
                    <a:pt x="25" y="4"/>
                  </a:lnTo>
                  <a:lnTo>
                    <a:pt x="12" y="2"/>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21" name="Freeform 265"/>
            <p:cNvSpPr>
              <a:spLocks/>
            </p:cNvSpPr>
            <p:nvPr/>
          </p:nvSpPr>
          <p:spPr bwMode="auto">
            <a:xfrm>
              <a:off x="2452" y="2282"/>
              <a:ext cx="54" cy="3"/>
            </a:xfrm>
            <a:custGeom>
              <a:avLst/>
              <a:gdLst/>
              <a:ahLst/>
              <a:cxnLst>
                <a:cxn ang="0">
                  <a:pos x="53" y="2"/>
                </a:cxn>
                <a:cxn ang="0">
                  <a:pos x="35" y="1"/>
                </a:cxn>
                <a:cxn ang="0">
                  <a:pos x="18" y="0"/>
                </a:cxn>
                <a:cxn ang="0">
                  <a:pos x="0" y="0"/>
                </a:cxn>
              </a:cxnLst>
              <a:rect l="0" t="0" r="r" b="b"/>
              <a:pathLst>
                <a:path w="54" h="3">
                  <a:moveTo>
                    <a:pt x="53" y="2"/>
                  </a:moveTo>
                  <a:lnTo>
                    <a:pt x="35" y="1"/>
                  </a:lnTo>
                  <a:lnTo>
                    <a:pt x="18" y="0"/>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22" name="Freeform 266"/>
            <p:cNvSpPr>
              <a:spLocks/>
            </p:cNvSpPr>
            <p:nvPr/>
          </p:nvSpPr>
          <p:spPr bwMode="auto">
            <a:xfrm>
              <a:off x="2226" y="2276"/>
              <a:ext cx="227" cy="10"/>
            </a:xfrm>
            <a:custGeom>
              <a:avLst/>
              <a:gdLst/>
              <a:ahLst/>
              <a:cxnLst>
                <a:cxn ang="0">
                  <a:pos x="226" y="6"/>
                </a:cxn>
                <a:cxn ang="0">
                  <a:pos x="206" y="4"/>
                </a:cxn>
                <a:cxn ang="0">
                  <a:pos x="185" y="2"/>
                </a:cxn>
                <a:cxn ang="0">
                  <a:pos x="164" y="1"/>
                </a:cxn>
                <a:cxn ang="0">
                  <a:pos x="144" y="1"/>
                </a:cxn>
                <a:cxn ang="0">
                  <a:pos x="123" y="0"/>
                </a:cxn>
                <a:cxn ang="0">
                  <a:pos x="102" y="1"/>
                </a:cxn>
                <a:cxn ang="0">
                  <a:pos x="82" y="2"/>
                </a:cxn>
                <a:cxn ang="0">
                  <a:pos x="61" y="3"/>
                </a:cxn>
                <a:cxn ang="0">
                  <a:pos x="41" y="4"/>
                </a:cxn>
                <a:cxn ang="0">
                  <a:pos x="20" y="6"/>
                </a:cxn>
                <a:cxn ang="0">
                  <a:pos x="0" y="9"/>
                </a:cxn>
              </a:cxnLst>
              <a:rect l="0" t="0" r="r" b="b"/>
              <a:pathLst>
                <a:path w="227" h="10">
                  <a:moveTo>
                    <a:pt x="226" y="6"/>
                  </a:moveTo>
                  <a:lnTo>
                    <a:pt x="206" y="4"/>
                  </a:lnTo>
                  <a:lnTo>
                    <a:pt x="185" y="2"/>
                  </a:lnTo>
                  <a:lnTo>
                    <a:pt x="164" y="1"/>
                  </a:lnTo>
                  <a:lnTo>
                    <a:pt x="144" y="1"/>
                  </a:lnTo>
                  <a:lnTo>
                    <a:pt x="123" y="0"/>
                  </a:lnTo>
                  <a:lnTo>
                    <a:pt x="102" y="1"/>
                  </a:lnTo>
                  <a:lnTo>
                    <a:pt x="82" y="2"/>
                  </a:lnTo>
                  <a:lnTo>
                    <a:pt x="61" y="3"/>
                  </a:lnTo>
                  <a:lnTo>
                    <a:pt x="41" y="4"/>
                  </a:lnTo>
                  <a:lnTo>
                    <a:pt x="20" y="6"/>
                  </a:lnTo>
                  <a:lnTo>
                    <a:pt x="0" y="9"/>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23" name="Freeform 267"/>
            <p:cNvSpPr>
              <a:spLocks/>
            </p:cNvSpPr>
            <p:nvPr/>
          </p:nvSpPr>
          <p:spPr bwMode="auto">
            <a:xfrm>
              <a:off x="2058" y="2285"/>
              <a:ext cx="169" cy="153"/>
            </a:xfrm>
            <a:custGeom>
              <a:avLst/>
              <a:gdLst/>
              <a:ahLst/>
              <a:cxnLst>
                <a:cxn ang="0">
                  <a:pos x="168" y="0"/>
                </a:cxn>
                <a:cxn ang="0">
                  <a:pos x="158" y="2"/>
                </a:cxn>
                <a:cxn ang="0">
                  <a:pos x="148" y="5"/>
                </a:cxn>
                <a:cxn ang="0">
                  <a:pos x="139" y="9"/>
                </a:cxn>
                <a:cxn ang="0">
                  <a:pos x="129" y="13"/>
                </a:cxn>
                <a:cxn ang="0">
                  <a:pos x="120" y="17"/>
                </a:cxn>
                <a:cxn ang="0">
                  <a:pos x="111" y="22"/>
                </a:cxn>
                <a:cxn ang="0">
                  <a:pos x="102" y="27"/>
                </a:cxn>
                <a:cxn ang="0">
                  <a:pos x="93" y="33"/>
                </a:cxn>
                <a:cxn ang="0">
                  <a:pos x="85" y="38"/>
                </a:cxn>
                <a:cxn ang="0">
                  <a:pos x="76" y="45"/>
                </a:cxn>
                <a:cxn ang="0">
                  <a:pos x="69" y="51"/>
                </a:cxn>
                <a:cxn ang="0">
                  <a:pos x="61" y="58"/>
                </a:cxn>
                <a:cxn ang="0">
                  <a:pos x="54" y="65"/>
                </a:cxn>
                <a:cxn ang="0">
                  <a:pos x="47" y="73"/>
                </a:cxn>
                <a:cxn ang="0">
                  <a:pos x="40" y="81"/>
                </a:cxn>
                <a:cxn ang="0">
                  <a:pos x="34" y="89"/>
                </a:cxn>
                <a:cxn ang="0">
                  <a:pos x="28" y="97"/>
                </a:cxn>
                <a:cxn ang="0">
                  <a:pos x="22" y="106"/>
                </a:cxn>
                <a:cxn ang="0">
                  <a:pos x="17" y="115"/>
                </a:cxn>
                <a:cxn ang="0">
                  <a:pos x="12" y="124"/>
                </a:cxn>
                <a:cxn ang="0">
                  <a:pos x="8" y="133"/>
                </a:cxn>
                <a:cxn ang="0">
                  <a:pos x="4" y="143"/>
                </a:cxn>
                <a:cxn ang="0">
                  <a:pos x="0" y="152"/>
                </a:cxn>
              </a:cxnLst>
              <a:rect l="0" t="0" r="r" b="b"/>
              <a:pathLst>
                <a:path w="169" h="153">
                  <a:moveTo>
                    <a:pt x="168" y="0"/>
                  </a:moveTo>
                  <a:lnTo>
                    <a:pt x="158" y="2"/>
                  </a:lnTo>
                  <a:lnTo>
                    <a:pt x="148" y="5"/>
                  </a:lnTo>
                  <a:lnTo>
                    <a:pt x="139" y="9"/>
                  </a:lnTo>
                  <a:lnTo>
                    <a:pt x="129" y="13"/>
                  </a:lnTo>
                  <a:lnTo>
                    <a:pt x="120" y="17"/>
                  </a:lnTo>
                  <a:lnTo>
                    <a:pt x="111" y="22"/>
                  </a:lnTo>
                  <a:lnTo>
                    <a:pt x="102" y="27"/>
                  </a:lnTo>
                  <a:lnTo>
                    <a:pt x="93" y="33"/>
                  </a:lnTo>
                  <a:lnTo>
                    <a:pt x="85" y="38"/>
                  </a:lnTo>
                  <a:lnTo>
                    <a:pt x="76" y="45"/>
                  </a:lnTo>
                  <a:lnTo>
                    <a:pt x="69" y="51"/>
                  </a:lnTo>
                  <a:lnTo>
                    <a:pt x="61" y="58"/>
                  </a:lnTo>
                  <a:lnTo>
                    <a:pt x="54" y="65"/>
                  </a:lnTo>
                  <a:lnTo>
                    <a:pt x="47" y="73"/>
                  </a:lnTo>
                  <a:lnTo>
                    <a:pt x="40" y="81"/>
                  </a:lnTo>
                  <a:lnTo>
                    <a:pt x="34" y="89"/>
                  </a:lnTo>
                  <a:lnTo>
                    <a:pt x="28" y="97"/>
                  </a:lnTo>
                  <a:lnTo>
                    <a:pt x="22" y="106"/>
                  </a:lnTo>
                  <a:lnTo>
                    <a:pt x="17" y="115"/>
                  </a:lnTo>
                  <a:lnTo>
                    <a:pt x="12" y="124"/>
                  </a:lnTo>
                  <a:lnTo>
                    <a:pt x="8" y="133"/>
                  </a:lnTo>
                  <a:lnTo>
                    <a:pt x="4" y="143"/>
                  </a:lnTo>
                  <a:lnTo>
                    <a:pt x="0" y="15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24" name="Freeform 268"/>
            <p:cNvSpPr>
              <a:spLocks/>
            </p:cNvSpPr>
            <p:nvPr/>
          </p:nvSpPr>
          <p:spPr bwMode="auto">
            <a:xfrm>
              <a:off x="1908" y="2437"/>
              <a:ext cx="151" cy="87"/>
            </a:xfrm>
            <a:custGeom>
              <a:avLst/>
              <a:gdLst/>
              <a:ahLst/>
              <a:cxnLst>
                <a:cxn ang="0">
                  <a:pos x="0" y="86"/>
                </a:cxn>
                <a:cxn ang="0">
                  <a:pos x="9" y="86"/>
                </a:cxn>
                <a:cxn ang="0">
                  <a:pos x="17" y="86"/>
                </a:cxn>
                <a:cxn ang="0">
                  <a:pos x="25" y="85"/>
                </a:cxn>
                <a:cxn ang="0">
                  <a:pos x="34" y="84"/>
                </a:cxn>
                <a:cxn ang="0">
                  <a:pos x="42" y="83"/>
                </a:cxn>
                <a:cxn ang="0">
                  <a:pos x="50" y="81"/>
                </a:cxn>
                <a:cxn ang="0">
                  <a:pos x="58" y="79"/>
                </a:cxn>
                <a:cxn ang="0">
                  <a:pos x="66" y="76"/>
                </a:cxn>
                <a:cxn ang="0">
                  <a:pos x="73" y="73"/>
                </a:cxn>
                <a:cxn ang="0">
                  <a:pos x="81" y="69"/>
                </a:cxn>
                <a:cxn ang="0">
                  <a:pos x="88" y="66"/>
                </a:cxn>
                <a:cxn ang="0">
                  <a:pos x="95" y="61"/>
                </a:cxn>
                <a:cxn ang="0">
                  <a:pos x="102" y="57"/>
                </a:cxn>
                <a:cxn ang="0">
                  <a:pos x="109" y="51"/>
                </a:cxn>
                <a:cxn ang="0">
                  <a:pos x="115" y="46"/>
                </a:cxn>
                <a:cxn ang="0">
                  <a:pos x="121" y="41"/>
                </a:cxn>
                <a:cxn ang="0">
                  <a:pos x="127" y="34"/>
                </a:cxn>
                <a:cxn ang="0">
                  <a:pos x="132" y="28"/>
                </a:cxn>
                <a:cxn ang="0">
                  <a:pos x="137" y="21"/>
                </a:cxn>
                <a:cxn ang="0">
                  <a:pos x="142" y="15"/>
                </a:cxn>
                <a:cxn ang="0">
                  <a:pos x="146" y="8"/>
                </a:cxn>
                <a:cxn ang="0">
                  <a:pos x="150" y="0"/>
                </a:cxn>
              </a:cxnLst>
              <a:rect l="0" t="0" r="r" b="b"/>
              <a:pathLst>
                <a:path w="151" h="87">
                  <a:moveTo>
                    <a:pt x="0" y="86"/>
                  </a:moveTo>
                  <a:lnTo>
                    <a:pt x="9" y="86"/>
                  </a:lnTo>
                  <a:lnTo>
                    <a:pt x="17" y="86"/>
                  </a:lnTo>
                  <a:lnTo>
                    <a:pt x="25" y="85"/>
                  </a:lnTo>
                  <a:lnTo>
                    <a:pt x="34" y="84"/>
                  </a:lnTo>
                  <a:lnTo>
                    <a:pt x="42" y="83"/>
                  </a:lnTo>
                  <a:lnTo>
                    <a:pt x="50" y="81"/>
                  </a:lnTo>
                  <a:lnTo>
                    <a:pt x="58" y="79"/>
                  </a:lnTo>
                  <a:lnTo>
                    <a:pt x="66" y="76"/>
                  </a:lnTo>
                  <a:lnTo>
                    <a:pt x="73" y="73"/>
                  </a:lnTo>
                  <a:lnTo>
                    <a:pt x="81" y="69"/>
                  </a:lnTo>
                  <a:lnTo>
                    <a:pt x="88" y="66"/>
                  </a:lnTo>
                  <a:lnTo>
                    <a:pt x="95" y="61"/>
                  </a:lnTo>
                  <a:lnTo>
                    <a:pt x="102" y="57"/>
                  </a:lnTo>
                  <a:lnTo>
                    <a:pt x="109" y="51"/>
                  </a:lnTo>
                  <a:lnTo>
                    <a:pt x="115" y="46"/>
                  </a:lnTo>
                  <a:lnTo>
                    <a:pt x="121" y="41"/>
                  </a:lnTo>
                  <a:lnTo>
                    <a:pt x="127" y="34"/>
                  </a:lnTo>
                  <a:lnTo>
                    <a:pt x="132" y="28"/>
                  </a:lnTo>
                  <a:lnTo>
                    <a:pt x="137" y="21"/>
                  </a:lnTo>
                  <a:lnTo>
                    <a:pt x="142" y="15"/>
                  </a:lnTo>
                  <a:lnTo>
                    <a:pt x="146" y="8"/>
                  </a:lnTo>
                  <a:lnTo>
                    <a:pt x="15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25" name="Line 269"/>
            <p:cNvSpPr>
              <a:spLocks noChangeShapeType="1"/>
            </p:cNvSpPr>
            <p:nvPr/>
          </p:nvSpPr>
          <p:spPr bwMode="auto">
            <a:xfrm flipH="1">
              <a:off x="1495" y="2527"/>
              <a:ext cx="417" cy="11"/>
            </a:xfrm>
            <a:prstGeom prst="line">
              <a:avLst/>
            </a:prstGeom>
            <a:noFill/>
            <a:ln w="12700">
              <a:solidFill>
                <a:srgbClr val="F57A7A"/>
              </a:solidFill>
              <a:round/>
              <a:headEnd/>
              <a:tailEnd/>
            </a:ln>
            <a:effectLst/>
          </p:spPr>
          <p:txBody>
            <a:bodyPr wrap="none" anchor="ctr"/>
            <a:lstStyle/>
            <a:p>
              <a:endParaRPr lang="en-US"/>
            </a:p>
          </p:txBody>
        </p:sp>
        <p:sp>
          <p:nvSpPr>
            <p:cNvPr id="1043726" name="Freeform 270"/>
            <p:cNvSpPr>
              <a:spLocks/>
            </p:cNvSpPr>
            <p:nvPr/>
          </p:nvSpPr>
          <p:spPr bwMode="auto">
            <a:xfrm>
              <a:off x="2538" y="2797"/>
              <a:ext cx="30" cy="27"/>
            </a:xfrm>
            <a:custGeom>
              <a:avLst/>
              <a:gdLst/>
              <a:ahLst/>
              <a:cxnLst>
                <a:cxn ang="0">
                  <a:pos x="0" y="26"/>
                </a:cxn>
                <a:cxn ang="0">
                  <a:pos x="6" y="21"/>
                </a:cxn>
                <a:cxn ang="0">
                  <a:pos x="12" y="16"/>
                </a:cxn>
                <a:cxn ang="0">
                  <a:pos x="18" y="11"/>
                </a:cxn>
                <a:cxn ang="0">
                  <a:pos x="23" y="5"/>
                </a:cxn>
                <a:cxn ang="0">
                  <a:pos x="29" y="0"/>
                </a:cxn>
              </a:cxnLst>
              <a:rect l="0" t="0" r="r" b="b"/>
              <a:pathLst>
                <a:path w="30" h="27">
                  <a:moveTo>
                    <a:pt x="0" y="26"/>
                  </a:moveTo>
                  <a:lnTo>
                    <a:pt x="6" y="21"/>
                  </a:lnTo>
                  <a:lnTo>
                    <a:pt x="12" y="16"/>
                  </a:lnTo>
                  <a:lnTo>
                    <a:pt x="18" y="11"/>
                  </a:lnTo>
                  <a:lnTo>
                    <a:pt x="23" y="5"/>
                  </a:lnTo>
                  <a:lnTo>
                    <a:pt x="29"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27" name="Freeform 271"/>
            <p:cNvSpPr>
              <a:spLocks/>
            </p:cNvSpPr>
            <p:nvPr/>
          </p:nvSpPr>
          <p:spPr bwMode="auto">
            <a:xfrm>
              <a:off x="2543" y="2756"/>
              <a:ext cx="27" cy="42"/>
            </a:xfrm>
            <a:custGeom>
              <a:avLst/>
              <a:gdLst/>
              <a:ahLst/>
              <a:cxnLst>
                <a:cxn ang="0">
                  <a:pos x="24" y="41"/>
                </a:cxn>
                <a:cxn ang="0">
                  <a:pos x="25" y="37"/>
                </a:cxn>
                <a:cxn ang="0">
                  <a:pos x="25" y="33"/>
                </a:cxn>
                <a:cxn ang="0">
                  <a:pos x="26" y="30"/>
                </a:cxn>
                <a:cxn ang="0">
                  <a:pos x="26" y="26"/>
                </a:cxn>
                <a:cxn ang="0">
                  <a:pos x="25" y="23"/>
                </a:cxn>
                <a:cxn ang="0">
                  <a:pos x="24" y="19"/>
                </a:cxn>
                <a:cxn ang="0">
                  <a:pos x="23" y="16"/>
                </a:cxn>
                <a:cxn ang="0">
                  <a:pos x="21" y="13"/>
                </a:cxn>
                <a:cxn ang="0">
                  <a:pos x="18" y="10"/>
                </a:cxn>
                <a:cxn ang="0">
                  <a:pos x="16" y="7"/>
                </a:cxn>
                <a:cxn ang="0">
                  <a:pos x="13" y="5"/>
                </a:cxn>
                <a:cxn ang="0">
                  <a:pos x="10" y="3"/>
                </a:cxn>
                <a:cxn ang="0">
                  <a:pos x="7" y="2"/>
                </a:cxn>
                <a:cxn ang="0">
                  <a:pos x="3" y="1"/>
                </a:cxn>
                <a:cxn ang="0">
                  <a:pos x="0" y="0"/>
                </a:cxn>
              </a:cxnLst>
              <a:rect l="0" t="0" r="r" b="b"/>
              <a:pathLst>
                <a:path w="27" h="42">
                  <a:moveTo>
                    <a:pt x="24" y="41"/>
                  </a:moveTo>
                  <a:lnTo>
                    <a:pt x="25" y="37"/>
                  </a:lnTo>
                  <a:lnTo>
                    <a:pt x="25" y="33"/>
                  </a:lnTo>
                  <a:lnTo>
                    <a:pt x="26" y="30"/>
                  </a:lnTo>
                  <a:lnTo>
                    <a:pt x="26" y="26"/>
                  </a:lnTo>
                  <a:lnTo>
                    <a:pt x="25" y="23"/>
                  </a:lnTo>
                  <a:lnTo>
                    <a:pt x="24" y="19"/>
                  </a:lnTo>
                  <a:lnTo>
                    <a:pt x="23" y="16"/>
                  </a:lnTo>
                  <a:lnTo>
                    <a:pt x="21" y="13"/>
                  </a:lnTo>
                  <a:lnTo>
                    <a:pt x="18" y="10"/>
                  </a:lnTo>
                  <a:lnTo>
                    <a:pt x="16" y="7"/>
                  </a:lnTo>
                  <a:lnTo>
                    <a:pt x="13" y="5"/>
                  </a:lnTo>
                  <a:lnTo>
                    <a:pt x="10" y="3"/>
                  </a:lnTo>
                  <a:lnTo>
                    <a:pt x="7" y="2"/>
                  </a:lnTo>
                  <a:lnTo>
                    <a:pt x="3"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28" name="Freeform 272"/>
            <p:cNvSpPr>
              <a:spLocks/>
            </p:cNvSpPr>
            <p:nvPr/>
          </p:nvSpPr>
          <p:spPr bwMode="auto">
            <a:xfrm>
              <a:off x="2543" y="2714"/>
              <a:ext cx="27" cy="41"/>
            </a:xfrm>
            <a:custGeom>
              <a:avLst/>
              <a:gdLst/>
              <a:ahLst/>
              <a:cxnLst>
                <a:cxn ang="0">
                  <a:pos x="23" y="40"/>
                </a:cxn>
                <a:cxn ang="0">
                  <a:pos x="24" y="37"/>
                </a:cxn>
                <a:cxn ang="0">
                  <a:pos x="25" y="33"/>
                </a:cxn>
                <a:cxn ang="0">
                  <a:pos x="26" y="30"/>
                </a:cxn>
                <a:cxn ang="0">
                  <a:pos x="26" y="26"/>
                </a:cxn>
                <a:cxn ang="0">
                  <a:pos x="25" y="22"/>
                </a:cxn>
                <a:cxn ang="0">
                  <a:pos x="24" y="19"/>
                </a:cxn>
                <a:cxn ang="0">
                  <a:pos x="23" y="15"/>
                </a:cxn>
                <a:cxn ang="0">
                  <a:pos x="21" y="12"/>
                </a:cxn>
                <a:cxn ang="0">
                  <a:pos x="18" y="9"/>
                </a:cxn>
                <a:cxn ang="0">
                  <a:pos x="16" y="7"/>
                </a:cxn>
                <a:cxn ang="0">
                  <a:pos x="13" y="5"/>
                </a:cxn>
                <a:cxn ang="0">
                  <a:pos x="10" y="3"/>
                </a:cxn>
                <a:cxn ang="0">
                  <a:pos x="7" y="1"/>
                </a:cxn>
                <a:cxn ang="0">
                  <a:pos x="3" y="0"/>
                </a:cxn>
                <a:cxn ang="0">
                  <a:pos x="0" y="0"/>
                </a:cxn>
              </a:cxnLst>
              <a:rect l="0" t="0" r="r" b="b"/>
              <a:pathLst>
                <a:path w="27" h="41">
                  <a:moveTo>
                    <a:pt x="23" y="40"/>
                  </a:moveTo>
                  <a:lnTo>
                    <a:pt x="24" y="37"/>
                  </a:lnTo>
                  <a:lnTo>
                    <a:pt x="25" y="33"/>
                  </a:lnTo>
                  <a:lnTo>
                    <a:pt x="26" y="30"/>
                  </a:lnTo>
                  <a:lnTo>
                    <a:pt x="26" y="26"/>
                  </a:lnTo>
                  <a:lnTo>
                    <a:pt x="25" y="22"/>
                  </a:lnTo>
                  <a:lnTo>
                    <a:pt x="24" y="19"/>
                  </a:lnTo>
                  <a:lnTo>
                    <a:pt x="23" y="15"/>
                  </a:lnTo>
                  <a:lnTo>
                    <a:pt x="21" y="12"/>
                  </a:lnTo>
                  <a:lnTo>
                    <a:pt x="18" y="9"/>
                  </a:lnTo>
                  <a:lnTo>
                    <a:pt x="16" y="7"/>
                  </a:lnTo>
                  <a:lnTo>
                    <a:pt x="13" y="5"/>
                  </a:lnTo>
                  <a:lnTo>
                    <a:pt x="10" y="3"/>
                  </a:lnTo>
                  <a:lnTo>
                    <a:pt x="7" y="1"/>
                  </a:lnTo>
                  <a:lnTo>
                    <a:pt x="3" y="0"/>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29" name="Freeform 273"/>
            <p:cNvSpPr>
              <a:spLocks/>
            </p:cNvSpPr>
            <p:nvPr/>
          </p:nvSpPr>
          <p:spPr bwMode="auto">
            <a:xfrm>
              <a:off x="2538" y="2754"/>
              <a:ext cx="29" cy="28"/>
            </a:xfrm>
            <a:custGeom>
              <a:avLst/>
              <a:gdLst/>
              <a:ahLst/>
              <a:cxnLst>
                <a:cxn ang="0">
                  <a:pos x="0" y="27"/>
                </a:cxn>
                <a:cxn ang="0">
                  <a:pos x="6" y="22"/>
                </a:cxn>
                <a:cxn ang="0">
                  <a:pos x="12" y="17"/>
                </a:cxn>
                <a:cxn ang="0">
                  <a:pos x="18" y="12"/>
                </a:cxn>
                <a:cxn ang="0">
                  <a:pos x="23" y="6"/>
                </a:cxn>
                <a:cxn ang="0">
                  <a:pos x="28" y="0"/>
                </a:cxn>
              </a:cxnLst>
              <a:rect l="0" t="0" r="r" b="b"/>
              <a:pathLst>
                <a:path w="29" h="28">
                  <a:moveTo>
                    <a:pt x="0" y="27"/>
                  </a:moveTo>
                  <a:lnTo>
                    <a:pt x="6" y="22"/>
                  </a:lnTo>
                  <a:lnTo>
                    <a:pt x="12" y="17"/>
                  </a:lnTo>
                  <a:lnTo>
                    <a:pt x="18" y="12"/>
                  </a:lnTo>
                  <a:lnTo>
                    <a:pt x="23" y="6"/>
                  </a:lnTo>
                  <a:lnTo>
                    <a:pt x="28"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30" name="Freeform 274"/>
            <p:cNvSpPr>
              <a:spLocks/>
            </p:cNvSpPr>
            <p:nvPr/>
          </p:nvSpPr>
          <p:spPr bwMode="auto">
            <a:xfrm>
              <a:off x="2421" y="2781"/>
              <a:ext cx="118" cy="24"/>
            </a:xfrm>
            <a:custGeom>
              <a:avLst/>
              <a:gdLst/>
              <a:ahLst/>
              <a:cxnLst>
                <a:cxn ang="0">
                  <a:pos x="0" y="23"/>
                </a:cxn>
                <a:cxn ang="0">
                  <a:pos x="10" y="23"/>
                </a:cxn>
                <a:cxn ang="0">
                  <a:pos x="20" y="23"/>
                </a:cxn>
                <a:cxn ang="0">
                  <a:pos x="30" y="23"/>
                </a:cxn>
                <a:cxn ang="0">
                  <a:pos x="40" y="22"/>
                </a:cxn>
                <a:cxn ang="0">
                  <a:pos x="50" y="21"/>
                </a:cxn>
                <a:cxn ang="0">
                  <a:pos x="60" y="19"/>
                </a:cxn>
                <a:cxn ang="0">
                  <a:pos x="70" y="17"/>
                </a:cxn>
                <a:cxn ang="0">
                  <a:pos x="80" y="14"/>
                </a:cxn>
                <a:cxn ang="0">
                  <a:pos x="89" y="11"/>
                </a:cxn>
                <a:cxn ang="0">
                  <a:pos x="99" y="8"/>
                </a:cxn>
                <a:cxn ang="0">
                  <a:pos x="108" y="4"/>
                </a:cxn>
                <a:cxn ang="0">
                  <a:pos x="117" y="0"/>
                </a:cxn>
              </a:cxnLst>
              <a:rect l="0" t="0" r="r" b="b"/>
              <a:pathLst>
                <a:path w="118" h="24">
                  <a:moveTo>
                    <a:pt x="0" y="23"/>
                  </a:moveTo>
                  <a:lnTo>
                    <a:pt x="10" y="23"/>
                  </a:lnTo>
                  <a:lnTo>
                    <a:pt x="20" y="23"/>
                  </a:lnTo>
                  <a:lnTo>
                    <a:pt x="30" y="23"/>
                  </a:lnTo>
                  <a:lnTo>
                    <a:pt x="40" y="22"/>
                  </a:lnTo>
                  <a:lnTo>
                    <a:pt x="50" y="21"/>
                  </a:lnTo>
                  <a:lnTo>
                    <a:pt x="60" y="19"/>
                  </a:lnTo>
                  <a:lnTo>
                    <a:pt x="70" y="17"/>
                  </a:lnTo>
                  <a:lnTo>
                    <a:pt x="80" y="14"/>
                  </a:lnTo>
                  <a:lnTo>
                    <a:pt x="89" y="11"/>
                  </a:lnTo>
                  <a:lnTo>
                    <a:pt x="99" y="8"/>
                  </a:lnTo>
                  <a:lnTo>
                    <a:pt x="108" y="4"/>
                  </a:lnTo>
                  <a:lnTo>
                    <a:pt x="117"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31" name="Freeform 275"/>
            <p:cNvSpPr>
              <a:spLocks/>
            </p:cNvSpPr>
            <p:nvPr/>
          </p:nvSpPr>
          <p:spPr bwMode="auto">
            <a:xfrm>
              <a:off x="2325" y="2776"/>
              <a:ext cx="5" cy="9"/>
            </a:xfrm>
            <a:custGeom>
              <a:avLst/>
              <a:gdLst/>
              <a:ahLst/>
              <a:cxnLst>
                <a:cxn ang="0">
                  <a:pos x="0" y="0"/>
                </a:cxn>
                <a:cxn ang="0">
                  <a:pos x="0" y="2"/>
                </a:cxn>
                <a:cxn ang="0">
                  <a:pos x="0" y="4"/>
                </a:cxn>
                <a:cxn ang="0">
                  <a:pos x="1" y="6"/>
                </a:cxn>
                <a:cxn ang="0">
                  <a:pos x="3" y="7"/>
                </a:cxn>
                <a:cxn ang="0">
                  <a:pos x="4" y="8"/>
                </a:cxn>
              </a:cxnLst>
              <a:rect l="0" t="0" r="r" b="b"/>
              <a:pathLst>
                <a:path w="5" h="9">
                  <a:moveTo>
                    <a:pt x="0" y="0"/>
                  </a:moveTo>
                  <a:lnTo>
                    <a:pt x="0" y="2"/>
                  </a:lnTo>
                  <a:lnTo>
                    <a:pt x="0" y="4"/>
                  </a:lnTo>
                  <a:lnTo>
                    <a:pt x="1" y="6"/>
                  </a:lnTo>
                  <a:lnTo>
                    <a:pt x="3" y="7"/>
                  </a:lnTo>
                  <a:lnTo>
                    <a:pt x="4" y="8"/>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32" name="Freeform 276"/>
            <p:cNvSpPr>
              <a:spLocks/>
            </p:cNvSpPr>
            <p:nvPr/>
          </p:nvSpPr>
          <p:spPr bwMode="auto">
            <a:xfrm>
              <a:off x="2329" y="2784"/>
              <a:ext cx="34" cy="13"/>
            </a:xfrm>
            <a:custGeom>
              <a:avLst/>
              <a:gdLst/>
              <a:ahLst/>
              <a:cxnLst>
                <a:cxn ang="0">
                  <a:pos x="0" y="0"/>
                </a:cxn>
                <a:cxn ang="0">
                  <a:pos x="6" y="3"/>
                </a:cxn>
                <a:cxn ang="0">
                  <a:pos x="13" y="6"/>
                </a:cxn>
                <a:cxn ang="0">
                  <a:pos x="19" y="8"/>
                </a:cxn>
                <a:cxn ang="0">
                  <a:pos x="26" y="10"/>
                </a:cxn>
                <a:cxn ang="0">
                  <a:pos x="33" y="12"/>
                </a:cxn>
              </a:cxnLst>
              <a:rect l="0" t="0" r="r" b="b"/>
              <a:pathLst>
                <a:path w="34" h="13">
                  <a:moveTo>
                    <a:pt x="0" y="0"/>
                  </a:moveTo>
                  <a:lnTo>
                    <a:pt x="6" y="3"/>
                  </a:lnTo>
                  <a:lnTo>
                    <a:pt x="13" y="6"/>
                  </a:lnTo>
                  <a:lnTo>
                    <a:pt x="19" y="8"/>
                  </a:lnTo>
                  <a:lnTo>
                    <a:pt x="26" y="10"/>
                  </a:lnTo>
                  <a:lnTo>
                    <a:pt x="33" y="1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33" name="Freeform 277"/>
            <p:cNvSpPr>
              <a:spLocks/>
            </p:cNvSpPr>
            <p:nvPr/>
          </p:nvSpPr>
          <p:spPr bwMode="auto">
            <a:xfrm>
              <a:off x="2362" y="2796"/>
              <a:ext cx="38" cy="7"/>
            </a:xfrm>
            <a:custGeom>
              <a:avLst/>
              <a:gdLst/>
              <a:ahLst/>
              <a:cxnLst>
                <a:cxn ang="0">
                  <a:pos x="0" y="0"/>
                </a:cxn>
                <a:cxn ang="0">
                  <a:pos x="12" y="2"/>
                </a:cxn>
                <a:cxn ang="0">
                  <a:pos x="25" y="4"/>
                </a:cxn>
                <a:cxn ang="0">
                  <a:pos x="37" y="6"/>
                </a:cxn>
              </a:cxnLst>
              <a:rect l="0" t="0" r="r" b="b"/>
              <a:pathLst>
                <a:path w="38" h="7">
                  <a:moveTo>
                    <a:pt x="0" y="0"/>
                  </a:moveTo>
                  <a:lnTo>
                    <a:pt x="12" y="2"/>
                  </a:lnTo>
                  <a:lnTo>
                    <a:pt x="25" y="4"/>
                  </a:lnTo>
                  <a:lnTo>
                    <a:pt x="37" y="6"/>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34" name="Freeform 278"/>
            <p:cNvSpPr>
              <a:spLocks/>
            </p:cNvSpPr>
            <p:nvPr/>
          </p:nvSpPr>
          <p:spPr bwMode="auto">
            <a:xfrm>
              <a:off x="2399" y="2802"/>
              <a:ext cx="23" cy="3"/>
            </a:xfrm>
            <a:custGeom>
              <a:avLst/>
              <a:gdLst/>
              <a:ahLst/>
              <a:cxnLst>
                <a:cxn ang="0">
                  <a:pos x="0" y="0"/>
                </a:cxn>
                <a:cxn ang="0">
                  <a:pos x="11" y="1"/>
                </a:cxn>
                <a:cxn ang="0">
                  <a:pos x="22" y="2"/>
                </a:cxn>
              </a:cxnLst>
              <a:rect l="0" t="0" r="r" b="b"/>
              <a:pathLst>
                <a:path w="23" h="3">
                  <a:moveTo>
                    <a:pt x="0" y="0"/>
                  </a:moveTo>
                  <a:lnTo>
                    <a:pt x="11" y="1"/>
                  </a:lnTo>
                  <a:lnTo>
                    <a:pt x="22" y="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35" name="Freeform 279"/>
            <p:cNvSpPr>
              <a:spLocks/>
            </p:cNvSpPr>
            <p:nvPr/>
          </p:nvSpPr>
          <p:spPr bwMode="auto">
            <a:xfrm>
              <a:off x="2542" y="2756"/>
              <a:ext cx="9" cy="3"/>
            </a:xfrm>
            <a:custGeom>
              <a:avLst/>
              <a:gdLst/>
              <a:ahLst/>
              <a:cxnLst>
                <a:cxn ang="0">
                  <a:pos x="8" y="2"/>
                </a:cxn>
                <a:cxn ang="0">
                  <a:pos x="4" y="1"/>
                </a:cxn>
                <a:cxn ang="0">
                  <a:pos x="0" y="0"/>
                </a:cxn>
              </a:cxnLst>
              <a:rect l="0" t="0" r="r" b="b"/>
              <a:pathLst>
                <a:path w="9" h="3">
                  <a:moveTo>
                    <a:pt x="8" y="2"/>
                  </a:moveTo>
                  <a:lnTo>
                    <a:pt x="4"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36" name="Freeform 280"/>
            <p:cNvSpPr>
              <a:spLocks/>
            </p:cNvSpPr>
            <p:nvPr/>
          </p:nvSpPr>
          <p:spPr bwMode="auto">
            <a:xfrm>
              <a:off x="2505" y="2750"/>
              <a:ext cx="38" cy="7"/>
            </a:xfrm>
            <a:custGeom>
              <a:avLst/>
              <a:gdLst/>
              <a:ahLst/>
              <a:cxnLst>
                <a:cxn ang="0">
                  <a:pos x="37" y="6"/>
                </a:cxn>
                <a:cxn ang="0">
                  <a:pos x="25" y="3"/>
                </a:cxn>
                <a:cxn ang="0">
                  <a:pos x="12" y="2"/>
                </a:cxn>
                <a:cxn ang="0">
                  <a:pos x="0" y="0"/>
                </a:cxn>
              </a:cxnLst>
              <a:rect l="0" t="0" r="r" b="b"/>
              <a:pathLst>
                <a:path w="38" h="7">
                  <a:moveTo>
                    <a:pt x="37" y="6"/>
                  </a:moveTo>
                  <a:lnTo>
                    <a:pt x="25" y="3"/>
                  </a:lnTo>
                  <a:lnTo>
                    <a:pt x="12" y="2"/>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37" name="Freeform 281"/>
            <p:cNvSpPr>
              <a:spLocks/>
            </p:cNvSpPr>
            <p:nvPr/>
          </p:nvSpPr>
          <p:spPr bwMode="auto">
            <a:xfrm>
              <a:off x="2452" y="2748"/>
              <a:ext cx="54" cy="3"/>
            </a:xfrm>
            <a:custGeom>
              <a:avLst/>
              <a:gdLst/>
              <a:ahLst/>
              <a:cxnLst>
                <a:cxn ang="0">
                  <a:pos x="53" y="2"/>
                </a:cxn>
                <a:cxn ang="0">
                  <a:pos x="35" y="1"/>
                </a:cxn>
                <a:cxn ang="0">
                  <a:pos x="18" y="0"/>
                </a:cxn>
                <a:cxn ang="0">
                  <a:pos x="0" y="0"/>
                </a:cxn>
              </a:cxnLst>
              <a:rect l="0" t="0" r="r" b="b"/>
              <a:pathLst>
                <a:path w="54" h="3">
                  <a:moveTo>
                    <a:pt x="53" y="2"/>
                  </a:moveTo>
                  <a:lnTo>
                    <a:pt x="35" y="1"/>
                  </a:lnTo>
                  <a:lnTo>
                    <a:pt x="18" y="0"/>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38" name="Freeform 282"/>
            <p:cNvSpPr>
              <a:spLocks/>
            </p:cNvSpPr>
            <p:nvPr/>
          </p:nvSpPr>
          <p:spPr bwMode="auto">
            <a:xfrm>
              <a:off x="2399" y="2748"/>
              <a:ext cx="54" cy="3"/>
            </a:xfrm>
            <a:custGeom>
              <a:avLst/>
              <a:gdLst/>
              <a:ahLst/>
              <a:cxnLst>
                <a:cxn ang="0">
                  <a:pos x="53" y="0"/>
                </a:cxn>
                <a:cxn ang="0">
                  <a:pos x="36" y="0"/>
                </a:cxn>
                <a:cxn ang="0">
                  <a:pos x="18" y="1"/>
                </a:cxn>
                <a:cxn ang="0">
                  <a:pos x="0" y="2"/>
                </a:cxn>
              </a:cxnLst>
              <a:rect l="0" t="0" r="r" b="b"/>
              <a:pathLst>
                <a:path w="54" h="3">
                  <a:moveTo>
                    <a:pt x="53" y="0"/>
                  </a:moveTo>
                  <a:lnTo>
                    <a:pt x="36" y="0"/>
                  </a:lnTo>
                  <a:lnTo>
                    <a:pt x="18" y="1"/>
                  </a:lnTo>
                  <a:lnTo>
                    <a:pt x="0" y="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39" name="Freeform 283"/>
            <p:cNvSpPr>
              <a:spLocks/>
            </p:cNvSpPr>
            <p:nvPr/>
          </p:nvSpPr>
          <p:spPr bwMode="auto">
            <a:xfrm>
              <a:off x="2362" y="2750"/>
              <a:ext cx="38" cy="7"/>
            </a:xfrm>
            <a:custGeom>
              <a:avLst/>
              <a:gdLst/>
              <a:ahLst/>
              <a:cxnLst>
                <a:cxn ang="0">
                  <a:pos x="37" y="0"/>
                </a:cxn>
                <a:cxn ang="0">
                  <a:pos x="25" y="2"/>
                </a:cxn>
                <a:cxn ang="0">
                  <a:pos x="12" y="3"/>
                </a:cxn>
                <a:cxn ang="0">
                  <a:pos x="0" y="6"/>
                </a:cxn>
              </a:cxnLst>
              <a:rect l="0" t="0" r="r" b="b"/>
              <a:pathLst>
                <a:path w="38" h="7">
                  <a:moveTo>
                    <a:pt x="37" y="0"/>
                  </a:moveTo>
                  <a:lnTo>
                    <a:pt x="25" y="2"/>
                  </a:lnTo>
                  <a:lnTo>
                    <a:pt x="12" y="3"/>
                  </a:lnTo>
                  <a:lnTo>
                    <a:pt x="0" y="6"/>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40" name="Freeform 284"/>
            <p:cNvSpPr>
              <a:spLocks/>
            </p:cNvSpPr>
            <p:nvPr/>
          </p:nvSpPr>
          <p:spPr bwMode="auto">
            <a:xfrm>
              <a:off x="2329" y="2756"/>
              <a:ext cx="34" cy="13"/>
            </a:xfrm>
            <a:custGeom>
              <a:avLst/>
              <a:gdLst/>
              <a:ahLst/>
              <a:cxnLst>
                <a:cxn ang="0">
                  <a:pos x="33" y="0"/>
                </a:cxn>
                <a:cxn ang="0">
                  <a:pos x="26" y="2"/>
                </a:cxn>
                <a:cxn ang="0">
                  <a:pos x="19" y="4"/>
                </a:cxn>
                <a:cxn ang="0">
                  <a:pos x="13" y="6"/>
                </a:cxn>
                <a:cxn ang="0">
                  <a:pos x="6" y="9"/>
                </a:cxn>
                <a:cxn ang="0">
                  <a:pos x="0" y="12"/>
                </a:cxn>
              </a:cxnLst>
              <a:rect l="0" t="0" r="r" b="b"/>
              <a:pathLst>
                <a:path w="34" h="13">
                  <a:moveTo>
                    <a:pt x="33" y="0"/>
                  </a:moveTo>
                  <a:lnTo>
                    <a:pt x="26" y="2"/>
                  </a:lnTo>
                  <a:lnTo>
                    <a:pt x="19" y="4"/>
                  </a:lnTo>
                  <a:lnTo>
                    <a:pt x="13" y="6"/>
                  </a:lnTo>
                  <a:lnTo>
                    <a:pt x="6" y="9"/>
                  </a:lnTo>
                  <a:lnTo>
                    <a:pt x="0" y="1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41" name="Freeform 285"/>
            <p:cNvSpPr>
              <a:spLocks/>
            </p:cNvSpPr>
            <p:nvPr/>
          </p:nvSpPr>
          <p:spPr bwMode="auto">
            <a:xfrm>
              <a:off x="2325" y="2768"/>
              <a:ext cx="5" cy="9"/>
            </a:xfrm>
            <a:custGeom>
              <a:avLst/>
              <a:gdLst/>
              <a:ahLst/>
              <a:cxnLst>
                <a:cxn ang="0">
                  <a:pos x="4" y="0"/>
                </a:cxn>
                <a:cxn ang="0">
                  <a:pos x="3" y="1"/>
                </a:cxn>
                <a:cxn ang="0">
                  <a:pos x="1" y="3"/>
                </a:cxn>
                <a:cxn ang="0">
                  <a:pos x="0" y="4"/>
                </a:cxn>
                <a:cxn ang="0">
                  <a:pos x="0" y="6"/>
                </a:cxn>
                <a:cxn ang="0">
                  <a:pos x="0" y="8"/>
                </a:cxn>
              </a:cxnLst>
              <a:rect l="0" t="0" r="r" b="b"/>
              <a:pathLst>
                <a:path w="5" h="9">
                  <a:moveTo>
                    <a:pt x="4" y="0"/>
                  </a:moveTo>
                  <a:lnTo>
                    <a:pt x="3" y="1"/>
                  </a:lnTo>
                  <a:lnTo>
                    <a:pt x="1" y="3"/>
                  </a:lnTo>
                  <a:lnTo>
                    <a:pt x="0" y="4"/>
                  </a:lnTo>
                  <a:lnTo>
                    <a:pt x="0" y="6"/>
                  </a:lnTo>
                  <a:lnTo>
                    <a:pt x="0" y="8"/>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42" name="Freeform 286"/>
            <p:cNvSpPr>
              <a:spLocks/>
            </p:cNvSpPr>
            <p:nvPr/>
          </p:nvSpPr>
          <p:spPr bwMode="auto">
            <a:xfrm>
              <a:off x="2543" y="2671"/>
              <a:ext cx="27" cy="42"/>
            </a:xfrm>
            <a:custGeom>
              <a:avLst/>
              <a:gdLst/>
              <a:ahLst/>
              <a:cxnLst>
                <a:cxn ang="0">
                  <a:pos x="23" y="41"/>
                </a:cxn>
                <a:cxn ang="0">
                  <a:pos x="24" y="37"/>
                </a:cxn>
                <a:cxn ang="0">
                  <a:pos x="25" y="34"/>
                </a:cxn>
                <a:cxn ang="0">
                  <a:pos x="26" y="30"/>
                </a:cxn>
                <a:cxn ang="0">
                  <a:pos x="26" y="27"/>
                </a:cxn>
                <a:cxn ang="0">
                  <a:pos x="25" y="23"/>
                </a:cxn>
                <a:cxn ang="0">
                  <a:pos x="24" y="20"/>
                </a:cxn>
                <a:cxn ang="0">
                  <a:pos x="23" y="16"/>
                </a:cxn>
                <a:cxn ang="0">
                  <a:pos x="21" y="13"/>
                </a:cxn>
                <a:cxn ang="0">
                  <a:pos x="18" y="10"/>
                </a:cxn>
                <a:cxn ang="0">
                  <a:pos x="16" y="8"/>
                </a:cxn>
                <a:cxn ang="0">
                  <a:pos x="13" y="5"/>
                </a:cxn>
                <a:cxn ang="0">
                  <a:pos x="10" y="3"/>
                </a:cxn>
                <a:cxn ang="0">
                  <a:pos x="7" y="2"/>
                </a:cxn>
                <a:cxn ang="0">
                  <a:pos x="3" y="1"/>
                </a:cxn>
                <a:cxn ang="0">
                  <a:pos x="0" y="0"/>
                </a:cxn>
              </a:cxnLst>
              <a:rect l="0" t="0" r="r" b="b"/>
              <a:pathLst>
                <a:path w="27" h="42">
                  <a:moveTo>
                    <a:pt x="23" y="41"/>
                  </a:moveTo>
                  <a:lnTo>
                    <a:pt x="24" y="37"/>
                  </a:lnTo>
                  <a:lnTo>
                    <a:pt x="25" y="34"/>
                  </a:lnTo>
                  <a:lnTo>
                    <a:pt x="26" y="30"/>
                  </a:lnTo>
                  <a:lnTo>
                    <a:pt x="26" y="27"/>
                  </a:lnTo>
                  <a:lnTo>
                    <a:pt x="25" y="23"/>
                  </a:lnTo>
                  <a:lnTo>
                    <a:pt x="24" y="20"/>
                  </a:lnTo>
                  <a:lnTo>
                    <a:pt x="23" y="16"/>
                  </a:lnTo>
                  <a:lnTo>
                    <a:pt x="21" y="13"/>
                  </a:lnTo>
                  <a:lnTo>
                    <a:pt x="18" y="10"/>
                  </a:lnTo>
                  <a:lnTo>
                    <a:pt x="16" y="8"/>
                  </a:lnTo>
                  <a:lnTo>
                    <a:pt x="13" y="5"/>
                  </a:lnTo>
                  <a:lnTo>
                    <a:pt x="10" y="3"/>
                  </a:lnTo>
                  <a:lnTo>
                    <a:pt x="7" y="2"/>
                  </a:lnTo>
                  <a:lnTo>
                    <a:pt x="3"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43" name="Freeform 287"/>
            <p:cNvSpPr>
              <a:spLocks/>
            </p:cNvSpPr>
            <p:nvPr/>
          </p:nvSpPr>
          <p:spPr bwMode="auto">
            <a:xfrm>
              <a:off x="2538" y="2712"/>
              <a:ext cx="29" cy="27"/>
            </a:xfrm>
            <a:custGeom>
              <a:avLst/>
              <a:gdLst/>
              <a:ahLst/>
              <a:cxnLst>
                <a:cxn ang="0">
                  <a:pos x="0" y="26"/>
                </a:cxn>
                <a:cxn ang="0">
                  <a:pos x="6" y="22"/>
                </a:cxn>
                <a:cxn ang="0">
                  <a:pos x="12" y="17"/>
                </a:cxn>
                <a:cxn ang="0">
                  <a:pos x="18" y="11"/>
                </a:cxn>
                <a:cxn ang="0">
                  <a:pos x="23" y="6"/>
                </a:cxn>
                <a:cxn ang="0">
                  <a:pos x="28" y="0"/>
                </a:cxn>
              </a:cxnLst>
              <a:rect l="0" t="0" r="r" b="b"/>
              <a:pathLst>
                <a:path w="29" h="27">
                  <a:moveTo>
                    <a:pt x="0" y="26"/>
                  </a:moveTo>
                  <a:lnTo>
                    <a:pt x="6" y="22"/>
                  </a:lnTo>
                  <a:lnTo>
                    <a:pt x="12" y="17"/>
                  </a:lnTo>
                  <a:lnTo>
                    <a:pt x="18" y="11"/>
                  </a:lnTo>
                  <a:lnTo>
                    <a:pt x="23" y="6"/>
                  </a:lnTo>
                  <a:lnTo>
                    <a:pt x="28"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44" name="Freeform 288"/>
            <p:cNvSpPr>
              <a:spLocks/>
            </p:cNvSpPr>
            <p:nvPr/>
          </p:nvSpPr>
          <p:spPr bwMode="auto">
            <a:xfrm>
              <a:off x="2421" y="2738"/>
              <a:ext cx="118" cy="25"/>
            </a:xfrm>
            <a:custGeom>
              <a:avLst/>
              <a:gdLst/>
              <a:ahLst/>
              <a:cxnLst>
                <a:cxn ang="0">
                  <a:pos x="0" y="23"/>
                </a:cxn>
                <a:cxn ang="0">
                  <a:pos x="10" y="24"/>
                </a:cxn>
                <a:cxn ang="0">
                  <a:pos x="20" y="24"/>
                </a:cxn>
                <a:cxn ang="0">
                  <a:pos x="30" y="23"/>
                </a:cxn>
                <a:cxn ang="0">
                  <a:pos x="40" y="22"/>
                </a:cxn>
                <a:cxn ang="0">
                  <a:pos x="50" y="21"/>
                </a:cxn>
                <a:cxn ang="0">
                  <a:pos x="60" y="19"/>
                </a:cxn>
                <a:cxn ang="0">
                  <a:pos x="70" y="17"/>
                </a:cxn>
                <a:cxn ang="0">
                  <a:pos x="80" y="15"/>
                </a:cxn>
                <a:cxn ang="0">
                  <a:pos x="89" y="12"/>
                </a:cxn>
                <a:cxn ang="0">
                  <a:pos x="99" y="8"/>
                </a:cxn>
                <a:cxn ang="0">
                  <a:pos x="108" y="4"/>
                </a:cxn>
                <a:cxn ang="0">
                  <a:pos x="117" y="0"/>
                </a:cxn>
              </a:cxnLst>
              <a:rect l="0" t="0" r="r" b="b"/>
              <a:pathLst>
                <a:path w="118" h="25">
                  <a:moveTo>
                    <a:pt x="0" y="23"/>
                  </a:moveTo>
                  <a:lnTo>
                    <a:pt x="10" y="24"/>
                  </a:lnTo>
                  <a:lnTo>
                    <a:pt x="20" y="24"/>
                  </a:lnTo>
                  <a:lnTo>
                    <a:pt x="30" y="23"/>
                  </a:lnTo>
                  <a:lnTo>
                    <a:pt x="40" y="22"/>
                  </a:lnTo>
                  <a:lnTo>
                    <a:pt x="50" y="21"/>
                  </a:lnTo>
                  <a:lnTo>
                    <a:pt x="60" y="19"/>
                  </a:lnTo>
                  <a:lnTo>
                    <a:pt x="70" y="17"/>
                  </a:lnTo>
                  <a:lnTo>
                    <a:pt x="80" y="15"/>
                  </a:lnTo>
                  <a:lnTo>
                    <a:pt x="89" y="12"/>
                  </a:lnTo>
                  <a:lnTo>
                    <a:pt x="99" y="8"/>
                  </a:lnTo>
                  <a:lnTo>
                    <a:pt x="108" y="4"/>
                  </a:lnTo>
                  <a:lnTo>
                    <a:pt x="117"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45" name="Freeform 289"/>
            <p:cNvSpPr>
              <a:spLocks/>
            </p:cNvSpPr>
            <p:nvPr/>
          </p:nvSpPr>
          <p:spPr bwMode="auto">
            <a:xfrm>
              <a:off x="2325" y="2734"/>
              <a:ext cx="5" cy="8"/>
            </a:xfrm>
            <a:custGeom>
              <a:avLst/>
              <a:gdLst/>
              <a:ahLst/>
              <a:cxnLst>
                <a:cxn ang="0">
                  <a:pos x="0" y="0"/>
                </a:cxn>
                <a:cxn ang="0">
                  <a:pos x="0" y="1"/>
                </a:cxn>
                <a:cxn ang="0">
                  <a:pos x="0" y="3"/>
                </a:cxn>
                <a:cxn ang="0">
                  <a:pos x="1" y="5"/>
                </a:cxn>
                <a:cxn ang="0">
                  <a:pos x="3" y="6"/>
                </a:cxn>
                <a:cxn ang="0">
                  <a:pos x="4" y="7"/>
                </a:cxn>
              </a:cxnLst>
              <a:rect l="0" t="0" r="r" b="b"/>
              <a:pathLst>
                <a:path w="5" h="8">
                  <a:moveTo>
                    <a:pt x="0" y="0"/>
                  </a:moveTo>
                  <a:lnTo>
                    <a:pt x="0" y="1"/>
                  </a:lnTo>
                  <a:lnTo>
                    <a:pt x="0" y="3"/>
                  </a:lnTo>
                  <a:lnTo>
                    <a:pt x="1" y="5"/>
                  </a:lnTo>
                  <a:lnTo>
                    <a:pt x="3" y="6"/>
                  </a:lnTo>
                  <a:lnTo>
                    <a:pt x="4" y="7"/>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46" name="Freeform 290"/>
            <p:cNvSpPr>
              <a:spLocks/>
            </p:cNvSpPr>
            <p:nvPr/>
          </p:nvSpPr>
          <p:spPr bwMode="auto">
            <a:xfrm>
              <a:off x="2329" y="2741"/>
              <a:ext cx="34" cy="14"/>
            </a:xfrm>
            <a:custGeom>
              <a:avLst/>
              <a:gdLst/>
              <a:ahLst/>
              <a:cxnLst>
                <a:cxn ang="0">
                  <a:pos x="0" y="0"/>
                </a:cxn>
                <a:cxn ang="0">
                  <a:pos x="6" y="4"/>
                </a:cxn>
                <a:cxn ang="0">
                  <a:pos x="13" y="6"/>
                </a:cxn>
                <a:cxn ang="0">
                  <a:pos x="19" y="9"/>
                </a:cxn>
                <a:cxn ang="0">
                  <a:pos x="26" y="11"/>
                </a:cxn>
                <a:cxn ang="0">
                  <a:pos x="33" y="13"/>
                </a:cxn>
              </a:cxnLst>
              <a:rect l="0" t="0" r="r" b="b"/>
              <a:pathLst>
                <a:path w="34" h="14">
                  <a:moveTo>
                    <a:pt x="0" y="0"/>
                  </a:moveTo>
                  <a:lnTo>
                    <a:pt x="6" y="4"/>
                  </a:lnTo>
                  <a:lnTo>
                    <a:pt x="13" y="6"/>
                  </a:lnTo>
                  <a:lnTo>
                    <a:pt x="19" y="9"/>
                  </a:lnTo>
                  <a:lnTo>
                    <a:pt x="26" y="11"/>
                  </a:lnTo>
                  <a:lnTo>
                    <a:pt x="33" y="13"/>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47" name="Freeform 291"/>
            <p:cNvSpPr>
              <a:spLocks/>
            </p:cNvSpPr>
            <p:nvPr/>
          </p:nvSpPr>
          <p:spPr bwMode="auto">
            <a:xfrm>
              <a:off x="2362" y="2754"/>
              <a:ext cx="38" cy="7"/>
            </a:xfrm>
            <a:custGeom>
              <a:avLst/>
              <a:gdLst/>
              <a:ahLst/>
              <a:cxnLst>
                <a:cxn ang="0">
                  <a:pos x="0" y="0"/>
                </a:cxn>
                <a:cxn ang="0">
                  <a:pos x="12" y="2"/>
                </a:cxn>
                <a:cxn ang="0">
                  <a:pos x="25" y="4"/>
                </a:cxn>
                <a:cxn ang="0">
                  <a:pos x="37" y="6"/>
                </a:cxn>
              </a:cxnLst>
              <a:rect l="0" t="0" r="r" b="b"/>
              <a:pathLst>
                <a:path w="38" h="7">
                  <a:moveTo>
                    <a:pt x="0" y="0"/>
                  </a:moveTo>
                  <a:lnTo>
                    <a:pt x="12" y="2"/>
                  </a:lnTo>
                  <a:lnTo>
                    <a:pt x="25" y="4"/>
                  </a:lnTo>
                  <a:lnTo>
                    <a:pt x="37" y="6"/>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48" name="Freeform 292"/>
            <p:cNvSpPr>
              <a:spLocks/>
            </p:cNvSpPr>
            <p:nvPr/>
          </p:nvSpPr>
          <p:spPr bwMode="auto">
            <a:xfrm>
              <a:off x="2399" y="2759"/>
              <a:ext cx="23" cy="3"/>
            </a:xfrm>
            <a:custGeom>
              <a:avLst/>
              <a:gdLst/>
              <a:ahLst/>
              <a:cxnLst>
                <a:cxn ang="0">
                  <a:pos x="0" y="0"/>
                </a:cxn>
                <a:cxn ang="0">
                  <a:pos x="11" y="1"/>
                </a:cxn>
                <a:cxn ang="0">
                  <a:pos x="22" y="2"/>
                </a:cxn>
              </a:cxnLst>
              <a:rect l="0" t="0" r="r" b="b"/>
              <a:pathLst>
                <a:path w="23" h="3">
                  <a:moveTo>
                    <a:pt x="0" y="0"/>
                  </a:moveTo>
                  <a:lnTo>
                    <a:pt x="11" y="1"/>
                  </a:lnTo>
                  <a:lnTo>
                    <a:pt x="22" y="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49" name="Freeform 293"/>
            <p:cNvSpPr>
              <a:spLocks/>
            </p:cNvSpPr>
            <p:nvPr/>
          </p:nvSpPr>
          <p:spPr bwMode="auto">
            <a:xfrm>
              <a:off x="2543" y="2714"/>
              <a:ext cx="8" cy="3"/>
            </a:xfrm>
            <a:custGeom>
              <a:avLst/>
              <a:gdLst/>
              <a:ahLst/>
              <a:cxnLst>
                <a:cxn ang="0">
                  <a:pos x="7" y="2"/>
                </a:cxn>
                <a:cxn ang="0">
                  <a:pos x="3" y="1"/>
                </a:cxn>
                <a:cxn ang="0">
                  <a:pos x="0" y="0"/>
                </a:cxn>
              </a:cxnLst>
              <a:rect l="0" t="0" r="r" b="b"/>
              <a:pathLst>
                <a:path w="8" h="3">
                  <a:moveTo>
                    <a:pt x="7" y="2"/>
                  </a:moveTo>
                  <a:lnTo>
                    <a:pt x="3"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50" name="Freeform 294"/>
            <p:cNvSpPr>
              <a:spLocks/>
            </p:cNvSpPr>
            <p:nvPr/>
          </p:nvSpPr>
          <p:spPr bwMode="auto">
            <a:xfrm>
              <a:off x="2505" y="2708"/>
              <a:ext cx="38" cy="7"/>
            </a:xfrm>
            <a:custGeom>
              <a:avLst/>
              <a:gdLst/>
              <a:ahLst/>
              <a:cxnLst>
                <a:cxn ang="0">
                  <a:pos x="37" y="6"/>
                </a:cxn>
                <a:cxn ang="0">
                  <a:pos x="25" y="3"/>
                </a:cxn>
                <a:cxn ang="0">
                  <a:pos x="12" y="1"/>
                </a:cxn>
                <a:cxn ang="0">
                  <a:pos x="0" y="0"/>
                </a:cxn>
              </a:cxnLst>
              <a:rect l="0" t="0" r="r" b="b"/>
              <a:pathLst>
                <a:path w="38" h="7">
                  <a:moveTo>
                    <a:pt x="37" y="6"/>
                  </a:moveTo>
                  <a:lnTo>
                    <a:pt x="25" y="3"/>
                  </a:lnTo>
                  <a:lnTo>
                    <a:pt x="12"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51" name="Freeform 295"/>
            <p:cNvSpPr>
              <a:spLocks/>
            </p:cNvSpPr>
            <p:nvPr/>
          </p:nvSpPr>
          <p:spPr bwMode="auto">
            <a:xfrm>
              <a:off x="2452" y="2706"/>
              <a:ext cx="54" cy="3"/>
            </a:xfrm>
            <a:custGeom>
              <a:avLst/>
              <a:gdLst/>
              <a:ahLst/>
              <a:cxnLst>
                <a:cxn ang="0">
                  <a:pos x="53" y="2"/>
                </a:cxn>
                <a:cxn ang="0">
                  <a:pos x="40" y="1"/>
                </a:cxn>
                <a:cxn ang="0">
                  <a:pos x="26" y="0"/>
                </a:cxn>
                <a:cxn ang="0">
                  <a:pos x="13" y="0"/>
                </a:cxn>
                <a:cxn ang="0">
                  <a:pos x="0" y="0"/>
                </a:cxn>
              </a:cxnLst>
              <a:rect l="0" t="0" r="r" b="b"/>
              <a:pathLst>
                <a:path w="54" h="3">
                  <a:moveTo>
                    <a:pt x="53" y="2"/>
                  </a:moveTo>
                  <a:lnTo>
                    <a:pt x="40" y="1"/>
                  </a:lnTo>
                  <a:lnTo>
                    <a:pt x="26" y="0"/>
                  </a:lnTo>
                  <a:lnTo>
                    <a:pt x="13" y="0"/>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52" name="Freeform 296"/>
            <p:cNvSpPr>
              <a:spLocks/>
            </p:cNvSpPr>
            <p:nvPr/>
          </p:nvSpPr>
          <p:spPr bwMode="auto">
            <a:xfrm>
              <a:off x="2399" y="2706"/>
              <a:ext cx="54" cy="3"/>
            </a:xfrm>
            <a:custGeom>
              <a:avLst/>
              <a:gdLst/>
              <a:ahLst/>
              <a:cxnLst>
                <a:cxn ang="0">
                  <a:pos x="53" y="0"/>
                </a:cxn>
                <a:cxn ang="0">
                  <a:pos x="40" y="0"/>
                </a:cxn>
                <a:cxn ang="0">
                  <a:pos x="27" y="0"/>
                </a:cxn>
                <a:cxn ang="0">
                  <a:pos x="14" y="1"/>
                </a:cxn>
                <a:cxn ang="0">
                  <a:pos x="0" y="2"/>
                </a:cxn>
              </a:cxnLst>
              <a:rect l="0" t="0" r="r" b="b"/>
              <a:pathLst>
                <a:path w="54" h="3">
                  <a:moveTo>
                    <a:pt x="53" y="0"/>
                  </a:moveTo>
                  <a:lnTo>
                    <a:pt x="40" y="0"/>
                  </a:lnTo>
                  <a:lnTo>
                    <a:pt x="27" y="0"/>
                  </a:lnTo>
                  <a:lnTo>
                    <a:pt x="14" y="1"/>
                  </a:lnTo>
                  <a:lnTo>
                    <a:pt x="0" y="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53" name="Freeform 297"/>
            <p:cNvSpPr>
              <a:spLocks/>
            </p:cNvSpPr>
            <p:nvPr/>
          </p:nvSpPr>
          <p:spPr bwMode="auto">
            <a:xfrm>
              <a:off x="2362" y="2708"/>
              <a:ext cx="38" cy="7"/>
            </a:xfrm>
            <a:custGeom>
              <a:avLst/>
              <a:gdLst/>
              <a:ahLst/>
              <a:cxnLst>
                <a:cxn ang="0">
                  <a:pos x="37" y="0"/>
                </a:cxn>
                <a:cxn ang="0">
                  <a:pos x="25" y="1"/>
                </a:cxn>
                <a:cxn ang="0">
                  <a:pos x="12" y="3"/>
                </a:cxn>
                <a:cxn ang="0">
                  <a:pos x="0" y="6"/>
                </a:cxn>
              </a:cxnLst>
              <a:rect l="0" t="0" r="r" b="b"/>
              <a:pathLst>
                <a:path w="38" h="7">
                  <a:moveTo>
                    <a:pt x="37" y="0"/>
                  </a:moveTo>
                  <a:lnTo>
                    <a:pt x="25" y="1"/>
                  </a:lnTo>
                  <a:lnTo>
                    <a:pt x="12" y="3"/>
                  </a:lnTo>
                  <a:lnTo>
                    <a:pt x="0" y="6"/>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54" name="Freeform 298"/>
            <p:cNvSpPr>
              <a:spLocks/>
            </p:cNvSpPr>
            <p:nvPr/>
          </p:nvSpPr>
          <p:spPr bwMode="auto">
            <a:xfrm>
              <a:off x="2329" y="2714"/>
              <a:ext cx="34" cy="13"/>
            </a:xfrm>
            <a:custGeom>
              <a:avLst/>
              <a:gdLst/>
              <a:ahLst/>
              <a:cxnLst>
                <a:cxn ang="0">
                  <a:pos x="33" y="0"/>
                </a:cxn>
                <a:cxn ang="0">
                  <a:pos x="26" y="1"/>
                </a:cxn>
                <a:cxn ang="0">
                  <a:pos x="19" y="4"/>
                </a:cxn>
                <a:cxn ang="0">
                  <a:pos x="13" y="6"/>
                </a:cxn>
                <a:cxn ang="0">
                  <a:pos x="6" y="9"/>
                </a:cxn>
                <a:cxn ang="0">
                  <a:pos x="0" y="12"/>
                </a:cxn>
              </a:cxnLst>
              <a:rect l="0" t="0" r="r" b="b"/>
              <a:pathLst>
                <a:path w="34" h="13">
                  <a:moveTo>
                    <a:pt x="33" y="0"/>
                  </a:moveTo>
                  <a:lnTo>
                    <a:pt x="26" y="1"/>
                  </a:lnTo>
                  <a:lnTo>
                    <a:pt x="19" y="4"/>
                  </a:lnTo>
                  <a:lnTo>
                    <a:pt x="13" y="6"/>
                  </a:lnTo>
                  <a:lnTo>
                    <a:pt x="6" y="9"/>
                  </a:lnTo>
                  <a:lnTo>
                    <a:pt x="0" y="1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55" name="Freeform 299"/>
            <p:cNvSpPr>
              <a:spLocks/>
            </p:cNvSpPr>
            <p:nvPr/>
          </p:nvSpPr>
          <p:spPr bwMode="auto">
            <a:xfrm>
              <a:off x="2325" y="2726"/>
              <a:ext cx="5" cy="9"/>
            </a:xfrm>
            <a:custGeom>
              <a:avLst/>
              <a:gdLst/>
              <a:ahLst/>
              <a:cxnLst>
                <a:cxn ang="0">
                  <a:pos x="4" y="0"/>
                </a:cxn>
                <a:cxn ang="0">
                  <a:pos x="3" y="1"/>
                </a:cxn>
                <a:cxn ang="0">
                  <a:pos x="1" y="2"/>
                </a:cxn>
                <a:cxn ang="0">
                  <a:pos x="0" y="4"/>
                </a:cxn>
                <a:cxn ang="0">
                  <a:pos x="0" y="6"/>
                </a:cxn>
                <a:cxn ang="0">
                  <a:pos x="0" y="8"/>
                </a:cxn>
              </a:cxnLst>
              <a:rect l="0" t="0" r="r" b="b"/>
              <a:pathLst>
                <a:path w="5" h="9">
                  <a:moveTo>
                    <a:pt x="4" y="0"/>
                  </a:moveTo>
                  <a:lnTo>
                    <a:pt x="3" y="1"/>
                  </a:lnTo>
                  <a:lnTo>
                    <a:pt x="1" y="2"/>
                  </a:lnTo>
                  <a:lnTo>
                    <a:pt x="0" y="4"/>
                  </a:lnTo>
                  <a:lnTo>
                    <a:pt x="0" y="6"/>
                  </a:lnTo>
                  <a:lnTo>
                    <a:pt x="0" y="8"/>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56" name="Freeform 300"/>
            <p:cNvSpPr>
              <a:spLocks/>
            </p:cNvSpPr>
            <p:nvPr/>
          </p:nvSpPr>
          <p:spPr bwMode="auto">
            <a:xfrm>
              <a:off x="2543" y="2629"/>
              <a:ext cx="27" cy="42"/>
            </a:xfrm>
            <a:custGeom>
              <a:avLst/>
              <a:gdLst/>
              <a:ahLst/>
              <a:cxnLst>
                <a:cxn ang="0">
                  <a:pos x="23" y="41"/>
                </a:cxn>
                <a:cxn ang="0">
                  <a:pos x="24" y="37"/>
                </a:cxn>
                <a:cxn ang="0">
                  <a:pos x="25" y="33"/>
                </a:cxn>
                <a:cxn ang="0">
                  <a:pos x="26" y="30"/>
                </a:cxn>
                <a:cxn ang="0">
                  <a:pos x="26" y="26"/>
                </a:cxn>
                <a:cxn ang="0">
                  <a:pos x="25" y="23"/>
                </a:cxn>
                <a:cxn ang="0">
                  <a:pos x="24" y="19"/>
                </a:cxn>
                <a:cxn ang="0">
                  <a:pos x="23" y="16"/>
                </a:cxn>
                <a:cxn ang="0">
                  <a:pos x="21" y="13"/>
                </a:cxn>
                <a:cxn ang="0">
                  <a:pos x="18" y="10"/>
                </a:cxn>
                <a:cxn ang="0">
                  <a:pos x="16" y="7"/>
                </a:cxn>
                <a:cxn ang="0">
                  <a:pos x="13" y="5"/>
                </a:cxn>
                <a:cxn ang="0">
                  <a:pos x="10" y="3"/>
                </a:cxn>
                <a:cxn ang="0">
                  <a:pos x="7" y="2"/>
                </a:cxn>
                <a:cxn ang="0">
                  <a:pos x="3" y="1"/>
                </a:cxn>
                <a:cxn ang="0">
                  <a:pos x="0" y="0"/>
                </a:cxn>
              </a:cxnLst>
              <a:rect l="0" t="0" r="r" b="b"/>
              <a:pathLst>
                <a:path w="27" h="42">
                  <a:moveTo>
                    <a:pt x="23" y="41"/>
                  </a:moveTo>
                  <a:lnTo>
                    <a:pt x="24" y="37"/>
                  </a:lnTo>
                  <a:lnTo>
                    <a:pt x="25" y="33"/>
                  </a:lnTo>
                  <a:lnTo>
                    <a:pt x="26" y="30"/>
                  </a:lnTo>
                  <a:lnTo>
                    <a:pt x="26" y="26"/>
                  </a:lnTo>
                  <a:lnTo>
                    <a:pt x="25" y="23"/>
                  </a:lnTo>
                  <a:lnTo>
                    <a:pt x="24" y="19"/>
                  </a:lnTo>
                  <a:lnTo>
                    <a:pt x="23" y="16"/>
                  </a:lnTo>
                  <a:lnTo>
                    <a:pt x="21" y="13"/>
                  </a:lnTo>
                  <a:lnTo>
                    <a:pt x="18" y="10"/>
                  </a:lnTo>
                  <a:lnTo>
                    <a:pt x="16" y="7"/>
                  </a:lnTo>
                  <a:lnTo>
                    <a:pt x="13" y="5"/>
                  </a:lnTo>
                  <a:lnTo>
                    <a:pt x="10" y="3"/>
                  </a:lnTo>
                  <a:lnTo>
                    <a:pt x="7" y="2"/>
                  </a:lnTo>
                  <a:lnTo>
                    <a:pt x="3"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57" name="Freeform 301"/>
            <p:cNvSpPr>
              <a:spLocks/>
            </p:cNvSpPr>
            <p:nvPr/>
          </p:nvSpPr>
          <p:spPr bwMode="auto">
            <a:xfrm>
              <a:off x="2538" y="2670"/>
              <a:ext cx="29" cy="27"/>
            </a:xfrm>
            <a:custGeom>
              <a:avLst/>
              <a:gdLst/>
              <a:ahLst/>
              <a:cxnLst>
                <a:cxn ang="0">
                  <a:pos x="0" y="26"/>
                </a:cxn>
                <a:cxn ang="0">
                  <a:pos x="6" y="21"/>
                </a:cxn>
                <a:cxn ang="0">
                  <a:pos x="12" y="16"/>
                </a:cxn>
                <a:cxn ang="0">
                  <a:pos x="18" y="11"/>
                </a:cxn>
                <a:cxn ang="0">
                  <a:pos x="23" y="5"/>
                </a:cxn>
                <a:cxn ang="0">
                  <a:pos x="28" y="0"/>
                </a:cxn>
              </a:cxnLst>
              <a:rect l="0" t="0" r="r" b="b"/>
              <a:pathLst>
                <a:path w="29" h="27">
                  <a:moveTo>
                    <a:pt x="0" y="26"/>
                  </a:moveTo>
                  <a:lnTo>
                    <a:pt x="6" y="21"/>
                  </a:lnTo>
                  <a:lnTo>
                    <a:pt x="12" y="16"/>
                  </a:lnTo>
                  <a:lnTo>
                    <a:pt x="18" y="11"/>
                  </a:lnTo>
                  <a:lnTo>
                    <a:pt x="23" y="5"/>
                  </a:lnTo>
                  <a:lnTo>
                    <a:pt x="28"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58" name="Freeform 302"/>
            <p:cNvSpPr>
              <a:spLocks/>
            </p:cNvSpPr>
            <p:nvPr/>
          </p:nvSpPr>
          <p:spPr bwMode="auto">
            <a:xfrm>
              <a:off x="2421" y="2696"/>
              <a:ext cx="118" cy="24"/>
            </a:xfrm>
            <a:custGeom>
              <a:avLst/>
              <a:gdLst/>
              <a:ahLst/>
              <a:cxnLst>
                <a:cxn ang="0">
                  <a:pos x="0" y="23"/>
                </a:cxn>
                <a:cxn ang="0">
                  <a:pos x="10" y="23"/>
                </a:cxn>
                <a:cxn ang="0">
                  <a:pos x="20" y="23"/>
                </a:cxn>
                <a:cxn ang="0">
                  <a:pos x="30" y="23"/>
                </a:cxn>
                <a:cxn ang="0">
                  <a:pos x="40" y="22"/>
                </a:cxn>
                <a:cxn ang="0">
                  <a:pos x="50" y="21"/>
                </a:cxn>
                <a:cxn ang="0">
                  <a:pos x="60" y="19"/>
                </a:cxn>
                <a:cxn ang="0">
                  <a:pos x="70" y="17"/>
                </a:cxn>
                <a:cxn ang="0">
                  <a:pos x="80" y="14"/>
                </a:cxn>
                <a:cxn ang="0">
                  <a:pos x="89" y="11"/>
                </a:cxn>
                <a:cxn ang="0">
                  <a:pos x="99" y="8"/>
                </a:cxn>
                <a:cxn ang="0">
                  <a:pos x="108" y="4"/>
                </a:cxn>
                <a:cxn ang="0">
                  <a:pos x="117" y="0"/>
                </a:cxn>
              </a:cxnLst>
              <a:rect l="0" t="0" r="r" b="b"/>
              <a:pathLst>
                <a:path w="118" h="24">
                  <a:moveTo>
                    <a:pt x="0" y="23"/>
                  </a:moveTo>
                  <a:lnTo>
                    <a:pt x="10" y="23"/>
                  </a:lnTo>
                  <a:lnTo>
                    <a:pt x="20" y="23"/>
                  </a:lnTo>
                  <a:lnTo>
                    <a:pt x="30" y="23"/>
                  </a:lnTo>
                  <a:lnTo>
                    <a:pt x="40" y="22"/>
                  </a:lnTo>
                  <a:lnTo>
                    <a:pt x="50" y="21"/>
                  </a:lnTo>
                  <a:lnTo>
                    <a:pt x="60" y="19"/>
                  </a:lnTo>
                  <a:lnTo>
                    <a:pt x="70" y="17"/>
                  </a:lnTo>
                  <a:lnTo>
                    <a:pt x="80" y="14"/>
                  </a:lnTo>
                  <a:lnTo>
                    <a:pt x="89" y="11"/>
                  </a:lnTo>
                  <a:lnTo>
                    <a:pt x="99" y="8"/>
                  </a:lnTo>
                  <a:lnTo>
                    <a:pt x="108" y="4"/>
                  </a:lnTo>
                  <a:lnTo>
                    <a:pt x="117"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59" name="Freeform 303"/>
            <p:cNvSpPr>
              <a:spLocks/>
            </p:cNvSpPr>
            <p:nvPr/>
          </p:nvSpPr>
          <p:spPr bwMode="auto">
            <a:xfrm>
              <a:off x="2325" y="2691"/>
              <a:ext cx="5" cy="9"/>
            </a:xfrm>
            <a:custGeom>
              <a:avLst/>
              <a:gdLst/>
              <a:ahLst/>
              <a:cxnLst>
                <a:cxn ang="0">
                  <a:pos x="0" y="0"/>
                </a:cxn>
                <a:cxn ang="0">
                  <a:pos x="0" y="2"/>
                </a:cxn>
                <a:cxn ang="0">
                  <a:pos x="0" y="4"/>
                </a:cxn>
                <a:cxn ang="0">
                  <a:pos x="1" y="6"/>
                </a:cxn>
                <a:cxn ang="0">
                  <a:pos x="3" y="7"/>
                </a:cxn>
                <a:cxn ang="0">
                  <a:pos x="4" y="8"/>
                </a:cxn>
              </a:cxnLst>
              <a:rect l="0" t="0" r="r" b="b"/>
              <a:pathLst>
                <a:path w="5" h="9">
                  <a:moveTo>
                    <a:pt x="0" y="0"/>
                  </a:moveTo>
                  <a:lnTo>
                    <a:pt x="0" y="2"/>
                  </a:lnTo>
                  <a:lnTo>
                    <a:pt x="0" y="4"/>
                  </a:lnTo>
                  <a:lnTo>
                    <a:pt x="1" y="6"/>
                  </a:lnTo>
                  <a:lnTo>
                    <a:pt x="3" y="7"/>
                  </a:lnTo>
                  <a:lnTo>
                    <a:pt x="4" y="8"/>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60" name="Freeform 304"/>
            <p:cNvSpPr>
              <a:spLocks/>
            </p:cNvSpPr>
            <p:nvPr/>
          </p:nvSpPr>
          <p:spPr bwMode="auto">
            <a:xfrm>
              <a:off x="2329" y="2699"/>
              <a:ext cx="34" cy="13"/>
            </a:xfrm>
            <a:custGeom>
              <a:avLst/>
              <a:gdLst/>
              <a:ahLst/>
              <a:cxnLst>
                <a:cxn ang="0">
                  <a:pos x="0" y="0"/>
                </a:cxn>
                <a:cxn ang="0">
                  <a:pos x="6" y="3"/>
                </a:cxn>
                <a:cxn ang="0">
                  <a:pos x="13" y="6"/>
                </a:cxn>
                <a:cxn ang="0">
                  <a:pos x="19" y="8"/>
                </a:cxn>
                <a:cxn ang="0">
                  <a:pos x="26" y="10"/>
                </a:cxn>
                <a:cxn ang="0">
                  <a:pos x="33" y="12"/>
                </a:cxn>
              </a:cxnLst>
              <a:rect l="0" t="0" r="r" b="b"/>
              <a:pathLst>
                <a:path w="34" h="13">
                  <a:moveTo>
                    <a:pt x="0" y="0"/>
                  </a:moveTo>
                  <a:lnTo>
                    <a:pt x="6" y="3"/>
                  </a:lnTo>
                  <a:lnTo>
                    <a:pt x="13" y="6"/>
                  </a:lnTo>
                  <a:lnTo>
                    <a:pt x="19" y="8"/>
                  </a:lnTo>
                  <a:lnTo>
                    <a:pt x="26" y="10"/>
                  </a:lnTo>
                  <a:lnTo>
                    <a:pt x="33" y="1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61" name="Freeform 305"/>
            <p:cNvSpPr>
              <a:spLocks/>
            </p:cNvSpPr>
            <p:nvPr/>
          </p:nvSpPr>
          <p:spPr bwMode="auto">
            <a:xfrm>
              <a:off x="2362" y="2711"/>
              <a:ext cx="38" cy="7"/>
            </a:xfrm>
            <a:custGeom>
              <a:avLst/>
              <a:gdLst/>
              <a:ahLst/>
              <a:cxnLst>
                <a:cxn ang="0">
                  <a:pos x="0" y="0"/>
                </a:cxn>
                <a:cxn ang="0">
                  <a:pos x="12" y="3"/>
                </a:cxn>
                <a:cxn ang="0">
                  <a:pos x="25" y="5"/>
                </a:cxn>
                <a:cxn ang="0">
                  <a:pos x="37" y="6"/>
                </a:cxn>
              </a:cxnLst>
              <a:rect l="0" t="0" r="r" b="b"/>
              <a:pathLst>
                <a:path w="38" h="7">
                  <a:moveTo>
                    <a:pt x="0" y="0"/>
                  </a:moveTo>
                  <a:lnTo>
                    <a:pt x="12" y="3"/>
                  </a:lnTo>
                  <a:lnTo>
                    <a:pt x="25" y="5"/>
                  </a:lnTo>
                  <a:lnTo>
                    <a:pt x="37" y="6"/>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62" name="Freeform 306"/>
            <p:cNvSpPr>
              <a:spLocks/>
            </p:cNvSpPr>
            <p:nvPr/>
          </p:nvSpPr>
          <p:spPr bwMode="auto">
            <a:xfrm>
              <a:off x="2399" y="2717"/>
              <a:ext cx="23" cy="3"/>
            </a:xfrm>
            <a:custGeom>
              <a:avLst/>
              <a:gdLst/>
              <a:ahLst/>
              <a:cxnLst>
                <a:cxn ang="0">
                  <a:pos x="0" y="0"/>
                </a:cxn>
                <a:cxn ang="0">
                  <a:pos x="11" y="1"/>
                </a:cxn>
                <a:cxn ang="0">
                  <a:pos x="22" y="2"/>
                </a:cxn>
              </a:cxnLst>
              <a:rect l="0" t="0" r="r" b="b"/>
              <a:pathLst>
                <a:path w="23" h="3">
                  <a:moveTo>
                    <a:pt x="0" y="0"/>
                  </a:moveTo>
                  <a:lnTo>
                    <a:pt x="11" y="1"/>
                  </a:lnTo>
                  <a:lnTo>
                    <a:pt x="22" y="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63" name="Freeform 307"/>
            <p:cNvSpPr>
              <a:spLocks/>
            </p:cNvSpPr>
            <p:nvPr/>
          </p:nvSpPr>
          <p:spPr bwMode="auto">
            <a:xfrm>
              <a:off x="2542" y="2671"/>
              <a:ext cx="9" cy="3"/>
            </a:xfrm>
            <a:custGeom>
              <a:avLst/>
              <a:gdLst/>
              <a:ahLst/>
              <a:cxnLst>
                <a:cxn ang="0">
                  <a:pos x="8" y="2"/>
                </a:cxn>
                <a:cxn ang="0">
                  <a:pos x="4" y="1"/>
                </a:cxn>
                <a:cxn ang="0">
                  <a:pos x="0" y="0"/>
                </a:cxn>
              </a:cxnLst>
              <a:rect l="0" t="0" r="r" b="b"/>
              <a:pathLst>
                <a:path w="9" h="3">
                  <a:moveTo>
                    <a:pt x="8" y="2"/>
                  </a:moveTo>
                  <a:lnTo>
                    <a:pt x="4"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64" name="Freeform 308"/>
            <p:cNvSpPr>
              <a:spLocks/>
            </p:cNvSpPr>
            <p:nvPr/>
          </p:nvSpPr>
          <p:spPr bwMode="auto">
            <a:xfrm>
              <a:off x="2505" y="2665"/>
              <a:ext cx="38" cy="7"/>
            </a:xfrm>
            <a:custGeom>
              <a:avLst/>
              <a:gdLst/>
              <a:ahLst/>
              <a:cxnLst>
                <a:cxn ang="0">
                  <a:pos x="37" y="6"/>
                </a:cxn>
                <a:cxn ang="0">
                  <a:pos x="25" y="4"/>
                </a:cxn>
                <a:cxn ang="0">
                  <a:pos x="12" y="2"/>
                </a:cxn>
                <a:cxn ang="0">
                  <a:pos x="0" y="0"/>
                </a:cxn>
              </a:cxnLst>
              <a:rect l="0" t="0" r="r" b="b"/>
              <a:pathLst>
                <a:path w="38" h="7">
                  <a:moveTo>
                    <a:pt x="37" y="6"/>
                  </a:moveTo>
                  <a:lnTo>
                    <a:pt x="25" y="4"/>
                  </a:lnTo>
                  <a:lnTo>
                    <a:pt x="12" y="2"/>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65" name="Freeform 309"/>
            <p:cNvSpPr>
              <a:spLocks/>
            </p:cNvSpPr>
            <p:nvPr/>
          </p:nvSpPr>
          <p:spPr bwMode="auto">
            <a:xfrm>
              <a:off x="2452" y="2663"/>
              <a:ext cx="54" cy="3"/>
            </a:xfrm>
            <a:custGeom>
              <a:avLst/>
              <a:gdLst/>
              <a:ahLst/>
              <a:cxnLst>
                <a:cxn ang="0">
                  <a:pos x="53" y="2"/>
                </a:cxn>
                <a:cxn ang="0">
                  <a:pos x="35" y="1"/>
                </a:cxn>
                <a:cxn ang="0">
                  <a:pos x="18" y="0"/>
                </a:cxn>
                <a:cxn ang="0">
                  <a:pos x="0" y="0"/>
                </a:cxn>
              </a:cxnLst>
              <a:rect l="0" t="0" r="r" b="b"/>
              <a:pathLst>
                <a:path w="54" h="3">
                  <a:moveTo>
                    <a:pt x="53" y="2"/>
                  </a:moveTo>
                  <a:lnTo>
                    <a:pt x="35" y="1"/>
                  </a:lnTo>
                  <a:lnTo>
                    <a:pt x="18" y="0"/>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66" name="Freeform 310"/>
            <p:cNvSpPr>
              <a:spLocks/>
            </p:cNvSpPr>
            <p:nvPr/>
          </p:nvSpPr>
          <p:spPr bwMode="auto">
            <a:xfrm>
              <a:off x="2399" y="2663"/>
              <a:ext cx="54" cy="3"/>
            </a:xfrm>
            <a:custGeom>
              <a:avLst/>
              <a:gdLst/>
              <a:ahLst/>
              <a:cxnLst>
                <a:cxn ang="0">
                  <a:pos x="53" y="0"/>
                </a:cxn>
                <a:cxn ang="0">
                  <a:pos x="36" y="0"/>
                </a:cxn>
                <a:cxn ang="0">
                  <a:pos x="18" y="1"/>
                </a:cxn>
                <a:cxn ang="0">
                  <a:pos x="0" y="2"/>
                </a:cxn>
              </a:cxnLst>
              <a:rect l="0" t="0" r="r" b="b"/>
              <a:pathLst>
                <a:path w="54" h="3">
                  <a:moveTo>
                    <a:pt x="53" y="0"/>
                  </a:moveTo>
                  <a:lnTo>
                    <a:pt x="36" y="0"/>
                  </a:lnTo>
                  <a:lnTo>
                    <a:pt x="18" y="1"/>
                  </a:lnTo>
                  <a:lnTo>
                    <a:pt x="0" y="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67" name="Freeform 311"/>
            <p:cNvSpPr>
              <a:spLocks/>
            </p:cNvSpPr>
            <p:nvPr/>
          </p:nvSpPr>
          <p:spPr bwMode="auto">
            <a:xfrm>
              <a:off x="2362" y="2665"/>
              <a:ext cx="38" cy="7"/>
            </a:xfrm>
            <a:custGeom>
              <a:avLst/>
              <a:gdLst/>
              <a:ahLst/>
              <a:cxnLst>
                <a:cxn ang="0">
                  <a:pos x="37" y="0"/>
                </a:cxn>
                <a:cxn ang="0">
                  <a:pos x="25" y="2"/>
                </a:cxn>
                <a:cxn ang="0">
                  <a:pos x="12" y="4"/>
                </a:cxn>
                <a:cxn ang="0">
                  <a:pos x="0" y="6"/>
                </a:cxn>
              </a:cxnLst>
              <a:rect l="0" t="0" r="r" b="b"/>
              <a:pathLst>
                <a:path w="38" h="7">
                  <a:moveTo>
                    <a:pt x="37" y="0"/>
                  </a:moveTo>
                  <a:lnTo>
                    <a:pt x="25" y="2"/>
                  </a:lnTo>
                  <a:lnTo>
                    <a:pt x="12" y="4"/>
                  </a:lnTo>
                  <a:lnTo>
                    <a:pt x="0" y="6"/>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68" name="Freeform 312"/>
            <p:cNvSpPr>
              <a:spLocks/>
            </p:cNvSpPr>
            <p:nvPr/>
          </p:nvSpPr>
          <p:spPr bwMode="auto">
            <a:xfrm>
              <a:off x="2329" y="2671"/>
              <a:ext cx="34" cy="13"/>
            </a:xfrm>
            <a:custGeom>
              <a:avLst/>
              <a:gdLst/>
              <a:ahLst/>
              <a:cxnLst>
                <a:cxn ang="0">
                  <a:pos x="33" y="0"/>
                </a:cxn>
                <a:cxn ang="0">
                  <a:pos x="26" y="2"/>
                </a:cxn>
                <a:cxn ang="0">
                  <a:pos x="19" y="4"/>
                </a:cxn>
                <a:cxn ang="0">
                  <a:pos x="13" y="7"/>
                </a:cxn>
                <a:cxn ang="0">
                  <a:pos x="6" y="9"/>
                </a:cxn>
                <a:cxn ang="0">
                  <a:pos x="0" y="12"/>
                </a:cxn>
              </a:cxnLst>
              <a:rect l="0" t="0" r="r" b="b"/>
              <a:pathLst>
                <a:path w="34" h="13">
                  <a:moveTo>
                    <a:pt x="33" y="0"/>
                  </a:moveTo>
                  <a:lnTo>
                    <a:pt x="26" y="2"/>
                  </a:lnTo>
                  <a:lnTo>
                    <a:pt x="19" y="4"/>
                  </a:lnTo>
                  <a:lnTo>
                    <a:pt x="13" y="7"/>
                  </a:lnTo>
                  <a:lnTo>
                    <a:pt x="6" y="9"/>
                  </a:lnTo>
                  <a:lnTo>
                    <a:pt x="0" y="1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69" name="Freeform 313"/>
            <p:cNvSpPr>
              <a:spLocks/>
            </p:cNvSpPr>
            <p:nvPr/>
          </p:nvSpPr>
          <p:spPr bwMode="auto">
            <a:xfrm>
              <a:off x="2325" y="2683"/>
              <a:ext cx="5" cy="9"/>
            </a:xfrm>
            <a:custGeom>
              <a:avLst/>
              <a:gdLst/>
              <a:ahLst/>
              <a:cxnLst>
                <a:cxn ang="0">
                  <a:pos x="4" y="0"/>
                </a:cxn>
                <a:cxn ang="0">
                  <a:pos x="3" y="2"/>
                </a:cxn>
                <a:cxn ang="0">
                  <a:pos x="1" y="3"/>
                </a:cxn>
                <a:cxn ang="0">
                  <a:pos x="0" y="5"/>
                </a:cxn>
                <a:cxn ang="0">
                  <a:pos x="0" y="6"/>
                </a:cxn>
                <a:cxn ang="0">
                  <a:pos x="0" y="8"/>
                </a:cxn>
              </a:cxnLst>
              <a:rect l="0" t="0" r="r" b="b"/>
              <a:pathLst>
                <a:path w="5" h="9">
                  <a:moveTo>
                    <a:pt x="4" y="0"/>
                  </a:moveTo>
                  <a:lnTo>
                    <a:pt x="3" y="2"/>
                  </a:lnTo>
                  <a:lnTo>
                    <a:pt x="1" y="3"/>
                  </a:lnTo>
                  <a:lnTo>
                    <a:pt x="0" y="5"/>
                  </a:lnTo>
                  <a:lnTo>
                    <a:pt x="0" y="6"/>
                  </a:lnTo>
                  <a:lnTo>
                    <a:pt x="0" y="8"/>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70" name="Freeform 314"/>
            <p:cNvSpPr>
              <a:spLocks/>
            </p:cNvSpPr>
            <p:nvPr/>
          </p:nvSpPr>
          <p:spPr bwMode="auto">
            <a:xfrm>
              <a:off x="2543" y="2587"/>
              <a:ext cx="27" cy="41"/>
            </a:xfrm>
            <a:custGeom>
              <a:avLst/>
              <a:gdLst/>
              <a:ahLst/>
              <a:cxnLst>
                <a:cxn ang="0">
                  <a:pos x="23" y="40"/>
                </a:cxn>
                <a:cxn ang="0">
                  <a:pos x="24" y="37"/>
                </a:cxn>
                <a:cxn ang="0">
                  <a:pos x="25" y="33"/>
                </a:cxn>
                <a:cxn ang="0">
                  <a:pos x="26" y="29"/>
                </a:cxn>
                <a:cxn ang="0">
                  <a:pos x="26" y="26"/>
                </a:cxn>
                <a:cxn ang="0">
                  <a:pos x="25" y="22"/>
                </a:cxn>
                <a:cxn ang="0">
                  <a:pos x="24" y="19"/>
                </a:cxn>
                <a:cxn ang="0">
                  <a:pos x="23" y="15"/>
                </a:cxn>
                <a:cxn ang="0">
                  <a:pos x="21" y="12"/>
                </a:cxn>
                <a:cxn ang="0">
                  <a:pos x="18" y="9"/>
                </a:cxn>
                <a:cxn ang="0">
                  <a:pos x="16" y="7"/>
                </a:cxn>
                <a:cxn ang="0">
                  <a:pos x="13" y="5"/>
                </a:cxn>
                <a:cxn ang="0">
                  <a:pos x="10" y="3"/>
                </a:cxn>
                <a:cxn ang="0">
                  <a:pos x="7" y="1"/>
                </a:cxn>
                <a:cxn ang="0">
                  <a:pos x="3" y="0"/>
                </a:cxn>
                <a:cxn ang="0">
                  <a:pos x="0" y="0"/>
                </a:cxn>
              </a:cxnLst>
              <a:rect l="0" t="0" r="r" b="b"/>
              <a:pathLst>
                <a:path w="27" h="41">
                  <a:moveTo>
                    <a:pt x="23" y="40"/>
                  </a:moveTo>
                  <a:lnTo>
                    <a:pt x="24" y="37"/>
                  </a:lnTo>
                  <a:lnTo>
                    <a:pt x="25" y="33"/>
                  </a:lnTo>
                  <a:lnTo>
                    <a:pt x="26" y="29"/>
                  </a:lnTo>
                  <a:lnTo>
                    <a:pt x="26" y="26"/>
                  </a:lnTo>
                  <a:lnTo>
                    <a:pt x="25" y="22"/>
                  </a:lnTo>
                  <a:lnTo>
                    <a:pt x="24" y="19"/>
                  </a:lnTo>
                  <a:lnTo>
                    <a:pt x="23" y="15"/>
                  </a:lnTo>
                  <a:lnTo>
                    <a:pt x="21" y="12"/>
                  </a:lnTo>
                  <a:lnTo>
                    <a:pt x="18" y="9"/>
                  </a:lnTo>
                  <a:lnTo>
                    <a:pt x="16" y="7"/>
                  </a:lnTo>
                  <a:lnTo>
                    <a:pt x="13" y="5"/>
                  </a:lnTo>
                  <a:lnTo>
                    <a:pt x="10" y="3"/>
                  </a:lnTo>
                  <a:lnTo>
                    <a:pt x="7" y="1"/>
                  </a:lnTo>
                  <a:lnTo>
                    <a:pt x="3" y="0"/>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71" name="Freeform 315"/>
            <p:cNvSpPr>
              <a:spLocks/>
            </p:cNvSpPr>
            <p:nvPr/>
          </p:nvSpPr>
          <p:spPr bwMode="auto">
            <a:xfrm>
              <a:off x="2538" y="2627"/>
              <a:ext cx="29" cy="27"/>
            </a:xfrm>
            <a:custGeom>
              <a:avLst/>
              <a:gdLst/>
              <a:ahLst/>
              <a:cxnLst>
                <a:cxn ang="0">
                  <a:pos x="0" y="26"/>
                </a:cxn>
                <a:cxn ang="0">
                  <a:pos x="6" y="22"/>
                </a:cxn>
                <a:cxn ang="0">
                  <a:pos x="12" y="17"/>
                </a:cxn>
                <a:cxn ang="0">
                  <a:pos x="18" y="12"/>
                </a:cxn>
                <a:cxn ang="0">
                  <a:pos x="23" y="6"/>
                </a:cxn>
                <a:cxn ang="0">
                  <a:pos x="28" y="0"/>
                </a:cxn>
              </a:cxnLst>
              <a:rect l="0" t="0" r="r" b="b"/>
              <a:pathLst>
                <a:path w="29" h="27">
                  <a:moveTo>
                    <a:pt x="0" y="26"/>
                  </a:moveTo>
                  <a:lnTo>
                    <a:pt x="6" y="22"/>
                  </a:lnTo>
                  <a:lnTo>
                    <a:pt x="12" y="17"/>
                  </a:lnTo>
                  <a:lnTo>
                    <a:pt x="18" y="12"/>
                  </a:lnTo>
                  <a:lnTo>
                    <a:pt x="23" y="6"/>
                  </a:lnTo>
                  <a:lnTo>
                    <a:pt x="28"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72" name="Freeform 316"/>
            <p:cNvSpPr>
              <a:spLocks/>
            </p:cNvSpPr>
            <p:nvPr/>
          </p:nvSpPr>
          <p:spPr bwMode="auto">
            <a:xfrm>
              <a:off x="2421" y="2653"/>
              <a:ext cx="118" cy="25"/>
            </a:xfrm>
            <a:custGeom>
              <a:avLst/>
              <a:gdLst/>
              <a:ahLst/>
              <a:cxnLst>
                <a:cxn ang="0">
                  <a:pos x="0" y="23"/>
                </a:cxn>
                <a:cxn ang="0">
                  <a:pos x="10" y="24"/>
                </a:cxn>
                <a:cxn ang="0">
                  <a:pos x="20" y="24"/>
                </a:cxn>
                <a:cxn ang="0">
                  <a:pos x="30" y="24"/>
                </a:cxn>
                <a:cxn ang="0">
                  <a:pos x="40" y="23"/>
                </a:cxn>
                <a:cxn ang="0">
                  <a:pos x="50" y="21"/>
                </a:cxn>
                <a:cxn ang="0">
                  <a:pos x="60" y="20"/>
                </a:cxn>
                <a:cxn ang="0">
                  <a:pos x="70" y="18"/>
                </a:cxn>
                <a:cxn ang="0">
                  <a:pos x="80" y="15"/>
                </a:cxn>
                <a:cxn ang="0">
                  <a:pos x="89" y="12"/>
                </a:cxn>
                <a:cxn ang="0">
                  <a:pos x="99" y="8"/>
                </a:cxn>
                <a:cxn ang="0">
                  <a:pos x="108" y="5"/>
                </a:cxn>
                <a:cxn ang="0">
                  <a:pos x="117" y="0"/>
                </a:cxn>
              </a:cxnLst>
              <a:rect l="0" t="0" r="r" b="b"/>
              <a:pathLst>
                <a:path w="118" h="25">
                  <a:moveTo>
                    <a:pt x="0" y="23"/>
                  </a:moveTo>
                  <a:lnTo>
                    <a:pt x="10" y="24"/>
                  </a:lnTo>
                  <a:lnTo>
                    <a:pt x="20" y="24"/>
                  </a:lnTo>
                  <a:lnTo>
                    <a:pt x="30" y="24"/>
                  </a:lnTo>
                  <a:lnTo>
                    <a:pt x="40" y="23"/>
                  </a:lnTo>
                  <a:lnTo>
                    <a:pt x="50" y="21"/>
                  </a:lnTo>
                  <a:lnTo>
                    <a:pt x="60" y="20"/>
                  </a:lnTo>
                  <a:lnTo>
                    <a:pt x="70" y="18"/>
                  </a:lnTo>
                  <a:lnTo>
                    <a:pt x="80" y="15"/>
                  </a:lnTo>
                  <a:lnTo>
                    <a:pt x="89" y="12"/>
                  </a:lnTo>
                  <a:lnTo>
                    <a:pt x="99" y="8"/>
                  </a:lnTo>
                  <a:lnTo>
                    <a:pt x="108" y="5"/>
                  </a:lnTo>
                  <a:lnTo>
                    <a:pt x="117"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73" name="Freeform 317"/>
            <p:cNvSpPr>
              <a:spLocks/>
            </p:cNvSpPr>
            <p:nvPr/>
          </p:nvSpPr>
          <p:spPr bwMode="auto">
            <a:xfrm>
              <a:off x="2325" y="2649"/>
              <a:ext cx="5" cy="9"/>
            </a:xfrm>
            <a:custGeom>
              <a:avLst/>
              <a:gdLst/>
              <a:ahLst/>
              <a:cxnLst>
                <a:cxn ang="0">
                  <a:pos x="0" y="0"/>
                </a:cxn>
                <a:cxn ang="0">
                  <a:pos x="0" y="2"/>
                </a:cxn>
                <a:cxn ang="0">
                  <a:pos x="0" y="4"/>
                </a:cxn>
                <a:cxn ang="0">
                  <a:pos x="1" y="5"/>
                </a:cxn>
                <a:cxn ang="0">
                  <a:pos x="3" y="7"/>
                </a:cxn>
                <a:cxn ang="0">
                  <a:pos x="4" y="8"/>
                </a:cxn>
              </a:cxnLst>
              <a:rect l="0" t="0" r="r" b="b"/>
              <a:pathLst>
                <a:path w="5" h="9">
                  <a:moveTo>
                    <a:pt x="0" y="0"/>
                  </a:moveTo>
                  <a:lnTo>
                    <a:pt x="0" y="2"/>
                  </a:lnTo>
                  <a:lnTo>
                    <a:pt x="0" y="4"/>
                  </a:lnTo>
                  <a:lnTo>
                    <a:pt x="1" y="5"/>
                  </a:lnTo>
                  <a:lnTo>
                    <a:pt x="3" y="7"/>
                  </a:lnTo>
                  <a:lnTo>
                    <a:pt x="4" y="8"/>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74" name="Freeform 318"/>
            <p:cNvSpPr>
              <a:spLocks/>
            </p:cNvSpPr>
            <p:nvPr/>
          </p:nvSpPr>
          <p:spPr bwMode="auto">
            <a:xfrm>
              <a:off x="2329" y="2657"/>
              <a:ext cx="34" cy="13"/>
            </a:xfrm>
            <a:custGeom>
              <a:avLst/>
              <a:gdLst/>
              <a:ahLst/>
              <a:cxnLst>
                <a:cxn ang="0">
                  <a:pos x="0" y="0"/>
                </a:cxn>
                <a:cxn ang="0">
                  <a:pos x="6" y="3"/>
                </a:cxn>
                <a:cxn ang="0">
                  <a:pos x="13" y="6"/>
                </a:cxn>
                <a:cxn ang="0">
                  <a:pos x="19" y="8"/>
                </a:cxn>
                <a:cxn ang="0">
                  <a:pos x="26" y="10"/>
                </a:cxn>
                <a:cxn ang="0">
                  <a:pos x="33" y="12"/>
                </a:cxn>
              </a:cxnLst>
              <a:rect l="0" t="0" r="r" b="b"/>
              <a:pathLst>
                <a:path w="34" h="13">
                  <a:moveTo>
                    <a:pt x="0" y="0"/>
                  </a:moveTo>
                  <a:lnTo>
                    <a:pt x="6" y="3"/>
                  </a:lnTo>
                  <a:lnTo>
                    <a:pt x="13" y="6"/>
                  </a:lnTo>
                  <a:lnTo>
                    <a:pt x="19" y="8"/>
                  </a:lnTo>
                  <a:lnTo>
                    <a:pt x="26" y="10"/>
                  </a:lnTo>
                  <a:lnTo>
                    <a:pt x="33" y="1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75" name="Freeform 319"/>
            <p:cNvSpPr>
              <a:spLocks/>
            </p:cNvSpPr>
            <p:nvPr/>
          </p:nvSpPr>
          <p:spPr bwMode="auto">
            <a:xfrm>
              <a:off x="2362" y="2669"/>
              <a:ext cx="38" cy="7"/>
            </a:xfrm>
            <a:custGeom>
              <a:avLst/>
              <a:gdLst/>
              <a:ahLst/>
              <a:cxnLst>
                <a:cxn ang="0">
                  <a:pos x="0" y="0"/>
                </a:cxn>
                <a:cxn ang="0">
                  <a:pos x="12" y="2"/>
                </a:cxn>
                <a:cxn ang="0">
                  <a:pos x="25" y="4"/>
                </a:cxn>
                <a:cxn ang="0">
                  <a:pos x="37" y="6"/>
                </a:cxn>
              </a:cxnLst>
              <a:rect l="0" t="0" r="r" b="b"/>
              <a:pathLst>
                <a:path w="38" h="7">
                  <a:moveTo>
                    <a:pt x="0" y="0"/>
                  </a:moveTo>
                  <a:lnTo>
                    <a:pt x="12" y="2"/>
                  </a:lnTo>
                  <a:lnTo>
                    <a:pt x="25" y="4"/>
                  </a:lnTo>
                  <a:lnTo>
                    <a:pt x="37" y="6"/>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76" name="Freeform 320"/>
            <p:cNvSpPr>
              <a:spLocks/>
            </p:cNvSpPr>
            <p:nvPr/>
          </p:nvSpPr>
          <p:spPr bwMode="auto">
            <a:xfrm>
              <a:off x="2399" y="2674"/>
              <a:ext cx="23" cy="3"/>
            </a:xfrm>
            <a:custGeom>
              <a:avLst/>
              <a:gdLst/>
              <a:ahLst/>
              <a:cxnLst>
                <a:cxn ang="0">
                  <a:pos x="0" y="0"/>
                </a:cxn>
                <a:cxn ang="0">
                  <a:pos x="11" y="2"/>
                </a:cxn>
                <a:cxn ang="0">
                  <a:pos x="22" y="2"/>
                </a:cxn>
              </a:cxnLst>
              <a:rect l="0" t="0" r="r" b="b"/>
              <a:pathLst>
                <a:path w="23" h="3">
                  <a:moveTo>
                    <a:pt x="0" y="0"/>
                  </a:moveTo>
                  <a:lnTo>
                    <a:pt x="11" y="2"/>
                  </a:lnTo>
                  <a:lnTo>
                    <a:pt x="22" y="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77" name="Freeform 321"/>
            <p:cNvSpPr>
              <a:spLocks/>
            </p:cNvSpPr>
            <p:nvPr/>
          </p:nvSpPr>
          <p:spPr bwMode="auto">
            <a:xfrm>
              <a:off x="2543" y="2629"/>
              <a:ext cx="8" cy="3"/>
            </a:xfrm>
            <a:custGeom>
              <a:avLst/>
              <a:gdLst/>
              <a:ahLst/>
              <a:cxnLst>
                <a:cxn ang="0">
                  <a:pos x="7" y="2"/>
                </a:cxn>
                <a:cxn ang="0">
                  <a:pos x="3" y="1"/>
                </a:cxn>
                <a:cxn ang="0">
                  <a:pos x="0" y="0"/>
                </a:cxn>
              </a:cxnLst>
              <a:rect l="0" t="0" r="r" b="b"/>
              <a:pathLst>
                <a:path w="8" h="3">
                  <a:moveTo>
                    <a:pt x="7" y="2"/>
                  </a:moveTo>
                  <a:lnTo>
                    <a:pt x="3"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78" name="Freeform 322"/>
            <p:cNvSpPr>
              <a:spLocks/>
            </p:cNvSpPr>
            <p:nvPr/>
          </p:nvSpPr>
          <p:spPr bwMode="auto">
            <a:xfrm>
              <a:off x="2505" y="2623"/>
              <a:ext cx="38" cy="7"/>
            </a:xfrm>
            <a:custGeom>
              <a:avLst/>
              <a:gdLst/>
              <a:ahLst/>
              <a:cxnLst>
                <a:cxn ang="0">
                  <a:pos x="37" y="6"/>
                </a:cxn>
                <a:cxn ang="0">
                  <a:pos x="25" y="4"/>
                </a:cxn>
                <a:cxn ang="0">
                  <a:pos x="12" y="2"/>
                </a:cxn>
                <a:cxn ang="0">
                  <a:pos x="0" y="0"/>
                </a:cxn>
              </a:cxnLst>
              <a:rect l="0" t="0" r="r" b="b"/>
              <a:pathLst>
                <a:path w="38" h="7">
                  <a:moveTo>
                    <a:pt x="37" y="6"/>
                  </a:moveTo>
                  <a:lnTo>
                    <a:pt x="25" y="4"/>
                  </a:lnTo>
                  <a:lnTo>
                    <a:pt x="12" y="2"/>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79" name="Freeform 323"/>
            <p:cNvSpPr>
              <a:spLocks/>
            </p:cNvSpPr>
            <p:nvPr/>
          </p:nvSpPr>
          <p:spPr bwMode="auto">
            <a:xfrm>
              <a:off x="2452" y="2621"/>
              <a:ext cx="54" cy="3"/>
            </a:xfrm>
            <a:custGeom>
              <a:avLst/>
              <a:gdLst/>
              <a:ahLst/>
              <a:cxnLst>
                <a:cxn ang="0">
                  <a:pos x="53" y="2"/>
                </a:cxn>
                <a:cxn ang="0">
                  <a:pos x="40" y="1"/>
                </a:cxn>
                <a:cxn ang="0">
                  <a:pos x="26" y="0"/>
                </a:cxn>
                <a:cxn ang="0">
                  <a:pos x="13" y="0"/>
                </a:cxn>
                <a:cxn ang="0">
                  <a:pos x="0" y="0"/>
                </a:cxn>
              </a:cxnLst>
              <a:rect l="0" t="0" r="r" b="b"/>
              <a:pathLst>
                <a:path w="54" h="3">
                  <a:moveTo>
                    <a:pt x="53" y="2"/>
                  </a:moveTo>
                  <a:lnTo>
                    <a:pt x="40" y="1"/>
                  </a:lnTo>
                  <a:lnTo>
                    <a:pt x="26" y="0"/>
                  </a:lnTo>
                  <a:lnTo>
                    <a:pt x="13" y="0"/>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80" name="Freeform 324"/>
            <p:cNvSpPr>
              <a:spLocks/>
            </p:cNvSpPr>
            <p:nvPr/>
          </p:nvSpPr>
          <p:spPr bwMode="auto">
            <a:xfrm>
              <a:off x="2399" y="2621"/>
              <a:ext cx="54" cy="3"/>
            </a:xfrm>
            <a:custGeom>
              <a:avLst/>
              <a:gdLst/>
              <a:ahLst/>
              <a:cxnLst>
                <a:cxn ang="0">
                  <a:pos x="53" y="0"/>
                </a:cxn>
                <a:cxn ang="0">
                  <a:pos x="40" y="0"/>
                </a:cxn>
                <a:cxn ang="0">
                  <a:pos x="27" y="0"/>
                </a:cxn>
                <a:cxn ang="0">
                  <a:pos x="14" y="1"/>
                </a:cxn>
                <a:cxn ang="0">
                  <a:pos x="0" y="2"/>
                </a:cxn>
              </a:cxnLst>
              <a:rect l="0" t="0" r="r" b="b"/>
              <a:pathLst>
                <a:path w="54" h="3">
                  <a:moveTo>
                    <a:pt x="53" y="0"/>
                  </a:moveTo>
                  <a:lnTo>
                    <a:pt x="40" y="0"/>
                  </a:lnTo>
                  <a:lnTo>
                    <a:pt x="27" y="0"/>
                  </a:lnTo>
                  <a:lnTo>
                    <a:pt x="14" y="1"/>
                  </a:lnTo>
                  <a:lnTo>
                    <a:pt x="0" y="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81" name="Freeform 325"/>
            <p:cNvSpPr>
              <a:spLocks/>
            </p:cNvSpPr>
            <p:nvPr/>
          </p:nvSpPr>
          <p:spPr bwMode="auto">
            <a:xfrm>
              <a:off x="2362" y="2623"/>
              <a:ext cx="38" cy="7"/>
            </a:xfrm>
            <a:custGeom>
              <a:avLst/>
              <a:gdLst/>
              <a:ahLst/>
              <a:cxnLst>
                <a:cxn ang="0">
                  <a:pos x="37" y="0"/>
                </a:cxn>
                <a:cxn ang="0">
                  <a:pos x="25" y="2"/>
                </a:cxn>
                <a:cxn ang="0">
                  <a:pos x="12" y="4"/>
                </a:cxn>
                <a:cxn ang="0">
                  <a:pos x="0" y="6"/>
                </a:cxn>
              </a:cxnLst>
              <a:rect l="0" t="0" r="r" b="b"/>
              <a:pathLst>
                <a:path w="38" h="7">
                  <a:moveTo>
                    <a:pt x="37" y="0"/>
                  </a:moveTo>
                  <a:lnTo>
                    <a:pt x="25" y="2"/>
                  </a:lnTo>
                  <a:lnTo>
                    <a:pt x="12" y="4"/>
                  </a:lnTo>
                  <a:lnTo>
                    <a:pt x="0" y="6"/>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82" name="Freeform 326"/>
            <p:cNvSpPr>
              <a:spLocks/>
            </p:cNvSpPr>
            <p:nvPr/>
          </p:nvSpPr>
          <p:spPr bwMode="auto">
            <a:xfrm>
              <a:off x="2329" y="2629"/>
              <a:ext cx="34" cy="13"/>
            </a:xfrm>
            <a:custGeom>
              <a:avLst/>
              <a:gdLst/>
              <a:ahLst/>
              <a:cxnLst>
                <a:cxn ang="0">
                  <a:pos x="33" y="0"/>
                </a:cxn>
                <a:cxn ang="0">
                  <a:pos x="26" y="2"/>
                </a:cxn>
                <a:cxn ang="0">
                  <a:pos x="19" y="4"/>
                </a:cxn>
                <a:cxn ang="0">
                  <a:pos x="13" y="6"/>
                </a:cxn>
                <a:cxn ang="0">
                  <a:pos x="6" y="9"/>
                </a:cxn>
                <a:cxn ang="0">
                  <a:pos x="0" y="12"/>
                </a:cxn>
              </a:cxnLst>
              <a:rect l="0" t="0" r="r" b="b"/>
              <a:pathLst>
                <a:path w="34" h="13">
                  <a:moveTo>
                    <a:pt x="33" y="0"/>
                  </a:moveTo>
                  <a:lnTo>
                    <a:pt x="26" y="2"/>
                  </a:lnTo>
                  <a:lnTo>
                    <a:pt x="19" y="4"/>
                  </a:lnTo>
                  <a:lnTo>
                    <a:pt x="13" y="6"/>
                  </a:lnTo>
                  <a:lnTo>
                    <a:pt x="6" y="9"/>
                  </a:lnTo>
                  <a:lnTo>
                    <a:pt x="0" y="1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83" name="Freeform 327"/>
            <p:cNvSpPr>
              <a:spLocks/>
            </p:cNvSpPr>
            <p:nvPr/>
          </p:nvSpPr>
          <p:spPr bwMode="auto">
            <a:xfrm>
              <a:off x="2325" y="2641"/>
              <a:ext cx="5" cy="9"/>
            </a:xfrm>
            <a:custGeom>
              <a:avLst/>
              <a:gdLst/>
              <a:ahLst/>
              <a:cxnLst>
                <a:cxn ang="0">
                  <a:pos x="4" y="0"/>
                </a:cxn>
                <a:cxn ang="0">
                  <a:pos x="3" y="1"/>
                </a:cxn>
                <a:cxn ang="0">
                  <a:pos x="1" y="3"/>
                </a:cxn>
                <a:cxn ang="0">
                  <a:pos x="0" y="4"/>
                </a:cxn>
                <a:cxn ang="0">
                  <a:pos x="0" y="6"/>
                </a:cxn>
                <a:cxn ang="0">
                  <a:pos x="0" y="8"/>
                </a:cxn>
              </a:cxnLst>
              <a:rect l="0" t="0" r="r" b="b"/>
              <a:pathLst>
                <a:path w="5" h="9">
                  <a:moveTo>
                    <a:pt x="4" y="0"/>
                  </a:moveTo>
                  <a:lnTo>
                    <a:pt x="3" y="1"/>
                  </a:lnTo>
                  <a:lnTo>
                    <a:pt x="1" y="3"/>
                  </a:lnTo>
                  <a:lnTo>
                    <a:pt x="0" y="4"/>
                  </a:lnTo>
                  <a:lnTo>
                    <a:pt x="0" y="6"/>
                  </a:lnTo>
                  <a:lnTo>
                    <a:pt x="0" y="8"/>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84" name="Freeform 328"/>
            <p:cNvSpPr>
              <a:spLocks/>
            </p:cNvSpPr>
            <p:nvPr/>
          </p:nvSpPr>
          <p:spPr bwMode="auto">
            <a:xfrm>
              <a:off x="2543" y="2544"/>
              <a:ext cx="27" cy="42"/>
            </a:xfrm>
            <a:custGeom>
              <a:avLst/>
              <a:gdLst/>
              <a:ahLst/>
              <a:cxnLst>
                <a:cxn ang="0">
                  <a:pos x="23" y="41"/>
                </a:cxn>
                <a:cxn ang="0">
                  <a:pos x="24" y="37"/>
                </a:cxn>
                <a:cxn ang="0">
                  <a:pos x="25" y="34"/>
                </a:cxn>
                <a:cxn ang="0">
                  <a:pos x="26" y="30"/>
                </a:cxn>
                <a:cxn ang="0">
                  <a:pos x="26" y="26"/>
                </a:cxn>
                <a:cxn ang="0">
                  <a:pos x="25" y="23"/>
                </a:cxn>
                <a:cxn ang="0">
                  <a:pos x="24" y="19"/>
                </a:cxn>
                <a:cxn ang="0">
                  <a:pos x="23" y="16"/>
                </a:cxn>
                <a:cxn ang="0">
                  <a:pos x="21" y="13"/>
                </a:cxn>
                <a:cxn ang="0">
                  <a:pos x="18" y="10"/>
                </a:cxn>
                <a:cxn ang="0">
                  <a:pos x="16" y="8"/>
                </a:cxn>
                <a:cxn ang="0">
                  <a:pos x="13" y="5"/>
                </a:cxn>
                <a:cxn ang="0">
                  <a:pos x="10" y="3"/>
                </a:cxn>
                <a:cxn ang="0">
                  <a:pos x="7" y="2"/>
                </a:cxn>
                <a:cxn ang="0">
                  <a:pos x="3" y="1"/>
                </a:cxn>
                <a:cxn ang="0">
                  <a:pos x="0" y="0"/>
                </a:cxn>
              </a:cxnLst>
              <a:rect l="0" t="0" r="r" b="b"/>
              <a:pathLst>
                <a:path w="27" h="42">
                  <a:moveTo>
                    <a:pt x="23" y="41"/>
                  </a:moveTo>
                  <a:lnTo>
                    <a:pt x="24" y="37"/>
                  </a:lnTo>
                  <a:lnTo>
                    <a:pt x="25" y="34"/>
                  </a:lnTo>
                  <a:lnTo>
                    <a:pt x="26" y="30"/>
                  </a:lnTo>
                  <a:lnTo>
                    <a:pt x="26" y="26"/>
                  </a:lnTo>
                  <a:lnTo>
                    <a:pt x="25" y="23"/>
                  </a:lnTo>
                  <a:lnTo>
                    <a:pt x="24" y="19"/>
                  </a:lnTo>
                  <a:lnTo>
                    <a:pt x="23" y="16"/>
                  </a:lnTo>
                  <a:lnTo>
                    <a:pt x="21" y="13"/>
                  </a:lnTo>
                  <a:lnTo>
                    <a:pt x="18" y="10"/>
                  </a:lnTo>
                  <a:lnTo>
                    <a:pt x="16" y="8"/>
                  </a:lnTo>
                  <a:lnTo>
                    <a:pt x="13" y="5"/>
                  </a:lnTo>
                  <a:lnTo>
                    <a:pt x="10" y="3"/>
                  </a:lnTo>
                  <a:lnTo>
                    <a:pt x="7" y="2"/>
                  </a:lnTo>
                  <a:lnTo>
                    <a:pt x="3"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85" name="Freeform 329"/>
            <p:cNvSpPr>
              <a:spLocks/>
            </p:cNvSpPr>
            <p:nvPr/>
          </p:nvSpPr>
          <p:spPr bwMode="auto">
            <a:xfrm>
              <a:off x="2538" y="2585"/>
              <a:ext cx="29" cy="27"/>
            </a:xfrm>
            <a:custGeom>
              <a:avLst/>
              <a:gdLst/>
              <a:ahLst/>
              <a:cxnLst>
                <a:cxn ang="0">
                  <a:pos x="0" y="26"/>
                </a:cxn>
                <a:cxn ang="0">
                  <a:pos x="6" y="21"/>
                </a:cxn>
                <a:cxn ang="0">
                  <a:pos x="12" y="16"/>
                </a:cxn>
                <a:cxn ang="0">
                  <a:pos x="18" y="11"/>
                </a:cxn>
                <a:cxn ang="0">
                  <a:pos x="23" y="6"/>
                </a:cxn>
                <a:cxn ang="0">
                  <a:pos x="28" y="0"/>
                </a:cxn>
              </a:cxnLst>
              <a:rect l="0" t="0" r="r" b="b"/>
              <a:pathLst>
                <a:path w="29" h="27">
                  <a:moveTo>
                    <a:pt x="0" y="26"/>
                  </a:moveTo>
                  <a:lnTo>
                    <a:pt x="6" y="21"/>
                  </a:lnTo>
                  <a:lnTo>
                    <a:pt x="12" y="16"/>
                  </a:lnTo>
                  <a:lnTo>
                    <a:pt x="18" y="11"/>
                  </a:lnTo>
                  <a:lnTo>
                    <a:pt x="23" y="6"/>
                  </a:lnTo>
                  <a:lnTo>
                    <a:pt x="28"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86" name="Freeform 330"/>
            <p:cNvSpPr>
              <a:spLocks/>
            </p:cNvSpPr>
            <p:nvPr/>
          </p:nvSpPr>
          <p:spPr bwMode="auto">
            <a:xfrm>
              <a:off x="2421" y="2611"/>
              <a:ext cx="118" cy="25"/>
            </a:xfrm>
            <a:custGeom>
              <a:avLst/>
              <a:gdLst/>
              <a:ahLst/>
              <a:cxnLst>
                <a:cxn ang="0">
                  <a:pos x="0" y="23"/>
                </a:cxn>
                <a:cxn ang="0">
                  <a:pos x="10" y="24"/>
                </a:cxn>
                <a:cxn ang="0">
                  <a:pos x="20" y="24"/>
                </a:cxn>
                <a:cxn ang="0">
                  <a:pos x="30" y="23"/>
                </a:cxn>
                <a:cxn ang="0">
                  <a:pos x="40" y="22"/>
                </a:cxn>
                <a:cxn ang="0">
                  <a:pos x="50" y="21"/>
                </a:cxn>
                <a:cxn ang="0">
                  <a:pos x="60" y="19"/>
                </a:cxn>
                <a:cxn ang="0">
                  <a:pos x="70" y="17"/>
                </a:cxn>
                <a:cxn ang="0">
                  <a:pos x="80" y="15"/>
                </a:cxn>
                <a:cxn ang="0">
                  <a:pos x="89" y="12"/>
                </a:cxn>
                <a:cxn ang="0">
                  <a:pos x="99" y="8"/>
                </a:cxn>
                <a:cxn ang="0">
                  <a:pos x="108" y="4"/>
                </a:cxn>
                <a:cxn ang="0">
                  <a:pos x="117" y="0"/>
                </a:cxn>
              </a:cxnLst>
              <a:rect l="0" t="0" r="r" b="b"/>
              <a:pathLst>
                <a:path w="118" h="25">
                  <a:moveTo>
                    <a:pt x="0" y="23"/>
                  </a:moveTo>
                  <a:lnTo>
                    <a:pt x="10" y="24"/>
                  </a:lnTo>
                  <a:lnTo>
                    <a:pt x="20" y="24"/>
                  </a:lnTo>
                  <a:lnTo>
                    <a:pt x="30" y="23"/>
                  </a:lnTo>
                  <a:lnTo>
                    <a:pt x="40" y="22"/>
                  </a:lnTo>
                  <a:lnTo>
                    <a:pt x="50" y="21"/>
                  </a:lnTo>
                  <a:lnTo>
                    <a:pt x="60" y="19"/>
                  </a:lnTo>
                  <a:lnTo>
                    <a:pt x="70" y="17"/>
                  </a:lnTo>
                  <a:lnTo>
                    <a:pt x="80" y="15"/>
                  </a:lnTo>
                  <a:lnTo>
                    <a:pt x="89" y="12"/>
                  </a:lnTo>
                  <a:lnTo>
                    <a:pt x="99" y="8"/>
                  </a:lnTo>
                  <a:lnTo>
                    <a:pt x="108" y="4"/>
                  </a:lnTo>
                  <a:lnTo>
                    <a:pt x="117"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87" name="Freeform 331"/>
            <p:cNvSpPr>
              <a:spLocks/>
            </p:cNvSpPr>
            <p:nvPr/>
          </p:nvSpPr>
          <p:spPr bwMode="auto">
            <a:xfrm>
              <a:off x="2325" y="2607"/>
              <a:ext cx="5" cy="9"/>
            </a:xfrm>
            <a:custGeom>
              <a:avLst/>
              <a:gdLst/>
              <a:ahLst/>
              <a:cxnLst>
                <a:cxn ang="0">
                  <a:pos x="0" y="0"/>
                </a:cxn>
                <a:cxn ang="0">
                  <a:pos x="0" y="2"/>
                </a:cxn>
                <a:cxn ang="0">
                  <a:pos x="0" y="3"/>
                </a:cxn>
                <a:cxn ang="0">
                  <a:pos x="1" y="5"/>
                </a:cxn>
                <a:cxn ang="0">
                  <a:pos x="3" y="6"/>
                </a:cxn>
                <a:cxn ang="0">
                  <a:pos x="4" y="8"/>
                </a:cxn>
              </a:cxnLst>
              <a:rect l="0" t="0" r="r" b="b"/>
              <a:pathLst>
                <a:path w="5" h="9">
                  <a:moveTo>
                    <a:pt x="0" y="0"/>
                  </a:moveTo>
                  <a:lnTo>
                    <a:pt x="0" y="2"/>
                  </a:lnTo>
                  <a:lnTo>
                    <a:pt x="0" y="3"/>
                  </a:lnTo>
                  <a:lnTo>
                    <a:pt x="1" y="5"/>
                  </a:lnTo>
                  <a:lnTo>
                    <a:pt x="3" y="6"/>
                  </a:lnTo>
                  <a:lnTo>
                    <a:pt x="4" y="8"/>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88" name="Freeform 332"/>
            <p:cNvSpPr>
              <a:spLocks/>
            </p:cNvSpPr>
            <p:nvPr/>
          </p:nvSpPr>
          <p:spPr bwMode="auto">
            <a:xfrm>
              <a:off x="2329" y="2614"/>
              <a:ext cx="34" cy="13"/>
            </a:xfrm>
            <a:custGeom>
              <a:avLst/>
              <a:gdLst/>
              <a:ahLst/>
              <a:cxnLst>
                <a:cxn ang="0">
                  <a:pos x="0" y="0"/>
                </a:cxn>
                <a:cxn ang="0">
                  <a:pos x="6" y="3"/>
                </a:cxn>
                <a:cxn ang="0">
                  <a:pos x="13" y="6"/>
                </a:cxn>
                <a:cxn ang="0">
                  <a:pos x="19" y="9"/>
                </a:cxn>
                <a:cxn ang="0">
                  <a:pos x="26" y="11"/>
                </a:cxn>
                <a:cxn ang="0">
                  <a:pos x="33" y="12"/>
                </a:cxn>
              </a:cxnLst>
              <a:rect l="0" t="0" r="r" b="b"/>
              <a:pathLst>
                <a:path w="34" h="13">
                  <a:moveTo>
                    <a:pt x="0" y="0"/>
                  </a:moveTo>
                  <a:lnTo>
                    <a:pt x="6" y="3"/>
                  </a:lnTo>
                  <a:lnTo>
                    <a:pt x="13" y="6"/>
                  </a:lnTo>
                  <a:lnTo>
                    <a:pt x="19" y="9"/>
                  </a:lnTo>
                  <a:lnTo>
                    <a:pt x="26" y="11"/>
                  </a:lnTo>
                  <a:lnTo>
                    <a:pt x="33" y="1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89" name="Freeform 333"/>
            <p:cNvSpPr>
              <a:spLocks/>
            </p:cNvSpPr>
            <p:nvPr/>
          </p:nvSpPr>
          <p:spPr bwMode="auto">
            <a:xfrm>
              <a:off x="2362" y="2627"/>
              <a:ext cx="38" cy="6"/>
            </a:xfrm>
            <a:custGeom>
              <a:avLst/>
              <a:gdLst/>
              <a:ahLst/>
              <a:cxnLst>
                <a:cxn ang="0">
                  <a:pos x="0" y="0"/>
                </a:cxn>
                <a:cxn ang="0">
                  <a:pos x="12" y="2"/>
                </a:cxn>
                <a:cxn ang="0">
                  <a:pos x="25" y="4"/>
                </a:cxn>
                <a:cxn ang="0">
                  <a:pos x="37" y="5"/>
                </a:cxn>
              </a:cxnLst>
              <a:rect l="0" t="0" r="r" b="b"/>
              <a:pathLst>
                <a:path w="38" h="6">
                  <a:moveTo>
                    <a:pt x="0" y="0"/>
                  </a:moveTo>
                  <a:lnTo>
                    <a:pt x="12" y="2"/>
                  </a:lnTo>
                  <a:lnTo>
                    <a:pt x="25" y="4"/>
                  </a:lnTo>
                  <a:lnTo>
                    <a:pt x="37" y="5"/>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90" name="Freeform 334"/>
            <p:cNvSpPr>
              <a:spLocks/>
            </p:cNvSpPr>
            <p:nvPr/>
          </p:nvSpPr>
          <p:spPr bwMode="auto">
            <a:xfrm>
              <a:off x="2399" y="2633"/>
              <a:ext cx="23" cy="2"/>
            </a:xfrm>
            <a:custGeom>
              <a:avLst/>
              <a:gdLst/>
              <a:ahLst/>
              <a:cxnLst>
                <a:cxn ang="0">
                  <a:pos x="0" y="0"/>
                </a:cxn>
                <a:cxn ang="0">
                  <a:pos x="11" y="0"/>
                </a:cxn>
                <a:cxn ang="0">
                  <a:pos x="22" y="1"/>
                </a:cxn>
              </a:cxnLst>
              <a:rect l="0" t="0" r="r" b="b"/>
              <a:pathLst>
                <a:path w="23" h="2">
                  <a:moveTo>
                    <a:pt x="0" y="0"/>
                  </a:moveTo>
                  <a:lnTo>
                    <a:pt x="11" y="0"/>
                  </a:lnTo>
                  <a:lnTo>
                    <a:pt x="22" y="1"/>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91" name="Freeform 335"/>
            <p:cNvSpPr>
              <a:spLocks/>
            </p:cNvSpPr>
            <p:nvPr/>
          </p:nvSpPr>
          <p:spPr bwMode="auto">
            <a:xfrm>
              <a:off x="2542" y="2587"/>
              <a:ext cx="9" cy="3"/>
            </a:xfrm>
            <a:custGeom>
              <a:avLst/>
              <a:gdLst/>
              <a:ahLst/>
              <a:cxnLst>
                <a:cxn ang="0">
                  <a:pos x="8" y="2"/>
                </a:cxn>
                <a:cxn ang="0">
                  <a:pos x="4" y="1"/>
                </a:cxn>
                <a:cxn ang="0">
                  <a:pos x="0" y="0"/>
                </a:cxn>
              </a:cxnLst>
              <a:rect l="0" t="0" r="r" b="b"/>
              <a:pathLst>
                <a:path w="9" h="3">
                  <a:moveTo>
                    <a:pt x="8" y="2"/>
                  </a:moveTo>
                  <a:lnTo>
                    <a:pt x="4"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92" name="Freeform 336"/>
            <p:cNvSpPr>
              <a:spLocks/>
            </p:cNvSpPr>
            <p:nvPr/>
          </p:nvSpPr>
          <p:spPr bwMode="auto">
            <a:xfrm>
              <a:off x="2505" y="2581"/>
              <a:ext cx="38" cy="6"/>
            </a:xfrm>
            <a:custGeom>
              <a:avLst/>
              <a:gdLst/>
              <a:ahLst/>
              <a:cxnLst>
                <a:cxn ang="0">
                  <a:pos x="37" y="5"/>
                </a:cxn>
                <a:cxn ang="0">
                  <a:pos x="25" y="3"/>
                </a:cxn>
                <a:cxn ang="0">
                  <a:pos x="12" y="1"/>
                </a:cxn>
                <a:cxn ang="0">
                  <a:pos x="0" y="0"/>
                </a:cxn>
              </a:cxnLst>
              <a:rect l="0" t="0" r="r" b="b"/>
              <a:pathLst>
                <a:path w="38" h="6">
                  <a:moveTo>
                    <a:pt x="37" y="5"/>
                  </a:moveTo>
                  <a:lnTo>
                    <a:pt x="25" y="3"/>
                  </a:lnTo>
                  <a:lnTo>
                    <a:pt x="12"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93" name="Freeform 337"/>
            <p:cNvSpPr>
              <a:spLocks/>
            </p:cNvSpPr>
            <p:nvPr/>
          </p:nvSpPr>
          <p:spPr bwMode="auto">
            <a:xfrm>
              <a:off x="2452" y="2578"/>
              <a:ext cx="54" cy="4"/>
            </a:xfrm>
            <a:custGeom>
              <a:avLst/>
              <a:gdLst/>
              <a:ahLst/>
              <a:cxnLst>
                <a:cxn ang="0">
                  <a:pos x="53" y="3"/>
                </a:cxn>
                <a:cxn ang="0">
                  <a:pos x="35" y="1"/>
                </a:cxn>
                <a:cxn ang="0">
                  <a:pos x="18" y="1"/>
                </a:cxn>
                <a:cxn ang="0">
                  <a:pos x="0" y="0"/>
                </a:cxn>
              </a:cxnLst>
              <a:rect l="0" t="0" r="r" b="b"/>
              <a:pathLst>
                <a:path w="54" h="4">
                  <a:moveTo>
                    <a:pt x="53" y="3"/>
                  </a:moveTo>
                  <a:lnTo>
                    <a:pt x="35" y="1"/>
                  </a:lnTo>
                  <a:lnTo>
                    <a:pt x="18"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94" name="Freeform 338"/>
            <p:cNvSpPr>
              <a:spLocks/>
            </p:cNvSpPr>
            <p:nvPr/>
          </p:nvSpPr>
          <p:spPr bwMode="auto">
            <a:xfrm>
              <a:off x="2399" y="2578"/>
              <a:ext cx="54" cy="4"/>
            </a:xfrm>
            <a:custGeom>
              <a:avLst/>
              <a:gdLst/>
              <a:ahLst/>
              <a:cxnLst>
                <a:cxn ang="0">
                  <a:pos x="53" y="0"/>
                </a:cxn>
                <a:cxn ang="0">
                  <a:pos x="36" y="1"/>
                </a:cxn>
                <a:cxn ang="0">
                  <a:pos x="18" y="1"/>
                </a:cxn>
                <a:cxn ang="0">
                  <a:pos x="0" y="3"/>
                </a:cxn>
              </a:cxnLst>
              <a:rect l="0" t="0" r="r" b="b"/>
              <a:pathLst>
                <a:path w="54" h="4">
                  <a:moveTo>
                    <a:pt x="53" y="0"/>
                  </a:moveTo>
                  <a:lnTo>
                    <a:pt x="36" y="1"/>
                  </a:lnTo>
                  <a:lnTo>
                    <a:pt x="18" y="1"/>
                  </a:lnTo>
                  <a:lnTo>
                    <a:pt x="0" y="3"/>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95" name="Freeform 339"/>
            <p:cNvSpPr>
              <a:spLocks/>
            </p:cNvSpPr>
            <p:nvPr/>
          </p:nvSpPr>
          <p:spPr bwMode="auto">
            <a:xfrm>
              <a:off x="2362" y="2581"/>
              <a:ext cx="38" cy="6"/>
            </a:xfrm>
            <a:custGeom>
              <a:avLst/>
              <a:gdLst/>
              <a:ahLst/>
              <a:cxnLst>
                <a:cxn ang="0">
                  <a:pos x="37" y="0"/>
                </a:cxn>
                <a:cxn ang="0">
                  <a:pos x="25" y="1"/>
                </a:cxn>
                <a:cxn ang="0">
                  <a:pos x="12" y="3"/>
                </a:cxn>
                <a:cxn ang="0">
                  <a:pos x="0" y="5"/>
                </a:cxn>
              </a:cxnLst>
              <a:rect l="0" t="0" r="r" b="b"/>
              <a:pathLst>
                <a:path w="38" h="6">
                  <a:moveTo>
                    <a:pt x="37" y="0"/>
                  </a:moveTo>
                  <a:lnTo>
                    <a:pt x="25" y="1"/>
                  </a:lnTo>
                  <a:lnTo>
                    <a:pt x="12" y="3"/>
                  </a:lnTo>
                  <a:lnTo>
                    <a:pt x="0" y="5"/>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96" name="Freeform 340"/>
            <p:cNvSpPr>
              <a:spLocks/>
            </p:cNvSpPr>
            <p:nvPr/>
          </p:nvSpPr>
          <p:spPr bwMode="auto">
            <a:xfrm>
              <a:off x="2329" y="2587"/>
              <a:ext cx="34" cy="13"/>
            </a:xfrm>
            <a:custGeom>
              <a:avLst/>
              <a:gdLst/>
              <a:ahLst/>
              <a:cxnLst>
                <a:cxn ang="0">
                  <a:pos x="33" y="0"/>
                </a:cxn>
                <a:cxn ang="0">
                  <a:pos x="26" y="1"/>
                </a:cxn>
                <a:cxn ang="0">
                  <a:pos x="19" y="4"/>
                </a:cxn>
                <a:cxn ang="0">
                  <a:pos x="13" y="6"/>
                </a:cxn>
                <a:cxn ang="0">
                  <a:pos x="6" y="9"/>
                </a:cxn>
                <a:cxn ang="0">
                  <a:pos x="0" y="12"/>
                </a:cxn>
              </a:cxnLst>
              <a:rect l="0" t="0" r="r" b="b"/>
              <a:pathLst>
                <a:path w="34" h="13">
                  <a:moveTo>
                    <a:pt x="33" y="0"/>
                  </a:moveTo>
                  <a:lnTo>
                    <a:pt x="26" y="1"/>
                  </a:lnTo>
                  <a:lnTo>
                    <a:pt x="19" y="4"/>
                  </a:lnTo>
                  <a:lnTo>
                    <a:pt x="13" y="6"/>
                  </a:lnTo>
                  <a:lnTo>
                    <a:pt x="6" y="9"/>
                  </a:lnTo>
                  <a:lnTo>
                    <a:pt x="0" y="1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97" name="Freeform 341"/>
            <p:cNvSpPr>
              <a:spLocks/>
            </p:cNvSpPr>
            <p:nvPr/>
          </p:nvSpPr>
          <p:spPr bwMode="auto">
            <a:xfrm>
              <a:off x="2325" y="2599"/>
              <a:ext cx="5" cy="9"/>
            </a:xfrm>
            <a:custGeom>
              <a:avLst/>
              <a:gdLst/>
              <a:ahLst/>
              <a:cxnLst>
                <a:cxn ang="0">
                  <a:pos x="4" y="0"/>
                </a:cxn>
                <a:cxn ang="0">
                  <a:pos x="3" y="1"/>
                </a:cxn>
                <a:cxn ang="0">
                  <a:pos x="1" y="2"/>
                </a:cxn>
                <a:cxn ang="0">
                  <a:pos x="0" y="4"/>
                </a:cxn>
                <a:cxn ang="0">
                  <a:pos x="0" y="6"/>
                </a:cxn>
                <a:cxn ang="0">
                  <a:pos x="0" y="8"/>
                </a:cxn>
              </a:cxnLst>
              <a:rect l="0" t="0" r="r" b="b"/>
              <a:pathLst>
                <a:path w="5" h="9">
                  <a:moveTo>
                    <a:pt x="4" y="0"/>
                  </a:moveTo>
                  <a:lnTo>
                    <a:pt x="3" y="1"/>
                  </a:lnTo>
                  <a:lnTo>
                    <a:pt x="1" y="2"/>
                  </a:lnTo>
                  <a:lnTo>
                    <a:pt x="0" y="4"/>
                  </a:lnTo>
                  <a:lnTo>
                    <a:pt x="0" y="6"/>
                  </a:lnTo>
                  <a:lnTo>
                    <a:pt x="0" y="8"/>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98" name="Freeform 342"/>
            <p:cNvSpPr>
              <a:spLocks/>
            </p:cNvSpPr>
            <p:nvPr/>
          </p:nvSpPr>
          <p:spPr bwMode="auto">
            <a:xfrm>
              <a:off x="2543" y="2502"/>
              <a:ext cx="27" cy="41"/>
            </a:xfrm>
            <a:custGeom>
              <a:avLst/>
              <a:gdLst/>
              <a:ahLst/>
              <a:cxnLst>
                <a:cxn ang="0">
                  <a:pos x="23" y="40"/>
                </a:cxn>
                <a:cxn ang="0">
                  <a:pos x="24" y="37"/>
                </a:cxn>
                <a:cxn ang="0">
                  <a:pos x="25" y="33"/>
                </a:cxn>
                <a:cxn ang="0">
                  <a:pos x="26" y="30"/>
                </a:cxn>
                <a:cxn ang="0">
                  <a:pos x="26" y="26"/>
                </a:cxn>
                <a:cxn ang="0">
                  <a:pos x="25" y="23"/>
                </a:cxn>
                <a:cxn ang="0">
                  <a:pos x="24" y="19"/>
                </a:cxn>
                <a:cxn ang="0">
                  <a:pos x="23" y="16"/>
                </a:cxn>
                <a:cxn ang="0">
                  <a:pos x="21" y="13"/>
                </a:cxn>
                <a:cxn ang="0">
                  <a:pos x="18" y="10"/>
                </a:cxn>
                <a:cxn ang="0">
                  <a:pos x="16" y="7"/>
                </a:cxn>
                <a:cxn ang="0">
                  <a:pos x="13" y="5"/>
                </a:cxn>
                <a:cxn ang="0">
                  <a:pos x="10" y="3"/>
                </a:cxn>
                <a:cxn ang="0">
                  <a:pos x="7" y="2"/>
                </a:cxn>
                <a:cxn ang="0">
                  <a:pos x="3" y="1"/>
                </a:cxn>
                <a:cxn ang="0">
                  <a:pos x="0" y="0"/>
                </a:cxn>
              </a:cxnLst>
              <a:rect l="0" t="0" r="r" b="b"/>
              <a:pathLst>
                <a:path w="27" h="41">
                  <a:moveTo>
                    <a:pt x="23" y="40"/>
                  </a:moveTo>
                  <a:lnTo>
                    <a:pt x="24" y="37"/>
                  </a:lnTo>
                  <a:lnTo>
                    <a:pt x="25" y="33"/>
                  </a:lnTo>
                  <a:lnTo>
                    <a:pt x="26" y="30"/>
                  </a:lnTo>
                  <a:lnTo>
                    <a:pt x="26" y="26"/>
                  </a:lnTo>
                  <a:lnTo>
                    <a:pt x="25" y="23"/>
                  </a:lnTo>
                  <a:lnTo>
                    <a:pt x="24" y="19"/>
                  </a:lnTo>
                  <a:lnTo>
                    <a:pt x="23" y="16"/>
                  </a:lnTo>
                  <a:lnTo>
                    <a:pt x="21" y="13"/>
                  </a:lnTo>
                  <a:lnTo>
                    <a:pt x="18" y="10"/>
                  </a:lnTo>
                  <a:lnTo>
                    <a:pt x="16" y="7"/>
                  </a:lnTo>
                  <a:lnTo>
                    <a:pt x="13" y="5"/>
                  </a:lnTo>
                  <a:lnTo>
                    <a:pt x="10" y="3"/>
                  </a:lnTo>
                  <a:lnTo>
                    <a:pt x="7" y="2"/>
                  </a:lnTo>
                  <a:lnTo>
                    <a:pt x="3"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799" name="Freeform 343"/>
            <p:cNvSpPr>
              <a:spLocks/>
            </p:cNvSpPr>
            <p:nvPr/>
          </p:nvSpPr>
          <p:spPr bwMode="auto">
            <a:xfrm>
              <a:off x="2538" y="2542"/>
              <a:ext cx="29" cy="28"/>
            </a:xfrm>
            <a:custGeom>
              <a:avLst/>
              <a:gdLst/>
              <a:ahLst/>
              <a:cxnLst>
                <a:cxn ang="0">
                  <a:pos x="0" y="27"/>
                </a:cxn>
                <a:cxn ang="0">
                  <a:pos x="6" y="22"/>
                </a:cxn>
                <a:cxn ang="0">
                  <a:pos x="12" y="17"/>
                </a:cxn>
                <a:cxn ang="0">
                  <a:pos x="18" y="12"/>
                </a:cxn>
                <a:cxn ang="0">
                  <a:pos x="23" y="6"/>
                </a:cxn>
                <a:cxn ang="0">
                  <a:pos x="28" y="0"/>
                </a:cxn>
              </a:cxnLst>
              <a:rect l="0" t="0" r="r" b="b"/>
              <a:pathLst>
                <a:path w="29" h="28">
                  <a:moveTo>
                    <a:pt x="0" y="27"/>
                  </a:moveTo>
                  <a:lnTo>
                    <a:pt x="6" y="22"/>
                  </a:lnTo>
                  <a:lnTo>
                    <a:pt x="12" y="17"/>
                  </a:lnTo>
                  <a:lnTo>
                    <a:pt x="18" y="12"/>
                  </a:lnTo>
                  <a:lnTo>
                    <a:pt x="23" y="6"/>
                  </a:lnTo>
                  <a:lnTo>
                    <a:pt x="28"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00" name="Freeform 344"/>
            <p:cNvSpPr>
              <a:spLocks/>
            </p:cNvSpPr>
            <p:nvPr/>
          </p:nvSpPr>
          <p:spPr bwMode="auto">
            <a:xfrm>
              <a:off x="2421" y="2569"/>
              <a:ext cx="118" cy="24"/>
            </a:xfrm>
            <a:custGeom>
              <a:avLst/>
              <a:gdLst/>
              <a:ahLst/>
              <a:cxnLst>
                <a:cxn ang="0">
                  <a:pos x="0" y="23"/>
                </a:cxn>
                <a:cxn ang="0">
                  <a:pos x="10" y="23"/>
                </a:cxn>
                <a:cxn ang="0">
                  <a:pos x="20" y="23"/>
                </a:cxn>
                <a:cxn ang="0">
                  <a:pos x="30" y="23"/>
                </a:cxn>
                <a:cxn ang="0">
                  <a:pos x="40" y="22"/>
                </a:cxn>
                <a:cxn ang="0">
                  <a:pos x="50" y="21"/>
                </a:cxn>
                <a:cxn ang="0">
                  <a:pos x="60" y="19"/>
                </a:cxn>
                <a:cxn ang="0">
                  <a:pos x="70" y="17"/>
                </a:cxn>
                <a:cxn ang="0">
                  <a:pos x="80" y="14"/>
                </a:cxn>
                <a:cxn ang="0">
                  <a:pos x="89" y="11"/>
                </a:cxn>
                <a:cxn ang="0">
                  <a:pos x="99" y="8"/>
                </a:cxn>
                <a:cxn ang="0">
                  <a:pos x="108" y="4"/>
                </a:cxn>
                <a:cxn ang="0">
                  <a:pos x="117" y="0"/>
                </a:cxn>
              </a:cxnLst>
              <a:rect l="0" t="0" r="r" b="b"/>
              <a:pathLst>
                <a:path w="118" h="24">
                  <a:moveTo>
                    <a:pt x="0" y="23"/>
                  </a:moveTo>
                  <a:lnTo>
                    <a:pt x="10" y="23"/>
                  </a:lnTo>
                  <a:lnTo>
                    <a:pt x="20" y="23"/>
                  </a:lnTo>
                  <a:lnTo>
                    <a:pt x="30" y="23"/>
                  </a:lnTo>
                  <a:lnTo>
                    <a:pt x="40" y="22"/>
                  </a:lnTo>
                  <a:lnTo>
                    <a:pt x="50" y="21"/>
                  </a:lnTo>
                  <a:lnTo>
                    <a:pt x="60" y="19"/>
                  </a:lnTo>
                  <a:lnTo>
                    <a:pt x="70" y="17"/>
                  </a:lnTo>
                  <a:lnTo>
                    <a:pt x="80" y="14"/>
                  </a:lnTo>
                  <a:lnTo>
                    <a:pt x="89" y="11"/>
                  </a:lnTo>
                  <a:lnTo>
                    <a:pt x="99" y="8"/>
                  </a:lnTo>
                  <a:lnTo>
                    <a:pt x="108" y="4"/>
                  </a:lnTo>
                  <a:lnTo>
                    <a:pt x="117"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01" name="Freeform 345"/>
            <p:cNvSpPr>
              <a:spLocks/>
            </p:cNvSpPr>
            <p:nvPr/>
          </p:nvSpPr>
          <p:spPr bwMode="auto">
            <a:xfrm>
              <a:off x="2325" y="2564"/>
              <a:ext cx="5" cy="9"/>
            </a:xfrm>
            <a:custGeom>
              <a:avLst/>
              <a:gdLst/>
              <a:ahLst/>
              <a:cxnLst>
                <a:cxn ang="0">
                  <a:pos x="0" y="0"/>
                </a:cxn>
                <a:cxn ang="0">
                  <a:pos x="0" y="2"/>
                </a:cxn>
                <a:cxn ang="0">
                  <a:pos x="0" y="4"/>
                </a:cxn>
                <a:cxn ang="0">
                  <a:pos x="1" y="5"/>
                </a:cxn>
                <a:cxn ang="0">
                  <a:pos x="3" y="7"/>
                </a:cxn>
                <a:cxn ang="0">
                  <a:pos x="4" y="8"/>
                </a:cxn>
              </a:cxnLst>
              <a:rect l="0" t="0" r="r" b="b"/>
              <a:pathLst>
                <a:path w="5" h="9">
                  <a:moveTo>
                    <a:pt x="0" y="0"/>
                  </a:moveTo>
                  <a:lnTo>
                    <a:pt x="0" y="2"/>
                  </a:lnTo>
                  <a:lnTo>
                    <a:pt x="0" y="4"/>
                  </a:lnTo>
                  <a:lnTo>
                    <a:pt x="1" y="5"/>
                  </a:lnTo>
                  <a:lnTo>
                    <a:pt x="3" y="7"/>
                  </a:lnTo>
                  <a:lnTo>
                    <a:pt x="4" y="8"/>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02" name="Freeform 346"/>
            <p:cNvSpPr>
              <a:spLocks/>
            </p:cNvSpPr>
            <p:nvPr/>
          </p:nvSpPr>
          <p:spPr bwMode="auto">
            <a:xfrm>
              <a:off x="2329" y="2572"/>
              <a:ext cx="34" cy="13"/>
            </a:xfrm>
            <a:custGeom>
              <a:avLst/>
              <a:gdLst/>
              <a:ahLst/>
              <a:cxnLst>
                <a:cxn ang="0">
                  <a:pos x="0" y="0"/>
                </a:cxn>
                <a:cxn ang="0">
                  <a:pos x="6" y="3"/>
                </a:cxn>
                <a:cxn ang="0">
                  <a:pos x="13" y="6"/>
                </a:cxn>
                <a:cxn ang="0">
                  <a:pos x="19" y="8"/>
                </a:cxn>
                <a:cxn ang="0">
                  <a:pos x="26" y="11"/>
                </a:cxn>
                <a:cxn ang="0">
                  <a:pos x="33" y="12"/>
                </a:cxn>
              </a:cxnLst>
              <a:rect l="0" t="0" r="r" b="b"/>
              <a:pathLst>
                <a:path w="34" h="13">
                  <a:moveTo>
                    <a:pt x="0" y="0"/>
                  </a:moveTo>
                  <a:lnTo>
                    <a:pt x="6" y="3"/>
                  </a:lnTo>
                  <a:lnTo>
                    <a:pt x="13" y="6"/>
                  </a:lnTo>
                  <a:lnTo>
                    <a:pt x="19" y="8"/>
                  </a:lnTo>
                  <a:lnTo>
                    <a:pt x="26" y="11"/>
                  </a:lnTo>
                  <a:lnTo>
                    <a:pt x="33" y="1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03" name="Freeform 347"/>
            <p:cNvSpPr>
              <a:spLocks/>
            </p:cNvSpPr>
            <p:nvPr/>
          </p:nvSpPr>
          <p:spPr bwMode="auto">
            <a:xfrm>
              <a:off x="2362" y="2584"/>
              <a:ext cx="38" cy="7"/>
            </a:xfrm>
            <a:custGeom>
              <a:avLst/>
              <a:gdLst/>
              <a:ahLst/>
              <a:cxnLst>
                <a:cxn ang="0">
                  <a:pos x="0" y="0"/>
                </a:cxn>
                <a:cxn ang="0">
                  <a:pos x="12" y="3"/>
                </a:cxn>
                <a:cxn ang="0">
                  <a:pos x="25" y="5"/>
                </a:cxn>
                <a:cxn ang="0">
                  <a:pos x="37" y="6"/>
                </a:cxn>
              </a:cxnLst>
              <a:rect l="0" t="0" r="r" b="b"/>
              <a:pathLst>
                <a:path w="38" h="7">
                  <a:moveTo>
                    <a:pt x="0" y="0"/>
                  </a:moveTo>
                  <a:lnTo>
                    <a:pt x="12" y="3"/>
                  </a:lnTo>
                  <a:lnTo>
                    <a:pt x="25" y="5"/>
                  </a:lnTo>
                  <a:lnTo>
                    <a:pt x="37" y="6"/>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04" name="Freeform 348"/>
            <p:cNvSpPr>
              <a:spLocks/>
            </p:cNvSpPr>
            <p:nvPr/>
          </p:nvSpPr>
          <p:spPr bwMode="auto">
            <a:xfrm>
              <a:off x="2399" y="2590"/>
              <a:ext cx="23" cy="2"/>
            </a:xfrm>
            <a:custGeom>
              <a:avLst/>
              <a:gdLst/>
              <a:ahLst/>
              <a:cxnLst>
                <a:cxn ang="0">
                  <a:pos x="0" y="0"/>
                </a:cxn>
                <a:cxn ang="0">
                  <a:pos x="11" y="1"/>
                </a:cxn>
                <a:cxn ang="0">
                  <a:pos x="22" y="1"/>
                </a:cxn>
              </a:cxnLst>
              <a:rect l="0" t="0" r="r" b="b"/>
              <a:pathLst>
                <a:path w="23" h="2">
                  <a:moveTo>
                    <a:pt x="0" y="0"/>
                  </a:moveTo>
                  <a:lnTo>
                    <a:pt x="11" y="1"/>
                  </a:lnTo>
                  <a:lnTo>
                    <a:pt x="22" y="1"/>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05" name="Freeform 349"/>
            <p:cNvSpPr>
              <a:spLocks/>
            </p:cNvSpPr>
            <p:nvPr/>
          </p:nvSpPr>
          <p:spPr bwMode="auto">
            <a:xfrm>
              <a:off x="2543" y="2544"/>
              <a:ext cx="8" cy="3"/>
            </a:xfrm>
            <a:custGeom>
              <a:avLst/>
              <a:gdLst/>
              <a:ahLst/>
              <a:cxnLst>
                <a:cxn ang="0">
                  <a:pos x="7" y="2"/>
                </a:cxn>
                <a:cxn ang="0">
                  <a:pos x="3" y="1"/>
                </a:cxn>
                <a:cxn ang="0">
                  <a:pos x="0" y="0"/>
                </a:cxn>
              </a:cxnLst>
              <a:rect l="0" t="0" r="r" b="b"/>
              <a:pathLst>
                <a:path w="8" h="3">
                  <a:moveTo>
                    <a:pt x="7" y="2"/>
                  </a:moveTo>
                  <a:lnTo>
                    <a:pt x="3"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06" name="Freeform 350"/>
            <p:cNvSpPr>
              <a:spLocks/>
            </p:cNvSpPr>
            <p:nvPr/>
          </p:nvSpPr>
          <p:spPr bwMode="auto">
            <a:xfrm>
              <a:off x="2505" y="2538"/>
              <a:ext cx="38" cy="7"/>
            </a:xfrm>
            <a:custGeom>
              <a:avLst/>
              <a:gdLst/>
              <a:ahLst/>
              <a:cxnLst>
                <a:cxn ang="0">
                  <a:pos x="37" y="6"/>
                </a:cxn>
                <a:cxn ang="0">
                  <a:pos x="25" y="4"/>
                </a:cxn>
                <a:cxn ang="0">
                  <a:pos x="12" y="2"/>
                </a:cxn>
                <a:cxn ang="0">
                  <a:pos x="0" y="0"/>
                </a:cxn>
              </a:cxnLst>
              <a:rect l="0" t="0" r="r" b="b"/>
              <a:pathLst>
                <a:path w="38" h="7">
                  <a:moveTo>
                    <a:pt x="37" y="6"/>
                  </a:moveTo>
                  <a:lnTo>
                    <a:pt x="25" y="4"/>
                  </a:lnTo>
                  <a:lnTo>
                    <a:pt x="12" y="2"/>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07" name="Freeform 351"/>
            <p:cNvSpPr>
              <a:spLocks/>
            </p:cNvSpPr>
            <p:nvPr/>
          </p:nvSpPr>
          <p:spPr bwMode="auto">
            <a:xfrm>
              <a:off x="2452" y="2536"/>
              <a:ext cx="54" cy="4"/>
            </a:xfrm>
            <a:custGeom>
              <a:avLst/>
              <a:gdLst/>
              <a:ahLst/>
              <a:cxnLst>
                <a:cxn ang="0">
                  <a:pos x="53" y="3"/>
                </a:cxn>
                <a:cxn ang="0">
                  <a:pos x="40" y="1"/>
                </a:cxn>
                <a:cxn ang="0">
                  <a:pos x="26" y="1"/>
                </a:cxn>
                <a:cxn ang="0">
                  <a:pos x="13" y="0"/>
                </a:cxn>
                <a:cxn ang="0">
                  <a:pos x="0" y="0"/>
                </a:cxn>
              </a:cxnLst>
              <a:rect l="0" t="0" r="r" b="b"/>
              <a:pathLst>
                <a:path w="54" h="4">
                  <a:moveTo>
                    <a:pt x="53" y="3"/>
                  </a:moveTo>
                  <a:lnTo>
                    <a:pt x="40" y="1"/>
                  </a:lnTo>
                  <a:lnTo>
                    <a:pt x="26" y="1"/>
                  </a:lnTo>
                  <a:lnTo>
                    <a:pt x="13" y="0"/>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08" name="Freeform 352"/>
            <p:cNvSpPr>
              <a:spLocks/>
            </p:cNvSpPr>
            <p:nvPr/>
          </p:nvSpPr>
          <p:spPr bwMode="auto">
            <a:xfrm>
              <a:off x="2399" y="2536"/>
              <a:ext cx="54" cy="4"/>
            </a:xfrm>
            <a:custGeom>
              <a:avLst/>
              <a:gdLst/>
              <a:ahLst/>
              <a:cxnLst>
                <a:cxn ang="0">
                  <a:pos x="53" y="0"/>
                </a:cxn>
                <a:cxn ang="0">
                  <a:pos x="40" y="0"/>
                </a:cxn>
                <a:cxn ang="0">
                  <a:pos x="27" y="1"/>
                </a:cxn>
                <a:cxn ang="0">
                  <a:pos x="14" y="1"/>
                </a:cxn>
                <a:cxn ang="0">
                  <a:pos x="0" y="3"/>
                </a:cxn>
              </a:cxnLst>
              <a:rect l="0" t="0" r="r" b="b"/>
              <a:pathLst>
                <a:path w="54" h="4">
                  <a:moveTo>
                    <a:pt x="53" y="0"/>
                  </a:moveTo>
                  <a:lnTo>
                    <a:pt x="40" y="0"/>
                  </a:lnTo>
                  <a:lnTo>
                    <a:pt x="27" y="1"/>
                  </a:lnTo>
                  <a:lnTo>
                    <a:pt x="14" y="1"/>
                  </a:lnTo>
                  <a:lnTo>
                    <a:pt x="0" y="3"/>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09" name="Freeform 353"/>
            <p:cNvSpPr>
              <a:spLocks/>
            </p:cNvSpPr>
            <p:nvPr/>
          </p:nvSpPr>
          <p:spPr bwMode="auto">
            <a:xfrm>
              <a:off x="2362" y="2538"/>
              <a:ext cx="38" cy="7"/>
            </a:xfrm>
            <a:custGeom>
              <a:avLst/>
              <a:gdLst/>
              <a:ahLst/>
              <a:cxnLst>
                <a:cxn ang="0">
                  <a:pos x="37" y="0"/>
                </a:cxn>
                <a:cxn ang="0">
                  <a:pos x="25" y="2"/>
                </a:cxn>
                <a:cxn ang="0">
                  <a:pos x="12" y="4"/>
                </a:cxn>
                <a:cxn ang="0">
                  <a:pos x="0" y="6"/>
                </a:cxn>
              </a:cxnLst>
              <a:rect l="0" t="0" r="r" b="b"/>
              <a:pathLst>
                <a:path w="38" h="7">
                  <a:moveTo>
                    <a:pt x="37" y="0"/>
                  </a:moveTo>
                  <a:lnTo>
                    <a:pt x="25" y="2"/>
                  </a:lnTo>
                  <a:lnTo>
                    <a:pt x="12" y="4"/>
                  </a:lnTo>
                  <a:lnTo>
                    <a:pt x="0" y="6"/>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10" name="Freeform 354"/>
            <p:cNvSpPr>
              <a:spLocks/>
            </p:cNvSpPr>
            <p:nvPr/>
          </p:nvSpPr>
          <p:spPr bwMode="auto">
            <a:xfrm>
              <a:off x="2329" y="2544"/>
              <a:ext cx="34" cy="14"/>
            </a:xfrm>
            <a:custGeom>
              <a:avLst/>
              <a:gdLst/>
              <a:ahLst/>
              <a:cxnLst>
                <a:cxn ang="0">
                  <a:pos x="33" y="0"/>
                </a:cxn>
                <a:cxn ang="0">
                  <a:pos x="26" y="2"/>
                </a:cxn>
                <a:cxn ang="0">
                  <a:pos x="19" y="4"/>
                </a:cxn>
                <a:cxn ang="0">
                  <a:pos x="13" y="7"/>
                </a:cxn>
                <a:cxn ang="0">
                  <a:pos x="6" y="9"/>
                </a:cxn>
                <a:cxn ang="0">
                  <a:pos x="0" y="13"/>
                </a:cxn>
              </a:cxnLst>
              <a:rect l="0" t="0" r="r" b="b"/>
              <a:pathLst>
                <a:path w="34" h="14">
                  <a:moveTo>
                    <a:pt x="33" y="0"/>
                  </a:moveTo>
                  <a:lnTo>
                    <a:pt x="26" y="2"/>
                  </a:lnTo>
                  <a:lnTo>
                    <a:pt x="19" y="4"/>
                  </a:lnTo>
                  <a:lnTo>
                    <a:pt x="13" y="7"/>
                  </a:lnTo>
                  <a:lnTo>
                    <a:pt x="6" y="9"/>
                  </a:lnTo>
                  <a:lnTo>
                    <a:pt x="0" y="13"/>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11" name="Freeform 355"/>
            <p:cNvSpPr>
              <a:spLocks/>
            </p:cNvSpPr>
            <p:nvPr/>
          </p:nvSpPr>
          <p:spPr bwMode="auto">
            <a:xfrm>
              <a:off x="2325" y="2557"/>
              <a:ext cx="5" cy="8"/>
            </a:xfrm>
            <a:custGeom>
              <a:avLst/>
              <a:gdLst/>
              <a:ahLst/>
              <a:cxnLst>
                <a:cxn ang="0">
                  <a:pos x="4" y="0"/>
                </a:cxn>
                <a:cxn ang="0">
                  <a:pos x="3" y="1"/>
                </a:cxn>
                <a:cxn ang="0">
                  <a:pos x="1" y="2"/>
                </a:cxn>
                <a:cxn ang="0">
                  <a:pos x="0" y="4"/>
                </a:cxn>
                <a:cxn ang="0">
                  <a:pos x="0" y="5"/>
                </a:cxn>
                <a:cxn ang="0">
                  <a:pos x="0" y="7"/>
                </a:cxn>
              </a:cxnLst>
              <a:rect l="0" t="0" r="r" b="b"/>
              <a:pathLst>
                <a:path w="5" h="8">
                  <a:moveTo>
                    <a:pt x="4" y="0"/>
                  </a:moveTo>
                  <a:lnTo>
                    <a:pt x="3" y="1"/>
                  </a:lnTo>
                  <a:lnTo>
                    <a:pt x="1" y="2"/>
                  </a:lnTo>
                  <a:lnTo>
                    <a:pt x="0" y="4"/>
                  </a:lnTo>
                  <a:lnTo>
                    <a:pt x="0" y="5"/>
                  </a:lnTo>
                  <a:lnTo>
                    <a:pt x="0" y="7"/>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12" name="Freeform 356"/>
            <p:cNvSpPr>
              <a:spLocks/>
            </p:cNvSpPr>
            <p:nvPr/>
          </p:nvSpPr>
          <p:spPr bwMode="auto">
            <a:xfrm>
              <a:off x="2325" y="2522"/>
              <a:ext cx="5" cy="9"/>
            </a:xfrm>
            <a:custGeom>
              <a:avLst/>
              <a:gdLst/>
              <a:ahLst/>
              <a:cxnLst>
                <a:cxn ang="0">
                  <a:pos x="0" y="0"/>
                </a:cxn>
                <a:cxn ang="0">
                  <a:pos x="0" y="2"/>
                </a:cxn>
                <a:cxn ang="0">
                  <a:pos x="0" y="4"/>
                </a:cxn>
                <a:cxn ang="0">
                  <a:pos x="1" y="5"/>
                </a:cxn>
                <a:cxn ang="0">
                  <a:pos x="3" y="7"/>
                </a:cxn>
                <a:cxn ang="0">
                  <a:pos x="4" y="8"/>
                </a:cxn>
              </a:cxnLst>
              <a:rect l="0" t="0" r="r" b="b"/>
              <a:pathLst>
                <a:path w="5" h="9">
                  <a:moveTo>
                    <a:pt x="0" y="0"/>
                  </a:moveTo>
                  <a:lnTo>
                    <a:pt x="0" y="2"/>
                  </a:lnTo>
                  <a:lnTo>
                    <a:pt x="0" y="4"/>
                  </a:lnTo>
                  <a:lnTo>
                    <a:pt x="1" y="5"/>
                  </a:lnTo>
                  <a:lnTo>
                    <a:pt x="3" y="7"/>
                  </a:lnTo>
                  <a:lnTo>
                    <a:pt x="4" y="8"/>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13" name="Freeform 357"/>
            <p:cNvSpPr>
              <a:spLocks/>
            </p:cNvSpPr>
            <p:nvPr/>
          </p:nvSpPr>
          <p:spPr bwMode="auto">
            <a:xfrm>
              <a:off x="2329" y="2530"/>
              <a:ext cx="34" cy="13"/>
            </a:xfrm>
            <a:custGeom>
              <a:avLst/>
              <a:gdLst/>
              <a:ahLst/>
              <a:cxnLst>
                <a:cxn ang="0">
                  <a:pos x="0" y="0"/>
                </a:cxn>
                <a:cxn ang="0">
                  <a:pos x="6" y="3"/>
                </a:cxn>
                <a:cxn ang="0">
                  <a:pos x="13" y="6"/>
                </a:cxn>
                <a:cxn ang="0">
                  <a:pos x="19" y="8"/>
                </a:cxn>
                <a:cxn ang="0">
                  <a:pos x="26" y="10"/>
                </a:cxn>
                <a:cxn ang="0">
                  <a:pos x="33" y="12"/>
                </a:cxn>
              </a:cxnLst>
              <a:rect l="0" t="0" r="r" b="b"/>
              <a:pathLst>
                <a:path w="34" h="13">
                  <a:moveTo>
                    <a:pt x="0" y="0"/>
                  </a:moveTo>
                  <a:lnTo>
                    <a:pt x="6" y="3"/>
                  </a:lnTo>
                  <a:lnTo>
                    <a:pt x="13" y="6"/>
                  </a:lnTo>
                  <a:lnTo>
                    <a:pt x="19" y="8"/>
                  </a:lnTo>
                  <a:lnTo>
                    <a:pt x="26" y="10"/>
                  </a:lnTo>
                  <a:lnTo>
                    <a:pt x="33" y="1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14" name="Freeform 358"/>
            <p:cNvSpPr>
              <a:spLocks/>
            </p:cNvSpPr>
            <p:nvPr/>
          </p:nvSpPr>
          <p:spPr bwMode="auto">
            <a:xfrm>
              <a:off x="2362" y="2542"/>
              <a:ext cx="38" cy="7"/>
            </a:xfrm>
            <a:custGeom>
              <a:avLst/>
              <a:gdLst/>
              <a:ahLst/>
              <a:cxnLst>
                <a:cxn ang="0">
                  <a:pos x="0" y="0"/>
                </a:cxn>
                <a:cxn ang="0">
                  <a:pos x="12" y="2"/>
                </a:cxn>
                <a:cxn ang="0">
                  <a:pos x="25" y="4"/>
                </a:cxn>
                <a:cxn ang="0">
                  <a:pos x="37" y="6"/>
                </a:cxn>
              </a:cxnLst>
              <a:rect l="0" t="0" r="r" b="b"/>
              <a:pathLst>
                <a:path w="38" h="7">
                  <a:moveTo>
                    <a:pt x="0" y="0"/>
                  </a:moveTo>
                  <a:lnTo>
                    <a:pt x="12" y="2"/>
                  </a:lnTo>
                  <a:lnTo>
                    <a:pt x="25" y="4"/>
                  </a:lnTo>
                  <a:lnTo>
                    <a:pt x="37" y="6"/>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15" name="Freeform 359"/>
            <p:cNvSpPr>
              <a:spLocks/>
            </p:cNvSpPr>
            <p:nvPr/>
          </p:nvSpPr>
          <p:spPr bwMode="auto">
            <a:xfrm>
              <a:off x="2399" y="2548"/>
              <a:ext cx="23" cy="2"/>
            </a:xfrm>
            <a:custGeom>
              <a:avLst/>
              <a:gdLst/>
              <a:ahLst/>
              <a:cxnLst>
                <a:cxn ang="0">
                  <a:pos x="0" y="0"/>
                </a:cxn>
                <a:cxn ang="0">
                  <a:pos x="11" y="1"/>
                </a:cxn>
                <a:cxn ang="0">
                  <a:pos x="22" y="1"/>
                </a:cxn>
              </a:cxnLst>
              <a:rect l="0" t="0" r="r" b="b"/>
              <a:pathLst>
                <a:path w="23" h="2">
                  <a:moveTo>
                    <a:pt x="0" y="0"/>
                  </a:moveTo>
                  <a:lnTo>
                    <a:pt x="11" y="1"/>
                  </a:lnTo>
                  <a:lnTo>
                    <a:pt x="22" y="1"/>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16" name="Freeform 360"/>
            <p:cNvSpPr>
              <a:spLocks/>
            </p:cNvSpPr>
            <p:nvPr/>
          </p:nvSpPr>
          <p:spPr bwMode="auto">
            <a:xfrm>
              <a:off x="2538" y="2500"/>
              <a:ext cx="29" cy="27"/>
            </a:xfrm>
            <a:custGeom>
              <a:avLst/>
              <a:gdLst/>
              <a:ahLst/>
              <a:cxnLst>
                <a:cxn ang="0">
                  <a:pos x="0" y="26"/>
                </a:cxn>
                <a:cxn ang="0">
                  <a:pos x="6" y="22"/>
                </a:cxn>
                <a:cxn ang="0">
                  <a:pos x="12" y="17"/>
                </a:cxn>
                <a:cxn ang="0">
                  <a:pos x="18" y="12"/>
                </a:cxn>
                <a:cxn ang="0">
                  <a:pos x="23" y="6"/>
                </a:cxn>
                <a:cxn ang="0">
                  <a:pos x="28" y="0"/>
                </a:cxn>
              </a:cxnLst>
              <a:rect l="0" t="0" r="r" b="b"/>
              <a:pathLst>
                <a:path w="29" h="27">
                  <a:moveTo>
                    <a:pt x="0" y="26"/>
                  </a:moveTo>
                  <a:lnTo>
                    <a:pt x="6" y="22"/>
                  </a:lnTo>
                  <a:lnTo>
                    <a:pt x="12" y="17"/>
                  </a:lnTo>
                  <a:lnTo>
                    <a:pt x="18" y="12"/>
                  </a:lnTo>
                  <a:lnTo>
                    <a:pt x="23" y="6"/>
                  </a:lnTo>
                  <a:lnTo>
                    <a:pt x="28"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17" name="Freeform 361"/>
            <p:cNvSpPr>
              <a:spLocks/>
            </p:cNvSpPr>
            <p:nvPr/>
          </p:nvSpPr>
          <p:spPr bwMode="auto">
            <a:xfrm>
              <a:off x="2542" y="2502"/>
              <a:ext cx="9" cy="3"/>
            </a:xfrm>
            <a:custGeom>
              <a:avLst/>
              <a:gdLst/>
              <a:ahLst/>
              <a:cxnLst>
                <a:cxn ang="0">
                  <a:pos x="8" y="2"/>
                </a:cxn>
                <a:cxn ang="0">
                  <a:pos x="4" y="1"/>
                </a:cxn>
                <a:cxn ang="0">
                  <a:pos x="0" y="0"/>
                </a:cxn>
              </a:cxnLst>
              <a:rect l="0" t="0" r="r" b="b"/>
              <a:pathLst>
                <a:path w="9" h="3">
                  <a:moveTo>
                    <a:pt x="8" y="2"/>
                  </a:moveTo>
                  <a:lnTo>
                    <a:pt x="4"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18" name="Freeform 362"/>
            <p:cNvSpPr>
              <a:spLocks/>
            </p:cNvSpPr>
            <p:nvPr/>
          </p:nvSpPr>
          <p:spPr bwMode="auto">
            <a:xfrm>
              <a:off x="2505" y="2496"/>
              <a:ext cx="38" cy="7"/>
            </a:xfrm>
            <a:custGeom>
              <a:avLst/>
              <a:gdLst/>
              <a:ahLst/>
              <a:cxnLst>
                <a:cxn ang="0">
                  <a:pos x="37" y="6"/>
                </a:cxn>
                <a:cxn ang="0">
                  <a:pos x="25" y="3"/>
                </a:cxn>
                <a:cxn ang="0">
                  <a:pos x="12" y="1"/>
                </a:cxn>
                <a:cxn ang="0">
                  <a:pos x="0" y="0"/>
                </a:cxn>
              </a:cxnLst>
              <a:rect l="0" t="0" r="r" b="b"/>
              <a:pathLst>
                <a:path w="38" h="7">
                  <a:moveTo>
                    <a:pt x="37" y="6"/>
                  </a:moveTo>
                  <a:lnTo>
                    <a:pt x="25" y="3"/>
                  </a:lnTo>
                  <a:lnTo>
                    <a:pt x="12"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19" name="Freeform 363"/>
            <p:cNvSpPr>
              <a:spLocks/>
            </p:cNvSpPr>
            <p:nvPr/>
          </p:nvSpPr>
          <p:spPr bwMode="auto">
            <a:xfrm>
              <a:off x="2452" y="2494"/>
              <a:ext cx="54" cy="3"/>
            </a:xfrm>
            <a:custGeom>
              <a:avLst/>
              <a:gdLst/>
              <a:ahLst/>
              <a:cxnLst>
                <a:cxn ang="0">
                  <a:pos x="53" y="2"/>
                </a:cxn>
                <a:cxn ang="0">
                  <a:pos x="35" y="1"/>
                </a:cxn>
                <a:cxn ang="0">
                  <a:pos x="18" y="0"/>
                </a:cxn>
                <a:cxn ang="0">
                  <a:pos x="0" y="0"/>
                </a:cxn>
              </a:cxnLst>
              <a:rect l="0" t="0" r="r" b="b"/>
              <a:pathLst>
                <a:path w="54" h="3">
                  <a:moveTo>
                    <a:pt x="53" y="2"/>
                  </a:moveTo>
                  <a:lnTo>
                    <a:pt x="35" y="1"/>
                  </a:lnTo>
                  <a:lnTo>
                    <a:pt x="18" y="0"/>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20" name="Freeform 364"/>
            <p:cNvSpPr>
              <a:spLocks/>
            </p:cNvSpPr>
            <p:nvPr/>
          </p:nvSpPr>
          <p:spPr bwMode="auto">
            <a:xfrm>
              <a:off x="2399" y="2494"/>
              <a:ext cx="54" cy="3"/>
            </a:xfrm>
            <a:custGeom>
              <a:avLst/>
              <a:gdLst/>
              <a:ahLst/>
              <a:cxnLst>
                <a:cxn ang="0">
                  <a:pos x="53" y="0"/>
                </a:cxn>
                <a:cxn ang="0">
                  <a:pos x="36" y="0"/>
                </a:cxn>
                <a:cxn ang="0">
                  <a:pos x="18" y="1"/>
                </a:cxn>
                <a:cxn ang="0">
                  <a:pos x="0" y="2"/>
                </a:cxn>
              </a:cxnLst>
              <a:rect l="0" t="0" r="r" b="b"/>
              <a:pathLst>
                <a:path w="54" h="3">
                  <a:moveTo>
                    <a:pt x="53" y="0"/>
                  </a:moveTo>
                  <a:lnTo>
                    <a:pt x="36" y="0"/>
                  </a:lnTo>
                  <a:lnTo>
                    <a:pt x="18" y="1"/>
                  </a:lnTo>
                  <a:lnTo>
                    <a:pt x="0" y="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21" name="Freeform 365"/>
            <p:cNvSpPr>
              <a:spLocks/>
            </p:cNvSpPr>
            <p:nvPr/>
          </p:nvSpPr>
          <p:spPr bwMode="auto">
            <a:xfrm>
              <a:off x="2362" y="2496"/>
              <a:ext cx="38" cy="7"/>
            </a:xfrm>
            <a:custGeom>
              <a:avLst/>
              <a:gdLst/>
              <a:ahLst/>
              <a:cxnLst>
                <a:cxn ang="0">
                  <a:pos x="37" y="0"/>
                </a:cxn>
                <a:cxn ang="0">
                  <a:pos x="25" y="1"/>
                </a:cxn>
                <a:cxn ang="0">
                  <a:pos x="12" y="3"/>
                </a:cxn>
                <a:cxn ang="0">
                  <a:pos x="0" y="6"/>
                </a:cxn>
              </a:cxnLst>
              <a:rect l="0" t="0" r="r" b="b"/>
              <a:pathLst>
                <a:path w="38" h="7">
                  <a:moveTo>
                    <a:pt x="37" y="0"/>
                  </a:moveTo>
                  <a:lnTo>
                    <a:pt x="25" y="1"/>
                  </a:lnTo>
                  <a:lnTo>
                    <a:pt x="12" y="3"/>
                  </a:lnTo>
                  <a:lnTo>
                    <a:pt x="0" y="6"/>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22" name="Freeform 366"/>
            <p:cNvSpPr>
              <a:spLocks/>
            </p:cNvSpPr>
            <p:nvPr/>
          </p:nvSpPr>
          <p:spPr bwMode="auto">
            <a:xfrm>
              <a:off x="2329" y="2502"/>
              <a:ext cx="34" cy="13"/>
            </a:xfrm>
            <a:custGeom>
              <a:avLst/>
              <a:gdLst/>
              <a:ahLst/>
              <a:cxnLst>
                <a:cxn ang="0">
                  <a:pos x="33" y="0"/>
                </a:cxn>
                <a:cxn ang="0">
                  <a:pos x="26" y="2"/>
                </a:cxn>
                <a:cxn ang="0">
                  <a:pos x="19" y="4"/>
                </a:cxn>
                <a:cxn ang="0">
                  <a:pos x="13" y="6"/>
                </a:cxn>
                <a:cxn ang="0">
                  <a:pos x="6" y="9"/>
                </a:cxn>
                <a:cxn ang="0">
                  <a:pos x="0" y="12"/>
                </a:cxn>
              </a:cxnLst>
              <a:rect l="0" t="0" r="r" b="b"/>
              <a:pathLst>
                <a:path w="34" h="13">
                  <a:moveTo>
                    <a:pt x="33" y="0"/>
                  </a:moveTo>
                  <a:lnTo>
                    <a:pt x="26" y="2"/>
                  </a:lnTo>
                  <a:lnTo>
                    <a:pt x="19" y="4"/>
                  </a:lnTo>
                  <a:lnTo>
                    <a:pt x="13" y="6"/>
                  </a:lnTo>
                  <a:lnTo>
                    <a:pt x="6" y="9"/>
                  </a:lnTo>
                  <a:lnTo>
                    <a:pt x="0" y="1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23" name="Freeform 367"/>
            <p:cNvSpPr>
              <a:spLocks/>
            </p:cNvSpPr>
            <p:nvPr/>
          </p:nvSpPr>
          <p:spPr bwMode="auto">
            <a:xfrm>
              <a:off x="2325" y="2514"/>
              <a:ext cx="5" cy="9"/>
            </a:xfrm>
            <a:custGeom>
              <a:avLst/>
              <a:gdLst/>
              <a:ahLst/>
              <a:cxnLst>
                <a:cxn ang="0">
                  <a:pos x="4" y="0"/>
                </a:cxn>
                <a:cxn ang="0">
                  <a:pos x="3" y="1"/>
                </a:cxn>
                <a:cxn ang="0">
                  <a:pos x="1" y="2"/>
                </a:cxn>
                <a:cxn ang="0">
                  <a:pos x="0" y="4"/>
                </a:cxn>
                <a:cxn ang="0">
                  <a:pos x="0" y="6"/>
                </a:cxn>
                <a:cxn ang="0">
                  <a:pos x="0" y="8"/>
                </a:cxn>
              </a:cxnLst>
              <a:rect l="0" t="0" r="r" b="b"/>
              <a:pathLst>
                <a:path w="5" h="9">
                  <a:moveTo>
                    <a:pt x="4" y="0"/>
                  </a:moveTo>
                  <a:lnTo>
                    <a:pt x="3" y="1"/>
                  </a:lnTo>
                  <a:lnTo>
                    <a:pt x="1" y="2"/>
                  </a:lnTo>
                  <a:lnTo>
                    <a:pt x="0" y="4"/>
                  </a:lnTo>
                  <a:lnTo>
                    <a:pt x="0" y="6"/>
                  </a:lnTo>
                  <a:lnTo>
                    <a:pt x="0" y="8"/>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24" name="Freeform 368"/>
            <p:cNvSpPr>
              <a:spLocks/>
            </p:cNvSpPr>
            <p:nvPr/>
          </p:nvSpPr>
          <p:spPr bwMode="auto">
            <a:xfrm>
              <a:off x="2421" y="2526"/>
              <a:ext cx="118" cy="25"/>
            </a:xfrm>
            <a:custGeom>
              <a:avLst/>
              <a:gdLst/>
              <a:ahLst/>
              <a:cxnLst>
                <a:cxn ang="0">
                  <a:pos x="0" y="23"/>
                </a:cxn>
                <a:cxn ang="0">
                  <a:pos x="10" y="24"/>
                </a:cxn>
                <a:cxn ang="0">
                  <a:pos x="20" y="24"/>
                </a:cxn>
                <a:cxn ang="0">
                  <a:pos x="30" y="23"/>
                </a:cxn>
                <a:cxn ang="0">
                  <a:pos x="40" y="23"/>
                </a:cxn>
                <a:cxn ang="0">
                  <a:pos x="50" y="22"/>
                </a:cxn>
                <a:cxn ang="0">
                  <a:pos x="60" y="20"/>
                </a:cxn>
                <a:cxn ang="0">
                  <a:pos x="70" y="18"/>
                </a:cxn>
                <a:cxn ang="0">
                  <a:pos x="80" y="15"/>
                </a:cxn>
                <a:cxn ang="0">
                  <a:pos x="89" y="12"/>
                </a:cxn>
                <a:cxn ang="0">
                  <a:pos x="99" y="8"/>
                </a:cxn>
                <a:cxn ang="0">
                  <a:pos x="108" y="5"/>
                </a:cxn>
                <a:cxn ang="0">
                  <a:pos x="117" y="0"/>
                </a:cxn>
              </a:cxnLst>
              <a:rect l="0" t="0" r="r" b="b"/>
              <a:pathLst>
                <a:path w="118" h="25">
                  <a:moveTo>
                    <a:pt x="0" y="23"/>
                  </a:moveTo>
                  <a:lnTo>
                    <a:pt x="10" y="24"/>
                  </a:lnTo>
                  <a:lnTo>
                    <a:pt x="20" y="24"/>
                  </a:lnTo>
                  <a:lnTo>
                    <a:pt x="30" y="23"/>
                  </a:lnTo>
                  <a:lnTo>
                    <a:pt x="40" y="23"/>
                  </a:lnTo>
                  <a:lnTo>
                    <a:pt x="50" y="22"/>
                  </a:lnTo>
                  <a:lnTo>
                    <a:pt x="60" y="20"/>
                  </a:lnTo>
                  <a:lnTo>
                    <a:pt x="70" y="18"/>
                  </a:lnTo>
                  <a:lnTo>
                    <a:pt x="80" y="15"/>
                  </a:lnTo>
                  <a:lnTo>
                    <a:pt x="89" y="12"/>
                  </a:lnTo>
                  <a:lnTo>
                    <a:pt x="99" y="8"/>
                  </a:lnTo>
                  <a:lnTo>
                    <a:pt x="108" y="5"/>
                  </a:lnTo>
                  <a:lnTo>
                    <a:pt x="117"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25" name="Freeform 369"/>
            <p:cNvSpPr>
              <a:spLocks/>
            </p:cNvSpPr>
            <p:nvPr/>
          </p:nvSpPr>
          <p:spPr bwMode="auto">
            <a:xfrm>
              <a:off x="2543" y="2460"/>
              <a:ext cx="27" cy="41"/>
            </a:xfrm>
            <a:custGeom>
              <a:avLst/>
              <a:gdLst/>
              <a:ahLst/>
              <a:cxnLst>
                <a:cxn ang="0">
                  <a:pos x="23" y="40"/>
                </a:cxn>
                <a:cxn ang="0">
                  <a:pos x="24" y="37"/>
                </a:cxn>
                <a:cxn ang="0">
                  <a:pos x="25" y="33"/>
                </a:cxn>
                <a:cxn ang="0">
                  <a:pos x="26" y="29"/>
                </a:cxn>
                <a:cxn ang="0">
                  <a:pos x="26" y="26"/>
                </a:cxn>
                <a:cxn ang="0">
                  <a:pos x="25" y="22"/>
                </a:cxn>
                <a:cxn ang="0">
                  <a:pos x="24" y="19"/>
                </a:cxn>
                <a:cxn ang="0">
                  <a:pos x="23" y="15"/>
                </a:cxn>
                <a:cxn ang="0">
                  <a:pos x="21" y="12"/>
                </a:cxn>
                <a:cxn ang="0">
                  <a:pos x="18" y="9"/>
                </a:cxn>
                <a:cxn ang="0">
                  <a:pos x="16" y="7"/>
                </a:cxn>
                <a:cxn ang="0">
                  <a:pos x="13" y="4"/>
                </a:cxn>
                <a:cxn ang="0">
                  <a:pos x="10" y="3"/>
                </a:cxn>
                <a:cxn ang="0">
                  <a:pos x="7" y="1"/>
                </a:cxn>
                <a:cxn ang="0">
                  <a:pos x="3" y="0"/>
                </a:cxn>
                <a:cxn ang="0">
                  <a:pos x="0" y="0"/>
                </a:cxn>
              </a:cxnLst>
              <a:rect l="0" t="0" r="r" b="b"/>
              <a:pathLst>
                <a:path w="27" h="41">
                  <a:moveTo>
                    <a:pt x="23" y="40"/>
                  </a:moveTo>
                  <a:lnTo>
                    <a:pt x="24" y="37"/>
                  </a:lnTo>
                  <a:lnTo>
                    <a:pt x="25" y="33"/>
                  </a:lnTo>
                  <a:lnTo>
                    <a:pt x="26" y="29"/>
                  </a:lnTo>
                  <a:lnTo>
                    <a:pt x="26" y="26"/>
                  </a:lnTo>
                  <a:lnTo>
                    <a:pt x="25" y="22"/>
                  </a:lnTo>
                  <a:lnTo>
                    <a:pt x="24" y="19"/>
                  </a:lnTo>
                  <a:lnTo>
                    <a:pt x="23" y="15"/>
                  </a:lnTo>
                  <a:lnTo>
                    <a:pt x="21" y="12"/>
                  </a:lnTo>
                  <a:lnTo>
                    <a:pt x="18" y="9"/>
                  </a:lnTo>
                  <a:lnTo>
                    <a:pt x="16" y="7"/>
                  </a:lnTo>
                  <a:lnTo>
                    <a:pt x="13" y="4"/>
                  </a:lnTo>
                  <a:lnTo>
                    <a:pt x="10" y="3"/>
                  </a:lnTo>
                  <a:lnTo>
                    <a:pt x="7" y="1"/>
                  </a:lnTo>
                  <a:lnTo>
                    <a:pt x="3" y="0"/>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26" name="Freeform 370"/>
            <p:cNvSpPr>
              <a:spLocks/>
            </p:cNvSpPr>
            <p:nvPr/>
          </p:nvSpPr>
          <p:spPr bwMode="auto">
            <a:xfrm>
              <a:off x="2325" y="2479"/>
              <a:ext cx="5" cy="9"/>
            </a:xfrm>
            <a:custGeom>
              <a:avLst/>
              <a:gdLst/>
              <a:ahLst/>
              <a:cxnLst>
                <a:cxn ang="0">
                  <a:pos x="0" y="0"/>
                </a:cxn>
                <a:cxn ang="0">
                  <a:pos x="0" y="2"/>
                </a:cxn>
                <a:cxn ang="0">
                  <a:pos x="0" y="4"/>
                </a:cxn>
                <a:cxn ang="0">
                  <a:pos x="1" y="6"/>
                </a:cxn>
                <a:cxn ang="0">
                  <a:pos x="3" y="7"/>
                </a:cxn>
                <a:cxn ang="0">
                  <a:pos x="4" y="8"/>
                </a:cxn>
              </a:cxnLst>
              <a:rect l="0" t="0" r="r" b="b"/>
              <a:pathLst>
                <a:path w="5" h="9">
                  <a:moveTo>
                    <a:pt x="0" y="0"/>
                  </a:moveTo>
                  <a:lnTo>
                    <a:pt x="0" y="2"/>
                  </a:lnTo>
                  <a:lnTo>
                    <a:pt x="0" y="4"/>
                  </a:lnTo>
                  <a:lnTo>
                    <a:pt x="1" y="6"/>
                  </a:lnTo>
                  <a:lnTo>
                    <a:pt x="3" y="7"/>
                  </a:lnTo>
                  <a:lnTo>
                    <a:pt x="4" y="8"/>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27" name="Freeform 371"/>
            <p:cNvSpPr>
              <a:spLocks/>
            </p:cNvSpPr>
            <p:nvPr/>
          </p:nvSpPr>
          <p:spPr bwMode="auto">
            <a:xfrm>
              <a:off x="2329" y="2487"/>
              <a:ext cx="34" cy="14"/>
            </a:xfrm>
            <a:custGeom>
              <a:avLst/>
              <a:gdLst/>
              <a:ahLst/>
              <a:cxnLst>
                <a:cxn ang="0">
                  <a:pos x="0" y="0"/>
                </a:cxn>
                <a:cxn ang="0">
                  <a:pos x="6" y="4"/>
                </a:cxn>
                <a:cxn ang="0">
                  <a:pos x="13" y="6"/>
                </a:cxn>
                <a:cxn ang="0">
                  <a:pos x="19" y="9"/>
                </a:cxn>
                <a:cxn ang="0">
                  <a:pos x="26" y="11"/>
                </a:cxn>
                <a:cxn ang="0">
                  <a:pos x="33" y="13"/>
                </a:cxn>
              </a:cxnLst>
              <a:rect l="0" t="0" r="r" b="b"/>
              <a:pathLst>
                <a:path w="34" h="14">
                  <a:moveTo>
                    <a:pt x="0" y="0"/>
                  </a:moveTo>
                  <a:lnTo>
                    <a:pt x="6" y="4"/>
                  </a:lnTo>
                  <a:lnTo>
                    <a:pt x="13" y="6"/>
                  </a:lnTo>
                  <a:lnTo>
                    <a:pt x="19" y="9"/>
                  </a:lnTo>
                  <a:lnTo>
                    <a:pt x="26" y="11"/>
                  </a:lnTo>
                  <a:lnTo>
                    <a:pt x="33" y="13"/>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28" name="Freeform 372"/>
            <p:cNvSpPr>
              <a:spLocks/>
            </p:cNvSpPr>
            <p:nvPr/>
          </p:nvSpPr>
          <p:spPr bwMode="auto">
            <a:xfrm>
              <a:off x="2362" y="2500"/>
              <a:ext cx="38" cy="6"/>
            </a:xfrm>
            <a:custGeom>
              <a:avLst/>
              <a:gdLst/>
              <a:ahLst/>
              <a:cxnLst>
                <a:cxn ang="0">
                  <a:pos x="0" y="0"/>
                </a:cxn>
                <a:cxn ang="0">
                  <a:pos x="12" y="2"/>
                </a:cxn>
                <a:cxn ang="0">
                  <a:pos x="25" y="4"/>
                </a:cxn>
                <a:cxn ang="0">
                  <a:pos x="37" y="5"/>
                </a:cxn>
              </a:cxnLst>
              <a:rect l="0" t="0" r="r" b="b"/>
              <a:pathLst>
                <a:path w="38" h="6">
                  <a:moveTo>
                    <a:pt x="0" y="0"/>
                  </a:moveTo>
                  <a:lnTo>
                    <a:pt x="12" y="2"/>
                  </a:lnTo>
                  <a:lnTo>
                    <a:pt x="25" y="4"/>
                  </a:lnTo>
                  <a:lnTo>
                    <a:pt x="37" y="5"/>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29" name="Freeform 373"/>
            <p:cNvSpPr>
              <a:spLocks/>
            </p:cNvSpPr>
            <p:nvPr/>
          </p:nvSpPr>
          <p:spPr bwMode="auto">
            <a:xfrm>
              <a:off x="2399" y="2505"/>
              <a:ext cx="23" cy="3"/>
            </a:xfrm>
            <a:custGeom>
              <a:avLst/>
              <a:gdLst/>
              <a:ahLst/>
              <a:cxnLst>
                <a:cxn ang="0">
                  <a:pos x="0" y="0"/>
                </a:cxn>
                <a:cxn ang="0">
                  <a:pos x="11" y="1"/>
                </a:cxn>
                <a:cxn ang="0">
                  <a:pos x="22" y="2"/>
                </a:cxn>
              </a:cxnLst>
              <a:rect l="0" t="0" r="r" b="b"/>
              <a:pathLst>
                <a:path w="23" h="3">
                  <a:moveTo>
                    <a:pt x="0" y="0"/>
                  </a:moveTo>
                  <a:lnTo>
                    <a:pt x="11" y="1"/>
                  </a:lnTo>
                  <a:lnTo>
                    <a:pt x="22" y="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30" name="Freeform 374"/>
            <p:cNvSpPr>
              <a:spLocks/>
            </p:cNvSpPr>
            <p:nvPr/>
          </p:nvSpPr>
          <p:spPr bwMode="auto">
            <a:xfrm>
              <a:off x="2538" y="2458"/>
              <a:ext cx="29" cy="27"/>
            </a:xfrm>
            <a:custGeom>
              <a:avLst/>
              <a:gdLst/>
              <a:ahLst/>
              <a:cxnLst>
                <a:cxn ang="0">
                  <a:pos x="0" y="26"/>
                </a:cxn>
                <a:cxn ang="0">
                  <a:pos x="6" y="21"/>
                </a:cxn>
                <a:cxn ang="0">
                  <a:pos x="12" y="17"/>
                </a:cxn>
                <a:cxn ang="0">
                  <a:pos x="18" y="11"/>
                </a:cxn>
                <a:cxn ang="0">
                  <a:pos x="23" y="6"/>
                </a:cxn>
                <a:cxn ang="0">
                  <a:pos x="28" y="0"/>
                </a:cxn>
              </a:cxnLst>
              <a:rect l="0" t="0" r="r" b="b"/>
              <a:pathLst>
                <a:path w="29" h="27">
                  <a:moveTo>
                    <a:pt x="0" y="26"/>
                  </a:moveTo>
                  <a:lnTo>
                    <a:pt x="6" y="21"/>
                  </a:lnTo>
                  <a:lnTo>
                    <a:pt x="12" y="17"/>
                  </a:lnTo>
                  <a:lnTo>
                    <a:pt x="18" y="11"/>
                  </a:lnTo>
                  <a:lnTo>
                    <a:pt x="23" y="6"/>
                  </a:lnTo>
                  <a:lnTo>
                    <a:pt x="28"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31" name="Freeform 375"/>
            <p:cNvSpPr>
              <a:spLocks/>
            </p:cNvSpPr>
            <p:nvPr/>
          </p:nvSpPr>
          <p:spPr bwMode="auto">
            <a:xfrm>
              <a:off x="2543" y="2460"/>
              <a:ext cx="8" cy="2"/>
            </a:xfrm>
            <a:custGeom>
              <a:avLst/>
              <a:gdLst/>
              <a:ahLst/>
              <a:cxnLst>
                <a:cxn ang="0">
                  <a:pos x="7" y="1"/>
                </a:cxn>
                <a:cxn ang="0">
                  <a:pos x="3" y="0"/>
                </a:cxn>
                <a:cxn ang="0">
                  <a:pos x="0" y="0"/>
                </a:cxn>
              </a:cxnLst>
              <a:rect l="0" t="0" r="r" b="b"/>
              <a:pathLst>
                <a:path w="8" h="2">
                  <a:moveTo>
                    <a:pt x="7" y="1"/>
                  </a:moveTo>
                  <a:lnTo>
                    <a:pt x="3" y="0"/>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32" name="Freeform 376"/>
            <p:cNvSpPr>
              <a:spLocks/>
            </p:cNvSpPr>
            <p:nvPr/>
          </p:nvSpPr>
          <p:spPr bwMode="auto">
            <a:xfrm>
              <a:off x="2505" y="2454"/>
              <a:ext cx="38" cy="7"/>
            </a:xfrm>
            <a:custGeom>
              <a:avLst/>
              <a:gdLst/>
              <a:ahLst/>
              <a:cxnLst>
                <a:cxn ang="0">
                  <a:pos x="37" y="6"/>
                </a:cxn>
                <a:cxn ang="0">
                  <a:pos x="25" y="3"/>
                </a:cxn>
                <a:cxn ang="0">
                  <a:pos x="12" y="1"/>
                </a:cxn>
                <a:cxn ang="0">
                  <a:pos x="0" y="0"/>
                </a:cxn>
              </a:cxnLst>
              <a:rect l="0" t="0" r="r" b="b"/>
              <a:pathLst>
                <a:path w="38" h="7">
                  <a:moveTo>
                    <a:pt x="37" y="6"/>
                  </a:moveTo>
                  <a:lnTo>
                    <a:pt x="25" y="3"/>
                  </a:lnTo>
                  <a:lnTo>
                    <a:pt x="12"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33" name="Freeform 377"/>
            <p:cNvSpPr>
              <a:spLocks/>
            </p:cNvSpPr>
            <p:nvPr/>
          </p:nvSpPr>
          <p:spPr bwMode="auto">
            <a:xfrm>
              <a:off x="2452" y="2451"/>
              <a:ext cx="54" cy="4"/>
            </a:xfrm>
            <a:custGeom>
              <a:avLst/>
              <a:gdLst/>
              <a:ahLst/>
              <a:cxnLst>
                <a:cxn ang="0">
                  <a:pos x="53" y="3"/>
                </a:cxn>
                <a:cxn ang="0">
                  <a:pos x="35" y="1"/>
                </a:cxn>
                <a:cxn ang="0">
                  <a:pos x="18" y="1"/>
                </a:cxn>
                <a:cxn ang="0">
                  <a:pos x="0" y="0"/>
                </a:cxn>
              </a:cxnLst>
              <a:rect l="0" t="0" r="r" b="b"/>
              <a:pathLst>
                <a:path w="54" h="4">
                  <a:moveTo>
                    <a:pt x="53" y="3"/>
                  </a:moveTo>
                  <a:lnTo>
                    <a:pt x="35" y="1"/>
                  </a:lnTo>
                  <a:lnTo>
                    <a:pt x="18"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34" name="Freeform 378"/>
            <p:cNvSpPr>
              <a:spLocks/>
            </p:cNvSpPr>
            <p:nvPr/>
          </p:nvSpPr>
          <p:spPr bwMode="auto">
            <a:xfrm>
              <a:off x="2399" y="2451"/>
              <a:ext cx="54" cy="4"/>
            </a:xfrm>
            <a:custGeom>
              <a:avLst/>
              <a:gdLst/>
              <a:ahLst/>
              <a:cxnLst>
                <a:cxn ang="0">
                  <a:pos x="53" y="0"/>
                </a:cxn>
                <a:cxn ang="0">
                  <a:pos x="36" y="1"/>
                </a:cxn>
                <a:cxn ang="0">
                  <a:pos x="18" y="1"/>
                </a:cxn>
                <a:cxn ang="0">
                  <a:pos x="0" y="3"/>
                </a:cxn>
              </a:cxnLst>
              <a:rect l="0" t="0" r="r" b="b"/>
              <a:pathLst>
                <a:path w="54" h="4">
                  <a:moveTo>
                    <a:pt x="53" y="0"/>
                  </a:moveTo>
                  <a:lnTo>
                    <a:pt x="36" y="1"/>
                  </a:lnTo>
                  <a:lnTo>
                    <a:pt x="18" y="1"/>
                  </a:lnTo>
                  <a:lnTo>
                    <a:pt x="0" y="3"/>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35" name="Freeform 379"/>
            <p:cNvSpPr>
              <a:spLocks/>
            </p:cNvSpPr>
            <p:nvPr/>
          </p:nvSpPr>
          <p:spPr bwMode="auto">
            <a:xfrm>
              <a:off x="2362" y="2454"/>
              <a:ext cx="38" cy="7"/>
            </a:xfrm>
            <a:custGeom>
              <a:avLst/>
              <a:gdLst/>
              <a:ahLst/>
              <a:cxnLst>
                <a:cxn ang="0">
                  <a:pos x="37" y="0"/>
                </a:cxn>
                <a:cxn ang="0">
                  <a:pos x="25" y="1"/>
                </a:cxn>
                <a:cxn ang="0">
                  <a:pos x="12" y="3"/>
                </a:cxn>
                <a:cxn ang="0">
                  <a:pos x="0" y="6"/>
                </a:cxn>
              </a:cxnLst>
              <a:rect l="0" t="0" r="r" b="b"/>
              <a:pathLst>
                <a:path w="38" h="7">
                  <a:moveTo>
                    <a:pt x="37" y="0"/>
                  </a:moveTo>
                  <a:lnTo>
                    <a:pt x="25" y="1"/>
                  </a:lnTo>
                  <a:lnTo>
                    <a:pt x="12" y="3"/>
                  </a:lnTo>
                  <a:lnTo>
                    <a:pt x="0" y="6"/>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36" name="Freeform 380"/>
            <p:cNvSpPr>
              <a:spLocks/>
            </p:cNvSpPr>
            <p:nvPr/>
          </p:nvSpPr>
          <p:spPr bwMode="auto">
            <a:xfrm>
              <a:off x="2329" y="2460"/>
              <a:ext cx="34" cy="13"/>
            </a:xfrm>
            <a:custGeom>
              <a:avLst/>
              <a:gdLst/>
              <a:ahLst/>
              <a:cxnLst>
                <a:cxn ang="0">
                  <a:pos x="33" y="0"/>
                </a:cxn>
                <a:cxn ang="0">
                  <a:pos x="26" y="1"/>
                </a:cxn>
                <a:cxn ang="0">
                  <a:pos x="19" y="3"/>
                </a:cxn>
                <a:cxn ang="0">
                  <a:pos x="13" y="6"/>
                </a:cxn>
                <a:cxn ang="0">
                  <a:pos x="6" y="9"/>
                </a:cxn>
                <a:cxn ang="0">
                  <a:pos x="0" y="12"/>
                </a:cxn>
              </a:cxnLst>
              <a:rect l="0" t="0" r="r" b="b"/>
              <a:pathLst>
                <a:path w="34" h="13">
                  <a:moveTo>
                    <a:pt x="33" y="0"/>
                  </a:moveTo>
                  <a:lnTo>
                    <a:pt x="26" y="1"/>
                  </a:lnTo>
                  <a:lnTo>
                    <a:pt x="19" y="3"/>
                  </a:lnTo>
                  <a:lnTo>
                    <a:pt x="13" y="6"/>
                  </a:lnTo>
                  <a:lnTo>
                    <a:pt x="6" y="9"/>
                  </a:lnTo>
                  <a:lnTo>
                    <a:pt x="0" y="1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37" name="Freeform 381"/>
            <p:cNvSpPr>
              <a:spLocks/>
            </p:cNvSpPr>
            <p:nvPr/>
          </p:nvSpPr>
          <p:spPr bwMode="auto">
            <a:xfrm>
              <a:off x="2325" y="2472"/>
              <a:ext cx="5" cy="8"/>
            </a:xfrm>
            <a:custGeom>
              <a:avLst/>
              <a:gdLst/>
              <a:ahLst/>
              <a:cxnLst>
                <a:cxn ang="0">
                  <a:pos x="4" y="0"/>
                </a:cxn>
                <a:cxn ang="0">
                  <a:pos x="3" y="1"/>
                </a:cxn>
                <a:cxn ang="0">
                  <a:pos x="1" y="2"/>
                </a:cxn>
                <a:cxn ang="0">
                  <a:pos x="0" y="4"/>
                </a:cxn>
                <a:cxn ang="0">
                  <a:pos x="0" y="6"/>
                </a:cxn>
                <a:cxn ang="0">
                  <a:pos x="0" y="7"/>
                </a:cxn>
              </a:cxnLst>
              <a:rect l="0" t="0" r="r" b="b"/>
              <a:pathLst>
                <a:path w="5" h="8">
                  <a:moveTo>
                    <a:pt x="4" y="0"/>
                  </a:moveTo>
                  <a:lnTo>
                    <a:pt x="3" y="1"/>
                  </a:lnTo>
                  <a:lnTo>
                    <a:pt x="1" y="2"/>
                  </a:lnTo>
                  <a:lnTo>
                    <a:pt x="0" y="4"/>
                  </a:lnTo>
                  <a:lnTo>
                    <a:pt x="0" y="6"/>
                  </a:lnTo>
                  <a:lnTo>
                    <a:pt x="0" y="7"/>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38" name="Freeform 382"/>
            <p:cNvSpPr>
              <a:spLocks/>
            </p:cNvSpPr>
            <p:nvPr/>
          </p:nvSpPr>
          <p:spPr bwMode="auto">
            <a:xfrm>
              <a:off x="2421" y="2484"/>
              <a:ext cx="118" cy="24"/>
            </a:xfrm>
            <a:custGeom>
              <a:avLst/>
              <a:gdLst/>
              <a:ahLst/>
              <a:cxnLst>
                <a:cxn ang="0">
                  <a:pos x="0" y="23"/>
                </a:cxn>
                <a:cxn ang="0">
                  <a:pos x="10" y="23"/>
                </a:cxn>
                <a:cxn ang="0">
                  <a:pos x="20" y="23"/>
                </a:cxn>
                <a:cxn ang="0">
                  <a:pos x="30" y="23"/>
                </a:cxn>
                <a:cxn ang="0">
                  <a:pos x="40" y="22"/>
                </a:cxn>
                <a:cxn ang="0">
                  <a:pos x="50" y="21"/>
                </a:cxn>
                <a:cxn ang="0">
                  <a:pos x="60" y="19"/>
                </a:cxn>
                <a:cxn ang="0">
                  <a:pos x="70" y="17"/>
                </a:cxn>
                <a:cxn ang="0">
                  <a:pos x="80" y="14"/>
                </a:cxn>
                <a:cxn ang="0">
                  <a:pos x="89" y="11"/>
                </a:cxn>
                <a:cxn ang="0">
                  <a:pos x="99" y="8"/>
                </a:cxn>
                <a:cxn ang="0">
                  <a:pos x="108" y="4"/>
                </a:cxn>
                <a:cxn ang="0">
                  <a:pos x="117" y="0"/>
                </a:cxn>
              </a:cxnLst>
              <a:rect l="0" t="0" r="r" b="b"/>
              <a:pathLst>
                <a:path w="118" h="24">
                  <a:moveTo>
                    <a:pt x="0" y="23"/>
                  </a:moveTo>
                  <a:lnTo>
                    <a:pt x="10" y="23"/>
                  </a:lnTo>
                  <a:lnTo>
                    <a:pt x="20" y="23"/>
                  </a:lnTo>
                  <a:lnTo>
                    <a:pt x="30" y="23"/>
                  </a:lnTo>
                  <a:lnTo>
                    <a:pt x="40" y="22"/>
                  </a:lnTo>
                  <a:lnTo>
                    <a:pt x="50" y="21"/>
                  </a:lnTo>
                  <a:lnTo>
                    <a:pt x="60" y="19"/>
                  </a:lnTo>
                  <a:lnTo>
                    <a:pt x="70" y="17"/>
                  </a:lnTo>
                  <a:lnTo>
                    <a:pt x="80" y="14"/>
                  </a:lnTo>
                  <a:lnTo>
                    <a:pt x="89" y="11"/>
                  </a:lnTo>
                  <a:lnTo>
                    <a:pt x="99" y="8"/>
                  </a:lnTo>
                  <a:lnTo>
                    <a:pt x="108" y="4"/>
                  </a:lnTo>
                  <a:lnTo>
                    <a:pt x="117"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39" name="Freeform 383"/>
            <p:cNvSpPr>
              <a:spLocks/>
            </p:cNvSpPr>
            <p:nvPr/>
          </p:nvSpPr>
          <p:spPr bwMode="auto">
            <a:xfrm>
              <a:off x="2543" y="2417"/>
              <a:ext cx="27" cy="42"/>
            </a:xfrm>
            <a:custGeom>
              <a:avLst/>
              <a:gdLst/>
              <a:ahLst/>
              <a:cxnLst>
                <a:cxn ang="0">
                  <a:pos x="23" y="41"/>
                </a:cxn>
                <a:cxn ang="0">
                  <a:pos x="24" y="37"/>
                </a:cxn>
                <a:cxn ang="0">
                  <a:pos x="25" y="34"/>
                </a:cxn>
                <a:cxn ang="0">
                  <a:pos x="26" y="30"/>
                </a:cxn>
                <a:cxn ang="0">
                  <a:pos x="26" y="26"/>
                </a:cxn>
                <a:cxn ang="0">
                  <a:pos x="25" y="23"/>
                </a:cxn>
                <a:cxn ang="0">
                  <a:pos x="24" y="19"/>
                </a:cxn>
                <a:cxn ang="0">
                  <a:pos x="23" y="16"/>
                </a:cxn>
                <a:cxn ang="0">
                  <a:pos x="21" y="13"/>
                </a:cxn>
                <a:cxn ang="0">
                  <a:pos x="18" y="10"/>
                </a:cxn>
                <a:cxn ang="0">
                  <a:pos x="16" y="7"/>
                </a:cxn>
                <a:cxn ang="0">
                  <a:pos x="13" y="5"/>
                </a:cxn>
                <a:cxn ang="0">
                  <a:pos x="10" y="3"/>
                </a:cxn>
                <a:cxn ang="0">
                  <a:pos x="7" y="2"/>
                </a:cxn>
                <a:cxn ang="0">
                  <a:pos x="3" y="1"/>
                </a:cxn>
                <a:cxn ang="0">
                  <a:pos x="0" y="0"/>
                </a:cxn>
              </a:cxnLst>
              <a:rect l="0" t="0" r="r" b="b"/>
              <a:pathLst>
                <a:path w="27" h="42">
                  <a:moveTo>
                    <a:pt x="23" y="41"/>
                  </a:moveTo>
                  <a:lnTo>
                    <a:pt x="24" y="37"/>
                  </a:lnTo>
                  <a:lnTo>
                    <a:pt x="25" y="34"/>
                  </a:lnTo>
                  <a:lnTo>
                    <a:pt x="26" y="30"/>
                  </a:lnTo>
                  <a:lnTo>
                    <a:pt x="26" y="26"/>
                  </a:lnTo>
                  <a:lnTo>
                    <a:pt x="25" y="23"/>
                  </a:lnTo>
                  <a:lnTo>
                    <a:pt x="24" y="19"/>
                  </a:lnTo>
                  <a:lnTo>
                    <a:pt x="23" y="16"/>
                  </a:lnTo>
                  <a:lnTo>
                    <a:pt x="21" y="13"/>
                  </a:lnTo>
                  <a:lnTo>
                    <a:pt x="18" y="10"/>
                  </a:lnTo>
                  <a:lnTo>
                    <a:pt x="16" y="7"/>
                  </a:lnTo>
                  <a:lnTo>
                    <a:pt x="13" y="5"/>
                  </a:lnTo>
                  <a:lnTo>
                    <a:pt x="10" y="3"/>
                  </a:lnTo>
                  <a:lnTo>
                    <a:pt x="7" y="2"/>
                  </a:lnTo>
                  <a:lnTo>
                    <a:pt x="3"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40" name="Freeform 384"/>
            <p:cNvSpPr>
              <a:spLocks/>
            </p:cNvSpPr>
            <p:nvPr/>
          </p:nvSpPr>
          <p:spPr bwMode="auto">
            <a:xfrm>
              <a:off x="2325" y="2437"/>
              <a:ext cx="5" cy="9"/>
            </a:xfrm>
            <a:custGeom>
              <a:avLst/>
              <a:gdLst/>
              <a:ahLst/>
              <a:cxnLst>
                <a:cxn ang="0">
                  <a:pos x="0" y="0"/>
                </a:cxn>
                <a:cxn ang="0">
                  <a:pos x="0" y="2"/>
                </a:cxn>
                <a:cxn ang="0">
                  <a:pos x="0" y="4"/>
                </a:cxn>
                <a:cxn ang="0">
                  <a:pos x="1" y="6"/>
                </a:cxn>
                <a:cxn ang="0">
                  <a:pos x="3" y="7"/>
                </a:cxn>
                <a:cxn ang="0">
                  <a:pos x="4" y="8"/>
                </a:cxn>
              </a:cxnLst>
              <a:rect l="0" t="0" r="r" b="b"/>
              <a:pathLst>
                <a:path w="5" h="9">
                  <a:moveTo>
                    <a:pt x="0" y="0"/>
                  </a:moveTo>
                  <a:lnTo>
                    <a:pt x="0" y="2"/>
                  </a:lnTo>
                  <a:lnTo>
                    <a:pt x="0" y="4"/>
                  </a:lnTo>
                  <a:lnTo>
                    <a:pt x="1" y="6"/>
                  </a:lnTo>
                  <a:lnTo>
                    <a:pt x="3" y="7"/>
                  </a:lnTo>
                  <a:lnTo>
                    <a:pt x="4" y="8"/>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41" name="Freeform 385"/>
            <p:cNvSpPr>
              <a:spLocks/>
            </p:cNvSpPr>
            <p:nvPr/>
          </p:nvSpPr>
          <p:spPr bwMode="auto">
            <a:xfrm>
              <a:off x="2329" y="2445"/>
              <a:ext cx="34" cy="13"/>
            </a:xfrm>
            <a:custGeom>
              <a:avLst/>
              <a:gdLst/>
              <a:ahLst/>
              <a:cxnLst>
                <a:cxn ang="0">
                  <a:pos x="0" y="0"/>
                </a:cxn>
                <a:cxn ang="0">
                  <a:pos x="6" y="3"/>
                </a:cxn>
                <a:cxn ang="0">
                  <a:pos x="13" y="6"/>
                </a:cxn>
                <a:cxn ang="0">
                  <a:pos x="19" y="8"/>
                </a:cxn>
                <a:cxn ang="0">
                  <a:pos x="26" y="10"/>
                </a:cxn>
                <a:cxn ang="0">
                  <a:pos x="33" y="12"/>
                </a:cxn>
              </a:cxnLst>
              <a:rect l="0" t="0" r="r" b="b"/>
              <a:pathLst>
                <a:path w="34" h="13">
                  <a:moveTo>
                    <a:pt x="0" y="0"/>
                  </a:moveTo>
                  <a:lnTo>
                    <a:pt x="6" y="3"/>
                  </a:lnTo>
                  <a:lnTo>
                    <a:pt x="13" y="6"/>
                  </a:lnTo>
                  <a:lnTo>
                    <a:pt x="19" y="8"/>
                  </a:lnTo>
                  <a:lnTo>
                    <a:pt x="26" y="10"/>
                  </a:lnTo>
                  <a:lnTo>
                    <a:pt x="33" y="1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42" name="Freeform 386"/>
            <p:cNvSpPr>
              <a:spLocks/>
            </p:cNvSpPr>
            <p:nvPr/>
          </p:nvSpPr>
          <p:spPr bwMode="auto">
            <a:xfrm>
              <a:off x="2362" y="2457"/>
              <a:ext cx="38" cy="7"/>
            </a:xfrm>
            <a:custGeom>
              <a:avLst/>
              <a:gdLst/>
              <a:ahLst/>
              <a:cxnLst>
                <a:cxn ang="0">
                  <a:pos x="0" y="0"/>
                </a:cxn>
                <a:cxn ang="0">
                  <a:pos x="12" y="3"/>
                </a:cxn>
                <a:cxn ang="0">
                  <a:pos x="25" y="4"/>
                </a:cxn>
                <a:cxn ang="0">
                  <a:pos x="37" y="6"/>
                </a:cxn>
              </a:cxnLst>
              <a:rect l="0" t="0" r="r" b="b"/>
              <a:pathLst>
                <a:path w="38" h="7">
                  <a:moveTo>
                    <a:pt x="0" y="0"/>
                  </a:moveTo>
                  <a:lnTo>
                    <a:pt x="12" y="3"/>
                  </a:lnTo>
                  <a:lnTo>
                    <a:pt x="25" y="4"/>
                  </a:lnTo>
                  <a:lnTo>
                    <a:pt x="37" y="6"/>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43" name="Freeform 387"/>
            <p:cNvSpPr>
              <a:spLocks/>
            </p:cNvSpPr>
            <p:nvPr/>
          </p:nvSpPr>
          <p:spPr bwMode="auto">
            <a:xfrm>
              <a:off x="2399" y="2463"/>
              <a:ext cx="23" cy="3"/>
            </a:xfrm>
            <a:custGeom>
              <a:avLst/>
              <a:gdLst/>
              <a:ahLst/>
              <a:cxnLst>
                <a:cxn ang="0">
                  <a:pos x="0" y="0"/>
                </a:cxn>
                <a:cxn ang="0">
                  <a:pos x="11" y="1"/>
                </a:cxn>
                <a:cxn ang="0">
                  <a:pos x="22" y="2"/>
                </a:cxn>
              </a:cxnLst>
              <a:rect l="0" t="0" r="r" b="b"/>
              <a:pathLst>
                <a:path w="23" h="3">
                  <a:moveTo>
                    <a:pt x="0" y="0"/>
                  </a:moveTo>
                  <a:lnTo>
                    <a:pt x="11" y="1"/>
                  </a:lnTo>
                  <a:lnTo>
                    <a:pt x="22" y="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44" name="Freeform 388"/>
            <p:cNvSpPr>
              <a:spLocks/>
            </p:cNvSpPr>
            <p:nvPr/>
          </p:nvSpPr>
          <p:spPr bwMode="auto">
            <a:xfrm>
              <a:off x="2538" y="2415"/>
              <a:ext cx="29" cy="28"/>
            </a:xfrm>
            <a:custGeom>
              <a:avLst/>
              <a:gdLst/>
              <a:ahLst/>
              <a:cxnLst>
                <a:cxn ang="0">
                  <a:pos x="0" y="27"/>
                </a:cxn>
                <a:cxn ang="0">
                  <a:pos x="6" y="22"/>
                </a:cxn>
                <a:cxn ang="0">
                  <a:pos x="12" y="17"/>
                </a:cxn>
                <a:cxn ang="0">
                  <a:pos x="18" y="12"/>
                </a:cxn>
                <a:cxn ang="0">
                  <a:pos x="23" y="6"/>
                </a:cxn>
                <a:cxn ang="0">
                  <a:pos x="28" y="0"/>
                </a:cxn>
              </a:cxnLst>
              <a:rect l="0" t="0" r="r" b="b"/>
              <a:pathLst>
                <a:path w="29" h="28">
                  <a:moveTo>
                    <a:pt x="0" y="27"/>
                  </a:moveTo>
                  <a:lnTo>
                    <a:pt x="6" y="22"/>
                  </a:lnTo>
                  <a:lnTo>
                    <a:pt x="12" y="17"/>
                  </a:lnTo>
                  <a:lnTo>
                    <a:pt x="18" y="12"/>
                  </a:lnTo>
                  <a:lnTo>
                    <a:pt x="23" y="6"/>
                  </a:lnTo>
                  <a:lnTo>
                    <a:pt x="28"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45" name="Freeform 389"/>
            <p:cNvSpPr>
              <a:spLocks/>
            </p:cNvSpPr>
            <p:nvPr/>
          </p:nvSpPr>
          <p:spPr bwMode="auto">
            <a:xfrm>
              <a:off x="2542" y="2417"/>
              <a:ext cx="9" cy="3"/>
            </a:xfrm>
            <a:custGeom>
              <a:avLst/>
              <a:gdLst/>
              <a:ahLst/>
              <a:cxnLst>
                <a:cxn ang="0">
                  <a:pos x="8" y="2"/>
                </a:cxn>
                <a:cxn ang="0">
                  <a:pos x="4" y="1"/>
                </a:cxn>
                <a:cxn ang="0">
                  <a:pos x="0" y="0"/>
                </a:cxn>
              </a:cxnLst>
              <a:rect l="0" t="0" r="r" b="b"/>
              <a:pathLst>
                <a:path w="9" h="3">
                  <a:moveTo>
                    <a:pt x="8" y="2"/>
                  </a:moveTo>
                  <a:lnTo>
                    <a:pt x="4"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46" name="Freeform 390"/>
            <p:cNvSpPr>
              <a:spLocks/>
            </p:cNvSpPr>
            <p:nvPr/>
          </p:nvSpPr>
          <p:spPr bwMode="auto">
            <a:xfrm>
              <a:off x="2505" y="2411"/>
              <a:ext cx="38" cy="7"/>
            </a:xfrm>
            <a:custGeom>
              <a:avLst/>
              <a:gdLst/>
              <a:ahLst/>
              <a:cxnLst>
                <a:cxn ang="0">
                  <a:pos x="37" y="6"/>
                </a:cxn>
                <a:cxn ang="0">
                  <a:pos x="25" y="4"/>
                </a:cxn>
                <a:cxn ang="0">
                  <a:pos x="12" y="2"/>
                </a:cxn>
                <a:cxn ang="0">
                  <a:pos x="0" y="0"/>
                </a:cxn>
              </a:cxnLst>
              <a:rect l="0" t="0" r="r" b="b"/>
              <a:pathLst>
                <a:path w="38" h="7">
                  <a:moveTo>
                    <a:pt x="37" y="6"/>
                  </a:moveTo>
                  <a:lnTo>
                    <a:pt x="25" y="4"/>
                  </a:lnTo>
                  <a:lnTo>
                    <a:pt x="12" y="2"/>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47" name="Freeform 391"/>
            <p:cNvSpPr>
              <a:spLocks/>
            </p:cNvSpPr>
            <p:nvPr/>
          </p:nvSpPr>
          <p:spPr bwMode="auto">
            <a:xfrm>
              <a:off x="2452" y="2409"/>
              <a:ext cx="54" cy="3"/>
            </a:xfrm>
            <a:custGeom>
              <a:avLst/>
              <a:gdLst/>
              <a:ahLst/>
              <a:cxnLst>
                <a:cxn ang="0">
                  <a:pos x="53" y="2"/>
                </a:cxn>
                <a:cxn ang="0">
                  <a:pos x="35" y="1"/>
                </a:cxn>
                <a:cxn ang="0">
                  <a:pos x="18" y="0"/>
                </a:cxn>
                <a:cxn ang="0">
                  <a:pos x="0" y="0"/>
                </a:cxn>
              </a:cxnLst>
              <a:rect l="0" t="0" r="r" b="b"/>
              <a:pathLst>
                <a:path w="54" h="3">
                  <a:moveTo>
                    <a:pt x="53" y="2"/>
                  </a:moveTo>
                  <a:lnTo>
                    <a:pt x="35" y="1"/>
                  </a:lnTo>
                  <a:lnTo>
                    <a:pt x="18" y="0"/>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48" name="Freeform 392"/>
            <p:cNvSpPr>
              <a:spLocks/>
            </p:cNvSpPr>
            <p:nvPr/>
          </p:nvSpPr>
          <p:spPr bwMode="auto">
            <a:xfrm>
              <a:off x="2399" y="2409"/>
              <a:ext cx="54" cy="3"/>
            </a:xfrm>
            <a:custGeom>
              <a:avLst/>
              <a:gdLst/>
              <a:ahLst/>
              <a:cxnLst>
                <a:cxn ang="0">
                  <a:pos x="53" y="0"/>
                </a:cxn>
                <a:cxn ang="0">
                  <a:pos x="36" y="0"/>
                </a:cxn>
                <a:cxn ang="0">
                  <a:pos x="18" y="1"/>
                </a:cxn>
                <a:cxn ang="0">
                  <a:pos x="0" y="2"/>
                </a:cxn>
              </a:cxnLst>
              <a:rect l="0" t="0" r="r" b="b"/>
              <a:pathLst>
                <a:path w="54" h="3">
                  <a:moveTo>
                    <a:pt x="53" y="0"/>
                  </a:moveTo>
                  <a:lnTo>
                    <a:pt x="36" y="0"/>
                  </a:lnTo>
                  <a:lnTo>
                    <a:pt x="18" y="1"/>
                  </a:lnTo>
                  <a:lnTo>
                    <a:pt x="0" y="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49" name="Freeform 393"/>
            <p:cNvSpPr>
              <a:spLocks/>
            </p:cNvSpPr>
            <p:nvPr/>
          </p:nvSpPr>
          <p:spPr bwMode="auto">
            <a:xfrm>
              <a:off x="2362" y="2411"/>
              <a:ext cx="38" cy="7"/>
            </a:xfrm>
            <a:custGeom>
              <a:avLst/>
              <a:gdLst/>
              <a:ahLst/>
              <a:cxnLst>
                <a:cxn ang="0">
                  <a:pos x="37" y="0"/>
                </a:cxn>
                <a:cxn ang="0">
                  <a:pos x="25" y="2"/>
                </a:cxn>
                <a:cxn ang="0">
                  <a:pos x="12" y="4"/>
                </a:cxn>
                <a:cxn ang="0">
                  <a:pos x="0" y="6"/>
                </a:cxn>
              </a:cxnLst>
              <a:rect l="0" t="0" r="r" b="b"/>
              <a:pathLst>
                <a:path w="38" h="7">
                  <a:moveTo>
                    <a:pt x="37" y="0"/>
                  </a:moveTo>
                  <a:lnTo>
                    <a:pt x="25" y="2"/>
                  </a:lnTo>
                  <a:lnTo>
                    <a:pt x="12" y="4"/>
                  </a:lnTo>
                  <a:lnTo>
                    <a:pt x="0" y="6"/>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50" name="Freeform 394"/>
            <p:cNvSpPr>
              <a:spLocks/>
            </p:cNvSpPr>
            <p:nvPr/>
          </p:nvSpPr>
          <p:spPr bwMode="auto">
            <a:xfrm>
              <a:off x="2329" y="2417"/>
              <a:ext cx="34" cy="13"/>
            </a:xfrm>
            <a:custGeom>
              <a:avLst/>
              <a:gdLst/>
              <a:ahLst/>
              <a:cxnLst>
                <a:cxn ang="0">
                  <a:pos x="33" y="0"/>
                </a:cxn>
                <a:cxn ang="0">
                  <a:pos x="26" y="2"/>
                </a:cxn>
                <a:cxn ang="0">
                  <a:pos x="19" y="4"/>
                </a:cxn>
                <a:cxn ang="0">
                  <a:pos x="13" y="6"/>
                </a:cxn>
                <a:cxn ang="0">
                  <a:pos x="6" y="9"/>
                </a:cxn>
                <a:cxn ang="0">
                  <a:pos x="0" y="12"/>
                </a:cxn>
              </a:cxnLst>
              <a:rect l="0" t="0" r="r" b="b"/>
              <a:pathLst>
                <a:path w="34" h="13">
                  <a:moveTo>
                    <a:pt x="33" y="0"/>
                  </a:moveTo>
                  <a:lnTo>
                    <a:pt x="26" y="2"/>
                  </a:lnTo>
                  <a:lnTo>
                    <a:pt x="19" y="4"/>
                  </a:lnTo>
                  <a:lnTo>
                    <a:pt x="13" y="6"/>
                  </a:lnTo>
                  <a:lnTo>
                    <a:pt x="6" y="9"/>
                  </a:lnTo>
                  <a:lnTo>
                    <a:pt x="0" y="1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51" name="Freeform 395"/>
            <p:cNvSpPr>
              <a:spLocks/>
            </p:cNvSpPr>
            <p:nvPr/>
          </p:nvSpPr>
          <p:spPr bwMode="auto">
            <a:xfrm>
              <a:off x="2325" y="2429"/>
              <a:ext cx="5" cy="9"/>
            </a:xfrm>
            <a:custGeom>
              <a:avLst/>
              <a:gdLst/>
              <a:ahLst/>
              <a:cxnLst>
                <a:cxn ang="0">
                  <a:pos x="4" y="0"/>
                </a:cxn>
                <a:cxn ang="0">
                  <a:pos x="3" y="1"/>
                </a:cxn>
                <a:cxn ang="0">
                  <a:pos x="1" y="3"/>
                </a:cxn>
                <a:cxn ang="0">
                  <a:pos x="0" y="4"/>
                </a:cxn>
                <a:cxn ang="0">
                  <a:pos x="0" y="6"/>
                </a:cxn>
                <a:cxn ang="0">
                  <a:pos x="0" y="8"/>
                </a:cxn>
              </a:cxnLst>
              <a:rect l="0" t="0" r="r" b="b"/>
              <a:pathLst>
                <a:path w="5" h="9">
                  <a:moveTo>
                    <a:pt x="4" y="0"/>
                  </a:moveTo>
                  <a:lnTo>
                    <a:pt x="3" y="1"/>
                  </a:lnTo>
                  <a:lnTo>
                    <a:pt x="1" y="3"/>
                  </a:lnTo>
                  <a:lnTo>
                    <a:pt x="0" y="4"/>
                  </a:lnTo>
                  <a:lnTo>
                    <a:pt x="0" y="6"/>
                  </a:lnTo>
                  <a:lnTo>
                    <a:pt x="0" y="8"/>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52" name="Freeform 396"/>
            <p:cNvSpPr>
              <a:spLocks/>
            </p:cNvSpPr>
            <p:nvPr/>
          </p:nvSpPr>
          <p:spPr bwMode="auto">
            <a:xfrm>
              <a:off x="2421" y="2442"/>
              <a:ext cx="118" cy="24"/>
            </a:xfrm>
            <a:custGeom>
              <a:avLst/>
              <a:gdLst/>
              <a:ahLst/>
              <a:cxnLst>
                <a:cxn ang="0">
                  <a:pos x="0" y="22"/>
                </a:cxn>
                <a:cxn ang="0">
                  <a:pos x="10" y="23"/>
                </a:cxn>
                <a:cxn ang="0">
                  <a:pos x="20" y="23"/>
                </a:cxn>
                <a:cxn ang="0">
                  <a:pos x="30" y="23"/>
                </a:cxn>
                <a:cxn ang="0">
                  <a:pos x="40" y="22"/>
                </a:cxn>
                <a:cxn ang="0">
                  <a:pos x="50" y="21"/>
                </a:cxn>
                <a:cxn ang="0">
                  <a:pos x="60" y="19"/>
                </a:cxn>
                <a:cxn ang="0">
                  <a:pos x="70" y="17"/>
                </a:cxn>
                <a:cxn ang="0">
                  <a:pos x="80" y="14"/>
                </a:cxn>
                <a:cxn ang="0">
                  <a:pos x="89" y="11"/>
                </a:cxn>
                <a:cxn ang="0">
                  <a:pos x="99" y="8"/>
                </a:cxn>
                <a:cxn ang="0">
                  <a:pos x="108" y="4"/>
                </a:cxn>
                <a:cxn ang="0">
                  <a:pos x="117" y="0"/>
                </a:cxn>
              </a:cxnLst>
              <a:rect l="0" t="0" r="r" b="b"/>
              <a:pathLst>
                <a:path w="118" h="24">
                  <a:moveTo>
                    <a:pt x="0" y="22"/>
                  </a:moveTo>
                  <a:lnTo>
                    <a:pt x="10" y="23"/>
                  </a:lnTo>
                  <a:lnTo>
                    <a:pt x="20" y="23"/>
                  </a:lnTo>
                  <a:lnTo>
                    <a:pt x="30" y="23"/>
                  </a:lnTo>
                  <a:lnTo>
                    <a:pt x="40" y="22"/>
                  </a:lnTo>
                  <a:lnTo>
                    <a:pt x="50" y="21"/>
                  </a:lnTo>
                  <a:lnTo>
                    <a:pt x="60" y="19"/>
                  </a:lnTo>
                  <a:lnTo>
                    <a:pt x="70" y="17"/>
                  </a:lnTo>
                  <a:lnTo>
                    <a:pt x="80" y="14"/>
                  </a:lnTo>
                  <a:lnTo>
                    <a:pt x="89" y="11"/>
                  </a:lnTo>
                  <a:lnTo>
                    <a:pt x="99" y="8"/>
                  </a:lnTo>
                  <a:lnTo>
                    <a:pt x="108" y="4"/>
                  </a:lnTo>
                  <a:lnTo>
                    <a:pt x="117"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53" name="Freeform 397"/>
            <p:cNvSpPr>
              <a:spLocks/>
            </p:cNvSpPr>
            <p:nvPr/>
          </p:nvSpPr>
          <p:spPr bwMode="auto">
            <a:xfrm>
              <a:off x="2543" y="2375"/>
              <a:ext cx="27" cy="41"/>
            </a:xfrm>
            <a:custGeom>
              <a:avLst/>
              <a:gdLst/>
              <a:ahLst/>
              <a:cxnLst>
                <a:cxn ang="0">
                  <a:pos x="23" y="40"/>
                </a:cxn>
                <a:cxn ang="0">
                  <a:pos x="24" y="37"/>
                </a:cxn>
                <a:cxn ang="0">
                  <a:pos x="25" y="33"/>
                </a:cxn>
                <a:cxn ang="0">
                  <a:pos x="26" y="30"/>
                </a:cxn>
                <a:cxn ang="0">
                  <a:pos x="26" y="26"/>
                </a:cxn>
                <a:cxn ang="0">
                  <a:pos x="25" y="22"/>
                </a:cxn>
                <a:cxn ang="0">
                  <a:pos x="24" y="19"/>
                </a:cxn>
                <a:cxn ang="0">
                  <a:pos x="23" y="16"/>
                </a:cxn>
                <a:cxn ang="0">
                  <a:pos x="21" y="13"/>
                </a:cxn>
                <a:cxn ang="0">
                  <a:pos x="18" y="10"/>
                </a:cxn>
                <a:cxn ang="0">
                  <a:pos x="16" y="7"/>
                </a:cxn>
                <a:cxn ang="0">
                  <a:pos x="13" y="5"/>
                </a:cxn>
                <a:cxn ang="0">
                  <a:pos x="10" y="3"/>
                </a:cxn>
                <a:cxn ang="0">
                  <a:pos x="7" y="1"/>
                </a:cxn>
                <a:cxn ang="0">
                  <a:pos x="3" y="0"/>
                </a:cxn>
                <a:cxn ang="0">
                  <a:pos x="0" y="0"/>
                </a:cxn>
              </a:cxnLst>
              <a:rect l="0" t="0" r="r" b="b"/>
              <a:pathLst>
                <a:path w="27" h="41">
                  <a:moveTo>
                    <a:pt x="23" y="40"/>
                  </a:moveTo>
                  <a:lnTo>
                    <a:pt x="24" y="37"/>
                  </a:lnTo>
                  <a:lnTo>
                    <a:pt x="25" y="33"/>
                  </a:lnTo>
                  <a:lnTo>
                    <a:pt x="26" y="30"/>
                  </a:lnTo>
                  <a:lnTo>
                    <a:pt x="26" y="26"/>
                  </a:lnTo>
                  <a:lnTo>
                    <a:pt x="25" y="22"/>
                  </a:lnTo>
                  <a:lnTo>
                    <a:pt x="24" y="19"/>
                  </a:lnTo>
                  <a:lnTo>
                    <a:pt x="23" y="16"/>
                  </a:lnTo>
                  <a:lnTo>
                    <a:pt x="21" y="13"/>
                  </a:lnTo>
                  <a:lnTo>
                    <a:pt x="18" y="10"/>
                  </a:lnTo>
                  <a:lnTo>
                    <a:pt x="16" y="7"/>
                  </a:lnTo>
                  <a:lnTo>
                    <a:pt x="13" y="5"/>
                  </a:lnTo>
                  <a:lnTo>
                    <a:pt x="10" y="3"/>
                  </a:lnTo>
                  <a:lnTo>
                    <a:pt x="7" y="1"/>
                  </a:lnTo>
                  <a:lnTo>
                    <a:pt x="3" y="0"/>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54" name="Freeform 398"/>
            <p:cNvSpPr>
              <a:spLocks/>
            </p:cNvSpPr>
            <p:nvPr/>
          </p:nvSpPr>
          <p:spPr bwMode="auto">
            <a:xfrm>
              <a:off x="2325" y="2395"/>
              <a:ext cx="5" cy="9"/>
            </a:xfrm>
            <a:custGeom>
              <a:avLst/>
              <a:gdLst/>
              <a:ahLst/>
              <a:cxnLst>
                <a:cxn ang="0">
                  <a:pos x="0" y="0"/>
                </a:cxn>
                <a:cxn ang="0">
                  <a:pos x="0" y="2"/>
                </a:cxn>
                <a:cxn ang="0">
                  <a:pos x="0" y="4"/>
                </a:cxn>
                <a:cxn ang="0">
                  <a:pos x="1" y="5"/>
                </a:cxn>
                <a:cxn ang="0">
                  <a:pos x="3" y="6"/>
                </a:cxn>
                <a:cxn ang="0">
                  <a:pos x="4" y="8"/>
                </a:cxn>
              </a:cxnLst>
              <a:rect l="0" t="0" r="r" b="b"/>
              <a:pathLst>
                <a:path w="5" h="9">
                  <a:moveTo>
                    <a:pt x="0" y="0"/>
                  </a:moveTo>
                  <a:lnTo>
                    <a:pt x="0" y="2"/>
                  </a:lnTo>
                  <a:lnTo>
                    <a:pt x="0" y="4"/>
                  </a:lnTo>
                  <a:lnTo>
                    <a:pt x="1" y="5"/>
                  </a:lnTo>
                  <a:lnTo>
                    <a:pt x="3" y="6"/>
                  </a:lnTo>
                  <a:lnTo>
                    <a:pt x="4" y="8"/>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55" name="Freeform 399"/>
            <p:cNvSpPr>
              <a:spLocks/>
            </p:cNvSpPr>
            <p:nvPr/>
          </p:nvSpPr>
          <p:spPr bwMode="auto">
            <a:xfrm>
              <a:off x="2329" y="2403"/>
              <a:ext cx="34" cy="13"/>
            </a:xfrm>
            <a:custGeom>
              <a:avLst/>
              <a:gdLst/>
              <a:ahLst/>
              <a:cxnLst>
                <a:cxn ang="0">
                  <a:pos x="0" y="0"/>
                </a:cxn>
                <a:cxn ang="0">
                  <a:pos x="6" y="3"/>
                </a:cxn>
                <a:cxn ang="0">
                  <a:pos x="13" y="6"/>
                </a:cxn>
                <a:cxn ang="0">
                  <a:pos x="19" y="8"/>
                </a:cxn>
                <a:cxn ang="0">
                  <a:pos x="26" y="10"/>
                </a:cxn>
                <a:cxn ang="0">
                  <a:pos x="33" y="12"/>
                </a:cxn>
              </a:cxnLst>
              <a:rect l="0" t="0" r="r" b="b"/>
              <a:pathLst>
                <a:path w="34" h="13">
                  <a:moveTo>
                    <a:pt x="0" y="0"/>
                  </a:moveTo>
                  <a:lnTo>
                    <a:pt x="6" y="3"/>
                  </a:lnTo>
                  <a:lnTo>
                    <a:pt x="13" y="6"/>
                  </a:lnTo>
                  <a:lnTo>
                    <a:pt x="19" y="8"/>
                  </a:lnTo>
                  <a:lnTo>
                    <a:pt x="26" y="10"/>
                  </a:lnTo>
                  <a:lnTo>
                    <a:pt x="33" y="1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56" name="Freeform 400"/>
            <p:cNvSpPr>
              <a:spLocks/>
            </p:cNvSpPr>
            <p:nvPr/>
          </p:nvSpPr>
          <p:spPr bwMode="auto">
            <a:xfrm>
              <a:off x="2362" y="2415"/>
              <a:ext cx="38" cy="7"/>
            </a:xfrm>
            <a:custGeom>
              <a:avLst/>
              <a:gdLst/>
              <a:ahLst/>
              <a:cxnLst>
                <a:cxn ang="0">
                  <a:pos x="0" y="0"/>
                </a:cxn>
                <a:cxn ang="0">
                  <a:pos x="12" y="2"/>
                </a:cxn>
                <a:cxn ang="0">
                  <a:pos x="25" y="4"/>
                </a:cxn>
                <a:cxn ang="0">
                  <a:pos x="37" y="6"/>
                </a:cxn>
              </a:cxnLst>
              <a:rect l="0" t="0" r="r" b="b"/>
              <a:pathLst>
                <a:path w="38" h="7">
                  <a:moveTo>
                    <a:pt x="0" y="0"/>
                  </a:moveTo>
                  <a:lnTo>
                    <a:pt x="12" y="2"/>
                  </a:lnTo>
                  <a:lnTo>
                    <a:pt x="25" y="4"/>
                  </a:lnTo>
                  <a:lnTo>
                    <a:pt x="37" y="6"/>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57" name="Freeform 401"/>
            <p:cNvSpPr>
              <a:spLocks/>
            </p:cNvSpPr>
            <p:nvPr/>
          </p:nvSpPr>
          <p:spPr bwMode="auto">
            <a:xfrm>
              <a:off x="2399" y="2420"/>
              <a:ext cx="23" cy="3"/>
            </a:xfrm>
            <a:custGeom>
              <a:avLst/>
              <a:gdLst/>
              <a:ahLst/>
              <a:cxnLst>
                <a:cxn ang="0">
                  <a:pos x="0" y="0"/>
                </a:cxn>
                <a:cxn ang="0">
                  <a:pos x="11" y="1"/>
                </a:cxn>
                <a:cxn ang="0">
                  <a:pos x="22" y="2"/>
                </a:cxn>
              </a:cxnLst>
              <a:rect l="0" t="0" r="r" b="b"/>
              <a:pathLst>
                <a:path w="23" h="3">
                  <a:moveTo>
                    <a:pt x="0" y="0"/>
                  </a:moveTo>
                  <a:lnTo>
                    <a:pt x="11" y="1"/>
                  </a:lnTo>
                  <a:lnTo>
                    <a:pt x="22" y="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58" name="Freeform 402"/>
            <p:cNvSpPr>
              <a:spLocks/>
            </p:cNvSpPr>
            <p:nvPr/>
          </p:nvSpPr>
          <p:spPr bwMode="auto">
            <a:xfrm>
              <a:off x="2543" y="2375"/>
              <a:ext cx="8" cy="3"/>
            </a:xfrm>
            <a:custGeom>
              <a:avLst/>
              <a:gdLst/>
              <a:ahLst/>
              <a:cxnLst>
                <a:cxn ang="0">
                  <a:pos x="7" y="2"/>
                </a:cxn>
                <a:cxn ang="0">
                  <a:pos x="3" y="1"/>
                </a:cxn>
                <a:cxn ang="0">
                  <a:pos x="0" y="0"/>
                </a:cxn>
              </a:cxnLst>
              <a:rect l="0" t="0" r="r" b="b"/>
              <a:pathLst>
                <a:path w="8" h="3">
                  <a:moveTo>
                    <a:pt x="7" y="2"/>
                  </a:moveTo>
                  <a:lnTo>
                    <a:pt x="3"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59" name="Freeform 403"/>
            <p:cNvSpPr>
              <a:spLocks/>
            </p:cNvSpPr>
            <p:nvPr/>
          </p:nvSpPr>
          <p:spPr bwMode="auto">
            <a:xfrm>
              <a:off x="2505" y="2369"/>
              <a:ext cx="38" cy="7"/>
            </a:xfrm>
            <a:custGeom>
              <a:avLst/>
              <a:gdLst/>
              <a:ahLst/>
              <a:cxnLst>
                <a:cxn ang="0">
                  <a:pos x="37" y="6"/>
                </a:cxn>
                <a:cxn ang="0">
                  <a:pos x="25" y="3"/>
                </a:cxn>
                <a:cxn ang="0">
                  <a:pos x="12" y="1"/>
                </a:cxn>
                <a:cxn ang="0">
                  <a:pos x="0" y="0"/>
                </a:cxn>
              </a:cxnLst>
              <a:rect l="0" t="0" r="r" b="b"/>
              <a:pathLst>
                <a:path w="38" h="7">
                  <a:moveTo>
                    <a:pt x="37" y="6"/>
                  </a:moveTo>
                  <a:lnTo>
                    <a:pt x="25" y="3"/>
                  </a:lnTo>
                  <a:lnTo>
                    <a:pt x="12"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60" name="Freeform 404"/>
            <p:cNvSpPr>
              <a:spLocks/>
            </p:cNvSpPr>
            <p:nvPr/>
          </p:nvSpPr>
          <p:spPr bwMode="auto">
            <a:xfrm>
              <a:off x="2452" y="2367"/>
              <a:ext cx="54" cy="3"/>
            </a:xfrm>
            <a:custGeom>
              <a:avLst/>
              <a:gdLst/>
              <a:ahLst/>
              <a:cxnLst>
                <a:cxn ang="0">
                  <a:pos x="53" y="2"/>
                </a:cxn>
                <a:cxn ang="0">
                  <a:pos x="35" y="1"/>
                </a:cxn>
                <a:cxn ang="0">
                  <a:pos x="18" y="0"/>
                </a:cxn>
                <a:cxn ang="0">
                  <a:pos x="0" y="0"/>
                </a:cxn>
              </a:cxnLst>
              <a:rect l="0" t="0" r="r" b="b"/>
              <a:pathLst>
                <a:path w="54" h="3">
                  <a:moveTo>
                    <a:pt x="53" y="2"/>
                  </a:moveTo>
                  <a:lnTo>
                    <a:pt x="35" y="1"/>
                  </a:lnTo>
                  <a:lnTo>
                    <a:pt x="18" y="0"/>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61" name="Freeform 405"/>
            <p:cNvSpPr>
              <a:spLocks/>
            </p:cNvSpPr>
            <p:nvPr/>
          </p:nvSpPr>
          <p:spPr bwMode="auto">
            <a:xfrm>
              <a:off x="2399" y="2367"/>
              <a:ext cx="54" cy="3"/>
            </a:xfrm>
            <a:custGeom>
              <a:avLst/>
              <a:gdLst/>
              <a:ahLst/>
              <a:cxnLst>
                <a:cxn ang="0">
                  <a:pos x="53" y="0"/>
                </a:cxn>
                <a:cxn ang="0">
                  <a:pos x="36" y="0"/>
                </a:cxn>
                <a:cxn ang="0">
                  <a:pos x="18" y="1"/>
                </a:cxn>
                <a:cxn ang="0">
                  <a:pos x="0" y="2"/>
                </a:cxn>
              </a:cxnLst>
              <a:rect l="0" t="0" r="r" b="b"/>
              <a:pathLst>
                <a:path w="54" h="3">
                  <a:moveTo>
                    <a:pt x="53" y="0"/>
                  </a:moveTo>
                  <a:lnTo>
                    <a:pt x="36" y="0"/>
                  </a:lnTo>
                  <a:lnTo>
                    <a:pt x="18" y="1"/>
                  </a:lnTo>
                  <a:lnTo>
                    <a:pt x="0" y="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62" name="Freeform 406"/>
            <p:cNvSpPr>
              <a:spLocks/>
            </p:cNvSpPr>
            <p:nvPr/>
          </p:nvSpPr>
          <p:spPr bwMode="auto">
            <a:xfrm>
              <a:off x="2362" y="2369"/>
              <a:ext cx="38" cy="7"/>
            </a:xfrm>
            <a:custGeom>
              <a:avLst/>
              <a:gdLst/>
              <a:ahLst/>
              <a:cxnLst>
                <a:cxn ang="0">
                  <a:pos x="37" y="0"/>
                </a:cxn>
                <a:cxn ang="0">
                  <a:pos x="25" y="1"/>
                </a:cxn>
                <a:cxn ang="0">
                  <a:pos x="12" y="3"/>
                </a:cxn>
                <a:cxn ang="0">
                  <a:pos x="0" y="6"/>
                </a:cxn>
              </a:cxnLst>
              <a:rect l="0" t="0" r="r" b="b"/>
              <a:pathLst>
                <a:path w="38" h="7">
                  <a:moveTo>
                    <a:pt x="37" y="0"/>
                  </a:moveTo>
                  <a:lnTo>
                    <a:pt x="25" y="1"/>
                  </a:lnTo>
                  <a:lnTo>
                    <a:pt x="12" y="3"/>
                  </a:lnTo>
                  <a:lnTo>
                    <a:pt x="0" y="6"/>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63" name="Freeform 407"/>
            <p:cNvSpPr>
              <a:spLocks/>
            </p:cNvSpPr>
            <p:nvPr/>
          </p:nvSpPr>
          <p:spPr bwMode="auto">
            <a:xfrm>
              <a:off x="2329" y="2375"/>
              <a:ext cx="34" cy="13"/>
            </a:xfrm>
            <a:custGeom>
              <a:avLst/>
              <a:gdLst/>
              <a:ahLst/>
              <a:cxnLst>
                <a:cxn ang="0">
                  <a:pos x="33" y="0"/>
                </a:cxn>
                <a:cxn ang="0">
                  <a:pos x="26" y="1"/>
                </a:cxn>
                <a:cxn ang="0">
                  <a:pos x="19" y="4"/>
                </a:cxn>
                <a:cxn ang="0">
                  <a:pos x="13" y="6"/>
                </a:cxn>
                <a:cxn ang="0">
                  <a:pos x="6" y="9"/>
                </a:cxn>
                <a:cxn ang="0">
                  <a:pos x="0" y="12"/>
                </a:cxn>
              </a:cxnLst>
              <a:rect l="0" t="0" r="r" b="b"/>
              <a:pathLst>
                <a:path w="34" h="13">
                  <a:moveTo>
                    <a:pt x="33" y="0"/>
                  </a:moveTo>
                  <a:lnTo>
                    <a:pt x="26" y="1"/>
                  </a:lnTo>
                  <a:lnTo>
                    <a:pt x="19" y="4"/>
                  </a:lnTo>
                  <a:lnTo>
                    <a:pt x="13" y="6"/>
                  </a:lnTo>
                  <a:lnTo>
                    <a:pt x="6" y="9"/>
                  </a:lnTo>
                  <a:lnTo>
                    <a:pt x="0" y="1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64" name="Freeform 408"/>
            <p:cNvSpPr>
              <a:spLocks/>
            </p:cNvSpPr>
            <p:nvPr/>
          </p:nvSpPr>
          <p:spPr bwMode="auto">
            <a:xfrm>
              <a:off x="2325" y="2387"/>
              <a:ext cx="5" cy="9"/>
            </a:xfrm>
            <a:custGeom>
              <a:avLst/>
              <a:gdLst/>
              <a:ahLst/>
              <a:cxnLst>
                <a:cxn ang="0">
                  <a:pos x="4" y="0"/>
                </a:cxn>
                <a:cxn ang="0">
                  <a:pos x="3" y="1"/>
                </a:cxn>
                <a:cxn ang="0">
                  <a:pos x="1" y="2"/>
                </a:cxn>
                <a:cxn ang="0">
                  <a:pos x="0" y="4"/>
                </a:cxn>
                <a:cxn ang="0">
                  <a:pos x="0" y="6"/>
                </a:cxn>
                <a:cxn ang="0">
                  <a:pos x="0" y="8"/>
                </a:cxn>
              </a:cxnLst>
              <a:rect l="0" t="0" r="r" b="b"/>
              <a:pathLst>
                <a:path w="5" h="9">
                  <a:moveTo>
                    <a:pt x="4" y="0"/>
                  </a:moveTo>
                  <a:lnTo>
                    <a:pt x="3" y="1"/>
                  </a:lnTo>
                  <a:lnTo>
                    <a:pt x="1" y="2"/>
                  </a:lnTo>
                  <a:lnTo>
                    <a:pt x="0" y="4"/>
                  </a:lnTo>
                  <a:lnTo>
                    <a:pt x="0" y="6"/>
                  </a:lnTo>
                  <a:lnTo>
                    <a:pt x="0" y="8"/>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65" name="Freeform 409"/>
            <p:cNvSpPr>
              <a:spLocks/>
            </p:cNvSpPr>
            <p:nvPr/>
          </p:nvSpPr>
          <p:spPr bwMode="auto">
            <a:xfrm>
              <a:off x="2538" y="2373"/>
              <a:ext cx="29" cy="27"/>
            </a:xfrm>
            <a:custGeom>
              <a:avLst/>
              <a:gdLst/>
              <a:ahLst/>
              <a:cxnLst>
                <a:cxn ang="0">
                  <a:pos x="0" y="26"/>
                </a:cxn>
                <a:cxn ang="0">
                  <a:pos x="6" y="22"/>
                </a:cxn>
                <a:cxn ang="0">
                  <a:pos x="12" y="17"/>
                </a:cxn>
                <a:cxn ang="0">
                  <a:pos x="18" y="11"/>
                </a:cxn>
                <a:cxn ang="0">
                  <a:pos x="23" y="6"/>
                </a:cxn>
                <a:cxn ang="0">
                  <a:pos x="28" y="0"/>
                </a:cxn>
              </a:cxnLst>
              <a:rect l="0" t="0" r="r" b="b"/>
              <a:pathLst>
                <a:path w="29" h="27">
                  <a:moveTo>
                    <a:pt x="0" y="26"/>
                  </a:moveTo>
                  <a:lnTo>
                    <a:pt x="6" y="22"/>
                  </a:lnTo>
                  <a:lnTo>
                    <a:pt x="12" y="17"/>
                  </a:lnTo>
                  <a:lnTo>
                    <a:pt x="18" y="11"/>
                  </a:lnTo>
                  <a:lnTo>
                    <a:pt x="23" y="6"/>
                  </a:lnTo>
                  <a:lnTo>
                    <a:pt x="28"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66" name="Freeform 410"/>
            <p:cNvSpPr>
              <a:spLocks/>
            </p:cNvSpPr>
            <p:nvPr/>
          </p:nvSpPr>
          <p:spPr bwMode="auto">
            <a:xfrm>
              <a:off x="2421" y="2399"/>
              <a:ext cx="118" cy="25"/>
            </a:xfrm>
            <a:custGeom>
              <a:avLst/>
              <a:gdLst/>
              <a:ahLst/>
              <a:cxnLst>
                <a:cxn ang="0">
                  <a:pos x="0" y="23"/>
                </a:cxn>
                <a:cxn ang="0">
                  <a:pos x="10" y="24"/>
                </a:cxn>
                <a:cxn ang="0">
                  <a:pos x="20" y="24"/>
                </a:cxn>
                <a:cxn ang="0">
                  <a:pos x="30" y="23"/>
                </a:cxn>
                <a:cxn ang="0">
                  <a:pos x="40" y="22"/>
                </a:cxn>
                <a:cxn ang="0">
                  <a:pos x="50" y="21"/>
                </a:cxn>
                <a:cxn ang="0">
                  <a:pos x="60" y="19"/>
                </a:cxn>
                <a:cxn ang="0">
                  <a:pos x="70" y="17"/>
                </a:cxn>
                <a:cxn ang="0">
                  <a:pos x="80" y="15"/>
                </a:cxn>
                <a:cxn ang="0">
                  <a:pos x="89" y="12"/>
                </a:cxn>
                <a:cxn ang="0">
                  <a:pos x="99" y="8"/>
                </a:cxn>
                <a:cxn ang="0">
                  <a:pos x="108" y="4"/>
                </a:cxn>
                <a:cxn ang="0">
                  <a:pos x="117" y="0"/>
                </a:cxn>
              </a:cxnLst>
              <a:rect l="0" t="0" r="r" b="b"/>
              <a:pathLst>
                <a:path w="118" h="25">
                  <a:moveTo>
                    <a:pt x="0" y="23"/>
                  </a:moveTo>
                  <a:lnTo>
                    <a:pt x="10" y="24"/>
                  </a:lnTo>
                  <a:lnTo>
                    <a:pt x="20" y="24"/>
                  </a:lnTo>
                  <a:lnTo>
                    <a:pt x="30" y="23"/>
                  </a:lnTo>
                  <a:lnTo>
                    <a:pt x="40" y="22"/>
                  </a:lnTo>
                  <a:lnTo>
                    <a:pt x="50" y="21"/>
                  </a:lnTo>
                  <a:lnTo>
                    <a:pt x="60" y="19"/>
                  </a:lnTo>
                  <a:lnTo>
                    <a:pt x="70" y="17"/>
                  </a:lnTo>
                  <a:lnTo>
                    <a:pt x="80" y="15"/>
                  </a:lnTo>
                  <a:lnTo>
                    <a:pt x="89" y="12"/>
                  </a:lnTo>
                  <a:lnTo>
                    <a:pt x="99" y="8"/>
                  </a:lnTo>
                  <a:lnTo>
                    <a:pt x="108" y="4"/>
                  </a:lnTo>
                  <a:lnTo>
                    <a:pt x="117"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67" name="Freeform 411"/>
            <p:cNvSpPr>
              <a:spLocks/>
            </p:cNvSpPr>
            <p:nvPr/>
          </p:nvSpPr>
          <p:spPr bwMode="auto">
            <a:xfrm>
              <a:off x="2543" y="2333"/>
              <a:ext cx="27" cy="41"/>
            </a:xfrm>
            <a:custGeom>
              <a:avLst/>
              <a:gdLst/>
              <a:ahLst/>
              <a:cxnLst>
                <a:cxn ang="0">
                  <a:pos x="23" y="40"/>
                </a:cxn>
                <a:cxn ang="0">
                  <a:pos x="24" y="36"/>
                </a:cxn>
                <a:cxn ang="0">
                  <a:pos x="25" y="33"/>
                </a:cxn>
                <a:cxn ang="0">
                  <a:pos x="26" y="29"/>
                </a:cxn>
                <a:cxn ang="0">
                  <a:pos x="26" y="26"/>
                </a:cxn>
                <a:cxn ang="0">
                  <a:pos x="25" y="22"/>
                </a:cxn>
                <a:cxn ang="0">
                  <a:pos x="24" y="19"/>
                </a:cxn>
                <a:cxn ang="0">
                  <a:pos x="23" y="15"/>
                </a:cxn>
                <a:cxn ang="0">
                  <a:pos x="21" y="12"/>
                </a:cxn>
                <a:cxn ang="0">
                  <a:pos x="18" y="9"/>
                </a:cxn>
                <a:cxn ang="0">
                  <a:pos x="16" y="7"/>
                </a:cxn>
                <a:cxn ang="0">
                  <a:pos x="13" y="4"/>
                </a:cxn>
                <a:cxn ang="0">
                  <a:pos x="10" y="3"/>
                </a:cxn>
                <a:cxn ang="0">
                  <a:pos x="7" y="1"/>
                </a:cxn>
                <a:cxn ang="0">
                  <a:pos x="3" y="0"/>
                </a:cxn>
                <a:cxn ang="0">
                  <a:pos x="0" y="0"/>
                </a:cxn>
              </a:cxnLst>
              <a:rect l="0" t="0" r="r" b="b"/>
              <a:pathLst>
                <a:path w="27" h="41">
                  <a:moveTo>
                    <a:pt x="23" y="40"/>
                  </a:moveTo>
                  <a:lnTo>
                    <a:pt x="24" y="36"/>
                  </a:lnTo>
                  <a:lnTo>
                    <a:pt x="25" y="33"/>
                  </a:lnTo>
                  <a:lnTo>
                    <a:pt x="26" y="29"/>
                  </a:lnTo>
                  <a:lnTo>
                    <a:pt x="26" y="26"/>
                  </a:lnTo>
                  <a:lnTo>
                    <a:pt x="25" y="22"/>
                  </a:lnTo>
                  <a:lnTo>
                    <a:pt x="24" y="19"/>
                  </a:lnTo>
                  <a:lnTo>
                    <a:pt x="23" y="15"/>
                  </a:lnTo>
                  <a:lnTo>
                    <a:pt x="21" y="12"/>
                  </a:lnTo>
                  <a:lnTo>
                    <a:pt x="18" y="9"/>
                  </a:lnTo>
                  <a:lnTo>
                    <a:pt x="16" y="7"/>
                  </a:lnTo>
                  <a:lnTo>
                    <a:pt x="13" y="4"/>
                  </a:lnTo>
                  <a:lnTo>
                    <a:pt x="10" y="3"/>
                  </a:lnTo>
                  <a:lnTo>
                    <a:pt x="7" y="1"/>
                  </a:lnTo>
                  <a:lnTo>
                    <a:pt x="3" y="0"/>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68" name="Freeform 412"/>
            <p:cNvSpPr>
              <a:spLocks/>
            </p:cNvSpPr>
            <p:nvPr/>
          </p:nvSpPr>
          <p:spPr bwMode="auto">
            <a:xfrm>
              <a:off x="2421" y="2823"/>
              <a:ext cx="118" cy="24"/>
            </a:xfrm>
            <a:custGeom>
              <a:avLst/>
              <a:gdLst/>
              <a:ahLst/>
              <a:cxnLst>
                <a:cxn ang="0">
                  <a:pos x="0" y="23"/>
                </a:cxn>
                <a:cxn ang="0">
                  <a:pos x="10" y="23"/>
                </a:cxn>
                <a:cxn ang="0">
                  <a:pos x="20" y="23"/>
                </a:cxn>
                <a:cxn ang="0">
                  <a:pos x="30" y="23"/>
                </a:cxn>
                <a:cxn ang="0">
                  <a:pos x="40" y="22"/>
                </a:cxn>
                <a:cxn ang="0">
                  <a:pos x="50" y="21"/>
                </a:cxn>
                <a:cxn ang="0">
                  <a:pos x="60" y="19"/>
                </a:cxn>
                <a:cxn ang="0">
                  <a:pos x="70" y="17"/>
                </a:cxn>
                <a:cxn ang="0">
                  <a:pos x="80" y="14"/>
                </a:cxn>
                <a:cxn ang="0">
                  <a:pos x="89" y="11"/>
                </a:cxn>
                <a:cxn ang="0">
                  <a:pos x="99" y="8"/>
                </a:cxn>
                <a:cxn ang="0">
                  <a:pos x="108" y="4"/>
                </a:cxn>
                <a:cxn ang="0">
                  <a:pos x="117" y="0"/>
                </a:cxn>
              </a:cxnLst>
              <a:rect l="0" t="0" r="r" b="b"/>
              <a:pathLst>
                <a:path w="118" h="24">
                  <a:moveTo>
                    <a:pt x="0" y="23"/>
                  </a:moveTo>
                  <a:lnTo>
                    <a:pt x="10" y="23"/>
                  </a:lnTo>
                  <a:lnTo>
                    <a:pt x="20" y="23"/>
                  </a:lnTo>
                  <a:lnTo>
                    <a:pt x="30" y="23"/>
                  </a:lnTo>
                  <a:lnTo>
                    <a:pt x="40" y="22"/>
                  </a:lnTo>
                  <a:lnTo>
                    <a:pt x="50" y="21"/>
                  </a:lnTo>
                  <a:lnTo>
                    <a:pt x="60" y="19"/>
                  </a:lnTo>
                  <a:lnTo>
                    <a:pt x="70" y="17"/>
                  </a:lnTo>
                  <a:lnTo>
                    <a:pt x="80" y="14"/>
                  </a:lnTo>
                  <a:lnTo>
                    <a:pt x="89" y="11"/>
                  </a:lnTo>
                  <a:lnTo>
                    <a:pt x="99" y="8"/>
                  </a:lnTo>
                  <a:lnTo>
                    <a:pt x="108" y="4"/>
                  </a:lnTo>
                  <a:lnTo>
                    <a:pt x="117"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69" name="Freeform 413"/>
            <p:cNvSpPr>
              <a:spLocks/>
            </p:cNvSpPr>
            <p:nvPr/>
          </p:nvSpPr>
          <p:spPr bwMode="auto">
            <a:xfrm>
              <a:off x="2325" y="2818"/>
              <a:ext cx="5" cy="9"/>
            </a:xfrm>
            <a:custGeom>
              <a:avLst/>
              <a:gdLst/>
              <a:ahLst/>
              <a:cxnLst>
                <a:cxn ang="0">
                  <a:pos x="0" y="0"/>
                </a:cxn>
                <a:cxn ang="0">
                  <a:pos x="0" y="2"/>
                </a:cxn>
                <a:cxn ang="0">
                  <a:pos x="0" y="4"/>
                </a:cxn>
                <a:cxn ang="0">
                  <a:pos x="1" y="6"/>
                </a:cxn>
                <a:cxn ang="0">
                  <a:pos x="3" y="7"/>
                </a:cxn>
                <a:cxn ang="0">
                  <a:pos x="4" y="8"/>
                </a:cxn>
              </a:cxnLst>
              <a:rect l="0" t="0" r="r" b="b"/>
              <a:pathLst>
                <a:path w="5" h="9">
                  <a:moveTo>
                    <a:pt x="0" y="0"/>
                  </a:moveTo>
                  <a:lnTo>
                    <a:pt x="0" y="2"/>
                  </a:lnTo>
                  <a:lnTo>
                    <a:pt x="0" y="4"/>
                  </a:lnTo>
                  <a:lnTo>
                    <a:pt x="1" y="6"/>
                  </a:lnTo>
                  <a:lnTo>
                    <a:pt x="3" y="7"/>
                  </a:lnTo>
                  <a:lnTo>
                    <a:pt x="4" y="8"/>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70" name="Freeform 414"/>
            <p:cNvSpPr>
              <a:spLocks/>
            </p:cNvSpPr>
            <p:nvPr/>
          </p:nvSpPr>
          <p:spPr bwMode="auto">
            <a:xfrm>
              <a:off x="2329" y="2826"/>
              <a:ext cx="34" cy="13"/>
            </a:xfrm>
            <a:custGeom>
              <a:avLst/>
              <a:gdLst/>
              <a:ahLst/>
              <a:cxnLst>
                <a:cxn ang="0">
                  <a:pos x="0" y="0"/>
                </a:cxn>
                <a:cxn ang="0">
                  <a:pos x="6" y="3"/>
                </a:cxn>
                <a:cxn ang="0">
                  <a:pos x="13" y="6"/>
                </a:cxn>
                <a:cxn ang="0">
                  <a:pos x="19" y="9"/>
                </a:cxn>
                <a:cxn ang="0">
                  <a:pos x="26" y="11"/>
                </a:cxn>
                <a:cxn ang="0">
                  <a:pos x="33" y="12"/>
                </a:cxn>
              </a:cxnLst>
              <a:rect l="0" t="0" r="r" b="b"/>
              <a:pathLst>
                <a:path w="34" h="13">
                  <a:moveTo>
                    <a:pt x="0" y="0"/>
                  </a:moveTo>
                  <a:lnTo>
                    <a:pt x="6" y="3"/>
                  </a:lnTo>
                  <a:lnTo>
                    <a:pt x="13" y="6"/>
                  </a:lnTo>
                  <a:lnTo>
                    <a:pt x="19" y="9"/>
                  </a:lnTo>
                  <a:lnTo>
                    <a:pt x="26" y="11"/>
                  </a:lnTo>
                  <a:lnTo>
                    <a:pt x="33" y="1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71" name="Freeform 415"/>
            <p:cNvSpPr>
              <a:spLocks/>
            </p:cNvSpPr>
            <p:nvPr/>
          </p:nvSpPr>
          <p:spPr bwMode="auto">
            <a:xfrm>
              <a:off x="2362" y="2838"/>
              <a:ext cx="38" cy="7"/>
            </a:xfrm>
            <a:custGeom>
              <a:avLst/>
              <a:gdLst/>
              <a:ahLst/>
              <a:cxnLst>
                <a:cxn ang="0">
                  <a:pos x="0" y="0"/>
                </a:cxn>
                <a:cxn ang="0">
                  <a:pos x="12" y="3"/>
                </a:cxn>
                <a:cxn ang="0">
                  <a:pos x="25" y="5"/>
                </a:cxn>
                <a:cxn ang="0">
                  <a:pos x="37" y="6"/>
                </a:cxn>
              </a:cxnLst>
              <a:rect l="0" t="0" r="r" b="b"/>
              <a:pathLst>
                <a:path w="38" h="7">
                  <a:moveTo>
                    <a:pt x="0" y="0"/>
                  </a:moveTo>
                  <a:lnTo>
                    <a:pt x="12" y="3"/>
                  </a:lnTo>
                  <a:lnTo>
                    <a:pt x="25" y="5"/>
                  </a:lnTo>
                  <a:lnTo>
                    <a:pt x="37" y="6"/>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72" name="Freeform 416"/>
            <p:cNvSpPr>
              <a:spLocks/>
            </p:cNvSpPr>
            <p:nvPr/>
          </p:nvSpPr>
          <p:spPr bwMode="auto">
            <a:xfrm>
              <a:off x="2399" y="2844"/>
              <a:ext cx="23" cy="3"/>
            </a:xfrm>
            <a:custGeom>
              <a:avLst/>
              <a:gdLst/>
              <a:ahLst/>
              <a:cxnLst>
                <a:cxn ang="0">
                  <a:pos x="0" y="0"/>
                </a:cxn>
                <a:cxn ang="0">
                  <a:pos x="11" y="1"/>
                </a:cxn>
                <a:cxn ang="0">
                  <a:pos x="22" y="2"/>
                </a:cxn>
              </a:cxnLst>
              <a:rect l="0" t="0" r="r" b="b"/>
              <a:pathLst>
                <a:path w="23" h="3">
                  <a:moveTo>
                    <a:pt x="0" y="0"/>
                  </a:moveTo>
                  <a:lnTo>
                    <a:pt x="11" y="1"/>
                  </a:lnTo>
                  <a:lnTo>
                    <a:pt x="22" y="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73" name="Freeform 417"/>
            <p:cNvSpPr>
              <a:spLocks/>
            </p:cNvSpPr>
            <p:nvPr/>
          </p:nvSpPr>
          <p:spPr bwMode="auto">
            <a:xfrm>
              <a:off x="2543" y="2798"/>
              <a:ext cx="8" cy="3"/>
            </a:xfrm>
            <a:custGeom>
              <a:avLst/>
              <a:gdLst/>
              <a:ahLst/>
              <a:cxnLst>
                <a:cxn ang="0">
                  <a:pos x="7" y="2"/>
                </a:cxn>
                <a:cxn ang="0">
                  <a:pos x="3" y="1"/>
                </a:cxn>
                <a:cxn ang="0">
                  <a:pos x="0" y="0"/>
                </a:cxn>
              </a:cxnLst>
              <a:rect l="0" t="0" r="r" b="b"/>
              <a:pathLst>
                <a:path w="8" h="3">
                  <a:moveTo>
                    <a:pt x="7" y="2"/>
                  </a:moveTo>
                  <a:lnTo>
                    <a:pt x="3"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74" name="Freeform 418"/>
            <p:cNvSpPr>
              <a:spLocks/>
            </p:cNvSpPr>
            <p:nvPr/>
          </p:nvSpPr>
          <p:spPr bwMode="auto">
            <a:xfrm>
              <a:off x="2505" y="2793"/>
              <a:ext cx="39" cy="6"/>
            </a:xfrm>
            <a:custGeom>
              <a:avLst/>
              <a:gdLst/>
              <a:ahLst/>
              <a:cxnLst>
                <a:cxn ang="0">
                  <a:pos x="38" y="5"/>
                </a:cxn>
                <a:cxn ang="0">
                  <a:pos x="25" y="3"/>
                </a:cxn>
                <a:cxn ang="0">
                  <a:pos x="12" y="1"/>
                </a:cxn>
                <a:cxn ang="0">
                  <a:pos x="0" y="0"/>
                </a:cxn>
              </a:cxnLst>
              <a:rect l="0" t="0" r="r" b="b"/>
              <a:pathLst>
                <a:path w="39" h="6">
                  <a:moveTo>
                    <a:pt x="38" y="5"/>
                  </a:moveTo>
                  <a:lnTo>
                    <a:pt x="25" y="3"/>
                  </a:lnTo>
                  <a:lnTo>
                    <a:pt x="12"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75" name="Freeform 419"/>
            <p:cNvSpPr>
              <a:spLocks/>
            </p:cNvSpPr>
            <p:nvPr/>
          </p:nvSpPr>
          <p:spPr bwMode="auto">
            <a:xfrm>
              <a:off x="2452" y="2790"/>
              <a:ext cx="54" cy="4"/>
            </a:xfrm>
            <a:custGeom>
              <a:avLst/>
              <a:gdLst/>
              <a:ahLst/>
              <a:cxnLst>
                <a:cxn ang="0">
                  <a:pos x="53" y="3"/>
                </a:cxn>
                <a:cxn ang="0">
                  <a:pos x="40" y="1"/>
                </a:cxn>
                <a:cxn ang="0">
                  <a:pos x="26" y="1"/>
                </a:cxn>
                <a:cxn ang="0">
                  <a:pos x="13" y="0"/>
                </a:cxn>
                <a:cxn ang="0">
                  <a:pos x="0" y="0"/>
                </a:cxn>
              </a:cxnLst>
              <a:rect l="0" t="0" r="r" b="b"/>
              <a:pathLst>
                <a:path w="54" h="4">
                  <a:moveTo>
                    <a:pt x="53" y="3"/>
                  </a:moveTo>
                  <a:lnTo>
                    <a:pt x="40" y="1"/>
                  </a:lnTo>
                  <a:lnTo>
                    <a:pt x="26" y="1"/>
                  </a:lnTo>
                  <a:lnTo>
                    <a:pt x="13" y="0"/>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76" name="Freeform 420"/>
            <p:cNvSpPr>
              <a:spLocks/>
            </p:cNvSpPr>
            <p:nvPr/>
          </p:nvSpPr>
          <p:spPr bwMode="auto">
            <a:xfrm>
              <a:off x="2399" y="2790"/>
              <a:ext cx="54" cy="4"/>
            </a:xfrm>
            <a:custGeom>
              <a:avLst/>
              <a:gdLst/>
              <a:ahLst/>
              <a:cxnLst>
                <a:cxn ang="0">
                  <a:pos x="53" y="0"/>
                </a:cxn>
                <a:cxn ang="0">
                  <a:pos x="40" y="0"/>
                </a:cxn>
                <a:cxn ang="0">
                  <a:pos x="27" y="1"/>
                </a:cxn>
                <a:cxn ang="0">
                  <a:pos x="14" y="1"/>
                </a:cxn>
                <a:cxn ang="0">
                  <a:pos x="0" y="3"/>
                </a:cxn>
              </a:cxnLst>
              <a:rect l="0" t="0" r="r" b="b"/>
              <a:pathLst>
                <a:path w="54" h="4">
                  <a:moveTo>
                    <a:pt x="53" y="0"/>
                  </a:moveTo>
                  <a:lnTo>
                    <a:pt x="40" y="0"/>
                  </a:lnTo>
                  <a:lnTo>
                    <a:pt x="27" y="1"/>
                  </a:lnTo>
                  <a:lnTo>
                    <a:pt x="14" y="1"/>
                  </a:lnTo>
                  <a:lnTo>
                    <a:pt x="0" y="3"/>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77" name="Freeform 421"/>
            <p:cNvSpPr>
              <a:spLocks/>
            </p:cNvSpPr>
            <p:nvPr/>
          </p:nvSpPr>
          <p:spPr bwMode="auto">
            <a:xfrm>
              <a:off x="2362" y="2793"/>
              <a:ext cx="38" cy="6"/>
            </a:xfrm>
            <a:custGeom>
              <a:avLst/>
              <a:gdLst/>
              <a:ahLst/>
              <a:cxnLst>
                <a:cxn ang="0">
                  <a:pos x="37" y="0"/>
                </a:cxn>
                <a:cxn ang="0">
                  <a:pos x="25" y="1"/>
                </a:cxn>
                <a:cxn ang="0">
                  <a:pos x="12" y="3"/>
                </a:cxn>
                <a:cxn ang="0">
                  <a:pos x="0" y="5"/>
                </a:cxn>
              </a:cxnLst>
              <a:rect l="0" t="0" r="r" b="b"/>
              <a:pathLst>
                <a:path w="38" h="6">
                  <a:moveTo>
                    <a:pt x="37" y="0"/>
                  </a:moveTo>
                  <a:lnTo>
                    <a:pt x="25" y="1"/>
                  </a:lnTo>
                  <a:lnTo>
                    <a:pt x="12" y="3"/>
                  </a:lnTo>
                  <a:lnTo>
                    <a:pt x="0" y="5"/>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78" name="Freeform 422"/>
            <p:cNvSpPr>
              <a:spLocks/>
            </p:cNvSpPr>
            <p:nvPr/>
          </p:nvSpPr>
          <p:spPr bwMode="auto">
            <a:xfrm>
              <a:off x="2329" y="2798"/>
              <a:ext cx="34" cy="14"/>
            </a:xfrm>
            <a:custGeom>
              <a:avLst/>
              <a:gdLst/>
              <a:ahLst/>
              <a:cxnLst>
                <a:cxn ang="0">
                  <a:pos x="33" y="0"/>
                </a:cxn>
                <a:cxn ang="0">
                  <a:pos x="26" y="2"/>
                </a:cxn>
                <a:cxn ang="0">
                  <a:pos x="19" y="4"/>
                </a:cxn>
                <a:cxn ang="0">
                  <a:pos x="13" y="7"/>
                </a:cxn>
                <a:cxn ang="0">
                  <a:pos x="6" y="9"/>
                </a:cxn>
                <a:cxn ang="0">
                  <a:pos x="0" y="13"/>
                </a:cxn>
              </a:cxnLst>
              <a:rect l="0" t="0" r="r" b="b"/>
              <a:pathLst>
                <a:path w="34" h="14">
                  <a:moveTo>
                    <a:pt x="33" y="0"/>
                  </a:moveTo>
                  <a:lnTo>
                    <a:pt x="26" y="2"/>
                  </a:lnTo>
                  <a:lnTo>
                    <a:pt x="19" y="4"/>
                  </a:lnTo>
                  <a:lnTo>
                    <a:pt x="13" y="7"/>
                  </a:lnTo>
                  <a:lnTo>
                    <a:pt x="6" y="9"/>
                  </a:lnTo>
                  <a:lnTo>
                    <a:pt x="0" y="13"/>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79" name="Freeform 423"/>
            <p:cNvSpPr>
              <a:spLocks/>
            </p:cNvSpPr>
            <p:nvPr/>
          </p:nvSpPr>
          <p:spPr bwMode="auto">
            <a:xfrm>
              <a:off x="2325" y="2811"/>
              <a:ext cx="5" cy="8"/>
            </a:xfrm>
            <a:custGeom>
              <a:avLst/>
              <a:gdLst/>
              <a:ahLst/>
              <a:cxnLst>
                <a:cxn ang="0">
                  <a:pos x="4" y="0"/>
                </a:cxn>
                <a:cxn ang="0">
                  <a:pos x="3" y="1"/>
                </a:cxn>
                <a:cxn ang="0">
                  <a:pos x="1" y="2"/>
                </a:cxn>
                <a:cxn ang="0">
                  <a:pos x="0" y="4"/>
                </a:cxn>
                <a:cxn ang="0">
                  <a:pos x="0" y="5"/>
                </a:cxn>
                <a:cxn ang="0">
                  <a:pos x="0" y="7"/>
                </a:cxn>
              </a:cxnLst>
              <a:rect l="0" t="0" r="r" b="b"/>
              <a:pathLst>
                <a:path w="5" h="8">
                  <a:moveTo>
                    <a:pt x="4" y="0"/>
                  </a:moveTo>
                  <a:lnTo>
                    <a:pt x="3" y="1"/>
                  </a:lnTo>
                  <a:lnTo>
                    <a:pt x="1" y="2"/>
                  </a:lnTo>
                  <a:lnTo>
                    <a:pt x="0" y="4"/>
                  </a:lnTo>
                  <a:lnTo>
                    <a:pt x="0" y="5"/>
                  </a:lnTo>
                  <a:lnTo>
                    <a:pt x="0" y="7"/>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80" name="Freeform 424"/>
            <p:cNvSpPr>
              <a:spLocks/>
            </p:cNvSpPr>
            <p:nvPr/>
          </p:nvSpPr>
          <p:spPr bwMode="auto">
            <a:xfrm>
              <a:off x="2538" y="2839"/>
              <a:ext cx="29" cy="27"/>
            </a:xfrm>
            <a:custGeom>
              <a:avLst/>
              <a:gdLst/>
              <a:ahLst/>
              <a:cxnLst>
                <a:cxn ang="0">
                  <a:pos x="0" y="26"/>
                </a:cxn>
                <a:cxn ang="0">
                  <a:pos x="6" y="22"/>
                </a:cxn>
                <a:cxn ang="0">
                  <a:pos x="12" y="17"/>
                </a:cxn>
                <a:cxn ang="0">
                  <a:pos x="18" y="11"/>
                </a:cxn>
                <a:cxn ang="0">
                  <a:pos x="23" y="6"/>
                </a:cxn>
                <a:cxn ang="0">
                  <a:pos x="28" y="0"/>
                </a:cxn>
              </a:cxnLst>
              <a:rect l="0" t="0" r="r" b="b"/>
              <a:pathLst>
                <a:path w="29" h="27">
                  <a:moveTo>
                    <a:pt x="0" y="26"/>
                  </a:moveTo>
                  <a:lnTo>
                    <a:pt x="6" y="22"/>
                  </a:lnTo>
                  <a:lnTo>
                    <a:pt x="12" y="17"/>
                  </a:lnTo>
                  <a:lnTo>
                    <a:pt x="18" y="11"/>
                  </a:lnTo>
                  <a:lnTo>
                    <a:pt x="23" y="6"/>
                  </a:lnTo>
                  <a:lnTo>
                    <a:pt x="28"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81" name="Freeform 425"/>
            <p:cNvSpPr>
              <a:spLocks/>
            </p:cNvSpPr>
            <p:nvPr/>
          </p:nvSpPr>
          <p:spPr bwMode="auto">
            <a:xfrm>
              <a:off x="2543" y="2798"/>
              <a:ext cx="27" cy="42"/>
            </a:xfrm>
            <a:custGeom>
              <a:avLst/>
              <a:gdLst/>
              <a:ahLst/>
              <a:cxnLst>
                <a:cxn ang="0">
                  <a:pos x="24" y="41"/>
                </a:cxn>
                <a:cxn ang="0">
                  <a:pos x="25" y="37"/>
                </a:cxn>
                <a:cxn ang="0">
                  <a:pos x="25" y="34"/>
                </a:cxn>
                <a:cxn ang="0">
                  <a:pos x="26" y="30"/>
                </a:cxn>
                <a:cxn ang="0">
                  <a:pos x="26" y="27"/>
                </a:cxn>
                <a:cxn ang="0">
                  <a:pos x="25" y="23"/>
                </a:cxn>
                <a:cxn ang="0">
                  <a:pos x="24" y="19"/>
                </a:cxn>
                <a:cxn ang="0">
                  <a:pos x="23" y="16"/>
                </a:cxn>
                <a:cxn ang="0">
                  <a:pos x="21" y="13"/>
                </a:cxn>
                <a:cxn ang="0">
                  <a:pos x="18" y="10"/>
                </a:cxn>
                <a:cxn ang="0">
                  <a:pos x="16" y="7"/>
                </a:cxn>
                <a:cxn ang="0">
                  <a:pos x="13" y="5"/>
                </a:cxn>
                <a:cxn ang="0">
                  <a:pos x="10" y="3"/>
                </a:cxn>
                <a:cxn ang="0">
                  <a:pos x="7" y="2"/>
                </a:cxn>
                <a:cxn ang="0">
                  <a:pos x="3" y="1"/>
                </a:cxn>
                <a:cxn ang="0">
                  <a:pos x="0" y="0"/>
                </a:cxn>
              </a:cxnLst>
              <a:rect l="0" t="0" r="r" b="b"/>
              <a:pathLst>
                <a:path w="27" h="42">
                  <a:moveTo>
                    <a:pt x="24" y="41"/>
                  </a:moveTo>
                  <a:lnTo>
                    <a:pt x="25" y="37"/>
                  </a:lnTo>
                  <a:lnTo>
                    <a:pt x="25" y="34"/>
                  </a:lnTo>
                  <a:lnTo>
                    <a:pt x="26" y="30"/>
                  </a:lnTo>
                  <a:lnTo>
                    <a:pt x="26" y="27"/>
                  </a:lnTo>
                  <a:lnTo>
                    <a:pt x="25" y="23"/>
                  </a:lnTo>
                  <a:lnTo>
                    <a:pt x="24" y="19"/>
                  </a:lnTo>
                  <a:lnTo>
                    <a:pt x="23" y="16"/>
                  </a:lnTo>
                  <a:lnTo>
                    <a:pt x="21" y="13"/>
                  </a:lnTo>
                  <a:lnTo>
                    <a:pt x="18" y="10"/>
                  </a:lnTo>
                  <a:lnTo>
                    <a:pt x="16" y="7"/>
                  </a:lnTo>
                  <a:lnTo>
                    <a:pt x="13" y="5"/>
                  </a:lnTo>
                  <a:lnTo>
                    <a:pt x="10" y="3"/>
                  </a:lnTo>
                  <a:lnTo>
                    <a:pt x="7" y="2"/>
                  </a:lnTo>
                  <a:lnTo>
                    <a:pt x="3"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82" name="Freeform 426"/>
            <p:cNvSpPr>
              <a:spLocks/>
            </p:cNvSpPr>
            <p:nvPr/>
          </p:nvSpPr>
          <p:spPr bwMode="auto">
            <a:xfrm>
              <a:off x="2421" y="2865"/>
              <a:ext cx="118" cy="25"/>
            </a:xfrm>
            <a:custGeom>
              <a:avLst/>
              <a:gdLst/>
              <a:ahLst/>
              <a:cxnLst>
                <a:cxn ang="0">
                  <a:pos x="0" y="23"/>
                </a:cxn>
                <a:cxn ang="0">
                  <a:pos x="10" y="24"/>
                </a:cxn>
                <a:cxn ang="0">
                  <a:pos x="20" y="24"/>
                </a:cxn>
                <a:cxn ang="0">
                  <a:pos x="30" y="23"/>
                </a:cxn>
                <a:cxn ang="0">
                  <a:pos x="40" y="22"/>
                </a:cxn>
                <a:cxn ang="0">
                  <a:pos x="50" y="21"/>
                </a:cxn>
                <a:cxn ang="0">
                  <a:pos x="60" y="19"/>
                </a:cxn>
                <a:cxn ang="0">
                  <a:pos x="70" y="17"/>
                </a:cxn>
                <a:cxn ang="0">
                  <a:pos x="80" y="15"/>
                </a:cxn>
                <a:cxn ang="0">
                  <a:pos x="89" y="12"/>
                </a:cxn>
                <a:cxn ang="0">
                  <a:pos x="99" y="8"/>
                </a:cxn>
                <a:cxn ang="0">
                  <a:pos x="108" y="5"/>
                </a:cxn>
                <a:cxn ang="0">
                  <a:pos x="117" y="0"/>
                </a:cxn>
              </a:cxnLst>
              <a:rect l="0" t="0" r="r" b="b"/>
              <a:pathLst>
                <a:path w="118" h="25">
                  <a:moveTo>
                    <a:pt x="0" y="23"/>
                  </a:moveTo>
                  <a:lnTo>
                    <a:pt x="10" y="24"/>
                  </a:lnTo>
                  <a:lnTo>
                    <a:pt x="20" y="24"/>
                  </a:lnTo>
                  <a:lnTo>
                    <a:pt x="30" y="23"/>
                  </a:lnTo>
                  <a:lnTo>
                    <a:pt x="40" y="22"/>
                  </a:lnTo>
                  <a:lnTo>
                    <a:pt x="50" y="21"/>
                  </a:lnTo>
                  <a:lnTo>
                    <a:pt x="60" y="19"/>
                  </a:lnTo>
                  <a:lnTo>
                    <a:pt x="70" y="17"/>
                  </a:lnTo>
                  <a:lnTo>
                    <a:pt x="80" y="15"/>
                  </a:lnTo>
                  <a:lnTo>
                    <a:pt x="89" y="12"/>
                  </a:lnTo>
                  <a:lnTo>
                    <a:pt x="99" y="8"/>
                  </a:lnTo>
                  <a:lnTo>
                    <a:pt x="108" y="5"/>
                  </a:lnTo>
                  <a:lnTo>
                    <a:pt x="117"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83" name="Freeform 427"/>
            <p:cNvSpPr>
              <a:spLocks/>
            </p:cNvSpPr>
            <p:nvPr/>
          </p:nvSpPr>
          <p:spPr bwMode="auto">
            <a:xfrm>
              <a:off x="2325" y="2861"/>
              <a:ext cx="5" cy="9"/>
            </a:xfrm>
            <a:custGeom>
              <a:avLst/>
              <a:gdLst/>
              <a:ahLst/>
              <a:cxnLst>
                <a:cxn ang="0">
                  <a:pos x="0" y="0"/>
                </a:cxn>
                <a:cxn ang="0">
                  <a:pos x="0" y="2"/>
                </a:cxn>
                <a:cxn ang="0">
                  <a:pos x="0" y="4"/>
                </a:cxn>
                <a:cxn ang="0">
                  <a:pos x="1" y="5"/>
                </a:cxn>
                <a:cxn ang="0">
                  <a:pos x="3" y="7"/>
                </a:cxn>
                <a:cxn ang="0">
                  <a:pos x="4" y="8"/>
                </a:cxn>
              </a:cxnLst>
              <a:rect l="0" t="0" r="r" b="b"/>
              <a:pathLst>
                <a:path w="5" h="9">
                  <a:moveTo>
                    <a:pt x="0" y="0"/>
                  </a:moveTo>
                  <a:lnTo>
                    <a:pt x="0" y="2"/>
                  </a:lnTo>
                  <a:lnTo>
                    <a:pt x="0" y="4"/>
                  </a:lnTo>
                  <a:lnTo>
                    <a:pt x="1" y="5"/>
                  </a:lnTo>
                  <a:lnTo>
                    <a:pt x="3" y="7"/>
                  </a:lnTo>
                  <a:lnTo>
                    <a:pt x="4" y="8"/>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84" name="Freeform 428"/>
            <p:cNvSpPr>
              <a:spLocks/>
            </p:cNvSpPr>
            <p:nvPr/>
          </p:nvSpPr>
          <p:spPr bwMode="auto">
            <a:xfrm>
              <a:off x="2329" y="2868"/>
              <a:ext cx="34" cy="13"/>
            </a:xfrm>
            <a:custGeom>
              <a:avLst/>
              <a:gdLst/>
              <a:ahLst/>
              <a:cxnLst>
                <a:cxn ang="0">
                  <a:pos x="0" y="0"/>
                </a:cxn>
                <a:cxn ang="0">
                  <a:pos x="6" y="3"/>
                </a:cxn>
                <a:cxn ang="0">
                  <a:pos x="13" y="6"/>
                </a:cxn>
                <a:cxn ang="0">
                  <a:pos x="19" y="9"/>
                </a:cxn>
                <a:cxn ang="0">
                  <a:pos x="26" y="11"/>
                </a:cxn>
                <a:cxn ang="0">
                  <a:pos x="33" y="12"/>
                </a:cxn>
              </a:cxnLst>
              <a:rect l="0" t="0" r="r" b="b"/>
              <a:pathLst>
                <a:path w="34" h="13">
                  <a:moveTo>
                    <a:pt x="0" y="0"/>
                  </a:moveTo>
                  <a:lnTo>
                    <a:pt x="6" y="3"/>
                  </a:lnTo>
                  <a:lnTo>
                    <a:pt x="13" y="6"/>
                  </a:lnTo>
                  <a:lnTo>
                    <a:pt x="19" y="9"/>
                  </a:lnTo>
                  <a:lnTo>
                    <a:pt x="26" y="11"/>
                  </a:lnTo>
                  <a:lnTo>
                    <a:pt x="33" y="1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85" name="Freeform 429"/>
            <p:cNvSpPr>
              <a:spLocks/>
            </p:cNvSpPr>
            <p:nvPr/>
          </p:nvSpPr>
          <p:spPr bwMode="auto">
            <a:xfrm>
              <a:off x="2362" y="2881"/>
              <a:ext cx="38" cy="7"/>
            </a:xfrm>
            <a:custGeom>
              <a:avLst/>
              <a:gdLst/>
              <a:ahLst/>
              <a:cxnLst>
                <a:cxn ang="0">
                  <a:pos x="0" y="0"/>
                </a:cxn>
                <a:cxn ang="0">
                  <a:pos x="12" y="2"/>
                </a:cxn>
                <a:cxn ang="0">
                  <a:pos x="25" y="4"/>
                </a:cxn>
                <a:cxn ang="0">
                  <a:pos x="37" y="6"/>
                </a:cxn>
              </a:cxnLst>
              <a:rect l="0" t="0" r="r" b="b"/>
              <a:pathLst>
                <a:path w="38" h="7">
                  <a:moveTo>
                    <a:pt x="0" y="0"/>
                  </a:moveTo>
                  <a:lnTo>
                    <a:pt x="12" y="2"/>
                  </a:lnTo>
                  <a:lnTo>
                    <a:pt x="25" y="4"/>
                  </a:lnTo>
                  <a:lnTo>
                    <a:pt x="37" y="6"/>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86" name="Freeform 430"/>
            <p:cNvSpPr>
              <a:spLocks/>
            </p:cNvSpPr>
            <p:nvPr/>
          </p:nvSpPr>
          <p:spPr bwMode="auto">
            <a:xfrm>
              <a:off x="2399" y="2887"/>
              <a:ext cx="23" cy="2"/>
            </a:xfrm>
            <a:custGeom>
              <a:avLst/>
              <a:gdLst/>
              <a:ahLst/>
              <a:cxnLst>
                <a:cxn ang="0">
                  <a:pos x="0" y="0"/>
                </a:cxn>
                <a:cxn ang="0">
                  <a:pos x="11" y="0"/>
                </a:cxn>
                <a:cxn ang="0">
                  <a:pos x="22" y="1"/>
                </a:cxn>
              </a:cxnLst>
              <a:rect l="0" t="0" r="r" b="b"/>
              <a:pathLst>
                <a:path w="23" h="2">
                  <a:moveTo>
                    <a:pt x="0" y="0"/>
                  </a:moveTo>
                  <a:lnTo>
                    <a:pt x="11" y="0"/>
                  </a:lnTo>
                  <a:lnTo>
                    <a:pt x="22" y="1"/>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87" name="Freeform 431"/>
            <p:cNvSpPr>
              <a:spLocks/>
            </p:cNvSpPr>
            <p:nvPr/>
          </p:nvSpPr>
          <p:spPr bwMode="auto">
            <a:xfrm>
              <a:off x="2542" y="2841"/>
              <a:ext cx="9" cy="3"/>
            </a:xfrm>
            <a:custGeom>
              <a:avLst/>
              <a:gdLst/>
              <a:ahLst/>
              <a:cxnLst>
                <a:cxn ang="0">
                  <a:pos x="8" y="2"/>
                </a:cxn>
                <a:cxn ang="0">
                  <a:pos x="4" y="1"/>
                </a:cxn>
                <a:cxn ang="0">
                  <a:pos x="0" y="0"/>
                </a:cxn>
              </a:cxnLst>
              <a:rect l="0" t="0" r="r" b="b"/>
              <a:pathLst>
                <a:path w="9" h="3">
                  <a:moveTo>
                    <a:pt x="8" y="2"/>
                  </a:moveTo>
                  <a:lnTo>
                    <a:pt x="4"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88" name="Freeform 432"/>
            <p:cNvSpPr>
              <a:spLocks/>
            </p:cNvSpPr>
            <p:nvPr/>
          </p:nvSpPr>
          <p:spPr bwMode="auto">
            <a:xfrm>
              <a:off x="2505" y="2835"/>
              <a:ext cx="39" cy="7"/>
            </a:xfrm>
            <a:custGeom>
              <a:avLst/>
              <a:gdLst/>
              <a:ahLst/>
              <a:cxnLst>
                <a:cxn ang="0">
                  <a:pos x="38" y="6"/>
                </a:cxn>
                <a:cxn ang="0">
                  <a:pos x="25" y="3"/>
                </a:cxn>
                <a:cxn ang="0">
                  <a:pos x="12" y="1"/>
                </a:cxn>
                <a:cxn ang="0">
                  <a:pos x="0" y="0"/>
                </a:cxn>
              </a:cxnLst>
              <a:rect l="0" t="0" r="r" b="b"/>
              <a:pathLst>
                <a:path w="39" h="7">
                  <a:moveTo>
                    <a:pt x="38" y="6"/>
                  </a:moveTo>
                  <a:lnTo>
                    <a:pt x="25" y="3"/>
                  </a:lnTo>
                  <a:lnTo>
                    <a:pt x="12"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89" name="Freeform 433"/>
            <p:cNvSpPr>
              <a:spLocks/>
            </p:cNvSpPr>
            <p:nvPr/>
          </p:nvSpPr>
          <p:spPr bwMode="auto">
            <a:xfrm>
              <a:off x="2452" y="2832"/>
              <a:ext cx="54" cy="4"/>
            </a:xfrm>
            <a:custGeom>
              <a:avLst/>
              <a:gdLst/>
              <a:ahLst/>
              <a:cxnLst>
                <a:cxn ang="0">
                  <a:pos x="53" y="3"/>
                </a:cxn>
                <a:cxn ang="0">
                  <a:pos x="35" y="2"/>
                </a:cxn>
                <a:cxn ang="0">
                  <a:pos x="18" y="1"/>
                </a:cxn>
                <a:cxn ang="0">
                  <a:pos x="0" y="0"/>
                </a:cxn>
              </a:cxnLst>
              <a:rect l="0" t="0" r="r" b="b"/>
              <a:pathLst>
                <a:path w="54" h="4">
                  <a:moveTo>
                    <a:pt x="53" y="3"/>
                  </a:moveTo>
                  <a:lnTo>
                    <a:pt x="35" y="2"/>
                  </a:lnTo>
                  <a:lnTo>
                    <a:pt x="18"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90" name="Freeform 434"/>
            <p:cNvSpPr>
              <a:spLocks/>
            </p:cNvSpPr>
            <p:nvPr/>
          </p:nvSpPr>
          <p:spPr bwMode="auto">
            <a:xfrm>
              <a:off x="2399" y="2832"/>
              <a:ext cx="54" cy="4"/>
            </a:xfrm>
            <a:custGeom>
              <a:avLst/>
              <a:gdLst/>
              <a:ahLst/>
              <a:cxnLst>
                <a:cxn ang="0">
                  <a:pos x="53" y="0"/>
                </a:cxn>
                <a:cxn ang="0">
                  <a:pos x="36" y="1"/>
                </a:cxn>
                <a:cxn ang="0">
                  <a:pos x="18" y="2"/>
                </a:cxn>
                <a:cxn ang="0">
                  <a:pos x="0" y="3"/>
                </a:cxn>
              </a:cxnLst>
              <a:rect l="0" t="0" r="r" b="b"/>
              <a:pathLst>
                <a:path w="54" h="4">
                  <a:moveTo>
                    <a:pt x="53" y="0"/>
                  </a:moveTo>
                  <a:lnTo>
                    <a:pt x="36" y="1"/>
                  </a:lnTo>
                  <a:lnTo>
                    <a:pt x="18" y="2"/>
                  </a:lnTo>
                  <a:lnTo>
                    <a:pt x="0" y="3"/>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91" name="Freeform 435"/>
            <p:cNvSpPr>
              <a:spLocks/>
            </p:cNvSpPr>
            <p:nvPr/>
          </p:nvSpPr>
          <p:spPr bwMode="auto">
            <a:xfrm>
              <a:off x="2362" y="2835"/>
              <a:ext cx="38" cy="7"/>
            </a:xfrm>
            <a:custGeom>
              <a:avLst/>
              <a:gdLst/>
              <a:ahLst/>
              <a:cxnLst>
                <a:cxn ang="0">
                  <a:pos x="37" y="0"/>
                </a:cxn>
                <a:cxn ang="0">
                  <a:pos x="28" y="1"/>
                </a:cxn>
                <a:cxn ang="0">
                  <a:pos x="19" y="2"/>
                </a:cxn>
                <a:cxn ang="0">
                  <a:pos x="9" y="4"/>
                </a:cxn>
                <a:cxn ang="0">
                  <a:pos x="0" y="6"/>
                </a:cxn>
              </a:cxnLst>
              <a:rect l="0" t="0" r="r" b="b"/>
              <a:pathLst>
                <a:path w="38" h="7">
                  <a:moveTo>
                    <a:pt x="37" y="0"/>
                  </a:moveTo>
                  <a:lnTo>
                    <a:pt x="28" y="1"/>
                  </a:lnTo>
                  <a:lnTo>
                    <a:pt x="19" y="2"/>
                  </a:lnTo>
                  <a:lnTo>
                    <a:pt x="9" y="4"/>
                  </a:lnTo>
                  <a:lnTo>
                    <a:pt x="0" y="6"/>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92" name="Freeform 436"/>
            <p:cNvSpPr>
              <a:spLocks/>
            </p:cNvSpPr>
            <p:nvPr/>
          </p:nvSpPr>
          <p:spPr bwMode="auto">
            <a:xfrm>
              <a:off x="2329" y="2841"/>
              <a:ext cx="34" cy="13"/>
            </a:xfrm>
            <a:custGeom>
              <a:avLst/>
              <a:gdLst/>
              <a:ahLst/>
              <a:cxnLst>
                <a:cxn ang="0">
                  <a:pos x="33" y="0"/>
                </a:cxn>
                <a:cxn ang="0">
                  <a:pos x="26" y="2"/>
                </a:cxn>
                <a:cxn ang="0">
                  <a:pos x="19" y="4"/>
                </a:cxn>
                <a:cxn ang="0">
                  <a:pos x="13" y="6"/>
                </a:cxn>
                <a:cxn ang="0">
                  <a:pos x="6" y="9"/>
                </a:cxn>
                <a:cxn ang="0">
                  <a:pos x="0" y="12"/>
                </a:cxn>
              </a:cxnLst>
              <a:rect l="0" t="0" r="r" b="b"/>
              <a:pathLst>
                <a:path w="34" h="13">
                  <a:moveTo>
                    <a:pt x="33" y="0"/>
                  </a:moveTo>
                  <a:lnTo>
                    <a:pt x="26" y="2"/>
                  </a:lnTo>
                  <a:lnTo>
                    <a:pt x="19" y="4"/>
                  </a:lnTo>
                  <a:lnTo>
                    <a:pt x="13" y="6"/>
                  </a:lnTo>
                  <a:lnTo>
                    <a:pt x="6" y="9"/>
                  </a:lnTo>
                  <a:lnTo>
                    <a:pt x="0" y="1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93" name="Freeform 437"/>
            <p:cNvSpPr>
              <a:spLocks/>
            </p:cNvSpPr>
            <p:nvPr/>
          </p:nvSpPr>
          <p:spPr bwMode="auto">
            <a:xfrm>
              <a:off x="2325" y="2853"/>
              <a:ext cx="5" cy="9"/>
            </a:xfrm>
            <a:custGeom>
              <a:avLst/>
              <a:gdLst/>
              <a:ahLst/>
              <a:cxnLst>
                <a:cxn ang="0">
                  <a:pos x="4" y="0"/>
                </a:cxn>
                <a:cxn ang="0">
                  <a:pos x="3" y="1"/>
                </a:cxn>
                <a:cxn ang="0">
                  <a:pos x="1" y="2"/>
                </a:cxn>
                <a:cxn ang="0">
                  <a:pos x="0" y="4"/>
                </a:cxn>
                <a:cxn ang="0">
                  <a:pos x="0" y="6"/>
                </a:cxn>
                <a:cxn ang="0">
                  <a:pos x="0" y="8"/>
                </a:cxn>
              </a:cxnLst>
              <a:rect l="0" t="0" r="r" b="b"/>
              <a:pathLst>
                <a:path w="5" h="9">
                  <a:moveTo>
                    <a:pt x="4" y="0"/>
                  </a:moveTo>
                  <a:lnTo>
                    <a:pt x="3" y="1"/>
                  </a:lnTo>
                  <a:lnTo>
                    <a:pt x="1" y="2"/>
                  </a:lnTo>
                  <a:lnTo>
                    <a:pt x="0" y="4"/>
                  </a:lnTo>
                  <a:lnTo>
                    <a:pt x="0" y="6"/>
                  </a:lnTo>
                  <a:lnTo>
                    <a:pt x="0" y="8"/>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94" name="Freeform 438"/>
            <p:cNvSpPr>
              <a:spLocks/>
            </p:cNvSpPr>
            <p:nvPr/>
          </p:nvSpPr>
          <p:spPr bwMode="auto">
            <a:xfrm>
              <a:off x="2538" y="2881"/>
              <a:ext cx="30" cy="28"/>
            </a:xfrm>
            <a:custGeom>
              <a:avLst/>
              <a:gdLst/>
              <a:ahLst/>
              <a:cxnLst>
                <a:cxn ang="0">
                  <a:pos x="0" y="27"/>
                </a:cxn>
                <a:cxn ang="0">
                  <a:pos x="6" y="22"/>
                </a:cxn>
                <a:cxn ang="0">
                  <a:pos x="12" y="17"/>
                </a:cxn>
                <a:cxn ang="0">
                  <a:pos x="18" y="12"/>
                </a:cxn>
                <a:cxn ang="0">
                  <a:pos x="23" y="6"/>
                </a:cxn>
                <a:cxn ang="0">
                  <a:pos x="29" y="0"/>
                </a:cxn>
              </a:cxnLst>
              <a:rect l="0" t="0" r="r" b="b"/>
              <a:pathLst>
                <a:path w="30" h="28">
                  <a:moveTo>
                    <a:pt x="0" y="27"/>
                  </a:moveTo>
                  <a:lnTo>
                    <a:pt x="6" y="22"/>
                  </a:lnTo>
                  <a:lnTo>
                    <a:pt x="12" y="17"/>
                  </a:lnTo>
                  <a:lnTo>
                    <a:pt x="18" y="12"/>
                  </a:lnTo>
                  <a:lnTo>
                    <a:pt x="23" y="6"/>
                  </a:lnTo>
                  <a:lnTo>
                    <a:pt x="29"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95" name="Freeform 439"/>
            <p:cNvSpPr>
              <a:spLocks/>
            </p:cNvSpPr>
            <p:nvPr/>
          </p:nvSpPr>
          <p:spPr bwMode="auto">
            <a:xfrm>
              <a:off x="2543" y="2841"/>
              <a:ext cx="27" cy="41"/>
            </a:xfrm>
            <a:custGeom>
              <a:avLst/>
              <a:gdLst/>
              <a:ahLst/>
              <a:cxnLst>
                <a:cxn ang="0">
                  <a:pos x="24" y="40"/>
                </a:cxn>
                <a:cxn ang="0">
                  <a:pos x="25" y="37"/>
                </a:cxn>
                <a:cxn ang="0">
                  <a:pos x="25" y="33"/>
                </a:cxn>
                <a:cxn ang="0">
                  <a:pos x="26" y="30"/>
                </a:cxn>
                <a:cxn ang="0">
                  <a:pos x="26" y="26"/>
                </a:cxn>
                <a:cxn ang="0">
                  <a:pos x="25" y="22"/>
                </a:cxn>
                <a:cxn ang="0">
                  <a:pos x="24" y="19"/>
                </a:cxn>
                <a:cxn ang="0">
                  <a:pos x="23" y="16"/>
                </a:cxn>
                <a:cxn ang="0">
                  <a:pos x="21" y="12"/>
                </a:cxn>
                <a:cxn ang="0">
                  <a:pos x="18" y="10"/>
                </a:cxn>
                <a:cxn ang="0">
                  <a:pos x="16" y="7"/>
                </a:cxn>
                <a:cxn ang="0">
                  <a:pos x="13" y="5"/>
                </a:cxn>
                <a:cxn ang="0">
                  <a:pos x="10" y="3"/>
                </a:cxn>
                <a:cxn ang="0">
                  <a:pos x="7" y="2"/>
                </a:cxn>
                <a:cxn ang="0">
                  <a:pos x="3" y="0"/>
                </a:cxn>
                <a:cxn ang="0">
                  <a:pos x="0" y="0"/>
                </a:cxn>
              </a:cxnLst>
              <a:rect l="0" t="0" r="r" b="b"/>
              <a:pathLst>
                <a:path w="27" h="41">
                  <a:moveTo>
                    <a:pt x="24" y="40"/>
                  </a:moveTo>
                  <a:lnTo>
                    <a:pt x="25" y="37"/>
                  </a:lnTo>
                  <a:lnTo>
                    <a:pt x="25" y="33"/>
                  </a:lnTo>
                  <a:lnTo>
                    <a:pt x="26" y="30"/>
                  </a:lnTo>
                  <a:lnTo>
                    <a:pt x="26" y="26"/>
                  </a:lnTo>
                  <a:lnTo>
                    <a:pt x="25" y="22"/>
                  </a:lnTo>
                  <a:lnTo>
                    <a:pt x="24" y="19"/>
                  </a:lnTo>
                  <a:lnTo>
                    <a:pt x="23" y="16"/>
                  </a:lnTo>
                  <a:lnTo>
                    <a:pt x="21" y="12"/>
                  </a:lnTo>
                  <a:lnTo>
                    <a:pt x="18" y="10"/>
                  </a:lnTo>
                  <a:lnTo>
                    <a:pt x="16" y="7"/>
                  </a:lnTo>
                  <a:lnTo>
                    <a:pt x="13" y="5"/>
                  </a:lnTo>
                  <a:lnTo>
                    <a:pt x="10" y="3"/>
                  </a:lnTo>
                  <a:lnTo>
                    <a:pt x="7" y="2"/>
                  </a:lnTo>
                  <a:lnTo>
                    <a:pt x="3" y="0"/>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96" name="Freeform 440"/>
            <p:cNvSpPr>
              <a:spLocks/>
            </p:cNvSpPr>
            <p:nvPr/>
          </p:nvSpPr>
          <p:spPr bwMode="auto">
            <a:xfrm>
              <a:off x="3502" y="2332"/>
              <a:ext cx="9" cy="3"/>
            </a:xfrm>
            <a:custGeom>
              <a:avLst/>
              <a:gdLst/>
              <a:ahLst/>
              <a:cxnLst>
                <a:cxn ang="0">
                  <a:pos x="8" y="0"/>
                </a:cxn>
                <a:cxn ang="0">
                  <a:pos x="4" y="1"/>
                </a:cxn>
                <a:cxn ang="0">
                  <a:pos x="0" y="2"/>
                </a:cxn>
              </a:cxnLst>
              <a:rect l="0" t="0" r="r" b="b"/>
              <a:pathLst>
                <a:path w="9" h="3">
                  <a:moveTo>
                    <a:pt x="8" y="0"/>
                  </a:moveTo>
                  <a:lnTo>
                    <a:pt x="4" y="1"/>
                  </a:lnTo>
                  <a:lnTo>
                    <a:pt x="0" y="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97" name="Freeform 441"/>
            <p:cNvSpPr>
              <a:spLocks/>
            </p:cNvSpPr>
            <p:nvPr/>
          </p:nvSpPr>
          <p:spPr bwMode="auto">
            <a:xfrm>
              <a:off x="3510" y="2327"/>
              <a:ext cx="38" cy="6"/>
            </a:xfrm>
            <a:custGeom>
              <a:avLst/>
              <a:gdLst/>
              <a:ahLst/>
              <a:cxnLst>
                <a:cxn ang="0">
                  <a:pos x="37" y="0"/>
                </a:cxn>
                <a:cxn ang="0">
                  <a:pos x="25" y="1"/>
                </a:cxn>
                <a:cxn ang="0">
                  <a:pos x="12" y="3"/>
                </a:cxn>
                <a:cxn ang="0">
                  <a:pos x="0" y="5"/>
                </a:cxn>
              </a:cxnLst>
              <a:rect l="0" t="0" r="r" b="b"/>
              <a:pathLst>
                <a:path w="38" h="6">
                  <a:moveTo>
                    <a:pt x="37" y="0"/>
                  </a:moveTo>
                  <a:lnTo>
                    <a:pt x="25" y="1"/>
                  </a:lnTo>
                  <a:lnTo>
                    <a:pt x="12" y="3"/>
                  </a:lnTo>
                  <a:lnTo>
                    <a:pt x="0" y="5"/>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98" name="Freeform 442"/>
            <p:cNvSpPr>
              <a:spLocks/>
            </p:cNvSpPr>
            <p:nvPr/>
          </p:nvSpPr>
          <p:spPr bwMode="auto">
            <a:xfrm>
              <a:off x="3547" y="2324"/>
              <a:ext cx="54" cy="4"/>
            </a:xfrm>
            <a:custGeom>
              <a:avLst/>
              <a:gdLst/>
              <a:ahLst/>
              <a:cxnLst>
                <a:cxn ang="0">
                  <a:pos x="53" y="0"/>
                </a:cxn>
                <a:cxn ang="0">
                  <a:pos x="36" y="0"/>
                </a:cxn>
                <a:cxn ang="0">
                  <a:pos x="18" y="1"/>
                </a:cxn>
                <a:cxn ang="0">
                  <a:pos x="0" y="3"/>
                </a:cxn>
              </a:cxnLst>
              <a:rect l="0" t="0" r="r" b="b"/>
              <a:pathLst>
                <a:path w="54" h="4">
                  <a:moveTo>
                    <a:pt x="53" y="0"/>
                  </a:moveTo>
                  <a:lnTo>
                    <a:pt x="36" y="0"/>
                  </a:lnTo>
                  <a:lnTo>
                    <a:pt x="18" y="1"/>
                  </a:lnTo>
                  <a:lnTo>
                    <a:pt x="0" y="3"/>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899" name="Freeform 443"/>
            <p:cNvSpPr>
              <a:spLocks/>
            </p:cNvSpPr>
            <p:nvPr/>
          </p:nvSpPr>
          <p:spPr bwMode="auto">
            <a:xfrm>
              <a:off x="3600" y="2324"/>
              <a:ext cx="54" cy="4"/>
            </a:xfrm>
            <a:custGeom>
              <a:avLst/>
              <a:gdLst/>
              <a:ahLst/>
              <a:cxnLst>
                <a:cxn ang="0">
                  <a:pos x="53" y="3"/>
                </a:cxn>
                <a:cxn ang="0">
                  <a:pos x="35" y="1"/>
                </a:cxn>
                <a:cxn ang="0">
                  <a:pos x="18" y="0"/>
                </a:cxn>
                <a:cxn ang="0">
                  <a:pos x="0" y="0"/>
                </a:cxn>
              </a:cxnLst>
              <a:rect l="0" t="0" r="r" b="b"/>
              <a:pathLst>
                <a:path w="54" h="4">
                  <a:moveTo>
                    <a:pt x="53" y="3"/>
                  </a:moveTo>
                  <a:lnTo>
                    <a:pt x="35" y="1"/>
                  </a:lnTo>
                  <a:lnTo>
                    <a:pt x="18" y="0"/>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00" name="Freeform 444"/>
            <p:cNvSpPr>
              <a:spLocks/>
            </p:cNvSpPr>
            <p:nvPr/>
          </p:nvSpPr>
          <p:spPr bwMode="auto">
            <a:xfrm>
              <a:off x="3653" y="2327"/>
              <a:ext cx="38" cy="6"/>
            </a:xfrm>
            <a:custGeom>
              <a:avLst/>
              <a:gdLst/>
              <a:ahLst/>
              <a:cxnLst>
                <a:cxn ang="0">
                  <a:pos x="37" y="5"/>
                </a:cxn>
                <a:cxn ang="0">
                  <a:pos x="25" y="3"/>
                </a:cxn>
                <a:cxn ang="0">
                  <a:pos x="12" y="1"/>
                </a:cxn>
                <a:cxn ang="0">
                  <a:pos x="0" y="0"/>
                </a:cxn>
              </a:cxnLst>
              <a:rect l="0" t="0" r="r" b="b"/>
              <a:pathLst>
                <a:path w="38" h="6">
                  <a:moveTo>
                    <a:pt x="37" y="5"/>
                  </a:moveTo>
                  <a:lnTo>
                    <a:pt x="25" y="3"/>
                  </a:lnTo>
                  <a:lnTo>
                    <a:pt x="12"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01" name="Freeform 445"/>
            <p:cNvSpPr>
              <a:spLocks/>
            </p:cNvSpPr>
            <p:nvPr/>
          </p:nvSpPr>
          <p:spPr bwMode="auto">
            <a:xfrm>
              <a:off x="3690" y="2332"/>
              <a:ext cx="34" cy="14"/>
            </a:xfrm>
            <a:custGeom>
              <a:avLst/>
              <a:gdLst/>
              <a:ahLst/>
              <a:cxnLst>
                <a:cxn ang="0">
                  <a:pos x="33" y="13"/>
                </a:cxn>
                <a:cxn ang="0">
                  <a:pos x="27" y="9"/>
                </a:cxn>
                <a:cxn ang="0">
                  <a:pos x="21" y="7"/>
                </a:cxn>
                <a:cxn ang="0">
                  <a:pos x="14" y="4"/>
                </a:cxn>
                <a:cxn ang="0">
                  <a:pos x="7" y="2"/>
                </a:cxn>
                <a:cxn ang="0">
                  <a:pos x="0" y="0"/>
                </a:cxn>
              </a:cxnLst>
              <a:rect l="0" t="0" r="r" b="b"/>
              <a:pathLst>
                <a:path w="34" h="14">
                  <a:moveTo>
                    <a:pt x="33" y="13"/>
                  </a:moveTo>
                  <a:lnTo>
                    <a:pt x="27" y="9"/>
                  </a:lnTo>
                  <a:lnTo>
                    <a:pt x="21" y="7"/>
                  </a:lnTo>
                  <a:lnTo>
                    <a:pt x="14" y="4"/>
                  </a:lnTo>
                  <a:lnTo>
                    <a:pt x="7" y="2"/>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02" name="Freeform 446"/>
            <p:cNvSpPr>
              <a:spLocks/>
            </p:cNvSpPr>
            <p:nvPr/>
          </p:nvSpPr>
          <p:spPr bwMode="auto">
            <a:xfrm>
              <a:off x="3723" y="2345"/>
              <a:ext cx="6" cy="8"/>
            </a:xfrm>
            <a:custGeom>
              <a:avLst/>
              <a:gdLst/>
              <a:ahLst/>
              <a:cxnLst>
                <a:cxn ang="0">
                  <a:pos x="5" y="7"/>
                </a:cxn>
                <a:cxn ang="0">
                  <a:pos x="5" y="6"/>
                </a:cxn>
                <a:cxn ang="0">
                  <a:pos x="4" y="4"/>
                </a:cxn>
                <a:cxn ang="0">
                  <a:pos x="3" y="2"/>
                </a:cxn>
                <a:cxn ang="0">
                  <a:pos x="2" y="1"/>
                </a:cxn>
                <a:cxn ang="0">
                  <a:pos x="0" y="0"/>
                </a:cxn>
              </a:cxnLst>
              <a:rect l="0" t="0" r="r" b="b"/>
              <a:pathLst>
                <a:path w="6" h="8">
                  <a:moveTo>
                    <a:pt x="5" y="7"/>
                  </a:moveTo>
                  <a:lnTo>
                    <a:pt x="5" y="6"/>
                  </a:lnTo>
                  <a:lnTo>
                    <a:pt x="4" y="4"/>
                  </a:lnTo>
                  <a:lnTo>
                    <a:pt x="3" y="2"/>
                  </a:lnTo>
                  <a:lnTo>
                    <a:pt x="2"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03" name="Freeform 447"/>
            <p:cNvSpPr>
              <a:spLocks/>
            </p:cNvSpPr>
            <p:nvPr/>
          </p:nvSpPr>
          <p:spPr bwMode="auto">
            <a:xfrm>
              <a:off x="3723" y="2352"/>
              <a:ext cx="6" cy="9"/>
            </a:xfrm>
            <a:custGeom>
              <a:avLst/>
              <a:gdLst/>
              <a:ahLst/>
              <a:cxnLst>
                <a:cxn ang="0">
                  <a:pos x="0" y="8"/>
                </a:cxn>
                <a:cxn ang="0">
                  <a:pos x="2" y="7"/>
                </a:cxn>
                <a:cxn ang="0">
                  <a:pos x="3" y="6"/>
                </a:cxn>
                <a:cxn ang="0">
                  <a:pos x="4" y="4"/>
                </a:cxn>
                <a:cxn ang="0">
                  <a:pos x="5" y="2"/>
                </a:cxn>
                <a:cxn ang="0">
                  <a:pos x="5" y="0"/>
                </a:cxn>
              </a:cxnLst>
              <a:rect l="0" t="0" r="r" b="b"/>
              <a:pathLst>
                <a:path w="6" h="9">
                  <a:moveTo>
                    <a:pt x="0" y="8"/>
                  </a:moveTo>
                  <a:lnTo>
                    <a:pt x="2" y="7"/>
                  </a:lnTo>
                  <a:lnTo>
                    <a:pt x="3" y="6"/>
                  </a:lnTo>
                  <a:lnTo>
                    <a:pt x="4" y="4"/>
                  </a:lnTo>
                  <a:lnTo>
                    <a:pt x="5" y="2"/>
                  </a:lnTo>
                  <a:lnTo>
                    <a:pt x="5"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04" name="Freeform 448"/>
            <p:cNvSpPr>
              <a:spLocks/>
            </p:cNvSpPr>
            <p:nvPr/>
          </p:nvSpPr>
          <p:spPr bwMode="auto">
            <a:xfrm>
              <a:off x="3690" y="2360"/>
              <a:ext cx="34" cy="13"/>
            </a:xfrm>
            <a:custGeom>
              <a:avLst/>
              <a:gdLst/>
              <a:ahLst/>
              <a:cxnLst>
                <a:cxn ang="0">
                  <a:pos x="0" y="12"/>
                </a:cxn>
                <a:cxn ang="0">
                  <a:pos x="7" y="10"/>
                </a:cxn>
                <a:cxn ang="0">
                  <a:pos x="14" y="9"/>
                </a:cxn>
                <a:cxn ang="0">
                  <a:pos x="20" y="6"/>
                </a:cxn>
                <a:cxn ang="0">
                  <a:pos x="27" y="3"/>
                </a:cxn>
                <a:cxn ang="0">
                  <a:pos x="33" y="0"/>
                </a:cxn>
              </a:cxnLst>
              <a:rect l="0" t="0" r="r" b="b"/>
              <a:pathLst>
                <a:path w="34" h="13">
                  <a:moveTo>
                    <a:pt x="0" y="12"/>
                  </a:moveTo>
                  <a:lnTo>
                    <a:pt x="7" y="10"/>
                  </a:lnTo>
                  <a:lnTo>
                    <a:pt x="14" y="9"/>
                  </a:lnTo>
                  <a:lnTo>
                    <a:pt x="20" y="6"/>
                  </a:lnTo>
                  <a:lnTo>
                    <a:pt x="27" y="3"/>
                  </a:lnTo>
                  <a:lnTo>
                    <a:pt x="33"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05" name="Freeform 449"/>
            <p:cNvSpPr>
              <a:spLocks/>
            </p:cNvSpPr>
            <p:nvPr/>
          </p:nvSpPr>
          <p:spPr bwMode="auto">
            <a:xfrm>
              <a:off x="3653" y="2372"/>
              <a:ext cx="38" cy="7"/>
            </a:xfrm>
            <a:custGeom>
              <a:avLst/>
              <a:gdLst/>
              <a:ahLst/>
              <a:cxnLst>
                <a:cxn ang="0">
                  <a:pos x="0" y="6"/>
                </a:cxn>
                <a:cxn ang="0">
                  <a:pos x="12" y="5"/>
                </a:cxn>
                <a:cxn ang="0">
                  <a:pos x="25" y="3"/>
                </a:cxn>
                <a:cxn ang="0">
                  <a:pos x="37" y="0"/>
                </a:cxn>
              </a:cxnLst>
              <a:rect l="0" t="0" r="r" b="b"/>
              <a:pathLst>
                <a:path w="38" h="7">
                  <a:moveTo>
                    <a:pt x="0" y="6"/>
                  </a:moveTo>
                  <a:lnTo>
                    <a:pt x="12" y="5"/>
                  </a:lnTo>
                  <a:lnTo>
                    <a:pt x="25" y="3"/>
                  </a:lnTo>
                  <a:lnTo>
                    <a:pt x="37"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06" name="Freeform 450"/>
            <p:cNvSpPr>
              <a:spLocks/>
            </p:cNvSpPr>
            <p:nvPr/>
          </p:nvSpPr>
          <p:spPr bwMode="auto">
            <a:xfrm>
              <a:off x="3631" y="2378"/>
              <a:ext cx="23" cy="3"/>
            </a:xfrm>
            <a:custGeom>
              <a:avLst/>
              <a:gdLst/>
              <a:ahLst/>
              <a:cxnLst>
                <a:cxn ang="0">
                  <a:pos x="0" y="2"/>
                </a:cxn>
                <a:cxn ang="0">
                  <a:pos x="11" y="1"/>
                </a:cxn>
                <a:cxn ang="0">
                  <a:pos x="22" y="0"/>
                </a:cxn>
              </a:cxnLst>
              <a:rect l="0" t="0" r="r" b="b"/>
              <a:pathLst>
                <a:path w="23" h="3">
                  <a:moveTo>
                    <a:pt x="0" y="2"/>
                  </a:moveTo>
                  <a:lnTo>
                    <a:pt x="11" y="1"/>
                  </a:lnTo>
                  <a:lnTo>
                    <a:pt x="22"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07" name="Freeform 451"/>
            <p:cNvSpPr>
              <a:spLocks/>
            </p:cNvSpPr>
            <p:nvPr/>
          </p:nvSpPr>
          <p:spPr bwMode="auto">
            <a:xfrm>
              <a:off x="3514" y="2357"/>
              <a:ext cx="118" cy="24"/>
            </a:xfrm>
            <a:custGeom>
              <a:avLst/>
              <a:gdLst/>
              <a:ahLst/>
              <a:cxnLst>
                <a:cxn ang="0">
                  <a:pos x="0" y="0"/>
                </a:cxn>
                <a:cxn ang="0">
                  <a:pos x="9" y="4"/>
                </a:cxn>
                <a:cxn ang="0">
                  <a:pos x="19" y="8"/>
                </a:cxn>
                <a:cxn ang="0">
                  <a:pos x="28" y="11"/>
                </a:cxn>
                <a:cxn ang="0">
                  <a:pos x="38" y="14"/>
                </a:cxn>
                <a:cxn ang="0">
                  <a:pos x="47" y="17"/>
                </a:cxn>
                <a:cxn ang="0">
                  <a:pos x="57" y="19"/>
                </a:cxn>
                <a:cxn ang="0">
                  <a:pos x="67" y="21"/>
                </a:cxn>
                <a:cxn ang="0">
                  <a:pos x="77" y="22"/>
                </a:cxn>
                <a:cxn ang="0">
                  <a:pos x="87" y="23"/>
                </a:cxn>
                <a:cxn ang="0">
                  <a:pos x="97" y="23"/>
                </a:cxn>
                <a:cxn ang="0">
                  <a:pos x="107" y="23"/>
                </a:cxn>
                <a:cxn ang="0">
                  <a:pos x="117" y="22"/>
                </a:cxn>
              </a:cxnLst>
              <a:rect l="0" t="0" r="r" b="b"/>
              <a:pathLst>
                <a:path w="118" h="24">
                  <a:moveTo>
                    <a:pt x="0" y="0"/>
                  </a:moveTo>
                  <a:lnTo>
                    <a:pt x="9" y="4"/>
                  </a:lnTo>
                  <a:lnTo>
                    <a:pt x="19" y="8"/>
                  </a:lnTo>
                  <a:lnTo>
                    <a:pt x="28" y="11"/>
                  </a:lnTo>
                  <a:lnTo>
                    <a:pt x="38" y="14"/>
                  </a:lnTo>
                  <a:lnTo>
                    <a:pt x="47" y="17"/>
                  </a:lnTo>
                  <a:lnTo>
                    <a:pt x="57" y="19"/>
                  </a:lnTo>
                  <a:lnTo>
                    <a:pt x="67" y="21"/>
                  </a:lnTo>
                  <a:lnTo>
                    <a:pt x="77" y="22"/>
                  </a:lnTo>
                  <a:lnTo>
                    <a:pt x="87" y="23"/>
                  </a:lnTo>
                  <a:lnTo>
                    <a:pt x="97" y="23"/>
                  </a:lnTo>
                  <a:lnTo>
                    <a:pt x="107" y="23"/>
                  </a:lnTo>
                  <a:lnTo>
                    <a:pt x="117" y="2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08" name="Freeform 452"/>
            <p:cNvSpPr>
              <a:spLocks/>
            </p:cNvSpPr>
            <p:nvPr/>
          </p:nvSpPr>
          <p:spPr bwMode="auto">
            <a:xfrm>
              <a:off x="3486" y="2330"/>
              <a:ext cx="29" cy="28"/>
            </a:xfrm>
            <a:custGeom>
              <a:avLst/>
              <a:gdLst/>
              <a:ahLst/>
              <a:cxnLst>
                <a:cxn ang="0">
                  <a:pos x="0" y="0"/>
                </a:cxn>
                <a:cxn ang="0">
                  <a:pos x="5" y="6"/>
                </a:cxn>
                <a:cxn ang="0">
                  <a:pos x="10" y="12"/>
                </a:cxn>
                <a:cxn ang="0">
                  <a:pos x="16" y="17"/>
                </a:cxn>
                <a:cxn ang="0">
                  <a:pos x="22" y="22"/>
                </a:cxn>
                <a:cxn ang="0">
                  <a:pos x="28" y="27"/>
                </a:cxn>
              </a:cxnLst>
              <a:rect l="0" t="0" r="r" b="b"/>
              <a:pathLst>
                <a:path w="29" h="28">
                  <a:moveTo>
                    <a:pt x="0" y="0"/>
                  </a:moveTo>
                  <a:lnTo>
                    <a:pt x="5" y="6"/>
                  </a:lnTo>
                  <a:lnTo>
                    <a:pt x="10" y="12"/>
                  </a:lnTo>
                  <a:lnTo>
                    <a:pt x="16" y="17"/>
                  </a:lnTo>
                  <a:lnTo>
                    <a:pt x="22" y="22"/>
                  </a:lnTo>
                  <a:lnTo>
                    <a:pt x="28" y="27"/>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09" name="Freeform 453"/>
            <p:cNvSpPr>
              <a:spLocks/>
            </p:cNvSpPr>
            <p:nvPr/>
          </p:nvSpPr>
          <p:spPr bwMode="auto">
            <a:xfrm>
              <a:off x="3484" y="2290"/>
              <a:ext cx="27" cy="41"/>
            </a:xfrm>
            <a:custGeom>
              <a:avLst/>
              <a:gdLst/>
              <a:ahLst/>
              <a:cxnLst>
                <a:cxn ang="0">
                  <a:pos x="26" y="0"/>
                </a:cxn>
                <a:cxn ang="0">
                  <a:pos x="22" y="1"/>
                </a:cxn>
                <a:cxn ang="0">
                  <a:pos x="19" y="2"/>
                </a:cxn>
                <a:cxn ang="0">
                  <a:pos x="15" y="3"/>
                </a:cxn>
                <a:cxn ang="0">
                  <a:pos x="12" y="5"/>
                </a:cxn>
                <a:cxn ang="0">
                  <a:pos x="9" y="7"/>
                </a:cxn>
                <a:cxn ang="0">
                  <a:pos x="7" y="10"/>
                </a:cxn>
                <a:cxn ang="0">
                  <a:pos x="5" y="13"/>
                </a:cxn>
                <a:cxn ang="0">
                  <a:pos x="3" y="16"/>
                </a:cxn>
                <a:cxn ang="0">
                  <a:pos x="1" y="19"/>
                </a:cxn>
                <a:cxn ang="0">
                  <a:pos x="0" y="23"/>
                </a:cxn>
                <a:cxn ang="0">
                  <a:pos x="0" y="26"/>
                </a:cxn>
                <a:cxn ang="0">
                  <a:pos x="0" y="30"/>
                </a:cxn>
                <a:cxn ang="0">
                  <a:pos x="0" y="33"/>
                </a:cxn>
                <a:cxn ang="0">
                  <a:pos x="1" y="37"/>
                </a:cxn>
                <a:cxn ang="0">
                  <a:pos x="2" y="40"/>
                </a:cxn>
              </a:cxnLst>
              <a:rect l="0" t="0" r="r" b="b"/>
              <a:pathLst>
                <a:path w="27" h="41">
                  <a:moveTo>
                    <a:pt x="26" y="0"/>
                  </a:moveTo>
                  <a:lnTo>
                    <a:pt x="22" y="1"/>
                  </a:lnTo>
                  <a:lnTo>
                    <a:pt x="19" y="2"/>
                  </a:lnTo>
                  <a:lnTo>
                    <a:pt x="15" y="3"/>
                  </a:lnTo>
                  <a:lnTo>
                    <a:pt x="12" y="5"/>
                  </a:lnTo>
                  <a:lnTo>
                    <a:pt x="9" y="7"/>
                  </a:lnTo>
                  <a:lnTo>
                    <a:pt x="7" y="10"/>
                  </a:lnTo>
                  <a:lnTo>
                    <a:pt x="5" y="13"/>
                  </a:lnTo>
                  <a:lnTo>
                    <a:pt x="3" y="16"/>
                  </a:lnTo>
                  <a:lnTo>
                    <a:pt x="1" y="19"/>
                  </a:lnTo>
                  <a:lnTo>
                    <a:pt x="0" y="23"/>
                  </a:lnTo>
                  <a:lnTo>
                    <a:pt x="0" y="26"/>
                  </a:lnTo>
                  <a:lnTo>
                    <a:pt x="0" y="30"/>
                  </a:lnTo>
                  <a:lnTo>
                    <a:pt x="0" y="33"/>
                  </a:lnTo>
                  <a:lnTo>
                    <a:pt x="1" y="37"/>
                  </a:lnTo>
                  <a:lnTo>
                    <a:pt x="2" y="4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10" name="Freeform 454"/>
            <p:cNvSpPr>
              <a:spLocks/>
            </p:cNvSpPr>
            <p:nvPr/>
          </p:nvSpPr>
          <p:spPr bwMode="auto">
            <a:xfrm>
              <a:off x="3510" y="2284"/>
              <a:ext cx="38" cy="7"/>
            </a:xfrm>
            <a:custGeom>
              <a:avLst/>
              <a:gdLst/>
              <a:ahLst/>
              <a:cxnLst>
                <a:cxn ang="0">
                  <a:pos x="37" y="0"/>
                </a:cxn>
                <a:cxn ang="0">
                  <a:pos x="25" y="2"/>
                </a:cxn>
                <a:cxn ang="0">
                  <a:pos x="12" y="4"/>
                </a:cxn>
                <a:cxn ang="0">
                  <a:pos x="0" y="6"/>
                </a:cxn>
              </a:cxnLst>
              <a:rect l="0" t="0" r="r" b="b"/>
              <a:pathLst>
                <a:path w="38" h="7">
                  <a:moveTo>
                    <a:pt x="37" y="0"/>
                  </a:moveTo>
                  <a:lnTo>
                    <a:pt x="25" y="2"/>
                  </a:lnTo>
                  <a:lnTo>
                    <a:pt x="12" y="4"/>
                  </a:lnTo>
                  <a:lnTo>
                    <a:pt x="0" y="6"/>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11" name="Freeform 455"/>
            <p:cNvSpPr>
              <a:spLocks/>
            </p:cNvSpPr>
            <p:nvPr/>
          </p:nvSpPr>
          <p:spPr bwMode="auto">
            <a:xfrm>
              <a:off x="3547" y="2282"/>
              <a:ext cx="54" cy="3"/>
            </a:xfrm>
            <a:custGeom>
              <a:avLst/>
              <a:gdLst/>
              <a:ahLst/>
              <a:cxnLst>
                <a:cxn ang="0">
                  <a:pos x="53" y="0"/>
                </a:cxn>
                <a:cxn ang="0">
                  <a:pos x="36" y="0"/>
                </a:cxn>
                <a:cxn ang="0">
                  <a:pos x="18" y="1"/>
                </a:cxn>
                <a:cxn ang="0">
                  <a:pos x="0" y="2"/>
                </a:cxn>
              </a:cxnLst>
              <a:rect l="0" t="0" r="r" b="b"/>
              <a:pathLst>
                <a:path w="54" h="3">
                  <a:moveTo>
                    <a:pt x="53" y="0"/>
                  </a:moveTo>
                  <a:lnTo>
                    <a:pt x="36" y="0"/>
                  </a:lnTo>
                  <a:lnTo>
                    <a:pt x="18" y="1"/>
                  </a:lnTo>
                  <a:lnTo>
                    <a:pt x="0" y="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12" name="Freeform 456"/>
            <p:cNvSpPr>
              <a:spLocks/>
            </p:cNvSpPr>
            <p:nvPr/>
          </p:nvSpPr>
          <p:spPr bwMode="auto">
            <a:xfrm>
              <a:off x="3600" y="2276"/>
              <a:ext cx="228" cy="10"/>
            </a:xfrm>
            <a:custGeom>
              <a:avLst/>
              <a:gdLst/>
              <a:ahLst/>
              <a:cxnLst>
                <a:cxn ang="0">
                  <a:pos x="227" y="9"/>
                </a:cxn>
                <a:cxn ang="0">
                  <a:pos x="206" y="6"/>
                </a:cxn>
                <a:cxn ang="0">
                  <a:pos x="186" y="4"/>
                </a:cxn>
                <a:cxn ang="0">
                  <a:pos x="165" y="3"/>
                </a:cxn>
                <a:cxn ang="0">
                  <a:pos x="144" y="2"/>
                </a:cxn>
                <a:cxn ang="0">
                  <a:pos x="124" y="1"/>
                </a:cxn>
                <a:cxn ang="0">
                  <a:pos x="103" y="0"/>
                </a:cxn>
                <a:cxn ang="0">
                  <a:pos x="83" y="1"/>
                </a:cxn>
                <a:cxn ang="0">
                  <a:pos x="62" y="1"/>
                </a:cxn>
                <a:cxn ang="0">
                  <a:pos x="41" y="2"/>
                </a:cxn>
                <a:cxn ang="0">
                  <a:pos x="21" y="4"/>
                </a:cxn>
                <a:cxn ang="0">
                  <a:pos x="0" y="6"/>
                </a:cxn>
              </a:cxnLst>
              <a:rect l="0" t="0" r="r" b="b"/>
              <a:pathLst>
                <a:path w="228" h="10">
                  <a:moveTo>
                    <a:pt x="227" y="9"/>
                  </a:moveTo>
                  <a:lnTo>
                    <a:pt x="206" y="6"/>
                  </a:lnTo>
                  <a:lnTo>
                    <a:pt x="186" y="4"/>
                  </a:lnTo>
                  <a:lnTo>
                    <a:pt x="165" y="3"/>
                  </a:lnTo>
                  <a:lnTo>
                    <a:pt x="144" y="2"/>
                  </a:lnTo>
                  <a:lnTo>
                    <a:pt x="124" y="1"/>
                  </a:lnTo>
                  <a:lnTo>
                    <a:pt x="103" y="0"/>
                  </a:lnTo>
                  <a:lnTo>
                    <a:pt x="83" y="1"/>
                  </a:lnTo>
                  <a:lnTo>
                    <a:pt x="62" y="1"/>
                  </a:lnTo>
                  <a:lnTo>
                    <a:pt x="41" y="2"/>
                  </a:lnTo>
                  <a:lnTo>
                    <a:pt x="21" y="4"/>
                  </a:lnTo>
                  <a:lnTo>
                    <a:pt x="0" y="6"/>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13" name="Freeform 457"/>
            <p:cNvSpPr>
              <a:spLocks/>
            </p:cNvSpPr>
            <p:nvPr/>
          </p:nvSpPr>
          <p:spPr bwMode="auto">
            <a:xfrm>
              <a:off x="3826" y="2285"/>
              <a:ext cx="169" cy="153"/>
            </a:xfrm>
            <a:custGeom>
              <a:avLst/>
              <a:gdLst/>
              <a:ahLst/>
              <a:cxnLst>
                <a:cxn ang="0">
                  <a:pos x="168" y="152"/>
                </a:cxn>
                <a:cxn ang="0">
                  <a:pos x="165" y="143"/>
                </a:cxn>
                <a:cxn ang="0">
                  <a:pos x="161" y="133"/>
                </a:cxn>
                <a:cxn ang="0">
                  <a:pos x="156" y="124"/>
                </a:cxn>
                <a:cxn ang="0">
                  <a:pos x="152" y="115"/>
                </a:cxn>
                <a:cxn ang="0">
                  <a:pos x="146" y="106"/>
                </a:cxn>
                <a:cxn ang="0">
                  <a:pos x="141" y="97"/>
                </a:cxn>
                <a:cxn ang="0">
                  <a:pos x="135" y="89"/>
                </a:cxn>
                <a:cxn ang="0">
                  <a:pos x="128" y="81"/>
                </a:cxn>
                <a:cxn ang="0">
                  <a:pos x="122" y="73"/>
                </a:cxn>
                <a:cxn ang="0">
                  <a:pos x="115" y="65"/>
                </a:cxn>
                <a:cxn ang="0">
                  <a:pos x="107" y="58"/>
                </a:cxn>
                <a:cxn ang="0">
                  <a:pos x="100" y="51"/>
                </a:cxn>
                <a:cxn ang="0">
                  <a:pos x="92" y="45"/>
                </a:cxn>
                <a:cxn ang="0">
                  <a:pos x="84" y="38"/>
                </a:cxn>
                <a:cxn ang="0">
                  <a:pos x="75" y="33"/>
                </a:cxn>
                <a:cxn ang="0">
                  <a:pos x="67" y="27"/>
                </a:cxn>
                <a:cxn ang="0">
                  <a:pos x="58" y="22"/>
                </a:cxn>
                <a:cxn ang="0">
                  <a:pos x="49" y="17"/>
                </a:cxn>
                <a:cxn ang="0">
                  <a:pos x="39" y="13"/>
                </a:cxn>
                <a:cxn ang="0">
                  <a:pos x="30" y="9"/>
                </a:cxn>
                <a:cxn ang="0">
                  <a:pos x="20" y="5"/>
                </a:cxn>
                <a:cxn ang="0">
                  <a:pos x="10" y="2"/>
                </a:cxn>
                <a:cxn ang="0">
                  <a:pos x="0" y="0"/>
                </a:cxn>
              </a:cxnLst>
              <a:rect l="0" t="0" r="r" b="b"/>
              <a:pathLst>
                <a:path w="169" h="153">
                  <a:moveTo>
                    <a:pt x="168" y="152"/>
                  </a:moveTo>
                  <a:lnTo>
                    <a:pt x="165" y="143"/>
                  </a:lnTo>
                  <a:lnTo>
                    <a:pt x="161" y="133"/>
                  </a:lnTo>
                  <a:lnTo>
                    <a:pt x="156" y="124"/>
                  </a:lnTo>
                  <a:lnTo>
                    <a:pt x="152" y="115"/>
                  </a:lnTo>
                  <a:lnTo>
                    <a:pt x="146" y="106"/>
                  </a:lnTo>
                  <a:lnTo>
                    <a:pt x="141" y="97"/>
                  </a:lnTo>
                  <a:lnTo>
                    <a:pt x="135" y="89"/>
                  </a:lnTo>
                  <a:lnTo>
                    <a:pt x="128" y="81"/>
                  </a:lnTo>
                  <a:lnTo>
                    <a:pt x="122" y="73"/>
                  </a:lnTo>
                  <a:lnTo>
                    <a:pt x="115" y="65"/>
                  </a:lnTo>
                  <a:lnTo>
                    <a:pt x="107" y="58"/>
                  </a:lnTo>
                  <a:lnTo>
                    <a:pt x="100" y="51"/>
                  </a:lnTo>
                  <a:lnTo>
                    <a:pt x="92" y="45"/>
                  </a:lnTo>
                  <a:lnTo>
                    <a:pt x="84" y="38"/>
                  </a:lnTo>
                  <a:lnTo>
                    <a:pt x="75" y="33"/>
                  </a:lnTo>
                  <a:lnTo>
                    <a:pt x="67" y="27"/>
                  </a:lnTo>
                  <a:lnTo>
                    <a:pt x="58" y="22"/>
                  </a:lnTo>
                  <a:lnTo>
                    <a:pt x="49" y="17"/>
                  </a:lnTo>
                  <a:lnTo>
                    <a:pt x="39" y="13"/>
                  </a:lnTo>
                  <a:lnTo>
                    <a:pt x="30" y="9"/>
                  </a:lnTo>
                  <a:lnTo>
                    <a:pt x="20" y="5"/>
                  </a:lnTo>
                  <a:lnTo>
                    <a:pt x="10" y="2"/>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14" name="Freeform 458"/>
            <p:cNvSpPr>
              <a:spLocks/>
            </p:cNvSpPr>
            <p:nvPr/>
          </p:nvSpPr>
          <p:spPr bwMode="auto">
            <a:xfrm>
              <a:off x="3994" y="2437"/>
              <a:ext cx="151" cy="87"/>
            </a:xfrm>
            <a:custGeom>
              <a:avLst/>
              <a:gdLst/>
              <a:ahLst/>
              <a:cxnLst>
                <a:cxn ang="0">
                  <a:pos x="0" y="0"/>
                </a:cxn>
                <a:cxn ang="0">
                  <a:pos x="4" y="8"/>
                </a:cxn>
                <a:cxn ang="0">
                  <a:pos x="8" y="15"/>
                </a:cxn>
                <a:cxn ang="0">
                  <a:pos x="13" y="21"/>
                </a:cxn>
                <a:cxn ang="0">
                  <a:pos x="18" y="28"/>
                </a:cxn>
                <a:cxn ang="0">
                  <a:pos x="24" y="34"/>
                </a:cxn>
                <a:cxn ang="0">
                  <a:pos x="29" y="41"/>
                </a:cxn>
                <a:cxn ang="0">
                  <a:pos x="35" y="46"/>
                </a:cxn>
                <a:cxn ang="0">
                  <a:pos x="42" y="51"/>
                </a:cxn>
                <a:cxn ang="0">
                  <a:pos x="48" y="57"/>
                </a:cxn>
                <a:cxn ang="0">
                  <a:pos x="55" y="61"/>
                </a:cxn>
                <a:cxn ang="0">
                  <a:pos x="62" y="66"/>
                </a:cxn>
                <a:cxn ang="0">
                  <a:pos x="69" y="69"/>
                </a:cxn>
                <a:cxn ang="0">
                  <a:pos x="77" y="73"/>
                </a:cxn>
                <a:cxn ang="0">
                  <a:pos x="85" y="76"/>
                </a:cxn>
                <a:cxn ang="0">
                  <a:pos x="92" y="79"/>
                </a:cxn>
                <a:cxn ang="0">
                  <a:pos x="100" y="81"/>
                </a:cxn>
                <a:cxn ang="0">
                  <a:pos x="109" y="83"/>
                </a:cxn>
                <a:cxn ang="0">
                  <a:pos x="117" y="84"/>
                </a:cxn>
                <a:cxn ang="0">
                  <a:pos x="125" y="85"/>
                </a:cxn>
                <a:cxn ang="0">
                  <a:pos x="133" y="86"/>
                </a:cxn>
                <a:cxn ang="0">
                  <a:pos x="141" y="86"/>
                </a:cxn>
                <a:cxn ang="0">
                  <a:pos x="150" y="86"/>
                </a:cxn>
              </a:cxnLst>
              <a:rect l="0" t="0" r="r" b="b"/>
              <a:pathLst>
                <a:path w="151" h="87">
                  <a:moveTo>
                    <a:pt x="0" y="0"/>
                  </a:moveTo>
                  <a:lnTo>
                    <a:pt x="4" y="8"/>
                  </a:lnTo>
                  <a:lnTo>
                    <a:pt x="8" y="15"/>
                  </a:lnTo>
                  <a:lnTo>
                    <a:pt x="13" y="21"/>
                  </a:lnTo>
                  <a:lnTo>
                    <a:pt x="18" y="28"/>
                  </a:lnTo>
                  <a:lnTo>
                    <a:pt x="24" y="34"/>
                  </a:lnTo>
                  <a:lnTo>
                    <a:pt x="29" y="41"/>
                  </a:lnTo>
                  <a:lnTo>
                    <a:pt x="35" y="46"/>
                  </a:lnTo>
                  <a:lnTo>
                    <a:pt x="42" y="51"/>
                  </a:lnTo>
                  <a:lnTo>
                    <a:pt x="48" y="57"/>
                  </a:lnTo>
                  <a:lnTo>
                    <a:pt x="55" y="61"/>
                  </a:lnTo>
                  <a:lnTo>
                    <a:pt x="62" y="66"/>
                  </a:lnTo>
                  <a:lnTo>
                    <a:pt x="69" y="69"/>
                  </a:lnTo>
                  <a:lnTo>
                    <a:pt x="77" y="73"/>
                  </a:lnTo>
                  <a:lnTo>
                    <a:pt x="85" y="76"/>
                  </a:lnTo>
                  <a:lnTo>
                    <a:pt x="92" y="79"/>
                  </a:lnTo>
                  <a:lnTo>
                    <a:pt x="100" y="81"/>
                  </a:lnTo>
                  <a:lnTo>
                    <a:pt x="109" y="83"/>
                  </a:lnTo>
                  <a:lnTo>
                    <a:pt x="117" y="84"/>
                  </a:lnTo>
                  <a:lnTo>
                    <a:pt x="125" y="85"/>
                  </a:lnTo>
                  <a:lnTo>
                    <a:pt x="133" y="86"/>
                  </a:lnTo>
                  <a:lnTo>
                    <a:pt x="141" y="86"/>
                  </a:lnTo>
                  <a:lnTo>
                    <a:pt x="150" y="86"/>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15" name="Line 459"/>
            <p:cNvSpPr>
              <a:spLocks noChangeShapeType="1"/>
            </p:cNvSpPr>
            <p:nvPr/>
          </p:nvSpPr>
          <p:spPr bwMode="auto">
            <a:xfrm>
              <a:off x="4148" y="2527"/>
              <a:ext cx="425" cy="12"/>
            </a:xfrm>
            <a:prstGeom prst="line">
              <a:avLst/>
            </a:prstGeom>
            <a:noFill/>
            <a:ln w="12700">
              <a:solidFill>
                <a:srgbClr val="F57A7A"/>
              </a:solidFill>
              <a:round/>
              <a:headEnd/>
              <a:tailEnd/>
            </a:ln>
            <a:effectLst/>
          </p:spPr>
          <p:txBody>
            <a:bodyPr wrap="none" anchor="ctr"/>
            <a:lstStyle/>
            <a:p>
              <a:endParaRPr lang="en-US"/>
            </a:p>
          </p:txBody>
        </p:sp>
        <p:sp>
          <p:nvSpPr>
            <p:cNvPr id="1043916" name="Freeform 460"/>
            <p:cNvSpPr>
              <a:spLocks/>
            </p:cNvSpPr>
            <p:nvPr/>
          </p:nvSpPr>
          <p:spPr bwMode="auto">
            <a:xfrm>
              <a:off x="3484" y="2333"/>
              <a:ext cx="27" cy="41"/>
            </a:xfrm>
            <a:custGeom>
              <a:avLst/>
              <a:gdLst/>
              <a:ahLst/>
              <a:cxnLst>
                <a:cxn ang="0">
                  <a:pos x="26" y="0"/>
                </a:cxn>
                <a:cxn ang="0">
                  <a:pos x="22" y="0"/>
                </a:cxn>
                <a:cxn ang="0">
                  <a:pos x="19" y="1"/>
                </a:cxn>
                <a:cxn ang="0">
                  <a:pos x="15" y="3"/>
                </a:cxn>
                <a:cxn ang="0">
                  <a:pos x="12" y="4"/>
                </a:cxn>
                <a:cxn ang="0">
                  <a:pos x="9" y="7"/>
                </a:cxn>
                <a:cxn ang="0">
                  <a:pos x="7" y="9"/>
                </a:cxn>
                <a:cxn ang="0">
                  <a:pos x="5" y="12"/>
                </a:cxn>
                <a:cxn ang="0">
                  <a:pos x="3" y="15"/>
                </a:cxn>
                <a:cxn ang="0">
                  <a:pos x="1" y="19"/>
                </a:cxn>
                <a:cxn ang="0">
                  <a:pos x="0" y="22"/>
                </a:cxn>
                <a:cxn ang="0">
                  <a:pos x="0" y="26"/>
                </a:cxn>
                <a:cxn ang="0">
                  <a:pos x="0" y="29"/>
                </a:cxn>
                <a:cxn ang="0">
                  <a:pos x="0" y="33"/>
                </a:cxn>
                <a:cxn ang="0">
                  <a:pos x="1" y="36"/>
                </a:cxn>
                <a:cxn ang="0">
                  <a:pos x="2" y="40"/>
                </a:cxn>
              </a:cxnLst>
              <a:rect l="0" t="0" r="r" b="b"/>
              <a:pathLst>
                <a:path w="27" h="41">
                  <a:moveTo>
                    <a:pt x="26" y="0"/>
                  </a:moveTo>
                  <a:lnTo>
                    <a:pt x="22" y="0"/>
                  </a:lnTo>
                  <a:lnTo>
                    <a:pt x="19" y="1"/>
                  </a:lnTo>
                  <a:lnTo>
                    <a:pt x="15" y="3"/>
                  </a:lnTo>
                  <a:lnTo>
                    <a:pt x="12" y="4"/>
                  </a:lnTo>
                  <a:lnTo>
                    <a:pt x="9" y="7"/>
                  </a:lnTo>
                  <a:lnTo>
                    <a:pt x="7" y="9"/>
                  </a:lnTo>
                  <a:lnTo>
                    <a:pt x="5" y="12"/>
                  </a:lnTo>
                  <a:lnTo>
                    <a:pt x="3" y="15"/>
                  </a:lnTo>
                  <a:lnTo>
                    <a:pt x="1" y="19"/>
                  </a:lnTo>
                  <a:lnTo>
                    <a:pt x="0" y="22"/>
                  </a:lnTo>
                  <a:lnTo>
                    <a:pt x="0" y="26"/>
                  </a:lnTo>
                  <a:lnTo>
                    <a:pt x="0" y="29"/>
                  </a:lnTo>
                  <a:lnTo>
                    <a:pt x="0" y="33"/>
                  </a:lnTo>
                  <a:lnTo>
                    <a:pt x="1" y="36"/>
                  </a:lnTo>
                  <a:lnTo>
                    <a:pt x="2" y="4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17" name="Freeform 461"/>
            <p:cNvSpPr>
              <a:spLocks/>
            </p:cNvSpPr>
            <p:nvPr/>
          </p:nvSpPr>
          <p:spPr bwMode="auto">
            <a:xfrm>
              <a:off x="3514" y="2399"/>
              <a:ext cx="118" cy="25"/>
            </a:xfrm>
            <a:custGeom>
              <a:avLst/>
              <a:gdLst/>
              <a:ahLst/>
              <a:cxnLst>
                <a:cxn ang="0">
                  <a:pos x="0" y="0"/>
                </a:cxn>
                <a:cxn ang="0">
                  <a:pos x="9" y="4"/>
                </a:cxn>
                <a:cxn ang="0">
                  <a:pos x="19" y="8"/>
                </a:cxn>
                <a:cxn ang="0">
                  <a:pos x="28" y="12"/>
                </a:cxn>
                <a:cxn ang="0">
                  <a:pos x="38" y="15"/>
                </a:cxn>
                <a:cxn ang="0">
                  <a:pos x="47" y="17"/>
                </a:cxn>
                <a:cxn ang="0">
                  <a:pos x="57" y="19"/>
                </a:cxn>
                <a:cxn ang="0">
                  <a:pos x="67" y="21"/>
                </a:cxn>
                <a:cxn ang="0">
                  <a:pos x="77" y="22"/>
                </a:cxn>
                <a:cxn ang="0">
                  <a:pos x="87" y="23"/>
                </a:cxn>
                <a:cxn ang="0">
                  <a:pos x="97" y="24"/>
                </a:cxn>
                <a:cxn ang="0">
                  <a:pos x="107" y="24"/>
                </a:cxn>
                <a:cxn ang="0">
                  <a:pos x="117" y="23"/>
                </a:cxn>
              </a:cxnLst>
              <a:rect l="0" t="0" r="r" b="b"/>
              <a:pathLst>
                <a:path w="118" h="25">
                  <a:moveTo>
                    <a:pt x="0" y="0"/>
                  </a:moveTo>
                  <a:lnTo>
                    <a:pt x="9" y="4"/>
                  </a:lnTo>
                  <a:lnTo>
                    <a:pt x="19" y="8"/>
                  </a:lnTo>
                  <a:lnTo>
                    <a:pt x="28" y="12"/>
                  </a:lnTo>
                  <a:lnTo>
                    <a:pt x="38" y="15"/>
                  </a:lnTo>
                  <a:lnTo>
                    <a:pt x="47" y="17"/>
                  </a:lnTo>
                  <a:lnTo>
                    <a:pt x="57" y="19"/>
                  </a:lnTo>
                  <a:lnTo>
                    <a:pt x="67" y="21"/>
                  </a:lnTo>
                  <a:lnTo>
                    <a:pt x="77" y="22"/>
                  </a:lnTo>
                  <a:lnTo>
                    <a:pt x="87" y="23"/>
                  </a:lnTo>
                  <a:lnTo>
                    <a:pt x="97" y="24"/>
                  </a:lnTo>
                  <a:lnTo>
                    <a:pt x="107" y="24"/>
                  </a:lnTo>
                  <a:lnTo>
                    <a:pt x="117" y="23"/>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18" name="Freeform 462"/>
            <p:cNvSpPr>
              <a:spLocks/>
            </p:cNvSpPr>
            <p:nvPr/>
          </p:nvSpPr>
          <p:spPr bwMode="auto">
            <a:xfrm>
              <a:off x="3486" y="2373"/>
              <a:ext cx="29" cy="27"/>
            </a:xfrm>
            <a:custGeom>
              <a:avLst/>
              <a:gdLst/>
              <a:ahLst/>
              <a:cxnLst>
                <a:cxn ang="0">
                  <a:pos x="0" y="0"/>
                </a:cxn>
                <a:cxn ang="0">
                  <a:pos x="5" y="6"/>
                </a:cxn>
                <a:cxn ang="0">
                  <a:pos x="10" y="11"/>
                </a:cxn>
                <a:cxn ang="0">
                  <a:pos x="16" y="17"/>
                </a:cxn>
                <a:cxn ang="0">
                  <a:pos x="22" y="22"/>
                </a:cxn>
                <a:cxn ang="0">
                  <a:pos x="28" y="26"/>
                </a:cxn>
              </a:cxnLst>
              <a:rect l="0" t="0" r="r" b="b"/>
              <a:pathLst>
                <a:path w="29" h="27">
                  <a:moveTo>
                    <a:pt x="0" y="0"/>
                  </a:moveTo>
                  <a:lnTo>
                    <a:pt x="5" y="6"/>
                  </a:lnTo>
                  <a:lnTo>
                    <a:pt x="10" y="11"/>
                  </a:lnTo>
                  <a:lnTo>
                    <a:pt x="16" y="17"/>
                  </a:lnTo>
                  <a:lnTo>
                    <a:pt x="22" y="22"/>
                  </a:lnTo>
                  <a:lnTo>
                    <a:pt x="28" y="26"/>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19" name="Freeform 463"/>
            <p:cNvSpPr>
              <a:spLocks/>
            </p:cNvSpPr>
            <p:nvPr/>
          </p:nvSpPr>
          <p:spPr bwMode="auto">
            <a:xfrm>
              <a:off x="3502" y="2375"/>
              <a:ext cx="9" cy="3"/>
            </a:xfrm>
            <a:custGeom>
              <a:avLst/>
              <a:gdLst/>
              <a:ahLst/>
              <a:cxnLst>
                <a:cxn ang="0">
                  <a:pos x="8" y="0"/>
                </a:cxn>
                <a:cxn ang="0">
                  <a:pos x="4" y="1"/>
                </a:cxn>
                <a:cxn ang="0">
                  <a:pos x="0" y="2"/>
                </a:cxn>
              </a:cxnLst>
              <a:rect l="0" t="0" r="r" b="b"/>
              <a:pathLst>
                <a:path w="9" h="3">
                  <a:moveTo>
                    <a:pt x="8" y="0"/>
                  </a:moveTo>
                  <a:lnTo>
                    <a:pt x="4" y="1"/>
                  </a:lnTo>
                  <a:lnTo>
                    <a:pt x="0" y="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20" name="Freeform 464"/>
            <p:cNvSpPr>
              <a:spLocks/>
            </p:cNvSpPr>
            <p:nvPr/>
          </p:nvSpPr>
          <p:spPr bwMode="auto">
            <a:xfrm>
              <a:off x="3510" y="2369"/>
              <a:ext cx="38" cy="7"/>
            </a:xfrm>
            <a:custGeom>
              <a:avLst/>
              <a:gdLst/>
              <a:ahLst/>
              <a:cxnLst>
                <a:cxn ang="0">
                  <a:pos x="37" y="0"/>
                </a:cxn>
                <a:cxn ang="0">
                  <a:pos x="25" y="1"/>
                </a:cxn>
                <a:cxn ang="0">
                  <a:pos x="12" y="3"/>
                </a:cxn>
                <a:cxn ang="0">
                  <a:pos x="0" y="6"/>
                </a:cxn>
              </a:cxnLst>
              <a:rect l="0" t="0" r="r" b="b"/>
              <a:pathLst>
                <a:path w="38" h="7">
                  <a:moveTo>
                    <a:pt x="37" y="0"/>
                  </a:moveTo>
                  <a:lnTo>
                    <a:pt x="25" y="1"/>
                  </a:lnTo>
                  <a:lnTo>
                    <a:pt x="12" y="3"/>
                  </a:lnTo>
                  <a:lnTo>
                    <a:pt x="0" y="6"/>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21" name="Freeform 465"/>
            <p:cNvSpPr>
              <a:spLocks/>
            </p:cNvSpPr>
            <p:nvPr/>
          </p:nvSpPr>
          <p:spPr bwMode="auto">
            <a:xfrm>
              <a:off x="3547" y="2367"/>
              <a:ext cx="54" cy="3"/>
            </a:xfrm>
            <a:custGeom>
              <a:avLst/>
              <a:gdLst/>
              <a:ahLst/>
              <a:cxnLst>
                <a:cxn ang="0">
                  <a:pos x="53" y="0"/>
                </a:cxn>
                <a:cxn ang="0">
                  <a:pos x="36" y="0"/>
                </a:cxn>
                <a:cxn ang="0">
                  <a:pos x="18" y="1"/>
                </a:cxn>
                <a:cxn ang="0">
                  <a:pos x="0" y="2"/>
                </a:cxn>
              </a:cxnLst>
              <a:rect l="0" t="0" r="r" b="b"/>
              <a:pathLst>
                <a:path w="54" h="3">
                  <a:moveTo>
                    <a:pt x="53" y="0"/>
                  </a:moveTo>
                  <a:lnTo>
                    <a:pt x="36" y="0"/>
                  </a:lnTo>
                  <a:lnTo>
                    <a:pt x="18" y="1"/>
                  </a:lnTo>
                  <a:lnTo>
                    <a:pt x="0" y="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22" name="Freeform 466"/>
            <p:cNvSpPr>
              <a:spLocks/>
            </p:cNvSpPr>
            <p:nvPr/>
          </p:nvSpPr>
          <p:spPr bwMode="auto">
            <a:xfrm>
              <a:off x="3600" y="2367"/>
              <a:ext cx="54" cy="3"/>
            </a:xfrm>
            <a:custGeom>
              <a:avLst/>
              <a:gdLst/>
              <a:ahLst/>
              <a:cxnLst>
                <a:cxn ang="0">
                  <a:pos x="53" y="2"/>
                </a:cxn>
                <a:cxn ang="0">
                  <a:pos x="35" y="1"/>
                </a:cxn>
                <a:cxn ang="0">
                  <a:pos x="18" y="0"/>
                </a:cxn>
                <a:cxn ang="0">
                  <a:pos x="0" y="0"/>
                </a:cxn>
              </a:cxnLst>
              <a:rect l="0" t="0" r="r" b="b"/>
              <a:pathLst>
                <a:path w="54" h="3">
                  <a:moveTo>
                    <a:pt x="53" y="2"/>
                  </a:moveTo>
                  <a:lnTo>
                    <a:pt x="35" y="1"/>
                  </a:lnTo>
                  <a:lnTo>
                    <a:pt x="18" y="0"/>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23" name="Freeform 467"/>
            <p:cNvSpPr>
              <a:spLocks/>
            </p:cNvSpPr>
            <p:nvPr/>
          </p:nvSpPr>
          <p:spPr bwMode="auto">
            <a:xfrm>
              <a:off x="3653" y="2369"/>
              <a:ext cx="38" cy="7"/>
            </a:xfrm>
            <a:custGeom>
              <a:avLst/>
              <a:gdLst/>
              <a:ahLst/>
              <a:cxnLst>
                <a:cxn ang="0">
                  <a:pos x="37" y="6"/>
                </a:cxn>
                <a:cxn ang="0">
                  <a:pos x="25" y="3"/>
                </a:cxn>
                <a:cxn ang="0">
                  <a:pos x="12" y="1"/>
                </a:cxn>
                <a:cxn ang="0">
                  <a:pos x="0" y="0"/>
                </a:cxn>
              </a:cxnLst>
              <a:rect l="0" t="0" r="r" b="b"/>
              <a:pathLst>
                <a:path w="38" h="7">
                  <a:moveTo>
                    <a:pt x="37" y="6"/>
                  </a:moveTo>
                  <a:lnTo>
                    <a:pt x="25" y="3"/>
                  </a:lnTo>
                  <a:lnTo>
                    <a:pt x="12"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24" name="Freeform 468"/>
            <p:cNvSpPr>
              <a:spLocks/>
            </p:cNvSpPr>
            <p:nvPr/>
          </p:nvSpPr>
          <p:spPr bwMode="auto">
            <a:xfrm>
              <a:off x="3690" y="2375"/>
              <a:ext cx="34" cy="13"/>
            </a:xfrm>
            <a:custGeom>
              <a:avLst/>
              <a:gdLst/>
              <a:ahLst/>
              <a:cxnLst>
                <a:cxn ang="0">
                  <a:pos x="33" y="12"/>
                </a:cxn>
                <a:cxn ang="0">
                  <a:pos x="27" y="9"/>
                </a:cxn>
                <a:cxn ang="0">
                  <a:pos x="21" y="6"/>
                </a:cxn>
                <a:cxn ang="0">
                  <a:pos x="14" y="4"/>
                </a:cxn>
                <a:cxn ang="0">
                  <a:pos x="7" y="1"/>
                </a:cxn>
                <a:cxn ang="0">
                  <a:pos x="0" y="0"/>
                </a:cxn>
              </a:cxnLst>
              <a:rect l="0" t="0" r="r" b="b"/>
              <a:pathLst>
                <a:path w="34" h="13">
                  <a:moveTo>
                    <a:pt x="33" y="12"/>
                  </a:moveTo>
                  <a:lnTo>
                    <a:pt x="27" y="9"/>
                  </a:lnTo>
                  <a:lnTo>
                    <a:pt x="21" y="6"/>
                  </a:lnTo>
                  <a:lnTo>
                    <a:pt x="14" y="4"/>
                  </a:lnTo>
                  <a:lnTo>
                    <a:pt x="7"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25" name="Freeform 469"/>
            <p:cNvSpPr>
              <a:spLocks/>
            </p:cNvSpPr>
            <p:nvPr/>
          </p:nvSpPr>
          <p:spPr bwMode="auto">
            <a:xfrm>
              <a:off x="3723" y="2387"/>
              <a:ext cx="6" cy="9"/>
            </a:xfrm>
            <a:custGeom>
              <a:avLst/>
              <a:gdLst/>
              <a:ahLst/>
              <a:cxnLst>
                <a:cxn ang="0">
                  <a:pos x="5" y="8"/>
                </a:cxn>
                <a:cxn ang="0">
                  <a:pos x="5" y="6"/>
                </a:cxn>
                <a:cxn ang="0">
                  <a:pos x="4" y="4"/>
                </a:cxn>
                <a:cxn ang="0">
                  <a:pos x="3" y="2"/>
                </a:cxn>
                <a:cxn ang="0">
                  <a:pos x="2" y="1"/>
                </a:cxn>
                <a:cxn ang="0">
                  <a:pos x="0" y="0"/>
                </a:cxn>
              </a:cxnLst>
              <a:rect l="0" t="0" r="r" b="b"/>
              <a:pathLst>
                <a:path w="6" h="9">
                  <a:moveTo>
                    <a:pt x="5" y="8"/>
                  </a:moveTo>
                  <a:lnTo>
                    <a:pt x="5" y="6"/>
                  </a:lnTo>
                  <a:lnTo>
                    <a:pt x="4" y="4"/>
                  </a:lnTo>
                  <a:lnTo>
                    <a:pt x="3" y="2"/>
                  </a:lnTo>
                  <a:lnTo>
                    <a:pt x="2"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26" name="Freeform 470"/>
            <p:cNvSpPr>
              <a:spLocks/>
            </p:cNvSpPr>
            <p:nvPr/>
          </p:nvSpPr>
          <p:spPr bwMode="auto">
            <a:xfrm>
              <a:off x="3723" y="2395"/>
              <a:ext cx="6" cy="9"/>
            </a:xfrm>
            <a:custGeom>
              <a:avLst/>
              <a:gdLst/>
              <a:ahLst/>
              <a:cxnLst>
                <a:cxn ang="0">
                  <a:pos x="0" y="8"/>
                </a:cxn>
                <a:cxn ang="0">
                  <a:pos x="2" y="6"/>
                </a:cxn>
                <a:cxn ang="0">
                  <a:pos x="3" y="5"/>
                </a:cxn>
                <a:cxn ang="0">
                  <a:pos x="4" y="4"/>
                </a:cxn>
                <a:cxn ang="0">
                  <a:pos x="5" y="2"/>
                </a:cxn>
                <a:cxn ang="0">
                  <a:pos x="5" y="0"/>
                </a:cxn>
              </a:cxnLst>
              <a:rect l="0" t="0" r="r" b="b"/>
              <a:pathLst>
                <a:path w="6" h="9">
                  <a:moveTo>
                    <a:pt x="0" y="8"/>
                  </a:moveTo>
                  <a:lnTo>
                    <a:pt x="2" y="6"/>
                  </a:lnTo>
                  <a:lnTo>
                    <a:pt x="3" y="5"/>
                  </a:lnTo>
                  <a:lnTo>
                    <a:pt x="4" y="4"/>
                  </a:lnTo>
                  <a:lnTo>
                    <a:pt x="5" y="2"/>
                  </a:lnTo>
                  <a:lnTo>
                    <a:pt x="5"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27" name="Freeform 471"/>
            <p:cNvSpPr>
              <a:spLocks/>
            </p:cNvSpPr>
            <p:nvPr/>
          </p:nvSpPr>
          <p:spPr bwMode="auto">
            <a:xfrm>
              <a:off x="3690" y="2403"/>
              <a:ext cx="34" cy="13"/>
            </a:xfrm>
            <a:custGeom>
              <a:avLst/>
              <a:gdLst/>
              <a:ahLst/>
              <a:cxnLst>
                <a:cxn ang="0">
                  <a:pos x="0" y="12"/>
                </a:cxn>
                <a:cxn ang="0">
                  <a:pos x="7" y="10"/>
                </a:cxn>
                <a:cxn ang="0">
                  <a:pos x="14" y="8"/>
                </a:cxn>
                <a:cxn ang="0">
                  <a:pos x="21" y="6"/>
                </a:cxn>
                <a:cxn ang="0">
                  <a:pos x="27" y="3"/>
                </a:cxn>
                <a:cxn ang="0">
                  <a:pos x="33" y="0"/>
                </a:cxn>
              </a:cxnLst>
              <a:rect l="0" t="0" r="r" b="b"/>
              <a:pathLst>
                <a:path w="34" h="13">
                  <a:moveTo>
                    <a:pt x="0" y="12"/>
                  </a:moveTo>
                  <a:lnTo>
                    <a:pt x="7" y="10"/>
                  </a:lnTo>
                  <a:lnTo>
                    <a:pt x="14" y="8"/>
                  </a:lnTo>
                  <a:lnTo>
                    <a:pt x="21" y="6"/>
                  </a:lnTo>
                  <a:lnTo>
                    <a:pt x="27" y="3"/>
                  </a:lnTo>
                  <a:lnTo>
                    <a:pt x="33"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28" name="Freeform 472"/>
            <p:cNvSpPr>
              <a:spLocks/>
            </p:cNvSpPr>
            <p:nvPr/>
          </p:nvSpPr>
          <p:spPr bwMode="auto">
            <a:xfrm>
              <a:off x="3653" y="2415"/>
              <a:ext cx="38" cy="7"/>
            </a:xfrm>
            <a:custGeom>
              <a:avLst/>
              <a:gdLst/>
              <a:ahLst/>
              <a:cxnLst>
                <a:cxn ang="0">
                  <a:pos x="0" y="6"/>
                </a:cxn>
                <a:cxn ang="0">
                  <a:pos x="12" y="4"/>
                </a:cxn>
                <a:cxn ang="0">
                  <a:pos x="25" y="2"/>
                </a:cxn>
                <a:cxn ang="0">
                  <a:pos x="37" y="0"/>
                </a:cxn>
              </a:cxnLst>
              <a:rect l="0" t="0" r="r" b="b"/>
              <a:pathLst>
                <a:path w="38" h="7">
                  <a:moveTo>
                    <a:pt x="0" y="6"/>
                  </a:moveTo>
                  <a:lnTo>
                    <a:pt x="12" y="4"/>
                  </a:lnTo>
                  <a:lnTo>
                    <a:pt x="25" y="2"/>
                  </a:lnTo>
                  <a:lnTo>
                    <a:pt x="37"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29" name="Freeform 473"/>
            <p:cNvSpPr>
              <a:spLocks/>
            </p:cNvSpPr>
            <p:nvPr/>
          </p:nvSpPr>
          <p:spPr bwMode="auto">
            <a:xfrm>
              <a:off x="3631" y="2420"/>
              <a:ext cx="23" cy="3"/>
            </a:xfrm>
            <a:custGeom>
              <a:avLst/>
              <a:gdLst/>
              <a:ahLst/>
              <a:cxnLst>
                <a:cxn ang="0">
                  <a:pos x="0" y="2"/>
                </a:cxn>
                <a:cxn ang="0">
                  <a:pos x="11" y="1"/>
                </a:cxn>
                <a:cxn ang="0">
                  <a:pos x="22" y="0"/>
                </a:cxn>
              </a:cxnLst>
              <a:rect l="0" t="0" r="r" b="b"/>
              <a:pathLst>
                <a:path w="23" h="3">
                  <a:moveTo>
                    <a:pt x="0" y="2"/>
                  </a:moveTo>
                  <a:lnTo>
                    <a:pt x="11" y="1"/>
                  </a:lnTo>
                  <a:lnTo>
                    <a:pt x="22"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30" name="Freeform 474"/>
            <p:cNvSpPr>
              <a:spLocks/>
            </p:cNvSpPr>
            <p:nvPr/>
          </p:nvSpPr>
          <p:spPr bwMode="auto">
            <a:xfrm>
              <a:off x="3484" y="2375"/>
              <a:ext cx="27" cy="41"/>
            </a:xfrm>
            <a:custGeom>
              <a:avLst/>
              <a:gdLst/>
              <a:ahLst/>
              <a:cxnLst>
                <a:cxn ang="0">
                  <a:pos x="26" y="0"/>
                </a:cxn>
                <a:cxn ang="0">
                  <a:pos x="22" y="0"/>
                </a:cxn>
                <a:cxn ang="0">
                  <a:pos x="19" y="1"/>
                </a:cxn>
                <a:cxn ang="0">
                  <a:pos x="15" y="3"/>
                </a:cxn>
                <a:cxn ang="0">
                  <a:pos x="12" y="5"/>
                </a:cxn>
                <a:cxn ang="0">
                  <a:pos x="9" y="7"/>
                </a:cxn>
                <a:cxn ang="0">
                  <a:pos x="7" y="10"/>
                </a:cxn>
                <a:cxn ang="0">
                  <a:pos x="5" y="13"/>
                </a:cxn>
                <a:cxn ang="0">
                  <a:pos x="3" y="16"/>
                </a:cxn>
                <a:cxn ang="0">
                  <a:pos x="1" y="19"/>
                </a:cxn>
                <a:cxn ang="0">
                  <a:pos x="0" y="23"/>
                </a:cxn>
                <a:cxn ang="0">
                  <a:pos x="0" y="26"/>
                </a:cxn>
                <a:cxn ang="0">
                  <a:pos x="0" y="30"/>
                </a:cxn>
                <a:cxn ang="0">
                  <a:pos x="0" y="33"/>
                </a:cxn>
                <a:cxn ang="0">
                  <a:pos x="1" y="37"/>
                </a:cxn>
                <a:cxn ang="0">
                  <a:pos x="2" y="40"/>
                </a:cxn>
              </a:cxnLst>
              <a:rect l="0" t="0" r="r" b="b"/>
              <a:pathLst>
                <a:path w="27" h="41">
                  <a:moveTo>
                    <a:pt x="26" y="0"/>
                  </a:moveTo>
                  <a:lnTo>
                    <a:pt x="22" y="0"/>
                  </a:lnTo>
                  <a:lnTo>
                    <a:pt x="19" y="1"/>
                  </a:lnTo>
                  <a:lnTo>
                    <a:pt x="15" y="3"/>
                  </a:lnTo>
                  <a:lnTo>
                    <a:pt x="12" y="5"/>
                  </a:lnTo>
                  <a:lnTo>
                    <a:pt x="9" y="7"/>
                  </a:lnTo>
                  <a:lnTo>
                    <a:pt x="7" y="10"/>
                  </a:lnTo>
                  <a:lnTo>
                    <a:pt x="5" y="13"/>
                  </a:lnTo>
                  <a:lnTo>
                    <a:pt x="3" y="16"/>
                  </a:lnTo>
                  <a:lnTo>
                    <a:pt x="1" y="19"/>
                  </a:lnTo>
                  <a:lnTo>
                    <a:pt x="0" y="23"/>
                  </a:lnTo>
                  <a:lnTo>
                    <a:pt x="0" y="26"/>
                  </a:lnTo>
                  <a:lnTo>
                    <a:pt x="0" y="30"/>
                  </a:lnTo>
                  <a:lnTo>
                    <a:pt x="0" y="33"/>
                  </a:lnTo>
                  <a:lnTo>
                    <a:pt x="1" y="37"/>
                  </a:lnTo>
                  <a:lnTo>
                    <a:pt x="2" y="4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31" name="Freeform 475"/>
            <p:cNvSpPr>
              <a:spLocks/>
            </p:cNvSpPr>
            <p:nvPr/>
          </p:nvSpPr>
          <p:spPr bwMode="auto">
            <a:xfrm>
              <a:off x="3514" y="2442"/>
              <a:ext cx="118" cy="24"/>
            </a:xfrm>
            <a:custGeom>
              <a:avLst/>
              <a:gdLst/>
              <a:ahLst/>
              <a:cxnLst>
                <a:cxn ang="0">
                  <a:pos x="0" y="0"/>
                </a:cxn>
                <a:cxn ang="0">
                  <a:pos x="9" y="4"/>
                </a:cxn>
                <a:cxn ang="0">
                  <a:pos x="19" y="8"/>
                </a:cxn>
                <a:cxn ang="0">
                  <a:pos x="28" y="11"/>
                </a:cxn>
                <a:cxn ang="0">
                  <a:pos x="38" y="14"/>
                </a:cxn>
                <a:cxn ang="0">
                  <a:pos x="47" y="17"/>
                </a:cxn>
                <a:cxn ang="0">
                  <a:pos x="57" y="19"/>
                </a:cxn>
                <a:cxn ang="0">
                  <a:pos x="67" y="21"/>
                </a:cxn>
                <a:cxn ang="0">
                  <a:pos x="77" y="22"/>
                </a:cxn>
                <a:cxn ang="0">
                  <a:pos x="87" y="23"/>
                </a:cxn>
                <a:cxn ang="0">
                  <a:pos x="97" y="23"/>
                </a:cxn>
                <a:cxn ang="0">
                  <a:pos x="107" y="23"/>
                </a:cxn>
                <a:cxn ang="0">
                  <a:pos x="117" y="22"/>
                </a:cxn>
              </a:cxnLst>
              <a:rect l="0" t="0" r="r" b="b"/>
              <a:pathLst>
                <a:path w="118" h="24">
                  <a:moveTo>
                    <a:pt x="0" y="0"/>
                  </a:moveTo>
                  <a:lnTo>
                    <a:pt x="9" y="4"/>
                  </a:lnTo>
                  <a:lnTo>
                    <a:pt x="19" y="8"/>
                  </a:lnTo>
                  <a:lnTo>
                    <a:pt x="28" y="11"/>
                  </a:lnTo>
                  <a:lnTo>
                    <a:pt x="38" y="14"/>
                  </a:lnTo>
                  <a:lnTo>
                    <a:pt x="47" y="17"/>
                  </a:lnTo>
                  <a:lnTo>
                    <a:pt x="57" y="19"/>
                  </a:lnTo>
                  <a:lnTo>
                    <a:pt x="67" y="21"/>
                  </a:lnTo>
                  <a:lnTo>
                    <a:pt x="77" y="22"/>
                  </a:lnTo>
                  <a:lnTo>
                    <a:pt x="87" y="23"/>
                  </a:lnTo>
                  <a:lnTo>
                    <a:pt x="97" y="23"/>
                  </a:lnTo>
                  <a:lnTo>
                    <a:pt x="107" y="23"/>
                  </a:lnTo>
                  <a:lnTo>
                    <a:pt x="117" y="2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32" name="Freeform 476"/>
            <p:cNvSpPr>
              <a:spLocks/>
            </p:cNvSpPr>
            <p:nvPr/>
          </p:nvSpPr>
          <p:spPr bwMode="auto">
            <a:xfrm>
              <a:off x="3502" y="2417"/>
              <a:ext cx="9" cy="3"/>
            </a:xfrm>
            <a:custGeom>
              <a:avLst/>
              <a:gdLst/>
              <a:ahLst/>
              <a:cxnLst>
                <a:cxn ang="0">
                  <a:pos x="8" y="0"/>
                </a:cxn>
                <a:cxn ang="0">
                  <a:pos x="4" y="1"/>
                </a:cxn>
                <a:cxn ang="0">
                  <a:pos x="0" y="2"/>
                </a:cxn>
              </a:cxnLst>
              <a:rect l="0" t="0" r="r" b="b"/>
              <a:pathLst>
                <a:path w="9" h="3">
                  <a:moveTo>
                    <a:pt x="8" y="0"/>
                  </a:moveTo>
                  <a:lnTo>
                    <a:pt x="4" y="1"/>
                  </a:lnTo>
                  <a:lnTo>
                    <a:pt x="0" y="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33" name="Freeform 477"/>
            <p:cNvSpPr>
              <a:spLocks/>
            </p:cNvSpPr>
            <p:nvPr/>
          </p:nvSpPr>
          <p:spPr bwMode="auto">
            <a:xfrm>
              <a:off x="3510" y="2411"/>
              <a:ext cx="38" cy="7"/>
            </a:xfrm>
            <a:custGeom>
              <a:avLst/>
              <a:gdLst/>
              <a:ahLst/>
              <a:cxnLst>
                <a:cxn ang="0">
                  <a:pos x="37" y="0"/>
                </a:cxn>
                <a:cxn ang="0">
                  <a:pos x="25" y="2"/>
                </a:cxn>
                <a:cxn ang="0">
                  <a:pos x="12" y="4"/>
                </a:cxn>
                <a:cxn ang="0">
                  <a:pos x="0" y="6"/>
                </a:cxn>
              </a:cxnLst>
              <a:rect l="0" t="0" r="r" b="b"/>
              <a:pathLst>
                <a:path w="38" h="7">
                  <a:moveTo>
                    <a:pt x="37" y="0"/>
                  </a:moveTo>
                  <a:lnTo>
                    <a:pt x="25" y="2"/>
                  </a:lnTo>
                  <a:lnTo>
                    <a:pt x="12" y="4"/>
                  </a:lnTo>
                  <a:lnTo>
                    <a:pt x="0" y="6"/>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34" name="Freeform 478"/>
            <p:cNvSpPr>
              <a:spLocks/>
            </p:cNvSpPr>
            <p:nvPr/>
          </p:nvSpPr>
          <p:spPr bwMode="auto">
            <a:xfrm>
              <a:off x="3547" y="2409"/>
              <a:ext cx="54" cy="3"/>
            </a:xfrm>
            <a:custGeom>
              <a:avLst/>
              <a:gdLst/>
              <a:ahLst/>
              <a:cxnLst>
                <a:cxn ang="0">
                  <a:pos x="53" y="0"/>
                </a:cxn>
                <a:cxn ang="0">
                  <a:pos x="36" y="0"/>
                </a:cxn>
                <a:cxn ang="0">
                  <a:pos x="18" y="1"/>
                </a:cxn>
                <a:cxn ang="0">
                  <a:pos x="0" y="2"/>
                </a:cxn>
              </a:cxnLst>
              <a:rect l="0" t="0" r="r" b="b"/>
              <a:pathLst>
                <a:path w="54" h="3">
                  <a:moveTo>
                    <a:pt x="53" y="0"/>
                  </a:moveTo>
                  <a:lnTo>
                    <a:pt x="36" y="0"/>
                  </a:lnTo>
                  <a:lnTo>
                    <a:pt x="18" y="1"/>
                  </a:lnTo>
                  <a:lnTo>
                    <a:pt x="0" y="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35" name="Freeform 479"/>
            <p:cNvSpPr>
              <a:spLocks/>
            </p:cNvSpPr>
            <p:nvPr/>
          </p:nvSpPr>
          <p:spPr bwMode="auto">
            <a:xfrm>
              <a:off x="3600" y="2409"/>
              <a:ext cx="54" cy="3"/>
            </a:xfrm>
            <a:custGeom>
              <a:avLst/>
              <a:gdLst/>
              <a:ahLst/>
              <a:cxnLst>
                <a:cxn ang="0">
                  <a:pos x="53" y="2"/>
                </a:cxn>
                <a:cxn ang="0">
                  <a:pos x="35" y="1"/>
                </a:cxn>
                <a:cxn ang="0">
                  <a:pos x="18" y="0"/>
                </a:cxn>
                <a:cxn ang="0">
                  <a:pos x="0" y="0"/>
                </a:cxn>
              </a:cxnLst>
              <a:rect l="0" t="0" r="r" b="b"/>
              <a:pathLst>
                <a:path w="54" h="3">
                  <a:moveTo>
                    <a:pt x="53" y="2"/>
                  </a:moveTo>
                  <a:lnTo>
                    <a:pt x="35" y="1"/>
                  </a:lnTo>
                  <a:lnTo>
                    <a:pt x="18" y="0"/>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36" name="Freeform 480"/>
            <p:cNvSpPr>
              <a:spLocks/>
            </p:cNvSpPr>
            <p:nvPr/>
          </p:nvSpPr>
          <p:spPr bwMode="auto">
            <a:xfrm>
              <a:off x="3653" y="2411"/>
              <a:ext cx="38" cy="7"/>
            </a:xfrm>
            <a:custGeom>
              <a:avLst/>
              <a:gdLst/>
              <a:ahLst/>
              <a:cxnLst>
                <a:cxn ang="0">
                  <a:pos x="37" y="6"/>
                </a:cxn>
                <a:cxn ang="0">
                  <a:pos x="25" y="4"/>
                </a:cxn>
                <a:cxn ang="0">
                  <a:pos x="12" y="2"/>
                </a:cxn>
                <a:cxn ang="0">
                  <a:pos x="0" y="0"/>
                </a:cxn>
              </a:cxnLst>
              <a:rect l="0" t="0" r="r" b="b"/>
              <a:pathLst>
                <a:path w="38" h="7">
                  <a:moveTo>
                    <a:pt x="37" y="6"/>
                  </a:moveTo>
                  <a:lnTo>
                    <a:pt x="25" y="4"/>
                  </a:lnTo>
                  <a:lnTo>
                    <a:pt x="12" y="2"/>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37" name="Freeform 481"/>
            <p:cNvSpPr>
              <a:spLocks/>
            </p:cNvSpPr>
            <p:nvPr/>
          </p:nvSpPr>
          <p:spPr bwMode="auto">
            <a:xfrm>
              <a:off x="3690" y="2417"/>
              <a:ext cx="34" cy="13"/>
            </a:xfrm>
            <a:custGeom>
              <a:avLst/>
              <a:gdLst/>
              <a:ahLst/>
              <a:cxnLst>
                <a:cxn ang="0">
                  <a:pos x="33" y="12"/>
                </a:cxn>
                <a:cxn ang="0">
                  <a:pos x="27" y="9"/>
                </a:cxn>
                <a:cxn ang="0">
                  <a:pos x="20" y="6"/>
                </a:cxn>
                <a:cxn ang="0">
                  <a:pos x="14" y="4"/>
                </a:cxn>
                <a:cxn ang="0">
                  <a:pos x="7" y="2"/>
                </a:cxn>
                <a:cxn ang="0">
                  <a:pos x="0" y="0"/>
                </a:cxn>
              </a:cxnLst>
              <a:rect l="0" t="0" r="r" b="b"/>
              <a:pathLst>
                <a:path w="34" h="13">
                  <a:moveTo>
                    <a:pt x="33" y="12"/>
                  </a:moveTo>
                  <a:lnTo>
                    <a:pt x="27" y="9"/>
                  </a:lnTo>
                  <a:lnTo>
                    <a:pt x="20" y="6"/>
                  </a:lnTo>
                  <a:lnTo>
                    <a:pt x="14" y="4"/>
                  </a:lnTo>
                  <a:lnTo>
                    <a:pt x="7" y="2"/>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38" name="Freeform 482"/>
            <p:cNvSpPr>
              <a:spLocks/>
            </p:cNvSpPr>
            <p:nvPr/>
          </p:nvSpPr>
          <p:spPr bwMode="auto">
            <a:xfrm>
              <a:off x="3723" y="2429"/>
              <a:ext cx="6" cy="9"/>
            </a:xfrm>
            <a:custGeom>
              <a:avLst/>
              <a:gdLst/>
              <a:ahLst/>
              <a:cxnLst>
                <a:cxn ang="0">
                  <a:pos x="5" y="8"/>
                </a:cxn>
                <a:cxn ang="0">
                  <a:pos x="5" y="6"/>
                </a:cxn>
                <a:cxn ang="0">
                  <a:pos x="4" y="4"/>
                </a:cxn>
                <a:cxn ang="0">
                  <a:pos x="3" y="3"/>
                </a:cxn>
                <a:cxn ang="0">
                  <a:pos x="2" y="1"/>
                </a:cxn>
                <a:cxn ang="0">
                  <a:pos x="0" y="0"/>
                </a:cxn>
              </a:cxnLst>
              <a:rect l="0" t="0" r="r" b="b"/>
              <a:pathLst>
                <a:path w="6" h="9">
                  <a:moveTo>
                    <a:pt x="5" y="8"/>
                  </a:moveTo>
                  <a:lnTo>
                    <a:pt x="5" y="6"/>
                  </a:lnTo>
                  <a:lnTo>
                    <a:pt x="4" y="4"/>
                  </a:lnTo>
                  <a:lnTo>
                    <a:pt x="3" y="3"/>
                  </a:lnTo>
                  <a:lnTo>
                    <a:pt x="2"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39" name="Freeform 483"/>
            <p:cNvSpPr>
              <a:spLocks/>
            </p:cNvSpPr>
            <p:nvPr/>
          </p:nvSpPr>
          <p:spPr bwMode="auto">
            <a:xfrm>
              <a:off x="3486" y="2415"/>
              <a:ext cx="29" cy="28"/>
            </a:xfrm>
            <a:custGeom>
              <a:avLst/>
              <a:gdLst/>
              <a:ahLst/>
              <a:cxnLst>
                <a:cxn ang="0">
                  <a:pos x="0" y="0"/>
                </a:cxn>
                <a:cxn ang="0">
                  <a:pos x="5" y="6"/>
                </a:cxn>
                <a:cxn ang="0">
                  <a:pos x="10" y="12"/>
                </a:cxn>
                <a:cxn ang="0">
                  <a:pos x="16" y="17"/>
                </a:cxn>
                <a:cxn ang="0">
                  <a:pos x="22" y="22"/>
                </a:cxn>
                <a:cxn ang="0">
                  <a:pos x="28" y="27"/>
                </a:cxn>
              </a:cxnLst>
              <a:rect l="0" t="0" r="r" b="b"/>
              <a:pathLst>
                <a:path w="29" h="28">
                  <a:moveTo>
                    <a:pt x="0" y="0"/>
                  </a:moveTo>
                  <a:lnTo>
                    <a:pt x="5" y="6"/>
                  </a:lnTo>
                  <a:lnTo>
                    <a:pt x="10" y="12"/>
                  </a:lnTo>
                  <a:lnTo>
                    <a:pt x="16" y="17"/>
                  </a:lnTo>
                  <a:lnTo>
                    <a:pt x="22" y="22"/>
                  </a:lnTo>
                  <a:lnTo>
                    <a:pt x="28" y="27"/>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40" name="Freeform 484"/>
            <p:cNvSpPr>
              <a:spLocks/>
            </p:cNvSpPr>
            <p:nvPr/>
          </p:nvSpPr>
          <p:spPr bwMode="auto">
            <a:xfrm>
              <a:off x="3723" y="2437"/>
              <a:ext cx="6" cy="9"/>
            </a:xfrm>
            <a:custGeom>
              <a:avLst/>
              <a:gdLst/>
              <a:ahLst/>
              <a:cxnLst>
                <a:cxn ang="0">
                  <a:pos x="0" y="8"/>
                </a:cxn>
                <a:cxn ang="0">
                  <a:pos x="2" y="7"/>
                </a:cxn>
                <a:cxn ang="0">
                  <a:pos x="3" y="6"/>
                </a:cxn>
                <a:cxn ang="0">
                  <a:pos x="4" y="4"/>
                </a:cxn>
                <a:cxn ang="0">
                  <a:pos x="5" y="2"/>
                </a:cxn>
                <a:cxn ang="0">
                  <a:pos x="5" y="0"/>
                </a:cxn>
              </a:cxnLst>
              <a:rect l="0" t="0" r="r" b="b"/>
              <a:pathLst>
                <a:path w="6" h="9">
                  <a:moveTo>
                    <a:pt x="0" y="8"/>
                  </a:moveTo>
                  <a:lnTo>
                    <a:pt x="2" y="7"/>
                  </a:lnTo>
                  <a:lnTo>
                    <a:pt x="3" y="6"/>
                  </a:lnTo>
                  <a:lnTo>
                    <a:pt x="4" y="4"/>
                  </a:lnTo>
                  <a:lnTo>
                    <a:pt x="5" y="2"/>
                  </a:lnTo>
                  <a:lnTo>
                    <a:pt x="5"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41" name="Freeform 485"/>
            <p:cNvSpPr>
              <a:spLocks/>
            </p:cNvSpPr>
            <p:nvPr/>
          </p:nvSpPr>
          <p:spPr bwMode="auto">
            <a:xfrm>
              <a:off x="3690" y="2445"/>
              <a:ext cx="34" cy="13"/>
            </a:xfrm>
            <a:custGeom>
              <a:avLst/>
              <a:gdLst/>
              <a:ahLst/>
              <a:cxnLst>
                <a:cxn ang="0">
                  <a:pos x="0" y="12"/>
                </a:cxn>
                <a:cxn ang="0">
                  <a:pos x="7" y="10"/>
                </a:cxn>
                <a:cxn ang="0">
                  <a:pos x="14" y="8"/>
                </a:cxn>
                <a:cxn ang="0">
                  <a:pos x="20" y="6"/>
                </a:cxn>
                <a:cxn ang="0">
                  <a:pos x="27" y="3"/>
                </a:cxn>
                <a:cxn ang="0">
                  <a:pos x="33" y="0"/>
                </a:cxn>
              </a:cxnLst>
              <a:rect l="0" t="0" r="r" b="b"/>
              <a:pathLst>
                <a:path w="34" h="13">
                  <a:moveTo>
                    <a:pt x="0" y="12"/>
                  </a:moveTo>
                  <a:lnTo>
                    <a:pt x="7" y="10"/>
                  </a:lnTo>
                  <a:lnTo>
                    <a:pt x="14" y="8"/>
                  </a:lnTo>
                  <a:lnTo>
                    <a:pt x="20" y="6"/>
                  </a:lnTo>
                  <a:lnTo>
                    <a:pt x="27" y="3"/>
                  </a:lnTo>
                  <a:lnTo>
                    <a:pt x="33"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42" name="Freeform 486"/>
            <p:cNvSpPr>
              <a:spLocks/>
            </p:cNvSpPr>
            <p:nvPr/>
          </p:nvSpPr>
          <p:spPr bwMode="auto">
            <a:xfrm>
              <a:off x="3653" y="2457"/>
              <a:ext cx="38" cy="7"/>
            </a:xfrm>
            <a:custGeom>
              <a:avLst/>
              <a:gdLst/>
              <a:ahLst/>
              <a:cxnLst>
                <a:cxn ang="0">
                  <a:pos x="0" y="6"/>
                </a:cxn>
                <a:cxn ang="0">
                  <a:pos x="12" y="4"/>
                </a:cxn>
                <a:cxn ang="0">
                  <a:pos x="25" y="3"/>
                </a:cxn>
                <a:cxn ang="0">
                  <a:pos x="37" y="0"/>
                </a:cxn>
              </a:cxnLst>
              <a:rect l="0" t="0" r="r" b="b"/>
              <a:pathLst>
                <a:path w="38" h="7">
                  <a:moveTo>
                    <a:pt x="0" y="6"/>
                  </a:moveTo>
                  <a:lnTo>
                    <a:pt x="12" y="4"/>
                  </a:lnTo>
                  <a:lnTo>
                    <a:pt x="25" y="3"/>
                  </a:lnTo>
                  <a:lnTo>
                    <a:pt x="37"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43" name="Freeform 487"/>
            <p:cNvSpPr>
              <a:spLocks/>
            </p:cNvSpPr>
            <p:nvPr/>
          </p:nvSpPr>
          <p:spPr bwMode="auto">
            <a:xfrm>
              <a:off x="3631" y="2463"/>
              <a:ext cx="23" cy="3"/>
            </a:xfrm>
            <a:custGeom>
              <a:avLst/>
              <a:gdLst/>
              <a:ahLst/>
              <a:cxnLst>
                <a:cxn ang="0">
                  <a:pos x="0" y="2"/>
                </a:cxn>
                <a:cxn ang="0">
                  <a:pos x="11" y="1"/>
                </a:cxn>
                <a:cxn ang="0">
                  <a:pos x="22" y="0"/>
                </a:cxn>
              </a:cxnLst>
              <a:rect l="0" t="0" r="r" b="b"/>
              <a:pathLst>
                <a:path w="23" h="3">
                  <a:moveTo>
                    <a:pt x="0" y="2"/>
                  </a:moveTo>
                  <a:lnTo>
                    <a:pt x="11" y="1"/>
                  </a:lnTo>
                  <a:lnTo>
                    <a:pt x="22"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44" name="Freeform 488"/>
            <p:cNvSpPr>
              <a:spLocks/>
            </p:cNvSpPr>
            <p:nvPr/>
          </p:nvSpPr>
          <p:spPr bwMode="auto">
            <a:xfrm>
              <a:off x="3484" y="2417"/>
              <a:ext cx="27" cy="42"/>
            </a:xfrm>
            <a:custGeom>
              <a:avLst/>
              <a:gdLst/>
              <a:ahLst/>
              <a:cxnLst>
                <a:cxn ang="0">
                  <a:pos x="26" y="0"/>
                </a:cxn>
                <a:cxn ang="0">
                  <a:pos x="22" y="1"/>
                </a:cxn>
                <a:cxn ang="0">
                  <a:pos x="19" y="2"/>
                </a:cxn>
                <a:cxn ang="0">
                  <a:pos x="15" y="3"/>
                </a:cxn>
                <a:cxn ang="0">
                  <a:pos x="12" y="5"/>
                </a:cxn>
                <a:cxn ang="0">
                  <a:pos x="9" y="8"/>
                </a:cxn>
                <a:cxn ang="0">
                  <a:pos x="7" y="10"/>
                </a:cxn>
                <a:cxn ang="0">
                  <a:pos x="5" y="13"/>
                </a:cxn>
                <a:cxn ang="0">
                  <a:pos x="3" y="16"/>
                </a:cxn>
                <a:cxn ang="0">
                  <a:pos x="1" y="19"/>
                </a:cxn>
                <a:cxn ang="0">
                  <a:pos x="0" y="23"/>
                </a:cxn>
                <a:cxn ang="0">
                  <a:pos x="0" y="26"/>
                </a:cxn>
                <a:cxn ang="0">
                  <a:pos x="0" y="30"/>
                </a:cxn>
                <a:cxn ang="0">
                  <a:pos x="0" y="34"/>
                </a:cxn>
                <a:cxn ang="0">
                  <a:pos x="1" y="37"/>
                </a:cxn>
                <a:cxn ang="0">
                  <a:pos x="2" y="41"/>
                </a:cxn>
              </a:cxnLst>
              <a:rect l="0" t="0" r="r" b="b"/>
              <a:pathLst>
                <a:path w="27" h="42">
                  <a:moveTo>
                    <a:pt x="26" y="0"/>
                  </a:moveTo>
                  <a:lnTo>
                    <a:pt x="22" y="1"/>
                  </a:lnTo>
                  <a:lnTo>
                    <a:pt x="19" y="2"/>
                  </a:lnTo>
                  <a:lnTo>
                    <a:pt x="15" y="3"/>
                  </a:lnTo>
                  <a:lnTo>
                    <a:pt x="12" y="5"/>
                  </a:lnTo>
                  <a:lnTo>
                    <a:pt x="9" y="8"/>
                  </a:lnTo>
                  <a:lnTo>
                    <a:pt x="7" y="10"/>
                  </a:lnTo>
                  <a:lnTo>
                    <a:pt x="5" y="13"/>
                  </a:lnTo>
                  <a:lnTo>
                    <a:pt x="3" y="16"/>
                  </a:lnTo>
                  <a:lnTo>
                    <a:pt x="1" y="19"/>
                  </a:lnTo>
                  <a:lnTo>
                    <a:pt x="0" y="23"/>
                  </a:lnTo>
                  <a:lnTo>
                    <a:pt x="0" y="26"/>
                  </a:lnTo>
                  <a:lnTo>
                    <a:pt x="0" y="30"/>
                  </a:lnTo>
                  <a:lnTo>
                    <a:pt x="0" y="34"/>
                  </a:lnTo>
                  <a:lnTo>
                    <a:pt x="1" y="37"/>
                  </a:lnTo>
                  <a:lnTo>
                    <a:pt x="2" y="41"/>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45" name="Freeform 489"/>
            <p:cNvSpPr>
              <a:spLocks/>
            </p:cNvSpPr>
            <p:nvPr/>
          </p:nvSpPr>
          <p:spPr bwMode="auto">
            <a:xfrm>
              <a:off x="3514" y="2484"/>
              <a:ext cx="118" cy="24"/>
            </a:xfrm>
            <a:custGeom>
              <a:avLst/>
              <a:gdLst/>
              <a:ahLst/>
              <a:cxnLst>
                <a:cxn ang="0">
                  <a:pos x="0" y="0"/>
                </a:cxn>
                <a:cxn ang="0">
                  <a:pos x="9" y="4"/>
                </a:cxn>
                <a:cxn ang="0">
                  <a:pos x="19" y="8"/>
                </a:cxn>
                <a:cxn ang="0">
                  <a:pos x="28" y="11"/>
                </a:cxn>
                <a:cxn ang="0">
                  <a:pos x="38" y="14"/>
                </a:cxn>
                <a:cxn ang="0">
                  <a:pos x="47" y="17"/>
                </a:cxn>
                <a:cxn ang="0">
                  <a:pos x="57" y="19"/>
                </a:cxn>
                <a:cxn ang="0">
                  <a:pos x="67" y="21"/>
                </a:cxn>
                <a:cxn ang="0">
                  <a:pos x="77" y="22"/>
                </a:cxn>
                <a:cxn ang="0">
                  <a:pos x="87" y="23"/>
                </a:cxn>
                <a:cxn ang="0">
                  <a:pos x="97" y="23"/>
                </a:cxn>
                <a:cxn ang="0">
                  <a:pos x="107" y="23"/>
                </a:cxn>
                <a:cxn ang="0">
                  <a:pos x="117" y="23"/>
                </a:cxn>
              </a:cxnLst>
              <a:rect l="0" t="0" r="r" b="b"/>
              <a:pathLst>
                <a:path w="118" h="24">
                  <a:moveTo>
                    <a:pt x="0" y="0"/>
                  </a:moveTo>
                  <a:lnTo>
                    <a:pt x="9" y="4"/>
                  </a:lnTo>
                  <a:lnTo>
                    <a:pt x="19" y="8"/>
                  </a:lnTo>
                  <a:lnTo>
                    <a:pt x="28" y="11"/>
                  </a:lnTo>
                  <a:lnTo>
                    <a:pt x="38" y="14"/>
                  </a:lnTo>
                  <a:lnTo>
                    <a:pt x="47" y="17"/>
                  </a:lnTo>
                  <a:lnTo>
                    <a:pt x="57" y="19"/>
                  </a:lnTo>
                  <a:lnTo>
                    <a:pt x="67" y="21"/>
                  </a:lnTo>
                  <a:lnTo>
                    <a:pt x="77" y="22"/>
                  </a:lnTo>
                  <a:lnTo>
                    <a:pt x="87" y="23"/>
                  </a:lnTo>
                  <a:lnTo>
                    <a:pt x="97" y="23"/>
                  </a:lnTo>
                  <a:lnTo>
                    <a:pt x="107" y="23"/>
                  </a:lnTo>
                  <a:lnTo>
                    <a:pt x="117" y="23"/>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46" name="Freeform 490"/>
            <p:cNvSpPr>
              <a:spLocks/>
            </p:cNvSpPr>
            <p:nvPr/>
          </p:nvSpPr>
          <p:spPr bwMode="auto">
            <a:xfrm>
              <a:off x="3502" y="2460"/>
              <a:ext cx="9" cy="2"/>
            </a:xfrm>
            <a:custGeom>
              <a:avLst/>
              <a:gdLst/>
              <a:ahLst/>
              <a:cxnLst>
                <a:cxn ang="0">
                  <a:pos x="8" y="0"/>
                </a:cxn>
                <a:cxn ang="0">
                  <a:pos x="4" y="0"/>
                </a:cxn>
                <a:cxn ang="0">
                  <a:pos x="0" y="1"/>
                </a:cxn>
              </a:cxnLst>
              <a:rect l="0" t="0" r="r" b="b"/>
              <a:pathLst>
                <a:path w="9" h="2">
                  <a:moveTo>
                    <a:pt x="8" y="0"/>
                  </a:moveTo>
                  <a:lnTo>
                    <a:pt x="4" y="0"/>
                  </a:lnTo>
                  <a:lnTo>
                    <a:pt x="0" y="1"/>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47" name="Freeform 491"/>
            <p:cNvSpPr>
              <a:spLocks/>
            </p:cNvSpPr>
            <p:nvPr/>
          </p:nvSpPr>
          <p:spPr bwMode="auto">
            <a:xfrm>
              <a:off x="3510" y="2454"/>
              <a:ext cx="38" cy="7"/>
            </a:xfrm>
            <a:custGeom>
              <a:avLst/>
              <a:gdLst/>
              <a:ahLst/>
              <a:cxnLst>
                <a:cxn ang="0">
                  <a:pos x="37" y="0"/>
                </a:cxn>
                <a:cxn ang="0">
                  <a:pos x="25" y="1"/>
                </a:cxn>
                <a:cxn ang="0">
                  <a:pos x="12" y="3"/>
                </a:cxn>
                <a:cxn ang="0">
                  <a:pos x="0" y="6"/>
                </a:cxn>
              </a:cxnLst>
              <a:rect l="0" t="0" r="r" b="b"/>
              <a:pathLst>
                <a:path w="38" h="7">
                  <a:moveTo>
                    <a:pt x="37" y="0"/>
                  </a:moveTo>
                  <a:lnTo>
                    <a:pt x="25" y="1"/>
                  </a:lnTo>
                  <a:lnTo>
                    <a:pt x="12" y="3"/>
                  </a:lnTo>
                  <a:lnTo>
                    <a:pt x="0" y="6"/>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48" name="Freeform 492"/>
            <p:cNvSpPr>
              <a:spLocks/>
            </p:cNvSpPr>
            <p:nvPr/>
          </p:nvSpPr>
          <p:spPr bwMode="auto">
            <a:xfrm>
              <a:off x="3547" y="2451"/>
              <a:ext cx="54" cy="4"/>
            </a:xfrm>
            <a:custGeom>
              <a:avLst/>
              <a:gdLst/>
              <a:ahLst/>
              <a:cxnLst>
                <a:cxn ang="0">
                  <a:pos x="53" y="0"/>
                </a:cxn>
                <a:cxn ang="0">
                  <a:pos x="36" y="1"/>
                </a:cxn>
                <a:cxn ang="0">
                  <a:pos x="18" y="1"/>
                </a:cxn>
                <a:cxn ang="0">
                  <a:pos x="0" y="3"/>
                </a:cxn>
              </a:cxnLst>
              <a:rect l="0" t="0" r="r" b="b"/>
              <a:pathLst>
                <a:path w="54" h="4">
                  <a:moveTo>
                    <a:pt x="53" y="0"/>
                  </a:moveTo>
                  <a:lnTo>
                    <a:pt x="36" y="1"/>
                  </a:lnTo>
                  <a:lnTo>
                    <a:pt x="18" y="1"/>
                  </a:lnTo>
                  <a:lnTo>
                    <a:pt x="0" y="3"/>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49" name="Freeform 493"/>
            <p:cNvSpPr>
              <a:spLocks/>
            </p:cNvSpPr>
            <p:nvPr/>
          </p:nvSpPr>
          <p:spPr bwMode="auto">
            <a:xfrm>
              <a:off x="3600" y="2451"/>
              <a:ext cx="54" cy="4"/>
            </a:xfrm>
            <a:custGeom>
              <a:avLst/>
              <a:gdLst/>
              <a:ahLst/>
              <a:cxnLst>
                <a:cxn ang="0">
                  <a:pos x="53" y="3"/>
                </a:cxn>
                <a:cxn ang="0">
                  <a:pos x="35" y="1"/>
                </a:cxn>
                <a:cxn ang="0">
                  <a:pos x="18" y="1"/>
                </a:cxn>
                <a:cxn ang="0">
                  <a:pos x="0" y="0"/>
                </a:cxn>
              </a:cxnLst>
              <a:rect l="0" t="0" r="r" b="b"/>
              <a:pathLst>
                <a:path w="54" h="4">
                  <a:moveTo>
                    <a:pt x="53" y="3"/>
                  </a:moveTo>
                  <a:lnTo>
                    <a:pt x="35" y="1"/>
                  </a:lnTo>
                  <a:lnTo>
                    <a:pt x="18"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50" name="Freeform 494"/>
            <p:cNvSpPr>
              <a:spLocks/>
            </p:cNvSpPr>
            <p:nvPr/>
          </p:nvSpPr>
          <p:spPr bwMode="auto">
            <a:xfrm>
              <a:off x="3653" y="2454"/>
              <a:ext cx="38" cy="7"/>
            </a:xfrm>
            <a:custGeom>
              <a:avLst/>
              <a:gdLst/>
              <a:ahLst/>
              <a:cxnLst>
                <a:cxn ang="0">
                  <a:pos x="37" y="6"/>
                </a:cxn>
                <a:cxn ang="0">
                  <a:pos x="25" y="3"/>
                </a:cxn>
                <a:cxn ang="0">
                  <a:pos x="12" y="1"/>
                </a:cxn>
                <a:cxn ang="0">
                  <a:pos x="0" y="0"/>
                </a:cxn>
              </a:cxnLst>
              <a:rect l="0" t="0" r="r" b="b"/>
              <a:pathLst>
                <a:path w="38" h="7">
                  <a:moveTo>
                    <a:pt x="37" y="6"/>
                  </a:moveTo>
                  <a:lnTo>
                    <a:pt x="25" y="3"/>
                  </a:lnTo>
                  <a:lnTo>
                    <a:pt x="12"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51" name="Freeform 495"/>
            <p:cNvSpPr>
              <a:spLocks/>
            </p:cNvSpPr>
            <p:nvPr/>
          </p:nvSpPr>
          <p:spPr bwMode="auto">
            <a:xfrm>
              <a:off x="3690" y="2460"/>
              <a:ext cx="34" cy="13"/>
            </a:xfrm>
            <a:custGeom>
              <a:avLst/>
              <a:gdLst/>
              <a:ahLst/>
              <a:cxnLst>
                <a:cxn ang="0">
                  <a:pos x="33" y="12"/>
                </a:cxn>
                <a:cxn ang="0">
                  <a:pos x="27" y="9"/>
                </a:cxn>
                <a:cxn ang="0">
                  <a:pos x="21" y="6"/>
                </a:cxn>
                <a:cxn ang="0">
                  <a:pos x="14" y="3"/>
                </a:cxn>
                <a:cxn ang="0">
                  <a:pos x="7" y="1"/>
                </a:cxn>
                <a:cxn ang="0">
                  <a:pos x="0" y="0"/>
                </a:cxn>
              </a:cxnLst>
              <a:rect l="0" t="0" r="r" b="b"/>
              <a:pathLst>
                <a:path w="34" h="13">
                  <a:moveTo>
                    <a:pt x="33" y="12"/>
                  </a:moveTo>
                  <a:lnTo>
                    <a:pt x="27" y="9"/>
                  </a:lnTo>
                  <a:lnTo>
                    <a:pt x="21" y="6"/>
                  </a:lnTo>
                  <a:lnTo>
                    <a:pt x="14" y="3"/>
                  </a:lnTo>
                  <a:lnTo>
                    <a:pt x="7"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52" name="Freeform 496"/>
            <p:cNvSpPr>
              <a:spLocks/>
            </p:cNvSpPr>
            <p:nvPr/>
          </p:nvSpPr>
          <p:spPr bwMode="auto">
            <a:xfrm>
              <a:off x="3723" y="2472"/>
              <a:ext cx="6" cy="8"/>
            </a:xfrm>
            <a:custGeom>
              <a:avLst/>
              <a:gdLst/>
              <a:ahLst/>
              <a:cxnLst>
                <a:cxn ang="0">
                  <a:pos x="5" y="7"/>
                </a:cxn>
                <a:cxn ang="0">
                  <a:pos x="5" y="6"/>
                </a:cxn>
                <a:cxn ang="0">
                  <a:pos x="4" y="4"/>
                </a:cxn>
                <a:cxn ang="0">
                  <a:pos x="3" y="2"/>
                </a:cxn>
                <a:cxn ang="0">
                  <a:pos x="2" y="1"/>
                </a:cxn>
                <a:cxn ang="0">
                  <a:pos x="0" y="0"/>
                </a:cxn>
              </a:cxnLst>
              <a:rect l="0" t="0" r="r" b="b"/>
              <a:pathLst>
                <a:path w="6" h="8">
                  <a:moveTo>
                    <a:pt x="5" y="7"/>
                  </a:moveTo>
                  <a:lnTo>
                    <a:pt x="5" y="6"/>
                  </a:lnTo>
                  <a:lnTo>
                    <a:pt x="4" y="4"/>
                  </a:lnTo>
                  <a:lnTo>
                    <a:pt x="3" y="2"/>
                  </a:lnTo>
                  <a:lnTo>
                    <a:pt x="2"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53" name="Freeform 497"/>
            <p:cNvSpPr>
              <a:spLocks/>
            </p:cNvSpPr>
            <p:nvPr/>
          </p:nvSpPr>
          <p:spPr bwMode="auto">
            <a:xfrm>
              <a:off x="3486" y="2458"/>
              <a:ext cx="29" cy="27"/>
            </a:xfrm>
            <a:custGeom>
              <a:avLst/>
              <a:gdLst/>
              <a:ahLst/>
              <a:cxnLst>
                <a:cxn ang="0">
                  <a:pos x="0" y="0"/>
                </a:cxn>
                <a:cxn ang="0">
                  <a:pos x="5" y="6"/>
                </a:cxn>
                <a:cxn ang="0">
                  <a:pos x="10" y="11"/>
                </a:cxn>
                <a:cxn ang="0">
                  <a:pos x="16" y="17"/>
                </a:cxn>
                <a:cxn ang="0">
                  <a:pos x="22" y="21"/>
                </a:cxn>
                <a:cxn ang="0">
                  <a:pos x="28" y="26"/>
                </a:cxn>
              </a:cxnLst>
              <a:rect l="0" t="0" r="r" b="b"/>
              <a:pathLst>
                <a:path w="29" h="27">
                  <a:moveTo>
                    <a:pt x="0" y="0"/>
                  </a:moveTo>
                  <a:lnTo>
                    <a:pt x="5" y="6"/>
                  </a:lnTo>
                  <a:lnTo>
                    <a:pt x="10" y="11"/>
                  </a:lnTo>
                  <a:lnTo>
                    <a:pt x="16" y="17"/>
                  </a:lnTo>
                  <a:lnTo>
                    <a:pt x="22" y="21"/>
                  </a:lnTo>
                  <a:lnTo>
                    <a:pt x="28" y="26"/>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54" name="Freeform 498"/>
            <p:cNvSpPr>
              <a:spLocks/>
            </p:cNvSpPr>
            <p:nvPr/>
          </p:nvSpPr>
          <p:spPr bwMode="auto">
            <a:xfrm>
              <a:off x="3723" y="2479"/>
              <a:ext cx="6" cy="9"/>
            </a:xfrm>
            <a:custGeom>
              <a:avLst/>
              <a:gdLst/>
              <a:ahLst/>
              <a:cxnLst>
                <a:cxn ang="0">
                  <a:pos x="0" y="8"/>
                </a:cxn>
                <a:cxn ang="0">
                  <a:pos x="2" y="7"/>
                </a:cxn>
                <a:cxn ang="0">
                  <a:pos x="3" y="6"/>
                </a:cxn>
                <a:cxn ang="0">
                  <a:pos x="4" y="4"/>
                </a:cxn>
                <a:cxn ang="0">
                  <a:pos x="5" y="2"/>
                </a:cxn>
                <a:cxn ang="0">
                  <a:pos x="5" y="0"/>
                </a:cxn>
              </a:cxnLst>
              <a:rect l="0" t="0" r="r" b="b"/>
              <a:pathLst>
                <a:path w="6" h="9">
                  <a:moveTo>
                    <a:pt x="0" y="8"/>
                  </a:moveTo>
                  <a:lnTo>
                    <a:pt x="2" y="7"/>
                  </a:lnTo>
                  <a:lnTo>
                    <a:pt x="3" y="6"/>
                  </a:lnTo>
                  <a:lnTo>
                    <a:pt x="4" y="4"/>
                  </a:lnTo>
                  <a:lnTo>
                    <a:pt x="5" y="2"/>
                  </a:lnTo>
                  <a:lnTo>
                    <a:pt x="5"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55" name="Freeform 499"/>
            <p:cNvSpPr>
              <a:spLocks/>
            </p:cNvSpPr>
            <p:nvPr/>
          </p:nvSpPr>
          <p:spPr bwMode="auto">
            <a:xfrm>
              <a:off x="3690" y="2487"/>
              <a:ext cx="34" cy="14"/>
            </a:xfrm>
            <a:custGeom>
              <a:avLst/>
              <a:gdLst/>
              <a:ahLst/>
              <a:cxnLst>
                <a:cxn ang="0">
                  <a:pos x="0" y="13"/>
                </a:cxn>
                <a:cxn ang="0">
                  <a:pos x="7" y="11"/>
                </a:cxn>
                <a:cxn ang="0">
                  <a:pos x="14" y="9"/>
                </a:cxn>
                <a:cxn ang="0">
                  <a:pos x="21" y="6"/>
                </a:cxn>
                <a:cxn ang="0">
                  <a:pos x="27" y="4"/>
                </a:cxn>
                <a:cxn ang="0">
                  <a:pos x="33" y="0"/>
                </a:cxn>
              </a:cxnLst>
              <a:rect l="0" t="0" r="r" b="b"/>
              <a:pathLst>
                <a:path w="34" h="14">
                  <a:moveTo>
                    <a:pt x="0" y="13"/>
                  </a:moveTo>
                  <a:lnTo>
                    <a:pt x="7" y="11"/>
                  </a:lnTo>
                  <a:lnTo>
                    <a:pt x="14" y="9"/>
                  </a:lnTo>
                  <a:lnTo>
                    <a:pt x="21" y="6"/>
                  </a:lnTo>
                  <a:lnTo>
                    <a:pt x="27" y="4"/>
                  </a:lnTo>
                  <a:lnTo>
                    <a:pt x="33"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56" name="Freeform 500"/>
            <p:cNvSpPr>
              <a:spLocks/>
            </p:cNvSpPr>
            <p:nvPr/>
          </p:nvSpPr>
          <p:spPr bwMode="auto">
            <a:xfrm>
              <a:off x="3653" y="2500"/>
              <a:ext cx="38" cy="6"/>
            </a:xfrm>
            <a:custGeom>
              <a:avLst/>
              <a:gdLst/>
              <a:ahLst/>
              <a:cxnLst>
                <a:cxn ang="0">
                  <a:pos x="0" y="5"/>
                </a:cxn>
                <a:cxn ang="0">
                  <a:pos x="12" y="4"/>
                </a:cxn>
                <a:cxn ang="0">
                  <a:pos x="25" y="2"/>
                </a:cxn>
                <a:cxn ang="0">
                  <a:pos x="37" y="0"/>
                </a:cxn>
              </a:cxnLst>
              <a:rect l="0" t="0" r="r" b="b"/>
              <a:pathLst>
                <a:path w="38" h="6">
                  <a:moveTo>
                    <a:pt x="0" y="5"/>
                  </a:moveTo>
                  <a:lnTo>
                    <a:pt x="12" y="4"/>
                  </a:lnTo>
                  <a:lnTo>
                    <a:pt x="25" y="2"/>
                  </a:lnTo>
                  <a:lnTo>
                    <a:pt x="37"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57" name="Freeform 501"/>
            <p:cNvSpPr>
              <a:spLocks/>
            </p:cNvSpPr>
            <p:nvPr/>
          </p:nvSpPr>
          <p:spPr bwMode="auto">
            <a:xfrm>
              <a:off x="3631" y="2505"/>
              <a:ext cx="23" cy="3"/>
            </a:xfrm>
            <a:custGeom>
              <a:avLst/>
              <a:gdLst/>
              <a:ahLst/>
              <a:cxnLst>
                <a:cxn ang="0">
                  <a:pos x="0" y="2"/>
                </a:cxn>
                <a:cxn ang="0">
                  <a:pos x="11" y="1"/>
                </a:cxn>
                <a:cxn ang="0">
                  <a:pos x="22" y="0"/>
                </a:cxn>
              </a:cxnLst>
              <a:rect l="0" t="0" r="r" b="b"/>
              <a:pathLst>
                <a:path w="23" h="3">
                  <a:moveTo>
                    <a:pt x="0" y="2"/>
                  </a:moveTo>
                  <a:lnTo>
                    <a:pt x="11" y="1"/>
                  </a:lnTo>
                  <a:lnTo>
                    <a:pt x="22"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58" name="Freeform 502"/>
            <p:cNvSpPr>
              <a:spLocks/>
            </p:cNvSpPr>
            <p:nvPr/>
          </p:nvSpPr>
          <p:spPr bwMode="auto">
            <a:xfrm>
              <a:off x="3484" y="2460"/>
              <a:ext cx="27" cy="41"/>
            </a:xfrm>
            <a:custGeom>
              <a:avLst/>
              <a:gdLst/>
              <a:ahLst/>
              <a:cxnLst>
                <a:cxn ang="0">
                  <a:pos x="26" y="0"/>
                </a:cxn>
                <a:cxn ang="0">
                  <a:pos x="22" y="0"/>
                </a:cxn>
                <a:cxn ang="0">
                  <a:pos x="19" y="1"/>
                </a:cxn>
                <a:cxn ang="0">
                  <a:pos x="15" y="3"/>
                </a:cxn>
                <a:cxn ang="0">
                  <a:pos x="12" y="5"/>
                </a:cxn>
                <a:cxn ang="0">
                  <a:pos x="9" y="7"/>
                </a:cxn>
                <a:cxn ang="0">
                  <a:pos x="7" y="10"/>
                </a:cxn>
                <a:cxn ang="0">
                  <a:pos x="5" y="12"/>
                </a:cxn>
                <a:cxn ang="0">
                  <a:pos x="3" y="16"/>
                </a:cxn>
                <a:cxn ang="0">
                  <a:pos x="1" y="19"/>
                </a:cxn>
                <a:cxn ang="0">
                  <a:pos x="0" y="22"/>
                </a:cxn>
                <a:cxn ang="0">
                  <a:pos x="0" y="26"/>
                </a:cxn>
                <a:cxn ang="0">
                  <a:pos x="0" y="29"/>
                </a:cxn>
                <a:cxn ang="0">
                  <a:pos x="0" y="33"/>
                </a:cxn>
                <a:cxn ang="0">
                  <a:pos x="1" y="37"/>
                </a:cxn>
                <a:cxn ang="0">
                  <a:pos x="2" y="40"/>
                </a:cxn>
              </a:cxnLst>
              <a:rect l="0" t="0" r="r" b="b"/>
              <a:pathLst>
                <a:path w="27" h="41">
                  <a:moveTo>
                    <a:pt x="26" y="0"/>
                  </a:moveTo>
                  <a:lnTo>
                    <a:pt x="22" y="0"/>
                  </a:lnTo>
                  <a:lnTo>
                    <a:pt x="19" y="1"/>
                  </a:lnTo>
                  <a:lnTo>
                    <a:pt x="15" y="3"/>
                  </a:lnTo>
                  <a:lnTo>
                    <a:pt x="12" y="5"/>
                  </a:lnTo>
                  <a:lnTo>
                    <a:pt x="9" y="7"/>
                  </a:lnTo>
                  <a:lnTo>
                    <a:pt x="7" y="10"/>
                  </a:lnTo>
                  <a:lnTo>
                    <a:pt x="5" y="12"/>
                  </a:lnTo>
                  <a:lnTo>
                    <a:pt x="3" y="16"/>
                  </a:lnTo>
                  <a:lnTo>
                    <a:pt x="1" y="19"/>
                  </a:lnTo>
                  <a:lnTo>
                    <a:pt x="0" y="22"/>
                  </a:lnTo>
                  <a:lnTo>
                    <a:pt x="0" y="26"/>
                  </a:lnTo>
                  <a:lnTo>
                    <a:pt x="0" y="29"/>
                  </a:lnTo>
                  <a:lnTo>
                    <a:pt x="0" y="33"/>
                  </a:lnTo>
                  <a:lnTo>
                    <a:pt x="1" y="37"/>
                  </a:lnTo>
                  <a:lnTo>
                    <a:pt x="2" y="4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59" name="Freeform 503"/>
            <p:cNvSpPr>
              <a:spLocks/>
            </p:cNvSpPr>
            <p:nvPr/>
          </p:nvSpPr>
          <p:spPr bwMode="auto">
            <a:xfrm>
              <a:off x="3486" y="2881"/>
              <a:ext cx="29" cy="28"/>
            </a:xfrm>
            <a:custGeom>
              <a:avLst/>
              <a:gdLst/>
              <a:ahLst/>
              <a:cxnLst>
                <a:cxn ang="0">
                  <a:pos x="0" y="0"/>
                </a:cxn>
                <a:cxn ang="0">
                  <a:pos x="5" y="6"/>
                </a:cxn>
                <a:cxn ang="0">
                  <a:pos x="10" y="12"/>
                </a:cxn>
                <a:cxn ang="0">
                  <a:pos x="16" y="17"/>
                </a:cxn>
                <a:cxn ang="0">
                  <a:pos x="22" y="22"/>
                </a:cxn>
                <a:cxn ang="0">
                  <a:pos x="28" y="27"/>
                </a:cxn>
              </a:cxnLst>
              <a:rect l="0" t="0" r="r" b="b"/>
              <a:pathLst>
                <a:path w="29" h="28">
                  <a:moveTo>
                    <a:pt x="0" y="0"/>
                  </a:moveTo>
                  <a:lnTo>
                    <a:pt x="5" y="6"/>
                  </a:lnTo>
                  <a:lnTo>
                    <a:pt x="10" y="12"/>
                  </a:lnTo>
                  <a:lnTo>
                    <a:pt x="16" y="17"/>
                  </a:lnTo>
                  <a:lnTo>
                    <a:pt x="22" y="22"/>
                  </a:lnTo>
                  <a:lnTo>
                    <a:pt x="28" y="27"/>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60" name="Freeform 504"/>
            <p:cNvSpPr>
              <a:spLocks/>
            </p:cNvSpPr>
            <p:nvPr/>
          </p:nvSpPr>
          <p:spPr bwMode="auto">
            <a:xfrm>
              <a:off x="3484" y="2841"/>
              <a:ext cx="27" cy="41"/>
            </a:xfrm>
            <a:custGeom>
              <a:avLst/>
              <a:gdLst/>
              <a:ahLst/>
              <a:cxnLst>
                <a:cxn ang="0">
                  <a:pos x="26" y="0"/>
                </a:cxn>
                <a:cxn ang="0">
                  <a:pos x="22" y="0"/>
                </a:cxn>
                <a:cxn ang="0">
                  <a:pos x="19" y="2"/>
                </a:cxn>
                <a:cxn ang="0">
                  <a:pos x="15" y="3"/>
                </a:cxn>
                <a:cxn ang="0">
                  <a:pos x="12" y="5"/>
                </a:cxn>
                <a:cxn ang="0">
                  <a:pos x="9" y="7"/>
                </a:cxn>
                <a:cxn ang="0">
                  <a:pos x="7" y="10"/>
                </a:cxn>
                <a:cxn ang="0">
                  <a:pos x="5" y="12"/>
                </a:cxn>
                <a:cxn ang="0">
                  <a:pos x="3" y="16"/>
                </a:cxn>
                <a:cxn ang="0">
                  <a:pos x="1" y="19"/>
                </a:cxn>
                <a:cxn ang="0">
                  <a:pos x="0" y="22"/>
                </a:cxn>
                <a:cxn ang="0">
                  <a:pos x="0" y="26"/>
                </a:cxn>
                <a:cxn ang="0">
                  <a:pos x="0" y="30"/>
                </a:cxn>
                <a:cxn ang="0">
                  <a:pos x="0" y="33"/>
                </a:cxn>
                <a:cxn ang="0">
                  <a:pos x="1" y="37"/>
                </a:cxn>
                <a:cxn ang="0">
                  <a:pos x="2" y="40"/>
                </a:cxn>
              </a:cxnLst>
              <a:rect l="0" t="0" r="r" b="b"/>
              <a:pathLst>
                <a:path w="27" h="41">
                  <a:moveTo>
                    <a:pt x="26" y="0"/>
                  </a:moveTo>
                  <a:lnTo>
                    <a:pt x="22" y="0"/>
                  </a:lnTo>
                  <a:lnTo>
                    <a:pt x="19" y="2"/>
                  </a:lnTo>
                  <a:lnTo>
                    <a:pt x="15" y="3"/>
                  </a:lnTo>
                  <a:lnTo>
                    <a:pt x="12" y="5"/>
                  </a:lnTo>
                  <a:lnTo>
                    <a:pt x="9" y="7"/>
                  </a:lnTo>
                  <a:lnTo>
                    <a:pt x="7" y="10"/>
                  </a:lnTo>
                  <a:lnTo>
                    <a:pt x="5" y="12"/>
                  </a:lnTo>
                  <a:lnTo>
                    <a:pt x="3" y="16"/>
                  </a:lnTo>
                  <a:lnTo>
                    <a:pt x="1" y="19"/>
                  </a:lnTo>
                  <a:lnTo>
                    <a:pt x="0" y="22"/>
                  </a:lnTo>
                  <a:lnTo>
                    <a:pt x="0" y="26"/>
                  </a:lnTo>
                  <a:lnTo>
                    <a:pt x="0" y="30"/>
                  </a:lnTo>
                  <a:lnTo>
                    <a:pt x="0" y="33"/>
                  </a:lnTo>
                  <a:lnTo>
                    <a:pt x="1" y="37"/>
                  </a:lnTo>
                  <a:lnTo>
                    <a:pt x="2" y="4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61" name="Freeform 505"/>
            <p:cNvSpPr>
              <a:spLocks/>
            </p:cNvSpPr>
            <p:nvPr/>
          </p:nvSpPr>
          <p:spPr bwMode="auto">
            <a:xfrm>
              <a:off x="3502" y="2841"/>
              <a:ext cx="9" cy="3"/>
            </a:xfrm>
            <a:custGeom>
              <a:avLst/>
              <a:gdLst/>
              <a:ahLst/>
              <a:cxnLst>
                <a:cxn ang="0">
                  <a:pos x="8" y="0"/>
                </a:cxn>
                <a:cxn ang="0">
                  <a:pos x="4" y="1"/>
                </a:cxn>
                <a:cxn ang="0">
                  <a:pos x="0" y="2"/>
                </a:cxn>
              </a:cxnLst>
              <a:rect l="0" t="0" r="r" b="b"/>
              <a:pathLst>
                <a:path w="9" h="3">
                  <a:moveTo>
                    <a:pt x="8" y="0"/>
                  </a:moveTo>
                  <a:lnTo>
                    <a:pt x="4" y="1"/>
                  </a:lnTo>
                  <a:lnTo>
                    <a:pt x="0" y="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62" name="Freeform 506"/>
            <p:cNvSpPr>
              <a:spLocks/>
            </p:cNvSpPr>
            <p:nvPr/>
          </p:nvSpPr>
          <p:spPr bwMode="auto">
            <a:xfrm>
              <a:off x="3510" y="2835"/>
              <a:ext cx="38" cy="7"/>
            </a:xfrm>
            <a:custGeom>
              <a:avLst/>
              <a:gdLst/>
              <a:ahLst/>
              <a:cxnLst>
                <a:cxn ang="0">
                  <a:pos x="37" y="0"/>
                </a:cxn>
                <a:cxn ang="0">
                  <a:pos x="25" y="1"/>
                </a:cxn>
                <a:cxn ang="0">
                  <a:pos x="12" y="3"/>
                </a:cxn>
                <a:cxn ang="0">
                  <a:pos x="0" y="6"/>
                </a:cxn>
              </a:cxnLst>
              <a:rect l="0" t="0" r="r" b="b"/>
              <a:pathLst>
                <a:path w="38" h="7">
                  <a:moveTo>
                    <a:pt x="37" y="0"/>
                  </a:moveTo>
                  <a:lnTo>
                    <a:pt x="25" y="1"/>
                  </a:lnTo>
                  <a:lnTo>
                    <a:pt x="12" y="3"/>
                  </a:lnTo>
                  <a:lnTo>
                    <a:pt x="0" y="6"/>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63" name="Freeform 507"/>
            <p:cNvSpPr>
              <a:spLocks/>
            </p:cNvSpPr>
            <p:nvPr/>
          </p:nvSpPr>
          <p:spPr bwMode="auto">
            <a:xfrm>
              <a:off x="3547" y="2832"/>
              <a:ext cx="54" cy="4"/>
            </a:xfrm>
            <a:custGeom>
              <a:avLst/>
              <a:gdLst/>
              <a:ahLst/>
              <a:cxnLst>
                <a:cxn ang="0">
                  <a:pos x="53" y="0"/>
                </a:cxn>
                <a:cxn ang="0">
                  <a:pos x="36" y="1"/>
                </a:cxn>
                <a:cxn ang="0">
                  <a:pos x="18" y="2"/>
                </a:cxn>
                <a:cxn ang="0">
                  <a:pos x="0" y="3"/>
                </a:cxn>
              </a:cxnLst>
              <a:rect l="0" t="0" r="r" b="b"/>
              <a:pathLst>
                <a:path w="54" h="4">
                  <a:moveTo>
                    <a:pt x="53" y="0"/>
                  </a:moveTo>
                  <a:lnTo>
                    <a:pt x="36" y="1"/>
                  </a:lnTo>
                  <a:lnTo>
                    <a:pt x="18" y="2"/>
                  </a:lnTo>
                  <a:lnTo>
                    <a:pt x="0" y="3"/>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64" name="Freeform 508"/>
            <p:cNvSpPr>
              <a:spLocks/>
            </p:cNvSpPr>
            <p:nvPr/>
          </p:nvSpPr>
          <p:spPr bwMode="auto">
            <a:xfrm>
              <a:off x="3600" y="2832"/>
              <a:ext cx="54" cy="4"/>
            </a:xfrm>
            <a:custGeom>
              <a:avLst/>
              <a:gdLst/>
              <a:ahLst/>
              <a:cxnLst>
                <a:cxn ang="0">
                  <a:pos x="53" y="3"/>
                </a:cxn>
                <a:cxn ang="0">
                  <a:pos x="35" y="2"/>
                </a:cxn>
                <a:cxn ang="0">
                  <a:pos x="18" y="1"/>
                </a:cxn>
                <a:cxn ang="0">
                  <a:pos x="0" y="0"/>
                </a:cxn>
              </a:cxnLst>
              <a:rect l="0" t="0" r="r" b="b"/>
              <a:pathLst>
                <a:path w="54" h="4">
                  <a:moveTo>
                    <a:pt x="53" y="3"/>
                  </a:moveTo>
                  <a:lnTo>
                    <a:pt x="35" y="2"/>
                  </a:lnTo>
                  <a:lnTo>
                    <a:pt x="18"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65" name="Freeform 509"/>
            <p:cNvSpPr>
              <a:spLocks/>
            </p:cNvSpPr>
            <p:nvPr/>
          </p:nvSpPr>
          <p:spPr bwMode="auto">
            <a:xfrm>
              <a:off x="3653" y="2835"/>
              <a:ext cx="38" cy="7"/>
            </a:xfrm>
            <a:custGeom>
              <a:avLst/>
              <a:gdLst/>
              <a:ahLst/>
              <a:cxnLst>
                <a:cxn ang="0">
                  <a:pos x="37" y="6"/>
                </a:cxn>
                <a:cxn ang="0">
                  <a:pos x="25" y="3"/>
                </a:cxn>
                <a:cxn ang="0">
                  <a:pos x="12" y="1"/>
                </a:cxn>
                <a:cxn ang="0">
                  <a:pos x="0" y="0"/>
                </a:cxn>
              </a:cxnLst>
              <a:rect l="0" t="0" r="r" b="b"/>
              <a:pathLst>
                <a:path w="38" h="7">
                  <a:moveTo>
                    <a:pt x="37" y="6"/>
                  </a:moveTo>
                  <a:lnTo>
                    <a:pt x="25" y="3"/>
                  </a:lnTo>
                  <a:lnTo>
                    <a:pt x="12"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66" name="Freeform 510"/>
            <p:cNvSpPr>
              <a:spLocks/>
            </p:cNvSpPr>
            <p:nvPr/>
          </p:nvSpPr>
          <p:spPr bwMode="auto">
            <a:xfrm>
              <a:off x="3690" y="2841"/>
              <a:ext cx="34" cy="13"/>
            </a:xfrm>
            <a:custGeom>
              <a:avLst/>
              <a:gdLst/>
              <a:ahLst/>
              <a:cxnLst>
                <a:cxn ang="0">
                  <a:pos x="33" y="12"/>
                </a:cxn>
                <a:cxn ang="0">
                  <a:pos x="27" y="9"/>
                </a:cxn>
                <a:cxn ang="0">
                  <a:pos x="20" y="6"/>
                </a:cxn>
                <a:cxn ang="0">
                  <a:pos x="14" y="4"/>
                </a:cxn>
                <a:cxn ang="0">
                  <a:pos x="7" y="2"/>
                </a:cxn>
                <a:cxn ang="0">
                  <a:pos x="0" y="0"/>
                </a:cxn>
              </a:cxnLst>
              <a:rect l="0" t="0" r="r" b="b"/>
              <a:pathLst>
                <a:path w="34" h="13">
                  <a:moveTo>
                    <a:pt x="33" y="12"/>
                  </a:moveTo>
                  <a:lnTo>
                    <a:pt x="27" y="9"/>
                  </a:lnTo>
                  <a:lnTo>
                    <a:pt x="20" y="6"/>
                  </a:lnTo>
                  <a:lnTo>
                    <a:pt x="14" y="4"/>
                  </a:lnTo>
                  <a:lnTo>
                    <a:pt x="7" y="2"/>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67" name="Freeform 511"/>
            <p:cNvSpPr>
              <a:spLocks/>
            </p:cNvSpPr>
            <p:nvPr/>
          </p:nvSpPr>
          <p:spPr bwMode="auto">
            <a:xfrm>
              <a:off x="3723" y="2853"/>
              <a:ext cx="6" cy="9"/>
            </a:xfrm>
            <a:custGeom>
              <a:avLst/>
              <a:gdLst/>
              <a:ahLst/>
              <a:cxnLst>
                <a:cxn ang="0">
                  <a:pos x="5" y="8"/>
                </a:cxn>
                <a:cxn ang="0">
                  <a:pos x="5" y="6"/>
                </a:cxn>
                <a:cxn ang="0">
                  <a:pos x="4" y="4"/>
                </a:cxn>
                <a:cxn ang="0">
                  <a:pos x="3" y="2"/>
                </a:cxn>
                <a:cxn ang="0">
                  <a:pos x="2" y="1"/>
                </a:cxn>
                <a:cxn ang="0">
                  <a:pos x="0" y="0"/>
                </a:cxn>
              </a:cxnLst>
              <a:rect l="0" t="0" r="r" b="b"/>
              <a:pathLst>
                <a:path w="6" h="9">
                  <a:moveTo>
                    <a:pt x="5" y="8"/>
                  </a:moveTo>
                  <a:lnTo>
                    <a:pt x="5" y="6"/>
                  </a:lnTo>
                  <a:lnTo>
                    <a:pt x="4" y="4"/>
                  </a:lnTo>
                  <a:lnTo>
                    <a:pt x="3" y="2"/>
                  </a:lnTo>
                  <a:lnTo>
                    <a:pt x="2"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68" name="Freeform 512"/>
            <p:cNvSpPr>
              <a:spLocks/>
            </p:cNvSpPr>
            <p:nvPr/>
          </p:nvSpPr>
          <p:spPr bwMode="auto">
            <a:xfrm>
              <a:off x="3723" y="2861"/>
              <a:ext cx="6" cy="9"/>
            </a:xfrm>
            <a:custGeom>
              <a:avLst/>
              <a:gdLst/>
              <a:ahLst/>
              <a:cxnLst>
                <a:cxn ang="0">
                  <a:pos x="0" y="8"/>
                </a:cxn>
                <a:cxn ang="0">
                  <a:pos x="2" y="7"/>
                </a:cxn>
                <a:cxn ang="0">
                  <a:pos x="3" y="5"/>
                </a:cxn>
                <a:cxn ang="0">
                  <a:pos x="4" y="4"/>
                </a:cxn>
                <a:cxn ang="0">
                  <a:pos x="5" y="2"/>
                </a:cxn>
                <a:cxn ang="0">
                  <a:pos x="5" y="0"/>
                </a:cxn>
              </a:cxnLst>
              <a:rect l="0" t="0" r="r" b="b"/>
              <a:pathLst>
                <a:path w="6" h="9">
                  <a:moveTo>
                    <a:pt x="0" y="8"/>
                  </a:moveTo>
                  <a:lnTo>
                    <a:pt x="2" y="7"/>
                  </a:lnTo>
                  <a:lnTo>
                    <a:pt x="3" y="5"/>
                  </a:lnTo>
                  <a:lnTo>
                    <a:pt x="4" y="4"/>
                  </a:lnTo>
                  <a:lnTo>
                    <a:pt x="5" y="2"/>
                  </a:lnTo>
                  <a:lnTo>
                    <a:pt x="5"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69" name="Freeform 513"/>
            <p:cNvSpPr>
              <a:spLocks/>
            </p:cNvSpPr>
            <p:nvPr/>
          </p:nvSpPr>
          <p:spPr bwMode="auto">
            <a:xfrm>
              <a:off x="3690" y="2868"/>
              <a:ext cx="34" cy="13"/>
            </a:xfrm>
            <a:custGeom>
              <a:avLst/>
              <a:gdLst/>
              <a:ahLst/>
              <a:cxnLst>
                <a:cxn ang="0">
                  <a:pos x="0" y="12"/>
                </a:cxn>
                <a:cxn ang="0">
                  <a:pos x="7" y="11"/>
                </a:cxn>
                <a:cxn ang="0">
                  <a:pos x="14" y="9"/>
                </a:cxn>
                <a:cxn ang="0">
                  <a:pos x="20" y="6"/>
                </a:cxn>
                <a:cxn ang="0">
                  <a:pos x="27" y="4"/>
                </a:cxn>
                <a:cxn ang="0">
                  <a:pos x="33" y="0"/>
                </a:cxn>
              </a:cxnLst>
              <a:rect l="0" t="0" r="r" b="b"/>
              <a:pathLst>
                <a:path w="34" h="13">
                  <a:moveTo>
                    <a:pt x="0" y="12"/>
                  </a:moveTo>
                  <a:lnTo>
                    <a:pt x="7" y="11"/>
                  </a:lnTo>
                  <a:lnTo>
                    <a:pt x="14" y="9"/>
                  </a:lnTo>
                  <a:lnTo>
                    <a:pt x="20" y="6"/>
                  </a:lnTo>
                  <a:lnTo>
                    <a:pt x="27" y="4"/>
                  </a:lnTo>
                  <a:lnTo>
                    <a:pt x="33"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70" name="Freeform 514"/>
            <p:cNvSpPr>
              <a:spLocks/>
            </p:cNvSpPr>
            <p:nvPr/>
          </p:nvSpPr>
          <p:spPr bwMode="auto">
            <a:xfrm>
              <a:off x="3653" y="2881"/>
              <a:ext cx="38" cy="7"/>
            </a:xfrm>
            <a:custGeom>
              <a:avLst/>
              <a:gdLst/>
              <a:ahLst/>
              <a:cxnLst>
                <a:cxn ang="0">
                  <a:pos x="0" y="6"/>
                </a:cxn>
                <a:cxn ang="0">
                  <a:pos x="12" y="4"/>
                </a:cxn>
                <a:cxn ang="0">
                  <a:pos x="25" y="2"/>
                </a:cxn>
                <a:cxn ang="0">
                  <a:pos x="37" y="0"/>
                </a:cxn>
              </a:cxnLst>
              <a:rect l="0" t="0" r="r" b="b"/>
              <a:pathLst>
                <a:path w="38" h="7">
                  <a:moveTo>
                    <a:pt x="0" y="6"/>
                  </a:moveTo>
                  <a:lnTo>
                    <a:pt x="12" y="4"/>
                  </a:lnTo>
                  <a:lnTo>
                    <a:pt x="25" y="2"/>
                  </a:lnTo>
                  <a:lnTo>
                    <a:pt x="37"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71" name="Freeform 515"/>
            <p:cNvSpPr>
              <a:spLocks/>
            </p:cNvSpPr>
            <p:nvPr/>
          </p:nvSpPr>
          <p:spPr bwMode="auto">
            <a:xfrm>
              <a:off x="3631" y="2887"/>
              <a:ext cx="23" cy="2"/>
            </a:xfrm>
            <a:custGeom>
              <a:avLst/>
              <a:gdLst/>
              <a:ahLst/>
              <a:cxnLst>
                <a:cxn ang="0">
                  <a:pos x="0" y="1"/>
                </a:cxn>
                <a:cxn ang="0">
                  <a:pos x="11" y="0"/>
                </a:cxn>
                <a:cxn ang="0">
                  <a:pos x="22" y="0"/>
                </a:cxn>
              </a:cxnLst>
              <a:rect l="0" t="0" r="r" b="b"/>
              <a:pathLst>
                <a:path w="23" h="2">
                  <a:moveTo>
                    <a:pt x="0" y="1"/>
                  </a:moveTo>
                  <a:lnTo>
                    <a:pt x="11" y="0"/>
                  </a:lnTo>
                  <a:lnTo>
                    <a:pt x="22"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72" name="Freeform 516"/>
            <p:cNvSpPr>
              <a:spLocks/>
            </p:cNvSpPr>
            <p:nvPr/>
          </p:nvSpPr>
          <p:spPr bwMode="auto">
            <a:xfrm>
              <a:off x="3514" y="2865"/>
              <a:ext cx="118" cy="25"/>
            </a:xfrm>
            <a:custGeom>
              <a:avLst/>
              <a:gdLst/>
              <a:ahLst/>
              <a:cxnLst>
                <a:cxn ang="0">
                  <a:pos x="0" y="0"/>
                </a:cxn>
                <a:cxn ang="0">
                  <a:pos x="9" y="5"/>
                </a:cxn>
                <a:cxn ang="0">
                  <a:pos x="19" y="8"/>
                </a:cxn>
                <a:cxn ang="0">
                  <a:pos x="28" y="12"/>
                </a:cxn>
                <a:cxn ang="0">
                  <a:pos x="38" y="15"/>
                </a:cxn>
                <a:cxn ang="0">
                  <a:pos x="47" y="17"/>
                </a:cxn>
                <a:cxn ang="0">
                  <a:pos x="57" y="19"/>
                </a:cxn>
                <a:cxn ang="0">
                  <a:pos x="67" y="21"/>
                </a:cxn>
                <a:cxn ang="0">
                  <a:pos x="77" y="22"/>
                </a:cxn>
                <a:cxn ang="0">
                  <a:pos x="87" y="23"/>
                </a:cxn>
                <a:cxn ang="0">
                  <a:pos x="97" y="24"/>
                </a:cxn>
                <a:cxn ang="0">
                  <a:pos x="107" y="24"/>
                </a:cxn>
                <a:cxn ang="0">
                  <a:pos x="117" y="23"/>
                </a:cxn>
              </a:cxnLst>
              <a:rect l="0" t="0" r="r" b="b"/>
              <a:pathLst>
                <a:path w="118" h="25">
                  <a:moveTo>
                    <a:pt x="0" y="0"/>
                  </a:moveTo>
                  <a:lnTo>
                    <a:pt x="9" y="5"/>
                  </a:lnTo>
                  <a:lnTo>
                    <a:pt x="19" y="8"/>
                  </a:lnTo>
                  <a:lnTo>
                    <a:pt x="28" y="12"/>
                  </a:lnTo>
                  <a:lnTo>
                    <a:pt x="38" y="15"/>
                  </a:lnTo>
                  <a:lnTo>
                    <a:pt x="47" y="17"/>
                  </a:lnTo>
                  <a:lnTo>
                    <a:pt x="57" y="19"/>
                  </a:lnTo>
                  <a:lnTo>
                    <a:pt x="67" y="21"/>
                  </a:lnTo>
                  <a:lnTo>
                    <a:pt x="77" y="22"/>
                  </a:lnTo>
                  <a:lnTo>
                    <a:pt x="87" y="23"/>
                  </a:lnTo>
                  <a:lnTo>
                    <a:pt x="97" y="24"/>
                  </a:lnTo>
                  <a:lnTo>
                    <a:pt x="107" y="24"/>
                  </a:lnTo>
                  <a:lnTo>
                    <a:pt x="117" y="23"/>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73" name="Freeform 517"/>
            <p:cNvSpPr>
              <a:spLocks/>
            </p:cNvSpPr>
            <p:nvPr/>
          </p:nvSpPr>
          <p:spPr bwMode="auto">
            <a:xfrm>
              <a:off x="3486" y="2839"/>
              <a:ext cx="29" cy="27"/>
            </a:xfrm>
            <a:custGeom>
              <a:avLst/>
              <a:gdLst/>
              <a:ahLst/>
              <a:cxnLst>
                <a:cxn ang="0">
                  <a:pos x="0" y="0"/>
                </a:cxn>
                <a:cxn ang="0">
                  <a:pos x="5" y="6"/>
                </a:cxn>
                <a:cxn ang="0">
                  <a:pos x="10" y="11"/>
                </a:cxn>
                <a:cxn ang="0">
                  <a:pos x="16" y="17"/>
                </a:cxn>
                <a:cxn ang="0">
                  <a:pos x="22" y="22"/>
                </a:cxn>
                <a:cxn ang="0">
                  <a:pos x="28" y="26"/>
                </a:cxn>
              </a:cxnLst>
              <a:rect l="0" t="0" r="r" b="b"/>
              <a:pathLst>
                <a:path w="29" h="27">
                  <a:moveTo>
                    <a:pt x="0" y="0"/>
                  </a:moveTo>
                  <a:lnTo>
                    <a:pt x="5" y="6"/>
                  </a:lnTo>
                  <a:lnTo>
                    <a:pt x="10" y="11"/>
                  </a:lnTo>
                  <a:lnTo>
                    <a:pt x="16" y="17"/>
                  </a:lnTo>
                  <a:lnTo>
                    <a:pt x="22" y="22"/>
                  </a:lnTo>
                  <a:lnTo>
                    <a:pt x="28" y="26"/>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74" name="Freeform 518"/>
            <p:cNvSpPr>
              <a:spLocks/>
            </p:cNvSpPr>
            <p:nvPr/>
          </p:nvSpPr>
          <p:spPr bwMode="auto">
            <a:xfrm>
              <a:off x="3484" y="2798"/>
              <a:ext cx="27" cy="42"/>
            </a:xfrm>
            <a:custGeom>
              <a:avLst/>
              <a:gdLst/>
              <a:ahLst/>
              <a:cxnLst>
                <a:cxn ang="0">
                  <a:pos x="26" y="0"/>
                </a:cxn>
                <a:cxn ang="0">
                  <a:pos x="22" y="1"/>
                </a:cxn>
                <a:cxn ang="0">
                  <a:pos x="19" y="2"/>
                </a:cxn>
                <a:cxn ang="0">
                  <a:pos x="15" y="3"/>
                </a:cxn>
                <a:cxn ang="0">
                  <a:pos x="12" y="5"/>
                </a:cxn>
                <a:cxn ang="0">
                  <a:pos x="9" y="7"/>
                </a:cxn>
                <a:cxn ang="0">
                  <a:pos x="7" y="10"/>
                </a:cxn>
                <a:cxn ang="0">
                  <a:pos x="5" y="13"/>
                </a:cxn>
                <a:cxn ang="0">
                  <a:pos x="3" y="16"/>
                </a:cxn>
                <a:cxn ang="0">
                  <a:pos x="1" y="19"/>
                </a:cxn>
                <a:cxn ang="0">
                  <a:pos x="0" y="23"/>
                </a:cxn>
                <a:cxn ang="0">
                  <a:pos x="0" y="27"/>
                </a:cxn>
                <a:cxn ang="0">
                  <a:pos x="0" y="30"/>
                </a:cxn>
                <a:cxn ang="0">
                  <a:pos x="0" y="34"/>
                </a:cxn>
                <a:cxn ang="0">
                  <a:pos x="1" y="37"/>
                </a:cxn>
                <a:cxn ang="0">
                  <a:pos x="2" y="41"/>
                </a:cxn>
              </a:cxnLst>
              <a:rect l="0" t="0" r="r" b="b"/>
              <a:pathLst>
                <a:path w="27" h="42">
                  <a:moveTo>
                    <a:pt x="26" y="0"/>
                  </a:moveTo>
                  <a:lnTo>
                    <a:pt x="22" y="1"/>
                  </a:lnTo>
                  <a:lnTo>
                    <a:pt x="19" y="2"/>
                  </a:lnTo>
                  <a:lnTo>
                    <a:pt x="15" y="3"/>
                  </a:lnTo>
                  <a:lnTo>
                    <a:pt x="12" y="5"/>
                  </a:lnTo>
                  <a:lnTo>
                    <a:pt x="9" y="7"/>
                  </a:lnTo>
                  <a:lnTo>
                    <a:pt x="7" y="10"/>
                  </a:lnTo>
                  <a:lnTo>
                    <a:pt x="5" y="13"/>
                  </a:lnTo>
                  <a:lnTo>
                    <a:pt x="3" y="16"/>
                  </a:lnTo>
                  <a:lnTo>
                    <a:pt x="1" y="19"/>
                  </a:lnTo>
                  <a:lnTo>
                    <a:pt x="0" y="23"/>
                  </a:lnTo>
                  <a:lnTo>
                    <a:pt x="0" y="27"/>
                  </a:lnTo>
                  <a:lnTo>
                    <a:pt x="0" y="30"/>
                  </a:lnTo>
                  <a:lnTo>
                    <a:pt x="0" y="34"/>
                  </a:lnTo>
                  <a:lnTo>
                    <a:pt x="1" y="37"/>
                  </a:lnTo>
                  <a:lnTo>
                    <a:pt x="2" y="41"/>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75" name="Freeform 519"/>
            <p:cNvSpPr>
              <a:spLocks/>
            </p:cNvSpPr>
            <p:nvPr/>
          </p:nvSpPr>
          <p:spPr bwMode="auto">
            <a:xfrm>
              <a:off x="3502" y="2798"/>
              <a:ext cx="9" cy="3"/>
            </a:xfrm>
            <a:custGeom>
              <a:avLst/>
              <a:gdLst/>
              <a:ahLst/>
              <a:cxnLst>
                <a:cxn ang="0">
                  <a:pos x="8" y="0"/>
                </a:cxn>
                <a:cxn ang="0">
                  <a:pos x="4" y="1"/>
                </a:cxn>
                <a:cxn ang="0">
                  <a:pos x="0" y="2"/>
                </a:cxn>
              </a:cxnLst>
              <a:rect l="0" t="0" r="r" b="b"/>
              <a:pathLst>
                <a:path w="9" h="3">
                  <a:moveTo>
                    <a:pt x="8" y="0"/>
                  </a:moveTo>
                  <a:lnTo>
                    <a:pt x="4" y="1"/>
                  </a:lnTo>
                  <a:lnTo>
                    <a:pt x="0" y="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76" name="Freeform 520"/>
            <p:cNvSpPr>
              <a:spLocks/>
            </p:cNvSpPr>
            <p:nvPr/>
          </p:nvSpPr>
          <p:spPr bwMode="auto">
            <a:xfrm>
              <a:off x="3510" y="2793"/>
              <a:ext cx="38" cy="6"/>
            </a:xfrm>
            <a:custGeom>
              <a:avLst/>
              <a:gdLst/>
              <a:ahLst/>
              <a:cxnLst>
                <a:cxn ang="0">
                  <a:pos x="37" y="0"/>
                </a:cxn>
                <a:cxn ang="0">
                  <a:pos x="25" y="1"/>
                </a:cxn>
                <a:cxn ang="0">
                  <a:pos x="12" y="3"/>
                </a:cxn>
                <a:cxn ang="0">
                  <a:pos x="0" y="5"/>
                </a:cxn>
              </a:cxnLst>
              <a:rect l="0" t="0" r="r" b="b"/>
              <a:pathLst>
                <a:path w="38" h="6">
                  <a:moveTo>
                    <a:pt x="37" y="0"/>
                  </a:moveTo>
                  <a:lnTo>
                    <a:pt x="25" y="1"/>
                  </a:lnTo>
                  <a:lnTo>
                    <a:pt x="12" y="3"/>
                  </a:lnTo>
                  <a:lnTo>
                    <a:pt x="0" y="5"/>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77" name="Freeform 521"/>
            <p:cNvSpPr>
              <a:spLocks/>
            </p:cNvSpPr>
            <p:nvPr/>
          </p:nvSpPr>
          <p:spPr bwMode="auto">
            <a:xfrm>
              <a:off x="3547" y="2790"/>
              <a:ext cx="54" cy="4"/>
            </a:xfrm>
            <a:custGeom>
              <a:avLst/>
              <a:gdLst/>
              <a:ahLst/>
              <a:cxnLst>
                <a:cxn ang="0">
                  <a:pos x="53" y="0"/>
                </a:cxn>
                <a:cxn ang="0">
                  <a:pos x="40" y="0"/>
                </a:cxn>
                <a:cxn ang="0">
                  <a:pos x="27" y="1"/>
                </a:cxn>
                <a:cxn ang="0">
                  <a:pos x="14" y="1"/>
                </a:cxn>
                <a:cxn ang="0">
                  <a:pos x="0" y="3"/>
                </a:cxn>
              </a:cxnLst>
              <a:rect l="0" t="0" r="r" b="b"/>
              <a:pathLst>
                <a:path w="54" h="4">
                  <a:moveTo>
                    <a:pt x="53" y="0"/>
                  </a:moveTo>
                  <a:lnTo>
                    <a:pt x="40" y="0"/>
                  </a:lnTo>
                  <a:lnTo>
                    <a:pt x="27" y="1"/>
                  </a:lnTo>
                  <a:lnTo>
                    <a:pt x="14" y="1"/>
                  </a:lnTo>
                  <a:lnTo>
                    <a:pt x="0" y="3"/>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78" name="Freeform 522"/>
            <p:cNvSpPr>
              <a:spLocks/>
            </p:cNvSpPr>
            <p:nvPr/>
          </p:nvSpPr>
          <p:spPr bwMode="auto">
            <a:xfrm>
              <a:off x="3600" y="2790"/>
              <a:ext cx="54" cy="4"/>
            </a:xfrm>
            <a:custGeom>
              <a:avLst/>
              <a:gdLst/>
              <a:ahLst/>
              <a:cxnLst>
                <a:cxn ang="0">
                  <a:pos x="53" y="3"/>
                </a:cxn>
                <a:cxn ang="0">
                  <a:pos x="40" y="1"/>
                </a:cxn>
                <a:cxn ang="0">
                  <a:pos x="27" y="1"/>
                </a:cxn>
                <a:cxn ang="0">
                  <a:pos x="13" y="0"/>
                </a:cxn>
                <a:cxn ang="0">
                  <a:pos x="0" y="0"/>
                </a:cxn>
              </a:cxnLst>
              <a:rect l="0" t="0" r="r" b="b"/>
              <a:pathLst>
                <a:path w="54" h="4">
                  <a:moveTo>
                    <a:pt x="53" y="3"/>
                  </a:moveTo>
                  <a:lnTo>
                    <a:pt x="40" y="1"/>
                  </a:lnTo>
                  <a:lnTo>
                    <a:pt x="27" y="1"/>
                  </a:lnTo>
                  <a:lnTo>
                    <a:pt x="13" y="0"/>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79" name="Freeform 523"/>
            <p:cNvSpPr>
              <a:spLocks/>
            </p:cNvSpPr>
            <p:nvPr/>
          </p:nvSpPr>
          <p:spPr bwMode="auto">
            <a:xfrm>
              <a:off x="3653" y="2793"/>
              <a:ext cx="38" cy="6"/>
            </a:xfrm>
            <a:custGeom>
              <a:avLst/>
              <a:gdLst/>
              <a:ahLst/>
              <a:cxnLst>
                <a:cxn ang="0">
                  <a:pos x="37" y="5"/>
                </a:cxn>
                <a:cxn ang="0">
                  <a:pos x="25" y="3"/>
                </a:cxn>
                <a:cxn ang="0">
                  <a:pos x="12" y="1"/>
                </a:cxn>
                <a:cxn ang="0">
                  <a:pos x="0" y="0"/>
                </a:cxn>
              </a:cxnLst>
              <a:rect l="0" t="0" r="r" b="b"/>
              <a:pathLst>
                <a:path w="38" h="6">
                  <a:moveTo>
                    <a:pt x="37" y="5"/>
                  </a:moveTo>
                  <a:lnTo>
                    <a:pt x="25" y="3"/>
                  </a:lnTo>
                  <a:lnTo>
                    <a:pt x="12"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80" name="Freeform 524"/>
            <p:cNvSpPr>
              <a:spLocks/>
            </p:cNvSpPr>
            <p:nvPr/>
          </p:nvSpPr>
          <p:spPr bwMode="auto">
            <a:xfrm>
              <a:off x="3690" y="2798"/>
              <a:ext cx="34" cy="14"/>
            </a:xfrm>
            <a:custGeom>
              <a:avLst/>
              <a:gdLst/>
              <a:ahLst/>
              <a:cxnLst>
                <a:cxn ang="0">
                  <a:pos x="33" y="13"/>
                </a:cxn>
                <a:cxn ang="0">
                  <a:pos x="27" y="9"/>
                </a:cxn>
                <a:cxn ang="0">
                  <a:pos x="21" y="7"/>
                </a:cxn>
                <a:cxn ang="0">
                  <a:pos x="14" y="4"/>
                </a:cxn>
                <a:cxn ang="0">
                  <a:pos x="7" y="2"/>
                </a:cxn>
                <a:cxn ang="0">
                  <a:pos x="0" y="0"/>
                </a:cxn>
              </a:cxnLst>
              <a:rect l="0" t="0" r="r" b="b"/>
              <a:pathLst>
                <a:path w="34" h="14">
                  <a:moveTo>
                    <a:pt x="33" y="13"/>
                  </a:moveTo>
                  <a:lnTo>
                    <a:pt x="27" y="9"/>
                  </a:lnTo>
                  <a:lnTo>
                    <a:pt x="21" y="7"/>
                  </a:lnTo>
                  <a:lnTo>
                    <a:pt x="14" y="4"/>
                  </a:lnTo>
                  <a:lnTo>
                    <a:pt x="7" y="2"/>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81" name="Freeform 525"/>
            <p:cNvSpPr>
              <a:spLocks/>
            </p:cNvSpPr>
            <p:nvPr/>
          </p:nvSpPr>
          <p:spPr bwMode="auto">
            <a:xfrm>
              <a:off x="3723" y="2811"/>
              <a:ext cx="6" cy="8"/>
            </a:xfrm>
            <a:custGeom>
              <a:avLst/>
              <a:gdLst/>
              <a:ahLst/>
              <a:cxnLst>
                <a:cxn ang="0">
                  <a:pos x="5" y="7"/>
                </a:cxn>
                <a:cxn ang="0">
                  <a:pos x="5" y="5"/>
                </a:cxn>
                <a:cxn ang="0">
                  <a:pos x="4" y="4"/>
                </a:cxn>
                <a:cxn ang="0">
                  <a:pos x="3" y="2"/>
                </a:cxn>
                <a:cxn ang="0">
                  <a:pos x="2" y="1"/>
                </a:cxn>
                <a:cxn ang="0">
                  <a:pos x="0" y="0"/>
                </a:cxn>
              </a:cxnLst>
              <a:rect l="0" t="0" r="r" b="b"/>
              <a:pathLst>
                <a:path w="6" h="8">
                  <a:moveTo>
                    <a:pt x="5" y="7"/>
                  </a:moveTo>
                  <a:lnTo>
                    <a:pt x="5" y="5"/>
                  </a:lnTo>
                  <a:lnTo>
                    <a:pt x="4" y="4"/>
                  </a:lnTo>
                  <a:lnTo>
                    <a:pt x="3" y="2"/>
                  </a:lnTo>
                  <a:lnTo>
                    <a:pt x="2"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82" name="Freeform 526"/>
            <p:cNvSpPr>
              <a:spLocks/>
            </p:cNvSpPr>
            <p:nvPr/>
          </p:nvSpPr>
          <p:spPr bwMode="auto">
            <a:xfrm>
              <a:off x="3723" y="2818"/>
              <a:ext cx="6" cy="9"/>
            </a:xfrm>
            <a:custGeom>
              <a:avLst/>
              <a:gdLst/>
              <a:ahLst/>
              <a:cxnLst>
                <a:cxn ang="0">
                  <a:pos x="0" y="8"/>
                </a:cxn>
                <a:cxn ang="0">
                  <a:pos x="2" y="7"/>
                </a:cxn>
                <a:cxn ang="0">
                  <a:pos x="3" y="6"/>
                </a:cxn>
                <a:cxn ang="0">
                  <a:pos x="4" y="4"/>
                </a:cxn>
                <a:cxn ang="0">
                  <a:pos x="5" y="2"/>
                </a:cxn>
                <a:cxn ang="0">
                  <a:pos x="5" y="0"/>
                </a:cxn>
              </a:cxnLst>
              <a:rect l="0" t="0" r="r" b="b"/>
              <a:pathLst>
                <a:path w="6" h="9">
                  <a:moveTo>
                    <a:pt x="0" y="8"/>
                  </a:moveTo>
                  <a:lnTo>
                    <a:pt x="2" y="7"/>
                  </a:lnTo>
                  <a:lnTo>
                    <a:pt x="3" y="6"/>
                  </a:lnTo>
                  <a:lnTo>
                    <a:pt x="4" y="4"/>
                  </a:lnTo>
                  <a:lnTo>
                    <a:pt x="5" y="2"/>
                  </a:lnTo>
                  <a:lnTo>
                    <a:pt x="5"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83" name="Freeform 527"/>
            <p:cNvSpPr>
              <a:spLocks/>
            </p:cNvSpPr>
            <p:nvPr/>
          </p:nvSpPr>
          <p:spPr bwMode="auto">
            <a:xfrm>
              <a:off x="3690" y="2826"/>
              <a:ext cx="34" cy="13"/>
            </a:xfrm>
            <a:custGeom>
              <a:avLst/>
              <a:gdLst/>
              <a:ahLst/>
              <a:cxnLst>
                <a:cxn ang="0">
                  <a:pos x="0" y="12"/>
                </a:cxn>
                <a:cxn ang="0">
                  <a:pos x="7" y="11"/>
                </a:cxn>
                <a:cxn ang="0">
                  <a:pos x="14" y="9"/>
                </a:cxn>
                <a:cxn ang="0">
                  <a:pos x="21" y="6"/>
                </a:cxn>
                <a:cxn ang="0">
                  <a:pos x="27" y="3"/>
                </a:cxn>
                <a:cxn ang="0">
                  <a:pos x="33" y="0"/>
                </a:cxn>
              </a:cxnLst>
              <a:rect l="0" t="0" r="r" b="b"/>
              <a:pathLst>
                <a:path w="34" h="13">
                  <a:moveTo>
                    <a:pt x="0" y="12"/>
                  </a:moveTo>
                  <a:lnTo>
                    <a:pt x="7" y="11"/>
                  </a:lnTo>
                  <a:lnTo>
                    <a:pt x="14" y="9"/>
                  </a:lnTo>
                  <a:lnTo>
                    <a:pt x="21" y="6"/>
                  </a:lnTo>
                  <a:lnTo>
                    <a:pt x="27" y="3"/>
                  </a:lnTo>
                  <a:lnTo>
                    <a:pt x="33"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84" name="Freeform 528"/>
            <p:cNvSpPr>
              <a:spLocks/>
            </p:cNvSpPr>
            <p:nvPr/>
          </p:nvSpPr>
          <p:spPr bwMode="auto">
            <a:xfrm>
              <a:off x="3653" y="2838"/>
              <a:ext cx="38" cy="7"/>
            </a:xfrm>
            <a:custGeom>
              <a:avLst/>
              <a:gdLst/>
              <a:ahLst/>
              <a:cxnLst>
                <a:cxn ang="0">
                  <a:pos x="0" y="6"/>
                </a:cxn>
                <a:cxn ang="0">
                  <a:pos x="12" y="5"/>
                </a:cxn>
                <a:cxn ang="0">
                  <a:pos x="25" y="3"/>
                </a:cxn>
                <a:cxn ang="0">
                  <a:pos x="37" y="0"/>
                </a:cxn>
              </a:cxnLst>
              <a:rect l="0" t="0" r="r" b="b"/>
              <a:pathLst>
                <a:path w="38" h="7">
                  <a:moveTo>
                    <a:pt x="0" y="6"/>
                  </a:moveTo>
                  <a:lnTo>
                    <a:pt x="12" y="5"/>
                  </a:lnTo>
                  <a:lnTo>
                    <a:pt x="25" y="3"/>
                  </a:lnTo>
                  <a:lnTo>
                    <a:pt x="37"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85" name="Freeform 529"/>
            <p:cNvSpPr>
              <a:spLocks/>
            </p:cNvSpPr>
            <p:nvPr/>
          </p:nvSpPr>
          <p:spPr bwMode="auto">
            <a:xfrm>
              <a:off x="3631" y="2844"/>
              <a:ext cx="23" cy="3"/>
            </a:xfrm>
            <a:custGeom>
              <a:avLst/>
              <a:gdLst/>
              <a:ahLst/>
              <a:cxnLst>
                <a:cxn ang="0">
                  <a:pos x="0" y="2"/>
                </a:cxn>
                <a:cxn ang="0">
                  <a:pos x="11" y="1"/>
                </a:cxn>
                <a:cxn ang="0">
                  <a:pos x="22" y="0"/>
                </a:cxn>
              </a:cxnLst>
              <a:rect l="0" t="0" r="r" b="b"/>
              <a:pathLst>
                <a:path w="23" h="3">
                  <a:moveTo>
                    <a:pt x="0" y="2"/>
                  </a:moveTo>
                  <a:lnTo>
                    <a:pt x="11" y="1"/>
                  </a:lnTo>
                  <a:lnTo>
                    <a:pt x="22"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86" name="Freeform 530"/>
            <p:cNvSpPr>
              <a:spLocks/>
            </p:cNvSpPr>
            <p:nvPr/>
          </p:nvSpPr>
          <p:spPr bwMode="auto">
            <a:xfrm>
              <a:off x="3514" y="2823"/>
              <a:ext cx="118" cy="24"/>
            </a:xfrm>
            <a:custGeom>
              <a:avLst/>
              <a:gdLst/>
              <a:ahLst/>
              <a:cxnLst>
                <a:cxn ang="0">
                  <a:pos x="0" y="0"/>
                </a:cxn>
                <a:cxn ang="0">
                  <a:pos x="9" y="4"/>
                </a:cxn>
                <a:cxn ang="0">
                  <a:pos x="19" y="8"/>
                </a:cxn>
                <a:cxn ang="0">
                  <a:pos x="28" y="11"/>
                </a:cxn>
                <a:cxn ang="0">
                  <a:pos x="38" y="14"/>
                </a:cxn>
                <a:cxn ang="0">
                  <a:pos x="47" y="17"/>
                </a:cxn>
                <a:cxn ang="0">
                  <a:pos x="57" y="19"/>
                </a:cxn>
                <a:cxn ang="0">
                  <a:pos x="67" y="21"/>
                </a:cxn>
                <a:cxn ang="0">
                  <a:pos x="77" y="22"/>
                </a:cxn>
                <a:cxn ang="0">
                  <a:pos x="87" y="23"/>
                </a:cxn>
                <a:cxn ang="0">
                  <a:pos x="97" y="23"/>
                </a:cxn>
                <a:cxn ang="0">
                  <a:pos x="107" y="23"/>
                </a:cxn>
                <a:cxn ang="0">
                  <a:pos x="117" y="23"/>
                </a:cxn>
              </a:cxnLst>
              <a:rect l="0" t="0" r="r" b="b"/>
              <a:pathLst>
                <a:path w="118" h="24">
                  <a:moveTo>
                    <a:pt x="0" y="0"/>
                  </a:moveTo>
                  <a:lnTo>
                    <a:pt x="9" y="4"/>
                  </a:lnTo>
                  <a:lnTo>
                    <a:pt x="19" y="8"/>
                  </a:lnTo>
                  <a:lnTo>
                    <a:pt x="28" y="11"/>
                  </a:lnTo>
                  <a:lnTo>
                    <a:pt x="38" y="14"/>
                  </a:lnTo>
                  <a:lnTo>
                    <a:pt x="47" y="17"/>
                  </a:lnTo>
                  <a:lnTo>
                    <a:pt x="57" y="19"/>
                  </a:lnTo>
                  <a:lnTo>
                    <a:pt x="67" y="21"/>
                  </a:lnTo>
                  <a:lnTo>
                    <a:pt x="77" y="22"/>
                  </a:lnTo>
                  <a:lnTo>
                    <a:pt x="87" y="23"/>
                  </a:lnTo>
                  <a:lnTo>
                    <a:pt x="97" y="23"/>
                  </a:lnTo>
                  <a:lnTo>
                    <a:pt x="107" y="23"/>
                  </a:lnTo>
                  <a:lnTo>
                    <a:pt x="117" y="23"/>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87" name="Freeform 531"/>
            <p:cNvSpPr>
              <a:spLocks/>
            </p:cNvSpPr>
            <p:nvPr/>
          </p:nvSpPr>
          <p:spPr bwMode="auto">
            <a:xfrm>
              <a:off x="3514" y="2526"/>
              <a:ext cx="118" cy="25"/>
            </a:xfrm>
            <a:custGeom>
              <a:avLst/>
              <a:gdLst/>
              <a:ahLst/>
              <a:cxnLst>
                <a:cxn ang="0">
                  <a:pos x="0" y="0"/>
                </a:cxn>
                <a:cxn ang="0">
                  <a:pos x="9" y="5"/>
                </a:cxn>
                <a:cxn ang="0">
                  <a:pos x="19" y="8"/>
                </a:cxn>
                <a:cxn ang="0">
                  <a:pos x="28" y="12"/>
                </a:cxn>
                <a:cxn ang="0">
                  <a:pos x="38" y="15"/>
                </a:cxn>
                <a:cxn ang="0">
                  <a:pos x="47" y="18"/>
                </a:cxn>
                <a:cxn ang="0">
                  <a:pos x="57" y="20"/>
                </a:cxn>
                <a:cxn ang="0">
                  <a:pos x="67" y="22"/>
                </a:cxn>
                <a:cxn ang="0">
                  <a:pos x="77" y="23"/>
                </a:cxn>
                <a:cxn ang="0">
                  <a:pos x="87" y="23"/>
                </a:cxn>
                <a:cxn ang="0">
                  <a:pos x="97" y="24"/>
                </a:cxn>
                <a:cxn ang="0">
                  <a:pos x="107" y="24"/>
                </a:cxn>
                <a:cxn ang="0">
                  <a:pos x="117" y="23"/>
                </a:cxn>
              </a:cxnLst>
              <a:rect l="0" t="0" r="r" b="b"/>
              <a:pathLst>
                <a:path w="118" h="25">
                  <a:moveTo>
                    <a:pt x="0" y="0"/>
                  </a:moveTo>
                  <a:lnTo>
                    <a:pt x="9" y="5"/>
                  </a:lnTo>
                  <a:lnTo>
                    <a:pt x="19" y="8"/>
                  </a:lnTo>
                  <a:lnTo>
                    <a:pt x="28" y="12"/>
                  </a:lnTo>
                  <a:lnTo>
                    <a:pt x="38" y="15"/>
                  </a:lnTo>
                  <a:lnTo>
                    <a:pt x="47" y="18"/>
                  </a:lnTo>
                  <a:lnTo>
                    <a:pt x="57" y="20"/>
                  </a:lnTo>
                  <a:lnTo>
                    <a:pt x="67" y="22"/>
                  </a:lnTo>
                  <a:lnTo>
                    <a:pt x="77" y="23"/>
                  </a:lnTo>
                  <a:lnTo>
                    <a:pt x="87" y="23"/>
                  </a:lnTo>
                  <a:lnTo>
                    <a:pt x="97" y="24"/>
                  </a:lnTo>
                  <a:lnTo>
                    <a:pt x="107" y="24"/>
                  </a:lnTo>
                  <a:lnTo>
                    <a:pt x="117" y="23"/>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88" name="Freeform 532"/>
            <p:cNvSpPr>
              <a:spLocks/>
            </p:cNvSpPr>
            <p:nvPr/>
          </p:nvSpPr>
          <p:spPr bwMode="auto">
            <a:xfrm>
              <a:off x="3502" y="2502"/>
              <a:ext cx="9" cy="3"/>
            </a:xfrm>
            <a:custGeom>
              <a:avLst/>
              <a:gdLst/>
              <a:ahLst/>
              <a:cxnLst>
                <a:cxn ang="0">
                  <a:pos x="8" y="0"/>
                </a:cxn>
                <a:cxn ang="0">
                  <a:pos x="4" y="1"/>
                </a:cxn>
                <a:cxn ang="0">
                  <a:pos x="0" y="2"/>
                </a:cxn>
              </a:cxnLst>
              <a:rect l="0" t="0" r="r" b="b"/>
              <a:pathLst>
                <a:path w="9" h="3">
                  <a:moveTo>
                    <a:pt x="8" y="0"/>
                  </a:moveTo>
                  <a:lnTo>
                    <a:pt x="4" y="1"/>
                  </a:lnTo>
                  <a:lnTo>
                    <a:pt x="0" y="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89" name="Freeform 533"/>
            <p:cNvSpPr>
              <a:spLocks/>
            </p:cNvSpPr>
            <p:nvPr/>
          </p:nvSpPr>
          <p:spPr bwMode="auto">
            <a:xfrm>
              <a:off x="3510" y="2496"/>
              <a:ext cx="38" cy="7"/>
            </a:xfrm>
            <a:custGeom>
              <a:avLst/>
              <a:gdLst/>
              <a:ahLst/>
              <a:cxnLst>
                <a:cxn ang="0">
                  <a:pos x="37" y="0"/>
                </a:cxn>
                <a:cxn ang="0">
                  <a:pos x="25" y="1"/>
                </a:cxn>
                <a:cxn ang="0">
                  <a:pos x="12" y="3"/>
                </a:cxn>
                <a:cxn ang="0">
                  <a:pos x="0" y="6"/>
                </a:cxn>
              </a:cxnLst>
              <a:rect l="0" t="0" r="r" b="b"/>
              <a:pathLst>
                <a:path w="38" h="7">
                  <a:moveTo>
                    <a:pt x="37" y="0"/>
                  </a:moveTo>
                  <a:lnTo>
                    <a:pt x="25" y="1"/>
                  </a:lnTo>
                  <a:lnTo>
                    <a:pt x="12" y="3"/>
                  </a:lnTo>
                  <a:lnTo>
                    <a:pt x="0" y="6"/>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90" name="Freeform 534"/>
            <p:cNvSpPr>
              <a:spLocks/>
            </p:cNvSpPr>
            <p:nvPr/>
          </p:nvSpPr>
          <p:spPr bwMode="auto">
            <a:xfrm>
              <a:off x="3547" y="2494"/>
              <a:ext cx="54" cy="3"/>
            </a:xfrm>
            <a:custGeom>
              <a:avLst/>
              <a:gdLst/>
              <a:ahLst/>
              <a:cxnLst>
                <a:cxn ang="0">
                  <a:pos x="53" y="0"/>
                </a:cxn>
                <a:cxn ang="0">
                  <a:pos x="36" y="0"/>
                </a:cxn>
                <a:cxn ang="0">
                  <a:pos x="18" y="1"/>
                </a:cxn>
                <a:cxn ang="0">
                  <a:pos x="0" y="2"/>
                </a:cxn>
              </a:cxnLst>
              <a:rect l="0" t="0" r="r" b="b"/>
              <a:pathLst>
                <a:path w="54" h="3">
                  <a:moveTo>
                    <a:pt x="53" y="0"/>
                  </a:moveTo>
                  <a:lnTo>
                    <a:pt x="36" y="0"/>
                  </a:lnTo>
                  <a:lnTo>
                    <a:pt x="18" y="1"/>
                  </a:lnTo>
                  <a:lnTo>
                    <a:pt x="0" y="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91" name="Freeform 535"/>
            <p:cNvSpPr>
              <a:spLocks/>
            </p:cNvSpPr>
            <p:nvPr/>
          </p:nvSpPr>
          <p:spPr bwMode="auto">
            <a:xfrm>
              <a:off x="3600" y="2494"/>
              <a:ext cx="54" cy="3"/>
            </a:xfrm>
            <a:custGeom>
              <a:avLst/>
              <a:gdLst/>
              <a:ahLst/>
              <a:cxnLst>
                <a:cxn ang="0">
                  <a:pos x="53" y="2"/>
                </a:cxn>
                <a:cxn ang="0">
                  <a:pos x="35" y="1"/>
                </a:cxn>
                <a:cxn ang="0">
                  <a:pos x="18" y="0"/>
                </a:cxn>
                <a:cxn ang="0">
                  <a:pos x="0" y="0"/>
                </a:cxn>
              </a:cxnLst>
              <a:rect l="0" t="0" r="r" b="b"/>
              <a:pathLst>
                <a:path w="54" h="3">
                  <a:moveTo>
                    <a:pt x="53" y="2"/>
                  </a:moveTo>
                  <a:lnTo>
                    <a:pt x="35" y="1"/>
                  </a:lnTo>
                  <a:lnTo>
                    <a:pt x="18" y="0"/>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92" name="Freeform 536"/>
            <p:cNvSpPr>
              <a:spLocks/>
            </p:cNvSpPr>
            <p:nvPr/>
          </p:nvSpPr>
          <p:spPr bwMode="auto">
            <a:xfrm>
              <a:off x="3653" y="2496"/>
              <a:ext cx="38" cy="7"/>
            </a:xfrm>
            <a:custGeom>
              <a:avLst/>
              <a:gdLst/>
              <a:ahLst/>
              <a:cxnLst>
                <a:cxn ang="0">
                  <a:pos x="37" y="6"/>
                </a:cxn>
                <a:cxn ang="0">
                  <a:pos x="25" y="3"/>
                </a:cxn>
                <a:cxn ang="0">
                  <a:pos x="12" y="1"/>
                </a:cxn>
                <a:cxn ang="0">
                  <a:pos x="0" y="0"/>
                </a:cxn>
              </a:cxnLst>
              <a:rect l="0" t="0" r="r" b="b"/>
              <a:pathLst>
                <a:path w="38" h="7">
                  <a:moveTo>
                    <a:pt x="37" y="6"/>
                  </a:moveTo>
                  <a:lnTo>
                    <a:pt x="25" y="3"/>
                  </a:lnTo>
                  <a:lnTo>
                    <a:pt x="12"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93" name="Freeform 537"/>
            <p:cNvSpPr>
              <a:spLocks/>
            </p:cNvSpPr>
            <p:nvPr/>
          </p:nvSpPr>
          <p:spPr bwMode="auto">
            <a:xfrm>
              <a:off x="3690" y="2502"/>
              <a:ext cx="34" cy="13"/>
            </a:xfrm>
            <a:custGeom>
              <a:avLst/>
              <a:gdLst/>
              <a:ahLst/>
              <a:cxnLst>
                <a:cxn ang="0">
                  <a:pos x="33" y="12"/>
                </a:cxn>
                <a:cxn ang="0">
                  <a:pos x="27" y="9"/>
                </a:cxn>
                <a:cxn ang="0">
                  <a:pos x="20" y="6"/>
                </a:cxn>
                <a:cxn ang="0">
                  <a:pos x="14" y="4"/>
                </a:cxn>
                <a:cxn ang="0">
                  <a:pos x="7" y="2"/>
                </a:cxn>
                <a:cxn ang="0">
                  <a:pos x="0" y="0"/>
                </a:cxn>
              </a:cxnLst>
              <a:rect l="0" t="0" r="r" b="b"/>
              <a:pathLst>
                <a:path w="34" h="13">
                  <a:moveTo>
                    <a:pt x="33" y="12"/>
                  </a:moveTo>
                  <a:lnTo>
                    <a:pt x="27" y="9"/>
                  </a:lnTo>
                  <a:lnTo>
                    <a:pt x="20" y="6"/>
                  </a:lnTo>
                  <a:lnTo>
                    <a:pt x="14" y="4"/>
                  </a:lnTo>
                  <a:lnTo>
                    <a:pt x="7" y="2"/>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94" name="Freeform 538"/>
            <p:cNvSpPr>
              <a:spLocks/>
            </p:cNvSpPr>
            <p:nvPr/>
          </p:nvSpPr>
          <p:spPr bwMode="auto">
            <a:xfrm>
              <a:off x="3723" y="2514"/>
              <a:ext cx="6" cy="9"/>
            </a:xfrm>
            <a:custGeom>
              <a:avLst/>
              <a:gdLst/>
              <a:ahLst/>
              <a:cxnLst>
                <a:cxn ang="0">
                  <a:pos x="5" y="8"/>
                </a:cxn>
                <a:cxn ang="0">
                  <a:pos x="5" y="6"/>
                </a:cxn>
                <a:cxn ang="0">
                  <a:pos x="4" y="4"/>
                </a:cxn>
                <a:cxn ang="0">
                  <a:pos x="3" y="2"/>
                </a:cxn>
                <a:cxn ang="0">
                  <a:pos x="2" y="1"/>
                </a:cxn>
                <a:cxn ang="0">
                  <a:pos x="0" y="0"/>
                </a:cxn>
              </a:cxnLst>
              <a:rect l="0" t="0" r="r" b="b"/>
              <a:pathLst>
                <a:path w="6" h="9">
                  <a:moveTo>
                    <a:pt x="5" y="8"/>
                  </a:moveTo>
                  <a:lnTo>
                    <a:pt x="5" y="6"/>
                  </a:lnTo>
                  <a:lnTo>
                    <a:pt x="4" y="4"/>
                  </a:lnTo>
                  <a:lnTo>
                    <a:pt x="3" y="2"/>
                  </a:lnTo>
                  <a:lnTo>
                    <a:pt x="2"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95" name="Freeform 539"/>
            <p:cNvSpPr>
              <a:spLocks/>
            </p:cNvSpPr>
            <p:nvPr/>
          </p:nvSpPr>
          <p:spPr bwMode="auto">
            <a:xfrm>
              <a:off x="3486" y="2500"/>
              <a:ext cx="29" cy="27"/>
            </a:xfrm>
            <a:custGeom>
              <a:avLst/>
              <a:gdLst/>
              <a:ahLst/>
              <a:cxnLst>
                <a:cxn ang="0">
                  <a:pos x="0" y="0"/>
                </a:cxn>
                <a:cxn ang="0">
                  <a:pos x="5" y="6"/>
                </a:cxn>
                <a:cxn ang="0">
                  <a:pos x="10" y="12"/>
                </a:cxn>
                <a:cxn ang="0">
                  <a:pos x="16" y="17"/>
                </a:cxn>
                <a:cxn ang="0">
                  <a:pos x="22" y="22"/>
                </a:cxn>
                <a:cxn ang="0">
                  <a:pos x="28" y="26"/>
                </a:cxn>
              </a:cxnLst>
              <a:rect l="0" t="0" r="r" b="b"/>
              <a:pathLst>
                <a:path w="29" h="27">
                  <a:moveTo>
                    <a:pt x="0" y="0"/>
                  </a:moveTo>
                  <a:lnTo>
                    <a:pt x="5" y="6"/>
                  </a:lnTo>
                  <a:lnTo>
                    <a:pt x="10" y="12"/>
                  </a:lnTo>
                  <a:lnTo>
                    <a:pt x="16" y="17"/>
                  </a:lnTo>
                  <a:lnTo>
                    <a:pt x="22" y="22"/>
                  </a:lnTo>
                  <a:lnTo>
                    <a:pt x="28" y="26"/>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96" name="Freeform 540"/>
            <p:cNvSpPr>
              <a:spLocks/>
            </p:cNvSpPr>
            <p:nvPr/>
          </p:nvSpPr>
          <p:spPr bwMode="auto">
            <a:xfrm>
              <a:off x="3723" y="2522"/>
              <a:ext cx="6" cy="9"/>
            </a:xfrm>
            <a:custGeom>
              <a:avLst/>
              <a:gdLst/>
              <a:ahLst/>
              <a:cxnLst>
                <a:cxn ang="0">
                  <a:pos x="0" y="8"/>
                </a:cxn>
                <a:cxn ang="0">
                  <a:pos x="2" y="7"/>
                </a:cxn>
                <a:cxn ang="0">
                  <a:pos x="3" y="5"/>
                </a:cxn>
                <a:cxn ang="0">
                  <a:pos x="4" y="4"/>
                </a:cxn>
                <a:cxn ang="0">
                  <a:pos x="5" y="2"/>
                </a:cxn>
                <a:cxn ang="0">
                  <a:pos x="5" y="0"/>
                </a:cxn>
              </a:cxnLst>
              <a:rect l="0" t="0" r="r" b="b"/>
              <a:pathLst>
                <a:path w="6" h="9">
                  <a:moveTo>
                    <a:pt x="0" y="8"/>
                  </a:moveTo>
                  <a:lnTo>
                    <a:pt x="2" y="7"/>
                  </a:lnTo>
                  <a:lnTo>
                    <a:pt x="3" y="5"/>
                  </a:lnTo>
                  <a:lnTo>
                    <a:pt x="4" y="4"/>
                  </a:lnTo>
                  <a:lnTo>
                    <a:pt x="5" y="2"/>
                  </a:lnTo>
                  <a:lnTo>
                    <a:pt x="5"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97" name="Freeform 541"/>
            <p:cNvSpPr>
              <a:spLocks/>
            </p:cNvSpPr>
            <p:nvPr/>
          </p:nvSpPr>
          <p:spPr bwMode="auto">
            <a:xfrm>
              <a:off x="3690" y="2530"/>
              <a:ext cx="34" cy="13"/>
            </a:xfrm>
            <a:custGeom>
              <a:avLst/>
              <a:gdLst/>
              <a:ahLst/>
              <a:cxnLst>
                <a:cxn ang="0">
                  <a:pos x="0" y="12"/>
                </a:cxn>
                <a:cxn ang="0">
                  <a:pos x="7" y="10"/>
                </a:cxn>
                <a:cxn ang="0">
                  <a:pos x="14" y="8"/>
                </a:cxn>
                <a:cxn ang="0">
                  <a:pos x="20" y="6"/>
                </a:cxn>
                <a:cxn ang="0">
                  <a:pos x="27" y="3"/>
                </a:cxn>
                <a:cxn ang="0">
                  <a:pos x="33" y="0"/>
                </a:cxn>
              </a:cxnLst>
              <a:rect l="0" t="0" r="r" b="b"/>
              <a:pathLst>
                <a:path w="34" h="13">
                  <a:moveTo>
                    <a:pt x="0" y="12"/>
                  </a:moveTo>
                  <a:lnTo>
                    <a:pt x="7" y="10"/>
                  </a:lnTo>
                  <a:lnTo>
                    <a:pt x="14" y="8"/>
                  </a:lnTo>
                  <a:lnTo>
                    <a:pt x="20" y="6"/>
                  </a:lnTo>
                  <a:lnTo>
                    <a:pt x="27" y="3"/>
                  </a:lnTo>
                  <a:lnTo>
                    <a:pt x="33"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98" name="Freeform 542"/>
            <p:cNvSpPr>
              <a:spLocks/>
            </p:cNvSpPr>
            <p:nvPr/>
          </p:nvSpPr>
          <p:spPr bwMode="auto">
            <a:xfrm>
              <a:off x="3653" y="2542"/>
              <a:ext cx="38" cy="7"/>
            </a:xfrm>
            <a:custGeom>
              <a:avLst/>
              <a:gdLst/>
              <a:ahLst/>
              <a:cxnLst>
                <a:cxn ang="0">
                  <a:pos x="0" y="6"/>
                </a:cxn>
                <a:cxn ang="0">
                  <a:pos x="12" y="4"/>
                </a:cxn>
                <a:cxn ang="0">
                  <a:pos x="25" y="2"/>
                </a:cxn>
                <a:cxn ang="0">
                  <a:pos x="37" y="0"/>
                </a:cxn>
              </a:cxnLst>
              <a:rect l="0" t="0" r="r" b="b"/>
              <a:pathLst>
                <a:path w="38" h="7">
                  <a:moveTo>
                    <a:pt x="0" y="6"/>
                  </a:moveTo>
                  <a:lnTo>
                    <a:pt x="12" y="4"/>
                  </a:lnTo>
                  <a:lnTo>
                    <a:pt x="25" y="2"/>
                  </a:lnTo>
                  <a:lnTo>
                    <a:pt x="37"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3999" name="Freeform 543"/>
            <p:cNvSpPr>
              <a:spLocks/>
            </p:cNvSpPr>
            <p:nvPr/>
          </p:nvSpPr>
          <p:spPr bwMode="auto">
            <a:xfrm>
              <a:off x="3631" y="2548"/>
              <a:ext cx="23" cy="2"/>
            </a:xfrm>
            <a:custGeom>
              <a:avLst/>
              <a:gdLst/>
              <a:ahLst/>
              <a:cxnLst>
                <a:cxn ang="0">
                  <a:pos x="0" y="1"/>
                </a:cxn>
                <a:cxn ang="0">
                  <a:pos x="11" y="1"/>
                </a:cxn>
                <a:cxn ang="0">
                  <a:pos x="22" y="0"/>
                </a:cxn>
              </a:cxnLst>
              <a:rect l="0" t="0" r="r" b="b"/>
              <a:pathLst>
                <a:path w="23" h="2">
                  <a:moveTo>
                    <a:pt x="0" y="1"/>
                  </a:moveTo>
                  <a:lnTo>
                    <a:pt x="11" y="1"/>
                  </a:lnTo>
                  <a:lnTo>
                    <a:pt x="22"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00" name="Freeform 544"/>
            <p:cNvSpPr>
              <a:spLocks/>
            </p:cNvSpPr>
            <p:nvPr/>
          </p:nvSpPr>
          <p:spPr bwMode="auto">
            <a:xfrm>
              <a:off x="3502" y="2544"/>
              <a:ext cx="9" cy="3"/>
            </a:xfrm>
            <a:custGeom>
              <a:avLst/>
              <a:gdLst/>
              <a:ahLst/>
              <a:cxnLst>
                <a:cxn ang="0">
                  <a:pos x="8" y="0"/>
                </a:cxn>
                <a:cxn ang="0">
                  <a:pos x="4" y="1"/>
                </a:cxn>
                <a:cxn ang="0">
                  <a:pos x="0" y="2"/>
                </a:cxn>
              </a:cxnLst>
              <a:rect l="0" t="0" r="r" b="b"/>
              <a:pathLst>
                <a:path w="9" h="3">
                  <a:moveTo>
                    <a:pt x="8" y="0"/>
                  </a:moveTo>
                  <a:lnTo>
                    <a:pt x="4" y="1"/>
                  </a:lnTo>
                  <a:lnTo>
                    <a:pt x="0" y="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01" name="Freeform 545"/>
            <p:cNvSpPr>
              <a:spLocks/>
            </p:cNvSpPr>
            <p:nvPr/>
          </p:nvSpPr>
          <p:spPr bwMode="auto">
            <a:xfrm>
              <a:off x="3510" y="2538"/>
              <a:ext cx="38" cy="7"/>
            </a:xfrm>
            <a:custGeom>
              <a:avLst/>
              <a:gdLst/>
              <a:ahLst/>
              <a:cxnLst>
                <a:cxn ang="0">
                  <a:pos x="37" y="0"/>
                </a:cxn>
                <a:cxn ang="0">
                  <a:pos x="25" y="2"/>
                </a:cxn>
                <a:cxn ang="0">
                  <a:pos x="12" y="4"/>
                </a:cxn>
                <a:cxn ang="0">
                  <a:pos x="0" y="6"/>
                </a:cxn>
              </a:cxnLst>
              <a:rect l="0" t="0" r="r" b="b"/>
              <a:pathLst>
                <a:path w="38" h="7">
                  <a:moveTo>
                    <a:pt x="37" y="0"/>
                  </a:moveTo>
                  <a:lnTo>
                    <a:pt x="25" y="2"/>
                  </a:lnTo>
                  <a:lnTo>
                    <a:pt x="12" y="4"/>
                  </a:lnTo>
                  <a:lnTo>
                    <a:pt x="0" y="6"/>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02" name="Freeform 546"/>
            <p:cNvSpPr>
              <a:spLocks/>
            </p:cNvSpPr>
            <p:nvPr/>
          </p:nvSpPr>
          <p:spPr bwMode="auto">
            <a:xfrm>
              <a:off x="3547" y="2536"/>
              <a:ext cx="54" cy="4"/>
            </a:xfrm>
            <a:custGeom>
              <a:avLst/>
              <a:gdLst/>
              <a:ahLst/>
              <a:cxnLst>
                <a:cxn ang="0">
                  <a:pos x="53" y="0"/>
                </a:cxn>
                <a:cxn ang="0">
                  <a:pos x="40" y="0"/>
                </a:cxn>
                <a:cxn ang="0">
                  <a:pos x="27" y="1"/>
                </a:cxn>
                <a:cxn ang="0">
                  <a:pos x="14" y="1"/>
                </a:cxn>
                <a:cxn ang="0">
                  <a:pos x="0" y="3"/>
                </a:cxn>
              </a:cxnLst>
              <a:rect l="0" t="0" r="r" b="b"/>
              <a:pathLst>
                <a:path w="54" h="4">
                  <a:moveTo>
                    <a:pt x="53" y="0"/>
                  </a:moveTo>
                  <a:lnTo>
                    <a:pt x="40" y="0"/>
                  </a:lnTo>
                  <a:lnTo>
                    <a:pt x="27" y="1"/>
                  </a:lnTo>
                  <a:lnTo>
                    <a:pt x="14" y="1"/>
                  </a:lnTo>
                  <a:lnTo>
                    <a:pt x="0" y="3"/>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03" name="Freeform 547"/>
            <p:cNvSpPr>
              <a:spLocks/>
            </p:cNvSpPr>
            <p:nvPr/>
          </p:nvSpPr>
          <p:spPr bwMode="auto">
            <a:xfrm>
              <a:off x="3600" y="2536"/>
              <a:ext cx="54" cy="4"/>
            </a:xfrm>
            <a:custGeom>
              <a:avLst/>
              <a:gdLst/>
              <a:ahLst/>
              <a:cxnLst>
                <a:cxn ang="0">
                  <a:pos x="53" y="3"/>
                </a:cxn>
                <a:cxn ang="0">
                  <a:pos x="40" y="1"/>
                </a:cxn>
                <a:cxn ang="0">
                  <a:pos x="27" y="1"/>
                </a:cxn>
                <a:cxn ang="0">
                  <a:pos x="13" y="0"/>
                </a:cxn>
                <a:cxn ang="0">
                  <a:pos x="0" y="0"/>
                </a:cxn>
              </a:cxnLst>
              <a:rect l="0" t="0" r="r" b="b"/>
              <a:pathLst>
                <a:path w="54" h="4">
                  <a:moveTo>
                    <a:pt x="53" y="3"/>
                  </a:moveTo>
                  <a:lnTo>
                    <a:pt x="40" y="1"/>
                  </a:lnTo>
                  <a:lnTo>
                    <a:pt x="27" y="1"/>
                  </a:lnTo>
                  <a:lnTo>
                    <a:pt x="13" y="0"/>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04" name="Freeform 548"/>
            <p:cNvSpPr>
              <a:spLocks/>
            </p:cNvSpPr>
            <p:nvPr/>
          </p:nvSpPr>
          <p:spPr bwMode="auto">
            <a:xfrm>
              <a:off x="3653" y="2538"/>
              <a:ext cx="38" cy="7"/>
            </a:xfrm>
            <a:custGeom>
              <a:avLst/>
              <a:gdLst/>
              <a:ahLst/>
              <a:cxnLst>
                <a:cxn ang="0">
                  <a:pos x="37" y="6"/>
                </a:cxn>
                <a:cxn ang="0">
                  <a:pos x="25" y="4"/>
                </a:cxn>
                <a:cxn ang="0">
                  <a:pos x="12" y="2"/>
                </a:cxn>
                <a:cxn ang="0">
                  <a:pos x="0" y="0"/>
                </a:cxn>
              </a:cxnLst>
              <a:rect l="0" t="0" r="r" b="b"/>
              <a:pathLst>
                <a:path w="38" h="7">
                  <a:moveTo>
                    <a:pt x="37" y="6"/>
                  </a:moveTo>
                  <a:lnTo>
                    <a:pt x="25" y="4"/>
                  </a:lnTo>
                  <a:lnTo>
                    <a:pt x="12" y="2"/>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05" name="Freeform 549"/>
            <p:cNvSpPr>
              <a:spLocks/>
            </p:cNvSpPr>
            <p:nvPr/>
          </p:nvSpPr>
          <p:spPr bwMode="auto">
            <a:xfrm>
              <a:off x="3690" y="2544"/>
              <a:ext cx="34" cy="13"/>
            </a:xfrm>
            <a:custGeom>
              <a:avLst/>
              <a:gdLst/>
              <a:ahLst/>
              <a:cxnLst>
                <a:cxn ang="0">
                  <a:pos x="33" y="12"/>
                </a:cxn>
                <a:cxn ang="0">
                  <a:pos x="27" y="9"/>
                </a:cxn>
                <a:cxn ang="0">
                  <a:pos x="21" y="7"/>
                </a:cxn>
                <a:cxn ang="0">
                  <a:pos x="14" y="4"/>
                </a:cxn>
                <a:cxn ang="0">
                  <a:pos x="7" y="2"/>
                </a:cxn>
                <a:cxn ang="0">
                  <a:pos x="0" y="0"/>
                </a:cxn>
              </a:cxnLst>
              <a:rect l="0" t="0" r="r" b="b"/>
              <a:pathLst>
                <a:path w="34" h="13">
                  <a:moveTo>
                    <a:pt x="33" y="12"/>
                  </a:moveTo>
                  <a:lnTo>
                    <a:pt x="27" y="9"/>
                  </a:lnTo>
                  <a:lnTo>
                    <a:pt x="21" y="7"/>
                  </a:lnTo>
                  <a:lnTo>
                    <a:pt x="14" y="4"/>
                  </a:lnTo>
                  <a:lnTo>
                    <a:pt x="7" y="2"/>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06" name="Freeform 550"/>
            <p:cNvSpPr>
              <a:spLocks/>
            </p:cNvSpPr>
            <p:nvPr/>
          </p:nvSpPr>
          <p:spPr bwMode="auto">
            <a:xfrm>
              <a:off x="3723" y="2556"/>
              <a:ext cx="6" cy="9"/>
            </a:xfrm>
            <a:custGeom>
              <a:avLst/>
              <a:gdLst/>
              <a:ahLst/>
              <a:cxnLst>
                <a:cxn ang="0">
                  <a:pos x="5" y="8"/>
                </a:cxn>
                <a:cxn ang="0">
                  <a:pos x="5" y="6"/>
                </a:cxn>
                <a:cxn ang="0">
                  <a:pos x="4" y="4"/>
                </a:cxn>
                <a:cxn ang="0">
                  <a:pos x="3" y="3"/>
                </a:cxn>
                <a:cxn ang="0">
                  <a:pos x="2" y="1"/>
                </a:cxn>
                <a:cxn ang="0">
                  <a:pos x="0" y="0"/>
                </a:cxn>
              </a:cxnLst>
              <a:rect l="0" t="0" r="r" b="b"/>
              <a:pathLst>
                <a:path w="6" h="9">
                  <a:moveTo>
                    <a:pt x="5" y="8"/>
                  </a:moveTo>
                  <a:lnTo>
                    <a:pt x="5" y="6"/>
                  </a:lnTo>
                  <a:lnTo>
                    <a:pt x="4" y="4"/>
                  </a:lnTo>
                  <a:lnTo>
                    <a:pt x="3" y="3"/>
                  </a:lnTo>
                  <a:lnTo>
                    <a:pt x="2"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07" name="Freeform 551"/>
            <p:cNvSpPr>
              <a:spLocks/>
            </p:cNvSpPr>
            <p:nvPr/>
          </p:nvSpPr>
          <p:spPr bwMode="auto">
            <a:xfrm>
              <a:off x="3723" y="2564"/>
              <a:ext cx="6" cy="9"/>
            </a:xfrm>
            <a:custGeom>
              <a:avLst/>
              <a:gdLst/>
              <a:ahLst/>
              <a:cxnLst>
                <a:cxn ang="0">
                  <a:pos x="0" y="8"/>
                </a:cxn>
                <a:cxn ang="0">
                  <a:pos x="2" y="7"/>
                </a:cxn>
                <a:cxn ang="0">
                  <a:pos x="3" y="6"/>
                </a:cxn>
                <a:cxn ang="0">
                  <a:pos x="4" y="4"/>
                </a:cxn>
                <a:cxn ang="0">
                  <a:pos x="5" y="2"/>
                </a:cxn>
                <a:cxn ang="0">
                  <a:pos x="5" y="0"/>
                </a:cxn>
              </a:cxnLst>
              <a:rect l="0" t="0" r="r" b="b"/>
              <a:pathLst>
                <a:path w="6" h="9">
                  <a:moveTo>
                    <a:pt x="0" y="8"/>
                  </a:moveTo>
                  <a:lnTo>
                    <a:pt x="2" y="7"/>
                  </a:lnTo>
                  <a:lnTo>
                    <a:pt x="3" y="6"/>
                  </a:lnTo>
                  <a:lnTo>
                    <a:pt x="4" y="4"/>
                  </a:lnTo>
                  <a:lnTo>
                    <a:pt x="5" y="2"/>
                  </a:lnTo>
                  <a:lnTo>
                    <a:pt x="5"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08" name="Freeform 552"/>
            <p:cNvSpPr>
              <a:spLocks/>
            </p:cNvSpPr>
            <p:nvPr/>
          </p:nvSpPr>
          <p:spPr bwMode="auto">
            <a:xfrm>
              <a:off x="3690" y="2572"/>
              <a:ext cx="34" cy="13"/>
            </a:xfrm>
            <a:custGeom>
              <a:avLst/>
              <a:gdLst/>
              <a:ahLst/>
              <a:cxnLst>
                <a:cxn ang="0">
                  <a:pos x="0" y="12"/>
                </a:cxn>
                <a:cxn ang="0">
                  <a:pos x="7" y="11"/>
                </a:cxn>
                <a:cxn ang="0">
                  <a:pos x="14" y="8"/>
                </a:cxn>
                <a:cxn ang="0">
                  <a:pos x="21" y="6"/>
                </a:cxn>
                <a:cxn ang="0">
                  <a:pos x="27" y="3"/>
                </a:cxn>
                <a:cxn ang="0">
                  <a:pos x="33" y="0"/>
                </a:cxn>
              </a:cxnLst>
              <a:rect l="0" t="0" r="r" b="b"/>
              <a:pathLst>
                <a:path w="34" h="13">
                  <a:moveTo>
                    <a:pt x="0" y="12"/>
                  </a:moveTo>
                  <a:lnTo>
                    <a:pt x="7" y="11"/>
                  </a:lnTo>
                  <a:lnTo>
                    <a:pt x="14" y="8"/>
                  </a:lnTo>
                  <a:lnTo>
                    <a:pt x="21" y="6"/>
                  </a:lnTo>
                  <a:lnTo>
                    <a:pt x="27" y="3"/>
                  </a:lnTo>
                  <a:lnTo>
                    <a:pt x="33"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09" name="Freeform 553"/>
            <p:cNvSpPr>
              <a:spLocks/>
            </p:cNvSpPr>
            <p:nvPr/>
          </p:nvSpPr>
          <p:spPr bwMode="auto">
            <a:xfrm>
              <a:off x="3653" y="2584"/>
              <a:ext cx="38" cy="7"/>
            </a:xfrm>
            <a:custGeom>
              <a:avLst/>
              <a:gdLst/>
              <a:ahLst/>
              <a:cxnLst>
                <a:cxn ang="0">
                  <a:pos x="0" y="6"/>
                </a:cxn>
                <a:cxn ang="0">
                  <a:pos x="12" y="5"/>
                </a:cxn>
                <a:cxn ang="0">
                  <a:pos x="25" y="3"/>
                </a:cxn>
                <a:cxn ang="0">
                  <a:pos x="37" y="0"/>
                </a:cxn>
              </a:cxnLst>
              <a:rect l="0" t="0" r="r" b="b"/>
              <a:pathLst>
                <a:path w="38" h="7">
                  <a:moveTo>
                    <a:pt x="0" y="6"/>
                  </a:moveTo>
                  <a:lnTo>
                    <a:pt x="12" y="5"/>
                  </a:lnTo>
                  <a:lnTo>
                    <a:pt x="25" y="3"/>
                  </a:lnTo>
                  <a:lnTo>
                    <a:pt x="37"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10" name="Freeform 554"/>
            <p:cNvSpPr>
              <a:spLocks/>
            </p:cNvSpPr>
            <p:nvPr/>
          </p:nvSpPr>
          <p:spPr bwMode="auto">
            <a:xfrm>
              <a:off x="3631" y="2590"/>
              <a:ext cx="23" cy="2"/>
            </a:xfrm>
            <a:custGeom>
              <a:avLst/>
              <a:gdLst/>
              <a:ahLst/>
              <a:cxnLst>
                <a:cxn ang="0">
                  <a:pos x="0" y="1"/>
                </a:cxn>
                <a:cxn ang="0">
                  <a:pos x="11" y="1"/>
                </a:cxn>
                <a:cxn ang="0">
                  <a:pos x="22" y="0"/>
                </a:cxn>
              </a:cxnLst>
              <a:rect l="0" t="0" r="r" b="b"/>
              <a:pathLst>
                <a:path w="23" h="2">
                  <a:moveTo>
                    <a:pt x="0" y="1"/>
                  </a:moveTo>
                  <a:lnTo>
                    <a:pt x="11" y="1"/>
                  </a:lnTo>
                  <a:lnTo>
                    <a:pt x="22"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11" name="Freeform 555"/>
            <p:cNvSpPr>
              <a:spLocks/>
            </p:cNvSpPr>
            <p:nvPr/>
          </p:nvSpPr>
          <p:spPr bwMode="auto">
            <a:xfrm>
              <a:off x="3514" y="2569"/>
              <a:ext cx="118" cy="24"/>
            </a:xfrm>
            <a:custGeom>
              <a:avLst/>
              <a:gdLst/>
              <a:ahLst/>
              <a:cxnLst>
                <a:cxn ang="0">
                  <a:pos x="0" y="0"/>
                </a:cxn>
                <a:cxn ang="0">
                  <a:pos x="9" y="4"/>
                </a:cxn>
                <a:cxn ang="0">
                  <a:pos x="19" y="8"/>
                </a:cxn>
                <a:cxn ang="0">
                  <a:pos x="28" y="11"/>
                </a:cxn>
                <a:cxn ang="0">
                  <a:pos x="38" y="14"/>
                </a:cxn>
                <a:cxn ang="0">
                  <a:pos x="47" y="17"/>
                </a:cxn>
                <a:cxn ang="0">
                  <a:pos x="57" y="19"/>
                </a:cxn>
                <a:cxn ang="0">
                  <a:pos x="67" y="21"/>
                </a:cxn>
                <a:cxn ang="0">
                  <a:pos x="77" y="22"/>
                </a:cxn>
                <a:cxn ang="0">
                  <a:pos x="87" y="23"/>
                </a:cxn>
                <a:cxn ang="0">
                  <a:pos x="97" y="23"/>
                </a:cxn>
                <a:cxn ang="0">
                  <a:pos x="107" y="23"/>
                </a:cxn>
                <a:cxn ang="0">
                  <a:pos x="117" y="23"/>
                </a:cxn>
              </a:cxnLst>
              <a:rect l="0" t="0" r="r" b="b"/>
              <a:pathLst>
                <a:path w="118" h="24">
                  <a:moveTo>
                    <a:pt x="0" y="0"/>
                  </a:moveTo>
                  <a:lnTo>
                    <a:pt x="9" y="4"/>
                  </a:lnTo>
                  <a:lnTo>
                    <a:pt x="19" y="8"/>
                  </a:lnTo>
                  <a:lnTo>
                    <a:pt x="28" y="11"/>
                  </a:lnTo>
                  <a:lnTo>
                    <a:pt x="38" y="14"/>
                  </a:lnTo>
                  <a:lnTo>
                    <a:pt x="47" y="17"/>
                  </a:lnTo>
                  <a:lnTo>
                    <a:pt x="57" y="19"/>
                  </a:lnTo>
                  <a:lnTo>
                    <a:pt x="67" y="21"/>
                  </a:lnTo>
                  <a:lnTo>
                    <a:pt x="77" y="22"/>
                  </a:lnTo>
                  <a:lnTo>
                    <a:pt x="87" y="23"/>
                  </a:lnTo>
                  <a:lnTo>
                    <a:pt x="97" y="23"/>
                  </a:lnTo>
                  <a:lnTo>
                    <a:pt x="107" y="23"/>
                  </a:lnTo>
                  <a:lnTo>
                    <a:pt x="117" y="23"/>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12" name="Freeform 556"/>
            <p:cNvSpPr>
              <a:spLocks/>
            </p:cNvSpPr>
            <p:nvPr/>
          </p:nvSpPr>
          <p:spPr bwMode="auto">
            <a:xfrm>
              <a:off x="3486" y="2542"/>
              <a:ext cx="29" cy="28"/>
            </a:xfrm>
            <a:custGeom>
              <a:avLst/>
              <a:gdLst/>
              <a:ahLst/>
              <a:cxnLst>
                <a:cxn ang="0">
                  <a:pos x="0" y="0"/>
                </a:cxn>
                <a:cxn ang="0">
                  <a:pos x="5" y="6"/>
                </a:cxn>
                <a:cxn ang="0">
                  <a:pos x="10" y="12"/>
                </a:cxn>
                <a:cxn ang="0">
                  <a:pos x="16" y="17"/>
                </a:cxn>
                <a:cxn ang="0">
                  <a:pos x="22" y="22"/>
                </a:cxn>
                <a:cxn ang="0">
                  <a:pos x="28" y="27"/>
                </a:cxn>
              </a:cxnLst>
              <a:rect l="0" t="0" r="r" b="b"/>
              <a:pathLst>
                <a:path w="29" h="28">
                  <a:moveTo>
                    <a:pt x="0" y="0"/>
                  </a:moveTo>
                  <a:lnTo>
                    <a:pt x="5" y="6"/>
                  </a:lnTo>
                  <a:lnTo>
                    <a:pt x="10" y="12"/>
                  </a:lnTo>
                  <a:lnTo>
                    <a:pt x="16" y="17"/>
                  </a:lnTo>
                  <a:lnTo>
                    <a:pt x="22" y="22"/>
                  </a:lnTo>
                  <a:lnTo>
                    <a:pt x="28" y="27"/>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13" name="Freeform 557"/>
            <p:cNvSpPr>
              <a:spLocks/>
            </p:cNvSpPr>
            <p:nvPr/>
          </p:nvSpPr>
          <p:spPr bwMode="auto">
            <a:xfrm>
              <a:off x="3484" y="2502"/>
              <a:ext cx="27" cy="41"/>
            </a:xfrm>
            <a:custGeom>
              <a:avLst/>
              <a:gdLst/>
              <a:ahLst/>
              <a:cxnLst>
                <a:cxn ang="0">
                  <a:pos x="26" y="0"/>
                </a:cxn>
                <a:cxn ang="0">
                  <a:pos x="22" y="1"/>
                </a:cxn>
                <a:cxn ang="0">
                  <a:pos x="19" y="2"/>
                </a:cxn>
                <a:cxn ang="0">
                  <a:pos x="15" y="3"/>
                </a:cxn>
                <a:cxn ang="0">
                  <a:pos x="12" y="5"/>
                </a:cxn>
                <a:cxn ang="0">
                  <a:pos x="9" y="7"/>
                </a:cxn>
                <a:cxn ang="0">
                  <a:pos x="7" y="10"/>
                </a:cxn>
                <a:cxn ang="0">
                  <a:pos x="5" y="13"/>
                </a:cxn>
                <a:cxn ang="0">
                  <a:pos x="3" y="16"/>
                </a:cxn>
                <a:cxn ang="0">
                  <a:pos x="1" y="19"/>
                </a:cxn>
                <a:cxn ang="0">
                  <a:pos x="0" y="23"/>
                </a:cxn>
                <a:cxn ang="0">
                  <a:pos x="0" y="26"/>
                </a:cxn>
                <a:cxn ang="0">
                  <a:pos x="0" y="30"/>
                </a:cxn>
                <a:cxn ang="0">
                  <a:pos x="0" y="33"/>
                </a:cxn>
                <a:cxn ang="0">
                  <a:pos x="1" y="37"/>
                </a:cxn>
                <a:cxn ang="0">
                  <a:pos x="2" y="40"/>
                </a:cxn>
              </a:cxnLst>
              <a:rect l="0" t="0" r="r" b="b"/>
              <a:pathLst>
                <a:path w="27" h="41">
                  <a:moveTo>
                    <a:pt x="26" y="0"/>
                  </a:moveTo>
                  <a:lnTo>
                    <a:pt x="22" y="1"/>
                  </a:lnTo>
                  <a:lnTo>
                    <a:pt x="19" y="2"/>
                  </a:lnTo>
                  <a:lnTo>
                    <a:pt x="15" y="3"/>
                  </a:lnTo>
                  <a:lnTo>
                    <a:pt x="12" y="5"/>
                  </a:lnTo>
                  <a:lnTo>
                    <a:pt x="9" y="7"/>
                  </a:lnTo>
                  <a:lnTo>
                    <a:pt x="7" y="10"/>
                  </a:lnTo>
                  <a:lnTo>
                    <a:pt x="5" y="13"/>
                  </a:lnTo>
                  <a:lnTo>
                    <a:pt x="3" y="16"/>
                  </a:lnTo>
                  <a:lnTo>
                    <a:pt x="1" y="19"/>
                  </a:lnTo>
                  <a:lnTo>
                    <a:pt x="0" y="23"/>
                  </a:lnTo>
                  <a:lnTo>
                    <a:pt x="0" y="26"/>
                  </a:lnTo>
                  <a:lnTo>
                    <a:pt x="0" y="30"/>
                  </a:lnTo>
                  <a:lnTo>
                    <a:pt x="0" y="33"/>
                  </a:lnTo>
                  <a:lnTo>
                    <a:pt x="1" y="37"/>
                  </a:lnTo>
                  <a:lnTo>
                    <a:pt x="2" y="4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14" name="Freeform 558"/>
            <p:cNvSpPr>
              <a:spLocks/>
            </p:cNvSpPr>
            <p:nvPr/>
          </p:nvSpPr>
          <p:spPr bwMode="auto">
            <a:xfrm>
              <a:off x="3502" y="2587"/>
              <a:ext cx="9" cy="3"/>
            </a:xfrm>
            <a:custGeom>
              <a:avLst/>
              <a:gdLst/>
              <a:ahLst/>
              <a:cxnLst>
                <a:cxn ang="0">
                  <a:pos x="8" y="0"/>
                </a:cxn>
                <a:cxn ang="0">
                  <a:pos x="4" y="1"/>
                </a:cxn>
                <a:cxn ang="0">
                  <a:pos x="0" y="2"/>
                </a:cxn>
              </a:cxnLst>
              <a:rect l="0" t="0" r="r" b="b"/>
              <a:pathLst>
                <a:path w="9" h="3">
                  <a:moveTo>
                    <a:pt x="8" y="0"/>
                  </a:moveTo>
                  <a:lnTo>
                    <a:pt x="4" y="1"/>
                  </a:lnTo>
                  <a:lnTo>
                    <a:pt x="0" y="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15" name="Freeform 559"/>
            <p:cNvSpPr>
              <a:spLocks/>
            </p:cNvSpPr>
            <p:nvPr/>
          </p:nvSpPr>
          <p:spPr bwMode="auto">
            <a:xfrm>
              <a:off x="3510" y="2581"/>
              <a:ext cx="38" cy="6"/>
            </a:xfrm>
            <a:custGeom>
              <a:avLst/>
              <a:gdLst/>
              <a:ahLst/>
              <a:cxnLst>
                <a:cxn ang="0">
                  <a:pos x="37" y="0"/>
                </a:cxn>
                <a:cxn ang="0">
                  <a:pos x="25" y="1"/>
                </a:cxn>
                <a:cxn ang="0">
                  <a:pos x="12" y="3"/>
                </a:cxn>
                <a:cxn ang="0">
                  <a:pos x="0" y="5"/>
                </a:cxn>
              </a:cxnLst>
              <a:rect l="0" t="0" r="r" b="b"/>
              <a:pathLst>
                <a:path w="38" h="6">
                  <a:moveTo>
                    <a:pt x="37" y="0"/>
                  </a:moveTo>
                  <a:lnTo>
                    <a:pt x="25" y="1"/>
                  </a:lnTo>
                  <a:lnTo>
                    <a:pt x="12" y="3"/>
                  </a:lnTo>
                  <a:lnTo>
                    <a:pt x="0" y="5"/>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16" name="Freeform 560"/>
            <p:cNvSpPr>
              <a:spLocks/>
            </p:cNvSpPr>
            <p:nvPr/>
          </p:nvSpPr>
          <p:spPr bwMode="auto">
            <a:xfrm>
              <a:off x="3547" y="2578"/>
              <a:ext cx="54" cy="4"/>
            </a:xfrm>
            <a:custGeom>
              <a:avLst/>
              <a:gdLst/>
              <a:ahLst/>
              <a:cxnLst>
                <a:cxn ang="0">
                  <a:pos x="53" y="0"/>
                </a:cxn>
                <a:cxn ang="0">
                  <a:pos x="36" y="1"/>
                </a:cxn>
                <a:cxn ang="0">
                  <a:pos x="18" y="1"/>
                </a:cxn>
                <a:cxn ang="0">
                  <a:pos x="0" y="3"/>
                </a:cxn>
              </a:cxnLst>
              <a:rect l="0" t="0" r="r" b="b"/>
              <a:pathLst>
                <a:path w="54" h="4">
                  <a:moveTo>
                    <a:pt x="53" y="0"/>
                  </a:moveTo>
                  <a:lnTo>
                    <a:pt x="36" y="1"/>
                  </a:lnTo>
                  <a:lnTo>
                    <a:pt x="18" y="1"/>
                  </a:lnTo>
                  <a:lnTo>
                    <a:pt x="0" y="3"/>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17" name="Freeform 561"/>
            <p:cNvSpPr>
              <a:spLocks/>
            </p:cNvSpPr>
            <p:nvPr/>
          </p:nvSpPr>
          <p:spPr bwMode="auto">
            <a:xfrm>
              <a:off x="3600" y="2578"/>
              <a:ext cx="54" cy="4"/>
            </a:xfrm>
            <a:custGeom>
              <a:avLst/>
              <a:gdLst/>
              <a:ahLst/>
              <a:cxnLst>
                <a:cxn ang="0">
                  <a:pos x="53" y="3"/>
                </a:cxn>
                <a:cxn ang="0">
                  <a:pos x="35" y="1"/>
                </a:cxn>
                <a:cxn ang="0">
                  <a:pos x="18" y="1"/>
                </a:cxn>
                <a:cxn ang="0">
                  <a:pos x="0" y="0"/>
                </a:cxn>
              </a:cxnLst>
              <a:rect l="0" t="0" r="r" b="b"/>
              <a:pathLst>
                <a:path w="54" h="4">
                  <a:moveTo>
                    <a:pt x="53" y="3"/>
                  </a:moveTo>
                  <a:lnTo>
                    <a:pt x="35" y="1"/>
                  </a:lnTo>
                  <a:lnTo>
                    <a:pt x="18"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18" name="Freeform 562"/>
            <p:cNvSpPr>
              <a:spLocks/>
            </p:cNvSpPr>
            <p:nvPr/>
          </p:nvSpPr>
          <p:spPr bwMode="auto">
            <a:xfrm>
              <a:off x="3653" y="2581"/>
              <a:ext cx="38" cy="6"/>
            </a:xfrm>
            <a:custGeom>
              <a:avLst/>
              <a:gdLst/>
              <a:ahLst/>
              <a:cxnLst>
                <a:cxn ang="0">
                  <a:pos x="37" y="5"/>
                </a:cxn>
                <a:cxn ang="0">
                  <a:pos x="25" y="3"/>
                </a:cxn>
                <a:cxn ang="0">
                  <a:pos x="12" y="1"/>
                </a:cxn>
                <a:cxn ang="0">
                  <a:pos x="0" y="0"/>
                </a:cxn>
              </a:cxnLst>
              <a:rect l="0" t="0" r="r" b="b"/>
              <a:pathLst>
                <a:path w="38" h="6">
                  <a:moveTo>
                    <a:pt x="37" y="5"/>
                  </a:moveTo>
                  <a:lnTo>
                    <a:pt x="25" y="3"/>
                  </a:lnTo>
                  <a:lnTo>
                    <a:pt x="12"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19" name="Freeform 563"/>
            <p:cNvSpPr>
              <a:spLocks/>
            </p:cNvSpPr>
            <p:nvPr/>
          </p:nvSpPr>
          <p:spPr bwMode="auto">
            <a:xfrm>
              <a:off x="3690" y="2587"/>
              <a:ext cx="34" cy="13"/>
            </a:xfrm>
            <a:custGeom>
              <a:avLst/>
              <a:gdLst/>
              <a:ahLst/>
              <a:cxnLst>
                <a:cxn ang="0">
                  <a:pos x="33" y="12"/>
                </a:cxn>
                <a:cxn ang="0">
                  <a:pos x="27" y="9"/>
                </a:cxn>
                <a:cxn ang="0">
                  <a:pos x="20" y="6"/>
                </a:cxn>
                <a:cxn ang="0">
                  <a:pos x="14" y="3"/>
                </a:cxn>
                <a:cxn ang="0">
                  <a:pos x="7" y="1"/>
                </a:cxn>
                <a:cxn ang="0">
                  <a:pos x="0" y="0"/>
                </a:cxn>
              </a:cxnLst>
              <a:rect l="0" t="0" r="r" b="b"/>
              <a:pathLst>
                <a:path w="34" h="13">
                  <a:moveTo>
                    <a:pt x="33" y="12"/>
                  </a:moveTo>
                  <a:lnTo>
                    <a:pt x="27" y="9"/>
                  </a:lnTo>
                  <a:lnTo>
                    <a:pt x="20" y="6"/>
                  </a:lnTo>
                  <a:lnTo>
                    <a:pt x="14" y="3"/>
                  </a:lnTo>
                  <a:lnTo>
                    <a:pt x="7"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20" name="Freeform 564"/>
            <p:cNvSpPr>
              <a:spLocks/>
            </p:cNvSpPr>
            <p:nvPr/>
          </p:nvSpPr>
          <p:spPr bwMode="auto">
            <a:xfrm>
              <a:off x="3723" y="2599"/>
              <a:ext cx="6" cy="9"/>
            </a:xfrm>
            <a:custGeom>
              <a:avLst/>
              <a:gdLst/>
              <a:ahLst/>
              <a:cxnLst>
                <a:cxn ang="0">
                  <a:pos x="5" y="8"/>
                </a:cxn>
                <a:cxn ang="0">
                  <a:pos x="5" y="6"/>
                </a:cxn>
                <a:cxn ang="0">
                  <a:pos x="4" y="4"/>
                </a:cxn>
                <a:cxn ang="0">
                  <a:pos x="3" y="2"/>
                </a:cxn>
                <a:cxn ang="0">
                  <a:pos x="2" y="1"/>
                </a:cxn>
                <a:cxn ang="0">
                  <a:pos x="0" y="0"/>
                </a:cxn>
              </a:cxnLst>
              <a:rect l="0" t="0" r="r" b="b"/>
              <a:pathLst>
                <a:path w="6" h="9">
                  <a:moveTo>
                    <a:pt x="5" y="8"/>
                  </a:moveTo>
                  <a:lnTo>
                    <a:pt x="5" y="6"/>
                  </a:lnTo>
                  <a:lnTo>
                    <a:pt x="4" y="4"/>
                  </a:lnTo>
                  <a:lnTo>
                    <a:pt x="3" y="2"/>
                  </a:lnTo>
                  <a:lnTo>
                    <a:pt x="2"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21" name="Freeform 565"/>
            <p:cNvSpPr>
              <a:spLocks/>
            </p:cNvSpPr>
            <p:nvPr/>
          </p:nvSpPr>
          <p:spPr bwMode="auto">
            <a:xfrm>
              <a:off x="3723" y="2607"/>
              <a:ext cx="6" cy="9"/>
            </a:xfrm>
            <a:custGeom>
              <a:avLst/>
              <a:gdLst/>
              <a:ahLst/>
              <a:cxnLst>
                <a:cxn ang="0">
                  <a:pos x="0" y="8"/>
                </a:cxn>
                <a:cxn ang="0">
                  <a:pos x="2" y="6"/>
                </a:cxn>
                <a:cxn ang="0">
                  <a:pos x="3" y="5"/>
                </a:cxn>
                <a:cxn ang="0">
                  <a:pos x="4" y="3"/>
                </a:cxn>
                <a:cxn ang="0">
                  <a:pos x="5" y="2"/>
                </a:cxn>
                <a:cxn ang="0">
                  <a:pos x="5" y="0"/>
                </a:cxn>
              </a:cxnLst>
              <a:rect l="0" t="0" r="r" b="b"/>
              <a:pathLst>
                <a:path w="6" h="9">
                  <a:moveTo>
                    <a:pt x="0" y="8"/>
                  </a:moveTo>
                  <a:lnTo>
                    <a:pt x="2" y="6"/>
                  </a:lnTo>
                  <a:lnTo>
                    <a:pt x="3" y="5"/>
                  </a:lnTo>
                  <a:lnTo>
                    <a:pt x="4" y="3"/>
                  </a:lnTo>
                  <a:lnTo>
                    <a:pt x="5" y="2"/>
                  </a:lnTo>
                  <a:lnTo>
                    <a:pt x="5"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22" name="Freeform 566"/>
            <p:cNvSpPr>
              <a:spLocks/>
            </p:cNvSpPr>
            <p:nvPr/>
          </p:nvSpPr>
          <p:spPr bwMode="auto">
            <a:xfrm>
              <a:off x="3690" y="2614"/>
              <a:ext cx="34" cy="13"/>
            </a:xfrm>
            <a:custGeom>
              <a:avLst/>
              <a:gdLst/>
              <a:ahLst/>
              <a:cxnLst>
                <a:cxn ang="0">
                  <a:pos x="0" y="12"/>
                </a:cxn>
                <a:cxn ang="0">
                  <a:pos x="7" y="11"/>
                </a:cxn>
                <a:cxn ang="0">
                  <a:pos x="14" y="9"/>
                </a:cxn>
                <a:cxn ang="0">
                  <a:pos x="20" y="6"/>
                </a:cxn>
                <a:cxn ang="0">
                  <a:pos x="27" y="3"/>
                </a:cxn>
                <a:cxn ang="0">
                  <a:pos x="33" y="0"/>
                </a:cxn>
              </a:cxnLst>
              <a:rect l="0" t="0" r="r" b="b"/>
              <a:pathLst>
                <a:path w="34" h="13">
                  <a:moveTo>
                    <a:pt x="0" y="12"/>
                  </a:moveTo>
                  <a:lnTo>
                    <a:pt x="7" y="11"/>
                  </a:lnTo>
                  <a:lnTo>
                    <a:pt x="14" y="9"/>
                  </a:lnTo>
                  <a:lnTo>
                    <a:pt x="20" y="6"/>
                  </a:lnTo>
                  <a:lnTo>
                    <a:pt x="27" y="3"/>
                  </a:lnTo>
                  <a:lnTo>
                    <a:pt x="33"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23" name="Freeform 567"/>
            <p:cNvSpPr>
              <a:spLocks/>
            </p:cNvSpPr>
            <p:nvPr/>
          </p:nvSpPr>
          <p:spPr bwMode="auto">
            <a:xfrm>
              <a:off x="3653" y="2627"/>
              <a:ext cx="38" cy="6"/>
            </a:xfrm>
            <a:custGeom>
              <a:avLst/>
              <a:gdLst/>
              <a:ahLst/>
              <a:cxnLst>
                <a:cxn ang="0">
                  <a:pos x="0" y="5"/>
                </a:cxn>
                <a:cxn ang="0">
                  <a:pos x="12" y="4"/>
                </a:cxn>
                <a:cxn ang="0">
                  <a:pos x="25" y="2"/>
                </a:cxn>
                <a:cxn ang="0">
                  <a:pos x="37" y="0"/>
                </a:cxn>
              </a:cxnLst>
              <a:rect l="0" t="0" r="r" b="b"/>
              <a:pathLst>
                <a:path w="38" h="6">
                  <a:moveTo>
                    <a:pt x="0" y="5"/>
                  </a:moveTo>
                  <a:lnTo>
                    <a:pt x="12" y="4"/>
                  </a:lnTo>
                  <a:lnTo>
                    <a:pt x="25" y="2"/>
                  </a:lnTo>
                  <a:lnTo>
                    <a:pt x="37"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24" name="Freeform 568"/>
            <p:cNvSpPr>
              <a:spLocks/>
            </p:cNvSpPr>
            <p:nvPr/>
          </p:nvSpPr>
          <p:spPr bwMode="auto">
            <a:xfrm>
              <a:off x="3631" y="2633"/>
              <a:ext cx="23" cy="2"/>
            </a:xfrm>
            <a:custGeom>
              <a:avLst/>
              <a:gdLst/>
              <a:ahLst/>
              <a:cxnLst>
                <a:cxn ang="0">
                  <a:pos x="0" y="1"/>
                </a:cxn>
                <a:cxn ang="0">
                  <a:pos x="11" y="0"/>
                </a:cxn>
                <a:cxn ang="0">
                  <a:pos x="22" y="0"/>
                </a:cxn>
              </a:cxnLst>
              <a:rect l="0" t="0" r="r" b="b"/>
              <a:pathLst>
                <a:path w="23" h="2">
                  <a:moveTo>
                    <a:pt x="0" y="1"/>
                  </a:moveTo>
                  <a:lnTo>
                    <a:pt x="11" y="0"/>
                  </a:lnTo>
                  <a:lnTo>
                    <a:pt x="22"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25" name="Freeform 569"/>
            <p:cNvSpPr>
              <a:spLocks/>
            </p:cNvSpPr>
            <p:nvPr/>
          </p:nvSpPr>
          <p:spPr bwMode="auto">
            <a:xfrm>
              <a:off x="3514" y="2611"/>
              <a:ext cx="118" cy="25"/>
            </a:xfrm>
            <a:custGeom>
              <a:avLst/>
              <a:gdLst/>
              <a:ahLst/>
              <a:cxnLst>
                <a:cxn ang="0">
                  <a:pos x="0" y="0"/>
                </a:cxn>
                <a:cxn ang="0">
                  <a:pos x="9" y="4"/>
                </a:cxn>
                <a:cxn ang="0">
                  <a:pos x="19" y="8"/>
                </a:cxn>
                <a:cxn ang="0">
                  <a:pos x="28" y="12"/>
                </a:cxn>
                <a:cxn ang="0">
                  <a:pos x="38" y="15"/>
                </a:cxn>
                <a:cxn ang="0">
                  <a:pos x="47" y="17"/>
                </a:cxn>
                <a:cxn ang="0">
                  <a:pos x="57" y="19"/>
                </a:cxn>
                <a:cxn ang="0">
                  <a:pos x="67" y="21"/>
                </a:cxn>
                <a:cxn ang="0">
                  <a:pos x="77" y="22"/>
                </a:cxn>
                <a:cxn ang="0">
                  <a:pos x="87" y="23"/>
                </a:cxn>
                <a:cxn ang="0">
                  <a:pos x="97" y="24"/>
                </a:cxn>
                <a:cxn ang="0">
                  <a:pos x="107" y="24"/>
                </a:cxn>
                <a:cxn ang="0">
                  <a:pos x="117" y="23"/>
                </a:cxn>
              </a:cxnLst>
              <a:rect l="0" t="0" r="r" b="b"/>
              <a:pathLst>
                <a:path w="118" h="25">
                  <a:moveTo>
                    <a:pt x="0" y="0"/>
                  </a:moveTo>
                  <a:lnTo>
                    <a:pt x="9" y="4"/>
                  </a:lnTo>
                  <a:lnTo>
                    <a:pt x="19" y="8"/>
                  </a:lnTo>
                  <a:lnTo>
                    <a:pt x="28" y="12"/>
                  </a:lnTo>
                  <a:lnTo>
                    <a:pt x="38" y="15"/>
                  </a:lnTo>
                  <a:lnTo>
                    <a:pt x="47" y="17"/>
                  </a:lnTo>
                  <a:lnTo>
                    <a:pt x="57" y="19"/>
                  </a:lnTo>
                  <a:lnTo>
                    <a:pt x="67" y="21"/>
                  </a:lnTo>
                  <a:lnTo>
                    <a:pt x="77" y="22"/>
                  </a:lnTo>
                  <a:lnTo>
                    <a:pt x="87" y="23"/>
                  </a:lnTo>
                  <a:lnTo>
                    <a:pt x="97" y="24"/>
                  </a:lnTo>
                  <a:lnTo>
                    <a:pt x="107" y="24"/>
                  </a:lnTo>
                  <a:lnTo>
                    <a:pt x="117" y="23"/>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26" name="Freeform 570"/>
            <p:cNvSpPr>
              <a:spLocks/>
            </p:cNvSpPr>
            <p:nvPr/>
          </p:nvSpPr>
          <p:spPr bwMode="auto">
            <a:xfrm>
              <a:off x="3486" y="2585"/>
              <a:ext cx="29" cy="27"/>
            </a:xfrm>
            <a:custGeom>
              <a:avLst/>
              <a:gdLst/>
              <a:ahLst/>
              <a:cxnLst>
                <a:cxn ang="0">
                  <a:pos x="0" y="0"/>
                </a:cxn>
                <a:cxn ang="0">
                  <a:pos x="5" y="6"/>
                </a:cxn>
                <a:cxn ang="0">
                  <a:pos x="10" y="11"/>
                </a:cxn>
                <a:cxn ang="0">
                  <a:pos x="16" y="16"/>
                </a:cxn>
                <a:cxn ang="0">
                  <a:pos x="22" y="21"/>
                </a:cxn>
                <a:cxn ang="0">
                  <a:pos x="28" y="26"/>
                </a:cxn>
              </a:cxnLst>
              <a:rect l="0" t="0" r="r" b="b"/>
              <a:pathLst>
                <a:path w="29" h="27">
                  <a:moveTo>
                    <a:pt x="0" y="0"/>
                  </a:moveTo>
                  <a:lnTo>
                    <a:pt x="5" y="6"/>
                  </a:lnTo>
                  <a:lnTo>
                    <a:pt x="10" y="11"/>
                  </a:lnTo>
                  <a:lnTo>
                    <a:pt x="16" y="16"/>
                  </a:lnTo>
                  <a:lnTo>
                    <a:pt x="22" y="21"/>
                  </a:lnTo>
                  <a:lnTo>
                    <a:pt x="28" y="26"/>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27" name="Freeform 571"/>
            <p:cNvSpPr>
              <a:spLocks/>
            </p:cNvSpPr>
            <p:nvPr/>
          </p:nvSpPr>
          <p:spPr bwMode="auto">
            <a:xfrm>
              <a:off x="3484" y="2544"/>
              <a:ext cx="27" cy="42"/>
            </a:xfrm>
            <a:custGeom>
              <a:avLst/>
              <a:gdLst/>
              <a:ahLst/>
              <a:cxnLst>
                <a:cxn ang="0">
                  <a:pos x="26" y="0"/>
                </a:cxn>
                <a:cxn ang="0">
                  <a:pos x="22" y="1"/>
                </a:cxn>
                <a:cxn ang="0">
                  <a:pos x="19" y="2"/>
                </a:cxn>
                <a:cxn ang="0">
                  <a:pos x="15" y="4"/>
                </a:cxn>
                <a:cxn ang="0">
                  <a:pos x="12" y="5"/>
                </a:cxn>
                <a:cxn ang="0">
                  <a:pos x="9" y="8"/>
                </a:cxn>
                <a:cxn ang="0">
                  <a:pos x="7" y="10"/>
                </a:cxn>
                <a:cxn ang="0">
                  <a:pos x="5" y="13"/>
                </a:cxn>
                <a:cxn ang="0">
                  <a:pos x="3" y="16"/>
                </a:cxn>
                <a:cxn ang="0">
                  <a:pos x="1" y="20"/>
                </a:cxn>
                <a:cxn ang="0">
                  <a:pos x="0" y="23"/>
                </a:cxn>
                <a:cxn ang="0">
                  <a:pos x="0" y="27"/>
                </a:cxn>
                <a:cxn ang="0">
                  <a:pos x="0" y="30"/>
                </a:cxn>
                <a:cxn ang="0">
                  <a:pos x="0" y="34"/>
                </a:cxn>
                <a:cxn ang="0">
                  <a:pos x="1" y="37"/>
                </a:cxn>
                <a:cxn ang="0">
                  <a:pos x="2" y="41"/>
                </a:cxn>
              </a:cxnLst>
              <a:rect l="0" t="0" r="r" b="b"/>
              <a:pathLst>
                <a:path w="27" h="42">
                  <a:moveTo>
                    <a:pt x="26" y="0"/>
                  </a:moveTo>
                  <a:lnTo>
                    <a:pt x="22" y="1"/>
                  </a:lnTo>
                  <a:lnTo>
                    <a:pt x="19" y="2"/>
                  </a:lnTo>
                  <a:lnTo>
                    <a:pt x="15" y="4"/>
                  </a:lnTo>
                  <a:lnTo>
                    <a:pt x="12" y="5"/>
                  </a:lnTo>
                  <a:lnTo>
                    <a:pt x="9" y="8"/>
                  </a:lnTo>
                  <a:lnTo>
                    <a:pt x="7" y="10"/>
                  </a:lnTo>
                  <a:lnTo>
                    <a:pt x="5" y="13"/>
                  </a:lnTo>
                  <a:lnTo>
                    <a:pt x="3" y="16"/>
                  </a:lnTo>
                  <a:lnTo>
                    <a:pt x="1" y="20"/>
                  </a:lnTo>
                  <a:lnTo>
                    <a:pt x="0" y="23"/>
                  </a:lnTo>
                  <a:lnTo>
                    <a:pt x="0" y="27"/>
                  </a:lnTo>
                  <a:lnTo>
                    <a:pt x="0" y="30"/>
                  </a:lnTo>
                  <a:lnTo>
                    <a:pt x="0" y="34"/>
                  </a:lnTo>
                  <a:lnTo>
                    <a:pt x="1" y="37"/>
                  </a:lnTo>
                  <a:lnTo>
                    <a:pt x="2" y="41"/>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28" name="Freeform 572"/>
            <p:cNvSpPr>
              <a:spLocks/>
            </p:cNvSpPr>
            <p:nvPr/>
          </p:nvSpPr>
          <p:spPr bwMode="auto">
            <a:xfrm>
              <a:off x="3502" y="2629"/>
              <a:ext cx="9" cy="3"/>
            </a:xfrm>
            <a:custGeom>
              <a:avLst/>
              <a:gdLst/>
              <a:ahLst/>
              <a:cxnLst>
                <a:cxn ang="0">
                  <a:pos x="8" y="0"/>
                </a:cxn>
                <a:cxn ang="0">
                  <a:pos x="4" y="1"/>
                </a:cxn>
                <a:cxn ang="0">
                  <a:pos x="0" y="2"/>
                </a:cxn>
              </a:cxnLst>
              <a:rect l="0" t="0" r="r" b="b"/>
              <a:pathLst>
                <a:path w="9" h="3">
                  <a:moveTo>
                    <a:pt x="8" y="0"/>
                  </a:moveTo>
                  <a:lnTo>
                    <a:pt x="4" y="1"/>
                  </a:lnTo>
                  <a:lnTo>
                    <a:pt x="0" y="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29" name="Freeform 573"/>
            <p:cNvSpPr>
              <a:spLocks/>
            </p:cNvSpPr>
            <p:nvPr/>
          </p:nvSpPr>
          <p:spPr bwMode="auto">
            <a:xfrm>
              <a:off x="3510" y="2623"/>
              <a:ext cx="38" cy="7"/>
            </a:xfrm>
            <a:custGeom>
              <a:avLst/>
              <a:gdLst/>
              <a:ahLst/>
              <a:cxnLst>
                <a:cxn ang="0">
                  <a:pos x="37" y="0"/>
                </a:cxn>
                <a:cxn ang="0">
                  <a:pos x="25" y="2"/>
                </a:cxn>
                <a:cxn ang="0">
                  <a:pos x="12" y="4"/>
                </a:cxn>
                <a:cxn ang="0">
                  <a:pos x="0" y="6"/>
                </a:cxn>
              </a:cxnLst>
              <a:rect l="0" t="0" r="r" b="b"/>
              <a:pathLst>
                <a:path w="38" h="7">
                  <a:moveTo>
                    <a:pt x="37" y="0"/>
                  </a:moveTo>
                  <a:lnTo>
                    <a:pt x="25" y="2"/>
                  </a:lnTo>
                  <a:lnTo>
                    <a:pt x="12" y="4"/>
                  </a:lnTo>
                  <a:lnTo>
                    <a:pt x="0" y="6"/>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30" name="Freeform 574"/>
            <p:cNvSpPr>
              <a:spLocks/>
            </p:cNvSpPr>
            <p:nvPr/>
          </p:nvSpPr>
          <p:spPr bwMode="auto">
            <a:xfrm>
              <a:off x="3547" y="2621"/>
              <a:ext cx="54" cy="3"/>
            </a:xfrm>
            <a:custGeom>
              <a:avLst/>
              <a:gdLst/>
              <a:ahLst/>
              <a:cxnLst>
                <a:cxn ang="0">
                  <a:pos x="53" y="0"/>
                </a:cxn>
                <a:cxn ang="0">
                  <a:pos x="40" y="0"/>
                </a:cxn>
                <a:cxn ang="0">
                  <a:pos x="27" y="0"/>
                </a:cxn>
                <a:cxn ang="0">
                  <a:pos x="14" y="1"/>
                </a:cxn>
                <a:cxn ang="0">
                  <a:pos x="0" y="2"/>
                </a:cxn>
              </a:cxnLst>
              <a:rect l="0" t="0" r="r" b="b"/>
              <a:pathLst>
                <a:path w="54" h="3">
                  <a:moveTo>
                    <a:pt x="53" y="0"/>
                  </a:moveTo>
                  <a:lnTo>
                    <a:pt x="40" y="0"/>
                  </a:lnTo>
                  <a:lnTo>
                    <a:pt x="27" y="0"/>
                  </a:lnTo>
                  <a:lnTo>
                    <a:pt x="14" y="1"/>
                  </a:lnTo>
                  <a:lnTo>
                    <a:pt x="0" y="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31" name="Freeform 575"/>
            <p:cNvSpPr>
              <a:spLocks/>
            </p:cNvSpPr>
            <p:nvPr/>
          </p:nvSpPr>
          <p:spPr bwMode="auto">
            <a:xfrm>
              <a:off x="3600" y="2621"/>
              <a:ext cx="54" cy="3"/>
            </a:xfrm>
            <a:custGeom>
              <a:avLst/>
              <a:gdLst/>
              <a:ahLst/>
              <a:cxnLst>
                <a:cxn ang="0">
                  <a:pos x="53" y="2"/>
                </a:cxn>
                <a:cxn ang="0">
                  <a:pos x="40" y="1"/>
                </a:cxn>
                <a:cxn ang="0">
                  <a:pos x="27" y="0"/>
                </a:cxn>
                <a:cxn ang="0">
                  <a:pos x="13" y="0"/>
                </a:cxn>
                <a:cxn ang="0">
                  <a:pos x="0" y="0"/>
                </a:cxn>
              </a:cxnLst>
              <a:rect l="0" t="0" r="r" b="b"/>
              <a:pathLst>
                <a:path w="54" h="3">
                  <a:moveTo>
                    <a:pt x="53" y="2"/>
                  </a:moveTo>
                  <a:lnTo>
                    <a:pt x="40" y="1"/>
                  </a:lnTo>
                  <a:lnTo>
                    <a:pt x="27" y="0"/>
                  </a:lnTo>
                  <a:lnTo>
                    <a:pt x="13" y="0"/>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32" name="Freeform 576"/>
            <p:cNvSpPr>
              <a:spLocks/>
            </p:cNvSpPr>
            <p:nvPr/>
          </p:nvSpPr>
          <p:spPr bwMode="auto">
            <a:xfrm>
              <a:off x="3653" y="2623"/>
              <a:ext cx="38" cy="7"/>
            </a:xfrm>
            <a:custGeom>
              <a:avLst/>
              <a:gdLst/>
              <a:ahLst/>
              <a:cxnLst>
                <a:cxn ang="0">
                  <a:pos x="37" y="6"/>
                </a:cxn>
                <a:cxn ang="0">
                  <a:pos x="25" y="4"/>
                </a:cxn>
                <a:cxn ang="0">
                  <a:pos x="12" y="2"/>
                </a:cxn>
                <a:cxn ang="0">
                  <a:pos x="0" y="0"/>
                </a:cxn>
              </a:cxnLst>
              <a:rect l="0" t="0" r="r" b="b"/>
              <a:pathLst>
                <a:path w="38" h="7">
                  <a:moveTo>
                    <a:pt x="37" y="6"/>
                  </a:moveTo>
                  <a:lnTo>
                    <a:pt x="25" y="4"/>
                  </a:lnTo>
                  <a:lnTo>
                    <a:pt x="12" y="2"/>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33" name="Freeform 577"/>
            <p:cNvSpPr>
              <a:spLocks/>
            </p:cNvSpPr>
            <p:nvPr/>
          </p:nvSpPr>
          <p:spPr bwMode="auto">
            <a:xfrm>
              <a:off x="3690" y="2629"/>
              <a:ext cx="34" cy="13"/>
            </a:xfrm>
            <a:custGeom>
              <a:avLst/>
              <a:gdLst/>
              <a:ahLst/>
              <a:cxnLst>
                <a:cxn ang="0">
                  <a:pos x="33" y="12"/>
                </a:cxn>
                <a:cxn ang="0">
                  <a:pos x="27" y="9"/>
                </a:cxn>
                <a:cxn ang="0">
                  <a:pos x="21" y="6"/>
                </a:cxn>
                <a:cxn ang="0">
                  <a:pos x="14" y="4"/>
                </a:cxn>
                <a:cxn ang="0">
                  <a:pos x="7" y="2"/>
                </a:cxn>
                <a:cxn ang="0">
                  <a:pos x="0" y="0"/>
                </a:cxn>
              </a:cxnLst>
              <a:rect l="0" t="0" r="r" b="b"/>
              <a:pathLst>
                <a:path w="34" h="13">
                  <a:moveTo>
                    <a:pt x="33" y="12"/>
                  </a:moveTo>
                  <a:lnTo>
                    <a:pt x="27" y="9"/>
                  </a:lnTo>
                  <a:lnTo>
                    <a:pt x="21" y="6"/>
                  </a:lnTo>
                  <a:lnTo>
                    <a:pt x="14" y="4"/>
                  </a:lnTo>
                  <a:lnTo>
                    <a:pt x="7" y="2"/>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34" name="Freeform 578"/>
            <p:cNvSpPr>
              <a:spLocks/>
            </p:cNvSpPr>
            <p:nvPr/>
          </p:nvSpPr>
          <p:spPr bwMode="auto">
            <a:xfrm>
              <a:off x="3723" y="2641"/>
              <a:ext cx="6" cy="9"/>
            </a:xfrm>
            <a:custGeom>
              <a:avLst/>
              <a:gdLst/>
              <a:ahLst/>
              <a:cxnLst>
                <a:cxn ang="0">
                  <a:pos x="5" y="8"/>
                </a:cxn>
                <a:cxn ang="0">
                  <a:pos x="5" y="6"/>
                </a:cxn>
                <a:cxn ang="0">
                  <a:pos x="4" y="4"/>
                </a:cxn>
                <a:cxn ang="0">
                  <a:pos x="3" y="3"/>
                </a:cxn>
                <a:cxn ang="0">
                  <a:pos x="2" y="1"/>
                </a:cxn>
                <a:cxn ang="0">
                  <a:pos x="0" y="0"/>
                </a:cxn>
              </a:cxnLst>
              <a:rect l="0" t="0" r="r" b="b"/>
              <a:pathLst>
                <a:path w="6" h="9">
                  <a:moveTo>
                    <a:pt x="5" y="8"/>
                  </a:moveTo>
                  <a:lnTo>
                    <a:pt x="5" y="6"/>
                  </a:lnTo>
                  <a:lnTo>
                    <a:pt x="4" y="4"/>
                  </a:lnTo>
                  <a:lnTo>
                    <a:pt x="3" y="3"/>
                  </a:lnTo>
                  <a:lnTo>
                    <a:pt x="2"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35" name="Freeform 579"/>
            <p:cNvSpPr>
              <a:spLocks/>
            </p:cNvSpPr>
            <p:nvPr/>
          </p:nvSpPr>
          <p:spPr bwMode="auto">
            <a:xfrm>
              <a:off x="3723" y="2649"/>
              <a:ext cx="6" cy="9"/>
            </a:xfrm>
            <a:custGeom>
              <a:avLst/>
              <a:gdLst/>
              <a:ahLst/>
              <a:cxnLst>
                <a:cxn ang="0">
                  <a:pos x="0" y="8"/>
                </a:cxn>
                <a:cxn ang="0">
                  <a:pos x="2" y="7"/>
                </a:cxn>
                <a:cxn ang="0">
                  <a:pos x="3" y="5"/>
                </a:cxn>
                <a:cxn ang="0">
                  <a:pos x="4" y="4"/>
                </a:cxn>
                <a:cxn ang="0">
                  <a:pos x="5" y="2"/>
                </a:cxn>
                <a:cxn ang="0">
                  <a:pos x="5" y="0"/>
                </a:cxn>
              </a:cxnLst>
              <a:rect l="0" t="0" r="r" b="b"/>
              <a:pathLst>
                <a:path w="6" h="9">
                  <a:moveTo>
                    <a:pt x="0" y="8"/>
                  </a:moveTo>
                  <a:lnTo>
                    <a:pt x="2" y="7"/>
                  </a:lnTo>
                  <a:lnTo>
                    <a:pt x="3" y="5"/>
                  </a:lnTo>
                  <a:lnTo>
                    <a:pt x="4" y="4"/>
                  </a:lnTo>
                  <a:lnTo>
                    <a:pt x="5" y="2"/>
                  </a:lnTo>
                  <a:lnTo>
                    <a:pt x="5"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36" name="Freeform 580"/>
            <p:cNvSpPr>
              <a:spLocks/>
            </p:cNvSpPr>
            <p:nvPr/>
          </p:nvSpPr>
          <p:spPr bwMode="auto">
            <a:xfrm>
              <a:off x="3690" y="2657"/>
              <a:ext cx="34" cy="13"/>
            </a:xfrm>
            <a:custGeom>
              <a:avLst/>
              <a:gdLst/>
              <a:ahLst/>
              <a:cxnLst>
                <a:cxn ang="0">
                  <a:pos x="0" y="12"/>
                </a:cxn>
                <a:cxn ang="0">
                  <a:pos x="7" y="10"/>
                </a:cxn>
                <a:cxn ang="0">
                  <a:pos x="14" y="8"/>
                </a:cxn>
                <a:cxn ang="0">
                  <a:pos x="21" y="6"/>
                </a:cxn>
                <a:cxn ang="0">
                  <a:pos x="27" y="3"/>
                </a:cxn>
                <a:cxn ang="0">
                  <a:pos x="33" y="0"/>
                </a:cxn>
              </a:cxnLst>
              <a:rect l="0" t="0" r="r" b="b"/>
              <a:pathLst>
                <a:path w="34" h="13">
                  <a:moveTo>
                    <a:pt x="0" y="12"/>
                  </a:moveTo>
                  <a:lnTo>
                    <a:pt x="7" y="10"/>
                  </a:lnTo>
                  <a:lnTo>
                    <a:pt x="14" y="8"/>
                  </a:lnTo>
                  <a:lnTo>
                    <a:pt x="21" y="6"/>
                  </a:lnTo>
                  <a:lnTo>
                    <a:pt x="27" y="3"/>
                  </a:lnTo>
                  <a:lnTo>
                    <a:pt x="33"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37" name="Freeform 581"/>
            <p:cNvSpPr>
              <a:spLocks/>
            </p:cNvSpPr>
            <p:nvPr/>
          </p:nvSpPr>
          <p:spPr bwMode="auto">
            <a:xfrm>
              <a:off x="3653" y="2669"/>
              <a:ext cx="38" cy="7"/>
            </a:xfrm>
            <a:custGeom>
              <a:avLst/>
              <a:gdLst/>
              <a:ahLst/>
              <a:cxnLst>
                <a:cxn ang="0">
                  <a:pos x="0" y="6"/>
                </a:cxn>
                <a:cxn ang="0">
                  <a:pos x="12" y="4"/>
                </a:cxn>
                <a:cxn ang="0">
                  <a:pos x="25" y="2"/>
                </a:cxn>
                <a:cxn ang="0">
                  <a:pos x="37" y="0"/>
                </a:cxn>
              </a:cxnLst>
              <a:rect l="0" t="0" r="r" b="b"/>
              <a:pathLst>
                <a:path w="38" h="7">
                  <a:moveTo>
                    <a:pt x="0" y="6"/>
                  </a:moveTo>
                  <a:lnTo>
                    <a:pt x="12" y="4"/>
                  </a:lnTo>
                  <a:lnTo>
                    <a:pt x="25" y="2"/>
                  </a:lnTo>
                  <a:lnTo>
                    <a:pt x="37"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38" name="Freeform 582"/>
            <p:cNvSpPr>
              <a:spLocks/>
            </p:cNvSpPr>
            <p:nvPr/>
          </p:nvSpPr>
          <p:spPr bwMode="auto">
            <a:xfrm>
              <a:off x="3631" y="2674"/>
              <a:ext cx="23" cy="3"/>
            </a:xfrm>
            <a:custGeom>
              <a:avLst/>
              <a:gdLst/>
              <a:ahLst/>
              <a:cxnLst>
                <a:cxn ang="0">
                  <a:pos x="0" y="2"/>
                </a:cxn>
                <a:cxn ang="0">
                  <a:pos x="11" y="2"/>
                </a:cxn>
                <a:cxn ang="0">
                  <a:pos x="22" y="0"/>
                </a:cxn>
              </a:cxnLst>
              <a:rect l="0" t="0" r="r" b="b"/>
              <a:pathLst>
                <a:path w="23" h="3">
                  <a:moveTo>
                    <a:pt x="0" y="2"/>
                  </a:moveTo>
                  <a:lnTo>
                    <a:pt x="11" y="2"/>
                  </a:lnTo>
                  <a:lnTo>
                    <a:pt x="22"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39" name="Freeform 583"/>
            <p:cNvSpPr>
              <a:spLocks/>
            </p:cNvSpPr>
            <p:nvPr/>
          </p:nvSpPr>
          <p:spPr bwMode="auto">
            <a:xfrm>
              <a:off x="3514" y="2653"/>
              <a:ext cx="118" cy="25"/>
            </a:xfrm>
            <a:custGeom>
              <a:avLst/>
              <a:gdLst/>
              <a:ahLst/>
              <a:cxnLst>
                <a:cxn ang="0">
                  <a:pos x="0" y="0"/>
                </a:cxn>
                <a:cxn ang="0">
                  <a:pos x="9" y="5"/>
                </a:cxn>
                <a:cxn ang="0">
                  <a:pos x="19" y="8"/>
                </a:cxn>
                <a:cxn ang="0">
                  <a:pos x="28" y="12"/>
                </a:cxn>
                <a:cxn ang="0">
                  <a:pos x="38" y="15"/>
                </a:cxn>
                <a:cxn ang="0">
                  <a:pos x="47" y="18"/>
                </a:cxn>
                <a:cxn ang="0">
                  <a:pos x="57" y="20"/>
                </a:cxn>
                <a:cxn ang="0">
                  <a:pos x="67" y="21"/>
                </a:cxn>
                <a:cxn ang="0">
                  <a:pos x="77" y="23"/>
                </a:cxn>
                <a:cxn ang="0">
                  <a:pos x="87" y="24"/>
                </a:cxn>
                <a:cxn ang="0">
                  <a:pos x="97" y="24"/>
                </a:cxn>
                <a:cxn ang="0">
                  <a:pos x="107" y="24"/>
                </a:cxn>
                <a:cxn ang="0">
                  <a:pos x="117" y="23"/>
                </a:cxn>
              </a:cxnLst>
              <a:rect l="0" t="0" r="r" b="b"/>
              <a:pathLst>
                <a:path w="118" h="25">
                  <a:moveTo>
                    <a:pt x="0" y="0"/>
                  </a:moveTo>
                  <a:lnTo>
                    <a:pt x="9" y="5"/>
                  </a:lnTo>
                  <a:lnTo>
                    <a:pt x="19" y="8"/>
                  </a:lnTo>
                  <a:lnTo>
                    <a:pt x="28" y="12"/>
                  </a:lnTo>
                  <a:lnTo>
                    <a:pt x="38" y="15"/>
                  </a:lnTo>
                  <a:lnTo>
                    <a:pt x="47" y="18"/>
                  </a:lnTo>
                  <a:lnTo>
                    <a:pt x="57" y="20"/>
                  </a:lnTo>
                  <a:lnTo>
                    <a:pt x="67" y="21"/>
                  </a:lnTo>
                  <a:lnTo>
                    <a:pt x="77" y="23"/>
                  </a:lnTo>
                  <a:lnTo>
                    <a:pt x="87" y="24"/>
                  </a:lnTo>
                  <a:lnTo>
                    <a:pt x="97" y="24"/>
                  </a:lnTo>
                  <a:lnTo>
                    <a:pt x="107" y="24"/>
                  </a:lnTo>
                  <a:lnTo>
                    <a:pt x="117" y="23"/>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40" name="Freeform 584"/>
            <p:cNvSpPr>
              <a:spLocks/>
            </p:cNvSpPr>
            <p:nvPr/>
          </p:nvSpPr>
          <p:spPr bwMode="auto">
            <a:xfrm>
              <a:off x="3486" y="2627"/>
              <a:ext cx="29" cy="27"/>
            </a:xfrm>
            <a:custGeom>
              <a:avLst/>
              <a:gdLst/>
              <a:ahLst/>
              <a:cxnLst>
                <a:cxn ang="0">
                  <a:pos x="0" y="0"/>
                </a:cxn>
                <a:cxn ang="0">
                  <a:pos x="5" y="6"/>
                </a:cxn>
                <a:cxn ang="0">
                  <a:pos x="10" y="12"/>
                </a:cxn>
                <a:cxn ang="0">
                  <a:pos x="16" y="17"/>
                </a:cxn>
                <a:cxn ang="0">
                  <a:pos x="22" y="22"/>
                </a:cxn>
                <a:cxn ang="0">
                  <a:pos x="28" y="26"/>
                </a:cxn>
              </a:cxnLst>
              <a:rect l="0" t="0" r="r" b="b"/>
              <a:pathLst>
                <a:path w="29" h="27">
                  <a:moveTo>
                    <a:pt x="0" y="0"/>
                  </a:moveTo>
                  <a:lnTo>
                    <a:pt x="5" y="6"/>
                  </a:lnTo>
                  <a:lnTo>
                    <a:pt x="10" y="12"/>
                  </a:lnTo>
                  <a:lnTo>
                    <a:pt x="16" y="17"/>
                  </a:lnTo>
                  <a:lnTo>
                    <a:pt x="22" y="22"/>
                  </a:lnTo>
                  <a:lnTo>
                    <a:pt x="28" y="26"/>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41" name="Freeform 585"/>
            <p:cNvSpPr>
              <a:spLocks/>
            </p:cNvSpPr>
            <p:nvPr/>
          </p:nvSpPr>
          <p:spPr bwMode="auto">
            <a:xfrm>
              <a:off x="3484" y="2587"/>
              <a:ext cx="27" cy="41"/>
            </a:xfrm>
            <a:custGeom>
              <a:avLst/>
              <a:gdLst/>
              <a:ahLst/>
              <a:cxnLst>
                <a:cxn ang="0">
                  <a:pos x="26" y="0"/>
                </a:cxn>
                <a:cxn ang="0">
                  <a:pos x="22" y="0"/>
                </a:cxn>
                <a:cxn ang="0">
                  <a:pos x="19" y="1"/>
                </a:cxn>
                <a:cxn ang="0">
                  <a:pos x="15" y="3"/>
                </a:cxn>
                <a:cxn ang="0">
                  <a:pos x="12" y="5"/>
                </a:cxn>
                <a:cxn ang="0">
                  <a:pos x="9" y="7"/>
                </a:cxn>
                <a:cxn ang="0">
                  <a:pos x="7" y="10"/>
                </a:cxn>
                <a:cxn ang="0">
                  <a:pos x="5" y="12"/>
                </a:cxn>
                <a:cxn ang="0">
                  <a:pos x="3" y="16"/>
                </a:cxn>
                <a:cxn ang="0">
                  <a:pos x="1" y="19"/>
                </a:cxn>
                <a:cxn ang="0">
                  <a:pos x="0" y="22"/>
                </a:cxn>
                <a:cxn ang="0">
                  <a:pos x="0" y="26"/>
                </a:cxn>
                <a:cxn ang="0">
                  <a:pos x="0" y="29"/>
                </a:cxn>
                <a:cxn ang="0">
                  <a:pos x="0" y="33"/>
                </a:cxn>
                <a:cxn ang="0">
                  <a:pos x="1" y="37"/>
                </a:cxn>
                <a:cxn ang="0">
                  <a:pos x="2" y="40"/>
                </a:cxn>
              </a:cxnLst>
              <a:rect l="0" t="0" r="r" b="b"/>
              <a:pathLst>
                <a:path w="27" h="41">
                  <a:moveTo>
                    <a:pt x="26" y="0"/>
                  </a:moveTo>
                  <a:lnTo>
                    <a:pt x="22" y="0"/>
                  </a:lnTo>
                  <a:lnTo>
                    <a:pt x="19" y="1"/>
                  </a:lnTo>
                  <a:lnTo>
                    <a:pt x="15" y="3"/>
                  </a:lnTo>
                  <a:lnTo>
                    <a:pt x="12" y="5"/>
                  </a:lnTo>
                  <a:lnTo>
                    <a:pt x="9" y="7"/>
                  </a:lnTo>
                  <a:lnTo>
                    <a:pt x="7" y="10"/>
                  </a:lnTo>
                  <a:lnTo>
                    <a:pt x="5" y="12"/>
                  </a:lnTo>
                  <a:lnTo>
                    <a:pt x="3" y="16"/>
                  </a:lnTo>
                  <a:lnTo>
                    <a:pt x="1" y="19"/>
                  </a:lnTo>
                  <a:lnTo>
                    <a:pt x="0" y="22"/>
                  </a:lnTo>
                  <a:lnTo>
                    <a:pt x="0" y="26"/>
                  </a:lnTo>
                  <a:lnTo>
                    <a:pt x="0" y="29"/>
                  </a:lnTo>
                  <a:lnTo>
                    <a:pt x="0" y="33"/>
                  </a:lnTo>
                  <a:lnTo>
                    <a:pt x="1" y="37"/>
                  </a:lnTo>
                  <a:lnTo>
                    <a:pt x="2" y="4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42" name="Freeform 586"/>
            <p:cNvSpPr>
              <a:spLocks/>
            </p:cNvSpPr>
            <p:nvPr/>
          </p:nvSpPr>
          <p:spPr bwMode="auto">
            <a:xfrm>
              <a:off x="3502" y="2671"/>
              <a:ext cx="9" cy="3"/>
            </a:xfrm>
            <a:custGeom>
              <a:avLst/>
              <a:gdLst/>
              <a:ahLst/>
              <a:cxnLst>
                <a:cxn ang="0">
                  <a:pos x="8" y="0"/>
                </a:cxn>
                <a:cxn ang="0">
                  <a:pos x="4" y="1"/>
                </a:cxn>
                <a:cxn ang="0">
                  <a:pos x="0" y="2"/>
                </a:cxn>
              </a:cxnLst>
              <a:rect l="0" t="0" r="r" b="b"/>
              <a:pathLst>
                <a:path w="9" h="3">
                  <a:moveTo>
                    <a:pt x="8" y="0"/>
                  </a:moveTo>
                  <a:lnTo>
                    <a:pt x="4" y="1"/>
                  </a:lnTo>
                  <a:lnTo>
                    <a:pt x="0" y="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43" name="Freeform 587"/>
            <p:cNvSpPr>
              <a:spLocks/>
            </p:cNvSpPr>
            <p:nvPr/>
          </p:nvSpPr>
          <p:spPr bwMode="auto">
            <a:xfrm>
              <a:off x="3510" y="2665"/>
              <a:ext cx="38" cy="7"/>
            </a:xfrm>
            <a:custGeom>
              <a:avLst/>
              <a:gdLst/>
              <a:ahLst/>
              <a:cxnLst>
                <a:cxn ang="0">
                  <a:pos x="37" y="0"/>
                </a:cxn>
                <a:cxn ang="0">
                  <a:pos x="25" y="2"/>
                </a:cxn>
                <a:cxn ang="0">
                  <a:pos x="12" y="4"/>
                </a:cxn>
                <a:cxn ang="0">
                  <a:pos x="0" y="6"/>
                </a:cxn>
              </a:cxnLst>
              <a:rect l="0" t="0" r="r" b="b"/>
              <a:pathLst>
                <a:path w="38" h="7">
                  <a:moveTo>
                    <a:pt x="37" y="0"/>
                  </a:moveTo>
                  <a:lnTo>
                    <a:pt x="25" y="2"/>
                  </a:lnTo>
                  <a:lnTo>
                    <a:pt x="12" y="4"/>
                  </a:lnTo>
                  <a:lnTo>
                    <a:pt x="0" y="6"/>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44" name="Freeform 588"/>
            <p:cNvSpPr>
              <a:spLocks/>
            </p:cNvSpPr>
            <p:nvPr/>
          </p:nvSpPr>
          <p:spPr bwMode="auto">
            <a:xfrm>
              <a:off x="3547" y="2663"/>
              <a:ext cx="54" cy="3"/>
            </a:xfrm>
            <a:custGeom>
              <a:avLst/>
              <a:gdLst/>
              <a:ahLst/>
              <a:cxnLst>
                <a:cxn ang="0">
                  <a:pos x="53" y="0"/>
                </a:cxn>
                <a:cxn ang="0">
                  <a:pos x="36" y="0"/>
                </a:cxn>
                <a:cxn ang="0">
                  <a:pos x="18" y="1"/>
                </a:cxn>
                <a:cxn ang="0">
                  <a:pos x="0" y="2"/>
                </a:cxn>
              </a:cxnLst>
              <a:rect l="0" t="0" r="r" b="b"/>
              <a:pathLst>
                <a:path w="54" h="3">
                  <a:moveTo>
                    <a:pt x="53" y="0"/>
                  </a:moveTo>
                  <a:lnTo>
                    <a:pt x="36" y="0"/>
                  </a:lnTo>
                  <a:lnTo>
                    <a:pt x="18" y="1"/>
                  </a:lnTo>
                  <a:lnTo>
                    <a:pt x="0" y="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45" name="Freeform 589"/>
            <p:cNvSpPr>
              <a:spLocks/>
            </p:cNvSpPr>
            <p:nvPr/>
          </p:nvSpPr>
          <p:spPr bwMode="auto">
            <a:xfrm>
              <a:off x="3600" y="2663"/>
              <a:ext cx="54" cy="3"/>
            </a:xfrm>
            <a:custGeom>
              <a:avLst/>
              <a:gdLst/>
              <a:ahLst/>
              <a:cxnLst>
                <a:cxn ang="0">
                  <a:pos x="53" y="2"/>
                </a:cxn>
                <a:cxn ang="0">
                  <a:pos x="35" y="1"/>
                </a:cxn>
                <a:cxn ang="0">
                  <a:pos x="18" y="0"/>
                </a:cxn>
                <a:cxn ang="0">
                  <a:pos x="0" y="0"/>
                </a:cxn>
              </a:cxnLst>
              <a:rect l="0" t="0" r="r" b="b"/>
              <a:pathLst>
                <a:path w="54" h="3">
                  <a:moveTo>
                    <a:pt x="53" y="2"/>
                  </a:moveTo>
                  <a:lnTo>
                    <a:pt x="35" y="1"/>
                  </a:lnTo>
                  <a:lnTo>
                    <a:pt x="18" y="0"/>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46" name="Freeform 590"/>
            <p:cNvSpPr>
              <a:spLocks/>
            </p:cNvSpPr>
            <p:nvPr/>
          </p:nvSpPr>
          <p:spPr bwMode="auto">
            <a:xfrm>
              <a:off x="3653" y="2665"/>
              <a:ext cx="38" cy="7"/>
            </a:xfrm>
            <a:custGeom>
              <a:avLst/>
              <a:gdLst/>
              <a:ahLst/>
              <a:cxnLst>
                <a:cxn ang="0">
                  <a:pos x="37" y="6"/>
                </a:cxn>
                <a:cxn ang="0">
                  <a:pos x="25" y="4"/>
                </a:cxn>
                <a:cxn ang="0">
                  <a:pos x="12" y="2"/>
                </a:cxn>
                <a:cxn ang="0">
                  <a:pos x="0" y="0"/>
                </a:cxn>
              </a:cxnLst>
              <a:rect l="0" t="0" r="r" b="b"/>
              <a:pathLst>
                <a:path w="38" h="7">
                  <a:moveTo>
                    <a:pt x="37" y="6"/>
                  </a:moveTo>
                  <a:lnTo>
                    <a:pt x="25" y="4"/>
                  </a:lnTo>
                  <a:lnTo>
                    <a:pt x="12" y="2"/>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47" name="Freeform 591"/>
            <p:cNvSpPr>
              <a:spLocks/>
            </p:cNvSpPr>
            <p:nvPr/>
          </p:nvSpPr>
          <p:spPr bwMode="auto">
            <a:xfrm>
              <a:off x="3690" y="2671"/>
              <a:ext cx="34" cy="13"/>
            </a:xfrm>
            <a:custGeom>
              <a:avLst/>
              <a:gdLst/>
              <a:ahLst/>
              <a:cxnLst>
                <a:cxn ang="0">
                  <a:pos x="33" y="12"/>
                </a:cxn>
                <a:cxn ang="0">
                  <a:pos x="27" y="9"/>
                </a:cxn>
                <a:cxn ang="0">
                  <a:pos x="20" y="7"/>
                </a:cxn>
                <a:cxn ang="0">
                  <a:pos x="14" y="4"/>
                </a:cxn>
                <a:cxn ang="0">
                  <a:pos x="7" y="2"/>
                </a:cxn>
                <a:cxn ang="0">
                  <a:pos x="0" y="0"/>
                </a:cxn>
              </a:cxnLst>
              <a:rect l="0" t="0" r="r" b="b"/>
              <a:pathLst>
                <a:path w="34" h="13">
                  <a:moveTo>
                    <a:pt x="33" y="12"/>
                  </a:moveTo>
                  <a:lnTo>
                    <a:pt x="27" y="9"/>
                  </a:lnTo>
                  <a:lnTo>
                    <a:pt x="20" y="7"/>
                  </a:lnTo>
                  <a:lnTo>
                    <a:pt x="14" y="4"/>
                  </a:lnTo>
                  <a:lnTo>
                    <a:pt x="7" y="2"/>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48" name="Freeform 592"/>
            <p:cNvSpPr>
              <a:spLocks/>
            </p:cNvSpPr>
            <p:nvPr/>
          </p:nvSpPr>
          <p:spPr bwMode="auto">
            <a:xfrm>
              <a:off x="3723" y="2683"/>
              <a:ext cx="6" cy="9"/>
            </a:xfrm>
            <a:custGeom>
              <a:avLst/>
              <a:gdLst/>
              <a:ahLst/>
              <a:cxnLst>
                <a:cxn ang="0">
                  <a:pos x="5" y="8"/>
                </a:cxn>
                <a:cxn ang="0">
                  <a:pos x="5" y="6"/>
                </a:cxn>
                <a:cxn ang="0">
                  <a:pos x="4" y="5"/>
                </a:cxn>
                <a:cxn ang="0">
                  <a:pos x="3" y="3"/>
                </a:cxn>
                <a:cxn ang="0">
                  <a:pos x="2" y="2"/>
                </a:cxn>
                <a:cxn ang="0">
                  <a:pos x="0" y="0"/>
                </a:cxn>
              </a:cxnLst>
              <a:rect l="0" t="0" r="r" b="b"/>
              <a:pathLst>
                <a:path w="6" h="9">
                  <a:moveTo>
                    <a:pt x="5" y="8"/>
                  </a:moveTo>
                  <a:lnTo>
                    <a:pt x="5" y="6"/>
                  </a:lnTo>
                  <a:lnTo>
                    <a:pt x="4" y="5"/>
                  </a:lnTo>
                  <a:lnTo>
                    <a:pt x="3" y="3"/>
                  </a:lnTo>
                  <a:lnTo>
                    <a:pt x="2" y="2"/>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49" name="Freeform 593"/>
            <p:cNvSpPr>
              <a:spLocks/>
            </p:cNvSpPr>
            <p:nvPr/>
          </p:nvSpPr>
          <p:spPr bwMode="auto">
            <a:xfrm>
              <a:off x="3723" y="2691"/>
              <a:ext cx="6" cy="9"/>
            </a:xfrm>
            <a:custGeom>
              <a:avLst/>
              <a:gdLst/>
              <a:ahLst/>
              <a:cxnLst>
                <a:cxn ang="0">
                  <a:pos x="0" y="8"/>
                </a:cxn>
                <a:cxn ang="0">
                  <a:pos x="2" y="7"/>
                </a:cxn>
                <a:cxn ang="0">
                  <a:pos x="3" y="6"/>
                </a:cxn>
                <a:cxn ang="0">
                  <a:pos x="4" y="4"/>
                </a:cxn>
                <a:cxn ang="0">
                  <a:pos x="5" y="2"/>
                </a:cxn>
                <a:cxn ang="0">
                  <a:pos x="5" y="0"/>
                </a:cxn>
              </a:cxnLst>
              <a:rect l="0" t="0" r="r" b="b"/>
              <a:pathLst>
                <a:path w="6" h="9">
                  <a:moveTo>
                    <a:pt x="0" y="8"/>
                  </a:moveTo>
                  <a:lnTo>
                    <a:pt x="2" y="7"/>
                  </a:lnTo>
                  <a:lnTo>
                    <a:pt x="3" y="6"/>
                  </a:lnTo>
                  <a:lnTo>
                    <a:pt x="4" y="4"/>
                  </a:lnTo>
                  <a:lnTo>
                    <a:pt x="5" y="2"/>
                  </a:lnTo>
                  <a:lnTo>
                    <a:pt x="5"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50" name="Freeform 594"/>
            <p:cNvSpPr>
              <a:spLocks/>
            </p:cNvSpPr>
            <p:nvPr/>
          </p:nvSpPr>
          <p:spPr bwMode="auto">
            <a:xfrm>
              <a:off x="3690" y="2699"/>
              <a:ext cx="34" cy="13"/>
            </a:xfrm>
            <a:custGeom>
              <a:avLst/>
              <a:gdLst/>
              <a:ahLst/>
              <a:cxnLst>
                <a:cxn ang="0">
                  <a:pos x="0" y="12"/>
                </a:cxn>
                <a:cxn ang="0">
                  <a:pos x="7" y="10"/>
                </a:cxn>
                <a:cxn ang="0">
                  <a:pos x="14" y="8"/>
                </a:cxn>
                <a:cxn ang="0">
                  <a:pos x="20" y="6"/>
                </a:cxn>
                <a:cxn ang="0">
                  <a:pos x="27" y="3"/>
                </a:cxn>
                <a:cxn ang="0">
                  <a:pos x="33" y="0"/>
                </a:cxn>
              </a:cxnLst>
              <a:rect l="0" t="0" r="r" b="b"/>
              <a:pathLst>
                <a:path w="34" h="13">
                  <a:moveTo>
                    <a:pt x="0" y="12"/>
                  </a:moveTo>
                  <a:lnTo>
                    <a:pt x="7" y="10"/>
                  </a:lnTo>
                  <a:lnTo>
                    <a:pt x="14" y="8"/>
                  </a:lnTo>
                  <a:lnTo>
                    <a:pt x="20" y="6"/>
                  </a:lnTo>
                  <a:lnTo>
                    <a:pt x="27" y="3"/>
                  </a:lnTo>
                  <a:lnTo>
                    <a:pt x="33"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51" name="Freeform 595"/>
            <p:cNvSpPr>
              <a:spLocks/>
            </p:cNvSpPr>
            <p:nvPr/>
          </p:nvSpPr>
          <p:spPr bwMode="auto">
            <a:xfrm>
              <a:off x="3653" y="2711"/>
              <a:ext cx="38" cy="7"/>
            </a:xfrm>
            <a:custGeom>
              <a:avLst/>
              <a:gdLst/>
              <a:ahLst/>
              <a:cxnLst>
                <a:cxn ang="0">
                  <a:pos x="0" y="6"/>
                </a:cxn>
                <a:cxn ang="0">
                  <a:pos x="12" y="5"/>
                </a:cxn>
                <a:cxn ang="0">
                  <a:pos x="25" y="3"/>
                </a:cxn>
                <a:cxn ang="0">
                  <a:pos x="37" y="0"/>
                </a:cxn>
              </a:cxnLst>
              <a:rect l="0" t="0" r="r" b="b"/>
              <a:pathLst>
                <a:path w="38" h="7">
                  <a:moveTo>
                    <a:pt x="0" y="6"/>
                  </a:moveTo>
                  <a:lnTo>
                    <a:pt x="12" y="5"/>
                  </a:lnTo>
                  <a:lnTo>
                    <a:pt x="25" y="3"/>
                  </a:lnTo>
                  <a:lnTo>
                    <a:pt x="37"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52" name="Freeform 596"/>
            <p:cNvSpPr>
              <a:spLocks/>
            </p:cNvSpPr>
            <p:nvPr/>
          </p:nvSpPr>
          <p:spPr bwMode="auto">
            <a:xfrm>
              <a:off x="3631" y="2717"/>
              <a:ext cx="23" cy="3"/>
            </a:xfrm>
            <a:custGeom>
              <a:avLst/>
              <a:gdLst/>
              <a:ahLst/>
              <a:cxnLst>
                <a:cxn ang="0">
                  <a:pos x="0" y="2"/>
                </a:cxn>
                <a:cxn ang="0">
                  <a:pos x="11" y="1"/>
                </a:cxn>
                <a:cxn ang="0">
                  <a:pos x="22" y="0"/>
                </a:cxn>
              </a:cxnLst>
              <a:rect l="0" t="0" r="r" b="b"/>
              <a:pathLst>
                <a:path w="23" h="3">
                  <a:moveTo>
                    <a:pt x="0" y="2"/>
                  </a:moveTo>
                  <a:lnTo>
                    <a:pt x="11" y="1"/>
                  </a:lnTo>
                  <a:lnTo>
                    <a:pt x="22"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53" name="Freeform 597"/>
            <p:cNvSpPr>
              <a:spLocks/>
            </p:cNvSpPr>
            <p:nvPr/>
          </p:nvSpPr>
          <p:spPr bwMode="auto">
            <a:xfrm>
              <a:off x="3514" y="2696"/>
              <a:ext cx="118" cy="24"/>
            </a:xfrm>
            <a:custGeom>
              <a:avLst/>
              <a:gdLst/>
              <a:ahLst/>
              <a:cxnLst>
                <a:cxn ang="0">
                  <a:pos x="0" y="0"/>
                </a:cxn>
                <a:cxn ang="0">
                  <a:pos x="9" y="4"/>
                </a:cxn>
                <a:cxn ang="0">
                  <a:pos x="19" y="8"/>
                </a:cxn>
                <a:cxn ang="0">
                  <a:pos x="28" y="11"/>
                </a:cxn>
                <a:cxn ang="0">
                  <a:pos x="38" y="14"/>
                </a:cxn>
                <a:cxn ang="0">
                  <a:pos x="47" y="17"/>
                </a:cxn>
                <a:cxn ang="0">
                  <a:pos x="57" y="19"/>
                </a:cxn>
                <a:cxn ang="0">
                  <a:pos x="67" y="21"/>
                </a:cxn>
                <a:cxn ang="0">
                  <a:pos x="77" y="22"/>
                </a:cxn>
                <a:cxn ang="0">
                  <a:pos x="87" y="23"/>
                </a:cxn>
                <a:cxn ang="0">
                  <a:pos x="97" y="23"/>
                </a:cxn>
                <a:cxn ang="0">
                  <a:pos x="107" y="23"/>
                </a:cxn>
                <a:cxn ang="0">
                  <a:pos x="117" y="23"/>
                </a:cxn>
              </a:cxnLst>
              <a:rect l="0" t="0" r="r" b="b"/>
              <a:pathLst>
                <a:path w="118" h="24">
                  <a:moveTo>
                    <a:pt x="0" y="0"/>
                  </a:moveTo>
                  <a:lnTo>
                    <a:pt x="9" y="4"/>
                  </a:lnTo>
                  <a:lnTo>
                    <a:pt x="19" y="8"/>
                  </a:lnTo>
                  <a:lnTo>
                    <a:pt x="28" y="11"/>
                  </a:lnTo>
                  <a:lnTo>
                    <a:pt x="38" y="14"/>
                  </a:lnTo>
                  <a:lnTo>
                    <a:pt x="47" y="17"/>
                  </a:lnTo>
                  <a:lnTo>
                    <a:pt x="57" y="19"/>
                  </a:lnTo>
                  <a:lnTo>
                    <a:pt x="67" y="21"/>
                  </a:lnTo>
                  <a:lnTo>
                    <a:pt x="77" y="22"/>
                  </a:lnTo>
                  <a:lnTo>
                    <a:pt x="87" y="23"/>
                  </a:lnTo>
                  <a:lnTo>
                    <a:pt x="97" y="23"/>
                  </a:lnTo>
                  <a:lnTo>
                    <a:pt x="107" y="23"/>
                  </a:lnTo>
                  <a:lnTo>
                    <a:pt x="117" y="23"/>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54" name="Freeform 598"/>
            <p:cNvSpPr>
              <a:spLocks/>
            </p:cNvSpPr>
            <p:nvPr/>
          </p:nvSpPr>
          <p:spPr bwMode="auto">
            <a:xfrm>
              <a:off x="3486" y="2670"/>
              <a:ext cx="29" cy="27"/>
            </a:xfrm>
            <a:custGeom>
              <a:avLst/>
              <a:gdLst/>
              <a:ahLst/>
              <a:cxnLst>
                <a:cxn ang="0">
                  <a:pos x="0" y="0"/>
                </a:cxn>
                <a:cxn ang="0">
                  <a:pos x="5" y="5"/>
                </a:cxn>
                <a:cxn ang="0">
                  <a:pos x="10" y="11"/>
                </a:cxn>
                <a:cxn ang="0">
                  <a:pos x="16" y="16"/>
                </a:cxn>
                <a:cxn ang="0">
                  <a:pos x="22" y="21"/>
                </a:cxn>
                <a:cxn ang="0">
                  <a:pos x="28" y="26"/>
                </a:cxn>
              </a:cxnLst>
              <a:rect l="0" t="0" r="r" b="b"/>
              <a:pathLst>
                <a:path w="29" h="27">
                  <a:moveTo>
                    <a:pt x="0" y="0"/>
                  </a:moveTo>
                  <a:lnTo>
                    <a:pt x="5" y="5"/>
                  </a:lnTo>
                  <a:lnTo>
                    <a:pt x="10" y="11"/>
                  </a:lnTo>
                  <a:lnTo>
                    <a:pt x="16" y="16"/>
                  </a:lnTo>
                  <a:lnTo>
                    <a:pt x="22" y="21"/>
                  </a:lnTo>
                  <a:lnTo>
                    <a:pt x="28" y="26"/>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55" name="Freeform 599"/>
            <p:cNvSpPr>
              <a:spLocks/>
            </p:cNvSpPr>
            <p:nvPr/>
          </p:nvSpPr>
          <p:spPr bwMode="auto">
            <a:xfrm>
              <a:off x="3484" y="2629"/>
              <a:ext cx="27" cy="42"/>
            </a:xfrm>
            <a:custGeom>
              <a:avLst/>
              <a:gdLst/>
              <a:ahLst/>
              <a:cxnLst>
                <a:cxn ang="0">
                  <a:pos x="26" y="0"/>
                </a:cxn>
                <a:cxn ang="0">
                  <a:pos x="22" y="1"/>
                </a:cxn>
                <a:cxn ang="0">
                  <a:pos x="19" y="2"/>
                </a:cxn>
                <a:cxn ang="0">
                  <a:pos x="15" y="3"/>
                </a:cxn>
                <a:cxn ang="0">
                  <a:pos x="12" y="5"/>
                </a:cxn>
                <a:cxn ang="0">
                  <a:pos x="9" y="7"/>
                </a:cxn>
                <a:cxn ang="0">
                  <a:pos x="7" y="10"/>
                </a:cxn>
                <a:cxn ang="0">
                  <a:pos x="5" y="13"/>
                </a:cxn>
                <a:cxn ang="0">
                  <a:pos x="3" y="16"/>
                </a:cxn>
                <a:cxn ang="0">
                  <a:pos x="1" y="19"/>
                </a:cxn>
                <a:cxn ang="0">
                  <a:pos x="0" y="23"/>
                </a:cxn>
                <a:cxn ang="0">
                  <a:pos x="0" y="26"/>
                </a:cxn>
                <a:cxn ang="0">
                  <a:pos x="0" y="30"/>
                </a:cxn>
                <a:cxn ang="0">
                  <a:pos x="0" y="33"/>
                </a:cxn>
                <a:cxn ang="0">
                  <a:pos x="1" y="37"/>
                </a:cxn>
                <a:cxn ang="0">
                  <a:pos x="2" y="41"/>
                </a:cxn>
              </a:cxnLst>
              <a:rect l="0" t="0" r="r" b="b"/>
              <a:pathLst>
                <a:path w="27" h="42">
                  <a:moveTo>
                    <a:pt x="26" y="0"/>
                  </a:moveTo>
                  <a:lnTo>
                    <a:pt x="22" y="1"/>
                  </a:lnTo>
                  <a:lnTo>
                    <a:pt x="19" y="2"/>
                  </a:lnTo>
                  <a:lnTo>
                    <a:pt x="15" y="3"/>
                  </a:lnTo>
                  <a:lnTo>
                    <a:pt x="12" y="5"/>
                  </a:lnTo>
                  <a:lnTo>
                    <a:pt x="9" y="7"/>
                  </a:lnTo>
                  <a:lnTo>
                    <a:pt x="7" y="10"/>
                  </a:lnTo>
                  <a:lnTo>
                    <a:pt x="5" y="13"/>
                  </a:lnTo>
                  <a:lnTo>
                    <a:pt x="3" y="16"/>
                  </a:lnTo>
                  <a:lnTo>
                    <a:pt x="1" y="19"/>
                  </a:lnTo>
                  <a:lnTo>
                    <a:pt x="0" y="23"/>
                  </a:lnTo>
                  <a:lnTo>
                    <a:pt x="0" y="26"/>
                  </a:lnTo>
                  <a:lnTo>
                    <a:pt x="0" y="30"/>
                  </a:lnTo>
                  <a:lnTo>
                    <a:pt x="0" y="33"/>
                  </a:lnTo>
                  <a:lnTo>
                    <a:pt x="1" y="37"/>
                  </a:lnTo>
                  <a:lnTo>
                    <a:pt x="2" y="41"/>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56" name="Freeform 600"/>
            <p:cNvSpPr>
              <a:spLocks/>
            </p:cNvSpPr>
            <p:nvPr/>
          </p:nvSpPr>
          <p:spPr bwMode="auto">
            <a:xfrm>
              <a:off x="3502" y="2714"/>
              <a:ext cx="9" cy="3"/>
            </a:xfrm>
            <a:custGeom>
              <a:avLst/>
              <a:gdLst/>
              <a:ahLst/>
              <a:cxnLst>
                <a:cxn ang="0">
                  <a:pos x="8" y="0"/>
                </a:cxn>
                <a:cxn ang="0">
                  <a:pos x="4" y="1"/>
                </a:cxn>
                <a:cxn ang="0">
                  <a:pos x="0" y="2"/>
                </a:cxn>
              </a:cxnLst>
              <a:rect l="0" t="0" r="r" b="b"/>
              <a:pathLst>
                <a:path w="9" h="3">
                  <a:moveTo>
                    <a:pt x="8" y="0"/>
                  </a:moveTo>
                  <a:lnTo>
                    <a:pt x="4" y="1"/>
                  </a:lnTo>
                  <a:lnTo>
                    <a:pt x="0" y="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57" name="Freeform 601"/>
            <p:cNvSpPr>
              <a:spLocks/>
            </p:cNvSpPr>
            <p:nvPr/>
          </p:nvSpPr>
          <p:spPr bwMode="auto">
            <a:xfrm>
              <a:off x="3510" y="2708"/>
              <a:ext cx="38" cy="7"/>
            </a:xfrm>
            <a:custGeom>
              <a:avLst/>
              <a:gdLst/>
              <a:ahLst/>
              <a:cxnLst>
                <a:cxn ang="0">
                  <a:pos x="37" y="0"/>
                </a:cxn>
                <a:cxn ang="0">
                  <a:pos x="25" y="1"/>
                </a:cxn>
                <a:cxn ang="0">
                  <a:pos x="12" y="3"/>
                </a:cxn>
                <a:cxn ang="0">
                  <a:pos x="0" y="6"/>
                </a:cxn>
              </a:cxnLst>
              <a:rect l="0" t="0" r="r" b="b"/>
              <a:pathLst>
                <a:path w="38" h="7">
                  <a:moveTo>
                    <a:pt x="37" y="0"/>
                  </a:moveTo>
                  <a:lnTo>
                    <a:pt x="25" y="1"/>
                  </a:lnTo>
                  <a:lnTo>
                    <a:pt x="12" y="3"/>
                  </a:lnTo>
                  <a:lnTo>
                    <a:pt x="0" y="6"/>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58" name="Freeform 602"/>
            <p:cNvSpPr>
              <a:spLocks/>
            </p:cNvSpPr>
            <p:nvPr/>
          </p:nvSpPr>
          <p:spPr bwMode="auto">
            <a:xfrm>
              <a:off x="3547" y="2706"/>
              <a:ext cx="54" cy="3"/>
            </a:xfrm>
            <a:custGeom>
              <a:avLst/>
              <a:gdLst/>
              <a:ahLst/>
              <a:cxnLst>
                <a:cxn ang="0">
                  <a:pos x="53" y="0"/>
                </a:cxn>
                <a:cxn ang="0">
                  <a:pos x="40" y="0"/>
                </a:cxn>
                <a:cxn ang="0">
                  <a:pos x="27" y="0"/>
                </a:cxn>
                <a:cxn ang="0">
                  <a:pos x="14" y="1"/>
                </a:cxn>
                <a:cxn ang="0">
                  <a:pos x="0" y="2"/>
                </a:cxn>
              </a:cxnLst>
              <a:rect l="0" t="0" r="r" b="b"/>
              <a:pathLst>
                <a:path w="54" h="3">
                  <a:moveTo>
                    <a:pt x="53" y="0"/>
                  </a:moveTo>
                  <a:lnTo>
                    <a:pt x="40" y="0"/>
                  </a:lnTo>
                  <a:lnTo>
                    <a:pt x="27" y="0"/>
                  </a:lnTo>
                  <a:lnTo>
                    <a:pt x="14" y="1"/>
                  </a:lnTo>
                  <a:lnTo>
                    <a:pt x="0" y="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59" name="Freeform 603"/>
            <p:cNvSpPr>
              <a:spLocks/>
            </p:cNvSpPr>
            <p:nvPr/>
          </p:nvSpPr>
          <p:spPr bwMode="auto">
            <a:xfrm>
              <a:off x="3600" y="2706"/>
              <a:ext cx="54" cy="3"/>
            </a:xfrm>
            <a:custGeom>
              <a:avLst/>
              <a:gdLst/>
              <a:ahLst/>
              <a:cxnLst>
                <a:cxn ang="0">
                  <a:pos x="53" y="2"/>
                </a:cxn>
                <a:cxn ang="0">
                  <a:pos x="40" y="1"/>
                </a:cxn>
                <a:cxn ang="0">
                  <a:pos x="27" y="0"/>
                </a:cxn>
                <a:cxn ang="0">
                  <a:pos x="13" y="0"/>
                </a:cxn>
                <a:cxn ang="0">
                  <a:pos x="0" y="0"/>
                </a:cxn>
              </a:cxnLst>
              <a:rect l="0" t="0" r="r" b="b"/>
              <a:pathLst>
                <a:path w="54" h="3">
                  <a:moveTo>
                    <a:pt x="53" y="2"/>
                  </a:moveTo>
                  <a:lnTo>
                    <a:pt x="40" y="1"/>
                  </a:lnTo>
                  <a:lnTo>
                    <a:pt x="27" y="0"/>
                  </a:lnTo>
                  <a:lnTo>
                    <a:pt x="13" y="0"/>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60" name="Freeform 604"/>
            <p:cNvSpPr>
              <a:spLocks/>
            </p:cNvSpPr>
            <p:nvPr/>
          </p:nvSpPr>
          <p:spPr bwMode="auto">
            <a:xfrm>
              <a:off x="3653" y="2708"/>
              <a:ext cx="38" cy="7"/>
            </a:xfrm>
            <a:custGeom>
              <a:avLst/>
              <a:gdLst/>
              <a:ahLst/>
              <a:cxnLst>
                <a:cxn ang="0">
                  <a:pos x="37" y="6"/>
                </a:cxn>
                <a:cxn ang="0">
                  <a:pos x="25" y="3"/>
                </a:cxn>
                <a:cxn ang="0">
                  <a:pos x="12" y="1"/>
                </a:cxn>
                <a:cxn ang="0">
                  <a:pos x="0" y="0"/>
                </a:cxn>
              </a:cxnLst>
              <a:rect l="0" t="0" r="r" b="b"/>
              <a:pathLst>
                <a:path w="38" h="7">
                  <a:moveTo>
                    <a:pt x="37" y="6"/>
                  </a:moveTo>
                  <a:lnTo>
                    <a:pt x="25" y="3"/>
                  </a:lnTo>
                  <a:lnTo>
                    <a:pt x="12"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61" name="Freeform 605"/>
            <p:cNvSpPr>
              <a:spLocks/>
            </p:cNvSpPr>
            <p:nvPr/>
          </p:nvSpPr>
          <p:spPr bwMode="auto">
            <a:xfrm>
              <a:off x="3690" y="2714"/>
              <a:ext cx="34" cy="13"/>
            </a:xfrm>
            <a:custGeom>
              <a:avLst/>
              <a:gdLst/>
              <a:ahLst/>
              <a:cxnLst>
                <a:cxn ang="0">
                  <a:pos x="33" y="12"/>
                </a:cxn>
                <a:cxn ang="0">
                  <a:pos x="27" y="9"/>
                </a:cxn>
                <a:cxn ang="0">
                  <a:pos x="21" y="6"/>
                </a:cxn>
                <a:cxn ang="0">
                  <a:pos x="14" y="4"/>
                </a:cxn>
                <a:cxn ang="0">
                  <a:pos x="7" y="1"/>
                </a:cxn>
                <a:cxn ang="0">
                  <a:pos x="0" y="0"/>
                </a:cxn>
              </a:cxnLst>
              <a:rect l="0" t="0" r="r" b="b"/>
              <a:pathLst>
                <a:path w="34" h="13">
                  <a:moveTo>
                    <a:pt x="33" y="12"/>
                  </a:moveTo>
                  <a:lnTo>
                    <a:pt x="27" y="9"/>
                  </a:lnTo>
                  <a:lnTo>
                    <a:pt x="21" y="6"/>
                  </a:lnTo>
                  <a:lnTo>
                    <a:pt x="14" y="4"/>
                  </a:lnTo>
                  <a:lnTo>
                    <a:pt x="7"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62" name="Freeform 606"/>
            <p:cNvSpPr>
              <a:spLocks/>
            </p:cNvSpPr>
            <p:nvPr/>
          </p:nvSpPr>
          <p:spPr bwMode="auto">
            <a:xfrm>
              <a:off x="3723" y="2726"/>
              <a:ext cx="6" cy="9"/>
            </a:xfrm>
            <a:custGeom>
              <a:avLst/>
              <a:gdLst/>
              <a:ahLst/>
              <a:cxnLst>
                <a:cxn ang="0">
                  <a:pos x="5" y="8"/>
                </a:cxn>
                <a:cxn ang="0">
                  <a:pos x="5" y="6"/>
                </a:cxn>
                <a:cxn ang="0">
                  <a:pos x="4" y="4"/>
                </a:cxn>
                <a:cxn ang="0">
                  <a:pos x="3" y="2"/>
                </a:cxn>
                <a:cxn ang="0">
                  <a:pos x="2" y="1"/>
                </a:cxn>
                <a:cxn ang="0">
                  <a:pos x="0" y="0"/>
                </a:cxn>
              </a:cxnLst>
              <a:rect l="0" t="0" r="r" b="b"/>
              <a:pathLst>
                <a:path w="6" h="9">
                  <a:moveTo>
                    <a:pt x="5" y="8"/>
                  </a:moveTo>
                  <a:lnTo>
                    <a:pt x="5" y="6"/>
                  </a:lnTo>
                  <a:lnTo>
                    <a:pt x="4" y="4"/>
                  </a:lnTo>
                  <a:lnTo>
                    <a:pt x="3" y="2"/>
                  </a:lnTo>
                  <a:lnTo>
                    <a:pt x="2"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63" name="Freeform 607"/>
            <p:cNvSpPr>
              <a:spLocks/>
            </p:cNvSpPr>
            <p:nvPr/>
          </p:nvSpPr>
          <p:spPr bwMode="auto">
            <a:xfrm>
              <a:off x="3723" y="2734"/>
              <a:ext cx="6" cy="8"/>
            </a:xfrm>
            <a:custGeom>
              <a:avLst/>
              <a:gdLst/>
              <a:ahLst/>
              <a:cxnLst>
                <a:cxn ang="0">
                  <a:pos x="0" y="7"/>
                </a:cxn>
                <a:cxn ang="0">
                  <a:pos x="2" y="6"/>
                </a:cxn>
                <a:cxn ang="0">
                  <a:pos x="3" y="5"/>
                </a:cxn>
                <a:cxn ang="0">
                  <a:pos x="4" y="3"/>
                </a:cxn>
                <a:cxn ang="0">
                  <a:pos x="5" y="1"/>
                </a:cxn>
                <a:cxn ang="0">
                  <a:pos x="5" y="0"/>
                </a:cxn>
              </a:cxnLst>
              <a:rect l="0" t="0" r="r" b="b"/>
              <a:pathLst>
                <a:path w="6" h="8">
                  <a:moveTo>
                    <a:pt x="0" y="7"/>
                  </a:moveTo>
                  <a:lnTo>
                    <a:pt x="2" y="6"/>
                  </a:lnTo>
                  <a:lnTo>
                    <a:pt x="3" y="5"/>
                  </a:lnTo>
                  <a:lnTo>
                    <a:pt x="4" y="3"/>
                  </a:lnTo>
                  <a:lnTo>
                    <a:pt x="5" y="1"/>
                  </a:lnTo>
                  <a:lnTo>
                    <a:pt x="5"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64" name="Freeform 608"/>
            <p:cNvSpPr>
              <a:spLocks/>
            </p:cNvSpPr>
            <p:nvPr/>
          </p:nvSpPr>
          <p:spPr bwMode="auto">
            <a:xfrm>
              <a:off x="3690" y="2742"/>
              <a:ext cx="34" cy="13"/>
            </a:xfrm>
            <a:custGeom>
              <a:avLst/>
              <a:gdLst/>
              <a:ahLst/>
              <a:cxnLst>
                <a:cxn ang="0">
                  <a:pos x="0" y="12"/>
                </a:cxn>
                <a:cxn ang="0">
                  <a:pos x="7" y="10"/>
                </a:cxn>
                <a:cxn ang="0">
                  <a:pos x="14" y="8"/>
                </a:cxn>
                <a:cxn ang="0">
                  <a:pos x="21" y="5"/>
                </a:cxn>
                <a:cxn ang="0">
                  <a:pos x="27" y="3"/>
                </a:cxn>
                <a:cxn ang="0">
                  <a:pos x="33" y="0"/>
                </a:cxn>
              </a:cxnLst>
              <a:rect l="0" t="0" r="r" b="b"/>
              <a:pathLst>
                <a:path w="34" h="13">
                  <a:moveTo>
                    <a:pt x="0" y="12"/>
                  </a:moveTo>
                  <a:lnTo>
                    <a:pt x="7" y="10"/>
                  </a:lnTo>
                  <a:lnTo>
                    <a:pt x="14" y="8"/>
                  </a:lnTo>
                  <a:lnTo>
                    <a:pt x="21" y="5"/>
                  </a:lnTo>
                  <a:lnTo>
                    <a:pt x="27" y="3"/>
                  </a:lnTo>
                  <a:lnTo>
                    <a:pt x="33"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65" name="Freeform 609"/>
            <p:cNvSpPr>
              <a:spLocks/>
            </p:cNvSpPr>
            <p:nvPr/>
          </p:nvSpPr>
          <p:spPr bwMode="auto">
            <a:xfrm>
              <a:off x="3653" y="2754"/>
              <a:ext cx="38" cy="7"/>
            </a:xfrm>
            <a:custGeom>
              <a:avLst/>
              <a:gdLst/>
              <a:ahLst/>
              <a:cxnLst>
                <a:cxn ang="0">
                  <a:pos x="0" y="6"/>
                </a:cxn>
                <a:cxn ang="0">
                  <a:pos x="12" y="4"/>
                </a:cxn>
                <a:cxn ang="0">
                  <a:pos x="25" y="2"/>
                </a:cxn>
                <a:cxn ang="0">
                  <a:pos x="37" y="0"/>
                </a:cxn>
              </a:cxnLst>
              <a:rect l="0" t="0" r="r" b="b"/>
              <a:pathLst>
                <a:path w="38" h="7">
                  <a:moveTo>
                    <a:pt x="0" y="6"/>
                  </a:moveTo>
                  <a:lnTo>
                    <a:pt x="12" y="4"/>
                  </a:lnTo>
                  <a:lnTo>
                    <a:pt x="25" y="2"/>
                  </a:lnTo>
                  <a:lnTo>
                    <a:pt x="37"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66" name="Freeform 610"/>
            <p:cNvSpPr>
              <a:spLocks/>
            </p:cNvSpPr>
            <p:nvPr/>
          </p:nvSpPr>
          <p:spPr bwMode="auto">
            <a:xfrm>
              <a:off x="3631" y="2759"/>
              <a:ext cx="23" cy="3"/>
            </a:xfrm>
            <a:custGeom>
              <a:avLst/>
              <a:gdLst/>
              <a:ahLst/>
              <a:cxnLst>
                <a:cxn ang="0">
                  <a:pos x="0" y="2"/>
                </a:cxn>
                <a:cxn ang="0">
                  <a:pos x="11" y="1"/>
                </a:cxn>
                <a:cxn ang="0">
                  <a:pos x="22" y="0"/>
                </a:cxn>
              </a:cxnLst>
              <a:rect l="0" t="0" r="r" b="b"/>
              <a:pathLst>
                <a:path w="23" h="3">
                  <a:moveTo>
                    <a:pt x="0" y="2"/>
                  </a:moveTo>
                  <a:lnTo>
                    <a:pt x="11" y="1"/>
                  </a:lnTo>
                  <a:lnTo>
                    <a:pt x="22"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67" name="Freeform 611"/>
            <p:cNvSpPr>
              <a:spLocks/>
            </p:cNvSpPr>
            <p:nvPr/>
          </p:nvSpPr>
          <p:spPr bwMode="auto">
            <a:xfrm>
              <a:off x="3514" y="2738"/>
              <a:ext cx="118" cy="25"/>
            </a:xfrm>
            <a:custGeom>
              <a:avLst/>
              <a:gdLst/>
              <a:ahLst/>
              <a:cxnLst>
                <a:cxn ang="0">
                  <a:pos x="0" y="0"/>
                </a:cxn>
                <a:cxn ang="0">
                  <a:pos x="9" y="4"/>
                </a:cxn>
                <a:cxn ang="0">
                  <a:pos x="19" y="8"/>
                </a:cxn>
                <a:cxn ang="0">
                  <a:pos x="28" y="12"/>
                </a:cxn>
                <a:cxn ang="0">
                  <a:pos x="38" y="15"/>
                </a:cxn>
                <a:cxn ang="0">
                  <a:pos x="47" y="17"/>
                </a:cxn>
                <a:cxn ang="0">
                  <a:pos x="57" y="19"/>
                </a:cxn>
                <a:cxn ang="0">
                  <a:pos x="67" y="21"/>
                </a:cxn>
                <a:cxn ang="0">
                  <a:pos x="77" y="22"/>
                </a:cxn>
                <a:cxn ang="0">
                  <a:pos x="87" y="23"/>
                </a:cxn>
                <a:cxn ang="0">
                  <a:pos x="97" y="24"/>
                </a:cxn>
                <a:cxn ang="0">
                  <a:pos x="107" y="24"/>
                </a:cxn>
                <a:cxn ang="0">
                  <a:pos x="117" y="23"/>
                </a:cxn>
              </a:cxnLst>
              <a:rect l="0" t="0" r="r" b="b"/>
              <a:pathLst>
                <a:path w="118" h="25">
                  <a:moveTo>
                    <a:pt x="0" y="0"/>
                  </a:moveTo>
                  <a:lnTo>
                    <a:pt x="9" y="4"/>
                  </a:lnTo>
                  <a:lnTo>
                    <a:pt x="19" y="8"/>
                  </a:lnTo>
                  <a:lnTo>
                    <a:pt x="28" y="12"/>
                  </a:lnTo>
                  <a:lnTo>
                    <a:pt x="38" y="15"/>
                  </a:lnTo>
                  <a:lnTo>
                    <a:pt x="47" y="17"/>
                  </a:lnTo>
                  <a:lnTo>
                    <a:pt x="57" y="19"/>
                  </a:lnTo>
                  <a:lnTo>
                    <a:pt x="67" y="21"/>
                  </a:lnTo>
                  <a:lnTo>
                    <a:pt x="77" y="22"/>
                  </a:lnTo>
                  <a:lnTo>
                    <a:pt x="87" y="23"/>
                  </a:lnTo>
                  <a:lnTo>
                    <a:pt x="97" y="24"/>
                  </a:lnTo>
                  <a:lnTo>
                    <a:pt x="107" y="24"/>
                  </a:lnTo>
                  <a:lnTo>
                    <a:pt x="117" y="23"/>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68" name="Freeform 612"/>
            <p:cNvSpPr>
              <a:spLocks/>
            </p:cNvSpPr>
            <p:nvPr/>
          </p:nvSpPr>
          <p:spPr bwMode="auto">
            <a:xfrm>
              <a:off x="3486" y="2712"/>
              <a:ext cx="29" cy="27"/>
            </a:xfrm>
            <a:custGeom>
              <a:avLst/>
              <a:gdLst/>
              <a:ahLst/>
              <a:cxnLst>
                <a:cxn ang="0">
                  <a:pos x="0" y="0"/>
                </a:cxn>
                <a:cxn ang="0">
                  <a:pos x="5" y="6"/>
                </a:cxn>
                <a:cxn ang="0">
                  <a:pos x="10" y="11"/>
                </a:cxn>
                <a:cxn ang="0">
                  <a:pos x="16" y="17"/>
                </a:cxn>
                <a:cxn ang="0">
                  <a:pos x="22" y="22"/>
                </a:cxn>
                <a:cxn ang="0">
                  <a:pos x="28" y="26"/>
                </a:cxn>
              </a:cxnLst>
              <a:rect l="0" t="0" r="r" b="b"/>
              <a:pathLst>
                <a:path w="29" h="27">
                  <a:moveTo>
                    <a:pt x="0" y="0"/>
                  </a:moveTo>
                  <a:lnTo>
                    <a:pt x="5" y="6"/>
                  </a:lnTo>
                  <a:lnTo>
                    <a:pt x="10" y="11"/>
                  </a:lnTo>
                  <a:lnTo>
                    <a:pt x="16" y="17"/>
                  </a:lnTo>
                  <a:lnTo>
                    <a:pt x="22" y="22"/>
                  </a:lnTo>
                  <a:lnTo>
                    <a:pt x="28" y="26"/>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69" name="Freeform 613"/>
            <p:cNvSpPr>
              <a:spLocks/>
            </p:cNvSpPr>
            <p:nvPr/>
          </p:nvSpPr>
          <p:spPr bwMode="auto">
            <a:xfrm>
              <a:off x="3484" y="2671"/>
              <a:ext cx="27" cy="42"/>
            </a:xfrm>
            <a:custGeom>
              <a:avLst/>
              <a:gdLst/>
              <a:ahLst/>
              <a:cxnLst>
                <a:cxn ang="0">
                  <a:pos x="26" y="0"/>
                </a:cxn>
                <a:cxn ang="0">
                  <a:pos x="22" y="1"/>
                </a:cxn>
                <a:cxn ang="0">
                  <a:pos x="19" y="2"/>
                </a:cxn>
                <a:cxn ang="0">
                  <a:pos x="15" y="4"/>
                </a:cxn>
                <a:cxn ang="0">
                  <a:pos x="12" y="5"/>
                </a:cxn>
                <a:cxn ang="0">
                  <a:pos x="9" y="8"/>
                </a:cxn>
                <a:cxn ang="0">
                  <a:pos x="7" y="10"/>
                </a:cxn>
                <a:cxn ang="0">
                  <a:pos x="5" y="13"/>
                </a:cxn>
                <a:cxn ang="0">
                  <a:pos x="3" y="16"/>
                </a:cxn>
                <a:cxn ang="0">
                  <a:pos x="1" y="20"/>
                </a:cxn>
                <a:cxn ang="0">
                  <a:pos x="0" y="23"/>
                </a:cxn>
                <a:cxn ang="0">
                  <a:pos x="0" y="27"/>
                </a:cxn>
                <a:cxn ang="0">
                  <a:pos x="0" y="30"/>
                </a:cxn>
                <a:cxn ang="0">
                  <a:pos x="0" y="34"/>
                </a:cxn>
                <a:cxn ang="0">
                  <a:pos x="1" y="37"/>
                </a:cxn>
                <a:cxn ang="0">
                  <a:pos x="2" y="41"/>
                </a:cxn>
              </a:cxnLst>
              <a:rect l="0" t="0" r="r" b="b"/>
              <a:pathLst>
                <a:path w="27" h="42">
                  <a:moveTo>
                    <a:pt x="26" y="0"/>
                  </a:moveTo>
                  <a:lnTo>
                    <a:pt x="22" y="1"/>
                  </a:lnTo>
                  <a:lnTo>
                    <a:pt x="19" y="2"/>
                  </a:lnTo>
                  <a:lnTo>
                    <a:pt x="15" y="4"/>
                  </a:lnTo>
                  <a:lnTo>
                    <a:pt x="12" y="5"/>
                  </a:lnTo>
                  <a:lnTo>
                    <a:pt x="9" y="8"/>
                  </a:lnTo>
                  <a:lnTo>
                    <a:pt x="7" y="10"/>
                  </a:lnTo>
                  <a:lnTo>
                    <a:pt x="5" y="13"/>
                  </a:lnTo>
                  <a:lnTo>
                    <a:pt x="3" y="16"/>
                  </a:lnTo>
                  <a:lnTo>
                    <a:pt x="1" y="20"/>
                  </a:lnTo>
                  <a:lnTo>
                    <a:pt x="0" y="23"/>
                  </a:lnTo>
                  <a:lnTo>
                    <a:pt x="0" y="27"/>
                  </a:lnTo>
                  <a:lnTo>
                    <a:pt x="0" y="30"/>
                  </a:lnTo>
                  <a:lnTo>
                    <a:pt x="0" y="34"/>
                  </a:lnTo>
                  <a:lnTo>
                    <a:pt x="1" y="37"/>
                  </a:lnTo>
                  <a:lnTo>
                    <a:pt x="2" y="41"/>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70" name="Freeform 614"/>
            <p:cNvSpPr>
              <a:spLocks/>
            </p:cNvSpPr>
            <p:nvPr/>
          </p:nvSpPr>
          <p:spPr bwMode="auto">
            <a:xfrm>
              <a:off x="3502" y="2756"/>
              <a:ext cx="9" cy="3"/>
            </a:xfrm>
            <a:custGeom>
              <a:avLst/>
              <a:gdLst/>
              <a:ahLst/>
              <a:cxnLst>
                <a:cxn ang="0">
                  <a:pos x="8" y="0"/>
                </a:cxn>
                <a:cxn ang="0">
                  <a:pos x="4" y="1"/>
                </a:cxn>
                <a:cxn ang="0">
                  <a:pos x="0" y="2"/>
                </a:cxn>
              </a:cxnLst>
              <a:rect l="0" t="0" r="r" b="b"/>
              <a:pathLst>
                <a:path w="9" h="3">
                  <a:moveTo>
                    <a:pt x="8" y="0"/>
                  </a:moveTo>
                  <a:lnTo>
                    <a:pt x="4" y="1"/>
                  </a:lnTo>
                  <a:lnTo>
                    <a:pt x="0" y="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71" name="Freeform 615"/>
            <p:cNvSpPr>
              <a:spLocks/>
            </p:cNvSpPr>
            <p:nvPr/>
          </p:nvSpPr>
          <p:spPr bwMode="auto">
            <a:xfrm>
              <a:off x="3510" y="2750"/>
              <a:ext cx="38" cy="7"/>
            </a:xfrm>
            <a:custGeom>
              <a:avLst/>
              <a:gdLst/>
              <a:ahLst/>
              <a:cxnLst>
                <a:cxn ang="0">
                  <a:pos x="37" y="0"/>
                </a:cxn>
                <a:cxn ang="0">
                  <a:pos x="25" y="2"/>
                </a:cxn>
                <a:cxn ang="0">
                  <a:pos x="12" y="3"/>
                </a:cxn>
                <a:cxn ang="0">
                  <a:pos x="0" y="6"/>
                </a:cxn>
              </a:cxnLst>
              <a:rect l="0" t="0" r="r" b="b"/>
              <a:pathLst>
                <a:path w="38" h="7">
                  <a:moveTo>
                    <a:pt x="37" y="0"/>
                  </a:moveTo>
                  <a:lnTo>
                    <a:pt x="25" y="2"/>
                  </a:lnTo>
                  <a:lnTo>
                    <a:pt x="12" y="3"/>
                  </a:lnTo>
                  <a:lnTo>
                    <a:pt x="0" y="6"/>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72" name="Freeform 616"/>
            <p:cNvSpPr>
              <a:spLocks/>
            </p:cNvSpPr>
            <p:nvPr/>
          </p:nvSpPr>
          <p:spPr bwMode="auto">
            <a:xfrm>
              <a:off x="3547" y="2748"/>
              <a:ext cx="54" cy="3"/>
            </a:xfrm>
            <a:custGeom>
              <a:avLst/>
              <a:gdLst/>
              <a:ahLst/>
              <a:cxnLst>
                <a:cxn ang="0">
                  <a:pos x="53" y="0"/>
                </a:cxn>
                <a:cxn ang="0">
                  <a:pos x="36" y="0"/>
                </a:cxn>
                <a:cxn ang="0">
                  <a:pos x="18" y="1"/>
                </a:cxn>
                <a:cxn ang="0">
                  <a:pos x="0" y="2"/>
                </a:cxn>
              </a:cxnLst>
              <a:rect l="0" t="0" r="r" b="b"/>
              <a:pathLst>
                <a:path w="54" h="3">
                  <a:moveTo>
                    <a:pt x="53" y="0"/>
                  </a:moveTo>
                  <a:lnTo>
                    <a:pt x="36" y="0"/>
                  </a:lnTo>
                  <a:lnTo>
                    <a:pt x="18" y="1"/>
                  </a:lnTo>
                  <a:lnTo>
                    <a:pt x="0" y="2"/>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73" name="Freeform 617"/>
            <p:cNvSpPr>
              <a:spLocks/>
            </p:cNvSpPr>
            <p:nvPr/>
          </p:nvSpPr>
          <p:spPr bwMode="auto">
            <a:xfrm>
              <a:off x="3600" y="2748"/>
              <a:ext cx="54" cy="3"/>
            </a:xfrm>
            <a:custGeom>
              <a:avLst/>
              <a:gdLst/>
              <a:ahLst/>
              <a:cxnLst>
                <a:cxn ang="0">
                  <a:pos x="53" y="2"/>
                </a:cxn>
                <a:cxn ang="0">
                  <a:pos x="35" y="1"/>
                </a:cxn>
                <a:cxn ang="0">
                  <a:pos x="18" y="0"/>
                </a:cxn>
                <a:cxn ang="0">
                  <a:pos x="0" y="0"/>
                </a:cxn>
              </a:cxnLst>
              <a:rect l="0" t="0" r="r" b="b"/>
              <a:pathLst>
                <a:path w="54" h="3">
                  <a:moveTo>
                    <a:pt x="53" y="2"/>
                  </a:moveTo>
                  <a:lnTo>
                    <a:pt x="35" y="1"/>
                  </a:lnTo>
                  <a:lnTo>
                    <a:pt x="18" y="0"/>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74" name="Freeform 618"/>
            <p:cNvSpPr>
              <a:spLocks/>
            </p:cNvSpPr>
            <p:nvPr/>
          </p:nvSpPr>
          <p:spPr bwMode="auto">
            <a:xfrm>
              <a:off x="3653" y="2750"/>
              <a:ext cx="38" cy="7"/>
            </a:xfrm>
            <a:custGeom>
              <a:avLst/>
              <a:gdLst/>
              <a:ahLst/>
              <a:cxnLst>
                <a:cxn ang="0">
                  <a:pos x="37" y="6"/>
                </a:cxn>
                <a:cxn ang="0">
                  <a:pos x="25" y="3"/>
                </a:cxn>
                <a:cxn ang="0">
                  <a:pos x="12" y="2"/>
                </a:cxn>
                <a:cxn ang="0">
                  <a:pos x="0" y="0"/>
                </a:cxn>
              </a:cxnLst>
              <a:rect l="0" t="0" r="r" b="b"/>
              <a:pathLst>
                <a:path w="38" h="7">
                  <a:moveTo>
                    <a:pt x="37" y="6"/>
                  </a:moveTo>
                  <a:lnTo>
                    <a:pt x="25" y="3"/>
                  </a:lnTo>
                  <a:lnTo>
                    <a:pt x="12" y="2"/>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75" name="Freeform 619"/>
            <p:cNvSpPr>
              <a:spLocks/>
            </p:cNvSpPr>
            <p:nvPr/>
          </p:nvSpPr>
          <p:spPr bwMode="auto">
            <a:xfrm>
              <a:off x="3690" y="2756"/>
              <a:ext cx="34" cy="13"/>
            </a:xfrm>
            <a:custGeom>
              <a:avLst/>
              <a:gdLst/>
              <a:ahLst/>
              <a:cxnLst>
                <a:cxn ang="0">
                  <a:pos x="33" y="12"/>
                </a:cxn>
                <a:cxn ang="0">
                  <a:pos x="27" y="9"/>
                </a:cxn>
                <a:cxn ang="0">
                  <a:pos x="20" y="6"/>
                </a:cxn>
                <a:cxn ang="0">
                  <a:pos x="14" y="4"/>
                </a:cxn>
                <a:cxn ang="0">
                  <a:pos x="7" y="2"/>
                </a:cxn>
                <a:cxn ang="0">
                  <a:pos x="0" y="0"/>
                </a:cxn>
              </a:cxnLst>
              <a:rect l="0" t="0" r="r" b="b"/>
              <a:pathLst>
                <a:path w="34" h="13">
                  <a:moveTo>
                    <a:pt x="33" y="12"/>
                  </a:moveTo>
                  <a:lnTo>
                    <a:pt x="27" y="9"/>
                  </a:lnTo>
                  <a:lnTo>
                    <a:pt x="20" y="6"/>
                  </a:lnTo>
                  <a:lnTo>
                    <a:pt x="14" y="4"/>
                  </a:lnTo>
                  <a:lnTo>
                    <a:pt x="7" y="2"/>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76" name="Freeform 620"/>
            <p:cNvSpPr>
              <a:spLocks/>
            </p:cNvSpPr>
            <p:nvPr/>
          </p:nvSpPr>
          <p:spPr bwMode="auto">
            <a:xfrm>
              <a:off x="3723" y="2768"/>
              <a:ext cx="6" cy="9"/>
            </a:xfrm>
            <a:custGeom>
              <a:avLst/>
              <a:gdLst/>
              <a:ahLst/>
              <a:cxnLst>
                <a:cxn ang="0">
                  <a:pos x="5" y="8"/>
                </a:cxn>
                <a:cxn ang="0">
                  <a:pos x="5" y="6"/>
                </a:cxn>
                <a:cxn ang="0">
                  <a:pos x="4" y="4"/>
                </a:cxn>
                <a:cxn ang="0">
                  <a:pos x="3" y="3"/>
                </a:cxn>
                <a:cxn ang="0">
                  <a:pos x="2" y="1"/>
                </a:cxn>
                <a:cxn ang="0">
                  <a:pos x="0" y="0"/>
                </a:cxn>
              </a:cxnLst>
              <a:rect l="0" t="0" r="r" b="b"/>
              <a:pathLst>
                <a:path w="6" h="9">
                  <a:moveTo>
                    <a:pt x="5" y="8"/>
                  </a:moveTo>
                  <a:lnTo>
                    <a:pt x="5" y="6"/>
                  </a:lnTo>
                  <a:lnTo>
                    <a:pt x="4" y="4"/>
                  </a:lnTo>
                  <a:lnTo>
                    <a:pt x="3" y="3"/>
                  </a:lnTo>
                  <a:lnTo>
                    <a:pt x="2" y="1"/>
                  </a:lnTo>
                  <a:lnTo>
                    <a:pt x="0"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77" name="Freeform 621"/>
            <p:cNvSpPr>
              <a:spLocks/>
            </p:cNvSpPr>
            <p:nvPr/>
          </p:nvSpPr>
          <p:spPr bwMode="auto">
            <a:xfrm>
              <a:off x="3723" y="2776"/>
              <a:ext cx="6" cy="9"/>
            </a:xfrm>
            <a:custGeom>
              <a:avLst/>
              <a:gdLst/>
              <a:ahLst/>
              <a:cxnLst>
                <a:cxn ang="0">
                  <a:pos x="0" y="8"/>
                </a:cxn>
                <a:cxn ang="0">
                  <a:pos x="2" y="7"/>
                </a:cxn>
                <a:cxn ang="0">
                  <a:pos x="3" y="6"/>
                </a:cxn>
                <a:cxn ang="0">
                  <a:pos x="4" y="4"/>
                </a:cxn>
                <a:cxn ang="0">
                  <a:pos x="5" y="2"/>
                </a:cxn>
                <a:cxn ang="0">
                  <a:pos x="5" y="0"/>
                </a:cxn>
              </a:cxnLst>
              <a:rect l="0" t="0" r="r" b="b"/>
              <a:pathLst>
                <a:path w="6" h="9">
                  <a:moveTo>
                    <a:pt x="0" y="8"/>
                  </a:moveTo>
                  <a:lnTo>
                    <a:pt x="2" y="7"/>
                  </a:lnTo>
                  <a:lnTo>
                    <a:pt x="3" y="6"/>
                  </a:lnTo>
                  <a:lnTo>
                    <a:pt x="4" y="4"/>
                  </a:lnTo>
                  <a:lnTo>
                    <a:pt x="5" y="2"/>
                  </a:lnTo>
                  <a:lnTo>
                    <a:pt x="5"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78" name="Freeform 622"/>
            <p:cNvSpPr>
              <a:spLocks/>
            </p:cNvSpPr>
            <p:nvPr/>
          </p:nvSpPr>
          <p:spPr bwMode="auto">
            <a:xfrm>
              <a:off x="3690" y="2784"/>
              <a:ext cx="34" cy="13"/>
            </a:xfrm>
            <a:custGeom>
              <a:avLst/>
              <a:gdLst/>
              <a:ahLst/>
              <a:cxnLst>
                <a:cxn ang="0">
                  <a:pos x="0" y="12"/>
                </a:cxn>
                <a:cxn ang="0">
                  <a:pos x="7" y="10"/>
                </a:cxn>
                <a:cxn ang="0">
                  <a:pos x="14" y="8"/>
                </a:cxn>
                <a:cxn ang="0">
                  <a:pos x="20" y="6"/>
                </a:cxn>
                <a:cxn ang="0">
                  <a:pos x="27" y="3"/>
                </a:cxn>
                <a:cxn ang="0">
                  <a:pos x="33" y="0"/>
                </a:cxn>
              </a:cxnLst>
              <a:rect l="0" t="0" r="r" b="b"/>
              <a:pathLst>
                <a:path w="34" h="13">
                  <a:moveTo>
                    <a:pt x="0" y="12"/>
                  </a:moveTo>
                  <a:lnTo>
                    <a:pt x="7" y="10"/>
                  </a:lnTo>
                  <a:lnTo>
                    <a:pt x="14" y="8"/>
                  </a:lnTo>
                  <a:lnTo>
                    <a:pt x="20" y="6"/>
                  </a:lnTo>
                  <a:lnTo>
                    <a:pt x="27" y="3"/>
                  </a:lnTo>
                  <a:lnTo>
                    <a:pt x="33"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79" name="Freeform 623"/>
            <p:cNvSpPr>
              <a:spLocks/>
            </p:cNvSpPr>
            <p:nvPr/>
          </p:nvSpPr>
          <p:spPr bwMode="auto">
            <a:xfrm>
              <a:off x="3653" y="2796"/>
              <a:ext cx="38" cy="7"/>
            </a:xfrm>
            <a:custGeom>
              <a:avLst/>
              <a:gdLst/>
              <a:ahLst/>
              <a:cxnLst>
                <a:cxn ang="0">
                  <a:pos x="0" y="6"/>
                </a:cxn>
                <a:cxn ang="0">
                  <a:pos x="12" y="4"/>
                </a:cxn>
                <a:cxn ang="0">
                  <a:pos x="25" y="2"/>
                </a:cxn>
                <a:cxn ang="0">
                  <a:pos x="37" y="0"/>
                </a:cxn>
              </a:cxnLst>
              <a:rect l="0" t="0" r="r" b="b"/>
              <a:pathLst>
                <a:path w="38" h="7">
                  <a:moveTo>
                    <a:pt x="0" y="6"/>
                  </a:moveTo>
                  <a:lnTo>
                    <a:pt x="12" y="4"/>
                  </a:lnTo>
                  <a:lnTo>
                    <a:pt x="25" y="2"/>
                  </a:lnTo>
                  <a:lnTo>
                    <a:pt x="37"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80" name="Freeform 624"/>
            <p:cNvSpPr>
              <a:spLocks/>
            </p:cNvSpPr>
            <p:nvPr/>
          </p:nvSpPr>
          <p:spPr bwMode="auto">
            <a:xfrm>
              <a:off x="3631" y="2802"/>
              <a:ext cx="23" cy="3"/>
            </a:xfrm>
            <a:custGeom>
              <a:avLst/>
              <a:gdLst/>
              <a:ahLst/>
              <a:cxnLst>
                <a:cxn ang="0">
                  <a:pos x="0" y="2"/>
                </a:cxn>
                <a:cxn ang="0">
                  <a:pos x="11" y="1"/>
                </a:cxn>
                <a:cxn ang="0">
                  <a:pos x="22" y="0"/>
                </a:cxn>
              </a:cxnLst>
              <a:rect l="0" t="0" r="r" b="b"/>
              <a:pathLst>
                <a:path w="23" h="3">
                  <a:moveTo>
                    <a:pt x="0" y="2"/>
                  </a:moveTo>
                  <a:lnTo>
                    <a:pt x="11" y="1"/>
                  </a:lnTo>
                  <a:lnTo>
                    <a:pt x="22" y="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81" name="Freeform 625"/>
            <p:cNvSpPr>
              <a:spLocks/>
            </p:cNvSpPr>
            <p:nvPr/>
          </p:nvSpPr>
          <p:spPr bwMode="auto">
            <a:xfrm>
              <a:off x="3514" y="2781"/>
              <a:ext cx="118" cy="24"/>
            </a:xfrm>
            <a:custGeom>
              <a:avLst/>
              <a:gdLst/>
              <a:ahLst/>
              <a:cxnLst>
                <a:cxn ang="0">
                  <a:pos x="0" y="0"/>
                </a:cxn>
                <a:cxn ang="0">
                  <a:pos x="9" y="4"/>
                </a:cxn>
                <a:cxn ang="0">
                  <a:pos x="19" y="8"/>
                </a:cxn>
                <a:cxn ang="0">
                  <a:pos x="28" y="11"/>
                </a:cxn>
                <a:cxn ang="0">
                  <a:pos x="38" y="14"/>
                </a:cxn>
                <a:cxn ang="0">
                  <a:pos x="47" y="17"/>
                </a:cxn>
                <a:cxn ang="0">
                  <a:pos x="57" y="19"/>
                </a:cxn>
                <a:cxn ang="0">
                  <a:pos x="67" y="21"/>
                </a:cxn>
                <a:cxn ang="0">
                  <a:pos x="77" y="22"/>
                </a:cxn>
                <a:cxn ang="0">
                  <a:pos x="87" y="23"/>
                </a:cxn>
                <a:cxn ang="0">
                  <a:pos x="97" y="23"/>
                </a:cxn>
                <a:cxn ang="0">
                  <a:pos x="107" y="23"/>
                </a:cxn>
                <a:cxn ang="0">
                  <a:pos x="117" y="23"/>
                </a:cxn>
              </a:cxnLst>
              <a:rect l="0" t="0" r="r" b="b"/>
              <a:pathLst>
                <a:path w="118" h="24">
                  <a:moveTo>
                    <a:pt x="0" y="0"/>
                  </a:moveTo>
                  <a:lnTo>
                    <a:pt x="9" y="4"/>
                  </a:lnTo>
                  <a:lnTo>
                    <a:pt x="19" y="8"/>
                  </a:lnTo>
                  <a:lnTo>
                    <a:pt x="28" y="11"/>
                  </a:lnTo>
                  <a:lnTo>
                    <a:pt x="38" y="14"/>
                  </a:lnTo>
                  <a:lnTo>
                    <a:pt x="47" y="17"/>
                  </a:lnTo>
                  <a:lnTo>
                    <a:pt x="57" y="19"/>
                  </a:lnTo>
                  <a:lnTo>
                    <a:pt x="67" y="21"/>
                  </a:lnTo>
                  <a:lnTo>
                    <a:pt x="77" y="22"/>
                  </a:lnTo>
                  <a:lnTo>
                    <a:pt x="87" y="23"/>
                  </a:lnTo>
                  <a:lnTo>
                    <a:pt x="97" y="23"/>
                  </a:lnTo>
                  <a:lnTo>
                    <a:pt x="107" y="23"/>
                  </a:lnTo>
                  <a:lnTo>
                    <a:pt x="117" y="23"/>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82" name="Freeform 626"/>
            <p:cNvSpPr>
              <a:spLocks/>
            </p:cNvSpPr>
            <p:nvPr/>
          </p:nvSpPr>
          <p:spPr bwMode="auto">
            <a:xfrm>
              <a:off x="3486" y="2754"/>
              <a:ext cx="29" cy="28"/>
            </a:xfrm>
            <a:custGeom>
              <a:avLst/>
              <a:gdLst/>
              <a:ahLst/>
              <a:cxnLst>
                <a:cxn ang="0">
                  <a:pos x="0" y="0"/>
                </a:cxn>
                <a:cxn ang="0">
                  <a:pos x="5" y="6"/>
                </a:cxn>
                <a:cxn ang="0">
                  <a:pos x="10" y="12"/>
                </a:cxn>
                <a:cxn ang="0">
                  <a:pos x="16" y="17"/>
                </a:cxn>
                <a:cxn ang="0">
                  <a:pos x="22" y="22"/>
                </a:cxn>
                <a:cxn ang="0">
                  <a:pos x="28" y="27"/>
                </a:cxn>
              </a:cxnLst>
              <a:rect l="0" t="0" r="r" b="b"/>
              <a:pathLst>
                <a:path w="29" h="28">
                  <a:moveTo>
                    <a:pt x="0" y="0"/>
                  </a:moveTo>
                  <a:lnTo>
                    <a:pt x="5" y="6"/>
                  </a:lnTo>
                  <a:lnTo>
                    <a:pt x="10" y="12"/>
                  </a:lnTo>
                  <a:lnTo>
                    <a:pt x="16" y="17"/>
                  </a:lnTo>
                  <a:lnTo>
                    <a:pt x="22" y="22"/>
                  </a:lnTo>
                  <a:lnTo>
                    <a:pt x="28" y="27"/>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83" name="Freeform 627"/>
            <p:cNvSpPr>
              <a:spLocks/>
            </p:cNvSpPr>
            <p:nvPr/>
          </p:nvSpPr>
          <p:spPr bwMode="auto">
            <a:xfrm>
              <a:off x="3484" y="2714"/>
              <a:ext cx="27" cy="41"/>
            </a:xfrm>
            <a:custGeom>
              <a:avLst/>
              <a:gdLst/>
              <a:ahLst/>
              <a:cxnLst>
                <a:cxn ang="0">
                  <a:pos x="26" y="0"/>
                </a:cxn>
                <a:cxn ang="0">
                  <a:pos x="22" y="0"/>
                </a:cxn>
                <a:cxn ang="0">
                  <a:pos x="19" y="1"/>
                </a:cxn>
                <a:cxn ang="0">
                  <a:pos x="15" y="3"/>
                </a:cxn>
                <a:cxn ang="0">
                  <a:pos x="12" y="5"/>
                </a:cxn>
                <a:cxn ang="0">
                  <a:pos x="9" y="7"/>
                </a:cxn>
                <a:cxn ang="0">
                  <a:pos x="7" y="10"/>
                </a:cxn>
                <a:cxn ang="0">
                  <a:pos x="5" y="12"/>
                </a:cxn>
                <a:cxn ang="0">
                  <a:pos x="3" y="16"/>
                </a:cxn>
                <a:cxn ang="0">
                  <a:pos x="1" y="19"/>
                </a:cxn>
                <a:cxn ang="0">
                  <a:pos x="0" y="22"/>
                </a:cxn>
                <a:cxn ang="0">
                  <a:pos x="0" y="26"/>
                </a:cxn>
                <a:cxn ang="0">
                  <a:pos x="0" y="30"/>
                </a:cxn>
                <a:cxn ang="0">
                  <a:pos x="0" y="33"/>
                </a:cxn>
                <a:cxn ang="0">
                  <a:pos x="1" y="37"/>
                </a:cxn>
                <a:cxn ang="0">
                  <a:pos x="2" y="40"/>
                </a:cxn>
              </a:cxnLst>
              <a:rect l="0" t="0" r="r" b="b"/>
              <a:pathLst>
                <a:path w="27" h="41">
                  <a:moveTo>
                    <a:pt x="26" y="0"/>
                  </a:moveTo>
                  <a:lnTo>
                    <a:pt x="22" y="0"/>
                  </a:lnTo>
                  <a:lnTo>
                    <a:pt x="19" y="1"/>
                  </a:lnTo>
                  <a:lnTo>
                    <a:pt x="15" y="3"/>
                  </a:lnTo>
                  <a:lnTo>
                    <a:pt x="12" y="5"/>
                  </a:lnTo>
                  <a:lnTo>
                    <a:pt x="9" y="7"/>
                  </a:lnTo>
                  <a:lnTo>
                    <a:pt x="7" y="10"/>
                  </a:lnTo>
                  <a:lnTo>
                    <a:pt x="5" y="12"/>
                  </a:lnTo>
                  <a:lnTo>
                    <a:pt x="3" y="16"/>
                  </a:lnTo>
                  <a:lnTo>
                    <a:pt x="1" y="19"/>
                  </a:lnTo>
                  <a:lnTo>
                    <a:pt x="0" y="22"/>
                  </a:lnTo>
                  <a:lnTo>
                    <a:pt x="0" y="26"/>
                  </a:lnTo>
                  <a:lnTo>
                    <a:pt x="0" y="30"/>
                  </a:lnTo>
                  <a:lnTo>
                    <a:pt x="0" y="33"/>
                  </a:lnTo>
                  <a:lnTo>
                    <a:pt x="1" y="37"/>
                  </a:lnTo>
                  <a:lnTo>
                    <a:pt x="2" y="40"/>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84" name="Freeform 628"/>
            <p:cNvSpPr>
              <a:spLocks/>
            </p:cNvSpPr>
            <p:nvPr/>
          </p:nvSpPr>
          <p:spPr bwMode="auto">
            <a:xfrm>
              <a:off x="3486" y="2797"/>
              <a:ext cx="29" cy="27"/>
            </a:xfrm>
            <a:custGeom>
              <a:avLst/>
              <a:gdLst/>
              <a:ahLst/>
              <a:cxnLst>
                <a:cxn ang="0">
                  <a:pos x="0" y="0"/>
                </a:cxn>
                <a:cxn ang="0">
                  <a:pos x="5" y="5"/>
                </a:cxn>
                <a:cxn ang="0">
                  <a:pos x="10" y="11"/>
                </a:cxn>
                <a:cxn ang="0">
                  <a:pos x="16" y="16"/>
                </a:cxn>
                <a:cxn ang="0">
                  <a:pos x="22" y="21"/>
                </a:cxn>
                <a:cxn ang="0">
                  <a:pos x="28" y="26"/>
                </a:cxn>
              </a:cxnLst>
              <a:rect l="0" t="0" r="r" b="b"/>
              <a:pathLst>
                <a:path w="29" h="27">
                  <a:moveTo>
                    <a:pt x="0" y="0"/>
                  </a:moveTo>
                  <a:lnTo>
                    <a:pt x="5" y="5"/>
                  </a:lnTo>
                  <a:lnTo>
                    <a:pt x="10" y="11"/>
                  </a:lnTo>
                  <a:lnTo>
                    <a:pt x="16" y="16"/>
                  </a:lnTo>
                  <a:lnTo>
                    <a:pt x="22" y="21"/>
                  </a:lnTo>
                  <a:lnTo>
                    <a:pt x="28" y="26"/>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85" name="Freeform 629"/>
            <p:cNvSpPr>
              <a:spLocks/>
            </p:cNvSpPr>
            <p:nvPr/>
          </p:nvSpPr>
          <p:spPr bwMode="auto">
            <a:xfrm>
              <a:off x="3484" y="2756"/>
              <a:ext cx="27" cy="42"/>
            </a:xfrm>
            <a:custGeom>
              <a:avLst/>
              <a:gdLst/>
              <a:ahLst/>
              <a:cxnLst>
                <a:cxn ang="0">
                  <a:pos x="26" y="0"/>
                </a:cxn>
                <a:cxn ang="0">
                  <a:pos x="22" y="1"/>
                </a:cxn>
                <a:cxn ang="0">
                  <a:pos x="19" y="2"/>
                </a:cxn>
                <a:cxn ang="0">
                  <a:pos x="15" y="3"/>
                </a:cxn>
                <a:cxn ang="0">
                  <a:pos x="12" y="5"/>
                </a:cxn>
                <a:cxn ang="0">
                  <a:pos x="9" y="7"/>
                </a:cxn>
                <a:cxn ang="0">
                  <a:pos x="7" y="10"/>
                </a:cxn>
                <a:cxn ang="0">
                  <a:pos x="5" y="13"/>
                </a:cxn>
                <a:cxn ang="0">
                  <a:pos x="3" y="16"/>
                </a:cxn>
                <a:cxn ang="0">
                  <a:pos x="1" y="19"/>
                </a:cxn>
                <a:cxn ang="0">
                  <a:pos x="0" y="23"/>
                </a:cxn>
                <a:cxn ang="0">
                  <a:pos x="0" y="26"/>
                </a:cxn>
                <a:cxn ang="0">
                  <a:pos x="0" y="30"/>
                </a:cxn>
                <a:cxn ang="0">
                  <a:pos x="0" y="33"/>
                </a:cxn>
                <a:cxn ang="0">
                  <a:pos x="1" y="37"/>
                </a:cxn>
                <a:cxn ang="0">
                  <a:pos x="2" y="41"/>
                </a:cxn>
              </a:cxnLst>
              <a:rect l="0" t="0" r="r" b="b"/>
              <a:pathLst>
                <a:path w="27" h="42">
                  <a:moveTo>
                    <a:pt x="26" y="0"/>
                  </a:moveTo>
                  <a:lnTo>
                    <a:pt x="22" y="1"/>
                  </a:lnTo>
                  <a:lnTo>
                    <a:pt x="19" y="2"/>
                  </a:lnTo>
                  <a:lnTo>
                    <a:pt x="15" y="3"/>
                  </a:lnTo>
                  <a:lnTo>
                    <a:pt x="12" y="5"/>
                  </a:lnTo>
                  <a:lnTo>
                    <a:pt x="9" y="7"/>
                  </a:lnTo>
                  <a:lnTo>
                    <a:pt x="7" y="10"/>
                  </a:lnTo>
                  <a:lnTo>
                    <a:pt x="5" y="13"/>
                  </a:lnTo>
                  <a:lnTo>
                    <a:pt x="3" y="16"/>
                  </a:lnTo>
                  <a:lnTo>
                    <a:pt x="1" y="19"/>
                  </a:lnTo>
                  <a:lnTo>
                    <a:pt x="0" y="23"/>
                  </a:lnTo>
                  <a:lnTo>
                    <a:pt x="0" y="26"/>
                  </a:lnTo>
                  <a:lnTo>
                    <a:pt x="0" y="30"/>
                  </a:lnTo>
                  <a:lnTo>
                    <a:pt x="0" y="33"/>
                  </a:lnTo>
                  <a:lnTo>
                    <a:pt x="1" y="37"/>
                  </a:lnTo>
                  <a:lnTo>
                    <a:pt x="2" y="41"/>
                  </a:lnTo>
                </a:path>
              </a:pathLst>
            </a:custGeom>
            <a:noFill/>
            <a:ln w="12700" cap="rnd" cmpd="sng">
              <a:solidFill>
                <a:srgbClr val="F57A7A"/>
              </a:solidFill>
              <a:prstDash val="solid"/>
              <a:round/>
              <a:headEnd type="none" w="med" len="med"/>
              <a:tailEnd type="none" w="med" len="med"/>
            </a:ln>
            <a:effectLst/>
          </p:spPr>
          <p:txBody>
            <a:bodyPr/>
            <a:lstStyle/>
            <a:p>
              <a:endParaRPr lang="en-US"/>
            </a:p>
          </p:txBody>
        </p:sp>
        <p:sp>
          <p:nvSpPr>
            <p:cNvPr id="1044086" name="Freeform 630"/>
            <p:cNvSpPr>
              <a:spLocks/>
            </p:cNvSpPr>
            <p:nvPr/>
          </p:nvSpPr>
          <p:spPr bwMode="auto">
            <a:xfrm>
              <a:off x="2370" y="2123"/>
              <a:ext cx="72" cy="154"/>
            </a:xfrm>
            <a:custGeom>
              <a:avLst/>
              <a:gdLst/>
              <a:ahLst/>
              <a:cxnLst>
                <a:cxn ang="0">
                  <a:pos x="0" y="153"/>
                </a:cxn>
                <a:cxn ang="0">
                  <a:pos x="7" y="152"/>
                </a:cxn>
                <a:cxn ang="0">
                  <a:pos x="13" y="149"/>
                </a:cxn>
                <a:cxn ang="0">
                  <a:pos x="19" y="146"/>
                </a:cxn>
                <a:cxn ang="0">
                  <a:pos x="24" y="143"/>
                </a:cxn>
                <a:cxn ang="0">
                  <a:pos x="30" y="139"/>
                </a:cxn>
                <a:cxn ang="0">
                  <a:pos x="35" y="135"/>
                </a:cxn>
                <a:cxn ang="0">
                  <a:pos x="40" y="131"/>
                </a:cxn>
                <a:cxn ang="0">
                  <a:pos x="44" y="126"/>
                </a:cxn>
                <a:cxn ang="0">
                  <a:pos x="49" y="121"/>
                </a:cxn>
                <a:cxn ang="0">
                  <a:pos x="53" y="116"/>
                </a:cxn>
                <a:cxn ang="0">
                  <a:pos x="56" y="111"/>
                </a:cxn>
                <a:cxn ang="0">
                  <a:pos x="60" y="105"/>
                </a:cxn>
                <a:cxn ang="0">
                  <a:pos x="62" y="99"/>
                </a:cxn>
                <a:cxn ang="0">
                  <a:pos x="65" y="93"/>
                </a:cxn>
                <a:cxn ang="0">
                  <a:pos x="67" y="87"/>
                </a:cxn>
                <a:cxn ang="0">
                  <a:pos x="69" y="81"/>
                </a:cxn>
                <a:cxn ang="0">
                  <a:pos x="70" y="74"/>
                </a:cxn>
                <a:cxn ang="0">
                  <a:pos x="71" y="68"/>
                </a:cxn>
                <a:cxn ang="0">
                  <a:pos x="71" y="61"/>
                </a:cxn>
                <a:cxn ang="0">
                  <a:pos x="71" y="55"/>
                </a:cxn>
                <a:cxn ang="0">
                  <a:pos x="71" y="48"/>
                </a:cxn>
                <a:cxn ang="0">
                  <a:pos x="70" y="42"/>
                </a:cxn>
                <a:cxn ang="0">
                  <a:pos x="68" y="35"/>
                </a:cxn>
                <a:cxn ang="0">
                  <a:pos x="66" y="29"/>
                </a:cxn>
                <a:cxn ang="0">
                  <a:pos x="64" y="23"/>
                </a:cxn>
                <a:cxn ang="0">
                  <a:pos x="62" y="17"/>
                </a:cxn>
                <a:cxn ang="0">
                  <a:pos x="59" y="11"/>
                </a:cxn>
                <a:cxn ang="0">
                  <a:pos x="56" y="5"/>
                </a:cxn>
                <a:cxn ang="0">
                  <a:pos x="52" y="0"/>
                </a:cxn>
              </a:cxnLst>
              <a:rect l="0" t="0" r="r" b="b"/>
              <a:pathLst>
                <a:path w="72" h="154">
                  <a:moveTo>
                    <a:pt x="0" y="153"/>
                  </a:moveTo>
                  <a:lnTo>
                    <a:pt x="7" y="152"/>
                  </a:lnTo>
                  <a:lnTo>
                    <a:pt x="13" y="149"/>
                  </a:lnTo>
                  <a:lnTo>
                    <a:pt x="19" y="146"/>
                  </a:lnTo>
                  <a:lnTo>
                    <a:pt x="24" y="143"/>
                  </a:lnTo>
                  <a:lnTo>
                    <a:pt x="30" y="139"/>
                  </a:lnTo>
                  <a:lnTo>
                    <a:pt x="35" y="135"/>
                  </a:lnTo>
                  <a:lnTo>
                    <a:pt x="40" y="131"/>
                  </a:lnTo>
                  <a:lnTo>
                    <a:pt x="44" y="126"/>
                  </a:lnTo>
                  <a:lnTo>
                    <a:pt x="49" y="121"/>
                  </a:lnTo>
                  <a:lnTo>
                    <a:pt x="53" y="116"/>
                  </a:lnTo>
                  <a:lnTo>
                    <a:pt x="56" y="111"/>
                  </a:lnTo>
                  <a:lnTo>
                    <a:pt x="60" y="105"/>
                  </a:lnTo>
                  <a:lnTo>
                    <a:pt x="62" y="99"/>
                  </a:lnTo>
                  <a:lnTo>
                    <a:pt x="65" y="93"/>
                  </a:lnTo>
                  <a:lnTo>
                    <a:pt x="67" y="87"/>
                  </a:lnTo>
                  <a:lnTo>
                    <a:pt x="69" y="81"/>
                  </a:lnTo>
                  <a:lnTo>
                    <a:pt x="70" y="74"/>
                  </a:lnTo>
                  <a:lnTo>
                    <a:pt x="71" y="68"/>
                  </a:lnTo>
                  <a:lnTo>
                    <a:pt x="71" y="61"/>
                  </a:lnTo>
                  <a:lnTo>
                    <a:pt x="71" y="55"/>
                  </a:lnTo>
                  <a:lnTo>
                    <a:pt x="71" y="48"/>
                  </a:lnTo>
                  <a:lnTo>
                    <a:pt x="70" y="42"/>
                  </a:lnTo>
                  <a:lnTo>
                    <a:pt x="68" y="35"/>
                  </a:lnTo>
                  <a:lnTo>
                    <a:pt x="66" y="29"/>
                  </a:lnTo>
                  <a:lnTo>
                    <a:pt x="64" y="23"/>
                  </a:lnTo>
                  <a:lnTo>
                    <a:pt x="62" y="17"/>
                  </a:lnTo>
                  <a:lnTo>
                    <a:pt x="59" y="11"/>
                  </a:lnTo>
                  <a:lnTo>
                    <a:pt x="56" y="5"/>
                  </a:lnTo>
                  <a:lnTo>
                    <a:pt x="52" y="0"/>
                  </a:lnTo>
                </a:path>
              </a:pathLst>
            </a:custGeom>
            <a:noFill/>
            <a:ln w="12700" cap="rnd" cmpd="sng">
              <a:solidFill>
                <a:srgbClr val="7A3D3D"/>
              </a:solidFill>
              <a:prstDash val="solid"/>
              <a:round/>
              <a:headEnd type="none" w="med" len="med"/>
              <a:tailEnd type="none" w="med" len="med"/>
            </a:ln>
            <a:effectLst/>
          </p:spPr>
          <p:txBody>
            <a:bodyPr/>
            <a:lstStyle/>
            <a:p>
              <a:endParaRPr lang="en-US"/>
            </a:p>
          </p:txBody>
        </p:sp>
        <p:sp>
          <p:nvSpPr>
            <p:cNvPr id="1044087" name="Freeform 631"/>
            <p:cNvSpPr>
              <a:spLocks/>
            </p:cNvSpPr>
            <p:nvPr/>
          </p:nvSpPr>
          <p:spPr bwMode="auto">
            <a:xfrm>
              <a:off x="2349" y="2083"/>
              <a:ext cx="74" cy="41"/>
            </a:xfrm>
            <a:custGeom>
              <a:avLst/>
              <a:gdLst/>
              <a:ahLst/>
              <a:cxnLst>
                <a:cxn ang="0">
                  <a:pos x="73" y="40"/>
                </a:cxn>
                <a:cxn ang="0">
                  <a:pos x="69" y="35"/>
                </a:cxn>
                <a:cxn ang="0">
                  <a:pos x="64" y="30"/>
                </a:cxn>
                <a:cxn ang="0">
                  <a:pos x="59" y="25"/>
                </a:cxn>
                <a:cxn ang="0">
                  <a:pos x="54" y="21"/>
                </a:cxn>
                <a:cxn ang="0">
                  <a:pos x="49" y="17"/>
                </a:cxn>
                <a:cxn ang="0">
                  <a:pos x="43" y="14"/>
                </a:cxn>
                <a:cxn ang="0">
                  <a:pos x="38" y="10"/>
                </a:cxn>
                <a:cxn ang="0">
                  <a:pos x="32" y="8"/>
                </a:cxn>
                <a:cxn ang="0">
                  <a:pos x="25" y="5"/>
                </a:cxn>
                <a:cxn ang="0">
                  <a:pos x="19" y="3"/>
                </a:cxn>
                <a:cxn ang="0">
                  <a:pos x="13" y="2"/>
                </a:cxn>
                <a:cxn ang="0">
                  <a:pos x="6" y="1"/>
                </a:cxn>
                <a:cxn ang="0">
                  <a:pos x="0" y="0"/>
                </a:cxn>
              </a:cxnLst>
              <a:rect l="0" t="0" r="r" b="b"/>
              <a:pathLst>
                <a:path w="74" h="41">
                  <a:moveTo>
                    <a:pt x="73" y="40"/>
                  </a:moveTo>
                  <a:lnTo>
                    <a:pt x="69" y="35"/>
                  </a:lnTo>
                  <a:lnTo>
                    <a:pt x="64" y="30"/>
                  </a:lnTo>
                  <a:lnTo>
                    <a:pt x="59" y="25"/>
                  </a:lnTo>
                  <a:lnTo>
                    <a:pt x="54" y="21"/>
                  </a:lnTo>
                  <a:lnTo>
                    <a:pt x="49" y="17"/>
                  </a:lnTo>
                  <a:lnTo>
                    <a:pt x="43" y="14"/>
                  </a:lnTo>
                  <a:lnTo>
                    <a:pt x="38" y="10"/>
                  </a:lnTo>
                  <a:lnTo>
                    <a:pt x="32" y="8"/>
                  </a:lnTo>
                  <a:lnTo>
                    <a:pt x="25" y="5"/>
                  </a:lnTo>
                  <a:lnTo>
                    <a:pt x="19" y="3"/>
                  </a:lnTo>
                  <a:lnTo>
                    <a:pt x="13" y="2"/>
                  </a:lnTo>
                  <a:lnTo>
                    <a:pt x="6" y="1"/>
                  </a:lnTo>
                  <a:lnTo>
                    <a:pt x="0" y="0"/>
                  </a:lnTo>
                </a:path>
              </a:pathLst>
            </a:custGeom>
            <a:noFill/>
            <a:ln w="12700" cap="rnd" cmpd="sng">
              <a:solidFill>
                <a:srgbClr val="7A3D3D"/>
              </a:solidFill>
              <a:prstDash val="solid"/>
              <a:round/>
              <a:headEnd type="none" w="med" len="med"/>
              <a:tailEnd type="none" w="med" len="med"/>
            </a:ln>
            <a:effectLst/>
          </p:spPr>
          <p:txBody>
            <a:bodyPr/>
            <a:lstStyle/>
            <a:p>
              <a:endParaRPr lang="en-US"/>
            </a:p>
          </p:txBody>
        </p:sp>
        <p:sp>
          <p:nvSpPr>
            <p:cNvPr id="1044088" name="Freeform 632"/>
            <p:cNvSpPr>
              <a:spLocks/>
            </p:cNvSpPr>
            <p:nvPr/>
          </p:nvSpPr>
          <p:spPr bwMode="auto">
            <a:xfrm>
              <a:off x="2246" y="1968"/>
              <a:ext cx="104" cy="116"/>
            </a:xfrm>
            <a:custGeom>
              <a:avLst/>
              <a:gdLst/>
              <a:ahLst/>
              <a:cxnLst>
                <a:cxn ang="0">
                  <a:pos x="0" y="0"/>
                </a:cxn>
                <a:cxn ang="0">
                  <a:pos x="0" y="7"/>
                </a:cxn>
                <a:cxn ang="0">
                  <a:pos x="1" y="14"/>
                </a:cxn>
                <a:cxn ang="0">
                  <a:pos x="2" y="21"/>
                </a:cxn>
                <a:cxn ang="0">
                  <a:pos x="4" y="27"/>
                </a:cxn>
                <a:cxn ang="0">
                  <a:pos x="6" y="34"/>
                </a:cxn>
                <a:cxn ang="0">
                  <a:pos x="8" y="41"/>
                </a:cxn>
                <a:cxn ang="0">
                  <a:pos x="11" y="47"/>
                </a:cxn>
                <a:cxn ang="0">
                  <a:pos x="14" y="53"/>
                </a:cxn>
                <a:cxn ang="0">
                  <a:pos x="18" y="59"/>
                </a:cxn>
                <a:cxn ang="0">
                  <a:pos x="21" y="65"/>
                </a:cxn>
                <a:cxn ang="0">
                  <a:pos x="25" y="71"/>
                </a:cxn>
                <a:cxn ang="0">
                  <a:pos x="30" y="76"/>
                </a:cxn>
                <a:cxn ang="0">
                  <a:pos x="35" y="81"/>
                </a:cxn>
                <a:cxn ang="0">
                  <a:pos x="40" y="86"/>
                </a:cxn>
                <a:cxn ang="0">
                  <a:pos x="45" y="91"/>
                </a:cxn>
                <a:cxn ang="0">
                  <a:pos x="51" y="95"/>
                </a:cxn>
                <a:cxn ang="0">
                  <a:pos x="57" y="98"/>
                </a:cxn>
                <a:cxn ang="0">
                  <a:pos x="63" y="102"/>
                </a:cxn>
                <a:cxn ang="0">
                  <a:pos x="69" y="105"/>
                </a:cxn>
                <a:cxn ang="0">
                  <a:pos x="76" y="108"/>
                </a:cxn>
                <a:cxn ang="0">
                  <a:pos x="82" y="110"/>
                </a:cxn>
                <a:cxn ang="0">
                  <a:pos x="89" y="112"/>
                </a:cxn>
                <a:cxn ang="0">
                  <a:pos x="96" y="114"/>
                </a:cxn>
                <a:cxn ang="0">
                  <a:pos x="103" y="115"/>
                </a:cxn>
              </a:cxnLst>
              <a:rect l="0" t="0" r="r" b="b"/>
              <a:pathLst>
                <a:path w="104" h="116">
                  <a:moveTo>
                    <a:pt x="0" y="0"/>
                  </a:moveTo>
                  <a:lnTo>
                    <a:pt x="0" y="7"/>
                  </a:lnTo>
                  <a:lnTo>
                    <a:pt x="1" y="14"/>
                  </a:lnTo>
                  <a:lnTo>
                    <a:pt x="2" y="21"/>
                  </a:lnTo>
                  <a:lnTo>
                    <a:pt x="4" y="27"/>
                  </a:lnTo>
                  <a:lnTo>
                    <a:pt x="6" y="34"/>
                  </a:lnTo>
                  <a:lnTo>
                    <a:pt x="8" y="41"/>
                  </a:lnTo>
                  <a:lnTo>
                    <a:pt x="11" y="47"/>
                  </a:lnTo>
                  <a:lnTo>
                    <a:pt x="14" y="53"/>
                  </a:lnTo>
                  <a:lnTo>
                    <a:pt x="18" y="59"/>
                  </a:lnTo>
                  <a:lnTo>
                    <a:pt x="21" y="65"/>
                  </a:lnTo>
                  <a:lnTo>
                    <a:pt x="25" y="71"/>
                  </a:lnTo>
                  <a:lnTo>
                    <a:pt x="30" y="76"/>
                  </a:lnTo>
                  <a:lnTo>
                    <a:pt x="35" y="81"/>
                  </a:lnTo>
                  <a:lnTo>
                    <a:pt x="40" y="86"/>
                  </a:lnTo>
                  <a:lnTo>
                    <a:pt x="45" y="91"/>
                  </a:lnTo>
                  <a:lnTo>
                    <a:pt x="51" y="95"/>
                  </a:lnTo>
                  <a:lnTo>
                    <a:pt x="57" y="98"/>
                  </a:lnTo>
                  <a:lnTo>
                    <a:pt x="63" y="102"/>
                  </a:lnTo>
                  <a:lnTo>
                    <a:pt x="69" y="105"/>
                  </a:lnTo>
                  <a:lnTo>
                    <a:pt x="76" y="108"/>
                  </a:lnTo>
                  <a:lnTo>
                    <a:pt x="82" y="110"/>
                  </a:lnTo>
                  <a:lnTo>
                    <a:pt x="89" y="112"/>
                  </a:lnTo>
                  <a:lnTo>
                    <a:pt x="96" y="114"/>
                  </a:lnTo>
                  <a:lnTo>
                    <a:pt x="103" y="115"/>
                  </a:lnTo>
                </a:path>
              </a:pathLst>
            </a:custGeom>
            <a:noFill/>
            <a:ln w="12700" cap="rnd" cmpd="sng">
              <a:solidFill>
                <a:srgbClr val="7A3D3D"/>
              </a:solidFill>
              <a:prstDash val="solid"/>
              <a:round/>
              <a:headEnd type="none" w="med" len="med"/>
              <a:tailEnd type="none" w="med" len="med"/>
            </a:ln>
            <a:effectLst/>
          </p:spPr>
          <p:txBody>
            <a:bodyPr/>
            <a:lstStyle/>
            <a:p>
              <a:endParaRPr lang="en-US"/>
            </a:p>
          </p:txBody>
        </p:sp>
        <p:sp>
          <p:nvSpPr>
            <p:cNvPr id="1044089" name="Freeform 633"/>
            <p:cNvSpPr>
              <a:spLocks/>
            </p:cNvSpPr>
            <p:nvPr/>
          </p:nvSpPr>
          <p:spPr bwMode="auto">
            <a:xfrm>
              <a:off x="2245" y="1818"/>
              <a:ext cx="139" cy="151"/>
            </a:xfrm>
            <a:custGeom>
              <a:avLst/>
              <a:gdLst/>
              <a:ahLst/>
              <a:cxnLst>
                <a:cxn ang="0">
                  <a:pos x="138" y="0"/>
                </a:cxn>
                <a:cxn ang="0">
                  <a:pos x="130" y="0"/>
                </a:cxn>
                <a:cxn ang="0">
                  <a:pos x="122" y="1"/>
                </a:cxn>
                <a:cxn ang="0">
                  <a:pos x="114" y="2"/>
                </a:cxn>
                <a:cxn ang="0">
                  <a:pos x="107" y="4"/>
                </a:cxn>
                <a:cxn ang="0">
                  <a:pos x="99" y="6"/>
                </a:cxn>
                <a:cxn ang="0">
                  <a:pos x="92" y="8"/>
                </a:cxn>
                <a:cxn ang="0">
                  <a:pos x="84" y="11"/>
                </a:cxn>
                <a:cxn ang="0">
                  <a:pos x="77" y="15"/>
                </a:cxn>
                <a:cxn ang="0">
                  <a:pos x="71" y="19"/>
                </a:cxn>
                <a:cxn ang="0">
                  <a:pos x="64" y="23"/>
                </a:cxn>
                <a:cxn ang="0">
                  <a:pos x="57" y="27"/>
                </a:cxn>
                <a:cxn ang="0">
                  <a:pos x="51" y="32"/>
                </a:cxn>
                <a:cxn ang="0">
                  <a:pos x="45" y="37"/>
                </a:cxn>
                <a:cxn ang="0">
                  <a:pos x="40" y="42"/>
                </a:cxn>
                <a:cxn ang="0">
                  <a:pos x="34" y="48"/>
                </a:cxn>
                <a:cxn ang="0">
                  <a:pos x="29" y="54"/>
                </a:cxn>
                <a:cxn ang="0">
                  <a:pos x="25" y="61"/>
                </a:cxn>
                <a:cxn ang="0">
                  <a:pos x="21" y="67"/>
                </a:cxn>
                <a:cxn ang="0">
                  <a:pos x="17" y="74"/>
                </a:cxn>
                <a:cxn ang="0">
                  <a:pos x="13" y="81"/>
                </a:cxn>
                <a:cxn ang="0">
                  <a:pos x="10" y="88"/>
                </a:cxn>
                <a:cxn ang="0">
                  <a:pos x="8" y="96"/>
                </a:cxn>
                <a:cxn ang="0">
                  <a:pos x="5" y="103"/>
                </a:cxn>
                <a:cxn ang="0">
                  <a:pos x="3" y="111"/>
                </a:cxn>
                <a:cxn ang="0">
                  <a:pos x="2" y="119"/>
                </a:cxn>
                <a:cxn ang="0">
                  <a:pos x="1" y="126"/>
                </a:cxn>
                <a:cxn ang="0">
                  <a:pos x="1" y="134"/>
                </a:cxn>
                <a:cxn ang="0">
                  <a:pos x="0" y="142"/>
                </a:cxn>
                <a:cxn ang="0">
                  <a:pos x="1" y="150"/>
                </a:cxn>
              </a:cxnLst>
              <a:rect l="0" t="0" r="r" b="b"/>
              <a:pathLst>
                <a:path w="139" h="151">
                  <a:moveTo>
                    <a:pt x="138" y="0"/>
                  </a:moveTo>
                  <a:lnTo>
                    <a:pt x="130" y="0"/>
                  </a:lnTo>
                  <a:lnTo>
                    <a:pt x="122" y="1"/>
                  </a:lnTo>
                  <a:lnTo>
                    <a:pt x="114" y="2"/>
                  </a:lnTo>
                  <a:lnTo>
                    <a:pt x="107" y="4"/>
                  </a:lnTo>
                  <a:lnTo>
                    <a:pt x="99" y="6"/>
                  </a:lnTo>
                  <a:lnTo>
                    <a:pt x="92" y="8"/>
                  </a:lnTo>
                  <a:lnTo>
                    <a:pt x="84" y="11"/>
                  </a:lnTo>
                  <a:lnTo>
                    <a:pt x="77" y="15"/>
                  </a:lnTo>
                  <a:lnTo>
                    <a:pt x="71" y="19"/>
                  </a:lnTo>
                  <a:lnTo>
                    <a:pt x="64" y="23"/>
                  </a:lnTo>
                  <a:lnTo>
                    <a:pt x="57" y="27"/>
                  </a:lnTo>
                  <a:lnTo>
                    <a:pt x="51" y="32"/>
                  </a:lnTo>
                  <a:lnTo>
                    <a:pt x="45" y="37"/>
                  </a:lnTo>
                  <a:lnTo>
                    <a:pt x="40" y="42"/>
                  </a:lnTo>
                  <a:lnTo>
                    <a:pt x="34" y="48"/>
                  </a:lnTo>
                  <a:lnTo>
                    <a:pt x="29" y="54"/>
                  </a:lnTo>
                  <a:lnTo>
                    <a:pt x="25" y="61"/>
                  </a:lnTo>
                  <a:lnTo>
                    <a:pt x="21" y="67"/>
                  </a:lnTo>
                  <a:lnTo>
                    <a:pt x="17" y="74"/>
                  </a:lnTo>
                  <a:lnTo>
                    <a:pt x="13" y="81"/>
                  </a:lnTo>
                  <a:lnTo>
                    <a:pt x="10" y="88"/>
                  </a:lnTo>
                  <a:lnTo>
                    <a:pt x="8" y="96"/>
                  </a:lnTo>
                  <a:lnTo>
                    <a:pt x="5" y="103"/>
                  </a:lnTo>
                  <a:lnTo>
                    <a:pt x="3" y="111"/>
                  </a:lnTo>
                  <a:lnTo>
                    <a:pt x="2" y="119"/>
                  </a:lnTo>
                  <a:lnTo>
                    <a:pt x="1" y="126"/>
                  </a:lnTo>
                  <a:lnTo>
                    <a:pt x="1" y="134"/>
                  </a:lnTo>
                  <a:lnTo>
                    <a:pt x="0" y="142"/>
                  </a:lnTo>
                  <a:lnTo>
                    <a:pt x="1" y="150"/>
                  </a:lnTo>
                </a:path>
              </a:pathLst>
            </a:custGeom>
            <a:noFill/>
            <a:ln w="12700" cap="rnd" cmpd="sng">
              <a:solidFill>
                <a:srgbClr val="7A3D3D"/>
              </a:solidFill>
              <a:prstDash val="solid"/>
              <a:round/>
              <a:headEnd type="none" w="med" len="med"/>
              <a:tailEnd type="none" w="med" len="med"/>
            </a:ln>
            <a:effectLst/>
          </p:spPr>
          <p:txBody>
            <a:bodyPr/>
            <a:lstStyle/>
            <a:p>
              <a:endParaRPr lang="en-US"/>
            </a:p>
          </p:txBody>
        </p:sp>
        <p:sp>
          <p:nvSpPr>
            <p:cNvPr id="1044090" name="Freeform 634"/>
            <p:cNvSpPr>
              <a:spLocks/>
            </p:cNvSpPr>
            <p:nvPr/>
          </p:nvSpPr>
          <p:spPr bwMode="auto">
            <a:xfrm>
              <a:off x="2383" y="1813"/>
              <a:ext cx="273" cy="74"/>
            </a:xfrm>
            <a:custGeom>
              <a:avLst/>
              <a:gdLst/>
              <a:ahLst/>
              <a:cxnLst>
                <a:cxn ang="0">
                  <a:pos x="272" y="73"/>
                </a:cxn>
                <a:cxn ang="0">
                  <a:pos x="262" y="66"/>
                </a:cxn>
                <a:cxn ang="0">
                  <a:pos x="252" y="59"/>
                </a:cxn>
                <a:cxn ang="0">
                  <a:pos x="242" y="53"/>
                </a:cxn>
                <a:cxn ang="0">
                  <a:pos x="232" y="46"/>
                </a:cxn>
                <a:cxn ang="0">
                  <a:pos x="221" y="40"/>
                </a:cxn>
                <a:cxn ang="0">
                  <a:pos x="211" y="35"/>
                </a:cxn>
                <a:cxn ang="0">
                  <a:pos x="200" y="30"/>
                </a:cxn>
                <a:cxn ang="0">
                  <a:pos x="189" y="25"/>
                </a:cxn>
                <a:cxn ang="0">
                  <a:pos x="178" y="21"/>
                </a:cxn>
                <a:cxn ang="0">
                  <a:pos x="166" y="17"/>
                </a:cxn>
                <a:cxn ang="0">
                  <a:pos x="155" y="13"/>
                </a:cxn>
                <a:cxn ang="0">
                  <a:pos x="143" y="10"/>
                </a:cxn>
                <a:cxn ang="0">
                  <a:pos x="131" y="7"/>
                </a:cxn>
                <a:cxn ang="0">
                  <a:pos x="120" y="5"/>
                </a:cxn>
                <a:cxn ang="0">
                  <a:pos x="108" y="3"/>
                </a:cxn>
                <a:cxn ang="0">
                  <a:pos x="96" y="2"/>
                </a:cxn>
                <a:cxn ang="0">
                  <a:pos x="84" y="1"/>
                </a:cxn>
                <a:cxn ang="0">
                  <a:pos x="72" y="0"/>
                </a:cxn>
                <a:cxn ang="0">
                  <a:pos x="60" y="0"/>
                </a:cxn>
                <a:cxn ang="0">
                  <a:pos x="48" y="0"/>
                </a:cxn>
                <a:cxn ang="0">
                  <a:pos x="36" y="0"/>
                </a:cxn>
                <a:cxn ang="0">
                  <a:pos x="24" y="1"/>
                </a:cxn>
                <a:cxn ang="0">
                  <a:pos x="12" y="3"/>
                </a:cxn>
                <a:cxn ang="0">
                  <a:pos x="0" y="5"/>
                </a:cxn>
              </a:cxnLst>
              <a:rect l="0" t="0" r="r" b="b"/>
              <a:pathLst>
                <a:path w="273" h="74">
                  <a:moveTo>
                    <a:pt x="272" y="73"/>
                  </a:moveTo>
                  <a:lnTo>
                    <a:pt x="262" y="66"/>
                  </a:lnTo>
                  <a:lnTo>
                    <a:pt x="252" y="59"/>
                  </a:lnTo>
                  <a:lnTo>
                    <a:pt x="242" y="53"/>
                  </a:lnTo>
                  <a:lnTo>
                    <a:pt x="232" y="46"/>
                  </a:lnTo>
                  <a:lnTo>
                    <a:pt x="221" y="40"/>
                  </a:lnTo>
                  <a:lnTo>
                    <a:pt x="211" y="35"/>
                  </a:lnTo>
                  <a:lnTo>
                    <a:pt x="200" y="30"/>
                  </a:lnTo>
                  <a:lnTo>
                    <a:pt x="189" y="25"/>
                  </a:lnTo>
                  <a:lnTo>
                    <a:pt x="178" y="21"/>
                  </a:lnTo>
                  <a:lnTo>
                    <a:pt x="166" y="17"/>
                  </a:lnTo>
                  <a:lnTo>
                    <a:pt x="155" y="13"/>
                  </a:lnTo>
                  <a:lnTo>
                    <a:pt x="143" y="10"/>
                  </a:lnTo>
                  <a:lnTo>
                    <a:pt x="131" y="7"/>
                  </a:lnTo>
                  <a:lnTo>
                    <a:pt x="120" y="5"/>
                  </a:lnTo>
                  <a:lnTo>
                    <a:pt x="108" y="3"/>
                  </a:lnTo>
                  <a:lnTo>
                    <a:pt x="96" y="2"/>
                  </a:lnTo>
                  <a:lnTo>
                    <a:pt x="84" y="1"/>
                  </a:lnTo>
                  <a:lnTo>
                    <a:pt x="72" y="0"/>
                  </a:lnTo>
                  <a:lnTo>
                    <a:pt x="60" y="0"/>
                  </a:lnTo>
                  <a:lnTo>
                    <a:pt x="48" y="0"/>
                  </a:lnTo>
                  <a:lnTo>
                    <a:pt x="36" y="0"/>
                  </a:lnTo>
                  <a:lnTo>
                    <a:pt x="24" y="1"/>
                  </a:lnTo>
                  <a:lnTo>
                    <a:pt x="12" y="3"/>
                  </a:lnTo>
                  <a:lnTo>
                    <a:pt x="0" y="5"/>
                  </a:lnTo>
                </a:path>
              </a:pathLst>
            </a:custGeom>
            <a:noFill/>
            <a:ln w="12700" cap="rnd" cmpd="sng">
              <a:solidFill>
                <a:srgbClr val="7A3D3D"/>
              </a:solidFill>
              <a:prstDash val="solid"/>
              <a:round/>
              <a:headEnd type="none" w="med" len="med"/>
              <a:tailEnd type="none" w="med" len="med"/>
            </a:ln>
            <a:effectLst/>
          </p:spPr>
          <p:txBody>
            <a:bodyPr/>
            <a:lstStyle/>
            <a:p>
              <a:endParaRPr lang="en-US"/>
            </a:p>
          </p:txBody>
        </p:sp>
        <p:sp>
          <p:nvSpPr>
            <p:cNvPr id="1044091" name="Freeform 635"/>
            <p:cNvSpPr>
              <a:spLocks/>
            </p:cNvSpPr>
            <p:nvPr/>
          </p:nvSpPr>
          <p:spPr bwMode="auto">
            <a:xfrm>
              <a:off x="2655" y="1848"/>
              <a:ext cx="121" cy="46"/>
            </a:xfrm>
            <a:custGeom>
              <a:avLst/>
              <a:gdLst/>
              <a:ahLst/>
              <a:cxnLst>
                <a:cxn ang="0">
                  <a:pos x="0" y="38"/>
                </a:cxn>
                <a:cxn ang="0">
                  <a:pos x="6" y="40"/>
                </a:cxn>
                <a:cxn ang="0">
                  <a:pos x="12" y="42"/>
                </a:cxn>
                <a:cxn ang="0">
                  <a:pos x="18" y="44"/>
                </a:cxn>
                <a:cxn ang="0">
                  <a:pos x="25" y="44"/>
                </a:cxn>
                <a:cxn ang="0">
                  <a:pos x="31" y="45"/>
                </a:cxn>
                <a:cxn ang="0">
                  <a:pos x="38" y="45"/>
                </a:cxn>
                <a:cxn ang="0">
                  <a:pos x="44" y="45"/>
                </a:cxn>
                <a:cxn ang="0">
                  <a:pos x="51" y="44"/>
                </a:cxn>
                <a:cxn ang="0">
                  <a:pos x="57" y="43"/>
                </a:cxn>
                <a:cxn ang="0">
                  <a:pos x="63" y="41"/>
                </a:cxn>
                <a:cxn ang="0">
                  <a:pos x="69" y="39"/>
                </a:cxn>
                <a:cxn ang="0">
                  <a:pos x="75" y="37"/>
                </a:cxn>
                <a:cxn ang="0">
                  <a:pos x="81" y="34"/>
                </a:cxn>
                <a:cxn ang="0">
                  <a:pos x="87" y="31"/>
                </a:cxn>
                <a:cxn ang="0">
                  <a:pos x="92" y="28"/>
                </a:cxn>
                <a:cxn ang="0">
                  <a:pos x="98" y="24"/>
                </a:cxn>
                <a:cxn ang="0">
                  <a:pos x="103" y="20"/>
                </a:cxn>
                <a:cxn ang="0">
                  <a:pos x="107" y="15"/>
                </a:cxn>
                <a:cxn ang="0">
                  <a:pos x="112" y="11"/>
                </a:cxn>
                <a:cxn ang="0">
                  <a:pos x="116" y="6"/>
                </a:cxn>
                <a:cxn ang="0">
                  <a:pos x="120" y="0"/>
                </a:cxn>
              </a:cxnLst>
              <a:rect l="0" t="0" r="r" b="b"/>
              <a:pathLst>
                <a:path w="121" h="46">
                  <a:moveTo>
                    <a:pt x="0" y="38"/>
                  </a:moveTo>
                  <a:lnTo>
                    <a:pt x="6" y="40"/>
                  </a:lnTo>
                  <a:lnTo>
                    <a:pt x="12" y="42"/>
                  </a:lnTo>
                  <a:lnTo>
                    <a:pt x="18" y="44"/>
                  </a:lnTo>
                  <a:lnTo>
                    <a:pt x="25" y="44"/>
                  </a:lnTo>
                  <a:lnTo>
                    <a:pt x="31" y="45"/>
                  </a:lnTo>
                  <a:lnTo>
                    <a:pt x="38" y="45"/>
                  </a:lnTo>
                  <a:lnTo>
                    <a:pt x="44" y="45"/>
                  </a:lnTo>
                  <a:lnTo>
                    <a:pt x="51" y="44"/>
                  </a:lnTo>
                  <a:lnTo>
                    <a:pt x="57" y="43"/>
                  </a:lnTo>
                  <a:lnTo>
                    <a:pt x="63" y="41"/>
                  </a:lnTo>
                  <a:lnTo>
                    <a:pt x="69" y="39"/>
                  </a:lnTo>
                  <a:lnTo>
                    <a:pt x="75" y="37"/>
                  </a:lnTo>
                  <a:lnTo>
                    <a:pt x="81" y="34"/>
                  </a:lnTo>
                  <a:lnTo>
                    <a:pt x="87" y="31"/>
                  </a:lnTo>
                  <a:lnTo>
                    <a:pt x="92" y="28"/>
                  </a:lnTo>
                  <a:lnTo>
                    <a:pt x="98" y="24"/>
                  </a:lnTo>
                  <a:lnTo>
                    <a:pt x="103" y="20"/>
                  </a:lnTo>
                  <a:lnTo>
                    <a:pt x="107" y="15"/>
                  </a:lnTo>
                  <a:lnTo>
                    <a:pt x="112" y="11"/>
                  </a:lnTo>
                  <a:lnTo>
                    <a:pt x="116" y="6"/>
                  </a:lnTo>
                  <a:lnTo>
                    <a:pt x="120" y="0"/>
                  </a:lnTo>
                </a:path>
              </a:pathLst>
            </a:custGeom>
            <a:noFill/>
            <a:ln w="12700" cap="rnd" cmpd="sng">
              <a:solidFill>
                <a:srgbClr val="7A3D3D"/>
              </a:solidFill>
              <a:prstDash val="solid"/>
              <a:round/>
              <a:headEnd type="none" w="med" len="med"/>
              <a:tailEnd type="none" w="med" len="med"/>
            </a:ln>
            <a:effectLst/>
          </p:spPr>
          <p:txBody>
            <a:bodyPr/>
            <a:lstStyle/>
            <a:p>
              <a:endParaRPr lang="en-US"/>
            </a:p>
          </p:txBody>
        </p:sp>
        <p:sp>
          <p:nvSpPr>
            <p:cNvPr id="1044092" name="Freeform 636"/>
            <p:cNvSpPr>
              <a:spLocks/>
            </p:cNvSpPr>
            <p:nvPr/>
          </p:nvSpPr>
          <p:spPr bwMode="auto">
            <a:xfrm>
              <a:off x="2774" y="1556"/>
              <a:ext cx="164" cy="293"/>
            </a:xfrm>
            <a:custGeom>
              <a:avLst/>
              <a:gdLst/>
              <a:ahLst/>
              <a:cxnLst>
                <a:cxn ang="0">
                  <a:pos x="0" y="292"/>
                </a:cxn>
                <a:cxn ang="0">
                  <a:pos x="12" y="279"/>
                </a:cxn>
                <a:cxn ang="0">
                  <a:pos x="24" y="266"/>
                </a:cxn>
                <a:cxn ang="0">
                  <a:pos x="35" y="252"/>
                </a:cxn>
                <a:cxn ang="0">
                  <a:pos x="45" y="237"/>
                </a:cxn>
                <a:cxn ang="0">
                  <a:pos x="56" y="223"/>
                </a:cxn>
                <a:cxn ang="0">
                  <a:pos x="66" y="208"/>
                </a:cxn>
                <a:cxn ang="0">
                  <a:pos x="76" y="193"/>
                </a:cxn>
                <a:cxn ang="0">
                  <a:pos x="85" y="178"/>
                </a:cxn>
                <a:cxn ang="0">
                  <a:pos x="94" y="163"/>
                </a:cxn>
                <a:cxn ang="0">
                  <a:pos x="103" y="148"/>
                </a:cxn>
                <a:cxn ang="0">
                  <a:pos x="111" y="132"/>
                </a:cxn>
                <a:cxn ang="0">
                  <a:pos x="119" y="116"/>
                </a:cxn>
                <a:cxn ang="0">
                  <a:pos x="126" y="100"/>
                </a:cxn>
                <a:cxn ang="0">
                  <a:pos x="133" y="84"/>
                </a:cxn>
                <a:cxn ang="0">
                  <a:pos x="140" y="67"/>
                </a:cxn>
                <a:cxn ang="0">
                  <a:pos x="147" y="50"/>
                </a:cxn>
                <a:cxn ang="0">
                  <a:pos x="153" y="34"/>
                </a:cxn>
                <a:cxn ang="0">
                  <a:pos x="158" y="17"/>
                </a:cxn>
                <a:cxn ang="0">
                  <a:pos x="163" y="0"/>
                </a:cxn>
              </a:cxnLst>
              <a:rect l="0" t="0" r="r" b="b"/>
              <a:pathLst>
                <a:path w="164" h="293">
                  <a:moveTo>
                    <a:pt x="0" y="292"/>
                  </a:moveTo>
                  <a:lnTo>
                    <a:pt x="12" y="279"/>
                  </a:lnTo>
                  <a:lnTo>
                    <a:pt x="24" y="266"/>
                  </a:lnTo>
                  <a:lnTo>
                    <a:pt x="35" y="252"/>
                  </a:lnTo>
                  <a:lnTo>
                    <a:pt x="45" y="237"/>
                  </a:lnTo>
                  <a:lnTo>
                    <a:pt x="56" y="223"/>
                  </a:lnTo>
                  <a:lnTo>
                    <a:pt x="66" y="208"/>
                  </a:lnTo>
                  <a:lnTo>
                    <a:pt x="76" y="193"/>
                  </a:lnTo>
                  <a:lnTo>
                    <a:pt x="85" y="178"/>
                  </a:lnTo>
                  <a:lnTo>
                    <a:pt x="94" y="163"/>
                  </a:lnTo>
                  <a:lnTo>
                    <a:pt x="103" y="148"/>
                  </a:lnTo>
                  <a:lnTo>
                    <a:pt x="111" y="132"/>
                  </a:lnTo>
                  <a:lnTo>
                    <a:pt x="119" y="116"/>
                  </a:lnTo>
                  <a:lnTo>
                    <a:pt x="126" y="100"/>
                  </a:lnTo>
                  <a:lnTo>
                    <a:pt x="133" y="84"/>
                  </a:lnTo>
                  <a:lnTo>
                    <a:pt x="140" y="67"/>
                  </a:lnTo>
                  <a:lnTo>
                    <a:pt x="147" y="50"/>
                  </a:lnTo>
                  <a:lnTo>
                    <a:pt x="153" y="34"/>
                  </a:lnTo>
                  <a:lnTo>
                    <a:pt x="158" y="17"/>
                  </a:lnTo>
                  <a:lnTo>
                    <a:pt x="163" y="0"/>
                  </a:lnTo>
                </a:path>
              </a:pathLst>
            </a:custGeom>
            <a:noFill/>
            <a:ln w="12700" cap="rnd" cmpd="sng">
              <a:solidFill>
                <a:srgbClr val="7A3D3D"/>
              </a:solidFill>
              <a:prstDash val="solid"/>
              <a:round/>
              <a:headEnd type="none" w="med" len="med"/>
              <a:tailEnd type="none" w="med" len="med"/>
            </a:ln>
            <a:effectLst/>
          </p:spPr>
          <p:txBody>
            <a:bodyPr/>
            <a:lstStyle/>
            <a:p>
              <a:endParaRPr lang="en-US"/>
            </a:p>
          </p:txBody>
        </p:sp>
        <p:sp>
          <p:nvSpPr>
            <p:cNvPr id="1044093" name="Freeform 637"/>
            <p:cNvSpPr>
              <a:spLocks/>
            </p:cNvSpPr>
            <p:nvPr/>
          </p:nvSpPr>
          <p:spPr bwMode="auto">
            <a:xfrm>
              <a:off x="2370" y="2207"/>
              <a:ext cx="94" cy="71"/>
            </a:xfrm>
            <a:custGeom>
              <a:avLst/>
              <a:gdLst/>
              <a:ahLst/>
              <a:cxnLst>
                <a:cxn ang="0">
                  <a:pos x="0" y="70"/>
                </a:cxn>
                <a:cxn ang="0">
                  <a:pos x="7" y="69"/>
                </a:cxn>
                <a:cxn ang="0">
                  <a:pos x="13" y="69"/>
                </a:cxn>
                <a:cxn ang="0">
                  <a:pos x="20" y="68"/>
                </a:cxn>
                <a:cxn ang="0">
                  <a:pos x="26" y="66"/>
                </a:cxn>
                <a:cxn ang="0">
                  <a:pos x="32" y="64"/>
                </a:cxn>
                <a:cxn ang="0">
                  <a:pos x="38" y="62"/>
                </a:cxn>
                <a:cxn ang="0">
                  <a:pos x="44" y="59"/>
                </a:cxn>
                <a:cxn ang="0">
                  <a:pos x="50" y="56"/>
                </a:cxn>
                <a:cxn ang="0">
                  <a:pos x="56" y="52"/>
                </a:cxn>
                <a:cxn ang="0">
                  <a:pos x="61" y="48"/>
                </a:cxn>
                <a:cxn ang="0">
                  <a:pos x="66" y="44"/>
                </a:cxn>
                <a:cxn ang="0">
                  <a:pos x="70" y="39"/>
                </a:cxn>
                <a:cxn ang="0">
                  <a:pos x="75" y="34"/>
                </a:cxn>
                <a:cxn ang="0">
                  <a:pos x="79" y="29"/>
                </a:cxn>
                <a:cxn ang="0">
                  <a:pos x="82" y="23"/>
                </a:cxn>
                <a:cxn ang="0">
                  <a:pos x="85" y="18"/>
                </a:cxn>
                <a:cxn ang="0">
                  <a:pos x="88" y="12"/>
                </a:cxn>
                <a:cxn ang="0">
                  <a:pos x="91" y="6"/>
                </a:cxn>
                <a:cxn ang="0">
                  <a:pos x="93" y="0"/>
                </a:cxn>
              </a:cxnLst>
              <a:rect l="0" t="0" r="r" b="b"/>
              <a:pathLst>
                <a:path w="94" h="71">
                  <a:moveTo>
                    <a:pt x="0" y="70"/>
                  </a:moveTo>
                  <a:lnTo>
                    <a:pt x="7" y="69"/>
                  </a:lnTo>
                  <a:lnTo>
                    <a:pt x="13" y="69"/>
                  </a:lnTo>
                  <a:lnTo>
                    <a:pt x="20" y="68"/>
                  </a:lnTo>
                  <a:lnTo>
                    <a:pt x="26" y="66"/>
                  </a:lnTo>
                  <a:lnTo>
                    <a:pt x="32" y="64"/>
                  </a:lnTo>
                  <a:lnTo>
                    <a:pt x="38" y="62"/>
                  </a:lnTo>
                  <a:lnTo>
                    <a:pt x="44" y="59"/>
                  </a:lnTo>
                  <a:lnTo>
                    <a:pt x="50" y="56"/>
                  </a:lnTo>
                  <a:lnTo>
                    <a:pt x="56" y="52"/>
                  </a:lnTo>
                  <a:lnTo>
                    <a:pt x="61" y="48"/>
                  </a:lnTo>
                  <a:lnTo>
                    <a:pt x="66" y="44"/>
                  </a:lnTo>
                  <a:lnTo>
                    <a:pt x="70" y="39"/>
                  </a:lnTo>
                  <a:lnTo>
                    <a:pt x="75" y="34"/>
                  </a:lnTo>
                  <a:lnTo>
                    <a:pt x="79" y="29"/>
                  </a:lnTo>
                  <a:lnTo>
                    <a:pt x="82" y="23"/>
                  </a:lnTo>
                  <a:lnTo>
                    <a:pt x="85" y="18"/>
                  </a:lnTo>
                  <a:lnTo>
                    <a:pt x="88" y="12"/>
                  </a:lnTo>
                  <a:lnTo>
                    <a:pt x="91" y="6"/>
                  </a:lnTo>
                  <a:lnTo>
                    <a:pt x="93" y="0"/>
                  </a:lnTo>
                </a:path>
              </a:pathLst>
            </a:custGeom>
            <a:noFill/>
            <a:ln w="12700" cap="rnd" cmpd="sng">
              <a:solidFill>
                <a:srgbClr val="7A3D3D"/>
              </a:solidFill>
              <a:prstDash val="solid"/>
              <a:round/>
              <a:headEnd type="none" w="med" len="med"/>
              <a:tailEnd type="none" w="med" len="med"/>
            </a:ln>
            <a:effectLst/>
          </p:spPr>
          <p:txBody>
            <a:bodyPr/>
            <a:lstStyle/>
            <a:p>
              <a:endParaRPr lang="en-US"/>
            </a:p>
          </p:txBody>
        </p:sp>
        <p:sp>
          <p:nvSpPr>
            <p:cNvPr id="1044094" name="Freeform 638"/>
            <p:cNvSpPr>
              <a:spLocks/>
            </p:cNvSpPr>
            <p:nvPr/>
          </p:nvSpPr>
          <p:spPr bwMode="auto">
            <a:xfrm>
              <a:off x="2395" y="2063"/>
              <a:ext cx="83" cy="145"/>
            </a:xfrm>
            <a:custGeom>
              <a:avLst/>
              <a:gdLst/>
              <a:ahLst/>
              <a:cxnLst>
                <a:cxn ang="0">
                  <a:pos x="68" y="144"/>
                </a:cxn>
                <a:cxn ang="0">
                  <a:pos x="71" y="138"/>
                </a:cxn>
                <a:cxn ang="0">
                  <a:pos x="74" y="133"/>
                </a:cxn>
                <a:cxn ang="0">
                  <a:pos x="76" y="127"/>
                </a:cxn>
                <a:cxn ang="0">
                  <a:pos x="78" y="121"/>
                </a:cxn>
                <a:cxn ang="0">
                  <a:pos x="80" y="115"/>
                </a:cxn>
                <a:cxn ang="0">
                  <a:pos x="81" y="108"/>
                </a:cxn>
                <a:cxn ang="0">
                  <a:pos x="81" y="102"/>
                </a:cxn>
                <a:cxn ang="0">
                  <a:pos x="82" y="96"/>
                </a:cxn>
                <a:cxn ang="0">
                  <a:pos x="82" y="90"/>
                </a:cxn>
                <a:cxn ang="0">
                  <a:pos x="81" y="83"/>
                </a:cxn>
                <a:cxn ang="0">
                  <a:pos x="80" y="77"/>
                </a:cxn>
                <a:cxn ang="0">
                  <a:pos x="79" y="71"/>
                </a:cxn>
                <a:cxn ang="0">
                  <a:pos x="77" y="65"/>
                </a:cxn>
                <a:cxn ang="0">
                  <a:pos x="76" y="59"/>
                </a:cxn>
                <a:cxn ang="0">
                  <a:pos x="73" y="53"/>
                </a:cxn>
                <a:cxn ang="0">
                  <a:pos x="70" y="48"/>
                </a:cxn>
                <a:cxn ang="0">
                  <a:pos x="67" y="42"/>
                </a:cxn>
                <a:cxn ang="0">
                  <a:pos x="63" y="37"/>
                </a:cxn>
                <a:cxn ang="0">
                  <a:pos x="59" y="32"/>
                </a:cxn>
                <a:cxn ang="0">
                  <a:pos x="55" y="27"/>
                </a:cxn>
                <a:cxn ang="0">
                  <a:pos x="50" y="23"/>
                </a:cxn>
                <a:cxn ang="0">
                  <a:pos x="46" y="19"/>
                </a:cxn>
                <a:cxn ang="0">
                  <a:pos x="41" y="15"/>
                </a:cxn>
                <a:cxn ang="0">
                  <a:pos x="35" y="12"/>
                </a:cxn>
                <a:cxn ang="0">
                  <a:pos x="30" y="9"/>
                </a:cxn>
                <a:cxn ang="0">
                  <a:pos x="24" y="6"/>
                </a:cxn>
                <a:cxn ang="0">
                  <a:pos x="18" y="4"/>
                </a:cxn>
                <a:cxn ang="0">
                  <a:pos x="12" y="2"/>
                </a:cxn>
                <a:cxn ang="0">
                  <a:pos x="6" y="1"/>
                </a:cxn>
                <a:cxn ang="0">
                  <a:pos x="0" y="0"/>
                </a:cxn>
              </a:cxnLst>
              <a:rect l="0" t="0" r="r" b="b"/>
              <a:pathLst>
                <a:path w="83" h="145">
                  <a:moveTo>
                    <a:pt x="68" y="144"/>
                  </a:moveTo>
                  <a:lnTo>
                    <a:pt x="71" y="138"/>
                  </a:lnTo>
                  <a:lnTo>
                    <a:pt x="74" y="133"/>
                  </a:lnTo>
                  <a:lnTo>
                    <a:pt x="76" y="127"/>
                  </a:lnTo>
                  <a:lnTo>
                    <a:pt x="78" y="121"/>
                  </a:lnTo>
                  <a:lnTo>
                    <a:pt x="80" y="115"/>
                  </a:lnTo>
                  <a:lnTo>
                    <a:pt x="81" y="108"/>
                  </a:lnTo>
                  <a:lnTo>
                    <a:pt x="81" y="102"/>
                  </a:lnTo>
                  <a:lnTo>
                    <a:pt x="82" y="96"/>
                  </a:lnTo>
                  <a:lnTo>
                    <a:pt x="82" y="90"/>
                  </a:lnTo>
                  <a:lnTo>
                    <a:pt x="81" y="83"/>
                  </a:lnTo>
                  <a:lnTo>
                    <a:pt x="80" y="77"/>
                  </a:lnTo>
                  <a:lnTo>
                    <a:pt x="79" y="71"/>
                  </a:lnTo>
                  <a:lnTo>
                    <a:pt x="77" y="65"/>
                  </a:lnTo>
                  <a:lnTo>
                    <a:pt x="76" y="59"/>
                  </a:lnTo>
                  <a:lnTo>
                    <a:pt x="73" y="53"/>
                  </a:lnTo>
                  <a:lnTo>
                    <a:pt x="70" y="48"/>
                  </a:lnTo>
                  <a:lnTo>
                    <a:pt x="67" y="42"/>
                  </a:lnTo>
                  <a:lnTo>
                    <a:pt x="63" y="37"/>
                  </a:lnTo>
                  <a:lnTo>
                    <a:pt x="59" y="32"/>
                  </a:lnTo>
                  <a:lnTo>
                    <a:pt x="55" y="27"/>
                  </a:lnTo>
                  <a:lnTo>
                    <a:pt x="50" y="23"/>
                  </a:lnTo>
                  <a:lnTo>
                    <a:pt x="46" y="19"/>
                  </a:lnTo>
                  <a:lnTo>
                    <a:pt x="41" y="15"/>
                  </a:lnTo>
                  <a:lnTo>
                    <a:pt x="35" y="12"/>
                  </a:lnTo>
                  <a:lnTo>
                    <a:pt x="30" y="9"/>
                  </a:lnTo>
                  <a:lnTo>
                    <a:pt x="24" y="6"/>
                  </a:lnTo>
                  <a:lnTo>
                    <a:pt x="18" y="4"/>
                  </a:lnTo>
                  <a:lnTo>
                    <a:pt x="12" y="2"/>
                  </a:lnTo>
                  <a:lnTo>
                    <a:pt x="6" y="1"/>
                  </a:lnTo>
                  <a:lnTo>
                    <a:pt x="0" y="0"/>
                  </a:lnTo>
                </a:path>
              </a:pathLst>
            </a:custGeom>
            <a:noFill/>
            <a:ln w="12700" cap="rnd" cmpd="sng">
              <a:solidFill>
                <a:srgbClr val="7A3D3D"/>
              </a:solidFill>
              <a:prstDash val="solid"/>
              <a:round/>
              <a:headEnd type="none" w="med" len="med"/>
              <a:tailEnd type="none" w="med" len="med"/>
            </a:ln>
            <a:effectLst/>
          </p:spPr>
          <p:txBody>
            <a:bodyPr/>
            <a:lstStyle/>
            <a:p>
              <a:endParaRPr lang="en-US"/>
            </a:p>
          </p:txBody>
        </p:sp>
        <p:sp>
          <p:nvSpPr>
            <p:cNvPr id="1044095" name="Freeform 639"/>
            <p:cNvSpPr>
              <a:spLocks/>
            </p:cNvSpPr>
            <p:nvPr/>
          </p:nvSpPr>
          <p:spPr bwMode="auto">
            <a:xfrm>
              <a:off x="2289" y="1988"/>
              <a:ext cx="107" cy="76"/>
            </a:xfrm>
            <a:custGeom>
              <a:avLst/>
              <a:gdLst/>
              <a:ahLst/>
              <a:cxnLst>
                <a:cxn ang="0">
                  <a:pos x="0" y="0"/>
                </a:cxn>
                <a:cxn ang="0">
                  <a:pos x="3" y="7"/>
                </a:cxn>
                <a:cxn ang="0">
                  <a:pos x="6" y="13"/>
                </a:cxn>
                <a:cxn ang="0">
                  <a:pos x="9" y="19"/>
                </a:cxn>
                <a:cxn ang="0">
                  <a:pos x="12" y="25"/>
                </a:cxn>
                <a:cxn ang="0">
                  <a:pos x="16" y="30"/>
                </a:cxn>
                <a:cxn ang="0">
                  <a:pos x="21" y="36"/>
                </a:cxn>
                <a:cxn ang="0">
                  <a:pos x="25" y="41"/>
                </a:cxn>
                <a:cxn ang="0">
                  <a:pos x="30" y="46"/>
                </a:cxn>
                <a:cxn ang="0">
                  <a:pos x="36" y="50"/>
                </a:cxn>
                <a:cxn ang="0">
                  <a:pos x="41" y="54"/>
                </a:cxn>
                <a:cxn ang="0">
                  <a:pos x="47" y="58"/>
                </a:cxn>
                <a:cxn ang="0">
                  <a:pos x="53" y="62"/>
                </a:cxn>
                <a:cxn ang="0">
                  <a:pos x="59" y="65"/>
                </a:cxn>
                <a:cxn ang="0">
                  <a:pos x="65" y="67"/>
                </a:cxn>
                <a:cxn ang="0">
                  <a:pos x="72" y="70"/>
                </a:cxn>
                <a:cxn ang="0">
                  <a:pos x="79" y="72"/>
                </a:cxn>
                <a:cxn ang="0">
                  <a:pos x="85" y="73"/>
                </a:cxn>
                <a:cxn ang="0">
                  <a:pos x="92" y="74"/>
                </a:cxn>
                <a:cxn ang="0">
                  <a:pos x="99" y="75"/>
                </a:cxn>
                <a:cxn ang="0">
                  <a:pos x="106" y="75"/>
                </a:cxn>
              </a:cxnLst>
              <a:rect l="0" t="0" r="r" b="b"/>
              <a:pathLst>
                <a:path w="107" h="76">
                  <a:moveTo>
                    <a:pt x="0" y="0"/>
                  </a:moveTo>
                  <a:lnTo>
                    <a:pt x="3" y="7"/>
                  </a:lnTo>
                  <a:lnTo>
                    <a:pt x="6" y="13"/>
                  </a:lnTo>
                  <a:lnTo>
                    <a:pt x="9" y="19"/>
                  </a:lnTo>
                  <a:lnTo>
                    <a:pt x="12" y="25"/>
                  </a:lnTo>
                  <a:lnTo>
                    <a:pt x="16" y="30"/>
                  </a:lnTo>
                  <a:lnTo>
                    <a:pt x="21" y="36"/>
                  </a:lnTo>
                  <a:lnTo>
                    <a:pt x="25" y="41"/>
                  </a:lnTo>
                  <a:lnTo>
                    <a:pt x="30" y="46"/>
                  </a:lnTo>
                  <a:lnTo>
                    <a:pt x="36" y="50"/>
                  </a:lnTo>
                  <a:lnTo>
                    <a:pt x="41" y="54"/>
                  </a:lnTo>
                  <a:lnTo>
                    <a:pt x="47" y="58"/>
                  </a:lnTo>
                  <a:lnTo>
                    <a:pt x="53" y="62"/>
                  </a:lnTo>
                  <a:lnTo>
                    <a:pt x="59" y="65"/>
                  </a:lnTo>
                  <a:lnTo>
                    <a:pt x="65" y="67"/>
                  </a:lnTo>
                  <a:lnTo>
                    <a:pt x="72" y="70"/>
                  </a:lnTo>
                  <a:lnTo>
                    <a:pt x="79" y="72"/>
                  </a:lnTo>
                  <a:lnTo>
                    <a:pt x="85" y="73"/>
                  </a:lnTo>
                  <a:lnTo>
                    <a:pt x="92" y="74"/>
                  </a:lnTo>
                  <a:lnTo>
                    <a:pt x="99" y="75"/>
                  </a:lnTo>
                  <a:lnTo>
                    <a:pt x="106" y="75"/>
                  </a:lnTo>
                </a:path>
              </a:pathLst>
            </a:custGeom>
            <a:noFill/>
            <a:ln w="12700" cap="rnd" cmpd="sng">
              <a:solidFill>
                <a:srgbClr val="7A3D3D"/>
              </a:solidFill>
              <a:prstDash val="solid"/>
              <a:round/>
              <a:headEnd type="none" w="med" len="med"/>
              <a:tailEnd type="none" w="med" len="med"/>
            </a:ln>
            <a:effectLst/>
          </p:spPr>
          <p:txBody>
            <a:bodyPr/>
            <a:lstStyle/>
            <a:p>
              <a:endParaRPr lang="en-US"/>
            </a:p>
          </p:txBody>
        </p:sp>
        <p:sp>
          <p:nvSpPr>
            <p:cNvPr id="1044096" name="Freeform 640"/>
            <p:cNvSpPr>
              <a:spLocks/>
            </p:cNvSpPr>
            <p:nvPr/>
          </p:nvSpPr>
          <p:spPr bwMode="auto">
            <a:xfrm>
              <a:off x="2274" y="1862"/>
              <a:ext cx="84" cy="127"/>
            </a:xfrm>
            <a:custGeom>
              <a:avLst/>
              <a:gdLst/>
              <a:ahLst/>
              <a:cxnLst>
                <a:cxn ang="0">
                  <a:pos x="83" y="0"/>
                </a:cxn>
                <a:cxn ang="0">
                  <a:pos x="77" y="0"/>
                </a:cxn>
                <a:cxn ang="0">
                  <a:pos x="71" y="0"/>
                </a:cxn>
                <a:cxn ang="0">
                  <a:pos x="65" y="1"/>
                </a:cxn>
                <a:cxn ang="0">
                  <a:pos x="60" y="2"/>
                </a:cxn>
                <a:cxn ang="0">
                  <a:pos x="54" y="4"/>
                </a:cxn>
                <a:cxn ang="0">
                  <a:pos x="48" y="6"/>
                </a:cxn>
                <a:cxn ang="0">
                  <a:pos x="43" y="9"/>
                </a:cxn>
                <a:cxn ang="0">
                  <a:pos x="38" y="12"/>
                </a:cxn>
                <a:cxn ang="0">
                  <a:pos x="33" y="15"/>
                </a:cxn>
                <a:cxn ang="0">
                  <a:pos x="28" y="19"/>
                </a:cxn>
                <a:cxn ang="0">
                  <a:pos x="24" y="23"/>
                </a:cxn>
                <a:cxn ang="0">
                  <a:pos x="20" y="27"/>
                </a:cxn>
                <a:cxn ang="0">
                  <a:pos x="16" y="32"/>
                </a:cxn>
                <a:cxn ang="0">
                  <a:pos x="13" y="37"/>
                </a:cxn>
                <a:cxn ang="0">
                  <a:pos x="10" y="42"/>
                </a:cxn>
                <a:cxn ang="0">
                  <a:pos x="8" y="47"/>
                </a:cxn>
                <a:cxn ang="0">
                  <a:pos x="5" y="53"/>
                </a:cxn>
                <a:cxn ang="0">
                  <a:pos x="3" y="58"/>
                </a:cxn>
                <a:cxn ang="0">
                  <a:pos x="2" y="64"/>
                </a:cxn>
                <a:cxn ang="0">
                  <a:pos x="1" y="70"/>
                </a:cxn>
                <a:cxn ang="0">
                  <a:pos x="1" y="76"/>
                </a:cxn>
                <a:cxn ang="0">
                  <a:pos x="0" y="82"/>
                </a:cxn>
                <a:cxn ang="0">
                  <a:pos x="1" y="88"/>
                </a:cxn>
                <a:cxn ang="0">
                  <a:pos x="2" y="94"/>
                </a:cxn>
                <a:cxn ang="0">
                  <a:pos x="3" y="99"/>
                </a:cxn>
                <a:cxn ang="0">
                  <a:pos x="5" y="105"/>
                </a:cxn>
                <a:cxn ang="0">
                  <a:pos x="7" y="110"/>
                </a:cxn>
                <a:cxn ang="0">
                  <a:pos x="9" y="116"/>
                </a:cxn>
                <a:cxn ang="0">
                  <a:pos x="12" y="121"/>
                </a:cxn>
                <a:cxn ang="0">
                  <a:pos x="15" y="126"/>
                </a:cxn>
              </a:cxnLst>
              <a:rect l="0" t="0" r="r" b="b"/>
              <a:pathLst>
                <a:path w="84" h="127">
                  <a:moveTo>
                    <a:pt x="83" y="0"/>
                  </a:moveTo>
                  <a:lnTo>
                    <a:pt x="77" y="0"/>
                  </a:lnTo>
                  <a:lnTo>
                    <a:pt x="71" y="0"/>
                  </a:lnTo>
                  <a:lnTo>
                    <a:pt x="65" y="1"/>
                  </a:lnTo>
                  <a:lnTo>
                    <a:pt x="60" y="2"/>
                  </a:lnTo>
                  <a:lnTo>
                    <a:pt x="54" y="4"/>
                  </a:lnTo>
                  <a:lnTo>
                    <a:pt x="48" y="6"/>
                  </a:lnTo>
                  <a:lnTo>
                    <a:pt x="43" y="9"/>
                  </a:lnTo>
                  <a:lnTo>
                    <a:pt x="38" y="12"/>
                  </a:lnTo>
                  <a:lnTo>
                    <a:pt x="33" y="15"/>
                  </a:lnTo>
                  <a:lnTo>
                    <a:pt x="28" y="19"/>
                  </a:lnTo>
                  <a:lnTo>
                    <a:pt x="24" y="23"/>
                  </a:lnTo>
                  <a:lnTo>
                    <a:pt x="20" y="27"/>
                  </a:lnTo>
                  <a:lnTo>
                    <a:pt x="16" y="32"/>
                  </a:lnTo>
                  <a:lnTo>
                    <a:pt x="13" y="37"/>
                  </a:lnTo>
                  <a:lnTo>
                    <a:pt x="10" y="42"/>
                  </a:lnTo>
                  <a:lnTo>
                    <a:pt x="8" y="47"/>
                  </a:lnTo>
                  <a:lnTo>
                    <a:pt x="5" y="53"/>
                  </a:lnTo>
                  <a:lnTo>
                    <a:pt x="3" y="58"/>
                  </a:lnTo>
                  <a:lnTo>
                    <a:pt x="2" y="64"/>
                  </a:lnTo>
                  <a:lnTo>
                    <a:pt x="1" y="70"/>
                  </a:lnTo>
                  <a:lnTo>
                    <a:pt x="1" y="76"/>
                  </a:lnTo>
                  <a:lnTo>
                    <a:pt x="0" y="82"/>
                  </a:lnTo>
                  <a:lnTo>
                    <a:pt x="1" y="88"/>
                  </a:lnTo>
                  <a:lnTo>
                    <a:pt x="2" y="94"/>
                  </a:lnTo>
                  <a:lnTo>
                    <a:pt x="3" y="99"/>
                  </a:lnTo>
                  <a:lnTo>
                    <a:pt x="5" y="105"/>
                  </a:lnTo>
                  <a:lnTo>
                    <a:pt x="7" y="110"/>
                  </a:lnTo>
                  <a:lnTo>
                    <a:pt x="9" y="116"/>
                  </a:lnTo>
                  <a:lnTo>
                    <a:pt x="12" y="121"/>
                  </a:lnTo>
                  <a:lnTo>
                    <a:pt x="15" y="126"/>
                  </a:lnTo>
                </a:path>
              </a:pathLst>
            </a:custGeom>
            <a:noFill/>
            <a:ln w="12700" cap="rnd" cmpd="sng">
              <a:solidFill>
                <a:srgbClr val="7A3D3D"/>
              </a:solidFill>
              <a:prstDash val="solid"/>
              <a:round/>
              <a:headEnd type="none" w="med" len="med"/>
              <a:tailEnd type="none" w="med" len="med"/>
            </a:ln>
            <a:effectLst/>
          </p:spPr>
          <p:txBody>
            <a:bodyPr/>
            <a:lstStyle/>
            <a:p>
              <a:endParaRPr lang="en-US"/>
            </a:p>
          </p:txBody>
        </p:sp>
        <p:sp>
          <p:nvSpPr>
            <p:cNvPr id="1044097" name="Freeform 641"/>
            <p:cNvSpPr>
              <a:spLocks/>
            </p:cNvSpPr>
            <p:nvPr/>
          </p:nvSpPr>
          <p:spPr bwMode="auto">
            <a:xfrm>
              <a:off x="2357" y="1854"/>
              <a:ext cx="269" cy="82"/>
            </a:xfrm>
            <a:custGeom>
              <a:avLst/>
              <a:gdLst/>
              <a:ahLst/>
              <a:cxnLst>
                <a:cxn ang="0">
                  <a:pos x="268" y="81"/>
                </a:cxn>
                <a:cxn ang="0">
                  <a:pos x="260" y="73"/>
                </a:cxn>
                <a:cxn ang="0">
                  <a:pos x="252" y="66"/>
                </a:cxn>
                <a:cxn ang="0">
                  <a:pos x="243" y="59"/>
                </a:cxn>
                <a:cxn ang="0">
                  <a:pos x="234" y="52"/>
                </a:cxn>
                <a:cxn ang="0">
                  <a:pos x="225" y="46"/>
                </a:cxn>
                <a:cxn ang="0">
                  <a:pos x="215" y="40"/>
                </a:cxn>
                <a:cxn ang="0">
                  <a:pos x="206" y="35"/>
                </a:cxn>
                <a:cxn ang="0">
                  <a:pos x="196" y="29"/>
                </a:cxn>
                <a:cxn ang="0">
                  <a:pos x="186" y="25"/>
                </a:cxn>
                <a:cxn ang="0">
                  <a:pos x="175" y="20"/>
                </a:cxn>
                <a:cxn ang="0">
                  <a:pos x="165" y="16"/>
                </a:cxn>
                <a:cxn ang="0">
                  <a:pos x="154" y="13"/>
                </a:cxn>
                <a:cxn ang="0">
                  <a:pos x="143" y="10"/>
                </a:cxn>
                <a:cxn ang="0">
                  <a:pos x="133" y="7"/>
                </a:cxn>
                <a:cxn ang="0">
                  <a:pos x="122" y="5"/>
                </a:cxn>
                <a:cxn ang="0">
                  <a:pos x="111" y="3"/>
                </a:cxn>
                <a:cxn ang="0">
                  <a:pos x="100" y="1"/>
                </a:cxn>
                <a:cxn ang="0">
                  <a:pos x="88" y="0"/>
                </a:cxn>
                <a:cxn ang="0">
                  <a:pos x="77" y="0"/>
                </a:cxn>
                <a:cxn ang="0">
                  <a:pos x="66" y="0"/>
                </a:cxn>
                <a:cxn ang="0">
                  <a:pos x="55" y="0"/>
                </a:cxn>
                <a:cxn ang="0">
                  <a:pos x="44" y="0"/>
                </a:cxn>
                <a:cxn ang="0">
                  <a:pos x="33" y="2"/>
                </a:cxn>
                <a:cxn ang="0">
                  <a:pos x="22" y="3"/>
                </a:cxn>
                <a:cxn ang="0">
                  <a:pos x="11" y="5"/>
                </a:cxn>
                <a:cxn ang="0">
                  <a:pos x="0" y="8"/>
                </a:cxn>
              </a:cxnLst>
              <a:rect l="0" t="0" r="r" b="b"/>
              <a:pathLst>
                <a:path w="269" h="82">
                  <a:moveTo>
                    <a:pt x="268" y="81"/>
                  </a:moveTo>
                  <a:lnTo>
                    <a:pt x="260" y="73"/>
                  </a:lnTo>
                  <a:lnTo>
                    <a:pt x="252" y="66"/>
                  </a:lnTo>
                  <a:lnTo>
                    <a:pt x="243" y="59"/>
                  </a:lnTo>
                  <a:lnTo>
                    <a:pt x="234" y="52"/>
                  </a:lnTo>
                  <a:lnTo>
                    <a:pt x="225" y="46"/>
                  </a:lnTo>
                  <a:lnTo>
                    <a:pt x="215" y="40"/>
                  </a:lnTo>
                  <a:lnTo>
                    <a:pt x="206" y="35"/>
                  </a:lnTo>
                  <a:lnTo>
                    <a:pt x="196" y="29"/>
                  </a:lnTo>
                  <a:lnTo>
                    <a:pt x="186" y="25"/>
                  </a:lnTo>
                  <a:lnTo>
                    <a:pt x="175" y="20"/>
                  </a:lnTo>
                  <a:lnTo>
                    <a:pt x="165" y="16"/>
                  </a:lnTo>
                  <a:lnTo>
                    <a:pt x="154" y="13"/>
                  </a:lnTo>
                  <a:lnTo>
                    <a:pt x="143" y="10"/>
                  </a:lnTo>
                  <a:lnTo>
                    <a:pt x="133" y="7"/>
                  </a:lnTo>
                  <a:lnTo>
                    <a:pt x="122" y="5"/>
                  </a:lnTo>
                  <a:lnTo>
                    <a:pt x="111" y="3"/>
                  </a:lnTo>
                  <a:lnTo>
                    <a:pt x="100" y="1"/>
                  </a:lnTo>
                  <a:lnTo>
                    <a:pt x="88" y="0"/>
                  </a:lnTo>
                  <a:lnTo>
                    <a:pt x="77" y="0"/>
                  </a:lnTo>
                  <a:lnTo>
                    <a:pt x="66" y="0"/>
                  </a:lnTo>
                  <a:lnTo>
                    <a:pt x="55" y="0"/>
                  </a:lnTo>
                  <a:lnTo>
                    <a:pt x="44" y="0"/>
                  </a:lnTo>
                  <a:lnTo>
                    <a:pt x="33" y="2"/>
                  </a:lnTo>
                  <a:lnTo>
                    <a:pt x="22" y="3"/>
                  </a:lnTo>
                  <a:lnTo>
                    <a:pt x="11" y="5"/>
                  </a:lnTo>
                  <a:lnTo>
                    <a:pt x="0" y="8"/>
                  </a:lnTo>
                </a:path>
              </a:pathLst>
            </a:custGeom>
            <a:noFill/>
            <a:ln w="12700" cap="rnd" cmpd="sng">
              <a:solidFill>
                <a:srgbClr val="7A3D3D"/>
              </a:solidFill>
              <a:prstDash val="solid"/>
              <a:round/>
              <a:headEnd type="none" w="med" len="med"/>
              <a:tailEnd type="none" w="med" len="med"/>
            </a:ln>
            <a:effectLst/>
          </p:spPr>
          <p:txBody>
            <a:bodyPr/>
            <a:lstStyle/>
            <a:p>
              <a:endParaRPr lang="en-US"/>
            </a:p>
          </p:txBody>
        </p:sp>
        <p:sp>
          <p:nvSpPr>
            <p:cNvPr id="1044098" name="Freeform 642"/>
            <p:cNvSpPr>
              <a:spLocks/>
            </p:cNvSpPr>
            <p:nvPr/>
          </p:nvSpPr>
          <p:spPr bwMode="auto">
            <a:xfrm>
              <a:off x="2626" y="1886"/>
              <a:ext cx="218" cy="74"/>
            </a:xfrm>
            <a:custGeom>
              <a:avLst/>
              <a:gdLst/>
              <a:ahLst/>
              <a:cxnLst>
                <a:cxn ang="0">
                  <a:pos x="0" y="49"/>
                </a:cxn>
                <a:cxn ang="0">
                  <a:pos x="7" y="53"/>
                </a:cxn>
                <a:cxn ang="0">
                  <a:pos x="14" y="56"/>
                </a:cxn>
                <a:cxn ang="0">
                  <a:pos x="22" y="60"/>
                </a:cxn>
                <a:cxn ang="0">
                  <a:pos x="29" y="63"/>
                </a:cxn>
                <a:cxn ang="0">
                  <a:pos x="37" y="65"/>
                </a:cxn>
                <a:cxn ang="0">
                  <a:pos x="45" y="68"/>
                </a:cxn>
                <a:cxn ang="0">
                  <a:pos x="53" y="70"/>
                </a:cxn>
                <a:cxn ang="0">
                  <a:pos x="61" y="71"/>
                </a:cxn>
                <a:cxn ang="0">
                  <a:pos x="69" y="72"/>
                </a:cxn>
                <a:cxn ang="0">
                  <a:pos x="77" y="72"/>
                </a:cxn>
                <a:cxn ang="0">
                  <a:pos x="86" y="73"/>
                </a:cxn>
                <a:cxn ang="0">
                  <a:pos x="94" y="72"/>
                </a:cxn>
                <a:cxn ang="0">
                  <a:pos x="102" y="71"/>
                </a:cxn>
                <a:cxn ang="0">
                  <a:pos x="110" y="70"/>
                </a:cxn>
                <a:cxn ang="0">
                  <a:pos x="118" y="69"/>
                </a:cxn>
                <a:cxn ang="0">
                  <a:pos x="126" y="67"/>
                </a:cxn>
                <a:cxn ang="0">
                  <a:pos x="134" y="64"/>
                </a:cxn>
                <a:cxn ang="0">
                  <a:pos x="142" y="61"/>
                </a:cxn>
                <a:cxn ang="0">
                  <a:pos x="149" y="58"/>
                </a:cxn>
                <a:cxn ang="0">
                  <a:pos x="157" y="55"/>
                </a:cxn>
                <a:cxn ang="0">
                  <a:pos x="164" y="51"/>
                </a:cxn>
                <a:cxn ang="0">
                  <a:pos x="171" y="46"/>
                </a:cxn>
                <a:cxn ang="0">
                  <a:pos x="177" y="42"/>
                </a:cxn>
                <a:cxn ang="0">
                  <a:pos x="184" y="37"/>
                </a:cxn>
                <a:cxn ang="0">
                  <a:pos x="190" y="31"/>
                </a:cxn>
                <a:cxn ang="0">
                  <a:pos x="196" y="26"/>
                </a:cxn>
                <a:cxn ang="0">
                  <a:pos x="202" y="20"/>
                </a:cxn>
                <a:cxn ang="0">
                  <a:pos x="207" y="14"/>
                </a:cxn>
                <a:cxn ang="0">
                  <a:pos x="212" y="7"/>
                </a:cxn>
                <a:cxn ang="0">
                  <a:pos x="217" y="0"/>
                </a:cxn>
              </a:cxnLst>
              <a:rect l="0" t="0" r="r" b="b"/>
              <a:pathLst>
                <a:path w="218" h="74">
                  <a:moveTo>
                    <a:pt x="0" y="49"/>
                  </a:moveTo>
                  <a:lnTo>
                    <a:pt x="7" y="53"/>
                  </a:lnTo>
                  <a:lnTo>
                    <a:pt x="14" y="56"/>
                  </a:lnTo>
                  <a:lnTo>
                    <a:pt x="22" y="60"/>
                  </a:lnTo>
                  <a:lnTo>
                    <a:pt x="29" y="63"/>
                  </a:lnTo>
                  <a:lnTo>
                    <a:pt x="37" y="65"/>
                  </a:lnTo>
                  <a:lnTo>
                    <a:pt x="45" y="68"/>
                  </a:lnTo>
                  <a:lnTo>
                    <a:pt x="53" y="70"/>
                  </a:lnTo>
                  <a:lnTo>
                    <a:pt x="61" y="71"/>
                  </a:lnTo>
                  <a:lnTo>
                    <a:pt x="69" y="72"/>
                  </a:lnTo>
                  <a:lnTo>
                    <a:pt x="77" y="72"/>
                  </a:lnTo>
                  <a:lnTo>
                    <a:pt x="86" y="73"/>
                  </a:lnTo>
                  <a:lnTo>
                    <a:pt x="94" y="72"/>
                  </a:lnTo>
                  <a:lnTo>
                    <a:pt x="102" y="71"/>
                  </a:lnTo>
                  <a:lnTo>
                    <a:pt x="110" y="70"/>
                  </a:lnTo>
                  <a:lnTo>
                    <a:pt x="118" y="69"/>
                  </a:lnTo>
                  <a:lnTo>
                    <a:pt x="126" y="67"/>
                  </a:lnTo>
                  <a:lnTo>
                    <a:pt x="134" y="64"/>
                  </a:lnTo>
                  <a:lnTo>
                    <a:pt x="142" y="61"/>
                  </a:lnTo>
                  <a:lnTo>
                    <a:pt x="149" y="58"/>
                  </a:lnTo>
                  <a:lnTo>
                    <a:pt x="157" y="55"/>
                  </a:lnTo>
                  <a:lnTo>
                    <a:pt x="164" y="51"/>
                  </a:lnTo>
                  <a:lnTo>
                    <a:pt x="171" y="46"/>
                  </a:lnTo>
                  <a:lnTo>
                    <a:pt x="177" y="42"/>
                  </a:lnTo>
                  <a:lnTo>
                    <a:pt x="184" y="37"/>
                  </a:lnTo>
                  <a:lnTo>
                    <a:pt x="190" y="31"/>
                  </a:lnTo>
                  <a:lnTo>
                    <a:pt x="196" y="26"/>
                  </a:lnTo>
                  <a:lnTo>
                    <a:pt x="202" y="20"/>
                  </a:lnTo>
                  <a:lnTo>
                    <a:pt x="207" y="14"/>
                  </a:lnTo>
                  <a:lnTo>
                    <a:pt x="212" y="7"/>
                  </a:lnTo>
                  <a:lnTo>
                    <a:pt x="217" y="0"/>
                  </a:lnTo>
                </a:path>
              </a:pathLst>
            </a:custGeom>
            <a:noFill/>
            <a:ln w="12700" cap="rnd" cmpd="sng">
              <a:solidFill>
                <a:srgbClr val="7A3D3D"/>
              </a:solidFill>
              <a:prstDash val="solid"/>
              <a:round/>
              <a:headEnd type="none" w="med" len="med"/>
              <a:tailEnd type="none" w="med" len="med"/>
            </a:ln>
            <a:effectLst/>
          </p:spPr>
          <p:txBody>
            <a:bodyPr/>
            <a:lstStyle/>
            <a:p>
              <a:endParaRPr lang="en-US"/>
            </a:p>
          </p:txBody>
        </p:sp>
        <p:sp>
          <p:nvSpPr>
            <p:cNvPr id="1044099" name="Freeform 643"/>
            <p:cNvSpPr>
              <a:spLocks/>
            </p:cNvSpPr>
            <p:nvPr/>
          </p:nvSpPr>
          <p:spPr bwMode="auto">
            <a:xfrm>
              <a:off x="2842" y="1556"/>
              <a:ext cx="137" cy="331"/>
            </a:xfrm>
            <a:custGeom>
              <a:avLst/>
              <a:gdLst/>
              <a:ahLst/>
              <a:cxnLst>
                <a:cxn ang="0">
                  <a:pos x="0" y="330"/>
                </a:cxn>
                <a:cxn ang="0">
                  <a:pos x="11" y="319"/>
                </a:cxn>
                <a:cxn ang="0">
                  <a:pos x="20" y="307"/>
                </a:cxn>
                <a:cxn ang="0">
                  <a:pos x="29" y="295"/>
                </a:cxn>
                <a:cxn ang="0">
                  <a:pos x="38" y="283"/>
                </a:cxn>
                <a:cxn ang="0">
                  <a:pos x="47" y="270"/>
                </a:cxn>
                <a:cxn ang="0">
                  <a:pos x="55" y="258"/>
                </a:cxn>
                <a:cxn ang="0">
                  <a:pos x="63" y="245"/>
                </a:cxn>
                <a:cxn ang="0">
                  <a:pos x="71" y="231"/>
                </a:cxn>
                <a:cxn ang="0">
                  <a:pos x="78" y="218"/>
                </a:cxn>
                <a:cxn ang="0">
                  <a:pos x="85" y="204"/>
                </a:cxn>
                <a:cxn ang="0">
                  <a:pos x="91" y="191"/>
                </a:cxn>
                <a:cxn ang="0">
                  <a:pos x="97" y="177"/>
                </a:cxn>
                <a:cxn ang="0">
                  <a:pos x="102" y="163"/>
                </a:cxn>
                <a:cxn ang="0">
                  <a:pos x="108" y="148"/>
                </a:cxn>
                <a:cxn ang="0">
                  <a:pos x="112" y="134"/>
                </a:cxn>
                <a:cxn ang="0">
                  <a:pos x="117" y="120"/>
                </a:cxn>
                <a:cxn ang="0">
                  <a:pos x="121" y="105"/>
                </a:cxn>
                <a:cxn ang="0">
                  <a:pos x="124" y="90"/>
                </a:cxn>
                <a:cxn ang="0">
                  <a:pos x="127" y="75"/>
                </a:cxn>
                <a:cxn ang="0">
                  <a:pos x="130" y="60"/>
                </a:cxn>
                <a:cxn ang="0">
                  <a:pos x="132" y="45"/>
                </a:cxn>
                <a:cxn ang="0">
                  <a:pos x="134" y="30"/>
                </a:cxn>
                <a:cxn ang="0">
                  <a:pos x="135" y="15"/>
                </a:cxn>
                <a:cxn ang="0">
                  <a:pos x="136" y="0"/>
                </a:cxn>
              </a:cxnLst>
              <a:rect l="0" t="0" r="r" b="b"/>
              <a:pathLst>
                <a:path w="137" h="331">
                  <a:moveTo>
                    <a:pt x="0" y="330"/>
                  </a:moveTo>
                  <a:lnTo>
                    <a:pt x="11" y="319"/>
                  </a:lnTo>
                  <a:lnTo>
                    <a:pt x="20" y="307"/>
                  </a:lnTo>
                  <a:lnTo>
                    <a:pt x="29" y="295"/>
                  </a:lnTo>
                  <a:lnTo>
                    <a:pt x="38" y="283"/>
                  </a:lnTo>
                  <a:lnTo>
                    <a:pt x="47" y="270"/>
                  </a:lnTo>
                  <a:lnTo>
                    <a:pt x="55" y="258"/>
                  </a:lnTo>
                  <a:lnTo>
                    <a:pt x="63" y="245"/>
                  </a:lnTo>
                  <a:lnTo>
                    <a:pt x="71" y="231"/>
                  </a:lnTo>
                  <a:lnTo>
                    <a:pt x="78" y="218"/>
                  </a:lnTo>
                  <a:lnTo>
                    <a:pt x="85" y="204"/>
                  </a:lnTo>
                  <a:lnTo>
                    <a:pt x="91" y="191"/>
                  </a:lnTo>
                  <a:lnTo>
                    <a:pt x="97" y="177"/>
                  </a:lnTo>
                  <a:lnTo>
                    <a:pt x="102" y="163"/>
                  </a:lnTo>
                  <a:lnTo>
                    <a:pt x="108" y="148"/>
                  </a:lnTo>
                  <a:lnTo>
                    <a:pt x="112" y="134"/>
                  </a:lnTo>
                  <a:lnTo>
                    <a:pt x="117" y="120"/>
                  </a:lnTo>
                  <a:lnTo>
                    <a:pt x="121" y="105"/>
                  </a:lnTo>
                  <a:lnTo>
                    <a:pt x="124" y="90"/>
                  </a:lnTo>
                  <a:lnTo>
                    <a:pt x="127" y="75"/>
                  </a:lnTo>
                  <a:lnTo>
                    <a:pt x="130" y="60"/>
                  </a:lnTo>
                  <a:lnTo>
                    <a:pt x="132" y="45"/>
                  </a:lnTo>
                  <a:lnTo>
                    <a:pt x="134" y="30"/>
                  </a:lnTo>
                  <a:lnTo>
                    <a:pt x="135" y="15"/>
                  </a:lnTo>
                  <a:lnTo>
                    <a:pt x="136" y="0"/>
                  </a:lnTo>
                </a:path>
              </a:pathLst>
            </a:custGeom>
            <a:noFill/>
            <a:ln w="12700" cap="rnd" cmpd="sng">
              <a:solidFill>
                <a:srgbClr val="7A3D3D"/>
              </a:solidFill>
              <a:prstDash val="solid"/>
              <a:round/>
              <a:headEnd type="none" w="med" len="med"/>
              <a:tailEnd type="none" w="med" len="med"/>
            </a:ln>
            <a:effectLst/>
          </p:spPr>
          <p:txBody>
            <a:bodyPr/>
            <a:lstStyle/>
            <a:p>
              <a:endParaRPr lang="en-US"/>
            </a:p>
          </p:txBody>
        </p:sp>
        <p:sp>
          <p:nvSpPr>
            <p:cNvPr id="1044100" name="Freeform 644"/>
            <p:cNvSpPr>
              <a:spLocks/>
            </p:cNvSpPr>
            <p:nvPr/>
          </p:nvSpPr>
          <p:spPr bwMode="auto">
            <a:xfrm>
              <a:off x="3611" y="2123"/>
              <a:ext cx="72" cy="154"/>
            </a:xfrm>
            <a:custGeom>
              <a:avLst/>
              <a:gdLst/>
              <a:ahLst/>
              <a:cxnLst>
                <a:cxn ang="0">
                  <a:pos x="19" y="0"/>
                </a:cxn>
                <a:cxn ang="0">
                  <a:pos x="16" y="5"/>
                </a:cxn>
                <a:cxn ang="0">
                  <a:pos x="12" y="11"/>
                </a:cxn>
                <a:cxn ang="0">
                  <a:pos x="9" y="17"/>
                </a:cxn>
                <a:cxn ang="0">
                  <a:pos x="7" y="23"/>
                </a:cxn>
                <a:cxn ang="0">
                  <a:pos x="5" y="29"/>
                </a:cxn>
                <a:cxn ang="0">
                  <a:pos x="3" y="35"/>
                </a:cxn>
                <a:cxn ang="0">
                  <a:pos x="2" y="42"/>
                </a:cxn>
                <a:cxn ang="0">
                  <a:pos x="1" y="48"/>
                </a:cxn>
                <a:cxn ang="0">
                  <a:pos x="0" y="55"/>
                </a:cxn>
                <a:cxn ang="0">
                  <a:pos x="0" y="61"/>
                </a:cxn>
                <a:cxn ang="0">
                  <a:pos x="1" y="68"/>
                </a:cxn>
                <a:cxn ang="0">
                  <a:pos x="1" y="74"/>
                </a:cxn>
                <a:cxn ang="0">
                  <a:pos x="2" y="81"/>
                </a:cxn>
                <a:cxn ang="0">
                  <a:pos x="4" y="87"/>
                </a:cxn>
                <a:cxn ang="0">
                  <a:pos x="6" y="93"/>
                </a:cxn>
                <a:cxn ang="0">
                  <a:pos x="9" y="99"/>
                </a:cxn>
                <a:cxn ang="0">
                  <a:pos x="12" y="105"/>
                </a:cxn>
                <a:cxn ang="0">
                  <a:pos x="15" y="111"/>
                </a:cxn>
                <a:cxn ang="0">
                  <a:pos x="18" y="116"/>
                </a:cxn>
                <a:cxn ang="0">
                  <a:pos x="23" y="121"/>
                </a:cxn>
                <a:cxn ang="0">
                  <a:pos x="27" y="126"/>
                </a:cxn>
                <a:cxn ang="0">
                  <a:pos x="32" y="131"/>
                </a:cxn>
                <a:cxn ang="0">
                  <a:pos x="36" y="135"/>
                </a:cxn>
                <a:cxn ang="0">
                  <a:pos x="42" y="139"/>
                </a:cxn>
                <a:cxn ang="0">
                  <a:pos x="47" y="143"/>
                </a:cxn>
                <a:cxn ang="0">
                  <a:pos x="53" y="146"/>
                </a:cxn>
                <a:cxn ang="0">
                  <a:pos x="59" y="149"/>
                </a:cxn>
                <a:cxn ang="0">
                  <a:pos x="65" y="152"/>
                </a:cxn>
                <a:cxn ang="0">
                  <a:pos x="71" y="153"/>
                </a:cxn>
              </a:cxnLst>
              <a:rect l="0" t="0" r="r" b="b"/>
              <a:pathLst>
                <a:path w="72" h="154">
                  <a:moveTo>
                    <a:pt x="19" y="0"/>
                  </a:moveTo>
                  <a:lnTo>
                    <a:pt x="16" y="5"/>
                  </a:lnTo>
                  <a:lnTo>
                    <a:pt x="12" y="11"/>
                  </a:lnTo>
                  <a:lnTo>
                    <a:pt x="9" y="17"/>
                  </a:lnTo>
                  <a:lnTo>
                    <a:pt x="7" y="23"/>
                  </a:lnTo>
                  <a:lnTo>
                    <a:pt x="5" y="29"/>
                  </a:lnTo>
                  <a:lnTo>
                    <a:pt x="3" y="35"/>
                  </a:lnTo>
                  <a:lnTo>
                    <a:pt x="2" y="42"/>
                  </a:lnTo>
                  <a:lnTo>
                    <a:pt x="1" y="48"/>
                  </a:lnTo>
                  <a:lnTo>
                    <a:pt x="0" y="55"/>
                  </a:lnTo>
                  <a:lnTo>
                    <a:pt x="0" y="61"/>
                  </a:lnTo>
                  <a:lnTo>
                    <a:pt x="1" y="68"/>
                  </a:lnTo>
                  <a:lnTo>
                    <a:pt x="1" y="74"/>
                  </a:lnTo>
                  <a:lnTo>
                    <a:pt x="2" y="81"/>
                  </a:lnTo>
                  <a:lnTo>
                    <a:pt x="4" y="87"/>
                  </a:lnTo>
                  <a:lnTo>
                    <a:pt x="6" y="93"/>
                  </a:lnTo>
                  <a:lnTo>
                    <a:pt x="9" y="99"/>
                  </a:lnTo>
                  <a:lnTo>
                    <a:pt x="12" y="105"/>
                  </a:lnTo>
                  <a:lnTo>
                    <a:pt x="15" y="111"/>
                  </a:lnTo>
                  <a:lnTo>
                    <a:pt x="18" y="116"/>
                  </a:lnTo>
                  <a:lnTo>
                    <a:pt x="23" y="121"/>
                  </a:lnTo>
                  <a:lnTo>
                    <a:pt x="27" y="126"/>
                  </a:lnTo>
                  <a:lnTo>
                    <a:pt x="32" y="131"/>
                  </a:lnTo>
                  <a:lnTo>
                    <a:pt x="36" y="135"/>
                  </a:lnTo>
                  <a:lnTo>
                    <a:pt x="42" y="139"/>
                  </a:lnTo>
                  <a:lnTo>
                    <a:pt x="47" y="143"/>
                  </a:lnTo>
                  <a:lnTo>
                    <a:pt x="53" y="146"/>
                  </a:lnTo>
                  <a:lnTo>
                    <a:pt x="59" y="149"/>
                  </a:lnTo>
                  <a:lnTo>
                    <a:pt x="65" y="152"/>
                  </a:lnTo>
                  <a:lnTo>
                    <a:pt x="71" y="153"/>
                  </a:lnTo>
                </a:path>
              </a:pathLst>
            </a:custGeom>
            <a:noFill/>
            <a:ln w="12700" cap="rnd" cmpd="sng">
              <a:solidFill>
                <a:srgbClr val="7A3D3D"/>
              </a:solidFill>
              <a:prstDash val="solid"/>
              <a:round/>
              <a:headEnd type="none" w="med" len="med"/>
              <a:tailEnd type="none" w="med" len="med"/>
            </a:ln>
            <a:effectLst/>
          </p:spPr>
          <p:txBody>
            <a:bodyPr/>
            <a:lstStyle/>
            <a:p>
              <a:endParaRPr lang="en-US"/>
            </a:p>
          </p:txBody>
        </p:sp>
        <p:sp>
          <p:nvSpPr>
            <p:cNvPr id="1044101" name="Freeform 645"/>
            <p:cNvSpPr>
              <a:spLocks/>
            </p:cNvSpPr>
            <p:nvPr/>
          </p:nvSpPr>
          <p:spPr bwMode="auto">
            <a:xfrm>
              <a:off x="3631" y="2083"/>
              <a:ext cx="74" cy="41"/>
            </a:xfrm>
            <a:custGeom>
              <a:avLst/>
              <a:gdLst/>
              <a:ahLst/>
              <a:cxnLst>
                <a:cxn ang="0">
                  <a:pos x="73" y="0"/>
                </a:cxn>
                <a:cxn ang="0">
                  <a:pos x="66" y="1"/>
                </a:cxn>
                <a:cxn ang="0">
                  <a:pos x="60" y="2"/>
                </a:cxn>
                <a:cxn ang="0">
                  <a:pos x="53" y="3"/>
                </a:cxn>
                <a:cxn ang="0">
                  <a:pos x="47" y="5"/>
                </a:cxn>
                <a:cxn ang="0">
                  <a:pos x="41" y="8"/>
                </a:cxn>
                <a:cxn ang="0">
                  <a:pos x="35" y="10"/>
                </a:cxn>
                <a:cxn ang="0">
                  <a:pos x="29" y="14"/>
                </a:cxn>
                <a:cxn ang="0">
                  <a:pos x="23" y="17"/>
                </a:cxn>
                <a:cxn ang="0">
                  <a:pos x="18" y="21"/>
                </a:cxn>
                <a:cxn ang="0">
                  <a:pos x="13" y="25"/>
                </a:cxn>
                <a:cxn ang="0">
                  <a:pos x="8" y="30"/>
                </a:cxn>
                <a:cxn ang="0">
                  <a:pos x="4" y="35"/>
                </a:cxn>
                <a:cxn ang="0">
                  <a:pos x="0" y="40"/>
                </a:cxn>
              </a:cxnLst>
              <a:rect l="0" t="0" r="r" b="b"/>
              <a:pathLst>
                <a:path w="74" h="41">
                  <a:moveTo>
                    <a:pt x="73" y="0"/>
                  </a:moveTo>
                  <a:lnTo>
                    <a:pt x="66" y="1"/>
                  </a:lnTo>
                  <a:lnTo>
                    <a:pt x="60" y="2"/>
                  </a:lnTo>
                  <a:lnTo>
                    <a:pt x="53" y="3"/>
                  </a:lnTo>
                  <a:lnTo>
                    <a:pt x="47" y="5"/>
                  </a:lnTo>
                  <a:lnTo>
                    <a:pt x="41" y="8"/>
                  </a:lnTo>
                  <a:lnTo>
                    <a:pt x="35" y="10"/>
                  </a:lnTo>
                  <a:lnTo>
                    <a:pt x="29" y="14"/>
                  </a:lnTo>
                  <a:lnTo>
                    <a:pt x="23" y="17"/>
                  </a:lnTo>
                  <a:lnTo>
                    <a:pt x="18" y="21"/>
                  </a:lnTo>
                  <a:lnTo>
                    <a:pt x="13" y="25"/>
                  </a:lnTo>
                  <a:lnTo>
                    <a:pt x="8" y="30"/>
                  </a:lnTo>
                  <a:lnTo>
                    <a:pt x="4" y="35"/>
                  </a:lnTo>
                  <a:lnTo>
                    <a:pt x="0" y="40"/>
                  </a:lnTo>
                </a:path>
              </a:pathLst>
            </a:custGeom>
            <a:noFill/>
            <a:ln w="12700" cap="rnd" cmpd="sng">
              <a:solidFill>
                <a:srgbClr val="7A3D3D"/>
              </a:solidFill>
              <a:prstDash val="solid"/>
              <a:round/>
              <a:headEnd type="none" w="med" len="med"/>
              <a:tailEnd type="none" w="med" len="med"/>
            </a:ln>
            <a:effectLst/>
          </p:spPr>
          <p:txBody>
            <a:bodyPr/>
            <a:lstStyle/>
            <a:p>
              <a:endParaRPr lang="en-US"/>
            </a:p>
          </p:txBody>
        </p:sp>
        <p:sp>
          <p:nvSpPr>
            <p:cNvPr id="1044102" name="Freeform 646"/>
            <p:cNvSpPr>
              <a:spLocks/>
            </p:cNvSpPr>
            <p:nvPr/>
          </p:nvSpPr>
          <p:spPr bwMode="auto">
            <a:xfrm>
              <a:off x="3704" y="1968"/>
              <a:ext cx="104" cy="116"/>
            </a:xfrm>
            <a:custGeom>
              <a:avLst/>
              <a:gdLst/>
              <a:ahLst/>
              <a:cxnLst>
                <a:cxn ang="0">
                  <a:pos x="0" y="115"/>
                </a:cxn>
                <a:cxn ang="0">
                  <a:pos x="7" y="114"/>
                </a:cxn>
                <a:cxn ang="0">
                  <a:pos x="13" y="112"/>
                </a:cxn>
                <a:cxn ang="0">
                  <a:pos x="20" y="110"/>
                </a:cxn>
                <a:cxn ang="0">
                  <a:pos x="27" y="108"/>
                </a:cxn>
                <a:cxn ang="0">
                  <a:pos x="33" y="105"/>
                </a:cxn>
                <a:cxn ang="0">
                  <a:pos x="40" y="102"/>
                </a:cxn>
                <a:cxn ang="0">
                  <a:pos x="46" y="98"/>
                </a:cxn>
                <a:cxn ang="0">
                  <a:pos x="52" y="95"/>
                </a:cxn>
                <a:cxn ang="0">
                  <a:pos x="57" y="91"/>
                </a:cxn>
                <a:cxn ang="0">
                  <a:pos x="62" y="86"/>
                </a:cxn>
                <a:cxn ang="0">
                  <a:pos x="68" y="81"/>
                </a:cxn>
                <a:cxn ang="0">
                  <a:pos x="72" y="76"/>
                </a:cxn>
                <a:cxn ang="0">
                  <a:pos x="77" y="71"/>
                </a:cxn>
                <a:cxn ang="0">
                  <a:pos x="81" y="65"/>
                </a:cxn>
                <a:cxn ang="0">
                  <a:pos x="85" y="59"/>
                </a:cxn>
                <a:cxn ang="0">
                  <a:pos x="88" y="53"/>
                </a:cxn>
                <a:cxn ang="0">
                  <a:pos x="92" y="47"/>
                </a:cxn>
                <a:cxn ang="0">
                  <a:pos x="94" y="41"/>
                </a:cxn>
                <a:cxn ang="0">
                  <a:pos x="97" y="34"/>
                </a:cxn>
                <a:cxn ang="0">
                  <a:pos x="99" y="27"/>
                </a:cxn>
                <a:cxn ang="0">
                  <a:pos x="100" y="21"/>
                </a:cxn>
                <a:cxn ang="0">
                  <a:pos x="101" y="14"/>
                </a:cxn>
                <a:cxn ang="0">
                  <a:pos x="102" y="7"/>
                </a:cxn>
                <a:cxn ang="0">
                  <a:pos x="103" y="0"/>
                </a:cxn>
              </a:cxnLst>
              <a:rect l="0" t="0" r="r" b="b"/>
              <a:pathLst>
                <a:path w="104" h="116">
                  <a:moveTo>
                    <a:pt x="0" y="115"/>
                  </a:moveTo>
                  <a:lnTo>
                    <a:pt x="7" y="114"/>
                  </a:lnTo>
                  <a:lnTo>
                    <a:pt x="13" y="112"/>
                  </a:lnTo>
                  <a:lnTo>
                    <a:pt x="20" y="110"/>
                  </a:lnTo>
                  <a:lnTo>
                    <a:pt x="27" y="108"/>
                  </a:lnTo>
                  <a:lnTo>
                    <a:pt x="33" y="105"/>
                  </a:lnTo>
                  <a:lnTo>
                    <a:pt x="40" y="102"/>
                  </a:lnTo>
                  <a:lnTo>
                    <a:pt x="46" y="98"/>
                  </a:lnTo>
                  <a:lnTo>
                    <a:pt x="52" y="95"/>
                  </a:lnTo>
                  <a:lnTo>
                    <a:pt x="57" y="91"/>
                  </a:lnTo>
                  <a:lnTo>
                    <a:pt x="62" y="86"/>
                  </a:lnTo>
                  <a:lnTo>
                    <a:pt x="68" y="81"/>
                  </a:lnTo>
                  <a:lnTo>
                    <a:pt x="72" y="76"/>
                  </a:lnTo>
                  <a:lnTo>
                    <a:pt x="77" y="71"/>
                  </a:lnTo>
                  <a:lnTo>
                    <a:pt x="81" y="65"/>
                  </a:lnTo>
                  <a:lnTo>
                    <a:pt x="85" y="59"/>
                  </a:lnTo>
                  <a:lnTo>
                    <a:pt x="88" y="53"/>
                  </a:lnTo>
                  <a:lnTo>
                    <a:pt x="92" y="47"/>
                  </a:lnTo>
                  <a:lnTo>
                    <a:pt x="94" y="41"/>
                  </a:lnTo>
                  <a:lnTo>
                    <a:pt x="97" y="34"/>
                  </a:lnTo>
                  <a:lnTo>
                    <a:pt x="99" y="27"/>
                  </a:lnTo>
                  <a:lnTo>
                    <a:pt x="100" y="21"/>
                  </a:lnTo>
                  <a:lnTo>
                    <a:pt x="101" y="14"/>
                  </a:lnTo>
                  <a:lnTo>
                    <a:pt x="102" y="7"/>
                  </a:lnTo>
                  <a:lnTo>
                    <a:pt x="103" y="0"/>
                  </a:lnTo>
                </a:path>
              </a:pathLst>
            </a:custGeom>
            <a:noFill/>
            <a:ln w="12700" cap="rnd" cmpd="sng">
              <a:solidFill>
                <a:srgbClr val="7A3D3D"/>
              </a:solidFill>
              <a:prstDash val="solid"/>
              <a:round/>
              <a:headEnd type="none" w="med" len="med"/>
              <a:tailEnd type="none" w="med" len="med"/>
            </a:ln>
            <a:effectLst/>
          </p:spPr>
          <p:txBody>
            <a:bodyPr/>
            <a:lstStyle/>
            <a:p>
              <a:endParaRPr lang="en-US"/>
            </a:p>
          </p:txBody>
        </p:sp>
        <p:sp>
          <p:nvSpPr>
            <p:cNvPr id="1044103" name="Freeform 647"/>
            <p:cNvSpPr>
              <a:spLocks/>
            </p:cNvSpPr>
            <p:nvPr/>
          </p:nvSpPr>
          <p:spPr bwMode="auto">
            <a:xfrm>
              <a:off x="3669" y="1818"/>
              <a:ext cx="139" cy="151"/>
            </a:xfrm>
            <a:custGeom>
              <a:avLst/>
              <a:gdLst/>
              <a:ahLst/>
              <a:cxnLst>
                <a:cxn ang="0">
                  <a:pos x="138" y="150"/>
                </a:cxn>
                <a:cxn ang="0">
                  <a:pos x="138" y="142"/>
                </a:cxn>
                <a:cxn ang="0">
                  <a:pos x="138" y="134"/>
                </a:cxn>
                <a:cxn ang="0">
                  <a:pos x="137" y="126"/>
                </a:cxn>
                <a:cxn ang="0">
                  <a:pos x="136" y="119"/>
                </a:cxn>
                <a:cxn ang="0">
                  <a:pos x="135" y="111"/>
                </a:cxn>
                <a:cxn ang="0">
                  <a:pos x="133" y="103"/>
                </a:cxn>
                <a:cxn ang="0">
                  <a:pos x="131" y="96"/>
                </a:cxn>
                <a:cxn ang="0">
                  <a:pos x="128" y="88"/>
                </a:cxn>
                <a:cxn ang="0">
                  <a:pos x="125" y="81"/>
                </a:cxn>
                <a:cxn ang="0">
                  <a:pos x="121" y="74"/>
                </a:cxn>
                <a:cxn ang="0">
                  <a:pos x="118" y="67"/>
                </a:cxn>
                <a:cxn ang="0">
                  <a:pos x="113" y="61"/>
                </a:cxn>
                <a:cxn ang="0">
                  <a:pos x="109" y="54"/>
                </a:cxn>
                <a:cxn ang="0">
                  <a:pos x="104" y="48"/>
                </a:cxn>
                <a:cxn ang="0">
                  <a:pos x="99" y="42"/>
                </a:cxn>
                <a:cxn ang="0">
                  <a:pos x="93" y="37"/>
                </a:cxn>
                <a:cxn ang="0">
                  <a:pos x="87" y="32"/>
                </a:cxn>
                <a:cxn ang="0">
                  <a:pos x="81" y="27"/>
                </a:cxn>
                <a:cxn ang="0">
                  <a:pos x="74" y="23"/>
                </a:cxn>
                <a:cxn ang="0">
                  <a:pos x="68" y="19"/>
                </a:cxn>
                <a:cxn ang="0">
                  <a:pos x="61" y="15"/>
                </a:cxn>
                <a:cxn ang="0">
                  <a:pos x="54" y="11"/>
                </a:cxn>
                <a:cxn ang="0">
                  <a:pos x="46" y="8"/>
                </a:cxn>
                <a:cxn ang="0">
                  <a:pos x="39" y="6"/>
                </a:cxn>
                <a:cxn ang="0">
                  <a:pos x="31" y="4"/>
                </a:cxn>
                <a:cxn ang="0">
                  <a:pos x="24" y="2"/>
                </a:cxn>
                <a:cxn ang="0">
                  <a:pos x="16" y="1"/>
                </a:cxn>
                <a:cxn ang="0">
                  <a:pos x="8" y="0"/>
                </a:cxn>
                <a:cxn ang="0">
                  <a:pos x="0" y="0"/>
                </a:cxn>
              </a:cxnLst>
              <a:rect l="0" t="0" r="r" b="b"/>
              <a:pathLst>
                <a:path w="139" h="151">
                  <a:moveTo>
                    <a:pt x="138" y="150"/>
                  </a:moveTo>
                  <a:lnTo>
                    <a:pt x="138" y="142"/>
                  </a:lnTo>
                  <a:lnTo>
                    <a:pt x="138" y="134"/>
                  </a:lnTo>
                  <a:lnTo>
                    <a:pt x="137" y="126"/>
                  </a:lnTo>
                  <a:lnTo>
                    <a:pt x="136" y="119"/>
                  </a:lnTo>
                  <a:lnTo>
                    <a:pt x="135" y="111"/>
                  </a:lnTo>
                  <a:lnTo>
                    <a:pt x="133" y="103"/>
                  </a:lnTo>
                  <a:lnTo>
                    <a:pt x="131" y="96"/>
                  </a:lnTo>
                  <a:lnTo>
                    <a:pt x="128" y="88"/>
                  </a:lnTo>
                  <a:lnTo>
                    <a:pt x="125" y="81"/>
                  </a:lnTo>
                  <a:lnTo>
                    <a:pt x="121" y="74"/>
                  </a:lnTo>
                  <a:lnTo>
                    <a:pt x="118" y="67"/>
                  </a:lnTo>
                  <a:lnTo>
                    <a:pt x="113" y="61"/>
                  </a:lnTo>
                  <a:lnTo>
                    <a:pt x="109" y="54"/>
                  </a:lnTo>
                  <a:lnTo>
                    <a:pt x="104" y="48"/>
                  </a:lnTo>
                  <a:lnTo>
                    <a:pt x="99" y="42"/>
                  </a:lnTo>
                  <a:lnTo>
                    <a:pt x="93" y="37"/>
                  </a:lnTo>
                  <a:lnTo>
                    <a:pt x="87" y="32"/>
                  </a:lnTo>
                  <a:lnTo>
                    <a:pt x="81" y="27"/>
                  </a:lnTo>
                  <a:lnTo>
                    <a:pt x="74" y="23"/>
                  </a:lnTo>
                  <a:lnTo>
                    <a:pt x="68" y="19"/>
                  </a:lnTo>
                  <a:lnTo>
                    <a:pt x="61" y="15"/>
                  </a:lnTo>
                  <a:lnTo>
                    <a:pt x="54" y="11"/>
                  </a:lnTo>
                  <a:lnTo>
                    <a:pt x="46" y="8"/>
                  </a:lnTo>
                  <a:lnTo>
                    <a:pt x="39" y="6"/>
                  </a:lnTo>
                  <a:lnTo>
                    <a:pt x="31" y="4"/>
                  </a:lnTo>
                  <a:lnTo>
                    <a:pt x="24" y="2"/>
                  </a:lnTo>
                  <a:lnTo>
                    <a:pt x="16" y="1"/>
                  </a:lnTo>
                  <a:lnTo>
                    <a:pt x="8" y="0"/>
                  </a:lnTo>
                  <a:lnTo>
                    <a:pt x="0" y="0"/>
                  </a:lnTo>
                </a:path>
              </a:pathLst>
            </a:custGeom>
            <a:noFill/>
            <a:ln w="12700" cap="rnd" cmpd="sng">
              <a:solidFill>
                <a:srgbClr val="7A3D3D"/>
              </a:solidFill>
              <a:prstDash val="solid"/>
              <a:round/>
              <a:headEnd type="none" w="med" len="med"/>
              <a:tailEnd type="none" w="med" len="med"/>
            </a:ln>
            <a:effectLst/>
          </p:spPr>
          <p:txBody>
            <a:bodyPr/>
            <a:lstStyle/>
            <a:p>
              <a:endParaRPr lang="en-US"/>
            </a:p>
          </p:txBody>
        </p:sp>
        <p:sp>
          <p:nvSpPr>
            <p:cNvPr id="1044104" name="Freeform 648"/>
            <p:cNvSpPr>
              <a:spLocks/>
            </p:cNvSpPr>
            <p:nvPr/>
          </p:nvSpPr>
          <p:spPr bwMode="auto">
            <a:xfrm>
              <a:off x="3397" y="1813"/>
              <a:ext cx="274" cy="74"/>
            </a:xfrm>
            <a:custGeom>
              <a:avLst/>
              <a:gdLst/>
              <a:ahLst/>
              <a:cxnLst>
                <a:cxn ang="0">
                  <a:pos x="273" y="5"/>
                </a:cxn>
                <a:cxn ang="0">
                  <a:pos x="261" y="3"/>
                </a:cxn>
                <a:cxn ang="0">
                  <a:pos x="249" y="1"/>
                </a:cxn>
                <a:cxn ang="0">
                  <a:pos x="237" y="0"/>
                </a:cxn>
                <a:cxn ang="0">
                  <a:pos x="225" y="0"/>
                </a:cxn>
                <a:cxn ang="0">
                  <a:pos x="213" y="0"/>
                </a:cxn>
                <a:cxn ang="0">
                  <a:pos x="200" y="0"/>
                </a:cxn>
                <a:cxn ang="0">
                  <a:pos x="188" y="1"/>
                </a:cxn>
                <a:cxn ang="0">
                  <a:pos x="176" y="2"/>
                </a:cxn>
                <a:cxn ang="0">
                  <a:pos x="165" y="3"/>
                </a:cxn>
                <a:cxn ang="0">
                  <a:pos x="153" y="5"/>
                </a:cxn>
                <a:cxn ang="0">
                  <a:pos x="141" y="7"/>
                </a:cxn>
                <a:cxn ang="0">
                  <a:pos x="129" y="10"/>
                </a:cxn>
                <a:cxn ang="0">
                  <a:pos x="118" y="13"/>
                </a:cxn>
                <a:cxn ang="0">
                  <a:pos x="106" y="17"/>
                </a:cxn>
                <a:cxn ang="0">
                  <a:pos x="95" y="21"/>
                </a:cxn>
                <a:cxn ang="0">
                  <a:pos x="84" y="25"/>
                </a:cxn>
                <a:cxn ang="0">
                  <a:pos x="72" y="30"/>
                </a:cxn>
                <a:cxn ang="0">
                  <a:pos x="61" y="35"/>
                </a:cxn>
                <a:cxn ang="0">
                  <a:pos x="51" y="40"/>
                </a:cxn>
                <a:cxn ang="0">
                  <a:pos x="40" y="46"/>
                </a:cxn>
                <a:cxn ang="0">
                  <a:pos x="30" y="53"/>
                </a:cxn>
                <a:cxn ang="0">
                  <a:pos x="20" y="59"/>
                </a:cxn>
                <a:cxn ang="0">
                  <a:pos x="10" y="66"/>
                </a:cxn>
                <a:cxn ang="0">
                  <a:pos x="0" y="73"/>
                </a:cxn>
              </a:cxnLst>
              <a:rect l="0" t="0" r="r" b="b"/>
              <a:pathLst>
                <a:path w="274" h="74">
                  <a:moveTo>
                    <a:pt x="273" y="5"/>
                  </a:moveTo>
                  <a:lnTo>
                    <a:pt x="261" y="3"/>
                  </a:lnTo>
                  <a:lnTo>
                    <a:pt x="249" y="1"/>
                  </a:lnTo>
                  <a:lnTo>
                    <a:pt x="237" y="0"/>
                  </a:lnTo>
                  <a:lnTo>
                    <a:pt x="225" y="0"/>
                  </a:lnTo>
                  <a:lnTo>
                    <a:pt x="213" y="0"/>
                  </a:lnTo>
                  <a:lnTo>
                    <a:pt x="200" y="0"/>
                  </a:lnTo>
                  <a:lnTo>
                    <a:pt x="188" y="1"/>
                  </a:lnTo>
                  <a:lnTo>
                    <a:pt x="176" y="2"/>
                  </a:lnTo>
                  <a:lnTo>
                    <a:pt x="165" y="3"/>
                  </a:lnTo>
                  <a:lnTo>
                    <a:pt x="153" y="5"/>
                  </a:lnTo>
                  <a:lnTo>
                    <a:pt x="141" y="7"/>
                  </a:lnTo>
                  <a:lnTo>
                    <a:pt x="129" y="10"/>
                  </a:lnTo>
                  <a:lnTo>
                    <a:pt x="118" y="13"/>
                  </a:lnTo>
                  <a:lnTo>
                    <a:pt x="106" y="17"/>
                  </a:lnTo>
                  <a:lnTo>
                    <a:pt x="95" y="21"/>
                  </a:lnTo>
                  <a:lnTo>
                    <a:pt x="84" y="25"/>
                  </a:lnTo>
                  <a:lnTo>
                    <a:pt x="72" y="30"/>
                  </a:lnTo>
                  <a:lnTo>
                    <a:pt x="61" y="35"/>
                  </a:lnTo>
                  <a:lnTo>
                    <a:pt x="51" y="40"/>
                  </a:lnTo>
                  <a:lnTo>
                    <a:pt x="40" y="46"/>
                  </a:lnTo>
                  <a:lnTo>
                    <a:pt x="30" y="53"/>
                  </a:lnTo>
                  <a:lnTo>
                    <a:pt x="20" y="59"/>
                  </a:lnTo>
                  <a:lnTo>
                    <a:pt x="10" y="66"/>
                  </a:lnTo>
                  <a:lnTo>
                    <a:pt x="0" y="73"/>
                  </a:lnTo>
                </a:path>
              </a:pathLst>
            </a:custGeom>
            <a:noFill/>
            <a:ln w="12700" cap="rnd" cmpd="sng">
              <a:solidFill>
                <a:srgbClr val="7A3D3D"/>
              </a:solidFill>
              <a:prstDash val="solid"/>
              <a:round/>
              <a:headEnd type="none" w="med" len="med"/>
              <a:tailEnd type="none" w="med" len="med"/>
            </a:ln>
            <a:effectLst/>
          </p:spPr>
          <p:txBody>
            <a:bodyPr/>
            <a:lstStyle/>
            <a:p>
              <a:endParaRPr lang="en-US"/>
            </a:p>
          </p:txBody>
        </p:sp>
        <p:sp>
          <p:nvSpPr>
            <p:cNvPr id="1044105" name="Freeform 649"/>
            <p:cNvSpPr>
              <a:spLocks/>
            </p:cNvSpPr>
            <p:nvPr/>
          </p:nvSpPr>
          <p:spPr bwMode="auto">
            <a:xfrm>
              <a:off x="3277" y="1848"/>
              <a:ext cx="121" cy="46"/>
            </a:xfrm>
            <a:custGeom>
              <a:avLst/>
              <a:gdLst/>
              <a:ahLst/>
              <a:cxnLst>
                <a:cxn ang="0">
                  <a:pos x="0" y="0"/>
                </a:cxn>
                <a:cxn ang="0">
                  <a:pos x="4" y="6"/>
                </a:cxn>
                <a:cxn ang="0">
                  <a:pos x="8" y="11"/>
                </a:cxn>
                <a:cxn ang="0">
                  <a:pos x="13" y="15"/>
                </a:cxn>
                <a:cxn ang="0">
                  <a:pos x="18" y="20"/>
                </a:cxn>
                <a:cxn ang="0">
                  <a:pos x="22" y="24"/>
                </a:cxn>
                <a:cxn ang="0">
                  <a:pos x="28" y="28"/>
                </a:cxn>
                <a:cxn ang="0">
                  <a:pos x="33" y="31"/>
                </a:cxn>
                <a:cxn ang="0">
                  <a:pos x="39" y="34"/>
                </a:cxn>
                <a:cxn ang="0">
                  <a:pos x="45" y="37"/>
                </a:cxn>
                <a:cxn ang="0">
                  <a:pos x="51" y="39"/>
                </a:cxn>
                <a:cxn ang="0">
                  <a:pos x="57" y="41"/>
                </a:cxn>
                <a:cxn ang="0">
                  <a:pos x="63" y="43"/>
                </a:cxn>
                <a:cxn ang="0">
                  <a:pos x="70" y="44"/>
                </a:cxn>
                <a:cxn ang="0">
                  <a:pos x="76" y="45"/>
                </a:cxn>
                <a:cxn ang="0">
                  <a:pos x="82" y="45"/>
                </a:cxn>
                <a:cxn ang="0">
                  <a:pos x="89" y="45"/>
                </a:cxn>
                <a:cxn ang="0">
                  <a:pos x="95" y="44"/>
                </a:cxn>
                <a:cxn ang="0">
                  <a:pos x="102" y="44"/>
                </a:cxn>
                <a:cxn ang="0">
                  <a:pos x="108" y="42"/>
                </a:cxn>
                <a:cxn ang="0">
                  <a:pos x="114" y="40"/>
                </a:cxn>
                <a:cxn ang="0">
                  <a:pos x="120" y="38"/>
                </a:cxn>
              </a:cxnLst>
              <a:rect l="0" t="0" r="r" b="b"/>
              <a:pathLst>
                <a:path w="121" h="46">
                  <a:moveTo>
                    <a:pt x="0" y="0"/>
                  </a:moveTo>
                  <a:lnTo>
                    <a:pt x="4" y="6"/>
                  </a:lnTo>
                  <a:lnTo>
                    <a:pt x="8" y="11"/>
                  </a:lnTo>
                  <a:lnTo>
                    <a:pt x="13" y="15"/>
                  </a:lnTo>
                  <a:lnTo>
                    <a:pt x="18" y="20"/>
                  </a:lnTo>
                  <a:lnTo>
                    <a:pt x="22" y="24"/>
                  </a:lnTo>
                  <a:lnTo>
                    <a:pt x="28" y="28"/>
                  </a:lnTo>
                  <a:lnTo>
                    <a:pt x="33" y="31"/>
                  </a:lnTo>
                  <a:lnTo>
                    <a:pt x="39" y="34"/>
                  </a:lnTo>
                  <a:lnTo>
                    <a:pt x="45" y="37"/>
                  </a:lnTo>
                  <a:lnTo>
                    <a:pt x="51" y="39"/>
                  </a:lnTo>
                  <a:lnTo>
                    <a:pt x="57" y="41"/>
                  </a:lnTo>
                  <a:lnTo>
                    <a:pt x="63" y="43"/>
                  </a:lnTo>
                  <a:lnTo>
                    <a:pt x="70" y="44"/>
                  </a:lnTo>
                  <a:lnTo>
                    <a:pt x="76" y="45"/>
                  </a:lnTo>
                  <a:lnTo>
                    <a:pt x="82" y="45"/>
                  </a:lnTo>
                  <a:lnTo>
                    <a:pt x="89" y="45"/>
                  </a:lnTo>
                  <a:lnTo>
                    <a:pt x="95" y="44"/>
                  </a:lnTo>
                  <a:lnTo>
                    <a:pt x="102" y="44"/>
                  </a:lnTo>
                  <a:lnTo>
                    <a:pt x="108" y="42"/>
                  </a:lnTo>
                  <a:lnTo>
                    <a:pt x="114" y="40"/>
                  </a:lnTo>
                  <a:lnTo>
                    <a:pt x="120" y="38"/>
                  </a:lnTo>
                </a:path>
              </a:pathLst>
            </a:custGeom>
            <a:noFill/>
            <a:ln w="12700" cap="rnd" cmpd="sng">
              <a:solidFill>
                <a:srgbClr val="7A3D3D"/>
              </a:solidFill>
              <a:prstDash val="solid"/>
              <a:round/>
              <a:headEnd type="none" w="med" len="med"/>
              <a:tailEnd type="none" w="med" len="med"/>
            </a:ln>
            <a:effectLst/>
          </p:spPr>
          <p:txBody>
            <a:bodyPr/>
            <a:lstStyle/>
            <a:p>
              <a:endParaRPr lang="en-US"/>
            </a:p>
          </p:txBody>
        </p:sp>
        <p:sp>
          <p:nvSpPr>
            <p:cNvPr id="1044106" name="Freeform 650"/>
            <p:cNvSpPr>
              <a:spLocks/>
            </p:cNvSpPr>
            <p:nvPr/>
          </p:nvSpPr>
          <p:spPr bwMode="auto">
            <a:xfrm>
              <a:off x="3115" y="1556"/>
              <a:ext cx="164" cy="294"/>
            </a:xfrm>
            <a:custGeom>
              <a:avLst/>
              <a:gdLst/>
              <a:ahLst/>
              <a:cxnLst>
                <a:cxn ang="0">
                  <a:pos x="0" y="0"/>
                </a:cxn>
                <a:cxn ang="0">
                  <a:pos x="5" y="17"/>
                </a:cxn>
                <a:cxn ang="0">
                  <a:pos x="10" y="34"/>
                </a:cxn>
                <a:cxn ang="0">
                  <a:pos x="16" y="51"/>
                </a:cxn>
                <a:cxn ang="0">
                  <a:pos x="23" y="67"/>
                </a:cxn>
                <a:cxn ang="0">
                  <a:pos x="30" y="84"/>
                </a:cxn>
                <a:cxn ang="0">
                  <a:pos x="37" y="100"/>
                </a:cxn>
                <a:cxn ang="0">
                  <a:pos x="44" y="116"/>
                </a:cxn>
                <a:cxn ang="0">
                  <a:pos x="52" y="132"/>
                </a:cxn>
                <a:cxn ang="0">
                  <a:pos x="61" y="148"/>
                </a:cxn>
                <a:cxn ang="0">
                  <a:pos x="69" y="163"/>
                </a:cxn>
                <a:cxn ang="0">
                  <a:pos x="78" y="178"/>
                </a:cxn>
                <a:cxn ang="0">
                  <a:pos x="88" y="194"/>
                </a:cxn>
                <a:cxn ang="0">
                  <a:pos x="97" y="208"/>
                </a:cxn>
                <a:cxn ang="0">
                  <a:pos x="107" y="223"/>
                </a:cxn>
                <a:cxn ang="0">
                  <a:pos x="118" y="237"/>
                </a:cxn>
                <a:cxn ang="0">
                  <a:pos x="128" y="252"/>
                </a:cxn>
                <a:cxn ang="0">
                  <a:pos x="140" y="266"/>
                </a:cxn>
                <a:cxn ang="0">
                  <a:pos x="151" y="279"/>
                </a:cxn>
                <a:cxn ang="0">
                  <a:pos x="163" y="293"/>
                </a:cxn>
              </a:cxnLst>
              <a:rect l="0" t="0" r="r" b="b"/>
              <a:pathLst>
                <a:path w="164" h="294">
                  <a:moveTo>
                    <a:pt x="0" y="0"/>
                  </a:moveTo>
                  <a:lnTo>
                    <a:pt x="5" y="17"/>
                  </a:lnTo>
                  <a:lnTo>
                    <a:pt x="10" y="34"/>
                  </a:lnTo>
                  <a:lnTo>
                    <a:pt x="16" y="51"/>
                  </a:lnTo>
                  <a:lnTo>
                    <a:pt x="23" y="67"/>
                  </a:lnTo>
                  <a:lnTo>
                    <a:pt x="30" y="84"/>
                  </a:lnTo>
                  <a:lnTo>
                    <a:pt x="37" y="100"/>
                  </a:lnTo>
                  <a:lnTo>
                    <a:pt x="44" y="116"/>
                  </a:lnTo>
                  <a:lnTo>
                    <a:pt x="52" y="132"/>
                  </a:lnTo>
                  <a:lnTo>
                    <a:pt x="61" y="148"/>
                  </a:lnTo>
                  <a:lnTo>
                    <a:pt x="69" y="163"/>
                  </a:lnTo>
                  <a:lnTo>
                    <a:pt x="78" y="178"/>
                  </a:lnTo>
                  <a:lnTo>
                    <a:pt x="88" y="194"/>
                  </a:lnTo>
                  <a:lnTo>
                    <a:pt x="97" y="208"/>
                  </a:lnTo>
                  <a:lnTo>
                    <a:pt x="107" y="223"/>
                  </a:lnTo>
                  <a:lnTo>
                    <a:pt x="118" y="237"/>
                  </a:lnTo>
                  <a:lnTo>
                    <a:pt x="128" y="252"/>
                  </a:lnTo>
                  <a:lnTo>
                    <a:pt x="140" y="266"/>
                  </a:lnTo>
                  <a:lnTo>
                    <a:pt x="151" y="279"/>
                  </a:lnTo>
                  <a:lnTo>
                    <a:pt x="163" y="293"/>
                  </a:lnTo>
                </a:path>
              </a:pathLst>
            </a:custGeom>
            <a:noFill/>
            <a:ln w="12700" cap="rnd" cmpd="sng">
              <a:solidFill>
                <a:srgbClr val="7A3D3D"/>
              </a:solidFill>
              <a:prstDash val="solid"/>
              <a:round/>
              <a:headEnd type="none" w="med" len="med"/>
              <a:tailEnd type="none" w="med" len="med"/>
            </a:ln>
            <a:effectLst/>
          </p:spPr>
          <p:txBody>
            <a:bodyPr/>
            <a:lstStyle/>
            <a:p>
              <a:endParaRPr lang="en-US"/>
            </a:p>
          </p:txBody>
        </p:sp>
        <p:sp>
          <p:nvSpPr>
            <p:cNvPr id="1044107" name="Freeform 651"/>
            <p:cNvSpPr>
              <a:spLocks/>
            </p:cNvSpPr>
            <p:nvPr/>
          </p:nvSpPr>
          <p:spPr bwMode="auto">
            <a:xfrm>
              <a:off x="3590" y="2207"/>
              <a:ext cx="93" cy="71"/>
            </a:xfrm>
            <a:custGeom>
              <a:avLst/>
              <a:gdLst/>
              <a:ahLst/>
              <a:cxnLst>
                <a:cxn ang="0">
                  <a:pos x="0" y="0"/>
                </a:cxn>
                <a:cxn ang="0">
                  <a:pos x="2" y="6"/>
                </a:cxn>
                <a:cxn ang="0">
                  <a:pos x="4" y="12"/>
                </a:cxn>
                <a:cxn ang="0">
                  <a:pos x="7" y="18"/>
                </a:cxn>
                <a:cxn ang="0">
                  <a:pos x="10" y="23"/>
                </a:cxn>
                <a:cxn ang="0">
                  <a:pos x="14" y="29"/>
                </a:cxn>
                <a:cxn ang="0">
                  <a:pos x="18" y="34"/>
                </a:cxn>
                <a:cxn ang="0">
                  <a:pos x="22" y="39"/>
                </a:cxn>
                <a:cxn ang="0">
                  <a:pos x="26" y="44"/>
                </a:cxn>
                <a:cxn ang="0">
                  <a:pos x="31" y="48"/>
                </a:cxn>
                <a:cxn ang="0">
                  <a:pos x="37" y="52"/>
                </a:cxn>
                <a:cxn ang="0">
                  <a:pos x="42" y="56"/>
                </a:cxn>
                <a:cxn ang="0">
                  <a:pos x="48" y="59"/>
                </a:cxn>
                <a:cxn ang="0">
                  <a:pos x="54" y="62"/>
                </a:cxn>
                <a:cxn ang="0">
                  <a:pos x="60" y="64"/>
                </a:cxn>
                <a:cxn ang="0">
                  <a:pos x="66" y="66"/>
                </a:cxn>
                <a:cxn ang="0">
                  <a:pos x="72" y="68"/>
                </a:cxn>
                <a:cxn ang="0">
                  <a:pos x="79" y="69"/>
                </a:cxn>
                <a:cxn ang="0">
                  <a:pos x="85" y="69"/>
                </a:cxn>
                <a:cxn ang="0">
                  <a:pos x="92" y="70"/>
                </a:cxn>
              </a:cxnLst>
              <a:rect l="0" t="0" r="r" b="b"/>
              <a:pathLst>
                <a:path w="93" h="71">
                  <a:moveTo>
                    <a:pt x="0" y="0"/>
                  </a:moveTo>
                  <a:lnTo>
                    <a:pt x="2" y="6"/>
                  </a:lnTo>
                  <a:lnTo>
                    <a:pt x="4" y="12"/>
                  </a:lnTo>
                  <a:lnTo>
                    <a:pt x="7" y="18"/>
                  </a:lnTo>
                  <a:lnTo>
                    <a:pt x="10" y="23"/>
                  </a:lnTo>
                  <a:lnTo>
                    <a:pt x="14" y="29"/>
                  </a:lnTo>
                  <a:lnTo>
                    <a:pt x="18" y="34"/>
                  </a:lnTo>
                  <a:lnTo>
                    <a:pt x="22" y="39"/>
                  </a:lnTo>
                  <a:lnTo>
                    <a:pt x="26" y="44"/>
                  </a:lnTo>
                  <a:lnTo>
                    <a:pt x="31" y="48"/>
                  </a:lnTo>
                  <a:lnTo>
                    <a:pt x="37" y="52"/>
                  </a:lnTo>
                  <a:lnTo>
                    <a:pt x="42" y="56"/>
                  </a:lnTo>
                  <a:lnTo>
                    <a:pt x="48" y="59"/>
                  </a:lnTo>
                  <a:lnTo>
                    <a:pt x="54" y="62"/>
                  </a:lnTo>
                  <a:lnTo>
                    <a:pt x="60" y="64"/>
                  </a:lnTo>
                  <a:lnTo>
                    <a:pt x="66" y="66"/>
                  </a:lnTo>
                  <a:lnTo>
                    <a:pt x="72" y="68"/>
                  </a:lnTo>
                  <a:lnTo>
                    <a:pt x="79" y="69"/>
                  </a:lnTo>
                  <a:lnTo>
                    <a:pt x="85" y="69"/>
                  </a:lnTo>
                  <a:lnTo>
                    <a:pt x="92" y="70"/>
                  </a:lnTo>
                </a:path>
              </a:pathLst>
            </a:custGeom>
            <a:noFill/>
            <a:ln w="12700" cap="rnd" cmpd="sng">
              <a:solidFill>
                <a:srgbClr val="7A3D3D"/>
              </a:solidFill>
              <a:prstDash val="solid"/>
              <a:round/>
              <a:headEnd type="none" w="med" len="med"/>
              <a:tailEnd type="none" w="med" len="med"/>
            </a:ln>
            <a:effectLst/>
          </p:spPr>
          <p:txBody>
            <a:bodyPr/>
            <a:lstStyle/>
            <a:p>
              <a:endParaRPr lang="en-US"/>
            </a:p>
          </p:txBody>
        </p:sp>
        <p:sp>
          <p:nvSpPr>
            <p:cNvPr id="1044108" name="Freeform 652"/>
            <p:cNvSpPr>
              <a:spLocks/>
            </p:cNvSpPr>
            <p:nvPr/>
          </p:nvSpPr>
          <p:spPr bwMode="auto">
            <a:xfrm>
              <a:off x="3575" y="2063"/>
              <a:ext cx="83" cy="145"/>
            </a:xfrm>
            <a:custGeom>
              <a:avLst/>
              <a:gdLst/>
              <a:ahLst/>
              <a:cxnLst>
                <a:cxn ang="0">
                  <a:pos x="82" y="0"/>
                </a:cxn>
                <a:cxn ang="0">
                  <a:pos x="76" y="1"/>
                </a:cxn>
                <a:cxn ang="0">
                  <a:pos x="70" y="2"/>
                </a:cxn>
                <a:cxn ang="0">
                  <a:pos x="64" y="4"/>
                </a:cxn>
                <a:cxn ang="0">
                  <a:pos x="58" y="6"/>
                </a:cxn>
                <a:cxn ang="0">
                  <a:pos x="52" y="9"/>
                </a:cxn>
                <a:cxn ang="0">
                  <a:pos x="47" y="12"/>
                </a:cxn>
                <a:cxn ang="0">
                  <a:pos x="41" y="15"/>
                </a:cxn>
                <a:cxn ang="0">
                  <a:pos x="36" y="19"/>
                </a:cxn>
                <a:cxn ang="0">
                  <a:pos x="32" y="23"/>
                </a:cxn>
                <a:cxn ang="0">
                  <a:pos x="27" y="27"/>
                </a:cxn>
                <a:cxn ang="0">
                  <a:pos x="23" y="32"/>
                </a:cxn>
                <a:cxn ang="0">
                  <a:pos x="19" y="37"/>
                </a:cxn>
                <a:cxn ang="0">
                  <a:pos x="15" y="42"/>
                </a:cxn>
                <a:cxn ang="0">
                  <a:pos x="12" y="48"/>
                </a:cxn>
                <a:cxn ang="0">
                  <a:pos x="9" y="53"/>
                </a:cxn>
                <a:cxn ang="0">
                  <a:pos x="7" y="59"/>
                </a:cxn>
                <a:cxn ang="0">
                  <a:pos x="4" y="65"/>
                </a:cxn>
                <a:cxn ang="0">
                  <a:pos x="3" y="71"/>
                </a:cxn>
                <a:cxn ang="0">
                  <a:pos x="1" y="77"/>
                </a:cxn>
                <a:cxn ang="0">
                  <a:pos x="1" y="83"/>
                </a:cxn>
                <a:cxn ang="0">
                  <a:pos x="0" y="90"/>
                </a:cxn>
                <a:cxn ang="0">
                  <a:pos x="0" y="96"/>
                </a:cxn>
                <a:cxn ang="0">
                  <a:pos x="1" y="102"/>
                </a:cxn>
                <a:cxn ang="0">
                  <a:pos x="1" y="109"/>
                </a:cxn>
                <a:cxn ang="0">
                  <a:pos x="2" y="115"/>
                </a:cxn>
                <a:cxn ang="0">
                  <a:pos x="4" y="121"/>
                </a:cxn>
                <a:cxn ang="0">
                  <a:pos x="6" y="127"/>
                </a:cxn>
                <a:cxn ang="0">
                  <a:pos x="8" y="133"/>
                </a:cxn>
                <a:cxn ang="0">
                  <a:pos x="11" y="138"/>
                </a:cxn>
                <a:cxn ang="0">
                  <a:pos x="14" y="144"/>
                </a:cxn>
              </a:cxnLst>
              <a:rect l="0" t="0" r="r" b="b"/>
              <a:pathLst>
                <a:path w="83" h="145">
                  <a:moveTo>
                    <a:pt x="82" y="0"/>
                  </a:moveTo>
                  <a:lnTo>
                    <a:pt x="76" y="1"/>
                  </a:lnTo>
                  <a:lnTo>
                    <a:pt x="70" y="2"/>
                  </a:lnTo>
                  <a:lnTo>
                    <a:pt x="64" y="4"/>
                  </a:lnTo>
                  <a:lnTo>
                    <a:pt x="58" y="6"/>
                  </a:lnTo>
                  <a:lnTo>
                    <a:pt x="52" y="9"/>
                  </a:lnTo>
                  <a:lnTo>
                    <a:pt x="47" y="12"/>
                  </a:lnTo>
                  <a:lnTo>
                    <a:pt x="41" y="15"/>
                  </a:lnTo>
                  <a:lnTo>
                    <a:pt x="36" y="19"/>
                  </a:lnTo>
                  <a:lnTo>
                    <a:pt x="32" y="23"/>
                  </a:lnTo>
                  <a:lnTo>
                    <a:pt x="27" y="27"/>
                  </a:lnTo>
                  <a:lnTo>
                    <a:pt x="23" y="32"/>
                  </a:lnTo>
                  <a:lnTo>
                    <a:pt x="19" y="37"/>
                  </a:lnTo>
                  <a:lnTo>
                    <a:pt x="15" y="42"/>
                  </a:lnTo>
                  <a:lnTo>
                    <a:pt x="12" y="48"/>
                  </a:lnTo>
                  <a:lnTo>
                    <a:pt x="9" y="53"/>
                  </a:lnTo>
                  <a:lnTo>
                    <a:pt x="7" y="59"/>
                  </a:lnTo>
                  <a:lnTo>
                    <a:pt x="4" y="65"/>
                  </a:lnTo>
                  <a:lnTo>
                    <a:pt x="3" y="71"/>
                  </a:lnTo>
                  <a:lnTo>
                    <a:pt x="1" y="77"/>
                  </a:lnTo>
                  <a:lnTo>
                    <a:pt x="1" y="83"/>
                  </a:lnTo>
                  <a:lnTo>
                    <a:pt x="0" y="90"/>
                  </a:lnTo>
                  <a:lnTo>
                    <a:pt x="0" y="96"/>
                  </a:lnTo>
                  <a:lnTo>
                    <a:pt x="1" y="102"/>
                  </a:lnTo>
                  <a:lnTo>
                    <a:pt x="1" y="109"/>
                  </a:lnTo>
                  <a:lnTo>
                    <a:pt x="2" y="115"/>
                  </a:lnTo>
                  <a:lnTo>
                    <a:pt x="4" y="121"/>
                  </a:lnTo>
                  <a:lnTo>
                    <a:pt x="6" y="127"/>
                  </a:lnTo>
                  <a:lnTo>
                    <a:pt x="8" y="133"/>
                  </a:lnTo>
                  <a:lnTo>
                    <a:pt x="11" y="138"/>
                  </a:lnTo>
                  <a:lnTo>
                    <a:pt x="14" y="144"/>
                  </a:lnTo>
                </a:path>
              </a:pathLst>
            </a:custGeom>
            <a:noFill/>
            <a:ln w="12700" cap="rnd" cmpd="sng">
              <a:solidFill>
                <a:srgbClr val="7A3D3D"/>
              </a:solidFill>
              <a:prstDash val="solid"/>
              <a:round/>
              <a:headEnd type="none" w="med" len="med"/>
              <a:tailEnd type="none" w="med" len="med"/>
            </a:ln>
            <a:effectLst/>
          </p:spPr>
          <p:txBody>
            <a:bodyPr/>
            <a:lstStyle/>
            <a:p>
              <a:endParaRPr lang="en-US"/>
            </a:p>
          </p:txBody>
        </p:sp>
        <p:sp>
          <p:nvSpPr>
            <p:cNvPr id="1044109" name="Freeform 653"/>
            <p:cNvSpPr>
              <a:spLocks/>
            </p:cNvSpPr>
            <p:nvPr/>
          </p:nvSpPr>
          <p:spPr bwMode="auto">
            <a:xfrm>
              <a:off x="3657" y="1988"/>
              <a:ext cx="107" cy="76"/>
            </a:xfrm>
            <a:custGeom>
              <a:avLst/>
              <a:gdLst/>
              <a:ahLst/>
              <a:cxnLst>
                <a:cxn ang="0">
                  <a:pos x="0" y="75"/>
                </a:cxn>
                <a:cxn ang="0">
                  <a:pos x="7" y="75"/>
                </a:cxn>
                <a:cxn ang="0">
                  <a:pos x="14" y="74"/>
                </a:cxn>
                <a:cxn ang="0">
                  <a:pos x="21" y="73"/>
                </a:cxn>
                <a:cxn ang="0">
                  <a:pos x="28" y="72"/>
                </a:cxn>
                <a:cxn ang="0">
                  <a:pos x="34" y="70"/>
                </a:cxn>
                <a:cxn ang="0">
                  <a:pos x="41" y="67"/>
                </a:cxn>
                <a:cxn ang="0">
                  <a:pos x="47" y="65"/>
                </a:cxn>
                <a:cxn ang="0">
                  <a:pos x="53" y="62"/>
                </a:cxn>
                <a:cxn ang="0">
                  <a:pos x="59" y="58"/>
                </a:cxn>
                <a:cxn ang="0">
                  <a:pos x="65" y="54"/>
                </a:cxn>
                <a:cxn ang="0">
                  <a:pos x="71" y="50"/>
                </a:cxn>
                <a:cxn ang="0">
                  <a:pos x="76" y="46"/>
                </a:cxn>
                <a:cxn ang="0">
                  <a:pos x="81" y="41"/>
                </a:cxn>
                <a:cxn ang="0">
                  <a:pos x="86" y="36"/>
                </a:cxn>
                <a:cxn ang="0">
                  <a:pos x="90" y="30"/>
                </a:cxn>
                <a:cxn ang="0">
                  <a:pos x="94" y="25"/>
                </a:cxn>
                <a:cxn ang="0">
                  <a:pos x="97" y="19"/>
                </a:cxn>
                <a:cxn ang="0">
                  <a:pos x="101" y="13"/>
                </a:cxn>
                <a:cxn ang="0">
                  <a:pos x="103" y="7"/>
                </a:cxn>
                <a:cxn ang="0">
                  <a:pos x="106" y="0"/>
                </a:cxn>
              </a:cxnLst>
              <a:rect l="0" t="0" r="r" b="b"/>
              <a:pathLst>
                <a:path w="107" h="76">
                  <a:moveTo>
                    <a:pt x="0" y="75"/>
                  </a:moveTo>
                  <a:lnTo>
                    <a:pt x="7" y="75"/>
                  </a:lnTo>
                  <a:lnTo>
                    <a:pt x="14" y="74"/>
                  </a:lnTo>
                  <a:lnTo>
                    <a:pt x="21" y="73"/>
                  </a:lnTo>
                  <a:lnTo>
                    <a:pt x="28" y="72"/>
                  </a:lnTo>
                  <a:lnTo>
                    <a:pt x="34" y="70"/>
                  </a:lnTo>
                  <a:lnTo>
                    <a:pt x="41" y="67"/>
                  </a:lnTo>
                  <a:lnTo>
                    <a:pt x="47" y="65"/>
                  </a:lnTo>
                  <a:lnTo>
                    <a:pt x="53" y="62"/>
                  </a:lnTo>
                  <a:lnTo>
                    <a:pt x="59" y="58"/>
                  </a:lnTo>
                  <a:lnTo>
                    <a:pt x="65" y="54"/>
                  </a:lnTo>
                  <a:lnTo>
                    <a:pt x="71" y="50"/>
                  </a:lnTo>
                  <a:lnTo>
                    <a:pt x="76" y="46"/>
                  </a:lnTo>
                  <a:lnTo>
                    <a:pt x="81" y="41"/>
                  </a:lnTo>
                  <a:lnTo>
                    <a:pt x="86" y="36"/>
                  </a:lnTo>
                  <a:lnTo>
                    <a:pt x="90" y="30"/>
                  </a:lnTo>
                  <a:lnTo>
                    <a:pt x="94" y="25"/>
                  </a:lnTo>
                  <a:lnTo>
                    <a:pt x="97" y="19"/>
                  </a:lnTo>
                  <a:lnTo>
                    <a:pt x="101" y="13"/>
                  </a:lnTo>
                  <a:lnTo>
                    <a:pt x="103" y="7"/>
                  </a:lnTo>
                  <a:lnTo>
                    <a:pt x="106" y="0"/>
                  </a:lnTo>
                </a:path>
              </a:pathLst>
            </a:custGeom>
            <a:noFill/>
            <a:ln w="12700" cap="rnd" cmpd="sng">
              <a:solidFill>
                <a:srgbClr val="7A3D3D"/>
              </a:solidFill>
              <a:prstDash val="solid"/>
              <a:round/>
              <a:headEnd type="none" w="med" len="med"/>
              <a:tailEnd type="none" w="med" len="med"/>
            </a:ln>
            <a:effectLst/>
          </p:spPr>
          <p:txBody>
            <a:bodyPr/>
            <a:lstStyle/>
            <a:p>
              <a:endParaRPr lang="en-US"/>
            </a:p>
          </p:txBody>
        </p:sp>
        <p:sp>
          <p:nvSpPr>
            <p:cNvPr id="1044110" name="Freeform 654"/>
            <p:cNvSpPr>
              <a:spLocks/>
            </p:cNvSpPr>
            <p:nvPr/>
          </p:nvSpPr>
          <p:spPr bwMode="auto">
            <a:xfrm>
              <a:off x="3695" y="1862"/>
              <a:ext cx="84" cy="127"/>
            </a:xfrm>
            <a:custGeom>
              <a:avLst/>
              <a:gdLst/>
              <a:ahLst/>
              <a:cxnLst>
                <a:cxn ang="0">
                  <a:pos x="68" y="126"/>
                </a:cxn>
                <a:cxn ang="0">
                  <a:pos x="71" y="121"/>
                </a:cxn>
                <a:cxn ang="0">
                  <a:pos x="74" y="116"/>
                </a:cxn>
                <a:cxn ang="0">
                  <a:pos x="77" y="110"/>
                </a:cxn>
                <a:cxn ang="0">
                  <a:pos x="79" y="105"/>
                </a:cxn>
                <a:cxn ang="0">
                  <a:pos x="80" y="99"/>
                </a:cxn>
                <a:cxn ang="0">
                  <a:pos x="82" y="94"/>
                </a:cxn>
                <a:cxn ang="0">
                  <a:pos x="82" y="88"/>
                </a:cxn>
                <a:cxn ang="0">
                  <a:pos x="83" y="82"/>
                </a:cxn>
                <a:cxn ang="0">
                  <a:pos x="83" y="76"/>
                </a:cxn>
                <a:cxn ang="0">
                  <a:pos x="82" y="70"/>
                </a:cxn>
                <a:cxn ang="0">
                  <a:pos x="81" y="64"/>
                </a:cxn>
                <a:cxn ang="0">
                  <a:pos x="80" y="58"/>
                </a:cxn>
                <a:cxn ang="0">
                  <a:pos x="78" y="53"/>
                </a:cxn>
                <a:cxn ang="0">
                  <a:pos x="76" y="47"/>
                </a:cxn>
                <a:cxn ang="0">
                  <a:pos x="73" y="42"/>
                </a:cxn>
                <a:cxn ang="0">
                  <a:pos x="70" y="37"/>
                </a:cxn>
                <a:cxn ang="0">
                  <a:pos x="67" y="32"/>
                </a:cxn>
                <a:cxn ang="0">
                  <a:pos x="63" y="27"/>
                </a:cxn>
                <a:cxn ang="0">
                  <a:pos x="59" y="23"/>
                </a:cxn>
                <a:cxn ang="0">
                  <a:pos x="55" y="19"/>
                </a:cxn>
                <a:cxn ang="0">
                  <a:pos x="50" y="15"/>
                </a:cxn>
                <a:cxn ang="0">
                  <a:pos x="45" y="12"/>
                </a:cxn>
                <a:cxn ang="0">
                  <a:pos x="40" y="9"/>
                </a:cxn>
                <a:cxn ang="0">
                  <a:pos x="35" y="6"/>
                </a:cxn>
                <a:cxn ang="0">
                  <a:pos x="29" y="4"/>
                </a:cxn>
                <a:cxn ang="0">
                  <a:pos x="24" y="2"/>
                </a:cxn>
                <a:cxn ang="0">
                  <a:pos x="18" y="1"/>
                </a:cxn>
                <a:cxn ang="0">
                  <a:pos x="12" y="0"/>
                </a:cxn>
                <a:cxn ang="0">
                  <a:pos x="6" y="0"/>
                </a:cxn>
                <a:cxn ang="0">
                  <a:pos x="0" y="0"/>
                </a:cxn>
              </a:cxnLst>
              <a:rect l="0" t="0" r="r" b="b"/>
              <a:pathLst>
                <a:path w="84" h="127">
                  <a:moveTo>
                    <a:pt x="68" y="126"/>
                  </a:moveTo>
                  <a:lnTo>
                    <a:pt x="71" y="121"/>
                  </a:lnTo>
                  <a:lnTo>
                    <a:pt x="74" y="116"/>
                  </a:lnTo>
                  <a:lnTo>
                    <a:pt x="77" y="110"/>
                  </a:lnTo>
                  <a:lnTo>
                    <a:pt x="79" y="105"/>
                  </a:lnTo>
                  <a:lnTo>
                    <a:pt x="80" y="99"/>
                  </a:lnTo>
                  <a:lnTo>
                    <a:pt x="82" y="94"/>
                  </a:lnTo>
                  <a:lnTo>
                    <a:pt x="82" y="88"/>
                  </a:lnTo>
                  <a:lnTo>
                    <a:pt x="83" y="82"/>
                  </a:lnTo>
                  <a:lnTo>
                    <a:pt x="83" y="76"/>
                  </a:lnTo>
                  <a:lnTo>
                    <a:pt x="82" y="70"/>
                  </a:lnTo>
                  <a:lnTo>
                    <a:pt x="81" y="64"/>
                  </a:lnTo>
                  <a:lnTo>
                    <a:pt x="80" y="58"/>
                  </a:lnTo>
                  <a:lnTo>
                    <a:pt x="78" y="53"/>
                  </a:lnTo>
                  <a:lnTo>
                    <a:pt x="76" y="47"/>
                  </a:lnTo>
                  <a:lnTo>
                    <a:pt x="73" y="42"/>
                  </a:lnTo>
                  <a:lnTo>
                    <a:pt x="70" y="37"/>
                  </a:lnTo>
                  <a:lnTo>
                    <a:pt x="67" y="32"/>
                  </a:lnTo>
                  <a:lnTo>
                    <a:pt x="63" y="27"/>
                  </a:lnTo>
                  <a:lnTo>
                    <a:pt x="59" y="23"/>
                  </a:lnTo>
                  <a:lnTo>
                    <a:pt x="55" y="19"/>
                  </a:lnTo>
                  <a:lnTo>
                    <a:pt x="50" y="15"/>
                  </a:lnTo>
                  <a:lnTo>
                    <a:pt x="45" y="12"/>
                  </a:lnTo>
                  <a:lnTo>
                    <a:pt x="40" y="9"/>
                  </a:lnTo>
                  <a:lnTo>
                    <a:pt x="35" y="6"/>
                  </a:lnTo>
                  <a:lnTo>
                    <a:pt x="29" y="4"/>
                  </a:lnTo>
                  <a:lnTo>
                    <a:pt x="24" y="2"/>
                  </a:lnTo>
                  <a:lnTo>
                    <a:pt x="18" y="1"/>
                  </a:lnTo>
                  <a:lnTo>
                    <a:pt x="12" y="0"/>
                  </a:lnTo>
                  <a:lnTo>
                    <a:pt x="6" y="0"/>
                  </a:lnTo>
                  <a:lnTo>
                    <a:pt x="0" y="0"/>
                  </a:lnTo>
                </a:path>
              </a:pathLst>
            </a:custGeom>
            <a:noFill/>
            <a:ln w="12700" cap="rnd" cmpd="sng">
              <a:solidFill>
                <a:srgbClr val="7A3D3D"/>
              </a:solidFill>
              <a:prstDash val="solid"/>
              <a:round/>
              <a:headEnd type="none" w="med" len="med"/>
              <a:tailEnd type="none" w="med" len="med"/>
            </a:ln>
            <a:effectLst/>
          </p:spPr>
          <p:txBody>
            <a:bodyPr/>
            <a:lstStyle/>
            <a:p>
              <a:endParaRPr lang="en-US"/>
            </a:p>
          </p:txBody>
        </p:sp>
        <p:sp>
          <p:nvSpPr>
            <p:cNvPr id="1044111" name="Freeform 655"/>
            <p:cNvSpPr>
              <a:spLocks/>
            </p:cNvSpPr>
            <p:nvPr/>
          </p:nvSpPr>
          <p:spPr bwMode="auto">
            <a:xfrm>
              <a:off x="3427" y="1854"/>
              <a:ext cx="269" cy="81"/>
            </a:xfrm>
            <a:custGeom>
              <a:avLst/>
              <a:gdLst/>
              <a:ahLst/>
              <a:cxnLst>
                <a:cxn ang="0">
                  <a:pos x="268" y="8"/>
                </a:cxn>
                <a:cxn ang="0">
                  <a:pos x="258" y="5"/>
                </a:cxn>
                <a:cxn ang="0">
                  <a:pos x="246" y="3"/>
                </a:cxn>
                <a:cxn ang="0">
                  <a:pos x="235" y="2"/>
                </a:cxn>
                <a:cxn ang="0">
                  <a:pos x="224" y="0"/>
                </a:cxn>
                <a:cxn ang="0">
                  <a:pos x="213" y="0"/>
                </a:cxn>
                <a:cxn ang="0">
                  <a:pos x="202" y="0"/>
                </a:cxn>
                <a:cxn ang="0">
                  <a:pos x="191" y="0"/>
                </a:cxn>
                <a:cxn ang="0">
                  <a:pos x="180" y="0"/>
                </a:cxn>
                <a:cxn ang="0">
                  <a:pos x="168" y="1"/>
                </a:cxn>
                <a:cxn ang="0">
                  <a:pos x="157" y="3"/>
                </a:cxn>
                <a:cxn ang="0">
                  <a:pos x="146" y="5"/>
                </a:cxn>
                <a:cxn ang="0">
                  <a:pos x="136" y="7"/>
                </a:cxn>
                <a:cxn ang="0">
                  <a:pos x="125" y="10"/>
                </a:cxn>
                <a:cxn ang="0">
                  <a:pos x="114" y="13"/>
                </a:cxn>
                <a:cxn ang="0">
                  <a:pos x="103" y="16"/>
                </a:cxn>
                <a:cxn ang="0">
                  <a:pos x="93" y="20"/>
                </a:cxn>
                <a:cxn ang="0">
                  <a:pos x="83" y="25"/>
                </a:cxn>
                <a:cxn ang="0">
                  <a:pos x="73" y="29"/>
                </a:cxn>
                <a:cxn ang="0">
                  <a:pos x="63" y="35"/>
                </a:cxn>
                <a:cxn ang="0">
                  <a:pos x="53" y="40"/>
                </a:cxn>
                <a:cxn ang="0">
                  <a:pos x="43" y="46"/>
                </a:cxn>
                <a:cxn ang="0">
                  <a:pos x="34" y="52"/>
                </a:cxn>
                <a:cxn ang="0">
                  <a:pos x="25" y="59"/>
                </a:cxn>
                <a:cxn ang="0">
                  <a:pos x="16" y="66"/>
                </a:cxn>
                <a:cxn ang="0">
                  <a:pos x="8" y="73"/>
                </a:cxn>
                <a:cxn ang="0">
                  <a:pos x="0" y="80"/>
                </a:cxn>
              </a:cxnLst>
              <a:rect l="0" t="0" r="r" b="b"/>
              <a:pathLst>
                <a:path w="269" h="81">
                  <a:moveTo>
                    <a:pt x="268" y="8"/>
                  </a:moveTo>
                  <a:lnTo>
                    <a:pt x="258" y="5"/>
                  </a:lnTo>
                  <a:lnTo>
                    <a:pt x="246" y="3"/>
                  </a:lnTo>
                  <a:lnTo>
                    <a:pt x="235" y="2"/>
                  </a:lnTo>
                  <a:lnTo>
                    <a:pt x="224" y="0"/>
                  </a:lnTo>
                  <a:lnTo>
                    <a:pt x="213" y="0"/>
                  </a:lnTo>
                  <a:lnTo>
                    <a:pt x="202" y="0"/>
                  </a:lnTo>
                  <a:lnTo>
                    <a:pt x="191" y="0"/>
                  </a:lnTo>
                  <a:lnTo>
                    <a:pt x="180" y="0"/>
                  </a:lnTo>
                  <a:lnTo>
                    <a:pt x="168" y="1"/>
                  </a:lnTo>
                  <a:lnTo>
                    <a:pt x="157" y="3"/>
                  </a:lnTo>
                  <a:lnTo>
                    <a:pt x="146" y="5"/>
                  </a:lnTo>
                  <a:lnTo>
                    <a:pt x="136" y="7"/>
                  </a:lnTo>
                  <a:lnTo>
                    <a:pt x="125" y="10"/>
                  </a:lnTo>
                  <a:lnTo>
                    <a:pt x="114" y="13"/>
                  </a:lnTo>
                  <a:lnTo>
                    <a:pt x="103" y="16"/>
                  </a:lnTo>
                  <a:lnTo>
                    <a:pt x="93" y="20"/>
                  </a:lnTo>
                  <a:lnTo>
                    <a:pt x="83" y="25"/>
                  </a:lnTo>
                  <a:lnTo>
                    <a:pt x="73" y="29"/>
                  </a:lnTo>
                  <a:lnTo>
                    <a:pt x="63" y="35"/>
                  </a:lnTo>
                  <a:lnTo>
                    <a:pt x="53" y="40"/>
                  </a:lnTo>
                  <a:lnTo>
                    <a:pt x="43" y="46"/>
                  </a:lnTo>
                  <a:lnTo>
                    <a:pt x="34" y="52"/>
                  </a:lnTo>
                  <a:lnTo>
                    <a:pt x="25" y="59"/>
                  </a:lnTo>
                  <a:lnTo>
                    <a:pt x="16" y="66"/>
                  </a:lnTo>
                  <a:lnTo>
                    <a:pt x="8" y="73"/>
                  </a:lnTo>
                  <a:lnTo>
                    <a:pt x="0" y="80"/>
                  </a:lnTo>
                </a:path>
              </a:pathLst>
            </a:custGeom>
            <a:noFill/>
            <a:ln w="12700" cap="rnd" cmpd="sng">
              <a:solidFill>
                <a:srgbClr val="7A3D3D"/>
              </a:solidFill>
              <a:prstDash val="solid"/>
              <a:round/>
              <a:headEnd type="none" w="med" len="med"/>
              <a:tailEnd type="none" w="med" len="med"/>
            </a:ln>
            <a:effectLst/>
          </p:spPr>
          <p:txBody>
            <a:bodyPr/>
            <a:lstStyle/>
            <a:p>
              <a:endParaRPr lang="en-US"/>
            </a:p>
          </p:txBody>
        </p:sp>
        <p:sp>
          <p:nvSpPr>
            <p:cNvPr id="1044112" name="Freeform 656"/>
            <p:cNvSpPr>
              <a:spLocks/>
            </p:cNvSpPr>
            <p:nvPr/>
          </p:nvSpPr>
          <p:spPr bwMode="auto">
            <a:xfrm>
              <a:off x="3210" y="1886"/>
              <a:ext cx="218" cy="74"/>
            </a:xfrm>
            <a:custGeom>
              <a:avLst/>
              <a:gdLst/>
              <a:ahLst/>
              <a:cxnLst>
                <a:cxn ang="0">
                  <a:pos x="0" y="0"/>
                </a:cxn>
                <a:cxn ang="0">
                  <a:pos x="4" y="7"/>
                </a:cxn>
                <a:cxn ang="0">
                  <a:pos x="9" y="14"/>
                </a:cxn>
                <a:cxn ang="0">
                  <a:pos x="15" y="20"/>
                </a:cxn>
                <a:cxn ang="0">
                  <a:pos x="20" y="26"/>
                </a:cxn>
                <a:cxn ang="0">
                  <a:pos x="26" y="31"/>
                </a:cxn>
                <a:cxn ang="0">
                  <a:pos x="32" y="37"/>
                </a:cxn>
                <a:cxn ang="0">
                  <a:pos x="39" y="42"/>
                </a:cxn>
                <a:cxn ang="0">
                  <a:pos x="46" y="46"/>
                </a:cxn>
                <a:cxn ang="0">
                  <a:pos x="52" y="51"/>
                </a:cxn>
                <a:cxn ang="0">
                  <a:pos x="60" y="55"/>
                </a:cxn>
                <a:cxn ang="0">
                  <a:pos x="67" y="58"/>
                </a:cxn>
                <a:cxn ang="0">
                  <a:pos x="75" y="61"/>
                </a:cxn>
                <a:cxn ang="0">
                  <a:pos x="82" y="64"/>
                </a:cxn>
                <a:cxn ang="0">
                  <a:pos x="90" y="67"/>
                </a:cxn>
                <a:cxn ang="0">
                  <a:pos x="98" y="69"/>
                </a:cxn>
                <a:cxn ang="0">
                  <a:pos x="106" y="70"/>
                </a:cxn>
                <a:cxn ang="0">
                  <a:pos x="114" y="71"/>
                </a:cxn>
                <a:cxn ang="0">
                  <a:pos x="123" y="72"/>
                </a:cxn>
                <a:cxn ang="0">
                  <a:pos x="131" y="73"/>
                </a:cxn>
                <a:cxn ang="0">
                  <a:pos x="139" y="72"/>
                </a:cxn>
                <a:cxn ang="0">
                  <a:pos x="147" y="72"/>
                </a:cxn>
                <a:cxn ang="0">
                  <a:pos x="155" y="71"/>
                </a:cxn>
                <a:cxn ang="0">
                  <a:pos x="163" y="70"/>
                </a:cxn>
                <a:cxn ang="0">
                  <a:pos x="171" y="68"/>
                </a:cxn>
                <a:cxn ang="0">
                  <a:pos x="179" y="65"/>
                </a:cxn>
                <a:cxn ang="0">
                  <a:pos x="187" y="63"/>
                </a:cxn>
                <a:cxn ang="0">
                  <a:pos x="195" y="60"/>
                </a:cxn>
                <a:cxn ang="0">
                  <a:pos x="202" y="56"/>
                </a:cxn>
                <a:cxn ang="0">
                  <a:pos x="209" y="53"/>
                </a:cxn>
                <a:cxn ang="0">
                  <a:pos x="217" y="49"/>
                </a:cxn>
              </a:cxnLst>
              <a:rect l="0" t="0" r="r" b="b"/>
              <a:pathLst>
                <a:path w="218" h="74">
                  <a:moveTo>
                    <a:pt x="0" y="0"/>
                  </a:moveTo>
                  <a:lnTo>
                    <a:pt x="4" y="7"/>
                  </a:lnTo>
                  <a:lnTo>
                    <a:pt x="9" y="14"/>
                  </a:lnTo>
                  <a:lnTo>
                    <a:pt x="15" y="20"/>
                  </a:lnTo>
                  <a:lnTo>
                    <a:pt x="20" y="26"/>
                  </a:lnTo>
                  <a:lnTo>
                    <a:pt x="26" y="31"/>
                  </a:lnTo>
                  <a:lnTo>
                    <a:pt x="32" y="37"/>
                  </a:lnTo>
                  <a:lnTo>
                    <a:pt x="39" y="42"/>
                  </a:lnTo>
                  <a:lnTo>
                    <a:pt x="46" y="46"/>
                  </a:lnTo>
                  <a:lnTo>
                    <a:pt x="52" y="51"/>
                  </a:lnTo>
                  <a:lnTo>
                    <a:pt x="60" y="55"/>
                  </a:lnTo>
                  <a:lnTo>
                    <a:pt x="67" y="58"/>
                  </a:lnTo>
                  <a:lnTo>
                    <a:pt x="75" y="61"/>
                  </a:lnTo>
                  <a:lnTo>
                    <a:pt x="82" y="64"/>
                  </a:lnTo>
                  <a:lnTo>
                    <a:pt x="90" y="67"/>
                  </a:lnTo>
                  <a:lnTo>
                    <a:pt x="98" y="69"/>
                  </a:lnTo>
                  <a:lnTo>
                    <a:pt x="106" y="70"/>
                  </a:lnTo>
                  <a:lnTo>
                    <a:pt x="114" y="71"/>
                  </a:lnTo>
                  <a:lnTo>
                    <a:pt x="123" y="72"/>
                  </a:lnTo>
                  <a:lnTo>
                    <a:pt x="131" y="73"/>
                  </a:lnTo>
                  <a:lnTo>
                    <a:pt x="139" y="72"/>
                  </a:lnTo>
                  <a:lnTo>
                    <a:pt x="147" y="72"/>
                  </a:lnTo>
                  <a:lnTo>
                    <a:pt x="155" y="71"/>
                  </a:lnTo>
                  <a:lnTo>
                    <a:pt x="163" y="70"/>
                  </a:lnTo>
                  <a:lnTo>
                    <a:pt x="171" y="68"/>
                  </a:lnTo>
                  <a:lnTo>
                    <a:pt x="179" y="65"/>
                  </a:lnTo>
                  <a:lnTo>
                    <a:pt x="187" y="63"/>
                  </a:lnTo>
                  <a:lnTo>
                    <a:pt x="195" y="60"/>
                  </a:lnTo>
                  <a:lnTo>
                    <a:pt x="202" y="56"/>
                  </a:lnTo>
                  <a:lnTo>
                    <a:pt x="209" y="53"/>
                  </a:lnTo>
                  <a:lnTo>
                    <a:pt x="217" y="49"/>
                  </a:lnTo>
                </a:path>
              </a:pathLst>
            </a:custGeom>
            <a:noFill/>
            <a:ln w="12700" cap="rnd" cmpd="sng">
              <a:solidFill>
                <a:srgbClr val="7A3D3D"/>
              </a:solidFill>
              <a:prstDash val="solid"/>
              <a:round/>
              <a:headEnd type="none" w="med" len="med"/>
              <a:tailEnd type="none" w="med" len="med"/>
            </a:ln>
            <a:effectLst/>
          </p:spPr>
          <p:txBody>
            <a:bodyPr/>
            <a:lstStyle/>
            <a:p>
              <a:endParaRPr lang="en-US"/>
            </a:p>
          </p:txBody>
        </p:sp>
        <p:sp>
          <p:nvSpPr>
            <p:cNvPr id="1044113" name="Freeform 657"/>
            <p:cNvSpPr>
              <a:spLocks/>
            </p:cNvSpPr>
            <p:nvPr/>
          </p:nvSpPr>
          <p:spPr bwMode="auto">
            <a:xfrm>
              <a:off x="3074" y="1556"/>
              <a:ext cx="137" cy="331"/>
            </a:xfrm>
            <a:custGeom>
              <a:avLst/>
              <a:gdLst/>
              <a:ahLst/>
              <a:cxnLst>
                <a:cxn ang="0">
                  <a:pos x="0" y="0"/>
                </a:cxn>
                <a:cxn ang="0">
                  <a:pos x="1" y="15"/>
                </a:cxn>
                <a:cxn ang="0">
                  <a:pos x="2" y="30"/>
                </a:cxn>
                <a:cxn ang="0">
                  <a:pos x="4" y="45"/>
                </a:cxn>
                <a:cxn ang="0">
                  <a:pos x="7" y="60"/>
                </a:cxn>
                <a:cxn ang="0">
                  <a:pos x="9" y="75"/>
                </a:cxn>
                <a:cxn ang="0">
                  <a:pos x="12" y="90"/>
                </a:cxn>
                <a:cxn ang="0">
                  <a:pos x="16" y="105"/>
                </a:cxn>
                <a:cxn ang="0">
                  <a:pos x="20" y="120"/>
                </a:cxn>
                <a:cxn ang="0">
                  <a:pos x="24" y="134"/>
                </a:cxn>
                <a:cxn ang="0">
                  <a:pos x="29" y="148"/>
                </a:cxn>
                <a:cxn ang="0">
                  <a:pos x="34" y="163"/>
                </a:cxn>
                <a:cxn ang="0">
                  <a:pos x="39" y="177"/>
                </a:cxn>
                <a:cxn ang="0">
                  <a:pos x="45" y="191"/>
                </a:cxn>
                <a:cxn ang="0">
                  <a:pos x="52" y="204"/>
                </a:cxn>
                <a:cxn ang="0">
                  <a:pos x="59" y="218"/>
                </a:cxn>
                <a:cxn ang="0">
                  <a:pos x="66" y="231"/>
                </a:cxn>
                <a:cxn ang="0">
                  <a:pos x="73" y="245"/>
                </a:cxn>
                <a:cxn ang="0">
                  <a:pos x="81" y="258"/>
                </a:cxn>
                <a:cxn ang="0">
                  <a:pos x="89" y="270"/>
                </a:cxn>
                <a:cxn ang="0">
                  <a:pos x="98" y="283"/>
                </a:cxn>
                <a:cxn ang="0">
                  <a:pos x="107" y="295"/>
                </a:cxn>
                <a:cxn ang="0">
                  <a:pos x="116" y="307"/>
                </a:cxn>
                <a:cxn ang="0">
                  <a:pos x="126" y="319"/>
                </a:cxn>
                <a:cxn ang="0">
                  <a:pos x="136" y="330"/>
                </a:cxn>
              </a:cxnLst>
              <a:rect l="0" t="0" r="r" b="b"/>
              <a:pathLst>
                <a:path w="137" h="331">
                  <a:moveTo>
                    <a:pt x="0" y="0"/>
                  </a:moveTo>
                  <a:lnTo>
                    <a:pt x="1" y="15"/>
                  </a:lnTo>
                  <a:lnTo>
                    <a:pt x="2" y="30"/>
                  </a:lnTo>
                  <a:lnTo>
                    <a:pt x="4" y="45"/>
                  </a:lnTo>
                  <a:lnTo>
                    <a:pt x="7" y="60"/>
                  </a:lnTo>
                  <a:lnTo>
                    <a:pt x="9" y="75"/>
                  </a:lnTo>
                  <a:lnTo>
                    <a:pt x="12" y="90"/>
                  </a:lnTo>
                  <a:lnTo>
                    <a:pt x="16" y="105"/>
                  </a:lnTo>
                  <a:lnTo>
                    <a:pt x="20" y="120"/>
                  </a:lnTo>
                  <a:lnTo>
                    <a:pt x="24" y="134"/>
                  </a:lnTo>
                  <a:lnTo>
                    <a:pt x="29" y="148"/>
                  </a:lnTo>
                  <a:lnTo>
                    <a:pt x="34" y="163"/>
                  </a:lnTo>
                  <a:lnTo>
                    <a:pt x="39" y="177"/>
                  </a:lnTo>
                  <a:lnTo>
                    <a:pt x="45" y="191"/>
                  </a:lnTo>
                  <a:lnTo>
                    <a:pt x="52" y="204"/>
                  </a:lnTo>
                  <a:lnTo>
                    <a:pt x="59" y="218"/>
                  </a:lnTo>
                  <a:lnTo>
                    <a:pt x="66" y="231"/>
                  </a:lnTo>
                  <a:lnTo>
                    <a:pt x="73" y="245"/>
                  </a:lnTo>
                  <a:lnTo>
                    <a:pt x="81" y="258"/>
                  </a:lnTo>
                  <a:lnTo>
                    <a:pt x="89" y="270"/>
                  </a:lnTo>
                  <a:lnTo>
                    <a:pt x="98" y="283"/>
                  </a:lnTo>
                  <a:lnTo>
                    <a:pt x="107" y="295"/>
                  </a:lnTo>
                  <a:lnTo>
                    <a:pt x="116" y="307"/>
                  </a:lnTo>
                  <a:lnTo>
                    <a:pt x="126" y="319"/>
                  </a:lnTo>
                  <a:lnTo>
                    <a:pt x="136" y="330"/>
                  </a:lnTo>
                </a:path>
              </a:pathLst>
            </a:custGeom>
            <a:noFill/>
            <a:ln w="12700" cap="rnd" cmpd="sng">
              <a:solidFill>
                <a:srgbClr val="7A3D3D"/>
              </a:solidFill>
              <a:prstDash val="solid"/>
              <a:round/>
              <a:headEnd type="none" w="med" len="med"/>
              <a:tailEnd type="none" w="med" len="med"/>
            </a:ln>
            <a:effectLst/>
          </p:spPr>
          <p:txBody>
            <a:bodyPr/>
            <a:lstStyle/>
            <a:p>
              <a:endParaRPr lang="en-US"/>
            </a:p>
          </p:txBody>
        </p:sp>
        <p:sp>
          <p:nvSpPr>
            <p:cNvPr id="1044114" name="Line 658"/>
            <p:cNvSpPr>
              <a:spLocks noChangeShapeType="1"/>
            </p:cNvSpPr>
            <p:nvPr/>
          </p:nvSpPr>
          <p:spPr bwMode="auto">
            <a:xfrm>
              <a:off x="3148" y="3382"/>
              <a:ext cx="322" cy="310"/>
            </a:xfrm>
            <a:prstGeom prst="line">
              <a:avLst/>
            </a:prstGeom>
            <a:noFill/>
            <a:ln w="12700">
              <a:solidFill>
                <a:schemeClr val="tx1"/>
              </a:solidFill>
              <a:round/>
              <a:headEnd/>
              <a:tailEnd/>
            </a:ln>
            <a:effectLst/>
          </p:spPr>
          <p:txBody>
            <a:bodyPr wrap="none" anchor="ctr"/>
            <a:lstStyle/>
            <a:p>
              <a:endParaRPr lang="en-US"/>
            </a:p>
          </p:txBody>
        </p:sp>
        <p:sp>
          <p:nvSpPr>
            <p:cNvPr id="1044115" name="Line 659"/>
            <p:cNvSpPr>
              <a:spLocks noChangeShapeType="1"/>
            </p:cNvSpPr>
            <p:nvPr/>
          </p:nvSpPr>
          <p:spPr bwMode="auto">
            <a:xfrm>
              <a:off x="3478" y="3695"/>
              <a:ext cx="103" cy="0"/>
            </a:xfrm>
            <a:prstGeom prst="line">
              <a:avLst/>
            </a:prstGeom>
            <a:noFill/>
            <a:ln w="12700">
              <a:solidFill>
                <a:schemeClr val="tx1"/>
              </a:solidFill>
              <a:round/>
              <a:headEnd/>
              <a:tailEnd/>
            </a:ln>
            <a:effectLst/>
          </p:spPr>
          <p:txBody>
            <a:bodyPr wrap="none" anchor="ctr"/>
            <a:lstStyle/>
            <a:p>
              <a:endParaRPr lang="en-US"/>
            </a:p>
          </p:txBody>
        </p:sp>
        <p:sp>
          <p:nvSpPr>
            <p:cNvPr id="1044116" name="Freeform 660"/>
            <p:cNvSpPr>
              <a:spLocks/>
            </p:cNvSpPr>
            <p:nvPr/>
          </p:nvSpPr>
          <p:spPr bwMode="auto">
            <a:xfrm>
              <a:off x="4397" y="2478"/>
              <a:ext cx="18" cy="83"/>
            </a:xfrm>
            <a:custGeom>
              <a:avLst/>
              <a:gdLst/>
              <a:ahLst/>
              <a:cxnLst>
                <a:cxn ang="0">
                  <a:pos x="0" y="0"/>
                </a:cxn>
                <a:cxn ang="0">
                  <a:pos x="4" y="3"/>
                </a:cxn>
                <a:cxn ang="0">
                  <a:pos x="7" y="7"/>
                </a:cxn>
                <a:cxn ang="0">
                  <a:pos x="9" y="11"/>
                </a:cxn>
                <a:cxn ang="0">
                  <a:pos x="12" y="16"/>
                </a:cxn>
                <a:cxn ang="0">
                  <a:pos x="14" y="21"/>
                </a:cxn>
                <a:cxn ang="0">
                  <a:pos x="15" y="26"/>
                </a:cxn>
                <a:cxn ang="0">
                  <a:pos x="16" y="31"/>
                </a:cxn>
                <a:cxn ang="0">
                  <a:pos x="17" y="35"/>
                </a:cxn>
                <a:cxn ang="0">
                  <a:pos x="17" y="40"/>
                </a:cxn>
                <a:cxn ang="0">
                  <a:pos x="17" y="46"/>
                </a:cxn>
                <a:cxn ang="0">
                  <a:pos x="16" y="50"/>
                </a:cxn>
                <a:cxn ang="0">
                  <a:pos x="15" y="55"/>
                </a:cxn>
                <a:cxn ang="0">
                  <a:pos x="14" y="60"/>
                </a:cxn>
                <a:cxn ang="0">
                  <a:pos x="12" y="65"/>
                </a:cxn>
                <a:cxn ang="0">
                  <a:pos x="9" y="70"/>
                </a:cxn>
                <a:cxn ang="0">
                  <a:pos x="7" y="74"/>
                </a:cxn>
                <a:cxn ang="0">
                  <a:pos x="4" y="78"/>
                </a:cxn>
                <a:cxn ang="0">
                  <a:pos x="0" y="82"/>
                </a:cxn>
              </a:cxnLst>
              <a:rect l="0" t="0" r="r" b="b"/>
              <a:pathLst>
                <a:path w="18" h="83">
                  <a:moveTo>
                    <a:pt x="0" y="0"/>
                  </a:moveTo>
                  <a:lnTo>
                    <a:pt x="4" y="3"/>
                  </a:lnTo>
                  <a:lnTo>
                    <a:pt x="7" y="7"/>
                  </a:lnTo>
                  <a:lnTo>
                    <a:pt x="9" y="11"/>
                  </a:lnTo>
                  <a:lnTo>
                    <a:pt x="12" y="16"/>
                  </a:lnTo>
                  <a:lnTo>
                    <a:pt x="14" y="21"/>
                  </a:lnTo>
                  <a:lnTo>
                    <a:pt x="15" y="26"/>
                  </a:lnTo>
                  <a:lnTo>
                    <a:pt x="16" y="31"/>
                  </a:lnTo>
                  <a:lnTo>
                    <a:pt x="17" y="35"/>
                  </a:lnTo>
                  <a:lnTo>
                    <a:pt x="17" y="40"/>
                  </a:lnTo>
                  <a:lnTo>
                    <a:pt x="17" y="46"/>
                  </a:lnTo>
                  <a:lnTo>
                    <a:pt x="16" y="50"/>
                  </a:lnTo>
                  <a:lnTo>
                    <a:pt x="15" y="55"/>
                  </a:lnTo>
                  <a:lnTo>
                    <a:pt x="14" y="60"/>
                  </a:lnTo>
                  <a:lnTo>
                    <a:pt x="12" y="65"/>
                  </a:lnTo>
                  <a:lnTo>
                    <a:pt x="9" y="70"/>
                  </a:lnTo>
                  <a:lnTo>
                    <a:pt x="7" y="74"/>
                  </a:lnTo>
                  <a:lnTo>
                    <a:pt x="4" y="78"/>
                  </a:lnTo>
                  <a:lnTo>
                    <a:pt x="0" y="82"/>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044117" name="Freeform 661"/>
            <p:cNvSpPr>
              <a:spLocks/>
            </p:cNvSpPr>
            <p:nvPr/>
          </p:nvSpPr>
          <p:spPr bwMode="auto">
            <a:xfrm>
              <a:off x="4384" y="2396"/>
              <a:ext cx="15" cy="83"/>
            </a:xfrm>
            <a:custGeom>
              <a:avLst/>
              <a:gdLst/>
              <a:ahLst/>
              <a:cxnLst>
                <a:cxn ang="0">
                  <a:pos x="14" y="82"/>
                </a:cxn>
                <a:cxn ang="0">
                  <a:pos x="10" y="77"/>
                </a:cxn>
                <a:cxn ang="0">
                  <a:pos x="8" y="72"/>
                </a:cxn>
                <a:cxn ang="0">
                  <a:pos x="5" y="67"/>
                </a:cxn>
                <a:cxn ang="0">
                  <a:pos x="3" y="62"/>
                </a:cxn>
                <a:cxn ang="0">
                  <a:pos x="2" y="57"/>
                </a:cxn>
                <a:cxn ang="0">
                  <a:pos x="1" y="52"/>
                </a:cxn>
                <a:cxn ang="0">
                  <a:pos x="0" y="46"/>
                </a:cxn>
                <a:cxn ang="0">
                  <a:pos x="0" y="41"/>
                </a:cxn>
                <a:cxn ang="0">
                  <a:pos x="0" y="35"/>
                </a:cxn>
                <a:cxn ang="0">
                  <a:pos x="1" y="30"/>
                </a:cxn>
                <a:cxn ang="0">
                  <a:pos x="2" y="24"/>
                </a:cxn>
                <a:cxn ang="0">
                  <a:pos x="3" y="19"/>
                </a:cxn>
                <a:cxn ang="0">
                  <a:pos x="5" y="14"/>
                </a:cxn>
                <a:cxn ang="0">
                  <a:pos x="8" y="9"/>
                </a:cxn>
                <a:cxn ang="0">
                  <a:pos x="10" y="4"/>
                </a:cxn>
                <a:cxn ang="0">
                  <a:pos x="14" y="0"/>
                </a:cxn>
              </a:cxnLst>
              <a:rect l="0" t="0" r="r" b="b"/>
              <a:pathLst>
                <a:path w="15" h="83">
                  <a:moveTo>
                    <a:pt x="14" y="82"/>
                  </a:moveTo>
                  <a:lnTo>
                    <a:pt x="10" y="77"/>
                  </a:lnTo>
                  <a:lnTo>
                    <a:pt x="8" y="72"/>
                  </a:lnTo>
                  <a:lnTo>
                    <a:pt x="5" y="67"/>
                  </a:lnTo>
                  <a:lnTo>
                    <a:pt x="3" y="62"/>
                  </a:lnTo>
                  <a:lnTo>
                    <a:pt x="2" y="57"/>
                  </a:lnTo>
                  <a:lnTo>
                    <a:pt x="1" y="52"/>
                  </a:lnTo>
                  <a:lnTo>
                    <a:pt x="0" y="46"/>
                  </a:lnTo>
                  <a:lnTo>
                    <a:pt x="0" y="41"/>
                  </a:lnTo>
                  <a:lnTo>
                    <a:pt x="0" y="35"/>
                  </a:lnTo>
                  <a:lnTo>
                    <a:pt x="1" y="30"/>
                  </a:lnTo>
                  <a:lnTo>
                    <a:pt x="2" y="24"/>
                  </a:lnTo>
                  <a:lnTo>
                    <a:pt x="3" y="19"/>
                  </a:lnTo>
                  <a:lnTo>
                    <a:pt x="5" y="14"/>
                  </a:lnTo>
                  <a:lnTo>
                    <a:pt x="8" y="9"/>
                  </a:lnTo>
                  <a:lnTo>
                    <a:pt x="10" y="4"/>
                  </a:lnTo>
                  <a:lnTo>
                    <a:pt x="14"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044118" name="Freeform 662"/>
            <p:cNvSpPr>
              <a:spLocks/>
            </p:cNvSpPr>
            <p:nvPr/>
          </p:nvSpPr>
          <p:spPr bwMode="auto">
            <a:xfrm>
              <a:off x="4397" y="2396"/>
              <a:ext cx="21" cy="94"/>
            </a:xfrm>
            <a:custGeom>
              <a:avLst/>
              <a:gdLst/>
              <a:ahLst/>
              <a:cxnLst>
                <a:cxn ang="0">
                  <a:pos x="0" y="0"/>
                </a:cxn>
                <a:cxn ang="0">
                  <a:pos x="4" y="4"/>
                </a:cxn>
                <a:cxn ang="0">
                  <a:pos x="8" y="9"/>
                </a:cxn>
                <a:cxn ang="0">
                  <a:pos x="11" y="14"/>
                </a:cxn>
                <a:cxn ang="0">
                  <a:pos x="13" y="19"/>
                </a:cxn>
                <a:cxn ang="0">
                  <a:pos x="15" y="25"/>
                </a:cxn>
                <a:cxn ang="0">
                  <a:pos x="17" y="30"/>
                </a:cxn>
                <a:cxn ang="0">
                  <a:pos x="18" y="36"/>
                </a:cxn>
                <a:cxn ang="0">
                  <a:pos x="19" y="42"/>
                </a:cxn>
                <a:cxn ang="0">
                  <a:pos x="20" y="48"/>
                </a:cxn>
                <a:cxn ang="0">
                  <a:pos x="20" y="54"/>
                </a:cxn>
                <a:cxn ang="0">
                  <a:pos x="20" y="59"/>
                </a:cxn>
                <a:cxn ang="0">
                  <a:pos x="19" y="65"/>
                </a:cxn>
                <a:cxn ang="0">
                  <a:pos x="18" y="71"/>
                </a:cxn>
                <a:cxn ang="0">
                  <a:pos x="16" y="77"/>
                </a:cxn>
                <a:cxn ang="0">
                  <a:pos x="14" y="82"/>
                </a:cxn>
                <a:cxn ang="0">
                  <a:pos x="12" y="87"/>
                </a:cxn>
                <a:cxn ang="0">
                  <a:pos x="9" y="93"/>
                </a:cxn>
              </a:cxnLst>
              <a:rect l="0" t="0" r="r" b="b"/>
              <a:pathLst>
                <a:path w="21" h="94">
                  <a:moveTo>
                    <a:pt x="0" y="0"/>
                  </a:moveTo>
                  <a:lnTo>
                    <a:pt x="4" y="4"/>
                  </a:lnTo>
                  <a:lnTo>
                    <a:pt x="8" y="9"/>
                  </a:lnTo>
                  <a:lnTo>
                    <a:pt x="11" y="14"/>
                  </a:lnTo>
                  <a:lnTo>
                    <a:pt x="13" y="19"/>
                  </a:lnTo>
                  <a:lnTo>
                    <a:pt x="15" y="25"/>
                  </a:lnTo>
                  <a:lnTo>
                    <a:pt x="17" y="30"/>
                  </a:lnTo>
                  <a:lnTo>
                    <a:pt x="18" y="36"/>
                  </a:lnTo>
                  <a:lnTo>
                    <a:pt x="19" y="42"/>
                  </a:lnTo>
                  <a:lnTo>
                    <a:pt x="20" y="48"/>
                  </a:lnTo>
                  <a:lnTo>
                    <a:pt x="20" y="54"/>
                  </a:lnTo>
                  <a:lnTo>
                    <a:pt x="20" y="59"/>
                  </a:lnTo>
                  <a:lnTo>
                    <a:pt x="19" y="65"/>
                  </a:lnTo>
                  <a:lnTo>
                    <a:pt x="18" y="71"/>
                  </a:lnTo>
                  <a:lnTo>
                    <a:pt x="16" y="77"/>
                  </a:lnTo>
                  <a:lnTo>
                    <a:pt x="14" y="82"/>
                  </a:lnTo>
                  <a:lnTo>
                    <a:pt x="12" y="87"/>
                  </a:lnTo>
                  <a:lnTo>
                    <a:pt x="9" y="93"/>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044119" name="Line 663"/>
            <p:cNvSpPr>
              <a:spLocks noChangeShapeType="1"/>
            </p:cNvSpPr>
            <p:nvPr/>
          </p:nvSpPr>
          <p:spPr bwMode="auto">
            <a:xfrm>
              <a:off x="4230" y="2396"/>
              <a:ext cx="164" cy="0"/>
            </a:xfrm>
            <a:prstGeom prst="line">
              <a:avLst/>
            </a:prstGeom>
            <a:noFill/>
            <a:ln w="12700">
              <a:solidFill>
                <a:srgbClr val="000000"/>
              </a:solidFill>
              <a:round/>
              <a:headEnd/>
              <a:tailEnd/>
            </a:ln>
            <a:effectLst/>
          </p:spPr>
          <p:txBody>
            <a:bodyPr wrap="none" anchor="ctr"/>
            <a:lstStyle/>
            <a:p>
              <a:endParaRPr lang="en-US"/>
            </a:p>
          </p:txBody>
        </p:sp>
        <p:sp>
          <p:nvSpPr>
            <p:cNvPr id="1044120" name="Freeform 664"/>
            <p:cNvSpPr>
              <a:spLocks/>
            </p:cNvSpPr>
            <p:nvPr/>
          </p:nvSpPr>
          <p:spPr bwMode="auto">
            <a:xfrm>
              <a:off x="3026" y="3868"/>
              <a:ext cx="83" cy="18"/>
            </a:xfrm>
            <a:custGeom>
              <a:avLst/>
              <a:gdLst/>
              <a:ahLst/>
              <a:cxnLst>
                <a:cxn ang="0">
                  <a:pos x="0" y="0"/>
                </a:cxn>
                <a:cxn ang="0">
                  <a:pos x="4" y="4"/>
                </a:cxn>
                <a:cxn ang="0">
                  <a:pos x="8" y="7"/>
                </a:cxn>
                <a:cxn ang="0">
                  <a:pos x="12" y="9"/>
                </a:cxn>
                <a:cxn ang="0">
                  <a:pos x="17" y="12"/>
                </a:cxn>
                <a:cxn ang="0">
                  <a:pos x="21" y="14"/>
                </a:cxn>
                <a:cxn ang="0">
                  <a:pos x="26" y="15"/>
                </a:cxn>
                <a:cxn ang="0">
                  <a:pos x="31" y="16"/>
                </a:cxn>
                <a:cxn ang="0">
                  <a:pos x="36" y="17"/>
                </a:cxn>
                <a:cxn ang="0">
                  <a:pos x="41" y="17"/>
                </a:cxn>
                <a:cxn ang="0">
                  <a:pos x="46" y="17"/>
                </a:cxn>
                <a:cxn ang="0">
                  <a:pos x="51" y="16"/>
                </a:cxn>
                <a:cxn ang="0">
                  <a:pos x="56" y="15"/>
                </a:cxn>
                <a:cxn ang="0">
                  <a:pos x="61" y="14"/>
                </a:cxn>
                <a:cxn ang="0">
                  <a:pos x="65" y="12"/>
                </a:cxn>
                <a:cxn ang="0">
                  <a:pos x="70" y="9"/>
                </a:cxn>
                <a:cxn ang="0">
                  <a:pos x="74" y="7"/>
                </a:cxn>
                <a:cxn ang="0">
                  <a:pos x="78" y="4"/>
                </a:cxn>
                <a:cxn ang="0">
                  <a:pos x="82" y="0"/>
                </a:cxn>
              </a:cxnLst>
              <a:rect l="0" t="0" r="r" b="b"/>
              <a:pathLst>
                <a:path w="83" h="18">
                  <a:moveTo>
                    <a:pt x="0" y="0"/>
                  </a:moveTo>
                  <a:lnTo>
                    <a:pt x="4" y="4"/>
                  </a:lnTo>
                  <a:lnTo>
                    <a:pt x="8" y="7"/>
                  </a:lnTo>
                  <a:lnTo>
                    <a:pt x="12" y="9"/>
                  </a:lnTo>
                  <a:lnTo>
                    <a:pt x="17" y="12"/>
                  </a:lnTo>
                  <a:lnTo>
                    <a:pt x="21" y="14"/>
                  </a:lnTo>
                  <a:lnTo>
                    <a:pt x="26" y="15"/>
                  </a:lnTo>
                  <a:lnTo>
                    <a:pt x="31" y="16"/>
                  </a:lnTo>
                  <a:lnTo>
                    <a:pt x="36" y="17"/>
                  </a:lnTo>
                  <a:lnTo>
                    <a:pt x="41" y="17"/>
                  </a:lnTo>
                  <a:lnTo>
                    <a:pt x="46" y="17"/>
                  </a:lnTo>
                  <a:lnTo>
                    <a:pt x="51" y="16"/>
                  </a:lnTo>
                  <a:lnTo>
                    <a:pt x="56" y="15"/>
                  </a:lnTo>
                  <a:lnTo>
                    <a:pt x="61" y="14"/>
                  </a:lnTo>
                  <a:lnTo>
                    <a:pt x="65" y="12"/>
                  </a:lnTo>
                  <a:lnTo>
                    <a:pt x="70" y="9"/>
                  </a:lnTo>
                  <a:lnTo>
                    <a:pt x="74" y="7"/>
                  </a:lnTo>
                  <a:lnTo>
                    <a:pt x="78" y="4"/>
                  </a:lnTo>
                  <a:lnTo>
                    <a:pt x="82"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044121" name="Freeform 665"/>
            <p:cNvSpPr>
              <a:spLocks/>
            </p:cNvSpPr>
            <p:nvPr/>
          </p:nvSpPr>
          <p:spPr bwMode="auto">
            <a:xfrm>
              <a:off x="2944" y="3855"/>
              <a:ext cx="83" cy="14"/>
            </a:xfrm>
            <a:custGeom>
              <a:avLst/>
              <a:gdLst/>
              <a:ahLst/>
              <a:cxnLst>
                <a:cxn ang="0">
                  <a:pos x="82" y="13"/>
                </a:cxn>
                <a:cxn ang="0">
                  <a:pos x="78" y="10"/>
                </a:cxn>
                <a:cxn ang="0">
                  <a:pos x="73" y="8"/>
                </a:cxn>
                <a:cxn ang="0">
                  <a:pos x="68" y="5"/>
                </a:cxn>
                <a:cxn ang="0">
                  <a:pos x="63" y="3"/>
                </a:cxn>
                <a:cxn ang="0">
                  <a:pos x="58" y="2"/>
                </a:cxn>
                <a:cxn ang="0">
                  <a:pos x="52" y="1"/>
                </a:cxn>
                <a:cxn ang="0">
                  <a:pos x="47" y="0"/>
                </a:cxn>
                <a:cxn ang="0">
                  <a:pos x="41" y="0"/>
                </a:cxn>
                <a:cxn ang="0">
                  <a:pos x="36" y="0"/>
                </a:cxn>
                <a:cxn ang="0">
                  <a:pos x="30" y="1"/>
                </a:cxn>
                <a:cxn ang="0">
                  <a:pos x="25" y="2"/>
                </a:cxn>
                <a:cxn ang="0">
                  <a:pos x="20" y="3"/>
                </a:cxn>
                <a:cxn ang="0">
                  <a:pos x="15" y="5"/>
                </a:cxn>
                <a:cxn ang="0">
                  <a:pos x="10" y="8"/>
                </a:cxn>
                <a:cxn ang="0">
                  <a:pos x="5" y="10"/>
                </a:cxn>
                <a:cxn ang="0">
                  <a:pos x="0" y="13"/>
                </a:cxn>
              </a:cxnLst>
              <a:rect l="0" t="0" r="r" b="b"/>
              <a:pathLst>
                <a:path w="83" h="14">
                  <a:moveTo>
                    <a:pt x="82" y="13"/>
                  </a:moveTo>
                  <a:lnTo>
                    <a:pt x="78" y="10"/>
                  </a:lnTo>
                  <a:lnTo>
                    <a:pt x="73" y="8"/>
                  </a:lnTo>
                  <a:lnTo>
                    <a:pt x="68" y="5"/>
                  </a:lnTo>
                  <a:lnTo>
                    <a:pt x="63" y="3"/>
                  </a:lnTo>
                  <a:lnTo>
                    <a:pt x="58" y="2"/>
                  </a:lnTo>
                  <a:lnTo>
                    <a:pt x="52" y="1"/>
                  </a:lnTo>
                  <a:lnTo>
                    <a:pt x="47" y="0"/>
                  </a:lnTo>
                  <a:lnTo>
                    <a:pt x="41" y="0"/>
                  </a:lnTo>
                  <a:lnTo>
                    <a:pt x="36" y="0"/>
                  </a:lnTo>
                  <a:lnTo>
                    <a:pt x="30" y="1"/>
                  </a:lnTo>
                  <a:lnTo>
                    <a:pt x="25" y="2"/>
                  </a:lnTo>
                  <a:lnTo>
                    <a:pt x="20" y="3"/>
                  </a:lnTo>
                  <a:lnTo>
                    <a:pt x="15" y="5"/>
                  </a:lnTo>
                  <a:lnTo>
                    <a:pt x="10" y="8"/>
                  </a:lnTo>
                  <a:lnTo>
                    <a:pt x="5" y="10"/>
                  </a:lnTo>
                  <a:lnTo>
                    <a:pt x="0" y="13"/>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044122" name="Freeform 666"/>
            <p:cNvSpPr>
              <a:spLocks/>
            </p:cNvSpPr>
            <p:nvPr/>
          </p:nvSpPr>
          <p:spPr bwMode="auto">
            <a:xfrm>
              <a:off x="2944" y="3868"/>
              <a:ext cx="94" cy="21"/>
            </a:xfrm>
            <a:custGeom>
              <a:avLst/>
              <a:gdLst/>
              <a:ahLst/>
              <a:cxnLst>
                <a:cxn ang="0">
                  <a:pos x="0" y="0"/>
                </a:cxn>
                <a:cxn ang="0">
                  <a:pos x="5" y="4"/>
                </a:cxn>
                <a:cxn ang="0">
                  <a:pos x="10" y="8"/>
                </a:cxn>
                <a:cxn ang="0">
                  <a:pos x="15" y="11"/>
                </a:cxn>
                <a:cxn ang="0">
                  <a:pos x="20" y="13"/>
                </a:cxn>
                <a:cxn ang="0">
                  <a:pos x="25" y="15"/>
                </a:cxn>
                <a:cxn ang="0">
                  <a:pos x="31" y="17"/>
                </a:cxn>
                <a:cxn ang="0">
                  <a:pos x="37" y="19"/>
                </a:cxn>
                <a:cxn ang="0">
                  <a:pos x="43" y="20"/>
                </a:cxn>
                <a:cxn ang="0">
                  <a:pos x="48" y="20"/>
                </a:cxn>
                <a:cxn ang="0">
                  <a:pos x="54" y="20"/>
                </a:cxn>
                <a:cxn ang="0">
                  <a:pos x="60" y="20"/>
                </a:cxn>
                <a:cxn ang="0">
                  <a:pos x="66" y="19"/>
                </a:cxn>
                <a:cxn ang="0">
                  <a:pos x="72" y="18"/>
                </a:cxn>
                <a:cxn ang="0">
                  <a:pos x="77" y="16"/>
                </a:cxn>
                <a:cxn ang="0">
                  <a:pos x="83" y="14"/>
                </a:cxn>
                <a:cxn ang="0">
                  <a:pos x="88" y="12"/>
                </a:cxn>
                <a:cxn ang="0">
                  <a:pos x="93" y="9"/>
                </a:cxn>
              </a:cxnLst>
              <a:rect l="0" t="0" r="r" b="b"/>
              <a:pathLst>
                <a:path w="94" h="21">
                  <a:moveTo>
                    <a:pt x="0" y="0"/>
                  </a:moveTo>
                  <a:lnTo>
                    <a:pt x="5" y="4"/>
                  </a:lnTo>
                  <a:lnTo>
                    <a:pt x="10" y="8"/>
                  </a:lnTo>
                  <a:lnTo>
                    <a:pt x="15" y="11"/>
                  </a:lnTo>
                  <a:lnTo>
                    <a:pt x="20" y="13"/>
                  </a:lnTo>
                  <a:lnTo>
                    <a:pt x="25" y="15"/>
                  </a:lnTo>
                  <a:lnTo>
                    <a:pt x="31" y="17"/>
                  </a:lnTo>
                  <a:lnTo>
                    <a:pt x="37" y="19"/>
                  </a:lnTo>
                  <a:lnTo>
                    <a:pt x="43" y="20"/>
                  </a:lnTo>
                  <a:lnTo>
                    <a:pt x="48" y="20"/>
                  </a:lnTo>
                  <a:lnTo>
                    <a:pt x="54" y="20"/>
                  </a:lnTo>
                  <a:lnTo>
                    <a:pt x="60" y="20"/>
                  </a:lnTo>
                  <a:lnTo>
                    <a:pt x="66" y="19"/>
                  </a:lnTo>
                  <a:lnTo>
                    <a:pt x="72" y="18"/>
                  </a:lnTo>
                  <a:lnTo>
                    <a:pt x="77" y="16"/>
                  </a:lnTo>
                  <a:lnTo>
                    <a:pt x="83" y="14"/>
                  </a:lnTo>
                  <a:lnTo>
                    <a:pt x="88" y="12"/>
                  </a:lnTo>
                  <a:lnTo>
                    <a:pt x="93" y="9"/>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044123" name="Line 667"/>
            <p:cNvSpPr>
              <a:spLocks noChangeShapeType="1"/>
            </p:cNvSpPr>
            <p:nvPr/>
          </p:nvSpPr>
          <p:spPr bwMode="auto">
            <a:xfrm>
              <a:off x="4230" y="2559"/>
              <a:ext cx="164" cy="0"/>
            </a:xfrm>
            <a:prstGeom prst="line">
              <a:avLst/>
            </a:prstGeom>
            <a:noFill/>
            <a:ln w="12700">
              <a:solidFill>
                <a:srgbClr val="000000"/>
              </a:solidFill>
              <a:round/>
              <a:headEnd/>
              <a:tailEnd/>
            </a:ln>
            <a:effectLst/>
          </p:spPr>
          <p:txBody>
            <a:bodyPr wrap="none" anchor="ctr"/>
            <a:lstStyle/>
            <a:p>
              <a:endParaRPr lang="en-US"/>
            </a:p>
          </p:txBody>
        </p:sp>
        <p:sp>
          <p:nvSpPr>
            <p:cNvPr id="1044124" name="Line 668"/>
            <p:cNvSpPr>
              <a:spLocks noChangeShapeType="1"/>
            </p:cNvSpPr>
            <p:nvPr/>
          </p:nvSpPr>
          <p:spPr bwMode="auto">
            <a:xfrm>
              <a:off x="2944" y="3682"/>
              <a:ext cx="0" cy="182"/>
            </a:xfrm>
            <a:prstGeom prst="line">
              <a:avLst/>
            </a:prstGeom>
            <a:noFill/>
            <a:ln w="12700">
              <a:solidFill>
                <a:srgbClr val="000000"/>
              </a:solidFill>
              <a:round/>
              <a:headEnd/>
              <a:tailEnd/>
            </a:ln>
            <a:effectLst/>
          </p:spPr>
          <p:txBody>
            <a:bodyPr wrap="none" anchor="ctr"/>
            <a:lstStyle/>
            <a:p>
              <a:endParaRPr lang="en-US"/>
            </a:p>
          </p:txBody>
        </p:sp>
        <p:sp>
          <p:nvSpPr>
            <p:cNvPr id="1044125" name="Freeform 669"/>
            <p:cNvSpPr>
              <a:spLocks/>
            </p:cNvSpPr>
            <p:nvPr/>
          </p:nvSpPr>
          <p:spPr bwMode="auto">
            <a:xfrm>
              <a:off x="1639" y="2478"/>
              <a:ext cx="17" cy="83"/>
            </a:xfrm>
            <a:custGeom>
              <a:avLst/>
              <a:gdLst/>
              <a:ahLst/>
              <a:cxnLst>
                <a:cxn ang="0">
                  <a:pos x="16" y="0"/>
                </a:cxn>
                <a:cxn ang="0">
                  <a:pos x="12" y="3"/>
                </a:cxn>
                <a:cxn ang="0">
                  <a:pos x="10" y="7"/>
                </a:cxn>
                <a:cxn ang="0">
                  <a:pos x="7" y="12"/>
                </a:cxn>
                <a:cxn ang="0">
                  <a:pos x="5" y="16"/>
                </a:cxn>
                <a:cxn ang="0">
                  <a:pos x="3" y="21"/>
                </a:cxn>
                <a:cxn ang="0">
                  <a:pos x="1" y="26"/>
                </a:cxn>
                <a:cxn ang="0">
                  <a:pos x="0" y="31"/>
                </a:cxn>
                <a:cxn ang="0">
                  <a:pos x="0" y="35"/>
                </a:cxn>
                <a:cxn ang="0">
                  <a:pos x="0" y="40"/>
                </a:cxn>
                <a:cxn ang="0">
                  <a:pos x="0" y="46"/>
                </a:cxn>
                <a:cxn ang="0">
                  <a:pos x="0" y="50"/>
                </a:cxn>
                <a:cxn ang="0">
                  <a:pos x="1" y="55"/>
                </a:cxn>
                <a:cxn ang="0">
                  <a:pos x="3" y="60"/>
                </a:cxn>
                <a:cxn ang="0">
                  <a:pos x="5" y="65"/>
                </a:cxn>
                <a:cxn ang="0">
                  <a:pos x="7" y="69"/>
                </a:cxn>
                <a:cxn ang="0">
                  <a:pos x="10" y="74"/>
                </a:cxn>
                <a:cxn ang="0">
                  <a:pos x="12" y="78"/>
                </a:cxn>
                <a:cxn ang="0">
                  <a:pos x="16" y="82"/>
                </a:cxn>
              </a:cxnLst>
              <a:rect l="0" t="0" r="r" b="b"/>
              <a:pathLst>
                <a:path w="17" h="83">
                  <a:moveTo>
                    <a:pt x="16" y="0"/>
                  </a:moveTo>
                  <a:lnTo>
                    <a:pt x="12" y="3"/>
                  </a:lnTo>
                  <a:lnTo>
                    <a:pt x="10" y="7"/>
                  </a:lnTo>
                  <a:lnTo>
                    <a:pt x="7" y="12"/>
                  </a:lnTo>
                  <a:lnTo>
                    <a:pt x="5" y="16"/>
                  </a:lnTo>
                  <a:lnTo>
                    <a:pt x="3" y="21"/>
                  </a:lnTo>
                  <a:lnTo>
                    <a:pt x="1" y="26"/>
                  </a:lnTo>
                  <a:lnTo>
                    <a:pt x="0" y="31"/>
                  </a:lnTo>
                  <a:lnTo>
                    <a:pt x="0" y="35"/>
                  </a:lnTo>
                  <a:lnTo>
                    <a:pt x="0" y="40"/>
                  </a:lnTo>
                  <a:lnTo>
                    <a:pt x="0" y="46"/>
                  </a:lnTo>
                  <a:lnTo>
                    <a:pt x="0" y="50"/>
                  </a:lnTo>
                  <a:lnTo>
                    <a:pt x="1" y="55"/>
                  </a:lnTo>
                  <a:lnTo>
                    <a:pt x="3" y="60"/>
                  </a:lnTo>
                  <a:lnTo>
                    <a:pt x="5" y="65"/>
                  </a:lnTo>
                  <a:lnTo>
                    <a:pt x="7" y="69"/>
                  </a:lnTo>
                  <a:lnTo>
                    <a:pt x="10" y="74"/>
                  </a:lnTo>
                  <a:lnTo>
                    <a:pt x="12" y="78"/>
                  </a:lnTo>
                  <a:lnTo>
                    <a:pt x="16" y="82"/>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044126" name="Freeform 670"/>
            <p:cNvSpPr>
              <a:spLocks/>
            </p:cNvSpPr>
            <p:nvPr/>
          </p:nvSpPr>
          <p:spPr bwMode="auto">
            <a:xfrm>
              <a:off x="1655" y="2396"/>
              <a:ext cx="14" cy="83"/>
            </a:xfrm>
            <a:custGeom>
              <a:avLst/>
              <a:gdLst/>
              <a:ahLst/>
              <a:cxnLst>
                <a:cxn ang="0">
                  <a:pos x="0" y="82"/>
                </a:cxn>
                <a:cxn ang="0">
                  <a:pos x="3" y="77"/>
                </a:cxn>
                <a:cxn ang="0">
                  <a:pos x="6" y="72"/>
                </a:cxn>
                <a:cxn ang="0">
                  <a:pos x="8" y="67"/>
                </a:cxn>
                <a:cxn ang="0">
                  <a:pos x="10" y="62"/>
                </a:cxn>
                <a:cxn ang="0">
                  <a:pos x="11" y="57"/>
                </a:cxn>
                <a:cxn ang="0">
                  <a:pos x="12" y="52"/>
                </a:cxn>
                <a:cxn ang="0">
                  <a:pos x="13" y="46"/>
                </a:cxn>
                <a:cxn ang="0">
                  <a:pos x="13" y="41"/>
                </a:cxn>
                <a:cxn ang="0">
                  <a:pos x="13" y="35"/>
                </a:cxn>
                <a:cxn ang="0">
                  <a:pos x="12" y="30"/>
                </a:cxn>
                <a:cxn ang="0">
                  <a:pos x="11" y="24"/>
                </a:cxn>
                <a:cxn ang="0">
                  <a:pos x="10" y="19"/>
                </a:cxn>
                <a:cxn ang="0">
                  <a:pos x="8" y="14"/>
                </a:cxn>
                <a:cxn ang="0">
                  <a:pos x="6" y="9"/>
                </a:cxn>
                <a:cxn ang="0">
                  <a:pos x="3" y="4"/>
                </a:cxn>
                <a:cxn ang="0">
                  <a:pos x="0" y="0"/>
                </a:cxn>
              </a:cxnLst>
              <a:rect l="0" t="0" r="r" b="b"/>
              <a:pathLst>
                <a:path w="14" h="83">
                  <a:moveTo>
                    <a:pt x="0" y="82"/>
                  </a:moveTo>
                  <a:lnTo>
                    <a:pt x="3" y="77"/>
                  </a:lnTo>
                  <a:lnTo>
                    <a:pt x="6" y="72"/>
                  </a:lnTo>
                  <a:lnTo>
                    <a:pt x="8" y="67"/>
                  </a:lnTo>
                  <a:lnTo>
                    <a:pt x="10" y="62"/>
                  </a:lnTo>
                  <a:lnTo>
                    <a:pt x="11" y="57"/>
                  </a:lnTo>
                  <a:lnTo>
                    <a:pt x="12" y="52"/>
                  </a:lnTo>
                  <a:lnTo>
                    <a:pt x="13" y="46"/>
                  </a:lnTo>
                  <a:lnTo>
                    <a:pt x="13" y="41"/>
                  </a:lnTo>
                  <a:lnTo>
                    <a:pt x="13" y="35"/>
                  </a:lnTo>
                  <a:lnTo>
                    <a:pt x="12" y="30"/>
                  </a:lnTo>
                  <a:lnTo>
                    <a:pt x="11" y="24"/>
                  </a:lnTo>
                  <a:lnTo>
                    <a:pt x="10" y="19"/>
                  </a:lnTo>
                  <a:lnTo>
                    <a:pt x="8" y="14"/>
                  </a:lnTo>
                  <a:lnTo>
                    <a:pt x="6" y="9"/>
                  </a:lnTo>
                  <a:lnTo>
                    <a:pt x="3" y="4"/>
                  </a:lnTo>
                  <a:lnTo>
                    <a:pt x="0"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044127" name="Freeform 671"/>
            <p:cNvSpPr>
              <a:spLocks/>
            </p:cNvSpPr>
            <p:nvPr/>
          </p:nvSpPr>
          <p:spPr bwMode="auto">
            <a:xfrm>
              <a:off x="1635" y="2396"/>
              <a:ext cx="21" cy="94"/>
            </a:xfrm>
            <a:custGeom>
              <a:avLst/>
              <a:gdLst/>
              <a:ahLst/>
              <a:cxnLst>
                <a:cxn ang="0">
                  <a:pos x="20" y="0"/>
                </a:cxn>
                <a:cxn ang="0">
                  <a:pos x="16" y="4"/>
                </a:cxn>
                <a:cxn ang="0">
                  <a:pos x="13" y="9"/>
                </a:cxn>
                <a:cxn ang="0">
                  <a:pos x="10" y="14"/>
                </a:cxn>
                <a:cxn ang="0">
                  <a:pos x="7" y="19"/>
                </a:cxn>
                <a:cxn ang="0">
                  <a:pos x="5" y="25"/>
                </a:cxn>
                <a:cxn ang="0">
                  <a:pos x="3" y="30"/>
                </a:cxn>
                <a:cxn ang="0">
                  <a:pos x="2" y="36"/>
                </a:cxn>
                <a:cxn ang="0">
                  <a:pos x="1" y="42"/>
                </a:cxn>
                <a:cxn ang="0">
                  <a:pos x="0" y="48"/>
                </a:cxn>
                <a:cxn ang="0">
                  <a:pos x="0" y="54"/>
                </a:cxn>
                <a:cxn ang="0">
                  <a:pos x="0" y="59"/>
                </a:cxn>
                <a:cxn ang="0">
                  <a:pos x="1" y="65"/>
                </a:cxn>
                <a:cxn ang="0">
                  <a:pos x="2" y="71"/>
                </a:cxn>
                <a:cxn ang="0">
                  <a:pos x="4" y="77"/>
                </a:cxn>
                <a:cxn ang="0">
                  <a:pos x="6" y="82"/>
                </a:cxn>
                <a:cxn ang="0">
                  <a:pos x="8" y="87"/>
                </a:cxn>
                <a:cxn ang="0">
                  <a:pos x="11" y="93"/>
                </a:cxn>
              </a:cxnLst>
              <a:rect l="0" t="0" r="r" b="b"/>
              <a:pathLst>
                <a:path w="21" h="94">
                  <a:moveTo>
                    <a:pt x="20" y="0"/>
                  </a:moveTo>
                  <a:lnTo>
                    <a:pt x="16" y="4"/>
                  </a:lnTo>
                  <a:lnTo>
                    <a:pt x="13" y="9"/>
                  </a:lnTo>
                  <a:lnTo>
                    <a:pt x="10" y="14"/>
                  </a:lnTo>
                  <a:lnTo>
                    <a:pt x="7" y="19"/>
                  </a:lnTo>
                  <a:lnTo>
                    <a:pt x="5" y="25"/>
                  </a:lnTo>
                  <a:lnTo>
                    <a:pt x="3" y="30"/>
                  </a:lnTo>
                  <a:lnTo>
                    <a:pt x="2" y="36"/>
                  </a:lnTo>
                  <a:lnTo>
                    <a:pt x="1" y="42"/>
                  </a:lnTo>
                  <a:lnTo>
                    <a:pt x="0" y="48"/>
                  </a:lnTo>
                  <a:lnTo>
                    <a:pt x="0" y="54"/>
                  </a:lnTo>
                  <a:lnTo>
                    <a:pt x="0" y="59"/>
                  </a:lnTo>
                  <a:lnTo>
                    <a:pt x="1" y="65"/>
                  </a:lnTo>
                  <a:lnTo>
                    <a:pt x="2" y="71"/>
                  </a:lnTo>
                  <a:lnTo>
                    <a:pt x="4" y="77"/>
                  </a:lnTo>
                  <a:lnTo>
                    <a:pt x="6" y="82"/>
                  </a:lnTo>
                  <a:lnTo>
                    <a:pt x="8" y="87"/>
                  </a:lnTo>
                  <a:lnTo>
                    <a:pt x="11" y="93"/>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044128" name="Line 672"/>
            <p:cNvSpPr>
              <a:spLocks noChangeShapeType="1"/>
            </p:cNvSpPr>
            <p:nvPr/>
          </p:nvSpPr>
          <p:spPr bwMode="auto">
            <a:xfrm>
              <a:off x="3108" y="3682"/>
              <a:ext cx="0" cy="182"/>
            </a:xfrm>
            <a:prstGeom prst="line">
              <a:avLst/>
            </a:prstGeom>
            <a:noFill/>
            <a:ln w="12700">
              <a:solidFill>
                <a:srgbClr val="000000"/>
              </a:solidFill>
              <a:round/>
              <a:headEnd/>
              <a:tailEnd/>
            </a:ln>
            <a:effectLst/>
          </p:spPr>
          <p:txBody>
            <a:bodyPr wrap="none" anchor="ctr"/>
            <a:lstStyle/>
            <a:p>
              <a:endParaRPr lang="en-US"/>
            </a:p>
          </p:txBody>
        </p:sp>
        <p:sp>
          <p:nvSpPr>
            <p:cNvPr id="1044129" name="Line 673"/>
            <p:cNvSpPr>
              <a:spLocks noChangeShapeType="1"/>
            </p:cNvSpPr>
            <p:nvPr/>
          </p:nvSpPr>
          <p:spPr bwMode="auto">
            <a:xfrm flipH="1">
              <a:off x="1651" y="2559"/>
              <a:ext cx="179" cy="0"/>
            </a:xfrm>
            <a:prstGeom prst="line">
              <a:avLst/>
            </a:prstGeom>
            <a:noFill/>
            <a:ln w="12700">
              <a:solidFill>
                <a:srgbClr val="000000"/>
              </a:solidFill>
              <a:round/>
              <a:headEnd/>
              <a:tailEnd/>
            </a:ln>
            <a:effectLst/>
          </p:spPr>
          <p:txBody>
            <a:bodyPr wrap="none" anchor="ctr"/>
            <a:lstStyle/>
            <a:p>
              <a:endParaRPr lang="en-US"/>
            </a:p>
          </p:txBody>
        </p:sp>
        <p:sp>
          <p:nvSpPr>
            <p:cNvPr id="1044130" name="Freeform 674"/>
            <p:cNvSpPr>
              <a:spLocks/>
            </p:cNvSpPr>
            <p:nvPr/>
          </p:nvSpPr>
          <p:spPr bwMode="auto">
            <a:xfrm>
              <a:off x="2890" y="1010"/>
              <a:ext cx="137" cy="28"/>
            </a:xfrm>
            <a:custGeom>
              <a:avLst/>
              <a:gdLst/>
              <a:ahLst/>
              <a:cxnLst>
                <a:cxn ang="0">
                  <a:pos x="136" y="27"/>
                </a:cxn>
                <a:cxn ang="0">
                  <a:pos x="131" y="23"/>
                </a:cxn>
                <a:cxn ang="0">
                  <a:pos x="126" y="19"/>
                </a:cxn>
                <a:cxn ang="0">
                  <a:pos x="121" y="15"/>
                </a:cxn>
                <a:cxn ang="0">
                  <a:pos x="115" y="12"/>
                </a:cxn>
                <a:cxn ang="0">
                  <a:pos x="109" y="9"/>
                </a:cxn>
                <a:cxn ang="0">
                  <a:pos x="103" y="6"/>
                </a:cxn>
                <a:cxn ang="0">
                  <a:pos x="97" y="4"/>
                </a:cxn>
                <a:cxn ang="0">
                  <a:pos x="91" y="2"/>
                </a:cxn>
                <a:cxn ang="0">
                  <a:pos x="84" y="1"/>
                </a:cxn>
                <a:cxn ang="0">
                  <a:pos x="78" y="0"/>
                </a:cxn>
                <a:cxn ang="0">
                  <a:pos x="71" y="0"/>
                </a:cxn>
                <a:cxn ang="0">
                  <a:pos x="65" y="0"/>
                </a:cxn>
                <a:cxn ang="0">
                  <a:pos x="58" y="0"/>
                </a:cxn>
                <a:cxn ang="0">
                  <a:pos x="52" y="1"/>
                </a:cxn>
                <a:cxn ang="0">
                  <a:pos x="45" y="2"/>
                </a:cxn>
                <a:cxn ang="0">
                  <a:pos x="39" y="4"/>
                </a:cxn>
                <a:cxn ang="0">
                  <a:pos x="33" y="6"/>
                </a:cxn>
                <a:cxn ang="0">
                  <a:pos x="27" y="9"/>
                </a:cxn>
                <a:cxn ang="0">
                  <a:pos x="21" y="12"/>
                </a:cxn>
                <a:cxn ang="0">
                  <a:pos x="15" y="15"/>
                </a:cxn>
                <a:cxn ang="0">
                  <a:pos x="10" y="19"/>
                </a:cxn>
                <a:cxn ang="0">
                  <a:pos x="5" y="23"/>
                </a:cxn>
                <a:cxn ang="0">
                  <a:pos x="0" y="27"/>
                </a:cxn>
              </a:cxnLst>
              <a:rect l="0" t="0" r="r" b="b"/>
              <a:pathLst>
                <a:path w="137" h="28">
                  <a:moveTo>
                    <a:pt x="136" y="27"/>
                  </a:moveTo>
                  <a:lnTo>
                    <a:pt x="131" y="23"/>
                  </a:lnTo>
                  <a:lnTo>
                    <a:pt x="126" y="19"/>
                  </a:lnTo>
                  <a:lnTo>
                    <a:pt x="121" y="15"/>
                  </a:lnTo>
                  <a:lnTo>
                    <a:pt x="115" y="12"/>
                  </a:lnTo>
                  <a:lnTo>
                    <a:pt x="109" y="9"/>
                  </a:lnTo>
                  <a:lnTo>
                    <a:pt x="103" y="6"/>
                  </a:lnTo>
                  <a:lnTo>
                    <a:pt x="97" y="4"/>
                  </a:lnTo>
                  <a:lnTo>
                    <a:pt x="91" y="2"/>
                  </a:lnTo>
                  <a:lnTo>
                    <a:pt x="84" y="1"/>
                  </a:lnTo>
                  <a:lnTo>
                    <a:pt x="78" y="0"/>
                  </a:lnTo>
                  <a:lnTo>
                    <a:pt x="71" y="0"/>
                  </a:lnTo>
                  <a:lnTo>
                    <a:pt x="65" y="0"/>
                  </a:lnTo>
                  <a:lnTo>
                    <a:pt x="58" y="0"/>
                  </a:lnTo>
                  <a:lnTo>
                    <a:pt x="52" y="1"/>
                  </a:lnTo>
                  <a:lnTo>
                    <a:pt x="45" y="2"/>
                  </a:lnTo>
                  <a:lnTo>
                    <a:pt x="39" y="4"/>
                  </a:lnTo>
                  <a:lnTo>
                    <a:pt x="33" y="6"/>
                  </a:lnTo>
                  <a:lnTo>
                    <a:pt x="27" y="9"/>
                  </a:lnTo>
                  <a:lnTo>
                    <a:pt x="21" y="12"/>
                  </a:lnTo>
                  <a:lnTo>
                    <a:pt x="15" y="15"/>
                  </a:lnTo>
                  <a:lnTo>
                    <a:pt x="10" y="19"/>
                  </a:lnTo>
                  <a:lnTo>
                    <a:pt x="5" y="23"/>
                  </a:lnTo>
                  <a:lnTo>
                    <a:pt x="0" y="27"/>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044131" name="Freeform 675"/>
            <p:cNvSpPr>
              <a:spLocks/>
            </p:cNvSpPr>
            <p:nvPr/>
          </p:nvSpPr>
          <p:spPr bwMode="auto">
            <a:xfrm>
              <a:off x="3026" y="1037"/>
              <a:ext cx="137" cy="23"/>
            </a:xfrm>
            <a:custGeom>
              <a:avLst/>
              <a:gdLst/>
              <a:ahLst/>
              <a:cxnLst>
                <a:cxn ang="0">
                  <a:pos x="0" y="0"/>
                </a:cxn>
                <a:cxn ang="0">
                  <a:pos x="6" y="4"/>
                </a:cxn>
                <a:cxn ang="0">
                  <a:pos x="12" y="7"/>
                </a:cxn>
                <a:cxn ang="0">
                  <a:pos x="18" y="11"/>
                </a:cxn>
                <a:cxn ang="0">
                  <a:pos x="24" y="14"/>
                </a:cxn>
                <a:cxn ang="0">
                  <a:pos x="31" y="16"/>
                </a:cxn>
                <a:cxn ang="0">
                  <a:pos x="37" y="18"/>
                </a:cxn>
                <a:cxn ang="0">
                  <a:pos x="44" y="20"/>
                </a:cxn>
                <a:cxn ang="0">
                  <a:pos x="51" y="21"/>
                </a:cxn>
                <a:cxn ang="0">
                  <a:pos x="58" y="22"/>
                </a:cxn>
                <a:cxn ang="0">
                  <a:pos x="65" y="22"/>
                </a:cxn>
                <a:cxn ang="0">
                  <a:pos x="72" y="22"/>
                </a:cxn>
                <a:cxn ang="0">
                  <a:pos x="79" y="22"/>
                </a:cxn>
                <a:cxn ang="0">
                  <a:pos x="86" y="21"/>
                </a:cxn>
                <a:cxn ang="0">
                  <a:pos x="92" y="20"/>
                </a:cxn>
                <a:cxn ang="0">
                  <a:pos x="99" y="18"/>
                </a:cxn>
                <a:cxn ang="0">
                  <a:pos x="106" y="16"/>
                </a:cxn>
                <a:cxn ang="0">
                  <a:pos x="112" y="14"/>
                </a:cxn>
                <a:cxn ang="0">
                  <a:pos x="119" y="11"/>
                </a:cxn>
                <a:cxn ang="0">
                  <a:pos x="125" y="7"/>
                </a:cxn>
                <a:cxn ang="0">
                  <a:pos x="131" y="4"/>
                </a:cxn>
                <a:cxn ang="0">
                  <a:pos x="136" y="0"/>
                </a:cxn>
              </a:cxnLst>
              <a:rect l="0" t="0" r="r" b="b"/>
              <a:pathLst>
                <a:path w="137" h="23">
                  <a:moveTo>
                    <a:pt x="0" y="0"/>
                  </a:moveTo>
                  <a:lnTo>
                    <a:pt x="6" y="4"/>
                  </a:lnTo>
                  <a:lnTo>
                    <a:pt x="12" y="7"/>
                  </a:lnTo>
                  <a:lnTo>
                    <a:pt x="18" y="11"/>
                  </a:lnTo>
                  <a:lnTo>
                    <a:pt x="24" y="14"/>
                  </a:lnTo>
                  <a:lnTo>
                    <a:pt x="31" y="16"/>
                  </a:lnTo>
                  <a:lnTo>
                    <a:pt x="37" y="18"/>
                  </a:lnTo>
                  <a:lnTo>
                    <a:pt x="44" y="20"/>
                  </a:lnTo>
                  <a:lnTo>
                    <a:pt x="51" y="21"/>
                  </a:lnTo>
                  <a:lnTo>
                    <a:pt x="58" y="22"/>
                  </a:lnTo>
                  <a:lnTo>
                    <a:pt x="65" y="22"/>
                  </a:lnTo>
                  <a:lnTo>
                    <a:pt x="72" y="22"/>
                  </a:lnTo>
                  <a:lnTo>
                    <a:pt x="79" y="22"/>
                  </a:lnTo>
                  <a:lnTo>
                    <a:pt x="86" y="21"/>
                  </a:lnTo>
                  <a:lnTo>
                    <a:pt x="92" y="20"/>
                  </a:lnTo>
                  <a:lnTo>
                    <a:pt x="99" y="18"/>
                  </a:lnTo>
                  <a:lnTo>
                    <a:pt x="106" y="16"/>
                  </a:lnTo>
                  <a:lnTo>
                    <a:pt x="112" y="14"/>
                  </a:lnTo>
                  <a:lnTo>
                    <a:pt x="119" y="11"/>
                  </a:lnTo>
                  <a:lnTo>
                    <a:pt x="125" y="7"/>
                  </a:lnTo>
                  <a:lnTo>
                    <a:pt x="131" y="4"/>
                  </a:lnTo>
                  <a:lnTo>
                    <a:pt x="136"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044132" name="Freeform 676"/>
            <p:cNvSpPr>
              <a:spLocks/>
            </p:cNvSpPr>
            <p:nvPr/>
          </p:nvSpPr>
          <p:spPr bwMode="auto">
            <a:xfrm>
              <a:off x="3008" y="1004"/>
              <a:ext cx="155" cy="34"/>
            </a:xfrm>
            <a:custGeom>
              <a:avLst/>
              <a:gdLst/>
              <a:ahLst/>
              <a:cxnLst>
                <a:cxn ang="0">
                  <a:pos x="154" y="33"/>
                </a:cxn>
                <a:cxn ang="0">
                  <a:pos x="149" y="28"/>
                </a:cxn>
                <a:cxn ang="0">
                  <a:pos x="142" y="24"/>
                </a:cxn>
                <a:cxn ang="0">
                  <a:pos x="136" y="19"/>
                </a:cxn>
                <a:cxn ang="0">
                  <a:pos x="130" y="16"/>
                </a:cxn>
                <a:cxn ang="0">
                  <a:pos x="123" y="12"/>
                </a:cxn>
                <a:cxn ang="0">
                  <a:pos x="116" y="9"/>
                </a:cxn>
                <a:cxn ang="0">
                  <a:pos x="109" y="7"/>
                </a:cxn>
                <a:cxn ang="0">
                  <a:pos x="102" y="5"/>
                </a:cxn>
                <a:cxn ang="0">
                  <a:pos x="94" y="3"/>
                </a:cxn>
                <a:cxn ang="0">
                  <a:pos x="87" y="2"/>
                </a:cxn>
                <a:cxn ang="0">
                  <a:pos x="79" y="1"/>
                </a:cxn>
                <a:cxn ang="0">
                  <a:pos x="72" y="0"/>
                </a:cxn>
                <a:cxn ang="0">
                  <a:pos x="64" y="0"/>
                </a:cxn>
                <a:cxn ang="0">
                  <a:pos x="57" y="1"/>
                </a:cxn>
                <a:cxn ang="0">
                  <a:pos x="49" y="1"/>
                </a:cxn>
                <a:cxn ang="0">
                  <a:pos x="42" y="3"/>
                </a:cxn>
                <a:cxn ang="0">
                  <a:pos x="34" y="4"/>
                </a:cxn>
                <a:cxn ang="0">
                  <a:pos x="27" y="7"/>
                </a:cxn>
                <a:cxn ang="0">
                  <a:pos x="20" y="9"/>
                </a:cxn>
                <a:cxn ang="0">
                  <a:pos x="13" y="12"/>
                </a:cxn>
                <a:cxn ang="0">
                  <a:pos x="6" y="15"/>
                </a:cxn>
                <a:cxn ang="0">
                  <a:pos x="0" y="19"/>
                </a:cxn>
              </a:cxnLst>
              <a:rect l="0" t="0" r="r" b="b"/>
              <a:pathLst>
                <a:path w="155" h="34">
                  <a:moveTo>
                    <a:pt x="154" y="33"/>
                  </a:moveTo>
                  <a:lnTo>
                    <a:pt x="149" y="28"/>
                  </a:lnTo>
                  <a:lnTo>
                    <a:pt x="142" y="24"/>
                  </a:lnTo>
                  <a:lnTo>
                    <a:pt x="136" y="19"/>
                  </a:lnTo>
                  <a:lnTo>
                    <a:pt x="130" y="16"/>
                  </a:lnTo>
                  <a:lnTo>
                    <a:pt x="123" y="12"/>
                  </a:lnTo>
                  <a:lnTo>
                    <a:pt x="116" y="9"/>
                  </a:lnTo>
                  <a:lnTo>
                    <a:pt x="109" y="7"/>
                  </a:lnTo>
                  <a:lnTo>
                    <a:pt x="102" y="5"/>
                  </a:lnTo>
                  <a:lnTo>
                    <a:pt x="94" y="3"/>
                  </a:lnTo>
                  <a:lnTo>
                    <a:pt x="87" y="2"/>
                  </a:lnTo>
                  <a:lnTo>
                    <a:pt x="79" y="1"/>
                  </a:lnTo>
                  <a:lnTo>
                    <a:pt x="72" y="0"/>
                  </a:lnTo>
                  <a:lnTo>
                    <a:pt x="64" y="0"/>
                  </a:lnTo>
                  <a:lnTo>
                    <a:pt x="57" y="1"/>
                  </a:lnTo>
                  <a:lnTo>
                    <a:pt x="49" y="1"/>
                  </a:lnTo>
                  <a:lnTo>
                    <a:pt x="42" y="3"/>
                  </a:lnTo>
                  <a:lnTo>
                    <a:pt x="34" y="4"/>
                  </a:lnTo>
                  <a:lnTo>
                    <a:pt x="27" y="7"/>
                  </a:lnTo>
                  <a:lnTo>
                    <a:pt x="20" y="9"/>
                  </a:lnTo>
                  <a:lnTo>
                    <a:pt x="13" y="12"/>
                  </a:lnTo>
                  <a:lnTo>
                    <a:pt x="6" y="15"/>
                  </a:lnTo>
                  <a:lnTo>
                    <a:pt x="0" y="19"/>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044133" name="Line 677"/>
            <p:cNvSpPr>
              <a:spLocks noChangeShapeType="1"/>
            </p:cNvSpPr>
            <p:nvPr/>
          </p:nvSpPr>
          <p:spPr bwMode="auto">
            <a:xfrm flipH="1">
              <a:off x="1651" y="2396"/>
              <a:ext cx="179" cy="0"/>
            </a:xfrm>
            <a:prstGeom prst="line">
              <a:avLst/>
            </a:prstGeom>
            <a:noFill/>
            <a:ln w="12700">
              <a:solidFill>
                <a:srgbClr val="000000"/>
              </a:solidFill>
              <a:round/>
              <a:headEnd/>
              <a:tailEnd/>
            </a:ln>
            <a:effectLst/>
          </p:spPr>
          <p:txBody>
            <a:bodyPr wrap="none" anchor="ctr"/>
            <a:lstStyle/>
            <a:p>
              <a:endParaRPr lang="en-US"/>
            </a:p>
          </p:txBody>
        </p:sp>
        <p:sp>
          <p:nvSpPr>
            <p:cNvPr id="1044134" name="Line 678"/>
            <p:cNvSpPr>
              <a:spLocks noChangeShapeType="1"/>
            </p:cNvSpPr>
            <p:nvPr/>
          </p:nvSpPr>
          <p:spPr bwMode="auto">
            <a:xfrm flipV="1">
              <a:off x="2890" y="1033"/>
              <a:ext cx="0" cy="194"/>
            </a:xfrm>
            <a:prstGeom prst="line">
              <a:avLst/>
            </a:prstGeom>
            <a:noFill/>
            <a:ln w="12700">
              <a:solidFill>
                <a:srgbClr val="000000"/>
              </a:solidFill>
              <a:round/>
              <a:headEnd/>
              <a:tailEnd/>
            </a:ln>
            <a:effectLst/>
          </p:spPr>
          <p:txBody>
            <a:bodyPr wrap="none" anchor="ctr"/>
            <a:lstStyle/>
            <a:p>
              <a:endParaRPr lang="en-US"/>
            </a:p>
          </p:txBody>
        </p:sp>
        <p:sp>
          <p:nvSpPr>
            <p:cNvPr id="1044135" name="Freeform 679"/>
            <p:cNvSpPr>
              <a:spLocks/>
            </p:cNvSpPr>
            <p:nvPr/>
          </p:nvSpPr>
          <p:spPr bwMode="auto">
            <a:xfrm>
              <a:off x="3669" y="2922"/>
              <a:ext cx="10" cy="41"/>
            </a:xfrm>
            <a:custGeom>
              <a:avLst/>
              <a:gdLst/>
              <a:ahLst/>
              <a:cxnLst>
                <a:cxn ang="0">
                  <a:pos x="3" y="40"/>
                </a:cxn>
                <a:cxn ang="0">
                  <a:pos x="5" y="37"/>
                </a:cxn>
                <a:cxn ang="0">
                  <a:pos x="6" y="34"/>
                </a:cxn>
                <a:cxn ang="0">
                  <a:pos x="8" y="31"/>
                </a:cxn>
                <a:cxn ang="0">
                  <a:pos x="8" y="27"/>
                </a:cxn>
                <a:cxn ang="0">
                  <a:pos x="9" y="24"/>
                </a:cxn>
                <a:cxn ang="0">
                  <a:pos x="9" y="20"/>
                </a:cxn>
                <a:cxn ang="0">
                  <a:pos x="8" y="16"/>
                </a:cxn>
                <a:cxn ang="0">
                  <a:pos x="8" y="13"/>
                </a:cxn>
                <a:cxn ang="0">
                  <a:pos x="6" y="9"/>
                </a:cxn>
                <a:cxn ang="0">
                  <a:pos x="5" y="6"/>
                </a:cxn>
                <a:cxn ang="0">
                  <a:pos x="3" y="3"/>
                </a:cxn>
                <a:cxn ang="0">
                  <a:pos x="0" y="0"/>
                </a:cxn>
              </a:cxnLst>
              <a:rect l="0" t="0" r="r" b="b"/>
              <a:pathLst>
                <a:path w="10" h="41">
                  <a:moveTo>
                    <a:pt x="3" y="40"/>
                  </a:moveTo>
                  <a:lnTo>
                    <a:pt x="5" y="37"/>
                  </a:lnTo>
                  <a:lnTo>
                    <a:pt x="6" y="34"/>
                  </a:lnTo>
                  <a:lnTo>
                    <a:pt x="8" y="31"/>
                  </a:lnTo>
                  <a:lnTo>
                    <a:pt x="8" y="27"/>
                  </a:lnTo>
                  <a:lnTo>
                    <a:pt x="9" y="24"/>
                  </a:lnTo>
                  <a:lnTo>
                    <a:pt x="9" y="20"/>
                  </a:lnTo>
                  <a:lnTo>
                    <a:pt x="8" y="16"/>
                  </a:lnTo>
                  <a:lnTo>
                    <a:pt x="8" y="13"/>
                  </a:lnTo>
                  <a:lnTo>
                    <a:pt x="6" y="9"/>
                  </a:lnTo>
                  <a:lnTo>
                    <a:pt x="5" y="6"/>
                  </a:lnTo>
                  <a:lnTo>
                    <a:pt x="3" y="3"/>
                  </a:lnTo>
                  <a:lnTo>
                    <a:pt x="0"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044136" name="Freeform 680"/>
            <p:cNvSpPr>
              <a:spLocks/>
            </p:cNvSpPr>
            <p:nvPr/>
          </p:nvSpPr>
          <p:spPr bwMode="auto">
            <a:xfrm>
              <a:off x="3653" y="2922"/>
              <a:ext cx="17" cy="26"/>
            </a:xfrm>
            <a:custGeom>
              <a:avLst/>
              <a:gdLst/>
              <a:ahLst/>
              <a:cxnLst>
                <a:cxn ang="0">
                  <a:pos x="0" y="25"/>
                </a:cxn>
                <a:cxn ang="0">
                  <a:pos x="3" y="24"/>
                </a:cxn>
                <a:cxn ang="0">
                  <a:pos x="5" y="22"/>
                </a:cxn>
                <a:cxn ang="0">
                  <a:pos x="8" y="20"/>
                </a:cxn>
                <a:cxn ang="0">
                  <a:pos x="10" y="18"/>
                </a:cxn>
                <a:cxn ang="0">
                  <a:pos x="12" y="15"/>
                </a:cxn>
                <a:cxn ang="0">
                  <a:pos x="14" y="13"/>
                </a:cxn>
                <a:cxn ang="0">
                  <a:pos x="15" y="10"/>
                </a:cxn>
                <a:cxn ang="0">
                  <a:pos x="16" y="7"/>
                </a:cxn>
                <a:cxn ang="0">
                  <a:pos x="16" y="3"/>
                </a:cxn>
                <a:cxn ang="0">
                  <a:pos x="16" y="0"/>
                </a:cxn>
              </a:cxnLst>
              <a:rect l="0" t="0" r="r" b="b"/>
              <a:pathLst>
                <a:path w="17" h="26">
                  <a:moveTo>
                    <a:pt x="0" y="25"/>
                  </a:moveTo>
                  <a:lnTo>
                    <a:pt x="3" y="24"/>
                  </a:lnTo>
                  <a:lnTo>
                    <a:pt x="5" y="22"/>
                  </a:lnTo>
                  <a:lnTo>
                    <a:pt x="8" y="20"/>
                  </a:lnTo>
                  <a:lnTo>
                    <a:pt x="10" y="18"/>
                  </a:lnTo>
                  <a:lnTo>
                    <a:pt x="12" y="15"/>
                  </a:lnTo>
                  <a:lnTo>
                    <a:pt x="14" y="13"/>
                  </a:lnTo>
                  <a:lnTo>
                    <a:pt x="15" y="10"/>
                  </a:lnTo>
                  <a:lnTo>
                    <a:pt x="16" y="7"/>
                  </a:lnTo>
                  <a:lnTo>
                    <a:pt x="16" y="3"/>
                  </a:lnTo>
                  <a:lnTo>
                    <a:pt x="16"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044137" name="Freeform 681"/>
            <p:cNvSpPr>
              <a:spLocks/>
            </p:cNvSpPr>
            <p:nvPr/>
          </p:nvSpPr>
          <p:spPr bwMode="auto">
            <a:xfrm>
              <a:off x="3647" y="2946"/>
              <a:ext cx="26" cy="26"/>
            </a:xfrm>
            <a:custGeom>
              <a:avLst/>
              <a:gdLst/>
              <a:ahLst/>
              <a:cxnLst>
                <a:cxn ang="0">
                  <a:pos x="9" y="0"/>
                </a:cxn>
                <a:cxn ang="0">
                  <a:pos x="6" y="1"/>
                </a:cxn>
                <a:cxn ang="0">
                  <a:pos x="5" y="3"/>
                </a:cxn>
                <a:cxn ang="0">
                  <a:pos x="3" y="4"/>
                </a:cxn>
                <a:cxn ang="0">
                  <a:pos x="2" y="6"/>
                </a:cxn>
                <a:cxn ang="0">
                  <a:pos x="1" y="8"/>
                </a:cxn>
                <a:cxn ang="0">
                  <a:pos x="0" y="10"/>
                </a:cxn>
                <a:cxn ang="0">
                  <a:pos x="0" y="13"/>
                </a:cxn>
                <a:cxn ang="0">
                  <a:pos x="0" y="15"/>
                </a:cxn>
                <a:cxn ang="0">
                  <a:pos x="1" y="17"/>
                </a:cxn>
                <a:cxn ang="0">
                  <a:pos x="2" y="19"/>
                </a:cxn>
                <a:cxn ang="0">
                  <a:pos x="4" y="21"/>
                </a:cxn>
                <a:cxn ang="0">
                  <a:pos x="6" y="23"/>
                </a:cxn>
                <a:cxn ang="0">
                  <a:pos x="8" y="24"/>
                </a:cxn>
                <a:cxn ang="0">
                  <a:pos x="10" y="24"/>
                </a:cxn>
                <a:cxn ang="0">
                  <a:pos x="12" y="25"/>
                </a:cxn>
                <a:cxn ang="0">
                  <a:pos x="14" y="25"/>
                </a:cxn>
                <a:cxn ang="0">
                  <a:pos x="17" y="24"/>
                </a:cxn>
                <a:cxn ang="0">
                  <a:pos x="19" y="23"/>
                </a:cxn>
                <a:cxn ang="0">
                  <a:pos x="21" y="22"/>
                </a:cxn>
                <a:cxn ang="0">
                  <a:pos x="23" y="20"/>
                </a:cxn>
                <a:cxn ang="0">
                  <a:pos x="24" y="19"/>
                </a:cxn>
                <a:cxn ang="0">
                  <a:pos x="25" y="16"/>
                </a:cxn>
              </a:cxnLst>
              <a:rect l="0" t="0" r="r" b="b"/>
              <a:pathLst>
                <a:path w="26" h="26">
                  <a:moveTo>
                    <a:pt x="9" y="0"/>
                  </a:moveTo>
                  <a:lnTo>
                    <a:pt x="6" y="1"/>
                  </a:lnTo>
                  <a:lnTo>
                    <a:pt x="5" y="3"/>
                  </a:lnTo>
                  <a:lnTo>
                    <a:pt x="3" y="4"/>
                  </a:lnTo>
                  <a:lnTo>
                    <a:pt x="2" y="6"/>
                  </a:lnTo>
                  <a:lnTo>
                    <a:pt x="1" y="8"/>
                  </a:lnTo>
                  <a:lnTo>
                    <a:pt x="0" y="10"/>
                  </a:lnTo>
                  <a:lnTo>
                    <a:pt x="0" y="13"/>
                  </a:lnTo>
                  <a:lnTo>
                    <a:pt x="0" y="15"/>
                  </a:lnTo>
                  <a:lnTo>
                    <a:pt x="1" y="17"/>
                  </a:lnTo>
                  <a:lnTo>
                    <a:pt x="2" y="19"/>
                  </a:lnTo>
                  <a:lnTo>
                    <a:pt x="4" y="21"/>
                  </a:lnTo>
                  <a:lnTo>
                    <a:pt x="6" y="23"/>
                  </a:lnTo>
                  <a:lnTo>
                    <a:pt x="8" y="24"/>
                  </a:lnTo>
                  <a:lnTo>
                    <a:pt x="10" y="24"/>
                  </a:lnTo>
                  <a:lnTo>
                    <a:pt x="12" y="25"/>
                  </a:lnTo>
                  <a:lnTo>
                    <a:pt x="14" y="25"/>
                  </a:lnTo>
                  <a:lnTo>
                    <a:pt x="17" y="24"/>
                  </a:lnTo>
                  <a:lnTo>
                    <a:pt x="19" y="23"/>
                  </a:lnTo>
                  <a:lnTo>
                    <a:pt x="21" y="22"/>
                  </a:lnTo>
                  <a:lnTo>
                    <a:pt x="23" y="20"/>
                  </a:lnTo>
                  <a:lnTo>
                    <a:pt x="24" y="19"/>
                  </a:lnTo>
                  <a:lnTo>
                    <a:pt x="25" y="16"/>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044138" name="Freeform 682"/>
            <p:cNvSpPr>
              <a:spLocks/>
            </p:cNvSpPr>
            <p:nvPr/>
          </p:nvSpPr>
          <p:spPr bwMode="auto">
            <a:xfrm>
              <a:off x="3520" y="2979"/>
              <a:ext cx="25" cy="26"/>
            </a:xfrm>
            <a:custGeom>
              <a:avLst/>
              <a:gdLst/>
              <a:ahLst/>
              <a:cxnLst>
                <a:cxn ang="0">
                  <a:pos x="8" y="0"/>
                </a:cxn>
                <a:cxn ang="0">
                  <a:pos x="6" y="1"/>
                </a:cxn>
                <a:cxn ang="0">
                  <a:pos x="4" y="2"/>
                </a:cxn>
                <a:cxn ang="0">
                  <a:pos x="3" y="4"/>
                </a:cxn>
                <a:cxn ang="0">
                  <a:pos x="1" y="6"/>
                </a:cxn>
                <a:cxn ang="0">
                  <a:pos x="0" y="8"/>
                </a:cxn>
                <a:cxn ang="0">
                  <a:pos x="0" y="10"/>
                </a:cxn>
                <a:cxn ang="0">
                  <a:pos x="0" y="13"/>
                </a:cxn>
                <a:cxn ang="0">
                  <a:pos x="0" y="15"/>
                </a:cxn>
                <a:cxn ang="0">
                  <a:pos x="1" y="17"/>
                </a:cxn>
                <a:cxn ang="0">
                  <a:pos x="2" y="19"/>
                </a:cxn>
                <a:cxn ang="0">
                  <a:pos x="4" y="21"/>
                </a:cxn>
                <a:cxn ang="0">
                  <a:pos x="5" y="23"/>
                </a:cxn>
                <a:cxn ang="0">
                  <a:pos x="7" y="24"/>
                </a:cxn>
                <a:cxn ang="0">
                  <a:pos x="9" y="25"/>
                </a:cxn>
                <a:cxn ang="0">
                  <a:pos x="12" y="25"/>
                </a:cxn>
                <a:cxn ang="0">
                  <a:pos x="14" y="25"/>
                </a:cxn>
                <a:cxn ang="0">
                  <a:pos x="16" y="24"/>
                </a:cxn>
                <a:cxn ang="0">
                  <a:pos x="19" y="23"/>
                </a:cxn>
                <a:cxn ang="0">
                  <a:pos x="20" y="22"/>
                </a:cxn>
                <a:cxn ang="0">
                  <a:pos x="22" y="20"/>
                </a:cxn>
                <a:cxn ang="0">
                  <a:pos x="23" y="19"/>
                </a:cxn>
                <a:cxn ang="0">
                  <a:pos x="24" y="16"/>
                </a:cxn>
              </a:cxnLst>
              <a:rect l="0" t="0" r="r" b="b"/>
              <a:pathLst>
                <a:path w="25" h="26">
                  <a:moveTo>
                    <a:pt x="8" y="0"/>
                  </a:moveTo>
                  <a:lnTo>
                    <a:pt x="6" y="1"/>
                  </a:lnTo>
                  <a:lnTo>
                    <a:pt x="4" y="2"/>
                  </a:lnTo>
                  <a:lnTo>
                    <a:pt x="3" y="4"/>
                  </a:lnTo>
                  <a:lnTo>
                    <a:pt x="1" y="6"/>
                  </a:lnTo>
                  <a:lnTo>
                    <a:pt x="0" y="8"/>
                  </a:lnTo>
                  <a:lnTo>
                    <a:pt x="0" y="10"/>
                  </a:lnTo>
                  <a:lnTo>
                    <a:pt x="0" y="13"/>
                  </a:lnTo>
                  <a:lnTo>
                    <a:pt x="0" y="15"/>
                  </a:lnTo>
                  <a:lnTo>
                    <a:pt x="1" y="17"/>
                  </a:lnTo>
                  <a:lnTo>
                    <a:pt x="2" y="19"/>
                  </a:lnTo>
                  <a:lnTo>
                    <a:pt x="4" y="21"/>
                  </a:lnTo>
                  <a:lnTo>
                    <a:pt x="5" y="23"/>
                  </a:lnTo>
                  <a:lnTo>
                    <a:pt x="7" y="24"/>
                  </a:lnTo>
                  <a:lnTo>
                    <a:pt x="9" y="25"/>
                  </a:lnTo>
                  <a:lnTo>
                    <a:pt x="12" y="25"/>
                  </a:lnTo>
                  <a:lnTo>
                    <a:pt x="14" y="25"/>
                  </a:lnTo>
                  <a:lnTo>
                    <a:pt x="16" y="24"/>
                  </a:lnTo>
                  <a:lnTo>
                    <a:pt x="19" y="23"/>
                  </a:lnTo>
                  <a:lnTo>
                    <a:pt x="20" y="22"/>
                  </a:lnTo>
                  <a:lnTo>
                    <a:pt x="22" y="20"/>
                  </a:lnTo>
                  <a:lnTo>
                    <a:pt x="23" y="19"/>
                  </a:lnTo>
                  <a:lnTo>
                    <a:pt x="24" y="16"/>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044139" name="Freeform 683"/>
            <p:cNvSpPr>
              <a:spLocks/>
            </p:cNvSpPr>
            <p:nvPr/>
          </p:nvSpPr>
          <p:spPr bwMode="auto">
            <a:xfrm>
              <a:off x="3525" y="2955"/>
              <a:ext cx="18" cy="26"/>
            </a:xfrm>
            <a:custGeom>
              <a:avLst/>
              <a:gdLst/>
              <a:ahLst/>
              <a:cxnLst>
                <a:cxn ang="0">
                  <a:pos x="0" y="25"/>
                </a:cxn>
                <a:cxn ang="0">
                  <a:pos x="3" y="24"/>
                </a:cxn>
                <a:cxn ang="0">
                  <a:pos x="6" y="22"/>
                </a:cxn>
                <a:cxn ang="0">
                  <a:pos x="9" y="20"/>
                </a:cxn>
                <a:cxn ang="0">
                  <a:pos x="11" y="18"/>
                </a:cxn>
                <a:cxn ang="0">
                  <a:pos x="13" y="15"/>
                </a:cxn>
                <a:cxn ang="0">
                  <a:pos x="14" y="13"/>
                </a:cxn>
                <a:cxn ang="0">
                  <a:pos x="15" y="10"/>
                </a:cxn>
                <a:cxn ang="0">
                  <a:pos x="17" y="7"/>
                </a:cxn>
                <a:cxn ang="0">
                  <a:pos x="17" y="3"/>
                </a:cxn>
                <a:cxn ang="0">
                  <a:pos x="17" y="0"/>
                </a:cxn>
              </a:cxnLst>
              <a:rect l="0" t="0" r="r" b="b"/>
              <a:pathLst>
                <a:path w="18" h="26">
                  <a:moveTo>
                    <a:pt x="0" y="25"/>
                  </a:moveTo>
                  <a:lnTo>
                    <a:pt x="3" y="24"/>
                  </a:lnTo>
                  <a:lnTo>
                    <a:pt x="6" y="22"/>
                  </a:lnTo>
                  <a:lnTo>
                    <a:pt x="9" y="20"/>
                  </a:lnTo>
                  <a:lnTo>
                    <a:pt x="11" y="18"/>
                  </a:lnTo>
                  <a:lnTo>
                    <a:pt x="13" y="15"/>
                  </a:lnTo>
                  <a:lnTo>
                    <a:pt x="14" y="13"/>
                  </a:lnTo>
                  <a:lnTo>
                    <a:pt x="15" y="10"/>
                  </a:lnTo>
                  <a:lnTo>
                    <a:pt x="17" y="7"/>
                  </a:lnTo>
                  <a:lnTo>
                    <a:pt x="17" y="3"/>
                  </a:lnTo>
                  <a:lnTo>
                    <a:pt x="17"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044140" name="Freeform 684"/>
            <p:cNvSpPr>
              <a:spLocks/>
            </p:cNvSpPr>
            <p:nvPr/>
          </p:nvSpPr>
          <p:spPr bwMode="auto">
            <a:xfrm>
              <a:off x="3542" y="2955"/>
              <a:ext cx="9" cy="41"/>
            </a:xfrm>
            <a:custGeom>
              <a:avLst/>
              <a:gdLst/>
              <a:ahLst/>
              <a:cxnLst>
                <a:cxn ang="0">
                  <a:pos x="2" y="40"/>
                </a:cxn>
                <a:cxn ang="0">
                  <a:pos x="4" y="37"/>
                </a:cxn>
                <a:cxn ang="0">
                  <a:pos x="6" y="34"/>
                </a:cxn>
                <a:cxn ang="0">
                  <a:pos x="7" y="31"/>
                </a:cxn>
                <a:cxn ang="0">
                  <a:pos x="8" y="27"/>
                </a:cxn>
                <a:cxn ang="0">
                  <a:pos x="8" y="23"/>
                </a:cxn>
                <a:cxn ang="0">
                  <a:pos x="8" y="20"/>
                </a:cxn>
                <a:cxn ang="0">
                  <a:pos x="8" y="16"/>
                </a:cxn>
                <a:cxn ang="0">
                  <a:pos x="7" y="13"/>
                </a:cxn>
                <a:cxn ang="0">
                  <a:pos x="6" y="9"/>
                </a:cxn>
                <a:cxn ang="0">
                  <a:pos x="4" y="6"/>
                </a:cxn>
                <a:cxn ang="0">
                  <a:pos x="2" y="3"/>
                </a:cxn>
                <a:cxn ang="0">
                  <a:pos x="0" y="0"/>
                </a:cxn>
              </a:cxnLst>
              <a:rect l="0" t="0" r="r" b="b"/>
              <a:pathLst>
                <a:path w="9" h="41">
                  <a:moveTo>
                    <a:pt x="2" y="40"/>
                  </a:moveTo>
                  <a:lnTo>
                    <a:pt x="4" y="37"/>
                  </a:lnTo>
                  <a:lnTo>
                    <a:pt x="6" y="34"/>
                  </a:lnTo>
                  <a:lnTo>
                    <a:pt x="7" y="31"/>
                  </a:lnTo>
                  <a:lnTo>
                    <a:pt x="8" y="27"/>
                  </a:lnTo>
                  <a:lnTo>
                    <a:pt x="8" y="23"/>
                  </a:lnTo>
                  <a:lnTo>
                    <a:pt x="8" y="20"/>
                  </a:lnTo>
                  <a:lnTo>
                    <a:pt x="8" y="16"/>
                  </a:lnTo>
                  <a:lnTo>
                    <a:pt x="7" y="13"/>
                  </a:lnTo>
                  <a:lnTo>
                    <a:pt x="6" y="9"/>
                  </a:lnTo>
                  <a:lnTo>
                    <a:pt x="4" y="6"/>
                  </a:lnTo>
                  <a:lnTo>
                    <a:pt x="2" y="3"/>
                  </a:lnTo>
                  <a:lnTo>
                    <a:pt x="0"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044141" name="Freeform 685"/>
            <p:cNvSpPr>
              <a:spLocks/>
            </p:cNvSpPr>
            <p:nvPr/>
          </p:nvSpPr>
          <p:spPr bwMode="auto">
            <a:xfrm>
              <a:off x="2378" y="2942"/>
              <a:ext cx="25" cy="26"/>
            </a:xfrm>
            <a:custGeom>
              <a:avLst/>
              <a:gdLst/>
              <a:ahLst/>
              <a:cxnLst>
                <a:cxn ang="0">
                  <a:pos x="0" y="19"/>
                </a:cxn>
                <a:cxn ang="0">
                  <a:pos x="1" y="21"/>
                </a:cxn>
                <a:cxn ang="0">
                  <a:pos x="3" y="22"/>
                </a:cxn>
                <a:cxn ang="0">
                  <a:pos x="5" y="23"/>
                </a:cxn>
                <a:cxn ang="0">
                  <a:pos x="7" y="24"/>
                </a:cxn>
                <a:cxn ang="0">
                  <a:pos x="9" y="25"/>
                </a:cxn>
                <a:cxn ang="0">
                  <a:pos x="12" y="25"/>
                </a:cxn>
                <a:cxn ang="0">
                  <a:pos x="14" y="25"/>
                </a:cxn>
                <a:cxn ang="0">
                  <a:pos x="16" y="24"/>
                </a:cxn>
                <a:cxn ang="0">
                  <a:pos x="18" y="23"/>
                </a:cxn>
                <a:cxn ang="0">
                  <a:pos x="20" y="21"/>
                </a:cxn>
                <a:cxn ang="0">
                  <a:pos x="21" y="20"/>
                </a:cxn>
                <a:cxn ang="0">
                  <a:pos x="23" y="17"/>
                </a:cxn>
                <a:cxn ang="0">
                  <a:pos x="23" y="15"/>
                </a:cxn>
                <a:cxn ang="0">
                  <a:pos x="24" y="13"/>
                </a:cxn>
                <a:cxn ang="0">
                  <a:pos x="24" y="11"/>
                </a:cxn>
                <a:cxn ang="0">
                  <a:pos x="23" y="8"/>
                </a:cxn>
                <a:cxn ang="0">
                  <a:pos x="22" y="6"/>
                </a:cxn>
                <a:cxn ang="0">
                  <a:pos x="21" y="4"/>
                </a:cxn>
                <a:cxn ang="0">
                  <a:pos x="19" y="3"/>
                </a:cxn>
                <a:cxn ang="0">
                  <a:pos x="17" y="1"/>
                </a:cxn>
                <a:cxn ang="0">
                  <a:pos x="15" y="1"/>
                </a:cxn>
                <a:cxn ang="0">
                  <a:pos x="13" y="0"/>
                </a:cxn>
              </a:cxnLst>
              <a:rect l="0" t="0" r="r" b="b"/>
              <a:pathLst>
                <a:path w="25" h="26">
                  <a:moveTo>
                    <a:pt x="0" y="19"/>
                  </a:moveTo>
                  <a:lnTo>
                    <a:pt x="1" y="21"/>
                  </a:lnTo>
                  <a:lnTo>
                    <a:pt x="3" y="22"/>
                  </a:lnTo>
                  <a:lnTo>
                    <a:pt x="5" y="23"/>
                  </a:lnTo>
                  <a:lnTo>
                    <a:pt x="7" y="24"/>
                  </a:lnTo>
                  <a:lnTo>
                    <a:pt x="9" y="25"/>
                  </a:lnTo>
                  <a:lnTo>
                    <a:pt x="12" y="25"/>
                  </a:lnTo>
                  <a:lnTo>
                    <a:pt x="14" y="25"/>
                  </a:lnTo>
                  <a:lnTo>
                    <a:pt x="16" y="24"/>
                  </a:lnTo>
                  <a:lnTo>
                    <a:pt x="18" y="23"/>
                  </a:lnTo>
                  <a:lnTo>
                    <a:pt x="20" y="21"/>
                  </a:lnTo>
                  <a:lnTo>
                    <a:pt x="21" y="20"/>
                  </a:lnTo>
                  <a:lnTo>
                    <a:pt x="23" y="17"/>
                  </a:lnTo>
                  <a:lnTo>
                    <a:pt x="23" y="15"/>
                  </a:lnTo>
                  <a:lnTo>
                    <a:pt x="24" y="13"/>
                  </a:lnTo>
                  <a:lnTo>
                    <a:pt x="24" y="11"/>
                  </a:lnTo>
                  <a:lnTo>
                    <a:pt x="23" y="8"/>
                  </a:lnTo>
                  <a:lnTo>
                    <a:pt x="22" y="6"/>
                  </a:lnTo>
                  <a:lnTo>
                    <a:pt x="21" y="4"/>
                  </a:lnTo>
                  <a:lnTo>
                    <a:pt x="19" y="3"/>
                  </a:lnTo>
                  <a:lnTo>
                    <a:pt x="17" y="1"/>
                  </a:lnTo>
                  <a:lnTo>
                    <a:pt x="15" y="1"/>
                  </a:lnTo>
                  <a:lnTo>
                    <a:pt x="13"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044142" name="Freeform 686"/>
            <p:cNvSpPr>
              <a:spLocks/>
            </p:cNvSpPr>
            <p:nvPr/>
          </p:nvSpPr>
          <p:spPr bwMode="auto">
            <a:xfrm>
              <a:off x="2373" y="2921"/>
              <a:ext cx="22" cy="23"/>
            </a:xfrm>
            <a:custGeom>
              <a:avLst/>
              <a:gdLst/>
              <a:ahLst/>
              <a:cxnLst>
                <a:cxn ang="0">
                  <a:pos x="0" y="0"/>
                </a:cxn>
                <a:cxn ang="0">
                  <a:pos x="1" y="3"/>
                </a:cxn>
                <a:cxn ang="0">
                  <a:pos x="2" y="7"/>
                </a:cxn>
                <a:cxn ang="0">
                  <a:pos x="4" y="10"/>
                </a:cxn>
                <a:cxn ang="0">
                  <a:pos x="6" y="13"/>
                </a:cxn>
                <a:cxn ang="0">
                  <a:pos x="8" y="15"/>
                </a:cxn>
                <a:cxn ang="0">
                  <a:pos x="11" y="17"/>
                </a:cxn>
                <a:cxn ang="0">
                  <a:pos x="14" y="19"/>
                </a:cxn>
                <a:cxn ang="0">
                  <a:pos x="17" y="20"/>
                </a:cxn>
                <a:cxn ang="0">
                  <a:pos x="21" y="22"/>
                </a:cxn>
              </a:cxnLst>
              <a:rect l="0" t="0" r="r" b="b"/>
              <a:pathLst>
                <a:path w="22" h="23">
                  <a:moveTo>
                    <a:pt x="0" y="0"/>
                  </a:moveTo>
                  <a:lnTo>
                    <a:pt x="1" y="3"/>
                  </a:lnTo>
                  <a:lnTo>
                    <a:pt x="2" y="7"/>
                  </a:lnTo>
                  <a:lnTo>
                    <a:pt x="4" y="10"/>
                  </a:lnTo>
                  <a:lnTo>
                    <a:pt x="6" y="13"/>
                  </a:lnTo>
                  <a:lnTo>
                    <a:pt x="8" y="15"/>
                  </a:lnTo>
                  <a:lnTo>
                    <a:pt x="11" y="17"/>
                  </a:lnTo>
                  <a:lnTo>
                    <a:pt x="14" y="19"/>
                  </a:lnTo>
                  <a:lnTo>
                    <a:pt x="17" y="20"/>
                  </a:lnTo>
                  <a:lnTo>
                    <a:pt x="21" y="22"/>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044143" name="Freeform 687"/>
            <p:cNvSpPr>
              <a:spLocks/>
            </p:cNvSpPr>
            <p:nvPr/>
          </p:nvSpPr>
          <p:spPr bwMode="auto">
            <a:xfrm>
              <a:off x="2368" y="2921"/>
              <a:ext cx="11" cy="41"/>
            </a:xfrm>
            <a:custGeom>
              <a:avLst/>
              <a:gdLst/>
              <a:ahLst/>
              <a:cxnLst>
                <a:cxn ang="0">
                  <a:pos x="5" y="0"/>
                </a:cxn>
                <a:cxn ang="0">
                  <a:pos x="3" y="3"/>
                </a:cxn>
                <a:cxn ang="0">
                  <a:pos x="2" y="6"/>
                </a:cxn>
                <a:cxn ang="0">
                  <a:pos x="1" y="10"/>
                </a:cxn>
                <a:cxn ang="0">
                  <a:pos x="0" y="13"/>
                </a:cxn>
                <a:cxn ang="0">
                  <a:pos x="0" y="17"/>
                </a:cxn>
                <a:cxn ang="0">
                  <a:pos x="0" y="21"/>
                </a:cxn>
                <a:cxn ang="0">
                  <a:pos x="1" y="24"/>
                </a:cxn>
                <a:cxn ang="0">
                  <a:pos x="2" y="28"/>
                </a:cxn>
                <a:cxn ang="0">
                  <a:pos x="4" y="31"/>
                </a:cxn>
                <a:cxn ang="0">
                  <a:pos x="5" y="34"/>
                </a:cxn>
                <a:cxn ang="0">
                  <a:pos x="8" y="37"/>
                </a:cxn>
                <a:cxn ang="0">
                  <a:pos x="10" y="40"/>
                </a:cxn>
              </a:cxnLst>
              <a:rect l="0" t="0" r="r" b="b"/>
              <a:pathLst>
                <a:path w="11" h="41">
                  <a:moveTo>
                    <a:pt x="5" y="0"/>
                  </a:moveTo>
                  <a:lnTo>
                    <a:pt x="3" y="3"/>
                  </a:lnTo>
                  <a:lnTo>
                    <a:pt x="2" y="6"/>
                  </a:lnTo>
                  <a:lnTo>
                    <a:pt x="1" y="10"/>
                  </a:lnTo>
                  <a:lnTo>
                    <a:pt x="0" y="13"/>
                  </a:lnTo>
                  <a:lnTo>
                    <a:pt x="0" y="17"/>
                  </a:lnTo>
                  <a:lnTo>
                    <a:pt x="0" y="21"/>
                  </a:lnTo>
                  <a:lnTo>
                    <a:pt x="1" y="24"/>
                  </a:lnTo>
                  <a:lnTo>
                    <a:pt x="2" y="28"/>
                  </a:lnTo>
                  <a:lnTo>
                    <a:pt x="4" y="31"/>
                  </a:lnTo>
                  <a:lnTo>
                    <a:pt x="5" y="34"/>
                  </a:lnTo>
                  <a:lnTo>
                    <a:pt x="8" y="37"/>
                  </a:lnTo>
                  <a:lnTo>
                    <a:pt x="10" y="4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044144" name="Freeform 688"/>
            <p:cNvSpPr>
              <a:spLocks/>
            </p:cNvSpPr>
            <p:nvPr/>
          </p:nvSpPr>
          <p:spPr bwMode="auto">
            <a:xfrm>
              <a:off x="2537" y="2957"/>
              <a:ext cx="22" cy="23"/>
            </a:xfrm>
            <a:custGeom>
              <a:avLst/>
              <a:gdLst/>
              <a:ahLst/>
              <a:cxnLst>
                <a:cxn ang="0">
                  <a:pos x="0" y="0"/>
                </a:cxn>
                <a:cxn ang="0">
                  <a:pos x="1" y="4"/>
                </a:cxn>
                <a:cxn ang="0">
                  <a:pos x="2" y="6"/>
                </a:cxn>
                <a:cxn ang="0">
                  <a:pos x="3" y="9"/>
                </a:cxn>
                <a:cxn ang="0">
                  <a:pos x="5" y="12"/>
                </a:cxn>
                <a:cxn ang="0">
                  <a:pos x="7" y="14"/>
                </a:cxn>
                <a:cxn ang="0">
                  <a:pos x="10" y="17"/>
                </a:cxn>
                <a:cxn ang="0">
                  <a:pos x="12" y="18"/>
                </a:cxn>
                <a:cxn ang="0">
                  <a:pos x="15" y="20"/>
                </a:cxn>
                <a:cxn ang="0">
                  <a:pos x="18" y="21"/>
                </a:cxn>
                <a:cxn ang="0">
                  <a:pos x="21" y="22"/>
                </a:cxn>
              </a:cxnLst>
              <a:rect l="0" t="0" r="r" b="b"/>
              <a:pathLst>
                <a:path w="22" h="23">
                  <a:moveTo>
                    <a:pt x="0" y="0"/>
                  </a:moveTo>
                  <a:lnTo>
                    <a:pt x="1" y="4"/>
                  </a:lnTo>
                  <a:lnTo>
                    <a:pt x="2" y="6"/>
                  </a:lnTo>
                  <a:lnTo>
                    <a:pt x="3" y="9"/>
                  </a:lnTo>
                  <a:lnTo>
                    <a:pt x="5" y="12"/>
                  </a:lnTo>
                  <a:lnTo>
                    <a:pt x="7" y="14"/>
                  </a:lnTo>
                  <a:lnTo>
                    <a:pt x="10" y="17"/>
                  </a:lnTo>
                  <a:lnTo>
                    <a:pt x="12" y="18"/>
                  </a:lnTo>
                  <a:lnTo>
                    <a:pt x="15" y="20"/>
                  </a:lnTo>
                  <a:lnTo>
                    <a:pt x="18" y="21"/>
                  </a:lnTo>
                  <a:lnTo>
                    <a:pt x="21" y="22"/>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044145" name="Freeform 689"/>
            <p:cNvSpPr>
              <a:spLocks/>
            </p:cNvSpPr>
            <p:nvPr/>
          </p:nvSpPr>
          <p:spPr bwMode="auto">
            <a:xfrm>
              <a:off x="2532" y="2957"/>
              <a:ext cx="11" cy="41"/>
            </a:xfrm>
            <a:custGeom>
              <a:avLst/>
              <a:gdLst/>
              <a:ahLst/>
              <a:cxnLst>
                <a:cxn ang="0">
                  <a:pos x="5" y="0"/>
                </a:cxn>
                <a:cxn ang="0">
                  <a:pos x="4" y="4"/>
                </a:cxn>
                <a:cxn ang="0">
                  <a:pos x="2" y="7"/>
                </a:cxn>
                <a:cxn ang="0">
                  <a:pos x="1" y="10"/>
                </a:cxn>
                <a:cxn ang="0">
                  <a:pos x="1" y="14"/>
                </a:cxn>
                <a:cxn ang="0">
                  <a:pos x="0" y="18"/>
                </a:cxn>
                <a:cxn ang="0">
                  <a:pos x="1" y="21"/>
                </a:cxn>
                <a:cxn ang="0">
                  <a:pos x="1" y="25"/>
                </a:cxn>
                <a:cxn ang="0">
                  <a:pos x="2" y="28"/>
                </a:cxn>
                <a:cxn ang="0">
                  <a:pos x="4" y="32"/>
                </a:cxn>
                <a:cxn ang="0">
                  <a:pos x="6" y="35"/>
                </a:cxn>
                <a:cxn ang="0">
                  <a:pos x="8" y="38"/>
                </a:cxn>
                <a:cxn ang="0">
                  <a:pos x="10" y="40"/>
                </a:cxn>
              </a:cxnLst>
              <a:rect l="0" t="0" r="r" b="b"/>
              <a:pathLst>
                <a:path w="11" h="41">
                  <a:moveTo>
                    <a:pt x="5" y="0"/>
                  </a:moveTo>
                  <a:lnTo>
                    <a:pt x="4" y="4"/>
                  </a:lnTo>
                  <a:lnTo>
                    <a:pt x="2" y="7"/>
                  </a:lnTo>
                  <a:lnTo>
                    <a:pt x="1" y="10"/>
                  </a:lnTo>
                  <a:lnTo>
                    <a:pt x="1" y="14"/>
                  </a:lnTo>
                  <a:lnTo>
                    <a:pt x="0" y="18"/>
                  </a:lnTo>
                  <a:lnTo>
                    <a:pt x="1" y="21"/>
                  </a:lnTo>
                  <a:lnTo>
                    <a:pt x="1" y="25"/>
                  </a:lnTo>
                  <a:lnTo>
                    <a:pt x="2" y="28"/>
                  </a:lnTo>
                  <a:lnTo>
                    <a:pt x="4" y="32"/>
                  </a:lnTo>
                  <a:lnTo>
                    <a:pt x="6" y="35"/>
                  </a:lnTo>
                  <a:lnTo>
                    <a:pt x="8" y="38"/>
                  </a:lnTo>
                  <a:lnTo>
                    <a:pt x="10" y="4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044146" name="Freeform 690"/>
            <p:cNvSpPr>
              <a:spLocks/>
            </p:cNvSpPr>
            <p:nvPr/>
          </p:nvSpPr>
          <p:spPr bwMode="auto">
            <a:xfrm>
              <a:off x="2542" y="2978"/>
              <a:ext cx="25" cy="27"/>
            </a:xfrm>
            <a:custGeom>
              <a:avLst/>
              <a:gdLst/>
              <a:ahLst/>
              <a:cxnLst>
                <a:cxn ang="0">
                  <a:pos x="0" y="19"/>
                </a:cxn>
                <a:cxn ang="0">
                  <a:pos x="2" y="21"/>
                </a:cxn>
                <a:cxn ang="0">
                  <a:pos x="3" y="23"/>
                </a:cxn>
                <a:cxn ang="0">
                  <a:pos x="5" y="24"/>
                </a:cxn>
                <a:cxn ang="0">
                  <a:pos x="7" y="25"/>
                </a:cxn>
                <a:cxn ang="0">
                  <a:pos x="10" y="26"/>
                </a:cxn>
                <a:cxn ang="0">
                  <a:pos x="12" y="26"/>
                </a:cxn>
                <a:cxn ang="0">
                  <a:pos x="14" y="25"/>
                </a:cxn>
                <a:cxn ang="0">
                  <a:pos x="16" y="24"/>
                </a:cxn>
                <a:cxn ang="0">
                  <a:pos x="18" y="23"/>
                </a:cxn>
                <a:cxn ang="0">
                  <a:pos x="20" y="22"/>
                </a:cxn>
                <a:cxn ang="0">
                  <a:pos x="22" y="20"/>
                </a:cxn>
                <a:cxn ang="0">
                  <a:pos x="23" y="18"/>
                </a:cxn>
                <a:cxn ang="0">
                  <a:pos x="23" y="16"/>
                </a:cxn>
                <a:cxn ang="0">
                  <a:pos x="24" y="14"/>
                </a:cxn>
                <a:cxn ang="0">
                  <a:pos x="24" y="11"/>
                </a:cxn>
                <a:cxn ang="0">
                  <a:pos x="23" y="9"/>
                </a:cxn>
                <a:cxn ang="0">
                  <a:pos x="22" y="7"/>
                </a:cxn>
                <a:cxn ang="0">
                  <a:pos x="21" y="5"/>
                </a:cxn>
                <a:cxn ang="0">
                  <a:pos x="19" y="3"/>
                </a:cxn>
                <a:cxn ang="0">
                  <a:pos x="17" y="2"/>
                </a:cxn>
                <a:cxn ang="0">
                  <a:pos x="15" y="1"/>
                </a:cxn>
                <a:cxn ang="0">
                  <a:pos x="13" y="0"/>
                </a:cxn>
              </a:cxnLst>
              <a:rect l="0" t="0" r="r" b="b"/>
              <a:pathLst>
                <a:path w="25" h="27">
                  <a:moveTo>
                    <a:pt x="0" y="19"/>
                  </a:moveTo>
                  <a:lnTo>
                    <a:pt x="2" y="21"/>
                  </a:lnTo>
                  <a:lnTo>
                    <a:pt x="3" y="23"/>
                  </a:lnTo>
                  <a:lnTo>
                    <a:pt x="5" y="24"/>
                  </a:lnTo>
                  <a:lnTo>
                    <a:pt x="7" y="25"/>
                  </a:lnTo>
                  <a:lnTo>
                    <a:pt x="10" y="26"/>
                  </a:lnTo>
                  <a:lnTo>
                    <a:pt x="12" y="26"/>
                  </a:lnTo>
                  <a:lnTo>
                    <a:pt x="14" y="25"/>
                  </a:lnTo>
                  <a:lnTo>
                    <a:pt x="16" y="24"/>
                  </a:lnTo>
                  <a:lnTo>
                    <a:pt x="18" y="23"/>
                  </a:lnTo>
                  <a:lnTo>
                    <a:pt x="20" y="22"/>
                  </a:lnTo>
                  <a:lnTo>
                    <a:pt x="22" y="20"/>
                  </a:lnTo>
                  <a:lnTo>
                    <a:pt x="23" y="18"/>
                  </a:lnTo>
                  <a:lnTo>
                    <a:pt x="23" y="16"/>
                  </a:lnTo>
                  <a:lnTo>
                    <a:pt x="24" y="14"/>
                  </a:lnTo>
                  <a:lnTo>
                    <a:pt x="24" y="11"/>
                  </a:lnTo>
                  <a:lnTo>
                    <a:pt x="23" y="9"/>
                  </a:lnTo>
                  <a:lnTo>
                    <a:pt x="22" y="7"/>
                  </a:lnTo>
                  <a:lnTo>
                    <a:pt x="21" y="5"/>
                  </a:lnTo>
                  <a:lnTo>
                    <a:pt x="19" y="3"/>
                  </a:lnTo>
                  <a:lnTo>
                    <a:pt x="17" y="2"/>
                  </a:lnTo>
                  <a:lnTo>
                    <a:pt x="15" y="1"/>
                  </a:lnTo>
                  <a:lnTo>
                    <a:pt x="13" y="0"/>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044147" name="Line 691"/>
            <p:cNvSpPr>
              <a:spLocks noChangeShapeType="1"/>
            </p:cNvSpPr>
            <p:nvPr/>
          </p:nvSpPr>
          <p:spPr bwMode="auto">
            <a:xfrm flipV="1">
              <a:off x="3162" y="1033"/>
              <a:ext cx="0" cy="194"/>
            </a:xfrm>
            <a:prstGeom prst="line">
              <a:avLst/>
            </a:prstGeom>
            <a:noFill/>
            <a:ln w="12700">
              <a:solidFill>
                <a:srgbClr val="000000"/>
              </a:solidFill>
              <a:round/>
              <a:headEnd/>
              <a:tailEnd/>
            </a:ln>
            <a:effectLst/>
          </p:spPr>
          <p:txBody>
            <a:bodyPr wrap="none" anchor="ctr"/>
            <a:lstStyle/>
            <a:p>
              <a:endParaRPr lang="en-US"/>
            </a:p>
          </p:txBody>
        </p:sp>
        <p:sp>
          <p:nvSpPr>
            <p:cNvPr id="1044148" name="Freeform 692"/>
            <p:cNvSpPr>
              <a:spLocks/>
            </p:cNvSpPr>
            <p:nvPr/>
          </p:nvSpPr>
          <p:spPr bwMode="auto">
            <a:xfrm>
              <a:off x="2744" y="1826"/>
              <a:ext cx="1" cy="11"/>
            </a:xfrm>
            <a:custGeom>
              <a:avLst/>
              <a:gdLst/>
              <a:ahLst/>
              <a:cxnLst>
                <a:cxn ang="0">
                  <a:pos x="0" y="10"/>
                </a:cxn>
                <a:cxn ang="0">
                  <a:pos x="0" y="8"/>
                </a:cxn>
                <a:cxn ang="0">
                  <a:pos x="0" y="5"/>
                </a:cxn>
                <a:cxn ang="0">
                  <a:pos x="0" y="2"/>
                </a:cxn>
                <a:cxn ang="0">
                  <a:pos x="0" y="0"/>
                </a:cxn>
              </a:cxnLst>
              <a:rect l="0" t="0" r="r" b="b"/>
              <a:pathLst>
                <a:path w="1" h="11">
                  <a:moveTo>
                    <a:pt x="0" y="10"/>
                  </a:moveTo>
                  <a:lnTo>
                    <a:pt x="0" y="8"/>
                  </a:lnTo>
                  <a:lnTo>
                    <a:pt x="0" y="5"/>
                  </a:lnTo>
                  <a:lnTo>
                    <a:pt x="0" y="2"/>
                  </a:lnTo>
                  <a:lnTo>
                    <a:pt x="0" y="0"/>
                  </a:lnTo>
                </a:path>
              </a:pathLst>
            </a:custGeom>
            <a:noFill/>
            <a:ln w="12700" cap="rnd" cmpd="sng">
              <a:solidFill>
                <a:schemeClr val="tx1"/>
              </a:solidFill>
              <a:prstDash val="solid"/>
              <a:round/>
              <a:headEnd type="none" w="med" len="med"/>
              <a:tailEnd type="none" w="med" len="med"/>
            </a:ln>
            <a:effectLst/>
          </p:spPr>
          <p:txBody>
            <a:bodyPr/>
            <a:lstStyle/>
            <a:p>
              <a:endParaRPr lang="en-US"/>
            </a:p>
          </p:txBody>
        </p:sp>
        <p:sp>
          <p:nvSpPr>
            <p:cNvPr id="1044149" name="Freeform 693"/>
            <p:cNvSpPr>
              <a:spLocks/>
            </p:cNvSpPr>
            <p:nvPr/>
          </p:nvSpPr>
          <p:spPr bwMode="auto">
            <a:xfrm>
              <a:off x="2744" y="1821"/>
              <a:ext cx="1" cy="6"/>
            </a:xfrm>
            <a:custGeom>
              <a:avLst/>
              <a:gdLst/>
              <a:ahLst/>
              <a:cxnLst>
                <a:cxn ang="0">
                  <a:pos x="0" y="5"/>
                </a:cxn>
                <a:cxn ang="0">
                  <a:pos x="0" y="4"/>
                </a:cxn>
                <a:cxn ang="0">
                  <a:pos x="0" y="2"/>
                </a:cxn>
                <a:cxn ang="0">
                  <a:pos x="0" y="1"/>
                </a:cxn>
                <a:cxn ang="0">
                  <a:pos x="0" y="0"/>
                </a:cxn>
              </a:cxnLst>
              <a:rect l="0" t="0" r="r" b="b"/>
              <a:pathLst>
                <a:path w="1" h="6">
                  <a:moveTo>
                    <a:pt x="0" y="5"/>
                  </a:moveTo>
                  <a:lnTo>
                    <a:pt x="0" y="4"/>
                  </a:lnTo>
                  <a:lnTo>
                    <a:pt x="0" y="2"/>
                  </a:lnTo>
                  <a:lnTo>
                    <a:pt x="0" y="1"/>
                  </a:lnTo>
                  <a:lnTo>
                    <a:pt x="0" y="0"/>
                  </a:lnTo>
                </a:path>
              </a:pathLst>
            </a:custGeom>
            <a:noFill/>
            <a:ln w="12700" cap="rnd" cmpd="sng">
              <a:solidFill>
                <a:schemeClr val="tx1"/>
              </a:solidFill>
              <a:prstDash val="solid"/>
              <a:round/>
              <a:headEnd type="none" w="med" len="med"/>
              <a:tailEnd type="none" w="med" len="med"/>
            </a:ln>
            <a:effectLst/>
          </p:spPr>
          <p:txBody>
            <a:bodyPr/>
            <a:lstStyle/>
            <a:p>
              <a:endParaRPr lang="en-US"/>
            </a:p>
          </p:txBody>
        </p:sp>
        <p:sp>
          <p:nvSpPr>
            <p:cNvPr id="1044150" name="Freeform 694"/>
            <p:cNvSpPr>
              <a:spLocks/>
            </p:cNvSpPr>
            <p:nvPr/>
          </p:nvSpPr>
          <p:spPr bwMode="auto">
            <a:xfrm>
              <a:off x="2744" y="1836"/>
              <a:ext cx="1" cy="6"/>
            </a:xfrm>
            <a:custGeom>
              <a:avLst/>
              <a:gdLst/>
              <a:ahLst/>
              <a:cxnLst>
                <a:cxn ang="0">
                  <a:pos x="0" y="5"/>
                </a:cxn>
                <a:cxn ang="0">
                  <a:pos x="0" y="4"/>
                </a:cxn>
                <a:cxn ang="0">
                  <a:pos x="0" y="3"/>
                </a:cxn>
                <a:cxn ang="0">
                  <a:pos x="0" y="1"/>
                </a:cxn>
                <a:cxn ang="0">
                  <a:pos x="0" y="0"/>
                </a:cxn>
              </a:cxnLst>
              <a:rect l="0" t="0" r="r" b="b"/>
              <a:pathLst>
                <a:path w="1" h="6">
                  <a:moveTo>
                    <a:pt x="0" y="5"/>
                  </a:moveTo>
                  <a:lnTo>
                    <a:pt x="0" y="4"/>
                  </a:lnTo>
                  <a:lnTo>
                    <a:pt x="0" y="3"/>
                  </a:lnTo>
                  <a:lnTo>
                    <a:pt x="0" y="1"/>
                  </a:lnTo>
                  <a:lnTo>
                    <a:pt x="0" y="0"/>
                  </a:lnTo>
                </a:path>
              </a:pathLst>
            </a:custGeom>
            <a:noFill/>
            <a:ln w="12700" cap="rnd" cmpd="sng">
              <a:solidFill>
                <a:schemeClr val="tx1"/>
              </a:solidFill>
              <a:prstDash val="solid"/>
              <a:round/>
              <a:headEnd type="none" w="med" len="med"/>
              <a:tailEnd type="none" w="med" len="med"/>
            </a:ln>
            <a:effectLst/>
          </p:spPr>
          <p:txBody>
            <a:bodyPr/>
            <a:lstStyle/>
            <a:p>
              <a:endParaRPr lang="en-US"/>
            </a:p>
          </p:txBody>
        </p:sp>
        <p:sp>
          <p:nvSpPr>
            <p:cNvPr id="1044151" name="Freeform 695"/>
            <p:cNvSpPr>
              <a:spLocks/>
            </p:cNvSpPr>
            <p:nvPr/>
          </p:nvSpPr>
          <p:spPr bwMode="auto">
            <a:xfrm>
              <a:off x="2725" y="1836"/>
              <a:ext cx="2" cy="6"/>
            </a:xfrm>
            <a:custGeom>
              <a:avLst/>
              <a:gdLst/>
              <a:ahLst/>
              <a:cxnLst>
                <a:cxn ang="0">
                  <a:pos x="1" y="0"/>
                </a:cxn>
                <a:cxn ang="0">
                  <a:pos x="0" y="1"/>
                </a:cxn>
                <a:cxn ang="0">
                  <a:pos x="0" y="3"/>
                </a:cxn>
                <a:cxn ang="0">
                  <a:pos x="0" y="4"/>
                </a:cxn>
                <a:cxn ang="0">
                  <a:pos x="1" y="5"/>
                </a:cxn>
              </a:cxnLst>
              <a:rect l="0" t="0" r="r" b="b"/>
              <a:pathLst>
                <a:path w="2" h="6">
                  <a:moveTo>
                    <a:pt x="1" y="0"/>
                  </a:moveTo>
                  <a:lnTo>
                    <a:pt x="0" y="1"/>
                  </a:lnTo>
                  <a:lnTo>
                    <a:pt x="0" y="3"/>
                  </a:lnTo>
                  <a:lnTo>
                    <a:pt x="0" y="4"/>
                  </a:lnTo>
                  <a:lnTo>
                    <a:pt x="1" y="5"/>
                  </a:lnTo>
                </a:path>
              </a:pathLst>
            </a:custGeom>
            <a:noFill/>
            <a:ln w="12700" cap="rnd" cmpd="sng">
              <a:solidFill>
                <a:schemeClr val="tx1"/>
              </a:solidFill>
              <a:prstDash val="solid"/>
              <a:round/>
              <a:headEnd type="none" w="med" len="med"/>
              <a:tailEnd type="none" w="med" len="med"/>
            </a:ln>
            <a:effectLst/>
          </p:spPr>
          <p:txBody>
            <a:bodyPr/>
            <a:lstStyle/>
            <a:p>
              <a:endParaRPr lang="en-US"/>
            </a:p>
          </p:txBody>
        </p:sp>
        <p:sp>
          <p:nvSpPr>
            <p:cNvPr id="1044152" name="Freeform 696"/>
            <p:cNvSpPr>
              <a:spLocks/>
            </p:cNvSpPr>
            <p:nvPr/>
          </p:nvSpPr>
          <p:spPr bwMode="auto">
            <a:xfrm>
              <a:off x="2725" y="1821"/>
              <a:ext cx="2" cy="6"/>
            </a:xfrm>
            <a:custGeom>
              <a:avLst/>
              <a:gdLst/>
              <a:ahLst/>
              <a:cxnLst>
                <a:cxn ang="0">
                  <a:pos x="1" y="0"/>
                </a:cxn>
                <a:cxn ang="0">
                  <a:pos x="0" y="1"/>
                </a:cxn>
                <a:cxn ang="0">
                  <a:pos x="0" y="2"/>
                </a:cxn>
                <a:cxn ang="0">
                  <a:pos x="0" y="4"/>
                </a:cxn>
                <a:cxn ang="0">
                  <a:pos x="1" y="5"/>
                </a:cxn>
              </a:cxnLst>
              <a:rect l="0" t="0" r="r" b="b"/>
              <a:pathLst>
                <a:path w="2" h="6">
                  <a:moveTo>
                    <a:pt x="1" y="0"/>
                  </a:moveTo>
                  <a:lnTo>
                    <a:pt x="0" y="1"/>
                  </a:lnTo>
                  <a:lnTo>
                    <a:pt x="0" y="2"/>
                  </a:lnTo>
                  <a:lnTo>
                    <a:pt x="0" y="4"/>
                  </a:lnTo>
                  <a:lnTo>
                    <a:pt x="1" y="5"/>
                  </a:lnTo>
                </a:path>
              </a:pathLst>
            </a:custGeom>
            <a:noFill/>
            <a:ln w="12700" cap="rnd" cmpd="sng">
              <a:solidFill>
                <a:schemeClr val="tx1"/>
              </a:solidFill>
              <a:prstDash val="solid"/>
              <a:round/>
              <a:headEnd type="none" w="med" len="med"/>
              <a:tailEnd type="none" w="med" len="med"/>
            </a:ln>
            <a:effectLst/>
          </p:spPr>
          <p:txBody>
            <a:bodyPr/>
            <a:lstStyle/>
            <a:p>
              <a:endParaRPr lang="en-US"/>
            </a:p>
          </p:txBody>
        </p:sp>
        <p:sp>
          <p:nvSpPr>
            <p:cNvPr id="1044153" name="Freeform 697"/>
            <p:cNvSpPr>
              <a:spLocks/>
            </p:cNvSpPr>
            <p:nvPr/>
          </p:nvSpPr>
          <p:spPr bwMode="auto">
            <a:xfrm>
              <a:off x="2725" y="1826"/>
              <a:ext cx="2" cy="11"/>
            </a:xfrm>
            <a:custGeom>
              <a:avLst/>
              <a:gdLst/>
              <a:ahLst/>
              <a:cxnLst>
                <a:cxn ang="0">
                  <a:pos x="1" y="0"/>
                </a:cxn>
                <a:cxn ang="0">
                  <a:pos x="0" y="2"/>
                </a:cxn>
                <a:cxn ang="0">
                  <a:pos x="0" y="5"/>
                </a:cxn>
                <a:cxn ang="0">
                  <a:pos x="0" y="8"/>
                </a:cxn>
                <a:cxn ang="0">
                  <a:pos x="1" y="10"/>
                </a:cxn>
              </a:cxnLst>
              <a:rect l="0" t="0" r="r" b="b"/>
              <a:pathLst>
                <a:path w="2" h="11">
                  <a:moveTo>
                    <a:pt x="1" y="0"/>
                  </a:moveTo>
                  <a:lnTo>
                    <a:pt x="0" y="2"/>
                  </a:lnTo>
                  <a:lnTo>
                    <a:pt x="0" y="5"/>
                  </a:lnTo>
                  <a:lnTo>
                    <a:pt x="0" y="8"/>
                  </a:lnTo>
                  <a:lnTo>
                    <a:pt x="1" y="10"/>
                  </a:lnTo>
                </a:path>
              </a:pathLst>
            </a:custGeom>
            <a:noFill/>
            <a:ln w="12700" cap="rnd" cmpd="sng">
              <a:solidFill>
                <a:schemeClr val="tx1"/>
              </a:solidFill>
              <a:prstDash val="solid"/>
              <a:round/>
              <a:headEnd type="none" w="med" len="med"/>
              <a:tailEnd type="none" w="med" len="med"/>
            </a:ln>
            <a:effectLst/>
          </p:spPr>
          <p:txBody>
            <a:bodyPr/>
            <a:lstStyle/>
            <a:p>
              <a:endParaRPr lang="en-US"/>
            </a:p>
          </p:txBody>
        </p:sp>
        <p:sp>
          <p:nvSpPr>
            <p:cNvPr id="1044154" name="Freeform 698"/>
            <p:cNvSpPr>
              <a:spLocks/>
            </p:cNvSpPr>
            <p:nvPr/>
          </p:nvSpPr>
          <p:spPr bwMode="auto">
            <a:xfrm>
              <a:off x="2709" y="1759"/>
              <a:ext cx="25" cy="25"/>
            </a:xfrm>
            <a:custGeom>
              <a:avLst/>
              <a:gdLst/>
              <a:ahLst/>
              <a:cxnLst>
                <a:cxn ang="0">
                  <a:pos x="24" y="0"/>
                </a:cxn>
                <a:cxn ang="0">
                  <a:pos x="24" y="3"/>
                </a:cxn>
                <a:cxn ang="0">
                  <a:pos x="3" y="3"/>
                </a:cxn>
                <a:cxn ang="0">
                  <a:pos x="3" y="24"/>
                </a:cxn>
                <a:cxn ang="0">
                  <a:pos x="0" y="24"/>
                </a:cxn>
                <a:cxn ang="0">
                  <a:pos x="0" y="0"/>
                </a:cxn>
                <a:cxn ang="0">
                  <a:pos x="24" y="0"/>
                </a:cxn>
              </a:cxnLst>
              <a:rect l="0" t="0" r="r" b="b"/>
              <a:pathLst>
                <a:path w="25" h="25">
                  <a:moveTo>
                    <a:pt x="24" y="0"/>
                  </a:moveTo>
                  <a:lnTo>
                    <a:pt x="24" y="3"/>
                  </a:lnTo>
                  <a:lnTo>
                    <a:pt x="3" y="3"/>
                  </a:lnTo>
                  <a:lnTo>
                    <a:pt x="3" y="24"/>
                  </a:lnTo>
                  <a:lnTo>
                    <a:pt x="0" y="24"/>
                  </a:lnTo>
                  <a:lnTo>
                    <a:pt x="0" y="0"/>
                  </a:lnTo>
                  <a:lnTo>
                    <a:pt x="24" y="0"/>
                  </a:lnTo>
                </a:path>
              </a:pathLst>
            </a:custGeom>
            <a:noFill/>
            <a:ln w="12700" cap="rnd" cmpd="sng">
              <a:solidFill>
                <a:schemeClr val="tx1"/>
              </a:solidFill>
              <a:prstDash val="solid"/>
              <a:round/>
              <a:headEnd type="none" w="med" len="med"/>
              <a:tailEnd type="none" w="med" len="med"/>
            </a:ln>
            <a:effectLst/>
          </p:spPr>
          <p:txBody>
            <a:bodyPr/>
            <a:lstStyle/>
            <a:p>
              <a:endParaRPr lang="en-US"/>
            </a:p>
          </p:txBody>
        </p:sp>
        <p:sp>
          <p:nvSpPr>
            <p:cNvPr id="1044155" name="Line 699"/>
            <p:cNvSpPr>
              <a:spLocks noChangeShapeType="1"/>
            </p:cNvSpPr>
            <p:nvPr/>
          </p:nvSpPr>
          <p:spPr bwMode="auto">
            <a:xfrm>
              <a:off x="3118" y="3790"/>
              <a:ext cx="198" cy="140"/>
            </a:xfrm>
            <a:prstGeom prst="line">
              <a:avLst/>
            </a:prstGeom>
            <a:noFill/>
            <a:ln w="12700">
              <a:solidFill>
                <a:schemeClr val="tx1"/>
              </a:solidFill>
              <a:round/>
              <a:headEnd/>
              <a:tailEnd/>
            </a:ln>
            <a:effectLst/>
          </p:spPr>
          <p:txBody>
            <a:bodyPr wrap="none" anchor="ctr"/>
            <a:lstStyle/>
            <a:p>
              <a:endParaRPr lang="en-US"/>
            </a:p>
          </p:txBody>
        </p:sp>
        <p:sp>
          <p:nvSpPr>
            <p:cNvPr id="1044156" name="Line 700"/>
            <p:cNvSpPr>
              <a:spLocks noChangeShapeType="1"/>
            </p:cNvSpPr>
            <p:nvPr/>
          </p:nvSpPr>
          <p:spPr bwMode="auto">
            <a:xfrm flipH="1" flipV="1">
              <a:off x="2716" y="1018"/>
              <a:ext cx="168" cy="174"/>
            </a:xfrm>
            <a:prstGeom prst="line">
              <a:avLst/>
            </a:prstGeom>
            <a:noFill/>
            <a:ln w="12700">
              <a:solidFill>
                <a:schemeClr val="tx1"/>
              </a:solidFill>
              <a:round/>
              <a:headEnd/>
              <a:tailEnd/>
            </a:ln>
            <a:effectLst/>
          </p:spPr>
          <p:txBody>
            <a:bodyPr wrap="none" anchor="ctr"/>
            <a:lstStyle/>
            <a:p>
              <a:endParaRPr lang="en-US"/>
            </a:p>
          </p:txBody>
        </p:sp>
        <p:sp>
          <p:nvSpPr>
            <p:cNvPr id="1044157" name="Line 701"/>
            <p:cNvSpPr>
              <a:spLocks noChangeShapeType="1"/>
            </p:cNvSpPr>
            <p:nvPr/>
          </p:nvSpPr>
          <p:spPr bwMode="auto">
            <a:xfrm>
              <a:off x="2724" y="1830"/>
              <a:ext cx="0" cy="2"/>
            </a:xfrm>
            <a:prstGeom prst="line">
              <a:avLst/>
            </a:prstGeom>
            <a:noFill/>
            <a:ln w="12700">
              <a:solidFill>
                <a:schemeClr val="tx1"/>
              </a:solidFill>
              <a:round/>
              <a:headEnd/>
              <a:tailEnd/>
            </a:ln>
            <a:effectLst/>
          </p:spPr>
          <p:txBody>
            <a:bodyPr wrap="none" anchor="ctr"/>
            <a:lstStyle/>
            <a:p>
              <a:endParaRPr lang="en-US"/>
            </a:p>
          </p:txBody>
        </p:sp>
        <p:sp>
          <p:nvSpPr>
            <p:cNvPr id="1044158" name="Line 702"/>
            <p:cNvSpPr>
              <a:spLocks noChangeShapeType="1"/>
            </p:cNvSpPr>
            <p:nvPr/>
          </p:nvSpPr>
          <p:spPr bwMode="auto">
            <a:xfrm>
              <a:off x="2723" y="1829"/>
              <a:ext cx="0" cy="4"/>
            </a:xfrm>
            <a:prstGeom prst="line">
              <a:avLst/>
            </a:prstGeom>
            <a:noFill/>
            <a:ln w="12700">
              <a:solidFill>
                <a:schemeClr val="tx1"/>
              </a:solidFill>
              <a:round/>
              <a:headEnd/>
              <a:tailEnd/>
            </a:ln>
            <a:effectLst/>
          </p:spPr>
          <p:txBody>
            <a:bodyPr wrap="none" anchor="ctr"/>
            <a:lstStyle/>
            <a:p>
              <a:endParaRPr lang="en-US"/>
            </a:p>
          </p:txBody>
        </p:sp>
        <p:sp>
          <p:nvSpPr>
            <p:cNvPr id="1044159" name="Line 703"/>
            <p:cNvSpPr>
              <a:spLocks noChangeShapeType="1"/>
            </p:cNvSpPr>
            <p:nvPr/>
          </p:nvSpPr>
          <p:spPr bwMode="auto">
            <a:xfrm>
              <a:off x="2722" y="1830"/>
              <a:ext cx="0" cy="2"/>
            </a:xfrm>
            <a:prstGeom prst="line">
              <a:avLst/>
            </a:prstGeom>
            <a:noFill/>
            <a:ln w="12700">
              <a:solidFill>
                <a:schemeClr val="tx1"/>
              </a:solidFill>
              <a:round/>
              <a:headEnd/>
              <a:tailEnd/>
            </a:ln>
            <a:effectLst/>
          </p:spPr>
          <p:txBody>
            <a:bodyPr wrap="none" anchor="ctr"/>
            <a:lstStyle/>
            <a:p>
              <a:endParaRPr lang="en-US"/>
            </a:p>
          </p:txBody>
        </p:sp>
        <p:sp>
          <p:nvSpPr>
            <p:cNvPr id="1044160" name="Line 704"/>
            <p:cNvSpPr>
              <a:spLocks noChangeShapeType="1"/>
            </p:cNvSpPr>
            <p:nvPr/>
          </p:nvSpPr>
          <p:spPr bwMode="auto">
            <a:xfrm>
              <a:off x="2721" y="1829"/>
              <a:ext cx="0" cy="4"/>
            </a:xfrm>
            <a:prstGeom prst="line">
              <a:avLst/>
            </a:prstGeom>
            <a:noFill/>
            <a:ln w="12700">
              <a:solidFill>
                <a:schemeClr val="tx1"/>
              </a:solidFill>
              <a:round/>
              <a:headEnd/>
              <a:tailEnd/>
            </a:ln>
            <a:effectLst/>
          </p:spPr>
          <p:txBody>
            <a:bodyPr wrap="none" anchor="ctr"/>
            <a:lstStyle/>
            <a:p>
              <a:endParaRPr lang="en-US"/>
            </a:p>
          </p:txBody>
        </p:sp>
        <p:sp>
          <p:nvSpPr>
            <p:cNvPr id="1044161" name="Line 705"/>
            <p:cNvSpPr>
              <a:spLocks noChangeShapeType="1"/>
            </p:cNvSpPr>
            <p:nvPr/>
          </p:nvSpPr>
          <p:spPr bwMode="auto">
            <a:xfrm>
              <a:off x="2720" y="1830"/>
              <a:ext cx="0" cy="2"/>
            </a:xfrm>
            <a:prstGeom prst="line">
              <a:avLst/>
            </a:prstGeom>
            <a:noFill/>
            <a:ln w="12700">
              <a:solidFill>
                <a:schemeClr val="tx1"/>
              </a:solidFill>
              <a:round/>
              <a:headEnd/>
              <a:tailEnd/>
            </a:ln>
            <a:effectLst/>
          </p:spPr>
          <p:txBody>
            <a:bodyPr wrap="none" anchor="ctr"/>
            <a:lstStyle/>
            <a:p>
              <a:endParaRPr lang="en-US"/>
            </a:p>
          </p:txBody>
        </p:sp>
        <p:sp>
          <p:nvSpPr>
            <p:cNvPr id="1044162" name="Line 706"/>
            <p:cNvSpPr>
              <a:spLocks noChangeShapeType="1"/>
            </p:cNvSpPr>
            <p:nvPr/>
          </p:nvSpPr>
          <p:spPr bwMode="auto">
            <a:xfrm>
              <a:off x="2718" y="1836"/>
              <a:ext cx="1" cy="1"/>
            </a:xfrm>
            <a:prstGeom prst="line">
              <a:avLst/>
            </a:prstGeom>
            <a:noFill/>
            <a:ln w="12700">
              <a:solidFill>
                <a:schemeClr val="tx1"/>
              </a:solidFill>
              <a:round/>
              <a:headEnd/>
              <a:tailEnd/>
            </a:ln>
            <a:effectLst/>
          </p:spPr>
          <p:txBody>
            <a:bodyPr wrap="none" anchor="ctr"/>
            <a:lstStyle/>
            <a:p>
              <a:endParaRPr lang="en-US"/>
            </a:p>
          </p:txBody>
        </p:sp>
        <p:sp>
          <p:nvSpPr>
            <p:cNvPr id="1044163" name="Line 707"/>
            <p:cNvSpPr>
              <a:spLocks noChangeShapeType="1"/>
            </p:cNvSpPr>
            <p:nvPr/>
          </p:nvSpPr>
          <p:spPr bwMode="auto">
            <a:xfrm>
              <a:off x="2719" y="1829"/>
              <a:ext cx="0" cy="4"/>
            </a:xfrm>
            <a:prstGeom prst="line">
              <a:avLst/>
            </a:prstGeom>
            <a:noFill/>
            <a:ln w="12700">
              <a:solidFill>
                <a:schemeClr val="tx1"/>
              </a:solidFill>
              <a:round/>
              <a:headEnd/>
              <a:tailEnd/>
            </a:ln>
            <a:effectLst/>
          </p:spPr>
          <p:txBody>
            <a:bodyPr wrap="none" anchor="ctr"/>
            <a:lstStyle/>
            <a:p>
              <a:endParaRPr lang="en-US"/>
            </a:p>
          </p:txBody>
        </p:sp>
        <p:sp>
          <p:nvSpPr>
            <p:cNvPr id="1044164" name="Line 708"/>
            <p:cNvSpPr>
              <a:spLocks noChangeShapeType="1"/>
            </p:cNvSpPr>
            <p:nvPr/>
          </p:nvSpPr>
          <p:spPr bwMode="auto">
            <a:xfrm flipV="1">
              <a:off x="2716" y="1819"/>
              <a:ext cx="1" cy="9"/>
            </a:xfrm>
            <a:prstGeom prst="line">
              <a:avLst/>
            </a:prstGeom>
            <a:noFill/>
            <a:ln w="12700">
              <a:solidFill>
                <a:schemeClr val="tx1"/>
              </a:solidFill>
              <a:round/>
              <a:headEnd/>
              <a:tailEnd/>
            </a:ln>
            <a:effectLst/>
          </p:spPr>
          <p:txBody>
            <a:bodyPr wrap="none" anchor="ctr"/>
            <a:lstStyle/>
            <a:p>
              <a:endParaRPr lang="en-US"/>
            </a:p>
          </p:txBody>
        </p:sp>
        <p:sp>
          <p:nvSpPr>
            <p:cNvPr id="1044165" name="Line 709"/>
            <p:cNvSpPr>
              <a:spLocks noChangeShapeType="1"/>
            </p:cNvSpPr>
            <p:nvPr/>
          </p:nvSpPr>
          <p:spPr bwMode="auto">
            <a:xfrm flipV="1">
              <a:off x="2733" y="1817"/>
              <a:ext cx="0" cy="28"/>
            </a:xfrm>
            <a:prstGeom prst="line">
              <a:avLst/>
            </a:prstGeom>
            <a:noFill/>
            <a:ln w="12700">
              <a:solidFill>
                <a:schemeClr val="tx1"/>
              </a:solidFill>
              <a:round/>
              <a:headEnd/>
              <a:tailEnd/>
            </a:ln>
            <a:effectLst/>
          </p:spPr>
          <p:txBody>
            <a:bodyPr wrap="none" anchor="ctr"/>
            <a:lstStyle/>
            <a:p>
              <a:endParaRPr lang="en-US"/>
            </a:p>
          </p:txBody>
        </p:sp>
        <p:sp>
          <p:nvSpPr>
            <p:cNvPr id="1044166" name="Line 710"/>
            <p:cNvSpPr>
              <a:spLocks noChangeShapeType="1"/>
            </p:cNvSpPr>
            <p:nvPr/>
          </p:nvSpPr>
          <p:spPr bwMode="auto">
            <a:xfrm flipV="1">
              <a:off x="2718" y="1822"/>
              <a:ext cx="0" cy="18"/>
            </a:xfrm>
            <a:prstGeom prst="line">
              <a:avLst/>
            </a:prstGeom>
            <a:noFill/>
            <a:ln w="12700">
              <a:solidFill>
                <a:schemeClr val="tx1"/>
              </a:solidFill>
              <a:round/>
              <a:headEnd/>
              <a:tailEnd/>
            </a:ln>
            <a:effectLst/>
          </p:spPr>
          <p:txBody>
            <a:bodyPr wrap="none" anchor="ctr"/>
            <a:lstStyle/>
            <a:p>
              <a:endParaRPr lang="en-US"/>
            </a:p>
          </p:txBody>
        </p:sp>
        <p:sp>
          <p:nvSpPr>
            <p:cNvPr id="1044167" name="Line 711"/>
            <p:cNvSpPr>
              <a:spLocks noChangeShapeType="1"/>
            </p:cNvSpPr>
            <p:nvPr/>
          </p:nvSpPr>
          <p:spPr bwMode="auto">
            <a:xfrm flipV="1">
              <a:off x="2744" y="1818"/>
              <a:ext cx="0" cy="26"/>
            </a:xfrm>
            <a:prstGeom prst="line">
              <a:avLst/>
            </a:prstGeom>
            <a:noFill/>
            <a:ln w="12700">
              <a:solidFill>
                <a:schemeClr val="tx1"/>
              </a:solidFill>
              <a:round/>
              <a:headEnd/>
              <a:tailEnd/>
            </a:ln>
            <a:effectLst/>
          </p:spPr>
          <p:txBody>
            <a:bodyPr wrap="none" anchor="ctr"/>
            <a:lstStyle/>
            <a:p>
              <a:endParaRPr lang="en-US"/>
            </a:p>
          </p:txBody>
        </p:sp>
        <p:sp>
          <p:nvSpPr>
            <p:cNvPr id="1044168" name="Line 712"/>
            <p:cNvSpPr>
              <a:spLocks noChangeShapeType="1"/>
            </p:cNvSpPr>
            <p:nvPr/>
          </p:nvSpPr>
          <p:spPr bwMode="auto">
            <a:xfrm flipH="1">
              <a:off x="2732" y="1821"/>
              <a:ext cx="16" cy="0"/>
            </a:xfrm>
            <a:prstGeom prst="line">
              <a:avLst/>
            </a:prstGeom>
            <a:noFill/>
            <a:ln w="12700">
              <a:solidFill>
                <a:schemeClr val="tx1"/>
              </a:solidFill>
              <a:round/>
              <a:headEnd/>
              <a:tailEnd/>
            </a:ln>
            <a:effectLst/>
          </p:spPr>
          <p:txBody>
            <a:bodyPr wrap="none" anchor="ctr"/>
            <a:lstStyle/>
            <a:p>
              <a:endParaRPr lang="en-US"/>
            </a:p>
          </p:txBody>
        </p:sp>
        <p:sp>
          <p:nvSpPr>
            <p:cNvPr id="1044169" name="Line 713"/>
            <p:cNvSpPr>
              <a:spLocks noChangeShapeType="1"/>
            </p:cNvSpPr>
            <p:nvPr/>
          </p:nvSpPr>
          <p:spPr bwMode="auto">
            <a:xfrm flipV="1">
              <a:off x="2744" y="1815"/>
              <a:ext cx="0" cy="9"/>
            </a:xfrm>
            <a:prstGeom prst="line">
              <a:avLst/>
            </a:prstGeom>
            <a:noFill/>
            <a:ln w="12700">
              <a:solidFill>
                <a:schemeClr val="tx1"/>
              </a:solidFill>
              <a:round/>
              <a:headEnd/>
              <a:tailEnd/>
            </a:ln>
            <a:effectLst/>
          </p:spPr>
          <p:txBody>
            <a:bodyPr wrap="none" anchor="ctr"/>
            <a:lstStyle/>
            <a:p>
              <a:endParaRPr lang="en-US"/>
            </a:p>
          </p:txBody>
        </p:sp>
        <p:sp>
          <p:nvSpPr>
            <p:cNvPr id="1044170" name="Line 714"/>
            <p:cNvSpPr>
              <a:spLocks noChangeShapeType="1"/>
            </p:cNvSpPr>
            <p:nvPr/>
          </p:nvSpPr>
          <p:spPr bwMode="auto">
            <a:xfrm flipH="1">
              <a:off x="2732" y="1826"/>
              <a:ext cx="16" cy="0"/>
            </a:xfrm>
            <a:prstGeom prst="line">
              <a:avLst/>
            </a:prstGeom>
            <a:noFill/>
            <a:ln w="12700">
              <a:solidFill>
                <a:schemeClr val="tx1"/>
              </a:solidFill>
              <a:round/>
              <a:headEnd/>
              <a:tailEnd/>
            </a:ln>
            <a:effectLst/>
          </p:spPr>
          <p:txBody>
            <a:bodyPr wrap="none" anchor="ctr"/>
            <a:lstStyle/>
            <a:p>
              <a:endParaRPr lang="en-US"/>
            </a:p>
          </p:txBody>
        </p:sp>
        <p:sp>
          <p:nvSpPr>
            <p:cNvPr id="1044171" name="Line 715"/>
            <p:cNvSpPr>
              <a:spLocks noChangeShapeType="1"/>
            </p:cNvSpPr>
            <p:nvPr/>
          </p:nvSpPr>
          <p:spPr bwMode="auto">
            <a:xfrm flipH="1">
              <a:off x="2732" y="1836"/>
              <a:ext cx="16" cy="0"/>
            </a:xfrm>
            <a:prstGeom prst="line">
              <a:avLst/>
            </a:prstGeom>
            <a:noFill/>
            <a:ln w="12700">
              <a:solidFill>
                <a:schemeClr val="tx1"/>
              </a:solidFill>
              <a:round/>
              <a:headEnd/>
              <a:tailEnd/>
            </a:ln>
            <a:effectLst/>
          </p:spPr>
          <p:txBody>
            <a:bodyPr wrap="none" anchor="ctr"/>
            <a:lstStyle/>
            <a:p>
              <a:endParaRPr lang="en-US"/>
            </a:p>
          </p:txBody>
        </p:sp>
        <p:sp>
          <p:nvSpPr>
            <p:cNvPr id="1044172" name="Line 716"/>
            <p:cNvSpPr>
              <a:spLocks noChangeShapeType="1"/>
            </p:cNvSpPr>
            <p:nvPr/>
          </p:nvSpPr>
          <p:spPr bwMode="auto">
            <a:xfrm>
              <a:off x="2744" y="1840"/>
              <a:ext cx="0" cy="1"/>
            </a:xfrm>
            <a:prstGeom prst="line">
              <a:avLst/>
            </a:prstGeom>
            <a:noFill/>
            <a:ln w="12700">
              <a:solidFill>
                <a:schemeClr val="tx1"/>
              </a:solidFill>
              <a:round/>
              <a:headEnd/>
              <a:tailEnd/>
            </a:ln>
            <a:effectLst/>
          </p:spPr>
          <p:txBody>
            <a:bodyPr wrap="none" anchor="ctr"/>
            <a:lstStyle/>
            <a:p>
              <a:endParaRPr lang="en-US"/>
            </a:p>
          </p:txBody>
        </p:sp>
        <p:sp>
          <p:nvSpPr>
            <p:cNvPr id="1044173" name="Line 717"/>
            <p:cNvSpPr>
              <a:spLocks noChangeShapeType="1"/>
            </p:cNvSpPr>
            <p:nvPr/>
          </p:nvSpPr>
          <p:spPr bwMode="auto">
            <a:xfrm flipH="1">
              <a:off x="2732" y="1841"/>
              <a:ext cx="16" cy="0"/>
            </a:xfrm>
            <a:prstGeom prst="line">
              <a:avLst/>
            </a:prstGeom>
            <a:noFill/>
            <a:ln w="12700">
              <a:solidFill>
                <a:schemeClr val="tx1"/>
              </a:solidFill>
              <a:round/>
              <a:headEnd/>
              <a:tailEnd/>
            </a:ln>
            <a:effectLst/>
          </p:spPr>
          <p:txBody>
            <a:bodyPr wrap="none" anchor="ctr"/>
            <a:lstStyle/>
            <a:p>
              <a:endParaRPr lang="en-US"/>
            </a:p>
          </p:txBody>
        </p:sp>
        <p:sp>
          <p:nvSpPr>
            <p:cNvPr id="1044174" name="Line 718"/>
            <p:cNvSpPr>
              <a:spLocks noChangeShapeType="1"/>
            </p:cNvSpPr>
            <p:nvPr/>
          </p:nvSpPr>
          <p:spPr bwMode="auto">
            <a:xfrm>
              <a:off x="2726" y="1841"/>
              <a:ext cx="7" cy="0"/>
            </a:xfrm>
            <a:prstGeom prst="line">
              <a:avLst/>
            </a:prstGeom>
            <a:noFill/>
            <a:ln w="12700">
              <a:solidFill>
                <a:schemeClr val="tx1"/>
              </a:solidFill>
              <a:round/>
              <a:headEnd/>
              <a:tailEnd/>
            </a:ln>
            <a:effectLst/>
          </p:spPr>
          <p:txBody>
            <a:bodyPr wrap="none" anchor="ctr"/>
            <a:lstStyle/>
            <a:p>
              <a:endParaRPr lang="en-US"/>
            </a:p>
          </p:txBody>
        </p:sp>
        <p:sp>
          <p:nvSpPr>
            <p:cNvPr id="1044175" name="Line 719"/>
            <p:cNvSpPr>
              <a:spLocks noChangeShapeType="1"/>
            </p:cNvSpPr>
            <p:nvPr/>
          </p:nvSpPr>
          <p:spPr bwMode="auto">
            <a:xfrm>
              <a:off x="2725" y="1840"/>
              <a:ext cx="1" cy="1"/>
            </a:xfrm>
            <a:prstGeom prst="line">
              <a:avLst/>
            </a:prstGeom>
            <a:noFill/>
            <a:ln w="12700">
              <a:solidFill>
                <a:schemeClr val="tx1"/>
              </a:solidFill>
              <a:round/>
              <a:headEnd/>
              <a:tailEnd/>
            </a:ln>
            <a:effectLst/>
          </p:spPr>
          <p:txBody>
            <a:bodyPr wrap="none" anchor="ctr"/>
            <a:lstStyle/>
            <a:p>
              <a:endParaRPr lang="en-US"/>
            </a:p>
          </p:txBody>
        </p:sp>
        <p:sp>
          <p:nvSpPr>
            <p:cNvPr id="1044176" name="Line 720"/>
            <p:cNvSpPr>
              <a:spLocks noChangeShapeType="1"/>
            </p:cNvSpPr>
            <p:nvPr/>
          </p:nvSpPr>
          <p:spPr bwMode="auto">
            <a:xfrm>
              <a:off x="2726" y="1836"/>
              <a:ext cx="7" cy="0"/>
            </a:xfrm>
            <a:prstGeom prst="line">
              <a:avLst/>
            </a:prstGeom>
            <a:noFill/>
            <a:ln w="12700">
              <a:solidFill>
                <a:schemeClr val="tx1"/>
              </a:solidFill>
              <a:round/>
              <a:headEnd/>
              <a:tailEnd/>
            </a:ln>
            <a:effectLst/>
          </p:spPr>
          <p:txBody>
            <a:bodyPr wrap="none" anchor="ctr"/>
            <a:lstStyle/>
            <a:p>
              <a:endParaRPr lang="en-US"/>
            </a:p>
          </p:txBody>
        </p:sp>
        <p:sp>
          <p:nvSpPr>
            <p:cNvPr id="1044177" name="Line 721"/>
            <p:cNvSpPr>
              <a:spLocks noChangeShapeType="1"/>
            </p:cNvSpPr>
            <p:nvPr/>
          </p:nvSpPr>
          <p:spPr bwMode="auto">
            <a:xfrm>
              <a:off x="2726" y="1826"/>
              <a:ext cx="7" cy="0"/>
            </a:xfrm>
            <a:prstGeom prst="line">
              <a:avLst/>
            </a:prstGeom>
            <a:noFill/>
            <a:ln w="12700">
              <a:solidFill>
                <a:schemeClr val="tx1"/>
              </a:solidFill>
              <a:round/>
              <a:headEnd/>
              <a:tailEnd/>
            </a:ln>
            <a:effectLst/>
          </p:spPr>
          <p:txBody>
            <a:bodyPr wrap="none" anchor="ctr"/>
            <a:lstStyle/>
            <a:p>
              <a:endParaRPr lang="en-US"/>
            </a:p>
          </p:txBody>
        </p:sp>
        <p:sp>
          <p:nvSpPr>
            <p:cNvPr id="1044178" name="Line 722"/>
            <p:cNvSpPr>
              <a:spLocks noChangeShapeType="1"/>
            </p:cNvSpPr>
            <p:nvPr/>
          </p:nvSpPr>
          <p:spPr bwMode="auto">
            <a:xfrm flipV="1">
              <a:off x="2723" y="1815"/>
              <a:ext cx="1" cy="9"/>
            </a:xfrm>
            <a:prstGeom prst="line">
              <a:avLst/>
            </a:prstGeom>
            <a:noFill/>
            <a:ln w="12700">
              <a:solidFill>
                <a:schemeClr val="tx1"/>
              </a:solidFill>
              <a:round/>
              <a:headEnd/>
              <a:tailEnd/>
            </a:ln>
            <a:effectLst/>
          </p:spPr>
          <p:txBody>
            <a:bodyPr wrap="none" anchor="ctr"/>
            <a:lstStyle/>
            <a:p>
              <a:endParaRPr lang="en-US"/>
            </a:p>
          </p:txBody>
        </p:sp>
        <p:sp>
          <p:nvSpPr>
            <p:cNvPr id="1044179" name="Line 723"/>
            <p:cNvSpPr>
              <a:spLocks noChangeShapeType="1"/>
            </p:cNvSpPr>
            <p:nvPr/>
          </p:nvSpPr>
          <p:spPr bwMode="auto">
            <a:xfrm>
              <a:off x="2719" y="1837"/>
              <a:ext cx="6" cy="0"/>
            </a:xfrm>
            <a:prstGeom prst="line">
              <a:avLst/>
            </a:prstGeom>
            <a:noFill/>
            <a:ln w="12700">
              <a:solidFill>
                <a:schemeClr val="tx1"/>
              </a:solidFill>
              <a:round/>
              <a:headEnd/>
              <a:tailEnd/>
            </a:ln>
            <a:effectLst/>
          </p:spPr>
          <p:txBody>
            <a:bodyPr wrap="none" anchor="ctr"/>
            <a:lstStyle/>
            <a:p>
              <a:endParaRPr lang="en-US"/>
            </a:p>
          </p:txBody>
        </p:sp>
        <p:sp>
          <p:nvSpPr>
            <p:cNvPr id="1044180" name="Line 724"/>
            <p:cNvSpPr>
              <a:spLocks noChangeShapeType="1"/>
            </p:cNvSpPr>
            <p:nvPr/>
          </p:nvSpPr>
          <p:spPr bwMode="auto">
            <a:xfrm>
              <a:off x="2719" y="1825"/>
              <a:ext cx="6" cy="0"/>
            </a:xfrm>
            <a:prstGeom prst="line">
              <a:avLst/>
            </a:prstGeom>
            <a:noFill/>
            <a:ln w="12700">
              <a:solidFill>
                <a:schemeClr val="tx1"/>
              </a:solidFill>
              <a:round/>
              <a:headEnd/>
              <a:tailEnd/>
            </a:ln>
            <a:effectLst/>
          </p:spPr>
          <p:txBody>
            <a:bodyPr wrap="none" anchor="ctr"/>
            <a:lstStyle/>
            <a:p>
              <a:endParaRPr lang="en-US"/>
            </a:p>
          </p:txBody>
        </p:sp>
        <p:sp>
          <p:nvSpPr>
            <p:cNvPr id="1044181" name="Line 725"/>
            <p:cNvSpPr>
              <a:spLocks noChangeShapeType="1"/>
            </p:cNvSpPr>
            <p:nvPr/>
          </p:nvSpPr>
          <p:spPr bwMode="auto">
            <a:xfrm>
              <a:off x="2726" y="1821"/>
              <a:ext cx="7" cy="0"/>
            </a:xfrm>
            <a:prstGeom prst="line">
              <a:avLst/>
            </a:prstGeom>
            <a:noFill/>
            <a:ln w="12700">
              <a:solidFill>
                <a:schemeClr val="tx1"/>
              </a:solidFill>
              <a:round/>
              <a:headEnd/>
              <a:tailEnd/>
            </a:ln>
            <a:effectLst/>
          </p:spPr>
          <p:txBody>
            <a:bodyPr wrap="none" anchor="ctr"/>
            <a:lstStyle/>
            <a:p>
              <a:endParaRPr lang="en-US"/>
            </a:p>
          </p:txBody>
        </p:sp>
        <p:sp>
          <p:nvSpPr>
            <p:cNvPr id="1044182" name="Line 726"/>
            <p:cNvSpPr>
              <a:spLocks noChangeShapeType="1"/>
            </p:cNvSpPr>
            <p:nvPr/>
          </p:nvSpPr>
          <p:spPr bwMode="auto">
            <a:xfrm flipV="1">
              <a:off x="2725" y="1818"/>
              <a:ext cx="0" cy="26"/>
            </a:xfrm>
            <a:prstGeom prst="line">
              <a:avLst/>
            </a:prstGeom>
            <a:noFill/>
            <a:ln w="12700">
              <a:solidFill>
                <a:schemeClr val="tx1"/>
              </a:solidFill>
              <a:round/>
              <a:headEnd/>
              <a:tailEnd/>
            </a:ln>
            <a:effectLst/>
          </p:spPr>
          <p:txBody>
            <a:bodyPr wrap="none" anchor="ctr"/>
            <a:lstStyle/>
            <a:p>
              <a:endParaRPr lang="en-US"/>
            </a:p>
          </p:txBody>
        </p:sp>
        <p:sp>
          <p:nvSpPr>
            <p:cNvPr id="1044183" name="Line 727"/>
            <p:cNvSpPr>
              <a:spLocks noChangeShapeType="1"/>
            </p:cNvSpPr>
            <p:nvPr/>
          </p:nvSpPr>
          <p:spPr bwMode="auto">
            <a:xfrm flipV="1">
              <a:off x="2736" y="1817"/>
              <a:ext cx="0" cy="28"/>
            </a:xfrm>
            <a:prstGeom prst="line">
              <a:avLst/>
            </a:prstGeom>
            <a:noFill/>
            <a:ln w="12700">
              <a:solidFill>
                <a:schemeClr val="tx1"/>
              </a:solidFill>
              <a:round/>
              <a:headEnd/>
              <a:tailEnd/>
            </a:ln>
            <a:effectLst/>
          </p:spPr>
          <p:txBody>
            <a:bodyPr wrap="none" anchor="ctr"/>
            <a:lstStyle/>
            <a:p>
              <a:endParaRPr lang="en-US"/>
            </a:p>
          </p:txBody>
        </p:sp>
        <p:sp>
          <p:nvSpPr>
            <p:cNvPr id="1044184" name="Freeform 728"/>
            <p:cNvSpPr>
              <a:spLocks/>
            </p:cNvSpPr>
            <p:nvPr/>
          </p:nvSpPr>
          <p:spPr bwMode="auto">
            <a:xfrm>
              <a:off x="3308" y="1826"/>
              <a:ext cx="2" cy="11"/>
            </a:xfrm>
            <a:custGeom>
              <a:avLst/>
              <a:gdLst/>
              <a:ahLst/>
              <a:cxnLst>
                <a:cxn ang="0">
                  <a:pos x="1" y="10"/>
                </a:cxn>
                <a:cxn ang="0">
                  <a:pos x="0" y="8"/>
                </a:cxn>
                <a:cxn ang="0">
                  <a:pos x="0" y="5"/>
                </a:cxn>
                <a:cxn ang="0">
                  <a:pos x="0" y="2"/>
                </a:cxn>
                <a:cxn ang="0">
                  <a:pos x="1" y="0"/>
                </a:cxn>
              </a:cxnLst>
              <a:rect l="0" t="0" r="r" b="b"/>
              <a:pathLst>
                <a:path w="2" h="11">
                  <a:moveTo>
                    <a:pt x="1" y="10"/>
                  </a:moveTo>
                  <a:lnTo>
                    <a:pt x="0" y="8"/>
                  </a:lnTo>
                  <a:lnTo>
                    <a:pt x="0" y="5"/>
                  </a:lnTo>
                  <a:lnTo>
                    <a:pt x="0" y="2"/>
                  </a:lnTo>
                  <a:lnTo>
                    <a:pt x="1" y="0"/>
                  </a:lnTo>
                </a:path>
              </a:pathLst>
            </a:custGeom>
            <a:noFill/>
            <a:ln w="12700" cap="rnd" cmpd="sng">
              <a:solidFill>
                <a:schemeClr val="tx1"/>
              </a:solidFill>
              <a:prstDash val="solid"/>
              <a:round/>
              <a:headEnd type="none" w="med" len="med"/>
              <a:tailEnd type="none" w="med" len="med"/>
            </a:ln>
            <a:effectLst/>
          </p:spPr>
          <p:txBody>
            <a:bodyPr/>
            <a:lstStyle/>
            <a:p>
              <a:endParaRPr lang="en-US"/>
            </a:p>
          </p:txBody>
        </p:sp>
        <p:sp>
          <p:nvSpPr>
            <p:cNvPr id="1044185" name="Freeform 729"/>
            <p:cNvSpPr>
              <a:spLocks/>
            </p:cNvSpPr>
            <p:nvPr/>
          </p:nvSpPr>
          <p:spPr bwMode="auto">
            <a:xfrm>
              <a:off x="3308" y="1821"/>
              <a:ext cx="2" cy="6"/>
            </a:xfrm>
            <a:custGeom>
              <a:avLst/>
              <a:gdLst/>
              <a:ahLst/>
              <a:cxnLst>
                <a:cxn ang="0">
                  <a:pos x="1" y="5"/>
                </a:cxn>
                <a:cxn ang="0">
                  <a:pos x="0" y="4"/>
                </a:cxn>
                <a:cxn ang="0">
                  <a:pos x="0" y="2"/>
                </a:cxn>
                <a:cxn ang="0">
                  <a:pos x="0" y="1"/>
                </a:cxn>
                <a:cxn ang="0">
                  <a:pos x="1" y="0"/>
                </a:cxn>
              </a:cxnLst>
              <a:rect l="0" t="0" r="r" b="b"/>
              <a:pathLst>
                <a:path w="2" h="6">
                  <a:moveTo>
                    <a:pt x="1" y="5"/>
                  </a:moveTo>
                  <a:lnTo>
                    <a:pt x="0" y="4"/>
                  </a:lnTo>
                  <a:lnTo>
                    <a:pt x="0" y="2"/>
                  </a:lnTo>
                  <a:lnTo>
                    <a:pt x="0" y="1"/>
                  </a:lnTo>
                  <a:lnTo>
                    <a:pt x="1" y="0"/>
                  </a:lnTo>
                </a:path>
              </a:pathLst>
            </a:custGeom>
            <a:noFill/>
            <a:ln w="12700" cap="rnd" cmpd="sng">
              <a:solidFill>
                <a:schemeClr val="tx1"/>
              </a:solidFill>
              <a:prstDash val="solid"/>
              <a:round/>
              <a:headEnd type="none" w="med" len="med"/>
              <a:tailEnd type="none" w="med" len="med"/>
            </a:ln>
            <a:effectLst/>
          </p:spPr>
          <p:txBody>
            <a:bodyPr/>
            <a:lstStyle/>
            <a:p>
              <a:endParaRPr lang="en-US"/>
            </a:p>
          </p:txBody>
        </p:sp>
        <p:sp>
          <p:nvSpPr>
            <p:cNvPr id="1044186" name="Freeform 730"/>
            <p:cNvSpPr>
              <a:spLocks/>
            </p:cNvSpPr>
            <p:nvPr/>
          </p:nvSpPr>
          <p:spPr bwMode="auto">
            <a:xfrm>
              <a:off x="3308" y="1836"/>
              <a:ext cx="2" cy="6"/>
            </a:xfrm>
            <a:custGeom>
              <a:avLst/>
              <a:gdLst/>
              <a:ahLst/>
              <a:cxnLst>
                <a:cxn ang="0">
                  <a:pos x="1" y="5"/>
                </a:cxn>
                <a:cxn ang="0">
                  <a:pos x="0" y="4"/>
                </a:cxn>
                <a:cxn ang="0">
                  <a:pos x="0" y="3"/>
                </a:cxn>
                <a:cxn ang="0">
                  <a:pos x="0" y="1"/>
                </a:cxn>
                <a:cxn ang="0">
                  <a:pos x="1" y="0"/>
                </a:cxn>
              </a:cxnLst>
              <a:rect l="0" t="0" r="r" b="b"/>
              <a:pathLst>
                <a:path w="2" h="6">
                  <a:moveTo>
                    <a:pt x="1" y="5"/>
                  </a:moveTo>
                  <a:lnTo>
                    <a:pt x="0" y="4"/>
                  </a:lnTo>
                  <a:lnTo>
                    <a:pt x="0" y="3"/>
                  </a:lnTo>
                  <a:lnTo>
                    <a:pt x="0" y="1"/>
                  </a:lnTo>
                  <a:lnTo>
                    <a:pt x="1" y="0"/>
                  </a:lnTo>
                </a:path>
              </a:pathLst>
            </a:custGeom>
            <a:noFill/>
            <a:ln w="12700" cap="rnd" cmpd="sng">
              <a:solidFill>
                <a:schemeClr val="tx1"/>
              </a:solidFill>
              <a:prstDash val="solid"/>
              <a:round/>
              <a:headEnd type="none" w="med" len="med"/>
              <a:tailEnd type="none" w="med" len="med"/>
            </a:ln>
            <a:effectLst/>
          </p:spPr>
          <p:txBody>
            <a:bodyPr/>
            <a:lstStyle/>
            <a:p>
              <a:endParaRPr lang="en-US"/>
            </a:p>
          </p:txBody>
        </p:sp>
        <p:sp>
          <p:nvSpPr>
            <p:cNvPr id="1044187" name="Freeform 731"/>
            <p:cNvSpPr>
              <a:spLocks/>
            </p:cNvSpPr>
            <p:nvPr/>
          </p:nvSpPr>
          <p:spPr bwMode="auto">
            <a:xfrm>
              <a:off x="3327" y="1836"/>
              <a:ext cx="1" cy="6"/>
            </a:xfrm>
            <a:custGeom>
              <a:avLst/>
              <a:gdLst/>
              <a:ahLst/>
              <a:cxnLst>
                <a:cxn ang="0">
                  <a:pos x="0" y="0"/>
                </a:cxn>
                <a:cxn ang="0">
                  <a:pos x="0" y="1"/>
                </a:cxn>
                <a:cxn ang="0">
                  <a:pos x="0" y="3"/>
                </a:cxn>
                <a:cxn ang="0">
                  <a:pos x="0" y="4"/>
                </a:cxn>
                <a:cxn ang="0">
                  <a:pos x="0" y="5"/>
                </a:cxn>
              </a:cxnLst>
              <a:rect l="0" t="0" r="r" b="b"/>
              <a:pathLst>
                <a:path w="1" h="6">
                  <a:moveTo>
                    <a:pt x="0" y="0"/>
                  </a:moveTo>
                  <a:lnTo>
                    <a:pt x="0" y="1"/>
                  </a:lnTo>
                  <a:lnTo>
                    <a:pt x="0" y="3"/>
                  </a:lnTo>
                  <a:lnTo>
                    <a:pt x="0" y="4"/>
                  </a:lnTo>
                  <a:lnTo>
                    <a:pt x="0" y="5"/>
                  </a:lnTo>
                </a:path>
              </a:pathLst>
            </a:custGeom>
            <a:noFill/>
            <a:ln w="12700" cap="rnd" cmpd="sng">
              <a:solidFill>
                <a:schemeClr val="tx1"/>
              </a:solidFill>
              <a:prstDash val="solid"/>
              <a:round/>
              <a:headEnd type="none" w="med" len="med"/>
              <a:tailEnd type="none" w="med" len="med"/>
            </a:ln>
            <a:effectLst/>
          </p:spPr>
          <p:txBody>
            <a:bodyPr/>
            <a:lstStyle/>
            <a:p>
              <a:endParaRPr lang="en-US"/>
            </a:p>
          </p:txBody>
        </p:sp>
        <p:sp>
          <p:nvSpPr>
            <p:cNvPr id="1044188" name="Freeform 732"/>
            <p:cNvSpPr>
              <a:spLocks/>
            </p:cNvSpPr>
            <p:nvPr/>
          </p:nvSpPr>
          <p:spPr bwMode="auto">
            <a:xfrm>
              <a:off x="3327" y="1821"/>
              <a:ext cx="1" cy="6"/>
            </a:xfrm>
            <a:custGeom>
              <a:avLst/>
              <a:gdLst/>
              <a:ahLst/>
              <a:cxnLst>
                <a:cxn ang="0">
                  <a:pos x="0" y="0"/>
                </a:cxn>
                <a:cxn ang="0">
                  <a:pos x="0" y="1"/>
                </a:cxn>
                <a:cxn ang="0">
                  <a:pos x="0" y="2"/>
                </a:cxn>
                <a:cxn ang="0">
                  <a:pos x="0" y="4"/>
                </a:cxn>
                <a:cxn ang="0">
                  <a:pos x="0" y="5"/>
                </a:cxn>
              </a:cxnLst>
              <a:rect l="0" t="0" r="r" b="b"/>
              <a:pathLst>
                <a:path w="1" h="6">
                  <a:moveTo>
                    <a:pt x="0" y="0"/>
                  </a:moveTo>
                  <a:lnTo>
                    <a:pt x="0" y="1"/>
                  </a:lnTo>
                  <a:lnTo>
                    <a:pt x="0" y="2"/>
                  </a:lnTo>
                  <a:lnTo>
                    <a:pt x="0" y="4"/>
                  </a:lnTo>
                  <a:lnTo>
                    <a:pt x="0" y="5"/>
                  </a:lnTo>
                </a:path>
              </a:pathLst>
            </a:custGeom>
            <a:noFill/>
            <a:ln w="12700" cap="rnd" cmpd="sng">
              <a:solidFill>
                <a:schemeClr val="tx1"/>
              </a:solidFill>
              <a:prstDash val="solid"/>
              <a:round/>
              <a:headEnd type="none" w="med" len="med"/>
              <a:tailEnd type="none" w="med" len="med"/>
            </a:ln>
            <a:effectLst/>
          </p:spPr>
          <p:txBody>
            <a:bodyPr/>
            <a:lstStyle/>
            <a:p>
              <a:endParaRPr lang="en-US"/>
            </a:p>
          </p:txBody>
        </p:sp>
        <p:sp>
          <p:nvSpPr>
            <p:cNvPr id="1044189" name="Freeform 733"/>
            <p:cNvSpPr>
              <a:spLocks/>
            </p:cNvSpPr>
            <p:nvPr/>
          </p:nvSpPr>
          <p:spPr bwMode="auto">
            <a:xfrm>
              <a:off x="3327" y="1826"/>
              <a:ext cx="1" cy="11"/>
            </a:xfrm>
            <a:custGeom>
              <a:avLst/>
              <a:gdLst/>
              <a:ahLst/>
              <a:cxnLst>
                <a:cxn ang="0">
                  <a:pos x="0" y="0"/>
                </a:cxn>
                <a:cxn ang="0">
                  <a:pos x="0" y="2"/>
                </a:cxn>
                <a:cxn ang="0">
                  <a:pos x="0" y="5"/>
                </a:cxn>
                <a:cxn ang="0">
                  <a:pos x="0" y="8"/>
                </a:cxn>
                <a:cxn ang="0">
                  <a:pos x="0" y="10"/>
                </a:cxn>
              </a:cxnLst>
              <a:rect l="0" t="0" r="r" b="b"/>
              <a:pathLst>
                <a:path w="1" h="11">
                  <a:moveTo>
                    <a:pt x="0" y="0"/>
                  </a:moveTo>
                  <a:lnTo>
                    <a:pt x="0" y="2"/>
                  </a:lnTo>
                  <a:lnTo>
                    <a:pt x="0" y="5"/>
                  </a:lnTo>
                  <a:lnTo>
                    <a:pt x="0" y="8"/>
                  </a:lnTo>
                  <a:lnTo>
                    <a:pt x="0" y="10"/>
                  </a:lnTo>
                </a:path>
              </a:pathLst>
            </a:custGeom>
            <a:noFill/>
            <a:ln w="12700" cap="rnd" cmpd="sng">
              <a:solidFill>
                <a:schemeClr val="tx1"/>
              </a:solidFill>
              <a:prstDash val="solid"/>
              <a:round/>
              <a:headEnd type="none" w="med" len="med"/>
              <a:tailEnd type="none" w="med" len="med"/>
            </a:ln>
            <a:effectLst/>
          </p:spPr>
          <p:txBody>
            <a:bodyPr/>
            <a:lstStyle/>
            <a:p>
              <a:endParaRPr lang="en-US"/>
            </a:p>
          </p:txBody>
        </p:sp>
        <p:sp>
          <p:nvSpPr>
            <p:cNvPr id="1044190" name="Freeform 734"/>
            <p:cNvSpPr>
              <a:spLocks/>
            </p:cNvSpPr>
            <p:nvPr/>
          </p:nvSpPr>
          <p:spPr bwMode="auto">
            <a:xfrm>
              <a:off x="3319" y="1759"/>
              <a:ext cx="25" cy="25"/>
            </a:xfrm>
            <a:custGeom>
              <a:avLst/>
              <a:gdLst/>
              <a:ahLst/>
              <a:cxnLst>
                <a:cxn ang="0">
                  <a:pos x="0" y="0"/>
                </a:cxn>
                <a:cxn ang="0">
                  <a:pos x="0" y="3"/>
                </a:cxn>
                <a:cxn ang="0">
                  <a:pos x="21" y="3"/>
                </a:cxn>
                <a:cxn ang="0">
                  <a:pos x="21" y="24"/>
                </a:cxn>
                <a:cxn ang="0">
                  <a:pos x="24" y="24"/>
                </a:cxn>
                <a:cxn ang="0">
                  <a:pos x="24" y="0"/>
                </a:cxn>
                <a:cxn ang="0">
                  <a:pos x="0" y="0"/>
                </a:cxn>
              </a:cxnLst>
              <a:rect l="0" t="0" r="r" b="b"/>
              <a:pathLst>
                <a:path w="25" h="25">
                  <a:moveTo>
                    <a:pt x="0" y="0"/>
                  </a:moveTo>
                  <a:lnTo>
                    <a:pt x="0" y="3"/>
                  </a:lnTo>
                  <a:lnTo>
                    <a:pt x="21" y="3"/>
                  </a:lnTo>
                  <a:lnTo>
                    <a:pt x="21" y="24"/>
                  </a:lnTo>
                  <a:lnTo>
                    <a:pt x="24" y="24"/>
                  </a:lnTo>
                  <a:lnTo>
                    <a:pt x="24" y="0"/>
                  </a:lnTo>
                  <a:lnTo>
                    <a:pt x="0" y="0"/>
                  </a:lnTo>
                </a:path>
              </a:pathLst>
            </a:custGeom>
            <a:noFill/>
            <a:ln w="12700" cap="rnd" cmpd="sng">
              <a:solidFill>
                <a:schemeClr val="tx1"/>
              </a:solidFill>
              <a:prstDash val="solid"/>
              <a:round/>
              <a:headEnd type="none" w="med" len="med"/>
              <a:tailEnd type="none" w="med" len="med"/>
            </a:ln>
            <a:effectLst/>
          </p:spPr>
          <p:txBody>
            <a:bodyPr/>
            <a:lstStyle/>
            <a:p>
              <a:endParaRPr lang="en-US"/>
            </a:p>
          </p:txBody>
        </p:sp>
        <p:sp>
          <p:nvSpPr>
            <p:cNvPr id="1044191" name="Line 735"/>
            <p:cNvSpPr>
              <a:spLocks noChangeShapeType="1"/>
            </p:cNvSpPr>
            <p:nvPr/>
          </p:nvSpPr>
          <p:spPr bwMode="auto">
            <a:xfrm>
              <a:off x="3328" y="1830"/>
              <a:ext cx="0" cy="2"/>
            </a:xfrm>
            <a:prstGeom prst="line">
              <a:avLst/>
            </a:prstGeom>
            <a:noFill/>
            <a:ln w="12700">
              <a:solidFill>
                <a:schemeClr val="tx1"/>
              </a:solidFill>
              <a:round/>
              <a:headEnd/>
              <a:tailEnd/>
            </a:ln>
            <a:effectLst/>
          </p:spPr>
          <p:txBody>
            <a:bodyPr wrap="none" anchor="ctr"/>
            <a:lstStyle/>
            <a:p>
              <a:endParaRPr lang="en-US"/>
            </a:p>
          </p:txBody>
        </p:sp>
        <p:sp>
          <p:nvSpPr>
            <p:cNvPr id="1044192" name="Line 736"/>
            <p:cNvSpPr>
              <a:spLocks noChangeShapeType="1"/>
            </p:cNvSpPr>
            <p:nvPr/>
          </p:nvSpPr>
          <p:spPr bwMode="auto">
            <a:xfrm>
              <a:off x="3329" y="1829"/>
              <a:ext cx="0" cy="4"/>
            </a:xfrm>
            <a:prstGeom prst="line">
              <a:avLst/>
            </a:prstGeom>
            <a:noFill/>
            <a:ln w="12700">
              <a:solidFill>
                <a:schemeClr val="tx1"/>
              </a:solidFill>
              <a:round/>
              <a:headEnd/>
              <a:tailEnd/>
            </a:ln>
            <a:effectLst/>
          </p:spPr>
          <p:txBody>
            <a:bodyPr wrap="none" anchor="ctr"/>
            <a:lstStyle/>
            <a:p>
              <a:endParaRPr lang="en-US"/>
            </a:p>
          </p:txBody>
        </p:sp>
        <p:sp>
          <p:nvSpPr>
            <p:cNvPr id="1044193" name="Line 737"/>
            <p:cNvSpPr>
              <a:spLocks noChangeShapeType="1"/>
            </p:cNvSpPr>
            <p:nvPr/>
          </p:nvSpPr>
          <p:spPr bwMode="auto">
            <a:xfrm>
              <a:off x="3330" y="1830"/>
              <a:ext cx="0" cy="2"/>
            </a:xfrm>
            <a:prstGeom prst="line">
              <a:avLst/>
            </a:prstGeom>
            <a:noFill/>
            <a:ln w="12700">
              <a:solidFill>
                <a:schemeClr val="tx1"/>
              </a:solidFill>
              <a:round/>
              <a:headEnd/>
              <a:tailEnd/>
            </a:ln>
            <a:effectLst/>
          </p:spPr>
          <p:txBody>
            <a:bodyPr wrap="none" anchor="ctr"/>
            <a:lstStyle/>
            <a:p>
              <a:endParaRPr lang="en-US"/>
            </a:p>
          </p:txBody>
        </p:sp>
        <p:sp>
          <p:nvSpPr>
            <p:cNvPr id="1044194" name="Line 738"/>
            <p:cNvSpPr>
              <a:spLocks noChangeShapeType="1"/>
            </p:cNvSpPr>
            <p:nvPr/>
          </p:nvSpPr>
          <p:spPr bwMode="auto">
            <a:xfrm>
              <a:off x="3331" y="1829"/>
              <a:ext cx="0" cy="4"/>
            </a:xfrm>
            <a:prstGeom prst="line">
              <a:avLst/>
            </a:prstGeom>
            <a:noFill/>
            <a:ln w="12700">
              <a:solidFill>
                <a:schemeClr val="tx1"/>
              </a:solidFill>
              <a:round/>
              <a:headEnd/>
              <a:tailEnd/>
            </a:ln>
            <a:effectLst/>
          </p:spPr>
          <p:txBody>
            <a:bodyPr wrap="none" anchor="ctr"/>
            <a:lstStyle/>
            <a:p>
              <a:endParaRPr lang="en-US"/>
            </a:p>
          </p:txBody>
        </p:sp>
        <p:sp>
          <p:nvSpPr>
            <p:cNvPr id="1044195" name="Line 739"/>
            <p:cNvSpPr>
              <a:spLocks noChangeShapeType="1"/>
            </p:cNvSpPr>
            <p:nvPr/>
          </p:nvSpPr>
          <p:spPr bwMode="auto">
            <a:xfrm>
              <a:off x="3332" y="1830"/>
              <a:ext cx="0" cy="2"/>
            </a:xfrm>
            <a:prstGeom prst="line">
              <a:avLst/>
            </a:prstGeom>
            <a:noFill/>
            <a:ln w="12700">
              <a:solidFill>
                <a:schemeClr val="tx1"/>
              </a:solidFill>
              <a:round/>
              <a:headEnd/>
              <a:tailEnd/>
            </a:ln>
            <a:effectLst/>
          </p:spPr>
          <p:txBody>
            <a:bodyPr wrap="none" anchor="ctr"/>
            <a:lstStyle/>
            <a:p>
              <a:endParaRPr lang="en-US"/>
            </a:p>
          </p:txBody>
        </p:sp>
        <p:sp>
          <p:nvSpPr>
            <p:cNvPr id="1044196" name="Line 740"/>
            <p:cNvSpPr>
              <a:spLocks noChangeShapeType="1"/>
            </p:cNvSpPr>
            <p:nvPr/>
          </p:nvSpPr>
          <p:spPr bwMode="auto">
            <a:xfrm flipH="1">
              <a:off x="3329" y="1836"/>
              <a:ext cx="9" cy="1"/>
            </a:xfrm>
            <a:prstGeom prst="line">
              <a:avLst/>
            </a:prstGeom>
            <a:noFill/>
            <a:ln w="12700">
              <a:solidFill>
                <a:schemeClr val="tx1"/>
              </a:solidFill>
              <a:round/>
              <a:headEnd/>
              <a:tailEnd/>
            </a:ln>
            <a:effectLst/>
          </p:spPr>
          <p:txBody>
            <a:bodyPr wrap="none" anchor="ctr"/>
            <a:lstStyle/>
            <a:p>
              <a:endParaRPr lang="en-US"/>
            </a:p>
          </p:txBody>
        </p:sp>
        <p:sp>
          <p:nvSpPr>
            <p:cNvPr id="1044197" name="Line 741"/>
            <p:cNvSpPr>
              <a:spLocks noChangeShapeType="1"/>
            </p:cNvSpPr>
            <p:nvPr/>
          </p:nvSpPr>
          <p:spPr bwMode="auto">
            <a:xfrm>
              <a:off x="3333" y="1829"/>
              <a:ext cx="0" cy="4"/>
            </a:xfrm>
            <a:prstGeom prst="line">
              <a:avLst/>
            </a:prstGeom>
            <a:noFill/>
            <a:ln w="12700">
              <a:solidFill>
                <a:schemeClr val="tx1"/>
              </a:solidFill>
              <a:round/>
              <a:headEnd/>
              <a:tailEnd/>
            </a:ln>
            <a:effectLst/>
          </p:spPr>
          <p:txBody>
            <a:bodyPr wrap="none" anchor="ctr"/>
            <a:lstStyle/>
            <a:p>
              <a:endParaRPr lang="en-US"/>
            </a:p>
          </p:txBody>
        </p:sp>
        <p:sp>
          <p:nvSpPr>
            <p:cNvPr id="1044198" name="Line 742"/>
            <p:cNvSpPr>
              <a:spLocks noChangeShapeType="1"/>
            </p:cNvSpPr>
            <p:nvPr/>
          </p:nvSpPr>
          <p:spPr bwMode="auto">
            <a:xfrm flipH="1" flipV="1">
              <a:off x="3327" y="1819"/>
              <a:ext cx="9" cy="9"/>
            </a:xfrm>
            <a:prstGeom prst="line">
              <a:avLst/>
            </a:prstGeom>
            <a:noFill/>
            <a:ln w="12700">
              <a:solidFill>
                <a:schemeClr val="tx1"/>
              </a:solidFill>
              <a:round/>
              <a:headEnd/>
              <a:tailEnd/>
            </a:ln>
            <a:effectLst/>
          </p:spPr>
          <p:txBody>
            <a:bodyPr wrap="none" anchor="ctr"/>
            <a:lstStyle/>
            <a:p>
              <a:endParaRPr lang="en-US"/>
            </a:p>
          </p:txBody>
        </p:sp>
        <p:sp>
          <p:nvSpPr>
            <p:cNvPr id="1044199" name="Line 743"/>
            <p:cNvSpPr>
              <a:spLocks noChangeShapeType="1"/>
            </p:cNvSpPr>
            <p:nvPr/>
          </p:nvSpPr>
          <p:spPr bwMode="auto">
            <a:xfrm flipV="1">
              <a:off x="3319" y="1817"/>
              <a:ext cx="0" cy="28"/>
            </a:xfrm>
            <a:prstGeom prst="line">
              <a:avLst/>
            </a:prstGeom>
            <a:noFill/>
            <a:ln w="12700">
              <a:solidFill>
                <a:schemeClr val="tx1"/>
              </a:solidFill>
              <a:round/>
              <a:headEnd/>
              <a:tailEnd/>
            </a:ln>
            <a:effectLst/>
          </p:spPr>
          <p:txBody>
            <a:bodyPr wrap="none" anchor="ctr"/>
            <a:lstStyle/>
            <a:p>
              <a:endParaRPr lang="en-US"/>
            </a:p>
          </p:txBody>
        </p:sp>
        <p:sp>
          <p:nvSpPr>
            <p:cNvPr id="1044200" name="Line 744"/>
            <p:cNvSpPr>
              <a:spLocks noChangeShapeType="1"/>
            </p:cNvSpPr>
            <p:nvPr/>
          </p:nvSpPr>
          <p:spPr bwMode="auto">
            <a:xfrm flipV="1">
              <a:off x="3334" y="1822"/>
              <a:ext cx="0" cy="18"/>
            </a:xfrm>
            <a:prstGeom prst="line">
              <a:avLst/>
            </a:prstGeom>
            <a:noFill/>
            <a:ln w="12700">
              <a:solidFill>
                <a:schemeClr val="tx1"/>
              </a:solidFill>
              <a:round/>
              <a:headEnd/>
              <a:tailEnd/>
            </a:ln>
            <a:effectLst/>
          </p:spPr>
          <p:txBody>
            <a:bodyPr wrap="none" anchor="ctr"/>
            <a:lstStyle/>
            <a:p>
              <a:endParaRPr lang="en-US"/>
            </a:p>
          </p:txBody>
        </p:sp>
        <p:sp>
          <p:nvSpPr>
            <p:cNvPr id="1044201" name="Line 745"/>
            <p:cNvSpPr>
              <a:spLocks noChangeShapeType="1"/>
            </p:cNvSpPr>
            <p:nvPr/>
          </p:nvSpPr>
          <p:spPr bwMode="auto">
            <a:xfrm flipV="1">
              <a:off x="3308" y="1818"/>
              <a:ext cx="0" cy="26"/>
            </a:xfrm>
            <a:prstGeom prst="line">
              <a:avLst/>
            </a:prstGeom>
            <a:noFill/>
            <a:ln w="12700">
              <a:solidFill>
                <a:schemeClr val="tx1"/>
              </a:solidFill>
              <a:round/>
              <a:headEnd/>
              <a:tailEnd/>
            </a:ln>
            <a:effectLst/>
          </p:spPr>
          <p:txBody>
            <a:bodyPr wrap="none" anchor="ctr"/>
            <a:lstStyle/>
            <a:p>
              <a:endParaRPr lang="en-US"/>
            </a:p>
          </p:txBody>
        </p:sp>
        <p:sp>
          <p:nvSpPr>
            <p:cNvPr id="1044202" name="Line 746"/>
            <p:cNvSpPr>
              <a:spLocks noChangeShapeType="1"/>
            </p:cNvSpPr>
            <p:nvPr/>
          </p:nvSpPr>
          <p:spPr bwMode="auto">
            <a:xfrm>
              <a:off x="3309" y="1821"/>
              <a:ext cx="7" cy="0"/>
            </a:xfrm>
            <a:prstGeom prst="line">
              <a:avLst/>
            </a:prstGeom>
            <a:noFill/>
            <a:ln w="12700">
              <a:solidFill>
                <a:schemeClr val="tx1"/>
              </a:solidFill>
              <a:round/>
              <a:headEnd/>
              <a:tailEnd/>
            </a:ln>
            <a:effectLst/>
          </p:spPr>
          <p:txBody>
            <a:bodyPr wrap="none" anchor="ctr"/>
            <a:lstStyle/>
            <a:p>
              <a:endParaRPr lang="en-US"/>
            </a:p>
          </p:txBody>
        </p:sp>
        <p:sp>
          <p:nvSpPr>
            <p:cNvPr id="1044203" name="Line 747"/>
            <p:cNvSpPr>
              <a:spLocks noChangeShapeType="1"/>
            </p:cNvSpPr>
            <p:nvPr/>
          </p:nvSpPr>
          <p:spPr bwMode="auto">
            <a:xfrm flipV="1">
              <a:off x="3306" y="1815"/>
              <a:ext cx="1" cy="9"/>
            </a:xfrm>
            <a:prstGeom prst="line">
              <a:avLst/>
            </a:prstGeom>
            <a:noFill/>
            <a:ln w="12700">
              <a:solidFill>
                <a:schemeClr val="tx1"/>
              </a:solidFill>
              <a:round/>
              <a:headEnd/>
              <a:tailEnd/>
            </a:ln>
            <a:effectLst/>
          </p:spPr>
          <p:txBody>
            <a:bodyPr wrap="none" anchor="ctr"/>
            <a:lstStyle/>
            <a:p>
              <a:endParaRPr lang="en-US"/>
            </a:p>
          </p:txBody>
        </p:sp>
        <p:sp>
          <p:nvSpPr>
            <p:cNvPr id="1044204" name="Line 748"/>
            <p:cNvSpPr>
              <a:spLocks noChangeShapeType="1"/>
            </p:cNvSpPr>
            <p:nvPr/>
          </p:nvSpPr>
          <p:spPr bwMode="auto">
            <a:xfrm>
              <a:off x="3309" y="1826"/>
              <a:ext cx="7" cy="0"/>
            </a:xfrm>
            <a:prstGeom prst="line">
              <a:avLst/>
            </a:prstGeom>
            <a:noFill/>
            <a:ln w="12700">
              <a:solidFill>
                <a:schemeClr val="tx1"/>
              </a:solidFill>
              <a:round/>
              <a:headEnd/>
              <a:tailEnd/>
            </a:ln>
            <a:effectLst/>
          </p:spPr>
          <p:txBody>
            <a:bodyPr wrap="none" anchor="ctr"/>
            <a:lstStyle/>
            <a:p>
              <a:endParaRPr lang="en-US"/>
            </a:p>
          </p:txBody>
        </p:sp>
        <p:sp>
          <p:nvSpPr>
            <p:cNvPr id="1044205" name="Line 749"/>
            <p:cNvSpPr>
              <a:spLocks noChangeShapeType="1"/>
            </p:cNvSpPr>
            <p:nvPr/>
          </p:nvSpPr>
          <p:spPr bwMode="auto">
            <a:xfrm>
              <a:off x="3309" y="1836"/>
              <a:ext cx="7" cy="0"/>
            </a:xfrm>
            <a:prstGeom prst="line">
              <a:avLst/>
            </a:prstGeom>
            <a:noFill/>
            <a:ln w="12700">
              <a:solidFill>
                <a:schemeClr val="tx1"/>
              </a:solidFill>
              <a:round/>
              <a:headEnd/>
              <a:tailEnd/>
            </a:ln>
            <a:effectLst/>
          </p:spPr>
          <p:txBody>
            <a:bodyPr wrap="none" anchor="ctr"/>
            <a:lstStyle/>
            <a:p>
              <a:endParaRPr lang="en-US"/>
            </a:p>
          </p:txBody>
        </p:sp>
        <p:sp>
          <p:nvSpPr>
            <p:cNvPr id="1044206" name="Line 750"/>
            <p:cNvSpPr>
              <a:spLocks noChangeShapeType="1"/>
            </p:cNvSpPr>
            <p:nvPr/>
          </p:nvSpPr>
          <p:spPr bwMode="auto">
            <a:xfrm>
              <a:off x="3308" y="1840"/>
              <a:ext cx="1" cy="1"/>
            </a:xfrm>
            <a:prstGeom prst="line">
              <a:avLst/>
            </a:prstGeom>
            <a:noFill/>
            <a:ln w="12700">
              <a:solidFill>
                <a:schemeClr val="tx1"/>
              </a:solidFill>
              <a:round/>
              <a:headEnd/>
              <a:tailEnd/>
            </a:ln>
            <a:effectLst/>
          </p:spPr>
          <p:txBody>
            <a:bodyPr wrap="none" anchor="ctr"/>
            <a:lstStyle/>
            <a:p>
              <a:endParaRPr lang="en-US"/>
            </a:p>
          </p:txBody>
        </p:sp>
        <p:sp>
          <p:nvSpPr>
            <p:cNvPr id="1044207" name="Line 751"/>
            <p:cNvSpPr>
              <a:spLocks noChangeShapeType="1"/>
            </p:cNvSpPr>
            <p:nvPr/>
          </p:nvSpPr>
          <p:spPr bwMode="auto">
            <a:xfrm>
              <a:off x="3309" y="1841"/>
              <a:ext cx="7" cy="0"/>
            </a:xfrm>
            <a:prstGeom prst="line">
              <a:avLst/>
            </a:prstGeom>
            <a:noFill/>
            <a:ln w="12700">
              <a:solidFill>
                <a:schemeClr val="tx1"/>
              </a:solidFill>
              <a:round/>
              <a:headEnd/>
              <a:tailEnd/>
            </a:ln>
            <a:effectLst/>
          </p:spPr>
          <p:txBody>
            <a:bodyPr wrap="none" anchor="ctr"/>
            <a:lstStyle/>
            <a:p>
              <a:endParaRPr lang="en-US"/>
            </a:p>
          </p:txBody>
        </p:sp>
        <p:sp>
          <p:nvSpPr>
            <p:cNvPr id="1044208" name="Line 752"/>
            <p:cNvSpPr>
              <a:spLocks noChangeShapeType="1"/>
            </p:cNvSpPr>
            <p:nvPr/>
          </p:nvSpPr>
          <p:spPr bwMode="auto">
            <a:xfrm flipH="1">
              <a:off x="3315" y="1841"/>
              <a:ext cx="16" cy="0"/>
            </a:xfrm>
            <a:prstGeom prst="line">
              <a:avLst/>
            </a:prstGeom>
            <a:noFill/>
            <a:ln w="12700">
              <a:solidFill>
                <a:schemeClr val="tx1"/>
              </a:solidFill>
              <a:round/>
              <a:headEnd/>
              <a:tailEnd/>
            </a:ln>
            <a:effectLst/>
          </p:spPr>
          <p:txBody>
            <a:bodyPr wrap="none" anchor="ctr"/>
            <a:lstStyle/>
            <a:p>
              <a:endParaRPr lang="en-US"/>
            </a:p>
          </p:txBody>
        </p:sp>
        <p:sp>
          <p:nvSpPr>
            <p:cNvPr id="1044209" name="Line 753"/>
            <p:cNvSpPr>
              <a:spLocks noChangeShapeType="1"/>
            </p:cNvSpPr>
            <p:nvPr/>
          </p:nvSpPr>
          <p:spPr bwMode="auto">
            <a:xfrm>
              <a:off x="3327" y="1840"/>
              <a:ext cx="0" cy="1"/>
            </a:xfrm>
            <a:prstGeom prst="line">
              <a:avLst/>
            </a:prstGeom>
            <a:noFill/>
            <a:ln w="12700">
              <a:solidFill>
                <a:schemeClr val="tx1"/>
              </a:solidFill>
              <a:round/>
              <a:headEnd/>
              <a:tailEnd/>
            </a:ln>
            <a:effectLst/>
          </p:spPr>
          <p:txBody>
            <a:bodyPr wrap="none" anchor="ctr"/>
            <a:lstStyle/>
            <a:p>
              <a:endParaRPr lang="en-US"/>
            </a:p>
          </p:txBody>
        </p:sp>
        <p:sp>
          <p:nvSpPr>
            <p:cNvPr id="1044210" name="Line 754"/>
            <p:cNvSpPr>
              <a:spLocks noChangeShapeType="1"/>
            </p:cNvSpPr>
            <p:nvPr/>
          </p:nvSpPr>
          <p:spPr bwMode="auto">
            <a:xfrm flipH="1">
              <a:off x="3315" y="1836"/>
              <a:ext cx="16" cy="0"/>
            </a:xfrm>
            <a:prstGeom prst="line">
              <a:avLst/>
            </a:prstGeom>
            <a:noFill/>
            <a:ln w="12700">
              <a:solidFill>
                <a:schemeClr val="tx1"/>
              </a:solidFill>
              <a:round/>
              <a:headEnd/>
              <a:tailEnd/>
            </a:ln>
            <a:effectLst/>
          </p:spPr>
          <p:txBody>
            <a:bodyPr wrap="none" anchor="ctr"/>
            <a:lstStyle/>
            <a:p>
              <a:endParaRPr lang="en-US"/>
            </a:p>
          </p:txBody>
        </p:sp>
        <p:sp>
          <p:nvSpPr>
            <p:cNvPr id="1044211" name="Line 755"/>
            <p:cNvSpPr>
              <a:spLocks noChangeShapeType="1"/>
            </p:cNvSpPr>
            <p:nvPr/>
          </p:nvSpPr>
          <p:spPr bwMode="auto">
            <a:xfrm flipH="1">
              <a:off x="3315" y="1826"/>
              <a:ext cx="16" cy="0"/>
            </a:xfrm>
            <a:prstGeom prst="line">
              <a:avLst/>
            </a:prstGeom>
            <a:noFill/>
            <a:ln w="12700">
              <a:solidFill>
                <a:schemeClr val="tx1"/>
              </a:solidFill>
              <a:round/>
              <a:headEnd/>
              <a:tailEnd/>
            </a:ln>
            <a:effectLst/>
          </p:spPr>
          <p:txBody>
            <a:bodyPr wrap="none" anchor="ctr"/>
            <a:lstStyle/>
            <a:p>
              <a:endParaRPr lang="en-US"/>
            </a:p>
          </p:txBody>
        </p:sp>
        <p:sp>
          <p:nvSpPr>
            <p:cNvPr id="1044212" name="Line 756"/>
            <p:cNvSpPr>
              <a:spLocks noChangeShapeType="1"/>
            </p:cNvSpPr>
            <p:nvPr/>
          </p:nvSpPr>
          <p:spPr bwMode="auto">
            <a:xfrm flipV="1">
              <a:off x="3327" y="1815"/>
              <a:ext cx="0" cy="9"/>
            </a:xfrm>
            <a:prstGeom prst="line">
              <a:avLst/>
            </a:prstGeom>
            <a:noFill/>
            <a:ln w="12700">
              <a:solidFill>
                <a:schemeClr val="tx1"/>
              </a:solidFill>
              <a:round/>
              <a:headEnd/>
              <a:tailEnd/>
            </a:ln>
            <a:effectLst/>
          </p:spPr>
          <p:txBody>
            <a:bodyPr wrap="none" anchor="ctr"/>
            <a:lstStyle/>
            <a:p>
              <a:endParaRPr lang="en-US"/>
            </a:p>
          </p:txBody>
        </p:sp>
        <p:sp>
          <p:nvSpPr>
            <p:cNvPr id="1044213" name="Line 757"/>
            <p:cNvSpPr>
              <a:spLocks noChangeShapeType="1"/>
            </p:cNvSpPr>
            <p:nvPr/>
          </p:nvSpPr>
          <p:spPr bwMode="auto">
            <a:xfrm flipH="1">
              <a:off x="3323" y="1837"/>
              <a:ext cx="14" cy="0"/>
            </a:xfrm>
            <a:prstGeom prst="line">
              <a:avLst/>
            </a:prstGeom>
            <a:noFill/>
            <a:ln w="12700">
              <a:solidFill>
                <a:schemeClr val="tx1"/>
              </a:solidFill>
              <a:round/>
              <a:headEnd/>
              <a:tailEnd/>
            </a:ln>
            <a:effectLst/>
          </p:spPr>
          <p:txBody>
            <a:bodyPr wrap="none" anchor="ctr"/>
            <a:lstStyle/>
            <a:p>
              <a:endParaRPr lang="en-US"/>
            </a:p>
          </p:txBody>
        </p:sp>
        <p:sp>
          <p:nvSpPr>
            <p:cNvPr id="1044214" name="Line 758"/>
            <p:cNvSpPr>
              <a:spLocks noChangeShapeType="1"/>
            </p:cNvSpPr>
            <p:nvPr/>
          </p:nvSpPr>
          <p:spPr bwMode="auto">
            <a:xfrm flipH="1">
              <a:off x="3323" y="1825"/>
              <a:ext cx="14" cy="0"/>
            </a:xfrm>
            <a:prstGeom prst="line">
              <a:avLst/>
            </a:prstGeom>
            <a:noFill/>
            <a:ln w="12700">
              <a:solidFill>
                <a:schemeClr val="tx1"/>
              </a:solidFill>
              <a:round/>
              <a:headEnd/>
              <a:tailEnd/>
            </a:ln>
            <a:effectLst/>
          </p:spPr>
          <p:txBody>
            <a:bodyPr wrap="none" anchor="ctr"/>
            <a:lstStyle/>
            <a:p>
              <a:endParaRPr lang="en-US"/>
            </a:p>
          </p:txBody>
        </p:sp>
        <p:sp>
          <p:nvSpPr>
            <p:cNvPr id="1044215" name="Line 759"/>
            <p:cNvSpPr>
              <a:spLocks noChangeShapeType="1"/>
            </p:cNvSpPr>
            <p:nvPr/>
          </p:nvSpPr>
          <p:spPr bwMode="auto">
            <a:xfrm flipH="1">
              <a:off x="3315" y="1821"/>
              <a:ext cx="16" cy="0"/>
            </a:xfrm>
            <a:prstGeom prst="line">
              <a:avLst/>
            </a:prstGeom>
            <a:noFill/>
            <a:ln w="12700">
              <a:solidFill>
                <a:schemeClr val="tx1"/>
              </a:solidFill>
              <a:round/>
              <a:headEnd/>
              <a:tailEnd/>
            </a:ln>
            <a:effectLst/>
          </p:spPr>
          <p:txBody>
            <a:bodyPr wrap="none" anchor="ctr"/>
            <a:lstStyle/>
            <a:p>
              <a:endParaRPr lang="en-US"/>
            </a:p>
          </p:txBody>
        </p:sp>
        <p:sp>
          <p:nvSpPr>
            <p:cNvPr id="1044216" name="Line 760"/>
            <p:cNvSpPr>
              <a:spLocks noChangeShapeType="1"/>
            </p:cNvSpPr>
            <p:nvPr/>
          </p:nvSpPr>
          <p:spPr bwMode="auto">
            <a:xfrm flipV="1">
              <a:off x="3327" y="1818"/>
              <a:ext cx="0" cy="26"/>
            </a:xfrm>
            <a:prstGeom prst="line">
              <a:avLst/>
            </a:prstGeom>
            <a:noFill/>
            <a:ln w="12700">
              <a:solidFill>
                <a:schemeClr val="tx1"/>
              </a:solidFill>
              <a:round/>
              <a:headEnd/>
              <a:tailEnd/>
            </a:ln>
            <a:effectLst/>
          </p:spPr>
          <p:txBody>
            <a:bodyPr wrap="none" anchor="ctr"/>
            <a:lstStyle/>
            <a:p>
              <a:endParaRPr lang="en-US"/>
            </a:p>
          </p:txBody>
        </p:sp>
        <p:sp>
          <p:nvSpPr>
            <p:cNvPr id="1044217" name="Line 761"/>
            <p:cNvSpPr>
              <a:spLocks noChangeShapeType="1"/>
            </p:cNvSpPr>
            <p:nvPr/>
          </p:nvSpPr>
          <p:spPr bwMode="auto">
            <a:xfrm flipV="1">
              <a:off x="3316" y="1817"/>
              <a:ext cx="0" cy="28"/>
            </a:xfrm>
            <a:prstGeom prst="line">
              <a:avLst/>
            </a:prstGeom>
            <a:noFill/>
            <a:ln w="12700">
              <a:solidFill>
                <a:schemeClr val="tx1"/>
              </a:solidFill>
              <a:round/>
              <a:headEnd/>
              <a:tailEnd/>
            </a:ln>
            <a:effectLst/>
          </p:spPr>
          <p:txBody>
            <a:bodyPr wrap="none" anchor="ctr"/>
            <a:lstStyle/>
            <a:p>
              <a:endParaRPr lang="en-US"/>
            </a:p>
          </p:txBody>
        </p:sp>
        <p:sp>
          <p:nvSpPr>
            <p:cNvPr id="1044218" name="Line 762"/>
            <p:cNvSpPr>
              <a:spLocks noChangeShapeType="1"/>
            </p:cNvSpPr>
            <p:nvPr/>
          </p:nvSpPr>
          <p:spPr bwMode="auto">
            <a:xfrm>
              <a:off x="2737" y="1855"/>
              <a:ext cx="578" cy="0"/>
            </a:xfrm>
            <a:prstGeom prst="line">
              <a:avLst/>
            </a:prstGeom>
            <a:noFill/>
            <a:ln w="12700">
              <a:solidFill>
                <a:srgbClr val="000000"/>
              </a:solidFill>
              <a:round/>
              <a:headEnd/>
              <a:tailEnd/>
            </a:ln>
            <a:effectLst/>
          </p:spPr>
          <p:txBody>
            <a:bodyPr wrap="none" anchor="ctr"/>
            <a:lstStyle/>
            <a:p>
              <a:endParaRPr lang="en-US"/>
            </a:p>
          </p:txBody>
        </p:sp>
        <p:sp>
          <p:nvSpPr>
            <p:cNvPr id="1044219" name="Line 763"/>
            <p:cNvSpPr>
              <a:spLocks noChangeShapeType="1"/>
            </p:cNvSpPr>
            <p:nvPr/>
          </p:nvSpPr>
          <p:spPr bwMode="auto">
            <a:xfrm flipV="1">
              <a:off x="2733" y="1557"/>
              <a:ext cx="0" cy="302"/>
            </a:xfrm>
            <a:prstGeom prst="line">
              <a:avLst/>
            </a:prstGeom>
            <a:noFill/>
            <a:ln w="12700">
              <a:solidFill>
                <a:srgbClr val="000000"/>
              </a:solidFill>
              <a:round/>
              <a:headEnd/>
              <a:tailEnd/>
            </a:ln>
            <a:effectLst/>
          </p:spPr>
          <p:txBody>
            <a:bodyPr wrap="none" anchor="ctr"/>
            <a:lstStyle/>
            <a:p>
              <a:endParaRPr lang="en-US"/>
            </a:p>
          </p:txBody>
        </p:sp>
        <p:sp>
          <p:nvSpPr>
            <p:cNvPr id="1044220" name="Line 764"/>
            <p:cNvSpPr>
              <a:spLocks noChangeShapeType="1"/>
            </p:cNvSpPr>
            <p:nvPr/>
          </p:nvSpPr>
          <p:spPr bwMode="auto">
            <a:xfrm>
              <a:off x="2736" y="1565"/>
              <a:ext cx="0" cy="286"/>
            </a:xfrm>
            <a:prstGeom prst="line">
              <a:avLst/>
            </a:prstGeom>
            <a:noFill/>
            <a:ln w="12700">
              <a:solidFill>
                <a:srgbClr val="000000"/>
              </a:solidFill>
              <a:round/>
              <a:headEnd/>
              <a:tailEnd/>
            </a:ln>
            <a:effectLst/>
          </p:spPr>
          <p:txBody>
            <a:bodyPr wrap="none" anchor="ctr"/>
            <a:lstStyle/>
            <a:p>
              <a:endParaRPr lang="en-US"/>
            </a:p>
          </p:txBody>
        </p:sp>
        <p:sp>
          <p:nvSpPr>
            <p:cNvPr id="1044221" name="Line 765"/>
            <p:cNvSpPr>
              <a:spLocks noChangeShapeType="1"/>
            </p:cNvSpPr>
            <p:nvPr/>
          </p:nvSpPr>
          <p:spPr bwMode="auto">
            <a:xfrm flipV="1">
              <a:off x="3319" y="1557"/>
              <a:ext cx="0" cy="302"/>
            </a:xfrm>
            <a:prstGeom prst="line">
              <a:avLst/>
            </a:prstGeom>
            <a:noFill/>
            <a:ln w="12700">
              <a:solidFill>
                <a:srgbClr val="000000"/>
              </a:solidFill>
              <a:round/>
              <a:headEnd/>
              <a:tailEnd/>
            </a:ln>
            <a:effectLst/>
          </p:spPr>
          <p:txBody>
            <a:bodyPr wrap="none" anchor="ctr"/>
            <a:lstStyle/>
            <a:p>
              <a:endParaRPr lang="en-US"/>
            </a:p>
          </p:txBody>
        </p:sp>
        <p:sp>
          <p:nvSpPr>
            <p:cNvPr id="1044222" name="Line 766"/>
            <p:cNvSpPr>
              <a:spLocks noChangeShapeType="1"/>
            </p:cNvSpPr>
            <p:nvPr/>
          </p:nvSpPr>
          <p:spPr bwMode="auto">
            <a:xfrm>
              <a:off x="3316" y="1565"/>
              <a:ext cx="0" cy="286"/>
            </a:xfrm>
            <a:prstGeom prst="line">
              <a:avLst/>
            </a:prstGeom>
            <a:noFill/>
            <a:ln w="12700">
              <a:solidFill>
                <a:srgbClr val="000000"/>
              </a:solidFill>
              <a:round/>
              <a:headEnd/>
              <a:tailEnd/>
            </a:ln>
            <a:effectLst/>
          </p:spPr>
          <p:txBody>
            <a:bodyPr wrap="none" anchor="ctr"/>
            <a:lstStyle/>
            <a:p>
              <a:endParaRPr lang="en-US"/>
            </a:p>
          </p:txBody>
        </p:sp>
        <p:sp>
          <p:nvSpPr>
            <p:cNvPr id="1044223" name="Line 767"/>
            <p:cNvSpPr>
              <a:spLocks noChangeShapeType="1"/>
            </p:cNvSpPr>
            <p:nvPr/>
          </p:nvSpPr>
          <p:spPr bwMode="auto">
            <a:xfrm>
              <a:off x="2740" y="1640"/>
              <a:ext cx="572" cy="0"/>
            </a:xfrm>
            <a:prstGeom prst="line">
              <a:avLst/>
            </a:prstGeom>
            <a:noFill/>
            <a:ln w="12700">
              <a:solidFill>
                <a:srgbClr val="000000"/>
              </a:solidFill>
              <a:round/>
              <a:headEnd/>
              <a:tailEnd/>
            </a:ln>
            <a:effectLst/>
          </p:spPr>
          <p:txBody>
            <a:bodyPr wrap="none" anchor="ctr"/>
            <a:lstStyle/>
            <a:p>
              <a:endParaRPr lang="en-US"/>
            </a:p>
          </p:txBody>
        </p:sp>
        <p:sp>
          <p:nvSpPr>
            <p:cNvPr id="1044224" name="Line 768"/>
            <p:cNvSpPr>
              <a:spLocks noChangeShapeType="1"/>
            </p:cNvSpPr>
            <p:nvPr/>
          </p:nvSpPr>
          <p:spPr bwMode="auto">
            <a:xfrm>
              <a:off x="2740" y="1637"/>
              <a:ext cx="572" cy="0"/>
            </a:xfrm>
            <a:prstGeom prst="line">
              <a:avLst/>
            </a:prstGeom>
            <a:noFill/>
            <a:ln w="12700">
              <a:solidFill>
                <a:srgbClr val="000000"/>
              </a:solidFill>
              <a:round/>
              <a:headEnd/>
              <a:tailEnd/>
            </a:ln>
            <a:effectLst/>
          </p:spPr>
          <p:txBody>
            <a:bodyPr wrap="none" anchor="ctr"/>
            <a:lstStyle/>
            <a:p>
              <a:endParaRPr lang="en-US"/>
            </a:p>
          </p:txBody>
        </p:sp>
        <p:sp>
          <p:nvSpPr>
            <p:cNvPr id="1044225" name="Line 769"/>
            <p:cNvSpPr>
              <a:spLocks noChangeShapeType="1"/>
            </p:cNvSpPr>
            <p:nvPr/>
          </p:nvSpPr>
          <p:spPr bwMode="auto">
            <a:xfrm>
              <a:off x="2740" y="1664"/>
              <a:ext cx="572" cy="0"/>
            </a:xfrm>
            <a:prstGeom prst="line">
              <a:avLst/>
            </a:prstGeom>
            <a:noFill/>
            <a:ln w="12700">
              <a:solidFill>
                <a:schemeClr val="tx1"/>
              </a:solidFill>
              <a:round/>
              <a:headEnd/>
              <a:tailEnd/>
            </a:ln>
            <a:effectLst/>
          </p:spPr>
          <p:txBody>
            <a:bodyPr wrap="none" anchor="ctr"/>
            <a:lstStyle/>
            <a:p>
              <a:endParaRPr lang="en-US"/>
            </a:p>
          </p:txBody>
        </p:sp>
        <p:sp>
          <p:nvSpPr>
            <p:cNvPr id="1044226" name="Line 770"/>
            <p:cNvSpPr>
              <a:spLocks noChangeShapeType="1"/>
            </p:cNvSpPr>
            <p:nvPr/>
          </p:nvSpPr>
          <p:spPr bwMode="auto">
            <a:xfrm>
              <a:off x="2740" y="1819"/>
              <a:ext cx="572" cy="0"/>
            </a:xfrm>
            <a:prstGeom prst="line">
              <a:avLst/>
            </a:prstGeom>
            <a:noFill/>
            <a:ln w="12700">
              <a:solidFill>
                <a:schemeClr val="tx1"/>
              </a:solidFill>
              <a:round/>
              <a:headEnd/>
              <a:tailEnd/>
            </a:ln>
            <a:effectLst/>
          </p:spPr>
          <p:txBody>
            <a:bodyPr wrap="none" anchor="ctr"/>
            <a:lstStyle/>
            <a:p>
              <a:endParaRPr lang="en-US"/>
            </a:p>
          </p:txBody>
        </p:sp>
        <p:sp>
          <p:nvSpPr>
            <p:cNvPr id="1044227" name="Line 771"/>
            <p:cNvSpPr>
              <a:spLocks noChangeShapeType="1"/>
            </p:cNvSpPr>
            <p:nvPr/>
          </p:nvSpPr>
          <p:spPr bwMode="auto">
            <a:xfrm>
              <a:off x="2748" y="1825"/>
              <a:ext cx="556" cy="0"/>
            </a:xfrm>
            <a:prstGeom prst="line">
              <a:avLst/>
            </a:prstGeom>
            <a:noFill/>
            <a:ln w="12700">
              <a:solidFill>
                <a:srgbClr val="000000"/>
              </a:solidFill>
              <a:round/>
              <a:headEnd/>
              <a:tailEnd/>
            </a:ln>
            <a:effectLst/>
          </p:spPr>
          <p:txBody>
            <a:bodyPr wrap="none" anchor="ctr"/>
            <a:lstStyle/>
            <a:p>
              <a:endParaRPr lang="en-US"/>
            </a:p>
          </p:txBody>
        </p:sp>
        <p:sp>
          <p:nvSpPr>
            <p:cNvPr id="1044228" name="Line 772"/>
            <p:cNvSpPr>
              <a:spLocks noChangeShapeType="1"/>
            </p:cNvSpPr>
            <p:nvPr/>
          </p:nvSpPr>
          <p:spPr bwMode="auto">
            <a:xfrm>
              <a:off x="2748" y="1837"/>
              <a:ext cx="556" cy="0"/>
            </a:xfrm>
            <a:prstGeom prst="line">
              <a:avLst/>
            </a:prstGeom>
            <a:noFill/>
            <a:ln w="12700">
              <a:solidFill>
                <a:srgbClr val="000000"/>
              </a:solidFill>
              <a:round/>
              <a:headEnd/>
              <a:tailEnd/>
            </a:ln>
            <a:effectLst/>
          </p:spPr>
          <p:txBody>
            <a:bodyPr wrap="none" anchor="ctr"/>
            <a:lstStyle/>
            <a:p>
              <a:endParaRPr lang="en-US"/>
            </a:p>
          </p:txBody>
        </p:sp>
        <p:sp>
          <p:nvSpPr>
            <p:cNvPr id="1044229" name="Line 773"/>
            <p:cNvSpPr>
              <a:spLocks noChangeShapeType="1"/>
            </p:cNvSpPr>
            <p:nvPr/>
          </p:nvSpPr>
          <p:spPr bwMode="auto">
            <a:xfrm flipV="1">
              <a:off x="2997" y="1763"/>
              <a:ext cx="17" cy="34"/>
            </a:xfrm>
            <a:prstGeom prst="line">
              <a:avLst/>
            </a:prstGeom>
            <a:noFill/>
            <a:ln w="12700">
              <a:solidFill>
                <a:srgbClr val="00FF00"/>
              </a:solidFill>
              <a:round/>
              <a:headEnd/>
              <a:tailEnd/>
            </a:ln>
            <a:effectLst/>
          </p:spPr>
          <p:txBody>
            <a:bodyPr wrap="none" anchor="ctr"/>
            <a:lstStyle/>
            <a:p>
              <a:endParaRPr lang="en-US"/>
            </a:p>
          </p:txBody>
        </p:sp>
        <p:sp>
          <p:nvSpPr>
            <p:cNvPr id="1044230" name="Line 774"/>
            <p:cNvSpPr>
              <a:spLocks noChangeShapeType="1"/>
            </p:cNvSpPr>
            <p:nvPr/>
          </p:nvSpPr>
          <p:spPr bwMode="auto">
            <a:xfrm flipV="1">
              <a:off x="3049" y="1711"/>
              <a:ext cx="18" cy="33"/>
            </a:xfrm>
            <a:prstGeom prst="line">
              <a:avLst/>
            </a:prstGeom>
            <a:noFill/>
            <a:ln w="12700">
              <a:solidFill>
                <a:srgbClr val="00FF00"/>
              </a:solidFill>
              <a:round/>
              <a:headEnd/>
              <a:tailEnd/>
            </a:ln>
            <a:effectLst/>
          </p:spPr>
          <p:txBody>
            <a:bodyPr wrap="none" anchor="ctr"/>
            <a:lstStyle/>
            <a:p>
              <a:endParaRPr lang="en-US"/>
            </a:p>
          </p:txBody>
        </p:sp>
        <p:sp>
          <p:nvSpPr>
            <p:cNvPr id="1044231" name="Line 775"/>
            <p:cNvSpPr>
              <a:spLocks noChangeShapeType="1"/>
            </p:cNvSpPr>
            <p:nvPr/>
          </p:nvSpPr>
          <p:spPr bwMode="auto">
            <a:xfrm flipV="1">
              <a:off x="3100" y="1660"/>
              <a:ext cx="18" cy="33"/>
            </a:xfrm>
            <a:prstGeom prst="line">
              <a:avLst/>
            </a:prstGeom>
            <a:noFill/>
            <a:ln w="12700">
              <a:solidFill>
                <a:srgbClr val="00FF00"/>
              </a:solidFill>
              <a:round/>
              <a:headEnd/>
              <a:tailEnd/>
            </a:ln>
            <a:effectLst/>
          </p:spPr>
          <p:txBody>
            <a:bodyPr wrap="none" anchor="ctr"/>
            <a:lstStyle/>
            <a:p>
              <a:endParaRPr lang="en-US"/>
            </a:p>
          </p:txBody>
        </p:sp>
        <p:sp>
          <p:nvSpPr>
            <p:cNvPr id="1044232" name="Line 776"/>
            <p:cNvSpPr>
              <a:spLocks noChangeShapeType="1"/>
            </p:cNvSpPr>
            <p:nvPr/>
          </p:nvSpPr>
          <p:spPr bwMode="auto">
            <a:xfrm flipV="1">
              <a:off x="2948" y="1763"/>
              <a:ext cx="18" cy="34"/>
            </a:xfrm>
            <a:prstGeom prst="line">
              <a:avLst/>
            </a:prstGeom>
            <a:noFill/>
            <a:ln w="12700">
              <a:solidFill>
                <a:srgbClr val="00FF00"/>
              </a:solidFill>
              <a:round/>
              <a:headEnd/>
              <a:tailEnd/>
            </a:ln>
            <a:effectLst/>
          </p:spPr>
          <p:txBody>
            <a:bodyPr wrap="none" anchor="ctr"/>
            <a:lstStyle/>
            <a:p>
              <a:endParaRPr lang="en-US"/>
            </a:p>
          </p:txBody>
        </p:sp>
        <p:sp>
          <p:nvSpPr>
            <p:cNvPr id="1044233" name="Line 777"/>
            <p:cNvSpPr>
              <a:spLocks noChangeShapeType="1"/>
            </p:cNvSpPr>
            <p:nvPr/>
          </p:nvSpPr>
          <p:spPr bwMode="auto">
            <a:xfrm flipV="1">
              <a:off x="2997" y="1711"/>
              <a:ext cx="17" cy="33"/>
            </a:xfrm>
            <a:prstGeom prst="line">
              <a:avLst/>
            </a:prstGeom>
            <a:noFill/>
            <a:ln w="12700">
              <a:solidFill>
                <a:srgbClr val="00FF00"/>
              </a:solidFill>
              <a:round/>
              <a:headEnd/>
              <a:tailEnd/>
            </a:ln>
            <a:effectLst/>
          </p:spPr>
          <p:txBody>
            <a:bodyPr wrap="none" anchor="ctr"/>
            <a:lstStyle/>
            <a:p>
              <a:endParaRPr lang="en-US"/>
            </a:p>
          </p:txBody>
        </p:sp>
        <p:sp>
          <p:nvSpPr>
            <p:cNvPr id="1044234" name="Line 778"/>
            <p:cNvSpPr>
              <a:spLocks noChangeShapeType="1"/>
            </p:cNvSpPr>
            <p:nvPr/>
          </p:nvSpPr>
          <p:spPr bwMode="auto">
            <a:xfrm flipV="1">
              <a:off x="3049" y="1660"/>
              <a:ext cx="18" cy="33"/>
            </a:xfrm>
            <a:prstGeom prst="line">
              <a:avLst/>
            </a:prstGeom>
            <a:noFill/>
            <a:ln w="12700">
              <a:solidFill>
                <a:srgbClr val="00FF00"/>
              </a:solidFill>
              <a:round/>
              <a:headEnd/>
              <a:tailEnd/>
            </a:ln>
            <a:effectLst/>
          </p:spPr>
          <p:txBody>
            <a:bodyPr wrap="none" anchor="ctr"/>
            <a:lstStyle/>
            <a:p>
              <a:endParaRPr lang="en-US"/>
            </a:p>
          </p:txBody>
        </p:sp>
        <p:sp>
          <p:nvSpPr>
            <p:cNvPr id="1044235" name="Line 779"/>
            <p:cNvSpPr>
              <a:spLocks noChangeShapeType="1"/>
            </p:cNvSpPr>
            <p:nvPr/>
          </p:nvSpPr>
          <p:spPr bwMode="auto">
            <a:xfrm flipV="1">
              <a:off x="2897" y="1763"/>
              <a:ext cx="18" cy="34"/>
            </a:xfrm>
            <a:prstGeom prst="line">
              <a:avLst/>
            </a:prstGeom>
            <a:noFill/>
            <a:ln w="12700">
              <a:solidFill>
                <a:srgbClr val="00FF00"/>
              </a:solidFill>
              <a:round/>
              <a:headEnd/>
              <a:tailEnd/>
            </a:ln>
            <a:effectLst/>
          </p:spPr>
          <p:txBody>
            <a:bodyPr wrap="none" anchor="ctr"/>
            <a:lstStyle/>
            <a:p>
              <a:endParaRPr lang="en-US"/>
            </a:p>
          </p:txBody>
        </p:sp>
        <p:sp>
          <p:nvSpPr>
            <p:cNvPr id="1044236" name="Line 780"/>
            <p:cNvSpPr>
              <a:spLocks noChangeShapeType="1"/>
            </p:cNvSpPr>
            <p:nvPr/>
          </p:nvSpPr>
          <p:spPr bwMode="auto">
            <a:xfrm flipV="1">
              <a:off x="2948" y="1711"/>
              <a:ext cx="18" cy="33"/>
            </a:xfrm>
            <a:prstGeom prst="line">
              <a:avLst/>
            </a:prstGeom>
            <a:noFill/>
            <a:ln w="12700">
              <a:solidFill>
                <a:srgbClr val="00FF00"/>
              </a:solidFill>
              <a:round/>
              <a:headEnd/>
              <a:tailEnd/>
            </a:ln>
            <a:effectLst/>
          </p:spPr>
          <p:txBody>
            <a:bodyPr wrap="none" anchor="ctr"/>
            <a:lstStyle/>
            <a:p>
              <a:endParaRPr lang="en-US"/>
            </a:p>
          </p:txBody>
        </p:sp>
        <p:sp>
          <p:nvSpPr>
            <p:cNvPr id="1044237" name="Line 781"/>
            <p:cNvSpPr>
              <a:spLocks noChangeShapeType="1"/>
            </p:cNvSpPr>
            <p:nvPr/>
          </p:nvSpPr>
          <p:spPr bwMode="auto">
            <a:xfrm flipV="1">
              <a:off x="2997" y="1660"/>
              <a:ext cx="17" cy="33"/>
            </a:xfrm>
            <a:prstGeom prst="line">
              <a:avLst/>
            </a:prstGeom>
            <a:noFill/>
            <a:ln w="12700">
              <a:solidFill>
                <a:srgbClr val="00FF00"/>
              </a:solidFill>
              <a:round/>
              <a:headEnd/>
              <a:tailEnd/>
            </a:ln>
            <a:effectLst/>
          </p:spPr>
          <p:txBody>
            <a:bodyPr wrap="none" anchor="ctr"/>
            <a:lstStyle/>
            <a:p>
              <a:endParaRPr lang="en-US"/>
            </a:p>
          </p:txBody>
        </p:sp>
        <p:sp>
          <p:nvSpPr>
            <p:cNvPr id="1044238" name="Line 782"/>
            <p:cNvSpPr>
              <a:spLocks noChangeShapeType="1"/>
            </p:cNvSpPr>
            <p:nvPr/>
          </p:nvSpPr>
          <p:spPr bwMode="auto">
            <a:xfrm flipV="1">
              <a:off x="2846" y="1763"/>
              <a:ext cx="18" cy="34"/>
            </a:xfrm>
            <a:prstGeom prst="line">
              <a:avLst/>
            </a:prstGeom>
            <a:noFill/>
            <a:ln w="12700">
              <a:solidFill>
                <a:srgbClr val="00FF00"/>
              </a:solidFill>
              <a:round/>
              <a:headEnd/>
              <a:tailEnd/>
            </a:ln>
            <a:effectLst/>
          </p:spPr>
          <p:txBody>
            <a:bodyPr wrap="none" anchor="ctr"/>
            <a:lstStyle/>
            <a:p>
              <a:endParaRPr lang="en-US"/>
            </a:p>
          </p:txBody>
        </p:sp>
        <p:sp>
          <p:nvSpPr>
            <p:cNvPr id="1044239" name="Line 783"/>
            <p:cNvSpPr>
              <a:spLocks noChangeShapeType="1"/>
            </p:cNvSpPr>
            <p:nvPr/>
          </p:nvSpPr>
          <p:spPr bwMode="auto">
            <a:xfrm flipV="1">
              <a:off x="2897" y="1711"/>
              <a:ext cx="18" cy="33"/>
            </a:xfrm>
            <a:prstGeom prst="line">
              <a:avLst/>
            </a:prstGeom>
            <a:noFill/>
            <a:ln w="12700">
              <a:solidFill>
                <a:srgbClr val="00FF00"/>
              </a:solidFill>
              <a:round/>
              <a:headEnd/>
              <a:tailEnd/>
            </a:ln>
            <a:effectLst/>
          </p:spPr>
          <p:txBody>
            <a:bodyPr wrap="none" anchor="ctr"/>
            <a:lstStyle/>
            <a:p>
              <a:endParaRPr lang="en-US"/>
            </a:p>
          </p:txBody>
        </p:sp>
        <p:sp>
          <p:nvSpPr>
            <p:cNvPr id="1044240" name="Line 784"/>
            <p:cNvSpPr>
              <a:spLocks noChangeShapeType="1"/>
            </p:cNvSpPr>
            <p:nvPr/>
          </p:nvSpPr>
          <p:spPr bwMode="auto">
            <a:xfrm flipV="1">
              <a:off x="2948" y="1660"/>
              <a:ext cx="18" cy="33"/>
            </a:xfrm>
            <a:prstGeom prst="line">
              <a:avLst/>
            </a:prstGeom>
            <a:noFill/>
            <a:ln w="12700">
              <a:solidFill>
                <a:srgbClr val="00FF00"/>
              </a:solidFill>
              <a:round/>
              <a:headEnd/>
              <a:tailEnd/>
            </a:ln>
            <a:effectLst/>
          </p:spPr>
          <p:txBody>
            <a:bodyPr wrap="none" anchor="ctr"/>
            <a:lstStyle/>
            <a:p>
              <a:endParaRPr lang="en-US"/>
            </a:p>
          </p:txBody>
        </p:sp>
        <p:sp>
          <p:nvSpPr>
            <p:cNvPr id="1044241" name="Line 785"/>
            <p:cNvSpPr>
              <a:spLocks noChangeShapeType="1"/>
            </p:cNvSpPr>
            <p:nvPr/>
          </p:nvSpPr>
          <p:spPr bwMode="auto">
            <a:xfrm flipV="1">
              <a:off x="2794" y="1763"/>
              <a:ext cx="17" cy="34"/>
            </a:xfrm>
            <a:prstGeom prst="line">
              <a:avLst/>
            </a:prstGeom>
            <a:noFill/>
            <a:ln w="12700">
              <a:solidFill>
                <a:srgbClr val="00FF00"/>
              </a:solidFill>
              <a:round/>
              <a:headEnd/>
              <a:tailEnd/>
            </a:ln>
            <a:effectLst/>
          </p:spPr>
          <p:txBody>
            <a:bodyPr wrap="none" anchor="ctr"/>
            <a:lstStyle/>
            <a:p>
              <a:endParaRPr lang="en-US"/>
            </a:p>
          </p:txBody>
        </p:sp>
        <p:sp>
          <p:nvSpPr>
            <p:cNvPr id="1044242" name="Line 786"/>
            <p:cNvSpPr>
              <a:spLocks noChangeShapeType="1"/>
            </p:cNvSpPr>
            <p:nvPr/>
          </p:nvSpPr>
          <p:spPr bwMode="auto">
            <a:xfrm flipV="1">
              <a:off x="2846" y="1711"/>
              <a:ext cx="18" cy="33"/>
            </a:xfrm>
            <a:prstGeom prst="line">
              <a:avLst/>
            </a:prstGeom>
            <a:noFill/>
            <a:ln w="12700">
              <a:solidFill>
                <a:srgbClr val="00FF00"/>
              </a:solidFill>
              <a:round/>
              <a:headEnd/>
              <a:tailEnd/>
            </a:ln>
            <a:effectLst/>
          </p:spPr>
          <p:txBody>
            <a:bodyPr wrap="none" anchor="ctr"/>
            <a:lstStyle/>
            <a:p>
              <a:endParaRPr lang="en-US"/>
            </a:p>
          </p:txBody>
        </p:sp>
        <p:sp>
          <p:nvSpPr>
            <p:cNvPr id="1044243" name="Line 787"/>
            <p:cNvSpPr>
              <a:spLocks noChangeShapeType="1"/>
            </p:cNvSpPr>
            <p:nvPr/>
          </p:nvSpPr>
          <p:spPr bwMode="auto">
            <a:xfrm flipV="1">
              <a:off x="2897" y="1660"/>
              <a:ext cx="18" cy="33"/>
            </a:xfrm>
            <a:prstGeom prst="line">
              <a:avLst/>
            </a:prstGeom>
            <a:noFill/>
            <a:ln w="12700">
              <a:solidFill>
                <a:srgbClr val="00FF00"/>
              </a:solidFill>
              <a:round/>
              <a:headEnd/>
              <a:tailEnd/>
            </a:ln>
            <a:effectLst/>
          </p:spPr>
          <p:txBody>
            <a:bodyPr wrap="none" anchor="ctr"/>
            <a:lstStyle/>
            <a:p>
              <a:endParaRPr lang="en-US"/>
            </a:p>
          </p:txBody>
        </p:sp>
        <p:sp>
          <p:nvSpPr>
            <p:cNvPr id="1044244" name="Line 788"/>
            <p:cNvSpPr>
              <a:spLocks noChangeShapeType="1"/>
            </p:cNvSpPr>
            <p:nvPr/>
          </p:nvSpPr>
          <p:spPr bwMode="auto">
            <a:xfrm flipV="1">
              <a:off x="2745" y="1763"/>
              <a:ext cx="18" cy="34"/>
            </a:xfrm>
            <a:prstGeom prst="line">
              <a:avLst/>
            </a:prstGeom>
            <a:noFill/>
            <a:ln w="12700">
              <a:solidFill>
                <a:srgbClr val="00FF00"/>
              </a:solidFill>
              <a:round/>
              <a:headEnd/>
              <a:tailEnd/>
            </a:ln>
            <a:effectLst/>
          </p:spPr>
          <p:txBody>
            <a:bodyPr wrap="none" anchor="ctr"/>
            <a:lstStyle/>
            <a:p>
              <a:endParaRPr lang="en-US"/>
            </a:p>
          </p:txBody>
        </p:sp>
        <p:sp>
          <p:nvSpPr>
            <p:cNvPr id="1044245" name="Line 789"/>
            <p:cNvSpPr>
              <a:spLocks noChangeShapeType="1"/>
            </p:cNvSpPr>
            <p:nvPr/>
          </p:nvSpPr>
          <p:spPr bwMode="auto">
            <a:xfrm flipV="1">
              <a:off x="2794" y="1711"/>
              <a:ext cx="17" cy="33"/>
            </a:xfrm>
            <a:prstGeom prst="line">
              <a:avLst/>
            </a:prstGeom>
            <a:noFill/>
            <a:ln w="12700">
              <a:solidFill>
                <a:srgbClr val="00FF00"/>
              </a:solidFill>
              <a:round/>
              <a:headEnd/>
              <a:tailEnd/>
            </a:ln>
            <a:effectLst/>
          </p:spPr>
          <p:txBody>
            <a:bodyPr wrap="none" anchor="ctr"/>
            <a:lstStyle/>
            <a:p>
              <a:endParaRPr lang="en-US"/>
            </a:p>
          </p:txBody>
        </p:sp>
        <p:sp>
          <p:nvSpPr>
            <p:cNvPr id="1044246" name="Line 790"/>
            <p:cNvSpPr>
              <a:spLocks noChangeShapeType="1"/>
            </p:cNvSpPr>
            <p:nvPr/>
          </p:nvSpPr>
          <p:spPr bwMode="auto">
            <a:xfrm flipV="1">
              <a:off x="2846" y="1660"/>
              <a:ext cx="18" cy="33"/>
            </a:xfrm>
            <a:prstGeom prst="line">
              <a:avLst/>
            </a:prstGeom>
            <a:noFill/>
            <a:ln w="12700">
              <a:solidFill>
                <a:srgbClr val="00FF00"/>
              </a:solidFill>
              <a:round/>
              <a:headEnd/>
              <a:tailEnd/>
            </a:ln>
            <a:effectLst/>
          </p:spPr>
          <p:txBody>
            <a:bodyPr wrap="none" anchor="ctr"/>
            <a:lstStyle/>
            <a:p>
              <a:endParaRPr lang="en-US"/>
            </a:p>
          </p:txBody>
        </p:sp>
        <p:sp>
          <p:nvSpPr>
            <p:cNvPr id="1044247" name="Line 791"/>
            <p:cNvSpPr>
              <a:spLocks noChangeShapeType="1"/>
            </p:cNvSpPr>
            <p:nvPr/>
          </p:nvSpPr>
          <p:spPr bwMode="auto">
            <a:xfrm flipV="1">
              <a:off x="2745" y="1711"/>
              <a:ext cx="18" cy="33"/>
            </a:xfrm>
            <a:prstGeom prst="line">
              <a:avLst/>
            </a:prstGeom>
            <a:noFill/>
            <a:ln w="12700">
              <a:solidFill>
                <a:srgbClr val="00FF00"/>
              </a:solidFill>
              <a:round/>
              <a:headEnd/>
              <a:tailEnd/>
            </a:ln>
            <a:effectLst/>
          </p:spPr>
          <p:txBody>
            <a:bodyPr wrap="none" anchor="ctr"/>
            <a:lstStyle/>
            <a:p>
              <a:endParaRPr lang="en-US"/>
            </a:p>
          </p:txBody>
        </p:sp>
        <p:sp>
          <p:nvSpPr>
            <p:cNvPr id="1044248" name="Line 792"/>
            <p:cNvSpPr>
              <a:spLocks noChangeShapeType="1"/>
            </p:cNvSpPr>
            <p:nvPr/>
          </p:nvSpPr>
          <p:spPr bwMode="auto">
            <a:xfrm flipV="1">
              <a:off x="2794" y="1660"/>
              <a:ext cx="17" cy="33"/>
            </a:xfrm>
            <a:prstGeom prst="line">
              <a:avLst/>
            </a:prstGeom>
            <a:noFill/>
            <a:ln w="12700">
              <a:solidFill>
                <a:srgbClr val="00FF00"/>
              </a:solidFill>
              <a:round/>
              <a:headEnd/>
              <a:tailEnd/>
            </a:ln>
            <a:effectLst/>
          </p:spPr>
          <p:txBody>
            <a:bodyPr wrap="none" anchor="ctr"/>
            <a:lstStyle/>
            <a:p>
              <a:endParaRPr lang="en-US"/>
            </a:p>
          </p:txBody>
        </p:sp>
        <p:sp>
          <p:nvSpPr>
            <p:cNvPr id="1044249" name="Line 793"/>
            <p:cNvSpPr>
              <a:spLocks noChangeShapeType="1"/>
            </p:cNvSpPr>
            <p:nvPr/>
          </p:nvSpPr>
          <p:spPr bwMode="auto">
            <a:xfrm flipV="1">
              <a:off x="2745" y="1660"/>
              <a:ext cx="18" cy="33"/>
            </a:xfrm>
            <a:prstGeom prst="line">
              <a:avLst/>
            </a:prstGeom>
            <a:noFill/>
            <a:ln w="12700">
              <a:solidFill>
                <a:srgbClr val="00FF00"/>
              </a:solidFill>
              <a:round/>
              <a:headEnd/>
              <a:tailEnd/>
            </a:ln>
            <a:effectLst/>
          </p:spPr>
          <p:txBody>
            <a:bodyPr wrap="none" anchor="ctr"/>
            <a:lstStyle/>
            <a:p>
              <a:endParaRPr lang="en-US"/>
            </a:p>
          </p:txBody>
        </p:sp>
        <p:sp>
          <p:nvSpPr>
            <p:cNvPr id="1044250" name="Line 794"/>
            <p:cNvSpPr>
              <a:spLocks noChangeShapeType="1"/>
            </p:cNvSpPr>
            <p:nvPr/>
          </p:nvSpPr>
          <p:spPr bwMode="auto">
            <a:xfrm flipV="1">
              <a:off x="3049" y="1763"/>
              <a:ext cx="18" cy="34"/>
            </a:xfrm>
            <a:prstGeom prst="line">
              <a:avLst/>
            </a:prstGeom>
            <a:noFill/>
            <a:ln w="12700">
              <a:solidFill>
                <a:srgbClr val="00FF00"/>
              </a:solidFill>
              <a:round/>
              <a:headEnd/>
              <a:tailEnd/>
            </a:ln>
            <a:effectLst/>
          </p:spPr>
          <p:txBody>
            <a:bodyPr wrap="none" anchor="ctr"/>
            <a:lstStyle/>
            <a:p>
              <a:endParaRPr lang="en-US"/>
            </a:p>
          </p:txBody>
        </p:sp>
        <p:sp>
          <p:nvSpPr>
            <p:cNvPr id="1044251" name="Line 795"/>
            <p:cNvSpPr>
              <a:spLocks noChangeShapeType="1"/>
            </p:cNvSpPr>
            <p:nvPr/>
          </p:nvSpPr>
          <p:spPr bwMode="auto">
            <a:xfrm flipV="1">
              <a:off x="3100" y="1711"/>
              <a:ext cx="18" cy="33"/>
            </a:xfrm>
            <a:prstGeom prst="line">
              <a:avLst/>
            </a:prstGeom>
            <a:noFill/>
            <a:ln w="12700">
              <a:solidFill>
                <a:srgbClr val="00FF00"/>
              </a:solidFill>
              <a:round/>
              <a:headEnd/>
              <a:tailEnd/>
            </a:ln>
            <a:effectLst/>
          </p:spPr>
          <p:txBody>
            <a:bodyPr wrap="none" anchor="ctr"/>
            <a:lstStyle/>
            <a:p>
              <a:endParaRPr lang="en-US"/>
            </a:p>
          </p:txBody>
        </p:sp>
        <p:sp>
          <p:nvSpPr>
            <p:cNvPr id="1044252" name="Line 796"/>
            <p:cNvSpPr>
              <a:spLocks noChangeShapeType="1"/>
            </p:cNvSpPr>
            <p:nvPr/>
          </p:nvSpPr>
          <p:spPr bwMode="auto">
            <a:xfrm flipV="1">
              <a:off x="3149" y="1660"/>
              <a:ext cx="17" cy="33"/>
            </a:xfrm>
            <a:prstGeom prst="line">
              <a:avLst/>
            </a:prstGeom>
            <a:noFill/>
            <a:ln w="12700">
              <a:solidFill>
                <a:srgbClr val="00FF00"/>
              </a:solidFill>
              <a:round/>
              <a:headEnd/>
              <a:tailEnd/>
            </a:ln>
            <a:effectLst/>
          </p:spPr>
          <p:txBody>
            <a:bodyPr wrap="none" anchor="ctr"/>
            <a:lstStyle/>
            <a:p>
              <a:endParaRPr lang="en-US"/>
            </a:p>
          </p:txBody>
        </p:sp>
        <p:sp>
          <p:nvSpPr>
            <p:cNvPr id="1044253" name="Line 797"/>
            <p:cNvSpPr>
              <a:spLocks noChangeShapeType="1"/>
            </p:cNvSpPr>
            <p:nvPr/>
          </p:nvSpPr>
          <p:spPr bwMode="auto">
            <a:xfrm flipV="1">
              <a:off x="3100" y="1763"/>
              <a:ext cx="18" cy="34"/>
            </a:xfrm>
            <a:prstGeom prst="line">
              <a:avLst/>
            </a:prstGeom>
            <a:noFill/>
            <a:ln w="12700">
              <a:solidFill>
                <a:srgbClr val="00FF00"/>
              </a:solidFill>
              <a:round/>
              <a:headEnd/>
              <a:tailEnd/>
            </a:ln>
            <a:effectLst/>
          </p:spPr>
          <p:txBody>
            <a:bodyPr wrap="none" anchor="ctr"/>
            <a:lstStyle/>
            <a:p>
              <a:endParaRPr lang="en-US"/>
            </a:p>
          </p:txBody>
        </p:sp>
        <p:sp>
          <p:nvSpPr>
            <p:cNvPr id="1044254" name="Line 798"/>
            <p:cNvSpPr>
              <a:spLocks noChangeShapeType="1"/>
            </p:cNvSpPr>
            <p:nvPr/>
          </p:nvSpPr>
          <p:spPr bwMode="auto">
            <a:xfrm flipV="1">
              <a:off x="3149" y="1711"/>
              <a:ext cx="17" cy="33"/>
            </a:xfrm>
            <a:prstGeom prst="line">
              <a:avLst/>
            </a:prstGeom>
            <a:noFill/>
            <a:ln w="12700">
              <a:solidFill>
                <a:srgbClr val="00FF00"/>
              </a:solidFill>
              <a:round/>
              <a:headEnd/>
              <a:tailEnd/>
            </a:ln>
            <a:effectLst/>
          </p:spPr>
          <p:txBody>
            <a:bodyPr wrap="none" anchor="ctr"/>
            <a:lstStyle/>
            <a:p>
              <a:endParaRPr lang="en-US"/>
            </a:p>
          </p:txBody>
        </p:sp>
        <p:sp>
          <p:nvSpPr>
            <p:cNvPr id="1044255" name="Line 799"/>
            <p:cNvSpPr>
              <a:spLocks noChangeShapeType="1"/>
            </p:cNvSpPr>
            <p:nvPr/>
          </p:nvSpPr>
          <p:spPr bwMode="auto">
            <a:xfrm flipV="1">
              <a:off x="3200" y="1660"/>
              <a:ext cx="17" cy="33"/>
            </a:xfrm>
            <a:prstGeom prst="line">
              <a:avLst/>
            </a:prstGeom>
            <a:noFill/>
            <a:ln w="12700">
              <a:solidFill>
                <a:srgbClr val="00FF00"/>
              </a:solidFill>
              <a:round/>
              <a:headEnd/>
              <a:tailEnd/>
            </a:ln>
            <a:effectLst/>
          </p:spPr>
          <p:txBody>
            <a:bodyPr wrap="none" anchor="ctr"/>
            <a:lstStyle/>
            <a:p>
              <a:endParaRPr lang="en-US"/>
            </a:p>
          </p:txBody>
        </p:sp>
        <p:sp>
          <p:nvSpPr>
            <p:cNvPr id="1044256" name="Line 800"/>
            <p:cNvSpPr>
              <a:spLocks noChangeShapeType="1"/>
            </p:cNvSpPr>
            <p:nvPr/>
          </p:nvSpPr>
          <p:spPr bwMode="auto">
            <a:xfrm flipV="1">
              <a:off x="3149" y="1763"/>
              <a:ext cx="17" cy="34"/>
            </a:xfrm>
            <a:prstGeom prst="line">
              <a:avLst/>
            </a:prstGeom>
            <a:noFill/>
            <a:ln w="12700">
              <a:solidFill>
                <a:srgbClr val="00FF00"/>
              </a:solidFill>
              <a:round/>
              <a:headEnd/>
              <a:tailEnd/>
            </a:ln>
            <a:effectLst/>
          </p:spPr>
          <p:txBody>
            <a:bodyPr wrap="none" anchor="ctr"/>
            <a:lstStyle/>
            <a:p>
              <a:endParaRPr lang="en-US"/>
            </a:p>
          </p:txBody>
        </p:sp>
        <p:sp>
          <p:nvSpPr>
            <p:cNvPr id="1044257" name="Line 801"/>
            <p:cNvSpPr>
              <a:spLocks noChangeShapeType="1"/>
            </p:cNvSpPr>
            <p:nvPr/>
          </p:nvSpPr>
          <p:spPr bwMode="auto">
            <a:xfrm flipV="1">
              <a:off x="3200" y="1711"/>
              <a:ext cx="17" cy="33"/>
            </a:xfrm>
            <a:prstGeom prst="line">
              <a:avLst/>
            </a:prstGeom>
            <a:noFill/>
            <a:ln w="12700">
              <a:solidFill>
                <a:srgbClr val="00FF00"/>
              </a:solidFill>
              <a:round/>
              <a:headEnd/>
              <a:tailEnd/>
            </a:ln>
            <a:effectLst/>
          </p:spPr>
          <p:txBody>
            <a:bodyPr wrap="none" anchor="ctr"/>
            <a:lstStyle/>
            <a:p>
              <a:endParaRPr lang="en-US"/>
            </a:p>
          </p:txBody>
        </p:sp>
        <p:sp>
          <p:nvSpPr>
            <p:cNvPr id="1044258" name="Line 802"/>
            <p:cNvSpPr>
              <a:spLocks noChangeShapeType="1"/>
            </p:cNvSpPr>
            <p:nvPr/>
          </p:nvSpPr>
          <p:spPr bwMode="auto">
            <a:xfrm flipV="1">
              <a:off x="3251" y="1660"/>
              <a:ext cx="17" cy="33"/>
            </a:xfrm>
            <a:prstGeom prst="line">
              <a:avLst/>
            </a:prstGeom>
            <a:noFill/>
            <a:ln w="12700">
              <a:solidFill>
                <a:srgbClr val="00FF00"/>
              </a:solidFill>
              <a:round/>
              <a:headEnd/>
              <a:tailEnd/>
            </a:ln>
            <a:effectLst/>
          </p:spPr>
          <p:txBody>
            <a:bodyPr wrap="none" anchor="ctr"/>
            <a:lstStyle/>
            <a:p>
              <a:endParaRPr lang="en-US"/>
            </a:p>
          </p:txBody>
        </p:sp>
        <p:sp>
          <p:nvSpPr>
            <p:cNvPr id="1044259" name="Line 803"/>
            <p:cNvSpPr>
              <a:spLocks noChangeShapeType="1"/>
            </p:cNvSpPr>
            <p:nvPr/>
          </p:nvSpPr>
          <p:spPr bwMode="auto">
            <a:xfrm flipV="1">
              <a:off x="3200" y="1763"/>
              <a:ext cx="17" cy="34"/>
            </a:xfrm>
            <a:prstGeom prst="line">
              <a:avLst/>
            </a:prstGeom>
            <a:noFill/>
            <a:ln w="12700">
              <a:solidFill>
                <a:srgbClr val="00FF00"/>
              </a:solidFill>
              <a:round/>
              <a:headEnd/>
              <a:tailEnd/>
            </a:ln>
            <a:effectLst/>
          </p:spPr>
          <p:txBody>
            <a:bodyPr wrap="none" anchor="ctr"/>
            <a:lstStyle/>
            <a:p>
              <a:endParaRPr lang="en-US"/>
            </a:p>
          </p:txBody>
        </p:sp>
        <p:sp>
          <p:nvSpPr>
            <p:cNvPr id="1044260" name="Line 804"/>
            <p:cNvSpPr>
              <a:spLocks noChangeShapeType="1"/>
            </p:cNvSpPr>
            <p:nvPr/>
          </p:nvSpPr>
          <p:spPr bwMode="auto">
            <a:xfrm flipV="1">
              <a:off x="3251" y="1711"/>
              <a:ext cx="17" cy="33"/>
            </a:xfrm>
            <a:prstGeom prst="line">
              <a:avLst/>
            </a:prstGeom>
            <a:noFill/>
            <a:ln w="12700">
              <a:solidFill>
                <a:srgbClr val="00FF00"/>
              </a:solidFill>
              <a:round/>
              <a:headEnd/>
              <a:tailEnd/>
            </a:ln>
            <a:effectLst/>
          </p:spPr>
          <p:txBody>
            <a:bodyPr wrap="none" anchor="ctr"/>
            <a:lstStyle/>
            <a:p>
              <a:endParaRPr lang="en-US"/>
            </a:p>
          </p:txBody>
        </p:sp>
        <p:sp>
          <p:nvSpPr>
            <p:cNvPr id="1044261" name="Line 805"/>
            <p:cNvSpPr>
              <a:spLocks noChangeShapeType="1"/>
            </p:cNvSpPr>
            <p:nvPr/>
          </p:nvSpPr>
          <p:spPr bwMode="auto">
            <a:xfrm flipV="1">
              <a:off x="3303" y="1664"/>
              <a:ext cx="14" cy="29"/>
            </a:xfrm>
            <a:prstGeom prst="line">
              <a:avLst/>
            </a:prstGeom>
            <a:noFill/>
            <a:ln w="12700">
              <a:solidFill>
                <a:srgbClr val="00FF00"/>
              </a:solidFill>
              <a:round/>
              <a:headEnd/>
              <a:tailEnd/>
            </a:ln>
            <a:effectLst/>
          </p:spPr>
          <p:txBody>
            <a:bodyPr wrap="none" anchor="ctr"/>
            <a:lstStyle/>
            <a:p>
              <a:endParaRPr lang="en-US"/>
            </a:p>
          </p:txBody>
        </p:sp>
        <p:sp>
          <p:nvSpPr>
            <p:cNvPr id="1044262" name="Line 806"/>
            <p:cNvSpPr>
              <a:spLocks noChangeShapeType="1"/>
            </p:cNvSpPr>
            <p:nvPr/>
          </p:nvSpPr>
          <p:spPr bwMode="auto">
            <a:xfrm flipV="1">
              <a:off x="3251" y="1763"/>
              <a:ext cx="17" cy="34"/>
            </a:xfrm>
            <a:prstGeom prst="line">
              <a:avLst/>
            </a:prstGeom>
            <a:noFill/>
            <a:ln w="12700">
              <a:solidFill>
                <a:srgbClr val="00FF00"/>
              </a:solidFill>
              <a:round/>
              <a:headEnd/>
              <a:tailEnd/>
            </a:ln>
            <a:effectLst/>
          </p:spPr>
          <p:txBody>
            <a:bodyPr wrap="none" anchor="ctr"/>
            <a:lstStyle/>
            <a:p>
              <a:endParaRPr lang="en-US"/>
            </a:p>
          </p:txBody>
        </p:sp>
        <p:sp>
          <p:nvSpPr>
            <p:cNvPr id="1044263" name="Line 807"/>
            <p:cNvSpPr>
              <a:spLocks noChangeShapeType="1"/>
            </p:cNvSpPr>
            <p:nvPr/>
          </p:nvSpPr>
          <p:spPr bwMode="auto">
            <a:xfrm flipV="1">
              <a:off x="3303" y="1716"/>
              <a:ext cx="14" cy="30"/>
            </a:xfrm>
            <a:prstGeom prst="line">
              <a:avLst/>
            </a:prstGeom>
            <a:noFill/>
            <a:ln w="12700">
              <a:solidFill>
                <a:srgbClr val="00FF00"/>
              </a:solidFill>
              <a:round/>
              <a:headEnd/>
              <a:tailEnd/>
            </a:ln>
            <a:effectLst/>
          </p:spPr>
          <p:txBody>
            <a:bodyPr wrap="none" anchor="ctr"/>
            <a:lstStyle/>
            <a:p>
              <a:endParaRPr lang="en-US"/>
            </a:p>
          </p:txBody>
        </p:sp>
        <p:sp>
          <p:nvSpPr>
            <p:cNvPr id="1044264" name="Line 808"/>
            <p:cNvSpPr>
              <a:spLocks noChangeShapeType="1"/>
            </p:cNvSpPr>
            <p:nvPr/>
          </p:nvSpPr>
          <p:spPr bwMode="auto">
            <a:xfrm flipV="1">
              <a:off x="3303" y="1767"/>
              <a:ext cx="14" cy="30"/>
            </a:xfrm>
            <a:prstGeom prst="line">
              <a:avLst/>
            </a:prstGeom>
            <a:noFill/>
            <a:ln w="12700">
              <a:solidFill>
                <a:srgbClr val="00FF00"/>
              </a:solidFill>
              <a:round/>
              <a:headEnd/>
              <a:tailEnd/>
            </a:ln>
            <a:effectLst/>
          </p:spPr>
          <p:txBody>
            <a:bodyPr wrap="none" anchor="ctr"/>
            <a:lstStyle/>
            <a:p>
              <a:endParaRPr lang="en-US"/>
            </a:p>
          </p:txBody>
        </p:sp>
        <p:sp>
          <p:nvSpPr>
            <p:cNvPr id="1044265" name="Line 809"/>
            <p:cNvSpPr>
              <a:spLocks noChangeShapeType="1"/>
            </p:cNvSpPr>
            <p:nvPr/>
          </p:nvSpPr>
          <p:spPr bwMode="auto">
            <a:xfrm flipH="1" flipV="1">
              <a:off x="3041" y="1789"/>
              <a:ext cx="30" cy="30"/>
            </a:xfrm>
            <a:prstGeom prst="line">
              <a:avLst/>
            </a:prstGeom>
            <a:noFill/>
            <a:ln w="12700">
              <a:solidFill>
                <a:srgbClr val="00FF00"/>
              </a:solidFill>
              <a:round/>
              <a:headEnd/>
              <a:tailEnd/>
            </a:ln>
            <a:effectLst/>
          </p:spPr>
          <p:txBody>
            <a:bodyPr wrap="none" anchor="ctr"/>
            <a:lstStyle/>
            <a:p>
              <a:endParaRPr lang="en-US"/>
            </a:p>
          </p:txBody>
        </p:sp>
        <p:sp>
          <p:nvSpPr>
            <p:cNvPr id="1044266" name="Line 810"/>
            <p:cNvSpPr>
              <a:spLocks noChangeShapeType="1"/>
            </p:cNvSpPr>
            <p:nvPr/>
          </p:nvSpPr>
          <p:spPr bwMode="auto">
            <a:xfrm flipH="1" flipV="1">
              <a:off x="2989" y="1736"/>
              <a:ext cx="33" cy="33"/>
            </a:xfrm>
            <a:prstGeom prst="line">
              <a:avLst/>
            </a:prstGeom>
            <a:noFill/>
            <a:ln w="12700">
              <a:solidFill>
                <a:srgbClr val="00FF00"/>
              </a:solidFill>
              <a:round/>
              <a:headEnd/>
              <a:tailEnd/>
            </a:ln>
            <a:effectLst/>
          </p:spPr>
          <p:txBody>
            <a:bodyPr wrap="none" anchor="ctr"/>
            <a:lstStyle/>
            <a:p>
              <a:endParaRPr lang="en-US"/>
            </a:p>
          </p:txBody>
        </p:sp>
        <p:sp>
          <p:nvSpPr>
            <p:cNvPr id="1044267" name="Line 811"/>
            <p:cNvSpPr>
              <a:spLocks noChangeShapeType="1"/>
            </p:cNvSpPr>
            <p:nvPr/>
          </p:nvSpPr>
          <p:spPr bwMode="auto">
            <a:xfrm flipH="1" flipV="1">
              <a:off x="2940" y="1687"/>
              <a:ext cx="34" cy="34"/>
            </a:xfrm>
            <a:prstGeom prst="line">
              <a:avLst/>
            </a:prstGeom>
            <a:noFill/>
            <a:ln w="12700">
              <a:solidFill>
                <a:srgbClr val="00FF00"/>
              </a:solidFill>
              <a:round/>
              <a:headEnd/>
              <a:tailEnd/>
            </a:ln>
            <a:effectLst/>
          </p:spPr>
          <p:txBody>
            <a:bodyPr wrap="none" anchor="ctr"/>
            <a:lstStyle/>
            <a:p>
              <a:endParaRPr lang="en-US"/>
            </a:p>
          </p:txBody>
        </p:sp>
        <p:sp>
          <p:nvSpPr>
            <p:cNvPr id="1044268" name="Line 812"/>
            <p:cNvSpPr>
              <a:spLocks noChangeShapeType="1"/>
            </p:cNvSpPr>
            <p:nvPr/>
          </p:nvSpPr>
          <p:spPr bwMode="auto">
            <a:xfrm flipH="1" flipV="1">
              <a:off x="2906" y="1653"/>
              <a:ext cx="15" cy="15"/>
            </a:xfrm>
            <a:prstGeom prst="line">
              <a:avLst/>
            </a:prstGeom>
            <a:noFill/>
            <a:ln w="12700">
              <a:solidFill>
                <a:srgbClr val="00FF00"/>
              </a:solidFill>
              <a:round/>
              <a:headEnd/>
              <a:tailEnd/>
            </a:ln>
            <a:effectLst/>
          </p:spPr>
          <p:txBody>
            <a:bodyPr wrap="none" anchor="ctr"/>
            <a:lstStyle/>
            <a:p>
              <a:endParaRPr lang="en-US"/>
            </a:p>
          </p:txBody>
        </p:sp>
        <p:sp>
          <p:nvSpPr>
            <p:cNvPr id="1044269" name="Line 813"/>
            <p:cNvSpPr>
              <a:spLocks noChangeShapeType="1"/>
            </p:cNvSpPr>
            <p:nvPr/>
          </p:nvSpPr>
          <p:spPr bwMode="auto">
            <a:xfrm flipH="1" flipV="1">
              <a:off x="2991" y="1789"/>
              <a:ext cx="30" cy="30"/>
            </a:xfrm>
            <a:prstGeom prst="line">
              <a:avLst/>
            </a:prstGeom>
            <a:noFill/>
            <a:ln w="12700">
              <a:solidFill>
                <a:srgbClr val="00FF00"/>
              </a:solidFill>
              <a:round/>
              <a:headEnd/>
              <a:tailEnd/>
            </a:ln>
            <a:effectLst/>
          </p:spPr>
          <p:txBody>
            <a:bodyPr wrap="none" anchor="ctr"/>
            <a:lstStyle/>
            <a:p>
              <a:endParaRPr lang="en-US"/>
            </a:p>
          </p:txBody>
        </p:sp>
        <p:sp>
          <p:nvSpPr>
            <p:cNvPr id="1044270" name="Line 814"/>
            <p:cNvSpPr>
              <a:spLocks noChangeShapeType="1"/>
            </p:cNvSpPr>
            <p:nvPr/>
          </p:nvSpPr>
          <p:spPr bwMode="auto">
            <a:xfrm flipH="1" flipV="1">
              <a:off x="2940" y="1736"/>
              <a:ext cx="34" cy="33"/>
            </a:xfrm>
            <a:prstGeom prst="line">
              <a:avLst/>
            </a:prstGeom>
            <a:noFill/>
            <a:ln w="12700">
              <a:solidFill>
                <a:srgbClr val="00FF00"/>
              </a:solidFill>
              <a:round/>
              <a:headEnd/>
              <a:tailEnd/>
            </a:ln>
            <a:effectLst/>
          </p:spPr>
          <p:txBody>
            <a:bodyPr wrap="none" anchor="ctr"/>
            <a:lstStyle/>
            <a:p>
              <a:endParaRPr lang="en-US"/>
            </a:p>
          </p:txBody>
        </p:sp>
        <p:sp>
          <p:nvSpPr>
            <p:cNvPr id="1044271" name="Line 815"/>
            <p:cNvSpPr>
              <a:spLocks noChangeShapeType="1"/>
            </p:cNvSpPr>
            <p:nvPr/>
          </p:nvSpPr>
          <p:spPr bwMode="auto">
            <a:xfrm flipH="1" flipV="1">
              <a:off x="2889" y="1687"/>
              <a:ext cx="34" cy="34"/>
            </a:xfrm>
            <a:prstGeom prst="line">
              <a:avLst/>
            </a:prstGeom>
            <a:noFill/>
            <a:ln w="12700">
              <a:solidFill>
                <a:srgbClr val="00FF00"/>
              </a:solidFill>
              <a:round/>
              <a:headEnd/>
              <a:tailEnd/>
            </a:ln>
            <a:effectLst/>
          </p:spPr>
          <p:txBody>
            <a:bodyPr wrap="none" anchor="ctr"/>
            <a:lstStyle/>
            <a:p>
              <a:endParaRPr lang="en-US"/>
            </a:p>
          </p:txBody>
        </p:sp>
        <p:sp>
          <p:nvSpPr>
            <p:cNvPr id="1044272" name="Line 816"/>
            <p:cNvSpPr>
              <a:spLocks noChangeShapeType="1"/>
            </p:cNvSpPr>
            <p:nvPr/>
          </p:nvSpPr>
          <p:spPr bwMode="auto">
            <a:xfrm flipH="1" flipV="1">
              <a:off x="2855" y="1653"/>
              <a:ext cx="15" cy="15"/>
            </a:xfrm>
            <a:prstGeom prst="line">
              <a:avLst/>
            </a:prstGeom>
            <a:noFill/>
            <a:ln w="12700">
              <a:solidFill>
                <a:srgbClr val="00FF00"/>
              </a:solidFill>
              <a:round/>
              <a:headEnd/>
              <a:tailEnd/>
            </a:ln>
            <a:effectLst/>
          </p:spPr>
          <p:txBody>
            <a:bodyPr wrap="none" anchor="ctr"/>
            <a:lstStyle/>
            <a:p>
              <a:endParaRPr lang="en-US"/>
            </a:p>
          </p:txBody>
        </p:sp>
        <p:sp>
          <p:nvSpPr>
            <p:cNvPr id="1044273" name="Line 817"/>
            <p:cNvSpPr>
              <a:spLocks noChangeShapeType="1"/>
            </p:cNvSpPr>
            <p:nvPr/>
          </p:nvSpPr>
          <p:spPr bwMode="auto">
            <a:xfrm flipH="1" flipV="1">
              <a:off x="2940" y="1789"/>
              <a:ext cx="30" cy="30"/>
            </a:xfrm>
            <a:prstGeom prst="line">
              <a:avLst/>
            </a:prstGeom>
            <a:noFill/>
            <a:ln w="12700">
              <a:solidFill>
                <a:srgbClr val="00FF00"/>
              </a:solidFill>
              <a:round/>
              <a:headEnd/>
              <a:tailEnd/>
            </a:ln>
            <a:effectLst/>
          </p:spPr>
          <p:txBody>
            <a:bodyPr wrap="none" anchor="ctr"/>
            <a:lstStyle/>
            <a:p>
              <a:endParaRPr lang="en-US"/>
            </a:p>
          </p:txBody>
        </p:sp>
        <p:sp>
          <p:nvSpPr>
            <p:cNvPr id="1044274" name="Line 818"/>
            <p:cNvSpPr>
              <a:spLocks noChangeShapeType="1"/>
            </p:cNvSpPr>
            <p:nvPr/>
          </p:nvSpPr>
          <p:spPr bwMode="auto">
            <a:xfrm flipH="1" flipV="1">
              <a:off x="2889" y="1736"/>
              <a:ext cx="34" cy="33"/>
            </a:xfrm>
            <a:prstGeom prst="line">
              <a:avLst/>
            </a:prstGeom>
            <a:noFill/>
            <a:ln w="12700">
              <a:solidFill>
                <a:srgbClr val="00FF00"/>
              </a:solidFill>
              <a:round/>
              <a:headEnd/>
              <a:tailEnd/>
            </a:ln>
            <a:effectLst/>
          </p:spPr>
          <p:txBody>
            <a:bodyPr wrap="none" anchor="ctr"/>
            <a:lstStyle/>
            <a:p>
              <a:endParaRPr lang="en-US"/>
            </a:p>
          </p:txBody>
        </p:sp>
        <p:sp>
          <p:nvSpPr>
            <p:cNvPr id="1044275" name="Line 819"/>
            <p:cNvSpPr>
              <a:spLocks noChangeShapeType="1"/>
            </p:cNvSpPr>
            <p:nvPr/>
          </p:nvSpPr>
          <p:spPr bwMode="auto">
            <a:xfrm flipH="1" flipV="1">
              <a:off x="2838" y="1687"/>
              <a:ext cx="34" cy="34"/>
            </a:xfrm>
            <a:prstGeom prst="line">
              <a:avLst/>
            </a:prstGeom>
            <a:noFill/>
            <a:ln w="12700">
              <a:solidFill>
                <a:srgbClr val="00FF00"/>
              </a:solidFill>
              <a:round/>
              <a:headEnd/>
              <a:tailEnd/>
            </a:ln>
            <a:effectLst/>
          </p:spPr>
          <p:txBody>
            <a:bodyPr wrap="none" anchor="ctr"/>
            <a:lstStyle/>
            <a:p>
              <a:endParaRPr lang="en-US"/>
            </a:p>
          </p:txBody>
        </p:sp>
        <p:sp>
          <p:nvSpPr>
            <p:cNvPr id="1044276" name="Line 820"/>
            <p:cNvSpPr>
              <a:spLocks noChangeShapeType="1"/>
            </p:cNvSpPr>
            <p:nvPr/>
          </p:nvSpPr>
          <p:spPr bwMode="auto">
            <a:xfrm flipH="1" flipV="1">
              <a:off x="2804" y="1653"/>
              <a:ext cx="15" cy="15"/>
            </a:xfrm>
            <a:prstGeom prst="line">
              <a:avLst/>
            </a:prstGeom>
            <a:noFill/>
            <a:ln w="12700">
              <a:solidFill>
                <a:srgbClr val="00FF00"/>
              </a:solidFill>
              <a:round/>
              <a:headEnd/>
              <a:tailEnd/>
            </a:ln>
            <a:effectLst/>
          </p:spPr>
          <p:txBody>
            <a:bodyPr wrap="none" anchor="ctr"/>
            <a:lstStyle/>
            <a:p>
              <a:endParaRPr lang="en-US"/>
            </a:p>
          </p:txBody>
        </p:sp>
        <p:sp>
          <p:nvSpPr>
            <p:cNvPr id="1044277" name="Line 821"/>
            <p:cNvSpPr>
              <a:spLocks noChangeShapeType="1"/>
            </p:cNvSpPr>
            <p:nvPr/>
          </p:nvSpPr>
          <p:spPr bwMode="auto">
            <a:xfrm flipH="1" flipV="1">
              <a:off x="2889" y="1789"/>
              <a:ext cx="30" cy="30"/>
            </a:xfrm>
            <a:prstGeom prst="line">
              <a:avLst/>
            </a:prstGeom>
            <a:noFill/>
            <a:ln w="12700">
              <a:solidFill>
                <a:srgbClr val="00FF00"/>
              </a:solidFill>
              <a:round/>
              <a:headEnd/>
              <a:tailEnd/>
            </a:ln>
            <a:effectLst/>
          </p:spPr>
          <p:txBody>
            <a:bodyPr wrap="none" anchor="ctr"/>
            <a:lstStyle/>
            <a:p>
              <a:endParaRPr lang="en-US"/>
            </a:p>
          </p:txBody>
        </p:sp>
        <p:sp>
          <p:nvSpPr>
            <p:cNvPr id="1044278" name="Line 822"/>
            <p:cNvSpPr>
              <a:spLocks noChangeShapeType="1"/>
            </p:cNvSpPr>
            <p:nvPr/>
          </p:nvSpPr>
          <p:spPr bwMode="auto">
            <a:xfrm flipH="1" flipV="1">
              <a:off x="2838" y="1736"/>
              <a:ext cx="34" cy="33"/>
            </a:xfrm>
            <a:prstGeom prst="line">
              <a:avLst/>
            </a:prstGeom>
            <a:noFill/>
            <a:ln w="12700">
              <a:solidFill>
                <a:srgbClr val="00FF00"/>
              </a:solidFill>
              <a:round/>
              <a:headEnd/>
              <a:tailEnd/>
            </a:ln>
            <a:effectLst/>
          </p:spPr>
          <p:txBody>
            <a:bodyPr wrap="none" anchor="ctr"/>
            <a:lstStyle/>
            <a:p>
              <a:endParaRPr lang="en-US"/>
            </a:p>
          </p:txBody>
        </p:sp>
        <p:sp>
          <p:nvSpPr>
            <p:cNvPr id="1044279" name="Line 823"/>
            <p:cNvSpPr>
              <a:spLocks noChangeShapeType="1"/>
            </p:cNvSpPr>
            <p:nvPr/>
          </p:nvSpPr>
          <p:spPr bwMode="auto">
            <a:xfrm flipH="1" flipV="1">
              <a:off x="2786" y="1687"/>
              <a:ext cx="33" cy="34"/>
            </a:xfrm>
            <a:prstGeom prst="line">
              <a:avLst/>
            </a:prstGeom>
            <a:noFill/>
            <a:ln w="12700">
              <a:solidFill>
                <a:srgbClr val="00FF00"/>
              </a:solidFill>
              <a:round/>
              <a:headEnd/>
              <a:tailEnd/>
            </a:ln>
            <a:effectLst/>
          </p:spPr>
          <p:txBody>
            <a:bodyPr wrap="none" anchor="ctr"/>
            <a:lstStyle/>
            <a:p>
              <a:endParaRPr lang="en-US"/>
            </a:p>
          </p:txBody>
        </p:sp>
        <p:sp>
          <p:nvSpPr>
            <p:cNvPr id="1044280" name="Line 824"/>
            <p:cNvSpPr>
              <a:spLocks noChangeShapeType="1"/>
            </p:cNvSpPr>
            <p:nvPr/>
          </p:nvSpPr>
          <p:spPr bwMode="auto">
            <a:xfrm flipH="1" flipV="1">
              <a:off x="2754" y="1653"/>
              <a:ext cx="15" cy="15"/>
            </a:xfrm>
            <a:prstGeom prst="line">
              <a:avLst/>
            </a:prstGeom>
            <a:noFill/>
            <a:ln w="12700">
              <a:solidFill>
                <a:srgbClr val="00FF00"/>
              </a:solidFill>
              <a:round/>
              <a:headEnd/>
              <a:tailEnd/>
            </a:ln>
            <a:effectLst/>
          </p:spPr>
          <p:txBody>
            <a:bodyPr wrap="none" anchor="ctr"/>
            <a:lstStyle/>
            <a:p>
              <a:endParaRPr lang="en-US"/>
            </a:p>
          </p:txBody>
        </p:sp>
        <p:sp>
          <p:nvSpPr>
            <p:cNvPr id="1044281" name="Line 825"/>
            <p:cNvSpPr>
              <a:spLocks noChangeShapeType="1"/>
            </p:cNvSpPr>
            <p:nvPr/>
          </p:nvSpPr>
          <p:spPr bwMode="auto">
            <a:xfrm flipH="1" flipV="1">
              <a:off x="2836" y="1789"/>
              <a:ext cx="31" cy="30"/>
            </a:xfrm>
            <a:prstGeom prst="line">
              <a:avLst/>
            </a:prstGeom>
            <a:noFill/>
            <a:ln w="12700">
              <a:solidFill>
                <a:srgbClr val="00FF00"/>
              </a:solidFill>
              <a:round/>
              <a:headEnd/>
              <a:tailEnd/>
            </a:ln>
            <a:effectLst/>
          </p:spPr>
          <p:txBody>
            <a:bodyPr wrap="none" anchor="ctr"/>
            <a:lstStyle/>
            <a:p>
              <a:endParaRPr lang="en-US"/>
            </a:p>
          </p:txBody>
        </p:sp>
        <p:sp>
          <p:nvSpPr>
            <p:cNvPr id="1044282" name="Line 826"/>
            <p:cNvSpPr>
              <a:spLocks noChangeShapeType="1"/>
            </p:cNvSpPr>
            <p:nvPr/>
          </p:nvSpPr>
          <p:spPr bwMode="auto">
            <a:xfrm flipH="1" flipV="1">
              <a:off x="2786" y="1736"/>
              <a:ext cx="33" cy="33"/>
            </a:xfrm>
            <a:prstGeom prst="line">
              <a:avLst/>
            </a:prstGeom>
            <a:noFill/>
            <a:ln w="12700">
              <a:solidFill>
                <a:srgbClr val="00FF00"/>
              </a:solidFill>
              <a:round/>
              <a:headEnd/>
              <a:tailEnd/>
            </a:ln>
            <a:effectLst/>
          </p:spPr>
          <p:txBody>
            <a:bodyPr wrap="none" anchor="ctr"/>
            <a:lstStyle/>
            <a:p>
              <a:endParaRPr lang="en-US"/>
            </a:p>
          </p:txBody>
        </p:sp>
        <p:sp>
          <p:nvSpPr>
            <p:cNvPr id="1044283" name="Line 827"/>
            <p:cNvSpPr>
              <a:spLocks noChangeShapeType="1"/>
            </p:cNvSpPr>
            <p:nvPr/>
          </p:nvSpPr>
          <p:spPr bwMode="auto">
            <a:xfrm flipH="1" flipV="1">
              <a:off x="2737" y="1687"/>
              <a:ext cx="34" cy="34"/>
            </a:xfrm>
            <a:prstGeom prst="line">
              <a:avLst/>
            </a:prstGeom>
            <a:noFill/>
            <a:ln w="12700">
              <a:solidFill>
                <a:srgbClr val="00FF00"/>
              </a:solidFill>
              <a:round/>
              <a:headEnd/>
              <a:tailEnd/>
            </a:ln>
            <a:effectLst/>
          </p:spPr>
          <p:txBody>
            <a:bodyPr wrap="none" anchor="ctr"/>
            <a:lstStyle/>
            <a:p>
              <a:endParaRPr lang="en-US"/>
            </a:p>
          </p:txBody>
        </p:sp>
        <p:sp>
          <p:nvSpPr>
            <p:cNvPr id="1044284" name="Line 828"/>
            <p:cNvSpPr>
              <a:spLocks noChangeShapeType="1"/>
            </p:cNvSpPr>
            <p:nvPr/>
          </p:nvSpPr>
          <p:spPr bwMode="auto">
            <a:xfrm flipH="1" flipV="1">
              <a:off x="2788" y="1789"/>
              <a:ext cx="30" cy="30"/>
            </a:xfrm>
            <a:prstGeom prst="line">
              <a:avLst/>
            </a:prstGeom>
            <a:noFill/>
            <a:ln w="12700">
              <a:solidFill>
                <a:srgbClr val="00FF00"/>
              </a:solidFill>
              <a:round/>
              <a:headEnd/>
              <a:tailEnd/>
            </a:ln>
            <a:effectLst/>
          </p:spPr>
          <p:txBody>
            <a:bodyPr wrap="none" anchor="ctr"/>
            <a:lstStyle/>
            <a:p>
              <a:endParaRPr lang="en-US"/>
            </a:p>
          </p:txBody>
        </p:sp>
        <p:sp>
          <p:nvSpPr>
            <p:cNvPr id="1044285" name="Line 829"/>
            <p:cNvSpPr>
              <a:spLocks noChangeShapeType="1"/>
            </p:cNvSpPr>
            <p:nvPr/>
          </p:nvSpPr>
          <p:spPr bwMode="auto">
            <a:xfrm flipH="1" flipV="1">
              <a:off x="2737" y="1736"/>
              <a:ext cx="34" cy="33"/>
            </a:xfrm>
            <a:prstGeom prst="line">
              <a:avLst/>
            </a:prstGeom>
            <a:noFill/>
            <a:ln w="12700">
              <a:solidFill>
                <a:srgbClr val="00FF00"/>
              </a:solidFill>
              <a:round/>
              <a:headEnd/>
              <a:tailEnd/>
            </a:ln>
            <a:effectLst/>
          </p:spPr>
          <p:txBody>
            <a:bodyPr wrap="none" anchor="ctr"/>
            <a:lstStyle/>
            <a:p>
              <a:endParaRPr lang="en-US"/>
            </a:p>
          </p:txBody>
        </p:sp>
        <p:sp>
          <p:nvSpPr>
            <p:cNvPr id="1044286" name="Line 830"/>
            <p:cNvSpPr>
              <a:spLocks noChangeShapeType="1"/>
            </p:cNvSpPr>
            <p:nvPr/>
          </p:nvSpPr>
          <p:spPr bwMode="auto">
            <a:xfrm flipH="1" flipV="1">
              <a:off x="2737" y="1789"/>
              <a:ext cx="30" cy="30"/>
            </a:xfrm>
            <a:prstGeom prst="line">
              <a:avLst/>
            </a:prstGeom>
            <a:noFill/>
            <a:ln w="12700">
              <a:solidFill>
                <a:srgbClr val="00FF00"/>
              </a:solidFill>
              <a:round/>
              <a:headEnd/>
              <a:tailEnd/>
            </a:ln>
            <a:effectLst/>
          </p:spPr>
          <p:txBody>
            <a:bodyPr wrap="none" anchor="ctr"/>
            <a:lstStyle/>
            <a:p>
              <a:endParaRPr lang="en-US"/>
            </a:p>
          </p:txBody>
        </p:sp>
        <p:sp>
          <p:nvSpPr>
            <p:cNvPr id="1044287" name="Line 831"/>
            <p:cNvSpPr>
              <a:spLocks noChangeShapeType="1"/>
            </p:cNvSpPr>
            <p:nvPr/>
          </p:nvSpPr>
          <p:spPr bwMode="auto">
            <a:xfrm flipH="1" flipV="1">
              <a:off x="3092" y="1789"/>
              <a:ext cx="30" cy="30"/>
            </a:xfrm>
            <a:prstGeom prst="line">
              <a:avLst/>
            </a:prstGeom>
            <a:noFill/>
            <a:ln w="12700">
              <a:solidFill>
                <a:srgbClr val="00FF00"/>
              </a:solidFill>
              <a:round/>
              <a:headEnd/>
              <a:tailEnd/>
            </a:ln>
            <a:effectLst/>
          </p:spPr>
          <p:txBody>
            <a:bodyPr wrap="none" anchor="ctr"/>
            <a:lstStyle/>
            <a:p>
              <a:endParaRPr lang="en-US"/>
            </a:p>
          </p:txBody>
        </p:sp>
        <p:sp>
          <p:nvSpPr>
            <p:cNvPr id="1044288" name="Line 832"/>
            <p:cNvSpPr>
              <a:spLocks noChangeShapeType="1"/>
            </p:cNvSpPr>
            <p:nvPr/>
          </p:nvSpPr>
          <p:spPr bwMode="auto">
            <a:xfrm flipH="1" flipV="1">
              <a:off x="3041" y="1736"/>
              <a:ext cx="34" cy="33"/>
            </a:xfrm>
            <a:prstGeom prst="line">
              <a:avLst/>
            </a:prstGeom>
            <a:noFill/>
            <a:ln w="12700">
              <a:solidFill>
                <a:srgbClr val="00FF00"/>
              </a:solidFill>
              <a:round/>
              <a:headEnd/>
              <a:tailEnd/>
            </a:ln>
            <a:effectLst/>
          </p:spPr>
          <p:txBody>
            <a:bodyPr wrap="none" anchor="ctr"/>
            <a:lstStyle/>
            <a:p>
              <a:endParaRPr lang="en-US"/>
            </a:p>
          </p:txBody>
        </p:sp>
        <p:sp>
          <p:nvSpPr>
            <p:cNvPr id="1044289" name="Line 833"/>
            <p:cNvSpPr>
              <a:spLocks noChangeShapeType="1"/>
            </p:cNvSpPr>
            <p:nvPr/>
          </p:nvSpPr>
          <p:spPr bwMode="auto">
            <a:xfrm flipH="1" flipV="1">
              <a:off x="2989" y="1687"/>
              <a:ext cx="33" cy="34"/>
            </a:xfrm>
            <a:prstGeom prst="line">
              <a:avLst/>
            </a:prstGeom>
            <a:noFill/>
            <a:ln w="12700">
              <a:solidFill>
                <a:srgbClr val="00FF00"/>
              </a:solidFill>
              <a:round/>
              <a:headEnd/>
              <a:tailEnd/>
            </a:ln>
            <a:effectLst/>
          </p:spPr>
          <p:txBody>
            <a:bodyPr wrap="none" anchor="ctr"/>
            <a:lstStyle/>
            <a:p>
              <a:endParaRPr lang="en-US"/>
            </a:p>
          </p:txBody>
        </p:sp>
        <p:sp>
          <p:nvSpPr>
            <p:cNvPr id="1044290" name="Line 834"/>
            <p:cNvSpPr>
              <a:spLocks noChangeShapeType="1"/>
            </p:cNvSpPr>
            <p:nvPr/>
          </p:nvSpPr>
          <p:spPr bwMode="auto">
            <a:xfrm flipH="1" flipV="1">
              <a:off x="2957" y="1653"/>
              <a:ext cx="15" cy="15"/>
            </a:xfrm>
            <a:prstGeom prst="line">
              <a:avLst/>
            </a:prstGeom>
            <a:noFill/>
            <a:ln w="12700">
              <a:solidFill>
                <a:srgbClr val="00FF00"/>
              </a:solidFill>
              <a:round/>
              <a:headEnd/>
              <a:tailEnd/>
            </a:ln>
            <a:effectLst/>
          </p:spPr>
          <p:txBody>
            <a:bodyPr wrap="none" anchor="ctr"/>
            <a:lstStyle/>
            <a:p>
              <a:endParaRPr lang="en-US"/>
            </a:p>
          </p:txBody>
        </p:sp>
        <p:sp>
          <p:nvSpPr>
            <p:cNvPr id="1044291" name="Line 835"/>
            <p:cNvSpPr>
              <a:spLocks noChangeShapeType="1"/>
            </p:cNvSpPr>
            <p:nvPr/>
          </p:nvSpPr>
          <p:spPr bwMode="auto">
            <a:xfrm flipH="1" flipV="1">
              <a:off x="3143" y="1789"/>
              <a:ext cx="30" cy="30"/>
            </a:xfrm>
            <a:prstGeom prst="line">
              <a:avLst/>
            </a:prstGeom>
            <a:noFill/>
            <a:ln w="12700">
              <a:solidFill>
                <a:srgbClr val="00FF00"/>
              </a:solidFill>
              <a:round/>
              <a:headEnd/>
              <a:tailEnd/>
            </a:ln>
            <a:effectLst/>
          </p:spPr>
          <p:txBody>
            <a:bodyPr wrap="none" anchor="ctr"/>
            <a:lstStyle/>
            <a:p>
              <a:endParaRPr lang="en-US"/>
            </a:p>
          </p:txBody>
        </p:sp>
        <p:sp>
          <p:nvSpPr>
            <p:cNvPr id="1044292" name="Line 836"/>
            <p:cNvSpPr>
              <a:spLocks noChangeShapeType="1"/>
            </p:cNvSpPr>
            <p:nvPr/>
          </p:nvSpPr>
          <p:spPr bwMode="auto">
            <a:xfrm flipH="1" flipV="1">
              <a:off x="3092" y="1736"/>
              <a:ext cx="34" cy="33"/>
            </a:xfrm>
            <a:prstGeom prst="line">
              <a:avLst/>
            </a:prstGeom>
            <a:noFill/>
            <a:ln w="12700">
              <a:solidFill>
                <a:srgbClr val="00FF00"/>
              </a:solidFill>
              <a:round/>
              <a:headEnd/>
              <a:tailEnd/>
            </a:ln>
            <a:effectLst/>
          </p:spPr>
          <p:txBody>
            <a:bodyPr wrap="none" anchor="ctr"/>
            <a:lstStyle/>
            <a:p>
              <a:endParaRPr lang="en-US"/>
            </a:p>
          </p:txBody>
        </p:sp>
        <p:sp>
          <p:nvSpPr>
            <p:cNvPr id="1044293" name="Line 837"/>
            <p:cNvSpPr>
              <a:spLocks noChangeShapeType="1"/>
            </p:cNvSpPr>
            <p:nvPr/>
          </p:nvSpPr>
          <p:spPr bwMode="auto">
            <a:xfrm flipH="1" flipV="1">
              <a:off x="3041" y="1687"/>
              <a:ext cx="34" cy="34"/>
            </a:xfrm>
            <a:prstGeom prst="line">
              <a:avLst/>
            </a:prstGeom>
            <a:noFill/>
            <a:ln w="12700">
              <a:solidFill>
                <a:srgbClr val="00FF00"/>
              </a:solidFill>
              <a:round/>
              <a:headEnd/>
              <a:tailEnd/>
            </a:ln>
            <a:effectLst/>
          </p:spPr>
          <p:txBody>
            <a:bodyPr wrap="none" anchor="ctr"/>
            <a:lstStyle/>
            <a:p>
              <a:endParaRPr lang="en-US"/>
            </a:p>
          </p:txBody>
        </p:sp>
        <p:sp>
          <p:nvSpPr>
            <p:cNvPr id="1044294" name="Line 838"/>
            <p:cNvSpPr>
              <a:spLocks noChangeShapeType="1"/>
            </p:cNvSpPr>
            <p:nvPr/>
          </p:nvSpPr>
          <p:spPr bwMode="auto">
            <a:xfrm flipH="1" flipV="1">
              <a:off x="3007" y="1653"/>
              <a:ext cx="15" cy="15"/>
            </a:xfrm>
            <a:prstGeom prst="line">
              <a:avLst/>
            </a:prstGeom>
            <a:noFill/>
            <a:ln w="12700">
              <a:solidFill>
                <a:srgbClr val="00FF00"/>
              </a:solidFill>
              <a:round/>
              <a:headEnd/>
              <a:tailEnd/>
            </a:ln>
            <a:effectLst/>
          </p:spPr>
          <p:txBody>
            <a:bodyPr wrap="none" anchor="ctr"/>
            <a:lstStyle/>
            <a:p>
              <a:endParaRPr lang="en-US"/>
            </a:p>
          </p:txBody>
        </p:sp>
        <p:sp>
          <p:nvSpPr>
            <p:cNvPr id="1044295" name="Line 839"/>
            <p:cNvSpPr>
              <a:spLocks noChangeShapeType="1"/>
            </p:cNvSpPr>
            <p:nvPr/>
          </p:nvSpPr>
          <p:spPr bwMode="auto">
            <a:xfrm flipH="1" flipV="1">
              <a:off x="3194" y="1789"/>
              <a:ext cx="30" cy="30"/>
            </a:xfrm>
            <a:prstGeom prst="line">
              <a:avLst/>
            </a:prstGeom>
            <a:noFill/>
            <a:ln w="12700">
              <a:solidFill>
                <a:srgbClr val="00FF00"/>
              </a:solidFill>
              <a:round/>
              <a:headEnd/>
              <a:tailEnd/>
            </a:ln>
            <a:effectLst/>
          </p:spPr>
          <p:txBody>
            <a:bodyPr wrap="none" anchor="ctr"/>
            <a:lstStyle/>
            <a:p>
              <a:endParaRPr lang="en-US"/>
            </a:p>
          </p:txBody>
        </p:sp>
        <p:sp>
          <p:nvSpPr>
            <p:cNvPr id="1044296" name="Line 840"/>
            <p:cNvSpPr>
              <a:spLocks noChangeShapeType="1"/>
            </p:cNvSpPr>
            <p:nvPr/>
          </p:nvSpPr>
          <p:spPr bwMode="auto">
            <a:xfrm flipH="1" flipV="1">
              <a:off x="3141" y="1736"/>
              <a:ext cx="33" cy="33"/>
            </a:xfrm>
            <a:prstGeom prst="line">
              <a:avLst/>
            </a:prstGeom>
            <a:noFill/>
            <a:ln w="12700">
              <a:solidFill>
                <a:srgbClr val="00FF00"/>
              </a:solidFill>
              <a:round/>
              <a:headEnd/>
              <a:tailEnd/>
            </a:ln>
            <a:effectLst/>
          </p:spPr>
          <p:txBody>
            <a:bodyPr wrap="none" anchor="ctr"/>
            <a:lstStyle/>
            <a:p>
              <a:endParaRPr lang="en-US"/>
            </a:p>
          </p:txBody>
        </p:sp>
        <p:sp>
          <p:nvSpPr>
            <p:cNvPr id="1044297" name="Line 841"/>
            <p:cNvSpPr>
              <a:spLocks noChangeShapeType="1"/>
            </p:cNvSpPr>
            <p:nvPr/>
          </p:nvSpPr>
          <p:spPr bwMode="auto">
            <a:xfrm flipH="1" flipV="1">
              <a:off x="3092" y="1687"/>
              <a:ext cx="34" cy="34"/>
            </a:xfrm>
            <a:prstGeom prst="line">
              <a:avLst/>
            </a:prstGeom>
            <a:noFill/>
            <a:ln w="12700">
              <a:solidFill>
                <a:srgbClr val="00FF00"/>
              </a:solidFill>
              <a:round/>
              <a:headEnd/>
              <a:tailEnd/>
            </a:ln>
            <a:effectLst/>
          </p:spPr>
          <p:txBody>
            <a:bodyPr wrap="none" anchor="ctr"/>
            <a:lstStyle/>
            <a:p>
              <a:endParaRPr lang="en-US"/>
            </a:p>
          </p:txBody>
        </p:sp>
        <p:sp>
          <p:nvSpPr>
            <p:cNvPr id="1044298" name="Line 842"/>
            <p:cNvSpPr>
              <a:spLocks noChangeShapeType="1"/>
            </p:cNvSpPr>
            <p:nvPr/>
          </p:nvSpPr>
          <p:spPr bwMode="auto">
            <a:xfrm flipH="1" flipV="1">
              <a:off x="3058" y="1653"/>
              <a:ext cx="15" cy="15"/>
            </a:xfrm>
            <a:prstGeom prst="line">
              <a:avLst/>
            </a:prstGeom>
            <a:noFill/>
            <a:ln w="12700">
              <a:solidFill>
                <a:srgbClr val="00FF00"/>
              </a:solidFill>
              <a:round/>
              <a:headEnd/>
              <a:tailEnd/>
            </a:ln>
            <a:effectLst/>
          </p:spPr>
          <p:txBody>
            <a:bodyPr wrap="none" anchor="ctr"/>
            <a:lstStyle/>
            <a:p>
              <a:endParaRPr lang="en-US"/>
            </a:p>
          </p:txBody>
        </p:sp>
        <p:sp>
          <p:nvSpPr>
            <p:cNvPr id="1044299" name="Line 843"/>
            <p:cNvSpPr>
              <a:spLocks noChangeShapeType="1"/>
            </p:cNvSpPr>
            <p:nvPr/>
          </p:nvSpPr>
          <p:spPr bwMode="auto">
            <a:xfrm flipH="1" flipV="1">
              <a:off x="3243" y="1789"/>
              <a:ext cx="29" cy="30"/>
            </a:xfrm>
            <a:prstGeom prst="line">
              <a:avLst/>
            </a:prstGeom>
            <a:noFill/>
            <a:ln w="12700">
              <a:solidFill>
                <a:srgbClr val="00FF00"/>
              </a:solidFill>
              <a:round/>
              <a:headEnd/>
              <a:tailEnd/>
            </a:ln>
            <a:effectLst/>
          </p:spPr>
          <p:txBody>
            <a:bodyPr wrap="none" anchor="ctr"/>
            <a:lstStyle/>
            <a:p>
              <a:endParaRPr lang="en-US"/>
            </a:p>
          </p:txBody>
        </p:sp>
        <p:sp>
          <p:nvSpPr>
            <p:cNvPr id="1044300" name="Line 844"/>
            <p:cNvSpPr>
              <a:spLocks noChangeShapeType="1"/>
            </p:cNvSpPr>
            <p:nvPr/>
          </p:nvSpPr>
          <p:spPr bwMode="auto">
            <a:xfrm flipH="1" flipV="1">
              <a:off x="3192" y="1736"/>
              <a:ext cx="33" cy="33"/>
            </a:xfrm>
            <a:prstGeom prst="line">
              <a:avLst/>
            </a:prstGeom>
            <a:noFill/>
            <a:ln w="12700">
              <a:solidFill>
                <a:srgbClr val="00FF00"/>
              </a:solidFill>
              <a:round/>
              <a:headEnd/>
              <a:tailEnd/>
            </a:ln>
            <a:effectLst/>
          </p:spPr>
          <p:txBody>
            <a:bodyPr wrap="none" anchor="ctr"/>
            <a:lstStyle/>
            <a:p>
              <a:endParaRPr lang="en-US"/>
            </a:p>
          </p:txBody>
        </p:sp>
        <p:sp>
          <p:nvSpPr>
            <p:cNvPr id="1044301" name="Line 845"/>
            <p:cNvSpPr>
              <a:spLocks noChangeShapeType="1"/>
            </p:cNvSpPr>
            <p:nvPr/>
          </p:nvSpPr>
          <p:spPr bwMode="auto">
            <a:xfrm flipH="1" flipV="1">
              <a:off x="3141" y="1687"/>
              <a:ext cx="33" cy="34"/>
            </a:xfrm>
            <a:prstGeom prst="line">
              <a:avLst/>
            </a:prstGeom>
            <a:noFill/>
            <a:ln w="12700">
              <a:solidFill>
                <a:srgbClr val="00FF00"/>
              </a:solidFill>
              <a:round/>
              <a:headEnd/>
              <a:tailEnd/>
            </a:ln>
            <a:effectLst/>
          </p:spPr>
          <p:txBody>
            <a:bodyPr wrap="none" anchor="ctr"/>
            <a:lstStyle/>
            <a:p>
              <a:endParaRPr lang="en-US"/>
            </a:p>
          </p:txBody>
        </p:sp>
        <p:sp>
          <p:nvSpPr>
            <p:cNvPr id="1044302" name="Line 846"/>
            <p:cNvSpPr>
              <a:spLocks noChangeShapeType="1"/>
            </p:cNvSpPr>
            <p:nvPr/>
          </p:nvSpPr>
          <p:spPr bwMode="auto">
            <a:xfrm flipH="1" flipV="1">
              <a:off x="3109" y="1653"/>
              <a:ext cx="15" cy="15"/>
            </a:xfrm>
            <a:prstGeom prst="line">
              <a:avLst/>
            </a:prstGeom>
            <a:noFill/>
            <a:ln w="12700">
              <a:solidFill>
                <a:srgbClr val="00FF00"/>
              </a:solidFill>
              <a:round/>
              <a:headEnd/>
              <a:tailEnd/>
            </a:ln>
            <a:effectLst/>
          </p:spPr>
          <p:txBody>
            <a:bodyPr wrap="none" anchor="ctr"/>
            <a:lstStyle/>
            <a:p>
              <a:endParaRPr lang="en-US"/>
            </a:p>
          </p:txBody>
        </p:sp>
        <p:sp>
          <p:nvSpPr>
            <p:cNvPr id="1044303" name="Line 847"/>
            <p:cNvSpPr>
              <a:spLocks noChangeShapeType="1"/>
            </p:cNvSpPr>
            <p:nvPr/>
          </p:nvSpPr>
          <p:spPr bwMode="auto">
            <a:xfrm flipH="1" flipV="1">
              <a:off x="3295" y="1787"/>
              <a:ext cx="30" cy="29"/>
            </a:xfrm>
            <a:prstGeom prst="line">
              <a:avLst/>
            </a:prstGeom>
            <a:noFill/>
            <a:ln w="12700">
              <a:solidFill>
                <a:srgbClr val="00FF00"/>
              </a:solidFill>
              <a:round/>
              <a:headEnd/>
              <a:tailEnd/>
            </a:ln>
            <a:effectLst/>
          </p:spPr>
          <p:txBody>
            <a:bodyPr wrap="none" anchor="ctr"/>
            <a:lstStyle/>
            <a:p>
              <a:endParaRPr lang="en-US"/>
            </a:p>
          </p:txBody>
        </p:sp>
        <p:sp>
          <p:nvSpPr>
            <p:cNvPr id="1044304" name="Line 848"/>
            <p:cNvSpPr>
              <a:spLocks noChangeShapeType="1"/>
            </p:cNvSpPr>
            <p:nvPr/>
          </p:nvSpPr>
          <p:spPr bwMode="auto">
            <a:xfrm flipH="1" flipV="1">
              <a:off x="3243" y="1736"/>
              <a:ext cx="33" cy="33"/>
            </a:xfrm>
            <a:prstGeom prst="line">
              <a:avLst/>
            </a:prstGeom>
            <a:noFill/>
            <a:ln w="12700">
              <a:solidFill>
                <a:srgbClr val="00FF00"/>
              </a:solidFill>
              <a:round/>
              <a:headEnd/>
              <a:tailEnd/>
            </a:ln>
            <a:effectLst/>
          </p:spPr>
          <p:txBody>
            <a:bodyPr wrap="none" anchor="ctr"/>
            <a:lstStyle/>
            <a:p>
              <a:endParaRPr lang="en-US"/>
            </a:p>
          </p:txBody>
        </p:sp>
        <p:sp>
          <p:nvSpPr>
            <p:cNvPr id="1044305" name="Line 849"/>
            <p:cNvSpPr>
              <a:spLocks noChangeShapeType="1"/>
            </p:cNvSpPr>
            <p:nvPr/>
          </p:nvSpPr>
          <p:spPr bwMode="auto">
            <a:xfrm flipH="1" flipV="1">
              <a:off x="3192" y="1687"/>
              <a:ext cx="33" cy="34"/>
            </a:xfrm>
            <a:prstGeom prst="line">
              <a:avLst/>
            </a:prstGeom>
            <a:noFill/>
            <a:ln w="12700">
              <a:solidFill>
                <a:srgbClr val="00FF00"/>
              </a:solidFill>
              <a:round/>
              <a:headEnd/>
              <a:tailEnd/>
            </a:ln>
            <a:effectLst/>
          </p:spPr>
          <p:txBody>
            <a:bodyPr wrap="none" anchor="ctr"/>
            <a:lstStyle/>
            <a:p>
              <a:endParaRPr lang="en-US"/>
            </a:p>
          </p:txBody>
        </p:sp>
        <p:sp>
          <p:nvSpPr>
            <p:cNvPr id="1044306" name="Line 850"/>
            <p:cNvSpPr>
              <a:spLocks noChangeShapeType="1"/>
            </p:cNvSpPr>
            <p:nvPr/>
          </p:nvSpPr>
          <p:spPr bwMode="auto">
            <a:xfrm flipH="1" flipV="1">
              <a:off x="3159" y="1653"/>
              <a:ext cx="15" cy="15"/>
            </a:xfrm>
            <a:prstGeom prst="line">
              <a:avLst/>
            </a:prstGeom>
            <a:noFill/>
            <a:ln w="12700">
              <a:solidFill>
                <a:srgbClr val="00FF00"/>
              </a:solidFill>
              <a:round/>
              <a:headEnd/>
              <a:tailEnd/>
            </a:ln>
            <a:effectLst/>
          </p:spPr>
          <p:txBody>
            <a:bodyPr wrap="none" anchor="ctr"/>
            <a:lstStyle/>
            <a:p>
              <a:endParaRPr lang="en-US"/>
            </a:p>
          </p:txBody>
        </p:sp>
        <p:sp>
          <p:nvSpPr>
            <p:cNvPr id="1044307" name="Line 851"/>
            <p:cNvSpPr>
              <a:spLocks noChangeShapeType="1"/>
            </p:cNvSpPr>
            <p:nvPr/>
          </p:nvSpPr>
          <p:spPr bwMode="auto">
            <a:xfrm flipH="1" flipV="1">
              <a:off x="3295" y="1736"/>
              <a:ext cx="30" cy="29"/>
            </a:xfrm>
            <a:prstGeom prst="line">
              <a:avLst/>
            </a:prstGeom>
            <a:noFill/>
            <a:ln w="12700">
              <a:solidFill>
                <a:srgbClr val="00FF00"/>
              </a:solidFill>
              <a:round/>
              <a:headEnd/>
              <a:tailEnd/>
            </a:ln>
            <a:effectLst/>
          </p:spPr>
          <p:txBody>
            <a:bodyPr wrap="none" anchor="ctr"/>
            <a:lstStyle/>
            <a:p>
              <a:endParaRPr lang="en-US"/>
            </a:p>
          </p:txBody>
        </p:sp>
        <p:sp>
          <p:nvSpPr>
            <p:cNvPr id="1044308" name="Line 852"/>
            <p:cNvSpPr>
              <a:spLocks noChangeShapeType="1"/>
            </p:cNvSpPr>
            <p:nvPr/>
          </p:nvSpPr>
          <p:spPr bwMode="auto">
            <a:xfrm flipH="1" flipV="1">
              <a:off x="3243" y="1687"/>
              <a:ext cx="33" cy="34"/>
            </a:xfrm>
            <a:prstGeom prst="line">
              <a:avLst/>
            </a:prstGeom>
            <a:noFill/>
            <a:ln w="12700">
              <a:solidFill>
                <a:srgbClr val="00FF00"/>
              </a:solidFill>
              <a:round/>
              <a:headEnd/>
              <a:tailEnd/>
            </a:ln>
            <a:effectLst/>
          </p:spPr>
          <p:txBody>
            <a:bodyPr wrap="none" anchor="ctr"/>
            <a:lstStyle/>
            <a:p>
              <a:endParaRPr lang="en-US"/>
            </a:p>
          </p:txBody>
        </p:sp>
        <p:sp>
          <p:nvSpPr>
            <p:cNvPr id="1044309" name="Line 853"/>
            <p:cNvSpPr>
              <a:spLocks noChangeShapeType="1"/>
            </p:cNvSpPr>
            <p:nvPr/>
          </p:nvSpPr>
          <p:spPr bwMode="auto">
            <a:xfrm flipH="1" flipV="1">
              <a:off x="3210" y="1653"/>
              <a:ext cx="15" cy="15"/>
            </a:xfrm>
            <a:prstGeom prst="line">
              <a:avLst/>
            </a:prstGeom>
            <a:noFill/>
            <a:ln w="12700">
              <a:solidFill>
                <a:srgbClr val="00FF00"/>
              </a:solidFill>
              <a:round/>
              <a:headEnd/>
              <a:tailEnd/>
            </a:ln>
            <a:effectLst/>
          </p:spPr>
          <p:txBody>
            <a:bodyPr wrap="none" anchor="ctr"/>
            <a:lstStyle/>
            <a:p>
              <a:endParaRPr lang="en-US"/>
            </a:p>
          </p:txBody>
        </p:sp>
        <p:sp>
          <p:nvSpPr>
            <p:cNvPr id="1044310" name="Line 854"/>
            <p:cNvSpPr>
              <a:spLocks noChangeShapeType="1"/>
            </p:cNvSpPr>
            <p:nvPr/>
          </p:nvSpPr>
          <p:spPr bwMode="auto">
            <a:xfrm flipH="1" flipV="1">
              <a:off x="3295" y="1687"/>
              <a:ext cx="30" cy="30"/>
            </a:xfrm>
            <a:prstGeom prst="line">
              <a:avLst/>
            </a:prstGeom>
            <a:noFill/>
            <a:ln w="12700">
              <a:solidFill>
                <a:srgbClr val="00FF00"/>
              </a:solidFill>
              <a:round/>
              <a:headEnd/>
              <a:tailEnd/>
            </a:ln>
            <a:effectLst/>
          </p:spPr>
          <p:txBody>
            <a:bodyPr wrap="none" anchor="ctr"/>
            <a:lstStyle/>
            <a:p>
              <a:endParaRPr lang="en-US"/>
            </a:p>
          </p:txBody>
        </p:sp>
        <p:sp>
          <p:nvSpPr>
            <p:cNvPr id="1044311" name="Line 855"/>
            <p:cNvSpPr>
              <a:spLocks noChangeShapeType="1"/>
            </p:cNvSpPr>
            <p:nvPr/>
          </p:nvSpPr>
          <p:spPr bwMode="auto">
            <a:xfrm flipH="1" flipV="1">
              <a:off x="3261" y="1653"/>
              <a:ext cx="15" cy="15"/>
            </a:xfrm>
            <a:prstGeom prst="line">
              <a:avLst/>
            </a:prstGeom>
            <a:noFill/>
            <a:ln w="12700">
              <a:solidFill>
                <a:srgbClr val="00FF00"/>
              </a:solidFill>
              <a:round/>
              <a:headEnd/>
              <a:tailEnd/>
            </a:ln>
            <a:effectLst/>
          </p:spPr>
          <p:txBody>
            <a:bodyPr wrap="none" anchor="ctr"/>
            <a:lstStyle/>
            <a:p>
              <a:endParaRPr lang="en-US"/>
            </a:p>
          </p:txBody>
        </p:sp>
        <p:sp>
          <p:nvSpPr>
            <p:cNvPr id="1044312" name="Line 856"/>
            <p:cNvSpPr>
              <a:spLocks noChangeShapeType="1"/>
            </p:cNvSpPr>
            <p:nvPr/>
          </p:nvSpPr>
          <p:spPr bwMode="auto">
            <a:xfrm flipH="1" flipV="1">
              <a:off x="3312" y="1653"/>
              <a:ext cx="11" cy="11"/>
            </a:xfrm>
            <a:prstGeom prst="line">
              <a:avLst/>
            </a:prstGeom>
            <a:noFill/>
            <a:ln w="12700">
              <a:solidFill>
                <a:srgbClr val="00FF00"/>
              </a:solidFill>
              <a:round/>
              <a:headEnd/>
              <a:tailEnd/>
            </a:ln>
            <a:effectLst/>
          </p:spPr>
          <p:txBody>
            <a:bodyPr wrap="none" anchor="ctr"/>
            <a:lstStyle/>
            <a:p>
              <a:endParaRPr lang="en-US"/>
            </a:p>
          </p:txBody>
        </p:sp>
        <p:sp>
          <p:nvSpPr>
            <p:cNvPr id="1044313" name="Rectangle 857"/>
            <p:cNvSpPr>
              <a:spLocks noChangeArrowheads="1"/>
            </p:cNvSpPr>
            <p:nvPr/>
          </p:nvSpPr>
          <p:spPr bwMode="auto">
            <a:xfrm>
              <a:off x="4201" y="1256"/>
              <a:ext cx="735" cy="223"/>
            </a:xfrm>
            <a:prstGeom prst="rect">
              <a:avLst/>
            </a:prstGeom>
            <a:noFill/>
            <a:ln w="12700">
              <a:noFill/>
              <a:miter lim="800000"/>
              <a:headEnd/>
              <a:tailEnd/>
            </a:ln>
            <a:effectLst/>
          </p:spPr>
          <p:txBody>
            <a:bodyPr wrap="none" lIns="90488" tIns="44450" rIns="90488" bIns="44450">
              <a:spAutoFit/>
            </a:bodyPr>
            <a:lstStyle/>
            <a:p>
              <a:r>
                <a:rPr lang="en-US" sz="1600">
                  <a:solidFill>
                    <a:srgbClr val="000000"/>
                  </a:solidFill>
                </a:rPr>
                <a:t>MESH PAD</a:t>
              </a:r>
            </a:p>
          </p:txBody>
        </p:sp>
        <p:sp>
          <p:nvSpPr>
            <p:cNvPr id="1044314" name="Line 858"/>
            <p:cNvSpPr>
              <a:spLocks noChangeShapeType="1"/>
            </p:cNvSpPr>
            <p:nvPr/>
          </p:nvSpPr>
          <p:spPr bwMode="auto">
            <a:xfrm flipV="1">
              <a:off x="3314" y="1358"/>
              <a:ext cx="815" cy="362"/>
            </a:xfrm>
            <a:prstGeom prst="line">
              <a:avLst/>
            </a:prstGeom>
            <a:noFill/>
            <a:ln w="12700">
              <a:solidFill>
                <a:schemeClr val="tx1"/>
              </a:solidFill>
              <a:round/>
              <a:headEnd/>
              <a:tailEnd/>
            </a:ln>
            <a:effectLst/>
          </p:spPr>
          <p:txBody>
            <a:bodyPr wrap="none" anchor="ctr"/>
            <a:lstStyle/>
            <a:p>
              <a:endParaRPr lang="en-US"/>
            </a:p>
          </p:txBody>
        </p:sp>
        <p:sp>
          <p:nvSpPr>
            <p:cNvPr id="1044315" name="Line 859"/>
            <p:cNvSpPr>
              <a:spLocks noChangeShapeType="1"/>
            </p:cNvSpPr>
            <p:nvPr/>
          </p:nvSpPr>
          <p:spPr bwMode="auto">
            <a:xfrm>
              <a:off x="4139" y="1362"/>
              <a:ext cx="48" cy="0"/>
            </a:xfrm>
            <a:prstGeom prst="line">
              <a:avLst/>
            </a:prstGeom>
            <a:noFill/>
            <a:ln w="12700">
              <a:solidFill>
                <a:schemeClr val="tx1"/>
              </a:solidFill>
              <a:round/>
              <a:headEnd/>
              <a:tailEnd/>
            </a:ln>
            <a:effectLst/>
          </p:spPr>
          <p:txBody>
            <a:bodyPr wrap="none" anchor="ctr"/>
            <a:lstStyle/>
            <a:p>
              <a:endParaRPr lang="en-US"/>
            </a:p>
          </p:txBody>
        </p:sp>
        <p:sp>
          <p:nvSpPr>
            <p:cNvPr id="1044316" name="Line 860"/>
            <p:cNvSpPr>
              <a:spLocks noChangeShapeType="1"/>
            </p:cNvSpPr>
            <p:nvPr/>
          </p:nvSpPr>
          <p:spPr bwMode="auto">
            <a:xfrm>
              <a:off x="3876" y="2781"/>
              <a:ext cx="0" cy="0"/>
            </a:xfrm>
            <a:prstGeom prst="line">
              <a:avLst/>
            </a:prstGeom>
            <a:noFill/>
            <a:ln w="12700">
              <a:solidFill>
                <a:srgbClr val="FF0000"/>
              </a:solidFill>
              <a:round/>
              <a:headEnd/>
              <a:tailEnd/>
            </a:ln>
            <a:effectLst/>
          </p:spPr>
          <p:txBody>
            <a:bodyPr wrap="none" anchor="ctr"/>
            <a:lstStyle/>
            <a:p>
              <a:endParaRPr lang="en-US"/>
            </a:p>
          </p:txBody>
        </p:sp>
        <p:sp>
          <p:nvSpPr>
            <p:cNvPr id="1044317" name="Line 861"/>
            <p:cNvSpPr>
              <a:spLocks noChangeShapeType="1"/>
            </p:cNvSpPr>
            <p:nvPr/>
          </p:nvSpPr>
          <p:spPr bwMode="auto">
            <a:xfrm>
              <a:off x="3769" y="2524"/>
              <a:ext cx="62" cy="0"/>
            </a:xfrm>
            <a:prstGeom prst="line">
              <a:avLst/>
            </a:prstGeom>
            <a:noFill/>
            <a:ln w="12700">
              <a:solidFill>
                <a:schemeClr val="accent2"/>
              </a:solidFill>
              <a:round/>
              <a:headEnd/>
              <a:tailEnd/>
            </a:ln>
            <a:effectLst/>
          </p:spPr>
          <p:txBody>
            <a:bodyPr wrap="none" anchor="ctr"/>
            <a:lstStyle/>
            <a:p>
              <a:endParaRPr lang="en-US"/>
            </a:p>
          </p:txBody>
        </p:sp>
        <p:sp>
          <p:nvSpPr>
            <p:cNvPr id="1044318" name="Line 862"/>
            <p:cNvSpPr>
              <a:spLocks noChangeShapeType="1"/>
            </p:cNvSpPr>
            <p:nvPr/>
          </p:nvSpPr>
          <p:spPr bwMode="auto">
            <a:xfrm>
              <a:off x="3769" y="2865"/>
              <a:ext cx="53" cy="0"/>
            </a:xfrm>
            <a:prstGeom prst="line">
              <a:avLst/>
            </a:prstGeom>
            <a:noFill/>
            <a:ln w="12700">
              <a:solidFill>
                <a:schemeClr val="accent2"/>
              </a:solidFill>
              <a:round/>
              <a:headEnd/>
              <a:tailEnd/>
            </a:ln>
            <a:effectLst/>
          </p:spPr>
          <p:txBody>
            <a:bodyPr wrap="none" anchor="ctr"/>
            <a:lstStyle/>
            <a:p>
              <a:endParaRPr lang="en-US"/>
            </a:p>
          </p:txBody>
        </p:sp>
        <p:sp>
          <p:nvSpPr>
            <p:cNvPr id="1044319" name="Line 863"/>
            <p:cNvSpPr>
              <a:spLocks noChangeShapeType="1"/>
            </p:cNvSpPr>
            <p:nvPr/>
          </p:nvSpPr>
          <p:spPr bwMode="auto">
            <a:xfrm>
              <a:off x="2230" y="2526"/>
              <a:ext cx="40" cy="0"/>
            </a:xfrm>
            <a:prstGeom prst="line">
              <a:avLst/>
            </a:prstGeom>
            <a:noFill/>
            <a:ln w="12700">
              <a:solidFill>
                <a:schemeClr val="accent2"/>
              </a:solidFill>
              <a:round/>
              <a:headEnd/>
              <a:tailEnd/>
            </a:ln>
            <a:effectLst/>
          </p:spPr>
          <p:txBody>
            <a:bodyPr wrap="none" anchor="ctr"/>
            <a:lstStyle/>
            <a:p>
              <a:endParaRPr lang="en-US"/>
            </a:p>
          </p:txBody>
        </p:sp>
        <p:sp>
          <p:nvSpPr>
            <p:cNvPr id="1044320" name="Line 864"/>
            <p:cNvSpPr>
              <a:spLocks noChangeShapeType="1"/>
            </p:cNvSpPr>
            <p:nvPr/>
          </p:nvSpPr>
          <p:spPr bwMode="auto">
            <a:xfrm>
              <a:off x="2230" y="2694"/>
              <a:ext cx="40" cy="0"/>
            </a:xfrm>
            <a:prstGeom prst="line">
              <a:avLst/>
            </a:prstGeom>
            <a:noFill/>
            <a:ln w="12700">
              <a:solidFill>
                <a:schemeClr val="accent2"/>
              </a:solidFill>
              <a:round/>
              <a:headEnd/>
              <a:tailEnd/>
            </a:ln>
            <a:effectLst/>
          </p:spPr>
          <p:txBody>
            <a:bodyPr wrap="none" anchor="ctr"/>
            <a:lstStyle/>
            <a:p>
              <a:endParaRPr lang="en-US"/>
            </a:p>
          </p:txBody>
        </p:sp>
        <p:sp>
          <p:nvSpPr>
            <p:cNvPr id="1044321" name="Line 865"/>
            <p:cNvSpPr>
              <a:spLocks noChangeShapeType="1"/>
            </p:cNvSpPr>
            <p:nvPr/>
          </p:nvSpPr>
          <p:spPr bwMode="auto">
            <a:xfrm>
              <a:off x="2230" y="2868"/>
              <a:ext cx="40" cy="0"/>
            </a:xfrm>
            <a:prstGeom prst="line">
              <a:avLst/>
            </a:prstGeom>
            <a:noFill/>
            <a:ln w="12700">
              <a:solidFill>
                <a:schemeClr val="accent2"/>
              </a:solidFill>
              <a:round/>
              <a:headEnd/>
              <a:tailEnd/>
            </a:ln>
            <a:effectLst/>
          </p:spPr>
          <p:txBody>
            <a:bodyPr wrap="none" anchor="ctr"/>
            <a:lstStyle/>
            <a:p>
              <a:endParaRPr lang="en-US"/>
            </a:p>
          </p:txBody>
        </p:sp>
        <p:sp>
          <p:nvSpPr>
            <p:cNvPr id="1044322" name="Line 866"/>
            <p:cNvSpPr>
              <a:spLocks noChangeShapeType="1"/>
            </p:cNvSpPr>
            <p:nvPr/>
          </p:nvSpPr>
          <p:spPr bwMode="auto">
            <a:xfrm>
              <a:off x="2097" y="2463"/>
              <a:ext cx="29" cy="0"/>
            </a:xfrm>
            <a:prstGeom prst="line">
              <a:avLst/>
            </a:prstGeom>
            <a:noFill/>
            <a:ln w="12700">
              <a:solidFill>
                <a:srgbClr val="FF0000"/>
              </a:solidFill>
              <a:round/>
              <a:headEnd/>
              <a:tailEnd/>
            </a:ln>
            <a:effectLst/>
          </p:spPr>
          <p:txBody>
            <a:bodyPr wrap="none" anchor="ctr"/>
            <a:lstStyle/>
            <a:p>
              <a:endParaRPr lang="en-US"/>
            </a:p>
          </p:txBody>
        </p:sp>
        <p:sp>
          <p:nvSpPr>
            <p:cNvPr id="1044323" name="Line 867"/>
            <p:cNvSpPr>
              <a:spLocks noChangeShapeType="1"/>
            </p:cNvSpPr>
            <p:nvPr/>
          </p:nvSpPr>
          <p:spPr bwMode="auto">
            <a:xfrm>
              <a:off x="2187" y="2463"/>
              <a:ext cx="0" cy="0"/>
            </a:xfrm>
            <a:prstGeom prst="line">
              <a:avLst/>
            </a:prstGeom>
            <a:noFill/>
            <a:ln w="12700">
              <a:solidFill>
                <a:srgbClr val="FF0000"/>
              </a:solidFill>
              <a:round/>
              <a:headEnd/>
              <a:tailEnd/>
            </a:ln>
            <a:effectLst/>
          </p:spPr>
          <p:txBody>
            <a:bodyPr wrap="none" anchor="ctr"/>
            <a:lstStyle/>
            <a:p>
              <a:endParaRPr lang="en-US"/>
            </a:p>
          </p:txBody>
        </p:sp>
        <p:sp>
          <p:nvSpPr>
            <p:cNvPr id="1044324" name="Line 868"/>
            <p:cNvSpPr>
              <a:spLocks noChangeShapeType="1"/>
            </p:cNvSpPr>
            <p:nvPr/>
          </p:nvSpPr>
          <p:spPr bwMode="auto">
            <a:xfrm>
              <a:off x="2116" y="2409"/>
              <a:ext cx="55" cy="0"/>
            </a:xfrm>
            <a:prstGeom prst="line">
              <a:avLst/>
            </a:prstGeom>
            <a:noFill/>
            <a:ln w="12700">
              <a:solidFill>
                <a:srgbClr val="FF0000"/>
              </a:solidFill>
              <a:round/>
              <a:headEnd/>
              <a:tailEnd/>
            </a:ln>
            <a:effectLst/>
          </p:spPr>
          <p:txBody>
            <a:bodyPr wrap="none" anchor="ctr"/>
            <a:lstStyle/>
            <a:p>
              <a:endParaRPr lang="en-US"/>
            </a:p>
          </p:txBody>
        </p:sp>
        <p:sp>
          <p:nvSpPr>
            <p:cNvPr id="1044325" name="Line 869"/>
            <p:cNvSpPr>
              <a:spLocks noChangeShapeType="1"/>
            </p:cNvSpPr>
            <p:nvPr/>
          </p:nvSpPr>
          <p:spPr bwMode="auto">
            <a:xfrm>
              <a:off x="2100" y="2283"/>
              <a:ext cx="29" cy="0"/>
            </a:xfrm>
            <a:prstGeom prst="line">
              <a:avLst/>
            </a:prstGeom>
            <a:noFill/>
            <a:ln w="12700">
              <a:solidFill>
                <a:srgbClr val="FF0000"/>
              </a:solidFill>
              <a:round/>
              <a:headEnd/>
              <a:tailEnd/>
            </a:ln>
            <a:effectLst/>
          </p:spPr>
          <p:txBody>
            <a:bodyPr wrap="none" anchor="ctr"/>
            <a:lstStyle/>
            <a:p>
              <a:endParaRPr lang="en-US"/>
            </a:p>
          </p:txBody>
        </p:sp>
        <p:sp>
          <p:nvSpPr>
            <p:cNvPr id="1044326" name="Line 870"/>
            <p:cNvSpPr>
              <a:spLocks noChangeShapeType="1"/>
            </p:cNvSpPr>
            <p:nvPr/>
          </p:nvSpPr>
          <p:spPr bwMode="auto">
            <a:xfrm>
              <a:off x="2190" y="2283"/>
              <a:ext cx="0" cy="0"/>
            </a:xfrm>
            <a:prstGeom prst="line">
              <a:avLst/>
            </a:prstGeom>
            <a:noFill/>
            <a:ln w="12700">
              <a:solidFill>
                <a:srgbClr val="FF0000"/>
              </a:solidFill>
              <a:round/>
              <a:headEnd/>
              <a:tailEnd/>
            </a:ln>
            <a:effectLst/>
          </p:spPr>
          <p:txBody>
            <a:bodyPr wrap="none" anchor="ctr"/>
            <a:lstStyle/>
            <a:p>
              <a:endParaRPr lang="en-US"/>
            </a:p>
          </p:txBody>
        </p:sp>
        <p:sp>
          <p:nvSpPr>
            <p:cNvPr id="1044327" name="Line 871"/>
            <p:cNvSpPr>
              <a:spLocks noChangeShapeType="1"/>
            </p:cNvSpPr>
            <p:nvPr/>
          </p:nvSpPr>
          <p:spPr bwMode="auto">
            <a:xfrm>
              <a:off x="2100" y="2227"/>
              <a:ext cx="83" cy="0"/>
            </a:xfrm>
            <a:prstGeom prst="line">
              <a:avLst/>
            </a:prstGeom>
            <a:noFill/>
            <a:ln w="12700">
              <a:solidFill>
                <a:srgbClr val="FF0000"/>
              </a:solidFill>
              <a:round/>
              <a:headEnd/>
              <a:tailEnd/>
            </a:ln>
            <a:effectLst/>
          </p:spPr>
          <p:txBody>
            <a:bodyPr wrap="none" anchor="ctr"/>
            <a:lstStyle/>
            <a:p>
              <a:endParaRPr lang="en-US"/>
            </a:p>
          </p:txBody>
        </p:sp>
        <p:sp>
          <p:nvSpPr>
            <p:cNvPr id="1044328" name="Line 872"/>
            <p:cNvSpPr>
              <a:spLocks noChangeShapeType="1"/>
            </p:cNvSpPr>
            <p:nvPr/>
          </p:nvSpPr>
          <p:spPr bwMode="auto">
            <a:xfrm>
              <a:off x="3882" y="2454"/>
              <a:ext cx="0" cy="0"/>
            </a:xfrm>
            <a:prstGeom prst="line">
              <a:avLst/>
            </a:prstGeom>
            <a:noFill/>
            <a:ln w="12700">
              <a:solidFill>
                <a:srgbClr val="FF0000"/>
              </a:solidFill>
              <a:round/>
              <a:headEnd/>
              <a:tailEnd/>
            </a:ln>
            <a:effectLst/>
          </p:spPr>
          <p:txBody>
            <a:bodyPr wrap="none" anchor="ctr"/>
            <a:lstStyle/>
            <a:p>
              <a:endParaRPr lang="en-US"/>
            </a:p>
          </p:txBody>
        </p:sp>
        <p:sp>
          <p:nvSpPr>
            <p:cNvPr id="1044329" name="Line 873"/>
            <p:cNvSpPr>
              <a:spLocks noChangeShapeType="1"/>
            </p:cNvSpPr>
            <p:nvPr/>
          </p:nvSpPr>
          <p:spPr bwMode="auto">
            <a:xfrm>
              <a:off x="3916" y="2454"/>
              <a:ext cx="58" cy="0"/>
            </a:xfrm>
            <a:prstGeom prst="line">
              <a:avLst/>
            </a:prstGeom>
            <a:noFill/>
            <a:ln w="12700">
              <a:solidFill>
                <a:srgbClr val="FF0000"/>
              </a:solidFill>
              <a:round/>
              <a:headEnd/>
              <a:tailEnd/>
            </a:ln>
            <a:effectLst/>
          </p:spPr>
          <p:txBody>
            <a:bodyPr wrap="none" anchor="ctr"/>
            <a:lstStyle/>
            <a:p>
              <a:endParaRPr lang="en-US"/>
            </a:p>
          </p:txBody>
        </p:sp>
        <p:sp>
          <p:nvSpPr>
            <p:cNvPr id="1044330" name="Line 874"/>
            <p:cNvSpPr>
              <a:spLocks noChangeShapeType="1"/>
            </p:cNvSpPr>
            <p:nvPr/>
          </p:nvSpPr>
          <p:spPr bwMode="auto">
            <a:xfrm>
              <a:off x="3877" y="2392"/>
              <a:ext cx="62" cy="0"/>
            </a:xfrm>
            <a:prstGeom prst="line">
              <a:avLst/>
            </a:prstGeom>
            <a:noFill/>
            <a:ln w="12700">
              <a:solidFill>
                <a:srgbClr val="FF0000"/>
              </a:solidFill>
              <a:round/>
              <a:headEnd/>
              <a:tailEnd/>
            </a:ln>
            <a:effectLst/>
          </p:spPr>
          <p:txBody>
            <a:bodyPr wrap="none" anchor="ctr"/>
            <a:lstStyle/>
            <a:p>
              <a:endParaRPr lang="en-US"/>
            </a:p>
          </p:txBody>
        </p:sp>
        <p:sp>
          <p:nvSpPr>
            <p:cNvPr id="1044331" name="Line 875"/>
            <p:cNvSpPr>
              <a:spLocks noChangeShapeType="1"/>
            </p:cNvSpPr>
            <p:nvPr/>
          </p:nvSpPr>
          <p:spPr bwMode="auto">
            <a:xfrm>
              <a:off x="3913" y="2285"/>
              <a:ext cx="43" cy="0"/>
            </a:xfrm>
            <a:prstGeom prst="line">
              <a:avLst/>
            </a:prstGeom>
            <a:noFill/>
            <a:ln w="12700">
              <a:solidFill>
                <a:srgbClr val="FF0000"/>
              </a:solidFill>
              <a:round/>
              <a:headEnd/>
              <a:tailEnd/>
            </a:ln>
            <a:effectLst/>
          </p:spPr>
          <p:txBody>
            <a:bodyPr wrap="none" anchor="ctr"/>
            <a:lstStyle/>
            <a:p>
              <a:endParaRPr lang="en-US"/>
            </a:p>
          </p:txBody>
        </p:sp>
        <p:sp>
          <p:nvSpPr>
            <p:cNvPr id="1044332" name="Line 876"/>
            <p:cNvSpPr>
              <a:spLocks noChangeShapeType="1"/>
            </p:cNvSpPr>
            <p:nvPr/>
          </p:nvSpPr>
          <p:spPr bwMode="auto">
            <a:xfrm>
              <a:off x="3876" y="2286"/>
              <a:ext cx="0" cy="0"/>
            </a:xfrm>
            <a:prstGeom prst="line">
              <a:avLst/>
            </a:prstGeom>
            <a:noFill/>
            <a:ln w="12700">
              <a:solidFill>
                <a:srgbClr val="FF0000"/>
              </a:solidFill>
              <a:round/>
              <a:headEnd/>
              <a:tailEnd/>
            </a:ln>
            <a:effectLst/>
          </p:spPr>
          <p:txBody>
            <a:bodyPr wrap="none" anchor="ctr"/>
            <a:lstStyle/>
            <a:p>
              <a:endParaRPr lang="en-US"/>
            </a:p>
          </p:txBody>
        </p:sp>
        <p:sp>
          <p:nvSpPr>
            <p:cNvPr id="1044333" name="Line 877"/>
            <p:cNvSpPr>
              <a:spLocks noChangeShapeType="1"/>
            </p:cNvSpPr>
            <p:nvPr/>
          </p:nvSpPr>
          <p:spPr bwMode="auto">
            <a:xfrm>
              <a:off x="3877" y="2226"/>
              <a:ext cx="82" cy="0"/>
            </a:xfrm>
            <a:prstGeom prst="line">
              <a:avLst/>
            </a:prstGeom>
            <a:noFill/>
            <a:ln w="12700">
              <a:solidFill>
                <a:srgbClr val="FF0000"/>
              </a:solidFill>
              <a:round/>
              <a:headEnd/>
              <a:tailEnd/>
            </a:ln>
            <a:effectLst/>
          </p:spPr>
          <p:txBody>
            <a:bodyPr wrap="none" anchor="ctr"/>
            <a:lstStyle/>
            <a:p>
              <a:endParaRPr lang="en-US"/>
            </a:p>
          </p:txBody>
        </p:sp>
      </p:grpSp>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1045506" name="Rectangle 2"/>
          <p:cNvSpPr>
            <a:spLocks noGrp="1" noChangeArrowheads="1"/>
          </p:cNvSpPr>
          <p:nvPr>
            <p:ph type="title"/>
          </p:nvPr>
        </p:nvSpPr>
        <p:spPr>
          <a:xfrm>
            <a:off x="495300" y="76200"/>
            <a:ext cx="9144000" cy="1066800"/>
          </a:xfrm>
          <a:solidFill>
            <a:srgbClr val="FF9900"/>
          </a:solidFill>
          <a:ln w="57150">
            <a:solidFill>
              <a:srgbClr val="CC0000"/>
            </a:solidFill>
          </a:ln>
          <a:effectLst/>
        </p:spPr>
        <p:txBody>
          <a:bodyPr/>
          <a:lstStyle/>
          <a:p>
            <a:r>
              <a:rPr lang="en-US" sz="2800" i="0">
                <a:solidFill>
                  <a:srgbClr val="CC0000"/>
                </a:solidFill>
                <a:effectLst>
                  <a:outerShdw blurRad="38100" dist="38100" dir="2700000" algn="tl">
                    <a:srgbClr val="000000"/>
                  </a:outerShdw>
                </a:effectLst>
              </a:rPr>
              <a:t>STEAM DRUM INTERNALS</a:t>
            </a:r>
            <a:br>
              <a:rPr lang="en-US" sz="2800" i="0">
                <a:solidFill>
                  <a:srgbClr val="CC0000"/>
                </a:solidFill>
                <a:effectLst>
                  <a:outerShdw blurRad="38100" dist="38100" dir="2700000" algn="tl">
                    <a:srgbClr val="000000"/>
                  </a:outerShdw>
                </a:effectLst>
              </a:rPr>
            </a:br>
            <a:r>
              <a:rPr lang="en-US" sz="2800" i="0">
                <a:solidFill>
                  <a:srgbClr val="CC0000"/>
                </a:solidFill>
                <a:effectLst>
                  <a:outerShdw blurRad="38100" dist="38100" dir="2700000" algn="tl">
                    <a:srgbClr val="000000"/>
                  </a:outerShdw>
                </a:effectLst>
              </a:rPr>
              <a:t>BAFFLE PLATE WITH MESH PAD</a:t>
            </a:r>
          </a:p>
        </p:txBody>
      </p:sp>
      <p:sp>
        <p:nvSpPr>
          <p:cNvPr id="1045507" name="Rectangle 3"/>
          <p:cNvSpPr>
            <a:spLocks noChangeArrowheads="1"/>
          </p:cNvSpPr>
          <p:nvPr/>
        </p:nvSpPr>
        <p:spPr bwMode="auto">
          <a:xfrm>
            <a:off x="6159500" y="1193800"/>
            <a:ext cx="1758950" cy="333375"/>
          </a:xfrm>
          <a:prstGeom prst="rect">
            <a:avLst/>
          </a:prstGeom>
          <a:noFill/>
          <a:ln w="12700">
            <a:noFill/>
            <a:miter lim="800000"/>
            <a:headEnd/>
            <a:tailEnd/>
          </a:ln>
          <a:effectLst/>
        </p:spPr>
        <p:txBody>
          <a:bodyPr wrap="none" lIns="90488" tIns="44450" rIns="90488" bIns="44450">
            <a:spAutoFit/>
          </a:bodyPr>
          <a:lstStyle/>
          <a:p>
            <a:r>
              <a:rPr lang="en-US" sz="1600">
                <a:solidFill>
                  <a:srgbClr val="000000"/>
                </a:solidFill>
              </a:rPr>
              <a:t>STEAM OUTLET</a:t>
            </a:r>
          </a:p>
        </p:txBody>
      </p:sp>
      <p:sp>
        <p:nvSpPr>
          <p:cNvPr id="1045508" name="Rectangle 4"/>
          <p:cNvSpPr>
            <a:spLocks noChangeArrowheads="1"/>
          </p:cNvSpPr>
          <p:nvPr/>
        </p:nvSpPr>
        <p:spPr bwMode="auto">
          <a:xfrm>
            <a:off x="6532563" y="1584325"/>
            <a:ext cx="1250950" cy="333375"/>
          </a:xfrm>
          <a:prstGeom prst="rect">
            <a:avLst/>
          </a:prstGeom>
          <a:noFill/>
          <a:ln w="12700">
            <a:noFill/>
            <a:miter lim="800000"/>
            <a:headEnd/>
            <a:tailEnd/>
          </a:ln>
          <a:effectLst/>
        </p:spPr>
        <p:txBody>
          <a:bodyPr wrap="none" lIns="90488" tIns="44450" rIns="90488" bIns="44450">
            <a:spAutoFit/>
          </a:bodyPr>
          <a:lstStyle/>
          <a:p>
            <a:r>
              <a:rPr lang="en-US" sz="1600">
                <a:solidFill>
                  <a:srgbClr val="000000"/>
                </a:solidFill>
              </a:rPr>
              <a:t>MESH PAD</a:t>
            </a:r>
          </a:p>
        </p:txBody>
      </p:sp>
      <p:sp>
        <p:nvSpPr>
          <p:cNvPr id="1045509" name="Rectangle 5"/>
          <p:cNvSpPr>
            <a:spLocks noChangeArrowheads="1"/>
          </p:cNvSpPr>
          <p:nvPr/>
        </p:nvSpPr>
        <p:spPr bwMode="auto">
          <a:xfrm>
            <a:off x="8126413" y="2725738"/>
            <a:ext cx="800100" cy="333375"/>
          </a:xfrm>
          <a:prstGeom prst="rect">
            <a:avLst/>
          </a:prstGeom>
          <a:noFill/>
          <a:ln w="12700">
            <a:noFill/>
            <a:miter lim="800000"/>
            <a:headEnd/>
            <a:tailEnd/>
          </a:ln>
          <a:effectLst/>
        </p:spPr>
        <p:txBody>
          <a:bodyPr wrap="none" lIns="90488" tIns="44450" rIns="90488" bIns="44450">
            <a:spAutoFit/>
          </a:bodyPr>
          <a:lstStyle/>
          <a:p>
            <a:r>
              <a:rPr lang="en-US" sz="1600">
                <a:solidFill>
                  <a:srgbClr val="000000"/>
                </a:solidFill>
              </a:rPr>
              <a:t>RISER</a:t>
            </a:r>
          </a:p>
        </p:txBody>
      </p:sp>
      <p:sp>
        <p:nvSpPr>
          <p:cNvPr id="1045510" name="Rectangle 6"/>
          <p:cNvSpPr>
            <a:spLocks noChangeArrowheads="1"/>
          </p:cNvSpPr>
          <p:nvPr/>
        </p:nvSpPr>
        <p:spPr bwMode="auto">
          <a:xfrm>
            <a:off x="7462838" y="2303463"/>
            <a:ext cx="979487" cy="333375"/>
          </a:xfrm>
          <a:prstGeom prst="rect">
            <a:avLst/>
          </a:prstGeom>
          <a:noFill/>
          <a:ln w="12700">
            <a:noFill/>
            <a:miter lim="800000"/>
            <a:headEnd/>
            <a:tailEnd/>
          </a:ln>
          <a:effectLst/>
        </p:spPr>
        <p:txBody>
          <a:bodyPr wrap="none" lIns="90488" tIns="44450" rIns="90488" bIns="44450">
            <a:spAutoFit/>
          </a:bodyPr>
          <a:lstStyle/>
          <a:p>
            <a:r>
              <a:rPr lang="en-US" sz="1600">
                <a:solidFill>
                  <a:srgbClr val="000000"/>
                </a:solidFill>
              </a:rPr>
              <a:t>BAFFLE</a:t>
            </a:r>
          </a:p>
        </p:txBody>
      </p:sp>
      <p:sp>
        <p:nvSpPr>
          <p:cNvPr id="1045511" name="Rectangle 7"/>
          <p:cNvSpPr>
            <a:spLocks noChangeArrowheads="1"/>
          </p:cNvSpPr>
          <p:nvPr/>
        </p:nvSpPr>
        <p:spPr bwMode="auto">
          <a:xfrm>
            <a:off x="6167438" y="5572125"/>
            <a:ext cx="1001712" cy="333375"/>
          </a:xfrm>
          <a:prstGeom prst="rect">
            <a:avLst/>
          </a:prstGeom>
          <a:noFill/>
          <a:ln w="12700">
            <a:noFill/>
            <a:miter lim="800000"/>
            <a:headEnd/>
            <a:tailEnd/>
          </a:ln>
          <a:effectLst/>
        </p:spPr>
        <p:txBody>
          <a:bodyPr wrap="none" lIns="90488" tIns="44450" rIns="90488" bIns="44450">
            <a:spAutoFit/>
          </a:bodyPr>
          <a:lstStyle/>
          <a:p>
            <a:r>
              <a:rPr lang="en-US" sz="1600">
                <a:solidFill>
                  <a:srgbClr val="000000"/>
                </a:solidFill>
              </a:rPr>
              <a:t>FEEDER</a:t>
            </a:r>
          </a:p>
        </p:txBody>
      </p:sp>
      <p:sp>
        <p:nvSpPr>
          <p:cNvPr id="1045512" name="Rectangle 8"/>
          <p:cNvSpPr>
            <a:spLocks noChangeArrowheads="1"/>
          </p:cNvSpPr>
          <p:nvPr/>
        </p:nvSpPr>
        <p:spPr bwMode="auto">
          <a:xfrm>
            <a:off x="280988" y="2943225"/>
            <a:ext cx="800100" cy="333375"/>
          </a:xfrm>
          <a:prstGeom prst="rect">
            <a:avLst/>
          </a:prstGeom>
          <a:noFill/>
          <a:ln w="12700">
            <a:noFill/>
            <a:miter lim="800000"/>
            <a:headEnd/>
            <a:tailEnd/>
          </a:ln>
          <a:effectLst/>
        </p:spPr>
        <p:txBody>
          <a:bodyPr wrap="none" lIns="90488" tIns="44450" rIns="90488" bIns="44450">
            <a:spAutoFit/>
          </a:bodyPr>
          <a:lstStyle/>
          <a:p>
            <a:r>
              <a:rPr lang="en-US" sz="1600">
                <a:solidFill>
                  <a:srgbClr val="000000"/>
                </a:solidFill>
              </a:rPr>
              <a:t>RISER</a:t>
            </a:r>
          </a:p>
        </p:txBody>
      </p:sp>
      <p:sp>
        <p:nvSpPr>
          <p:cNvPr id="1045513" name="Rectangle 9"/>
          <p:cNvSpPr>
            <a:spLocks noChangeArrowheads="1"/>
          </p:cNvSpPr>
          <p:nvPr/>
        </p:nvSpPr>
        <p:spPr bwMode="auto">
          <a:xfrm>
            <a:off x="6700838" y="4686300"/>
            <a:ext cx="2865437" cy="333375"/>
          </a:xfrm>
          <a:prstGeom prst="rect">
            <a:avLst/>
          </a:prstGeom>
          <a:noFill/>
          <a:ln w="12700">
            <a:noFill/>
            <a:miter lim="800000"/>
            <a:headEnd/>
            <a:tailEnd/>
          </a:ln>
          <a:effectLst/>
        </p:spPr>
        <p:txBody>
          <a:bodyPr wrap="none" lIns="90488" tIns="44450" rIns="90488" bIns="44450">
            <a:spAutoFit/>
          </a:bodyPr>
          <a:lstStyle/>
          <a:p>
            <a:r>
              <a:rPr lang="en-US" sz="1600">
                <a:solidFill>
                  <a:srgbClr val="000000"/>
                </a:solidFill>
              </a:rPr>
              <a:t>CONTINUOUS BLOWDOWN</a:t>
            </a:r>
          </a:p>
        </p:txBody>
      </p:sp>
      <p:sp>
        <p:nvSpPr>
          <p:cNvPr id="1045514" name="Rectangle 10"/>
          <p:cNvSpPr>
            <a:spLocks noChangeArrowheads="1"/>
          </p:cNvSpPr>
          <p:nvPr/>
        </p:nvSpPr>
        <p:spPr bwMode="auto">
          <a:xfrm>
            <a:off x="995363" y="1423988"/>
            <a:ext cx="1847850" cy="333375"/>
          </a:xfrm>
          <a:prstGeom prst="rect">
            <a:avLst/>
          </a:prstGeom>
          <a:noFill/>
          <a:ln w="12700">
            <a:noFill/>
            <a:miter lim="800000"/>
            <a:headEnd/>
            <a:tailEnd/>
          </a:ln>
          <a:effectLst/>
        </p:spPr>
        <p:txBody>
          <a:bodyPr wrap="none" lIns="90488" tIns="44450" rIns="90488" bIns="44450">
            <a:spAutoFit/>
          </a:bodyPr>
          <a:lstStyle/>
          <a:p>
            <a:pPr algn="r"/>
            <a:r>
              <a:rPr lang="en-US" sz="1600">
                <a:solidFill>
                  <a:srgbClr val="000000"/>
                </a:solidFill>
              </a:rPr>
              <a:t>CHEMICAL FEED</a:t>
            </a:r>
          </a:p>
        </p:txBody>
      </p:sp>
      <p:sp>
        <p:nvSpPr>
          <p:cNvPr id="1045515" name="Line 11"/>
          <p:cNvSpPr>
            <a:spLocks noChangeShapeType="1"/>
          </p:cNvSpPr>
          <p:nvPr/>
        </p:nvSpPr>
        <p:spPr bwMode="auto">
          <a:xfrm flipV="1">
            <a:off x="4979988" y="1730375"/>
            <a:ext cx="1468437" cy="506413"/>
          </a:xfrm>
          <a:prstGeom prst="line">
            <a:avLst/>
          </a:prstGeom>
          <a:noFill/>
          <a:ln w="12700">
            <a:solidFill>
              <a:schemeClr val="tx1"/>
            </a:solidFill>
            <a:round/>
            <a:headEnd/>
            <a:tailEnd/>
          </a:ln>
          <a:effectLst/>
        </p:spPr>
        <p:txBody>
          <a:bodyPr wrap="none" anchor="ctr"/>
          <a:lstStyle/>
          <a:p>
            <a:endParaRPr lang="en-US"/>
          </a:p>
        </p:txBody>
      </p:sp>
      <p:sp>
        <p:nvSpPr>
          <p:cNvPr id="1045516" name="Line 12"/>
          <p:cNvSpPr>
            <a:spLocks noChangeShapeType="1"/>
          </p:cNvSpPr>
          <p:nvPr/>
        </p:nvSpPr>
        <p:spPr bwMode="auto">
          <a:xfrm>
            <a:off x="6470650" y="1743075"/>
            <a:ext cx="114300" cy="0"/>
          </a:xfrm>
          <a:prstGeom prst="line">
            <a:avLst/>
          </a:prstGeom>
          <a:noFill/>
          <a:ln w="12700">
            <a:solidFill>
              <a:schemeClr val="tx1"/>
            </a:solidFill>
            <a:round/>
            <a:headEnd/>
            <a:tailEnd/>
          </a:ln>
          <a:effectLst/>
        </p:spPr>
        <p:txBody>
          <a:bodyPr wrap="none" anchor="ctr"/>
          <a:lstStyle/>
          <a:p>
            <a:endParaRPr lang="en-US"/>
          </a:p>
        </p:txBody>
      </p:sp>
      <p:sp>
        <p:nvSpPr>
          <p:cNvPr id="1045517" name="Line 13"/>
          <p:cNvSpPr>
            <a:spLocks noChangeShapeType="1"/>
          </p:cNvSpPr>
          <p:nvPr/>
        </p:nvSpPr>
        <p:spPr bwMode="auto">
          <a:xfrm flipV="1">
            <a:off x="7210425" y="2882900"/>
            <a:ext cx="763588" cy="330200"/>
          </a:xfrm>
          <a:prstGeom prst="line">
            <a:avLst/>
          </a:prstGeom>
          <a:noFill/>
          <a:ln w="12700">
            <a:solidFill>
              <a:schemeClr val="tx1"/>
            </a:solidFill>
            <a:round/>
            <a:headEnd/>
            <a:tailEnd/>
          </a:ln>
          <a:effectLst/>
        </p:spPr>
        <p:txBody>
          <a:bodyPr wrap="none" anchor="ctr"/>
          <a:lstStyle/>
          <a:p>
            <a:endParaRPr lang="en-US"/>
          </a:p>
        </p:txBody>
      </p:sp>
      <p:sp>
        <p:nvSpPr>
          <p:cNvPr id="1045518" name="Line 14"/>
          <p:cNvSpPr>
            <a:spLocks noChangeShapeType="1"/>
          </p:cNvSpPr>
          <p:nvPr/>
        </p:nvSpPr>
        <p:spPr bwMode="auto">
          <a:xfrm>
            <a:off x="7996238" y="2886075"/>
            <a:ext cx="180975" cy="0"/>
          </a:xfrm>
          <a:prstGeom prst="line">
            <a:avLst/>
          </a:prstGeom>
          <a:noFill/>
          <a:ln w="12700">
            <a:solidFill>
              <a:schemeClr val="tx1"/>
            </a:solidFill>
            <a:round/>
            <a:headEnd/>
            <a:tailEnd/>
          </a:ln>
          <a:effectLst/>
        </p:spPr>
        <p:txBody>
          <a:bodyPr wrap="none" anchor="ctr"/>
          <a:lstStyle/>
          <a:p>
            <a:endParaRPr lang="en-US"/>
          </a:p>
        </p:txBody>
      </p:sp>
      <p:sp>
        <p:nvSpPr>
          <p:cNvPr id="1045519" name="Line 15"/>
          <p:cNvSpPr>
            <a:spLocks noChangeShapeType="1"/>
          </p:cNvSpPr>
          <p:nvPr/>
        </p:nvSpPr>
        <p:spPr bwMode="auto">
          <a:xfrm flipV="1">
            <a:off x="6103938" y="2444750"/>
            <a:ext cx="1233487" cy="603250"/>
          </a:xfrm>
          <a:prstGeom prst="line">
            <a:avLst/>
          </a:prstGeom>
          <a:noFill/>
          <a:ln w="12700">
            <a:solidFill>
              <a:schemeClr val="tx1"/>
            </a:solidFill>
            <a:round/>
            <a:headEnd/>
            <a:tailEnd/>
          </a:ln>
          <a:effectLst/>
        </p:spPr>
        <p:txBody>
          <a:bodyPr wrap="none" anchor="ctr"/>
          <a:lstStyle/>
          <a:p>
            <a:endParaRPr lang="en-US"/>
          </a:p>
        </p:txBody>
      </p:sp>
      <p:sp>
        <p:nvSpPr>
          <p:cNvPr id="1045520" name="Line 16"/>
          <p:cNvSpPr>
            <a:spLocks noChangeShapeType="1"/>
          </p:cNvSpPr>
          <p:nvPr/>
        </p:nvSpPr>
        <p:spPr bwMode="auto">
          <a:xfrm>
            <a:off x="7348538" y="2459038"/>
            <a:ext cx="158750" cy="0"/>
          </a:xfrm>
          <a:prstGeom prst="line">
            <a:avLst/>
          </a:prstGeom>
          <a:noFill/>
          <a:ln w="12700">
            <a:solidFill>
              <a:schemeClr val="tx1"/>
            </a:solidFill>
            <a:round/>
            <a:headEnd/>
            <a:tailEnd/>
          </a:ln>
          <a:effectLst/>
        </p:spPr>
        <p:txBody>
          <a:bodyPr wrap="none" anchor="ctr"/>
          <a:lstStyle/>
          <a:p>
            <a:endParaRPr lang="en-US"/>
          </a:p>
        </p:txBody>
      </p:sp>
      <p:sp>
        <p:nvSpPr>
          <p:cNvPr id="1045521" name="Line 17"/>
          <p:cNvSpPr>
            <a:spLocks noChangeShapeType="1"/>
          </p:cNvSpPr>
          <p:nvPr/>
        </p:nvSpPr>
        <p:spPr bwMode="auto">
          <a:xfrm flipH="1">
            <a:off x="1187450" y="3113088"/>
            <a:ext cx="60325" cy="0"/>
          </a:xfrm>
          <a:prstGeom prst="line">
            <a:avLst/>
          </a:prstGeom>
          <a:noFill/>
          <a:ln w="12700">
            <a:solidFill>
              <a:schemeClr val="tx1"/>
            </a:solidFill>
            <a:round/>
            <a:headEnd/>
            <a:tailEnd/>
          </a:ln>
          <a:effectLst/>
        </p:spPr>
        <p:txBody>
          <a:bodyPr wrap="none" anchor="ctr"/>
          <a:lstStyle/>
          <a:p>
            <a:endParaRPr lang="en-US"/>
          </a:p>
        </p:txBody>
      </p:sp>
      <p:sp>
        <p:nvSpPr>
          <p:cNvPr id="1045522" name="Line 18"/>
          <p:cNvSpPr>
            <a:spLocks noChangeShapeType="1"/>
          </p:cNvSpPr>
          <p:nvPr/>
        </p:nvSpPr>
        <p:spPr bwMode="auto">
          <a:xfrm flipH="1" flipV="1">
            <a:off x="1235075" y="3108325"/>
            <a:ext cx="1060450" cy="449263"/>
          </a:xfrm>
          <a:prstGeom prst="line">
            <a:avLst/>
          </a:prstGeom>
          <a:noFill/>
          <a:ln w="12700">
            <a:solidFill>
              <a:schemeClr val="tx1"/>
            </a:solidFill>
            <a:round/>
            <a:headEnd/>
            <a:tailEnd/>
          </a:ln>
          <a:effectLst/>
        </p:spPr>
        <p:txBody>
          <a:bodyPr wrap="none" anchor="ctr"/>
          <a:lstStyle/>
          <a:p>
            <a:endParaRPr lang="en-US"/>
          </a:p>
        </p:txBody>
      </p:sp>
      <p:sp>
        <p:nvSpPr>
          <p:cNvPr id="1045523" name="Line 19"/>
          <p:cNvSpPr>
            <a:spLocks noChangeShapeType="1"/>
          </p:cNvSpPr>
          <p:nvPr/>
        </p:nvSpPr>
        <p:spPr bwMode="auto">
          <a:xfrm>
            <a:off x="6470650" y="4846638"/>
            <a:ext cx="282575" cy="0"/>
          </a:xfrm>
          <a:prstGeom prst="line">
            <a:avLst/>
          </a:prstGeom>
          <a:noFill/>
          <a:ln w="12700">
            <a:solidFill>
              <a:schemeClr val="tx1"/>
            </a:solidFill>
            <a:round/>
            <a:headEnd/>
            <a:tailEnd/>
          </a:ln>
          <a:effectLst/>
        </p:spPr>
        <p:txBody>
          <a:bodyPr wrap="none" anchor="ctr"/>
          <a:lstStyle/>
          <a:p>
            <a:endParaRPr lang="en-US"/>
          </a:p>
        </p:txBody>
      </p:sp>
      <p:sp>
        <p:nvSpPr>
          <p:cNvPr id="1045524" name="Oval 20"/>
          <p:cNvSpPr>
            <a:spLocks noChangeArrowheads="1"/>
          </p:cNvSpPr>
          <p:nvPr/>
        </p:nvSpPr>
        <p:spPr bwMode="auto">
          <a:xfrm>
            <a:off x="4397375" y="3657600"/>
            <a:ext cx="87313" cy="77788"/>
          </a:xfrm>
          <a:prstGeom prst="ellipse">
            <a:avLst/>
          </a:prstGeom>
          <a:noFill/>
          <a:ln w="12700">
            <a:solidFill>
              <a:schemeClr val="tx1"/>
            </a:solidFill>
            <a:round/>
            <a:headEnd/>
            <a:tailEnd/>
          </a:ln>
          <a:effectLst/>
        </p:spPr>
        <p:txBody>
          <a:bodyPr wrap="none" anchor="ctr"/>
          <a:lstStyle/>
          <a:p>
            <a:endParaRPr lang="en-US"/>
          </a:p>
        </p:txBody>
      </p:sp>
      <p:sp>
        <p:nvSpPr>
          <p:cNvPr id="1045525" name="Freeform 21"/>
          <p:cNvSpPr>
            <a:spLocks/>
          </p:cNvSpPr>
          <p:nvPr/>
        </p:nvSpPr>
        <p:spPr bwMode="auto">
          <a:xfrm>
            <a:off x="4405313" y="3667125"/>
            <a:ext cx="93662" cy="77788"/>
          </a:xfrm>
          <a:custGeom>
            <a:avLst/>
            <a:gdLst/>
            <a:ahLst/>
            <a:cxnLst>
              <a:cxn ang="0">
                <a:pos x="54" y="26"/>
              </a:cxn>
              <a:cxn ang="0">
                <a:pos x="54" y="19"/>
              </a:cxn>
              <a:cxn ang="0">
                <a:pos x="51" y="15"/>
              </a:cxn>
              <a:cxn ang="0">
                <a:pos x="48" y="9"/>
              </a:cxn>
              <a:cxn ang="0">
                <a:pos x="44" y="5"/>
              </a:cxn>
              <a:cxn ang="0">
                <a:pos x="40" y="3"/>
              </a:cxn>
              <a:cxn ang="0">
                <a:pos x="33" y="0"/>
              </a:cxn>
              <a:cxn ang="0">
                <a:pos x="27" y="0"/>
              </a:cxn>
              <a:cxn ang="0">
                <a:pos x="21" y="0"/>
              </a:cxn>
              <a:cxn ang="0">
                <a:pos x="16" y="3"/>
              </a:cxn>
              <a:cxn ang="0">
                <a:pos x="10" y="5"/>
              </a:cxn>
              <a:cxn ang="0">
                <a:pos x="7" y="9"/>
              </a:cxn>
              <a:cxn ang="0">
                <a:pos x="3" y="15"/>
              </a:cxn>
              <a:cxn ang="0">
                <a:pos x="1" y="19"/>
              </a:cxn>
              <a:cxn ang="0">
                <a:pos x="0" y="26"/>
              </a:cxn>
              <a:cxn ang="0">
                <a:pos x="1" y="31"/>
              </a:cxn>
              <a:cxn ang="0">
                <a:pos x="3" y="36"/>
              </a:cxn>
              <a:cxn ang="0">
                <a:pos x="7" y="40"/>
              </a:cxn>
              <a:cxn ang="0">
                <a:pos x="10" y="46"/>
              </a:cxn>
              <a:cxn ang="0">
                <a:pos x="16" y="48"/>
              </a:cxn>
              <a:cxn ang="0">
                <a:pos x="21" y="51"/>
              </a:cxn>
              <a:cxn ang="0">
                <a:pos x="27" y="51"/>
              </a:cxn>
              <a:cxn ang="0">
                <a:pos x="33" y="51"/>
              </a:cxn>
              <a:cxn ang="0">
                <a:pos x="40" y="48"/>
              </a:cxn>
              <a:cxn ang="0">
                <a:pos x="44" y="46"/>
              </a:cxn>
              <a:cxn ang="0">
                <a:pos x="48" y="40"/>
              </a:cxn>
              <a:cxn ang="0">
                <a:pos x="51" y="36"/>
              </a:cxn>
              <a:cxn ang="0">
                <a:pos x="54" y="31"/>
              </a:cxn>
              <a:cxn ang="0">
                <a:pos x="54" y="26"/>
              </a:cxn>
            </a:cxnLst>
            <a:rect l="0" t="0" r="r" b="b"/>
            <a:pathLst>
              <a:path w="55" h="52">
                <a:moveTo>
                  <a:pt x="54" y="26"/>
                </a:moveTo>
                <a:lnTo>
                  <a:pt x="54" y="19"/>
                </a:lnTo>
                <a:lnTo>
                  <a:pt x="51" y="15"/>
                </a:lnTo>
                <a:lnTo>
                  <a:pt x="48" y="9"/>
                </a:lnTo>
                <a:lnTo>
                  <a:pt x="44" y="5"/>
                </a:lnTo>
                <a:lnTo>
                  <a:pt x="40" y="3"/>
                </a:lnTo>
                <a:lnTo>
                  <a:pt x="33" y="0"/>
                </a:lnTo>
                <a:lnTo>
                  <a:pt x="27" y="0"/>
                </a:lnTo>
                <a:lnTo>
                  <a:pt x="21" y="0"/>
                </a:lnTo>
                <a:lnTo>
                  <a:pt x="16" y="3"/>
                </a:lnTo>
                <a:lnTo>
                  <a:pt x="10" y="5"/>
                </a:lnTo>
                <a:lnTo>
                  <a:pt x="7" y="9"/>
                </a:lnTo>
                <a:lnTo>
                  <a:pt x="3" y="15"/>
                </a:lnTo>
                <a:lnTo>
                  <a:pt x="1" y="19"/>
                </a:lnTo>
                <a:lnTo>
                  <a:pt x="0" y="26"/>
                </a:lnTo>
                <a:lnTo>
                  <a:pt x="1" y="31"/>
                </a:lnTo>
                <a:lnTo>
                  <a:pt x="3" y="36"/>
                </a:lnTo>
                <a:lnTo>
                  <a:pt x="7" y="40"/>
                </a:lnTo>
                <a:lnTo>
                  <a:pt x="10" y="46"/>
                </a:lnTo>
                <a:lnTo>
                  <a:pt x="16" y="48"/>
                </a:lnTo>
                <a:lnTo>
                  <a:pt x="21" y="51"/>
                </a:lnTo>
                <a:lnTo>
                  <a:pt x="27" y="51"/>
                </a:lnTo>
                <a:lnTo>
                  <a:pt x="33" y="51"/>
                </a:lnTo>
                <a:lnTo>
                  <a:pt x="40" y="48"/>
                </a:lnTo>
                <a:lnTo>
                  <a:pt x="44" y="46"/>
                </a:lnTo>
                <a:lnTo>
                  <a:pt x="48" y="40"/>
                </a:lnTo>
                <a:lnTo>
                  <a:pt x="51" y="36"/>
                </a:lnTo>
                <a:lnTo>
                  <a:pt x="54" y="31"/>
                </a:lnTo>
                <a:lnTo>
                  <a:pt x="54" y="26"/>
                </a:lnTo>
              </a:path>
            </a:pathLst>
          </a:custGeom>
          <a:noFill/>
          <a:ln w="12700" cap="rnd" cmpd="sng">
            <a:solidFill>
              <a:schemeClr val="tx1"/>
            </a:solidFill>
            <a:prstDash val="solid"/>
            <a:round/>
            <a:headEnd type="none" w="med" len="med"/>
            <a:tailEnd type="none" w="med" len="med"/>
          </a:ln>
          <a:effectLst/>
        </p:spPr>
        <p:txBody>
          <a:bodyPr/>
          <a:lstStyle/>
          <a:p>
            <a:endParaRPr lang="en-US"/>
          </a:p>
        </p:txBody>
      </p:sp>
      <p:sp>
        <p:nvSpPr>
          <p:cNvPr id="1045526" name="Freeform 22"/>
          <p:cNvSpPr>
            <a:spLocks/>
          </p:cNvSpPr>
          <p:nvPr/>
        </p:nvSpPr>
        <p:spPr bwMode="auto">
          <a:xfrm>
            <a:off x="5199063" y="3535363"/>
            <a:ext cx="90487" cy="77787"/>
          </a:xfrm>
          <a:custGeom>
            <a:avLst/>
            <a:gdLst/>
            <a:ahLst/>
            <a:cxnLst>
              <a:cxn ang="0">
                <a:pos x="52" y="25"/>
              </a:cxn>
              <a:cxn ang="0">
                <a:pos x="52" y="20"/>
              </a:cxn>
              <a:cxn ang="0">
                <a:pos x="51" y="15"/>
              </a:cxn>
              <a:cxn ang="0">
                <a:pos x="48" y="11"/>
              </a:cxn>
              <a:cxn ang="0">
                <a:pos x="42" y="7"/>
              </a:cxn>
              <a:cxn ang="0">
                <a:pos x="38" y="3"/>
              </a:cxn>
              <a:cxn ang="0">
                <a:pos x="32" y="1"/>
              </a:cxn>
              <a:cxn ang="0">
                <a:pos x="27" y="0"/>
              </a:cxn>
              <a:cxn ang="0">
                <a:pos x="20" y="1"/>
              </a:cxn>
              <a:cxn ang="0">
                <a:pos x="14" y="3"/>
              </a:cxn>
              <a:cxn ang="0">
                <a:pos x="10" y="7"/>
              </a:cxn>
              <a:cxn ang="0">
                <a:pos x="6" y="11"/>
              </a:cxn>
              <a:cxn ang="0">
                <a:pos x="3" y="15"/>
              </a:cxn>
              <a:cxn ang="0">
                <a:pos x="0" y="20"/>
              </a:cxn>
              <a:cxn ang="0">
                <a:pos x="0" y="25"/>
              </a:cxn>
              <a:cxn ang="0">
                <a:pos x="0" y="32"/>
              </a:cxn>
              <a:cxn ang="0">
                <a:pos x="3" y="37"/>
              </a:cxn>
              <a:cxn ang="0">
                <a:pos x="6" y="41"/>
              </a:cxn>
              <a:cxn ang="0">
                <a:pos x="10" y="47"/>
              </a:cxn>
              <a:cxn ang="0">
                <a:pos x="14" y="49"/>
              </a:cxn>
              <a:cxn ang="0">
                <a:pos x="20" y="51"/>
              </a:cxn>
              <a:cxn ang="0">
                <a:pos x="27" y="52"/>
              </a:cxn>
              <a:cxn ang="0">
                <a:pos x="32" y="51"/>
              </a:cxn>
              <a:cxn ang="0">
                <a:pos x="38" y="49"/>
              </a:cxn>
              <a:cxn ang="0">
                <a:pos x="42" y="47"/>
              </a:cxn>
              <a:cxn ang="0">
                <a:pos x="48" y="41"/>
              </a:cxn>
              <a:cxn ang="0">
                <a:pos x="51" y="37"/>
              </a:cxn>
              <a:cxn ang="0">
                <a:pos x="52" y="32"/>
              </a:cxn>
              <a:cxn ang="0">
                <a:pos x="52" y="25"/>
              </a:cxn>
            </a:cxnLst>
            <a:rect l="0" t="0" r="r" b="b"/>
            <a:pathLst>
              <a:path w="53" h="53">
                <a:moveTo>
                  <a:pt x="52" y="25"/>
                </a:moveTo>
                <a:lnTo>
                  <a:pt x="52" y="20"/>
                </a:lnTo>
                <a:lnTo>
                  <a:pt x="51" y="15"/>
                </a:lnTo>
                <a:lnTo>
                  <a:pt x="48" y="11"/>
                </a:lnTo>
                <a:lnTo>
                  <a:pt x="42" y="7"/>
                </a:lnTo>
                <a:lnTo>
                  <a:pt x="38" y="3"/>
                </a:lnTo>
                <a:lnTo>
                  <a:pt x="32" y="1"/>
                </a:lnTo>
                <a:lnTo>
                  <a:pt x="27" y="0"/>
                </a:lnTo>
                <a:lnTo>
                  <a:pt x="20" y="1"/>
                </a:lnTo>
                <a:lnTo>
                  <a:pt x="14" y="3"/>
                </a:lnTo>
                <a:lnTo>
                  <a:pt x="10" y="7"/>
                </a:lnTo>
                <a:lnTo>
                  <a:pt x="6" y="11"/>
                </a:lnTo>
                <a:lnTo>
                  <a:pt x="3" y="15"/>
                </a:lnTo>
                <a:lnTo>
                  <a:pt x="0" y="20"/>
                </a:lnTo>
                <a:lnTo>
                  <a:pt x="0" y="25"/>
                </a:lnTo>
                <a:lnTo>
                  <a:pt x="0" y="32"/>
                </a:lnTo>
                <a:lnTo>
                  <a:pt x="3" y="37"/>
                </a:lnTo>
                <a:lnTo>
                  <a:pt x="6" y="41"/>
                </a:lnTo>
                <a:lnTo>
                  <a:pt x="10" y="47"/>
                </a:lnTo>
                <a:lnTo>
                  <a:pt x="14" y="49"/>
                </a:lnTo>
                <a:lnTo>
                  <a:pt x="20" y="51"/>
                </a:lnTo>
                <a:lnTo>
                  <a:pt x="27" y="52"/>
                </a:lnTo>
                <a:lnTo>
                  <a:pt x="32" y="51"/>
                </a:lnTo>
                <a:lnTo>
                  <a:pt x="38" y="49"/>
                </a:lnTo>
                <a:lnTo>
                  <a:pt x="42" y="47"/>
                </a:lnTo>
                <a:lnTo>
                  <a:pt x="48" y="41"/>
                </a:lnTo>
                <a:lnTo>
                  <a:pt x="51" y="37"/>
                </a:lnTo>
                <a:lnTo>
                  <a:pt x="52" y="32"/>
                </a:lnTo>
                <a:lnTo>
                  <a:pt x="52" y="25"/>
                </a:lnTo>
              </a:path>
            </a:pathLst>
          </a:custGeom>
          <a:noFill/>
          <a:ln w="12700" cap="rnd" cmpd="sng">
            <a:solidFill>
              <a:schemeClr val="tx1"/>
            </a:solidFill>
            <a:prstDash val="solid"/>
            <a:round/>
            <a:headEnd type="none" w="med" len="med"/>
            <a:tailEnd type="none" w="med" len="med"/>
          </a:ln>
          <a:effectLst/>
        </p:spPr>
        <p:txBody>
          <a:bodyPr/>
          <a:lstStyle/>
          <a:p>
            <a:endParaRPr lang="en-US"/>
          </a:p>
        </p:txBody>
      </p:sp>
      <p:sp>
        <p:nvSpPr>
          <p:cNvPr id="1045527" name="Freeform 23"/>
          <p:cNvSpPr>
            <a:spLocks/>
          </p:cNvSpPr>
          <p:nvPr/>
        </p:nvSpPr>
        <p:spPr bwMode="auto">
          <a:xfrm>
            <a:off x="5181600" y="3525838"/>
            <a:ext cx="128588" cy="103187"/>
          </a:xfrm>
          <a:custGeom>
            <a:avLst/>
            <a:gdLst/>
            <a:ahLst/>
            <a:cxnLst>
              <a:cxn ang="0">
                <a:pos x="75" y="33"/>
              </a:cxn>
              <a:cxn ang="0">
                <a:pos x="75" y="28"/>
              </a:cxn>
              <a:cxn ang="0">
                <a:pos x="74" y="22"/>
              </a:cxn>
              <a:cxn ang="0">
                <a:pos x="69" y="15"/>
              </a:cxn>
              <a:cxn ang="0">
                <a:pos x="65" y="10"/>
              </a:cxn>
              <a:cxn ang="0">
                <a:pos x="61" y="6"/>
              </a:cxn>
              <a:cxn ang="0">
                <a:pos x="54" y="3"/>
              </a:cxn>
              <a:cxn ang="0">
                <a:pos x="48" y="0"/>
              </a:cxn>
              <a:cxn ang="0">
                <a:pos x="41" y="0"/>
              </a:cxn>
              <a:cxn ang="0">
                <a:pos x="34" y="0"/>
              </a:cxn>
              <a:cxn ang="0">
                <a:pos x="27" y="0"/>
              </a:cxn>
              <a:cxn ang="0">
                <a:pos x="21" y="3"/>
              </a:cxn>
              <a:cxn ang="0">
                <a:pos x="16" y="6"/>
              </a:cxn>
              <a:cxn ang="0">
                <a:pos x="10" y="10"/>
              </a:cxn>
              <a:cxn ang="0">
                <a:pos x="6" y="15"/>
              </a:cxn>
              <a:cxn ang="0">
                <a:pos x="3" y="22"/>
              </a:cxn>
              <a:cxn ang="0">
                <a:pos x="0" y="28"/>
              </a:cxn>
              <a:cxn ang="0">
                <a:pos x="0" y="33"/>
              </a:cxn>
              <a:cxn ang="0">
                <a:pos x="0" y="41"/>
              </a:cxn>
              <a:cxn ang="0">
                <a:pos x="3" y="46"/>
              </a:cxn>
              <a:cxn ang="0">
                <a:pos x="6" y="53"/>
              </a:cxn>
              <a:cxn ang="0">
                <a:pos x="10" y="58"/>
              </a:cxn>
              <a:cxn ang="0">
                <a:pos x="16" y="62"/>
              </a:cxn>
              <a:cxn ang="0">
                <a:pos x="21" y="65"/>
              </a:cxn>
              <a:cxn ang="0">
                <a:pos x="27" y="67"/>
              </a:cxn>
              <a:cxn ang="0">
                <a:pos x="34" y="68"/>
              </a:cxn>
              <a:cxn ang="0">
                <a:pos x="41" y="68"/>
              </a:cxn>
              <a:cxn ang="0">
                <a:pos x="48" y="67"/>
              </a:cxn>
              <a:cxn ang="0">
                <a:pos x="54" y="65"/>
              </a:cxn>
              <a:cxn ang="0">
                <a:pos x="61" y="62"/>
              </a:cxn>
              <a:cxn ang="0">
                <a:pos x="65" y="58"/>
              </a:cxn>
              <a:cxn ang="0">
                <a:pos x="69" y="53"/>
              </a:cxn>
              <a:cxn ang="0">
                <a:pos x="74" y="46"/>
              </a:cxn>
              <a:cxn ang="0">
                <a:pos x="75" y="41"/>
              </a:cxn>
              <a:cxn ang="0">
                <a:pos x="75" y="33"/>
              </a:cxn>
            </a:cxnLst>
            <a:rect l="0" t="0" r="r" b="b"/>
            <a:pathLst>
              <a:path w="76" h="69">
                <a:moveTo>
                  <a:pt x="75" y="33"/>
                </a:moveTo>
                <a:lnTo>
                  <a:pt x="75" y="28"/>
                </a:lnTo>
                <a:lnTo>
                  <a:pt x="74" y="22"/>
                </a:lnTo>
                <a:lnTo>
                  <a:pt x="69" y="15"/>
                </a:lnTo>
                <a:lnTo>
                  <a:pt x="65" y="10"/>
                </a:lnTo>
                <a:lnTo>
                  <a:pt x="61" y="6"/>
                </a:lnTo>
                <a:lnTo>
                  <a:pt x="54" y="3"/>
                </a:lnTo>
                <a:lnTo>
                  <a:pt x="48" y="0"/>
                </a:lnTo>
                <a:lnTo>
                  <a:pt x="41" y="0"/>
                </a:lnTo>
                <a:lnTo>
                  <a:pt x="34" y="0"/>
                </a:lnTo>
                <a:lnTo>
                  <a:pt x="27" y="0"/>
                </a:lnTo>
                <a:lnTo>
                  <a:pt x="21" y="3"/>
                </a:lnTo>
                <a:lnTo>
                  <a:pt x="16" y="6"/>
                </a:lnTo>
                <a:lnTo>
                  <a:pt x="10" y="10"/>
                </a:lnTo>
                <a:lnTo>
                  <a:pt x="6" y="15"/>
                </a:lnTo>
                <a:lnTo>
                  <a:pt x="3" y="22"/>
                </a:lnTo>
                <a:lnTo>
                  <a:pt x="0" y="28"/>
                </a:lnTo>
                <a:lnTo>
                  <a:pt x="0" y="33"/>
                </a:lnTo>
                <a:lnTo>
                  <a:pt x="0" y="41"/>
                </a:lnTo>
                <a:lnTo>
                  <a:pt x="3" y="46"/>
                </a:lnTo>
                <a:lnTo>
                  <a:pt x="6" y="53"/>
                </a:lnTo>
                <a:lnTo>
                  <a:pt x="10" y="58"/>
                </a:lnTo>
                <a:lnTo>
                  <a:pt x="16" y="62"/>
                </a:lnTo>
                <a:lnTo>
                  <a:pt x="21" y="65"/>
                </a:lnTo>
                <a:lnTo>
                  <a:pt x="27" y="67"/>
                </a:lnTo>
                <a:lnTo>
                  <a:pt x="34" y="68"/>
                </a:lnTo>
                <a:lnTo>
                  <a:pt x="41" y="68"/>
                </a:lnTo>
                <a:lnTo>
                  <a:pt x="48" y="67"/>
                </a:lnTo>
                <a:lnTo>
                  <a:pt x="54" y="65"/>
                </a:lnTo>
                <a:lnTo>
                  <a:pt x="61" y="62"/>
                </a:lnTo>
                <a:lnTo>
                  <a:pt x="65" y="58"/>
                </a:lnTo>
                <a:lnTo>
                  <a:pt x="69" y="53"/>
                </a:lnTo>
                <a:lnTo>
                  <a:pt x="74" y="46"/>
                </a:lnTo>
                <a:lnTo>
                  <a:pt x="75" y="41"/>
                </a:lnTo>
                <a:lnTo>
                  <a:pt x="75" y="33"/>
                </a:lnTo>
              </a:path>
            </a:pathLst>
          </a:custGeom>
          <a:noFill/>
          <a:ln w="12700" cap="rnd" cmpd="sng">
            <a:solidFill>
              <a:schemeClr val="tx1"/>
            </a:solidFill>
            <a:prstDash val="solid"/>
            <a:round/>
            <a:headEnd type="none" w="med" len="med"/>
            <a:tailEnd type="none" w="med" len="med"/>
          </a:ln>
          <a:effectLst/>
        </p:spPr>
        <p:txBody>
          <a:bodyPr/>
          <a:lstStyle/>
          <a:p>
            <a:endParaRPr lang="en-US"/>
          </a:p>
        </p:txBody>
      </p:sp>
      <p:sp>
        <p:nvSpPr>
          <p:cNvPr id="1045528" name="Line 24"/>
          <p:cNvSpPr>
            <a:spLocks noChangeShapeType="1"/>
          </p:cNvSpPr>
          <p:nvPr/>
        </p:nvSpPr>
        <p:spPr bwMode="auto">
          <a:xfrm>
            <a:off x="3533775" y="3251200"/>
            <a:ext cx="12700" cy="0"/>
          </a:xfrm>
          <a:prstGeom prst="line">
            <a:avLst/>
          </a:prstGeom>
          <a:noFill/>
          <a:ln w="12700">
            <a:solidFill>
              <a:srgbClr val="000000"/>
            </a:solidFill>
            <a:round/>
            <a:headEnd/>
            <a:tailEnd/>
          </a:ln>
          <a:effectLst/>
        </p:spPr>
        <p:txBody>
          <a:bodyPr wrap="none" anchor="ctr"/>
          <a:lstStyle/>
          <a:p>
            <a:endParaRPr lang="en-US"/>
          </a:p>
        </p:txBody>
      </p:sp>
      <p:sp>
        <p:nvSpPr>
          <p:cNvPr id="1045529" name="Line 25"/>
          <p:cNvSpPr>
            <a:spLocks noChangeShapeType="1"/>
          </p:cNvSpPr>
          <p:nvPr/>
        </p:nvSpPr>
        <p:spPr bwMode="auto">
          <a:xfrm>
            <a:off x="4587875" y="1924050"/>
            <a:ext cx="0" cy="88900"/>
          </a:xfrm>
          <a:prstGeom prst="line">
            <a:avLst/>
          </a:prstGeom>
          <a:noFill/>
          <a:ln w="12700">
            <a:solidFill>
              <a:srgbClr val="000000"/>
            </a:solidFill>
            <a:round/>
            <a:headEnd/>
            <a:tailEnd/>
          </a:ln>
          <a:effectLst/>
        </p:spPr>
        <p:txBody>
          <a:bodyPr wrap="none" anchor="ctr"/>
          <a:lstStyle/>
          <a:p>
            <a:endParaRPr lang="en-US"/>
          </a:p>
        </p:txBody>
      </p:sp>
      <p:sp>
        <p:nvSpPr>
          <p:cNvPr id="1045530" name="Line 26"/>
          <p:cNvSpPr>
            <a:spLocks noChangeShapeType="1"/>
          </p:cNvSpPr>
          <p:nvPr/>
        </p:nvSpPr>
        <p:spPr bwMode="auto">
          <a:xfrm flipV="1">
            <a:off x="4656138" y="1463675"/>
            <a:ext cx="0" cy="360363"/>
          </a:xfrm>
          <a:prstGeom prst="line">
            <a:avLst/>
          </a:prstGeom>
          <a:noFill/>
          <a:ln w="12700">
            <a:solidFill>
              <a:srgbClr val="7A3D3D"/>
            </a:solidFill>
            <a:round/>
            <a:headEnd/>
            <a:tailEnd/>
          </a:ln>
          <a:effectLst/>
        </p:spPr>
        <p:txBody>
          <a:bodyPr wrap="none" anchor="ctr"/>
          <a:lstStyle/>
          <a:p>
            <a:endParaRPr lang="en-US"/>
          </a:p>
        </p:txBody>
      </p:sp>
      <p:sp>
        <p:nvSpPr>
          <p:cNvPr id="1045531" name="Line 27"/>
          <p:cNvSpPr>
            <a:spLocks noChangeShapeType="1"/>
          </p:cNvSpPr>
          <p:nvPr/>
        </p:nvSpPr>
        <p:spPr bwMode="auto">
          <a:xfrm flipV="1">
            <a:off x="4965700" y="1463675"/>
            <a:ext cx="0" cy="360363"/>
          </a:xfrm>
          <a:prstGeom prst="line">
            <a:avLst/>
          </a:prstGeom>
          <a:noFill/>
          <a:ln w="12700">
            <a:solidFill>
              <a:srgbClr val="7A3D3D"/>
            </a:solidFill>
            <a:round/>
            <a:headEnd/>
            <a:tailEnd/>
          </a:ln>
          <a:effectLst/>
        </p:spPr>
        <p:txBody>
          <a:bodyPr wrap="none" anchor="ctr"/>
          <a:lstStyle/>
          <a:p>
            <a:endParaRPr lang="en-US"/>
          </a:p>
        </p:txBody>
      </p:sp>
      <p:sp>
        <p:nvSpPr>
          <p:cNvPr id="1045532" name="Line 28"/>
          <p:cNvSpPr>
            <a:spLocks noChangeShapeType="1"/>
          </p:cNvSpPr>
          <p:nvPr/>
        </p:nvSpPr>
        <p:spPr bwMode="auto">
          <a:xfrm>
            <a:off x="5030788" y="1924050"/>
            <a:ext cx="0" cy="88900"/>
          </a:xfrm>
          <a:prstGeom prst="line">
            <a:avLst/>
          </a:prstGeom>
          <a:noFill/>
          <a:ln w="12700">
            <a:solidFill>
              <a:srgbClr val="000000"/>
            </a:solidFill>
            <a:round/>
            <a:headEnd/>
            <a:tailEnd/>
          </a:ln>
          <a:effectLst/>
        </p:spPr>
        <p:txBody>
          <a:bodyPr wrap="none" anchor="ctr"/>
          <a:lstStyle/>
          <a:p>
            <a:endParaRPr lang="en-US"/>
          </a:p>
        </p:txBody>
      </p:sp>
      <p:sp>
        <p:nvSpPr>
          <p:cNvPr id="1045533" name="Line 29"/>
          <p:cNvSpPr>
            <a:spLocks noChangeShapeType="1"/>
          </p:cNvSpPr>
          <p:nvPr/>
        </p:nvSpPr>
        <p:spPr bwMode="auto">
          <a:xfrm>
            <a:off x="2909888" y="3776663"/>
            <a:ext cx="90487" cy="0"/>
          </a:xfrm>
          <a:prstGeom prst="line">
            <a:avLst/>
          </a:prstGeom>
          <a:noFill/>
          <a:ln w="12700">
            <a:solidFill>
              <a:srgbClr val="000000"/>
            </a:solidFill>
            <a:round/>
            <a:headEnd/>
            <a:tailEnd/>
          </a:ln>
          <a:effectLst/>
        </p:spPr>
        <p:txBody>
          <a:bodyPr wrap="none" anchor="ctr"/>
          <a:lstStyle/>
          <a:p>
            <a:endParaRPr lang="en-US"/>
          </a:p>
        </p:txBody>
      </p:sp>
      <p:sp>
        <p:nvSpPr>
          <p:cNvPr id="1045534" name="Line 30"/>
          <p:cNvSpPr>
            <a:spLocks noChangeShapeType="1"/>
          </p:cNvSpPr>
          <p:nvPr/>
        </p:nvSpPr>
        <p:spPr bwMode="auto">
          <a:xfrm>
            <a:off x="2895600" y="3695700"/>
            <a:ext cx="104775" cy="0"/>
          </a:xfrm>
          <a:prstGeom prst="line">
            <a:avLst/>
          </a:prstGeom>
          <a:noFill/>
          <a:ln w="12700">
            <a:solidFill>
              <a:srgbClr val="7A3D3D"/>
            </a:solidFill>
            <a:round/>
            <a:headEnd/>
            <a:tailEnd/>
          </a:ln>
          <a:effectLst/>
        </p:spPr>
        <p:txBody>
          <a:bodyPr wrap="none" anchor="ctr"/>
          <a:lstStyle/>
          <a:p>
            <a:endParaRPr lang="en-US"/>
          </a:p>
        </p:txBody>
      </p:sp>
      <p:sp>
        <p:nvSpPr>
          <p:cNvPr id="1045535" name="Line 31"/>
          <p:cNvSpPr>
            <a:spLocks noChangeShapeType="1"/>
          </p:cNvSpPr>
          <p:nvPr/>
        </p:nvSpPr>
        <p:spPr bwMode="auto">
          <a:xfrm>
            <a:off x="2895600" y="3278188"/>
            <a:ext cx="104775" cy="0"/>
          </a:xfrm>
          <a:prstGeom prst="line">
            <a:avLst/>
          </a:prstGeom>
          <a:noFill/>
          <a:ln w="12700">
            <a:solidFill>
              <a:srgbClr val="7A3D3D"/>
            </a:solidFill>
            <a:round/>
            <a:headEnd/>
            <a:tailEnd/>
          </a:ln>
          <a:effectLst/>
        </p:spPr>
        <p:txBody>
          <a:bodyPr wrap="none" anchor="ctr"/>
          <a:lstStyle/>
          <a:p>
            <a:endParaRPr lang="en-US"/>
          </a:p>
        </p:txBody>
      </p:sp>
      <p:sp>
        <p:nvSpPr>
          <p:cNvPr id="1045536" name="Line 32"/>
          <p:cNvSpPr>
            <a:spLocks noChangeShapeType="1"/>
          </p:cNvSpPr>
          <p:nvPr/>
        </p:nvSpPr>
        <p:spPr bwMode="auto">
          <a:xfrm>
            <a:off x="2909888" y="3200400"/>
            <a:ext cx="90487" cy="0"/>
          </a:xfrm>
          <a:prstGeom prst="line">
            <a:avLst/>
          </a:prstGeom>
          <a:noFill/>
          <a:ln w="12700">
            <a:solidFill>
              <a:srgbClr val="000000"/>
            </a:solidFill>
            <a:round/>
            <a:headEnd/>
            <a:tailEnd/>
          </a:ln>
          <a:effectLst/>
        </p:spPr>
        <p:txBody>
          <a:bodyPr wrap="none" anchor="ctr"/>
          <a:lstStyle/>
          <a:p>
            <a:endParaRPr lang="en-US"/>
          </a:p>
        </p:txBody>
      </p:sp>
      <p:sp>
        <p:nvSpPr>
          <p:cNvPr id="1045537" name="Line 33"/>
          <p:cNvSpPr>
            <a:spLocks noChangeShapeType="1"/>
          </p:cNvSpPr>
          <p:nvPr/>
        </p:nvSpPr>
        <p:spPr bwMode="auto">
          <a:xfrm>
            <a:off x="4351338" y="5119688"/>
            <a:ext cx="0" cy="274637"/>
          </a:xfrm>
          <a:prstGeom prst="line">
            <a:avLst/>
          </a:prstGeom>
          <a:noFill/>
          <a:ln w="12700">
            <a:solidFill>
              <a:srgbClr val="000000"/>
            </a:solidFill>
            <a:round/>
            <a:headEnd/>
            <a:tailEnd/>
          </a:ln>
          <a:effectLst/>
        </p:spPr>
        <p:txBody>
          <a:bodyPr wrap="none" anchor="ctr"/>
          <a:lstStyle/>
          <a:p>
            <a:endParaRPr lang="en-US"/>
          </a:p>
        </p:txBody>
      </p:sp>
      <p:sp>
        <p:nvSpPr>
          <p:cNvPr id="1045538" name="Line 34"/>
          <p:cNvSpPr>
            <a:spLocks noChangeShapeType="1"/>
          </p:cNvSpPr>
          <p:nvPr/>
        </p:nvSpPr>
        <p:spPr bwMode="auto">
          <a:xfrm>
            <a:off x="4467225" y="5140325"/>
            <a:ext cx="0" cy="357188"/>
          </a:xfrm>
          <a:prstGeom prst="line">
            <a:avLst/>
          </a:prstGeom>
          <a:noFill/>
          <a:ln w="12700">
            <a:solidFill>
              <a:srgbClr val="7A3D3D"/>
            </a:solidFill>
            <a:round/>
            <a:headEnd/>
            <a:tailEnd/>
          </a:ln>
          <a:effectLst/>
        </p:spPr>
        <p:txBody>
          <a:bodyPr wrap="none" anchor="ctr"/>
          <a:lstStyle/>
          <a:p>
            <a:endParaRPr lang="en-US"/>
          </a:p>
        </p:txBody>
      </p:sp>
      <p:sp>
        <p:nvSpPr>
          <p:cNvPr id="1045539" name="Line 35"/>
          <p:cNvSpPr>
            <a:spLocks noChangeShapeType="1"/>
          </p:cNvSpPr>
          <p:nvPr/>
        </p:nvSpPr>
        <p:spPr bwMode="auto">
          <a:xfrm>
            <a:off x="5153025" y="5140325"/>
            <a:ext cx="0" cy="357188"/>
          </a:xfrm>
          <a:prstGeom prst="line">
            <a:avLst/>
          </a:prstGeom>
          <a:noFill/>
          <a:ln w="12700">
            <a:solidFill>
              <a:srgbClr val="7A3D3D"/>
            </a:solidFill>
            <a:round/>
            <a:headEnd/>
            <a:tailEnd/>
          </a:ln>
          <a:effectLst/>
        </p:spPr>
        <p:txBody>
          <a:bodyPr wrap="none" anchor="ctr"/>
          <a:lstStyle/>
          <a:p>
            <a:endParaRPr lang="en-US"/>
          </a:p>
        </p:txBody>
      </p:sp>
      <p:sp>
        <p:nvSpPr>
          <p:cNvPr id="1045540" name="Freeform 36"/>
          <p:cNvSpPr>
            <a:spLocks/>
          </p:cNvSpPr>
          <p:nvPr/>
        </p:nvSpPr>
        <p:spPr bwMode="auto">
          <a:xfrm>
            <a:off x="2873375" y="1911350"/>
            <a:ext cx="3875088" cy="3154363"/>
          </a:xfrm>
          <a:custGeom>
            <a:avLst/>
            <a:gdLst/>
            <a:ahLst/>
            <a:cxnLst>
              <a:cxn ang="0">
                <a:pos x="2275" y="988"/>
              </a:cxn>
              <a:cxn ang="0">
                <a:pos x="2262" y="880"/>
              </a:cxn>
              <a:cxn ang="0">
                <a:pos x="2236" y="775"/>
              </a:cxn>
              <a:cxn ang="0">
                <a:pos x="2200" y="673"/>
              </a:cxn>
              <a:cxn ang="0">
                <a:pos x="2151" y="574"/>
              </a:cxn>
              <a:cxn ang="0">
                <a:pos x="2093" y="481"/>
              </a:cxn>
              <a:cxn ang="0">
                <a:pos x="2026" y="394"/>
              </a:cxn>
              <a:cxn ang="0">
                <a:pos x="1948" y="312"/>
              </a:cxn>
              <a:cxn ang="0">
                <a:pos x="1862" y="241"/>
              </a:cxn>
              <a:cxn ang="0">
                <a:pos x="1769" y="176"/>
              </a:cxn>
              <a:cxn ang="0">
                <a:pos x="1669" y="122"/>
              </a:cxn>
              <a:cxn ang="0">
                <a:pos x="1564" y="76"/>
              </a:cxn>
              <a:cxn ang="0">
                <a:pos x="1454" y="40"/>
              </a:cxn>
              <a:cxn ang="0">
                <a:pos x="1341" y="17"/>
              </a:cxn>
              <a:cxn ang="0">
                <a:pos x="1226" y="3"/>
              </a:cxn>
              <a:cxn ang="0">
                <a:pos x="1110" y="0"/>
              </a:cxn>
              <a:cxn ang="0">
                <a:pos x="994" y="8"/>
              </a:cxn>
              <a:cxn ang="0">
                <a:pos x="880" y="27"/>
              </a:cxn>
              <a:cxn ang="0">
                <a:pos x="769" y="57"/>
              </a:cxn>
              <a:cxn ang="0">
                <a:pos x="660" y="97"/>
              </a:cxn>
              <a:cxn ang="0">
                <a:pos x="559" y="148"/>
              </a:cxn>
              <a:cxn ang="0">
                <a:pos x="461" y="207"/>
              </a:cxn>
              <a:cxn ang="0">
                <a:pos x="372" y="276"/>
              </a:cxn>
              <a:cxn ang="0">
                <a:pos x="291" y="353"/>
              </a:cxn>
              <a:cxn ang="0">
                <a:pos x="217" y="437"/>
              </a:cxn>
              <a:cxn ang="0">
                <a:pos x="154" y="526"/>
              </a:cxn>
              <a:cxn ang="0">
                <a:pos x="100" y="622"/>
              </a:cxn>
              <a:cxn ang="0">
                <a:pos x="58" y="723"/>
              </a:cxn>
              <a:cxn ang="0">
                <a:pos x="27" y="827"/>
              </a:cxn>
              <a:cxn ang="0">
                <a:pos x="7" y="933"/>
              </a:cxn>
              <a:cxn ang="0">
                <a:pos x="0" y="1041"/>
              </a:cxn>
              <a:cxn ang="0">
                <a:pos x="4" y="1150"/>
              </a:cxn>
              <a:cxn ang="0">
                <a:pos x="20" y="1256"/>
              </a:cxn>
              <a:cxn ang="0">
                <a:pos x="47" y="1361"/>
              </a:cxn>
              <a:cxn ang="0">
                <a:pos x="86" y="1462"/>
              </a:cxn>
              <a:cxn ang="0">
                <a:pos x="135" y="1560"/>
              </a:cxn>
              <a:cxn ang="0">
                <a:pos x="195" y="1652"/>
              </a:cxn>
              <a:cxn ang="0">
                <a:pos x="265" y="1739"/>
              </a:cxn>
              <a:cxn ang="0">
                <a:pos x="344" y="1818"/>
              </a:cxn>
              <a:cxn ang="0">
                <a:pos x="432" y="1890"/>
              </a:cxn>
              <a:cxn ang="0">
                <a:pos x="525" y="1952"/>
              </a:cxn>
              <a:cxn ang="0">
                <a:pos x="626" y="2005"/>
              </a:cxn>
              <a:cxn ang="0">
                <a:pos x="732" y="2049"/>
              </a:cxn>
              <a:cxn ang="0">
                <a:pos x="842" y="2083"/>
              </a:cxn>
              <a:cxn ang="0">
                <a:pos x="956" y="2105"/>
              </a:cxn>
              <a:cxn ang="0">
                <a:pos x="1071" y="2118"/>
              </a:cxn>
              <a:cxn ang="0">
                <a:pos x="1188" y="2118"/>
              </a:cxn>
              <a:cxn ang="0">
                <a:pos x="1303" y="2107"/>
              </a:cxn>
              <a:cxn ang="0">
                <a:pos x="1416" y="2087"/>
              </a:cxn>
              <a:cxn ang="0">
                <a:pos x="1528" y="2055"/>
              </a:cxn>
              <a:cxn ang="0">
                <a:pos x="1635" y="2013"/>
              </a:cxn>
              <a:cxn ang="0">
                <a:pos x="1736" y="1962"/>
              </a:cxn>
              <a:cxn ang="0">
                <a:pos x="1832" y="1900"/>
              </a:cxn>
              <a:cxn ang="0">
                <a:pos x="1920" y="1830"/>
              </a:cxn>
              <a:cxn ang="0">
                <a:pos x="2000" y="1752"/>
              </a:cxn>
              <a:cxn ang="0">
                <a:pos x="2072" y="1668"/>
              </a:cxn>
              <a:cxn ang="0">
                <a:pos x="2134" y="1576"/>
              </a:cxn>
              <a:cxn ang="0">
                <a:pos x="2185" y="1479"/>
              </a:cxn>
              <a:cxn ang="0">
                <a:pos x="2226" y="1378"/>
              </a:cxn>
              <a:cxn ang="0">
                <a:pos x="2254" y="1274"/>
              </a:cxn>
              <a:cxn ang="0">
                <a:pos x="2272" y="1166"/>
              </a:cxn>
              <a:cxn ang="0">
                <a:pos x="2278" y="1059"/>
              </a:cxn>
            </a:cxnLst>
            <a:rect l="0" t="0" r="r" b="b"/>
            <a:pathLst>
              <a:path w="2279" h="2120">
                <a:moveTo>
                  <a:pt x="2278" y="1059"/>
                </a:moveTo>
                <a:lnTo>
                  <a:pt x="2278" y="1023"/>
                </a:lnTo>
                <a:lnTo>
                  <a:pt x="2275" y="988"/>
                </a:lnTo>
                <a:lnTo>
                  <a:pt x="2272" y="951"/>
                </a:lnTo>
                <a:lnTo>
                  <a:pt x="2268" y="915"/>
                </a:lnTo>
                <a:lnTo>
                  <a:pt x="2262" y="880"/>
                </a:lnTo>
                <a:lnTo>
                  <a:pt x="2254" y="845"/>
                </a:lnTo>
                <a:lnTo>
                  <a:pt x="2246" y="809"/>
                </a:lnTo>
                <a:lnTo>
                  <a:pt x="2236" y="775"/>
                </a:lnTo>
                <a:lnTo>
                  <a:pt x="2226" y="740"/>
                </a:lnTo>
                <a:lnTo>
                  <a:pt x="2213" y="706"/>
                </a:lnTo>
                <a:lnTo>
                  <a:pt x="2200" y="673"/>
                </a:lnTo>
                <a:lnTo>
                  <a:pt x="2185" y="639"/>
                </a:lnTo>
                <a:lnTo>
                  <a:pt x="2169" y="607"/>
                </a:lnTo>
                <a:lnTo>
                  <a:pt x="2151" y="574"/>
                </a:lnTo>
                <a:lnTo>
                  <a:pt x="2134" y="542"/>
                </a:lnTo>
                <a:lnTo>
                  <a:pt x="2114" y="512"/>
                </a:lnTo>
                <a:lnTo>
                  <a:pt x="2093" y="481"/>
                </a:lnTo>
                <a:lnTo>
                  <a:pt x="2072" y="451"/>
                </a:lnTo>
                <a:lnTo>
                  <a:pt x="2049" y="421"/>
                </a:lnTo>
                <a:lnTo>
                  <a:pt x="2026" y="394"/>
                </a:lnTo>
                <a:lnTo>
                  <a:pt x="2000" y="365"/>
                </a:lnTo>
                <a:lnTo>
                  <a:pt x="1975" y="338"/>
                </a:lnTo>
                <a:lnTo>
                  <a:pt x="1948" y="312"/>
                </a:lnTo>
                <a:lnTo>
                  <a:pt x="1920" y="288"/>
                </a:lnTo>
                <a:lnTo>
                  <a:pt x="1892" y="264"/>
                </a:lnTo>
                <a:lnTo>
                  <a:pt x="1862" y="241"/>
                </a:lnTo>
                <a:lnTo>
                  <a:pt x="1832" y="218"/>
                </a:lnTo>
                <a:lnTo>
                  <a:pt x="1801" y="197"/>
                </a:lnTo>
                <a:lnTo>
                  <a:pt x="1769" y="176"/>
                </a:lnTo>
                <a:lnTo>
                  <a:pt x="1736" y="157"/>
                </a:lnTo>
                <a:lnTo>
                  <a:pt x="1703" y="139"/>
                </a:lnTo>
                <a:lnTo>
                  <a:pt x="1669" y="122"/>
                </a:lnTo>
                <a:lnTo>
                  <a:pt x="1635" y="105"/>
                </a:lnTo>
                <a:lnTo>
                  <a:pt x="1600" y="89"/>
                </a:lnTo>
                <a:lnTo>
                  <a:pt x="1564" y="76"/>
                </a:lnTo>
                <a:lnTo>
                  <a:pt x="1528" y="64"/>
                </a:lnTo>
                <a:lnTo>
                  <a:pt x="1491" y="52"/>
                </a:lnTo>
                <a:lnTo>
                  <a:pt x="1454" y="40"/>
                </a:lnTo>
                <a:lnTo>
                  <a:pt x="1416" y="31"/>
                </a:lnTo>
                <a:lnTo>
                  <a:pt x="1378" y="23"/>
                </a:lnTo>
                <a:lnTo>
                  <a:pt x="1341" y="17"/>
                </a:lnTo>
                <a:lnTo>
                  <a:pt x="1303" y="10"/>
                </a:lnTo>
                <a:lnTo>
                  <a:pt x="1264" y="5"/>
                </a:lnTo>
                <a:lnTo>
                  <a:pt x="1226" y="3"/>
                </a:lnTo>
                <a:lnTo>
                  <a:pt x="1188" y="0"/>
                </a:lnTo>
                <a:lnTo>
                  <a:pt x="1150" y="0"/>
                </a:lnTo>
                <a:lnTo>
                  <a:pt x="1110" y="0"/>
                </a:lnTo>
                <a:lnTo>
                  <a:pt x="1071" y="1"/>
                </a:lnTo>
                <a:lnTo>
                  <a:pt x="1033" y="4"/>
                </a:lnTo>
                <a:lnTo>
                  <a:pt x="994" y="8"/>
                </a:lnTo>
                <a:lnTo>
                  <a:pt x="956" y="13"/>
                </a:lnTo>
                <a:lnTo>
                  <a:pt x="918" y="19"/>
                </a:lnTo>
                <a:lnTo>
                  <a:pt x="880" y="27"/>
                </a:lnTo>
                <a:lnTo>
                  <a:pt x="842" y="36"/>
                </a:lnTo>
                <a:lnTo>
                  <a:pt x="805" y="45"/>
                </a:lnTo>
                <a:lnTo>
                  <a:pt x="769" y="57"/>
                </a:lnTo>
                <a:lnTo>
                  <a:pt x="732" y="69"/>
                </a:lnTo>
                <a:lnTo>
                  <a:pt x="697" y="83"/>
                </a:lnTo>
                <a:lnTo>
                  <a:pt x="660" y="97"/>
                </a:lnTo>
                <a:lnTo>
                  <a:pt x="626" y="113"/>
                </a:lnTo>
                <a:lnTo>
                  <a:pt x="592" y="130"/>
                </a:lnTo>
                <a:lnTo>
                  <a:pt x="559" y="148"/>
                </a:lnTo>
                <a:lnTo>
                  <a:pt x="525" y="166"/>
                </a:lnTo>
                <a:lnTo>
                  <a:pt x="494" y="187"/>
                </a:lnTo>
                <a:lnTo>
                  <a:pt x="461" y="207"/>
                </a:lnTo>
                <a:lnTo>
                  <a:pt x="432" y="229"/>
                </a:lnTo>
                <a:lnTo>
                  <a:pt x="401" y="253"/>
                </a:lnTo>
                <a:lnTo>
                  <a:pt x="372" y="276"/>
                </a:lnTo>
                <a:lnTo>
                  <a:pt x="344" y="301"/>
                </a:lnTo>
                <a:lnTo>
                  <a:pt x="317" y="325"/>
                </a:lnTo>
                <a:lnTo>
                  <a:pt x="291" y="353"/>
                </a:lnTo>
                <a:lnTo>
                  <a:pt x="265" y="380"/>
                </a:lnTo>
                <a:lnTo>
                  <a:pt x="241" y="407"/>
                </a:lnTo>
                <a:lnTo>
                  <a:pt x="217" y="437"/>
                </a:lnTo>
                <a:lnTo>
                  <a:pt x="195" y="465"/>
                </a:lnTo>
                <a:lnTo>
                  <a:pt x="173" y="496"/>
                </a:lnTo>
                <a:lnTo>
                  <a:pt x="154" y="526"/>
                </a:lnTo>
                <a:lnTo>
                  <a:pt x="135" y="559"/>
                </a:lnTo>
                <a:lnTo>
                  <a:pt x="117" y="590"/>
                </a:lnTo>
                <a:lnTo>
                  <a:pt x="100" y="622"/>
                </a:lnTo>
                <a:lnTo>
                  <a:pt x="86" y="656"/>
                </a:lnTo>
                <a:lnTo>
                  <a:pt x="72" y="689"/>
                </a:lnTo>
                <a:lnTo>
                  <a:pt x="58" y="723"/>
                </a:lnTo>
                <a:lnTo>
                  <a:pt x="47" y="758"/>
                </a:lnTo>
                <a:lnTo>
                  <a:pt x="37" y="792"/>
                </a:lnTo>
                <a:lnTo>
                  <a:pt x="27" y="827"/>
                </a:lnTo>
                <a:lnTo>
                  <a:pt x="20" y="862"/>
                </a:lnTo>
                <a:lnTo>
                  <a:pt x="13" y="898"/>
                </a:lnTo>
                <a:lnTo>
                  <a:pt x="7" y="933"/>
                </a:lnTo>
                <a:lnTo>
                  <a:pt x="4" y="969"/>
                </a:lnTo>
                <a:lnTo>
                  <a:pt x="1" y="1006"/>
                </a:lnTo>
                <a:lnTo>
                  <a:pt x="0" y="1041"/>
                </a:lnTo>
                <a:lnTo>
                  <a:pt x="0" y="1077"/>
                </a:lnTo>
                <a:lnTo>
                  <a:pt x="1" y="1113"/>
                </a:lnTo>
                <a:lnTo>
                  <a:pt x="4" y="1150"/>
                </a:lnTo>
                <a:lnTo>
                  <a:pt x="7" y="1185"/>
                </a:lnTo>
                <a:lnTo>
                  <a:pt x="13" y="1221"/>
                </a:lnTo>
                <a:lnTo>
                  <a:pt x="20" y="1256"/>
                </a:lnTo>
                <a:lnTo>
                  <a:pt x="27" y="1291"/>
                </a:lnTo>
                <a:lnTo>
                  <a:pt x="37" y="1326"/>
                </a:lnTo>
                <a:lnTo>
                  <a:pt x="47" y="1361"/>
                </a:lnTo>
                <a:lnTo>
                  <a:pt x="58" y="1396"/>
                </a:lnTo>
                <a:lnTo>
                  <a:pt x="72" y="1430"/>
                </a:lnTo>
                <a:lnTo>
                  <a:pt x="86" y="1462"/>
                </a:lnTo>
                <a:lnTo>
                  <a:pt x="100" y="1496"/>
                </a:lnTo>
                <a:lnTo>
                  <a:pt x="117" y="1528"/>
                </a:lnTo>
                <a:lnTo>
                  <a:pt x="135" y="1560"/>
                </a:lnTo>
                <a:lnTo>
                  <a:pt x="154" y="1592"/>
                </a:lnTo>
                <a:lnTo>
                  <a:pt x="173" y="1623"/>
                </a:lnTo>
                <a:lnTo>
                  <a:pt x="195" y="1652"/>
                </a:lnTo>
                <a:lnTo>
                  <a:pt x="217" y="1682"/>
                </a:lnTo>
                <a:lnTo>
                  <a:pt x="241" y="1711"/>
                </a:lnTo>
                <a:lnTo>
                  <a:pt x="265" y="1739"/>
                </a:lnTo>
                <a:lnTo>
                  <a:pt x="291" y="1765"/>
                </a:lnTo>
                <a:lnTo>
                  <a:pt x="317" y="1792"/>
                </a:lnTo>
                <a:lnTo>
                  <a:pt x="344" y="1818"/>
                </a:lnTo>
                <a:lnTo>
                  <a:pt x="372" y="1843"/>
                </a:lnTo>
                <a:lnTo>
                  <a:pt x="401" y="1866"/>
                </a:lnTo>
                <a:lnTo>
                  <a:pt x="432" y="1890"/>
                </a:lnTo>
                <a:lnTo>
                  <a:pt x="461" y="1912"/>
                </a:lnTo>
                <a:lnTo>
                  <a:pt x="494" y="1932"/>
                </a:lnTo>
                <a:lnTo>
                  <a:pt x="525" y="1952"/>
                </a:lnTo>
                <a:lnTo>
                  <a:pt x="559" y="1971"/>
                </a:lnTo>
                <a:lnTo>
                  <a:pt x="592" y="1988"/>
                </a:lnTo>
                <a:lnTo>
                  <a:pt x="626" y="2005"/>
                </a:lnTo>
                <a:lnTo>
                  <a:pt x="660" y="2021"/>
                </a:lnTo>
                <a:lnTo>
                  <a:pt x="697" y="2036"/>
                </a:lnTo>
                <a:lnTo>
                  <a:pt x="732" y="2049"/>
                </a:lnTo>
                <a:lnTo>
                  <a:pt x="769" y="2061"/>
                </a:lnTo>
                <a:lnTo>
                  <a:pt x="805" y="2072"/>
                </a:lnTo>
                <a:lnTo>
                  <a:pt x="842" y="2083"/>
                </a:lnTo>
                <a:lnTo>
                  <a:pt x="880" y="2092"/>
                </a:lnTo>
                <a:lnTo>
                  <a:pt x="918" y="2098"/>
                </a:lnTo>
                <a:lnTo>
                  <a:pt x="956" y="2105"/>
                </a:lnTo>
                <a:lnTo>
                  <a:pt x="994" y="2110"/>
                </a:lnTo>
                <a:lnTo>
                  <a:pt x="1033" y="2114"/>
                </a:lnTo>
                <a:lnTo>
                  <a:pt x="1071" y="2118"/>
                </a:lnTo>
                <a:lnTo>
                  <a:pt x="1110" y="2118"/>
                </a:lnTo>
                <a:lnTo>
                  <a:pt x="1150" y="2119"/>
                </a:lnTo>
                <a:lnTo>
                  <a:pt x="1188" y="2118"/>
                </a:lnTo>
                <a:lnTo>
                  <a:pt x="1226" y="2116"/>
                </a:lnTo>
                <a:lnTo>
                  <a:pt x="1264" y="2113"/>
                </a:lnTo>
                <a:lnTo>
                  <a:pt x="1303" y="2107"/>
                </a:lnTo>
                <a:lnTo>
                  <a:pt x="1341" y="2102"/>
                </a:lnTo>
                <a:lnTo>
                  <a:pt x="1378" y="2094"/>
                </a:lnTo>
                <a:lnTo>
                  <a:pt x="1416" y="2087"/>
                </a:lnTo>
                <a:lnTo>
                  <a:pt x="1454" y="2078"/>
                </a:lnTo>
                <a:lnTo>
                  <a:pt x="1491" y="2067"/>
                </a:lnTo>
                <a:lnTo>
                  <a:pt x="1528" y="2055"/>
                </a:lnTo>
                <a:lnTo>
                  <a:pt x="1564" y="2043"/>
                </a:lnTo>
                <a:lnTo>
                  <a:pt x="1600" y="2028"/>
                </a:lnTo>
                <a:lnTo>
                  <a:pt x="1635" y="2013"/>
                </a:lnTo>
                <a:lnTo>
                  <a:pt x="1669" y="1997"/>
                </a:lnTo>
                <a:lnTo>
                  <a:pt x="1703" y="1979"/>
                </a:lnTo>
                <a:lnTo>
                  <a:pt x="1736" y="1962"/>
                </a:lnTo>
                <a:lnTo>
                  <a:pt x="1769" y="1941"/>
                </a:lnTo>
                <a:lnTo>
                  <a:pt x="1801" y="1922"/>
                </a:lnTo>
                <a:lnTo>
                  <a:pt x="1832" y="1900"/>
                </a:lnTo>
                <a:lnTo>
                  <a:pt x="1862" y="1878"/>
                </a:lnTo>
                <a:lnTo>
                  <a:pt x="1892" y="1855"/>
                </a:lnTo>
                <a:lnTo>
                  <a:pt x="1920" y="1830"/>
                </a:lnTo>
                <a:lnTo>
                  <a:pt x="1948" y="1805"/>
                </a:lnTo>
                <a:lnTo>
                  <a:pt x="1975" y="1779"/>
                </a:lnTo>
                <a:lnTo>
                  <a:pt x="2000" y="1752"/>
                </a:lnTo>
                <a:lnTo>
                  <a:pt x="2026" y="1725"/>
                </a:lnTo>
                <a:lnTo>
                  <a:pt x="2049" y="1696"/>
                </a:lnTo>
                <a:lnTo>
                  <a:pt x="2072" y="1668"/>
                </a:lnTo>
                <a:lnTo>
                  <a:pt x="2093" y="1637"/>
                </a:lnTo>
                <a:lnTo>
                  <a:pt x="2114" y="1607"/>
                </a:lnTo>
                <a:lnTo>
                  <a:pt x="2134" y="1576"/>
                </a:lnTo>
                <a:lnTo>
                  <a:pt x="2151" y="1544"/>
                </a:lnTo>
                <a:lnTo>
                  <a:pt x="2169" y="1512"/>
                </a:lnTo>
                <a:lnTo>
                  <a:pt x="2185" y="1479"/>
                </a:lnTo>
                <a:lnTo>
                  <a:pt x="2200" y="1445"/>
                </a:lnTo>
                <a:lnTo>
                  <a:pt x="2213" y="1411"/>
                </a:lnTo>
                <a:lnTo>
                  <a:pt x="2226" y="1378"/>
                </a:lnTo>
                <a:lnTo>
                  <a:pt x="2236" y="1344"/>
                </a:lnTo>
                <a:lnTo>
                  <a:pt x="2246" y="1309"/>
                </a:lnTo>
                <a:lnTo>
                  <a:pt x="2254" y="1274"/>
                </a:lnTo>
                <a:lnTo>
                  <a:pt x="2262" y="1238"/>
                </a:lnTo>
                <a:lnTo>
                  <a:pt x="2268" y="1203"/>
                </a:lnTo>
                <a:lnTo>
                  <a:pt x="2272" y="1166"/>
                </a:lnTo>
                <a:lnTo>
                  <a:pt x="2275" y="1131"/>
                </a:lnTo>
                <a:lnTo>
                  <a:pt x="2278" y="1095"/>
                </a:lnTo>
                <a:lnTo>
                  <a:pt x="2278" y="1059"/>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045541" name="Line 37"/>
          <p:cNvSpPr>
            <a:spLocks noChangeShapeType="1"/>
          </p:cNvSpPr>
          <p:nvPr/>
        </p:nvSpPr>
        <p:spPr bwMode="auto">
          <a:xfrm>
            <a:off x="5268913" y="5119688"/>
            <a:ext cx="0" cy="274637"/>
          </a:xfrm>
          <a:prstGeom prst="line">
            <a:avLst/>
          </a:prstGeom>
          <a:noFill/>
          <a:ln w="12700">
            <a:solidFill>
              <a:srgbClr val="000000"/>
            </a:solidFill>
            <a:round/>
            <a:headEnd/>
            <a:tailEnd/>
          </a:ln>
          <a:effectLst/>
        </p:spPr>
        <p:txBody>
          <a:bodyPr wrap="none" anchor="ctr"/>
          <a:lstStyle/>
          <a:p>
            <a:endParaRPr lang="en-US"/>
          </a:p>
        </p:txBody>
      </p:sp>
      <p:sp>
        <p:nvSpPr>
          <p:cNvPr id="1045542" name="Line 38"/>
          <p:cNvSpPr>
            <a:spLocks noChangeShapeType="1"/>
          </p:cNvSpPr>
          <p:nvPr/>
        </p:nvSpPr>
        <p:spPr bwMode="auto">
          <a:xfrm>
            <a:off x="3325813" y="4178300"/>
            <a:ext cx="0" cy="9525"/>
          </a:xfrm>
          <a:prstGeom prst="line">
            <a:avLst/>
          </a:prstGeom>
          <a:noFill/>
          <a:ln w="12700">
            <a:solidFill>
              <a:srgbClr val="000000"/>
            </a:solidFill>
            <a:round/>
            <a:headEnd/>
            <a:tailEnd/>
          </a:ln>
          <a:effectLst/>
        </p:spPr>
        <p:txBody>
          <a:bodyPr wrap="none" anchor="ctr"/>
          <a:lstStyle/>
          <a:p>
            <a:endParaRPr lang="en-US"/>
          </a:p>
        </p:txBody>
      </p:sp>
      <p:sp>
        <p:nvSpPr>
          <p:cNvPr id="1045543" name="Line 39"/>
          <p:cNvSpPr>
            <a:spLocks noChangeShapeType="1"/>
          </p:cNvSpPr>
          <p:nvPr/>
        </p:nvSpPr>
        <p:spPr bwMode="auto">
          <a:xfrm>
            <a:off x="4384675" y="4913313"/>
            <a:ext cx="847725" cy="0"/>
          </a:xfrm>
          <a:prstGeom prst="line">
            <a:avLst/>
          </a:prstGeom>
          <a:noFill/>
          <a:ln w="12700">
            <a:solidFill>
              <a:srgbClr val="000000"/>
            </a:solidFill>
            <a:round/>
            <a:headEnd/>
            <a:tailEnd/>
          </a:ln>
          <a:effectLst/>
        </p:spPr>
        <p:txBody>
          <a:bodyPr wrap="none" anchor="ctr"/>
          <a:lstStyle/>
          <a:p>
            <a:endParaRPr lang="en-US"/>
          </a:p>
        </p:txBody>
      </p:sp>
      <p:sp>
        <p:nvSpPr>
          <p:cNvPr id="1045544" name="Line 40"/>
          <p:cNvSpPr>
            <a:spLocks noChangeShapeType="1"/>
          </p:cNvSpPr>
          <p:nvPr/>
        </p:nvSpPr>
        <p:spPr bwMode="auto">
          <a:xfrm>
            <a:off x="4351338" y="4986338"/>
            <a:ext cx="0" cy="28575"/>
          </a:xfrm>
          <a:prstGeom prst="line">
            <a:avLst/>
          </a:prstGeom>
          <a:noFill/>
          <a:ln w="12700">
            <a:solidFill>
              <a:srgbClr val="000000"/>
            </a:solidFill>
            <a:round/>
            <a:headEnd/>
            <a:tailEnd/>
          </a:ln>
          <a:effectLst/>
        </p:spPr>
        <p:txBody>
          <a:bodyPr wrap="none" anchor="ctr"/>
          <a:lstStyle/>
          <a:p>
            <a:endParaRPr lang="en-US"/>
          </a:p>
        </p:txBody>
      </p:sp>
      <p:sp>
        <p:nvSpPr>
          <p:cNvPr id="1045545" name="Line 41"/>
          <p:cNvSpPr>
            <a:spLocks noChangeShapeType="1"/>
          </p:cNvSpPr>
          <p:nvPr/>
        </p:nvSpPr>
        <p:spPr bwMode="auto">
          <a:xfrm>
            <a:off x="5268913" y="4986338"/>
            <a:ext cx="0" cy="28575"/>
          </a:xfrm>
          <a:prstGeom prst="line">
            <a:avLst/>
          </a:prstGeom>
          <a:noFill/>
          <a:ln w="12700">
            <a:solidFill>
              <a:srgbClr val="000000"/>
            </a:solidFill>
            <a:round/>
            <a:headEnd/>
            <a:tailEnd/>
          </a:ln>
          <a:effectLst/>
        </p:spPr>
        <p:txBody>
          <a:bodyPr wrap="none" anchor="ctr"/>
          <a:lstStyle/>
          <a:p>
            <a:endParaRPr lang="en-US"/>
          </a:p>
        </p:txBody>
      </p:sp>
      <p:sp>
        <p:nvSpPr>
          <p:cNvPr id="1045546" name="Line 42"/>
          <p:cNvSpPr>
            <a:spLocks noChangeShapeType="1"/>
          </p:cNvSpPr>
          <p:nvPr/>
        </p:nvSpPr>
        <p:spPr bwMode="auto">
          <a:xfrm>
            <a:off x="4473575" y="5503863"/>
            <a:ext cx="673100" cy="0"/>
          </a:xfrm>
          <a:prstGeom prst="line">
            <a:avLst/>
          </a:prstGeom>
          <a:noFill/>
          <a:ln w="12700">
            <a:solidFill>
              <a:srgbClr val="000000"/>
            </a:solidFill>
            <a:round/>
            <a:headEnd/>
            <a:tailEnd/>
          </a:ln>
          <a:effectLst/>
        </p:spPr>
        <p:txBody>
          <a:bodyPr wrap="none" anchor="ctr"/>
          <a:lstStyle/>
          <a:p>
            <a:endParaRPr lang="en-US"/>
          </a:p>
        </p:txBody>
      </p:sp>
      <p:sp>
        <p:nvSpPr>
          <p:cNvPr id="1045547" name="Line 43"/>
          <p:cNvSpPr>
            <a:spLocks noChangeShapeType="1"/>
          </p:cNvSpPr>
          <p:nvPr/>
        </p:nvSpPr>
        <p:spPr bwMode="auto">
          <a:xfrm>
            <a:off x="5187950" y="5443538"/>
            <a:ext cx="0" cy="36512"/>
          </a:xfrm>
          <a:prstGeom prst="line">
            <a:avLst/>
          </a:prstGeom>
          <a:noFill/>
          <a:ln w="12700">
            <a:solidFill>
              <a:srgbClr val="000000"/>
            </a:solidFill>
            <a:round/>
            <a:headEnd/>
            <a:tailEnd/>
          </a:ln>
          <a:effectLst/>
        </p:spPr>
        <p:txBody>
          <a:bodyPr wrap="none" anchor="ctr"/>
          <a:lstStyle/>
          <a:p>
            <a:endParaRPr lang="en-US"/>
          </a:p>
        </p:txBody>
      </p:sp>
      <p:sp>
        <p:nvSpPr>
          <p:cNvPr id="1045548" name="Line 44"/>
          <p:cNvSpPr>
            <a:spLocks noChangeShapeType="1"/>
          </p:cNvSpPr>
          <p:nvPr/>
        </p:nvSpPr>
        <p:spPr bwMode="auto">
          <a:xfrm>
            <a:off x="4432300" y="5443538"/>
            <a:ext cx="0" cy="36512"/>
          </a:xfrm>
          <a:prstGeom prst="line">
            <a:avLst/>
          </a:prstGeom>
          <a:noFill/>
          <a:ln w="12700">
            <a:solidFill>
              <a:srgbClr val="000000"/>
            </a:solidFill>
            <a:round/>
            <a:headEnd/>
            <a:tailEnd/>
          </a:ln>
          <a:effectLst/>
        </p:spPr>
        <p:txBody>
          <a:bodyPr wrap="none" anchor="ctr"/>
          <a:lstStyle/>
          <a:p>
            <a:endParaRPr lang="en-US"/>
          </a:p>
        </p:txBody>
      </p:sp>
      <p:sp>
        <p:nvSpPr>
          <p:cNvPr id="1045549" name="Line 45"/>
          <p:cNvSpPr>
            <a:spLocks noChangeShapeType="1"/>
          </p:cNvSpPr>
          <p:nvPr/>
        </p:nvSpPr>
        <p:spPr bwMode="auto">
          <a:xfrm>
            <a:off x="4357688" y="4979988"/>
            <a:ext cx="904875" cy="0"/>
          </a:xfrm>
          <a:prstGeom prst="line">
            <a:avLst/>
          </a:prstGeom>
          <a:noFill/>
          <a:ln w="12700">
            <a:solidFill>
              <a:srgbClr val="000000"/>
            </a:solidFill>
            <a:round/>
            <a:headEnd/>
            <a:tailEnd/>
          </a:ln>
          <a:effectLst/>
        </p:spPr>
        <p:txBody>
          <a:bodyPr wrap="none" anchor="ctr"/>
          <a:lstStyle/>
          <a:p>
            <a:endParaRPr lang="en-US"/>
          </a:p>
        </p:txBody>
      </p:sp>
      <p:sp>
        <p:nvSpPr>
          <p:cNvPr id="1045550" name="Line 46"/>
          <p:cNvSpPr>
            <a:spLocks noChangeShapeType="1"/>
          </p:cNvSpPr>
          <p:nvPr/>
        </p:nvSpPr>
        <p:spPr bwMode="auto">
          <a:xfrm>
            <a:off x="4438650" y="5438775"/>
            <a:ext cx="742950" cy="0"/>
          </a:xfrm>
          <a:prstGeom prst="line">
            <a:avLst/>
          </a:prstGeom>
          <a:noFill/>
          <a:ln w="12700">
            <a:solidFill>
              <a:srgbClr val="000000"/>
            </a:solidFill>
            <a:round/>
            <a:headEnd/>
            <a:tailEnd/>
          </a:ln>
          <a:effectLst/>
        </p:spPr>
        <p:txBody>
          <a:bodyPr wrap="none" anchor="ctr"/>
          <a:lstStyle/>
          <a:p>
            <a:endParaRPr lang="en-US"/>
          </a:p>
        </p:txBody>
      </p:sp>
      <p:sp>
        <p:nvSpPr>
          <p:cNvPr id="1045551" name="Line 47"/>
          <p:cNvSpPr>
            <a:spLocks noChangeShapeType="1"/>
          </p:cNvSpPr>
          <p:nvPr/>
        </p:nvSpPr>
        <p:spPr bwMode="auto">
          <a:xfrm>
            <a:off x="5153025" y="4986338"/>
            <a:ext cx="0" cy="46037"/>
          </a:xfrm>
          <a:prstGeom prst="line">
            <a:avLst/>
          </a:prstGeom>
          <a:noFill/>
          <a:ln w="12700">
            <a:solidFill>
              <a:srgbClr val="7A3D3D"/>
            </a:solidFill>
            <a:round/>
            <a:headEnd/>
            <a:tailEnd/>
          </a:ln>
          <a:effectLst/>
        </p:spPr>
        <p:txBody>
          <a:bodyPr wrap="none" anchor="ctr"/>
          <a:lstStyle/>
          <a:p>
            <a:endParaRPr lang="en-US"/>
          </a:p>
        </p:txBody>
      </p:sp>
      <p:sp>
        <p:nvSpPr>
          <p:cNvPr id="1045552" name="Line 48"/>
          <p:cNvSpPr>
            <a:spLocks noChangeShapeType="1"/>
          </p:cNvSpPr>
          <p:nvPr/>
        </p:nvSpPr>
        <p:spPr bwMode="auto">
          <a:xfrm>
            <a:off x="4467225" y="4986338"/>
            <a:ext cx="0" cy="46037"/>
          </a:xfrm>
          <a:prstGeom prst="line">
            <a:avLst/>
          </a:prstGeom>
          <a:noFill/>
          <a:ln w="12700">
            <a:solidFill>
              <a:srgbClr val="7A3D3D"/>
            </a:solidFill>
            <a:round/>
            <a:headEnd/>
            <a:tailEnd/>
          </a:ln>
          <a:effectLst/>
        </p:spPr>
        <p:txBody>
          <a:bodyPr wrap="none" anchor="ctr"/>
          <a:lstStyle/>
          <a:p>
            <a:endParaRPr lang="en-US"/>
          </a:p>
        </p:txBody>
      </p:sp>
      <p:sp>
        <p:nvSpPr>
          <p:cNvPr id="1045553" name="Line 49"/>
          <p:cNvSpPr>
            <a:spLocks noChangeShapeType="1"/>
          </p:cNvSpPr>
          <p:nvPr/>
        </p:nvSpPr>
        <p:spPr bwMode="auto">
          <a:xfrm flipV="1">
            <a:off x="5160963" y="5480050"/>
            <a:ext cx="20637" cy="30163"/>
          </a:xfrm>
          <a:prstGeom prst="line">
            <a:avLst/>
          </a:prstGeom>
          <a:noFill/>
          <a:ln w="12700">
            <a:solidFill>
              <a:srgbClr val="000000"/>
            </a:solidFill>
            <a:round/>
            <a:headEnd/>
            <a:tailEnd/>
          </a:ln>
          <a:effectLst/>
        </p:spPr>
        <p:txBody>
          <a:bodyPr wrap="none" anchor="ctr"/>
          <a:lstStyle/>
          <a:p>
            <a:endParaRPr lang="en-US"/>
          </a:p>
        </p:txBody>
      </p:sp>
      <p:sp>
        <p:nvSpPr>
          <p:cNvPr id="1045554" name="Line 50"/>
          <p:cNvSpPr>
            <a:spLocks noChangeShapeType="1"/>
          </p:cNvSpPr>
          <p:nvPr/>
        </p:nvSpPr>
        <p:spPr bwMode="auto">
          <a:xfrm flipV="1">
            <a:off x="5194300" y="5394325"/>
            <a:ext cx="68263" cy="49213"/>
          </a:xfrm>
          <a:prstGeom prst="line">
            <a:avLst/>
          </a:prstGeom>
          <a:noFill/>
          <a:ln w="12700">
            <a:solidFill>
              <a:srgbClr val="000000"/>
            </a:solidFill>
            <a:round/>
            <a:headEnd/>
            <a:tailEnd/>
          </a:ln>
          <a:effectLst/>
        </p:spPr>
        <p:txBody>
          <a:bodyPr wrap="none" anchor="ctr"/>
          <a:lstStyle/>
          <a:p>
            <a:endParaRPr lang="en-US"/>
          </a:p>
        </p:txBody>
      </p:sp>
      <p:sp>
        <p:nvSpPr>
          <p:cNvPr id="1045555" name="Line 51"/>
          <p:cNvSpPr>
            <a:spLocks noChangeShapeType="1"/>
          </p:cNvSpPr>
          <p:nvPr/>
        </p:nvSpPr>
        <p:spPr bwMode="auto">
          <a:xfrm flipH="1" flipV="1">
            <a:off x="4343400" y="5394325"/>
            <a:ext cx="95250" cy="49213"/>
          </a:xfrm>
          <a:prstGeom prst="line">
            <a:avLst/>
          </a:prstGeom>
          <a:noFill/>
          <a:ln w="12700">
            <a:solidFill>
              <a:srgbClr val="000000"/>
            </a:solidFill>
            <a:round/>
            <a:headEnd/>
            <a:tailEnd/>
          </a:ln>
          <a:effectLst/>
        </p:spPr>
        <p:txBody>
          <a:bodyPr wrap="none" anchor="ctr"/>
          <a:lstStyle/>
          <a:p>
            <a:endParaRPr lang="en-US"/>
          </a:p>
        </p:txBody>
      </p:sp>
      <p:sp>
        <p:nvSpPr>
          <p:cNvPr id="1045556" name="Line 52"/>
          <p:cNvSpPr>
            <a:spLocks noChangeShapeType="1"/>
          </p:cNvSpPr>
          <p:nvPr/>
        </p:nvSpPr>
        <p:spPr bwMode="auto">
          <a:xfrm flipH="1" flipV="1">
            <a:off x="4425950" y="5480050"/>
            <a:ext cx="47625" cy="30163"/>
          </a:xfrm>
          <a:prstGeom prst="line">
            <a:avLst/>
          </a:prstGeom>
          <a:noFill/>
          <a:ln w="12700">
            <a:solidFill>
              <a:srgbClr val="000000"/>
            </a:solidFill>
            <a:round/>
            <a:headEnd/>
            <a:tailEnd/>
          </a:ln>
          <a:effectLst/>
        </p:spPr>
        <p:txBody>
          <a:bodyPr wrap="none" anchor="ctr"/>
          <a:lstStyle/>
          <a:p>
            <a:endParaRPr lang="en-US"/>
          </a:p>
        </p:txBody>
      </p:sp>
      <p:sp>
        <p:nvSpPr>
          <p:cNvPr id="1045557" name="Line 53"/>
          <p:cNvSpPr>
            <a:spLocks noChangeShapeType="1"/>
          </p:cNvSpPr>
          <p:nvPr/>
        </p:nvSpPr>
        <p:spPr bwMode="auto">
          <a:xfrm>
            <a:off x="4357688" y="5399088"/>
            <a:ext cx="904875" cy="0"/>
          </a:xfrm>
          <a:prstGeom prst="line">
            <a:avLst/>
          </a:prstGeom>
          <a:noFill/>
          <a:ln w="12700">
            <a:solidFill>
              <a:srgbClr val="000000"/>
            </a:solidFill>
            <a:round/>
            <a:headEnd/>
            <a:tailEnd/>
          </a:ln>
          <a:effectLst/>
        </p:spPr>
        <p:txBody>
          <a:bodyPr wrap="none" anchor="ctr"/>
          <a:lstStyle/>
          <a:p>
            <a:endParaRPr lang="en-US"/>
          </a:p>
        </p:txBody>
      </p:sp>
      <p:sp>
        <p:nvSpPr>
          <p:cNvPr id="1045558" name="Line 54"/>
          <p:cNvSpPr>
            <a:spLocks noChangeShapeType="1"/>
          </p:cNvSpPr>
          <p:nvPr/>
        </p:nvSpPr>
        <p:spPr bwMode="auto">
          <a:xfrm flipH="1">
            <a:off x="4425950" y="5486400"/>
            <a:ext cx="768350" cy="0"/>
          </a:xfrm>
          <a:prstGeom prst="line">
            <a:avLst/>
          </a:prstGeom>
          <a:noFill/>
          <a:ln w="12700">
            <a:solidFill>
              <a:srgbClr val="000000"/>
            </a:solidFill>
            <a:round/>
            <a:headEnd/>
            <a:tailEnd/>
          </a:ln>
          <a:effectLst/>
        </p:spPr>
        <p:txBody>
          <a:bodyPr wrap="none" anchor="ctr"/>
          <a:lstStyle/>
          <a:p>
            <a:endParaRPr lang="en-US"/>
          </a:p>
        </p:txBody>
      </p:sp>
      <p:sp>
        <p:nvSpPr>
          <p:cNvPr id="1045559" name="Line 55"/>
          <p:cNvSpPr>
            <a:spLocks noChangeShapeType="1"/>
          </p:cNvSpPr>
          <p:nvPr/>
        </p:nvSpPr>
        <p:spPr bwMode="auto">
          <a:xfrm flipV="1">
            <a:off x="4989513" y="1479550"/>
            <a:ext cx="0" cy="65088"/>
          </a:xfrm>
          <a:prstGeom prst="line">
            <a:avLst/>
          </a:prstGeom>
          <a:noFill/>
          <a:ln w="12700">
            <a:solidFill>
              <a:srgbClr val="000000"/>
            </a:solidFill>
            <a:round/>
            <a:headEnd/>
            <a:tailEnd/>
          </a:ln>
          <a:effectLst/>
        </p:spPr>
        <p:txBody>
          <a:bodyPr wrap="none" anchor="ctr"/>
          <a:lstStyle/>
          <a:p>
            <a:endParaRPr lang="en-US"/>
          </a:p>
        </p:txBody>
      </p:sp>
      <p:sp>
        <p:nvSpPr>
          <p:cNvPr id="1045560" name="Line 56"/>
          <p:cNvSpPr>
            <a:spLocks noChangeShapeType="1"/>
          </p:cNvSpPr>
          <p:nvPr/>
        </p:nvSpPr>
        <p:spPr bwMode="auto">
          <a:xfrm>
            <a:off x="4995863" y="1544638"/>
            <a:ext cx="28575" cy="4762"/>
          </a:xfrm>
          <a:prstGeom prst="line">
            <a:avLst/>
          </a:prstGeom>
          <a:noFill/>
          <a:ln w="12700">
            <a:solidFill>
              <a:srgbClr val="000000"/>
            </a:solidFill>
            <a:round/>
            <a:headEnd/>
            <a:tailEnd/>
          </a:ln>
          <a:effectLst/>
        </p:spPr>
        <p:txBody>
          <a:bodyPr wrap="none" anchor="ctr"/>
          <a:lstStyle/>
          <a:p>
            <a:endParaRPr lang="en-US"/>
          </a:p>
        </p:txBody>
      </p:sp>
      <p:sp>
        <p:nvSpPr>
          <p:cNvPr id="1045561" name="Line 57"/>
          <p:cNvSpPr>
            <a:spLocks noChangeShapeType="1"/>
          </p:cNvSpPr>
          <p:nvPr/>
        </p:nvSpPr>
        <p:spPr bwMode="auto">
          <a:xfrm>
            <a:off x="4972050" y="1477963"/>
            <a:ext cx="9525" cy="1587"/>
          </a:xfrm>
          <a:prstGeom prst="line">
            <a:avLst/>
          </a:prstGeom>
          <a:noFill/>
          <a:ln w="12700">
            <a:solidFill>
              <a:srgbClr val="000000"/>
            </a:solidFill>
            <a:round/>
            <a:headEnd/>
            <a:tailEnd/>
          </a:ln>
          <a:effectLst/>
        </p:spPr>
        <p:txBody>
          <a:bodyPr wrap="none" anchor="ctr"/>
          <a:lstStyle/>
          <a:p>
            <a:endParaRPr lang="en-US"/>
          </a:p>
        </p:txBody>
      </p:sp>
      <p:sp>
        <p:nvSpPr>
          <p:cNvPr id="1045562" name="Line 58"/>
          <p:cNvSpPr>
            <a:spLocks noChangeShapeType="1"/>
          </p:cNvSpPr>
          <p:nvPr/>
        </p:nvSpPr>
        <p:spPr bwMode="auto">
          <a:xfrm flipH="1">
            <a:off x="4622800" y="1477963"/>
            <a:ext cx="39688" cy="1587"/>
          </a:xfrm>
          <a:prstGeom prst="line">
            <a:avLst/>
          </a:prstGeom>
          <a:noFill/>
          <a:ln w="12700">
            <a:solidFill>
              <a:srgbClr val="000000"/>
            </a:solidFill>
            <a:round/>
            <a:headEnd/>
            <a:tailEnd/>
          </a:ln>
          <a:effectLst/>
        </p:spPr>
        <p:txBody>
          <a:bodyPr wrap="none" anchor="ctr"/>
          <a:lstStyle/>
          <a:p>
            <a:endParaRPr lang="en-US"/>
          </a:p>
        </p:txBody>
      </p:sp>
      <p:sp>
        <p:nvSpPr>
          <p:cNvPr id="1045563" name="Line 59"/>
          <p:cNvSpPr>
            <a:spLocks noChangeShapeType="1"/>
          </p:cNvSpPr>
          <p:nvPr/>
        </p:nvSpPr>
        <p:spPr bwMode="auto">
          <a:xfrm flipV="1">
            <a:off x="4656138" y="1905000"/>
            <a:ext cx="0" cy="117475"/>
          </a:xfrm>
          <a:prstGeom prst="line">
            <a:avLst/>
          </a:prstGeom>
          <a:noFill/>
          <a:ln w="12700">
            <a:solidFill>
              <a:srgbClr val="7A3D3D"/>
            </a:solidFill>
            <a:round/>
            <a:headEnd/>
            <a:tailEnd/>
          </a:ln>
          <a:effectLst/>
        </p:spPr>
        <p:txBody>
          <a:bodyPr wrap="none" anchor="ctr"/>
          <a:lstStyle/>
          <a:p>
            <a:endParaRPr lang="en-US"/>
          </a:p>
        </p:txBody>
      </p:sp>
      <p:sp>
        <p:nvSpPr>
          <p:cNvPr id="1045564" name="Line 60"/>
          <p:cNvSpPr>
            <a:spLocks noChangeShapeType="1"/>
          </p:cNvSpPr>
          <p:nvPr/>
        </p:nvSpPr>
        <p:spPr bwMode="auto">
          <a:xfrm flipV="1">
            <a:off x="4965700" y="1905000"/>
            <a:ext cx="0" cy="117475"/>
          </a:xfrm>
          <a:prstGeom prst="line">
            <a:avLst/>
          </a:prstGeom>
          <a:noFill/>
          <a:ln w="12700">
            <a:solidFill>
              <a:srgbClr val="7A3D3D"/>
            </a:solidFill>
            <a:round/>
            <a:headEnd/>
            <a:tailEnd/>
          </a:ln>
          <a:effectLst/>
        </p:spPr>
        <p:txBody>
          <a:bodyPr wrap="none" anchor="ctr"/>
          <a:lstStyle/>
          <a:p>
            <a:endParaRPr lang="en-US"/>
          </a:p>
        </p:txBody>
      </p:sp>
      <p:sp>
        <p:nvSpPr>
          <p:cNvPr id="1045565" name="Line 61"/>
          <p:cNvSpPr>
            <a:spLocks noChangeShapeType="1"/>
          </p:cNvSpPr>
          <p:nvPr/>
        </p:nvSpPr>
        <p:spPr bwMode="auto">
          <a:xfrm flipH="1">
            <a:off x="4579938" y="1544638"/>
            <a:ext cx="57150" cy="4762"/>
          </a:xfrm>
          <a:prstGeom prst="line">
            <a:avLst/>
          </a:prstGeom>
          <a:noFill/>
          <a:ln w="12700">
            <a:solidFill>
              <a:srgbClr val="000000"/>
            </a:solidFill>
            <a:round/>
            <a:headEnd/>
            <a:tailEnd/>
          </a:ln>
          <a:effectLst/>
        </p:spPr>
        <p:txBody>
          <a:bodyPr wrap="none" anchor="ctr"/>
          <a:lstStyle/>
          <a:p>
            <a:endParaRPr lang="en-US"/>
          </a:p>
        </p:txBody>
      </p:sp>
      <p:sp>
        <p:nvSpPr>
          <p:cNvPr id="1045566" name="Line 62"/>
          <p:cNvSpPr>
            <a:spLocks noChangeShapeType="1"/>
          </p:cNvSpPr>
          <p:nvPr/>
        </p:nvSpPr>
        <p:spPr bwMode="auto">
          <a:xfrm flipH="1">
            <a:off x="4622800" y="1538288"/>
            <a:ext cx="373063" cy="0"/>
          </a:xfrm>
          <a:prstGeom prst="line">
            <a:avLst/>
          </a:prstGeom>
          <a:noFill/>
          <a:ln w="12700">
            <a:solidFill>
              <a:srgbClr val="000000"/>
            </a:solidFill>
            <a:round/>
            <a:headEnd/>
            <a:tailEnd/>
          </a:ln>
          <a:effectLst/>
        </p:spPr>
        <p:txBody>
          <a:bodyPr wrap="none" anchor="ctr"/>
          <a:lstStyle/>
          <a:p>
            <a:endParaRPr lang="en-US"/>
          </a:p>
        </p:txBody>
      </p:sp>
      <p:sp>
        <p:nvSpPr>
          <p:cNvPr id="1045567" name="Line 63"/>
          <p:cNvSpPr>
            <a:spLocks noChangeShapeType="1"/>
          </p:cNvSpPr>
          <p:nvPr/>
        </p:nvSpPr>
        <p:spPr bwMode="auto">
          <a:xfrm flipV="1">
            <a:off x="4629150" y="1479550"/>
            <a:ext cx="0" cy="65088"/>
          </a:xfrm>
          <a:prstGeom prst="line">
            <a:avLst/>
          </a:prstGeom>
          <a:noFill/>
          <a:ln w="12700">
            <a:solidFill>
              <a:srgbClr val="000000"/>
            </a:solidFill>
            <a:round/>
            <a:headEnd/>
            <a:tailEnd/>
          </a:ln>
          <a:effectLst/>
        </p:spPr>
        <p:txBody>
          <a:bodyPr wrap="none" anchor="ctr"/>
          <a:lstStyle/>
          <a:p>
            <a:endParaRPr lang="en-US"/>
          </a:p>
        </p:txBody>
      </p:sp>
      <p:sp>
        <p:nvSpPr>
          <p:cNvPr id="1045568" name="Line 64"/>
          <p:cNvSpPr>
            <a:spLocks noChangeShapeType="1"/>
          </p:cNvSpPr>
          <p:nvPr/>
        </p:nvSpPr>
        <p:spPr bwMode="auto">
          <a:xfrm flipH="1">
            <a:off x="4579938" y="2019300"/>
            <a:ext cx="458787" cy="0"/>
          </a:xfrm>
          <a:prstGeom prst="line">
            <a:avLst/>
          </a:prstGeom>
          <a:noFill/>
          <a:ln w="12700">
            <a:solidFill>
              <a:srgbClr val="000000"/>
            </a:solidFill>
            <a:round/>
            <a:headEnd/>
            <a:tailEnd/>
          </a:ln>
          <a:effectLst/>
        </p:spPr>
        <p:txBody>
          <a:bodyPr wrap="none" anchor="ctr"/>
          <a:lstStyle/>
          <a:p>
            <a:endParaRPr lang="en-US"/>
          </a:p>
        </p:txBody>
      </p:sp>
      <p:sp>
        <p:nvSpPr>
          <p:cNvPr id="1045569" name="Line 65"/>
          <p:cNvSpPr>
            <a:spLocks noChangeShapeType="1"/>
          </p:cNvSpPr>
          <p:nvPr/>
        </p:nvSpPr>
        <p:spPr bwMode="auto">
          <a:xfrm>
            <a:off x="4587875" y="1560513"/>
            <a:ext cx="0" cy="263525"/>
          </a:xfrm>
          <a:prstGeom prst="line">
            <a:avLst/>
          </a:prstGeom>
          <a:noFill/>
          <a:ln w="12700">
            <a:solidFill>
              <a:srgbClr val="000000"/>
            </a:solidFill>
            <a:round/>
            <a:headEnd/>
            <a:tailEnd/>
          </a:ln>
          <a:effectLst/>
        </p:spPr>
        <p:txBody>
          <a:bodyPr wrap="none" anchor="ctr"/>
          <a:lstStyle/>
          <a:p>
            <a:endParaRPr lang="en-US"/>
          </a:p>
        </p:txBody>
      </p:sp>
      <p:sp>
        <p:nvSpPr>
          <p:cNvPr id="1045570" name="Line 66"/>
          <p:cNvSpPr>
            <a:spLocks noChangeShapeType="1"/>
          </p:cNvSpPr>
          <p:nvPr/>
        </p:nvSpPr>
        <p:spPr bwMode="auto">
          <a:xfrm>
            <a:off x="5030788" y="1560513"/>
            <a:ext cx="0" cy="263525"/>
          </a:xfrm>
          <a:prstGeom prst="line">
            <a:avLst/>
          </a:prstGeom>
          <a:noFill/>
          <a:ln w="12700">
            <a:solidFill>
              <a:srgbClr val="000000"/>
            </a:solidFill>
            <a:round/>
            <a:headEnd/>
            <a:tailEnd/>
          </a:ln>
          <a:effectLst/>
        </p:spPr>
        <p:txBody>
          <a:bodyPr wrap="none" anchor="ctr"/>
          <a:lstStyle/>
          <a:p>
            <a:endParaRPr lang="en-US"/>
          </a:p>
        </p:txBody>
      </p:sp>
      <p:sp>
        <p:nvSpPr>
          <p:cNvPr id="1045571" name="Line 67"/>
          <p:cNvSpPr>
            <a:spLocks noChangeShapeType="1"/>
          </p:cNvSpPr>
          <p:nvPr/>
        </p:nvSpPr>
        <p:spPr bwMode="auto">
          <a:xfrm flipH="1">
            <a:off x="4648200" y="1471613"/>
            <a:ext cx="323850" cy="0"/>
          </a:xfrm>
          <a:prstGeom prst="line">
            <a:avLst/>
          </a:prstGeom>
          <a:noFill/>
          <a:ln w="12700">
            <a:solidFill>
              <a:srgbClr val="000000"/>
            </a:solidFill>
            <a:round/>
            <a:headEnd/>
            <a:tailEnd/>
          </a:ln>
          <a:effectLst/>
        </p:spPr>
        <p:txBody>
          <a:bodyPr wrap="none" anchor="ctr"/>
          <a:lstStyle/>
          <a:p>
            <a:endParaRPr lang="en-US"/>
          </a:p>
        </p:txBody>
      </p:sp>
      <p:sp>
        <p:nvSpPr>
          <p:cNvPr id="1045572" name="Line 68"/>
          <p:cNvSpPr>
            <a:spLocks noChangeShapeType="1"/>
          </p:cNvSpPr>
          <p:nvPr/>
        </p:nvSpPr>
        <p:spPr bwMode="auto">
          <a:xfrm>
            <a:off x="2457450" y="3200400"/>
            <a:ext cx="327025" cy="0"/>
          </a:xfrm>
          <a:prstGeom prst="line">
            <a:avLst/>
          </a:prstGeom>
          <a:noFill/>
          <a:ln w="12700">
            <a:solidFill>
              <a:srgbClr val="000000"/>
            </a:solidFill>
            <a:round/>
            <a:headEnd/>
            <a:tailEnd/>
          </a:ln>
          <a:effectLst/>
        </p:spPr>
        <p:txBody>
          <a:bodyPr wrap="none" anchor="ctr"/>
          <a:lstStyle/>
          <a:p>
            <a:endParaRPr lang="en-US"/>
          </a:p>
        </p:txBody>
      </p:sp>
      <p:sp>
        <p:nvSpPr>
          <p:cNvPr id="1045573" name="Line 69"/>
          <p:cNvSpPr>
            <a:spLocks noChangeShapeType="1"/>
          </p:cNvSpPr>
          <p:nvPr/>
        </p:nvSpPr>
        <p:spPr bwMode="auto">
          <a:xfrm>
            <a:off x="2457450" y="3776663"/>
            <a:ext cx="327025" cy="0"/>
          </a:xfrm>
          <a:prstGeom prst="line">
            <a:avLst/>
          </a:prstGeom>
          <a:noFill/>
          <a:ln w="12700">
            <a:solidFill>
              <a:srgbClr val="000000"/>
            </a:solidFill>
            <a:round/>
            <a:headEnd/>
            <a:tailEnd/>
          </a:ln>
          <a:effectLst/>
        </p:spPr>
        <p:txBody>
          <a:bodyPr wrap="none" anchor="ctr"/>
          <a:lstStyle/>
          <a:p>
            <a:endParaRPr lang="en-US"/>
          </a:p>
        </p:txBody>
      </p:sp>
      <p:sp>
        <p:nvSpPr>
          <p:cNvPr id="1045574" name="Line 70"/>
          <p:cNvSpPr>
            <a:spLocks noChangeShapeType="1"/>
          </p:cNvSpPr>
          <p:nvPr/>
        </p:nvSpPr>
        <p:spPr bwMode="auto">
          <a:xfrm>
            <a:off x="2332038" y="3284538"/>
            <a:ext cx="0" cy="404812"/>
          </a:xfrm>
          <a:prstGeom prst="line">
            <a:avLst/>
          </a:prstGeom>
          <a:noFill/>
          <a:ln w="12700">
            <a:solidFill>
              <a:srgbClr val="000000"/>
            </a:solidFill>
            <a:round/>
            <a:headEnd/>
            <a:tailEnd/>
          </a:ln>
          <a:effectLst/>
        </p:spPr>
        <p:txBody>
          <a:bodyPr wrap="none" anchor="ctr"/>
          <a:lstStyle/>
          <a:p>
            <a:endParaRPr lang="en-US"/>
          </a:p>
        </p:txBody>
      </p:sp>
      <p:sp>
        <p:nvSpPr>
          <p:cNvPr id="1045575" name="Line 71"/>
          <p:cNvSpPr>
            <a:spLocks noChangeShapeType="1"/>
          </p:cNvSpPr>
          <p:nvPr/>
        </p:nvSpPr>
        <p:spPr bwMode="auto">
          <a:xfrm>
            <a:off x="3006725" y="3205163"/>
            <a:ext cx="0" cy="566737"/>
          </a:xfrm>
          <a:prstGeom prst="line">
            <a:avLst/>
          </a:prstGeom>
          <a:noFill/>
          <a:ln w="12700">
            <a:solidFill>
              <a:srgbClr val="000000"/>
            </a:solidFill>
            <a:round/>
            <a:headEnd/>
            <a:tailEnd/>
          </a:ln>
          <a:effectLst/>
        </p:spPr>
        <p:txBody>
          <a:bodyPr wrap="none" anchor="ctr"/>
          <a:lstStyle/>
          <a:p>
            <a:endParaRPr lang="en-US"/>
          </a:p>
        </p:txBody>
      </p:sp>
      <p:sp>
        <p:nvSpPr>
          <p:cNvPr id="1045576" name="Line 72"/>
          <p:cNvSpPr>
            <a:spLocks noChangeShapeType="1"/>
          </p:cNvSpPr>
          <p:nvPr/>
        </p:nvSpPr>
        <p:spPr bwMode="auto">
          <a:xfrm>
            <a:off x="2338388" y="3695700"/>
            <a:ext cx="430212" cy="0"/>
          </a:xfrm>
          <a:prstGeom prst="line">
            <a:avLst/>
          </a:prstGeom>
          <a:noFill/>
          <a:ln w="12700">
            <a:solidFill>
              <a:srgbClr val="7A3D3D"/>
            </a:solidFill>
            <a:round/>
            <a:headEnd/>
            <a:tailEnd/>
          </a:ln>
          <a:effectLst/>
        </p:spPr>
        <p:txBody>
          <a:bodyPr wrap="none" anchor="ctr"/>
          <a:lstStyle/>
          <a:p>
            <a:endParaRPr lang="en-US"/>
          </a:p>
        </p:txBody>
      </p:sp>
      <p:sp>
        <p:nvSpPr>
          <p:cNvPr id="1045577" name="Line 73"/>
          <p:cNvSpPr>
            <a:spLocks noChangeShapeType="1"/>
          </p:cNvSpPr>
          <p:nvPr/>
        </p:nvSpPr>
        <p:spPr bwMode="auto">
          <a:xfrm>
            <a:off x="2338388" y="3278188"/>
            <a:ext cx="430212" cy="0"/>
          </a:xfrm>
          <a:prstGeom prst="line">
            <a:avLst/>
          </a:prstGeom>
          <a:noFill/>
          <a:ln w="12700">
            <a:solidFill>
              <a:srgbClr val="7A3D3D"/>
            </a:solidFill>
            <a:round/>
            <a:headEnd/>
            <a:tailEnd/>
          </a:ln>
          <a:effectLst/>
        </p:spPr>
        <p:txBody>
          <a:bodyPr wrap="none" anchor="ctr"/>
          <a:lstStyle/>
          <a:p>
            <a:endParaRPr lang="en-US"/>
          </a:p>
        </p:txBody>
      </p:sp>
      <p:sp>
        <p:nvSpPr>
          <p:cNvPr id="1045578" name="Freeform 74"/>
          <p:cNvSpPr>
            <a:spLocks/>
          </p:cNvSpPr>
          <p:nvPr/>
        </p:nvSpPr>
        <p:spPr bwMode="auto">
          <a:xfrm>
            <a:off x="2762250" y="1817688"/>
            <a:ext cx="4095750" cy="3336925"/>
          </a:xfrm>
          <a:custGeom>
            <a:avLst/>
            <a:gdLst/>
            <a:ahLst/>
            <a:cxnLst>
              <a:cxn ang="0">
                <a:pos x="2404" y="1047"/>
              </a:cxn>
              <a:cxn ang="0">
                <a:pos x="2390" y="936"/>
              </a:cxn>
              <a:cxn ang="0">
                <a:pos x="2366" y="827"/>
              </a:cxn>
              <a:cxn ang="0">
                <a:pos x="2328" y="722"/>
              </a:cxn>
              <a:cxn ang="0">
                <a:pos x="2280" y="620"/>
              </a:cxn>
              <a:cxn ang="0">
                <a:pos x="2222" y="524"/>
              </a:cxn>
              <a:cxn ang="0">
                <a:pos x="2153" y="432"/>
              </a:cxn>
              <a:cxn ang="0">
                <a:pos x="2076" y="349"/>
              </a:cxn>
              <a:cxn ang="0">
                <a:pos x="1990" y="271"/>
              </a:cxn>
              <a:cxn ang="0">
                <a:pos x="1895" y="204"/>
              </a:cxn>
              <a:cxn ang="0">
                <a:pos x="1794" y="144"/>
              </a:cxn>
              <a:cxn ang="0">
                <a:pos x="1686" y="95"/>
              </a:cxn>
              <a:cxn ang="0">
                <a:pos x="1575" y="54"/>
              </a:cxn>
              <a:cxn ang="0">
                <a:pos x="1461" y="26"/>
              </a:cxn>
              <a:cxn ang="0">
                <a:pos x="1342" y="6"/>
              </a:cxn>
              <a:cxn ang="0">
                <a:pos x="1224" y="0"/>
              </a:cxn>
              <a:cxn ang="0">
                <a:pos x="1104" y="4"/>
              </a:cxn>
              <a:cxn ang="0">
                <a:pos x="986" y="18"/>
              </a:cxn>
              <a:cxn ang="0">
                <a:pos x="870" y="44"/>
              </a:cxn>
              <a:cxn ang="0">
                <a:pos x="756" y="79"/>
              </a:cxn>
              <a:cxn ang="0">
                <a:pos x="649" y="126"/>
              </a:cxn>
              <a:cxn ang="0">
                <a:pos x="546" y="183"/>
              </a:cxn>
              <a:cxn ang="0">
                <a:pos x="448" y="248"/>
              </a:cxn>
              <a:cxn ang="0">
                <a:pos x="360" y="322"/>
              </a:cxn>
              <a:cxn ang="0">
                <a:pos x="278" y="403"/>
              </a:cxn>
              <a:cxn ang="0">
                <a:pos x="206" y="492"/>
              </a:cxn>
              <a:cxn ang="0">
                <a:pos x="144" y="587"/>
              </a:cxn>
              <a:cxn ang="0">
                <a:pos x="93" y="687"/>
              </a:cxn>
              <a:cxn ang="0">
                <a:pos x="52" y="792"/>
              </a:cxn>
              <a:cxn ang="0">
                <a:pos x="23" y="900"/>
              </a:cxn>
              <a:cxn ang="0">
                <a:pos x="6" y="1010"/>
              </a:cxn>
              <a:cxn ang="0">
                <a:pos x="0" y="1121"/>
              </a:cxn>
              <a:cxn ang="0">
                <a:pos x="6" y="1232"/>
              </a:cxn>
              <a:cxn ang="0">
                <a:pos x="23" y="1342"/>
              </a:cxn>
              <a:cxn ang="0">
                <a:pos x="52" y="1449"/>
              </a:cxn>
              <a:cxn ang="0">
                <a:pos x="93" y="1555"/>
              </a:cxn>
              <a:cxn ang="0">
                <a:pos x="144" y="1655"/>
              </a:cxn>
              <a:cxn ang="0">
                <a:pos x="206" y="1749"/>
              </a:cxn>
              <a:cxn ang="0">
                <a:pos x="278" y="1838"/>
              </a:cxn>
              <a:cxn ang="0">
                <a:pos x="360" y="1921"/>
              </a:cxn>
              <a:cxn ang="0">
                <a:pos x="448" y="1993"/>
              </a:cxn>
              <a:cxn ang="0">
                <a:pos x="546" y="2059"/>
              </a:cxn>
              <a:cxn ang="0">
                <a:pos x="649" y="2115"/>
              </a:cxn>
              <a:cxn ang="0">
                <a:pos x="756" y="2162"/>
              </a:cxn>
              <a:cxn ang="0">
                <a:pos x="870" y="2198"/>
              </a:cxn>
              <a:cxn ang="0">
                <a:pos x="986" y="2223"/>
              </a:cxn>
              <a:cxn ang="0">
                <a:pos x="1104" y="2238"/>
              </a:cxn>
              <a:cxn ang="0">
                <a:pos x="1224" y="2241"/>
              </a:cxn>
              <a:cxn ang="0">
                <a:pos x="1342" y="2235"/>
              </a:cxn>
              <a:cxn ang="0">
                <a:pos x="1461" y="2216"/>
              </a:cxn>
              <a:cxn ang="0">
                <a:pos x="1575" y="2187"/>
              </a:cxn>
              <a:cxn ang="0">
                <a:pos x="1686" y="2148"/>
              </a:cxn>
              <a:cxn ang="0">
                <a:pos x="1794" y="2098"/>
              </a:cxn>
              <a:cxn ang="0">
                <a:pos x="1895" y="2039"/>
              </a:cxn>
              <a:cxn ang="0">
                <a:pos x="1990" y="1970"/>
              </a:cxn>
              <a:cxn ang="0">
                <a:pos x="2076" y="1893"/>
              </a:cxn>
              <a:cxn ang="0">
                <a:pos x="2153" y="1809"/>
              </a:cxn>
              <a:cxn ang="0">
                <a:pos x="2222" y="1718"/>
              </a:cxn>
              <a:cxn ang="0">
                <a:pos x="2280" y="1621"/>
              </a:cxn>
              <a:cxn ang="0">
                <a:pos x="2328" y="1520"/>
              </a:cxn>
              <a:cxn ang="0">
                <a:pos x="2366" y="1414"/>
              </a:cxn>
              <a:cxn ang="0">
                <a:pos x="2390" y="1306"/>
              </a:cxn>
              <a:cxn ang="0">
                <a:pos x="2404" y="1194"/>
              </a:cxn>
            </a:cxnLst>
            <a:rect l="0" t="0" r="r" b="b"/>
            <a:pathLst>
              <a:path w="2408" h="2242">
                <a:moveTo>
                  <a:pt x="2407" y="1121"/>
                </a:moveTo>
                <a:lnTo>
                  <a:pt x="2407" y="1083"/>
                </a:lnTo>
                <a:lnTo>
                  <a:pt x="2404" y="1047"/>
                </a:lnTo>
                <a:lnTo>
                  <a:pt x="2401" y="1010"/>
                </a:lnTo>
                <a:lnTo>
                  <a:pt x="2397" y="973"/>
                </a:lnTo>
                <a:lnTo>
                  <a:pt x="2390" y="936"/>
                </a:lnTo>
                <a:lnTo>
                  <a:pt x="2383" y="900"/>
                </a:lnTo>
                <a:lnTo>
                  <a:pt x="2376" y="864"/>
                </a:lnTo>
                <a:lnTo>
                  <a:pt x="2366" y="827"/>
                </a:lnTo>
                <a:lnTo>
                  <a:pt x="2355" y="792"/>
                </a:lnTo>
                <a:lnTo>
                  <a:pt x="2342" y="757"/>
                </a:lnTo>
                <a:lnTo>
                  <a:pt x="2328" y="722"/>
                </a:lnTo>
                <a:lnTo>
                  <a:pt x="2314" y="687"/>
                </a:lnTo>
                <a:lnTo>
                  <a:pt x="2297" y="654"/>
                </a:lnTo>
                <a:lnTo>
                  <a:pt x="2280" y="620"/>
                </a:lnTo>
                <a:lnTo>
                  <a:pt x="2262" y="587"/>
                </a:lnTo>
                <a:lnTo>
                  <a:pt x="2243" y="555"/>
                </a:lnTo>
                <a:lnTo>
                  <a:pt x="2222" y="524"/>
                </a:lnTo>
                <a:lnTo>
                  <a:pt x="2201" y="492"/>
                </a:lnTo>
                <a:lnTo>
                  <a:pt x="2177" y="462"/>
                </a:lnTo>
                <a:lnTo>
                  <a:pt x="2153" y="432"/>
                </a:lnTo>
                <a:lnTo>
                  <a:pt x="2129" y="403"/>
                </a:lnTo>
                <a:lnTo>
                  <a:pt x="2102" y="375"/>
                </a:lnTo>
                <a:lnTo>
                  <a:pt x="2076" y="349"/>
                </a:lnTo>
                <a:lnTo>
                  <a:pt x="2047" y="322"/>
                </a:lnTo>
                <a:lnTo>
                  <a:pt x="2019" y="296"/>
                </a:lnTo>
                <a:lnTo>
                  <a:pt x="1990" y="271"/>
                </a:lnTo>
                <a:lnTo>
                  <a:pt x="1959" y="248"/>
                </a:lnTo>
                <a:lnTo>
                  <a:pt x="1928" y="224"/>
                </a:lnTo>
                <a:lnTo>
                  <a:pt x="1895" y="204"/>
                </a:lnTo>
                <a:lnTo>
                  <a:pt x="1861" y="183"/>
                </a:lnTo>
                <a:lnTo>
                  <a:pt x="1827" y="162"/>
                </a:lnTo>
                <a:lnTo>
                  <a:pt x="1794" y="144"/>
                </a:lnTo>
                <a:lnTo>
                  <a:pt x="1758" y="126"/>
                </a:lnTo>
                <a:lnTo>
                  <a:pt x="1723" y="110"/>
                </a:lnTo>
                <a:lnTo>
                  <a:pt x="1686" y="95"/>
                </a:lnTo>
                <a:lnTo>
                  <a:pt x="1651" y="79"/>
                </a:lnTo>
                <a:lnTo>
                  <a:pt x="1613" y="66"/>
                </a:lnTo>
                <a:lnTo>
                  <a:pt x="1575" y="54"/>
                </a:lnTo>
                <a:lnTo>
                  <a:pt x="1537" y="44"/>
                </a:lnTo>
                <a:lnTo>
                  <a:pt x="1499" y="34"/>
                </a:lnTo>
                <a:lnTo>
                  <a:pt x="1461" y="26"/>
                </a:lnTo>
                <a:lnTo>
                  <a:pt x="1421" y="18"/>
                </a:lnTo>
                <a:lnTo>
                  <a:pt x="1382" y="12"/>
                </a:lnTo>
                <a:lnTo>
                  <a:pt x="1342" y="6"/>
                </a:lnTo>
                <a:lnTo>
                  <a:pt x="1303" y="4"/>
                </a:lnTo>
                <a:lnTo>
                  <a:pt x="1263" y="1"/>
                </a:lnTo>
                <a:lnTo>
                  <a:pt x="1224" y="0"/>
                </a:lnTo>
                <a:lnTo>
                  <a:pt x="1183" y="0"/>
                </a:lnTo>
                <a:lnTo>
                  <a:pt x="1144" y="1"/>
                </a:lnTo>
                <a:lnTo>
                  <a:pt x="1104" y="4"/>
                </a:lnTo>
                <a:lnTo>
                  <a:pt x="1065" y="6"/>
                </a:lnTo>
                <a:lnTo>
                  <a:pt x="1025" y="12"/>
                </a:lnTo>
                <a:lnTo>
                  <a:pt x="986" y="18"/>
                </a:lnTo>
                <a:lnTo>
                  <a:pt x="946" y="26"/>
                </a:lnTo>
                <a:lnTo>
                  <a:pt x="908" y="34"/>
                </a:lnTo>
                <a:lnTo>
                  <a:pt x="870" y="44"/>
                </a:lnTo>
                <a:lnTo>
                  <a:pt x="831" y="54"/>
                </a:lnTo>
                <a:lnTo>
                  <a:pt x="794" y="66"/>
                </a:lnTo>
                <a:lnTo>
                  <a:pt x="756" y="79"/>
                </a:lnTo>
                <a:lnTo>
                  <a:pt x="719" y="95"/>
                </a:lnTo>
                <a:lnTo>
                  <a:pt x="684" y="110"/>
                </a:lnTo>
                <a:lnTo>
                  <a:pt x="649" y="126"/>
                </a:lnTo>
                <a:lnTo>
                  <a:pt x="613" y="144"/>
                </a:lnTo>
                <a:lnTo>
                  <a:pt x="580" y="162"/>
                </a:lnTo>
                <a:lnTo>
                  <a:pt x="546" y="183"/>
                </a:lnTo>
                <a:lnTo>
                  <a:pt x="512" y="204"/>
                </a:lnTo>
                <a:lnTo>
                  <a:pt x="479" y="224"/>
                </a:lnTo>
                <a:lnTo>
                  <a:pt x="448" y="248"/>
                </a:lnTo>
                <a:lnTo>
                  <a:pt x="417" y="271"/>
                </a:lnTo>
                <a:lnTo>
                  <a:pt x="388" y="296"/>
                </a:lnTo>
                <a:lnTo>
                  <a:pt x="360" y="322"/>
                </a:lnTo>
                <a:lnTo>
                  <a:pt x="331" y="349"/>
                </a:lnTo>
                <a:lnTo>
                  <a:pt x="305" y="375"/>
                </a:lnTo>
                <a:lnTo>
                  <a:pt x="278" y="403"/>
                </a:lnTo>
                <a:lnTo>
                  <a:pt x="254" y="432"/>
                </a:lnTo>
                <a:lnTo>
                  <a:pt x="230" y="462"/>
                </a:lnTo>
                <a:lnTo>
                  <a:pt x="206" y="492"/>
                </a:lnTo>
                <a:lnTo>
                  <a:pt x="185" y="524"/>
                </a:lnTo>
                <a:lnTo>
                  <a:pt x="164" y="555"/>
                </a:lnTo>
                <a:lnTo>
                  <a:pt x="144" y="587"/>
                </a:lnTo>
                <a:lnTo>
                  <a:pt x="125" y="620"/>
                </a:lnTo>
                <a:lnTo>
                  <a:pt x="109" y="654"/>
                </a:lnTo>
                <a:lnTo>
                  <a:pt x="93" y="687"/>
                </a:lnTo>
                <a:lnTo>
                  <a:pt x="79" y="722"/>
                </a:lnTo>
                <a:lnTo>
                  <a:pt x="65" y="757"/>
                </a:lnTo>
                <a:lnTo>
                  <a:pt x="52" y="792"/>
                </a:lnTo>
                <a:lnTo>
                  <a:pt x="41" y="827"/>
                </a:lnTo>
                <a:lnTo>
                  <a:pt x="31" y="864"/>
                </a:lnTo>
                <a:lnTo>
                  <a:pt x="23" y="900"/>
                </a:lnTo>
                <a:lnTo>
                  <a:pt x="16" y="936"/>
                </a:lnTo>
                <a:lnTo>
                  <a:pt x="10" y="973"/>
                </a:lnTo>
                <a:lnTo>
                  <a:pt x="6" y="1010"/>
                </a:lnTo>
                <a:lnTo>
                  <a:pt x="1" y="1047"/>
                </a:lnTo>
                <a:lnTo>
                  <a:pt x="0" y="1083"/>
                </a:lnTo>
                <a:lnTo>
                  <a:pt x="0" y="1121"/>
                </a:lnTo>
                <a:lnTo>
                  <a:pt x="0" y="1158"/>
                </a:lnTo>
                <a:lnTo>
                  <a:pt x="1" y="1194"/>
                </a:lnTo>
                <a:lnTo>
                  <a:pt x="6" y="1232"/>
                </a:lnTo>
                <a:lnTo>
                  <a:pt x="10" y="1268"/>
                </a:lnTo>
                <a:lnTo>
                  <a:pt x="16" y="1306"/>
                </a:lnTo>
                <a:lnTo>
                  <a:pt x="23" y="1342"/>
                </a:lnTo>
                <a:lnTo>
                  <a:pt x="31" y="1377"/>
                </a:lnTo>
                <a:lnTo>
                  <a:pt x="41" y="1414"/>
                </a:lnTo>
                <a:lnTo>
                  <a:pt x="52" y="1449"/>
                </a:lnTo>
                <a:lnTo>
                  <a:pt x="65" y="1485"/>
                </a:lnTo>
                <a:lnTo>
                  <a:pt x="79" y="1520"/>
                </a:lnTo>
                <a:lnTo>
                  <a:pt x="93" y="1555"/>
                </a:lnTo>
                <a:lnTo>
                  <a:pt x="109" y="1589"/>
                </a:lnTo>
                <a:lnTo>
                  <a:pt x="125" y="1621"/>
                </a:lnTo>
                <a:lnTo>
                  <a:pt x="144" y="1655"/>
                </a:lnTo>
                <a:lnTo>
                  <a:pt x="164" y="1686"/>
                </a:lnTo>
                <a:lnTo>
                  <a:pt x="185" y="1718"/>
                </a:lnTo>
                <a:lnTo>
                  <a:pt x="206" y="1749"/>
                </a:lnTo>
                <a:lnTo>
                  <a:pt x="230" y="1779"/>
                </a:lnTo>
                <a:lnTo>
                  <a:pt x="254" y="1809"/>
                </a:lnTo>
                <a:lnTo>
                  <a:pt x="278" y="1838"/>
                </a:lnTo>
                <a:lnTo>
                  <a:pt x="305" y="1866"/>
                </a:lnTo>
                <a:lnTo>
                  <a:pt x="331" y="1893"/>
                </a:lnTo>
                <a:lnTo>
                  <a:pt x="360" y="1921"/>
                </a:lnTo>
                <a:lnTo>
                  <a:pt x="388" y="1945"/>
                </a:lnTo>
                <a:lnTo>
                  <a:pt x="417" y="1970"/>
                </a:lnTo>
                <a:lnTo>
                  <a:pt x="448" y="1993"/>
                </a:lnTo>
                <a:lnTo>
                  <a:pt x="479" y="2017"/>
                </a:lnTo>
                <a:lnTo>
                  <a:pt x="512" y="2039"/>
                </a:lnTo>
                <a:lnTo>
                  <a:pt x="546" y="2059"/>
                </a:lnTo>
                <a:lnTo>
                  <a:pt x="580" y="2079"/>
                </a:lnTo>
                <a:lnTo>
                  <a:pt x="613" y="2098"/>
                </a:lnTo>
                <a:lnTo>
                  <a:pt x="649" y="2115"/>
                </a:lnTo>
                <a:lnTo>
                  <a:pt x="684" y="2132"/>
                </a:lnTo>
                <a:lnTo>
                  <a:pt x="719" y="2148"/>
                </a:lnTo>
                <a:lnTo>
                  <a:pt x="756" y="2162"/>
                </a:lnTo>
                <a:lnTo>
                  <a:pt x="794" y="2175"/>
                </a:lnTo>
                <a:lnTo>
                  <a:pt x="831" y="2187"/>
                </a:lnTo>
                <a:lnTo>
                  <a:pt x="870" y="2198"/>
                </a:lnTo>
                <a:lnTo>
                  <a:pt x="908" y="2207"/>
                </a:lnTo>
                <a:lnTo>
                  <a:pt x="946" y="2216"/>
                </a:lnTo>
                <a:lnTo>
                  <a:pt x="986" y="2223"/>
                </a:lnTo>
                <a:lnTo>
                  <a:pt x="1025" y="2229"/>
                </a:lnTo>
                <a:lnTo>
                  <a:pt x="1065" y="2235"/>
                </a:lnTo>
                <a:lnTo>
                  <a:pt x="1104" y="2238"/>
                </a:lnTo>
                <a:lnTo>
                  <a:pt x="1144" y="2240"/>
                </a:lnTo>
                <a:lnTo>
                  <a:pt x="1183" y="2241"/>
                </a:lnTo>
                <a:lnTo>
                  <a:pt x="1224" y="2241"/>
                </a:lnTo>
                <a:lnTo>
                  <a:pt x="1263" y="2240"/>
                </a:lnTo>
                <a:lnTo>
                  <a:pt x="1303" y="2238"/>
                </a:lnTo>
                <a:lnTo>
                  <a:pt x="1342" y="2235"/>
                </a:lnTo>
                <a:lnTo>
                  <a:pt x="1382" y="2229"/>
                </a:lnTo>
                <a:lnTo>
                  <a:pt x="1421" y="2223"/>
                </a:lnTo>
                <a:lnTo>
                  <a:pt x="1461" y="2216"/>
                </a:lnTo>
                <a:lnTo>
                  <a:pt x="1499" y="2207"/>
                </a:lnTo>
                <a:lnTo>
                  <a:pt x="1537" y="2198"/>
                </a:lnTo>
                <a:lnTo>
                  <a:pt x="1575" y="2187"/>
                </a:lnTo>
                <a:lnTo>
                  <a:pt x="1613" y="2175"/>
                </a:lnTo>
                <a:lnTo>
                  <a:pt x="1651" y="2162"/>
                </a:lnTo>
                <a:lnTo>
                  <a:pt x="1686" y="2148"/>
                </a:lnTo>
                <a:lnTo>
                  <a:pt x="1723" y="2132"/>
                </a:lnTo>
                <a:lnTo>
                  <a:pt x="1758" y="2115"/>
                </a:lnTo>
                <a:lnTo>
                  <a:pt x="1794" y="2098"/>
                </a:lnTo>
                <a:lnTo>
                  <a:pt x="1827" y="2079"/>
                </a:lnTo>
                <a:lnTo>
                  <a:pt x="1861" y="2059"/>
                </a:lnTo>
                <a:lnTo>
                  <a:pt x="1895" y="2039"/>
                </a:lnTo>
                <a:lnTo>
                  <a:pt x="1928" y="2017"/>
                </a:lnTo>
                <a:lnTo>
                  <a:pt x="1959" y="1993"/>
                </a:lnTo>
                <a:lnTo>
                  <a:pt x="1990" y="1970"/>
                </a:lnTo>
                <a:lnTo>
                  <a:pt x="2019" y="1945"/>
                </a:lnTo>
                <a:lnTo>
                  <a:pt x="2047" y="1921"/>
                </a:lnTo>
                <a:lnTo>
                  <a:pt x="2076" y="1893"/>
                </a:lnTo>
                <a:lnTo>
                  <a:pt x="2102" y="1866"/>
                </a:lnTo>
                <a:lnTo>
                  <a:pt x="2129" y="1838"/>
                </a:lnTo>
                <a:lnTo>
                  <a:pt x="2153" y="1809"/>
                </a:lnTo>
                <a:lnTo>
                  <a:pt x="2177" y="1779"/>
                </a:lnTo>
                <a:lnTo>
                  <a:pt x="2201" y="1749"/>
                </a:lnTo>
                <a:lnTo>
                  <a:pt x="2222" y="1718"/>
                </a:lnTo>
                <a:lnTo>
                  <a:pt x="2243" y="1686"/>
                </a:lnTo>
                <a:lnTo>
                  <a:pt x="2262" y="1655"/>
                </a:lnTo>
                <a:lnTo>
                  <a:pt x="2280" y="1621"/>
                </a:lnTo>
                <a:lnTo>
                  <a:pt x="2297" y="1589"/>
                </a:lnTo>
                <a:lnTo>
                  <a:pt x="2314" y="1555"/>
                </a:lnTo>
                <a:lnTo>
                  <a:pt x="2328" y="1520"/>
                </a:lnTo>
                <a:lnTo>
                  <a:pt x="2342" y="1485"/>
                </a:lnTo>
                <a:lnTo>
                  <a:pt x="2355" y="1449"/>
                </a:lnTo>
                <a:lnTo>
                  <a:pt x="2366" y="1414"/>
                </a:lnTo>
                <a:lnTo>
                  <a:pt x="2376" y="1377"/>
                </a:lnTo>
                <a:lnTo>
                  <a:pt x="2383" y="1342"/>
                </a:lnTo>
                <a:lnTo>
                  <a:pt x="2390" y="1306"/>
                </a:lnTo>
                <a:lnTo>
                  <a:pt x="2397" y="1268"/>
                </a:lnTo>
                <a:lnTo>
                  <a:pt x="2401" y="1232"/>
                </a:lnTo>
                <a:lnTo>
                  <a:pt x="2404" y="1194"/>
                </a:lnTo>
                <a:lnTo>
                  <a:pt x="2407" y="1158"/>
                </a:lnTo>
                <a:lnTo>
                  <a:pt x="2407" y="1121"/>
                </a:lnTo>
              </a:path>
            </a:pathLst>
          </a:custGeom>
          <a:noFill/>
          <a:ln w="12700" cap="rnd" cmpd="sng">
            <a:solidFill>
              <a:srgbClr val="000000"/>
            </a:solidFill>
            <a:prstDash val="solid"/>
            <a:round/>
            <a:headEnd type="none" w="med" len="med"/>
            <a:tailEnd type="none" w="med" len="med"/>
          </a:ln>
          <a:effectLst/>
        </p:spPr>
        <p:txBody>
          <a:bodyPr/>
          <a:lstStyle/>
          <a:p>
            <a:endParaRPr lang="en-US"/>
          </a:p>
        </p:txBody>
      </p:sp>
      <p:sp>
        <p:nvSpPr>
          <p:cNvPr id="1045579" name="Line 75"/>
          <p:cNvSpPr>
            <a:spLocks noChangeShapeType="1"/>
          </p:cNvSpPr>
          <p:nvPr/>
        </p:nvSpPr>
        <p:spPr bwMode="auto">
          <a:xfrm>
            <a:off x="2413000" y="3257550"/>
            <a:ext cx="0" cy="460375"/>
          </a:xfrm>
          <a:prstGeom prst="line">
            <a:avLst/>
          </a:prstGeom>
          <a:noFill/>
          <a:ln w="12700">
            <a:solidFill>
              <a:srgbClr val="000000"/>
            </a:solidFill>
            <a:round/>
            <a:headEnd/>
            <a:tailEnd/>
          </a:ln>
          <a:effectLst/>
        </p:spPr>
        <p:txBody>
          <a:bodyPr wrap="none" anchor="ctr"/>
          <a:lstStyle/>
          <a:p>
            <a:endParaRPr lang="en-US"/>
          </a:p>
        </p:txBody>
      </p:sp>
      <p:sp>
        <p:nvSpPr>
          <p:cNvPr id="1045580" name="Line 76"/>
          <p:cNvSpPr>
            <a:spLocks noChangeShapeType="1"/>
          </p:cNvSpPr>
          <p:nvPr/>
        </p:nvSpPr>
        <p:spPr bwMode="auto">
          <a:xfrm flipH="1">
            <a:off x="2352675" y="3251200"/>
            <a:ext cx="68263" cy="0"/>
          </a:xfrm>
          <a:prstGeom prst="line">
            <a:avLst/>
          </a:prstGeom>
          <a:noFill/>
          <a:ln w="12700">
            <a:solidFill>
              <a:srgbClr val="000000"/>
            </a:solidFill>
            <a:round/>
            <a:headEnd/>
            <a:tailEnd/>
          </a:ln>
          <a:effectLst/>
        </p:spPr>
        <p:txBody>
          <a:bodyPr wrap="none" anchor="ctr"/>
          <a:lstStyle/>
          <a:p>
            <a:endParaRPr lang="en-US"/>
          </a:p>
        </p:txBody>
      </p:sp>
      <p:sp>
        <p:nvSpPr>
          <p:cNvPr id="1045581" name="Line 77"/>
          <p:cNvSpPr>
            <a:spLocks noChangeShapeType="1"/>
          </p:cNvSpPr>
          <p:nvPr/>
        </p:nvSpPr>
        <p:spPr bwMode="auto">
          <a:xfrm flipV="1">
            <a:off x="2338388" y="3246438"/>
            <a:ext cx="14287" cy="38100"/>
          </a:xfrm>
          <a:prstGeom prst="line">
            <a:avLst/>
          </a:prstGeom>
          <a:noFill/>
          <a:ln w="12700">
            <a:solidFill>
              <a:srgbClr val="000000"/>
            </a:solidFill>
            <a:round/>
            <a:headEnd/>
            <a:tailEnd/>
          </a:ln>
          <a:effectLst/>
        </p:spPr>
        <p:txBody>
          <a:bodyPr wrap="none" anchor="ctr"/>
          <a:lstStyle/>
          <a:p>
            <a:endParaRPr lang="en-US"/>
          </a:p>
        </p:txBody>
      </p:sp>
      <p:sp>
        <p:nvSpPr>
          <p:cNvPr id="1045582" name="Line 78"/>
          <p:cNvSpPr>
            <a:spLocks noChangeShapeType="1"/>
          </p:cNvSpPr>
          <p:nvPr/>
        </p:nvSpPr>
        <p:spPr bwMode="auto">
          <a:xfrm flipV="1">
            <a:off x="2420938" y="3190875"/>
            <a:ext cx="23812" cy="63500"/>
          </a:xfrm>
          <a:prstGeom prst="line">
            <a:avLst/>
          </a:prstGeom>
          <a:noFill/>
          <a:ln w="12700">
            <a:solidFill>
              <a:srgbClr val="000000"/>
            </a:solidFill>
            <a:round/>
            <a:headEnd/>
            <a:tailEnd/>
          </a:ln>
          <a:effectLst/>
        </p:spPr>
        <p:txBody>
          <a:bodyPr wrap="none" anchor="ctr"/>
          <a:lstStyle/>
          <a:p>
            <a:endParaRPr lang="en-US"/>
          </a:p>
        </p:txBody>
      </p:sp>
      <p:sp>
        <p:nvSpPr>
          <p:cNvPr id="1045583" name="Line 79"/>
          <p:cNvSpPr>
            <a:spLocks noChangeShapeType="1"/>
          </p:cNvSpPr>
          <p:nvPr/>
        </p:nvSpPr>
        <p:spPr bwMode="auto">
          <a:xfrm>
            <a:off x="2420938" y="3729038"/>
            <a:ext cx="23812" cy="42862"/>
          </a:xfrm>
          <a:prstGeom prst="line">
            <a:avLst/>
          </a:prstGeom>
          <a:noFill/>
          <a:ln w="12700">
            <a:solidFill>
              <a:srgbClr val="000000"/>
            </a:solidFill>
            <a:round/>
            <a:headEnd/>
            <a:tailEnd/>
          </a:ln>
          <a:effectLst/>
        </p:spPr>
        <p:txBody>
          <a:bodyPr wrap="none" anchor="ctr"/>
          <a:lstStyle/>
          <a:p>
            <a:endParaRPr lang="en-US"/>
          </a:p>
        </p:txBody>
      </p:sp>
      <p:sp>
        <p:nvSpPr>
          <p:cNvPr id="1045584" name="Line 80"/>
          <p:cNvSpPr>
            <a:spLocks noChangeShapeType="1"/>
          </p:cNvSpPr>
          <p:nvPr/>
        </p:nvSpPr>
        <p:spPr bwMode="auto">
          <a:xfrm>
            <a:off x="2338388" y="3702050"/>
            <a:ext cx="14287" cy="15875"/>
          </a:xfrm>
          <a:prstGeom prst="line">
            <a:avLst/>
          </a:prstGeom>
          <a:noFill/>
          <a:ln w="12700">
            <a:solidFill>
              <a:srgbClr val="000000"/>
            </a:solidFill>
            <a:round/>
            <a:headEnd/>
            <a:tailEnd/>
          </a:ln>
          <a:effectLst/>
        </p:spPr>
        <p:txBody>
          <a:bodyPr wrap="none" anchor="ctr"/>
          <a:lstStyle/>
          <a:p>
            <a:endParaRPr lang="en-US"/>
          </a:p>
        </p:txBody>
      </p:sp>
      <p:sp>
        <p:nvSpPr>
          <p:cNvPr id="1045585" name="Line 81"/>
          <p:cNvSpPr>
            <a:spLocks noChangeShapeType="1"/>
          </p:cNvSpPr>
          <p:nvPr/>
        </p:nvSpPr>
        <p:spPr bwMode="auto">
          <a:xfrm flipH="1">
            <a:off x="2352675" y="3724275"/>
            <a:ext cx="68263" cy="0"/>
          </a:xfrm>
          <a:prstGeom prst="line">
            <a:avLst/>
          </a:prstGeom>
          <a:noFill/>
          <a:ln w="12700">
            <a:solidFill>
              <a:srgbClr val="000000"/>
            </a:solidFill>
            <a:round/>
            <a:headEnd/>
            <a:tailEnd/>
          </a:ln>
          <a:effectLst/>
        </p:spPr>
        <p:txBody>
          <a:bodyPr wrap="none" anchor="ctr"/>
          <a:lstStyle/>
          <a:p>
            <a:endParaRPr lang="en-US"/>
          </a:p>
        </p:txBody>
      </p:sp>
      <p:sp>
        <p:nvSpPr>
          <p:cNvPr id="1045586" name="Line 82"/>
          <p:cNvSpPr>
            <a:spLocks noChangeShapeType="1"/>
          </p:cNvSpPr>
          <p:nvPr/>
        </p:nvSpPr>
        <p:spPr bwMode="auto">
          <a:xfrm flipH="1">
            <a:off x="4622800" y="1485900"/>
            <a:ext cx="373063" cy="0"/>
          </a:xfrm>
          <a:prstGeom prst="line">
            <a:avLst/>
          </a:prstGeom>
          <a:noFill/>
          <a:ln w="12700">
            <a:solidFill>
              <a:srgbClr val="000000"/>
            </a:solidFill>
            <a:round/>
            <a:headEnd/>
            <a:tailEnd/>
          </a:ln>
          <a:effectLst/>
        </p:spPr>
        <p:txBody>
          <a:bodyPr wrap="none" anchor="ctr"/>
          <a:lstStyle/>
          <a:p>
            <a:endParaRPr lang="en-US"/>
          </a:p>
        </p:txBody>
      </p:sp>
      <p:sp>
        <p:nvSpPr>
          <p:cNvPr id="1045587" name="Line 83"/>
          <p:cNvSpPr>
            <a:spLocks noChangeShapeType="1"/>
          </p:cNvSpPr>
          <p:nvPr/>
        </p:nvSpPr>
        <p:spPr bwMode="auto">
          <a:xfrm>
            <a:off x="4594225" y="1555750"/>
            <a:ext cx="430213" cy="0"/>
          </a:xfrm>
          <a:prstGeom prst="line">
            <a:avLst/>
          </a:prstGeom>
          <a:noFill/>
          <a:ln w="12700">
            <a:solidFill>
              <a:srgbClr val="000000"/>
            </a:solidFill>
            <a:round/>
            <a:headEnd/>
            <a:tailEnd/>
          </a:ln>
          <a:effectLst/>
        </p:spPr>
        <p:txBody>
          <a:bodyPr wrap="none" anchor="ctr"/>
          <a:lstStyle/>
          <a:p>
            <a:endParaRPr lang="en-US"/>
          </a:p>
        </p:txBody>
      </p:sp>
      <p:sp>
        <p:nvSpPr>
          <p:cNvPr id="1045588" name="Line 84"/>
          <p:cNvSpPr>
            <a:spLocks noChangeShapeType="1"/>
          </p:cNvSpPr>
          <p:nvPr/>
        </p:nvSpPr>
        <p:spPr bwMode="auto">
          <a:xfrm flipV="1">
            <a:off x="2451100" y="3194050"/>
            <a:ext cx="0" cy="588963"/>
          </a:xfrm>
          <a:prstGeom prst="line">
            <a:avLst/>
          </a:prstGeom>
          <a:noFill/>
          <a:ln w="12700">
            <a:solidFill>
              <a:srgbClr val="000000"/>
            </a:solidFill>
            <a:round/>
            <a:headEnd/>
            <a:tailEnd/>
          </a:ln>
          <a:effectLst/>
        </p:spPr>
        <p:txBody>
          <a:bodyPr wrap="none" anchor="ctr"/>
          <a:lstStyle/>
          <a:p>
            <a:endParaRPr lang="en-US"/>
          </a:p>
        </p:txBody>
      </p:sp>
      <p:sp>
        <p:nvSpPr>
          <p:cNvPr id="1045589" name="Line 85"/>
          <p:cNvSpPr>
            <a:spLocks noChangeShapeType="1"/>
          </p:cNvSpPr>
          <p:nvPr/>
        </p:nvSpPr>
        <p:spPr bwMode="auto">
          <a:xfrm>
            <a:off x="2359025" y="3257550"/>
            <a:ext cx="0" cy="460375"/>
          </a:xfrm>
          <a:prstGeom prst="line">
            <a:avLst/>
          </a:prstGeom>
          <a:noFill/>
          <a:ln w="12700">
            <a:solidFill>
              <a:srgbClr val="000000"/>
            </a:solidFill>
            <a:round/>
            <a:headEnd/>
            <a:tailEnd/>
          </a:ln>
          <a:effectLst/>
        </p:spPr>
        <p:txBody>
          <a:bodyPr wrap="none" anchor="ctr"/>
          <a:lstStyle/>
          <a:p>
            <a:endParaRPr lang="en-US"/>
          </a:p>
        </p:txBody>
      </p:sp>
      <p:sp>
        <p:nvSpPr>
          <p:cNvPr id="1045590" name="Line 86"/>
          <p:cNvSpPr>
            <a:spLocks noChangeShapeType="1"/>
          </p:cNvSpPr>
          <p:nvPr/>
        </p:nvSpPr>
        <p:spPr bwMode="auto">
          <a:xfrm>
            <a:off x="3333750" y="3398838"/>
            <a:ext cx="2955925" cy="0"/>
          </a:xfrm>
          <a:prstGeom prst="line">
            <a:avLst/>
          </a:prstGeom>
          <a:noFill/>
          <a:ln w="12700">
            <a:solidFill>
              <a:schemeClr val="accent2"/>
            </a:solidFill>
            <a:round/>
            <a:headEnd/>
            <a:tailEnd/>
          </a:ln>
          <a:effectLst/>
        </p:spPr>
        <p:txBody>
          <a:bodyPr wrap="none" anchor="ctr"/>
          <a:lstStyle/>
          <a:p>
            <a:endParaRPr lang="en-US"/>
          </a:p>
        </p:txBody>
      </p:sp>
      <p:sp>
        <p:nvSpPr>
          <p:cNvPr id="1045591" name="Line 87"/>
          <p:cNvSpPr>
            <a:spLocks noChangeShapeType="1"/>
          </p:cNvSpPr>
          <p:nvPr/>
        </p:nvSpPr>
        <p:spPr bwMode="auto">
          <a:xfrm>
            <a:off x="2913063" y="3452813"/>
            <a:ext cx="0" cy="0"/>
          </a:xfrm>
          <a:prstGeom prst="line">
            <a:avLst/>
          </a:prstGeom>
          <a:noFill/>
          <a:ln w="12700">
            <a:solidFill>
              <a:srgbClr val="FF0000"/>
            </a:solidFill>
            <a:round/>
            <a:headEnd/>
            <a:tailEnd/>
          </a:ln>
          <a:effectLst/>
        </p:spPr>
        <p:txBody>
          <a:bodyPr wrap="none" anchor="ctr"/>
          <a:lstStyle/>
          <a:p>
            <a:endParaRPr lang="en-US"/>
          </a:p>
        </p:txBody>
      </p:sp>
      <p:sp>
        <p:nvSpPr>
          <p:cNvPr id="1045592" name="Line 88"/>
          <p:cNvSpPr>
            <a:spLocks noChangeShapeType="1"/>
          </p:cNvSpPr>
          <p:nvPr/>
        </p:nvSpPr>
        <p:spPr bwMode="auto">
          <a:xfrm>
            <a:off x="2998788" y="3452813"/>
            <a:ext cx="230187" cy="0"/>
          </a:xfrm>
          <a:prstGeom prst="line">
            <a:avLst/>
          </a:prstGeom>
          <a:noFill/>
          <a:ln w="12700">
            <a:solidFill>
              <a:srgbClr val="FF0000"/>
            </a:solidFill>
            <a:round/>
            <a:headEnd/>
            <a:tailEnd/>
          </a:ln>
          <a:effectLst/>
        </p:spPr>
        <p:txBody>
          <a:bodyPr wrap="none" anchor="ctr"/>
          <a:lstStyle/>
          <a:p>
            <a:endParaRPr lang="en-US"/>
          </a:p>
        </p:txBody>
      </p:sp>
      <p:sp>
        <p:nvSpPr>
          <p:cNvPr id="1045593" name="Line 89"/>
          <p:cNvSpPr>
            <a:spLocks noChangeShapeType="1"/>
          </p:cNvSpPr>
          <p:nvPr/>
        </p:nvSpPr>
        <p:spPr bwMode="auto">
          <a:xfrm>
            <a:off x="3316288" y="3452813"/>
            <a:ext cx="0" cy="0"/>
          </a:xfrm>
          <a:prstGeom prst="line">
            <a:avLst/>
          </a:prstGeom>
          <a:noFill/>
          <a:ln w="12700">
            <a:solidFill>
              <a:srgbClr val="FF0000"/>
            </a:solidFill>
            <a:round/>
            <a:headEnd/>
            <a:tailEnd/>
          </a:ln>
          <a:effectLst/>
        </p:spPr>
        <p:txBody>
          <a:bodyPr wrap="none" anchor="ctr"/>
          <a:lstStyle/>
          <a:p>
            <a:endParaRPr lang="en-US"/>
          </a:p>
        </p:txBody>
      </p:sp>
      <p:sp>
        <p:nvSpPr>
          <p:cNvPr id="1045594" name="Line 90"/>
          <p:cNvSpPr>
            <a:spLocks noChangeShapeType="1"/>
          </p:cNvSpPr>
          <p:nvPr/>
        </p:nvSpPr>
        <p:spPr bwMode="auto">
          <a:xfrm>
            <a:off x="3403600" y="3452813"/>
            <a:ext cx="230188" cy="0"/>
          </a:xfrm>
          <a:prstGeom prst="line">
            <a:avLst/>
          </a:prstGeom>
          <a:noFill/>
          <a:ln w="12700">
            <a:solidFill>
              <a:schemeClr val="accent2"/>
            </a:solidFill>
            <a:round/>
            <a:headEnd/>
            <a:tailEnd/>
          </a:ln>
          <a:effectLst/>
        </p:spPr>
        <p:txBody>
          <a:bodyPr wrap="none" anchor="ctr"/>
          <a:lstStyle/>
          <a:p>
            <a:endParaRPr lang="en-US"/>
          </a:p>
        </p:txBody>
      </p:sp>
      <p:sp>
        <p:nvSpPr>
          <p:cNvPr id="1045595" name="Line 91"/>
          <p:cNvSpPr>
            <a:spLocks noChangeShapeType="1"/>
          </p:cNvSpPr>
          <p:nvPr/>
        </p:nvSpPr>
        <p:spPr bwMode="auto">
          <a:xfrm>
            <a:off x="3717925" y="3452813"/>
            <a:ext cx="0" cy="0"/>
          </a:xfrm>
          <a:prstGeom prst="line">
            <a:avLst/>
          </a:prstGeom>
          <a:noFill/>
          <a:ln w="12700">
            <a:solidFill>
              <a:schemeClr val="accent2"/>
            </a:solidFill>
            <a:round/>
            <a:headEnd/>
            <a:tailEnd/>
          </a:ln>
          <a:effectLst/>
        </p:spPr>
        <p:txBody>
          <a:bodyPr wrap="none" anchor="ctr"/>
          <a:lstStyle/>
          <a:p>
            <a:endParaRPr lang="en-US"/>
          </a:p>
        </p:txBody>
      </p:sp>
      <p:sp>
        <p:nvSpPr>
          <p:cNvPr id="1045596" name="Line 92"/>
          <p:cNvSpPr>
            <a:spLocks noChangeShapeType="1"/>
          </p:cNvSpPr>
          <p:nvPr/>
        </p:nvSpPr>
        <p:spPr bwMode="auto">
          <a:xfrm>
            <a:off x="3808413" y="3452813"/>
            <a:ext cx="230187" cy="0"/>
          </a:xfrm>
          <a:prstGeom prst="line">
            <a:avLst/>
          </a:prstGeom>
          <a:noFill/>
          <a:ln w="12700">
            <a:solidFill>
              <a:schemeClr val="accent2"/>
            </a:solidFill>
            <a:round/>
            <a:headEnd/>
            <a:tailEnd/>
          </a:ln>
          <a:effectLst/>
        </p:spPr>
        <p:txBody>
          <a:bodyPr wrap="none" anchor="ctr"/>
          <a:lstStyle/>
          <a:p>
            <a:endParaRPr lang="en-US"/>
          </a:p>
        </p:txBody>
      </p:sp>
      <p:sp>
        <p:nvSpPr>
          <p:cNvPr id="1045597" name="Line 93"/>
          <p:cNvSpPr>
            <a:spLocks noChangeShapeType="1"/>
          </p:cNvSpPr>
          <p:nvPr/>
        </p:nvSpPr>
        <p:spPr bwMode="auto">
          <a:xfrm>
            <a:off x="4121150" y="3452813"/>
            <a:ext cx="0" cy="0"/>
          </a:xfrm>
          <a:prstGeom prst="line">
            <a:avLst/>
          </a:prstGeom>
          <a:noFill/>
          <a:ln w="12700">
            <a:solidFill>
              <a:schemeClr val="accent2"/>
            </a:solidFill>
            <a:round/>
            <a:headEnd/>
            <a:tailEnd/>
          </a:ln>
          <a:effectLst/>
        </p:spPr>
        <p:txBody>
          <a:bodyPr wrap="none" anchor="ctr"/>
          <a:lstStyle/>
          <a:p>
            <a:endParaRPr lang="en-US"/>
          </a:p>
        </p:txBody>
      </p:sp>
      <p:sp>
        <p:nvSpPr>
          <p:cNvPr id="1045598" name="Line 94"/>
          <p:cNvSpPr>
            <a:spLocks noChangeShapeType="1"/>
          </p:cNvSpPr>
          <p:nvPr/>
        </p:nvSpPr>
        <p:spPr bwMode="auto">
          <a:xfrm>
            <a:off x="4210050" y="3452813"/>
            <a:ext cx="228600" cy="0"/>
          </a:xfrm>
          <a:prstGeom prst="line">
            <a:avLst/>
          </a:prstGeom>
          <a:noFill/>
          <a:ln w="12700">
            <a:solidFill>
              <a:schemeClr val="accent2"/>
            </a:solidFill>
            <a:round/>
            <a:headEnd/>
            <a:tailEnd/>
          </a:ln>
          <a:effectLst/>
        </p:spPr>
        <p:txBody>
          <a:bodyPr wrap="none" anchor="ctr"/>
          <a:lstStyle/>
          <a:p>
            <a:endParaRPr lang="en-US"/>
          </a:p>
        </p:txBody>
      </p:sp>
      <p:sp>
        <p:nvSpPr>
          <p:cNvPr id="1045599" name="Line 95"/>
          <p:cNvSpPr>
            <a:spLocks noChangeShapeType="1"/>
          </p:cNvSpPr>
          <p:nvPr/>
        </p:nvSpPr>
        <p:spPr bwMode="auto">
          <a:xfrm>
            <a:off x="4525963" y="3452813"/>
            <a:ext cx="0" cy="0"/>
          </a:xfrm>
          <a:prstGeom prst="line">
            <a:avLst/>
          </a:prstGeom>
          <a:noFill/>
          <a:ln w="12700">
            <a:solidFill>
              <a:schemeClr val="accent2"/>
            </a:solidFill>
            <a:round/>
            <a:headEnd/>
            <a:tailEnd/>
          </a:ln>
          <a:effectLst/>
        </p:spPr>
        <p:txBody>
          <a:bodyPr wrap="none" anchor="ctr"/>
          <a:lstStyle/>
          <a:p>
            <a:endParaRPr lang="en-US"/>
          </a:p>
        </p:txBody>
      </p:sp>
      <p:sp>
        <p:nvSpPr>
          <p:cNvPr id="1045600" name="Line 96"/>
          <p:cNvSpPr>
            <a:spLocks noChangeShapeType="1"/>
          </p:cNvSpPr>
          <p:nvPr/>
        </p:nvSpPr>
        <p:spPr bwMode="auto">
          <a:xfrm>
            <a:off x="4616450" y="3452813"/>
            <a:ext cx="225425" cy="0"/>
          </a:xfrm>
          <a:prstGeom prst="line">
            <a:avLst/>
          </a:prstGeom>
          <a:noFill/>
          <a:ln w="12700">
            <a:solidFill>
              <a:schemeClr val="accent2"/>
            </a:solidFill>
            <a:round/>
            <a:headEnd/>
            <a:tailEnd/>
          </a:ln>
          <a:effectLst/>
        </p:spPr>
        <p:txBody>
          <a:bodyPr wrap="none" anchor="ctr"/>
          <a:lstStyle/>
          <a:p>
            <a:endParaRPr lang="en-US"/>
          </a:p>
        </p:txBody>
      </p:sp>
      <p:sp>
        <p:nvSpPr>
          <p:cNvPr id="1045601" name="Line 97"/>
          <p:cNvSpPr>
            <a:spLocks noChangeShapeType="1"/>
          </p:cNvSpPr>
          <p:nvPr/>
        </p:nvSpPr>
        <p:spPr bwMode="auto">
          <a:xfrm>
            <a:off x="4930775" y="3452813"/>
            <a:ext cx="0" cy="0"/>
          </a:xfrm>
          <a:prstGeom prst="line">
            <a:avLst/>
          </a:prstGeom>
          <a:noFill/>
          <a:ln w="12700">
            <a:solidFill>
              <a:schemeClr val="accent2"/>
            </a:solidFill>
            <a:round/>
            <a:headEnd/>
            <a:tailEnd/>
          </a:ln>
          <a:effectLst/>
        </p:spPr>
        <p:txBody>
          <a:bodyPr wrap="none" anchor="ctr"/>
          <a:lstStyle/>
          <a:p>
            <a:endParaRPr lang="en-US"/>
          </a:p>
        </p:txBody>
      </p:sp>
      <p:sp>
        <p:nvSpPr>
          <p:cNvPr id="1045602" name="Line 98"/>
          <p:cNvSpPr>
            <a:spLocks noChangeShapeType="1"/>
          </p:cNvSpPr>
          <p:nvPr/>
        </p:nvSpPr>
        <p:spPr bwMode="auto">
          <a:xfrm>
            <a:off x="5019675" y="3452813"/>
            <a:ext cx="225425" cy="0"/>
          </a:xfrm>
          <a:prstGeom prst="line">
            <a:avLst/>
          </a:prstGeom>
          <a:noFill/>
          <a:ln w="12700">
            <a:solidFill>
              <a:schemeClr val="accent2"/>
            </a:solidFill>
            <a:round/>
            <a:headEnd/>
            <a:tailEnd/>
          </a:ln>
          <a:effectLst/>
        </p:spPr>
        <p:txBody>
          <a:bodyPr wrap="none" anchor="ctr"/>
          <a:lstStyle/>
          <a:p>
            <a:endParaRPr lang="en-US"/>
          </a:p>
        </p:txBody>
      </p:sp>
      <p:sp>
        <p:nvSpPr>
          <p:cNvPr id="1045603" name="Line 99"/>
          <p:cNvSpPr>
            <a:spLocks noChangeShapeType="1"/>
          </p:cNvSpPr>
          <p:nvPr/>
        </p:nvSpPr>
        <p:spPr bwMode="auto">
          <a:xfrm>
            <a:off x="5334000" y="3452813"/>
            <a:ext cx="0" cy="0"/>
          </a:xfrm>
          <a:prstGeom prst="line">
            <a:avLst/>
          </a:prstGeom>
          <a:noFill/>
          <a:ln w="12700">
            <a:solidFill>
              <a:schemeClr val="accent2"/>
            </a:solidFill>
            <a:round/>
            <a:headEnd/>
            <a:tailEnd/>
          </a:ln>
          <a:effectLst/>
        </p:spPr>
        <p:txBody>
          <a:bodyPr wrap="none" anchor="ctr"/>
          <a:lstStyle/>
          <a:p>
            <a:endParaRPr lang="en-US"/>
          </a:p>
        </p:txBody>
      </p:sp>
      <p:sp>
        <p:nvSpPr>
          <p:cNvPr id="1045604" name="Line 100"/>
          <p:cNvSpPr>
            <a:spLocks noChangeShapeType="1"/>
          </p:cNvSpPr>
          <p:nvPr/>
        </p:nvSpPr>
        <p:spPr bwMode="auto">
          <a:xfrm>
            <a:off x="5422900" y="3452813"/>
            <a:ext cx="228600" cy="0"/>
          </a:xfrm>
          <a:prstGeom prst="line">
            <a:avLst/>
          </a:prstGeom>
          <a:noFill/>
          <a:ln w="12700">
            <a:solidFill>
              <a:schemeClr val="accent2"/>
            </a:solidFill>
            <a:round/>
            <a:headEnd/>
            <a:tailEnd/>
          </a:ln>
          <a:effectLst/>
        </p:spPr>
        <p:txBody>
          <a:bodyPr wrap="none" anchor="ctr"/>
          <a:lstStyle/>
          <a:p>
            <a:endParaRPr lang="en-US"/>
          </a:p>
        </p:txBody>
      </p:sp>
      <p:sp>
        <p:nvSpPr>
          <p:cNvPr id="1045605" name="Line 101"/>
          <p:cNvSpPr>
            <a:spLocks noChangeShapeType="1"/>
          </p:cNvSpPr>
          <p:nvPr/>
        </p:nvSpPr>
        <p:spPr bwMode="auto">
          <a:xfrm>
            <a:off x="5737225" y="3452813"/>
            <a:ext cx="0" cy="0"/>
          </a:xfrm>
          <a:prstGeom prst="line">
            <a:avLst/>
          </a:prstGeom>
          <a:noFill/>
          <a:ln w="12700">
            <a:solidFill>
              <a:schemeClr val="accent2"/>
            </a:solidFill>
            <a:round/>
            <a:headEnd/>
            <a:tailEnd/>
          </a:ln>
          <a:effectLst/>
        </p:spPr>
        <p:txBody>
          <a:bodyPr wrap="none" anchor="ctr"/>
          <a:lstStyle/>
          <a:p>
            <a:endParaRPr lang="en-US"/>
          </a:p>
        </p:txBody>
      </p:sp>
      <p:sp>
        <p:nvSpPr>
          <p:cNvPr id="1045606" name="Line 102"/>
          <p:cNvSpPr>
            <a:spLocks noChangeShapeType="1"/>
          </p:cNvSpPr>
          <p:nvPr/>
        </p:nvSpPr>
        <p:spPr bwMode="auto">
          <a:xfrm>
            <a:off x="5827713" y="3452813"/>
            <a:ext cx="225425" cy="0"/>
          </a:xfrm>
          <a:prstGeom prst="line">
            <a:avLst/>
          </a:prstGeom>
          <a:noFill/>
          <a:ln w="12700">
            <a:solidFill>
              <a:schemeClr val="accent2"/>
            </a:solidFill>
            <a:round/>
            <a:headEnd/>
            <a:tailEnd/>
          </a:ln>
          <a:effectLst/>
        </p:spPr>
        <p:txBody>
          <a:bodyPr wrap="none" anchor="ctr"/>
          <a:lstStyle/>
          <a:p>
            <a:endParaRPr lang="en-US"/>
          </a:p>
        </p:txBody>
      </p:sp>
      <p:sp>
        <p:nvSpPr>
          <p:cNvPr id="1045607" name="Line 103"/>
          <p:cNvSpPr>
            <a:spLocks noChangeShapeType="1"/>
          </p:cNvSpPr>
          <p:nvPr/>
        </p:nvSpPr>
        <p:spPr bwMode="auto">
          <a:xfrm>
            <a:off x="6143625" y="3452813"/>
            <a:ext cx="0" cy="0"/>
          </a:xfrm>
          <a:prstGeom prst="line">
            <a:avLst/>
          </a:prstGeom>
          <a:noFill/>
          <a:ln w="12700">
            <a:solidFill>
              <a:schemeClr val="accent2"/>
            </a:solidFill>
            <a:round/>
            <a:headEnd/>
            <a:tailEnd/>
          </a:ln>
          <a:effectLst/>
        </p:spPr>
        <p:txBody>
          <a:bodyPr wrap="none" anchor="ctr"/>
          <a:lstStyle/>
          <a:p>
            <a:endParaRPr lang="en-US"/>
          </a:p>
        </p:txBody>
      </p:sp>
      <p:sp>
        <p:nvSpPr>
          <p:cNvPr id="1045608" name="Line 104"/>
          <p:cNvSpPr>
            <a:spLocks noChangeShapeType="1"/>
          </p:cNvSpPr>
          <p:nvPr/>
        </p:nvSpPr>
        <p:spPr bwMode="auto">
          <a:xfrm>
            <a:off x="6340475" y="3452813"/>
            <a:ext cx="115888" cy="0"/>
          </a:xfrm>
          <a:prstGeom prst="line">
            <a:avLst/>
          </a:prstGeom>
          <a:noFill/>
          <a:ln w="12700">
            <a:solidFill>
              <a:srgbClr val="FF0000"/>
            </a:solidFill>
            <a:round/>
            <a:headEnd/>
            <a:tailEnd/>
          </a:ln>
          <a:effectLst/>
        </p:spPr>
        <p:txBody>
          <a:bodyPr wrap="none" anchor="ctr"/>
          <a:lstStyle/>
          <a:p>
            <a:endParaRPr lang="en-US"/>
          </a:p>
        </p:txBody>
      </p:sp>
      <p:sp>
        <p:nvSpPr>
          <p:cNvPr id="1045609" name="Line 105"/>
          <p:cNvSpPr>
            <a:spLocks noChangeShapeType="1"/>
          </p:cNvSpPr>
          <p:nvPr/>
        </p:nvSpPr>
        <p:spPr bwMode="auto">
          <a:xfrm>
            <a:off x="6545263" y="3452813"/>
            <a:ext cx="0" cy="0"/>
          </a:xfrm>
          <a:prstGeom prst="line">
            <a:avLst/>
          </a:prstGeom>
          <a:noFill/>
          <a:ln w="12700">
            <a:solidFill>
              <a:srgbClr val="FF0000"/>
            </a:solidFill>
            <a:round/>
            <a:headEnd/>
            <a:tailEnd/>
          </a:ln>
          <a:effectLst/>
        </p:spPr>
        <p:txBody>
          <a:bodyPr wrap="none" anchor="ctr"/>
          <a:lstStyle/>
          <a:p>
            <a:endParaRPr lang="en-US"/>
          </a:p>
        </p:txBody>
      </p:sp>
      <p:sp>
        <p:nvSpPr>
          <p:cNvPr id="1045610" name="Line 106"/>
          <p:cNvSpPr>
            <a:spLocks noChangeShapeType="1"/>
          </p:cNvSpPr>
          <p:nvPr/>
        </p:nvSpPr>
        <p:spPr bwMode="auto">
          <a:xfrm>
            <a:off x="6634163" y="3452813"/>
            <a:ext cx="106362" cy="0"/>
          </a:xfrm>
          <a:prstGeom prst="line">
            <a:avLst/>
          </a:prstGeom>
          <a:noFill/>
          <a:ln w="12700">
            <a:solidFill>
              <a:srgbClr val="FF0000"/>
            </a:solidFill>
            <a:round/>
            <a:headEnd/>
            <a:tailEnd/>
          </a:ln>
          <a:effectLst/>
        </p:spPr>
        <p:txBody>
          <a:bodyPr wrap="none" anchor="ctr"/>
          <a:lstStyle/>
          <a:p>
            <a:endParaRPr lang="en-US"/>
          </a:p>
        </p:txBody>
      </p:sp>
      <p:sp>
        <p:nvSpPr>
          <p:cNvPr id="1045611" name="Line 107"/>
          <p:cNvSpPr>
            <a:spLocks noChangeShapeType="1"/>
          </p:cNvSpPr>
          <p:nvPr/>
        </p:nvSpPr>
        <p:spPr bwMode="auto">
          <a:xfrm>
            <a:off x="2879725" y="3551238"/>
            <a:ext cx="146050" cy="0"/>
          </a:xfrm>
          <a:prstGeom prst="line">
            <a:avLst/>
          </a:prstGeom>
          <a:noFill/>
          <a:ln w="12700">
            <a:solidFill>
              <a:srgbClr val="FF0000"/>
            </a:solidFill>
            <a:round/>
            <a:headEnd/>
            <a:tailEnd/>
          </a:ln>
          <a:effectLst/>
        </p:spPr>
        <p:txBody>
          <a:bodyPr wrap="none" anchor="ctr"/>
          <a:lstStyle/>
          <a:p>
            <a:endParaRPr lang="en-US"/>
          </a:p>
        </p:txBody>
      </p:sp>
      <p:sp>
        <p:nvSpPr>
          <p:cNvPr id="1045612" name="Line 108"/>
          <p:cNvSpPr>
            <a:spLocks noChangeShapeType="1"/>
          </p:cNvSpPr>
          <p:nvPr/>
        </p:nvSpPr>
        <p:spPr bwMode="auto">
          <a:xfrm>
            <a:off x="3114675" y="3551238"/>
            <a:ext cx="0" cy="0"/>
          </a:xfrm>
          <a:prstGeom prst="line">
            <a:avLst/>
          </a:prstGeom>
          <a:noFill/>
          <a:ln w="12700">
            <a:solidFill>
              <a:srgbClr val="FF0000"/>
            </a:solidFill>
            <a:round/>
            <a:headEnd/>
            <a:tailEnd/>
          </a:ln>
          <a:effectLst/>
        </p:spPr>
        <p:txBody>
          <a:bodyPr wrap="none" anchor="ctr"/>
          <a:lstStyle/>
          <a:p>
            <a:endParaRPr lang="en-US"/>
          </a:p>
        </p:txBody>
      </p:sp>
      <p:sp>
        <p:nvSpPr>
          <p:cNvPr id="1045613" name="Line 109"/>
          <p:cNvSpPr>
            <a:spLocks noChangeShapeType="1"/>
          </p:cNvSpPr>
          <p:nvPr/>
        </p:nvSpPr>
        <p:spPr bwMode="auto">
          <a:xfrm>
            <a:off x="3201988" y="3551238"/>
            <a:ext cx="84137" cy="0"/>
          </a:xfrm>
          <a:prstGeom prst="line">
            <a:avLst/>
          </a:prstGeom>
          <a:noFill/>
          <a:ln w="12700">
            <a:solidFill>
              <a:srgbClr val="FF0000"/>
            </a:solidFill>
            <a:round/>
            <a:headEnd/>
            <a:tailEnd/>
          </a:ln>
          <a:effectLst/>
        </p:spPr>
        <p:txBody>
          <a:bodyPr wrap="none" anchor="ctr"/>
          <a:lstStyle/>
          <a:p>
            <a:endParaRPr lang="en-US"/>
          </a:p>
        </p:txBody>
      </p:sp>
      <p:sp>
        <p:nvSpPr>
          <p:cNvPr id="1045614" name="Line 110"/>
          <p:cNvSpPr>
            <a:spLocks noChangeShapeType="1"/>
          </p:cNvSpPr>
          <p:nvPr/>
        </p:nvSpPr>
        <p:spPr bwMode="auto">
          <a:xfrm>
            <a:off x="3517900" y="3551238"/>
            <a:ext cx="0" cy="0"/>
          </a:xfrm>
          <a:prstGeom prst="line">
            <a:avLst/>
          </a:prstGeom>
          <a:noFill/>
          <a:ln w="12700">
            <a:solidFill>
              <a:schemeClr val="accent2"/>
            </a:solidFill>
            <a:round/>
            <a:headEnd/>
            <a:tailEnd/>
          </a:ln>
          <a:effectLst/>
        </p:spPr>
        <p:txBody>
          <a:bodyPr wrap="none" anchor="ctr"/>
          <a:lstStyle/>
          <a:p>
            <a:endParaRPr lang="en-US"/>
          </a:p>
        </p:txBody>
      </p:sp>
      <p:sp>
        <p:nvSpPr>
          <p:cNvPr id="1045615" name="Line 111"/>
          <p:cNvSpPr>
            <a:spLocks noChangeShapeType="1"/>
          </p:cNvSpPr>
          <p:nvPr/>
        </p:nvSpPr>
        <p:spPr bwMode="auto">
          <a:xfrm>
            <a:off x="3605213" y="3551238"/>
            <a:ext cx="228600" cy="0"/>
          </a:xfrm>
          <a:prstGeom prst="line">
            <a:avLst/>
          </a:prstGeom>
          <a:noFill/>
          <a:ln w="12700">
            <a:solidFill>
              <a:schemeClr val="accent2"/>
            </a:solidFill>
            <a:round/>
            <a:headEnd/>
            <a:tailEnd/>
          </a:ln>
          <a:effectLst/>
        </p:spPr>
        <p:txBody>
          <a:bodyPr wrap="none" anchor="ctr"/>
          <a:lstStyle/>
          <a:p>
            <a:endParaRPr lang="en-US"/>
          </a:p>
        </p:txBody>
      </p:sp>
      <p:sp>
        <p:nvSpPr>
          <p:cNvPr id="1045616" name="Line 112"/>
          <p:cNvSpPr>
            <a:spLocks noChangeShapeType="1"/>
          </p:cNvSpPr>
          <p:nvPr/>
        </p:nvSpPr>
        <p:spPr bwMode="auto">
          <a:xfrm>
            <a:off x="3922713" y="3551238"/>
            <a:ext cx="0" cy="0"/>
          </a:xfrm>
          <a:prstGeom prst="line">
            <a:avLst/>
          </a:prstGeom>
          <a:noFill/>
          <a:ln w="12700">
            <a:solidFill>
              <a:schemeClr val="accent2"/>
            </a:solidFill>
            <a:round/>
            <a:headEnd/>
            <a:tailEnd/>
          </a:ln>
          <a:effectLst/>
        </p:spPr>
        <p:txBody>
          <a:bodyPr wrap="none" anchor="ctr"/>
          <a:lstStyle/>
          <a:p>
            <a:endParaRPr lang="en-US"/>
          </a:p>
        </p:txBody>
      </p:sp>
      <p:sp>
        <p:nvSpPr>
          <p:cNvPr id="1045617" name="Line 113"/>
          <p:cNvSpPr>
            <a:spLocks noChangeShapeType="1"/>
          </p:cNvSpPr>
          <p:nvPr/>
        </p:nvSpPr>
        <p:spPr bwMode="auto">
          <a:xfrm>
            <a:off x="4008438" y="3551238"/>
            <a:ext cx="230187" cy="0"/>
          </a:xfrm>
          <a:prstGeom prst="line">
            <a:avLst/>
          </a:prstGeom>
          <a:noFill/>
          <a:ln w="12700">
            <a:solidFill>
              <a:schemeClr val="accent2"/>
            </a:solidFill>
            <a:round/>
            <a:headEnd/>
            <a:tailEnd/>
          </a:ln>
          <a:effectLst/>
        </p:spPr>
        <p:txBody>
          <a:bodyPr wrap="none" anchor="ctr"/>
          <a:lstStyle/>
          <a:p>
            <a:endParaRPr lang="en-US"/>
          </a:p>
        </p:txBody>
      </p:sp>
      <p:sp>
        <p:nvSpPr>
          <p:cNvPr id="1045618" name="Line 114"/>
          <p:cNvSpPr>
            <a:spLocks noChangeShapeType="1"/>
          </p:cNvSpPr>
          <p:nvPr/>
        </p:nvSpPr>
        <p:spPr bwMode="auto">
          <a:xfrm>
            <a:off x="4411663" y="3551238"/>
            <a:ext cx="230187" cy="0"/>
          </a:xfrm>
          <a:prstGeom prst="line">
            <a:avLst/>
          </a:prstGeom>
          <a:noFill/>
          <a:ln w="12700">
            <a:solidFill>
              <a:schemeClr val="accent2"/>
            </a:solidFill>
            <a:round/>
            <a:headEnd/>
            <a:tailEnd/>
          </a:ln>
          <a:effectLst/>
        </p:spPr>
        <p:txBody>
          <a:bodyPr wrap="none" anchor="ctr"/>
          <a:lstStyle/>
          <a:p>
            <a:endParaRPr lang="en-US"/>
          </a:p>
        </p:txBody>
      </p:sp>
      <p:sp>
        <p:nvSpPr>
          <p:cNvPr id="1045619" name="Line 115"/>
          <p:cNvSpPr>
            <a:spLocks noChangeShapeType="1"/>
          </p:cNvSpPr>
          <p:nvPr/>
        </p:nvSpPr>
        <p:spPr bwMode="auto">
          <a:xfrm>
            <a:off x="4729163" y="3551238"/>
            <a:ext cx="0" cy="0"/>
          </a:xfrm>
          <a:prstGeom prst="line">
            <a:avLst/>
          </a:prstGeom>
          <a:noFill/>
          <a:ln w="12700">
            <a:solidFill>
              <a:schemeClr val="accent2"/>
            </a:solidFill>
            <a:round/>
            <a:headEnd/>
            <a:tailEnd/>
          </a:ln>
          <a:effectLst/>
        </p:spPr>
        <p:txBody>
          <a:bodyPr wrap="none" anchor="ctr"/>
          <a:lstStyle/>
          <a:p>
            <a:endParaRPr lang="en-US"/>
          </a:p>
        </p:txBody>
      </p:sp>
      <p:sp>
        <p:nvSpPr>
          <p:cNvPr id="1045620" name="Line 116"/>
          <p:cNvSpPr>
            <a:spLocks noChangeShapeType="1"/>
          </p:cNvSpPr>
          <p:nvPr/>
        </p:nvSpPr>
        <p:spPr bwMode="auto">
          <a:xfrm>
            <a:off x="4814888" y="3551238"/>
            <a:ext cx="231775" cy="0"/>
          </a:xfrm>
          <a:prstGeom prst="line">
            <a:avLst/>
          </a:prstGeom>
          <a:noFill/>
          <a:ln w="12700">
            <a:solidFill>
              <a:schemeClr val="accent2"/>
            </a:solidFill>
            <a:round/>
            <a:headEnd/>
            <a:tailEnd/>
          </a:ln>
          <a:effectLst/>
        </p:spPr>
        <p:txBody>
          <a:bodyPr wrap="none" anchor="ctr"/>
          <a:lstStyle/>
          <a:p>
            <a:endParaRPr lang="en-US"/>
          </a:p>
        </p:txBody>
      </p:sp>
      <p:sp>
        <p:nvSpPr>
          <p:cNvPr id="1045621" name="Line 117"/>
          <p:cNvSpPr>
            <a:spLocks noChangeShapeType="1"/>
          </p:cNvSpPr>
          <p:nvPr/>
        </p:nvSpPr>
        <p:spPr bwMode="auto">
          <a:xfrm>
            <a:off x="5132388" y="3551238"/>
            <a:ext cx="0" cy="0"/>
          </a:xfrm>
          <a:prstGeom prst="line">
            <a:avLst/>
          </a:prstGeom>
          <a:noFill/>
          <a:ln w="12700">
            <a:solidFill>
              <a:schemeClr val="accent2"/>
            </a:solidFill>
            <a:round/>
            <a:headEnd/>
            <a:tailEnd/>
          </a:ln>
          <a:effectLst/>
        </p:spPr>
        <p:txBody>
          <a:bodyPr wrap="none" anchor="ctr"/>
          <a:lstStyle/>
          <a:p>
            <a:endParaRPr lang="en-US"/>
          </a:p>
        </p:txBody>
      </p:sp>
      <p:sp>
        <p:nvSpPr>
          <p:cNvPr id="1045622" name="Line 118"/>
          <p:cNvSpPr>
            <a:spLocks noChangeShapeType="1"/>
          </p:cNvSpPr>
          <p:nvPr/>
        </p:nvSpPr>
        <p:spPr bwMode="auto">
          <a:xfrm>
            <a:off x="5221288" y="3551238"/>
            <a:ext cx="228600" cy="0"/>
          </a:xfrm>
          <a:prstGeom prst="line">
            <a:avLst/>
          </a:prstGeom>
          <a:noFill/>
          <a:ln w="12700">
            <a:solidFill>
              <a:schemeClr val="accent2"/>
            </a:solidFill>
            <a:round/>
            <a:headEnd/>
            <a:tailEnd/>
          </a:ln>
          <a:effectLst/>
        </p:spPr>
        <p:txBody>
          <a:bodyPr wrap="none" anchor="ctr"/>
          <a:lstStyle/>
          <a:p>
            <a:endParaRPr lang="en-US"/>
          </a:p>
        </p:txBody>
      </p:sp>
      <p:sp>
        <p:nvSpPr>
          <p:cNvPr id="1045623" name="Line 119"/>
          <p:cNvSpPr>
            <a:spLocks noChangeShapeType="1"/>
          </p:cNvSpPr>
          <p:nvPr/>
        </p:nvSpPr>
        <p:spPr bwMode="auto">
          <a:xfrm>
            <a:off x="5537200" y="3551238"/>
            <a:ext cx="0" cy="0"/>
          </a:xfrm>
          <a:prstGeom prst="line">
            <a:avLst/>
          </a:prstGeom>
          <a:noFill/>
          <a:ln w="12700">
            <a:solidFill>
              <a:schemeClr val="accent2"/>
            </a:solidFill>
            <a:round/>
            <a:headEnd/>
            <a:tailEnd/>
          </a:ln>
          <a:effectLst/>
        </p:spPr>
        <p:txBody>
          <a:bodyPr wrap="none" anchor="ctr"/>
          <a:lstStyle/>
          <a:p>
            <a:endParaRPr lang="en-US"/>
          </a:p>
        </p:txBody>
      </p:sp>
      <p:sp>
        <p:nvSpPr>
          <p:cNvPr id="1045624" name="Line 120"/>
          <p:cNvSpPr>
            <a:spLocks noChangeShapeType="1"/>
          </p:cNvSpPr>
          <p:nvPr/>
        </p:nvSpPr>
        <p:spPr bwMode="auto">
          <a:xfrm>
            <a:off x="5624513" y="3551238"/>
            <a:ext cx="227012" cy="0"/>
          </a:xfrm>
          <a:prstGeom prst="line">
            <a:avLst/>
          </a:prstGeom>
          <a:noFill/>
          <a:ln w="12700">
            <a:solidFill>
              <a:schemeClr val="accent2"/>
            </a:solidFill>
            <a:round/>
            <a:headEnd/>
            <a:tailEnd/>
          </a:ln>
          <a:effectLst/>
        </p:spPr>
        <p:txBody>
          <a:bodyPr wrap="none" anchor="ctr"/>
          <a:lstStyle/>
          <a:p>
            <a:endParaRPr lang="en-US"/>
          </a:p>
        </p:txBody>
      </p:sp>
      <p:sp>
        <p:nvSpPr>
          <p:cNvPr id="1045625" name="Line 121"/>
          <p:cNvSpPr>
            <a:spLocks noChangeShapeType="1"/>
          </p:cNvSpPr>
          <p:nvPr/>
        </p:nvSpPr>
        <p:spPr bwMode="auto">
          <a:xfrm>
            <a:off x="5942013" y="3551238"/>
            <a:ext cx="0" cy="0"/>
          </a:xfrm>
          <a:prstGeom prst="line">
            <a:avLst/>
          </a:prstGeom>
          <a:noFill/>
          <a:ln w="12700">
            <a:solidFill>
              <a:schemeClr val="accent2"/>
            </a:solidFill>
            <a:round/>
            <a:headEnd/>
            <a:tailEnd/>
          </a:ln>
          <a:effectLst/>
        </p:spPr>
        <p:txBody>
          <a:bodyPr wrap="none" anchor="ctr"/>
          <a:lstStyle/>
          <a:p>
            <a:endParaRPr lang="en-US"/>
          </a:p>
        </p:txBody>
      </p:sp>
      <p:sp>
        <p:nvSpPr>
          <p:cNvPr id="1045626" name="Line 122"/>
          <p:cNvSpPr>
            <a:spLocks noChangeShapeType="1"/>
          </p:cNvSpPr>
          <p:nvPr/>
        </p:nvSpPr>
        <p:spPr bwMode="auto">
          <a:xfrm>
            <a:off x="6026150" y="3551238"/>
            <a:ext cx="231775" cy="0"/>
          </a:xfrm>
          <a:prstGeom prst="line">
            <a:avLst/>
          </a:prstGeom>
          <a:noFill/>
          <a:ln w="12700">
            <a:solidFill>
              <a:schemeClr val="accent2"/>
            </a:solidFill>
            <a:round/>
            <a:headEnd/>
            <a:tailEnd/>
          </a:ln>
          <a:effectLst/>
        </p:spPr>
        <p:txBody>
          <a:bodyPr wrap="none" anchor="ctr"/>
          <a:lstStyle/>
          <a:p>
            <a:endParaRPr lang="en-US"/>
          </a:p>
        </p:txBody>
      </p:sp>
      <p:sp>
        <p:nvSpPr>
          <p:cNvPr id="1045627" name="Line 123"/>
          <p:cNvSpPr>
            <a:spLocks noChangeShapeType="1"/>
          </p:cNvSpPr>
          <p:nvPr/>
        </p:nvSpPr>
        <p:spPr bwMode="auto">
          <a:xfrm>
            <a:off x="6343650" y="3551238"/>
            <a:ext cx="0" cy="0"/>
          </a:xfrm>
          <a:prstGeom prst="line">
            <a:avLst/>
          </a:prstGeom>
          <a:noFill/>
          <a:ln w="12700">
            <a:solidFill>
              <a:srgbClr val="FF0000"/>
            </a:solidFill>
            <a:round/>
            <a:headEnd/>
            <a:tailEnd/>
          </a:ln>
          <a:effectLst/>
        </p:spPr>
        <p:txBody>
          <a:bodyPr wrap="none" anchor="ctr"/>
          <a:lstStyle/>
          <a:p>
            <a:endParaRPr lang="en-US"/>
          </a:p>
        </p:txBody>
      </p:sp>
      <p:sp>
        <p:nvSpPr>
          <p:cNvPr id="1045628" name="Line 124"/>
          <p:cNvSpPr>
            <a:spLocks noChangeShapeType="1"/>
          </p:cNvSpPr>
          <p:nvPr/>
        </p:nvSpPr>
        <p:spPr bwMode="auto">
          <a:xfrm>
            <a:off x="6434138" y="3551238"/>
            <a:ext cx="227012" cy="0"/>
          </a:xfrm>
          <a:prstGeom prst="line">
            <a:avLst/>
          </a:prstGeom>
          <a:noFill/>
          <a:ln w="12700">
            <a:solidFill>
              <a:srgbClr val="FF0000"/>
            </a:solidFill>
            <a:round/>
            <a:headEnd/>
            <a:tailEnd/>
          </a:ln>
          <a:effectLst/>
        </p:spPr>
        <p:txBody>
          <a:bodyPr wrap="none" anchor="ctr"/>
          <a:lstStyle/>
          <a:p>
            <a:endParaRPr lang="en-US"/>
          </a:p>
        </p:txBody>
      </p:sp>
      <p:sp>
        <p:nvSpPr>
          <p:cNvPr id="1045629" name="Line 125"/>
          <p:cNvSpPr>
            <a:spLocks noChangeShapeType="1"/>
          </p:cNvSpPr>
          <p:nvPr/>
        </p:nvSpPr>
        <p:spPr bwMode="auto">
          <a:xfrm>
            <a:off x="2913063" y="3652838"/>
            <a:ext cx="0" cy="0"/>
          </a:xfrm>
          <a:prstGeom prst="line">
            <a:avLst/>
          </a:prstGeom>
          <a:noFill/>
          <a:ln w="12700">
            <a:solidFill>
              <a:srgbClr val="FF0000"/>
            </a:solidFill>
            <a:round/>
            <a:headEnd/>
            <a:tailEnd/>
          </a:ln>
          <a:effectLst/>
        </p:spPr>
        <p:txBody>
          <a:bodyPr wrap="none" anchor="ctr"/>
          <a:lstStyle/>
          <a:p>
            <a:endParaRPr lang="en-US"/>
          </a:p>
        </p:txBody>
      </p:sp>
      <p:sp>
        <p:nvSpPr>
          <p:cNvPr id="1045630" name="Line 126"/>
          <p:cNvSpPr>
            <a:spLocks noChangeShapeType="1"/>
          </p:cNvSpPr>
          <p:nvPr/>
        </p:nvSpPr>
        <p:spPr bwMode="auto">
          <a:xfrm>
            <a:off x="2998788" y="3652838"/>
            <a:ext cx="230187" cy="0"/>
          </a:xfrm>
          <a:prstGeom prst="line">
            <a:avLst/>
          </a:prstGeom>
          <a:noFill/>
          <a:ln w="12700">
            <a:solidFill>
              <a:srgbClr val="FF0000"/>
            </a:solidFill>
            <a:round/>
            <a:headEnd/>
            <a:tailEnd/>
          </a:ln>
          <a:effectLst/>
        </p:spPr>
        <p:txBody>
          <a:bodyPr wrap="none" anchor="ctr"/>
          <a:lstStyle/>
          <a:p>
            <a:endParaRPr lang="en-US"/>
          </a:p>
        </p:txBody>
      </p:sp>
      <p:sp>
        <p:nvSpPr>
          <p:cNvPr id="1045631" name="Line 127"/>
          <p:cNvSpPr>
            <a:spLocks noChangeShapeType="1"/>
          </p:cNvSpPr>
          <p:nvPr/>
        </p:nvSpPr>
        <p:spPr bwMode="auto">
          <a:xfrm>
            <a:off x="3316288" y="3652838"/>
            <a:ext cx="0" cy="0"/>
          </a:xfrm>
          <a:prstGeom prst="line">
            <a:avLst/>
          </a:prstGeom>
          <a:noFill/>
          <a:ln w="12700">
            <a:solidFill>
              <a:srgbClr val="FF0000"/>
            </a:solidFill>
            <a:round/>
            <a:headEnd/>
            <a:tailEnd/>
          </a:ln>
          <a:effectLst/>
        </p:spPr>
        <p:txBody>
          <a:bodyPr wrap="none" anchor="ctr"/>
          <a:lstStyle/>
          <a:p>
            <a:endParaRPr lang="en-US"/>
          </a:p>
        </p:txBody>
      </p:sp>
      <p:sp>
        <p:nvSpPr>
          <p:cNvPr id="1045632" name="Line 128"/>
          <p:cNvSpPr>
            <a:spLocks noChangeShapeType="1"/>
          </p:cNvSpPr>
          <p:nvPr/>
        </p:nvSpPr>
        <p:spPr bwMode="auto">
          <a:xfrm>
            <a:off x="3403600" y="3652838"/>
            <a:ext cx="230188" cy="0"/>
          </a:xfrm>
          <a:prstGeom prst="line">
            <a:avLst/>
          </a:prstGeom>
          <a:noFill/>
          <a:ln w="12700">
            <a:solidFill>
              <a:schemeClr val="accent2"/>
            </a:solidFill>
            <a:round/>
            <a:headEnd/>
            <a:tailEnd/>
          </a:ln>
          <a:effectLst/>
        </p:spPr>
        <p:txBody>
          <a:bodyPr wrap="none" anchor="ctr"/>
          <a:lstStyle/>
          <a:p>
            <a:endParaRPr lang="en-US"/>
          </a:p>
        </p:txBody>
      </p:sp>
      <p:sp>
        <p:nvSpPr>
          <p:cNvPr id="1045633" name="Line 129"/>
          <p:cNvSpPr>
            <a:spLocks noChangeShapeType="1"/>
          </p:cNvSpPr>
          <p:nvPr/>
        </p:nvSpPr>
        <p:spPr bwMode="auto">
          <a:xfrm>
            <a:off x="3717925" y="3652838"/>
            <a:ext cx="0" cy="0"/>
          </a:xfrm>
          <a:prstGeom prst="line">
            <a:avLst/>
          </a:prstGeom>
          <a:noFill/>
          <a:ln w="12700">
            <a:solidFill>
              <a:schemeClr val="accent2"/>
            </a:solidFill>
            <a:round/>
            <a:headEnd/>
            <a:tailEnd/>
          </a:ln>
          <a:effectLst/>
        </p:spPr>
        <p:txBody>
          <a:bodyPr wrap="none" anchor="ctr"/>
          <a:lstStyle/>
          <a:p>
            <a:endParaRPr lang="en-US"/>
          </a:p>
        </p:txBody>
      </p:sp>
      <p:sp>
        <p:nvSpPr>
          <p:cNvPr id="1045634" name="Line 130"/>
          <p:cNvSpPr>
            <a:spLocks noChangeShapeType="1"/>
          </p:cNvSpPr>
          <p:nvPr/>
        </p:nvSpPr>
        <p:spPr bwMode="auto">
          <a:xfrm>
            <a:off x="3808413" y="3652838"/>
            <a:ext cx="230187" cy="0"/>
          </a:xfrm>
          <a:prstGeom prst="line">
            <a:avLst/>
          </a:prstGeom>
          <a:noFill/>
          <a:ln w="12700">
            <a:solidFill>
              <a:schemeClr val="accent2"/>
            </a:solidFill>
            <a:round/>
            <a:headEnd/>
            <a:tailEnd/>
          </a:ln>
          <a:effectLst/>
        </p:spPr>
        <p:txBody>
          <a:bodyPr wrap="none" anchor="ctr"/>
          <a:lstStyle/>
          <a:p>
            <a:endParaRPr lang="en-US"/>
          </a:p>
        </p:txBody>
      </p:sp>
      <p:sp>
        <p:nvSpPr>
          <p:cNvPr id="1045635" name="Line 131"/>
          <p:cNvSpPr>
            <a:spLocks noChangeShapeType="1"/>
          </p:cNvSpPr>
          <p:nvPr/>
        </p:nvSpPr>
        <p:spPr bwMode="auto">
          <a:xfrm>
            <a:off x="4121150" y="3652838"/>
            <a:ext cx="0" cy="0"/>
          </a:xfrm>
          <a:prstGeom prst="line">
            <a:avLst/>
          </a:prstGeom>
          <a:noFill/>
          <a:ln w="12700">
            <a:solidFill>
              <a:schemeClr val="accent2"/>
            </a:solidFill>
            <a:round/>
            <a:headEnd/>
            <a:tailEnd/>
          </a:ln>
          <a:effectLst/>
        </p:spPr>
        <p:txBody>
          <a:bodyPr wrap="none" anchor="ctr"/>
          <a:lstStyle/>
          <a:p>
            <a:endParaRPr lang="en-US"/>
          </a:p>
        </p:txBody>
      </p:sp>
      <p:sp>
        <p:nvSpPr>
          <p:cNvPr id="1045636" name="Line 132"/>
          <p:cNvSpPr>
            <a:spLocks noChangeShapeType="1"/>
          </p:cNvSpPr>
          <p:nvPr/>
        </p:nvSpPr>
        <p:spPr bwMode="auto">
          <a:xfrm>
            <a:off x="4210050" y="3652838"/>
            <a:ext cx="228600" cy="0"/>
          </a:xfrm>
          <a:prstGeom prst="line">
            <a:avLst/>
          </a:prstGeom>
          <a:noFill/>
          <a:ln w="12700">
            <a:solidFill>
              <a:schemeClr val="accent2"/>
            </a:solidFill>
            <a:round/>
            <a:headEnd/>
            <a:tailEnd/>
          </a:ln>
          <a:effectLst/>
        </p:spPr>
        <p:txBody>
          <a:bodyPr wrap="none" anchor="ctr"/>
          <a:lstStyle/>
          <a:p>
            <a:endParaRPr lang="en-US"/>
          </a:p>
        </p:txBody>
      </p:sp>
      <p:sp>
        <p:nvSpPr>
          <p:cNvPr id="1045637" name="Line 133"/>
          <p:cNvSpPr>
            <a:spLocks noChangeShapeType="1"/>
          </p:cNvSpPr>
          <p:nvPr/>
        </p:nvSpPr>
        <p:spPr bwMode="auto">
          <a:xfrm>
            <a:off x="4525963" y="3652838"/>
            <a:ext cx="0" cy="0"/>
          </a:xfrm>
          <a:prstGeom prst="line">
            <a:avLst/>
          </a:prstGeom>
          <a:noFill/>
          <a:ln w="12700">
            <a:solidFill>
              <a:schemeClr val="accent2"/>
            </a:solidFill>
            <a:round/>
            <a:headEnd/>
            <a:tailEnd/>
          </a:ln>
          <a:effectLst/>
        </p:spPr>
        <p:txBody>
          <a:bodyPr wrap="none" anchor="ctr"/>
          <a:lstStyle/>
          <a:p>
            <a:endParaRPr lang="en-US"/>
          </a:p>
        </p:txBody>
      </p:sp>
      <p:sp>
        <p:nvSpPr>
          <p:cNvPr id="1045638" name="Line 134"/>
          <p:cNvSpPr>
            <a:spLocks noChangeShapeType="1"/>
          </p:cNvSpPr>
          <p:nvPr/>
        </p:nvSpPr>
        <p:spPr bwMode="auto">
          <a:xfrm>
            <a:off x="4616450" y="3652838"/>
            <a:ext cx="225425" cy="0"/>
          </a:xfrm>
          <a:prstGeom prst="line">
            <a:avLst/>
          </a:prstGeom>
          <a:noFill/>
          <a:ln w="12700">
            <a:solidFill>
              <a:schemeClr val="accent2"/>
            </a:solidFill>
            <a:round/>
            <a:headEnd/>
            <a:tailEnd/>
          </a:ln>
          <a:effectLst/>
        </p:spPr>
        <p:txBody>
          <a:bodyPr wrap="none" anchor="ctr"/>
          <a:lstStyle/>
          <a:p>
            <a:endParaRPr lang="en-US"/>
          </a:p>
        </p:txBody>
      </p:sp>
      <p:sp>
        <p:nvSpPr>
          <p:cNvPr id="1045639" name="Line 135"/>
          <p:cNvSpPr>
            <a:spLocks noChangeShapeType="1"/>
          </p:cNvSpPr>
          <p:nvPr/>
        </p:nvSpPr>
        <p:spPr bwMode="auto">
          <a:xfrm>
            <a:off x="4930775" y="3652838"/>
            <a:ext cx="0" cy="0"/>
          </a:xfrm>
          <a:prstGeom prst="line">
            <a:avLst/>
          </a:prstGeom>
          <a:noFill/>
          <a:ln w="12700">
            <a:solidFill>
              <a:schemeClr val="accent2"/>
            </a:solidFill>
            <a:round/>
            <a:headEnd/>
            <a:tailEnd/>
          </a:ln>
          <a:effectLst/>
        </p:spPr>
        <p:txBody>
          <a:bodyPr wrap="none" anchor="ctr"/>
          <a:lstStyle/>
          <a:p>
            <a:endParaRPr lang="en-US"/>
          </a:p>
        </p:txBody>
      </p:sp>
      <p:sp>
        <p:nvSpPr>
          <p:cNvPr id="1045640" name="Line 136"/>
          <p:cNvSpPr>
            <a:spLocks noChangeShapeType="1"/>
          </p:cNvSpPr>
          <p:nvPr/>
        </p:nvSpPr>
        <p:spPr bwMode="auto">
          <a:xfrm>
            <a:off x="5019675" y="3652838"/>
            <a:ext cx="225425" cy="0"/>
          </a:xfrm>
          <a:prstGeom prst="line">
            <a:avLst/>
          </a:prstGeom>
          <a:noFill/>
          <a:ln w="12700">
            <a:solidFill>
              <a:schemeClr val="accent2"/>
            </a:solidFill>
            <a:round/>
            <a:headEnd/>
            <a:tailEnd/>
          </a:ln>
          <a:effectLst/>
        </p:spPr>
        <p:txBody>
          <a:bodyPr wrap="none" anchor="ctr"/>
          <a:lstStyle/>
          <a:p>
            <a:endParaRPr lang="en-US"/>
          </a:p>
        </p:txBody>
      </p:sp>
      <p:sp>
        <p:nvSpPr>
          <p:cNvPr id="1045641" name="Line 137"/>
          <p:cNvSpPr>
            <a:spLocks noChangeShapeType="1"/>
          </p:cNvSpPr>
          <p:nvPr/>
        </p:nvSpPr>
        <p:spPr bwMode="auto">
          <a:xfrm>
            <a:off x="5334000" y="3652838"/>
            <a:ext cx="0" cy="0"/>
          </a:xfrm>
          <a:prstGeom prst="line">
            <a:avLst/>
          </a:prstGeom>
          <a:noFill/>
          <a:ln w="12700">
            <a:solidFill>
              <a:schemeClr val="accent2"/>
            </a:solidFill>
            <a:round/>
            <a:headEnd/>
            <a:tailEnd/>
          </a:ln>
          <a:effectLst/>
        </p:spPr>
        <p:txBody>
          <a:bodyPr wrap="none" anchor="ctr"/>
          <a:lstStyle/>
          <a:p>
            <a:endParaRPr lang="en-US"/>
          </a:p>
        </p:txBody>
      </p:sp>
      <p:sp>
        <p:nvSpPr>
          <p:cNvPr id="1045642" name="Line 138"/>
          <p:cNvSpPr>
            <a:spLocks noChangeShapeType="1"/>
          </p:cNvSpPr>
          <p:nvPr/>
        </p:nvSpPr>
        <p:spPr bwMode="auto">
          <a:xfrm>
            <a:off x="5422900" y="3652838"/>
            <a:ext cx="228600" cy="0"/>
          </a:xfrm>
          <a:prstGeom prst="line">
            <a:avLst/>
          </a:prstGeom>
          <a:noFill/>
          <a:ln w="12700">
            <a:solidFill>
              <a:schemeClr val="accent2"/>
            </a:solidFill>
            <a:round/>
            <a:headEnd/>
            <a:tailEnd/>
          </a:ln>
          <a:effectLst/>
        </p:spPr>
        <p:txBody>
          <a:bodyPr wrap="none" anchor="ctr"/>
          <a:lstStyle/>
          <a:p>
            <a:endParaRPr lang="en-US"/>
          </a:p>
        </p:txBody>
      </p:sp>
      <p:sp>
        <p:nvSpPr>
          <p:cNvPr id="1045643" name="Line 139"/>
          <p:cNvSpPr>
            <a:spLocks noChangeShapeType="1"/>
          </p:cNvSpPr>
          <p:nvPr/>
        </p:nvSpPr>
        <p:spPr bwMode="auto">
          <a:xfrm>
            <a:off x="5737225" y="3652838"/>
            <a:ext cx="0" cy="0"/>
          </a:xfrm>
          <a:prstGeom prst="line">
            <a:avLst/>
          </a:prstGeom>
          <a:noFill/>
          <a:ln w="12700">
            <a:solidFill>
              <a:schemeClr val="accent2"/>
            </a:solidFill>
            <a:round/>
            <a:headEnd/>
            <a:tailEnd/>
          </a:ln>
          <a:effectLst/>
        </p:spPr>
        <p:txBody>
          <a:bodyPr wrap="none" anchor="ctr"/>
          <a:lstStyle/>
          <a:p>
            <a:endParaRPr lang="en-US"/>
          </a:p>
        </p:txBody>
      </p:sp>
      <p:sp>
        <p:nvSpPr>
          <p:cNvPr id="1045644" name="Line 140"/>
          <p:cNvSpPr>
            <a:spLocks noChangeShapeType="1"/>
          </p:cNvSpPr>
          <p:nvPr/>
        </p:nvSpPr>
        <p:spPr bwMode="auto">
          <a:xfrm>
            <a:off x="5827713" y="3652838"/>
            <a:ext cx="225425" cy="0"/>
          </a:xfrm>
          <a:prstGeom prst="line">
            <a:avLst/>
          </a:prstGeom>
          <a:noFill/>
          <a:ln w="12700">
            <a:solidFill>
              <a:schemeClr val="accent2"/>
            </a:solidFill>
            <a:round/>
            <a:headEnd/>
            <a:tailEnd/>
          </a:ln>
          <a:effectLst/>
        </p:spPr>
        <p:txBody>
          <a:bodyPr wrap="none" anchor="ctr"/>
          <a:lstStyle/>
          <a:p>
            <a:endParaRPr lang="en-US"/>
          </a:p>
        </p:txBody>
      </p:sp>
      <p:sp>
        <p:nvSpPr>
          <p:cNvPr id="1045645" name="Line 141"/>
          <p:cNvSpPr>
            <a:spLocks noChangeShapeType="1"/>
          </p:cNvSpPr>
          <p:nvPr/>
        </p:nvSpPr>
        <p:spPr bwMode="auto">
          <a:xfrm>
            <a:off x="6143625" y="3652838"/>
            <a:ext cx="0" cy="0"/>
          </a:xfrm>
          <a:prstGeom prst="line">
            <a:avLst/>
          </a:prstGeom>
          <a:noFill/>
          <a:ln w="12700">
            <a:solidFill>
              <a:schemeClr val="accent2"/>
            </a:solidFill>
            <a:round/>
            <a:headEnd/>
            <a:tailEnd/>
          </a:ln>
          <a:effectLst/>
        </p:spPr>
        <p:txBody>
          <a:bodyPr wrap="none" anchor="ctr"/>
          <a:lstStyle/>
          <a:p>
            <a:endParaRPr lang="en-US"/>
          </a:p>
        </p:txBody>
      </p:sp>
      <p:sp>
        <p:nvSpPr>
          <p:cNvPr id="1045646" name="Line 142"/>
          <p:cNvSpPr>
            <a:spLocks noChangeShapeType="1"/>
          </p:cNvSpPr>
          <p:nvPr/>
        </p:nvSpPr>
        <p:spPr bwMode="auto">
          <a:xfrm>
            <a:off x="6334125" y="3652838"/>
            <a:ext cx="122238" cy="0"/>
          </a:xfrm>
          <a:prstGeom prst="line">
            <a:avLst/>
          </a:prstGeom>
          <a:noFill/>
          <a:ln w="12700">
            <a:solidFill>
              <a:srgbClr val="FF0000"/>
            </a:solidFill>
            <a:round/>
            <a:headEnd/>
            <a:tailEnd/>
          </a:ln>
          <a:effectLst/>
        </p:spPr>
        <p:txBody>
          <a:bodyPr wrap="none" anchor="ctr"/>
          <a:lstStyle/>
          <a:p>
            <a:endParaRPr lang="en-US"/>
          </a:p>
        </p:txBody>
      </p:sp>
      <p:sp>
        <p:nvSpPr>
          <p:cNvPr id="1045647" name="Line 143"/>
          <p:cNvSpPr>
            <a:spLocks noChangeShapeType="1"/>
          </p:cNvSpPr>
          <p:nvPr/>
        </p:nvSpPr>
        <p:spPr bwMode="auto">
          <a:xfrm>
            <a:off x="6545263" y="3652838"/>
            <a:ext cx="0" cy="0"/>
          </a:xfrm>
          <a:prstGeom prst="line">
            <a:avLst/>
          </a:prstGeom>
          <a:noFill/>
          <a:ln w="12700">
            <a:solidFill>
              <a:srgbClr val="FF0000"/>
            </a:solidFill>
            <a:round/>
            <a:headEnd/>
            <a:tailEnd/>
          </a:ln>
          <a:effectLst/>
        </p:spPr>
        <p:txBody>
          <a:bodyPr wrap="none" anchor="ctr"/>
          <a:lstStyle/>
          <a:p>
            <a:endParaRPr lang="en-US"/>
          </a:p>
        </p:txBody>
      </p:sp>
      <p:sp>
        <p:nvSpPr>
          <p:cNvPr id="1045648" name="Line 144"/>
          <p:cNvSpPr>
            <a:spLocks noChangeShapeType="1"/>
          </p:cNvSpPr>
          <p:nvPr/>
        </p:nvSpPr>
        <p:spPr bwMode="auto">
          <a:xfrm>
            <a:off x="6634163" y="3652838"/>
            <a:ext cx="96837" cy="0"/>
          </a:xfrm>
          <a:prstGeom prst="line">
            <a:avLst/>
          </a:prstGeom>
          <a:noFill/>
          <a:ln w="12700">
            <a:solidFill>
              <a:srgbClr val="FF0000"/>
            </a:solidFill>
            <a:round/>
            <a:headEnd/>
            <a:tailEnd/>
          </a:ln>
          <a:effectLst/>
        </p:spPr>
        <p:txBody>
          <a:bodyPr wrap="none" anchor="ctr"/>
          <a:lstStyle/>
          <a:p>
            <a:endParaRPr lang="en-US"/>
          </a:p>
        </p:txBody>
      </p:sp>
      <p:sp>
        <p:nvSpPr>
          <p:cNvPr id="1045649" name="Line 145"/>
          <p:cNvSpPr>
            <a:spLocks noChangeShapeType="1"/>
          </p:cNvSpPr>
          <p:nvPr/>
        </p:nvSpPr>
        <p:spPr bwMode="auto">
          <a:xfrm>
            <a:off x="2905125" y="3749675"/>
            <a:ext cx="120650" cy="0"/>
          </a:xfrm>
          <a:prstGeom prst="line">
            <a:avLst/>
          </a:prstGeom>
          <a:noFill/>
          <a:ln w="12700">
            <a:solidFill>
              <a:srgbClr val="FF0000"/>
            </a:solidFill>
            <a:round/>
            <a:headEnd/>
            <a:tailEnd/>
          </a:ln>
          <a:effectLst/>
        </p:spPr>
        <p:txBody>
          <a:bodyPr wrap="none" anchor="ctr"/>
          <a:lstStyle/>
          <a:p>
            <a:endParaRPr lang="en-US"/>
          </a:p>
        </p:txBody>
      </p:sp>
      <p:sp>
        <p:nvSpPr>
          <p:cNvPr id="1045650" name="Line 146"/>
          <p:cNvSpPr>
            <a:spLocks noChangeShapeType="1"/>
          </p:cNvSpPr>
          <p:nvPr/>
        </p:nvSpPr>
        <p:spPr bwMode="auto">
          <a:xfrm>
            <a:off x="3114675" y="3749675"/>
            <a:ext cx="0" cy="0"/>
          </a:xfrm>
          <a:prstGeom prst="line">
            <a:avLst/>
          </a:prstGeom>
          <a:noFill/>
          <a:ln w="12700">
            <a:solidFill>
              <a:srgbClr val="FF0000"/>
            </a:solidFill>
            <a:round/>
            <a:headEnd/>
            <a:tailEnd/>
          </a:ln>
          <a:effectLst/>
        </p:spPr>
        <p:txBody>
          <a:bodyPr wrap="none" anchor="ctr"/>
          <a:lstStyle/>
          <a:p>
            <a:endParaRPr lang="en-US"/>
          </a:p>
        </p:txBody>
      </p:sp>
      <p:sp>
        <p:nvSpPr>
          <p:cNvPr id="1045651" name="Line 147"/>
          <p:cNvSpPr>
            <a:spLocks noChangeShapeType="1"/>
          </p:cNvSpPr>
          <p:nvPr/>
        </p:nvSpPr>
        <p:spPr bwMode="auto">
          <a:xfrm>
            <a:off x="3201988" y="3749675"/>
            <a:ext cx="69850" cy="0"/>
          </a:xfrm>
          <a:prstGeom prst="line">
            <a:avLst/>
          </a:prstGeom>
          <a:noFill/>
          <a:ln w="12700">
            <a:solidFill>
              <a:srgbClr val="FF0000"/>
            </a:solidFill>
            <a:round/>
            <a:headEnd/>
            <a:tailEnd/>
          </a:ln>
          <a:effectLst/>
        </p:spPr>
        <p:txBody>
          <a:bodyPr wrap="none" anchor="ctr"/>
          <a:lstStyle/>
          <a:p>
            <a:endParaRPr lang="en-US"/>
          </a:p>
        </p:txBody>
      </p:sp>
      <p:sp>
        <p:nvSpPr>
          <p:cNvPr id="1045652" name="Line 148"/>
          <p:cNvSpPr>
            <a:spLocks noChangeShapeType="1"/>
          </p:cNvSpPr>
          <p:nvPr/>
        </p:nvSpPr>
        <p:spPr bwMode="auto">
          <a:xfrm>
            <a:off x="3517900" y="3749675"/>
            <a:ext cx="0" cy="0"/>
          </a:xfrm>
          <a:prstGeom prst="line">
            <a:avLst/>
          </a:prstGeom>
          <a:noFill/>
          <a:ln w="12700">
            <a:solidFill>
              <a:schemeClr val="accent2"/>
            </a:solidFill>
            <a:round/>
            <a:headEnd/>
            <a:tailEnd/>
          </a:ln>
          <a:effectLst/>
        </p:spPr>
        <p:txBody>
          <a:bodyPr wrap="none" anchor="ctr"/>
          <a:lstStyle/>
          <a:p>
            <a:endParaRPr lang="en-US"/>
          </a:p>
        </p:txBody>
      </p:sp>
      <p:sp>
        <p:nvSpPr>
          <p:cNvPr id="1045653" name="Line 149"/>
          <p:cNvSpPr>
            <a:spLocks noChangeShapeType="1"/>
          </p:cNvSpPr>
          <p:nvPr/>
        </p:nvSpPr>
        <p:spPr bwMode="auto">
          <a:xfrm>
            <a:off x="3605213" y="3749675"/>
            <a:ext cx="228600" cy="0"/>
          </a:xfrm>
          <a:prstGeom prst="line">
            <a:avLst/>
          </a:prstGeom>
          <a:noFill/>
          <a:ln w="12700">
            <a:solidFill>
              <a:schemeClr val="accent2"/>
            </a:solidFill>
            <a:round/>
            <a:headEnd/>
            <a:tailEnd/>
          </a:ln>
          <a:effectLst/>
        </p:spPr>
        <p:txBody>
          <a:bodyPr wrap="none" anchor="ctr"/>
          <a:lstStyle/>
          <a:p>
            <a:endParaRPr lang="en-US"/>
          </a:p>
        </p:txBody>
      </p:sp>
      <p:sp>
        <p:nvSpPr>
          <p:cNvPr id="1045654" name="Line 150"/>
          <p:cNvSpPr>
            <a:spLocks noChangeShapeType="1"/>
          </p:cNvSpPr>
          <p:nvPr/>
        </p:nvSpPr>
        <p:spPr bwMode="auto">
          <a:xfrm>
            <a:off x="3922713" y="3749675"/>
            <a:ext cx="0" cy="0"/>
          </a:xfrm>
          <a:prstGeom prst="line">
            <a:avLst/>
          </a:prstGeom>
          <a:noFill/>
          <a:ln w="12700">
            <a:solidFill>
              <a:schemeClr val="accent2"/>
            </a:solidFill>
            <a:round/>
            <a:headEnd/>
            <a:tailEnd/>
          </a:ln>
          <a:effectLst/>
        </p:spPr>
        <p:txBody>
          <a:bodyPr wrap="none" anchor="ctr"/>
          <a:lstStyle/>
          <a:p>
            <a:endParaRPr lang="en-US"/>
          </a:p>
        </p:txBody>
      </p:sp>
      <p:sp>
        <p:nvSpPr>
          <p:cNvPr id="1045655" name="Line 151"/>
          <p:cNvSpPr>
            <a:spLocks noChangeShapeType="1"/>
          </p:cNvSpPr>
          <p:nvPr/>
        </p:nvSpPr>
        <p:spPr bwMode="auto">
          <a:xfrm>
            <a:off x="4008438" y="3749675"/>
            <a:ext cx="230187" cy="0"/>
          </a:xfrm>
          <a:prstGeom prst="line">
            <a:avLst/>
          </a:prstGeom>
          <a:noFill/>
          <a:ln w="12700">
            <a:solidFill>
              <a:schemeClr val="accent2"/>
            </a:solidFill>
            <a:round/>
            <a:headEnd/>
            <a:tailEnd/>
          </a:ln>
          <a:effectLst/>
        </p:spPr>
        <p:txBody>
          <a:bodyPr wrap="none" anchor="ctr"/>
          <a:lstStyle/>
          <a:p>
            <a:endParaRPr lang="en-US"/>
          </a:p>
        </p:txBody>
      </p:sp>
      <p:sp>
        <p:nvSpPr>
          <p:cNvPr id="1045656" name="Line 152"/>
          <p:cNvSpPr>
            <a:spLocks noChangeShapeType="1"/>
          </p:cNvSpPr>
          <p:nvPr/>
        </p:nvSpPr>
        <p:spPr bwMode="auto">
          <a:xfrm>
            <a:off x="4325938" y="3749675"/>
            <a:ext cx="0" cy="0"/>
          </a:xfrm>
          <a:prstGeom prst="line">
            <a:avLst/>
          </a:prstGeom>
          <a:noFill/>
          <a:ln w="12700">
            <a:solidFill>
              <a:schemeClr val="accent2"/>
            </a:solidFill>
            <a:round/>
            <a:headEnd/>
            <a:tailEnd/>
          </a:ln>
          <a:effectLst/>
        </p:spPr>
        <p:txBody>
          <a:bodyPr wrap="none" anchor="ctr"/>
          <a:lstStyle/>
          <a:p>
            <a:endParaRPr lang="en-US"/>
          </a:p>
        </p:txBody>
      </p:sp>
      <p:sp>
        <p:nvSpPr>
          <p:cNvPr id="1045657" name="Line 153"/>
          <p:cNvSpPr>
            <a:spLocks noChangeShapeType="1"/>
          </p:cNvSpPr>
          <p:nvPr/>
        </p:nvSpPr>
        <p:spPr bwMode="auto">
          <a:xfrm>
            <a:off x="4411663" y="3749675"/>
            <a:ext cx="230187" cy="0"/>
          </a:xfrm>
          <a:prstGeom prst="line">
            <a:avLst/>
          </a:prstGeom>
          <a:noFill/>
          <a:ln w="12700">
            <a:solidFill>
              <a:schemeClr val="accent2"/>
            </a:solidFill>
            <a:round/>
            <a:headEnd/>
            <a:tailEnd/>
          </a:ln>
          <a:effectLst/>
        </p:spPr>
        <p:txBody>
          <a:bodyPr wrap="none" anchor="ctr"/>
          <a:lstStyle/>
          <a:p>
            <a:endParaRPr lang="en-US"/>
          </a:p>
        </p:txBody>
      </p:sp>
      <p:sp>
        <p:nvSpPr>
          <p:cNvPr id="1045658" name="Line 154"/>
          <p:cNvSpPr>
            <a:spLocks noChangeShapeType="1"/>
          </p:cNvSpPr>
          <p:nvPr/>
        </p:nvSpPr>
        <p:spPr bwMode="auto">
          <a:xfrm>
            <a:off x="4729163" y="3749675"/>
            <a:ext cx="0" cy="0"/>
          </a:xfrm>
          <a:prstGeom prst="line">
            <a:avLst/>
          </a:prstGeom>
          <a:noFill/>
          <a:ln w="12700">
            <a:solidFill>
              <a:schemeClr val="accent2"/>
            </a:solidFill>
            <a:round/>
            <a:headEnd/>
            <a:tailEnd/>
          </a:ln>
          <a:effectLst/>
        </p:spPr>
        <p:txBody>
          <a:bodyPr wrap="none" anchor="ctr"/>
          <a:lstStyle/>
          <a:p>
            <a:endParaRPr lang="en-US"/>
          </a:p>
        </p:txBody>
      </p:sp>
      <p:sp>
        <p:nvSpPr>
          <p:cNvPr id="1045659" name="Line 155"/>
          <p:cNvSpPr>
            <a:spLocks noChangeShapeType="1"/>
          </p:cNvSpPr>
          <p:nvPr/>
        </p:nvSpPr>
        <p:spPr bwMode="auto">
          <a:xfrm>
            <a:off x="4814888" y="3749675"/>
            <a:ext cx="231775" cy="0"/>
          </a:xfrm>
          <a:prstGeom prst="line">
            <a:avLst/>
          </a:prstGeom>
          <a:noFill/>
          <a:ln w="12700">
            <a:solidFill>
              <a:schemeClr val="accent2"/>
            </a:solidFill>
            <a:round/>
            <a:headEnd/>
            <a:tailEnd/>
          </a:ln>
          <a:effectLst/>
        </p:spPr>
        <p:txBody>
          <a:bodyPr wrap="none" anchor="ctr"/>
          <a:lstStyle/>
          <a:p>
            <a:endParaRPr lang="en-US"/>
          </a:p>
        </p:txBody>
      </p:sp>
      <p:sp>
        <p:nvSpPr>
          <p:cNvPr id="1045660" name="Line 156"/>
          <p:cNvSpPr>
            <a:spLocks noChangeShapeType="1"/>
          </p:cNvSpPr>
          <p:nvPr/>
        </p:nvSpPr>
        <p:spPr bwMode="auto">
          <a:xfrm>
            <a:off x="5132388" y="3749675"/>
            <a:ext cx="0" cy="0"/>
          </a:xfrm>
          <a:prstGeom prst="line">
            <a:avLst/>
          </a:prstGeom>
          <a:noFill/>
          <a:ln w="12700">
            <a:solidFill>
              <a:schemeClr val="accent2"/>
            </a:solidFill>
            <a:round/>
            <a:headEnd/>
            <a:tailEnd/>
          </a:ln>
          <a:effectLst/>
        </p:spPr>
        <p:txBody>
          <a:bodyPr wrap="none" anchor="ctr"/>
          <a:lstStyle/>
          <a:p>
            <a:endParaRPr lang="en-US"/>
          </a:p>
        </p:txBody>
      </p:sp>
      <p:sp>
        <p:nvSpPr>
          <p:cNvPr id="1045661" name="Line 157"/>
          <p:cNvSpPr>
            <a:spLocks noChangeShapeType="1"/>
          </p:cNvSpPr>
          <p:nvPr/>
        </p:nvSpPr>
        <p:spPr bwMode="auto">
          <a:xfrm>
            <a:off x="5221288" y="3749675"/>
            <a:ext cx="228600" cy="0"/>
          </a:xfrm>
          <a:prstGeom prst="line">
            <a:avLst/>
          </a:prstGeom>
          <a:noFill/>
          <a:ln w="12700">
            <a:solidFill>
              <a:schemeClr val="accent2"/>
            </a:solidFill>
            <a:round/>
            <a:headEnd/>
            <a:tailEnd/>
          </a:ln>
          <a:effectLst/>
        </p:spPr>
        <p:txBody>
          <a:bodyPr wrap="none" anchor="ctr"/>
          <a:lstStyle/>
          <a:p>
            <a:endParaRPr lang="en-US"/>
          </a:p>
        </p:txBody>
      </p:sp>
      <p:sp>
        <p:nvSpPr>
          <p:cNvPr id="1045662" name="Line 158"/>
          <p:cNvSpPr>
            <a:spLocks noChangeShapeType="1"/>
          </p:cNvSpPr>
          <p:nvPr/>
        </p:nvSpPr>
        <p:spPr bwMode="auto">
          <a:xfrm>
            <a:off x="5537200" y="3749675"/>
            <a:ext cx="0" cy="0"/>
          </a:xfrm>
          <a:prstGeom prst="line">
            <a:avLst/>
          </a:prstGeom>
          <a:noFill/>
          <a:ln w="12700">
            <a:solidFill>
              <a:schemeClr val="accent2"/>
            </a:solidFill>
            <a:round/>
            <a:headEnd/>
            <a:tailEnd/>
          </a:ln>
          <a:effectLst/>
        </p:spPr>
        <p:txBody>
          <a:bodyPr wrap="none" anchor="ctr"/>
          <a:lstStyle/>
          <a:p>
            <a:endParaRPr lang="en-US"/>
          </a:p>
        </p:txBody>
      </p:sp>
      <p:sp>
        <p:nvSpPr>
          <p:cNvPr id="1045663" name="Line 159"/>
          <p:cNvSpPr>
            <a:spLocks noChangeShapeType="1"/>
          </p:cNvSpPr>
          <p:nvPr/>
        </p:nvSpPr>
        <p:spPr bwMode="auto">
          <a:xfrm>
            <a:off x="5624513" y="3749675"/>
            <a:ext cx="227012" cy="0"/>
          </a:xfrm>
          <a:prstGeom prst="line">
            <a:avLst/>
          </a:prstGeom>
          <a:noFill/>
          <a:ln w="12700">
            <a:solidFill>
              <a:schemeClr val="accent2"/>
            </a:solidFill>
            <a:round/>
            <a:headEnd/>
            <a:tailEnd/>
          </a:ln>
          <a:effectLst/>
        </p:spPr>
        <p:txBody>
          <a:bodyPr wrap="none" anchor="ctr"/>
          <a:lstStyle/>
          <a:p>
            <a:endParaRPr lang="en-US"/>
          </a:p>
        </p:txBody>
      </p:sp>
      <p:sp>
        <p:nvSpPr>
          <p:cNvPr id="1045664" name="Line 160"/>
          <p:cNvSpPr>
            <a:spLocks noChangeShapeType="1"/>
          </p:cNvSpPr>
          <p:nvPr/>
        </p:nvSpPr>
        <p:spPr bwMode="auto">
          <a:xfrm>
            <a:off x="5942013" y="3749675"/>
            <a:ext cx="0" cy="0"/>
          </a:xfrm>
          <a:prstGeom prst="line">
            <a:avLst/>
          </a:prstGeom>
          <a:noFill/>
          <a:ln w="12700">
            <a:solidFill>
              <a:schemeClr val="accent2"/>
            </a:solidFill>
            <a:round/>
            <a:headEnd/>
            <a:tailEnd/>
          </a:ln>
          <a:effectLst/>
        </p:spPr>
        <p:txBody>
          <a:bodyPr wrap="none" anchor="ctr"/>
          <a:lstStyle/>
          <a:p>
            <a:endParaRPr lang="en-US"/>
          </a:p>
        </p:txBody>
      </p:sp>
      <p:sp>
        <p:nvSpPr>
          <p:cNvPr id="1045665" name="Line 161"/>
          <p:cNvSpPr>
            <a:spLocks noChangeShapeType="1"/>
          </p:cNvSpPr>
          <p:nvPr/>
        </p:nvSpPr>
        <p:spPr bwMode="auto">
          <a:xfrm>
            <a:off x="6026150" y="3749675"/>
            <a:ext cx="231775" cy="0"/>
          </a:xfrm>
          <a:prstGeom prst="line">
            <a:avLst/>
          </a:prstGeom>
          <a:noFill/>
          <a:ln w="12700">
            <a:solidFill>
              <a:schemeClr val="accent2"/>
            </a:solidFill>
            <a:round/>
            <a:headEnd/>
            <a:tailEnd/>
          </a:ln>
          <a:effectLst/>
        </p:spPr>
        <p:txBody>
          <a:bodyPr wrap="none" anchor="ctr"/>
          <a:lstStyle/>
          <a:p>
            <a:endParaRPr lang="en-US"/>
          </a:p>
        </p:txBody>
      </p:sp>
      <p:sp>
        <p:nvSpPr>
          <p:cNvPr id="1045666" name="Line 162"/>
          <p:cNvSpPr>
            <a:spLocks noChangeShapeType="1"/>
          </p:cNvSpPr>
          <p:nvPr/>
        </p:nvSpPr>
        <p:spPr bwMode="auto">
          <a:xfrm>
            <a:off x="6343650" y="3749675"/>
            <a:ext cx="0" cy="0"/>
          </a:xfrm>
          <a:prstGeom prst="line">
            <a:avLst/>
          </a:prstGeom>
          <a:noFill/>
          <a:ln w="12700">
            <a:solidFill>
              <a:srgbClr val="FF0000"/>
            </a:solidFill>
            <a:round/>
            <a:headEnd/>
            <a:tailEnd/>
          </a:ln>
          <a:effectLst/>
        </p:spPr>
        <p:txBody>
          <a:bodyPr wrap="none" anchor="ctr"/>
          <a:lstStyle/>
          <a:p>
            <a:endParaRPr lang="en-US"/>
          </a:p>
        </p:txBody>
      </p:sp>
      <p:sp>
        <p:nvSpPr>
          <p:cNvPr id="1045667" name="Line 163"/>
          <p:cNvSpPr>
            <a:spLocks noChangeShapeType="1"/>
          </p:cNvSpPr>
          <p:nvPr/>
        </p:nvSpPr>
        <p:spPr bwMode="auto">
          <a:xfrm>
            <a:off x="6434138" y="3749675"/>
            <a:ext cx="227012" cy="0"/>
          </a:xfrm>
          <a:prstGeom prst="line">
            <a:avLst/>
          </a:prstGeom>
          <a:noFill/>
          <a:ln w="12700">
            <a:solidFill>
              <a:srgbClr val="FF0000"/>
            </a:solidFill>
            <a:round/>
            <a:headEnd/>
            <a:tailEnd/>
          </a:ln>
          <a:effectLst/>
        </p:spPr>
        <p:txBody>
          <a:bodyPr wrap="none" anchor="ctr"/>
          <a:lstStyle/>
          <a:p>
            <a:endParaRPr lang="en-US"/>
          </a:p>
        </p:txBody>
      </p:sp>
      <p:sp>
        <p:nvSpPr>
          <p:cNvPr id="1045668" name="Line 164"/>
          <p:cNvSpPr>
            <a:spLocks noChangeShapeType="1"/>
          </p:cNvSpPr>
          <p:nvPr/>
        </p:nvSpPr>
        <p:spPr bwMode="auto">
          <a:xfrm>
            <a:off x="2998788" y="3846513"/>
            <a:ext cx="230187" cy="0"/>
          </a:xfrm>
          <a:prstGeom prst="line">
            <a:avLst/>
          </a:prstGeom>
          <a:noFill/>
          <a:ln w="12700">
            <a:solidFill>
              <a:srgbClr val="FF0000"/>
            </a:solidFill>
            <a:round/>
            <a:headEnd/>
            <a:tailEnd/>
          </a:ln>
          <a:effectLst/>
        </p:spPr>
        <p:txBody>
          <a:bodyPr wrap="none" anchor="ctr"/>
          <a:lstStyle/>
          <a:p>
            <a:endParaRPr lang="en-US"/>
          </a:p>
        </p:txBody>
      </p:sp>
      <p:sp>
        <p:nvSpPr>
          <p:cNvPr id="1045669" name="Line 165"/>
          <p:cNvSpPr>
            <a:spLocks noChangeShapeType="1"/>
          </p:cNvSpPr>
          <p:nvPr/>
        </p:nvSpPr>
        <p:spPr bwMode="auto">
          <a:xfrm>
            <a:off x="3316288" y="3846513"/>
            <a:ext cx="0" cy="0"/>
          </a:xfrm>
          <a:prstGeom prst="line">
            <a:avLst/>
          </a:prstGeom>
          <a:noFill/>
          <a:ln w="12700">
            <a:solidFill>
              <a:srgbClr val="FF0000"/>
            </a:solidFill>
            <a:round/>
            <a:headEnd/>
            <a:tailEnd/>
          </a:ln>
          <a:effectLst/>
        </p:spPr>
        <p:txBody>
          <a:bodyPr wrap="none" anchor="ctr"/>
          <a:lstStyle/>
          <a:p>
            <a:endParaRPr lang="en-US"/>
          </a:p>
        </p:txBody>
      </p:sp>
      <p:sp>
        <p:nvSpPr>
          <p:cNvPr id="1045670" name="Line 166"/>
          <p:cNvSpPr>
            <a:spLocks noChangeShapeType="1"/>
          </p:cNvSpPr>
          <p:nvPr/>
        </p:nvSpPr>
        <p:spPr bwMode="auto">
          <a:xfrm>
            <a:off x="3403600" y="3846513"/>
            <a:ext cx="230188" cy="0"/>
          </a:xfrm>
          <a:prstGeom prst="line">
            <a:avLst/>
          </a:prstGeom>
          <a:noFill/>
          <a:ln w="12700">
            <a:solidFill>
              <a:schemeClr val="accent2"/>
            </a:solidFill>
            <a:round/>
            <a:headEnd/>
            <a:tailEnd/>
          </a:ln>
          <a:effectLst/>
        </p:spPr>
        <p:txBody>
          <a:bodyPr wrap="none" anchor="ctr"/>
          <a:lstStyle/>
          <a:p>
            <a:endParaRPr lang="en-US"/>
          </a:p>
        </p:txBody>
      </p:sp>
      <p:sp>
        <p:nvSpPr>
          <p:cNvPr id="1045671" name="Line 167"/>
          <p:cNvSpPr>
            <a:spLocks noChangeShapeType="1"/>
          </p:cNvSpPr>
          <p:nvPr/>
        </p:nvSpPr>
        <p:spPr bwMode="auto">
          <a:xfrm>
            <a:off x="3717925" y="3846513"/>
            <a:ext cx="0" cy="0"/>
          </a:xfrm>
          <a:prstGeom prst="line">
            <a:avLst/>
          </a:prstGeom>
          <a:noFill/>
          <a:ln w="12700">
            <a:solidFill>
              <a:schemeClr val="accent2"/>
            </a:solidFill>
            <a:round/>
            <a:headEnd/>
            <a:tailEnd/>
          </a:ln>
          <a:effectLst/>
        </p:spPr>
        <p:txBody>
          <a:bodyPr wrap="none" anchor="ctr"/>
          <a:lstStyle/>
          <a:p>
            <a:endParaRPr lang="en-US"/>
          </a:p>
        </p:txBody>
      </p:sp>
      <p:sp>
        <p:nvSpPr>
          <p:cNvPr id="1045672" name="Line 168"/>
          <p:cNvSpPr>
            <a:spLocks noChangeShapeType="1"/>
          </p:cNvSpPr>
          <p:nvPr/>
        </p:nvSpPr>
        <p:spPr bwMode="auto">
          <a:xfrm>
            <a:off x="3808413" y="3846513"/>
            <a:ext cx="230187" cy="0"/>
          </a:xfrm>
          <a:prstGeom prst="line">
            <a:avLst/>
          </a:prstGeom>
          <a:noFill/>
          <a:ln w="12700">
            <a:solidFill>
              <a:schemeClr val="accent2"/>
            </a:solidFill>
            <a:round/>
            <a:headEnd/>
            <a:tailEnd/>
          </a:ln>
          <a:effectLst/>
        </p:spPr>
        <p:txBody>
          <a:bodyPr wrap="none" anchor="ctr"/>
          <a:lstStyle/>
          <a:p>
            <a:endParaRPr lang="en-US"/>
          </a:p>
        </p:txBody>
      </p:sp>
      <p:sp>
        <p:nvSpPr>
          <p:cNvPr id="1045673" name="Line 169"/>
          <p:cNvSpPr>
            <a:spLocks noChangeShapeType="1"/>
          </p:cNvSpPr>
          <p:nvPr/>
        </p:nvSpPr>
        <p:spPr bwMode="auto">
          <a:xfrm>
            <a:off x="4121150" y="3846513"/>
            <a:ext cx="0" cy="0"/>
          </a:xfrm>
          <a:prstGeom prst="line">
            <a:avLst/>
          </a:prstGeom>
          <a:noFill/>
          <a:ln w="12700">
            <a:solidFill>
              <a:schemeClr val="accent2"/>
            </a:solidFill>
            <a:round/>
            <a:headEnd/>
            <a:tailEnd/>
          </a:ln>
          <a:effectLst/>
        </p:spPr>
        <p:txBody>
          <a:bodyPr wrap="none" anchor="ctr"/>
          <a:lstStyle/>
          <a:p>
            <a:endParaRPr lang="en-US"/>
          </a:p>
        </p:txBody>
      </p:sp>
      <p:sp>
        <p:nvSpPr>
          <p:cNvPr id="1045674" name="Line 170"/>
          <p:cNvSpPr>
            <a:spLocks noChangeShapeType="1"/>
          </p:cNvSpPr>
          <p:nvPr/>
        </p:nvSpPr>
        <p:spPr bwMode="auto">
          <a:xfrm>
            <a:off x="4210050" y="3846513"/>
            <a:ext cx="228600" cy="0"/>
          </a:xfrm>
          <a:prstGeom prst="line">
            <a:avLst/>
          </a:prstGeom>
          <a:noFill/>
          <a:ln w="12700">
            <a:solidFill>
              <a:schemeClr val="accent2"/>
            </a:solidFill>
            <a:round/>
            <a:headEnd/>
            <a:tailEnd/>
          </a:ln>
          <a:effectLst/>
        </p:spPr>
        <p:txBody>
          <a:bodyPr wrap="none" anchor="ctr"/>
          <a:lstStyle/>
          <a:p>
            <a:endParaRPr lang="en-US"/>
          </a:p>
        </p:txBody>
      </p:sp>
      <p:sp>
        <p:nvSpPr>
          <p:cNvPr id="1045675" name="Line 171"/>
          <p:cNvSpPr>
            <a:spLocks noChangeShapeType="1"/>
          </p:cNvSpPr>
          <p:nvPr/>
        </p:nvSpPr>
        <p:spPr bwMode="auto">
          <a:xfrm>
            <a:off x="4525963" y="3846513"/>
            <a:ext cx="0" cy="0"/>
          </a:xfrm>
          <a:prstGeom prst="line">
            <a:avLst/>
          </a:prstGeom>
          <a:noFill/>
          <a:ln w="12700">
            <a:solidFill>
              <a:schemeClr val="accent2"/>
            </a:solidFill>
            <a:round/>
            <a:headEnd/>
            <a:tailEnd/>
          </a:ln>
          <a:effectLst/>
        </p:spPr>
        <p:txBody>
          <a:bodyPr wrap="none" anchor="ctr"/>
          <a:lstStyle/>
          <a:p>
            <a:endParaRPr lang="en-US"/>
          </a:p>
        </p:txBody>
      </p:sp>
      <p:sp>
        <p:nvSpPr>
          <p:cNvPr id="1045676" name="Line 172"/>
          <p:cNvSpPr>
            <a:spLocks noChangeShapeType="1"/>
          </p:cNvSpPr>
          <p:nvPr/>
        </p:nvSpPr>
        <p:spPr bwMode="auto">
          <a:xfrm>
            <a:off x="4616450" y="3846513"/>
            <a:ext cx="225425" cy="0"/>
          </a:xfrm>
          <a:prstGeom prst="line">
            <a:avLst/>
          </a:prstGeom>
          <a:noFill/>
          <a:ln w="12700">
            <a:solidFill>
              <a:schemeClr val="accent2"/>
            </a:solidFill>
            <a:round/>
            <a:headEnd/>
            <a:tailEnd/>
          </a:ln>
          <a:effectLst/>
        </p:spPr>
        <p:txBody>
          <a:bodyPr wrap="none" anchor="ctr"/>
          <a:lstStyle/>
          <a:p>
            <a:endParaRPr lang="en-US"/>
          </a:p>
        </p:txBody>
      </p:sp>
      <p:sp>
        <p:nvSpPr>
          <p:cNvPr id="1045677" name="Line 173"/>
          <p:cNvSpPr>
            <a:spLocks noChangeShapeType="1"/>
          </p:cNvSpPr>
          <p:nvPr/>
        </p:nvSpPr>
        <p:spPr bwMode="auto">
          <a:xfrm>
            <a:off x="4930775" y="3846513"/>
            <a:ext cx="0" cy="0"/>
          </a:xfrm>
          <a:prstGeom prst="line">
            <a:avLst/>
          </a:prstGeom>
          <a:noFill/>
          <a:ln w="12700">
            <a:solidFill>
              <a:schemeClr val="accent2"/>
            </a:solidFill>
            <a:round/>
            <a:headEnd/>
            <a:tailEnd/>
          </a:ln>
          <a:effectLst/>
        </p:spPr>
        <p:txBody>
          <a:bodyPr wrap="none" anchor="ctr"/>
          <a:lstStyle/>
          <a:p>
            <a:endParaRPr lang="en-US"/>
          </a:p>
        </p:txBody>
      </p:sp>
      <p:sp>
        <p:nvSpPr>
          <p:cNvPr id="1045678" name="Line 174"/>
          <p:cNvSpPr>
            <a:spLocks noChangeShapeType="1"/>
          </p:cNvSpPr>
          <p:nvPr/>
        </p:nvSpPr>
        <p:spPr bwMode="auto">
          <a:xfrm>
            <a:off x="5019675" y="3846513"/>
            <a:ext cx="225425" cy="0"/>
          </a:xfrm>
          <a:prstGeom prst="line">
            <a:avLst/>
          </a:prstGeom>
          <a:noFill/>
          <a:ln w="12700">
            <a:solidFill>
              <a:schemeClr val="accent2"/>
            </a:solidFill>
            <a:round/>
            <a:headEnd/>
            <a:tailEnd/>
          </a:ln>
          <a:effectLst/>
        </p:spPr>
        <p:txBody>
          <a:bodyPr wrap="none" anchor="ctr"/>
          <a:lstStyle/>
          <a:p>
            <a:endParaRPr lang="en-US"/>
          </a:p>
        </p:txBody>
      </p:sp>
      <p:sp>
        <p:nvSpPr>
          <p:cNvPr id="1045679" name="Line 175"/>
          <p:cNvSpPr>
            <a:spLocks noChangeShapeType="1"/>
          </p:cNvSpPr>
          <p:nvPr/>
        </p:nvSpPr>
        <p:spPr bwMode="auto">
          <a:xfrm>
            <a:off x="5334000" y="3846513"/>
            <a:ext cx="0" cy="0"/>
          </a:xfrm>
          <a:prstGeom prst="line">
            <a:avLst/>
          </a:prstGeom>
          <a:noFill/>
          <a:ln w="12700">
            <a:solidFill>
              <a:schemeClr val="accent2"/>
            </a:solidFill>
            <a:round/>
            <a:headEnd/>
            <a:tailEnd/>
          </a:ln>
          <a:effectLst/>
        </p:spPr>
        <p:txBody>
          <a:bodyPr wrap="none" anchor="ctr"/>
          <a:lstStyle/>
          <a:p>
            <a:endParaRPr lang="en-US"/>
          </a:p>
        </p:txBody>
      </p:sp>
      <p:sp>
        <p:nvSpPr>
          <p:cNvPr id="1045680" name="Line 176"/>
          <p:cNvSpPr>
            <a:spLocks noChangeShapeType="1"/>
          </p:cNvSpPr>
          <p:nvPr/>
        </p:nvSpPr>
        <p:spPr bwMode="auto">
          <a:xfrm>
            <a:off x="5422900" y="3846513"/>
            <a:ext cx="228600" cy="0"/>
          </a:xfrm>
          <a:prstGeom prst="line">
            <a:avLst/>
          </a:prstGeom>
          <a:noFill/>
          <a:ln w="12700">
            <a:solidFill>
              <a:schemeClr val="accent2"/>
            </a:solidFill>
            <a:round/>
            <a:headEnd/>
            <a:tailEnd/>
          </a:ln>
          <a:effectLst/>
        </p:spPr>
        <p:txBody>
          <a:bodyPr wrap="none" anchor="ctr"/>
          <a:lstStyle/>
          <a:p>
            <a:endParaRPr lang="en-US"/>
          </a:p>
        </p:txBody>
      </p:sp>
      <p:sp>
        <p:nvSpPr>
          <p:cNvPr id="1045681" name="Line 177"/>
          <p:cNvSpPr>
            <a:spLocks noChangeShapeType="1"/>
          </p:cNvSpPr>
          <p:nvPr/>
        </p:nvSpPr>
        <p:spPr bwMode="auto">
          <a:xfrm>
            <a:off x="5737225" y="3846513"/>
            <a:ext cx="0" cy="0"/>
          </a:xfrm>
          <a:prstGeom prst="line">
            <a:avLst/>
          </a:prstGeom>
          <a:noFill/>
          <a:ln w="12700">
            <a:solidFill>
              <a:schemeClr val="accent2"/>
            </a:solidFill>
            <a:round/>
            <a:headEnd/>
            <a:tailEnd/>
          </a:ln>
          <a:effectLst/>
        </p:spPr>
        <p:txBody>
          <a:bodyPr wrap="none" anchor="ctr"/>
          <a:lstStyle/>
          <a:p>
            <a:endParaRPr lang="en-US"/>
          </a:p>
        </p:txBody>
      </p:sp>
      <p:sp>
        <p:nvSpPr>
          <p:cNvPr id="1045682" name="Line 178"/>
          <p:cNvSpPr>
            <a:spLocks noChangeShapeType="1"/>
          </p:cNvSpPr>
          <p:nvPr/>
        </p:nvSpPr>
        <p:spPr bwMode="auto">
          <a:xfrm>
            <a:off x="5827713" y="3846513"/>
            <a:ext cx="225425" cy="0"/>
          </a:xfrm>
          <a:prstGeom prst="line">
            <a:avLst/>
          </a:prstGeom>
          <a:noFill/>
          <a:ln w="12700">
            <a:solidFill>
              <a:schemeClr val="accent2"/>
            </a:solidFill>
            <a:round/>
            <a:headEnd/>
            <a:tailEnd/>
          </a:ln>
          <a:effectLst/>
        </p:spPr>
        <p:txBody>
          <a:bodyPr wrap="none" anchor="ctr"/>
          <a:lstStyle/>
          <a:p>
            <a:endParaRPr lang="en-US"/>
          </a:p>
        </p:txBody>
      </p:sp>
      <p:sp>
        <p:nvSpPr>
          <p:cNvPr id="1045683" name="Line 179"/>
          <p:cNvSpPr>
            <a:spLocks noChangeShapeType="1"/>
          </p:cNvSpPr>
          <p:nvPr/>
        </p:nvSpPr>
        <p:spPr bwMode="auto">
          <a:xfrm>
            <a:off x="6143625" y="3846513"/>
            <a:ext cx="0" cy="0"/>
          </a:xfrm>
          <a:prstGeom prst="line">
            <a:avLst/>
          </a:prstGeom>
          <a:noFill/>
          <a:ln w="12700">
            <a:solidFill>
              <a:schemeClr val="accent2"/>
            </a:solidFill>
            <a:round/>
            <a:headEnd/>
            <a:tailEnd/>
          </a:ln>
          <a:effectLst/>
        </p:spPr>
        <p:txBody>
          <a:bodyPr wrap="none" anchor="ctr"/>
          <a:lstStyle/>
          <a:p>
            <a:endParaRPr lang="en-US"/>
          </a:p>
        </p:txBody>
      </p:sp>
      <p:sp>
        <p:nvSpPr>
          <p:cNvPr id="1045684" name="Line 180"/>
          <p:cNvSpPr>
            <a:spLocks noChangeShapeType="1"/>
          </p:cNvSpPr>
          <p:nvPr/>
        </p:nvSpPr>
        <p:spPr bwMode="auto">
          <a:xfrm>
            <a:off x="6327775" y="3846513"/>
            <a:ext cx="128588" cy="0"/>
          </a:xfrm>
          <a:prstGeom prst="line">
            <a:avLst/>
          </a:prstGeom>
          <a:noFill/>
          <a:ln w="12700">
            <a:solidFill>
              <a:srgbClr val="FF0000"/>
            </a:solidFill>
            <a:round/>
            <a:headEnd/>
            <a:tailEnd/>
          </a:ln>
          <a:effectLst/>
        </p:spPr>
        <p:txBody>
          <a:bodyPr wrap="none" anchor="ctr"/>
          <a:lstStyle/>
          <a:p>
            <a:endParaRPr lang="en-US"/>
          </a:p>
        </p:txBody>
      </p:sp>
      <p:sp>
        <p:nvSpPr>
          <p:cNvPr id="1045685" name="Line 181"/>
          <p:cNvSpPr>
            <a:spLocks noChangeShapeType="1"/>
          </p:cNvSpPr>
          <p:nvPr/>
        </p:nvSpPr>
        <p:spPr bwMode="auto">
          <a:xfrm>
            <a:off x="6545263" y="3846513"/>
            <a:ext cx="0" cy="0"/>
          </a:xfrm>
          <a:prstGeom prst="line">
            <a:avLst/>
          </a:prstGeom>
          <a:noFill/>
          <a:ln w="12700">
            <a:solidFill>
              <a:srgbClr val="FF0000"/>
            </a:solidFill>
            <a:round/>
            <a:headEnd/>
            <a:tailEnd/>
          </a:ln>
          <a:effectLst/>
        </p:spPr>
        <p:txBody>
          <a:bodyPr wrap="none" anchor="ctr"/>
          <a:lstStyle/>
          <a:p>
            <a:endParaRPr lang="en-US"/>
          </a:p>
        </p:txBody>
      </p:sp>
      <p:sp>
        <p:nvSpPr>
          <p:cNvPr id="1045686" name="Line 182"/>
          <p:cNvSpPr>
            <a:spLocks noChangeShapeType="1"/>
          </p:cNvSpPr>
          <p:nvPr/>
        </p:nvSpPr>
        <p:spPr bwMode="auto">
          <a:xfrm>
            <a:off x="6634163" y="3846513"/>
            <a:ext cx="55562" cy="0"/>
          </a:xfrm>
          <a:prstGeom prst="line">
            <a:avLst/>
          </a:prstGeom>
          <a:noFill/>
          <a:ln w="12700">
            <a:solidFill>
              <a:srgbClr val="FF0000"/>
            </a:solidFill>
            <a:round/>
            <a:headEnd/>
            <a:tailEnd/>
          </a:ln>
          <a:effectLst/>
        </p:spPr>
        <p:txBody>
          <a:bodyPr wrap="none" anchor="ctr"/>
          <a:lstStyle/>
          <a:p>
            <a:endParaRPr lang="en-US"/>
          </a:p>
        </p:txBody>
      </p:sp>
      <p:sp>
        <p:nvSpPr>
          <p:cNvPr id="1045687" name="Line 183"/>
          <p:cNvSpPr>
            <a:spLocks noChangeShapeType="1"/>
          </p:cNvSpPr>
          <p:nvPr/>
        </p:nvSpPr>
        <p:spPr bwMode="auto">
          <a:xfrm>
            <a:off x="2965450" y="3948113"/>
            <a:ext cx="60325" cy="0"/>
          </a:xfrm>
          <a:prstGeom prst="line">
            <a:avLst/>
          </a:prstGeom>
          <a:noFill/>
          <a:ln w="12700">
            <a:solidFill>
              <a:srgbClr val="FF0000"/>
            </a:solidFill>
            <a:round/>
            <a:headEnd/>
            <a:tailEnd/>
          </a:ln>
          <a:effectLst/>
        </p:spPr>
        <p:txBody>
          <a:bodyPr wrap="none" anchor="ctr"/>
          <a:lstStyle/>
          <a:p>
            <a:endParaRPr lang="en-US"/>
          </a:p>
        </p:txBody>
      </p:sp>
      <p:sp>
        <p:nvSpPr>
          <p:cNvPr id="1045688" name="Line 184"/>
          <p:cNvSpPr>
            <a:spLocks noChangeShapeType="1"/>
          </p:cNvSpPr>
          <p:nvPr/>
        </p:nvSpPr>
        <p:spPr bwMode="auto">
          <a:xfrm>
            <a:off x="3114675" y="3948113"/>
            <a:ext cx="0" cy="0"/>
          </a:xfrm>
          <a:prstGeom prst="line">
            <a:avLst/>
          </a:prstGeom>
          <a:noFill/>
          <a:ln w="12700">
            <a:solidFill>
              <a:srgbClr val="FF0000"/>
            </a:solidFill>
            <a:round/>
            <a:headEnd/>
            <a:tailEnd/>
          </a:ln>
          <a:effectLst/>
        </p:spPr>
        <p:txBody>
          <a:bodyPr wrap="none" anchor="ctr"/>
          <a:lstStyle/>
          <a:p>
            <a:endParaRPr lang="en-US"/>
          </a:p>
        </p:txBody>
      </p:sp>
      <p:sp>
        <p:nvSpPr>
          <p:cNvPr id="1045689" name="Line 185"/>
          <p:cNvSpPr>
            <a:spLocks noChangeShapeType="1"/>
          </p:cNvSpPr>
          <p:nvPr/>
        </p:nvSpPr>
        <p:spPr bwMode="auto">
          <a:xfrm>
            <a:off x="3201988" y="3948113"/>
            <a:ext cx="77787" cy="0"/>
          </a:xfrm>
          <a:prstGeom prst="line">
            <a:avLst/>
          </a:prstGeom>
          <a:noFill/>
          <a:ln w="12700">
            <a:solidFill>
              <a:srgbClr val="FF0000"/>
            </a:solidFill>
            <a:round/>
            <a:headEnd/>
            <a:tailEnd/>
          </a:ln>
          <a:effectLst/>
        </p:spPr>
        <p:txBody>
          <a:bodyPr wrap="none" anchor="ctr"/>
          <a:lstStyle/>
          <a:p>
            <a:endParaRPr lang="en-US"/>
          </a:p>
        </p:txBody>
      </p:sp>
      <p:sp>
        <p:nvSpPr>
          <p:cNvPr id="1045690" name="Line 186"/>
          <p:cNvSpPr>
            <a:spLocks noChangeShapeType="1"/>
          </p:cNvSpPr>
          <p:nvPr/>
        </p:nvSpPr>
        <p:spPr bwMode="auto">
          <a:xfrm>
            <a:off x="3517900" y="3948113"/>
            <a:ext cx="0" cy="0"/>
          </a:xfrm>
          <a:prstGeom prst="line">
            <a:avLst/>
          </a:prstGeom>
          <a:noFill/>
          <a:ln w="12700">
            <a:solidFill>
              <a:schemeClr val="accent2"/>
            </a:solidFill>
            <a:round/>
            <a:headEnd/>
            <a:tailEnd/>
          </a:ln>
          <a:effectLst/>
        </p:spPr>
        <p:txBody>
          <a:bodyPr wrap="none" anchor="ctr"/>
          <a:lstStyle/>
          <a:p>
            <a:endParaRPr lang="en-US"/>
          </a:p>
        </p:txBody>
      </p:sp>
      <p:sp>
        <p:nvSpPr>
          <p:cNvPr id="1045691" name="Line 187"/>
          <p:cNvSpPr>
            <a:spLocks noChangeShapeType="1"/>
          </p:cNvSpPr>
          <p:nvPr/>
        </p:nvSpPr>
        <p:spPr bwMode="auto">
          <a:xfrm>
            <a:off x="3605213" y="3948113"/>
            <a:ext cx="228600" cy="0"/>
          </a:xfrm>
          <a:prstGeom prst="line">
            <a:avLst/>
          </a:prstGeom>
          <a:noFill/>
          <a:ln w="12700">
            <a:solidFill>
              <a:schemeClr val="accent2"/>
            </a:solidFill>
            <a:round/>
            <a:headEnd/>
            <a:tailEnd/>
          </a:ln>
          <a:effectLst/>
        </p:spPr>
        <p:txBody>
          <a:bodyPr wrap="none" anchor="ctr"/>
          <a:lstStyle/>
          <a:p>
            <a:endParaRPr lang="en-US"/>
          </a:p>
        </p:txBody>
      </p:sp>
      <p:sp>
        <p:nvSpPr>
          <p:cNvPr id="1045692" name="Line 188"/>
          <p:cNvSpPr>
            <a:spLocks noChangeShapeType="1"/>
          </p:cNvSpPr>
          <p:nvPr/>
        </p:nvSpPr>
        <p:spPr bwMode="auto">
          <a:xfrm>
            <a:off x="3922713" y="3948113"/>
            <a:ext cx="0" cy="0"/>
          </a:xfrm>
          <a:prstGeom prst="line">
            <a:avLst/>
          </a:prstGeom>
          <a:noFill/>
          <a:ln w="12700">
            <a:solidFill>
              <a:schemeClr val="accent2"/>
            </a:solidFill>
            <a:round/>
            <a:headEnd/>
            <a:tailEnd/>
          </a:ln>
          <a:effectLst/>
        </p:spPr>
        <p:txBody>
          <a:bodyPr wrap="none" anchor="ctr"/>
          <a:lstStyle/>
          <a:p>
            <a:endParaRPr lang="en-US"/>
          </a:p>
        </p:txBody>
      </p:sp>
      <p:sp>
        <p:nvSpPr>
          <p:cNvPr id="1045693" name="Line 189"/>
          <p:cNvSpPr>
            <a:spLocks noChangeShapeType="1"/>
          </p:cNvSpPr>
          <p:nvPr/>
        </p:nvSpPr>
        <p:spPr bwMode="auto">
          <a:xfrm>
            <a:off x="4008438" y="3948113"/>
            <a:ext cx="230187" cy="0"/>
          </a:xfrm>
          <a:prstGeom prst="line">
            <a:avLst/>
          </a:prstGeom>
          <a:noFill/>
          <a:ln w="12700">
            <a:solidFill>
              <a:schemeClr val="accent2"/>
            </a:solidFill>
            <a:round/>
            <a:headEnd/>
            <a:tailEnd/>
          </a:ln>
          <a:effectLst/>
        </p:spPr>
        <p:txBody>
          <a:bodyPr wrap="none" anchor="ctr"/>
          <a:lstStyle/>
          <a:p>
            <a:endParaRPr lang="en-US"/>
          </a:p>
        </p:txBody>
      </p:sp>
      <p:sp>
        <p:nvSpPr>
          <p:cNvPr id="1045694" name="Line 190"/>
          <p:cNvSpPr>
            <a:spLocks noChangeShapeType="1"/>
          </p:cNvSpPr>
          <p:nvPr/>
        </p:nvSpPr>
        <p:spPr bwMode="auto">
          <a:xfrm>
            <a:off x="4325938" y="3948113"/>
            <a:ext cx="0" cy="0"/>
          </a:xfrm>
          <a:prstGeom prst="line">
            <a:avLst/>
          </a:prstGeom>
          <a:noFill/>
          <a:ln w="12700">
            <a:solidFill>
              <a:schemeClr val="accent2"/>
            </a:solidFill>
            <a:round/>
            <a:headEnd/>
            <a:tailEnd/>
          </a:ln>
          <a:effectLst/>
        </p:spPr>
        <p:txBody>
          <a:bodyPr wrap="none" anchor="ctr"/>
          <a:lstStyle/>
          <a:p>
            <a:endParaRPr lang="en-US"/>
          </a:p>
        </p:txBody>
      </p:sp>
      <p:sp>
        <p:nvSpPr>
          <p:cNvPr id="1045695" name="Line 191"/>
          <p:cNvSpPr>
            <a:spLocks noChangeShapeType="1"/>
          </p:cNvSpPr>
          <p:nvPr/>
        </p:nvSpPr>
        <p:spPr bwMode="auto">
          <a:xfrm>
            <a:off x="4411663" y="3948113"/>
            <a:ext cx="230187" cy="0"/>
          </a:xfrm>
          <a:prstGeom prst="line">
            <a:avLst/>
          </a:prstGeom>
          <a:noFill/>
          <a:ln w="12700">
            <a:solidFill>
              <a:schemeClr val="accent2"/>
            </a:solidFill>
            <a:round/>
            <a:headEnd/>
            <a:tailEnd/>
          </a:ln>
          <a:effectLst/>
        </p:spPr>
        <p:txBody>
          <a:bodyPr wrap="none" anchor="ctr"/>
          <a:lstStyle/>
          <a:p>
            <a:endParaRPr lang="en-US"/>
          </a:p>
        </p:txBody>
      </p:sp>
      <p:sp>
        <p:nvSpPr>
          <p:cNvPr id="1045696" name="Line 192"/>
          <p:cNvSpPr>
            <a:spLocks noChangeShapeType="1"/>
          </p:cNvSpPr>
          <p:nvPr/>
        </p:nvSpPr>
        <p:spPr bwMode="auto">
          <a:xfrm>
            <a:off x="4729163" y="3948113"/>
            <a:ext cx="0" cy="0"/>
          </a:xfrm>
          <a:prstGeom prst="line">
            <a:avLst/>
          </a:prstGeom>
          <a:noFill/>
          <a:ln w="12700">
            <a:solidFill>
              <a:schemeClr val="accent2"/>
            </a:solidFill>
            <a:round/>
            <a:headEnd/>
            <a:tailEnd/>
          </a:ln>
          <a:effectLst/>
        </p:spPr>
        <p:txBody>
          <a:bodyPr wrap="none" anchor="ctr"/>
          <a:lstStyle/>
          <a:p>
            <a:endParaRPr lang="en-US"/>
          </a:p>
        </p:txBody>
      </p:sp>
      <p:sp>
        <p:nvSpPr>
          <p:cNvPr id="1045697" name="Line 193"/>
          <p:cNvSpPr>
            <a:spLocks noChangeShapeType="1"/>
          </p:cNvSpPr>
          <p:nvPr/>
        </p:nvSpPr>
        <p:spPr bwMode="auto">
          <a:xfrm>
            <a:off x="4814888" y="3948113"/>
            <a:ext cx="231775" cy="0"/>
          </a:xfrm>
          <a:prstGeom prst="line">
            <a:avLst/>
          </a:prstGeom>
          <a:noFill/>
          <a:ln w="12700">
            <a:solidFill>
              <a:schemeClr val="accent2"/>
            </a:solidFill>
            <a:round/>
            <a:headEnd/>
            <a:tailEnd/>
          </a:ln>
          <a:effectLst/>
        </p:spPr>
        <p:txBody>
          <a:bodyPr wrap="none" anchor="ctr"/>
          <a:lstStyle/>
          <a:p>
            <a:endParaRPr lang="en-US"/>
          </a:p>
        </p:txBody>
      </p:sp>
      <p:sp>
        <p:nvSpPr>
          <p:cNvPr id="1045698" name="Line 194"/>
          <p:cNvSpPr>
            <a:spLocks noChangeShapeType="1"/>
          </p:cNvSpPr>
          <p:nvPr/>
        </p:nvSpPr>
        <p:spPr bwMode="auto">
          <a:xfrm>
            <a:off x="5132388" y="3948113"/>
            <a:ext cx="0" cy="0"/>
          </a:xfrm>
          <a:prstGeom prst="line">
            <a:avLst/>
          </a:prstGeom>
          <a:noFill/>
          <a:ln w="12700">
            <a:solidFill>
              <a:schemeClr val="accent2"/>
            </a:solidFill>
            <a:round/>
            <a:headEnd/>
            <a:tailEnd/>
          </a:ln>
          <a:effectLst/>
        </p:spPr>
        <p:txBody>
          <a:bodyPr wrap="none" anchor="ctr"/>
          <a:lstStyle/>
          <a:p>
            <a:endParaRPr lang="en-US"/>
          </a:p>
        </p:txBody>
      </p:sp>
      <p:sp>
        <p:nvSpPr>
          <p:cNvPr id="1045699" name="Line 195"/>
          <p:cNvSpPr>
            <a:spLocks noChangeShapeType="1"/>
          </p:cNvSpPr>
          <p:nvPr/>
        </p:nvSpPr>
        <p:spPr bwMode="auto">
          <a:xfrm>
            <a:off x="5221288" y="3948113"/>
            <a:ext cx="228600" cy="0"/>
          </a:xfrm>
          <a:prstGeom prst="line">
            <a:avLst/>
          </a:prstGeom>
          <a:noFill/>
          <a:ln w="12700">
            <a:solidFill>
              <a:schemeClr val="accent2"/>
            </a:solidFill>
            <a:round/>
            <a:headEnd/>
            <a:tailEnd/>
          </a:ln>
          <a:effectLst/>
        </p:spPr>
        <p:txBody>
          <a:bodyPr wrap="none" anchor="ctr"/>
          <a:lstStyle/>
          <a:p>
            <a:endParaRPr lang="en-US"/>
          </a:p>
        </p:txBody>
      </p:sp>
      <p:sp>
        <p:nvSpPr>
          <p:cNvPr id="1045700" name="Line 196"/>
          <p:cNvSpPr>
            <a:spLocks noChangeShapeType="1"/>
          </p:cNvSpPr>
          <p:nvPr/>
        </p:nvSpPr>
        <p:spPr bwMode="auto">
          <a:xfrm>
            <a:off x="5537200" y="3948113"/>
            <a:ext cx="0" cy="0"/>
          </a:xfrm>
          <a:prstGeom prst="line">
            <a:avLst/>
          </a:prstGeom>
          <a:noFill/>
          <a:ln w="12700">
            <a:solidFill>
              <a:schemeClr val="accent2"/>
            </a:solidFill>
            <a:round/>
            <a:headEnd/>
            <a:tailEnd/>
          </a:ln>
          <a:effectLst/>
        </p:spPr>
        <p:txBody>
          <a:bodyPr wrap="none" anchor="ctr"/>
          <a:lstStyle/>
          <a:p>
            <a:endParaRPr lang="en-US"/>
          </a:p>
        </p:txBody>
      </p:sp>
      <p:sp>
        <p:nvSpPr>
          <p:cNvPr id="1045701" name="Line 197"/>
          <p:cNvSpPr>
            <a:spLocks noChangeShapeType="1"/>
          </p:cNvSpPr>
          <p:nvPr/>
        </p:nvSpPr>
        <p:spPr bwMode="auto">
          <a:xfrm>
            <a:off x="5624513" y="3948113"/>
            <a:ext cx="227012" cy="0"/>
          </a:xfrm>
          <a:prstGeom prst="line">
            <a:avLst/>
          </a:prstGeom>
          <a:noFill/>
          <a:ln w="12700">
            <a:solidFill>
              <a:schemeClr val="accent2"/>
            </a:solidFill>
            <a:round/>
            <a:headEnd/>
            <a:tailEnd/>
          </a:ln>
          <a:effectLst/>
        </p:spPr>
        <p:txBody>
          <a:bodyPr wrap="none" anchor="ctr"/>
          <a:lstStyle/>
          <a:p>
            <a:endParaRPr lang="en-US"/>
          </a:p>
        </p:txBody>
      </p:sp>
      <p:sp>
        <p:nvSpPr>
          <p:cNvPr id="1045702" name="Line 198"/>
          <p:cNvSpPr>
            <a:spLocks noChangeShapeType="1"/>
          </p:cNvSpPr>
          <p:nvPr/>
        </p:nvSpPr>
        <p:spPr bwMode="auto">
          <a:xfrm>
            <a:off x="5942013" y="3948113"/>
            <a:ext cx="0" cy="0"/>
          </a:xfrm>
          <a:prstGeom prst="line">
            <a:avLst/>
          </a:prstGeom>
          <a:noFill/>
          <a:ln w="12700">
            <a:solidFill>
              <a:schemeClr val="accent2"/>
            </a:solidFill>
            <a:round/>
            <a:headEnd/>
            <a:tailEnd/>
          </a:ln>
          <a:effectLst/>
        </p:spPr>
        <p:txBody>
          <a:bodyPr wrap="none" anchor="ctr"/>
          <a:lstStyle/>
          <a:p>
            <a:endParaRPr lang="en-US"/>
          </a:p>
        </p:txBody>
      </p:sp>
      <p:sp>
        <p:nvSpPr>
          <p:cNvPr id="1045703" name="Line 199"/>
          <p:cNvSpPr>
            <a:spLocks noChangeShapeType="1"/>
          </p:cNvSpPr>
          <p:nvPr/>
        </p:nvSpPr>
        <p:spPr bwMode="auto">
          <a:xfrm>
            <a:off x="6026150" y="3948113"/>
            <a:ext cx="231775" cy="0"/>
          </a:xfrm>
          <a:prstGeom prst="line">
            <a:avLst/>
          </a:prstGeom>
          <a:noFill/>
          <a:ln w="12700">
            <a:solidFill>
              <a:schemeClr val="accent2"/>
            </a:solidFill>
            <a:round/>
            <a:headEnd/>
            <a:tailEnd/>
          </a:ln>
          <a:effectLst/>
        </p:spPr>
        <p:txBody>
          <a:bodyPr wrap="none" anchor="ctr"/>
          <a:lstStyle/>
          <a:p>
            <a:endParaRPr lang="en-US"/>
          </a:p>
        </p:txBody>
      </p:sp>
      <p:sp>
        <p:nvSpPr>
          <p:cNvPr id="1045704" name="Line 200"/>
          <p:cNvSpPr>
            <a:spLocks noChangeShapeType="1"/>
          </p:cNvSpPr>
          <p:nvPr/>
        </p:nvSpPr>
        <p:spPr bwMode="auto">
          <a:xfrm>
            <a:off x="6343650" y="3948113"/>
            <a:ext cx="0" cy="0"/>
          </a:xfrm>
          <a:prstGeom prst="line">
            <a:avLst/>
          </a:prstGeom>
          <a:noFill/>
          <a:ln w="12700">
            <a:solidFill>
              <a:srgbClr val="FF0000"/>
            </a:solidFill>
            <a:round/>
            <a:headEnd/>
            <a:tailEnd/>
          </a:ln>
          <a:effectLst/>
        </p:spPr>
        <p:txBody>
          <a:bodyPr wrap="none" anchor="ctr"/>
          <a:lstStyle/>
          <a:p>
            <a:endParaRPr lang="en-US"/>
          </a:p>
        </p:txBody>
      </p:sp>
      <p:sp>
        <p:nvSpPr>
          <p:cNvPr id="1045705" name="Line 201"/>
          <p:cNvSpPr>
            <a:spLocks noChangeShapeType="1"/>
          </p:cNvSpPr>
          <p:nvPr/>
        </p:nvSpPr>
        <p:spPr bwMode="auto">
          <a:xfrm>
            <a:off x="6434138" y="3948113"/>
            <a:ext cx="223837" cy="0"/>
          </a:xfrm>
          <a:prstGeom prst="line">
            <a:avLst/>
          </a:prstGeom>
          <a:noFill/>
          <a:ln w="12700">
            <a:solidFill>
              <a:srgbClr val="FF0000"/>
            </a:solidFill>
            <a:round/>
            <a:headEnd/>
            <a:tailEnd/>
          </a:ln>
          <a:effectLst/>
        </p:spPr>
        <p:txBody>
          <a:bodyPr wrap="none" anchor="ctr"/>
          <a:lstStyle/>
          <a:p>
            <a:endParaRPr lang="en-US"/>
          </a:p>
        </p:txBody>
      </p:sp>
      <p:sp>
        <p:nvSpPr>
          <p:cNvPr id="1045706" name="Line 202"/>
          <p:cNvSpPr>
            <a:spLocks noChangeShapeType="1"/>
          </p:cNvSpPr>
          <p:nvPr/>
        </p:nvSpPr>
        <p:spPr bwMode="auto">
          <a:xfrm>
            <a:off x="3001963" y="4044950"/>
            <a:ext cx="227012" cy="0"/>
          </a:xfrm>
          <a:prstGeom prst="line">
            <a:avLst/>
          </a:prstGeom>
          <a:noFill/>
          <a:ln w="12700">
            <a:solidFill>
              <a:srgbClr val="FF0000"/>
            </a:solidFill>
            <a:round/>
            <a:headEnd/>
            <a:tailEnd/>
          </a:ln>
          <a:effectLst/>
        </p:spPr>
        <p:txBody>
          <a:bodyPr wrap="none" anchor="ctr"/>
          <a:lstStyle/>
          <a:p>
            <a:endParaRPr lang="en-US"/>
          </a:p>
        </p:txBody>
      </p:sp>
      <p:sp>
        <p:nvSpPr>
          <p:cNvPr id="1045707" name="Line 203"/>
          <p:cNvSpPr>
            <a:spLocks noChangeShapeType="1"/>
          </p:cNvSpPr>
          <p:nvPr/>
        </p:nvSpPr>
        <p:spPr bwMode="auto">
          <a:xfrm>
            <a:off x="3316288" y="4044950"/>
            <a:ext cx="0" cy="0"/>
          </a:xfrm>
          <a:prstGeom prst="line">
            <a:avLst/>
          </a:prstGeom>
          <a:noFill/>
          <a:ln w="12700">
            <a:solidFill>
              <a:srgbClr val="FF0000"/>
            </a:solidFill>
            <a:round/>
            <a:headEnd/>
            <a:tailEnd/>
          </a:ln>
          <a:effectLst/>
        </p:spPr>
        <p:txBody>
          <a:bodyPr wrap="none" anchor="ctr"/>
          <a:lstStyle/>
          <a:p>
            <a:endParaRPr lang="en-US"/>
          </a:p>
        </p:txBody>
      </p:sp>
      <p:sp>
        <p:nvSpPr>
          <p:cNvPr id="1045708" name="Line 204"/>
          <p:cNvSpPr>
            <a:spLocks noChangeShapeType="1"/>
          </p:cNvSpPr>
          <p:nvPr/>
        </p:nvSpPr>
        <p:spPr bwMode="auto">
          <a:xfrm>
            <a:off x="3403600" y="4044950"/>
            <a:ext cx="230188" cy="0"/>
          </a:xfrm>
          <a:prstGeom prst="line">
            <a:avLst/>
          </a:prstGeom>
          <a:noFill/>
          <a:ln w="12700">
            <a:solidFill>
              <a:schemeClr val="accent2"/>
            </a:solidFill>
            <a:round/>
            <a:headEnd/>
            <a:tailEnd/>
          </a:ln>
          <a:effectLst/>
        </p:spPr>
        <p:txBody>
          <a:bodyPr wrap="none" anchor="ctr"/>
          <a:lstStyle/>
          <a:p>
            <a:endParaRPr lang="en-US"/>
          </a:p>
        </p:txBody>
      </p:sp>
      <p:sp>
        <p:nvSpPr>
          <p:cNvPr id="1045709" name="Line 205"/>
          <p:cNvSpPr>
            <a:spLocks noChangeShapeType="1"/>
          </p:cNvSpPr>
          <p:nvPr/>
        </p:nvSpPr>
        <p:spPr bwMode="auto">
          <a:xfrm>
            <a:off x="3717925" y="4044950"/>
            <a:ext cx="0" cy="0"/>
          </a:xfrm>
          <a:prstGeom prst="line">
            <a:avLst/>
          </a:prstGeom>
          <a:noFill/>
          <a:ln w="12700">
            <a:solidFill>
              <a:schemeClr val="accent2"/>
            </a:solidFill>
            <a:round/>
            <a:headEnd/>
            <a:tailEnd/>
          </a:ln>
          <a:effectLst/>
        </p:spPr>
        <p:txBody>
          <a:bodyPr wrap="none" anchor="ctr"/>
          <a:lstStyle/>
          <a:p>
            <a:endParaRPr lang="en-US"/>
          </a:p>
        </p:txBody>
      </p:sp>
      <p:sp>
        <p:nvSpPr>
          <p:cNvPr id="1045710" name="Line 206"/>
          <p:cNvSpPr>
            <a:spLocks noChangeShapeType="1"/>
          </p:cNvSpPr>
          <p:nvPr/>
        </p:nvSpPr>
        <p:spPr bwMode="auto">
          <a:xfrm>
            <a:off x="3808413" y="4044950"/>
            <a:ext cx="230187" cy="0"/>
          </a:xfrm>
          <a:prstGeom prst="line">
            <a:avLst/>
          </a:prstGeom>
          <a:noFill/>
          <a:ln w="12700">
            <a:solidFill>
              <a:schemeClr val="accent2"/>
            </a:solidFill>
            <a:round/>
            <a:headEnd/>
            <a:tailEnd/>
          </a:ln>
          <a:effectLst/>
        </p:spPr>
        <p:txBody>
          <a:bodyPr wrap="none" anchor="ctr"/>
          <a:lstStyle/>
          <a:p>
            <a:endParaRPr lang="en-US"/>
          </a:p>
        </p:txBody>
      </p:sp>
      <p:sp>
        <p:nvSpPr>
          <p:cNvPr id="1045711" name="Line 207"/>
          <p:cNvSpPr>
            <a:spLocks noChangeShapeType="1"/>
          </p:cNvSpPr>
          <p:nvPr/>
        </p:nvSpPr>
        <p:spPr bwMode="auto">
          <a:xfrm>
            <a:off x="4121150" y="4044950"/>
            <a:ext cx="0" cy="0"/>
          </a:xfrm>
          <a:prstGeom prst="line">
            <a:avLst/>
          </a:prstGeom>
          <a:noFill/>
          <a:ln w="12700">
            <a:solidFill>
              <a:schemeClr val="accent2"/>
            </a:solidFill>
            <a:round/>
            <a:headEnd/>
            <a:tailEnd/>
          </a:ln>
          <a:effectLst/>
        </p:spPr>
        <p:txBody>
          <a:bodyPr wrap="none" anchor="ctr"/>
          <a:lstStyle/>
          <a:p>
            <a:endParaRPr lang="en-US"/>
          </a:p>
        </p:txBody>
      </p:sp>
      <p:sp>
        <p:nvSpPr>
          <p:cNvPr id="1045712" name="Line 208"/>
          <p:cNvSpPr>
            <a:spLocks noChangeShapeType="1"/>
          </p:cNvSpPr>
          <p:nvPr/>
        </p:nvSpPr>
        <p:spPr bwMode="auto">
          <a:xfrm>
            <a:off x="4210050" y="4044950"/>
            <a:ext cx="228600" cy="0"/>
          </a:xfrm>
          <a:prstGeom prst="line">
            <a:avLst/>
          </a:prstGeom>
          <a:noFill/>
          <a:ln w="12700">
            <a:solidFill>
              <a:schemeClr val="accent2"/>
            </a:solidFill>
            <a:round/>
            <a:headEnd/>
            <a:tailEnd/>
          </a:ln>
          <a:effectLst/>
        </p:spPr>
        <p:txBody>
          <a:bodyPr wrap="none" anchor="ctr"/>
          <a:lstStyle/>
          <a:p>
            <a:endParaRPr lang="en-US"/>
          </a:p>
        </p:txBody>
      </p:sp>
      <p:sp>
        <p:nvSpPr>
          <p:cNvPr id="1045713" name="Line 209"/>
          <p:cNvSpPr>
            <a:spLocks noChangeShapeType="1"/>
          </p:cNvSpPr>
          <p:nvPr/>
        </p:nvSpPr>
        <p:spPr bwMode="auto">
          <a:xfrm>
            <a:off x="4525963" y="4044950"/>
            <a:ext cx="0" cy="0"/>
          </a:xfrm>
          <a:prstGeom prst="line">
            <a:avLst/>
          </a:prstGeom>
          <a:noFill/>
          <a:ln w="12700">
            <a:solidFill>
              <a:schemeClr val="accent2"/>
            </a:solidFill>
            <a:round/>
            <a:headEnd/>
            <a:tailEnd/>
          </a:ln>
          <a:effectLst/>
        </p:spPr>
        <p:txBody>
          <a:bodyPr wrap="none" anchor="ctr"/>
          <a:lstStyle/>
          <a:p>
            <a:endParaRPr lang="en-US"/>
          </a:p>
        </p:txBody>
      </p:sp>
      <p:sp>
        <p:nvSpPr>
          <p:cNvPr id="1045714" name="Line 210"/>
          <p:cNvSpPr>
            <a:spLocks noChangeShapeType="1"/>
          </p:cNvSpPr>
          <p:nvPr/>
        </p:nvSpPr>
        <p:spPr bwMode="auto">
          <a:xfrm>
            <a:off x="4616450" y="4044950"/>
            <a:ext cx="225425" cy="0"/>
          </a:xfrm>
          <a:prstGeom prst="line">
            <a:avLst/>
          </a:prstGeom>
          <a:noFill/>
          <a:ln w="12700">
            <a:solidFill>
              <a:schemeClr val="accent2"/>
            </a:solidFill>
            <a:round/>
            <a:headEnd/>
            <a:tailEnd/>
          </a:ln>
          <a:effectLst/>
        </p:spPr>
        <p:txBody>
          <a:bodyPr wrap="none" anchor="ctr"/>
          <a:lstStyle/>
          <a:p>
            <a:endParaRPr lang="en-US"/>
          </a:p>
        </p:txBody>
      </p:sp>
      <p:sp>
        <p:nvSpPr>
          <p:cNvPr id="1045715" name="Line 211"/>
          <p:cNvSpPr>
            <a:spLocks noChangeShapeType="1"/>
          </p:cNvSpPr>
          <p:nvPr/>
        </p:nvSpPr>
        <p:spPr bwMode="auto">
          <a:xfrm>
            <a:off x="4930775" y="4044950"/>
            <a:ext cx="0" cy="0"/>
          </a:xfrm>
          <a:prstGeom prst="line">
            <a:avLst/>
          </a:prstGeom>
          <a:noFill/>
          <a:ln w="12700">
            <a:solidFill>
              <a:schemeClr val="accent2"/>
            </a:solidFill>
            <a:round/>
            <a:headEnd/>
            <a:tailEnd/>
          </a:ln>
          <a:effectLst/>
        </p:spPr>
        <p:txBody>
          <a:bodyPr wrap="none" anchor="ctr"/>
          <a:lstStyle/>
          <a:p>
            <a:endParaRPr lang="en-US"/>
          </a:p>
        </p:txBody>
      </p:sp>
      <p:sp>
        <p:nvSpPr>
          <p:cNvPr id="1045716" name="Line 212"/>
          <p:cNvSpPr>
            <a:spLocks noChangeShapeType="1"/>
          </p:cNvSpPr>
          <p:nvPr/>
        </p:nvSpPr>
        <p:spPr bwMode="auto">
          <a:xfrm>
            <a:off x="5019675" y="4044950"/>
            <a:ext cx="225425" cy="0"/>
          </a:xfrm>
          <a:prstGeom prst="line">
            <a:avLst/>
          </a:prstGeom>
          <a:noFill/>
          <a:ln w="12700">
            <a:solidFill>
              <a:schemeClr val="accent2"/>
            </a:solidFill>
            <a:round/>
            <a:headEnd/>
            <a:tailEnd/>
          </a:ln>
          <a:effectLst/>
        </p:spPr>
        <p:txBody>
          <a:bodyPr wrap="none" anchor="ctr"/>
          <a:lstStyle/>
          <a:p>
            <a:endParaRPr lang="en-US"/>
          </a:p>
        </p:txBody>
      </p:sp>
      <p:sp>
        <p:nvSpPr>
          <p:cNvPr id="1045717" name="Line 213"/>
          <p:cNvSpPr>
            <a:spLocks noChangeShapeType="1"/>
          </p:cNvSpPr>
          <p:nvPr/>
        </p:nvSpPr>
        <p:spPr bwMode="auto">
          <a:xfrm>
            <a:off x="5334000" y="4044950"/>
            <a:ext cx="0" cy="0"/>
          </a:xfrm>
          <a:prstGeom prst="line">
            <a:avLst/>
          </a:prstGeom>
          <a:noFill/>
          <a:ln w="12700">
            <a:solidFill>
              <a:schemeClr val="accent2"/>
            </a:solidFill>
            <a:round/>
            <a:headEnd/>
            <a:tailEnd/>
          </a:ln>
          <a:effectLst/>
        </p:spPr>
        <p:txBody>
          <a:bodyPr wrap="none" anchor="ctr"/>
          <a:lstStyle/>
          <a:p>
            <a:endParaRPr lang="en-US"/>
          </a:p>
        </p:txBody>
      </p:sp>
      <p:sp>
        <p:nvSpPr>
          <p:cNvPr id="1045718" name="Line 214"/>
          <p:cNvSpPr>
            <a:spLocks noChangeShapeType="1"/>
          </p:cNvSpPr>
          <p:nvPr/>
        </p:nvSpPr>
        <p:spPr bwMode="auto">
          <a:xfrm>
            <a:off x="5422900" y="4044950"/>
            <a:ext cx="228600" cy="0"/>
          </a:xfrm>
          <a:prstGeom prst="line">
            <a:avLst/>
          </a:prstGeom>
          <a:noFill/>
          <a:ln w="12700">
            <a:solidFill>
              <a:schemeClr val="accent2"/>
            </a:solidFill>
            <a:round/>
            <a:headEnd/>
            <a:tailEnd/>
          </a:ln>
          <a:effectLst/>
        </p:spPr>
        <p:txBody>
          <a:bodyPr wrap="none" anchor="ctr"/>
          <a:lstStyle/>
          <a:p>
            <a:endParaRPr lang="en-US"/>
          </a:p>
        </p:txBody>
      </p:sp>
      <p:sp>
        <p:nvSpPr>
          <p:cNvPr id="1045719" name="Line 215"/>
          <p:cNvSpPr>
            <a:spLocks noChangeShapeType="1"/>
          </p:cNvSpPr>
          <p:nvPr/>
        </p:nvSpPr>
        <p:spPr bwMode="auto">
          <a:xfrm>
            <a:off x="5737225" y="4044950"/>
            <a:ext cx="0" cy="0"/>
          </a:xfrm>
          <a:prstGeom prst="line">
            <a:avLst/>
          </a:prstGeom>
          <a:noFill/>
          <a:ln w="12700">
            <a:solidFill>
              <a:schemeClr val="accent2"/>
            </a:solidFill>
            <a:round/>
            <a:headEnd/>
            <a:tailEnd/>
          </a:ln>
          <a:effectLst/>
        </p:spPr>
        <p:txBody>
          <a:bodyPr wrap="none" anchor="ctr"/>
          <a:lstStyle/>
          <a:p>
            <a:endParaRPr lang="en-US"/>
          </a:p>
        </p:txBody>
      </p:sp>
      <p:sp>
        <p:nvSpPr>
          <p:cNvPr id="1045720" name="Line 216"/>
          <p:cNvSpPr>
            <a:spLocks noChangeShapeType="1"/>
          </p:cNvSpPr>
          <p:nvPr/>
        </p:nvSpPr>
        <p:spPr bwMode="auto">
          <a:xfrm>
            <a:off x="5827713" y="4044950"/>
            <a:ext cx="225425" cy="0"/>
          </a:xfrm>
          <a:prstGeom prst="line">
            <a:avLst/>
          </a:prstGeom>
          <a:noFill/>
          <a:ln w="12700">
            <a:solidFill>
              <a:schemeClr val="accent2"/>
            </a:solidFill>
            <a:round/>
            <a:headEnd/>
            <a:tailEnd/>
          </a:ln>
          <a:effectLst/>
        </p:spPr>
        <p:txBody>
          <a:bodyPr wrap="none" anchor="ctr"/>
          <a:lstStyle/>
          <a:p>
            <a:endParaRPr lang="en-US"/>
          </a:p>
        </p:txBody>
      </p:sp>
      <p:sp>
        <p:nvSpPr>
          <p:cNvPr id="1045721" name="Line 217"/>
          <p:cNvSpPr>
            <a:spLocks noChangeShapeType="1"/>
          </p:cNvSpPr>
          <p:nvPr/>
        </p:nvSpPr>
        <p:spPr bwMode="auto">
          <a:xfrm>
            <a:off x="6143625" y="4044950"/>
            <a:ext cx="0" cy="0"/>
          </a:xfrm>
          <a:prstGeom prst="line">
            <a:avLst/>
          </a:prstGeom>
          <a:noFill/>
          <a:ln w="12700">
            <a:solidFill>
              <a:schemeClr val="accent2"/>
            </a:solidFill>
            <a:round/>
            <a:headEnd/>
            <a:tailEnd/>
          </a:ln>
          <a:effectLst/>
        </p:spPr>
        <p:txBody>
          <a:bodyPr wrap="none" anchor="ctr"/>
          <a:lstStyle/>
          <a:p>
            <a:endParaRPr lang="en-US"/>
          </a:p>
        </p:txBody>
      </p:sp>
      <p:sp>
        <p:nvSpPr>
          <p:cNvPr id="1045722" name="Line 218"/>
          <p:cNvSpPr>
            <a:spLocks noChangeShapeType="1"/>
          </p:cNvSpPr>
          <p:nvPr/>
        </p:nvSpPr>
        <p:spPr bwMode="auto">
          <a:xfrm>
            <a:off x="6340475" y="4044950"/>
            <a:ext cx="115888" cy="0"/>
          </a:xfrm>
          <a:prstGeom prst="line">
            <a:avLst/>
          </a:prstGeom>
          <a:noFill/>
          <a:ln w="12700">
            <a:solidFill>
              <a:srgbClr val="FF0000"/>
            </a:solidFill>
            <a:round/>
            <a:headEnd/>
            <a:tailEnd/>
          </a:ln>
          <a:effectLst/>
        </p:spPr>
        <p:txBody>
          <a:bodyPr wrap="none" anchor="ctr"/>
          <a:lstStyle/>
          <a:p>
            <a:endParaRPr lang="en-US"/>
          </a:p>
        </p:txBody>
      </p:sp>
      <p:sp>
        <p:nvSpPr>
          <p:cNvPr id="1045723" name="Line 219"/>
          <p:cNvSpPr>
            <a:spLocks noChangeShapeType="1"/>
          </p:cNvSpPr>
          <p:nvPr/>
        </p:nvSpPr>
        <p:spPr bwMode="auto">
          <a:xfrm>
            <a:off x="6545263" y="4044950"/>
            <a:ext cx="0" cy="0"/>
          </a:xfrm>
          <a:prstGeom prst="line">
            <a:avLst/>
          </a:prstGeom>
          <a:noFill/>
          <a:ln w="12700">
            <a:solidFill>
              <a:srgbClr val="FF0000"/>
            </a:solidFill>
            <a:round/>
            <a:headEnd/>
            <a:tailEnd/>
          </a:ln>
          <a:effectLst/>
        </p:spPr>
        <p:txBody>
          <a:bodyPr wrap="none" anchor="ctr"/>
          <a:lstStyle/>
          <a:p>
            <a:endParaRPr lang="en-US"/>
          </a:p>
        </p:txBody>
      </p:sp>
      <p:sp>
        <p:nvSpPr>
          <p:cNvPr id="1045724" name="Line 220"/>
          <p:cNvSpPr>
            <a:spLocks noChangeShapeType="1"/>
          </p:cNvSpPr>
          <p:nvPr/>
        </p:nvSpPr>
        <p:spPr bwMode="auto">
          <a:xfrm>
            <a:off x="3114675" y="4143375"/>
            <a:ext cx="0" cy="0"/>
          </a:xfrm>
          <a:prstGeom prst="line">
            <a:avLst/>
          </a:prstGeom>
          <a:noFill/>
          <a:ln w="12700">
            <a:solidFill>
              <a:srgbClr val="FF0000"/>
            </a:solidFill>
            <a:round/>
            <a:headEnd/>
            <a:tailEnd/>
          </a:ln>
          <a:effectLst/>
        </p:spPr>
        <p:txBody>
          <a:bodyPr wrap="none" anchor="ctr"/>
          <a:lstStyle/>
          <a:p>
            <a:endParaRPr lang="en-US"/>
          </a:p>
        </p:txBody>
      </p:sp>
      <p:sp>
        <p:nvSpPr>
          <p:cNvPr id="1045725" name="Line 221"/>
          <p:cNvSpPr>
            <a:spLocks noChangeShapeType="1"/>
          </p:cNvSpPr>
          <p:nvPr/>
        </p:nvSpPr>
        <p:spPr bwMode="auto">
          <a:xfrm>
            <a:off x="3201988" y="4143375"/>
            <a:ext cx="77787" cy="0"/>
          </a:xfrm>
          <a:prstGeom prst="line">
            <a:avLst/>
          </a:prstGeom>
          <a:noFill/>
          <a:ln w="12700">
            <a:solidFill>
              <a:srgbClr val="FF0000"/>
            </a:solidFill>
            <a:round/>
            <a:headEnd/>
            <a:tailEnd/>
          </a:ln>
          <a:effectLst/>
        </p:spPr>
        <p:txBody>
          <a:bodyPr wrap="none" anchor="ctr"/>
          <a:lstStyle/>
          <a:p>
            <a:endParaRPr lang="en-US"/>
          </a:p>
        </p:txBody>
      </p:sp>
      <p:sp>
        <p:nvSpPr>
          <p:cNvPr id="1045726" name="Line 222"/>
          <p:cNvSpPr>
            <a:spLocks noChangeShapeType="1"/>
          </p:cNvSpPr>
          <p:nvPr/>
        </p:nvSpPr>
        <p:spPr bwMode="auto">
          <a:xfrm>
            <a:off x="3517900" y="4143375"/>
            <a:ext cx="0" cy="0"/>
          </a:xfrm>
          <a:prstGeom prst="line">
            <a:avLst/>
          </a:prstGeom>
          <a:noFill/>
          <a:ln w="12700">
            <a:solidFill>
              <a:schemeClr val="accent2"/>
            </a:solidFill>
            <a:round/>
            <a:headEnd/>
            <a:tailEnd/>
          </a:ln>
          <a:effectLst/>
        </p:spPr>
        <p:txBody>
          <a:bodyPr wrap="none" anchor="ctr"/>
          <a:lstStyle/>
          <a:p>
            <a:endParaRPr lang="en-US"/>
          </a:p>
        </p:txBody>
      </p:sp>
      <p:sp>
        <p:nvSpPr>
          <p:cNvPr id="1045727" name="Line 223"/>
          <p:cNvSpPr>
            <a:spLocks noChangeShapeType="1"/>
          </p:cNvSpPr>
          <p:nvPr/>
        </p:nvSpPr>
        <p:spPr bwMode="auto">
          <a:xfrm>
            <a:off x="3605213" y="4143375"/>
            <a:ext cx="228600" cy="0"/>
          </a:xfrm>
          <a:prstGeom prst="line">
            <a:avLst/>
          </a:prstGeom>
          <a:noFill/>
          <a:ln w="12700">
            <a:solidFill>
              <a:schemeClr val="accent2"/>
            </a:solidFill>
            <a:round/>
            <a:headEnd/>
            <a:tailEnd/>
          </a:ln>
          <a:effectLst/>
        </p:spPr>
        <p:txBody>
          <a:bodyPr wrap="none" anchor="ctr"/>
          <a:lstStyle/>
          <a:p>
            <a:endParaRPr lang="en-US"/>
          </a:p>
        </p:txBody>
      </p:sp>
      <p:sp>
        <p:nvSpPr>
          <p:cNvPr id="1045728" name="Line 224"/>
          <p:cNvSpPr>
            <a:spLocks noChangeShapeType="1"/>
          </p:cNvSpPr>
          <p:nvPr/>
        </p:nvSpPr>
        <p:spPr bwMode="auto">
          <a:xfrm>
            <a:off x="3922713" y="4143375"/>
            <a:ext cx="0" cy="0"/>
          </a:xfrm>
          <a:prstGeom prst="line">
            <a:avLst/>
          </a:prstGeom>
          <a:noFill/>
          <a:ln w="12700">
            <a:solidFill>
              <a:schemeClr val="accent2"/>
            </a:solidFill>
            <a:round/>
            <a:headEnd/>
            <a:tailEnd/>
          </a:ln>
          <a:effectLst/>
        </p:spPr>
        <p:txBody>
          <a:bodyPr wrap="none" anchor="ctr"/>
          <a:lstStyle/>
          <a:p>
            <a:endParaRPr lang="en-US"/>
          </a:p>
        </p:txBody>
      </p:sp>
      <p:sp>
        <p:nvSpPr>
          <p:cNvPr id="1045729" name="Line 225"/>
          <p:cNvSpPr>
            <a:spLocks noChangeShapeType="1"/>
          </p:cNvSpPr>
          <p:nvPr/>
        </p:nvSpPr>
        <p:spPr bwMode="auto">
          <a:xfrm>
            <a:off x="4008438" y="4143375"/>
            <a:ext cx="230187" cy="0"/>
          </a:xfrm>
          <a:prstGeom prst="line">
            <a:avLst/>
          </a:prstGeom>
          <a:noFill/>
          <a:ln w="12700">
            <a:solidFill>
              <a:schemeClr val="accent2"/>
            </a:solidFill>
            <a:round/>
            <a:headEnd/>
            <a:tailEnd/>
          </a:ln>
          <a:effectLst/>
        </p:spPr>
        <p:txBody>
          <a:bodyPr wrap="none" anchor="ctr"/>
          <a:lstStyle/>
          <a:p>
            <a:endParaRPr lang="en-US"/>
          </a:p>
        </p:txBody>
      </p:sp>
      <p:sp>
        <p:nvSpPr>
          <p:cNvPr id="1045730" name="Line 226"/>
          <p:cNvSpPr>
            <a:spLocks noChangeShapeType="1"/>
          </p:cNvSpPr>
          <p:nvPr/>
        </p:nvSpPr>
        <p:spPr bwMode="auto">
          <a:xfrm>
            <a:off x="4325938" y="4143375"/>
            <a:ext cx="0" cy="0"/>
          </a:xfrm>
          <a:prstGeom prst="line">
            <a:avLst/>
          </a:prstGeom>
          <a:noFill/>
          <a:ln w="12700">
            <a:solidFill>
              <a:schemeClr val="accent2"/>
            </a:solidFill>
            <a:round/>
            <a:headEnd/>
            <a:tailEnd/>
          </a:ln>
          <a:effectLst/>
        </p:spPr>
        <p:txBody>
          <a:bodyPr wrap="none" anchor="ctr"/>
          <a:lstStyle/>
          <a:p>
            <a:endParaRPr lang="en-US"/>
          </a:p>
        </p:txBody>
      </p:sp>
      <p:sp>
        <p:nvSpPr>
          <p:cNvPr id="1045731" name="Line 227"/>
          <p:cNvSpPr>
            <a:spLocks noChangeShapeType="1"/>
          </p:cNvSpPr>
          <p:nvPr/>
        </p:nvSpPr>
        <p:spPr bwMode="auto">
          <a:xfrm>
            <a:off x="4411663" y="4143375"/>
            <a:ext cx="230187" cy="0"/>
          </a:xfrm>
          <a:prstGeom prst="line">
            <a:avLst/>
          </a:prstGeom>
          <a:noFill/>
          <a:ln w="12700">
            <a:solidFill>
              <a:schemeClr val="accent2"/>
            </a:solidFill>
            <a:round/>
            <a:headEnd/>
            <a:tailEnd/>
          </a:ln>
          <a:effectLst/>
        </p:spPr>
        <p:txBody>
          <a:bodyPr wrap="none" anchor="ctr"/>
          <a:lstStyle/>
          <a:p>
            <a:endParaRPr lang="en-US"/>
          </a:p>
        </p:txBody>
      </p:sp>
      <p:sp>
        <p:nvSpPr>
          <p:cNvPr id="1045732" name="Line 228"/>
          <p:cNvSpPr>
            <a:spLocks noChangeShapeType="1"/>
          </p:cNvSpPr>
          <p:nvPr/>
        </p:nvSpPr>
        <p:spPr bwMode="auto">
          <a:xfrm>
            <a:off x="4729163" y="4143375"/>
            <a:ext cx="0" cy="0"/>
          </a:xfrm>
          <a:prstGeom prst="line">
            <a:avLst/>
          </a:prstGeom>
          <a:noFill/>
          <a:ln w="12700">
            <a:solidFill>
              <a:schemeClr val="accent2"/>
            </a:solidFill>
            <a:round/>
            <a:headEnd/>
            <a:tailEnd/>
          </a:ln>
          <a:effectLst/>
        </p:spPr>
        <p:txBody>
          <a:bodyPr wrap="none" anchor="ctr"/>
          <a:lstStyle/>
          <a:p>
            <a:endParaRPr lang="en-US"/>
          </a:p>
        </p:txBody>
      </p:sp>
      <p:sp>
        <p:nvSpPr>
          <p:cNvPr id="1045733" name="Line 229"/>
          <p:cNvSpPr>
            <a:spLocks noChangeShapeType="1"/>
          </p:cNvSpPr>
          <p:nvPr/>
        </p:nvSpPr>
        <p:spPr bwMode="auto">
          <a:xfrm>
            <a:off x="4814888" y="4143375"/>
            <a:ext cx="231775" cy="0"/>
          </a:xfrm>
          <a:prstGeom prst="line">
            <a:avLst/>
          </a:prstGeom>
          <a:noFill/>
          <a:ln w="12700">
            <a:solidFill>
              <a:schemeClr val="accent2"/>
            </a:solidFill>
            <a:round/>
            <a:headEnd/>
            <a:tailEnd/>
          </a:ln>
          <a:effectLst/>
        </p:spPr>
        <p:txBody>
          <a:bodyPr wrap="none" anchor="ctr"/>
          <a:lstStyle/>
          <a:p>
            <a:endParaRPr lang="en-US"/>
          </a:p>
        </p:txBody>
      </p:sp>
      <p:sp>
        <p:nvSpPr>
          <p:cNvPr id="1045734" name="Line 230"/>
          <p:cNvSpPr>
            <a:spLocks noChangeShapeType="1"/>
          </p:cNvSpPr>
          <p:nvPr/>
        </p:nvSpPr>
        <p:spPr bwMode="auto">
          <a:xfrm>
            <a:off x="5132388" y="4143375"/>
            <a:ext cx="0" cy="0"/>
          </a:xfrm>
          <a:prstGeom prst="line">
            <a:avLst/>
          </a:prstGeom>
          <a:noFill/>
          <a:ln w="12700">
            <a:solidFill>
              <a:schemeClr val="accent2"/>
            </a:solidFill>
            <a:round/>
            <a:headEnd/>
            <a:tailEnd/>
          </a:ln>
          <a:effectLst/>
        </p:spPr>
        <p:txBody>
          <a:bodyPr wrap="none" anchor="ctr"/>
          <a:lstStyle/>
          <a:p>
            <a:endParaRPr lang="en-US"/>
          </a:p>
        </p:txBody>
      </p:sp>
      <p:sp>
        <p:nvSpPr>
          <p:cNvPr id="1045735" name="Line 231"/>
          <p:cNvSpPr>
            <a:spLocks noChangeShapeType="1"/>
          </p:cNvSpPr>
          <p:nvPr/>
        </p:nvSpPr>
        <p:spPr bwMode="auto">
          <a:xfrm>
            <a:off x="5221288" y="4143375"/>
            <a:ext cx="228600" cy="0"/>
          </a:xfrm>
          <a:prstGeom prst="line">
            <a:avLst/>
          </a:prstGeom>
          <a:noFill/>
          <a:ln w="12700">
            <a:solidFill>
              <a:schemeClr val="accent2"/>
            </a:solidFill>
            <a:round/>
            <a:headEnd/>
            <a:tailEnd/>
          </a:ln>
          <a:effectLst/>
        </p:spPr>
        <p:txBody>
          <a:bodyPr wrap="none" anchor="ctr"/>
          <a:lstStyle/>
          <a:p>
            <a:endParaRPr lang="en-US"/>
          </a:p>
        </p:txBody>
      </p:sp>
      <p:sp>
        <p:nvSpPr>
          <p:cNvPr id="1045736" name="Line 232"/>
          <p:cNvSpPr>
            <a:spLocks noChangeShapeType="1"/>
          </p:cNvSpPr>
          <p:nvPr/>
        </p:nvSpPr>
        <p:spPr bwMode="auto">
          <a:xfrm>
            <a:off x="5537200" y="4143375"/>
            <a:ext cx="0" cy="0"/>
          </a:xfrm>
          <a:prstGeom prst="line">
            <a:avLst/>
          </a:prstGeom>
          <a:noFill/>
          <a:ln w="12700">
            <a:solidFill>
              <a:schemeClr val="accent2"/>
            </a:solidFill>
            <a:round/>
            <a:headEnd/>
            <a:tailEnd/>
          </a:ln>
          <a:effectLst/>
        </p:spPr>
        <p:txBody>
          <a:bodyPr wrap="none" anchor="ctr"/>
          <a:lstStyle/>
          <a:p>
            <a:endParaRPr lang="en-US"/>
          </a:p>
        </p:txBody>
      </p:sp>
      <p:sp>
        <p:nvSpPr>
          <p:cNvPr id="1045737" name="Line 233"/>
          <p:cNvSpPr>
            <a:spLocks noChangeShapeType="1"/>
          </p:cNvSpPr>
          <p:nvPr/>
        </p:nvSpPr>
        <p:spPr bwMode="auto">
          <a:xfrm>
            <a:off x="5624513" y="4143375"/>
            <a:ext cx="227012" cy="0"/>
          </a:xfrm>
          <a:prstGeom prst="line">
            <a:avLst/>
          </a:prstGeom>
          <a:noFill/>
          <a:ln w="12700">
            <a:solidFill>
              <a:schemeClr val="accent2"/>
            </a:solidFill>
            <a:round/>
            <a:headEnd/>
            <a:tailEnd/>
          </a:ln>
          <a:effectLst/>
        </p:spPr>
        <p:txBody>
          <a:bodyPr wrap="none" anchor="ctr"/>
          <a:lstStyle/>
          <a:p>
            <a:endParaRPr lang="en-US"/>
          </a:p>
        </p:txBody>
      </p:sp>
      <p:sp>
        <p:nvSpPr>
          <p:cNvPr id="1045738" name="Line 234"/>
          <p:cNvSpPr>
            <a:spLocks noChangeShapeType="1"/>
          </p:cNvSpPr>
          <p:nvPr/>
        </p:nvSpPr>
        <p:spPr bwMode="auto">
          <a:xfrm>
            <a:off x="5942013" y="4143375"/>
            <a:ext cx="0" cy="0"/>
          </a:xfrm>
          <a:prstGeom prst="line">
            <a:avLst/>
          </a:prstGeom>
          <a:noFill/>
          <a:ln w="12700">
            <a:solidFill>
              <a:schemeClr val="accent2"/>
            </a:solidFill>
            <a:round/>
            <a:headEnd/>
            <a:tailEnd/>
          </a:ln>
          <a:effectLst/>
        </p:spPr>
        <p:txBody>
          <a:bodyPr wrap="none" anchor="ctr"/>
          <a:lstStyle/>
          <a:p>
            <a:endParaRPr lang="en-US"/>
          </a:p>
        </p:txBody>
      </p:sp>
      <p:sp>
        <p:nvSpPr>
          <p:cNvPr id="1045739" name="Line 235"/>
          <p:cNvSpPr>
            <a:spLocks noChangeShapeType="1"/>
          </p:cNvSpPr>
          <p:nvPr/>
        </p:nvSpPr>
        <p:spPr bwMode="auto">
          <a:xfrm>
            <a:off x="6026150" y="4143375"/>
            <a:ext cx="231775" cy="0"/>
          </a:xfrm>
          <a:prstGeom prst="line">
            <a:avLst/>
          </a:prstGeom>
          <a:noFill/>
          <a:ln w="12700">
            <a:solidFill>
              <a:schemeClr val="accent2"/>
            </a:solidFill>
            <a:round/>
            <a:headEnd/>
            <a:tailEnd/>
          </a:ln>
          <a:effectLst/>
        </p:spPr>
        <p:txBody>
          <a:bodyPr wrap="none" anchor="ctr"/>
          <a:lstStyle/>
          <a:p>
            <a:endParaRPr lang="en-US"/>
          </a:p>
        </p:txBody>
      </p:sp>
      <p:sp>
        <p:nvSpPr>
          <p:cNvPr id="1045740" name="Line 236"/>
          <p:cNvSpPr>
            <a:spLocks noChangeShapeType="1"/>
          </p:cNvSpPr>
          <p:nvPr/>
        </p:nvSpPr>
        <p:spPr bwMode="auto">
          <a:xfrm>
            <a:off x="6343650" y="4143375"/>
            <a:ext cx="0" cy="0"/>
          </a:xfrm>
          <a:prstGeom prst="line">
            <a:avLst/>
          </a:prstGeom>
          <a:noFill/>
          <a:ln w="12700">
            <a:solidFill>
              <a:srgbClr val="FF0000"/>
            </a:solidFill>
            <a:round/>
            <a:headEnd/>
            <a:tailEnd/>
          </a:ln>
          <a:effectLst/>
        </p:spPr>
        <p:txBody>
          <a:bodyPr wrap="none" anchor="ctr"/>
          <a:lstStyle/>
          <a:p>
            <a:endParaRPr lang="en-US"/>
          </a:p>
        </p:txBody>
      </p:sp>
      <p:sp>
        <p:nvSpPr>
          <p:cNvPr id="1045741" name="Line 237"/>
          <p:cNvSpPr>
            <a:spLocks noChangeShapeType="1"/>
          </p:cNvSpPr>
          <p:nvPr/>
        </p:nvSpPr>
        <p:spPr bwMode="auto">
          <a:xfrm>
            <a:off x="6434138" y="4143375"/>
            <a:ext cx="131762" cy="0"/>
          </a:xfrm>
          <a:prstGeom prst="line">
            <a:avLst/>
          </a:prstGeom>
          <a:noFill/>
          <a:ln w="12700">
            <a:solidFill>
              <a:srgbClr val="FF0000"/>
            </a:solidFill>
            <a:round/>
            <a:headEnd/>
            <a:tailEnd/>
          </a:ln>
          <a:effectLst/>
        </p:spPr>
        <p:txBody>
          <a:bodyPr wrap="none" anchor="ctr"/>
          <a:lstStyle/>
          <a:p>
            <a:endParaRPr lang="en-US"/>
          </a:p>
        </p:txBody>
      </p:sp>
      <p:sp>
        <p:nvSpPr>
          <p:cNvPr id="1045742" name="Line 238"/>
          <p:cNvSpPr>
            <a:spLocks noChangeShapeType="1"/>
          </p:cNvSpPr>
          <p:nvPr/>
        </p:nvSpPr>
        <p:spPr bwMode="auto">
          <a:xfrm>
            <a:off x="3116263" y="4244975"/>
            <a:ext cx="112712" cy="0"/>
          </a:xfrm>
          <a:prstGeom prst="line">
            <a:avLst/>
          </a:prstGeom>
          <a:noFill/>
          <a:ln w="12700">
            <a:solidFill>
              <a:srgbClr val="FF0000"/>
            </a:solidFill>
            <a:round/>
            <a:headEnd/>
            <a:tailEnd/>
          </a:ln>
          <a:effectLst/>
        </p:spPr>
        <p:txBody>
          <a:bodyPr wrap="none" anchor="ctr"/>
          <a:lstStyle/>
          <a:p>
            <a:endParaRPr lang="en-US"/>
          </a:p>
        </p:txBody>
      </p:sp>
      <p:sp>
        <p:nvSpPr>
          <p:cNvPr id="1045743" name="Line 239"/>
          <p:cNvSpPr>
            <a:spLocks noChangeShapeType="1"/>
          </p:cNvSpPr>
          <p:nvPr/>
        </p:nvSpPr>
        <p:spPr bwMode="auto">
          <a:xfrm>
            <a:off x="3316288" y="4244975"/>
            <a:ext cx="0" cy="0"/>
          </a:xfrm>
          <a:prstGeom prst="line">
            <a:avLst/>
          </a:prstGeom>
          <a:noFill/>
          <a:ln w="12700">
            <a:solidFill>
              <a:srgbClr val="FF0000"/>
            </a:solidFill>
            <a:round/>
            <a:headEnd/>
            <a:tailEnd/>
          </a:ln>
          <a:effectLst/>
        </p:spPr>
        <p:txBody>
          <a:bodyPr wrap="none" anchor="ctr"/>
          <a:lstStyle/>
          <a:p>
            <a:endParaRPr lang="en-US"/>
          </a:p>
        </p:txBody>
      </p:sp>
      <p:sp>
        <p:nvSpPr>
          <p:cNvPr id="1045744" name="Line 240"/>
          <p:cNvSpPr>
            <a:spLocks noChangeShapeType="1"/>
          </p:cNvSpPr>
          <p:nvPr/>
        </p:nvSpPr>
        <p:spPr bwMode="auto">
          <a:xfrm>
            <a:off x="3403600" y="4244975"/>
            <a:ext cx="230188" cy="0"/>
          </a:xfrm>
          <a:prstGeom prst="line">
            <a:avLst/>
          </a:prstGeom>
          <a:noFill/>
          <a:ln w="12700">
            <a:solidFill>
              <a:schemeClr val="accent2"/>
            </a:solidFill>
            <a:round/>
            <a:headEnd/>
            <a:tailEnd/>
          </a:ln>
          <a:effectLst/>
        </p:spPr>
        <p:txBody>
          <a:bodyPr wrap="none" anchor="ctr"/>
          <a:lstStyle/>
          <a:p>
            <a:endParaRPr lang="en-US"/>
          </a:p>
        </p:txBody>
      </p:sp>
      <p:sp>
        <p:nvSpPr>
          <p:cNvPr id="1045745" name="Line 241"/>
          <p:cNvSpPr>
            <a:spLocks noChangeShapeType="1"/>
          </p:cNvSpPr>
          <p:nvPr/>
        </p:nvSpPr>
        <p:spPr bwMode="auto">
          <a:xfrm>
            <a:off x="3717925" y="4244975"/>
            <a:ext cx="0" cy="0"/>
          </a:xfrm>
          <a:prstGeom prst="line">
            <a:avLst/>
          </a:prstGeom>
          <a:noFill/>
          <a:ln w="12700">
            <a:solidFill>
              <a:schemeClr val="accent2"/>
            </a:solidFill>
            <a:round/>
            <a:headEnd/>
            <a:tailEnd/>
          </a:ln>
          <a:effectLst/>
        </p:spPr>
        <p:txBody>
          <a:bodyPr wrap="none" anchor="ctr"/>
          <a:lstStyle/>
          <a:p>
            <a:endParaRPr lang="en-US"/>
          </a:p>
        </p:txBody>
      </p:sp>
      <p:sp>
        <p:nvSpPr>
          <p:cNvPr id="1045746" name="Line 242"/>
          <p:cNvSpPr>
            <a:spLocks noChangeShapeType="1"/>
          </p:cNvSpPr>
          <p:nvPr/>
        </p:nvSpPr>
        <p:spPr bwMode="auto">
          <a:xfrm>
            <a:off x="3808413" y="4244975"/>
            <a:ext cx="230187" cy="0"/>
          </a:xfrm>
          <a:prstGeom prst="line">
            <a:avLst/>
          </a:prstGeom>
          <a:noFill/>
          <a:ln w="12700">
            <a:solidFill>
              <a:schemeClr val="accent2"/>
            </a:solidFill>
            <a:round/>
            <a:headEnd/>
            <a:tailEnd/>
          </a:ln>
          <a:effectLst/>
        </p:spPr>
        <p:txBody>
          <a:bodyPr wrap="none" anchor="ctr"/>
          <a:lstStyle/>
          <a:p>
            <a:endParaRPr lang="en-US"/>
          </a:p>
        </p:txBody>
      </p:sp>
      <p:sp>
        <p:nvSpPr>
          <p:cNvPr id="1045747" name="Line 243"/>
          <p:cNvSpPr>
            <a:spLocks noChangeShapeType="1"/>
          </p:cNvSpPr>
          <p:nvPr/>
        </p:nvSpPr>
        <p:spPr bwMode="auto">
          <a:xfrm>
            <a:off x="4121150" y="4244975"/>
            <a:ext cx="0" cy="0"/>
          </a:xfrm>
          <a:prstGeom prst="line">
            <a:avLst/>
          </a:prstGeom>
          <a:noFill/>
          <a:ln w="12700">
            <a:solidFill>
              <a:schemeClr val="accent2"/>
            </a:solidFill>
            <a:round/>
            <a:headEnd/>
            <a:tailEnd/>
          </a:ln>
          <a:effectLst/>
        </p:spPr>
        <p:txBody>
          <a:bodyPr wrap="none" anchor="ctr"/>
          <a:lstStyle/>
          <a:p>
            <a:endParaRPr lang="en-US"/>
          </a:p>
        </p:txBody>
      </p:sp>
      <p:sp>
        <p:nvSpPr>
          <p:cNvPr id="1045748" name="Line 244"/>
          <p:cNvSpPr>
            <a:spLocks noChangeShapeType="1"/>
          </p:cNvSpPr>
          <p:nvPr/>
        </p:nvSpPr>
        <p:spPr bwMode="auto">
          <a:xfrm>
            <a:off x="4210050" y="4244975"/>
            <a:ext cx="228600" cy="0"/>
          </a:xfrm>
          <a:prstGeom prst="line">
            <a:avLst/>
          </a:prstGeom>
          <a:noFill/>
          <a:ln w="12700">
            <a:solidFill>
              <a:schemeClr val="accent2"/>
            </a:solidFill>
            <a:round/>
            <a:headEnd/>
            <a:tailEnd/>
          </a:ln>
          <a:effectLst/>
        </p:spPr>
        <p:txBody>
          <a:bodyPr wrap="none" anchor="ctr"/>
          <a:lstStyle/>
          <a:p>
            <a:endParaRPr lang="en-US"/>
          </a:p>
        </p:txBody>
      </p:sp>
      <p:sp>
        <p:nvSpPr>
          <p:cNvPr id="1045749" name="Line 245"/>
          <p:cNvSpPr>
            <a:spLocks noChangeShapeType="1"/>
          </p:cNvSpPr>
          <p:nvPr/>
        </p:nvSpPr>
        <p:spPr bwMode="auto">
          <a:xfrm>
            <a:off x="4525963" y="4244975"/>
            <a:ext cx="0" cy="0"/>
          </a:xfrm>
          <a:prstGeom prst="line">
            <a:avLst/>
          </a:prstGeom>
          <a:noFill/>
          <a:ln w="12700">
            <a:solidFill>
              <a:schemeClr val="accent2"/>
            </a:solidFill>
            <a:round/>
            <a:headEnd/>
            <a:tailEnd/>
          </a:ln>
          <a:effectLst/>
        </p:spPr>
        <p:txBody>
          <a:bodyPr wrap="none" anchor="ctr"/>
          <a:lstStyle/>
          <a:p>
            <a:endParaRPr lang="en-US"/>
          </a:p>
        </p:txBody>
      </p:sp>
      <p:sp>
        <p:nvSpPr>
          <p:cNvPr id="1045750" name="Line 246"/>
          <p:cNvSpPr>
            <a:spLocks noChangeShapeType="1"/>
          </p:cNvSpPr>
          <p:nvPr/>
        </p:nvSpPr>
        <p:spPr bwMode="auto">
          <a:xfrm>
            <a:off x="4616450" y="4244975"/>
            <a:ext cx="225425" cy="0"/>
          </a:xfrm>
          <a:prstGeom prst="line">
            <a:avLst/>
          </a:prstGeom>
          <a:noFill/>
          <a:ln w="12700">
            <a:solidFill>
              <a:schemeClr val="accent2"/>
            </a:solidFill>
            <a:round/>
            <a:headEnd/>
            <a:tailEnd/>
          </a:ln>
          <a:effectLst/>
        </p:spPr>
        <p:txBody>
          <a:bodyPr wrap="none" anchor="ctr"/>
          <a:lstStyle/>
          <a:p>
            <a:endParaRPr lang="en-US"/>
          </a:p>
        </p:txBody>
      </p:sp>
      <p:sp>
        <p:nvSpPr>
          <p:cNvPr id="1045751" name="Line 247"/>
          <p:cNvSpPr>
            <a:spLocks noChangeShapeType="1"/>
          </p:cNvSpPr>
          <p:nvPr/>
        </p:nvSpPr>
        <p:spPr bwMode="auto">
          <a:xfrm>
            <a:off x="4930775" y="4244975"/>
            <a:ext cx="0" cy="0"/>
          </a:xfrm>
          <a:prstGeom prst="line">
            <a:avLst/>
          </a:prstGeom>
          <a:noFill/>
          <a:ln w="12700">
            <a:solidFill>
              <a:schemeClr val="accent2"/>
            </a:solidFill>
            <a:round/>
            <a:headEnd/>
            <a:tailEnd/>
          </a:ln>
          <a:effectLst/>
        </p:spPr>
        <p:txBody>
          <a:bodyPr wrap="none" anchor="ctr"/>
          <a:lstStyle/>
          <a:p>
            <a:endParaRPr lang="en-US"/>
          </a:p>
        </p:txBody>
      </p:sp>
      <p:sp>
        <p:nvSpPr>
          <p:cNvPr id="1045752" name="Line 248"/>
          <p:cNvSpPr>
            <a:spLocks noChangeShapeType="1"/>
          </p:cNvSpPr>
          <p:nvPr/>
        </p:nvSpPr>
        <p:spPr bwMode="auto">
          <a:xfrm>
            <a:off x="5019675" y="4244975"/>
            <a:ext cx="225425" cy="0"/>
          </a:xfrm>
          <a:prstGeom prst="line">
            <a:avLst/>
          </a:prstGeom>
          <a:noFill/>
          <a:ln w="12700">
            <a:solidFill>
              <a:schemeClr val="accent2"/>
            </a:solidFill>
            <a:round/>
            <a:headEnd/>
            <a:tailEnd/>
          </a:ln>
          <a:effectLst/>
        </p:spPr>
        <p:txBody>
          <a:bodyPr wrap="none" anchor="ctr"/>
          <a:lstStyle/>
          <a:p>
            <a:endParaRPr lang="en-US"/>
          </a:p>
        </p:txBody>
      </p:sp>
      <p:sp>
        <p:nvSpPr>
          <p:cNvPr id="1045753" name="Line 249"/>
          <p:cNvSpPr>
            <a:spLocks noChangeShapeType="1"/>
          </p:cNvSpPr>
          <p:nvPr/>
        </p:nvSpPr>
        <p:spPr bwMode="auto">
          <a:xfrm>
            <a:off x="5334000" y="4244975"/>
            <a:ext cx="0" cy="0"/>
          </a:xfrm>
          <a:prstGeom prst="line">
            <a:avLst/>
          </a:prstGeom>
          <a:noFill/>
          <a:ln w="12700">
            <a:solidFill>
              <a:schemeClr val="accent2"/>
            </a:solidFill>
            <a:round/>
            <a:headEnd/>
            <a:tailEnd/>
          </a:ln>
          <a:effectLst/>
        </p:spPr>
        <p:txBody>
          <a:bodyPr wrap="none" anchor="ctr"/>
          <a:lstStyle/>
          <a:p>
            <a:endParaRPr lang="en-US"/>
          </a:p>
        </p:txBody>
      </p:sp>
      <p:sp>
        <p:nvSpPr>
          <p:cNvPr id="1045754" name="Line 250"/>
          <p:cNvSpPr>
            <a:spLocks noChangeShapeType="1"/>
          </p:cNvSpPr>
          <p:nvPr/>
        </p:nvSpPr>
        <p:spPr bwMode="auto">
          <a:xfrm>
            <a:off x="5422900" y="4244975"/>
            <a:ext cx="228600" cy="0"/>
          </a:xfrm>
          <a:prstGeom prst="line">
            <a:avLst/>
          </a:prstGeom>
          <a:noFill/>
          <a:ln w="12700">
            <a:solidFill>
              <a:schemeClr val="accent2"/>
            </a:solidFill>
            <a:round/>
            <a:headEnd/>
            <a:tailEnd/>
          </a:ln>
          <a:effectLst/>
        </p:spPr>
        <p:txBody>
          <a:bodyPr wrap="none" anchor="ctr"/>
          <a:lstStyle/>
          <a:p>
            <a:endParaRPr lang="en-US"/>
          </a:p>
        </p:txBody>
      </p:sp>
      <p:sp>
        <p:nvSpPr>
          <p:cNvPr id="1045755" name="Line 251"/>
          <p:cNvSpPr>
            <a:spLocks noChangeShapeType="1"/>
          </p:cNvSpPr>
          <p:nvPr/>
        </p:nvSpPr>
        <p:spPr bwMode="auto">
          <a:xfrm>
            <a:off x="5737225" y="4244975"/>
            <a:ext cx="0" cy="0"/>
          </a:xfrm>
          <a:prstGeom prst="line">
            <a:avLst/>
          </a:prstGeom>
          <a:noFill/>
          <a:ln w="12700">
            <a:solidFill>
              <a:schemeClr val="accent2"/>
            </a:solidFill>
            <a:round/>
            <a:headEnd/>
            <a:tailEnd/>
          </a:ln>
          <a:effectLst/>
        </p:spPr>
        <p:txBody>
          <a:bodyPr wrap="none" anchor="ctr"/>
          <a:lstStyle/>
          <a:p>
            <a:endParaRPr lang="en-US"/>
          </a:p>
        </p:txBody>
      </p:sp>
      <p:sp>
        <p:nvSpPr>
          <p:cNvPr id="1045756" name="Line 252"/>
          <p:cNvSpPr>
            <a:spLocks noChangeShapeType="1"/>
          </p:cNvSpPr>
          <p:nvPr/>
        </p:nvSpPr>
        <p:spPr bwMode="auto">
          <a:xfrm>
            <a:off x="5827713" y="4244975"/>
            <a:ext cx="225425" cy="0"/>
          </a:xfrm>
          <a:prstGeom prst="line">
            <a:avLst/>
          </a:prstGeom>
          <a:noFill/>
          <a:ln w="12700">
            <a:solidFill>
              <a:schemeClr val="accent2"/>
            </a:solidFill>
            <a:round/>
            <a:headEnd/>
            <a:tailEnd/>
          </a:ln>
          <a:effectLst/>
        </p:spPr>
        <p:txBody>
          <a:bodyPr wrap="none" anchor="ctr"/>
          <a:lstStyle/>
          <a:p>
            <a:endParaRPr lang="en-US"/>
          </a:p>
        </p:txBody>
      </p:sp>
      <p:sp>
        <p:nvSpPr>
          <p:cNvPr id="1045757" name="Line 253"/>
          <p:cNvSpPr>
            <a:spLocks noChangeShapeType="1"/>
          </p:cNvSpPr>
          <p:nvPr/>
        </p:nvSpPr>
        <p:spPr bwMode="auto">
          <a:xfrm>
            <a:off x="6143625" y="4244975"/>
            <a:ext cx="0" cy="0"/>
          </a:xfrm>
          <a:prstGeom prst="line">
            <a:avLst/>
          </a:prstGeom>
          <a:noFill/>
          <a:ln w="12700">
            <a:solidFill>
              <a:schemeClr val="accent2"/>
            </a:solidFill>
            <a:round/>
            <a:headEnd/>
            <a:tailEnd/>
          </a:ln>
          <a:effectLst/>
        </p:spPr>
        <p:txBody>
          <a:bodyPr wrap="none" anchor="ctr"/>
          <a:lstStyle/>
          <a:p>
            <a:endParaRPr lang="en-US"/>
          </a:p>
        </p:txBody>
      </p:sp>
      <p:sp>
        <p:nvSpPr>
          <p:cNvPr id="1045758" name="Line 254"/>
          <p:cNvSpPr>
            <a:spLocks noChangeShapeType="1"/>
          </p:cNvSpPr>
          <p:nvPr/>
        </p:nvSpPr>
        <p:spPr bwMode="auto">
          <a:xfrm>
            <a:off x="6232525" y="4244975"/>
            <a:ext cx="223838" cy="0"/>
          </a:xfrm>
          <a:prstGeom prst="line">
            <a:avLst/>
          </a:prstGeom>
          <a:noFill/>
          <a:ln w="12700">
            <a:solidFill>
              <a:srgbClr val="FF0000"/>
            </a:solidFill>
            <a:round/>
            <a:headEnd/>
            <a:tailEnd/>
          </a:ln>
          <a:effectLst/>
        </p:spPr>
        <p:txBody>
          <a:bodyPr wrap="none" anchor="ctr"/>
          <a:lstStyle/>
          <a:p>
            <a:endParaRPr lang="en-US"/>
          </a:p>
        </p:txBody>
      </p:sp>
      <p:sp>
        <p:nvSpPr>
          <p:cNvPr id="1045759" name="Line 255"/>
          <p:cNvSpPr>
            <a:spLocks noChangeShapeType="1"/>
          </p:cNvSpPr>
          <p:nvPr/>
        </p:nvSpPr>
        <p:spPr bwMode="auto">
          <a:xfrm>
            <a:off x="3201988" y="4346575"/>
            <a:ext cx="227012" cy="0"/>
          </a:xfrm>
          <a:prstGeom prst="line">
            <a:avLst/>
          </a:prstGeom>
          <a:noFill/>
          <a:ln w="12700">
            <a:solidFill>
              <a:srgbClr val="FF0000"/>
            </a:solidFill>
            <a:round/>
            <a:headEnd/>
            <a:tailEnd/>
          </a:ln>
          <a:effectLst/>
        </p:spPr>
        <p:txBody>
          <a:bodyPr wrap="none" anchor="ctr"/>
          <a:lstStyle/>
          <a:p>
            <a:endParaRPr lang="en-US"/>
          </a:p>
        </p:txBody>
      </p:sp>
      <p:sp>
        <p:nvSpPr>
          <p:cNvPr id="1045760" name="Line 256"/>
          <p:cNvSpPr>
            <a:spLocks noChangeShapeType="1"/>
          </p:cNvSpPr>
          <p:nvPr/>
        </p:nvSpPr>
        <p:spPr bwMode="auto">
          <a:xfrm>
            <a:off x="3517900" y="4346575"/>
            <a:ext cx="0" cy="0"/>
          </a:xfrm>
          <a:prstGeom prst="line">
            <a:avLst/>
          </a:prstGeom>
          <a:noFill/>
          <a:ln w="12700">
            <a:solidFill>
              <a:srgbClr val="FF0000"/>
            </a:solidFill>
            <a:round/>
            <a:headEnd/>
            <a:tailEnd/>
          </a:ln>
          <a:effectLst/>
        </p:spPr>
        <p:txBody>
          <a:bodyPr wrap="none" anchor="ctr"/>
          <a:lstStyle/>
          <a:p>
            <a:endParaRPr lang="en-US"/>
          </a:p>
        </p:txBody>
      </p:sp>
      <p:sp>
        <p:nvSpPr>
          <p:cNvPr id="1045761" name="Line 257"/>
          <p:cNvSpPr>
            <a:spLocks noChangeShapeType="1"/>
          </p:cNvSpPr>
          <p:nvPr/>
        </p:nvSpPr>
        <p:spPr bwMode="auto">
          <a:xfrm>
            <a:off x="3605213" y="4346575"/>
            <a:ext cx="228600" cy="0"/>
          </a:xfrm>
          <a:prstGeom prst="line">
            <a:avLst/>
          </a:prstGeom>
          <a:noFill/>
          <a:ln w="12700">
            <a:solidFill>
              <a:schemeClr val="accent2"/>
            </a:solidFill>
            <a:round/>
            <a:headEnd/>
            <a:tailEnd/>
          </a:ln>
          <a:effectLst/>
        </p:spPr>
        <p:txBody>
          <a:bodyPr wrap="none" anchor="ctr"/>
          <a:lstStyle/>
          <a:p>
            <a:endParaRPr lang="en-US"/>
          </a:p>
        </p:txBody>
      </p:sp>
      <p:sp>
        <p:nvSpPr>
          <p:cNvPr id="1045762" name="Line 258"/>
          <p:cNvSpPr>
            <a:spLocks noChangeShapeType="1"/>
          </p:cNvSpPr>
          <p:nvPr/>
        </p:nvSpPr>
        <p:spPr bwMode="auto">
          <a:xfrm>
            <a:off x="3922713" y="4346575"/>
            <a:ext cx="0" cy="0"/>
          </a:xfrm>
          <a:prstGeom prst="line">
            <a:avLst/>
          </a:prstGeom>
          <a:noFill/>
          <a:ln w="12700">
            <a:solidFill>
              <a:schemeClr val="accent2"/>
            </a:solidFill>
            <a:round/>
            <a:headEnd/>
            <a:tailEnd/>
          </a:ln>
          <a:effectLst/>
        </p:spPr>
        <p:txBody>
          <a:bodyPr wrap="none" anchor="ctr"/>
          <a:lstStyle/>
          <a:p>
            <a:endParaRPr lang="en-US"/>
          </a:p>
        </p:txBody>
      </p:sp>
      <p:sp>
        <p:nvSpPr>
          <p:cNvPr id="1045763" name="Line 259"/>
          <p:cNvSpPr>
            <a:spLocks noChangeShapeType="1"/>
          </p:cNvSpPr>
          <p:nvPr/>
        </p:nvSpPr>
        <p:spPr bwMode="auto">
          <a:xfrm>
            <a:off x="4008438" y="4346575"/>
            <a:ext cx="230187" cy="0"/>
          </a:xfrm>
          <a:prstGeom prst="line">
            <a:avLst/>
          </a:prstGeom>
          <a:noFill/>
          <a:ln w="12700">
            <a:solidFill>
              <a:schemeClr val="accent2"/>
            </a:solidFill>
            <a:round/>
            <a:headEnd/>
            <a:tailEnd/>
          </a:ln>
          <a:effectLst/>
        </p:spPr>
        <p:txBody>
          <a:bodyPr wrap="none" anchor="ctr"/>
          <a:lstStyle/>
          <a:p>
            <a:endParaRPr lang="en-US"/>
          </a:p>
        </p:txBody>
      </p:sp>
      <p:sp>
        <p:nvSpPr>
          <p:cNvPr id="1045764" name="Line 260"/>
          <p:cNvSpPr>
            <a:spLocks noChangeShapeType="1"/>
          </p:cNvSpPr>
          <p:nvPr/>
        </p:nvSpPr>
        <p:spPr bwMode="auto">
          <a:xfrm>
            <a:off x="4325938" y="4346575"/>
            <a:ext cx="0" cy="0"/>
          </a:xfrm>
          <a:prstGeom prst="line">
            <a:avLst/>
          </a:prstGeom>
          <a:noFill/>
          <a:ln w="12700">
            <a:solidFill>
              <a:schemeClr val="accent2"/>
            </a:solidFill>
            <a:round/>
            <a:headEnd/>
            <a:tailEnd/>
          </a:ln>
          <a:effectLst/>
        </p:spPr>
        <p:txBody>
          <a:bodyPr wrap="none" anchor="ctr"/>
          <a:lstStyle/>
          <a:p>
            <a:endParaRPr lang="en-US"/>
          </a:p>
        </p:txBody>
      </p:sp>
      <p:sp>
        <p:nvSpPr>
          <p:cNvPr id="1045765" name="Line 261"/>
          <p:cNvSpPr>
            <a:spLocks noChangeShapeType="1"/>
          </p:cNvSpPr>
          <p:nvPr/>
        </p:nvSpPr>
        <p:spPr bwMode="auto">
          <a:xfrm>
            <a:off x="4411663" y="4346575"/>
            <a:ext cx="230187" cy="0"/>
          </a:xfrm>
          <a:prstGeom prst="line">
            <a:avLst/>
          </a:prstGeom>
          <a:noFill/>
          <a:ln w="12700">
            <a:solidFill>
              <a:schemeClr val="accent2"/>
            </a:solidFill>
            <a:round/>
            <a:headEnd/>
            <a:tailEnd/>
          </a:ln>
          <a:effectLst/>
        </p:spPr>
        <p:txBody>
          <a:bodyPr wrap="none" anchor="ctr"/>
          <a:lstStyle/>
          <a:p>
            <a:endParaRPr lang="en-US"/>
          </a:p>
        </p:txBody>
      </p:sp>
      <p:sp>
        <p:nvSpPr>
          <p:cNvPr id="1045766" name="Line 262"/>
          <p:cNvSpPr>
            <a:spLocks noChangeShapeType="1"/>
          </p:cNvSpPr>
          <p:nvPr/>
        </p:nvSpPr>
        <p:spPr bwMode="auto">
          <a:xfrm>
            <a:off x="4729163" y="4346575"/>
            <a:ext cx="0" cy="0"/>
          </a:xfrm>
          <a:prstGeom prst="line">
            <a:avLst/>
          </a:prstGeom>
          <a:noFill/>
          <a:ln w="12700">
            <a:solidFill>
              <a:schemeClr val="accent2"/>
            </a:solidFill>
            <a:round/>
            <a:headEnd/>
            <a:tailEnd/>
          </a:ln>
          <a:effectLst/>
        </p:spPr>
        <p:txBody>
          <a:bodyPr wrap="none" anchor="ctr"/>
          <a:lstStyle/>
          <a:p>
            <a:endParaRPr lang="en-US"/>
          </a:p>
        </p:txBody>
      </p:sp>
      <p:sp>
        <p:nvSpPr>
          <p:cNvPr id="1045767" name="Line 263"/>
          <p:cNvSpPr>
            <a:spLocks noChangeShapeType="1"/>
          </p:cNvSpPr>
          <p:nvPr/>
        </p:nvSpPr>
        <p:spPr bwMode="auto">
          <a:xfrm>
            <a:off x="4814888" y="4346575"/>
            <a:ext cx="231775" cy="0"/>
          </a:xfrm>
          <a:prstGeom prst="line">
            <a:avLst/>
          </a:prstGeom>
          <a:noFill/>
          <a:ln w="12700">
            <a:solidFill>
              <a:schemeClr val="accent2"/>
            </a:solidFill>
            <a:round/>
            <a:headEnd/>
            <a:tailEnd/>
          </a:ln>
          <a:effectLst/>
        </p:spPr>
        <p:txBody>
          <a:bodyPr wrap="none" anchor="ctr"/>
          <a:lstStyle/>
          <a:p>
            <a:endParaRPr lang="en-US"/>
          </a:p>
        </p:txBody>
      </p:sp>
      <p:sp>
        <p:nvSpPr>
          <p:cNvPr id="1045768" name="Line 264"/>
          <p:cNvSpPr>
            <a:spLocks noChangeShapeType="1"/>
          </p:cNvSpPr>
          <p:nvPr/>
        </p:nvSpPr>
        <p:spPr bwMode="auto">
          <a:xfrm>
            <a:off x="5132388" y="4346575"/>
            <a:ext cx="0" cy="0"/>
          </a:xfrm>
          <a:prstGeom prst="line">
            <a:avLst/>
          </a:prstGeom>
          <a:noFill/>
          <a:ln w="12700">
            <a:solidFill>
              <a:schemeClr val="accent2"/>
            </a:solidFill>
            <a:round/>
            <a:headEnd/>
            <a:tailEnd/>
          </a:ln>
          <a:effectLst/>
        </p:spPr>
        <p:txBody>
          <a:bodyPr wrap="none" anchor="ctr"/>
          <a:lstStyle/>
          <a:p>
            <a:endParaRPr lang="en-US"/>
          </a:p>
        </p:txBody>
      </p:sp>
      <p:sp>
        <p:nvSpPr>
          <p:cNvPr id="1045769" name="Line 265"/>
          <p:cNvSpPr>
            <a:spLocks noChangeShapeType="1"/>
          </p:cNvSpPr>
          <p:nvPr/>
        </p:nvSpPr>
        <p:spPr bwMode="auto">
          <a:xfrm>
            <a:off x="5221288" y="4346575"/>
            <a:ext cx="228600" cy="0"/>
          </a:xfrm>
          <a:prstGeom prst="line">
            <a:avLst/>
          </a:prstGeom>
          <a:noFill/>
          <a:ln w="12700">
            <a:solidFill>
              <a:schemeClr val="accent2"/>
            </a:solidFill>
            <a:round/>
            <a:headEnd/>
            <a:tailEnd/>
          </a:ln>
          <a:effectLst/>
        </p:spPr>
        <p:txBody>
          <a:bodyPr wrap="none" anchor="ctr"/>
          <a:lstStyle/>
          <a:p>
            <a:endParaRPr lang="en-US"/>
          </a:p>
        </p:txBody>
      </p:sp>
      <p:sp>
        <p:nvSpPr>
          <p:cNvPr id="1045770" name="Line 266"/>
          <p:cNvSpPr>
            <a:spLocks noChangeShapeType="1"/>
          </p:cNvSpPr>
          <p:nvPr/>
        </p:nvSpPr>
        <p:spPr bwMode="auto">
          <a:xfrm>
            <a:off x="5537200" y="4346575"/>
            <a:ext cx="0" cy="0"/>
          </a:xfrm>
          <a:prstGeom prst="line">
            <a:avLst/>
          </a:prstGeom>
          <a:noFill/>
          <a:ln w="12700">
            <a:solidFill>
              <a:schemeClr val="accent2"/>
            </a:solidFill>
            <a:round/>
            <a:headEnd/>
            <a:tailEnd/>
          </a:ln>
          <a:effectLst/>
        </p:spPr>
        <p:txBody>
          <a:bodyPr wrap="none" anchor="ctr"/>
          <a:lstStyle/>
          <a:p>
            <a:endParaRPr lang="en-US"/>
          </a:p>
        </p:txBody>
      </p:sp>
      <p:sp>
        <p:nvSpPr>
          <p:cNvPr id="1045771" name="Line 267"/>
          <p:cNvSpPr>
            <a:spLocks noChangeShapeType="1"/>
          </p:cNvSpPr>
          <p:nvPr/>
        </p:nvSpPr>
        <p:spPr bwMode="auto">
          <a:xfrm>
            <a:off x="5624513" y="4346575"/>
            <a:ext cx="227012" cy="0"/>
          </a:xfrm>
          <a:prstGeom prst="line">
            <a:avLst/>
          </a:prstGeom>
          <a:noFill/>
          <a:ln w="12700">
            <a:solidFill>
              <a:schemeClr val="accent2"/>
            </a:solidFill>
            <a:round/>
            <a:headEnd/>
            <a:tailEnd/>
          </a:ln>
          <a:effectLst/>
        </p:spPr>
        <p:txBody>
          <a:bodyPr wrap="none" anchor="ctr"/>
          <a:lstStyle/>
          <a:p>
            <a:endParaRPr lang="en-US"/>
          </a:p>
        </p:txBody>
      </p:sp>
      <p:sp>
        <p:nvSpPr>
          <p:cNvPr id="1045772" name="Line 268"/>
          <p:cNvSpPr>
            <a:spLocks noChangeShapeType="1"/>
          </p:cNvSpPr>
          <p:nvPr/>
        </p:nvSpPr>
        <p:spPr bwMode="auto">
          <a:xfrm>
            <a:off x="5942013" y="4346575"/>
            <a:ext cx="0" cy="0"/>
          </a:xfrm>
          <a:prstGeom prst="line">
            <a:avLst/>
          </a:prstGeom>
          <a:noFill/>
          <a:ln w="12700">
            <a:solidFill>
              <a:schemeClr val="accent2"/>
            </a:solidFill>
            <a:round/>
            <a:headEnd/>
            <a:tailEnd/>
          </a:ln>
          <a:effectLst/>
        </p:spPr>
        <p:txBody>
          <a:bodyPr wrap="none" anchor="ctr"/>
          <a:lstStyle/>
          <a:p>
            <a:endParaRPr lang="en-US"/>
          </a:p>
        </p:txBody>
      </p:sp>
      <p:sp>
        <p:nvSpPr>
          <p:cNvPr id="1045773" name="Line 269"/>
          <p:cNvSpPr>
            <a:spLocks noChangeShapeType="1"/>
          </p:cNvSpPr>
          <p:nvPr/>
        </p:nvSpPr>
        <p:spPr bwMode="auto">
          <a:xfrm>
            <a:off x="6129338" y="4346575"/>
            <a:ext cx="128587" cy="0"/>
          </a:xfrm>
          <a:prstGeom prst="line">
            <a:avLst/>
          </a:prstGeom>
          <a:noFill/>
          <a:ln w="12700">
            <a:solidFill>
              <a:srgbClr val="FF0000"/>
            </a:solidFill>
            <a:round/>
            <a:headEnd/>
            <a:tailEnd/>
          </a:ln>
          <a:effectLst/>
        </p:spPr>
        <p:txBody>
          <a:bodyPr wrap="none" anchor="ctr"/>
          <a:lstStyle/>
          <a:p>
            <a:endParaRPr lang="en-US"/>
          </a:p>
        </p:txBody>
      </p:sp>
      <p:sp>
        <p:nvSpPr>
          <p:cNvPr id="1045774" name="Line 270"/>
          <p:cNvSpPr>
            <a:spLocks noChangeShapeType="1"/>
          </p:cNvSpPr>
          <p:nvPr/>
        </p:nvSpPr>
        <p:spPr bwMode="auto">
          <a:xfrm>
            <a:off x="6343650" y="4346575"/>
            <a:ext cx="0" cy="0"/>
          </a:xfrm>
          <a:prstGeom prst="line">
            <a:avLst/>
          </a:prstGeom>
          <a:noFill/>
          <a:ln w="12700">
            <a:solidFill>
              <a:srgbClr val="FF0000"/>
            </a:solidFill>
            <a:round/>
            <a:headEnd/>
            <a:tailEnd/>
          </a:ln>
          <a:effectLst/>
        </p:spPr>
        <p:txBody>
          <a:bodyPr wrap="none" anchor="ctr"/>
          <a:lstStyle/>
          <a:p>
            <a:endParaRPr lang="en-US"/>
          </a:p>
        </p:txBody>
      </p:sp>
      <p:sp>
        <p:nvSpPr>
          <p:cNvPr id="1045775" name="Line 271"/>
          <p:cNvSpPr>
            <a:spLocks noChangeShapeType="1"/>
          </p:cNvSpPr>
          <p:nvPr/>
        </p:nvSpPr>
        <p:spPr bwMode="auto">
          <a:xfrm>
            <a:off x="6427788" y="4346575"/>
            <a:ext cx="9525" cy="0"/>
          </a:xfrm>
          <a:prstGeom prst="line">
            <a:avLst/>
          </a:prstGeom>
          <a:noFill/>
          <a:ln w="12700">
            <a:solidFill>
              <a:srgbClr val="FF0000"/>
            </a:solidFill>
            <a:round/>
            <a:headEnd/>
            <a:tailEnd/>
          </a:ln>
          <a:effectLst/>
        </p:spPr>
        <p:txBody>
          <a:bodyPr wrap="none" anchor="ctr"/>
          <a:lstStyle/>
          <a:p>
            <a:endParaRPr lang="en-US"/>
          </a:p>
        </p:txBody>
      </p:sp>
      <p:sp>
        <p:nvSpPr>
          <p:cNvPr id="1045776" name="Line 272"/>
          <p:cNvSpPr>
            <a:spLocks noChangeShapeType="1"/>
          </p:cNvSpPr>
          <p:nvPr/>
        </p:nvSpPr>
        <p:spPr bwMode="auto">
          <a:xfrm>
            <a:off x="3316288" y="4438650"/>
            <a:ext cx="0" cy="0"/>
          </a:xfrm>
          <a:prstGeom prst="line">
            <a:avLst/>
          </a:prstGeom>
          <a:noFill/>
          <a:ln w="12700">
            <a:solidFill>
              <a:srgbClr val="FF0000"/>
            </a:solidFill>
            <a:round/>
            <a:headEnd/>
            <a:tailEnd/>
          </a:ln>
          <a:effectLst/>
        </p:spPr>
        <p:txBody>
          <a:bodyPr wrap="none" anchor="ctr"/>
          <a:lstStyle/>
          <a:p>
            <a:endParaRPr lang="en-US"/>
          </a:p>
        </p:txBody>
      </p:sp>
      <p:sp>
        <p:nvSpPr>
          <p:cNvPr id="1045777" name="Line 273"/>
          <p:cNvSpPr>
            <a:spLocks noChangeShapeType="1"/>
          </p:cNvSpPr>
          <p:nvPr/>
        </p:nvSpPr>
        <p:spPr bwMode="auto">
          <a:xfrm>
            <a:off x="3403600" y="4438650"/>
            <a:ext cx="230188" cy="0"/>
          </a:xfrm>
          <a:prstGeom prst="line">
            <a:avLst/>
          </a:prstGeom>
          <a:noFill/>
          <a:ln w="12700">
            <a:solidFill>
              <a:srgbClr val="FF0000"/>
            </a:solidFill>
            <a:round/>
            <a:headEnd/>
            <a:tailEnd/>
          </a:ln>
          <a:effectLst/>
        </p:spPr>
        <p:txBody>
          <a:bodyPr wrap="none" anchor="ctr"/>
          <a:lstStyle/>
          <a:p>
            <a:endParaRPr lang="en-US"/>
          </a:p>
        </p:txBody>
      </p:sp>
      <p:sp>
        <p:nvSpPr>
          <p:cNvPr id="1045778" name="Line 274"/>
          <p:cNvSpPr>
            <a:spLocks noChangeShapeType="1"/>
          </p:cNvSpPr>
          <p:nvPr/>
        </p:nvSpPr>
        <p:spPr bwMode="auto">
          <a:xfrm>
            <a:off x="3717925" y="4438650"/>
            <a:ext cx="0" cy="0"/>
          </a:xfrm>
          <a:prstGeom prst="line">
            <a:avLst/>
          </a:prstGeom>
          <a:noFill/>
          <a:ln w="12700">
            <a:solidFill>
              <a:srgbClr val="FF0000"/>
            </a:solidFill>
            <a:round/>
            <a:headEnd/>
            <a:tailEnd/>
          </a:ln>
          <a:effectLst/>
        </p:spPr>
        <p:txBody>
          <a:bodyPr wrap="none" anchor="ctr"/>
          <a:lstStyle/>
          <a:p>
            <a:endParaRPr lang="en-US"/>
          </a:p>
        </p:txBody>
      </p:sp>
      <p:sp>
        <p:nvSpPr>
          <p:cNvPr id="1045779" name="Line 275"/>
          <p:cNvSpPr>
            <a:spLocks noChangeShapeType="1"/>
          </p:cNvSpPr>
          <p:nvPr/>
        </p:nvSpPr>
        <p:spPr bwMode="auto">
          <a:xfrm>
            <a:off x="3808413" y="4438650"/>
            <a:ext cx="230187" cy="0"/>
          </a:xfrm>
          <a:prstGeom prst="line">
            <a:avLst/>
          </a:prstGeom>
          <a:noFill/>
          <a:ln w="12700">
            <a:solidFill>
              <a:schemeClr val="accent2"/>
            </a:solidFill>
            <a:round/>
            <a:headEnd/>
            <a:tailEnd/>
          </a:ln>
          <a:effectLst/>
        </p:spPr>
        <p:txBody>
          <a:bodyPr wrap="none" anchor="ctr"/>
          <a:lstStyle/>
          <a:p>
            <a:endParaRPr lang="en-US"/>
          </a:p>
        </p:txBody>
      </p:sp>
      <p:sp>
        <p:nvSpPr>
          <p:cNvPr id="1045780" name="Line 276"/>
          <p:cNvSpPr>
            <a:spLocks noChangeShapeType="1"/>
          </p:cNvSpPr>
          <p:nvPr/>
        </p:nvSpPr>
        <p:spPr bwMode="auto">
          <a:xfrm>
            <a:off x="4121150" y="4438650"/>
            <a:ext cx="0" cy="0"/>
          </a:xfrm>
          <a:prstGeom prst="line">
            <a:avLst/>
          </a:prstGeom>
          <a:noFill/>
          <a:ln w="12700">
            <a:solidFill>
              <a:schemeClr val="accent2"/>
            </a:solidFill>
            <a:round/>
            <a:headEnd/>
            <a:tailEnd/>
          </a:ln>
          <a:effectLst/>
        </p:spPr>
        <p:txBody>
          <a:bodyPr wrap="none" anchor="ctr"/>
          <a:lstStyle/>
          <a:p>
            <a:endParaRPr lang="en-US"/>
          </a:p>
        </p:txBody>
      </p:sp>
      <p:sp>
        <p:nvSpPr>
          <p:cNvPr id="1045781" name="Line 277"/>
          <p:cNvSpPr>
            <a:spLocks noChangeShapeType="1"/>
          </p:cNvSpPr>
          <p:nvPr/>
        </p:nvSpPr>
        <p:spPr bwMode="auto">
          <a:xfrm>
            <a:off x="4210050" y="4438650"/>
            <a:ext cx="228600" cy="0"/>
          </a:xfrm>
          <a:prstGeom prst="line">
            <a:avLst/>
          </a:prstGeom>
          <a:noFill/>
          <a:ln w="12700">
            <a:solidFill>
              <a:schemeClr val="accent2"/>
            </a:solidFill>
            <a:round/>
            <a:headEnd/>
            <a:tailEnd/>
          </a:ln>
          <a:effectLst/>
        </p:spPr>
        <p:txBody>
          <a:bodyPr wrap="none" anchor="ctr"/>
          <a:lstStyle/>
          <a:p>
            <a:endParaRPr lang="en-US"/>
          </a:p>
        </p:txBody>
      </p:sp>
      <p:sp>
        <p:nvSpPr>
          <p:cNvPr id="1045782" name="Line 278"/>
          <p:cNvSpPr>
            <a:spLocks noChangeShapeType="1"/>
          </p:cNvSpPr>
          <p:nvPr/>
        </p:nvSpPr>
        <p:spPr bwMode="auto">
          <a:xfrm>
            <a:off x="4525963" y="4438650"/>
            <a:ext cx="0" cy="0"/>
          </a:xfrm>
          <a:prstGeom prst="line">
            <a:avLst/>
          </a:prstGeom>
          <a:noFill/>
          <a:ln w="12700">
            <a:solidFill>
              <a:schemeClr val="accent2"/>
            </a:solidFill>
            <a:round/>
            <a:headEnd/>
            <a:tailEnd/>
          </a:ln>
          <a:effectLst/>
        </p:spPr>
        <p:txBody>
          <a:bodyPr wrap="none" anchor="ctr"/>
          <a:lstStyle/>
          <a:p>
            <a:endParaRPr lang="en-US"/>
          </a:p>
        </p:txBody>
      </p:sp>
      <p:sp>
        <p:nvSpPr>
          <p:cNvPr id="1045783" name="Line 279"/>
          <p:cNvSpPr>
            <a:spLocks noChangeShapeType="1"/>
          </p:cNvSpPr>
          <p:nvPr/>
        </p:nvSpPr>
        <p:spPr bwMode="auto">
          <a:xfrm>
            <a:off x="4616450" y="4438650"/>
            <a:ext cx="225425" cy="0"/>
          </a:xfrm>
          <a:prstGeom prst="line">
            <a:avLst/>
          </a:prstGeom>
          <a:noFill/>
          <a:ln w="12700">
            <a:solidFill>
              <a:schemeClr val="accent2"/>
            </a:solidFill>
            <a:round/>
            <a:headEnd/>
            <a:tailEnd/>
          </a:ln>
          <a:effectLst/>
        </p:spPr>
        <p:txBody>
          <a:bodyPr wrap="none" anchor="ctr"/>
          <a:lstStyle/>
          <a:p>
            <a:endParaRPr lang="en-US"/>
          </a:p>
        </p:txBody>
      </p:sp>
      <p:sp>
        <p:nvSpPr>
          <p:cNvPr id="1045784" name="Line 280"/>
          <p:cNvSpPr>
            <a:spLocks noChangeShapeType="1"/>
          </p:cNvSpPr>
          <p:nvPr/>
        </p:nvSpPr>
        <p:spPr bwMode="auto">
          <a:xfrm>
            <a:off x="4930775" y="4438650"/>
            <a:ext cx="0" cy="0"/>
          </a:xfrm>
          <a:prstGeom prst="line">
            <a:avLst/>
          </a:prstGeom>
          <a:noFill/>
          <a:ln w="12700">
            <a:solidFill>
              <a:schemeClr val="accent2"/>
            </a:solidFill>
            <a:round/>
            <a:headEnd/>
            <a:tailEnd/>
          </a:ln>
          <a:effectLst/>
        </p:spPr>
        <p:txBody>
          <a:bodyPr wrap="none" anchor="ctr"/>
          <a:lstStyle/>
          <a:p>
            <a:endParaRPr lang="en-US"/>
          </a:p>
        </p:txBody>
      </p:sp>
      <p:sp>
        <p:nvSpPr>
          <p:cNvPr id="1045785" name="Line 281"/>
          <p:cNvSpPr>
            <a:spLocks noChangeShapeType="1"/>
          </p:cNvSpPr>
          <p:nvPr/>
        </p:nvSpPr>
        <p:spPr bwMode="auto">
          <a:xfrm>
            <a:off x="5019675" y="4438650"/>
            <a:ext cx="225425" cy="0"/>
          </a:xfrm>
          <a:prstGeom prst="line">
            <a:avLst/>
          </a:prstGeom>
          <a:noFill/>
          <a:ln w="12700">
            <a:solidFill>
              <a:schemeClr val="accent2"/>
            </a:solidFill>
            <a:round/>
            <a:headEnd/>
            <a:tailEnd/>
          </a:ln>
          <a:effectLst/>
        </p:spPr>
        <p:txBody>
          <a:bodyPr wrap="none" anchor="ctr"/>
          <a:lstStyle/>
          <a:p>
            <a:endParaRPr lang="en-US"/>
          </a:p>
        </p:txBody>
      </p:sp>
      <p:sp>
        <p:nvSpPr>
          <p:cNvPr id="1045786" name="Line 282"/>
          <p:cNvSpPr>
            <a:spLocks noChangeShapeType="1"/>
          </p:cNvSpPr>
          <p:nvPr/>
        </p:nvSpPr>
        <p:spPr bwMode="auto">
          <a:xfrm>
            <a:off x="5334000" y="4438650"/>
            <a:ext cx="0" cy="0"/>
          </a:xfrm>
          <a:prstGeom prst="line">
            <a:avLst/>
          </a:prstGeom>
          <a:noFill/>
          <a:ln w="12700">
            <a:solidFill>
              <a:schemeClr val="accent2"/>
            </a:solidFill>
            <a:round/>
            <a:headEnd/>
            <a:tailEnd/>
          </a:ln>
          <a:effectLst/>
        </p:spPr>
        <p:txBody>
          <a:bodyPr wrap="none" anchor="ctr"/>
          <a:lstStyle/>
          <a:p>
            <a:endParaRPr lang="en-US"/>
          </a:p>
        </p:txBody>
      </p:sp>
      <p:sp>
        <p:nvSpPr>
          <p:cNvPr id="1045787" name="Line 283"/>
          <p:cNvSpPr>
            <a:spLocks noChangeShapeType="1"/>
          </p:cNvSpPr>
          <p:nvPr/>
        </p:nvSpPr>
        <p:spPr bwMode="auto">
          <a:xfrm>
            <a:off x="5422900" y="4438650"/>
            <a:ext cx="228600" cy="0"/>
          </a:xfrm>
          <a:prstGeom prst="line">
            <a:avLst/>
          </a:prstGeom>
          <a:noFill/>
          <a:ln w="12700">
            <a:solidFill>
              <a:schemeClr val="accent2"/>
            </a:solidFill>
            <a:round/>
            <a:headEnd/>
            <a:tailEnd/>
          </a:ln>
          <a:effectLst/>
        </p:spPr>
        <p:txBody>
          <a:bodyPr wrap="none" anchor="ctr"/>
          <a:lstStyle/>
          <a:p>
            <a:endParaRPr lang="en-US"/>
          </a:p>
        </p:txBody>
      </p:sp>
      <p:sp>
        <p:nvSpPr>
          <p:cNvPr id="1045788" name="Line 284"/>
          <p:cNvSpPr>
            <a:spLocks noChangeShapeType="1"/>
          </p:cNvSpPr>
          <p:nvPr/>
        </p:nvSpPr>
        <p:spPr bwMode="auto">
          <a:xfrm>
            <a:off x="5737225" y="4438650"/>
            <a:ext cx="0" cy="0"/>
          </a:xfrm>
          <a:prstGeom prst="line">
            <a:avLst/>
          </a:prstGeom>
          <a:noFill/>
          <a:ln w="12700">
            <a:solidFill>
              <a:schemeClr val="accent2"/>
            </a:solidFill>
            <a:round/>
            <a:headEnd/>
            <a:tailEnd/>
          </a:ln>
          <a:effectLst/>
        </p:spPr>
        <p:txBody>
          <a:bodyPr wrap="none" anchor="ctr"/>
          <a:lstStyle/>
          <a:p>
            <a:endParaRPr lang="en-US"/>
          </a:p>
        </p:txBody>
      </p:sp>
      <p:sp>
        <p:nvSpPr>
          <p:cNvPr id="1045789" name="Line 285"/>
          <p:cNvSpPr>
            <a:spLocks noChangeShapeType="1"/>
          </p:cNvSpPr>
          <p:nvPr/>
        </p:nvSpPr>
        <p:spPr bwMode="auto">
          <a:xfrm>
            <a:off x="5986463" y="4438650"/>
            <a:ext cx="66675" cy="0"/>
          </a:xfrm>
          <a:prstGeom prst="line">
            <a:avLst/>
          </a:prstGeom>
          <a:noFill/>
          <a:ln w="12700">
            <a:solidFill>
              <a:srgbClr val="FF0000"/>
            </a:solidFill>
            <a:round/>
            <a:headEnd/>
            <a:tailEnd/>
          </a:ln>
          <a:effectLst/>
        </p:spPr>
        <p:txBody>
          <a:bodyPr wrap="none" anchor="ctr"/>
          <a:lstStyle/>
          <a:p>
            <a:endParaRPr lang="en-US"/>
          </a:p>
        </p:txBody>
      </p:sp>
      <p:sp>
        <p:nvSpPr>
          <p:cNvPr id="1045790" name="Line 286"/>
          <p:cNvSpPr>
            <a:spLocks noChangeShapeType="1"/>
          </p:cNvSpPr>
          <p:nvPr/>
        </p:nvSpPr>
        <p:spPr bwMode="auto">
          <a:xfrm>
            <a:off x="6143625" y="4438650"/>
            <a:ext cx="0" cy="0"/>
          </a:xfrm>
          <a:prstGeom prst="line">
            <a:avLst/>
          </a:prstGeom>
          <a:noFill/>
          <a:ln w="12700">
            <a:solidFill>
              <a:srgbClr val="FF0000"/>
            </a:solidFill>
            <a:round/>
            <a:headEnd/>
            <a:tailEnd/>
          </a:ln>
          <a:effectLst/>
        </p:spPr>
        <p:txBody>
          <a:bodyPr wrap="none" anchor="ctr"/>
          <a:lstStyle/>
          <a:p>
            <a:endParaRPr lang="en-US"/>
          </a:p>
        </p:txBody>
      </p:sp>
      <p:sp>
        <p:nvSpPr>
          <p:cNvPr id="1045791" name="Line 287"/>
          <p:cNvSpPr>
            <a:spLocks noChangeShapeType="1"/>
          </p:cNvSpPr>
          <p:nvPr/>
        </p:nvSpPr>
        <p:spPr bwMode="auto">
          <a:xfrm>
            <a:off x="6232525" y="4438650"/>
            <a:ext cx="112713" cy="0"/>
          </a:xfrm>
          <a:prstGeom prst="line">
            <a:avLst/>
          </a:prstGeom>
          <a:noFill/>
          <a:ln w="12700">
            <a:solidFill>
              <a:srgbClr val="FF0000"/>
            </a:solidFill>
            <a:round/>
            <a:headEnd/>
            <a:tailEnd/>
          </a:ln>
          <a:effectLst/>
        </p:spPr>
        <p:txBody>
          <a:bodyPr wrap="none" anchor="ctr"/>
          <a:lstStyle/>
          <a:p>
            <a:endParaRPr lang="en-US"/>
          </a:p>
        </p:txBody>
      </p:sp>
      <p:sp>
        <p:nvSpPr>
          <p:cNvPr id="1045792" name="Line 288"/>
          <p:cNvSpPr>
            <a:spLocks noChangeShapeType="1"/>
          </p:cNvSpPr>
          <p:nvPr/>
        </p:nvSpPr>
        <p:spPr bwMode="auto">
          <a:xfrm>
            <a:off x="3371850" y="4537075"/>
            <a:ext cx="57150" cy="0"/>
          </a:xfrm>
          <a:prstGeom prst="line">
            <a:avLst/>
          </a:prstGeom>
          <a:noFill/>
          <a:ln w="12700">
            <a:solidFill>
              <a:srgbClr val="FF0000"/>
            </a:solidFill>
            <a:round/>
            <a:headEnd/>
            <a:tailEnd/>
          </a:ln>
          <a:effectLst/>
        </p:spPr>
        <p:txBody>
          <a:bodyPr wrap="none" anchor="ctr"/>
          <a:lstStyle/>
          <a:p>
            <a:endParaRPr lang="en-US"/>
          </a:p>
        </p:txBody>
      </p:sp>
      <p:sp>
        <p:nvSpPr>
          <p:cNvPr id="1045793" name="Line 289"/>
          <p:cNvSpPr>
            <a:spLocks noChangeShapeType="1"/>
          </p:cNvSpPr>
          <p:nvPr/>
        </p:nvSpPr>
        <p:spPr bwMode="auto">
          <a:xfrm>
            <a:off x="3517900" y="4537075"/>
            <a:ext cx="0" cy="0"/>
          </a:xfrm>
          <a:prstGeom prst="line">
            <a:avLst/>
          </a:prstGeom>
          <a:noFill/>
          <a:ln w="12700">
            <a:solidFill>
              <a:srgbClr val="FF0000"/>
            </a:solidFill>
            <a:round/>
            <a:headEnd/>
            <a:tailEnd/>
          </a:ln>
          <a:effectLst/>
        </p:spPr>
        <p:txBody>
          <a:bodyPr wrap="none" anchor="ctr"/>
          <a:lstStyle/>
          <a:p>
            <a:endParaRPr lang="en-US"/>
          </a:p>
        </p:txBody>
      </p:sp>
      <p:sp>
        <p:nvSpPr>
          <p:cNvPr id="1045794" name="Line 290"/>
          <p:cNvSpPr>
            <a:spLocks noChangeShapeType="1"/>
          </p:cNvSpPr>
          <p:nvPr/>
        </p:nvSpPr>
        <p:spPr bwMode="auto">
          <a:xfrm>
            <a:off x="3605213" y="4537075"/>
            <a:ext cx="228600" cy="0"/>
          </a:xfrm>
          <a:prstGeom prst="line">
            <a:avLst/>
          </a:prstGeom>
          <a:noFill/>
          <a:ln w="12700">
            <a:solidFill>
              <a:srgbClr val="FF0000"/>
            </a:solidFill>
            <a:round/>
            <a:headEnd/>
            <a:tailEnd/>
          </a:ln>
          <a:effectLst/>
        </p:spPr>
        <p:txBody>
          <a:bodyPr wrap="none" anchor="ctr"/>
          <a:lstStyle/>
          <a:p>
            <a:endParaRPr lang="en-US"/>
          </a:p>
        </p:txBody>
      </p:sp>
      <p:sp>
        <p:nvSpPr>
          <p:cNvPr id="1045795" name="Line 291"/>
          <p:cNvSpPr>
            <a:spLocks noChangeShapeType="1"/>
          </p:cNvSpPr>
          <p:nvPr/>
        </p:nvSpPr>
        <p:spPr bwMode="auto">
          <a:xfrm>
            <a:off x="3922713" y="4537075"/>
            <a:ext cx="0" cy="0"/>
          </a:xfrm>
          <a:prstGeom prst="line">
            <a:avLst/>
          </a:prstGeom>
          <a:noFill/>
          <a:ln w="12700">
            <a:solidFill>
              <a:schemeClr val="accent2"/>
            </a:solidFill>
            <a:round/>
            <a:headEnd/>
            <a:tailEnd/>
          </a:ln>
          <a:effectLst/>
        </p:spPr>
        <p:txBody>
          <a:bodyPr wrap="none" anchor="ctr"/>
          <a:lstStyle/>
          <a:p>
            <a:endParaRPr lang="en-US"/>
          </a:p>
        </p:txBody>
      </p:sp>
      <p:sp>
        <p:nvSpPr>
          <p:cNvPr id="1045796" name="Line 292"/>
          <p:cNvSpPr>
            <a:spLocks noChangeShapeType="1"/>
          </p:cNvSpPr>
          <p:nvPr/>
        </p:nvSpPr>
        <p:spPr bwMode="auto">
          <a:xfrm>
            <a:off x="4008438" y="4537075"/>
            <a:ext cx="230187" cy="0"/>
          </a:xfrm>
          <a:prstGeom prst="line">
            <a:avLst/>
          </a:prstGeom>
          <a:noFill/>
          <a:ln w="12700">
            <a:solidFill>
              <a:schemeClr val="accent2"/>
            </a:solidFill>
            <a:round/>
            <a:headEnd/>
            <a:tailEnd/>
          </a:ln>
          <a:effectLst/>
        </p:spPr>
        <p:txBody>
          <a:bodyPr wrap="none" anchor="ctr"/>
          <a:lstStyle/>
          <a:p>
            <a:endParaRPr lang="en-US"/>
          </a:p>
        </p:txBody>
      </p:sp>
      <p:sp>
        <p:nvSpPr>
          <p:cNvPr id="1045797" name="Line 293"/>
          <p:cNvSpPr>
            <a:spLocks noChangeShapeType="1"/>
          </p:cNvSpPr>
          <p:nvPr/>
        </p:nvSpPr>
        <p:spPr bwMode="auto">
          <a:xfrm>
            <a:off x="4325938" y="4537075"/>
            <a:ext cx="0" cy="0"/>
          </a:xfrm>
          <a:prstGeom prst="line">
            <a:avLst/>
          </a:prstGeom>
          <a:noFill/>
          <a:ln w="12700">
            <a:solidFill>
              <a:schemeClr val="accent2"/>
            </a:solidFill>
            <a:round/>
            <a:headEnd/>
            <a:tailEnd/>
          </a:ln>
          <a:effectLst/>
        </p:spPr>
        <p:txBody>
          <a:bodyPr wrap="none" anchor="ctr"/>
          <a:lstStyle/>
          <a:p>
            <a:endParaRPr lang="en-US"/>
          </a:p>
        </p:txBody>
      </p:sp>
      <p:sp>
        <p:nvSpPr>
          <p:cNvPr id="1045798" name="Line 294"/>
          <p:cNvSpPr>
            <a:spLocks noChangeShapeType="1"/>
          </p:cNvSpPr>
          <p:nvPr/>
        </p:nvSpPr>
        <p:spPr bwMode="auto">
          <a:xfrm>
            <a:off x="4411663" y="4537075"/>
            <a:ext cx="230187" cy="0"/>
          </a:xfrm>
          <a:prstGeom prst="line">
            <a:avLst/>
          </a:prstGeom>
          <a:noFill/>
          <a:ln w="12700">
            <a:solidFill>
              <a:schemeClr val="accent2"/>
            </a:solidFill>
            <a:round/>
            <a:headEnd/>
            <a:tailEnd/>
          </a:ln>
          <a:effectLst/>
        </p:spPr>
        <p:txBody>
          <a:bodyPr wrap="none" anchor="ctr"/>
          <a:lstStyle/>
          <a:p>
            <a:endParaRPr lang="en-US"/>
          </a:p>
        </p:txBody>
      </p:sp>
      <p:sp>
        <p:nvSpPr>
          <p:cNvPr id="1045799" name="Line 295"/>
          <p:cNvSpPr>
            <a:spLocks noChangeShapeType="1"/>
          </p:cNvSpPr>
          <p:nvPr/>
        </p:nvSpPr>
        <p:spPr bwMode="auto">
          <a:xfrm>
            <a:off x="4729163" y="4537075"/>
            <a:ext cx="0" cy="0"/>
          </a:xfrm>
          <a:prstGeom prst="line">
            <a:avLst/>
          </a:prstGeom>
          <a:noFill/>
          <a:ln w="12700">
            <a:solidFill>
              <a:schemeClr val="accent2"/>
            </a:solidFill>
            <a:round/>
            <a:headEnd/>
            <a:tailEnd/>
          </a:ln>
          <a:effectLst/>
        </p:spPr>
        <p:txBody>
          <a:bodyPr wrap="none" anchor="ctr"/>
          <a:lstStyle/>
          <a:p>
            <a:endParaRPr lang="en-US"/>
          </a:p>
        </p:txBody>
      </p:sp>
      <p:sp>
        <p:nvSpPr>
          <p:cNvPr id="1045800" name="Line 296"/>
          <p:cNvSpPr>
            <a:spLocks noChangeShapeType="1"/>
          </p:cNvSpPr>
          <p:nvPr/>
        </p:nvSpPr>
        <p:spPr bwMode="auto">
          <a:xfrm>
            <a:off x="4814888" y="4537075"/>
            <a:ext cx="231775" cy="0"/>
          </a:xfrm>
          <a:prstGeom prst="line">
            <a:avLst/>
          </a:prstGeom>
          <a:noFill/>
          <a:ln w="12700">
            <a:solidFill>
              <a:schemeClr val="accent2"/>
            </a:solidFill>
            <a:round/>
            <a:headEnd/>
            <a:tailEnd/>
          </a:ln>
          <a:effectLst/>
        </p:spPr>
        <p:txBody>
          <a:bodyPr wrap="none" anchor="ctr"/>
          <a:lstStyle/>
          <a:p>
            <a:endParaRPr lang="en-US"/>
          </a:p>
        </p:txBody>
      </p:sp>
      <p:sp>
        <p:nvSpPr>
          <p:cNvPr id="1045801" name="Line 297"/>
          <p:cNvSpPr>
            <a:spLocks noChangeShapeType="1"/>
          </p:cNvSpPr>
          <p:nvPr/>
        </p:nvSpPr>
        <p:spPr bwMode="auto">
          <a:xfrm>
            <a:off x="5132388" y="4537075"/>
            <a:ext cx="0" cy="0"/>
          </a:xfrm>
          <a:prstGeom prst="line">
            <a:avLst/>
          </a:prstGeom>
          <a:noFill/>
          <a:ln w="12700">
            <a:solidFill>
              <a:schemeClr val="accent2"/>
            </a:solidFill>
            <a:round/>
            <a:headEnd/>
            <a:tailEnd/>
          </a:ln>
          <a:effectLst/>
        </p:spPr>
        <p:txBody>
          <a:bodyPr wrap="none" anchor="ctr"/>
          <a:lstStyle/>
          <a:p>
            <a:endParaRPr lang="en-US"/>
          </a:p>
        </p:txBody>
      </p:sp>
      <p:sp>
        <p:nvSpPr>
          <p:cNvPr id="1045802" name="Line 298"/>
          <p:cNvSpPr>
            <a:spLocks noChangeShapeType="1"/>
          </p:cNvSpPr>
          <p:nvPr/>
        </p:nvSpPr>
        <p:spPr bwMode="auto">
          <a:xfrm>
            <a:off x="5221288" y="4537075"/>
            <a:ext cx="228600" cy="0"/>
          </a:xfrm>
          <a:prstGeom prst="line">
            <a:avLst/>
          </a:prstGeom>
          <a:noFill/>
          <a:ln w="12700">
            <a:solidFill>
              <a:schemeClr val="accent2"/>
            </a:solidFill>
            <a:round/>
            <a:headEnd/>
            <a:tailEnd/>
          </a:ln>
          <a:effectLst/>
        </p:spPr>
        <p:txBody>
          <a:bodyPr wrap="none" anchor="ctr"/>
          <a:lstStyle/>
          <a:p>
            <a:endParaRPr lang="en-US"/>
          </a:p>
        </p:txBody>
      </p:sp>
      <p:sp>
        <p:nvSpPr>
          <p:cNvPr id="1045803" name="Line 299"/>
          <p:cNvSpPr>
            <a:spLocks noChangeShapeType="1"/>
          </p:cNvSpPr>
          <p:nvPr/>
        </p:nvSpPr>
        <p:spPr bwMode="auto">
          <a:xfrm>
            <a:off x="5537200" y="4537075"/>
            <a:ext cx="0" cy="0"/>
          </a:xfrm>
          <a:prstGeom prst="line">
            <a:avLst/>
          </a:prstGeom>
          <a:noFill/>
          <a:ln w="12700">
            <a:solidFill>
              <a:schemeClr val="accent2"/>
            </a:solidFill>
            <a:round/>
            <a:headEnd/>
            <a:tailEnd/>
          </a:ln>
          <a:effectLst/>
        </p:spPr>
        <p:txBody>
          <a:bodyPr wrap="none" anchor="ctr"/>
          <a:lstStyle/>
          <a:p>
            <a:endParaRPr lang="en-US"/>
          </a:p>
        </p:txBody>
      </p:sp>
      <p:sp>
        <p:nvSpPr>
          <p:cNvPr id="1045804" name="Line 300"/>
          <p:cNvSpPr>
            <a:spLocks noChangeShapeType="1"/>
          </p:cNvSpPr>
          <p:nvPr/>
        </p:nvSpPr>
        <p:spPr bwMode="auto">
          <a:xfrm>
            <a:off x="5624513" y="4537075"/>
            <a:ext cx="84137" cy="0"/>
          </a:xfrm>
          <a:prstGeom prst="line">
            <a:avLst/>
          </a:prstGeom>
          <a:noFill/>
          <a:ln w="12700">
            <a:solidFill>
              <a:schemeClr val="accent2"/>
            </a:solidFill>
            <a:round/>
            <a:headEnd/>
            <a:tailEnd/>
          </a:ln>
          <a:effectLst/>
        </p:spPr>
        <p:txBody>
          <a:bodyPr wrap="none" anchor="ctr"/>
          <a:lstStyle/>
          <a:p>
            <a:endParaRPr lang="en-US"/>
          </a:p>
        </p:txBody>
      </p:sp>
      <p:sp>
        <p:nvSpPr>
          <p:cNvPr id="1045805" name="Line 301"/>
          <p:cNvSpPr>
            <a:spLocks noChangeShapeType="1"/>
          </p:cNvSpPr>
          <p:nvPr/>
        </p:nvSpPr>
        <p:spPr bwMode="auto">
          <a:xfrm>
            <a:off x="5942013" y="4537075"/>
            <a:ext cx="0" cy="0"/>
          </a:xfrm>
          <a:prstGeom prst="line">
            <a:avLst/>
          </a:prstGeom>
          <a:noFill/>
          <a:ln w="12700">
            <a:solidFill>
              <a:srgbClr val="FF0000"/>
            </a:solidFill>
            <a:round/>
            <a:headEnd/>
            <a:tailEnd/>
          </a:ln>
          <a:effectLst/>
        </p:spPr>
        <p:txBody>
          <a:bodyPr wrap="none" anchor="ctr"/>
          <a:lstStyle/>
          <a:p>
            <a:endParaRPr lang="en-US"/>
          </a:p>
        </p:txBody>
      </p:sp>
      <p:sp>
        <p:nvSpPr>
          <p:cNvPr id="1045806" name="Line 302"/>
          <p:cNvSpPr>
            <a:spLocks noChangeShapeType="1"/>
          </p:cNvSpPr>
          <p:nvPr/>
        </p:nvSpPr>
        <p:spPr bwMode="auto">
          <a:xfrm>
            <a:off x="6026150" y="4537075"/>
            <a:ext cx="223838" cy="0"/>
          </a:xfrm>
          <a:prstGeom prst="line">
            <a:avLst/>
          </a:prstGeom>
          <a:noFill/>
          <a:ln w="12700">
            <a:solidFill>
              <a:srgbClr val="FF0000"/>
            </a:solidFill>
            <a:round/>
            <a:headEnd/>
            <a:tailEnd/>
          </a:ln>
          <a:effectLst/>
        </p:spPr>
        <p:txBody>
          <a:bodyPr wrap="none" anchor="ctr"/>
          <a:lstStyle/>
          <a:p>
            <a:endParaRPr lang="en-US"/>
          </a:p>
        </p:txBody>
      </p:sp>
      <p:sp>
        <p:nvSpPr>
          <p:cNvPr id="1045807" name="Line 303"/>
          <p:cNvSpPr>
            <a:spLocks noChangeShapeType="1"/>
          </p:cNvSpPr>
          <p:nvPr/>
        </p:nvSpPr>
        <p:spPr bwMode="auto">
          <a:xfrm>
            <a:off x="3492500" y="4637088"/>
            <a:ext cx="141288" cy="0"/>
          </a:xfrm>
          <a:prstGeom prst="line">
            <a:avLst/>
          </a:prstGeom>
          <a:noFill/>
          <a:ln w="12700">
            <a:solidFill>
              <a:srgbClr val="FF0000"/>
            </a:solidFill>
            <a:round/>
            <a:headEnd/>
            <a:tailEnd/>
          </a:ln>
          <a:effectLst/>
        </p:spPr>
        <p:txBody>
          <a:bodyPr wrap="none" anchor="ctr"/>
          <a:lstStyle/>
          <a:p>
            <a:endParaRPr lang="en-US"/>
          </a:p>
        </p:txBody>
      </p:sp>
      <p:sp>
        <p:nvSpPr>
          <p:cNvPr id="1045808" name="Line 304"/>
          <p:cNvSpPr>
            <a:spLocks noChangeShapeType="1"/>
          </p:cNvSpPr>
          <p:nvPr/>
        </p:nvSpPr>
        <p:spPr bwMode="auto">
          <a:xfrm>
            <a:off x="3717925" y="4637088"/>
            <a:ext cx="0" cy="0"/>
          </a:xfrm>
          <a:prstGeom prst="line">
            <a:avLst/>
          </a:prstGeom>
          <a:noFill/>
          <a:ln w="12700">
            <a:solidFill>
              <a:srgbClr val="FF0000"/>
            </a:solidFill>
            <a:round/>
            <a:headEnd/>
            <a:tailEnd/>
          </a:ln>
          <a:effectLst/>
        </p:spPr>
        <p:txBody>
          <a:bodyPr wrap="none" anchor="ctr"/>
          <a:lstStyle/>
          <a:p>
            <a:endParaRPr lang="en-US"/>
          </a:p>
        </p:txBody>
      </p:sp>
      <p:sp>
        <p:nvSpPr>
          <p:cNvPr id="1045809" name="Line 305"/>
          <p:cNvSpPr>
            <a:spLocks noChangeShapeType="1"/>
          </p:cNvSpPr>
          <p:nvPr/>
        </p:nvSpPr>
        <p:spPr bwMode="auto">
          <a:xfrm>
            <a:off x="3808413" y="4637088"/>
            <a:ext cx="123825" cy="0"/>
          </a:xfrm>
          <a:prstGeom prst="line">
            <a:avLst/>
          </a:prstGeom>
          <a:noFill/>
          <a:ln w="12700">
            <a:solidFill>
              <a:srgbClr val="FF0000"/>
            </a:solidFill>
            <a:round/>
            <a:headEnd/>
            <a:tailEnd/>
          </a:ln>
          <a:effectLst/>
        </p:spPr>
        <p:txBody>
          <a:bodyPr wrap="none" anchor="ctr"/>
          <a:lstStyle/>
          <a:p>
            <a:endParaRPr lang="en-US"/>
          </a:p>
        </p:txBody>
      </p:sp>
      <p:sp>
        <p:nvSpPr>
          <p:cNvPr id="1045810" name="Line 306"/>
          <p:cNvSpPr>
            <a:spLocks noChangeShapeType="1"/>
          </p:cNvSpPr>
          <p:nvPr/>
        </p:nvSpPr>
        <p:spPr bwMode="auto">
          <a:xfrm>
            <a:off x="4121150" y="4637088"/>
            <a:ext cx="0" cy="0"/>
          </a:xfrm>
          <a:prstGeom prst="line">
            <a:avLst/>
          </a:prstGeom>
          <a:noFill/>
          <a:ln w="12700">
            <a:solidFill>
              <a:schemeClr val="accent2"/>
            </a:solidFill>
            <a:round/>
            <a:headEnd/>
            <a:tailEnd/>
          </a:ln>
          <a:effectLst/>
        </p:spPr>
        <p:txBody>
          <a:bodyPr wrap="none" anchor="ctr"/>
          <a:lstStyle/>
          <a:p>
            <a:endParaRPr lang="en-US"/>
          </a:p>
        </p:txBody>
      </p:sp>
      <p:sp>
        <p:nvSpPr>
          <p:cNvPr id="1045811" name="Line 307"/>
          <p:cNvSpPr>
            <a:spLocks noChangeShapeType="1"/>
          </p:cNvSpPr>
          <p:nvPr/>
        </p:nvSpPr>
        <p:spPr bwMode="auto">
          <a:xfrm>
            <a:off x="4210050" y="4637088"/>
            <a:ext cx="228600" cy="0"/>
          </a:xfrm>
          <a:prstGeom prst="line">
            <a:avLst/>
          </a:prstGeom>
          <a:noFill/>
          <a:ln w="12700">
            <a:solidFill>
              <a:schemeClr val="accent2"/>
            </a:solidFill>
            <a:round/>
            <a:headEnd/>
            <a:tailEnd/>
          </a:ln>
          <a:effectLst/>
        </p:spPr>
        <p:txBody>
          <a:bodyPr wrap="none" anchor="ctr"/>
          <a:lstStyle/>
          <a:p>
            <a:endParaRPr lang="en-US"/>
          </a:p>
        </p:txBody>
      </p:sp>
      <p:sp>
        <p:nvSpPr>
          <p:cNvPr id="1045812" name="Line 308"/>
          <p:cNvSpPr>
            <a:spLocks noChangeShapeType="1"/>
          </p:cNvSpPr>
          <p:nvPr/>
        </p:nvSpPr>
        <p:spPr bwMode="auto">
          <a:xfrm>
            <a:off x="4525963" y="4637088"/>
            <a:ext cx="0" cy="0"/>
          </a:xfrm>
          <a:prstGeom prst="line">
            <a:avLst/>
          </a:prstGeom>
          <a:noFill/>
          <a:ln w="12700">
            <a:solidFill>
              <a:schemeClr val="accent2"/>
            </a:solidFill>
            <a:round/>
            <a:headEnd/>
            <a:tailEnd/>
          </a:ln>
          <a:effectLst/>
        </p:spPr>
        <p:txBody>
          <a:bodyPr wrap="none" anchor="ctr"/>
          <a:lstStyle/>
          <a:p>
            <a:endParaRPr lang="en-US"/>
          </a:p>
        </p:txBody>
      </p:sp>
      <p:sp>
        <p:nvSpPr>
          <p:cNvPr id="1045813" name="Line 309"/>
          <p:cNvSpPr>
            <a:spLocks noChangeShapeType="1"/>
          </p:cNvSpPr>
          <p:nvPr/>
        </p:nvSpPr>
        <p:spPr bwMode="auto">
          <a:xfrm>
            <a:off x="4616450" y="4637088"/>
            <a:ext cx="225425" cy="0"/>
          </a:xfrm>
          <a:prstGeom prst="line">
            <a:avLst/>
          </a:prstGeom>
          <a:noFill/>
          <a:ln w="12700">
            <a:solidFill>
              <a:schemeClr val="accent2"/>
            </a:solidFill>
            <a:round/>
            <a:headEnd/>
            <a:tailEnd/>
          </a:ln>
          <a:effectLst/>
        </p:spPr>
        <p:txBody>
          <a:bodyPr wrap="none" anchor="ctr"/>
          <a:lstStyle/>
          <a:p>
            <a:endParaRPr lang="en-US"/>
          </a:p>
        </p:txBody>
      </p:sp>
      <p:sp>
        <p:nvSpPr>
          <p:cNvPr id="1045814" name="Line 310"/>
          <p:cNvSpPr>
            <a:spLocks noChangeShapeType="1"/>
          </p:cNvSpPr>
          <p:nvPr/>
        </p:nvSpPr>
        <p:spPr bwMode="auto">
          <a:xfrm>
            <a:off x="4930775" y="4637088"/>
            <a:ext cx="0" cy="0"/>
          </a:xfrm>
          <a:prstGeom prst="line">
            <a:avLst/>
          </a:prstGeom>
          <a:noFill/>
          <a:ln w="12700">
            <a:solidFill>
              <a:schemeClr val="accent2"/>
            </a:solidFill>
            <a:round/>
            <a:headEnd/>
            <a:tailEnd/>
          </a:ln>
          <a:effectLst/>
        </p:spPr>
        <p:txBody>
          <a:bodyPr wrap="none" anchor="ctr"/>
          <a:lstStyle/>
          <a:p>
            <a:endParaRPr lang="en-US"/>
          </a:p>
        </p:txBody>
      </p:sp>
      <p:sp>
        <p:nvSpPr>
          <p:cNvPr id="1045815" name="Line 311"/>
          <p:cNvSpPr>
            <a:spLocks noChangeShapeType="1"/>
          </p:cNvSpPr>
          <p:nvPr/>
        </p:nvSpPr>
        <p:spPr bwMode="auto">
          <a:xfrm>
            <a:off x="5019675" y="4637088"/>
            <a:ext cx="225425" cy="0"/>
          </a:xfrm>
          <a:prstGeom prst="line">
            <a:avLst/>
          </a:prstGeom>
          <a:noFill/>
          <a:ln w="12700">
            <a:solidFill>
              <a:schemeClr val="accent2"/>
            </a:solidFill>
            <a:round/>
            <a:headEnd/>
            <a:tailEnd/>
          </a:ln>
          <a:effectLst/>
        </p:spPr>
        <p:txBody>
          <a:bodyPr wrap="none" anchor="ctr"/>
          <a:lstStyle/>
          <a:p>
            <a:endParaRPr lang="en-US"/>
          </a:p>
        </p:txBody>
      </p:sp>
      <p:sp>
        <p:nvSpPr>
          <p:cNvPr id="1045816" name="Line 312"/>
          <p:cNvSpPr>
            <a:spLocks noChangeShapeType="1"/>
          </p:cNvSpPr>
          <p:nvPr/>
        </p:nvSpPr>
        <p:spPr bwMode="auto">
          <a:xfrm>
            <a:off x="5334000" y="4637088"/>
            <a:ext cx="0" cy="0"/>
          </a:xfrm>
          <a:prstGeom prst="line">
            <a:avLst/>
          </a:prstGeom>
          <a:noFill/>
          <a:ln w="12700">
            <a:solidFill>
              <a:schemeClr val="accent2"/>
            </a:solidFill>
            <a:round/>
            <a:headEnd/>
            <a:tailEnd/>
          </a:ln>
          <a:effectLst/>
        </p:spPr>
        <p:txBody>
          <a:bodyPr wrap="none" anchor="ctr"/>
          <a:lstStyle/>
          <a:p>
            <a:endParaRPr lang="en-US"/>
          </a:p>
        </p:txBody>
      </p:sp>
      <p:sp>
        <p:nvSpPr>
          <p:cNvPr id="1045817" name="Line 313"/>
          <p:cNvSpPr>
            <a:spLocks noChangeShapeType="1"/>
          </p:cNvSpPr>
          <p:nvPr/>
        </p:nvSpPr>
        <p:spPr bwMode="auto">
          <a:xfrm>
            <a:off x="5422900" y="4637088"/>
            <a:ext cx="101600" cy="0"/>
          </a:xfrm>
          <a:prstGeom prst="line">
            <a:avLst/>
          </a:prstGeom>
          <a:noFill/>
          <a:ln w="12700">
            <a:solidFill>
              <a:schemeClr val="accent2"/>
            </a:solidFill>
            <a:round/>
            <a:headEnd/>
            <a:tailEnd/>
          </a:ln>
          <a:effectLst/>
        </p:spPr>
        <p:txBody>
          <a:bodyPr wrap="none" anchor="ctr"/>
          <a:lstStyle/>
          <a:p>
            <a:endParaRPr lang="en-US"/>
          </a:p>
        </p:txBody>
      </p:sp>
      <p:sp>
        <p:nvSpPr>
          <p:cNvPr id="1045818" name="Line 314"/>
          <p:cNvSpPr>
            <a:spLocks noChangeShapeType="1"/>
          </p:cNvSpPr>
          <p:nvPr/>
        </p:nvSpPr>
        <p:spPr bwMode="auto">
          <a:xfrm>
            <a:off x="5737225" y="4637088"/>
            <a:ext cx="0" cy="0"/>
          </a:xfrm>
          <a:prstGeom prst="line">
            <a:avLst/>
          </a:prstGeom>
          <a:noFill/>
          <a:ln w="12700">
            <a:solidFill>
              <a:srgbClr val="FF0000"/>
            </a:solidFill>
            <a:round/>
            <a:headEnd/>
            <a:tailEnd/>
          </a:ln>
          <a:effectLst/>
        </p:spPr>
        <p:txBody>
          <a:bodyPr wrap="none" anchor="ctr"/>
          <a:lstStyle/>
          <a:p>
            <a:endParaRPr lang="en-US"/>
          </a:p>
        </p:txBody>
      </p:sp>
      <p:sp>
        <p:nvSpPr>
          <p:cNvPr id="1045819" name="Line 315"/>
          <p:cNvSpPr>
            <a:spLocks noChangeShapeType="1"/>
          </p:cNvSpPr>
          <p:nvPr/>
        </p:nvSpPr>
        <p:spPr bwMode="auto">
          <a:xfrm>
            <a:off x="5827713" y="4637088"/>
            <a:ext cx="225425" cy="0"/>
          </a:xfrm>
          <a:prstGeom prst="line">
            <a:avLst/>
          </a:prstGeom>
          <a:noFill/>
          <a:ln w="12700">
            <a:solidFill>
              <a:srgbClr val="FF0000"/>
            </a:solidFill>
            <a:round/>
            <a:headEnd/>
            <a:tailEnd/>
          </a:ln>
          <a:effectLst/>
        </p:spPr>
        <p:txBody>
          <a:bodyPr wrap="none" anchor="ctr"/>
          <a:lstStyle/>
          <a:p>
            <a:endParaRPr lang="en-US"/>
          </a:p>
        </p:txBody>
      </p:sp>
      <p:sp>
        <p:nvSpPr>
          <p:cNvPr id="1045820" name="Line 316"/>
          <p:cNvSpPr>
            <a:spLocks noChangeShapeType="1"/>
          </p:cNvSpPr>
          <p:nvPr/>
        </p:nvSpPr>
        <p:spPr bwMode="auto">
          <a:xfrm>
            <a:off x="3633788" y="4737100"/>
            <a:ext cx="200025" cy="0"/>
          </a:xfrm>
          <a:prstGeom prst="line">
            <a:avLst/>
          </a:prstGeom>
          <a:noFill/>
          <a:ln w="12700">
            <a:solidFill>
              <a:srgbClr val="FF0000"/>
            </a:solidFill>
            <a:round/>
            <a:headEnd/>
            <a:tailEnd/>
          </a:ln>
          <a:effectLst/>
        </p:spPr>
        <p:txBody>
          <a:bodyPr wrap="none" anchor="ctr"/>
          <a:lstStyle/>
          <a:p>
            <a:endParaRPr lang="en-US"/>
          </a:p>
        </p:txBody>
      </p:sp>
      <p:sp>
        <p:nvSpPr>
          <p:cNvPr id="1045821" name="Line 317"/>
          <p:cNvSpPr>
            <a:spLocks noChangeShapeType="1"/>
          </p:cNvSpPr>
          <p:nvPr/>
        </p:nvSpPr>
        <p:spPr bwMode="auto">
          <a:xfrm>
            <a:off x="3922713" y="4737100"/>
            <a:ext cx="0" cy="0"/>
          </a:xfrm>
          <a:prstGeom prst="line">
            <a:avLst/>
          </a:prstGeom>
          <a:noFill/>
          <a:ln w="12700">
            <a:solidFill>
              <a:srgbClr val="FF0000"/>
            </a:solidFill>
            <a:round/>
            <a:headEnd/>
            <a:tailEnd/>
          </a:ln>
          <a:effectLst/>
        </p:spPr>
        <p:txBody>
          <a:bodyPr wrap="none" anchor="ctr"/>
          <a:lstStyle/>
          <a:p>
            <a:endParaRPr lang="en-US"/>
          </a:p>
        </p:txBody>
      </p:sp>
      <p:sp>
        <p:nvSpPr>
          <p:cNvPr id="1045822" name="Line 318"/>
          <p:cNvSpPr>
            <a:spLocks noChangeShapeType="1"/>
          </p:cNvSpPr>
          <p:nvPr/>
        </p:nvSpPr>
        <p:spPr bwMode="auto">
          <a:xfrm>
            <a:off x="4008438" y="4737100"/>
            <a:ext cx="87312" cy="0"/>
          </a:xfrm>
          <a:prstGeom prst="line">
            <a:avLst/>
          </a:prstGeom>
          <a:noFill/>
          <a:ln w="12700">
            <a:solidFill>
              <a:srgbClr val="FF0000"/>
            </a:solidFill>
            <a:round/>
            <a:headEnd/>
            <a:tailEnd/>
          </a:ln>
          <a:effectLst/>
        </p:spPr>
        <p:txBody>
          <a:bodyPr wrap="none" anchor="ctr"/>
          <a:lstStyle/>
          <a:p>
            <a:endParaRPr lang="en-US"/>
          </a:p>
        </p:txBody>
      </p:sp>
      <p:sp>
        <p:nvSpPr>
          <p:cNvPr id="1045823" name="Line 319"/>
          <p:cNvSpPr>
            <a:spLocks noChangeShapeType="1"/>
          </p:cNvSpPr>
          <p:nvPr/>
        </p:nvSpPr>
        <p:spPr bwMode="auto">
          <a:xfrm>
            <a:off x="4325938" y="4737100"/>
            <a:ext cx="0" cy="0"/>
          </a:xfrm>
          <a:prstGeom prst="line">
            <a:avLst/>
          </a:prstGeom>
          <a:noFill/>
          <a:ln w="12700">
            <a:solidFill>
              <a:schemeClr val="accent2"/>
            </a:solidFill>
            <a:round/>
            <a:headEnd/>
            <a:tailEnd/>
          </a:ln>
          <a:effectLst/>
        </p:spPr>
        <p:txBody>
          <a:bodyPr wrap="none" anchor="ctr"/>
          <a:lstStyle/>
          <a:p>
            <a:endParaRPr lang="en-US"/>
          </a:p>
        </p:txBody>
      </p:sp>
      <p:sp>
        <p:nvSpPr>
          <p:cNvPr id="1045824" name="Line 320"/>
          <p:cNvSpPr>
            <a:spLocks noChangeShapeType="1"/>
          </p:cNvSpPr>
          <p:nvPr/>
        </p:nvSpPr>
        <p:spPr bwMode="auto">
          <a:xfrm>
            <a:off x="4411663" y="4737100"/>
            <a:ext cx="230187" cy="0"/>
          </a:xfrm>
          <a:prstGeom prst="line">
            <a:avLst/>
          </a:prstGeom>
          <a:noFill/>
          <a:ln w="12700">
            <a:solidFill>
              <a:schemeClr val="accent2"/>
            </a:solidFill>
            <a:round/>
            <a:headEnd/>
            <a:tailEnd/>
          </a:ln>
          <a:effectLst/>
        </p:spPr>
        <p:txBody>
          <a:bodyPr wrap="none" anchor="ctr"/>
          <a:lstStyle/>
          <a:p>
            <a:endParaRPr lang="en-US"/>
          </a:p>
        </p:txBody>
      </p:sp>
      <p:sp>
        <p:nvSpPr>
          <p:cNvPr id="1045825" name="Line 321"/>
          <p:cNvSpPr>
            <a:spLocks noChangeShapeType="1"/>
          </p:cNvSpPr>
          <p:nvPr/>
        </p:nvSpPr>
        <p:spPr bwMode="auto">
          <a:xfrm>
            <a:off x="4729163" y="4737100"/>
            <a:ext cx="0" cy="0"/>
          </a:xfrm>
          <a:prstGeom prst="line">
            <a:avLst/>
          </a:prstGeom>
          <a:noFill/>
          <a:ln w="12700">
            <a:solidFill>
              <a:schemeClr val="accent2"/>
            </a:solidFill>
            <a:round/>
            <a:headEnd/>
            <a:tailEnd/>
          </a:ln>
          <a:effectLst/>
        </p:spPr>
        <p:txBody>
          <a:bodyPr wrap="none" anchor="ctr"/>
          <a:lstStyle/>
          <a:p>
            <a:endParaRPr lang="en-US"/>
          </a:p>
        </p:txBody>
      </p:sp>
      <p:sp>
        <p:nvSpPr>
          <p:cNvPr id="1045826" name="Line 322"/>
          <p:cNvSpPr>
            <a:spLocks noChangeShapeType="1"/>
          </p:cNvSpPr>
          <p:nvPr/>
        </p:nvSpPr>
        <p:spPr bwMode="auto">
          <a:xfrm>
            <a:off x="4814888" y="4737100"/>
            <a:ext cx="231775" cy="0"/>
          </a:xfrm>
          <a:prstGeom prst="line">
            <a:avLst/>
          </a:prstGeom>
          <a:noFill/>
          <a:ln w="12700">
            <a:solidFill>
              <a:schemeClr val="accent2"/>
            </a:solidFill>
            <a:round/>
            <a:headEnd/>
            <a:tailEnd/>
          </a:ln>
          <a:effectLst/>
        </p:spPr>
        <p:txBody>
          <a:bodyPr wrap="none" anchor="ctr"/>
          <a:lstStyle/>
          <a:p>
            <a:endParaRPr lang="en-US"/>
          </a:p>
        </p:txBody>
      </p:sp>
      <p:sp>
        <p:nvSpPr>
          <p:cNvPr id="1045827" name="Line 323"/>
          <p:cNvSpPr>
            <a:spLocks noChangeShapeType="1"/>
          </p:cNvSpPr>
          <p:nvPr/>
        </p:nvSpPr>
        <p:spPr bwMode="auto">
          <a:xfrm>
            <a:off x="5132388" y="4737100"/>
            <a:ext cx="0" cy="0"/>
          </a:xfrm>
          <a:prstGeom prst="line">
            <a:avLst/>
          </a:prstGeom>
          <a:noFill/>
          <a:ln w="12700">
            <a:solidFill>
              <a:schemeClr val="accent2"/>
            </a:solidFill>
            <a:round/>
            <a:headEnd/>
            <a:tailEnd/>
          </a:ln>
          <a:effectLst/>
        </p:spPr>
        <p:txBody>
          <a:bodyPr wrap="none" anchor="ctr"/>
          <a:lstStyle/>
          <a:p>
            <a:endParaRPr lang="en-US"/>
          </a:p>
        </p:txBody>
      </p:sp>
      <p:sp>
        <p:nvSpPr>
          <p:cNvPr id="1045828" name="Line 324"/>
          <p:cNvSpPr>
            <a:spLocks noChangeShapeType="1"/>
          </p:cNvSpPr>
          <p:nvPr/>
        </p:nvSpPr>
        <p:spPr bwMode="auto">
          <a:xfrm>
            <a:off x="5221288" y="4737100"/>
            <a:ext cx="228600" cy="0"/>
          </a:xfrm>
          <a:prstGeom prst="line">
            <a:avLst/>
          </a:prstGeom>
          <a:noFill/>
          <a:ln w="12700">
            <a:solidFill>
              <a:schemeClr val="accent2"/>
            </a:solidFill>
            <a:round/>
            <a:headEnd/>
            <a:tailEnd/>
          </a:ln>
          <a:effectLst/>
        </p:spPr>
        <p:txBody>
          <a:bodyPr wrap="none" anchor="ctr"/>
          <a:lstStyle/>
          <a:p>
            <a:endParaRPr lang="en-US"/>
          </a:p>
        </p:txBody>
      </p:sp>
      <p:sp>
        <p:nvSpPr>
          <p:cNvPr id="1045829" name="Line 325"/>
          <p:cNvSpPr>
            <a:spLocks noChangeShapeType="1"/>
          </p:cNvSpPr>
          <p:nvPr/>
        </p:nvSpPr>
        <p:spPr bwMode="auto">
          <a:xfrm>
            <a:off x="5537200" y="4737100"/>
            <a:ext cx="0" cy="0"/>
          </a:xfrm>
          <a:prstGeom prst="line">
            <a:avLst/>
          </a:prstGeom>
          <a:noFill/>
          <a:ln w="12700">
            <a:solidFill>
              <a:srgbClr val="FF0000"/>
            </a:solidFill>
            <a:round/>
            <a:headEnd/>
            <a:tailEnd/>
          </a:ln>
          <a:effectLst/>
        </p:spPr>
        <p:txBody>
          <a:bodyPr wrap="none" anchor="ctr"/>
          <a:lstStyle/>
          <a:p>
            <a:endParaRPr lang="en-US"/>
          </a:p>
        </p:txBody>
      </p:sp>
      <p:sp>
        <p:nvSpPr>
          <p:cNvPr id="1045830" name="Line 326"/>
          <p:cNvSpPr>
            <a:spLocks noChangeShapeType="1"/>
          </p:cNvSpPr>
          <p:nvPr/>
        </p:nvSpPr>
        <p:spPr bwMode="auto">
          <a:xfrm>
            <a:off x="5624513" y="4737100"/>
            <a:ext cx="227012" cy="0"/>
          </a:xfrm>
          <a:prstGeom prst="line">
            <a:avLst/>
          </a:prstGeom>
          <a:noFill/>
          <a:ln w="12700">
            <a:solidFill>
              <a:srgbClr val="FF0000"/>
            </a:solidFill>
            <a:round/>
            <a:headEnd/>
            <a:tailEnd/>
          </a:ln>
          <a:effectLst/>
        </p:spPr>
        <p:txBody>
          <a:bodyPr wrap="none" anchor="ctr"/>
          <a:lstStyle/>
          <a:p>
            <a:endParaRPr lang="en-US"/>
          </a:p>
        </p:txBody>
      </p:sp>
      <p:sp>
        <p:nvSpPr>
          <p:cNvPr id="1045831" name="Line 327"/>
          <p:cNvSpPr>
            <a:spLocks noChangeShapeType="1"/>
          </p:cNvSpPr>
          <p:nvPr/>
        </p:nvSpPr>
        <p:spPr bwMode="auto">
          <a:xfrm>
            <a:off x="5942013" y="4737100"/>
            <a:ext cx="0" cy="0"/>
          </a:xfrm>
          <a:prstGeom prst="line">
            <a:avLst/>
          </a:prstGeom>
          <a:noFill/>
          <a:ln w="12700">
            <a:solidFill>
              <a:srgbClr val="FF0000"/>
            </a:solidFill>
            <a:round/>
            <a:headEnd/>
            <a:tailEnd/>
          </a:ln>
          <a:effectLst/>
        </p:spPr>
        <p:txBody>
          <a:bodyPr wrap="none" anchor="ctr"/>
          <a:lstStyle/>
          <a:p>
            <a:endParaRPr lang="en-US"/>
          </a:p>
        </p:txBody>
      </p:sp>
      <p:sp>
        <p:nvSpPr>
          <p:cNvPr id="1045832" name="Line 328"/>
          <p:cNvSpPr>
            <a:spLocks noChangeShapeType="1"/>
          </p:cNvSpPr>
          <p:nvPr/>
        </p:nvSpPr>
        <p:spPr bwMode="auto">
          <a:xfrm>
            <a:off x="3808413" y="4838700"/>
            <a:ext cx="230187" cy="0"/>
          </a:xfrm>
          <a:prstGeom prst="line">
            <a:avLst/>
          </a:prstGeom>
          <a:noFill/>
          <a:ln w="12700">
            <a:solidFill>
              <a:srgbClr val="FF0000"/>
            </a:solidFill>
            <a:round/>
            <a:headEnd/>
            <a:tailEnd/>
          </a:ln>
          <a:effectLst/>
        </p:spPr>
        <p:txBody>
          <a:bodyPr wrap="none" anchor="ctr"/>
          <a:lstStyle/>
          <a:p>
            <a:endParaRPr lang="en-US"/>
          </a:p>
        </p:txBody>
      </p:sp>
      <p:sp>
        <p:nvSpPr>
          <p:cNvPr id="1045833" name="Line 329"/>
          <p:cNvSpPr>
            <a:spLocks noChangeShapeType="1"/>
          </p:cNvSpPr>
          <p:nvPr/>
        </p:nvSpPr>
        <p:spPr bwMode="auto">
          <a:xfrm>
            <a:off x="4121150" y="4838700"/>
            <a:ext cx="0" cy="0"/>
          </a:xfrm>
          <a:prstGeom prst="line">
            <a:avLst/>
          </a:prstGeom>
          <a:noFill/>
          <a:ln w="12700">
            <a:solidFill>
              <a:srgbClr val="FF0000"/>
            </a:solidFill>
            <a:round/>
            <a:headEnd/>
            <a:tailEnd/>
          </a:ln>
          <a:effectLst/>
        </p:spPr>
        <p:txBody>
          <a:bodyPr wrap="none" anchor="ctr"/>
          <a:lstStyle/>
          <a:p>
            <a:endParaRPr lang="en-US"/>
          </a:p>
        </p:txBody>
      </p:sp>
      <p:sp>
        <p:nvSpPr>
          <p:cNvPr id="1045834" name="Line 330"/>
          <p:cNvSpPr>
            <a:spLocks noChangeShapeType="1"/>
          </p:cNvSpPr>
          <p:nvPr/>
        </p:nvSpPr>
        <p:spPr bwMode="auto">
          <a:xfrm>
            <a:off x="4375150" y="4838700"/>
            <a:ext cx="63500" cy="0"/>
          </a:xfrm>
          <a:prstGeom prst="line">
            <a:avLst/>
          </a:prstGeom>
          <a:noFill/>
          <a:ln w="12700">
            <a:solidFill>
              <a:schemeClr val="accent2"/>
            </a:solidFill>
            <a:round/>
            <a:headEnd/>
            <a:tailEnd/>
          </a:ln>
          <a:effectLst/>
        </p:spPr>
        <p:txBody>
          <a:bodyPr wrap="none" anchor="ctr"/>
          <a:lstStyle/>
          <a:p>
            <a:endParaRPr lang="en-US"/>
          </a:p>
        </p:txBody>
      </p:sp>
      <p:sp>
        <p:nvSpPr>
          <p:cNvPr id="1045835" name="Line 331"/>
          <p:cNvSpPr>
            <a:spLocks noChangeShapeType="1"/>
          </p:cNvSpPr>
          <p:nvPr/>
        </p:nvSpPr>
        <p:spPr bwMode="auto">
          <a:xfrm>
            <a:off x="4525963" y="4838700"/>
            <a:ext cx="0" cy="0"/>
          </a:xfrm>
          <a:prstGeom prst="line">
            <a:avLst/>
          </a:prstGeom>
          <a:noFill/>
          <a:ln w="12700">
            <a:solidFill>
              <a:schemeClr val="accent2"/>
            </a:solidFill>
            <a:round/>
            <a:headEnd/>
            <a:tailEnd/>
          </a:ln>
          <a:effectLst/>
        </p:spPr>
        <p:txBody>
          <a:bodyPr wrap="none" anchor="ctr"/>
          <a:lstStyle/>
          <a:p>
            <a:endParaRPr lang="en-US"/>
          </a:p>
        </p:txBody>
      </p:sp>
      <p:sp>
        <p:nvSpPr>
          <p:cNvPr id="1045836" name="Line 332"/>
          <p:cNvSpPr>
            <a:spLocks noChangeShapeType="1"/>
          </p:cNvSpPr>
          <p:nvPr/>
        </p:nvSpPr>
        <p:spPr bwMode="auto">
          <a:xfrm>
            <a:off x="4616450" y="4838700"/>
            <a:ext cx="225425" cy="0"/>
          </a:xfrm>
          <a:prstGeom prst="line">
            <a:avLst/>
          </a:prstGeom>
          <a:noFill/>
          <a:ln w="12700">
            <a:solidFill>
              <a:schemeClr val="accent2"/>
            </a:solidFill>
            <a:round/>
            <a:headEnd/>
            <a:tailEnd/>
          </a:ln>
          <a:effectLst/>
        </p:spPr>
        <p:txBody>
          <a:bodyPr wrap="none" anchor="ctr"/>
          <a:lstStyle/>
          <a:p>
            <a:endParaRPr lang="en-US"/>
          </a:p>
        </p:txBody>
      </p:sp>
      <p:sp>
        <p:nvSpPr>
          <p:cNvPr id="1045837" name="Line 333"/>
          <p:cNvSpPr>
            <a:spLocks noChangeShapeType="1"/>
          </p:cNvSpPr>
          <p:nvPr/>
        </p:nvSpPr>
        <p:spPr bwMode="auto">
          <a:xfrm>
            <a:off x="4930775" y="4838700"/>
            <a:ext cx="0" cy="0"/>
          </a:xfrm>
          <a:prstGeom prst="line">
            <a:avLst/>
          </a:prstGeom>
          <a:noFill/>
          <a:ln w="12700">
            <a:solidFill>
              <a:schemeClr val="accent2"/>
            </a:solidFill>
            <a:round/>
            <a:headEnd/>
            <a:tailEnd/>
          </a:ln>
          <a:effectLst/>
        </p:spPr>
        <p:txBody>
          <a:bodyPr wrap="none" anchor="ctr"/>
          <a:lstStyle/>
          <a:p>
            <a:endParaRPr lang="en-US"/>
          </a:p>
        </p:txBody>
      </p:sp>
      <p:sp>
        <p:nvSpPr>
          <p:cNvPr id="1045838" name="Line 334"/>
          <p:cNvSpPr>
            <a:spLocks noChangeShapeType="1"/>
          </p:cNvSpPr>
          <p:nvPr/>
        </p:nvSpPr>
        <p:spPr bwMode="auto">
          <a:xfrm>
            <a:off x="5019675" y="4838700"/>
            <a:ext cx="225425" cy="0"/>
          </a:xfrm>
          <a:prstGeom prst="line">
            <a:avLst/>
          </a:prstGeom>
          <a:noFill/>
          <a:ln w="12700">
            <a:solidFill>
              <a:schemeClr val="accent2"/>
            </a:solidFill>
            <a:round/>
            <a:headEnd/>
            <a:tailEnd/>
          </a:ln>
          <a:effectLst/>
        </p:spPr>
        <p:txBody>
          <a:bodyPr wrap="none" anchor="ctr"/>
          <a:lstStyle/>
          <a:p>
            <a:endParaRPr lang="en-US"/>
          </a:p>
        </p:txBody>
      </p:sp>
      <p:sp>
        <p:nvSpPr>
          <p:cNvPr id="1045839" name="Line 335"/>
          <p:cNvSpPr>
            <a:spLocks noChangeShapeType="1"/>
          </p:cNvSpPr>
          <p:nvPr/>
        </p:nvSpPr>
        <p:spPr bwMode="auto">
          <a:xfrm>
            <a:off x="5334000" y="4838700"/>
            <a:ext cx="0" cy="0"/>
          </a:xfrm>
          <a:prstGeom prst="line">
            <a:avLst/>
          </a:prstGeom>
          <a:noFill/>
          <a:ln w="12700">
            <a:solidFill>
              <a:srgbClr val="FF0000"/>
            </a:solidFill>
            <a:round/>
            <a:headEnd/>
            <a:tailEnd/>
          </a:ln>
          <a:effectLst/>
        </p:spPr>
        <p:txBody>
          <a:bodyPr wrap="none" anchor="ctr"/>
          <a:lstStyle/>
          <a:p>
            <a:endParaRPr lang="en-US"/>
          </a:p>
        </p:txBody>
      </p:sp>
      <p:sp>
        <p:nvSpPr>
          <p:cNvPr id="1045840" name="Line 336"/>
          <p:cNvSpPr>
            <a:spLocks noChangeShapeType="1"/>
          </p:cNvSpPr>
          <p:nvPr/>
        </p:nvSpPr>
        <p:spPr bwMode="auto">
          <a:xfrm>
            <a:off x="5422900" y="4838700"/>
            <a:ext cx="228600" cy="0"/>
          </a:xfrm>
          <a:prstGeom prst="line">
            <a:avLst/>
          </a:prstGeom>
          <a:noFill/>
          <a:ln w="12700">
            <a:solidFill>
              <a:srgbClr val="FF0000"/>
            </a:solidFill>
            <a:round/>
            <a:headEnd/>
            <a:tailEnd/>
          </a:ln>
          <a:effectLst/>
        </p:spPr>
        <p:txBody>
          <a:bodyPr wrap="none" anchor="ctr"/>
          <a:lstStyle/>
          <a:p>
            <a:endParaRPr lang="en-US"/>
          </a:p>
        </p:txBody>
      </p:sp>
      <p:sp>
        <p:nvSpPr>
          <p:cNvPr id="1045841" name="Line 337"/>
          <p:cNvSpPr>
            <a:spLocks noChangeShapeType="1"/>
          </p:cNvSpPr>
          <p:nvPr/>
        </p:nvSpPr>
        <p:spPr bwMode="auto">
          <a:xfrm>
            <a:off x="5737225" y="4838700"/>
            <a:ext cx="0" cy="0"/>
          </a:xfrm>
          <a:prstGeom prst="line">
            <a:avLst/>
          </a:prstGeom>
          <a:noFill/>
          <a:ln w="12700">
            <a:solidFill>
              <a:srgbClr val="FF0000"/>
            </a:solidFill>
            <a:round/>
            <a:headEnd/>
            <a:tailEnd/>
          </a:ln>
          <a:effectLst/>
        </p:spPr>
        <p:txBody>
          <a:bodyPr wrap="none" anchor="ctr"/>
          <a:lstStyle/>
          <a:p>
            <a:endParaRPr lang="en-US"/>
          </a:p>
        </p:txBody>
      </p:sp>
      <p:sp>
        <p:nvSpPr>
          <p:cNvPr id="1045842" name="Line 338"/>
          <p:cNvSpPr>
            <a:spLocks noChangeShapeType="1"/>
          </p:cNvSpPr>
          <p:nvPr/>
        </p:nvSpPr>
        <p:spPr bwMode="auto">
          <a:xfrm>
            <a:off x="4043363" y="4938713"/>
            <a:ext cx="195262" cy="0"/>
          </a:xfrm>
          <a:prstGeom prst="line">
            <a:avLst/>
          </a:prstGeom>
          <a:noFill/>
          <a:ln w="12700">
            <a:solidFill>
              <a:srgbClr val="FF0000"/>
            </a:solidFill>
            <a:round/>
            <a:headEnd/>
            <a:tailEnd/>
          </a:ln>
          <a:effectLst/>
        </p:spPr>
        <p:txBody>
          <a:bodyPr wrap="none" anchor="ctr"/>
          <a:lstStyle/>
          <a:p>
            <a:endParaRPr lang="en-US"/>
          </a:p>
        </p:txBody>
      </p:sp>
      <p:sp>
        <p:nvSpPr>
          <p:cNvPr id="1045843" name="Line 339"/>
          <p:cNvSpPr>
            <a:spLocks noChangeShapeType="1"/>
          </p:cNvSpPr>
          <p:nvPr/>
        </p:nvSpPr>
        <p:spPr bwMode="auto">
          <a:xfrm>
            <a:off x="4325938" y="4938713"/>
            <a:ext cx="0" cy="0"/>
          </a:xfrm>
          <a:prstGeom prst="line">
            <a:avLst/>
          </a:prstGeom>
          <a:noFill/>
          <a:ln w="12700">
            <a:solidFill>
              <a:srgbClr val="FF0000"/>
            </a:solidFill>
            <a:round/>
            <a:headEnd/>
            <a:tailEnd/>
          </a:ln>
          <a:effectLst/>
        </p:spPr>
        <p:txBody>
          <a:bodyPr wrap="none" anchor="ctr"/>
          <a:lstStyle/>
          <a:p>
            <a:endParaRPr lang="en-US"/>
          </a:p>
        </p:txBody>
      </p:sp>
      <p:sp>
        <p:nvSpPr>
          <p:cNvPr id="1045844" name="Line 340"/>
          <p:cNvSpPr>
            <a:spLocks noChangeShapeType="1"/>
          </p:cNvSpPr>
          <p:nvPr/>
        </p:nvSpPr>
        <p:spPr bwMode="auto">
          <a:xfrm>
            <a:off x="4411663" y="4938713"/>
            <a:ext cx="230187" cy="0"/>
          </a:xfrm>
          <a:prstGeom prst="line">
            <a:avLst/>
          </a:prstGeom>
          <a:noFill/>
          <a:ln w="12700">
            <a:solidFill>
              <a:srgbClr val="FF0000"/>
            </a:solidFill>
            <a:round/>
            <a:headEnd/>
            <a:tailEnd/>
          </a:ln>
          <a:effectLst/>
        </p:spPr>
        <p:txBody>
          <a:bodyPr wrap="none" anchor="ctr"/>
          <a:lstStyle/>
          <a:p>
            <a:endParaRPr lang="en-US"/>
          </a:p>
        </p:txBody>
      </p:sp>
      <p:sp>
        <p:nvSpPr>
          <p:cNvPr id="1045845" name="Line 341"/>
          <p:cNvSpPr>
            <a:spLocks noChangeShapeType="1"/>
          </p:cNvSpPr>
          <p:nvPr/>
        </p:nvSpPr>
        <p:spPr bwMode="auto">
          <a:xfrm>
            <a:off x="4729163" y="4938713"/>
            <a:ext cx="0" cy="0"/>
          </a:xfrm>
          <a:prstGeom prst="line">
            <a:avLst/>
          </a:prstGeom>
          <a:noFill/>
          <a:ln w="12700">
            <a:solidFill>
              <a:srgbClr val="FF0000"/>
            </a:solidFill>
            <a:round/>
            <a:headEnd/>
            <a:tailEnd/>
          </a:ln>
          <a:effectLst/>
        </p:spPr>
        <p:txBody>
          <a:bodyPr wrap="none" anchor="ctr"/>
          <a:lstStyle/>
          <a:p>
            <a:endParaRPr lang="en-US"/>
          </a:p>
        </p:txBody>
      </p:sp>
      <p:sp>
        <p:nvSpPr>
          <p:cNvPr id="1045846" name="Line 342"/>
          <p:cNvSpPr>
            <a:spLocks noChangeShapeType="1"/>
          </p:cNvSpPr>
          <p:nvPr/>
        </p:nvSpPr>
        <p:spPr bwMode="auto">
          <a:xfrm>
            <a:off x="4814888" y="4938713"/>
            <a:ext cx="231775" cy="0"/>
          </a:xfrm>
          <a:prstGeom prst="line">
            <a:avLst/>
          </a:prstGeom>
          <a:noFill/>
          <a:ln w="12700">
            <a:solidFill>
              <a:srgbClr val="FF0000"/>
            </a:solidFill>
            <a:round/>
            <a:headEnd/>
            <a:tailEnd/>
          </a:ln>
          <a:effectLst/>
        </p:spPr>
        <p:txBody>
          <a:bodyPr wrap="none" anchor="ctr"/>
          <a:lstStyle/>
          <a:p>
            <a:endParaRPr lang="en-US"/>
          </a:p>
        </p:txBody>
      </p:sp>
      <p:sp>
        <p:nvSpPr>
          <p:cNvPr id="1045847" name="Line 343"/>
          <p:cNvSpPr>
            <a:spLocks noChangeShapeType="1"/>
          </p:cNvSpPr>
          <p:nvPr/>
        </p:nvSpPr>
        <p:spPr bwMode="auto">
          <a:xfrm>
            <a:off x="5132388" y="4938713"/>
            <a:ext cx="0" cy="0"/>
          </a:xfrm>
          <a:prstGeom prst="line">
            <a:avLst/>
          </a:prstGeom>
          <a:noFill/>
          <a:ln w="12700">
            <a:solidFill>
              <a:srgbClr val="FF0000"/>
            </a:solidFill>
            <a:round/>
            <a:headEnd/>
            <a:tailEnd/>
          </a:ln>
          <a:effectLst/>
        </p:spPr>
        <p:txBody>
          <a:bodyPr wrap="none" anchor="ctr"/>
          <a:lstStyle/>
          <a:p>
            <a:endParaRPr lang="en-US"/>
          </a:p>
        </p:txBody>
      </p:sp>
      <p:sp>
        <p:nvSpPr>
          <p:cNvPr id="1045848" name="Line 344"/>
          <p:cNvSpPr>
            <a:spLocks noChangeShapeType="1"/>
          </p:cNvSpPr>
          <p:nvPr/>
        </p:nvSpPr>
        <p:spPr bwMode="auto">
          <a:xfrm>
            <a:off x="5221288" y="4938713"/>
            <a:ext cx="228600" cy="0"/>
          </a:xfrm>
          <a:prstGeom prst="line">
            <a:avLst/>
          </a:prstGeom>
          <a:noFill/>
          <a:ln w="12700">
            <a:solidFill>
              <a:srgbClr val="FF0000"/>
            </a:solidFill>
            <a:round/>
            <a:headEnd/>
            <a:tailEnd/>
          </a:ln>
          <a:effectLst/>
        </p:spPr>
        <p:txBody>
          <a:bodyPr wrap="none" anchor="ctr"/>
          <a:lstStyle/>
          <a:p>
            <a:endParaRPr lang="en-US"/>
          </a:p>
        </p:txBody>
      </p:sp>
      <p:sp>
        <p:nvSpPr>
          <p:cNvPr id="1045849" name="Line 345"/>
          <p:cNvSpPr>
            <a:spLocks noChangeShapeType="1"/>
          </p:cNvSpPr>
          <p:nvPr/>
        </p:nvSpPr>
        <p:spPr bwMode="auto">
          <a:xfrm>
            <a:off x="5537200" y="4938713"/>
            <a:ext cx="0" cy="0"/>
          </a:xfrm>
          <a:prstGeom prst="line">
            <a:avLst/>
          </a:prstGeom>
          <a:noFill/>
          <a:ln w="12700">
            <a:solidFill>
              <a:srgbClr val="FF0000"/>
            </a:solidFill>
            <a:round/>
            <a:headEnd/>
            <a:tailEnd/>
          </a:ln>
          <a:effectLst/>
        </p:spPr>
        <p:txBody>
          <a:bodyPr wrap="none" anchor="ctr"/>
          <a:lstStyle/>
          <a:p>
            <a:endParaRPr lang="en-US"/>
          </a:p>
        </p:txBody>
      </p:sp>
      <p:sp>
        <p:nvSpPr>
          <p:cNvPr id="1045850" name="Line 346"/>
          <p:cNvSpPr>
            <a:spLocks noChangeShapeType="1"/>
          </p:cNvSpPr>
          <p:nvPr/>
        </p:nvSpPr>
        <p:spPr bwMode="auto">
          <a:xfrm>
            <a:off x="4424363" y="5033963"/>
            <a:ext cx="14287" cy="0"/>
          </a:xfrm>
          <a:prstGeom prst="line">
            <a:avLst/>
          </a:prstGeom>
          <a:noFill/>
          <a:ln w="12700">
            <a:solidFill>
              <a:srgbClr val="FF0000"/>
            </a:solidFill>
            <a:round/>
            <a:headEnd/>
            <a:tailEnd/>
          </a:ln>
          <a:effectLst/>
        </p:spPr>
        <p:txBody>
          <a:bodyPr wrap="none" anchor="ctr"/>
          <a:lstStyle/>
          <a:p>
            <a:endParaRPr lang="en-US"/>
          </a:p>
        </p:txBody>
      </p:sp>
      <p:sp>
        <p:nvSpPr>
          <p:cNvPr id="1045851" name="Line 347"/>
          <p:cNvSpPr>
            <a:spLocks noChangeShapeType="1"/>
          </p:cNvSpPr>
          <p:nvPr/>
        </p:nvSpPr>
        <p:spPr bwMode="auto">
          <a:xfrm>
            <a:off x="4525963" y="5033963"/>
            <a:ext cx="0" cy="0"/>
          </a:xfrm>
          <a:prstGeom prst="line">
            <a:avLst/>
          </a:prstGeom>
          <a:noFill/>
          <a:ln w="12700">
            <a:solidFill>
              <a:srgbClr val="FF0000"/>
            </a:solidFill>
            <a:round/>
            <a:headEnd/>
            <a:tailEnd/>
          </a:ln>
          <a:effectLst/>
        </p:spPr>
        <p:txBody>
          <a:bodyPr wrap="none" anchor="ctr"/>
          <a:lstStyle/>
          <a:p>
            <a:endParaRPr lang="en-US"/>
          </a:p>
        </p:txBody>
      </p:sp>
      <p:sp>
        <p:nvSpPr>
          <p:cNvPr id="1045852" name="Line 348"/>
          <p:cNvSpPr>
            <a:spLocks noChangeShapeType="1"/>
          </p:cNvSpPr>
          <p:nvPr/>
        </p:nvSpPr>
        <p:spPr bwMode="auto">
          <a:xfrm>
            <a:off x="4616450" y="5033963"/>
            <a:ext cx="225425" cy="0"/>
          </a:xfrm>
          <a:prstGeom prst="line">
            <a:avLst/>
          </a:prstGeom>
          <a:noFill/>
          <a:ln w="12700">
            <a:solidFill>
              <a:srgbClr val="FF0000"/>
            </a:solidFill>
            <a:round/>
            <a:headEnd/>
            <a:tailEnd/>
          </a:ln>
          <a:effectLst/>
        </p:spPr>
        <p:txBody>
          <a:bodyPr wrap="none" anchor="ctr"/>
          <a:lstStyle/>
          <a:p>
            <a:endParaRPr lang="en-US"/>
          </a:p>
        </p:txBody>
      </p:sp>
      <p:sp>
        <p:nvSpPr>
          <p:cNvPr id="1045853" name="Line 349"/>
          <p:cNvSpPr>
            <a:spLocks noChangeShapeType="1"/>
          </p:cNvSpPr>
          <p:nvPr/>
        </p:nvSpPr>
        <p:spPr bwMode="auto">
          <a:xfrm>
            <a:off x="4930775" y="5033963"/>
            <a:ext cx="0" cy="0"/>
          </a:xfrm>
          <a:prstGeom prst="line">
            <a:avLst/>
          </a:prstGeom>
          <a:noFill/>
          <a:ln w="12700">
            <a:solidFill>
              <a:srgbClr val="FF0000"/>
            </a:solidFill>
            <a:round/>
            <a:headEnd/>
            <a:tailEnd/>
          </a:ln>
          <a:effectLst/>
        </p:spPr>
        <p:txBody>
          <a:bodyPr wrap="none" anchor="ctr"/>
          <a:lstStyle/>
          <a:p>
            <a:endParaRPr lang="en-US"/>
          </a:p>
        </p:txBody>
      </p:sp>
      <p:sp>
        <p:nvSpPr>
          <p:cNvPr id="1045854" name="Line 350"/>
          <p:cNvSpPr>
            <a:spLocks noChangeShapeType="1"/>
          </p:cNvSpPr>
          <p:nvPr/>
        </p:nvSpPr>
        <p:spPr bwMode="auto">
          <a:xfrm>
            <a:off x="5019675" y="5033963"/>
            <a:ext cx="174625" cy="0"/>
          </a:xfrm>
          <a:prstGeom prst="line">
            <a:avLst/>
          </a:prstGeom>
          <a:noFill/>
          <a:ln w="12700">
            <a:solidFill>
              <a:srgbClr val="FF0000"/>
            </a:solidFill>
            <a:round/>
            <a:headEnd/>
            <a:tailEnd/>
          </a:ln>
          <a:effectLst/>
        </p:spPr>
        <p:txBody>
          <a:bodyPr wrap="none" anchor="ctr"/>
          <a:lstStyle/>
          <a:p>
            <a:endParaRPr lang="en-US"/>
          </a:p>
        </p:txBody>
      </p:sp>
      <p:sp>
        <p:nvSpPr>
          <p:cNvPr id="1045855" name="Line 351"/>
          <p:cNvSpPr>
            <a:spLocks noChangeShapeType="1"/>
          </p:cNvSpPr>
          <p:nvPr/>
        </p:nvSpPr>
        <p:spPr bwMode="auto">
          <a:xfrm flipV="1">
            <a:off x="4378325" y="4895850"/>
            <a:ext cx="0" cy="20638"/>
          </a:xfrm>
          <a:prstGeom prst="line">
            <a:avLst/>
          </a:prstGeom>
          <a:noFill/>
          <a:ln w="12700">
            <a:solidFill>
              <a:srgbClr val="000000"/>
            </a:solidFill>
            <a:round/>
            <a:headEnd/>
            <a:tailEnd/>
          </a:ln>
          <a:effectLst/>
        </p:spPr>
        <p:txBody>
          <a:bodyPr wrap="none" anchor="ctr"/>
          <a:lstStyle/>
          <a:p>
            <a:endParaRPr lang="en-US"/>
          </a:p>
        </p:txBody>
      </p:sp>
      <p:sp>
        <p:nvSpPr>
          <p:cNvPr id="1045856" name="Line 352"/>
          <p:cNvSpPr>
            <a:spLocks noChangeShapeType="1"/>
          </p:cNvSpPr>
          <p:nvPr/>
        </p:nvSpPr>
        <p:spPr bwMode="auto">
          <a:xfrm>
            <a:off x="4384675" y="4905375"/>
            <a:ext cx="847725" cy="0"/>
          </a:xfrm>
          <a:prstGeom prst="line">
            <a:avLst/>
          </a:prstGeom>
          <a:noFill/>
          <a:ln w="12700">
            <a:solidFill>
              <a:srgbClr val="000000"/>
            </a:solidFill>
            <a:round/>
            <a:headEnd/>
            <a:tailEnd/>
          </a:ln>
          <a:effectLst/>
        </p:spPr>
        <p:txBody>
          <a:bodyPr wrap="none" anchor="ctr"/>
          <a:lstStyle/>
          <a:p>
            <a:endParaRPr lang="en-US"/>
          </a:p>
        </p:txBody>
      </p:sp>
      <p:sp>
        <p:nvSpPr>
          <p:cNvPr id="1045857" name="Line 353"/>
          <p:cNvSpPr>
            <a:spLocks noChangeShapeType="1"/>
          </p:cNvSpPr>
          <p:nvPr/>
        </p:nvSpPr>
        <p:spPr bwMode="auto">
          <a:xfrm>
            <a:off x="5238750" y="4905375"/>
            <a:ext cx="0" cy="7938"/>
          </a:xfrm>
          <a:prstGeom prst="line">
            <a:avLst/>
          </a:prstGeom>
          <a:noFill/>
          <a:ln w="12700">
            <a:solidFill>
              <a:srgbClr val="000000"/>
            </a:solidFill>
            <a:round/>
            <a:headEnd/>
            <a:tailEnd/>
          </a:ln>
          <a:effectLst/>
        </p:spPr>
        <p:txBody>
          <a:bodyPr wrap="none" anchor="ctr"/>
          <a:lstStyle/>
          <a:p>
            <a:endParaRPr lang="en-US"/>
          </a:p>
        </p:txBody>
      </p:sp>
      <p:sp>
        <p:nvSpPr>
          <p:cNvPr id="1045858" name="Line 354"/>
          <p:cNvSpPr>
            <a:spLocks noChangeShapeType="1"/>
          </p:cNvSpPr>
          <p:nvPr/>
        </p:nvSpPr>
        <p:spPr bwMode="auto">
          <a:xfrm flipV="1">
            <a:off x="4467225" y="4906963"/>
            <a:ext cx="0" cy="136525"/>
          </a:xfrm>
          <a:prstGeom prst="line">
            <a:avLst/>
          </a:prstGeom>
          <a:noFill/>
          <a:ln w="12700">
            <a:solidFill>
              <a:srgbClr val="000000"/>
            </a:solidFill>
            <a:round/>
            <a:headEnd/>
            <a:tailEnd/>
          </a:ln>
          <a:effectLst/>
        </p:spPr>
        <p:txBody>
          <a:bodyPr wrap="none" anchor="ctr"/>
          <a:lstStyle/>
          <a:p>
            <a:endParaRPr lang="en-US"/>
          </a:p>
        </p:txBody>
      </p:sp>
      <p:sp>
        <p:nvSpPr>
          <p:cNvPr id="1045859" name="Line 355"/>
          <p:cNvSpPr>
            <a:spLocks noChangeShapeType="1"/>
          </p:cNvSpPr>
          <p:nvPr/>
        </p:nvSpPr>
        <p:spPr bwMode="auto">
          <a:xfrm flipV="1">
            <a:off x="5153025" y="4906963"/>
            <a:ext cx="0" cy="136525"/>
          </a:xfrm>
          <a:prstGeom prst="line">
            <a:avLst/>
          </a:prstGeom>
          <a:noFill/>
          <a:ln w="12700">
            <a:solidFill>
              <a:srgbClr val="000000"/>
            </a:solidFill>
            <a:round/>
            <a:headEnd/>
            <a:tailEnd/>
          </a:ln>
          <a:effectLst/>
        </p:spPr>
        <p:txBody>
          <a:bodyPr wrap="none" anchor="ctr"/>
          <a:lstStyle/>
          <a:p>
            <a:endParaRPr lang="en-US"/>
          </a:p>
        </p:txBody>
      </p:sp>
      <p:sp>
        <p:nvSpPr>
          <p:cNvPr id="1045860" name="Line 356"/>
          <p:cNvSpPr>
            <a:spLocks noChangeShapeType="1"/>
          </p:cNvSpPr>
          <p:nvPr/>
        </p:nvSpPr>
        <p:spPr bwMode="auto">
          <a:xfrm flipV="1">
            <a:off x="4805363" y="4906963"/>
            <a:ext cx="0" cy="163512"/>
          </a:xfrm>
          <a:prstGeom prst="line">
            <a:avLst/>
          </a:prstGeom>
          <a:noFill/>
          <a:ln w="12700">
            <a:solidFill>
              <a:srgbClr val="000000"/>
            </a:solidFill>
            <a:round/>
            <a:headEnd/>
            <a:tailEnd/>
          </a:ln>
          <a:effectLst/>
        </p:spPr>
        <p:txBody>
          <a:bodyPr wrap="none" anchor="ctr"/>
          <a:lstStyle/>
          <a:p>
            <a:endParaRPr lang="en-US"/>
          </a:p>
        </p:txBody>
      </p:sp>
      <p:sp>
        <p:nvSpPr>
          <p:cNvPr id="1045861" name="Line 357"/>
          <p:cNvSpPr>
            <a:spLocks noChangeShapeType="1"/>
          </p:cNvSpPr>
          <p:nvPr/>
        </p:nvSpPr>
        <p:spPr bwMode="auto">
          <a:xfrm flipV="1">
            <a:off x="4814888" y="4906963"/>
            <a:ext cx="0" cy="163512"/>
          </a:xfrm>
          <a:prstGeom prst="line">
            <a:avLst/>
          </a:prstGeom>
          <a:noFill/>
          <a:ln w="12700">
            <a:solidFill>
              <a:srgbClr val="000000"/>
            </a:solidFill>
            <a:round/>
            <a:headEnd/>
            <a:tailEnd/>
          </a:ln>
          <a:effectLst/>
        </p:spPr>
        <p:txBody>
          <a:bodyPr wrap="none" anchor="ctr"/>
          <a:lstStyle/>
          <a:p>
            <a:endParaRPr lang="en-US"/>
          </a:p>
        </p:txBody>
      </p:sp>
      <p:sp>
        <p:nvSpPr>
          <p:cNvPr id="1045862" name="Line 358"/>
          <p:cNvSpPr>
            <a:spLocks noChangeShapeType="1"/>
          </p:cNvSpPr>
          <p:nvPr/>
        </p:nvSpPr>
        <p:spPr bwMode="auto">
          <a:xfrm>
            <a:off x="4805363" y="5159375"/>
            <a:ext cx="0" cy="273050"/>
          </a:xfrm>
          <a:prstGeom prst="line">
            <a:avLst/>
          </a:prstGeom>
          <a:noFill/>
          <a:ln w="12700">
            <a:solidFill>
              <a:srgbClr val="7A3D3D"/>
            </a:solidFill>
            <a:round/>
            <a:headEnd/>
            <a:tailEnd/>
          </a:ln>
          <a:effectLst/>
        </p:spPr>
        <p:txBody>
          <a:bodyPr wrap="none" anchor="ctr"/>
          <a:lstStyle/>
          <a:p>
            <a:endParaRPr lang="en-US"/>
          </a:p>
        </p:txBody>
      </p:sp>
      <p:sp>
        <p:nvSpPr>
          <p:cNvPr id="1045863" name="Line 359"/>
          <p:cNvSpPr>
            <a:spLocks noChangeShapeType="1"/>
          </p:cNvSpPr>
          <p:nvPr/>
        </p:nvSpPr>
        <p:spPr bwMode="auto">
          <a:xfrm>
            <a:off x="4814888" y="5159375"/>
            <a:ext cx="0" cy="273050"/>
          </a:xfrm>
          <a:prstGeom prst="line">
            <a:avLst/>
          </a:prstGeom>
          <a:noFill/>
          <a:ln w="12700">
            <a:solidFill>
              <a:srgbClr val="7A3D3D"/>
            </a:solidFill>
            <a:round/>
            <a:headEnd/>
            <a:tailEnd/>
          </a:ln>
          <a:effectLst/>
        </p:spPr>
        <p:txBody>
          <a:bodyPr wrap="none" anchor="ctr"/>
          <a:lstStyle/>
          <a:p>
            <a:endParaRPr lang="en-US"/>
          </a:p>
        </p:txBody>
      </p:sp>
      <p:sp>
        <p:nvSpPr>
          <p:cNvPr id="1045864" name="Line 360"/>
          <p:cNvSpPr>
            <a:spLocks noChangeShapeType="1"/>
          </p:cNvSpPr>
          <p:nvPr/>
        </p:nvSpPr>
        <p:spPr bwMode="auto">
          <a:xfrm>
            <a:off x="4467225" y="5140325"/>
            <a:ext cx="0" cy="292100"/>
          </a:xfrm>
          <a:prstGeom prst="line">
            <a:avLst/>
          </a:prstGeom>
          <a:noFill/>
          <a:ln w="12700">
            <a:solidFill>
              <a:srgbClr val="7A3D3D"/>
            </a:solidFill>
            <a:round/>
            <a:headEnd/>
            <a:tailEnd/>
          </a:ln>
          <a:effectLst/>
        </p:spPr>
        <p:txBody>
          <a:bodyPr wrap="none" anchor="ctr"/>
          <a:lstStyle/>
          <a:p>
            <a:endParaRPr lang="en-US"/>
          </a:p>
        </p:txBody>
      </p:sp>
      <p:sp>
        <p:nvSpPr>
          <p:cNvPr id="1045865" name="Line 361"/>
          <p:cNvSpPr>
            <a:spLocks noChangeShapeType="1"/>
          </p:cNvSpPr>
          <p:nvPr/>
        </p:nvSpPr>
        <p:spPr bwMode="auto">
          <a:xfrm>
            <a:off x="4473575" y="5438775"/>
            <a:ext cx="673100" cy="0"/>
          </a:xfrm>
          <a:prstGeom prst="line">
            <a:avLst/>
          </a:prstGeom>
          <a:noFill/>
          <a:ln w="12700">
            <a:solidFill>
              <a:srgbClr val="7A3D3D"/>
            </a:solidFill>
            <a:round/>
            <a:headEnd/>
            <a:tailEnd/>
          </a:ln>
          <a:effectLst/>
        </p:spPr>
        <p:txBody>
          <a:bodyPr wrap="none" anchor="ctr"/>
          <a:lstStyle/>
          <a:p>
            <a:endParaRPr lang="en-US"/>
          </a:p>
        </p:txBody>
      </p:sp>
      <p:sp>
        <p:nvSpPr>
          <p:cNvPr id="1045866" name="Line 362"/>
          <p:cNvSpPr>
            <a:spLocks noChangeShapeType="1"/>
          </p:cNvSpPr>
          <p:nvPr/>
        </p:nvSpPr>
        <p:spPr bwMode="auto">
          <a:xfrm flipV="1">
            <a:off x="5153025" y="5129213"/>
            <a:ext cx="0" cy="314325"/>
          </a:xfrm>
          <a:prstGeom prst="line">
            <a:avLst/>
          </a:prstGeom>
          <a:noFill/>
          <a:ln w="12700">
            <a:solidFill>
              <a:srgbClr val="7A3D3D"/>
            </a:solidFill>
            <a:round/>
            <a:headEnd/>
            <a:tailEnd/>
          </a:ln>
          <a:effectLst/>
        </p:spPr>
        <p:txBody>
          <a:bodyPr wrap="none" anchor="ctr"/>
          <a:lstStyle/>
          <a:p>
            <a:endParaRPr lang="en-US"/>
          </a:p>
        </p:txBody>
      </p:sp>
      <p:sp>
        <p:nvSpPr>
          <p:cNvPr id="1045867" name="Freeform 363"/>
          <p:cNvSpPr>
            <a:spLocks/>
          </p:cNvSpPr>
          <p:nvPr/>
        </p:nvSpPr>
        <p:spPr bwMode="auto">
          <a:xfrm>
            <a:off x="4171950" y="2487613"/>
            <a:ext cx="4763" cy="25400"/>
          </a:xfrm>
          <a:custGeom>
            <a:avLst/>
            <a:gdLst/>
            <a:ahLst/>
            <a:cxnLst>
              <a:cxn ang="0">
                <a:pos x="0" y="16"/>
              </a:cxn>
              <a:cxn ang="0">
                <a:pos x="2" y="8"/>
              </a:cxn>
              <a:cxn ang="0">
                <a:pos x="0" y="0"/>
              </a:cxn>
            </a:cxnLst>
            <a:rect l="0" t="0" r="r" b="b"/>
            <a:pathLst>
              <a:path w="3" h="17">
                <a:moveTo>
                  <a:pt x="0" y="16"/>
                </a:moveTo>
                <a:lnTo>
                  <a:pt x="2" y="8"/>
                </a:lnTo>
                <a:lnTo>
                  <a:pt x="0" y="0"/>
                </a:lnTo>
              </a:path>
            </a:pathLst>
          </a:custGeom>
          <a:noFill/>
          <a:ln w="12700" cap="rnd" cmpd="sng">
            <a:solidFill>
              <a:schemeClr val="tx1"/>
            </a:solidFill>
            <a:prstDash val="solid"/>
            <a:round/>
            <a:headEnd type="none" w="med" len="med"/>
            <a:tailEnd type="none" w="med" len="med"/>
          </a:ln>
          <a:effectLst/>
        </p:spPr>
        <p:txBody>
          <a:bodyPr/>
          <a:lstStyle/>
          <a:p>
            <a:endParaRPr lang="en-US"/>
          </a:p>
        </p:txBody>
      </p:sp>
      <p:sp>
        <p:nvSpPr>
          <p:cNvPr id="1045868" name="Freeform 364"/>
          <p:cNvSpPr>
            <a:spLocks/>
          </p:cNvSpPr>
          <p:nvPr/>
        </p:nvSpPr>
        <p:spPr bwMode="auto">
          <a:xfrm>
            <a:off x="4171950" y="2479675"/>
            <a:ext cx="4763" cy="9525"/>
          </a:xfrm>
          <a:custGeom>
            <a:avLst/>
            <a:gdLst/>
            <a:ahLst/>
            <a:cxnLst>
              <a:cxn ang="0">
                <a:pos x="0" y="5"/>
              </a:cxn>
              <a:cxn ang="0">
                <a:pos x="2" y="3"/>
              </a:cxn>
              <a:cxn ang="0">
                <a:pos x="0" y="0"/>
              </a:cxn>
            </a:cxnLst>
            <a:rect l="0" t="0" r="r" b="b"/>
            <a:pathLst>
              <a:path w="3" h="6">
                <a:moveTo>
                  <a:pt x="0" y="5"/>
                </a:moveTo>
                <a:lnTo>
                  <a:pt x="2" y="3"/>
                </a:lnTo>
                <a:lnTo>
                  <a:pt x="0" y="0"/>
                </a:lnTo>
              </a:path>
            </a:pathLst>
          </a:custGeom>
          <a:noFill/>
          <a:ln w="12700" cap="rnd" cmpd="sng">
            <a:solidFill>
              <a:schemeClr val="tx1"/>
            </a:solidFill>
            <a:prstDash val="solid"/>
            <a:round/>
            <a:headEnd type="none" w="med" len="med"/>
            <a:tailEnd type="none" w="med" len="med"/>
          </a:ln>
          <a:effectLst/>
        </p:spPr>
        <p:txBody>
          <a:bodyPr/>
          <a:lstStyle/>
          <a:p>
            <a:endParaRPr lang="en-US"/>
          </a:p>
        </p:txBody>
      </p:sp>
      <p:sp>
        <p:nvSpPr>
          <p:cNvPr id="1045869" name="Freeform 365"/>
          <p:cNvSpPr>
            <a:spLocks/>
          </p:cNvSpPr>
          <p:nvPr/>
        </p:nvSpPr>
        <p:spPr bwMode="auto">
          <a:xfrm>
            <a:off x="4171950" y="2511425"/>
            <a:ext cx="4763" cy="7938"/>
          </a:xfrm>
          <a:custGeom>
            <a:avLst/>
            <a:gdLst/>
            <a:ahLst/>
            <a:cxnLst>
              <a:cxn ang="0">
                <a:pos x="0" y="5"/>
              </a:cxn>
              <a:cxn ang="0">
                <a:pos x="2" y="3"/>
              </a:cxn>
              <a:cxn ang="0">
                <a:pos x="0" y="0"/>
              </a:cxn>
            </a:cxnLst>
            <a:rect l="0" t="0" r="r" b="b"/>
            <a:pathLst>
              <a:path w="3" h="6">
                <a:moveTo>
                  <a:pt x="0" y="5"/>
                </a:moveTo>
                <a:lnTo>
                  <a:pt x="2" y="3"/>
                </a:lnTo>
                <a:lnTo>
                  <a:pt x="0" y="0"/>
                </a:lnTo>
              </a:path>
            </a:pathLst>
          </a:custGeom>
          <a:noFill/>
          <a:ln w="12700" cap="rnd" cmpd="sng">
            <a:solidFill>
              <a:schemeClr val="tx1"/>
            </a:solidFill>
            <a:prstDash val="solid"/>
            <a:round/>
            <a:headEnd type="none" w="med" len="med"/>
            <a:tailEnd type="none" w="med" len="med"/>
          </a:ln>
          <a:effectLst/>
        </p:spPr>
        <p:txBody>
          <a:bodyPr/>
          <a:lstStyle/>
          <a:p>
            <a:endParaRPr lang="en-US"/>
          </a:p>
        </p:txBody>
      </p:sp>
      <p:sp>
        <p:nvSpPr>
          <p:cNvPr id="1045870" name="Freeform 366"/>
          <p:cNvSpPr>
            <a:spLocks/>
          </p:cNvSpPr>
          <p:nvPr/>
        </p:nvSpPr>
        <p:spPr bwMode="auto">
          <a:xfrm>
            <a:off x="4133850" y="2511425"/>
            <a:ext cx="3175" cy="7938"/>
          </a:xfrm>
          <a:custGeom>
            <a:avLst/>
            <a:gdLst/>
            <a:ahLst/>
            <a:cxnLst>
              <a:cxn ang="0">
                <a:pos x="1" y="0"/>
              </a:cxn>
              <a:cxn ang="0">
                <a:pos x="0" y="2"/>
              </a:cxn>
              <a:cxn ang="0">
                <a:pos x="0" y="4"/>
              </a:cxn>
              <a:cxn ang="0">
                <a:pos x="1" y="5"/>
              </a:cxn>
            </a:cxnLst>
            <a:rect l="0" t="0" r="r" b="b"/>
            <a:pathLst>
              <a:path w="2" h="6">
                <a:moveTo>
                  <a:pt x="1" y="0"/>
                </a:moveTo>
                <a:lnTo>
                  <a:pt x="0" y="2"/>
                </a:lnTo>
                <a:lnTo>
                  <a:pt x="0" y="4"/>
                </a:lnTo>
                <a:lnTo>
                  <a:pt x="1" y="5"/>
                </a:lnTo>
              </a:path>
            </a:pathLst>
          </a:custGeom>
          <a:noFill/>
          <a:ln w="12700" cap="rnd" cmpd="sng">
            <a:solidFill>
              <a:schemeClr val="tx1"/>
            </a:solidFill>
            <a:prstDash val="solid"/>
            <a:round/>
            <a:headEnd type="none" w="med" len="med"/>
            <a:tailEnd type="none" w="med" len="med"/>
          </a:ln>
          <a:effectLst/>
        </p:spPr>
        <p:txBody>
          <a:bodyPr/>
          <a:lstStyle/>
          <a:p>
            <a:endParaRPr lang="en-US"/>
          </a:p>
        </p:txBody>
      </p:sp>
      <p:sp>
        <p:nvSpPr>
          <p:cNvPr id="1045871" name="Freeform 367"/>
          <p:cNvSpPr>
            <a:spLocks/>
          </p:cNvSpPr>
          <p:nvPr/>
        </p:nvSpPr>
        <p:spPr bwMode="auto">
          <a:xfrm>
            <a:off x="4133850" y="2479675"/>
            <a:ext cx="3175" cy="9525"/>
          </a:xfrm>
          <a:custGeom>
            <a:avLst/>
            <a:gdLst/>
            <a:ahLst/>
            <a:cxnLst>
              <a:cxn ang="0">
                <a:pos x="1" y="0"/>
              </a:cxn>
              <a:cxn ang="0">
                <a:pos x="0" y="2"/>
              </a:cxn>
              <a:cxn ang="0">
                <a:pos x="0" y="4"/>
              </a:cxn>
              <a:cxn ang="0">
                <a:pos x="1" y="5"/>
              </a:cxn>
            </a:cxnLst>
            <a:rect l="0" t="0" r="r" b="b"/>
            <a:pathLst>
              <a:path w="2" h="6">
                <a:moveTo>
                  <a:pt x="1" y="0"/>
                </a:moveTo>
                <a:lnTo>
                  <a:pt x="0" y="2"/>
                </a:lnTo>
                <a:lnTo>
                  <a:pt x="0" y="4"/>
                </a:lnTo>
                <a:lnTo>
                  <a:pt x="1" y="5"/>
                </a:lnTo>
              </a:path>
            </a:pathLst>
          </a:custGeom>
          <a:noFill/>
          <a:ln w="12700" cap="rnd" cmpd="sng">
            <a:solidFill>
              <a:schemeClr val="tx1"/>
            </a:solidFill>
            <a:prstDash val="solid"/>
            <a:round/>
            <a:headEnd type="none" w="med" len="med"/>
            <a:tailEnd type="none" w="med" len="med"/>
          </a:ln>
          <a:effectLst/>
        </p:spPr>
        <p:txBody>
          <a:bodyPr/>
          <a:lstStyle/>
          <a:p>
            <a:endParaRPr lang="en-US"/>
          </a:p>
        </p:txBody>
      </p:sp>
      <p:sp>
        <p:nvSpPr>
          <p:cNvPr id="1045872" name="Freeform 368"/>
          <p:cNvSpPr>
            <a:spLocks/>
          </p:cNvSpPr>
          <p:nvPr/>
        </p:nvSpPr>
        <p:spPr bwMode="auto">
          <a:xfrm>
            <a:off x="4133850" y="2487613"/>
            <a:ext cx="3175" cy="25400"/>
          </a:xfrm>
          <a:custGeom>
            <a:avLst/>
            <a:gdLst/>
            <a:ahLst/>
            <a:cxnLst>
              <a:cxn ang="0">
                <a:pos x="1" y="0"/>
              </a:cxn>
              <a:cxn ang="0">
                <a:pos x="0" y="6"/>
              </a:cxn>
              <a:cxn ang="0">
                <a:pos x="0" y="11"/>
              </a:cxn>
              <a:cxn ang="0">
                <a:pos x="1" y="16"/>
              </a:cxn>
            </a:cxnLst>
            <a:rect l="0" t="0" r="r" b="b"/>
            <a:pathLst>
              <a:path w="2" h="17">
                <a:moveTo>
                  <a:pt x="1" y="0"/>
                </a:moveTo>
                <a:lnTo>
                  <a:pt x="0" y="6"/>
                </a:lnTo>
                <a:lnTo>
                  <a:pt x="0" y="11"/>
                </a:lnTo>
                <a:lnTo>
                  <a:pt x="1" y="16"/>
                </a:lnTo>
              </a:path>
            </a:pathLst>
          </a:custGeom>
          <a:noFill/>
          <a:ln w="12700" cap="rnd" cmpd="sng">
            <a:solidFill>
              <a:schemeClr val="tx1"/>
            </a:solidFill>
            <a:prstDash val="solid"/>
            <a:round/>
            <a:headEnd type="none" w="med" len="med"/>
            <a:tailEnd type="none" w="med" len="med"/>
          </a:ln>
          <a:effectLst/>
        </p:spPr>
        <p:txBody>
          <a:bodyPr/>
          <a:lstStyle/>
          <a:p>
            <a:endParaRPr lang="en-US"/>
          </a:p>
        </p:txBody>
      </p:sp>
      <p:sp>
        <p:nvSpPr>
          <p:cNvPr id="1045873" name="Freeform 369"/>
          <p:cNvSpPr>
            <a:spLocks/>
          </p:cNvSpPr>
          <p:nvPr/>
        </p:nvSpPr>
        <p:spPr bwMode="auto">
          <a:xfrm>
            <a:off x="4098925" y="2366963"/>
            <a:ext cx="53975" cy="46037"/>
          </a:xfrm>
          <a:custGeom>
            <a:avLst/>
            <a:gdLst/>
            <a:ahLst/>
            <a:cxnLst>
              <a:cxn ang="0">
                <a:pos x="31" y="0"/>
              </a:cxn>
              <a:cxn ang="0">
                <a:pos x="31" y="4"/>
              </a:cxn>
              <a:cxn ang="0">
                <a:pos x="3" y="4"/>
              </a:cxn>
              <a:cxn ang="0">
                <a:pos x="3" y="30"/>
              </a:cxn>
              <a:cxn ang="0">
                <a:pos x="0" y="30"/>
              </a:cxn>
              <a:cxn ang="0">
                <a:pos x="0" y="0"/>
              </a:cxn>
              <a:cxn ang="0">
                <a:pos x="31" y="0"/>
              </a:cxn>
            </a:cxnLst>
            <a:rect l="0" t="0" r="r" b="b"/>
            <a:pathLst>
              <a:path w="32" h="31">
                <a:moveTo>
                  <a:pt x="31" y="0"/>
                </a:moveTo>
                <a:lnTo>
                  <a:pt x="31" y="4"/>
                </a:lnTo>
                <a:lnTo>
                  <a:pt x="3" y="4"/>
                </a:lnTo>
                <a:lnTo>
                  <a:pt x="3" y="30"/>
                </a:lnTo>
                <a:lnTo>
                  <a:pt x="0" y="30"/>
                </a:lnTo>
                <a:lnTo>
                  <a:pt x="0" y="0"/>
                </a:lnTo>
                <a:lnTo>
                  <a:pt x="31" y="0"/>
                </a:lnTo>
              </a:path>
            </a:pathLst>
          </a:custGeom>
          <a:noFill/>
          <a:ln w="12700" cap="rnd" cmpd="sng">
            <a:solidFill>
              <a:schemeClr val="tx1"/>
            </a:solidFill>
            <a:prstDash val="solid"/>
            <a:round/>
            <a:headEnd type="none" w="med" len="med"/>
            <a:tailEnd type="none" w="med" len="med"/>
          </a:ln>
          <a:effectLst/>
        </p:spPr>
        <p:txBody>
          <a:bodyPr/>
          <a:lstStyle/>
          <a:p>
            <a:endParaRPr lang="en-US"/>
          </a:p>
        </p:txBody>
      </p:sp>
      <p:sp>
        <p:nvSpPr>
          <p:cNvPr id="1045874" name="Line 370"/>
          <p:cNvSpPr>
            <a:spLocks noChangeShapeType="1"/>
          </p:cNvSpPr>
          <p:nvPr/>
        </p:nvSpPr>
        <p:spPr bwMode="auto">
          <a:xfrm>
            <a:off x="4132263" y="2495550"/>
            <a:ext cx="0" cy="11113"/>
          </a:xfrm>
          <a:prstGeom prst="line">
            <a:avLst/>
          </a:prstGeom>
          <a:noFill/>
          <a:ln w="12700">
            <a:solidFill>
              <a:schemeClr val="tx1"/>
            </a:solidFill>
            <a:round/>
            <a:headEnd/>
            <a:tailEnd/>
          </a:ln>
          <a:effectLst/>
        </p:spPr>
        <p:txBody>
          <a:bodyPr wrap="none" anchor="ctr"/>
          <a:lstStyle/>
          <a:p>
            <a:endParaRPr lang="en-US"/>
          </a:p>
        </p:txBody>
      </p:sp>
      <p:sp>
        <p:nvSpPr>
          <p:cNvPr id="1045875" name="Line 371"/>
          <p:cNvSpPr>
            <a:spLocks noChangeShapeType="1"/>
          </p:cNvSpPr>
          <p:nvPr/>
        </p:nvSpPr>
        <p:spPr bwMode="auto">
          <a:xfrm>
            <a:off x="4124325" y="2492375"/>
            <a:ext cx="0" cy="14288"/>
          </a:xfrm>
          <a:prstGeom prst="line">
            <a:avLst/>
          </a:prstGeom>
          <a:noFill/>
          <a:ln w="12700">
            <a:solidFill>
              <a:schemeClr val="tx1"/>
            </a:solidFill>
            <a:round/>
            <a:headEnd/>
            <a:tailEnd/>
          </a:ln>
          <a:effectLst/>
        </p:spPr>
        <p:txBody>
          <a:bodyPr wrap="none" anchor="ctr"/>
          <a:lstStyle/>
          <a:p>
            <a:endParaRPr lang="en-US"/>
          </a:p>
        </p:txBody>
      </p:sp>
      <p:sp>
        <p:nvSpPr>
          <p:cNvPr id="1045876" name="Line 372"/>
          <p:cNvSpPr>
            <a:spLocks noChangeShapeType="1"/>
          </p:cNvSpPr>
          <p:nvPr/>
        </p:nvSpPr>
        <p:spPr bwMode="auto">
          <a:xfrm>
            <a:off x="4122738" y="2495550"/>
            <a:ext cx="0" cy="11113"/>
          </a:xfrm>
          <a:prstGeom prst="line">
            <a:avLst/>
          </a:prstGeom>
          <a:noFill/>
          <a:ln w="12700">
            <a:solidFill>
              <a:schemeClr val="tx1"/>
            </a:solidFill>
            <a:round/>
            <a:headEnd/>
            <a:tailEnd/>
          </a:ln>
          <a:effectLst/>
        </p:spPr>
        <p:txBody>
          <a:bodyPr wrap="none" anchor="ctr"/>
          <a:lstStyle/>
          <a:p>
            <a:endParaRPr lang="en-US"/>
          </a:p>
        </p:txBody>
      </p:sp>
      <p:sp>
        <p:nvSpPr>
          <p:cNvPr id="1045877" name="Line 373"/>
          <p:cNvSpPr>
            <a:spLocks noChangeShapeType="1"/>
          </p:cNvSpPr>
          <p:nvPr/>
        </p:nvSpPr>
        <p:spPr bwMode="auto">
          <a:xfrm>
            <a:off x="4121150" y="2492375"/>
            <a:ext cx="0" cy="14288"/>
          </a:xfrm>
          <a:prstGeom prst="line">
            <a:avLst/>
          </a:prstGeom>
          <a:noFill/>
          <a:ln w="12700">
            <a:solidFill>
              <a:schemeClr val="tx1"/>
            </a:solidFill>
            <a:round/>
            <a:headEnd/>
            <a:tailEnd/>
          </a:ln>
          <a:effectLst/>
        </p:spPr>
        <p:txBody>
          <a:bodyPr wrap="none" anchor="ctr"/>
          <a:lstStyle/>
          <a:p>
            <a:endParaRPr lang="en-US"/>
          </a:p>
        </p:txBody>
      </p:sp>
      <p:sp>
        <p:nvSpPr>
          <p:cNvPr id="1045878" name="Line 374"/>
          <p:cNvSpPr>
            <a:spLocks noChangeShapeType="1"/>
          </p:cNvSpPr>
          <p:nvPr/>
        </p:nvSpPr>
        <p:spPr bwMode="auto">
          <a:xfrm>
            <a:off x="4119563" y="2495550"/>
            <a:ext cx="0" cy="11113"/>
          </a:xfrm>
          <a:prstGeom prst="line">
            <a:avLst/>
          </a:prstGeom>
          <a:noFill/>
          <a:ln w="12700">
            <a:solidFill>
              <a:schemeClr val="tx1"/>
            </a:solidFill>
            <a:round/>
            <a:headEnd/>
            <a:tailEnd/>
          </a:ln>
          <a:effectLst/>
        </p:spPr>
        <p:txBody>
          <a:bodyPr wrap="none" anchor="ctr"/>
          <a:lstStyle/>
          <a:p>
            <a:endParaRPr lang="en-US"/>
          </a:p>
        </p:txBody>
      </p:sp>
      <p:sp>
        <p:nvSpPr>
          <p:cNvPr id="1045879" name="Line 375"/>
          <p:cNvSpPr>
            <a:spLocks noChangeShapeType="1"/>
          </p:cNvSpPr>
          <p:nvPr/>
        </p:nvSpPr>
        <p:spPr bwMode="auto">
          <a:xfrm>
            <a:off x="4116388" y="2513013"/>
            <a:ext cx="3175" cy="0"/>
          </a:xfrm>
          <a:prstGeom prst="line">
            <a:avLst/>
          </a:prstGeom>
          <a:noFill/>
          <a:ln w="12700">
            <a:solidFill>
              <a:schemeClr val="tx1"/>
            </a:solidFill>
            <a:round/>
            <a:headEnd/>
            <a:tailEnd/>
          </a:ln>
          <a:effectLst/>
        </p:spPr>
        <p:txBody>
          <a:bodyPr wrap="none" anchor="ctr"/>
          <a:lstStyle/>
          <a:p>
            <a:endParaRPr lang="en-US"/>
          </a:p>
        </p:txBody>
      </p:sp>
      <p:sp>
        <p:nvSpPr>
          <p:cNvPr id="1045880" name="Line 376"/>
          <p:cNvSpPr>
            <a:spLocks noChangeShapeType="1"/>
          </p:cNvSpPr>
          <p:nvPr/>
        </p:nvSpPr>
        <p:spPr bwMode="auto">
          <a:xfrm>
            <a:off x="4119563" y="2492375"/>
            <a:ext cx="0" cy="14288"/>
          </a:xfrm>
          <a:prstGeom prst="line">
            <a:avLst/>
          </a:prstGeom>
          <a:noFill/>
          <a:ln w="12700">
            <a:solidFill>
              <a:schemeClr val="tx1"/>
            </a:solidFill>
            <a:round/>
            <a:headEnd/>
            <a:tailEnd/>
          </a:ln>
          <a:effectLst/>
        </p:spPr>
        <p:txBody>
          <a:bodyPr wrap="none" anchor="ctr"/>
          <a:lstStyle/>
          <a:p>
            <a:endParaRPr lang="en-US"/>
          </a:p>
        </p:txBody>
      </p:sp>
      <p:sp>
        <p:nvSpPr>
          <p:cNvPr id="1045881" name="Line 377"/>
          <p:cNvSpPr>
            <a:spLocks noChangeShapeType="1"/>
          </p:cNvSpPr>
          <p:nvPr/>
        </p:nvSpPr>
        <p:spPr bwMode="auto">
          <a:xfrm flipV="1">
            <a:off x="4116388" y="2481263"/>
            <a:ext cx="3175" cy="14287"/>
          </a:xfrm>
          <a:prstGeom prst="line">
            <a:avLst/>
          </a:prstGeom>
          <a:noFill/>
          <a:ln w="12700">
            <a:solidFill>
              <a:schemeClr val="tx1"/>
            </a:solidFill>
            <a:round/>
            <a:headEnd/>
            <a:tailEnd/>
          </a:ln>
          <a:effectLst/>
        </p:spPr>
        <p:txBody>
          <a:bodyPr wrap="none" anchor="ctr"/>
          <a:lstStyle/>
          <a:p>
            <a:endParaRPr lang="en-US"/>
          </a:p>
        </p:txBody>
      </p:sp>
      <p:sp>
        <p:nvSpPr>
          <p:cNvPr id="1045882" name="Line 378"/>
          <p:cNvSpPr>
            <a:spLocks noChangeShapeType="1"/>
          </p:cNvSpPr>
          <p:nvPr/>
        </p:nvSpPr>
        <p:spPr bwMode="auto">
          <a:xfrm flipV="1">
            <a:off x="4151313" y="2473325"/>
            <a:ext cx="0" cy="50800"/>
          </a:xfrm>
          <a:prstGeom prst="line">
            <a:avLst/>
          </a:prstGeom>
          <a:noFill/>
          <a:ln w="12700">
            <a:solidFill>
              <a:schemeClr val="tx1"/>
            </a:solidFill>
            <a:round/>
            <a:headEnd/>
            <a:tailEnd/>
          </a:ln>
          <a:effectLst/>
        </p:spPr>
        <p:txBody>
          <a:bodyPr wrap="none" anchor="ctr"/>
          <a:lstStyle/>
          <a:p>
            <a:endParaRPr lang="en-US"/>
          </a:p>
        </p:txBody>
      </p:sp>
      <p:sp>
        <p:nvSpPr>
          <p:cNvPr id="1045883" name="Line 379"/>
          <p:cNvSpPr>
            <a:spLocks noChangeShapeType="1"/>
          </p:cNvSpPr>
          <p:nvPr/>
        </p:nvSpPr>
        <p:spPr bwMode="auto">
          <a:xfrm flipV="1">
            <a:off x="4116388" y="2481263"/>
            <a:ext cx="0" cy="33337"/>
          </a:xfrm>
          <a:prstGeom prst="line">
            <a:avLst/>
          </a:prstGeom>
          <a:noFill/>
          <a:ln w="12700">
            <a:solidFill>
              <a:schemeClr val="tx1"/>
            </a:solidFill>
            <a:round/>
            <a:headEnd/>
            <a:tailEnd/>
          </a:ln>
          <a:effectLst/>
        </p:spPr>
        <p:txBody>
          <a:bodyPr wrap="none" anchor="ctr"/>
          <a:lstStyle/>
          <a:p>
            <a:endParaRPr lang="en-US"/>
          </a:p>
        </p:txBody>
      </p:sp>
      <p:sp>
        <p:nvSpPr>
          <p:cNvPr id="1045884" name="Line 380"/>
          <p:cNvSpPr>
            <a:spLocks noChangeShapeType="1"/>
          </p:cNvSpPr>
          <p:nvPr/>
        </p:nvSpPr>
        <p:spPr bwMode="auto">
          <a:xfrm flipV="1">
            <a:off x="4175125" y="2476500"/>
            <a:ext cx="0" cy="44450"/>
          </a:xfrm>
          <a:prstGeom prst="line">
            <a:avLst/>
          </a:prstGeom>
          <a:noFill/>
          <a:ln w="12700">
            <a:solidFill>
              <a:schemeClr val="tx1"/>
            </a:solidFill>
            <a:round/>
            <a:headEnd/>
            <a:tailEnd/>
          </a:ln>
          <a:effectLst/>
        </p:spPr>
        <p:txBody>
          <a:bodyPr wrap="none" anchor="ctr"/>
          <a:lstStyle/>
          <a:p>
            <a:endParaRPr lang="en-US"/>
          </a:p>
        </p:txBody>
      </p:sp>
      <p:sp>
        <p:nvSpPr>
          <p:cNvPr id="1045885" name="Line 381"/>
          <p:cNvSpPr>
            <a:spLocks noChangeShapeType="1"/>
          </p:cNvSpPr>
          <p:nvPr/>
        </p:nvSpPr>
        <p:spPr bwMode="auto">
          <a:xfrm flipH="1">
            <a:off x="4148138" y="2479675"/>
            <a:ext cx="31750" cy="0"/>
          </a:xfrm>
          <a:prstGeom prst="line">
            <a:avLst/>
          </a:prstGeom>
          <a:noFill/>
          <a:ln w="12700">
            <a:solidFill>
              <a:schemeClr val="tx1"/>
            </a:solidFill>
            <a:round/>
            <a:headEnd/>
            <a:tailEnd/>
          </a:ln>
          <a:effectLst/>
        </p:spPr>
        <p:txBody>
          <a:bodyPr wrap="none" anchor="ctr"/>
          <a:lstStyle/>
          <a:p>
            <a:endParaRPr lang="en-US"/>
          </a:p>
        </p:txBody>
      </p:sp>
      <p:sp>
        <p:nvSpPr>
          <p:cNvPr id="1045886" name="Line 382"/>
          <p:cNvSpPr>
            <a:spLocks noChangeShapeType="1"/>
          </p:cNvSpPr>
          <p:nvPr/>
        </p:nvSpPr>
        <p:spPr bwMode="auto">
          <a:xfrm flipH="1" flipV="1">
            <a:off x="4165600" y="2473325"/>
            <a:ext cx="17463" cy="15875"/>
          </a:xfrm>
          <a:prstGeom prst="line">
            <a:avLst/>
          </a:prstGeom>
          <a:noFill/>
          <a:ln w="12700">
            <a:solidFill>
              <a:schemeClr val="tx1"/>
            </a:solidFill>
            <a:round/>
            <a:headEnd/>
            <a:tailEnd/>
          </a:ln>
          <a:effectLst/>
        </p:spPr>
        <p:txBody>
          <a:bodyPr wrap="none" anchor="ctr"/>
          <a:lstStyle/>
          <a:p>
            <a:endParaRPr lang="en-US"/>
          </a:p>
        </p:txBody>
      </p:sp>
      <p:sp>
        <p:nvSpPr>
          <p:cNvPr id="1045887" name="Line 383"/>
          <p:cNvSpPr>
            <a:spLocks noChangeShapeType="1"/>
          </p:cNvSpPr>
          <p:nvPr/>
        </p:nvSpPr>
        <p:spPr bwMode="auto">
          <a:xfrm flipH="1">
            <a:off x="4148138" y="2489200"/>
            <a:ext cx="31750" cy="0"/>
          </a:xfrm>
          <a:prstGeom prst="line">
            <a:avLst/>
          </a:prstGeom>
          <a:noFill/>
          <a:ln w="12700">
            <a:solidFill>
              <a:schemeClr val="tx1"/>
            </a:solidFill>
            <a:round/>
            <a:headEnd/>
            <a:tailEnd/>
          </a:ln>
          <a:effectLst/>
        </p:spPr>
        <p:txBody>
          <a:bodyPr wrap="none" anchor="ctr"/>
          <a:lstStyle/>
          <a:p>
            <a:endParaRPr lang="en-US"/>
          </a:p>
        </p:txBody>
      </p:sp>
      <p:sp>
        <p:nvSpPr>
          <p:cNvPr id="1045888" name="Line 384"/>
          <p:cNvSpPr>
            <a:spLocks noChangeShapeType="1"/>
          </p:cNvSpPr>
          <p:nvPr/>
        </p:nvSpPr>
        <p:spPr bwMode="auto">
          <a:xfrm flipH="1">
            <a:off x="4148138" y="2513013"/>
            <a:ext cx="31750" cy="0"/>
          </a:xfrm>
          <a:prstGeom prst="line">
            <a:avLst/>
          </a:prstGeom>
          <a:noFill/>
          <a:ln w="12700">
            <a:solidFill>
              <a:schemeClr val="tx1"/>
            </a:solidFill>
            <a:round/>
            <a:headEnd/>
            <a:tailEnd/>
          </a:ln>
          <a:effectLst/>
        </p:spPr>
        <p:txBody>
          <a:bodyPr wrap="none" anchor="ctr"/>
          <a:lstStyle/>
          <a:p>
            <a:endParaRPr lang="en-US"/>
          </a:p>
        </p:txBody>
      </p:sp>
      <p:sp>
        <p:nvSpPr>
          <p:cNvPr id="1045889" name="Line 385"/>
          <p:cNvSpPr>
            <a:spLocks noChangeShapeType="1"/>
          </p:cNvSpPr>
          <p:nvPr/>
        </p:nvSpPr>
        <p:spPr bwMode="auto">
          <a:xfrm flipH="1">
            <a:off x="4165600" y="2514600"/>
            <a:ext cx="17463" cy="3175"/>
          </a:xfrm>
          <a:prstGeom prst="line">
            <a:avLst/>
          </a:prstGeom>
          <a:noFill/>
          <a:ln w="12700">
            <a:solidFill>
              <a:schemeClr val="tx1"/>
            </a:solidFill>
            <a:round/>
            <a:headEnd/>
            <a:tailEnd/>
          </a:ln>
          <a:effectLst/>
        </p:spPr>
        <p:txBody>
          <a:bodyPr wrap="none" anchor="ctr"/>
          <a:lstStyle/>
          <a:p>
            <a:endParaRPr lang="en-US"/>
          </a:p>
        </p:txBody>
      </p:sp>
      <p:sp>
        <p:nvSpPr>
          <p:cNvPr id="1045890" name="Line 386"/>
          <p:cNvSpPr>
            <a:spLocks noChangeShapeType="1"/>
          </p:cNvSpPr>
          <p:nvPr/>
        </p:nvSpPr>
        <p:spPr bwMode="auto">
          <a:xfrm flipH="1">
            <a:off x="4148138" y="2517775"/>
            <a:ext cx="31750" cy="0"/>
          </a:xfrm>
          <a:prstGeom prst="line">
            <a:avLst/>
          </a:prstGeom>
          <a:noFill/>
          <a:ln w="12700">
            <a:solidFill>
              <a:schemeClr val="tx1"/>
            </a:solidFill>
            <a:round/>
            <a:headEnd/>
            <a:tailEnd/>
          </a:ln>
          <a:effectLst/>
        </p:spPr>
        <p:txBody>
          <a:bodyPr wrap="none" anchor="ctr"/>
          <a:lstStyle/>
          <a:p>
            <a:endParaRPr lang="en-US"/>
          </a:p>
        </p:txBody>
      </p:sp>
      <p:sp>
        <p:nvSpPr>
          <p:cNvPr id="1045891" name="Line 387"/>
          <p:cNvSpPr>
            <a:spLocks noChangeShapeType="1"/>
          </p:cNvSpPr>
          <p:nvPr/>
        </p:nvSpPr>
        <p:spPr bwMode="auto">
          <a:xfrm>
            <a:off x="4141788" y="2517775"/>
            <a:ext cx="3175" cy="0"/>
          </a:xfrm>
          <a:prstGeom prst="line">
            <a:avLst/>
          </a:prstGeom>
          <a:noFill/>
          <a:ln w="12700">
            <a:solidFill>
              <a:schemeClr val="tx1"/>
            </a:solidFill>
            <a:round/>
            <a:headEnd/>
            <a:tailEnd/>
          </a:ln>
          <a:effectLst/>
        </p:spPr>
        <p:txBody>
          <a:bodyPr wrap="none" anchor="ctr"/>
          <a:lstStyle/>
          <a:p>
            <a:endParaRPr lang="en-US"/>
          </a:p>
        </p:txBody>
      </p:sp>
      <p:sp>
        <p:nvSpPr>
          <p:cNvPr id="1045892" name="Line 388"/>
          <p:cNvSpPr>
            <a:spLocks noChangeShapeType="1"/>
          </p:cNvSpPr>
          <p:nvPr/>
        </p:nvSpPr>
        <p:spPr bwMode="auto">
          <a:xfrm>
            <a:off x="4133850" y="2514600"/>
            <a:ext cx="1588" cy="3175"/>
          </a:xfrm>
          <a:prstGeom prst="line">
            <a:avLst/>
          </a:prstGeom>
          <a:noFill/>
          <a:ln w="12700">
            <a:solidFill>
              <a:schemeClr val="tx1"/>
            </a:solidFill>
            <a:round/>
            <a:headEnd/>
            <a:tailEnd/>
          </a:ln>
          <a:effectLst/>
        </p:spPr>
        <p:txBody>
          <a:bodyPr wrap="none" anchor="ctr"/>
          <a:lstStyle/>
          <a:p>
            <a:endParaRPr lang="en-US"/>
          </a:p>
        </p:txBody>
      </p:sp>
      <p:sp>
        <p:nvSpPr>
          <p:cNvPr id="1045893" name="Line 389"/>
          <p:cNvSpPr>
            <a:spLocks noChangeShapeType="1"/>
          </p:cNvSpPr>
          <p:nvPr/>
        </p:nvSpPr>
        <p:spPr bwMode="auto">
          <a:xfrm>
            <a:off x="4141788" y="2513013"/>
            <a:ext cx="3175" cy="0"/>
          </a:xfrm>
          <a:prstGeom prst="line">
            <a:avLst/>
          </a:prstGeom>
          <a:noFill/>
          <a:ln w="12700">
            <a:solidFill>
              <a:schemeClr val="tx1"/>
            </a:solidFill>
            <a:round/>
            <a:headEnd/>
            <a:tailEnd/>
          </a:ln>
          <a:effectLst/>
        </p:spPr>
        <p:txBody>
          <a:bodyPr wrap="none" anchor="ctr"/>
          <a:lstStyle/>
          <a:p>
            <a:endParaRPr lang="en-US"/>
          </a:p>
        </p:txBody>
      </p:sp>
      <p:sp>
        <p:nvSpPr>
          <p:cNvPr id="1045894" name="Line 390"/>
          <p:cNvSpPr>
            <a:spLocks noChangeShapeType="1"/>
          </p:cNvSpPr>
          <p:nvPr/>
        </p:nvSpPr>
        <p:spPr bwMode="auto">
          <a:xfrm>
            <a:off x="4141788" y="2489200"/>
            <a:ext cx="3175" cy="0"/>
          </a:xfrm>
          <a:prstGeom prst="line">
            <a:avLst/>
          </a:prstGeom>
          <a:noFill/>
          <a:ln w="12700">
            <a:solidFill>
              <a:schemeClr val="tx1"/>
            </a:solidFill>
            <a:round/>
            <a:headEnd/>
            <a:tailEnd/>
          </a:ln>
          <a:effectLst/>
        </p:spPr>
        <p:txBody>
          <a:bodyPr wrap="none" anchor="ctr"/>
          <a:lstStyle/>
          <a:p>
            <a:endParaRPr lang="en-US"/>
          </a:p>
        </p:txBody>
      </p:sp>
      <p:sp>
        <p:nvSpPr>
          <p:cNvPr id="1045895" name="Line 391"/>
          <p:cNvSpPr>
            <a:spLocks noChangeShapeType="1"/>
          </p:cNvSpPr>
          <p:nvPr/>
        </p:nvSpPr>
        <p:spPr bwMode="auto">
          <a:xfrm flipV="1">
            <a:off x="4129088" y="2473325"/>
            <a:ext cx="3175" cy="15875"/>
          </a:xfrm>
          <a:prstGeom prst="line">
            <a:avLst/>
          </a:prstGeom>
          <a:noFill/>
          <a:ln w="12700">
            <a:solidFill>
              <a:schemeClr val="tx1"/>
            </a:solidFill>
            <a:round/>
            <a:headEnd/>
            <a:tailEnd/>
          </a:ln>
          <a:effectLst/>
        </p:spPr>
        <p:txBody>
          <a:bodyPr wrap="none" anchor="ctr"/>
          <a:lstStyle/>
          <a:p>
            <a:endParaRPr lang="en-US"/>
          </a:p>
        </p:txBody>
      </p:sp>
      <p:sp>
        <p:nvSpPr>
          <p:cNvPr id="1045896" name="Line 392"/>
          <p:cNvSpPr>
            <a:spLocks noChangeShapeType="1"/>
          </p:cNvSpPr>
          <p:nvPr/>
        </p:nvSpPr>
        <p:spPr bwMode="auto">
          <a:xfrm>
            <a:off x="4125913" y="2513013"/>
            <a:ext cx="0" cy="0"/>
          </a:xfrm>
          <a:prstGeom prst="line">
            <a:avLst/>
          </a:prstGeom>
          <a:noFill/>
          <a:ln w="12700">
            <a:solidFill>
              <a:schemeClr val="tx1"/>
            </a:solidFill>
            <a:round/>
            <a:headEnd/>
            <a:tailEnd/>
          </a:ln>
          <a:effectLst/>
        </p:spPr>
        <p:txBody>
          <a:bodyPr wrap="none" anchor="ctr"/>
          <a:lstStyle/>
          <a:p>
            <a:endParaRPr lang="en-US"/>
          </a:p>
        </p:txBody>
      </p:sp>
      <p:sp>
        <p:nvSpPr>
          <p:cNvPr id="1045897" name="Line 393"/>
          <p:cNvSpPr>
            <a:spLocks noChangeShapeType="1"/>
          </p:cNvSpPr>
          <p:nvPr/>
        </p:nvSpPr>
        <p:spPr bwMode="auto">
          <a:xfrm>
            <a:off x="4125913" y="2487613"/>
            <a:ext cx="0" cy="0"/>
          </a:xfrm>
          <a:prstGeom prst="line">
            <a:avLst/>
          </a:prstGeom>
          <a:noFill/>
          <a:ln w="12700">
            <a:solidFill>
              <a:schemeClr val="tx1"/>
            </a:solidFill>
            <a:round/>
            <a:headEnd/>
            <a:tailEnd/>
          </a:ln>
          <a:effectLst/>
        </p:spPr>
        <p:txBody>
          <a:bodyPr wrap="none" anchor="ctr"/>
          <a:lstStyle/>
          <a:p>
            <a:endParaRPr lang="en-US"/>
          </a:p>
        </p:txBody>
      </p:sp>
      <p:sp>
        <p:nvSpPr>
          <p:cNvPr id="1045898" name="Line 394"/>
          <p:cNvSpPr>
            <a:spLocks noChangeShapeType="1"/>
          </p:cNvSpPr>
          <p:nvPr/>
        </p:nvSpPr>
        <p:spPr bwMode="auto">
          <a:xfrm>
            <a:off x="4141788" y="2479675"/>
            <a:ext cx="3175" cy="0"/>
          </a:xfrm>
          <a:prstGeom prst="line">
            <a:avLst/>
          </a:prstGeom>
          <a:noFill/>
          <a:ln w="12700">
            <a:solidFill>
              <a:schemeClr val="tx1"/>
            </a:solidFill>
            <a:round/>
            <a:headEnd/>
            <a:tailEnd/>
          </a:ln>
          <a:effectLst/>
        </p:spPr>
        <p:txBody>
          <a:bodyPr wrap="none" anchor="ctr"/>
          <a:lstStyle/>
          <a:p>
            <a:endParaRPr lang="en-US"/>
          </a:p>
        </p:txBody>
      </p:sp>
      <p:sp>
        <p:nvSpPr>
          <p:cNvPr id="1045899" name="Line 395"/>
          <p:cNvSpPr>
            <a:spLocks noChangeShapeType="1"/>
          </p:cNvSpPr>
          <p:nvPr/>
        </p:nvSpPr>
        <p:spPr bwMode="auto">
          <a:xfrm flipV="1">
            <a:off x="4133850" y="2476500"/>
            <a:ext cx="0" cy="44450"/>
          </a:xfrm>
          <a:prstGeom prst="line">
            <a:avLst/>
          </a:prstGeom>
          <a:noFill/>
          <a:ln w="12700">
            <a:solidFill>
              <a:schemeClr val="tx1"/>
            </a:solidFill>
            <a:round/>
            <a:headEnd/>
            <a:tailEnd/>
          </a:ln>
          <a:effectLst/>
        </p:spPr>
        <p:txBody>
          <a:bodyPr wrap="none" anchor="ctr"/>
          <a:lstStyle/>
          <a:p>
            <a:endParaRPr lang="en-US"/>
          </a:p>
        </p:txBody>
      </p:sp>
      <p:sp>
        <p:nvSpPr>
          <p:cNvPr id="1045900" name="Line 396"/>
          <p:cNvSpPr>
            <a:spLocks noChangeShapeType="1"/>
          </p:cNvSpPr>
          <p:nvPr/>
        </p:nvSpPr>
        <p:spPr bwMode="auto">
          <a:xfrm flipV="1">
            <a:off x="4156075" y="2473325"/>
            <a:ext cx="0" cy="50800"/>
          </a:xfrm>
          <a:prstGeom prst="line">
            <a:avLst/>
          </a:prstGeom>
          <a:noFill/>
          <a:ln w="12700">
            <a:solidFill>
              <a:schemeClr val="tx1"/>
            </a:solidFill>
            <a:round/>
            <a:headEnd/>
            <a:tailEnd/>
          </a:ln>
          <a:effectLst/>
        </p:spPr>
        <p:txBody>
          <a:bodyPr wrap="none" anchor="ctr"/>
          <a:lstStyle/>
          <a:p>
            <a:endParaRPr lang="en-US"/>
          </a:p>
        </p:txBody>
      </p:sp>
      <p:sp>
        <p:nvSpPr>
          <p:cNvPr id="1045901" name="Freeform 397"/>
          <p:cNvSpPr>
            <a:spLocks/>
          </p:cNvSpPr>
          <p:nvPr/>
        </p:nvSpPr>
        <p:spPr bwMode="auto">
          <a:xfrm>
            <a:off x="5445125" y="2487613"/>
            <a:ext cx="3175" cy="25400"/>
          </a:xfrm>
          <a:custGeom>
            <a:avLst/>
            <a:gdLst/>
            <a:ahLst/>
            <a:cxnLst>
              <a:cxn ang="0">
                <a:pos x="1" y="16"/>
              </a:cxn>
              <a:cxn ang="0">
                <a:pos x="0" y="8"/>
              </a:cxn>
              <a:cxn ang="0">
                <a:pos x="1" y="0"/>
              </a:cxn>
            </a:cxnLst>
            <a:rect l="0" t="0" r="r" b="b"/>
            <a:pathLst>
              <a:path w="2" h="17">
                <a:moveTo>
                  <a:pt x="1" y="16"/>
                </a:moveTo>
                <a:lnTo>
                  <a:pt x="0" y="8"/>
                </a:lnTo>
                <a:lnTo>
                  <a:pt x="1" y="0"/>
                </a:lnTo>
              </a:path>
            </a:pathLst>
          </a:custGeom>
          <a:noFill/>
          <a:ln w="12700" cap="rnd" cmpd="sng">
            <a:solidFill>
              <a:schemeClr val="tx1"/>
            </a:solidFill>
            <a:prstDash val="solid"/>
            <a:round/>
            <a:headEnd type="none" w="med" len="med"/>
            <a:tailEnd type="none" w="med" len="med"/>
          </a:ln>
          <a:effectLst/>
        </p:spPr>
        <p:txBody>
          <a:bodyPr/>
          <a:lstStyle/>
          <a:p>
            <a:endParaRPr lang="en-US"/>
          </a:p>
        </p:txBody>
      </p:sp>
      <p:sp>
        <p:nvSpPr>
          <p:cNvPr id="1045902" name="Freeform 398"/>
          <p:cNvSpPr>
            <a:spLocks/>
          </p:cNvSpPr>
          <p:nvPr/>
        </p:nvSpPr>
        <p:spPr bwMode="auto">
          <a:xfrm>
            <a:off x="5445125" y="2479675"/>
            <a:ext cx="3175" cy="9525"/>
          </a:xfrm>
          <a:custGeom>
            <a:avLst/>
            <a:gdLst/>
            <a:ahLst/>
            <a:cxnLst>
              <a:cxn ang="0">
                <a:pos x="1" y="5"/>
              </a:cxn>
              <a:cxn ang="0">
                <a:pos x="0" y="3"/>
              </a:cxn>
              <a:cxn ang="0">
                <a:pos x="1" y="0"/>
              </a:cxn>
            </a:cxnLst>
            <a:rect l="0" t="0" r="r" b="b"/>
            <a:pathLst>
              <a:path w="2" h="6">
                <a:moveTo>
                  <a:pt x="1" y="5"/>
                </a:moveTo>
                <a:lnTo>
                  <a:pt x="0" y="3"/>
                </a:lnTo>
                <a:lnTo>
                  <a:pt x="1" y="0"/>
                </a:lnTo>
              </a:path>
            </a:pathLst>
          </a:custGeom>
          <a:noFill/>
          <a:ln w="12700" cap="rnd" cmpd="sng">
            <a:solidFill>
              <a:schemeClr val="tx1"/>
            </a:solidFill>
            <a:prstDash val="solid"/>
            <a:round/>
            <a:headEnd type="none" w="med" len="med"/>
            <a:tailEnd type="none" w="med" len="med"/>
          </a:ln>
          <a:effectLst/>
        </p:spPr>
        <p:txBody>
          <a:bodyPr/>
          <a:lstStyle/>
          <a:p>
            <a:endParaRPr lang="en-US"/>
          </a:p>
        </p:txBody>
      </p:sp>
      <p:sp>
        <p:nvSpPr>
          <p:cNvPr id="1045903" name="Freeform 399"/>
          <p:cNvSpPr>
            <a:spLocks/>
          </p:cNvSpPr>
          <p:nvPr/>
        </p:nvSpPr>
        <p:spPr bwMode="auto">
          <a:xfrm>
            <a:off x="5445125" y="2511425"/>
            <a:ext cx="3175" cy="7938"/>
          </a:xfrm>
          <a:custGeom>
            <a:avLst/>
            <a:gdLst/>
            <a:ahLst/>
            <a:cxnLst>
              <a:cxn ang="0">
                <a:pos x="1" y="5"/>
              </a:cxn>
              <a:cxn ang="0">
                <a:pos x="0" y="3"/>
              </a:cxn>
              <a:cxn ang="0">
                <a:pos x="1" y="0"/>
              </a:cxn>
            </a:cxnLst>
            <a:rect l="0" t="0" r="r" b="b"/>
            <a:pathLst>
              <a:path w="2" h="6">
                <a:moveTo>
                  <a:pt x="1" y="5"/>
                </a:moveTo>
                <a:lnTo>
                  <a:pt x="0" y="3"/>
                </a:lnTo>
                <a:lnTo>
                  <a:pt x="1" y="0"/>
                </a:lnTo>
              </a:path>
            </a:pathLst>
          </a:custGeom>
          <a:noFill/>
          <a:ln w="12700" cap="rnd" cmpd="sng">
            <a:solidFill>
              <a:schemeClr val="tx1"/>
            </a:solidFill>
            <a:prstDash val="solid"/>
            <a:round/>
            <a:headEnd type="none" w="med" len="med"/>
            <a:tailEnd type="none" w="med" len="med"/>
          </a:ln>
          <a:effectLst/>
        </p:spPr>
        <p:txBody>
          <a:bodyPr/>
          <a:lstStyle/>
          <a:p>
            <a:endParaRPr lang="en-US"/>
          </a:p>
        </p:txBody>
      </p:sp>
      <p:sp>
        <p:nvSpPr>
          <p:cNvPr id="1045904" name="Freeform 400"/>
          <p:cNvSpPr>
            <a:spLocks/>
          </p:cNvSpPr>
          <p:nvPr/>
        </p:nvSpPr>
        <p:spPr bwMode="auto">
          <a:xfrm>
            <a:off x="5484813" y="2511425"/>
            <a:ext cx="6350" cy="7938"/>
          </a:xfrm>
          <a:custGeom>
            <a:avLst/>
            <a:gdLst/>
            <a:ahLst/>
            <a:cxnLst>
              <a:cxn ang="0">
                <a:pos x="0" y="0"/>
              </a:cxn>
              <a:cxn ang="0">
                <a:pos x="2" y="3"/>
              </a:cxn>
              <a:cxn ang="0">
                <a:pos x="0" y="5"/>
              </a:cxn>
            </a:cxnLst>
            <a:rect l="0" t="0" r="r" b="b"/>
            <a:pathLst>
              <a:path w="3" h="6">
                <a:moveTo>
                  <a:pt x="0" y="0"/>
                </a:moveTo>
                <a:lnTo>
                  <a:pt x="2" y="3"/>
                </a:lnTo>
                <a:lnTo>
                  <a:pt x="0" y="5"/>
                </a:lnTo>
              </a:path>
            </a:pathLst>
          </a:custGeom>
          <a:noFill/>
          <a:ln w="12700" cap="rnd" cmpd="sng">
            <a:solidFill>
              <a:schemeClr val="tx1"/>
            </a:solidFill>
            <a:prstDash val="solid"/>
            <a:round/>
            <a:headEnd type="none" w="med" len="med"/>
            <a:tailEnd type="none" w="med" len="med"/>
          </a:ln>
          <a:effectLst/>
        </p:spPr>
        <p:txBody>
          <a:bodyPr/>
          <a:lstStyle/>
          <a:p>
            <a:endParaRPr lang="en-US"/>
          </a:p>
        </p:txBody>
      </p:sp>
      <p:sp>
        <p:nvSpPr>
          <p:cNvPr id="1045905" name="Freeform 401"/>
          <p:cNvSpPr>
            <a:spLocks/>
          </p:cNvSpPr>
          <p:nvPr/>
        </p:nvSpPr>
        <p:spPr bwMode="auto">
          <a:xfrm>
            <a:off x="5484813" y="2479675"/>
            <a:ext cx="6350" cy="9525"/>
          </a:xfrm>
          <a:custGeom>
            <a:avLst/>
            <a:gdLst/>
            <a:ahLst/>
            <a:cxnLst>
              <a:cxn ang="0">
                <a:pos x="0" y="0"/>
              </a:cxn>
              <a:cxn ang="0">
                <a:pos x="2" y="3"/>
              </a:cxn>
              <a:cxn ang="0">
                <a:pos x="0" y="5"/>
              </a:cxn>
            </a:cxnLst>
            <a:rect l="0" t="0" r="r" b="b"/>
            <a:pathLst>
              <a:path w="3" h="6">
                <a:moveTo>
                  <a:pt x="0" y="0"/>
                </a:moveTo>
                <a:lnTo>
                  <a:pt x="2" y="3"/>
                </a:lnTo>
                <a:lnTo>
                  <a:pt x="0" y="5"/>
                </a:lnTo>
              </a:path>
            </a:pathLst>
          </a:custGeom>
          <a:noFill/>
          <a:ln w="12700" cap="rnd" cmpd="sng">
            <a:solidFill>
              <a:schemeClr val="tx1"/>
            </a:solidFill>
            <a:prstDash val="solid"/>
            <a:round/>
            <a:headEnd type="none" w="med" len="med"/>
            <a:tailEnd type="none" w="med" len="med"/>
          </a:ln>
          <a:effectLst/>
        </p:spPr>
        <p:txBody>
          <a:bodyPr/>
          <a:lstStyle/>
          <a:p>
            <a:endParaRPr lang="en-US"/>
          </a:p>
        </p:txBody>
      </p:sp>
      <p:sp>
        <p:nvSpPr>
          <p:cNvPr id="1045906" name="Freeform 402"/>
          <p:cNvSpPr>
            <a:spLocks/>
          </p:cNvSpPr>
          <p:nvPr/>
        </p:nvSpPr>
        <p:spPr bwMode="auto">
          <a:xfrm>
            <a:off x="5484813" y="2487613"/>
            <a:ext cx="6350" cy="25400"/>
          </a:xfrm>
          <a:custGeom>
            <a:avLst/>
            <a:gdLst/>
            <a:ahLst/>
            <a:cxnLst>
              <a:cxn ang="0">
                <a:pos x="0" y="0"/>
              </a:cxn>
              <a:cxn ang="0">
                <a:pos x="2" y="8"/>
              </a:cxn>
              <a:cxn ang="0">
                <a:pos x="0" y="16"/>
              </a:cxn>
            </a:cxnLst>
            <a:rect l="0" t="0" r="r" b="b"/>
            <a:pathLst>
              <a:path w="3" h="17">
                <a:moveTo>
                  <a:pt x="0" y="0"/>
                </a:moveTo>
                <a:lnTo>
                  <a:pt x="2" y="8"/>
                </a:lnTo>
                <a:lnTo>
                  <a:pt x="0" y="16"/>
                </a:lnTo>
              </a:path>
            </a:pathLst>
          </a:custGeom>
          <a:noFill/>
          <a:ln w="12700" cap="rnd" cmpd="sng">
            <a:solidFill>
              <a:schemeClr val="tx1"/>
            </a:solidFill>
            <a:prstDash val="solid"/>
            <a:round/>
            <a:headEnd type="none" w="med" len="med"/>
            <a:tailEnd type="none" w="med" len="med"/>
          </a:ln>
          <a:effectLst/>
        </p:spPr>
        <p:txBody>
          <a:bodyPr/>
          <a:lstStyle/>
          <a:p>
            <a:endParaRPr lang="en-US"/>
          </a:p>
        </p:txBody>
      </p:sp>
      <p:sp>
        <p:nvSpPr>
          <p:cNvPr id="1045907" name="Freeform 403"/>
          <p:cNvSpPr>
            <a:spLocks/>
          </p:cNvSpPr>
          <p:nvPr/>
        </p:nvSpPr>
        <p:spPr bwMode="auto">
          <a:xfrm>
            <a:off x="5467350" y="2366963"/>
            <a:ext cx="57150" cy="46037"/>
          </a:xfrm>
          <a:custGeom>
            <a:avLst/>
            <a:gdLst/>
            <a:ahLst/>
            <a:cxnLst>
              <a:cxn ang="0">
                <a:pos x="0" y="0"/>
              </a:cxn>
              <a:cxn ang="0">
                <a:pos x="0" y="4"/>
              </a:cxn>
              <a:cxn ang="0">
                <a:pos x="29" y="4"/>
              </a:cxn>
              <a:cxn ang="0">
                <a:pos x="29" y="30"/>
              </a:cxn>
              <a:cxn ang="0">
                <a:pos x="33" y="30"/>
              </a:cxn>
              <a:cxn ang="0">
                <a:pos x="33" y="0"/>
              </a:cxn>
              <a:cxn ang="0">
                <a:pos x="0" y="0"/>
              </a:cxn>
            </a:cxnLst>
            <a:rect l="0" t="0" r="r" b="b"/>
            <a:pathLst>
              <a:path w="34" h="31">
                <a:moveTo>
                  <a:pt x="0" y="0"/>
                </a:moveTo>
                <a:lnTo>
                  <a:pt x="0" y="4"/>
                </a:lnTo>
                <a:lnTo>
                  <a:pt x="29" y="4"/>
                </a:lnTo>
                <a:lnTo>
                  <a:pt x="29" y="30"/>
                </a:lnTo>
                <a:lnTo>
                  <a:pt x="33" y="30"/>
                </a:lnTo>
                <a:lnTo>
                  <a:pt x="33" y="0"/>
                </a:lnTo>
                <a:lnTo>
                  <a:pt x="0" y="0"/>
                </a:lnTo>
              </a:path>
            </a:pathLst>
          </a:custGeom>
          <a:noFill/>
          <a:ln w="12700" cap="rnd" cmpd="sng">
            <a:solidFill>
              <a:schemeClr val="tx1"/>
            </a:solidFill>
            <a:prstDash val="solid"/>
            <a:round/>
            <a:headEnd type="none" w="med" len="med"/>
            <a:tailEnd type="none" w="med" len="med"/>
          </a:ln>
          <a:effectLst/>
        </p:spPr>
        <p:txBody>
          <a:bodyPr/>
          <a:lstStyle/>
          <a:p>
            <a:endParaRPr lang="en-US"/>
          </a:p>
        </p:txBody>
      </p:sp>
      <p:sp>
        <p:nvSpPr>
          <p:cNvPr id="1045908" name="Line 404"/>
          <p:cNvSpPr>
            <a:spLocks noChangeShapeType="1"/>
          </p:cNvSpPr>
          <p:nvPr/>
        </p:nvSpPr>
        <p:spPr bwMode="auto">
          <a:xfrm>
            <a:off x="5491163" y="2495550"/>
            <a:ext cx="0" cy="11113"/>
          </a:xfrm>
          <a:prstGeom prst="line">
            <a:avLst/>
          </a:prstGeom>
          <a:noFill/>
          <a:ln w="12700">
            <a:solidFill>
              <a:schemeClr val="tx1"/>
            </a:solidFill>
            <a:round/>
            <a:headEnd/>
            <a:tailEnd/>
          </a:ln>
          <a:effectLst/>
        </p:spPr>
        <p:txBody>
          <a:bodyPr wrap="none" anchor="ctr"/>
          <a:lstStyle/>
          <a:p>
            <a:endParaRPr lang="en-US"/>
          </a:p>
        </p:txBody>
      </p:sp>
      <p:sp>
        <p:nvSpPr>
          <p:cNvPr id="1045909" name="Line 405"/>
          <p:cNvSpPr>
            <a:spLocks noChangeShapeType="1"/>
          </p:cNvSpPr>
          <p:nvPr/>
        </p:nvSpPr>
        <p:spPr bwMode="auto">
          <a:xfrm>
            <a:off x="5492750" y="2492375"/>
            <a:ext cx="0" cy="14288"/>
          </a:xfrm>
          <a:prstGeom prst="line">
            <a:avLst/>
          </a:prstGeom>
          <a:noFill/>
          <a:ln w="12700">
            <a:solidFill>
              <a:schemeClr val="tx1"/>
            </a:solidFill>
            <a:round/>
            <a:headEnd/>
            <a:tailEnd/>
          </a:ln>
          <a:effectLst/>
        </p:spPr>
        <p:txBody>
          <a:bodyPr wrap="none" anchor="ctr"/>
          <a:lstStyle/>
          <a:p>
            <a:endParaRPr lang="en-US"/>
          </a:p>
        </p:txBody>
      </p:sp>
      <p:sp>
        <p:nvSpPr>
          <p:cNvPr id="1045910" name="Line 406"/>
          <p:cNvSpPr>
            <a:spLocks noChangeShapeType="1"/>
          </p:cNvSpPr>
          <p:nvPr/>
        </p:nvSpPr>
        <p:spPr bwMode="auto">
          <a:xfrm>
            <a:off x="5495925" y="2495550"/>
            <a:ext cx="0" cy="11113"/>
          </a:xfrm>
          <a:prstGeom prst="line">
            <a:avLst/>
          </a:prstGeom>
          <a:noFill/>
          <a:ln w="12700">
            <a:solidFill>
              <a:schemeClr val="tx1"/>
            </a:solidFill>
            <a:round/>
            <a:headEnd/>
            <a:tailEnd/>
          </a:ln>
          <a:effectLst/>
        </p:spPr>
        <p:txBody>
          <a:bodyPr wrap="none" anchor="ctr"/>
          <a:lstStyle/>
          <a:p>
            <a:endParaRPr lang="en-US"/>
          </a:p>
        </p:txBody>
      </p:sp>
      <p:sp>
        <p:nvSpPr>
          <p:cNvPr id="1045911" name="Line 407"/>
          <p:cNvSpPr>
            <a:spLocks noChangeShapeType="1"/>
          </p:cNvSpPr>
          <p:nvPr/>
        </p:nvSpPr>
        <p:spPr bwMode="auto">
          <a:xfrm>
            <a:off x="5497513" y="2492375"/>
            <a:ext cx="0" cy="14288"/>
          </a:xfrm>
          <a:prstGeom prst="line">
            <a:avLst/>
          </a:prstGeom>
          <a:noFill/>
          <a:ln w="12700">
            <a:solidFill>
              <a:schemeClr val="tx1"/>
            </a:solidFill>
            <a:round/>
            <a:headEnd/>
            <a:tailEnd/>
          </a:ln>
          <a:effectLst/>
        </p:spPr>
        <p:txBody>
          <a:bodyPr wrap="none" anchor="ctr"/>
          <a:lstStyle/>
          <a:p>
            <a:endParaRPr lang="en-US"/>
          </a:p>
        </p:txBody>
      </p:sp>
      <p:sp>
        <p:nvSpPr>
          <p:cNvPr id="1045912" name="Line 408"/>
          <p:cNvSpPr>
            <a:spLocks noChangeShapeType="1"/>
          </p:cNvSpPr>
          <p:nvPr/>
        </p:nvSpPr>
        <p:spPr bwMode="auto">
          <a:xfrm>
            <a:off x="5499100" y="2495550"/>
            <a:ext cx="0" cy="11113"/>
          </a:xfrm>
          <a:prstGeom prst="line">
            <a:avLst/>
          </a:prstGeom>
          <a:noFill/>
          <a:ln w="12700">
            <a:solidFill>
              <a:schemeClr val="tx1"/>
            </a:solidFill>
            <a:round/>
            <a:headEnd/>
            <a:tailEnd/>
          </a:ln>
          <a:effectLst/>
        </p:spPr>
        <p:txBody>
          <a:bodyPr wrap="none" anchor="ctr"/>
          <a:lstStyle/>
          <a:p>
            <a:endParaRPr lang="en-US"/>
          </a:p>
        </p:txBody>
      </p:sp>
      <p:sp>
        <p:nvSpPr>
          <p:cNvPr id="1045913" name="Line 409"/>
          <p:cNvSpPr>
            <a:spLocks noChangeShapeType="1"/>
          </p:cNvSpPr>
          <p:nvPr/>
        </p:nvSpPr>
        <p:spPr bwMode="auto">
          <a:xfrm flipH="1">
            <a:off x="5492750" y="2513013"/>
            <a:ext cx="15875" cy="0"/>
          </a:xfrm>
          <a:prstGeom prst="line">
            <a:avLst/>
          </a:prstGeom>
          <a:noFill/>
          <a:ln w="12700">
            <a:solidFill>
              <a:schemeClr val="tx1"/>
            </a:solidFill>
            <a:round/>
            <a:headEnd/>
            <a:tailEnd/>
          </a:ln>
          <a:effectLst/>
        </p:spPr>
        <p:txBody>
          <a:bodyPr wrap="none" anchor="ctr"/>
          <a:lstStyle/>
          <a:p>
            <a:endParaRPr lang="en-US"/>
          </a:p>
        </p:txBody>
      </p:sp>
      <p:sp>
        <p:nvSpPr>
          <p:cNvPr id="1045914" name="Line 410"/>
          <p:cNvSpPr>
            <a:spLocks noChangeShapeType="1"/>
          </p:cNvSpPr>
          <p:nvPr/>
        </p:nvSpPr>
        <p:spPr bwMode="auto">
          <a:xfrm>
            <a:off x="5499100" y="2492375"/>
            <a:ext cx="0" cy="14288"/>
          </a:xfrm>
          <a:prstGeom prst="line">
            <a:avLst/>
          </a:prstGeom>
          <a:noFill/>
          <a:ln w="12700">
            <a:solidFill>
              <a:schemeClr val="tx1"/>
            </a:solidFill>
            <a:round/>
            <a:headEnd/>
            <a:tailEnd/>
          </a:ln>
          <a:effectLst/>
        </p:spPr>
        <p:txBody>
          <a:bodyPr wrap="none" anchor="ctr"/>
          <a:lstStyle/>
          <a:p>
            <a:endParaRPr lang="en-US"/>
          </a:p>
        </p:txBody>
      </p:sp>
      <p:sp>
        <p:nvSpPr>
          <p:cNvPr id="1045915" name="Line 411"/>
          <p:cNvSpPr>
            <a:spLocks noChangeShapeType="1"/>
          </p:cNvSpPr>
          <p:nvPr/>
        </p:nvSpPr>
        <p:spPr bwMode="auto">
          <a:xfrm flipH="1" flipV="1">
            <a:off x="5492750" y="2481263"/>
            <a:ext cx="15875" cy="14287"/>
          </a:xfrm>
          <a:prstGeom prst="line">
            <a:avLst/>
          </a:prstGeom>
          <a:noFill/>
          <a:ln w="12700">
            <a:solidFill>
              <a:schemeClr val="tx1"/>
            </a:solidFill>
            <a:round/>
            <a:headEnd/>
            <a:tailEnd/>
          </a:ln>
          <a:effectLst/>
        </p:spPr>
        <p:txBody>
          <a:bodyPr wrap="none" anchor="ctr"/>
          <a:lstStyle/>
          <a:p>
            <a:endParaRPr lang="en-US"/>
          </a:p>
        </p:txBody>
      </p:sp>
      <p:sp>
        <p:nvSpPr>
          <p:cNvPr id="1045916" name="Line 412"/>
          <p:cNvSpPr>
            <a:spLocks noChangeShapeType="1"/>
          </p:cNvSpPr>
          <p:nvPr/>
        </p:nvSpPr>
        <p:spPr bwMode="auto">
          <a:xfrm flipV="1">
            <a:off x="5467350" y="2473325"/>
            <a:ext cx="0" cy="50800"/>
          </a:xfrm>
          <a:prstGeom prst="line">
            <a:avLst/>
          </a:prstGeom>
          <a:noFill/>
          <a:ln w="12700">
            <a:solidFill>
              <a:schemeClr val="tx1"/>
            </a:solidFill>
            <a:round/>
            <a:headEnd/>
            <a:tailEnd/>
          </a:ln>
          <a:effectLst/>
        </p:spPr>
        <p:txBody>
          <a:bodyPr wrap="none" anchor="ctr"/>
          <a:lstStyle/>
          <a:p>
            <a:endParaRPr lang="en-US"/>
          </a:p>
        </p:txBody>
      </p:sp>
      <p:sp>
        <p:nvSpPr>
          <p:cNvPr id="1045917" name="Line 413"/>
          <p:cNvSpPr>
            <a:spLocks noChangeShapeType="1"/>
          </p:cNvSpPr>
          <p:nvPr/>
        </p:nvSpPr>
        <p:spPr bwMode="auto">
          <a:xfrm flipV="1">
            <a:off x="5502275" y="2481263"/>
            <a:ext cx="0" cy="33337"/>
          </a:xfrm>
          <a:prstGeom prst="line">
            <a:avLst/>
          </a:prstGeom>
          <a:noFill/>
          <a:ln w="12700">
            <a:solidFill>
              <a:schemeClr val="tx1"/>
            </a:solidFill>
            <a:round/>
            <a:headEnd/>
            <a:tailEnd/>
          </a:ln>
          <a:effectLst/>
        </p:spPr>
        <p:txBody>
          <a:bodyPr wrap="none" anchor="ctr"/>
          <a:lstStyle/>
          <a:p>
            <a:endParaRPr lang="en-US"/>
          </a:p>
        </p:txBody>
      </p:sp>
      <p:sp>
        <p:nvSpPr>
          <p:cNvPr id="1045918" name="Line 414"/>
          <p:cNvSpPr>
            <a:spLocks noChangeShapeType="1"/>
          </p:cNvSpPr>
          <p:nvPr/>
        </p:nvSpPr>
        <p:spPr bwMode="auto">
          <a:xfrm flipV="1">
            <a:off x="5445125" y="2476500"/>
            <a:ext cx="0" cy="44450"/>
          </a:xfrm>
          <a:prstGeom prst="line">
            <a:avLst/>
          </a:prstGeom>
          <a:noFill/>
          <a:ln w="12700">
            <a:solidFill>
              <a:schemeClr val="tx1"/>
            </a:solidFill>
            <a:round/>
            <a:headEnd/>
            <a:tailEnd/>
          </a:ln>
          <a:effectLst/>
        </p:spPr>
        <p:txBody>
          <a:bodyPr wrap="none" anchor="ctr"/>
          <a:lstStyle/>
          <a:p>
            <a:endParaRPr lang="en-US"/>
          </a:p>
        </p:txBody>
      </p:sp>
      <p:sp>
        <p:nvSpPr>
          <p:cNvPr id="1045919" name="Line 415"/>
          <p:cNvSpPr>
            <a:spLocks noChangeShapeType="1"/>
          </p:cNvSpPr>
          <p:nvPr/>
        </p:nvSpPr>
        <p:spPr bwMode="auto">
          <a:xfrm>
            <a:off x="5453063" y="2479675"/>
            <a:ext cx="3175" cy="0"/>
          </a:xfrm>
          <a:prstGeom prst="line">
            <a:avLst/>
          </a:prstGeom>
          <a:noFill/>
          <a:ln w="12700">
            <a:solidFill>
              <a:schemeClr val="tx1"/>
            </a:solidFill>
            <a:round/>
            <a:headEnd/>
            <a:tailEnd/>
          </a:ln>
          <a:effectLst/>
        </p:spPr>
        <p:txBody>
          <a:bodyPr wrap="none" anchor="ctr"/>
          <a:lstStyle/>
          <a:p>
            <a:endParaRPr lang="en-US"/>
          </a:p>
        </p:txBody>
      </p:sp>
      <p:sp>
        <p:nvSpPr>
          <p:cNvPr id="1045920" name="Line 416"/>
          <p:cNvSpPr>
            <a:spLocks noChangeShapeType="1"/>
          </p:cNvSpPr>
          <p:nvPr/>
        </p:nvSpPr>
        <p:spPr bwMode="auto">
          <a:xfrm flipV="1">
            <a:off x="5441950" y="2473325"/>
            <a:ext cx="1588" cy="15875"/>
          </a:xfrm>
          <a:prstGeom prst="line">
            <a:avLst/>
          </a:prstGeom>
          <a:noFill/>
          <a:ln w="12700">
            <a:solidFill>
              <a:schemeClr val="tx1"/>
            </a:solidFill>
            <a:round/>
            <a:headEnd/>
            <a:tailEnd/>
          </a:ln>
          <a:effectLst/>
        </p:spPr>
        <p:txBody>
          <a:bodyPr wrap="none" anchor="ctr"/>
          <a:lstStyle/>
          <a:p>
            <a:endParaRPr lang="en-US"/>
          </a:p>
        </p:txBody>
      </p:sp>
      <p:sp>
        <p:nvSpPr>
          <p:cNvPr id="1045921" name="Line 417"/>
          <p:cNvSpPr>
            <a:spLocks noChangeShapeType="1"/>
          </p:cNvSpPr>
          <p:nvPr/>
        </p:nvSpPr>
        <p:spPr bwMode="auto">
          <a:xfrm>
            <a:off x="5453063" y="2489200"/>
            <a:ext cx="3175" cy="0"/>
          </a:xfrm>
          <a:prstGeom prst="line">
            <a:avLst/>
          </a:prstGeom>
          <a:noFill/>
          <a:ln w="12700">
            <a:solidFill>
              <a:schemeClr val="tx1"/>
            </a:solidFill>
            <a:round/>
            <a:headEnd/>
            <a:tailEnd/>
          </a:ln>
          <a:effectLst/>
        </p:spPr>
        <p:txBody>
          <a:bodyPr wrap="none" anchor="ctr"/>
          <a:lstStyle/>
          <a:p>
            <a:endParaRPr lang="en-US"/>
          </a:p>
        </p:txBody>
      </p:sp>
      <p:sp>
        <p:nvSpPr>
          <p:cNvPr id="1045922" name="Line 418"/>
          <p:cNvSpPr>
            <a:spLocks noChangeShapeType="1"/>
          </p:cNvSpPr>
          <p:nvPr/>
        </p:nvSpPr>
        <p:spPr bwMode="auto">
          <a:xfrm>
            <a:off x="5453063" y="2513013"/>
            <a:ext cx="3175" cy="0"/>
          </a:xfrm>
          <a:prstGeom prst="line">
            <a:avLst/>
          </a:prstGeom>
          <a:noFill/>
          <a:ln w="12700">
            <a:solidFill>
              <a:schemeClr val="tx1"/>
            </a:solidFill>
            <a:round/>
            <a:headEnd/>
            <a:tailEnd/>
          </a:ln>
          <a:effectLst/>
        </p:spPr>
        <p:txBody>
          <a:bodyPr wrap="none" anchor="ctr"/>
          <a:lstStyle/>
          <a:p>
            <a:endParaRPr lang="en-US"/>
          </a:p>
        </p:txBody>
      </p:sp>
      <p:sp>
        <p:nvSpPr>
          <p:cNvPr id="1045923" name="Line 419"/>
          <p:cNvSpPr>
            <a:spLocks noChangeShapeType="1"/>
          </p:cNvSpPr>
          <p:nvPr/>
        </p:nvSpPr>
        <p:spPr bwMode="auto">
          <a:xfrm>
            <a:off x="5445125" y="2514600"/>
            <a:ext cx="1588" cy="3175"/>
          </a:xfrm>
          <a:prstGeom prst="line">
            <a:avLst/>
          </a:prstGeom>
          <a:noFill/>
          <a:ln w="12700">
            <a:solidFill>
              <a:schemeClr val="tx1"/>
            </a:solidFill>
            <a:round/>
            <a:headEnd/>
            <a:tailEnd/>
          </a:ln>
          <a:effectLst/>
        </p:spPr>
        <p:txBody>
          <a:bodyPr wrap="none" anchor="ctr"/>
          <a:lstStyle/>
          <a:p>
            <a:endParaRPr lang="en-US"/>
          </a:p>
        </p:txBody>
      </p:sp>
      <p:sp>
        <p:nvSpPr>
          <p:cNvPr id="1045924" name="Line 420"/>
          <p:cNvSpPr>
            <a:spLocks noChangeShapeType="1"/>
          </p:cNvSpPr>
          <p:nvPr/>
        </p:nvSpPr>
        <p:spPr bwMode="auto">
          <a:xfrm>
            <a:off x="5453063" y="2517775"/>
            <a:ext cx="3175" cy="0"/>
          </a:xfrm>
          <a:prstGeom prst="line">
            <a:avLst/>
          </a:prstGeom>
          <a:noFill/>
          <a:ln w="12700">
            <a:solidFill>
              <a:schemeClr val="tx1"/>
            </a:solidFill>
            <a:round/>
            <a:headEnd/>
            <a:tailEnd/>
          </a:ln>
          <a:effectLst/>
        </p:spPr>
        <p:txBody>
          <a:bodyPr wrap="none" anchor="ctr"/>
          <a:lstStyle/>
          <a:p>
            <a:endParaRPr lang="en-US"/>
          </a:p>
        </p:txBody>
      </p:sp>
      <p:sp>
        <p:nvSpPr>
          <p:cNvPr id="1045925" name="Line 421"/>
          <p:cNvSpPr>
            <a:spLocks noChangeShapeType="1"/>
          </p:cNvSpPr>
          <p:nvPr/>
        </p:nvSpPr>
        <p:spPr bwMode="auto">
          <a:xfrm flipH="1">
            <a:off x="5459413" y="2517775"/>
            <a:ext cx="33337" cy="0"/>
          </a:xfrm>
          <a:prstGeom prst="line">
            <a:avLst/>
          </a:prstGeom>
          <a:noFill/>
          <a:ln w="12700">
            <a:solidFill>
              <a:schemeClr val="tx1"/>
            </a:solidFill>
            <a:round/>
            <a:headEnd/>
            <a:tailEnd/>
          </a:ln>
          <a:effectLst/>
        </p:spPr>
        <p:txBody>
          <a:bodyPr wrap="none" anchor="ctr"/>
          <a:lstStyle/>
          <a:p>
            <a:endParaRPr lang="en-US"/>
          </a:p>
        </p:txBody>
      </p:sp>
      <p:sp>
        <p:nvSpPr>
          <p:cNvPr id="1045926" name="Line 422"/>
          <p:cNvSpPr>
            <a:spLocks noChangeShapeType="1"/>
          </p:cNvSpPr>
          <p:nvPr/>
        </p:nvSpPr>
        <p:spPr bwMode="auto">
          <a:xfrm flipH="1">
            <a:off x="5478463" y="2514600"/>
            <a:ext cx="17462" cy="3175"/>
          </a:xfrm>
          <a:prstGeom prst="line">
            <a:avLst/>
          </a:prstGeom>
          <a:noFill/>
          <a:ln w="12700">
            <a:solidFill>
              <a:schemeClr val="tx1"/>
            </a:solidFill>
            <a:round/>
            <a:headEnd/>
            <a:tailEnd/>
          </a:ln>
          <a:effectLst/>
        </p:spPr>
        <p:txBody>
          <a:bodyPr wrap="none" anchor="ctr"/>
          <a:lstStyle/>
          <a:p>
            <a:endParaRPr lang="en-US"/>
          </a:p>
        </p:txBody>
      </p:sp>
      <p:sp>
        <p:nvSpPr>
          <p:cNvPr id="1045927" name="Line 423"/>
          <p:cNvSpPr>
            <a:spLocks noChangeShapeType="1"/>
          </p:cNvSpPr>
          <p:nvPr/>
        </p:nvSpPr>
        <p:spPr bwMode="auto">
          <a:xfrm flipH="1">
            <a:off x="5459413" y="2513013"/>
            <a:ext cx="33337" cy="0"/>
          </a:xfrm>
          <a:prstGeom prst="line">
            <a:avLst/>
          </a:prstGeom>
          <a:noFill/>
          <a:ln w="12700">
            <a:solidFill>
              <a:schemeClr val="tx1"/>
            </a:solidFill>
            <a:round/>
            <a:headEnd/>
            <a:tailEnd/>
          </a:ln>
          <a:effectLst/>
        </p:spPr>
        <p:txBody>
          <a:bodyPr wrap="none" anchor="ctr"/>
          <a:lstStyle/>
          <a:p>
            <a:endParaRPr lang="en-US"/>
          </a:p>
        </p:txBody>
      </p:sp>
      <p:sp>
        <p:nvSpPr>
          <p:cNvPr id="1045928" name="Line 424"/>
          <p:cNvSpPr>
            <a:spLocks noChangeShapeType="1"/>
          </p:cNvSpPr>
          <p:nvPr/>
        </p:nvSpPr>
        <p:spPr bwMode="auto">
          <a:xfrm flipH="1">
            <a:off x="5459413" y="2489200"/>
            <a:ext cx="33337" cy="0"/>
          </a:xfrm>
          <a:prstGeom prst="line">
            <a:avLst/>
          </a:prstGeom>
          <a:noFill/>
          <a:ln w="12700">
            <a:solidFill>
              <a:schemeClr val="tx1"/>
            </a:solidFill>
            <a:round/>
            <a:headEnd/>
            <a:tailEnd/>
          </a:ln>
          <a:effectLst/>
        </p:spPr>
        <p:txBody>
          <a:bodyPr wrap="none" anchor="ctr"/>
          <a:lstStyle/>
          <a:p>
            <a:endParaRPr lang="en-US"/>
          </a:p>
        </p:txBody>
      </p:sp>
      <p:sp>
        <p:nvSpPr>
          <p:cNvPr id="1045929" name="Line 425"/>
          <p:cNvSpPr>
            <a:spLocks noChangeShapeType="1"/>
          </p:cNvSpPr>
          <p:nvPr/>
        </p:nvSpPr>
        <p:spPr bwMode="auto">
          <a:xfrm flipH="1" flipV="1">
            <a:off x="5478463" y="2473325"/>
            <a:ext cx="17462" cy="15875"/>
          </a:xfrm>
          <a:prstGeom prst="line">
            <a:avLst/>
          </a:prstGeom>
          <a:noFill/>
          <a:ln w="12700">
            <a:solidFill>
              <a:schemeClr val="tx1"/>
            </a:solidFill>
            <a:round/>
            <a:headEnd/>
            <a:tailEnd/>
          </a:ln>
          <a:effectLst/>
        </p:spPr>
        <p:txBody>
          <a:bodyPr wrap="none" anchor="ctr"/>
          <a:lstStyle/>
          <a:p>
            <a:endParaRPr lang="en-US"/>
          </a:p>
        </p:txBody>
      </p:sp>
      <p:sp>
        <p:nvSpPr>
          <p:cNvPr id="1045930" name="Line 426"/>
          <p:cNvSpPr>
            <a:spLocks noChangeShapeType="1"/>
          </p:cNvSpPr>
          <p:nvPr/>
        </p:nvSpPr>
        <p:spPr bwMode="auto">
          <a:xfrm flipH="1">
            <a:off x="5481638" y="2513013"/>
            <a:ext cx="23812" cy="0"/>
          </a:xfrm>
          <a:prstGeom prst="line">
            <a:avLst/>
          </a:prstGeom>
          <a:noFill/>
          <a:ln w="12700">
            <a:solidFill>
              <a:schemeClr val="tx1"/>
            </a:solidFill>
            <a:round/>
            <a:headEnd/>
            <a:tailEnd/>
          </a:ln>
          <a:effectLst/>
        </p:spPr>
        <p:txBody>
          <a:bodyPr wrap="none" anchor="ctr"/>
          <a:lstStyle/>
          <a:p>
            <a:endParaRPr lang="en-US"/>
          </a:p>
        </p:txBody>
      </p:sp>
      <p:sp>
        <p:nvSpPr>
          <p:cNvPr id="1045931" name="Line 427"/>
          <p:cNvSpPr>
            <a:spLocks noChangeShapeType="1"/>
          </p:cNvSpPr>
          <p:nvPr/>
        </p:nvSpPr>
        <p:spPr bwMode="auto">
          <a:xfrm flipH="1">
            <a:off x="5481638" y="2487613"/>
            <a:ext cx="23812" cy="0"/>
          </a:xfrm>
          <a:prstGeom prst="line">
            <a:avLst/>
          </a:prstGeom>
          <a:noFill/>
          <a:ln w="12700">
            <a:solidFill>
              <a:schemeClr val="tx1"/>
            </a:solidFill>
            <a:round/>
            <a:headEnd/>
            <a:tailEnd/>
          </a:ln>
          <a:effectLst/>
        </p:spPr>
        <p:txBody>
          <a:bodyPr wrap="none" anchor="ctr"/>
          <a:lstStyle/>
          <a:p>
            <a:endParaRPr lang="en-US"/>
          </a:p>
        </p:txBody>
      </p:sp>
      <p:sp>
        <p:nvSpPr>
          <p:cNvPr id="1045932" name="Line 428"/>
          <p:cNvSpPr>
            <a:spLocks noChangeShapeType="1"/>
          </p:cNvSpPr>
          <p:nvPr/>
        </p:nvSpPr>
        <p:spPr bwMode="auto">
          <a:xfrm flipH="1">
            <a:off x="5459413" y="2479675"/>
            <a:ext cx="33337" cy="0"/>
          </a:xfrm>
          <a:prstGeom prst="line">
            <a:avLst/>
          </a:prstGeom>
          <a:noFill/>
          <a:ln w="12700">
            <a:solidFill>
              <a:schemeClr val="tx1"/>
            </a:solidFill>
            <a:round/>
            <a:headEnd/>
            <a:tailEnd/>
          </a:ln>
          <a:effectLst/>
        </p:spPr>
        <p:txBody>
          <a:bodyPr wrap="none" anchor="ctr"/>
          <a:lstStyle/>
          <a:p>
            <a:endParaRPr lang="en-US"/>
          </a:p>
        </p:txBody>
      </p:sp>
      <p:sp>
        <p:nvSpPr>
          <p:cNvPr id="1045933" name="Line 429"/>
          <p:cNvSpPr>
            <a:spLocks noChangeShapeType="1"/>
          </p:cNvSpPr>
          <p:nvPr/>
        </p:nvSpPr>
        <p:spPr bwMode="auto">
          <a:xfrm flipV="1">
            <a:off x="5489575" y="2476500"/>
            <a:ext cx="0" cy="44450"/>
          </a:xfrm>
          <a:prstGeom prst="line">
            <a:avLst/>
          </a:prstGeom>
          <a:noFill/>
          <a:ln w="12700">
            <a:solidFill>
              <a:schemeClr val="tx1"/>
            </a:solidFill>
            <a:round/>
            <a:headEnd/>
            <a:tailEnd/>
          </a:ln>
          <a:effectLst/>
        </p:spPr>
        <p:txBody>
          <a:bodyPr wrap="none" anchor="ctr"/>
          <a:lstStyle/>
          <a:p>
            <a:endParaRPr lang="en-US"/>
          </a:p>
        </p:txBody>
      </p:sp>
      <p:sp>
        <p:nvSpPr>
          <p:cNvPr id="1045934" name="Line 430"/>
          <p:cNvSpPr>
            <a:spLocks noChangeShapeType="1"/>
          </p:cNvSpPr>
          <p:nvPr/>
        </p:nvSpPr>
        <p:spPr bwMode="auto">
          <a:xfrm flipV="1">
            <a:off x="5462588" y="2473325"/>
            <a:ext cx="0" cy="50800"/>
          </a:xfrm>
          <a:prstGeom prst="line">
            <a:avLst/>
          </a:prstGeom>
          <a:noFill/>
          <a:ln w="12700">
            <a:solidFill>
              <a:schemeClr val="tx1"/>
            </a:solidFill>
            <a:round/>
            <a:headEnd/>
            <a:tailEnd/>
          </a:ln>
          <a:effectLst/>
        </p:spPr>
        <p:txBody>
          <a:bodyPr wrap="none" anchor="ctr"/>
          <a:lstStyle/>
          <a:p>
            <a:endParaRPr lang="en-US"/>
          </a:p>
        </p:txBody>
      </p:sp>
      <p:sp>
        <p:nvSpPr>
          <p:cNvPr id="1045935" name="Line 431"/>
          <p:cNvSpPr>
            <a:spLocks noChangeShapeType="1"/>
          </p:cNvSpPr>
          <p:nvPr/>
        </p:nvSpPr>
        <p:spPr bwMode="auto">
          <a:xfrm>
            <a:off x="4159250" y="2543175"/>
            <a:ext cx="1300163" cy="0"/>
          </a:xfrm>
          <a:prstGeom prst="line">
            <a:avLst/>
          </a:prstGeom>
          <a:noFill/>
          <a:ln w="12700">
            <a:solidFill>
              <a:srgbClr val="000000"/>
            </a:solidFill>
            <a:round/>
            <a:headEnd/>
            <a:tailEnd/>
          </a:ln>
          <a:effectLst/>
        </p:spPr>
        <p:txBody>
          <a:bodyPr wrap="none" anchor="ctr"/>
          <a:lstStyle/>
          <a:p>
            <a:endParaRPr lang="en-US"/>
          </a:p>
        </p:txBody>
      </p:sp>
      <p:sp>
        <p:nvSpPr>
          <p:cNvPr id="1045936" name="Line 432"/>
          <p:cNvSpPr>
            <a:spLocks noChangeShapeType="1"/>
          </p:cNvSpPr>
          <p:nvPr/>
        </p:nvSpPr>
        <p:spPr bwMode="auto">
          <a:xfrm flipV="1">
            <a:off x="4151313" y="1998663"/>
            <a:ext cx="0" cy="550862"/>
          </a:xfrm>
          <a:prstGeom prst="line">
            <a:avLst/>
          </a:prstGeom>
          <a:noFill/>
          <a:ln w="12700">
            <a:solidFill>
              <a:srgbClr val="000000"/>
            </a:solidFill>
            <a:round/>
            <a:headEnd/>
            <a:tailEnd/>
          </a:ln>
          <a:effectLst/>
        </p:spPr>
        <p:txBody>
          <a:bodyPr wrap="none" anchor="ctr"/>
          <a:lstStyle/>
          <a:p>
            <a:endParaRPr lang="en-US"/>
          </a:p>
        </p:txBody>
      </p:sp>
      <p:sp>
        <p:nvSpPr>
          <p:cNvPr id="1045937" name="Line 433"/>
          <p:cNvSpPr>
            <a:spLocks noChangeShapeType="1"/>
          </p:cNvSpPr>
          <p:nvPr/>
        </p:nvSpPr>
        <p:spPr bwMode="auto">
          <a:xfrm>
            <a:off x="4151313" y="2005013"/>
            <a:ext cx="4762" cy="0"/>
          </a:xfrm>
          <a:prstGeom prst="line">
            <a:avLst/>
          </a:prstGeom>
          <a:noFill/>
          <a:ln w="12700">
            <a:solidFill>
              <a:srgbClr val="000000"/>
            </a:solidFill>
            <a:round/>
            <a:headEnd/>
            <a:tailEnd/>
          </a:ln>
          <a:effectLst/>
        </p:spPr>
        <p:txBody>
          <a:bodyPr wrap="none" anchor="ctr"/>
          <a:lstStyle/>
          <a:p>
            <a:endParaRPr lang="en-US"/>
          </a:p>
        </p:txBody>
      </p:sp>
      <p:sp>
        <p:nvSpPr>
          <p:cNvPr id="1045938" name="Line 434"/>
          <p:cNvSpPr>
            <a:spLocks noChangeShapeType="1"/>
          </p:cNvSpPr>
          <p:nvPr/>
        </p:nvSpPr>
        <p:spPr bwMode="auto">
          <a:xfrm>
            <a:off x="4156075" y="2011363"/>
            <a:ext cx="0" cy="525462"/>
          </a:xfrm>
          <a:prstGeom prst="line">
            <a:avLst/>
          </a:prstGeom>
          <a:noFill/>
          <a:ln w="12700">
            <a:solidFill>
              <a:srgbClr val="000000"/>
            </a:solidFill>
            <a:round/>
            <a:headEnd/>
            <a:tailEnd/>
          </a:ln>
          <a:effectLst/>
        </p:spPr>
        <p:txBody>
          <a:bodyPr wrap="none" anchor="ctr"/>
          <a:lstStyle/>
          <a:p>
            <a:endParaRPr lang="en-US"/>
          </a:p>
        </p:txBody>
      </p:sp>
      <p:sp>
        <p:nvSpPr>
          <p:cNvPr id="1045939" name="Line 435"/>
          <p:cNvSpPr>
            <a:spLocks noChangeShapeType="1"/>
          </p:cNvSpPr>
          <p:nvPr/>
        </p:nvSpPr>
        <p:spPr bwMode="auto">
          <a:xfrm flipV="1">
            <a:off x="5467350" y="1998663"/>
            <a:ext cx="0" cy="550862"/>
          </a:xfrm>
          <a:prstGeom prst="line">
            <a:avLst/>
          </a:prstGeom>
          <a:noFill/>
          <a:ln w="12700">
            <a:solidFill>
              <a:srgbClr val="000000"/>
            </a:solidFill>
            <a:round/>
            <a:headEnd/>
            <a:tailEnd/>
          </a:ln>
          <a:effectLst/>
        </p:spPr>
        <p:txBody>
          <a:bodyPr wrap="none" anchor="ctr"/>
          <a:lstStyle/>
          <a:p>
            <a:endParaRPr lang="en-US"/>
          </a:p>
        </p:txBody>
      </p:sp>
      <p:sp>
        <p:nvSpPr>
          <p:cNvPr id="1045940" name="Line 436"/>
          <p:cNvSpPr>
            <a:spLocks noChangeShapeType="1"/>
          </p:cNvSpPr>
          <p:nvPr/>
        </p:nvSpPr>
        <p:spPr bwMode="auto">
          <a:xfrm flipH="1">
            <a:off x="5456238" y="2005013"/>
            <a:ext cx="17462" cy="0"/>
          </a:xfrm>
          <a:prstGeom prst="line">
            <a:avLst/>
          </a:prstGeom>
          <a:noFill/>
          <a:ln w="12700">
            <a:solidFill>
              <a:srgbClr val="000000"/>
            </a:solidFill>
            <a:round/>
            <a:headEnd/>
            <a:tailEnd/>
          </a:ln>
          <a:effectLst/>
        </p:spPr>
        <p:txBody>
          <a:bodyPr wrap="none" anchor="ctr"/>
          <a:lstStyle/>
          <a:p>
            <a:endParaRPr lang="en-US"/>
          </a:p>
        </p:txBody>
      </p:sp>
      <p:sp>
        <p:nvSpPr>
          <p:cNvPr id="1045941" name="Line 437"/>
          <p:cNvSpPr>
            <a:spLocks noChangeShapeType="1"/>
          </p:cNvSpPr>
          <p:nvPr/>
        </p:nvSpPr>
        <p:spPr bwMode="auto">
          <a:xfrm>
            <a:off x="5462588" y="2011363"/>
            <a:ext cx="0" cy="525462"/>
          </a:xfrm>
          <a:prstGeom prst="line">
            <a:avLst/>
          </a:prstGeom>
          <a:noFill/>
          <a:ln w="12700">
            <a:solidFill>
              <a:srgbClr val="000000"/>
            </a:solidFill>
            <a:round/>
            <a:headEnd/>
            <a:tailEnd/>
          </a:ln>
          <a:effectLst/>
        </p:spPr>
        <p:txBody>
          <a:bodyPr wrap="none" anchor="ctr"/>
          <a:lstStyle/>
          <a:p>
            <a:endParaRPr lang="en-US"/>
          </a:p>
        </p:txBody>
      </p:sp>
      <p:sp>
        <p:nvSpPr>
          <p:cNvPr id="1045942" name="Line 438"/>
          <p:cNvSpPr>
            <a:spLocks noChangeShapeType="1"/>
          </p:cNvSpPr>
          <p:nvPr/>
        </p:nvSpPr>
        <p:spPr bwMode="auto">
          <a:xfrm>
            <a:off x="4162425" y="2144713"/>
            <a:ext cx="1293813" cy="0"/>
          </a:xfrm>
          <a:prstGeom prst="line">
            <a:avLst/>
          </a:prstGeom>
          <a:noFill/>
          <a:ln w="12700">
            <a:solidFill>
              <a:srgbClr val="000000"/>
            </a:solidFill>
            <a:round/>
            <a:headEnd/>
            <a:tailEnd/>
          </a:ln>
          <a:effectLst/>
        </p:spPr>
        <p:txBody>
          <a:bodyPr wrap="none" anchor="ctr"/>
          <a:lstStyle/>
          <a:p>
            <a:endParaRPr lang="en-US"/>
          </a:p>
        </p:txBody>
      </p:sp>
      <p:sp>
        <p:nvSpPr>
          <p:cNvPr id="1045943" name="Line 439"/>
          <p:cNvSpPr>
            <a:spLocks noChangeShapeType="1"/>
          </p:cNvSpPr>
          <p:nvPr/>
        </p:nvSpPr>
        <p:spPr bwMode="auto">
          <a:xfrm>
            <a:off x="4162425" y="2141538"/>
            <a:ext cx="1293813" cy="0"/>
          </a:xfrm>
          <a:prstGeom prst="line">
            <a:avLst/>
          </a:prstGeom>
          <a:noFill/>
          <a:ln w="12700">
            <a:solidFill>
              <a:srgbClr val="000000"/>
            </a:solidFill>
            <a:round/>
            <a:headEnd/>
            <a:tailEnd/>
          </a:ln>
          <a:effectLst/>
        </p:spPr>
        <p:txBody>
          <a:bodyPr wrap="none" anchor="ctr"/>
          <a:lstStyle/>
          <a:p>
            <a:endParaRPr lang="en-US"/>
          </a:p>
        </p:txBody>
      </p:sp>
      <p:sp>
        <p:nvSpPr>
          <p:cNvPr id="1045944" name="Line 440"/>
          <p:cNvSpPr>
            <a:spLocks noChangeShapeType="1"/>
          </p:cNvSpPr>
          <p:nvPr/>
        </p:nvSpPr>
        <p:spPr bwMode="auto">
          <a:xfrm>
            <a:off x="4162425" y="2190750"/>
            <a:ext cx="1293813" cy="0"/>
          </a:xfrm>
          <a:prstGeom prst="line">
            <a:avLst/>
          </a:prstGeom>
          <a:noFill/>
          <a:ln w="12700">
            <a:solidFill>
              <a:schemeClr val="tx1"/>
            </a:solidFill>
            <a:round/>
            <a:headEnd/>
            <a:tailEnd/>
          </a:ln>
          <a:effectLst/>
        </p:spPr>
        <p:txBody>
          <a:bodyPr wrap="none" anchor="ctr"/>
          <a:lstStyle/>
          <a:p>
            <a:endParaRPr lang="en-US"/>
          </a:p>
        </p:txBody>
      </p:sp>
      <p:sp>
        <p:nvSpPr>
          <p:cNvPr id="1045945" name="Line 441"/>
          <p:cNvSpPr>
            <a:spLocks noChangeShapeType="1"/>
          </p:cNvSpPr>
          <p:nvPr/>
        </p:nvSpPr>
        <p:spPr bwMode="auto">
          <a:xfrm>
            <a:off x="4162425" y="2479675"/>
            <a:ext cx="1293813" cy="0"/>
          </a:xfrm>
          <a:prstGeom prst="line">
            <a:avLst/>
          </a:prstGeom>
          <a:noFill/>
          <a:ln w="12700">
            <a:solidFill>
              <a:schemeClr val="tx1"/>
            </a:solidFill>
            <a:round/>
            <a:headEnd/>
            <a:tailEnd/>
          </a:ln>
          <a:effectLst/>
        </p:spPr>
        <p:txBody>
          <a:bodyPr wrap="none" anchor="ctr"/>
          <a:lstStyle/>
          <a:p>
            <a:endParaRPr lang="en-US"/>
          </a:p>
        </p:txBody>
      </p:sp>
      <p:sp>
        <p:nvSpPr>
          <p:cNvPr id="1045946" name="Line 442"/>
          <p:cNvSpPr>
            <a:spLocks noChangeShapeType="1"/>
          </p:cNvSpPr>
          <p:nvPr/>
        </p:nvSpPr>
        <p:spPr bwMode="auto">
          <a:xfrm>
            <a:off x="4183063" y="2487613"/>
            <a:ext cx="1254125" cy="0"/>
          </a:xfrm>
          <a:prstGeom prst="line">
            <a:avLst/>
          </a:prstGeom>
          <a:noFill/>
          <a:ln w="12700">
            <a:solidFill>
              <a:schemeClr val="tx1"/>
            </a:solidFill>
            <a:round/>
            <a:headEnd/>
            <a:tailEnd/>
          </a:ln>
          <a:effectLst/>
        </p:spPr>
        <p:txBody>
          <a:bodyPr wrap="none" anchor="ctr"/>
          <a:lstStyle/>
          <a:p>
            <a:endParaRPr lang="en-US"/>
          </a:p>
        </p:txBody>
      </p:sp>
      <p:sp>
        <p:nvSpPr>
          <p:cNvPr id="1045947" name="Line 443"/>
          <p:cNvSpPr>
            <a:spLocks noChangeShapeType="1"/>
          </p:cNvSpPr>
          <p:nvPr/>
        </p:nvSpPr>
        <p:spPr bwMode="auto">
          <a:xfrm>
            <a:off x="4183063" y="2513013"/>
            <a:ext cx="1254125" cy="0"/>
          </a:xfrm>
          <a:prstGeom prst="line">
            <a:avLst/>
          </a:prstGeom>
          <a:noFill/>
          <a:ln w="12700">
            <a:solidFill>
              <a:schemeClr val="tx1"/>
            </a:solidFill>
            <a:round/>
            <a:headEnd/>
            <a:tailEnd/>
          </a:ln>
          <a:effectLst/>
        </p:spPr>
        <p:txBody>
          <a:bodyPr wrap="none" anchor="ctr"/>
          <a:lstStyle/>
          <a:p>
            <a:endParaRPr lang="en-US"/>
          </a:p>
        </p:txBody>
      </p:sp>
      <p:sp>
        <p:nvSpPr>
          <p:cNvPr id="1045948" name="Line 444"/>
          <p:cNvSpPr>
            <a:spLocks noChangeShapeType="1"/>
          </p:cNvSpPr>
          <p:nvPr/>
        </p:nvSpPr>
        <p:spPr bwMode="auto">
          <a:xfrm flipV="1">
            <a:off x="4735513" y="2382838"/>
            <a:ext cx="44450" cy="55562"/>
          </a:xfrm>
          <a:prstGeom prst="line">
            <a:avLst/>
          </a:prstGeom>
          <a:noFill/>
          <a:ln w="12700">
            <a:solidFill>
              <a:srgbClr val="00FF00"/>
            </a:solidFill>
            <a:round/>
            <a:headEnd/>
            <a:tailEnd/>
          </a:ln>
          <a:effectLst/>
        </p:spPr>
        <p:txBody>
          <a:bodyPr wrap="none" anchor="ctr"/>
          <a:lstStyle/>
          <a:p>
            <a:endParaRPr lang="en-US"/>
          </a:p>
        </p:txBody>
      </p:sp>
      <p:sp>
        <p:nvSpPr>
          <p:cNvPr id="1045949" name="Line 445"/>
          <p:cNvSpPr>
            <a:spLocks noChangeShapeType="1"/>
          </p:cNvSpPr>
          <p:nvPr/>
        </p:nvSpPr>
        <p:spPr bwMode="auto">
          <a:xfrm flipV="1">
            <a:off x="4846638" y="2287588"/>
            <a:ext cx="41275" cy="58737"/>
          </a:xfrm>
          <a:prstGeom prst="line">
            <a:avLst/>
          </a:prstGeom>
          <a:noFill/>
          <a:ln w="12700">
            <a:solidFill>
              <a:srgbClr val="00FF00"/>
            </a:solidFill>
            <a:round/>
            <a:headEnd/>
            <a:tailEnd/>
          </a:ln>
          <a:effectLst/>
        </p:spPr>
        <p:txBody>
          <a:bodyPr wrap="none" anchor="ctr"/>
          <a:lstStyle/>
          <a:p>
            <a:endParaRPr lang="en-US"/>
          </a:p>
        </p:txBody>
      </p:sp>
      <p:sp>
        <p:nvSpPr>
          <p:cNvPr id="1045950" name="Line 446"/>
          <p:cNvSpPr>
            <a:spLocks noChangeShapeType="1"/>
          </p:cNvSpPr>
          <p:nvPr/>
        </p:nvSpPr>
        <p:spPr bwMode="auto">
          <a:xfrm flipV="1">
            <a:off x="4960938" y="2193925"/>
            <a:ext cx="42862" cy="57150"/>
          </a:xfrm>
          <a:prstGeom prst="line">
            <a:avLst/>
          </a:prstGeom>
          <a:noFill/>
          <a:ln w="12700">
            <a:solidFill>
              <a:srgbClr val="00FF00"/>
            </a:solidFill>
            <a:round/>
            <a:headEnd/>
            <a:tailEnd/>
          </a:ln>
          <a:effectLst/>
        </p:spPr>
        <p:txBody>
          <a:bodyPr wrap="none" anchor="ctr"/>
          <a:lstStyle/>
          <a:p>
            <a:endParaRPr lang="en-US"/>
          </a:p>
        </p:txBody>
      </p:sp>
      <p:sp>
        <p:nvSpPr>
          <p:cNvPr id="1045951" name="Line 447"/>
          <p:cNvSpPr>
            <a:spLocks noChangeShapeType="1"/>
          </p:cNvSpPr>
          <p:nvPr/>
        </p:nvSpPr>
        <p:spPr bwMode="auto">
          <a:xfrm flipV="1">
            <a:off x="4618038" y="2382838"/>
            <a:ext cx="42862" cy="55562"/>
          </a:xfrm>
          <a:prstGeom prst="line">
            <a:avLst/>
          </a:prstGeom>
          <a:noFill/>
          <a:ln w="12700">
            <a:solidFill>
              <a:srgbClr val="00FF00"/>
            </a:solidFill>
            <a:round/>
            <a:headEnd/>
            <a:tailEnd/>
          </a:ln>
          <a:effectLst/>
        </p:spPr>
        <p:txBody>
          <a:bodyPr wrap="none" anchor="ctr"/>
          <a:lstStyle/>
          <a:p>
            <a:endParaRPr lang="en-US"/>
          </a:p>
        </p:txBody>
      </p:sp>
      <p:sp>
        <p:nvSpPr>
          <p:cNvPr id="1045952" name="Line 448"/>
          <p:cNvSpPr>
            <a:spLocks noChangeShapeType="1"/>
          </p:cNvSpPr>
          <p:nvPr/>
        </p:nvSpPr>
        <p:spPr bwMode="auto">
          <a:xfrm flipV="1">
            <a:off x="4735513" y="2287588"/>
            <a:ext cx="44450" cy="58737"/>
          </a:xfrm>
          <a:prstGeom prst="line">
            <a:avLst/>
          </a:prstGeom>
          <a:noFill/>
          <a:ln w="12700">
            <a:solidFill>
              <a:srgbClr val="00FF00"/>
            </a:solidFill>
            <a:round/>
            <a:headEnd/>
            <a:tailEnd/>
          </a:ln>
          <a:effectLst/>
        </p:spPr>
        <p:txBody>
          <a:bodyPr wrap="none" anchor="ctr"/>
          <a:lstStyle/>
          <a:p>
            <a:endParaRPr lang="en-US"/>
          </a:p>
        </p:txBody>
      </p:sp>
      <p:sp>
        <p:nvSpPr>
          <p:cNvPr id="1045953" name="Line 449"/>
          <p:cNvSpPr>
            <a:spLocks noChangeShapeType="1"/>
          </p:cNvSpPr>
          <p:nvPr/>
        </p:nvSpPr>
        <p:spPr bwMode="auto">
          <a:xfrm flipV="1">
            <a:off x="4846638" y="2193925"/>
            <a:ext cx="41275" cy="57150"/>
          </a:xfrm>
          <a:prstGeom prst="line">
            <a:avLst/>
          </a:prstGeom>
          <a:noFill/>
          <a:ln w="12700">
            <a:solidFill>
              <a:srgbClr val="00FF00"/>
            </a:solidFill>
            <a:round/>
            <a:headEnd/>
            <a:tailEnd/>
          </a:ln>
          <a:effectLst/>
        </p:spPr>
        <p:txBody>
          <a:bodyPr wrap="none" anchor="ctr"/>
          <a:lstStyle/>
          <a:p>
            <a:endParaRPr lang="en-US"/>
          </a:p>
        </p:txBody>
      </p:sp>
      <p:sp>
        <p:nvSpPr>
          <p:cNvPr id="1045954" name="Line 450"/>
          <p:cNvSpPr>
            <a:spLocks noChangeShapeType="1"/>
          </p:cNvSpPr>
          <p:nvPr/>
        </p:nvSpPr>
        <p:spPr bwMode="auto">
          <a:xfrm flipV="1">
            <a:off x="4506913" y="2382838"/>
            <a:ext cx="44450" cy="55562"/>
          </a:xfrm>
          <a:prstGeom prst="line">
            <a:avLst/>
          </a:prstGeom>
          <a:noFill/>
          <a:ln w="12700">
            <a:solidFill>
              <a:srgbClr val="00FF00"/>
            </a:solidFill>
            <a:round/>
            <a:headEnd/>
            <a:tailEnd/>
          </a:ln>
          <a:effectLst/>
        </p:spPr>
        <p:txBody>
          <a:bodyPr wrap="none" anchor="ctr"/>
          <a:lstStyle/>
          <a:p>
            <a:endParaRPr lang="en-US"/>
          </a:p>
        </p:txBody>
      </p:sp>
      <p:sp>
        <p:nvSpPr>
          <p:cNvPr id="1045955" name="Line 451"/>
          <p:cNvSpPr>
            <a:spLocks noChangeShapeType="1"/>
          </p:cNvSpPr>
          <p:nvPr/>
        </p:nvSpPr>
        <p:spPr bwMode="auto">
          <a:xfrm flipV="1">
            <a:off x="4618038" y="2287588"/>
            <a:ext cx="42862" cy="58737"/>
          </a:xfrm>
          <a:prstGeom prst="line">
            <a:avLst/>
          </a:prstGeom>
          <a:noFill/>
          <a:ln w="12700">
            <a:solidFill>
              <a:srgbClr val="00FF00"/>
            </a:solidFill>
            <a:round/>
            <a:headEnd/>
            <a:tailEnd/>
          </a:ln>
          <a:effectLst/>
        </p:spPr>
        <p:txBody>
          <a:bodyPr wrap="none" anchor="ctr"/>
          <a:lstStyle/>
          <a:p>
            <a:endParaRPr lang="en-US"/>
          </a:p>
        </p:txBody>
      </p:sp>
      <p:sp>
        <p:nvSpPr>
          <p:cNvPr id="1045956" name="Line 452"/>
          <p:cNvSpPr>
            <a:spLocks noChangeShapeType="1"/>
          </p:cNvSpPr>
          <p:nvPr/>
        </p:nvSpPr>
        <p:spPr bwMode="auto">
          <a:xfrm flipV="1">
            <a:off x="4735513" y="2193925"/>
            <a:ext cx="44450" cy="57150"/>
          </a:xfrm>
          <a:prstGeom prst="line">
            <a:avLst/>
          </a:prstGeom>
          <a:noFill/>
          <a:ln w="12700">
            <a:solidFill>
              <a:srgbClr val="00FF00"/>
            </a:solidFill>
            <a:round/>
            <a:headEnd/>
            <a:tailEnd/>
          </a:ln>
          <a:effectLst/>
        </p:spPr>
        <p:txBody>
          <a:bodyPr wrap="none" anchor="ctr"/>
          <a:lstStyle/>
          <a:p>
            <a:endParaRPr lang="en-US"/>
          </a:p>
        </p:txBody>
      </p:sp>
      <p:sp>
        <p:nvSpPr>
          <p:cNvPr id="1045957" name="Line 453"/>
          <p:cNvSpPr>
            <a:spLocks noChangeShapeType="1"/>
          </p:cNvSpPr>
          <p:nvPr/>
        </p:nvSpPr>
        <p:spPr bwMode="auto">
          <a:xfrm flipV="1">
            <a:off x="4387850" y="2382838"/>
            <a:ext cx="46038" cy="55562"/>
          </a:xfrm>
          <a:prstGeom prst="line">
            <a:avLst/>
          </a:prstGeom>
          <a:noFill/>
          <a:ln w="12700">
            <a:solidFill>
              <a:srgbClr val="00FF00"/>
            </a:solidFill>
            <a:round/>
            <a:headEnd/>
            <a:tailEnd/>
          </a:ln>
          <a:effectLst/>
        </p:spPr>
        <p:txBody>
          <a:bodyPr wrap="none" anchor="ctr"/>
          <a:lstStyle/>
          <a:p>
            <a:endParaRPr lang="en-US"/>
          </a:p>
        </p:txBody>
      </p:sp>
      <p:sp>
        <p:nvSpPr>
          <p:cNvPr id="1045958" name="Line 454"/>
          <p:cNvSpPr>
            <a:spLocks noChangeShapeType="1"/>
          </p:cNvSpPr>
          <p:nvPr/>
        </p:nvSpPr>
        <p:spPr bwMode="auto">
          <a:xfrm flipV="1">
            <a:off x="4506913" y="2287588"/>
            <a:ext cx="44450" cy="58737"/>
          </a:xfrm>
          <a:prstGeom prst="line">
            <a:avLst/>
          </a:prstGeom>
          <a:noFill/>
          <a:ln w="12700">
            <a:solidFill>
              <a:srgbClr val="00FF00"/>
            </a:solidFill>
            <a:round/>
            <a:headEnd/>
            <a:tailEnd/>
          </a:ln>
          <a:effectLst/>
        </p:spPr>
        <p:txBody>
          <a:bodyPr wrap="none" anchor="ctr"/>
          <a:lstStyle/>
          <a:p>
            <a:endParaRPr lang="en-US"/>
          </a:p>
        </p:txBody>
      </p:sp>
      <p:sp>
        <p:nvSpPr>
          <p:cNvPr id="1045959" name="Line 455"/>
          <p:cNvSpPr>
            <a:spLocks noChangeShapeType="1"/>
          </p:cNvSpPr>
          <p:nvPr/>
        </p:nvSpPr>
        <p:spPr bwMode="auto">
          <a:xfrm flipV="1">
            <a:off x="4618038" y="2193925"/>
            <a:ext cx="42862" cy="57150"/>
          </a:xfrm>
          <a:prstGeom prst="line">
            <a:avLst/>
          </a:prstGeom>
          <a:noFill/>
          <a:ln w="12700">
            <a:solidFill>
              <a:srgbClr val="00FF00"/>
            </a:solidFill>
            <a:round/>
            <a:headEnd/>
            <a:tailEnd/>
          </a:ln>
          <a:effectLst/>
        </p:spPr>
        <p:txBody>
          <a:bodyPr wrap="none" anchor="ctr"/>
          <a:lstStyle/>
          <a:p>
            <a:endParaRPr lang="en-US"/>
          </a:p>
        </p:txBody>
      </p:sp>
      <p:sp>
        <p:nvSpPr>
          <p:cNvPr id="1045960" name="Line 456"/>
          <p:cNvSpPr>
            <a:spLocks noChangeShapeType="1"/>
          </p:cNvSpPr>
          <p:nvPr/>
        </p:nvSpPr>
        <p:spPr bwMode="auto">
          <a:xfrm flipV="1">
            <a:off x="4278313" y="2382838"/>
            <a:ext cx="41275" cy="55562"/>
          </a:xfrm>
          <a:prstGeom prst="line">
            <a:avLst/>
          </a:prstGeom>
          <a:noFill/>
          <a:ln w="12700">
            <a:solidFill>
              <a:srgbClr val="00FF00"/>
            </a:solidFill>
            <a:round/>
            <a:headEnd/>
            <a:tailEnd/>
          </a:ln>
          <a:effectLst/>
        </p:spPr>
        <p:txBody>
          <a:bodyPr wrap="none" anchor="ctr"/>
          <a:lstStyle/>
          <a:p>
            <a:endParaRPr lang="en-US"/>
          </a:p>
        </p:txBody>
      </p:sp>
      <p:sp>
        <p:nvSpPr>
          <p:cNvPr id="1045961" name="Line 457"/>
          <p:cNvSpPr>
            <a:spLocks noChangeShapeType="1"/>
          </p:cNvSpPr>
          <p:nvPr/>
        </p:nvSpPr>
        <p:spPr bwMode="auto">
          <a:xfrm flipV="1">
            <a:off x="4387850" y="2287588"/>
            <a:ext cx="46038" cy="58737"/>
          </a:xfrm>
          <a:prstGeom prst="line">
            <a:avLst/>
          </a:prstGeom>
          <a:noFill/>
          <a:ln w="12700">
            <a:solidFill>
              <a:srgbClr val="00FF00"/>
            </a:solidFill>
            <a:round/>
            <a:headEnd/>
            <a:tailEnd/>
          </a:ln>
          <a:effectLst/>
        </p:spPr>
        <p:txBody>
          <a:bodyPr wrap="none" anchor="ctr"/>
          <a:lstStyle/>
          <a:p>
            <a:endParaRPr lang="en-US"/>
          </a:p>
        </p:txBody>
      </p:sp>
      <p:sp>
        <p:nvSpPr>
          <p:cNvPr id="1045962" name="Line 458"/>
          <p:cNvSpPr>
            <a:spLocks noChangeShapeType="1"/>
          </p:cNvSpPr>
          <p:nvPr/>
        </p:nvSpPr>
        <p:spPr bwMode="auto">
          <a:xfrm flipV="1">
            <a:off x="4506913" y="2193925"/>
            <a:ext cx="44450" cy="57150"/>
          </a:xfrm>
          <a:prstGeom prst="line">
            <a:avLst/>
          </a:prstGeom>
          <a:noFill/>
          <a:ln w="12700">
            <a:solidFill>
              <a:srgbClr val="00FF00"/>
            </a:solidFill>
            <a:round/>
            <a:headEnd/>
            <a:tailEnd/>
          </a:ln>
          <a:effectLst/>
        </p:spPr>
        <p:txBody>
          <a:bodyPr wrap="none" anchor="ctr"/>
          <a:lstStyle/>
          <a:p>
            <a:endParaRPr lang="en-US"/>
          </a:p>
        </p:txBody>
      </p:sp>
      <p:sp>
        <p:nvSpPr>
          <p:cNvPr id="1045963" name="Line 459"/>
          <p:cNvSpPr>
            <a:spLocks noChangeShapeType="1"/>
          </p:cNvSpPr>
          <p:nvPr/>
        </p:nvSpPr>
        <p:spPr bwMode="auto">
          <a:xfrm flipV="1">
            <a:off x="4165600" y="2382838"/>
            <a:ext cx="44450" cy="55562"/>
          </a:xfrm>
          <a:prstGeom prst="line">
            <a:avLst/>
          </a:prstGeom>
          <a:noFill/>
          <a:ln w="12700">
            <a:solidFill>
              <a:srgbClr val="00FF00"/>
            </a:solidFill>
            <a:round/>
            <a:headEnd/>
            <a:tailEnd/>
          </a:ln>
          <a:effectLst/>
        </p:spPr>
        <p:txBody>
          <a:bodyPr wrap="none" anchor="ctr"/>
          <a:lstStyle/>
          <a:p>
            <a:endParaRPr lang="en-US"/>
          </a:p>
        </p:txBody>
      </p:sp>
      <p:sp>
        <p:nvSpPr>
          <p:cNvPr id="1045964" name="Line 460"/>
          <p:cNvSpPr>
            <a:spLocks noChangeShapeType="1"/>
          </p:cNvSpPr>
          <p:nvPr/>
        </p:nvSpPr>
        <p:spPr bwMode="auto">
          <a:xfrm flipV="1">
            <a:off x="4278313" y="2287588"/>
            <a:ext cx="41275" cy="58737"/>
          </a:xfrm>
          <a:prstGeom prst="line">
            <a:avLst/>
          </a:prstGeom>
          <a:noFill/>
          <a:ln w="12700">
            <a:solidFill>
              <a:srgbClr val="00FF00"/>
            </a:solidFill>
            <a:round/>
            <a:headEnd/>
            <a:tailEnd/>
          </a:ln>
          <a:effectLst/>
        </p:spPr>
        <p:txBody>
          <a:bodyPr wrap="none" anchor="ctr"/>
          <a:lstStyle/>
          <a:p>
            <a:endParaRPr lang="en-US"/>
          </a:p>
        </p:txBody>
      </p:sp>
      <p:sp>
        <p:nvSpPr>
          <p:cNvPr id="1045965" name="Line 461"/>
          <p:cNvSpPr>
            <a:spLocks noChangeShapeType="1"/>
          </p:cNvSpPr>
          <p:nvPr/>
        </p:nvSpPr>
        <p:spPr bwMode="auto">
          <a:xfrm flipV="1">
            <a:off x="4387850" y="2193925"/>
            <a:ext cx="46038" cy="57150"/>
          </a:xfrm>
          <a:prstGeom prst="line">
            <a:avLst/>
          </a:prstGeom>
          <a:noFill/>
          <a:ln w="12700">
            <a:solidFill>
              <a:srgbClr val="00FF00"/>
            </a:solidFill>
            <a:round/>
            <a:headEnd/>
            <a:tailEnd/>
          </a:ln>
          <a:effectLst/>
        </p:spPr>
        <p:txBody>
          <a:bodyPr wrap="none" anchor="ctr"/>
          <a:lstStyle/>
          <a:p>
            <a:endParaRPr lang="en-US"/>
          </a:p>
        </p:txBody>
      </p:sp>
      <p:sp>
        <p:nvSpPr>
          <p:cNvPr id="1045966" name="Line 462"/>
          <p:cNvSpPr>
            <a:spLocks noChangeShapeType="1"/>
          </p:cNvSpPr>
          <p:nvPr/>
        </p:nvSpPr>
        <p:spPr bwMode="auto">
          <a:xfrm flipV="1">
            <a:off x="4165600" y="2287588"/>
            <a:ext cx="44450" cy="58737"/>
          </a:xfrm>
          <a:prstGeom prst="line">
            <a:avLst/>
          </a:prstGeom>
          <a:noFill/>
          <a:ln w="12700">
            <a:solidFill>
              <a:srgbClr val="00FF00"/>
            </a:solidFill>
            <a:round/>
            <a:headEnd/>
            <a:tailEnd/>
          </a:ln>
          <a:effectLst/>
        </p:spPr>
        <p:txBody>
          <a:bodyPr wrap="none" anchor="ctr"/>
          <a:lstStyle/>
          <a:p>
            <a:endParaRPr lang="en-US"/>
          </a:p>
        </p:txBody>
      </p:sp>
      <p:sp>
        <p:nvSpPr>
          <p:cNvPr id="1045967" name="Line 463"/>
          <p:cNvSpPr>
            <a:spLocks noChangeShapeType="1"/>
          </p:cNvSpPr>
          <p:nvPr/>
        </p:nvSpPr>
        <p:spPr bwMode="auto">
          <a:xfrm flipV="1">
            <a:off x="4278313" y="2193925"/>
            <a:ext cx="41275" cy="57150"/>
          </a:xfrm>
          <a:prstGeom prst="line">
            <a:avLst/>
          </a:prstGeom>
          <a:noFill/>
          <a:ln w="12700">
            <a:solidFill>
              <a:srgbClr val="00FF00"/>
            </a:solidFill>
            <a:round/>
            <a:headEnd/>
            <a:tailEnd/>
          </a:ln>
          <a:effectLst/>
        </p:spPr>
        <p:txBody>
          <a:bodyPr wrap="none" anchor="ctr"/>
          <a:lstStyle/>
          <a:p>
            <a:endParaRPr lang="en-US"/>
          </a:p>
        </p:txBody>
      </p:sp>
      <p:sp>
        <p:nvSpPr>
          <p:cNvPr id="1045968" name="Line 464"/>
          <p:cNvSpPr>
            <a:spLocks noChangeShapeType="1"/>
          </p:cNvSpPr>
          <p:nvPr/>
        </p:nvSpPr>
        <p:spPr bwMode="auto">
          <a:xfrm flipV="1">
            <a:off x="4165600" y="2193925"/>
            <a:ext cx="44450" cy="57150"/>
          </a:xfrm>
          <a:prstGeom prst="line">
            <a:avLst/>
          </a:prstGeom>
          <a:noFill/>
          <a:ln w="12700">
            <a:solidFill>
              <a:srgbClr val="00FF00"/>
            </a:solidFill>
            <a:round/>
            <a:headEnd/>
            <a:tailEnd/>
          </a:ln>
          <a:effectLst/>
        </p:spPr>
        <p:txBody>
          <a:bodyPr wrap="none" anchor="ctr"/>
          <a:lstStyle/>
          <a:p>
            <a:endParaRPr lang="en-US"/>
          </a:p>
        </p:txBody>
      </p:sp>
      <p:sp>
        <p:nvSpPr>
          <p:cNvPr id="1045969" name="Line 465"/>
          <p:cNvSpPr>
            <a:spLocks noChangeShapeType="1"/>
          </p:cNvSpPr>
          <p:nvPr/>
        </p:nvSpPr>
        <p:spPr bwMode="auto">
          <a:xfrm flipV="1">
            <a:off x="4846638" y="2382838"/>
            <a:ext cx="41275" cy="55562"/>
          </a:xfrm>
          <a:prstGeom prst="line">
            <a:avLst/>
          </a:prstGeom>
          <a:noFill/>
          <a:ln w="12700">
            <a:solidFill>
              <a:srgbClr val="00FF00"/>
            </a:solidFill>
            <a:round/>
            <a:headEnd/>
            <a:tailEnd/>
          </a:ln>
          <a:effectLst/>
        </p:spPr>
        <p:txBody>
          <a:bodyPr wrap="none" anchor="ctr"/>
          <a:lstStyle/>
          <a:p>
            <a:endParaRPr lang="en-US"/>
          </a:p>
        </p:txBody>
      </p:sp>
      <p:sp>
        <p:nvSpPr>
          <p:cNvPr id="1045970" name="Line 466"/>
          <p:cNvSpPr>
            <a:spLocks noChangeShapeType="1"/>
          </p:cNvSpPr>
          <p:nvPr/>
        </p:nvSpPr>
        <p:spPr bwMode="auto">
          <a:xfrm flipV="1">
            <a:off x="4960938" y="2287588"/>
            <a:ext cx="42862" cy="58737"/>
          </a:xfrm>
          <a:prstGeom prst="line">
            <a:avLst/>
          </a:prstGeom>
          <a:noFill/>
          <a:ln w="12700">
            <a:solidFill>
              <a:srgbClr val="00FF00"/>
            </a:solidFill>
            <a:round/>
            <a:headEnd/>
            <a:tailEnd/>
          </a:ln>
          <a:effectLst/>
        </p:spPr>
        <p:txBody>
          <a:bodyPr wrap="none" anchor="ctr"/>
          <a:lstStyle/>
          <a:p>
            <a:endParaRPr lang="en-US"/>
          </a:p>
        </p:txBody>
      </p:sp>
      <p:sp>
        <p:nvSpPr>
          <p:cNvPr id="1045971" name="Line 467"/>
          <p:cNvSpPr>
            <a:spLocks noChangeShapeType="1"/>
          </p:cNvSpPr>
          <p:nvPr/>
        </p:nvSpPr>
        <p:spPr bwMode="auto">
          <a:xfrm flipV="1">
            <a:off x="5075238" y="2193925"/>
            <a:ext cx="42862" cy="57150"/>
          </a:xfrm>
          <a:prstGeom prst="line">
            <a:avLst/>
          </a:prstGeom>
          <a:noFill/>
          <a:ln w="12700">
            <a:solidFill>
              <a:srgbClr val="00FF00"/>
            </a:solidFill>
            <a:round/>
            <a:headEnd/>
            <a:tailEnd/>
          </a:ln>
          <a:effectLst/>
        </p:spPr>
        <p:txBody>
          <a:bodyPr wrap="none" anchor="ctr"/>
          <a:lstStyle/>
          <a:p>
            <a:endParaRPr lang="en-US"/>
          </a:p>
        </p:txBody>
      </p:sp>
      <p:sp>
        <p:nvSpPr>
          <p:cNvPr id="1045972" name="Line 468"/>
          <p:cNvSpPr>
            <a:spLocks noChangeShapeType="1"/>
          </p:cNvSpPr>
          <p:nvPr/>
        </p:nvSpPr>
        <p:spPr bwMode="auto">
          <a:xfrm flipV="1">
            <a:off x="4960938" y="2382838"/>
            <a:ext cx="42862" cy="55562"/>
          </a:xfrm>
          <a:prstGeom prst="line">
            <a:avLst/>
          </a:prstGeom>
          <a:noFill/>
          <a:ln w="12700">
            <a:solidFill>
              <a:srgbClr val="00FF00"/>
            </a:solidFill>
            <a:round/>
            <a:headEnd/>
            <a:tailEnd/>
          </a:ln>
          <a:effectLst/>
        </p:spPr>
        <p:txBody>
          <a:bodyPr wrap="none" anchor="ctr"/>
          <a:lstStyle/>
          <a:p>
            <a:endParaRPr lang="en-US"/>
          </a:p>
        </p:txBody>
      </p:sp>
      <p:sp>
        <p:nvSpPr>
          <p:cNvPr id="1045973" name="Line 469"/>
          <p:cNvSpPr>
            <a:spLocks noChangeShapeType="1"/>
          </p:cNvSpPr>
          <p:nvPr/>
        </p:nvSpPr>
        <p:spPr bwMode="auto">
          <a:xfrm flipV="1">
            <a:off x="5075238" y="2287588"/>
            <a:ext cx="42862" cy="58737"/>
          </a:xfrm>
          <a:prstGeom prst="line">
            <a:avLst/>
          </a:prstGeom>
          <a:noFill/>
          <a:ln w="12700">
            <a:solidFill>
              <a:srgbClr val="00FF00"/>
            </a:solidFill>
            <a:round/>
            <a:headEnd/>
            <a:tailEnd/>
          </a:ln>
          <a:effectLst/>
        </p:spPr>
        <p:txBody>
          <a:bodyPr wrap="none" anchor="ctr"/>
          <a:lstStyle/>
          <a:p>
            <a:endParaRPr lang="en-US"/>
          </a:p>
        </p:txBody>
      </p:sp>
      <p:sp>
        <p:nvSpPr>
          <p:cNvPr id="1045974" name="Line 470"/>
          <p:cNvSpPr>
            <a:spLocks noChangeShapeType="1"/>
          </p:cNvSpPr>
          <p:nvPr/>
        </p:nvSpPr>
        <p:spPr bwMode="auto">
          <a:xfrm flipV="1">
            <a:off x="5191125" y="2193925"/>
            <a:ext cx="44450" cy="57150"/>
          </a:xfrm>
          <a:prstGeom prst="line">
            <a:avLst/>
          </a:prstGeom>
          <a:noFill/>
          <a:ln w="12700">
            <a:solidFill>
              <a:srgbClr val="00FF00"/>
            </a:solidFill>
            <a:round/>
            <a:headEnd/>
            <a:tailEnd/>
          </a:ln>
          <a:effectLst/>
        </p:spPr>
        <p:txBody>
          <a:bodyPr wrap="none" anchor="ctr"/>
          <a:lstStyle/>
          <a:p>
            <a:endParaRPr lang="en-US"/>
          </a:p>
        </p:txBody>
      </p:sp>
      <p:sp>
        <p:nvSpPr>
          <p:cNvPr id="1045975" name="Line 471"/>
          <p:cNvSpPr>
            <a:spLocks noChangeShapeType="1"/>
          </p:cNvSpPr>
          <p:nvPr/>
        </p:nvSpPr>
        <p:spPr bwMode="auto">
          <a:xfrm flipV="1">
            <a:off x="5075238" y="2382838"/>
            <a:ext cx="42862" cy="55562"/>
          </a:xfrm>
          <a:prstGeom prst="line">
            <a:avLst/>
          </a:prstGeom>
          <a:noFill/>
          <a:ln w="12700">
            <a:solidFill>
              <a:srgbClr val="00FF00"/>
            </a:solidFill>
            <a:round/>
            <a:headEnd/>
            <a:tailEnd/>
          </a:ln>
          <a:effectLst/>
        </p:spPr>
        <p:txBody>
          <a:bodyPr wrap="none" anchor="ctr"/>
          <a:lstStyle/>
          <a:p>
            <a:endParaRPr lang="en-US"/>
          </a:p>
        </p:txBody>
      </p:sp>
      <p:sp>
        <p:nvSpPr>
          <p:cNvPr id="1045976" name="Line 472"/>
          <p:cNvSpPr>
            <a:spLocks noChangeShapeType="1"/>
          </p:cNvSpPr>
          <p:nvPr/>
        </p:nvSpPr>
        <p:spPr bwMode="auto">
          <a:xfrm flipV="1">
            <a:off x="5191125" y="2287588"/>
            <a:ext cx="44450" cy="58737"/>
          </a:xfrm>
          <a:prstGeom prst="line">
            <a:avLst/>
          </a:prstGeom>
          <a:noFill/>
          <a:ln w="12700">
            <a:solidFill>
              <a:srgbClr val="00FF00"/>
            </a:solidFill>
            <a:round/>
            <a:headEnd/>
            <a:tailEnd/>
          </a:ln>
          <a:effectLst/>
        </p:spPr>
        <p:txBody>
          <a:bodyPr wrap="none" anchor="ctr"/>
          <a:lstStyle/>
          <a:p>
            <a:endParaRPr lang="en-US"/>
          </a:p>
        </p:txBody>
      </p:sp>
      <p:sp>
        <p:nvSpPr>
          <p:cNvPr id="1045977" name="Line 473"/>
          <p:cNvSpPr>
            <a:spLocks noChangeShapeType="1"/>
          </p:cNvSpPr>
          <p:nvPr/>
        </p:nvSpPr>
        <p:spPr bwMode="auto">
          <a:xfrm flipV="1">
            <a:off x="5307013" y="2193925"/>
            <a:ext cx="44450" cy="57150"/>
          </a:xfrm>
          <a:prstGeom prst="line">
            <a:avLst/>
          </a:prstGeom>
          <a:noFill/>
          <a:ln w="12700">
            <a:solidFill>
              <a:srgbClr val="00FF00"/>
            </a:solidFill>
            <a:round/>
            <a:headEnd/>
            <a:tailEnd/>
          </a:ln>
          <a:effectLst/>
        </p:spPr>
        <p:txBody>
          <a:bodyPr wrap="none" anchor="ctr"/>
          <a:lstStyle/>
          <a:p>
            <a:endParaRPr lang="en-US"/>
          </a:p>
        </p:txBody>
      </p:sp>
      <p:sp>
        <p:nvSpPr>
          <p:cNvPr id="1045978" name="Line 474"/>
          <p:cNvSpPr>
            <a:spLocks noChangeShapeType="1"/>
          </p:cNvSpPr>
          <p:nvPr/>
        </p:nvSpPr>
        <p:spPr bwMode="auto">
          <a:xfrm flipV="1">
            <a:off x="5191125" y="2382838"/>
            <a:ext cx="44450" cy="55562"/>
          </a:xfrm>
          <a:prstGeom prst="line">
            <a:avLst/>
          </a:prstGeom>
          <a:noFill/>
          <a:ln w="12700">
            <a:solidFill>
              <a:srgbClr val="00FF00"/>
            </a:solidFill>
            <a:round/>
            <a:headEnd/>
            <a:tailEnd/>
          </a:ln>
          <a:effectLst/>
        </p:spPr>
        <p:txBody>
          <a:bodyPr wrap="none" anchor="ctr"/>
          <a:lstStyle/>
          <a:p>
            <a:endParaRPr lang="en-US"/>
          </a:p>
        </p:txBody>
      </p:sp>
      <p:sp>
        <p:nvSpPr>
          <p:cNvPr id="1045979" name="Line 475"/>
          <p:cNvSpPr>
            <a:spLocks noChangeShapeType="1"/>
          </p:cNvSpPr>
          <p:nvPr/>
        </p:nvSpPr>
        <p:spPr bwMode="auto">
          <a:xfrm flipV="1">
            <a:off x="5307013" y="2287588"/>
            <a:ext cx="44450" cy="58737"/>
          </a:xfrm>
          <a:prstGeom prst="line">
            <a:avLst/>
          </a:prstGeom>
          <a:noFill/>
          <a:ln w="12700">
            <a:solidFill>
              <a:srgbClr val="00FF00"/>
            </a:solidFill>
            <a:round/>
            <a:headEnd/>
            <a:tailEnd/>
          </a:ln>
          <a:effectLst/>
        </p:spPr>
        <p:txBody>
          <a:bodyPr wrap="none" anchor="ctr"/>
          <a:lstStyle/>
          <a:p>
            <a:endParaRPr lang="en-US"/>
          </a:p>
        </p:txBody>
      </p:sp>
      <p:sp>
        <p:nvSpPr>
          <p:cNvPr id="1045980" name="Line 476"/>
          <p:cNvSpPr>
            <a:spLocks noChangeShapeType="1"/>
          </p:cNvSpPr>
          <p:nvPr/>
        </p:nvSpPr>
        <p:spPr bwMode="auto">
          <a:xfrm flipV="1">
            <a:off x="5419725" y="2203450"/>
            <a:ext cx="36513" cy="47625"/>
          </a:xfrm>
          <a:prstGeom prst="line">
            <a:avLst/>
          </a:prstGeom>
          <a:noFill/>
          <a:ln w="12700">
            <a:solidFill>
              <a:srgbClr val="00FF00"/>
            </a:solidFill>
            <a:round/>
            <a:headEnd/>
            <a:tailEnd/>
          </a:ln>
          <a:effectLst/>
        </p:spPr>
        <p:txBody>
          <a:bodyPr wrap="none" anchor="ctr"/>
          <a:lstStyle/>
          <a:p>
            <a:endParaRPr lang="en-US"/>
          </a:p>
        </p:txBody>
      </p:sp>
      <p:sp>
        <p:nvSpPr>
          <p:cNvPr id="1045981" name="Line 477"/>
          <p:cNvSpPr>
            <a:spLocks noChangeShapeType="1"/>
          </p:cNvSpPr>
          <p:nvPr/>
        </p:nvSpPr>
        <p:spPr bwMode="auto">
          <a:xfrm flipV="1">
            <a:off x="5307013" y="2382838"/>
            <a:ext cx="44450" cy="55562"/>
          </a:xfrm>
          <a:prstGeom prst="line">
            <a:avLst/>
          </a:prstGeom>
          <a:noFill/>
          <a:ln w="12700">
            <a:solidFill>
              <a:srgbClr val="00FF00"/>
            </a:solidFill>
            <a:round/>
            <a:headEnd/>
            <a:tailEnd/>
          </a:ln>
          <a:effectLst/>
        </p:spPr>
        <p:txBody>
          <a:bodyPr wrap="none" anchor="ctr"/>
          <a:lstStyle/>
          <a:p>
            <a:endParaRPr lang="en-US"/>
          </a:p>
        </p:txBody>
      </p:sp>
      <p:sp>
        <p:nvSpPr>
          <p:cNvPr id="1045982" name="Line 478"/>
          <p:cNvSpPr>
            <a:spLocks noChangeShapeType="1"/>
          </p:cNvSpPr>
          <p:nvPr/>
        </p:nvSpPr>
        <p:spPr bwMode="auto">
          <a:xfrm flipV="1">
            <a:off x="5419725" y="2297113"/>
            <a:ext cx="36513" cy="49212"/>
          </a:xfrm>
          <a:prstGeom prst="line">
            <a:avLst/>
          </a:prstGeom>
          <a:noFill/>
          <a:ln w="12700">
            <a:solidFill>
              <a:srgbClr val="00FF00"/>
            </a:solidFill>
            <a:round/>
            <a:headEnd/>
            <a:tailEnd/>
          </a:ln>
          <a:effectLst/>
        </p:spPr>
        <p:txBody>
          <a:bodyPr wrap="none" anchor="ctr"/>
          <a:lstStyle/>
          <a:p>
            <a:endParaRPr lang="en-US"/>
          </a:p>
        </p:txBody>
      </p:sp>
      <p:sp>
        <p:nvSpPr>
          <p:cNvPr id="1045983" name="Line 479"/>
          <p:cNvSpPr>
            <a:spLocks noChangeShapeType="1"/>
          </p:cNvSpPr>
          <p:nvPr/>
        </p:nvSpPr>
        <p:spPr bwMode="auto">
          <a:xfrm flipV="1">
            <a:off x="5419725" y="2390775"/>
            <a:ext cx="36513" cy="50800"/>
          </a:xfrm>
          <a:prstGeom prst="line">
            <a:avLst/>
          </a:prstGeom>
          <a:noFill/>
          <a:ln w="12700">
            <a:solidFill>
              <a:srgbClr val="00FF00"/>
            </a:solidFill>
            <a:round/>
            <a:headEnd/>
            <a:tailEnd/>
          </a:ln>
          <a:effectLst/>
        </p:spPr>
        <p:txBody>
          <a:bodyPr wrap="none" anchor="ctr"/>
          <a:lstStyle/>
          <a:p>
            <a:endParaRPr lang="en-US"/>
          </a:p>
        </p:txBody>
      </p:sp>
      <p:sp>
        <p:nvSpPr>
          <p:cNvPr id="1045984" name="Line 480"/>
          <p:cNvSpPr>
            <a:spLocks noChangeShapeType="1"/>
          </p:cNvSpPr>
          <p:nvPr/>
        </p:nvSpPr>
        <p:spPr bwMode="auto">
          <a:xfrm flipH="1" flipV="1">
            <a:off x="4832350" y="2428875"/>
            <a:ext cx="63500" cy="57150"/>
          </a:xfrm>
          <a:prstGeom prst="line">
            <a:avLst/>
          </a:prstGeom>
          <a:noFill/>
          <a:ln w="12700">
            <a:solidFill>
              <a:srgbClr val="00FF00"/>
            </a:solidFill>
            <a:round/>
            <a:headEnd/>
            <a:tailEnd/>
          </a:ln>
          <a:effectLst/>
        </p:spPr>
        <p:txBody>
          <a:bodyPr wrap="none" anchor="ctr"/>
          <a:lstStyle/>
          <a:p>
            <a:endParaRPr lang="en-US"/>
          </a:p>
        </p:txBody>
      </p:sp>
      <p:sp>
        <p:nvSpPr>
          <p:cNvPr id="1045985" name="Line 481"/>
          <p:cNvSpPr>
            <a:spLocks noChangeShapeType="1"/>
          </p:cNvSpPr>
          <p:nvPr/>
        </p:nvSpPr>
        <p:spPr bwMode="auto">
          <a:xfrm flipH="1" flipV="1">
            <a:off x="4721225" y="2333625"/>
            <a:ext cx="71438" cy="60325"/>
          </a:xfrm>
          <a:prstGeom prst="line">
            <a:avLst/>
          </a:prstGeom>
          <a:noFill/>
          <a:ln w="12700">
            <a:solidFill>
              <a:srgbClr val="00FF00"/>
            </a:solidFill>
            <a:round/>
            <a:headEnd/>
            <a:tailEnd/>
          </a:ln>
          <a:effectLst/>
        </p:spPr>
        <p:txBody>
          <a:bodyPr wrap="none" anchor="ctr"/>
          <a:lstStyle/>
          <a:p>
            <a:endParaRPr lang="en-US"/>
          </a:p>
        </p:txBody>
      </p:sp>
      <p:sp>
        <p:nvSpPr>
          <p:cNvPr id="1045986" name="Line 482"/>
          <p:cNvSpPr>
            <a:spLocks noChangeShapeType="1"/>
          </p:cNvSpPr>
          <p:nvPr/>
        </p:nvSpPr>
        <p:spPr bwMode="auto">
          <a:xfrm flipH="1" flipV="1">
            <a:off x="4603750" y="2243138"/>
            <a:ext cx="69850" cy="58737"/>
          </a:xfrm>
          <a:prstGeom prst="line">
            <a:avLst/>
          </a:prstGeom>
          <a:noFill/>
          <a:ln w="12700">
            <a:solidFill>
              <a:srgbClr val="00FF00"/>
            </a:solidFill>
            <a:round/>
            <a:headEnd/>
            <a:tailEnd/>
          </a:ln>
          <a:effectLst/>
        </p:spPr>
        <p:txBody>
          <a:bodyPr wrap="none" anchor="ctr"/>
          <a:lstStyle/>
          <a:p>
            <a:endParaRPr lang="en-US"/>
          </a:p>
        </p:txBody>
      </p:sp>
      <p:sp>
        <p:nvSpPr>
          <p:cNvPr id="1045987" name="Line 483"/>
          <p:cNvSpPr>
            <a:spLocks noChangeShapeType="1"/>
          </p:cNvSpPr>
          <p:nvPr/>
        </p:nvSpPr>
        <p:spPr bwMode="auto">
          <a:xfrm flipH="1" flipV="1">
            <a:off x="4532313" y="2184400"/>
            <a:ext cx="30162" cy="23813"/>
          </a:xfrm>
          <a:prstGeom prst="line">
            <a:avLst/>
          </a:prstGeom>
          <a:noFill/>
          <a:ln w="12700">
            <a:solidFill>
              <a:srgbClr val="00FF00"/>
            </a:solidFill>
            <a:round/>
            <a:headEnd/>
            <a:tailEnd/>
          </a:ln>
          <a:effectLst/>
        </p:spPr>
        <p:txBody>
          <a:bodyPr wrap="none" anchor="ctr"/>
          <a:lstStyle/>
          <a:p>
            <a:endParaRPr lang="en-US"/>
          </a:p>
        </p:txBody>
      </p:sp>
      <p:sp>
        <p:nvSpPr>
          <p:cNvPr id="1045988" name="Line 484"/>
          <p:cNvSpPr>
            <a:spLocks noChangeShapeType="1"/>
          </p:cNvSpPr>
          <p:nvPr/>
        </p:nvSpPr>
        <p:spPr bwMode="auto">
          <a:xfrm flipH="1" flipV="1">
            <a:off x="4721225" y="2428875"/>
            <a:ext cx="61913" cy="57150"/>
          </a:xfrm>
          <a:prstGeom prst="line">
            <a:avLst/>
          </a:prstGeom>
          <a:noFill/>
          <a:ln w="12700">
            <a:solidFill>
              <a:srgbClr val="00FF00"/>
            </a:solidFill>
            <a:round/>
            <a:headEnd/>
            <a:tailEnd/>
          </a:ln>
          <a:effectLst/>
        </p:spPr>
        <p:txBody>
          <a:bodyPr wrap="none" anchor="ctr"/>
          <a:lstStyle/>
          <a:p>
            <a:endParaRPr lang="en-US"/>
          </a:p>
        </p:txBody>
      </p:sp>
      <p:sp>
        <p:nvSpPr>
          <p:cNvPr id="1045989" name="Line 485"/>
          <p:cNvSpPr>
            <a:spLocks noChangeShapeType="1"/>
          </p:cNvSpPr>
          <p:nvPr/>
        </p:nvSpPr>
        <p:spPr bwMode="auto">
          <a:xfrm flipH="1" flipV="1">
            <a:off x="4603750" y="2333625"/>
            <a:ext cx="69850" cy="60325"/>
          </a:xfrm>
          <a:prstGeom prst="line">
            <a:avLst/>
          </a:prstGeom>
          <a:noFill/>
          <a:ln w="12700">
            <a:solidFill>
              <a:srgbClr val="00FF00"/>
            </a:solidFill>
            <a:round/>
            <a:headEnd/>
            <a:tailEnd/>
          </a:ln>
          <a:effectLst/>
        </p:spPr>
        <p:txBody>
          <a:bodyPr wrap="none" anchor="ctr"/>
          <a:lstStyle/>
          <a:p>
            <a:endParaRPr lang="en-US"/>
          </a:p>
        </p:txBody>
      </p:sp>
      <p:sp>
        <p:nvSpPr>
          <p:cNvPr id="1045990" name="Line 486"/>
          <p:cNvSpPr>
            <a:spLocks noChangeShapeType="1"/>
          </p:cNvSpPr>
          <p:nvPr/>
        </p:nvSpPr>
        <p:spPr bwMode="auto">
          <a:xfrm flipH="1" flipV="1">
            <a:off x="4494213" y="2243138"/>
            <a:ext cx="71437" cy="58737"/>
          </a:xfrm>
          <a:prstGeom prst="line">
            <a:avLst/>
          </a:prstGeom>
          <a:noFill/>
          <a:ln w="12700">
            <a:solidFill>
              <a:srgbClr val="00FF00"/>
            </a:solidFill>
            <a:round/>
            <a:headEnd/>
            <a:tailEnd/>
          </a:ln>
          <a:effectLst/>
        </p:spPr>
        <p:txBody>
          <a:bodyPr wrap="none" anchor="ctr"/>
          <a:lstStyle/>
          <a:p>
            <a:endParaRPr lang="en-US"/>
          </a:p>
        </p:txBody>
      </p:sp>
      <p:sp>
        <p:nvSpPr>
          <p:cNvPr id="1045991" name="Line 487"/>
          <p:cNvSpPr>
            <a:spLocks noChangeShapeType="1"/>
          </p:cNvSpPr>
          <p:nvPr/>
        </p:nvSpPr>
        <p:spPr bwMode="auto">
          <a:xfrm flipH="1" flipV="1">
            <a:off x="4421188" y="2184400"/>
            <a:ext cx="30162" cy="23813"/>
          </a:xfrm>
          <a:prstGeom prst="line">
            <a:avLst/>
          </a:prstGeom>
          <a:noFill/>
          <a:ln w="12700">
            <a:solidFill>
              <a:srgbClr val="00FF00"/>
            </a:solidFill>
            <a:round/>
            <a:headEnd/>
            <a:tailEnd/>
          </a:ln>
          <a:effectLst/>
        </p:spPr>
        <p:txBody>
          <a:bodyPr wrap="none" anchor="ctr"/>
          <a:lstStyle/>
          <a:p>
            <a:endParaRPr lang="en-US"/>
          </a:p>
        </p:txBody>
      </p:sp>
      <p:sp>
        <p:nvSpPr>
          <p:cNvPr id="1045992" name="Line 488"/>
          <p:cNvSpPr>
            <a:spLocks noChangeShapeType="1"/>
          </p:cNvSpPr>
          <p:nvPr/>
        </p:nvSpPr>
        <p:spPr bwMode="auto">
          <a:xfrm flipH="1" flipV="1">
            <a:off x="4603750" y="2428875"/>
            <a:ext cx="63500" cy="57150"/>
          </a:xfrm>
          <a:prstGeom prst="line">
            <a:avLst/>
          </a:prstGeom>
          <a:noFill/>
          <a:ln w="12700">
            <a:solidFill>
              <a:srgbClr val="00FF00"/>
            </a:solidFill>
            <a:round/>
            <a:headEnd/>
            <a:tailEnd/>
          </a:ln>
          <a:effectLst/>
        </p:spPr>
        <p:txBody>
          <a:bodyPr wrap="none" anchor="ctr"/>
          <a:lstStyle/>
          <a:p>
            <a:endParaRPr lang="en-US"/>
          </a:p>
        </p:txBody>
      </p:sp>
      <p:sp>
        <p:nvSpPr>
          <p:cNvPr id="1045993" name="Line 489"/>
          <p:cNvSpPr>
            <a:spLocks noChangeShapeType="1"/>
          </p:cNvSpPr>
          <p:nvPr/>
        </p:nvSpPr>
        <p:spPr bwMode="auto">
          <a:xfrm flipH="1" flipV="1">
            <a:off x="4494213" y="2333625"/>
            <a:ext cx="71437" cy="60325"/>
          </a:xfrm>
          <a:prstGeom prst="line">
            <a:avLst/>
          </a:prstGeom>
          <a:noFill/>
          <a:ln w="12700">
            <a:solidFill>
              <a:srgbClr val="00FF00"/>
            </a:solidFill>
            <a:round/>
            <a:headEnd/>
            <a:tailEnd/>
          </a:ln>
          <a:effectLst/>
        </p:spPr>
        <p:txBody>
          <a:bodyPr wrap="none" anchor="ctr"/>
          <a:lstStyle/>
          <a:p>
            <a:endParaRPr lang="en-US"/>
          </a:p>
        </p:txBody>
      </p:sp>
      <p:sp>
        <p:nvSpPr>
          <p:cNvPr id="1045994" name="Line 490"/>
          <p:cNvSpPr>
            <a:spLocks noChangeShapeType="1"/>
          </p:cNvSpPr>
          <p:nvPr/>
        </p:nvSpPr>
        <p:spPr bwMode="auto">
          <a:xfrm flipH="1" flipV="1">
            <a:off x="4375150" y="2243138"/>
            <a:ext cx="73025" cy="58737"/>
          </a:xfrm>
          <a:prstGeom prst="line">
            <a:avLst/>
          </a:prstGeom>
          <a:noFill/>
          <a:ln w="12700">
            <a:solidFill>
              <a:srgbClr val="00FF00"/>
            </a:solidFill>
            <a:round/>
            <a:headEnd/>
            <a:tailEnd/>
          </a:ln>
          <a:effectLst/>
        </p:spPr>
        <p:txBody>
          <a:bodyPr wrap="none" anchor="ctr"/>
          <a:lstStyle/>
          <a:p>
            <a:endParaRPr lang="en-US"/>
          </a:p>
        </p:txBody>
      </p:sp>
      <p:sp>
        <p:nvSpPr>
          <p:cNvPr id="1045995" name="Line 491"/>
          <p:cNvSpPr>
            <a:spLocks noChangeShapeType="1"/>
          </p:cNvSpPr>
          <p:nvPr/>
        </p:nvSpPr>
        <p:spPr bwMode="auto">
          <a:xfrm flipH="1" flipV="1">
            <a:off x="4305300" y="2184400"/>
            <a:ext cx="28575" cy="23813"/>
          </a:xfrm>
          <a:prstGeom prst="line">
            <a:avLst/>
          </a:prstGeom>
          <a:noFill/>
          <a:ln w="12700">
            <a:solidFill>
              <a:srgbClr val="00FF00"/>
            </a:solidFill>
            <a:round/>
            <a:headEnd/>
            <a:tailEnd/>
          </a:ln>
          <a:effectLst/>
        </p:spPr>
        <p:txBody>
          <a:bodyPr wrap="none" anchor="ctr"/>
          <a:lstStyle/>
          <a:p>
            <a:endParaRPr lang="en-US"/>
          </a:p>
        </p:txBody>
      </p:sp>
      <p:sp>
        <p:nvSpPr>
          <p:cNvPr id="1045996" name="Line 492"/>
          <p:cNvSpPr>
            <a:spLocks noChangeShapeType="1"/>
          </p:cNvSpPr>
          <p:nvPr/>
        </p:nvSpPr>
        <p:spPr bwMode="auto">
          <a:xfrm flipH="1" flipV="1">
            <a:off x="4494213" y="2428875"/>
            <a:ext cx="60325" cy="57150"/>
          </a:xfrm>
          <a:prstGeom prst="line">
            <a:avLst/>
          </a:prstGeom>
          <a:noFill/>
          <a:ln w="12700">
            <a:solidFill>
              <a:srgbClr val="00FF00"/>
            </a:solidFill>
            <a:round/>
            <a:headEnd/>
            <a:tailEnd/>
          </a:ln>
          <a:effectLst/>
        </p:spPr>
        <p:txBody>
          <a:bodyPr wrap="none" anchor="ctr"/>
          <a:lstStyle/>
          <a:p>
            <a:endParaRPr lang="en-US"/>
          </a:p>
        </p:txBody>
      </p:sp>
      <p:sp>
        <p:nvSpPr>
          <p:cNvPr id="1045997" name="Line 493"/>
          <p:cNvSpPr>
            <a:spLocks noChangeShapeType="1"/>
          </p:cNvSpPr>
          <p:nvPr/>
        </p:nvSpPr>
        <p:spPr bwMode="auto">
          <a:xfrm flipH="1" flipV="1">
            <a:off x="4375150" y="2333625"/>
            <a:ext cx="73025" cy="60325"/>
          </a:xfrm>
          <a:prstGeom prst="line">
            <a:avLst/>
          </a:prstGeom>
          <a:noFill/>
          <a:ln w="12700">
            <a:solidFill>
              <a:srgbClr val="00FF00"/>
            </a:solidFill>
            <a:round/>
            <a:headEnd/>
            <a:tailEnd/>
          </a:ln>
          <a:effectLst/>
        </p:spPr>
        <p:txBody>
          <a:bodyPr wrap="none" anchor="ctr"/>
          <a:lstStyle/>
          <a:p>
            <a:endParaRPr lang="en-US"/>
          </a:p>
        </p:txBody>
      </p:sp>
      <p:sp>
        <p:nvSpPr>
          <p:cNvPr id="1045998" name="Line 494"/>
          <p:cNvSpPr>
            <a:spLocks noChangeShapeType="1"/>
          </p:cNvSpPr>
          <p:nvPr/>
        </p:nvSpPr>
        <p:spPr bwMode="auto">
          <a:xfrm flipH="1" flipV="1">
            <a:off x="4264025" y="2243138"/>
            <a:ext cx="69850" cy="58737"/>
          </a:xfrm>
          <a:prstGeom prst="line">
            <a:avLst/>
          </a:prstGeom>
          <a:noFill/>
          <a:ln w="12700">
            <a:solidFill>
              <a:srgbClr val="00FF00"/>
            </a:solidFill>
            <a:round/>
            <a:headEnd/>
            <a:tailEnd/>
          </a:ln>
          <a:effectLst/>
        </p:spPr>
        <p:txBody>
          <a:bodyPr wrap="none" anchor="ctr"/>
          <a:lstStyle/>
          <a:p>
            <a:endParaRPr lang="en-US"/>
          </a:p>
        </p:txBody>
      </p:sp>
      <p:sp>
        <p:nvSpPr>
          <p:cNvPr id="1045999" name="Line 495"/>
          <p:cNvSpPr>
            <a:spLocks noChangeShapeType="1"/>
          </p:cNvSpPr>
          <p:nvPr/>
        </p:nvSpPr>
        <p:spPr bwMode="auto">
          <a:xfrm flipH="1" flipV="1">
            <a:off x="4192588" y="2184400"/>
            <a:ext cx="30162" cy="23813"/>
          </a:xfrm>
          <a:prstGeom prst="line">
            <a:avLst/>
          </a:prstGeom>
          <a:noFill/>
          <a:ln w="12700">
            <a:solidFill>
              <a:srgbClr val="00FF00"/>
            </a:solidFill>
            <a:round/>
            <a:headEnd/>
            <a:tailEnd/>
          </a:ln>
          <a:effectLst/>
        </p:spPr>
        <p:txBody>
          <a:bodyPr wrap="none" anchor="ctr"/>
          <a:lstStyle/>
          <a:p>
            <a:endParaRPr lang="en-US"/>
          </a:p>
        </p:txBody>
      </p:sp>
      <p:sp>
        <p:nvSpPr>
          <p:cNvPr id="1046000" name="Line 496"/>
          <p:cNvSpPr>
            <a:spLocks noChangeShapeType="1"/>
          </p:cNvSpPr>
          <p:nvPr/>
        </p:nvSpPr>
        <p:spPr bwMode="auto">
          <a:xfrm flipH="1" flipV="1">
            <a:off x="4375150" y="2428875"/>
            <a:ext cx="66675" cy="57150"/>
          </a:xfrm>
          <a:prstGeom prst="line">
            <a:avLst/>
          </a:prstGeom>
          <a:noFill/>
          <a:ln w="12700">
            <a:solidFill>
              <a:srgbClr val="00FF00"/>
            </a:solidFill>
            <a:round/>
            <a:headEnd/>
            <a:tailEnd/>
          </a:ln>
          <a:effectLst/>
        </p:spPr>
        <p:txBody>
          <a:bodyPr wrap="none" anchor="ctr"/>
          <a:lstStyle/>
          <a:p>
            <a:endParaRPr lang="en-US"/>
          </a:p>
        </p:txBody>
      </p:sp>
      <p:sp>
        <p:nvSpPr>
          <p:cNvPr id="1046001" name="Line 497"/>
          <p:cNvSpPr>
            <a:spLocks noChangeShapeType="1"/>
          </p:cNvSpPr>
          <p:nvPr/>
        </p:nvSpPr>
        <p:spPr bwMode="auto">
          <a:xfrm flipH="1" flipV="1">
            <a:off x="4264025" y="2333625"/>
            <a:ext cx="69850" cy="60325"/>
          </a:xfrm>
          <a:prstGeom prst="line">
            <a:avLst/>
          </a:prstGeom>
          <a:noFill/>
          <a:ln w="12700">
            <a:solidFill>
              <a:srgbClr val="00FF00"/>
            </a:solidFill>
            <a:round/>
            <a:headEnd/>
            <a:tailEnd/>
          </a:ln>
          <a:effectLst/>
        </p:spPr>
        <p:txBody>
          <a:bodyPr wrap="none" anchor="ctr"/>
          <a:lstStyle/>
          <a:p>
            <a:endParaRPr lang="en-US"/>
          </a:p>
        </p:txBody>
      </p:sp>
      <p:sp>
        <p:nvSpPr>
          <p:cNvPr id="1046002" name="Line 498"/>
          <p:cNvSpPr>
            <a:spLocks noChangeShapeType="1"/>
          </p:cNvSpPr>
          <p:nvPr/>
        </p:nvSpPr>
        <p:spPr bwMode="auto">
          <a:xfrm flipH="1" flipV="1">
            <a:off x="4151313" y="2243138"/>
            <a:ext cx="71437" cy="58737"/>
          </a:xfrm>
          <a:prstGeom prst="line">
            <a:avLst/>
          </a:prstGeom>
          <a:noFill/>
          <a:ln w="12700">
            <a:solidFill>
              <a:srgbClr val="00FF00"/>
            </a:solidFill>
            <a:round/>
            <a:headEnd/>
            <a:tailEnd/>
          </a:ln>
          <a:effectLst/>
        </p:spPr>
        <p:txBody>
          <a:bodyPr wrap="none" anchor="ctr"/>
          <a:lstStyle/>
          <a:p>
            <a:endParaRPr lang="en-US"/>
          </a:p>
        </p:txBody>
      </p:sp>
      <p:sp>
        <p:nvSpPr>
          <p:cNvPr id="1046003" name="Line 499"/>
          <p:cNvSpPr>
            <a:spLocks noChangeShapeType="1"/>
          </p:cNvSpPr>
          <p:nvPr/>
        </p:nvSpPr>
        <p:spPr bwMode="auto">
          <a:xfrm flipH="1" flipV="1">
            <a:off x="4267200" y="2428875"/>
            <a:ext cx="61913" cy="57150"/>
          </a:xfrm>
          <a:prstGeom prst="line">
            <a:avLst/>
          </a:prstGeom>
          <a:noFill/>
          <a:ln w="12700">
            <a:solidFill>
              <a:srgbClr val="00FF00"/>
            </a:solidFill>
            <a:round/>
            <a:headEnd/>
            <a:tailEnd/>
          </a:ln>
          <a:effectLst/>
        </p:spPr>
        <p:txBody>
          <a:bodyPr wrap="none" anchor="ctr"/>
          <a:lstStyle/>
          <a:p>
            <a:endParaRPr lang="en-US"/>
          </a:p>
        </p:txBody>
      </p:sp>
      <p:sp>
        <p:nvSpPr>
          <p:cNvPr id="1046004" name="Line 500"/>
          <p:cNvSpPr>
            <a:spLocks noChangeShapeType="1"/>
          </p:cNvSpPr>
          <p:nvPr/>
        </p:nvSpPr>
        <p:spPr bwMode="auto">
          <a:xfrm flipH="1" flipV="1">
            <a:off x="4151313" y="2333625"/>
            <a:ext cx="71437" cy="60325"/>
          </a:xfrm>
          <a:prstGeom prst="line">
            <a:avLst/>
          </a:prstGeom>
          <a:noFill/>
          <a:ln w="12700">
            <a:solidFill>
              <a:srgbClr val="00FF00"/>
            </a:solidFill>
            <a:round/>
            <a:headEnd/>
            <a:tailEnd/>
          </a:ln>
          <a:effectLst/>
        </p:spPr>
        <p:txBody>
          <a:bodyPr wrap="none" anchor="ctr"/>
          <a:lstStyle/>
          <a:p>
            <a:endParaRPr lang="en-US"/>
          </a:p>
        </p:txBody>
      </p:sp>
      <p:sp>
        <p:nvSpPr>
          <p:cNvPr id="1046005" name="Line 501"/>
          <p:cNvSpPr>
            <a:spLocks noChangeShapeType="1"/>
          </p:cNvSpPr>
          <p:nvPr/>
        </p:nvSpPr>
        <p:spPr bwMode="auto">
          <a:xfrm flipH="1" flipV="1">
            <a:off x="4148138" y="2428875"/>
            <a:ext cx="63500" cy="57150"/>
          </a:xfrm>
          <a:prstGeom prst="line">
            <a:avLst/>
          </a:prstGeom>
          <a:noFill/>
          <a:ln w="12700">
            <a:solidFill>
              <a:srgbClr val="00FF00"/>
            </a:solidFill>
            <a:round/>
            <a:headEnd/>
            <a:tailEnd/>
          </a:ln>
          <a:effectLst/>
        </p:spPr>
        <p:txBody>
          <a:bodyPr wrap="none" anchor="ctr"/>
          <a:lstStyle/>
          <a:p>
            <a:endParaRPr lang="en-US"/>
          </a:p>
        </p:txBody>
      </p:sp>
      <p:sp>
        <p:nvSpPr>
          <p:cNvPr id="1046006" name="Line 502"/>
          <p:cNvSpPr>
            <a:spLocks noChangeShapeType="1"/>
          </p:cNvSpPr>
          <p:nvPr/>
        </p:nvSpPr>
        <p:spPr bwMode="auto">
          <a:xfrm flipH="1" flipV="1">
            <a:off x="4951413" y="2428875"/>
            <a:ext cx="61912" cy="57150"/>
          </a:xfrm>
          <a:prstGeom prst="line">
            <a:avLst/>
          </a:prstGeom>
          <a:noFill/>
          <a:ln w="12700">
            <a:solidFill>
              <a:srgbClr val="00FF00"/>
            </a:solidFill>
            <a:round/>
            <a:headEnd/>
            <a:tailEnd/>
          </a:ln>
          <a:effectLst/>
        </p:spPr>
        <p:txBody>
          <a:bodyPr wrap="none" anchor="ctr"/>
          <a:lstStyle/>
          <a:p>
            <a:endParaRPr lang="en-US"/>
          </a:p>
        </p:txBody>
      </p:sp>
      <p:sp>
        <p:nvSpPr>
          <p:cNvPr id="1046007" name="Line 503"/>
          <p:cNvSpPr>
            <a:spLocks noChangeShapeType="1"/>
          </p:cNvSpPr>
          <p:nvPr/>
        </p:nvSpPr>
        <p:spPr bwMode="auto">
          <a:xfrm flipH="1" flipV="1">
            <a:off x="4832350" y="2333625"/>
            <a:ext cx="69850" cy="60325"/>
          </a:xfrm>
          <a:prstGeom prst="line">
            <a:avLst/>
          </a:prstGeom>
          <a:noFill/>
          <a:ln w="12700">
            <a:solidFill>
              <a:srgbClr val="00FF00"/>
            </a:solidFill>
            <a:round/>
            <a:headEnd/>
            <a:tailEnd/>
          </a:ln>
          <a:effectLst/>
        </p:spPr>
        <p:txBody>
          <a:bodyPr wrap="none" anchor="ctr"/>
          <a:lstStyle/>
          <a:p>
            <a:endParaRPr lang="en-US"/>
          </a:p>
        </p:txBody>
      </p:sp>
      <p:sp>
        <p:nvSpPr>
          <p:cNvPr id="1046008" name="Line 504"/>
          <p:cNvSpPr>
            <a:spLocks noChangeShapeType="1"/>
          </p:cNvSpPr>
          <p:nvPr/>
        </p:nvSpPr>
        <p:spPr bwMode="auto">
          <a:xfrm flipH="1" flipV="1">
            <a:off x="4721225" y="2243138"/>
            <a:ext cx="71438" cy="58737"/>
          </a:xfrm>
          <a:prstGeom prst="line">
            <a:avLst/>
          </a:prstGeom>
          <a:noFill/>
          <a:ln w="12700">
            <a:solidFill>
              <a:srgbClr val="00FF00"/>
            </a:solidFill>
            <a:round/>
            <a:headEnd/>
            <a:tailEnd/>
          </a:ln>
          <a:effectLst/>
        </p:spPr>
        <p:txBody>
          <a:bodyPr wrap="none" anchor="ctr"/>
          <a:lstStyle/>
          <a:p>
            <a:endParaRPr lang="en-US"/>
          </a:p>
        </p:txBody>
      </p:sp>
      <p:sp>
        <p:nvSpPr>
          <p:cNvPr id="1046009" name="Line 505"/>
          <p:cNvSpPr>
            <a:spLocks noChangeShapeType="1"/>
          </p:cNvSpPr>
          <p:nvPr/>
        </p:nvSpPr>
        <p:spPr bwMode="auto">
          <a:xfrm flipH="1" flipV="1">
            <a:off x="4645025" y="2184400"/>
            <a:ext cx="28575" cy="23813"/>
          </a:xfrm>
          <a:prstGeom prst="line">
            <a:avLst/>
          </a:prstGeom>
          <a:noFill/>
          <a:ln w="12700">
            <a:solidFill>
              <a:srgbClr val="00FF00"/>
            </a:solidFill>
            <a:round/>
            <a:headEnd/>
            <a:tailEnd/>
          </a:ln>
          <a:effectLst/>
        </p:spPr>
        <p:txBody>
          <a:bodyPr wrap="none" anchor="ctr"/>
          <a:lstStyle/>
          <a:p>
            <a:endParaRPr lang="en-US"/>
          </a:p>
        </p:txBody>
      </p:sp>
      <p:sp>
        <p:nvSpPr>
          <p:cNvPr id="1046010" name="Line 506"/>
          <p:cNvSpPr>
            <a:spLocks noChangeShapeType="1"/>
          </p:cNvSpPr>
          <p:nvPr/>
        </p:nvSpPr>
        <p:spPr bwMode="auto">
          <a:xfrm flipH="1" flipV="1">
            <a:off x="5065713" y="2428875"/>
            <a:ext cx="60325" cy="57150"/>
          </a:xfrm>
          <a:prstGeom prst="line">
            <a:avLst/>
          </a:prstGeom>
          <a:noFill/>
          <a:ln w="12700">
            <a:solidFill>
              <a:srgbClr val="00FF00"/>
            </a:solidFill>
            <a:round/>
            <a:headEnd/>
            <a:tailEnd/>
          </a:ln>
          <a:effectLst/>
        </p:spPr>
        <p:txBody>
          <a:bodyPr wrap="none" anchor="ctr"/>
          <a:lstStyle/>
          <a:p>
            <a:endParaRPr lang="en-US"/>
          </a:p>
        </p:txBody>
      </p:sp>
      <p:sp>
        <p:nvSpPr>
          <p:cNvPr id="1046011" name="Line 507"/>
          <p:cNvSpPr>
            <a:spLocks noChangeShapeType="1"/>
          </p:cNvSpPr>
          <p:nvPr/>
        </p:nvSpPr>
        <p:spPr bwMode="auto">
          <a:xfrm flipH="1" flipV="1">
            <a:off x="4948238" y="2333625"/>
            <a:ext cx="69850" cy="60325"/>
          </a:xfrm>
          <a:prstGeom prst="line">
            <a:avLst/>
          </a:prstGeom>
          <a:noFill/>
          <a:ln w="12700">
            <a:solidFill>
              <a:srgbClr val="00FF00"/>
            </a:solidFill>
            <a:round/>
            <a:headEnd/>
            <a:tailEnd/>
          </a:ln>
          <a:effectLst/>
        </p:spPr>
        <p:txBody>
          <a:bodyPr wrap="none" anchor="ctr"/>
          <a:lstStyle/>
          <a:p>
            <a:endParaRPr lang="en-US"/>
          </a:p>
        </p:txBody>
      </p:sp>
      <p:sp>
        <p:nvSpPr>
          <p:cNvPr id="1046012" name="Line 508"/>
          <p:cNvSpPr>
            <a:spLocks noChangeShapeType="1"/>
          </p:cNvSpPr>
          <p:nvPr/>
        </p:nvSpPr>
        <p:spPr bwMode="auto">
          <a:xfrm flipH="1" flipV="1">
            <a:off x="4832350" y="2243138"/>
            <a:ext cx="69850" cy="58737"/>
          </a:xfrm>
          <a:prstGeom prst="line">
            <a:avLst/>
          </a:prstGeom>
          <a:noFill/>
          <a:ln w="12700">
            <a:solidFill>
              <a:srgbClr val="00FF00"/>
            </a:solidFill>
            <a:round/>
            <a:headEnd/>
            <a:tailEnd/>
          </a:ln>
          <a:effectLst/>
        </p:spPr>
        <p:txBody>
          <a:bodyPr wrap="none" anchor="ctr"/>
          <a:lstStyle/>
          <a:p>
            <a:endParaRPr lang="en-US"/>
          </a:p>
        </p:txBody>
      </p:sp>
      <p:sp>
        <p:nvSpPr>
          <p:cNvPr id="1046013" name="Line 509"/>
          <p:cNvSpPr>
            <a:spLocks noChangeShapeType="1"/>
          </p:cNvSpPr>
          <p:nvPr/>
        </p:nvSpPr>
        <p:spPr bwMode="auto">
          <a:xfrm flipH="1" flipV="1">
            <a:off x="4762500" y="2184400"/>
            <a:ext cx="30163" cy="23813"/>
          </a:xfrm>
          <a:prstGeom prst="line">
            <a:avLst/>
          </a:prstGeom>
          <a:noFill/>
          <a:ln w="12700">
            <a:solidFill>
              <a:srgbClr val="00FF00"/>
            </a:solidFill>
            <a:round/>
            <a:headEnd/>
            <a:tailEnd/>
          </a:ln>
          <a:effectLst/>
        </p:spPr>
        <p:txBody>
          <a:bodyPr wrap="none" anchor="ctr"/>
          <a:lstStyle/>
          <a:p>
            <a:endParaRPr lang="en-US"/>
          </a:p>
        </p:txBody>
      </p:sp>
      <p:sp>
        <p:nvSpPr>
          <p:cNvPr id="1046014" name="Line 510"/>
          <p:cNvSpPr>
            <a:spLocks noChangeShapeType="1"/>
          </p:cNvSpPr>
          <p:nvPr/>
        </p:nvSpPr>
        <p:spPr bwMode="auto">
          <a:xfrm flipH="1" flipV="1">
            <a:off x="5173663" y="2428875"/>
            <a:ext cx="63500" cy="57150"/>
          </a:xfrm>
          <a:prstGeom prst="line">
            <a:avLst/>
          </a:prstGeom>
          <a:noFill/>
          <a:ln w="12700">
            <a:solidFill>
              <a:srgbClr val="00FF00"/>
            </a:solidFill>
            <a:round/>
            <a:headEnd/>
            <a:tailEnd/>
          </a:ln>
          <a:effectLst/>
        </p:spPr>
        <p:txBody>
          <a:bodyPr wrap="none" anchor="ctr"/>
          <a:lstStyle/>
          <a:p>
            <a:endParaRPr lang="en-US"/>
          </a:p>
        </p:txBody>
      </p:sp>
      <p:sp>
        <p:nvSpPr>
          <p:cNvPr id="1046015" name="Line 511"/>
          <p:cNvSpPr>
            <a:spLocks noChangeShapeType="1"/>
          </p:cNvSpPr>
          <p:nvPr/>
        </p:nvSpPr>
        <p:spPr bwMode="auto">
          <a:xfrm flipH="1" flipV="1">
            <a:off x="5062538" y="2333625"/>
            <a:ext cx="69850" cy="60325"/>
          </a:xfrm>
          <a:prstGeom prst="line">
            <a:avLst/>
          </a:prstGeom>
          <a:noFill/>
          <a:ln w="12700">
            <a:solidFill>
              <a:srgbClr val="00FF00"/>
            </a:solidFill>
            <a:round/>
            <a:headEnd/>
            <a:tailEnd/>
          </a:ln>
          <a:effectLst/>
        </p:spPr>
        <p:txBody>
          <a:bodyPr wrap="none" anchor="ctr"/>
          <a:lstStyle/>
          <a:p>
            <a:endParaRPr lang="en-US"/>
          </a:p>
        </p:txBody>
      </p:sp>
      <p:sp>
        <p:nvSpPr>
          <p:cNvPr id="1046016" name="Line 512"/>
          <p:cNvSpPr>
            <a:spLocks noChangeShapeType="1"/>
          </p:cNvSpPr>
          <p:nvPr/>
        </p:nvSpPr>
        <p:spPr bwMode="auto">
          <a:xfrm flipH="1" flipV="1">
            <a:off x="4948238" y="2243138"/>
            <a:ext cx="69850" cy="58737"/>
          </a:xfrm>
          <a:prstGeom prst="line">
            <a:avLst/>
          </a:prstGeom>
          <a:noFill/>
          <a:ln w="12700">
            <a:solidFill>
              <a:srgbClr val="00FF00"/>
            </a:solidFill>
            <a:round/>
            <a:headEnd/>
            <a:tailEnd/>
          </a:ln>
          <a:effectLst/>
        </p:spPr>
        <p:txBody>
          <a:bodyPr wrap="none" anchor="ctr"/>
          <a:lstStyle/>
          <a:p>
            <a:endParaRPr lang="en-US"/>
          </a:p>
        </p:txBody>
      </p:sp>
      <p:sp>
        <p:nvSpPr>
          <p:cNvPr id="1046017" name="Line 513"/>
          <p:cNvSpPr>
            <a:spLocks noChangeShapeType="1"/>
          </p:cNvSpPr>
          <p:nvPr/>
        </p:nvSpPr>
        <p:spPr bwMode="auto">
          <a:xfrm flipH="1" flipV="1">
            <a:off x="4878388" y="2184400"/>
            <a:ext cx="26987" cy="23813"/>
          </a:xfrm>
          <a:prstGeom prst="line">
            <a:avLst/>
          </a:prstGeom>
          <a:noFill/>
          <a:ln w="12700">
            <a:solidFill>
              <a:srgbClr val="00FF00"/>
            </a:solidFill>
            <a:round/>
            <a:headEnd/>
            <a:tailEnd/>
          </a:ln>
          <a:effectLst/>
        </p:spPr>
        <p:txBody>
          <a:bodyPr wrap="none" anchor="ctr"/>
          <a:lstStyle/>
          <a:p>
            <a:endParaRPr lang="en-US"/>
          </a:p>
        </p:txBody>
      </p:sp>
      <p:sp>
        <p:nvSpPr>
          <p:cNvPr id="1046018" name="Line 514"/>
          <p:cNvSpPr>
            <a:spLocks noChangeShapeType="1"/>
          </p:cNvSpPr>
          <p:nvPr/>
        </p:nvSpPr>
        <p:spPr bwMode="auto">
          <a:xfrm flipH="1" flipV="1">
            <a:off x="5289550" y="2428875"/>
            <a:ext cx="63500" cy="57150"/>
          </a:xfrm>
          <a:prstGeom prst="line">
            <a:avLst/>
          </a:prstGeom>
          <a:noFill/>
          <a:ln w="12700">
            <a:solidFill>
              <a:srgbClr val="00FF00"/>
            </a:solidFill>
            <a:round/>
            <a:headEnd/>
            <a:tailEnd/>
          </a:ln>
          <a:effectLst/>
        </p:spPr>
        <p:txBody>
          <a:bodyPr wrap="none" anchor="ctr"/>
          <a:lstStyle/>
          <a:p>
            <a:endParaRPr lang="en-US"/>
          </a:p>
        </p:txBody>
      </p:sp>
      <p:sp>
        <p:nvSpPr>
          <p:cNvPr id="1046019" name="Line 515"/>
          <p:cNvSpPr>
            <a:spLocks noChangeShapeType="1"/>
          </p:cNvSpPr>
          <p:nvPr/>
        </p:nvSpPr>
        <p:spPr bwMode="auto">
          <a:xfrm flipH="1" flipV="1">
            <a:off x="5176838" y="2333625"/>
            <a:ext cx="71437" cy="60325"/>
          </a:xfrm>
          <a:prstGeom prst="line">
            <a:avLst/>
          </a:prstGeom>
          <a:noFill/>
          <a:ln w="12700">
            <a:solidFill>
              <a:srgbClr val="00FF00"/>
            </a:solidFill>
            <a:round/>
            <a:headEnd/>
            <a:tailEnd/>
          </a:ln>
          <a:effectLst/>
        </p:spPr>
        <p:txBody>
          <a:bodyPr wrap="none" anchor="ctr"/>
          <a:lstStyle/>
          <a:p>
            <a:endParaRPr lang="en-US"/>
          </a:p>
        </p:txBody>
      </p:sp>
      <p:sp>
        <p:nvSpPr>
          <p:cNvPr id="1046020" name="Line 516"/>
          <p:cNvSpPr>
            <a:spLocks noChangeShapeType="1"/>
          </p:cNvSpPr>
          <p:nvPr/>
        </p:nvSpPr>
        <p:spPr bwMode="auto">
          <a:xfrm flipH="1" flipV="1">
            <a:off x="5062538" y="2243138"/>
            <a:ext cx="69850" cy="58737"/>
          </a:xfrm>
          <a:prstGeom prst="line">
            <a:avLst/>
          </a:prstGeom>
          <a:noFill/>
          <a:ln w="12700">
            <a:solidFill>
              <a:srgbClr val="00FF00"/>
            </a:solidFill>
            <a:round/>
            <a:headEnd/>
            <a:tailEnd/>
          </a:ln>
          <a:effectLst/>
        </p:spPr>
        <p:txBody>
          <a:bodyPr wrap="none" anchor="ctr"/>
          <a:lstStyle/>
          <a:p>
            <a:endParaRPr lang="en-US"/>
          </a:p>
        </p:txBody>
      </p:sp>
      <p:sp>
        <p:nvSpPr>
          <p:cNvPr id="1046021" name="Line 517"/>
          <p:cNvSpPr>
            <a:spLocks noChangeShapeType="1"/>
          </p:cNvSpPr>
          <p:nvPr/>
        </p:nvSpPr>
        <p:spPr bwMode="auto">
          <a:xfrm flipH="1" flipV="1">
            <a:off x="4994275" y="2184400"/>
            <a:ext cx="26988" cy="23813"/>
          </a:xfrm>
          <a:prstGeom prst="line">
            <a:avLst/>
          </a:prstGeom>
          <a:noFill/>
          <a:ln w="12700">
            <a:solidFill>
              <a:srgbClr val="00FF00"/>
            </a:solidFill>
            <a:round/>
            <a:headEnd/>
            <a:tailEnd/>
          </a:ln>
          <a:effectLst/>
        </p:spPr>
        <p:txBody>
          <a:bodyPr wrap="none" anchor="ctr"/>
          <a:lstStyle/>
          <a:p>
            <a:endParaRPr lang="en-US"/>
          </a:p>
        </p:txBody>
      </p:sp>
      <p:sp>
        <p:nvSpPr>
          <p:cNvPr id="1046022" name="Line 518"/>
          <p:cNvSpPr>
            <a:spLocks noChangeShapeType="1"/>
          </p:cNvSpPr>
          <p:nvPr/>
        </p:nvSpPr>
        <p:spPr bwMode="auto">
          <a:xfrm flipH="1" flipV="1">
            <a:off x="5405438" y="2428875"/>
            <a:ext cx="65087" cy="57150"/>
          </a:xfrm>
          <a:prstGeom prst="line">
            <a:avLst/>
          </a:prstGeom>
          <a:noFill/>
          <a:ln w="12700">
            <a:solidFill>
              <a:srgbClr val="00FF00"/>
            </a:solidFill>
            <a:round/>
            <a:headEnd/>
            <a:tailEnd/>
          </a:ln>
          <a:effectLst/>
        </p:spPr>
        <p:txBody>
          <a:bodyPr wrap="none" anchor="ctr"/>
          <a:lstStyle/>
          <a:p>
            <a:endParaRPr lang="en-US"/>
          </a:p>
        </p:txBody>
      </p:sp>
      <p:sp>
        <p:nvSpPr>
          <p:cNvPr id="1046023" name="Line 519"/>
          <p:cNvSpPr>
            <a:spLocks noChangeShapeType="1"/>
          </p:cNvSpPr>
          <p:nvPr/>
        </p:nvSpPr>
        <p:spPr bwMode="auto">
          <a:xfrm flipH="1" flipV="1">
            <a:off x="5292725" y="2333625"/>
            <a:ext cx="71438" cy="60325"/>
          </a:xfrm>
          <a:prstGeom prst="line">
            <a:avLst/>
          </a:prstGeom>
          <a:noFill/>
          <a:ln w="12700">
            <a:solidFill>
              <a:srgbClr val="00FF00"/>
            </a:solidFill>
            <a:round/>
            <a:headEnd/>
            <a:tailEnd/>
          </a:ln>
          <a:effectLst/>
        </p:spPr>
        <p:txBody>
          <a:bodyPr wrap="none" anchor="ctr"/>
          <a:lstStyle/>
          <a:p>
            <a:endParaRPr lang="en-US"/>
          </a:p>
        </p:txBody>
      </p:sp>
      <p:sp>
        <p:nvSpPr>
          <p:cNvPr id="1046024" name="Line 520"/>
          <p:cNvSpPr>
            <a:spLocks noChangeShapeType="1"/>
          </p:cNvSpPr>
          <p:nvPr/>
        </p:nvSpPr>
        <p:spPr bwMode="auto">
          <a:xfrm flipH="1" flipV="1">
            <a:off x="5176838" y="2243138"/>
            <a:ext cx="71437" cy="58737"/>
          </a:xfrm>
          <a:prstGeom prst="line">
            <a:avLst/>
          </a:prstGeom>
          <a:noFill/>
          <a:ln w="12700">
            <a:solidFill>
              <a:srgbClr val="00FF00"/>
            </a:solidFill>
            <a:round/>
            <a:headEnd/>
            <a:tailEnd/>
          </a:ln>
          <a:effectLst/>
        </p:spPr>
        <p:txBody>
          <a:bodyPr wrap="none" anchor="ctr"/>
          <a:lstStyle/>
          <a:p>
            <a:endParaRPr lang="en-US"/>
          </a:p>
        </p:txBody>
      </p:sp>
      <p:sp>
        <p:nvSpPr>
          <p:cNvPr id="1046025" name="Line 521"/>
          <p:cNvSpPr>
            <a:spLocks noChangeShapeType="1"/>
          </p:cNvSpPr>
          <p:nvPr/>
        </p:nvSpPr>
        <p:spPr bwMode="auto">
          <a:xfrm flipH="1" flipV="1">
            <a:off x="5102225" y="2184400"/>
            <a:ext cx="30163" cy="23813"/>
          </a:xfrm>
          <a:prstGeom prst="line">
            <a:avLst/>
          </a:prstGeom>
          <a:noFill/>
          <a:ln w="12700">
            <a:solidFill>
              <a:srgbClr val="00FF00"/>
            </a:solidFill>
            <a:round/>
            <a:headEnd/>
            <a:tailEnd/>
          </a:ln>
          <a:effectLst/>
        </p:spPr>
        <p:txBody>
          <a:bodyPr wrap="none" anchor="ctr"/>
          <a:lstStyle/>
          <a:p>
            <a:endParaRPr lang="en-US"/>
          </a:p>
        </p:txBody>
      </p:sp>
      <p:sp>
        <p:nvSpPr>
          <p:cNvPr id="1046026" name="Line 522"/>
          <p:cNvSpPr>
            <a:spLocks noChangeShapeType="1"/>
          </p:cNvSpPr>
          <p:nvPr/>
        </p:nvSpPr>
        <p:spPr bwMode="auto">
          <a:xfrm flipH="1" flipV="1">
            <a:off x="5405438" y="2336800"/>
            <a:ext cx="65087" cy="50800"/>
          </a:xfrm>
          <a:prstGeom prst="line">
            <a:avLst/>
          </a:prstGeom>
          <a:noFill/>
          <a:ln w="12700">
            <a:solidFill>
              <a:srgbClr val="00FF00"/>
            </a:solidFill>
            <a:round/>
            <a:headEnd/>
            <a:tailEnd/>
          </a:ln>
          <a:effectLst/>
        </p:spPr>
        <p:txBody>
          <a:bodyPr wrap="none" anchor="ctr"/>
          <a:lstStyle/>
          <a:p>
            <a:endParaRPr lang="en-US"/>
          </a:p>
        </p:txBody>
      </p:sp>
      <p:sp>
        <p:nvSpPr>
          <p:cNvPr id="1046027" name="Line 523"/>
          <p:cNvSpPr>
            <a:spLocks noChangeShapeType="1"/>
          </p:cNvSpPr>
          <p:nvPr/>
        </p:nvSpPr>
        <p:spPr bwMode="auto">
          <a:xfrm flipH="1" flipV="1">
            <a:off x="5292725" y="2243138"/>
            <a:ext cx="71438" cy="58737"/>
          </a:xfrm>
          <a:prstGeom prst="line">
            <a:avLst/>
          </a:prstGeom>
          <a:noFill/>
          <a:ln w="12700">
            <a:solidFill>
              <a:srgbClr val="00FF00"/>
            </a:solidFill>
            <a:round/>
            <a:headEnd/>
            <a:tailEnd/>
          </a:ln>
          <a:effectLst/>
        </p:spPr>
        <p:txBody>
          <a:bodyPr wrap="none" anchor="ctr"/>
          <a:lstStyle/>
          <a:p>
            <a:endParaRPr lang="en-US"/>
          </a:p>
        </p:txBody>
      </p:sp>
      <p:sp>
        <p:nvSpPr>
          <p:cNvPr id="1046028" name="Line 524"/>
          <p:cNvSpPr>
            <a:spLocks noChangeShapeType="1"/>
          </p:cNvSpPr>
          <p:nvPr/>
        </p:nvSpPr>
        <p:spPr bwMode="auto">
          <a:xfrm flipH="1" flipV="1">
            <a:off x="5221288" y="2184400"/>
            <a:ext cx="26987" cy="23813"/>
          </a:xfrm>
          <a:prstGeom prst="line">
            <a:avLst/>
          </a:prstGeom>
          <a:noFill/>
          <a:ln w="12700">
            <a:solidFill>
              <a:srgbClr val="00FF00"/>
            </a:solidFill>
            <a:round/>
            <a:headEnd/>
            <a:tailEnd/>
          </a:ln>
          <a:effectLst/>
        </p:spPr>
        <p:txBody>
          <a:bodyPr wrap="none" anchor="ctr"/>
          <a:lstStyle/>
          <a:p>
            <a:endParaRPr lang="en-US"/>
          </a:p>
        </p:txBody>
      </p:sp>
      <p:sp>
        <p:nvSpPr>
          <p:cNvPr id="1046029" name="Line 525"/>
          <p:cNvSpPr>
            <a:spLocks noChangeShapeType="1"/>
          </p:cNvSpPr>
          <p:nvPr/>
        </p:nvSpPr>
        <p:spPr bwMode="auto">
          <a:xfrm flipH="1" flipV="1">
            <a:off x="5405438" y="2243138"/>
            <a:ext cx="65087" cy="53975"/>
          </a:xfrm>
          <a:prstGeom prst="line">
            <a:avLst/>
          </a:prstGeom>
          <a:noFill/>
          <a:ln w="12700">
            <a:solidFill>
              <a:srgbClr val="00FF00"/>
            </a:solidFill>
            <a:round/>
            <a:headEnd/>
            <a:tailEnd/>
          </a:ln>
          <a:effectLst/>
        </p:spPr>
        <p:txBody>
          <a:bodyPr wrap="none" anchor="ctr"/>
          <a:lstStyle/>
          <a:p>
            <a:endParaRPr lang="en-US"/>
          </a:p>
        </p:txBody>
      </p:sp>
      <p:sp>
        <p:nvSpPr>
          <p:cNvPr id="1046030" name="Line 526"/>
          <p:cNvSpPr>
            <a:spLocks noChangeShapeType="1"/>
          </p:cNvSpPr>
          <p:nvPr/>
        </p:nvSpPr>
        <p:spPr bwMode="auto">
          <a:xfrm flipH="1" flipV="1">
            <a:off x="5332413" y="2184400"/>
            <a:ext cx="28575" cy="23813"/>
          </a:xfrm>
          <a:prstGeom prst="line">
            <a:avLst/>
          </a:prstGeom>
          <a:noFill/>
          <a:ln w="12700">
            <a:solidFill>
              <a:srgbClr val="00FF00"/>
            </a:solidFill>
            <a:round/>
            <a:headEnd/>
            <a:tailEnd/>
          </a:ln>
          <a:effectLst/>
        </p:spPr>
        <p:txBody>
          <a:bodyPr wrap="none" anchor="ctr"/>
          <a:lstStyle/>
          <a:p>
            <a:endParaRPr lang="en-US"/>
          </a:p>
        </p:txBody>
      </p:sp>
      <p:sp>
        <p:nvSpPr>
          <p:cNvPr id="1046031" name="Line 527"/>
          <p:cNvSpPr>
            <a:spLocks noChangeShapeType="1"/>
          </p:cNvSpPr>
          <p:nvPr/>
        </p:nvSpPr>
        <p:spPr bwMode="auto">
          <a:xfrm flipH="1" flipV="1">
            <a:off x="5449888" y="2184400"/>
            <a:ext cx="20637" cy="19050"/>
          </a:xfrm>
          <a:prstGeom prst="line">
            <a:avLst/>
          </a:prstGeom>
          <a:noFill/>
          <a:ln w="12700">
            <a:solidFill>
              <a:srgbClr val="00FF00"/>
            </a:solidFill>
            <a:round/>
            <a:headEnd/>
            <a:tailEnd/>
          </a:ln>
          <a:effectLst/>
        </p:spPr>
        <p:txBody>
          <a:bodyPr wrap="none" anchor="ctr"/>
          <a:lstStyle/>
          <a:p>
            <a:endParaRPr lang="en-US"/>
          </a:p>
        </p:txBody>
      </p:sp>
      <p:sp>
        <p:nvSpPr>
          <p:cNvPr id="1046032" name="Line 528"/>
          <p:cNvSpPr>
            <a:spLocks noChangeShapeType="1"/>
          </p:cNvSpPr>
          <p:nvPr/>
        </p:nvSpPr>
        <p:spPr bwMode="auto">
          <a:xfrm>
            <a:off x="3208338" y="2616200"/>
            <a:ext cx="319087" cy="257175"/>
          </a:xfrm>
          <a:prstGeom prst="line">
            <a:avLst/>
          </a:prstGeom>
          <a:noFill/>
          <a:ln w="12700">
            <a:solidFill>
              <a:srgbClr val="000000"/>
            </a:solidFill>
            <a:round/>
            <a:headEnd/>
            <a:tailEnd/>
          </a:ln>
          <a:effectLst/>
        </p:spPr>
        <p:txBody>
          <a:bodyPr wrap="none" anchor="ctr"/>
          <a:lstStyle/>
          <a:p>
            <a:endParaRPr lang="en-US"/>
          </a:p>
        </p:txBody>
      </p:sp>
      <p:sp>
        <p:nvSpPr>
          <p:cNvPr id="1046033" name="Line 529"/>
          <p:cNvSpPr>
            <a:spLocks noChangeShapeType="1"/>
          </p:cNvSpPr>
          <p:nvPr/>
        </p:nvSpPr>
        <p:spPr bwMode="auto">
          <a:xfrm>
            <a:off x="3533775" y="2886075"/>
            <a:ext cx="0" cy="360363"/>
          </a:xfrm>
          <a:prstGeom prst="line">
            <a:avLst/>
          </a:prstGeom>
          <a:noFill/>
          <a:ln w="12700">
            <a:solidFill>
              <a:srgbClr val="000000"/>
            </a:solidFill>
            <a:round/>
            <a:headEnd/>
            <a:tailEnd/>
          </a:ln>
          <a:effectLst/>
        </p:spPr>
        <p:txBody>
          <a:bodyPr wrap="none" anchor="ctr"/>
          <a:lstStyle/>
          <a:p>
            <a:endParaRPr lang="en-US"/>
          </a:p>
        </p:txBody>
      </p:sp>
      <p:sp>
        <p:nvSpPr>
          <p:cNvPr id="1046034" name="Line 530"/>
          <p:cNvSpPr>
            <a:spLocks noChangeShapeType="1"/>
          </p:cNvSpPr>
          <p:nvPr/>
        </p:nvSpPr>
        <p:spPr bwMode="auto">
          <a:xfrm>
            <a:off x="3214688" y="2605088"/>
            <a:ext cx="325437" cy="265112"/>
          </a:xfrm>
          <a:prstGeom prst="line">
            <a:avLst/>
          </a:prstGeom>
          <a:noFill/>
          <a:ln w="12700">
            <a:solidFill>
              <a:srgbClr val="000000"/>
            </a:solidFill>
            <a:round/>
            <a:headEnd/>
            <a:tailEnd/>
          </a:ln>
          <a:effectLst/>
        </p:spPr>
        <p:txBody>
          <a:bodyPr wrap="none" anchor="ctr"/>
          <a:lstStyle/>
          <a:p>
            <a:endParaRPr lang="en-US"/>
          </a:p>
        </p:txBody>
      </p:sp>
      <p:sp>
        <p:nvSpPr>
          <p:cNvPr id="1046035" name="Line 531"/>
          <p:cNvSpPr>
            <a:spLocks noChangeShapeType="1"/>
          </p:cNvSpPr>
          <p:nvPr/>
        </p:nvSpPr>
        <p:spPr bwMode="auto">
          <a:xfrm>
            <a:off x="3546475" y="2881313"/>
            <a:ext cx="0" cy="365125"/>
          </a:xfrm>
          <a:prstGeom prst="line">
            <a:avLst/>
          </a:prstGeom>
          <a:noFill/>
          <a:ln w="12700">
            <a:solidFill>
              <a:srgbClr val="000000"/>
            </a:solidFill>
            <a:round/>
            <a:headEnd/>
            <a:tailEnd/>
          </a:ln>
          <a:effectLst/>
        </p:spPr>
        <p:txBody>
          <a:bodyPr wrap="none" anchor="ctr"/>
          <a:lstStyle/>
          <a:p>
            <a:endParaRPr lang="en-US"/>
          </a:p>
        </p:txBody>
      </p:sp>
      <p:sp>
        <p:nvSpPr>
          <p:cNvPr id="1046036" name="Line 532"/>
          <p:cNvSpPr>
            <a:spLocks noChangeShapeType="1"/>
          </p:cNvSpPr>
          <p:nvPr/>
        </p:nvSpPr>
        <p:spPr bwMode="auto">
          <a:xfrm>
            <a:off x="3311525" y="3084513"/>
            <a:ext cx="0" cy="1104900"/>
          </a:xfrm>
          <a:prstGeom prst="line">
            <a:avLst/>
          </a:prstGeom>
          <a:noFill/>
          <a:ln w="12700">
            <a:solidFill>
              <a:srgbClr val="000000"/>
            </a:solidFill>
            <a:round/>
            <a:headEnd/>
            <a:tailEnd/>
          </a:ln>
          <a:effectLst/>
        </p:spPr>
        <p:txBody>
          <a:bodyPr wrap="none" anchor="ctr"/>
          <a:lstStyle/>
          <a:p>
            <a:endParaRPr lang="en-US"/>
          </a:p>
        </p:txBody>
      </p:sp>
      <p:sp>
        <p:nvSpPr>
          <p:cNvPr id="1046037" name="Line 533"/>
          <p:cNvSpPr>
            <a:spLocks noChangeShapeType="1"/>
          </p:cNvSpPr>
          <p:nvPr/>
        </p:nvSpPr>
        <p:spPr bwMode="auto">
          <a:xfrm>
            <a:off x="3325813" y="3084513"/>
            <a:ext cx="0" cy="1087437"/>
          </a:xfrm>
          <a:prstGeom prst="line">
            <a:avLst/>
          </a:prstGeom>
          <a:noFill/>
          <a:ln w="12700">
            <a:solidFill>
              <a:srgbClr val="000000"/>
            </a:solidFill>
            <a:round/>
            <a:headEnd/>
            <a:tailEnd/>
          </a:ln>
          <a:effectLst/>
        </p:spPr>
        <p:txBody>
          <a:bodyPr wrap="none" anchor="ctr"/>
          <a:lstStyle/>
          <a:p>
            <a:endParaRPr lang="en-US"/>
          </a:p>
        </p:txBody>
      </p:sp>
      <p:sp>
        <p:nvSpPr>
          <p:cNvPr id="1046038" name="Line 534"/>
          <p:cNvSpPr>
            <a:spLocks noChangeShapeType="1"/>
          </p:cNvSpPr>
          <p:nvPr/>
        </p:nvSpPr>
        <p:spPr bwMode="auto">
          <a:xfrm>
            <a:off x="7261225" y="3257550"/>
            <a:ext cx="0" cy="460375"/>
          </a:xfrm>
          <a:prstGeom prst="line">
            <a:avLst/>
          </a:prstGeom>
          <a:noFill/>
          <a:ln w="12700">
            <a:solidFill>
              <a:srgbClr val="000000"/>
            </a:solidFill>
            <a:round/>
            <a:headEnd/>
            <a:tailEnd/>
          </a:ln>
          <a:effectLst/>
        </p:spPr>
        <p:txBody>
          <a:bodyPr wrap="none" anchor="ctr"/>
          <a:lstStyle/>
          <a:p>
            <a:endParaRPr lang="en-US"/>
          </a:p>
        </p:txBody>
      </p:sp>
      <p:sp>
        <p:nvSpPr>
          <p:cNvPr id="1046039" name="Line 535"/>
          <p:cNvSpPr>
            <a:spLocks noChangeShapeType="1"/>
          </p:cNvSpPr>
          <p:nvPr/>
        </p:nvSpPr>
        <p:spPr bwMode="auto">
          <a:xfrm flipV="1">
            <a:off x="7170738" y="3194050"/>
            <a:ext cx="0" cy="588963"/>
          </a:xfrm>
          <a:prstGeom prst="line">
            <a:avLst/>
          </a:prstGeom>
          <a:noFill/>
          <a:ln w="12700">
            <a:solidFill>
              <a:srgbClr val="000000"/>
            </a:solidFill>
            <a:round/>
            <a:headEnd/>
            <a:tailEnd/>
          </a:ln>
          <a:effectLst/>
        </p:spPr>
        <p:txBody>
          <a:bodyPr wrap="none" anchor="ctr"/>
          <a:lstStyle/>
          <a:p>
            <a:endParaRPr lang="en-US"/>
          </a:p>
        </p:txBody>
      </p:sp>
      <p:sp>
        <p:nvSpPr>
          <p:cNvPr id="1046040" name="Line 536"/>
          <p:cNvSpPr>
            <a:spLocks noChangeShapeType="1"/>
          </p:cNvSpPr>
          <p:nvPr/>
        </p:nvSpPr>
        <p:spPr bwMode="auto">
          <a:xfrm>
            <a:off x="7210425" y="3724275"/>
            <a:ext cx="44450" cy="0"/>
          </a:xfrm>
          <a:prstGeom prst="line">
            <a:avLst/>
          </a:prstGeom>
          <a:noFill/>
          <a:ln w="12700">
            <a:solidFill>
              <a:srgbClr val="000000"/>
            </a:solidFill>
            <a:round/>
            <a:headEnd/>
            <a:tailEnd/>
          </a:ln>
          <a:effectLst/>
        </p:spPr>
        <p:txBody>
          <a:bodyPr wrap="none" anchor="ctr"/>
          <a:lstStyle/>
          <a:p>
            <a:endParaRPr lang="en-US"/>
          </a:p>
        </p:txBody>
      </p:sp>
      <p:sp>
        <p:nvSpPr>
          <p:cNvPr id="1046041" name="Line 537"/>
          <p:cNvSpPr>
            <a:spLocks noChangeShapeType="1"/>
          </p:cNvSpPr>
          <p:nvPr/>
        </p:nvSpPr>
        <p:spPr bwMode="auto">
          <a:xfrm flipH="1">
            <a:off x="7254875" y="3702050"/>
            <a:ext cx="38100" cy="15875"/>
          </a:xfrm>
          <a:prstGeom prst="line">
            <a:avLst/>
          </a:prstGeom>
          <a:noFill/>
          <a:ln w="12700">
            <a:solidFill>
              <a:srgbClr val="000000"/>
            </a:solidFill>
            <a:round/>
            <a:headEnd/>
            <a:tailEnd/>
          </a:ln>
          <a:effectLst/>
        </p:spPr>
        <p:txBody>
          <a:bodyPr wrap="none" anchor="ctr"/>
          <a:lstStyle/>
          <a:p>
            <a:endParaRPr lang="en-US"/>
          </a:p>
        </p:txBody>
      </p:sp>
      <p:sp>
        <p:nvSpPr>
          <p:cNvPr id="1046042" name="Line 538"/>
          <p:cNvSpPr>
            <a:spLocks noChangeShapeType="1"/>
          </p:cNvSpPr>
          <p:nvPr/>
        </p:nvSpPr>
        <p:spPr bwMode="auto">
          <a:xfrm flipH="1">
            <a:off x="7164388" y="3729038"/>
            <a:ext cx="46037" cy="42862"/>
          </a:xfrm>
          <a:prstGeom prst="line">
            <a:avLst/>
          </a:prstGeom>
          <a:noFill/>
          <a:ln w="12700">
            <a:solidFill>
              <a:srgbClr val="000000"/>
            </a:solidFill>
            <a:round/>
            <a:headEnd/>
            <a:tailEnd/>
          </a:ln>
          <a:effectLst/>
        </p:spPr>
        <p:txBody>
          <a:bodyPr wrap="none" anchor="ctr"/>
          <a:lstStyle/>
          <a:p>
            <a:endParaRPr lang="en-US"/>
          </a:p>
        </p:txBody>
      </p:sp>
      <p:sp>
        <p:nvSpPr>
          <p:cNvPr id="1046043" name="Line 539"/>
          <p:cNvSpPr>
            <a:spLocks noChangeShapeType="1"/>
          </p:cNvSpPr>
          <p:nvPr/>
        </p:nvSpPr>
        <p:spPr bwMode="auto">
          <a:xfrm flipH="1" flipV="1">
            <a:off x="7161213" y="3190875"/>
            <a:ext cx="46037" cy="63500"/>
          </a:xfrm>
          <a:prstGeom prst="line">
            <a:avLst/>
          </a:prstGeom>
          <a:noFill/>
          <a:ln w="12700">
            <a:solidFill>
              <a:srgbClr val="000000"/>
            </a:solidFill>
            <a:round/>
            <a:headEnd/>
            <a:tailEnd/>
          </a:ln>
          <a:effectLst/>
        </p:spPr>
        <p:txBody>
          <a:bodyPr wrap="none" anchor="ctr"/>
          <a:lstStyle/>
          <a:p>
            <a:endParaRPr lang="en-US"/>
          </a:p>
        </p:txBody>
      </p:sp>
      <p:sp>
        <p:nvSpPr>
          <p:cNvPr id="1046044" name="Line 540"/>
          <p:cNvSpPr>
            <a:spLocks noChangeShapeType="1"/>
          </p:cNvSpPr>
          <p:nvPr/>
        </p:nvSpPr>
        <p:spPr bwMode="auto">
          <a:xfrm flipH="1" flipV="1">
            <a:off x="7251700" y="3246438"/>
            <a:ext cx="38100" cy="38100"/>
          </a:xfrm>
          <a:prstGeom prst="line">
            <a:avLst/>
          </a:prstGeom>
          <a:noFill/>
          <a:ln w="12700">
            <a:solidFill>
              <a:srgbClr val="000000"/>
            </a:solidFill>
            <a:round/>
            <a:headEnd/>
            <a:tailEnd/>
          </a:ln>
          <a:effectLst/>
        </p:spPr>
        <p:txBody>
          <a:bodyPr wrap="none" anchor="ctr"/>
          <a:lstStyle/>
          <a:p>
            <a:endParaRPr lang="en-US"/>
          </a:p>
        </p:txBody>
      </p:sp>
      <p:sp>
        <p:nvSpPr>
          <p:cNvPr id="1046045" name="Line 541"/>
          <p:cNvSpPr>
            <a:spLocks noChangeShapeType="1"/>
          </p:cNvSpPr>
          <p:nvPr/>
        </p:nvSpPr>
        <p:spPr bwMode="auto">
          <a:xfrm>
            <a:off x="7210425" y="3251200"/>
            <a:ext cx="44450" cy="0"/>
          </a:xfrm>
          <a:prstGeom prst="line">
            <a:avLst/>
          </a:prstGeom>
          <a:noFill/>
          <a:ln w="12700">
            <a:solidFill>
              <a:srgbClr val="000000"/>
            </a:solidFill>
            <a:round/>
            <a:headEnd/>
            <a:tailEnd/>
          </a:ln>
          <a:effectLst/>
        </p:spPr>
        <p:txBody>
          <a:bodyPr wrap="none" anchor="ctr"/>
          <a:lstStyle/>
          <a:p>
            <a:endParaRPr lang="en-US"/>
          </a:p>
        </p:txBody>
      </p:sp>
      <p:sp>
        <p:nvSpPr>
          <p:cNvPr id="1046046" name="Line 542"/>
          <p:cNvSpPr>
            <a:spLocks noChangeShapeType="1"/>
          </p:cNvSpPr>
          <p:nvPr/>
        </p:nvSpPr>
        <p:spPr bwMode="auto">
          <a:xfrm>
            <a:off x="7204075" y="3257550"/>
            <a:ext cx="0" cy="460375"/>
          </a:xfrm>
          <a:prstGeom prst="line">
            <a:avLst/>
          </a:prstGeom>
          <a:noFill/>
          <a:ln w="12700">
            <a:solidFill>
              <a:srgbClr val="000000"/>
            </a:solidFill>
            <a:round/>
            <a:headEnd/>
            <a:tailEnd/>
          </a:ln>
          <a:effectLst/>
        </p:spPr>
        <p:txBody>
          <a:bodyPr wrap="none" anchor="ctr"/>
          <a:lstStyle/>
          <a:p>
            <a:endParaRPr lang="en-US"/>
          </a:p>
        </p:txBody>
      </p:sp>
      <p:sp>
        <p:nvSpPr>
          <p:cNvPr id="1046047" name="Line 543"/>
          <p:cNvSpPr>
            <a:spLocks noChangeShapeType="1"/>
          </p:cNvSpPr>
          <p:nvPr/>
        </p:nvSpPr>
        <p:spPr bwMode="auto">
          <a:xfrm flipH="1">
            <a:off x="6835775" y="3278188"/>
            <a:ext cx="457200" cy="0"/>
          </a:xfrm>
          <a:prstGeom prst="line">
            <a:avLst/>
          </a:prstGeom>
          <a:noFill/>
          <a:ln w="12700">
            <a:solidFill>
              <a:srgbClr val="7A3D3D"/>
            </a:solidFill>
            <a:round/>
            <a:headEnd/>
            <a:tailEnd/>
          </a:ln>
          <a:effectLst/>
        </p:spPr>
        <p:txBody>
          <a:bodyPr wrap="none" anchor="ctr"/>
          <a:lstStyle/>
          <a:p>
            <a:endParaRPr lang="en-US"/>
          </a:p>
        </p:txBody>
      </p:sp>
      <p:sp>
        <p:nvSpPr>
          <p:cNvPr id="1046048" name="Line 544"/>
          <p:cNvSpPr>
            <a:spLocks noChangeShapeType="1"/>
          </p:cNvSpPr>
          <p:nvPr/>
        </p:nvSpPr>
        <p:spPr bwMode="auto">
          <a:xfrm flipH="1">
            <a:off x="6835775" y="3695700"/>
            <a:ext cx="457200" cy="0"/>
          </a:xfrm>
          <a:prstGeom prst="line">
            <a:avLst/>
          </a:prstGeom>
          <a:noFill/>
          <a:ln w="12700">
            <a:solidFill>
              <a:srgbClr val="7A3D3D"/>
            </a:solidFill>
            <a:round/>
            <a:headEnd/>
            <a:tailEnd/>
          </a:ln>
          <a:effectLst/>
        </p:spPr>
        <p:txBody>
          <a:bodyPr wrap="none" anchor="ctr"/>
          <a:lstStyle/>
          <a:p>
            <a:endParaRPr lang="en-US"/>
          </a:p>
        </p:txBody>
      </p:sp>
      <p:sp>
        <p:nvSpPr>
          <p:cNvPr id="1046049" name="Line 545"/>
          <p:cNvSpPr>
            <a:spLocks noChangeShapeType="1"/>
          </p:cNvSpPr>
          <p:nvPr/>
        </p:nvSpPr>
        <p:spPr bwMode="auto">
          <a:xfrm>
            <a:off x="6613525" y="3205163"/>
            <a:ext cx="0" cy="566737"/>
          </a:xfrm>
          <a:prstGeom prst="line">
            <a:avLst/>
          </a:prstGeom>
          <a:noFill/>
          <a:ln w="12700">
            <a:solidFill>
              <a:srgbClr val="000000"/>
            </a:solidFill>
            <a:round/>
            <a:headEnd/>
            <a:tailEnd/>
          </a:ln>
          <a:effectLst/>
        </p:spPr>
        <p:txBody>
          <a:bodyPr wrap="none" anchor="ctr"/>
          <a:lstStyle/>
          <a:p>
            <a:endParaRPr lang="en-US"/>
          </a:p>
        </p:txBody>
      </p:sp>
      <p:sp>
        <p:nvSpPr>
          <p:cNvPr id="1046050" name="Line 546"/>
          <p:cNvSpPr>
            <a:spLocks noChangeShapeType="1"/>
          </p:cNvSpPr>
          <p:nvPr/>
        </p:nvSpPr>
        <p:spPr bwMode="auto">
          <a:xfrm>
            <a:off x="7286625" y="3284538"/>
            <a:ext cx="0" cy="404812"/>
          </a:xfrm>
          <a:prstGeom prst="line">
            <a:avLst/>
          </a:prstGeom>
          <a:noFill/>
          <a:ln w="12700">
            <a:solidFill>
              <a:srgbClr val="000000"/>
            </a:solidFill>
            <a:round/>
            <a:headEnd/>
            <a:tailEnd/>
          </a:ln>
          <a:effectLst/>
        </p:spPr>
        <p:txBody>
          <a:bodyPr wrap="none" anchor="ctr"/>
          <a:lstStyle/>
          <a:p>
            <a:endParaRPr lang="en-US"/>
          </a:p>
        </p:txBody>
      </p:sp>
      <p:sp>
        <p:nvSpPr>
          <p:cNvPr id="1046051" name="Line 547"/>
          <p:cNvSpPr>
            <a:spLocks noChangeShapeType="1"/>
          </p:cNvSpPr>
          <p:nvPr/>
        </p:nvSpPr>
        <p:spPr bwMode="auto">
          <a:xfrm flipH="1">
            <a:off x="6823075" y="3776663"/>
            <a:ext cx="354013" cy="0"/>
          </a:xfrm>
          <a:prstGeom prst="line">
            <a:avLst/>
          </a:prstGeom>
          <a:noFill/>
          <a:ln w="12700">
            <a:solidFill>
              <a:srgbClr val="000000"/>
            </a:solidFill>
            <a:round/>
            <a:headEnd/>
            <a:tailEnd/>
          </a:ln>
          <a:effectLst/>
        </p:spPr>
        <p:txBody>
          <a:bodyPr wrap="none" anchor="ctr"/>
          <a:lstStyle/>
          <a:p>
            <a:endParaRPr lang="en-US"/>
          </a:p>
        </p:txBody>
      </p:sp>
      <p:sp>
        <p:nvSpPr>
          <p:cNvPr id="1046052" name="Line 548"/>
          <p:cNvSpPr>
            <a:spLocks noChangeShapeType="1"/>
          </p:cNvSpPr>
          <p:nvPr/>
        </p:nvSpPr>
        <p:spPr bwMode="auto">
          <a:xfrm flipH="1">
            <a:off x="6823075" y="3200400"/>
            <a:ext cx="354013" cy="0"/>
          </a:xfrm>
          <a:prstGeom prst="line">
            <a:avLst/>
          </a:prstGeom>
          <a:noFill/>
          <a:ln w="12700">
            <a:solidFill>
              <a:srgbClr val="000000"/>
            </a:solidFill>
            <a:round/>
            <a:headEnd/>
            <a:tailEnd/>
          </a:ln>
          <a:effectLst/>
        </p:spPr>
        <p:txBody>
          <a:bodyPr wrap="none" anchor="ctr"/>
          <a:lstStyle/>
          <a:p>
            <a:endParaRPr lang="en-US"/>
          </a:p>
        </p:txBody>
      </p:sp>
      <p:sp>
        <p:nvSpPr>
          <p:cNvPr id="1046053" name="Line 549"/>
          <p:cNvSpPr>
            <a:spLocks noChangeShapeType="1"/>
          </p:cNvSpPr>
          <p:nvPr/>
        </p:nvSpPr>
        <p:spPr bwMode="auto">
          <a:xfrm flipH="1">
            <a:off x="6605588" y="3200400"/>
            <a:ext cx="117475" cy="0"/>
          </a:xfrm>
          <a:prstGeom prst="line">
            <a:avLst/>
          </a:prstGeom>
          <a:noFill/>
          <a:ln w="12700">
            <a:solidFill>
              <a:srgbClr val="000000"/>
            </a:solidFill>
            <a:round/>
            <a:headEnd/>
            <a:tailEnd/>
          </a:ln>
          <a:effectLst/>
        </p:spPr>
        <p:txBody>
          <a:bodyPr wrap="none" anchor="ctr"/>
          <a:lstStyle/>
          <a:p>
            <a:endParaRPr lang="en-US"/>
          </a:p>
        </p:txBody>
      </p:sp>
      <p:sp>
        <p:nvSpPr>
          <p:cNvPr id="1046054" name="Line 550"/>
          <p:cNvSpPr>
            <a:spLocks noChangeShapeType="1"/>
          </p:cNvSpPr>
          <p:nvPr/>
        </p:nvSpPr>
        <p:spPr bwMode="auto">
          <a:xfrm flipH="1">
            <a:off x="6605588" y="3278188"/>
            <a:ext cx="133350" cy="0"/>
          </a:xfrm>
          <a:prstGeom prst="line">
            <a:avLst/>
          </a:prstGeom>
          <a:noFill/>
          <a:ln w="12700">
            <a:solidFill>
              <a:srgbClr val="7A3D3D"/>
            </a:solidFill>
            <a:round/>
            <a:headEnd/>
            <a:tailEnd/>
          </a:ln>
          <a:effectLst/>
        </p:spPr>
        <p:txBody>
          <a:bodyPr wrap="none" anchor="ctr"/>
          <a:lstStyle/>
          <a:p>
            <a:endParaRPr lang="en-US"/>
          </a:p>
        </p:txBody>
      </p:sp>
      <p:sp>
        <p:nvSpPr>
          <p:cNvPr id="1046055" name="Line 551"/>
          <p:cNvSpPr>
            <a:spLocks noChangeShapeType="1"/>
          </p:cNvSpPr>
          <p:nvPr/>
        </p:nvSpPr>
        <p:spPr bwMode="auto">
          <a:xfrm flipH="1">
            <a:off x="6605588" y="3695700"/>
            <a:ext cx="133350" cy="0"/>
          </a:xfrm>
          <a:prstGeom prst="line">
            <a:avLst/>
          </a:prstGeom>
          <a:noFill/>
          <a:ln w="12700">
            <a:solidFill>
              <a:srgbClr val="7A3D3D"/>
            </a:solidFill>
            <a:round/>
            <a:headEnd/>
            <a:tailEnd/>
          </a:ln>
          <a:effectLst/>
        </p:spPr>
        <p:txBody>
          <a:bodyPr wrap="none" anchor="ctr"/>
          <a:lstStyle/>
          <a:p>
            <a:endParaRPr lang="en-US"/>
          </a:p>
        </p:txBody>
      </p:sp>
      <p:sp>
        <p:nvSpPr>
          <p:cNvPr id="1046056" name="Line 552"/>
          <p:cNvSpPr>
            <a:spLocks noChangeShapeType="1"/>
          </p:cNvSpPr>
          <p:nvPr/>
        </p:nvSpPr>
        <p:spPr bwMode="auto">
          <a:xfrm flipH="1">
            <a:off x="6605588" y="3776663"/>
            <a:ext cx="117475" cy="0"/>
          </a:xfrm>
          <a:prstGeom prst="line">
            <a:avLst/>
          </a:prstGeom>
          <a:noFill/>
          <a:ln w="12700">
            <a:solidFill>
              <a:srgbClr val="000000"/>
            </a:solidFill>
            <a:round/>
            <a:headEnd/>
            <a:tailEnd/>
          </a:ln>
          <a:effectLst/>
        </p:spPr>
        <p:txBody>
          <a:bodyPr wrap="none" anchor="ctr"/>
          <a:lstStyle/>
          <a:p>
            <a:endParaRPr lang="en-US"/>
          </a:p>
        </p:txBody>
      </p:sp>
      <p:sp>
        <p:nvSpPr>
          <p:cNvPr id="1046057" name="Line 553"/>
          <p:cNvSpPr>
            <a:spLocks noChangeShapeType="1"/>
          </p:cNvSpPr>
          <p:nvPr/>
        </p:nvSpPr>
        <p:spPr bwMode="auto">
          <a:xfrm>
            <a:off x="6292850" y="3084513"/>
            <a:ext cx="0" cy="1096962"/>
          </a:xfrm>
          <a:prstGeom prst="line">
            <a:avLst/>
          </a:prstGeom>
          <a:noFill/>
          <a:ln w="12700">
            <a:solidFill>
              <a:srgbClr val="000000"/>
            </a:solidFill>
            <a:round/>
            <a:headEnd/>
            <a:tailEnd/>
          </a:ln>
          <a:effectLst/>
        </p:spPr>
        <p:txBody>
          <a:bodyPr wrap="none" anchor="ctr"/>
          <a:lstStyle/>
          <a:p>
            <a:endParaRPr lang="en-US"/>
          </a:p>
        </p:txBody>
      </p:sp>
      <p:sp>
        <p:nvSpPr>
          <p:cNvPr id="1046058" name="Line 554"/>
          <p:cNvSpPr>
            <a:spLocks noChangeShapeType="1"/>
          </p:cNvSpPr>
          <p:nvPr/>
        </p:nvSpPr>
        <p:spPr bwMode="auto">
          <a:xfrm>
            <a:off x="6308725" y="3084513"/>
            <a:ext cx="0" cy="1104900"/>
          </a:xfrm>
          <a:prstGeom prst="line">
            <a:avLst/>
          </a:prstGeom>
          <a:noFill/>
          <a:ln w="12700">
            <a:solidFill>
              <a:srgbClr val="000000"/>
            </a:solidFill>
            <a:round/>
            <a:headEnd/>
            <a:tailEnd/>
          </a:ln>
          <a:effectLst/>
        </p:spPr>
        <p:txBody>
          <a:bodyPr wrap="none" anchor="ctr"/>
          <a:lstStyle/>
          <a:p>
            <a:endParaRPr lang="en-US"/>
          </a:p>
        </p:txBody>
      </p:sp>
      <p:sp>
        <p:nvSpPr>
          <p:cNvPr id="1046059" name="Line 555"/>
          <p:cNvSpPr>
            <a:spLocks noChangeShapeType="1"/>
          </p:cNvSpPr>
          <p:nvPr/>
        </p:nvSpPr>
        <p:spPr bwMode="auto">
          <a:xfrm>
            <a:off x="6072188" y="2881313"/>
            <a:ext cx="0" cy="365125"/>
          </a:xfrm>
          <a:prstGeom prst="line">
            <a:avLst/>
          </a:prstGeom>
          <a:noFill/>
          <a:ln w="12700">
            <a:solidFill>
              <a:srgbClr val="000000"/>
            </a:solidFill>
            <a:round/>
            <a:headEnd/>
            <a:tailEnd/>
          </a:ln>
          <a:effectLst/>
        </p:spPr>
        <p:txBody>
          <a:bodyPr wrap="none" anchor="ctr"/>
          <a:lstStyle/>
          <a:p>
            <a:endParaRPr lang="en-US"/>
          </a:p>
        </p:txBody>
      </p:sp>
      <p:sp>
        <p:nvSpPr>
          <p:cNvPr id="1046060" name="Line 556"/>
          <p:cNvSpPr>
            <a:spLocks noChangeShapeType="1"/>
          </p:cNvSpPr>
          <p:nvPr/>
        </p:nvSpPr>
        <p:spPr bwMode="auto">
          <a:xfrm flipH="1">
            <a:off x="6065838" y="2605088"/>
            <a:ext cx="350837" cy="265112"/>
          </a:xfrm>
          <a:prstGeom prst="line">
            <a:avLst/>
          </a:prstGeom>
          <a:noFill/>
          <a:ln w="12700">
            <a:solidFill>
              <a:srgbClr val="000000"/>
            </a:solidFill>
            <a:round/>
            <a:headEnd/>
            <a:tailEnd/>
          </a:ln>
          <a:effectLst/>
        </p:spPr>
        <p:txBody>
          <a:bodyPr wrap="none" anchor="ctr"/>
          <a:lstStyle/>
          <a:p>
            <a:endParaRPr lang="en-US"/>
          </a:p>
        </p:txBody>
      </p:sp>
      <p:sp>
        <p:nvSpPr>
          <p:cNvPr id="1046061" name="Line 557"/>
          <p:cNvSpPr>
            <a:spLocks noChangeShapeType="1"/>
          </p:cNvSpPr>
          <p:nvPr/>
        </p:nvSpPr>
        <p:spPr bwMode="auto">
          <a:xfrm>
            <a:off x="6084888" y="2886075"/>
            <a:ext cx="0" cy="360363"/>
          </a:xfrm>
          <a:prstGeom prst="line">
            <a:avLst/>
          </a:prstGeom>
          <a:noFill/>
          <a:ln w="12700">
            <a:solidFill>
              <a:srgbClr val="000000"/>
            </a:solidFill>
            <a:round/>
            <a:headEnd/>
            <a:tailEnd/>
          </a:ln>
          <a:effectLst/>
        </p:spPr>
        <p:txBody>
          <a:bodyPr wrap="none" anchor="ctr"/>
          <a:lstStyle/>
          <a:p>
            <a:endParaRPr lang="en-US"/>
          </a:p>
        </p:txBody>
      </p:sp>
      <p:sp>
        <p:nvSpPr>
          <p:cNvPr id="1046062" name="Line 558"/>
          <p:cNvSpPr>
            <a:spLocks noChangeShapeType="1"/>
          </p:cNvSpPr>
          <p:nvPr/>
        </p:nvSpPr>
        <p:spPr bwMode="auto">
          <a:xfrm flipH="1">
            <a:off x="6076950" y="2616200"/>
            <a:ext cx="347663" cy="257175"/>
          </a:xfrm>
          <a:prstGeom prst="line">
            <a:avLst/>
          </a:prstGeom>
          <a:noFill/>
          <a:ln w="12700">
            <a:solidFill>
              <a:srgbClr val="000000"/>
            </a:solidFill>
            <a:round/>
            <a:headEnd/>
            <a:tailEnd/>
          </a:ln>
          <a:effectLst/>
        </p:spPr>
        <p:txBody>
          <a:bodyPr wrap="none" anchor="ctr"/>
          <a:lstStyle/>
          <a:p>
            <a:endParaRPr lang="en-US"/>
          </a:p>
        </p:txBody>
      </p:sp>
      <p:sp>
        <p:nvSpPr>
          <p:cNvPr id="1046063" name="Line 559"/>
          <p:cNvSpPr>
            <a:spLocks noChangeShapeType="1"/>
          </p:cNvSpPr>
          <p:nvPr/>
        </p:nvSpPr>
        <p:spPr bwMode="auto">
          <a:xfrm flipH="1">
            <a:off x="6065838" y="3251200"/>
            <a:ext cx="25400" cy="0"/>
          </a:xfrm>
          <a:prstGeom prst="line">
            <a:avLst/>
          </a:prstGeom>
          <a:noFill/>
          <a:ln w="12700">
            <a:solidFill>
              <a:srgbClr val="000000"/>
            </a:solidFill>
            <a:round/>
            <a:headEnd/>
            <a:tailEnd/>
          </a:ln>
          <a:effectLst/>
        </p:spPr>
        <p:txBody>
          <a:bodyPr wrap="none" anchor="ctr"/>
          <a:lstStyle/>
          <a:p>
            <a:endParaRPr lang="en-US"/>
          </a:p>
        </p:txBody>
      </p:sp>
      <p:sp>
        <p:nvSpPr>
          <p:cNvPr id="1046064" name="Line 560"/>
          <p:cNvSpPr>
            <a:spLocks noChangeShapeType="1"/>
          </p:cNvSpPr>
          <p:nvPr/>
        </p:nvSpPr>
        <p:spPr bwMode="auto">
          <a:xfrm>
            <a:off x="4384675" y="4868863"/>
            <a:ext cx="847725" cy="0"/>
          </a:xfrm>
          <a:prstGeom prst="line">
            <a:avLst/>
          </a:prstGeom>
          <a:noFill/>
          <a:ln w="12700">
            <a:solidFill>
              <a:srgbClr val="000000"/>
            </a:solidFill>
            <a:round/>
            <a:headEnd/>
            <a:tailEnd/>
          </a:ln>
          <a:effectLst/>
        </p:spPr>
        <p:txBody>
          <a:bodyPr wrap="none" anchor="ctr"/>
          <a:lstStyle/>
          <a:p>
            <a:endParaRPr lang="en-US"/>
          </a:p>
        </p:txBody>
      </p:sp>
      <p:sp>
        <p:nvSpPr>
          <p:cNvPr id="1046065" name="Line 561"/>
          <p:cNvSpPr>
            <a:spLocks noChangeShapeType="1"/>
          </p:cNvSpPr>
          <p:nvPr/>
        </p:nvSpPr>
        <p:spPr bwMode="auto">
          <a:xfrm>
            <a:off x="3332163" y="4194175"/>
            <a:ext cx="1039812" cy="668338"/>
          </a:xfrm>
          <a:prstGeom prst="line">
            <a:avLst/>
          </a:prstGeom>
          <a:noFill/>
          <a:ln w="12700">
            <a:solidFill>
              <a:srgbClr val="000000"/>
            </a:solidFill>
            <a:round/>
            <a:headEnd/>
            <a:tailEnd/>
          </a:ln>
          <a:effectLst/>
        </p:spPr>
        <p:txBody>
          <a:bodyPr wrap="none" anchor="ctr"/>
          <a:lstStyle/>
          <a:p>
            <a:endParaRPr lang="en-US"/>
          </a:p>
        </p:txBody>
      </p:sp>
      <p:sp>
        <p:nvSpPr>
          <p:cNvPr id="1046066" name="Line 562"/>
          <p:cNvSpPr>
            <a:spLocks noChangeShapeType="1"/>
          </p:cNvSpPr>
          <p:nvPr/>
        </p:nvSpPr>
        <p:spPr bwMode="auto">
          <a:xfrm>
            <a:off x="4381500" y="4884738"/>
            <a:ext cx="855663" cy="0"/>
          </a:xfrm>
          <a:prstGeom prst="line">
            <a:avLst/>
          </a:prstGeom>
          <a:noFill/>
          <a:ln w="12700">
            <a:solidFill>
              <a:srgbClr val="000000"/>
            </a:solidFill>
            <a:round/>
            <a:headEnd/>
            <a:tailEnd/>
          </a:ln>
          <a:effectLst/>
        </p:spPr>
        <p:txBody>
          <a:bodyPr wrap="none" anchor="ctr"/>
          <a:lstStyle/>
          <a:p>
            <a:endParaRPr lang="en-US"/>
          </a:p>
        </p:txBody>
      </p:sp>
      <p:sp>
        <p:nvSpPr>
          <p:cNvPr id="1046067" name="Line 563"/>
          <p:cNvSpPr>
            <a:spLocks noChangeShapeType="1"/>
          </p:cNvSpPr>
          <p:nvPr/>
        </p:nvSpPr>
        <p:spPr bwMode="auto">
          <a:xfrm>
            <a:off x="3317875" y="4202113"/>
            <a:ext cx="1049338" cy="676275"/>
          </a:xfrm>
          <a:prstGeom prst="line">
            <a:avLst/>
          </a:prstGeom>
          <a:noFill/>
          <a:ln w="12700">
            <a:solidFill>
              <a:srgbClr val="000000"/>
            </a:solidFill>
            <a:round/>
            <a:headEnd/>
            <a:tailEnd/>
          </a:ln>
          <a:effectLst/>
        </p:spPr>
        <p:txBody>
          <a:bodyPr wrap="none" anchor="ctr"/>
          <a:lstStyle/>
          <a:p>
            <a:endParaRPr lang="en-US"/>
          </a:p>
        </p:txBody>
      </p:sp>
      <p:sp>
        <p:nvSpPr>
          <p:cNvPr id="1046068" name="Line 564"/>
          <p:cNvSpPr>
            <a:spLocks noChangeShapeType="1"/>
          </p:cNvSpPr>
          <p:nvPr/>
        </p:nvSpPr>
        <p:spPr bwMode="auto">
          <a:xfrm flipH="1">
            <a:off x="5237163" y="4202113"/>
            <a:ext cx="1077912" cy="676275"/>
          </a:xfrm>
          <a:prstGeom prst="line">
            <a:avLst/>
          </a:prstGeom>
          <a:noFill/>
          <a:ln w="12700">
            <a:solidFill>
              <a:srgbClr val="000000"/>
            </a:solidFill>
            <a:round/>
            <a:headEnd/>
            <a:tailEnd/>
          </a:ln>
          <a:effectLst/>
        </p:spPr>
        <p:txBody>
          <a:bodyPr wrap="none" anchor="ctr"/>
          <a:lstStyle/>
          <a:p>
            <a:endParaRPr lang="en-US"/>
          </a:p>
        </p:txBody>
      </p:sp>
      <p:sp>
        <p:nvSpPr>
          <p:cNvPr id="1046069" name="Line 565"/>
          <p:cNvSpPr>
            <a:spLocks noChangeShapeType="1"/>
          </p:cNvSpPr>
          <p:nvPr/>
        </p:nvSpPr>
        <p:spPr bwMode="auto">
          <a:xfrm flipH="1">
            <a:off x="5232400" y="4194175"/>
            <a:ext cx="1068388" cy="668338"/>
          </a:xfrm>
          <a:prstGeom prst="line">
            <a:avLst/>
          </a:prstGeom>
          <a:noFill/>
          <a:ln w="12700">
            <a:solidFill>
              <a:srgbClr val="000000"/>
            </a:solidFill>
            <a:round/>
            <a:headEnd/>
            <a:tailEnd/>
          </a:ln>
          <a:effectLst/>
        </p:spPr>
        <p:txBody>
          <a:bodyPr wrap="none" anchor="ctr"/>
          <a:lstStyle/>
          <a:p>
            <a:endParaRPr lang="en-US"/>
          </a:p>
        </p:txBody>
      </p:sp>
      <p:sp>
        <p:nvSpPr>
          <p:cNvPr id="1046070" name="Line 566"/>
          <p:cNvSpPr>
            <a:spLocks noChangeShapeType="1"/>
          </p:cNvSpPr>
          <p:nvPr/>
        </p:nvSpPr>
        <p:spPr bwMode="auto">
          <a:xfrm flipV="1">
            <a:off x="5057775" y="1330325"/>
            <a:ext cx="1011238" cy="338138"/>
          </a:xfrm>
          <a:prstGeom prst="line">
            <a:avLst/>
          </a:prstGeom>
          <a:noFill/>
          <a:ln w="12700">
            <a:solidFill>
              <a:schemeClr val="tx1"/>
            </a:solidFill>
            <a:round/>
            <a:headEnd/>
            <a:tailEnd/>
          </a:ln>
          <a:effectLst/>
        </p:spPr>
        <p:txBody>
          <a:bodyPr wrap="none" anchor="ctr"/>
          <a:lstStyle/>
          <a:p>
            <a:endParaRPr lang="en-US"/>
          </a:p>
        </p:txBody>
      </p:sp>
      <p:sp>
        <p:nvSpPr>
          <p:cNvPr id="1046071" name="Line 567"/>
          <p:cNvSpPr>
            <a:spLocks noChangeShapeType="1"/>
          </p:cNvSpPr>
          <p:nvPr/>
        </p:nvSpPr>
        <p:spPr bwMode="auto">
          <a:xfrm>
            <a:off x="6081713" y="1346200"/>
            <a:ext cx="134937" cy="0"/>
          </a:xfrm>
          <a:prstGeom prst="line">
            <a:avLst/>
          </a:prstGeom>
          <a:noFill/>
          <a:ln w="12700">
            <a:solidFill>
              <a:schemeClr val="tx1"/>
            </a:solidFill>
            <a:round/>
            <a:headEnd/>
            <a:tailEnd/>
          </a:ln>
          <a:effectLst/>
        </p:spPr>
        <p:txBody>
          <a:bodyPr wrap="none" anchor="ctr"/>
          <a:lstStyle/>
          <a:p>
            <a:endParaRPr lang="en-US"/>
          </a:p>
        </p:txBody>
      </p:sp>
      <p:sp>
        <p:nvSpPr>
          <p:cNvPr id="1046072" name="Line 568"/>
          <p:cNvSpPr>
            <a:spLocks noChangeShapeType="1"/>
          </p:cNvSpPr>
          <p:nvPr/>
        </p:nvSpPr>
        <p:spPr bwMode="auto">
          <a:xfrm>
            <a:off x="5281613" y="5376863"/>
            <a:ext cx="715962" cy="346075"/>
          </a:xfrm>
          <a:prstGeom prst="line">
            <a:avLst/>
          </a:prstGeom>
          <a:noFill/>
          <a:ln w="12700">
            <a:solidFill>
              <a:schemeClr val="tx1"/>
            </a:solidFill>
            <a:round/>
            <a:headEnd/>
            <a:tailEnd/>
          </a:ln>
          <a:effectLst/>
        </p:spPr>
        <p:txBody>
          <a:bodyPr wrap="none" anchor="ctr"/>
          <a:lstStyle/>
          <a:p>
            <a:endParaRPr lang="en-US"/>
          </a:p>
        </p:txBody>
      </p:sp>
      <p:sp>
        <p:nvSpPr>
          <p:cNvPr id="1046073" name="Line 569"/>
          <p:cNvSpPr>
            <a:spLocks noChangeShapeType="1"/>
          </p:cNvSpPr>
          <p:nvPr/>
        </p:nvSpPr>
        <p:spPr bwMode="auto">
          <a:xfrm>
            <a:off x="6005513" y="5727700"/>
            <a:ext cx="215900" cy="0"/>
          </a:xfrm>
          <a:prstGeom prst="line">
            <a:avLst/>
          </a:prstGeom>
          <a:noFill/>
          <a:ln w="12700">
            <a:solidFill>
              <a:schemeClr val="tx1"/>
            </a:solidFill>
            <a:round/>
            <a:headEnd/>
            <a:tailEnd/>
          </a:ln>
          <a:effectLst/>
        </p:spPr>
        <p:txBody>
          <a:bodyPr wrap="none" anchor="ctr"/>
          <a:lstStyle/>
          <a:p>
            <a:endParaRPr lang="en-US"/>
          </a:p>
        </p:txBody>
      </p:sp>
      <p:sp>
        <p:nvSpPr>
          <p:cNvPr id="1046074" name="Line 570"/>
          <p:cNvSpPr>
            <a:spLocks noChangeShapeType="1"/>
          </p:cNvSpPr>
          <p:nvPr/>
        </p:nvSpPr>
        <p:spPr bwMode="auto">
          <a:xfrm flipH="1" flipV="1">
            <a:off x="5289550" y="3619500"/>
            <a:ext cx="1177925" cy="1235075"/>
          </a:xfrm>
          <a:prstGeom prst="line">
            <a:avLst/>
          </a:prstGeom>
          <a:noFill/>
          <a:ln w="12700">
            <a:solidFill>
              <a:schemeClr val="tx1"/>
            </a:solidFill>
            <a:round/>
            <a:headEnd/>
            <a:tailEnd/>
          </a:ln>
          <a:effectLst/>
        </p:spPr>
        <p:txBody>
          <a:bodyPr wrap="none" anchor="ctr"/>
          <a:lstStyle/>
          <a:p>
            <a:endParaRPr lang="en-US"/>
          </a:p>
        </p:txBody>
      </p:sp>
      <p:sp>
        <p:nvSpPr>
          <p:cNvPr id="1046075" name="Line 571"/>
          <p:cNvSpPr>
            <a:spLocks noChangeShapeType="1"/>
          </p:cNvSpPr>
          <p:nvPr/>
        </p:nvSpPr>
        <p:spPr bwMode="auto">
          <a:xfrm flipH="1" flipV="1">
            <a:off x="2898775" y="1584325"/>
            <a:ext cx="1506538" cy="2082800"/>
          </a:xfrm>
          <a:prstGeom prst="line">
            <a:avLst/>
          </a:prstGeom>
          <a:noFill/>
          <a:ln w="12700">
            <a:solidFill>
              <a:schemeClr val="tx1"/>
            </a:solidFill>
            <a:round/>
            <a:headEnd/>
            <a:tailEnd/>
          </a:ln>
          <a:effectLst/>
        </p:spPr>
        <p:txBody>
          <a:bodyPr wrap="none" anchor="ctr"/>
          <a:lstStyle/>
          <a:p>
            <a:endParaRPr lang="en-US"/>
          </a:p>
        </p:txBody>
      </p:sp>
      <p:sp>
        <p:nvSpPr>
          <p:cNvPr id="1046076" name="Line 572"/>
          <p:cNvSpPr>
            <a:spLocks noChangeShapeType="1"/>
          </p:cNvSpPr>
          <p:nvPr/>
        </p:nvSpPr>
        <p:spPr bwMode="auto">
          <a:xfrm flipH="1">
            <a:off x="2843213" y="1589088"/>
            <a:ext cx="68262" cy="0"/>
          </a:xfrm>
          <a:prstGeom prst="line">
            <a:avLst/>
          </a:prstGeom>
          <a:noFill/>
          <a:ln w="12700">
            <a:solidFill>
              <a:schemeClr val="tx1"/>
            </a:solidFill>
            <a:round/>
            <a:headEnd/>
            <a:tailEnd/>
          </a:ln>
          <a:effectLst/>
        </p:spPr>
        <p:txBody>
          <a:bodyPr wrap="none" anchor="ctr"/>
          <a:lstStyle/>
          <a:p>
            <a:endParaRPr lang="en-US"/>
          </a:p>
        </p:txBody>
      </p:sp>
      <p:sp>
        <p:nvSpPr>
          <p:cNvPr id="1046077" name="Line 573"/>
          <p:cNvSpPr>
            <a:spLocks noChangeShapeType="1"/>
          </p:cNvSpPr>
          <p:nvPr/>
        </p:nvSpPr>
        <p:spPr bwMode="auto">
          <a:xfrm>
            <a:off x="3373438" y="4143375"/>
            <a:ext cx="76200" cy="0"/>
          </a:xfrm>
          <a:prstGeom prst="line">
            <a:avLst/>
          </a:prstGeom>
          <a:noFill/>
          <a:ln w="12700">
            <a:solidFill>
              <a:schemeClr val="accent2"/>
            </a:solidFill>
            <a:round/>
            <a:headEnd/>
            <a:tailEnd/>
          </a:ln>
          <a:effectLst/>
        </p:spPr>
        <p:txBody>
          <a:bodyPr wrap="none" anchor="ctr"/>
          <a:lstStyle/>
          <a:p>
            <a:endParaRPr lang="en-US"/>
          </a:p>
        </p:txBody>
      </p:sp>
      <p:sp>
        <p:nvSpPr>
          <p:cNvPr id="1046078" name="Line 574"/>
          <p:cNvSpPr>
            <a:spLocks noChangeShapeType="1"/>
          </p:cNvSpPr>
          <p:nvPr/>
        </p:nvSpPr>
        <p:spPr bwMode="auto">
          <a:xfrm>
            <a:off x="3373438" y="3948113"/>
            <a:ext cx="76200" cy="0"/>
          </a:xfrm>
          <a:prstGeom prst="line">
            <a:avLst/>
          </a:prstGeom>
          <a:noFill/>
          <a:ln w="12700">
            <a:solidFill>
              <a:schemeClr val="accent2"/>
            </a:solidFill>
            <a:round/>
            <a:headEnd/>
            <a:tailEnd/>
          </a:ln>
          <a:effectLst/>
        </p:spPr>
        <p:txBody>
          <a:bodyPr wrap="none" anchor="ctr"/>
          <a:lstStyle/>
          <a:p>
            <a:endParaRPr lang="en-US"/>
          </a:p>
        </p:txBody>
      </p:sp>
      <p:sp>
        <p:nvSpPr>
          <p:cNvPr id="1046079" name="Line 575"/>
          <p:cNvSpPr>
            <a:spLocks noChangeShapeType="1"/>
          </p:cNvSpPr>
          <p:nvPr/>
        </p:nvSpPr>
        <p:spPr bwMode="auto">
          <a:xfrm>
            <a:off x="3373438" y="3551238"/>
            <a:ext cx="82550" cy="0"/>
          </a:xfrm>
          <a:prstGeom prst="line">
            <a:avLst/>
          </a:prstGeom>
          <a:noFill/>
          <a:ln w="12700">
            <a:solidFill>
              <a:schemeClr val="accent2"/>
            </a:solidFill>
            <a:round/>
            <a:headEnd/>
            <a:tailEnd/>
          </a:ln>
          <a:effectLst/>
        </p:spPr>
        <p:txBody>
          <a:bodyPr wrap="none" anchor="ctr"/>
          <a:lstStyle/>
          <a:p>
            <a:endParaRPr lang="en-US"/>
          </a:p>
        </p:txBody>
      </p:sp>
      <p:sp>
        <p:nvSpPr>
          <p:cNvPr id="1046080" name="Line 576"/>
          <p:cNvSpPr>
            <a:spLocks noChangeShapeType="1"/>
          </p:cNvSpPr>
          <p:nvPr/>
        </p:nvSpPr>
        <p:spPr bwMode="auto">
          <a:xfrm>
            <a:off x="3373438" y="3749675"/>
            <a:ext cx="69850" cy="0"/>
          </a:xfrm>
          <a:prstGeom prst="line">
            <a:avLst/>
          </a:prstGeom>
          <a:noFill/>
          <a:ln w="12700">
            <a:solidFill>
              <a:schemeClr val="accent2"/>
            </a:solidFill>
            <a:round/>
            <a:headEnd/>
            <a:tailEnd/>
          </a:ln>
          <a:effectLst/>
        </p:spPr>
        <p:txBody>
          <a:bodyPr wrap="none" anchor="ctr"/>
          <a:lstStyle/>
          <a:p>
            <a:endParaRPr lang="en-US"/>
          </a:p>
        </p:txBody>
      </p:sp>
      <p:sp>
        <p:nvSpPr>
          <p:cNvPr id="1046081" name="Line 577"/>
          <p:cNvSpPr>
            <a:spLocks noChangeShapeType="1"/>
          </p:cNvSpPr>
          <p:nvPr/>
        </p:nvSpPr>
        <p:spPr bwMode="auto">
          <a:xfrm>
            <a:off x="6184900" y="4044950"/>
            <a:ext cx="74613" cy="0"/>
          </a:xfrm>
          <a:prstGeom prst="line">
            <a:avLst/>
          </a:prstGeom>
          <a:noFill/>
          <a:ln w="12700">
            <a:solidFill>
              <a:schemeClr val="accent2"/>
            </a:solidFill>
            <a:round/>
            <a:headEnd/>
            <a:tailEnd/>
          </a:ln>
          <a:effectLst/>
        </p:spPr>
        <p:txBody>
          <a:bodyPr wrap="none" anchor="ctr"/>
          <a:lstStyle/>
          <a:p>
            <a:endParaRPr lang="en-US"/>
          </a:p>
        </p:txBody>
      </p:sp>
      <p:sp>
        <p:nvSpPr>
          <p:cNvPr id="1046082" name="Line 578"/>
          <p:cNvSpPr>
            <a:spLocks noChangeShapeType="1"/>
          </p:cNvSpPr>
          <p:nvPr/>
        </p:nvSpPr>
        <p:spPr bwMode="auto">
          <a:xfrm>
            <a:off x="6184900" y="3846513"/>
            <a:ext cx="68263" cy="0"/>
          </a:xfrm>
          <a:prstGeom prst="line">
            <a:avLst/>
          </a:prstGeom>
          <a:noFill/>
          <a:ln w="12700">
            <a:solidFill>
              <a:schemeClr val="accent2"/>
            </a:solidFill>
            <a:round/>
            <a:headEnd/>
            <a:tailEnd/>
          </a:ln>
          <a:effectLst/>
        </p:spPr>
        <p:txBody>
          <a:bodyPr wrap="none" anchor="ctr"/>
          <a:lstStyle/>
          <a:p>
            <a:endParaRPr lang="en-US"/>
          </a:p>
        </p:txBody>
      </p:sp>
      <p:sp>
        <p:nvSpPr>
          <p:cNvPr id="1046083" name="Line 579"/>
          <p:cNvSpPr>
            <a:spLocks noChangeShapeType="1"/>
          </p:cNvSpPr>
          <p:nvPr/>
        </p:nvSpPr>
        <p:spPr bwMode="auto">
          <a:xfrm>
            <a:off x="6191250" y="3652838"/>
            <a:ext cx="61913" cy="0"/>
          </a:xfrm>
          <a:prstGeom prst="line">
            <a:avLst/>
          </a:prstGeom>
          <a:noFill/>
          <a:ln w="12700">
            <a:solidFill>
              <a:schemeClr val="accent2"/>
            </a:solidFill>
            <a:round/>
            <a:headEnd/>
            <a:tailEnd/>
          </a:ln>
          <a:effectLst/>
        </p:spPr>
        <p:txBody>
          <a:bodyPr wrap="none" anchor="ctr"/>
          <a:lstStyle/>
          <a:p>
            <a:endParaRPr lang="en-US"/>
          </a:p>
        </p:txBody>
      </p:sp>
      <p:sp>
        <p:nvSpPr>
          <p:cNvPr id="1046084" name="Line 580"/>
          <p:cNvSpPr>
            <a:spLocks noChangeShapeType="1"/>
          </p:cNvSpPr>
          <p:nvPr/>
        </p:nvSpPr>
        <p:spPr bwMode="auto">
          <a:xfrm>
            <a:off x="6191250" y="3452813"/>
            <a:ext cx="68263" cy="0"/>
          </a:xfrm>
          <a:prstGeom prst="line">
            <a:avLst/>
          </a:prstGeom>
          <a:noFill/>
          <a:ln w="12700">
            <a:solidFill>
              <a:schemeClr val="accent2"/>
            </a:solidFill>
            <a:round/>
            <a:headEnd/>
            <a:tailEnd/>
          </a:ln>
          <a:effectLst/>
        </p:spPr>
        <p:txBody>
          <a:bodyPr wrap="none" anchor="ctr"/>
          <a:lstStyle/>
          <a:p>
            <a:endParaRPr lang="en-US"/>
          </a:p>
        </p:txBody>
      </p:sp>
      <p:sp>
        <p:nvSpPr>
          <p:cNvPr id="1046085" name="Line 581"/>
          <p:cNvSpPr>
            <a:spLocks noChangeShapeType="1"/>
          </p:cNvSpPr>
          <p:nvPr/>
        </p:nvSpPr>
        <p:spPr bwMode="auto">
          <a:xfrm>
            <a:off x="2909888" y="3327400"/>
            <a:ext cx="146050" cy="0"/>
          </a:xfrm>
          <a:prstGeom prst="line">
            <a:avLst/>
          </a:prstGeom>
          <a:noFill/>
          <a:ln w="12700">
            <a:solidFill>
              <a:srgbClr val="FF0000"/>
            </a:solidFill>
            <a:round/>
            <a:headEnd/>
            <a:tailEnd/>
          </a:ln>
          <a:effectLst/>
        </p:spPr>
        <p:txBody>
          <a:bodyPr wrap="none" anchor="ctr"/>
          <a:lstStyle/>
          <a:p>
            <a:endParaRPr lang="en-US"/>
          </a:p>
        </p:txBody>
      </p:sp>
      <p:sp>
        <p:nvSpPr>
          <p:cNvPr id="1046086" name="Line 582"/>
          <p:cNvSpPr>
            <a:spLocks noChangeShapeType="1"/>
          </p:cNvSpPr>
          <p:nvPr/>
        </p:nvSpPr>
        <p:spPr bwMode="auto">
          <a:xfrm>
            <a:off x="3213100" y="3336925"/>
            <a:ext cx="82550" cy="0"/>
          </a:xfrm>
          <a:prstGeom prst="line">
            <a:avLst/>
          </a:prstGeom>
          <a:noFill/>
          <a:ln w="12700">
            <a:solidFill>
              <a:srgbClr val="FF0000"/>
            </a:solidFill>
            <a:round/>
            <a:headEnd/>
            <a:tailEnd/>
          </a:ln>
          <a:effectLst/>
        </p:spPr>
        <p:txBody>
          <a:bodyPr wrap="none" anchor="ctr"/>
          <a:lstStyle/>
          <a:p>
            <a:endParaRPr lang="en-US"/>
          </a:p>
        </p:txBody>
      </p:sp>
      <p:sp>
        <p:nvSpPr>
          <p:cNvPr id="1046087" name="Line 583"/>
          <p:cNvSpPr>
            <a:spLocks noChangeShapeType="1"/>
          </p:cNvSpPr>
          <p:nvPr/>
        </p:nvSpPr>
        <p:spPr bwMode="auto">
          <a:xfrm>
            <a:off x="2998788" y="3251200"/>
            <a:ext cx="230187" cy="0"/>
          </a:xfrm>
          <a:prstGeom prst="line">
            <a:avLst/>
          </a:prstGeom>
          <a:noFill/>
          <a:ln w="12700">
            <a:solidFill>
              <a:srgbClr val="FF0000"/>
            </a:solidFill>
            <a:round/>
            <a:headEnd/>
            <a:tailEnd/>
          </a:ln>
          <a:effectLst/>
        </p:spPr>
        <p:txBody>
          <a:bodyPr wrap="none" anchor="ctr"/>
          <a:lstStyle/>
          <a:p>
            <a:endParaRPr lang="en-US"/>
          </a:p>
        </p:txBody>
      </p:sp>
      <p:sp>
        <p:nvSpPr>
          <p:cNvPr id="1046088" name="Line 584"/>
          <p:cNvSpPr>
            <a:spLocks noChangeShapeType="1"/>
          </p:cNvSpPr>
          <p:nvPr/>
        </p:nvSpPr>
        <p:spPr bwMode="auto">
          <a:xfrm>
            <a:off x="2947988" y="3132138"/>
            <a:ext cx="82550" cy="0"/>
          </a:xfrm>
          <a:prstGeom prst="line">
            <a:avLst/>
          </a:prstGeom>
          <a:noFill/>
          <a:ln w="12700">
            <a:solidFill>
              <a:srgbClr val="FF0000"/>
            </a:solidFill>
            <a:round/>
            <a:headEnd/>
            <a:tailEnd/>
          </a:ln>
          <a:effectLst/>
        </p:spPr>
        <p:txBody>
          <a:bodyPr wrap="none" anchor="ctr"/>
          <a:lstStyle/>
          <a:p>
            <a:endParaRPr lang="en-US"/>
          </a:p>
        </p:txBody>
      </p:sp>
      <p:sp>
        <p:nvSpPr>
          <p:cNvPr id="1046089" name="Line 585"/>
          <p:cNvSpPr>
            <a:spLocks noChangeShapeType="1"/>
          </p:cNvSpPr>
          <p:nvPr/>
        </p:nvSpPr>
        <p:spPr bwMode="auto">
          <a:xfrm>
            <a:off x="3144838" y="3132138"/>
            <a:ext cx="146050" cy="0"/>
          </a:xfrm>
          <a:prstGeom prst="line">
            <a:avLst/>
          </a:prstGeom>
          <a:noFill/>
          <a:ln w="12700">
            <a:solidFill>
              <a:srgbClr val="FF0000"/>
            </a:solidFill>
            <a:round/>
            <a:headEnd/>
            <a:tailEnd/>
          </a:ln>
          <a:effectLst/>
        </p:spPr>
        <p:txBody>
          <a:bodyPr wrap="none" anchor="ctr"/>
          <a:lstStyle/>
          <a:p>
            <a:endParaRPr lang="en-US"/>
          </a:p>
        </p:txBody>
      </p:sp>
      <p:sp>
        <p:nvSpPr>
          <p:cNvPr id="1046090" name="Line 586"/>
          <p:cNvSpPr>
            <a:spLocks noChangeShapeType="1"/>
          </p:cNvSpPr>
          <p:nvPr/>
        </p:nvSpPr>
        <p:spPr bwMode="auto">
          <a:xfrm>
            <a:off x="2998788" y="3024188"/>
            <a:ext cx="230187" cy="0"/>
          </a:xfrm>
          <a:prstGeom prst="line">
            <a:avLst/>
          </a:prstGeom>
          <a:noFill/>
          <a:ln w="12700">
            <a:solidFill>
              <a:srgbClr val="FF0000"/>
            </a:solidFill>
            <a:round/>
            <a:headEnd/>
            <a:tailEnd/>
          </a:ln>
          <a:effectLst/>
        </p:spPr>
        <p:txBody>
          <a:bodyPr wrap="none" anchor="ctr"/>
          <a:lstStyle/>
          <a:p>
            <a:endParaRPr lang="en-US"/>
          </a:p>
        </p:txBody>
      </p:sp>
      <p:sp>
        <p:nvSpPr>
          <p:cNvPr id="1046091" name="Line 587"/>
          <p:cNvSpPr>
            <a:spLocks noChangeShapeType="1"/>
          </p:cNvSpPr>
          <p:nvPr/>
        </p:nvSpPr>
        <p:spPr bwMode="auto">
          <a:xfrm>
            <a:off x="3040063" y="2917825"/>
            <a:ext cx="82550" cy="0"/>
          </a:xfrm>
          <a:prstGeom prst="line">
            <a:avLst/>
          </a:prstGeom>
          <a:noFill/>
          <a:ln w="12700">
            <a:solidFill>
              <a:srgbClr val="FF0000"/>
            </a:solidFill>
            <a:round/>
            <a:headEnd/>
            <a:tailEnd/>
          </a:ln>
          <a:effectLst/>
        </p:spPr>
        <p:txBody>
          <a:bodyPr wrap="none" anchor="ctr"/>
          <a:lstStyle/>
          <a:p>
            <a:endParaRPr lang="en-US"/>
          </a:p>
        </p:txBody>
      </p:sp>
      <p:sp>
        <p:nvSpPr>
          <p:cNvPr id="1046092" name="Line 588"/>
          <p:cNvSpPr>
            <a:spLocks noChangeShapeType="1"/>
          </p:cNvSpPr>
          <p:nvPr/>
        </p:nvSpPr>
        <p:spPr bwMode="auto">
          <a:xfrm>
            <a:off x="3257550" y="2917825"/>
            <a:ext cx="146050" cy="0"/>
          </a:xfrm>
          <a:prstGeom prst="line">
            <a:avLst/>
          </a:prstGeom>
          <a:noFill/>
          <a:ln w="12700">
            <a:solidFill>
              <a:srgbClr val="FF0000"/>
            </a:solidFill>
            <a:round/>
            <a:headEnd/>
            <a:tailEnd/>
          </a:ln>
          <a:effectLst/>
        </p:spPr>
        <p:txBody>
          <a:bodyPr wrap="none" anchor="ctr"/>
          <a:lstStyle/>
          <a:p>
            <a:endParaRPr lang="en-US"/>
          </a:p>
        </p:txBody>
      </p:sp>
      <p:sp>
        <p:nvSpPr>
          <p:cNvPr id="1046093" name="Line 589"/>
          <p:cNvSpPr>
            <a:spLocks noChangeShapeType="1"/>
          </p:cNvSpPr>
          <p:nvPr/>
        </p:nvSpPr>
        <p:spPr bwMode="auto">
          <a:xfrm>
            <a:off x="3121025" y="2827338"/>
            <a:ext cx="230188" cy="0"/>
          </a:xfrm>
          <a:prstGeom prst="line">
            <a:avLst/>
          </a:prstGeom>
          <a:noFill/>
          <a:ln w="12700">
            <a:solidFill>
              <a:srgbClr val="FF0000"/>
            </a:solidFill>
            <a:round/>
            <a:headEnd/>
            <a:tailEnd/>
          </a:ln>
          <a:effectLst/>
        </p:spPr>
        <p:txBody>
          <a:bodyPr wrap="none" anchor="ctr"/>
          <a:lstStyle/>
          <a:p>
            <a:endParaRPr lang="en-US"/>
          </a:p>
        </p:txBody>
      </p:sp>
      <p:sp>
        <p:nvSpPr>
          <p:cNvPr id="1046094" name="Line 590"/>
          <p:cNvSpPr>
            <a:spLocks noChangeShapeType="1"/>
          </p:cNvSpPr>
          <p:nvPr/>
        </p:nvSpPr>
        <p:spPr bwMode="auto">
          <a:xfrm>
            <a:off x="3192463" y="2747963"/>
            <a:ext cx="84137" cy="0"/>
          </a:xfrm>
          <a:prstGeom prst="line">
            <a:avLst/>
          </a:prstGeom>
          <a:noFill/>
          <a:ln w="12700">
            <a:solidFill>
              <a:srgbClr val="FF0000"/>
            </a:solidFill>
            <a:round/>
            <a:headEnd/>
            <a:tailEnd/>
          </a:ln>
          <a:effectLst/>
        </p:spPr>
        <p:txBody>
          <a:bodyPr wrap="none" anchor="ctr"/>
          <a:lstStyle/>
          <a:p>
            <a:endParaRPr lang="en-US"/>
          </a:p>
        </p:txBody>
      </p:sp>
      <p:sp>
        <p:nvSpPr>
          <p:cNvPr id="1046095" name="Line 591"/>
          <p:cNvSpPr>
            <a:spLocks noChangeShapeType="1"/>
          </p:cNvSpPr>
          <p:nvPr/>
        </p:nvSpPr>
        <p:spPr bwMode="auto">
          <a:xfrm>
            <a:off x="3346450" y="3024188"/>
            <a:ext cx="82550" cy="0"/>
          </a:xfrm>
          <a:prstGeom prst="line">
            <a:avLst/>
          </a:prstGeom>
          <a:noFill/>
          <a:ln w="12700">
            <a:solidFill>
              <a:srgbClr val="FF0000"/>
            </a:solidFill>
            <a:round/>
            <a:headEnd/>
            <a:tailEnd/>
          </a:ln>
          <a:effectLst/>
        </p:spPr>
        <p:txBody>
          <a:bodyPr wrap="none" anchor="ctr"/>
          <a:lstStyle/>
          <a:p>
            <a:endParaRPr lang="en-US"/>
          </a:p>
        </p:txBody>
      </p:sp>
      <p:sp>
        <p:nvSpPr>
          <p:cNvPr id="1046096" name="Line 592"/>
          <p:cNvSpPr>
            <a:spLocks noChangeShapeType="1"/>
          </p:cNvSpPr>
          <p:nvPr/>
        </p:nvSpPr>
        <p:spPr bwMode="auto">
          <a:xfrm>
            <a:off x="6445250" y="3354388"/>
            <a:ext cx="225425" cy="0"/>
          </a:xfrm>
          <a:prstGeom prst="line">
            <a:avLst/>
          </a:prstGeom>
          <a:noFill/>
          <a:ln w="12700">
            <a:solidFill>
              <a:srgbClr val="FF0000"/>
            </a:solidFill>
            <a:round/>
            <a:headEnd/>
            <a:tailEnd/>
          </a:ln>
          <a:effectLst/>
        </p:spPr>
        <p:txBody>
          <a:bodyPr wrap="none" anchor="ctr"/>
          <a:lstStyle/>
          <a:p>
            <a:endParaRPr lang="en-US"/>
          </a:p>
        </p:txBody>
      </p:sp>
      <p:sp>
        <p:nvSpPr>
          <p:cNvPr id="1046097" name="Line 593"/>
          <p:cNvSpPr>
            <a:spLocks noChangeShapeType="1"/>
          </p:cNvSpPr>
          <p:nvPr/>
        </p:nvSpPr>
        <p:spPr bwMode="auto">
          <a:xfrm>
            <a:off x="6337300" y="3240088"/>
            <a:ext cx="55563" cy="0"/>
          </a:xfrm>
          <a:prstGeom prst="line">
            <a:avLst/>
          </a:prstGeom>
          <a:noFill/>
          <a:ln w="12700">
            <a:solidFill>
              <a:srgbClr val="FF0000"/>
            </a:solidFill>
            <a:round/>
            <a:headEnd/>
            <a:tailEnd/>
          </a:ln>
          <a:effectLst/>
        </p:spPr>
        <p:txBody>
          <a:bodyPr wrap="none" anchor="ctr"/>
          <a:lstStyle/>
          <a:p>
            <a:endParaRPr lang="en-US"/>
          </a:p>
        </p:txBody>
      </p:sp>
      <p:sp>
        <p:nvSpPr>
          <p:cNvPr id="1046098" name="Line 594"/>
          <p:cNvSpPr>
            <a:spLocks noChangeShapeType="1"/>
          </p:cNvSpPr>
          <p:nvPr/>
        </p:nvSpPr>
        <p:spPr bwMode="auto">
          <a:xfrm>
            <a:off x="6530975" y="3240088"/>
            <a:ext cx="177800" cy="0"/>
          </a:xfrm>
          <a:prstGeom prst="line">
            <a:avLst/>
          </a:prstGeom>
          <a:noFill/>
          <a:ln w="12700">
            <a:solidFill>
              <a:srgbClr val="FF0000"/>
            </a:solidFill>
            <a:round/>
            <a:headEnd/>
            <a:tailEnd/>
          </a:ln>
          <a:effectLst/>
        </p:spPr>
        <p:txBody>
          <a:bodyPr wrap="none" anchor="ctr"/>
          <a:lstStyle/>
          <a:p>
            <a:endParaRPr lang="en-US"/>
          </a:p>
        </p:txBody>
      </p:sp>
      <p:sp>
        <p:nvSpPr>
          <p:cNvPr id="1046099" name="Line 595"/>
          <p:cNvSpPr>
            <a:spLocks noChangeShapeType="1"/>
          </p:cNvSpPr>
          <p:nvPr/>
        </p:nvSpPr>
        <p:spPr bwMode="auto">
          <a:xfrm>
            <a:off x="6342063" y="3132138"/>
            <a:ext cx="227012" cy="0"/>
          </a:xfrm>
          <a:prstGeom prst="line">
            <a:avLst/>
          </a:prstGeom>
          <a:noFill/>
          <a:ln w="12700">
            <a:solidFill>
              <a:srgbClr val="FF0000"/>
            </a:solidFill>
            <a:round/>
            <a:headEnd/>
            <a:tailEnd/>
          </a:ln>
          <a:effectLst/>
        </p:spPr>
        <p:txBody>
          <a:bodyPr wrap="none" anchor="ctr"/>
          <a:lstStyle/>
          <a:p>
            <a:endParaRPr lang="en-US"/>
          </a:p>
        </p:txBody>
      </p:sp>
      <p:sp>
        <p:nvSpPr>
          <p:cNvPr id="1046100" name="Line 596"/>
          <p:cNvSpPr>
            <a:spLocks noChangeShapeType="1"/>
          </p:cNvSpPr>
          <p:nvPr/>
        </p:nvSpPr>
        <p:spPr bwMode="auto">
          <a:xfrm>
            <a:off x="6623050" y="3132138"/>
            <a:ext cx="57150" cy="0"/>
          </a:xfrm>
          <a:prstGeom prst="line">
            <a:avLst/>
          </a:prstGeom>
          <a:noFill/>
          <a:ln w="12700">
            <a:solidFill>
              <a:srgbClr val="FF0000"/>
            </a:solidFill>
            <a:round/>
            <a:headEnd/>
            <a:tailEnd/>
          </a:ln>
          <a:effectLst/>
        </p:spPr>
        <p:txBody>
          <a:bodyPr wrap="none" anchor="ctr"/>
          <a:lstStyle/>
          <a:p>
            <a:endParaRPr lang="en-US"/>
          </a:p>
        </p:txBody>
      </p:sp>
      <p:sp>
        <p:nvSpPr>
          <p:cNvPr id="1046101" name="Line 597"/>
          <p:cNvSpPr>
            <a:spLocks noChangeShapeType="1"/>
          </p:cNvSpPr>
          <p:nvPr/>
        </p:nvSpPr>
        <p:spPr bwMode="auto">
          <a:xfrm>
            <a:off x="6413500" y="3014663"/>
            <a:ext cx="227013" cy="0"/>
          </a:xfrm>
          <a:prstGeom prst="line">
            <a:avLst/>
          </a:prstGeom>
          <a:noFill/>
          <a:ln w="12700">
            <a:solidFill>
              <a:srgbClr val="FF0000"/>
            </a:solidFill>
            <a:round/>
            <a:headEnd/>
            <a:tailEnd/>
          </a:ln>
          <a:effectLst/>
        </p:spPr>
        <p:txBody>
          <a:bodyPr wrap="none" anchor="ctr"/>
          <a:lstStyle/>
          <a:p>
            <a:endParaRPr lang="en-US"/>
          </a:p>
        </p:txBody>
      </p:sp>
      <p:sp>
        <p:nvSpPr>
          <p:cNvPr id="1046102" name="Line 598"/>
          <p:cNvSpPr>
            <a:spLocks noChangeShapeType="1"/>
          </p:cNvSpPr>
          <p:nvPr/>
        </p:nvSpPr>
        <p:spPr bwMode="auto">
          <a:xfrm>
            <a:off x="6286500" y="3016250"/>
            <a:ext cx="55563" cy="0"/>
          </a:xfrm>
          <a:prstGeom prst="line">
            <a:avLst/>
          </a:prstGeom>
          <a:noFill/>
          <a:ln w="12700">
            <a:solidFill>
              <a:srgbClr val="FF0000"/>
            </a:solidFill>
            <a:round/>
            <a:headEnd/>
            <a:tailEnd/>
          </a:ln>
          <a:effectLst/>
        </p:spPr>
        <p:txBody>
          <a:bodyPr wrap="none" anchor="ctr"/>
          <a:lstStyle/>
          <a:p>
            <a:endParaRPr lang="en-US"/>
          </a:p>
        </p:txBody>
      </p:sp>
      <p:sp>
        <p:nvSpPr>
          <p:cNvPr id="1046103" name="Line 599"/>
          <p:cNvSpPr>
            <a:spLocks noChangeShapeType="1"/>
          </p:cNvSpPr>
          <p:nvPr/>
        </p:nvSpPr>
        <p:spPr bwMode="auto">
          <a:xfrm>
            <a:off x="6311900" y="2917825"/>
            <a:ext cx="227013" cy="0"/>
          </a:xfrm>
          <a:prstGeom prst="line">
            <a:avLst/>
          </a:prstGeom>
          <a:noFill/>
          <a:ln w="12700">
            <a:solidFill>
              <a:srgbClr val="FF0000"/>
            </a:solidFill>
            <a:round/>
            <a:headEnd/>
            <a:tailEnd/>
          </a:ln>
          <a:effectLst/>
        </p:spPr>
        <p:txBody>
          <a:bodyPr wrap="none" anchor="ctr"/>
          <a:lstStyle/>
          <a:p>
            <a:endParaRPr lang="en-US"/>
          </a:p>
        </p:txBody>
      </p:sp>
      <p:sp>
        <p:nvSpPr>
          <p:cNvPr id="1046104" name="Line 600"/>
          <p:cNvSpPr>
            <a:spLocks noChangeShapeType="1"/>
          </p:cNvSpPr>
          <p:nvPr/>
        </p:nvSpPr>
        <p:spPr bwMode="auto">
          <a:xfrm>
            <a:off x="6116638" y="2917825"/>
            <a:ext cx="115887" cy="0"/>
          </a:xfrm>
          <a:prstGeom prst="line">
            <a:avLst/>
          </a:prstGeom>
          <a:noFill/>
          <a:ln w="12700">
            <a:solidFill>
              <a:srgbClr val="FF0000"/>
            </a:solidFill>
            <a:round/>
            <a:headEnd/>
            <a:tailEnd/>
          </a:ln>
          <a:effectLst/>
        </p:spPr>
        <p:txBody>
          <a:bodyPr wrap="none" anchor="ctr"/>
          <a:lstStyle/>
          <a:p>
            <a:endParaRPr lang="en-US"/>
          </a:p>
        </p:txBody>
      </p:sp>
      <p:sp>
        <p:nvSpPr>
          <p:cNvPr id="1046105" name="Line 601"/>
          <p:cNvSpPr>
            <a:spLocks noChangeShapeType="1"/>
          </p:cNvSpPr>
          <p:nvPr/>
        </p:nvSpPr>
        <p:spPr bwMode="auto">
          <a:xfrm>
            <a:off x="6230938" y="2809875"/>
            <a:ext cx="225425" cy="0"/>
          </a:xfrm>
          <a:prstGeom prst="line">
            <a:avLst/>
          </a:prstGeom>
          <a:noFill/>
          <a:ln w="12700">
            <a:solidFill>
              <a:srgbClr val="FF0000"/>
            </a:solidFill>
            <a:round/>
            <a:headEnd/>
            <a:tailEnd/>
          </a:ln>
          <a:effectLst/>
        </p:spPr>
        <p:txBody>
          <a:bodyPr wrap="none" anchor="ctr"/>
          <a:lstStyle/>
          <a:p>
            <a:endParaRPr lang="en-US"/>
          </a:p>
        </p:txBody>
      </p:sp>
      <p:sp>
        <p:nvSpPr>
          <p:cNvPr id="1046106" name="Line 602"/>
          <p:cNvSpPr>
            <a:spLocks noChangeShapeType="1"/>
          </p:cNvSpPr>
          <p:nvPr/>
        </p:nvSpPr>
        <p:spPr bwMode="auto">
          <a:xfrm>
            <a:off x="6388100" y="2730500"/>
            <a:ext cx="57150" cy="0"/>
          </a:xfrm>
          <a:prstGeom prst="line">
            <a:avLst/>
          </a:prstGeom>
          <a:noFill/>
          <a:ln w="12700">
            <a:solidFill>
              <a:srgbClr val="FF0000"/>
            </a:solidFill>
            <a:round/>
            <a:headEnd/>
            <a:tailEnd/>
          </a:ln>
          <a:effectLst/>
        </p:spPr>
        <p:txBody>
          <a:bodyPr wrap="none" anchor="ctr"/>
          <a:lstStyle/>
          <a:p>
            <a:endParaRPr lang="en-US"/>
          </a:p>
        </p:txBody>
      </p:sp>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pic>
        <p:nvPicPr>
          <p:cNvPr id="1639426" name="Picture 2"/>
          <p:cNvPicPr>
            <a:picLocks noChangeAspect="1" noChangeArrowheads="1"/>
          </p:cNvPicPr>
          <p:nvPr/>
        </p:nvPicPr>
        <p:blipFill>
          <a:blip r:embed="rId3"/>
          <a:srcRect l="7500" t="17813" r="31876" b="2344"/>
          <a:stretch>
            <a:fillRect/>
          </a:stretch>
        </p:blipFill>
        <p:spPr bwMode="auto">
          <a:xfrm>
            <a:off x="0" y="0"/>
            <a:ext cx="6488113" cy="6858000"/>
          </a:xfrm>
          <a:prstGeom prst="rect">
            <a:avLst/>
          </a:prstGeom>
          <a:noFill/>
          <a:ln w="9525">
            <a:noFill/>
            <a:miter lim="800000"/>
            <a:headEnd/>
            <a:tailEnd/>
          </a:ln>
        </p:spPr>
      </p:pic>
      <p:sp>
        <p:nvSpPr>
          <p:cNvPr id="1639427" name="Rectangle 3"/>
          <p:cNvSpPr>
            <a:spLocks noChangeArrowheads="1"/>
          </p:cNvSpPr>
          <p:nvPr/>
        </p:nvSpPr>
        <p:spPr bwMode="auto">
          <a:xfrm>
            <a:off x="6019800" y="0"/>
            <a:ext cx="495300" cy="2870200"/>
          </a:xfrm>
          <a:prstGeom prst="rect">
            <a:avLst/>
          </a:prstGeom>
          <a:solidFill>
            <a:srgbClr val="FFFFFF"/>
          </a:solidFill>
          <a:ln w="12700">
            <a:noFill/>
            <a:miter lim="800000"/>
            <a:headEnd/>
            <a:tailEnd/>
          </a:ln>
          <a:effectLst/>
        </p:spPr>
        <p:txBody>
          <a:bodyPr wrap="none" anchor="ctr"/>
          <a:lstStyle/>
          <a:p>
            <a:endParaRPr lang="en-US"/>
          </a:p>
        </p:txBody>
      </p:sp>
      <p:sp>
        <p:nvSpPr>
          <p:cNvPr id="1639428" name="Rectangle 4"/>
          <p:cNvSpPr>
            <a:spLocks noChangeArrowheads="1"/>
          </p:cNvSpPr>
          <p:nvPr/>
        </p:nvSpPr>
        <p:spPr bwMode="auto">
          <a:xfrm>
            <a:off x="6335713" y="196850"/>
            <a:ext cx="3817937" cy="1800225"/>
          </a:xfrm>
          <a:prstGeom prst="rect">
            <a:avLst/>
          </a:prstGeom>
          <a:noFill/>
          <a:ln w="12700">
            <a:noFill/>
            <a:miter lim="800000"/>
            <a:headEnd/>
            <a:tailEnd/>
          </a:ln>
          <a:effectLst/>
        </p:spPr>
        <p:txBody>
          <a:bodyPr>
            <a:spAutoFit/>
          </a:bodyPr>
          <a:lstStyle/>
          <a:p>
            <a:pPr algn="ctr"/>
            <a:r>
              <a:rPr lang="en-US" sz="2800">
                <a:solidFill>
                  <a:schemeClr val="bg1"/>
                </a:solidFill>
                <a:effectLst>
                  <a:outerShdw blurRad="38100" dist="38100" dir="2700000" algn="tl">
                    <a:srgbClr val="C0C0C0"/>
                  </a:outerShdw>
                </a:effectLst>
              </a:rPr>
              <a:t>Circulating Fluidized </a:t>
            </a:r>
          </a:p>
          <a:p>
            <a:pPr algn="ctr"/>
            <a:r>
              <a:rPr lang="en-US" sz="2800">
                <a:solidFill>
                  <a:schemeClr val="bg1"/>
                </a:solidFill>
                <a:effectLst>
                  <a:outerShdw blurRad="38100" dist="38100" dir="2700000" algn="tl">
                    <a:srgbClr val="C0C0C0"/>
                  </a:outerShdw>
                </a:effectLst>
              </a:rPr>
              <a:t>Bed Boiler</a:t>
            </a:r>
          </a:p>
          <a:p>
            <a:pPr algn="ctr"/>
            <a:endParaRPr lang="en-US" sz="2800">
              <a:solidFill>
                <a:schemeClr val="bg1"/>
              </a:solidFill>
              <a:effectLst>
                <a:outerShdw blurRad="38100" dist="38100" dir="2700000" algn="tl">
                  <a:srgbClr val="C0C0C0"/>
                </a:outerShdw>
              </a:effectLst>
            </a:endParaRPr>
          </a:p>
          <a:p>
            <a:pPr algn="ctr"/>
            <a:r>
              <a:rPr lang="en-US" sz="2800">
                <a:solidFill>
                  <a:schemeClr val="bg1"/>
                </a:solidFill>
                <a:effectLst>
                  <a:outerShdw blurRad="38100" dist="38100" dir="2700000" algn="tl">
                    <a:srgbClr val="C0C0C0"/>
                  </a:outerShdw>
                </a:effectLst>
              </a:rPr>
              <a:t>Interactive Exercise</a:t>
            </a:r>
          </a:p>
        </p:txBody>
      </p:sp>
      <p:sp>
        <p:nvSpPr>
          <p:cNvPr id="1639429" name="Rectangle 5"/>
          <p:cNvSpPr>
            <a:spLocks noChangeArrowheads="1"/>
          </p:cNvSpPr>
          <p:nvPr/>
        </p:nvSpPr>
        <p:spPr bwMode="auto">
          <a:xfrm>
            <a:off x="5343525" y="1182688"/>
            <a:ext cx="679450" cy="323850"/>
          </a:xfrm>
          <a:prstGeom prst="rect">
            <a:avLst/>
          </a:prstGeom>
          <a:solidFill>
            <a:srgbClr val="FFFFFF"/>
          </a:solidFill>
          <a:ln w="12700">
            <a:solidFill>
              <a:schemeClr val="bg2"/>
            </a:solidFill>
            <a:miter lim="800000"/>
            <a:headEnd/>
            <a:tailEnd/>
          </a:ln>
          <a:effectLst/>
        </p:spPr>
        <p:txBody>
          <a:bodyPr wrap="none" anchor="ctr"/>
          <a:lstStyle/>
          <a:p>
            <a:endParaRPr lang="en-US"/>
          </a:p>
        </p:txBody>
      </p:sp>
      <p:sp>
        <p:nvSpPr>
          <p:cNvPr id="1639430" name="Rectangle 6"/>
          <p:cNvSpPr>
            <a:spLocks noChangeArrowheads="1"/>
          </p:cNvSpPr>
          <p:nvPr/>
        </p:nvSpPr>
        <p:spPr bwMode="auto">
          <a:xfrm>
            <a:off x="304800" y="782638"/>
            <a:ext cx="498475" cy="323850"/>
          </a:xfrm>
          <a:prstGeom prst="rect">
            <a:avLst/>
          </a:prstGeom>
          <a:solidFill>
            <a:srgbClr val="FFFFFF"/>
          </a:solidFill>
          <a:ln w="12700">
            <a:solidFill>
              <a:schemeClr val="bg2"/>
            </a:solidFill>
            <a:miter lim="800000"/>
            <a:headEnd/>
            <a:tailEnd/>
          </a:ln>
          <a:effectLst/>
        </p:spPr>
        <p:txBody>
          <a:bodyPr wrap="none" anchor="ctr"/>
          <a:lstStyle/>
          <a:p>
            <a:endParaRPr lang="en-US"/>
          </a:p>
        </p:txBody>
      </p:sp>
      <p:sp>
        <p:nvSpPr>
          <p:cNvPr id="1639431" name="Rectangle 7"/>
          <p:cNvSpPr>
            <a:spLocks noChangeArrowheads="1"/>
          </p:cNvSpPr>
          <p:nvPr/>
        </p:nvSpPr>
        <p:spPr bwMode="auto">
          <a:xfrm>
            <a:off x="5238750" y="2468563"/>
            <a:ext cx="679450" cy="323850"/>
          </a:xfrm>
          <a:prstGeom prst="rect">
            <a:avLst/>
          </a:prstGeom>
          <a:solidFill>
            <a:srgbClr val="FFFFFF"/>
          </a:solidFill>
          <a:ln w="12700">
            <a:solidFill>
              <a:schemeClr val="bg2"/>
            </a:solidFill>
            <a:miter lim="800000"/>
            <a:headEnd/>
            <a:tailEnd/>
          </a:ln>
          <a:effectLst/>
        </p:spPr>
        <p:txBody>
          <a:bodyPr wrap="none" anchor="ctr"/>
          <a:lstStyle/>
          <a:p>
            <a:endParaRPr lang="en-US"/>
          </a:p>
        </p:txBody>
      </p:sp>
      <p:sp>
        <p:nvSpPr>
          <p:cNvPr id="1639432" name="Rectangle 8"/>
          <p:cNvSpPr>
            <a:spLocks noChangeArrowheads="1"/>
          </p:cNvSpPr>
          <p:nvPr/>
        </p:nvSpPr>
        <p:spPr bwMode="auto">
          <a:xfrm>
            <a:off x="5257800" y="6516688"/>
            <a:ext cx="679450" cy="209550"/>
          </a:xfrm>
          <a:prstGeom prst="rect">
            <a:avLst/>
          </a:prstGeom>
          <a:solidFill>
            <a:srgbClr val="FFFFFF"/>
          </a:solidFill>
          <a:ln w="12700">
            <a:solidFill>
              <a:schemeClr val="bg2"/>
            </a:solidFill>
            <a:miter lim="800000"/>
            <a:headEnd/>
            <a:tailEnd/>
          </a:ln>
          <a:effectLst/>
        </p:spPr>
        <p:txBody>
          <a:bodyPr wrap="none" anchor="ctr"/>
          <a:lstStyle/>
          <a:p>
            <a:endParaRPr lang="en-US"/>
          </a:p>
        </p:txBody>
      </p:sp>
      <p:sp>
        <p:nvSpPr>
          <p:cNvPr id="1639433" name="Rectangle 9"/>
          <p:cNvSpPr>
            <a:spLocks noChangeArrowheads="1"/>
          </p:cNvSpPr>
          <p:nvPr/>
        </p:nvSpPr>
        <p:spPr bwMode="auto">
          <a:xfrm>
            <a:off x="4381500" y="6516688"/>
            <a:ext cx="679450" cy="209550"/>
          </a:xfrm>
          <a:prstGeom prst="rect">
            <a:avLst/>
          </a:prstGeom>
          <a:solidFill>
            <a:srgbClr val="FFFFFF"/>
          </a:solidFill>
          <a:ln w="12700">
            <a:solidFill>
              <a:srgbClr val="000000"/>
            </a:solidFill>
            <a:miter lim="800000"/>
            <a:headEnd/>
            <a:tailEnd/>
          </a:ln>
          <a:effectLst/>
        </p:spPr>
        <p:txBody>
          <a:bodyPr wrap="none" anchor="ctr"/>
          <a:lstStyle/>
          <a:p>
            <a:endParaRPr lang="en-US"/>
          </a:p>
        </p:txBody>
      </p:sp>
      <p:sp>
        <p:nvSpPr>
          <p:cNvPr id="1639434" name="Rectangle 10"/>
          <p:cNvSpPr>
            <a:spLocks noChangeArrowheads="1"/>
          </p:cNvSpPr>
          <p:nvPr/>
        </p:nvSpPr>
        <p:spPr bwMode="auto">
          <a:xfrm>
            <a:off x="3648075" y="6526213"/>
            <a:ext cx="679450" cy="209550"/>
          </a:xfrm>
          <a:prstGeom prst="rect">
            <a:avLst/>
          </a:prstGeom>
          <a:solidFill>
            <a:srgbClr val="FFFFFF"/>
          </a:solidFill>
          <a:ln w="12700">
            <a:solidFill>
              <a:schemeClr val="bg2"/>
            </a:solidFill>
            <a:miter lim="800000"/>
            <a:headEnd/>
            <a:tailEnd/>
          </a:ln>
          <a:effectLst/>
        </p:spPr>
        <p:txBody>
          <a:bodyPr wrap="none" anchor="ctr"/>
          <a:lstStyle/>
          <a:p>
            <a:endParaRPr lang="en-US"/>
          </a:p>
        </p:txBody>
      </p:sp>
      <p:sp>
        <p:nvSpPr>
          <p:cNvPr id="1639435" name="Rectangle 11"/>
          <p:cNvSpPr>
            <a:spLocks noChangeArrowheads="1"/>
          </p:cNvSpPr>
          <p:nvPr/>
        </p:nvSpPr>
        <p:spPr bwMode="auto">
          <a:xfrm>
            <a:off x="2933700" y="6526213"/>
            <a:ext cx="679450" cy="209550"/>
          </a:xfrm>
          <a:prstGeom prst="rect">
            <a:avLst/>
          </a:prstGeom>
          <a:solidFill>
            <a:srgbClr val="FFFFFF"/>
          </a:solidFill>
          <a:ln w="12700">
            <a:solidFill>
              <a:schemeClr val="bg2"/>
            </a:solidFill>
            <a:miter lim="800000"/>
            <a:headEnd/>
            <a:tailEnd/>
          </a:ln>
          <a:effectLst/>
        </p:spPr>
        <p:txBody>
          <a:bodyPr wrap="none" anchor="ctr"/>
          <a:lstStyle/>
          <a:p>
            <a:endParaRPr lang="en-US"/>
          </a:p>
        </p:txBody>
      </p:sp>
      <p:sp>
        <p:nvSpPr>
          <p:cNvPr id="1639436" name="Rectangle 12"/>
          <p:cNvSpPr>
            <a:spLocks noChangeArrowheads="1"/>
          </p:cNvSpPr>
          <p:nvPr/>
        </p:nvSpPr>
        <p:spPr bwMode="auto">
          <a:xfrm>
            <a:off x="3733800" y="2973388"/>
            <a:ext cx="774700" cy="333375"/>
          </a:xfrm>
          <a:prstGeom prst="rect">
            <a:avLst/>
          </a:prstGeom>
          <a:solidFill>
            <a:srgbClr val="FFFFFF"/>
          </a:solidFill>
          <a:ln w="12700">
            <a:solidFill>
              <a:srgbClr val="000000"/>
            </a:solidFill>
            <a:miter lim="800000"/>
            <a:headEnd/>
            <a:tailEnd/>
          </a:ln>
          <a:effectLst/>
        </p:spPr>
        <p:txBody>
          <a:bodyPr wrap="none" anchor="ctr"/>
          <a:lstStyle/>
          <a:p>
            <a:endParaRPr lang="en-US"/>
          </a:p>
        </p:txBody>
      </p:sp>
      <p:sp>
        <p:nvSpPr>
          <p:cNvPr id="1639437" name="Rectangle 13"/>
          <p:cNvSpPr>
            <a:spLocks noChangeArrowheads="1"/>
          </p:cNvSpPr>
          <p:nvPr/>
        </p:nvSpPr>
        <p:spPr bwMode="auto">
          <a:xfrm>
            <a:off x="5124450" y="4583113"/>
            <a:ext cx="679450" cy="323850"/>
          </a:xfrm>
          <a:prstGeom prst="rect">
            <a:avLst/>
          </a:prstGeom>
          <a:solidFill>
            <a:srgbClr val="FFFFFF"/>
          </a:solidFill>
          <a:ln w="12700">
            <a:solidFill>
              <a:schemeClr val="bg2"/>
            </a:solidFill>
            <a:miter lim="800000"/>
            <a:headEnd/>
            <a:tailEnd/>
          </a:ln>
          <a:effectLst/>
        </p:spPr>
        <p:txBody>
          <a:bodyPr wrap="none" anchor="ctr"/>
          <a:lstStyle/>
          <a:p>
            <a:endParaRPr lang="en-US"/>
          </a:p>
        </p:txBody>
      </p:sp>
      <p:sp>
        <p:nvSpPr>
          <p:cNvPr id="1639438" name="Rectangle 14"/>
          <p:cNvSpPr>
            <a:spLocks noChangeArrowheads="1"/>
          </p:cNvSpPr>
          <p:nvPr/>
        </p:nvSpPr>
        <p:spPr bwMode="auto">
          <a:xfrm>
            <a:off x="2000250" y="3763963"/>
            <a:ext cx="679450" cy="209550"/>
          </a:xfrm>
          <a:prstGeom prst="rect">
            <a:avLst/>
          </a:prstGeom>
          <a:solidFill>
            <a:srgbClr val="FFFFFF"/>
          </a:solidFill>
          <a:ln w="12700">
            <a:solidFill>
              <a:schemeClr val="bg2"/>
            </a:solidFill>
            <a:miter lim="800000"/>
            <a:headEnd/>
            <a:tailEnd/>
          </a:ln>
          <a:effectLst/>
        </p:spPr>
        <p:txBody>
          <a:bodyPr wrap="none" anchor="ctr"/>
          <a:lstStyle/>
          <a:p>
            <a:endParaRPr lang="en-US"/>
          </a:p>
        </p:txBody>
      </p:sp>
      <p:sp>
        <p:nvSpPr>
          <p:cNvPr id="1639439" name="Text Box 15"/>
          <p:cNvSpPr txBox="1">
            <a:spLocks noChangeArrowheads="1"/>
          </p:cNvSpPr>
          <p:nvPr/>
        </p:nvSpPr>
        <p:spPr bwMode="auto">
          <a:xfrm>
            <a:off x="6896100" y="2409825"/>
            <a:ext cx="2886075" cy="3636963"/>
          </a:xfrm>
          <a:prstGeom prst="rect">
            <a:avLst/>
          </a:prstGeom>
          <a:noFill/>
          <a:ln w="12700">
            <a:noFill/>
            <a:miter lim="800000"/>
            <a:headEnd/>
            <a:tailEnd/>
          </a:ln>
          <a:effectLst/>
        </p:spPr>
        <p:txBody>
          <a:bodyPr>
            <a:spAutoFit/>
          </a:bodyPr>
          <a:lstStyle/>
          <a:p>
            <a:pPr marL="457200" indent="-457200">
              <a:spcBef>
                <a:spcPct val="50000"/>
              </a:spcBef>
              <a:buFontTx/>
              <a:buAutoNum type="arabicPeriod"/>
            </a:pPr>
            <a:r>
              <a:rPr lang="en-US" sz="1600">
                <a:solidFill>
                  <a:schemeClr val="bg2"/>
                </a:solidFill>
              </a:rPr>
              <a:t>Steam Drum</a:t>
            </a:r>
          </a:p>
          <a:p>
            <a:pPr marL="457200" indent="-457200">
              <a:spcBef>
                <a:spcPct val="50000"/>
              </a:spcBef>
              <a:buFontTx/>
              <a:buAutoNum type="arabicPeriod"/>
            </a:pPr>
            <a:r>
              <a:rPr lang="en-US" sz="1600">
                <a:solidFill>
                  <a:schemeClr val="bg2"/>
                </a:solidFill>
              </a:rPr>
              <a:t>Primary Air</a:t>
            </a:r>
          </a:p>
          <a:p>
            <a:pPr marL="457200" indent="-457200">
              <a:spcBef>
                <a:spcPct val="50000"/>
              </a:spcBef>
              <a:buFontTx/>
              <a:buAutoNum type="arabicPeriod"/>
            </a:pPr>
            <a:r>
              <a:rPr lang="en-US" sz="1600">
                <a:solidFill>
                  <a:schemeClr val="bg2"/>
                </a:solidFill>
              </a:rPr>
              <a:t>Secondary Air</a:t>
            </a:r>
          </a:p>
          <a:p>
            <a:pPr marL="457200" indent="-457200">
              <a:spcBef>
                <a:spcPct val="50000"/>
              </a:spcBef>
              <a:buFontTx/>
              <a:buAutoNum type="arabicPeriod"/>
            </a:pPr>
            <a:r>
              <a:rPr lang="en-US" sz="1600">
                <a:solidFill>
                  <a:schemeClr val="bg2"/>
                </a:solidFill>
              </a:rPr>
              <a:t>Economizer</a:t>
            </a:r>
          </a:p>
          <a:p>
            <a:pPr marL="457200" indent="-457200">
              <a:spcBef>
                <a:spcPct val="50000"/>
              </a:spcBef>
              <a:buFontTx/>
              <a:buAutoNum type="arabicPeriod"/>
            </a:pPr>
            <a:r>
              <a:rPr lang="en-US" sz="1600">
                <a:solidFill>
                  <a:schemeClr val="bg2"/>
                </a:solidFill>
              </a:rPr>
              <a:t>Startup Burner</a:t>
            </a:r>
          </a:p>
          <a:p>
            <a:pPr marL="457200" indent="-457200">
              <a:spcBef>
                <a:spcPct val="50000"/>
              </a:spcBef>
              <a:buFontTx/>
              <a:buAutoNum type="arabicPeriod"/>
            </a:pPr>
            <a:r>
              <a:rPr lang="en-US" sz="1600">
                <a:solidFill>
                  <a:schemeClr val="bg2"/>
                </a:solidFill>
              </a:rPr>
              <a:t>Forced Draft Fan</a:t>
            </a:r>
          </a:p>
          <a:p>
            <a:pPr marL="457200" indent="-457200">
              <a:spcBef>
                <a:spcPct val="50000"/>
              </a:spcBef>
              <a:buFontTx/>
              <a:buAutoNum type="arabicPeriod"/>
            </a:pPr>
            <a:r>
              <a:rPr lang="en-US" sz="1600">
                <a:solidFill>
                  <a:schemeClr val="bg2"/>
                </a:solidFill>
              </a:rPr>
              <a:t>Superheater</a:t>
            </a:r>
          </a:p>
          <a:p>
            <a:pPr marL="457200" indent="-457200">
              <a:spcBef>
                <a:spcPct val="50000"/>
              </a:spcBef>
              <a:buFontTx/>
              <a:buAutoNum type="arabicPeriod"/>
            </a:pPr>
            <a:r>
              <a:rPr lang="en-US" sz="1600">
                <a:solidFill>
                  <a:schemeClr val="bg2"/>
                </a:solidFill>
              </a:rPr>
              <a:t>Multi-cyclone</a:t>
            </a:r>
          </a:p>
          <a:p>
            <a:pPr marL="457200" indent="-457200">
              <a:spcBef>
                <a:spcPct val="50000"/>
              </a:spcBef>
              <a:buFontTx/>
              <a:buAutoNum type="arabicPeriod"/>
            </a:pPr>
            <a:r>
              <a:rPr lang="en-US" sz="1600">
                <a:solidFill>
                  <a:schemeClr val="bg2"/>
                </a:solidFill>
              </a:rPr>
              <a:t>Furnace</a:t>
            </a:r>
          </a:p>
          <a:p>
            <a:pPr marL="457200" indent="-457200">
              <a:spcBef>
                <a:spcPct val="50000"/>
              </a:spcBef>
              <a:buFontTx/>
              <a:buAutoNum type="arabicPeriod"/>
            </a:pPr>
            <a:r>
              <a:rPr lang="en-US" sz="1600">
                <a:solidFill>
                  <a:schemeClr val="bg2"/>
                </a:solidFill>
              </a:rPr>
              <a:t>Air Heater</a:t>
            </a:r>
          </a:p>
        </p:txBody>
      </p:sp>
    </p:spTree>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pic>
        <p:nvPicPr>
          <p:cNvPr id="1641474" name="Picture 2"/>
          <p:cNvPicPr>
            <a:picLocks noChangeAspect="1" noChangeArrowheads="1"/>
          </p:cNvPicPr>
          <p:nvPr/>
        </p:nvPicPr>
        <p:blipFill>
          <a:blip r:embed="rId3"/>
          <a:srcRect l="7500" t="17813" r="31876" b="2344"/>
          <a:stretch>
            <a:fillRect/>
          </a:stretch>
        </p:blipFill>
        <p:spPr bwMode="auto">
          <a:xfrm>
            <a:off x="0" y="0"/>
            <a:ext cx="6488113" cy="6858000"/>
          </a:xfrm>
          <a:prstGeom prst="rect">
            <a:avLst/>
          </a:prstGeom>
          <a:noFill/>
          <a:ln w="9525">
            <a:noFill/>
            <a:miter lim="800000"/>
            <a:headEnd/>
            <a:tailEnd/>
          </a:ln>
        </p:spPr>
      </p:pic>
      <p:sp>
        <p:nvSpPr>
          <p:cNvPr id="1641475" name="Rectangle 3"/>
          <p:cNvSpPr>
            <a:spLocks noChangeArrowheads="1"/>
          </p:cNvSpPr>
          <p:nvPr/>
        </p:nvSpPr>
        <p:spPr bwMode="auto">
          <a:xfrm>
            <a:off x="6019800" y="0"/>
            <a:ext cx="495300" cy="2870200"/>
          </a:xfrm>
          <a:prstGeom prst="rect">
            <a:avLst/>
          </a:prstGeom>
          <a:solidFill>
            <a:srgbClr val="FFFFFF"/>
          </a:solidFill>
          <a:ln w="12700">
            <a:noFill/>
            <a:miter lim="800000"/>
            <a:headEnd/>
            <a:tailEnd/>
          </a:ln>
          <a:effectLst/>
        </p:spPr>
        <p:txBody>
          <a:bodyPr wrap="none" anchor="ctr"/>
          <a:lstStyle/>
          <a:p>
            <a:endParaRPr lang="en-US"/>
          </a:p>
        </p:txBody>
      </p:sp>
      <p:sp>
        <p:nvSpPr>
          <p:cNvPr id="1641476" name="Rectangle 4"/>
          <p:cNvSpPr>
            <a:spLocks noChangeArrowheads="1"/>
          </p:cNvSpPr>
          <p:nvPr/>
        </p:nvSpPr>
        <p:spPr bwMode="auto">
          <a:xfrm>
            <a:off x="6469063" y="196850"/>
            <a:ext cx="3817937" cy="1800225"/>
          </a:xfrm>
          <a:prstGeom prst="rect">
            <a:avLst/>
          </a:prstGeom>
          <a:noFill/>
          <a:ln w="12700">
            <a:noFill/>
            <a:miter lim="800000"/>
            <a:headEnd/>
            <a:tailEnd/>
          </a:ln>
          <a:effectLst/>
        </p:spPr>
        <p:txBody>
          <a:bodyPr>
            <a:spAutoFit/>
          </a:bodyPr>
          <a:lstStyle/>
          <a:p>
            <a:pPr algn="ctr"/>
            <a:r>
              <a:rPr lang="en-US" sz="2800">
                <a:solidFill>
                  <a:schemeClr val="bg1"/>
                </a:solidFill>
                <a:effectLst>
                  <a:outerShdw blurRad="38100" dist="38100" dir="2700000" algn="tl">
                    <a:srgbClr val="C0C0C0"/>
                  </a:outerShdw>
                </a:effectLst>
              </a:rPr>
              <a:t>Circulating Fluidized </a:t>
            </a:r>
          </a:p>
          <a:p>
            <a:pPr algn="ctr"/>
            <a:r>
              <a:rPr lang="en-US" sz="2800">
                <a:solidFill>
                  <a:schemeClr val="bg1"/>
                </a:solidFill>
                <a:effectLst>
                  <a:outerShdw blurRad="38100" dist="38100" dir="2700000" algn="tl">
                    <a:srgbClr val="C0C0C0"/>
                  </a:outerShdw>
                </a:effectLst>
              </a:rPr>
              <a:t>Bed Boiler</a:t>
            </a:r>
          </a:p>
          <a:p>
            <a:pPr algn="ctr"/>
            <a:endParaRPr lang="en-US" sz="2800">
              <a:solidFill>
                <a:schemeClr val="bg1"/>
              </a:solidFill>
              <a:effectLst>
                <a:outerShdw blurRad="38100" dist="38100" dir="2700000" algn="tl">
                  <a:srgbClr val="C0C0C0"/>
                </a:outerShdw>
              </a:effectLst>
            </a:endParaRPr>
          </a:p>
          <a:p>
            <a:pPr algn="ctr"/>
            <a:r>
              <a:rPr lang="en-US" sz="2800">
                <a:solidFill>
                  <a:schemeClr val="bg1"/>
                </a:solidFill>
                <a:effectLst>
                  <a:outerShdw blurRad="38100" dist="38100" dir="2700000" algn="tl">
                    <a:srgbClr val="C0C0C0"/>
                  </a:outerShdw>
                </a:effectLst>
              </a:rPr>
              <a:t>Interactive Exercise</a:t>
            </a:r>
          </a:p>
        </p:txBody>
      </p:sp>
      <p:sp>
        <p:nvSpPr>
          <p:cNvPr id="1641478" name="Rectangle 6"/>
          <p:cNvSpPr>
            <a:spLocks noChangeArrowheads="1"/>
          </p:cNvSpPr>
          <p:nvPr/>
        </p:nvSpPr>
        <p:spPr bwMode="auto">
          <a:xfrm>
            <a:off x="304800" y="782638"/>
            <a:ext cx="498475" cy="323850"/>
          </a:xfrm>
          <a:prstGeom prst="rect">
            <a:avLst/>
          </a:prstGeom>
          <a:solidFill>
            <a:srgbClr val="FFFFFF"/>
          </a:solidFill>
          <a:ln w="12700">
            <a:solidFill>
              <a:schemeClr val="bg2"/>
            </a:solidFill>
            <a:miter lim="800000"/>
            <a:headEnd/>
            <a:tailEnd/>
          </a:ln>
          <a:effectLst/>
        </p:spPr>
        <p:txBody>
          <a:bodyPr wrap="none" anchor="ctr"/>
          <a:lstStyle/>
          <a:p>
            <a:endParaRPr lang="en-US"/>
          </a:p>
        </p:txBody>
      </p:sp>
      <p:sp>
        <p:nvSpPr>
          <p:cNvPr id="1641477" name="Rectangle 5"/>
          <p:cNvSpPr>
            <a:spLocks noChangeArrowheads="1"/>
          </p:cNvSpPr>
          <p:nvPr/>
        </p:nvSpPr>
        <p:spPr bwMode="auto">
          <a:xfrm>
            <a:off x="5343525" y="1182688"/>
            <a:ext cx="679450" cy="323850"/>
          </a:xfrm>
          <a:prstGeom prst="rect">
            <a:avLst/>
          </a:prstGeom>
          <a:solidFill>
            <a:srgbClr val="FFFFFF"/>
          </a:solidFill>
          <a:ln w="12700">
            <a:solidFill>
              <a:schemeClr val="bg2"/>
            </a:solidFill>
            <a:miter lim="800000"/>
            <a:headEnd/>
            <a:tailEnd/>
          </a:ln>
          <a:effectLst/>
        </p:spPr>
        <p:txBody>
          <a:bodyPr wrap="none" anchor="ctr"/>
          <a:lstStyle/>
          <a:p>
            <a:endParaRPr lang="en-US"/>
          </a:p>
        </p:txBody>
      </p:sp>
      <p:sp>
        <p:nvSpPr>
          <p:cNvPr id="1641479" name="Rectangle 7"/>
          <p:cNvSpPr>
            <a:spLocks noChangeArrowheads="1"/>
          </p:cNvSpPr>
          <p:nvPr/>
        </p:nvSpPr>
        <p:spPr bwMode="auto">
          <a:xfrm>
            <a:off x="5238750" y="2468563"/>
            <a:ext cx="679450" cy="323850"/>
          </a:xfrm>
          <a:prstGeom prst="rect">
            <a:avLst/>
          </a:prstGeom>
          <a:solidFill>
            <a:srgbClr val="FFFFFF"/>
          </a:solidFill>
          <a:ln w="12700">
            <a:solidFill>
              <a:schemeClr val="bg2"/>
            </a:solidFill>
            <a:miter lim="800000"/>
            <a:headEnd/>
            <a:tailEnd/>
          </a:ln>
          <a:effectLst/>
        </p:spPr>
        <p:txBody>
          <a:bodyPr wrap="none" anchor="ctr"/>
          <a:lstStyle/>
          <a:p>
            <a:endParaRPr lang="en-US"/>
          </a:p>
        </p:txBody>
      </p:sp>
      <p:sp>
        <p:nvSpPr>
          <p:cNvPr id="1641480" name="Rectangle 8"/>
          <p:cNvSpPr>
            <a:spLocks noChangeArrowheads="1"/>
          </p:cNvSpPr>
          <p:nvPr/>
        </p:nvSpPr>
        <p:spPr bwMode="auto">
          <a:xfrm>
            <a:off x="5257800" y="6516688"/>
            <a:ext cx="679450" cy="209550"/>
          </a:xfrm>
          <a:prstGeom prst="rect">
            <a:avLst/>
          </a:prstGeom>
          <a:solidFill>
            <a:srgbClr val="FFFFFF"/>
          </a:solidFill>
          <a:ln w="12700">
            <a:solidFill>
              <a:schemeClr val="bg2"/>
            </a:solidFill>
            <a:miter lim="800000"/>
            <a:headEnd/>
            <a:tailEnd/>
          </a:ln>
          <a:effectLst/>
        </p:spPr>
        <p:txBody>
          <a:bodyPr wrap="none" anchor="ctr"/>
          <a:lstStyle/>
          <a:p>
            <a:endParaRPr lang="en-US"/>
          </a:p>
        </p:txBody>
      </p:sp>
      <p:sp>
        <p:nvSpPr>
          <p:cNvPr id="1641481" name="Rectangle 9"/>
          <p:cNvSpPr>
            <a:spLocks noChangeArrowheads="1"/>
          </p:cNvSpPr>
          <p:nvPr/>
        </p:nvSpPr>
        <p:spPr bwMode="auto">
          <a:xfrm>
            <a:off x="4381500" y="6516688"/>
            <a:ext cx="679450" cy="209550"/>
          </a:xfrm>
          <a:prstGeom prst="rect">
            <a:avLst/>
          </a:prstGeom>
          <a:solidFill>
            <a:srgbClr val="FFFFFF"/>
          </a:solidFill>
          <a:ln w="12700">
            <a:solidFill>
              <a:srgbClr val="000000"/>
            </a:solidFill>
            <a:miter lim="800000"/>
            <a:headEnd/>
            <a:tailEnd/>
          </a:ln>
          <a:effectLst/>
        </p:spPr>
        <p:txBody>
          <a:bodyPr wrap="none" anchor="ctr"/>
          <a:lstStyle/>
          <a:p>
            <a:endParaRPr lang="en-US"/>
          </a:p>
        </p:txBody>
      </p:sp>
      <p:sp>
        <p:nvSpPr>
          <p:cNvPr id="1641482" name="Rectangle 10"/>
          <p:cNvSpPr>
            <a:spLocks noChangeArrowheads="1"/>
          </p:cNvSpPr>
          <p:nvPr/>
        </p:nvSpPr>
        <p:spPr bwMode="auto">
          <a:xfrm>
            <a:off x="3648075" y="6526213"/>
            <a:ext cx="679450" cy="209550"/>
          </a:xfrm>
          <a:prstGeom prst="rect">
            <a:avLst/>
          </a:prstGeom>
          <a:solidFill>
            <a:srgbClr val="FFFFFF"/>
          </a:solidFill>
          <a:ln w="12700">
            <a:solidFill>
              <a:schemeClr val="bg2"/>
            </a:solidFill>
            <a:miter lim="800000"/>
            <a:headEnd/>
            <a:tailEnd/>
          </a:ln>
          <a:effectLst/>
        </p:spPr>
        <p:txBody>
          <a:bodyPr wrap="none" anchor="ctr"/>
          <a:lstStyle/>
          <a:p>
            <a:endParaRPr lang="en-US"/>
          </a:p>
        </p:txBody>
      </p:sp>
      <p:sp>
        <p:nvSpPr>
          <p:cNvPr id="1641483" name="Rectangle 11"/>
          <p:cNvSpPr>
            <a:spLocks noChangeArrowheads="1"/>
          </p:cNvSpPr>
          <p:nvPr/>
        </p:nvSpPr>
        <p:spPr bwMode="auto">
          <a:xfrm>
            <a:off x="2933700" y="6526213"/>
            <a:ext cx="679450" cy="209550"/>
          </a:xfrm>
          <a:prstGeom prst="rect">
            <a:avLst/>
          </a:prstGeom>
          <a:solidFill>
            <a:srgbClr val="FFFFFF"/>
          </a:solidFill>
          <a:ln w="12700">
            <a:solidFill>
              <a:schemeClr val="bg2"/>
            </a:solidFill>
            <a:miter lim="800000"/>
            <a:headEnd/>
            <a:tailEnd/>
          </a:ln>
          <a:effectLst/>
        </p:spPr>
        <p:txBody>
          <a:bodyPr wrap="none" anchor="ctr"/>
          <a:lstStyle/>
          <a:p>
            <a:endParaRPr lang="en-US"/>
          </a:p>
        </p:txBody>
      </p:sp>
      <p:sp>
        <p:nvSpPr>
          <p:cNvPr id="1641484" name="Rectangle 12"/>
          <p:cNvSpPr>
            <a:spLocks noChangeArrowheads="1"/>
          </p:cNvSpPr>
          <p:nvPr/>
        </p:nvSpPr>
        <p:spPr bwMode="auto">
          <a:xfrm>
            <a:off x="3733800" y="2973388"/>
            <a:ext cx="774700" cy="333375"/>
          </a:xfrm>
          <a:prstGeom prst="rect">
            <a:avLst/>
          </a:prstGeom>
          <a:solidFill>
            <a:srgbClr val="FFFFFF"/>
          </a:solidFill>
          <a:ln w="12700">
            <a:solidFill>
              <a:srgbClr val="000000"/>
            </a:solidFill>
            <a:miter lim="800000"/>
            <a:headEnd/>
            <a:tailEnd/>
          </a:ln>
          <a:effectLst/>
        </p:spPr>
        <p:txBody>
          <a:bodyPr wrap="none" anchor="ctr"/>
          <a:lstStyle/>
          <a:p>
            <a:endParaRPr lang="en-US"/>
          </a:p>
        </p:txBody>
      </p:sp>
      <p:sp>
        <p:nvSpPr>
          <p:cNvPr id="1641485" name="Rectangle 13"/>
          <p:cNvSpPr>
            <a:spLocks noChangeArrowheads="1"/>
          </p:cNvSpPr>
          <p:nvPr/>
        </p:nvSpPr>
        <p:spPr bwMode="auto">
          <a:xfrm>
            <a:off x="5124450" y="4583113"/>
            <a:ext cx="679450" cy="323850"/>
          </a:xfrm>
          <a:prstGeom prst="rect">
            <a:avLst/>
          </a:prstGeom>
          <a:solidFill>
            <a:srgbClr val="FFFFFF"/>
          </a:solidFill>
          <a:ln w="12700">
            <a:solidFill>
              <a:schemeClr val="bg2"/>
            </a:solidFill>
            <a:miter lim="800000"/>
            <a:headEnd/>
            <a:tailEnd/>
          </a:ln>
          <a:effectLst/>
        </p:spPr>
        <p:txBody>
          <a:bodyPr wrap="none" anchor="ctr"/>
          <a:lstStyle/>
          <a:p>
            <a:endParaRPr lang="en-US"/>
          </a:p>
        </p:txBody>
      </p:sp>
      <p:sp>
        <p:nvSpPr>
          <p:cNvPr id="1641486" name="Rectangle 14"/>
          <p:cNvSpPr>
            <a:spLocks noChangeArrowheads="1"/>
          </p:cNvSpPr>
          <p:nvPr/>
        </p:nvSpPr>
        <p:spPr bwMode="auto">
          <a:xfrm>
            <a:off x="2000250" y="3763963"/>
            <a:ext cx="679450" cy="209550"/>
          </a:xfrm>
          <a:prstGeom prst="rect">
            <a:avLst/>
          </a:prstGeom>
          <a:solidFill>
            <a:srgbClr val="FFFFFF"/>
          </a:solidFill>
          <a:ln w="12700">
            <a:solidFill>
              <a:schemeClr val="bg2"/>
            </a:solidFill>
            <a:miter lim="800000"/>
            <a:headEnd/>
            <a:tailEnd/>
          </a:ln>
          <a:effectLst/>
        </p:spPr>
        <p:txBody>
          <a:bodyPr wrap="none" anchor="ctr"/>
          <a:lstStyle/>
          <a:p>
            <a:endParaRPr lang="en-US"/>
          </a:p>
        </p:txBody>
      </p:sp>
      <p:sp>
        <p:nvSpPr>
          <p:cNvPr id="1641487" name="Text Box 15"/>
          <p:cNvSpPr txBox="1">
            <a:spLocks noChangeArrowheads="1"/>
          </p:cNvSpPr>
          <p:nvPr/>
        </p:nvSpPr>
        <p:spPr bwMode="auto">
          <a:xfrm>
            <a:off x="6896100" y="2409825"/>
            <a:ext cx="2886075" cy="3636963"/>
          </a:xfrm>
          <a:prstGeom prst="rect">
            <a:avLst/>
          </a:prstGeom>
          <a:noFill/>
          <a:ln w="12700">
            <a:noFill/>
            <a:miter lim="800000"/>
            <a:headEnd/>
            <a:tailEnd/>
          </a:ln>
          <a:effectLst/>
        </p:spPr>
        <p:txBody>
          <a:bodyPr>
            <a:spAutoFit/>
          </a:bodyPr>
          <a:lstStyle/>
          <a:p>
            <a:pPr marL="457200" indent="-457200">
              <a:spcBef>
                <a:spcPct val="50000"/>
              </a:spcBef>
              <a:buFontTx/>
              <a:buAutoNum type="arabicPeriod"/>
            </a:pPr>
            <a:r>
              <a:rPr lang="en-US" sz="1600">
                <a:solidFill>
                  <a:schemeClr val="bg2"/>
                </a:solidFill>
              </a:rPr>
              <a:t>Steam Drum</a:t>
            </a:r>
          </a:p>
          <a:p>
            <a:pPr marL="457200" indent="-457200">
              <a:spcBef>
                <a:spcPct val="50000"/>
              </a:spcBef>
              <a:buFontTx/>
              <a:buAutoNum type="arabicPeriod"/>
            </a:pPr>
            <a:r>
              <a:rPr lang="en-US" sz="1600">
                <a:solidFill>
                  <a:schemeClr val="bg2"/>
                </a:solidFill>
              </a:rPr>
              <a:t>Primary Air</a:t>
            </a:r>
          </a:p>
          <a:p>
            <a:pPr marL="457200" indent="-457200">
              <a:spcBef>
                <a:spcPct val="50000"/>
              </a:spcBef>
              <a:buFontTx/>
              <a:buAutoNum type="arabicPeriod"/>
            </a:pPr>
            <a:r>
              <a:rPr lang="en-US" sz="1600">
                <a:solidFill>
                  <a:schemeClr val="bg2"/>
                </a:solidFill>
              </a:rPr>
              <a:t>Secondary Air</a:t>
            </a:r>
          </a:p>
          <a:p>
            <a:pPr marL="457200" indent="-457200">
              <a:spcBef>
                <a:spcPct val="50000"/>
              </a:spcBef>
              <a:buFontTx/>
              <a:buAutoNum type="arabicPeriod"/>
            </a:pPr>
            <a:r>
              <a:rPr lang="en-US" sz="1600">
                <a:solidFill>
                  <a:schemeClr val="bg2"/>
                </a:solidFill>
              </a:rPr>
              <a:t>Economizer</a:t>
            </a:r>
          </a:p>
          <a:p>
            <a:pPr marL="457200" indent="-457200">
              <a:spcBef>
                <a:spcPct val="50000"/>
              </a:spcBef>
              <a:buFontTx/>
              <a:buAutoNum type="arabicPeriod"/>
            </a:pPr>
            <a:r>
              <a:rPr lang="en-US" sz="1600">
                <a:solidFill>
                  <a:schemeClr val="bg2"/>
                </a:solidFill>
              </a:rPr>
              <a:t>Startup Burner</a:t>
            </a:r>
          </a:p>
          <a:p>
            <a:pPr marL="457200" indent="-457200">
              <a:spcBef>
                <a:spcPct val="50000"/>
              </a:spcBef>
              <a:buFontTx/>
              <a:buAutoNum type="arabicPeriod"/>
            </a:pPr>
            <a:r>
              <a:rPr lang="en-US" sz="1600">
                <a:solidFill>
                  <a:schemeClr val="bg2"/>
                </a:solidFill>
              </a:rPr>
              <a:t>Forced Draft Fan</a:t>
            </a:r>
          </a:p>
          <a:p>
            <a:pPr marL="457200" indent="-457200">
              <a:spcBef>
                <a:spcPct val="50000"/>
              </a:spcBef>
              <a:buFontTx/>
              <a:buAutoNum type="arabicPeriod"/>
            </a:pPr>
            <a:r>
              <a:rPr lang="en-US" sz="1600">
                <a:solidFill>
                  <a:schemeClr val="bg2"/>
                </a:solidFill>
              </a:rPr>
              <a:t>Superheater</a:t>
            </a:r>
          </a:p>
          <a:p>
            <a:pPr marL="457200" indent="-457200">
              <a:spcBef>
                <a:spcPct val="50000"/>
              </a:spcBef>
              <a:buFontTx/>
              <a:buAutoNum type="arabicPeriod"/>
            </a:pPr>
            <a:r>
              <a:rPr lang="en-US" sz="1600">
                <a:solidFill>
                  <a:schemeClr val="bg2"/>
                </a:solidFill>
              </a:rPr>
              <a:t>Multi-cyclone</a:t>
            </a:r>
          </a:p>
          <a:p>
            <a:pPr marL="457200" indent="-457200">
              <a:spcBef>
                <a:spcPct val="50000"/>
              </a:spcBef>
              <a:buFontTx/>
              <a:buAutoNum type="arabicPeriod"/>
            </a:pPr>
            <a:r>
              <a:rPr lang="en-US" sz="1600">
                <a:solidFill>
                  <a:schemeClr val="bg2"/>
                </a:solidFill>
              </a:rPr>
              <a:t>Furnace</a:t>
            </a:r>
          </a:p>
          <a:p>
            <a:pPr marL="457200" indent="-457200">
              <a:spcBef>
                <a:spcPct val="50000"/>
              </a:spcBef>
              <a:buFontTx/>
              <a:buAutoNum type="arabicPeriod"/>
            </a:pPr>
            <a:r>
              <a:rPr lang="en-US" sz="1600">
                <a:solidFill>
                  <a:schemeClr val="bg2"/>
                </a:solidFill>
              </a:rPr>
              <a:t>Air Heater</a:t>
            </a:r>
          </a:p>
        </p:txBody>
      </p:sp>
      <p:sp>
        <p:nvSpPr>
          <p:cNvPr id="1641490" name="Text Box 18"/>
          <p:cNvSpPr txBox="1">
            <a:spLocks noChangeArrowheads="1"/>
          </p:cNvSpPr>
          <p:nvPr/>
        </p:nvSpPr>
        <p:spPr bwMode="auto">
          <a:xfrm>
            <a:off x="266700" y="800100"/>
            <a:ext cx="561975" cy="274638"/>
          </a:xfrm>
          <a:prstGeom prst="rect">
            <a:avLst/>
          </a:prstGeom>
          <a:noFill/>
          <a:ln w="12700">
            <a:noFill/>
            <a:miter lim="800000"/>
            <a:headEnd/>
            <a:tailEnd/>
          </a:ln>
          <a:effectLst/>
        </p:spPr>
        <p:txBody>
          <a:bodyPr>
            <a:spAutoFit/>
          </a:bodyPr>
          <a:lstStyle/>
          <a:p>
            <a:pPr algn="ctr">
              <a:spcBef>
                <a:spcPct val="50000"/>
              </a:spcBef>
            </a:pPr>
            <a:r>
              <a:rPr lang="en-US" sz="1200">
                <a:solidFill>
                  <a:schemeClr val="bg2"/>
                </a:solidFill>
              </a:rPr>
              <a:t>1</a:t>
            </a:r>
          </a:p>
        </p:txBody>
      </p:sp>
      <p:sp>
        <p:nvSpPr>
          <p:cNvPr id="1641491" name="Text Box 19"/>
          <p:cNvSpPr txBox="1">
            <a:spLocks noChangeArrowheads="1"/>
          </p:cNvSpPr>
          <p:nvPr/>
        </p:nvSpPr>
        <p:spPr bwMode="auto">
          <a:xfrm>
            <a:off x="4457700" y="6486525"/>
            <a:ext cx="561975" cy="274638"/>
          </a:xfrm>
          <a:prstGeom prst="rect">
            <a:avLst/>
          </a:prstGeom>
          <a:noFill/>
          <a:ln w="12700">
            <a:noFill/>
            <a:miter lim="800000"/>
            <a:headEnd/>
            <a:tailEnd/>
          </a:ln>
          <a:effectLst/>
        </p:spPr>
        <p:txBody>
          <a:bodyPr>
            <a:spAutoFit/>
          </a:bodyPr>
          <a:lstStyle/>
          <a:p>
            <a:pPr algn="ctr">
              <a:spcBef>
                <a:spcPct val="50000"/>
              </a:spcBef>
            </a:pPr>
            <a:r>
              <a:rPr lang="en-US" sz="1200">
                <a:solidFill>
                  <a:schemeClr val="bg2"/>
                </a:solidFill>
              </a:rPr>
              <a:t>2</a:t>
            </a:r>
          </a:p>
        </p:txBody>
      </p:sp>
      <p:sp>
        <p:nvSpPr>
          <p:cNvPr id="1641492" name="Text Box 20"/>
          <p:cNvSpPr txBox="1">
            <a:spLocks noChangeArrowheads="1"/>
          </p:cNvSpPr>
          <p:nvPr/>
        </p:nvSpPr>
        <p:spPr bwMode="auto">
          <a:xfrm>
            <a:off x="3724275" y="6496050"/>
            <a:ext cx="561975" cy="274638"/>
          </a:xfrm>
          <a:prstGeom prst="rect">
            <a:avLst/>
          </a:prstGeom>
          <a:noFill/>
          <a:ln w="12700">
            <a:noFill/>
            <a:miter lim="800000"/>
            <a:headEnd/>
            <a:tailEnd/>
          </a:ln>
          <a:effectLst/>
        </p:spPr>
        <p:txBody>
          <a:bodyPr>
            <a:spAutoFit/>
          </a:bodyPr>
          <a:lstStyle/>
          <a:p>
            <a:pPr algn="ctr">
              <a:spcBef>
                <a:spcPct val="50000"/>
              </a:spcBef>
            </a:pPr>
            <a:r>
              <a:rPr lang="en-US" sz="1200">
                <a:solidFill>
                  <a:schemeClr val="bg2"/>
                </a:solidFill>
              </a:rPr>
              <a:t>3</a:t>
            </a:r>
          </a:p>
        </p:txBody>
      </p:sp>
      <p:sp>
        <p:nvSpPr>
          <p:cNvPr id="1641493" name="Text Box 21"/>
          <p:cNvSpPr txBox="1">
            <a:spLocks noChangeArrowheads="1"/>
          </p:cNvSpPr>
          <p:nvPr/>
        </p:nvSpPr>
        <p:spPr bwMode="auto">
          <a:xfrm>
            <a:off x="5286375" y="2486025"/>
            <a:ext cx="561975" cy="274638"/>
          </a:xfrm>
          <a:prstGeom prst="rect">
            <a:avLst/>
          </a:prstGeom>
          <a:noFill/>
          <a:ln w="12700">
            <a:noFill/>
            <a:miter lim="800000"/>
            <a:headEnd/>
            <a:tailEnd/>
          </a:ln>
          <a:effectLst/>
        </p:spPr>
        <p:txBody>
          <a:bodyPr>
            <a:spAutoFit/>
          </a:bodyPr>
          <a:lstStyle/>
          <a:p>
            <a:pPr algn="ctr">
              <a:spcBef>
                <a:spcPct val="50000"/>
              </a:spcBef>
            </a:pPr>
            <a:r>
              <a:rPr lang="en-US" sz="1200">
                <a:solidFill>
                  <a:schemeClr val="bg2"/>
                </a:solidFill>
              </a:rPr>
              <a:t>4</a:t>
            </a:r>
          </a:p>
        </p:txBody>
      </p:sp>
      <p:sp>
        <p:nvSpPr>
          <p:cNvPr id="1641494" name="Text Box 22"/>
          <p:cNvSpPr txBox="1">
            <a:spLocks noChangeArrowheads="1"/>
          </p:cNvSpPr>
          <p:nvPr/>
        </p:nvSpPr>
        <p:spPr bwMode="auto">
          <a:xfrm>
            <a:off x="3000375" y="6515100"/>
            <a:ext cx="542925" cy="274638"/>
          </a:xfrm>
          <a:prstGeom prst="rect">
            <a:avLst/>
          </a:prstGeom>
          <a:noFill/>
          <a:ln w="12700">
            <a:noFill/>
            <a:miter lim="800000"/>
            <a:headEnd/>
            <a:tailEnd/>
          </a:ln>
          <a:effectLst/>
        </p:spPr>
        <p:txBody>
          <a:bodyPr>
            <a:spAutoFit/>
          </a:bodyPr>
          <a:lstStyle/>
          <a:p>
            <a:pPr algn="ctr">
              <a:spcBef>
                <a:spcPct val="50000"/>
              </a:spcBef>
            </a:pPr>
            <a:r>
              <a:rPr lang="en-US" sz="1200">
                <a:solidFill>
                  <a:schemeClr val="bg2"/>
                </a:solidFill>
              </a:rPr>
              <a:t>5</a:t>
            </a:r>
          </a:p>
        </p:txBody>
      </p:sp>
      <p:sp>
        <p:nvSpPr>
          <p:cNvPr id="1641495" name="Text Box 23"/>
          <p:cNvSpPr txBox="1">
            <a:spLocks noChangeArrowheads="1"/>
          </p:cNvSpPr>
          <p:nvPr/>
        </p:nvSpPr>
        <p:spPr bwMode="auto">
          <a:xfrm>
            <a:off x="5334000" y="6496050"/>
            <a:ext cx="561975" cy="274638"/>
          </a:xfrm>
          <a:prstGeom prst="rect">
            <a:avLst/>
          </a:prstGeom>
          <a:noFill/>
          <a:ln w="12700">
            <a:noFill/>
            <a:miter lim="800000"/>
            <a:headEnd/>
            <a:tailEnd/>
          </a:ln>
          <a:effectLst/>
        </p:spPr>
        <p:txBody>
          <a:bodyPr>
            <a:spAutoFit/>
          </a:bodyPr>
          <a:lstStyle/>
          <a:p>
            <a:pPr algn="ctr">
              <a:spcBef>
                <a:spcPct val="50000"/>
              </a:spcBef>
            </a:pPr>
            <a:r>
              <a:rPr lang="en-US" sz="1200">
                <a:solidFill>
                  <a:schemeClr val="bg2"/>
                </a:solidFill>
              </a:rPr>
              <a:t>6</a:t>
            </a:r>
          </a:p>
        </p:txBody>
      </p:sp>
      <p:sp>
        <p:nvSpPr>
          <p:cNvPr id="1641496" name="Text Box 24"/>
          <p:cNvSpPr txBox="1">
            <a:spLocks noChangeArrowheads="1"/>
          </p:cNvSpPr>
          <p:nvPr/>
        </p:nvSpPr>
        <p:spPr bwMode="auto">
          <a:xfrm>
            <a:off x="5410200" y="1200150"/>
            <a:ext cx="561975" cy="274638"/>
          </a:xfrm>
          <a:prstGeom prst="rect">
            <a:avLst/>
          </a:prstGeom>
          <a:noFill/>
          <a:ln w="12700">
            <a:noFill/>
            <a:miter lim="800000"/>
            <a:headEnd/>
            <a:tailEnd/>
          </a:ln>
          <a:effectLst/>
        </p:spPr>
        <p:txBody>
          <a:bodyPr>
            <a:spAutoFit/>
          </a:bodyPr>
          <a:lstStyle/>
          <a:p>
            <a:pPr algn="ctr">
              <a:spcBef>
                <a:spcPct val="50000"/>
              </a:spcBef>
            </a:pPr>
            <a:r>
              <a:rPr lang="en-US" sz="1200">
                <a:solidFill>
                  <a:schemeClr val="bg2"/>
                </a:solidFill>
              </a:rPr>
              <a:t>7</a:t>
            </a:r>
          </a:p>
        </p:txBody>
      </p:sp>
      <p:sp>
        <p:nvSpPr>
          <p:cNvPr id="1641497" name="Text Box 25"/>
          <p:cNvSpPr txBox="1">
            <a:spLocks noChangeArrowheads="1"/>
          </p:cNvSpPr>
          <p:nvPr/>
        </p:nvSpPr>
        <p:spPr bwMode="auto">
          <a:xfrm>
            <a:off x="3829050" y="3000375"/>
            <a:ext cx="561975" cy="274638"/>
          </a:xfrm>
          <a:prstGeom prst="rect">
            <a:avLst/>
          </a:prstGeom>
          <a:noFill/>
          <a:ln w="12700">
            <a:noFill/>
            <a:miter lim="800000"/>
            <a:headEnd/>
            <a:tailEnd/>
          </a:ln>
          <a:effectLst/>
        </p:spPr>
        <p:txBody>
          <a:bodyPr>
            <a:spAutoFit/>
          </a:bodyPr>
          <a:lstStyle/>
          <a:p>
            <a:pPr algn="ctr">
              <a:spcBef>
                <a:spcPct val="50000"/>
              </a:spcBef>
            </a:pPr>
            <a:r>
              <a:rPr lang="en-US" sz="1200">
                <a:solidFill>
                  <a:schemeClr val="bg2"/>
                </a:solidFill>
              </a:rPr>
              <a:t>8</a:t>
            </a:r>
          </a:p>
        </p:txBody>
      </p:sp>
      <p:sp>
        <p:nvSpPr>
          <p:cNvPr id="1641498" name="Text Box 26"/>
          <p:cNvSpPr txBox="1">
            <a:spLocks noChangeArrowheads="1"/>
          </p:cNvSpPr>
          <p:nvPr/>
        </p:nvSpPr>
        <p:spPr bwMode="auto">
          <a:xfrm>
            <a:off x="2085975" y="3733800"/>
            <a:ext cx="561975" cy="274638"/>
          </a:xfrm>
          <a:prstGeom prst="rect">
            <a:avLst/>
          </a:prstGeom>
          <a:noFill/>
          <a:ln w="12700">
            <a:noFill/>
            <a:miter lim="800000"/>
            <a:headEnd/>
            <a:tailEnd/>
          </a:ln>
          <a:effectLst/>
        </p:spPr>
        <p:txBody>
          <a:bodyPr>
            <a:spAutoFit/>
          </a:bodyPr>
          <a:lstStyle/>
          <a:p>
            <a:pPr algn="ctr">
              <a:spcBef>
                <a:spcPct val="50000"/>
              </a:spcBef>
            </a:pPr>
            <a:r>
              <a:rPr lang="en-US" sz="1200">
                <a:solidFill>
                  <a:schemeClr val="bg2"/>
                </a:solidFill>
              </a:rPr>
              <a:t>9</a:t>
            </a:r>
          </a:p>
        </p:txBody>
      </p:sp>
      <p:sp>
        <p:nvSpPr>
          <p:cNvPr id="1641499" name="Text Box 27"/>
          <p:cNvSpPr txBox="1">
            <a:spLocks noChangeArrowheads="1"/>
          </p:cNvSpPr>
          <p:nvPr/>
        </p:nvSpPr>
        <p:spPr bwMode="auto">
          <a:xfrm>
            <a:off x="5200650" y="4600575"/>
            <a:ext cx="561975" cy="274638"/>
          </a:xfrm>
          <a:prstGeom prst="rect">
            <a:avLst/>
          </a:prstGeom>
          <a:noFill/>
          <a:ln w="12700">
            <a:noFill/>
            <a:miter lim="800000"/>
            <a:headEnd/>
            <a:tailEnd/>
          </a:ln>
          <a:effectLst/>
        </p:spPr>
        <p:txBody>
          <a:bodyPr>
            <a:spAutoFit/>
          </a:bodyPr>
          <a:lstStyle/>
          <a:p>
            <a:pPr algn="ctr">
              <a:spcBef>
                <a:spcPct val="50000"/>
              </a:spcBef>
            </a:pPr>
            <a:r>
              <a:rPr lang="en-US" sz="1200">
                <a:solidFill>
                  <a:schemeClr val="bg2"/>
                </a:solidFill>
              </a:rPr>
              <a:t>10</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pic>
        <p:nvPicPr>
          <p:cNvPr id="1055747" name="Picture 3"/>
          <p:cNvPicPr>
            <a:picLocks noChangeArrowheads="1"/>
          </p:cNvPicPr>
          <p:nvPr/>
        </p:nvPicPr>
        <p:blipFill>
          <a:blip r:embed="rId3"/>
          <a:srcRect/>
          <a:stretch>
            <a:fillRect/>
          </a:stretch>
        </p:blipFill>
        <p:spPr bwMode="auto">
          <a:xfrm>
            <a:off x="652463" y="744538"/>
            <a:ext cx="9009062" cy="5175250"/>
          </a:xfrm>
          <a:prstGeom prst="rect">
            <a:avLst/>
          </a:prstGeom>
          <a:noFill/>
          <a:ln w="12700">
            <a:noFill/>
            <a:miter lim="800000"/>
            <a:headEnd/>
            <a:tailEnd/>
          </a:ln>
          <a:effectLst/>
        </p:spPr>
      </p:pic>
      <p:grpSp>
        <p:nvGrpSpPr>
          <p:cNvPr id="1055748" name="Group 4"/>
          <p:cNvGrpSpPr>
            <a:grpSpLocks/>
          </p:cNvGrpSpPr>
          <p:nvPr/>
        </p:nvGrpSpPr>
        <p:grpSpPr bwMode="auto">
          <a:xfrm>
            <a:off x="5073650" y="2968625"/>
            <a:ext cx="469900" cy="1704975"/>
            <a:chOff x="2968" y="2063"/>
            <a:chExt cx="232" cy="1017"/>
          </a:xfrm>
        </p:grpSpPr>
        <p:sp>
          <p:nvSpPr>
            <p:cNvPr id="1055749" name="Rectangle 5"/>
            <p:cNvSpPr>
              <a:spLocks noChangeArrowheads="1"/>
            </p:cNvSpPr>
            <p:nvPr/>
          </p:nvSpPr>
          <p:spPr bwMode="auto">
            <a:xfrm>
              <a:off x="2968" y="2128"/>
              <a:ext cx="232" cy="952"/>
            </a:xfrm>
            <a:prstGeom prst="rect">
              <a:avLst/>
            </a:prstGeom>
            <a:solidFill>
              <a:srgbClr val="FFFFFF"/>
            </a:solidFill>
            <a:ln w="12700">
              <a:solidFill>
                <a:schemeClr val="bg1"/>
              </a:solidFill>
              <a:miter lim="800000"/>
              <a:headEnd/>
              <a:tailEnd/>
            </a:ln>
            <a:effectLst/>
          </p:spPr>
          <p:txBody>
            <a:bodyPr wrap="none" anchor="ctr"/>
            <a:lstStyle/>
            <a:p>
              <a:endParaRPr lang="en-US"/>
            </a:p>
          </p:txBody>
        </p:sp>
        <p:sp>
          <p:nvSpPr>
            <p:cNvPr id="1055750" name="Rectangle 6"/>
            <p:cNvSpPr>
              <a:spLocks noChangeArrowheads="1"/>
            </p:cNvSpPr>
            <p:nvPr/>
          </p:nvSpPr>
          <p:spPr bwMode="auto">
            <a:xfrm rot="16200000">
              <a:off x="2588" y="2465"/>
              <a:ext cx="984" cy="180"/>
            </a:xfrm>
            <a:prstGeom prst="rect">
              <a:avLst/>
            </a:prstGeom>
            <a:solidFill>
              <a:srgbClr val="FFFFFF"/>
            </a:solidFill>
            <a:ln w="12700">
              <a:noFill/>
              <a:miter lim="800000"/>
              <a:headEnd/>
              <a:tailEnd/>
            </a:ln>
            <a:effectLst/>
          </p:spPr>
          <p:txBody>
            <a:bodyPr lIns="90488" tIns="44450" rIns="90488" bIns="44450">
              <a:spAutoFit/>
            </a:bodyPr>
            <a:lstStyle/>
            <a:p>
              <a:r>
                <a:rPr lang="en-US" sz="1800">
                  <a:solidFill>
                    <a:schemeClr val="accent2"/>
                  </a:solidFill>
                </a:rPr>
                <a:t>CO Catalyst</a:t>
              </a:r>
            </a:p>
          </p:txBody>
        </p:sp>
      </p:grpSp>
      <p:grpSp>
        <p:nvGrpSpPr>
          <p:cNvPr id="1055751" name="Group 7"/>
          <p:cNvGrpSpPr>
            <a:grpSpLocks/>
          </p:cNvGrpSpPr>
          <p:nvPr/>
        </p:nvGrpSpPr>
        <p:grpSpPr bwMode="auto">
          <a:xfrm>
            <a:off x="5662613" y="2859088"/>
            <a:ext cx="371475" cy="1771650"/>
            <a:chOff x="3329" y="2049"/>
            <a:chExt cx="219" cy="1080"/>
          </a:xfrm>
        </p:grpSpPr>
        <p:sp>
          <p:nvSpPr>
            <p:cNvPr id="1055752" name="Rectangle 8"/>
            <p:cNvSpPr>
              <a:spLocks noChangeArrowheads="1"/>
            </p:cNvSpPr>
            <p:nvPr/>
          </p:nvSpPr>
          <p:spPr bwMode="auto">
            <a:xfrm>
              <a:off x="3340" y="2115"/>
              <a:ext cx="208" cy="997"/>
            </a:xfrm>
            <a:prstGeom prst="rect">
              <a:avLst/>
            </a:prstGeom>
            <a:solidFill>
              <a:schemeClr val="bg1"/>
            </a:solidFill>
            <a:ln w="12700">
              <a:solidFill>
                <a:schemeClr val="bg1"/>
              </a:solidFill>
              <a:miter lim="800000"/>
              <a:headEnd/>
              <a:tailEnd/>
            </a:ln>
            <a:effectLst/>
          </p:spPr>
          <p:txBody>
            <a:bodyPr wrap="none" anchor="ctr"/>
            <a:lstStyle/>
            <a:p>
              <a:endParaRPr lang="en-US"/>
            </a:p>
          </p:txBody>
        </p:sp>
        <p:sp>
          <p:nvSpPr>
            <p:cNvPr id="1055753" name="Rectangle 9"/>
            <p:cNvSpPr>
              <a:spLocks noChangeArrowheads="1"/>
            </p:cNvSpPr>
            <p:nvPr/>
          </p:nvSpPr>
          <p:spPr bwMode="auto">
            <a:xfrm rot="16200000">
              <a:off x="2896" y="2482"/>
              <a:ext cx="1080" cy="214"/>
            </a:xfrm>
            <a:prstGeom prst="rect">
              <a:avLst/>
            </a:prstGeom>
            <a:solidFill>
              <a:srgbClr val="FFFFFF"/>
            </a:solidFill>
            <a:ln w="12700">
              <a:noFill/>
              <a:miter lim="800000"/>
              <a:headEnd/>
              <a:tailEnd/>
            </a:ln>
            <a:effectLst/>
          </p:spPr>
          <p:txBody>
            <a:bodyPr lIns="90488" tIns="44450" rIns="90488" bIns="44450">
              <a:spAutoFit/>
            </a:bodyPr>
            <a:lstStyle/>
            <a:p>
              <a:r>
                <a:rPr lang="en-US" sz="1800">
                  <a:solidFill>
                    <a:schemeClr val="accent2"/>
                  </a:solidFill>
                </a:rPr>
                <a:t>SCR Catalyst</a:t>
              </a:r>
            </a:p>
          </p:txBody>
        </p:sp>
      </p:grpSp>
      <p:sp>
        <p:nvSpPr>
          <p:cNvPr id="1055754" name="Rectangle 10"/>
          <p:cNvSpPr>
            <a:spLocks noChangeArrowheads="1"/>
          </p:cNvSpPr>
          <p:nvPr/>
        </p:nvSpPr>
        <p:spPr bwMode="auto">
          <a:xfrm>
            <a:off x="1855788" y="922338"/>
            <a:ext cx="1716087" cy="333375"/>
          </a:xfrm>
          <a:prstGeom prst="rect">
            <a:avLst/>
          </a:prstGeom>
          <a:noFill/>
          <a:ln w="12700">
            <a:noFill/>
            <a:miter lim="800000"/>
            <a:headEnd/>
            <a:tailEnd/>
          </a:ln>
          <a:effectLst/>
        </p:spPr>
        <p:txBody>
          <a:bodyPr wrap="none" lIns="90488" tIns="44450" rIns="90488" bIns="44450">
            <a:spAutoFit/>
          </a:bodyPr>
          <a:lstStyle/>
          <a:p>
            <a:r>
              <a:rPr lang="en-US" sz="1600">
                <a:solidFill>
                  <a:srgbClr val="000000"/>
                </a:solidFill>
              </a:rPr>
              <a:t>HP Steam Drum</a:t>
            </a:r>
          </a:p>
        </p:txBody>
      </p:sp>
      <p:sp>
        <p:nvSpPr>
          <p:cNvPr id="1055755" name="Rectangle 11"/>
          <p:cNvSpPr>
            <a:spLocks noChangeArrowheads="1"/>
          </p:cNvSpPr>
          <p:nvPr/>
        </p:nvSpPr>
        <p:spPr bwMode="auto">
          <a:xfrm>
            <a:off x="1774825" y="5881688"/>
            <a:ext cx="1809750" cy="381000"/>
          </a:xfrm>
          <a:prstGeom prst="rect">
            <a:avLst/>
          </a:prstGeom>
          <a:noFill/>
          <a:ln w="12700">
            <a:noFill/>
            <a:miter lim="800000"/>
            <a:headEnd/>
            <a:tailEnd/>
          </a:ln>
          <a:effectLst/>
        </p:spPr>
        <p:txBody>
          <a:bodyPr wrap="none" lIns="90488" tIns="44450" rIns="90488" bIns="44450">
            <a:spAutoFit/>
          </a:bodyPr>
          <a:lstStyle/>
          <a:p>
            <a:r>
              <a:rPr lang="en-US" sz="2000">
                <a:solidFill>
                  <a:srgbClr val="CC3300"/>
                </a:solidFill>
              </a:rPr>
              <a:t>HP Boiler #1</a:t>
            </a:r>
          </a:p>
        </p:txBody>
      </p:sp>
      <p:sp>
        <p:nvSpPr>
          <p:cNvPr id="1055756" name="Rectangle 12"/>
          <p:cNvSpPr>
            <a:spLocks noChangeArrowheads="1"/>
          </p:cNvSpPr>
          <p:nvPr/>
        </p:nvSpPr>
        <p:spPr bwMode="auto">
          <a:xfrm>
            <a:off x="4386263" y="5881688"/>
            <a:ext cx="1809750" cy="381000"/>
          </a:xfrm>
          <a:prstGeom prst="rect">
            <a:avLst/>
          </a:prstGeom>
          <a:noFill/>
          <a:ln w="12700">
            <a:noFill/>
            <a:miter lim="800000"/>
            <a:headEnd/>
            <a:tailEnd/>
          </a:ln>
          <a:effectLst/>
        </p:spPr>
        <p:txBody>
          <a:bodyPr wrap="none" lIns="90488" tIns="44450" rIns="90488" bIns="44450">
            <a:spAutoFit/>
          </a:bodyPr>
          <a:lstStyle/>
          <a:p>
            <a:r>
              <a:rPr lang="en-US" sz="2000">
                <a:solidFill>
                  <a:srgbClr val="CC3300"/>
                </a:solidFill>
              </a:rPr>
              <a:t>HP Boiler #2</a:t>
            </a:r>
          </a:p>
        </p:txBody>
      </p:sp>
      <p:sp>
        <p:nvSpPr>
          <p:cNvPr id="1055757" name="Rectangle 13"/>
          <p:cNvSpPr>
            <a:spLocks noChangeArrowheads="1"/>
          </p:cNvSpPr>
          <p:nvPr/>
        </p:nvSpPr>
        <p:spPr bwMode="auto">
          <a:xfrm>
            <a:off x="7897813" y="5881688"/>
            <a:ext cx="1401762" cy="381000"/>
          </a:xfrm>
          <a:prstGeom prst="rect">
            <a:avLst/>
          </a:prstGeom>
          <a:noFill/>
          <a:ln w="12700">
            <a:noFill/>
            <a:miter lim="800000"/>
            <a:headEnd/>
            <a:tailEnd/>
          </a:ln>
          <a:effectLst/>
        </p:spPr>
        <p:txBody>
          <a:bodyPr wrap="none" lIns="90488" tIns="44450" rIns="90488" bIns="44450">
            <a:spAutoFit/>
          </a:bodyPr>
          <a:lstStyle/>
          <a:p>
            <a:r>
              <a:rPr lang="en-US" sz="2000">
                <a:solidFill>
                  <a:srgbClr val="CC3300"/>
                </a:solidFill>
              </a:rPr>
              <a:t>LP Boiler</a:t>
            </a:r>
          </a:p>
        </p:txBody>
      </p:sp>
      <p:sp>
        <p:nvSpPr>
          <p:cNvPr id="1055758" name="Rectangle 14"/>
          <p:cNvSpPr>
            <a:spLocks noChangeArrowheads="1"/>
          </p:cNvSpPr>
          <p:nvPr/>
        </p:nvSpPr>
        <p:spPr bwMode="auto">
          <a:xfrm>
            <a:off x="8824913" y="935038"/>
            <a:ext cx="884237" cy="1416050"/>
          </a:xfrm>
          <a:prstGeom prst="rect">
            <a:avLst/>
          </a:prstGeom>
          <a:solidFill>
            <a:srgbClr val="FFFFFF"/>
          </a:solidFill>
          <a:ln w="12700">
            <a:solidFill>
              <a:srgbClr val="FFFFFF"/>
            </a:solidFill>
            <a:miter lim="800000"/>
            <a:headEnd/>
            <a:tailEnd/>
          </a:ln>
          <a:effectLst/>
        </p:spPr>
        <p:txBody>
          <a:bodyPr wrap="none" anchor="ctr"/>
          <a:lstStyle/>
          <a:p>
            <a:endParaRPr lang="en-US"/>
          </a:p>
        </p:txBody>
      </p:sp>
      <p:sp>
        <p:nvSpPr>
          <p:cNvPr id="1055759" name="Line 15"/>
          <p:cNvSpPr>
            <a:spLocks noChangeShapeType="1"/>
          </p:cNvSpPr>
          <p:nvPr/>
        </p:nvSpPr>
        <p:spPr bwMode="auto">
          <a:xfrm>
            <a:off x="3762375" y="1071563"/>
            <a:ext cx="312738" cy="0"/>
          </a:xfrm>
          <a:prstGeom prst="line">
            <a:avLst/>
          </a:prstGeom>
          <a:noFill/>
          <a:ln w="12700">
            <a:solidFill>
              <a:srgbClr val="000000"/>
            </a:solidFill>
            <a:round/>
            <a:headEnd/>
            <a:tailEnd/>
          </a:ln>
          <a:effectLst/>
        </p:spPr>
        <p:txBody>
          <a:bodyPr wrap="none" anchor="ctr"/>
          <a:lstStyle/>
          <a:p>
            <a:endParaRPr lang="en-US"/>
          </a:p>
        </p:txBody>
      </p:sp>
      <p:sp>
        <p:nvSpPr>
          <p:cNvPr id="1055760" name="Line 16"/>
          <p:cNvSpPr>
            <a:spLocks noChangeShapeType="1"/>
          </p:cNvSpPr>
          <p:nvPr/>
        </p:nvSpPr>
        <p:spPr bwMode="auto">
          <a:xfrm>
            <a:off x="4089400" y="1077913"/>
            <a:ext cx="476250" cy="558800"/>
          </a:xfrm>
          <a:prstGeom prst="line">
            <a:avLst/>
          </a:prstGeom>
          <a:noFill/>
          <a:ln w="12700">
            <a:solidFill>
              <a:srgbClr val="000000"/>
            </a:solidFill>
            <a:round/>
            <a:headEnd/>
            <a:tailEnd type="triangle" w="med" len="med"/>
          </a:ln>
          <a:effectLst/>
        </p:spPr>
        <p:txBody>
          <a:bodyPr wrap="none" anchor="ctr"/>
          <a:lstStyle/>
          <a:p>
            <a:endParaRPr lang="en-US"/>
          </a:p>
        </p:txBody>
      </p:sp>
      <p:grpSp>
        <p:nvGrpSpPr>
          <p:cNvPr id="1055761" name="Group 17"/>
          <p:cNvGrpSpPr>
            <a:grpSpLocks/>
          </p:cNvGrpSpPr>
          <p:nvPr/>
        </p:nvGrpSpPr>
        <p:grpSpPr bwMode="auto">
          <a:xfrm>
            <a:off x="7340600" y="636588"/>
            <a:ext cx="2379663" cy="1292225"/>
            <a:chOff x="4316" y="428"/>
            <a:chExt cx="1399" cy="868"/>
          </a:xfrm>
        </p:grpSpPr>
        <p:sp>
          <p:nvSpPr>
            <p:cNvPr id="1055762" name="Rectangle 18"/>
            <p:cNvSpPr>
              <a:spLocks noChangeArrowheads="1"/>
            </p:cNvSpPr>
            <p:nvPr/>
          </p:nvSpPr>
          <p:spPr bwMode="auto">
            <a:xfrm>
              <a:off x="4643" y="428"/>
              <a:ext cx="663" cy="224"/>
            </a:xfrm>
            <a:prstGeom prst="rect">
              <a:avLst/>
            </a:prstGeom>
            <a:noFill/>
            <a:ln w="12700">
              <a:noFill/>
              <a:miter lim="800000"/>
              <a:headEnd/>
              <a:tailEnd/>
            </a:ln>
            <a:effectLst/>
          </p:spPr>
          <p:txBody>
            <a:bodyPr wrap="none" lIns="90488" tIns="44450" rIns="90488" bIns="44450">
              <a:spAutoFit/>
            </a:bodyPr>
            <a:lstStyle/>
            <a:p>
              <a:r>
                <a:rPr lang="en-US" sz="1600">
                  <a:solidFill>
                    <a:srgbClr val="000000"/>
                  </a:solidFill>
                </a:rPr>
                <a:t>Deaerator</a:t>
              </a:r>
            </a:p>
          </p:txBody>
        </p:sp>
        <p:sp>
          <p:nvSpPr>
            <p:cNvPr id="1055763" name="Rectangle 19"/>
            <p:cNvSpPr>
              <a:spLocks noChangeArrowheads="1"/>
            </p:cNvSpPr>
            <p:nvPr/>
          </p:nvSpPr>
          <p:spPr bwMode="auto">
            <a:xfrm>
              <a:off x="4595" y="908"/>
              <a:ext cx="1120" cy="388"/>
            </a:xfrm>
            <a:prstGeom prst="rect">
              <a:avLst/>
            </a:prstGeom>
            <a:noFill/>
            <a:ln w="12700">
              <a:noFill/>
              <a:miter lim="800000"/>
              <a:headEnd/>
              <a:tailEnd/>
            </a:ln>
            <a:effectLst/>
          </p:spPr>
          <p:txBody>
            <a:bodyPr lIns="90488" tIns="44450" rIns="90488" bIns="44450">
              <a:spAutoFit/>
            </a:bodyPr>
            <a:lstStyle/>
            <a:p>
              <a:r>
                <a:rPr lang="en-US" sz="1600" dirty="0">
                  <a:solidFill>
                    <a:srgbClr val="000000"/>
                  </a:solidFill>
                </a:rPr>
                <a:t>LP Steam Drum / DA  Storage</a:t>
              </a:r>
            </a:p>
          </p:txBody>
        </p:sp>
        <p:sp>
          <p:nvSpPr>
            <p:cNvPr id="1055764" name="Line 20"/>
            <p:cNvSpPr>
              <a:spLocks noChangeShapeType="1"/>
            </p:cNvSpPr>
            <p:nvPr/>
          </p:nvSpPr>
          <p:spPr bwMode="auto">
            <a:xfrm>
              <a:off x="4516" y="528"/>
              <a:ext cx="136" cy="0"/>
            </a:xfrm>
            <a:prstGeom prst="line">
              <a:avLst/>
            </a:prstGeom>
            <a:noFill/>
            <a:ln w="12700">
              <a:solidFill>
                <a:srgbClr val="000000"/>
              </a:solidFill>
              <a:round/>
              <a:headEnd/>
              <a:tailEnd/>
            </a:ln>
            <a:effectLst/>
          </p:spPr>
          <p:txBody>
            <a:bodyPr wrap="none" anchor="ctr"/>
            <a:lstStyle/>
            <a:p>
              <a:endParaRPr lang="en-US"/>
            </a:p>
          </p:txBody>
        </p:sp>
        <p:sp>
          <p:nvSpPr>
            <p:cNvPr id="1055765" name="Line 21"/>
            <p:cNvSpPr>
              <a:spLocks noChangeShapeType="1"/>
            </p:cNvSpPr>
            <p:nvPr/>
          </p:nvSpPr>
          <p:spPr bwMode="auto">
            <a:xfrm flipH="1">
              <a:off x="4316" y="532"/>
              <a:ext cx="200" cy="88"/>
            </a:xfrm>
            <a:prstGeom prst="line">
              <a:avLst/>
            </a:prstGeom>
            <a:noFill/>
            <a:ln w="12700">
              <a:solidFill>
                <a:srgbClr val="000000"/>
              </a:solidFill>
              <a:round/>
              <a:headEnd/>
              <a:tailEnd type="triangle" w="med" len="med"/>
            </a:ln>
            <a:effectLst/>
          </p:spPr>
          <p:txBody>
            <a:bodyPr wrap="none" anchor="ctr"/>
            <a:lstStyle/>
            <a:p>
              <a:endParaRPr lang="en-US"/>
            </a:p>
          </p:txBody>
        </p:sp>
        <p:sp>
          <p:nvSpPr>
            <p:cNvPr id="1055766" name="Line 22"/>
            <p:cNvSpPr>
              <a:spLocks noChangeShapeType="1"/>
            </p:cNvSpPr>
            <p:nvPr/>
          </p:nvSpPr>
          <p:spPr bwMode="auto">
            <a:xfrm>
              <a:off x="4516" y="1008"/>
              <a:ext cx="88" cy="0"/>
            </a:xfrm>
            <a:prstGeom prst="line">
              <a:avLst/>
            </a:prstGeom>
            <a:noFill/>
            <a:ln w="12700">
              <a:solidFill>
                <a:srgbClr val="000000"/>
              </a:solidFill>
              <a:round/>
              <a:headEnd/>
              <a:tailEnd/>
            </a:ln>
            <a:effectLst/>
          </p:spPr>
          <p:txBody>
            <a:bodyPr wrap="none" anchor="ctr"/>
            <a:lstStyle/>
            <a:p>
              <a:endParaRPr lang="en-US"/>
            </a:p>
          </p:txBody>
        </p:sp>
        <p:sp>
          <p:nvSpPr>
            <p:cNvPr id="1055767" name="Line 23"/>
            <p:cNvSpPr>
              <a:spLocks noChangeShapeType="1"/>
            </p:cNvSpPr>
            <p:nvPr/>
          </p:nvSpPr>
          <p:spPr bwMode="auto">
            <a:xfrm flipH="1">
              <a:off x="4316" y="1012"/>
              <a:ext cx="200" cy="88"/>
            </a:xfrm>
            <a:prstGeom prst="line">
              <a:avLst/>
            </a:prstGeom>
            <a:noFill/>
            <a:ln w="12700">
              <a:solidFill>
                <a:srgbClr val="000000"/>
              </a:solidFill>
              <a:round/>
              <a:headEnd/>
              <a:tailEnd type="triangle" w="med" len="med"/>
            </a:ln>
            <a:effectLst/>
          </p:spPr>
          <p:txBody>
            <a:bodyPr wrap="none" anchor="ctr"/>
            <a:lstStyle/>
            <a:p>
              <a:endParaRPr lang="en-US"/>
            </a:p>
          </p:txBody>
        </p:sp>
      </p:grpSp>
      <p:sp>
        <p:nvSpPr>
          <p:cNvPr id="1055768" name="Line 24"/>
          <p:cNvSpPr>
            <a:spLocks noChangeShapeType="1"/>
          </p:cNvSpPr>
          <p:nvPr/>
        </p:nvSpPr>
        <p:spPr bwMode="auto">
          <a:xfrm>
            <a:off x="3517900" y="6072188"/>
            <a:ext cx="312738" cy="0"/>
          </a:xfrm>
          <a:prstGeom prst="line">
            <a:avLst/>
          </a:prstGeom>
          <a:noFill/>
          <a:ln w="12700">
            <a:solidFill>
              <a:srgbClr val="CC3300"/>
            </a:solidFill>
            <a:round/>
            <a:headEnd/>
            <a:tailEnd/>
          </a:ln>
          <a:effectLst/>
        </p:spPr>
        <p:txBody>
          <a:bodyPr wrap="none" anchor="ctr"/>
          <a:lstStyle/>
          <a:p>
            <a:endParaRPr lang="en-US"/>
          </a:p>
        </p:txBody>
      </p:sp>
      <p:sp>
        <p:nvSpPr>
          <p:cNvPr id="1055769" name="Line 25"/>
          <p:cNvSpPr>
            <a:spLocks noChangeShapeType="1"/>
          </p:cNvSpPr>
          <p:nvPr/>
        </p:nvSpPr>
        <p:spPr bwMode="auto">
          <a:xfrm>
            <a:off x="6129338" y="6072188"/>
            <a:ext cx="150812" cy="0"/>
          </a:xfrm>
          <a:prstGeom prst="line">
            <a:avLst/>
          </a:prstGeom>
          <a:noFill/>
          <a:ln w="12700">
            <a:solidFill>
              <a:srgbClr val="CC3300"/>
            </a:solidFill>
            <a:round/>
            <a:headEnd/>
            <a:tailEnd/>
          </a:ln>
          <a:effectLst/>
        </p:spPr>
        <p:txBody>
          <a:bodyPr wrap="none" anchor="ctr"/>
          <a:lstStyle/>
          <a:p>
            <a:endParaRPr lang="en-US"/>
          </a:p>
        </p:txBody>
      </p:sp>
      <p:sp>
        <p:nvSpPr>
          <p:cNvPr id="1055770" name="Line 26"/>
          <p:cNvSpPr>
            <a:spLocks noChangeShapeType="1"/>
          </p:cNvSpPr>
          <p:nvPr/>
        </p:nvSpPr>
        <p:spPr bwMode="auto">
          <a:xfrm>
            <a:off x="7599363" y="6072188"/>
            <a:ext cx="312737" cy="0"/>
          </a:xfrm>
          <a:prstGeom prst="line">
            <a:avLst/>
          </a:prstGeom>
          <a:noFill/>
          <a:ln w="12700">
            <a:solidFill>
              <a:srgbClr val="CC3300"/>
            </a:solidFill>
            <a:round/>
            <a:headEnd/>
            <a:tailEnd/>
          </a:ln>
          <a:effectLst/>
        </p:spPr>
        <p:txBody>
          <a:bodyPr wrap="none" anchor="ctr"/>
          <a:lstStyle/>
          <a:p>
            <a:endParaRPr lang="en-US"/>
          </a:p>
        </p:txBody>
      </p:sp>
      <p:sp>
        <p:nvSpPr>
          <p:cNvPr id="1055771" name="Line 27"/>
          <p:cNvSpPr>
            <a:spLocks noChangeShapeType="1"/>
          </p:cNvSpPr>
          <p:nvPr/>
        </p:nvSpPr>
        <p:spPr bwMode="auto">
          <a:xfrm flipV="1">
            <a:off x="3843338" y="4994275"/>
            <a:ext cx="885825" cy="1084263"/>
          </a:xfrm>
          <a:prstGeom prst="line">
            <a:avLst/>
          </a:prstGeom>
          <a:noFill/>
          <a:ln w="12700">
            <a:solidFill>
              <a:srgbClr val="CC3300"/>
            </a:solidFill>
            <a:round/>
            <a:headEnd/>
            <a:tailEnd type="triangle" w="med" len="med"/>
          </a:ln>
          <a:effectLst/>
        </p:spPr>
        <p:txBody>
          <a:bodyPr wrap="none" anchor="ctr"/>
          <a:lstStyle/>
          <a:p>
            <a:endParaRPr lang="en-US"/>
          </a:p>
        </p:txBody>
      </p:sp>
      <p:sp>
        <p:nvSpPr>
          <p:cNvPr id="1055772" name="Line 28"/>
          <p:cNvSpPr>
            <a:spLocks noChangeShapeType="1"/>
          </p:cNvSpPr>
          <p:nvPr/>
        </p:nvSpPr>
        <p:spPr bwMode="auto">
          <a:xfrm flipV="1">
            <a:off x="6292850" y="4994275"/>
            <a:ext cx="150813" cy="1084263"/>
          </a:xfrm>
          <a:prstGeom prst="line">
            <a:avLst/>
          </a:prstGeom>
          <a:noFill/>
          <a:ln w="12700">
            <a:solidFill>
              <a:srgbClr val="CC3300"/>
            </a:solidFill>
            <a:round/>
            <a:headEnd/>
            <a:tailEnd type="triangle" w="med" len="med"/>
          </a:ln>
          <a:effectLst/>
        </p:spPr>
        <p:txBody>
          <a:bodyPr wrap="none" anchor="ctr"/>
          <a:lstStyle/>
          <a:p>
            <a:endParaRPr lang="en-US"/>
          </a:p>
        </p:txBody>
      </p:sp>
      <p:sp>
        <p:nvSpPr>
          <p:cNvPr id="1055773" name="Line 29"/>
          <p:cNvSpPr>
            <a:spLocks noChangeShapeType="1"/>
          </p:cNvSpPr>
          <p:nvPr/>
        </p:nvSpPr>
        <p:spPr bwMode="auto">
          <a:xfrm flipH="1" flipV="1">
            <a:off x="7096125" y="4994275"/>
            <a:ext cx="503238" cy="1084263"/>
          </a:xfrm>
          <a:prstGeom prst="line">
            <a:avLst/>
          </a:prstGeom>
          <a:noFill/>
          <a:ln w="12700">
            <a:solidFill>
              <a:srgbClr val="CC3300"/>
            </a:solidFill>
            <a:round/>
            <a:headEnd/>
            <a:tailEnd type="triangle" w="med" len="med"/>
          </a:ln>
          <a:effectLst/>
        </p:spPr>
        <p:txBody>
          <a:bodyPr wrap="none" anchor="ctr"/>
          <a:lstStyle/>
          <a:p>
            <a:endParaRPr lang="en-US"/>
          </a:p>
        </p:txBody>
      </p:sp>
      <p:sp>
        <p:nvSpPr>
          <p:cNvPr id="1055775" name="Rectangle 31"/>
          <p:cNvSpPr>
            <a:spLocks noChangeArrowheads="1"/>
          </p:cNvSpPr>
          <p:nvPr/>
        </p:nvSpPr>
        <p:spPr bwMode="auto">
          <a:xfrm>
            <a:off x="546100" y="1676400"/>
            <a:ext cx="1708150" cy="1368425"/>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pPr algn="ctr"/>
            <a:r>
              <a:rPr lang="en-US" sz="4000">
                <a:solidFill>
                  <a:srgbClr val="CC0000"/>
                </a:solidFill>
                <a:effectLst>
                  <a:outerShdw blurRad="38100" dist="38100" dir="2700000" algn="tl">
                    <a:srgbClr val="000000"/>
                  </a:outerShdw>
                </a:effectLst>
              </a:rPr>
              <a:t>HRSG</a:t>
            </a:r>
          </a:p>
          <a:p>
            <a:pPr algn="ctr"/>
            <a:r>
              <a:rPr lang="en-US" sz="4000">
                <a:solidFill>
                  <a:srgbClr val="CC0000"/>
                </a:solidFill>
                <a:effectLst>
                  <a:outerShdw blurRad="38100" dist="38100" dir="2700000" algn="tl">
                    <a:srgbClr val="000000"/>
                  </a:outerShdw>
                </a:effectLst>
              </a:rPr>
              <a:t>Boiler</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55775"/>
                                        </p:tgtEl>
                                        <p:attrNameLst>
                                          <p:attrName>style.visibility</p:attrName>
                                        </p:attrNameLst>
                                      </p:cBhvr>
                                      <p:to>
                                        <p:strVal val="visible"/>
                                      </p:to>
                                    </p:set>
                                    <p:anim calcmode="lin" valueType="num">
                                      <p:cBhvr additive="base">
                                        <p:cTn id="7" dur="500" fill="hold"/>
                                        <p:tgtEl>
                                          <p:spTgt spid="1055775"/>
                                        </p:tgtEl>
                                        <p:attrNameLst>
                                          <p:attrName>ppt_x</p:attrName>
                                        </p:attrNameLst>
                                      </p:cBhvr>
                                      <p:tavLst>
                                        <p:tav tm="0">
                                          <p:val>
                                            <p:strVal val="0-#ppt_w/2"/>
                                          </p:val>
                                        </p:tav>
                                        <p:tav tm="100000">
                                          <p:val>
                                            <p:strVal val="#ppt_x"/>
                                          </p:val>
                                        </p:tav>
                                      </p:tavLst>
                                    </p:anim>
                                    <p:anim calcmode="lin" valueType="num">
                                      <p:cBhvr additive="base">
                                        <p:cTn id="8" dur="500" fill="hold"/>
                                        <p:tgtEl>
                                          <p:spTgt spid="10557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5775" grpId="0" animBg="1" autoUpdateAnimBg="0"/>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41026" name="Picture 2" descr="whitney2"/>
          <p:cNvPicPr>
            <a:picLocks noChangeAspect="1" noChangeArrowheads="1"/>
          </p:cNvPicPr>
          <p:nvPr/>
        </p:nvPicPr>
        <p:blipFill>
          <a:blip r:embed="rId3"/>
          <a:srcRect/>
          <a:stretch>
            <a:fillRect/>
          </a:stretch>
        </p:blipFill>
        <p:spPr bwMode="auto">
          <a:xfrm>
            <a:off x="0" y="-74613"/>
            <a:ext cx="10668000" cy="7313613"/>
          </a:xfrm>
          <a:prstGeom prst="rect">
            <a:avLst/>
          </a:prstGeom>
          <a:noFill/>
        </p:spPr>
      </p:pic>
      <p:sp>
        <p:nvSpPr>
          <p:cNvPr id="641027" name="Rectangle 3"/>
          <p:cNvSpPr>
            <a:spLocks noChangeArrowheads="1"/>
          </p:cNvSpPr>
          <p:nvPr/>
        </p:nvSpPr>
        <p:spPr bwMode="auto">
          <a:xfrm>
            <a:off x="7010400" y="4876800"/>
            <a:ext cx="2855913" cy="1611313"/>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pPr algn="ctr"/>
            <a:r>
              <a:rPr lang="en-US" sz="3200">
                <a:solidFill>
                  <a:srgbClr val="CC0000"/>
                </a:solidFill>
                <a:effectLst>
                  <a:outerShdw blurRad="38100" dist="38100" dir="2700000" algn="tl">
                    <a:srgbClr val="000000"/>
                  </a:outerShdw>
                </a:effectLst>
              </a:rPr>
              <a:t>Let’s Discuss</a:t>
            </a:r>
          </a:p>
          <a:p>
            <a:pPr algn="ctr"/>
            <a:r>
              <a:rPr lang="en-US" sz="3200">
                <a:solidFill>
                  <a:srgbClr val="CC0000"/>
                </a:solidFill>
                <a:effectLst>
                  <a:outerShdw blurRad="38100" dist="38100" dir="2700000" algn="tl">
                    <a:srgbClr val="000000"/>
                  </a:outerShdw>
                </a:effectLst>
              </a:rPr>
              <a:t>Power </a:t>
            </a:r>
          </a:p>
          <a:p>
            <a:pPr algn="ctr"/>
            <a:r>
              <a:rPr lang="en-US" sz="3200">
                <a:solidFill>
                  <a:srgbClr val="CC0000"/>
                </a:solidFill>
                <a:effectLst>
                  <a:outerShdw blurRad="38100" dist="38100" dir="2700000" algn="tl">
                    <a:srgbClr val="000000"/>
                  </a:outerShdw>
                </a:effectLst>
              </a:rPr>
              <a:t>Generation</a:t>
            </a:r>
          </a:p>
        </p:txBody>
      </p:sp>
    </p:spTree>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52002" name="Picture 2" descr="DSCN2551"/>
          <p:cNvPicPr>
            <a:picLocks noChangeAspect="1" noChangeArrowheads="1"/>
          </p:cNvPicPr>
          <p:nvPr/>
        </p:nvPicPr>
        <p:blipFill>
          <a:blip r:embed="rId3"/>
          <a:srcRect/>
          <a:stretch>
            <a:fillRect/>
          </a:stretch>
        </p:blipFill>
        <p:spPr bwMode="auto">
          <a:xfrm>
            <a:off x="-38100" y="0"/>
            <a:ext cx="10477500" cy="6958013"/>
          </a:xfrm>
          <a:prstGeom prst="rect">
            <a:avLst/>
          </a:prstGeom>
          <a:noFill/>
        </p:spPr>
      </p:pic>
      <p:sp>
        <p:nvSpPr>
          <p:cNvPr id="1152003" name="Rectangle 3"/>
          <p:cNvSpPr>
            <a:spLocks noChangeArrowheads="1"/>
          </p:cNvSpPr>
          <p:nvPr/>
        </p:nvSpPr>
        <p:spPr bwMode="auto">
          <a:xfrm>
            <a:off x="381000" y="228600"/>
            <a:ext cx="6159500" cy="69850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pPr algn="ctr"/>
            <a:r>
              <a:rPr lang="en-US" sz="3600">
                <a:solidFill>
                  <a:srgbClr val="CC0000"/>
                </a:solidFill>
                <a:effectLst>
                  <a:outerShdw blurRad="38100" dist="38100" dir="2700000" algn="tl">
                    <a:srgbClr val="000000"/>
                  </a:outerShdw>
                </a:effectLst>
              </a:rPr>
              <a:t>High Pressure Steam Lines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152003"/>
                                        </p:tgtEl>
                                        <p:attrNameLst>
                                          <p:attrName>style.visibility</p:attrName>
                                        </p:attrNameLst>
                                      </p:cBhvr>
                                      <p:to>
                                        <p:strVal val="visible"/>
                                      </p:to>
                                    </p:set>
                                    <p:animEffect transition="in" filter="slide(fromBottom)">
                                      <p:cBhvr>
                                        <p:cTn id="7" dur="500"/>
                                        <p:tgtEl>
                                          <p:spTgt spid="11520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2003" grpId="0" animBg="1" autoUpdateAnimBg="0"/>
    </p:bld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54050" name="Picture 2" descr="DSCN0297"/>
          <p:cNvPicPr>
            <a:picLocks noChangeAspect="1" noChangeArrowheads="1"/>
          </p:cNvPicPr>
          <p:nvPr/>
        </p:nvPicPr>
        <p:blipFill>
          <a:blip r:embed="rId3"/>
          <a:srcRect/>
          <a:stretch>
            <a:fillRect/>
          </a:stretch>
        </p:blipFill>
        <p:spPr bwMode="auto">
          <a:xfrm>
            <a:off x="0" y="0"/>
            <a:ext cx="10439400" cy="7086600"/>
          </a:xfrm>
          <a:prstGeom prst="rect">
            <a:avLst/>
          </a:prstGeom>
          <a:noFill/>
        </p:spPr>
      </p:pic>
      <p:sp>
        <p:nvSpPr>
          <p:cNvPr id="1154051" name="Rectangle 3"/>
          <p:cNvSpPr>
            <a:spLocks noChangeArrowheads="1"/>
          </p:cNvSpPr>
          <p:nvPr/>
        </p:nvSpPr>
        <p:spPr bwMode="auto">
          <a:xfrm>
            <a:off x="6400800" y="5334000"/>
            <a:ext cx="3467100" cy="1247775"/>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pPr algn="ctr"/>
            <a:r>
              <a:rPr lang="en-US" sz="3600">
                <a:solidFill>
                  <a:srgbClr val="CC0000"/>
                </a:solidFill>
                <a:effectLst>
                  <a:outerShdw blurRad="38100" dist="38100" dir="2700000" algn="tl">
                    <a:srgbClr val="000000"/>
                  </a:outerShdw>
                </a:effectLst>
              </a:rPr>
              <a:t>High Pressure </a:t>
            </a:r>
          </a:p>
          <a:p>
            <a:pPr algn="ctr"/>
            <a:r>
              <a:rPr lang="en-US" sz="3600">
                <a:solidFill>
                  <a:srgbClr val="CC0000"/>
                </a:solidFill>
                <a:effectLst>
                  <a:outerShdw blurRad="38100" dist="38100" dir="2700000" algn="tl">
                    <a:srgbClr val="000000"/>
                  </a:outerShdw>
                </a:effectLst>
              </a:rPr>
              <a:t>Steam Lines</a:t>
            </a:r>
          </a:p>
        </p:txBody>
      </p:sp>
      <p:sp>
        <p:nvSpPr>
          <p:cNvPr id="1154052" name="Line 4"/>
          <p:cNvSpPr>
            <a:spLocks noChangeShapeType="1"/>
          </p:cNvSpPr>
          <p:nvPr/>
        </p:nvSpPr>
        <p:spPr bwMode="auto">
          <a:xfrm flipH="1" flipV="1">
            <a:off x="2895600" y="5029200"/>
            <a:ext cx="3276600" cy="1066800"/>
          </a:xfrm>
          <a:prstGeom prst="line">
            <a:avLst/>
          </a:prstGeom>
          <a:noFill/>
          <a:ln w="76200">
            <a:solidFill>
              <a:srgbClr val="FF0000"/>
            </a:solidFill>
            <a:round/>
            <a:headEnd/>
            <a:tailEnd type="triangle" w="med" len="med"/>
          </a:ln>
          <a:effectLst>
            <a:outerShdw dist="56796" dir="3806097" algn="ctr" rotWithShape="0">
              <a:srgbClr val="000000"/>
            </a:outerShdw>
          </a:effectLst>
        </p:spPr>
        <p:txBody>
          <a:bodyPr wrap="none" anchor="ctr"/>
          <a:lstStyle/>
          <a:p>
            <a:endParaRPr lang="en-US"/>
          </a:p>
        </p:txBody>
      </p:sp>
      <p:sp>
        <p:nvSpPr>
          <p:cNvPr id="1154053" name="Line 5"/>
          <p:cNvSpPr>
            <a:spLocks noChangeShapeType="1"/>
          </p:cNvSpPr>
          <p:nvPr/>
        </p:nvSpPr>
        <p:spPr bwMode="auto">
          <a:xfrm flipH="1" flipV="1">
            <a:off x="8001000" y="3810000"/>
            <a:ext cx="533400" cy="1295400"/>
          </a:xfrm>
          <a:prstGeom prst="line">
            <a:avLst/>
          </a:prstGeom>
          <a:noFill/>
          <a:ln w="76200">
            <a:solidFill>
              <a:srgbClr val="FF0000"/>
            </a:solidFill>
            <a:round/>
            <a:headEnd/>
            <a:tailEnd type="triangle" w="med" len="med"/>
          </a:ln>
          <a:effectLst>
            <a:outerShdw dist="53882" dir="8100000" algn="ctr" rotWithShape="0">
              <a:srgbClr val="000000"/>
            </a:outerShdw>
          </a:effectLst>
        </p:spPr>
        <p:txBody>
          <a:bodyPr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154051"/>
                                        </p:tgtEl>
                                        <p:attrNameLst>
                                          <p:attrName>style.visibility</p:attrName>
                                        </p:attrNameLst>
                                      </p:cBhvr>
                                      <p:to>
                                        <p:strVal val="visible"/>
                                      </p:to>
                                    </p:set>
                                    <p:animEffect transition="in" filter="slide(fromBottom)">
                                      <p:cBhvr>
                                        <p:cTn id="7" dur="500"/>
                                        <p:tgtEl>
                                          <p:spTgt spid="1154051"/>
                                        </p:tgtEl>
                                      </p:cBhvr>
                                    </p:animEffect>
                                  </p:childTnLst>
                                </p:cTn>
                              </p:par>
                            </p:childTnLst>
                          </p:cTn>
                        </p:par>
                        <p:par>
                          <p:cTn id="8" fill="hold">
                            <p:stCondLst>
                              <p:cond delay="500"/>
                            </p:stCondLst>
                            <p:childTnLst>
                              <p:par>
                                <p:cTn id="9" presetID="2" presetClass="entr" presetSubtype="6" fill="hold" grpId="0" nodeType="afterEffect">
                                  <p:stCondLst>
                                    <p:cond delay="0"/>
                                  </p:stCondLst>
                                  <p:childTnLst>
                                    <p:set>
                                      <p:cBhvr>
                                        <p:cTn id="10" dur="1" fill="hold">
                                          <p:stCondLst>
                                            <p:cond delay="0"/>
                                          </p:stCondLst>
                                        </p:cTn>
                                        <p:tgtEl>
                                          <p:spTgt spid="1154052"/>
                                        </p:tgtEl>
                                        <p:attrNameLst>
                                          <p:attrName>style.visibility</p:attrName>
                                        </p:attrNameLst>
                                      </p:cBhvr>
                                      <p:to>
                                        <p:strVal val="visible"/>
                                      </p:to>
                                    </p:set>
                                    <p:anim calcmode="lin" valueType="num">
                                      <p:cBhvr additive="base">
                                        <p:cTn id="11" dur="500" fill="hold"/>
                                        <p:tgtEl>
                                          <p:spTgt spid="1154052"/>
                                        </p:tgtEl>
                                        <p:attrNameLst>
                                          <p:attrName>ppt_x</p:attrName>
                                        </p:attrNameLst>
                                      </p:cBhvr>
                                      <p:tavLst>
                                        <p:tav tm="0">
                                          <p:val>
                                            <p:strVal val="1+#ppt_w/2"/>
                                          </p:val>
                                        </p:tav>
                                        <p:tav tm="100000">
                                          <p:val>
                                            <p:strVal val="#ppt_x"/>
                                          </p:val>
                                        </p:tav>
                                      </p:tavLst>
                                    </p:anim>
                                    <p:anim calcmode="lin" valueType="num">
                                      <p:cBhvr additive="base">
                                        <p:cTn id="12" dur="500" fill="hold"/>
                                        <p:tgtEl>
                                          <p:spTgt spid="115405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6" fill="hold" grpId="0" nodeType="afterEffect">
                                  <p:stCondLst>
                                    <p:cond delay="0"/>
                                  </p:stCondLst>
                                  <p:childTnLst>
                                    <p:set>
                                      <p:cBhvr>
                                        <p:cTn id="15" dur="1" fill="hold">
                                          <p:stCondLst>
                                            <p:cond delay="0"/>
                                          </p:stCondLst>
                                        </p:cTn>
                                        <p:tgtEl>
                                          <p:spTgt spid="1154053"/>
                                        </p:tgtEl>
                                        <p:attrNameLst>
                                          <p:attrName>style.visibility</p:attrName>
                                        </p:attrNameLst>
                                      </p:cBhvr>
                                      <p:to>
                                        <p:strVal val="visible"/>
                                      </p:to>
                                    </p:set>
                                    <p:anim calcmode="lin" valueType="num">
                                      <p:cBhvr additive="base">
                                        <p:cTn id="16" dur="500" fill="hold"/>
                                        <p:tgtEl>
                                          <p:spTgt spid="1154053"/>
                                        </p:tgtEl>
                                        <p:attrNameLst>
                                          <p:attrName>ppt_x</p:attrName>
                                        </p:attrNameLst>
                                      </p:cBhvr>
                                      <p:tavLst>
                                        <p:tav tm="0">
                                          <p:val>
                                            <p:strVal val="1+#ppt_w/2"/>
                                          </p:val>
                                        </p:tav>
                                        <p:tav tm="100000">
                                          <p:val>
                                            <p:strVal val="#ppt_x"/>
                                          </p:val>
                                        </p:tav>
                                      </p:tavLst>
                                    </p:anim>
                                    <p:anim calcmode="lin" valueType="num">
                                      <p:cBhvr additive="base">
                                        <p:cTn id="17" dur="500" fill="hold"/>
                                        <p:tgtEl>
                                          <p:spTgt spid="11540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4051" grpId="0" animBg="1" autoUpdateAnimBg="0"/>
      <p:bldP spid="1154052" grpId="0" animBg="1"/>
      <p:bldP spid="1154053" grpId="0" animBg="1"/>
    </p:bld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56098" name="Picture 2" descr="DSCN1027"/>
          <p:cNvPicPr>
            <a:picLocks noChangeAspect="1" noChangeArrowheads="1"/>
          </p:cNvPicPr>
          <p:nvPr/>
        </p:nvPicPr>
        <p:blipFill>
          <a:blip r:embed="rId3"/>
          <a:srcRect/>
          <a:stretch>
            <a:fillRect/>
          </a:stretch>
        </p:blipFill>
        <p:spPr bwMode="auto">
          <a:xfrm>
            <a:off x="0" y="0"/>
            <a:ext cx="10477500" cy="6934200"/>
          </a:xfrm>
          <a:prstGeom prst="rect">
            <a:avLst/>
          </a:prstGeom>
          <a:noFill/>
        </p:spPr>
      </p:pic>
      <p:sp>
        <p:nvSpPr>
          <p:cNvPr id="1156099" name="Rectangle 3"/>
          <p:cNvSpPr>
            <a:spLocks noChangeArrowheads="1"/>
          </p:cNvSpPr>
          <p:nvPr/>
        </p:nvSpPr>
        <p:spPr bwMode="auto">
          <a:xfrm>
            <a:off x="7391400" y="568325"/>
            <a:ext cx="2290763" cy="1489075"/>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pPr algn="ctr"/>
            <a:r>
              <a:rPr lang="en-US" sz="4400">
                <a:solidFill>
                  <a:srgbClr val="CC0000"/>
                </a:solidFill>
                <a:effectLst>
                  <a:outerShdw blurRad="38100" dist="38100" dir="2700000" algn="tl">
                    <a:srgbClr val="000000"/>
                  </a:outerShdw>
                </a:effectLst>
              </a:rPr>
              <a:t>Steam </a:t>
            </a:r>
          </a:p>
          <a:p>
            <a:pPr algn="ctr"/>
            <a:r>
              <a:rPr lang="en-US" sz="4400">
                <a:solidFill>
                  <a:srgbClr val="CC0000"/>
                </a:solidFill>
                <a:effectLst>
                  <a:outerShdw blurRad="38100" dist="38100" dir="2700000" algn="tl">
                    <a:srgbClr val="000000"/>
                  </a:outerShdw>
                </a:effectLst>
              </a:rPr>
              <a:t>Turbine</a:t>
            </a:r>
          </a:p>
        </p:txBody>
      </p:sp>
    </p:spTree>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58146" name="Picture 2" descr="DSCN1156"/>
          <p:cNvPicPr>
            <a:picLocks noChangeAspect="1" noChangeArrowheads="1"/>
          </p:cNvPicPr>
          <p:nvPr/>
        </p:nvPicPr>
        <p:blipFill>
          <a:blip r:embed="rId3"/>
          <a:srcRect/>
          <a:stretch>
            <a:fillRect/>
          </a:stretch>
        </p:blipFill>
        <p:spPr bwMode="auto">
          <a:xfrm>
            <a:off x="0" y="0"/>
            <a:ext cx="10363200" cy="7239000"/>
          </a:xfrm>
          <a:prstGeom prst="rect">
            <a:avLst/>
          </a:prstGeom>
          <a:noFill/>
        </p:spPr>
      </p:pic>
      <p:sp>
        <p:nvSpPr>
          <p:cNvPr id="1158147" name="Rectangle 3"/>
          <p:cNvSpPr>
            <a:spLocks noChangeArrowheads="1"/>
          </p:cNvSpPr>
          <p:nvPr/>
        </p:nvSpPr>
        <p:spPr bwMode="auto">
          <a:xfrm>
            <a:off x="8153400" y="323850"/>
            <a:ext cx="1728788" cy="112395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pPr algn="ctr"/>
            <a:r>
              <a:rPr lang="en-US" sz="3200">
                <a:solidFill>
                  <a:srgbClr val="CC0000"/>
                </a:solidFill>
                <a:effectLst>
                  <a:outerShdw blurRad="38100" dist="38100" dir="2700000" algn="tl">
                    <a:srgbClr val="000000"/>
                  </a:outerShdw>
                </a:effectLst>
              </a:rPr>
              <a:t>Steam</a:t>
            </a:r>
          </a:p>
          <a:p>
            <a:pPr algn="ctr"/>
            <a:r>
              <a:rPr lang="en-US" sz="3200">
                <a:solidFill>
                  <a:srgbClr val="CC0000"/>
                </a:solidFill>
                <a:effectLst>
                  <a:outerShdw blurRad="38100" dist="38100" dir="2700000" algn="tl">
                    <a:srgbClr val="000000"/>
                  </a:outerShdw>
                </a:effectLst>
              </a:rPr>
              <a:t>Turbine</a:t>
            </a:r>
          </a:p>
        </p:txBody>
      </p:sp>
    </p:spTree>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60194" name="Picture 2" descr="S  TURBINE II"/>
          <p:cNvPicPr>
            <a:picLocks noChangeAspect="1" noChangeArrowheads="1"/>
          </p:cNvPicPr>
          <p:nvPr/>
        </p:nvPicPr>
        <p:blipFill>
          <a:blip r:embed="rId3"/>
          <a:srcRect/>
          <a:stretch>
            <a:fillRect/>
          </a:stretch>
        </p:blipFill>
        <p:spPr bwMode="auto">
          <a:xfrm>
            <a:off x="0" y="0"/>
            <a:ext cx="10287000" cy="6934200"/>
          </a:xfrm>
          <a:prstGeom prst="rect">
            <a:avLst/>
          </a:prstGeom>
          <a:noFill/>
        </p:spPr>
      </p:pic>
      <p:sp>
        <p:nvSpPr>
          <p:cNvPr id="1160195" name="Rectangle 3"/>
          <p:cNvSpPr>
            <a:spLocks noChangeArrowheads="1"/>
          </p:cNvSpPr>
          <p:nvPr/>
        </p:nvSpPr>
        <p:spPr bwMode="auto">
          <a:xfrm>
            <a:off x="4333875" y="5429250"/>
            <a:ext cx="4124325" cy="81915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r>
              <a:rPr lang="en-US" sz="4400">
                <a:solidFill>
                  <a:srgbClr val="CC0000"/>
                </a:solidFill>
                <a:effectLst>
                  <a:outerShdw blurRad="38100" dist="38100" dir="2700000" algn="tl">
                    <a:srgbClr val="000000"/>
                  </a:outerShdw>
                </a:effectLst>
              </a:rPr>
              <a:t>Steam Turbine</a:t>
            </a:r>
          </a:p>
        </p:txBody>
      </p:sp>
      <p:sp>
        <p:nvSpPr>
          <p:cNvPr id="1160196" name="Line 4"/>
          <p:cNvSpPr>
            <a:spLocks noChangeShapeType="1"/>
          </p:cNvSpPr>
          <p:nvPr/>
        </p:nvSpPr>
        <p:spPr bwMode="auto">
          <a:xfrm flipV="1">
            <a:off x="6248400" y="3886200"/>
            <a:ext cx="1219200" cy="1143000"/>
          </a:xfrm>
          <a:prstGeom prst="line">
            <a:avLst/>
          </a:prstGeom>
          <a:noFill/>
          <a:ln w="76200">
            <a:solidFill>
              <a:srgbClr val="CC0000"/>
            </a:solidFill>
            <a:round/>
            <a:headEnd/>
            <a:tailEnd type="triangle" w="med" len="med"/>
          </a:ln>
          <a:effectLst>
            <a:outerShdw dist="53882" dir="2700000" algn="ctr" rotWithShape="0">
              <a:srgbClr val="000000"/>
            </a:outerShdw>
          </a:effectLst>
        </p:spPr>
        <p:txBody>
          <a:bodyPr wrap="none" anchor="ctr"/>
          <a:lstStyle/>
          <a:p>
            <a:endParaRPr lang="en-US"/>
          </a:p>
        </p:txBody>
      </p:sp>
      <p:sp>
        <p:nvSpPr>
          <p:cNvPr id="1160197" name="Rectangle 5"/>
          <p:cNvSpPr>
            <a:spLocks noChangeArrowheads="1"/>
          </p:cNvSpPr>
          <p:nvPr/>
        </p:nvSpPr>
        <p:spPr bwMode="auto">
          <a:xfrm>
            <a:off x="6688138" y="609600"/>
            <a:ext cx="2913062" cy="819150"/>
          </a:xfrm>
          <a:prstGeom prst="rect">
            <a:avLst/>
          </a:prstGeom>
          <a:solidFill>
            <a:srgbClr val="FF9900"/>
          </a:solidFill>
          <a:ln w="57150">
            <a:solidFill>
              <a:srgbClr val="CC0000"/>
            </a:solidFill>
            <a:miter lim="800000"/>
            <a:headEnd/>
            <a:tailEnd/>
          </a:ln>
          <a:effectLst>
            <a:outerShdw dist="89803" dir="2700000" algn="ctr" rotWithShape="0">
              <a:srgbClr val="000000"/>
            </a:outerShdw>
          </a:effectLst>
        </p:spPr>
        <p:txBody>
          <a:bodyPr wrap="none">
            <a:spAutoFit/>
          </a:bodyPr>
          <a:lstStyle/>
          <a:p>
            <a:r>
              <a:rPr lang="en-US" sz="4400">
                <a:solidFill>
                  <a:srgbClr val="CC0000"/>
                </a:solidFill>
                <a:effectLst>
                  <a:outerShdw blurRad="38100" dist="38100" dir="2700000" algn="tl">
                    <a:srgbClr val="000000"/>
                  </a:outerShdw>
                </a:effectLst>
              </a:rPr>
              <a:t>Generator</a:t>
            </a:r>
          </a:p>
        </p:txBody>
      </p:sp>
      <p:sp>
        <p:nvSpPr>
          <p:cNvPr id="1160198" name="Line 6"/>
          <p:cNvSpPr>
            <a:spLocks noChangeShapeType="1"/>
          </p:cNvSpPr>
          <p:nvPr/>
        </p:nvSpPr>
        <p:spPr bwMode="auto">
          <a:xfrm flipH="1">
            <a:off x="3886200" y="1524000"/>
            <a:ext cx="2438400" cy="1295400"/>
          </a:xfrm>
          <a:prstGeom prst="line">
            <a:avLst/>
          </a:prstGeom>
          <a:noFill/>
          <a:ln w="76200">
            <a:solidFill>
              <a:srgbClr val="CC0000"/>
            </a:solidFill>
            <a:round/>
            <a:headEnd/>
            <a:tailEnd type="triangle" w="med" len="med"/>
          </a:ln>
          <a:effectLst>
            <a:outerShdw dist="53882" dir="2700000" algn="ctr" rotWithShape="0">
              <a:srgbClr val="000000"/>
            </a:outerShdw>
          </a:effectLst>
        </p:spPr>
        <p:txBody>
          <a:bodyPr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1160196"/>
                                        </p:tgtEl>
                                        <p:attrNameLst>
                                          <p:attrName>style.visibility</p:attrName>
                                        </p:attrNameLst>
                                      </p:cBhvr>
                                      <p:to>
                                        <p:strVal val="visible"/>
                                      </p:to>
                                    </p:set>
                                    <p:anim calcmode="lin" valueType="num">
                                      <p:cBhvr additive="base">
                                        <p:cTn id="7" dur="500" fill="hold"/>
                                        <p:tgtEl>
                                          <p:spTgt spid="1160196"/>
                                        </p:tgtEl>
                                        <p:attrNameLst>
                                          <p:attrName>ppt_x</p:attrName>
                                        </p:attrNameLst>
                                      </p:cBhvr>
                                      <p:tavLst>
                                        <p:tav tm="0">
                                          <p:val>
                                            <p:strVal val="0-#ppt_w/2"/>
                                          </p:val>
                                        </p:tav>
                                        <p:tav tm="100000">
                                          <p:val>
                                            <p:strVal val="#ppt_x"/>
                                          </p:val>
                                        </p:tav>
                                      </p:tavLst>
                                    </p:anim>
                                    <p:anim calcmode="lin" valueType="num">
                                      <p:cBhvr additive="base">
                                        <p:cTn id="8" dur="500" fill="hold"/>
                                        <p:tgtEl>
                                          <p:spTgt spid="116019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3" fill="hold" grpId="0" nodeType="afterEffect">
                                  <p:stCondLst>
                                    <p:cond delay="0"/>
                                  </p:stCondLst>
                                  <p:childTnLst>
                                    <p:set>
                                      <p:cBhvr>
                                        <p:cTn id="11" dur="1" fill="hold">
                                          <p:stCondLst>
                                            <p:cond delay="0"/>
                                          </p:stCondLst>
                                        </p:cTn>
                                        <p:tgtEl>
                                          <p:spTgt spid="1160198"/>
                                        </p:tgtEl>
                                        <p:attrNameLst>
                                          <p:attrName>style.visibility</p:attrName>
                                        </p:attrNameLst>
                                      </p:cBhvr>
                                      <p:to>
                                        <p:strVal val="visible"/>
                                      </p:to>
                                    </p:set>
                                    <p:anim calcmode="lin" valueType="num">
                                      <p:cBhvr additive="base">
                                        <p:cTn id="12" dur="500" fill="hold"/>
                                        <p:tgtEl>
                                          <p:spTgt spid="1160198"/>
                                        </p:tgtEl>
                                        <p:attrNameLst>
                                          <p:attrName>ppt_x</p:attrName>
                                        </p:attrNameLst>
                                      </p:cBhvr>
                                      <p:tavLst>
                                        <p:tav tm="0">
                                          <p:val>
                                            <p:strVal val="1+#ppt_w/2"/>
                                          </p:val>
                                        </p:tav>
                                        <p:tav tm="100000">
                                          <p:val>
                                            <p:strVal val="#ppt_x"/>
                                          </p:val>
                                        </p:tav>
                                      </p:tavLst>
                                    </p:anim>
                                    <p:anim calcmode="lin" valueType="num">
                                      <p:cBhvr additive="base">
                                        <p:cTn id="13" dur="500" fill="hold"/>
                                        <p:tgtEl>
                                          <p:spTgt spid="116019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0196" grpId="0" animBg="1"/>
      <p:bldP spid="1160198" grpId="0" animBg="1"/>
    </p:bld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62242" name="Picture 2" descr="P1010003a"/>
          <p:cNvPicPr>
            <a:picLocks noChangeAspect="1" noChangeArrowheads="1"/>
          </p:cNvPicPr>
          <p:nvPr/>
        </p:nvPicPr>
        <p:blipFill>
          <a:blip r:embed="rId3"/>
          <a:srcRect/>
          <a:stretch>
            <a:fillRect/>
          </a:stretch>
        </p:blipFill>
        <p:spPr bwMode="auto">
          <a:xfrm>
            <a:off x="0" y="0"/>
            <a:ext cx="10363200" cy="6858000"/>
          </a:xfrm>
          <a:prstGeom prst="rect">
            <a:avLst/>
          </a:prstGeom>
          <a:noFill/>
        </p:spPr>
      </p:pic>
      <p:sp>
        <p:nvSpPr>
          <p:cNvPr id="1162243" name="Rectangle 3"/>
          <p:cNvSpPr>
            <a:spLocks noChangeArrowheads="1"/>
          </p:cNvSpPr>
          <p:nvPr/>
        </p:nvSpPr>
        <p:spPr bwMode="auto">
          <a:xfrm>
            <a:off x="5395913" y="5638800"/>
            <a:ext cx="4433887" cy="81915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r>
              <a:rPr lang="en-US" sz="4400">
                <a:solidFill>
                  <a:srgbClr val="CC0000"/>
                </a:solidFill>
                <a:effectLst>
                  <a:outerShdw blurRad="38100" dist="38100" dir="2700000" algn="tl">
                    <a:srgbClr val="000000"/>
                  </a:outerShdw>
                </a:effectLst>
              </a:rPr>
              <a:t>Cooling Towers</a:t>
            </a:r>
          </a:p>
        </p:txBody>
      </p:sp>
    </p:spTree>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64290" name="Picture 2" descr="cooling tower shell (top fiberglass; below wood) III"/>
          <p:cNvPicPr>
            <a:picLocks noChangeAspect="1" noChangeArrowheads="1"/>
          </p:cNvPicPr>
          <p:nvPr/>
        </p:nvPicPr>
        <p:blipFill>
          <a:blip r:embed="rId3"/>
          <a:srcRect/>
          <a:stretch>
            <a:fillRect/>
          </a:stretch>
        </p:blipFill>
        <p:spPr bwMode="auto">
          <a:xfrm>
            <a:off x="0" y="-20638"/>
            <a:ext cx="10287000" cy="7031038"/>
          </a:xfrm>
          <a:prstGeom prst="rect">
            <a:avLst/>
          </a:prstGeom>
          <a:noFill/>
        </p:spPr>
      </p:pic>
      <p:sp>
        <p:nvSpPr>
          <p:cNvPr id="1164291" name="Rectangle 3"/>
          <p:cNvSpPr>
            <a:spLocks noChangeArrowheads="1"/>
          </p:cNvSpPr>
          <p:nvPr/>
        </p:nvSpPr>
        <p:spPr bwMode="auto">
          <a:xfrm>
            <a:off x="4229100" y="457200"/>
            <a:ext cx="5614988" cy="81915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r>
              <a:rPr lang="en-US" sz="4400">
                <a:solidFill>
                  <a:srgbClr val="CC0000"/>
                </a:solidFill>
                <a:effectLst>
                  <a:outerShdw blurRad="38100" dist="38100" dir="2700000" algn="tl">
                    <a:srgbClr val="000000"/>
                  </a:outerShdw>
                </a:effectLst>
              </a:rPr>
              <a:t>Cooling Tower Shell</a:t>
            </a:r>
          </a:p>
        </p:txBody>
      </p:sp>
    </p:spTree>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65314" name="Picture 2" descr="DSCN1180"/>
          <p:cNvPicPr>
            <a:picLocks noChangeAspect="1" noChangeArrowheads="1"/>
          </p:cNvPicPr>
          <p:nvPr/>
        </p:nvPicPr>
        <p:blipFill>
          <a:blip r:embed="rId3"/>
          <a:srcRect/>
          <a:stretch>
            <a:fillRect/>
          </a:stretch>
        </p:blipFill>
        <p:spPr bwMode="auto">
          <a:xfrm>
            <a:off x="0" y="-685800"/>
            <a:ext cx="10363200" cy="7772400"/>
          </a:xfrm>
          <a:prstGeom prst="rect">
            <a:avLst/>
          </a:prstGeom>
          <a:noFill/>
        </p:spPr>
      </p:pic>
      <p:sp>
        <p:nvSpPr>
          <p:cNvPr id="1165315" name="Rectangle 3"/>
          <p:cNvSpPr>
            <a:spLocks noChangeArrowheads="1"/>
          </p:cNvSpPr>
          <p:nvPr/>
        </p:nvSpPr>
        <p:spPr bwMode="auto">
          <a:xfrm>
            <a:off x="2028825" y="381000"/>
            <a:ext cx="6048375" cy="81915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pPr algn="ctr"/>
            <a:r>
              <a:rPr lang="en-US" sz="4400">
                <a:solidFill>
                  <a:srgbClr val="CC0000"/>
                </a:solidFill>
                <a:effectLst>
                  <a:outerShdw blurRad="38100" dist="38100" dir="2700000" algn="tl">
                    <a:srgbClr val="000000"/>
                  </a:outerShdw>
                </a:effectLst>
              </a:rPr>
              <a:t>Typical Control Room</a:t>
            </a:r>
          </a:p>
        </p:txBody>
      </p:sp>
    </p:spTree>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43746" name="Picture 1026" descr="S TURBINE VI"/>
          <p:cNvPicPr>
            <a:picLocks noChangeAspect="1" noChangeArrowheads="1"/>
          </p:cNvPicPr>
          <p:nvPr/>
        </p:nvPicPr>
        <p:blipFill>
          <a:blip r:embed="rId3"/>
          <a:srcRect/>
          <a:stretch>
            <a:fillRect/>
          </a:stretch>
        </p:blipFill>
        <p:spPr bwMode="auto">
          <a:xfrm>
            <a:off x="0" y="0"/>
            <a:ext cx="10287000" cy="6934200"/>
          </a:xfrm>
          <a:prstGeom prst="rect">
            <a:avLst/>
          </a:prstGeom>
          <a:noFill/>
        </p:spPr>
      </p:pic>
      <p:sp>
        <p:nvSpPr>
          <p:cNvPr id="543747" name="Rectangle 1027"/>
          <p:cNvSpPr>
            <a:spLocks noChangeArrowheads="1"/>
          </p:cNvSpPr>
          <p:nvPr/>
        </p:nvSpPr>
        <p:spPr bwMode="auto">
          <a:xfrm>
            <a:off x="6477000" y="400050"/>
            <a:ext cx="3533775" cy="81915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pPr algn="ctr"/>
            <a:r>
              <a:rPr lang="en-US" sz="4400">
                <a:solidFill>
                  <a:srgbClr val="CC0000"/>
                </a:solidFill>
                <a:effectLst>
                  <a:outerShdw blurRad="38100" dist="38100" dir="2700000" algn="tl">
                    <a:srgbClr val="000000"/>
                  </a:outerShdw>
                </a:effectLst>
              </a:rPr>
              <a:t>Utility Boiler</a:t>
            </a:r>
          </a:p>
        </p:txBody>
      </p:sp>
      <p:sp>
        <p:nvSpPr>
          <p:cNvPr id="543748" name="Rectangle 1028"/>
          <p:cNvSpPr>
            <a:spLocks noChangeArrowheads="1"/>
          </p:cNvSpPr>
          <p:nvPr/>
        </p:nvSpPr>
        <p:spPr bwMode="auto">
          <a:xfrm>
            <a:off x="528638" y="4953000"/>
            <a:ext cx="2290762" cy="1489075"/>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pPr algn="ctr"/>
            <a:r>
              <a:rPr lang="en-US" sz="4400">
                <a:solidFill>
                  <a:srgbClr val="CC0000"/>
                </a:solidFill>
                <a:effectLst>
                  <a:outerShdw blurRad="38100" dist="38100" dir="2700000" algn="tl">
                    <a:srgbClr val="000000"/>
                  </a:outerShdw>
                </a:effectLst>
              </a:rPr>
              <a:t>Steam</a:t>
            </a:r>
          </a:p>
          <a:p>
            <a:pPr algn="ctr"/>
            <a:r>
              <a:rPr lang="en-US" sz="4400">
                <a:solidFill>
                  <a:srgbClr val="CC0000"/>
                </a:solidFill>
                <a:effectLst>
                  <a:outerShdw blurRad="38100" dist="38100" dir="2700000" algn="tl">
                    <a:srgbClr val="000000"/>
                  </a:outerShdw>
                </a:effectLst>
              </a:rPr>
              <a:t>Turbine</a:t>
            </a:r>
          </a:p>
        </p:txBody>
      </p:sp>
      <p:sp>
        <p:nvSpPr>
          <p:cNvPr id="543749" name="Line 1029"/>
          <p:cNvSpPr>
            <a:spLocks noChangeShapeType="1"/>
          </p:cNvSpPr>
          <p:nvPr/>
        </p:nvSpPr>
        <p:spPr bwMode="auto">
          <a:xfrm flipH="1">
            <a:off x="5638800" y="1447800"/>
            <a:ext cx="1828800" cy="1066800"/>
          </a:xfrm>
          <a:prstGeom prst="line">
            <a:avLst/>
          </a:prstGeom>
          <a:noFill/>
          <a:ln w="76200">
            <a:solidFill>
              <a:srgbClr val="CC0000"/>
            </a:solidFill>
            <a:round/>
            <a:headEnd/>
            <a:tailEnd type="triangle" w="med" len="med"/>
          </a:ln>
          <a:effectLst>
            <a:outerShdw dist="53882" dir="2700000" algn="ctr" rotWithShape="0">
              <a:srgbClr val="000000"/>
            </a:outerShdw>
          </a:effectLst>
        </p:spPr>
        <p:txBody>
          <a:bodyPr wrap="none" anchor="ctr"/>
          <a:lstStyle/>
          <a:p>
            <a:endParaRPr lang="en-US"/>
          </a:p>
        </p:txBody>
      </p:sp>
      <p:sp>
        <p:nvSpPr>
          <p:cNvPr id="543750" name="Line 1030"/>
          <p:cNvSpPr>
            <a:spLocks noChangeShapeType="1"/>
          </p:cNvSpPr>
          <p:nvPr/>
        </p:nvSpPr>
        <p:spPr bwMode="auto">
          <a:xfrm flipV="1">
            <a:off x="3048000" y="5181600"/>
            <a:ext cx="2514600" cy="381000"/>
          </a:xfrm>
          <a:prstGeom prst="line">
            <a:avLst/>
          </a:prstGeom>
          <a:noFill/>
          <a:ln w="76200">
            <a:solidFill>
              <a:srgbClr val="CC0000"/>
            </a:solidFill>
            <a:round/>
            <a:headEnd/>
            <a:tailEnd type="triangle" w="med" len="med"/>
          </a:ln>
          <a:effectLst>
            <a:outerShdw dist="53882" dir="2700000" algn="ctr" rotWithShape="0">
              <a:srgbClr val="000000"/>
            </a:outerShdw>
          </a:effectLst>
        </p:spPr>
        <p:txBody>
          <a:bodyPr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stCondLst>
                                    <p:cond delay="0"/>
                                  </p:stCondLst>
                                  <p:childTnLst>
                                    <p:set>
                                      <p:cBhvr>
                                        <p:cTn id="6" dur="1" fill="hold">
                                          <p:stCondLst>
                                            <p:cond delay="0"/>
                                          </p:stCondLst>
                                        </p:cTn>
                                        <p:tgtEl>
                                          <p:spTgt spid="543749"/>
                                        </p:tgtEl>
                                        <p:attrNameLst>
                                          <p:attrName>style.visibility</p:attrName>
                                        </p:attrNameLst>
                                      </p:cBhvr>
                                      <p:to>
                                        <p:strVal val="visible"/>
                                      </p:to>
                                    </p:set>
                                    <p:anim calcmode="lin" valueType="num">
                                      <p:cBhvr additive="base">
                                        <p:cTn id="7" dur="500" fill="hold"/>
                                        <p:tgtEl>
                                          <p:spTgt spid="543749"/>
                                        </p:tgtEl>
                                        <p:attrNameLst>
                                          <p:attrName>ppt_x</p:attrName>
                                        </p:attrNameLst>
                                      </p:cBhvr>
                                      <p:tavLst>
                                        <p:tav tm="0">
                                          <p:val>
                                            <p:strVal val="1+#ppt_w/2"/>
                                          </p:val>
                                        </p:tav>
                                        <p:tav tm="100000">
                                          <p:val>
                                            <p:strVal val="#ppt_x"/>
                                          </p:val>
                                        </p:tav>
                                      </p:tavLst>
                                    </p:anim>
                                    <p:anim calcmode="lin" valueType="num">
                                      <p:cBhvr additive="base">
                                        <p:cTn id="8" dur="500" fill="hold"/>
                                        <p:tgtEl>
                                          <p:spTgt spid="54374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2" fill="hold" grpId="0" nodeType="afterEffect">
                                  <p:stCondLst>
                                    <p:cond delay="0"/>
                                  </p:stCondLst>
                                  <p:childTnLst>
                                    <p:set>
                                      <p:cBhvr>
                                        <p:cTn id="11" dur="1" fill="hold">
                                          <p:stCondLst>
                                            <p:cond delay="0"/>
                                          </p:stCondLst>
                                        </p:cTn>
                                        <p:tgtEl>
                                          <p:spTgt spid="543750"/>
                                        </p:tgtEl>
                                        <p:attrNameLst>
                                          <p:attrName>style.visibility</p:attrName>
                                        </p:attrNameLst>
                                      </p:cBhvr>
                                      <p:to>
                                        <p:strVal val="visible"/>
                                      </p:to>
                                    </p:set>
                                    <p:anim calcmode="lin" valueType="num">
                                      <p:cBhvr additive="base">
                                        <p:cTn id="12" dur="500" fill="hold"/>
                                        <p:tgtEl>
                                          <p:spTgt spid="543750"/>
                                        </p:tgtEl>
                                        <p:attrNameLst>
                                          <p:attrName>ppt_x</p:attrName>
                                        </p:attrNameLst>
                                      </p:cBhvr>
                                      <p:tavLst>
                                        <p:tav tm="0">
                                          <p:val>
                                            <p:strVal val="0-#ppt_w/2"/>
                                          </p:val>
                                        </p:tav>
                                        <p:tav tm="100000">
                                          <p:val>
                                            <p:strVal val="#ppt_x"/>
                                          </p:val>
                                        </p:tav>
                                      </p:tavLst>
                                    </p:anim>
                                    <p:anim calcmode="lin" valueType="num">
                                      <p:cBhvr additive="base">
                                        <p:cTn id="13" dur="500" fill="hold"/>
                                        <p:tgtEl>
                                          <p:spTgt spid="5437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3749" grpId="0" animBg="1"/>
      <p:bldP spid="543750"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47874" name="Picture 2" descr="DSCN3793"/>
          <p:cNvPicPr>
            <a:picLocks noChangeAspect="1" noChangeArrowheads="1"/>
          </p:cNvPicPr>
          <p:nvPr/>
        </p:nvPicPr>
        <p:blipFill>
          <a:blip r:embed="rId3"/>
          <a:srcRect/>
          <a:stretch>
            <a:fillRect/>
          </a:stretch>
        </p:blipFill>
        <p:spPr bwMode="auto">
          <a:xfrm>
            <a:off x="0" y="19050"/>
            <a:ext cx="10372725" cy="6915150"/>
          </a:xfrm>
          <a:prstGeom prst="rect">
            <a:avLst/>
          </a:prstGeom>
          <a:noFill/>
        </p:spPr>
      </p:pic>
      <p:sp>
        <p:nvSpPr>
          <p:cNvPr id="847876" name="Rectangle 4"/>
          <p:cNvSpPr>
            <a:spLocks noChangeArrowheads="1"/>
          </p:cNvSpPr>
          <p:nvPr/>
        </p:nvSpPr>
        <p:spPr bwMode="auto">
          <a:xfrm>
            <a:off x="7162800" y="5032375"/>
            <a:ext cx="2613025" cy="1368425"/>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pPr algn="ctr"/>
            <a:r>
              <a:rPr lang="en-US" sz="4000">
                <a:solidFill>
                  <a:srgbClr val="CC0000"/>
                </a:solidFill>
                <a:effectLst>
                  <a:outerShdw blurRad="38100" dist="38100" dir="2700000" algn="tl">
                    <a:srgbClr val="000000"/>
                  </a:outerShdw>
                </a:effectLst>
              </a:rPr>
              <a:t>Boilers &amp; </a:t>
            </a:r>
          </a:p>
          <a:p>
            <a:pPr algn="ctr"/>
            <a:r>
              <a:rPr lang="en-US" sz="4000">
                <a:solidFill>
                  <a:srgbClr val="CC0000"/>
                </a:solidFill>
                <a:effectLst>
                  <a:outerShdw blurRad="38100" dist="38100" dir="2700000" algn="tl">
                    <a:srgbClr val="000000"/>
                  </a:outerShdw>
                </a:effectLst>
              </a:rPr>
              <a:t>Opacity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47876"/>
                                        </p:tgtEl>
                                        <p:attrNameLst>
                                          <p:attrName>style.visibility</p:attrName>
                                        </p:attrNameLst>
                                      </p:cBhvr>
                                      <p:to>
                                        <p:strVal val="visible"/>
                                      </p:to>
                                    </p:set>
                                    <p:anim calcmode="lin" valueType="num">
                                      <p:cBhvr additive="base">
                                        <p:cTn id="7" dur="500" fill="hold"/>
                                        <p:tgtEl>
                                          <p:spTgt spid="847876"/>
                                        </p:tgtEl>
                                        <p:attrNameLst>
                                          <p:attrName>ppt_x</p:attrName>
                                        </p:attrNameLst>
                                      </p:cBhvr>
                                      <p:tavLst>
                                        <p:tav tm="0">
                                          <p:val>
                                            <p:strVal val="0-#ppt_w/2"/>
                                          </p:val>
                                        </p:tav>
                                        <p:tav tm="100000">
                                          <p:val>
                                            <p:strVal val="#ppt_x"/>
                                          </p:val>
                                        </p:tav>
                                      </p:tavLst>
                                    </p:anim>
                                    <p:anim calcmode="lin" valueType="num">
                                      <p:cBhvr additive="base">
                                        <p:cTn id="8" dur="500" fill="hold"/>
                                        <p:tgtEl>
                                          <p:spTgt spid="8478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7876" grpId="0" animBg="1" autoUpdateAnimBg="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2898" name="Picture 2" descr="110-1061_IMG"/>
          <p:cNvPicPr>
            <a:picLocks noChangeAspect="1" noChangeArrowheads="1"/>
          </p:cNvPicPr>
          <p:nvPr/>
        </p:nvPicPr>
        <p:blipFill>
          <a:blip r:embed="rId3"/>
          <a:srcRect/>
          <a:stretch>
            <a:fillRect/>
          </a:stretch>
        </p:blipFill>
        <p:spPr bwMode="auto">
          <a:xfrm>
            <a:off x="0" y="0"/>
            <a:ext cx="5257800" cy="7010400"/>
          </a:xfrm>
          <a:prstGeom prst="rect">
            <a:avLst/>
          </a:prstGeom>
          <a:noFill/>
        </p:spPr>
      </p:pic>
      <p:sp>
        <p:nvSpPr>
          <p:cNvPr id="1232899" name="Rectangle 3"/>
          <p:cNvSpPr>
            <a:spLocks noChangeArrowheads="1"/>
          </p:cNvSpPr>
          <p:nvPr/>
        </p:nvSpPr>
        <p:spPr bwMode="auto">
          <a:xfrm>
            <a:off x="6453188" y="2286000"/>
            <a:ext cx="2649537" cy="2344738"/>
          </a:xfrm>
          <a:prstGeom prst="rect">
            <a:avLst/>
          </a:prstGeom>
          <a:solidFill>
            <a:srgbClr val="FF9900"/>
          </a:solidFill>
          <a:ln w="57150">
            <a:solidFill>
              <a:srgbClr val="CC0000"/>
            </a:solidFill>
            <a:miter lim="800000"/>
            <a:headEnd/>
            <a:tailEnd/>
          </a:ln>
          <a:effectLst>
            <a:outerShdw dist="63500" dir="3187806" algn="ctr" rotWithShape="0">
              <a:srgbClr val="000000"/>
            </a:outerShdw>
          </a:effectLst>
        </p:spPr>
        <p:txBody>
          <a:bodyPr wrap="none">
            <a:spAutoFit/>
          </a:bodyPr>
          <a:lstStyle/>
          <a:p>
            <a:pPr algn="ctr"/>
            <a:r>
              <a:rPr lang="en-US" sz="4800">
                <a:solidFill>
                  <a:srgbClr val="CC0000"/>
                </a:solidFill>
                <a:effectLst>
                  <a:outerShdw blurRad="38100" dist="38100" dir="2700000" algn="tl">
                    <a:srgbClr val="000000"/>
                  </a:outerShdw>
                </a:effectLst>
              </a:rPr>
              <a:t>Steam</a:t>
            </a:r>
          </a:p>
          <a:p>
            <a:pPr algn="ctr"/>
            <a:r>
              <a:rPr lang="en-US" sz="4800">
                <a:solidFill>
                  <a:srgbClr val="CC0000"/>
                </a:solidFill>
                <a:effectLst>
                  <a:outerShdw blurRad="38100" dist="38100" dir="2700000" algn="tl">
                    <a:srgbClr val="000000"/>
                  </a:outerShdw>
                </a:effectLst>
              </a:rPr>
              <a:t>Turbine </a:t>
            </a:r>
          </a:p>
          <a:p>
            <a:pPr algn="ctr"/>
            <a:r>
              <a:rPr lang="en-US" sz="4800">
                <a:solidFill>
                  <a:srgbClr val="CC0000"/>
                </a:solidFill>
                <a:effectLst>
                  <a:outerShdw blurRad="38100" dist="38100" dir="2700000" algn="tl">
                    <a:srgbClr val="000000"/>
                  </a:outerShdw>
                </a:effectLst>
              </a:rPr>
              <a:t>Blades</a:t>
            </a:r>
            <a:endParaRPr lang="en-US" sz="4400">
              <a:solidFill>
                <a:srgbClr val="CC0000"/>
              </a:solidFill>
              <a:effectLst>
                <a:outerShdw blurRad="38100" dist="38100" dir="2700000" algn="tl">
                  <a:srgbClr val="000000"/>
                </a:outerShdw>
              </a:effectLst>
            </a:endParaRPr>
          </a:p>
        </p:txBody>
      </p:sp>
    </p:spTree>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07234" name="Picture 2" descr="105-0523_IMG"/>
          <p:cNvPicPr>
            <a:picLocks noChangeAspect="1" noChangeArrowheads="1"/>
          </p:cNvPicPr>
          <p:nvPr/>
        </p:nvPicPr>
        <p:blipFill>
          <a:blip r:embed="rId3"/>
          <a:srcRect/>
          <a:stretch>
            <a:fillRect/>
          </a:stretch>
        </p:blipFill>
        <p:spPr bwMode="auto">
          <a:xfrm>
            <a:off x="38100" y="-381000"/>
            <a:ext cx="10325100" cy="7362825"/>
          </a:xfrm>
          <a:prstGeom prst="rect">
            <a:avLst/>
          </a:prstGeom>
          <a:noFill/>
        </p:spPr>
      </p:pic>
      <p:sp>
        <p:nvSpPr>
          <p:cNvPr id="607235" name="Rectangle 3"/>
          <p:cNvSpPr>
            <a:spLocks noChangeArrowheads="1"/>
          </p:cNvSpPr>
          <p:nvPr/>
        </p:nvSpPr>
        <p:spPr bwMode="auto">
          <a:xfrm>
            <a:off x="5168900" y="354013"/>
            <a:ext cx="3060700" cy="636587"/>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pPr algn="ctr"/>
            <a:r>
              <a:rPr lang="en-US" sz="3200">
                <a:solidFill>
                  <a:srgbClr val="CC0000"/>
                </a:solidFill>
                <a:effectLst>
                  <a:outerShdw blurRad="38100" dist="38100" dir="2700000" algn="tl">
                    <a:srgbClr val="000000"/>
                  </a:outerShdw>
                </a:effectLst>
              </a:rPr>
              <a:t>Steam Turbine</a:t>
            </a:r>
          </a:p>
        </p:txBody>
      </p:sp>
    </p:spTree>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42722" name="Picture 2" descr="S TURBINE III "/>
          <p:cNvPicPr>
            <a:picLocks noChangeAspect="1" noChangeArrowheads="1"/>
          </p:cNvPicPr>
          <p:nvPr/>
        </p:nvPicPr>
        <p:blipFill>
          <a:blip r:embed="rId3"/>
          <a:srcRect/>
          <a:stretch>
            <a:fillRect/>
          </a:stretch>
        </p:blipFill>
        <p:spPr bwMode="auto">
          <a:xfrm>
            <a:off x="0" y="0"/>
            <a:ext cx="10287000" cy="6858000"/>
          </a:xfrm>
          <a:prstGeom prst="rect">
            <a:avLst/>
          </a:prstGeom>
          <a:noFill/>
        </p:spPr>
      </p:pic>
      <p:sp>
        <p:nvSpPr>
          <p:cNvPr id="542723" name="Rectangle 3"/>
          <p:cNvSpPr>
            <a:spLocks noChangeArrowheads="1"/>
          </p:cNvSpPr>
          <p:nvPr/>
        </p:nvSpPr>
        <p:spPr bwMode="auto">
          <a:xfrm>
            <a:off x="425450" y="568325"/>
            <a:ext cx="2851150" cy="1489075"/>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pPr algn="ctr"/>
            <a:r>
              <a:rPr lang="en-US" sz="4400">
                <a:solidFill>
                  <a:srgbClr val="CC0000"/>
                </a:solidFill>
                <a:effectLst>
                  <a:outerShdw blurRad="38100" dist="38100" dir="2700000" algn="tl">
                    <a:srgbClr val="000000"/>
                  </a:outerShdw>
                </a:effectLst>
              </a:rPr>
              <a:t>HP Steam</a:t>
            </a:r>
          </a:p>
          <a:p>
            <a:pPr algn="ctr"/>
            <a:r>
              <a:rPr lang="en-US" sz="4400">
                <a:solidFill>
                  <a:srgbClr val="CC0000"/>
                </a:solidFill>
                <a:effectLst>
                  <a:outerShdw blurRad="38100" dist="38100" dir="2700000" algn="tl">
                    <a:srgbClr val="000000"/>
                  </a:outerShdw>
                </a:effectLst>
              </a:rPr>
              <a:t>Turbine</a:t>
            </a:r>
          </a:p>
        </p:txBody>
      </p:sp>
    </p:spTree>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40674" name="Picture 2" descr="S  TURBINE I"/>
          <p:cNvPicPr>
            <a:picLocks noChangeAspect="1" noChangeArrowheads="1"/>
          </p:cNvPicPr>
          <p:nvPr/>
        </p:nvPicPr>
        <p:blipFill>
          <a:blip r:embed="rId3"/>
          <a:srcRect/>
          <a:stretch>
            <a:fillRect/>
          </a:stretch>
        </p:blipFill>
        <p:spPr bwMode="auto">
          <a:xfrm>
            <a:off x="0" y="0"/>
            <a:ext cx="10363200" cy="6858000"/>
          </a:xfrm>
          <a:prstGeom prst="rect">
            <a:avLst/>
          </a:prstGeom>
          <a:noFill/>
        </p:spPr>
      </p:pic>
      <p:sp>
        <p:nvSpPr>
          <p:cNvPr id="540675" name="Rectangle 3"/>
          <p:cNvSpPr>
            <a:spLocks noChangeArrowheads="1"/>
          </p:cNvSpPr>
          <p:nvPr/>
        </p:nvSpPr>
        <p:spPr bwMode="auto">
          <a:xfrm>
            <a:off x="455613" y="5353050"/>
            <a:ext cx="4124325" cy="81915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pPr algn="ctr"/>
            <a:r>
              <a:rPr lang="en-US" sz="4400">
                <a:solidFill>
                  <a:srgbClr val="CC0000"/>
                </a:solidFill>
                <a:effectLst>
                  <a:outerShdw blurRad="38100" dist="38100" dir="2700000" algn="tl">
                    <a:srgbClr val="000000"/>
                  </a:outerShdw>
                </a:effectLst>
              </a:rPr>
              <a:t>Steam Turbine</a:t>
            </a:r>
            <a:endParaRPr lang="en-US" b="0" i="1">
              <a:solidFill>
                <a:srgbClr val="CC0000"/>
              </a:solidFill>
              <a:effectLst>
                <a:outerShdw blurRad="38100" dist="38100" dir="2700000" algn="tl">
                  <a:srgbClr val="000000"/>
                </a:outerShdw>
              </a:effectLst>
              <a:latin typeface="Times New Roman" pitchFamily="18" charset="0"/>
            </a:endParaRPr>
          </a:p>
        </p:txBody>
      </p:sp>
      <p:sp>
        <p:nvSpPr>
          <p:cNvPr id="540676" name="Rectangle 4"/>
          <p:cNvSpPr>
            <a:spLocks noChangeArrowheads="1"/>
          </p:cNvSpPr>
          <p:nvPr/>
        </p:nvSpPr>
        <p:spPr bwMode="auto">
          <a:xfrm>
            <a:off x="5715000" y="685800"/>
            <a:ext cx="2913063" cy="81915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pPr algn="ctr"/>
            <a:r>
              <a:rPr lang="en-US" sz="4400">
                <a:solidFill>
                  <a:srgbClr val="CC0000"/>
                </a:solidFill>
                <a:effectLst>
                  <a:outerShdw blurRad="38100" dist="38100" dir="2700000" algn="tl">
                    <a:srgbClr val="000000"/>
                  </a:outerShdw>
                </a:effectLst>
              </a:rPr>
              <a:t>Generator</a:t>
            </a:r>
          </a:p>
        </p:txBody>
      </p:sp>
      <p:sp>
        <p:nvSpPr>
          <p:cNvPr id="540677" name="Line 5"/>
          <p:cNvSpPr>
            <a:spLocks noChangeShapeType="1"/>
          </p:cNvSpPr>
          <p:nvPr/>
        </p:nvSpPr>
        <p:spPr bwMode="auto">
          <a:xfrm flipH="1">
            <a:off x="3810000" y="1219200"/>
            <a:ext cx="1752600" cy="1143000"/>
          </a:xfrm>
          <a:prstGeom prst="line">
            <a:avLst/>
          </a:prstGeom>
          <a:noFill/>
          <a:ln w="76200">
            <a:solidFill>
              <a:srgbClr val="CC0000"/>
            </a:solidFill>
            <a:round/>
            <a:headEnd/>
            <a:tailEnd type="triangle" w="med" len="med"/>
          </a:ln>
          <a:effectLst>
            <a:outerShdw dist="45791" dir="3378596" algn="ctr" rotWithShape="0">
              <a:srgbClr val="000000"/>
            </a:outerShdw>
          </a:effectLst>
        </p:spPr>
        <p:txBody>
          <a:bodyPr wrap="none" anchor="ctr"/>
          <a:lstStyle/>
          <a:p>
            <a:endParaRPr lang="en-US"/>
          </a:p>
        </p:txBody>
      </p:sp>
      <p:sp>
        <p:nvSpPr>
          <p:cNvPr id="540678" name="Line 6"/>
          <p:cNvSpPr>
            <a:spLocks noChangeShapeType="1"/>
          </p:cNvSpPr>
          <p:nvPr/>
        </p:nvSpPr>
        <p:spPr bwMode="auto">
          <a:xfrm flipV="1">
            <a:off x="4800600" y="4495800"/>
            <a:ext cx="1828800" cy="1295400"/>
          </a:xfrm>
          <a:prstGeom prst="line">
            <a:avLst/>
          </a:prstGeom>
          <a:noFill/>
          <a:ln w="76200">
            <a:solidFill>
              <a:srgbClr val="CC0000"/>
            </a:solidFill>
            <a:round/>
            <a:headEnd/>
            <a:tailEnd type="triangle" w="med" len="med"/>
          </a:ln>
          <a:effectLst>
            <a:outerShdw dist="45791" dir="3378596" algn="ctr" rotWithShape="0">
              <a:srgbClr val="000000"/>
            </a:outerShdw>
          </a:effectLst>
        </p:spPr>
        <p:txBody>
          <a:bodyPr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540678"/>
                                        </p:tgtEl>
                                        <p:attrNameLst>
                                          <p:attrName>style.visibility</p:attrName>
                                        </p:attrNameLst>
                                      </p:cBhvr>
                                      <p:to>
                                        <p:strVal val="visible"/>
                                      </p:to>
                                    </p:set>
                                    <p:anim calcmode="lin" valueType="num">
                                      <p:cBhvr additive="base">
                                        <p:cTn id="7" dur="500" fill="hold"/>
                                        <p:tgtEl>
                                          <p:spTgt spid="540678"/>
                                        </p:tgtEl>
                                        <p:attrNameLst>
                                          <p:attrName>ppt_x</p:attrName>
                                        </p:attrNameLst>
                                      </p:cBhvr>
                                      <p:tavLst>
                                        <p:tav tm="0">
                                          <p:val>
                                            <p:strVal val="0-#ppt_w/2"/>
                                          </p:val>
                                        </p:tav>
                                        <p:tav tm="100000">
                                          <p:val>
                                            <p:strVal val="#ppt_x"/>
                                          </p:val>
                                        </p:tav>
                                      </p:tavLst>
                                    </p:anim>
                                    <p:anim calcmode="lin" valueType="num">
                                      <p:cBhvr additive="base">
                                        <p:cTn id="8" dur="500" fill="hold"/>
                                        <p:tgtEl>
                                          <p:spTgt spid="54067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3" fill="hold" grpId="0" nodeType="afterEffect">
                                  <p:stCondLst>
                                    <p:cond delay="0"/>
                                  </p:stCondLst>
                                  <p:childTnLst>
                                    <p:set>
                                      <p:cBhvr>
                                        <p:cTn id="11" dur="1" fill="hold">
                                          <p:stCondLst>
                                            <p:cond delay="0"/>
                                          </p:stCondLst>
                                        </p:cTn>
                                        <p:tgtEl>
                                          <p:spTgt spid="540677"/>
                                        </p:tgtEl>
                                        <p:attrNameLst>
                                          <p:attrName>style.visibility</p:attrName>
                                        </p:attrNameLst>
                                      </p:cBhvr>
                                      <p:to>
                                        <p:strVal val="visible"/>
                                      </p:to>
                                    </p:set>
                                    <p:anim calcmode="lin" valueType="num">
                                      <p:cBhvr additive="base">
                                        <p:cTn id="12" dur="500" fill="hold"/>
                                        <p:tgtEl>
                                          <p:spTgt spid="540677"/>
                                        </p:tgtEl>
                                        <p:attrNameLst>
                                          <p:attrName>ppt_x</p:attrName>
                                        </p:attrNameLst>
                                      </p:cBhvr>
                                      <p:tavLst>
                                        <p:tav tm="0">
                                          <p:val>
                                            <p:strVal val="1+#ppt_w/2"/>
                                          </p:val>
                                        </p:tav>
                                        <p:tav tm="100000">
                                          <p:val>
                                            <p:strVal val="#ppt_x"/>
                                          </p:val>
                                        </p:tav>
                                      </p:tavLst>
                                    </p:anim>
                                    <p:anim calcmode="lin" valueType="num">
                                      <p:cBhvr additive="base">
                                        <p:cTn id="13" dur="500" fill="hold"/>
                                        <p:tgtEl>
                                          <p:spTgt spid="54067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0677" grpId="0" animBg="1"/>
      <p:bldP spid="540678" grpId="0" animBg="1"/>
    </p:bld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9058" name="Rectangle 1026"/>
          <p:cNvSpPr>
            <a:spLocks noGrp="1" noChangeArrowheads="1"/>
          </p:cNvSpPr>
          <p:nvPr>
            <p:ph type="title"/>
          </p:nvPr>
        </p:nvSpPr>
        <p:spPr>
          <a:xfrm>
            <a:off x="1066800" y="228600"/>
            <a:ext cx="8001000" cy="685800"/>
          </a:xfrm>
          <a:solidFill>
            <a:srgbClr val="FF9900"/>
          </a:solidFill>
          <a:ln w="57150">
            <a:solidFill>
              <a:srgbClr val="CC0000"/>
            </a:solidFill>
          </a:ln>
        </p:spPr>
        <p:txBody>
          <a:bodyPr/>
          <a:lstStyle/>
          <a:p>
            <a:r>
              <a:rPr lang="en-US" sz="4000" i="0">
                <a:solidFill>
                  <a:srgbClr val="CC0000"/>
                </a:solidFill>
                <a:effectLst>
                  <a:outerShdw blurRad="38100" dist="38100" dir="2700000" algn="tl">
                    <a:srgbClr val="000000"/>
                  </a:outerShdw>
                </a:effectLst>
              </a:rPr>
              <a:t>Brush DAX Turbogenerator</a:t>
            </a:r>
            <a:endParaRPr lang="en-US" sz="4000"/>
          </a:p>
        </p:txBody>
      </p:sp>
      <p:pic>
        <p:nvPicPr>
          <p:cNvPr id="429059" name="Picture 1027"/>
          <p:cNvPicPr>
            <a:picLocks noChangeArrowheads="1"/>
          </p:cNvPicPr>
          <p:nvPr/>
        </p:nvPicPr>
        <p:blipFill>
          <a:blip r:embed="rId3"/>
          <a:srcRect/>
          <a:stretch>
            <a:fillRect/>
          </a:stretch>
        </p:blipFill>
        <p:spPr bwMode="auto">
          <a:xfrm>
            <a:off x="914400" y="1246188"/>
            <a:ext cx="8480425" cy="5383212"/>
          </a:xfrm>
          <a:prstGeom prst="rect">
            <a:avLst/>
          </a:prstGeom>
          <a:noFill/>
          <a:ln w="12700">
            <a:noFill/>
            <a:miter lim="800000"/>
            <a:headEnd/>
            <a:tailEnd/>
          </a:ln>
          <a:effectLst/>
        </p:spPr>
      </p:pic>
    </p:spTree>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87426" name="Picture 2" descr="P1010018"/>
          <p:cNvPicPr>
            <a:picLocks noChangeAspect="1" noChangeArrowheads="1"/>
          </p:cNvPicPr>
          <p:nvPr/>
        </p:nvPicPr>
        <p:blipFill>
          <a:blip r:embed="rId3"/>
          <a:srcRect/>
          <a:stretch>
            <a:fillRect/>
          </a:stretch>
        </p:blipFill>
        <p:spPr bwMode="auto">
          <a:xfrm>
            <a:off x="0" y="0"/>
            <a:ext cx="10287000" cy="6858000"/>
          </a:xfrm>
          <a:prstGeom prst="rect">
            <a:avLst/>
          </a:prstGeom>
          <a:noFill/>
        </p:spPr>
      </p:pic>
      <p:sp>
        <p:nvSpPr>
          <p:cNvPr id="487427" name="Rectangle 3"/>
          <p:cNvSpPr>
            <a:spLocks noChangeArrowheads="1"/>
          </p:cNvSpPr>
          <p:nvPr/>
        </p:nvSpPr>
        <p:spPr bwMode="auto">
          <a:xfrm>
            <a:off x="609600" y="5410200"/>
            <a:ext cx="4557713" cy="81915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r>
              <a:rPr lang="en-US" sz="4400">
                <a:solidFill>
                  <a:srgbClr val="CC0000"/>
                </a:solidFill>
                <a:effectLst>
                  <a:outerShdw blurRad="38100" dist="38100" dir="2700000" algn="tl">
                    <a:srgbClr val="000000"/>
                  </a:outerShdw>
                </a:effectLst>
              </a:rPr>
              <a:t>Generator Rotor</a:t>
            </a:r>
          </a:p>
        </p:txBody>
      </p:sp>
    </p:spTree>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09283" name="Picture 3" descr="107-0715_IMG"/>
          <p:cNvPicPr>
            <a:picLocks noChangeAspect="1" noChangeArrowheads="1"/>
          </p:cNvPicPr>
          <p:nvPr/>
        </p:nvPicPr>
        <p:blipFill>
          <a:blip r:embed="rId3"/>
          <a:srcRect/>
          <a:stretch>
            <a:fillRect/>
          </a:stretch>
        </p:blipFill>
        <p:spPr bwMode="auto">
          <a:xfrm>
            <a:off x="0" y="-152400"/>
            <a:ext cx="10363200" cy="7315200"/>
          </a:xfrm>
          <a:prstGeom prst="rect">
            <a:avLst/>
          </a:prstGeom>
          <a:noFill/>
        </p:spPr>
      </p:pic>
      <p:sp>
        <p:nvSpPr>
          <p:cNvPr id="609284" name="Rectangle 4"/>
          <p:cNvSpPr>
            <a:spLocks noChangeArrowheads="1"/>
          </p:cNvSpPr>
          <p:nvPr/>
        </p:nvSpPr>
        <p:spPr bwMode="auto">
          <a:xfrm>
            <a:off x="762000" y="5562600"/>
            <a:ext cx="4557713" cy="81915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pPr algn="ctr"/>
            <a:r>
              <a:rPr lang="en-US" sz="4400">
                <a:solidFill>
                  <a:srgbClr val="CC0000"/>
                </a:solidFill>
                <a:effectLst>
                  <a:outerShdw blurRad="38100" dist="38100" dir="2700000" algn="tl">
                    <a:srgbClr val="000000"/>
                  </a:outerShdw>
                </a:effectLst>
              </a:rPr>
              <a:t>Generator Rotor</a:t>
            </a:r>
          </a:p>
        </p:txBody>
      </p:sp>
    </p:spTree>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10307" name="Picture 3" descr="104-0474_IMG"/>
          <p:cNvPicPr>
            <a:picLocks noChangeAspect="1" noChangeArrowheads="1"/>
          </p:cNvPicPr>
          <p:nvPr/>
        </p:nvPicPr>
        <p:blipFill>
          <a:blip r:embed="rId3"/>
          <a:srcRect/>
          <a:stretch>
            <a:fillRect/>
          </a:stretch>
        </p:blipFill>
        <p:spPr bwMode="auto">
          <a:xfrm>
            <a:off x="0" y="-152400"/>
            <a:ext cx="10363200" cy="7315200"/>
          </a:xfrm>
          <a:prstGeom prst="rect">
            <a:avLst/>
          </a:prstGeom>
          <a:noFill/>
        </p:spPr>
      </p:pic>
      <p:sp>
        <p:nvSpPr>
          <p:cNvPr id="610308" name="Rectangle 4"/>
          <p:cNvSpPr>
            <a:spLocks noChangeArrowheads="1"/>
          </p:cNvSpPr>
          <p:nvPr/>
        </p:nvSpPr>
        <p:spPr bwMode="auto">
          <a:xfrm>
            <a:off x="7239000" y="5181600"/>
            <a:ext cx="2670175" cy="1368425"/>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pPr algn="ctr"/>
            <a:r>
              <a:rPr lang="en-US" sz="4000">
                <a:solidFill>
                  <a:srgbClr val="CC0000"/>
                </a:solidFill>
                <a:effectLst>
                  <a:outerShdw blurRad="38100" dist="38100" dir="2700000" algn="tl">
                    <a:srgbClr val="000000"/>
                  </a:outerShdw>
                </a:effectLst>
              </a:rPr>
              <a:t>Generator</a:t>
            </a:r>
          </a:p>
          <a:p>
            <a:pPr algn="ctr"/>
            <a:r>
              <a:rPr lang="en-US" sz="4000">
                <a:solidFill>
                  <a:srgbClr val="CC0000"/>
                </a:solidFill>
                <a:effectLst>
                  <a:outerShdw blurRad="38100" dist="38100" dir="2700000" algn="tl">
                    <a:srgbClr val="000000"/>
                  </a:outerShdw>
                </a:effectLst>
              </a:rPr>
              <a:t>Stator</a:t>
            </a:r>
          </a:p>
        </p:txBody>
      </p:sp>
    </p:spTree>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48866" name="Picture 2" descr="ELECTRIC I"/>
          <p:cNvPicPr>
            <a:picLocks noChangeAspect="1" noChangeArrowheads="1"/>
          </p:cNvPicPr>
          <p:nvPr/>
        </p:nvPicPr>
        <p:blipFill>
          <a:blip r:embed="rId3"/>
          <a:srcRect/>
          <a:stretch>
            <a:fillRect/>
          </a:stretch>
        </p:blipFill>
        <p:spPr bwMode="auto">
          <a:xfrm>
            <a:off x="0" y="0"/>
            <a:ext cx="10287000" cy="6877050"/>
          </a:xfrm>
          <a:prstGeom prst="rect">
            <a:avLst/>
          </a:prstGeom>
          <a:noFill/>
        </p:spPr>
      </p:pic>
      <p:sp>
        <p:nvSpPr>
          <p:cNvPr id="548867" name="Rectangle 3"/>
          <p:cNvSpPr>
            <a:spLocks noChangeArrowheads="1"/>
          </p:cNvSpPr>
          <p:nvPr/>
        </p:nvSpPr>
        <p:spPr bwMode="auto">
          <a:xfrm>
            <a:off x="334963" y="5562600"/>
            <a:ext cx="6142037" cy="81915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r>
              <a:rPr lang="en-US" sz="4400">
                <a:solidFill>
                  <a:srgbClr val="CC0000"/>
                </a:solidFill>
                <a:effectLst>
                  <a:outerShdw blurRad="38100" dist="38100" dir="2700000" algn="tl">
                    <a:srgbClr val="000000"/>
                  </a:outerShdw>
                </a:effectLst>
              </a:rPr>
              <a:t>Step-Up Transformers</a:t>
            </a:r>
          </a:p>
        </p:txBody>
      </p:sp>
    </p:spTree>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a:xfrm>
            <a:off x="852488" y="207963"/>
            <a:ext cx="8447087" cy="755650"/>
          </a:xfrm>
          <a:solidFill>
            <a:srgbClr val="FF9900"/>
          </a:solidFill>
          <a:ln w="57150">
            <a:solidFill>
              <a:srgbClr val="CC0000"/>
            </a:solidFill>
          </a:ln>
          <a:effectLst>
            <a:outerShdw dist="89803" dir="2700000" algn="ctr" rotWithShape="0">
              <a:srgbClr val="000000"/>
            </a:outerShdw>
          </a:effectLst>
        </p:spPr>
        <p:txBody>
          <a:bodyPr/>
          <a:lstStyle/>
          <a:p>
            <a:r>
              <a:rPr lang="en-US" i="0">
                <a:solidFill>
                  <a:srgbClr val="CC0000"/>
                </a:solidFill>
                <a:effectLst>
                  <a:outerShdw blurRad="38100" dist="38100" dir="2700000" algn="tl">
                    <a:srgbClr val="000000"/>
                  </a:outerShdw>
                </a:effectLst>
              </a:rPr>
              <a:t>Typical Electric Utility Plant</a:t>
            </a:r>
            <a:endParaRPr lang="en-US"/>
          </a:p>
        </p:txBody>
      </p:sp>
      <p:pic>
        <p:nvPicPr>
          <p:cNvPr id="114691" name="Picture 3"/>
          <p:cNvPicPr>
            <a:picLocks noChangeArrowheads="1"/>
          </p:cNvPicPr>
          <p:nvPr/>
        </p:nvPicPr>
        <p:blipFill>
          <a:blip r:embed="rId3"/>
          <a:srcRect/>
          <a:stretch>
            <a:fillRect/>
          </a:stretch>
        </p:blipFill>
        <p:spPr bwMode="auto">
          <a:xfrm>
            <a:off x="1219200" y="1066800"/>
            <a:ext cx="7696200" cy="5116513"/>
          </a:xfrm>
          <a:prstGeom prst="rect">
            <a:avLst/>
          </a:prstGeom>
          <a:noFill/>
          <a:ln w="12700">
            <a:noFill/>
            <a:miter lim="800000"/>
            <a:headEnd/>
            <a:tailEnd/>
          </a:ln>
          <a:effectLst>
            <a:outerShdw dist="63500" dir="3187806" algn="ctr" rotWithShape="0">
              <a:schemeClr val="bg2"/>
            </a:outerShdw>
          </a:effectLst>
        </p:spPr>
      </p:pic>
      <p:sp>
        <p:nvSpPr>
          <p:cNvPr id="114692" name="Rectangle 4"/>
          <p:cNvSpPr>
            <a:spLocks noChangeArrowheads="1"/>
          </p:cNvSpPr>
          <p:nvPr/>
        </p:nvSpPr>
        <p:spPr bwMode="auto">
          <a:xfrm>
            <a:off x="2733675" y="2060575"/>
            <a:ext cx="757238" cy="333375"/>
          </a:xfrm>
          <a:prstGeom prst="rect">
            <a:avLst/>
          </a:prstGeom>
          <a:noFill/>
          <a:ln w="12700">
            <a:noFill/>
            <a:miter lim="800000"/>
            <a:headEnd/>
            <a:tailEnd/>
          </a:ln>
          <a:effectLst/>
        </p:spPr>
        <p:txBody>
          <a:bodyPr wrap="none" lIns="90488" tIns="44450" rIns="90488" bIns="44450">
            <a:spAutoFit/>
          </a:bodyPr>
          <a:lstStyle/>
          <a:p>
            <a:r>
              <a:rPr lang="en-US" sz="1600">
                <a:solidFill>
                  <a:schemeClr val="bg2"/>
                </a:solidFill>
              </a:rPr>
              <a:t>Boiler</a:t>
            </a:r>
          </a:p>
        </p:txBody>
      </p:sp>
      <p:sp>
        <p:nvSpPr>
          <p:cNvPr id="114693" name="Rectangle 5"/>
          <p:cNvSpPr>
            <a:spLocks noChangeArrowheads="1"/>
          </p:cNvSpPr>
          <p:nvPr/>
        </p:nvSpPr>
        <p:spPr bwMode="auto">
          <a:xfrm>
            <a:off x="4692650" y="1758950"/>
            <a:ext cx="1704975" cy="333375"/>
          </a:xfrm>
          <a:prstGeom prst="rect">
            <a:avLst/>
          </a:prstGeom>
          <a:noFill/>
          <a:ln w="12700">
            <a:noFill/>
            <a:miter lim="800000"/>
            <a:headEnd/>
            <a:tailEnd/>
          </a:ln>
          <a:effectLst/>
        </p:spPr>
        <p:txBody>
          <a:bodyPr lIns="90488" tIns="44450" rIns="90488" bIns="44450">
            <a:spAutoFit/>
          </a:bodyPr>
          <a:lstStyle/>
          <a:p>
            <a:r>
              <a:rPr lang="en-US" sz="1600">
                <a:solidFill>
                  <a:schemeClr val="bg2"/>
                </a:solidFill>
              </a:rPr>
              <a:t>Steam turbine</a:t>
            </a:r>
          </a:p>
        </p:txBody>
      </p:sp>
      <p:sp>
        <p:nvSpPr>
          <p:cNvPr id="114694" name="Rectangle 6"/>
          <p:cNvSpPr>
            <a:spLocks noChangeArrowheads="1"/>
          </p:cNvSpPr>
          <p:nvPr/>
        </p:nvSpPr>
        <p:spPr bwMode="auto">
          <a:xfrm>
            <a:off x="7621588" y="2409825"/>
            <a:ext cx="1152525" cy="333375"/>
          </a:xfrm>
          <a:prstGeom prst="rect">
            <a:avLst/>
          </a:prstGeom>
          <a:noFill/>
          <a:ln w="12700">
            <a:noFill/>
            <a:miter lim="800000"/>
            <a:headEnd/>
            <a:tailEnd/>
          </a:ln>
          <a:effectLst/>
        </p:spPr>
        <p:txBody>
          <a:bodyPr wrap="none" lIns="90488" tIns="44450" rIns="90488" bIns="44450">
            <a:spAutoFit/>
          </a:bodyPr>
          <a:lstStyle/>
          <a:p>
            <a:r>
              <a:rPr lang="en-US" sz="1600">
                <a:solidFill>
                  <a:schemeClr val="bg2"/>
                </a:solidFill>
              </a:rPr>
              <a:t>Generator</a:t>
            </a:r>
          </a:p>
        </p:txBody>
      </p:sp>
      <p:sp>
        <p:nvSpPr>
          <p:cNvPr id="114695" name="Rectangle 7"/>
          <p:cNvSpPr>
            <a:spLocks noChangeArrowheads="1"/>
          </p:cNvSpPr>
          <p:nvPr/>
        </p:nvSpPr>
        <p:spPr bwMode="auto">
          <a:xfrm>
            <a:off x="7931150" y="3765550"/>
            <a:ext cx="1163638" cy="577850"/>
          </a:xfrm>
          <a:prstGeom prst="rect">
            <a:avLst/>
          </a:prstGeom>
          <a:noFill/>
          <a:ln w="12700">
            <a:noFill/>
            <a:miter lim="800000"/>
            <a:headEnd/>
            <a:tailEnd/>
          </a:ln>
          <a:effectLst/>
        </p:spPr>
        <p:txBody>
          <a:bodyPr lIns="90488" tIns="44450" rIns="90488" bIns="44450">
            <a:spAutoFit/>
          </a:bodyPr>
          <a:lstStyle/>
          <a:p>
            <a:pPr algn="ctr"/>
            <a:r>
              <a:rPr lang="en-US" sz="1600">
                <a:solidFill>
                  <a:schemeClr val="bg2"/>
                </a:solidFill>
              </a:rPr>
              <a:t>Cooling Media</a:t>
            </a:r>
          </a:p>
        </p:txBody>
      </p:sp>
      <p:sp>
        <p:nvSpPr>
          <p:cNvPr id="114696" name="Rectangle 8"/>
          <p:cNvSpPr>
            <a:spLocks noChangeArrowheads="1"/>
          </p:cNvSpPr>
          <p:nvPr/>
        </p:nvSpPr>
        <p:spPr bwMode="auto">
          <a:xfrm>
            <a:off x="4275138" y="3511550"/>
            <a:ext cx="1409700" cy="333375"/>
          </a:xfrm>
          <a:prstGeom prst="rect">
            <a:avLst/>
          </a:prstGeom>
          <a:noFill/>
          <a:ln w="12700">
            <a:noFill/>
            <a:miter lim="800000"/>
            <a:headEnd/>
            <a:tailEnd/>
          </a:ln>
          <a:effectLst/>
        </p:spPr>
        <p:txBody>
          <a:bodyPr lIns="90488" tIns="44450" rIns="90488" bIns="44450">
            <a:spAutoFit/>
          </a:bodyPr>
          <a:lstStyle/>
          <a:p>
            <a:r>
              <a:rPr lang="en-US" sz="1600">
                <a:solidFill>
                  <a:schemeClr val="bg2"/>
                </a:solidFill>
              </a:rPr>
              <a:t>Condenser</a:t>
            </a:r>
          </a:p>
        </p:txBody>
      </p:sp>
      <p:sp>
        <p:nvSpPr>
          <p:cNvPr id="114697" name="Rectangle 9"/>
          <p:cNvSpPr>
            <a:spLocks noChangeArrowheads="1"/>
          </p:cNvSpPr>
          <p:nvPr/>
        </p:nvSpPr>
        <p:spPr bwMode="auto">
          <a:xfrm>
            <a:off x="5167313" y="3927475"/>
            <a:ext cx="1128712" cy="333375"/>
          </a:xfrm>
          <a:prstGeom prst="rect">
            <a:avLst/>
          </a:prstGeom>
          <a:noFill/>
          <a:ln w="12700">
            <a:noFill/>
            <a:miter lim="800000"/>
            <a:headEnd/>
            <a:tailEnd/>
          </a:ln>
          <a:effectLst/>
        </p:spPr>
        <p:txBody>
          <a:bodyPr wrap="none" lIns="90488" tIns="44450" rIns="90488" bIns="44450">
            <a:spAutoFit/>
          </a:bodyPr>
          <a:lstStyle/>
          <a:p>
            <a:r>
              <a:rPr lang="en-US" sz="1600">
                <a:solidFill>
                  <a:schemeClr val="bg2"/>
                </a:solidFill>
              </a:rPr>
              <a:t>Deaerator</a:t>
            </a:r>
          </a:p>
        </p:txBody>
      </p:sp>
      <p:sp>
        <p:nvSpPr>
          <p:cNvPr id="114698" name="Rectangle 10"/>
          <p:cNvSpPr>
            <a:spLocks noChangeArrowheads="1"/>
          </p:cNvSpPr>
          <p:nvPr/>
        </p:nvSpPr>
        <p:spPr bwMode="auto">
          <a:xfrm>
            <a:off x="1631950" y="1579563"/>
            <a:ext cx="722313" cy="333375"/>
          </a:xfrm>
          <a:prstGeom prst="rect">
            <a:avLst/>
          </a:prstGeom>
          <a:noFill/>
          <a:ln w="12700">
            <a:noFill/>
            <a:miter lim="800000"/>
            <a:headEnd/>
            <a:tailEnd/>
          </a:ln>
          <a:effectLst/>
        </p:spPr>
        <p:txBody>
          <a:bodyPr wrap="none" lIns="90488" tIns="44450" rIns="90488" bIns="44450">
            <a:spAutoFit/>
          </a:bodyPr>
          <a:lstStyle/>
          <a:p>
            <a:r>
              <a:rPr lang="en-US" sz="1600">
                <a:solidFill>
                  <a:schemeClr val="bg2"/>
                </a:solidFill>
              </a:rPr>
              <a:t>Stack</a:t>
            </a:r>
          </a:p>
        </p:txBody>
      </p:sp>
      <p:sp>
        <p:nvSpPr>
          <p:cNvPr id="114699" name="Rectangle 11"/>
          <p:cNvSpPr>
            <a:spLocks noChangeArrowheads="1"/>
          </p:cNvSpPr>
          <p:nvPr/>
        </p:nvSpPr>
        <p:spPr bwMode="auto">
          <a:xfrm>
            <a:off x="1263650" y="4479925"/>
            <a:ext cx="585788" cy="333375"/>
          </a:xfrm>
          <a:prstGeom prst="rect">
            <a:avLst/>
          </a:prstGeom>
          <a:noFill/>
          <a:ln w="12700">
            <a:noFill/>
            <a:miter lim="800000"/>
            <a:headEnd/>
            <a:tailEnd/>
          </a:ln>
          <a:effectLst/>
        </p:spPr>
        <p:txBody>
          <a:bodyPr wrap="none" lIns="90488" tIns="44450" rIns="90488" bIns="44450">
            <a:spAutoFit/>
          </a:bodyPr>
          <a:lstStyle/>
          <a:p>
            <a:r>
              <a:rPr lang="en-US" sz="1600">
                <a:solidFill>
                  <a:schemeClr val="bg2"/>
                </a:solidFill>
              </a:rPr>
              <a:t>ESP</a:t>
            </a:r>
          </a:p>
        </p:txBody>
      </p:sp>
      <p:sp>
        <p:nvSpPr>
          <p:cNvPr id="114700" name="Rectangle 12"/>
          <p:cNvSpPr>
            <a:spLocks noChangeArrowheads="1"/>
          </p:cNvSpPr>
          <p:nvPr/>
        </p:nvSpPr>
        <p:spPr bwMode="auto">
          <a:xfrm>
            <a:off x="1470025" y="5291138"/>
            <a:ext cx="1058863" cy="822325"/>
          </a:xfrm>
          <a:prstGeom prst="rect">
            <a:avLst/>
          </a:prstGeom>
          <a:noFill/>
          <a:ln w="12700">
            <a:noFill/>
            <a:miter lim="800000"/>
            <a:headEnd/>
            <a:tailEnd/>
          </a:ln>
          <a:effectLst/>
        </p:spPr>
        <p:txBody>
          <a:bodyPr lIns="90488" tIns="44450" rIns="90488" bIns="44450">
            <a:spAutoFit/>
          </a:bodyPr>
          <a:lstStyle/>
          <a:p>
            <a:pPr algn="ctr"/>
            <a:r>
              <a:rPr lang="en-US" sz="1600">
                <a:solidFill>
                  <a:schemeClr val="bg2"/>
                </a:solidFill>
              </a:rPr>
              <a:t>Induced Draft Fan</a:t>
            </a:r>
          </a:p>
        </p:txBody>
      </p:sp>
      <p:sp>
        <p:nvSpPr>
          <p:cNvPr id="114701" name="Rectangle 13"/>
          <p:cNvSpPr>
            <a:spLocks noChangeArrowheads="1"/>
          </p:cNvSpPr>
          <p:nvPr/>
        </p:nvSpPr>
        <p:spPr bwMode="auto">
          <a:xfrm>
            <a:off x="2933700" y="5321300"/>
            <a:ext cx="1058863" cy="822325"/>
          </a:xfrm>
          <a:prstGeom prst="rect">
            <a:avLst/>
          </a:prstGeom>
          <a:noFill/>
          <a:ln w="12700">
            <a:noFill/>
            <a:miter lim="800000"/>
            <a:headEnd/>
            <a:tailEnd/>
          </a:ln>
          <a:effectLst/>
        </p:spPr>
        <p:txBody>
          <a:bodyPr lIns="90488" tIns="44450" rIns="90488" bIns="44450">
            <a:spAutoFit/>
          </a:bodyPr>
          <a:lstStyle/>
          <a:p>
            <a:pPr algn="ctr"/>
            <a:r>
              <a:rPr lang="en-US" sz="1600">
                <a:solidFill>
                  <a:schemeClr val="bg2"/>
                </a:solidFill>
              </a:rPr>
              <a:t>Forced Draft Fan</a:t>
            </a:r>
          </a:p>
        </p:txBody>
      </p:sp>
      <p:sp>
        <p:nvSpPr>
          <p:cNvPr id="114702" name="Rectangle 14"/>
          <p:cNvSpPr>
            <a:spLocks noChangeArrowheads="1"/>
          </p:cNvSpPr>
          <p:nvPr/>
        </p:nvSpPr>
        <p:spPr bwMode="auto">
          <a:xfrm>
            <a:off x="3995738" y="5383213"/>
            <a:ext cx="1190625" cy="822325"/>
          </a:xfrm>
          <a:prstGeom prst="rect">
            <a:avLst/>
          </a:prstGeom>
          <a:noFill/>
          <a:ln w="12700">
            <a:noFill/>
            <a:miter lim="800000"/>
            <a:headEnd/>
            <a:tailEnd/>
          </a:ln>
          <a:effectLst/>
        </p:spPr>
        <p:txBody>
          <a:bodyPr lIns="90488" tIns="44450" rIns="90488" bIns="44450">
            <a:spAutoFit/>
          </a:bodyPr>
          <a:lstStyle/>
          <a:p>
            <a:pPr algn="ctr"/>
            <a:r>
              <a:rPr lang="en-US" sz="1600">
                <a:solidFill>
                  <a:schemeClr val="bg2"/>
                </a:solidFill>
              </a:rPr>
              <a:t>HP Feedwater Heaters</a:t>
            </a:r>
          </a:p>
        </p:txBody>
      </p:sp>
      <p:sp>
        <p:nvSpPr>
          <p:cNvPr id="114703" name="Rectangle 15"/>
          <p:cNvSpPr>
            <a:spLocks noChangeArrowheads="1"/>
          </p:cNvSpPr>
          <p:nvPr/>
        </p:nvSpPr>
        <p:spPr bwMode="auto">
          <a:xfrm>
            <a:off x="5684838" y="5630863"/>
            <a:ext cx="1714500" cy="577850"/>
          </a:xfrm>
          <a:prstGeom prst="rect">
            <a:avLst/>
          </a:prstGeom>
          <a:noFill/>
          <a:ln w="12700">
            <a:noFill/>
            <a:miter lim="800000"/>
            <a:headEnd/>
            <a:tailEnd/>
          </a:ln>
          <a:effectLst/>
        </p:spPr>
        <p:txBody>
          <a:bodyPr lIns="90488" tIns="44450" rIns="90488" bIns="44450">
            <a:spAutoFit/>
          </a:bodyPr>
          <a:lstStyle/>
          <a:p>
            <a:pPr algn="ctr"/>
            <a:r>
              <a:rPr lang="en-US" sz="1600">
                <a:solidFill>
                  <a:schemeClr val="bg2"/>
                </a:solidFill>
              </a:rPr>
              <a:t>LP Feedwater Heaters</a:t>
            </a:r>
          </a:p>
        </p:txBody>
      </p:sp>
      <p:sp>
        <p:nvSpPr>
          <p:cNvPr id="114705" name="Rectangle 17"/>
          <p:cNvSpPr>
            <a:spLocks noChangeArrowheads="1"/>
          </p:cNvSpPr>
          <p:nvPr/>
        </p:nvSpPr>
        <p:spPr bwMode="auto">
          <a:xfrm>
            <a:off x="4329113" y="3905250"/>
            <a:ext cx="598487" cy="333375"/>
          </a:xfrm>
          <a:prstGeom prst="rect">
            <a:avLst/>
          </a:prstGeom>
          <a:noFill/>
          <a:ln w="12700">
            <a:noFill/>
            <a:miter lim="800000"/>
            <a:headEnd/>
            <a:tailEnd/>
          </a:ln>
          <a:effectLst/>
        </p:spPr>
        <p:txBody>
          <a:bodyPr wrap="none" lIns="90488" tIns="44450" rIns="90488" bIns="44450">
            <a:spAutoFit/>
          </a:bodyPr>
          <a:lstStyle/>
          <a:p>
            <a:r>
              <a:rPr lang="en-US" sz="1600">
                <a:solidFill>
                  <a:schemeClr val="bg2"/>
                </a:solidFill>
              </a:rPr>
              <a:t>Fuel</a:t>
            </a:r>
          </a:p>
        </p:txBody>
      </p:sp>
      <p:sp>
        <p:nvSpPr>
          <p:cNvPr id="114706" name="Rectangle 18"/>
          <p:cNvSpPr>
            <a:spLocks noChangeArrowheads="1"/>
          </p:cNvSpPr>
          <p:nvPr/>
        </p:nvSpPr>
        <p:spPr bwMode="auto">
          <a:xfrm>
            <a:off x="7204075" y="3149600"/>
            <a:ext cx="744538" cy="333375"/>
          </a:xfrm>
          <a:prstGeom prst="rect">
            <a:avLst/>
          </a:prstGeom>
          <a:noFill/>
          <a:ln w="12700">
            <a:noFill/>
            <a:miter lim="800000"/>
            <a:headEnd/>
            <a:tailEnd/>
          </a:ln>
          <a:effectLst/>
        </p:spPr>
        <p:txBody>
          <a:bodyPr wrap="none" lIns="90488" tIns="44450" rIns="90488" bIns="44450">
            <a:spAutoFit/>
          </a:bodyPr>
          <a:lstStyle/>
          <a:p>
            <a:r>
              <a:rPr lang="en-US" sz="1600">
                <a:solidFill>
                  <a:schemeClr val="bg2"/>
                </a:solidFill>
              </a:rPr>
              <a:t>Pump</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34882" name="Picture 2" descr="DSCN1146"/>
          <p:cNvPicPr>
            <a:picLocks noChangeAspect="1" noChangeArrowheads="1"/>
          </p:cNvPicPr>
          <p:nvPr/>
        </p:nvPicPr>
        <p:blipFill>
          <a:blip r:embed="rId3"/>
          <a:srcRect/>
          <a:stretch>
            <a:fillRect/>
          </a:stretch>
        </p:blipFill>
        <p:spPr bwMode="auto">
          <a:xfrm>
            <a:off x="-76200" y="-76200"/>
            <a:ext cx="10668000" cy="7112000"/>
          </a:xfrm>
          <a:prstGeom prst="rect">
            <a:avLst/>
          </a:prstGeom>
          <a:noFill/>
        </p:spPr>
      </p:pic>
      <p:sp>
        <p:nvSpPr>
          <p:cNvPr id="634883" name="Rectangle 3"/>
          <p:cNvSpPr>
            <a:spLocks noChangeArrowheads="1"/>
          </p:cNvSpPr>
          <p:nvPr/>
        </p:nvSpPr>
        <p:spPr bwMode="auto">
          <a:xfrm>
            <a:off x="533400" y="5791200"/>
            <a:ext cx="9302750" cy="758825"/>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pPr algn="ctr"/>
            <a:r>
              <a:rPr lang="en-US" sz="4000">
                <a:solidFill>
                  <a:srgbClr val="CC0000"/>
                </a:solidFill>
                <a:effectLst>
                  <a:outerShdw blurRad="38100" dist="38100" dir="2700000" algn="tl">
                    <a:srgbClr val="000000"/>
                  </a:outerShdw>
                </a:effectLst>
              </a:rPr>
              <a:t>History of Boilers : Ringelmann Chart</a:t>
            </a:r>
          </a:p>
        </p:txBody>
      </p:sp>
    </p:spTree>
  </p:cSld>
  <p:clrMapOvr>
    <a:masterClrMapping/>
  </p:clrMapOvr>
  <p:transition/>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52290" name="Picture 1026" descr="GLC SUNSET 14"/>
          <p:cNvPicPr>
            <a:picLocks noChangeAspect="1" noChangeArrowheads="1"/>
          </p:cNvPicPr>
          <p:nvPr/>
        </p:nvPicPr>
        <p:blipFill>
          <a:blip r:embed="rId3"/>
          <a:srcRect/>
          <a:stretch>
            <a:fillRect/>
          </a:stretch>
        </p:blipFill>
        <p:spPr bwMode="auto">
          <a:xfrm>
            <a:off x="0" y="0"/>
            <a:ext cx="10363200" cy="6934200"/>
          </a:xfrm>
          <a:prstGeom prst="rect">
            <a:avLst/>
          </a:prstGeom>
          <a:noFill/>
        </p:spPr>
      </p:pic>
      <p:sp>
        <p:nvSpPr>
          <p:cNvPr id="652292" name="Rectangle 1028"/>
          <p:cNvSpPr>
            <a:spLocks noChangeArrowheads="1"/>
          </p:cNvSpPr>
          <p:nvPr/>
        </p:nvSpPr>
        <p:spPr bwMode="auto">
          <a:xfrm>
            <a:off x="7239000" y="2670175"/>
            <a:ext cx="2695575" cy="1520825"/>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pPr algn="ctr"/>
            <a:r>
              <a:rPr lang="en-US" sz="3000">
                <a:solidFill>
                  <a:srgbClr val="CC0000"/>
                </a:solidFill>
                <a:effectLst>
                  <a:outerShdw blurRad="38100" dist="38100" dir="2700000" algn="tl">
                    <a:srgbClr val="000000"/>
                  </a:outerShdw>
                </a:effectLst>
              </a:rPr>
              <a:t>Let’s Discuss</a:t>
            </a:r>
          </a:p>
          <a:p>
            <a:pPr algn="ctr"/>
            <a:r>
              <a:rPr lang="en-US" sz="3000">
                <a:solidFill>
                  <a:srgbClr val="CC0000"/>
                </a:solidFill>
                <a:effectLst>
                  <a:outerShdw blurRad="38100" dist="38100" dir="2700000" algn="tl">
                    <a:srgbClr val="000000"/>
                  </a:outerShdw>
                </a:effectLst>
              </a:rPr>
              <a:t>Emissions</a:t>
            </a:r>
          </a:p>
          <a:p>
            <a:pPr algn="ctr"/>
            <a:r>
              <a:rPr lang="en-US" sz="3000">
                <a:solidFill>
                  <a:srgbClr val="CC0000"/>
                </a:solidFill>
                <a:effectLst>
                  <a:outerShdw blurRad="38100" dist="38100" dir="2700000" algn="tl">
                    <a:srgbClr val="000000"/>
                  </a:outerShdw>
                </a:effectLst>
              </a:rPr>
              <a:t>&amp; Controls</a:t>
            </a:r>
          </a:p>
        </p:txBody>
      </p:sp>
    </p:spTree>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a:xfrm>
            <a:off x="342900" y="152400"/>
            <a:ext cx="9753600" cy="914400"/>
          </a:xfrm>
          <a:noFill/>
          <a:ln/>
          <a:effectLst>
            <a:outerShdw dist="71842" dir="2700000" algn="ctr" rotWithShape="0">
              <a:srgbClr val="000000"/>
            </a:outerShdw>
          </a:effectLst>
        </p:spPr>
        <p:txBody>
          <a:bodyPr/>
          <a:lstStyle/>
          <a:p>
            <a:r>
              <a:rPr lang="en-US" sz="4000" i="0"/>
              <a:t>Emissions From Boilers</a:t>
            </a:r>
            <a:endParaRPr lang="en-US" sz="4000"/>
          </a:p>
        </p:txBody>
      </p:sp>
      <p:sp>
        <p:nvSpPr>
          <p:cNvPr id="118787" name="Rectangle 3"/>
          <p:cNvSpPr>
            <a:spLocks noChangeArrowheads="1"/>
          </p:cNvSpPr>
          <p:nvPr/>
        </p:nvSpPr>
        <p:spPr bwMode="auto">
          <a:xfrm>
            <a:off x="850900" y="2424113"/>
            <a:ext cx="2152650" cy="2768600"/>
          </a:xfrm>
          <a:prstGeom prst="rect">
            <a:avLst/>
          </a:prstGeom>
          <a:noFill/>
          <a:ln w="12700">
            <a:noFill/>
            <a:miter lim="800000"/>
            <a:headEnd/>
            <a:tailEnd/>
          </a:ln>
          <a:effectLst>
            <a:outerShdw dist="45791" dir="3378596" algn="ctr" rotWithShape="0">
              <a:schemeClr val="bg2"/>
            </a:outerShdw>
          </a:effectLst>
        </p:spPr>
        <p:txBody>
          <a:bodyPr wrap="none" lIns="90488" tIns="44450" rIns="90488" bIns="44450">
            <a:spAutoFit/>
          </a:bodyPr>
          <a:lstStyle/>
          <a:p>
            <a:pPr algn="ctr"/>
            <a:r>
              <a:rPr lang="en-US" sz="4400">
                <a:solidFill>
                  <a:srgbClr val="FAFD00"/>
                </a:solidFill>
                <a:effectLst>
                  <a:outerShdw blurRad="38100" dist="38100" dir="2700000" algn="tl">
                    <a:srgbClr val="000000"/>
                  </a:outerShdw>
                </a:effectLst>
              </a:rPr>
              <a:t>Fuel</a:t>
            </a:r>
          </a:p>
          <a:p>
            <a:pPr algn="ctr"/>
            <a:r>
              <a:rPr lang="en-US" sz="4400">
                <a:solidFill>
                  <a:srgbClr val="FAFD00"/>
                </a:solidFill>
                <a:effectLst>
                  <a:outerShdw blurRad="38100" dist="38100" dir="2700000" algn="tl">
                    <a:srgbClr val="000000"/>
                  </a:outerShdw>
                </a:effectLst>
              </a:rPr>
              <a:t>+</a:t>
            </a:r>
          </a:p>
          <a:p>
            <a:pPr algn="ctr"/>
            <a:r>
              <a:rPr lang="en-US" sz="4400">
                <a:solidFill>
                  <a:srgbClr val="FAFD00"/>
                </a:solidFill>
                <a:effectLst>
                  <a:outerShdw blurRad="38100" dist="38100" dir="2700000" algn="tl">
                    <a:srgbClr val="000000"/>
                  </a:outerShdw>
                </a:effectLst>
              </a:rPr>
              <a:t>Air</a:t>
            </a:r>
          </a:p>
          <a:p>
            <a:pPr algn="ctr"/>
            <a:r>
              <a:rPr lang="en-US" sz="4400">
                <a:solidFill>
                  <a:srgbClr val="FAFD00"/>
                </a:solidFill>
                <a:effectLst>
                  <a:outerShdw blurRad="38100" dist="38100" dir="2700000" algn="tl">
                    <a:srgbClr val="000000"/>
                  </a:outerShdw>
                </a:effectLst>
              </a:rPr>
              <a:t>(N</a:t>
            </a:r>
            <a:r>
              <a:rPr lang="en-US" sz="4800" baseline="-25000">
                <a:solidFill>
                  <a:srgbClr val="FAFD00"/>
                </a:solidFill>
                <a:effectLst>
                  <a:outerShdw blurRad="38100" dist="38100" dir="2700000" algn="tl">
                    <a:srgbClr val="000000"/>
                  </a:outerShdw>
                </a:effectLst>
              </a:rPr>
              <a:t>2</a:t>
            </a:r>
            <a:r>
              <a:rPr lang="en-US" sz="4400">
                <a:solidFill>
                  <a:srgbClr val="FAFD00"/>
                </a:solidFill>
                <a:effectLst>
                  <a:outerShdw blurRad="38100" dist="38100" dir="2700000" algn="tl">
                    <a:srgbClr val="000000"/>
                  </a:outerShdw>
                </a:effectLst>
              </a:rPr>
              <a:t>, O</a:t>
            </a:r>
            <a:r>
              <a:rPr lang="en-US" sz="4800" baseline="-25000">
                <a:solidFill>
                  <a:srgbClr val="FAFD00"/>
                </a:solidFill>
                <a:effectLst>
                  <a:outerShdw blurRad="38100" dist="38100" dir="2700000" algn="tl">
                    <a:srgbClr val="000000"/>
                  </a:outerShdw>
                </a:effectLst>
              </a:rPr>
              <a:t>2</a:t>
            </a:r>
            <a:r>
              <a:rPr lang="en-US" sz="4400">
                <a:solidFill>
                  <a:srgbClr val="FAFD00"/>
                </a:solidFill>
                <a:effectLst>
                  <a:outerShdw blurRad="38100" dist="38100" dir="2700000" algn="tl">
                    <a:srgbClr val="000000"/>
                  </a:outerShdw>
                </a:effectLst>
              </a:rPr>
              <a:t>)</a:t>
            </a:r>
            <a:endParaRPr lang="en-US" sz="4400">
              <a:effectLst>
                <a:outerShdw blurRad="38100" dist="38100" dir="2700000" algn="tl">
                  <a:srgbClr val="000000"/>
                </a:outerShdw>
              </a:effectLst>
              <a:latin typeface="Times New Roman" pitchFamily="18" charset="0"/>
            </a:endParaRPr>
          </a:p>
        </p:txBody>
      </p:sp>
      <p:sp>
        <p:nvSpPr>
          <p:cNvPr id="118788" name="Rectangle 4"/>
          <p:cNvSpPr>
            <a:spLocks noChangeArrowheads="1"/>
          </p:cNvSpPr>
          <p:nvPr/>
        </p:nvSpPr>
        <p:spPr bwMode="auto">
          <a:xfrm>
            <a:off x="777875" y="2222500"/>
            <a:ext cx="2413000" cy="3556000"/>
          </a:xfrm>
          <a:prstGeom prst="rect">
            <a:avLst/>
          </a:prstGeom>
          <a:noFill/>
          <a:ln w="57150">
            <a:solidFill>
              <a:srgbClr val="FAFD00"/>
            </a:solidFill>
            <a:miter lim="800000"/>
            <a:headEnd/>
            <a:tailEnd/>
          </a:ln>
          <a:effectLst>
            <a:outerShdw dist="53882" dir="2700000" algn="ctr" rotWithShape="0">
              <a:schemeClr val="bg2"/>
            </a:outerShdw>
          </a:effectLst>
        </p:spPr>
        <p:txBody>
          <a:bodyPr wrap="none" anchor="ctr"/>
          <a:lstStyle/>
          <a:p>
            <a:endParaRPr lang="en-US"/>
          </a:p>
        </p:txBody>
      </p:sp>
      <p:sp>
        <p:nvSpPr>
          <p:cNvPr id="118789" name="Rectangle 5"/>
          <p:cNvSpPr>
            <a:spLocks noGrp="1" noChangeArrowheads="1"/>
          </p:cNvSpPr>
          <p:nvPr>
            <p:ph type="body" sz="half" idx="2"/>
          </p:nvPr>
        </p:nvSpPr>
        <p:spPr>
          <a:xfrm>
            <a:off x="6861175" y="1692275"/>
            <a:ext cx="1681163" cy="4860925"/>
          </a:xfrm>
          <a:noFill/>
          <a:ln/>
          <a:effectLst>
            <a:outerShdw dist="45791" dir="3378596" algn="ctr" rotWithShape="0">
              <a:schemeClr val="bg2"/>
            </a:outerShdw>
          </a:effectLst>
        </p:spPr>
        <p:txBody>
          <a:bodyPr/>
          <a:lstStyle/>
          <a:p>
            <a:r>
              <a:rPr lang="en-US" sz="3200">
                <a:effectLst>
                  <a:outerShdw blurRad="38100" dist="38100" dir="2700000" algn="tl">
                    <a:srgbClr val="000000"/>
                  </a:outerShdw>
                </a:effectLst>
              </a:rPr>
              <a:t>H</a:t>
            </a:r>
            <a:r>
              <a:rPr lang="en-US" sz="3200" baseline="-25000">
                <a:effectLst>
                  <a:outerShdw blurRad="38100" dist="38100" dir="2700000" algn="tl">
                    <a:srgbClr val="000000"/>
                  </a:outerShdw>
                </a:effectLst>
              </a:rPr>
              <a:t>2</a:t>
            </a:r>
            <a:r>
              <a:rPr lang="en-US" sz="3200">
                <a:effectLst>
                  <a:outerShdw blurRad="38100" dist="38100" dir="2700000" algn="tl">
                    <a:srgbClr val="000000"/>
                  </a:outerShdw>
                </a:effectLst>
              </a:rPr>
              <a:t>O</a:t>
            </a:r>
          </a:p>
          <a:p>
            <a:r>
              <a:rPr lang="en-US" sz="3200">
                <a:effectLst>
                  <a:outerShdw blurRad="38100" dist="38100" dir="2700000" algn="tl">
                    <a:srgbClr val="000000"/>
                  </a:outerShdw>
                </a:effectLst>
              </a:rPr>
              <a:t>CO</a:t>
            </a:r>
            <a:r>
              <a:rPr lang="en-US" sz="3200" baseline="-25000">
                <a:effectLst>
                  <a:outerShdw blurRad="38100" dist="38100" dir="2700000" algn="tl">
                    <a:srgbClr val="000000"/>
                  </a:outerShdw>
                </a:effectLst>
              </a:rPr>
              <a:t>2</a:t>
            </a:r>
            <a:endParaRPr lang="en-US" sz="3200">
              <a:effectLst>
                <a:outerShdw blurRad="38100" dist="38100" dir="2700000" algn="tl">
                  <a:srgbClr val="000000"/>
                </a:outerShdw>
              </a:effectLst>
            </a:endParaRPr>
          </a:p>
          <a:p>
            <a:r>
              <a:rPr lang="en-US" sz="3200">
                <a:effectLst>
                  <a:outerShdw blurRad="38100" dist="38100" dir="2700000" algn="tl">
                    <a:srgbClr val="000000"/>
                  </a:outerShdw>
                </a:effectLst>
              </a:rPr>
              <a:t>CO</a:t>
            </a:r>
          </a:p>
          <a:p>
            <a:r>
              <a:rPr lang="en-US" sz="3200">
                <a:effectLst>
                  <a:outerShdw blurRad="38100" dist="38100" dir="2700000" algn="tl">
                    <a:srgbClr val="000000"/>
                  </a:outerShdw>
                </a:effectLst>
              </a:rPr>
              <a:t>NO</a:t>
            </a:r>
            <a:r>
              <a:rPr lang="en-US" sz="3200" baseline="-25000">
                <a:effectLst>
                  <a:outerShdw blurRad="38100" dist="38100" dir="2700000" algn="tl">
                    <a:srgbClr val="000000"/>
                  </a:outerShdw>
                </a:effectLst>
              </a:rPr>
              <a:t>X</a:t>
            </a:r>
            <a:endParaRPr lang="en-US" sz="3200">
              <a:effectLst>
                <a:outerShdw blurRad="38100" dist="38100" dir="2700000" algn="tl">
                  <a:srgbClr val="000000"/>
                </a:outerShdw>
              </a:effectLst>
            </a:endParaRPr>
          </a:p>
          <a:p>
            <a:r>
              <a:rPr lang="en-US" sz="3200">
                <a:effectLst>
                  <a:outerShdw blurRad="38100" dist="38100" dir="2700000" algn="tl">
                    <a:srgbClr val="000000"/>
                  </a:outerShdw>
                </a:effectLst>
              </a:rPr>
              <a:t>HC</a:t>
            </a:r>
          </a:p>
          <a:p>
            <a:r>
              <a:rPr lang="en-US" sz="3200">
                <a:effectLst>
                  <a:outerShdw blurRad="38100" dist="38100" dir="2700000" algn="tl">
                    <a:srgbClr val="000000"/>
                  </a:outerShdw>
                </a:effectLst>
              </a:rPr>
              <a:t>SO</a:t>
            </a:r>
            <a:r>
              <a:rPr lang="en-US" sz="3200" baseline="-25000">
                <a:effectLst>
                  <a:outerShdw blurRad="38100" dist="38100" dir="2700000" algn="tl">
                    <a:srgbClr val="000000"/>
                  </a:outerShdw>
                </a:effectLst>
              </a:rPr>
              <a:t>X</a:t>
            </a:r>
          </a:p>
          <a:p>
            <a:r>
              <a:rPr lang="en-US" sz="3200">
                <a:effectLst>
                  <a:outerShdw blurRad="38100" dist="38100" dir="2700000" algn="tl">
                    <a:srgbClr val="000000"/>
                  </a:outerShdw>
                </a:effectLst>
              </a:rPr>
              <a:t>PM</a:t>
            </a:r>
          </a:p>
          <a:p>
            <a:r>
              <a:rPr lang="en-US" sz="3200">
                <a:effectLst>
                  <a:outerShdw blurRad="38100" dist="38100" dir="2700000" algn="tl">
                    <a:srgbClr val="000000"/>
                  </a:outerShdw>
                </a:effectLst>
              </a:rPr>
              <a:t>CHO</a:t>
            </a:r>
          </a:p>
        </p:txBody>
      </p:sp>
      <p:sp>
        <p:nvSpPr>
          <p:cNvPr id="118790" name="Rectangle 6"/>
          <p:cNvSpPr>
            <a:spLocks noChangeArrowheads="1"/>
          </p:cNvSpPr>
          <p:nvPr/>
        </p:nvSpPr>
        <p:spPr bwMode="auto">
          <a:xfrm>
            <a:off x="6656388" y="1536700"/>
            <a:ext cx="1971675" cy="5014913"/>
          </a:xfrm>
          <a:prstGeom prst="rect">
            <a:avLst/>
          </a:prstGeom>
          <a:noFill/>
          <a:ln w="57150">
            <a:solidFill>
              <a:srgbClr val="FAFD00"/>
            </a:solidFill>
            <a:miter lim="800000"/>
            <a:headEnd/>
            <a:tailEnd/>
          </a:ln>
          <a:effectLst>
            <a:outerShdw dist="53882" dir="2700000" algn="ctr" rotWithShape="0">
              <a:schemeClr val="bg2"/>
            </a:outerShdw>
          </a:effectLst>
        </p:spPr>
        <p:txBody>
          <a:bodyPr wrap="none" anchor="ctr"/>
          <a:lstStyle/>
          <a:p>
            <a:endParaRPr lang="en-US"/>
          </a:p>
        </p:txBody>
      </p:sp>
      <p:pic>
        <p:nvPicPr>
          <p:cNvPr id="118791" name="Picture 7"/>
          <p:cNvPicPr>
            <a:picLocks noChangeArrowheads="1"/>
          </p:cNvPicPr>
          <p:nvPr/>
        </p:nvPicPr>
        <p:blipFill>
          <a:blip r:embed="rId3"/>
          <a:srcRect/>
          <a:stretch>
            <a:fillRect/>
          </a:stretch>
        </p:blipFill>
        <p:spPr bwMode="auto">
          <a:xfrm>
            <a:off x="3300413" y="3878263"/>
            <a:ext cx="3255962" cy="768350"/>
          </a:xfrm>
          <a:prstGeom prst="rect">
            <a:avLst/>
          </a:prstGeom>
          <a:noFill/>
          <a:ln w="12700">
            <a:noFill/>
            <a:miter lim="800000"/>
            <a:headEnd/>
            <a:tailEnd/>
          </a:ln>
          <a:effectLst>
            <a:outerShdw dist="35921" dir="2700000" algn="ctr" rotWithShape="0">
              <a:srgbClr val="000000"/>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afterEffect">
                                  <p:stCondLst>
                                    <p:cond delay="0"/>
                                  </p:stCondLst>
                                  <p:childTnLst>
                                    <p:set>
                                      <p:cBhvr>
                                        <p:cTn id="6" dur="1" fill="hold">
                                          <p:stCondLst>
                                            <p:cond delay="0"/>
                                          </p:stCondLst>
                                        </p:cTn>
                                        <p:tgtEl>
                                          <p:spTgt spid="118787"/>
                                        </p:tgtEl>
                                        <p:attrNameLst>
                                          <p:attrName>style.visibility</p:attrName>
                                        </p:attrNameLst>
                                      </p:cBhvr>
                                      <p:to>
                                        <p:strVal val="visible"/>
                                      </p:to>
                                    </p:set>
                                    <p:anim calcmode="lin" valueType="num">
                                      <p:cBhvr>
                                        <p:cTn id="7" dur="500" fill="hold"/>
                                        <p:tgtEl>
                                          <p:spTgt spid="118787"/>
                                        </p:tgtEl>
                                        <p:attrNameLst>
                                          <p:attrName>ppt_x</p:attrName>
                                        </p:attrNameLst>
                                      </p:cBhvr>
                                      <p:tavLst>
                                        <p:tav tm="0">
                                          <p:val>
                                            <p:strVal val="#ppt_x-#ppt_w/2"/>
                                          </p:val>
                                        </p:tav>
                                        <p:tav tm="100000">
                                          <p:val>
                                            <p:strVal val="#ppt_x"/>
                                          </p:val>
                                        </p:tav>
                                      </p:tavLst>
                                    </p:anim>
                                    <p:anim calcmode="lin" valueType="num">
                                      <p:cBhvr>
                                        <p:cTn id="8" dur="500" fill="hold"/>
                                        <p:tgtEl>
                                          <p:spTgt spid="118787"/>
                                        </p:tgtEl>
                                        <p:attrNameLst>
                                          <p:attrName>ppt_y</p:attrName>
                                        </p:attrNameLst>
                                      </p:cBhvr>
                                      <p:tavLst>
                                        <p:tav tm="0">
                                          <p:val>
                                            <p:strVal val="#ppt_y"/>
                                          </p:val>
                                        </p:tav>
                                        <p:tav tm="100000">
                                          <p:val>
                                            <p:strVal val="#ppt_y"/>
                                          </p:val>
                                        </p:tav>
                                      </p:tavLst>
                                    </p:anim>
                                    <p:anim calcmode="lin" valueType="num">
                                      <p:cBhvr>
                                        <p:cTn id="9" dur="500" fill="hold"/>
                                        <p:tgtEl>
                                          <p:spTgt spid="118787"/>
                                        </p:tgtEl>
                                        <p:attrNameLst>
                                          <p:attrName>ppt_w</p:attrName>
                                        </p:attrNameLst>
                                      </p:cBhvr>
                                      <p:tavLst>
                                        <p:tav tm="0">
                                          <p:val>
                                            <p:fltVal val="0"/>
                                          </p:val>
                                        </p:tav>
                                        <p:tav tm="100000">
                                          <p:val>
                                            <p:strVal val="#ppt_w"/>
                                          </p:val>
                                        </p:tav>
                                      </p:tavLst>
                                    </p:anim>
                                    <p:anim calcmode="lin" valueType="num">
                                      <p:cBhvr>
                                        <p:cTn id="10" dur="500" fill="hold"/>
                                        <p:tgtEl>
                                          <p:spTgt spid="118787"/>
                                        </p:tgtEl>
                                        <p:attrNameLst>
                                          <p:attrName>ppt_h</p:attrName>
                                        </p:attrNameLst>
                                      </p:cBhvr>
                                      <p:tavLst>
                                        <p:tav tm="0">
                                          <p:val>
                                            <p:strVal val="#ppt_h"/>
                                          </p:val>
                                        </p:tav>
                                        <p:tav tm="100000">
                                          <p:val>
                                            <p:strVal val="#ppt_h"/>
                                          </p:val>
                                        </p:tav>
                                      </p:tavLst>
                                    </p:anim>
                                  </p:childTnLst>
                                </p:cTn>
                              </p:par>
                            </p:childTnLst>
                          </p:cTn>
                        </p:par>
                        <p:par>
                          <p:cTn id="11" fill="hold">
                            <p:stCondLst>
                              <p:cond delay="500"/>
                            </p:stCondLst>
                            <p:childTnLst>
                              <p:par>
                                <p:cTn id="12" presetID="17" presetClass="entr" presetSubtype="8" fill="hold" grpId="0" nodeType="afterEffect">
                                  <p:stCondLst>
                                    <p:cond delay="0"/>
                                  </p:stCondLst>
                                  <p:childTnLst>
                                    <p:set>
                                      <p:cBhvr>
                                        <p:cTn id="13" dur="1" fill="hold">
                                          <p:stCondLst>
                                            <p:cond delay="0"/>
                                          </p:stCondLst>
                                        </p:cTn>
                                        <p:tgtEl>
                                          <p:spTgt spid="118788"/>
                                        </p:tgtEl>
                                        <p:attrNameLst>
                                          <p:attrName>style.visibility</p:attrName>
                                        </p:attrNameLst>
                                      </p:cBhvr>
                                      <p:to>
                                        <p:strVal val="visible"/>
                                      </p:to>
                                    </p:set>
                                    <p:anim calcmode="lin" valueType="num">
                                      <p:cBhvr>
                                        <p:cTn id="14" dur="500" fill="hold"/>
                                        <p:tgtEl>
                                          <p:spTgt spid="118788"/>
                                        </p:tgtEl>
                                        <p:attrNameLst>
                                          <p:attrName>ppt_x</p:attrName>
                                        </p:attrNameLst>
                                      </p:cBhvr>
                                      <p:tavLst>
                                        <p:tav tm="0">
                                          <p:val>
                                            <p:strVal val="#ppt_x-#ppt_w/2"/>
                                          </p:val>
                                        </p:tav>
                                        <p:tav tm="100000">
                                          <p:val>
                                            <p:strVal val="#ppt_x"/>
                                          </p:val>
                                        </p:tav>
                                      </p:tavLst>
                                    </p:anim>
                                    <p:anim calcmode="lin" valueType="num">
                                      <p:cBhvr>
                                        <p:cTn id="15" dur="500" fill="hold"/>
                                        <p:tgtEl>
                                          <p:spTgt spid="118788"/>
                                        </p:tgtEl>
                                        <p:attrNameLst>
                                          <p:attrName>ppt_y</p:attrName>
                                        </p:attrNameLst>
                                      </p:cBhvr>
                                      <p:tavLst>
                                        <p:tav tm="0">
                                          <p:val>
                                            <p:strVal val="#ppt_y"/>
                                          </p:val>
                                        </p:tav>
                                        <p:tav tm="100000">
                                          <p:val>
                                            <p:strVal val="#ppt_y"/>
                                          </p:val>
                                        </p:tav>
                                      </p:tavLst>
                                    </p:anim>
                                    <p:anim calcmode="lin" valueType="num">
                                      <p:cBhvr>
                                        <p:cTn id="16" dur="500" fill="hold"/>
                                        <p:tgtEl>
                                          <p:spTgt spid="118788"/>
                                        </p:tgtEl>
                                        <p:attrNameLst>
                                          <p:attrName>ppt_w</p:attrName>
                                        </p:attrNameLst>
                                      </p:cBhvr>
                                      <p:tavLst>
                                        <p:tav tm="0">
                                          <p:val>
                                            <p:fltVal val="0"/>
                                          </p:val>
                                        </p:tav>
                                        <p:tav tm="100000">
                                          <p:val>
                                            <p:strVal val="#ppt_w"/>
                                          </p:val>
                                        </p:tav>
                                      </p:tavLst>
                                    </p:anim>
                                    <p:anim calcmode="lin" valueType="num">
                                      <p:cBhvr>
                                        <p:cTn id="17" dur="500" fill="hold"/>
                                        <p:tgtEl>
                                          <p:spTgt spid="118788"/>
                                        </p:tgtEl>
                                        <p:attrNameLst>
                                          <p:attrName>ppt_h</p:attrName>
                                        </p:attrNameLst>
                                      </p:cBhvr>
                                      <p:tavLst>
                                        <p:tav tm="0">
                                          <p:val>
                                            <p:strVal val="#ppt_h"/>
                                          </p:val>
                                        </p:tav>
                                        <p:tav tm="100000">
                                          <p:val>
                                            <p:strVal val="#ppt_h"/>
                                          </p:val>
                                        </p:tav>
                                      </p:tavLst>
                                    </p:anim>
                                  </p:childTnLst>
                                </p:cTn>
                              </p:par>
                            </p:childTnLst>
                          </p:cTn>
                        </p:par>
                        <p:par>
                          <p:cTn id="18" fill="hold">
                            <p:stCondLst>
                              <p:cond delay="1000"/>
                            </p:stCondLst>
                            <p:childTnLst>
                              <p:par>
                                <p:cTn id="19" presetID="17" presetClass="entr" presetSubtype="8" fill="hold" nodeType="afterEffect">
                                  <p:stCondLst>
                                    <p:cond delay="0"/>
                                  </p:stCondLst>
                                  <p:childTnLst>
                                    <p:set>
                                      <p:cBhvr>
                                        <p:cTn id="20" dur="1" fill="hold">
                                          <p:stCondLst>
                                            <p:cond delay="0"/>
                                          </p:stCondLst>
                                        </p:cTn>
                                        <p:tgtEl>
                                          <p:spTgt spid="118791"/>
                                        </p:tgtEl>
                                        <p:attrNameLst>
                                          <p:attrName>style.visibility</p:attrName>
                                        </p:attrNameLst>
                                      </p:cBhvr>
                                      <p:to>
                                        <p:strVal val="visible"/>
                                      </p:to>
                                    </p:set>
                                    <p:anim calcmode="lin" valueType="num">
                                      <p:cBhvr>
                                        <p:cTn id="21" dur="500" fill="hold"/>
                                        <p:tgtEl>
                                          <p:spTgt spid="118791"/>
                                        </p:tgtEl>
                                        <p:attrNameLst>
                                          <p:attrName>ppt_x</p:attrName>
                                        </p:attrNameLst>
                                      </p:cBhvr>
                                      <p:tavLst>
                                        <p:tav tm="0">
                                          <p:val>
                                            <p:strVal val="#ppt_x-#ppt_w/2"/>
                                          </p:val>
                                        </p:tav>
                                        <p:tav tm="100000">
                                          <p:val>
                                            <p:strVal val="#ppt_x"/>
                                          </p:val>
                                        </p:tav>
                                      </p:tavLst>
                                    </p:anim>
                                    <p:anim calcmode="lin" valueType="num">
                                      <p:cBhvr>
                                        <p:cTn id="22" dur="500" fill="hold"/>
                                        <p:tgtEl>
                                          <p:spTgt spid="118791"/>
                                        </p:tgtEl>
                                        <p:attrNameLst>
                                          <p:attrName>ppt_y</p:attrName>
                                        </p:attrNameLst>
                                      </p:cBhvr>
                                      <p:tavLst>
                                        <p:tav tm="0">
                                          <p:val>
                                            <p:strVal val="#ppt_y"/>
                                          </p:val>
                                        </p:tav>
                                        <p:tav tm="100000">
                                          <p:val>
                                            <p:strVal val="#ppt_y"/>
                                          </p:val>
                                        </p:tav>
                                      </p:tavLst>
                                    </p:anim>
                                    <p:anim calcmode="lin" valueType="num">
                                      <p:cBhvr>
                                        <p:cTn id="23" dur="500" fill="hold"/>
                                        <p:tgtEl>
                                          <p:spTgt spid="118791"/>
                                        </p:tgtEl>
                                        <p:attrNameLst>
                                          <p:attrName>ppt_w</p:attrName>
                                        </p:attrNameLst>
                                      </p:cBhvr>
                                      <p:tavLst>
                                        <p:tav tm="0">
                                          <p:val>
                                            <p:fltVal val="0"/>
                                          </p:val>
                                        </p:tav>
                                        <p:tav tm="100000">
                                          <p:val>
                                            <p:strVal val="#ppt_w"/>
                                          </p:val>
                                        </p:tav>
                                      </p:tavLst>
                                    </p:anim>
                                    <p:anim calcmode="lin" valueType="num">
                                      <p:cBhvr>
                                        <p:cTn id="24" dur="500" fill="hold"/>
                                        <p:tgtEl>
                                          <p:spTgt spid="118791"/>
                                        </p:tgtEl>
                                        <p:attrNameLst>
                                          <p:attrName>ppt_h</p:attrName>
                                        </p:attrNameLst>
                                      </p:cBhvr>
                                      <p:tavLst>
                                        <p:tav tm="0">
                                          <p:val>
                                            <p:strVal val="#ppt_h"/>
                                          </p:val>
                                        </p:tav>
                                        <p:tav tm="100000">
                                          <p:val>
                                            <p:strVal val="#ppt_h"/>
                                          </p:val>
                                        </p:tav>
                                      </p:tavLst>
                                    </p:anim>
                                  </p:childTnLst>
                                </p:cTn>
                              </p:par>
                            </p:childTnLst>
                          </p:cTn>
                        </p:par>
                        <p:par>
                          <p:cTn id="25" fill="hold">
                            <p:stCondLst>
                              <p:cond delay="1500"/>
                            </p:stCondLst>
                            <p:childTnLst>
                              <p:par>
                                <p:cTn id="26" presetID="17" presetClass="entr" presetSubtype="2" fill="hold" grpId="0" nodeType="afterEffect">
                                  <p:stCondLst>
                                    <p:cond delay="0"/>
                                  </p:stCondLst>
                                  <p:childTnLst>
                                    <p:set>
                                      <p:cBhvr>
                                        <p:cTn id="27" dur="1" fill="hold">
                                          <p:stCondLst>
                                            <p:cond delay="0"/>
                                          </p:stCondLst>
                                        </p:cTn>
                                        <p:tgtEl>
                                          <p:spTgt spid="118790"/>
                                        </p:tgtEl>
                                        <p:attrNameLst>
                                          <p:attrName>style.visibility</p:attrName>
                                        </p:attrNameLst>
                                      </p:cBhvr>
                                      <p:to>
                                        <p:strVal val="visible"/>
                                      </p:to>
                                    </p:set>
                                    <p:anim calcmode="lin" valueType="num">
                                      <p:cBhvr>
                                        <p:cTn id="28" dur="500" fill="hold"/>
                                        <p:tgtEl>
                                          <p:spTgt spid="118790"/>
                                        </p:tgtEl>
                                        <p:attrNameLst>
                                          <p:attrName>ppt_x</p:attrName>
                                        </p:attrNameLst>
                                      </p:cBhvr>
                                      <p:tavLst>
                                        <p:tav tm="0">
                                          <p:val>
                                            <p:strVal val="#ppt_x+#ppt_w/2"/>
                                          </p:val>
                                        </p:tav>
                                        <p:tav tm="100000">
                                          <p:val>
                                            <p:strVal val="#ppt_x"/>
                                          </p:val>
                                        </p:tav>
                                      </p:tavLst>
                                    </p:anim>
                                    <p:anim calcmode="lin" valueType="num">
                                      <p:cBhvr>
                                        <p:cTn id="29" dur="500" fill="hold"/>
                                        <p:tgtEl>
                                          <p:spTgt spid="118790"/>
                                        </p:tgtEl>
                                        <p:attrNameLst>
                                          <p:attrName>ppt_y</p:attrName>
                                        </p:attrNameLst>
                                      </p:cBhvr>
                                      <p:tavLst>
                                        <p:tav tm="0">
                                          <p:val>
                                            <p:strVal val="#ppt_y"/>
                                          </p:val>
                                        </p:tav>
                                        <p:tav tm="100000">
                                          <p:val>
                                            <p:strVal val="#ppt_y"/>
                                          </p:val>
                                        </p:tav>
                                      </p:tavLst>
                                    </p:anim>
                                    <p:anim calcmode="lin" valueType="num">
                                      <p:cBhvr>
                                        <p:cTn id="30" dur="500" fill="hold"/>
                                        <p:tgtEl>
                                          <p:spTgt spid="118790"/>
                                        </p:tgtEl>
                                        <p:attrNameLst>
                                          <p:attrName>ppt_w</p:attrName>
                                        </p:attrNameLst>
                                      </p:cBhvr>
                                      <p:tavLst>
                                        <p:tav tm="0">
                                          <p:val>
                                            <p:fltVal val="0"/>
                                          </p:val>
                                        </p:tav>
                                        <p:tav tm="100000">
                                          <p:val>
                                            <p:strVal val="#ppt_w"/>
                                          </p:val>
                                        </p:tav>
                                      </p:tavLst>
                                    </p:anim>
                                    <p:anim calcmode="lin" valueType="num">
                                      <p:cBhvr>
                                        <p:cTn id="31" dur="500" fill="hold"/>
                                        <p:tgtEl>
                                          <p:spTgt spid="11879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87" grpId="0" autoUpdateAnimBg="0"/>
      <p:bldP spid="118788" grpId="0" animBg="1"/>
      <p:bldP spid="118790"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body" idx="1"/>
          </p:nvPr>
        </p:nvSpPr>
        <p:spPr/>
        <p:txBody>
          <a:bodyPr/>
          <a:lstStyle/>
          <a:p>
            <a:endParaRPr lang="en-US"/>
          </a:p>
        </p:txBody>
      </p:sp>
      <p:sp>
        <p:nvSpPr>
          <p:cNvPr id="1910787" name="Rectangle 3"/>
          <p:cNvSpPr>
            <a:spLocks noChangeArrowheads="1"/>
          </p:cNvSpPr>
          <p:nvPr/>
        </p:nvSpPr>
        <p:spPr bwMode="auto">
          <a:xfrm>
            <a:off x="0" y="0"/>
            <a:ext cx="10287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defRPr/>
            </a:pPr>
            <a:endParaRPr lang="en-US">
              <a:latin typeface="Arial" charset="0"/>
            </a:endParaRPr>
          </a:p>
        </p:txBody>
      </p:sp>
      <p:pic>
        <p:nvPicPr>
          <p:cNvPr id="18436" name="Picture 4" descr="NOx Photo Chemistr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073"/>
            <a:ext cx="10287000" cy="687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10789" name="Group 5"/>
          <p:cNvGrpSpPr>
            <a:grpSpLocks/>
          </p:cNvGrpSpPr>
          <p:nvPr/>
        </p:nvGrpSpPr>
        <p:grpSpPr bwMode="auto">
          <a:xfrm>
            <a:off x="4908550" y="1104900"/>
            <a:ext cx="488950" cy="431800"/>
            <a:chOff x="5732" y="1024"/>
            <a:chExt cx="308" cy="272"/>
          </a:xfrm>
        </p:grpSpPr>
        <p:sp>
          <p:nvSpPr>
            <p:cNvPr id="1910790" name="Oval 6"/>
            <p:cNvSpPr>
              <a:spLocks noChangeArrowheads="1"/>
            </p:cNvSpPr>
            <p:nvPr/>
          </p:nvSpPr>
          <p:spPr bwMode="auto">
            <a:xfrm>
              <a:off x="5736" y="1024"/>
              <a:ext cx="280" cy="272"/>
            </a:xfrm>
            <a:prstGeom prst="ellipse">
              <a:avLst/>
            </a:prstGeom>
            <a:noFill/>
            <a:ln w="25400">
              <a:solidFill>
                <a:schemeClr val="bg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18453" name="Text Box 7"/>
            <p:cNvSpPr txBox="1">
              <a:spLocks noChangeArrowheads="1"/>
            </p:cNvSpPr>
            <p:nvPr/>
          </p:nvSpPr>
          <p:spPr bwMode="auto">
            <a:xfrm>
              <a:off x="5732" y="1068"/>
              <a:ext cx="308"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a:spcBef>
                  <a:spcPct val="50000"/>
                </a:spcBef>
              </a:pPr>
              <a:r>
                <a:rPr lang="en-US" sz="1200">
                  <a:solidFill>
                    <a:srgbClr val="0000CC"/>
                  </a:solidFill>
                  <a:effectLst/>
                </a:rPr>
                <a:t>NO</a:t>
              </a:r>
              <a:r>
                <a:rPr lang="en-US" sz="1200" baseline="-25000">
                  <a:solidFill>
                    <a:srgbClr val="0000CC"/>
                  </a:solidFill>
                  <a:effectLst/>
                </a:rPr>
                <a:t>2</a:t>
              </a:r>
            </a:p>
          </p:txBody>
        </p:sp>
      </p:grpSp>
      <p:sp>
        <p:nvSpPr>
          <p:cNvPr id="1910792" name="Freeform 8"/>
          <p:cNvSpPr>
            <a:spLocks/>
          </p:cNvSpPr>
          <p:nvPr/>
        </p:nvSpPr>
        <p:spPr bwMode="auto">
          <a:xfrm rot="13394257">
            <a:off x="5327650" y="1460500"/>
            <a:ext cx="1536700" cy="458788"/>
          </a:xfrm>
          <a:custGeom>
            <a:avLst/>
            <a:gdLst>
              <a:gd name="T0" fmla="*/ 0 w 968"/>
              <a:gd name="T1" fmla="*/ 236 h 289"/>
              <a:gd name="T2" fmla="*/ 56 w 968"/>
              <a:gd name="T3" fmla="*/ 284 h 289"/>
              <a:gd name="T4" fmla="*/ 136 w 968"/>
              <a:gd name="T5" fmla="*/ 208 h 289"/>
              <a:gd name="T6" fmla="*/ 248 w 968"/>
              <a:gd name="T7" fmla="*/ 248 h 289"/>
              <a:gd name="T8" fmla="*/ 336 w 968"/>
              <a:gd name="T9" fmla="*/ 168 h 289"/>
              <a:gd name="T10" fmla="*/ 440 w 968"/>
              <a:gd name="T11" fmla="*/ 204 h 289"/>
              <a:gd name="T12" fmla="*/ 528 w 968"/>
              <a:gd name="T13" fmla="*/ 124 h 289"/>
              <a:gd name="T14" fmla="*/ 652 w 968"/>
              <a:gd name="T15" fmla="*/ 168 h 289"/>
              <a:gd name="T16" fmla="*/ 720 w 968"/>
              <a:gd name="T17" fmla="*/ 92 h 289"/>
              <a:gd name="T18" fmla="*/ 824 w 968"/>
              <a:gd name="T19" fmla="*/ 140 h 289"/>
              <a:gd name="T20" fmla="*/ 916 w 968"/>
              <a:gd name="T21" fmla="*/ 36 h 289"/>
              <a:gd name="T22" fmla="*/ 968 w 968"/>
              <a:gd name="T23"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8" h="289">
                <a:moveTo>
                  <a:pt x="0" y="236"/>
                </a:moveTo>
                <a:cubicBezTo>
                  <a:pt x="16" y="262"/>
                  <a:pt x="33" y="289"/>
                  <a:pt x="56" y="284"/>
                </a:cubicBezTo>
                <a:cubicBezTo>
                  <a:pt x="79" y="279"/>
                  <a:pt x="104" y="214"/>
                  <a:pt x="136" y="208"/>
                </a:cubicBezTo>
                <a:cubicBezTo>
                  <a:pt x="168" y="202"/>
                  <a:pt x="215" y="255"/>
                  <a:pt x="248" y="248"/>
                </a:cubicBezTo>
                <a:cubicBezTo>
                  <a:pt x="281" y="241"/>
                  <a:pt x="304" y="175"/>
                  <a:pt x="336" y="168"/>
                </a:cubicBezTo>
                <a:cubicBezTo>
                  <a:pt x="368" y="161"/>
                  <a:pt x="408" y="211"/>
                  <a:pt x="440" y="204"/>
                </a:cubicBezTo>
                <a:cubicBezTo>
                  <a:pt x="472" y="197"/>
                  <a:pt x="493" y="130"/>
                  <a:pt x="528" y="124"/>
                </a:cubicBezTo>
                <a:cubicBezTo>
                  <a:pt x="563" y="118"/>
                  <a:pt x="620" y="173"/>
                  <a:pt x="652" y="168"/>
                </a:cubicBezTo>
                <a:cubicBezTo>
                  <a:pt x="684" y="163"/>
                  <a:pt x="691" y="97"/>
                  <a:pt x="720" y="92"/>
                </a:cubicBezTo>
                <a:cubicBezTo>
                  <a:pt x="749" y="87"/>
                  <a:pt x="791" y="149"/>
                  <a:pt x="824" y="140"/>
                </a:cubicBezTo>
                <a:cubicBezTo>
                  <a:pt x="857" y="131"/>
                  <a:pt x="892" y="59"/>
                  <a:pt x="916" y="36"/>
                </a:cubicBezTo>
                <a:cubicBezTo>
                  <a:pt x="940" y="13"/>
                  <a:pt x="954" y="6"/>
                  <a:pt x="968" y="0"/>
                </a:cubicBezTo>
              </a:path>
            </a:pathLst>
          </a:custGeom>
          <a:noFill/>
          <a:ln w="38100" cap="flat" cmpd="sng">
            <a:solidFill>
              <a:srgbClr val="FFFF00"/>
            </a:solidFill>
            <a:prstDash val="solid"/>
            <a:round/>
            <a:headEnd type="none" w="med" len="me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grpSp>
        <p:nvGrpSpPr>
          <p:cNvPr id="1910793" name="Group 9"/>
          <p:cNvGrpSpPr>
            <a:grpSpLocks/>
          </p:cNvGrpSpPr>
          <p:nvPr/>
        </p:nvGrpSpPr>
        <p:grpSpPr bwMode="auto">
          <a:xfrm>
            <a:off x="5645150" y="3543300"/>
            <a:ext cx="444500" cy="431800"/>
            <a:chOff x="5560" y="1428"/>
            <a:chExt cx="280" cy="272"/>
          </a:xfrm>
        </p:grpSpPr>
        <p:sp>
          <p:nvSpPr>
            <p:cNvPr id="1910794" name="Oval 10"/>
            <p:cNvSpPr>
              <a:spLocks noChangeArrowheads="1"/>
            </p:cNvSpPr>
            <p:nvPr/>
          </p:nvSpPr>
          <p:spPr bwMode="auto">
            <a:xfrm>
              <a:off x="5560" y="1428"/>
              <a:ext cx="280" cy="272"/>
            </a:xfrm>
            <a:prstGeom prst="ellipse">
              <a:avLst/>
            </a:prstGeom>
            <a:noFill/>
            <a:ln w="25400">
              <a:solidFill>
                <a:schemeClr val="bg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18451" name="Text Box 11"/>
            <p:cNvSpPr txBox="1">
              <a:spLocks noChangeArrowheads="1"/>
            </p:cNvSpPr>
            <p:nvPr/>
          </p:nvSpPr>
          <p:spPr bwMode="auto">
            <a:xfrm>
              <a:off x="5572" y="1472"/>
              <a:ext cx="268"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a:spcBef>
                  <a:spcPct val="50000"/>
                </a:spcBef>
              </a:pPr>
              <a:r>
                <a:rPr lang="en-US" sz="1200">
                  <a:solidFill>
                    <a:srgbClr val="0000CC"/>
                  </a:solidFill>
                  <a:effectLst/>
                </a:rPr>
                <a:t>NO</a:t>
              </a:r>
              <a:endParaRPr lang="en-US" sz="1200" baseline="-25000">
                <a:solidFill>
                  <a:srgbClr val="0000CC"/>
                </a:solidFill>
                <a:effectLst/>
              </a:endParaRPr>
            </a:p>
          </p:txBody>
        </p:sp>
      </p:grpSp>
      <p:grpSp>
        <p:nvGrpSpPr>
          <p:cNvPr id="1910796" name="Group 12"/>
          <p:cNvGrpSpPr>
            <a:grpSpLocks/>
          </p:cNvGrpSpPr>
          <p:nvPr/>
        </p:nvGrpSpPr>
        <p:grpSpPr bwMode="auto">
          <a:xfrm>
            <a:off x="7175500" y="3860800"/>
            <a:ext cx="444500" cy="431800"/>
            <a:chOff x="5984" y="1432"/>
            <a:chExt cx="280" cy="272"/>
          </a:xfrm>
        </p:grpSpPr>
        <p:sp>
          <p:nvSpPr>
            <p:cNvPr id="1910797" name="Oval 13"/>
            <p:cNvSpPr>
              <a:spLocks noChangeArrowheads="1"/>
            </p:cNvSpPr>
            <p:nvPr/>
          </p:nvSpPr>
          <p:spPr bwMode="auto">
            <a:xfrm>
              <a:off x="5984" y="1432"/>
              <a:ext cx="280" cy="272"/>
            </a:xfrm>
            <a:prstGeom prst="ellipse">
              <a:avLst/>
            </a:prstGeom>
            <a:noFill/>
            <a:ln w="25400">
              <a:solidFill>
                <a:schemeClr val="bg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18449" name="Text Box 14"/>
            <p:cNvSpPr txBox="1">
              <a:spLocks noChangeArrowheads="1"/>
            </p:cNvSpPr>
            <p:nvPr/>
          </p:nvSpPr>
          <p:spPr bwMode="auto">
            <a:xfrm>
              <a:off x="6020" y="1476"/>
              <a:ext cx="244"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a:spcBef>
                  <a:spcPct val="50000"/>
                </a:spcBef>
              </a:pPr>
              <a:r>
                <a:rPr lang="en-US" sz="1200">
                  <a:solidFill>
                    <a:srgbClr val="0000CC"/>
                  </a:solidFill>
                  <a:effectLst/>
                </a:rPr>
                <a:t>O</a:t>
              </a:r>
              <a:endParaRPr lang="en-US" sz="1200" baseline="-25000">
                <a:solidFill>
                  <a:srgbClr val="0000CC"/>
                </a:solidFill>
                <a:effectLst/>
              </a:endParaRPr>
            </a:p>
          </p:txBody>
        </p:sp>
      </p:grpSp>
      <p:sp>
        <p:nvSpPr>
          <p:cNvPr id="1910799" name="Line 15"/>
          <p:cNvSpPr>
            <a:spLocks noChangeShapeType="1"/>
          </p:cNvSpPr>
          <p:nvPr/>
        </p:nvSpPr>
        <p:spPr bwMode="auto">
          <a:xfrm>
            <a:off x="5213350" y="1530350"/>
            <a:ext cx="565150" cy="1993900"/>
          </a:xfrm>
          <a:prstGeom prst="line">
            <a:avLst/>
          </a:prstGeom>
          <a:noFill/>
          <a:ln w="25400">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1910800" name="Line 16"/>
          <p:cNvSpPr>
            <a:spLocks noChangeShapeType="1"/>
          </p:cNvSpPr>
          <p:nvPr/>
        </p:nvSpPr>
        <p:spPr bwMode="auto">
          <a:xfrm>
            <a:off x="5219700" y="1536700"/>
            <a:ext cx="2019300" cy="2355850"/>
          </a:xfrm>
          <a:prstGeom prst="line">
            <a:avLst/>
          </a:prstGeom>
          <a:noFill/>
          <a:ln w="25400">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grpSp>
        <p:nvGrpSpPr>
          <p:cNvPr id="1910801" name="Group 17"/>
          <p:cNvGrpSpPr>
            <a:grpSpLocks/>
          </p:cNvGrpSpPr>
          <p:nvPr/>
        </p:nvGrpSpPr>
        <p:grpSpPr bwMode="auto">
          <a:xfrm>
            <a:off x="5994400" y="4311650"/>
            <a:ext cx="444500" cy="431800"/>
            <a:chOff x="3776" y="2716"/>
            <a:chExt cx="280" cy="272"/>
          </a:xfrm>
        </p:grpSpPr>
        <p:sp>
          <p:nvSpPr>
            <p:cNvPr id="1910802" name="Oval 18"/>
            <p:cNvSpPr>
              <a:spLocks noChangeArrowheads="1"/>
            </p:cNvSpPr>
            <p:nvPr/>
          </p:nvSpPr>
          <p:spPr bwMode="auto">
            <a:xfrm>
              <a:off x="3776" y="2716"/>
              <a:ext cx="280" cy="272"/>
            </a:xfrm>
            <a:prstGeom prst="ellipse">
              <a:avLst/>
            </a:prstGeom>
            <a:noFill/>
            <a:ln w="25400">
              <a:solidFill>
                <a:schemeClr val="bg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
          <p:nvSpPr>
            <p:cNvPr id="18447" name="Text Box 19"/>
            <p:cNvSpPr txBox="1">
              <a:spLocks noChangeArrowheads="1"/>
            </p:cNvSpPr>
            <p:nvPr/>
          </p:nvSpPr>
          <p:spPr bwMode="auto">
            <a:xfrm>
              <a:off x="3812" y="2760"/>
              <a:ext cx="244"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a:spcBef>
                  <a:spcPct val="50000"/>
                </a:spcBef>
              </a:pPr>
              <a:r>
                <a:rPr lang="en-US" sz="1200">
                  <a:solidFill>
                    <a:srgbClr val="0000CC"/>
                  </a:solidFill>
                  <a:effectLst/>
                </a:rPr>
                <a:t>O</a:t>
              </a:r>
              <a:r>
                <a:rPr lang="en-US" sz="1200" baseline="-25000">
                  <a:solidFill>
                    <a:srgbClr val="0000CC"/>
                  </a:solidFill>
                  <a:effectLst/>
                </a:rPr>
                <a:t>2</a:t>
              </a:r>
            </a:p>
          </p:txBody>
        </p:sp>
      </p:grpSp>
      <p:sp>
        <p:nvSpPr>
          <p:cNvPr id="1910804" name="Line 20"/>
          <p:cNvSpPr>
            <a:spLocks noChangeShapeType="1"/>
          </p:cNvSpPr>
          <p:nvPr/>
        </p:nvSpPr>
        <p:spPr bwMode="auto">
          <a:xfrm flipH="1">
            <a:off x="3886200" y="4591050"/>
            <a:ext cx="2076450" cy="209550"/>
          </a:xfrm>
          <a:prstGeom prst="line">
            <a:avLst/>
          </a:prstGeom>
          <a:noFill/>
          <a:ln w="25400">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n-US">
              <a:latin typeface="Arial" charset="0"/>
            </a:endParaRPr>
          </a:p>
        </p:txBody>
      </p:sp>
      <p:sp>
        <p:nvSpPr>
          <p:cNvPr id="1910805" name="Oval 21"/>
          <p:cNvSpPr>
            <a:spLocks noChangeArrowheads="1"/>
          </p:cNvSpPr>
          <p:nvPr/>
        </p:nvSpPr>
        <p:spPr bwMode="auto">
          <a:xfrm>
            <a:off x="2724150" y="4387850"/>
            <a:ext cx="1092200" cy="1003300"/>
          </a:xfrm>
          <a:prstGeom prst="ellipse">
            <a:avLst/>
          </a:prstGeom>
          <a:noFill/>
          <a:ln w="38100">
            <a:solidFill>
              <a:schemeClr val="bg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a:latin typeface="Arial" charset="0"/>
            </a:endParaRPr>
          </a:p>
        </p:txBody>
      </p:sp>
    </p:spTree>
    <p:extLst>
      <p:ext uri="{BB962C8B-B14F-4D97-AF65-F5344CB8AC3E}">
        <p14:creationId xmlns:p14="http://schemas.microsoft.com/office/powerpoint/2010/main" val="188753274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910789"/>
                                        </p:tgtEl>
                                        <p:attrNameLst>
                                          <p:attrName>style.visibility</p:attrName>
                                        </p:attrNameLst>
                                      </p:cBhvr>
                                      <p:to>
                                        <p:strVal val="visible"/>
                                      </p:to>
                                    </p:set>
                                    <p:animEffect transition="in" filter="blinds(horizontal)">
                                      <p:cBhvr>
                                        <p:cTn id="7" dur="500"/>
                                        <p:tgtEl>
                                          <p:spTgt spid="191078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2" fill="remove" nodeType="clickEffect">
                                  <p:stCondLst>
                                    <p:cond delay="0"/>
                                  </p:stCondLst>
                                  <p:childTnLst>
                                    <p:set>
                                      <p:cBhvr>
                                        <p:cTn id="11" dur="1" fill="hold">
                                          <p:stCondLst>
                                            <p:cond delay="0"/>
                                          </p:stCondLst>
                                        </p:cTn>
                                        <p:tgtEl>
                                          <p:spTgt spid="1910792"/>
                                        </p:tgtEl>
                                        <p:attrNameLst>
                                          <p:attrName>style.visibility</p:attrName>
                                        </p:attrNameLst>
                                      </p:cBhvr>
                                      <p:to>
                                        <p:strVal val="visible"/>
                                      </p:to>
                                    </p:set>
                                    <p:animEffect transition="in" filter="wipe(right)">
                                      <p:cBhvr>
                                        <p:cTn id="12" dur="500"/>
                                        <p:tgtEl>
                                          <p:spTgt spid="1910792"/>
                                        </p:tgtEl>
                                      </p:cBhvr>
                                    </p:animEffect>
                                  </p:childTnLst>
                                </p:cTn>
                              </p:par>
                            </p:childTnLst>
                          </p:cTn>
                        </p:par>
                        <p:par>
                          <p:cTn id="13" fill="hold" nodeType="afterGroup">
                            <p:stCondLst>
                              <p:cond delay="500"/>
                            </p:stCondLst>
                            <p:childTnLst>
                              <p:par>
                                <p:cTn id="14" presetID="22" presetClass="entr" presetSubtype="2" fill="remove" nodeType="afterEffect">
                                  <p:stCondLst>
                                    <p:cond delay="0"/>
                                  </p:stCondLst>
                                  <p:childTnLst>
                                    <p:set>
                                      <p:cBhvr>
                                        <p:cTn id="15" dur="1" fill="hold">
                                          <p:stCondLst>
                                            <p:cond delay="0"/>
                                          </p:stCondLst>
                                        </p:cTn>
                                        <p:tgtEl>
                                          <p:spTgt spid="1910792"/>
                                        </p:tgtEl>
                                        <p:attrNameLst>
                                          <p:attrName>style.visibility</p:attrName>
                                        </p:attrNameLst>
                                      </p:cBhvr>
                                      <p:to>
                                        <p:strVal val="visible"/>
                                      </p:to>
                                    </p:set>
                                    <p:animEffect transition="in" filter="wipe(right)">
                                      <p:cBhvr>
                                        <p:cTn id="16" dur="500"/>
                                        <p:tgtEl>
                                          <p:spTgt spid="1910792"/>
                                        </p:tgtEl>
                                      </p:cBhvr>
                                    </p:animEffect>
                                  </p:childTnLst>
                                </p:cTn>
                              </p:par>
                            </p:childTnLst>
                          </p:cTn>
                        </p:par>
                        <p:par>
                          <p:cTn id="17" fill="hold" nodeType="afterGroup">
                            <p:stCondLst>
                              <p:cond delay="1000"/>
                            </p:stCondLst>
                            <p:childTnLst>
                              <p:par>
                                <p:cTn id="18" presetID="22" presetClass="entr" presetSubtype="2" fill="hold" nodeType="afterEffect">
                                  <p:stCondLst>
                                    <p:cond delay="0"/>
                                  </p:stCondLst>
                                  <p:childTnLst>
                                    <p:set>
                                      <p:cBhvr>
                                        <p:cTn id="19" dur="1" fill="hold">
                                          <p:stCondLst>
                                            <p:cond delay="0"/>
                                          </p:stCondLst>
                                        </p:cTn>
                                        <p:tgtEl>
                                          <p:spTgt spid="1910792"/>
                                        </p:tgtEl>
                                        <p:attrNameLst>
                                          <p:attrName>style.visibility</p:attrName>
                                        </p:attrNameLst>
                                      </p:cBhvr>
                                      <p:to>
                                        <p:strVal val="visible"/>
                                      </p:to>
                                    </p:set>
                                    <p:animEffect transition="in" filter="wipe(right)">
                                      <p:cBhvr>
                                        <p:cTn id="20" dur="500"/>
                                        <p:tgtEl>
                                          <p:spTgt spid="1910792"/>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5" presetClass="path" presetSubtype="0" repeatCount="4000" accel="50000" decel="50000" fill="hold" nodeType="clickEffect">
                                  <p:stCondLst>
                                    <p:cond delay="0"/>
                                  </p:stCondLst>
                                  <p:childTnLst>
                                    <p:animMotion origin="layout" path="M -4.44444E-6 -1.48148E-6 C -0.002 -0.00208 -0.00308 -0.00579 -0.00246 -0.00972 C -0.00216 -0.01088 -0.00185 -0.01227 -0.00123 -0.01319 C -0.00092 -0.01042 0.00047 -0.00764 0.00247 -0.00579 C 0.00247 -0.00949 0.00386 -0.01296 0.00649 -0.01458 C 0.00726 -0.01528 0.00818 -0.01551 0.00911 -0.01551 C 0.00772 -0.01342 0.00695 -0.01042 0.00726 -0.00717 C 0.00942 -0.00949 0.0122 -0.00995 0.01482 -0.00833 C 0.01559 -0.00764 0.01652 -0.00671 0.01713 -0.00579 C 0.01497 -0.00625 0.01266 -0.00509 0.01112 -0.00254 C 0.01358 -0.00185 0.01575 0.00093 0.01636 0.00463 C 0.01652 0.00579 0.01652 0.00718 0.01636 0.00857 C 0.01513 0.00602 0.01312 0.0044 0.01081 0.00417 C 0.01204 0.00741 0.01173 0.01134 0.01004 0.01435 C 0.00942 0.01528 0.00865 0.01621 0.00772 0.0169 C 0.00849 0.01389 0.00803 0.01065 0.00679 0.0081 C 0.00571 0.01134 0.00325 0.01366 0.00047 0.01366 C -0.00061 0.01366 -0.00154 0.0132 -0.00231 0.01273 C -0.0003 0.01181 0.00124 0.00926 0.00201 0.00625 C -0.00061 0.00718 -0.00324 0.00579 -0.00509 0.00301 C -0.00571 0.00162 -0.00617 0.0007 -0.00632 -0.00069 C -0.00447 0.00093 -0.00216 0.00116 -4.44444E-6 -1.48148E-6 Z " pathEditMode="relative" rAng="0" ptsTypes="ffffffffffffffffffffff">
                                      <p:cBhvr>
                                        <p:cTn id="24" dur="500" fill="hold"/>
                                        <p:tgtEl>
                                          <p:spTgt spid="1910789"/>
                                        </p:tgtEl>
                                        <p:attrNameLst>
                                          <p:attrName>ppt_x</p:attrName>
                                          <p:attrName>ppt_y</p:attrName>
                                        </p:attrNameLst>
                                      </p:cBhvr>
                                      <p:rCtr x="540" y="69"/>
                                    </p:animMotion>
                                  </p:childTnLst>
                                </p:cTn>
                              </p:par>
                            </p:childTnLst>
                          </p:cTn>
                        </p:par>
                        <p:par>
                          <p:cTn id="25" fill="hold" nodeType="afterGroup">
                            <p:stCondLst>
                              <p:cond delay="2000"/>
                            </p:stCondLst>
                            <p:childTnLst>
                              <p:par>
                                <p:cTn id="26" presetID="22" presetClass="entr" presetSubtype="1" fill="hold" nodeType="afterEffect">
                                  <p:stCondLst>
                                    <p:cond delay="0"/>
                                  </p:stCondLst>
                                  <p:childTnLst>
                                    <p:set>
                                      <p:cBhvr>
                                        <p:cTn id="27" dur="1" fill="hold">
                                          <p:stCondLst>
                                            <p:cond delay="0"/>
                                          </p:stCondLst>
                                        </p:cTn>
                                        <p:tgtEl>
                                          <p:spTgt spid="1910799"/>
                                        </p:tgtEl>
                                        <p:attrNameLst>
                                          <p:attrName>style.visibility</p:attrName>
                                        </p:attrNameLst>
                                      </p:cBhvr>
                                      <p:to>
                                        <p:strVal val="visible"/>
                                      </p:to>
                                    </p:set>
                                    <p:animEffect transition="in" filter="wipe(up)">
                                      <p:cBhvr>
                                        <p:cTn id="28" dur="500"/>
                                        <p:tgtEl>
                                          <p:spTgt spid="1910799"/>
                                        </p:tgtEl>
                                      </p:cBhvr>
                                    </p:animEffect>
                                  </p:childTnLst>
                                </p:cTn>
                              </p:par>
                              <p:par>
                                <p:cTn id="29" presetID="22" presetClass="entr" presetSubtype="1" fill="hold" nodeType="withEffect">
                                  <p:stCondLst>
                                    <p:cond delay="0"/>
                                  </p:stCondLst>
                                  <p:childTnLst>
                                    <p:set>
                                      <p:cBhvr>
                                        <p:cTn id="30" dur="1" fill="hold">
                                          <p:stCondLst>
                                            <p:cond delay="0"/>
                                          </p:stCondLst>
                                        </p:cTn>
                                        <p:tgtEl>
                                          <p:spTgt spid="1910800"/>
                                        </p:tgtEl>
                                        <p:attrNameLst>
                                          <p:attrName>style.visibility</p:attrName>
                                        </p:attrNameLst>
                                      </p:cBhvr>
                                      <p:to>
                                        <p:strVal val="visible"/>
                                      </p:to>
                                    </p:set>
                                    <p:animEffect transition="in" filter="wipe(up)">
                                      <p:cBhvr>
                                        <p:cTn id="31" dur="500"/>
                                        <p:tgtEl>
                                          <p:spTgt spid="1910800"/>
                                        </p:tgtEl>
                                      </p:cBhvr>
                                    </p:animEffect>
                                  </p:childTnLst>
                                </p:cTn>
                              </p:par>
                              <p:par>
                                <p:cTn id="32" presetID="22" presetClass="entr" presetSubtype="1" fill="hold" nodeType="withEffect">
                                  <p:stCondLst>
                                    <p:cond delay="0"/>
                                  </p:stCondLst>
                                  <p:childTnLst>
                                    <p:set>
                                      <p:cBhvr>
                                        <p:cTn id="33" dur="1" fill="hold">
                                          <p:stCondLst>
                                            <p:cond delay="0"/>
                                          </p:stCondLst>
                                        </p:cTn>
                                        <p:tgtEl>
                                          <p:spTgt spid="1910793"/>
                                        </p:tgtEl>
                                        <p:attrNameLst>
                                          <p:attrName>style.visibility</p:attrName>
                                        </p:attrNameLst>
                                      </p:cBhvr>
                                      <p:to>
                                        <p:strVal val="visible"/>
                                      </p:to>
                                    </p:set>
                                    <p:animEffect transition="in" filter="wipe(up)">
                                      <p:cBhvr>
                                        <p:cTn id="34" dur="500"/>
                                        <p:tgtEl>
                                          <p:spTgt spid="1910793"/>
                                        </p:tgtEl>
                                      </p:cBhvr>
                                    </p:animEffect>
                                  </p:childTnLst>
                                </p:cTn>
                              </p:par>
                              <p:par>
                                <p:cTn id="35" presetID="22" presetClass="entr" presetSubtype="1" fill="hold" nodeType="withEffect">
                                  <p:stCondLst>
                                    <p:cond delay="0"/>
                                  </p:stCondLst>
                                  <p:childTnLst>
                                    <p:set>
                                      <p:cBhvr>
                                        <p:cTn id="36" dur="1" fill="hold">
                                          <p:stCondLst>
                                            <p:cond delay="0"/>
                                          </p:stCondLst>
                                        </p:cTn>
                                        <p:tgtEl>
                                          <p:spTgt spid="1910796"/>
                                        </p:tgtEl>
                                        <p:attrNameLst>
                                          <p:attrName>style.visibility</p:attrName>
                                        </p:attrNameLst>
                                      </p:cBhvr>
                                      <p:to>
                                        <p:strVal val="visible"/>
                                      </p:to>
                                    </p:set>
                                    <p:animEffect transition="in" filter="wipe(up)">
                                      <p:cBhvr>
                                        <p:cTn id="37" dur="500"/>
                                        <p:tgtEl>
                                          <p:spTgt spid="1910796"/>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1910801"/>
                                        </p:tgtEl>
                                        <p:attrNameLst>
                                          <p:attrName>style.visibility</p:attrName>
                                        </p:attrNameLst>
                                      </p:cBhvr>
                                      <p:to>
                                        <p:strVal val="visible"/>
                                      </p:to>
                                    </p:set>
                                    <p:animEffect transition="in" filter="blinds(horizontal)">
                                      <p:cBhvr>
                                        <p:cTn id="42" dur="500"/>
                                        <p:tgtEl>
                                          <p:spTgt spid="1910801"/>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0" presetClass="path" presetSubtype="0" accel="50000" decel="50000" fill="hold" nodeType="clickEffect">
                                  <p:stCondLst>
                                    <p:cond delay="0"/>
                                  </p:stCondLst>
                                  <p:childTnLst>
                                    <p:animMotion origin="layout" path="M 4.19753E-6 -4.44444E-6 L -0.07408 0.04445 " pathEditMode="relative" rAng="0" ptsTypes="AA">
                                      <p:cBhvr>
                                        <p:cTn id="46" dur="1000" fill="hold"/>
                                        <p:tgtEl>
                                          <p:spTgt spid="1910796"/>
                                        </p:tgtEl>
                                        <p:attrNameLst>
                                          <p:attrName>ppt_x</p:attrName>
                                          <p:attrName>ppt_y</p:attrName>
                                        </p:attrNameLst>
                                      </p:cBhvr>
                                      <p:rCtr x="-3704" y="2222"/>
                                    </p:animMotion>
                                  </p:childTnLst>
                                </p:cTn>
                              </p:par>
                            </p:childTnLst>
                          </p:cTn>
                        </p:par>
                      </p:childTnLst>
                    </p:cTn>
                  </p:par>
                  <p:par>
                    <p:cTn id="47" fill="hold" nodeType="clickPar">
                      <p:stCondLst>
                        <p:cond delay="indefinite"/>
                      </p:stCondLst>
                      <p:childTnLst>
                        <p:par>
                          <p:cTn id="48" fill="hold" nodeType="withGroup">
                            <p:stCondLst>
                              <p:cond delay="0"/>
                            </p:stCondLst>
                            <p:childTnLst>
                              <p:par>
                                <p:cTn id="49" presetID="22" presetClass="entr" presetSubtype="2" fill="hold" nodeType="clickEffect">
                                  <p:stCondLst>
                                    <p:cond delay="0"/>
                                  </p:stCondLst>
                                  <p:childTnLst>
                                    <p:set>
                                      <p:cBhvr>
                                        <p:cTn id="50" dur="1" fill="hold">
                                          <p:stCondLst>
                                            <p:cond delay="0"/>
                                          </p:stCondLst>
                                        </p:cTn>
                                        <p:tgtEl>
                                          <p:spTgt spid="1910804"/>
                                        </p:tgtEl>
                                        <p:attrNameLst>
                                          <p:attrName>style.visibility</p:attrName>
                                        </p:attrNameLst>
                                      </p:cBhvr>
                                      <p:to>
                                        <p:strVal val="visible"/>
                                      </p:to>
                                    </p:set>
                                    <p:animEffect transition="in" filter="wipe(right)">
                                      <p:cBhvr>
                                        <p:cTn id="51" dur="500"/>
                                        <p:tgtEl>
                                          <p:spTgt spid="1910804"/>
                                        </p:tgtEl>
                                      </p:cBhvr>
                                    </p:animEffect>
                                  </p:childTnLst>
                                </p:cTn>
                              </p:par>
                            </p:childTnLst>
                          </p:cTn>
                        </p:par>
                        <p:par>
                          <p:cTn id="52" fill="hold" nodeType="afterGroup">
                            <p:stCondLst>
                              <p:cond delay="500"/>
                            </p:stCondLst>
                            <p:childTnLst>
                              <p:par>
                                <p:cTn id="53" presetID="55" presetClass="entr" presetSubtype="0" fill="hold" grpId="0" nodeType="afterEffect">
                                  <p:stCondLst>
                                    <p:cond delay="0"/>
                                  </p:stCondLst>
                                  <p:childTnLst>
                                    <p:set>
                                      <p:cBhvr>
                                        <p:cTn id="54" dur="1" fill="hold">
                                          <p:stCondLst>
                                            <p:cond delay="0"/>
                                          </p:stCondLst>
                                        </p:cTn>
                                        <p:tgtEl>
                                          <p:spTgt spid="1910805"/>
                                        </p:tgtEl>
                                        <p:attrNameLst>
                                          <p:attrName>style.visibility</p:attrName>
                                        </p:attrNameLst>
                                      </p:cBhvr>
                                      <p:to>
                                        <p:strVal val="visible"/>
                                      </p:to>
                                    </p:set>
                                    <p:anim calcmode="lin" valueType="num">
                                      <p:cBhvr>
                                        <p:cTn id="55" dur="500" fill="hold"/>
                                        <p:tgtEl>
                                          <p:spTgt spid="1910805"/>
                                        </p:tgtEl>
                                        <p:attrNameLst>
                                          <p:attrName>ppt_w</p:attrName>
                                        </p:attrNameLst>
                                      </p:cBhvr>
                                      <p:tavLst>
                                        <p:tav tm="0">
                                          <p:val>
                                            <p:strVal val="#ppt_w*0.70"/>
                                          </p:val>
                                        </p:tav>
                                        <p:tav tm="100000">
                                          <p:val>
                                            <p:strVal val="#ppt_w"/>
                                          </p:val>
                                        </p:tav>
                                      </p:tavLst>
                                    </p:anim>
                                    <p:anim calcmode="lin" valueType="num">
                                      <p:cBhvr>
                                        <p:cTn id="56" dur="500" fill="hold"/>
                                        <p:tgtEl>
                                          <p:spTgt spid="1910805"/>
                                        </p:tgtEl>
                                        <p:attrNameLst>
                                          <p:attrName>ppt_h</p:attrName>
                                        </p:attrNameLst>
                                      </p:cBhvr>
                                      <p:tavLst>
                                        <p:tav tm="0">
                                          <p:val>
                                            <p:strVal val="#ppt_h"/>
                                          </p:val>
                                        </p:tav>
                                        <p:tav tm="100000">
                                          <p:val>
                                            <p:strVal val="#ppt_h"/>
                                          </p:val>
                                        </p:tav>
                                      </p:tavLst>
                                    </p:anim>
                                    <p:animEffect transition="in" filter="fade">
                                      <p:cBhvr>
                                        <p:cTn id="57" dur="500"/>
                                        <p:tgtEl>
                                          <p:spTgt spid="19108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0805" grpId="0" animBg="1"/>
    </p:bld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a:noFill/>
          <a:ln/>
          <a:effectLst>
            <a:outerShdw dist="74053" dir="3542175" algn="ctr" rotWithShape="0">
              <a:srgbClr val="000000"/>
            </a:outerShdw>
          </a:effectLst>
        </p:spPr>
        <p:txBody>
          <a:bodyPr/>
          <a:lstStyle/>
          <a:p>
            <a:r>
              <a:rPr lang="en-US" i="0" dirty="0"/>
              <a:t>Emissions Control Methods</a:t>
            </a:r>
            <a:endParaRPr lang="en-US" dirty="0"/>
          </a:p>
        </p:txBody>
      </p:sp>
      <p:sp>
        <p:nvSpPr>
          <p:cNvPr id="120835" name="Rectangle 3"/>
          <p:cNvSpPr>
            <a:spLocks noGrp="1" noChangeArrowheads="1"/>
          </p:cNvSpPr>
          <p:nvPr>
            <p:ph type="body" idx="1"/>
          </p:nvPr>
        </p:nvSpPr>
        <p:spPr>
          <a:xfrm>
            <a:off x="190500" y="2017713"/>
            <a:ext cx="7772400" cy="4702175"/>
          </a:xfrm>
          <a:noFill/>
          <a:ln/>
          <a:effectLst>
            <a:outerShdw dist="53882" dir="2700000" algn="ctr" rotWithShape="0">
              <a:schemeClr val="bg2"/>
            </a:outerShdw>
          </a:effectLst>
        </p:spPr>
        <p:txBody>
          <a:bodyPr/>
          <a:lstStyle/>
          <a:p>
            <a:r>
              <a:rPr lang="en-US"/>
              <a:t>Boiler design</a:t>
            </a:r>
          </a:p>
          <a:p>
            <a:r>
              <a:rPr lang="en-US"/>
              <a:t>Proper maintenance</a:t>
            </a:r>
          </a:p>
          <a:p>
            <a:r>
              <a:rPr lang="en-US"/>
              <a:t>Operating conditions</a:t>
            </a:r>
          </a:p>
          <a:p>
            <a:r>
              <a:rPr lang="en-US"/>
              <a:t>Fuel types</a:t>
            </a:r>
          </a:p>
          <a:p>
            <a:r>
              <a:rPr lang="en-US"/>
              <a:t>Combustion </a:t>
            </a:r>
          </a:p>
          <a:p>
            <a:pPr>
              <a:buFont typeface="Symbol" pitchFamily="18" charset="2"/>
              <a:buNone/>
            </a:pPr>
            <a:r>
              <a:rPr lang="en-US"/>
              <a:t>   modifications</a:t>
            </a:r>
          </a:p>
          <a:p>
            <a:r>
              <a:rPr lang="en-US"/>
              <a:t>Exhaust treatment</a:t>
            </a:r>
          </a:p>
        </p:txBody>
      </p:sp>
      <p:pic>
        <p:nvPicPr>
          <p:cNvPr id="120837" name="Picture 5" descr="DSCN2452"/>
          <p:cNvPicPr>
            <a:picLocks noChangeAspect="1" noChangeArrowheads="1"/>
          </p:cNvPicPr>
          <p:nvPr/>
        </p:nvPicPr>
        <p:blipFill>
          <a:blip r:embed="rId3" cstate="print"/>
          <a:srcRect/>
          <a:stretch>
            <a:fillRect/>
          </a:stretch>
        </p:blipFill>
        <p:spPr bwMode="auto">
          <a:xfrm>
            <a:off x="4838700" y="1660525"/>
            <a:ext cx="5257800" cy="4968875"/>
          </a:xfrm>
          <a:prstGeom prst="rect">
            <a:avLst/>
          </a:prstGeom>
          <a:noFill/>
        </p:spPr>
      </p:pic>
    </p:spTree>
  </p:cSld>
  <p:clrMapOvr>
    <a:masterClrMapping/>
  </p:clrMapOvr>
  <p:transition/>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a:xfrm>
            <a:off x="1535113" y="255588"/>
            <a:ext cx="8447087" cy="755650"/>
          </a:xfrm>
          <a:noFill/>
          <a:ln/>
          <a:effectLst>
            <a:outerShdw dist="71842" dir="2700000" algn="ctr" rotWithShape="0">
              <a:srgbClr val="000000"/>
            </a:outerShdw>
          </a:effectLst>
        </p:spPr>
        <p:txBody>
          <a:bodyPr/>
          <a:lstStyle/>
          <a:p>
            <a:r>
              <a:rPr lang="en-US" i="0"/>
              <a:t>Control of Gaseous Emissions</a:t>
            </a:r>
            <a:endParaRPr lang="en-US"/>
          </a:p>
        </p:txBody>
      </p:sp>
      <p:sp>
        <p:nvSpPr>
          <p:cNvPr id="122883" name="Rectangle 3"/>
          <p:cNvSpPr>
            <a:spLocks noGrp="1" noChangeArrowheads="1"/>
          </p:cNvSpPr>
          <p:nvPr>
            <p:ph type="body" idx="1"/>
          </p:nvPr>
        </p:nvSpPr>
        <p:spPr>
          <a:xfrm>
            <a:off x="342900" y="1600200"/>
            <a:ext cx="7772400" cy="4702175"/>
          </a:xfrm>
          <a:noFill/>
          <a:ln/>
          <a:effectLst>
            <a:outerShdw dist="53882" dir="2700000" algn="ctr" rotWithShape="0">
              <a:schemeClr val="bg2"/>
            </a:outerShdw>
          </a:effectLst>
        </p:spPr>
        <p:txBody>
          <a:bodyPr/>
          <a:lstStyle/>
          <a:p>
            <a:r>
              <a:rPr lang="en-US"/>
              <a:t>Low-NOx burners</a:t>
            </a:r>
          </a:p>
          <a:p>
            <a:r>
              <a:rPr lang="en-US"/>
              <a:t>OFA</a:t>
            </a:r>
          </a:p>
          <a:p>
            <a:r>
              <a:rPr lang="en-US"/>
              <a:t>Ammonia injection (SNCR)</a:t>
            </a:r>
          </a:p>
          <a:p>
            <a:r>
              <a:rPr lang="en-US"/>
              <a:t>Catalysts (SCR)</a:t>
            </a:r>
          </a:p>
          <a:p>
            <a:r>
              <a:rPr lang="en-US"/>
              <a:t>FGR</a:t>
            </a:r>
          </a:p>
          <a:p>
            <a:r>
              <a:rPr lang="en-US"/>
              <a:t>FGD</a:t>
            </a:r>
          </a:p>
        </p:txBody>
      </p:sp>
      <p:pic>
        <p:nvPicPr>
          <p:cNvPr id="122887" name="Picture 7" descr="DSCN1210"/>
          <p:cNvPicPr>
            <a:picLocks noChangeAspect="1" noChangeArrowheads="1"/>
          </p:cNvPicPr>
          <p:nvPr/>
        </p:nvPicPr>
        <p:blipFill>
          <a:blip r:embed="rId3" cstate="print"/>
          <a:srcRect/>
          <a:stretch>
            <a:fillRect/>
          </a:stretch>
        </p:blipFill>
        <p:spPr bwMode="auto">
          <a:xfrm>
            <a:off x="4000500" y="3352800"/>
            <a:ext cx="5981700" cy="3427413"/>
          </a:xfrm>
          <a:prstGeom prst="rect">
            <a:avLst/>
          </a:prstGeom>
          <a:noFill/>
        </p:spPr>
      </p:pic>
    </p:spTree>
  </p:cSld>
  <p:clrMapOvr>
    <a:masterClrMapping/>
  </p:clrMapOvr>
  <p:transition/>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3154" name="Rectangle 2"/>
          <p:cNvSpPr>
            <a:spLocks noGrp="1" noChangeArrowheads="1"/>
          </p:cNvSpPr>
          <p:nvPr>
            <p:ph type="title"/>
          </p:nvPr>
        </p:nvSpPr>
        <p:spPr>
          <a:noFill/>
          <a:ln/>
          <a:effectLst>
            <a:outerShdw dist="53882" dir="2700000" algn="ctr" rotWithShape="0">
              <a:schemeClr val="bg2"/>
            </a:outerShdw>
          </a:effectLst>
        </p:spPr>
        <p:txBody>
          <a:bodyPr/>
          <a:lstStyle/>
          <a:p>
            <a:r>
              <a:rPr lang="en-US" i="0"/>
              <a:t>Combustion Considerations</a:t>
            </a:r>
            <a:endParaRPr lang="en-US"/>
          </a:p>
        </p:txBody>
      </p:sp>
      <p:sp>
        <p:nvSpPr>
          <p:cNvPr id="433155" name="Rectangle 3"/>
          <p:cNvSpPr>
            <a:spLocks noGrp="1" noChangeArrowheads="1"/>
          </p:cNvSpPr>
          <p:nvPr>
            <p:ph type="body" sz="half" idx="1"/>
          </p:nvPr>
        </p:nvSpPr>
        <p:spPr>
          <a:xfrm>
            <a:off x="342900" y="2233613"/>
            <a:ext cx="3810000" cy="4114800"/>
          </a:xfrm>
          <a:noFill/>
          <a:ln/>
          <a:effectLst>
            <a:outerShdw dist="53882" dir="2700000" algn="ctr" rotWithShape="0">
              <a:schemeClr val="bg2"/>
            </a:outerShdw>
          </a:effectLst>
        </p:spPr>
        <p:txBody>
          <a:bodyPr/>
          <a:lstStyle/>
          <a:p>
            <a:r>
              <a:rPr lang="en-US" sz="3600"/>
              <a:t>Time</a:t>
            </a:r>
          </a:p>
          <a:p>
            <a:r>
              <a:rPr lang="en-US" sz="3600"/>
              <a:t>Temperature</a:t>
            </a:r>
          </a:p>
          <a:p>
            <a:r>
              <a:rPr lang="en-US" sz="3600"/>
              <a:t>Turbulence</a:t>
            </a:r>
          </a:p>
          <a:p>
            <a:r>
              <a:rPr lang="en-US" sz="3600"/>
              <a:t>Oxygen</a:t>
            </a:r>
          </a:p>
          <a:p>
            <a:r>
              <a:rPr lang="en-US" sz="3600"/>
              <a:t>Nitrogen</a:t>
            </a:r>
          </a:p>
        </p:txBody>
      </p:sp>
      <p:pic>
        <p:nvPicPr>
          <p:cNvPr id="433157" name="Picture 5" descr="DSCN2433"/>
          <p:cNvPicPr>
            <a:picLocks noChangeAspect="1" noChangeArrowheads="1"/>
          </p:cNvPicPr>
          <p:nvPr/>
        </p:nvPicPr>
        <p:blipFill>
          <a:blip r:embed="rId3" cstate="print"/>
          <a:srcRect/>
          <a:stretch>
            <a:fillRect/>
          </a:stretch>
        </p:blipFill>
        <p:spPr bwMode="auto">
          <a:xfrm>
            <a:off x="3848100" y="1828800"/>
            <a:ext cx="6242050" cy="4681538"/>
          </a:xfrm>
          <a:prstGeom prst="rect">
            <a:avLst/>
          </a:prstGeom>
          <a:noFill/>
        </p:spPr>
      </p:pic>
    </p:spTree>
  </p:cSld>
  <p:clrMapOvr>
    <a:masterClrMapping/>
  </p:clrMapOvr>
  <p:transition/>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32834" name="Picture 2" descr="DSCN1153"/>
          <p:cNvPicPr>
            <a:picLocks noChangeAspect="1" noChangeArrowheads="1"/>
          </p:cNvPicPr>
          <p:nvPr/>
        </p:nvPicPr>
        <p:blipFill>
          <a:blip r:embed="rId3"/>
          <a:srcRect/>
          <a:stretch>
            <a:fillRect/>
          </a:stretch>
        </p:blipFill>
        <p:spPr bwMode="auto">
          <a:xfrm>
            <a:off x="38100" y="0"/>
            <a:ext cx="10287000" cy="6934200"/>
          </a:xfrm>
          <a:prstGeom prst="rect">
            <a:avLst/>
          </a:prstGeom>
          <a:noFill/>
        </p:spPr>
      </p:pic>
      <p:sp>
        <p:nvSpPr>
          <p:cNvPr id="632836" name="Rectangle 4"/>
          <p:cNvSpPr>
            <a:spLocks noChangeArrowheads="1"/>
          </p:cNvSpPr>
          <p:nvPr/>
        </p:nvSpPr>
        <p:spPr bwMode="auto">
          <a:xfrm>
            <a:off x="452438" y="4718050"/>
            <a:ext cx="3814762" cy="175895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pPr>
              <a:lnSpc>
                <a:spcPct val="110000"/>
              </a:lnSpc>
            </a:pPr>
            <a:r>
              <a:rPr lang="en-US" sz="3200">
                <a:solidFill>
                  <a:srgbClr val="CC0000"/>
                </a:solidFill>
                <a:effectLst>
                  <a:outerShdw blurRad="38100" dist="38100" dir="2700000" algn="tl">
                    <a:srgbClr val="000000"/>
                  </a:outerShdw>
                </a:effectLst>
                <a:sym typeface="Symbol" pitchFamily="18" charset="2"/>
              </a:rPr>
              <a:t> </a:t>
            </a:r>
            <a:r>
              <a:rPr lang="en-US" sz="3200">
                <a:solidFill>
                  <a:srgbClr val="CC0000"/>
                </a:solidFill>
                <a:effectLst>
                  <a:outerShdw blurRad="38100" dist="38100" dir="2700000" algn="tl">
                    <a:srgbClr val="000000"/>
                  </a:outerShdw>
                </a:effectLst>
              </a:rPr>
              <a:t>Thermal NOx</a:t>
            </a:r>
          </a:p>
          <a:p>
            <a:pPr>
              <a:lnSpc>
                <a:spcPct val="110000"/>
              </a:lnSpc>
            </a:pPr>
            <a:r>
              <a:rPr lang="en-US" sz="3200">
                <a:solidFill>
                  <a:srgbClr val="CC0000"/>
                </a:solidFill>
                <a:effectLst>
                  <a:outerShdw blurRad="38100" dist="38100" dir="2700000" algn="tl">
                    <a:srgbClr val="000000"/>
                  </a:outerShdw>
                </a:effectLst>
                <a:sym typeface="Symbol" pitchFamily="18" charset="2"/>
              </a:rPr>
              <a:t></a:t>
            </a:r>
            <a:r>
              <a:rPr lang="en-US" sz="3200">
                <a:solidFill>
                  <a:srgbClr val="CC0000"/>
                </a:solidFill>
                <a:effectLst>
                  <a:outerShdw blurRad="38100" dist="38100" dir="2700000" algn="tl">
                    <a:srgbClr val="000000"/>
                  </a:outerShdw>
                </a:effectLst>
              </a:rPr>
              <a:t> Fuel-bound NOx</a:t>
            </a:r>
          </a:p>
          <a:p>
            <a:pPr>
              <a:lnSpc>
                <a:spcPct val="110000"/>
              </a:lnSpc>
            </a:pPr>
            <a:r>
              <a:rPr lang="en-US" sz="3200">
                <a:solidFill>
                  <a:srgbClr val="CC0000"/>
                </a:solidFill>
                <a:effectLst>
                  <a:outerShdw blurRad="38100" dist="38100" dir="2700000" algn="tl">
                    <a:srgbClr val="000000"/>
                  </a:outerShdw>
                </a:effectLst>
                <a:sym typeface="Symbol" pitchFamily="18" charset="2"/>
              </a:rPr>
              <a:t></a:t>
            </a:r>
            <a:r>
              <a:rPr lang="en-US" sz="3200">
                <a:solidFill>
                  <a:srgbClr val="CC0000"/>
                </a:solidFill>
                <a:effectLst>
                  <a:outerShdw blurRad="38100" dist="38100" dir="2700000" algn="tl">
                    <a:srgbClr val="000000"/>
                  </a:outerShdw>
                </a:effectLst>
              </a:rPr>
              <a:t> Prompt NOx</a:t>
            </a:r>
          </a:p>
        </p:txBody>
      </p:sp>
      <p:sp>
        <p:nvSpPr>
          <p:cNvPr id="632837" name="Rectangle 5"/>
          <p:cNvSpPr>
            <a:spLocks noChangeArrowheads="1"/>
          </p:cNvSpPr>
          <p:nvPr/>
        </p:nvSpPr>
        <p:spPr bwMode="auto">
          <a:xfrm>
            <a:off x="6553200" y="5181600"/>
            <a:ext cx="3162300" cy="698500"/>
          </a:xfrm>
          <a:prstGeom prst="rect">
            <a:avLst/>
          </a:prstGeom>
          <a:solidFill>
            <a:srgbClr val="FF9900"/>
          </a:solidFill>
          <a:ln w="57150">
            <a:solidFill>
              <a:srgbClr val="CC0000"/>
            </a:solidFill>
            <a:miter lim="800000"/>
            <a:headEnd/>
            <a:tailEnd/>
          </a:ln>
          <a:effectLst>
            <a:outerShdw dist="71842" dir="2700000" algn="ctr" rotWithShape="0">
              <a:srgbClr val="000000"/>
            </a:outerShdw>
          </a:effectLst>
        </p:spPr>
        <p:txBody>
          <a:bodyPr wrap="none">
            <a:spAutoFit/>
          </a:bodyPr>
          <a:lstStyle/>
          <a:p>
            <a:pPr algn="ctr"/>
            <a:r>
              <a:rPr lang="en-US" sz="3600">
                <a:solidFill>
                  <a:srgbClr val="CC0000"/>
                </a:solidFill>
                <a:effectLst>
                  <a:outerShdw blurRad="38100" dist="38100" dir="2700000" algn="tl">
                    <a:srgbClr val="000000"/>
                  </a:outerShdw>
                </a:effectLst>
              </a:rPr>
              <a:t>NOx Creation</a:t>
            </a:r>
          </a:p>
        </p:txBody>
      </p:sp>
      <p:sp>
        <p:nvSpPr>
          <p:cNvPr id="632838" name="Line 6"/>
          <p:cNvSpPr>
            <a:spLocks noChangeShapeType="1"/>
          </p:cNvSpPr>
          <p:nvPr/>
        </p:nvSpPr>
        <p:spPr bwMode="auto">
          <a:xfrm flipH="1">
            <a:off x="4419600" y="5562600"/>
            <a:ext cx="1905000" cy="0"/>
          </a:xfrm>
          <a:prstGeom prst="line">
            <a:avLst/>
          </a:prstGeom>
          <a:noFill/>
          <a:ln w="76200">
            <a:solidFill>
              <a:srgbClr val="FF0000"/>
            </a:solidFill>
            <a:round/>
            <a:headEnd/>
            <a:tailEnd type="triangle" w="med" len="med"/>
          </a:ln>
          <a:effectLst>
            <a:outerShdw dist="45791" dir="3378596" algn="ctr" rotWithShape="0">
              <a:srgbClr val="000000"/>
            </a:outerShdw>
          </a:effectLst>
        </p:spPr>
        <p:txBody>
          <a:bodyPr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32838"/>
                                        </p:tgtEl>
                                        <p:attrNameLst>
                                          <p:attrName>style.visibility</p:attrName>
                                        </p:attrNameLst>
                                      </p:cBhvr>
                                      <p:to>
                                        <p:strVal val="visible"/>
                                      </p:to>
                                    </p:set>
                                    <p:anim calcmode="lin" valueType="num">
                                      <p:cBhvr additive="base">
                                        <p:cTn id="7" dur="500" fill="hold"/>
                                        <p:tgtEl>
                                          <p:spTgt spid="632838"/>
                                        </p:tgtEl>
                                        <p:attrNameLst>
                                          <p:attrName>ppt_x</p:attrName>
                                        </p:attrNameLst>
                                      </p:cBhvr>
                                      <p:tavLst>
                                        <p:tav tm="0">
                                          <p:val>
                                            <p:strVal val="1+#ppt_w/2"/>
                                          </p:val>
                                        </p:tav>
                                        <p:tav tm="100000">
                                          <p:val>
                                            <p:strVal val="#ppt_x"/>
                                          </p:val>
                                        </p:tav>
                                      </p:tavLst>
                                    </p:anim>
                                    <p:anim calcmode="lin" valueType="num">
                                      <p:cBhvr additive="base">
                                        <p:cTn id="8" dur="500" fill="hold"/>
                                        <p:tgtEl>
                                          <p:spTgt spid="6328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2838" grpId="0" animBg="1"/>
    </p:bld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9026" name="Picture 2"/>
          <p:cNvPicPr>
            <a:picLocks noChangeArrowheads="1"/>
          </p:cNvPicPr>
          <p:nvPr/>
        </p:nvPicPr>
        <p:blipFill>
          <a:blip r:embed="rId3"/>
          <a:srcRect/>
          <a:stretch>
            <a:fillRect/>
          </a:stretch>
        </p:blipFill>
        <p:spPr bwMode="auto">
          <a:xfrm>
            <a:off x="531813" y="1023938"/>
            <a:ext cx="8937625" cy="5092700"/>
          </a:xfrm>
          <a:prstGeom prst="rect">
            <a:avLst/>
          </a:prstGeom>
          <a:noFill/>
          <a:ln w="12700">
            <a:noFill/>
            <a:miter lim="800000"/>
            <a:headEnd/>
            <a:tailEnd/>
          </a:ln>
          <a:effectLst/>
        </p:spPr>
      </p:pic>
      <p:sp>
        <p:nvSpPr>
          <p:cNvPr id="129027" name="Rectangle 3"/>
          <p:cNvSpPr>
            <a:spLocks noGrp="1" noChangeArrowheads="1"/>
          </p:cNvSpPr>
          <p:nvPr>
            <p:ph type="title"/>
          </p:nvPr>
        </p:nvSpPr>
        <p:spPr>
          <a:xfrm>
            <a:off x="533400" y="231775"/>
            <a:ext cx="9472613" cy="682625"/>
          </a:xfrm>
          <a:noFill/>
          <a:ln/>
          <a:effectLst>
            <a:outerShdw dist="71842" dir="2700000" algn="ctr" rotWithShape="0">
              <a:schemeClr val="bg2"/>
            </a:outerShdw>
          </a:effectLst>
        </p:spPr>
        <p:txBody>
          <a:bodyPr/>
          <a:lstStyle/>
          <a:p>
            <a:r>
              <a:rPr lang="en-US" i="0"/>
              <a:t>Thermal NOx  vs.  Temperature</a:t>
            </a:r>
            <a:endParaRPr lang="en-US"/>
          </a:p>
        </p:txBody>
      </p:sp>
      <p:sp>
        <p:nvSpPr>
          <p:cNvPr id="129028" name="Rectangle 4"/>
          <p:cNvSpPr>
            <a:spLocks noChangeArrowheads="1"/>
          </p:cNvSpPr>
          <p:nvPr/>
        </p:nvSpPr>
        <p:spPr bwMode="auto">
          <a:xfrm>
            <a:off x="6445250" y="6254750"/>
            <a:ext cx="3359150" cy="363538"/>
          </a:xfrm>
          <a:prstGeom prst="rect">
            <a:avLst/>
          </a:prstGeom>
          <a:solidFill>
            <a:schemeClr val="bg1"/>
          </a:solidFill>
          <a:ln w="12700">
            <a:noFill/>
            <a:miter lim="800000"/>
            <a:headEnd/>
            <a:tailEnd/>
          </a:ln>
          <a:effectLst>
            <a:prstShdw prst="shdw17" dist="17961" dir="2700000">
              <a:schemeClr val="bg1">
                <a:gamma/>
                <a:shade val="60000"/>
                <a:invGamma/>
              </a:schemeClr>
            </a:prstShdw>
          </a:effectLst>
        </p:spPr>
        <p:txBody>
          <a:bodyPr lIns="90488" tIns="44450" rIns="90488" bIns="44450">
            <a:spAutoFit/>
          </a:bodyPr>
          <a:lstStyle/>
          <a:p>
            <a:pPr algn="ctr"/>
            <a:r>
              <a:rPr lang="en-US" sz="1800">
                <a:solidFill>
                  <a:schemeClr val="tx2"/>
                </a:solidFill>
              </a:rPr>
              <a:t>Graphic Courtesy of Coen</a:t>
            </a:r>
          </a:p>
        </p:txBody>
      </p:sp>
    </p:spTree>
  </p:cSld>
  <p:clrMapOvr>
    <a:masterClrMapping/>
  </p:clrMapOvr>
  <p:transition/>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8098" name="Rectangle 2"/>
          <p:cNvSpPr>
            <a:spLocks noGrp="1" noChangeArrowheads="1"/>
          </p:cNvSpPr>
          <p:nvPr>
            <p:ph type="title"/>
          </p:nvPr>
        </p:nvSpPr>
        <p:spPr>
          <a:xfrm>
            <a:off x="2400300" y="228600"/>
            <a:ext cx="6019800" cy="698500"/>
          </a:xfrm>
          <a:solidFill>
            <a:srgbClr val="FF9900"/>
          </a:solidFill>
          <a:ln w="57150">
            <a:solidFill>
              <a:srgbClr val="CC0000"/>
            </a:solidFill>
          </a:ln>
        </p:spPr>
        <p:txBody>
          <a:bodyPr/>
          <a:lstStyle/>
          <a:p>
            <a:r>
              <a:rPr lang="en-US" sz="2800" i="0">
                <a:solidFill>
                  <a:srgbClr val="CC0000"/>
                </a:solidFill>
                <a:effectLst>
                  <a:outerShdw blurRad="38100" dist="38100" dir="2700000" algn="tl">
                    <a:srgbClr val="000000"/>
                  </a:outerShdw>
                </a:effectLst>
              </a:rPr>
              <a:t>COMBUSTION MODIFICATION</a:t>
            </a:r>
          </a:p>
        </p:txBody>
      </p:sp>
      <p:sp>
        <p:nvSpPr>
          <p:cNvPr id="1028099" name="Rectangle 3"/>
          <p:cNvSpPr>
            <a:spLocks noGrp="1" noChangeArrowheads="1"/>
          </p:cNvSpPr>
          <p:nvPr>
            <p:ph type="body" idx="1"/>
          </p:nvPr>
        </p:nvSpPr>
        <p:spPr>
          <a:xfrm>
            <a:off x="514350" y="1600200"/>
            <a:ext cx="9258300" cy="5059363"/>
          </a:xfrm>
        </p:spPr>
        <p:txBody>
          <a:bodyPr/>
          <a:lstStyle/>
          <a:p>
            <a:pPr>
              <a:lnSpc>
                <a:spcPct val="90000"/>
              </a:lnSpc>
            </a:pPr>
            <a:r>
              <a:rPr lang="en-US" sz="2400" b="0" u="sng" dirty="0">
                <a:solidFill>
                  <a:srgbClr val="FF3399"/>
                </a:solidFill>
              </a:rPr>
              <a:t>NOx FORMATION</a:t>
            </a:r>
          </a:p>
          <a:p>
            <a:pPr lvl="1">
              <a:lnSpc>
                <a:spcPct val="90000"/>
              </a:lnSpc>
              <a:buFont typeface="Symbol" pitchFamily="18" charset="2"/>
              <a:buNone/>
            </a:pPr>
            <a:r>
              <a:rPr lang="en-US" sz="2000" dirty="0"/>
              <a:t>	</a:t>
            </a:r>
            <a:r>
              <a:rPr lang="en-US" sz="2200" dirty="0"/>
              <a:t>N + O 			NO</a:t>
            </a:r>
          </a:p>
          <a:p>
            <a:pPr lvl="1">
              <a:lnSpc>
                <a:spcPct val="90000"/>
              </a:lnSpc>
              <a:buFont typeface="Symbol" pitchFamily="18" charset="2"/>
              <a:buNone/>
            </a:pPr>
            <a:r>
              <a:rPr lang="en-US" sz="2200" dirty="0"/>
              <a:t>	N + OH			NO + H</a:t>
            </a:r>
          </a:p>
          <a:p>
            <a:pPr lvl="1">
              <a:lnSpc>
                <a:spcPct val="90000"/>
              </a:lnSpc>
              <a:buFont typeface="Symbol" pitchFamily="18" charset="2"/>
              <a:buNone/>
            </a:pPr>
            <a:endParaRPr lang="en-US" sz="2200" dirty="0"/>
          </a:p>
          <a:p>
            <a:pPr>
              <a:lnSpc>
                <a:spcPct val="90000"/>
              </a:lnSpc>
              <a:buClr>
                <a:schemeClr val="tx1"/>
              </a:buClr>
            </a:pPr>
            <a:r>
              <a:rPr lang="en-US" sz="2400" b="0" u="sng" dirty="0">
                <a:solidFill>
                  <a:srgbClr val="33CC33"/>
                </a:solidFill>
              </a:rPr>
              <a:t>NOx REDUCTION</a:t>
            </a:r>
          </a:p>
          <a:p>
            <a:pPr lvl="1">
              <a:lnSpc>
                <a:spcPct val="90000"/>
              </a:lnSpc>
              <a:buFont typeface="Symbol" pitchFamily="18" charset="2"/>
              <a:buNone/>
            </a:pPr>
            <a:r>
              <a:rPr lang="en-US" sz="2000" dirty="0"/>
              <a:t>	</a:t>
            </a:r>
            <a:r>
              <a:rPr lang="en-US" sz="2400" dirty="0"/>
              <a:t>CH + NO 		HCN + O</a:t>
            </a:r>
            <a:r>
              <a:rPr lang="en-US" sz="2400" baseline="-25000" dirty="0"/>
              <a:t>2 (Reversible)</a:t>
            </a:r>
            <a:endParaRPr lang="en-US" sz="2400" dirty="0"/>
          </a:p>
          <a:p>
            <a:pPr lvl="1">
              <a:lnSpc>
                <a:spcPct val="90000"/>
              </a:lnSpc>
              <a:buFont typeface="Symbol" pitchFamily="18" charset="2"/>
              <a:buNone/>
            </a:pPr>
            <a:r>
              <a:rPr lang="en-US" sz="2400" dirty="0"/>
              <a:t>	CH</a:t>
            </a:r>
            <a:r>
              <a:rPr lang="en-US" sz="2400" baseline="-25000" dirty="0"/>
              <a:t>2</a:t>
            </a:r>
            <a:r>
              <a:rPr lang="en-US" sz="2400" dirty="0"/>
              <a:t> + NO		HCN + OH </a:t>
            </a:r>
            <a:r>
              <a:rPr lang="en-US" sz="2400" baseline="-25000" dirty="0"/>
              <a:t>(Reversible)</a:t>
            </a:r>
            <a:endParaRPr lang="en-US" sz="2400" dirty="0"/>
          </a:p>
          <a:p>
            <a:pPr lvl="1">
              <a:lnSpc>
                <a:spcPct val="90000"/>
              </a:lnSpc>
              <a:buFont typeface="Symbol" pitchFamily="18" charset="2"/>
              <a:buNone/>
            </a:pPr>
            <a:r>
              <a:rPr lang="en-US" sz="2400" dirty="0"/>
              <a:t>	C + NO			CN + O</a:t>
            </a:r>
            <a:r>
              <a:rPr lang="en-US" sz="2400" baseline="-25000" dirty="0"/>
              <a:t>2</a:t>
            </a:r>
            <a:endParaRPr lang="en-US" sz="2400" dirty="0"/>
          </a:p>
          <a:p>
            <a:pPr lvl="1">
              <a:lnSpc>
                <a:spcPct val="90000"/>
              </a:lnSpc>
              <a:buFont typeface="Symbol" pitchFamily="18" charset="2"/>
              <a:buNone/>
            </a:pPr>
            <a:r>
              <a:rPr lang="en-US" sz="2400" dirty="0"/>
              <a:t>	</a:t>
            </a:r>
            <a:r>
              <a:rPr lang="en-US" sz="2400" dirty="0" err="1"/>
              <a:t>NH</a:t>
            </a:r>
            <a:r>
              <a:rPr lang="en-US" sz="2400" baseline="-25000" dirty="0" err="1"/>
              <a:t>i</a:t>
            </a:r>
            <a:r>
              <a:rPr lang="en-US" sz="2400" dirty="0"/>
              <a:t> + NO		N</a:t>
            </a:r>
            <a:r>
              <a:rPr lang="en-US" sz="2400" baseline="-25000" dirty="0"/>
              <a:t>2</a:t>
            </a:r>
            <a:r>
              <a:rPr lang="en-US" sz="2400" dirty="0"/>
              <a:t> + H</a:t>
            </a:r>
            <a:r>
              <a:rPr lang="en-US" sz="2400" baseline="-25000" dirty="0"/>
              <a:t>2</a:t>
            </a:r>
            <a:r>
              <a:rPr lang="en-US" sz="2400" dirty="0"/>
              <a:t>O</a:t>
            </a:r>
          </a:p>
          <a:p>
            <a:pPr lvl="1">
              <a:lnSpc>
                <a:spcPct val="90000"/>
              </a:lnSpc>
              <a:buClr>
                <a:schemeClr val="tx1"/>
              </a:buClr>
              <a:buFontTx/>
              <a:buNone/>
            </a:pPr>
            <a:endParaRPr lang="en-US" sz="2400" b="0" i="1" dirty="0">
              <a:solidFill>
                <a:srgbClr val="C0C0C0"/>
              </a:solidFill>
            </a:endParaRPr>
          </a:p>
          <a:p>
            <a:pPr lvl="1">
              <a:lnSpc>
                <a:spcPct val="90000"/>
              </a:lnSpc>
              <a:buClr>
                <a:schemeClr val="tx1"/>
              </a:buClr>
              <a:buFontTx/>
              <a:buNone/>
            </a:pPr>
            <a:r>
              <a:rPr lang="en-US" sz="1800" b="0" dirty="0">
                <a:solidFill>
                  <a:srgbClr val="FF9900"/>
                </a:solidFill>
              </a:rPr>
              <a:t>THESE NOx REDUCTANTS ARE FORMED BY PARTIAL COMBUSTION IN A REDUCING ATMOSPHERE</a:t>
            </a:r>
          </a:p>
          <a:p>
            <a:pPr lvl="1">
              <a:lnSpc>
                <a:spcPct val="90000"/>
              </a:lnSpc>
              <a:buClr>
                <a:schemeClr val="tx1"/>
              </a:buClr>
              <a:buFontTx/>
              <a:buNone/>
            </a:pPr>
            <a:r>
              <a:rPr lang="en-US" sz="1800" b="0" dirty="0">
                <a:solidFill>
                  <a:srgbClr val="FF9900"/>
                </a:solidFill>
              </a:rPr>
              <a:t>THE INTERMEDIATE SPECIES, HCN &amp; CN, ARE CONVERTED TO N2, CO2 &amp; H2O IN THE FINAL BURNOUT ZONE</a:t>
            </a:r>
            <a:r>
              <a:rPr lang="en-US" sz="1800" b="0" i="1" dirty="0">
                <a:solidFill>
                  <a:srgbClr val="C0C0C0"/>
                </a:solidFill>
              </a:rPr>
              <a:t> </a:t>
            </a:r>
          </a:p>
          <a:p>
            <a:pPr>
              <a:lnSpc>
                <a:spcPct val="90000"/>
              </a:lnSpc>
              <a:buClr>
                <a:schemeClr val="tx1"/>
              </a:buClr>
              <a:buFont typeface="Symbol" pitchFamily="18" charset="2"/>
              <a:buNone/>
            </a:pPr>
            <a:endParaRPr lang="en-US" sz="2400" b="0" u="sng" dirty="0">
              <a:solidFill>
                <a:srgbClr val="C0C0C0"/>
              </a:solidFill>
            </a:endParaRPr>
          </a:p>
          <a:p>
            <a:pPr lvl="1">
              <a:lnSpc>
                <a:spcPct val="90000"/>
              </a:lnSpc>
              <a:buFont typeface="Symbol" pitchFamily="18" charset="2"/>
              <a:buNone/>
            </a:pPr>
            <a:endParaRPr lang="en-US" sz="2000" dirty="0"/>
          </a:p>
        </p:txBody>
      </p:sp>
      <p:sp>
        <p:nvSpPr>
          <p:cNvPr id="1028100" name="Line 4"/>
          <p:cNvSpPr>
            <a:spLocks noChangeShapeType="1"/>
          </p:cNvSpPr>
          <p:nvPr/>
        </p:nvSpPr>
        <p:spPr bwMode="auto">
          <a:xfrm>
            <a:off x="2914650" y="2286000"/>
            <a:ext cx="1200150" cy="0"/>
          </a:xfrm>
          <a:prstGeom prst="line">
            <a:avLst/>
          </a:prstGeom>
          <a:noFill/>
          <a:ln w="9525">
            <a:solidFill>
              <a:schemeClr val="tx1"/>
            </a:solidFill>
            <a:round/>
            <a:headEnd/>
            <a:tailEnd type="triangle" w="med" len="med"/>
          </a:ln>
          <a:effectLst/>
        </p:spPr>
        <p:txBody>
          <a:bodyPr/>
          <a:lstStyle/>
          <a:p>
            <a:endParaRPr lang="en-US"/>
          </a:p>
        </p:txBody>
      </p:sp>
      <p:sp>
        <p:nvSpPr>
          <p:cNvPr id="1028101" name="Line 5"/>
          <p:cNvSpPr>
            <a:spLocks noChangeShapeType="1"/>
          </p:cNvSpPr>
          <p:nvPr/>
        </p:nvSpPr>
        <p:spPr bwMode="auto">
          <a:xfrm>
            <a:off x="2657475" y="2362200"/>
            <a:ext cx="0" cy="0"/>
          </a:xfrm>
          <a:prstGeom prst="line">
            <a:avLst/>
          </a:prstGeom>
          <a:noFill/>
          <a:ln w="9525">
            <a:solidFill>
              <a:schemeClr val="tx1"/>
            </a:solidFill>
            <a:round/>
            <a:headEnd/>
            <a:tailEnd type="triangle" w="med" len="med"/>
          </a:ln>
          <a:effectLst/>
        </p:spPr>
        <p:txBody>
          <a:bodyPr/>
          <a:lstStyle/>
          <a:p>
            <a:endParaRPr lang="en-US"/>
          </a:p>
        </p:txBody>
      </p:sp>
      <p:sp>
        <p:nvSpPr>
          <p:cNvPr id="1028102" name="Line 6"/>
          <p:cNvSpPr>
            <a:spLocks noChangeShapeType="1"/>
          </p:cNvSpPr>
          <p:nvPr/>
        </p:nvSpPr>
        <p:spPr bwMode="auto">
          <a:xfrm>
            <a:off x="2914650" y="2667000"/>
            <a:ext cx="1200150" cy="0"/>
          </a:xfrm>
          <a:prstGeom prst="line">
            <a:avLst/>
          </a:prstGeom>
          <a:noFill/>
          <a:ln w="9525">
            <a:solidFill>
              <a:schemeClr val="tx1"/>
            </a:solidFill>
            <a:round/>
            <a:headEnd/>
            <a:tailEnd type="triangle" w="med" len="med"/>
          </a:ln>
          <a:effectLst/>
        </p:spPr>
        <p:txBody>
          <a:bodyPr/>
          <a:lstStyle/>
          <a:p>
            <a:endParaRPr lang="en-US"/>
          </a:p>
        </p:txBody>
      </p:sp>
      <p:sp>
        <p:nvSpPr>
          <p:cNvPr id="1028103" name="Line 7"/>
          <p:cNvSpPr>
            <a:spLocks noChangeShapeType="1"/>
          </p:cNvSpPr>
          <p:nvPr/>
        </p:nvSpPr>
        <p:spPr bwMode="auto">
          <a:xfrm>
            <a:off x="2914650" y="3810000"/>
            <a:ext cx="1200150" cy="0"/>
          </a:xfrm>
          <a:prstGeom prst="line">
            <a:avLst/>
          </a:prstGeom>
          <a:noFill/>
          <a:ln w="9525">
            <a:solidFill>
              <a:schemeClr val="tx1"/>
            </a:solidFill>
            <a:round/>
            <a:headEnd type="triangle" w="med" len="med"/>
            <a:tailEnd type="triangle" w="med" len="med"/>
          </a:ln>
          <a:effectLst/>
        </p:spPr>
        <p:txBody>
          <a:bodyPr/>
          <a:lstStyle/>
          <a:p>
            <a:endParaRPr lang="en-US"/>
          </a:p>
        </p:txBody>
      </p:sp>
      <p:sp>
        <p:nvSpPr>
          <p:cNvPr id="1028104" name="Line 8"/>
          <p:cNvSpPr>
            <a:spLocks noChangeShapeType="1"/>
          </p:cNvSpPr>
          <p:nvPr/>
        </p:nvSpPr>
        <p:spPr bwMode="auto">
          <a:xfrm>
            <a:off x="2914650" y="4267200"/>
            <a:ext cx="1200150" cy="0"/>
          </a:xfrm>
          <a:prstGeom prst="line">
            <a:avLst/>
          </a:prstGeom>
          <a:noFill/>
          <a:ln w="9525">
            <a:solidFill>
              <a:schemeClr val="tx1"/>
            </a:solidFill>
            <a:round/>
            <a:headEnd type="triangle" w="med" len="med"/>
            <a:tailEnd type="triangle" w="med" len="med"/>
          </a:ln>
          <a:effectLst/>
        </p:spPr>
        <p:txBody>
          <a:bodyPr/>
          <a:lstStyle/>
          <a:p>
            <a:endParaRPr lang="en-US"/>
          </a:p>
        </p:txBody>
      </p:sp>
      <p:sp>
        <p:nvSpPr>
          <p:cNvPr id="1028105" name="Line 9"/>
          <p:cNvSpPr>
            <a:spLocks noChangeShapeType="1"/>
          </p:cNvSpPr>
          <p:nvPr/>
        </p:nvSpPr>
        <p:spPr bwMode="auto">
          <a:xfrm>
            <a:off x="2914650" y="4648200"/>
            <a:ext cx="1200150" cy="0"/>
          </a:xfrm>
          <a:prstGeom prst="line">
            <a:avLst/>
          </a:prstGeom>
          <a:noFill/>
          <a:ln w="9525">
            <a:solidFill>
              <a:schemeClr val="tx1"/>
            </a:solidFill>
            <a:round/>
            <a:headEnd/>
            <a:tailEnd type="triangle" w="med" len="med"/>
          </a:ln>
          <a:effectLst/>
        </p:spPr>
        <p:txBody>
          <a:bodyPr/>
          <a:lstStyle/>
          <a:p>
            <a:endParaRPr lang="en-US"/>
          </a:p>
        </p:txBody>
      </p:sp>
      <p:sp>
        <p:nvSpPr>
          <p:cNvPr id="1028106" name="Line 10"/>
          <p:cNvSpPr>
            <a:spLocks noChangeShapeType="1"/>
          </p:cNvSpPr>
          <p:nvPr/>
        </p:nvSpPr>
        <p:spPr bwMode="auto">
          <a:xfrm>
            <a:off x="2933700" y="5029200"/>
            <a:ext cx="1200150" cy="0"/>
          </a:xfrm>
          <a:prstGeom prst="line">
            <a:avLst/>
          </a:prstGeom>
          <a:noFill/>
          <a:ln w="9525">
            <a:solidFill>
              <a:schemeClr val="tx1"/>
            </a:solidFill>
            <a:round/>
            <a:headEnd/>
            <a:tailEnd type="triangle" w="med" len="med"/>
          </a:ln>
          <a:effectLst/>
        </p:spPr>
        <p:txBody>
          <a:bodyPr/>
          <a:lstStyle/>
          <a:p>
            <a:endParaRPr lang="en-US"/>
          </a:p>
        </p:txBody>
      </p:sp>
    </p:spTree>
  </p:cSld>
  <p:clrMapOvr>
    <a:masterClrMapping/>
  </p:clrMapOvr>
  <p:transition/>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9122" name="Rectangle 2"/>
          <p:cNvSpPr>
            <a:spLocks noGrp="1" noChangeArrowheads="1"/>
          </p:cNvSpPr>
          <p:nvPr>
            <p:ph type="title"/>
          </p:nvPr>
        </p:nvSpPr>
        <p:spPr/>
        <p:txBody>
          <a:bodyPr/>
          <a:lstStyle/>
          <a:p>
            <a:r>
              <a:rPr lang="en-US"/>
              <a:t>PROMPT NOx</a:t>
            </a:r>
          </a:p>
        </p:txBody>
      </p:sp>
      <p:sp>
        <p:nvSpPr>
          <p:cNvPr id="1029123" name="Rectangle 3"/>
          <p:cNvSpPr>
            <a:spLocks noGrp="1" noChangeArrowheads="1"/>
          </p:cNvSpPr>
          <p:nvPr>
            <p:ph type="body" idx="1"/>
          </p:nvPr>
        </p:nvSpPr>
        <p:spPr>
          <a:xfrm>
            <a:off x="1287463" y="1622425"/>
            <a:ext cx="7772400" cy="5083175"/>
          </a:xfrm>
        </p:spPr>
        <p:txBody>
          <a:bodyPr/>
          <a:lstStyle/>
          <a:p>
            <a:pPr>
              <a:lnSpc>
                <a:spcPct val="80000"/>
              </a:lnSpc>
            </a:pPr>
            <a:r>
              <a:rPr lang="en-US" sz="2400" dirty="0"/>
              <a:t>Rapid Formation  &lt;1ms.</a:t>
            </a:r>
          </a:p>
          <a:p>
            <a:pPr>
              <a:lnSpc>
                <a:spcPct val="80000"/>
              </a:lnSpc>
            </a:pPr>
            <a:endParaRPr lang="en-US" sz="2400" dirty="0"/>
          </a:p>
          <a:p>
            <a:pPr>
              <a:lnSpc>
                <a:spcPct val="80000"/>
              </a:lnSpc>
            </a:pPr>
            <a:r>
              <a:rPr lang="en-US" sz="2400" dirty="0"/>
              <a:t>Little affect from temperature.</a:t>
            </a:r>
          </a:p>
          <a:p>
            <a:pPr>
              <a:lnSpc>
                <a:spcPct val="80000"/>
              </a:lnSpc>
            </a:pPr>
            <a:endParaRPr lang="en-US" sz="2400" dirty="0"/>
          </a:p>
          <a:p>
            <a:pPr>
              <a:lnSpc>
                <a:spcPct val="80000"/>
              </a:lnSpc>
            </a:pPr>
            <a:r>
              <a:rPr lang="en-US" sz="2400" dirty="0"/>
              <a:t>Presence of </a:t>
            </a:r>
            <a:r>
              <a:rPr lang="en-US" sz="2400" dirty="0" err="1"/>
              <a:t>CHi</a:t>
            </a:r>
            <a:r>
              <a:rPr lang="en-US" sz="2400" dirty="0"/>
              <a:t> &amp; HCN during initial combustion can contribute to prompt NOx formation in an oxidizing environment, but will inhibit NOx formation in a reducing environment.</a:t>
            </a:r>
          </a:p>
          <a:p>
            <a:pPr>
              <a:lnSpc>
                <a:spcPct val="80000"/>
              </a:lnSpc>
            </a:pPr>
            <a:endParaRPr lang="en-US" sz="2400" dirty="0"/>
          </a:p>
          <a:p>
            <a:pPr>
              <a:lnSpc>
                <a:spcPct val="80000"/>
              </a:lnSpc>
            </a:pPr>
            <a:r>
              <a:rPr lang="en-US" sz="2400" dirty="0"/>
              <a:t>Presence of C &amp; </a:t>
            </a:r>
            <a:r>
              <a:rPr lang="en-US" sz="2400" dirty="0" err="1"/>
              <a:t>NHi</a:t>
            </a:r>
            <a:r>
              <a:rPr lang="en-US" sz="2400" dirty="0"/>
              <a:t> in initial combustion process reduces the formation of prompt NOx.</a:t>
            </a:r>
          </a:p>
          <a:p>
            <a:pPr>
              <a:lnSpc>
                <a:spcPct val="80000"/>
              </a:lnSpc>
            </a:pPr>
            <a:endParaRPr lang="en-US" sz="2400" dirty="0"/>
          </a:p>
        </p:txBody>
      </p:sp>
    </p:spTree>
  </p:cSld>
  <p:clrMapOvr>
    <a:masterClrMapping/>
  </p:clrMapOvr>
  <p:transition/>
</p:sld>
</file>

<file path=ppt/theme/theme1.xml><?xml version="1.0" encoding="utf-8"?>
<a:theme xmlns:a="http://schemas.openxmlformats.org/drawingml/2006/main" name="sparkles">
  <a:themeElements>
    <a:clrScheme name="">
      <a:dk1>
        <a:srgbClr val="000020"/>
      </a:dk1>
      <a:lt1>
        <a:srgbClr val="E0E0E0"/>
      </a:lt1>
      <a:dk2>
        <a:srgbClr val="063DE8"/>
      </a:dk2>
      <a:lt2>
        <a:srgbClr val="00CECE"/>
      </a:lt2>
      <a:accent1>
        <a:srgbClr val="A0A0A0"/>
      </a:accent1>
      <a:accent2>
        <a:srgbClr val="FF8000"/>
      </a:accent2>
      <a:accent3>
        <a:srgbClr val="AAAFF2"/>
      </a:accent3>
      <a:accent4>
        <a:srgbClr val="BFBFBF"/>
      </a:accent4>
      <a:accent5>
        <a:srgbClr val="CDCDCD"/>
      </a:accent5>
      <a:accent6>
        <a:srgbClr val="E77300"/>
      </a:accent6>
      <a:hlink>
        <a:srgbClr val="C000C0"/>
      </a:hlink>
      <a:folHlink>
        <a:srgbClr val="8080FF"/>
      </a:folHlink>
    </a:clrScheme>
    <a:fontScheme name="sparkl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Arial" charset="0"/>
          </a:defRPr>
        </a:defPPr>
      </a:lstStyle>
    </a:lnDef>
  </a:objectDefaults>
  <a:extraClrSchemeLst>
    <a:extraClrScheme>
      <a:clrScheme name="sparkle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parkle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parkle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parkle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parkle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parkle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parkle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sparkles">
  <a:themeElements>
    <a:clrScheme name="">
      <a:dk1>
        <a:srgbClr val="000020"/>
      </a:dk1>
      <a:lt1>
        <a:srgbClr val="E0E0E0"/>
      </a:lt1>
      <a:dk2>
        <a:srgbClr val="063DE8"/>
      </a:dk2>
      <a:lt2>
        <a:srgbClr val="00CECE"/>
      </a:lt2>
      <a:accent1>
        <a:srgbClr val="A0A0A0"/>
      </a:accent1>
      <a:accent2>
        <a:srgbClr val="FF8000"/>
      </a:accent2>
      <a:accent3>
        <a:srgbClr val="AAAFF2"/>
      </a:accent3>
      <a:accent4>
        <a:srgbClr val="BFBFBF"/>
      </a:accent4>
      <a:accent5>
        <a:srgbClr val="CDCDCD"/>
      </a:accent5>
      <a:accent6>
        <a:srgbClr val="E77300"/>
      </a:accent6>
      <a:hlink>
        <a:srgbClr val="C000C0"/>
      </a:hlink>
      <a:folHlink>
        <a:srgbClr val="8080FF"/>
      </a:folHlink>
    </a:clrScheme>
    <a:fontScheme name="sparkl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defRPr>
        </a:defPPr>
      </a:lstStyle>
    </a:lnDef>
  </a:objectDefaults>
  <a:extraClrSchemeLst>
    <a:extraClrScheme>
      <a:clrScheme name="sparkle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parkle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parkle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parkle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parkle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parkle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parkle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Record xmlns="4ffa91fb-a0ff-4ac5-b2db-65c790d184a4">Shared</Record>
    <Language xmlns="http://schemas.microsoft.com/sharepoint/v3">English</Language>
    <Document_x0020_Creation_x0020_Date xmlns="4ffa91fb-a0ff-4ac5-b2db-65c790d184a4">2020-10-07T11:48:18+00:00</Document_x0020_Creation_x0020_Date>
    <_Source xmlns="http://schemas.microsoft.com/sharepoint/v3/fields" xsi:nil="true"/>
    <j747ac98061d40f0aa7bd47e1db5675d xmlns="4ffa91fb-a0ff-4ac5-b2db-65c790d184a4">
      <Terms xmlns="http://schemas.microsoft.com/office/infopath/2007/PartnerControls"/>
    </j747ac98061d40f0aa7bd47e1db5675d>
    <External_x0020_Contributor xmlns="4ffa91fb-a0ff-4ac5-b2db-65c790d184a4" xsi:nil="true"/>
    <TaxKeywordTaxHTField xmlns="4ffa91fb-a0ff-4ac5-b2db-65c790d184a4">
      <Terms xmlns="http://schemas.microsoft.com/office/infopath/2007/PartnerControls"/>
    </TaxKeywordTaxHTField>
    <Rights xmlns="4ffa91fb-a0ff-4ac5-b2db-65c790d184a4" xsi:nil="true"/>
    <e3f09c3df709400db2417a7161762d62 xmlns="22d004a6-2f8d-4a75-9f1d-859e2ae55add">
      <Terms xmlns="http://schemas.microsoft.com/office/infopath/2007/PartnerControls"/>
    </e3f09c3df709400db2417a7161762d62>
    <EPA_x0020_Office xmlns="4ffa91fb-a0ff-4ac5-b2db-65c790d184a4" xsi:nil="true"/>
    <CategoryDescription xmlns="http://schemas.microsoft.com/sharepoint.v3" xsi:nil="true"/>
    <Identifier xmlns="4ffa91fb-a0ff-4ac5-b2db-65c790d184a4" xsi:nil="true"/>
    <_Coverage xmlns="http://schemas.microsoft.com/sharepoint/v3/fields" xsi:nil="true"/>
    <Creator xmlns="4ffa91fb-a0ff-4ac5-b2db-65c790d184a4">
      <UserInfo>
        <DisplayName/>
        <AccountId xsi:nil="true"/>
        <AccountType/>
      </UserInfo>
    </Creator>
    <EPA_x0020_Related_x0020_Documents xmlns="4ffa91fb-a0ff-4ac5-b2db-65c790d184a4" xsi:nil="true"/>
    <EPA_x0020_Contributor xmlns="4ffa91fb-a0ff-4ac5-b2db-65c790d184a4">
      <UserInfo>
        <DisplayName/>
        <AccountId xsi:nil="true"/>
        <AccountType/>
      </UserInfo>
    </EPA_x0020_Contributor>
    <TaxCatchAll xmlns="4ffa91fb-a0ff-4ac5-b2db-65c790d184a4" xsi:nil="true"/>
    <MediaLengthInSeconds xmlns="7ca2beb3-1377-461b-b2b4-dd4dfd030764" xsi:nil="true"/>
    <SharedWithUsers xmlns="22d004a6-2f8d-4a75-9f1d-859e2ae55add">
      <UserInfo>
        <DisplayName>Bradsher, Jonathan</DisplayName>
        <AccountId>12756</AccountId>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8D1AE864022FC4AB1940C9ACBC18425" ma:contentTypeVersion="20" ma:contentTypeDescription="Create a new document." ma:contentTypeScope="" ma:versionID="377225f7034700b217181d6e92ed803f">
  <xsd:schema xmlns:xsd="http://www.w3.org/2001/XMLSchema" xmlns:xs="http://www.w3.org/2001/XMLSchema" xmlns:p="http://schemas.microsoft.com/office/2006/metadata/properties" xmlns:ns1="http://schemas.microsoft.com/sharepoint/v3" xmlns:ns2="4ffa91fb-a0ff-4ac5-b2db-65c790d184a4" xmlns:ns3="http://schemas.microsoft.com/sharepoint.v3" xmlns:ns4="http://schemas.microsoft.com/sharepoint/v3/fields" xmlns:ns5="7ca2beb3-1377-461b-b2b4-dd4dfd030764" xmlns:ns6="22d004a6-2f8d-4a75-9f1d-859e2ae55add" targetNamespace="http://schemas.microsoft.com/office/2006/metadata/properties" ma:root="true" ma:fieldsID="aa9f835e67911b5fc6c25a88e1fe0b35" ns1:_="" ns2:_="" ns3:_="" ns4:_="" ns5:_="" ns6:_="">
    <xsd:import namespace="http://schemas.microsoft.com/sharepoint/v3"/>
    <xsd:import namespace="4ffa91fb-a0ff-4ac5-b2db-65c790d184a4"/>
    <xsd:import namespace="http://schemas.microsoft.com/sharepoint.v3"/>
    <xsd:import namespace="http://schemas.microsoft.com/sharepoint/v3/fields"/>
    <xsd:import namespace="7ca2beb3-1377-461b-b2b4-dd4dfd030764"/>
    <xsd:import namespace="22d004a6-2f8d-4a75-9f1d-859e2ae55add"/>
    <xsd:element name="properties">
      <xsd:complexType>
        <xsd:sequence>
          <xsd:element name="documentManagement">
            <xsd:complexType>
              <xsd:all>
                <xsd:element ref="ns2:Document_x0020_Creation_x0020_Date" minOccurs="0"/>
                <xsd:element ref="ns2:Creator" minOccurs="0"/>
                <xsd:element ref="ns2:EPA_x0020_Office" minOccurs="0"/>
                <xsd:element ref="ns2:Record"/>
                <xsd:element ref="ns3:CategoryDescription" minOccurs="0"/>
                <xsd:element ref="ns2:Identifier" minOccurs="0"/>
                <xsd:element ref="ns2:EPA_x0020_Contributor" minOccurs="0"/>
                <xsd:element ref="ns2:External_x0020_Contributor" minOccurs="0"/>
                <xsd:element ref="ns4:_Coverage" minOccurs="0"/>
                <xsd:element ref="ns2:EPA_x0020_Related_x0020_Documents" minOccurs="0"/>
                <xsd:element ref="ns4:_Source" minOccurs="0"/>
                <xsd:element ref="ns2:Rights" minOccurs="0"/>
                <xsd:element ref="ns1:Language" minOccurs="0"/>
                <xsd:element ref="ns2:j747ac98061d40f0aa7bd47e1db5675d" minOccurs="0"/>
                <xsd:element ref="ns2:TaxKeywordTaxHTField" minOccurs="0"/>
                <xsd:element ref="ns2:TaxCatchAllLabel" minOccurs="0"/>
                <xsd:element ref="ns2:TaxCatchAll" minOccurs="0"/>
                <xsd:element ref="ns5:MediaServiceMetadata" minOccurs="0"/>
                <xsd:element ref="ns5:MediaServiceFastMetadata" minOccurs="0"/>
                <xsd:element ref="ns5:MediaLengthInSeconds" minOccurs="0"/>
                <xsd:element ref="ns5:MediaServiceDateTaken" minOccurs="0"/>
                <xsd:element ref="ns6:SharedWithUsers" minOccurs="0"/>
                <xsd:element ref="ns6:SharedWithDetails" minOccurs="0"/>
                <xsd:element ref="ns5:MediaServiceObjectDetectorVersions" minOccurs="0"/>
                <xsd:element ref="ns5:MediaServiceGenerationTime" minOccurs="0"/>
                <xsd:element ref="ns5:MediaServiceEventHashCode" minOccurs="0"/>
                <xsd:element ref="ns6:e3f09c3df709400db2417a7161762d62" minOccurs="0"/>
                <xsd:element ref="ns5: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Language" ma:index="17" nillable="true" ma:displayName="Language" ma:default="English" ma:description="Select the document language from the drop down." ma:format="Dropdown" ma:internalName="Language" ma:readOnly="false">
      <xsd:simpleType>
        <xsd:restriction base="dms:Choice">
          <xsd:enumeration value="Arabic (Saudi Arabia)"/>
          <xsd:enumeration value="Bulgarian (Bulgaria)"/>
          <xsd:enumeration value="Chinese (Hong Kong S.A.R.)"/>
          <xsd:enumeration value="Chinese (People's Republic of China)"/>
          <xsd:enumeration value="Chinese (Taiwan)"/>
          <xsd:enumeration value="Croatian (Croatia)"/>
          <xsd:enumeration value="Czech (Czech Republic)"/>
          <xsd:enumeration value="Danish (Denmark)"/>
          <xsd:enumeration value="Dutch (Netherlands)"/>
          <xsd:enumeration value="English"/>
          <xsd:enumeration value="Estonian (Estonia)"/>
          <xsd:enumeration value="Finnish (Finland)"/>
          <xsd:enumeration value="French (France)"/>
          <xsd:enumeration value="German (Germany)"/>
          <xsd:enumeration value="Greek (Greece)"/>
          <xsd:enumeration value="Hebrew (Israel)"/>
          <xsd:enumeration value="Hindi (India)"/>
          <xsd:enumeration value="Hungarian (Hungary)"/>
          <xsd:enumeration value="Indonesian (Indonesia)"/>
          <xsd:enumeration value="Italian (Italy)"/>
          <xsd:enumeration value="Japanese (Japan)"/>
          <xsd:enumeration value="Korean (Korea)"/>
          <xsd:enumeration value="Latvian (Latvia)"/>
          <xsd:enumeration value="Lithuanian (Lithuania)"/>
          <xsd:enumeration value="Malay (Malaysia)"/>
          <xsd:enumeration value="Norwegian (Bokmal) (Norway)"/>
          <xsd:enumeration value="Polish (Poland)"/>
          <xsd:enumeration value="Portuguese (Brazil)"/>
          <xsd:enumeration value="Portuguese (Portugal)"/>
          <xsd:enumeration value="Romanian (Romania)"/>
          <xsd:enumeration value="Russian (Russia)"/>
          <xsd:enumeration value="Serbian (Latin) (Serbia)"/>
          <xsd:enumeration value="Slovak (Slovakia)"/>
          <xsd:enumeration value="Slovenian (Slovenia)"/>
          <xsd:enumeration value="Spanish (Spain)"/>
          <xsd:enumeration value="Swedish (Sweden)"/>
          <xsd:enumeration value="Thai (Thailand)"/>
          <xsd:enumeration value="Turkish (Turkey)"/>
          <xsd:enumeration value="Ukrainian (Ukraine)"/>
          <xsd:enumeration value="Urdu (Islamic Republic of Pakistan)"/>
          <xsd:enumeration value="Vietnamese (Vietnam)"/>
        </xsd:restriction>
      </xsd:simpleType>
    </xsd:element>
  </xsd:schema>
  <xsd:schema xmlns:xsd="http://www.w3.org/2001/XMLSchema" xmlns:xs="http://www.w3.org/2001/XMLSchema" xmlns:dms="http://schemas.microsoft.com/office/2006/documentManagement/types" xmlns:pc="http://schemas.microsoft.com/office/infopath/2007/PartnerControls" targetNamespace="4ffa91fb-a0ff-4ac5-b2db-65c790d184a4" elementFormDefault="qualified">
    <xsd:import namespace="http://schemas.microsoft.com/office/2006/documentManagement/types"/>
    <xsd:import namespace="http://schemas.microsoft.com/office/infopath/2007/PartnerControls"/>
    <xsd:element name="Document_x0020_Creation_x0020_Date" ma:index="2" nillable="true" ma:displayName="Document Date" ma:default="[today]" ma:description="Enter the date this document was last modified. The upload date has been entered by default." ma:format="DateOnly" ma:internalName="Document_x0020_Creation_x0020_Date" ma:readOnly="false">
      <xsd:simpleType>
        <xsd:restriction base="dms:DateTime"/>
      </xsd:simpleType>
    </xsd:element>
    <xsd:element name="Creator" ma:index="3" nillable="true" ma:displayName="Creator" ma:description="Enter the person primarily responsible for the document. The name of the person uploading the document has been entered by default." ma:list="UserInfo" ma:SharePointGroup="0" ma:internalName="Crea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PA_x0020_Office" ma:index="4" nillable="true" ma:displayName="EPA Office" ma:description="Enter the EPA organization primarily responsible for the document. The office of the person uploading the document has been entered by default." ma:internalName="EPA_x0020_Office" ma:readOnly="false">
      <xsd:simpleType>
        <xsd:restriction base="dms:Text">
          <xsd:maxLength value="255"/>
        </xsd:restriction>
      </xsd:simpleType>
    </xsd:element>
    <xsd:element name="Record" ma:index="5" ma:displayName="Record" ma:default="Shared" ma:description="For documents that provide evidence of EPA decisions and actions, select &quot;Shared&quot; (open access) or &quot;Private&quot; (restricted access)." ma:format="Dropdown" ma:internalName="Record">
      <xsd:simpleType>
        <xsd:restriction base="dms:Choice">
          <xsd:enumeration value="None"/>
          <xsd:enumeration value="Shared"/>
          <xsd:enumeration value="Private"/>
        </xsd:restriction>
      </xsd:simpleType>
    </xsd:element>
    <xsd:element name="Identifier" ma:index="9" nillable="true" ma:displayName="Identifier" ma:description="Enter all EPA identification numbers applicable to this document, one on each line." ma:internalName="Identifier" ma:readOnly="false">
      <xsd:simpleType>
        <xsd:restriction base="dms:Note">
          <xsd:maxLength value="255"/>
        </xsd:restriction>
      </xsd:simpleType>
    </xsd:element>
    <xsd:element name="EPA_x0020_Contributor" ma:index="11" nillable="true" ma:displayName="EPA Contributor" ma:description="Enter an EPA person who contributed to the creation of the document but is not the primary author." ma:list="UserInfo" ma:SharePointGroup="0" ma:internalName="EPA_x0020_Contribu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Contributor" ma:index="12" nillable="true" ma:displayName="External Contributor" ma:description="Enter a non-EPA person who contributed to the creation of the document but is not the primary author." ma:internalName="External_x0020_Contributor" ma:readOnly="false">
      <xsd:simpleType>
        <xsd:restriction base="dms:Note">
          <xsd:maxLength value="255"/>
        </xsd:restriction>
      </xsd:simpleType>
    </xsd:element>
    <xsd:element name="EPA_x0020_Related_x0020_Documents" ma:index="14" nillable="true" ma:displayName="Other Related Documents" ma:description="Enter any related document." ma:internalName="EPA_x0020_Related_x0020_Documents" ma:readOnly="false">
      <xsd:simpleType>
        <xsd:restriction base="dms:Note">
          <xsd:maxLength value="255"/>
        </xsd:restriction>
      </xsd:simpleType>
    </xsd:element>
    <xsd:element name="Rights" ma:index="16" nillable="true" ma:displayName="Rights" ma:description="Enter information about intellectual property rights held over the document (e.g. copyright, patent, trademark)." ma:internalName="Rights" ma:readOnly="false">
      <xsd:simpleType>
        <xsd:restriction base="dms:Note">
          <xsd:maxLength value="255"/>
        </xsd:restriction>
      </xsd:simpleType>
    </xsd:element>
    <xsd:element name="j747ac98061d40f0aa7bd47e1db5675d" ma:index="19" nillable="true" ma:taxonomy="true" ma:internalName="j747ac98061d40f0aa7bd47e1db5675d" ma:taxonomyFieldName="Document_x0020_Type" ma:displayName="Document Type" ma:readOnly="false" ma:default="" ma:fieldId="{3747ac98-061d-40f0-aa7b-d47e1db5675d}" ma:sspId="29f62856-1543-49d4-a736-4569d363f533" ma:termSetId="e06cd6a9-a175-4da0-81cb-8dba7aa394ab" ma:anchorId="00000000-0000-0000-0000-000000000000" ma:open="false" ma:isKeyword="false">
      <xsd:complexType>
        <xsd:sequence>
          <xsd:element ref="pc:Terms" minOccurs="0" maxOccurs="1"/>
        </xsd:sequence>
      </xsd:complexType>
    </xsd:element>
    <xsd:element name="TaxKeywordTaxHTField" ma:index="21" nillable="true" ma:taxonomy="true" ma:internalName="TaxKeywordTaxHTField" ma:taxonomyFieldName="TaxKeyword" ma:displayName="Enterprise Keywords" ma:readOnly="false" ma:fieldId="{23f27201-bee3-471e-b2e7-b64fd8b7ca38}" ma:taxonomyMulti="true" ma:sspId="29f62856-1543-49d4-a736-4569d363f533" ma:termSetId="00000000-0000-0000-0000-000000000000" ma:anchorId="00000000-0000-0000-0000-000000000000" ma:open="true" ma:isKeyword="true">
      <xsd:complexType>
        <xsd:sequence>
          <xsd:element ref="pc:Terms" minOccurs="0" maxOccurs="1"/>
        </xsd:sequence>
      </xsd:complexType>
    </xsd:element>
    <xsd:element name="TaxCatchAllLabel" ma:index="23" nillable="true" ma:displayName="Taxonomy Catch All Column1" ma:description="" ma:hidden="true" ma:list="{54f485cd-92c0-4abe-a378-745fe4335b12}" ma:internalName="TaxCatchAllLabel" ma:readOnly="true" ma:showField="CatchAllDataLabel" ma:web="22d004a6-2f8d-4a75-9f1d-859e2ae55add">
      <xsd:complexType>
        <xsd:complexContent>
          <xsd:extension base="dms:MultiChoiceLookup">
            <xsd:sequence>
              <xsd:element name="Value" type="dms:Lookup" maxOccurs="unbounded" minOccurs="0" nillable="true"/>
            </xsd:sequence>
          </xsd:extension>
        </xsd:complexContent>
      </xsd:complexType>
    </xsd:element>
    <xsd:element name="TaxCatchAll" ma:index="24" nillable="true" ma:displayName="Taxonomy Catch All Column" ma:description="" ma:hidden="true" ma:list="{54f485cd-92c0-4abe-a378-745fe4335b12}" ma:internalName="TaxCatchAll" ma:showField="CatchAllData" ma:web="22d004a6-2f8d-4a75-9f1d-859e2ae55ad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description="Enter a brief description." ma:internalName="CategoryDescription"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Coverage" ma:index="13" nillable="true" ma:displayName="Coverage" ma:description="Enter the geographic location, jurisdiction, or time period for which the document is relevant." ma:internalName="_Coverage" ma:readOnly="false">
      <xsd:simpleType>
        <xsd:restriction base="dms:Text">
          <xsd:maxLength value="255"/>
        </xsd:restriction>
      </xsd:simpleType>
    </xsd:element>
    <xsd:element name="_Source" ma:index="15" nillable="true" ma:displayName="Source" ma:description="Enter a source from which the document is derived." ma:internalName="_Source"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ca2beb3-1377-461b-b2b4-dd4dfd030764" elementFormDefault="qualified">
    <xsd:import namespace="http://schemas.microsoft.com/office/2006/documentManagement/types"/>
    <xsd:import namespace="http://schemas.microsoft.com/office/infopath/2007/PartnerControls"/>
    <xsd:element name="MediaServiceMetadata" ma:index="28" nillable="true" ma:displayName="MediaServiceMetadata" ma:hidden="true" ma:internalName="MediaServiceMetadata" ma:readOnly="true">
      <xsd:simpleType>
        <xsd:restriction base="dms:Note"/>
      </xsd:simpleType>
    </xsd:element>
    <xsd:element name="MediaServiceFastMetadata" ma:index="29" nillable="true" ma:displayName="MediaServiceFastMetadata" ma:hidden="true" ma:internalName="MediaServiceFastMetadata" ma:readOnly="true">
      <xsd:simpleType>
        <xsd:restriction base="dms:Note"/>
      </xsd:simpleType>
    </xsd:element>
    <xsd:element name="MediaLengthInSeconds" ma:index="30" nillable="true" ma:displayName="MediaLengthInSeconds" ma:hidden="true" ma:internalName="MediaLengthInSeconds" ma:readOnly="true">
      <xsd:simpleType>
        <xsd:restriction base="dms:Unknown"/>
      </xsd:simpleType>
    </xsd:element>
    <xsd:element name="MediaServiceDateTaken" ma:index="31" nillable="true" ma:displayName="MediaServiceDateTaken" ma:hidden="true" ma:internalName="MediaServiceDateTaken" ma:readOnly="true">
      <xsd:simpleType>
        <xsd:restriction base="dms:Text"/>
      </xsd:simpleType>
    </xsd:element>
    <xsd:element name="MediaServiceObjectDetectorVersions" ma:index="34" nillable="true" ma:displayName="MediaServiceObjectDetectorVersions" ma:hidden="true" ma:indexed="true" ma:internalName="MediaServiceObjectDetectorVersions" ma:readOnly="true">
      <xsd:simpleType>
        <xsd:restriction base="dms:Text"/>
      </xsd:simpleType>
    </xsd:element>
    <xsd:element name="MediaServiceGenerationTime" ma:index="35" nillable="true" ma:displayName="MediaServiceGenerationTime" ma:hidden="true" ma:internalName="MediaServiceGenerationTime" ma:readOnly="true">
      <xsd:simpleType>
        <xsd:restriction base="dms:Text"/>
      </xsd:simpleType>
    </xsd:element>
    <xsd:element name="MediaServiceEventHashCode" ma:index="36" nillable="true" ma:displayName="MediaServiceEventHashCode" ma:hidden="true" ma:internalName="MediaServiceEventHashCode" ma:readOnly="true">
      <xsd:simpleType>
        <xsd:restriction base="dms:Text"/>
      </xsd:simpleType>
    </xsd:element>
    <xsd:element name="MediaServiceSearchProperties" ma:index="3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2d004a6-2f8d-4a75-9f1d-859e2ae55add" elementFormDefault="qualified">
    <xsd:import namespace="http://schemas.microsoft.com/office/2006/documentManagement/types"/>
    <xsd:import namespace="http://schemas.microsoft.com/office/infopath/2007/PartnerControls"/>
    <xsd:element name="SharedWithUsers" ma:index="3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3" nillable="true" ma:displayName="Shared With Details" ma:internalName="SharedWithDetails" ma:readOnly="true">
      <xsd:simpleType>
        <xsd:restriction base="dms:Note">
          <xsd:maxLength value="255"/>
        </xsd:restriction>
      </xsd:simpleType>
    </xsd:element>
    <xsd:element name="e3f09c3df709400db2417a7161762d62" ma:index="37" nillable="true" ma:taxonomy="true" ma:internalName="e3f09c3df709400db2417a7161762d62" ma:taxonomyFieldName="EPA_x0020_Subject" ma:displayName="EPA Subject" ma:readOnly="false" ma:default="" ma:fieldId="{e3f09c3d-f709-400d-b241-7a7161762d62}" ma:taxonomyMulti="true" ma:sspId="29f62856-1543-49d4-a736-4569d363f533" ma:termSetId="7a3d4ae0-7e62-45a2-a406-c6a8a6a8eee3"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5"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haredContentType xmlns="Microsoft.SharePoint.Taxonomy.ContentTypeSync" SourceId="29f62856-1543-49d4-a736-4569d363f533" ContentTypeId="0x0101" PreviousValue="false"/>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3E963FC-AB13-4CD0-BA67-F0B98C5353B0}">
  <ds:schemaRefs>
    <ds:schemaRef ds:uri="http://schemas.microsoft.com/sharepoint/v3"/>
    <ds:schemaRef ds:uri="7ca2beb3-1377-461b-b2b4-dd4dfd030764"/>
    <ds:schemaRef ds:uri="22d004a6-2f8d-4a75-9f1d-859e2ae55add"/>
    <ds:schemaRef ds:uri="http://schemas.microsoft.com/office/infopath/2007/PartnerControls"/>
    <ds:schemaRef ds:uri="http://schemas.microsoft.com/office/2006/documentManagement/types"/>
    <ds:schemaRef ds:uri="http://schemas.openxmlformats.org/package/2006/metadata/core-properties"/>
    <ds:schemaRef ds:uri="4ffa91fb-a0ff-4ac5-b2db-65c790d184a4"/>
    <ds:schemaRef ds:uri="http://schemas.microsoft.com/sharepoint/v3/fields"/>
    <ds:schemaRef ds:uri="http://purl.org/dc/dcmitype/"/>
    <ds:schemaRef ds:uri="http://purl.org/dc/elements/1.1/"/>
    <ds:schemaRef ds:uri="http://schemas.microsoft.com/sharepoint.v3"/>
    <ds:schemaRef ds:uri="http://schemas.microsoft.com/office/2006/metadata/properties"/>
    <ds:schemaRef ds:uri="http://www.w3.org/XML/1998/namespace"/>
    <ds:schemaRef ds:uri="http://purl.org/dc/terms/"/>
  </ds:schemaRefs>
</ds:datastoreItem>
</file>

<file path=customXml/itemProps2.xml><?xml version="1.0" encoding="utf-8"?>
<ds:datastoreItem xmlns:ds="http://schemas.openxmlformats.org/officeDocument/2006/customXml" ds:itemID="{5F57BA93-FA58-4ADA-A61E-ECAD9C78FBD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4ffa91fb-a0ff-4ac5-b2db-65c790d184a4"/>
    <ds:schemaRef ds:uri="http://schemas.microsoft.com/sharepoint.v3"/>
    <ds:schemaRef ds:uri="http://schemas.microsoft.com/sharepoint/v3/fields"/>
    <ds:schemaRef ds:uri="7ca2beb3-1377-461b-b2b4-dd4dfd030764"/>
    <ds:schemaRef ds:uri="22d004a6-2f8d-4a75-9f1d-859e2ae55ad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DBF29CE-88D7-497C-9306-A807572A1F17}">
  <ds:schemaRefs>
    <ds:schemaRef ds:uri="Microsoft.SharePoint.Taxonomy.ContentTypeSync"/>
  </ds:schemaRefs>
</ds:datastoreItem>
</file>

<file path=customXml/itemProps4.xml><?xml version="1.0" encoding="utf-8"?>
<ds:datastoreItem xmlns:ds="http://schemas.openxmlformats.org/officeDocument/2006/customXml" ds:itemID="{3A50A728-2DF7-4A9B-9DED-99D6D5AA5BE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36095</TotalTime>
  <Pages>153</Pages>
  <Words>6290</Words>
  <Application>Microsoft Office PowerPoint</Application>
  <PresentationFormat>35mm Slides</PresentationFormat>
  <Paragraphs>1357</Paragraphs>
  <Slides>186</Slides>
  <Notes>185</Notes>
  <HiddenSlides>0</HiddenSlides>
  <MMClips>0</MMClips>
  <ScaleCrop>false</ScaleCrop>
  <HeadingPairs>
    <vt:vector size="8" baseType="variant">
      <vt:variant>
        <vt:lpstr>Fonts Used</vt:lpstr>
      </vt:variant>
      <vt:variant>
        <vt:i4>6</vt:i4>
      </vt:variant>
      <vt:variant>
        <vt:lpstr>Theme</vt:lpstr>
      </vt:variant>
      <vt:variant>
        <vt:i4>2</vt:i4>
      </vt:variant>
      <vt:variant>
        <vt:lpstr>Embedded OLE Servers</vt:lpstr>
      </vt:variant>
      <vt:variant>
        <vt:i4>4</vt:i4>
      </vt:variant>
      <vt:variant>
        <vt:lpstr>Slide Titles</vt:lpstr>
      </vt:variant>
      <vt:variant>
        <vt:i4>186</vt:i4>
      </vt:variant>
    </vt:vector>
  </HeadingPairs>
  <TitlesOfParts>
    <vt:vector size="198" baseType="lpstr">
      <vt:lpstr>Monotype Sorts</vt:lpstr>
      <vt:lpstr>Symbol</vt:lpstr>
      <vt:lpstr>Times New Roman</vt:lpstr>
      <vt:lpstr>Tahoma</vt:lpstr>
      <vt:lpstr>Wingdings</vt:lpstr>
      <vt:lpstr>Arial</vt:lpstr>
      <vt:lpstr>sparkles</vt:lpstr>
      <vt:lpstr>1_sparkles</vt:lpstr>
      <vt:lpstr>Document</vt:lpstr>
      <vt:lpstr>Clip</vt:lpstr>
      <vt:lpstr>Chart</vt:lpstr>
      <vt:lpstr>Image</vt:lpstr>
      <vt:lpstr>PowerPoint Presentation</vt:lpstr>
      <vt:lpstr>Course Overview</vt:lpstr>
      <vt:lpstr>Uses of Boilers </vt:lpstr>
      <vt:lpstr>Small Firetube Boiler</vt:lpstr>
      <vt:lpstr>PowerPoint Presentation</vt:lpstr>
      <vt:lpstr>Babcock &amp;  Wilcox Utility  Boiler</vt:lpstr>
      <vt:lpstr>PowerPoint Presentation</vt:lpstr>
      <vt:lpstr>PowerPoint Presentation</vt:lpstr>
      <vt:lpstr>PowerPoint Presentation</vt:lpstr>
      <vt:lpstr>Hot Numbers</vt:lpstr>
      <vt:lpstr>PowerPoint Presentation</vt:lpstr>
      <vt:lpstr>PowerPoint Presentation</vt:lpstr>
      <vt:lpstr>Boiler Fuels</vt:lpstr>
      <vt:lpstr>Steam Plant Basic Elements</vt:lpstr>
      <vt:lpstr>Heat Transfer Methods</vt:lpstr>
      <vt:lpstr>PowerPoint Presentation</vt:lpstr>
      <vt:lpstr>Fire-Tube Boiler</vt:lpstr>
      <vt:lpstr>Fire-Tube Boiler</vt:lpstr>
      <vt:lpstr>Small Fire-Tube Boiler</vt:lpstr>
      <vt:lpstr>PowerPoint Presentation</vt:lpstr>
      <vt:lpstr>Water-Tube Boiler</vt:lpstr>
      <vt:lpstr>PowerPoint Presentation</vt:lpstr>
      <vt:lpstr>Boiler Construction</vt:lpstr>
      <vt:lpstr>PowerPoint Presentation</vt:lpstr>
      <vt:lpstr>PowerPoint Presentation</vt:lpstr>
      <vt:lpstr>PowerPoint Presentation</vt:lpstr>
      <vt:lpstr>PowerPoint Presentation</vt:lpstr>
      <vt:lpstr>Water  to  Steam Circulation Loop</vt:lpstr>
      <vt:lpstr>PowerPoint Presentation</vt:lpstr>
      <vt:lpstr>PowerPoint Presentation</vt:lpstr>
      <vt:lpstr>PowerPoint Presentation</vt:lpstr>
      <vt:lpstr>PowerPoint Presentation</vt:lpstr>
      <vt:lpstr>Boiler Air Requirements</vt:lpstr>
      <vt:lpstr>PowerPoint Presentation</vt:lpstr>
      <vt:lpstr>PowerPoint Presentation</vt:lpstr>
      <vt:lpstr>PowerPoint Presentation</vt:lpstr>
      <vt:lpstr>Gas Fired Water Tube Boiler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Fluidized Bed Modes</vt:lpstr>
      <vt:lpstr>PowerPoint Presentation</vt:lpstr>
      <vt:lpstr>PowerPoint Presentation</vt:lpstr>
      <vt:lpstr>PowerPoint Presentation</vt:lpstr>
      <vt:lpstr>Fluidized Bed Distributor Plate &amp; Bubble Caps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STEAM DRUM INTERNALS CYCLONES WITH MESH PAD</vt:lpstr>
      <vt:lpstr>STEAM DRUM INTERNALS BAFFLE PLATE WITH MESH PAD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Brush DAX Turbogenerator</vt:lpstr>
      <vt:lpstr>PowerPoint Presentation</vt:lpstr>
      <vt:lpstr>PowerPoint Presentation</vt:lpstr>
      <vt:lpstr>PowerPoint Presentation</vt:lpstr>
      <vt:lpstr>PowerPoint Presentation</vt:lpstr>
      <vt:lpstr>Typical Electric Utility Plant</vt:lpstr>
      <vt:lpstr>PowerPoint Presentation</vt:lpstr>
      <vt:lpstr>Emissions From Boilers</vt:lpstr>
      <vt:lpstr>PowerPoint Presentation</vt:lpstr>
      <vt:lpstr>Emissions Control Methods</vt:lpstr>
      <vt:lpstr>Control of Gaseous Emissions</vt:lpstr>
      <vt:lpstr>Combustion Considerations</vt:lpstr>
      <vt:lpstr>PowerPoint Presentation</vt:lpstr>
      <vt:lpstr>Thermal NOx  vs.  Temperature</vt:lpstr>
      <vt:lpstr>COMBUSTION MODIFICATION</vt:lpstr>
      <vt:lpstr>PROMPT NOx</vt:lpstr>
      <vt:lpstr>PROMPT NOx</vt:lpstr>
      <vt:lpstr>NOx  Production vs. Air/Fuel Ratio</vt:lpstr>
      <vt:lpstr>Industry Burner Definitions</vt:lpstr>
      <vt:lpstr>PowerPoint Presentation</vt:lpstr>
      <vt:lpstr>Flue Gas Recirculation  (FGR)</vt:lpstr>
      <vt:lpstr>Flue Gas Recirculation  (FGR)</vt:lpstr>
      <vt:lpstr>Flue Gas Recirculation  (FGR)</vt:lpstr>
      <vt:lpstr>PowerPoint Presentation</vt:lpstr>
      <vt:lpstr>FGR BURNERS</vt:lpstr>
      <vt:lpstr>Lower Cost to Industry</vt:lpstr>
      <vt:lpstr>Flame Temperature vs. FGR</vt:lpstr>
      <vt:lpstr>FGR Impact</vt:lpstr>
      <vt:lpstr>PowerPoint Presentation</vt:lpstr>
      <vt:lpstr>Gas Pre-mix Burner</vt:lpstr>
      <vt:lpstr>Low-NOx Burner with Staged Fuel</vt:lpstr>
      <vt:lpstr>Low-NOx Burner with Staged Fuel</vt:lpstr>
      <vt:lpstr>PowerPoint Presentation</vt:lpstr>
      <vt:lpstr>PowerPoint Presentation</vt:lpstr>
      <vt:lpstr>PowerPoint Presentation</vt:lpstr>
      <vt:lpstr>Burner Cross-sectional View</vt:lpstr>
      <vt:lpstr>TYPICAL COMPONENTS</vt:lpstr>
      <vt:lpstr>TYPICAL COMPONENTS</vt:lpstr>
      <vt:lpstr>A Look Down the Furnace</vt:lpstr>
      <vt:lpstr>Staged Combustion with Overfire Air</vt:lpstr>
      <vt:lpstr>Burners with Overfire Air</vt:lpstr>
      <vt:lpstr>NOx Reduction by Boiler Configuration</vt:lpstr>
      <vt:lpstr>COST $/ TON NOx REMOVED NEW BOILER SYSTEMS</vt:lpstr>
      <vt:lpstr>Existing Emissions &amp; Goals</vt:lpstr>
      <vt:lpstr>PowerPoint Presentation</vt:lpstr>
      <vt:lpstr>Selective Catalytic Reduction (SCR)</vt:lpstr>
      <vt:lpstr>PowerPoint Presentation</vt:lpstr>
      <vt:lpstr>Boiler with Retrofit SCR</vt:lpstr>
      <vt:lpstr>PowerPoint Presentation</vt:lpstr>
      <vt:lpstr>PowerPoint Presentation</vt:lpstr>
      <vt:lpstr>PowerPoint Presentation</vt:lpstr>
      <vt:lpstr>PowerPoint Presentation</vt:lpstr>
      <vt:lpstr>PowerPoint Presentation</vt:lpstr>
      <vt:lpstr>% NOx Removed vs. Vanadium Pentoxide Catalyst Temperature</vt:lpstr>
      <vt:lpstr>PowerPoint Presentation</vt:lpstr>
      <vt:lpstr>Boiler With SNCR</vt:lpstr>
      <vt:lpstr>Selective Non-Catalytic Reduction</vt:lpstr>
      <vt:lpstr>Comparison of NOx Reduction Technologies</vt:lpstr>
      <vt:lpstr>PowerPoint Presentation</vt:lpstr>
      <vt:lpstr>Fuel Sulfur Content</vt:lpstr>
      <vt:lpstr>Spray Tower Wet FGD Scrubber</vt:lpstr>
      <vt:lpstr>Five FGD Scrubber Modules  on Utility Boiler</vt:lpstr>
      <vt:lpstr>PowerPoint Presentation</vt:lpstr>
      <vt:lpstr>Control of Particulate Emissions</vt:lpstr>
      <vt:lpstr>PowerPoint Presentation</vt:lpstr>
      <vt:lpstr>PowerPoint Presentation</vt:lpstr>
      <vt:lpstr>PowerPoint Presentation</vt:lpstr>
      <vt:lpstr>PowerPoint Presentation</vt:lpstr>
      <vt:lpstr>PowerPoint Presentation</vt:lpstr>
      <vt:lpstr>Multi-Cyclone</vt:lpstr>
      <vt:lpstr>PowerPoint Presentation</vt:lpstr>
      <vt:lpstr>PowerPoint Presentation</vt:lpstr>
      <vt:lpstr>PowerPoint Presentation</vt:lpstr>
      <vt:lpstr>PowerPoint Presentation</vt:lpstr>
      <vt:lpstr>Regulatory Requirements</vt:lpstr>
      <vt:lpstr>Boiler Regulations</vt:lpstr>
      <vt:lpstr>Boiler Emission Limits</vt:lpstr>
      <vt:lpstr>PowerPoint Presentation</vt:lpstr>
      <vt:lpstr>PowerPoint Presentation</vt:lpstr>
      <vt:lpstr>Permit Categories</vt:lpstr>
      <vt:lpstr>Testing and Monitoring</vt:lpstr>
      <vt:lpstr>Continuous Monitoring Types</vt:lpstr>
      <vt:lpstr>Source Testing</vt:lpstr>
      <vt:lpstr>Control Device Parameters</vt:lpstr>
      <vt:lpstr>Alternative Monitoring</vt:lpstr>
      <vt:lpstr>PowerPoint Presentation</vt:lpstr>
      <vt:lpstr>PowerPoint Presentation</vt:lpstr>
      <vt:lpstr>Pre-Inspection</vt:lpstr>
      <vt:lpstr>Reasons for Inspections</vt:lpstr>
      <vt:lpstr>Inspection</vt:lpstr>
      <vt:lpstr>PowerPoint Presentation</vt:lpstr>
      <vt:lpstr>Inspector Safety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NACT 273 Boilers Notes Pages</dc:title>
  <dc:subject>Combustion Boilers</dc:subject>
  <dc:creator>RC</dc:creator>
  <cp:keywords/>
  <dc:description/>
  <cp:lastModifiedBy>Jeffrey Gabler</cp:lastModifiedBy>
  <cp:revision>765</cp:revision>
  <cp:lastPrinted>2016-05-06T18:00:24Z</cp:lastPrinted>
  <dcterms:created xsi:type="dcterms:W3CDTF">1997-07-30T11:06:24Z</dcterms:created>
  <dcterms:modified xsi:type="dcterms:W3CDTF">2026-04-20T16:39:46Z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0x010100B8D1AE864022FC4AB1940C9ACBC18425</vt:lpwstr>
  </property>
  <property fmtid="{D5CDD505-2E9C-101B-9397-08002B2CF9AE}" pid="3" name="TaxKeyword">
    <vt:lpwstr/>
  </property>
  <property fmtid="{D5CDD505-2E9C-101B-9397-08002B2CF9AE}" pid="4" name="Order">
    <vt:lpwstr>1043800.00000000</vt:lpwstr>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EPA Subject">
    <vt:lpwstr/>
  </property>
  <property fmtid="{D5CDD505-2E9C-101B-9397-08002B2CF9AE}" pid="9" name="_ExtendedDescription">
    <vt:lpwstr/>
  </property>
  <property fmtid="{D5CDD505-2E9C-101B-9397-08002B2CF9AE}" pid="10" name="TriggerFlowInfo">
    <vt:lpwstr/>
  </property>
  <property fmtid="{D5CDD505-2E9C-101B-9397-08002B2CF9AE}" pid="11" name="Document Type">
    <vt:lpwstr/>
  </property>
  <property fmtid="{D5CDD505-2E9C-101B-9397-08002B2CF9AE}" pid="12" name="xd_Signature">
    <vt:lpwstr/>
  </property>
  <property fmtid="{D5CDD505-2E9C-101B-9397-08002B2CF9AE}" pid="13" name="Document_x0020_Type">
    <vt:lpwstr/>
  </property>
  <property fmtid="{D5CDD505-2E9C-101B-9397-08002B2CF9AE}" pid="14" name="EPA_x0020_Subject">
    <vt:lpwstr/>
  </property>
</Properties>
</file>